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787" r:id="rId5"/>
    <p:sldMasterId id="2147483800" r:id="rId6"/>
  </p:sldMasterIdLst>
  <p:notesMasterIdLst>
    <p:notesMasterId r:id="rId74"/>
  </p:notesMasterIdLst>
  <p:handoutMasterIdLst>
    <p:handoutMasterId r:id="rId75"/>
  </p:handoutMasterIdLst>
  <p:sldIdLst>
    <p:sldId id="518" r:id="rId7"/>
    <p:sldId id="510" r:id="rId8"/>
    <p:sldId id="507" r:id="rId9"/>
    <p:sldId id="508" r:id="rId10"/>
    <p:sldId id="523" r:id="rId11"/>
    <p:sldId id="497" r:id="rId12"/>
    <p:sldId id="266" r:id="rId13"/>
    <p:sldId id="272" r:id="rId14"/>
    <p:sldId id="381" r:id="rId15"/>
    <p:sldId id="519" r:id="rId16"/>
    <p:sldId id="520" r:id="rId17"/>
    <p:sldId id="455" r:id="rId18"/>
    <p:sldId id="506" r:id="rId19"/>
    <p:sldId id="490" r:id="rId20"/>
    <p:sldId id="274" r:id="rId21"/>
    <p:sldId id="270" r:id="rId22"/>
    <p:sldId id="521" r:id="rId23"/>
    <p:sldId id="358" r:id="rId24"/>
    <p:sldId id="528" r:id="rId25"/>
    <p:sldId id="522" r:id="rId26"/>
    <p:sldId id="527" r:id="rId27"/>
    <p:sldId id="480" r:id="rId28"/>
    <p:sldId id="481" r:id="rId29"/>
    <p:sldId id="498" r:id="rId30"/>
    <p:sldId id="463" r:id="rId31"/>
    <p:sldId id="464" r:id="rId32"/>
    <p:sldId id="291" r:id="rId33"/>
    <p:sldId id="414" r:id="rId34"/>
    <p:sldId id="500" r:id="rId35"/>
    <p:sldId id="501" r:id="rId36"/>
    <p:sldId id="502" r:id="rId37"/>
    <p:sldId id="503" r:id="rId38"/>
    <p:sldId id="415" r:id="rId39"/>
    <p:sldId id="554" r:id="rId40"/>
    <p:sldId id="469" r:id="rId41"/>
    <p:sldId id="461" r:id="rId42"/>
    <p:sldId id="294" r:id="rId43"/>
    <p:sldId id="302" r:id="rId44"/>
    <p:sldId id="531" r:id="rId45"/>
    <p:sldId id="532" r:id="rId46"/>
    <p:sldId id="538" r:id="rId47"/>
    <p:sldId id="539" r:id="rId48"/>
    <p:sldId id="541" r:id="rId49"/>
    <p:sldId id="549" r:id="rId50"/>
    <p:sldId id="544" r:id="rId51"/>
    <p:sldId id="546" r:id="rId52"/>
    <p:sldId id="530" r:id="rId53"/>
    <p:sldId id="307" r:id="rId54"/>
    <p:sldId id="308" r:id="rId55"/>
    <p:sldId id="311" r:id="rId56"/>
    <p:sldId id="313" r:id="rId57"/>
    <p:sldId id="316" r:id="rId58"/>
    <p:sldId id="319" r:id="rId59"/>
    <p:sldId id="322" r:id="rId60"/>
    <p:sldId id="529" r:id="rId61"/>
    <p:sldId id="348" r:id="rId62"/>
    <p:sldId id="486" r:id="rId63"/>
    <p:sldId id="487" r:id="rId64"/>
    <p:sldId id="496" r:id="rId65"/>
    <p:sldId id="525" r:id="rId66"/>
    <p:sldId id="488" r:id="rId67"/>
    <p:sldId id="550" r:id="rId68"/>
    <p:sldId id="551" r:id="rId69"/>
    <p:sldId id="553" r:id="rId70"/>
    <p:sldId id="552" r:id="rId71"/>
    <p:sldId id="526" r:id="rId72"/>
    <p:sldId id="495" r:id="rId73"/>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66FF99"/>
    <a:srgbClr val="66FFCC"/>
    <a:srgbClr val="00FFFF"/>
    <a:srgbClr val="00CCFF"/>
    <a:srgbClr val="0066CC"/>
    <a:srgbClr val="003399"/>
    <a:srgbClr val="009900"/>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77460" autoAdjust="0"/>
  </p:normalViewPr>
  <p:slideViewPr>
    <p:cSldViewPr>
      <p:cViewPr varScale="1">
        <p:scale>
          <a:sx n="71" d="100"/>
          <a:sy n="71" d="100"/>
        </p:scale>
        <p:origin x="15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3134" y="43"/>
      </p:cViewPr>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FCCA5-9376-4C07-B851-6C4FC06B249A}" type="doc">
      <dgm:prSet loTypeId="urn:microsoft.com/office/officeart/2005/8/layout/hierarchy4" loCatId="list" qsTypeId="urn:microsoft.com/office/officeart/2005/8/quickstyle/simple4" qsCatId="simple" csTypeId="urn:microsoft.com/office/officeart/2005/8/colors/colorful2" csCatId="colorful" phldr="1"/>
      <dgm:spPr/>
      <dgm:t>
        <a:bodyPr/>
        <a:lstStyle/>
        <a:p>
          <a:endParaRPr lang="en-US"/>
        </a:p>
      </dgm:t>
    </dgm:pt>
    <dgm:pt modelId="{9AAA42D0-2C01-4FC9-8885-E174C7BF315B}">
      <dgm:prSet phldrT="[Text]" custT="1"/>
      <dgm:spPr>
        <a:solidFill>
          <a:schemeClr val="accent6">
            <a:lumMod val="20000"/>
            <a:lumOff val="80000"/>
          </a:schemeClr>
        </a:solidFill>
      </dgm:spPr>
      <dgm:t>
        <a:bodyPr/>
        <a:lstStyle/>
        <a:p>
          <a:r>
            <a:rPr lang="en-US" sz="4000" b="1" dirty="0">
              <a:solidFill>
                <a:schemeClr val="tx1"/>
              </a:solidFill>
              <a:effectLst>
                <a:outerShdw blurRad="38100" dist="38100" dir="2700000" algn="tl">
                  <a:srgbClr val="000000">
                    <a:alpha val="43137"/>
                  </a:srgbClr>
                </a:outerShdw>
              </a:effectLst>
            </a:rPr>
            <a:t>Events</a:t>
          </a:r>
        </a:p>
      </dgm:t>
    </dgm:pt>
    <dgm:pt modelId="{3EDE83B7-D34A-4C32-B5D0-5A9F7E3EEBC3}" type="parTrans" cxnId="{DE82B4C7-F897-46A6-A6AB-A7DF56142B86}">
      <dgm:prSet/>
      <dgm:spPr/>
      <dgm:t>
        <a:bodyPr/>
        <a:lstStyle/>
        <a:p>
          <a:endParaRPr lang="en-US"/>
        </a:p>
      </dgm:t>
    </dgm:pt>
    <dgm:pt modelId="{00E717DE-B52E-4C2E-A971-5CC7C1FFE521}" type="sibTrans" cxnId="{DE82B4C7-F897-46A6-A6AB-A7DF56142B86}">
      <dgm:prSet/>
      <dgm:spPr/>
      <dgm:t>
        <a:bodyPr/>
        <a:lstStyle/>
        <a:p>
          <a:endParaRPr lang="en-US"/>
        </a:p>
      </dgm:t>
    </dgm:pt>
    <dgm:pt modelId="{27BD0680-573A-439C-8112-87071F0361F9}">
      <dgm:prSet phldrT="[Text]"/>
      <dgm:spPr>
        <a:solidFill>
          <a:schemeClr val="accent6">
            <a:lumMod val="40000"/>
            <a:lumOff val="60000"/>
          </a:schemeClr>
        </a:solidFill>
      </dgm:spPr>
      <dgm:t>
        <a:bodyPr/>
        <a:lstStyle/>
        <a:p>
          <a:r>
            <a:rPr lang="en-US" b="1" dirty="0">
              <a:solidFill>
                <a:schemeClr val="tx1"/>
              </a:solidFill>
              <a:effectLst>
                <a:outerShdw blurRad="38100" dist="38100" dir="2700000" algn="tl">
                  <a:srgbClr val="000000">
                    <a:alpha val="43137"/>
                  </a:srgbClr>
                </a:outerShdw>
              </a:effectLst>
            </a:rPr>
            <a:t>Experience</a:t>
          </a:r>
        </a:p>
      </dgm:t>
    </dgm:pt>
    <dgm:pt modelId="{5D595A20-52E3-4BBB-96D8-E4D0DCA60835}" type="parTrans" cxnId="{69A81B20-8EA4-4896-BE83-62664A4CCACB}">
      <dgm:prSet/>
      <dgm:spPr/>
      <dgm:t>
        <a:bodyPr/>
        <a:lstStyle/>
        <a:p>
          <a:endParaRPr lang="en-US"/>
        </a:p>
      </dgm:t>
    </dgm:pt>
    <dgm:pt modelId="{8D93D44A-43B7-44F7-B92E-60D1FDC5D7BD}" type="sibTrans" cxnId="{69A81B20-8EA4-4896-BE83-62664A4CCACB}">
      <dgm:prSet/>
      <dgm:spPr/>
      <dgm:t>
        <a:bodyPr/>
        <a:lstStyle/>
        <a:p>
          <a:endParaRPr lang="en-US"/>
        </a:p>
      </dgm:t>
    </dgm:pt>
    <dgm:pt modelId="{700396DF-0E92-4F75-9E2B-9A7ADB251BEE}">
      <dgm:prSet phldrT="[Text]"/>
      <dgm:spPr>
        <a:solidFill>
          <a:schemeClr val="accent6">
            <a:lumMod val="60000"/>
            <a:lumOff val="40000"/>
          </a:schemeClr>
        </a:solidFill>
      </dgm:spPr>
      <dgm:t>
        <a:bodyPr/>
        <a:lstStyle/>
        <a:p>
          <a:r>
            <a:rPr lang="en-US" b="1" dirty="0">
              <a:solidFill>
                <a:schemeClr val="tx1"/>
              </a:solidFill>
              <a:effectLst>
                <a:outerShdw blurRad="38100" dist="38100" dir="2700000" algn="tl">
                  <a:srgbClr val="000000">
                    <a:alpha val="43137"/>
                  </a:srgbClr>
                </a:outerShdw>
              </a:effectLst>
            </a:rPr>
            <a:t>Effects</a:t>
          </a:r>
        </a:p>
      </dgm:t>
    </dgm:pt>
    <dgm:pt modelId="{811CA5A1-0F51-4F61-AC5D-CAC63B3325D8}" type="parTrans" cxnId="{2D8FBAF1-2376-4573-97BB-D9DEC759233D}">
      <dgm:prSet/>
      <dgm:spPr/>
      <dgm:t>
        <a:bodyPr/>
        <a:lstStyle/>
        <a:p>
          <a:endParaRPr lang="en-US"/>
        </a:p>
      </dgm:t>
    </dgm:pt>
    <dgm:pt modelId="{01089BE2-3818-406C-B279-32B9B34B43F7}" type="sibTrans" cxnId="{2D8FBAF1-2376-4573-97BB-D9DEC759233D}">
      <dgm:prSet/>
      <dgm:spPr/>
      <dgm:t>
        <a:bodyPr/>
        <a:lstStyle/>
        <a:p>
          <a:endParaRPr lang="en-US"/>
        </a:p>
      </dgm:t>
    </dgm:pt>
    <dgm:pt modelId="{20E967CF-67CF-4523-BAFE-BA857DAACDC8}">
      <dgm:prSet phldrT="[Text]" custT="1"/>
      <dgm:spPr>
        <a:solidFill>
          <a:schemeClr val="accent2">
            <a:lumMod val="60000"/>
            <a:lumOff val="40000"/>
            <a:alpha val="89804"/>
          </a:schemeClr>
        </a:solidFill>
      </dgm:spPr>
      <dgm:t>
        <a:bodyPr anchor="ctr"/>
        <a:lstStyle/>
        <a:p>
          <a:r>
            <a:rPr lang="en-US" sz="2000" b="1" i="1" dirty="0">
              <a:solidFill>
                <a:schemeClr val="tx1"/>
              </a:solidFill>
            </a:rPr>
            <a:t>Effects </a:t>
          </a:r>
          <a:r>
            <a:rPr lang="en-US" sz="2000" b="1" dirty="0">
              <a:solidFill>
                <a:schemeClr val="tx1"/>
              </a:solidFill>
            </a:rPr>
            <a:t>of trauma include adverse physical, social, emotional, or spiritual consequences</a:t>
          </a:r>
          <a:r>
            <a:rPr lang="en-US" sz="2000" b="1" dirty="0"/>
            <a:t>.</a:t>
          </a:r>
        </a:p>
      </dgm:t>
    </dgm:pt>
    <dgm:pt modelId="{48AB0AEB-14F1-4A23-AA73-AA9DA41A1970}" type="parTrans" cxnId="{909C097E-0027-49D1-A327-46C1BBFCD665}">
      <dgm:prSet/>
      <dgm:spPr/>
      <dgm:t>
        <a:bodyPr/>
        <a:lstStyle/>
        <a:p>
          <a:endParaRPr lang="en-US"/>
        </a:p>
      </dgm:t>
    </dgm:pt>
    <dgm:pt modelId="{A23699A8-E3E3-40DC-8E8F-EB48E1904996}" type="sibTrans" cxnId="{909C097E-0027-49D1-A327-46C1BBFCD665}">
      <dgm:prSet/>
      <dgm:spPr/>
      <dgm:t>
        <a:bodyPr/>
        <a:lstStyle/>
        <a:p>
          <a:endParaRPr lang="en-US"/>
        </a:p>
      </dgm:t>
    </dgm:pt>
    <dgm:pt modelId="{FF2CA5DC-701C-4DEC-B0D3-160CE516AFB3}">
      <dgm:prSet phldrT="[Text]" custT="1"/>
      <dgm:spPr>
        <a:solidFill>
          <a:schemeClr val="accent2">
            <a:lumMod val="20000"/>
            <a:lumOff val="80000"/>
            <a:alpha val="89804"/>
          </a:schemeClr>
        </a:solidFill>
      </dgm:spPr>
      <dgm:t>
        <a:bodyPr anchor="ctr"/>
        <a:lstStyle/>
        <a:p>
          <a:r>
            <a:rPr lang="en-US" sz="2000" b="1" i="1" dirty="0">
              <a:solidFill>
                <a:schemeClr val="tx1"/>
              </a:solidFill>
            </a:rPr>
            <a:t>Events/</a:t>
          </a:r>
        </a:p>
        <a:p>
          <a:r>
            <a:rPr lang="en-US" sz="2000" b="1" dirty="0">
              <a:solidFill>
                <a:schemeClr val="tx1"/>
              </a:solidFill>
            </a:rPr>
            <a:t>circumstances cause trauma</a:t>
          </a:r>
          <a:r>
            <a:rPr lang="en-US" sz="2000" b="0" dirty="0">
              <a:solidFill>
                <a:schemeClr val="tx1"/>
              </a:solidFill>
            </a:rPr>
            <a:t>.</a:t>
          </a:r>
        </a:p>
      </dgm:t>
    </dgm:pt>
    <dgm:pt modelId="{D4AC7ECF-BC04-49F4-9261-0C8579650BD2}" type="parTrans" cxnId="{0A6F6F3E-1D7A-4298-8845-A1C8EFDB0B4E}">
      <dgm:prSet/>
      <dgm:spPr/>
      <dgm:t>
        <a:bodyPr/>
        <a:lstStyle/>
        <a:p>
          <a:endParaRPr lang="en-US"/>
        </a:p>
      </dgm:t>
    </dgm:pt>
    <dgm:pt modelId="{F75735FC-5C1E-406B-A4BA-B9A045350D30}" type="sibTrans" cxnId="{0A6F6F3E-1D7A-4298-8845-A1C8EFDB0B4E}">
      <dgm:prSet/>
      <dgm:spPr/>
      <dgm:t>
        <a:bodyPr/>
        <a:lstStyle/>
        <a:p>
          <a:endParaRPr lang="en-US"/>
        </a:p>
      </dgm:t>
    </dgm:pt>
    <dgm:pt modelId="{9D873257-164E-403D-83D0-02C835157ABC}">
      <dgm:prSet phldrT="[Text]" custT="1"/>
      <dgm:spPr>
        <a:solidFill>
          <a:schemeClr val="accent2">
            <a:lumMod val="40000"/>
            <a:lumOff val="60000"/>
            <a:alpha val="90000"/>
          </a:schemeClr>
        </a:solidFill>
      </dgm:spPr>
      <dgm:t>
        <a:bodyPr anchor="ctr"/>
        <a:lstStyle/>
        <a:p>
          <a:r>
            <a:rPr lang="en-US" sz="2000" b="1" dirty="0">
              <a:solidFill>
                <a:schemeClr val="tx1"/>
              </a:solidFill>
            </a:rPr>
            <a:t>An individual’s </a:t>
          </a:r>
          <a:r>
            <a:rPr lang="en-US" sz="2000" b="1" i="1" dirty="0">
              <a:solidFill>
                <a:schemeClr val="tx1"/>
              </a:solidFill>
            </a:rPr>
            <a:t>experience</a:t>
          </a:r>
          <a:r>
            <a:rPr lang="en-US" sz="2000" b="1" dirty="0">
              <a:solidFill>
                <a:schemeClr val="tx1"/>
              </a:solidFill>
            </a:rPr>
            <a:t> of the event determines whether it is traumatic</a:t>
          </a:r>
          <a:r>
            <a:rPr lang="en-US" sz="2000" b="1" dirty="0">
              <a:solidFill>
                <a:schemeClr val="bg2"/>
              </a:solidFill>
            </a:rPr>
            <a:t>.</a:t>
          </a:r>
        </a:p>
      </dgm:t>
    </dgm:pt>
    <dgm:pt modelId="{5BCA6ADF-CA92-492F-BE08-FD2198F32E6B}" type="parTrans" cxnId="{90A35A03-3BED-4B0A-BCA1-52ACACC85570}">
      <dgm:prSet/>
      <dgm:spPr/>
      <dgm:t>
        <a:bodyPr/>
        <a:lstStyle/>
        <a:p>
          <a:endParaRPr lang="en-US"/>
        </a:p>
      </dgm:t>
    </dgm:pt>
    <dgm:pt modelId="{2553CD58-CF91-4C6D-A2F6-A251DCCC44FF}" type="sibTrans" cxnId="{90A35A03-3BED-4B0A-BCA1-52ACACC85570}">
      <dgm:prSet/>
      <dgm:spPr/>
      <dgm:t>
        <a:bodyPr/>
        <a:lstStyle/>
        <a:p>
          <a:endParaRPr lang="en-US"/>
        </a:p>
      </dgm:t>
    </dgm:pt>
    <dgm:pt modelId="{2F70524C-0A04-49F1-B253-FC424CB8FC27}" type="pres">
      <dgm:prSet presAssocID="{788FCCA5-9376-4C07-B851-6C4FC06B249A}" presName="Name0" presStyleCnt="0">
        <dgm:presLayoutVars>
          <dgm:chPref val="1"/>
          <dgm:dir/>
          <dgm:animOne val="branch"/>
          <dgm:animLvl val="lvl"/>
          <dgm:resizeHandles/>
        </dgm:presLayoutVars>
      </dgm:prSet>
      <dgm:spPr/>
    </dgm:pt>
    <dgm:pt modelId="{D6B2E88D-B27A-44D3-9438-D3D50EE3CFF3}" type="pres">
      <dgm:prSet presAssocID="{9AAA42D0-2C01-4FC9-8885-E174C7BF315B}" presName="vertOne" presStyleCnt="0"/>
      <dgm:spPr/>
    </dgm:pt>
    <dgm:pt modelId="{A951FA4C-5E54-46CB-B336-1CD4BB5BAC88}" type="pres">
      <dgm:prSet presAssocID="{9AAA42D0-2C01-4FC9-8885-E174C7BF315B}" presName="txOne" presStyleLbl="node0" presStyleIdx="0" presStyleCnt="3">
        <dgm:presLayoutVars>
          <dgm:chPref val="3"/>
        </dgm:presLayoutVars>
      </dgm:prSet>
      <dgm:spPr/>
    </dgm:pt>
    <dgm:pt modelId="{1AD395DD-9DCA-4A6F-8062-D2767C327955}" type="pres">
      <dgm:prSet presAssocID="{9AAA42D0-2C01-4FC9-8885-E174C7BF315B}" presName="parTransOne" presStyleCnt="0"/>
      <dgm:spPr/>
    </dgm:pt>
    <dgm:pt modelId="{03F15EA3-3090-4D86-B978-9741C24BEA25}" type="pres">
      <dgm:prSet presAssocID="{9AAA42D0-2C01-4FC9-8885-E174C7BF315B}" presName="horzOne" presStyleCnt="0"/>
      <dgm:spPr/>
    </dgm:pt>
    <dgm:pt modelId="{97DEAD77-1D06-456C-A5C9-12009F164F87}" type="pres">
      <dgm:prSet presAssocID="{FF2CA5DC-701C-4DEC-B0D3-160CE516AFB3}" presName="vertTwo" presStyleCnt="0"/>
      <dgm:spPr/>
    </dgm:pt>
    <dgm:pt modelId="{2A43C999-BC4B-48A1-8740-0E57432BE4A4}" type="pres">
      <dgm:prSet presAssocID="{FF2CA5DC-701C-4DEC-B0D3-160CE516AFB3}" presName="txTwo" presStyleLbl="node2" presStyleIdx="0" presStyleCnt="3">
        <dgm:presLayoutVars>
          <dgm:chPref val="3"/>
        </dgm:presLayoutVars>
      </dgm:prSet>
      <dgm:spPr/>
    </dgm:pt>
    <dgm:pt modelId="{D21E0B43-440B-4244-B92F-6455D0EDECA9}" type="pres">
      <dgm:prSet presAssocID="{FF2CA5DC-701C-4DEC-B0D3-160CE516AFB3}" presName="horzTwo" presStyleCnt="0"/>
      <dgm:spPr/>
    </dgm:pt>
    <dgm:pt modelId="{83D64A16-3A3D-44BB-823D-41DE8D90EE35}" type="pres">
      <dgm:prSet presAssocID="{00E717DE-B52E-4C2E-A971-5CC7C1FFE521}" presName="sibSpaceOne" presStyleCnt="0"/>
      <dgm:spPr/>
    </dgm:pt>
    <dgm:pt modelId="{49CEAFC5-EA96-4C62-B713-DB2BDF1590CE}" type="pres">
      <dgm:prSet presAssocID="{27BD0680-573A-439C-8112-87071F0361F9}" presName="vertOne" presStyleCnt="0"/>
      <dgm:spPr/>
    </dgm:pt>
    <dgm:pt modelId="{86E9A64C-EAE1-498A-AF74-3C7CD3CF3B8F}" type="pres">
      <dgm:prSet presAssocID="{27BD0680-573A-439C-8112-87071F0361F9}" presName="txOne" presStyleLbl="node0" presStyleIdx="1" presStyleCnt="3">
        <dgm:presLayoutVars>
          <dgm:chPref val="3"/>
        </dgm:presLayoutVars>
      </dgm:prSet>
      <dgm:spPr/>
    </dgm:pt>
    <dgm:pt modelId="{745A6D4D-0AEE-496E-BD93-19B61C1287AB}" type="pres">
      <dgm:prSet presAssocID="{27BD0680-573A-439C-8112-87071F0361F9}" presName="parTransOne" presStyleCnt="0"/>
      <dgm:spPr/>
    </dgm:pt>
    <dgm:pt modelId="{85A274B8-C29F-4007-87BC-01B0265E894D}" type="pres">
      <dgm:prSet presAssocID="{27BD0680-573A-439C-8112-87071F0361F9}" presName="horzOne" presStyleCnt="0"/>
      <dgm:spPr/>
    </dgm:pt>
    <dgm:pt modelId="{E48BCE5F-521D-482A-A919-1C7FBD395F27}" type="pres">
      <dgm:prSet presAssocID="{9D873257-164E-403D-83D0-02C835157ABC}" presName="vertTwo" presStyleCnt="0"/>
      <dgm:spPr/>
    </dgm:pt>
    <dgm:pt modelId="{CAAFD782-FB7A-4A0E-9029-19F2A6FD5D56}" type="pres">
      <dgm:prSet presAssocID="{9D873257-164E-403D-83D0-02C835157ABC}" presName="txTwo" presStyleLbl="node2" presStyleIdx="1" presStyleCnt="3">
        <dgm:presLayoutVars>
          <dgm:chPref val="3"/>
        </dgm:presLayoutVars>
      </dgm:prSet>
      <dgm:spPr/>
    </dgm:pt>
    <dgm:pt modelId="{B30A03FF-5FFC-40ED-B911-A637AB952190}" type="pres">
      <dgm:prSet presAssocID="{9D873257-164E-403D-83D0-02C835157ABC}" presName="horzTwo" presStyleCnt="0"/>
      <dgm:spPr/>
    </dgm:pt>
    <dgm:pt modelId="{2CB4E0D3-4299-41A9-90CC-74B6FF43A88A}" type="pres">
      <dgm:prSet presAssocID="{8D93D44A-43B7-44F7-B92E-60D1FDC5D7BD}" presName="sibSpaceOne" presStyleCnt="0"/>
      <dgm:spPr/>
    </dgm:pt>
    <dgm:pt modelId="{E8DC4704-2AAE-41DF-88E1-2EC3AD780EA0}" type="pres">
      <dgm:prSet presAssocID="{700396DF-0E92-4F75-9E2B-9A7ADB251BEE}" presName="vertOne" presStyleCnt="0"/>
      <dgm:spPr/>
    </dgm:pt>
    <dgm:pt modelId="{3366CCDF-C634-47A1-AA20-C065FB02F8B3}" type="pres">
      <dgm:prSet presAssocID="{700396DF-0E92-4F75-9E2B-9A7ADB251BEE}" presName="txOne" presStyleLbl="node0" presStyleIdx="2" presStyleCnt="3">
        <dgm:presLayoutVars>
          <dgm:chPref val="3"/>
        </dgm:presLayoutVars>
      </dgm:prSet>
      <dgm:spPr/>
    </dgm:pt>
    <dgm:pt modelId="{0E2FE545-0080-4DA2-B541-64FF9E95CC10}" type="pres">
      <dgm:prSet presAssocID="{700396DF-0E92-4F75-9E2B-9A7ADB251BEE}" presName="parTransOne" presStyleCnt="0"/>
      <dgm:spPr/>
    </dgm:pt>
    <dgm:pt modelId="{19D26597-668E-44DF-B656-5643F20B2485}" type="pres">
      <dgm:prSet presAssocID="{700396DF-0E92-4F75-9E2B-9A7ADB251BEE}" presName="horzOne" presStyleCnt="0"/>
      <dgm:spPr/>
    </dgm:pt>
    <dgm:pt modelId="{56AF7650-0D4C-4451-BB59-F41C26B2DF4C}" type="pres">
      <dgm:prSet presAssocID="{20E967CF-67CF-4523-BAFE-BA857DAACDC8}" presName="vertTwo" presStyleCnt="0"/>
      <dgm:spPr/>
    </dgm:pt>
    <dgm:pt modelId="{90246EB4-6FEA-455F-B760-2BBCE44502F2}" type="pres">
      <dgm:prSet presAssocID="{20E967CF-67CF-4523-BAFE-BA857DAACDC8}" presName="txTwo" presStyleLbl="node2" presStyleIdx="2" presStyleCnt="3">
        <dgm:presLayoutVars>
          <dgm:chPref val="3"/>
        </dgm:presLayoutVars>
      </dgm:prSet>
      <dgm:spPr/>
    </dgm:pt>
    <dgm:pt modelId="{4E4274DA-2E91-4D41-AED8-66DBCA0FA0D0}" type="pres">
      <dgm:prSet presAssocID="{20E967CF-67CF-4523-BAFE-BA857DAACDC8}" presName="horzTwo" presStyleCnt="0"/>
      <dgm:spPr/>
    </dgm:pt>
  </dgm:ptLst>
  <dgm:cxnLst>
    <dgm:cxn modelId="{90A35A03-3BED-4B0A-BCA1-52ACACC85570}" srcId="{27BD0680-573A-439C-8112-87071F0361F9}" destId="{9D873257-164E-403D-83D0-02C835157ABC}" srcOrd="0" destOrd="0" parTransId="{5BCA6ADF-CA92-492F-BE08-FD2198F32E6B}" sibTransId="{2553CD58-CF91-4C6D-A2F6-A251DCCC44FF}"/>
    <dgm:cxn modelId="{909C097E-0027-49D1-A327-46C1BBFCD665}" srcId="{700396DF-0E92-4F75-9E2B-9A7ADB251BEE}" destId="{20E967CF-67CF-4523-BAFE-BA857DAACDC8}" srcOrd="0" destOrd="0" parTransId="{48AB0AEB-14F1-4A23-AA73-AA9DA41A1970}" sibTransId="{A23699A8-E3E3-40DC-8E8F-EB48E1904996}"/>
    <dgm:cxn modelId="{FDBC176A-ECA6-43DE-BB7F-20D475827BB0}" type="presOf" srcId="{20E967CF-67CF-4523-BAFE-BA857DAACDC8}" destId="{90246EB4-6FEA-455F-B760-2BBCE44502F2}" srcOrd="0" destOrd="0" presId="urn:microsoft.com/office/officeart/2005/8/layout/hierarchy4"/>
    <dgm:cxn modelId="{2513C9CC-B874-4548-B44E-D852B7185A58}" type="presOf" srcId="{FF2CA5DC-701C-4DEC-B0D3-160CE516AFB3}" destId="{2A43C999-BC4B-48A1-8740-0E57432BE4A4}" srcOrd="0" destOrd="0" presId="urn:microsoft.com/office/officeart/2005/8/layout/hierarchy4"/>
    <dgm:cxn modelId="{2D8FBAF1-2376-4573-97BB-D9DEC759233D}" srcId="{788FCCA5-9376-4C07-B851-6C4FC06B249A}" destId="{700396DF-0E92-4F75-9E2B-9A7ADB251BEE}" srcOrd="2" destOrd="0" parTransId="{811CA5A1-0F51-4F61-AC5D-CAC63B3325D8}" sibTransId="{01089BE2-3818-406C-B279-32B9B34B43F7}"/>
    <dgm:cxn modelId="{F9839C6C-E8A4-4424-BCE1-65E2100F4613}" type="presOf" srcId="{9AAA42D0-2C01-4FC9-8885-E174C7BF315B}" destId="{A951FA4C-5E54-46CB-B336-1CD4BB5BAC88}" srcOrd="0" destOrd="0" presId="urn:microsoft.com/office/officeart/2005/8/layout/hierarchy4"/>
    <dgm:cxn modelId="{DE82B4C7-F897-46A6-A6AB-A7DF56142B86}" srcId="{788FCCA5-9376-4C07-B851-6C4FC06B249A}" destId="{9AAA42D0-2C01-4FC9-8885-E174C7BF315B}" srcOrd="0" destOrd="0" parTransId="{3EDE83B7-D34A-4C32-B5D0-5A9F7E3EEBC3}" sibTransId="{00E717DE-B52E-4C2E-A971-5CC7C1FFE521}"/>
    <dgm:cxn modelId="{E62AA4EB-7351-4E38-BCBF-4D8D66EAA07B}" type="presOf" srcId="{9D873257-164E-403D-83D0-02C835157ABC}" destId="{CAAFD782-FB7A-4A0E-9029-19F2A6FD5D56}" srcOrd="0" destOrd="0" presId="urn:microsoft.com/office/officeart/2005/8/layout/hierarchy4"/>
    <dgm:cxn modelId="{8F4AF1E9-7184-4782-BBE5-E0719CEC9F2B}" type="presOf" srcId="{700396DF-0E92-4F75-9E2B-9A7ADB251BEE}" destId="{3366CCDF-C634-47A1-AA20-C065FB02F8B3}" srcOrd="0" destOrd="0" presId="urn:microsoft.com/office/officeart/2005/8/layout/hierarchy4"/>
    <dgm:cxn modelId="{F2FA11B4-45E8-480A-A288-CEF0858548C3}" type="presOf" srcId="{788FCCA5-9376-4C07-B851-6C4FC06B249A}" destId="{2F70524C-0A04-49F1-B253-FC424CB8FC27}" srcOrd="0" destOrd="0" presId="urn:microsoft.com/office/officeart/2005/8/layout/hierarchy4"/>
    <dgm:cxn modelId="{3FEDC35F-468C-405C-A1F4-96F573D5A56B}" type="presOf" srcId="{27BD0680-573A-439C-8112-87071F0361F9}" destId="{86E9A64C-EAE1-498A-AF74-3C7CD3CF3B8F}" srcOrd="0" destOrd="0" presId="urn:microsoft.com/office/officeart/2005/8/layout/hierarchy4"/>
    <dgm:cxn modelId="{0A6F6F3E-1D7A-4298-8845-A1C8EFDB0B4E}" srcId="{9AAA42D0-2C01-4FC9-8885-E174C7BF315B}" destId="{FF2CA5DC-701C-4DEC-B0D3-160CE516AFB3}" srcOrd="0" destOrd="0" parTransId="{D4AC7ECF-BC04-49F4-9261-0C8579650BD2}" sibTransId="{F75735FC-5C1E-406B-A4BA-B9A045350D30}"/>
    <dgm:cxn modelId="{69A81B20-8EA4-4896-BE83-62664A4CCACB}" srcId="{788FCCA5-9376-4C07-B851-6C4FC06B249A}" destId="{27BD0680-573A-439C-8112-87071F0361F9}" srcOrd="1" destOrd="0" parTransId="{5D595A20-52E3-4BBB-96D8-E4D0DCA60835}" sibTransId="{8D93D44A-43B7-44F7-B92E-60D1FDC5D7BD}"/>
    <dgm:cxn modelId="{B6256D1C-9EEE-488C-8F21-456D85BB557F}" type="presParOf" srcId="{2F70524C-0A04-49F1-B253-FC424CB8FC27}" destId="{D6B2E88D-B27A-44D3-9438-D3D50EE3CFF3}" srcOrd="0" destOrd="0" presId="urn:microsoft.com/office/officeart/2005/8/layout/hierarchy4"/>
    <dgm:cxn modelId="{E84B8F9C-5B69-4D6F-ABCE-F5C13EAD8D4F}" type="presParOf" srcId="{D6B2E88D-B27A-44D3-9438-D3D50EE3CFF3}" destId="{A951FA4C-5E54-46CB-B336-1CD4BB5BAC88}" srcOrd="0" destOrd="0" presId="urn:microsoft.com/office/officeart/2005/8/layout/hierarchy4"/>
    <dgm:cxn modelId="{67007E10-D605-4716-A354-A29B22231538}" type="presParOf" srcId="{D6B2E88D-B27A-44D3-9438-D3D50EE3CFF3}" destId="{1AD395DD-9DCA-4A6F-8062-D2767C327955}" srcOrd="1" destOrd="0" presId="urn:microsoft.com/office/officeart/2005/8/layout/hierarchy4"/>
    <dgm:cxn modelId="{312C300C-F078-4D82-9ABB-FEAEAD8C3377}" type="presParOf" srcId="{D6B2E88D-B27A-44D3-9438-D3D50EE3CFF3}" destId="{03F15EA3-3090-4D86-B978-9741C24BEA25}" srcOrd="2" destOrd="0" presId="urn:microsoft.com/office/officeart/2005/8/layout/hierarchy4"/>
    <dgm:cxn modelId="{860777FE-71EE-42C0-9233-E25E9E55A516}" type="presParOf" srcId="{03F15EA3-3090-4D86-B978-9741C24BEA25}" destId="{97DEAD77-1D06-456C-A5C9-12009F164F87}" srcOrd="0" destOrd="0" presId="urn:microsoft.com/office/officeart/2005/8/layout/hierarchy4"/>
    <dgm:cxn modelId="{11028BBA-E822-4CE2-902F-5A6DC1104728}" type="presParOf" srcId="{97DEAD77-1D06-456C-A5C9-12009F164F87}" destId="{2A43C999-BC4B-48A1-8740-0E57432BE4A4}" srcOrd="0" destOrd="0" presId="urn:microsoft.com/office/officeart/2005/8/layout/hierarchy4"/>
    <dgm:cxn modelId="{9346581C-ED74-42BB-8938-1D84F86340B6}" type="presParOf" srcId="{97DEAD77-1D06-456C-A5C9-12009F164F87}" destId="{D21E0B43-440B-4244-B92F-6455D0EDECA9}" srcOrd="1" destOrd="0" presId="urn:microsoft.com/office/officeart/2005/8/layout/hierarchy4"/>
    <dgm:cxn modelId="{EDC5FD33-B417-4811-B6C3-D6AC6A437D0F}" type="presParOf" srcId="{2F70524C-0A04-49F1-B253-FC424CB8FC27}" destId="{83D64A16-3A3D-44BB-823D-41DE8D90EE35}" srcOrd="1" destOrd="0" presId="urn:microsoft.com/office/officeart/2005/8/layout/hierarchy4"/>
    <dgm:cxn modelId="{53AD65BB-162C-419E-8CCF-9B29280B9D38}" type="presParOf" srcId="{2F70524C-0A04-49F1-B253-FC424CB8FC27}" destId="{49CEAFC5-EA96-4C62-B713-DB2BDF1590CE}" srcOrd="2" destOrd="0" presId="urn:microsoft.com/office/officeart/2005/8/layout/hierarchy4"/>
    <dgm:cxn modelId="{0785BE06-E0AA-4D02-A2A6-57056E8B799E}" type="presParOf" srcId="{49CEAFC5-EA96-4C62-B713-DB2BDF1590CE}" destId="{86E9A64C-EAE1-498A-AF74-3C7CD3CF3B8F}" srcOrd="0" destOrd="0" presId="urn:microsoft.com/office/officeart/2005/8/layout/hierarchy4"/>
    <dgm:cxn modelId="{6FB520A2-890B-44B6-8C94-71EDDAB6679B}" type="presParOf" srcId="{49CEAFC5-EA96-4C62-B713-DB2BDF1590CE}" destId="{745A6D4D-0AEE-496E-BD93-19B61C1287AB}" srcOrd="1" destOrd="0" presId="urn:microsoft.com/office/officeart/2005/8/layout/hierarchy4"/>
    <dgm:cxn modelId="{4BDE7E0E-F363-4706-A1B7-1457A1950D59}" type="presParOf" srcId="{49CEAFC5-EA96-4C62-B713-DB2BDF1590CE}" destId="{85A274B8-C29F-4007-87BC-01B0265E894D}" srcOrd="2" destOrd="0" presId="urn:microsoft.com/office/officeart/2005/8/layout/hierarchy4"/>
    <dgm:cxn modelId="{EA124F46-E7C2-4F11-9CEB-1F553E577475}" type="presParOf" srcId="{85A274B8-C29F-4007-87BC-01B0265E894D}" destId="{E48BCE5F-521D-482A-A919-1C7FBD395F27}" srcOrd="0" destOrd="0" presId="urn:microsoft.com/office/officeart/2005/8/layout/hierarchy4"/>
    <dgm:cxn modelId="{5F40830C-038E-4E43-BB13-B01793DE72DD}" type="presParOf" srcId="{E48BCE5F-521D-482A-A919-1C7FBD395F27}" destId="{CAAFD782-FB7A-4A0E-9029-19F2A6FD5D56}" srcOrd="0" destOrd="0" presId="urn:microsoft.com/office/officeart/2005/8/layout/hierarchy4"/>
    <dgm:cxn modelId="{7EE54D5B-0827-47C0-8B5A-B98AB9AD5CEC}" type="presParOf" srcId="{E48BCE5F-521D-482A-A919-1C7FBD395F27}" destId="{B30A03FF-5FFC-40ED-B911-A637AB952190}" srcOrd="1" destOrd="0" presId="urn:microsoft.com/office/officeart/2005/8/layout/hierarchy4"/>
    <dgm:cxn modelId="{E35C6EA2-17C9-4D77-8628-5F28039DE57A}" type="presParOf" srcId="{2F70524C-0A04-49F1-B253-FC424CB8FC27}" destId="{2CB4E0D3-4299-41A9-90CC-74B6FF43A88A}" srcOrd="3" destOrd="0" presId="urn:microsoft.com/office/officeart/2005/8/layout/hierarchy4"/>
    <dgm:cxn modelId="{13AD9F98-B776-46AE-8B59-B489366D566E}" type="presParOf" srcId="{2F70524C-0A04-49F1-B253-FC424CB8FC27}" destId="{E8DC4704-2AAE-41DF-88E1-2EC3AD780EA0}" srcOrd="4" destOrd="0" presId="urn:microsoft.com/office/officeart/2005/8/layout/hierarchy4"/>
    <dgm:cxn modelId="{8F3321FD-9DD9-4A14-9069-2EDE9C119808}" type="presParOf" srcId="{E8DC4704-2AAE-41DF-88E1-2EC3AD780EA0}" destId="{3366CCDF-C634-47A1-AA20-C065FB02F8B3}" srcOrd="0" destOrd="0" presId="urn:microsoft.com/office/officeart/2005/8/layout/hierarchy4"/>
    <dgm:cxn modelId="{5DF3CE95-C699-47F4-AD9B-1F5233856F55}" type="presParOf" srcId="{E8DC4704-2AAE-41DF-88E1-2EC3AD780EA0}" destId="{0E2FE545-0080-4DA2-B541-64FF9E95CC10}" srcOrd="1" destOrd="0" presId="urn:microsoft.com/office/officeart/2005/8/layout/hierarchy4"/>
    <dgm:cxn modelId="{C3EDD3B7-B1ED-48F6-B6EE-6A9E38937E14}" type="presParOf" srcId="{E8DC4704-2AAE-41DF-88E1-2EC3AD780EA0}" destId="{19D26597-668E-44DF-B656-5643F20B2485}" srcOrd="2" destOrd="0" presId="urn:microsoft.com/office/officeart/2005/8/layout/hierarchy4"/>
    <dgm:cxn modelId="{F6DD3E67-B2FF-43B7-8555-B7D344AE1DBF}" type="presParOf" srcId="{19D26597-668E-44DF-B656-5643F20B2485}" destId="{56AF7650-0D4C-4451-BB59-F41C26B2DF4C}" srcOrd="0" destOrd="0" presId="urn:microsoft.com/office/officeart/2005/8/layout/hierarchy4"/>
    <dgm:cxn modelId="{9ECDBF22-CF9D-46D4-A8E9-05E81B66A20B}" type="presParOf" srcId="{56AF7650-0D4C-4451-BB59-F41C26B2DF4C}" destId="{90246EB4-6FEA-455F-B760-2BBCE44502F2}" srcOrd="0" destOrd="0" presId="urn:microsoft.com/office/officeart/2005/8/layout/hierarchy4"/>
    <dgm:cxn modelId="{BB99F5EF-1531-4692-8A1E-AD5437703129}" type="presParOf" srcId="{56AF7650-0D4C-4451-BB59-F41C26B2DF4C}" destId="{4E4274DA-2E91-4D41-AED8-66DBCA0FA0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795B1BF-962B-437C-87B8-96864C127770}"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96027B8B-1743-4D93-81DC-2E5DE6040034}">
      <dgm:prSet/>
      <dgm:spPr>
        <a:solidFill>
          <a:schemeClr val="accent2">
            <a:lumMod val="40000"/>
            <a:lumOff val="60000"/>
          </a:schemeClr>
        </a:solidFill>
      </dgm:spPr>
      <dgm:t>
        <a:bodyPr/>
        <a:lstStyle/>
        <a:p>
          <a:pPr rtl="0"/>
          <a:r>
            <a:rPr lang="en-US" b="1" dirty="0">
              <a:solidFill>
                <a:schemeClr val="accent2">
                  <a:lumMod val="75000"/>
                </a:schemeClr>
              </a:solidFill>
              <a:effectLst>
                <a:outerShdw blurRad="38100" dist="38100" dir="2700000" algn="tl">
                  <a:srgbClr val="000000">
                    <a:alpha val="43137"/>
                  </a:srgbClr>
                </a:outerShdw>
              </a:effectLst>
            </a:rPr>
            <a:t>Trauma can…</a:t>
          </a:r>
          <a:endParaRPr lang="en-US" dirty="0">
            <a:solidFill>
              <a:schemeClr val="accent2">
                <a:lumMod val="75000"/>
              </a:schemeClr>
            </a:solidFill>
            <a:effectLst>
              <a:outerShdw blurRad="38100" dist="38100" dir="2700000" algn="tl">
                <a:srgbClr val="000000">
                  <a:alpha val="43137"/>
                </a:srgbClr>
              </a:outerShdw>
            </a:effectLst>
          </a:endParaRPr>
        </a:p>
      </dgm:t>
    </dgm:pt>
    <dgm:pt modelId="{33DA90C3-9566-4E22-B433-D5DADC365971}" type="parTrans" cxnId="{8C345324-4C16-4FE1-8C34-87342F962343}">
      <dgm:prSet/>
      <dgm:spPr/>
      <dgm:t>
        <a:bodyPr/>
        <a:lstStyle/>
        <a:p>
          <a:endParaRPr lang="en-US"/>
        </a:p>
      </dgm:t>
    </dgm:pt>
    <dgm:pt modelId="{430ABFF0-3518-4259-9C2A-8AABB861472B}" type="sibTrans" cxnId="{8C345324-4C16-4FE1-8C34-87342F962343}">
      <dgm:prSet/>
      <dgm:spPr/>
      <dgm:t>
        <a:bodyPr/>
        <a:lstStyle/>
        <a:p>
          <a:endParaRPr lang="en-US"/>
        </a:p>
      </dgm:t>
    </dgm:pt>
    <dgm:pt modelId="{4814730A-9AC4-4275-9182-6B52BC432028}">
      <dgm:prSet/>
      <dgm:spPr>
        <a:solidFill>
          <a:schemeClr val="accent2">
            <a:lumMod val="20000"/>
            <a:lumOff val="80000"/>
            <a:alpha val="90000"/>
          </a:schemeClr>
        </a:solidFill>
      </dgm:spPr>
      <dgm:t>
        <a:bodyPr/>
        <a:lstStyle/>
        <a:p>
          <a:pPr rtl="0"/>
          <a:r>
            <a:rPr lang="en-US" b="1" dirty="0">
              <a:solidFill>
                <a:srgbClr val="002060"/>
              </a:solidFill>
            </a:rPr>
            <a:t>Cause short and long-term effects</a:t>
          </a:r>
          <a:endParaRPr lang="en-US" dirty="0">
            <a:solidFill>
              <a:srgbClr val="002060"/>
            </a:solidFill>
          </a:endParaRPr>
        </a:p>
      </dgm:t>
    </dgm:pt>
    <dgm:pt modelId="{DD3B417D-A565-4B8C-B446-12680B37D959}" type="parTrans" cxnId="{02302D10-22BE-48E1-B8CC-1D2D429650E6}">
      <dgm:prSet/>
      <dgm:spPr/>
      <dgm:t>
        <a:bodyPr/>
        <a:lstStyle/>
        <a:p>
          <a:endParaRPr lang="en-US"/>
        </a:p>
      </dgm:t>
    </dgm:pt>
    <dgm:pt modelId="{925DB71A-B46F-44C0-B636-EE56DD6F7593}" type="sibTrans" cxnId="{02302D10-22BE-48E1-B8CC-1D2D429650E6}">
      <dgm:prSet/>
      <dgm:spPr/>
      <dgm:t>
        <a:bodyPr/>
        <a:lstStyle/>
        <a:p>
          <a:endParaRPr lang="en-US"/>
        </a:p>
      </dgm:t>
    </dgm:pt>
    <dgm:pt modelId="{150B12C4-DD43-4BF8-BF8E-33A52394F72D}">
      <dgm:prSet/>
      <dgm:spPr>
        <a:solidFill>
          <a:schemeClr val="accent2">
            <a:lumMod val="20000"/>
            <a:lumOff val="80000"/>
            <a:alpha val="90000"/>
          </a:schemeClr>
        </a:solidFill>
      </dgm:spPr>
      <dgm:t>
        <a:bodyPr/>
        <a:lstStyle/>
        <a:p>
          <a:pPr rtl="0"/>
          <a:r>
            <a:rPr lang="en-US" b="1" dirty="0">
              <a:solidFill>
                <a:srgbClr val="002060"/>
              </a:solidFill>
            </a:rPr>
            <a:t>Affect coping responses, relationships, or developmental tasks</a:t>
          </a:r>
          <a:endParaRPr lang="en-US" dirty="0">
            <a:solidFill>
              <a:srgbClr val="002060"/>
            </a:solidFill>
          </a:endParaRPr>
        </a:p>
      </dgm:t>
    </dgm:pt>
    <dgm:pt modelId="{B1A6F9E6-6BB0-446B-8076-A9DE0029B0FD}" type="parTrans" cxnId="{9E3B9564-1E69-47BC-A3A8-43E9B76CB0AA}">
      <dgm:prSet/>
      <dgm:spPr/>
      <dgm:t>
        <a:bodyPr/>
        <a:lstStyle/>
        <a:p>
          <a:endParaRPr lang="en-US"/>
        </a:p>
      </dgm:t>
    </dgm:pt>
    <dgm:pt modelId="{B69632CD-A6D2-4B26-8394-D990D75AE59E}" type="sibTrans" cxnId="{9E3B9564-1E69-47BC-A3A8-43E9B76CB0AA}">
      <dgm:prSet/>
      <dgm:spPr/>
      <dgm:t>
        <a:bodyPr/>
        <a:lstStyle/>
        <a:p>
          <a:endParaRPr lang="en-US"/>
        </a:p>
      </dgm:t>
    </dgm:pt>
    <dgm:pt modelId="{DC87849E-7BE7-4E76-ADC2-25496DD06BBA}">
      <dgm:prSet/>
      <dgm:spPr>
        <a:solidFill>
          <a:schemeClr val="accent2">
            <a:lumMod val="20000"/>
            <a:lumOff val="80000"/>
            <a:alpha val="90000"/>
          </a:schemeClr>
        </a:solidFill>
      </dgm:spPr>
      <dgm:t>
        <a:bodyPr/>
        <a:lstStyle/>
        <a:p>
          <a:pPr rtl="0"/>
          <a:r>
            <a:rPr lang="en-US" b="1" dirty="0">
              <a:solidFill>
                <a:srgbClr val="002060"/>
              </a:solidFill>
            </a:rPr>
            <a:t>Impact physiological responses, well-being, social relationships, and/or spiritual beliefs</a:t>
          </a:r>
          <a:endParaRPr lang="en-US" dirty="0">
            <a:solidFill>
              <a:srgbClr val="002060"/>
            </a:solidFill>
          </a:endParaRPr>
        </a:p>
      </dgm:t>
    </dgm:pt>
    <dgm:pt modelId="{405ABE2E-C8DD-4F80-99C1-49B62AEDA6CF}" type="parTrans" cxnId="{A8850905-6F17-46AA-A5C9-8ED3D8B8EACB}">
      <dgm:prSet/>
      <dgm:spPr/>
      <dgm:t>
        <a:bodyPr/>
        <a:lstStyle/>
        <a:p>
          <a:endParaRPr lang="en-US"/>
        </a:p>
      </dgm:t>
    </dgm:pt>
    <dgm:pt modelId="{E9DDB624-0865-4181-9E9C-708836968A8C}" type="sibTrans" cxnId="{A8850905-6F17-46AA-A5C9-8ED3D8B8EACB}">
      <dgm:prSet/>
      <dgm:spPr/>
      <dgm:t>
        <a:bodyPr/>
        <a:lstStyle/>
        <a:p>
          <a:endParaRPr lang="en-US"/>
        </a:p>
      </dgm:t>
    </dgm:pt>
    <dgm:pt modelId="{D1CAC11E-2283-4666-ADF6-82E8D996D0EA}">
      <dgm:prSet/>
      <dgm:spPr>
        <a:solidFill>
          <a:schemeClr val="accent2">
            <a:lumMod val="20000"/>
            <a:lumOff val="80000"/>
            <a:alpha val="90000"/>
          </a:schemeClr>
        </a:solidFill>
      </dgm:spPr>
      <dgm:t>
        <a:bodyPr/>
        <a:lstStyle/>
        <a:p>
          <a:pPr rtl="0"/>
          <a:endParaRPr lang="en-US" dirty="0">
            <a:solidFill>
              <a:srgbClr val="002060"/>
            </a:solidFill>
          </a:endParaRPr>
        </a:p>
      </dgm:t>
    </dgm:pt>
    <dgm:pt modelId="{5882F6A5-D845-4BAC-B532-536F923C7096}" type="parTrans" cxnId="{499A26B6-FCD6-4F53-87F9-C4E5C511392B}">
      <dgm:prSet/>
      <dgm:spPr/>
      <dgm:t>
        <a:bodyPr/>
        <a:lstStyle/>
        <a:p>
          <a:endParaRPr lang="en-US"/>
        </a:p>
      </dgm:t>
    </dgm:pt>
    <dgm:pt modelId="{FA571667-4252-45D2-8A82-AAC39F8B8906}" type="sibTrans" cxnId="{499A26B6-FCD6-4F53-87F9-C4E5C511392B}">
      <dgm:prSet/>
      <dgm:spPr/>
      <dgm:t>
        <a:bodyPr/>
        <a:lstStyle/>
        <a:p>
          <a:endParaRPr lang="en-US"/>
        </a:p>
      </dgm:t>
    </dgm:pt>
    <dgm:pt modelId="{ECCD0960-8085-44B1-AC67-1600B15188AD}">
      <dgm:prSet/>
      <dgm:spPr>
        <a:solidFill>
          <a:schemeClr val="accent2">
            <a:lumMod val="20000"/>
            <a:lumOff val="80000"/>
            <a:alpha val="90000"/>
          </a:schemeClr>
        </a:solidFill>
      </dgm:spPr>
      <dgm:t>
        <a:bodyPr/>
        <a:lstStyle/>
        <a:p>
          <a:pPr rtl="0"/>
          <a:endParaRPr lang="en-US" dirty="0">
            <a:solidFill>
              <a:srgbClr val="002060"/>
            </a:solidFill>
          </a:endParaRPr>
        </a:p>
      </dgm:t>
    </dgm:pt>
    <dgm:pt modelId="{9CFD367E-E8E2-4C64-8CA5-748157D636EE}" type="parTrans" cxnId="{2946CE01-CA24-4923-8A14-2FAC61B5F3AE}">
      <dgm:prSet/>
      <dgm:spPr/>
      <dgm:t>
        <a:bodyPr/>
        <a:lstStyle/>
        <a:p>
          <a:endParaRPr lang="en-US"/>
        </a:p>
      </dgm:t>
    </dgm:pt>
    <dgm:pt modelId="{466162F7-7FE1-4E7C-BC0A-68612906FEC3}" type="sibTrans" cxnId="{2946CE01-CA24-4923-8A14-2FAC61B5F3AE}">
      <dgm:prSet/>
      <dgm:spPr/>
      <dgm:t>
        <a:bodyPr/>
        <a:lstStyle/>
        <a:p>
          <a:endParaRPr lang="en-US"/>
        </a:p>
      </dgm:t>
    </dgm:pt>
    <dgm:pt modelId="{3DDCB053-5DD5-4299-949B-44ABD438F152}" type="pres">
      <dgm:prSet presAssocID="{C795B1BF-962B-437C-87B8-96864C127770}" presName="Name0" presStyleCnt="0">
        <dgm:presLayoutVars>
          <dgm:dir/>
          <dgm:animLvl val="lvl"/>
          <dgm:resizeHandles val="exact"/>
        </dgm:presLayoutVars>
      </dgm:prSet>
      <dgm:spPr/>
    </dgm:pt>
    <dgm:pt modelId="{D626DAA4-A4B4-460C-93EA-B41F951CD471}" type="pres">
      <dgm:prSet presAssocID="{96027B8B-1743-4D93-81DC-2E5DE6040034}" presName="linNode" presStyleCnt="0"/>
      <dgm:spPr/>
    </dgm:pt>
    <dgm:pt modelId="{62C81527-CF33-413B-B755-49449F228BE0}" type="pres">
      <dgm:prSet presAssocID="{96027B8B-1743-4D93-81DC-2E5DE6040034}" presName="parentText" presStyleLbl="node1" presStyleIdx="0" presStyleCnt="1">
        <dgm:presLayoutVars>
          <dgm:chMax val="1"/>
          <dgm:bulletEnabled val="1"/>
        </dgm:presLayoutVars>
      </dgm:prSet>
      <dgm:spPr/>
    </dgm:pt>
    <dgm:pt modelId="{054B2F7D-E0E8-453D-B400-3479E5B0927D}" type="pres">
      <dgm:prSet presAssocID="{96027B8B-1743-4D93-81DC-2E5DE6040034}" presName="descendantText" presStyleLbl="alignAccFollowNode1" presStyleIdx="0" presStyleCnt="1" custScaleY="125000" custLinFactNeighborX="8025" custLinFactNeighborY="127">
        <dgm:presLayoutVars>
          <dgm:bulletEnabled val="1"/>
        </dgm:presLayoutVars>
      </dgm:prSet>
      <dgm:spPr/>
    </dgm:pt>
  </dgm:ptLst>
  <dgm:cxnLst>
    <dgm:cxn modelId="{1E7FDA47-C535-4257-8607-6C57B3218625}" type="presOf" srcId="{150B12C4-DD43-4BF8-BF8E-33A52394F72D}" destId="{054B2F7D-E0E8-453D-B400-3479E5B0927D}" srcOrd="0" destOrd="2" presId="urn:microsoft.com/office/officeart/2005/8/layout/vList5"/>
    <dgm:cxn modelId="{2946CE01-CA24-4923-8A14-2FAC61B5F3AE}" srcId="{96027B8B-1743-4D93-81DC-2E5DE6040034}" destId="{ECCD0960-8085-44B1-AC67-1600B15188AD}" srcOrd="3" destOrd="0" parTransId="{9CFD367E-E8E2-4C64-8CA5-748157D636EE}" sibTransId="{466162F7-7FE1-4E7C-BC0A-68612906FEC3}"/>
    <dgm:cxn modelId="{A8850905-6F17-46AA-A5C9-8ED3D8B8EACB}" srcId="{96027B8B-1743-4D93-81DC-2E5DE6040034}" destId="{DC87849E-7BE7-4E76-ADC2-25496DD06BBA}" srcOrd="4" destOrd="0" parTransId="{405ABE2E-C8DD-4F80-99C1-49B62AEDA6CF}" sibTransId="{E9DDB624-0865-4181-9E9C-708836968A8C}"/>
    <dgm:cxn modelId="{8C345324-4C16-4FE1-8C34-87342F962343}" srcId="{C795B1BF-962B-437C-87B8-96864C127770}" destId="{96027B8B-1743-4D93-81DC-2E5DE6040034}" srcOrd="0" destOrd="0" parTransId="{33DA90C3-9566-4E22-B433-D5DADC365971}" sibTransId="{430ABFF0-3518-4259-9C2A-8AABB861472B}"/>
    <dgm:cxn modelId="{512C1970-95C9-452F-9FF8-B52164FF263F}" type="presOf" srcId="{ECCD0960-8085-44B1-AC67-1600B15188AD}" destId="{054B2F7D-E0E8-453D-B400-3479E5B0927D}" srcOrd="0" destOrd="3" presId="urn:microsoft.com/office/officeart/2005/8/layout/vList5"/>
    <dgm:cxn modelId="{ADB54932-F7A9-4854-B077-61C2EE90D2CF}" type="presOf" srcId="{96027B8B-1743-4D93-81DC-2E5DE6040034}" destId="{62C81527-CF33-413B-B755-49449F228BE0}" srcOrd="0" destOrd="0" presId="urn:microsoft.com/office/officeart/2005/8/layout/vList5"/>
    <dgm:cxn modelId="{02302D10-22BE-48E1-B8CC-1D2D429650E6}" srcId="{96027B8B-1743-4D93-81DC-2E5DE6040034}" destId="{4814730A-9AC4-4275-9182-6B52BC432028}" srcOrd="0" destOrd="0" parTransId="{DD3B417D-A565-4B8C-B446-12680B37D959}" sibTransId="{925DB71A-B46F-44C0-B636-EE56DD6F7593}"/>
    <dgm:cxn modelId="{9E3B9564-1E69-47BC-A3A8-43E9B76CB0AA}" srcId="{96027B8B-1743-4D93-81DC-2E5DE6040034}" destId="{150B12C4-DD43-4BF8-BF8E-33A52394F72D}" srcOrd="2" destOrd="0" parTransId="{B1A6F9E6-6BB0-446B-8076-A9DE0029B0FD}" sibTransId="{B69632CD-A6D2-4B26-8394-D990D75AE59E}"/>
    <dgm:cxn modelId="{DB1EF9A5-36C4-40CB-A8C6-6B23F7E94D42}" type="presOf" srcId="{C795B1BF-962B-437C-87B8-96864C127770}" destId="{3DDCB053-5DD5-4299-949B-44ABD438F152}" srcOrd="0" destOrd="0" presId="urn:microsoft.com/office/officeart/2005/8/layout/vList5"/>
    <dgm:cxn modelId="{E643D389-5B25-4E55-B72B-93E1E1C53D38}" type="presOf" srcId="{4814730A-9AC4-4275-9182-6B52BC432028}" destId="{054B2F7D-E0E8-453D-B400-3479E5B0927D}" srcOrd="0" destOrd="0" presId="urn:microsoft.com/office/officeart/2005/8/layout/vList5"/>
    <dgm:cxn modelId="{499A26B6-FCD6-4F53-87F9-C4E5C511392B}" srcId="{96027B8B-1743-4D93-81DC-2E5DE6040034}" destId="{D1CAC11E-2283-4666-ADF6-82E8D996D0EA}" srcOrd="1" destOrd="0" parTransId="{5882F6A5-D845-4BAC-B532-536F923C7096}" sibTransId="{FA571667-4252-45D2-8A82-AAC39F8B8906}"/>
    <dgm:cxn modelId="{8BA90C82-2F9E-46AD-B749-B26391159EA8}" type="presOf" srcId="{D1CAC11E-2283-4666-ADF6-82E8D996D0EA}" destId="{054B2F7D-E0E8-453D-B400-3479E5B0927D}" srcOrd="0" destOrd="1" presId="urn:microsoft.com/office/officeart/2005/8/layout/vList5"/>
    <dgm:cxn modelId="{CB45D55D-FAF2-4988-B79E-6F4C32778571}" type="presOf" srcId="{DC87849E-7BE7-4E76-ADC2-25496DD06BBA}" destId="{054B2F7D-E0E8-453D-B400-3479E5B0927D}" srcOrd="0" destOrd="4" presId="urn:microsoft.com/office/officeart/2005/8/layout/vList5"/>
    <dgm:cxn modelId="{866C40F2-F827-4496-90B1-479915AED4BD}" type="presParOf" srcId="{3DDCB053-5DD5-4299-949B-44ABD438F152}" destId="{D626DAA4-A4B4-460C-93EA-B41F951CD471}" srcOrd="0" destOrd="0" presId="urn:microsoft.com/office/officeart/2005/8/layout/vList5"/>
    <dgm:cxn modelId="{778D6410-BD75-4376-B396-94829B6BE953}" type="presParOf" srcId="{D626DAA4-A4B4-460C-93EA-B41F951CD471}" destId="{62C81527-CF33-413B-B755-49449F228BE0}" srcOrd="0" destOrd="0" presId="urn:microsoft.com/office/officeart/2005/8/layout/vList5"/>
    <dgm:cxn modelId="{D879EF51-BAFD-4A13-A932-D0AF3B683E6B}" type="presParOf" srcId="{D626DAA4-A4B4-460C-93EA-B41F951CD471}" destId="{054B2F7D-E0E8-453D-B400-3479E5B092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B9A2F-B9B7-4C0A-A342-DD420D49D793}" type="doc">
      <dgm:prSet loTypeId="urn:microsoft.com/office/officeart/2005/8/layout/process4" loCatId="process" qsTypeId="urn:microsoft.com/office/officeart/2005/8/quickstyle/3d1" qsCatId="3D" csTypeId="urn:microsoft.com/office/officeart/2005/8/colors/accent2_3" csCatId="accent2" phldr="1"/>
      <dgm:spPr/>
      <dgm:t>
        <a:bodyPr/>
        <a:lstStyle/>
        <a:p>
          <a:endParaRPr lang="en-US"/>
        </a:p>
      </dgm:t>
    </dgm:pt>
    <dgm:pt modelId="{4025726C-9C8A-4DA4-89AD-56763916DEED}">
      <dgm:prSet custT="1"/>
      <dgm:spPr>
        <a:solidFill>
          <a:schemeClr val="accent2">
            <a:lumMod val="75000"/>
          </a:schemeClr>
        </a:solidFill>
      </dgm:spPr>
      <dgm:t>
        <a:bodyPr/>
        <a:lstStyle/>
        <a:p>
          <a:pPr rtl="0"/>
          <a:r>
            <a:rPr lang="en-US" sz="4800" b="1" dirty="0"/>
            <a:t>Experience of trauma affected by:</a:t>
          </a:r>
          <a:endParaRPr lang="en-US" sz="4800" dirty="0"/>
        </a:p>
      </dgm:t>
    </dgm:pt>
    <dgm:pt modelId="{520B7809-6BD5-4096-A580-FABA86B1941C}" type="parTrans" cxnId="{9BC1BC84-7991-4FB8-9B58-13891D26D9DD}">
      <dgm:prSet/>
      <dgm:spPr/>
      <dgm:t>
        <a:bodyPr/>
        <a:lstStyle/>
        <a:p>
          <a:endParaRPr lang="en-US"/>
        </a:p>
      </dgm:t>
    </dgm:pt>
    <dgm:pt modelId="{560D07BC-D322-40C7-90C8-EDEE4A557294}" type="sibTrans" cxnId="{9BC1BC84-7991-4FB8-9B58-13891D26D9DD}">
      <dgm:prSet/>
      <dgm:spPr/>
      <dgm:t>
        <a:bodyPr/>
        <a:lstStyle/>
        <a:p>
          <a:endParaRPr lang="en-US"/>
        </a:p>
      </dgm:t>
    </dgm:pt>
    <dgm:pt modelId="{E48FFA94-B19E-4CE6-86AE-F3C8AC6B8C1E}">
      <dgm:prSet/>
      <dgm:spPr/>
      <dgm:t>
        <a:bodyPr/>
        <a:lstStyle/>
        <a:p>
          <a:pPr rtl="0"/>
          <a:r>
            <a:rPr lang="en-US" b="1" dirty="0"/>
            <a:t>How</a:t>
          </a:r>
          <a:endParaRPr lang="en-US" dirty="0"/>
        </a:p>
      </dgm:t>
    </dgm:pt>
    <dgm:pt modelId="{5ABA73C8-5EB5-4619-9E0D-33F3A59D8239}" type="parTrans" cxnId="{D6253D5C-4714-4242-9785-E5F326A20739}">
      <dgm:prSet/>
      <dgm:spPr/>
      <dgm:t>
        <a:bodyPr/>
        <a:lstStyle/>
        <a:p>
          <a:endParaRPr lang="en-US"/>
        </a:p>
      </dgm:t>
    </dgm:pt>
    <dgm:pt modelId="{3E87886C-2924-4C6C-A526-41525EFB246B}" type="sibTrans" cxnId="{D6253D5C-4714-4242-9785-E5F326A20739}">
      <dgm:prSet/>
      <dgm:spPr/>
      <dgm:t>
        <a:bodyPr/>
        <a:lstStyle/>
        <a:p>
          <a:endParaRPr lang="en-US"/>
        </a:p>
      </dgm:t>
    </dgm:pt>
    <dgm:pt modelId="{6755014B-049B-4328-9FA4-E3164A1026F4}">
      <dgm:prSet/>
      <dgm:spPr/>
      <dgm:t>
        <a:bodyPr/>
        <a:lstStyle/>
        <a:p>
          <a:pPr rtl="0"/>
          <a:r>
            <a:rPr lang="en-US" b="1" dirty="0"/>
            <a:t>When</a:t>
          </a:r>
          <a:endParaRPr lang="en-US" dirty="0"/>
        </a:p>
      </dgm:t>
    </dgm:pt>
    <dgm:pt modelId="{9ADFABC7-6875-46CE-B830-EF89739ADA06}" type="parTrans" cxnId="{4DC44AAF-C62A-44B4-B00D-40F31908C08F}">
      <dgm:prSet/>
      <dgm:spPr/>
      <dgm:t>
        <a:bodyPr/>
        <a:lstStyle/>
        <a:p>
          <a:endParaRPr lang="en-US"/>
        </a:p>
      </dgm:t>
    </dgm:pt>
    <dgm:pt modelId="{7D699B1F-3021-4182-9C8F-3B0BC8BA4E86}" type="sibTrans" cxnId="{4DC44AAF-C62A-44B4-B00D-40F31908C08F}">
      <dgm:prSet/>
      <dgm:spPr/>
      <dgm:t>
        <a:bodyPr/>
        <a:lstStyle/>
        <a:p>
          <a:endParaRPr lang="en-US"/>
        </a:p>
      </dgm:t>
    </dgm:pt>
    <dgm:pt modelId="{E1C5AB5D-C750-4CEE-84C9-AD1A300B1CA1}">
      <dgm:prSet/>
      <dgm:spPr/>
      <dgm:t>
        <a:bodyPr/>
        <a:lstStyle/>
        <a:p>
          <a:pPr rtl="0"/>
          <a:r>
            <a:rPr lang="en-US" b="1" dirty="0"/>
            <a:t>Where</a:t>
          </a:r>
          <a:endParaRPr lang="en-US" dirty="0"/>
        </a:p>
      </dgm:t>
    </dgm:pt>
    <dgm:pt modelId="{B6E664DD-FA07-4510-AED6-9D9A35212773}" type="parTrans" cxnId="{5A9BBF69-CCC2-4B42-A9A0-2F23D0B6EB29}">
      <dgm:prSet/>
      <dgm:spPr/>
      <dgm:t>
        <a:bodyPr/>
        <a:lstStyle/>
        <a:p>
          <a:endParaRPr lang="en-US"/>
        </a:p>
      </dgm:t>
    </dgm:pt>
    <dgm:pt modelId="{20FD3036-1D8C-45DC-B762-5121284E35A8}" type="sibTrans" cxnId="{5A9BBF69-CCC2-4B42-A9A0-2F23D0B6EB29}">
      <dgm:prSet/>
      <dgm:spPr/>
      <dgm:t>
        <a:bodyPr/>
        <a:lstStyle/>
        <a:p>
          <a:endParaRPr lang="en-US"/>
        </a:p>
      </dgm:t>
    </dgm:pt>
    <dgm:pt modelId="{CD1362F6-E7ED-46C1-B62B-FA065BFEABD8}">
      <dgm:prSet/>
      <dgm:spPr/>
      <dgm:t>
        <a:bodyPr/>
        <a:lstStyle/>
        <a:p>
          <a:pPr rtl="0"/>
          <a:r>
            <a:rPr lang="en-US" b="1" dirty="0"/>
            <a:t>How Often</a:t>
          </a:r>
          <a:endParaRPr lang="en-US" dirty="0"/>
        </a:p>
      </dgm:t>
    </dgm:pt>
    <dgm:pt modelId="{21B30386-9A91-4AE0-838E-B038990EF49D}" type="parTrans" cxnId="{7CA7862E-B11A-49B6-82FC-EB3FEA04AB82}">
      <dgm:prSet/>
      <dgm:spPr/>
      <dgm:t>
        <a:bodyPr/>
        <a:lstStyle/>
        <a:p>
          <a:endParaRPr lang="en-US"/>
        </a:p>
      </dgm:t>
    </dgm:pt>
    <dgm:pt modelId="{56F6B606-4E28-43EB-8E2C-833587DEBCC8}" type="sibTrans" cxnId="{7CA7862E-B11A-49B6-82FC-EB3FEA04AB82}">
      <dgm:prSet/>
      <dgm:spPr/>
      <dgm:t>
        <a:bodyPr/>
        <a:lstStyle/>
        <a:p>
          <a:endParaRPr lang="en-US"/>
        </a:p>
      </dgm:t>
    </dgm:pt>
    <dgm:pt modelId="{82E6E486-F2F3-4143-9EEE-A03848690ECE}" type="pres">
      <dgm:prSet presAssocID="{DBFB9A2F-B9B7-4C0A-A342-DD420D49D793}" presName="Name0" presStyleCnt="0">
        <dgm:presLayoutVars>
          <dgm:dir/>
          <dgm:animLvl val="lvl"/>
          <dgm:resizeHandles val="exact"/>
        </dgm:presLayoutVars>
      </dgm:prSet>
      <dgm:spPr/>
    </dgm:pt>
    <dgm:pt modelId="{702F5EAE-C1DC-4D4D-946D-2049F0B74EE2}" type="pres">
      <dgm:prSet presAssocID="{4025726C-9C8A-4DA4-89AD-56763916DEED}" presName="boxAndChildren" presStyleCnt="0"/>
      <dgm:spPr/>
    </dgm:pt>
    <dgm:pt modelId="{941599DC-CC86-44BB-A85E-C3647BBA2B50}" type="pres">
      <dgm:prSet presAssocID="{4025726C-9C8A-4DA4-89AD-56763916DEED}" presName="parentTextBox" presStyleLbl="node1" presStyleIdx="0" presStyleCnt="1"/>
      <dgm:spPr/>
    </dgm:pt>
    <dgm:pt modelId="{CD9AFF65-A122-49AE-83D2-B72E486259E7}" type="pres">
      <dgm:prSet presAssocID="{4025726C-9C8A-4DA4-89AD-56763916DEED}" presName="entireBox" presStyleLbl="node1" presStyleIdx="0" presStyleCnt="1"/>
      <dgm:spPr/>
    </dgm:pt>
    <dgm:pt modelId="{7B8457C7-0FAC-4DA7-91E0-56EC37A052BC}" type="pres">
      <dgm:prSet presAssocID="{4025726C-9C8A-4DA4-89AD-56763916DEED}" presName="descendantBox" presStyleCnt="0"/>
      <dgm:spPr/>
    </dgm:pt>
    <dgm:pt modelId="{259C7D0A-FC5D-4F5D-9E35-281ADDC9D23D}" type="pres">
      <dgm:prSet presAssocID="{E48FFA94-B19E-4CE6-86AE-F3C8AC6B8C1E}" presName="childTextBox" presStyleLbl="fgAccFollowNode1" presStyleIdx="0" presStyleCnt="4">
        <dgm:presLayoutVars>
          <dgm:bulletEnabled val="1"/>
        </dgm:presLayoutVars>
      </dgm:prSet>
      <dgm:spPr/>
    </dgm:pt>
    <dgm:pt modelId="{6A295BB7-91E7-482B-982A-1C302D75A290}" type="pres">
      <dgm:prSet presAssocID="{6755014B-049B-4328-9FA4-E3164A1026F4}" presName="childTextBox" presStyleLbl="fgAccFollowNode1" presStyleIdx="1" presStyleCnt="4">
        <dgm:presLayoutVars>
          <dgm:bulletEnabled val="1"/>
        </dgm:presLayoutVars>
      </dgm:prSet>
      <dgm:spPr/>
    </dgm:pt>
    <dgm:pt modelId="{BC048912-35CB-483B-A8F2-7C450FC5C376}" type="pres">
      <dgm:prSet presAssocID="{E1C5AB5D-C750-4CEE-84C9-AD1A300B1CA1}" presName="childTextBox" presStyleLbl="fgAccFollowNode1" presStyleIdx="2" presStyleCnt="4">
        <dgm:presLayoutVars>
          <dgm:bulletEnabled val="1"/>
        </dgm:presLayoutVars>
      </dgm:prSet>
      <dgm:spPr/>
    </dgm:pt>
    <dgm:pt modelId="{42CAEEE7-4CBE-4349-BBCF-F7F014A1F69E}" type="pres">
      <dgm:prSet presAssocID="{CD1362F6-E7ED-46C1-B62B-FA065BFEABD8}" presName="childTextBox" presStyleLbl="fgAccFollowNode1" presStyleIdx="3" presStyleCnt="4">
        <dgm:presLayoutVars>
          <dgm:bulletEnabled val="1"/>
        </dgm:presLayoutVars>
      </dgm:prSet>
      <dgm:spPr/>
    </dgm:pt>
  </dgm:ptLst>
  <dgm:cxnLst>
    <dgm:cxn modelId="{015DC271-FDCD-42E7-A2CD-7A85A7BDE488}" type="presOf" srcId="{6755014B-049B-4328-9FA4-E3164A1026F4}" destId="{6A295BB7-91E7-482B-982A-1C302D75A290}" srcOrd="0" destOrd="0" presId="urn:microsoft.com/office/officeart/2005/8/layout/process4"/>
    <dgm:cxn modelId="{6251A975-959D-409F-9231-30CE5BEAA3D6}" type="presOf" srcId="{E1C5AB5D-C750-4CEE-84C9-AD1A300B1CA1}" destId="{BC048912-35CB-483B-A8F2-7C450FC5C376}" srcOrd="0" destOrd="0" presId="urn:microsoft.com/office/officeart/2005/8/layout/process4"/>
    <dgm:cxn modelId="{49EAEE03-CEB6-485E-807E-0822C8920A90}" type="presOf" srcId="{CD1362F6-E7ED-46C1-B62B-FA065BFEABD8}" destId="{42CAEEE7-4CBE-4349-BBCF-F7F014A1F69E}" srcOrd="0" destOrd="0" presId="urn:microsoft.com/office/officeart/2005/8/layout/process4"/>
    <dgm:cxn modelId="{5A9BBF69-CCC2-4B42-A9A0-2F23D0B6EB29}" srcId="{4025726C-9C8A-4DA4-89AD-56763916DEED}" destId="{E1C5AB5D-C750-4CEE-84C9-AD1A300B1CA1}" srcOrd="2" destOrd="0" parTransId="{B6E664DD-FA07-4510-AED6-9D9A35212773}" sibTransId="{20FD3036-1D8C-45DC-B762-5121284E35A8}"/>
    <dgm:cxn modelId="{7CA7862E-B11A-49B6-82FC-EB3FEA04AB82}" srcId="{4025726C-9C8A-4DA4-89AD-56763916DEED}" destId="{CD1362F6-E7ED-46C1-B62B-FA065BFEABD8}" srcOrd="3" destOrd="0" parTransId="{21B30386-9A91-4AE0-838E-B038990EF49D}" sibTransId="{56F6B606-4E28-43EB-8E2C-833587DEBCC8}"/>
    <dgm:cxn modelId="{9BC1BC84-7991-4FB8-9B58-13891D26D9DD}" srcId="{DBFB9A2F-B9B7-4C0A-A342-DD420D49D793}" destId="{4025726C-9C8A-4DA4-89AD-56763916DEED}" srcOrd="0" destOrd="0" parTransId="{520B7809-6BD5-4096-A580-FABA86B1941C}" sibTransId="{560D07BC-D322-40C7-90C8-EDEE4A557294}"/>
    <dgm:cxn modelId="{4DC44AAF-C62A-44B4-B00D-40F31908C08F}" srcId="{4025726C-9C8A-4DA4-89AD-56763916DEED}" destId="{6755014B-049B-4328-9FA4-E3164A1026F4}" srcOrd="1" destOrd="0" parTransId="{9ADFABC7-6875-46CE-B830-EF89739ADA06}" sibTransId="{7D699B1F-3021-4182-9C8F-3B0BC8BA4E86}"/>
    <dgm:cxn modelId="{63E4271F-9992-47DE-B9A0-208B8BD46AA9}" type="presOf" srcId="{DBFB9A2F-B9B7-4C0A-A342-DD420D49D793}" destId="{82E6E486-F2F3-4143-9EEE-A03848690ECE}" srcOrd="0" destOrd="0" presId="urn:microsoft.com/office/officeart/2005/8/layout/process4"/>
    <dgm:cxn modelId="{DC96949F-EEFD-4AE8-A7D1-11D90EACA8B5}" type="presOf" srcId="{4025726C-9C8A-4DA4-89AD-56763916DEED}" destId="{CD9AFF65-A122-49AE-83D2-B72E486259E7}" srcOrd="1" destOrd="0" presId="urn:microsoft.com/office/officeart/2005/8/layout/process4"/>
    <dgm:cxn modelId="{EE945AF1-AC16-49A3-BC92-75DFE64864CF}" type="presOf" srcId="{4025726C-9C8A-4DA4-89AD-56763916DEED}" destId="{941599DC-CC86-44BB-A85E-C3647BBA2B50}" srcOrd="0" destOrd="0" presId="urn:microsoft.com/office/officeart/2005/8/layout/process4"/>
    <dgm:cxn modelId="{D6253D5C-4714-4242-9785-E5F326A20739}" srcId="{4025726C-9C8A-4DA4-89AD-56763916DEED}" destId="{E48FFA94-B19E-4CE6-86AE-F3C8AC6B8C1E}" srcOrd="0" destOrd="0" parTransId="{5ABA73C8-5EB5-4619-9E0D-33F3A59D8239}" sibTransId="{3E87886C-2924-4C6C-A526-41525EFB246B}"/>
    <dgm:cxn modelId="{BA159E7E-9AE1-4027-893A-E8A5838E26F3}" type="presOf" srcId="{E48FFA94-B19E-4CE6-86AE-F3C8AC6B8C1E}" destId="{259C7D0A-FC5D-4F5D-9E35-281ADDC9D23D}" srcOrd="0" destOrd="0" presId="urn:microsoft.com/office/officeart/2005/8/layout/process4"/>
    <dgm:cxn modelId="{2CCBC255-2158-4D46-81D4-7770009930C6}" type="presParOf" srcId="{82E6E486-F2F3-4143-9EEE-A03848690ECE}" destId="{702F5EAE-C1DC-4D4D-946D-2049F0B74EE2}" srcOrd="0" destOrd="0" presId="urn:microsoft.com/office/officeart/2005/8/layout/process4"/>
    <dgm:cxn modelId="{3FEE42BF-C7D2-47D4-BF8B-642B167B6430}" type="presParOf" srcId="{702F5EAE-C1DC-4D4D-946D-2049F0B74EE2}" destId="{941599DC-CC86-44BB-A85E-C3647BBA2B50}" srcOrd="0" destOrd="0" presId="urn:microsoft.com/office/officeart/2005/8/layout/process4"/>
    <dgm:cxn modelId="{3F457CA2-A1E2-42A7-856B-8DE9E24C2253}" type="presParOf" srcId="{702F5EAE-C1DC-4D4D-946D-2049F0B74EE2}" destId="{CD9AFF65-A122-49AE-83D2-B72E486259E7}" srcOrd="1" destOrd="0" presId="urn:microsoft.com/office/officeart/2005/8/layout/process4"/>
    <dgm:cxn modelId="{A1D03255-D98B-48C6-9A2A-B75426C482A8}" type="presParOf" srcId="{702F5EAE-C1DC-4D4D-946D-2049F0B74EE2}" destId="{7B8457C7-0FAC-4DA7-91E0-56EC37A052BC}" srcOrd="2" destOrd="0" presId="urn:microsoft.com/office/officeart/2005/8/layout/process4"/>
    <dgm:cxn modelId="{08AFD51C-E3CE-4F18-AE73-DFA223A1F613}" type="presParOf" srcId="{7B8457C7-0FAC-4DA7-91E0-56EC37A052BC}" destId="{259C7D0A-FC5D-4F5D-9E35-281ADDC9D23D}" srcOrd="0" destOrd="0" presId="urn:microsoft.com/office/officeart/2005/8/layout/process4"/>
    <dgm:cxn modelId="{42737A5C-55DA-4AF6-ABAB-2573AB4C601F}" type="presParOf" srcId="{7B8457C7-0FAC-4DA7-91E0-56EC37A052BC}" destId="{6A295BB7-91E7-482B-982A-1C302D75A290}" srcOrd="1" destOrd="0" presId="urn:microsoft.com/office/officeart/2005/8/layout/process4"/>
    <dgm:cxn modelId="{22A99E5D-F9D6-4224-B066-69A5D6225379}" type="presParOf" srcId="{7B8457C7-0FAC-4DA7-91E0-56EC37A052BC}" destId="{BC048912-35CB-483B-A8F2-7C450FC5C376}" srcOrd="2" destOrd="0" presId="urn:microsoft.com/office/officeart/2005/8/layout/process4"/>
    <dgm:cxn modelId="{F248CF0E-6942-4149-B020-025FE398D466}" type="presParOf" srcId="{7B8457C7-0FAC-4DA7-91E0-56EC37A052BC}" destId="{42CAEEE7-4CBE-4349-BBCF-F7F014A1F69E}"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41AAFEF-F8F1-427E-A70F-5D222477F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A4D4FF1-5B40-421D-918D-15C39439F0DE}">
      <dgm:prSet custT="1"/>
      <dgm:spPr/>
      <dgm:t>
        <a:bodyPr/>
        <a:lstStyle/>
        <a:p>
          <a:pPr rtl="0"/>
          <a:r>
            <a:rPr lang="en-US" sz="2000" b="1" dirty="0"/>
            <a:t>Underlying question = </a:t>
          </a:r>
          <a:endParaRPr lang="en-US" sz="2000" dirty="0"/>
        </a:p>
      </dgm:t>
    </dgm:pt>
    <dgm:pt modelId="{6E5D11C2-77AE-4314-8D91-00F1B63E97AB}" type="parTrans" cxnId="{B4E4F873-23AD-4332-8F16-9225E3CBD756}">
      <dgm:prSet/>
      <dgm:spPr/>
      <dgm:t>
        <a:bodyPr/>
        <a:lstStyle/>
        <a:p>
          <a:endParaRPr lang="en-US"/>
        </a:p>
      </dgm:t>
    </dgm:pt>
    <dgm:pt modelId="{B9911679-FA42-4772-8C19-2C3380B2480E}" type="sibTrans" cxnId="{B4E4F873-23AD-4332-8F16-9225E3CBD756}">
      <dgm:prSet/>
      <dgm:spPr/>
      <dgm:t>
        <a:bodyPr/>
        <a:lstStyle/>
        <a:p>
          <a:endParaRPr lang="en-US"/>
        </a:p>
      </dgm:t>
    </dgm:pt>
    <dgm:pt modelId="{9EAF3B5E-F58B-4D10-9E6E-BCA50C511D2E}">
      <dgm:prSet/>
      <dgm:spPr/>
      <dgm:t>
        <a:bodyPr/>
        <a:lstStyle/>
        <a:p>
          <a:pPr rtl="0"/>
          <a:r>
            <a:rPr lang="en-US" b="1" dirty="0"/>
            <a:t>“What happened to you?”</a:t>
          </a:r>
          <a:endParaRPr lang="en-US" dirty="0"/>
        </a:p>
      </dgm:t>
    </dgm:pt>
    <dgm:pt modelId="{925F7908-0526-4944-B9B3-172598141659}" type="parTrans" cxnId="{EE4CEB48-8909-4B6E-9CD0-4AC2DBCD2C83}">
      <dgm:prSet/>
      <dgm:spPr/>
      <dgm:t>
        <a:bodyPr/>
        <a:lstStyle/>
        <a:p>
          <a:endParaRPr lang="en-US"/>
        </a:p>
      </dgm:t>
    </dgm:pt>
    <dgm:pt modelId="{BAFB13EB-BB55-46A5-AD9D-E242391279BC}" type="sibTrans" cxnId="{EE4CEB48-8909-4B6E-9CD0-4AC2DBCD2C83}">
      <dgm:prSet/>
      <dgm:spPr/>
      <dgm:t>
        <a:bodyPr/>
        <a:lstStyle/>
        <a:p>
          <a:endParaRPr lang="en-US"/>
        </a:p>
      </dgm:t>
    </dgm:pt>
    <dgm:pt modelId="{7FEB8436-D5E9-48BD-B5D5-DC467B9D50C8}">
      <dgm:prSet custT="1"/>
      <dgm:spPr/>
      <dgm:t>
        <a:bodyPr/>
        <a:lstStyle/>
        <a:p>
          <a:pPr rtl="0"/>
          <a:r>
            <a:rPr lang="en-US" sz="2000" b="1" dirty="0"/>
            <a:t>Symptoms = </a:t>
          </a:r>
          <a:endParaRPr lang="en-US" sz="2000" dirty="0"/>
        </a:p>
      </dgm:t>
    </dgm:pt>
    <dgm:pt modelId="{C54055EB-2880-41BC-9495-7C7FE46D031B}" type="parTrans" cxnId="{0C5435C3-0CA5-4861-AF8D-A7326359EADD}">
      <dgm:prSet/>
      <dgm:spPr/>
      <dgm:t>
        <a:bodyPr/>
        <a:lstStyle/>
        <a:p>
          <a:endParaRPr lang="en-US"/>
        </a:p>
      </dgm:t>
    </dgm:pt>
    <dgm:pt modelId="{C1FACBFC-E423-414F-ADF7-84150EC13081}" type="sibTrans" cxnId="{0C5435C3-0CA5-4861-AF8D-A7326359EADD}">
      <dgm:prSet/>
      <dgm:spPr/>
      <dgm:t>
        <a:bodyPr/>
        <a:lstStyle/>
        <a:p>
          <a:endParaRPr lang="en-US"/>
        </a:p>
      </dgm:t>
    </dgm:pt>
    <dgm:pt modelId="{F067DFE7-AE62-4C38-9681-840905676AE1}">
      <dgm:prSet/>
      <dgm:spPr/>
      <dgm:t>
        <a:bodyPr/>
        <a:lstStyle/>
        <a:p>
          <a:pPr rtl="0"/>
          <a:r>
            <a:rPr lang="en-US" b="1" u="none" dirty="0"/>
            <a:t>Adaptations</a:t>
          </a:r>
          <a:r>
            <a:rPr lang="en-US" b="1" dirty="0"/>
            <a:t> to traumatic events</a:t>
          </a:r>
          <a:endParaRPr lang="en-US" dirty="0"/>
        </a:p>
      </dgm:t>
    </dgm:pt>
    <dgm:pt modelId="{6C48D6A5-391A-4E0C-B373-34AB6C53939B}" type="parTrans" cxnId="{7ADE13F9-E466-4541-9CDB-95BB816817BB}">
      <dgm:prSet/>
      <dgm:spPr/>
      <dgm:t>
        <a:bodyPr/>
        <a:lstStyle/>
        <a:p>
          <a:endParaRPr lang="en-US"/>
        </a:p>
      </dgm:t>
    </dgm:pt>
    <dgm:pt modelId="{F7B1CDCE-A475-41CA-9710-B48BF6DD33F8}" type="sibTrans" cxnId="{7ADE13F9-E466-4541-9CDB-95BB816817BB}">
      <dgm:prSet/>
      <dgm:spPr/>
      <dgm:t>
        <a:bodyPr/>
        <a:lstStyle/>
        <a:p>
          <a:endParaRPr lang="en-US"/>
        </a:p>
      </dgm:t>
    </dgm:pt>
    <dgm:pt modelId="{23B84201-8D74-4F38-9F28-4FB95B377BB0}">
      <dgm:prSet custT="1"/>
      <dgm:spPr/>
      <dgm:t>
        <a:bodyPr/>
        <a:lstStyle/>
        <a:p>
          <a:pPr rtl="0"/>
          <a:r>
            <a:rPr lang="en-US" sz="2400" b="1" dirty="0"/>
            <a:t>Healing happens</a:t>
          </a:r>
          <a:endParaRPr lang="en-US" sz="2400" dirty="0"/>
        </a:p>
      </dgm:t>
    </dgm:pt>
    <dgm:pt modelId="{0630B91F-3B98-4C59-B0FE-3886A551B9BB}" type="parTrans" cxnId="{04C3DC33-0EDE-4B04-8237-74C64686A59E}">
      <dgm:prSet/>
      <dgm:spPr/>
      <dgm:t>
        <a:bodyPr/>
        <a:lstStyle/>
        <a:p>
          <a:endParaRPr lang="en-US"/>
        </a:p>
      </dgm:t>
    </dgm:pt>
    <dgm:pt modelId="{DF8A42EE-8121-4427-AB13-568792DC0D35}" type="sibTrans" cxnId="{04C3DC33-0EDE-4B04-8237-74C64686A59E}">
      <dgm:prSet/>
      <dgm:spPr/>
      <dgm:t>
        <a:bodyPr/>
        <a:lstStyle/>
        <a:p>
          <a:endParaRPr lang="en-US"/>
        </a:p>
      </dgm:t>
    </dgm:pt>
    <dgm:pt modelId="{D6D386B0-ACBF-4ABE-B149-1F5979C67E35}">
      <dgm:prSet/>
      <dgm:spPr/>
      <dgm:t>
        <a:bodyPr/>
        <a:lstStyle/>
        <a:p>
          <a:pPr rtl="0"/>
          <a:r>
            <a:rPr lang="en-US" b="1" dirty="0"/>
            <a:t>In relationships</a:t>
          </a:r>
          <a:endParaRPr lang="en-US" dirty="0"/>
        </a:p>
      </dgm:t>
    </dgm:pt>
    <dgm:pt modelId="{B3E0FA42-4E4F-41CE-8742-CD77AA054FA2}" type="parTrans" cxnId="{C49E6E37-D439-4200-8179-6BE49AE0B5C5}">
      <dgm:prSet/>
      <dgm:spPr/>
      <dgm:t>
        <a:bodyPr/>
        <a:lstStyle/>
        <a:p>
          <a:endParaRPr lang="en-US"/>
        </a:p>
      </dgm:t>
    </dgm:pt>
    <dgm:pt modelId="{8B641355-E02C-4E5F-92EB-0CDDCC139BBB}" type="sibTrans" cxnId="{C49E6E37-D439-4200-8179-6BE49AE0B5C5}">
      <dgm:prSet/>
      <dgm:spPr/>
      <dgm:t>
        <a:bodyPr/>
        <a:lstStyle/>
        <a:p>
          <a:endParaRPr lang="en-US"/>
        </a:p>
      </dgm:t>
    </dgm:pt>
    <dgm:pt modelId="{FD3C6A61-30E7-4E43-9B6D-CC385C9B9C02}" type="pres">
      <dgm:prSet presAssocID="{E41AAFEF-F8F1-427E-A70F-5D222477FA5B}" presName="Name0" presStyleCnt="0">
        <dgm:presLayoutVars>
          <dgm:chPref val="3"/>
          <dgm:dir/>
          <dgm:animLvl val="lvl"/>
          <dgm:resizeHandles/>
        </dgm:presLayoutVars>
      </dgm:prSet>
      <dgm:spPr/>
    </dgm:pt>
    <dgm:pt modelId="{ACF7F4E9-03F3-4DAD-B997-414FC875EC89}" type="pres">
      <dgm:prSet presAssocID="{7A4D4FF1-5B40-421D-918D-15C39439F0DE}" presName="horFlow" presStyleCnt="0"/>
      <dgm:spPr/>
    </dgm:pt>
    <dgm:pt modelId="{AF96FA0C-6A55-4BD1-9B98-5F8A30850E23}" type="pres">
      <dgm:prSet presAssocID="{7A4D4FF1-5B40-421D-918D-15C39439F0DE}" presName="bigChev" presStyleLbl="node1" presStyleIdx="0" presStyleCnt="3"/>
      <dgm:spPr/>
    </dgm:pt>
    <dgm:pt modelId="{9A607A18-DCAF-4F4E-8F19-F2CB011AF36F}" type="pres">
      <dgm:prSet presAssocID="{925F7908-0526-4944-B9B3-172598141659}" presName="parTrans" presStyleCnt="0"/>
      <dgm:spPr/>
    </dgm:pt>
    <dgm:pt modelId="{65A846CA-B6A9-4361-BA52-185DB1703351}" type="pres">
      <dgm:prSet presAssocID="{9EAF3B5E-F58B-4D10-9E6E-BCA50C511D2E}" presName="node" presStyleLbl="alignAccFollowNode1" presStyleIdx="0" presStyleCnt="3">
        <dgm:presLayoutVars>
          <dgm:bulletEnabled val="1"/>
        </dgm:presLayoutVars>
      </dgm:prSet>
      <dgm:spPr/>
    </dgm:pt>
    <dgm:pt modelId="{68A13A54-6A14-4EF9-9F0F-8A8C5F57DAF7}" type="pres">
      <dgm:prSet presAssocID="{7A4D4FF1-5B40-421D-918D-15C39439F0DE}" presName="vSp" presStyleCnt="0"/>
      <dgm:spPr/>
    </dgm:pt>
    <dgm:pt modelId="{6BF91AA4-F244-4F68-AB53-510002866748}" type="pres">
      <dgm:prSet presAssocID="{7FEB8436-D5E9-48BD-B5D5-DC467B9D50C8}" presName="horFlow" presStyleCnt="0"/>
      <dgm:spPr/>
    </dgm:pt>
    <dgm:pt modelId="{8A5A257D-FA80-4F9A-A61B-6D2E7A056520}" type="pres">
      <dgm:prSet presAssocID="{7FEB8436-D5E9-48BD-B5D5-DC467B9D50C8}" presName="bigChev" presStyleLbl="node1" presStyleIdx="1" presStyleCnt="3"/>
      <dgm:spPr/>
    </dgm:pt>
    <dgm:pt modelId="{048B347A-36C3-4315-95BB-DC0599AE5279}" type="pres">
      <dgm:prSet presAssocID="{6C48D6A5-391A-4E0C-B373-34AB6C53939B}" presName="parTrans" presStyleCnt="0"/>
      <dgm:spPr/>
    </dgm:pt>
    <dgm:pt modelId="{B40296CB-1BD3-4AD1-96B5-A790B3E48E2D}" type="pres">
      <dgm:prSet presAssocID="{F067DFE7-AE62-4C38-9681-840905676AE1}" presName="node" presStyleLbl="alignAccFollowNode1" presStyleIdx="1" presStyleCnt="3">
        <dgm:presLayoutVars>
          <dgm:bulletEnabled val="1"/>
        </dgm:presLayoutVars>
      </dgm:prSet>
      <dgm:spPr/>
    </dgm:pt>
    <dgm:pt modelId="{5DDDEBA5-E5B1-46E7-9710-0F75FDB4944D}" type="pres">
      <dgm:prSet presAssocID="{7FEB8436-D5E9-48BD-B5D5-DC467B9D50C8}" presName="vSp" presStyleCnt="0"/>
      <dgm:spPr/>
    </dgm:pt>
    <dgm:pt modelId="{7D45953D-BBF1-4B1B-B7B1-23028448F7A3}" type="pres">
      <dgm:prSet presAssocID="{23B84201-8D74-4F38-9F28-4FB95B377BB0}" presName="horFlow" presStyleCnt="0"/>
      <dgm:spPr/>
    </dgm:pt>
    <dgm:pt modelId="{2D16D735-DA10-44BE-A982-D92D3D9867A2}" type="pres">
      <dgm:prSet presAssocID="{23B84201-8D74-4F38-9F28-4FB95B377BB0}" presName="bigChev" presStyleLbl="node1" presStyleIdx="2" presStyleCnt="3"/>
      <dgm:spPr/>
    </dgm:pt>
    <dgm:pt modelId="{8EF532BC-D9DA-469B-8955-D73EB8AA2C7D}" type="pres">
      <dgm:prSet presAssocID="{B3E0FA42-4E4F-41CE-8742-CD77AA054FA2}" presName="parTrans" presStyleCnt="0"/>
      <dgm:spPr/>
    </dgm:pt>
    <dgm:pt modelId="{C033204F-03C6-4403-B4DB-96F82B339EEE}" type="pres">
      <dgm:prSet presAssocID="{D6D386B0-ACBF-4ABE-B149-1F5979C67E35}" presName="node" presStyleLbl="alignAccFollowNode1" presStyleIdx="2" presStyleCnt="3">
        <dgm:presLayoutVars>
          <dgm:bulletEnabled val="1"/>
        </dgm:presLayoutVars>
      </dgm:prSet>
      <dgm:spPr/>
    </dgm:pt>
  </dgm:ptLst>
  <dgm:cxnLst>
    <dgm:cxn modelId="{C7F7E095-47C4-481B-9B87-8D0710B7364B}" type="presOf" srcId="{D6D386B0-ACBF-4ABE-B149-1F5979C67E35}" destId="{C033204F-03C6-4403-B4DB-96F82B339EEE}" srcOrd="0" destOrd="0" presId="urn:microsoft.com/office/officeart/2005/8/layout/lProcess3"/>
    <dgm:cxn modelId="{A2CFF712-9E4E-41A6-B186-04FB99FD36CB}" type="presOf" srcId="{9EAF3B5E-F58B-4D10-9E6E-BCA50C511D2E}" destId="{65A846CA-B6A9-4361-BA52-185DB1703351}" srcOrd="0" destOrd="0" presId="urn:microsoft.com/office/officeart/2005/8/layout/lProcess3"/>
    <dgm:cxn modelId="{04C3DC33-0EDE-4B04-8237-74C64686A59E}" srcId="{E41AAFEF-F8F1-427E-A70F-5D222477FA5B}" destId="{23B84201-8D74-4F38-9F28-4FB95B377BB0}" srcOrd="2" destOrd="0" parTransId="{0630B91F-3B98-4C59-B0FE-3886A551B9BB}" sibTransId="{DF8A42EE-8121-4427-AB13-568792DC0D35}"/>
    <dgm:cxn modelId="{C49E6E37-D439-4200-8179-6BE49AE0B5C5}" srcId="{23B84201-8D74-4F38-9F28-4FB95B377BB0}" destId="{D6D386B0-ACBF-4ABE-B149-1F5979C67E35}" srcOrd="0" destOrd="0" parTransId="{B3E0FA42-4E4F-41CE-8742-CD77AA054FA2}" sibTransId="{8B641355-E02C-4E5F-92EB-0CDDCC139BBB}"/>
    <dgm:cxn modelId="{AD4FAC10-8885-4D6B-9ABC-A50B9EEC9AD2}" type="presOf" srcId="{7FEB8436-D5E9-48BD-B5D5-DC467B9D50C8}" destId="{8A5A257D-FA80-4F9A-A61B-6D2E7A056520}" srcOrd="0" destOrd="0" presId="urn:microsoft.com/office/officeart/2005/8/layout/lProcess3"/>
    <dgm:cxn modelId="{EE4CEB48-8909-4B6E-9CD0-4AC2DBCD2C83}" srcId="{7A4D4FF1-5B40-421D-918D-15C39439F0DE}" destId="{9EAF3B5E-F58B-4D10-9E6E-BCA50C511D2E}" srcOrd="0" destOrd="0" parTransId="{925F7908-0526-4944-B9B3-172598141659}" sibTransId="{BAFB13EB-BB55-46A5-AD9D-E242391279BC}"/>
    <dgm:cxn modelId="{FE6AA113-F9E5-435D-9003-2BBAAA589297}" type="presOf" srcId="{23B84201-8D74-4F38-9F28-4FB95B377BB0}" destId="{2D16D735-DA10-44BE-A982-D92D3D9867A2}" srcOrd="0" destOrd="0" presId="urn:microsoft.com/office/officeart/2005/8/layout/lProcess3"/>
    <dgm:cxn modelId="{34665E05-6D5C-43AE-BC24-75269150834E}" type="presOf" srcId="{7A4D4FF1-5B40-421D-918D-15C39439F0DE}" destId="{AF96FA0C-6A55-4BD1-9B98-5F8A30850E23}" srcOrd="0" destOrd="0" presId="urn:microsoft.com/office/officeart/2005/8/layout/lProcess3"/>
    <dgm:cxn modelId="{C3B09C4B-E5B5-4700-8243-32FBDFB01CE9}" type="presOf" srcId="{E41AAFEF-F8F1-427E-A70F-5D222477FA5B}" destId="{FD3C6A61-30E7-4E43-9B6D-CC385C9B9C02}" srcOrd="0" destOrd="0" presId="urn:microsoft.com/office/officeart/2005/8/layout/lProcess3"/>
    <dgm:cxn modelId="{0C5435C3-0CA5-4861-AF8D-A7326359EADD}" srcId="{E41AAFEF-F8F1-427E-A70F-5D222477FA5B}" destId="{7FEB8436-D5E9-48BD-B5D5-DC467B9D50C8}" srcOrd="1" destOrd="0" parTransId="{C54055EB-2880-41BC-9495-7C7FE46D031B}" sibTransId="{C1FACBFC-E423-414F-ADF7-84150EC13081}"/>
    <dgm:cxn modelId="{B4E4F873-23AD-4332-8F16-9225E3CBD756}" srcId="{E41AAFEF-F8F1-427E-A70F-5D222477FA5B}" destId="{7A4D4FF1-5B40-421D-918D-15C39439F0DE}" srcOrd="0" destOrd="0" parTransId="{6E5D11C2-77AE-4314-8D91-00F1B63E97AB}" sibTransId="{B9911679-FA42-4772-8C19-2C3380B2480E}"/>
    <dgm:cxn modelId="{7ADE13F9-E466-4541-9CDB-95BB816817BB}" srcId="{7FEB8436-D5E9-48BD-B5D5-DC467B9D50C8}" destId="{F067DFE7-AE62-4C38-9681-840905676AE1}" srcOrd="0" destOrd="0" parTransId="{6C48D6A5-391A-4E0C-B373-34AB6C53939B}" sibTransId="{F7B1CDCE-A475-41CA-9710-B48BF6DD33F8}"/>
    <dgm:cxn modelId="{365BB0C9-7C3C-45D4-ABE2-5990945CBD97}" type="presOf" srcId="{F067DFE7-AE62-4C38-9681-840905676AE1}" destId="{B40296CB-1BD3-4AD1-96B5-A790B3E48E2D}" srcOrd="0" destOrd="0" presId="urn:microsoft.com/office/officeart/2005/8/layout/lProcess3"/>
    <dgm:cxn modelId="{82A20537-4070-4E41-AF85-7D838532B729}" type="presParOf" srcId="{FD3C6A61-30E7-4E43-9B6D-CC385C9B9C02}" destId="{ACF7F4E9-03F3-4DAD-B997-414FC875EC89}" srcOrd="0" destOrd="0" presId="urn:microsoft.com/office/officeart/2005/8/layout/lProcess3"/>
    <dgm:cxn modelId="{FF820CC6-0D31-4428-8C75-33F571F4B9BF}" type="presParOf" srcId="{ACF7F4E9-03F3-4DAD-B997-414FC875EC89}" destId="{AF96FA0C-6A55-4BD1-9B98-5F8A30850E23}" srcOrd="0" destOrd="0" presId="urn:microsoft.com/office/officeart/2005/8/layout/lProcess3"/>
    <dgm:cxn modelId="{2C2AB69D-C634-4B63-B6CE-1E120459BFEC}" type="presParOf" srcId="{ACF7F4E9-03F3-4DAD-B997-414FC875EC89}" destId="{9A607A18-DCAF-4F4E-8F19-F2CB011AF36F}" srcOrd="1" destOrd="0" presId="urn:microsoft.com/office/officeart/2005/8/layout/lProcess3"/>
    <dgm:cxn modelId="{C4AF4998-66DF-408A-BBCD-8C3C333785A2}" type="presParOf" srcId="{ACF7F4E9-03F3-4DAD-B997-414FC875EC89}" destId="{65A846CA-B6A9-4361-BA52-185DB1703351}" srcOrd="2" destOrd="0" presId="urn:microsoft.com/office/officeart/2005/8/layout/lProcess3"/>
    <dgm:cxn modelId="{FA72AD5B-119C-4248-BF60-6D84D0074B71}" type="presParOf" srcId="{FD3C6A61-30E7-4E43-9B6D-CC385C9B9C02}" destId="{68A13A54-6A14-4EF9-9F0F-8A8C5F57DAF7}" srcOrd="1" destOrd="0" presId="urn:microsoft.com/office/officeart/2005/8/layout/lProcess3"/>
    <dgm:cxn modelId="{D69A70CA-2222-4651-89DA-2D88F5F16E2C}" type="presParOf" srcId="{FD3C6A61-30E7-4E43-9B6D-CC385C9B9C02}" destId="{6BF91AA4-F244-4F68-AB53-510002866748}" srcOrd="2" destOrd="0" presId="urn:microsoft.com/office/officeart/2005/8/layout/lProcess3"/>
    <dgm:cxn modelId="{3B1DB515-5706-44E4-906A-A369731382F9}" type="presParOf" srcId="{6BF91AA4-F244-4F68-AB53-510002866748}" destId="{8A5A257D-FA80-4F9A-A61B-6D2E7A056520}" srcOrd="0" destOrd="0" presId="urn:microsoft.com/office/officeart/2005/8/layout/lProcess3"/>
    <dgm:cxn modelId="{5B7D57BC-336E-4FED-ABAE-AA19893E4E20}" type="presParOf" srcId="{6BF91AA4-F244-4F68-AB53-510002866748}" destId="{048B347A-36C3-4315-95BB-DC0599AE5279}" srcOrd="1" destOrd="0" presId="urn:microsoft.com/office/officeart/2005/8/layout/lProcess3"/>
    <dgm:cxn modelId="{10B08BA0-824D-4627-BE2E-D348A30A0095}" type="presParOf" srcId="{6BF91AA4-F244-4F68-AB53-510002866748}" destId="{B40296CB-1BD3-4AD1-96B5-A790B3E48E2D}" srcOrd="2" destOrd="0" presId="urn:microsoft.com/office/officeart/2005/8/layout/lProcess3"/>
    <dgm:cxn modelId="{92493204-BFE6-42AE-BACE-1FD635F33E14}" type="presParOf" srcId="{FD3C6A61-30E7-4E43-9B6D-CC385C9B9C02}" destId="{5DDDEBA5-E5B1-46E7-9710-0F75FDB4944D}" srcOrd="3" destOrd="0" presId="urn:microsoft.com/office/officeart/2005/8/layout/lProcess3"/>
    <dgm:cxn modelId="{729E76BC-6F57-4704-B540-ED21253A0721}" type="presParOf" srcId="{FD3C6A61-30E7-4E43-9B6D-CC385C9B9C02}" destId="{7D45953D-BBF1-4B1B-B7B1-23028448F7A3}" srcOrd="4" destOrd="0" presId="urn:microsoft.com/office/officeart/2005/8/layout/lProcess3"/>
    <dgm:cxn modelId="{7DBF24E7-0DEB-45D1-9407-56278B90EE7D}" type="presParOf" srcId="{7D45953D-BBF1-4B1B-B7B1-23028448F7A3}" destId="{2D16D735-DA10-44BE-A982-D92D3D9867A2}" srcOrd="0" destOrd="0" presId="urn:microsoft.com/office/officeart/2005/8/layout/lProcess3"/>
    <dgm:cxn modelId="{8C3FA67B-05D2-4C7F-8235-24269175988D}" type="presParOf" srcId="{7D45953D-BBF1-4B1B-B7B1-23028448F7A3}" destId="{8EF532BC-D9DA-469B-8955-D73EB8AA2C7D}" srcOrd="1" destOrd="0" presId="urn:microsoft.com/office/officeart/2005/8/layout/lProcess3"/>
    <dgm:cxn modelId="{8FB3A781-6658-463D-9BAA-0A13D927B691}" type="presParOf" srcId="{7D45953D-BBF1-4B1B-B7B1-23028448F7A3}" destId="{C033204F-03C6-4403-B4DB-96F82B339EE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873DE3-1311-494C-AE5C-3132DDA68AB1}"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4F4EA6DD-63CD-479D-8A45-D79588B16B44}">
      <dgm:prSet/>
      <dgm:spPr>
        <a:solidFill>
          <a:schemeClr val="accent2">
            <a:lumMod val="20000"/>
            <a:lumOff val="80000"/>
          </a:schemeClr>
        </a:solidFill>
      </dgm:spPr>
      <dgm:t>
        <a:bodyPr/>
        <a:lstStyle/>
        <a:p>
          <a:pPr rtl="0"/>
          <a:r>
            <a:rPr lang="en-US" b="1" dirty="0">
              <a:solidFill>
                <a:schemeClr val="accent2">
                  <a:lumMod val="75000"/>
                </a:schemeClr>
              </a:solidFill>
            </a:rPr>
            <a:t>Realizes</a:t>
          </a:r>
          <a:endParaRPr lang="en-US" dirty="0">
            <a:solidFill>
              <a:schemeClr val="accent2">
                <a:lumMod val="75000"/>
              </a:schemeClr>
            </a:solidFill>
          </a:endParaRPr>
        </a:p>
      </dgm:t>
    </dgm:pt>
    <dgm:pt modelId="{E6CD669F-3870-4B88-9FEC-28634B2CEF28}" type="parTrans" cxnId="{7DF85EF7-D830-43D1-A245-C95B282B3C3F}">
      <dgm:prSet/>
      <dgm:spPr/>
      <dgm:t>
        <a:bodyPr/>
        <a:lstStyle/>
        <a:p>
          <a:endParaRPr lang="en-US"/>
        </a:p>
      </dgm:t>
    </dgm:pt>
    <dgm:pt modelId="{56DCC434-A21C-4CA7-A015-A66CA83787B2}" type="sibTrans" cxnId="{7DF85EF7-D830-43D1-A245-C95B282B3C3F}">
      <dgm:prSet/>
      <dgm:spPr/>
      <dgm:t>
        <a:bodyPr/>
        <a:lstStyle/>
        <a:p>
          <a:endParaRPr lang="en-US"/>
        </a:p>
      </dgm:t>
    </dgm:pt>
    <dgm:pt modelId="{4AA6E0F4-0453-42DA-9648-DAFFF1B0D966}">
      <dgm:prSet/>
      <dgm:spPr/>
      <dgm:t>
        <a:bodyPr/>
        <a:lstStyle/>
        <a:p>
          <a:pPr rtl="0"/>
          <a:r>
            <a:rPr lang="en-US" b="1" i="1" dirty="0"/>
            <a:t>Realizes</a:t>
          </a:r>
          <a:r>
            <a:rPr lang="en-US" b="1" i="0" dirty="0"/>
            <a:t> widespread impact of trauma and understands potential paths for recovery</a:t>
          </a:r>
          <a:endParaRPr lang="en-US" i="0" dirty="0"/>
        </a:p>
      </dgm:t>
    </dgm:pt>
    <dgm:pt modelId="{D272F8B9-6CE3-42D2-ABED-41E81016206D}" type="parTrans" cxnId="{E019853A-AE61-46E3-A3DF-9C6075D20DA3}">
      <dgm:prSet/>
      <dgm:spPr/>
      <dgm:t>
        <a:bodyPr/>
        <a:lstStyle/>
        <a:p>
          <a:endParaRPr lang="en-US"/>
        </a:p>
      </dgm:t>
    </dgm:pt>
    <dgm:pt modelId="{713B0C50-27A4-44AB-A6BA-B0C096858BD1}" type="sibTrans" cxnId="{E019853A-AE61-46E3-A3DF-9C6075D20DA3}">
      <dgm:prSet/>
      <dgm:spPr/>
      <dgm:t>
        <a:bodyPr/>
        <a:lstStyle/>
        <a:p>
          <a:endParaRPr lang="en-US"/>
        </a:p>
      </dgm:t>
    </dgm:pt>
    <dgm:pt modelId="{7C212E58-2DDC-414A-BC40-84150BCA49F1}">
      <dgm:prSet/>
      <dgm:spPr>
        <a:solidFill>
          <a:schemeClr val="accent2">
            <a:lumMod val="40000"/>
            <a:lumOff val="60000"/>
          </a:schemeClr>
        </a:solidFill>
      </dgm:spPr>
      <dgm:t>
        <a:bodyPr/>
        <a:lstStyle/>
        <a:p>
          <a:pPr rtl="0"/>
          <a:r>
            <a:rPr lang="en-US" b="1" dirty="0">
              <a:solidFill>
                <a:schemeClr val="accent2">
                  <a:lumMod val="75000"/>
                </a:schemeClr>
              </a:solidFill>
            </a:rPr>
            <a:t>Recognizes</a:t>
          </a:r>
          <a:endParaRPr lang="en-US" dirty="0">
            <a:solidFill>
              <a:schemeClr val="accent2">
                <a:lumMod val="75000"/>
              </a:schemeClr>
            </a:solidFill>
          </a:endParaRPr>
        </a:p>
      </dgm:t>
    </dgm:pt>
    <dgm:pt modelId="{C7870A70-61A6-4DA3-8CDA-397029B31935}" type="parTrans" cxnId="{C6A20067-4240-4754-9F5F-24EC529ADDED}">
      <dgm:prSet/>
      <dgm:spPr/>
      <dgm:t>
        <a:bodyPr/>
        <a:lstStyle/>
        <a:p>
          <a:endParaRPr lang="en-US"/>
        </a:p>
      </dgm:t>
    </dgm:pt>
    <dgm:pt modelId="{46C068C5-BE5D-423B-BC6D-871C2CB09EB6}" type="sibTrans" cxnId="{C6A20067-4240-4754-9F5F-24EC529ADDED}">
      <dgm:prSet/>
      <dgm:spPr/>
      <dgm:t>
        <a:bodyPr/>
        <a:lstStyle/>
        <a:p>
          <a:endParaRPr lang="en-US"/>
        </a:p>
      </dgm:t>
    </dgm:pt>
    <dgm:pt modelId="{8325C9D1-8913-43F6-AD23-CF71E3628CD5}">
      <dgm:prSet/>
      <dgm:spPr/>
      <dgm:t>
        <a:bodyPr/>
        <a:lstStyle/>
        <a:p>
          <a:pPr rtl="0"/>
          <a:r>
            <a:rPr lang="en-US" b="1" i="1" dirty="0"/>
            <a:t>Recognizes</a:t>
          </a:r>
          <a:r>
            <a:rPr lang="en-US" b="1" i="0" dirty="0"/>
            <a:t> signs and symptoms of trauma in clients, families, staff, and others involved with the system </a:t>
          </a:r>
          <a:endParaRPr lang="en-US" i="0" dirty="0"/>
        </a:p>
      </dgm:t>
    </dgm:pt>
    <dgm:pt modelId="{6F7918BD-1C3B-4799-918F-74F4CF710059}" type="parTrans" cxnId="{59E44B14-4C7C-45E6-8F35-85CB0DB44169}">
      <dgm:prSet/>
      <dgm:spPr/>
      <dgm:t>
        <a:bodyPr/>
        <a:lstStyle/>
        <a:p>
          <a:endParaRPr lang="en-US"/>
        </a:p>
      </dgm:t>
    </dgm:pt>
    <dgm:pt modelId="{D3844056-148D-47DE-99D3-C3947ED472CF}" type="sibTrans" cxnId="{59E44B14-4C7C-45E6-8F35-85CB0DB44169}">
      <dgm:prSet/>
      <dgm:spPr/>
      <dgm:t>
        <a:bodyPr/>
        <a:lstStyle/>
        <a:p>
          <a:endParaRPr lang="en-US"/>
        </a:p>
      </dgm:t>
    </dgm:pt>
    <dgm:pt modelId="{1D23357B-5C08-4ADC-AE79-8A128B9AC950}">
      <dgm:prSet/>
      <dgm:spPr>
        <a:solidFill>
          <a:schemeClr val="accent2">
            <a:lumMod val="60000"/>
            <a:lumOff val="40000"/>
          </a:schemeClr>
        </a:solidFill>
      </dgm:spPr>
      <dgm:t>
        <a:bodyPr/>
        <a:lstStyle/>
        <a:p>
          <a:pPr rtl="0"/>
          <a:r>
            <a:rPr lang="en-US" b="1" dirty="0">
              <a:solidFill>
                <a:schemeClr val="accent2">
                  <a:lumMod val="75000"/>
                </a:schemeClr>
              </a:solidFill>
            </a:rPr>
            <a:t>Responds</a:t>
          </a:r>
          <a:endParaRPr lang="en-US" dirty="0">
            <a:solidFill>
              <a:schemeClr val="accent2">
                <a:lumMod val="75000"/>
              </a:schemeClr>
            </a:solidFill>
          </a:endParaRPr>
        </a:p>
      </dgm:t>
    </dgm:pt>
    <dgm:pt modelId="{72FC7B22-348E-4D82-9EDC-159630C48DCE}" type="parTrans" cxnId="{A6740E99-7E8C-43CF-AAAB-B7E96C9C567F}">
      <dgm:prSet/>
      <dgm:spPr/>
      <dgm:t>
        <a:bodyPr/>
        <a:lstStyle/>
        <a:p>
          <a:endParaRPr lang="en-US"/>
        </a:p>
      </dgm:t>
    </dgm:pt>
    <dgm:pt modelId="{14AFCE23-D08E-4656-B279-3D293566948C}" type="sibTrans" cxnId="{A6740E99-7E8C-43CF-AAAB-B7E96C9C567F}">
      <dgm:prSet/>
      <dgm:spPr/>
      <dgm:t>
        <a:bodyPr/>
        <a:lstStyle/>
        <a:p>
          <a:endParaRPr lang="en-US"/>
        </a:p>
      </dgm:t>
    </dgm:pt>
    <dgm:pt modelId="{F444137A-6720-4C70-9937-A9C21A1AA162}">
      <dgm:prSet/>
      <dgm:spPr/>
      <dgm:t>
        <a:bodyPr/>
        <a:lstStyle/>
        <a:p>
          <a:pPr rtl="0"/>
          <a:r>
            <a:rPr lang="en-US" b="1" i="1" dirty="0"/>
            <a:t>Responds</a:t>
          </a:r>
          <a:r>
            <a:rPr lang="en-US" b="1" i="0" dirty="0"/>
            <a:t> by fully integrating knowledge about trauma into policies, procedures, and practices</a:t>
          </a:r>
          <a:endParaRPr lang="en-US" i="0" dirty="0"/>
        </a:p>
      </dgm:t>
    </dgm:pt>
    <dgm:pt modelId="{67026DA4-8676-4D96-BD58-76B302156D75}" type="parTrans" cxnId="{6F7524F3-BABF-493B-993B-AEFB4FD1F9D1}">
      <dgm:prSet/>
      <dgm:spPr/>
      <dgm:t>
        <a:bodyPr/>
        <a:lstStyle/>
        <a:p>
          <a:endParaRPr lang="en-US"/>
        </a:p>
      </dgm:t>
    </dgm:pt>
    <dgm:pt modelId="{233AF6A1-3459-437D-BF2D-2E23D02F2F52}" type="sibTrans" cxnId="{6F7524F3-BABF-493B-993B-AEFB4FD1F9D1}">
      <dgm:prSet/>
      <dgm:spPr/>
      <dgm:t>
        <a:bodyPr/>
        <a:lstStyle/>
        <a:p>
          <a:endParaRPr lang="en-US"/>
        </a:p>
      </dgm:t>
    </dgm:pt>
    <dgm:pt modelId="{5BEF3EC6-E822-4549-B1D7-9F2575AA51F1}">
      <dgm:prSet/>
      <dgm:spPr>
        <a:solidFill>
          <a:schemeClr val="accent2">
            <a:lumMod val="60000"/>
            <a:lumOff val="40000"/>
          </a:schemeClr>
        </a:solidFill>
      </dgm:spPr>
      <dgm:t>
        <a:bodyPr/>
        <a:lstStyle/>
        <a:p>
          <a:pPr rtl="0"/>
          <a:r>
            <a:rPr lang="en-US" b="1" dirty="0">
              <a:solidFill>
                <a:schemeClr val="accent2">
                  <a:lumMod val="75000"/>
                </a:schemeClr>
              </a:solidFill>
            </a:rPr>
            <a:t>Resists</a:t>
          </a:r>
          <a:endParaRPr lang="en-US" dirty="0">
            <a:solidFill>
              <a:schemeClr val="accent2">
                <a:lumMod val="75000"/>
              </a:schemeClr>
            </a:solidFill>
          </a:endParaRPr>
        </a:p>
      </dgm:t>
    </dgm:pt>
    <dgm:pt modelId="{804132AA-2ACE-4F87-8A98-692F1B6364E4}" type="parTrans" cxnId="{E3D8F308-BA2A-4277-B714-0EB95E1B859A}">
      <dgm:prSet/>
      <dgm:spPr/>
      <dgm:t>
        <a:bodyPr/>
        <a:lstStyle/>
        <a:p>
          <a:endParaRPr lang="en-US"/>
        </a:p>
      </dgm:t>
    </dgm:pt>
    <dgm:pt modelId="{978FA53A-2BC7-47E8-97EC-05D870C7DE0D}" type="sibTrans" cxnId="{E3D8F308-BA2A-4277-B714-0EB95E1B859A}">
      <dgm:prSet/>
      <dgm:spPr/>
      <dgm:t>
        <a:bodyPr/>
        <a:lstStyle/>
        <a:p>
          <a:endParaRPr lang="en-US"/>
        </a:p>
      </dgm:t>
    </dgm:pt>
    <dgm:pt modelId="{3D4844D6-0203-4ED2-BE2C-02C9BC214DB8}">
      <dgm:prSet/>
      <dgm:spPr/>
      <dgm:t>
        <a:bodyPr/>
        <a:lstStyle/>
        <a:p>
          <a:pPr rtl="0"/>
          <a:r>
            <a:rPr lang="en-US" b="1" i="0" dirty="0"/>
            <a:t>Seeks to actively </a:t>
          </a:r>
          <a:r>
            <a:rPr lang="en-US" b="1" i="1" dirty="0"/>
            <a:t>Resist</a:t>
          </a:r>
          <a:r>
            <a:rPr lang="en-US" b="1" i="0" dirty="0"/>
            <a:t> re-traumatization.</a:t>
          </a:r>
          <a:endParaRPr lang="en-US" i="0" dirty="0"/>
        </a:p>
      </dgm:t>
    </dgm:pt>
    <dgm:pt modelId="{B11D8461-D0C1-43B2-97E8-D4FCB3AAD073}" type="parTrans" cxnId="{1A6616EB-6FCD-46FC-A3EA-0A51017C5663}">
      <dgm:prSet/>
      <dgm:spPr/>
      <dgm:t>
        <a:bodyPr/>
        <a:lstStyle/>
        <a:p>
          <a:endParaRPr lang="en-US"/>
        </a:p>
      </dgm:t>
    </dgm:pt>
    <dgm:pt modelId="{BEB9189F-F255-4227-A8A5-991F6CA326BD}" type="sibTrans" cxnId="{1A6616EB-6FCD-46FC-A3EA-0A51017C5663}">
      <dgm:prSet/>
      <dgm:spPr/>
      <dgm:t>
        <a:bodyPr/>
        <a:lstStyle/>
        <a:p>
          <a:endParaRPr lang="en-US"/>
        </a:p>
      </dgm:t>
    </dgm:pt>
    <dgm:pt modelId="{EF54541C-CB2D-41F1-AE62-2258E8B97609}" type="pres">
      <dgm:prSet presAssocID="{B5873DE3-1311-494C-AE5C-3132DDA68AB1}" presName="Name0" presStyleCnt="0">
        <dgm:presLayoutVars>
          <dgm:dir/>
          <dgm:animLvl val="lvl"/>
          <dgm:resizeHandles val="exact"/>
        </dgm:presLayoutVars>
      </dgm:prSet>
      <dgm:spPr/>
    </dgm:pt>
    <dgm:pt modelId="{A8DCD065-B940-4BF9-A4F4-662BA6F28EFC}" type="pres">
      <dgm:prSet presAssocID="{4F4EA6DD-63CD-479D-8A45-D79588B16B44}" presName="linNode" presStyleCnt="0"/>
      <dgm:spPr/>
    </dgm:pt>
    <dgm:pt modelId="{900FF342-4773-4999-9D53-74AFFD5F2F1B}" type="pres">
      <dgm:prSet presAssocID="{4F4EA6DD-63CD-479D-8A45-D79588B16B44}" presName="parentText" presStyleLbl="node1" presStyleIdx="0" presStyleCnt="4">
        <dgm:presLayoutVars>
          <dgm:chMax val="1"/>
          <dgm:bulletEnabled val="1"/>
        </dgm:presLayoutVars>
      </dgm:prSet>
      <dgm:spPr/>
    </dgm:pt>
    <dgm:pt modelId="{AD28B832-3382-4D66-9476-7F7DB3FBC513}" type="pres">
      <dgm:prSet presAssocID="{4F4EA6DD-63CD-479D-8A45-D79588B16B44}" presName="descendantText" presStyleLbl="alignAccFollowNode1" presStyleIdx="0" presStyleCnt="4">
        <dgm:presLayoutVars>
          <dgm:bulletEnabled val="1"/>
        </dgm:presLayoutVars>
      </dgm:prSet>
      <dgm:spPr/>
    </dgm:pt>
    <dgm:pt modelId="{A6AC0B5B-EECE-4AA9-9BFC-D68F5F797B09}" type="pres">
      <dgm:prSet presAssocID="{56DCC434-A21C-4CA7-A015-A66CA83787B2}" presName="sp" presStyleCnt="0"/>
      <dgm:spPr/>
    </dgm:pt>
    <dgm:pt modelId="{0A58C2DE-EFEC-4891-806B-417327EC1FC3}" type="pres">
      <dgm:prSet presAssocID="{7C212E58-2DDC-414A-BC40-84150BCA49F1}" presName="linNode" presStyleCnt="0"/>
      <dgm:spPr/>
    </dgm:pt>
    <dgm:pt modelId="{96DE3870-53EA-4222-B8F3-DA7B8AF9AE47}" type="pres">
      <dgm:prSet presAssocID="{7C212E58-2DDC-414A-BC40-84150BCA49F1}" presName="parentText" presStyleLbl="node1" presStyleIdx="1" presStyleCnt="4">
        <dgm:presLayoutVars>
          <dgm:chMax val="1"/>
          <dgm:bulletEnabled val="1"/>
        </dgm:presLayoutVars>
      </dgm:prSet>
      <dgm:spPr/>
    </dgm:pt>
    <dgm:pt modelId="{6F2D7F45-CDB5-46DC-B267-320209280357}" type="pres">
      <dgm:prSet presAssocID="{7C212E58-2DDC-414A-BC40-84150BCA49F1}" presName="descendantText" presStyleLbl="alignAccFollowNode1" presStyleIdx="1" presStyleCnt="4">
        <dgm:presLayoutVars>
          <dgm:bulletEnabled val="1"/>
        </dgm:presLayoutVars>
      </dgm:prSet>
      <dgm:spPr/>
    </dgm:pt>
    <dgm:pt modelId="{6B42E67A-15D1-40E1-9AE1-6C89159F4BBC}" type="pres">
      <dgm:prSet presAssocID="{46C068C5-BE5D-423B-BC6D-871C2CB09EB6}" presName="sp" presStyleCnt="0"/>
      <dgm:spPr/>
    </dgm:pt>
    <dgm:pt modelId="{C6734A98-2F50-490D-9964-C2CCB4E00769}" type="pres">
      <dgm:prSet presAssocID="{1D23357B-5C08-4ADC-AE79-8A128B9AC950}" presName="linNode" presStyleCnt="0"/>
      <dgm:spPr/>
    </dgm:pt>
    <dgm:pt modelId="{C1B73B99-D92C-447E-870C-075754EDABA9}" type="pres">
      <dgm:prSet presAssocID="{1D23357B-5C08-4ADC-AE79-8A128B9AC950}" presName="parentText" presStyleLbl="node1" presStyleIdx="2" presStyleCnt="4">
        <dgm:presLayoutVars>
          <dgm:chMax val="1"/>
          <dgm:bulletEnabled val="1"/>
        </dgm:presLayoutVars>
      </dgm:prSet>
      <dgm:spPr/>
    </dgm:pt>
    <dgm:pt modelId="{6F416832-50E8-47A1-8BAB-665BD48B8E77}" type="pres">
      <dgm:prSet presAssocID="{1D23357B-5C08-4ADC-AE79-8A128B9AC950}" presName="descendantText" presStyleLbl="alignAccFollowNode1" presStyleIdx="2" presStyleCnt="4">
        <dgm:presLayoutVars>
          <dgm:bulletEnabled val="1"/>
        </dgm:presLayoutVars>
      </dgm:prSet>
      <dgm:spPr/>
    </dgm:pt>
    <dgm:pt modelId="{8F5C1C5D-9183-4BEA-84CF-C2A3B74EF784}" type="pres">
      <dgm:prSet presAssocID="{14AFCE23-D08E-4656-B279-3D293566948C}" presName="sp" presStyleCnt="0"/>
      <dgm:spPr/>
    </dgm:pt>
    <dgm:pt modelId="{1A65BAB7-DC47-43CA-8D2D-029AE06B0FD6}" type="pres">
      <dgm:prSet presAssocID="{5BEF3EC6-E822-4549-B1D7-9F2575AA51F1}" presName="linNode" presStyleCnt="0"/>
      <dgm:spPr/>
    </dgm:pt>
    <dgm:pt modelId="{E6CF7844-CD4D-45ED-A45B-C3B6A7B45E34}" type="pres">
      <dgm:prSet presAssocID="{5BEF3EC6-E822-4549-B1D7-9F2575AA51F1}" presName="parentText" presStyleLbl="node1" presStyleIdx="3" presStyleCnt="4">
        <dgm:presLayoutVars>
          <dgm:chMax val="1"/>
          <dgm:bulletEnabled val="1"/>
        </dgm:presLayoutVars>
      </dgm:prSet>
      <dgm:spPr/>
    </dgm:pt>
    <dgm:pt modelId="{0801571D-C261-4C8D-A310-CAB581518CEB}" type="pres">
      <dgm:prSet presAssocID="{5BEF3EC6-E822-4549-B1D7-9F2575AA51F1}" presName="descendantText" presStyleLbl="alignAccFollowNode1" presStyleIdx="3" presStyleCnt="4">
        <dgm:presLayoutVars>
          <dgm:bulletEnabled val="1"/>
        </dgm:presLayoutVars>
      </dgm:prSet>
      <dgm:spPr/>
    </dgm:pt>
  </dgm:ptLst>
  <dgm:cxnLst>
    <dgm:cxn modelId="{1A6616EB-6FCD-46FC-A3EA-0A51017C5663}" srcId="{5BEF3EC6-E822-4549-B1D7-9F2575AA51F1}" destId="{3D4844D6-0203-4ED2-BE2C-02C9BC214DB8}" srcOrd="0" destOrd="0" parTransId="{B11D8461-D0C1-43B2-97E8-D4FCB3AAD073}" sibTransId="{BEB9189F-F255-4227-A8A5-991F6CA326BD}"/>
    <dgm:cxn modelId="{4ACB4A93-10EC-477E-9122-94462EA73886}" type="presOf" srcId="{5BEF3EC6-E822-4549-B1D7-9F2575AA51F1}" destId="{E6CF7844-CD4D-45ED-A45B-C3B6A7B45E34}" srcOrd="0" destOrd="0" presId="urn:microsoft.com/office/officeart/2005/8/layout/vList5"/>
    <dgm:cxn modelId="{7DF85EF7-D830-43D1-A245-C95B282B3C3F}" srcId="{B5873DE3-1311-494C-AE5C-3132DDA68AB1}" destId="{4F4EA6DD-63CD-479D-8A45-D79588B16B44}" srcOrd="0" destOrd="0" parTransId="{E6CD669F-3870-4B88-9FEC-28634B2CEF28}" sibTransId="{56DCC434-A21C-4CA7-A015-A66CA83787B2}"/>
    <dgm:cxn modelId="{6F7524F3-BABF-493B-993B-AEFB4FD1F9D1}" srcId="{1D23357B-5C08-4ADC-AE79-8A128B9AC950}" destId="{F444137A-6720-4C70-9937-A9C21A1AA162}" srcOrd="0" destOrd="0" parTransId="{67026DA4-8676-4D96-BD58-76B302156D75}" sibTransId="{233AF6A1-3459-437D-BF2D-2E23D02F2F52}"/>
    <dgm:cxn modelId="{FDDEB6B5-54E8-4BB9-97E5-207FCDD8193D}" type="presOf" srcId="{8325C9D1-8913-43F6-AD23-CF71E3628CD5}" destId="{6F2D7F45-CDB5-46DC-B267-320209280357}" srcOrd="0" destOrd="0" presId="urn:microsoft.com/office/officeart/2005/8/layout/vList5"/>
    <dgm:cxn modelId="{FB919871-870B-436E-9841-9D477C7E6991}" type="presOf" srcId="{3D4844D6-0203-4ED2-BE2C-02C9BC214DB8}" destId="{0801571D-C261-4C8D-A310-CAB581518CEB}" srcOrd="0" destOrd="0" presId="urn:microsoft.com/office/officeart/2005/8/layout/vList5"/>
    <dgm:cxn modelId="{A1FD6A1E-4319-4177-AA5F-45934742AFC0}" type="presOf" srcId="{7C212E58-2DDC-414A-BC40-84150BCA49F1}" destId="{96DE3870-53EA-4222-B8F3-DA7B8AF9AE47}" srcOrd="0" destOrd="0" presId="urn:microsoft.com/office/officeart/2005/8/layout/vList5"/>
    <dgm:cxn modelId="{30F3E30F-67D4-46F4-BB61-DD76F0BFD612}" type="presOf" srcId="{F444137A-6720-4C70-9937-A9C21A1AA162}" destId="{6F416832-50E8-47A1-8BAB-665BD48B8E77}" srcOrd="0" destOrd="0" presId="urn:microsoft.com/office/officeart/2005/8/layout/vList5"/>
    <dgm:cxn modelId="{C6A20067-4240-4754-9F5F-24EC529ADDED}" srcId="{B5873DE3-1311-494C-AE5C-3132DDA68AB1}" destId="{7C212E58-2DDC-414A-BC40-84150BCA49F1}" srcOrd="1" destOrd="0" parTransId="{C7870A70-61A6-4DA3-8CDA-397029B31935}" sibTransId="{46C068C5-BE5D-423B-BC6D-871C2CB09EB6}"/>
    <dgm:cxn modelId="{59E44B14-4C7C-45E6-8F35-85CB0DB44169}" srcId="{7C212E58-2DDC-414A-BC40-84150BCA49F1}" destId="{8325C9D1-8913-43F6-AD23-CF71E3628CD5}" srcOrd="0" destOrd="0" parTransId="{6F7918BD-1C3B-4799-918F-74F4CF710059}" sibTransId="{D3844056-148D-47DE-99D3-C3947ED472CF}"/>
    <dgm:cxn modelId="{4F1F2C16-2D4F-46D3-9932-28AF26F2CA92}" type="presOf" srcId="{4AA6E0F4-0453-42DA-9648-DAFFF1B0D966}" destId="{AD28B832-3382-4D66-9476-7F7DB3FBC513}" srcOrd="0" destOrd="0" presId="urn:microsoft.com/office/officeart/2005/8/layout/vList5"/>
    <dgm:cxn modelId="{E3D8F308-BA2A-4277-B714-0EB95E1B859A}" srcId="{B5873DE3-1311-494C-AE5C-3132DDA68AB1}" destId="{5BEF3EC6-E822-4549-B1D7-9F2575AA51F1}" srcOrd="3" destOrd="0" parTransId="{804132AA-2ACE-4F87-8A98-692F1B6364E4}" sibTransId="{978FA53A-2BC7-47E8-97EC-05D870C7DE0D}"/>
    <dgm:cxn modelId="{17D712FC-4528-4E31-AA7C-C445F1C80E5F}" type="presOf" srcId="{B5873DE3-1311-494C-AE5C-3132DDA68AB1}" destId="{EF54541C-CB2D-41F1-AE62-2258E8B97609}" srcOrd="0" destOrd="0" presId="urn:microsoft.com/office/officeart/2005/8/layout/vList5"/>
    <dgm:cxn modelId="{E019853A-AE61-46E3-A3DF-9C6075D20DA3}" srcId="{4F4EA6DD-63CD-479D-8A45-D79588B16B44}" destId="{4AA6E0F4-0453-42DA-9648-DAFFF1B0D966}" srcOrd="0" destOrd="0" parTransId="{D272F8B9-6CE3-42D2-ABED-41E81016206D}" sibTransId="{713B0C50-27A4-44AB-A6BA-B0C096858BD1}"/>
    <dgm:cxn modelId="{A6740E99-7E8C-43CF-AAAB-B7E96C9C567F}" srcId="{B5873DE3-1311-494C-AE5C-3132DDA68AB1}" destId="{1D23357B-5C08-4ADC-AE79-8A128B9AC950}" srcOrd="2" destOrd="0" parTransId="{72FC7B22-348E-4D82-9EDC-159630C48DCE}" sibTransId="{14AFCE23-D08E-4656-B279-3D293566948C}"/>
    <dgm:cxn modelId="{4692BF5E-0E58-4D27-B6D3-6896A3092C19}" type="presOf" srcId="{1D23357B-5C08-4ADC-AE79-8A128B9AC950}" destId="{C1B73B99-D92C-447E-870C-075754EDABA9}" srcOrd="0" destOrd="0" presId="urn:microsoft.com/office/officeart/2005/8/layout/vList5"/>
    <dgm:cxn modelId="{25ABB9BF-92EB-4B66-AFA7-0DB30B278816}" type="presOf" srcId="{4F4EA6DD-63CD-479D-8A45-D79588B16B44}" destId="{900FF342-4773-4999-9D53-74AFFD5F2F1B}" srcOrd="0" destOrd="0" presId="urn:microsoft.com/office/officeart/2005/8/layout/vList5"/>
    <dgm:cxn modelId="{4A23870A-5F33-4DD1-A6E5-0938F5F8B536}" type="presParOf" srcId="{EF54541C-CB2D-41F1-AE62-2258E8B97609}" destId="{A8DCD065-B940-4BF9-A4F4-662BA6F28EFC}" srcOrd="0" destOrd="0" presId="urn:microsoft.com/office/officeart/2005/8/layout/vList5"/>
    <dgm:cxn modelId="{2B829309-CFC0-4E4E-9EC4-A48612F36562}" type="presParOf" srcId="{A8DCD065-B940-4BF9-A4F4-662BA6F28EFC}" destId="{900FF342-4773-4999-9D53-74AFFD5F2F1B}" srcOrd="0" destOrd="0" presId="urn:microsoft.com/office/officeart/2005/8/layout/vList5"/>
    <dgm:cxn modelId="{1D34C8C1-D7E3-4F2D-95C5-B654DA48D38A}" type="presParOf" srcId="{A8DCD065-B940-4BF9-A4F4-662BA6F28EFC}" destId="{AD28B832-3382-4D66-9476-7F7DB3FBC513}" srcOrd="1" destOrd="0" presId="urn:microsoft.com/office/officeart/2005/8/layout/vList5"/>
    <dgm:cxn modelId="{8C6CAEF7-21F1-4F1E-9C89-5371A0D9E718}" type="presParOf" srcId="{EF54541C-CB2D-41F1-AE62-2258E8B97609}" destId="{A6AC0B5B-EECE-4AA9-9BFC-D68F5F797B09}" srcOrd="1" destOrd="0" presId="urn:microsoft.com/office/officeart/2005/8/layout/vList5"/>
    <dgm:cxn modelId="{4B0C5A3D-EE5D-456D-A0C9-F108EAD3C579}" type="presParOf" srcId="{EF54541C-CB2D-41F1-AE62-2258E8B97609}" destId="{0A58C2DE-EFEC-4891-806B-417327EC1FC3}" srcOrd="2" destOrd="0" presId="urn:microsoft.com/office/officeart/2005/8/layout/vList5"/>
    <dgm:cxn modelId="{65150DD2-F594-4E95-A917-EEF55BB560A8}" type="presParOf" srcId="{0A58C2DE-EFEC-4891-806B-417327EC1FC3}" destId="{96DE3870-53EA-4222-B8F3-DA7B8AF9AE47}" srcOrd="0" destOrd="0" presId="urn:microsoft.com/office/officeart/2005/8/layout/vList5"/>
    <dgm:cxn modelId="{C3C86A68-65C0-4224-8897-A374B28317CF}" type="presParOf" srcId="{0A58C2DE-EFEC-4891-806B-417327EC1FC3}" destId="{6F2D7F45-CDB5-46DC-B267-320209280357}" srcOrd="1" destOrd="0" presId="urn:microsoft.com/office/officeart/2005/8/layout/vList5"/>
    <dgm:cxn modelId="{DA9DE9AB-7411-451D-921C-912ED6C90332}" type="presParOf" srcId="{EF54541C-CB2D-41F1-AE62-2258E8B97609}" destId="{6B42E67A-15D1-40E1-9AE1-6C89159F4BBC}" srcOrd="3" destOrd="0" presId="urn:microsoft.com/office/officeart/2005/8/layout/vList5"/>
    <dgm:cxn modelId="{2213C1A3-E869-4E37-A9B0-508F46A0E0E6}" type="presParOf" srcId="{EF54541C-CB2D-41F1-AE62-2258E8B97609}" destId="{C6734A98-2F50-490D-9964-C2CCB4E00769}" srcOrd="4" destOrd="0" presId="urn:microsoft.com/office/officeart/2005/8/layout/vList5"/>
    <dgm:cxn modelId="{FACE8780-F499-489B-8E5C-2DE225A30574}" type="presParOf" srcId="{C6734A98-2F50-490D-9964-C2CCB4E00769}" destId="{C1B73B99-D92C-447E-870C-075754EDABA9}" srcOrd="0" destOrd="0" presId="urn:microsoft.com/office/officeart/2005/8/layout/vList5"/>
    <dgm:cxn modelId="{471359B4-796F-4097-99A7-05E823A979A3}" type="presParOf" srcId="{C6734A98-2F50-490D-9964-C2CCB4E00769}" destId="{6F416832-50E8-47A1-8BAB-665BD48B8E77}" srcOrd="1" destOrd="0" presId="urn:microsoft.com/office/officeart/2005/8/layout/vList5"/>
    <dgm:cxn modelId="{715B8F36-9BCE-4758-A1A6-F19D39860041}" type="presParOf" srcId="{EF54541C-CB2D-41F1-AE62-2258E8B97609}" destId="{8F5C1C5D-9183-4BEA-84CF-C2A3B74EF784}" srcOrd="5" destOrd="0" presId="urn:microsoft.com/office/officeart/2005/8/layout/vList5"/>
    <dgm:cxn modelId="{04455B7D-E4DB-42D9-883F-CC7884EB8535}" type="presParOf" srcId="{EF54541C-CB2D-41F1-AE62-2258E8B97609}" destId="{1A65BAB7-DC47-43CA-8D2D-029AE06B0FD6}" srcOrd="6" destOrd="0" presId="urn:microsoft.com/office/officeart/2005/8/layout/vList5"/>
    <dgm:cxn modelId="{158377AB-09E5-4A8E-A6D6-3ECE3B656EE0}" type="presParOf" srcId="{1A65BAB7-DC47-43CA-8D2D-029AE06B0FD6}" destId="{E6CF7844-CD4D-45ED-A45B-C3B6A7B45E34}" srcOrd="0" destOrd="0" presId="urn:microsoft.com/office/officeart/2005/8/layout/vList5"/>
    <dgm:cxn modelId="{7E252AAC-1392-47AB-990F-A4CBE360B19C}" type="presParOf" srcId="{1A65BAB7-DC47-43CA-8D2D-029AE06B0FD6}" destId="{0801571D-C261-4C8D-A310-CAB581518C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1FA4C-5E54-46CB-B336-1CD4BB5BAC88}">
      <dsp:nvSpPr>
        <dsp:cNvPr id="0" name=""/>
        <dsp:cNvSpPr/>
      </dsp:nvSpPr>
      <dsp:spPr>
        <a:xfrm>
          <a:off x="6148" y="469"/>
          <a:ext cx="2486062" cy="1946895"/>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effectLst>
                <a:outerShdw blurRad="38100" dist="38100" dir="2700000" algn="tl">
                  <a:srgbClr val="000000">
                    <a:alpha val="43137"/>
                  </a:srgbClr>
                </a:outerShdw>
              </a:effectLst>
            </a:rPr>
            <a:t>Events</a:t>
          </a:r>
        </a:p>
      </dsp:txBody>
      <dsp:txXfrm>
        <a:off x="63171" y="57492"/>
        <a:ext cx="2372016" cy="1832849"/>
      </dsp:txXfrm>
    </dsp:sp>
    <dsp:sp modelId="{2A43C999-BC4B-48A1-8740-0E57432BE4A4}">
      <dsp:nvSpPr>
        <dsp:cNvPr id="0" name=""/>
        <dsp:cNvSpPr/>
      </dsp:nvSpPr>
      <dsp:spPr>
        <a:xfrm>
          <a:off x="6148" y="2167435"/>
          <a:ext cx="2486062" cy="1946895"/>
        </a:xfrm>
        <a:prstGeom prst="roundRect">
          <a:avLst>
            <a:gd name="adj" fmla="val 10000"/>
          </a:avLst>
        </a:prstGeom>
        <a:solidFill>
          <a:schemeClr val="accent2">
            <a:lumMod val="20000"/>
            <a:lumOff val="80000"/>
            <a:alpha val="89804"/>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chemeClr val="tx1"/>
              </a:solidFill>
            </a:rPr>
            <a:t>Events/</a:t>
          </a:r>
        </a:p>
        <a:p>
          <a:pPr marL="0" lvl="0" indent="0" algn="ctr" defTabSz="889000">
            <a:lnSpc>
              <a:spcPct val="90000"/>
            </a:lnSpc>
            <a:spcBef>
              <a:spcPct val="0"/>
            </a:spcBef>
            <a:spcAft>
              <a:spcPct val="35000"/>
            </a:spcAft>
            <a:buNone/>
          </a:pPr>
          <a:r>
            <a:rPr lang="en-US" sz="2000" b="1" kern="1200" dirty="0">
              <a:solidFill>
                <a:schemeClr val="tx1"/>
              </a:solidFill>
            </a:rPr>
            <a:t>circumstances cause trauma</a:t>
          </a:r>
          <a:r>
            <a:rPr lang="en-US" sz="2000" b="0" kern="1200" dirty="0">
              <a:solidFill>
                <a:schemeClr val="tx1"/>
              </a:solidFill>
            </a:rPr>
            <a:t>.</a:t>
          </a:r>
        </a:p>
      </dsp:txBody>
      <dsp:txXfrm>
        <a:off x="63171" y="2224458"/>
        <a:ext cx="2372016" cy="1832849"/>
      </dsp:txXfrm>
    </dsp:sp>
    <dsp:sp modelId="{86E9A64C-EAE1-498A-AF74-3C7CD3CF3B8F}">
      <dsp:nvSpPr>
        <dsp:cNvPr id="0" name=""/>
        <dsp:cNvSpPr/>
      </dsp:nvSpPr>
      <dsp:spPr>
        <a:xfrm>
          <a:off x="2909868" y="469"/>
          <a:ext cx="2486062" cy="1946895"/>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effectLst>
                <a:outerShdw blurRad="38100" dist="38100" dir="2700000" algn="tl">
                  <a:srgbClr val="000000">
                    <a:alpha val="43137"/>
                  </a:srgbClr>
                </a:outerShdw>
              </a:effectLst>
            </a:rPr>
            <a:t>Experience</a:t>
          </a:r>
        </a:p>
      </dsp:txBody>
      <dsp:txXfrm>
        <a:off x="2966891" y="57492"/>
        <a:ext cx="2372016" cy="1832849"/>
      </dsp:txXfrm>
    </dsp:sp>
    <dsp:sp modelId="{CAAFD782-FB7A-4A0E-9029-19F2A6FD5D56}">
      <dsp:nvSpPr>
        <dsp:cNvPr id="0" name=""/>
        <dsp:cNvSpPr/>
      </dsp:nvSpPr>
      <dsp:spPr>
        <a:xfrm>
          <a:off x="2909868" y="2167435"/>
          <a:ext cx="2486062" cy="1946895"/>
        </a:xfrm>
        <a:prstGeom prst="roundRect">
          <a:avLst>
            <a:gd name="adj" fmla="val 10000"/>
          </a:avLst>
        </a:prstGeom>
        <a:solidFill>
          <a:schemeClr val="accent2">
            <a:lumMod val="40000"/>
            <a:lumOff val="60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An individual’s </a:t>
          </a:r>
          <a:r>
            <a:rPr lang="en-US" sz="2000" b="1" i="1" kern="1200" dirty="0">
              <a:solidFill>
                <a:schemeClr val="tx1"/>
              </a:solidFill>
            </a:rPr>
            <a:t>experience</a:t>
          </a:r>
          <a:r>
            <a:rPr lang="en-US" sz="2000" b="1" kern="1200" dirty="0">
              <a:solidFill>
                <a:schemeClr val="tx1"/>
              </a:solidFill>
            </a:rPr>
            <a:t> of the event determines whether it is traumatic</a:t>
          </a:r>
          <a:r>
            <a:rPr lang="en-US" sz="2000" b="1" kern="1200" dirty="0">
              <a:solidFill>
                <a:schemeClr val="bg2"/>
              </a:solidFill>
            </a:rPr>
            <a:t>.</a:t>
          </a:r>
        </a:p>
      </dsp:txBody>
      <dsp:txXfrm>
        <a:off x="2966891" y="2224458"/>
        <a:ext cx="2372016" cy="1832849"/>
      </dsp:txXfrm>
    </dsp:sp>
    <dsp:sp modelId="{3366CCDF-C634-47A1-AA20-C065FB02F8B3}">
      <dsp:nvSpPr>
        <dsp:cNvPr id="0" name=""/>
        <dsp:cNvSpPr/>
      </dsp:nvSpPr>
      <dsp:spPr>
        <a:xfrm>
          <a:off x="5813589" y="469"/>
          <a:ext cx="2486062" cy="1946895"/>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effectLst>
                <a:outerShdw blurRad="38100" dist="38100" dir="2700000" algn="tl">
                  <a:srgbClr val="000000">
                    <a:alpha val="43137"/>
                  </a:srgbClr>
                </a:outerShdw>
              </a:effectLst>
            </a:rPr>
            <a:t>Effects</a:t>
          </a:r>
        </a:p>
      </dsp:txBody>
      <dsp:txXfrm>
        <a:off x="5870612" y="57492"/>
        <a:ext cx="2372016" cy="1832849"/>
      </dsp:txXfrm>
    </dsp:sp>
    <dsp:sp modelId="{90246EB4-6FEA-455F-B760-2BBCE44502F2}">
      <dsp:nvSpPr>
        <dsp:cNvPr id="0" name=""/>
        <dsp:cNvSpPr/>
      </dsp:nvSpPr>
      <dsp:spPr>
        <a:xfrm>
          <a:off x="5813589" y="2167435"/>
          <a:ext cx="2486062" cy="1946895"/>
        </a:xfrm>
        <a:prstGeom prst="roundRect">
          <a:avLst>
            <a:gd name="adj" fmla="val 10000"/>
          </a:avLst>
        </a:prstGeom>
        <a:solidFill>
          <a:schemeClr val="accent2">
            <a:lumMod val="60000"/>
            <a:lumOff val="40000"/>
            <a:alpha val="89804"/>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chemeClr val="tx1"/>
              </a:solidFill>
            </a:rPr>
            <a:t>Effects </a:t>
          </a:r>
          <a:r>
            <a:rPr lang="en-US" sz="2000" b="1" kern="1200" dirty="0">
              <a:solidFill>
                <a:schemeClr val="tx1"/>
              </a:solidFill>
            </a:rPr>
            <a:t>of trauma include adverse physical, social, emotional, or spiritual consequences</a:t>
          </a:r>
          <a:r>
            <a:rPr lang="en-US" sz="2000" b="1" kern="1200" dirty="0"/>
            <a:t>.</a:t>
          </a:r>
        </a:p>
      </dsp:txBody>
      <dsp:txXfrm>
        <a:off x="5870612" y="2224458"/>
        <a:ext cx="2372016" cy="1832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B2F7D-E0E8-453D-B400-3479E5B0927D}">
      <dsp:nvSpPr>
        <dsp:cNvPr id="0" name=""/>
        <dsp:cNvSpPr/>
      </dsp:nvSpPr>
      <dsp:spPr>
        <a:xfrm rot="5400000">
          <a:off x="3333146" y="-370490"/>
          <a:ext cx="4525963" cy="5266944"/>
        </a:xfrm>
        <a:prstGeom prst="round2SameRect">
          <a:avLst/>
        </a:prstGeom>
        <a:solidFill>
          <a:schemeClr val="accent2">
            <a:lumMod val="20000"/>
            <a:lumOff val="80000"/>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solidFill>
                <a:srgbClr val="002060"/>
              </a:solidFill>
            </a:rPr>
            <a:t>Cause short and long-term effects</a:t>
          </a:r>
          <a:endParaRPr lang="en-US" sz="2600" kern="1200" dirty="0">
            <a:solidFill>
              <a:srgbClr val="002060"/>
            </a:solidFill>
          </a:endParaRPr>
        </a:p>
        <a:p>
          <a:pPr marL="228600" lvl="1" indent="-228600" algn="l" defTabSz="1155700" rtl="0">
            <a:lnSpc>
              <a:spcPct val="90000"/>
            </a:lnSpc>
            <a:spcBef>
              <a:spcPct val="0"/>
            </a:spcBef>
            <a:spcAft>
              <a:spcPct val="15000"/>
            </a:spcAft>
            <a:buChar char="•"/>
          </a:pPr>
          <a:endParaRPr lang="en-US" sz="2600" kern="1200" dirty="0">
            <a:solidFill>
              <a:srgbClr val="002060"/>
            </a:solidFill>
          </a:endParaRPr>
        </a:p>
        <a:p>
          <a:pPr marL="228600" lvl="1" indent="-228600" algn="l" defTabSz="1155700" rtl="0">
            <a:lnSpc>
              <a:spcPct val="90000"/>
            </a:lnSpc>
            <a:spcBef>
              <a:spcPct val="0"/>
            </a:spcBef>
            <a:spcAft>
              <a:spcPct val="15000"/>
            </a:spcAft>
            <a:buChar char="•"/>
          </a:pPr>
          <a:r>
            <a:rPr lang="en-US" sz="2600" b="1" kern="1200" dirty="0">
              <a:solidFill>
                <a:srgbClr val="002060"/>
              </a:solidFill>
            </a:rPr>
            <a:t>Affect coping responses, relationships, or developmental tasks</a:t>
          </a:r>
          <a:endParaRPr lang="en-US" sz="2600" kern="1200" dirty="0">
            <a:solidFill>
              <a:srgbClr val="002060"/>
            </a:solidFill>
          </a:endParaRPr>
        </a:p>
        <a:p>
          <a:pPr marL="228600" lvl="1" indent="-228600" algn="l" defTabSz="1155700" rtl="0">
            <a:lnSpc>
              <a:spcPct val="90000"/>
            </a:lnSpc>
            <a:spcBef>
              <a:spcPct val="0"/>
            </a:spcBef>
            <a:spcAft>
              <a:spcPct val="15000"/>
            </a:spcAft>
            <a:buChar char="•"/>
          </a:pPr>
          <a:endParaRPr lang="en-US" sz="2600" kern="1200" dirty="0">
            <a:solidFill>
              <a:srgbClr val="002060"/>
            </a:solidFill>
          </a:endParaRPr>
        </a:p>
        <a:p>
          <a:pPr marL="228600" lvl="1" indent="-228600" algn="l" defTabSz="1155700" rtl="0">
            <a:lnSpc>
              <a:spcPct val="90000"/>
            </a:lnSpc>
            <a:spcBef>
              <a:spcPct val="0"/>
            </a:spcBef>
            <a:spcAft>
              <a:spcPct val="15000"/>
            </a:spcAft>
            <a:buChar char="•"/>
          </a:pPr>
          <a:r>
            <a:rPr lang="en-US" sz="2600" b="1" kern="1200" dirty="0">
              <a:solidFill>
                <a:srgbClr val="002060"/>
              </a:solidFill>
            </a:rPr>
            <a:t>Impact physiological responses, well-being, social relationships, and/or spiritual beliefs</a:t>
          </a:r>
          <a:endParaRPr lang="en-US" sz="2600" kern="1200" dirty="0">
            <a:solidFill>
              <a:srgbClr val="002060"/>
            </a:solidFill>
          </a:endParaRPr>
        </a:p>
      </dsp:txBody>
      <dsp:txXfrm rot="-5400000">
        <a:off x="2962656" y="220939"/>
        <a:ext cx="5046005" cy="4084085"/>
      </dsp:txXfrm>
    </dsp:sp>
    <dsp:sp modelId="{62C81527-CF33-413B-B755-49449F228BE0}">
      <dsp:nvSpPr>
        <dsp:cNvPr id="0" name=""/>
        <dsp:cNvSpPr/>
      </dsp:nvSpPr>
      <dsp:spPr>
        <a:xfrm>
          <a:off x="0" y="0"/>
          <a:ext cx="2962656" cy="4525963"/>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rtl="0">
            <a:lnSpc>
              <a:spcPct val="90000"/>
            </a:lnSpc>
            <a:spcBef>
              <a:spcPct val="0"/>
            </a:spcBef>
            <a:spcAft>
              <a:spcPct val="35000"/>
            </a:spcAft>
            <a:buNone/>
          </a:pPr>
          <a:r>
            <a:rPr lang="en-US" sz="5600" b="1" kern="1200" dirty="0">
              <a:solidFill>
                <a:schemeClr val="accent2">
                  <a:lumMod val="75000"/>
                </a:schemeClr>
              </a:solidFill>
              <a:effectLst>
                <a:outerShdw blurRad="38100" dist="38100" dir="2700000" algn="tl">
                  <a:srgbClr val="000000">
                    <a:alpha val="43137"/>
                  </a:srgbClr>
                </a:outerShdw>
              </a:effectLst>
            </a:rPr>
            <a:t>Trauma can…</a:t>
          </a:r>
          <a:endParaRPr lang="en-US" sz="5600" kern="1200" dirty="0">
            <a:solidFill>
              <a:schemeClr val="accent2">
                <a:lumMod val="75000"/>
              </a:schemeClr>
            </a:solidFill>
            <a:effectLst>
              <a:outerShdw blurRad="38100" dist="38100" dir="2700000" algn="tl">
                <a:srgbClr val="000000">
                  <a:alpha val="43137"/>
                </a:srgbClr>
              </a:outerShdw>
            </a:effectLst>
          </a:endParaRPr>
        </a:p>
      </dsp:txBody>
      <dsp:txXfrm>
        <a:off x="144625" y="144625"/>
        <a:ext cx="2673406" cy="4236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AFF65-A122-49AE-83D2-B72E486259E7}">
      <dsp:nvSpPr>
        <dsp:cNvPr id="0" name=""/>
        <dsp:cNvSpPr/>
      </dsp:nvSpPr>
      <dsp:spPr>
        <a:xfrm>
          <a:off x="0" y="0"/>
          <a:ext cx="8229600" cy="406876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rtl="0">
            <a:lnSpc>
              <a:spcPct val="90000"/>
            </a:lnSpc>
            <a:spcBef>
              <a:spcPct val="0"/>
            </a:spcBef>
            <a:spcAft>
              <a:spcPct val="35000"/>
            </a:spcAft>
            <a:buNone/>
          </a:pPr>
          <a:r>
            <a:rPr lang="en-US" sz="4800" b="1" kern="1200" dirty="0"/>
            <a:t>Experience of trauma affected by:</a:t>
          </a:r>
          <a:endParaRPr lang="en-US" sz="4800" kern="1200" dirty="0"/>
        </a:p>
      </dsp:txBody>
      <dsp:txXfrm>
        <a:off x="0" y="0"/>
        <a:ext cx="8229600" cy="2197132"/>
      </dsp:txXfrm>
    </dsp:sp>
    <dsp:sp modelId="{259C7D0A-FC5D-4F5D-9E35-281ADDC9D23D}">
      <dsp:nvSpPr>
        <dsp:cNvPr id="0" name=""/>
        <dsp:cNvSpPr/>
      </dsp:nvSpPr>
      <dsp:spPr>
        <a:xfrm>
          <a:off x="0" y="2115756"/>
          <a:ext cx="2057399" cy="187163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1592" tIns="52070" rIns="291592" bIns="52070" numCol="1" spcCol="1270" anchor="ctr" anchorCtr="0">
          <a:noAutofit/>
        </a:bodyPr>
        <a:lstStyle/>
        <a:p>
          <a:pPr marL="0" lvl="0" indent="0" algn="ctr" defTabSz="1822450" rtl="0">
            <a:lnSpc>
              <a:spcPct val="90000"/>
            </a:lnSpc>
            <a:spcBef>
              <a:spcPct val="0"/>
            </a:spcBef>
            <a:spcAft>
              <a:spcPct val="35000"/>
            </a:spcAft>
            <a:buNone/>
          </a:pPr>
          <a:r>
            <a:rPr lang="en-US" sz="4100" b="1" kern="1200" dirty="0"/>
            <a:t>How</a:t>
          </a:r>
          <a:endParaRPr lang="en-US" sz="4100" kern="1200" dirty="0"/>
        </a:p>
      </dsp:txBody>
      <dsp:txXfrm>
        <a:off x="0" y="2115756"/>
        <a:ext cx="2057399" cy="1871630"/>
      </dsp:txXfrm>
    </dsp:sp>
    <dsp:sp modelId="{6A295BB7-91E7-482B-982A-1C302D75A290}">
      <dsp:nvSpPr>
        <dsp:cNvPr id="0" name=""/>
        <dsp:cNvSpPr/>
      </dsp:nvSpPr>
      <dsp:spPr>
        <a:xfrm>
          <a:off x="2057400" y="2115756"/>
          <a:ext cx="2057399" cy="187163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1592" tIns="52070" rIns="291592" bIns="52070" numCol="1" spcCol="1270" anchor="ctr" anchorCtr="0">
          <a:noAutofit/>
        </a:bodyPr>
        <a:lstStyle/>
        <a:p>
          <a:pPr marL="0" lvl="0" indent="0" algn="ctr" defTabSz="1822450" rtl="0">
            <a:lnSpc>
              <a:spcPct val="90000"/>
            </a:lnSpc>
            <a:spcBef>
              <a:spcPct val="0"/>
            </a:spcBef>
            <a:spcAft>
              <a:spcPct val="35000"/>
            </a:spcAft>
            <a:buNone/>
          </a:pPr>
          <a:r>
            <a:rPr lang="en-US" sz="4100" b="1" kern="1200" dirty="0"/>
            <a:t>When</a:t>
          </a:r>
          <a:endParaRPr lang="en-US" sz="4100" kern="1200" dirty="0"/>
        </a:p>
      </dsp:txBody>
      <dsp:txXfrm>
        <a:off x="2057400" y="2115756"/>
        <a:ext cx="2057399" cy="1871630"/>
      </dsp:txXfrm>
    </dsp:sp>
    <dsp:sp modelId="{BC048912-35CB-483B-A8F2-7C450FC5C376}">
      <dsp:nvSpPr>
        <dsp:cNvPr id="0" name=""/>
        <dsp:cNvSpPr/>
      </dsp:nvSpPr>
      <dsp:spPr>
        <a:xfrm>
          <a:off x="4114800" y="2115756"/>
          <a:ext cx="2057399" cy="187163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1592" tIns="52070" rIns="291592" bIns="52070" numCol="1" spcCol="1270" anchor="ctr" anchorCtr="0">
          <a:noAutofit/>
        </a:bodyPr>
        <a:lstStyle/>
        <a:p>
          <a:pPr marL="0" lvl="0" indent="0" algn="ctr" defTabSz="1822450" rtl="0">
            <a:lnSpc>
              <a:spcPct val="90000"/>
            </a:lnSpc>
            <a:spcBef>
              <a:spcPct val="0"/>
            </a:spcBef>
            <a:spcAft>
              <a:spcPct val="35000"/>
            </a:spcAft>
            <a:buNone/>
          </a:pPr>
          <a:r>
            <a:rPr lang="en-US" sz="4100" b="1" kern="1200" dirty="0"/>
            <a:t>Where</a:t>
          </a:r>
          <a:endParaRPr lang="en-US" sz="4100" kern="1200" dirty="0"/>
        </a:p>
      </dsp:txBody>
      <dsp:txXfrm>
        <a:off x="4114800" y="2115756"/>
        <a:ext cx="2057399" cy="1871630"/>
      </dsp:txXfrm>
    </dsp:sp>
    <dsp:sp modelId="{42CAEEE7-4CBE-4349-BBCF-F7F014A1F69E}">
      <dsp:nvSpPr>
        <dsp:cNvPr id="0" name=""/>
        <dsp:cNvSpPr/>
      </dsp:nvSpPr>
      <dsp:spPr>
        <a:xfrm>
          <a:off x="6172199" y="2115756"/>
          <a:ext cx="2057399" cy="187163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1592" tIns="52070" rIns="291592" bIns="52070" numCol="1" spcCol="1270" anchor="ctr" anchorCtr="0">
          <a:noAutofit/>
        </a:bodyPr>
        <a:lstStyle/>
        <a:p>
          <a:pPr marL="0" lvl="0" indent="0" algn="ctr" defTabSz="1822450" rtl="0">
            <a:lnSpc>
              <a:spcPct val="90000"/>
            </a:lnSpc>
            <a:spcBef>
              <a:spcPct val="0"/>
            </a:spcBef>
            <a:spcAft>
              <a:spcPct val="35000"/>
            </a:spcAft>
            <a:buNone/>
          </a:pPr>
          <a:r>
            <a:rPr lang="en-US" sz="4100" b="1" kern="1200" dirty="0"/>
            <a:t>How Often</a:t>
          </a:r>
          <a:endParaRPr lang="en-US" sz="4100" kern="1200" dirty="0"/>
        </a:p>
      </dsp:txBody>
      <dsp:txXfrm>
        <a:off x="6172199" y="2115756"/>
        <a:ext cx="2057399" cy="1871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6FA0C-6A55-4BD1-9B98-5F8A30850E23}">
      <dsp:nvSpPr>
        <dsp:cNvPr id="0" name=""/>
        <dsp:cNvSpPr/>
      </dsp:nvSpPr>
      <dsp:spPr>
        <a:xfrm>
          <a:off x="764827" y="1285"/>
          <a:ext cx="3134320" cy="12537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t>Underlying question = </a:t>
          </a:r>
          <a:endParaRPr lang="en-US" sz="2000" kern="1200" dirty="0"/>
        </a:p>
      </dsp:txBody>
      <dsp:txXfrm>
        <a:off x="1391691" y="1285"/>
        <a:ext cx="1880592" cy="1253728"/>
      </dsp:txXfrm>
    </dsp:sp>
    <dsp:sp modelId="{65A846CA-B6A9-4361-BA52-185DB1703351}">
      <dsp:nvSpPr>
        <dsp:cNvPr id="0" name=""/>
        <dsp:cNvSpPr/>
      </dsp:nvSpPr>
      <dsp:spPr>
        <a:xfrm>
          <a:off x="3491686" y="107852"/>
          <a:ext cx="2601485" cy="10405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t>“What happened to you?”</a:t>
          </a:r>
          <a:endParaRPr lang="en-US" sz="2200" kern="1200" dirty="0"/>
        </a:p>
      </dsp:txBody>
      <dsp:txXfrm>
        <a:off x="4011983" y="107852"/>
        <a:ext cx="1560891" cy="1040594"/>
      </dsp:txXfrm>
    </dsp:sp>
    <dsp:sp modelId="{8A5A257D-FA80-4F9A-A61B-6D2E7A056520}">
      <dsp:nvSpPr>
        <dsp:cNvPr id="0" name=""/>
        <dsp:cNvSpPr/>
      </dsp:nvSpPr>
      <dsp:spPr>
        <a:xfrm>
          <a:off x="764827" y="1430535"/>
          <a:ext cx="3134320" cy="12537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t>Symptoms = </a:t>
          </a:r>
          <a:endParaRPr lang="en-US" sz="2000" kern="1200" dirty="0"/>
        </a:p>
      </dsp:txBody>
      <dsp:txXfrm>
        <a:off x="1391691" y="1430535"/>
        <a:ext cx="1880592" cy="1253728"/>
      </dsp:txXfrm>
    </dsp:sp>
    <dsp:sp modelId="{B40296CB-1BD3-4AD1-96B5-A790B3E48E2D}">
      <dsp:nvSpPr>
        <dsp:cNvPr id="0" name=""/>
        <dsp:cNvSpPr/>
      </dsp:nvSpPr>
      <dsp:spPr>
        <a:xfrm>
          <a:off x="3491686" y="1537102"/>
          <a:ext cx="2601485" cy="10405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en-US" sz="2200" b="1" u="none" kern="1200" dirty="0"/>
            <a:t>Adaptations</a:t>
          </a:r>
          <a:r>
            <a:rPr lang="en-US" sz="2200" b="1" kern="1200" dirty="0"/>
            <a:t> to traumatic events</a:t>
          </a:r>
          <a:endParaRPr lang="en-US" sz="2200" kern="1200" dirty="0"/>
        </a:p>
      </dsp:txBody>
      <dsp:txXfrm>
        <a:off x="4011983" y="1537102"/>
        <a:ext cx="1560891" cy="1040594"/>
      </dsp:txXfrm>
    </dsp:sp>
    <dsp:sp modelId="{2D16D735-DA10-44BE-A982-D92D3D9867A2}">
      <dsp:nvSpPr>
        <dsp:cNvPr id="0" name=""/>
        <dsp:cNvSpPr/>
      </dsp:nvSpPr>
      <dsp:spPr>
        <a:xfrm>
          <a:off x="764827" y="2859786"/>
          <a:ext cx="3134320" cy="12537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t>Healing happens</a:t>
          </a:r>
          <a:endParaRPr lang="en-US" sz="2400" kern="1200" dirty="0"/>
        </a:p>
      </dsp:txBody>
      <dsp:txXfrm>
        <a:off x="1391691" y="2859786"/>
        <a:ext cx="1880592" cy="1253728"/>
      </dsp:txXfrm>
    </dsp:sp>
    <dsp:sp modelId="{C033204F-03C6-4403-B4DB-96F82B339EEE}">
      <dsp:nvSpPr>
        <dsp:cNvPr id="0" name=""/>
        <dsp:cNvSpPr/>
      </dsp:nvSpPr>
      <dsp:spPr>
        <a:xfrm>
          <a:off x="3491686" y="2966352"/>
          <a:ext cx="2601485" cy="10405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t>In relationships</a:t>
          </a:r>
          <a:endParaRPr lang="en-US" sz="2200" kern="1200" dirty="0"/>
        </a:p>
      </dsp:txBody>
      <dsp:txXfrm>
        <a:off x="4011983" y="2966352"/>
        <a:ext cx="1560891" cy="1040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B832-3382-4D66-9476-7F7DB3FBC513}">
      <dsp:nvSpPr>
        <dsp:cNvPr id="0" name=""/>
        <dsp:cNvSpPr/>
      </dsp:nvSpPr>
      <dsp:spPr>
        <a:xfrm rot="5400000">
          <a:off x="5204350" y="-2141713"/>
          <a:ext cx="783554"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1" kern="1200" dirty="0"/>
            <a:t>Realizes</a:t>
          </a:r>
          <a:r>
            <a:rPr lang="en-US" sz="1700" b="1" i="0" kern="1200" dirty="0"/>
            <a:t> widespread impact of trauma and understands potential paths for recovery</a:t>
          </a:r>
          <a:endParaRPr lang="en-US" sz="1700" i="0" kern="1200" dirty="0"/>
        </a:p>
      </dsp:txBody>
      <dsp:txXfrm rot="-5400000">
        <a:off x="2962655" y="138232"/>
        <a:ext cx="5228694" cy="707054"/>
      </dsp:txXfrm>
    </dsp:sp>
    <dsp:sp modelId="{900FF342-4773-4999-9D53-74AFFD5F2F1B}">
      <dsp:nvSpPr>
        <dsp:cNvPr id="0" name=""/>
        <dsp:cNvSpPr/>
      </dsp:nvSpPr>
      <dsp:spPr>
        <a:xfrm>
          <a:off x="0" y="2036"/>
          <a:ext cx="2962656" cy="979443"/>
        </a:xfrm>
        <a:prstGeom prst="roundRect">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accent2">
                  <a:lumMod val="75000"/>
                </a:schemeClr>
              </a:solidFill>
            </a:rPr>
            <a:t>Realizes</a:t>
          </a:r>
          <a:endParaRPr lang="en-US" sz="4000" kern="1200" dirty="0">
            <a:solidFill>
              <a:schemeClr val="accent2">
                <a:lumMod val="75000"/>
              </a:schemeClr>
            </a:solidFill>
          </a:endParaRPr>
        </a:p>
      </dsp:txBody>
      <dsp:txXfrm>
        <a:off x="47812" y="49848"/>
        <a:ext cx="2867032" cy="883819"/>
      </dsp:txXfrm>
    </dsp:sp>
    <dsp:sp modelId="{6F2D7F45-CDB5-46DC-B267-320209280357}">
      <dsp:nvSpPr>
        <dsp:cNvPr id="0" name=""/>
        <dsp:cNvSpPr/>
      </dsp:nvSpPr>
      <dsp:spPr>
        <a:xfrm rot="5400000">
          <a:off x="5204350" y="-1113298"/>
          <a:ext cx="783554" cy="5266944"/>
        </a:xfrm>
        <a:prstGeom prst="round2Same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1" kern="1200" dirty="0"/>
            <a:t>Recognizes</a:t>
          </a:r>
          <a:r>
            <a:rPr lang="en-US" sz="1700" b="1" i="0" kern="1200" dirty="0"/>
            <a:t> signs and symptoms of trauma in clients, families, staff, and others involved with the system </a:t>
          </a:r>
          <a:endParaRPr lang="en-US" sz="1700" i="0" kern="1200" dirty="0"/>
        </a:p>
      </dsp:txBody>
      <dsp:txXfrm rot="-5400000">
        <a:off x="2962655" y="1166647"/>
        <a:ext cx="5228694" cy="707054"/>
      </dsp:txXfrm>
    </dsp:sp>
    <dsp:sp modelId="{96DE3870-53EA-4222-B8F3-DA7B8AF9AE47}">
      <dsp:nvSpPr>
        <dsp:cNvPr id="0" name=""/>
        <dsp:cNvSpPr/>
      </dsp:nvSpPr>
      <dsp:spPr>
        <a:xfrm>
          <a:off x="0" y="1030451"/>
          <a:ext cx="2962656" cy="979443"/>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accent2">
                  <a:lumMod val="75000"/>
                </a:schemeClr>
              </a:solidFill>
            </a:rPr>
            <a:t>Recognizes</a:t>
          </a:r>
          <a:endParaRPr lang="en-US" sz="4000" kern="1200" dirty="0">
            <a:solidFill>
              <a:schemeClr val="accent2">
                <a:lumMod val="75000"/>
              </a:schemeClr>
            </a:solidFill>
          </a:endParaRPr>
        </a:p>
      </dsp:txBody>
      <dsp:txXfrm>
        <a:off x="47812" y="1078263"/>
        <a:ext cx="2867032" cy="883819"/>
      </dsp:txXfrm>
    </dsp:sp>
    <dsp:sp modelId="{6F416832-50E8-47A1-8BAB-665BD48B8E77}">
      <dsp:nvSpPr>
        <dsp:cNvPr id="0" name=""/>
        <dsp:cNvSpPr/>
      </dsp:nvSpPr>
      <dsp:spPr>
        <a:xfrm rot="5400000">
          <a:off x="5204350" y="-84882"/>
          <a:ext cx="783554" cy="5266944"/>
        </a:xfrm>
        <a:prstGeom prst="round2Same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1" kern="1200" dirty="0"/>
            <a:t>Responds</a:t>
          </a:r>
          <a:r>
            <a:rPr lang="en-US" sz="1700" b="1" i="0" kern="1200" dirty="0"/>
            <a:t> by fully integrating knowledge about trauma into policies, procedures, and practices</a:t>
          </a:r>
          <a:endParaRPr lang="en-US" sz="1700" i="0" kern="1200" dirty="0"/>
        </a:p>
      </dsp:txBody>
      <dsp:txXfrm rot="-5400000">
        <a:off x="2962655" y="2195063"/>
        <a:ext cx="5228694" cy="707054"/>
      </dsp:txXfrm>
    </dsp:sp>
    <dsp:sp modelId="{C1B73B99-D92C-447E-870C-075754EDABA9}">
      <dsp:nvSpPr>
        <dsp:cNvPr id="0" name=""/>
        <dsp:cNvSpPr/>
      </dsp:nvSpPr>
      <dsp:spPr>
        <a:xfrm>
          <a:off x="0" y="2058867"/>
          <a:ext cx="2962656" cy="979443"/>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accent2">
                  <a:lumMod val="75000"/>
                </a:schemeClr>
              </a:solidFill>
            </a:rPr>
            <a:t>Responds</a:t>
          </a:r>
          <a:endParaRPr lang="en-US" sz="4000" kern="1200" dirty="0">
            <a:solidFill>
              <a:schemeClr val="accent2">
                <a:lumMod val="75000"/>
              </a:schemeClr>
            </a:solidFill>
          </a:endParaRPr>
        </a:p>
      </dsp:txBody>
      <dsp:txXfrm>
        <a:off x="47812" y="2106679"/>
        <a:ext cx="2867032" cy="883819"/>
      </dsp:txXfrm>
    </dsp:sp>
    <dsp:sp modelId="{0801571D-C261-4C8D-A310-CAB581518CEB}">
      <dsp:nvSpPr>
        <dsp:cNvPr id="0" name=""/>
        <dsp:cNvSpPr/>
      </dsp:nvSpPr>
      <dsp:spPr>
        <a:xfrm rot="5400000">
          <a:off x="5204350" y="943532"/>
          <a:ext cx="783554" cy="5266944"/>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a:t>Seeks to actively </a:t>
          </a:r>
          <a:r>
            <a:rPr lang="en-US" sz="1700" b="1" i="1" kern="1200" dirty="0"/>
            <a:t>Resist</a:t>
          </a:r>
          <a:r>
            <a:rPr lang="en-US" sz="1700" b="1" i="0" kern="1200" dirty="0"/>
            <a:t> re-traumatization.</a:t>
          </a:r>
          <a:endParaRPr lang="en-US" sz="1700" i="0" kern="1200" dirty="0"/>
        </a:p>
      </dsp:txBody>
      <dsp:txXfrm rot="-5400000">
        <a:off x="2962655" y="3223477"/>
        <a:ext cx="5228694" cy="707054"/>
      </dsp:txXfrm>
    </dsp:sp>
    <dsp:sp modelId="{E6CF7844-CD4D-45ED-A45B-C3B6A7B45E34}">
      <dsp:nvSpPr>
        <dsp:cNvPr id="0" name=""/>
        <dsp:cNvSpPr/>
      </dsp:nvSpPr>
      <dsp:spPr>
        <a:xfrm>
          <a:off x="0" y="3087283"/>
          <a:ext cx="2962656" cy="979443"/>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accent2">
                  <a:lumMod val="75000"/>
                </a:schemeClr>
              </a:solidFill>
            </a:rPr>
            <a:t>Resists</a:t>
          </a:r>
          <a:endParaRPr lang="en-US" sz="4000" kern="1200" dirty="0">
            <a:solidFill>
              <a:schemeClr val="accent2">
                <a:lumMod val="75000"/>
              </a:schemeClr>
            </a:solidFill>
          </a:endParaRPr>
        </a:p>
      </dsp:txBody>
      <dsp:txXfrm>
        <a:off x="47812" y="3135095"/>
        <a:ext cx="2867032" cy="8838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3" tIns="46267" rIns="92533" bIns="46267"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2042"/>
          </a:xfrm>
          <a:prstGeom prst="rect">
            <a:avLst/>
          </a:prstGeom>
        </p:spPr>
        <p:txBody>
          <a:bodyPr vert="horz" lIns="92533" tIns="46267" rIns="92533" bIns="46267" rtlCol="0"/>
          <a:lstStyle>
            <a:lvl1pPr algn="r">
              <a:defRPr sz="1200"/>
            </a:lvl1pPr>
          </a:lstStyle>
          <a:p>
            <a:r>
              <a:rPr lang="en-US"/>
              <a:t>8/17/2017</a:t>
            </a:r>
            <a:endParaRPr lang="en-US" dirty="0"/>
          </a:p>
        </p:txBody>
      </p:sp>
      <p:sp>
        <p:nvSpPr>
          <p:cNvPr id="4" name="Footer Placeholder 3"/>
          <p:cNvSpPr>
            <a:spLocks noGrp="1"/>
          </p:cNvSpPr>
          <p:nvPr>
            <p:ph type="ftr" sz="quarter" idx="2"/>
          </p:nvPr>
        </p:nvSpPr>
        <p:spPr>
          <a:xfrm>
            <a:off x="0" y="8777192"/>
            <a:ext cx="3013763" cy="462042"/>
          </a:xfrm>
          <a:prstGeom prst="rect">
            <a:avLst/>
          </a:prstGeom>
        </p:spPr>
        <p:txBody>
          <a:bodyPr vert="horz" lIns="92533" tIns="46267" rIns="92533" bIns="462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33" tIns="46267" rIns="92533" bIns="46267" rtlCol="0" anchor="b"/>
          <a:lstStyle>
            <a:lvl1pPr algn="r">
              <a:defRPr sz="1200"/>
            </a:lvl1pPr>
          </a:lstStyle>
          <a:p>
            <a:fld id="{5E2C420D-2C24-BD4F-ABCC-FCA6EE16C980}" type="slidenum">
              <a:rPr lang="en-US" smtClean="0"/>
              <a:pPr/>
              <a:t>‹#›</a:t>
            </a:fld>
            <a:endParaRPr lang="en-US" dirty="0"/>
          </a:p>
        </p:txBody>
      </p:sp>
    </p:spTree>
    <p:extLst>
      <p:ext uri="{BB962C8B-B14F-4D97-AF65-F5344CB8AC3E}">
        <p14:creationId xmlns:p14="http://schemas.microsoft.com/office/powerpoint/2010/main" val="9963414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3" tIns="46267" rIns="92533" bIns="46267"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33" tIns="46267" rIns="92533" bIns="46267" rtlCol="0"/>
          <a:lstStyle>
            <a:lvl1pPr algn="r">
              <a:defRPr sz="1200"/>
            </a:lvl1pPr>
          </a:lstStyle>
          <a:p>
            <a:r>
              <a:rPr lang="en-US"/>
              <a:t>8/17/2017</a:t>
            </a:r>
            <a:endParaRPr lang="en-US" dirty="0"/>
          </a:p>
        </p:txBody>
      </p:sp>
      <p:sp>
        <p:nvSpPr>
          <p:cNvPr id="4" name="Slide Image Placeholder 3"/>
          <p:cNvSpPr>
            <a:spLocks noGrp="1" noRot="1" noChangeAspect="1"/>
          </p:cNvSpPr>
          <p:nvPr>
            <p:ph type="sldImg" idx="2"/>
          </p:nvPr>
        </p:nvSpPr>
        <p:spPr>
          <a:xfrm>
            <a:off x="1168400" y="693738"/>
            <a:ext cx="4619625" cy="3463925"/>
          </a:xfrm>
          <a:prstGeom prst="rect">
            <a:avLst/>
          </a:prstGeom>
          <a:noFill/>
          <a:ln w="12700">
            <a:solidFill>
              <a:prstClr val="black"/>
            </a:solidFill>
          </a:ln>
        </p:spPr>
        <p:txBody>
          <a:bodyPr vert="horz" lIns="92533" tIns="46267" rIns="92533" bIns="46267"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33" tIns="46267" rIns="92533" bIns="462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33" tIns="46267" rIns="92533" bIns="462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33" tIns="46267" rIns="92533" bIns="46267" rtlCol="0" anchor="b"/>
          <a:lstStyle>
            <a:lvl1pPr algn="r">
              <a:defRPr sz="1200"/>
            </a:lvl1pPr>
          </a:lstStyle>
          <a:p>
            <a:fld id="{CB6D5DBA-4F58-47A9-A106-480647F6796A}" type="slidenum">
              <a:rPr lang="en-US" smtClean="0"/>
              <a:pPr/>
              <a:t>‹#›</a:t>
            </a:fld>
            <a:endParaRPr lang="en-US" dirty="0"/>
          </a:p>
        </p:txBody>
      </p:sp>
    </p:spTree>
    <p:extLst>
      <p:ext uri="{BB962C8B-B14F-4D97-AF65-F5344CB8AC3E}">
        <p14:creationId xmlns:p14="http://schemas.microsoft.com/office/powerpoint/2010/main" val="195274840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ealthyplace.com/blogs/dissociativeliving/2012/07/trauma-disorders-and-cortisol-part-1-what-is-cortiso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Kaiser_Permanent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n.wikipedia.org/wiki/Centers_for_Disease_Control_and_Prevention" TargetMode="External"/><Relationship Id="rId4" Type="http://schemas.openxmlformats.org/officeDocument/2006/relationships/hyperlink" Target="https://en.wikipedia.org/wiki/Health_maintenance_organiz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a:t>
            </a:r>
          </a:p>
        </p:txBody>
      </p:sp>
      <p:sp>
        <p:nvSpPr>
          <p:cNvPr id="4" name="Slide Number Placeholder 3"/>
          <p:cNvSpPr>
            <a:spLocks noGrp="1"/>
          </p:cNvSpPr>
          <p:nvPr>
            <p:ph type="sldNum" sz="quarter" idx="10"/>
          </p:nvPr>
        </p:nvSpPr>
        <p:spPr/>
        <p:txBody>
          <a:bodyPr/>
          <a:lstStyle/>
          <a:p>
            <a:fld id="{CB6D5DBA-4F58-47A9-A106-480647F6796A}" type="slidenum">
              <a:rPr lang="en-US" smtClean="0"/>
              <a:pPr/>
              <a:t>1</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417878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0280" indent="-170280">
              <a:buFont typeface="Arial" panose="020B0604020202020204" pitchFamily="34" charset="0"/>
              <a:buChar char="•"/>
            </a:pPr>
            <a:r>
              <a:rPr lang="en-US" dirty="0"/>
              <a:t>For the purposes of the ACE Study, adverse childhood experiences were defined as emotional, physical, or sexual abuse, emotional or physical neglect, and growing up in a household where someone was an alcoholic, a drug user, mentally ill, suicidal, where the mother was treated violently, or where a household member had been imprisoned during the patient’s childhood. </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Additionally, they included contact sexual abuse and serious physical and emotional abuse.</a:t>
            </a:r>
          </a:p>
        </p:txBody>
      </p:sp>
      <p:sp>
        <p:nvSpPr>
          <p:cNvPr id="4" name="Slide Number Placeholder 3"/>
          <p:cNvSpPr>
            <a:spLocks noGrp="1"/>
          </p:cNvSpPr>
          <p:nvPr>
            <p:ph type="sldNum" sz="quarter" idx="10"/>
          </p:nvPr>
        </p:nvSpPr>
        <p:spPr/>
        <p:txBody>
          <a:bodyPr/>
          <a:lstStyle/>
          <a:p>
            <a:fld id="{CB6D5DBA-4F58-47A9-A106-480647F6796A}" type="slidenum">
              <a:rPr lang="en-US" smtClean="0"/>
              <a:pPr/>
              <a:t>10</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87303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80" indent="-170280">
              <a:buFont typeface="Arial" panose="020B0604020202020204" pitchFamily="34" charset="0"/>
              <a:buChar char="•"/>
            </a:pPr>
            <a:r>
              <a:rPr lang="en-US" dirty="0"/>
              <a:t>Persons with high ACE scores are later at much higher risk for health and medical conditions resulting from their choice of remedies for their pain. </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While these approaches are effective in the short term, they often have dire long-term consequences such as serious chronic health and social problems</a:t>
            </a:r>
          </a:p>
        </p:txBody>
      </p:sp>
      <p:sp>
        <p:nvSpPr>
          <p:cNvPr id="4" name="Slide Number Placeholder 3"/>
          <p:cNvSpPr>
            <a:spLocks noGrp="1"/>
          </p:cNvSpPr>
          <p:nvPr>
            <p:ph type="sldNum" sz="quarter" idx="10"/>
          </p:nvPr>
        </p:nvSpPr>
        <p:spPr/>
        <p:txBody>
          <a:bodyPr/>
          <a:lstStyle/>
          <a:p>
            <a:fld id="{398E4D86-38AD-4E55-B12C-D060139A7AC4}" type="slidenum">
              <a:rPr lang="en-US" smtClean="0"/>
              <a:pPr/>
              <a:t>11</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32250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628">
              <a:defRPr/>
            </a:pPr>
            <a:r>
              <a:rPr lang="en-US" altLang="en-US" dirty="0">
                <a:latin typeface="Times New Roman" pitchFamily="18" charset="0"/>
                <a:ea typeface="ＭＳ Ｐゴシック" pitchFamily="34" charset="-128"/>
              </a:rPr>
              <a:t>How</a:t>
            </a:r>
            <a:r>
              <a:rPr lang="en-US" altLang="en-US" baseline="0" dirty="0">
                <a:latin typeface="Times New Roman" pitchFamily="18" charset="0"/>
                <a:ea typeface="ＭＳ Ｐゴシック" pitchFamily="34" charset="-128"/>
              </a:rPr>
              <a:t> ACES result in disease and early death (Felitti slide)</a:t>
            </a:r>
          </a:p>
          <a:p>
            <a:pPr defTabSz="906628">
              <a:defRPr/>
            </a:pPr>
            <a:endParaRPr lang="en-US" altLang="en-US" baseline="0" dirty="0">
              <a:latin typeface="Times New Roman" pitchFamily="18" charset="0"/>
              <a:ea typeface="ＭＳ Ｐゴシック" pitchFamily="34" charset="-128"/>
            </a:endParaRPr>
          </a:p>
          <a:p>
            <a:pPr defTabSz="906628">
              <a:defRPr/>
            </a:pPr>
            <a:r>
              <a:rPr lang="en-US" altLang="en-US" b="1" baseline="0" dirty="0">
                <a:latin typeface="Times New Roman" pitchFamily="18" charset="0"/>
                <a:ea typeface="ＭＳ Ｐゴシック" pitchFamily="34" charset="-128"/>
              </a:rPr>
              <a:t>Note to trainer: make sure to highlight the top two boxes.</a:t>
            </a:r>
            <a:endParaRPr lang="en-US" altLang="en-US" b="1"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398E4D86-38AD-4E55-B12C-D060139A7AC4}" type="slidenum">
              <a:rPr lang="en-US" smtClean="0"/>
              <a:pPr/>
              <a:t>12</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32250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highlight bullet #</a:t>
            </a:r>
            <a:r>
              <a:rPr lang="en-US" baseline="0" dirty="0"/>
              <a:t>3; </a:t>
            </a:r>
            <a:r>
              <a:rPr lang="en-US" i="1" dirty="0"/>
              <a:t>Disrupt a sense of control, connection and meaning</a:t>
            </a: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13</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52416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a:t>
            </a:r>
            <a:r>
              <a:rPr lang="en-US" b="1" baseline="0" dirty="0"/>
              <a:t> to class:</a:t>
            </a:r>
          </a:p>
          <a:p>
            <a:endParaRPr lang="en-US" baseline="0" dirty="0"/>
          </a:p>
          <a:p>
            <a:r>
              <a:rPr lang="en-US" baseline="0" dirty="0"/>
              <a:t>What are types or examples of losses?</a:t>
            </a:r>
          </a:p>
          <a:p>
            <a:endParaRPr lang="en-US" baseline="0" dirty="0"/>
          </a:p>
          <a:p>
            <a:pPr marL="170280" indent="-170280">
              <a:buFont typeface="Arial" panose="020B0604020202020204" pitchFamily="34" charset="0"/>
              <a:buChar char="•"/>
            </a:pPr>
            <a:r>
              <a:rPr lang="en-US" baseline="0" dirty="0"/>
              <a:t>Spouses, peers, family members</a:t>
            </a:r>
          </a:p>
          <a:p>
            <a:endParaRPr lang="en-US" baseline="0" dirty="0"/>
          </a:p>
          <a:p>
            <a:pPr marL="170280" indent="-170280">
              <a:buFont typeface="Arial" panose="020B0604020202020204" pitchFamily="34" charset="0"/>
              <a:buChar char="•"/>
            </a:pPr>
            <a:r>
              <a:rPr lang="en-US" baseline="0" dirty="0"/>
              <a:t>Roles and responsibilities</a:t>
            </a:r>
          </a:p>
          <a:p>
            <a:endParaRPr lang="en-US" baseline="0" dirty="0"/>
          </a:p>
          <a:p>
            <a:pPr marL="170280" indent="-170280">
              <a:buFont typeface="Arial" panose="020B0604020202020204" pitchFamily="34" charset="0"/>
              <a:buChar char="•"/>
            </a:pPr>
            <a:r>
              <a:rPr lang="en-US" baseline="0" dirty="0"/>
              <a:t>Social support</a:t>
            </a:r>
          </a:p>
          <a:p>
            <a:pPr marL="170280" indent="-170280">
              <a:buFont typeface="Arial" panose="020B0604020202020204" pitchFamily="34" charset="0"/>
              <a:buChar char="•"/>
            </a:pPr>
            <a:endParaRPr lang="en-US" baseline="0" dirty="0"/>
          </a:p>
          <a:p>
            <a:pPr marL="170280" indent="-170280">
              <a:buFont typeface="Arial" panose="020B0604020202020204" pitchFamily="34" charset="0"/>
              <a:buChar char="•"/>
            </a:pPr>
            <a:r>
              <a:rPr lang="en-US" baseline="0" dirty="0"/>
              <a:t>Driving and independence</a:t>
            </a:r>
          </a:p>
          <a:p>
            <a:pPr marL="170280" indent="-170280">
              <a:buFont typeface="Arial" panose="020B0604020202020204" pitchFamily="34" charset="0"/>
              <a:buChar char="•"/>
            </a:pPr>
            <a:endParaRPr lang="en-US" baseline="0" dirty="0"/>
          </a:p>
          <a:p>
            <a:pPr marL="170280" indent="-170280">
              <a:buFont typeface="Arial" panose="020B0604020202020204" pitchFamily="34" charset="0"/>
              <a:buChar char="•"/>
            </a:pPr>
            <a:r>
              <a:rPr lang="en-US" baseline="0" dirty="0"/>
              <a:t>Loss of control</a:t>
            </a:r>
          </a:p>
          <a:p>
            <a:pPr marL="170280" indent="-170280">
              <a:buFont typeface="Arial" panose="020B0604020202020204" pitchFamily="34" charset="0"/>
              <a:buChar char="•"/>
            </a:pPr>
            <a:endParaRPr lang="en-US" baseline="0" dirty="0"/>
          </a:p>
          <a:p>
            <a:pPr marL="170280" indent="-170280">
              <a:buFont typeface="Arial" panose="020B0604020202020204" pitchFamily="34" charset="0"/>
              <a:buChar char="•"/>
            </a:pPr>
            <a:r>
              <a:rPr lang="en-US" b="0" baseline="0" dirty="0">
                <a:solidFill>
                  <a:srgbClr val="FF0000"/>
                </a:solidFill>
              </a:rPr>
              <a:t>Early unresolved trauma which may be triggered due to any of the elder specific traumas mentioned</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CB6D5DBA-4F58-47A9-A106-480647F6796A}" type="slidenum">
              <a:rPr lang="en-US" smtClean="0"/>
              <a:pPr/>
              <a:t>14</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88436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99" indent="-173499">
              <a:buFont typeface="Arial" pitchFamily="34" charset="0"/>
              <a:buChar char="•"/>
            </a:pPr>
            <a:r>
              <a:rPr lang="en-US" dirty="0"/>
              <a:t>Trauma can have both short- and long-term effects, and impact may not be immediately recognized.</a:t>
            </a:r>
          </a:p>
          <a:p>
            <a:pPr marL="173499" indent="-173499">
              <a:buFont typeface="Arial" pitchFamily="34" charset="0"/>
              <a:buChar char="•"/>
            </a:pPr>
            <a:endParaRPr lang="en-US" dirty="0"/>
          </a:p>
          <a:p>
            <a:pPr marL="173499" indent="-173499">
              <a:buFont typeface="Arial" pitchFamily="34" charset="0"/>
              <a:buChar char="•"/>
            </a:pPr>
            <a:r>
              <a:rPr lang="en-US" dirty="0"/>
              <a:t>Trauma can affect an individual’s coping responses or ability to engage in relationships, or it can interfere with mastery of developmental tasks.</a:t>
            </a:r>
          </a:p>
          <a:p>
            <a:pPr marL="173499" indent="-173499">
              <a:buFont typeface="Arial" pitchFamily="34" charset="0"/>
              <a:buChar char="•"/>
            </a:pPr>
            <a:endParaRPr lang="en-US" dirty="0"/>
          </a:p>
          <a:p>
            <a:pPr marL="173499" indent="-173499">
              <a:buFont typeface="Arial" pitchFamily="34" charset="0"/>
              <a:buChar char="•"/>
            </a:pPr>
            <a:r>
              <a:rPr lang="en-US" dirty="0"/>
              <a:t>Trauma may affect an individual’s physiological responses, psychological well-being, social relationships, and/or spiritual beliefs. </a:t>
            </a:r>
          </a:p>
          <a:p>
            <a:pPr marL="173499" indent="-173499">
              <a:buFont typeface="Arial" pitchFamily="34" charset="0"/>
              <a:buChar char="•"/>
            </a:pPr>
            <a:endParaRPr lang="en-US" dirty="0"/>
          </a:p>
          <a:p>
            <a:r>
              <a:rPr lang="en-US" b="1" dirty="0"/>
              <a:t>The</a:t>
            </a:r>
            <a:r>
              <a:rPr lang="en-US" b="1" baseline="0" dirty="0"/>
              <a:t> effects of trauma can be impacted by:</a:t>
            </a:r>
          </a:p>
          <a:p>
            <a:endParaRPr lang="en-US" b="1" baseline="0" dirty="0"/>
          </a:p>
          <a:p>
            <a:pPr marL="170280" indent="-170280">
              <a:buFont typeface="Arial" pitchFamily="34" charset="0"/>
              <a:buChar char="•"/>
            </a:pPr>
            <a:r>
              <a:rPr lang="en-US" b="0" baseline="0" dirty="0"/>
              <a:t>Early occurrence</a:t>
            </a:r>
          </a:p>
          <a:p>
            <a:pPr marL="170280" indent="-170280">
              <a:buFont typeface="Arial" pitchFamily="34" charset="0"/>
              <a:buChar char="•"/>
            </a:pPr>
            <a:endParaRPr lang="en-US" b="0" baseline="0" dirty="0"/>
          </a:p>
          <a:p>
            <a:pPr marL="170280" indent="-170280">
              <a:buFont typeface="Arial" pitchFamily="34" charset="0"/>
              <a:buChar char="•"/>
            </a:pPr>
            <a:r>
              <a:rPr lang="en-US" b="0" baseline="0" dirty="0"/>
              <a:t>Being silenced or not believed</a:t>
            </a:r>
          </a:p>
          <a:p>
            <a:pPr marL="170280" indent="-170280">
              <a:buFont typeface="Arial" pitchFamily="34" charset="0"/>
              <a:buChar char="•"/>
            </a:pPr>
            <a:endParaRPr lang="en-US" b="0" baseline="0" dirty="0"/>
          </a:p>
          <a:p>
            <a:pPr marL="170280" indent="-170280">
              <a:buFont typeface="Arial" pitchFamily="34" charset="0"/>
              <a:buChar char="•"/>
            </a:pPr>
            <a:r>
              <a:rPr lang="en-US" b="0" baseline="0" dirty="0"/>
              <a:t>Blaming or shaming</a:t>
            </a:r>
          </a:p>
          <a:p>
            <a:pPr marL="170280" indent="-170280">
              <a:buFont typeface="Arial" pitchFamily="34" charset="0"/>
              <a:buChar char="•"/>
            </a:pPr>
            <a:endParaRPr lang="en-US" b="0" baseline="0" dirty="0"/>
          </a:p>
          <a:p>
            <a:pPr marL="170280" indent="-170280">
              <a:buFont typeface="Arial" pitchFamily="34" charset="0"/>
              <a:buChar char="•"/>
            </a:pPr>
            <a:r>
              <a:rPr lang="en-US" b="0" baseline="0" dirty="0"/>
              <a:t>Perpetrator is a trusted caregiver</a:t>
            </a:r>
            <a:endParaRPr lang="en-US" b="0" dirty="0"/>
          </a:p>
          <a:p>
            <a:pPr marL="173499" indent="-173499">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15</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77157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99" indent="-173499">
              <a:buFont typeface="Arial" pitchFamily="34" charset="0"/>
              <a:buChar char="•"/>
            </a:pPr>
            <a:r>
              <a:rPr lang="en-US" dirty="0"/>
              <a:t>The individual’s </a:t>
            </a:r>
            <a:r>
              <a:rPr lang="en-US" b="1" i="1" dirty="0"/>
              <a:t>experience</a:t>
            </a:r>
            <a:r>
              <a:rPr lang="en-US" dirty="0"/>
              <a:t> of trauma may be profoundly affected by when, how, where and how often it occurs.</a:t>
            </a:r>
          </a:p>
          <a:p>
            <a:pPr marL="173499" indent="-173499">
              <a:buFont typeface="Arial" pitchFamily="34" charset="0"/>
              <a:buChar char="•"/>
            </a:pPr>
            <a:endParaRPr lang="en-US" dirty="0"/>
          </a:p>
          <a:p>
            <a:pPr marL="173499" indent="-173499">
              <a:buFont typeface="Arial" pitchFamily="34" charset="0"/>
              <a:buChar char="•"/>
            </a:pPr>
            <a:r>
              <a:rPr lang="en-US" dirty="0"/>
              <a:t>Trauma can result from a single devastating event, called </a:t>
            </a:r>
            <a:r>
              <a:rPr lang="en-US" i="1" dirty="0"/>
              <a:t>single-episode trauma </a:t>
            </a:r>
            <a:r>
              <a:rPr lang="en-US" dirty="0"/>
              <a:t>(sometimes called </a:t>
            </a:r>
            <a:r>
              <a:rPr lang="en-US" i="1" dirty="0"/>
              <a:t>acute trauma</a:t>
            </a:r>
            <a:r>
              <a:rPr lang="en-US" dirty="0"/>
              <a:t>), or it can result from multiple traumatic events over time.</a:t>
            </a:r>
          </a:p>
          <a:p>
            <a:r>
              <a:rPr lang="en-US" dirty="0"/>
              <a:t> </a:t>
            </a:r>
          </a:p>
          <a:p>
            <a:pPr marL="173499" indent="-173499">
              <a:buFont typeface="Arial" pitchFamily="34" charset="0"/>
              <a:buChar char="•"/>
            </a:pPr>
            <a:r>
              <a:rPr lang="en-US" dirty="0"/>
              <a:t>Most individuals served in the public system have complex trauma, which comes from experiencing multiple sources of trauma over a lifetime.</a:t>
            </a:r>
          </a:p>
          <a:p>
            <a:pPr marL="173499" indent="-173499">
              <a:buFont typeface="Arial" pitchFamily="34" charset="0"/>
              <a:buChar char="•"/>
            </a:pPr>
            <a:endParaRPr lang="en-US" dirty="0"/>
          </a:p>
          <a:p>
            <a:pPr marL="173499" indent="-173499">
              <a:buFont typeface="Arial" pitchFamily="34" charset="0"/>
              <a:buChar char="•"/>
            </a:pPr>
            <a:r>
              <a:rPr lang="en-US" dirty="0">
                <a:solidFill>
                  <a:srgbClr val="FFFF00"/>
                </a:solidFill>
              </a:rPr>
              <a:t>Trauma can be totally unintentional, as when an organization does harm through its procedures. For example, the routine practice of undressing for a medical exam can re-traumatize a person. </a:t>
            </a:r>
          </a:p>
          <a:p>
            <a:pPr marL="173499" indent="-173499">
              <a:buFont typeface="Arial" pitchFamily="34" charset="0"/>
              <a:buChar char="•"/>
            </a:pPr>
            <a:endParaRPr lang="en-US" dirty="0"/>
          </a:p>
          <a:p>
            <a:pPr marL="173499" indent="-173499">
              <a:buFont typeface="Arial" pitchFamily="34" charset="0"/>
              <a:buChar char="•"/>
            </a:pPr>
            <a:r>
              <a:rPr lang="en-US" dirty="0"/>
              <a:t>Systems can also unintentionally replicate the dynamics of an earlier trauma, causing re-traumatization.</a:t>
            </a:r>
          </a:p>
          <a:p>
            <a:pPr marL="173499" indent="-173499">
              <a:buFont typeface="Arial" pitchFamily="34" charset="0"/>
              <a:buChar char="•"/>
            </a:pPr>
            <a:endParaRPr lang="en-US" dirty="0"/>
          </a:p>
          <a:p>
            <a:pPr marL="173499" indent="-173499">
              <a:buFont typeface="Arial" pitchFamily="34" charset="0"/>
              <a:buChar char="•"/>
            </a:pPr>
            <a:r>
              <a:rPr lang="en-US" dirty="0"/>
              <a:t>Trauma can occur from hearing about, watching, or interacting with others who have had traumatic experiences.</a:t>
            </a:r>
          </a:p>
          <a:p>
            <a:pPr marL="173499" indent="-17349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16</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64560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17</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378190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25" indent="-173525">
              <a:buFont typeface="Arial" panose="020B0604020202020204" pitchFamily="34" charset="0"/>
              <a:buChar char="•"/>
            </a:pPr>
            <a:r>
              <a:rPr lang="en-US" dirty="0"/>
              <a:t>There are many structures in your brain that engage during a traumatic moment, but there are 4 that play critical roles when you’re in survival mode:</a:t>
            </a:r>
          </a:p>
          <a:p>
            <a:pPr marL="173525" indent="-173525">
              <a:buFont typeface="Arial" panose="020B0604020202020204" pitchFamily="34" charset="0"/>
              <a:buChar char="•"/>
            </a:pPr>
            <a:endParaRPr lang="en-US" dirty="0"/>
          </a:p>
          <a:p>
            <a:pPr marL="636257" lvl="1" indent="-173525">
              <a:buFont typeface="Courier New" panose="02070309020205020404" pitchFamily="49" charset="0"/>
              <a:buChar char="o"/>
            </a:pPr>
            <a:r>
              <a:rPr lang="en-US" dirty="0"/>
              <a:t>Brain stem</a:t>
            </a:r>
          </a:p>
          <a:p>
            <a:pPr marL="636257" lvl="1" indent="-173525">
              <a:buFont typeface="Courier New" panose="02070309020205020404" pitchFamily="49" charset="0"/>
              <a:buChar char="o"/>
            </a:pPr>
            <a:r>
              <a:rPr lang="en-US" dirty="0"/>
              <a:t>Amygdala</a:t>
            </a:r>
          </a:p>
          <a:p>
            <a:pPr marL="636257" lvl="1" indent="-173525">
              <a:buFont typeface="Courier New" panose="02070309020205020404" pitchFamily="49" charset="0"/>
              <a:buChar char="o"/>
            </a:pPr>
            <a:r>
              <a:rPr lang="en-US" dirty="0"/>
              <a:t>Hippocampus</a:t>
            </a:r>
          </a:p>
          <a:p>
            <a:pPr marL="636257" lvl="1" indent="-173525">
              <a:buFont typeface="Courier New" panose="02070309020205020404" pitchFamily="49" charset="0"/>
              <a:buChar char="o"/>
            </a:pPr>
            <a:r>
              <a:rPr lang="en-US" dirty="0"/>
              <a:t>Pre-frontal cortex</a:t>
            </a:r>
          </a:p>
          <a:p>
            <a:pPr marL="636257" lvl="1" indent="-173525">
              <a:buFont typeface="Courier New" panose="02070309020205020404" pitchFamily="49" charset="0"/>
              <a:buChar char="o"/>
            </a:pPr>
            <a:endParaRPr lang="en-US" dirty="0"/>
          </a:p>
          <a:p>
            <a:pPr marL="173525" indent="-173525">
              <a:buFont typeface="Arial" panose="020B0604020202020204" pitchFamily="34" charset="0"/>
              <a:buChar char="•"/>
            </a:pPr>
            <a:r>
              <a:rPr lang="en-US" dirty="0"/>
              <a:t>How these 4 structures interact and how they function individually affect how you feel during and after trauma. When they over- or under-function they change how you think, process information, sleep and even behave.</a:t>
            </a:r>
          </a:p>
          <a:p>
            <a:pPr marL="170280" indent="-17028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18</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69725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80" indent="-170280" defTabSz="908158">
              <a:buFont typeface="Arial" panose="020B0604020202020204" pitchFamily="34" charset="0"/>
              <a:buChar char="•"/>
              <a:defRPr/>
            </a:pPr>
            <a:r>
              <a:rPr lang="en-US" dirty="0">
                <a:hlinkClick r:id="rId3" tooltip="Trauma Disorders and Cortisol (Part 1): What Is Cortisol?"/>
              </a:rPr>
              <a:t>Cortisol</a:t>
            </a:r>
            <a:r>
              <a:rPr lang="en-US" dirty="0"/>
              <a:t> can cause far-reaching effects on the brain, including the inability to lay down a new memory, or even access an old one. </a:t>
            </a:r>
          </a:p>
          <a:p>
            <a:pPr marL="170280" indent="-170280" defTabSz="908158">
              <a:buFont typeface="Arial" panose="020B0604020202020204" pitchFamily="34" charset="0"/>
              <a:buChar char="•"/>
            </a:pPr>
            <a:endParaRPr lang="en-US" dirty="0"/>
          </a:p>
          <a:p>
            <a:pPr marL="170280" indent="-170280" defTabSz="908158">
              <a:buFont typeface="Arial" panose="020B0604020202020204" pitchFamily="34" charset="0"/>
              <a:buChar char="•"/>
            </a:pPr>
            <a:r>
              <a:rPr lang="en-US" dirty="0"/>
              <a:t>The presence of cortisol also lessens how effectively brain cells communicate by interfering with the function of neurotransmitters, the way those cells send messages</a:t>
            </a:r>
          </a:p>
          <a:p>
            <a:pPr marL="170280" indent="-17028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19</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69725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FF0000"/>
                </a:solidFill>
              </a:rPr>
              <a:t>Acknowledge</a:t>
            </a:r>
            <a:r>
              <a:rPr lang="en-US" u="sng" baseline="0" dirty="0">
                <a:solidFill>
                  <a:srgbClr val="FF0000"/>
                </a:solidFill>
              </a:rPr>
              <a:t> the reason participants are here today.  Could be part of a regularly schedule training or professional development activity.  Could be attending due to a recent nursing home closure.  Could be attending anticipating a nursing home closure</a:t>
            </a:r>
            <a:endParaRPr lang="en-US" u="sng" dirty="0">
              <a:solidFill>
                <a:srgbClr val="FF0000"/>
              </a:solidFill>
            </a:endParaRPr>
          </a:p>
          <a:p>
            <a:endParaRPr lang="en-US" u="sng" dirty="0"/>
          </a:p>
          <a:p>
            <a:r>
              <a:rPr lang="en-US" u="sng" dirty="0"/>
              <a:t>Option 2</a:t>
            </a:r>
          </a:p>
          <a:p>
            <a:r>
              <a:rPr lang="en-US" dirty="0"/>
              <a:t>Let’s Stand up and create a circle in</a:t>
            </a:r>
            <a:r>
              <a:rPr lang="en-US" baseline="0" dirty="0"/>
              <a:t> the room</a:t>
            </a:r>
          </a:p>
          <a:p>
            <a:r>
              <a:rPr lang="en-US" baseline="0" dirty="0"/>
              <a:t>Please tell us your name, tell us about the work that you do, and how are you involved in Leadership and management? </a:t>
            </a:r>
          </a:p>
          <a:p>
            <a:endParaRPr lang="en-US" baseline="0" dirty="0"/>
          </a:p>
          <a:p>
            <a:r>
              <a:rPr lang="en-US" baseline="0" dirty="0"/>
              <a:t>Lighting Round / Warm Up:    IF YOU…</a:t>
            </a:r>
          </a:p>
          <a:p>
            <a:pPr marL="170228" indent="-170228">
              <a:buFont typeface="Arial" pitchFamily="34" charset="0"/>
              <a:buChar char="•"/>
            </a:pPr>
            <a:endParaRPr lang="en-US" baseline="0" dirty="0"/>
          </a:p>
          <a:p>
            <a:pPr marL="170228" indent="-170228">
              <a:buFont typeface="Arial" pitchFamily="34" charset="0"/>
              <a:buChar char="•"/>
            </a:pPr>
            <a:r>
              <a:rPr lang="en-US" baseline="0" dirty="0"/>
              <a:t>Have emailed or texted someone at work this morning walk to the other side of the circle</a:t>
            </a:r>
          </a:p>
          <a:p>
            <a:pPr marL="170228" indent="-170228" defTabSz="908158">
              <a:buFont typeface="Arial" pitchFamily="34" charset="0"/>
              <a:buChar char="•"/>
              <a:defRPr/>
            </a:pPr>
            <a:r>
              <a:rPr lang="en-US" baseline="0" dirty="0"/>
              <a:t>If you supervise more than 5 (five) employees walk to the other side of the circle</a:t>
            </a:r>
          </a:p>
          <a:p>
            <a:pPr marL="170228" indent="-170228" defTabSz="908158">
              <a:buFont typeface="Arial" pitchFamily="34" charset="0"/>
              <a:buChar char="•"/>
              <a:defRPr/>
            </a:pPr>
            <a:r>
              <a:rPr lang="en-US" baseline="0" dirty="0"/>
              <a:t>Had to a difficult conversation with someone you manage in the past 3 (three) months walk to the other side of the circle</a:t>
            </a:r>
          </a:p>
          <a:p>
            <a:pPr marL="170228" indent="-170228">
              <a:buFont typeface="Arial" pitchFamily="34"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D36B59D-F545-4DB8-8299-C4729F496711}" type="slidenum">
              <a:rPr lang="en-US" smtClean="0"/>
              <a:t>2</a:t>
            </a:fld>
            <a:endParaRPr lang="en-US"/>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159039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fight, flight or freeze responses are activated by danger as perceived by the brain. Some common behaviors of trauma survivors—behaviors that are often labeled as “problems” by the aging system—can be directly linked to these responses and to the effects that trauma has on the brain.</a:t>
            </a:r>
          </a:p>
          <a:p>
            <a:pPr lvl="0"/>
            <a:endParaRPr lang="en-US" dirty="0"/>
          </a:p>
          <a:p>
            <a:pPr marL="180003" indent="-180003">
              <a:buFont typeface="Arial" pitchFamily="34" charset="0"/>
              <a:buChar char="•"/>
            </a:pPr>
            <a:r>
              <a:rPr lang="en-US" dirty="0"/>
              <a:t>This slide lists three sets of “problems” that are often attributed to people in the aging system and shows how the behavior may be a survival mechanism tied to a flight, flight or freeze response.</a:t>
            </a:r>
          </a:p>
          <a:p>
            <a:pPr marL="180003" indent="-180003">
              <a:buFont typeface="Arial" pitchFamily="34" charset="0"/>
              <a:buChar char="•"/>
            </a:pPr>
            <a:endParaRPr lang="en-US" dirty="0"/>
          </a:p>
          <a:p>
            <a:pPr marL="180003" indent="-180003">
              <a:buFont typeface="Arial" pitchFamily="34" charset="0"/>
              <a:buChar char="•"/>
            </a:pPr>
            <a:r>
              <a:rPr lang="en-US" dirty="0"/>
              <a:t>First is the fight response. In the aging system, someone who struggles too hard to hold onto personal power may be labeled as non-compliant or combative.</a:t>
            </a:r>
          </a:p>
          <a:p>
            <a:pPr marL="180003" indent="-180003">
              <a:buFont typeface="Arial" pitchFamily="34" charset="0"/>
              <a:buChar char="•"/>
            </a:pPr>
            <a:endParaRPr lang="en-US" dirty="0"/>
          </a:p>
          <a:p>
            <a:pPr marL="180003" indent="-180003">
              <a:buFont typeface="Arial" pitchFamily="34" charset="0"/>
              <a:buChar char="•"/>
            </a:pPr>
            <a:r>
              <a:rPr lang="en-US" dirty="0"/>
              <a:t>Second is the flight response. In the aging, anyone who emotionally withdraws or disengages too much may be labeled as treatment resistant or uncooperative.</a:t>
            </a:r>
          </a:p>
          <a:p>
            <a:pPr marL="180003" indent="-180003">
              <a:buFont typeface="Arial" pitchFamily="34" charset="0"/>
              <a:buChar char="•"/>
            </a:pPr>
            <a:endParaRPr lang="en-US" dirty="0"/>
          </a:p>
          <a:p>
            <a:pPr marL="180003" indent="-180003">
              <a:buFont typeface="Arial" pitchFamily="34" charset="0"/>
              <a:buChar char="•"/>
            </a:pPr>
            <a:r>
              <a:rPr lang="en-US" dirty="0"/>
              <a:t>Third is the freeze response. In the aging, anyone who gives in too easily to authority may be labeled as passive or unmotivated. </a:t>
            </a:r>
          </a:p>
          <a:p>
            <a:pPr marL="180003" indent="-180003">
              <a:buFont typeface="Arial" pitchFamily="34" charset="0"/>
              <a:buChar char="•"/>
            </a:pPr>
            <a:endParaRPr lang="en-US" dirty="0"/>
          </a:p>
          <a:p>
            <a:pPr marL="180003" indent="-180003">
              <a:buFont typeface="Arial" pitchFamily="34" charset="0"/>
              <a:buChar char="•"/>
            </a:pPr>
            <a:r>
              <a:rPr lang="en-US" dirty="0"/>
              <a:t>Many of the people we serve have survived circumstances we can hardly imagine. What we often label as pathological may be the very things that helped them to survive. </a:t>
            </a:r>
          </a:p>
          <a:p>
            <a:pPr marL="180003" indent="-180003">
              <a:buFont typeface="Arial" pitchFamily="34" charset="0"/>
              <a:buChar char="•"/>
            </a:pPr>
            <a:endParaRPr lang="en-US" dirty="0"/>
          </a:p>
          <a:p>
            <a:pPr marL="180003" indent="-180003" defTabSz="960013">
              <a:buFont typeface="Arial" pitchFamily="34" charset="0"/>
              <a:buChar char="•"/>
              <a:defRPr/>
            </a:pPr>
            <a:r>
              <a:rPr lang="en-US" dirty="0"/>
              <a:t>When</a:t>
            </a:r>
            <a:r>
              <a:rPr lang="en-US" baseline="0" dirty="0"/>
              <a:t> we take a trauma-informed approach, we</a:t>
            </a:r>
            <a:r>
              <a:rPr lang="en-US" b="0" dirty="0"/>
              <a:t> recognize “symptoms” and “problem behaviors” as adaptations to trauma.</a:t>
            </a:r>
          </a:p>
          <a:p>
            <a:endParaRPr lang="en-US" b="1" dirty="0">
              <a:effectLst/>
            </a:endParaRPr>
          </a:p>
        </p:txBody>
      </p:sp>
      <p:sp>
        <p:nvSpPr>
          <p:cNvPr id="4" name="Slide Number Placeholder 3"/>
          <p:cNvSpPr>
            <a:spLocks noGrp="1"/>
          </p:cNvSpPr>
          <p:nvPr>
            <p:ph type="sldNum" sz="quarter" idx="10"/>
          </p:nvPr>
        </p:nvSpPr>
        <p:spPr/>
        <p:txBody>
          <a:bodyPr/>
          <a:lstStyle/>
          <a:p>
            <a:fld id="{CB6D5DBA-4F58-47A9-A106-480647F6796A}" type="slidenum">
              <a:rPr lang="en-US" smtClean="0"/>
              <a:pPr/>
              <a:t>20</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30410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21</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944726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22</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23096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23</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224074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25" indent="-173525">
              <a:buFont typeface="Arial" panose="020B0604020202020204" pitchFamily="34" charset="0"/>
              <a:buChar char="•"/>
            </a:pPr>
            <a:r>
              <a:rPr lang="en-US" dirty="0"/>
              <a:t>This is a key slide = the correlation</a:t>
            </a:r>
            <a:r>
              <a:rPr lang="en-US" baseline="0" dirty="0"/>
              <a:t> of trauma/neglect in childhood makes them more susceptible as an older adult.</a:t>
            </a:r>
          </a:p>
          <a:p>
            <a:pPr marL="173525" indent="-173525">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3525" indent="-173525">
              <a:buFont typeface="Arial" panose="020B0604020202020204" pitchFamily="34" charset="0"/>
              <a:buChar char="•"/>
            </a:pPr>
            <a:r>
              <a:rPr lang="en-US" dirty="0">
                <a:latin typeface="Arial" panose="020B0604020202020204" pitchFamily="34" charset="0"/>
                <a:cs typeface="Arial" panose="020B0604020202020204" pitchFamily="34" charset="0"/>
              </a:rPr>
              <a:t>Studies of older adults who have been abuse or neglect at the hands of a caregiver or partner found childhood abuse to be a notable risk factor. </a:t>
            </a:r>
          </a:p>
          <a:p>
            <a:pPr marL="173525" indent="-173525">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3525" indent="-173525">
              <a:buFont typeface="Arial" panose="020B0604020202020204" pitchFamily="34" charset="0"/>
              <a:buChar char="•"/>
            </a:pPr>
            <a:r>
              <a:rPr lang="en-US" dirty="0">
                <a:latin typeface="Arial" panose="020B0604020202020204" pitchFamily="34" charset="0"/>
                <a:cs typeface="Arial" panose="020B0604020202020204" pitchFamily="34" charset="0"/>
              </a:rPr>
              <a:t> “Older adults who suffered from physical neglect and abuse in childhood may be more likely to tolerate poor care later in life.” </a:t>
            </a:r>
          </a:p>
          <a:p>
            <a:pPr marL="173525" indent="-173525">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3525" indent="-173525">
              <a:buFont typeface="Arial" panose="020B0604020202020204" pitchFamily="34" charset="0"/>
              <a:buChar char="•"/>
            </a:pPr>
            <a:r>
              <a:rPr lang="en-US" dirty="0">
                <a:latin typeface="Arial" panose="020B0604020202020204" pitchFamily="34" charset="0"/>
                <a:cs typeface="Arial" panose="020B0604020202020204" pitchFamily="34" charset="0"/>
              </a:rPr>
              <a:t>The experience of a prior traumatic event was also associated with increased risk of elder mistreatment, a finding also observed in the literature on younger adult mistreatment.</a:t>
            </a:r>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24</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119879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411F264-F1DD-7B40-9F1A-1B3E2253E5EB}" type="slidenum">
              <a:rPr lang="en-US"/>
              <a:pPr/>
              <a:t>25</a:t>
            </a:fld>
            <a:endParaRPr lang="en-US" dirty="0"/>
          </a:p>
        </p:txBody>
      </p:sp>
      <p:sp>
        <p:nvSpPr>
          <p:cNvPr id="83971" name="Rectangle 2"/>
          <p:cNvSpPr>
            <a:spLocks noGrp="1" noRot="1" noChangeAspect="1" noChangeArrowheads="1" noTextEdit="1"/>
          </p:cNvSpPr>
          <p:nvPr>
            <p:ph type="sldImg"/>
          </p:nvPr>
        </p:nvSpPr>
        <p:spPr>
          <a:xfrm>
            <a:off x="2074863" y="782638"/>
            <a:ext cx="3030537" cy="2271712"/>
          </a:xfrm>
          <a:ln/>
        </p:spPr>
      </p:sp>
      <p:sp>
        <p:nvSpPr>
          <p:cNvPr id="83972" name="Rectangle 3"/>
          <p:cNvSpPr>
            <a:spLocks noGrp="1" noChangeArrowheads="1"/>
          </p:cNvSpPr>
          <p:nvPr>
            <p:ph type="body" idx="1"/>
          </p:nvPr>
        </p:nvSpPr>
        <p:spPr>
          <a:xfrm>
            <a:off x="694863" y="3445738"/>
            <a:ext cx="5565114" cy="5101714"/>
          </a:xfrm>
          <a:noFill/>
          <a:ln/>
        </p:spPr>
        <p:txBody>
          <a:bodyPr/>
          <a:lstStyle/>
          <a:p>
            <a:pPr eaLnBrk="1" hangingPunct="1"/>
            <a:r>
              <a:rPr lang="en-US" dirty="0">
                <a:latin typeface="Arial" pitchFamily="-84" charset="0"/>
                <a:cs typeface="Arial" pitchFamily="-84" charset="0"/>
              </a:rPr>
              <a:t>It is important to recognize that Adverse Childhood Experiences are Common.  First, The 17,000 HMO members who were interviewed were middle class people, with jobs and medical insurance – not likely to have been exposed to street violence, extreme poverty, malnutrition, dislocation, natural catastrophes or war terror. Of 17,000 HMO members: 72% had attended college 77% were white  62% were 50 or older   </a:t>
            </a:r>
          </a:p>
          <a:p>
            <a:pPr eaLnBrk="1" hangingPunct="1"/>
            <a:endParaRPr lang="en-US" b="1" dirty="0">
              <a:latin typeface="Arial" pitchFamily="-84" charset="0"/>
              <a:cs typeface="Arial" pitchFamily="-84" charset="0"/>
            </a:endParaRPr>
          </a:p>
          <a:p>
            <a:pPr eaLnBrk="1" hangingPunct="1"/>
            <a:r>
              <a:rPr lang="en-US" b="1" dirty="0">
                <a:latin typeface="Arial" pitchFamily="-84" charset="0"/>
                <a:cs typeface="Arial" pitchFamily="-84" charset="0"/>
              </a:rPr>
              <a:t>They are US.</a:t>
            </a:r>
          </a:p>
          <a:p>
            <a:pPr eaLnBrk="1" hangingPunct="1"/>
            <a:endParaRPr lang="en-US" b="1" dirty="0">
              <a:latin typeface="Arial" pitchFamily="-84" charset="0"/>
              <a:cs typeface="Arial" pitchFamily="-84" charset="0"/>
            </a:endParaRPr>
          </a:p>
          <a:p>
            <a:pPr eaLnBrk="1" hangingPunct="1">
              <a:buFont typeface="Wingdings" pitchFamily="-84" charset="2"/>
              <a:buNone/>
            </a:pPr>
            <a:r>
              <a:rPr lang="en-US" dirty="0">
                <a:latin typeface="Arial" pitchFamily="-84" charset="0"/>
                <a:cs typeface="Arial" pitchFamily="-84" charset="0"/>
              </a:rPr>
              <a:t>1 in 4 were exposed to 2 categories of ACE’s –which would equate to 1/4</a:t>
            </a:r>
            <a:r>
              <a:rPr lang="en-US" baseline="30000" dirty="0">
                <a:latin typeface="Arial" pitchFamily="-84" charset="0"/>
                <a:cs typeface="Arial" pitchFamily="-84" charset="0"/>
              </a:rPr>
              <a:t>th</a:t>
            </a:r>
            <a:r>
              <a:rPr lang="en-US" dirty="0">
                <a:latin typeface="Arial" pitchFamily="-84" charset="0"/>
                <a:cs typeface="Arial" pitchFamily="-84" charset="0"/>
              </a:rPr>
              <a:t> of this audience</a:t>
            </a:r>
          </a:p>
          <a:p>
            <a:pPr eaLnBrk="1" hangingPunct="1">
              <a:buFont typeface="Wingdings" pitchFamily="-84" charset="2"/>
              <a:buNone/>
            </a:pPr>
            <a:endParaRPr lang="en-US" dirty="0">
              <a:latin typeface="Arial" pitchFamily="-84" charset="0"/>
              <a:cs typeface="Arial" pitchFamily="-84" charset="0"/>
            </a:endParaRPr>
          </a:p>
          <a:p>
            <a:pPr eaLnBrk="1" hangingPunct="1">
              <a:buFont typeface="Wingdings" pitchFamily="-84" charset="2"/>
              <a:buNone/>
            </a:pPr>
            <a:r>
              <a:rPr lang="en-US" dirty="0">
                <a:latin typeface="Arial" pitchFamily="-84" charset="0"/>
                <a:cs typeface="Arial" pitchFamily="-84" charset="0"/>
              </a:rPr>
              <a:t>1 in 16 were exposed to 4 categories</a:t>
            </a:r>
          </a:p>
          <a:p>
            <a:pPr eaLnBrk="1" hangingPunct="1">
              <a:buFont typeface="Wingdings" pitchFamily="-84" charset="2"/>
              <a:buNone/>
            </a:pPr>
            <a:endParaRPr lang="en-US" dirty="0">
              <a:latin typeface="Arial" pitchFamily="-84" charset="0"/>
              <a:cs typeface="Arial" pitchFamily="-84" charset="0"/>
            </a:endParaRPr>
          </a:p>
          <a:p>
            <a:pPr eaLnBrk="1" hangingPunct="1">
              <a:buFont typeface="Wingdings" pitchFamily="-84" charset="2"/>
              <a:buNone/>
            </a:pPr>
            <a:r>
              <a:rPr lang="en-US" dirty="0">
                <a:latin typeface="Arial" pitchFamily="-84" charset="0"/>
                <a:cs typeface="Arial" pitchFamily="-84" charset="0"/>
              </a:rPr>
              <a:t>22% were sexually abused as children.  That’s over 20% of this audience. Over one in every 5 of us.</a:t>
            </a:r>
          </a:p>
          <a:p>
            <a:pPr eaLnBrk="1" hangingPunct="1">
              <a:buFont typeface="Wingdings" pitchFamily="-84" charset="2"/>
              <a:buNone/>
            </a:pPr>
            <a:endParaRPr lang="en-US" dirty="0">
              <a:latin typeface="Arial" pitchFamily="-84" charset="0"/>
              <a:cs typeface="Arial" pitchFamily="-84" charset="0"/>
            </a:endParaRPr>
          </a:p>
          <a:p>
            <a:pPr eaLnBrk="1" hangingPunct="1">
              <a:buFont typeface="Wingdings" pitchFamily="-84" charset="2"/>
              <a:buNone/>
            </a:pPr>
            <a:r>
              <a:rPr lang="en-US" dirty="0">
                <a:latin typeface="Arial" pitchFamily="-84" charset="0"/>
                <a:cs typeface="Arial" pitchFamily="-84" charset="0"/>
              </a:rPr>
              <a:t>66% of the women experienced abuse, violence or family strife in childhood.  Two-thirds of the women in this audience more than likely had that experience as children.</a:t>
            </a:r>
          </a:p>
          <a:p>
            <a:pPr eaLnBrk="1" hangingPunct="1">
              <a:buFont typeface="Wingdings" pitchFamily="-84" charset="2"/>
              <a:buNone/>
            </a:pPr>
            <a:endParaRPr lang="en-US" b="1" dirty="0">
              <a:latin typeface="Arial" pitchFamily="-84" charset="0"/>
              <a:cs typeface="Arial" pitchFamily="-84" charset="0"/>
            </a:endParaRPr>
          </a:p>
          <a:p>
            <a:pPr eaLnBrk="1" hangingPunct="1"/>
            <a:r>
              <a:rPr lang="en-US" b="1" dirty="0">
                <a:latin typeface="Arial" pitchFamily="-84" charset="0"/>
                <a:cs typeface="Arial" pitchFamily="-84" charset="0"/>
              </a:rPr>
              <a:t>This is of epidemic proportions and indicates the need to address childhood trauma as a major public health issue.</a:t>
            </a:r>
          </a:p>
        </p:txBody>
      </p:sp>
      <p:sp>
        <p:nvSpPr>
          <p:cNvPr id="2" name="Date Placeholder 1"/>
          <p:cNvSpPr>
            <a:spLocks noGrp="1"/>
          </p:cNvSpPr>
          <p:nvPr>
            <p:ph type="dt" idx="10"/>
          </p:nvPr>
        </p:nvSpPr>
        <p:spPr/>
        <p:txBody>
          <a:bodyPr/>
          <a:lstStyle/>
          <a:p>
            <a:r>
              <a:rPr lang="en-US"/>
              <a:t>8/17/2017</a:t>
            </a:r>
            <a:endParaRPr lang="en-US" dirty="0"/>
          </a:p>
        </p:txBody>
      </p:sp>
    </p:spTree>
    <p:extLst>
      <p:ext uri="{BB962C8B-B14F-4D97-AF65-F5344CB8AC3E}">
        <p14:creationId xmlns:p14="http://schemas.microsoft.com/office/powerpoint/2010/main" val="180497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411F264-F1DD-7B40-9F1A-1B3E2253E5EB}" type="slidenum">
              <a:rPr lang="en-US"/>
              <a:pPr/>
              <a:t>26</a:t>
            </a:fld>
            <a:endParaRPr lang="en-US" dirty="0"/>
          </a:p>
        </p:txBody>
      </p:sp>
      <p:sp>
        <p:nvSpPr>
          <p:cNvPr id="83971" name="Rectangle 2"/>
          <p:cNvSpPr>
            <a:spLocks noGrp="1" noRot="1" noChangeAspect="1" noChangeArrowheads="1" noTextEdit="1"/>
          </p:cNvSpPr>
          <p:nvPr>
            <p:ph type="sldImg"/>
          </p:nvPr>
        </p:nvSpPr>
        <p:spPr>
          <a:xfrm>
            <a:off x="2074863" y="782638"/>
            <a:ext cx="3030537" cy="2271712"/>
          </a:xfrm>
          <a:ln/>
        </p:spPr>
      </p:sp>
      <p:sp>
        <p:nvSpPr>
          <p:cNvPr id="83972" name="Rectangle 3"/>
          <p:cNvSpPr>
            <a:spLocks noGrp="1" noChangeArrowheads="1"/>
          </p:cNvSpPr>
          <p:nvPr>
            <p:ph type="body" idx="1"/>
          </p:nvPr>
        </p:nvSpPr>
        <p:spPr>
          <a:xfrm>
            <a:off x="694863" y="3445738"/>
            <a:ext cx="5565114" cy="5101714"/>
          </a:xfrm>
          <a:noFill/>
          <a:ln/>
        </p:spPr>
        <p:txBody>
          <a:bodyPr/>
          <a:lstStyle/>
          <a:p>
            <a:pPr marL="173525" indent="-173525" defTabSz="925464">
              <a:buFont typeface="Arial" panose="020B0604020202020204" pitchFamily="34" charset="0"/>
              <a:buChar char="•"/>
              <a:defRPr/>
            </a:pPr>
            <a:r>
              <a:rPr lang="en-US" dirty="0"/>
              <a:t>These statistics</a:t>
            </a:r>
            <a:r>
              <a:rPr lang="en-US" baseline="0" dirty="0"/>
              <a:t> only demonstrate the generational trauma that impacts Ohioans caught in the throws of opiate addiction and has profound impacts on communities attempting to respond to the current epidemic</a:t>
            </a:r>
          </a:p>
          <a:p>
            <a:pPr marL="173525" indent="-173525" defTabSz="925464">
              <a:buFont typeface="Arial" panose="020B0604020202020204" pitchFamily="34" charset="0"/>
              <a:buChar char="•"/>
              <a:defRPr/>
            </a:pPr>
            <a:endParaRPr lang="en-US" baseline="0" dirty="0"/>
          </a:p>
          <a:p>
            <a:pPr marL="173525" indent="-173525">
              <a:buFont typeface="Arial" panose="020B0604020202020204" pitchFamily="34" charset="0"/>
              <a:buChar char="•"/>
            </a:pPr>
            <a:r>
              <a:rPr lang="en-US" b="0" dirty="0"/>
              <a:t>ACE study data Suggests the  basic cause of addiction is predominantly experience-dependent during childhood and not substance-dependent.  ACE study also demonstrates MANY adult conditions may be experience dependent during childhood. This challenge to the usual concept of the cause of addictions – and other disorders - has significant implications for medical practice and for treatment programs.  </a:t>
            </a:r>
          </a:p>
          <a:p>
            <a:endParaRPr lang="en-US" dirty="0"/>
          </a:p>
          <a:p>
            <a:pPr marL="173525" indent="-173525">
              <a:buFont typeface="Arial" panose="020B0604020202020204" pitchFamily="34" charset="0"/>
              <a:buChar char="•"/>
            </a:pPr>
            <a:r>
              <a:rPr lang="en-US" dirty="0"/>
              <a:t>Existing practice commonly asks “What is wrong with the person?”, vs “What happened to this person?”  Existing practice observes symptoms, develops diagnoses, and treats symptoms instead of underlying causes.</a:t>
            </a:r>
          </a:p>
          <a:p>
            <a:pPr marL="173525" indent="-173525" defTabSz="925464">
              <a:buFont typeface="Arial" panose="020B0604020202020204" pitchFamily="34" charset="0"/>
              <a:buChar char="•"/>
              <a:defRPr/>
            </a:pPr>
            <a:endParaRPr lang="en-US" dirty="0"/>
          </a:p>
          <a:p>
            <a:pPr eaLnBrk="1" hangingPunct="1"/>
            <a:endParaRPr lang="en-US" b="1" dirty="0">
              <a:latin typeface="Arial" pitchFamily="-84" charset="0"/>
              <a:cs typeface="Arial" pitchFamily="-84" charset="0"/>
            </a:endParaRPr>
          </a:p>
        </p:txBody>
      </p:sp>
      <p:sp>
        <p:nvSpPr>
          <p:cNvPr id="2" name="Date Placeholder 1"/>
          <p:cNvSpPr>
            <a:spLocks noGrp="1"/>
          </p:cNvSpPr>
          <p:nvPr>
            <p:ph type="dt" idx="10"/>
          </p:nvPr>
        </p:nvSpPr>
        <p:spPr/>
        <p:txBody>
          <a:bodyPr/>
          <a:lstStyle/>
          <a:p>
            <a:r>
              <a:rPr lang="en-US"/>
              <a:t>8/17/2017</a:t>
            </a:r>
            <a:endParaRPr lang="en-US" dirty="0"/>
          </a:p>
        </p:txBody>
      </p:sp>
    </p:spTree>
    <p:extLst>
      <p:ext uri="{BB962C8B-B14F-4D97-AF65-F5344CB8AC3E}">
        <p14:creationId xmlns:p14="http://schemas.microsoft.com/office/powerpoint/2010/main" val="2414017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27</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047861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6A5E6-4244-D846-B2B8-2F3D98A59B94}" type="slidenum">
              <a:rPr lang="en-US" smtClean="0"/>
              <a:pPr/>
              <a:t>28</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92852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29</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87891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Training Norms:</a:t>
            </a:r>
          </a:p>
          <a:p>
            <a:pPr marL="170280" indent="-170280">
              <a:buFont typeface="Arial" panose="020B0604020202020204" pitchFamily="34" charset="0"/>
              <a:buChar char="•"/>
            </a:pPr>
            <a:r>
              <a:rPr lang="en-US" dirty="0"/>
              <a:t>What said in the room stays in the room</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People have the right to their opinion</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One person talking at a time</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Please leave the room for texting and calls</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This is your training and</a:t>
            </a:r>
            <a:r>
              <a:rPr lang="en-US" baseline="0" dirty="0"/>
              <a:t> please share your thoughts and experience related to the topic.</a:t>
            </a:r>
            <a:endParaRPr lang="en-US" dirty="0"/>
          </a:p>
          <a:p>
            <a:endParaRPr lang="en-US" dirty="0"/>
          </a:p>
        </p:txBody>
      </p:sp>
      <p:sp>
        <p:nvSpPr>
          <p:cNvPr id="4" name="Slide Number Placeholder 3"/>
          <p:cNvSpPr>
            <a:spLocks noGrp="1"/>
          </p:cNvSpPr>
          <p:nvPr>
            <p:ph type="sldNum" sz="quarter" idx="10"/>
          </p:nvPr>
        </p:nvSpPr>
        <p:spPr/>
        <p:txBody>
          <a:bodyPr/>
          <a:lstStyle/>
          <a:p>
            <a:fld id="{7D36B59D-F545-4DB8-8299-C4729F496711}" type="slidenum">
              <a:rPr lang="en-US" smtClean="0"/>
              <a:t>3</a:t>
            </a:fld>
            <a:endParaRPr lang="en-US"/>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242972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30</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023938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31</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415647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32</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724801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583F-B439-C442-94AE-69BDD1503806}" type="slidenum">
              <a:rPr lang="en-US"/>
              <a:pPr/>
              <a:t>33</a:t>
            </a:fld>
            <a:endParaRPr lang="en-US" dirty="0"/>
          </a:p>
        </p:txBody>
      </p:sp>
      <p:sp>
        <p:nvSpPr>
          <p:cNvPr id="1413122" name="Rectangle 2"/>
          <p:cNvSpPr>
            <a:spLocks noGrp="1" noRot="1" noChangeAspect="1" noChangeArrowheads="1" noTextEdit="1"/>
          </p:cNvSpPr>
          <p:nvPr>
            <p:ph type="sldImg"/>
          </p:nvPr>
        </p:nvSpPr>
        <p:spPr>
          <a:ln/>
        </p:spPr>
      </p:sp>
      <p:sp>
        <p:nvSpPr>
          <p:cNvPr id="1413123" name="Rectangle 3"/>
          <p:cNvSpPr>
            <a:spLocks noGrp="1" noChangeArrowheads="1"/>
          </p:cNvSpPr>
          <p:nvPr>
            <p:ph type="body" idx="1"/>
          </p:nvPr>
        </p:nvSpPr>
        <p:spPr/>
        <p:txBody>
          <a:bodyPr/>
          <a:lstStyle/>
          <a:p>
            <a:pPr marL="624358" lvl="1" indent="-170280">
              <a:buFont typeface="Arial" panose="020B0604020202020204" pitchFamily="34" charset="0"/>
              <a:buChar char="•"/>
            </a:pPr>
            <a:r>
              <a:rPr lang="en-US" b="0" dirty="0">
                <a:solidFill>
                  <a:srgbClr val="000000"/>
                </a:solidFill>
                <a:ea typeface="Arial" charset="0"/>
                <a:cs typeface="Arial" charset="0"/>
              </a:rPr>
              <a:t>A trauma-informed approach shifts the focus to the individual and away from some particular and limited aspect of his or her functioning. </a:t>
            </a:r>
          </a:p>
          <a:p>
            <a:pPr marL="624358" lvl="1" indent="-170280">
              <a:buFont typeface="Arial" panose="020B0604020202020204" pitchFamily="34" charset="0"/>
              <a:buChar char="•"/>
            </a:pPr>
            <a:endParaRPr lang="en-US" b="0" dirty="0">
              <a:solidFill>
                <a:srgbClr val="000000"/>
              </a:solidFill>
              <a:ea typeface="Arial" charset="0"/>
              <a:cs typeface="Arial" charset="0"/>
            </a:endParaRPr>
          </a:p>
          <a:p>
            <a:pPr marL="624358" lvl="1" indent="-170280">
              <a:buFont typeface="Arial" panose="020B0604020202020204" pitchFamily="34" charset="0"/>
              <a:buChar char="•"/>
            </a:pPr>
            <a:r>
              <a:rPr lang="en-US" b="0" dirty="0">
                <a:solidFill>
                  <a:srgbClr val="000000"/>
                </a:solidFill>
                <a:ea typeface="Arial" charset="0"/>
                <a:cs typeface="Arial" charset="0"/>
              </a:rPr>
              <a:t>A holistic and trauma-focused understanding gives people a structure for organizing and understanding their experience. </a:t>
            </a:r>
            <a:endParaRPr lang="en-US" b="0" dirty="0">
              <a:solidFill>
                <a:schemeClr val="tx1"/>
              </a:solidFill>
              <a:latin typeface="Arial Unicode MS" charset="0"/>
              <a:ea typeface="Arial Unicode MS" charset="0"/>
              <a:cs typeface="Arial Unicode MS" charset="0"/>
            </a:endParaRPr>
          </a:p>
          <a:p>
            <a:pPr marL="624358" lvl="1" indent="-170280">
              <a:buFont typeface="Arial" panose="020B0604020202020204" pitchFamily="34" charset="0"/>
              <a:buChar char="•"/>
            </a:pPr>
            <a:endParaRPr lang="en-US" b="0" dirty="0">
              <a:solidFill>
                <a:schemeClr val="tx1"/>
              </a:solidFill>
              <a:latin typeface="Arial Unicode MS" charset="0"/>
              <a:ea typeface="Arial Unicode MS" charset="0"/>
              <a:cs typeface="Arial Unicode MS" charset="0"/>
            </a:endParaRPr>
          </a:p>
        </p:txBody>
      </p:sp>
      <p:sp>
        <p:nvSpPr>
          <p:cNvPr id="2" name="Date Placeholder 1"/>
          <p:cNvSpPr>
            <a:spLocks noGrp="1"/>
          </p:cNvSpPr>
          <p:nvPr>
            <p:ph type="dt" idx="10"/>
          </p:nvPr>
        </p:nvSpPr>
        <p:spPr/>
        <p:txBody>
          <a:bodyPr/>
          <a:lstStyle/>
          <a:p>
            <a:r>
              <a:rPr lang="en-US"/>
              <a:t>8/17/2017</a:t>
            </a:r>
            <a:endParaRPr lang="en-US" dirty="0"/>
          </a:p>
        </p:txBody>
      </p:sp>
    </p:spTree>
    <p:extLst>
      <p:ext uri="{BB962C8B-B14F-4D97-AF65-F5344CB8AC3E}">
        <p14:creationId xmlns:p14="http://schemas.microsoft.com/office/powerpoint/2010/main" val="1439092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65" indent="-170265">
              <a:buFont typeface="Arial" pitchFamily="34" charset="0"/>
              <a:buChar char="•"/>
            </a:pPr>
            <a:r>
              <a:rPr lang="en-US" sz="1100" dirty="0"/>
              <a:t>The underlying question is not “What’s wrong with you?” but “What happened to you?”</a:t>
            </a:r>
          </a:p>
          <a:p>
            <a:pPr marL="170265" indent="-170265">
              <a:buFont typeface="Arial" pitchFamily="34" charset="0"/>
              <a:buChar char="•"/>
            </a:pPr>
            <a:endParaRPr lang="en-US" sz="1100" dirty="0"/>
          </a:p>
          <a:p>
            <a:pPr marL="170265" indent="-170265">
              <a:buFont typeface="Arial" pitchFamily="34" charset="0"/>
              <a:buChar char="•"/>
            </a:pPr>
            <a:r>
              <a:rPr lang="en-US" sz="1100" dirty="0"/>
              <a:t>What are often called symptoms are actually adaptations to traumatic events.</a:t>
            </a:r>
          </a:p>
          <a:p>
            <a:pPr marL="170265" indent="-170265">
              <a:buFont typeface="Arial" pitchFamily="34" charset="0"/>
              <a:buChar char="•"/>
            </a:pPr>
            <a:endParaRPr lang="en-US" sz="1100" dirty="0"/>
          </a:p>
          <a:p>
            <a:pPr marL="170265" indent="-170265">
              <a:buFont typeface="Arial" pitchFamily="34" charset="0"/>
              <a:buChar char="•"/>
            </a:pPr>
            <a:r>
              <a:rPr lang="en-US" sz="1100" dirty="0"/>
              <a:t>Healing happens in relationships.</a:t>
            </a:r>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34</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116278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25" indent="-173525" defTabSz="925464">
              <a:buFont typeface="Arial" panose="020B0604020202020204" pitchFamily="34" charset="0"/>
              <a:buChar char="•"/>
              <a:defRPr/>
            </a:pPr>
            <a:r>
              <a:rPr lang="en-US" dirty="0"/>
              <a:t>A individual’s response to traumatic stress may manifest across multiple domains of functioning and developmental processes, including emotional, behavioral, interpersonal, physiological, and cognitive functioning. </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Traumatic stress reactions vary widely; often, people engage in behaviors to manage the aftereffects, the intensity of emotions, or the distressing aspects of the traumatic experience.</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Some people reduce tension or stress through avoidant, self-medicating (e.g., alcohol abuse),compulsive (e.g., overeating), impulsive (</a:t>
            </a:r>
            <a:r>
              <a:rPr lang="en-US" dirty="0" err="1"/>
              <a:t>e.g.,high</a:t>
            </a:r>
            <a:r>
              <a:rPr lang="en-US" dirty="0"/>
              <a:t>-risk behaviors), and/or self-injurious behaviors. Others may try to gain control over their experiences by being aggressive or subconsciously reenacting aspects of the trauma. </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Behavioral reactions are also the consequences of, or learned from, traumatic experiences. </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For example, some people act like they can’t control their current environment, thus failing to take action or make decisions long after the trauma (learned helplessness). </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Other associate elements of the trauma with current activities, such as by reacting to an intimate moment in a significant relationship as dangerous or unsafe years after a date rape. </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Some people readily view their experiences of trauma as being in the past; as a result, they engage in distraction, dissociation, and/or avoidance (as well as adaptation) due to a belief that trauma has little impact on their current lives and presenting problems. </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Even individuals who are quite aware of the impact that trauma has had on their lives may still struggle to translate or connect how these events continue to shape their choices, behaviors, and emotions. </a:t>
            </a:r>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35</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454250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36</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488593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99" indent="-173499">
              <a:buFont typeface="Arial" panose="020B0604020202020204" pitchFamily="34" charset="0"/>
              <a:buChar char="•"/>
            </a:pPr>
            <a:r>
              <a:rPr lang="en-US" dirty="0"/>
              <a:t>Trauma-informed approaches reflect a fundamental shift in the culture of an entire organization. </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The four R’s highlight basic aspects of culture change that an organization will demonstrate as it becomes trauma-informed. </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The Four R’s reflect that it is not enough to simply know about trauma. </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To be trauma-informed, people must be able to identify trauma when they see it, and they must know how to respond in a way that doesn’t unintentionally re-traumatize people.</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Trauma-Informed approaches can be implemented anywhere, by anyone. Everyone in the organization has a role to play in becoming trauma-informed.</a:t>
            </a:r>
          </a:p>
          <a:p>
            <a:pPr marL="173499" indent="-17349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37</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438206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38</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864923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does not heal all wounds</a:t>
            </a:r>
          </a:p>
          <a:p>
            <a:endParaRPr lang="en-US" dirty="0"/>
          </a:p>
          <a:p>
            <a:r>
              <a:rPr lang="en-US" dirty="0"/>
              <a:t>To heal, a person must be able to tell their story</a:t>
            </a:r>
          </a:p>
          <a:p>
            <a:endParaRPr lang="en-US" dirty="0"/>
          </a:p>
          <a:p>
            <a:r>
              <a:rPr lang="en-US" dirty="0"/>
              <a:t>When adrenaline starts, we get stupid</a:t>
            </a:r>
          </a:p>
        </p:txBody>
      </p:sp>
      <p:sp>
        <p:nvSpPr>
          <p:cNvPr id="4" name="Slide Number Placeholder 3"/>
          <p:cNvSpPr>
            <a:spLocks noGrp="1"/>
          </p:cNvSpPr>
          <p:nvPr>
            <p:ph type="sldNum" sz="quarter" idx="10"/>
          </p:nvPr>
        </p:nvSpPr>
        <p:spPr/>
        <p:txBody>
          <a:bodyPr/>
          <a:lstStyle/>
          <a:p>
            <a:fld id="{CB6D5DBA-4F58-47A9-A106-480647F6796A}" type="slidenum">
              <a:rPr lang="en-US" smtClean="0"/>
              <a:pPr/>
              <a:t>39</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31911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E4D86-38AD-4E55-B12C-D060139A7AC4}" type="slidenum">
              <a:rPr lang="en-US" smtClean="0"/>
              <a:pPr/>
              <a:t>4</a:t>
            </a:fld>
            <a:endParaRPr lang="en-US"/>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640296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42</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475786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47</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91379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99" indent="-173499">
              <a:buFont typeface="Arial" pitchFamily="34" charset="0"/>
              <a:buChar char="•"/>
            </a:pPr>
            <a:r>
              <a:rPr lang="en-US" dirty="0"/>
              <a:t>SAMHSA’s principles for trauma-informed approaches emerged from a year-long process involving trauma survivors, family members, practitioners, researchers and policymakers. </a:t>
            </a:r>
          </a:p>
          <a:p>
            <a:pPr marL="173499" indent="-173499">
              <a:buFont typeface="Arial" pitchFamily="34" charset="0"/>
              <a:buChar char="•"/>
            </a:pPr>
            <a:endParaRPr lang="en-US" dirty="0"/>
          </a:p>
          <a:p>
            <a:pPr marL="173499" indent="-173499">
              <a:buFont typeface="Arial" pitchFamily="34" charset="0"/>
              <a:buChar char="•"/>
            </a:pPr>
            <a:r>
              <a:rPr lang="en-US" dirty="0"/>
              <a:t>During a public comment period, thousands of individuals wrote in with feedback on the definitions and overall approach.</a:t>
            </a:r>
          </a:p>
          <a:p>
            <a:pPr marL="173499" indent="-173499">
              <a:buFont typeface="Arial" pitchFamily="34" charset="0"/>
              <a:buChar char="•"/>
            </a:pPr>
            <a:endParaRPr lang="en-US" dirty="0"/>
          </a:p>
          <a:p>
            <a:pPr marL="173499" indent="-173499">
              <a:buFont typeface="Arial" pitchFamily="34" charset="0"/>
              <a:buChar char="•"/>
            </a:pPr>
            <a:r>
              <a:rPr lang="en-US" dirty="0"/>
              <a:t>The goal was to develop a common language and framework. As more agencies and organizations work to become trauma-informed—and as more and more claim to BE trauma-informed—there needs to be some standard way to define and assess consistency with the approach. </a:t>
            </a:r>
          </a:p>
          <a:p>
            <a:pPr marL="173499" indent="-173499">
              <a:buFont typeface="Arial" pitchFamily="34" charset="0"/>
              <a:buChar char="•"/>
            </a:pPr>
            <a:endParaRPr lang="en-US" dirty="0"/>
          </a:p>
          <a:p>
            <a:pPr marL="173499" indent="-173499">
              <a:buFont typeface="Arial" pitchFamily="34" charset="0"/>
              <a:buChar char="•"/>
            </a:pPr>
            <a:r>
              <a:rPr lang="en-US" dirty="0"/>
              <a:t>The principles are value-based. Unlike “manualized” models for specific treatment interventions, these principles can be applied in a wide variety of settings, in many different ways, using whatever resources are available. </a:t>
            </a:r>
          </a:p>
          <a:p>
            <a:pPr marL="173499" indent="-173499">
              <a:buFont typeface="Arial" pitchFamily="34" charset="0"/>
              <a:buChar char="•"/>
            </a:pPr>
            <a:endParaRPr lang="en-US" dirty="0"/>
          </a:p>
          <a:p>
            <a:pPr marL="173499" indent="-173499">
              <a:buFont typeface="Arial" pitchFamily="34" charset="0"/>
              <a:buChar char="•"/>
            </a:pPr>
            <a:r>
              <a:rPr lang="en-US" dirty="0"/>
              <a:t>Implementing a trauma-informed approach requires constant attention and caring; it’s not about learning a particular technique or checking things off a checklist. Think about something as basic as respect or compassion. Can you do it once, implement a policy, and then check it off as “done”? Trauma-informed approaches are about a </a:t>
            </a:r>
            <a:r>
              <a:rPr lang="en-US" i="1" dirty="0"/>
              <a:t>way of being</a:t>
            </a:r>
            <a:r>
              <a:rPr lang="en-US" dirty="0"/>
              <a:t>, not a specific set of actions or implementation steps.</a:t>
            </a:r>
          </a:p>
          <a:p>
            <a:pPr marL="173499" indent="-173499">
              <a:buFont typeface="Arial" pitchFamily="34" charset="0"/>
              <a:buChar char="•"/>
            </a:pPr>
            <a:endParaRPr lang="en-US" dirty="0"/>
          </a:p>
          <a:p>
            <a:pPr marL="173499" indent="-173499">
              <a:buFont typeface="Arial" pitchFamily="34" charset="0"/>
              <a:buChar char="•"/>
            </a:pPr>
            <a:r>
              <a:rPr lang="en-US" dirty="0"/>
              <a:t>Becoming trauma informed requires a culture shift.</a:t>
            </a:r>
          </a:p>
          <a:p>
            <a:pPr marL="173499" indent="-173499">
              <a:buFont typeface="Arial" pitchFamily="34" charset="0"/>
              <a:buChar char="•"/>
            </a:pPr>
            <a:endParaRPr lang="en-US" dirty="0"/>
          </a:p>
          <a:p>
            <a:r>
              <a:rPr lang="en-US" b="1" dirty="0"/>
              <a:t>Expanded</a:t>
            </a:r>
            <a:r>
              <a:rPr lang="en-US" b="1" baseline="0" dirty="0"/>
              <a:t> bullet text:</a:t>
            </a:r>
          </a:p>
          <a:p>
            <a:pPr marL="173499" indent="-173499">
              <a:buFont typeface="Arial" panose="020B0604020202020204" pitchFamily="34" charset="0"/>
              <a:buChar char="•"/>
            </a:pPr>
            <a:r>
              <a:rPr lang="en-US" dirty="0"/>
              <a:t>Six principles to guide a trauma-informed change process. </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Developed by a group of national experts including trauma survivors, with extensive public input</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Goal is to establish a common language and framework.</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A values-based approach.</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A </a:t>
            </a:r>
            <a:r>
              <a:rPr lang="en-US" i="1" dirty="0"/>
              <a:t>way of being</a:t>
            </a:r>
            <a:r>
              <a:rPr lang="en-US" dirty="0"/>
              <a:t> not a checklist or technique.</a:t>
            </a:r>
          </a:p>
          <a:p>
            <a:pPr marL="173499" indent="-173499">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48</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103861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330">
              <a:defRPr/>
            </a:pPr>
            <a:r>
              <a:rPr lang="en-US" b="1" dirty="0"/>
              <a:t>Discussion</a:t>
            </a:r>
            <a:r>
              <a:rPr lang="en-US" b="1" baseline="0" dirty="0"/>
              <a:t> points:</a:t>
            </a:r>
          </a:p>
          <a:p>
            <a:pPr defTabSz="925330">
              <a:defRPr/>
            </a:pPr>
            <a:endParaRPr lang="en-US" b="1" dirty="0"/>
          </a:p>
          <a:p>
            <a:pPr marL="173499" indent="-173499">
              <a:lnSpc>
                <a:spcPct val="200000"/>
              </a:lnSpc>
              <a:buFont typeface="Arial" panose="020B0604020202020204" pitchFamily="34" charset="0"/>
              <a:buChar char="•"/>
            </a:pPr>
            <a:r>
              <a:rPr lang="en-US" altLang="en-US" dirty="0"/>
              <a:t>Safety throughout the organization, staff and people served</a:t>
            </a:r>
          </a:p>
          <a:p>
            <a:pPr marL="173499" indent="-173499">
              <a:lnSpc>
                <a:spcPct val="200000"/>
              </a:lnSpc>
              <a:buFont typeface="Arial" panose="020B0604020202020204" pitchFamily="34" charset="0"/>
              <a:buChar char="•"/>
            </a:pPr>
            <a:endParaRPr lang="en-US" altLang="en-US" dirty="0"/>
          </a:p>
          <a:p>
            <a:pPr marL="173499" indent="-173499">
              <a:lnSpc>
                <a:spcPct val="200000"/>
              </a:lnSpc>
              <a:buFont typeface="Arial" panose="020B0604020202020204" pitchFamily="34" charset="0"/>
              <a:buChar char="•"/>
            </a:pPr>
            <a:r>
              <a:rPr lang="en-US" altLang="en-US" dirty="0"/>
              <a:t>Physical and psychological safety</a:t>
            </a:r>
          </a:p>
          <a:p>
            <a:pPr marL="173499" indent="-173499">
              <a:lnSpc>
                <a:spcPct val="200000"/>
              </a:lnSpc>
              <a:buFont typeface="Arial" panose="020B0604020202020204" pitchFamily="34" charset="0"/>
              <a:buChar char="•"/>
            </a:pPr>
            <a:endParaRPr lang="en-US" altLang="en-US" dirty="0"/>
          </a:p>
          <a:p>
            <a:pPr marL="173499" indent="-173499">
              <a:lnSpc>
                <a:spcPct val="200000"/>
              </a:lnSpc>
              <a:buFont typeface="Arial" panose="020B0604020202020204" pitchFamily="34" charset="0"/>
              <a:buChar char="•"/>
            </a:pPr>
            <a:r>
              <a:rPr lang="en-US" altLang="en-US" dirty="0"/>
              <a:t>Physical setting is safe</a:t>
            </a:r>
          </a:p>
          <a:p>
            <a:pPr marL="173499" indent="-173499">
              <a:lnSpc>
                <a:spcPct val="200000"/>
              </a:lnSpc>
              <a:buFont typeface="Arial" panose="020B0604020202020204" pitchFamily="34" charset="0"/>
              <a:buChar char="•"/>
            </a:pPr>
            <a:endParaRPr lang="en-US" altLang="en-US" dirty="0"/>
          </a:p>
          <a:p>
            <a:pPr marL="173499" indent="-173499">
              <a:lnSpc>
                <a:spcPct val="200000"/>
              </a:lnSpc>
              <a:buFont typeface="Arial" panose="020B0604020202020204" pitchFamily="34" charset="0"/>
              <a:buChar char="•"/>
            </a:pPr>
            <a:r>
              <a:rPr lang="en-US" altLang="en-US" dirty="0"/>
              <a:t>Interpersonal interactions promote a sense of safety</a:t>
            </a:r>
          </a:p>
          <a:p>
            <a:pPr marL="173499" indent="-173499">
              <a:lnSpc>
                <a:spcPct val="200000"/>
              </a:lnSpc>
              <a:buFont typeface="Arial" panose="020B0604020202020204" pitchFamily="34" charset="0"/>
              <a:buChar char="•"/>
            </a:pPr>
            <a:endParaRPr lang="en-US" altLang="en-US" dirty="0"/>
          </a:p>
          <a:p>
            <a:pPr marL="173499" indent="-173499">
              <a:lnSpc>
                <a:spcPct val="200000"/>
              </a:lnSpc>
              <a:buFont typeface="Arial" panose="020B0604020202020204" pitchFamily="34" charset="0"/>
              <a:buChar char="•"/>
            </a:pPr>
            <a:r>
              <a:rPr lang="en-US" altLang="en-US" b="1" dirty="0"/>
              <a:t>Question – facilitate</a:t>
            </a:r>
            <a:r>
              <a:rPr lang="en-US" altLang="en-US" b="1" baseline="0" dirty="0"/>
              <a:t> large group discussion</a:t>
            </a:r>
            <a:endParaRPr lang="en-US" altLang="en-US" b="1" dirty="0"/>
          </a:p>
          <a:p>
            <a:pPr marL="636206" lvl="1" indent="-173499">
              <a:lnSpc>
                <a:spcPct val="200000"/>
              </a:lnSpc>
              <a:buFont typeface="Arial" panose="020B0604020202020204" pitchFamily="34" charset="0"/>
              <a:buChar char="•"/>
            </a:pPr>
            <a:r>
              <a:rPr lang="en-US" altLang="en-US" b="1" i="1" dirty="0"/>
              <a:t>How often do you make an assumption about safety</a:t>
            </a:r>
            <a:r>
              <a:rPr lang="en-US" altLang="en-US" b="1" i="1" baseline="0" dirty="0"/>
              <a:t> without checking it out the people most directly </a:t>
            </a:r>
            <a:r>
              <a:rPr lang="en-US" altLang="en-US" b="1" i="1" baseline="0" dirty="0" err="1"/>
              <a:t>involvd</a:t>
            </a:r>
            <a:r>
              <a:rPr lang="en-US" altLang="en-US" b="1" i="1" baseline="0" dirty="0"/>
              <a:t>?</a:t>
            </a:r>
            <a:endParaRPr lang="en-US" altLang="en-US" b="1" i="1" dirty="0"/>
          </a:p>
          <a:p>
            <a:pPr defTabSz="925330">
              <a:lnSpc>
                <a:spcPct val="200000"/>
              </a:lnSpc>
              <a:defRPr/>
            </a:pPr>
            <a:endParaRPr lang="en-US" b="1" u="none" dirty="0"/>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49</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729814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330">
              <a:defRPr/>
            </a:pPr>
            <a:r>
              <a:rPr lang="en-US" b="1" dirty="0"/>
              <a:t>Discussion points:</a:t>
            </a:r>
            <a:endParaRPr lang="en-US" b="1" u="none" dirty="0"/>
          </a:p>
          <a:p>
            <a:endParaRPr lang="en-US" dirty="0"/>
          </a:p>
          <a:p>
            <a:pPr marL="173499" indent="-173499">
              <a:lnSpc>
                <a:spcPct val="90000"/>
              </a:lnSpc>
              <a:buFont typeface="Arial" panose="020B0604020202020204" pitchFamily="34" charset="0"/>
              <a:buChar char="•"/>
            </a:pPr>
            <a:r>
              <a:rPr lang="en-US" altLang="en-US" dirty="0"/>
              <a:t>Maximizing trustworthiness, making tasks clear, and maintaining appropriate boundaries</a:t>
            </a:r>
          </a:p>
          <a:p>
            <a:pPr marL="173499" indent="-173499">
              <a:lnSpc>
                <a:spcPct val="90000"/>
              </a:lnSpc>
              <a:buFont typeface="Arial" panose="020B0604020202020204" pitchFamily="34" charset="0"/>
              <a:buChar char="•"/>
            </a:pPr>
            <a:endParaRPr lang="en-US" altLang="en-US" dirty="0"/>
          </a:p>
          <a:p>
            <a:pPr marL="173499" indent="-173499">
              <a:lnSpc>
                <a:spcPct val="90000"/>
              </a:lnSpc>
              <a:buFont typeface="Arial" panose="020B0604020202020204" pitchFamily="34" charset="0"/>
              <a:buChar char="•"/>
            </a:pPr>
            <a:r>
              <a:rPr lang="en-US" altLang="en-US" dirty="0"/>
              <a:t> Organizational operations and decisions are conducted with transparency</a:t>
            </a:r>
          </a:p>
          <a:p>
            <a:pPr marL="173499" indent="-173499">
              <a:lnSpc>
                <a:spcPct val="90000"/>
              </a:lnSpc>
              <a:buFont typeface="Arial" panose="020B0604020202020204" pitchFamily="34" charset="0"/>
              <a:buChar char="•"/>
            </a:pPr>
            <a:endParaRPr lang="en-US" altLang="en-US" dirty="0"/>
          </a:p>
          <a:p>
            <a:pPr marL="173499" indent="-173499">
              <a:lnSpc>
                <a:spcPct val="90000"/>
              </a:lnSpc>
              <a:buFont typeface="Arial" panose="020B0604020202020204" pitchFamily="34" charset="0"/>
              <a:buChar char="•"/>
            </a:pPr>
            <a:r>
              <a:rPr lang="en-US" altLang="en-US" dirty="0"/>
              <a:t> Constantly building trust</a:t>
            </a:r>
          </a:p>
          <a:p>
            <a:pPr marL="173499" indent="-173499">
              <a:lnSpc>
                <a:spcPct val="90000"/>
              </a:lnSpc>
              <a:buFont typeface="Arial" panose="020B0604020202020204" pitchFamily="34" charset="0"/>
              <a:buChar char="•"/>
            </a:pPr>
            <a:endParaRPr lang="en-US" altLang="en-US" dirty="0"/>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50</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721426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99" indent="-173499">
              <a:buFont typeface="Arial" pitchFamily="34" charset="0"/>
              <a:buChar char="•"/>
            </a:pPr>
            <a:endParaRPr lang="en-US" dirty="0"/>
          </a:p>
          <a:p>
            <a:pPr marL="173499" indent="-173499">
              <a:buFont typeface="Arial" pitchFamily="34" charset="0"/>
              <a:buChar char="•"/>
            </a:pPr>
            <a:r>
              <a:rPr lang="en-US" dirty="0"/>
              <a:t>In this context, the term “peer” refers to individuals with lived experiences of trauma.</a:t>
            </a:r>
          </a:p>
          <a:p>
            <a:pPr marL="173499" indent="-173499">
              <a:buFont typeface="Arial" pitchFamily="34" charset="0"/>
              <a:buChar char="•"/>
            </a:pPr>
            <a:endParaRPr lang="en-US" dirty="0"/>
          </a:p>
          <a:p>
            <a:pPr marL="173499" indent="-173499">
              <a:buFont typeface="Arial" pitchFamily="34" charset="0"/>
              <a:buChar char="•"/>
            </a:pPr>
            <a:r>
              <a:rPr lang="en-US" dirty="0"/>
              <a:t>In the case of children this may also refer to family members of children who have experienced traumatic events and are key caregivers in their recovery.</a:t>
            </a:r>
          </a:p>
          <a:p>
            <a:pPr marL="173499" indent="-173499">
              <a:buFont typeface="Arial" pitchFamily="34" charset="0"/>
              <a:buChar char="•"/>
            </a:pPr>
            <a:endParaRPr lang="en-US" dirty="0"/>
          </a:p>
          <a:p>
            <a:pPr marL="636221" lvl="1" indent="-173515" defTabSz="925330">
              <a:buFont typeface="Arial" panose="020B0604020202020204" pitchFamily="34" charset="0"/>
              <a:buChar char="•"/>
              <a:defRPr/>
            </a:pPr>
            <a:r>
              <a:rPr lang="en-US" b="1" i="1" u="none" dirty="0"/>
              <a:t>Does</a:t>
            </a:r>
            <a:r>
              <a:rPr lang="en-US" b="1" i="1" u="none" baseline="0" dirty="0"/>
              <a:t> your agency offer access to peer support for the older adults you serve, especially those who are trauma victims?</a:t>
            </a:r>
          </a:p>
          <a:p>
            <a:pPr marL="636221" lvl="1" indent="-173515" defTabSz="925330">
              <a:buFont typeface="Arial" panose="020B0604020202020204" pitchFamily="34" charset="0"/>
              <a:buChar char="•"/>
              <a:defRPr/>
            </a:pPr>
            <a:r>
              <a:rPr lang="en-US" b="1" i="1" u="none" baseline="0" dirty="0"/>
              <a:t>Does your agency offer peer support for your staff?</a:t>
            </a:r>
          </a:p>
          <a:p>
            <a:pPr marL="636221" lvl="1" indent="-173515" defTabSz="925330">
              <a:buFont typeface="Arial" panose="020B0604020202020204" pitchFamily="34" charset="0"/>
              <a:buChar char="•"/>
              <a:defRPr/>
            </a:pPr>
            <a:r>
              <a:rPr lang="en-US" b="1" i="1" u="none" baseline="0" dirty="0"/>
              <a:t>What barriers are there to implementing peer support in your organization?</a:t>
            </a:r>
            <a:endParaRPr lang="en-US" b="1" i="1" u="none" dirty="0"/>
          </a:p>
          <a:p>
            <a:pPr marL="173499" indent="-173499">
              <a:buFont typeface="Arial" pitchFamily="34" charset="0"/>
              <a:buChar char="•"/>
            </a:pPr>
            <a:endParaRPr lang="en-US" dirty="0"/>
          </a:p>
          <a:p>
            <a:pPr marL="173499" indent="-17349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51</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4151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a:t>Discussion points:</a:t>
            </a:r>
          </a:p>
          <a:p>
            <a:pPr marL="173499" indent="-173499">
              <a:lnSpc>
                <a:spcPct val="90000"/>
              </a:lnSpc>
              <a:buFont typeface="Arial" panose="020B0604020202020204" pitchFamily="34" charset="0"/>
              <a:buChar char="•"/>
            </a:pPr>
            <a:endParaRPr lang="en-US" altLang="en-US" dirty="0"/>
          </a:p>
          <a:p>
            <a:pPr marL="173499" indent="-173499">
              <a:lnSpc>
                <a:spcPct val="90000"/>
              </a:lnSpc>
              <a:buFont typeface="Arial" panose="020B0604020202020204" pitchFamily="34" charset="0"/>
              <a:buChar char="•"/>
            </a:pPr>
            <a:r>
              <a:rPr lang="en-US" altLang="en-US" dirty="0"/>
              <a:t>Maximizing collaboration and sharing of power with consumers and families</a:t>
            </a:r>
          </a:p>
          <a:p>
            <a:pPr marL="173499" indent="-173499">
              <a:lnSpc>
                <a:spcPct val="90000"/>
              </a:lnSpc>
              <a:buFont typeface="Arial" panose="020B0604020202020204" pitchFamily="34" charset="0"/>
              <a:buChar char="•"/>
            </a:pPr>
            <a:endParaRPr lang="en-US" altLang="en-US" dirty="0"/>
          </a:p>
          <a:p>
            <a:pPr marL="173499" indent="-173499">
              <a:lnSpc>
                <a:spcPct val="90000"/>
              </a:lnSpc>
              <a:buFont typeface="Arial" panose="020B0604020202020204" pitchFamily="34" charset="0"/>
              <a:buChar char="•"/>
            </a:pPr>
            <a:r>
              <a:rPr lang="en-US" altLang="en-US" dirty="0"/>
              <a:t>Leveling of power differences between staff and clients and among organizational staff from direct care staff to administrators</a:t>
            </a:r>
          </a:p>
          <a:p>
            <a:pPr marL="173499" indent="-173499">
              <a:lnSpc>
                <a:spcPct val="90000"/>
              </a:lnSpc>
              <a:buFont typeface="Arial" panose="020B0604020202020204" pitchFamily="34" charset="0"/>
              <a:buChar char="•"/>
            </a:pPr>
            <a:endParaRPr lang="en-US" altLang="en-US" dirty="0"/>
          </a:p>
          <a:p>
            <a:pPr marL="173499" indent="-173499">
              <a:lnSpc>
                <a:spcPct val="90000"/>
              </a:lnSpc>
              <a:buFont typeface="Arial" panose="020B0604020202020204" pitchFamily="34" charset="0"/>
              <a:buChar char="•"/>
            </a:pPr>
            <a:r>
              <a:rPr lang="en-US" altLang="en-US" dirty="0"/>
              <a:t>Recognition that healing happens in relationships and meaningful sharing of power and decision-making</a:t>
            </a:r>
          </a:p>
          <a:p>
            <a:pPr marL="173499" indent="-173499">
              <a:lnSpc>
                <a:spcPct val="90000"/>
              </a:lnSpc>
              <a:buFont typeface="Arial" panose="020B0604020202020204" pitchFamily="34" charset="0"/>
              <a:buChar char="•"/>
            </a:pPr>
            <a:endParaRPr lang="en-US" altLang="en-US" dirty="0"/>
          </a:p>
          <a:p>
            <a:pPr marL="173499" indent="-173499">
              <a:lnSpc>
                <a:spcPct val="90000"/>
              </a:lnSpc>
              <a:buFont typeface="Arial" panose="020B0604020202020204" pitchFamily="34" charset="0"/>
              <a:buChar char="•"/>
            </a:pPr>
            <a:r>
              <a:rPr lang="en-US" altLang="en-US" dirty="0"/>
              <a:t>Everyone has a role to play in trauma-informed approaches; “one does not have to be a therapist to be therapeutic.”</a:t>
            </a:r>
          </a:p>
          <a:p>
            <a:pPr marL="173499" indent="-17349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52</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640251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Discussion points:</a:t>
            </a:r>
          </a:p>
          <a:p>
            <a:pPr marL="173499" indent="-173499">
              <a:buFont typeface="Arial" panose="020B0604020202020204" pitchFamily="34" charset="0"/>
              <a:buChar char="•"/>
            </a:pPr>
            <a:endParaRPr lang="en-US" altLang="en-US" dirty="0"/>
          </a:p>
          <a:p>
            <a:pPr marL="173499" indent="-173499">
              <a:buFont typeface="Arial" panose="020B0604020202020204" pitchFamily="34" charset="0"/>
              <a:buChar char="•"/>
            </a:pPr>
            <a:r>
              <a:rPr lang="en-US" altLang="en-US" dirty="0"/>
              <a:t>Strengthens clients and family member’s experience of choice</a:t>
            </a:r>
          </a:p>
          <a:p>
            <a:pPr marL="173499" indent="-173499">
              <a:buFont typeface="Arial" panose="020B0604020202020204" pitchFamily="34" charset="0"/>
              <a:buChar char="•"/>
            </a:pPr>
            <a:endParaRPr lang="en-US" altLang="en-US" dirty="0"/>
          </a:p>
          <a:p>
            <a:pPr marL="173499" indent="-173499">
              <a:buFont typeface="Arial" panose="020B0604020202020204" pitchFamily="34" charset="0"/>
              <a:buChar char="•"/>
            </a:pPr>
            <a:r>
              <a:rPr lang="en-US" altLang="en-US" dirty="0"/>
              <a:t>Recognizes that every person’s experience is unique</a:t>
            </a:r>
          </a:p>
          <a:p>
            <a:pPr marL="173499" indent="-173499">
              <a:buFont typeface="Arial" panose="020B0604020202020204" pitchFamily="34" charset="0"/>
              <a:buChar char="•"/>
            </a:pPr>
            <a:endParaRPr lang="en-US" altLang="en-US" dirty="0"/>
          </a:p>
          <a:p>
            <a:pPr marL="173499" indent="-173499">
              <a:buFont typeface="Arial" panose="020B0604020202020204" pitchFamily="34" charset="0"/>
              <a:buChar char="•"/>
            </a:pPr>
            <a:r>
              <a:rPr lang="en-US" altLang="en-US" dirty="0"/>
              <a:t>Individualized approach</a:t>
            </a:r>
          </a:p>
          <a:p>
            <a:pPr defTabSz="925330">
              <a:defRPr/>
            </a:pPr>
            <a:endParaRPr lang="en-US" b="1" dirty="0"/>
          </a:p>
          <a:p>
            <a:endParaRPr lang="en-US" dirty="0"/>
          </a:p>
          <a:p>
            <a:pPr marL="173499" indent="-17349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53</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04976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endParaRPr lang="en-US" dirty="0"/>
          </a:p>
          <a:p>
            <a:endParaRPr lang="en-US" b="1" dirty="0"/>
          </a:p>
          <a:p>
            <a:pPr marL="173499" indent="-173499">
              <a:buFont typeface="Arial" panose="020B0604020202020204" pitchFamily="34" charset="0"/>
              <a:buChar char="•"/>
            </a:pPr>
            <a:r>
              <a:rPr lang="en-US" altLang="en-US" dirty="0"/>
              <a:t>Organization actively moves past cultural stereotypes and biases</a:t>
            </a:r>
          </a:p>
          <a:p>
            <a:pPr marL="173499" indent="-173499">
              <a:buFont typeface="Arial" panose="020B0604020202020204" pitchFamily="34" charset="0"/>
              <a:buChar char="•"/>
            </a:pPr>
            <a:endParaRPr lang="en-US" altLang="en-US" dirty="0"/>
          </a:p>
          <a:p>
            <a:pPr marL="173499" indent="-173499">
              <a:buFont typeface="Arial" panose="020B0604020202020204" pitchFamily="34" charset="0"/>
              <a:buChar char="•"/>
            </a:pPr>
            <a:r>
              <a:rPr lang="en-US" altLang="en-US" dirty="0"/>
              <a:t>Offers gender responsive services</a:t>
            </a:r>
          </a:p>
          <a:p>
            <a:pPr marL="173499" indent="-173499">
              <a:buFont typeface="Arial" panose="020B0604020202020204" pitchFamily="34" charset="0"/>
              <a:buChar char="•"/>
            </a:pPr>
            <a:endParaRPr lang="en-US" altLang="en-US" dirty="0"/>
          </a:p>
          <a:p>
            <a:pPr marL="173499" indent="-173499">
              <a:buFont typeface="Arial" panose="020B0604020202020204" pitchFamily="34" charset="0"/>
              <a:buChar char="•"/>
            </a:pPr>
            <a:r>
              <a:rPr lang="en-US" altLang="en-US" dirty="0"/>
              <a:t>Leverages the healing value of traditional cultural connections</a:t>
            </a:r>
          </a:p>
          <a:p>
            <a:pPr marL="173499" indent="-173499">
              <a:buFont typeface="Arial" panose="020B0604020202020204" pitchFamily="34" charset="0"/>
              <a:buChar char="•"/>
            </a:pPr>
            <a:endParaRPr lang="en-US" altLang="en-US" dirty="0"/>
          </a:p>
          <a:p>
            <a:pPr marL="173499" indent="-173499">
              <a:buFont typeface="Arial" panose="020B0604020202020204" pitchFamily="34" charset="0"/>
              <a:buChar char="•"/>
            </a:pPr>
            <a:r>
              <a:rPr lang="en-US" altLang="en-US" dirty="0"/>
              <a:t>Recognizes and addresses historical trauma</a:t>
            </a:r>
          </a:p>
          <a:p>
            <a:endParaRPr lang="en-US" b="1" u="none"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54</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544492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become trauma informed?</a:t>
            </a:r>
          </a:p>
          <a:p>
            <a:endParaRPr lang="en-US" b="1" dirty="0"/>
          </a:p>
          <a:p>
            <a:pPr marL="170280" indent="-170280">
              <a:buFont typeface="Arial" panose="020B0604020202020204" pitchFamily="34" charset="0"/>
              <a:buChar char="•"/>
            </a:pPr>
            <a:r>
              <a:rPr lang="en-US" dirty="0"/>
              <a:t>Trauma-informed service settings, with trauma- specific services available, have better outcomes than ‘treatment as usual’ for many symptoms</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Trauma-informed, integrated services are cost- effective.</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Qualitative results indicate that consumers respond well to TIC..</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TIC for adults</a:t>
            </a:r>
            <a:r>
              <a:rPr lang="en-US" baseline="0" dirty="0"/>
              <a:t> </a:t>
            </a:r>
            <a:r>
              <a:rPr lang="en-US" dirty="0"/>
              <a:t>lead to better outcomes, such as better self-esteem, improved relationships, and increased safety.</a:t>
            </a:r>
          </a:p>
          <a:p>
            <a:pPr marL="170280" indent="-170280">
              <a:buFont typeface="Arial" panose="020B0604020202020204" pitchFamily="34" charset="0"/>
              <a:buChar char="•"/>
            </a:pPr>
            <a:endParaRPr lang="en-US" dirty="0"/>
          </a:p>
          <a:p>
            <a:pPr marL="170280" indent="-170280">
              <a:buFont typeface="Arial" panose="020B0604020202020204" pitchFamily="34" charset="0"/>
              <a:buChar char="•"/>
            </a:pPr>
            <a:r>
              <a:rPr lang="en-US" dirty="0"/>
              <a:t>Promotes engagement</a:t>
            </a:r>
            <a:r>
              <a:rPr lang="en-US" baseline="0" dirty="0"/>
              <a:t> of community, clients and staff.</a:t>
            </a:r>
            <a:endParaRPr lang="en-US" dirty="0"/>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55</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425457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583F-B439-C442-94AE-69BDD1503806}" type="slidenum">
              <a:rPr lang="en-US"/>
              <a:pPr/>
              <a:t>5</a:t>
            </a:fld>
            <a:endParaRPr lang="en-US" dirty="0"/>
          </a:p>
        </p:txBody>
      </p:sp>
      <p:sp>
        <p:nvSpPr>
          <p:cNvPr id="1413122" name="Rectangle 2"/>
          <p:cNvSpPr>
            <a:spLocks noGrp="1" noRot="1" noChangeAspect="1" noChangeArrowheads="1" noTextEdit="1"/>
          </p:cNvSpPr>
          <p:nvPr>
            <p:ph type="sldImg"/>
          </p:nvPr>
        </p:nvSpPr>
        <p:spPr>
          <a:ln/>
        </p:spPr>
      </p:sp>
      <p:sp>
        <p:nvSpPr>
          <p:cNvPr id="1413123" name="Rectangle 3"/>
          <p:cNvSpPr>
            <a:spLocks noGrp="1" noChangeArrowheads="1"/>
          </p:cNvSpPr>
          <p:nvPr>
            <p:ph type="body" idx="1"/>
          </p:nvPr>
        </p:nvSpPr>
        <p:spPr/>
        <p:txBody>
          <a:bodyPr/>
          <a:lstStyle/>
          <a:p>
            <a:pPr marL="624358" lvl="1" indent="-170280">
              <a:buFont typeface="Arial" panose="020B0604020202020204" pitchFamily="34" charset="0"/>
              <a:buChar char="•"/>
            </a:pPr>
            <a:r>
              <a:rPr lang="en-US" b="0" dirty="0">
                <a:solidFill>
                  <a:srgbClr val="000000"/>
                </a:solidFill>
                <a:ea typeface="Arial" charset="0"/>
                <a:cs typeface="Arial" charset="0"/>
              </a:rPr>
              <a:t>A trauma-informed approach shifts the focus to the individual and away from some particular and limited aspect of his or her functioning. </a:t>
            </a:r>
          </a:p>
          <a:p>
            <a:pPr marL="624358" lvl="1" indent="-170280">
              <a:buFont typeface="Arial" panose="020B0604020202020204" pitchFamily="34" charset="0"/>
              <a:buChar char="•"/>
            </a:pPr>
            <a:endParaRPr lang="en-US" b="0" dirty="0">
              <a:solidFill>
                <a:srgbClr val="000000"/>
              </a:solidFill>
              <a:ea typeface="Arial" charset="0"/>
              <a:cs typeface="Arial" charset="0"/>
            </a:endParaRPr>
          </a:p>
          <a:p>
            <a:pPr marL="624358" lvl="1" indent="-170280">
              <a:buFont typeface="Arial" panose="020B0604020202020204" pitchFamily="34" charset="0"/>
              <a:buChar char="•"/>
            </a:pPr>
            <a:r>
              <a:rPr lang="en-US" b="0" dirty="0">
                <a:solidFill>
                  <a:srgbClr val="000000"/>
                </a:solidFill>
                <a:ea typeface="Arial" charset="0"/>
                <a:cs typeface="Arial" charset="0"/>
              </a:rPr>
              <a:t>A holistic and trauma-focused understanding gives people a structure for organizing and understanding their experience. </a:t>
            </a:r>
            <a:endParaRPr lang="en-US" b="0" dirty="0">
              <a:solidFill>
                <a:schemeClr val="tx1"/>
              </a:solidFill>
              <a:latin typeface="Arial Unicode MS" charset="0"/>
              <a:ea typeface="Arial Unicode MS" charset="0"/>
              <a:cs typeface="Arial Unicode MS" charset="0"/>
            </a:endParaRPr>
          </a:p>
          <a:p>
            <a:pPr marL="624358" lvl="1" indent="-170280">
              <a:buFont typeface="Arial" panose="020B0604020202020204" pitchFamily="34" charset="0"/>
              <a:buChar char="•"/>
            </a:pPr>
            <a:endParaRPr lang="en-US" b="0" dirty="0">
              <a:solidFill>
                <a:schemeClr val="tx1"/>
              </a:solidFill>
              <a:latin typeface="Arial Unicode MS" charset="0"/>
              <a:ea typeface="Arial Unicode MS" charset="0"/>
              <a:cs typeface="Arial Unicode MS" charset="0"/>
            </a:endParaRPr>
          </a:p>
        </p:txBody>
      </p:sp>
      <p:sp>
        <p:nvSpPr>
          <p:cNvPr id="2" name="Date Placeholder 1"/>
          <p:cNvSpPr>
            <a:spLocks noGrp="1"/>
          </p:cNvSpPr>
          <p:nvPr>
            <p:ph type="dt" idx="10"/>
          </p:nvPr>
        </p:nvSpPr>
        <p:spPr/>
        <p:txBody>
          <a:bodyPr/>
          <a:lstStyle/>
          <a:p>
            <a:r>
              <a:rPr lang="en-US"/>
              <a:t>8/17/2017</a:t>
            </a:r>
            <a:endParaRPr lang="en-US" dirty="0"/>
          </a:p>
        </p:txBody>
      </p:sp>
    </p:spTree>
    <p:extLst>
      <p:ext uri="{BB962C8B-B14F-4D97-AF65-F5344CB8AC3E}">
        <p14:creationId xmlns:p14="http://schemas.microsoft.com/office/powerpoint/2010/main" val="379938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56</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944726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4358" lvl="1" indent="-170280" defTabSz="908158">
              <a:buFont typeface="Arial" panose="020B0604020202020204" pitchFamily="34" charset="0"/>
              <a:buChar char="•"/>
              <a:defRPr/>
            </a:pPr>
            <a:r>
              <a:rPr lang="en-US" dirty="0"/>
              <a:t>No part of the human experience is immune from the stress associated with trauma.</a:t>
            </a:r>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57</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951090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4358" lvl="1" indent="-170280">
              <a:buFont typeface="Arial" panose="020B0604020202020204" pitchFamily="34" charset="0"/>
              <a:buChar char="•"/>
            </a:pPr>
            <a:r>
              <a:rPr lang="en-US" dirty="0"/>
              <a:t>Reactions to trauma occur in varying degrees of severity and type for each person.</a:t>
            </a:r>
          </a:p>
          <a:p>
            <a:pPr marL="624358" lvl="1" indent="-170280">
              <a:buFont typeface="Arial" panose="020B0604020202020204" pitchFamily="34" charset="0"/>
              <a:buChar char="•"/>
            </a:pPr>
            <a:endParaRPr lang="en-US" dirty="0"/>
          </a:p>
          <a:p>
            <a:pPr marL="624358" lvl="1" indent="-170280" defTabSz="908158">
              <a:buFont typeface="Arial" panose="020B0604020202020204" pitchFamily="34" charset="0"/>
              <a:buChar char="•"/>
              <a:defRPr/>
            </a:pPr>
            <a:r>
              <a:rPr lang="en-US" dirty="0"/>
              <a:t>Help those who care about them become aware of </a:t>
            </a:r>
            <a:r>
              <a:rPr lang="en-US" dirty="0">
                <a:solidFill>
                  <a:schemeClr val="accent2">
                    <a:lumMod val="75000"/>
                  </a:schemeClr>
                </a:solidFill>
              </a:rPr>
              <a:t>how they might react </a:t>
            </a:r>
            <a:r>
              <a:rPr lang="en-US" dirty="0"/>
              <a:t>in certain situations.</a:t>
            </a:r>
          </a:p>
          <a:p>
            <a:pPr marL="454079" lvl="1"/>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58</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272582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4358" lvl="1" indent="-170280" defTabSz="908158">
              <a:buFont typeface="Arial" panose="020B0604020202020204" pitchFamily="34" charset="0"/>
              <a:buChar char="•"/>
              <a:defRPr/>
            </a:pPr>
            <a:r>
              <a:rPr lang="en-US" dirty="0"/>
              <a:t>Helping older adults gain a perspective on their experience(s)</a:t>
            </a:r>
          </a:p>
          <a:p>
            <a:pPr marL="1078438" lvl="2" indent="-170280" defTabSz="908158">
              <a:buFont typeface="Arial" panose="020B0604020202020204" pitchFamily="34" charset="0"/>
              <a:buChar char="•"/>
              <a:defRPr/>
            </a:pPr>
            <a:endParaRPr lang="en-US" dirty="0"/>
          </a:p>
          <a:p>
            <a:pPr marL="1078438" lvl="2" indent="-170280" defTabSz="908158">
              <a:buFont typeface="Arial" panose="020B0604020202020204" pitchFamily="34" charset="0"/>
              <a:buChar char="•"/>
              <a:defRPr/>
            </a:pPr>
            <a:r>
              <a:rPr lang="en-US" dirty="0"/>
              <a:t>Is often helped by participation in counseling</a:t>
            </a:r>
          </a:p>
          <a:p>
            <a:pPr marL="1078438" lvl="2" indent="-170280" defTabSz="908158">
              <a:buFont typeface="Arial" panose="020B0604020202020204" pitchFamily="34" charset="0"/>
              <a:buChar char="•"/>
              <a:defRPr/>
            </a:pPr>
            <a:endParaRPr lang="en-US" dirty="0"/>
          </a:p>
          <a:p>
            <a:pPr marL="1078438" lvl="2" indent="-170280" defTabSz="908158">
              <a:buFont typeface="Arial" panose="020B0604020202020204" pitchFamily="34" charset="0"/>
              <a:buChar char="•"/>
              <a:defRPr/>
            </a:pPr>
            <a:r>
              <a:rPr lang="en-US" dirty="0"/>
              <a:t>Other aids may include meditation, reading, spiritual reflection or involvement in support groups.</a:t>
            </a:r>
          </a:p>
          <a:p>
            <a:endParaRPr lang="en-US" dirty="0"/>
          </a:p>
          <a:p>
            <a:pPr marL="624358" lvl="1" indent="-170280" defTabSz="908158">
              <a:buFont typeface="Arial" panose="020B0604020202020204" pitchFamily="34" charset="0"/>
              <a:buChar char="•"/>
              <a:defRPr/>
            </a:pPr>
            <a:r>
              <a:rPr lang="en-US" b="1" dirty="0">
                <a:solidFill>
                  <a:schemeClr val="accent2">
                    <a:lumMod val="75000"/>
                  </a:schemeClr>
                </a:solidFill>
              </a:rPr>
              <a:t>If a trauma results in an illness</a:t>
            </a:r>
            <a:r>
              <a:rPr lang="en-US" b="1" baseline="0" dirty="0">
                <a:solidFill>
                  <a:schemeClr val="accent2">
                    <a:lumMod val="75000"/>
                  </a:schemeClr>
                </a:solidFill>
              </a:rPr>
              <a:t> and i</a:t>
            </a:r>
            <a:r>
              <a:rPr lang="en-US" b="1" dirty="0">
                <a:solidFill>
                  <a:schemeClr val="accent2">
                    <a:lumMod val="75000"/>
                  </a:schemeClr>
                </a:solidFill>
              </a:rPr>
              <a:t>f needed, seek medical assistance.</a:t>
            </a:r>
          </a:p>
          <a:p>
            <a:pPr marL="624358" lvl="1" indent="-1702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59</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600386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a:t>
            </a:r>
            <a:r>
              <a:rPr lang="en-US" baseline="0" dirty="0"/>
              <a:t> handout </a:t>
            </a: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60</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37196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really about empathy</a:t>
            </a:r>
          </a:p>
          <a:p>
            <a:endParaRPr lang="en-US" dirty="0"/>
          </a:p>
          <a:p>
            <a:pPr marL="173525" indent="-173525">
              <a:buFont typeface="Arial" panose="020B0604020202020204" pitchFamily="34" charset="0"/>
              <a:buChar char="•"/>
            </a:pPr>
            <a:r>
              <a:rPr lang="en-US" baseline="0" dirty="0"/>
              <a:t>Empathy fuels connection and traumatic events often </a:t>
            </a:r>
            <a:r>
              <a:rPr lang="en-US" dirty="0"/>
              <a:t>disrupts a sense of control, connection and  meaning </a:t>
            </a:r>
          </a:p>
          <a:p>
            <a:pPr marL="173525" indent="-173525">
              <a:buFont typeface="Arial" panose="020B0604020202020204" pitchFamily="34" charset="0"/>
              <a:buChar char="•"/>
            </a:pPr>
            <a:endParaRPr lang="en-US" dirty="0"/>
          </a:p>
          <a:p>
            <a:pPr marL="173525" indent="-173525">
              <a:buFont typeface="Arial" panose="020B0604020202020204" pitchFamily="34" charset="0"/>
              <a:buChar char="•"/>
            </a:pPr>
            <a:r>
              <a:rPr lang="en-US" dirty="0"/>
              <a:t>Empathy is about </a:t>
            </a:r>
          </a:p>
          <a:p>
            <a:pPr marL="636257" lvl="1" indent="-173525">
              <a:buFont typeface="Arial" panose="020B0604020202020204" pitchFamily="34" charset="0"/>
              <a:buChar char="•"/>
            </a:pPr>
            <a:endParaRPr lang="en-US" i="0" baseline="0" dirty="0"/>
          </a:p>
          <a:p>
            <a:pPr marL="636257" lvl="1" indent="-173525">
              <a:buFont typeface="Arial" panose="020B0604020202020204" pitchFamily="34" charset="0"/>
              <a:buChar char="•"/>
            </a:pPr>
            <a:r>
              <a:rPr lang="en-US" i="0" baseline="0" dirty="0"/>
              <a:t>Perspective taking</a:t>
            </a:r>
          </a:p>
          <a:p>
            <a:pPr marL="636257" lvl="1" indent="-173525">
              <a:buFont typeface="Arial" panose="020B0604020202020204" pitchFamily="34" charset="0"/>
              <a:buChar char="•"/>
            </a:pPr>
            <a:endParaRPr lang="en-US" i="0" baseline="0" dirty="0"/>
          </a:p>
          <a:p>
            <a:pPr marL="636257" lvl="1" indent="-173525">
              <a:buFont typeface="Arial" panose="020B0604020202020204" pitchFamily="34" charset="0"/>
              <a:buChar char="•"/>
            </a:pPr>
            <a:r>
              <a:rPr lang="en-US" i="0" baseline="0" dirty="0"/>
              <a:t>Staying out of judgement</a:t>
            </a:r>
          </a:p>
          <a:p>
            <a:pPr marL="636257" lvl="1" indent="-173525">
              <a:buFont typeface="Arial" panose="020B0604020202020204" pitchFamily="34" charset="0"/>
              <a:buChar char="•"/>
            </a:pPr>
            <a:endParaRPr lang="en-US" i="0" baseline="0" dirty="0"/>
          </a:p>
          <a:p>
            <a:pPr marL="636257" lvl="1" indent="-173525">
              <a:buFont typeface="Arial" panose="020B0604020202020204" pitchFamily="34" charset="0"/>
              <a:buChar char="•"/>
            </a:pPr>
            <a:r>
              <a:rPr lang="en-US" i="0" baseline="0" dirty="0"/>
              <a:t>Recognizing emotions in others</a:t>
            </a:r>
          </a:p>
          <a:p>
            <a:pPr marL="636257" lvl="1" indent="-173525">
              <a:buFont typeface="Arial" panose="020B0604020202020204" pitchFamily="34" charset="0"/>
              <a:buChar char="•"/>
            </a:pPr>
            <a:endParaRPr lang="en-US" i="0" baseline="0" dirty="0"/>
          </a:p>
          <a:p>
            <a:pPr marL="636257" lvl="1" indent="-173525">
              <a:buFont typeface="Arial" panose="020B0604020202020204" pitchFamily="34" charset="0"/>
              <a:buChar char="•"/>
            </a:pPr>
            <a:r>
              <a:rPr lang="en-US" i="0" baseline="0" dirty="0"/>
              <a:t>Communication</a:t>
            </a:r>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61</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720337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464">
              <a:defRPr/>
            </a:pPr>
            <a:fld id="{CB6D5DBA-4F58-47A9-A106-480647F6796A}" type="slidenum">
              <a:rPr lang="en-US">
                <a:solidFill>
                  <a:prstClr val="black"/>
                </a:solidFill>
              </a:rPr>
              <a:pPr defTabSz="925464">
                <a:defRPr/>
              </a:pPr>
              <a:t>62</a:t>
            </a:fld>
            <a:endParaRPr lang="en-US" dirty="0">
              <a:solidFill>
                <a:prstClr val="black"/>
              </a:solidFill>
            </a:endParaRPr>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785291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464">
              <a:defRPr/>
            </a:pPr>
            <a:fld id="{CB6D5DBA-4F58-47A9-A106-480647F6796A}" type="slidenum">
              <a:rPr lang="en-US">
                <a:solidFill>
                  <a:prstClr val="black"/>
                </a:solidFill>
              </a:rPr>
              <a:pPr defTabSz="925464">
                <a:defRPr/>
              </a:pPr>
              <a:t>63</a:t>
            </a:fld>
            <a:endParaRPr lang="en-US" dirty="0">
              <a:solidFill>
                <a:prstClr val="black"/>
              </a:solidFill>
            </a:endParaRPr>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033175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464">
              <a:defRPr/>
            </a:pPr>
            <a:fld id="{CB6D5DBA-4F58-47A9-A106-480647F6796A}" type="slidenum">
              <a:rPr lang="en-US">
                <a:solidFill>
                  <a:prstClr val="black"/>
                </a:solidFill>
              </a:rPr>
              <a:pPr defTabSz="925464">
                <a:defRPr/>
              </a:pPr>
              <a:t>64</a:t>
            </a:fld>
            <a:endParaRPr lang="en-US" dirty="0">
              <a:solidFill>
                <a:prstClr val="black"/>
              </a:solidFill>
            </a:endParaRPr>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000649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464">
              <a:defRPr/>
            </a:pPr>
            <a:fld id="{CB6D5DBA-4F58-47A9-A106-480647F6796A}" type="slidenum">
              <a:rPr lang="en-US">
                <a:solidFill>
                  <a:prstClr val="black"/>
                </a:solidFill>
              </a:rPr>
              <a:pPr defTabSz="925464">
                <a:defRPr/>
              </a:pPr>
              <a:t>65</a:t>
            </a:fld>
            <a:endParaRPr lang="en-US" dirty="0">
              <a:solidFill>
                <a:prstClr val="black"/>
              </a:solidFill>
            </a:endParaRPr>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159445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6</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2944726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2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
        <p:nvSpPr>
          <p:cNvPr id="182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37879" indent="-283799" eaLnBrk="0" hangingPunct="0">
              <a:defRPr sz="2400">
                <a:solidFill>
                  <a:schemeClr val="tx1"/>
                </a:solidFill>
                <a:latin typeface="Arial" charset="0"/>
                <a:ea typeface="ＭＳ Ｐゴシック" charset="0"/>
              </a:defRPr>
            </a:lvl2pPr>
            <a:lvl3pPr marL="1135198" indent="-227039" eaLnBrk="0" hangingPunct="0">
              <a:defRPr sz="2400">
                <a:solidFill>
                  <a:schemeClr val="tx1"/>
                </a:solidFill>
                <a:latin typeface="Arial" charset="0"/>
                <a:ea typeface="ＭＳ Ｐゴシック" charset="0"/>
              </a:defRPr>
            </a:lvl3pPr>
            <a:lvl4pPr marL="1589276" indent="-227039" eaLnBrk="0" hangingPunct="0">
              <a:defRPr sz="2400">
                <a:solidFill>
                  <a:schemeClr val="tx1"/>
                </a:solidFill>
                <a:latin typeface="Arial" charset="0"/>
                <a:ea typeface="ＭＳ Ｐゴシック" charset="0"/>
              </a:defRPr>
            </a:lvl4pPr>
            <a:lvl5pPr marL="2043356" indent="-227039" eaLnBrk="0" hangingPunct="0">
              <a:defRPr sz="2400">
                <a:solidFill>
                  <a:schemeClr val="tx1"/>
                </a:solidFill>
                <a:latin typeface="Arial" charset="0"/>
                <a:ea typeface="ＭＳ Ｐゴシック" charset="0"/>
              </a:defRPr>
            </a:lvl5pPr>
            <a:lvl6pPr marL="2497435" indent="-227039" eaLnBrk="0" fontAlgn="base" hangingPunct="0">
              <a:spcBef>
                <a:spcPct val="0"/>
              </a:spcBef>
              <a:spcAft>
                <a:spcPct val="0"/>
              </a:spcAft>
              <a:defRPr sz="2400">
                <a:solidFill>
                  <a:schemeClr val="tx1"/>
                </a:solidFill>
                <a:latin typeface="Arial" charset="0"/>
                <a:ea typeface="ＭＳ Ｐゴシック" charset="0"/>
              </a:defRPr>
            </a:lvl6pPr>
            <a:lvl7pPr marL="2951513" indent="-227039" eaLnBrk="0" fontAlgn="base" hangingPunct="0">
              <a:spcBef>
                <a:spcPct val="0"/>
              </a:spcBef>
              <a:spcAft>
                <a:spcPct val="0"/>
              </a:spcAft>
              <a:defRPr sz="2400">
                <a:solidFill>
                  <a:schemeClr val="tx1"/>
                </a:solidFill>
                <a:latin typeface="Arial" charset="0"/>
                <a:ea typeface="ＭＳ Ｐゴシック" charset="0"/>
              </a:defRPr>
            </a:lvl7pPr>
            <a:lvl8pPr marL="3405593" indent="-227039" eaLnBrk="0" fontAlgn="base" hangingPunct="0">
              <a:spcBef>
                <a:spcPct val="0"/>
              </a:spcBef>
              <a:spcAft>
                <a:spcPct val="0"/>
              </a:spcAft>
              <a:defRPr sz="2400">
                <a:solidFill>
                  <a:schemeClr val="tx1"/>
                </a:solidFill>
                <a:latin typeface="Arial" charset="0"/>
                <a:ea typeface="ＭＳ Ｐゴシック" charset="0"/>
              </a:defRPr>
            </a:lvl8pPr>
            <a:lvl9pPr marL="3859672" indent="-22703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4B2A6A-C1CA-0B47-A6C1-2C5C3A51E882}" type="slidenum">
              <a:rPr lang="en-US" sz="1200"/>
              <a:pPr eaLnBrk="1" hangingPunct="1"/>
              <a:t>66</a:t>
            </a:fld>
            <a:endParaRPr lang="en-US" sz="1200"/>
          </a:p>
        </p:txBody>
      </p:sp>
      <p:sp>
        <p:nvSpPr>
          <p:cNvPr id="2" name="Date Placeholder 1"/>
          <p:cNvSpPr>
            <a:spLocks noGrp="1"/>
          </p:cNvSpPr>
          <p:nvPr>
            <p:ph type="dt" idx="10"/>
          </p:nvPr>
        </p:nvSpPr>
        <p:spPr/>
        <p:txBody>
          <a:bodyPr/>
          <a:lstStyle/>
          <a:p>
            <a:r>
              <a:rPr lang="en-US"/>
              <a:t>8/17/2017</a:t>
            </a:r>
            <a:endParaRPr lang="en-US" dirty="0"/>
          </a:p>
        </p:txBody>
      </p:sp>
    </p:spTree>
    <p:extLst>
      <p:ext uri="{BB962C8B-B14F-4D97-AF65-F5344CB8AC3E}">
        <p14:creationId xmlns:p14="http://schemas.microsoft.com/office/powerpoint/2010/main" val="38036204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D5DBA-4F58-47A9-A106-480647F6796A}" type="slidenum">
              <a:rPr lang="en-US" smtClean="0"/>
              <a:pPr/>
              <a:t>67</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61878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99" indent="-173499">
              <a:lnSpc>
                <a:spcPct val="200000"/>
              </a:lnSpc>
              <a:buFont typeface="Arial" pitchFamily="34" charset="0"/>
              <a:buChar char="•"/>
            </a:pPr>
            <a:r>
              <a:rPr lang="en-US" dirty="0"/>
              <a:t>SAMHSA is t</a:t>
            </a:r>
            <a:r>
              <a:rPr lang="en-US" dirty="0">
                <a:effectLst/>
              </a:rPr>
              <a:t>he Substance Abuse and Mental Health Services Administration (SAMHSA) agency within the U.S. Department of Health and Human Services that leads public health efforts to advance the behavioral health of the nation.</a:t>
            </a:r>
          </a:p>
          <a:p>
            <a:pPr marL="173499" indent="-173499">
              <a:lnSpc>
                <a:spcPct val="200000"/>
              </a:lnSpc>
              <a:buFont typeface="Arial" pitchFamily="34" charset="0"/>
              <a:buChar char="•"/>
            </a:pPr>
            <a:endParaRPr lang="en-US" dirty="0"/>
          </a:p>
          <a:p>
            <a:pPr marL="173499" indent="-173499">
              <a:lnSpc>
                <a:spcPct val="200000"/>
              </a:lnSpc>
              <a:buFont typeface="Arial" pitchFamily="34" charset="0"/>
              <a:buChar char="•"/>
            </a:pPr>
            <a:r>
              <a:rPr lang="en-US" dirty="0"/>
              <a:t>To arrive at this definition, SAMHSA conducted an environmental scan of trauma definitions and models of trauma informed care.</a:t>
            </a:r>
          </a:p>
          <a:p>
            <a:pPr>
              <a:lnSpc>
                <a:spcPct val="200000"/>
              </a:lnSpc>
            </a:pPr>
            <a:endParaRPr lang="en-US" dirty="0"/>
          </a:p>
          <a:p>
            <a:pPr marL="173499" indent="-173499">
              <a:lnSpc>
                <a:spcPct val="200000"/>
              </a:lnSpc>
              <a:buFont typeface="Arial" pitchFamily="34" charset="0"/>
              <a:buChar char="•"/>
            </a:pPr>
            <a:r>
              <a:rPr lang="en-US" dirty="0"/>
              <a:t>They convened a group of national experts who had done extensive work in this area. This included trauma survivors who had been recipients of care in multiple service system; practitioners from an array of fields, who had experience in trauma treatment; researchers whose work focused on trauma and the development of trauma-specific interventions; and policymakers in the field of behavioral health. </a:t>
            </a:r>
          </a:p>
          <a:p>
            <a:pPr>
              <a:lnSpc>
                <a:spcPct val="200000"/>
              </a:lnSpc>
            </a:pPr>
            <a:endParaRPr lang="en-US" dirty="0"/>
          </a:p>
          <a:p>
            <a:pPr marL="173499" indent="-173499">
              <a:lnSpc>
                <a:spcPct val="200000"/>
              </a:lnSpc>
              <a:buFont typeface="Arial" pitchFamily="34" charset="0"/>
              <a:buChar char="•"/>
            </a:pPr>
            <a:r>
              <a:rPr lang="en-US" dirty="0"/>
              <a:t>It is important because it creates a framework for understanding the complex nature of trauma.</a:t>
            </a:r>
          </a:p>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7</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46100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99" indent="-173499">
              <a:buFont typeface="Arial" panose="020B0604020202020204" pitchFamily="34" charset="0"/>
              <a:buChar char="•"/>
            </a:pPr>
            <a:r>
              <a:rPr lang="en-US" dirty="0"/>
              <a:t>The focus on </a:t>
            </a:r>
            <a:r>
              <a:rPr lang="en-US" b="1" dirty="0"/>
              <a:t>events</a:t>
            </a:r>
            <a:r>
              <a:rPr lang="en-US" dirty="0"/>
              <a:t> places the cause of trauma in the environment not in some defect of the individual. This is what underlies the basic credo of trauma-informed approaches: “It’s not what’s wrong with you, but what happened to you.”</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The focus on </a:t>
            </a:r>
            <a:r>
              <a:rPr lang="en-US" b="1" dirty="0"/>
              <a:t>experience</a:t>
            </a:r>
            <a:r>
              <a:rPr lang="en-US" dirty="0"/>
              <a:t> highlights the fact that not every child or adult will experience the same events as traumatic.</a:t>
            </a:r>
          </a:p>
          <a:p>
            <a:pPr marL="173499" indent="-173499">
              <a:buFont typeface="Arial" panose="020B0604020202020204" pitchFamily="34" charset="0"/>
              <a:buChar char="•"/>
            </a:pPr>
            <a:endParaRPr lang="en-US" dirty="0"/>
          </a:p>
          <a:p>
            <a:pPr marL="173499" indent="-173499">
              <a:buFont typeface="Arial" panose="020B0604020202020204" pitchFamily="34" charset="0"/>
              <a:buChar char="•"/>
            </a:pPr>
            <a:r>
              <a:rPr lang="en-US" dirty="0"/>
              <a:t>The identification of a broad range of potential </a:t>
            </a:r>
            <a:r>
              <a:rPr lang="en-US" b="1" dirty="0"/>
              <a:t>effects</a:t>
            </a:r>
            <a:r>
              <a:rPr lang="en-US" dirty="0"/>
              <a:t> reminds us that our response must be holistic—it’s not enough to focus on symptoms or behaviors. Our goal is to support a child to learn and grow or an adult to live a satisfying life.</a:t>
            </a:r>
          </a:p>
          <a:p>
            <a:endParaRPr lang="en-US" dirty="0"/>
          </a:p>
        </p:txBody>
      </p:sp>
      <p:sp>
        <p:nvSpPr>
          <p:cNvPr id="4" name="Slide Number Placeholder 3"/>
          <p:cNvSpPr>
            <a:spLocks noGrp="1"/>
          </p:cNvSpPr>
          <p:nvPr>
            <p:ph type="sldNum" sz="quarter" idx="10"/>
          </p:nvPr>
        </p:nvSpPr>
        <p:spPr/>
        <p:txBody>
          <a:bodyPr/>
          <a:lstStyle/>
          <a:p>
            <a:fld id="{116657CE-9722-4932-8D88-0D941FCDC982}" type="slidenum">
              <a:rPr lang="en-US" smtClean="0"/>
              <a:pPr/>
              <a:t>8</a:t>
            </a:fld>
            <a:endParaRPr lang="en-US" dirty="0"/>
          </a:p>
        </p:txBody>
      </p:sp>
      <p:sp>
        <p:nvSpPr>
          <p:cNvPr id="5" name="Date Placeholder 4"/>
          <p:cNvSpPr>
            <a:spLocks noGrp="1"/>
          </p:cNvSpPr>
          <p:nvPr>
            <p:ph type="dt" idx="11"/>
          </p:nvPr>
        </p:nvSpPr>
        <p:spPr/>
        <p:txBody>
          <a:bodyPr/>
          <a:lstStyle/>
          <a:p>
            <a:r>
              <a:rPr lang="en-US"/>
              <a:t>8/17/2017</a:t>
            </a:r>
            <a:endParaRPr lang="en-US" dirty="0"/>
          </a:p>
        </p:txBody>
      </p:sp>
    </p:spTree>
    <p:extLst>
      <p:ext uri="{BB962C8B-B14F-4D97-AF65-F5344CB8AC3E}">
        <p14:creationId xmlns:p14="http://schemas.microsoft.com/office/powerpoint/2010/main" val="372529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A77F6AF-64F8-9944-B2FE-9C68339D1140}" type="slidenum">
              <a:rPr lang="en-US"/>
              <a:pPr/>
              <a:t>9</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170280" indent="-170280">
              <a:buFont typeface="Arial" panose="020B0604020202020204" pitchFamily="34" charset="0"/>
              <a:buChar char="•"/>
            </a:pPr>
            <a:r>
              <a:rPr lang="en-US" dirty="0">
                <a:effectLst/>
              </a:rPr>
              <a:t>The </a:t>
            </a:r>
            <a:r>
              <a:rPr lang="en-US" b="1" dirty="0">
                <a:effectLst/>
              </a:rPr>
              <a:t>Adverse Childhood Experiences Study</a:t>
            </a:r>
            <a:r>
              <a:rPr lang="en-US" dirty="0">
                <a:effectLst/>
              </a:rPr>
              <a:t> (</a:t>
            </a:r>
            <a:r>
              <a:rPr lang="en-US" b="1" dirty="0">
                <a:effectLst/>
              </a:rPr>
              <a:t>ACE Study</a:t>
            </a:r>
            <a:r>
              <a:rPr lang="en-US" dirty="0">
                <a:effectLst/>
              </a:rPr>
              <a:t>) is a research study conducted by </a:t>
            </a:r>
            <a:r>
              <a:rPr lang="en-US" dirty="0">
                <a:effectLst/>
                <a:hlinkClick r:id="rId3" tooltip="Kaiser Permanente"/>
              </a:rPr>
              <a:t>Kaiser Permanente</a:t>
            </a:r>
            <a:r>
              <a:rPr lang="en-US" dirty="0">
                <a:effectLst/>
              </a:rPr>
              <a:t> </a:t>
            </a:r>
            <a:r>
              <a:rPr lang="en-US" dirty="0">
                <a:effectLst/>
                <a:hlinkClick r:id="rId4" tooltip="Health maintenance organization"/>
              </a:rPr>
              <a:t>health maintenance organization</a:t>
            </a:r>
            <a:r>
              <a:rPr lang="en-US" dirty="0">
                <a:effectLst/>
              </a:rPr>
              <a:t> and the </a:t>
            </a:r>
            <a:r>
              <a:rPr lang="en-US" dirty="0">
                <a:effectLst/>
                <a:hlinkClick r:id="rId5" tooltip="Centers for Disease Control and Prevention"/>
              </a:rPr>
              <a:t>Centers for Disease Control and Prevention</a:t>
            </a:r>
            <a:r>
              <a:rPr lang="en-US" dirty="0">
                <a:effectLst/>
              </a:rPr>
              <a:t> (CDC).</a:t>
            </a:r>
          </a:p>
          <a:p>
            <a:pPr marL="170280" indent="-170280">
              <a:buFont typeface="Arial" panose="020B0604020202020204" pitchFamily="34" charset="0"/>
              <a:buChar char="•"/>
            </a:pPr>
            <a:endParaRPr lang="en-US" baseline="30000" dirty="0">
              <a:effectLst/>
            </a:endParaRPr>
          </a:p>
          <a:p>
            <a:pPr marL="170280" indent="-170280">
              <a:buFont typeface="Arial" panose="020B0604020202020204" pitchFamily="34" charset="0"/>
              <a:buChar char="•"/>
            </a:pPr>
            <a:r>
              <a:rPr lang="en-US" dirty="0">
                <a:effectLst/>
              </a:rPr>
              <a:t>Participants were recruited to the study between 1995 and 1997 and have been in long-term follow up for health outcomes. </a:t>
            </a:r>
          </a:p>
          <a:p>
            <a:pPr marL="170280" indent="-170280">
              <a:buFont typeface="Arial" panose="020B0604020202020204" pitchFamily="34" charset="0"/>
              <a:buChar char="•"/>
            </a:pPr>
            <a:endParaRPr lang="en-US" dirty="0">
              <a:effectLst/>
            </a:endParaRPr>
          </a:p>
          <a:p>
            <a:pPr marL="170280" indent="-170280">
              <a:buFont typeface="Arial" panose="020B0604020202020204" pitchFamily="34" charset="0"/>
              <a:buChar char="•"/>
            </a:pPr>
            <a:r>
              <a:rPr lang="en-US" dirty="0">
                <a:effectLst/>
              </a:rPr>
              <a:t>The study has demonstrated an association of adverse childhood experiences (ACEs) with health and social problems as an adult. </a:t>
            </a:r>
          </a:p>
          <a:p>
            <a:pPr marL="170280" indent="-170280">
              <a:buFont typeface="Arial" panose="020B0604020202020204" pitchFamily="34" charset="0"/>
              <a:buChar char="•"/>
            </a:pPr>
            <a:endParaRPr lang="en-US" dirty="0">
              <a:effectLst/>
            </a:endParaRPr>
          </a:p>
          <a:p>
            <a:pPr marL="170280" indent="-170280">
              <a:buFont typeface="Arial" panose="020B0604020202020204" pitchFamily="34" charset="0"/>
              <a:buChar char="•"/>
            </a:pPr>
            <a:r>
              <a:rPr lang="en-US" dirty="0">
                <a:effectLst/>
              </a:rPr>
              <a:t>The study has been analyzed extensively,</a:t>
            </a:r>
            <a:r>
              <a:rPr lang="en-US" baseline="30000" dirty="0">
                <a:effectLst/>
              </a:rPr>
              <a:t> </a:t>
            </a:r>
            <a:r>
              <a:rPr lang="en-US" dirty="0">
                <a:effectLst/>
              </a:rPr>
              <a:t>is frequently cited as a notable landmark in epidemiological research.</a:t>
            </a:r>
          </a:p>
          <a:p>
            <a:pPr marL="170280" indent="-170280">
              <a:buFont typeface="Arial" panose="020B0604020202020204" pitchFamily="34" charset="0"/>
              <a:buChar char="•"/>
            </a:pPr>
            <a:endParaRPr lang="en-US" dirty="0">
              <a:effectLst/>
            </a:endParaRPr>
          </a:p>
          <a:p>
            <a:pPr marL="170280" indent="-170280">
              <a:buFont typeface="Arial" panose="020B0604020202020204" pitchFamily="34" charset="0"/>
              <a:buChar char="•"/>
            </a:pPr>
            <a:r>
              <a:rPr lang="en-US" dirty="0">
                <a:effectLst/>
              </a:rPr>
              <a:t>This study</a:t>
            </a:r>
            <a:r>
              <a:rPr lang="en-US" baseline="0" dirty="0">
                <a:effectLst/>
              </a:rPr>
              <a:t> has been replicated and validated numerous times, throughout the world and on culturally diverse populations.</a:t>
            </a:r>
            <a:endParaRPr lang="en-US" dirty="0"/>
          </a:p>
        </p:txBody>
      </p:sp>
      <p:sp>
        <p:nvSpPr>
          <p:cNvPr id="2" name="Date Placeholder 1"/>
          <p:cNvSpPr>
            <a:spLocks noGrp="1"/>
          </p:cNvSpPr>
          <p:nvPr>
            <p:ph type="dt" idx="10"/>
          </p:nvPr>
        </p:nvSpPr>
        <p:spPr/>
        <p:txBody>
          <a:bodyPr/>
          <a:lstStyle/>
          <a:p>
            <a:r>
              <a:rPr lang="en-US"/>
              <a:t>8/17/2017</a:t>
            </a:r>
            <a:endParaRPr lang="en-US" dirty="0"/>
          </a:p>
        </p:txBody>
      </p:sp>
    </p:spTree>
    <p:extLst>
      <p:ext uri="{BB962C8B-B14F-4D97-AF65-F5344CB8AC3E}">
        <p14:creationId xmlns:p14="http://schemas.microsoft.com/office/powerpoint/2010/main" val="56590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52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EBE1BC-963C-49BF-AF7D-519669F4B474}" type="datetime1">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t>Slide </a:t>
            </a:r>
            <a:fld id="{6252DD5F-4D00-40DB-9074-6BD0B20EE495}" type="slidenum">
              <a:rPr lang="en-US" smtClean="0"/>
              <a:pPr>
                <a:defRPr/>
              </a:pPr>
              <a:t>‹#›</a:t>
            </a:fld>
            <a:endParaRPr lang="en-US" dirty="0"/>
          </a:p>
        </p:txBody>
      </p:sp>
    </p:spTree>
    <p:extLst>
      <p:ext uri="{BB962C8B-B14F-4D97-AF65-F5344CB8AC3E}">
        <p14:creationId xmlns:p14="http://schemas.microsoft.com/office/powerpoint/2010/main" val="9757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FE831D-9F35-48F8-AF64-B06D91F0E306}" type="datetime1">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Slide </a:t>
            </a:r>
            <a:fld id="{B0C0EBDE-A24E-4038-93CB-EB474CEE5F50}" type="slidenum">
              <a:rPr lang="en-US" smtClean="0"/>
              <a:pPr>
                <a:defRPr/>
              </a:pPr>
              <a:t>‹#›</a:t>
            </a:fld>
            <a:endParaRPr lang="en-US" dirty="0"/>
          </a:p>
        </p:txBody>
      </p:sp>
    </p:spTree>
    <p:extLst>
      <p:ext uri="{BB962C8B-B14F-4D97-AF65-F5344CB8AC3E}">
        <p14:creationId xmlns:p14="http://schemas.microsoft.com/office/powerpoint/2010/main" val="202584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60B85-6B69-479A-8830-BA5D5DA51AD6}" type="datetime1">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Slide </a:t>
            </a:r>
            <a:fld id="{B0C0EBDE-A24E-4038-93CB-EB474CEE5F50}" type="slidenum">
              <a:rPr lang="en-US" smtClean="0"/>
              <a:pPr>
                <a:defRPr/>
              </a:pPr>
              <a:t>‹#›</a:t>
            </a:fld>
            <a:endParaRPr lang="en-US" dirty="0"/>
          </a:p>
        </p:txBody>
      </p:sp>
    </p:spTree>
    <p:extLst>
      <p:ext uri="{BB962C8B-B14F-4D97-AF65-F5344CB8AC3E}">
        <p14:creationId xmlns:p14="http://schemas.microsoft.com/office/powerpoint/2010/main" val="220550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A95EA4C-000D-4239-AE1D-D1ADCB6B6EFC}" type="datetime1">
              <a:rPr lang="en-US" smtClean="0"/>
              <a:t>8/16/2017</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2369E731-BF72-2940-9091-3A909139F7CA}" type="slidenum">
              <a:rPr lang="en-US"/>
              <a:pPr/>
              <a:t>‹#›</a:t>
            </a:fld>
            <a:endParaRPr lang="en-US" dirty="0"/>
          </a:p>
        </p:txBody>
      </p:sp>
    </p:spTree>
    <p:extLst>
      <p:ext uri="{BB962C8B-B14F-4D97-AF65-F5344CB8AC3E}">
        <p14:creationId xmlns:p14="http://schemas.microsoft.com/office/powerpoint/2010/main" val="198676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DDEC64-5429-4123-8664-36F8C8ECBA21}"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3600654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DEC64-5429-4123-8664-36F8C8ECBA21}"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3863881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DEC64-5429-4123-8664-36F8C8ECBA21}"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272742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DEC64-5429-4123-8664-36F8C8ECBA21}"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1611644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DEC64-5429-4123-8664-36F8C8ECBA21}"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239675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DEC64-5429-4123-8664-36F8C8ECBA21}"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361272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B48F45-523C-45AE-8317-CADC0404AAAC}" type="datetime1">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2426511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DEC64-5429-4123-8664-36F8C8ECBA21}"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39182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8DDEC64-5429-4123-8664-36F8C8ECBA21}"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2973108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8DDEC64-5429-4123-8664-36F8C8ECBA21}"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172176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DEC64-5429-4123-8664-36F8C8ECBA21}"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2779787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DEC64-5429-4123-8664-36F8C8ECBA21}"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C0A5-CE56-462A-ACBB-4F74B3D81B8A}" type="slidenum">
              <a:rPr lang="en-US" smtClean="0"/>
              <a:t>‹#›</a:t>
            </a:fld>
            <a:endParaRPr lang="en-US"/>
          </a:p>
        </p:txBody>
      </p:sp>
    </p:spTree>
    <p:extLst>
      <p:ext uri="{BB962C8B-B14F-4D97-AF65-F5344CB8AC3E}">
        <p14:creationId xmlns:p14="http://schemas.microsoft.com/office/powerpoint/2010/main" val="194498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6C014-5B98-40DB-BFBD-BBB704BE93E5}" type="datetime1">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Slide </a:t>
            </a:r>
            <a:fld id="{18FCB52B-6E8A-4E40-8B9B-E1B0D681301F}" type="slidenum">
              <a:rPr lang="en-US" smtClean="0"/>
              <a:pPr>
                <a:defRPr/>
              </a:pPr>
              <a:t>‹#›</a:t>
            </a:fld>
            <a:endParaRPr lang="en-US" dirty="0"/>
          </a:p>
        </p:txBody>
      </p:sp>
    </p:spTree>
    <p:extLst>
      <p:ext uri="{BB962C8B-B14F-4D97-AF65-F5344CB8AC3E}">
        <p14:creationId xmlns:p14="http://schemas.microsoft.com/office/powerpoint/2010/main" val="112893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BD106-4FB2-41D0-9AC2-65BA991E7D34}" type="datetime1">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341793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7B36F-B57B-4634-9327-145F1E46947D}" type="datetime1">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t>Slide </a:t>
            </a:r>
            <a:fld id="{D20CCCEC-54E0-4C9C-963B-122D82546A71}" type="slidenum">
              <a:rPr lang="en-US" smtClean="0"/>
              <a:pPr>
                <a:defRPr/>
              </a:pPr>
              <a:t>‹#›</a:t>
            </a:fld>
            <a:endParaRPr lang="en-US" dirty="0"/>
          </a:p>
        </p:txBody>
      </p:sp>
    </p:spTree>
    <p:extLst>
      <p:ext uri="{BB962C8B-B14F-4D97-AF65-F5344CB8AC3E}">
        <p14:creationId xmlns:p14="http://schemas.microsoft.com/office/powerpoint/2010/main" val="348060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56D1B-1F4B-41C9-BE60-8ED42CAFC189}" type="datetime1">
              <a:rPr lang="en-US" smtClean="0"/>
              <a:t>8/16/2017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r>
              <a:rPr lang="en-US"/>
              <a:t>Slide </a:t>
            </a:r>
            <a:fld id="{B0C0EBDE-A24E-4038-93CB-EB474CEE5F50}" type="slidenum">
              <a:rPr lang="en-US" smtClean="0"/>
              <a:pPr>
                <a:defRPr/>
              </a:pPr>
              <a:t>‹#›</a:t>
            </a:fld>
            <a:endParaRPr lang="en-US" dirty="0"/>
          </a:p>
        </p:txBody>
      </p:sp>
    </p:spTree>
    <p:extLst>
      <p:ext uri="{BB962C8B-B14F-4D97-AF65-F5344CB8AC3E}">
        <p14:creationId xmlns:p14="http://schemas.microsoft.com/office/powerpoint/2010/main" val="404235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162CA6-2DE4-4C49-B538-28FC52A815D3}" type="datetime1">
              <a:rPr lang="en-US" smtClean="0"/>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US"/>
              <a:t>Slide </a:t>
            </a:r>
            <a:fld id="{F9F822D9-DF84-43BA-B376-245A4ACDBB2D}" type="slidenum">
              <a:rPr lang="en-US" smtClean="0"/>
              <a:pPr>
                <a:defRPr/>
              </a:pPr>
              <a:t>‹#›</a:t>
            </a:fld>
            <a:endParaRPr lang="en-US" dirty="0"/>
          </a:p>
        </p:txBody>
      </p:sp>
    </p:spTree>
    <p:extLst>
      <p:ext uri="{BB962C8B-B14F-4D97-AF65-F5344CB8AC3E}">
        <p14:creationId xmlns:p14="http://schemas.microsoft.com/office/powerpoint/2010/main" val="313370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3D59E-87AF-4EC1-B82D-1AE3FAB3F49C}" type="datetime1">
              <a:rPr lang="en-US" smtClean="0"/>
              <a:t>8/16/2017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a:t>Slide </a:t>
            </a:r>
            <a:fld id="{B0C0EBDE-A24E-4038-93CB-EB474CEE5F50}" type="slidenum">
              <a:rPr lang="en-US" smtClean="0"/>
              <a:pPr>
                <a:defRPr/>
              </a:pPr>
              <a:t>‹#›</a:t>
            </a:fld>
            <a:endParaRPr lang="en-US" dirty="0"/>
          </a:p>
        </p:txBody>
      </p:sp>
    </p:spTree>
    <p:extLst>
      <p:ext uri="{BB962C8B-B14F-4D97-AF65-F5344CB8AC3E}">
        <p14:creationId xmlns:p14="http://schemas.microsoft.com/office/powerpoint/2010/main" val="148940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B4F23-AB24-4908-B7BB-3B3E4CCEB552}" type="datetime1">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t>Slide </a:t>
            </a:r>
            <a:fld id="{B0C0EBDE-A24E-4038-93CB-EB474CEE5F50}" type="slidenum">
              <a:rPr lang="en-US" smtClean="0"/>
              <a:pPr>
                <a:defRPr/>
              </a:pPr>
              <a:t>‹#›</a:t>
            </a:fld>
            <a:endParaRPr lang="en-US" dirty="0"/>
          </a:p>
        </p:txBody>
      </p:sp>
    </p:spTree>
    <p:extLst>
      <p:ext uri="{BB962C8B-B14F-4D97-AF65-F5344CB8AC3E}">
        <p14:creationId xmlns:p14="http://schemas.microsoft.com/office/powerpoint/2010/main" val="3826075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C96CE48-9B08-4211-8493-C10D4C18AAB2}" type="datetime1">
              <a:rPr lang="en-US" smtClean="0"/>
              <a:t>8/16/2017</a:t>
            </a:fld>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19BCC3C-6581-4D3D-9410-9D258B1E7FD4}" type="slidenum">
              <a:rPr lang="en-US"/>
              <a:pPr>
                <a:defRPr/>
              </a:pPr>
              <a:t>‹#›</a:t>
            </a:fld>
            <a:endParaRPr lang="en-US" dirty="0"/>
          </a:p>
        </p:txBody>
      </p:sp>
      <p:pic>
        <p:nvPicPr>
          <p:cNvPr id="1029" name="Picture 6" descr="PPT Templat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3C4D910-818C-45A2-8B28-7B8DE7001DB9}" type="datetime1">
              <a:rPr lang="en-US" smtClean="0"/>
              <a:t>8/16/2017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9BCC3C-6581-4D3D-9410-9D258B1E7FD4}" type="slidenum">
              <a:rPr lang="en-US" smtClean="0"/>
              <a:pPr>
                <a:defRPr/>
              </a:pPr>
              <a:t>‹#›</a:t>
            </a:fld>
            <a:endParaRPr lang="en-US" dirty="0"/>
          </a:p>
        </p:txBody>
      </p:sp>
    </p:spTree>
    <p:extLst>
      <p:ext uri="{BB962C8B-B14F-4D97-AF65-F5344CB8AC3E}">
        <p14:creationId xmlns:p14="http://schemas.microsoft.com/office/powerpoint/2010/main" val="332790318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DDEC64-5429-4123-8664-36F8C8ECBA21}" type="datetimeFigureOut">
              <a:rPr lang="en-US" smtClean="0"/>
              <a:t>8/16/2017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4FC0A5-CE56-462A-ACBB-4F74B3D81B8A}" type="slidenum">
              <a:rPr lang="en-US" smtClean="0"/>
              <a:t>‹#›</a:t>
            </a:fld>
            <a:endParaRPr lang="en-US"/>
          </a:p>
        </p:txBody>
      </p:sp>
    </p:spTree>
    <p:extLst>
      <p:ext uri="{BB962C8B-B14F-4D97-AF65-F5344CB8AC3E}">
        <p14:creationId xmlns:p14="http://schemas.microsoft.com/office/powerpoint/2010/main" val="36062715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acestoohigh.com/got-your-ace-sco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mailto:Kim.kehl@mha.ohio.gov"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beta.samhs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p>
        </p:txBody>
      </p:sp>
      <p:sp>
        <p:nvSpPr>
          <p:cNvPr id="3" name="Content Placeholder 2"/>
          <p:cNvSpPr>
            <a:spLocks noGrp="1"/>
          </p:cNvSpPr>
          <p:nvPr>
            <p:ph idx="1"/>
          </p:nvPr>
        </p:nvSpPr>
        <p:spPr/>
        <p:txBody>
          <a:bodyPr/>
          <a:lstStyle/>
          <a:p>
            <a:endParaRPr lang="en-US" dirty="0"/>
          </a:p>
        </p:txBody>
      </p:sp>
      <p:pic>
        <p:nvPicPr>
          <p:cNvPr id="1026" name="Picture 2" descr="C:\Users\kehlk\AppData\Local\Microsoft\Windows\Temporary Internet Files\Content.Outlook\4XHZ0TKD\TIC sign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00" y="4800600"/>
            <a:ext cx="4572000" cy="369332"/>
          </a:xfrm>
          <a:prstGeom prst="rect">
            <a:avLst/>
          </a:prstGeom>
        </p:spPr>
        <p:txBody>
          <a:bodyPr>
            <a:spAutoFit/>
          </a:bodyPr>
          <a:lstStyle/>
          <a:p>
            <a:pPr algn="ctr"/>
            <a:r>
              <a:rPr lang="en-US" b="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Responding to Older Adults</a:t>
            </a:r>
            <a:endParaRPr lang="en-US" dirty="0"/>
          </a:p>
        </p:txBody>
      </p:sp>
      <p:sp>
        <p:nvSpPr>
          <p:cNvPr id="8" name="TextBox 7"/>
          <p:cNvSpPr txBox="1"/>
          <p:nvPr/>
        </p:nvSpPr>
        <p:spPr>
          <a:xfrm>
            <a:off x="1122218" y="5454963"/>
            <a:ext cx="4572000" cy="646331"/>
          </a:xfrm>
          <a:prstGeom prst="rect">
            <a:avLst/>
          </a:prstGeom>
          <a:noFill/>
        </p:spPr>
        <p:txBody>
          <a:bodyPr wrap="square" rtlCol="0">
            <a:spAutoFit/>
          </a:bodyPr>
          <a:lstStyle/>
          <a:p>
            <a:pPr algn="ctr"/>
            <a:r>
              <a:rPr lang="en-US" dirty="0"/>
              <a:t>Michelle Perry, Kim Kehl</a:t>
            </a:r>
          </a:p>
          <a:p>
            <a:pPr algn="ctr"/>
            <a:r>
              <a:rPr lang="en-US" dirty="0"/>
              <a:t>August 17, 2017</a:t>
            </a:r>
          </a:p>
        </p:txBody>
      </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1</a:t>
            </a:fld>
            <a:endParaRPr lang="en-US" dirty="0"/>
          </a:p>
        </p:txBody>
      </p:sp>
    </p:spTree>
    <p:extLst>
      <p:ext uri="{BB962C8B-B14F-4D97-AF65-F5344CB8AC3E}">
        <p14:creationId xmlns:p14="http://schemas.microsoft.com/office/powerpoint/2010/main" val="42170725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308" y="203056"/>
            <a:ext cx="8142313" cy="611989"/>
          </a:xfrm>
          <a:prstGeom prst="rect">
            <a:avLst/>
          </a:prstGeom>
          <a:solidFill>
            <a:srgbClr val="FA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57600" y="124331"/>
            <a:ext cx="7076049" cy="769441"/>
          </a:xfrm>
          <a:prstGeom prst="rect">
            <a:avLst/>
          </a:prstGeom>
          <a:noFill/>
        </p:spPr>
        <p:txBody>
          <a:bodyPr wrap="square" rtlCol="0">
            <a:spAutoFit/>
          </a:bodyPr>
          <a:lstStyle/>
          <a:p>
            <a:r>
              <a:rPr lang="en-US" sz="4400" dirty="0">
                <a:solidFill>
                  <a:srgbClr val="F0F2F4"/>
                </a:solidFill>
                <a:latin typeface="Rockwell" panose="02060603020205020403" pitchFamily="18" charset="0"/>
                <a:ea typeface="SimHei" panose="02010609060101010101" pitchFamily="49" charset="-122"/>
              </a:rPr>
              <a:t>ACEs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68" y="865820"/>
            <a:ext cx="7805338" cy="5597066"/>
          </a:xfrm>
          <a:prstGeom prst="rect">
            <a:avLst/>
          </a:prstGeom>
        </p:spPr>
      </p:pic>
      <p:sp>
        <p:nvSpPr>
          <p:cNvPr id="5" name="Rectangle 4"/>
          <p:cNvSpPr/>
          <p:nvPr/>
        </p:nvSpPr>
        <p:spPr>
          <a:xfrm>
            <a:off x="6539021" y="5257800"/>
            <a:ext cx="2389868" cy="685059"/>
          </a:xfrm>
          <a:prstGeom prst="rect">
            <a:avLst/>
          </a:prstGeom>
        </p:spPr>
        <p:txBody>
          <a:bodyPr wrap="square">
            <a:spAutoFit/>
          </a:bodyPr>
          <a:lstStyle/>
          <a:p>
            <a:pPr>
              <a:lnSpc>
                <a:spcPct val="107000"/>
              </a:lnSpc>
              <a:spcAft>
                <a:spcPts val="800"/>
              </a:spcAft>
            </a:pPr>
            <a:r>
              <a:rPr lang="en-US" u="sng" dirty="0">
                <a:solidFill>
                  <a:srgbClr val="0000FF"/>
                </a:solidFill>
                <a:latin typeface="Calibri Light" panose="020F0302020204030204" pitchFamily="34" charset="0"/>
                <a:ea typeface="Calibri" panose="020F0502020204030204" pitchFamily="34" charset="0"/>
                <a:cs typeface="Times New Roman" panose="02020603050405020304" pitchFamily="18" charset="0"/>
                <a:hlinkClick r:id="rId4"/>
              </a:rPr>
              <a:t>http://acestoohigh.com/got-your-ace-score/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575665" y="6076412"/>
            <a:ext cx="1040670" cy="338554"/>
          </a:xfrm>
          <a:prstGeom prst="rect">
            <a:avLst/>
          </a:prstGeom>
          <a:noFill/>
        </p:spPr>
        <p:txBody>
          <a:bodyPr wrap="none" rtlCol="0">
            <a:spAutoFit/>
          </a:bodyPr>
          <a:lstStyle/>
          <a:p>
            <a:r>
              <a:rPr lang="en-US" sz="1600" dirty="0">
                <a:latin typeface="Arial Narrow" panose="020B0606020202030204" pitchFamily="34" charset="0"/>
              </a:rPr>
              <a:t>/Separation</a:t>
            </a:r>
          </a:p>
        </p:txBody>
      </p:sp>
      <p:grpSp>
        <p:nvGrpSpPr>
          <p:cNvPr id="11" name="Group 10"/>
          <p:cNvGrpSpPr/>
          <p:nvPr/>
        </p:nvGrpSpPr>
        <p:grpSpPr>
          <a:xfrm>
            <a:off x="-8791" y="6705600"/>
            <a:ext cx="9152791" cy="152400"/>
            <a:chOff x="-8791" y="6705600"/>
            <a:chExt cx="9152791" cy="152400"/>
          </a:xfrm>
        </p:grpSpPr>
        <p:sp>
          <p:nvSpPr>
            <p:cNvPr id="12" name="Rectangle 11"/>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3" name="Straight Connector 12"/>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p:txBody>
          <a:bodyPr/>
          <a:lstStyle/>
          <a:p>
            <a:pPr>
              <a:defRPr/>
            </a:pPr>
            <a:r>
              <a:rPr lang="en-US"/>
              <a:t>Slide </a:t>
            </a:r>
            <a:fld id="{B0C0EBDE-A24E-4038-93CB-EB474CEE5F50}" type="slidenum">
              <a:rPr lang="en-US" smtClean="0"/>
              <a:pPr>
                <a:defRPr/>
              </a:pPr>
              <a:t>10</a:t>
            </a:fld>
            <a:endParaRPr lang="en-US" dirty="0"/>
          </a:p>
        </p:txBody>
      </p:sp>
    </p:spTree>
    <p:extLst>
      <p:ext uri="{BB962C8B-B14F-4D97-AF65-F5344CB8AC3E}">
        <p14:creationId xmlns:p14="http://schemas.microsoft.com/office/powerpoint/2010/main" val="9032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8791" y="728561"/>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accent2">
                    <a:lumMod val="75000"/>
                  </a:schemeClr>
                </a:solidFill>
                <a:effectLst>
                  <a:outerShdw blurRad="38100" dist="38100" dir="2700000" algn="tl">
                    <a:srgbClr val="000000">
                      <a:alpha val="43137"/>
                    </a:srgbClr>
                  </a:outerShdw>
                </a:effectLst>
              </a:rPr>
              <a:t>ACE Score and Health Risk</a:t>
            </a:r>
            <a:endParaRPr lang="en-US" sz="4000" b="1" dirty="0">
              <a:ln>
                <a:solidFill>
                  <a:schemeClr val="tx1"/>
                </a:solidFill>
              </a:ln>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381000" y="1447800"/>
            <a:ext cx="8305800" cy="1938992"/>
          </a:xfrm>
          <a:prstGeom prst="rect">
            <a:avLst/>
          </a:prstGeom>
        </p:spPr>
        <p:txBody>
          <a:bodyPr wrap="square">
            <a:spAutoFit/>
          </a:bodyPr>
          <a:lstStyle/>
          <a:p>
            <a:r>
              <a:rPr lang="en-US" sz="2400" b="1" i="1" dirty="0"/>
              <a:t>As the ACE score increases, </a:t>
            </a:r>
            <a:r>
              <a:rPr lang="en-US" sz="2400" b="1" i="1" dirty="0">
                <a:solidFill>
                  <a:srgbClr val="953735"/>
                </a:solidFill>
              </a:rPr>
              <a:t>risk for these health problems increases </a:t>
            </a:r>
            <a:r>
              <a:rPr lang="en-US" sz="2400" b="1" i="1" dirty="0"/>
              <a:t>in a strong and graded fashion:</a:t>
            </a:r>
          </a:p>
          <a:p>
            <a:endParaRPr lang="en-US" sz="2400" dirty="0"/>
          </a:p>
          <a:p>
            <a:pPr marL="914400" lvl="1" indent="-457200">
              <a:buFont typeface="Arial" pitchFamily="34" charset="0"/>
              <a:buChar char="•"/>
            </a:pPr>
            <a:endParaRPr lang="en-US" sz="2800" dirty="0"/>
          </a:p>
          <a:p>
            <a:pPr marL="800100" lvl="1" indent="-342900">
              <a:buFont typeface="Arial" pitchFamily="34" charset="0"/>
              <a:buChar char="•"/>
            </a:pPr>
            <a:endParaRPr lang="en-US" sz="2000" dirty="0"/>
          </a:p>
        </p:txBody>
      </p:sp>
      <p:sp>
        <p:nvSpPr>
          <p:cNvPr id="18" name="Title 17"/>
          <p:cNvSpPr>
            <a:spLocks noGrp="1"/>
          </p:cNvSpPr>
          <p:nvPr>
            <p:ph type="title"/>
          </p:nvPr>
        </p:nvSpPr>
        <p:spPr>
          <a:xfrm>
            <a:off x="485899" y="867497"/>
            <a:ext cx="8229600" cy="1143000"/>
          </a:xfrm>
        </p:spPr>
        <p:txBody>
          <a:bodyPr>
            <a:normAutofit fontScale="90000"/>
          </a:bodyPr>
          <a:lstStyle/>
          <a:p>
            <a:br>
              <a:rPr lang="en-US" dirty="0">
                <a:solidFill>
                  <a:srgbClr val="953735"/>
                </a:solidFill>
              </a:rPr>
            </a:br>
            <a:endParaRPr lang="en-US" dirty="0">
              <a:solidFill>
                <a:srgbClr val="953735"/>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417296"/>
            <a:ext cx="7629524" cy="4177643"/>
          </a:xfrm>
          <a:prstGeom prst="rect">
            <a:avLst/>
          </a:prstGeom>
        </p:spPr>
      </p:pic>
      <p:grpSp>
        <p:nvGrpSpPr>
          <p:cNvPr id="8" name="Group 7"/>
          <p:cNvGrpSpPr/>
          <p:nvPr/>
        </p:nvGrpSpPr>
        <p:grpSpPr>
          <a:xfrm>
            <a:off x="-8791" y="6705600"/>
            <a:ext cx="9152791" cy="152400"/>
            <a:chOff x="-8791" y="6705600"/>
            <a:chExt cx="9152791" cy="152400"/>
          </a:xfrm>
        </p:grpSpPr>
        <p:sp>
          <p:nvSpPr>
            <p:cNvPr id="9" name="Rectangle 8"/>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3" name="Straight Connector 12"/>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r>
              <a:rPr lang="en-US"/>
              <a:t>Slide </a:t>
            </a:r>
            <a:fld id="{D20CCCEC-54E0-4C9C-963B-122D82546A71}" type="slidenum">
              <a:rPr lang="en-US" smtClean="0"/>
              <a:pPr>
                <a:defRPr/>
              </a:pPr>
              <a:t>11</a:t>
            </a:fld>
            <a:endParaRPr lang="en-US" dirty="0"/>
          </a:p>
        </p:txBody>
      </p:sp>
    </p:spTree>
    <p:extLst>
      <p:ext uri="{BB962C8B-B14F-4D97-AF65-F5344CB8AC3E}">
        <p14:creationId xmlns:p14="http://schemas.microsoft.com/office/powerpoint/2010/main" val="153101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953735"/>
                </a:solidFill>
                <a:effectLst>
                  <a:outerShdw blurRad="38100" dist="38100" dir="2700000" algn="tl">
                    <a:srgbClr val="000000">
                      <a:alpha val="43137"/>
                    </a:srgbClr>
                  </a:outerShdw>
                </a:effectLst>
              </a:rPr>
              <a:t>ACE Score and Health Risk</a:t>
            </a:r>
            <a:endParaRPr lang="en-US" b="1" dirty="0">
              <a:ln>
                <a:solidFill>
                  <a:schemeClr val="tx1"/>
                </a:solidFill>
              </a:ln>
              <a:solidFill>
                <a:srgbClr val="953735"/>
              </a:solidFill>
              <a:effectLst>
                <a:outerShdw blurRad="38100" dist="38100" dir="2700000" algn="tl">
                  <a:srgbClr val="000000">
                    <a:alpha val="43137"/>
                  </a:srgbClr>
                </a:outerShdw>
              </a:effectLst>
            </a:endParaRPr>
          </a:p>
        </p:txBody>
      </p:sp>
      <p:sp>
        <p:nvSpPr>
          <p:cNvPr id="11" name="Rectangle 10"/>
          <p:cNvSpPr/>
          <p:nvPr/>
        </p:nvSpPr>
        <p:spPr>
          <a:xfrm>
            <a:off x="381000" y="1447800"/>
            <a:ext cx="8305800" cy="2062103"/>
          </a:xfrm>
          <a:prstGeom prst="rect">
            <a:avLst/>
          </a:prstGeom>
        </p:spPr>
        <p:txBody>
          <a:bodyPr wrap="square">
            <a:spAutoFit/>
          </a:bodyPr>
          <a:lstStyle/>
          <a:p>
            <a:r>
              <a:rPr lang="en-US" sz="2800" b="1" i="1" dirty="0"/>
              <a:t>As the ACE score increases, risk for these health problems increases in a strong and graded fashion:</a:t>
            </a:r>
          </a:p>
          <a:p>
            <a:endParaRPr lang="en-US" sz="2400" dirty="0"/>
          </a:p>
          <a:p>
            <a:pPr marL="914400" lvl="1" indent="-457200">
              <a:buFont typeface="Arial" pitchFamily="34" charset="0"/>
              <a:buChar char="•"/>
            </a:pPr>
            <a:endParaRPr lang="en-US" sz="2800" dirty="0"/>
          </a:p>
          <a:p>
            <a:pPr marL="800100" lvl="1" indent="-342900">
              <a:buFont typeface="Arial" pitchFamily="34" charset="0"/>
              <a:buChar char="•"/>
            </a:pPr>
            <a:endParaRPr lang="en-US" sz="2000" dirty="0"/>
          </a:p>
        </p:txBody>
      </p:sp>
      <p:grpSp>
        <p:nvGrpSpPr>
          <p:cNvPr id="13" name="Group 12"/>
          <p:cNvGrpSpPr/>
          <p:nvPr/>
        </p:nvGrpSpPr>
        <p:grpSpPr>
          <a:xfrm>
            <a:off x="-8791" y="6705600"/>
            <a:ext cx="9152791" cy="152400"/>
            <a:chOff x="-8791" y="6705600"/>
            <a:chExt cx="9152791" cy="152400"/>
          </a:xfrm>
        </p:grpSpPr>
        <p:sp>
          <p:nvSpPr>
            <p:cNvPr id="14" name="Rectangle 13"/>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5" name="Straight Connector 14"/>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normAutofit fontScale="90000"/>
          </a:bodyPr>
          <a:lstStyle/>
          <a:p>
            <a:br>
              <a:rPr lang="en-US" dirty="0">
                <a:solidFill>
                  <a:srgbClr val="953735"/>
                </a:solidFill>
              </a:rPr>
            </a:br>
            <a:endParaRPr lang="en-US" dirty="0">
              <a:solidFill>
                <a:srgbClr val="953735"/>
              </a:solidFill>
            </a:endParaRPr>
          </a:p>
        </p:txBody>
      </p:sp>
      <p:sp>
        <p:nvSpPr>
          <p:cNvPr id="5" name="Content Placeholder 4"/>
          <p:cNvSpPr>
            <a:spLocks noGrp="1"/>
          </p:cNvSpPr>
          <p:nvPr>
            <p:ph sz="half" idx="1"/>
          </p:nvPr>
        </p:nvSpPr>
        <p:spPr>
          <a:xfrm>
            <a:off x="457200" y="2590799"/>
            <a:ext cx="4038600" cy="3535363"/>
          </a:xfrm>
          <a:prstGeom prst="rect">
            <a:avLst/>
          </a:prstGeom>
        </p:spPr>
        <p:txBody>
          <a:bodyPr>
            <a:normAutofit fontScale="77500" lnSpcReduction="20000"/>
          </a:bodyPr>
          <a:lstStyle/>
          <a:p>
            <a:r>
              <a:rPr lang="en-US" dirty="0"/>
              <a:t>Alcoholism and alcohol abuse</a:t>
            </a:r>
          </a:p>
          <a:p>
            <a:r>
              <a:rPr lang="en-US" dirty="0"/>
              <a:t>Chronic obstructive pulmonary disease (COPD)</a:t>
            </a:r>
          </a:p>
          <a:p>
            <a:r>
              <a:rPr lang="en-US" dirty="0"/>
              <a:t>Depression</a:t>
            </a:r>
          </a:p>
          <a:p>
            <a:r>
              <a:rPr lang="en-US" dirty="0"/>
              <a:t>Hallucinations</a:t>
            </a:r>
          </a:p>
          <a:p>
            <a:r>
              <a:rPr lang="en-US" dirty="0"/>
              <a:t>Fetal death</a:t>
            </a:r>
          </a:p>
          <a:p>
            <a:r>
              <a:rPr lang="en-US" dirty="0"/>
              <a:t>Health-related quality of life</a:t>
            </a:r>
          </a:p>
          <a:p>
            <a:r>
              <a:rPr lang="en-US" dirty="0"/>
              <a:t>Illicit drug use</a:t>
            </a:r>
          </a:p>
          <a:p>
            <a:r>
              <a:rPr lang="en-US" dirty="0"/>
              <a:t>Ischemic heart disease (IHD)</a:t>
            </a:r>
          </a:p>
          <a:p>
            <a:r>
              <a:rPr lang="en-US" dirty="0"/>
              <a:t>Liver disease</a:t>
            </a:r>
            <a:endParaRPr lang="en-US" dirty="0">
              <a:effectLst/>
            </a:endParaRPr>
          </a:p>
        </p:txBody>
      </p:sp>
      <p:sp>
        <p:nvSpPr>
          <p:cNvPr id="17" name="Content Placeholder 16"/>
          <p:cNvSpPr>
            <a:spLocks noGrp="1"/>
          </p:cNvSpPr>
          <p:nvPr>
            <p:ph sz="half" idx="2"/>
          </p:nvPr>
        </p:nvSpPr>
        <p:spPr>
          <a:xfrm>
            <a:off x="4648200" y="2590799"/>
            <a:ext cx="4038600" cy="3535363"/>
          </a:xfrm>
          <a:prstGeom prst="rect">
            <a:avLst/>
          </a:prstGeom>
        </p:spPr>
        <p:txBody>
          <a:bodyPr>
            <a:normAutofit fontScale="70000" lnSpcReduction="20000"/>
          </a:bodyPr>
          <a:lstStyle/>
          <a:p>
            <a:pPr fontAlgn="ctr"/>
            <a:r>
              <a:rPr lang="en-US" dirty="0"/>
              <a:t>Risk for intimate partner violence</a:t>
            </a:r>
          </a:p>
          <a:p>
            <a:pPr fontAlgn="ctr"/>
            <a:r>
              <a:rPr lang="en-US" dirty="0"/>
              <a:t>Multiple sexual partners</a:t>
            </a:r>
          </a:p>
          <a:p>
            <a:pPr fontAlgn="ctr"/>
            <a:r>
              <a:rPr lang="en-US" dirty="0"/>
              <a:t>Sexually transmitted diseases (STDs)</a:t>
            </a:r>
          </a:p>
          <a:p>
            <a:pPr fontAlgn="ctr"/>
            <a:r>
              <a:rPr lang="en-US" dirty="0"/>
              <a:t>Smoking</a:t>
            </a:r>
          </a:p>
          <a:p>
            <a:pPr fontAlgn="ctr"/>
            <a:r>
              <a:rPr lang="en-US" dirty="0"/>
              <a:t>Suicide attempts</a:t>
            </a:r>
          </a:p>
          <a:p>
            <a:pPr fontAlgn="ctr"/>
            <a:r>
              <a:rPr lang="en-US" dirty="0"/>
              <a:t>Unintended pregnancies</a:t>
            </a:r>
          </a:p>
          <a:p>
            <a:pPr fontAlgn="ctr"/>
            <a:r>
              <a:rPr lang="en-US" dirty="0"/>
              <a:t>Early initiation of smoking</a:t>
            </a:r>
          </a:p>
          <a:p>
            <a:pPr fontAlgn="ctr"/>
            <a:r>
              <a:rPr lang="en-US" dirty="0"/>
              <a:t>Early initiation of sexual activity</a:t>
            </a:r>
          </a:p>
          <a:p>
            <a:pPr fontAlgn="ctr"/>
            <a:r>
              <a:rPr lang="en-US" dirty="0"/>
              <a:t>Adolescent pregnancy</a:t>
            </a:r>
          </a:p>
          <a:p>
            <a:r>
              <a:rPr lang="en-US" dirty="0"/>
              <a:t>HIV</a:t>
            </a: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034" y="38100"/>
            <a:ext cx="9177867" cy="6819900"/>
          </a:xfrm>
          <a:prstGeom prst="rect">
            <a:avLst/>
          </a:prstGeom>
          <a:noFill/>
        </p:spPr>
      </p:pic>
      <p:sp>
        <p:nvSpPr>
          <p:cNvPr id="2" name="Slide Number Placeholder 1"/>
          <p:cNvSpPr>
            <a:spLocks noGrp="1"/>
          </p:cNvSpPr>
          <p:nvPr>
            <p:ph type="sldNum" sz="quarter" idx="12"/>
          </p:nvPr>
        </p:nvSpPr>
        <p:spPr/>
        <p:txBody>
          <a:bodyPr/>
          <a:lstStyle/>
          <a:p>
            <a:pPr>
              <a:defRPr/>
            </a:pPr>
            <a:r>
              <a:rPr lang="en-US"/>
              <a:t>Slide </a:t>
            </a:r>
            <a:fld id="{D20CCCEC-54E0-4C9C-963B-122D82546A71}" type="slidenum">
              <a:rPr lang="en-US" smtClean="0"/>
              <a:pPr>
                <a:defRPr/>
              </a:pPr>
              <a:t>12</a:t>
            </a:fld>
            <a:endParaRPr lang="en-US" dirty="0"/>
          </a:p>
        </p:txBody>
      </p:sp>
    </p:spTree>
    <p:extLst>
      <p:ext uri="{BB962C8B-B14F-4D97-AF65-F5344CB8AC3E}">
        <p14:creationId xmlns:p14="http://schemas.microsoft.com/office/powerpoint/2010/main" val="39305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Traumatic Events:</a:t>
            </a:r>
          </a:p>
        </p:txBody>
      </p:sp>
      <p:sp>
        <p:nvSpPr>
          <p:cNvPr id="3" name="Content Placeholder 2"/>
          <p:cNvSpPr>
            <a:spLocks noGrp="1"/>
          </p:cNvSpPr>
          <p:nvPr>
            <p:ph idx="1"/>
          </p:nvPr>
        </p:nvSpPr>
        <p:spPr/>
        <p:txBody>
          <a:bodyPr>
            <a:normAutofit lnSpcReduction="10000"/>
          </a:bodyPr>
          <a:lstStyle/>
          <a:p>
            <a:pPr marL="0" indent="0">
              <a:buNone/>
            </a:pPr>
            <a:r>
              <a:rPr lang="en-US" sz="2800" i="1" dirty="0"/>
              <a:t>(1)	Render victims helpless by overwhelming force; </a:t>
            </a:r>
          </a:p>
          <a:p>
            <a:pPr marL="0" indent="0">
              <a:buNone/>
            </a:pPr>
            <a:r>
              <a:rPr lang="en-US" sz="2800" i="1" dirty="0"/>
              <a:t>(2)	Involve threats to life or bodily integrity, or close 	personal encounter with violence and death; </a:t>
            </a:r>
          </a:p>
          <a:p>
            <a:pPr marL="514350" indent="-514350">
              <a:buNone/>
            </a:pPr>
            <a:r>
              <a:rPr lang="en-US" sz="2800" i="1" dirty="0"/>
              <a:t>(3) 		Disrupt a sense of control, connection and    	meaning; </a:t>
            </a:r>
          </a:p>
          <a:p>
            <a:pPr marL="514350" indent="-514350">
              <a:buNone/>
            </a:pPr>
            <a:r>
              <a:rPr lang="en-US" sz="2800" i="1" dirty="0"/>
              <a:t>(4) 		Confront human beings with the extremities of 	helplessness and terror; and </a:t>
            </a:r>
          </a:p>
          <a:p>
            <a:pPr marL="514350" indent="-514350">
              <a:buNone/>
            </a:pPr>
            <a:r>
              <a:rPr lang="en-US" sz="2800" i="1" dirty="0"/>
              <a:t>(5) 		Evoke the responses of catastrophe.  </a:t>
            </a:r>
          </a:p>
          <a:p>
            <a:pPr marL="514350" indent="-514350">
              <a:buNone/>
            </a:pPr>
            <a:endParaRPr lang="en-US" sz="2800" i="1" dirty="0"/>
          </a:p>
          <a:p>
            <a:pPr marL="514350" indent="-514350">
              <a:buNone/>
            </a:pPr>
            <a:r>
              <a:rPr lang="en-US" sz="2000" i="1" dirty="0"/>
              <a:t>				(Judy Herman, Trauma and Recovery, (1992))</a:t>
            </a:r>
            <a:endParaRPr lang="en-US" sz="2000" dirty="0"/>
          </a:p>
          <a:p>
            <a:endParaRPr lang="en-US" dirty="0"/>
          </a:p>
        </p:txBody>
      </p:sp>
      <p:sp>
        <p:nvSpPr>
          <p:cNvPr id="4" name="Freeform 3"/>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4"/>
          <p:cNvGrpSpPr/>
          <p:nvPr/>
        </p:nvGrpSpPr>
        <p:grpSpPr>
          <a:xfrm>
            <a:off x="-8791" y="6705600"/>
            <a:ext cx="9152791" cy="152400"/>
            <a:chOff x="-8791" y="6705600"/>
            <a:chExt cx="9152791" cy="152400"/>
          </a:xfrm>
        </p:grpSpPr>
        <p:sp>
          <p:nvSpPr>
            <p:cNvPr id="6" name="Rectangle 5"/>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Connector 6"/>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Slide Number Placeholder 7"/>
          <p:cNvSpPr>
            <a:spLocks noGrp="1"/>
          </p:cNvSpPr>
          <p:nvPr>
            <p:ph type="sldNum" sz="quarter" idx="12"/>
          </p:nvPr>
        </p:nvSpPr>
        <p:spPr/>
        <p:txBody>
          <a:bodyPr/>
          <a:lstStyle/>
          <a:p>
            <a:pPr>
              <a:defRPr/>
            </a:pPr>
            <a:r>
              <a:rPr lang="en-US"/>
              <a:t>Slide </a:t>
            </a:r>
            <a:fld id="{18FCB52B-6E8A-4E40-8B9B-E1B0D681301F}" type="slidenum">
              <a:rPr lang="en-US" smtClean="0"/>
              <a:pPr>
                <a:defRPr/>
              </a:pPr>
              <a:t>13</a:t>
            </a:fld>
            <a:endParaRPr lang="en-US" dirty="0"/>
          </a:p>
        </p:txBody>
      </p:sp>
    </p:spTree>
    <p:extLst>
      <p:ext uri="{BB962C8B-B14F-4D97-AF65-F5344CB8AC3E}">
        <p14:creationId xmlns:p14="http://schemas.microsoft.com/office/powerpoint/2010/main" val="192366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69" y="-35626"/>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Elder-specific Trauma</a:t>
            </a:r>
          </a:p>
        </p:txBody>
      </p:sp>
      <p:sp>
        <p:nvSpPr>
          <p:cNvPr id="3" name="Content Placeholder 2"/>
          <p:cNvSpPr>
            <a:spLocks noGrp="1"/>
          </p:cNvSpPr>
          <p:nvPr>
            <p:ph idx="1"/>
          </p:nvPr>
        </p:nvSpPr>
        <p:spPr>
          <a:xfrm>
            <a:off x="286152" y="1672956"/>
            <a:ext cx="4281452" cy="4525963"/>
          </a:xfrm>
        </p:spPr>
        <p:txBody>
          <a:bodyPr>
            <a:normAutofit fontScale="70000" lnSpcReduction="20000"/>
          </a:bodyPr>
          <a:lstStyle/>
          <a:p>
            <a:pPr>
              <a:buFont typeface="Courier New" panose="02070309020205020404" pitchFamily="49" charset="0"/>
              <a:buChar char="o"/>
            </a:pPr>
            <a:r>
              <a:rPr lang="en-US" dirty="0">
                <a:latin typeface="Arial" panose="020B0604020202020204" pitchFamily="34" charset="0"/>
                <a:cs typeface="Arial" panose="020B0604020202020204" pitchFamily="34" charset="0"/>
              </a:rPr>
              <a:t>Loss </a:t>
            </a:r>
          </a:p>
          <a:p>
            <a:pPr>
              <a:buNone/>
            </a:pP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latin typeface="Arial" panose="020B0604020202020204" pitchFamily="34" charset="0"/>
                <a:cs typeface="Arial" panose="020B0604020202020204" pitchFamily="34" charset="0"/>
              </a:rPr>
              <a:t>Chronic and life-threatening diagnoses</a:t>
            </a:r>
          </a:p>
          <a:p>
            <a:pPr>
              <a:buNone/>
            </a:pP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latin typeface="Arial" panose="020B0604020202020204" pitchFamily="34" charset="0"/>
                <a:cs typeface="Arial" panose="020B0604020202020204" pitchFamily="34" charset="0"/>
              </a:rPr>
              <a:t>Physiological changes, limitations and disability</a:t>
            </a:r>
          </a:p>
          <a:p>
            <a:pPr>
              <a:buNone/>
            </a:pP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latin typeface="Arial" panose="020B0604020202020204" pitchFamily="34" charset="0"/>
                <a:cs typeface="Arial" panose="020B0604020202020204" pitchFamily="34" charset="0"/>
              </a:rPr>
              <a:t>Cognitive and memory loss</a:t>
            </a:r>
          </a:p>
          <a:p>
            <a:pPr>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latin typeface="Arial" panose="020B0604020202020204" pitchFamily="34" charset="0"/>
                <a:cs typeface="Arial" panose="020B0604020202020204" pitchFamily="34" charset="0"/>
              </a:rPr>
              <a:t>Increased dependence on caregivers</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377" y="44291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p:cNvSpPr txBox="1">
            <a:spLocks/>
          </p:cNvSpPr>
          <p:nvPr/>
        </p:nvSpPr>
        <p:spPr>
          <a:xfrm>
            <a:off x="4838797" y="1646237"/>
            <a:ext cx="428145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Retirement</a:t>
            </a:r>
          </a:p>
          <a:p>
            <a:pPr fontAlgn="auto">
              <a:spcAft>
                <a:spcPts val="0"/>
              </a:spcAft>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fontAlgn="auto">
              <a:spcAft>
                <a:spcPts val="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Reduced income</a:t>
            </a:r>
          </a:p>
          <a:p>
            <a:pPr fontAlgn="auto">
              <a:spcAft>
                <a:spcPts val="0"/>
              </a:spcAft>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fontAlgn="auto">
              <a:spcAft>
                <a:spcPts val="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Abuse and neglect</a:t>
            </a:r>
          </a:p>
          <a:p>
            <a:pPr fontAlgn="auto">
              <a:spcAft>
                <a:spcPts val="0"/>
              </a:spcAft>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marL="0" indent="0" fontAlgn="auto">
              <a:spcAft>
                <a:spcPts val="0"/>
              </a:spcAft>
              <a:buNone/>
            </a:pPr>
            <a:endParaRPr lang="en-US" sz="22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pPr>
              <a:defRPr/>
            </a:pPr>
            <a:r>
              <a:rPr lang="en-US"/>
              <a:t>Slide </a:t>
            </a:r>
            <a:fld id="{18FCB52B-6E8A-4E40-8B9B-E1B0D681301F}"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Effect</a:t>
            </a:r>
            <a:r>
              <a:rPr lang="en-US" sz="4000" b="1" cap="none" dirty="0">
                <a:solidFill>
                  <a:schemeClr val="accent2">
                    <a:lumMod val="75000"/>
                  </a:schemeClr>
                </a:solidFill>
                <a:effectLst>
                  <a:outerShdw blurRad="38100" dist="38100" dir="2700000" algn="tl">
                    <a:srgbClr val="000000">
                      <a:alpha val="43137"/>
                    </a:srgbClr>
                  </a:outerShdw>
                </a:effectLst>
              </a:rPr>
              <a:t> </a:t>
            </a:r>
            <a:endParaRPr lang="en-US" sz="4000" b="1" dirty="0">
              <a:solidFill>
                <a:schemeClr val="accent2">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98309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4"/>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pPr>
              <a:defRPr/>
            </a:pPr>
            <a:r>
              <a:rPr lang="en-US"/>
              <a:t>Slide </a:t>
            </a:r>
            <a:fld id="{18FCB52B-6E8A-4E40-8B9B-E1B0D681301F}" type="slidenum">
              <a:rPr lang="en-US" smtClean="0"/>
              <a:pPr>
                <a:defRPr/>
              </a:pPr>
              <a:t>15</a:t>
            </a:fld>
            <a:endParaRPr lang="en-US" dirty="0"/>
          </a:p>
        </p:txBody>
      </p:sp>
    </p:spTree>
    <p:extLst>
      <p:ext uri="{BB962C8B-B14F-4D97-AF65-F5344CB8AC3E}">
        <p14:creationId xmlns:p14="http://schemas.microsoft.com/office/powerpoint/2010/main" val="179265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Experience of Trauma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3425903"/>
              </p:ext>
            </p:extLst>
          </p:nvPr>
        </p:nvGraphicFramePr>
        <p:xfrm>
          <a:off x="457200" y="1600200"/>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8791" y="6705600"/>
            <a:ext cx="9152791" cy="152400"/>
            <a:chOff x="-8791" y="6705600"/>
            <a:chExt cx="9152791" cy="152400"/>
          </a:xfrm>
        </p:grpSpPr>
        <p:sp>
          <p:nvSpPr>
            <p:cNvPr id="6" name="Rectangle 5"/>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7" name="Straight Connector 6"/>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Slide Number Placeholder 7"/>
          <p:cNvSpPr>
            <a:spLocks noGrp="1"/>
          </p:cNvSpPr>
          <p:nvPr>
            <p:ph type="sldNum" sz="quarter" idx="12"/>
          </p:nvPr>
        </p:nvSpPr>
        <p:spPr/>
        <p:txBody>
          <a:bodyPr/>
          <a:lstStyle/>
          <a:p>
            <a:pPr>
              <a:defRPr/>
            </a:pPr>
            <a:r>
              <a:rPr lang="en-US"/>
              <a:t>Slide </a:t>
            </a:r>
            <a:fld id="{18FCB52B-6E8A-4E40-8B9B-E1B0D681301F}" type="slidenum">
              <a:rPr lang="en-US" smtClean="0"/>
              <a:pPr>
                <a:defRPr/>
              </a:pPr>
              <a:t>16</a:t>
            </a:fld>
            <a:endParaRPr lang="en-US" dirty="0"/>
          </a:p>
        </p:txBody>
      </p:sp>
    </p:spTree>
    <p:extLst>
      <p:ext uri="{BB962C8B-B14F-4D97-AF65-F5344CB8AC3E}">
        <p14:creationId xmlns:p14="http://schemas.microsoft.com/office/powerpoint/2010/main" val="16068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D9AFF65-A122-49AE-83D2-B72E486259E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59C7D0A-FC5D-4F5D-9E35-281ADDC9D23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A295BB7-91E7-482B-982A-1C302D75A2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C048912-35CB-483B-A8F2-7C450FC5C3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2CAEEE7-4CBE-4349-BBCF-F7F014A1F6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873491" y="1466603"/>
            <a:ext cx="7388225" cy="5105400"/>
          </a:xfrm>
        </p:spPr>
        <p:txBody>
          <a:bodyPr>
            <a:noAutofit/>
          </a:bodyPr>
          <a:lstStyle/>
          <a:p>
            <a:pPr>
              <a:buFont typeface="Wingdings 3" pitchFamily="18" charset="2"/>
              <a:buNone/>
            </a:pPr>
            <a:r>
              <a:rPr lang="en-US" sz="2800" dirty="0"/>
              <a:t>• The human brain is the organ responsible for everything we do. It allows us to love, laugh, walk, talk, create or hate</a:t>
            </a:r>
          </a:p>
          <a:p>
            <a:pPr>
              <a:buFont typeface="Wingdings 3" pitchFamily="18" charset="2"/>
              <a:buNone/>
            </a:pPr>
            <a:endParaRPr lang="en-US" sz="2800" dirty="0"/>
          </a:p>
          <a:p>
            <a:pPr>
              <a:buFont typeface="Wingdings 3" pitchFamily="18" charset="2"/>
              <a:buNone/>
            </a:pPr>
            <a:r>
              <a:rPr lang="en-US" sz="2800" dirty="0"/>
              <a:t>• The brain - one hundred billion nerve cells in a complex net of continuous activity -allows us our humanity</a:t>
            </a:r>
          </a:p>
          <a:p>
            <a:pPr>
              <a:buFont typeface="Wingdings 3" pitchFamily="18" charset="2"/>
              <a:buNone/>
            </a:pPr>
            <a:endParaRPr lang="en-US" sz="2800" dirty="0"/>
          </a:p>
          <a:p>
            <a:pPr>
              <a:buFont typeface="Wingdings 3" pitchFamily="18" charset="2"/>
              <a:buNone/>
            </a:pPr>
            <a:r>
              <a:rPr lang="en-US" sz="2800" dirty="0"/>
              <a:t>• For each of us, our brain’s functioning is a reflection of our experiences.</a:t>
            </a:r>
          </a:p>
        </p:txBody>
      </p:sp>
      <p:sp>
        <p:nvSpPr>
          <p:cNvPr id="5"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The Brain Matters</a:t>
            </a:r>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17</a:t>
            </a:fld>
            <a:endParaRPr lang="en-US" dirty="0"/>
          </a:p>
        </p:txBody>
      </p:sp>
    </p:spTree>
    <p:extLst>
      <p:ext uri="{BB962C8B-B14F-4D97-AF65-F5344CB8AC3E}">
        <p14:creationId xmlns:p14="http://schemas.microsoft.com/office/powerpoint/2010/main" val="242539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How Trauma Affects the Brain</a:t>
            </a:r>
          </a:p>
        </p:txBody>
      </p:sp>
      <p:sp>
        <p:nvSpPr>
          <p:cNvPr id="3" name="Content Placeholder 2"/>
          <p:cNvSpPr>
            <a:spLocks noGrp="1"/>
          </p:cNvSpPr>
          <p:nvPr>
            <p:ph idx="1"/>
          </p:nvPr>
        </p:nvSpPr>
        <p:spPr>
          <a:xfrm>
            <a:off x="2743200" y="1600200"/>
            <a:ext cx="5943600" cy="4525963"/>
          </a:xfrm>
        </p:spPr>
        <p:txBody>
          <a:bodyPr>
            <a:normAutofit/>
          </a:bodyPr>
          <a:lstStyle/>
          <a:p>
            <a:endParaRPr lang="en-US" dirty="0"/>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18</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30" name="Picture 6" descr="Image result for brai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2738274" cy="24576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455719" y="1600200"/>
            <a:ext cx="5029200" cy="3785652"/>
          </a:xfrm>
          <a:prstGeom prst="rect">
            <a:avLst/>
          </a:prstGeom>
        </p:spPr>
        <p:txBody>
          <a:bodyPr wrap="square">
            <a:spAutoFit/>
          </a:bodyPr>
          <a:lstStyle/>
          <a:p>
            <a:pPr marL="342900" indent="-342900">
              <a:buFont typeface="Arial" panose="020B0604020202020204" pitchFamily="34" charset="0"/>
              <a:buChar char="•"/>
            </a:pPr>
            <a:r>
              <a:rPr lang="en-US" sz="2000" dirty="0"/>
              <a:t>Many people think that trauma changes you just on an emotional level.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fact, the changes go all the way down to every tiny cell in the body.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Most importantly, the brain is adaptive and able to change repeatedly over time.</a:t>
            </a:r>
          </a:p>
          <a:p>
            <a:endParaRPr lang="en-US" sz="2000" dirty="0"/>
          </a:p>
          <a:p>
            <a:pPr marL="342900" indent="-342900">
              <a:buFont typeface="Arial" panose="020B0604020202020204" pitchFamily="34" charset="0"/>
              <a:buChar char="•"/>
            </a:pPr>
            <a:r>
              <a:rPr lang="en-US" sz="2000" dirty="0"/>
              <a:t>While trauma can change the brain, other experiences can change it </a:t>
            </a:r>
            <a:r>
              <a:rPr lang="en-US" sz="2000" i="1" dirty="0"/>
              <a:t>again</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How Trauma Affects the Brain</a:t>
            </a:r>
          </a:p>
        </p:txBody>
      </p:sp>
      <p:sp>
        <p:nvSpPr>
          <p:cNvPr id="3" name="Content Placeholder 2"/>
          <p:cNvSpPr>
            <a:spLocks noGrp="1"/>
          </p:cNvSpPr>
          <p:nvPr>
            <p:ph idx="1"/>
          </p:nvPr>
        </p:nvSpPr>
        <p:spPr>
          <a:xfrm>
            <a:off x="2743200" y="1600200"/>
            <a:ext cx="5943600" cy="4525963"/>
          </a:xfrm>
        </p:spPr>
        <p:txBody>
          <a:bodyPr>
            <a:normAutofit/>
          </a:bodyPr>
          <a:lstStyle/>
          <a:p>
            <a:endParaRPr lang="en-US" dirty="0"/>
          </a:p>
          <a:p>
            <a:endParaRPr lang="en-US" dirty="0"/>
          </a:p>
        </p:txBody>
      </p:sp>
      <p:pic>
        <p:nvPicPr>
          <p:cNvPr id="1026" name="Picture 2" descr="Center on the Developing Child at Harvard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236" y="29718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19</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3200400" y="1600200"/>
            <a:ext cx="5486400" cy="4678204"/>
          </a:xfrm>
          <a:prstGeom prst="rect">
            <a:avLst/>
          </a:prstGeom>
        </p:spPr>
        <p:txBody>
          <a:bodyPr wrap="square">
            <a:spAutoFit/>
          </a:bodyPr>
          <a:lstStyle/>
          <a:p>
            <a:pPr marL="285750" indent="-285750">
              <a:buFont typeface="Arial" panose="020B0604020202020204" pitchFamily="34" charset="0"/>
              <a:buChar char="•"/>
            </a:pPr>
            <a:r>
              <a:rPr lang="en-US" sz="2000" dirty="0"/>
              <a:t>The body and mind are designed to fluctuate between response and repair.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body knows when to gear up to fight/flight/freeze and when to rest and restore.  The brain will increase or decrease several chemicals to activate these responses.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After trauma, however, some of these chemicals can remain high and the brain can remain in a keyed up state ready to protect and defend.</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57436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1"/>
            <a:ext cx="3730232" cy="472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3505200" y="304800"/>
            <a:ext cx="5198157" cy="6096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ormAutofit/>
          </a:bodyPr>
          <a:lstStyle/>
          <a:p>
            <a:pPr marL="0" lvl="0" indent="0">
              <a:buNone/>
            </a:pPr>
            <a:endParaRPr lang="en-US" dirty="0">
              <a:solidFill>
                <a:prstClr val="black"/>
              </a:solidFill>
            </a:endParaRPr>
          </a:p>
          <a:p>
            <a:pPr>
              <a:buFont typeface="Wingdings" panose="05000000000000000000" pitchFamily="2" charset="2"/>
              <a:buChar char="v"/>
            </a:pPr>
            <a:r>
              <a:rPr lang="en-US" sz="2400" dirty="0">
                <a:solidFill>
                  <a:srgbClr val="7030A0"/>
                </a:solidFill>
              </a:rPr>
              <a:t>Name and describe your work responsibilities </a:t>
            </a:r>
          </a:p>
          <a:p>
            <a:pPr marL="457200" lvl="0" indent="-457200">
              <a:buFont typeface="Wingdings" panose="05000000000000000000" pitchFamily="2" charset="2"/>
              <a:buChar char="v"/>
            </a:pPr>
            <a:endParaRPr lang="en-US" sz="2600" dirty="0">
              <a:solidFill>
                <a:srgbClr val="FF0000"/>
              </a:solidFill>
            </a:endParaRPr>
          </a:p>
          <a:p>
            <a:pPr lvl="0">
              <a:buFont typeface="Wingdings" panose="05000000000000000000" pitchFamily="2" charset="2"/>
              <a:buChar char="v"/>
            </a:pPr>
            <a:r>
              <a:rPr lang="en-US" sz="2600" dirty="0">
                <a:solidFill>
                  <a:srgbClr val="7030A0"/>
                </a:solidFill>
              </a:rPr>
              <a:t>Share if you have experience with or knowledge about Trauma Informed Care.</a:t>
            </a:r>
          </a:p>
          <a:p>
            <a:pPr marL="457200" lvl="0" indent="-457200">
              <a:buFont typeface="Wingdings" panose="05000000000000000000" pitchFamily="2" charset="2"/>
              <a:buChar char="v"/>
            </a:pPr>
            <a:endParaRPr lang="en-US" sz="2600" dirty="0">
              <a:solidFill>
                <a:srgbClr val="EEECE1">
                  <a:lumMod val="25000"/>
                </a:srgbClr>
              </a:solidFill>
            </a:endParaRPr>
          </a:p>
          <a:p>
            <a:pPr lvl="0">
              <a:buFont typeface="Wingdings" panose="05000000000000000000" pitchFamily="2" charset="2"/>
              <a:buChar char="v"/>
            </a:pPr>
            <a:r>
              <a:rPr lang="en-US" sz="2600" dirty="0">
                <a:solidFill>
                  <a:srgbClr val="7030A0"/>
                </a:solidFill>
              </a:rPr>
              <a:t>The most important thing I want to accomplish or understand as a result of this training is ______________. </a:t>
            </a:r>
          </a:p>
          <a:p>
            <a:endParaRPr lang="en-US" dirty="0"/>
          </a:p>
        </p:txBody>
      </p:sp>
      <p:grpSp>
        <p:nvGrpSpPr>
          <p:cNvPr id="5" name="Group 4"/>
          <p:cNvGrpSpPr/>
          <p:nvPr/>
        </p:nvGrpSpPr>
        <p:grpSpPr>
          <a:xfrm>
            <a:off x="-8791" y="6705600"/>
            <a:ext cx="9152791" cy="152400"/>
            <a:chOff x="-8791" y="6705600"/>
            <a:chExt cx="9152791" cy="152400"/>
          </a:xfrm>
        </p:grpSpPr>
        <p:sp>
          <p:nvSpPr>
            <p:cNvPr id="6" name="Rectangle 5"/>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7" name="Straight Connector 6"/>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r>
              <a:rPr lang="en-US"/>
              <a:t>Slide </a:t>
            </a:r>
            <a:fld id="{D20CCCEC-54E0-4C9C-963B-122D82546A71}" type="slidenum">
              <a:rPr lang="en-US" smtClean="0"/>
              <a:pPr>
                <a:defRPr/>
              </a:pPr>
              <a:t>2</a:t>
            </a:fld>
            <a:endParaRPr lang="en-US" dirty="0"/>
          </a:p>
        </p:txBody>
      </p:sp>
    </p:spTree>
    <p:extLst>
      <p:ext uri="{BB962C8B-B14F-4D97-AF65-F5344CB8AC3E}">
        <p14:creationId xmlns:p14="http://schemas.microsoft.com/office/powerpoint/2010/main" val="209661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585912"/>
          </a:xfrm>
        </p:spPr>
        <p:txBody>
          <a:bodyPr>
            <a:normAutofit fontScale="90000"/>
          </a:bodyPr>
          <a:lstStyle/>
          <a:p>
            <a:pPr algn="l">
              <a:defRPr/>
            </a:pPr>
            <a:r>
              <a:rPr lang="en-US" altLang="en-US" sz="4000" b="1" dirty="0">
                <a:solidFill>
                  <a:schemeClr val="accent2">
                    <a:lumMod val="75000"/>
                  </a:schemeClr>
                </a:solidFill>
                <a:effectLst>
                  <a:outerShdw blurRad="38100" dist="38100" dir="2700000" algn="tl">
                    <a:srgbClr val="000000">
                      <a:alpha val="43137"/>
                    </a:srgbClr>
                  </a:outerShdw>
                </a:effectLst>
              </a:rPr>
              <a:t>Complex trauma can over-activate the natural stress response</a:t>
            </a:r>
            <a:br>
              <a:rPr lang="en-US" altLang="en-US" sz="3600" b="1" dirty="0"/>
            </a:br>
            <a:br>
              <a:rPr lang="en-US" altLang="en-US" sz="1000" b="1" dirty="0"/>
            </a:br>
            <a:endParaRPr lang="en-US" alt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745095"/>
              </p:ext>
            </p:extLst>
          </p:nvPr>
        </p:nvGraphicFramePr>
        <p:xfrm>
          <a:off x="778752" y="1600200"/>
          <a:ext cx="7848600" cy="4603756"/>
        </p:xfrm>
        <a:graphic>
          <a:graphicData uri="http://schemas.openxmlformats.org/drawingml/2006/table">
            <a:tbl>
              <a:tblPr/>
              <a:tblGrid>
                <a:gridCol w="1944688">
                  <a:extLst>
                    <a:ext uri="{9D8B030D-6E8A-4147-A177-3AD203B41FA5}">
                      <a16:colId xmlns:a16="http://schemas.microsoft.com/office/drawing/2014/main" val="20000"/>
                    </a:ext>
                  </a:extLst>
                </a:gridCol>
                <a:gridCol w="3667125">
                  <a:extLst>
                    <a:ext uri="{9D8B030D-6E8A-4147-A177-3AD203B41FA5}">
                      <a16:colId xmlns:a16="http://schemas.microsoft.com/office/drawing/2014/main" val="20001"/>
                    </a:ext>
                  </a:extLst>
                </a:gridCol>
                <a:gridCol w="2236787">
                  <a:extLst>
                    <a:ext uri="{9D8B030D-6E8A-4147-A177-3AD203B41FA5}">
                      <a16:colId xmlns:a16="http://schemas.microsoft.com/office/drawing/2014/main" val="20002"/>
                    </a:ext>
                  </a:extLst>
                </a:gridCol>
              </a:tblGrid>
              <a:tr h="685124">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F1ECD8"/>
                        </a:solidFill>
                        <a:effectLst/>
                        <a:latin typeface="Times New Roman" pitchFamily="18" charset="0"/>
                        <a:ea typeface="MS Mincho" pitchFamily="49"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Survival Responses</a:t>
                      </a:r>
                      <a:endParaRPr kumimoji="0" lang="en-US" altLang="en-US" sz="1200" b="1" i="0" u="none" strike="noStrike" cap="none" normalizeH="0" baseline="0" dirty="0">
                        <a:ln>
                          <a:noFill/>
                        </a:ln>
                        <a:solidFill>
                          <a:srgbClr val="F1ECD8"/>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F1ECD8"/>
                        </a:solidFill>
                        <a:effectLst/>
                        <a:latin typeface="Times New Roman" pitchFamily="18" charset="0"/>
                        <a:ea typeface="MS Mincho" pitchFamily="49"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Coping Behaviors</a:t>
                      </a:r>
                      <a:endParaRPr kumimoji="0" lang="en-US" altLang="en-US" sz="1200" b="1" i="0" u="none" strike="noStrike" cap="none" normalizeH="0" baseline="0" dirty="0">
                        <a:ln>
                          <a:noFill/>
                        </a:ln>
                        <a:solidFill>
                          <a:srgbClr val="F1ECD8"/>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F1ECD8"/>
                        </a:solidFill>
                        <a:effectLst/>
                        <a:latin typeface="Times New Roman" pitchFamily="18" charset="0"/>
                        <a:ea typeface="MS Mincho" pitchFamily="49"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Labeled by systems…</a:t>
                      </a:r>
                      <a:endParaRPr kumimoji="0" lang="en-US" altLang="en-US" sz="1200" b="1" i="0" u="none" strike="noStrike" cap="none" normalizeH="0" baseline="0" dirty="0">
                        <a:ln>
                          <a:noFill/>
                        </a:ln>
                        <a:solidFill>
                          <a:srgbClr val="F1ECD8"/>
                        </a:solidFill>
                        <a:effectLst/>
                        <a:latin typeface="Times New Roman" pitchFamily="18" charset="0"/>
                        <a:ea typeface="MS Mincho" pitchFamily="49"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F1ECD8"/>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1597445">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Fight</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Struggling to regain or hold on to power, especially when feeling coerced.</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“Non-compliant”</a:t>
                      </a:r>
                      <a:endParaRPr kumimoji="0" lang="en-US" altLang="ja-JP"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PGothic" pitchFamily="34" charset="-128"/>
                          <a:cs typeface="Arial" pitchFamily="34" charset="0"/>
                        </a:rPr>
                        <a:t>“In denial”</a:t>
                      </a:r>
                      <a:endParaRPr kumimoji="0" lang="en-US" altLang="ja-JP"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PGothic" pitchFamily="34" charset="-128"/>
                          <a:cs typeface="Arial" pitchFamily="34" charset="0"/>
                        </a:rPr>
                        <a:t>“Combative”</a:t>
                      </a:r>
                      <a:endParaRPr kumimoji="0" lang="en-US" altLang="ja-JP"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PGothic" pitchFamily="34" charset="-128"/>
                          <a:cs typeface="Arial" pitchFamily="34" charset="0"/>
                        </a:rPr>
                        <a:t>“Challenges authority”</a:t>
                      </a:r>
                      <a:endParaRPr kumimoji="0" lang="en-US" altLang="ja-JP"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PGothic" pitchFamily="34" charset="-128"/>
                          <a:cs typeface="Arial" pitchFamily="34" charset="0"/>
                        </a:rPr>
                        <a:t>“Treatment resistant”</a:t>
                      </a:r>
                      <a:endParaRPr kumimoji="0" lang="en-US" altLang="ja-JP"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PGothic" pitchFamily="34" charset="-128"/>
                          <a:cs typeface="Arial" pitchFamily="34" charset="0"/>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10001"/>
                  </a:ext>
                </a:extLst>
              </a:tr>
              <a:tr h="1141032">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Flight</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Giving in to whoever/whatever is in a position of power</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“Passive”</a:t>
                      </a:r>
                      <a:endParaRPr kumimoji="0" lang="en-US" altLang="ja-JP"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PGothic" pitchFamily="34" charset="-128"/>
                          <a:cs typeface="Arial" pitchFamily="34" charset="0"/>
                        </a:rPr>
                        <a:t>“Can’t be helped”</a:t>
                      </a:r>
                      <a:endParaRPr kumimoji="0" lang="en-US" altLang="ja-JP"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PGothic" pitchFamily="34" charset="-128"/>
                          <a:cs typeface="Arial" pitchFamily="34" charset="0"/>
                        </a:rPr>
                        <a:t>“Using the system”</a:t>
                      </a:r>
                      <a:endParaRPr kumimoji="0" lang="en-US" altLang="ja-JP"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PGothic" pitchFamily="34" charset="-128"/>
                          <a:cs typeface="Arial" pitchFamily="34" charset="0"/>
                        </a:rPr>
                        <a:t> </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EED"/>
                    </a:solidFill>
                  </a:tcPr>
                </a:tc>
                <a:extLst>
                  <a:ext uri="{0D108BD9-81ED-4DB2-BD59-A6C34878D82A}">
                    <a16:rowId xmlns:a16="http://schemas.microsoft.com/office/drawing/2014/main" val="10002"/>
                  </a:ext>
                </a:extLst>
              </a:tr>
              <a:tr h="1180155">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Freeze</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Disengaging completely –keeping to oneself, leaving services, abandoning housing, etc.</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buSzPct val="135000"/>
                        <a:defRPr kumimoji="1" sz="2800">
                          <a:solidFill>
                            <a:schemeClr val="tx1"/>
                          </a:solidFill>
                          <a:latin typeface="Geneva" charset="0"/>
                          <a:ea typeface="MS PGothic" pitchFamily="34" charset="-128"/>
                        </a:defRPr>
                      </a:lvl1pPr>
                      <a:lvl2pPr marL="742950" indent="-285750" defTabSz="457200">
                        <a:spcBef>
                          <a:spcPct val="20000"/>
                        </a:spcBef>
                        <a:buSzPct val="125000"/>
                        <a:defRPr kumimoji="1" sz="2400">
                          <a:solidFill>
                            <a:schemeClr val="tx1"/>
                          </a:solidFill>
                          <a:latin typeface="Geneva" charset="0"/>
                          <a:ea typeface="MS PGothic" pitchFamily="34" charset="-128"/>
                        </a:defRPr>
                      </a:lvl2pPr>
                      <a:lvl3pPr marL="1143000" indent="-228600" defTabSz="457200">
                        <a:spcBef>
                          <a:spcPct val="20000"/>
                        </a:spcBef>
                        <a:buSzPct val="110000"/>
                        <a:defRPr kumimoji="1" sz="2000">
                          <a:solidFill>
                            <a:schemeClr val="tx1"/>
                          </a:solidFill>
                          <a:latin typeface="Geneva" charset="0"/>
                          <a:ea typeface="MS PGothic" pitchFamily="34" charset="-128"/>
                        </a:defRPr>
                      </a:lvl3pPr>
                      <a:lvl4pPr marL="1600200" indent="-228600" defTabSz="457200">
                        <a:spcBef>
                          <a:spcPct val="20000"/>
                        </a:spcBef>
                        <a:defRPr kumimoji="1">
                          <a:solidFill>
                            <a:schemeClr val="tx1"/>
                          </a:solidFill>
                          <a:latin typeface="Geneva" charset="0"/>
                          <a:ea typeface="MS PGothic" pitchFamily="34" charset="-128"/>
                        </a:defRPr>
                      </a:lvl4pPr>
                      <a:lvl5pPr marL="2057400" indent="-228600" defTabSz="457200">
                        <a:spcBef>
                          <a:spcPct val="20000"/>
                        </a:spcBef>
                        <a:buSzPct val="90000"/>
                        <a:defRPr kumimoji="1">
                          <a:solidFill>
                            <a:schemeClr val="tx1"/>
                          </a:solidFill>
                          <a:latin typeface="Geneva" charset="0"/>
                          <a:ea typeface="MS PGothic" pitchFamily="34" charset="-128"/>
                        </a:defRPr>
                      </a:lvl5pPr>
                      <a:lvl6pPr marL="25146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6pPr>
                      <a:lvl7pPr marL="29718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7pPr>
                      <a:lvl8pPr marL="34290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8pPr>
                      <a:lvl9pPr marL="3886200" indent="-228600" defTabSz="457200" eaLnBrk="0" fontAlgn="base" hangingPunct="0">
                        <a:spcBef>
                          <a:spcPct val="20000"/>
                        </a:spcBef>
                        <a:spcAft>
                          <a:spcPct val="0"/>
                        </a:spcAft>
                        <a:buSzPct val="90000"/>
                        <a:defRPr kumimoji="1">
                          <a:solidFill>
                            <a:schemeClr val="tx1"/>
                          </a:solidFill>
                          <a:latin typeface="Geneva"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 </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Mincho" pitchFamily="49" charset="-128"/>
                        </a:rPr>
                        <a:t>“Chronic”</a:t>
                      </a:r>
                      <a:endParaRPr kumimoji="0" lang="en-US" altLang="ja-JP" sz="1200" b="1" i="0" u="none" strike="noStrike" cap="none" normalizeH="0" baseline="0" dirty="0">
                        <a:ln>
                          <a:noFill/>
                        </a:ln>
                        <a:solidFill>
                          <a:srgbClr val="000000"/>
                        </a:solidFill>
                        <a:effectLst/>
                        <a:latin typeface="Times New Roman" pitchFamily="18" charset="0"/>
                        <a:ea typeface="MS Mincho" pitchFamily="4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MS PGothic" pitchFamily="34" charset="-128"/>
                          <a:cs typeface="Arial" pitchFamily="34" charset="0"/>
                        </a:rPr>
                        <a:t>“Unmotivated”</a:t>
                      </a:r>
                      <a:endParaRPr kumimoji="0" lang="en-US" altLang="en-US" sz="1200" b="1" i="0" u="none" strike="noStrike" cap="none" normalizeH="0" baseline="0" dirty="0">
                        <a:ln>
                          <a:noFill/>
                        </a:ln>
                        <a:solidFill>
                          <a:srgbClr val="000000"/>
                        </a:solidFill>
                        <a:effectLst/>
                        <a:latin typeface="Times New Roman" pitchFamily="18"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10003"/>
                  </a:ext>
                </a:extLst>
              </a:tr>
            </a:tbl>
          </a:graphicData>
        </a:graphic>
      </p:graphicFrame>
      <p:sp>
        <p:nvSpPr>
          <p:cNvPr id="5" name="Freeform 4"/>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pPr>
              <a:defRPr/>
            </a:pPr>
            <a:r>
              <a:rPr lang="en-US"/>
              <a:t>Slide </a:t>
            </a:r>
            <a:fld id="{18FCB52B-6E8A-4E40-8B9B-E1B0D681301F}" type="slidenum">
              <a:rPr lang="en-US" smtClean="0"/>
              <a:pPr>
                <a:defRPr/>
              </a:pPr>
              <a:t>20</a:t>
            </a:fld>
            <a:endParaRPr lang="en-US" dirty="0"/>
          </a:p>
        </p:txBody>
      </p:sp>
    </p:spTree>
    <p:extLst>
      <p:ext uri="{BB962C8B-B14F-4D97-AF65-F5344CB8AC3E}">
        <p14:creationId xmlns:p14="http://schemas.microsoft.com/office/powerpoint/2010/main" val="28175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0"/>
            <a:ext cx="9144000" cy="6858000"/>
          </a:xfrm>
          <a:prstGeom prst="rect">
            <a:avLst/>
          </a:prstGeom>
        </p:spPr>
      </p:pic>
      <p:sp>
        <p:nvSpPr>
          <p:cNvPr id="3" name="Content Placeholder 2"/>
          <p:cNvSpPr>
            <a:spLocks noGrp="1"/>
          </p:cNvSpPr>
          <p:nvPr>
            <p:ph idx="1"/>
          </p:nvPr>
        </p:nvSpPr>
        <p:spPr>
          <a:xfrm>
            <a:off x="1938337" y="2560637"/>
            <a:ext cx="5376863" cy="4525963"/>
          </a:xfrm>
        </p:spPr>
        <p:txBody>
          <a:bodyPr/>
          <a:lstStyle/>
          <a:p>
            <a:pPr marL="0" indent="0" algn="ctr">
              <a:buNone/>
            </a:pPr>
            <a:r>
              <a:rPr lang="en-US" sz="6000" b="1" dirty="0">
                <a:solidFill>
                  <a:schemeClr val="bg1"/>
                </a:solidFill>
                <a:effectLst>
                  <a:outerShdw blurRad="38100" dist="38100" dir="2700000" algn="tl">
                    <a:srgbClr val="000000">
                      <a:alpha val="43137"/>
                    </a:srgbClr>
                  </a:outerShdw>
                </a:effectLst>
              </a:rPr>
              <a:t>Prevalence of Trauma</a:t>
            </a: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21</a:t>
            </a:fld>
            <a:endParaRPr lang="en-US" dirty="0"/>
          </a:p>
        </p:txBody>
      </p:sp>
    </p:spTree>
    <p:extLst>
      <p:ext uri="{BB962C8B-B14F-4D97-AF65-F5344CB8AC3E}">
        <p14:creationId xmlns:p14="http://schemas.microsoft.com/office/powerpoint/2010/main" val="346570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Trauma  in older adults</a:t>
            </a:r>
          </a:p>
        </p:txBody>
      </p:sp>
      <p:sp>
        <p:nvSpPr>
          <p:cNvPr id="3" name="Content Placeholder 2"/>
          <p:cNvSpPr>
            <a:spLocks noGrp="1"/>
          </p:cNvSpPr>
          <p:nvPr>
            <p:ph idx="1"/>
          </p:nvPr>
        </p:nvSpPr>
        <p:spPr/>
        <p:txBody>
          <a:bodyPr>
            <a:normAutofit fontScale="70000" lnSpcReduction="20000"/>
          </a:bodyPr>
          <a:lstStyle/>
          <a:p>
            <a:pPr lvl="0"/>
            <a:r>
              <a:rPr lang="en-US" dirty="0"/>
              <a:t>Approximately</a:t>
            </a:r>
            <a:r>
              <a:rPr lang="en-US" dirty="0">
                <a:solidFill>
                  <a:schemeClr val="accent2">
                    <a:lumMod val="75000"/>
                  </a:schemeClr>
                </a:solidFill>
              </a:rPr>
              <a:t> one in ten </a:t>
            </a:r>
            <a:r>
              <a:rPr lang="en-US" dirty="0"/>
              <a:t>seniors over the age of 60 is abused each year</a:t>
            </a:r>
          </a:p>
          <a:p>
            <a:pPr marL="0" lvl="0" indent="0">
              <a:buNone/>
            </a:pPr>
            <a:endParaRPr lang="en-US" dirty="0"/>
          </a:p>
          <a:p>
            <a:pPr lvl="0"/>
            <a:r>
              <a:rPr lang="en-US" dirty="0"/>
              <a:t>The majority are </a:t>
            </a:r>
            <a:r>
              <a:rPr lang="en-US" dirty="0">
                <a:solidFill>
                  <a:schemeClr val="accent2">
                    <a:lumMod val="75000"/>
                  </a:schemeClr>
                </a:solidFill>
              </a:rPr>
              <a:t>older women who live in the community </a:t>
            </a:r>
            <a:r>
              <a:rPr lang="en-US" dirty="0"/>
              <a:t>rather than in nursing homes or other senior living facilities. </a:t>
            </a:r>
          </a:p>
          <a:p>
            <a:pPr marL="0" lvl="0" indent="0">
              <a:buNone/>
            </a:pPr>
            <a:endParaRPr lang="en-US" dirty="0"/>
          </a:p>
          <a:p>
            <a:pPr lvl="0"/>
            <a:r>
              <a:rPr lang="en-US" dirty="0">
                <a:solidFill>
                  <a:schemeClr val="accent2">
                    <a:lumMod val="75000"/>
                  </a:schemeClr>
                </a:solidFill>
              </a:rPr>
              <a:t>Elder abuse is grossly underreported</a:t>
            </a:r>
          </a:p>
          <a:p>
            <a:pPr lvl="0"/>
            <a:endParaRPr lang="en-US" dirty="0">
              <a:solidFill>
                <a:srgbClr val="92D050"/>
              </a:solidFill>
            </a:endParaRPr>
          </a:p>
          <a:p>
            <a:pPr lvl="0"/>
            <a:r>
              <a:rPr lang="en-US" dirty="0">
                <a:solidFill>
                  <a:schemeClr val="accent2">
                    <a:lumMod val="75000"/>
                  </a:schemeClr>
                </a:solidFill>
              </a:rPr>
              <a:t>Cognitive decline, </a:t>
            </a:r>
            <a:r>
              <a:rPr lang="en-US" dirty="0"/>
              <a:t>even mild , is a pronounced risk factor for financial exploitation</a:t>
            </a:r>
          </a:p>
          <a:p>
            <a:pPr marL="0" lvl="0" indent="0">
              <a:buNone/>
            </a:pPr>
            <a:endParaRPr lang="en-US" dirty="0"/>
          </a:p>
          <a:p>
            <a:pPr lvl="0"/>
            <a:r>
              <a:rPr lang="en-US" dirty="0"/>
              <a:t>Seniors who have been abused are </a:t>
            </a:r>
            <a:r>
              <a:rPr lang="en-US" dirty="0">
                <a:solidFill>
                  <a:schemeClr val="accent2">
                    <a:lumMod val="75000"/>
                  </a:schemeClr>
                </a:solidFill>
              </a:rPr>
              <a:t>more likely to be institutionalized </a:t>
            </a:r>
            <a:r>
              <a:rPr lang="en-US" dirty="0"/>
              <a:t>in a nursing home or to be hospitalized</a:t>
            </a:r>
          </a:p>
        </p:txBody>
      </p:sp>
      <p:sp>
        <p:nvSpPr>
          <p:cNvPr id="5" name="Freeform 4"/>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pPr>
              <a:defRPr/>
            </a:pPr>
            <a:r>
              <a:rPr lang="en-US"/>
              <a:t>Slide </a:t>
            </a:r>
            <a:fld id="{18FCB52B-6E8A-4E40-8B9B-E1B0D681301F}"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Trauma  in older adults</a:t>
            </a:r>
          </a:p>
        </p:txBody>
      </p:sp>
      <p:sp>
        <p:nvSpPr>
          <p:cNvPr id="3" name="Content Placeholder 2"/>
          <p:cNvSpPr>
            <a:spLocks noGrp="1"/>
          </p:cNvSpPr>
          <p:nvPr>
            <p:ph idx="1"/>
          </p:nvPr>
        </p:nvSpPr>
        <p:spPr/>
        <p:txBody>
          <a:bodyPr>
            <a:normAutofit/>
          </a:bodyPr>
          <a:lstStyle/>
          <a:p>
            <a:pPr marL="285750" indent="-176213" algn="just">
              <a:buFont typeface="Arial" pitchFamily="34" charset="0"/>
              <a:buChar char="•"/>
            </a:pPr>
            <a:r>
              <a:rPr lang="en-US" sz="2200" dirty="0"/>
              <a:t>About </a:t>
            </a:r>
            <a:r>
              <a:rPr lang="en-US" sz="2200" dirty="0">
                <a:solidFill>
                  <a:schemeClr val="accent2">
                    <a:lumMod val="75000"/>
                  </a:schemeClr>
                </a:solidFill>
              </a:rPr>
              <a:t>70% of older men </a:t>
            </a:r>
            <a:r>
              <a:rPr lang="en-US" sz="2200" dirty="0"/>
              <a:t>reported lifetime exposure to trauma; </a:t>
            </a:r>
            <a:r>
              <a:rPr lang="en-US" sz="2200" dirty="0">
                <a:solidFill>
                  <a:schemeClr val="accent2">
                    <a:lumMod val="75000"/>
                  </a:schemeClr>
                </a:solidFill>
              </a:rPr>
              <a:t>older women </a:t>
            </a:r>
            <a:r>
              <a:rPr lang="en-US" sz="2200" dirty="0"/>
              <a:t>reported a lower rate, </a:t>
            </a:r>
            <a:r>
              <a:rPr lang="en-US" sz="2200" dirty="0">
                <a:solidFill>
                  <a:schemeClr val="accent2">
                    <a:lumMod val="75000"/>
                  </a:schemeClr>
                </a:solidFill>
              </a:rPr>
              <a:t>around 41% </a:t>
            </a:r>
          </a:p>
          <a:p>
            <a:pPr marL="285750" indent="-176213" algn="just">
              <a:buFont typeface="Arial" pitchFamily="34" charset="0"/>
              <a:buChar char="•"/>
            </a:pPr>
            <a:endParaRPr lang="en-US" sz="2200" dirty="0"/>
          </a:p>
          <a:p>
            <a:pPr marL="285750" indent="-176213" algn="just">
              <a:buFont typeface="Arial" pitchFamily="34" charset="0"/>
              <a:buChar char="•"/>
            </a:pPr>
            <a:r>
              <a:rPr lang="en-US" sz="2200" dirty="0">
                <a:solidFill>
                  <a:schemeClr val="accent2">
                    <a:lumMod val="75000"/>
                  </a:schemeClr>
                </a:solidFill>
              </a:rPr>
              <a:t>Greater lifetime trauma </a:t>
            </a:r>
            <a:r>
              <a:rPr lang="en-US" sz="2200" dirty="0"/>
              <a:t>exposure was related to poorer self-rated health, more chronic health problems, and more functional difficulties </a:t>
            </a:r>
          </a:p>
          <a:p>
            <a:pPr marL="285750" indent="-176213" algn="just">
              <a:buFont typeface="Arial" pitchFamily="34" charset="0"/>
              <a:buChar char="•"/>
            </a:pPr>
            <a:endParaRPr lang="en-US" sz="2200" dirty="0"/>
          </a:p>
          <a:p>
            <a:pPr marL="285750" indent="-176213" algn="just">
              <a:buFont typeface="Arial" pitchFamily="34" charset="0"/>
              <a:buChar char="•"/>
            </a:pPr>
            <a:r>
              <a:rPr lang="en-US" sz="2200" dirty="0">
                <a:solidFill>
                  <a:schemeClr val="accent2">
                    <a:lumMod val="75000"/>
                  </a:schemeClr>
                </a:solidFill>
              </a:rPr>
              <a:t>Of older women (average age = 70), 72% </a:t>
            </a:r>
            <a:r>
              <a:rPr lang="en-US" sz="2200" dirty="0"/>
              <a:t>had experienced at least one type of interpersonal trauma during their lives (e.g., childhood physical or sexual abuse; rape) and higher rates of interpersonal trauma were related to increased psychopathology </a:t>
            </a:r>
          </a:p>
          <a:p>
            <a:endParaRPr lang="en-US" dirty="0"/>
          </a:p>
        </p:txBody>
      </p:sp>
      <p:sp>
        <p:nvSpPr>
          <p:cNvPr id="5" name="Freeform 4"/>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pPr>
              <a:defRPr/>
            </a:pPr>
            <a:r>
              <a:rPr lang="en-US"/>
              <a:t>Slide </a:t>
            </a:r>
            <a:fld id="{18FCB52B-6E8A-4E40-8B9B-E1B0D681301F}"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Older Adults and Past Abuse </a:t>
            </a:r>
          </a:p>
        </p:txBody>
      </p:sp>
      <p:sp>
        <p:nvSpPr>
          <p:cNvPr id="3" name="Content Placeholder 2"/>
          <p:cNvSpPr>
            <a:spLocks noGrp="1"/>
          </p:cNvSpPr>
          <p:nvPr>
            <p:ph idx="1"/>
          </p:nvPr>
        </p:nvSpPr>
        <p:spPr/>
        <p:txBody>
          <a:bodyPr>
            <a:normAutofit/>
          </a:bodyPr>
          <a:lstStyle/>
          <a:p>
            <a:pPr marL="344488" indent="-344488">
              <a:spcBef>
                <a:spcPts val="0"/>
              </a:spcBef>
            </a:pPr>
            <a:r>
              <a:rPr lang="en-US" sz="2400" dirty="0">
                <a:latin typeface="Arial" panose="020B0604020202020204" pitchFamily="34" charset="0"/>
                <a:cs typeface="Arial" panose="020B0604020202020204" pitchFamily="34" charset="0"/>
              </a:rPr>
              <a:t>Older adults who have been abused or neglected at the hands of a caregiver or partner found childhood abuse to be a notable risk factor. </a:t>
            </a:r>
          </a:p>
          <a:p>
            <a:pPr marL="344488" indent="-344488">
              <a:spcBef>
                <a:spcPts val="0"/>
              </a:spcBef>
            </a:pPr>
            <a:endParaRPr lang="en-US" sz="2400" dirty="0">
              <a:latin typeface="Arial" panose="020B0604020202020204" pitchFamily="34" charset="0"/>
              <a:cs typeface="Arial" panose="020B0604020202020204" pitchFamily="34" charset="0"/>
            </a:endParaRPr>
          </a:p>
          <a:p>
            <a:pPr marL="344488" indent="-344488">
              <a:spcBef>
                <a:spcPts val="0"/>
              </a:spcBef>
            </a:pPr>
            <a:r>
              <a:rPr lang="en-US" sz="2400" dirty="0">
                <a:latin typeface="Arial" panose="020B0604020202020204" pitchFamily="34" charset="0"/>
                <a:cs typeface="Arial" panose="020B0604020202020204" pitchFamily="34" charset="0"/>
              </a:rPr>
              <a:t>Older adults who suffered from physical neglect and abuse in childhood may be more likely to tolerate poor care later in life.</a:t>
            </a:r>
          </a:p>
          <a:p>
            <a:pPr marL="0" indent="0">
              <a:spcBef>
                <a:spcPts val="0"/>
              </a:spcBef>
              <a:buNone/>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The experience of a prior traumatic event is associated with increased risk of elder mistreatment</a:t>
            </a:r>
          </a:p>
          <a:p>
            <a:pPr>
              <a:buNone/>
            </a:pPr>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24</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a:xfrm>
            <a:off x="381000" y="0"/>
            <a:ext cx="8229600" cy="1371600"/>
          </a:xfrm>
        </p:spPr>
        <p:txBody>
          <a:bodyPr>
            <a:normAutofit/>
          </a:bodyPr>
          <a:lstStyle/>
          <a:p>
            <a:pPr algn="l" eaLnBrk="1" hangingPunct="1">
              <a:defRPr/>
            </a:pPr>
            <a:r>
              <a:rPr lang="en-US" sz="4100" b="1" dirty="0">
                <a:solidFill>
                  <a:schemeClr val="accent2">
                    <a:lumMod val="75000"/>
                  </a:schemeClr>
                </a:solidFill>
                <a:effectLst>
                  <a:outerShdw blurRad="38100" dist="38100" dir="2700000" algn="tl">
                    <a:srgbClr val="000000">
                      <a:alpha val="43137"/>
                    </a:srgbClr>
                  </a:outerShdw>
                </a:effectLst>
              </a:rPr>
              <a:t> </a:t>
            </a:r>
            <a:r>
              <a:rPr lang="en-US" sz="4000" b="1" dirty="0">
                <a:solidFill>
                  <a:schemeClr val="accent2">
                    <a:lumMod val="75000"/>
                  </a:schemeClr>
                </a:solidFill>
                <a:effectLst>
                  <a:outerShdw blurRad="38100" dist="38100" dir="2700000" algn="tl">
                    <a:srgbClr val="000000">
                      <a:alpha val="43137"/>
                    </a:srgbClr>
                  </a:outerShdw>
                </a:effectLst>
              </a:rPr>
              <a:t>Trauma </a:t>
            </a:r>
            <a:r>
              <a:rPr lang="en-US" sz="4000" b="1" cap="all" dirty="0">
                <a:solidFill>
                  <a:schemeClr val="accent2">
                    <a:lumMod val="75000"/>
                  </a:schemeClr>
                </a:solidFill>
                <a:effectLst>
                  <a:outerShdw blurRad="38100" dist="38100" dir="2700000" algn="tl">
                    <a:srgbClr val="000000">
                      <a:alpha val="43137"/>
                    </a:srgbClr>
                  </a:outerShdw>
                </a:effectLst>
              </a:rPr>
              <a:t>effects</a:t>
            </a:r>
            <a:endParaRPr lang="en-US" b="1" cap="all" dirty="0">
              <a:solidFill>
                <a:schemeClr val="accent2">
                  <a:lumMod val="75000"/>
                </a:schemeClr>
              </a:solidFill>
              <a:effectLst>
                <a:outerShdw blurRad="38100" dist="38100" dir="2700000" algn="tl">
                  <a:srgbClr val="000000">
                    <a:alpha val="43137"/>
                  </a:srgbClr>
                </a:outerShdw>
              </a:effectLst>
            </a:endParaRPr>
          </a:p>
        </p:txBody>
      </p:sp>
      <p:sp>
        <p:nvSpPr>
          <p:cNvPr id="1379331" name="Rectangle 3"/>
          <p:cNvSpPr>
            <a:spLocks noGrp="1" noChangeArrowheads="1"/>
          </p:cNvSpPr>
          <p:nvPr>
            <p:ph type="body" sz="half" idx="1"/>
          </p:nvPr>
        </p:nvSpPr>
        <p:spPr>
          <a:xfrm>
            <a:off x="457200" y="2514600"/>
            <a:ext cx="7924800" cy="5943600"/>
          </a:xfrm>
        </p:spPr>
        <p:txBody>
          <a:bodyPr/>
          <a:lstStyle/>
          <a:p>
            <a:pPr eaLnBrk="1" hangingPunct="1">
              <a:lnSpc>
                <a:spcPct val="80000"/>
              </a:lnSpc>
            </a:pPr>
            <a:r>
              <a:rPr lang="en-US" sz="2400" dirty="0"/>
              <a:t>Adults with an ACE score of 4 or more were 460% more likely to be suffering from depression.</a:t>
            </a:r>
          </a:p>
          <a:p>
            <a:pPr eaLnBrk="1" hangingPunct="1">
              <a:lnSpc>
                <a:spcPct val="80000"/>
              </a:lnSpc>
            </a:pPr>
            <a:endParaRPr lang="en-US" sz="2400" dirty="0"/>
          </a:p>
          <a:p>
            <a:pPr eaLnBrk="1" hangingPunct="1">
              <a:lnSpc>
                <a:spcPct val="80000"/>
              </a:lnSpc>
            </a:pPr>
            <a:r>
              <a:rPr lang="en-US" sz="2400" dirty="0"/>
              <a:t>The likelihood of adult suicide attempts increase 30 fold or  3, 000% with an ACE score of 7 or more.</a:t>
            </a:r>
          </a:p>
          <a:p>
            <a:pPr eaLnBrk="1" hangingPunct="1">
              <a:lnSpc>
                <a:spcPct val="80000"/>
              </a:lnSpc>
            </a:pPr>
            <a:endParaRPr lang="en-US" sz="2400" dirty="0"/>
          </a:p>
          <a:p>
            <a:pPr eaLnBrk="1" hangingPunct="1">
              <a:lnSpc>
                <a:spcPct val="80000"/>
              </a:lnSpc>
            </a:pPr>
            <a:r>
              <a:rPr lang="en-US" sz="2400" dirty="0"/>
              <a:t>Childhood and adolescent suicide attempts increase 51-fold or 5,100% with an ACE score of 7 or more.</a:t>
            </a:r>
          </a:p>
          <a:p>
            <a:pPr eaLnBrk="1" hangingPunct="1">
              <a:lnSpc>
                <a:spcPct val="80000"/>
              </a:lnSpc>
              <a:buFont typeface="Wingdings" pitchFamily="-84" charset="2"/>
              <a:buNone/>
            </a:pPr>
            <a:endParaRPr lang="en-US" sz="900" dirty="0"/>
          </a:p>
          <a:p>
            <a:pPr eaLnBrk="1" hangingPunct="1">
              <a:lnSpc>
                <a:spcPct val="80000"/>
              </a:lnSpc>
              <a:buFont typeface="Wingdings" pitchFamily="-84" charset="2"/>
              <a:buNone/>
            </a:pPr>
            <a:endParaRPr lang="en-US" sz="2400" b="1" dirty="0"/>
          </a:p>
          <a:p>
            <a:pPr eaLnBrk="1" hangingPunct="1">
              <a:lnSpc>
                <a:spcPct val="80000"/>
              </a:lnSpc>
              <a:buFont typeface="Wingdings" pitchFamily="-84" charset="2"/>
              <a:buNone/>
            </a:pPr>
            <a:r>
              <a:rPr lang="en-US" sz="2400" b="1" dirty="0"/>
              <a:t>		</a:t>
            </a:r>
            <a:endParaRPr lang="en-US" sz="2400" dirty="0"/>
          </a:p>
          <a:p>
            <a:pPr eaLnBrk="1" hangingPunct="1">
              <a:lnSpc>
                <a:spcPct val="80000"/>
              </a:lnSpc>
              <a:buFont typeface="Wingdings" pitchFamily="-84" charset="2"/>
              <a:buNone/>
            </a:pPr>
            <a:endParaRPr lang="en-US" sz="1800" dirty="0"/>
          </a:p>
          <a:p>
            <a:pPr eaLnBrk="1" hangingPunct="1">
              <a:lnSpc>
                <a:spcPct val="80000"/>
              </a:lnSpc>
              <a:buFont typeface="Wingdings" pitchFamily="-84" charset="2"/>
              <a:buNone/>
            </a:pPr>
            <a:endParaRPr lang="en-US" sz="1800" dirty="0"/>
          </a:p>
        </p:txBody>
      </p:sp>
      <p:sp>
        <p:nvSpPr>
          <p:cNvPr id="2" name="Slide Number Placeholder 1"/>
          <p:cNvSpPr>
            <a:spLocks noGrp="1"/>
          </p:cNvSpPr>
          <p:nvPr>
            <p:ph type="sldNum" sz="quarter" idx="12"/>
          </p:nvPr>
        </p:nvSpPr>
        <p:spPr/>
        <p:txBody>
          <a:bodyPr/>
          <a:lstStyle/>
          <a:p>
            <a:fld id="{2369E731-BF72-2940-9091-3A909139F7CA}" type="slidenum">
              <a:rPr lang="en-US" smtClean="0"/>
              <a:pPr/>
              <a:t>25</a:t>
            </a:fld>
            <a:endParaRPr lang="en-US" dirty="0"/>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0" y="1197819"/>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341701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a:xfrm>
            <a:off x="381000" y="0"/>
            <a:ext cx="8229600" cy="1371600"/>
          </a:xfrm>
        </p:spPr>
        <p:txBody>
          <a:bodyPr/>
          <a:lstStyle/>
          <a:p>
            <a:pPr algn="l" eaLnBrk="1" hangingPunct="1">
              <a:defRPr/>
            </a:pPr>
            <a:r>
              <a:rPr lang="en-US" sz="4000" b="1" dirty="0">
                <a:solidFill>
                  <a:schemeClr val="accent2">
                    <a:lumMod val="75000"/>
                  </a:schemeClr>
                </a:solidFill>
                <a:effectLst>
                  <a:outerShdw blurRad="38100" dist="38100" dir="2700000" algn="tl">
                    <a:srgbClr val="000000">
                      <a:alpha val="43137"/>
                    </a:srgbClr>
                  </a:outerShdw>
                </a:effectLst>
              </a:rPr>
              <a:t> Trauma </a:t>
            </a:r>
            <a:r>
              <a:rPr lang="en-US" sz="4000" b="1" cap="all" dirty="0">
                <a:solidFill>
                  <a:schemeClr val="accent2">
                    <a:lumMod val="75000"/>
                  </a:schemeClr>
                </a:solidFill>
                <a:effectLst>
                  <a:outerShdw blurRad="38100" dist="38100" dir="2700000" algn="tl">
                    <a:srgbClr val="000000">
                      <a:alpha val="43137"/>
                    </a:srgbClr>
                  </a:outerShdw>
                </a:effectLst>
              </a:rPr>
              <a:t>effects</a:t>
            </a:r>
            <a:r>
              <a:rPr lang="en-US" b="1" cap="all" dirty="0">
                <a:solidFill>
                  <a:schemeClr val="bg2">
                    <a:lumMod val="40000"/>
                    <a:lumOff val="60000"/>
                  </a:schemeClr>
                </a:solidFill>
              </a:rPr>
              <a:t>:</a:t>
            </a:r>
          </a:p>
        </p:txBody>
      </p:sp>
      <p:sp>
        <p:nvSpPr>
          <p:cNvPr id="1379331" name="Rectangle 3"/>
          <p:cNvSpPr>
            <a:spLocks noGrp="1" noChangeArrowheads="1"/>
          </p:cNvSpPr>
          <p:nvPr>
            <p:ph type="body" sz="half" idx="1"/>
          </p:nvPr>
        </p:nvSpPr>
        <p:spPr>
          <a:xfrm>
            <a:off x="797859" y="1600200"/>
            <a:ext cx="7924800" cy="6400800"/>
          </a:xfrm>
        </p:spPr>
        <p:txBody>
          <a:bodyPr/>
          <a:lstStyle/>
          <a:p>
            <a:pPr eaLnBrk="1" hangingPunct="1">
              <a:lnSpc>
                <a:spcPct val="80000"/>
              </a:lnSpc>
            </a:pPr>
            <a:r>
              <a:rPr lang="en-US" sz="2400" dirty="0"/>
              <a:t>A male child with an ACE of 6 or more has a 4,600 % greater likelihood of becoming an IV drug user.</a:t>
            </a:r>
          </a:p>
          <a:p>
            <a:pPr eaLnBrk="1" hangingPunct="1">
              <a:lnSpc>
                <a:spcPct val="80000"/>
              </a:lnSpc>
            </a:pPr>
            <a:endParaRPr lang="en-US" sz="2400" dirty="0"/>
          </a:p>
          <a:p>
            <a:pPr eaLnBrk="1" hangingPunct="1">
              <a:lnSpc>
                <a:spcPct val="80000"/>
              </a:lnSpc>
            </a:pPr>
            <a:r>
              <a:rPr lang="en-US" sz="2400" dirty="0"/>
              <a:t>A child with 6 or more categories or adverse childhood experiences is 250% more likely to become an adult smoker.</a:t>
            </a:r>
          </a:p>
          <a:p>
            <a:pPr eaLnBrk="1" hangingPunct="1">
              <a:lnSpc>
                <a:spcPct val="80000"/>
              </a:lnSpc>
              <a:buNone/>
            </a:pPr>
            <a:endParaRPr lang="en-US" sz="2400" dirty="0"/>
          </a:p>
          <a:p>
            <a:pPr eaLnBrk="1" hangingPunct="1">
              <a:lnSpc>
                <a:spcPct val="80000"/>
              </a:lnSpc>
            </a:pPr>
            <a:r>
              <a:rPr lang="en-US" sz="2400" dirty="0"/>
              <a:t>A person with 4 categories of adverse childhood experiences is 260% more likely to have Chronic Pulmonary Disease.</a:t>
            </a:r>
          </a:p>
          <a:p>
            <a:pPr eaLnBrk="1" hangingPunct="1">
              <a:lnSpc>
                <a:spcPct val="80000"/>
              </a:lnSpc>
              <a:buNone/>
            </a:pPr>
            <a:endParaRPr lang="en-US" sz="2400" dirty="0"/>
          </a:p>
          <a:p>
            <a:pPr eaLnBrk="1" hangingPunct="1">
              <a:lnSpc>
                <a:spcPct val="80000"/>
              </a:lnSpc>
            </a:pPr>
            <a:r>
              <a:rPr lang="en-US" sz="2400" dirty="0"/>
              <a:t>2/3rds of all alcoholism can be attributed to adverse childhood experiences.</a:t>
            </a:r>
            <a:endParaRPr lang="en-US" sz="900" dirty="0"/>
          </a:p>
          <a:p>
            <a:pPr eaLnBrk="1" hangingPunct="1">
              <a:lnSpc>
                <a:spcPct val="80000"/>
              </a:lnSpc>
              <a:buFont typeface="Wingdings" pitchFamily="-84" charset="2"/>
              <a:buNone/>
            </a:pPr>
            <a:endParaRPr lang="en-US" sz="2400" b="1" dirty="0"/>
          </a:p>
          <a:p>
            <a:pPr eaLnBrk="1" hangingPunct="1">
              <a:lnSpc>
                <a:spcPct val="80000"/>
              </a:lnSpc>
              <a:buFont typeface="Wingdings" pitchFamily="-84" charset="2"/>
              <a:buNone/>
            </a:pPr>
            <a:r>
              <a:rPr lang="en-US" sz="2400" b="1" dirty="0"/>
              <a:t>		</a:t>
            </a:r>
            <a:endParaRPr lang="en-US" sz="2400" dirty="0"/>
          </a:p>
          <a:p>
            <a:pPr eaLnBrk="1" hangingPunct="1">
              <a:lnSpc>
                <a:spcPct val="80000"/>
              </a:lnSpc>
              <a:buFont typeface="Wingdings" pitchFamily="-84" charset="2"/>
              <a:buNone/>
            </a:pPr>
            <a:endParaRPr lang="en-US" sz="1800" dirty="0"/>
          </a:p>
          <a:p>
            <a:pPr eaLnBrk="1" hangingPunct="1">
              <a:lnSpc>
                <a:spcPct val="80000"/>
              </a:lnSpc>
              <a:buFont typeface="Wingdings" pitchFamily="-84" charset="2"/>
              <a:buNone/>
            </a:pPr>
            <a:endParaRPr lang="en-US" sz="1800" dirty="0"/>
          </a:p>
        </p:txBody>
      </p:sp>
      <p:sp>
        <p:nvSpPr>
          <p:cNvPr id="2" name="Slide Number Placeholder 1"/>
          <p:cNvSpPr>
            <a:spLocks noGrp="1"/>
          </p:cNvSpPr>
          <p:nvPr>
            <p:ph type="sldNum" sz="quarter" idx="12"/>
          </p:nvPr>
        </p:nvSpPr>
        <p:spPr/>
        <p:txBody>
          <a:bodyPr/>
          <a:lstStyle/>
          <a:p>
            <a:fld id="{2369E731-BF72-2940-9091-3A909139F7CA}" type="slidenum">
              <a:rPr lang="en-US" smtClean="0"/>
              <a:pPr/>
              <a:t>26</a:t>
            </a:fld>
            <a:endParaRPr lang="en-US" dirty="0"/>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341701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53193"/>
            <a:ext cx="9144000" cy="6991351"/>
          </a:xfrm>
          <a:prstGeom prst="rect">
            <a:avLst/>
          </a:prstGeom>
        </p:spPr>
      </p:pic>
      <p:sp>
        <p:nvSpPr>
          <p:cNvPr id="3" name="Content Placeholder 2"/>
          <p:cNvSpPr>
            <a:spLocks noGrp="1"/>
          </p:cNvSpPr>
          <p:nvPr>
            <p:ph idx="1"/>
          </p:nvPr>
        </p:nvSpPr>
        <p:spPr>
          <a:xfrm>
            <a:off x="0" y="1143000"/>
            <a:ext cx="9144000" cy="5257800"/>
          </a:xfrm>
        </p:spPr>
        <p:txBody>
          <a:bodyPr/>
          <a:lstStyle/>
          <a:p>
            <a:pPr marL="0" indent="0" algn="ctr">
              <a:buNone/>
            </a:pPr>
            <a:endParaRPr lang="en-US" sz="4000" dirty="0">
              <a:solidFill>
                <a:schemeClr val="bg1"/>
              </a:solidFill>
              <a:effectLst>
                <a:outerShdw blurRad="38100" dist="38100" dir="2700000" algn="tl">
                  <a:srgbClr val="000000">
                    <a:alpha val="43137"/>
                  </a:srgbClr>
                </a:outerShdw>
              </a:effectLst>
            </a:endParaRPr>
          </a:p>
          <a:p>
            <a:pPr marL="0" indent="0" algn="ctr">
              <a:buNone/>
            </a:pPr>
            <a:r>
              <a:rPr lang="en-US" sz="6000" b="1" dirty="0">
                <a:solidFill>
                  <a:schemeClr val="bg1"/>
                </a:solidFill>
                <a:effectLst>
                  <a:outerShdw blurRad="38100" dist="38100" dir="2700000" algn="tl">
                    <a:srgbClr val="000000">
                      <a:alpha val="43137"/>
                    </a:srgbClr>
                  </a:outerShdw>
                </a:effectLst>
              </a:rPr>
              <a:t>Trauma-Informed Approaches </a:t>
            </a: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27</a:t>
            </a:fld>
            <a:endParaRPr lang="en-US" dirty="0"/>
          </a:p>
        </p:txBody>
      </p:sp>
    </p:spTree>
    <p:extLst>
      <p:ext uri="{BB962C8B-B14F-4D97-AF65-F5344CB8AC3E}">
        <p14:creationId xmlns:p14="http://schemas.microsoft.com/office/powerpoint/2010/main" val="85404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3613" cy="1401978"/>
          </a:xfrm>
        </p:spPr>
        <p:txBody>
          <a:bodyPr>
            <a:normAutofit fontScale="90000"/>
          </a:bodyPr>
          <a:lstStyle/>
          <a:p>
            <a:pPr algn="l"/>
            <a:r>
              <a:rPr lang="en-US" b="1" dirty="0">
                <a:solidFill>
                  <a:schemeClr val="accent2">
                    <a:lumMod val="75000"/>
                  </a:schemeClr>
                </a:solidFill>
                <a:effectLst>
                  <a:outerShdw blurRad="38100" dist="38100" dir="2700000" algn="tl">
                    <a:srgbClr val="000000">
                      <a:alpha val="43137"/>
                    </a:srgbClr>
                  </a:outerShdw>
                </a:effectLst>
              </a:rPr>
              <a:t>From “What’s Wrong?” To “What’s Happened?”</a:t>
            </a:r>
          </a:p>
        </p:txBody>
      </p:sp>
      <p:sp>
        <p:nvSpPr>
          <p:cNvPr id="3" name="Content Placeholder 2"/>
          <p:cNvSpPr>
            <a:spLocks noGrp="1"/>
          </p:cNvSpPr>
          <p:nvPr>
            <p:ph sz="half" idx="1"/>
          </p:nvPr>
        </p:nvSpPr>
        <p:spPr>
          <a:xfrm>
            <a:off x="457200" y="2514600"/>
            <a:ext cx="3566160" cy="3885986"/>
          </a:xfrm>
          <a:prstGeom prst="rect">
            <a:avLst/>
          </a:prstGeom>
        </p:spPr>
        <p:txBody>
          <a:bodyPr>
            <a:normAutofit/>
          </a:bodyPr>
          <a:lstStyle/>
          <a:p>
            <a:r>
              <a:rPr lang="en-US" sz="2800" dirty="0"/>
              <a:t>What is your diagnosis?</a:t>
            </a:r>
          </a:p>
          <a:p>
            <a:r>
              <a:rPr lang="en-US" sz="2800" dirty="0"/>
              <a:t>What are your symptoms?</a:t>
            </a:r>
          </a:p>
          <a:p>
            <a:r>
              <a:rPr lang="en-US" sz="2800" dirty="0"/>
              <a:t>How can I best help or treat you?</a:t>
            </a:r>
          </a:p>
        </p:txBody>
      </p:sp>
      <p:sp>
        <p:nvSpPr>
          <p:cNvPr id="4" name="Content Placeholder 3"/>
          <p:cNvSpPr>
            <a:spLocks noGrp="1"/>
          </p:cNvSpPr>
          <p:nvPr>
            <p:ph sz="half" idx="2"/>
          </p:nvPr>
        </p:nvSpPr>
        <p:spPr>
          <a:xfrm>
            <a:off x="4572000" y="2257455"/>
            <a:ext cx="3566160" cy="3885986"/>
          </a:xfrm>
          <a:prstGeom prst="rect">
            <a:avLst/>
          </a:prstGeom>
        </p:spPr>
        <p:txBody>
          <a:bodyPr>
            <a:normAutofit/>
          </a:bodyPr>
          <a:lstStyle/>
          <a:p>
            <a:r>
              <a:rPr lang="en-US" sz="2800" dirty="0"/>
              <a:t>What is your story? How did you end up here?</a:t>
            </a:r>
          </a:p>
          <a:p>
            <a:r>
              <a:rPr lang="en-US" sz="2800" dirty="0"/>
              <a:t>How have you coped and adapted?</a:t>
            </a:r>
          </a:p>
          <a:p>
            <a:r>
              <a:rPr lang="en-US" sz="2800" dirty="0"/>
              <a:t>How can we work together to figure out what helps?</a:t>
            </a:r>
          </a:p>
        </p:txBody>
      </p:sp>
      <p:sp>
        <p:nvSpPr>
          <p:cNvPr id="5" name="Slide Number Placeholder 4"/>
          <p:cNvSpPr>
            <a:spLocks noGrp="1"/>
          </p:cNvSpPr>
          <p:nvPr>
            <p:ph type="sldNum" sz="quarter" idx="12"/>
          </p:nvPr>
        </p:nvSpPr>
        <p:spPr/>
        <p:txBody>
          <a:bodyPr/>
          <a:lstStyle/>
          <a:p>
            <a:pPr>
              <a:defRPr/>
            </a:pPr>
            <a:r>
              <a:rPr lang="en-US"/>
              <a:t>Slide </a:t>
            </a:r>
            <a:fld id="{D20CCCEC-54E0-4C9C-963B-122D82546A71}" type="slidenum">
              <a:rPr lang="en-US" smtClean="0"/>
              <a:pPr>
                <a:defRPr/>
              </a:pPr>
              <a:t>28</a:t>
            </a:fld>
            <a:endParaRPr lang="en-US" dirty="0"/>
          </a:p>
        </p:txBody>
      </p:sp>
      <p:sp>
        <p:nvSpPr>
          <p:cNvPr id="6" name="Freeform 5"/>
          <p:cNvSpPr/>
          <p:nvPr/>
        </p:nvSpPr>
        <p:spPr>
          <a:xfrm>
            <a:off x="0" y="114300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17085" y="2057400"/>
            <a:ext cx="2012218" cy="400110"/>
          </a:xfrm>
          <a:prstGeom prst="rect">
            <a:avLst/>
          </a:prstGeom>
          <a:noFill/>
        </p:spPr>
        <p:txBody>
          <a:bodyPr wrap="none" rtlCol="0">
            <a:spAutoFit/>
          </a:bodyPr>
          <a:lstStyle/>
          <a:p>
            <a:r>
              <a:rPr lang="en-US" sz="2000" b="1" dirty="0">
                <a:solidFill>
                  <a:schemeClr val="accent2">
                    <a:lumMod val="75000"/>
                  </a:schemeClr>
                </a:solidFill>
              </a:rPr>
              <a:t>What’s wrong?</a:t>
            </a:r>
          </a:p>
        </p:txBody>
      </p:sp>
      <p:sp>
        <p:nvSpPr>
          <p:cNvPr id="11" name="TextBox 10"/>
          <p:cNvSpPr txBox="1"/>
          <p:nvPr/>
        </p:nvSpPr>
        <p:spPr>
          <a:xfrm>
            <a:off x="5029200" y="1857345"/>
            <a:ext cx="2456250" cy="400110"/>
          </a:xfrm>
          <a:prstGeom prst="rect">
            <a:avLst/>
          </a:prstGeom>
          <a:noFill/>
        </p:spPr>
        <p:txBody>
          <a:bodyPr wrap="none" rtlCol="0">
            <a:spAutoFit/>
          </a:bodyPr>
          <a:lstStyle/>
          <a:p>
            <a:r>
              <a:rPr lang="en-US" sz="2000" b="1" dirty="0">
                <a:solidFill>
                  <a:schemeClr val="accent2">
                    <a:lumMod val="75000"/>
                  </a:schemeClr>
                </a:solidFill>
              </a:rPr>
              <a:t>What’s happened?</a:t>
            </a:r>
          </a:p>
        </p:txBody>
      </p:sp>
    </p:spTree>
    <p:extLst>
      <p:ext uri="{BB962C8B-B14F-4D97-AF65-F5344CB8AC3E}">
        <p14:creationId xmlns:p14="http://schemas.microsoft.com/office/powerpoint/2010/main" val="149000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“What’s Wrong Approach” </a:t>
            </a:r>
            <a:endParaRPr lang="en-US" sz="4000"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spcBef>
                <a:spcPct val="20000"/>
              </a:spcBef>
              <a:buClr>
                <a:schemeClr val="folHlink"/>
              </a:buClr>
              <a:buSzPct val="90000"/>
              <a:buNone/>
            </a:pPr>
            <a:endParaRPr lang="en-US" dirty="0">
              <a:solidFill>
                <a:srgbClr val="072A5E"/>
              </a:solidFill>
              <a:ea typeface="Times New Roman" charset="0"/>
              <a:cs typeface="Times New Roman" charset="0"/>
            </a:endParaRPr>
          </a:p>
          <a:p>
            <a:pPr marL="0" indent="0">
              <a:buNone/>
            </a:pPr>
            <a:r>
              <a:rPr lang="en-US" sz="3600" dirty="0">
                <a:latin typeface="Arial" panose="020B0604020202020204" pitchFamily="34" charset="0"/>
                <a:cs typeface="Arial" panose="020B0604020202020204" pitchFamily="34" charset="0"/>
              </a:rPr>
              <a:t>He’s having trouble making friends</a:t>
            </a:r>
          </a:p>
          <a:p>
            <a:pPr lvl="1"/>
            <a:r>
              <a:rPr lang="en-US" sz="3200" b="1" dirty="0">
                <a:latin typeface="Arial" panose="020B0604020202020204" pitchFamily="34" charset="0"/>
                <a:cs typeface="Arial" panose="020B0604020202020204" pitchFamily="34" charset="0"/>
              </a:rPr>
              <a:t>Because…</a:t>
            </a:r>
          </a:p>
          <a:p>
            <a:pPr lvl="2"/>
            <a:r>
              <a:rPr lang="en-US" sz="3200" dirty="0">
                <a:latin typeface="Arial" panose="020B0604020202020204" pitchFamily="34" charset="0"/>
                <a:cs typeface="Arial" panose="020B0604020202020204" pitchFamily="34" charset="0"/>
              </a:rPr>
              <a:t>Difficulties with relationships</a:t>
            </a:r>
          </a:p>
          <a:p>
            <a:pPr lvl="2"/>
            <a:r>
              <a:rPr lang="en-US" sz="3200" dirty="0">
                <a:latin typeface="Arial" panose="020B0604020202020204" pitchFamily="34" charset="0"/>
                <a:cs typeface="Arial" panose="020B0604020202020204" pitchFamily="34" charset="0"/>
              </a:rPr>
              <a:t>Limited social skills</a:t>
            </a:r>
          </a:p>
          <a:p>
            <a:pPr lvl="2"/>
            <a:r>
              <a:rPr lang="en-US" sz="3200" dirty="0">
                <a:latin typeface="Arial" panose="020B0604020202020204" pitchFamily="34" charset="0"/>
                <a:cs typeface="Arial" panose="020B0604020202020204" pitchFamily="34" charset="0"/>
              </a:rPr>
              <a:t>Difficulty adjusting to new living situation</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29</a:t>
            </a:fld>
            <a:endParaRPr lang="en-US" dirty="0"/>
          </a:p>
        </p:txBody>
      </p:sp>
      <p:sp>
        <p:nvSpPr>
          <p:cNvPr id="6" name="Freeform 5"/>
          <p:cNvSpPr/>
          <p:nvPr/>
        </p:nvSpPr>
        <p:spPr>
          <a:xfrm>
            <a:off x="29688" y="913801"/>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2804" y="0"/>
            <a:ext cx="8229600" cy="1143000"/>
          </a:xfrm>
        </p:spPr>
        <p:txBody>
          <a:bodyPr>
            <a:normAutofit fontScale="90000"/>
          </a:bodyPr>
          <a:lstStyle/>
          <a:p>
            <a:pPr algn="l"/>
            <a:br>
              <a:rPr lang="en-US" sz="4400" b="1" dirty="0">
                <a:solidFill>
                  <a:srgbClr val="C00000"/>
                </a:solidFill>
                <a:effectLst>
                  <a:outerShdw blurRad="38100" dist="38100" dir="2700000" algn="tl">
                    <a:srgbClr val="000000">
                      <a:alpha val="43137"/>
                    </a:srgbClr>
                  </a:outerShdw>
                </a:effectLst>
                <a:latin typeface="Arial Narrow" panose="020B0606020202030204" pitchFamily="34" charset="0"/>
              </a:rPr>
            </a:br>
            <a:r>
              <a:rPr lang="en-US" sz="4400" b="1"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rPr>
              <a:t>Creating safety</a:t>
            </a:r>
            <a:br>
              <a:rPr lang="en-US" dirty="0"/>
            </a:br>
            <a:endParaRPr lang="en-US" dirty="0"/>
          </a:p>
        </p:txBody>
      </p:sp>
      <p:sp>
        <p:nvSpPr>
          <p:cNvPr id="2" name="Text Placeholder 1"/>
          <p:cNvSpPr>
            <a:spLocks noGrp="1"/>
          </p:cNvSpPr>
          <p:nvPr>
            <p:ph idx="1"/>
          </p:nvPr>
        </p:nvSpPr>
        <p:spPr>
          <a:xfrm>
            <a:off x="457200" y="2057400"/>
            <a:ext cx="7772400" cy="3733800"/>
          </a:xfrm>
        </p:spPr>
        <p:txBody>
          <a:bodyPr>
            <a:normAutofit fontScale="92500" lnSpcReduction="20000"/>
          </a:bodyPr>
          <a:lstStyle/>
          <a:p>
            <a:r>
              <a:rPr lang="en-US" b="1" dirty="0"/>
              <a:t>Have a plan for self-care if you should need to take a break</a:t>
            </a:r>
          </a:p>
          <a:p>
            <a:r>
              <a:rPr lang="en-US" b="1" dirty="0"/>
              <a:t>You are free to choose to not participate in any activity</a:t>
            </a:r>
          </a:p>
          <a:p>
            <a:r>
              <a:rPr lang="en-US" b="1" dirty="0"/>
              <a:t>We want to hear from you, participate throughout the program</a:t>
            </a:r>
          </a:p>
          <a:p>
            <a:r>
              <a:rPr lang="en-US" b="1" dirty="0"/>
              <a:t>Silence cell phones </a:t>
            </a:r>
          </a:p>
          <a:p>
            <a:r>
              <a:rPr lang="en-US" b="1" dirty="0"/>
              <a:t>Be respectful of other participants </a:t>
            </a:r>
          </a:p>
          <a:p>
            <a:endParaRPr lang="en-US" dirty="0"/>
          </a:p>
        </p:txBody>
      </p:sp>
      <p:sp>
        <p:nvSpPr>
          <p:cNvPr id="5" name="Freeform 4"/>
          <p:cNvSpPr/>
          <p:nvPr/>
        </p:nvSpPr>
        <p:spPr>
          <a:xfrm>
            <a:off x="24714" y="1071461"/>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1969794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TIC Approach</a:t>
            </a:r>
            <a:endParaRPr lang="en-US" sz="4000"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3600" dirty="0">
                <a:latin typeface="Arial" panose="020B0604020202020204" pitchFamily="34" charset="0"/>
                <a:cs typeface="Arial" panose="020B0604020202020204" pitchFamily="34" charset="0"/>
              </a:rPr>
              <a:t>What happened that is affecting his ability to make friend?</a:t>
            </a:r>
          </a:p>
          <a:p>
            <a:pPr lvl="1"/>
            <a:r>
              <a:rPr lang="en-US" sz="3200" b="1" dirty="0">
                <a:latin typeface="Arial" panose="020B0604020202020204" pitchFamily="34" charset="0"/>
                <a:cs typeface="Arial" panose="020B0604020202020204" pitchFamily="34" charset="0"/>
              </a:rPr>
              <a:t>Understands …</a:t>
            </a:r>
          </a:p>
          <a:p>
            <a:pPr lvl="2"/>
            <a:r>
              <a:rPr lang="en-US" sz="3200" dirty="0">
                <a:latin typeface="Arial" panose="020B0604020202020204" pitchFamily="34" charset="0"/>
                <a:cs typeface="Arial" panose="020B0604020202020204" pitchFamily="34" charset="0"/>
              </a:rPr>
              <a:t>Adversity can negatively impact a person’s ability to form trusting relationships</a:t>
            </a:r>
          </a:p>
          <a:p>
            <a:pPr lvl="2"/>
            <a:r>
              <a:rPr lang="en-US" sz="3200" dirty="0">
                <a:latin typeface="Arial" panose="020B0604020202020204" pitchFamily="34" charset="0"/>
                <a:cs typeface="Arial" panose="020B0604020202020204" pitchFamily="34" charset="0"/>
              </a:rPr>
              <a:t>Due to truth issues </a:t>
            </a:r>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30</a:t>
            </a:fld>
            <a:endParaRPr lang="en-US" dirty="0"/>
          </a:p>
        </p:txBody>
      </p:sp>
      <p:sp>
        <p:nvSpPr>
          <p:cNvPr id="6" name="Freeform 5"/>
          <p:cNvSpPr/>
          <p:nvPr/>
        </p:nvSpPr>
        <p:spPr>
          <a:xfrm>
            <a:off x="29688" y="913801"/>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4"/>
            <a:ext cx="8229600" cy="1143000"/>
          </a:xfrm>
        </p:spPr>
        <p:txBody>
          <a:bodyPr>
            <a:normAutofit fontScale="90000"/>
          </a:bodyPr>
          <a:lstStyle/>
          <a:p>
            <a:pPr algn="l"/>
            <a:r>
              <a:rPr lang="en-US"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“What’s Wrong Approach” </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She forgets everything lately, it’s like she’s not listening.</a:t>
            </a:r>
          </a:p>
          <a:p>
            <a:pPr lvl="1"/>
            <a:r>
              <a:rPr lang="en-US" sz="3600" b="1" dirty="0">
                <a:latin typeface="Arial" panose="020B0604020202020204" pitchFamily="34" charset="0"/>
                <a:cs typeface="Arial" panose="020B0604020202020204" pitchFamily="34" charset="0"/>
              </a:rPr>
              <a:t>Because…</a:t>
            </a:r>
          </a:p>
          <a:p>
            <a:pPr lvl="2"/>
            <a:r>
              <a:rPr lang="en-US" sz="3200" dirty="0">
                <a:latin typeface="Arial" panose="020B0604020202020204" pitchFamily="34" charset="0"/>
                <a:cs typeface="Arial" panose="020B0604020202020204" pitchFamily="34" charset="0"/>
              </a:rPr>
              <a:t>Not paying attention</a:t>
            </a:r>
          </a:p>
          <a:p>
            <a:pPr lvl="2"/>
            <a:r>
              <a:rPr lang="en-US" sz="3200" dirty="0">
                <a:latin typeface="Arial" panose="020B0604020202020204" pitchFamily="34" charset="0"/>
                <a:cs typeface="Arial" panose="020B0604020202020204" pitchFamily="34" charset="0"/>
              </a:rPr>
              <a:t>Intentionally forgetful</a:t>
            </a:r>
          </a:p>
          <a:p>
            <a:pPr lvl="2"/>
            <a:r>
              <a:rPr lang="en-US" sz="3200" dirty="0">
                <a:latin typeface="Arial" panose="020B0604020202020204" pitchFamily="34" charset="0"/>
                <a:cs typeface="Arial" panose="020B0604020202020204" pitchFamily="34" charset="0"/>
              </a:rPr>
              <a:t>Sick or not listening</a:t>
            </a:r>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31</a:t>
            </a:fld>
            <a:endParaRPr lang="en-US" dirty="0"/>
          </a:p>
        </p:txBody>
      </p:sp>
      <p:sp>
        <p:nvSpPr>
          <p:cNvPr id="6" name="Freeform 5"/>
          <p:cNvSpPr/>
          <p:nvPr/>
        </p:nvSpPr>
        <p:spPr>
          <a:xfrm>
            <a:off x="29688" y="913801"/>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TIC Approach </a:t>
            </a:r>
            <a:endParaRPr lang="en-US" sz="4000"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3600" dirty="0">
                <a:latin typeface="Arial" panose="020B0604020202020204" pitchFamily="34" charset="0"/>
                <a:cs typeface="Arial" panose="020B0604020202020204" pitchFamily="34" charset="0"/>
              </a:rPr>
              <a:t>What happened to affect her memory of attention?</a:t>
            </a:r>
          </a:p>
          <a:p>
            <a:pPr lvl="1"/>
            <a:r>
              <a:rPr lang="en-US" sz="3600" b="1" dirty="0">
                <a:latin typeface="Arial" panose="020B0604020202020204" pitchFamily="34" charset="0"/>
                <a:cs typeface="Arial" panose="020B0604020202020204" pitchFamily="34" charset="0"/>
              </a:rPr>
              <a:t>Understands …</a:t>
            </a:r>
          </a:p>
          <a:p>
            <a:pPr lvl="2"/>
            <a:r>
              <a:rPr lang="en-US" sz="3200" dirty="0">
                <a:latin typeface="Arial" panose="020B0604020202020204" pitchFamily="34" charset="0"/>
                <a:cs typeface="Arial" panose="020B0604020202020204" pitchFamily="34" charset="0"/>
              </a:rPr>
              <a:t>Under stress, we perceived threat. Information important or survival is marked. </a:t>
            </a:r>
          </a:p>
          <a:p>
            <a:pPr lvl="2"/>
            <a:r>
              <a:rPr lang="en-US" sz="3200" dirty="0">
                <a:latin typeface="Arial" panose="020B0604020202020204" pitchFamily="34" charset="0"/>
                <a:cs typeface="Arial" panose="020B0604020202020204" pitchFamily="34" charset="0"/>
              </a:rPr>
              <a:t> There may be an underlying medical condition causing the memory loss.</a:t>
            </a:r>
            <a:endParaRPr lang="en-US" dirty="0">
              <a:latin typeface="Arial" panose="020B0604020202020204" pitchFamily="34" charset="0"/>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32</a:t>
            </a:fld>
            <a:endParaRPr lang="en-US" dirty="0"/>
          </a:p>
        </p:txBody>
      </p:sp>
      <p:sp>
        <p:nvSpPr>
          <p:cNvPr id="6" name="Freeform 5"/>
          <p:cNvSpPr/>
          <p:nvPr/>
        </p:nvSpPr>
        <p:spPr>
          <a:xfrm>
            <a:off x="29688" y="913801"/>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1026"/>
          <p:cNvSpPr>
            <a:spLocks noGrp="1" noChangeArrowheads="1"/>
          </p:cNvSpPr>
          <p:nvPr>
            <p:ph type="title"/>
          </p:nvPr>
        </p:nvSpPr>
        <p:spPr>
          <a:xfrm>
            <a:off x="916782" y="152401"/>
            <a:ext cx="7909718" cy="1268413"/>
          </a:xfrm>
          <a:solidFill>
            <a:schemeClr val="bg2">
              <a:lumMod val="75000"/>
            </a:schemeClr>
          </a:solidFill>
          <a:ln>
            <a:solidFill>
              <a:schemeClr val="tx1"/>
            </a:solidFill>
          </a:ln>
        </p:spPr>
        <p:txBody>
          <a:bodyPr>
            <a:normAutofit/>
          </a:bodyPr>
          <a:lstStyle/>
          <a:p>
            <a:pPr algn="ctr"/>
            <a:r>
              <a:rPr lang="en-US" sz="3200" b="1" dirty="0">
                <a:solidFill>
                  <a:schemeClr val="accent2">
                    <a:lumMod val="75000"/>
                  </a:schemeClr>
                </a:solidFill>
                <a:effectLst>
                  <a:outerShdw blurRad="38100" dist="38100" dir="2700000" algn="tl">
                    <a:srgbClr val="000000"/>
                  </a:outerShdw>
                </a:effectLst>
                <a:latin typeface="Arial" charset="0"/>
              </a:rPr>
              <a:t>Trauma Symptoms = </a:t>
            </a:r>
            <a:br>
              <a:rPr lang="en-US" sz="3200" b="1" dirty="0">
                <a:solidFill>
                  <a:schemeClr val="accent2">
                    <a:lumMod val="75000"/>
                  </a:schemeClr>
                </a:solidFill>
                <a:effectLst>
                  <a:outerShdw blurRad="38100" dist="38100" dir="2700000" algn="tl">
                    <a:srgbClr val="000000"/>
                  </a:outerShdw>
                </a:effectLst>
                <a:latin typeface="Arial" charset="0"/>
              </a:rPr>
            </a:br>
            <a:r>
              <a:rPr lang="en-US" sz="3200" b="1" dirty="0">
                <a:solidFill>
                  <a:schemeClr val="accent2">
                    <a:lumMod val="75000"/>
                  </a:schemeClr>
                </a:solidFill>
                <a:effectLst>
                  <a:outerShdw blurRad="38100" dist="38100" dir="2700000" algn="tl">
                    <a:srgbClr val="000000"/>
                  </a:outerShdw>
                </a:effectLst>
                <a:latin typeface="Arial" charset="0"/>
              </a:rPr>
              <a:t>Tension Reducing Behaviors</a:t>
            </a:r>
          </a:p>
        </p:txBody>
      </p:sp>
      <p:sp>
        <p:nvSpPr>
          <p:cNvPr id="1412099" name="Rectangle 1027"/>
          <p:cNvSpPr>
            <a:spLocks noGrp="1" noChangeArrowheads="1"/>
          </p:cNvSpPr>
          <p:nvPr>
            <p:ph idx="1"/>
          </p:nvPr>
        </p:nvSpPr>
        <p:spPr>
          <a:xfrm>
            <a:off x="457200" y="1143000"/>
            <a:ext cx="8382000" cy="5257800"/>
          </a:xfrm>
        </p:spPr>
        <p:txBody>
          <a:bodyPr>
            <a:normAutofit/>
          </a:bodyPr>
          <a:lstStyle/>
          <a:p>
            <a:pPr>
              <a:buFont typeface="Wingdings" charset="2"/>
              <a:buNone/>
            </a:pPr>
            <a:endParaRPr lang="en-US" sz="3600" i="1" dirty="0">
              <a:solidFill>
                <a:srgbClr val="990033"/>
              </a:solidFill>
            </a:endParaRPr>
          </a:p>
          <a:p>
            <a:pPr>
              <a:buFont typeface="Wingdings" charset="2"/>
              <a:buNone/>
            </a:pPr>
            <a:endParaRPr lang="en-US" sz="800" b="1" i="1" dirty="0">
              <a:solidFill>
                <a:srgbClr val="990033"/>
              </a:solidFill>
              <a:effectLst>
                <a:outerShdw blurRad="38100" dist="38100" dir="2700000" algn="tl">
                  <a:srgbClr val="000000"/>
                </a:outerShdw>
              </a:effectLst>
            </a:endParaRPr>
          </a:p>
          <a:p>
            <a:pPr>
              <a:buFont typeface="Wingdings" charset="2"/>
              <a:buNone/>
            </a:pPr>
            <a:endParaRPr lang="en-US" sz="800" b="1" i="1" dirty="0">
              <a:solidFill>
                <a:srgbClr val="990033"/>
              </a:solidFill>
              <a:effectLst>
                <a:outerShdw blurRad="38100" dist="38100" dir="2700000" algn="tl">
                  <a:srgbClr val="000000"/>
                </a:outerShdw>
              </a:effectLst>
            </a:endParaRPr>
          </a:p>
          <a:p>
            <a:pPr>
              <a:buFont typeface="Wingdings" charset="2"/>
              <a:buNone/>
            </a:pPr>
            <a:r>
              <a:rPr lang="en-US" sz="4400" b="1" i="1" dirty="0">
                <a:solidFill>
                  <a:schemeClr val="accent2">
                    <a:lumMod val="75000"/>
                  </a:schemeClr>
                </a:solidFill>
                <a:effectLst>
                  <a:outerShdw blurRad="38100" dist="38100" dir="2700000" algn="tl">
                    <a:srgbClr val="000000">
                      <a:alpha val="43137"/>
                    </a:srgbClr>
                  </a:outerShdw>
                </a:effectLst>
              </a:rPr>
              <a:t>“How do I understand this person?”</a:t>
            </a:r>
            <a:r>
              <a:rPr lang="en-US" sz="4400" i="1" dirty="0">
                <a:solidFill>
                  <a:schemeClr val="accent2">
                    <a:lumMod val="75000"/>
                  </a:schemeClr>
                </a:solidFill>
                <a:effectLst>
                  <a:outerShdw blurRad="38100" dist="38100" dir="2700000" algn="tl">
                    <a:srgbClr val="000000">
                      <a:alpha val="43137"/>
                    </a:srgbClr>
                  </a:outerShdw>
                </a:effectLst>
              </a:rPr>
              <a:t> </a:t>
            </a:r>
          </a:p>
          <a:p>
            <a:pPr algn="ctr">
              <a:buFont typeface="Wingdings" charset="2"/>
              <a:buNone/>
            </a:pPr>
            <a:r>
              <a:rPr lang="en-US" sz="4400" dirty="0"/>
              <a:t>rather than</a:t>
            </a:r>
          </a:p>
          <a:p>
            <a:pPr algn="r">
              <a:buFont typeface="Wingdings" charset="2"/>
              <a:buNone/>
            </a:pPr>
            <a:r>
              <a:rPr lang="en-US" sz="4400" dirty="0">
                <a:solidFill>
                  <a:srgbClr val="FFFF00"/>
                </a:solidFill>
              </a:rPr>
              <a:t> </a:t>
            </a:r>
            <a:r>
              <a:rPr lang="en-US" sz="4400" i="1" dirty="0">
                <a:solidFill>
                  <a:schemeClr val="bg2">
                    <a:lumMod val="25000"/>
                  </a:schemeClr>
                </a:solidFill>
              </a:rPr>
              <a:t>“How do I understand this problem or symptom?”</a:t>
            </a:r>
          </a:p>
          <a:p>
            <a:pPr algn="r">
              <a:buFont typeface="Wingdings" charset="2"/>
              <a:buNone/>
            </a:pPr>
            <a:endParaRPr lang="en-US" sz="4400" i="1" dirty="0">
              <a:solidFill>
                <a:srgbClr val="990033"/>
              </a:solidFill>
            </a:endParaRPr>
          </a:p>
          <a:p>
            <a:pPr algn="r">
              <a:buFont typeface="Wingdings" charset="2"/>
              <a:buNone/>
            </a:pPr>
            <a:endParaRPr lang="en-US" sz="4400" b="1" dirty="0"/>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33</a:t>
            </a:fld>
            <a:endParaRPr lang="en-US" dirty="0"/>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7127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91" y="285006"/>
            <a:ext cx="5029200" cy="1825625"/>
          </a:xfrm>
        </p:spPr>
        <p:txBody>
          <a:bodyPr>
            <a:normAutofit/>
          </a:bodyPr>
          <a:lstStyle/>
          <a:p>
            <a:r>
              <a:rPr lang="en-US" sz="3200" b="1" cap="all" dirty="0">
                <a:solidFill>
                  <a:srgbClr val="953735"/>
                </a:solidFill>
                <a:effectLst>
                  <a:outerShdw blurRad="38100" dist="38100" dir="2700000" algn="tl">
                    <a:srgbClr val="000000">
                      <a:alpha val="43137"/>
                    </a:srgbClr>
                  </a:outerShdw>
                </a:effectLst>
              </a:rPr>
              <a:t>Things to remember</a:t>
            </a:r>
          </a:p>
        </p:txBody>
      </p:sp>
      <p:graphicFrame>
        <p:nvGraphicFramePr>
          <p:cNvPr id="4" name="Content Placeholder 6"/>
          <p:cNvGraphicFramePr>
            <a:graphicFrameLocks/>
          </p:cNvGraphicFramePr>
          <p:nvPr>
            <p:extLst/>
          </p:nvPr>
        </p:nvGraphicFramePr>
        <p:xfrm>
          <a:off x="914400" y="1752599"/>
          <a:ext cx="6858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8"/>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21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96FA0C-6A55-4BD1-9B98-5F8A30850E2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5A846CA-B6A9-4361-BA52-185DB170335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8A5A257D-FA80-4F9A-A61B-6D2E7A05652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40296CB-1BD3-4AD1-96B5-A790B3E48E2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2D16D735-DA10-44BE-A982-D92D3D9867A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033204F-03C6-4403-B4DB-96F82B339EE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
            <a:ext cx="8229600" cy="1143000"/>
          </a:xfrm>
        </p:spPr>
        <p:txBody>
          <a:bodyPr/>
          <a:lstStyle/>
          <a:p>
            <a:pPr algn="l"/>
            <a:r>
              <a:rPr lang="en-US" b="1" dirty="0">
                <a:solidFill>
                  <a:schemeClr val="accent2">
                    <a:lumMod val="75000"/>
                  </a:schemeClr>
                </a:solidFill>
                <a:effectLst>
                  <a:outerShdw blurRad="38100" dist="38100" dir="2700000" algn="tl">
                    <a:srgbClr val="000000">
                      <a:alpha val="43137"/>
                    </a:srgbClr>
                  </a:outerShdw>
                </a:effectLst>
              </a:rPr>
              <a:t>Remember:</a:t>
            </a:r>
          </a:p>
        </p:txBody>
      </p:sp>
      <p:sp>
        <p:nvSpPr>
          <p:cNvPr id="3" name="Content Placeholder 2"/>
          <p:cNvSpPr>
            <a:spLocks noGrp="1"/>
          </p:cNvSpPr>
          <p:nvPr>
            <p:ph idx="1"/>
          </p:nvPr>
        </p:nvSpPr>
        <p:spPr/>
        <p:txBody>
          <a:bodyPr>
            <a:normAutofit/>
          </a:bodyPr>
          <a:lstStyle/>
          <a:p>
            <a:pPr>
              <a:buFont typeface="Wingdings" charset="2"/>
              <a:buChar char="§"/>
            </a:pPr>
            <a:r>
              <a:rPr lang="en-US" sz="3600" dirty="0"/>
              <a:t>All behavior has meaning</a:t>
            </a:r>
          </a:p>
          <a:p>
            <a:endParaRPr lang="en-US" sz="3600" dirty="0"/>
          </a:p>
          <a:p>
            <a:pPr>
              <a:buFont typeface="Wingdings" charset="2"/>
              <a:buChar char="§"/>
            </a:pPr>
            <a:r>
              <a:rPr lang="en-US" sz="3600" dirty="0"/>
              <a:t>Symptoms are ADAPTATIONS</a:t>
            </a:r>
          </a:p>
          <a:p>
            <a:endParaRPr lang="en-US" sz="3600" dirty="0"/>
          </a:p>
          <a:p>
            <a:pPr>
              <a:buFont typeface="Wingdings" charset="2"/>
              <a:buChar char="§"/>
            </a:pPr>
            <a:r>
              <a:rPr lang="en-US" sz="3600" dirty="0"/>
              <a:t> We build on success not deficits</a:t>
            </a:r>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35</a:t>
            </a:fld>
            <a:endParaRPr lang="en-US" dirty="0"/>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b="1" dirty="0">
                <a:solidFill>
                  <a:schemeClr val="accent2">
                    <a:lumMod val="75000"/>
                  </a:schemeClr>
                </a:solidFill>
                <a:effectLst>
                  <a:outerShdw blurRad="38100" dist="38100" dir="2700000" algn="tl">
                    <a:srgbClr val="000000">
                      <a:alpha val="43137"/>
                    </a:srgbClr>
                  </a:outerShdw>
                </a:effectLst>
              </a:rPr>
              <a:t>OTHER  Possible  trauma responses</a:t>
            </a:r>
          </a:p>
        </p:txBody>
      </p:sp>
      <p:sp>
        <p:nvSpPr>
          <p:cNvPr id="5" name="Content Placeholder 4"/>
          <p:cNvSpPr>
            <a:spLocks noGrp="1"/>
          </p:cNvSpPr>
          <p:nvPr>
            <p:ph idx="1"/>
          </p:nvPr>
        </p:nvSpPr>
        <p:spPr>
          <a:xfrm>
            <a:off x="0" y="1600200"/>
            <a:ext cx="4343400" cy="3733800"/>
          </a:xfrm>
        </p:spPr>
        <p:txBody>
          <a:bodyPr>
            <a:normAutofit fontScale="85000" lnSpcReduction="10000"/>
          </a:bodyPr>
          <a:lstStyle/>
          <a:p>
            <a:pPr marL="68580" indent="0">
              <a:buNone/>
            </a:pPr>
            <a:r>
              <a:rPr lang="en-US" sz="2800" b="1" dirty="0">
                <a:solidFill>
                  <a:schemeClr val="accent2">
                    <a:lumMod val="75000"/>
                  </a:schemeClr>
                </a:solidFill>
              </a:rPr>
              <a:t>Behavioral</a:t>
            </a:r>
          </a:p>
          <a:p>
            <a:pPr lvl="1">
              <a:buFont typeface="Wingdings" panose="05000000000000000000" pitchFamily="2" charset="2"/>
              <a:buChar char="Ø"/>
            </a:pPr>
            <a:r>
              <a:rPr lang="en-US" sz="2400" dirty="0"/>
              <a:t>Blowing up when being corrected</a:t>
            </a:r>
          </a:p>
          <a:p>
            <a:pPr lvl="1">
              <a:buFont typeface="Wingdings" panose="05000000000000000000" pitchFamily="2" charset="2"/>
              <a:buChar char="Ø"/>
            </a:pPr>
            <a:r>
              <a:rPr lang="en-US" sz="2400" dirty="0"/>
              <a:t>Fighting when criticized or teased</a:t>
            </a:r>
          </a:p>
          <a:p>
            <a:pPr lvl="1">
              <a:buFont typeface="Wingdings" panose="05000000000000000000" pitchFamily="2" charset="2"/>
              <a:buChar char="Ø"/>
            </a:pPr>
            <a:r>
              <a:rPr lang="en-US" sz="2400" dirty="0"/>
              <a:t>Resisting changes</a:t>
            </a:r>
          </a:p>
          <a:p>
            <a:pPr lvl="1">
              <a:buFont typeface="Wingdings" panose="05000000000000000000" pitchFamily="2" charset="2"/>
              <a:buChar char="Ø"/>
            </a:pPr>
            <a:r>
              <a:rPr lang="en-US" sz="2400" dirty="0"/>
              <a:t>Protective of personal space</a:t>
            </a:r>
          </a:p>
          <a:p>
            <a:pPr lvl="1">
              <a:buFont typeface="Wingdings" panose="05000000000000000000" pitchFamily="2" charset="2"/>
              <a:buChar char="Ø"/>
            </a:pPr>
            <a:r>
              <a:rPr lang="en-US" sz="2400" dirty="0"/>
              <a:t>Reckless or self-destructive behavior</a:t>
            </a:r>
          </a:p>
          <a:p>
            <a:pPr lvl="1">
              <a:buFont typeface="Wingdings" panose="05000000000000000000" pitchFamily="2" charset="2"/>
              <a:buChar char="Ø"/>
            </a:pPr>
            <a:r>
              <a:rPr lang="en-US" sz="2400" dirty="0"/>
              <a:t>Seeking attention</a:t>
            </a:r>
          </a:p>
          <a:p>
            <a:pPr lvl="1">
              <a:buFont typeface="Wingdings" panose="05000000000000000000" pitchFamily="2" charset="2"/>
              <a:buChar char="Ø"/>
            </a:pPr>
            <a:r>
              <a:rPr lang="en-US" sz="2400" dirty="0"/>
              <a:t>Reverting to younger behaviors</a:t>
            </a:r>
          </a:p>
        </p:txBody>
      </p:sp>
      <p:sp>
        <p:nvSpPr>
          <p:cNvPr id="6" name="TextBox 5"/>
          <p:cNvSpPr txBox="1"/>
          <p:nvPr/>
        </p:nvSpPr>
        <p:spPr>
          <a:xfrm>
            <a:off x="4518561" y="1568970"/>
            <a:ext cx="4245842" cy="2308324"/>
          </a:xfrm>
          <a:prstGeom prst="rect">
            <a:avLst/>
          </a:prstGeom>
          <a:noFill/>
        </p:spPr>
        <p:txBody>
          <a:bodyPr wrap="none" rtlCol="0">
            <a:spAutoFit/>
          </a:bodyPr>
          <a:lstStyle/>
          <a:p>
            <a:r>
              <a:rPr lang="en-US" sz="2400" b="1" dirty="0">
                <a:solidFill>
                  <a:schemeClr val="accent2">
                    <a:lumMod val="75000"/>
                  </a:schemeClr>
                </a:solidFill>
                <a:latin typeface="+mj-lt"/>
              </a:rPr>
              <a:t>Emotional/Physical</a:t>
            </a:r>
          </a:p>
          <a:p>
            <a:pPr marL="342900" indent="-342900">
              <a:buClr>
                <a:schemeClr val="accent2">
                  <a:lumMod val="75000"/>
                </a:schemeClr>
              </a:buClr>
              <a:buFont typeface="Wingdings" panose="05000000000000000000" pitchFamily="2" charset="2"/>
              <a:buChar char="Ø"/>
            </a:pPr>
            <a:r>
              <a:rPr lang="en-US" sz="2000" dirty="0">
                <a:latin typeface="+mn-lt"/>
              </a:rPr>
              <a:t>Nightmares</a:t>
            </a:r>
          </a:p>
          <a:p>
            <a:pPr marL="342900" indent="-342900">
              <a:buClr>
                <a:schemeClr val="accent2">
                  <a:lumMod val="75000"/>
                </a:schemeClr>
              </a:buClr>
              <a:buFont typeface="Wingdings" panose="05000000000000000000" pitchFamily="2" charset="2"/>
              <a:buChar char="Ø"/>
            </a:pPr>
            <a:r>
              <a:rPr lang="en-US" sz="2000" dirty="0">
                <a:latin typeface="+mn-lt"/>
              </a:rPr>
              <a:t>Sensitive to noise or touch</a:t>
            </a:r>
          </a:p>
          <a:p>
            <a:pPr marL="342900" indent="-342900">
              <a:buClr>
                <a:schemeClr val="accent2">
                  <a:lumMod val="75000"/>
                </a:schemeClr>
              </a:buClr>
              <a:buFont typeface="Wingdings" panose="05000000000000000000" pitchFamily="2" charset="2"/>
              <a:buChar char="Ø"/>
            </a:pPr>
            <a:r>
              <a:rPr lang="en-US" sz="2000" dirty="0">
                <a:latin typeface="+mn-lt"/>
              </a:rPr>
              <a:t>Fear of being separated from family</a:t>
            </a:r>
          </a:p>
          <a:p>
            <a:pPr marL="342900" indent="-342900">
              <a:buClr>
                <a:schemeClr val="accent2">
                  <a:lumMod val="75000"/>
                </a:schemeClr>
              </a:buClr>
              <a:buFont typeface="Wingdings" panose="05000000000000000000" pitchFamily="2" charset="2"/>
              <a:buChar char="Ø"/>
            </a:pPr>
            <a:r>
              <a:rPr lang="en-US" sz="2000" dirty="0">
                <a:latin typeface="+mn-lt"/>
              </a:rPr>
              <a:t>Difficulty trusting </a:t>
            </a:r>
          </a:p>
          <a:p>
            <a:pPr marL="342900" indent="-342900">
              <a:buClr>
                <a:schemeClr val="accent2">
                  <a:lumMod val="75000"/>
                </a:schemeClr>
              </a:buClr>
              <a:buFont typeface="Wingdings" panose="05000000000000000000" pitchFamily="2" charset="2"/>
              <a:buChar char="Ø"/>
            </a:pPr>
            <a:r>
              <a:rPr lang="en-US" sz="2000" dirty="0">
                <a:latin typeface="+mn-lt"/>
              </a:rPr>
              <a:t>Emotional swings</a:t>
            </a:r>
          </a:p>
          <a:p>
            <a:pPr marL="342900" indent="-342900">
              <a:buClr>
                <a:schemeClr val="accent2">
                  <a:lumMod val="75000"/>
                </a:schemeClr>
              </a:buClr>
              <a:buFont typeface="Wingdings" panose="05000000000000000000" pitchFamily="2" charset="2"/>
              <a:buChar char="Ø"/>
            </a:pPr>
            <a:r>
              <a:rPr lang="en-US" sz="2000" dirty="0">
                <a:latin typeface="+mn-lt"/>
              </a:rPr>
              <a:t>Unexplained medical problems</a:t>
            </a:r>
          </a:p>
        </p:txBody>
      </p:sp>
      <p:sp>
        <p:nvSpPr>
          <p:cNvPr id="7" name="TextBox 6"/>
          <p:cNvSpPr txBox="1"/>
          <p:nvPr/>
        </p:nvSpPr>
        <p:spPr>
          <a:xfrm>
            <a:off x="4572000" y="4343400"/>
            <a:ext cx="3654077" cy="1692771"/>
          </a:xfrm>
          <a:prstGeom prst="rect">
            <a:avLst/>
          </a:prstGeom>
          <a:noFill/>
        </p:spPr>
        <p:txBody>
          <a:bodyPr wrap="none" rtlCol="0">
            <a:spAutoFit/>
          </a:bodyPr>
          <a:lstStyle/>
          <a:p>
            <a:r>
              <a:rPr lang="en-US" sz="2400" b="1" dirty="0">
                <a:solidFill>
                  <a:schemeClr val="accent2">
                    <a:lumMod val="75000"/>
                  </a:schemeClr>
                </a:solidFill>
                <a:latin typeface="+mj-lt"/>
              </a:rPr>
              <a:t>Psychological</a:t>
            </a:r>
          </a:p>
          <a:p>
            <a:pPr marL="342900" indent="-342900">
              <a:buClr>
                <a:schemeClr val="accent2">
                  <a:lumMod val="75000"/>
                </a:schemeClr>
              </a:buClr>
              <a:buFont typeface="Wingdings" panose="05000000000000000000" pitchFamily="2" charset="2"/>
              <a:buChar char="Ø"/>
            </a:pPr>
            <a:r>
              <a:rPr lang="en-US" sz="2000" dirty="0">
                <a:latin typeface="+mn-lt"/>
              </a:rPr>
              <a:t>Confusing what is safe and </a:t>
            </a:r>
          </a:p>
          <a:p>
            <a:pPr>
              <a:buClr>
                <a:schemeClr val="accent1"/>
              </a:buClr>
            </a:pPr>
            <a:r>
              <a:rPr lang="en-US" sz="2000" dirty="0">
                <a:latin typeface="+mn-lt"/>
              </a:rPr>
              <a:t>       what is dangerous</a:t>
            </a:r>
          </a:p>
          <a:p>
            <a:pPr marL="342900" indent="-342900">
              <a:buClr>
                <a:schemeClr val="accent2">
                  <a:lumMod val="75000"/>
                </a:schemeClr>
              </a:buClr>
              <a:buFont typeface="Wingdings" panose="05000000000000000000" pitchFamily="2" charset="2"/>
              <a:buChar char="Ø"/>
            </a:pPr>
            <a:r>
              <a:rPr lang="en-US" sz="2000" dirty="0">
                <a:latin typeface="+mn-lt"/>
              </a:rPr>
              <a:t>Trouble concentrating</a:t>
            </a:r>
          </a:p>
          <a:p>
            <a:pPr marL="342900" indent="-342900">
              <a:buClr>
                <a:schemeClr val="accent2">
                  <a:lumMod val="75000"/>
                </a:schemeClr>
              </a:buClr>
              <a:buFont typeface="Wingdings" panose="05000000000000000000" pitchFamily="2" charset="2"/>
              <a:buChar char="Ø"/>
            </a:pPr>
            <a:r>
              <a:rPr lang="en-US" sz="2000" dirty="0">
                <a:latin typeface="+mn-lt"/>
              </a:rPr>
              <a:t>Difficulty imagining the future</a:t>
            </a:r>
          </a:p>
        </p:txBody>
      </p:sp>
      <p:sp>
        <p:nvSpPr>
          <p:cNvPr id="3" name="Slide Number Placeholder 2"/>
          <p:cNvSpPr>
            <a:spLocks noGrp="1"/>
          </p:cNvSpPr>
          <p:nvPr>
            <p:ph type="sldNum" sz="quarter" idx="12"/>
          </p:nvPr>
        </p:nvSpPr>
        <p:spPr/>
        <p:txBody>
          <a:bodyPr/>
          <a:lstStyle/>
          <a:p>
            <a:pPr>
              <a:defRPr/>
            </a:pPr>
            <a:r>
              <a:rPr lang="en-US"/>
              <a:t>Slide </a:t>
            </a:r>
            <a:fld id="{18FCB52B-6E8A-4E40-8B9B-E1B0D681301F}" type="slidenum">
              <a:rPr lang="en-US" smtClean="0"/>
              <a:pPr>
                <a:defRPr/>
              </a:pPr>
              <a:t>36</a:t>
            </a:fld>
            <a:endParaRPr lang="en-US" dirty="0"/>
          </a:p>
        </p:txBody>
      </p:sp>
      <p:sp>
        <p:nvSpPr>
          <p:cNvPr id="8" name="Freeform 7"/>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p:nvGrpSpPr>
        <p:grpSpPr>
          <a:xfrm>
            <a:off x="-8791" y="6705600"/>
            <a:ext cx="9152791" cy="152400"/>
            <a:chOff x="-8791" y="6705600"/>
            <a:chExt cx="9152791" cy="152400"/>
          </a:xfrm>
        </p:grpSpPr>
        <p:sp>
          <p:nvSpPr>
            <p:cNvPr id="10" name="Rectangle 9"/>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1" name="Straight Connector 10"/>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9015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The Four 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676540"/>
              </p:ext>
            </p:extLst>
          </p:nvPr>
        </p:nvGraphicFramePr>
        <p:xfrm>
          <a:off x="457200" y="2057400"/>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1600200"/>
            <a:ext cx="8229600" cy="677108"/>
          </a:xfrm>
          <a:prstGeom prst="rect">
            <a:avLst/>
          </a:prstGeom>
          <a:noFill/>
        </p:spPr>
        <p:txBody>
          <a:bodyPr wrap="square" rtlCol="0">
            <a:spAutoFit/>
          </a:bodyPr>
          <a:lstStyle/>
          <a:p>
            <a:pPr algn="ctr"/>
            <a:r>
              <a:rPr lang="en-US" sz="2000" b="1" dirty="0"/>
              <a:t>A trauma-informed program, organization, or system: </a:t>
            </a:r>
            <a:endParaRPr lang="en-US" sz="2000" dirty="0"/>
          </a:p>
          <a:p>
            <a:endParaRPr lang="en-US" dirty="0"/>
          </a:p>
        </p:txBody>
      </p:sp>
      <p:sp>
        <p:nvSpPr>
          <p:cNvPr id="6" name="Slide Number Placeholder 5"/>
          <p:cNvSpPr>
            <a:spLocks noGrp="1"/>
          </p:cNvSpPr>
          <p:nvPr>
            <p:ph type="sldNum" sz="quarter" idx="12"/>
          </p:nvPr>
        </p:nvSpPr>
        <p:spPr/>
        <p:txBody>
          <a:bodyPr/>
          <a:lstStyle/>
          <a:p>
            <a:pPr>
              <a:defRPr/>
            </a:pPr>
            <a:r>
              <a:rPr lang="en-US"/>
              <a:t>Slide </a:t>
            </a:r>
            <a:fld id="{18FCB52B-6E8A-4E40-8B9B-E1B0D681301F}" type="slidenum">
              <a:rPr lang="en-US" smtClean="0"/>
              <a:pPr>
                <a:defRPr/>
              </a:pPr>
              <a:t>37</a:t>
            </a:fld>
            <a:endParaRPr lang="en-US" dirty="0"/>
          </a:p>
        </p:txBody>
      </p:sp>
      <p:sp>
        <p:nvSpPr>
          <p:cNvPr id="7" name="Freeform 6"/>
          <p:cNvSpPr/>
          <p:nvPr/>
        </p:nvSpPr>
        <p:spPr>
          <a:xfrm>
            <a:off x="29688" y="913801"/>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p:nvGrpSpPr>
        <p:grpSpPr>
          <a:xfrm>
            <a:off x="-8791" y="6705600"/>
            <a:ext cx="9152791" cy="152400"/>
            <a:chOff x="-8791" y="6705600"/>
            <a:chExt cx="9152791" cy="152400"/>
          </a:xfrm>
        </p:grpSpPr>
        <p:sp>
          <p:nvSpPr>
            <p:cNvPr id="9" name="Rectangle 8"/>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0" name="Straight Connector 9"/>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49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00FF342-4773-4999-9D53-74AFFD5F2F1B}"/>
                                            </p:graphicEl>
                                          </p:spTgt>
                                        </p:tgtEl>
                                        <p:attrNameLst>
                                          <p:attrName>style.visibility</p:attrName>
                                        </p:attrNameLst>
                                      </p:cBhvr>
                                      <p:to>
                                        <p:strVal val="visible"/>
                                      </p:to>
                                    </p:set>
                                    <p:animEffect transition="in" filter="fade">
                                      <p:cBhvr>
                                        <p:cTn id="12" dur="500"/>
                                        <p:tgtEl>
                                          <p:spTgt spid="4">
                                            <p:graphicEl>
                                              <a:dgm id="{900FF342-4773-4999-9D53-74AFFD5F2F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D28B832-3382-4D66-9476-7F7DB3FBC513}"/>
                                            </p:graphicEl>
                                          </p:spTgt>
                                        </p:tgtEl>
                                        <p:attrNameLst>
                                          <p:attrName>style.visibility</p:attrName>
                                        </p:attrNameLst>
                                      </p:cBhvr>
                                      <p:to>
                                        <p:strVal val="visible"/>
                                      </p:to>
                                    </p:set>
                                    <p:animEffect transition="in" filter="fade">
                                      <p:cBhvr>
                                        <p:cTn id="17" dur="500"/>
                                        <p:tgtEl>
                                          <p:spTgt spid="4">
                                            <p:graphicEl>
                                              <a:dgm id="{AD28B832-3382-4D66-9476-7F7DB3FBC51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6DE3870-53EA-4222-B8F3-DA7B8AF9AE47}"/>
                                            </p:graphicEl>
                                          </p:spTgt>
                                        </p:tgtEl>
                                        <p:attrNameLst>
                                          <p:attrName>style.visibility</p:attrName>
                                        </p:attrNameLst>
                                      </p:cBhvr>
                                      <p:to>
                                        <p:strVal val="visible"/>
                                      </p:to>
                                    </p:set>
                                    <p:animEffect transition="in" filter="fade">
                                      <p:cBhvr>
                                        <p:cTn id="22" dur="500"/>
                                        <p:tgtEl>
                                          <p:spTgt spid="4">
                                            <p:graphicEl>
                                              <a:dgm id="{96DE3870-53EA-4222-B8F3-DA7B8AF9AE4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6F2D7F45-CDB5-46DC-B267-320209280357}"/>
                                            </p:graphicEl>
                                          </p:spTgt>
                                        </p:tgtEl>
                                        <p:attrNameLst>
                                          <p:attrName>style.visibility</p:attrName>
                                        </p:attrNameLst>
                                      </p:cBhvr>
                                      <p:to>
                                        <p:strVal val="visible"/>
                                      </p:to>
                                    </p:set>
                                    <p:animEffect transition="in" filter="fade">
                                      <p:cBhvr>
                                        <p:cTn id="27" dur="500"/>
                                        <p:tgtEl>
                                          <p:spTgt spid="4">
                                            <p:graphicEl>
                                              <a:dgm id="{6F2D7F45-CDB5-46DC-B267-32020928035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1B73B99-D92C-447E-870C-075754EDABA9}"/>
                                            </p:graphicEl>
                                          </p:spTgt>
                                        </p:tgtEl>
                                        <p:attrNameLst>
                                          <p:attrName>style.visibility</p:attrName>
                                        </p:attrNameLst>
                                      </p:cBhvr>
                                      <p:to>
                                        <p:strVal val="visible"/>
                                      </p:to>
                                    </p:set>
                                    <p:animEffect transition="in" filter="fade">
                                      <p:cBhvr>
                                        <p:cTn id="32" dur="500"/>
                                        <p:tgtEl>
                                          <p:spTgt spid="4">
                                            <p:graphicEl>
                                              <a:dgm id="{C1B73B99-D92C-447E-870C-075754EDABA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6F416832-50E8-47A1-8BAB-665BD48B8E77}"/>
                                            </p:graphicEl>
                                          </p:spTgt>
                                        </p:tgtEl>
                                        <p:attrNameLst>
                                          <p:attrName>style.visibility</p:attrName>
                                        </p:attrNameLst>
                                      </p:cBhvr>
                                      <p:to>
                                        <p:strVal val="visible"/>
                                      </p:to>
                                    </p:set>
                                    <p:animEffect transition="in" filter="fade">
                                      <p:cBhvr>
                                        <p:cTn id="37" dur="500"/>
                                        <p:tgtEl>
                                          <p:spTgt spid="4">
                                            <p:graphicEl>
                                              <a:dgm id="{6F416832-50E8-47A1-8BAB-665BD48B8E7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E6CF7844-CD4D-45ED-A45B-C3B6A7B45E34}"/>
                                            </p:graphicEl>
                                          </p:spTgt>
                                        </p:tgtEl>
                                        <p:attrNameLst>
                                          <p:attrName>style.visibility</p:attrName>
                                        </p:attrNameLst>
                                      </p:cBhvr>
                                      <p:to>
                                        <p:strVal val="visible"/>
                                      </p:to>
                                    </p:set>
                                    <p:animEffect transition="in" filter="fade">
                                      <p:cBhvr>
                                        <p:cTn id="42" dur="500"/>
                                        <p:tgtEl>
                                          <p:spTgt spid="4">
                                            <p:graphicEl>
                                              <a:dgm id="{E6CF7844-CD4D-45ED-A45B-C3B6A7B45E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0801571D-C261-4C8D-A310-CAB581518CEB}"/>
                                            </p:graphicEl>
                                          </p:spTgt>
                                        </p:tgtEl>
                                        <p:attrNameLst>
                                          <p:attrName>style.visibility</p:attrName>
                                        </p:attrNameLst>
                                      </p:cBhvr>
                                      <p:to>
                                        <p:strVal val="visible"/>
                                      </p:to>
                                    </p:set>
                                    <p:animEffect transition="in" filter="fade">
                                      <p:cBhvr>
                                        <p:cTn id="47" dur="500"/>
                                        <p:tgtEl>
                                          <p:spTgt spid="4">
                                            <p:graphicEl>
                                              <a:dgm id="{0801571D-C261-4C8D-A310-CAB581518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0"/>
            <a:ext cx="9144000" cy="6991351"/>
          </a:xfrm>
          <a:prstGeom prst="rect">
            <a:avLst/>
          </a:prstGeom>
        </p:spPr>
      </p:pic>
      <p:sp>
        <p:nvSpPr>
          <p:cNvPr id="3" name="Content Placeholder 2"/>
          <p:cNvSpPr>
            <a:spLocks noGrp="1"/>
          </p:cNvSpPr>
          <p:nvPr>
            <p:ph idx="1"/>
          </p:nvPr>
        </p:nvSpPr>
        <p:spPr>
          <a:xfrm>
            <a:off x="457200" y="1143000"/>
            <a:ext cx="8229600" cy="4525963"/>
          </a:xfrm>
        </p:spPr>
        <p:txBody>
          <a:bodyPr>
            <a:normAutofit fontScale="92500" lnSpcReduction="20000"/>
          </a:bodyPr>
          <a:lstStyle/>
          <a:p>
            <a:pPr marL="0" indent="0" algn="ctr">
              <a:buNone/>
            </a:pPr>
            <a:endParaRPr lang="en-US" sz="3600" dirty="0">
              <a:solidFill>
                <a:schemeClr val="bg2">
                  <a:lumMod val="40000"/>
                  <a:lumOff val="60000"/>
                </a:schemeClr>
              </a:solidFill>
              <a:effectLst>
                <a:outerShdw blurRad="38100" dist="38100" dir="2700000" algn="tl">
                  <a:srgbClr val="000000">
                    <a:alpha val="43137"/>
                  </a:srgbClr>
                </a:outerShdw>
              </a:effectLst>
            </a:endParaRPr>
          </a:p>
          <a:p>
            <a:pPr marL="0" indent="0" algn="ctr">
              <a:buNone/>
            </a:pPr>
            <a:r>
              <a:rPr lang="en-US" sz="6000" b="1" dirty="0">
                <a:solidFill>
                  <a:schemeClr val="bg1"/>
                </a:solidFill>
                <a:effectLst>
                  <a:outerShdw blurRad="38100" dist="38100" dir="2700000" algn="tl">
                    <a:srgbClr val="000000">
                      <a:alpha val="43137"/>
                    </a:srgbClr>
                  </a:outerShdw>
                </a:effectLst>
              </a:rPr>
              <a:t>ESSENTIAL ELEMENTS of DIGNITY </a:t>
            </a:r>
          </a:p>
          <a:p>
            <a:pPr marL="0" indent="0" algn="ctr">
              <a:buNone/>
            </a:pPr>
            <a:r>
              <a:rPr lang="en-US" sz="6000" b="1" dirty="0">
                <a:solidFill>
                  <a:schemeClr val="bg1"/>
                </a:solidFill>
                <a:effectLst>
                  <a:outerShdw blurRad="38100" dist="38100" dir="2700000" algn="tl">
                    <a:srgbClr val="000000">
                      <a:alpha val="43137"/>
                    </a:srgbClr>
                  </a:outerShdw>
                </a:effectLst>
              </a:rPr>
              <a:t>What we extend to others and would like for ourselves</a:t>
            </a:r>
            <a:endParaRPr lang="en-US" sz="6000" dirty="0">
              <a:solidFill>
                <a:schemeClr val="bg2">
                  <a:lumMod val="40000"/>
                  <a:lumOff val="60000"/>
                </a:schemeClr>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38</a:t>
            </a:fld>
            <a:endParaRPr lang="en-US" dirty="0"/>
          </a:p>
        </p:txBody>
      </p:sp>
    </p:spTree>
    <p:extLst>
      <p:ext uri="{BB962C8B-B14F-4D97-AF65-F5344CB8AC3E}">
        <p14:creationId xmlns:p14="http://schemas.microsoft.com/office/powerpoint/2010/main" val="4138376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a:off x="2338918" y="213973"/>
            <a:ext cx="4976282" cy="471827"/>
          </a:xfrm>
        </p:spPr>
        <p:txBody>
          <a:bodyPr anchor="t">
            <a:noAutofit/>
          </a:bodyPr>
          <a:lstStyle/>
          <a:p>
            <a:pPr algn="ctr"/>
            <a:r>
              <a:rPr lang="en-US" sz="4000" b="1" dirty="0">
                <a:solidFill>
                  <a:srgbClr val="FFFFFF"/>
                </a:solidFill>
              </a:rPr>
              <a:t>Defining Dignity </a:t>
            </a:r>
          </a:p>
        </p:txBody>
      </p:sp>
      <p:sp>
        <p:nvSpPr>
          <p:cNvPr id="3" name="Content Placeholder 2"/>
          <p:cNvSpPr>
            <a:spLocks noGrp="1"/>
          </p:cNvSpPr>
          <p:nvPr>
            <p:ph idx="1"/>
          </p:nvPr>
        </p:nvSpPr>
        <p:spPr>
          <a:xfrm>
            <a:off x="539496" y="1143000"/>
            <a:ext cx="8393907" cy="5029200"/>
          </a:xfrm>
        </p:spPr>
        <p:txBody>
          <a:bodyPr>
            <a:noAutofit/>
          </a:bodyPr>
          <a:lstStyle/>
          <a:p>
            <a:r>
              <a:rPr lang="en-US" sz="2800" dirty="0">
                <a:solidFill>
                  <a:srgbClr val="FFFFFF"/>
                </a:solidFill>
              </a:rPr>
              <a:t>“An internal state of peace that comes with the recognition and acceptance of the value and vulnerability of all living things…”</a:t>
            </a:r>
          </a:p>
          <a:p>
            <a:r>
              <a:rPr lang="en-US" sz="2800" dirty="0">
                <a:solidFill>
                  <a:srgbClr val="FFFFFF"/>
                </a:solidFill>
              </a:rPr>
              <a:t>“Treat people as they want to be and you help them become what they are capable of being”</a:t>
            </a:r>
          </a:p>
          <a:p>
            <a:r>
              <a:rPr lang="en-US" sz="2800" dirty="0">
                <a:solidFill>
                  <a:srgbClr val="FFFFFF"/>
                </a:solidFill>
              </a:rPr>
              <a:t>“Seeing, hearing, and acknowledging what people have suffered….caring and attending to those who have endured unspeakable atrocities help(s) to recover their sense of worth…”</a:t>
            </a:r>
          </a:p>
          <a:p>
            <a:r>
              <a:rPr lang="en-US" sz="2800" dirty="0">
                <a:solidFill>
                  <a:srgbClr val="FFFFFF"/>
                </a:solidFill>
              </a:rPr>
              <a:t>“…Often a missing link in the understanding of conflicts…”</a:t>
            </a:r>
          </a:p>
        </p:txBody>
      </p:sp>
    </p:spTree>
    <p:extLst>
      <p:ext uri="{BB962C8B-B14F-4D97-AF65-F5344CB8AC3E}">
        <p14:creationId xmlns:p14="http://schemas.microsoft.com/office/powerpoint/2010/main" val="17070934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05600" cy="670560"/>
          </a:xfrm>
        </p:spPr>
        <p:txBody>
          <a:bodyPr>
            <a:normAutofit fontScale="90000"/>
          </a:bodyPr>
          <a:lstStyle/>
          <a:p>
            <a:pPr algn="l"/>
            <a:br>
              <a:rPr lang="en-US" b="1" dirty="0">
                <a:solidFill>
                  <a:schemeClr val="accent2">
                    <a:lumMod val="75000"/>
                  </a:schemeClr>
                </a:solidFill>
                <a:effectLst>
                  <a:outerShdw blurRad="38100" dist="38100" dir="2700000" algn="tl">
                    <a:srgbClr val="000000">
                      <a:alpha val="43137"/>
                    </a:srgbClr>
                  </a:outerShdw>
                </a:effectLst>
              </a:rPr>
            </a:br>
            <a:r>
              <a:rPr lang="en-US" b="1" dirty="0">
                <a:solidFill>
                  <a:schemeClr val="accent2">
                    <a:lumMod val="75000"/>
                  </a:schemeClr>
                </a:solidFill>
                <a:effectLst>
                  <a:outerShdw blurRad="38100" dist="38100" dir="2700000" algn="tl">
                    <a:srgbClr val="000000">
                      <a:alpha val="43137"/>
                    </a:srgbClr>
                  </a:outerShdw>
                </a:effectLst>
              </a:rPr>
              <a:t>Learning objectives</a:t>
            </a:r>
          </a:p>
        </p:txBody>
      </p:sp>
      <p:sp>
        <p:nvSpPr>
          <p:cNvPr id="3" name="Content Placeholder 2"/>
          <p:cNvSpPr>
            <a:spLocks noGrp="1"/>
          </p:cNvSpPr>
          <p:nvPr>
            <p:ph idx="1"/>
          </p:nvPr>
        </p:nvSpPr>
        <p:spPr>
          <a:xfrm>
            <a:off x="304800" y="1600200"/>
            <a:ext cx="7772400" cy="3886200"/>
          </a:xfrm>
        </p:spPr>
        <p:txBody>
          <a:bodyPr>
            <a:noAutofit/>
          </a:bodyPr>
          <a:lstStyle/>
          <a:p>
            <a:pPr marL="411480">
              <a:buFont typeface="Wingdings" panose="05000000000000000000" pitchFamily="2" charset="2"/>
              <a:buChar char="ü"/>
            </a:pPr>
            <a:r>
              <a:rPr lang="en-US" sz="2000" b="1" dirty="0"/>
              <a:t>Provide introduction to trauma and trauma-informed approaches in behavioral health, human services and elder services. </a:t>
            </a:r>
          </a:p>
          <a:p>
            <a:pPr marL="525780" indent="-457200">
              <a:buFont typeface="+mj-lt"/>
              <a:buAutoNum type="arabicParenR"/>
            </a:pPr>
            <a:endParaRPr lang="en-US" sz="2000" b="1" dirty="0"/>
          </a:p>
          <a:p>
            <a:pPr marL="411480">
              <a:buFont typeface="Wingdings" panose="05000000000000000000" pitchFamily="2" charset="2"/>
              <a:buChar char="ü"/>
            </a:pPr>
            <a:r>
              <a:rPr lang="en-US" sz="2000" b="1" dirty="0"/>
              <a:t>Participants will have a shared understanding of trauma.</a:t>
            </a:r>
          </a:p>
          <a:p>
            <a:pPr marL="411480">
              <a:buFont typeface="Wingdings" panose="05000000000000000000" pitchFamily="2" charset="2"/>
              <a:buChar char="ü"/>
            </a:pPr>
            <a:endParaRPr lang="en-US" sz="2000" b="1" dirty="0"/>
          </a:p>
          <a:p>
            <a:pPr marL="411480">
              <a:buFont typeface="Wingdings" panose="05000000000000000000" pitchFamily="2" charset="2"/>
              <a:buChar char="ü"/>
            </a:pPr>
            <a:r>
              <a:rPr lang="en-US" sz="2000" b="1" dirty="0"/>
              <a:t>Participants will be able to identify examples of a traumatic event.</a:t>
            </a:r>
          </a:p>
          <a:p>
            <a:pPr marL="411480">
              <a:buFont typeface="Wingdings" panose="05000000000000000000" pitchFamily="2" charset="2"/>
              <a:buChar char="ü"/>
            </a:pPr>
            <a:endParaRPr lang="en-US" sz="2000" b="1" dirty="0"/>
          </a:p>
          <a:p>
            <a:pPr marL="411480">
              <a:buFont typeface="Wingdings" panose="05000000000000000000" pitchFamily="2" charset="2"/>
              <a:buChar char="ü"/>
            </a:pPr>
            <a:r>
              <a:rPr lang="en-US" sz="2000" b="1" dirty="0"/>
              <a:t>Explain the Six Trauma-Informed Approach Principles.</a:t>
            </a:r>
          </a:p>
          <a:p>
            <a:pPr marL="411480">
              <a:buFont typeface="Wingdings" panose="05000000000000000000" pitchFamily="2" charset="2"/>
              <a:buChar char="ü"/>
            </a:pPr>
            <a:endParaRPr lang="en-US" sz="2000" b="1" dirty="0"/>
          </a:p>
          <a:p>
            <a:pPr marL="411480">
              <a:buFont typeface="Wingdings" panose="05000000000000000000" pitchFamily="2" charset="2"/>
              <a:buChar char="ü"/>
            </a:pPr>
            <a:r>
              <a:rPr lang="en-US" sz="2000" b="1" dirty="0"/>
              <a:t>Learn about how prevalent trauma histories are among the older adults you serve. </a:t>
            </a:r>
          </a:p>
        </p:txBody>
      </p:sp>
      <p:sp>
        <p:nvSpPr>
          <p:cNvPr id="5" name="Freeform 4"/>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pPr>
              <a:defRPr/>
            </a:pPr>
            <a:r>
              <a:rPr lang="en-US"/>
              <a:t>Slide </a:t>
            </a:r>
            <a:fld id="{18FCB52B-6E8A-4E40-8B9B-E1B0D681301F}"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943649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a:off x="1377984" y="174625"/>
            <a:ext cx="5068670" cy="511175"/>
          </a:xfrm>
        </p:spPr>
        <p:txBody>
          <a:bodyPr anchor="t">
            <a:normAutofit fontScale="90000"/>
          </a:bodyPr>
          <a:lstStyle/>
          <a:p>
            <a:pPr algn="ctr"/>
            <a:r>
              <a:rPr lang="en-US" sz="4000" b="1" dirty="0">
                <a:solidFill>
                  <a:srgbClr val="FFFFFF"/>
                </a:solidFill>
              </a:rPr>
              <a:t>Indignities</a:t>
            </a:r>
            <a:r>
              <a:rPr lang="en-US" sz="2400" b="1" dirty="0">
                <a:solidFill>
                  <a:srgbClr val="FFFFFF"/>
                </a:solidFill>
              </a:rPr>
              <a:t> </a:t>
            </a:r>
          </a:p>
        </p:txBody>
      </p:sp>
      <p:sp>
        <p:nvSpPr>
          <p:cNvPr id="3" name="Content Placeholder 2"/>
          <p:cNvSpPr>
            <a:spLocks noGrp="1"/>
          </p:cNvSpPr>
          <p:nvPr>
            <p:ph idx="1"/>
          </p:nvPr>
        </p:nvSpPr>
        <p:spPr>
          <a:xfrm>
            <a:off x="457200" y="1143000"/>
            <a:ext cx="8361760" cy="4857749"/>
          </a:xfrm>
        </p:spPr>
        <p:txBody>
          <a:bodyPr>
            <a:noAutofit/>
          </a:bodyPr>
          <a:lstStyle/>
          <a:p>
            <a:r>
              <a:rPr lang="en-US" sz="3200" dirty="0">
                <a:solidFill>
                  <a:srgbClr val="FFFFFF"/>
                </a:solidFill>
              </a:rPr>
              <a:t>Unaddressed indignities are at the core of all entrenched conflicts and will block your attempts to resolution, healing and peace…</a:t>
            </a:r>
          </a:p>
          <a:p>
            <a:r>
              <a:rPr lang="en-US" sz="3200" dirty="0">
                <a:solidFill>
                  <a:srgbClr val="FFFFFF"/>
                </a:solidFill>
              </a:rPr>
              <a:t>The wounds of indignities do not go away over time…the person’s story needs to be heard, the person needs to be cared for and attended to…</a:t>
            </a:r>
          </a:p>
          <a:p>
            <a:r>
              <a:rPr lang="en-US" sz="3200" dirty="0">
                <a:solidFill>
                  <a:srgbClr val="FFFFFF"/>
                </a:solidFill>
              </a:rPr>
              <a:t>Most of us when we have violated other’s dignity,  have done so accidently and because of not being mindful and understanding of our impact on the other person…</a:t>
            </a:r>
          </a:p>
        </p:txBody>
      </p:sp>
    </p:spTree>
    <p:extLst>
      <p:ext uri="{BB962C8B-B14F-4D97-AF65-F5344CB8AC3E}">
        <p14:creationId xmlns:p14="http://schemas.microsoft.com/office/powerpoint/2010/main" val="183180698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a:off x="914399" y="249143"/>
            <a:ext cx="7536053" cy="450849"/>
          </a:xfrm>
        </p:spPr>
        <p:txBody>
          <a:bodyPr anchor="t">
            <a:noAutofit/>
          </a:bodyPr>
          <a:lstStyle/>
          <a:p>
            <a:pPr algn="ctr"/>
            <a:r>
              <a:rPr lang="en-US" sz="3600" b="1" dirty="0">
                <a:solidFill>
                  <a:srgbClr val="FFFFFF"/>
                </a:solidFill>
              </a:rPr>
              <a:t>Ten Essential Steps of the Dignity Model</a:t>
            </a:r>
            <a:endParaRPr lang="en-US" sz="3600" dirty="0">
              <a:solidFill>
                <a:srgbClr val="FFFFFF"/>
              </a:solidFill>
            </a:endParaRPr>
          </a:p>
        </p:txBody>
      </p:sp>
      <p:sp>
        <p:nvSpPr>
          <p:cNvPr id="3" name="Content Placeholder 2"/>
          <p:cNvSpPr>
            <a:spLocks noGrp="1"/>
          </p:cNvSpPr>
          <p:nvPr>
            <p:ph idx="1"/>
          </p:nvPr>
        </p:nvSpPr>
        <p:spPr>
          <a:xfrm>
            <a:off x="457200" y="1143000"/>
            <a:ext cx="8229600" cy="4571999"/>
          </a:xfrm>
        </p:spPr>
        <p:txBody>
          <a:bodyPr>
            <a:normAutofit/>
          </a:bodyPr>
          <a:lstStyle/>
          <a:p>
            <a:pPr marL="385763" indent="-385763">
              <a:buFont typeface="+mj-lt"/>
              <a:buAutoNum type="arabicPeriod"/>
            </a:pPr>
            <a:r>
              <a:rPr lang="en-US" sz="3600" b="1" dirty="0">
                <a:solidFill>
                  <a:srgbClr val="FFFFFF"/>
                </a:solidFill>
              </a:rPr>
              <a:t>Acceptance of Identity:</a:t>
            </a:r>
          </a:p>
          <a:p>
            <a:pPr marL="728663" lvl="1" indent="-385763">
              <a:buFont typeface="+mj-lt"/>
              <a:buAutoNum type="alphaLcPeriod"/>
            </a:pPr>
            <a:r>
              <a:rPr lang="en-US" sz="3600" dirty="0">
                <a:solidFill>
                  <a:srgbClr val="FFFFFF"/>
                </a:solidFill>
              </a:rPr>
              <a:t>Approach people as neither inferior or superior to you.</a:t>
            </a:r>
          </a:p>
          <a:p>
            <a:pPr marL="728663" lvl="1" indent="-385763">
              <a:buFont typeface="+mj-lt"/>
              <a:buAutoNum type="alphaLcPeriod"/>
            </a:pPr>
            <a:r>
              <a:rPr lang="en-US" sz="3600" dirty="0">
                <a:solidFill>
                  <a:srgbClr val="FFFFFF"/>
                </a:solidFill>
              </a:rPr>
              <a:t>Give people the freedom to express their authentic selves without fear of being negatively judges</a:t>
            </a:r>
          </a:p>
          <a:p>
            <a:pPr marL="728663" lvl="1" indent="-385763">
              <a:buFont typeface="+mj-lt"/>
              <a:buAutoNum type="alphaLcPeriod"/>
            </a:pPr>
            <a:r>
              <a:rPr lang="en-US" sz="3600" dirty="0">
                <a:solidFill>
                  <a:srgbClr val="FFFFFF"/>
                </a:solidFill>
              </a:rPr>
              <a:t>Interact without prejudice or bias</a:t>
            </a:r>
          </a:p>
          <a:p>
            <a:pPr marL="728663" lvl="1" indent="-385763">
              <a:buFont typeface="+mj-lt"/>
              <a:buAutoNum type="alphaLcPeriod"/>
            </a:pPr>
            <a:r>
              <a:rPr lang="en-US" sz="3600" dirty="0">
                <a:solidFill>
                  <a:srgbClr val="FFFFFF"/>
                </a:solidFill>
              </a:rPr>
              <a:t>Assume others have integrity</a:t>
            </a:r>
          </a:p>
          <a:p>
            <a:pPr marL="728663" lvl="1" indent="-385763">
              <a:buFont typeface="+mj-lt"/>
              <a:buAutoNum type="alphaLcPeriod"/>
            </a:pPr>
            <a:endParaRPr lang="en-US" sz="1500" dirty="0">
              <a:solidFill>
                <a:srgbClr val="FFFFFF"/>
              </a:solidFill>
            </a:endParaRPr>
          </a:p>
        </p:txBody>
      </p:sp>
    </p:spTree>
    <p:extLst>
      <p:ext uri="{BB962C8B-B14F-4D97-AF65-F5344CB8AC3E}">
        <p14:creationId xmlns:p14="http://schemas.microsoft.com/office/powerpoint/2010/main" val="160140467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flipV="1">
            <a:off x="1332130" y="6286500"/>
            <a:ext cx="6897470" cy="342900"/>
          </a:xfrm>
        </p:spPr>
        <p:txBody>
          <a:bodyPr anchor="t">
            <a:noAutofit/>
          </a:bodyPr>
          <a:lstStyle/>
          <a:p>
            <a:pPr algn="r"/>
            <a:endParaRPr lang="en-US" sz="2400" dirty="0">
              <a:solidFill>
                <a:srgbClr val="FFFFFF"/>
              </a:solidFill>
            </a:endParaRPr>
          </a:p>
        </p:txBody>
      </p:sp>
      <p:sp>
        <p:nvSpPr>
          <p:cNvPr id="3" name="Content Placeholder 2"/>
          <p:cNvSpPr>
            <a:spLocks noGrp="1"/>
          </p:cNvSpPr>
          <p:nvPr>
            <p:ph idx="1"/>
          </p:nvPr>
        </p:nvSpPr>
        <p:spPr>
          <a:xfrm>
            <a:off x="457200" y="1143000"/>
            <a:ext cx="8229600" cy="5029200"/>
          </a:xfrm>
        </p:spPr>
        <p:txBody>
          <a:bodyPr>
            <a:normAutofit fontScale="92500" lnSpcReduction="10000"/>
          </a:bodyPr>
          <a:lstStyle/>
          <a:p>
            <a:pPr marL="385763" indent="-385763">
              <a:buAutoNum type="arabicPeriod" startAt="2"/>
            </a:pPr>
            <a:r>
              <a:rPr lang="en-US" sz="3200" b="1" dirty="0">
                <a:solidFill>
                  <a:srgbClr val="FFFFFF"/>
                </a:solidFill>
              </a:rPr>
              <a:t>Inclusion: </a:t>
            </a:r>
            <a:r>
              <a:rPr lang="en-US" sz="3200" dirty="0">
                <a:solidFill>
                  <a:srgbClr val="FFFFFF"/>
                </a:solidFill>
              </a:rPr>
              <a:t>make others feel as if they belong; whatever the relationship, whether they are your family, community, classroom, organization or nation. Making people feel valued and welcomed…</a:t>
            </a:r>
          </a:p>
          <a:p>
            <a:pPr marL="385763" indent="-385763">
              <a:buAutoNum type="arabicPeriod" startAt="3"/>
            </a:pPr>
            <a:r>
              <a:rPr lang="en-US" sz="3200" dirty="0">
                <a:solidFill>
                  <a:srgbClr val="FFFFFF"/>
                </a:solidFill>
              </a:rPr>
              <a:t>  </a:t>
            </a:r>
            <a:r>
              <a:rPr lang="en-US" sz="3200" b="1" dirty="0">
                <a:solidFill>
                  <a:srgbClr val="FFFFFF"/>
                </a:solidFill>
              </a:rPr>
              <a:t>Safety:  </a:t>
            </a:r>
            <a:r>
              <a:rPr lang="en-US" sz="3200" dirty="0">
                <a:solidFill>
                  <a:srgbClr val="FFFFFF"/>
                </a:solidFill>
              </a:rPr>
              <a:t>Put people at ease </a:t>
            </a:r>
          </a:p>
          <a:p>
            <a:pPr marL="685800" lvl="1" indent="-342900">
              <a:buAutoNum type="alphaLcPeriod"/>
            </a:pPr>
            <a:r>
              <a:rPr lang="en-US" sz="3200" dirty="0">
                <a:solidFill>
                  <a:srgbClr val="FFFFFF"/>
                </a:solidFill>
              </a:rPr>
              <a:t>Physically so they are safe from bodily harm</a:t>
            </a:r>
          </a:p>
          <a:p>
            <a:pPr marL="685800" lvl="1" indent="-342900">
              <a:buAutoNum type="alphaLcPeriod"/>
            </a:pPr>
            <a:r>
              <a:rPr lang="en-US" sz="3200" dirty="0">
                <a:solidFill>
                  <a:srgbClr val="FFFFFF"/>
                </a:solidFill>
              </a:rPr>
              <a:t>Psychologically so they are safe from being humiliated</a:t>
            </a:r>
          </a:p>
          <a:p>
            <a:pPr marL="685800" lvl="1" indent="-342900">
              <a:buAutoNum type="alphaLcPeriod"/>
            </a:pPr>
            <a:r>
              <a:rPr lang="en-US" sz="3200" dirty="0">
                <a:solidFill>
                  <a:srgbClr val="FFFFFF"/>
                </a:solidFill>
              </a:rPr>
              <a:t>Help them to speak without fear of retribution</a:t>
            </a:r>
          </a:p>
          <a:p>
            <a:pPr marL="685800" lvl="1" indent="-342900">
              <a:buAutoNum type="alphaLcPeriod"/>
            </a:pPr>
            <a:r>
              <a:rPr lang="en-US" sz="3200" dirty="0">
                <a:solidFill>
                  <a:srgbClr val="FFFFFF"/>
                </a:solidFill>
              </a:rPr>
              <a:t>Acknowledging their suffering, acknowledging their strengths…</a:t>
            </a:r>
          </a:p>
          <a:p>
            <a:pPr marL="342900" lvl="1" indent="0">
              <a:buNone/>
            </a:pPr>
            <a:endParaRPr lang="en-US" sz="1500" dirty="0">
              <a:solidFill>
                <a:srgbClr val="FFFFFF"/>
              </a:solidFill>
            </a:endParaRPr>
          </a:p>
          <a:p>
            <a:pPr marL="0" indent="0">
              <a:buNone/>
            </a:pPr>
            <a:endParaRPr lang="en-US" dirty="0">
              <a:solidFill>
                <a:srgbClr val="FFFFFF"/>
              </a:solidFill>
            </a:endParaRPr>
          </a:p>
        </p:txBody>
      </p:sp>
      <p:sp>
        <p:nvSpPr>
          <p:cNvPr id="7" name="Title 1"/>
          <p:cNvSpPr txBox="1">
            <a:spLocks/>
          </p:cNvSpPr>
          <p:nvPr/>
        </p:nvSpPr>
        <p:spPr>
          <a:xfrm>
            <a:off x="914399" y="249143"/>
            <a:ext cx="7536053" cy="45084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3600" b="1">
                <a:solidFill>
                  <a:srgbClr val="FFFFFF"/>
                </a:solidFill>
              </a:rPr>
              <a:t>Ten Essential Steps of the Dignity Model</a:t>
            </a:r>
            <a:endParaRPr lang="en-US" sz="3600" dirty="0">
              <a:solidFill>
                <a:srgbClr val="FFFFFF"/>
              </a:solidFill>
            </a:endParaRPr>
          </a:p>
        </p:txBody>
      </p:sp>
    </p:spTree>
    <p:extLst>
      <p:ext uri="{BB962C8B-B14F-4D97-AF65-F5344CB8AC3E}">
        <p14:creationId xmlns:p14="http://schemas.microsoft.com/office/powerpoint/2010/main" val="241472572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a:off x="642366" y="272003"/>
            <a:ext cx="7536053" cy="450849"/>
          </a:xfrm>
        </p:spPr>
        <p:txBody>
          <a:bodyPr anchor="t">
            <a:noAutofit/>
          </a:bodyPr>
          <a:lstStyle/>
          <a:p>
            <a:pPr algn="ctr"/>
            <a:r>
              <a:rPr lang="en-US" sz="3600" b="1" dirty="0">
                <a:solidFill>
                  <a:srgbClr val="FFFFFF"/>
                </a:solidFill>
              </a:rPr>
              <a:t>Ten Essential Steps of the Dignity Model</a:t>
            </a:r>
            <a:endParaRPr lang="en-US" sz="3600" dirty="0">
              <a:solidFill>
                <a:srgbClr val="FFFFFF"/>
              </a:solidFill>
            </a:endParaRPr>
          </a:p>
        </p:txBody>
      </p:sp>
      <p:sp>
        <p:nvSpPr>
          <p:cNvPr id="3" name="Content Placeholder 2"/>
          <p:cNvSpPr>
            <a:spLocks noGrp="1"/>
          </p:cNvSpPr>
          <p:nvPr>
            <p:ph idx="1"/>
          </p:nvPr>
        </p:nvSpPr>
        <p:spPr>
          <a:xfrm>
            <a:off x="457200" y="1600199"/>
            <a:ext cx="7993253" cy="3831813"/>
          </a:xfrm>
        </p:spPr>
        <p:txBody>
          <a:bodyPr>
            <a:normAutofit/>
          </a:bodyPr>
          <a:lstStyle/>
          <a:p>
            <a:pPr marL="385763" indent="-385763">
              <a:buAutoNum type="arabicPeriod" startAt="4"/>
            </a:pPr>
            <a:r>
              <a:rPr lang="en-US" sz="3200" b="1" dirty="0">
                <a:solidFill>
                  <a:srgbClr val="FFFFFF"/>
                </a:solidFill>
              </a:rPr>
              <a:t>Acknowledgement:</a:t>
            </a:r>
          </a:p>
          <a:p>
            <a:pPr lvl="1"/>
            <a:r>
              <a:rPr lang="en-US" sz="3200" dirty="0">
                <a:solidFill>
                  <a:srgbClr val="FFFFFF"/>
                </a:solidFill>
              </a:rPr>
              <a:t>Give people your full attention by listening, hearing, validating, and responding to their concerns, feelings, and experiences</a:t>
            </a:r>
          </a:p>
          <a:p>
            <a:pPr lvl="1"/>
            <a:r>
              <a:rPr lang="en-US" sz="3200" dirty="0">
                <a:solidFill>
                  <a:srgbClr val="FFFFFF"/>
                </a:solidFill>
              </a:rPr>
              <a:t>This can be done simply and can be very powerful…this can be overlooked so easily too…</a:t>
            </a:r>
          </a:p>
        </p:txBody>
      </p:sp>
    </p:spTree>
    <p:extLst>
      <p:ext uri="{BB962C8B-B14F-4D97-AF65-F5344CB8AC3E}">
        <p14:creationId xmlns:p14="http://schemas.microsoft.com/office/powerpoint/2010/main" val="46186943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a:off x="457200" y="228600"/>
            <a:ext cx="8229600" cy="450849"/>
          </a:xfrm>
        </p:spPr>
        <p:txBody>
          <a:bodyPr anchor="t">
            <a:noAutofit/>
          </a:bodyPr>
          <a:lstStyle/>
          <a:p>
            <a:pPr algn="r"/>
            <a:r>
              <a:rPr lang="en-US" sz="4000" b="1" dirty="0">
                <a:solidFill>
                  <a:srgbClr val="FFFFFF"/>
                </a:solidFill>
              </a:rPr>
              <a:t>Ten Essential Steps of the Dignity Model</a:t>
            </a:r>
            <a:endParaRPr lang="en-US" sz="4000" dirty="0">
              <a:solidFill>
                <a:srgbClr val="FFFFFF"/>
              </a:solidFill>
            </a:endParaRPr>
          </a:p>
        </p:txBody>
      </p:sp>
      <p:sp>
        <p:nvSpPr>
          <p:cNvPr id="3" name="Content Placeholder 2"/>
          <p:cNvSpPr>
            <a:spLocks noGrp="1"/>
          </p:cNvSpPr>
          <p:nvPr>
            <p:ph idx="1"/>
          </p:nvPr>
        </p:nvSpPr>
        <p:spPr>
          <a:xfrm>
            <a:off x="457200" y="857250"/>
            <a:ext cx="8229600" cy="5772150"/>
          </a:xfrm>
        </p:spPr>
        <p:txBody>
          <a:bodyPr>
            <a:normAutofit/>
          </a:bodyPr>
          <a:lstStyle/>
          <a:p>
            <a:pPr marL="0" indent="0">
              <a:buNone/>
            </a:pPr>
            <a:r>
              <a:rPr lang="en-US" sz="2800" dirty="0">
                <a:solidFill>
                  <a:srgbClr val="FFFFFF"/>
                </a:solidFill>
              </a:rPr>
              <a:t>5. </a:t>
            </a:r>
            <a:r>
              <a:rPr lang="en-US" sz="2800" b="1" dirty="0">
                <a:solidFill>
                  <a:srgbClr val="FFFFFF"/>
                </a:solidFill>
              </a:rPr>
              <a:t>Recognition: </a:t>
            </a:r>
          </a:p>
          <a:p>
            <a:pPr lvl="1"/>
            <a:r>
              <a:rPr lang="en-US" sz="2800" dirty="0">
                <a:solidFill>
                  <a:srgbClr val="FFFFFF"/>
                </a:solidFill>
              </a:rPr>
              <a:t> Validate others for their talents, hard work, thoughtfulness, and help.</a:t>
            </a:r>
          </a:p>
          <a:p>
            <a:pPr lvl="1"/>
            <a:r>
              <a:rPr lang="en-US" sz="2800" dirty="0">
                <a:solidFill>
                  <a:srgbClr val="FFFFFF"/>
                </a:solidFill>
              </a:rPr>
              <a:t>Be generous with praise and gratitude to others for their contributions and ideas</a:t>
            </a:r>
          </a:p>
          <a:p>
            <a:pPr lvl="1"/>
            <a:r>
              <a:rPr lang="en-US" sz="2800" dirty="0">
                <a:solidFill>
                  <a:srgbClr val="FFFFFF"/>
                </a:solidFill>
              </a:rPr>
              <a:t>The importance of leadership being educated on dignity: its power and the cost of indignities</a:t>
            </a:r>
          </a:p>
          <a:p>
            <a:pPr marL="0" lvl="0" indent="0">
              <a:buNone/>
            </a:pPr>
            <a:r>
              <a:rPr lang="en-US" sz="2800" b="1" dirty="0"/>
              <a:t>6.  Fairness:</a:t>
            </a:r>
            <a:endParaRPr lang="en-US" sz="2800" dirty="0"/>
          </a:p>
          <a:p>
            <a:pPr lvl="1"/>
            <a:r>
              <a:rPr lang="en-US" sz="2800" dirty="0"/>
              <a:t>Treat people justly with equality in an even-handed way according to agreed upon laws and rules.</a:t>
            </a:r>
          </a:p>
          <a:p>
            <a:pPr lvl="1"/>
            <a:r>
              <a:rPr lang="en-US" sz="2800" dirty="0"/>
              <a:t>People feel their dignity is honored when you treat them without discrimination or injustice.</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sz="1500" dirty="0">
              <a:solidFill>
                <a:srgbClr val="FFFFFF"/>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1606296575"/>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a:off x="457200" y="260573"/>
            <a:ext cx="8229600" cy="425227"/>
          </a:xfrm>
        </p:spPr>
        <p:txBody>
          <a:bodyPr anchor="t">
            <a:noAutofit/>
          </a:bodyPr>
          <a:lstStyle/>
          <a:p>
            <a:pPr algn="r"/>
            <a:r>
              <a:rPr lang="en-US" sz="4000" b="1" dirty="0">
                <a:solidFill>
                  <a:srgbClr val="FFFFFF"/>
                </a:solidFill>
              </a:rPr>
              <a:t>Ten Essential Steps of the Dignity Model</a:t>
            </a:r>
            <a:endParaRPr lang="en-US" sz="4000" dirty="0">
              <a:solidFill>
                <a:srgbClr val="FFFFFF"/>
              </a:solidFill>
            </a:endParaRPr>
          </a:p>
        </p:txBody>
      </p:sp>
      <p:sp>
        <p:nvSpPr>
          <p:cNvPr id="3" name="Content Placeholder 2"/>
          <p:cNvSpPr>
            <a:spLocks noGrp="1"/>
          </p:cNvSpPr>
          <p:nvPr>
            <p:ph idx="1"/>
          </p:nvPr>
        </p:nvSpPr>
        <p:spPr>
          <a:xfrm>
            <a:off x="457200" y="1143000"/>
            <a:ext cx="8229600" cy="4571999"/>
          </a:xfrm>
        </p:spPr>
        <p:txBody>
          <a:bodyPr>
            <a:normAutofit/>
          </a:bodyPr>
          <a:lstStyle/>
          <a:p>
            <a:pPr marL="385763" indent="-385763">
              <a:buAutoNum type="arabicPeriod" startAt="7"/>
            </a:pPr>
            <a:r>
              <a:rPr lang="en-US" sz="3200" b="1" dirty="0">
                <a:solidFill>
                  <a:srgbClr val="FFFFFF"/>
                </a:solidFill>
              </a:rPr>
              <a:t>Benefit of the Doubt: </a:t>
            </a:r>
          </a:p>
          <a:p>
            <a:pPr lvl="1"/>
            <a:r>
              <a:rPr lang="en-US" sz="3200" dirty="0">
                <a:solidFill>
                  <a:srgbClr val="FFFFFF"/>
                </a:solidFill>
              </a:rPr>
              <a:t>Treat people as they are trustworthy</a:t>
            </a:r>
          </a:p>
          <a:p>
            <a:pPr lvl="1"/>
            <a:r>
              <a:rPr lang="en-US" sz="3200" dirty="0">
                <a:solidFill>
                  <a:srgbClr val="FFFFFF"/>
                </a:solidFill>
              </a:rPr>
              <a:t>Start with the premise that others have good motives and are acting with integrity</a:t>
            </a:r>
          </a:p>
          <a:p>
            <a:pPr marL="0" lvl="0" indent="0">
              <a:buNone/>
            </a:pPr>
            <a:r>
              <a:rPr lang="en-US" sz="3200" b="1" dirty="0"/>
              <a:t>8.  Understanding:</a:t>
            </a:r>
          </a:p>
          <a:p>
            <a:pPr lvl="1"/>
            <a:r>
              <a:rPr lang="en-US" sz="3200" dirty="0"/>
              <a:t>Believe that what others think matters</a:t>
            </a:r>
          </a:p>
          <a:p>
            <a:pPr lvl="1"/>
            <a:r>
              <a:rPr lang="en-US" sz="3200" dirty="0"/>
              <a:t>Give them the chance to explain and express their points of view</a:t>
            </a:r>
          </a:p>
          <a:p>
            <a:pPr lvl="1"/>
            <a:r>
              <a:rPr lang="en-US" sz="3200" dirty="0"/>
              <a:t>Listen to understand</a:t>
            </a:r>
          </a:p>
          <a:p>
            <a:pPr marL="342900" lvl="1" indent="0">
              <a:buNone/>
            </a:pPr>
            <a:endParaRPr lang="en-US" sz="1500" dirty="0">
              <a:solidFill>
                <a:srgbClr val="FFFFFF"/>
              </a:solidFill>
            </a:endParaRPr>
          </a:p>
        </p:txBody>
      </p:sp>
    </p:spTree>
    <p:extLst>
      <p:ext uri="{BB962C8B-B14F-4D97-AF65-F5344CB8AC3E}">
        <p14:creationId xmlns:p14="http://schemas.microsoft.com/office/powerpoint/2010/main" val="968691022"/>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6" y="85725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857250"/>
            <a:ext cx="2411730" cy="51435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078992" cy="51435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ED7D31"/>
              </a:solidFill>
              <a:latin typeface="Calibri" panose="020F0502020204030204"/>
            </a:endParaRPr>
          </a:p>
        </p:txBody>
      </p:sp>
      <p:sp>
        <p:nvSpPr>
          <p:cNvPr id="2" name="Title 1"/>
          <p:cNvSpPr>
            <a:spLocks noGrp="1"/>
          </p:cNvSpPr>
          <p:nvPr>
            <p:ph type="title"/>
          </p:nvPr>
        </p:nvSpPr>
        <p:spPr>
          <a:xfrm>
            <a:off x="528066" y="288512"/>
            <a:ext cx="8229600" cy="450849"/>
          </a:xfrm>
        </p:spPr>
        <p:txBody>
          <a:bodyPr anchor="t">
            <a:noAutofit/>
          </a:bodyPr>
          <a:lstStyle/>
          <a:p>
            <a:pPr algn="r"/>
            <a:r>
              <a:rPr lang="en-US" sz="4000" b="1" dirty="0">
                <a:solidFill>
                  <a:srgbClr val="FFFFFF"/>
                </a:solidFill>
              </a:rPr>
              <a:t>Ten Essential Steps of the Dignity Model</a:t>
            </a:r>
            <a:endParaRPr lang="en-US" sz="4000" dirty="0">
              <a:solidFill>
                <a:srgbClr val="FFFFFF"/>
              </a:solidFill>
            </a:endParaRPr>
          </a:p>
        </p:txBody>
      </p:sp>
      <p:sp>
        <p:nvSpPr>
          <p:cNvPr id="3" name="Content Placeholder 2"/>
          <p:cNvSpPr>
            <a:spLocks noGrp="1"/>
          </p:cNvSpPr>
          <p:nvPr>
            <p:ph idx="1"/>
          </p:nvPr>
        </p:nvSpPr>
        <p:spPr>
          <a:xfrm>
            <a:off x="528066" y="1143000"/>
            <a:ext cx="8158734" cy="4571999"/>
          </a:xfrm>
        </p:spPr>
        <p:txBody>
          <a:bodyPr>
            <a:noAutofit/>
          </a:bodyPr>
          <a:lstStyle/>
          <a:p>
            <a:pPr marL="0" indent="0">
              <a:buNone/>
            </a:pPr>
            <a:r>
              <a:rPr lang="en-US" sz="3200" b="1" dirty="0">
                <a:solidFill>
                  <a:srgbClr val="FFFFFF"/>
                </a:solidFill>
              </a:rPr>
              <a:t>9. Independence: </a:t>
            </a:r>
          </a:p>
          <a:p>
            <a:pPr lvl="1"/>
            <a:r>
              <a:rPr lang="en-US" sz="3200" dirty="0">
                <a:solidFill>
                  <a:srgbClr val="FFFFFF"/>
                </a:solidFill>
              </a:rPr>
              <a:t>Encourage people to act on their own so that they feel in control of their lives and experience a sense of hope and possibility</a:t>
            </a:r>
          </a:p>
          <a:p>
            <a:pPr marL="385763" indent="-385763">
              <a:buAutoNum type="arabicPeriod" startAt="10"/>
            </a:pPr>
            <a:r>
              <a:rPr lang="en-US" sz="3200" b="1" dirty="0">
                <a:solidFill>
                  <a:srgbClr val="FFFFFF"/>
                </a:solidFill>
              </a:rPr>
              <a:t> Accountability: </a:t>
            </a:r>
          </a:p>
          <a:p>
            <a:pPr lvl="1"/>
            <a:r>
              <a:rPr lang="en-US" sz="3200" dirty="0">
                <a:solidFill>
                  <a:srgbClr val="FFFFFF"/>
                </a:solidFill>
              </a:rPr>
              <a:t>Take responsibility for your actions.</a:t>
            </a:r>
          </a:p>
          <a:p>
            <a:pPr lvl="1"/>
            <a:r>
              <a:rPr lang="en-US" sz="3200" dirty="0">
                <a:solidFill>
                  <a:srgbClr val="FFFFFF"/>
                </a:solidFill>
              </a:rPr>
              <a:t>If you have violated the dignity of another person apologize</a:t>
            </a:r>
          </a:p>
          <a:p>
            <a:pPr lvl="1"/>
            <a:r>
              <a:rPr lang="en-US" sz="3200" dirty="0">
                <a:solidFill>
                  <a:srgbClr val="FFFFFF"/>
                </a:solidFill>
              </a:rPr>
              <a:t>Make a commitment to change your hurtful behaviors</a:t>
            </a:r>
          </a:p>
        </p:txBody>
      </p:sp>
    </p:spTree>
    <p:extLst>
      <p:ext uri="{BB962C8B-B14F-4D97-AF65-F5344CB8AC3E}">
        <p14:creationId xmlns:p14="http://schemas.microsoft.com/office/powerpoint/2010/main" val="1882610497"/>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0"/>
            <a:ext cx="9144000" cy="6991351"/>
          </a:xfrm>
          <a:prstGeom prst="rect">
            <a:avLst/>
          </a:prstGeom>
        </p:spPr>
      </p:pic>
      <p:sp>
        <p:nvSpPr>
          <p:cNvPr id="3" name="Content Placeholder 2"/>
          <p:cNvSpPr>
            <a:spLocks noGrp="1"/>
          </p:cNvSpPr>
          <p:nvPr>
            <p:ph idx="1"/>
          </p:nvPr>
        </p:nvSpPr>
        <p:spPr>
          <a:xfrm>
            <a:off x="457200" y="1143000"/>
            <a:ext cx="8229600" cy="4525963"/>
          </a:xfrm>
        </p:spPr>
        <p:txBody>
          <a:bodyPr/>
          <a:lstStyle/>
          <a:p>
            <a:pPr marL="0" indent="0" algn="ctr">
              <a:buNone/>
            </a:pPr>
            <a:endParaRPr lang="en-US" sz="3600" dirty="0">
              <a:solidFill>
                <a:schemeClr val="bg2">
                  <a:lumMod val="40000"/>
                  <a:lumOff val="60000"/>
                </a:schemeClr>
              </a:solidFill>
              <a:effectLst>
                <a:outerShdw blurRad="38100" dist="38100" dir="2700000" algn="tl">
                  <a:srgbClr val="000000">
                    <a:alpha val="43137"/>
                  </a:srgbClr>
                </a:outerShdw>
              </a:effectLst>
            </a:endParaRPr>
          </a:p>
          <a:p>
            <a:pPr marL="0" indent="0" algn="ctr">
              <a:buNone/>
            </a:pPr>
            <a:r>
              <a:rPr lang="en-US" sz="6000" b="1" dirty="0">
                <a:solidFill>
                  <a:schemeClr val="bg1"/>
                </a:solidFill>
                <a:effectLst>
                  <a:outerShdw blurRad="38100" dist="38100" dir="2700000" algn="tl">
                    <a:srgbClr val="000000">
                      <a:alpha val="43137"/>
                    </a:srgbClr>
                  </a:outerShdw>
                </a:effectLst>
              </a:rPr>
              <a:t>Principles of </a:t>
            </a:r>
            <a:br>
              <a:rPr lang="en-US" sz="6000" b="1" dirty="0">
                <a:solidFill>
                  <a:schemeClr val="bg1"/>
                </a:solidFill>
                <a:effectLst>
                  <a:outerShdw blurRad="38100" dist="38100" dir="2700000" algn="tl">
                    <a:srgbClr val="000000">
                      <a:alpha val="43137"/>
                    </a:srgbClr>
                  </a:outerShdw>
                </a:effectLst>
              </a:rPr>
            </a:br>
            <a:r>
              <a:rPr lang="en-US" sz="6000" b="1" dirty="0">
                <a:solidFill>
                  <a:schemeClr val="bg1"/>
                </a:solidFill>
                <a:effectLst>
                  <a:outerShdw blurRad="38100" dist="38100" dir="2700000" algn="tl">
                    <a:srgbClr val="000000">
                      <a:alpha val="43137"/>
                    </a:srgbClr>
                  </a:outerShdw>
                </a:effectLst>
              </a:rPr>
              <a:t>Trauma-Informed Approaches</a:t>
            </a:r>
          </a:p>
          <a:p>
            <a:pPr marL="0" indent="0" algn="ctr">
              <a:buNone/>
            </a:pPr>
            <a:endParaRPr lang="en-US" sz="6000" dirty="0">
              <a:solidFill>
                <a:schemeClr val="bg2">
                  <a:lumMod val="40000"/>
                  <a:lumOff val="60000"/>
                </a:schemeClr>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47</a:t>
            </a:fld>
            <a:endParaRPr lang="en-US" dirty="0"/>
          </a:p>
        </p:txBody>
      </p:sp>
    </p:spTree>
    <p:extLst>
      <p:ext uri="{BB962C8B-B14F-4D97-AF65-F5344CB8AC3E}">
        <p14:creationId xmlns:p14="http://schemas.microsoft.com/office/powerpoint/2010/main" val="2500080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SAMHSA’s Six Key Principles of a Trauma-Informed Approach</a:t>
            </a:r>
          </a:p>
        </p:txBody>
      </p:sp>
      <p:pic>
        <p:nvPicPr>
          <p:cNvPr id="3074" name="Picture 2" descr="C:\Users\kking\Pictures\1320258_abstract_blocks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198"/>
            <a:ext cx="9144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0004" y="1762539"/>
            <a:ext cx="7083991" cy="4216539"/>
          </a:xfrm>
          <a:prstGeom prst="rect">
            <a:avLst/>
          </a:prstGeom>
          <a:noFill/>
        </p:spPr>
        <p:txBody>
          <a:bodyPr wrap="none" rtlCol="0">
            <a:spAutoFit/>
          </a:bodyPr>
          <a:lstStyle/>
          <a:p>
            <a:pPr marL="285750" lvl="0" indent="-285750">
              <a:lnSpc>
                <a:spcPct val="150000"/>
              </a:lnSpc>
              <a:buFont typeface="Arial" panose="020B0604020202020204" pitchFamily="34" charset="0"/>
              <a:buChar char="•"/>
            </a:pPr>
            <a:r>
              <a:rPr lang="en-US" sz="2800" b="1" dirty="0">
                <a:solidFill>
                  <a:srgbClr val="3333CC"/>
                </a:solidFill>
              </a:rPr>
              <a:t>Safety</a:t>
            </a:r>
          </a:p>
          <a:p>
            <a:pPr marL="285750" lvl="0" indent="-285750">
              <a:lnSpc>
                <a:spcPct val="150000"/>
              </a:lnSpc>
              <a:buFont typeface="Arial" panose="020B0604020202020204" pitchFamily="34" charset="0"/>
              <a:buChar char="•"/>
            </a:pPr>
            <a:r>
              <a:rPr lang="en-US" sz="2800" b="1" dirty="0">
                <a:solidFill>
                  <a:srgbClr val="3333CC"/>
                </a:solidFill>
              </a:rPr>
              <a:t>Trustworthiness and Transparency</a:t>
            </a:r>
          </a:p>
          <a:p>
            <a:pPr marL="285750" lvl="0" indent="-285750">
              <a:lnSpc>
                <a:spcPct val="150000"/>
              </a:lnSpc>
              <a:buFont typeface="Arial" panose="020B0604020202020204" pitchFamily="34" charset="0"/>
              <a:buChar char="•"/>
            </a:pPr>
            <a:r>
              <a:rPr lang="en-US" sz="2800" b="1" dirty="0">
                <a:solidFill>
                  <a:srgbClr val="3333CC"/>
                </a:solidFill>
              </a:rPr>
              <a:t>Peer Support</a:t>
            </a:r>
          </a:p>
          <a:p>
            <a:pPr marL="285750" lvl="0" indent="-285750">
              <a:lnSpc>
                <a:spcPct val="150000"/>
              </a:lnSpc>
              <a:buFont typeface="Arial" panose="020B0604020202020204" pitchFamily="34" charset="0"/>
              <a:buChar char="•"/>
            </a:pPr>
            <a:r>
              <a:rPr lang="en-US" sz="2800" b="1" dirty="0">
                <a:solidFill>
                  <a:srgbClr val="3333CC"/>
                </a:solidFill>
              </a:rPr>
              <a:t>Collaboration and Mutuality</a:t>
            </a:r>
          </a:p>
          <a:p>
            <a:pPr marL="285750" lvl="0" indent="-285750">
              <a:lnSpc>
                <a:spcPct val="150000"/>
              </a:lnSpc>
              <a:buFont typeface="Arial" panose="020B0604020202020204" pitchFamily="34" charset="0"/>
              <a:buChar char="•"/>
            </a:pPr>
            <a:r>
              <a:rPr lang="en-US" sz="2800" b="1" dirty="0">
                <a:solidFill>
                  <a:srgbClr val="3333CC"/>
                </a:solidFill>
              </a:rPr>
              <a:t>Empowerment, Voice, and Choice</a:t>
            </a:r>
          </a:p>
          <a:p>
            <a:pPr marL="285750" lvl="0" indent="-285750">
              <a:lnSpc>
                <a:spcPct val="150000"/>
              </a:lnSpc>
              <a:buFont typeface="Arial" panose="020B0604020202020204" pitchFamily="34" charset="0"/>
              <a:buChar char="•"/>
            </a:pPr>
            <a:r>
              <a:rPr lang="en-US" sz="2800" b="1" dirty="0">
                <a:solidFill>
                  <a:srgbClr val="3333CC"/>
                </a:solidFill>
              </a:rPr>
              <a:t>Cultural, Historical, and Gender Issues</a:t>
            </a:r>
          </a:p>
          <a:p>
            <a:endParaRPr lang="en-US" sz="1600" b="1" dirty="0"/>
          </a:p>
        </p:txBody>
      </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48</a:t>
            </a:fld>
            <a:endParaRPr lang="en-US" dirty="0"/>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4405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normAutofit fontScale="90000"/>
          </a:bodyPr>
          <a:lstStyle/>
          <a:p>
            <a:pPr algn="l"/>
            <a:br>
              <a:rPr lang="en-US" dirty="0"/>
            </a:br>
            <a:r>
              <a:rPr lang="en-US" b="1" dirty="0">
                <a:solidFill>
                  <a:schemeClr val="accent2">
                    <a:lumMod val="75000"/>
                  </a:schemeClr>
                </a:solidFill>
                <a:effectLst>
                  <a:outerShdw blurRad="38100" dist="38100" dir="2700000" algn="tl">
                    <a:srgbClr val="000000">
                      <a:alpha val="43137"/>
                    </a:srgbClr>
                  </a:outerShdw>
                </a:effectLst>
              </a:rPr>
              <a:t>Principle 1: Safety</a:t>
            </a:r>
            <a:br>
              <a:rPr lang="en-US" sz="3600" dirty="0"/>
            </a:br>
            <a:endParaRPr lang="en-US" sz="3600" dirty="0"/>
          </a:p>
        </p:txBody>
      </p:sp>
      <p:sp>
        <p:nvSpPr>
          <p:cNvPr id="3" name="Content Placeholder 2"/>
          <p:cNvSpPr>
            <a:spLocks noGrp="1"/>
          </p:cNvSpPr>
          <p:nvPr>
            <p:ph idx="1"/>
          </p:nvPr>
        </p:nvSpPr>
        <p:spPr>
          <a:xfrm>
            <a:off x="681404" y="1143000"/>
            <a:ext cx="7772400" cy="5029200"/>
          </a:xfrm>
        </p:spPr>
        <p:txBody>
          <a:bodyPr>
            <a:normAutofit fontScale="70000" lnSpcReduction="20000"/>
          </a:bodyPr>
          <a:lstStyle/>
          <a:p>
            <a:pPr marL="0" indent="0" algn="ctr">
              <a:buNone/>
            </a:pPr>
            <a:endParaRPr lang="en-US" dirty="0"/>
          </a:p>
          <a:p>
            <a:pPr indent="-342900"/>
            <a:r>
              <a:rPr lang="en-US" sz="3700" dirty="0"/>
              <a:t>Throughout the organization, staff and the people they serve, feel physically and psychologically safe.</a:t>
            </a:r>
          </a:p>
          <a:p>
            <a:pPr marL="0" indent="0">
              <a:buNone/>
            </a:pPr>
            <a:endParaRPr lang="en-US" sz="3700" dirty="0"/>
          </a:p>
          <a:p>
            <a:pPr indent="-342900"/>
            <a:r>
              <a:rPr lang="en-US" sz="3700" dirty="0"/>
              <a:t>Do personal interactions promote a sense of safety?</a:t>
            </a:r>
          </a:p>
          <a:p>
            <a:pPr indent="-342900"/>
            <a:endParaRPr lang="en-US" sz="3700" dirty="0"/>
          </a:p>
          <a:p>
            <a:pPr indent="-342900"/>
            <a:r>
              <a:rPr lang="en-US" sz="3700" dirty="0"/>
              <a:t>How do persons served define safety?</a:t>
            </a:r>
          </a:p>
          <a:p>
            <a:pPr indent="-342900"/>
            <a:endParaRPr lang="en-US" sz="3700" dirty="0"/>
          </a:p>
          <a:p>
            <a:pPr indent="-342900"/>
            <a:r>
              <a:rPr lang="en-US" sz="3700" dirty="0"/>
              <a:t>What changes need to be made to address safety concerns?</a:t>
            </a:r>
          </a:p>
          <a:p>
            <a:pPr indent="-342900"/>
            <a:endParaRPr lang="en-US" sz="3700" dirty="0"/>
          </a:p>
          <a:p>
            <a:pPr indent="-342900"/>
            <a:r>
              <a:rPr lang="en-US" sz="3700" dirty="0"/>
              <a:t>Does the organization work on risk management principles or is the organization risk averse?</a:t>
            </a:r>
          </a:p>
        </p:txBody>
      </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49</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1026"/>
          <p:cNvSpPr>
            <a:spLocks noGrp="1" noChangeArrowheads="1"/>
          </p:cNvSpPr>
          <p:nvPr>
            <p:ph type="title"/>
          </p:nvPr>
        </p:nvSpPr>
        <p:spPr>
          <a:xfrm>
            <a:off x="916782" y="152401"/>
            <a:ext cx="7909718" cy="1268413"/>
          </a:xfrm>
          <a:solidFill>
            <a:schemeClr val="bg2">
              <a:lumMod val="75000"/>
            </a:schemeClr>
          </a:solidFill>
          <a:ln>
            <a:solidFill>
              <a:schemeClr val="tx1"/>
            </a:solidFill>
          </a:ln>
        </p:spPr>
        <p:txBody>
          <a:bodyPr>
            <a:normAutofit/>
          </a:bodyPr>
          <a:lstStyle/>
          <a:p>
            <a:pPr algn="ctr"/>
            <a:r>
              <a:rPr lang="en-US" sz="3200" b="1" dirty="0">
                <a:solidFill>
                  <a:schemeClr val="accent2">
                    <a:lumMod val="75000"/>
                  </a:schemeClr>
                </a:solidFill>
                <a:effectLst>
                  <a:outerShdw blurRad="38100" dist="38100" dir="2700000" algn="tl">
                    <a:srgbClr val="000000"/>
                  </a:outerShdw>
                </a:effectLst>
                <a:latin typeface="Arial" charset="0"/>
              </a:rPr>
              <a:t>Trauma Symptoms = </a:t>
            </a:r>
            <a:br>
              <a:rPr lang="en-US" sz="3200" b="1" dirty="0">
                <a:solidFill>
                  <a:schemeClr val="accent2">
                    <a:lumMod val="75000"/>
                  </a:schemeClr>
                </a:solidFill>
                <a:effectLst>
                  <a:outerShdw blurRad="38100" dist="38100" dir="2700000" algn="tl">
                    <a:srgbClr val="000000"/>
                  </a:outerShdw>
                </a:effectLst>
                <a:latin typeface="Arial" charset="0"/>
              </a:rPr>
            </a:br>
            <a:r>
              <a:rPr lang="en-US" sz="3200" b="1" dirty="0">
                <a:solidFill>
                  <a:schemeClr val="accent2">
                    <a:lumMod val="75000"/>
                  </a:schemeClr>
                </a:solidFill>
                <a:effectLst>
                  <a:outerShdw blurRad="38100" dist="38100" dir="2700000" algn="tl">
                    <a:srgbClr val="000000"/>
                  </a:outerShdw>
                </a:effectLst>
                <a:latin typeface="Arial" charset="0"/>
              </a:rPr>
              <a:t>Tension Reducing Behaviors</a:t>
            </a:r>
          </a:p>
        </p:txBody>
      </p:sp>
      <p:sp>
        <p:nvSpPr>
          <p:cNvPr id="1412099" name="Rectangle 1027"/>
          <p:cNvSpPr>
            <a:spLocks noGrp="1" noChangeArrowheads="1"/>
          </p:cNvSpPr>
          <p:nvPr>
            <p:ph idx="1"/>
          </p:nvPr>
        </p:nvSpPr>
        <p:spPr>
          <a:xfrm>
            <a:off x="457200" y="1143000"/>
            <a:ext cx="8382000" cy="5257800"/>
          </a:xfrm>
        </p:spPr>
        <p:txBody>
          <a:bodyPr>
            <a:normAutofit/>
          </a:bodyPr>
          <a:lstStyle/>
          <a:p>
            <a:pPr>
              <a:buFont typeface="Wingdings" charset="2"/>
              <a:buNone/>
            </a:pPr>
            <a:endParaRPr lang="en-US" sz="3600" i="1" dirty="0">
              <a:solidFill>
                <a:srgbClr val="990033"/>
              </a:solidFill>
            </a:endParaRPr>
          </a:p>
          <a:p>
            <a:pPr>
              <a:buFont typeface="Wingdings" charset="2"/>
              <a:buNone/>
            </a:pPr>
            <a:endParaRPr lang="en-US" sz="800" b="1" i="1" dirty="0">
              <a:solidFill>
                <a:srgbClr val="990033"/>
              </a:solidFill>
              <a:effectLst>
                <a:outerShdw blurRad="38100" dist="38100" dir="2700000" algn="tl">
                  <a:srgbClr val="000000"/>
                </a:outerShdw>
              </a:effectLst>
            </a:endParaRPr>
          </a:p>
          <a:p>
            <a:pPr>
              <a:buFont typeface="Wingdings" charset="2"/>
              <a:buNone/>
            </a:pPr>
            <a:endParaRPr lang="en-US" sz="800" b="1" i="1" dirty="0">
              <a:solidFill>
                <a:srgbClr val="990033"/>
              </a:solidFill>
              <a:effectLst>
                <a:outerShdw blurRad="38100" dist="38100" dir="2700000" algn="tl">
                  <a:srgbClr val="000000"/>
                </a:outerShdw>
              </a:effectLst>
            </a:endParaRPr>
          </a:p>
          <a:p>
            <a:pPr>
              <a:buFont typeface="Wingdings" charset="2"/>
              <a:buNone/>
            </a:pPr>
            <a:r>
              <a:rPr lang="en-US" sz="4400" b="1" i="1" dirty="0">
                <a:solidFill>
                  <a:schemeClr val="accent2">
                    <a:lumMod val="75000"/>
                  </a:schemeClr>
                </a:solidFill>
                <a:effectLst>
                  <a:outerShdw blurRad="38100" dist="38100" dir="2700000" algn="tl">
                    <a:srgbClr val="000000">
                      <a:alpha val="43137"/>
                    </a:srgbClr>
                  </a:outerShdw>
                </a:effectLst>
              </a:rPr>
              <a:t>“How do I understand this person?”</a:t>
            </a:r>
            <a:r>
              <a:rPr lang="en-US" sz="4400" i="1" dirty="0">
                <a:solidFill>
                  <a:schemeClr val="accent2">
                    <a:lumMod val="75000"/>
                  </a:schemeClr>
                </a:solidFill>
                <a:effectLst>
                  <a:outerShdw blurRad="38100" dist="38100" dir="2700000" algn="tl">
                    <a:srgbClr val="000000">
                      <a:alpha val="43137"/>
                    </a:srgbClr>
                  </a:outerShdw>
                </a:effectLst>
              </a:rPr>
              <a:t> </a:t>
            </a:r>
          </a:p>
          <a:p>
            <a:pPr algn="ctr">
              <a:buFont typeface="Wingdings" charset="2"/>
              <a:buNone/>
            </a:pPr>
            <a:r>
              <a:rPr lang="en-US" sz="4400" dirty="0"/>
              <a:t>rather than</a:t>
            </a:r>
          </a:p>
          <a:p>
            <a:pPr algn="r">
              <a:buFont typeface="Wingdings" charset="2"/>
              <a:buNone/>
            </a:pPr>
            <a:r>
              <a:rPr lang="en-US" sz="4400" dirty="0">
                <a:solidFill>
                  <a:srgbClr val="FFFF00"/>
                </a:solidFill>
              </a:rPr>
              <a:t> </a:t>
            </a:r>
            <a:r>
              <a:rPr lang="en-US" sz="4400" i="1" dirty="0">
                <a:solidFill>
                  <a:schemeClr val="bg2">
                    <a:lumMod val="25000"/>
                  </a:schemeClr>
                </a:solidFill>
              </a:rPr>
              <a:t>“How do I understand this problem or symptom?”</a:t>
            </a:r>
          </a:p>
          <a:p>
            <a:pPr algn="r">
              <a:buFont typeface="Wingdings" charset="2"/>
              <a:buNone/>
            </a:pPr>
            <a:endParaRPr lang="en-US" sz="4400" i="1" dirty="0">
              <a:solidFill>
                <a:srgbClr val="990033"/>
              </a:solidFill>
            </a:endParaRPr>
          </a:p>
          <a:p>
            <a:pPr algn="r">
              <a:buFont typeface="Wingdings" charset="2"/>
              <a:buNone/>
            </a:pPr>
            <a:endParaRPr lang="en-US" sz="4400" b="1" dirty="0"/>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5</a:t>
            </a:fld>
            <a:endParaRPr lang="en-US" dirty="0"/>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2612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66713"/>
          </a:xfrm>
        </p:spPr>
        <p:txBody>
          <a:bodyPr>
            <a:normAutofit fontScale="90000"/>
          </a:bodyPr>
          <a:lstStyle/>
          <a:p>
            <a:pPr algn="l"/>
            <a:r>
              <a:rPr lang="en-US" b="1" dirty="0">
                <a:solidFill>
                  <a:schemeClr val="accent2">
                    <a:lumMod val="75000"/>
                  </a:schemeClr>
                </a:solidFill>
                <a:effectLst>
                  <a:outerShdw blurRad="38100" dist="38100" dir="2700000" algn="tl">
                    <a:srgbClr val="000000">
                      <a:alpha val="43137"/>
                    </a:srgbClr>
                  </a:outerShdw>
                </a:effectLst>
              </a:rPr>
              <a:t>Principle 2: Trustworthiness and Transparency</a:t>
            </a:r>
            <a:br>
              <a:rPr lang="en-US" sz="3600" dirty="0"/>
            </a:br>
            <a:endParaRPr lang="en-US" sz="3600" dirty="0"/>
          </a:p>
        </p:txBody>
      </p:sp>
      <p:sp>
        <p:nvSpPr>
          <p:cNvPr id="3" name="Content Placeholder 2"/>
          <p:cNvSpPr>
            <a:spLocks noGrp="1"/>
          </p:cNvSpPr>
          <p:nvPr>
            <p:ph idx="1"/>
          </p:nvPr>
        </p:nvSpPr>
        <p:spPr>
          <a:xfrm>
            <a:off x="429887" y="2057400"/>
            <a:ext cx="8595360" cy="4068763"/>
          </a:xfrm>
        </p:spPr>
        <p:txBody>
          <a:bodyPr>
            <a:normAutofit fontScale="92500" lnSpcReduction="20000"/>
          </a:bodyPr>
          <a:lstStyle/>
          <a:p>
            <a:pPr marL="457200" indent="-457200"/>
            <a:r>
              <a:rPr lang="en-US" sz="2800" dirty="0"/>
              <a:t>Operations and decisions are conducted with transparency and the goal of building and maintaining trust among clients, family members, staff, and others involved with the organization.</a:t>
            </a:r>
          </a:p>
          <a:p>
            <a:pPr marL="0" indent="0">
              <a:buNone/>
            </a:pPr>
            <a:endParaRPr lang="en-US" sz="2800" dirty="0"/>
          </a:p>
          <a:p>
            <a:pPr marL="457200" indent="-457200"/>
            <a:r>
              <a:rPr lang="en-US" sz="2800" dirty="0"/>
              <a:t>Is the organization constantly building trust?</a:t>
            </a:r>
          </a:p>
          <a:p>
            <a:pPr marL="0" indent="0">
              <a:buNone/>
            </a:pPr>
            <a:endParaRPr lang="en-US" sz="2800" dirty="0"/>
          </a:p>
          <a:p>
            <a:pPr marL="457200" indent="-457200"/>
            <a:r>
              <a:rPr lang="en-US" sz="2800" dirty="0"/>
              <a:t>Do people really understand their options?</a:t>
            </a:r>
          </a:p>
          <a:p>
            <a:pPr marL="457200" indent="-457200"/>
            <a:endParaRPr lang="en-US" sz="2800" dirty="0">
              <a:solidFill>
                <a:schemeClr val="accent6"/>
              </a:solidFill>
            </a:endParaRPr>
          </a:p>
          <a:p>
            <a:pPr marL="0" lvl="0" indent="0">
              <a:buNone/>
            </a:pPr>
            <a:endParaRPr lang="en-US" sz="1400" i="1" dirty="0">
              <a:solidFill>
                <a:srgbClr val="000000"/>
              </a:solidFill>
            </a:endParaRPr>
          </a:p>
          <a:p>
            <a:pPr marL="0" lvl="0" indent="0">
              <a:buNone/>
            </a:pPr>
            <a:r>
              <a:rPr lang="en-US" sz="1400" i="1" dirty="0">
                <a:solidFill>
                  <a:srgbClr val="000000"/>
                </a:solidFill>
              </a:rPr>
              <a:t>							</a:t>
            </a:r>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50</a:t>
            </a:fld>
            <a:endParaRPr lang="en-US" dirty="0"/>
          </a:p>
        </p:txBody>
      </p:sp>
      <p:sp>
        <p:nvSpPr>
          <p:cNvPr id="6" name="Freeform 5"/>
          <p:cNvSpPr/>
          <p:nvPr/>
        </p:nvSpPr>
        <p:spPr>
          <a:xfrm>
            <a:off x="0" y="990599"/>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6588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
            <a:ext cx="8229600" cy="1143000"/>
          </a:xfrm>
        </p:spPr>
        <p:txBody>
          <a:bodyPr>
            <a:normAutofit fontScale="90000"/>
          </a:bodyPr>
          <a:lstStyle/>
          <a:p>
            <a:pPr algn="l"/>
            <a:br>
              <a:rPr lang="en-US" b="1" dirty="0">
                <a:solidFill>
                  <a:srgbClr val="99FF33"/>
                </a:solidFill>
              </a:rPr>
            </a:br>
            <a:r>
              <a:rPr lang="en-US" b="1" dirty="0">
                <a:solidFill>
                  <a:schemeClr val="accent2">
                    <a:lumMod val="75000"/>
                  </a:schemeClr>
                </a:solidFill>
                <a:effectLst>
                  <a:outerShdw blurRad="38100" dist="38100" dir="2700000" algn="tl">
                    <a:srgbClr val="000000">
                      <a:alpha val="43137"/>
                    </a:srgbClr>
                  </a:outerShdw>
                </a:effectLst>
              </a:rPr>
              <a:t>Principle 3: Peer Support</a:t>
            </a:r>
            <a:br>
              <a:rPr lang="en-US" sz="3600" b="1" dirty="0">
                <a:solidFill>
                  <a:srgbClr val="99FF33"/>
                </a:solidFill>
              </a:rPr>
            </a:br>
            <a:endParaRPr lang="en-US" sz="3600" b="1" dirty="0">
              <a:solidFill>
                <a:srgbClr val="99FF33"/>
              </a:solidFill>
            </a:endParaRPr>
          </a:p>
        </p:txBody>
      </p:sp>
      <p:sp>
        <p:nvSpPr>
          <p:cNvPr id="3" name="Content Placeholder 2"/>
          <p:cNvSpPr>
            <a:spLocks noGrp="1"/>
          </p:cNvSpPr>
          <p:nvPr>
            <p:ph idx="1"/>
          </p:nvPr>
        </p:nvSpPr>
        <p:spPr>
          <a:xfrm>
            <a:off x="914400" y="1600200"/>
            <a:ext cx="7772400" cy="4114800"/>
          </a:xfrm>
        </p:spPr>
        <p:txBody>
          <a:bodyPr/>
          <a:lstStyle/>
          <a:p>
            <a:pPr indent="-342900"/>
            <a:r>
              <a:rPr lang="en-US" sz="2400" dirty="0"/>
              <a:t>Key to establishing safety and hope, building trust, enhancing collaboration, serving as models of recovery and healing, and maximizing a sense of empowerment.</a:t>
            </a:r>
          </a:p>
          <a:p>
            <a:pPr marL="0" indent="0">
              <a:buNone/>
            </a:pPr>
            <a:endParaRPr lang="en-US" sz="2400" dirty="0"/>
          </a:p>
          <a:p>
            <a:pPr indent="-342900"/>
            <a:r>
              <a:rPr lang="en-US" sz="2400" dirty="0"/>
              <a:t>Does the organization practice principles of peer support?</a:t>
            </a:r>
          </a:p>
          <a:p>
            <a:pPr indent="-342900"/>
            <a:endParaRPr lang="en-US" sz="2400" dirty="0"/>
          </a:p>
          <a:p>
            <a:pPr indent="-342900"/>
            <a:r>
              <a:rPr lang="en-US" sz="2400" dirty="0"/>
              <a:t>Is there peer support for staff?</a:t>
            </a:r>
          </a:p>
          <a:p>
            <a:pPr marL="0" indent="0">
              <a:buNone/>
            </a:pPr>
            <a:endParaRPr lang="en-US" sz="2400" dirty="0"/>
          </a:p>
          <a:p>
            <a:pPr indent="-342900"/>
            <a:r>
              <a:rPr lang="en-US" sz="2400" dirty="0"/>
              <a:t>Are the staff prepared to accept peer supporters?</a:t>
            </a:r>
          </a:p>
          <a:p>
            <a:pPr indent="-342900"/>
            <a:endParaRPr lang="en-US" sz="2400" i="1" dirty="0"/>
          </a:p>
          <a:p>
            <a:pPr marL="0" lvl="0" indent="0">
              <a:buNone/>
            </a:pPr>
            <a:endParaRPr lang="en-US" sz="1400" i="1" dirty="0">
              <a:solidFill>
                <a:srgbClr val="000000"/>
              </a:solidFill>
            </a:endParaRPr>
          </a:p>
          <a:p>
            <a:pPr marL="0" lvl="0" indent="0">
              <a:buNone/>
            </a:pPr>
            <a:endParaRPr lang="en-US" sz="1400" i="1" dirty="0">
              <a:solidFill>
                <a:srgbClr val="000000"/>
              </a:solidFill>
            </a:endParaRP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51</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86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br>
              <a:rPr lang="en-US" sz="3600" dirty="0"/>
            </a:br>
            <a:r>
              <a:rPr lang="en-US" sz="3600" b="1" dirty="0">
                <a:solidFill>
                  <a:schemeClr val="accent2">
                    <a:lumMod val="75000"/>
                  </a:schemeClr>
                </a:solidFill>
                <a:effectLst>
                  <a:outerShdw blurRad="38100" dist="38100" dir="2700000" algn="tl">
                    <a:srgbClr val="000000">
                      <a:alpha val="43137"/>
                    </a:srgbClr>
                  </a:outerShdw>
                </a:effectLst>
              </a:rPr>
              <a:t>Principle 4: Collaboration and Mutuality</a:t>
            </a:r>
            <a:br>
              <a:rPr lang="en-US" sz="3600" dirty="0"/>
            </a:br>
            <a:endParaRPr lang="en-US" sz="3600" dirty="0"/>
          </a:p>
        </p:txBody>
      </p:sp>
      <p:sp>
        <p:nvSpPr>
          <p:cNvPr id="3" name="Content Placeholder 2"/>
          <p:cNvSpPr>
            <a:spLocks noGrp="1"/>
          </p:cNvSpPr>
          <p:nvPr>
            <p:ph idx="1"/>
          </p:nvPr>
        </p:nvSpPr>
        <p:spPr>
          <a:xfrm>
            <a:off x="452804" y="1600200"/>
            <a:ext cx="8229600" cy="4525963"/>
          </a:xfrm>
        </p:spPr>
        <p:txBody>
          <a:bodyPr/>
          <a:lstStyle/>
          <a:p>
            <a:pPr indent="-342900"/>
            <a:r>
              <a:rPr lang="en-US" sz="2200" dirty="0"/>
              <a:t>Partnering and leveling of power differences between staff and clients and among organizational staff</a:t>
            </a:r>
          </a:p>
          <a:p>
            <a:pPr indent="-342900"/>
            <a:endParaRPr lang="en-US" sz="2200" dirty="0"/>
          </a:p>
          <a:p>
            <a:pPr indent="-342900"/>
            <a:r>
              <a:rPr lang="en-US" sz="2200" dirty="0"/>
              <a:t> Demonstrates that healing happens in relationships, and in the meaningful sharing of power and decision-making</a:t>
            </a:r>
          </a:p>
          <a:p>
            <a:pPr indent="-342900"/>
            <a:endParaRPr lang="en-US" sz="2200" dirty="0"/>
          </a:p>
          <a:p>
            <a:pPr indent="-342900"/>
            <a:r>
              <a:rPr lang="en-US" sz="2200" dirty="0"/>
              <a:t>Everyone has a role to play; one does not have to be a therapist to be therapeutic</a:t>
            </a:r>
          </a:p>
          <a:p>
            <a:pPr indent="-342900"/>
            <a:endParaRPr lang="en-US" sz="2200" dirty="0"/>
          </a:p>
          <a:p>
            <a:pPr indent="-342900"/>
            <a:r>
              <a:rPr lang="en-US" sz="2200" dirty="0"/>
              <a:t>Is there true partnership between people served and staff and between management and staff?</a:t>
            </a:r>
          </a:p>
          <a:p>
            <a:pPr indent="-342900"/>
            <a:endParaRPr lang="en-US" sz="2200" i="1" dirty="0"/>
          </a:p>
          <a:p>
            <a:pPr marL="0" lvl="0" indent="0">
              <a:buNone/>
            </a:pPr>
            <a:endParaRPr lang="en-US" sz="1400" i="1" dirty="0">
              <a:solidFill>
                <a:srgbClr val="000000"/>
              </a:solidFill>
            </a:endParaRPr>
          </a:p>
          <a:p>
            <a:pPr marL="0" lvl="0" indent="0">
              <a:buNone/>
            </a:pPr>
            <a:endParaRPr lang="en-US" sz="1400" i="1" dirty="0">
              <a:solidFill>
                <a:srgbClr val="000000"/>
              </a:solidFill>
            </a:endParaRPr>
          </a:p>
          <a:p>
            <a:pPr marL="0" indent="0">
              <a:buNone/>
            </a:pPr>
            <a:endParaRPr lang="en-US" sz="2200" i="1" dirty="0"/>
          </a:p>
          <a:p>
            <a:pPr marL="0" lvl="0" indent="0">
              <a:buNone/>
            </a:pPr>
            <a:endParaRPr lang="en-US" sz="1400" i="1" dirty="0">
              <a:solidFill>
                <a:srgbClr val="000000"/>
              </a:solidFill>
            </a:endParaRPr>
          </a:p>
        </p:txBody>
      </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52</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271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600" dirty="0"/>
            </a:br>
            <a:r>
              <a:rPr lang="en-US" b="1" dirty="0">
                <a:solidFill>
                  <a:schemeClr val="accent2">
                    <a:lumMod val="75000"/>
                  </a:schemeClr>
                </a:solidFill>
                <a:effectLst>
                  <a:outerShdw blurRad="38100" dist="38100" dir="2700000" algn="tl">
                    <a:srgbClr val="000000">
                      <a:alpha val="43137"/>
                    </a:srgbClr>
                  </a:outerShdw>
                </a:effectLst>
              </a:rPr>
              <a:t>Principle 5: Empowerment, Voice, and Choice</a:t>
            </a:r>
            <a:br>
              <a:rPr lang="en-US" sz="3600" dirty="0"/>
            </a:br>
            <a:endParaRPr lang="en-US" sz="3600" dirty="0"/>
          </a:p>
        </p:txBody>
      </p:sp>
      <p:sp>
        <p:nvSpPr>
          <p:cNvPr id="3" name="Content Placeholder 2"/>
          <p:cNvSpPr>
            <a:spLocks noGrp="1"/>
          </p:cNvSpPr>
          <p:nvPr>
            <p:ph idx="1"/>
          </p:nvPr>
        </p:nvSpPr>
        <p:spPr>
          <a:xfrm>
            <a:off x="457200" y="2057400"/>
            <a:ext cx="8009906" cy="4572000"/>
          </a:xfrm>
        </p:spPr>
        <p:txBody>
          <a:bodyPr>
            <a:normAutofit/>
          </a:bodyPr>
          <a:lstStyle/>
          <a:p>
            <a:pPr marL="285750" indent="-285750"/>
            <a:r>
              <a:rPr lang="en-US" sz="2600" dirty="0"/>
              <a:t>Individuals’ strengths and experiences are recognized and built upon</a:t>
            </a:r>
          </a:p>
          <a:p>
            <a:pPr marL="0" indent="0">
              <a:buNone/>
            </a:pPr>
            <a:endParaRPr lang="en-US" sz="2600" dirty="0"/>
          </a:p>
          <a:p>
            <a:pPr marL="285750" indent="-285750"/>
            <a:r>
              <a:rPr lang="en-US" sz="2600" dirty="0"/>
              <a:t>The organization fosters a belief in resilience</a:t>
            </a:r>
          </a:p>
          <a:p>
            <a:pPr marL="285750" indent="-285750"/>
            <a:endParaRPr lang="en-US" sz="2600" dirty="0"/>
          </a:p>
          <a:p>
            <a:pPr marL="285750" indent="-285750"/>
            <a:r>
              <a:rPr lang="en-US" sz="2600" dirty="0"/>
              <a:t>Clients are supported in developing self-advocacy skill and self-empowerment</a:t>
            </a:r>
          </a:p>
          <a:p>
            <a:pPr marL="285750" indent="-285750"/>
            <a:endParaRPr lang="en-US" sz="2600" dirty="0"/>
          </a:p>
          <a:p>
            <a:pPr marL="285750" indent="-285750"/>
            <a:r>
              <a:rPr lang="en-US" sz="2600" dirty="0"/>
              <a:t>How are successes celebrated in the organization?</a:t>
            </a:r>
          </a:p>
          <a:p>
            <a:pPr marL="0" indent="0">
              <a:buNone/>
            </a:pPr>
            <a:endParaRPr lang="en-US" sz="1800" i="1"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53</a:t>
            </a:fld>
            <a:endParaRPr lang="en-US" dirty="0"/>
          </a:p>
        </p:txBody>
      </p:sp>
      <p:sp>
        <p:nvSpPr>
          <p:cNvPr id="6" name="Freeform 5"/>
          <p:cNvSpPr/>
          <p:nvPr/>
        </p:nvSpPr>
        <p:spPr>
          <a:xfrm>
            <a:off x="0" y="1197819"/>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62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600" dirty="0"/>
            </a:br>
            <a:r>
              <a:rPr lang="en-US" b="1" dirty="0">
                <a:solidFill>
                  <a:schemeClr val="accent2">
                    <a:lumMod val="75000"/>
                  </a:schemeClr>
                </a:solidFill>
                <a:effectLst>
                  <a:outerShdw blurRad="38100" dist="38100" dir="2700000" algn="tl">
                    <a:srgbClr val="000000">
                      <a:alpha val="43137"/>
                    </a:srgbClr>
                  </a:outerShdw>
                </a:effectLst>
              </a:rPr>
              <a:t>Principle 6: Cultural, Historical, and Gender Issues</a:t>
            </a:r>
            <a:br>
              <a:rPr lang="en-US" sz="3600" dirty="0"/>
            </a:br>
            <a:endParaRPr lang="en-US" sz="3600" dirty="0"/>
          </a:p>
        </p:txBody>
      </p:sp>
      <p:sp>
        <p:nvSpPr>
          <p:cNvPr id="3" name="Content Placeholder 2"/>
          <p:cNvSpPr>
            <a:spLocks noGrp="1"/>
          </p:cNvSpPr>
          <p:nvPr>
            <p:ph idx="1"/>
          </p:nvPr>
        </p:nvSpPr>
        <p:spPr>
          <a:xfrm>
            <a:off x="914400" y="2103437"/>
            <a:ext cx="7772400" cy="4525963"/>
          </a:xfrm>
        </p:spPr>
        <p:txBody>
          <a:bodyPr/>
          <a:lstStyle/>
          <a:p>
            <a:r>
              <a:rPr lang="en-US" sz="2600" dirty="0"/>
              <a:t>The organization actively moves past cultural stereotypes and biases</a:t>
            </a:r>
          </a:p>
          <a:p>
            <a:endParaRPr lang="en-US" sz="2600" dirty="0"/>
          </a:p>
          <a:p>
            <a:r>
              <a:rPr lang="en-US" sz="2600" dirty="0"/>
              <a:t>Offers gender-responsive services</a:t>
            </a:r>
          </a:p>
          <a:p>
            <a:endParaRPr lang="en-US" sz="2600" dirty="0"/>
          </a:p>
          <a:p>
            <a:r>
              <a:rPr lang="en-US" sz="2600" dirty="0"/>
              <a:t>Leverages the healing value of traditional cultural connections</a:t>
            </a:r>
          </a:p>
          <a:p>
            <a:pPr marL="0" indent="0">
              <a:buNone/>
            </a:pPr>
            <a:endParaRPr lang="en-US" sz="2600" dirty="0"/>
          </a:p>
          <a:p>
            <a:r>
              <a:rPr lang="en-US" sz="2600" dirty="0"/>
              <a:t>Recognizes and addresses historical trauma</a:t>
            </a:r>
          </a:p>
          <a:p>
            <a:pPr marL="0" indent="0">
              <a:buNone/>
            </a:pPr>
            <a:endParaRPr lang="en-US" sz="1600" i="1" dirty="0"/>
          </a:p>
          <a:p>
            <a:endParaRPr lang="en-US" dirty="0"/>
          </a:p>
        </p:txBody>
      </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54</a:t>
            </a:fld>
            <a:endParaRPr lang="en-US" dirty="0"/>
          </a:p>
        </p:txBody>
      </p:sp>
      <p:sp>
        <p:nvSpPr>
          <p:cNvPr id="6" name="Freeform 5"/>
          <p:cNvSpPr/>
          <p:nvPr/>
        </p:nvSpPr>
        <p:spPr>
          <a:xfrm>
            <a:off x="0" y="119623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6163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dirty="0">
                <a:solidFill>
                  <a:schemeClr val="accent2">
                    <a:lumMod val="75000"/>
                  </a:schemeClr>
                </a:solidFill>
                <a:effectLst>
                  <a:outerShdw blurRad="38100" dist="38100" dir="2700000" algn="tl">
                    <a:srgbClr val="000000">
                      <a:alpha val="43137"/>
                    </a:srgbClr>
                  </a:outerShdw>
                </a:effectLst>
              </a:rPr>
              <a:t>Trauma Informed Organization</a:t>
            </a:r>
          </a:p>
        </p:txBody>
      </p:sp>
      <p:sp>
        <p:nvSpPr>
          <p:cNvPr id="3" name="Content Placeholder 2"/>
          <p:cNvSpPr>
            <a:spLocks noGrp="1"/>
          </p:cNvSpPr>
          <p:nvPr>
            <p:ph idx="1"/>
          </p:nvPr>
        </p:nvSpPr>
        <p:spPr/>
        <p:txBody>
          <a:bodyPr>
            <a:normAutofit/>
          </a:bodyPr>
          <a:lstStyle/>
          <a:p>
            <a:pPr marL="0" indent="0">
              <a:buNone/>
            </a:pPr>
            <a:r>
              <a:rPr lang="en-US" sz="2800" b="1" dirty="0">
                <a:latin typeface="Arial" panose="020B0604020202020204" pitchFamily="34" charset="0"/>
                <a:cs typeface="Arial" panose="020B0604020202020204" pitchFamily="34" charset="0"/>
              </a:rPr>
              <a:t>What does it look like for staff?</a:t>
            </a:r>
          </a:p>
          <a:p>
            <a:pPr marL="0" indent="0">
              <a:buNone/>
            </a:pPr>
            <a:r>
              <a:rPr lang="en-US" dirty="0">
                <a:latin typeface="Arial" panose="020B0604020202020204" pitchFamily="34" charset="0"/>
                <a:cs typeface="Arial" panose="020B0604020202020204" pitchFamily="34" charset="0"/>
              </a:rPr>
              <a:t>Understands the cumulative impacts of trauma on individuals and organization: </a:t>
            </a:r>
          </a:p>
          <a:p>
            <a:pPr lvl="1"/>
            <a:r>
              <a:rPr lang="en-US" sz="2600" dirty="0">
                <a:latin typeface="Arial" panose="020B0604020202020204" pitchFamily="34" charset="0"/>
                <a:cs typeface="Arial" panose="020B0604020202020204" pitchFamily="34" charset="0"/>
              </a:rPr>
              <a:t>Promotes staff self-care</a:t>
            </a:r>
          </a:p>
          <a:p>
            <a:pPr lvl="1"/>
            <a:r>
              <a:rPr lang="en-US" sz="2600" dirty="0">
                <a:latin typeface="Arial" panose="020B0604020202020204" pitchFamily="34" charset="0"/>
                <a:cs typeface="Arial" panose="020B0604020202020204" pitchFamily="34" charset="0"/>
              </a:rPr>
              <a:t>Supports professional development</a:t>
            </a:r>
          </a:p>
          <a:p>
            <a:pPr lvl="1"/>
            <a:r>
              <a:rPr lang="en-US" sz="2600" dirty="0">
                <a:latin typeface="Arial" panose="020B0604020202020204" pitchFamily="34" charset="0"/>
                <a:cs typeface="Arial" panose="020B0604020202020204" pitchFamily="34" charset="0"/>
              </a:rPr>
              <a:t>Lunch is eaten and not at the one’s desk </a:t>
            </a:r>
          </a:p>
          <a:p>
            <a:pPr lvl="1"/>
            <a:r>
              <a:rPr lang="en-US" sz="2600" dirty="0">
                <a:latin typeface="Arial" panose="020B0604020202020204" pitchFamily="34" charset="0"/>
                <a:cs typeface="Arial" panose="020B0604020202020204" pitchFamily="34" charset="0"/>
              </a:rPr>
              <a:t>Regular supervision </a:t>
            </a:r>
          </a:p>
          <a:p>
            <a:pPr lvl="1"/>
            <a:r>
              <a:rPr lang="en-US" sz="2600" dirty="0">
                <a:latin typeface="Arial" panose="020B0604020202020204" pitchFamily="34" charset="0"/>
                <a:cs typeface="Arial" panose="020B0604020202020204" pitchFamily="34" charset="0"/>
              </a:rPr>
              <a:t>Vacation and sick leave are used regularly </a:t>
            </a:r>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55</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4030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0"/>
            <a:ext cx="9144000" cy="6991351"/>
          </a:xfrm>
          <a:prstGeom prst="rect">
            <a:avLst/>
          </a:prstGeom>
        </p:spPr>
      </p:pic>
      <p:sp>
        <p:nvSpPr>
          <p:cNvPr id="3" name="Content Placeholder 2"/>
          <p:cNvSpPr>
            <a:spLocks noGrp="1"/>
          </p:cNvSpPr>
          <p:nvPr>
            <p:ph idx="1"/>
          </p:nvPr>
        </p:nvSpPr>
        <p:spPr>
          <a:xfrm>
            <a:off x="1938337" y="2560637"/>
            <a:ext cx="5267325" cy="4525963"/>
          </a:xfrm>
        </p:spPr>
        <p:txBody>
          <a:bodyPr/>
          <a:lstStyle/>
          <a:p>
            <a:pPr marL="0" indent="0" algn="ctr">
              <a:buNone/>
            </a:pPr>
            <a:r>
              <a:rPr lang="en-US" sz="6000" b="1" dirty="0">
                <a:solidFill>
                  <a:schemeClr val="bg1"/>
                </a:solidFill>
                <a:effectLst>
                  <a:outerShdw blurRad="38100" dist="38100" dir="2700000" algn="tl">
                    <a:srgbClr val="000000">
                      <a:alpha val="43137"/>
                    </a:srgbClr>
                  </a:outerShdw>
                </a:effectLst>
              </a:rPr>
              <a:t>Healing and </a:t>
            </a:r>
          </a:p>
          <a:p>
            <a:pPr marL="0" indent="0" algn="ctr">
              <a:buNone/>
            </a:pPr>
            <a:r>
              <a:rPr lang="en-US" sz="6000" b="1" dirty="0">
                <a:solidFill>
                  <a:schemeClr val="bg1"/>
                </a:solidFill>
                <a:effectLst>
                  <a:outerShdw blurRad="38100" dist="38100" dir="2700000" algn="tl">
                    <a:srgbClr val="000000">
                      <a:alpha val="43137"/>
                    </a:srgbClr>
                  </a:outerShdw>
                </a:effectLst>
              </a:rPr>
              <a:t>Recovery</a:t>
            </a: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56</a:t>
            </a:fld>
            <a:endParaRPr lang="en-US" dirty="0"/>
          </a:p>
        </p:txBody>
      </p:sp>
    </p:spTree>
    <p:extLst>
      <p:ext uri="{BB962C8B-B14F-4D97-AF65-F5344CB8AC3E}">
        <p14:creationId xmlns:p14="http://schemas.microsoft.com/office/powerpoint/2010/main" val="1449005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What helps healing?</a:t>
            </a:r>
          </a:p>
        </p:txBody>
      </p:sp>
      <p:sp>
        <p:nvSpPr>
          <p:cNvPr id="3" name="Content Placeholder 2"/>
          <p:cNvSpPr>
            <a:spLocks noGrp="1"/>
          </p:cNvSpPr>
          <p:nvPr>
            <p:ph idx="1"/>
          </p:nvPr>
        </p:nvSpPr>
        <p:spPr/>
        <p:txBody>
          <a:bodyPr>
            <a:normAutofit fontScale="77500" lnSpcReduction="20000"/>
          </a:bodyPr>
          <a:lstStyle/>
          <a:p>
            <a:r>
              <a:rPr lang="en-US" dirty="0"/>
              <a:t>Understand that</a:t>
            </a:r>
            <a:r>
              <a:rPr lang="en-US" dirty="0">
                <a:solidFill>
                  <a:schemeClr val="accent2">
                    <a:lumMod val="75000"/>
                  </a:schemeClr>
                </a:solidFill>
              </a:rPr>
              <a:t> trauma impacts a wide range human experience</a:t>
            </a:r>
            <a:r>
              <a:rPr lang="en-US" dirty="0"/>
              <a:t>, our physical, emotional, intellectual and spiritual well being. </a:t>
            </a:r>
          </a:p>
          <a:p>
            <a:endParaRPr lang="en-US" dirty="0"/>
          </a:p>
          <a:p>
            <a:r>
              <a:rPr lang="en-US" dirty="0">
                <a:solidFill>
                  <a:schemeClr val="accent2">
                    <a:lumMod val="75000"/>
                  </a:schemeClr>
                </a:solidFill>
              </a:rPr>
              <a:t>Promote self-assurance </a:t>
            </a:r>
            <a:r>
              <a:rPr lang="en-US" dirty="0"/>
              <a:t>by reminding the older adult that they survived a painful experience and that it takes time to heal. </a:t>
            </a:r>
          </a:p>
          <a:p>
            <a:endParaRPr lang="en-US" dirty="0"/>
          </a:p>
          <a:p>
            <a:r>
              <a:rPr lang="en-US" dirty="0">
                <a:solidFill>
                  <a:schemeClr val="accent2">
                    <a:lumMod val="75000"/>
                  </a:schemeClr>
                </a:solidFill>
              </a:rPr>
              <a:t>Avoid comparing </a:t>
            </a:r>
            <a:r>
              <a:rPr lang="en-US" dirty="0"/>
              <a:t>oneself to how others are handling their experience.</a:t>
            </a:r>
          </a:p>
          <a:p>
            <a:endParaRPr lang="en-US" dirty="0">
              <a:solidFill>
                <a:schemeClr val="accent2">
                  <a:lumMod val="75000"/>
                </a:schemeClr>
              </a:solidFill>
            </a:endParaRPr>
          </a:p>
          <a:p>
            <a:r>
              <a:rPr lang="en-US" dirty="0">
                <a:solidFill>
                  <a:schemeClr val="accent2">
                    <a:lumMod val="75000"/>
                  </a:schemeClr>
                </a:solidFill>
              </a:rPr>
              <a:t>Seek out persons who care for and support </a:t>
            </a:r>
            <a:r>
              <a:rPr lang="en-US" dirty="0"/>
              <a:t>the older adult. </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57</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04" y="0"/>
            <a:ext cx="8229600" cy="1143000"/>
          </a:xfrm>
        </p:spPr>
        <p:txBody>
          <a:bodyPr/>
          <a:lstStyle/>
          <a:p>
            <a:pPr algn="l"/>
            <a:r>
              <a:rPr lang="en-US" sz="4000" b="1" dirty="0">
                <a:solidFill>
                  <a:schemeClr val="accent2">
                    <a:lumMod val="75000"/>
                  </a:schemeClr>
                </a:solidFill>
                <a:effectLst>
                  <a:outerShdw blurRad="38100" dist="38100" dir="2700000" algn="tl">
                    <a:srgbClr val="000000">
                      <a:alpha val="43137"/>
                    </a:srgbClr>
                  </a:outerShdw>
                </a:effectLst>
              </a:rPr>
              <a:t>What helps healing </a:t>
            </a:r>
            <a:r>
              <a:rPr lang="en-US" sz="4000" b="1" dirty="0" err="1">
                <a:solidFill>
                  <a:schemeClr val="accent2">
                    <a:lumMod val="75000"/>
                  </a:schemeClr>
                </a:solidFill>
                <a:effectLst>
                  <a:outerShdw blurRad="38100" dist="38100" dir="2700000" algn="tl">
                    <a:srgbClr val="000000">
                      <a:alpha val="43137"/>
                    </a:srgbClr>
                  </a:outerShdw>
                </a:effectLst>
              </a:rPr>
              <a:t>cont</a:t>
            </a:r>
            <a:r>
              <a:rPr lang="en-US" b="1" dirty="0">
                <a:solidFill>
                  <a:srgbClr val="953735"/>
                </a:solidFill>
                <a:effectLst>
                  <a:outerShdw blurRad="38100" dist="38100" dir="2700000" algn="tl">
                    <a:srgbClr val="000000">
                      <a:alpha val="43137"/>
                    </a:srgbClr>
                  </a:outerShdw>
                </a:effectLst>
              </a:rPr>
              <a:t> . . .?</a:t>
            </a:r>
            <a:endParaRPr lang="en-US" b="1" dirty="0">
              <a:solidFill>
                <a:schemeClr val="bg2">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endParaRPr lang="en-US" dirty="0"/>
          </a:p>
          <a:p>
            <a:r>
              <a:rPr lang="en-US" dirty="0">
                <a:solidFill>
                  <a:schemeClr val="accent2">
                    <a:lumMod val="75000"/>
                  </a:schemeClr>
                </a:solidFill>
              </a:rPr>
              <a:t>Have them share </a:t>
            </a:r>
            <a:r>
              <a:rPr lang="en-US" dirty="0"/>
              <a:t>reactions, thoughts and how the experience impacted them.</a:t>
            </a:r>
          </a:p>
          <a:p>
            <a:pPr>
              <a:buNone/>
            </a:pPr>
            <a:endParaRPr lang="en-US" dirty="0"/>
          </a:p>
          <a:p>
            <a:r>
              <a:rPr lang="en-US" dirty="0">
                <a:solidFill>
                  <a:schemeClr val="accent2">
                    <a:lumMod val="75000"/>
                  </a:schemeClr>
                </a:solidFill>
              </a:rPr>
              <a:t>Know that the reactions to trauma described are normal responses </a:t>
            </a:r>
            <a:r>
              <a:rPr lang="en-US" dirty="0"/>
              <a:t>to a very abnormal experience. </a:t>
            </a:r>
          </a:p>
          <a:p>
            <a:endParaRPr lang="en-US" dirty="0"/>
          </a:p>
          <a:p>
            <a:r>
              <a:rPr lang="en-US" dirty="0"/>
              <a:t>Have the older adult consider </a:t>
            </a:r>
            <a:r>
              <a:rPr lang="en-US" dirty="0">
                <a:solidFill>
                  <a:schemeClr val="accent2">
                    <a:lumMod val="75000"/>
                  </a:schemeClr>
                </a:solidFill>
              </a:rPr>
              <a:t>writing a journal of their experience</a:t>
            </a:r>
            <a:r>
              <a:rPr lang="en-US" dirty="0"/>
              <a:t>. </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58</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04" y="10287"/>
            <a:ext cx="8229600" cy="1143000"/>
          </a:xfrm>
        </p:spPr>
        <p:txBody>
          <a:bodyPr/>
          <a:lstStyle/>
          <a:p>
            <a:pPr algn="l"/>
            <a:r>
              <a:rPr lang="en-US" sz="4000" b="1" dirty="0">
                <a:solidFill>
                  <a:schemeClr val="accent2">
                    <a:lumMod val="75000"/>
                  </a:schemeClr>
                </a:solidFill>
                <a:effectLst>
                  <a:outerShdw blurRad="38100" dist="38100" dir="2700000" algn="tl">
                    <a:srgbClr val="000000">
                      <a:alpha val="43137"/>
                    </a:srgbClr>
                  </a:outerShdw>
                </a:effectLst>
              </a:rPr>
              <a:t>What helps healing </a:t>
            </a:r>
            <a:r>
              <a:rPr lang="en-US" sz="4000" b="1" dirty="0" err="1">
                <a:solidFill>
                  <a:schemeClr val="accent2">
                    <a:lumMod val="75000"/>
                  </a:schemeClr>
                </a:solidFill>
                <a:effectLst>
                  <a:outerShdw blurRad="38100" dist="38100" dir="2700000" algn="tl">
                    <a:srgbClr val="000000">
                      <a:alpha val="43137"/>
                    </a:srgbClr>
                  </a:outerShdw>
                </a:effectLst>
              </a:rPr>
              <a:t>cont</a:t>
            </a:r>
            <a:r>
              <a:rPr lang="en-US" sz="4000" b="1" dirty="0">
                <a:solidFill>
                  <a:schemeClr val="accent2">
                    <a:lumMod val="75000"/>
                  </a:schemeClr>
                </a:solidFill>
                <a:effectLst>
                  <a:outerShdw blurRad="38100" dist="38100" dir="2700000" algn="tl">
                    <a:srgbClr val="000000">
                      <a:alpha val="43137"/>
                    </a:srgbClr>
                  </a:outerShdw>
                </a:effectLst>
              </a:rPr>
              <a:t> . . .?</a:t>
            </a:r>
            <a:endParaRPr lang="en-US" b="1" dirty="0">
              <a:solidFill>
                <a:schemeClr val="bg2">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buNone/>
            </a:pPr>
            <a:endParaRPr lang="en-US" dirty="0"/>
          </a:p>
          <a:p>
            <a:r>
              <a:rPr lang="en-US" dirty="0"/>
              <a:t>Help them </a:t>
            </a:r>
            <a:r>
              <a:rPr lang="en-US" dirty="0">
                <a:solidFill>
                  <a:schemeClr val="accent2">
                    <a:lumMod val="75000"/>
                  </a:schemeClr>
                </a:solidFill>
              </a:rPr>
              <a:t>gain perspective on the experience. </a:t>
            </a:r>
          </a:p>
          <a:p>
            <a:endParaRPr lang="en-US" dirty="0"/>
          </a:p>
          <a:p>
            <a:r>
              <a:rPr lang="en-US" dirty="0"/>
              <a:t>Trauma places stress on the human body and</a:t>
            </a:r>
            <a:r>
              <a:rPr lang="en-US" dirty="0">
                <a:solidFill>
                  <a:schemeClr val="accent2">
                    <a:lumMod val="75000"/>
                  </a:schemeClr>
                </a:solidFill>
              </a:rPr>
              <a:t> may result in illnesses </a:t>
            </a:r>
            <a:r>
              <a:rPr lang="en-US" dirty="0"/>
              <a:t>that decrease energy and ability to concentrate. </a:t>
            </a:r>
          </a:p>
          <a:p>
            <a:endParaRPr lang="en-US" dirty="0"/>
          </a:p>
          <a:p>
            <a:r>
              <a:rPr lang="en-US" dirty="0"/>
              <a:t>Have the older adult </a:t>
            </a:r>
            <a:r>
              <a:rPr lang="en-US" dirty="0">
                <a:solidFill>
                  <a:schemeClr val="accent2">
                    <a:lumMod val="75000"/>
                  </a:schemeClr>
                </a:solidFill>
              </a:rPr>
              <a:t>promote their sense of hardiness </a:t>
            </a:r>
            <a:r>
              <a:rPr lang="en-US" dirty="0"/>
              <a:t>through healthy nutrition and exercise.</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59</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0"/>
            <a:ext cx="9144000" cy="6858000"/>
          </a:xfrm>
          <a:prstGeom prst="rect">
            <a:avLst/>
          </a:prstGeom>
        </p:spPr>
      </p:pic>
      <p:sp>
        <p:nvSpPr>
          <p:cNvPr id="3" name="Content Placeholder 2"/>
          <p:cNvSpPr>
            <a:spLocks noGrp="1"/>
          </p:cNvSpPr>
          <p:nvPr>
            <p:ph idx="1"/>
          </p:nvPr>
        </p:nvSpPr>
        <p:spPr>
          <a:xfrm>
            <a:off x="1938337" y="2560637"/>
            <a:ext cx="5376863" cy="4525963"/>
          </a:xfrm>
        </p:spPr>
        <p:txBody>
          <a:bodyPr/>
          <a:lstStyle/>
          <a:p>
            <a:pPr marL="0" indent="0" algn="ctr">
              <a:buNone/>
            </a:pPr>
            <a:r>
              <a:rPr lang="en-US" sz="6000" b="1" dirty="0">
                <a:solidFill>
                  <a:schemeClr val="bg1"/>
                </a:solidFill>
                <a:effectLst>
                  <a:outerShdw blurRad="38100" dist="38100" dir="2700000" algn="tl">
                    <a:srgbClr val="000000">
                      <a:alpha val="43137"/>
                    </a:srgbClr>
                  </a:outerShdw>
                </a:effectLst>
              </a:rPr>
              <a:t>Understanding Trauma</a:t>
            </a: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6</a:t>
            </a:fld>
            <a:endParaRPr lang="en-US" dirty="0"/>
          </a:p>
        </p:txBody>
      </p:sp>
    </p:spTree>
    <p:extLst>
      <p:ext uri="{BB962C8B-B14F-4D97-AF65-F5344CB8AC3E}">
        <p14:creationId xmlns:p14="http://schemas.microsoft.com/office/powerpoint/2010/main" val="1449005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61"/>
            <a:ext cx="8229600" cy="1143000"/>
          </a:xfrm>
        </p:spPr>
        <p:txBody>
          <a:bodyPr/>
          <a:lstStyle/>
          <a:p>
            <a:pPr algn="l"/>
            <a:r>
              <a:rPr lang="en-US" b="1" dirty="0">
                <a:solidFill>
                  <a:srgbClr val="953735"/>
                </a:solidFill>
                <a:effectLst>
                  <a:outerShdw blurRad="38100" dist="38100" dir="2700000" algn="tl">
                    <a:srgbClr val="000000">
                      <a:alpha val="43137"/>
                    </a:srgbClr>
                  </a:outerShdw>
                </a:effectLst>
              </a:rPr>
              <a:t>Question to the class?</a:t>
            </a:r>
          </a:p>
        </p:txBody>
      </p:sp>
      <p:sp>
        <p:nvSpPr>
          <p:cNvPr id="3" name="Content Placeholder 2"/>
          <p:cNvSpPr>
            <a:spLocks noGrp="1"/>
          </p:cNvSpPr>
          <p:nvPr>
            <p:ph idx="1"/>
          </p:nvPr>
        </p:nvSpPr>
        <p:spPr>
          <a:xfrm>
            <a:off x="457200" y="2514600"/>
            <a:ext cx="8229600" cy="1371600"/>
          </a:xfrm>
        </p:spPr>
        <p:txBody>
          <a:bodyPr>
            <a:normAutofit/>
          </a:bodyPr>
          <a:lstStyle/>
          <a:p>
            <a:pPr marL="0" indent="0">
              <a:buNone/>
            </a:pPr>
            <a:r>
              <a:rPr lang="en-US" sz="7200" dirty="0">
                <a:solidFill>
                  <a:srgbClr val="953735"/>
                </a:solidFill>
              </a:rPr>
              <a:t>What helps healing?</a:t>
            </a:r>
          </a:p>
        </p:txBody>
      </p:sp>
      <p:sp>
        <p:nvSpPr>
          <p:cNvPr id="4" name="Slide Number Placeholder 3"/>
          <p:cNvSpPr>
            <a:spLocks noGrp="1"/>
          </p:cNvSpPr>
          <p:nvPr>
            <p:ph type="sldNum" sz="quarter" idx="12"/>
          </p:nvPr>
        </p:nvSpPr>
        <p:spPr/>
        <p:txBody>
          <a:bodyPr/>
          <a:lstStyle/>
          <a:p>
            <a:pPr>
              <a:defRPr/>
            </a:pPr>
            <a:r>
              <a:rPr lang="en-US"/>
              <a:t>Slide </a:t>
            </a:r>
            <a:fld id="{18FCB52B-6E8A-4E40-8B9B-E1B0D681301F}" type="slidenum">
              <a:rPr lang="en-US" smtClean="0"/>
              <a:pPr>
                <a:defRPr/>
              </a:pPr>
              <a:t>60</a:t>
            </a:fld>
            <a:endParaRPr lang="en-US" dirty="0"/>
          </a:p>
        </p:txBody>
      </p:sp>
      <p:sp>
        <p:nvSpPr>
          <p:cNvPr id="5"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5719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04"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What does this mean for you?</a:t>
            </a:r>
          </a:p>
        </p:txBody>
      </p:sp>
      <p:sp>
        <p:nvSpPr>
          <p:cNvPr id="3" name="Content Placeholder 2"/>
          <p:cNvSpPr>
            <a:spLocks noGrp="1"/>
          </p:cNvSpPr>
          <p:nvPr>
            <p:ph idx="1"/>
          </p:nvPr>
        </p:nvSpPr>
        <p:spPr/>
        <p:txBody>
          <a:bodyPr>
            <a:noAutofit/>
          </a:bodyPr>
          <a:lstStyle/>
          <a:p>
            <a:r>
              <a:rPr lang="en-US" sz="2400" b="1" dirty="0">
                <a:cs typeface="Times New Roman" pitchFamily="18" charset="0"/>
              </a:rPr>
              <a:t>First ask, “What happened to you?” </a:t>
            </a:r>
            <a:endParaRPr lang="en-US" sz="2400" dirty="0">
              <a:cs typeface="Times New Roman" pitchFamily="18" charset="0"/>
            </a:endParaRPr>
          </a:p>
          <a:p>
            <a:pPr>
              <a:buNone/>
            </a:pPr>
            <a:endParaRPr lang="en-US" sz="2000" dirty="0">
              <a:cs typeface="Times New Roman" pitchFamily="18" charset="0"/>
            </a:endParaRPr>
          </a:p>
          <a:p>
            <a:r>
              <a:rPr lang="en-US" sz="2400" b="1" dirty="0">
                <a:cs typeface="Times New Roman" pitchFamily="18" charset="0"/>
              </a:rPr>
              <a:t>Then, support people, in 4 different belief statements: </a:t>
            </a:r>
          </a:p>
          <a:p>
            <a:endParaRPr lang="en-US" sz="1800" dirty="0">
              <a:cs typeface="Times New Roman" pitchFamily="18" charset="0"/>
            </a:endParaRPr>
          </a:p>
          <a:p>
            <a:pPr lvl="2">
              <a:buFont typeface="Wingdings" panose="05000000000000000000" pitchFamily="2" charset="2"/>
              <a:buChar char="v"/>
            </a:pPr>
            <a:r>
              <a:rPr lang="en-US" b="1" dirty="0">
                <a:solidFill>
                  <a:schemeClr val="tx2"/>
                </a:solidFill>
                <a:cs typeface="Times New Roman" pitchFamily="18" charset="0"/>
              </a:rPr>
              <a:t>I believe you. </a:t>
            </a:r>
          </a:p>
          <a:p>
            <a:pPr marL="914400" lvl="2" indent="0">
              <a:buNone/>
            </a:pPr>
            <a:endParaRPr lang="en-US" dirty="0">
              <a:solidFill>
                <a:schemeClr val="tx2"/>
              </a:solidFill>
              <a:cs typeface="Times New Roman" pitchFamily="18" charset="0"/>
            </a:endParaRPr>
          </a:p>
          <a:p>
            <a:pPr lvl="2">
              <a:buFont typeface="Wingdings" panose="05000000000000000000" pitchFamily="2" charset="2"/>
              <a:buChar char="v"/>
            </a:pPr>
            <a:r>
              <a:rPr lang="en-US" sz="2400" b="1" dirty="0">
                <a:solidFill>
                  <a:schemeClr val="tx2"/>
                </a:solidFill>
                <a:cs typeface="Times New Roman" pitchFamily="18" charset="0"/>
              </a:rPr>
              <a:t>Thank you for trusting me enough to tell me. </a:t>
            </a:r>
          </a:p>
          <a:p>
            <a:pPr marL="914400" lvl="2" indent="0">
              <a:buNone/>
            </a:pPr>
            <a:endParaRPr lang="en-US" dirty="0">
              <a:solidFill>
                <a:schemeClr val="tx2"/>
              </a:solidFill>
              <a:cs typeface="Times New Roman" pitchFamily="18" charset="0"/>
            </a:endParaRPr>
          </a:p>
          <a:p>
            <a:pPr lvl="2">
              <a:buFont typeface="Wingdings" panose="05000000000000000000" pitchFamily="2" charset="2"/>
              <a:buChar char="v"/>
            </a:pPr>
            <a:r>
              <a:rPr lang="en-US" sz="2400" b="1" dirty="0">
                <a:solidFill>
                  <a:schemeClr val="tx2"/>
                </a:solidFill>
                <a:cs typeface="Times New Roman" pitchFamily="18" charset="0"/>
              </a:rPr>
              <a:t>I am sorry that happened to you. </a:t>
            </a:r>
          </a:p>
          <a:p>
            <a:pPr marL="914400" lvl="2" indent="0">
              <a:buNone/>
            </a:pPr>
            <a:endParaRPr lang="en-US" dirty="0">
              <a:solidFill>
                <a:schemeClr val="tx2"/>
              </a:solidFill>
              <a:cs typeface="Times New Roman" pitchFamily="18" charset="0"/>
            </a:endParaRPr>
          </a:p>
          <a:p>
            <a:pPr lvl="2">
              <a:buFont typeface="Wingdings" panose="05000000000000000000" pitchFamily="2" charset="2"/>
              <a:buChar char="v"/>
            </a:pPr>
            <a:r>
              <a:rPr lang="en-US" sz="2400" b="1" dirty="0">
                <a:solidFill>
                  <a:schemeClr val="tx2"/>
                </a:solidFill>
                <a:cs typeface="Times New Roman" pitchFamily="18" charset="0"/>
              </a:rPr>
              <a:t>I support you whatever you choose to do. </a:t>
            </a:r>
            <a:endParaRPr lang="en-US" sz="2400" dirty="0">
              <a:solidFill>
                <a:schemeClr val="tx2"/>
              </a:solidFill>
              <a:cs typeface="Times New Roman" pitchFamily="18" charset="0"/>
            </a:endParaRPr>
          </a:p>
          <a:p>
            <a:endParaRPr lang="en-US" sz="1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61</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30481"/>
            <a:ext cx="9144000" cy="6991351"/>
          </a:xfrm>
          <a:prstGeom prst="rect">
            <a:avLst/>
          </a:prstGeom>
        </p:spPr>
      </p:pic>
      <p:sp>
        <p:nvSpPr>
          <p:cNvPr id="3" name="Content Placeholder 2"/>
          <p:cNvSpPr>
            <a:spLocks noGrp="1"/>
          </p:cNvSpPr>
          <p:nvPr>
            <p:ph idx="1"/>
          </p:nvPr>
        </p:nvSpPr>
        <p:spPr>
          <a:xfrm>
            <a:off x="1883569" y="1600200"/>
            <a:ext cx="5376862" cy="3200400"/>
          </a:xfrm>
        </p:spPr>
        <p:txBody>
          <a:bodyPr/>
          <a:lstStyle/>
          <a:p>
            <a:pPr marL="0" indent="0" algn="ctr">
              <a:buNone/>
            </a:pPr>
            <a:r>
              <a:rPr lang="en-US" sz="6000" b="1" dirty="0">
                <a:solidFill>
                  <a:schemeClr val="bg1"/>
                </a:solidFill>
                <a:effectLst>
                  <a:outerShdw blurRad="38100" dist="38100" dir="2700000" algn="tl">
                    <a:srgbClr val="000000">
                      <a:alpha val="43137"/>
                    </a:srgbClr>
                  </a:outerShdw>
                </a:effectLst>
              </a:rPr>
              <a:t>Small Group</a:t>
            </a:r>
          </a:p>
          <a:p>
            <a:pPr marL="0" indent="0" algn="ctr">
              <a:buNone/>
            </a:pPr>
            <a:r>
              <a:rPr lang="en-US" sz="6000" b="1" dirty="0">
                <a:solidFill>
                  <a:schemeClr val="bg1"/>
                </a:solidFill>
                <a:effectLst>
                  <a:outerShdw blurRad="38100" dist="38100" dir="2700000" algn="tl">
                    <a:srgbClr val="000000">
                      <a:alpha val="43137"/>
                    </a:srgbClr>
                  </a:outerShdw>
                </a:effectLst>
              </a:rPr>
              <a:t>Discussions</a:t>
            </a: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Slide </a:t>
            </a:r>
            <a:fld id="{18FCB52B-6E8A-4E40-8B9B-E1B0D681301F}"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706345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0804" cy="9144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Questions to consider</a:t>
            </a:r>
          </a:p>
        </p:txBody>
      </p:sp>
      <p:sp>
        <p:nvSpPr>
          <p:cNvPr id="3" name="Content Placeholder 2"/>
          <p:cNvSpPr>
            <a:spLocks noGrp="1"/>
          </p:cNvSpPr>
          <p:nvPr>
            <p:ph idx="1"/>
          </p:nvPr>
        </p:nvSpPr>
        <p:spPr/>
        <p:txBody>
          <a:bodyPr>
            <a:noAutofit/>
          </a:bodyPr>
          <a:lstStyle/>
          <a:p>
            <a:r>
              <a:rPr lang="en-US" sz="2800" dirty="0"/>
              <a:t>What actions should you START doing to integrate today's learning into your daily processes and transitions? </a:t>
            </a:r>
          </a:p>
          <a:p>
            <a:r>
              <a:rPr lang="en-US" sz="2800" dirty="0"/>
              <a:t>Which actions should you STOP doing to avoid current problems? </a:t>
            </a:r>
          </a:p>
          <a:p>
            <a:r>
              <a:rPr lang="en-US" sz="2800" dirty="0"/>
              <a:t>What's still working that you should CONTINUE to do? </a:t>
            </a:r>
          </a:p>
          <a:p>
            <a:r>
              <a:rPr lang="en-US" sz="2800" dirty="0"/>
              <a:t>What needs to CHANGE in order to bring about the desired change? </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Slide </a:t>
            </a:r>
            <a:fld id="{18FCB52B-6E8A-4E40-8B9B-E1B0D681301F}"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60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5720"/>
          <a:stretch/>
        </p:blipFill>
        <p:spPr>
          <a:xfrm>
            <a:off x="0" y="-30481"/>
            <a:ext cx="9144000" cy="6991351"/>
          </a:xfrm>
          <a:prstGeom prst="rect">
            <a:avLst/>
          </a:prstGeom>
        </p:spPr>
      </p:pic>
      <p:sp>
        <p:nvSpPr>
          <p:cNvPr id="3" name="Content Placeholder 2"/>
          <p:cNvSpPr>
            <a:spLocks noGrp="1"/>
          </p:cNvSpPr>
          <p:nvPr>
            <p:ph idx="1"/>
          </p:nvPr>
        </p:nvSpPr>
        <p:spPr>
          <a:xfrm>
            <a:off x="1371600" y="1600200"/>
            <a:ext cx="5888831" cy="3200400"/>
          </a:xfrm>
        </p:spPr>
        <p:txBody>
          <a:bodyPr/>
          <a:lstStyle/>
          <a:p>
            <a:pPr marL="0" indent="0" algn="ctr">
              <a:buNone/>
            </a:pPr>
            <a:endParaRPr lang="en-US" sz="6000" b="1" dirty="0">
              <a:solidFill>
                <a:schemeClr val="bg1"/>
              </a:solidFill>
              <a:effectLst>
                <a:outerShdw blurRad="38100" dist="38100" dir="2700000" algn="tl">
                  <a:srgbClr val="000000">
                    <a:alpha val="43137"/>
                  </a:srgbClr>
                </a:outerShdw>
              </a:effectLst>
            </a:endParaRPr>
          </a:p>
          <a:p>
            <a:pPr marL="0" indent="0" algn="ctr">
              <a:buNone/>
            </a:pPr>
            <a:r>
              <a:rPr lang="en-US" sz="6000" b="1" dirty="0">
                <a:solidFill>
                  <a:schemeClr val="bg1"/>
                </a:solidFill>
                <a:effectLst>
                  <a:outerShdw blurRad="38100" dist="38100" dir="2700000" algn="tl">
                    <a:srgbClr val="000000">
                      <a:alpha val="43137"/>
                    </a:srgbClr>
                  </a:outerShdw>
                </a:effectLst>
              </a:rPr>
              <a:t>Group Report Out</a:t>
            </a:r>
          </a:p>
          <a:p>
            <a:endParaRPr lang="en-US"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Slide </a:t>
            </a:r>
            <a:fld id="{18FCB52B-6E8A-4E40-8B9B-E1B0D681301F}"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192914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noAutofit/>
          </a:bodyPr>
          <a:lstStyle/>
          <a:p>
            <a:pPr algn="l"/>
            <a:r>
              <a:rPr lang="en-US" sz="3200" b="1" dirty="0">
                <a:solidFill>
                  <a:schemeClr val="accent2">
                    <a:lumMod val="75000"/>
                  </a:schemeClr>
                </a:solidFill>
                <a:effectLst>
                  <a:outerShdw blurRad="38100" dist="38100" dir="2700000" algn="tl">
                    <a:srgbClr val="000000">
                      <a:alpha val="43137"/>
                    </a:srgbClr>
                  </a:outerShdw>
                </a:effectLst>
              </a:rPr>
              <a:t>CARING FOR YOURSELF IN THE FACE OF DIFFICULT WORK</a:t>
            </a:r>
          </a:p>
        </p:txBody>
      </p:sp>
      <p:sp>
        <p:nvSpPr>
          <p:cNvPr id="3" name="Content Placeholder 2"/>
          <p:cNvSpPr>
            <a:spLocks noGrp="1"/>
          </p:cNvSpPr>
          <p:nvPr>
            <p:ph idx="1"/>
          </p:nvPr>
        </p:nvSpPr>
        <p:spPr>
          <a:xfrm>
            <a:off x="457200" y="1600200"/>
            <a:ext cx="8263890" cy="4525963"/>
          </a:xfrm>
        </p:spPr>
        <p:txBody>
          <a:bodyPr>
            <a:noAutofit/>
          </a:bodyPr>
          <a:lstStyle/>
          <a:p>
            <a:pPr marL="0" marR="0" indent="0">
              <a:spcBef>
                <a:spcPts val="45"/>
              </a:spcBef>
              <a:spcAft>
                <a:spcPts val="0"/>
              </a:spcAft>
              <a:buNone/>
            </a:pPr>
            <a:r>
              <a:rPr lang="en-US" sz="2400" dirty="0">
                <a:solidFill>
                  <a:srgbClr val="030303"/>
                </a:solidFill>
                <a:ea typeface="Arial" panose="020B0604020202020204" pitchFamily="34" charset="0"/>
              </a:rPr>
              <a:t>Our work can be overwhelming. Our challenge is to maintain our resilience so that </a:t>
            </a:r>
            <a:r>
              <a:rPr lang="en-US" sz="2400" i="1" dirty="0">
                <a:solidFill>
                  <a:srgbClr val="030303"/>
                </a:solidFill>
                <a:ea typeface="Arial" panose="020B0604020202020204" pitchFamily="34" charset="0"/>
              </a:rPr>
              <a:t>we </a:t>
            </a:r>
            <a:r>
              <a:rPr lang="en-US" sz="2400" dirty="0">
                <a:solidFill>
                  <a:srgbClr val="030303"/>
                </a:solidFill>
                <a:ea typeface="Arial" panose="020B0604020202020204" pitchFamily="34" charset="0"/>
              </a:rPr>
              <a:t>can keep doing the work with care, energy, and compassion.</a:t>
            </a:r>
            <a:endParaRPr lang="en-US" sz="2400" dirty="0">
              <a:ea typeface="Arial" panose="020B0604020202020204" pitchFamily="34" charset="0"/>
            </a:endParaRPr>
          </a:p>
          <a:p>
            <a:pPr marL="0" marR="79375" indent="0" algn="ctr">
              <a:spcBef>
                <a:spcPts val="255"/>
              </a:spcBef>
              <a:spcAft>
                <a:spcPts val="0"/>
              </a:spcAft>
              <a:buNone/>
            </a:pPr>
            <a:endParaRPr lang="en-US" sz="2400" b="1" dirty="0">
              <a:solidFill>
                <a:srgbClr val="030303"/>
              </a:solidFill>
              <a:ea typeface="Arial" panose="020B0604020202020204" pitchFamily="34" charset="0"/>
            </a:endParaRPr>
          </a:p>
          <a:p>
            <a:pPr marL="0" marR="79375" indent="0" algn="ctr">
              <a:spcBef>
                <a:spcPts val="255"/>
              </a:spcBef>
              <a:spcAft>
                <a:spcPts val="0"/>
              </a:spcAft>
              <a:buNone/>
            </a:pPr>
            <a:r>
              <a:rPr lang="en-US" sz="2400" b="1" dirty="0">
                <a:solidFill>
                  <a:srgbClr val="030303"/>
                </a:solidFill>
                <a:ea typeface="Arial" panose="020B0604020202020204" pitchFamily="34" charset="0"/>
              </a:rPr>
              <a:t>10 </a:t>
            </a:r>
            <a:r>
              <a:rPr lang="en-US" sz="2400" b="1" dirty="0">
                <a:solidFill>
                  <a:srgbClr val="030303"/>
                </a:solidFill>
                <a:ea typeface="Arial" panose="020B0604020202020204" pitchFamily="34" charset="0"/>
                <a:cs typeface="Arial" panose="020B0604020202020204" pitchFamily="34" charset="0"/>
              </a:rPr>
              <a:t>things to </a:t>
            </a:r>
            <a:r>
              <a:rPr lang="en-US" sz="2400" b="1" dirty="0">
                <a:solidFill>
                  <a:srgbClr val="030303"/>
                </a:solidFill>
                <a:ea typeface="Arial" panose="020B0604020202020204" pitchFamily="34" charset="0"/>
              </a:rPr>
              <a:t>do for each day</a:t>
            </a:r>
            <a:endParaRPr lang="en-US" sz="2400" dirty="0">
              <a:ea typeface="Arial" panose="020B0604020202020204" pitchFamily="34" charset="0"/>
            </a:endParaRPr>
          </a:p>
          <a:p>
            <a:pPr marL="0" lvl="0" indent="0">
              <a:spcBef>
                <a:spcPts val="255"/>
              </a:spcBef>
              <a:buClr>
                <a:srgbClr val="030303"/>
              </a:buClr>
              <a:buSzPts val="750"/>
              <a:buNone/>
              <a:tabLst>
                <a:tab pos="226060" algn="l"/>
                <a:tab pos="1982470" algn="l"/>
              </a:tabLst>
            </a:pPr>
            <a:r>
              <a:rPr lang="en-US" sz="2400" spc="-5" dirty="0">
                <a:solidFill>
                  <a:srgbClr val="030303"/>
                </a:solidFill>
                <a:ea typeface="Arial" panose="020B0604020202020204" pitchFamily="34" charset="0"/>
              </a:rPr>
              <a:t>1.  Get</a:t>
            </a:r>
            <a:r>
              <a:rPr lang="en-US" sz="2400" spc="-4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enough</a:t>
            </a:r>
            <a:r>
              <a:rPr lang="en-US" sz="2400" spc="-55"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sleep		   6. Focus on what you did</a:t>
            </a:r>
            <a:r>
              <a:rPr lang="en-US" sz="2400" spc="-75"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well</a:t>
            </a:r>
            <a:endParaRPr lang="en-US" sz="2400" spc="-5" dirty="0">
              <a:ea typeface="Arial" panose="020B0604020202020204" pitchFamily="34" charset="0"/>
            </a:endParaRPr>
          </a:p>
          <a:p>
            <a:pPr marL="0" lvl="0" indent="0">
              <a:spcBef>
                <a:spcPts val="325"/>
              </a:spcBef>
              <a:buClr>
                <a:srgbClr val="030303"/>
              </a:buClr>
              <a:buSzPts val="750"/>
              <a:buNone/>
              <a:tabLst>
                <a:tab pos="226060" algn="l"/>
                <a:tab pos="1981835" algn="l"/>
              </a:tabLst>
            </a:pPr>
            <a:r>
              <a:rPr lang="en-US" sz="2400" spc="-5" dirty="0">
                <a:solidFill>
                  <a:srgbClr val="030303"/>
                </a:solidFill>
                <a:ea typeface="Arial" panose="020B0604020202020204" pitchFamily="34" charset="0"/>
              </a:rPr>
              <a:t>2.  Get enough</a:t>
            </a:r>
            <a:r>
              <a:rPr lang="en-US" sz="2400" spc="-2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to</a:t>
            </a:r>
            <a:r>
              <a:rPr lang="en-US" sz="2400" spc="3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eat		   7. Learn from your</a:t>
            </a:r>
            <a:r>
              <a:rPr lang="en-US" sz="2400" spc="-4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mistakes</a:t>
            </a:r>
            <a:endParaRPr lang="en-US" sz="2400" spc="-5" dirty="0">
              <a:ea typeface="Arial" panose="020B0604020202020204" pitchFamily="34" charset="0"/>
            </a:endParaRPr>
          </a:p>
          <a:p>
            <a:pPr marL="0" lvl="0" indent="0">
              <a:spcBef>
                <a:spcPts val="325"/>
              </a:spcBef>
              <a:buClr>
                <a:srgbClr val="030303"/>
              </a:buClr>
              <a:buSzPts val="750"/>
              <a:buNone/>
              <a:tabLst>
                <a:tab pos="224155" algn="l"/>
                <a:tab pos="1982470" algn="l"/>
              </a:tabLst>
            </a:pPr>
            <a:r>
              <a:rPr lang="en-US" sz="2400" spc="-5" dirty="0">
                <a:solidFill>
                  <a:srgbClr val="030303"/>
                </a:solidFill>
                <a:ea typeface="Arial" panose="020B0604020202020204" pitchFamily="34" charset="0"/>
              </a:rPr>
              <a:t>3.  Do some</a:t>
            </a:r>
            <a:r>
              <a:rPr lang="en-US" sz="2400" spc="-8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light</a:t>
            </a:r>
            <a:r>
              <a:rPr lang="en-US" sz="2400" spc="-2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exercise	   8. Share a private joke</a:t>
            </a:r>
            <a:endParaRPr lang="en-US" sz="2400" spc="-5" dirty="0">
              <a:ea typeface="Arial" panose="020B0604020202020204" pitchFamily="34" charset="0"/>
            </a:endParaRPr>
          </a:p>
          <a:p>
            <a:pPr marL="0" lvl="0" indent="0">
              <a:spcBef>
                <a:spcPts val="325"/>
              </a:spcBef>
              <a:buClr>
                <a:srgbClr val="030303"/>
              </a:buClr>
              <a:buSzPts val="750"/>
              <a:buNone/>
              <a:tabLst>
                <a:tab pos="230505" algn="l"/>
                <a:tab pos="1982470" algn="l"/>
              </a:tabLst>
            </a:pPr>
            <a:r>
              <a:rPr lang="en-US" sz="2400" spc="-5" dirty="0">
                <a:solidFill>
                  <a:srgbClr val="030303"/>
                </a:solidFill>
                <a:ea typeface="Arial" panose="020B0604020202020204" pitchFamily="34" charset="0"/>
              </a:rPr>
              <a:t>4.  Vary</a:t>
            </a:r>
            <a:r>
              <a:rPr lang="en-US" sz="2400" spc="-5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the work</a:t>
            </a:r>
            <a:r>
              <a:rPr lang="en-US" sz="2400" spc="-9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that</a:t>
            </a:r>
            <a:r>
              <a:rPr lang="en-US" sz="2400" spc="-65"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you</a:t>
            </a:r>
            <a:r>
              <a:rPr lang="en-US" sz="2400" spc="-115"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do	   9. Pray, meditate or</a:t>
            </a:r>
            <a:r>
              <a:rPr lang="en-US" sz="2400" spc="-18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relax</a:t>
            </a:r>
            <a:endParaRPr lang="en-US" sz="2400" spc="-5" dirty="0">
              <a:ea typeface="Arial" panose="020B0604020202020204" pitchFamily="34" charset="0"/>
            </a:endParaRPr>
          </a:p>
          <a:p>
            <a:pPr marL="0" lvl="0" indent="0">
              <a:spcBef>
                <a:spcPts val="275"/>
              </a:spcBef>
              <a:buClr>
                <a:srgbClr val="030303"/>
              </a:buClr>
              <a:buSzPts val="750"/>
              <a:buNone/>
              <a:tabLst>
                <a:tab pos="224155" algn="l"/>
                <a:tab pos="1976120" algn="l"/>
              </a:tabLst>
            </a:pPr>
            <a:r>
              <a:rPr lang="en-US" sz="2400" spc="-5" dirty="0">
                <a:solidFill>
                  <a:srgbClr val="030303"/>
                </a:solidFill>
                <a:ea typeface="Arial" panose="020B0604020202020204" pitchFamily="34" charset="0"/>
              </a:rPr>
              <a:t>5.  Do</a:t>
            </a:r>
            <a:r>
              <a:rPr lang="en-US" sz="2400" spc="-4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something</a:t>
            </a:r>
            <a:r>
              <a:rPr lang="en-US" sz="2400" spc="-95"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pleasurable	   10. Support a</a:t>
            </a:r>
            <a:r>
              <a:rPr lang="en-US" sz="2400" spc="-130" dirty="0">
                <a:solidFill>
                  <a:srgbClr val="030303"/>
                </a:solidFill>
                <a:ea typeface="Arial" panose="020B0604020202020204" pitchFamily="34" charset="0"/>
              </a:rPr>
              <a:t> </a:t>
            </a:r>
            <a:r>
              <a:rPr lang="en-US" sz="2400" spc="-5" dirty="0">
                <a:solidFill>
                  <a:srgbClr val="030303"/>
                </a:solidFill>
                <a:ea typeface="Arial" panose="020B0604020202020204" pitchFamily="34" charset="0"/>
              </a:rPr>
              <a:t>colleague</a:t>
            </a:r>
            <a:endParaRPr lang="en-US" sz="2400" spc="-5" dirty="0">
              <a:ea typeface="Arial" panose="020B0604020202020204" pitchFamily="34" charset="0"/>
            </a:endParaRPr>
          </a:p>
          <a:p>
            <a:pPr marL="0" indent="0">
              <a:buNone/>
            </a:pPr>
            <a:endParaRPr lang="en-US" sz="1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Slide </a:t>
            </a:r>
            <a:fld id="{18FCB52B-6E8A-4E40-8B9B-E1B0D681301F}"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34613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3"/>
          <p:cNvSpPr>
            <a:spLocks noChangeArrowheads="1"/>
          </p:cNvSpPr>
          <p:nvPr/>
        </p:nvSpPr>
        <p:spPr bwMode="auto">
          <a:xfrm>
            <a:off x="381000" y="1595438"/>
            <a:ext cx="77724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3600" dirty="0"/>
          </a:p>
          <a:p>
            <a:pPr eaLnBrk="0" hangingPunct="0"/>
            <a:endParaRPr lang="en-US" sz="3600" dirty="0"/>
          </a:p>
          <a:p>
            <a:pPr eaLnBrk="0" hangingPunct="0"/>
            <a:r>
              <a:rPr lang="en-US" sz="3600" dirty="0"/>
              <a:t>Only in the presence of compassion will people allow themselves to see the truth.</a:t>
            </a:r>
          </a:p>
          <a:p>
            <a:pPr eaLnBrk="0" hangingPunct="0"/>
            <a:endParaRPr lang="en-US" sz="3600" dirty="0"/>
          </a:p>
          <a:p>
            <a:pPr eaLnBrk="0" hangingPunct="0"/>
            <a:r>
              <a:rPr lang="en-US" sz="3600" dirty="0"/>
              <a:t>				~ A.H. </a:t>
            </a:r>
            <a:r>
              <a:rPr lang="en-US" sz="3600" dirty="0" err="1"/>
              <a:t>Almaas</a:t>
            </a:r>
            <a:br>
              <a:rPr lang="en-US" sz="3600" dirty="0"/>
            </a:br>
            <a:br>
              <a:rPr lang="en-US" sz="3000" dirty="0"/>
            </a:br>
            <a:br>
              <a:rPr lang="en-US" sz="1800" dirty="0"/>
            </a:br>
            <a:br>
              <a:rPr lang="en-US" sz="1800" dirty="0"/>
            </a:br>
            <a:endParaRPr lang="en-US" sz="1800" dirty="0"/>
          </a:p>
        </p:txBody>
      </p:sp>
      <p:sp>
        <p:nvSpPr>
          <p:cNvPr id="3" name="Freeform 5"/>
          <p:cNvSpPr/>
          <p:nvPr/>
        </p:nvSpPr>
        <p:spPr>
          <a:xfrm>
            <a:off x="-8791" y="728561"/>
            <a:ext cx="91527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3"/>
          <p:cNvGrpSpPr/>
          <p:nvPr/>
        </p:nvGrpSpPr>
        <p:grpSpPr>
          <a:xfrm>
            <a:off x="-8791" y="6705600"/>
            <a:ext cx="9152791" cy="152400"/>
            <a:chOff x="-8791" y="6705600"/>
            <a:chExt cx="9152791" cy="152400"/>
          </a:xfrm>
        </p:grpSpPr>
        <p:sp>
          <p:nvSpPr>
            <p:cNvPr id="5" name="Rectangle 4"/>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6" name="Straight Connector 5"/>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696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04" y="54819"/>
            <a:ext cx="8229600" cy="1143000"/>
          </a:xfrm>
        </p:spPr>
        <p:txBody>
          <a:bodyPr>
            <a:normAutofit/>
          </a:bodyPr>
          <a:lstStyle/>
          <a:p>
            <a:pPr algn="l"/>
            <a:r>
              <a:rPr lang="en-US" sz="4400" b="1" dirty="0">
                <a:solidFill>
                  <a:srgbClr val="953735"/>
                </a:solidFill>
                <a:effectLst>
                  <a:outerShdw blurRad="38100" dist="38100" dir="2700000" algn="tl">
                    <a:srgbClr val="000000">
                      <a:alpha val="43137"/>
                    </a:srgbClr>
                  </a:outerShdw>
                </a:effectLst>
              </a:rPr>
              <a:t>Questions?</a:t>
            </a:r>
          </a:p>
        </p:txBody>
      </p:sp>
      <p:sp>
        <p:nvSpPr>
          <p:cNvPr id="3" name="Content Placeholder 2"/>
          <p:cNvSpPr>
            <a:spLocks noGrp="1"/>
          </p:cNvSpPr>
          <p:nvPr>
            <p:ph idx="1"/>
          </p:nvPr>
        </p:nvSpPr>
        <p:spPr>
          <a:xfrm>
            <a:off x="452804" y="1926380"/>
            <a:ext cx="8233996" cy="4199783"/>
          </a:xfrm>
        </p:spPr>
        <p:txBody>
          <a:bodyPr>
            <a:normAutofit/>
          </a:bodyPr>
          <a:lstStyle/>
          <a:p>
            <a:pPr algn="ctr">
              <a:buNone/>
            </a:pPr>
            <a:r>
              <a:rPr lang="en-US" sz="4000" b="1" dirty="0">
                <a:solidFill>
                  <a:schemeClr val="accent2">
                    <a:lumMod val="75000"/>
                  </a:schemeClr>
                </a:solidFill>
                <a:latin typeface="Bookman Old Style" panose="02050604050505020204" pitchFamily="18" charset="0"/>
              </a:rPr>
              <a:t>THANK YOU!</a:t>
            </a:r>
          </a:p>
          <a:p>
            <a:pPr>
              <a:buNone/>
            </a:pPr>
            <a:endParaRPr lang="en-US" sz="2800" dirty="0">
              <a:latin typeface="Bookman Old Style" panose="02050604050505020204" pitchFamily="18" charset="0"/>
            </a:endParaRPr>
          </a:p>
          <a:p>
            <a:pPr>
              <a:buNone/>
            </a:pPr>
            <a:endParaRPr lang="en-US" sz="2800" dirty="0">
              <a:latin typeface="Bookman Old Style" panose="02050604050505020204" pitchFamily="18" charset="0"/>
            </a:endParaRPr>
          </a:p>
          <a:p>
            <a:pPr>
              <a:buNone/>
            </a:pPr>
            <a:r>
              <a:rPr lang="en-US" sz="2800" dirty="0">
                <a:latin typeface="Bookman Old Style" panose="02050604050505020204" pitchFamily="18" charset="0"/>
              </a:rPr>
              <a:t>Kim Kehl</a:t>
            </a:r>
          </a:p>
          <a:p>
            <a:pPr>
              <a:buNone/>
            </a:pPr>
            <a:r>
              <a:rPr lang="en-US" sz="2800" dirty="0">
                <a:latin typeface="Bookman Old Style" panose="02050604050505020204" pitchFamily="18" charset="0"/>
              </a:rPr>
              <a:t>614-644-8442</a:t>
            </a:r>
          </a:p>
          <a:p>
            <a:pPr>
              <a:buNone/>
            </a:pPr>
            <a:r>
              <a:rPr lang="en-US" sz="2800" dirty="0">
                <a:latin typeface="Bookman Old Style" panose="02050604050505020204" pitchFamily="18" charset="0"/>
                <a:hlinkClick r:id="rId3"/>
              </a:rPr>
              <a:t>Kim.kehl@mha.ohio.gov</a:t>
            </a:r>
            <a:endParaRPr lang="en-US" sz="2800" dirty="0">
              <a:latin typeface="Bookman Old Style" panose="02050604050505020204" pitchFamily="18" charset="0"/>
            </a:endParaRPr>
          </a:p>
          <a:p>
            <a:pPr>
              <a:buNone/>
            </a:pPr>
            <a:endParaRPr lang="en-US" sz="2800" dirty="0">
              <a:latin typeface="Bookman Old Style" panose="02050604050505020204" pitchFamily="18" charset="0"/>
            </a:endParaRPr>
          </a:p>
          <a:p>
            <a:pPr>
              <a:buNone/>
            </a:pPr>
            <a:endParaRPr lang="en-US" sz="2400" dirty="0"/>
          </a:p>
        </p:txBody>
      </p:sp>
      <p:sp>
        <p:nvSpPr>
          <p:cNvPr id="5" name="Slide Number Placeholder 4"/>
          <p:cNvSpPr>
            <a:spLocks noGrp="1"/>
          </p:cNvSpPr>
          <p:nvPr>
            <p:ph type="sldNum" sz="quarter" idx="12"/>
          </p:nvPr>
        </p:nvSpPr>
        <p:spPr/>
        <p:txBody>
          <a:bodyPr/>
          <a:lstStyle/>
          <a:p>
            <a:pPr>
              <a:defRPr/>
            </a:pPr>
            <a:r>
              <a:rPr lang="en-US"/>
              <a:t>Slide </a:t>
            </a:r>
            <a:fld id="{18FCB52B-6E8A-4E40-8B9B-E1B0D681301F}" type="slidenum">
              <a:rPr lang="en-US" smtClean="0"/>
              <a:pPr>
                <a:defRPr/>
              </a:pPr>
              <a:t>67</a:t>
            </a:fld>
            <a:endParaRPr lang="en-US" dirty="0"/>
          </a:p>
        </p:txBody>
      </p:sp>
      <p:sp>
        <p:nvSpPr>
          <p:cNvPr id="6" name="Freeform 5"/>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8791" y="6705600"/>
            <a:ext cx="9152791" cy="152400"/>
            <a:chOff x="-8791" y="6705600"/>
            <a:chExt cx="9152791" cy="152400"/>
          </a:xfrm>
        </p:grpSpPr>
        <p:sp>
          <p:nvSpPr>
            <p:cNvPr id="8" name="Rectangle 7"/>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51" y="0"/>
            <a:ext cx="8229600" cy="1143000"/>
          </a:xfrm>
        </p:spPr>
        <p:txBody>
          <a:bodyPr/>
          <a:lstStyle/>
          <a:p>
            <a:pPr algn="l"/>
            <a:r>
              <a:rPr lang="en-US" sz="4000" b="1" dirty="0">
                <a:solidFill>
                  <a:schemeClr val="accent2">
                    <a:lumMod val="75000"/>
                  </a:schemeClr>
                </a:solidFill>
                <a:effectLst>
                  <a:outerShdw blurRad="38100" dist="38100" dir="2700000" algn="tl">
                    <a:srgbClr val="000000">
                      <a:alpha val="43137"/>
                    </a:srgbClr>
                  </a:outerShdw>
                </a:effectLst>
              </a:rPr>
              <a:t>What is Trauma?</a:t>
            </a:r>
          </a:p>
        </p:txBody>
      </p:sp>
      <p:sp>
        <p:nvSpPr>
          <p:cNvPr id="4" name="TextBox 3"/>
          <p:cNvSpPr txBox="1"/>
          <p:nvPr/>
        </p:nvSpPr>
        <p:spPr>
          <a:xfrm>
            <a:off x="325804" y="1371125"/>
            <a:ext cx="8483600" cy="5109091"/>
          </a:xfrm>
          <a:prstGeom prst="rect">
            <a:avLst/>
          </a:prstGeom>
          <a:noFill/>
        </p:spPr>
        <p:txBody>
          <a:bodyPr wrap="square" rtlCol="0">
            <a:spAutoFit/>
          </a:bodyPr>
          <a:lstStyle/>
          <a:p>
            <a:endParaRPr lang="en-US" sz="2800" b="1" i="1" dirty="0"/>
          </a:p>
          <a:p>
            <a:r>
              <a:rPr lang="en-US" sz="2800" b="1" i="1" dirty="0"/>
              <a:t>Individual trauma results from an:</a:t>
            </a:r>
          </a:p>
          <a:p>
            <a:endParaRPr lang="en-US" sz="2800" b="1" i="1" dirty="0"/>
          </a:p>
          <a:p>
            <a:pPr marL="457200" indent="-457200">
              <a:buFont typeface="Arial" panose="020B0604020202020204" pitchFamily="34" charset="0"/>
              <a:buChar char="•"/>
            </a:pPr>
            <a:r>
              <a:rPr lang="en-US" sz="2800" b="1" i="1" u="sng" dirty="0">
                <a:solidFill>
                  <a:schemeClr val="accent2">
                    <a:lumMod val="75000"/>
                  </a:schemeClr>
                </a:solidFill>
              </a:rPr>
              <a:t>Event</a:t>
            </a:r>
            <a:r>
              <a:rPr lang="en-US" sz="2800" b="1" i="1" dirty="0"/>
              <a:t>, series of events, or set of circumstances that is </a:t>
            </a:r>
          </a:p>
          <a:p>
            <a:pPr marL="457200" indent="-457200">
              <a:buFont typeface="Arial" panose="020B0604020202020204" pitchFamily="34" charset="0"/>
              <a:buChar char="•"/>
            </a:pPr>
            <a:r>
              <a:rPr lang="en-US" sz="2800" b="1" i="1" u="sng" dirty="0">
                <a:solidFill>
                  <a:schemeClr val="accent2">
                    <a:lumMod val="75000"/>
                  </a:schemeClr>
                </a:solidFill>
              </a:rPr>
              <a:t>Experienced</a:t>
            </a:r>
            <a:r>
              <a:rPr lang="en-US" sz="2800" b="1" i="1" dirty="0"/>
              <a:t> by an individual as physically or emotionally harmful or life threatening and that has lasting adverse </a:t>
            </a:r>
          </a:p>
          <a:p>
            <a:pPr marL="457200" indent="-457200">
              <a:buFont typeface="Arial" panose="020B0604020202020204" pitchFamily="34" charset="0"/>
              <a:buChar char="•"/>
            </a:pPr>
            <a:r>
              <a:rPr lang="en-US" sz="2800" b="1" i="1" u="sng" dirty="0">
                <a:solidFill>
                  <a:schemeClr val="accent2">
                    <a:lumMod val="75000"/>
                  </a:schemeClr>
                </a:solidFill>
              </a:rPr>
              <a:t>Effects</a:t>
            </a:r>
            <a:r>
              <a:rPr lang="en-US" sz="2800" b="1" i="1" dirty="0"/>
              <a:t> on the individual’s functioning and mental, physical, social, emotional, or spiritual well-being.</a:t>
            </a:r>
            <a:r>
              <a:rPr lang="en-US" sz="2800" i="1" dirty="0"/>
              <a:t>	</a:t>
            </a:r>
          </a:p>
          <a:p>
            <a:endParaRPr lang="en-US" dirty="0"/>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2" descr="ho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861833"/>
            <a:ext cx="2971800" cy="4762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r>
              <a:rPr lang="en-US"/>
              <a:t>Slide </a:t>
            </a:r>
            <a:fld id="{18FCB52B-6E8A-4E40-8B9B-E1B0D681301F}" type="slidenum">
              <a:rPr lang="en-US" smtClean="0"/>
              <a:pPr>
                <a:defRPr/>
              </a:pPr>
              <a:t>7</a:t>
            </a:fld>
            <a:endParaRPr lang="en-US" dirty="0"/>
          </a:p>
        </p:txBody>
      </p:sp>
    </p:spTree>
    <p:extLst>
      <p:ext uri="{BB962C8B-B14F-4D97-AF65-F5344CB8AC3E}">
        <p14:creationId xmlns:p14="http://schemas.microsoft.com/office/powerpoint/2010/main" val="27648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70678445"/>
              </p:ext>
            </p:extLst>
          </p:nvPr>
        </p:nvGraphicFramePr>
        <p:xfrm>
          <a:off x="457200" y="1600200"/>
          <a:ext cx="8305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2804" y="0"/>
            <a:ext cx="8229600" cy="1143000"/>
          </a:xfrm>
        </p:spPr>
        <p:txBody>
          <a:bodyPr>
            <a:normAutofit/>
          </a:bodyPr>
          <a:lstStyle/>
          <a:p>
            <a:pPr algn="l"/>
            <a:r>
              <a:rPr lang="en-US" sz="4000" b="1" dirty="0">
                <a:solidFill>
                  <a:schemeClr val="accent2">
                    <a:lumMod val="75000"/>
                  </a:schemeClr>
                </a:solidFill>
                <a:effectLst>
                  <a:outerShdw blurRad="38100" dist="38100" dir="2700000" algn="tl">
                    <a:srgbClr val="000000">
                      <a:alpha val="43137"/>
                    </a:srgbClr>
                  </a:outerShdw>
                </a:effectLst>
              </a:rPr>
              <a:t>The Three E’s in Trauma</a:t>
            </a:r>
          </a:p>
        </p:txBody>
      </p:sp>
      <p:grpSp>
        <p:nvGrpSpPr>
          <p:cNvPr id="5" name="Group 4"/>
          <p:cNvGrpSpPr/>
          <p:nvPr/>
        </p:nvGrpSpPr>
        <p:grpSpPr>
          <a:xfrm>
            <a:off x="-8791" y="6705600"/>
            <a:ext cx="9152791" cy="152400"/>
            <a:chOff x="-8791" y="6705600"/>
            <a:chExt cx="9152791" cy="152400"/>
          </a:xfrm>
        </p:grpSpPr>
        <p:sp>
          <p:nvSpPr>
            <p:cNvPr id="6" name="Rectangle 5"/>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7" name="Straight Connector 6"/>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Freeform 7"/>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8"/>
          <p:cNvSpPr>
            <a:spLocks noGrp="1"/>
          </p:cNvSpPr>
          <p:nvPr>
            <p:ph type="sldNum" sz="quarter" idx="12"/>
          </p:nvPr>
        </p:nvSpPr>
        <p:spPr/>
        <p:txBody>
          <a:bodyPr/>
          <a:lstStyle/>
          <a:p>
            <a:pPr>
              <a:defRPr/>
            </a:pPr>
            <a:r>
              <a:rPr lang="en-US"/>
              <a:t>Slide </a:t>
            </a:r>
            <a:fld id="{18FCB52B-6E8A-4E40-8B9B-E1B0D681301F}" type="slidenum">
              <a:rPr lang="en-US" smtClean="0"/>
              <a:pPr>
                <a:defRPr/>
              </a:pPr>
              <a:t>8</a:t>
            </a:fld>
            <a:endParaRPr lang="en-US" dirty="0"/>
          </a:p>
        </p:txBody>
      </p:sp>
    </p:spTree>
    <p:extLst>
      <p:ext uri="{BB962C8B-B14F-4D97-AF65-F5344CB8AC3E}">
        <p14:creationId xmlns:p14="http://schemas.microsoft.com/office/powerpoint/2010/main" val="23168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951FA4C-5E54-46CB-B336-1CD4BB5BAC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43C999-BC4B-48A1-8740-0E57432BE4A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6E9A64C-EAE1-498A-AF74-3C7CD3CF3B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AAFD782-FB7A-4A0E-9029-19F2A6FD5D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366CCDF-C634-47A1-AA20-C065FB02F8B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0246EB4-6FEA-455F-B760-2BBCE44502F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2804" y="0"/>
            <a:ext cx="8229600" cy="1143000"/>
          </a:xfrm>
        </p:spPr>
        <p:txBody>
          <a:bodyPr>
            <a:normAutofit/>
          </a:bodyPr>
          <a:lstStyle/>
          <a:p>
            <a:pPr algn="l" eaLnBrk="1" hangingPunct="1"/>
            <a:r>
              <a:rPr lang="en-US" sz="4000" b="1" u="sng" dirty="0">
                <a:solidFill>
                  <a:schemeClr val="accent2">
                    <a:lumMod val="75000"/>
                  </a:schemeClr>
                </a:solidFill>
                <a:effectLst>
                  <a:outerShdw blurRad="38100" dist="38100" dir="2700000" algn="tl">
                    <a:srgbClr val="000000">
                      <a:alpha val="43137"/>
                    </a:srgbClr>
                  </a:outerShdw>
                </a:effectLst>
              </a:rPr>
              <a:t>ACE Study</a:t>
            </a:r>
          </a:p>
        </p:txBody>
      </p:sp>
      <p:sp>
        <p:nvSpPr>
          <p:cNvPr id="5" name="Freeform 4"/>
          <p:cNvSpPr/>
          <p:nvPr/>
        </p:nvSpPr>
        <p:spPr>
          <a:xfrm>
            <a:off x="12357" y="783380"/>
            <a:ext cx="9381391" cy="414439"/>
          </a:xfrm>
          <a:custGeom>
            <a:avLst/>
            <a:gdLst>
              <a:gd name="connsiteX0" fmla="*/ 0 w 9187543"/>
              <a:gd name="connsiteY0" fmla="*/ 337457 h 337457"/>
              <a:gd name="connsiteX1" fmla="*/ 9187543 w 9187543"/>
              <a:gd name="connsiteY1" fmla="*/ 0 h 337457"/>
            </a:gdLst>
            <a:ahLst/>
            <a:cxnLst>
              <a:cxn ang="0">
                <a:pos x="connsiteX0" y="connsiteY0"/>
              </a:cxn>
              <a:cxn ang="0">
                <a:pos x="connsiteX1" y="connsiteY1"/>
              </a:cxn>
            </a:cxnLst>
            <a:rect l="l" t="t" r="r" b="b"/>
            <a:pathLst>
              <a:path w="9187543" h="337457">
                <a:moveTo>
                  <a:pt x="0" y="337457"/>
                </a:moveTo>
                <a:cubicBezTo>
                  <a:pt x="3790043" y="332921"/>
                  <a:pt x="7580086" y="328386"/>
                  <a:pt x="9187543" y="0"/>
                </a:cubicBezTo>
              </a:path>
            </a:pathLst>
          </a:custGeom>
          <a:solidFill>
            <a:schemeClr val="bg1"/>
          </a:solidFill>
          <a:ln w="1778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8791" y="6705600"/>
            <a:ext cx="9152791" cy="152400"/>
            <a:chOff x="-8791" y="6705600"/>
            <a:chExt cx="9152791" cy="152400"/>
          </a:xfrm>
        </p:grpSpPr>
        <p:sp>
          <p:nvSpPr>
            <p:cNvPr id="7" name="Rectangle 6"/>
            <p:cNvSpPr/>
            <p:nvPr/>
          </p:nvSpPr>
          <p:spPr>
            <a:xfrm>
              <a:off x="-8791" y="6705600"/>
              <a:ext cx="9152791" cy="152400"/>
            </a:xfrm>
            <a:prstGeom prst="rect">
              <a:avLst/>
            </a:prstGeom>
            <a:solidFill>
              <a:srgbClr val="82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8" name="Straight Connector 7"/>
            <p:cNvCxnSpPr/>
            <p:nvPr/>
          </p:nvCxnSpPr>
          <p:spPr>
            <a:xfrm>
              <a:off x="-8791" y="6705600"/>
              <a:ext cx="91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r>
              <a:rPr lang="en-US"/>
              <a:t>Slide </a:t>
            </a:r>
            <a:fld id="{18FCB52B-6E8A-4E40-8B9B-E1B0D681301F}" type="slidenum">
              <a:rPr lang="en-US" smtClean="0"/>
              <a:pPr>
                <a:defRPr/>
              </a:pPr>
              <a:t>9</a:t>
            </a:fld>
            <a:endParaRPr lang="en-US" dirty="0"/>
          </a:p>
        </p:txBody>
      </p:sp>
      <p:sp>
        <p:nvSpPr>
          <p:cNvPr id="10" name="Rectangle 9"/>
          <p:cNvSpPr/>
          <p:nvPr/>
        </p:nvSpPr>
        <p:spPr>
          <a:xfrm>
            <a:off x="452804" y="1600200"/>
            <a:ext cx="8225204" cy="5632311"/>
          </a:xfrm>
          <a:prstGeom prst="rect">
            <a:avLst/>
          </a:prstGeom>
        </p:spPr>
        <p:txBody>
          <a:bodyPr wrap="square">
            <a:spAutoFit/>
          </a:bodyPr>
          <a:lstStyle/>
          <a:p>
            <a:r>
              <a:rPr lang="en-US" sz="2800" dirty="0"/>
              <a:t>Collaboration between Kaiser Permanente and CDC</a:t>
            </a:r>
          </a:p>
          <a:p>
            <a:endParaRPr lang="en-US" sz="2800" dirty="0"/>
          </a:p>
          <a:p>
            <a:r>
              <a:rPr lang="en-US" sz="2800" dirty="0"/>
              <a:t>17,000 patients undergoing physical exam provided detailed information about childhood experiences of abuse, neglect and family dysfunction (1995-1997)</a:t>
            </a:r>
          </a:p>
          <a:p>
            <a:endParaRPr lang="en-US" sz="2800" dirty="0"/>
          </a:p>
          <a:p>
            <a:r>
              <a:rPr lang="en-US" sz="2800" dirty="0"/>
              <a:t>This study has been replicated and validated numerous times, throughout the world and on culturally diverse populations.</a:t>
            </a:r>
          </a:p>
          <a:p>
            <a:endParaRPr lang="en-US" sz="3200" dirty="0"/>
          </a:p>
          <a:p>
            <a:endParaRPr lang="en-US" sz="2000" dirty="0"/>
          </a:p>
        </p:txBody>
      </p:sp>
    </p:spTree>
    <p:extLst>
      <p:ext uri="{BB962C8B-B14F-4D97-AF65-F5344CB8AC3E}">
        <p14:creationId xmlns:p14="http://schemas.microsoft.com/office/powerpoint/2010/main" val="2832184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MHSA_PPT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60DAF63F6D594C9C7C338309B389A9" ma:contentTypeVersion="0" ma:contentTypeDescription="Create a new document." ma:contentTypeScope="" ma:versionID="dc76a31aca23d3ce06e29b90ad1826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7525992-1D99-40D8-A0B4-7A920F07F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396EABA-EE0C-4A43-87DF-F9DBF2026687}">
  <ds:schemaRefs>
    <ds:schemaRef ds:uri="http://schemas.microsoft.com/sharepoint/v3/contenttype/forms"/>
  </ds:schemaRefs>
</ds:datastoreItem>
</file>

<file path=customXml/itemProps3.xml><?xml version="1.0" encoding="utf-8"?>
<ds:datastoreItem xmlns:ds="http://schemas.openxmlformats.org/officeDocument/2006/customXml" ds:itemID="{66D02935-98DB-4CB1-81C8-313433194EEA}">
  <ds:schemaRefs>
    <ds:schemaRef ds:uri="http://purl.org/dc/dcmitype/"/>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31039</TotalTime>
  <Words>6015</Words>
  <Application>Microsoft Office PowerPoint</Application>
  <PresentationFormat>On-screen Show (4:3)</PresentationFormat>
  <Paragraphs>977</Paragraphs>
  <Slides>67</Slides>
  <Notes>61</Notes>
  <HiddenSlides>1</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67</vt:i4>
      </vt:variant>
    </vt:vector>
  </HeadingPairs>
  <TitlesOfParts>
    <vt:vector size="86" baseType="lpstr">
      <vt:lpstr>Arial Unicode MS</vt:lpstr>
      <vt:lpstr>MS Mincho</vt:lpstr>
      <vt:lpstr>MS PGothic</vt:lpstr>
      <vt:lpstr>MS PGothic</vt:lpstr>
      <vt:lpstr>SimHei</vt:lpstr>
      <vt:lpstr>Arial</vt:lpstr>
      <vt:lpstr>Arial Narrow</vt:lpstr>
      <vt:lpstr>Bookman Old Style</vt:lpstr>
      <vt:lpstr>Calibri</vt:lpstr>
      <vt:lpstr>Calibri Light</vt:lpstr>
      <vt:lpstr>Courier New</vt:lpstr>
      <vt:lpstr>Rockwell</vt:lpstr>
      <vt:lpstr>Times New Roman</vt:lpstr>
      <vt:lpstr>Verdana</vt:lpstr>
      <vt:lpstr>Wingdings</vt:lpstr>
      <vt:lpstr>Wingdings 3</vt:lpstr>
      <vt:lpstr>SAMHSA_PPTMaster</vt:lpstr>
      <vt:lpstr>Office Theme</vt:lpstr>
      <vt:lpstr>1_Office Theme</vt:lpstr>
      <vt:lpstr>b</vt:lpstr>
      <vt:lpstr>PowerPoint Presentation</vt:lpstr>
      <vt:lpstr> Creating safety </vt:lpstr>
      <vt:lpstr> Learning objectives</vt:lpstr>
      <vt:lpstr>Trauma Symptoms =  Tension Reducing Behaviors</vt:lpstr>
      <vt:lpstr>PowerPoint Presentation</vt:lpstr>
      <vt:lpstr>What is Trauma?</vt:lpstr>
      <vt:lpstr>The Three E’s in Trauma</vt:lpstr>
      <vt:lpstr>ACE Study</vt:lpstr>
      <vt:lpstr>PowerPoint Presentation</vt:lpstr>
      <vt:lpstr> </vt:lpstr>
      <vt:lpstr> </vt:lpstr>
      <vt:lpstr>Traumatic Events:</vt:lpstr>
      <vt:lpstr>Elder-specific Trauma</vt:lpstr>
      <vt:lpstr>Effect </vt:lpstr>
      <vt:lpstr>Experience of Trauma</vt:lpstr>
      <vt:lpstr>The Brain Matters</vt:lpstr>
      <vt:lpstr>How Trauma Affects the Brain</vt:lpstr>
      <vt:lpstr>How Trauma Affects the Brain</vt:lpstr>
      <vt:lpstr>Complex trauma can over-activate the natural stress response  </vt:lpstr>
      <vt:lpstr>PowerPoint Presentation</vt:lpstr>
      <vt:lpstr>Trauma  in older adults</vt:lpstr>
      <vt:lpstr>Trauma  in older adults</vt:lpstr>
      <vt:lpstr>Older Adults and Past Abuse </vt:lpstr>
      <vt:lpstr> Trauma effects</vt:lpstr>
      <vt:lpstr> Trauma effects:</vt:lpstr>
      <vt:lpstr>PowerPoint Presentation</vt:lpstr>
      <vt:lpstr>From “What’s Wrong?” To “What’s Happened?”</vt:lpstr>
      <vt:lpstr>The “What’s Wrong Approach” </vt:lpstr>
      <vt:lpstr>The TIC Approach</vt:lpstr>
      <vt:lpstr>The “What’s Wrong Approach” </vt:lpstr>
      <vt:lpstr>The TIC Approach </vt:lpstr>
      <vt:lpstr>Trauma Symptoms =  Tension Reducing Behaviors</vt:lpstr>
      <vt:lpstr>PowerPoint Presentation</vt:lpstr>
      <vt:lpstr>Remember:</vt:lpstr>
      <vt:lpstr>OTHER  Possible  trauma responses</vt:lpstr>
      <vt:lpstr>The Four R’s</vt:lpstr>
      <vt:lpstr>PowerPoint Presentation</vt:lpstr>
      <vt:lpstr>Defining Dignity </vt:lpstr>
      <vt:lpstr>Indignities </vt:lpstr>
      <vt:lpstr>Ten Essential Steps of the Dignity Model</vt:lpstr>
      <vt:lpstr>PowerPoint Presentation</vt:lpstr>
      <vt:lpstr>Ten Essential Steps of the Dignity Model</vt:lpstr>
      <vt:lpstr>Ten Essential Steps of the Dignity Model</vt:lpstr>
      <vt:lpstr>Ten Essential Steps of the Dignity Model</vt:lpstr>
      <vt:lpstr>Ten Essential Steps of the Dignity Model</vt:lpstr>
      <vt:lpstr>PowerPoint Presentation</vt:lpstr>
      <vt:lpstr>SAMHSA’s Six Key Principles of a Trauma-Informed Approach</vt:lpstr>
      <vt:lpstr> Principle 1: Safety </vt:lpstr>
      <vt:lpstr>Principle 2: Trustworthiness and Transparency </vt:lpstr>
      <vt:lpstr> Principle 3: Peer Support </vt:lpstr>
      <vt:lpstr> Principle 4: Collaboration and Mutuality </vt:lpstr>
      <vt:lpstr> Principle 5: Empowerment, Voice, and Choice </vt:lpstr>
      <vt:lpstr> Principle 6: Cultural, Historical, and Gender Issues </vt:lpstr>
      <vt:lpstr>Trauma Informed Organization</vt:lpstr>
      <vt:lpstr>PowerPoint Presentation</vt:lpstr>
      <vt:lpstr>What helps healing?</vt:lpstr>
      <vt:lpstr>What helps healing cont . . .?</vt:lpstr>
      <vt:lpstr>What helps healing cont . . .?</vt:lpstr>
      <vt:lpstr>Question to the class?</vt:lpstr>
      <vt:lpstr>What does this mean for you?</vt:lpstr>
      <vt:lpstr>PowerPoint Presentation</vt:lpstr>
      <vt:lpstr>Questions to consider</vt:lpstr>
      <vt:lpstr>PowerPoint Presentation</vt:lpstr>
      <vt:lpstr>CARING FOR YOURSELF IN THE FACE OF DIFFICULT WORK</vt:lpstr>
      <vt:lpstr>PowerPoint Presentation</vt:lpstr>
      <vt:lpstr>Questions?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 Krivka</dc:creator>
  <cp:lastModifiedBy>George Pelletier</cp:lastModifiedBy>
  <cp:revision>564</cp:revision>
  <cp:lastPrinted>2017-08-16T18:16:25Z</cp:lastPrinted>
  <dcterms:created xsi:type="dcterms:W3CDTF">2014-08-11T18:41:06Z</dcterms:created>
  <dcterms:modified xsi:type="dcterms:W3CDTF">2017-08-16T19:22:46Z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0x0101002A60DAF63F6D594C9C7C338309B389A9</vt:lpwstr>
  </property>
</Properties>
</file>