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66" r:id="rId1"/>
    <p:sldMasterId id="2147483680" r:id="rId2"/>
  </p:sldMasterIdLst>
  <p:notesMasterIdLst>
    <p:notesMasterId r:id="rId22"/>
  </p:notesMasterIdLst>
  <p:handoutMasterIdLst>
    <p:handoutMasterId r:id="rId23"/>
  </p:handoutMasterIdLst>
  <p:sldIdLst>
    <p:sldId id="256" r:id="rId3"/>
    <p:sldId id="562" r:id="rId4"/>
    <p:sldId id="638" r:id="rId5"/>
    <p:sldId id="647" r:id="rId6"/>
    <p:sldId id="648" r:id="rId7"/>
    <p:sldId id="639" r:id="rId8"/>
    <p:sldId id="651" r:id="rId9"/>
    <p:sldId id="646" r:id="rId10"/>
    <p:sldId id="640" r:id="rId11"/>
    <p:sldId id="654" r:id="rId12"/>
    <p:sldId id="655" r:id="rId13"/>
    <p:sldId id="660" r:id="rId14"/>
    <p:sldId id="657" r:id="rId15"/>
    <p:sldId id="659" r:id="rId16"/>
    <p:sldId id="656" r:id="rId17"/>
    <p:sldId id="658" r:id="rId18"/>
    <p:sldId id="641" r:id="rId19"/>
    <p:sldId id="652" r:id="rId20"/>
    <p:sldId id="653" r:id="rId21"/>
  </p:sldIdLst>
  <p:sldSz cx="9144000" cy="6858000" type="screen4x3"/>
  <p:notesSz cx="7010400" cy="9296400"/>
  <p:defaultTextStyle>
    <a:defPPr>
      <a:defRPr lang="en-US"/>
    </a:defPPr>
    <a:lvl1pPr algn="l" rtl="0" fontAlgn="base">
      <a:spcBef>
        <a:spcPct val="0"/>
      </a:spcBef>
      <a:spcAft>
        <a:spcPct val="0"/>
      </a:spcAft>
      <a:defRPr sz="2000"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sz="2000"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sz="2000"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sz="2000"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sz="2000" kern="1200">
        <a:solidFill>
          <a:schemeClr val="tx1"/>
        </a:solidFill>
        <a:latin typeface="Arial" panose="020B0604020202020204" pitchFamily="34" charset="0"/>
        <a:ea typeface="+mn-ea"/>
        <a:cs typeface="+mn-cs"/>
      </a:defRPr>
    </a:lvl5pPr>
    <a:lvl6pPr marL="2286000" algn="l" defTabSz="914400" rtl="0" eaLnBrk="1" latinLnBrk="0" hangingPunct="1">
      <a:defRPr sz="2000" kern="1200">
        <a:solidFill>
          <a:schemeClr val="tx1"/>
        </a:solidFill>
        <a:latin typeface="Arial" panose="020B0604020202020204" pitchFamily="34" charset="0"/>
        <a:ea typeface="+mn-ea"/>
        <a:cs typeface="+mn-cs"/>
      </a:defRPr>
    </a:lvl6pPr>
    <a:lvl7pPr marL="2743200" algn="l" defTabSz="914400" rtl="0" eaLnBrk="1" latinLnBrk="0" hangingPunct="1">
      <a:defRPr sz="2000" kern="1200">
        <a:solidFill>
          <a:schemeClr val="tx1"/>
        </a:solidFill>
        <a:latin typeface="Arial" panose="020B0604020202020204" pitchFamily="34" charset="0"/>
        <a:ea typeface="+mn-ea"/>
        <a:cs typeface="+mn-cs"/>
      </a:defRPr>
    </a:lvl7pPr>
    <a:lvl8pPr marL="3200400" algn="l" defTabSz="914400" rtl="0" eaLnBrk="1" latinLnBrk="0" hangingPunct="1">
      <a:defRPr sz="2000" kern="1200">
        <a:solidFill>
          <a:schemeClr val="tx1"/>
        </a:solidFill>
        <a:latin typeface="Arial" panose="020B0604020202020204" pitchFamily="34" charset="0"/>
        <a:ea typeface="+mn-ea"/>
        <a:cs typeface="+mn-cs"/>
      </a:defRPr>
    </a:lvl8pPr>
    <a:lvl9pPr marL="3657600" algn="l" defTabSz="914400" rtl="0" eaLnBrk="1" latinLnBrk="0" hangingPunct="1">
      <a:defRPr sz="20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5184">
          <p15:clr>
            <a:srgbClr val="A4A3A4"/>
          </p15:clr>
        </p15:guide>
      </p15:sldGuideLst>
    </p:ext>
    <p:ext uri="{2D200454-40CA-4A62-9FC3-DE9A4176ACB9}">
      <p15:notesGuideLst xmlns:p15="http://schemas.microsoft.com/office/powerpoint/2012/main">
        <p15:guide id="1" orient="horz" pos="2872">
          <p15:clr>
            <a:srgbClr val="A4A3A4"/>
          </p15:clr>
        </p15:guide>
        <p15:guide id="2" pos="2160">
          <p15:clr>
            <a:srgbClr val="A4A3A4"/>
          </p15:clr>
        </p15:guide>
        <p15:guide id="3" orient="horz" pos="2929">
          <p15:clr>
            <a:srgbClr val="A4A3A4"/>
          </p15:clr>
        </p15:guide>
        <p15:guide id="4" pos="2208">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oodwin, Ellen@CDA" initials="GE" lastIdx="4" clrIdx="0"/>
  <p:cmAuthor id="1" name="Klinesteker, Hester@CDA" initials="KH"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996633"/>
    <a:srgbClr val="996600"/>
    <a:srgbClr val="0000FF"/>
    <a:srgbClr val="FFFF66"/>
    <a:srgbClr val="FFFF00"/>
    <a:srgbClr val="3399FF"/>
    <a:srgbClr val="CC99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907" autoAdjust="0"/>
    <p:restoredTop sz="94657" autoAdjust="0"/>
  </p:normalViewPr>
  <p:slideViewPr>
    <p:cSldViewPr>
      <p:cViewPr varScale="1">
        <p:scale>
          <a:sx n="89" d="100"/>
          <a:sy n="89" d="100"/>
        </p:scale>
        <p:origin x="108" y="1314"/>
      </p:cViewPr>
      <p:guideLst>
        <p:guide orient="horz" pos="2160"/>
        <p:guide pos="5184"/>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90" d="100"/>
          <a:sy n="90" d="100"/>
        </p:scale>
        <p:origin x="-2573" y="-58"/>
      </p:cViewPr>
      <p:guideLst>
        <p:guide orient="horz" pos="2872"/>
        <p:guide pos="2160"/>
        <p:guide orient="horz" pos="2929"/>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commentAuthors" Target="commen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2738" name="Rectangle 2">
            <a:extLst>
              <a:ext uri="{FF2B5EF4-FFF2-40B4-BE49-F238E27FC236}">
                <a16:creationId xmlns="" xmlns:a16="http://schemas.microsoft.com/office/drawing/2014/main" id="{3D1A0E61-5310-4491-9B46-BBDABAF51C31}"/>
              </a:ext>
            </a:extLst>
          </p:cNvPr>
          <p:cNvSpPr>
            <a:spLocks noGrp="1" noChangeArrowheads="1"/>
          </p:cNvSpPr>
          <p:nvPr>
            <p:ph type="hdr" sz="quarter"/>
          </p:nvPr>
        </p:nvSpPr>
        <p:spPr bwMode="auto">
          <a:xfrm>
            <a:off x="545254" y="0"/>
            <a:ext cx="2648373" cy="6078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333" tIns="46666" rIns="93333" bIns="46666" numCol="1" anchor="t" anchorCtr="0" compatLnSpc="1">
            <a:prstTxWarp prst="textNoShape">
              <a:avLst/>
            </a:prstTxWarp>
          </a:bodyPr>
          <a:lstStyle>
            <a:lvl1pPr eaLnBrk="0" hangingPunct="0">
              <a:spcBef>
                <a:spcPct val="20000"/>
              </a:spcBef>
              <a:defRPr sz="1200">
                <a:latin typeface="Tahoma" panose="020B0604030504040204" pitchFamily="34" charset="0"/>
              </a:defRPr>
            </a:lvl1pPr>
          </a:lstStyle>
          <a:p>
            <a:r>
              <a:rPr lang="en-US" altLang="en-US" sz="1100" dirty="0"/>
              <a:t>Cultural Competency and Sensitivity in Issues Relating to the Aging LGBT Community</a:t>
            </a:r>
          </a:p>
        </p:txBody>
      </p:sp>
      <p:sp>
        <p:nvSpPr>
          <p:cNvPr id="372739" name="Rectangle 3">
            <a:extLst>
              <a:ext uri="{FF2B5EF4-FFF2-40B4-BE49-F238E27FC236}">
                <a16:creationId xmlns="" xmlns:a16="http://schemas.microsoft.com/office/drawing/2014/main" id="{9C3A0C91-8D38-4E8D-93C8-2E4ABC104886}"/>
              </a:ext>
            </a:extLst>
          </p:cNvPr>
          <p:cNvSpPr>
            <a:spLocks noGrp="1" noChangeArrowheads="1"/>
          </p:cNvSpPr>
          <p:nvPr>
            <p:ph type="dt" sz="quarter" idx="1"/>
          </p:nvPr>
        </p:nvSpPr>
        <p:spPr bwMode="auto">
          <a:xfrm>
            <a:off x="3972560" y="0"/>
            <a:ext cx="3037840" cy="464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333" tIns="46666" rIns="93333" bIns="46666" numCol="1" anchor="t" anchorCtr="0" compatLnSpc="1">
            <a:prstTxWarp prst="textNoShape">
              <a:avLst/>
            </a:prstTxWarp>
          </a:bodyPr>
          <a:lstStyle>
            <a:lvl1pPr algn="r" eaLnBrk="0" hangingPunct="0">
              <a:spcBef>
                <a:spcPct val="20000"/>
              </a:spcBef>
              <a:defRPr sz="1200">
                <a:latin typeface="Tahoma" panose="020B0604030504040204" pitchFamily="34" charset="0"/>
              </a:defRPr>
            </a:lvl1pPr>
          </a:lstStyle>
          <a:p>
            <a:r>
              <a:rPr lang="en-US" altLang="en-US" dirty="0"/>
              <a:t>April 2018</a:t>
            </a:r>
          </a:p>
          <a:p>
            <a:endParaRPr lang="en-US" altLang="en-US" dirty="0"/>
          </a:p>
        </p:txBody>
      </p:sp>
      <p:sp>
        <p:nvSpPr>
          <p:cNvPr id="372740" name="Rectangle 4">
            <a:extLst>
              <a:ext uri="{FF2B5EF4-FFF2-40B4-BE49-F238E27FC236}">
                <a16:creationId xmlns="" xmlns:a16="http://schemas.microsoft.com/office/drawing/2014/main" id="{0E98D1E9-8374-49B4-B926-009249794387}"/>
              </a:ext>
            </a:extLst>
          </p:cNvPr>
          <p:cNvSpPr>
            <a:spLocks noGrp="1" noChangeArrowheads="1"/>
          </p:cNvSpPr>
          <p:nvPr>
            <p:ph type="ftr" sz="quarter" idx="2"/>
          </p:nvPr>
        </p:nvSpPr>
        <p:spPr bwMode="auto">
          <a:xfrm>
            <a:off x="545253" y="8831823"/>
            <a:ext cx="2492587" cy="464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333" tIns="46666" rIns="93333" bIns="46666" numCol="1" anchor="b" anchorCtr="0" compatLnSpc="1">
            <a:prstTxWarp prst="textNoShape">
              <a:avLst/>
            </a:prstTxWarp>
          </a:bodyPr>
          <a:lstStyle>
            <a:lvl1pPr eaLnBrk="0" hangingPunct="0">
              <a:spcBef>
                <a:spcPct val="20000"/>
              </a:spcBef>
              <a:defRPr sz="1200" i="1">
                <a:latin typeface="Tahoma" panose="020B0604030504040204" pitchFamily="34" charset="0"/>
              </a:defRPr>
            </a:lvl1pPr>
          </a:lstStyle>
          <a:p>
            <a:r>
              <a:rPr lang="en-US" altLang="en-US" sz="1100" i="0" dirty="0"/>
              <a:t>Sara S. Hunt, Consultant</a:t>
            </a:r>
          </a:p>
        </p:txBody>
      </p:sp>
      <p:sp>
        <p:nvSpPr>
          <p:cNvPr id="372741" name="Rectangle 5">
            <a:extLst>
              <a:ext uri="{FF2B5EF4-FFF2-40B4-BE49-F238E27FC236}">
                <a16:creationId xmlns="" xmlns:a16="http://schemas.microsoft.com/office/drawing/2014/main" id="{D61F24E2-D73A-4A6B-AEDF-A09E86887B60}"/>
              </a:ext>
            </a:extLst>
          </p:cNvPr>
          <p:cNvSpPr>
            <a:spLocks noGrp="1" noChangeArrowheads="1"/>
          </p:cNvSpPr>
          <p:nvPr>
            <p:ph type="sldNum" sz="quarter" idx="3"/>
          </p:nvPr>
        </p:nvSpPr>
        <p:spPr bwMode="auto">
          <a:xfrm>
            <a:off x="3972560" y="8831823"/>
            <a:ext cx="3037840" cy="464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333" tIns="46666" rIns="93333" bIns="46666" numCol="1" anchor="b" anchorCtr="0" compatLnSpc="1">
            <a:prstTxWarp prst="textNoShape">
              <a:avLst/>
            </a:prstTxWarp>
          </a:bodyPr>
          <a:lstStyle>
            <a:lvl1pPr algn="r" eaLnBrk="0" hangingPunct="0">
              <a:spcBef>
                <a:spcPct val="20000"/>
              </a:spcBef>
              <a:defRPr sz="1200">
                <a:latin typeface="Tahoma" panose="020B0604030504040204" pitchFamily="34" charset="0"/>
              </a:defRPr>
            </a:lvl1pPr>
          </a:lstStyle>
          <a:p>
            <a:fld id="{97E4950C-451F-420C-A181-AB9093D8ECB3}" type="slidenum">
              <a:rPr lang="en-US" altLang="en-US"/>
              <a:pPr/>
              <a:t>‹#›</a:t>
            </a:fld>
            <a:endParaRPr lang="en-US" altLang="en-US" dirty="0"/>
          </a:p>
        </p:txBody>
      </p:sp>
    </p:spTree>
    <p:extLst>
      <p:ext uri="{BB962C8B-B14F-4D97-AF65-F5344CB8AC3E}">
        <p14:creationId xmlns:p14="http://schemas.microsoft.com/office/powerpoint/2010/main" val="36204302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2504" name="Rectangle 8">
            <a:extLst>
              <a:ext uri="{FF2B5EF4-FFF2-40B4-BE49-F238E27FC236}">
                <a16:creationId xmlns="" xmlns:a16="http://schemas.microsoft.com/office/drawing/2014/main" id="{F8A035B2-2DC4-4AC2-B7BB-FD19C3D9CA2F}"/>
              </a:ext>
            </a:extLst>
          </p:cNvPr>
          <p:cNvSpPr>
            <a:spLocks noGrp="1" noChangeArrowheads="1"/>
          </p:cNvSpPr>
          <p:nvPr>
            <p:ph type="hdr" sz="quarter"/>
          </p:nvPr>
        </p:nvSpPr>
        <p:spPr bwMode="auto">
          <a:xfrm>
            <a:off x="0" y="0"/>
            <a:ext cx="3037840" cy="464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333" tIns="46666" rIns="93333" bIns="46666" numCol="1" anchor="t" anchorCtr="0" compatLnSpc="1">
            <a:prstTxWarp prst="textNoShape">
              <a:avLst/>
            </a:prstTxWarp>
          </a:bodyPr>
          <a:lstStyle>
            <a:lvl1pPr eaLnBrk="0" hangingPunct="0">
              <a:spcBef>
                <a:spcPct val="20000"/>
              </a:spcBef>
              <a:buFontTx/>
              <a:buChar char="•"/>
              <a:defRPr sz="1200">
                <a:latin typeface="Tahoma" panose="020B0604030504040204" pitchFamily="34" charset="0"/>
              </a:defRPr>
            </a:lvl1pPr>
          </a:lstStyle>
          <a:p>
            <a:r>
              <a:rPr lang="en-US" altLang="en-US" dirty="0"/>
              <a:t>Individualized Care</a:t>
            </a:r>
          </a:p>
        </p:txBody>
      </p:sp>
      <p:sp>
        <p:nvSpPr>
          <p:cNvPr id="362505" name="Rectangle 9">
            <a:extLst>
              <a:ext uri="{FF2B5EF4-FFF2-40B4-BE49-F238E27FC236}">
                <a16:creationId xmlns="" xmlns:a16="http://schemas.microsoft.com/office/drawing/2014/main" id="{788F42D6-BCB5-4FF8-B154-86E53A6E3DAC}"/>
              </a:ext>
            </a:extLst>
          </p:cNvPr>
          <p:cNvSpPr>
            <a:spLocks noGrp="1" noRot="1" noChangeAspect="1" noChangeArrowheads="1"/>
          </p:cNvSpPr>
          <p:nvPr>
            <p:ph type="sldImg" idx="2"/>
          </p:nvPr>
        </p:nvSpPr>
        <p:spPr bwMode="auto">
          <a:xfrm>
            <a:off x="1181100" y="696913"/>
            <a:ext cx="4649788" cy="3486150"/>
          </a:xfrm>
          <a:prstGeom prst="rect">
            <a:avLst/>
          </a:prstGeom>
          <a:noFill/>
          <a:ln w="9525">
            <a:solidFill>
              <a:srgbClr val="000000"/>
            </a:solidFill>
            <a:miter lim="800000"/>
            <a:headEnd/>
            <a:tailEnd/>
          </a:ln>
        </p:spPr>
      </p:sp>
      <p:sp>
        <p:nvSpPr>
          <p:cNvPr id="362506" name="Rectangle 10">
            <a:extLst>
              <a:ext uri="{FF2B5EF4-FFF2-40B4-BE49-F238E27FC236}">
                <a16:creationId xmlns="" xmlns:a16="http://schemas.microsoft.com/office/drawing/2014/main" id="{CE4A7167-DFCB-4EAC-AAA1-CC970824776E}"/>
              </a:ext>
            </a:extLst>
          </p:cNvPr>
          <p:cNvSpPr>
            <a:spLocks noGrp="1" noChangeArrowheads="1"/>
          </p:cNvSpPr>
          <p:nvPr>
            <p:ph type="body" sz="quarter" idx="3"/>
          </p:nvPr>
        </p:nvSpPr>
        <p:spPr bwMode="auto">
          <a:xfrm>
            <a:off x="934720" y="4415911"/>
            <a:ext cx="5140960" cy="41828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333" tIns="46666" rIns="93333" bIns="46666" numCol="1" anchor="t" anchorCtr="0" compatLnSpc="1">
            <a:prstTxWarp prst="textNoShape">
              <a:avLst/>
            </a:prstTxWarp>
          </a:bodyPr>
          <a:lstStyle/>
          <a:p>
            <a:pPr lvl="0"/>
            <a:r>
              <a:rPr lang="en-US" altLang="en-US"/>
              <a:t>Click to edit Master text styles</a:t>
            </a:r>
          </a:p>
          <a:p>
            <a:pPr lvl="0"/>
            <a:r>
              <a:rPr lang="en-US" altLang="en-US"/>
              <a:t>Second level</a:t>
            </a:r>
          </a:p>
          <a:p>
            <a:pPr lvl="0"/>
            <a:r>
              <a:rPr lang="en-US" altLang="en-US"/>
              <a:t>Third level</a:t>
            </a:r>
          </a:p>
          <a:p>
            <a:pPr lvl="0"/>
            <a:r>
              <a:rPr lang="en-US" altLang="en-US"/>
              <a:t>Fourth level</a:t>
            </a:r>
          </a:p>
          <a:p>
            <a:pPr lvl="0"/>
            <a:r>
              <a:rPr lang="en-US" altLang="en-US"/>
              <a:t>Fifth level</a:t>
            </a:r>
          </a:p>
        </p:txBody>
      </p:sp>
      <p:sp>
        <p:nvSpPr>
          <p:cNvPr id="362507" name="Rectangle 11">
            <a:extLst>
              <a:ext uri="{FF2B5EF4-FFF2-40B4-BE49-F238E27FC236}">
                <a16:creationId xmlns="" xmlns:a16="http://schemas.microsoft.com/office/drawing/2014/main" id="{9AB5F303-127E-451C-9979-C0D41FB1F8EA}"/>
              </a:ext>
            </a:extLst>
          </p:cNvPr>
          <p:cNvSpPr>
            <a:spLocks noGrp="1" noChangeArrowheads="1"/>
          </p:cNvSpPr>
          <p:nvPr>
            <p:ph type="dt" idx="1"/>
          </p:nvPr>
        </p:nvSpPr>
        <p:spPr bwMode="auto">
          <a:xfrm>
            <a:off x="3972560" y="0"/>
            <a:ext cx="3037840" cy="464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333" tIns="46666" rIns="93333" bIns="46666" numCol="1" anchor="t" anchorCtr="0" compatLnSpc="1">
            <a:prstTxWarp prst="textNoShape">
              <a:avLst/>
            </a:prstTxWarp>
          </a:bodyPr>
          <a:lstStyle>
            <a:lvl1pPr algn="r" eaLnBrk="0" hangingPunct="0">
              <a:spcBef>
                <a:spcPct val="20000"/>
              </a:spcBef>
              <a:buFontTx/>
              <a:buChar char="•"/>
              <a:defRPr sz="1200">
                <a:latin typeface="Tahoma" panose="020B0604030504040204" pitchFamily="34" charset="0"/>
              </a:defRPr>
            </a:lvl1pPr>
          </a:lstStyle>
          <a:p>
            <a:endParaRPr lang="en-US" altLang="en-US" dirty="0"/>
          </a:p>
        </p:txBody>
      </p:sp>
      <p:sp>
        <p:nvSpPr>
          <p:cNvPr id="362508" name="Rectangle 12">
            <a:extLst>
              <a:ext uri="{FF2B5EF4-FFF2-40B4-BE49-F238E27FC236}">
                <a16:creationId xmlns="" xmlns:a16="http://schemas.microsoft.com/office/drawing/2014/main" id="{B26F38D7-0F96-47E8-9DB1-C5B044A73DFC}"/>
              </a:ext>
            </a:extLst>
          </p:cNvPr>
          <p:cNvSpPr>
            <a:spLocks noGrp="1" noChangeArrowheads="1"/>
          </p:cNvSpPr>
          <p:nvPr>
            <p:ph type="ftr" sz="quarter" idx="4"/>
          </p:nvPr>
        </p:nvSpPr>
        <p:spPr bwMode="auto">
          <a:xfrm>
            <a:off x="0" y="8831823"/>
            <a:ext cx="3037840" cy="464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333" tIns="46666" rIns="93333" bIns="46666" numCol="1" anchor="b" anchorCtr="0" compatLnSpc="1">
            <a:prstTxWarp prst="textNoShape">
              <a:avLst/>
            </a:prstTxWarp>
          </a:bodyPr>
          <a:lstStyle>
            <a:lvl1pPr eaLnBrk="0" hangingPunct="0">
              <a:spcBef>
                <a:spcPct val="20000"/>
              </a:spcBef>
              <a:buFontTx/>
              <a:buChar char="•"/>
              <a:defRPr sz="1200">
                <a:latin typeface="Tahoma" panose="020B0604030504040204" pitchFamily="34" charset="0"/>
              </a:defRPr>
            </a:lvl1pPr>
          </a:lstStyle>
          <a:p>
            <a:endParaRPr lang="en-US" altLang="en-US" dirty="0"/>
          </a:p>
        </p:txBody>
      </p:sp>
      <p:sp>
        <p:nvSpPr>
          <p:cNvPr id="362509" name="Rectangle 13">
            <a:extLst>
              <a:ext uri="{FF2B5EF4-FFF2-40B4-BE49-F238E27FC236}">
                <a16:creationId xmlns="" xmlns:a16="http://schemas.microsoft.com/office/drawing/2014/main" id="{0A35B787-2F4C-49EB-82B2-2C3E82752ED1}"/>
              </a:ext>
            </a:extLst>
          </p:cNvPr>
          <p:cNvSpPr>
            <a:spLocks noGrp="1" noChangeArrowheads="1"/>
          </p:cNvSpPr>
          <p:nvPr>
            <p:ph type="sldNum" sz="quarter" idx="5"/>
          </p:nvPr>
        </p:nvSpPr>
        <p:spPr bwMode="auto">
          <a:xfrm>
            <a:off x="3972560" y="8831823"/>
            <a:ext cx="3037840" cy="4645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3333" tIns="46666" rIns="93333" bIns="46666" numCol="1" anchor="b" anchorCtr="0" compatLnSpc="1">
            <a:prstTxWarp prst="textNoShape">
              <a:avLst/>
            </a:prstTxWarp>
          </a:bodyPr>
          <a:lstStyle>
            <a:lvl1pPr algn="r" eaLnBrk="0" hangingPunct="0">
              <a:spcBef>
                <a:spcPct val="20000"/>
              </a:spcBef>
              <a:buFontTx/>
              <a:buChar char="•"/>
              <a:defRPr sz="1200">
                <a:latin typeface="Tahoma" panose="020B0604030504040204" pitchFamily="34" charset="0"/>
              </a:defRPr>
            </a:lvl1pPr>
          </a:lstStyle>
          <a:p>
            <a:fld id="{950E96FF-E4B0-4488-953B-BB3D13DF3C78}" type="slidenum">
              <a:rPr lang="en-US" altLang="en-US"/>
              <a:pPr/>
              <a:t>‹#›</a:t>
            </a:fld>
            <a:endParaRPr lang="en-US" altLang="en-US" dirty="0"/>
          </a:p>
        </p:txBody>
      </p:sp>
    </p:spTree>
    <p:extLst>
      <p:ext uri="{BB962C8B-B14F-4D97-AF65-F5344CB8AC3E}">
        <p14:creationId xmlns:p14="http://schemas.microsoft.com/office/powerpoint/2010/main" val="3037847530"/>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1pPr>
    <a:lvl2pPr marL="461963" algn="l" defTabSz="933450"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2pPr>
    <a:lvl3pPr marL="923925" algn="l" defTabSz="933450"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3pPr>
    <a:lvl4pPr marL="1387475" algn="l" defTabSz="933450"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4pPr>
    <a:lvl5pPr marL="1849438" algn="l" defTabSz="933450" rtl="0" eaLnBrk="0" fontAlgn="base" hangingPunct="0">
      <a:spcBef>
        <a:spcPct val="30000"/>
      </a:spcBef>
      <a:spcAft>
        <a:spcPct val="0"/>
      </a:spcAft>
      <a:defRPr kumimoji="1"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3">
            <a:extLst>
              <a:ext uri="{FF2B5EF4-FFF2-40B4-BE49-F238E27FC236}">
                <a16:creationId xmlns="" xmlns:a16="http://schemas.microsoft.com/office/drawing/2014/main" id="{D20E9443-B630-4749-953A-CC645A143C43}"/>
              </a:ext>
            </a:extLst>
          </p:cNvPr>
          <p:cNvSpPr>
            <a:spLocks noGrp="1" noChangeArrowheads="1"/>
          </p:cNvSpPr>
          <p:nvPr>
            <p:ph type="sldNum" sz="quarter" idx="5"/>
          </p:nvPr>
        </p:nvSpPr>
        <p:spPr>
          <a:ln/>
        </p:spPr>
        <p:txBody>
          <a:bodyPr/>
          <a:lstStyle/>
          <a:p>
            <a:fld id="{79C3669E-461D-40CC-B925-0136BEDF3786}" type="slidenum">
              <a:rPr lang="en-US" altLang="en-US"/>
              <a:pPr/>
              <a:t>1</a:t>
            </a:fld>
            <a:endParaRPr lang="en-US" altLang="en-US" dirty="0"/>
          </a:p>
        </p:txBody>
      </p:sp>
      <p:sp>
        <p:nvSpPr>
          <p:cNvPr id="582658" name="Rectangle 2">
            <a:extLst>
              <a:ext uri="{FF2B5EF4-FFF2-40B4-BE49-F238E27FC236}">
                <a16:creationId xmlns="" xmlns:a16="http://schemas.microsoft.com/office/drawing/2014/main" id="{9AE0F25C-B3E4-45B3-A1B7-A16486E624ED}"/>
              </a:ext>
            </a:extLst>
          </p:cNvPr>
          <p:cNvSpPr>
            <a:spLocks noGrp="1" noRot="1" noChangeAspect="1" noChangeArrowheads="1" noTextEdit="1"/>
          </p:cNvSpPr>
          <p:nvPr>
            <p:ph type="sldImg"/>
          </p:nvPr>
        </p:nvSpPr>
        <p:spPr>
          <a:ln/>
        </p:spPr>
      </p:sp>
      <p:sp>
        <p:nvSpPr>
          <p:cNvPr id="582659" name="Rectangle 3">
            <a:extLst>
              <a:ext uri="{FF2B5EF4-FFF2-40B4-BE49-F238E27FC236}">
                <a16:creationId xmlns="" xmlns:a16="http://schemas.microsoft.com/office/drawing/2014/main" id="{BC16706A-0D13-4A79-BA08-8695A48862F8}"/>
              </a:ext>
            </a:extLst>
          </p:cNvPr>
          <p:cNvSpPr>
            <a:spLocks noGrp="1" noChangeArrowheads="1"/>
          </p:cNvSpPr>
          <p:nvPr>
            <p:ph type="body" idx="1"/>
          </p:nvPr>
        </p:nvSpPr>
        <p:spPr/>
        <p:txBody>
          <a:bodyPr/>
          <a:lstStyle/>
          <a:p>
            <a:endParaRPr lang="en-US" altLang="en-US" dirty="0"/>
          </a:p>
        </p:txBody>
      </p:sp>
    </p:spTree>
    <p:extLst>
      <p:ext uri="{BB962C8B-B14F-4D97-AF65-F5344CB8AC3E}">
        <p14:creationId xmlns:p14="http://schemas.microsoft.com/office/powerpoint/2010/main" val="31030511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E96FF-E4B0-4488-953B-BB3D13DF3C78}" type="slidenum">
              <a:rPr lang="en-US" altLang="en-US" smtClean="0"/>
              <a:pPr/>
              <a:t>10</a:t>
            </a:fld>
            <a:endParaRPr lang="en-US" altLang="en-US" dirty="0"/>
          </a:p>
        </p:txBody>
      </p:sp>
    </p:spTree>
    <p:extLst>
      <p:ext uri="{BB962C8B-B14F-4D97-AF65-F5344CB8AC3E}">
        <p14:creationId xmlns:p14="http://schemas.microsoft.com/office/powerpoint/2010/main" val="33841181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E96FF-E4B0-4488-953B-BB3D13DF3C78}" type="slidenum">
              <a:rPr lang="en-US" altLang="en-US" smtClean="0"/>
              <a:pPr/>
              <a:t>11</a:t>
            </a:fld>
            <a:endParaRPr lang="en-US" altLang="en-US" dirty="0"/>
          </a:p>
        </p:txBody>
      </p:sp>
    </p:spTree>
    <p:extLst>
      <p:ext uri="{BB962C8B-B14F-4D97-AF65-F5344CB8AC3E}">
        <p14:creationId xmlns:p14="http://schemas.microsoft.com/office/powerpoint/2010/main" val="377854886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discussing #3 and #4, ask for specifics, such as, “How would you use that resource?” “How would you begin that conversation?” “What would you say?”</a:t>
            </a:r>
          </a:p>
        </p:txBody>
      </p:sp>
      <p:sp>
        <p:nvSpPr>
          <p:cNvPr id="4" name="Slide Number Placeholder 3"/>
          <p:cNvSpPr>
            <a:spLocks noGrp="1"/>
          </p:cNvSpPr>
          <p:nvPr>
            <p:ph type="sldNum" sz="quarter" idx="10"/>
          </p:nvPr>
        </p:nvSpPr>
        <p:spPr/>
        <p:txBody>
          <a:bodyPr/>
          <a:lstStyle/>
          <a:p>
            <a:fld id="{950E96FF-E4B0-4488-953B-BB3D13DF3C78}" type="slidenum">
              <a:rPr lang="en-US" altLang="en-US" smtClean="0"/>
              <a:pPr/>
              <a:t>12</a:t>
            </a:fld>
            <a:endParaRPr lang="en-US" altLang="en-US" dirty="0"/>
          </a:p>
        </p:txBody>
      </p:sp>
    </p:spTree>
    <p:extLst>
      <p:ext uri="{BB962C8B-B14F-4D97-AF65-F5344CB8AC3E}">
        <p14:creationId xmlns:p14="http://schemas.microsoft.com/office/powerpoint/2010/main" val="40319273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E96FF-E4B0-4488-953B-BB3D13DF3C78}" type="slidenum">
              <a:rPr lang="en-US" altLang="en-US" smtClean="0"/>
              <a:pPr/>
              <a:t>13</a:t>
            </a:fld>
            <a:endParaRPr lang="en-US" altLang="en-US" dirty="0"/>
          </a:p>
        </p:txBody>
      </p:sp>
    </p:spTree>
    <p:extLst>
      <p:ext uri="{BB962C8B-B14F-4D97-AF65-F5344CB8AC3E}">
        <p14:creationId xmlns:p14="http://schemas.microsoft.com/office/powerpoint/2010/main" val="2939300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E96FF-E4B0-4488-953B-BB3D13DF3C78}" type="slidenum">
              <a:rPr lang="en-US" altLang="en-US" smtClean="0"/>
              <a:pPr/>
              <a:t>14</a:t>
            </a:fld>
            <a:endParaRPr lang="en-US" altLang="en-US" dirty="0"/>
          </a:p>
        </p:txBody>
      </p:sp>
    </p:spTree>
    <p:extLst>
      <p:ext uri="{BB962C8B-B14F-4D97-AF65-F5344CB8AC3E}">
        <p14:creationId xmlns:p14="http://schemas.microsoft.com/office/powerpoint/2010/main" val="1577852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E96FF-E4B0-4488-953B-BB3D13DF3C78}" type="slidenum">
              <a:rPr lang="en-US" altLang="en-US" smtClean="0"/>
              <a:pPr/>
              <a:t>15</a:t>
            </a:fld>
            <a:endParaRPr lang="en-US" altLang="en-US" dirty="0"/>
          </a:p>
        </p:txBody>
      </p:sp>
    </p:spTree>
    <p:extLst>
      <p:ext uri="{BB962C8B-B14F-4D97-AF65-F5344CB8AC3E}">
        <p14:creationId xmlns:p14="http://schemas.microsoft.com/office/powerpoint/2010/main" val="19724128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E96FF-E4B0-4488-953B-BB3D13DF3C78}" type="slidenum">
              <a:rPr lang="en-US" altLang="en-US" smtClean="0"/>
              <a:pPr/>
              <a:t>16</a:t>
            </a:fld>
            <a:endParaRPr lang="en-US" altLang="en-US" dirty="0"/>
          </a:p>
        </p:txBody>
      </p:sp>
    </p:spTree>
    <p:extLst>
      <p:ext uri="{BB962C8B-B14F-4D97-AF65-F5344CB8AC3E}">
        <p14:creationId xmlns:p14="http://schemas.microsoft.com/office/powerpoint/2010/main" val="28509638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LGBT Residents’ Bill of Rights is a key resource. Refer to the handout and briefly touch on any of these rights that need to be emphasized or have not been covered during the discussion.</a:t>
            </a:r>
          </a:p>
          <a:p>
            <a:r>
              <a:rPr lang="en-US" dirty="0"/>
              <a:t>Mention that these rights were enacted in CA statute and are in addition to other federal and State rights for residents living in long-term care facilities. </a:t>
            </a:r>
          </a:p>
          <a:p>
            <a:r>
              <a:rPr lang="en-US" dirty="0" smtClean="0"/>
              <a:t>Health and Safety Code, Division </a:t>
            </a:r>
            <a:r>
              <a:rPr lang="en-US" dirty="0"/>
              <a:t>2 Licensing Provisions, Chapter 2.45, Lesbian, Gay, Bisexual, and Transgender Long-Term Care Facility Residents’ Bill of Rights [1439.50 – 1439.54].</a:t>
            </a:r>
          </a:p>
          <a:p>
            <a:endParaRPr lang="en-US" dirty="0"/>
          </a:p>
          <a:p>
            <a:endParaRPr lang="en-US" dirty="0"/>
          </a:p>
        </p:txBody>
      </p:sp>
      <p:sp>
        <p:nvSpPr>
          <p:cNvPr id="4" name="Slide Number Placeholder 3"/>
          <p:cNvSpPr>
            <a:spLocks noGrp="1"/>
          </p:cNvSpPr>
          <p:nvPr>
            <p:ph type="sldNum" sz="quarter" idx="10"/>
          </p:nvPr>
        </p:nvSpPr>
        <p:spPr/>
        <p:txBody>
          <a:bodyPr/>
          <a:lstStyle/>
          <a:p>
            <a:fld id="{950E96FF-E4B0-4488-953B-BB3D13DF3C78}" type="slidenum">
              <a:rPr lang="en-US" altLang="en-US" smtClean="0"/>
              <a:pPr/>
              <a:t>17</a:t>
            </a:fld>
            <a:endParaRPr lang="en-US" altLang="en-US" dirty="0"/>
          </a:p>
        </p:txBody>
      </p:sp>
    </p:spTree>
    <p:extLst>
      <p:ext uri="{BB962C8B-B14F-4D97-AF65-F5344CB8AC3E}">
        <p14:creationId xmlns:p14="http://schemas.microsoft.com/office/powerpoint/2010/main" val="15442177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that these rights were enacted in CA statute and are in addition to other federal and State rights for residents in long-term care facilities. </a:t>
            </a:r>
            <a:r>
              <a:rPr lang="en-US" dirty="0" smtClean="0"/>
              <a:t>Health and Safety Code, Division </a:t>
            </a:r>
            <a:r>
              <a:rPr lang="en-US" dirty="0"/>
              <a:t>2 Licensing Provisions, Chapter 2.45, Lesbian, Gay, Bisexual, and Transgender Long-Term Care Facility Residents’ Bill of Rights [1439.50 – 1439.54].</a:t>
            </a:r>
          </a:p>
          <a:p>
            <a:endParaRPr lang="en-US" dirty="0"/>
          </a:p>
          <a:p>
            <a:endParaRPr lang="en-US" dirty="0"/>
          </a:p>
        </p:txBody>
      </p:sp>
      <p:sp>
        <p:nvSpPr>
          <p:cNvPr id="4" name="Slide Number Placeholder 3"/>
          <p:cNvSpPr>
            <a:spLocks noGrp="1"/>
          </p:cNvSpPr>
          <p:nvPr>
            <p:ph type="sldNum" sz="quarter" idx="10"/>
          </p:nvPr>
        </p:nvSpPr>
        <p:spPr/>
        <p:txBody>
          <a:bodyPr/>
          <a:lstStyle/>
          <a:p>
            <a:fld id="{950E96FF-E4B0-4488-953B-BB3D13DF3C78}" type="slidenum">
              <a:rPr lang="en-US" altLang="en-US" smtClean="0"/>
              <a:pPr/>
              <a:t>18</a:t>
            </a:fld>
            <a:endParaRPr lang="en-US" altLang="en-US" dirty="0"/>
          </a:p>
        </p:txBody>
      </p:sp>
    </p:spTree>
    <p:extLst>
      <p:ext uri="{BB962C8B-B14F-4D97-AF65-F5344CB8AC3E}">
        <p14:creationId xmlns:p14="http://schemas.microsoft.com/office/powerpoint/2010/main" val="69462723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Mention that these rights were enacted in CA statute and are in addition to other federal and State rights for residents in long-term care facilities. </a:t>
            </a:r>
            <a:r>
              <a:rPr lang="en-US" dirty="0" smtClean="0"/>
              <a:t>Health and Safety Code Division </a:t>
            </a:r>
            <a:r>
              <a:rPr lang="en-US" dirty="0"/>
              <a:t>2 Licensing Provisions, Chapter 2.45, Lesbian, Gay, Bisexual, and Transgender Long-Term Care Facility Residents’ Bill of Rights [1439.50 – 1439.54].</a:t>
            </a:r>
          </a:p>
          <a:p>
            <a:endParaRPr lang="en-US" dirty="0"/>
          </a:p>
          <a:p>
            <a:endParaRPr lang="en-US" dirty="0"/>
          </a:p>
        </p:txBody>
      </p:sp>
      <p:sp>
        <p:nvSpPr>
          <p:cNvPr id="4" name="Slide Number Placeholder 3"/>
          <p:cNvSpPr>
            <a:spLocks noGrp="1"/>
          </p:cNvSpPr>
          <p:nvPr>
            <p:ph type="sldNum" sz="quarter" idx="10"/>
          </p:nvPr>
        </p:nvSpPr>
        <p:spPr/>
        <p:txBody>
          <a:bodyPr/>
          <a:lstStyle/>
          <a:p>
            <a:fld id="{950E96FF-E4B0-4488-953B-BB3D13DF3C78}" type="slidenum">
              <a:rPr lang="en-US" altLang="en-US" smtClean="0"/>
              <a:pPr/>
              <a:t>19</a:t>
            </a:fld>
            <a:endParaRPr lang="en-US" altLang="en-US" dirty="0"/>
          </a:p>
        </p:txBody>
      </p:sp>
    </p:spTree>
    <p:extLst>
      <p:ext uri="{BB962C8B-B14F-4D97-AF65-F5344CB8AC3E}">
        <p14:creationId xmlns:p14="http://schemas.microsoft.com/office/powerpoint/2010/main" val="31565340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tips and tools/resources you’ll be discussing will build upon what the Ombudsman representatives already know about their role and the services of the Ombudsman program.</a:t>
            </a:r>
          </a:p>
        </p:txBody>
      </p:sp>
      <p:sp>
        <p:nvSpPr>
          <p:cNvPr id="4" name="Slide Number Placeholder 3"/>
          <p:cNvSpPr>
            <a:spLocks noGrp="1"/>
          </p:cNvSpPr>
          <p:nvPr>
            <p:ph type="sldNum" sz="quarter" idx="10"/>
          </p:nvPr>
        </p:nvSpPr>
        <p:spPr/>
        <p:txBody>
          <a:bodyPr/>
          <a:lstStyle/>
          <a:p>
            <a:fld id="{950E96FF-E4B0-4488-953B-BB3D13DF3C78}" type="slidenum">
              <a:rPr lang="en-US" altLang="en-US" smtClean="0"/>
              <a:pPr/>
              <a:t>2</a:t>
            </a:fld>
            <a:endParaRPr lang="en-US" altLang="en-US" dirty="0"/>
          </a:p>
        </p:txBody>
      </p:sp>
    </p:spTree>
    <p:extLst>
      <p:ext uri="{BB962C8B-B14F-4D97-AF65-F5344CB8AC3E}">
        <p14:creationId xmlns:p14="http://schemas.microsoft.com/office/powerpoint/2010/main" val="837992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50E96FF-E4B0-4488-953B-BB3D13DF3C78}" type="slidenum">
              <a:rPr lang="en-US" altLang="en-US" smtClean="0"/>
              <a:pPr/>
              <a:t>3</a:t>
            </a:fld>
            <a:endParaRPr lang="en-US" altLang="en-US" dirty="0"/>
          </a:p>
        </p:txBody>
      </p:sp>
    </p:spTree>
    <p:extLst>
      <p:ext uri="{BB962C8B-B14F-4D97-AF65-F5344CB8AC3E}">
        <p14:creationId xmlns:p14="http://schemas.microsoft.com/office/powerpoint/2010/main" val="629314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viewing the video, or after some segments, ask students to share some of the tips they heard or saw related to #1, 2, and 3.</a:t>
            </a:r>
          </a:p>
        </p:txBody>
      </p:sp>
      <p:sp>
        <p:nvSpPr>
          <p:cNvPr id="4" name="Slide Number Placeholder 3"/>
          <p:cNvSpPr>
            <a:spLocks noGrp="1"/>
          </p:cNvSpPr>
          <p:nvPr>
            <p:ph type="sldNum" sz="quarter" idx="10"/>
          </p:nvPr>
        </p:nvSpPr>
        <p:spPr/>
        <p:txBody>
          <a:bodyPr/>
          <a:lstStyle/>
          <a:p>
            <a:fld id="{950E96FF-E4B0-4488-953B-BB3D13DF3C78}" type="slidenum">
              <a:rPr lang="en-US" altLang="en-US" smtClean="0"/>
              <a:pPr/>
              <a:t>4</a:t>
            </a:fld>
            <a:endParaRPr lang="en-US" altLang="en-US" dirty="0"/>
          </a:p>
        </p:txBody>
      </p:sp>
    </p:spTree>
    <p:extLst>
      <p:ext uri="{BB962C8B-B14F-4D97-AF65-F5344CB8AC3E}">
        <p14:creationId xmlns:p14="http://schemas.microsoft.com/office/powerpoint/2010/main" val="27405001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 the students’ responses to the three questions. Focus on the role of the Ombudsman representative. </a:t>
            </a:r>
          </a:p>
          <a:p>
            <a:r>
              <a:rPr lang="en-US" dirty="0"/>
              <a:t>When discussing #3, reinforce appropriate actions for Ombudsman representatives, provide guidance and tips as needed. </a:t>
            </a:r>
          </a:p>
        </p:txBody>
      </p:sp>
      <p:sp>
        <p:nvSpPr>
          <p:cNvPr id="4" name="Slide Number Placeholder 3"/>
          <p:cNvSpPr>
            <a:spLocks noGrp="1"/>
          </p:cNvSpPr>
          <p:nvPr>
            <p:ph type="sldNum" sz="quarter" idx="10"/>
          </p:nvPr>
        </p:nvSpPr>
        <p:spPr/>
        <p:txBody>
          <a:bodyPr/>
          <a:lstStyle/>
          <a:p>
            <a:fld id="{950E96FF-E4B0-4488-953B-BB3D13DF3C78}" type="slidenum">
              <a:rPr lang="en-US" altLang="en-US" smtClean="0"/>
              <a:pPr/>
              <a:t>5</a:t>
            </a:fld>
            <a:endParaRPr lang="en-US" altLang="en-US" dirty="0"/>
          </a:p>
        </p:txBody>
      </p:sp>
    </p:spTree>
    <p:extLst>
      <p:ext uri="{BB962C8B-B14F-4D97-AF65-F5344CB8AC3E}">
        <p14:creationId xmlns:p14="http://schemas.microsoft.com/office/powerpoint/2010/main" val="5495336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Quick review of definitions heard in the video. Ask if there are any questions regarding the terms. </a:t>
            </a:r>
          </a:p>
          <a:p>
            <a:r>
              <a:rPr lang="en-US" dirty="0"/>
              <a:t>Briefly amplify the statements in the slide to include points from the curriculum if needed.</a:t>
            </a:r>
          </a:p>
          <a:p>
            <a:r>
              <a:rPr lang="en-US" dirty="0"/>
              <a:t>Bisexual: Does not suggest having equal sexual experience with both men and women.</a:t>
            </a:r>
          </a:p>
          <a:p>
            <a:r>
              <a:rPr lang="en-US" dirty="0"/>
              <a:t>Gay: Many gay people prefer this term over homosexual, which retains negative connotations.</a:t>
            </a:r>
          </a:p>
          <a:p>
            <a:r>
              <a:rPr lang="en-US" dirty="0"/>
              <a:t>Gender expression: Give examples such as the way a person dresses, walks, wears their hair, talks, etc. Transgender persons typically seek to make their gender expression match their gender identity.</a:t>
            </a:r>
          </a:p>
          <a:p>
            <a:r>
              <a:rPr lang="en-US" dirty="0"/>
              <a:t>Gender Identity: Add more information from the curriculum.</a:t>
            </a:r>
          </a:p>
          <a:p>
            <a:r>
              <a:rPr lang="en-US" dirty="0"/>
              <a:t>CA LGBT Bill of Rights: Give brief statement about CA statute.</a:t>
            </a:r>
          </a:p>
        </p:txBody>
      </p:sp>
      <p:sp>
        <p:nvSpPr>
          <p:cNvPr id="4" name="Slide Number Placeholder 3"/>
          <p:cNvSpPr>
            <a:spLocks noGrp="1"/>
          </p:cNvSpPr>
          <p:nvPr>
            <p:ph type="sldNum" sz="quarter" idx="10"/>
          </p:nvPr>
        </p:nvSpPr>
        <p:spPr/>
        <p:txBody>
          <a:bodyPr/>
          <a:lstStyle/>
          <a:p>
            <a:fld id="{950E96FF-E4B0-4488-953B-BB3D13DF3C78}" type="slidenum">
              <a:rPr lang="en-US" altLang="en-US" smtClean="0"/>
              <a:pPr/>
              <a:t>6</a:t>
            </a:fld>
            <a:endParaRPr lang="en-US" altLang="en-US" dirty="0"/>
          </a:p>
        </p:txBody>
      </p:sp>
    </p:spTree>
    <p:extLst>
      <p:ext uri="{BB962C8B-B14F-4D97-AF65-F5344CB8AC3E}">
        <p14:creationId xmlns:p14="http://schemas.microsoft.com/office/powerpoint/2010/main" val="15955675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Gender-Nonconforming: Does not conform to stereotypical expectations of how a man or woman should appear or act.</a:t>
            </a:r>
          </a:p>
          <a:p>
            <a:r>
              <a:rPr lang="en-US" dirty="0"/>
              <a:t>Heterosexual: </a:t>
            </a:r>
            <a:r>
              <a:rPr lang="en-US" i="1" dirty="0"/>
              <a:t>Straight</a:t>
            </a:r>
            <a:endParaRPr lang="en-US" i="0" dirty="0"/>
          </a:p>
          <a:p>
            <a:r>
              <a:rPr lang="en-US" i="0" dirty="0"/>
              <a:t>Lesbian: Some lesbians prefer to identity as gay. Many view homosexual as derogatory. </a:t>
            </a:r>
          </a:p>
          <a:p>
            <a:r>
              <a:rPr lang="en-US" i="0" dirty="0"/>
              <a:t>Transition: Process may include a name change, a change in preferred pronouns, and a change in social gender expression, indicated by hairstyle, clothing, restroom use. May or may not include hormone use and surgery.</a:t>
            </a:r>
            <a:endParaRPr lang="en-US" dirty="0"/>
          </a:p>
        </p:txBody>
      </p:sp>
      <p:sp>
        <p:nvSpPr>
          <p:cNvPr id="4" name="Slide Number Placeholder 3"/>
          <p:cNvSpPr>
            <a:spLocks noGrp="1"/>
          </p:cNvSpPr>
          <p:nvPr>
            <p:ph type="sldNum" sz="quarter" idx="10"/>
          </p:nvPr>
        </p:nvSpPr>
        <p:spPr/>
        <p:txBody>
          <a:bodyPr/>
          <a:lstStyle/>
          <a:p>
            <a:fld id="{950E96FF-E4B0-4488-953B-BB3D13DF3C78}" type="slidenum">
              <a:rPr lang="en-US" altLang="en-US" smtClean="0"/>
              <a:pPr/>
              <a:t>7</a:t>
            </a:fld>
            <a:endParaRPr lang="en-US" altLang="en-US" dirty="0"/>
          </a:p>
        </p:txBody>
      </p:sp>
    </p:spTree>
    <p:extLst>
      <p:ext uri="{BB962C8B-B14F-4D97-AF65-F5344CB8AC3E}">
        <p14:creationId xmlns:p14="http://schemas.microsoft.com/office/powerpoint/2010/main" val="5692960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heard some concerns and experiences of LGBT individuals expressed in the video. What you heard has been corroborated by studies and research. The experiences that were shared on the video were not isolated or unusual. </a:t>
            </a:r>
          </a:p>
          <a:p>
            <a:r>
              <a:rPr lang="en-US" dirty="0"/>
              <a:t>Take a quick look at some responses from a study of LGBT older adults in long-term care facilities.  Almost 800 individuals completed the survey, with 284 identifying themselves as LGBT older adults and 485 identifying themselves as family members or friends, social service providers, including Ombudsman representatives, and others. Respondents lived in 44 states and the District of Columbia.</a:t>
            </a:r>
          </a:p>
          <a:p>
            <a:r>
              <a:rPr lang="en-US" dirty="0"/>
              <a:t>Does the information on this slide surprise you? If so, how?</a:t>
            </a:r>
          </a:p>
        </p:txBody>
      </p:sp>
      <p:sp>
        <p:nvSpPr>
          <p:cNvPr id="4" name="Slide Number Placeholder 3"/>
          <p:cNvSpPr>
            <a:spLocks noGrp="1"/>
          </p:cNvSpPr>
          <p:nvPr>
            <p:ph type="sldNum" sz="quarter" idx="10"/>
          </p:nvPr>
        </p:nvSpPr>
        <p:spPr/>
        <p:txBody>
          <a:bodyPr/>
          <a:lstStyle/>
          <a:p>
            <a:fld id="{950E96FF-E4B0-4488-953B-BB3D13DF3C78}" type="slidenum">
              <a:rPr lang="en-US" altLang="en-US" smtClean="0"/>
              <a:pPr/>
              <a:t>8</a:t>
            </a:fld>
            <a:endParaRPr lang="en-US" altLang="en-US" dirty="0"/>
          </a:p>
        </p:txBody>
      </p:sp>
    </p:spTree>
    <p:extLst>
      <p:ext uri="{BB962C8B-B14F-4D97-AF65-F5344CB8AC3E}">
        <p14:creationId xmlns:p14="http://schemas.microsoft.com/office/powerpoint/2010/main" val="39296346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Refer to the curriculum chapter for information to include as each tip is reviewed. </a:t>
            </a:r>
          </a:p>
          <a:p>
            <a:r>
              <a:rPr lang="en-US" dirty="0"/>
              <a:t>Ask attendees for an explanation or example of how each of these could be done. </a:t>
            </a:r>
          </a:p>
          <a:p>
            <a:r>
              <a:rPr lang="en-US" dirty="0"/>
              <a:t>Skip any tips that have been discussed in response to previous questions.</a:t>
            </a:r>
          </a:p>
        </p:txBody>
      </p:sp>
      <p:sp>
        <p:nvSpPr>
          <p:cNvPr id="4" name="Slide Number Placeholder 3"/>
          <p:cNvSpPr>
            <a:spLocks noGrp="1"/>
          </p:cNvSpPr>
          <p:nvPr>
            <p:ph type="sldNum" sz="quarter" idx="10"/>
          </p:nvPr>
        </p:nvSpPr>
        <p:spPr/>
        <p:txBody>
          <a:bodyPr/>
          <a:lstStyle/>
          <a:p>
            <a:fld id="{950E96FF-E4B0-4488-953B-BB3D13DF3C78}" type="slidenum">
              <a:rPr lang="en-US" altLang="en-US" smtClean="0"/>
              <a:pPr/>
              <a:t>9</a:t>
            </a:fld>
            <a:endParaRPr lang="en-US" altLang="en-US" dirty="0"/>
          </a:p>
        </p:txBody>
      </p:sp>
    </p:spTree>
    <p:extLst>
      <p:ext uri="{BB962C8B-B14F-4D97-AF65-F5344CB8AC3E}">
        <p14:creationId xmlns:p14="http://schemas.microsoft.com/office/powerpoint/2010/main" val="394996934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593922" name="Rectangle 2">
            <a:extLst>
              <a:ext uri="{FF2B5EF4-FFF2-40B4-BE49-F238E27FC236}">
                <a16:creationId xmlns="" xmlns:a16="http://schemas.microsoft.com/office/drawing/2014/main" id="{C70E8A28-2FC0-4433-9626-2424D9EFF881}"/>
              </a:ext>
            </a:extLst>
          </p:cNvPr>
          <p:cNvSpPr>
            <a:spLocks noGrp="1" noChangeArrowheads="1"/>
          </p:cNvSpPr>
          <p:nvPr>
            <p:ph type="ctrTitle" sz="quarter"/>
          </p:nvPr>
        </p:nvSpPr>
        <p:spPr>
          <a:xfrm>
            <a:off x="2117725" y="0"/>
            <a:ext cx="6867525" cy="1065213"/>
          </a:xfrm>
        </p:spPr>
        <p:txBody>
          <a:bodyPr/>
          <a:lstStyle>
            <a:lvl1pPr>
              <a:defRPr>
                <a:solidFill>
                  <a:schemeClr val="bg1"/>
                </a:solidFill>
              </a:defRPr>
            </a:lvl1pPr>
          </a:lstStyle>
          <a:p>
            <a:pPr lvl="0"/>
            <a:r>
              <a:rPr lang="en-US" altLang="en-US" noProof="0" dirty="0"/>
              <a:t>Click to edit Master title style</a:t>
            </a:r>
          </a:p>
        </p:txBody>
      </p:sp>
      <p:pic>
        <p:nvPicPr>
          <p:cNvPr id="6" name="Picture 5"/>
          <p:cNvPicPr>
            <a:picLocks noChangeAspect="1"/>
          </p:cNvPicPr>
          <p:nvPr userDrawn="1"/>
        </p:nvPicPr>
        <p:blipFill rotWithShape="1">
          <a:blip r:embed="rId2" cstate="print">
            <a:extLst>
              <a:ext uri="{28A0092B-C50C-407E-A947-70E740481C1C}">
                <a14:useLocalDpi xmlns:a14="http://schemas.microsoft.com/office/drawing/2010/main" val="0"/>
              </a:ext>
            </a:extLst>
          </a:blip>
          <a:srcRect l="-324" t="13550" r="10933" b="35000"/>
          <a:stretch/>
        </p:blipFill>
        <p:spPr>
          <a:xfrm>
            <a:off x="-152400" y="-1"/>
            <a:ext cx="9753600" cy="7168195"/>
          </a:xfrm>
          <a:prstGeom prst="rect">
            <a:avLst/>
          </a:prstGeom>
        </p:spPr>
      </p:pic>
    </p:spTree>
  </p:cSld>
  <p:clrMapOvr>
    <a:masterClrMapping/>
  </p:clrMapOvr>
  <p:transition>
    <p:pull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70DA91-5081-4337-BC04-D7D8F5B4FC9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A5A0FFB6-8012-4DDC-8DFA-37F0DB7CCD2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895498211"/>
      </p:ext>
    </p:extLst>
  </p:cSld>
  <p:clrMapOvr>
    <a:masterClrMapping/>
  </p:clrMapOvr>
  <p:transition>
    <p:pull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8C0FA49B-2F53-42C3-8365-8A0BD2D2949B}"/>
              </a:ext>
            </a:extLst>
          </p:cNvPr>
          <p:cNvSpPr>
            <a:spLocks noGrp="1"/>
          </p:cNvSpPr>
          <p:nvPr>
            <p:ph type="title" orient="vert"/>
          </p:nvPr>
        </p:nvSpPr>
        <p:spPr>
          <a:xfrm>
            <a:off x="7196138" y="0"/>
            <a:ext cx="1789112" cy="6078538"/>
          </a:xfrm>
        </p:spPr>
        <p:txBody>
          <a:bodyPr vert="eaVert"/>
          <a:lstStyle/>
          <a:p>
            <a:r>
              <a:rPr lang="en-US"/>
              <a:t>Click to edit Master title style</a:t>
            </a:r>
          </a:p>
        </p:txBody>
      </p:sp>
      <p:sp>
        <p:nvSpPr>
          <p:cNvPr id="3" name="Vertical Text Placeholder 2">
            <a:extLst>
              <a:ext uri="{FF2B5EF4-FFF2-40B4-BE49-F238E27FC236}">
                <a16:creationId xmlns="" xmlns:a16="http://schemas.microsoft.com/office/drawing/2014/main" id="{25F16A4B-1D9B-471B-B01F-07B6779D7295}"/>
              </a:ext>
            </a:extLst>
          </p:cNvPr>
          <p:cNvSpPr>
            <a:spLocks noGrp="1"/>
          </p:cNvSpPr>
          <p:nvPr>
            <p:ph type="body" orient="vert" idx="1"/>
          </p:nvPr>
        </p:nvSpPr>
        <p:spPr>
          <a:xfrm>
            <a:off x="1828800" y="0"/>
            <a:ext cx="5214938" cy="60785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197493043"/>
      </p:ext>
    </p:extLst>
  </p:cSld>
  <p:clrMapOvr>
    <a:masterClrMapping/>
  </p:clrMapOvr>
  <p:transition>
    <p:pull dir="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661DAFE-1193-4324-B17D-6366ECA19F2F}"/>
              </a:ext>
            </a:extLst>
          </p:cNvPr>
          <p:cNvSpPr>
            <a:spLocks noGrp="1"/>
          </p:cNvSpPr>
          <p:nvPr>
            <p:ph type="title"/>
          </p:nvPr>
        </p:nvSpPr>
        <p:spPr>
          <a:xfrm>
            <a:off x="1828800" y="0"/>
            <a:ext cx="6867525" cy="1065213"/>
          </a:xfrm>
        </p:spPr>
        <p:txBody>
          <a:bodyPr/>
          <a:lstStyle>
            <a:lvl1pPr>
              <a:defRPr>
                <a:solidFill>
                  <a:schemeClr val="bg1"/>
                </a:solidFill>
              </a:defRPr>
            </a:lvl1pPr>
          </a:lstStyle>
          <a:p>
            <a:r>
              <a:rPr lang="en-US" dirty="0"/>
              <a:t>Click to edit Master title style</a:t>
            </a:r>
          </a:p>
        </p:txBody>
      </p:sp>
      <p:sp>
        <p:nvSpPr>
          <p:cNvPr id="3" name="Text Placeholder 2">
            <a:extLst>
              <a:ext uri="{FF2B5EF4-FFF2-40B4-BE49-F238E27FC236}">
                <a16:creationId xmlns="" xmlns:a16="http://schemas.microsoft.com/office/drawing/2014/main" id="{E532126D-755B-4F36-B4DA-4C0BE0C1B589}"/>
              </a:ext>
            </a:extLst>
          </p:cNvPr>
          <p:cNvSpPr>
            <a:spLocks noGrp="1"/>
          </p:cNvSpPr>
          <p:nvPr>
            <p:ph type="body" sz="half" idx="1"/>
          </p:nvPr>
        </p:nvSpPr>
        <p:spPr>
          <a:xfrm>
            <a:off x="2209800" y="1927225"/>
            <a:ext cx="6775450" cy="1998663"/>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 xmlns:a16="http://schemas.microsoft.com/office/drawing/2014/main" id="{9B7C1E59-26AC-442B-864B-213E929A4183}"/>
              </a:ext>
            </a:extLst>
          </p:cNvPr>
          <p:cNvSpPr>
            <a:spLocks noGrp="1"/>
          </p:cNvSpPr>
          <p:nvPr>
            <p:ph sz="half" idx="2"/>
          </p:nvPr>
        </p:nvSpPr>
        <p:spPr>
          <a:xfrm>
            <a:off x="2209800" y="4078288"/>
            <a:ext cx="6775450" cy="2000250"/>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l="6963" t="113276" r="3375" b="-94892"/>
          <a:stretch/>
        </p:blipFill>
        <p:spPr>
          <a:xfrm>
            <a:off x="-7467600" y="4124325"/>
            <a:ext cx="4048218" cy="4705350"/>
          </a:xfrm>
          <a:prstGeom prst="rect">
            <a:avLst/>
          </a:prstGeom>
        </p:spPr>
      </p:pic>
      <p:pic>
        <p:nvPicPr>
          <p:cNvPr id="6" name="Picture 5"/>
          <p:cNvPicPr>
            <a:picLocks noChangeAspect="1"/>
          </p:cNvPicPr>
          <p:nvPr userDrawn="1"/>
        </p:nvPicPr>
        <p:blipFill rotWithShape="1">
          <a:blip r:embed="rId3" cstate="print">
            <a:extLst>
              <a:ext uri="{28A0092B-C50C-407E-A947-70E740481C1C}">
                <a14:useLocalDpi xmlns:a14="http://schemas.microsoft.com/office/drawing/2010/main" val="0"/>
              </a:ext>
            </a:extLst>
          </a:blip>
          <a:srcRect t="10574" b="7480"/>
          <a:stretch/>
        </p:blipFill>
        <p:spPr>
          <a:xfrm>
            <a:off x="152400" y="152401"/>
            <a:ext cx="1966225" cy="2057399"/>
          </a:xfrm>
          <a:prstGeom prst="rect">
            <a:avLst/>
          </a:prstGeom>
        </p:spPr>
      </p:pic>
      <p:sp>
        <p:nvSpPr>
          <p:cNvPr id="7" name="Rectangle 6"/>
          <p:cNvSpPr/>
          <p:nvPr userDrawn="1"/>
        </p:nvSpPr>
        <p:spPr bwMode="auto">
          <a:xfrm>
            <a:off x="2286000" y="152401"/>
            <a:ext cx="6400800" cy="76199"/>
          </a:xfrm>
          <a:prstGeom prst="rect">
            <a:avLst/>
          </a:prstGeom>
          <a:solidFill>
            <a:srgbClr val="FFC000"/>
          </a:solidFill>
          <a:ln w="12700" cap="sq" cmpd="sng" algn="ctr">
            <a:solidFill>
              <a:srgbClr val="FFC000"/>
            </a:solidFill>
            <a:prstDash val="solid"/>
            <a:miter lim="800000"/>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0"/>
              </a:spcBef>
              <a:spcAft>
                <a:spcPct val="0"/>
              </a:spcAft>
              <a:buClrTx/>
              <a:buSzTx/>
              <a:buFontTx/>
              <a:buNone/>
              <a:tabLst/>
            </a:pPr>
            <a:endParaRPr kumimoji="0" lang="en-US" sz="20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26158524"/>
      </p:ext>
    </p:extLst>
  </p:cSld>
  <p:clrMapOvr>
    <a:masterClrMapping/>
  </p:clrMapOvr>
  <p:transition>
    <p:pull dir="r"/>
  </p:transition>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0008D5D-E4CB-49CD-93B2-97BE5E483EB2}"/>
              </a:ext>
            </a:extLst>
          </p:cNvPr>
          <p:cNvSpPr>
            <a:spLocks noGrp="1"/>
          </p:cNvSpPr>
          <p:nvPr>
            <p:ph type="title"/>
          </p:nvPr>
        </p:nvSpPr>
        <p:spPr>
          <a:xfrm>
            <a:off x="1828800" y="0"/>
            <a:ext cx="6867525" cy="106521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30852E7D-D7E9-447E-B44A-F12830E99E90}"/>
              </a:ext>
            </a:extLst>
          </p:cNvPr>
          <p:cNvSpPr>
            <a:spLocks noGrp="1"/>
          </p:cNvSpPr>
          <p:nvPr>
            <p:ph type="body" sz="half" idx="1"/>
          </p:nvPr>
        </p:nvSpPr>
        <p:spPr>
          <a:xfrm>
            <a:off x="2209800" y="1927225"/>
            <a:ext cx="3311525" cy="4151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85A35025-222E-4C58-9BC2-D350303971EB}"/>
              </a:ext>
            </a:extLst>
          </p:cNvPr>
          <p:cNvSpPr>
            <a:spLocks noGrp="1"/>
          </p:cNvSpPr>
          <p:nvPr>
            <p:ph sz="half" idx="2"/>
          </p:nvPr>
        </p:nvSpPr>
        <p:spPr>
          <a:xfrm>
            <a:off x="5673725" y="1927225"/>
            <a:ext cx="3311525" cy="4151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065828548"/>
      </p:ext>
    </p:extLst>
  </p:cSld>
  <p:clrMapOvr>
    <a:masterClrMapping/>
  </p:clrMapOvr>
  <p:transition>
    <p:pull dir="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1A9E0FE-7ECC-420E-9D65-45C6F6BA1054}"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C17B0-09A2-4CCB-853B-808DB405E982}" type="slidenum">
              <a:rPr lang="en-US" smtClean="0"/>
              <a:t>‹#›</a:t>
            </a:fld>
            <a:endParaRPr lang="en-US"/>
          </a:p>
        </p:txBody>
      </p:sp>
    </p:spTree>
    <p:extLst>
      <p:ext uri="{BB962C8B-B14F-4D97-AF65-F5344CB8AC3E}">
        <p14:creationId xmlns:p14="http://schemas.microsoft.com/office/powerpoint/2010/main" val="23013717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A9E0FE-7ECC-420E-9D65-45C6F6BA1054}"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C17B0-09A2-4CCB-853B-808DB405E982}" type="slidenum">
              <a:rPr lang="en-US" smtClean="0"/>
              <a:t>‹#›</a:t>
            </a:fld>
            <a:endParaRPr lang="en-US"/>
          </a:p>
        </p:txBody>
      </p:sp>
    </p:spTree>
    <p:extLst>
      <p:ext uri="{BB962C8B-B14F-4D97-AF65-F5344CB8AC3E}">
        <p14:creationId xmlns:p14="http://schemas.microsoft.com/office/powerpoint/2010/main" val="329796762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1A9E0FE-7ECC-420E-9D65-45C6F6BA1054}"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C17B0-09A2-4CCB-853B-808DB405E982}" type="slidenum">
              <a:rPr lang="en-US" smtClean="0"/>
              <a:t>‹#›</a:t>
            </a:fld>
            <a:endParaRPr lang="en-US"/>
          </a:p>
        </p:txBody>
      </p:sp>
    </p:spTree>
    <p:extLst>
      <p:ext uri="{BB962C8B-B14F-4D97-AF65-F5344CB8AC3E}">
        <p14:creationId xmlns:p14="http://schemas.microsoft.com/office/powerpoint/2010/main" val="397967950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A9E0FE-7ECC-420E-9D65-45C6F6BA1054}" type="datetimeFigureOut">
              <a:rPr lang="en-US" smtClean="0"/>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1C17B0-09A2-4CCB-853B-808DB405E982}" type="slidenum">
              <a:rPr lang="en-US" smtClean="0"/>
              <a:t>‹#›</a:t>
            </a:fld>
            <a:endParaRPr lang="en-US"/>
          </a:p>
        </p:txBody>
      </p:sp>
    </p:spTree>
    <p:extLst>
      <p:ext uri="{BB962C8B-B14F-4D97-AF65-F5344CB8AC3E}">
        <p14:creationId xmlns:p14="http://schemas.microsoft.com/office/powerpoint/2010/main" val="240473742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1A9E0FE-7ECC-420E-9D65-45C6F6BA1054}" type="datetimeFigureOut">
              <a:rPr lang="en-US" smtClean="0"/>
              <a:t>6/25/2018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51C17B0-09A2-4CCB-853B-808DB405E982}" type="slidenum">
              <a:rPr lang="en-US" smtClean="0"/>
              <a:t>‹#›</a:t>
            </a:fld>
            <a:endParaRPr lang="en-US"/>
          </a:p>
        </p:txBody>
      </p:sp>
    </p:spTree>
    <p:extLst>
      <p:ext uri="{BB962C8B-B14F-4D97-AF65-F5344CB8AC3E}">
        <p14:creationId xmlns:p14="http://schemas.microsoft.com/office/powerpoint/2010/main" val="209000751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1A9E0FE-7ECC-420E-9D65-45C6F6BA1054}" type="datetimeFigureOut">
              <a:rPr lang="en-US" smtClean="0"/>
              <a:t>6/25/2018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51C17B0-09A2-4CCB-853B-808DB405E982}" type="slidenum">
              <a:rPr lang="en-US" smtClean="0"/>
              <a:t>‹#›</a:t>
            </a:fld>
            <a:endParaRPr lang="en-US"/>
          </a:p>
        </p:txBody>
      </p:sp>
    </p:spTree>
    <p:extLst>
      <p:ext uri="{BB962C8B-B14F-4D97-AF65-F5344CB8AC3E}">
        <p14:creationId xmlns:p14="http://schemas.microsoft.com/office/powerpoint/2010/main" val="822448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22A40D0-4A42-4D9F-892B-CD546642F2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01EDC19E-D4EE-4DE8-840E-5490EFC8D25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97654562"/>
      </p:ext>
    </p:extLst>
  </p:cSld>
  <p:clrMapOvr>
    <a:masterClrMapping/>
  </p:clrMapOvr>
  <p:transition>
    <p:pull dir="r"/>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1A9E0FE-7ECC-420E-9D65-45C6F6BA1054}" type="datetimeFigureOut">
              <a:rPr lang="en-US" smtClean="0"/>
              <a:t>6/25/2018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51C17B0-09A2-4CCB-853B-808DB405E982}" type="slidenum">
              <a:rPr lang="en-US" smtClean="0"/>
              <a:t>‹#›</a:t>
            </a:fld>
            <a:endParaRPr lang="en-US"/>
          </a:p>
        </p:txBody>
      </p:sp>
    </p:spTree>
    <p:extLst>
      <p:ext uri="{BB962C8B-B14F-4D97-AF65-F5344CB8AC3E}">
        <p14:creationId xmlns:p14="http://schemas.microsoft.com/office/powerpoint/2010/main" val="181103040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A9E0FE-7ECC-420E-9D65-45C6F6BA1054}" type="datetimeFigureOut">
              <a:rPr lang="en-US" smtClean="0"/>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1C17B0-09A2-4CCB-853B-808DB405E982}" type="slidenum">
              <a:rPr lang="en-US" smtClean="0"/>
              <a:t>‹#›</a:t>
            </a:fld>
            <a:endParaRPr lang="en-US"/>
          </a:p>
        </p:txBody>
      </p:sp>
    </p:spTree>
    <p:extLst>
      <p:ext uri="{BB962C8B-B14F-4D97-AF65-F5344CB8AC3E}">
        <p14:creationId xmlns:p14="http://schemas.microsoft.com/office/powerpoint/2010/main" val="27129684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1A9E0FE-7ECC-420E-9D65-45C6F6BA1054}" type="datetimeFigureOut">
              <a:rPr lang="en-US" smtClean="0"/>
              <a:t>6/25/2018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51C17B0-09A2-4CCB-853B-808DB405E982}" type="slidenum">
              <a:rPr lang="en-US" smtClean="0"/>
              <a:t>‹#›</a:t>
            </a:fld>
            <a:endParaRPr lang="en-US"/>
          </a:p>
        </p:txBody>
      </p:sp>
    </p:spTree>
    <p:extLst>
      <p:ext uri="{BB962C8B-B14F-4D97-AF65-F5344CB8AC3E}">
        <p14:creationId xmlns:p14="http://schemas.microsoft.com/office/powerpoint/2010/main" val="17369338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A9E0FE-7ECC-420E-9D65-45C6F6BA1054}"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C17B0-09A2-4CCB-853B-808DB405E982}" type="slidenum">
              <a:rPr lang="en-US" smtClean="0"/>
              <a:t>‹#›</a:t>
            </a:fld>
            <a:endParaRPr lang="en-US"/>
          </a:p>
        </p:txBody>
      </p:sp>
    </p:spTree>
    <p:extLst>
      <p:ext uri="{BB962C8B-B14F-4D97-AF65-F5344CB8AC3E}">
        <p14:creationId xmlns:p14="http://schemas.microsoft.com/office/powerpoint/2010/main" val="86078141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1A9E0FE-7ECC-420E-9D65-45C6F6BA1054}" type="datetimeFigureOut">
              <a:rPr lang="en-US" smtClean="0"/>
              <a:t>6/25/2018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1C17B0-09A2-4CCB-853B-808DB405E982}" type="slidenum">
              <a:rPr lang="en-US" smtClean="0"/>
              <a:t>‹#›</a:t>
            </a:fld>
            <a:endParaRPr lang="en-US"/>
          </a:p>
        </p:txBody>
      </p:sp>
    </p:spTree>
    <p:extLst>
      <p:ext uri="{BB962C8B-B14F-4D97-AF65-F5344CB8AC3E}">
        <p14:creationId xmlns:p14="http://schemas.microsoft.com/office/powerpoint/2010/main" val="4688780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C4074AE-C03C-46ED-9EBC-5658AEA0192E}"/>
              </a:ext>
            </a:extLst>
          </p:cNvPr>
          <p:cNvSpPr>
            <a:spLocks noGrp="1"/>
          </p:cNvSpPr>
          <p:nvPr>
            <p:ph type="title"/>
          </p:nvPr>
        </p:nvSpPr>
        <p:spPr>
          <a:xfrm>
            <a:off x="623888" y="1709738"/>
            <a:ext cx="7886700" cy="2852737"/>
          </a:xfrm>
        </p:spPr>
        <p:txBody>
          <a:bodyPr/>
          <a:lstStyle>
            <a:lvl1pPr>
              <a:defRPr sz="6000"/>
            </a:lvl1pPr>
          </a:lstStyle>
          <a:p>
            <a:r>
              <a:rPr lang="en-US"/>
              <a:t>Click to edit Master title style</a:t>
            </a:r>
          </a:p>
        </p:txBody>
      </p:sp>
      <p:sp>
        <p:nvSpPr>
          <p:cNvPr id="3" name="Text Placeholder 2">
            <a:extLst>
              <a:ext uri="{FF2B5EF4-FFF2-40B4-BE49-F238E27FC236}">
                <a16:creationId xmlns="" xmlns:a16="http://schemas.microsoft.com/office/drawing/2014/main" id="{AE77BA03-A6AD-44F8-8397-56BF36A69ED7}"/>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Tree>
    <p:extLst>
      <p:ext uri="{BB962C8B-B14F-4D97-AF65-F5344CB8AC3E}">
        <p14:creationId xmlns:p14="http://schemas.microsoft.com/office/powerpoint/2010/main" val="3777278607"/>
      </p:ext>
    </p:extLst>
  </p:cSld>
  <p:clrMapOvr>
    <a:masterClrMapping/>
  </p:clrMapOvr>
  <p:transition>
    <p:pull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9EDE3F9-032C-423B-A8A4-3C0302B124F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 xmlns:a16="http://schemas.microsoft.com/office/drawing/2014/main" id="{3B0A4052-92E2-4B89-AE0E-0EF34ED843B0}"/>
              </a:ext>
            </a:extLst>
          </p:cNvPr>
          <p:cNvSpPr>
            <a:spLocks noGrp="1"/>
          </p:cNvSpPr>
          <p:nvPr>
            <p:ph sz="half" idx="1"/>
          </p:nvPr>
        </p:nvSpPr>
        <p:spPr>
          <a:xfrm>
            <a:off x="2209800" y="1927225"/>
            <a:ext cx="3311525" cy="4151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 xmlns:a16="http://schemas.microsoft.com/office/drawing/2014/main" id="{8936BA51-F7AE-4354-948E-83274EC15846}"/>
              </a:ext>
            </a:extLst>
          </p:cNvPr>
          <p:cNvSpPr>
            <a:spLocks noGrp="1"/>
          </p:cNvSpPr>
          <p:nvPr>
            <p:ph sz="half" idx="2"/>
          </p:nvPr>
        </p:nvSpPr>
        <p:spPr>
          <a:xfrm>
            <a:off x="5673725" y="1927225"/>
            <a:ext cx="3311525" cy="41513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067580292"/>
      </p:ext>
    </p:extLst>
  </p:cSld>
  <p:clrMapOvr>
    <a:masterClrMapping/>
  </p:clrMapOvr>
  <p:transition>
    <p:pull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ABD88912-7C60-4DC2-A04D-98C701ECD5F7}"/>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92A59C19-E303-4F43-90DC-A73E82B6020B}"/>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 xmlns:a16="http://schemas.microsoft.com/office/drawing/2014/main" id="{31C5D0DC-CA04-46A8-B293-18E9F1296029}"/>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 xmlns:a16="http://schemas.microsoft.com/office/drawing/2014/main" id="{76EA8395-8D97-4FF0-99D3-8A08235DE7B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B679FC86-4017-424B-AC0B-C33AC80B6CCE}"/>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158190328"/>
      </p:ext>
    </p:extLst>
  </p:cSld>
  <p:clrMapOvr>
    <a:masterClrMapping/>
  </p:clrMapOvr>
  <p:transition>
    <p:pull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881FF4F-E208-43CC-A014-64FC3B1B930D}"/>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73684749"/>
      </p:ext>
    </p:extLst>
  </p:cSld>
  <p:clrMapOvr>
    <a:masterClrMapping/>
  </p:clrMapOvr>
  <p:transition>
    <p:pull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5359478"/>
      </p:ext>
    </p:extLst>
  </p:cSld>
  <p:clrMapOvr>
    <a:masterClrMapping/>
  </p:clrMapOvr>
  <p:transition>
    <p:pull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F98AFB22-13C8-411C-99C7-9C8981ED2220}"/>
              </a:ext>
            </a:extLst>
          </p:cNvPr>
          <p:cNvSpPr>
            <a:spLocks noGrp="1"/>
          </p:cNvSpPr>
          <p:nvPr>
            <p:ph type="title"/>
          </p:nvPr>
        </p:nvSpPr>
        <p:spPr>
          <a:xfrm>
            <a:off x="630238" y="457200"/>
            <a:ext cx="2949575" cy="1600200"/>
          </a:xfrm>
        </p:spPr>
        <p:txBody>
          <a:bodyPr/>
          <a:lstStyle>
            <a:lvl1pPr>
              <a:defRPr sz="3200"/>
            </a:lvl1pPr>
          </a:lstStyle>
          <a:p>
            <a:r>
              <a:rPr lang="en-US"/>
              <a:t>Click to edit Master title style</a:t>
            </a:r>
          </a:p>
        </p:txBody>
      </p:sp>
      <p:sp>
        <p:nvSpPr>
          <p:cNvPr id="3" name="Content Placeholder 2">
            <a:extLst>
              <a:ext uri="{FF2B5EF4-FFF2-40B4-BE49-F238E27FC236}">
                <a16:creationId xmlns="" xmlns:a16="http://schemas.microsoft.com/office/drawing/2014/main" id="{9D06CFF6-199E-4C43-B224-DC1B163DE064}"/>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B354163A-DFDD-4B15-9851-21928D28062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2327963650"/>
      </p:ext>
    </p:extLst>
  </p:cSld>
  <p:clrMapOvr>
    <a:masterClrMapping/>
  </p:clrMapOvr>
  <p:transition>
    <p:pull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EC3E5D8-D93F-461B-9306-62D046B112D1}"/>
              </a:ext>
            </a:extLst>
          </p:cNvPr>
          <p:cNvSpPr>
            <a:spLocks noGrp="1"/>
          </p:cNvSpPr>
          <p:nvPr>
            <p:ph type="title"/>
          </p:nvPr>
        </p:nvSpPr>
        <p:spPr>
          <a:xfrm>
            <a:off x="630238" y="457200"/>
            <a:ext cx="2949575" cy="1600200"/>
          </a:xfrm>
        </p:spPr>
        <p:txBody>
          <a:bodyPr/>
          <a:lstStyle>
            <a:lvl1pPr>
              <a:defRPr sz="3200"/>
            </a:lvl1pPr>
          </a:lstStyle>
          <a:p>
            <a:r>
              <a:rPr lang="en-US" dirty="0"/>
              <a:t>Click to edit Master title style</a:t>
            </a:r>
          </a:p>
        </p:txBody>
      </p:sp>
      <p:sp>
        <p:nvSpPr>
          <p:cNvPr id="3" name="Picture Placeholder 2">
            <a:extLst>
              <a:ext uri="{FF2B5EF4-FFF2-40B4-BE49-F238E27FC236}">
                <a16:creationId xmlns="" xmlns:a16="http://schemas.microsoft.com/office/drawing/2014/main" id="{6F2118D7-C488-468F-920D-F7C458B1BAC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 xmlns:a16="http://schemas.microsoft.com/office/drawing/2014/main" id="{835BB023-A423-411B-83B4-F8A9BA6B2D8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Tree>
    <p:extLst>
      <p:ext uri="{BB962C8B-B14F-4D97-AF65-F5344CB8AC3E}">
        <p14:creationId xmlns:p14="http://schemas.microsoft.com/office/powerpoint/2010/main" val="1156766146"/>
      </p:ext>
    </p:extLst>
  </p:cSld>
  <p:clrMapOvr>
    <a:masterClrMapping/>
  </p:clrMapOvr>
  <p:transition>
    <p:pull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592898" name="Rectangle 2">
            <a:extLst>
              <a:ext uri="{FF2B5EF4-FFF2-40B4-BE49-F238E27FC236}">
                <a16:creationId xmlns="" xmlns:a16="http://schemas.microsoft.com/office/drawing/2014/main" id="{95E932C1-4809-49C3-8880-B4A710DE608E}"/>
              </a:ext>
            </a:extLst>
          </p:cNvPr>
          <p:cNvSpPr>
            <a:spLocks noGrp="1" noChangeArrowheads="1"/>
          </p:cNvSpPr>
          <p:nvPr>
            <p:ph type="title"/>
          </p:nvPr>
        </p:nvSpPr>
        <p:spPr bwMode="auto">
          <a:xfrm>
            <a:off x="1828800" y="0"/>
            <a:ext cx="6867525" cy="1065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b" anchorCtr="0" compatLnSpc="1">
            <a:prstTxWarp prst="textNoShape">
              <a:avLst/>
            </a:prstTxWarp>
          </a:bodyPr>
          <a:lstStyle/>
          <a:p>
            <a:pPr lvl="0"/>
            <a:r>
              <a:rPr lang="en-US" altLang="en-US" dirty="0"/>
              <a:t>Click to edit Master title style</a:t>
            </a:r>
          </a:p>
        </p:txBody>
      </p:sp>
      <p:sp>
        <p:nvSpPr>
          <p:cNvPr id="592899" name="Rectangle 3">
            <a:extLst>
              <a:ext uri="{FF2B5EF4-FFF2-40B4-BE49-F238E27FC236}">
                <a16:creationId xmlns="" xmlns:a16="http://schemas.microsoft.com/office/drawing/2014/main" id="{59DAC519-CA62-45AD-A591-568FBA8B6C82}"/>
              </a:ext>
            </a:extLst>
          </p:cNvPr>
          <p:cNvSpPr>
            <a:spLocks noGrp="1" noChangeArrowheads="1"/>
          </p:cNvSpPr>
          <p:nvPr>
            <p:ph type="body" idx="1"/>
          </p:nvPr>
        </p:nvSpPr>
        <p:spPr bwMode="auto">
          <a:xfrm>
            <a:off x="2209800" y="1927225"/>
            <a:ext cx="6775450" cy="41513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Tree>
  </p:cSld>
  <p:clrMap bg1="dk1" tx1="lt1" bg2="dk2" tx2="lt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Lst>
  <p:transition>
    <p:pull dir="r"/>
  </p:transition>
  <p:timing>
    <p:tnLst>
      <p:par>
        <p:cTn id="1" dur="indefinite" restart="never" nodeType="tmRoot"/>
      </p:par>
    </p:tnLst>
  </p:timing>
  <p:txStyles>
    <p:titleStyle>
      <a:lvl1pPr algn="r" rtl="0" fontAlgn="base">
        <a:spcBef>
          <a:spcPct val="0"/>
        </a:spcBef>
        <a:spcAft>
          <a:spcPct val="0"/>
        </a:spcAft>
        <a:defRPr sz="3200" b="1" kern="1200">
          <a:solidFill>
            <a:schemeClr val="bg1"/>
          </a:solidFill>
          <a:latin typeface="+mj-lt"/>
          <a:ea typeface="+mj-ea"/>
          <a:cs typeface="+mj-cs"/>
        </a:defRPr>
      </a:lvl1pPr>
      <a:lvl2pPr algn="r" rtl="0" fontAlgn="base">
        <a:spcBef>
          <a:spcPct val="0"/>
        </a:spcBef>
        <a:spcAft>
          <a:spcPct val="0"/>
        </a:spcAft>
        <a:defRPr sz="3200" b="1">
          <a:solidFill>
            <a:schemeClr val="tx1"/>
          </a:solidFill>
          <a:latin typeface="Arial" panose="020B0604020202020204" pitchFamily="34" charset="0"/>
        </a:defRPr>
      </a:lvl2pPr>
      <a:lvl3pPr algn="r" rtl="0" fontAlgn="base">
        <a:spcBef>
          <a:spcPct val="0"/>
        </a:spcBef>
        <a:spcAft>
          <a:spcPct val="0"/>
        </a:spcAft>
        <a:defRPr sz="3200" b="1">
          <a:solidFill>
            <a:schemeClr val="tx1"/>
          </a:solidFill>
          <a:latin typeface="Arial" panose="020B0604020202020204" pitchFamily="34" charset="0"/>
        </a:defRPr>
      </a:lvl3pPr>
      <a:lvl4pPr algn="r" rtl="0" fontAlgn="base">
        <a:spcBef>
          <a:spcPct val="0"/>
        </a:spcBef>
        <a:spcAft>
          <a:spcPct val="0"/>
        </a:spcAft>
        <a:defRPr sz="3200" b="1">
          <a:solidFill>
            <a:schemeClr val="tx1"/>
          </a:solidFill>
          <a:latin typeface="Arial" panose="020B0604020202020204" pitchFamily="34" charset="0"/>
        </a:defRPr>
      </a:lvl4pPr>
      <a:lvl5pPr algn="r" rtl="0" fontAlgn="base">
        <a:spcBef>
          <a:spcPct val="0"/>
        </a:spcBef>
        <a:spcAft>
          <a:spcPct val="0"/>
        </a:spcAft>
        <a:defRPr sz="3200" b="1">
          <a:solidFill>
            <a:schemeClr val="tx1"/>
          </a:solidFill>
          <a:latin typeface="Arial" panose="020B0604020202020204" pitchFamily="34" charset="0"/>
        </a:defRPr>
      </a:lvl5pPr>
      <a:lvl6pPr marL="457200" algn="r" rtl="0" fontAlgn="base">
        <a:spcBef>
          <a:spcPct val="0"/>
        </a:spcBef>
        <a:spcAft>
          <a:spcPct val="0"/>
        </a:spcAft>
        <a:defRPr sz="3200" b="1">
          <a:solidFill>
            <a:schemeClr val="tx1"/>
          </a:solidFill>
          <a:latin typeface="Arial" panose="020B0604020202020204" pitchFamily="34" charset="0"/>
        </a:defRPr>
      </a:lvl6pPr>
      <a:lvl7pPr marL="914400" algn="r" rtl="0" fontAlgn="base">
        <a:spcBef>
          <a:spcPct val="0"/>
        </a:spcBef>
        <a:spcAft>
          <a:spcPct val="0"/>
        </a:spcAft>
        <a:defRPr sz="3200" b="1">
          <a:solidFill>
            <a:schemeClr val="tx1"/>
          </a:solidFill>
          <a:latin typeface="Arial" panose="020B0604020202020204" pitchFamily="34" charset="0"/>
        </a:defRPr>
      </a:lvl7pPr>
      <a:lvl8pPr marL="1371600" algn="r" rtl="0" fontAlgn="base">
        <a:spcBef>
          <a:spcPct val="0"/>
        </a:spcBef>
        <a:spcAft>
          <a:spcPct val="0"/>
        </a:spcAft>
        <a:defRPr sz="3200" b="1">
          <a:solidFill>
            <a:schemeClr val="tx1"/>
          </a:solidFill>
          <a:latin typeface="Arial" panose="020B0604020202020204" pitchFamily="34" charset="0"/>
        </a:defRPr>
      </a:lvl8pPr>
      <a:lvl9pPr marL="1828800" algn="r" rtl="0" fontAlgn="base">
        <a:spcBef>
          <a:spcPct val="0"/>
        </a:spcBef>
        <a:spcAft>
          <a:spcPct val="0"/>
        </a:spcAft>
        <a:defRPr sz="3200" b="1">
          <a:solidFill>
            <a:schemeClr val="tx1"/>
          </a:solidFill>
          <a:latin typeface="Arial" panose="020B0604020202020204" pitchFamily="34" charset="0"/>
        </a:defRPr>
      </a:lvl9pPr>
    </p:titleStyle>
    <p:bodyStyle>
      <a:lvl1pPr marL="342900" indent="-342900" algn="l" rtl="0" fontAlgn="base">
        <a:spcBef>
          <a:spcPct val="20000"/>
        </a:spcBef>
        <a:spcAft>
          <a:spcPct val="0"/>
        </a:spcAft>
        <a:buClr>
          <a:schemeClr val="folHlink"/>
        </a:buClr>
        <a:buSzPct val="100000"/>
        <a:buFont typeface="Times" panose="02020603050405020304" pitchFamily="18" charset="0"/>
        <a:buChar char="•"/>
        <a:defRPr kern="1200">
          <a:solidFill>
            <a:schemeClr val="bg1"/>
          </a:solidFill>
          <a:latin typeface="+mn-lt"/>
          <a:ea typeface="+mn-ea"/>
          <a:cs typeface="+mn-cs"/>
        </a:defRPr>
      </a:lvl1pPr>
      <a:lvl2pPr marL="742950" indent="-285750" algn="l" rtl="0" fontAlgn="base">
        <a:spcBef>
          <a:spcPct val="20000"/>
        </a:spcBef>
        <a:spcAft>
          <a:spcPct val="0"/>
        </a:spcAft>
        <a:buClr>
          <a:schemeClr val="folHlink"/>
        </a:buClr>
        <a:buSzPct val="85000"/>
        <a:buChar char="-"/>
        <a:defRPr sz="1600" kern="1200">
          <a:solidFill>
            <a:schemeClr val="bg1"/>
          </a:solidFill>
          <a:latin typeface="+mn-lt"/>
          <a:ea typeface="+mn-ea"/>
          <a:cs typeface="+mn-cs"/>
        </a:defRPr>
      </a:lvl2pPr>
      <a:lvl3pPr marL="1085850" indent="-228600" algn="l" rtl="0" fontAlgn="base">
        <a:spcBef>
          <a:spcPct val="20000"/>
        </a:spcBef>
        <a:spcAft>
          <a:spcPct val="0"/>
        </a:spcAft>
        <a:buClr>
          <a:schemeClr val="folHlink"/>
        </a:buClr>
        <a:buSzPct val="80000"/>
        <a:buChar char="-"/>
        <a:defRPr sz="1600" kern="1200">
          <a:solidFill>
            <a:schemeClr val="bg1"/>
          </a:solidFill>
          <a:latin typeface="+mn-lt"/>
          <a:ea typeface="+mn-ea"/>
          <a:cs typeface="+mn-cs"/>
        </a:defRPr>
      </a:lvl3pPr>
      <a:lvl4pPr marL="1428750" indent="-228600" algn="l" rtl="0" fontAlgn="base">
        <a:spcBef>
          <a:spcPct val="20000"/>
        </a:spcBef>
        <a:spcAft>
          <a:spcPct val="0"/>
        </a:spcAft>
        <a:buClr>
          <a:schemeClr val="folHlink"/>
        </a:buClr>
        <a:buSzPct val="80000"/>
        <a:buChar char="-"/>
        <a:defRPr sz="1600" kern="1200">
          <a:solidFill>
            <a:schemeClr val="bg1"/>
          </a:solidFill>
          <a:latin typeface="+mn-lt"/>
          <a:ea typeface="+mn-ea"/>
          <a:cs typeface="+mn-cs"/>
        </a:defRPr>
      </a:lvl4pPr>
      <a:lvl5pPr marL="1771650" indent="-228600" algn="l" rtl="0" fontAlgn="base">
        <a:spcBef>
          <a:spcPct val="20000"/>
        </a:spcBef>
        <a:spcAft>
          <a:spcPct val="0"/>
        </a:spcAft>
        <a:buClr>
          <a:schemeClr val="folHlink"/>
        </a:buClr>
        <a:buSzPct val="70000"/>
        <a:buChar char="-"/>
        <a:defRPr sz="160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A9E0FE-7ECC-420E-9D65-45C6F6BA1054}" type="datetimeFigureOut">
              <a:rPr lang="en-US" smtClean="0"/>
              <a:t>6/25/2018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51C17B0-09A2-4CCB-853B-808DB405E982}" type="slidenum">
              <a:rPr lang="en-US" smtClean="0"/>
              <a:t>‹#›</a:t>
            </a:fld>
            <a:endParaRPr lang="en-US"/>
          </a:p>
        </p:txBody>
      </p:sp>
    </p:spTree>
    <p:extLst>
      <p:ext uri="{BB962C8B-B14F-4D97-AF65-F5344CB8AC3E}">
        <p14:creationId xmlns:p14="http://schemas.microsoft.com/office/powerpoint/2010/main" val="2701768835"/>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5.emf"/><Relationship Id="rId4" Type="http://schemas.openxmlformats.org/officeDocument/2006/relationships/oleObject" Target="../embeddings/oleObject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 y="152400"/>
            <a:ext cx="5791200" cy="3539430"/>
          </a:xfrm>
          <a:prstGeom prst="rect">
            <a:avLst/>
          </a:prstGeom>
          <a:noFill/>
          <a:ln>
            <a:noFill/>
          </a:ln>
        </p:spPr>
        <p:txBody>
          <a:bodyPr wrap="square" rtlCol="0">
            <a:spAutoFit/>
          </a:bodyPr>
          <a:lstStyle/>
          <a:p>
            <a:r>
              <a:rPr lang="en-US" altLang="en-US" sz="3200" b="1" dirty="0">
                <a:solidFill>
                  <a:schemeClr val="accent4"/>
                </a:solidFill>
              </a:rPr>
              <a:t>Cultural Competency </a:t>
            </a:r>
            <a:r>
              <a:rPr lang="en-US" altLang="en-US" sz="3200" b="1" dirty="0" smtClean="0">
                <a:solidFill>
                  <a:schemeClr val="accent4"/>
                </a:solidFill>
              </a:rPr>
              <a:t>and </a:t>
            </a:r>
            <a:r>
              <a:rPr lang="en-US" altLang="en-US" sz="3200" b="1" dirty="0">
                <a:solidFill>
                  <a:schemeClr val="accent4"/>
                </a:solidFill>
              </a:rPr>
              <a:t>Sensitivity </a:t>
            </a:r>
            <a:r>
              <a:rPr lang="en-US" altLang="en-US" sz="3200" b="1" dirty="0" smtClean="0">
                <a:solidFill>
                  <a:schemeClr val="accent4"/>
                </a:solidFill>
              </a:rPr>
              <a:t>in Issues </a:t>
            </a:r>
          </a:p>
          <a:p>
            <a:r>
              <a:rPr lang="en-US" altLang="en-US" sz="3200" b="1" dirty="0" smtClean="0">
                <a:solidFill>
                  <a:schemeClr val="accent4"/>
                </a:solidFill>
              </a:rPr>
              <a:t>Relating to the Under- served Aging Lesbian</a:t>
            </a:r>
            <a:r>
              <a:rPr lang="en-US" altLang="en-US" sz="3200" b="1" dirty="0">
                <a:solidFill>
                  <a:schemeClr val="accent4"/>
                </a:solidFill>
              </a:rPr>
              <a:t>, </a:t>
            </a:r>
            <a:endParaRPr lang="en-US" altLang="en-US" sz="3200" b="1" dirty="0" smtClean="0">
              <a:solidFill>
                <a:schemeClr val="accent4"/>
              </a:solidFill>
            </a:endParaRPr>
          </a:p>
          <a:p>
            <a:r>
              <a:rPr lang="en-US" altLang="en-US" sz="3200" b="1" dirty="0" smtClean="0">
                <a:solidFill>
                  <a:schemeClr val="accent4"/>
                </a:solidFill>
              </a:rPr>
              <a:t>Gay, Bisexual</a:t>
            </a:r>
            <a:r>
              <a:rPr lang="en-US" altLang="en-US" sz="3200" b="1" dirty="0">
                <a:solidFill>
                  <a:schemeClr val="accent4"/>
                </a:solidFill>
              </a:rPr>
              <a:t>, </a:t>
            </a:r>
            <a:r>
              <a:rPr lang="en-US" altLang="en-US" sz="3200" b="1" dirty="0" smtClean="0">
                <a:solidFill>
                  <a:schemeClr val="accent4"/>
                </a:solidFill>
              </a:rPr>
              <a:t>And </a:t>
            </a:r>
          </a:p>
          <a:p>
            <a:r>
              <a:rPr lang="en-US" altLang="en-US" sz="3200" b="1" dirty="0" smtClean="0">
                <a:solidFill>
                  <a:schemeClr val="accent4"/>
                </a:solidFill>
              </a:rPr>
              <a:t>Transgender </a:t>
            </a:r>
          </a:p>
          <a:p>
            <a:r>
              <a:rPr lang="en-US" altLang="en-US" sz="3200" b="1" dirty="0" smtClean="0">
                <a:solidFill>
                  <a:schemeClr val="accent4"/>
                </a:solidFill>
              </a:rPr>
              <a:t>Community</a:t>
            </a:r>
            <a:endParaRPr lang="en-US" sz="3200" b="1" dirty="0">
              <a:solidFill>
                <a:schemeClr val="accent4"/>
              </a:solidFill>
            </a:endParaRPr>
          </a:p>
        </p:txBody>
      </p:sp>
      <p:sp>
        <p:nvSpPr>
          <p:cNvPr id="2057" name="Text Box 9">
            <a:extLst>
              <a:ext uri="{FF2B5EF4-FFF2-40B4-BE49-F238E27FC236}">
                <a16:creationId xmlns="" xmlns:a16="http://schemas.microsoft.com/office/drawing/2014/main" id="{721FF0C8-5EE5-49B3-B568-80BFEFF131BF}"/>
              </a:ext>
            </a:extLst>
          </p:cNvPr>
          <p:cNvSpPr txBox="1">
            <a:spLocks noChangeArrowheads="1"/>
          </p:cNvSpPr>
          <p:nvPr/>
        </p:nvSpPr>
        <p:spPr bwMode="auto">
          <a:xfrm>
            <a:off x="5051425" y="6019800"/>
            <a:ext cx="386397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r"/>
            <a:r>
              <a:rPr lang="en-US" altLang="en-US" sz="1800" b="1" dirty="0">
                <a:solidFill>
                  <a:schemeClr val="bg2"/>
                </a:solidFill>
                <a:effectLst>
                  <a:outerShdw blurRad="38100" dist="38100" dir="2700000" algn="tl">
                    <a:srgbClr val="000000">
                      <a:alpha val="43137"/>
                    </a:srgbClr>
                  </a:outerShdw>
                </a:effectLst>
              </a:rPr>
              <a:t>Sara S. Hunt, Consultant</a:t>
            </a:r>
          </a:p>
          <a:p>
            <a:pPr algn="r"/>
            <a:r>
              <a:rPr lang="en-US" altLang="en-US" sz="1800" b="1" dirty="0">
                <a:solidFill>
                  <a:schemeClr val="bg2"/>
                </a:solidFill>
                <a:effectLst>
                  <a:outerShdw blurRad="38100" dist="38100" dir="2700000" algn="tl">
                    <a:srgbClr val="000000">
                      <a:alpha val="43137"/>
                    </a:srgbClr>
                  </a:outerShdw>
                </a:effectLst>
              </a:rPr>
              <a:t>March 2018</a:t>
            </a:r>
          </a:p>
        </p:txBody>
      </p:sp>
      <p:sp>
        <p:nvSpPr>
          <p:cNvPr id="2" name="TextBox 1">
            <a:extLst>
              <a:ext uri="{FF2B5EF4-FFF2-40B4-BE49-F238E27FC236}">
                <a16:creationId xmlns="" xmlns:a16="http://schemas.microsoft.com/office/drawing/2014/main" id="{F2CA218E-2900-4C21-9FB3-B3FBF4BAB35D}"/>
              </a:ext>
            </a:extLst>
          </p:cNvPr>
          <p:cNvSpPr txBox="1"/>
          <p:nvPr/>
        </p:nvSpPr>
        <p:spPr>
          <a:xfrm>
            <a:off x="5486400" y="5257800"/>
            <a:ext cx="3429000" cy="707886"/>
          </a:xfrm>
          <a:prstGeom prst="rect">
            <a:avLst/>
          </a:prstGeom>
          <a:noFill/>
        </p:spPr>
        <p:txBody>
          <a:bodyPr wrap="square" rtlCol="0">
            <a:spAutoFit/>
          </a:bodyPr>
          <a:lstStyle/>
          <a:p>
            <a:pPr algn="r"/>
            <a:r>
              <a:rPr lang="en-US" b="1" dirty="0">
                <a:solidFill>
                  <a:schemeClr val="bg2"/>
                </a:solidFill>
                <a:effectLst>
                  <a:outerShdw blurRad="38100" dist="38100" dir="2700000" algn="tl">
                    <a:srgbClr val="000000">
                      <a:alpha val="43137"/>
                    </a:srgbClr>
                  </a:outerShdw>
                </a:effectLst>
              </a:rPr>
              <a:t>California Long-Term </a:t>
            </a:r>
            <a:r>
              <a:rPr lang="en-US" b="1" dirty="0" smtClean="0">
                <a:solidFill>
                  <a:schemeClr val="bg2"/>
                </a:solidFill>
                <a:effectLst>
                  <a:outerShdw blurRad="38100" dist="38100" dir="2700000" algn="tl">
                    <a:srgbClr val="000000">
                      <a:alpha val="43137"/>
                    </a:srgbClr>
                  </a:outerShdw>
                </a:effectLst>
              </a:rPr>
              <a:t>Care Ombudsman Program</a:t>
            </a:r>
            <a:endParaRPr lang="en-US" b="1" dirty="0">
              <a:solidFill>
                <a:schemeClr val="bg2"/>
              </a:solidFill>
              <a:effectLst>
                <a:outerShdw blurRad="38100" dist="38100" dir="2700000" algn="tl">
                  <a:srgbClr val="000000">
                    <a:alpha val="43137"/>
                  </a:srgbClr>
                </a:outerShdw>
              </a:effectLst>
            </a:endParaRPr>
          </a:p>
        </p:txBody>
      </p:sp>
    </p:spTree>
  </p:cSld>
  <p:clrMapOvr>
    <a:masterClrMapping/>
  </p:clrMapOvr>
  <p:transition spd="med">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BFB35AA-9B94-419B-B2BF-F5A94822A17F}"/>
              </a:ext>
            </a:extLst>
          </p:cNvPr>
          <p:cNvSpPr>
            <a:spLocks noGrp="1"/>
          </p:cNvSpPr>
          <p:nvPr>
            <p:ph type="title"/>
          </p:nvPr>
        </p:nvSpPr>
        <p:spPr>
          <a:xfrm>
            <a:off x="1905000" y="228600"/>
            <a:ext cx="6867525" cy="760413"/>
          </a:xfrm>
        </p:spPr>
        <p:txBody>
          <a:bodyPr/>
          <a:lstStyle/>
          <a:p>
            <a:r>
              <a:rPr lang="en-US" dirty="0"/>
              <a:t>Application Exercises</a:t>
            </a:r>
          </a:p>
        </p:txBody>
      </p:sp>
      <p:sp>
        <p:nvSpPr>
          <p:cNvPr id="3" name="Text Placeholder 2">
            <a:extLst>
              <a:ext uri="{FF2B5EF4-FFF2-40B4-BE49-F238E27FC236}">
                <a16:creationId xmlns="" xmlns:a16="http://schemas.microsoft.com/office/drawing/2014/main" id="{62DA0149-1B34-47E3-B7A4-22959FE1EFAD}"/>
              </a:ext>
            </a:extLst>
          </p:cNvPr>
          <p:cNvSpPr>
            <a:spLocks noGrp="1"/>
          </p:cNvSpPr>
          <p:nvPr>
            <p:ph type="body" sz="half" idx="1"/>
          </p:nvPr>
        </p:nvSpPr>
        <p:spPr>
          <a:xfrm>
            <a:off x="2286000" y="1927225"/>
            <a:ext cx="6699250" cy="3025775"/>
          </a:xfrm>
        </p:spPr>
        <p:txBody>
          <a:bodyPr/>
          <a:lstStyle/>
          <a:p>
            <a:pPr>
              <a:spcAft>
                <a:spcPts val="1800"/>
              </a:spcAft>
              <a:buClrTx/>
              <a:buFont typeface="Wingdings" panose="05000000000000000000" pitchFamily="2" charset="2"/>
              <a:buChar char="Ø"/>
            </a:pPr>
            <a:r>
              <a:rPr lang="en-US" sz="2400" dirty="0">
                <a:latin typeface="+mj-lt"/>
              </a:rPr>
              <a:t>Read the scenario.</a:t>
            </a:r>
          </a:p>
          <a:p>
            <a:pPr>
              <a:spcAft>
                <a:spcPts val="1800"/>
              </a:spcAft>
              <a:buClrTx/>
              <a:buFont typeface="Wingdings" panose="05000000000000000000" pitchFamily="2" charset="2"/>
              <a:buChar char="Ø"/>
            </a:pPr>
            <a:r>
              <a:rPr lang="en-US" sz="2400" dirty="0">
                <a:latin typeface="+mj-lt"/>
              </a:rPr>
              <a:t>Respond to the questions.</a:t>
            </a:r>
          </a:p>
          <a:p>
            <a:pPr>
              <a:spcAft>
                <a:spcPts val="1800"/>
              </a:spcAft>
              <a:buClrTx/>
              <a:buFont typeface="Wingdings" panose="05000000000000000000" pitchFamily="2" charset="2"/>
              <a:buChar char="Ø"/>
            </a:pPr>
            <a:r>
              <a:rPr lang="en-US" sz="2400" dirty="0">
                <a:latin typeface="+mj-lt"/>
              </a:rPr>
              <a:t>Refer to the resources, </a:t>
            </a:r>
            <a:r>
              <a:rPr lang="en-US" sz="2400" i="1" dirty="0">
                <a:latin typeface="+mj-lt"/>
              </a:rPr>
              <a:t>LGBT Residents’ Bill of Rights </a:t>
            </a:r>
            <a:r>
              <a:rPr lang="en-US" sz="2400" dirty="0">
                <a:latin typeface="+mj-lt"/>
              </a:rPr>
              <a:t>and the </a:t>
            </a:r>
            <a:r>
              <a:rPr lang="en-US" sz="2400" i="1" dirty="0">
                <a:latin typeface="+mj-lt"/>
              </a:rPr>
              <a:t>Residents’ Rights and the LGBT Community</a:t>
            </a:r>
            <a:r>
              <a:rPr lang="en-US" sz="2400" dirty="0">
                <a:latin typeface="+mj-lt"/>
              </a:rPr>
              <a:t> documents for ideas.</a:t>
            </a:r>
          </a:p>
        </p:txBody>
      </p:sp>
    </p:spTree>
    <p:extLst>
      <p:ext uri="{BB962C8B-B14F-4D97-AF65-F5344CB8AC3E}">
        <p14:creationId xmlns:p14="http://schemas.microsoft.com/office/powerpoint/2010/main" val="2603595165"/>
      </p:ext>
    </p:extLst>
  </p:cSld>
  <p:clrMapOvr>
    <a:masterClrMapping/>
  </p:clrMapOvr>
  <p:transition>
    <p:pull dir="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EAC470-0A4A-4CC9-B84B-58DAD3672604}"/>
              </a:ext>
            </a:extLst>
          </p:cNvPr>
          <p:cNvSpPr>
            <a:spLocks noGrp="1"/>
          </p:cNvSpPr>
          <p:nvPr>
            <p:ph type="title"/>
          </p:nvPr>
        </p:nvSpPr>
        <p:spPr>
          <a:xfrm>
            <a:off x="2362200" y="295564"/>
            <a:ext cx="6334125" cy="771236"/>
          </a:xfrm>
        </p:spPr>
        <p:txBody>
          <a:bodyPr/>
          <a:lstStyle/>
          <a:p>
            <a:r>
              <a:rPr lang="en-US" dirty="0"/>
              <a:t>Pat Stone</a:t>
            </a:r>
          </a:p>
        </p:txBody>
      </p:sp>
      <p:sp>
        <p:nvSpPr>
          <p:cNvPr id="3" name="Text Placeholder 2">
            <a:extLst>
              <a:ext uri="{FF2B5EF4-FFF2-40B4-BE49-F238E27FC236}">
                <a16:creationId xmlns="" xmlns:a16="http://schemas.microsoft.com/office/drawing/2014/main" id="{D74D9B5D-7784-4B28-BAB3-953920D64897}"/>
              </a:ext>
            </a:extLst>
          </p:cNvPr>
          <p:cNvSpPr>
            <a:spLocks noGrp="1"/>
          </p:cNvSpPr>
          <p:nvPr>
            <p:ph type="body" sz="half" idx="1"/>
          </p:nvPr>
        </p:nvSpPr>
        <p:spPr>
          <a:xfrm>
            <a:off x="2133600" y="1295400"/>
            <a:ext cx="6867525" cy="5105400"/>
          </a:xfrm>
        </p:spPr>
        <p:txBody>
          <a:bodyPr/>
          <a:lstStyle/>
          <a:p>
            <a:pPr marL="0" indent="0" algn="just">
              <a:lnSpc>
                <a:spcPct val="150000"/>
              </a:lnSpc>
              <a:buNone/>
            </a:pPr>
            <a:r>
              <a:rPr lang="en-US" dirty="0">
                <a:latin typeface="+mj-lt"/>
              </a:rPr>
              <a:t>Pat Stone is a transgender individual who was born a man but has lived as a woman for 50 years. She recently suffered a stroke which left her paralyzed on her right side.  She now has difficulty talking and making herself understood since her speech is slow and somewhat garbled. Not having anyone who could help care for her, she was discharged to a nursing home after her hospital stay. She has been given a shared room with a man who has moderate dementia. Pat is very uncomfortable in her current arrangement and feels like she cannot be herself. The social worker at the facility has called the Ombudsman program for assistance. You respond.</a:t>
            </a:r>
            <a:endParaRPr lang="en-US" dirty="0"/>
          </a:p>
          <a:p>
            <a:pPr marL="0" indent="0" algn="r">
              <a:buNone/>
            </a:pPr>
            <a:endParaRPr lang="en-US" sz="1200" i="1" dirty="0">
              <a:latin typeface="+mj-lt"/>
            </a:endParaRPr>
          </a:p>
          <a:p>
            <a:pPr marL="0" indent="0" algn="r">
              <a:buNone/>
            </a:pPr>
            <a:r>
              <a:rPr lang="en-US" sz="1200" i="1" dirty="0">
                <a:latin typeface="+mj-lt"/>
              </a:rPr>
              <a:t>Adapted from a training for the New Jersey Long-Term Care Ombudsman Program</a:t>
            </a:r>
            <a:endParaRPr lang="en-US" sz="1200" dirty="0">
              <a:latin typeface="+mj-lt"/>
            </a:endParaRPr>
          </a:p>
          <a:p>
            <a:pPr marL="0" indent="0">
              <a:buNone/>
            </a:pPr>
            <a:endParaRPr lang="en-US" dirty="0"/>
          </a:p>
        </p:txBody>
      </p:sp>
    </p:spTree>
    <p:extLst>
      <p:ext uri="{BB962C8B-B14F-4D97-AF65-F5344CB8AC3E}">
        <p14:creationId xmlns:p14="http://schemas.microsoft.com/office/powerpoint/2010/main" val="2752456049"/>
      </p:ext>
    </p:extLst>
  </p:cSld>
  <p:clrMapOvr>
    <a:masterClrMapping/>
  </p:clrMapOvr>
  <p:transition>
    <p:pull dir="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D14978B-3057-46AD-B26E-311C60EF19D5}"/>
              </a:ext>
            </a:extLst>
          </p:cNvPr>
          <p:cNvSpPr>
            <a:spLocks noGrp="1"/>
          </p:cNvSpPr>
          <p:nvPr>
            <p:ph type="title"/>
          </p:nvPr>
        </p:nvSpPr>
        <p:spPr/>
        <p:txBody>
          <a:bodyPr/>
          <a:lstStyle/>
          <a:p>
            <a:r>
              <a:rPr lang="en-US" dirty="0"/>
              <a:t>Pat Stone</a:t>
            </a:r>
          </a:p>
        </p:txBody>
      </p:sp>
      <p:sp>
        <p:nvSpPr>
          <p:cNvPr id="3" name="Text Placeholder 2">
            <a:extLst>
              <a:ext uri="{FF2B5EF4-FFF2-40B4-BE49-F238E27FC236}">
                <a16:creationId xmlns="" xmlns:a16="http://schemas.microsoft.com/office/drawing/2014/main" id="{9398AE8C-F63F-42F9-BC7D-9C4691FA33F7}"/>
              </a:ext>
            </a:extLst>
          </p:cNvPr>
          <p:cNvSpPr>
            <a:spLocks noGrp="1"/>
          </p:cNvSpPr>
          <p:nvPr>
            <p:ph type="body" sz="half" idx="1"/>
          </p:nvPr>
        </p:nvSpPr>
        <p:spPr>
          <a:xfrm>
            <a:off x="2209800" y="1927225"/>
            <a:ext cx="6775450" cy="3178175"/>
          </a:xfrm>
        </p:spPr>
        <p:txBody>
          <a:bodyPr/>
          <a:lstStyle/>
          <a:p>
            <a:pPr lvl="0">
              <a:spcAft>
                <a:spcPts val="1800"/>
              </a:spcAft>
              <a:buClrTx/>
              <a:buFont typeface="+mj-lt"/>
              <a:buAutoNum type="arabicPeriod"/>
            </a:pPr>
            <a:r>
              <a:rPr lang="en-US" sz="2400" dirty="0">
                <a:latin typeface="+mj-lt"/>
              </a:rPr>
              <a:t>Where do you begin?</a:t>
            </a:r>
          </a:p>
          <a:p>
            <a:pPr lvl="0">
              <a:spcAft>
                <a:spcPts val="1800"/>
              </a:spcAft>
              <a:buClrTx/>
              <a:buFont typeface="+mj-lt"/>
              <a:buAutoNum type="arabicPeriod"/>
            </a:pPr>
            <a:r>
              <a:rPr lang="en-US" sz="2400" dirty="0">
                <a:latin typeface="+mj-lt"/>
              </a:rPr>
              <a:t>What are the issues?</a:t>
            </a:r>
          </a:p>
          <a:p>
            <a:pPr lvl="0">
              <a:spcAft>
                <a:spcPts val="1800"/>
              </a:spcAft>
              <a:buClrTx/>
              <a:buFont typeface="+mj-lt"/>
              <a:buAutoNum type="arabicPeriod"/>
            </a:pPr>
            <a:r>
              <a:rPr lang="en-US" sz="2400" dirty="0">
                <a:latin typeface="+mj-lt"/>
              </a:rPr>
              <a:t>How do you proceed? List the primary steps you would take and any resources you would/could use.</a:t>
            </a:r>
          </a:p>
          <a:p>
            <a:pPr lvl="0">
              <a:buClrTx/>
              <a:buFont typeface="+mj-lt"/>
              <a:buAutoNum type="arabicPeriod"/>
            </a:pPr>
            <a:r>
              <a:rPr lang="en-US" sz="2400" dirty="0">
                <a:latin typeface="+mj-lt"/>
              </a:rPr>
              <a:t>What would you do to try to prevent similar situations in the facility in the future?</a:t>
            </a:r>
          </a:p>
          <a:p>
            <a:pPr marL="0" indent="0">
              <a:buNone/>
            </a:pPr>
            <a:endParaRPr lang="en-US" dirty="0"/>
          </a:p>
        </p:txBody>
      </p:sp>
    </p:spTree>
    <p:extLst>
      <p:ext uri="{BB962C8B-B14F-4D97-AF65-F5344CB8AC3E}">
        <p14:creationId xmlns:p14="http://schemas.microsoft.com/office/powerpoint/2010/main" val="3534675850"/>
      </p:ext>
    </p:extLst>
  </p:cSld>
  <p:clrMapOvr>
    <a:masterClrMapping/>
  </p:clrMapOvr>
  <p:transition>
    <p:pull dir="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EAC470-0A4A-4CC9-B84B-58DAD3672604}"/>
              </a:ext>
            </a:extLst>
          </p:cNvPr>
          <p:cNvSpPr>
            <a:spLocks noGrp="1"/>
          </p:cNvSpPr>
          <p:nvPr>
            <p:ph type="title"/>
          </p:nvPr>
        </p:nvSpPr>
        <p:spPr>
          <a:xfrm>
            <a:off x="1895475" y="304800"/>
            <a:ext cx="6867525" cy="684213"/>
          </a:xfrm>
        </p:spPr>
        <p:txBody>
          <a:bodyPr/>
          <a:lstStyle/>
          <a:p>
            <a:r>
              <a:rPr lang="en-US" dirty="0"/>
              <a:t>Whose Rights Prevail?</a:t>
            </a:r>
          </a:p>
        </p:txBody>
      </p:sp>
      <p:sp>
        <p:nvSpPr>
          <p:cNvPr id="3" name="Text Placeholder 2">
            <a:extLst>
              <a:ext uri="{FF2B5EF4-FFF2-40B4-BE49-F238E27FC236}">
                <a16:creationId xmlns="" xmlns:a16="http://schemas.microsoft.com/office/drawing/2014/main" id="{D74D9B5D-7784-4B28-BAB3-953920D64897}"/>
              </a:ext>
            </a:extLst>
          </p:cNvPr>
          <p:cNvSpPr>
            <a:spLocks noGrp="1"/>
          </p:cNvSpPr>
          <p:nvPr>
            <p:ph type="body" sz="half" idx="1"/>
          </p:nvPr>
        </p:nvSpPr>
        <p:spPr>
          <a:xfrm>
            <a:off x="2133600" y="1065213"/>
            <a:ext cx="6867525" cy="5640387"/>
          </a:xfrm>
        </p:spPr>
        <p:txBody>
          <a:bodyPr/>
          <a:lstStyle/>
          <a:p>
            <a:pPr marL="0" indent="0" algn="just">
              <a:lnSpc>
                <a:spcPct val="150000"/>
              </a:lnSpc>
              <a:buNone/>
            </a:pPr>
            <a:r>
              <a:rPr lang="en-US" sz="1600" dirty="0">
                <a:latin typeface="+mj-lt"/>
              </a:rPr>
              <a:t>While you are visiting in Valley View Residential Care Facility, Alex Diaz asks for your help. He says that he and other residents are uncomfortable because there are three people who have moved into their building within the past couple of months who are too “different” from everyone else. The new residents do not fit in with the community. When they are in the dining room or join in activities, they look and sound different. Other residents try to avoid sitting with them and often leave the room whenever one of them enters. A couple of residents have told the new people to “Go away” and “Go somewhere else where you belong.” The Valley View administrator and staff ignore the complaints of the long-time residents. Mr. Diaz is upset and says that an attitude of fear and resentment is simmering among the residents. He asks you to intervene to get the three new residents to move to another facility. Mr. Diaz says that it is your responsibility to help the residents maintain their quality of life and to be comfortable in their home</a:t>
            </a:r>
            <a:r>
              <a:rPr lang="en-US" sz="1600" dirty="0"/>
              <a:t>.</a:t>
            </a:r>
          </a:p>
        </p:txBody>
      </p:sp>
    </p:spTree>
    <p:extLst>
      <p:ext uri="{BB962C8B-B14F-4D97-AF65-F5344CB8AC3E}">
        <p14:creationId xmlns:p14="http://schemas.microsoft.com/office/powerpoint/2010/main" val="1383665842"/>
      </p:ext>
    </p:extLst>
  </p:cSld>
  <p:clrMapOvr>
    <a:masterClrMapping/>
  </p:clrMapOvr>
  <p:transition>
    <p:pull dir="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D14978B-3057-46AD-B26E-311C60EF19D5}"/>
              </a:ext>
            </a:extLst>
          </p:cNvPr>
          <p:cNvSpPr>
            <a:spLocks noGrp="1"/>
          </p:cNvSpPr>
          <p:nvPr>
            <p:ph type="title"/>
          </p:nvPr>
        </p:nvSpPr>
        <p:spPr>
          <a:xfrm>
            <a:off x="1895475" y="304800"/>
            <a:ext cx="6867525" cy="608013"/>
          </a:xfrm>
        </p:spPr>
        <p:txBody>
          <a:bodyPr/>
          <a:lstStyle/>
          <a:p>
            <a:r>
              <a:rPr lang="en-US" dirty="0"/>
              <a:t>Whose Rights Prevail?</a:t>
            </a:r>
          </a:p>
        </p:txBody>
      </p:sp>
      <p:sp>
        <p:nvSpPr>
          <p:cNvPr id="3" name="Text Placeholder 2">
            <a:extLst>
              <a:ext uri="{FF2B5EF4-FFF2-40B4-BE49-F238E27FC236}">
                <a16:creationId xmlns="" xmlns:a16="http://schemas.microsoft.com/office/drawing/2014/main" id="{9398AE8C-F63F-42F9-BC7D-9C4691FA33F7}"/>
              </a:ext>
            </a:extLst>
          </p:cNvPr>
          <p:cNvSpPr>
            <a:spLocks noGrp="1"/>
          </p:cNvSpPr>
          <p:nvPr>
            <p:ph type="body" sz="half" idx="1"/>
          </p:nvPr>
        </p:nvSpPr>
        <p:spPr>
          <a:xfrm>
            <a:off x="2209800" y="1927225"/>
            <a:ext cx="6775450" cy="3178175"/>
          </a:xfrm>
        </p:spPr>
        <p:txBody>
          <a:bodyPr/>
          <a:lstStyle/>
          <a:p>
            <a:pPr lvl="0">
              <a:spcAft>
                <a:spcPts val="1800"/>
              </a:spcAft>
              <a:buClrTx/>
              <a:buFont typeface="+mj-lt"/>
              <a:buAutoNum type="arabicPeriod"/>
            </a:pPr>
            <a:r>
              <a:rPr lang="en-US" sz="2400" dirty="0">
                <a:latin typeface="+mj-lt"/>
              </a:rPr>
              <a:t>Where do you begin?</a:t>
            </a:r>
          </a:p>
          <a:p>
            <a:pPr lvl="0">
              <a:spcAft>
                <a:spcPts val="1800"/>
              </a:spcAft>
              <a:buClrTx/>
              <a:buFont typeface="+mj-lt"/>
              <a:buAutoNum type="arabicPeriod"/>
            </a:pPr>
            <a:r>
              <a:rPr lang="en-US" sz="2400" dirty="0">
                <a:latin typeface="+mj-lt"/>
              </a:rPr>
              <a:t>What are the issues?</a:t>
            </a:r>
          </a:p>
          <a:p>
            <a:pPr lvl="0">
              <a:spcAft>
                <a:spcPts val="1800"/>
              </a:spcAft>
              <a:buClrTx/>
              <a:buFont typeface="+mj-lt"/>
              <a:buAutoNum type="arabicPeriod"/>
            </a:pPr>
            <a:r>
              <a:rPr lang="en-US" sz="2400" dirty="0">
                <a:latin typeface="+mj-lt"/>
              </a:rPr>
              <a:t>How do you proceed? List the primary steps you would take and any resources you would/could use.</a:t>
            </a:r>
          </a:p>
          <a:p>
            <a:pPr lvl="0">
              <a:buClrTx/>
              <a:buFont typeface="+mj-lt"/>
              <a:buAutoNum type="arabicPeriod"/>
            </a:pPr>
            <a:r>
              <a:rPr lang="en-US" sz="2400" dirty="0">
                <a:latin typeface="+mj-lt"/>
              </a:rPr>
              <a:t>What would you do to try to prevent similar situations in the facility in the future?</a:t>
            </a:r>
          </a:p>
          <a:p>
            <a:pPr marL="0" indent="0">
              <a:buNone/>
            </a:pPr>
            <a:endParaRPr lang="en-US" dirty="0"/>
          </a:p>
        </p:txBody>
      </p:sp>
    </p:spTree>
    <p:extLst>
      <p:ext uri="{BB962C8B-B14F-4D97-AF65-F5344CB8AC3E}">
        <p14:creationId xmlns:p14="http://schemas.microsoft.com/office/powerpoint/2010/main" val="168104775"/>
      </p:ext>
    </p:extLst>
  </p:cSld>
  <p:clrMapOvr>
    <a:masterClrMapping/>
  </p:clrMapOvr>
  <p:transition>
    <p:pull dir="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DEAC470-0A4A-4CC9-B84B-58DAD3672604}"/>
              </a:ext>
            </a:extLst>
          </p:cNvPr>
          <p:cNvSpPr>
            <a:spLocks noGrp="1"/>
          </p:cNvSpPr>
          <p:nvPr>
            <p:ph type="title"/>
          </p:nvPr>
        </p:nvSpPr>
        <p:spPr>
          <a:xfrm>
            <a:off x="1828800" y="381000"/>
            <a:ext cx="6867525" cy="608013"/>
          </a:xfrm>
        </p:spPr>
        <p:txBody>
          <a:bodyPr/>
          <a:lstStyle/>
          <a:p>
            <a:r>
              <a:rPr lang="en-US" dirty="0"/>
              <a:t>Maggie Smith</a:t>
            </a:r>
          </a:p>
        </p:txBody>
      </p:sp>
      <p:sp>
        <p:nvSpPr>
          <p:cNvPr id="3" name="Text Placeholder 2">
            <a:extLst>
              <a:ext uri="{FF2B5EF4-FFF2-40B4-BE49-F238E27FC236}">
                <a16:creationId xmlns="" xmlns:a16="http://schemas.microsoft.com/office/drawing/2014/main" id="{D74D9B5D-7784-4B28-BAB3-953920D64897}"/>
              </a:ext>
            </a:extLst>
          </p:cNvPr>
          <p:cNvSpPr>
            <a:spLocks noGrp="1"/>
          </p:cNvSpPr>
          <p:nvPr>
            <p:ph type="body" sz="half" idx="1"/>
          </p:nvPr>
        </p:nvSpPr>
        <p:spPr>
          <a:xfrm>
            <a:off x="304800" y="2365593"/>
            <a:ext cx="8696325" cy="4104382"/>
          </a:xfrm>
        </p:spPr>
        <p:txBody>
          <a:bodyPr/>
          <a:lstStyle/>
          <a:p>
            <a:pPr marL="0" indent="0" algn="just">
              <a:buNone/>
            </a:pPr>
            <a:r>
              <a:rPr lang="en-US" sz="1600" dirty="0">
                <a:latin typeface="+mj-lt"/>
              </a:rPr>
              <a:t>Her partner of 25 years, Judy, had been caring for her at home, but Judy died suddenly of a heart attack. Realizing she needed </a:t>
            </a:r>
            <a:r>
              <a:rPr lang="en-US" sz="1600" dirty="0" smtClean="0">
                <a:latin typeface="+mj-lt"/>
              </a:rPr>
              <a:t>around-the-clock </a:t>
            </a:r>
            <a:r>
              <a:rPr lang="en-US" sz="1600" dirty="0">
                <a:latin typeface="+mj-lt"/>
              </a:rPr>
              <a:t>care, Maggie chose Happy Hills since it was the only nursing home in her small community.  Most of the staff have been polite, but none are really friendly to Maggie. They only come to the room when she calls for assistance. Every day she has a different person responsible for her care. None of the staff have been willing to assist Maggie with a bath or shower since she arrived at the facility. She has asked for assistance, but each time, the staff person makes an excuse, “We need two staff and no one else can help,” or “It’s another wing’s day to use the showers,” or “I’ll come back later to give you a sponge bath.” No one returns to give her a bath or shower. Last week after asking again for a bath or shower, Maggie overheard one staff person tell another, “I am not giving that lesbian a bath!” The second staff person agreed. Maggie complained to the nurse in charge, who said she’d take care of it. That was five days ago. Nothing has changed and Maggie still hasn’t had a bath. Maggie contacted the Ombudsman program for help. You visit Happy Hills to respond to Maggie’s request.</a:t>
            </a:r>
          </a:p>
          <a:p>
            <a:pPr marL="0" indent="0" algn="just">
              <a:buNone/>
            </a:pPr>
            <a:endParaRPr lang="en-US" sz="1600" i="1" dirty="0"/>
          </a:p>
          <a:p>
            <a:pPr marL="0" indent="0" algn="r">
              <a:buNone/>
            </a:pPr>
            <a:r>
              <a:rPr lang="en-US" sz="1200" i="1" dirty="0">
                <a:latin typeface="+mj-lt"/>
              </a:rPr>
              <a:t>Adapted from a training for the New Jersey Long-Term Care Ombudsman Program</a:t>
            </a:r>
            <a:endParaRPr lang="en-US" sz="1200" dirty="0">
              <a:latin typeface="+mj-lt"/>
            </a:endParaRPr>
          </a:p>
          <a:p>
            <a:pPr marL="0" indent="0" algn="just">
              <a:buNone/>
            </a:pPr>
            <a:endParaRPr lang="en-US" sz="1200" dirty="0">
              <a:latin typeface="+mj-lt"/>
            </a:endParaRPr>
          </a:p>
          <a:p>
            <a:pPr marL="0" indent="0" algn="just">
              <a:buNone/>
            </a:pPr>
            <a:endParaRPr lang="en-US" sz="1600" i="1" dirty="0">
              <a:latin typeface="+mj-lt"/>
            </a:endParaRPr>
          </a:p>
          <a:p>
            <a:pPr marL="0" indent="0" algn="r">
              <a:buNone/>
            </a:pPr>
            <a:endParaRPr lang="en-US" sz="1400" i="1" dirty="0"/>
          </a:p>
          <a:p>
            <a:pPr marL="0" indent="0">
              <a:buNone/>
            </a:pPr>
            <a:endParaRPr lang="en-US" dirty="0"/>
          </a:p>
        </p:txBody>
      </p:sp>
      <p:sp>
        <p:nvSpPr>
          <p:cNvPr id="4" name="TextBox 3">
            <a:extLst>
              <a:ext uri="{FF2B5EF4-FFF2-40B4-BE49-F238E27FC236}">
                <a16:creationId xmlns="" xmlns:a16="http://schemas.microsoft.com/office/drawing/2014/main" id="{85B87060-25B0-46BA-92FB-301184DEACA6}"/>
              </a:ext>
            </a:extLst>
          </p:cNvPr>
          <p:cNvSpPr txBox="1"/>
          <p:nvPr/>
        </p:nvSpPr>
        <p:spPr>
          <a:xfrm>
            <a:off x="2362200" y="1288375"/>
            <a:ext cx="6477000" cy="1077218"/>
          </a:xfrm>
          <a:prstGeom prst="rect">
            <a:avLst/>
          </a:prstGeom>
          <a:noFill/>
        </p:spPr>
        <p:txBody>
          <a:bodyPr wrap="square" rtlCol="0">
            <a:spAutoFit/>
          </a:bodyPr>
          <a:lstStyle/>
          <a:p>
            <a:pPr algn="just"/>
            <a:r>
              <a:rPr lang="en-US" sz="1600" dirty="0">
                <a:solidFill>
                  <a:schemeClr val="bg1"/>
                </a:solidFill>
              </a:rPr>
              <a:t>Maggie Smith became a resident of Happy Hills Nursing Home three weeks ago. She has severe rheumatoid arthritis and is unable to walk or get out of bed without assistance. She needs help with many of her ADLs. She is fully competent and aware of her surroundings. </a:t>
            </a:r>
          </a:p>
        </p:txBody>
      </p:sp>
    </p:spTree>
    <p:extLst>
      <p:ext uri="{BB962C8B-B14F-4D97-AF65-F5344CB8AC3E}">
        <p14:creationId xmlns:p14="http://schemas.microsoft.com/office/powerpoint/2010/main" val="2695554330"/>
      </p:ext>
    </p:extLst>
  </p:cSld>
  <p:clrMapOvr>
    <a:masterClrMapping/>
  </p:clrMapOvr>
  <p:transition>
    <p:pull dir="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D14978B-3057-46AD-B26E-311C60EF19D5}"/>
              </a:ext>
            </a:extLst>
          </p:cNvPr>
          <p:cNvSpPr>
            <a:spLocks noGrp="1"/>
          </p:cNvSpPr>
          <p:nvPr>
            <p:ph type="title"/>
          </p:nvPr>
        </p:nvSpPr>
        <p:spPr>
          <a:xfrm>
            <a:off x="1828800" y="304800"/>
            <a:ext cx="6867525" cy="684213"/>
          </a:xfrm>
        </p:spPr>
        <p:txBody>
          <a:bodyPr/>
          <a:lstStyle/>
          <a:p>
            <a:r>
              <a:rPr lang="en-US" dirty="0"/>
              <a:t>Maggie Smith</a:t>
            </a:r>
          </a:p>
        </p:txBody>
      </p:sp>
      <p:sp>
        <p:nvSpPr>
          <p:cNvPr id="3" name="Text Placeholder 2">
            <a:extLst>
              <a:ext uri="{FF2B5EF4-FFF2-40B4-BE49-F238E27FC236}">
                <a16:creationId xmlns="" xmlns:a16="http://schemas.microsoft.com/office/drawing/2014/main" id="{9398AE8C-F63F-42F9-BC7D-9C4691FA33F7}"/>
              </a:ext>
            </a:extLst>
          </p:cNvPr>
          <p:cNvSpPr>
            <a:spLocks noGrp="1"/>
          </p:cNvSpPr>
          <p:nvPr>
            <p:ph type="body" sz="half" idx="1"/>
          </p:nvPr>
        </p:nvSpPr>
        <p:spPr>
          <a:xfrm>
            <a:off x="2209800" y="1927225"/>
            <a:ext cx="6775450" cy="3178175"/>
          </a:xfrm>
        </p:spPr>
        <p:txBody>
          <a:bodyPr/>
          <a:lstStyle/>
          <a:p>
            <a:pPr lvl="0">
              <a:spcAft>
                <a:spcPts val="1800"/>
              </a:spcAft>
              <a:buClrTx/>
              <a:buFont typeface="+mj-lt"/>
              <a:buAutoNum type="arabicPeriod"/>
            </a:pPr>
            <a:r>
              <a:rPr lang="en-US" sz="2400" dirty="0">
                <a:latin typeface="+mj-lt"/>
              </a:rPr>
              <a:t>Where do you begin?</a:t>
            </a:r>
          </a:p>
          <a:p>
            <a:pPr lvl="0">
              <a:spcAft>
                <a:spcPts val="1800"/>
              </a:spcAft>
              <a:buClrTx/>
              <a:buFont typeface="+mj-lt"/>
              <a:buAutoNum type="arabicPeriod"/>
            </a:pPr>
            <a:r>
              <a:rPr lang="en-US" sz="2400" dirty="0">
                <a:latin typeface="+mj-lt"/>
              </a:rPr>
              <a:t>What are the issues?</a:t>
            </a:r>
          </a:p>
          <a:p>
            <a:pPr lvl="0">
              <a:spcAft>
                <a:spcPts val="1800"/>
              </a:spcAft>
              <a:buClrTx/>
              <a:buFont typeface="+mj-lt"/>
              <a:buAutoNum type="arabicPeriod"/>
            </a:pPr>
            <a:r>
              <a:rPr lang="en-US" sz="2400" dirty="0">
                <a:latin typeface="+mj-lt"/>
              </a:rPr>
              <a:t>How do you proceed? List the primary steps you would take and any resources you would/could use.</a:t>
            </a:r>
          </a:p>
          <a:p>
            <a:pPr lvl="0">
              <a:buClrTx/>
              <a:buFont typeface="+mj-lt"/>
              <a:buAutoNum type="arabicPeriod"/>
            </a:pPr>
            <a:r>
              <a:rPr lang="en-US" sz="2400" dirty="0">
                <a:latin typeface="+mj-lt"/>
              </a:rPr>
              <a:t>What would you do to try to prevent similar situations in the facility in the future?</a:t>
            </a:r>
          </a:p>
          <a:p>
            <a:pPr marL="0" indent="0">
              <a:buNone/>
            </a:pPr>
            <a:endParaRPr lang="en-US" dirty="0"/>
          </a:p>
        </p:txBody>
      </p:sp>
    </p:spTree>
    <p:extLst>
      <p:ext uri="{BB962C8B-B14F-4D97-AF65-F5344CB8AC3E}">
        <p14:creationId xmlns:p14="http://schemas.microsoft.com/office/powerpoint/2010/main" val="4078449306"/>
      </p:ext>
    </p:extLst>
  </p:cSld>
  <p:clrMapOvr>
    <a:masterClrMapping/>
  </p:clrMapOvr>
  <p:transition>
    <p:pull dir="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a:extLst>
              <a:ext uri="{FF2B5EF4-FFF2-40B4-BE49-F238E27FC236}">
                <a16:creationId xmlns="" xmlns:a16="http://schemas.microsoft.com/office/drawing/2014/main" id="{1E7F44E2-8AE9-46B7-8EE9-1D1217D8EEDA}"/>
              </a:ext>
            </a:extLst>
          </p:cNvPr>
          <p:cNvSpPr>
            <a:spLocks noGrp="1" noChangeArrowheads="1"/>
          </p:cNvSpPr>
          <p:nvPr>
            <p:ph type="title"/>
          </p:nvPr>
        </p:nvSpPr>
        <p:spPr>
          <a:xfrm>
            <a:off x="2383992" y="304800"/>
            <a:ext cx="6334125" cy="619030"/>
          </a:xfrm>
        </p:spPr>
        <p:txBody>
          <a:bodyPr/>
          <a:lstStyle/>
          <a:p>
            <a:r>
              <a:rPr lang="en-US" altLang="en-US" dirty="0"/>
              <a:t>LGBT Residents’ Bill of Rights</a:t>
            </a:r>
          </a:p>
        </p:txBody>
      </p:sp>
      <p:sp>
        <p:nvSpPr>
          <p:cNvPr id="599043" name="Rectangle 3">
            <a:extLst>
              <a:ext uri="{FF2B5EF4-FFF2-40B4-BE49-F238E27FC236}">
                <a16:creationId xmlns="" xmlns:a16="http://schemas.microsoft.com/office/drawing/2014/main" id="{D439BF52-AC1B-4FEA-AA55-4A1C1F766A7C}"/>
              </a:ext>
            </a:extLst>
          </p:cNvPr>
          <p:cNvSpPr>
            <a:spLocks noGrp="1" noChangeArrowheads="1"/>
          </p:cNvSpPr>
          <p:nvPr>
            <p:ph type="body" sz="half" idx="1"/>
          </p:nvPr>
        </p:nvSpPr>
        <p:spPr>
          <a:xfrm>
            <a:off x="2133600" y="1409700"/>
            <a:ext cx="6638925" cy="1219200"/>
          </a:xfrm>
        </p:spPr>
        <p:txBody>
          <a:bodyPr/>
          <a:lstStyle/>
          <a:p>
            <a:pPr marL="0" indent="0">
              <a:lnSpc>
                <a:spcPct val="110000"/>
              </a:lnSpc>
              <a:buClr>
                <a:schemeClr val="tx1"/>
              </a:buClr>
              <a:buNone/>
            </a:pPr>
            <a:r>
              <a:rPr lang="en-US" altLang="en-US" sz="1600" dirty="0">
                <a:latin typeface="Arial" panose="020B0604020202020204" pitchFamily="34" charset="0"/>
              </a:rPr>
              <a:t>It is unlawful for a LTC facility or facility staff to take any of the following actions wholly or partially on the basis of a person’s actual or perceived sexual orientation, gender identity, gender expression, or human immunodeficiency virus (HIV) status:</a:t>
            </a:r>
          </a:p>
        </p:txBody>
      </p:sp>
      <p:sp>
        <p:nvSpPr>
          <p:cNvPr id="3" name="TextBox 2">
            <a:extLst>
              <a:ext uri="{FF2B5EF4-FFF2-40B4-BE49-F238E27FC236}">
                <a16:creationId xmlns="" xmlns:a16="http://schemas.microsoft.com/office/drawing/2014/main" id="{D46AD04C-9856-4A15-947C-714A760226DA}"/>
              </a:ext>
            </a:extLst>
          </p:cNvPr>
          <p:cNvSpPr txBox="1"/>
          <p:nvPr/>
        </p:nvSpPr>
        <p:spPr>
          <a:xfrm>
            <a:off x="414338" y="2590800"/>
            <a:ext cx="8315324" cy="3508653"/>
          </a:xfrm>
          <a:prstGeom prst="rect">
            <a:avLst/>
          </a:prstGeom>
          <a:noFill/>
        </p:spPr>
        <p:txBody>
          <a:bodyPr wrap="square" rtlCol="0">
            <a:spAutoFit/>
          </a:bodyPr>
          <a:lstStyle/>
          <a:p>
            <a:pPr marL="342900" indent="-342900">
              <a:spcAft>
                <a:spcPts val="1200"/>
              </a:spcAft>
              <a:buFont typeface="+mj-lt"/>
              <a:buAutoNum type="arabicPeriod"/>
            </a:pPr>
            <a:r>
              <a:rPr lang="en-US" sz="1600" dirty="0">
                <a:solidFill>
                  <a:schemeClr val="bg1"/>
                </a:solidFill>
              </a:rPr>
              <a:t>Deny admission to a LTC facility, transfer or refuse to transfer a resident within a facility or to another facility, or discharge or evict a resident from a facility.</a:t>
            </a:r>
          </a:p>
          <a:p>
            <a:pPr marL="342900" indent="-342900">
              <a:spcAft>
                <a:spcPts val="1200"/>
              </a:spcAft>
              <a:buFont typeface="+mj-lt"/>
              <a:buAutoNum type="arabicPeriod"/>
            </a:pPr>
            <a:r>
              <a:rPr lang="en-US" sz="1600" dirty="0">
                <a:solidFill>
                  <a:schemeClr val="bg1"/>
                </a:solidFill>
              </a:rPr>
              <a:t>Deny a request by residents to share a room.</a:t>
            </a:r>
          </a:p>
          <a:p>
            <a:pPr marL="342900" indent="-342900">
              <a:spcAft>
                <a:spcPts val="1200"/>
              </a:spcAft>
              <a:buFont typeface="+mj-lt"/>
              <a:buAutoNum type="arabicPeriod"/>
            </a:pPr>
            <a:r>
              <a:rPr lang="en-US" sz="1600" dirty="0">
                <a:solidFill>
                  <a:schemeClr val="bg1"/>
                </a:solidFill>
              </a:rPr>
              <a:t>Where rooms are assigned by gender, assigning, reassigning, or refusing to assign a room to a transgender resident other than in accordance with the transgender resident’s gender identity, unless at the transgender resident’s request.</a:t>
            </a:r>
          </a:p>
          <a:p>
            <a:pPr marL="342900" indent="-342900">
              <a:spcAft>
                <a:spcPts val="1200"/>
              </a:spcAft>
              <a:buFont typeface="+mj-lt"/>
              <a:buAutoNum type="arabicPeriod"/>
            </a:pPr>
            <a:r>
              <a:rPr lang="en-US" sz="1600" dirty="0">
                <a:solidFill>
                  <a:schemeClr val="bg1"/>
                </a:solidFill>
              </a:rPr>
              <a:t>Prohibit a resident from using, or harass a resident who seeks to use or does use, a restroom available to other persons of the same gender identity, regardless of whether the resident is making a gender transition or appears to be gender-nonconforming. Harassment includes, but is not limited to, requiring a resident to show identity documents in order to gain entrance to a restroom available to other persons of the same gender identity.</a:t>
            </a:r>
          </a:p>
        </p:txBody>
      </p:sp>
    </p:spTree>
  </p:cSld>
  <p:clrMapOvr>
    <a:masterClrMapping/>
  </p:clrMapOvr>
  <p:transition spd="med">
    <p:strips dir="ru"/>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a:extLst>
              <a:ext uri="{FF2B5EF4-FFF2-40B4-BE49-F238E27FC236}">
                <a16:creationId xmlns="" xmlns:a16="http://schemas.microsoft.com/office/drawing/2014/main" id="{1E7F44E2-8AE9-46B7-8EE9-1D1217D8EEDA}"/>
              </a:ext>
            </a:extLst>
          </p:cNvPr>
          <p:cNvSpPr>
            <a:spLocks noGrp="1" noChangeArrowheads="1"/>
          </p:cNvSpPr>
          <p:nvPr>
            <p:ph type="title"/>
          </p:nvPr>
        </p:nvSpPr>
        <p:spPr>
          <a:xfrm>
            <a:off x="2438400" y="304800"/>
            <a:ext cx="6334125" cy="619030"/>
          </a:xfrm>
        </p:spPr>
        <p:txBody>
          <a:bodyPr/>
          <a:lstStyle/>
          <a:p>
            <a:r>
              <a:rPr lang="en-US" altLang="en-US" dirty="0"/>
              <a:t>LGBT Residents’ Bill of Rights</a:t>
            </a:r>
          </a:p>
        </p:txBody>
      </p:sp>
      <p:sp>
        <p:nvSpPr>
          <p:cNvPr id="3" name="TextBox 2">
            <a:extLst>
              <a:ext uri="{FF2B5EF4-FFF2-40B4-BE49-F238E27FC236}">
                <a16:creationId xmlns="" xmlns:a16="http://schemas.microsoft.com/office/drawing/2014/main" id="{D46AD04C-9856-4A15-947C-714A760226DA}"/>
              </a:ext>
            </a:extLst>
          </p:cNvPr>
          <p:cNvSpPr txBox="1"/>
          <p:nvPr/>
        </p:nvSpPr>
        <p:spPr>
          <a:xfrm>
            <a:off x="457201" y="2390802"/>
            <a:ext cx="8315324" cy="3108543"/>
          </a:xfrm>
          <a:prstGeom prst="rect">
            <a:avLst/>
          </a:prstGeom>
          <a:noFill/>
        </p:spPr>
        <p:txBody>
          <a:bodyPr wrap="square" rtlCol="0">
            <a:spAutoFit/>
          </a:bodyPr>
          <a:lstStyle/>
          <a:p>
            <a:pPr marL="342900" indent="-342900">
              <a:spcAft>
                <a:spcPts val="1200"/>
              </a:spcAft>
              <a:buFont typeface="+mj-lt"/>
              <a:buAutoNum type="arabicPeriod" startAt="6"/>
            </a:pPr>
            <a:r>
              <a:rPr lang="en-US" sz="1600" dirty="0">
                <a:solidFill>
                  <a:schemeClr val="bg1"/>
                </a:solidFill>
              </a:rPr>
              <a:t>Deny a resident the right to wear or be dressed in clothing, accessories, or cosmetics that are permitted for any other resident. </a:t>
            </a:r>
          </a:p>
          <a:p>
            <a:pPr marL="342900" indent="-342900">
              <a:spcAft>
                <a:spcPts val="1200"/>
              </a:spcAft>
              <a:buFont typeface="+mj-lt"/>
              <a:buAutoNum type="arabicPeriod" startAt="6"/>
            </a:pPr>
            <a:r>
              <a:rPr lang="en-US" sz="1600" dirty="0">
                <a:solidFill>
                  <a:schemeClr val="bg1"/>
                </a:solidFill>
              </a:rPr>
              <a:t>Restrict a resident’s right to associate with other residents or with visitors, including the right to consensual sexual relations, unless the restriction is uniformly applied to all residents in a nondiscriminatory manner. This section does not preclude a facility from banning or restricting sexual relations, as long as the ban or restriction is applied uniformly and in a nondiscriminatory manner.</a:t>
            </a:r>
          </a:p>
          <a:p>
            <a:pPr marL="342900" indent="-342900">
              <a:spcAft>
                <a:spcPts val="1200"/>
              </a:spcAft>
              <a:buFont typeface="+mj-lt"/>
              <a:buAutoNum type="arabicPeriod" startAt="6"/>
            </a:pPr>
            <a:r>
              <a:rPr lang="en-US" sz="1600" dirty="0">
                <a:solidFill>
                  <a:schemeClr val="bg1"/>
                </a:solidFill>
              </a:rPr>
              <a:t>Deny or restrict medical or nonmedical care that is appropriate to a resident’s organs and bodily needs, or provide medical or nonmedical care in a manner that, to a similarly situated reasonable person, unduly demeans the resident’s dignity or causes avoidable discomfort</a:t>
            </a:r>
            <a:r>
              <a:rPr lang="en-US" sz="1600" dirty="0" smtClean="0">
                <a:solidFill>
                  <a:schemeClr val="bg1"/>
                </a:solidFill>
              </a:rPr>
              <a:t>.</a:t>
            </a:r>
            <a:endParaRPr lang="en-US" sz="1600" dirty="0">
              <a:solidFill>
                <a:schemeClr val="bg1"/>
              </a:solidFill>
            </a:endParaRPr>
          </a:p>
        </p:txBody>
      </p:sp>
      <p:sp>
        <p:nvSpPr>
          <p:cNvPr id="2" name="TextBox 1">
            <a:extLst>
              <a:ext uri="{FF2B5EF4-FFF2-40B4-BE49-F238E27FC236}">
                <a16:creationId xmlns="" xmlns:a16="http://schemas.microsoft.com/office/drawing/2014/main" id="{A60F9011-6C54-41A8-8B15-DC70803A7CB0}"/>
              </a:ext>
            </a:extLst>
          </p:cNvPr>
          <p:cNvSpPr txBox="1"/>
          <p:nvPr/>
        </p:nvSpPr>
        <p:spPr>
          <a:xfrm>
            <a:off x="2286000" y="1531203"/>
            <a:ext cx="6334125" cy="830997"/>
          </a:xfrm>
          <a:prstGeom prst="rect">
            <a:avLst/>
          </a:prstGeom>
          <a:noFill/>
        </p:spPr>
        <p:txBody>
          <a:bodyPr wrap="square" rtlCol="0">
            <a:spAutoFit/>
          </a:bodyPr>
          <a:lstStyle/>
          <a:p>
            <a:pPr marL="342900" indent="-342900">
              <a:buFont typeface="+mj-lt"/>
              <a:buAutoNum type="arabicPeriod" startAt="5"/>
            </a:pPr>
            <a:r>
              <a:rPr lang="en-US" sz="1600" dirty="0">
                <a:solidFill>
                  <a:schemeClr val="bg1"/>
                </a:solidFill>
              </a:rPr>
              <a:t>Willfully and repeatedly fail to use a resident’s preferred name or pronouns after being clearly informed of the preferred name or pronouns.</a:t>
            </a:r>
          </a:p>
        </p:txBody>
      </p:sp>
    </p:spTree>
    <p:extLst>
      <p:ext uri="{BB962C8B-B14F-4D97-AF65-F5344CB8AC3E}">
        <p14:creationId xmlns:p14="http://schemas.microsoft.com/office/powerpoint/2010/main" val="1965952534"/>
      </p:ext>
    </p:extLst>
  </p:cSld>
  <p:clrMapOvr>
    <a:masterClrMapping/>
  </p:clrMapOvr>
  <p:transition spd="med">
    <p:strips dir="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9042" name="Rectangle 2">
            <a:extLst>
              <a:ext uri="{FF2B5EF4-FFF2-40B4-BE49-F238E27FC236}">
                <a16:creationId xmlns="" xmlns:a16="http://schemas.microsoft.com/office/drawing/2014/main" id="{1E7F44E2-8AE9-46B7-8EE9-1D1217D8EEDA}"/>
              </a:ext>
            </a:extLst>
          </p:cNvPr>
          <p:cNvSpPr>
            <a:spLocks noGrp="1" noChangeArrowheads="1"/>
          </p:cNvSpPr>
          <p:nvPr>
            <p:ph type="title"/>
          </p:nvPr>
        </p:nvSpPr>
        <p:spPr>
          <a:xfrm>
            <a:off x="2362200" y="304800"/>
            <a:ext cx="6334125" cy="619030"/>
          </a:xfrm>
        </p:spPr>
        <p:txBody>
          <a:bodyPr/>
          <a:lstStyle/>
          <a:p>
            <a:r>
              <a:rPr lang="en-US" altLang="en-US" dirty="0"/>
              <a:t>LGBT Residents’ Bill of Rights</a:t>
            </a:r>
          </a:p>
        </p:txBody>
      </p:sp>
      <p:sp>
        <p:nvSpPr>
          <p:cNvPr id="3" name="TextBox 2">
            <a:extLst>
              <a:ext uri="{FF2B5EF4-FFF2-40B4-BE49-F238E27FC236}">
                <a16:creationId xmlns="" xmlns:a16="http://schemas.microsoft.com/office/drawing/2014/main" id="{D46AD04C-9856-4A15-947C-714A760226DA}"/>
              </a:ext>
            </a:extLst>
          </p:cNvPr>
          <p:cNvSpPr txBox="1"/>
          <p:nvPr/>
        </p:nvSpPr>
        <p:spPr>
          <a:xfrm>
            <a:off x="457201" y="2228195"/>
            <a:ext cx="8315324" cy="4401205"/>
          </a:xfrm>
          <a:prstGeom prst="rect">
            <a:avLst/>
          </a:prstGeom>
          <a:noFill/>
        </p:spPr>
        <p:txBody>
          <a:bodyPr wrap="square" rtlCol="0">
            <a:spAutoFit/>
          </a:bodyPr>
          <a:lstStyle/>
          <a:p>
            <a:pPr>
              <a:spcAft>
                <a:spcPts val="1200"/>
              </a:spcAft>
            </a:pPr>
            <a:r>
              <a:rPr lang="en-US" sz="1600" dirty="0">
                <a:solidFill>
                  <a:schemeClr val="bg1"/>
                </a:solidFill>
              </a:rPr>
              <a:t>In </a:t>
            </a:r>
            <a:r>
              <a:rPr lang="en-US" sz="1600" dirty="0" smtClean="0">
                <a:solidFill>
                  <a:schemeClr val="bg1"/>
                </a:solidFill>
              </a:rPr>
              <a:t>addition:</a:t>
            </a:r>
          </a:p>
          <a:p>
            <a:pPr marL="285750" indent="-285750">
              <a:spcAft>
                <a:spcPts val="1200"/>
              </a:spcAft>
              <a:buFont typeface="Arial" panose="020B0604020202020204" pitchFamily="34" charset="0"/>
              <a:buChar char="•"/>
            </a:pPr>
            <a:r>
              <a:rPr lang="en-US" sz="1600" dirty="0" smtClean="0">
                <a:solidFill>
                  <a:schemeClr val="bg1"/>
                </a:solidFill>
              </a:rPr>
              <a:t>The LGBT LTC Facility Resident’s Bill of Rights shall </a:t>
            </a:r>
            <a:r>
              <a:rPr lang="en-US" sz="1600" dirty="0">
                <a:solidFill>
                  <a:schemeClr val="bg1"/>
                </a:solidFill>
              </a:rPr>
              <a:t>not apply to the extent that it is incompatible with any professionally reasonable clinical judgment.</a:t>
            </a:r>
          </a:p>
          <a:p>
            <a:pPr marL="285750" indent="-285750">
              <a:spcAft>
                <a:spcPts val="1200"/>
              </a:spcAft>
              <a:buFont typeface="Arial" panose="020B0604020202020204" pitchFamily="34" charset="0"/>
              <a:buChar char="•"/>
            </a:pPr>
            <a:r>
              <a:rPr lang="en-US" sz="1600" dirty="0" smtClean="0">
                <a:solidFill>
                  <a:schemeClr val="bg1"/>
                </a:solidFill>
              </a:rPr>
              <a:t>Each </a:t>
            </a:r>
            <a:r>
              <a:rPr lang="en-US" sz="1600" dirty="0">
                <a:solidFill>
                  <a:schemeClr val="bg1"/>
                </a:solidFill>
              </a:rPr>
              <a:t>facility shall post the following notice alongside its current nondiscrimination policy in all places and on all materials where that policy is posted:</a:t>
            </a:r>
          </a:p>
          <a:p>
            <a:pPr lvl="1">
              <a:spcAft>
                <a:spcPts val="1200"/>
              </a:spcAft>
            </a:pPr>
            <a:r>
              <a:rPr lang="en-US" sz="1600" dirty="0">
                <a:solidFill>
                  <a:schemeClr val="bg1"/>
                </a:solidFill>
              </a:rPr>
              <a:t>“[Name of facility] does not discriminate and does not permit discrimination, including, but not limited to, bullying, abuse, or harassment, on the basis of actual or perceived sexual orientation, gender identity, gender expression, or HIV status, or based on association with another individual on account of that individual’s actual or perceived sexual orientation, gender identity, gender expression, or HIV status. You may file a complaint with the Office of the State Long-Term Care Ombudsman [provide contact information] if you believe that you have experienced this kind of discrimination.”</a:t>
            </a:r>
          </a:p>
          <a:p>
            <a:pPr marL="285750" indent="-285750">
              <a:spcAft>
                <a:spcPts val="1200"/>
              </a:spcAft>
              <a:buFont typeface="Arial" panose="020B0604020202020204" pitchFamily="34" charset="0"/>
              <a:buChar char="•"/>
            </a:pPr>
            <a:r>
              <a:rPr lang="en-US" sz="1600" dirty="0" smtClean="0">
                <a:solidFill>
                  <a:schemeClr val="bg1"/>
                </a:solidFill>
              </a:rPr>
              <a:t>Long-term </a:t>
            </a:r>
            <a:r>
              <a:rPr lang="en-US" sz="1600" dirty="0">
                <a:solidFill>
                  <a:schemeClr val="bg1"/>
                </a:solidFill>
              </a:rPr>
              <a:t>care facilities shall protect personally identifiable information regarding residents’ sexual orientation, whether a resident is transgender, a resident’s transition history, and HIV status from unauthorized disclosure.</a:t>
            </a:r>
          </a:p>
        </p:txBody>
      </p:sp>
    </p:spTree>
    <p:extLst>
      <p:ext uri="{BB962C8B-B14F-4D97-AF65-F5344CB8AC3E}">
        <p14:creationId xmlns:p14="http://schemas.microsoft.com/office/powerpoint/2010/main" val="1953663561"/>
      </p:ext>
    </p:extLst>
  </p:cSld>
  <p:clrMapOvr>
    <a:masterClrMapping/>
  </p:clrMapOvr>
  <p:transition spd="med">
    <p:strips dir="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a:extLst>
              <a:ext uri="{FF2B5EF4-FFF2-40B4-BE49-F238E27FC236}">
                <a16:creationId xmlns="" xmlns:a16="http://schemas.microsoft.com/office/drawing/2014/main" id="{6D9DF611-7080-474C-BAB1-7D14B03CD0C8}"/>
              </a:ext>
            </a:extLst>
          </p:cNvPr>
          <p:cNvSpPr>
            <a:spLocks noGrp="1" noChangeArrowheads="1"/>
          </p:cNvSpPr>
          <p:nvPr>
            <p:ph type="title"/>
          </p:nvPr>
        </p:nvSpPr>
        <p:spPr>
          <a:xfrm>
            <a:off x="2200275" y="457201"/>
            <a:ext cx="6486525" cy="457199"/>
          </a:xfrm>
        </p:spPr>
        <p:txBody>
          <a:bodyPr/>
          <a:lstStyle/>
          <a:p>
            <a:r>
              <a:rPr lang="en-US" altLang="en-US" dirty="0"/>
              <a:t>Learning Objectives</a:t>
            </a:r>
          </a:p>
        </p:txBody>
      </p:sp>
      <p:sp>
        <p:nvSpPr>
          <p:cNvPr id="2" name="TextBox 1">
            <a:extLst>
              <a:ext uri="{FF2B5EF4-FFF2-40B4-BE49-F238E27FC236}">
                <a16:creationId xmlns="" xmlns:a16="http://schemas.microsoft.com/office/drawing/2014/main" id="{6561E094-D007-4C97-817B-59EFD46E9E79}"/>
              </a:ext>
            </a:extLst>
          </p:cNvPr>
          <p:cNvSpPr txBox="1"/>
          <p:nvPr/>
        </p:nvSpPr>
        <p:spPr>
          <a:xfrm>
            <a:off x="2743200" y="1905000"/>
            <a:ext cx="5943600" cy="4247317"/>
          </a:xfrm>
          <a:prstGeom prst="rect">
            <a:avLst/>
          </a:prstGeom>
          <a:noFill/>
        </p:spPr>
        <p:txBody>
          <a:bodyPr wrap="square" rtlCol="0">
            <a:spAutoFit/>
          </a:bodyPr>
          <a:lstStyle/>
          <a:p>
            <a:r>
              <a:rPr lang="en-US" sz="2400" dirty="0">
                <a:solidFill>
                  <a:schemeClr val="accent4"/>
                </a:solidFill>
              </a:rPr>
              <a:t>Ombudsman representatives will know:</a:t>
            </a:r>
          </a:p>
          <a:p>
            <a:endParaRPr lang="en-US" sz="2400" dirty="0">
              <a:solidFill>
                <a:schemeClr val="accent4"/>
              </a:solidFill>
            </a:endParaRPr>
          </a:p>
          <a:p>
            <a:pPr marL="342900" indent="-342900">
              <a:spcAft>
                <a:spcPts val="600"/>
              </a:spcAft>
              <a:buFont typeface="Arial" panose="020B0604020202020204" pitchFamily="34" charset="0"/>
              <a:buChar char="•"/>
            </a:pPr>
            <a:r>
              <a:rPr lang="en-US" sz="2400" dirty="0">
                <a:solidFill>
                  <a:schemeClr val="accent4"/>
                </a:solidFill>
              </a:rPr>
              <a:t>Basic definitions of terms,</a:t>
            </a:r>
          </a:p>
          <a:p>
            <a:pPr marL="342900" indent="-342900">
              <a:spcBef>
                <a:spcPts val="600"/>
              </a:spcBef>
              <a:spcAft>
                <a:spcPts val="600"/>
              </a:spcAft>
              <a:buFont typeface="Arial" panose="020B0604020202020204" pitchFamily="34" charset="0"/>
              <a:buChar char="•"/>
            </a:pPr>
            <a:r>
              <a:rPr lang="en-US" sz="2400" dirty="0">
                <a:solidFill>
                  <a:schemeClr val="accent4"/>
                </a:solidFill>
              </a:rPr>
              <a:t>Lesbian, Gay, Bisexual, Transgender (LGBT) concerns related to long-term care services,</a:t>
            </a:r>
          </a:p>
          <a:p>
            <a:pPr marL="342900" indent="-342900">
              <a:spcBef>
                <a:spcPts val="600"/>
              </a:spcBef>
              <a:spcAft>
                <a:spcPts val="600"/>
              </a:spcAft>
              <a:buFont typeface="Arial" panose="020B0604020202020204" pitchFamily="34" charset="0"/>
              <a:buChar char="•"/>
            </a:pPr>
            <a:r>
              <a:rPr lang="en-US" sz="2400" dirty="0">
                <a:solidFill>
                  <a:schemeClr val="accent4"/>
                </a:solidFill>
              </a:rPr>
              <a:t>Tips for working with LGBT individuals, and</a:t>
            </a:r>
          </a:p>
          <a:p>
            <a:pPr marL="342900" indent="-342900">
              <a:spcBef>
                <a:spcPts val="600"/>
              </a:spcBef>
              <a:spcAft>
                <a:spcPts val="600"/>
              </a:spcAft>
              <a:buFont typeface="Arial" panose="020B0604020202020204" pitchFamily="34" charset="0"/>
              <a:buChar char="•"/>
            </a:pPr>
            <a:r>
              <a:rPr lang="en-US" sz="2400" dirty="0">
                <a:solidFill>
                  <a:schemeClr val="accent4"/>
                </a:solidFill>
              </a:rPr>
              <a:t>Tools and resources for advocacy and education.</a:t>
            </a:r>
          </a:p>
        </p:txBody>
      </p:sp>
    </p:spTree>
  </p:cSld>
  <p:clrMapOvr>
    <a:masterClrMapping/>
  </p:clrMapOvr>
  <p:transition spd="med">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5970" name="Rectangle 2">
            <a:extLst>
              <a:ext uri="{FF2B5EF4-FFF2-40B4-BE49-F238E27FC236}">
                <a16:creationId xmlns="" xmlns:a16="http://schemas.microsoft.com/office/drawing/2014/main" id="{E5C97F04-CC00-4C31-A344-AFD221A59C1A}"/>
              </a:ext>
            </a:extLst>
          </p:cNvPr>
          <p:cNvSpPr>
            <a:spLocks noGrp="1" noChangeArrowheads="1"/>
          </p:cNvSpPr>
          <p:nvPr>
            <p:ph type="title"/>
          </p:nvPr>
        </p:nvSpPr>
        <p:spPr>
          <a:xfrm>
            <a:off x="1828800" y="306387"/>
            <a:ext cx="6867525" cy="684213"/>
          </a:xfrm>
        </p:spPr>
        <p:txBody>
          <a:bodyPr/>
          <a:lstStyle/>
          <a:p>
            <a:r>
              <a:rPr lang="en-US" altLang="en-US" dirty="0"/>
              <a:t>What </a:t>
            </a:r>
            <a:r>
              <a:rPr lang="en-US" altLang="en-US" dirty="0" smtClean="0"/>
              <a:t>Do </a:t>
            </a:r>
            <a:r>
              <a:rPr lang="en-US" altLang="en-US" dirty="0"/>
              <a:t>Y</a:t>
            </a:r>
            <a:r>
              <a:rPr lang="en-US" altLang="en-US" dirty="0" smtClean="0"/>
              <a:t>ou </a:t>
            </a:r>
            <a:r>
              <a:rPr lang="en-US" altLang="en-US" dirty="0"/>
              <a:t>T</a:t>
            </a:r>
            <a:r>
              <a:rPr lang="en-US" altLang="en-US" dirty="0" smtClean="0"/>
              <a:t>hink</a:t>
            </a:r>
            <a:r>
              <a:rPr lang="en-US" altLang="en-US" dirty="0"/>
              <a:t>?</a:t>
            </a:r>
          </a:p>
        </p:txBody>
      </p:sp>
      <p:sp>
        <p:nvSpPr>
          <p:cNvPr id="595972" name="Rectangle 4">
            <a:extLst>
              <a:ext uri="{FF2B5EF4-FFF2-40B4-BE49-F238E27FC236}">
                <a16:creationId xmlns="" xmlns:a16="http://schemas.microsoft.com/office/drawing/2014/main" id="{720CFCE3-D387-4019-8BF3-54D2915C48B5}"/>
              </a:ext>
            </a:extLst>
          </p:cNvPr>
          <p:cNvSpPr>
            <a:spLocks noChangeArrowheads="1"/>
          </p:cNvSpPr>
          <p:nvPr/>
        </p:nvSpPr>
        <p:spPr bwMode="auto">
          <a:xfrm>
            <a:off x="2857500" y="1752600"/>
            <a:ext cx="56515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2075" tIns="46038" rIns="92075" bIns="46038"/>
          <a:lstStyle>
            <a:lvl1pPr>
              <a:spcBef>
                <a:spcPct val="20000"/>
              </a:spcBef>
              <a:buClr>
                <a:schemeClr val="folHlink"/>
              </a:buClr>
              <a:buSzPct val="100000"/>
              <a:buFont typeface="Times" panose="02020603050405020304" pitchFamily="18" charset="0"/>
              <a:buChar char="•"/>
              <a:defRPr sz="1600">
                <a:solidFill>
                  <a:schemeClr val="tx1"/>
                </a:solidFill>
                <a:latin typeface="Times New Roman" panose="02020603050405020304" pitchFamily="18" charset="0"/>
              </a:defRPr>
            </a:lvl1pPr>
            <a:lvl2pPr marL="742950" indent="-285750">
              <a:spcBef>
                <a:spcPct val="20000"/>
              </a:spcBef>
              <a:buClr>
                <a:schemeClr val="folHlink"/>
              </a:buClr>
              <a:buSzPct val="85000"/>
              <a:buChar char="-"/>
              <a:defRPr sz="1400">
                <a:solidFill>
                  <a:schemeClr val="tx1"/>
                </a:solidFill>
                <a:latin typeface="Times New Roman" panose="02020603050405020304" pitchFamily="18" charset="0"/>
              </a:defRPr>
            </a:lvl2pPr>
            <a:lvl3pPr marL="1085850" indent="-228600">
              <a:spcBef>
                <a:spcPct val="20000"/>
              </a:spcBef>
              <a:buClr>
                <a:schemeClr val="folHlink"/>
              </a:buClr>
              <a:buSzPct val="80000"/>
              <a:buChar char="-"/>
              <a:defRPr sz="1400">
                <a:solidFill>
                  <a:schemeClr val="tx1"/>
                </a:solidFill>
                <a:latin typeface="Times New Roman" panose="02020603050405020304" pitchFamily="18" charset="0"/>
              </a:defRPr>
            </a:lvl3pPr>
            <a:lvl4pPr marL="1428750" indent="-228600">
              <a:spcBef>
                <a:spcPct val="20000"/>
              </a:spcBef>
              <a:buClr>
                <a:schemeClr val="folHlink"/>
              </a:buClr>
              <a:buSzPct val="80000"/>
              <a:buChar char="-"/>
              <a:defRPr sz="1400">
                <a:solidFill>
                  <a:schemeClr val="tx1"/>
                </a:solidFill>
                <a:latin typeface="Times New Roman" panose="02020603050405020304" pitchFamily="18" charset="0"/>
              </a:defRPr>
            </a:lvl4pPr>
            <a:lvl5pPr marL="1771650" indent="-228600">
              <a:spcBef>
                <a:spcPct val="20000"/>
              </a:spcBef>
              <a:buClr>
                <a:schemeClr val="folHlink"/>
              </a:buClr>
              <a:buSzPct val="70000"/>
              <a:buChar char="-"/>
              <a:defRPr sz="1400">
                <a:solidFill>
                  <a:schemeClr val="tx1"/>
                </a:solidFill>
                <a:latin typeface="Times New Roman" panose="02020603050405020304" pitchFamily="18" charset="0"/>
              </a:defRPr>
            </a:lvl5pPr>
            <a:lvl6pPr marL="2228850" indent="-228600" fontAlgn="base">
              <a:spcBef>
                <a:spcPct val="20000"/>
              </a:spcBef>
              <a:spcAft>
                <a:spcPct val="0"/>
              </a:spcAft>
              <a:buClr>
                <a:schemeClr val="folHlink"/>
              </a:buClr>
              <a:buSzPct val="70000"/>
              <a:buChar char="-"/>
              <a:defRPr sz="1400">
                <a:solidFill>
                  <a:schemeClr val="tx1"/>
                </a:solidFill>
                <a:latin typeface="Times New Roman" panose="02020603050405020304" pitchFamily="18" charset="0"/>
              </a:defRPr>
            </a:lvl6pPr>
            <a:lvl7pPr marL="2686050" indent="-228600" fontAlgn="base">
              <a:spcBef>
                <a:spcPct val="20000"/>
              </a:spcBef>
              <a:spcAft>
                <a:spcPct val="0"/>
              </a:spcAft>
              <a:buClr>
                <a:schemeClr val="folHlink"/>
              </a:buClr>
              <a:buSzPct val="70000"/>
              <a:buChar char="-"/>
              <a:defRPr sz="1400">
                <a:solidFill>
                  <a:schemeClr val="tx1"/>
                </a:solidFill>
                <a:latin typeface="Times New Roman" panose="02020603050405020304" pitchFamily="18" charset="0"/>
              </a:defRPr>
            </a:lvl7pPr>
            <a:lvl8pPr marL="3143250" indent="-228600" fontAlgn="base">
              <a:spcBef>
                <a:spcPct val="20000"/>
              </a:spcBef>
              <a:spcAft>
                <a:spcPct val="0"/>
              </a:spcAft>
              <a:buClr>
                <a:schemeClr val="folHlink"/>
              </a:buClr>
              <a:buSzPct val="70000"/>
              <a:buChar char="-"/>
              <a:defRPr sz="1400">
                <a:solidFill>
                  <a:schemeClr val="tx1"/>
                </a:solidFill>
                <a:latin typeface="Times New Roman" panose="02020603050405020304" pitchFamily="18" charset="0"/>
              </a:defRPr>
            </a:lvl8pPr>
            <a:lvl9pPr marL="3600450" indent="-228600" fontAlgn="base">
              <a:spcBef>
                <a:spcPct val="20000"/>
              </a:spcBef>
              <a:spcAft>
                <a:spcPct val="0"/>
              </a:spcAft>
              <a:buClr>
                <a:schemeClr val="folHlink"/>
              </a:buClr>
              <a:buSzPct val="70000"/>
              <a:buChar char="-"/>
              <a:defRPr sz="1400">
                <a:solidFill>
                  <a:schemeClr val="tx1"/>
                </a:solidFill>
                <a:latin typeface="Times New Roman" panose="02020603050405020304" pitchFamily="18" charset="0"/>
              </a:defRPr>
            </a:lvl9pPr>
          </a:lstStyle>
          <a:p>
            <a:pPr marL="342900" indent="-342900">
              <a:spcAft>
                <a:spcPts val="3600"/>
              </a:spcAft>
              <a:buClrTx/>
              <a:buFont typeface="+mj-lt"/>
              <a:buAutoNum type="arabicPeriod"/>
            </a:pPr>
            <a:r>
              <a:rPr lang="en-US" altLang="en-US" sz="2400" dirty="0">
                <a:solidFill>
                  <a:schemeClr val="bg1"/>
                </a:solidFill>
                <a:latin typeface="Arial" panose="020B0604020202020204" pitchFamily="34" charset="0"/>
              </a:rPr>
              <a:t>What issues do you think LGBT individuals might experience living in a long-term care facility?</a:t>
            </a:r>
          </a:p>
          <a:p>
            <a:pPr marL="342900" indent="-342900">
              <a:buClrTx/>
              <a:buFont typeface="+mj-lt"/>
              <a:buAutoNum type="arabicPeriod"/>
            </a:pPr>
            <a:r>
              <a:rPr lang="en-US" altLang="en-US" sz="2400" dirty="0">
                <a:solidFill>
                  <a:schemeClr val="bg1"/>
                </a:solidFill>
                <a:latin typeface="Arial" panose="020B0604020202020204" pitchFamily="34" charset="0"/>
              </a:rPr>
              <a:t>What makes these experiences different from issues faced by other residents?</a:t>
            </a:r>
          </a:p>
        </p:txBody>
      </p:sp>
      <p:pic>
        <p:nvPicPr>
          <p:cNvPr id="595977" name="Picture 9">
            <a:extLst>
              <a:ext uri="{FF2B5EF4-FFF2-40B4-BE49-F238E27FC236}">
                <a16:creationId xmlns="" xmlns:a16="http://schemas.microsoft.com/office/drawing/2014/main" id="{36B16144-FD14-4BD1-B2F5-6DD6D51AE00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57600" y="6794500"/>
            <a:ext cx="12700" cy="63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ransition spd="med">
    <p:strips dir="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210" name="Rectangle 2">
            <a:extLst>
              <a:ext uri="{FF2B5EF4-FFF2-40B4-BE49-F238E27FC236}">
                <a16:creationId xmlns="" xmlns:a16="http://schemas.microsoft.com/office/drawing/2014/main" id="{8BE807CC-DF0B-4261-90A6-3B69EE274065}"/>
              </a:ext>
            </a:extLst>
          </p:cNvPr>
          <p:cNvSpPr>
            <a:spLocks noGrp="1" noChangeArrowheads="1"/>
          </p:cNvSpPr>
          <p:nvPr>
            <p:ph type="title"/>
          </p:nvPr>
        </p:nvSpPr>
        <p:spPr>
          <a:xfrm>
            <a:off x="1828800" y="304800"/>
            <a:ext cx="6867525" cy="684213"/>
          </a:xfrm>
        </p:spPr>
        <p:txBody>
          <a:bodyPr/>
          <a:lstStyle/>
          <a:p>
            <a:r>
              <a:rPr lang="en-US" altLang="en-US" dirty="0"/>
              <a:t>Video: Watch and Listen</a:t>
            </a:r>
          </a:p>
        </p:txBody>
      </p:sp>
      <p:sp>
        <p:nvSpPr>
          <p:cNvPr id="606211" name="Rectangle 3">
            <a:extLst>
              <a:ext uri="{FF2B5EF4-FFF2-40B4-BE49-F238E27FC236}">
                <a16:creationId xmlns="" xmlns:a16="http://schemas.microsoft.com/office/drawing/2014/main" id="{EDB0DDC2-11B9-4952-BEE2-FC95B66B4F6D}"/>
              </a:ext>
            </a:extLst>
          </p:cNvPr>
          <p:cNvSpPr>
            <a:spLocks noGrp="1" noChangeArrowheads="1"/>
          </p:cNvSpPr>
          <p:nvPr>
            <p:ph sz="half" idx="2"/>
          </p:nvPr>
        </p:nvSpPr>
        <p:spPr>
          <a:xfrm>
            <a:off x="2368550" y="2038350"/>
            <a:ext cx="6775450" cy="2000250"/>
          </a:xfrm>
        </p:spPr>
        <p:txBody>
          <a:bodyPr/>
          <a:lstStyle/>
          <a:p>
            <a:pPr>
              <a:spcBef>
                <a:spcPts val="600"/>
              </a:spcBef>
              <a:spcAft>
                <a:spcPts val="600"/>
              </a:spcAft>
              <a:buFont typeface="Times" panose="02020603050405020304" pitchFamily="18" charset="0"/>
              <a:buNone/>
            </a:pPr>
            <a:r>
              <a:rPr lang="en-US" altLang="en-US" sz="2800" dirty="0">
                <a:latin typeface="Arial" panose="020B0604020202020204" pitchFamily="34" charset="0"/>
              </a:rPr>
              <a:t>Listen for tips on:</a:t>
            </a:r>
          </a:p>
          <a:p>
            <a:pPr marL="457200" indent="-457200">
              <a:spcBef>
                <a:spcPts val="600"/>
              </a:spcBef>
              <a:spcAft>
                <a:spcPts val="600"/>
              </a:spcAft>
              <a:buClrTx/>
              <a:buFont typeface="+mj-lt"/>
              <a:buAutoNum type="arabicPeriod"/>
            </a:pPr>
            <a:r>
              <a:rPr lang="en-US" altLang="en-US" sz="2400" dirty="0">
                <a:latin typeface="Arial" panose="020B0604020202020204" pitchFamily="34" charset="0"/>
              </a:rPr>
              <a:t>Terminology to use.</a:t>
            </a:r>
          </a:p>
          <a:p>
            <a:pPr marL="457200" indent="-457200">
              <a:spcBef>
                <a:spcPts val="600"/>
              </a:spcBef>
              <a:spcAft>
                <a:spcPts val="600"/>
              </a:spcAft>
              <a:buClrTx/>
              <a:buFont typeface="+mj-lt"/>
              <a:buAutoNum type="arabicPeriod"/>
            </a:pPr>
            <a:r>
              <a:rPr lang="en-US" altLang="en-US" sz="2400" dirty="0">
                <a:latin typeface="Arial" panose="020B0604020202020204" pitchFamily="34" charset="0"/>
              </a:rPr>
              <a:t>Ways to establish trust to build relationships.</a:t>
            </a:r>
          </a:p>
          <a:p>
            <a:pPr marL="457200" indent="-457200">
              <a:spcAft>
                <a:spcPts val="2400"/>
              </a:spcAft>
              <a:buClrTx/>
              <a:buFont typeface="+mj-lt"/>
              <a:buAutoNum type="arabicPeriod"/>
            </a:pPr>
            <a:r>
              <a:rPr lang="en-US" altLang="en-US" sz="2400" dirty="0">
                <a:latin typeface="Arial" panose="020B0604020202020204" pitchFamily="34" charset="0"/>
              </a:rPr>
              <a:t>Information you will use in Ombudsman advocacy.</a:t>
            </a:r>
          </a:p>
        </p:txBody>
      </p:sp>
    </p:spTree>
  </p:cSld>
  <p:clrMapOvr>
    <a:masterClrMapping/>
  </p:clrMapOvr>
  <p:transition>
    <p:pull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7234" name="Rectangle 2">
            <a:extLst>
              <a:ext uri="{FF2B5EF4-FFF2-40B4-BE49-F238E27FC236}">
                <a16:creationId xmlns="" xmlns:a16="http://schemas.microsoft.com/office/drawing/2014/main" id="{D5FE6F86-5434-4A27-A40A-2AEFC87F6ED0}"/>
              </a:ext>
            </a:extLst>
          </p:cNvPr>
          <p:cNvSpPr>
            <a:spLocks noGrp="1" noChangeArrowheads="1"/>
          </p:cNvSpPr>
          <p:nvPr>
            <p:ph type="title"/>
          </p:nvPr>
        </p:nvSpPr>
        <p:spPr>
          <a:xfrm>
            <a:off x="1828800" y="382587"/>
            <a:ext cx="6867525" cy="1065213"/>
          </a:xfrm>
        </p:spPr>
        <p:txBody>
          <a:bodyPr/>
          <a:lstStyle/>
          <a:p>
            <a:r>
              <a:rPr lang="en-US" altLang="en-US" dirty="0"/>
              <a:t>Video: Roles and </a:t>
            </a:r>
            <a:r>
              <a:rPr lang="en-US" altLang="en-US" dirty="0" smtClean="0"/>
              <a:t/>
            </a:r>
            <a:br>
              <a:rPr lang="en-US" altLang="en-US" dirty="0" smtClean="0"/>
            </a:br>
            <a:r>
              <a:rPr lang="en-US" altLang="en-US" dirty="0" smtClean="0"/>
              <a:t>Responsibilities</a:t>
            </a:r>
            <a:endParaRPr lang="en-US" altLang="en-US" dirty="0"/>
          </a:p>
        </p:txBody>
      </p:sp>
      <p:sp>
        <p:nvSpPr>
          <p:cNvPr id="607235" name="Rectangle 3">
            <a:extLst>
              <a:ext uri="{FF2B5EF4-FFF2-40B4-BE49-F238E27FC236}">
                <a16:creationId xmlns="" xmlns:a16="http://schemas.microsoft.com/office/drawing/2014/main" id="{EF945E9F-EC39-4B3B-8340-1A495030C803}"/>
              </a:ext>
            </a:extLst>
          </p:cNvPr>
          <p:cNvSpPr>
            <a:spLocks noGrp="1" noChangeArrowheads="1"/>
          </p:cNvSpPr>
          <p:nvPr>
            <p:ph sz="half" idx="2"/>
          </p:nvPr>
        </p:nvSpPr>
        <p:spPr>
          <a:xfrm>
            <a:off x="2368550" y="2286000"/>
            <a:ext cx="6775450" cy="2000250"/>
          </a:xfrm>
        </p:spPr>
        <p:txBody>
          <a:bodyPr/>
          <a:lstStyle/>
          <a:p>
            <a:pPr marL="457200" indent="-457200">
              <a:spcBef>
                <a:spcPct val="0"/>
              </a:spcBef>
              <a:spcAft>
                <a:spcPts val="2400"/>
              </a:spcAft>
              <a:buClrTx/>
              <a:buSzTx/>
              <a:buFont typeface="+mj-lt"/>
              <a:buAutoNum type="arabicPeriod"/>
            </a:pPr>
            <a:r>
              <a:rPr lang="en-US" altLang="en-US" sz="2400" dirty="0">
                <a:latin typeface="Arial" panose="020B0604020202020204" pitchFamily="34" charset="0"/>
              </a:rPr>
              <a:t>Whose role is it to educate and inform residents about respect for everyone?</a:t>
            </a:r>
          </a:p>
          <a:p>
            <a:pPr marL="457200" indent="-457200">
              <a:spcBef>
                <a:spcPct val="0"/>
              </a:spcBef>
              <a:spcAft>
                <a:spcPts val="2400"/>
              </a:spcAft>
              <a:buClrTx/>
              <a:buSzTx/>
              <a:buFont typeface="+mj-lt"/>
              <a:buAutoNum type="arabicPeriod"/>
            </a:pPr>
            <a:r>
              <a:rPr kumimoji="1" lang="en-US" altLang="en-US" sz="2400" dirty="0">
                <a:latin typeface="Arial" panose="020B0604020202020204" pitchFamily="34" charset="0"/>
              </a:rPr>
              <a:t>How does the facility deal with the situation?</a:t>
            </a:r>
          </a:p>
          <a:p>
            <a:pPr marL="457200" indent="-457200">
              <a:spcBef>
                <a:spcPct val="0"/>
              </a:spcBef>
              <a:buClrTx/>
              <a:buSzTx/>
              <a:buFont typeface="+mj-lt"/>
              <a:buAutoNum type="arabicPeriod"/>
            </a:pPr>
            <a:r>
              <a:rPr kumimoji="1" lang="en-US" altLang="en-US" sz="2400" dirty="0">
                <a:latin typeface="Arial" panose="020B0604020202020204" pitchFamily="34" charset="0"/>
              </a:rPr>
              <a:t>How might you follow up if you overheard that conversation or a similar one?</a:t>
            </a:r>
          </a:p>
          <a:p>
            <a:pPr marL="0" indent="0">
              <a:buFont typeface="Times" panose="02020603050405020304" pitchFamily="18" charset="0"/>
              <a:buNone/>
            </a:pPr>
            <a:endParaRPr lang="en-US" altLang="en-US" dirty="0">
              <a:latin typeface="Arial" panose="020B0604020202020204" pitchFamily="34" charset="0"/>
            </a:endParaRPr>
          </a:p>
        </p:txBody>
      </p:sp>
    </p:spTree>
  </p:cSld>
  <p:clrMapOvr>
    <a:masterClrMapping/>
  </p:clrMapOvr>
  <p:transition>
    <p:pull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994" name="Rectangle 2">
            <a:extLst>
              <a:ext uri="{FF2B5EF4-FFF2-40B4-BE49-F238E27FC236}">
                <a16:creationId xmlns="" xmlns:a16="http://schemas.microsoft.com/office/drawing/2014/main" id="{120F65AF-AF47-4E59-8686-E5DBA172ECFE}"/>
              </a:ext>
            </a:extLst>
          </p:cNvPr>
          <p:cNvSpPr>
            <a:spLocks noGrp="1" noChangeArrowheads="1"/>
          </p:cNvSpPr>
          <p:nvPr>
            <p:ph type="title"/>
          </p:nvPr>
        </p:nvSpPr>
        <p:spPr>
          <a:xfrm>
            <a:off x="1828800" y="304800"/>
            <a:ext cx="6867525" cy="608013"/>
          </a:xfrm>
        </p:spPr>
        <p:txBody>
          <a:bodyPr/>
          <a:lstStyle/>
          <a:p>
            <a:pPr>
              <a:buFont typeface="WP IconicSymbolsB" pitchFamily="2" charset="2"/>
              <a:buNone/>
            </a:pPr>
            <a:r>
              <a:rPr lang="en-US" altLang="en-US" dirty="0"/>
              <a:t>Definitions</a:t>
            </a:r>
          </a:p>
        </p:txBody>
      </p:sp>
      <p:sp>
        <p:nvSpPr>
          <p:cNvPr id="596995" name="Rectangle 3">
            <a:extLst>
              <a:ext uri="{FF2B5EF4-FFF2-40B4-BE49-F238E27FC236}">
                <a16:creationId xmlns="" xmlns:a16="http://schemas.microsoft.com/office/drawing/2014/main" id="{2C623F39-623F-4934-92FE-DD55DB51FC19}"/>
              </a:ext>
            </a:extLst>
          </p:cNvPr>
          <p:cNvSpPr>
            <a:spLocks noGrp="1" noChangeArrowheads="1"/>
          </p:cNvSpPr>
          <p:nvPr>
            <p:ph type="body" sz="half" idx="1"/>
          </p:nvPr>
        </p:nvSpPr>
        <p:spPr>
          <a:xfrm>
            <a:off x="2219325" y="1066800"/>
            <a:ext cx="6781800" cy="5257800"/>
          </a:xfrm>
        </p:spPr>
        <p:txBody>
          <a:bodyPr/>
          <a:lstStyle/>
          <a:p>
            <a:pPr>
              <a:lnSpc>
                <a:spcPct val="110000"/>
              </a:lnSpc>
              <a:spcAft>
                <a:spcPts val="1200"/>
              </a:spcAft>
              <a:buClr>
                <a:schemeClr val="tx1"/>
              </a:buClr>
            </a:pPr>
            <a:r>
              <a:rPr lang="en-US" altLang="en-US" b="1" dirty="0">
                <a:latin typeface="Arial" panose="020B0604020202020204" pitchFamily="34" charset="0"/>
              </a:rPr>
              <a:t>Bisexual</a:t>
            </a:r>
            <a:r>
              <a:rPr lang="en-US" altLang="en-US" dirty="0">
                <a:latin typeface="Arial" panose="020B0604020202020204" pitchFamily="34" charset="0"/>
              </a:rPr>
              <a:t>: Individual who is physically, romantically, and/or emotionally attracted to both men and women.</a:t>
            </a:r>
          </a:p>
          <a:p>
            <a:pPr>
              <a:lnSpc>
                <a:spcPct val="110000"/>
              </a:lnSpc>
              <a:spcAft>
                <a:spcPts val="1200"/>
              </a:spcAft>
              <a:buClr>
                <a:schemeClr val="tx1"/>
              </a:buClr>
            </a:pPr>
            <a:r>
              <a:rPr lang="en-US" altLang="en-US" b="1" dirty="0">
                <a:latin typeface="Arial" panose="020B0604020202020204" pitchFamily="34" charset="0"/>
              </a:rPr>
              <a:t>Gay</a:t>
            </a:r>
            <a:r>
              <a:rPr lang="en-US" altLang="en-US" dirty="0">
                <a:latin typeface="Arial" panose="020B0604020202020204" pitchFamily="34" charset="0"/>
              </a:rPr>
              <a:t>: Individual who has primary physical, romantic, and/or emotional attraction to someone of the same sex.</a:t>
            </a:r>
          </a:p>
          <a:p>
            <a:pPr>
              <a:lnSpc>
                <a:spcPct val="110000"/>
              </a:lnSpc>
              <a:spcAft>
                <a:spcPts val="1200"/>
              </a:spcAft>
              <a:buClr>
                <a:schemeClr val="tx1"/>
              </a:buClr>
            </a:pPr>
            <a:r>
              <a:rPr lang="en-US" altLang="en-US" b="1" dirty="0">
                <a:latin typeface="Arial" panose="020B0604020202020204" pitchFamily="34" charset="0"/>
              </a:rPr>
              <a:t>Gender Expression</a:t>
            </a:r>
            <a:r>
              <a:rPr lang="en-US" altLang="en-US" dirty="0">
                <a:latin typeface="Arial" panose="020B0604020202020204" pitchFamily="34" charset="0"/>
              </a:rPr>
              <a:t>: The way a person outwardly expresses their gender identity and/or role.</a:t>
            </a:r>
          </a:p>
          <a:p>
            <a:pPr>
              <a:lnSpc>
                <a:spcPct val="110000"/>
              </a:lnSpc>
              <a:spcAft>
                <a:spcPts val="1200"/>
              </a:spcAft>
              <a:buClr>
                <a:schemeClr val="tx1"/>
              </a:buClr>
            </a:pPr>
            <a:r>
              <a:rPr lang="en-US" altLang="en-US" b="1" dirty="0">
                <a:latin typeface="Arial" panose="020B0604020202020204" pitchFamily="34" charset="0"/>
              </a:rPr>
              <a:t>Gender Identity</a:t>
            </a:r>
            <a:r>
              <a:rPr lang="en-US" altLang="en-US" dirty="0">
                <a:latin typeface="Arial" panose="020B0604020202020204" pitchFamily="34" charset="0"/>
              </a:rPr>
              <a:t>: Identity based on the individual’s stated gender </a:t>
            </a:r>
            <a:r>
              <a:rPr lang="en-US" altLang="en-US" dirty="0" smtClean="0">
                <a:latin typeface="Arial" panose="020B0604020202020204" pitchFamily="34" charset="0"/>
              </a:rPr>
              <a:t>identity, which can differ from physical appearance, sex assigned at birth, or identity as stated by another person.</a:t>
            </a:r>
            <a:endParaRPr lang="en-US" altLang="en-US" b="1" dirty="0">
              <a:latin typeface="Arial" panose="020B0604020202020204" pitchFamily="34" charset="0"/>
            </a:endParaRPr>
          </a:p>
          <a:p>
            <a:pPr lvl="1">
              <a:lnSpc>
                <a:spcPct val="110000"/>
              </a:lnSpc>
              <a:spcAft>
                <a:spcPts val="1200"/>
              </a:spcAft>
              <a:buClr>
                <a:schemeClr val="tx1"/>
              </a:buClr>
            </a:pPr>
            <a:r>
              <a:rPr lang="en-US" altLang="en-US" sz="1800" i="1" dirty="0">
                <a:latin typeface="Arial" panose="020B0604020202020204" pitchFamily="34" charset="0"/>
              </a:rPr>
              <a:t>California LGBT Residents’ Bill of </a:t>
            </a:r>
            <a:r>
              <a:rPr lang="en-US" altLang="en-US" sz="1800" i="1" dirty="0" smtClean="0">
                <a:latin typeface="Arial" panose="020B0604020202020204" pitchFamily="34" charset="0"/>
              </a:rPr>
              <a:t>Rights</a:t>
            </a:r>
            <a:r>
              <a:rPr lang="en-US" altLang="en-US" sz="1800" dirty="0" smtClean="0">
                <a:latin typeface="Arial" panose="020B0604020202020204" pitchFamily="34" charset="0"/>
              </a:rPr>
              <a:t>: </a:t>
            </a:r>
            <a:r>
              <a:rPr lang="en-US" altLang="en-US" sz="1800" dirty="0">
                <a:latin typeface="Arial" panose="020B0604020202020204" pitchFamily="34" charset="0"/>
              </a:rPr>
              <a:t>An individual who lacks the ability to communicate gender </a:t>
            </a:r>
            <a:r>
              <a:rPr lang="en-US" altLang="en-US" sz="1800" dirty="0" smtClean="0">
                <a:latin typeface="Arial" panose="020B0604020202020204" pitchFamily="34" charset="0"/>
              </a:rPr>
              <a:t>identity </a:t>
            </a:r>
            <a:r>
              <a:rPr lang="en-US" altLang="en-US" sz="1800" dirty="0">
                <a:latin typeface="Arial" panose="020B0604020202020204" pitchFamily="34" charset="0"/>
              </a:rPr>
              <a:t>shall retain the gender identity most recently expressed by that individual.</a:t>
            </a:r>
          </a:p>
          <a:p>
            <a:pPr marL="0" indent="0" algn="r">
              <a:lnSpc>
                <a:spcPct val="110000"/>
              </a:lnSpc>
              <a:buClr>
                <a:schemeClr val="tx1"/>
              </a:buClr>
              <a:buNone/>
            </a:pPr>
            <a:endParaRPr lang="en-US" altLang="en-US" sz="1400" i="1" dirty="0">
              <a:latin typeface="Arial" panose="020B0604020202020204" pitchFamily="34" charset="0"/>
            </a:endParaRPr>
          </a:p>
          <a:p>
            <a:pPr marL="0" indent="0">
              <a:lnSpc>
                <a:spcPct val="110000"/>
              </a:lnSpc>
              <a:buClr>
                <a:schemeClr val="tx1"/>
              </a:buClr>
              <a:buNone/>
            </a:pPr>
            <a:r>
              <a:rPr lang="en-US" altLang="en-US" sz="1400" i="1" dirty="0">
                <a:latin typeface="Arial" panose="020B0604020202020204" pitchFamily="34" charset="0"/>
              </a:rPr>
              <a:t>Definitions are from the “Glossary, A Practical Guide to Collecting Data on Sexual Orientation and Gender Identity,” National Resource Center on LGBT Aging</a:t>
            </a:r>
            <a:r>
              <a:rPr lang="en-US" altLang="en-US" sz="1200" i="1" dirty="0">
                <a:latin typeface="Arial" panose="020B0604020202020204" pitchFamily="34" charset="0"/>
              </a:rPr>
              <a:t>.</a:t>
            </a:r>
          </a:p>
        </p:txBody>
      </p:sp>
    </p:spTree>
  </p:cSld>
  <p:clrMapOvr>
    <a:masterClrMapping/>
  </p:clrMapOvr>
  <p:transition spd="med">
    <p:strips dir="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4128542-594B-441C-8C64-0A27F9709F9F}"/>
              </a:ext>
            </a:extLst>
          </p:cNvPr>
          <p:cNvSpPr>
            <a:spLocks noGrp="1"/>
          </p:cNvSpPr>
          <p:nvPr>
            <p:ph type="title"/>
          </p:nvPr>
        </p:nvSpPr>
        <p:spPr>
          <a:xfrm>
            <a:off x="1828800" y="228600"/>
            <a:ext cx="6867525" cy="684213"/>
          </a:xfrm>
        </p:spPr>
        <p:txBody>
          <a:bodyPr/>
          <a:lstStyle/>
          <a:p>
            <a:r>
              <a:rPr lang="en-US" altLang="en-US" dirty="0"/>
              <a:t>Definitions</a:t>
            </a:r>
            <a:endParaRPr lang="en-US" dirty="0"/>
          </a:p>
        </p:txBody>
      </p:sp>
      <p:sp>
        <p:nvSpPr>
          <p:cNvPr id="4" name="TextBox 3">
            <a:extLst>
              <a:ext uri="{FF2B5EF4-FFF2-40B4-BE49-F238E27FC236}">
                <a16:creationId xmlns="" xmlns:a16="http://schemas.microsoft.com/office/drawing/2014/main" id="{F904BF34-FB16-4EC4-9758-A9871F5FB016}"/>
              </a:ext>
            </a:extLst>
          </p:cNvPr>
          <p:cNvSpPr txBox="1"/>
          <p:nvPr/>
        </p:nvSpPr>
        <p:spPr>
          <a:xfrm>
            <a:off x="2362200" y="1066800"/>
            <a:ext cx="6486525" cy="5632311"/>
          </a:xfrm>
          <a:prstGeom prst="rect">
            <a:avLst/>
          </a:prstGeom>
          <a:noFill/>
        </p:spPr>
        <p:txBody>
          <a:bodyPr wrap="square" rtlCol="0">
            <a:spAutoFit/>
          </a:bodyPr>
          <a:lstStyle/>
          <a:p>
            <a:pPr marL="342900" indent="-342900">
              <a:spcAft>
                <a:spcPts val="1200"/>
              </a:spcAft>
              <a:buFont typeface="Arial" panose="020B0604020202020204" pitchFamily="34" charset="0"/>
              <a:buChar char="•"/>
            </a:pPr>
            <a:r>
              <a:rPr lang="en-US" b="1" dirty="0">
                <a:solidFill>
                  <a:schemeClr val="bg1"/>
                </a:solidFill>
              </a:rPr>
              <a:t>Gender-nonconforming:</a:t>
            </a:r>
            <a:r>
              <a:rPr lang="en-US" dirty="0">
                <a:solidFill>
                  <a:schemeClr val="bg1"/>
                </a:solidFill>
              </a:rPr>
              <a:t> Individual whose gender expression does not conform to stereotypical expectations.</a:t>
            </a:r>
          </a:p>
          <a:p>
            <a:pPr marL="342900" indent="-342900">
              <a:spcAft>
                <a:spcPts val="1200"/>
              </a:spcAft>
              <a:buFont typeface="Arial" panose="020B0604020202020204" pitchFamily="34" charset="0"/>
              <a:buChar char="•"/>
            </a:pPr>
            <a:r>
              <a:rPr lang="en-US" b="1" dirty="0">
                <a:solidFill>
                  <a:schemeClr val="bg1"/>
                </a:solidFill>
              </a:rPr>
              <a:t>Heterosexual</a:t>
            </a:r>
            <a:r>
              <a:rPr lang="en-US" dirty="0">
                <a:solidFill>
                  <a:schemeClr val="bg1"/>
                </a:solidFill>
              </a:rPr>
              <a:t>: Individual whose primary physical, romantic, and/or emotional attraction is to people of the opposite sex.</a:t>
            </a:r>
          </a:p>
          <a:p>
            <a:pPr marL="342900" indent="-342900">
              <a:spcAft>
                <a:spcPts val="1200"/>
              </a:spcAft>
              <a:buFont typeface="Arial" panose="020B0604020202020204" pitchFamily="34" charset="0"/>
              <a:buChar char="•"/>
            </a:pPr>
            <a:r>
              <a:rPr lang="en-US" b="1" dirty="0">
                <a:solidFill>
                  <a:schemeClr val="bg1"/>
                </a:solidFill>
              </a:rPr>
              <a:t>Lesbian</a:t>
            </a:r>
            <a:r>
              <a:rPr lang="en-US" dirty="0">
                <a:solidFill>
                  <a:schemeClr val="bg1"/>
                </a:solidFill>
              </a:rPr>
              <a:t>: A woman whose primary physical, romantic, and/or emotional attraction is to other women.</a:t>
            </a:r>
          </a:p>
          <a:p>
            <a:pPr marL="342900" indent="-342900">
              <a:spcAft>
                <a:spcPts val="1200"/>
              </a:spcAft>
              <a:buFont typeface="Arial" panose="020B0604020202020204" pitchFamily="34" charset="0"/>
              <a:buChar char="•"/>
            </a:pPr>
            <a:r>
              <a:rPr lang="en-US" b="1" dirty="0">
                <a:solidFill>
                  <a:schemeClr val="bg1"/>
                </a:solidFill>
              </a:rPr>
              <a:t>Transgender</a:t>
            </a:r>
            <a:r>
              <a:rPr lang="en-US" dirty="0">
                <a:solidFill>
                  <a:schemeClr val="bg1"/>
                </a:solidFill>
              </a:rPr>
              <a:t>: Individual whose gender identity differs from the person’s assigned or presumed sex at birth.</a:t>
            </a:r>
          </a:p>
          <a:p>
            <a:pPr marL="342900" indent="-342900">
              <a:spcAft>
                <a:spcPts val="1200"/>
              </a:spcAft>
              <a:buFont typeface="Arial" panose="020B0604020202020204" pitchFamily="34" charset="0"/>
              <a:buChar char="•"/>
            </a:pPr>
            <a:r>
              <a:rPr lang="en-US" b="1" dirty="0">
                <a:solidFill>
                  <a:schemeClr val="bg1"/>
                </a:solidFill>
              </a:rPr>
              <a:t>Transition</a:t>
            </a:r>
            <a:r>
              <a:rPr lang="en-US" dirty="0">
                <a:solidFill>
                  <a:schemeClr val="bg1"/>
                </a:solidFill>
              </a:rPr>
              <a:t>: To undergo a process by which a person changes physical sex characteristics or gender expression to match the person’s inner sense of being male or female.</a:t>
            </a:r>
          </a:p>
        </p:txBody>
      </p:sp>
    </p:spTree>
    <p:extLst>
      <p:ext uri="{BB962C8B-B14F-4D97-AF65-F5344CB8AC3E}">
        <p14:creationId xmlns:p14="http://schemas.microsoft.com/office/powerpoint/2010/main" val="2825807896"/>
      </p:ext>
    </p:extLst>
  </p:cSld>
  <p:clrMapOvr>
    <a:masterClrMapping/>
  </p:clrMapOvr>
  <p:transition>
    <p:pull dir="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5186" name="Rectangle 2">
            <a:extLst>
              <a:ext uri="{FF2B5EF4-FFF2-40B4-BE49-F238E27FC236}">
                <a16:creationId xmlns="" xmlns:a16="http://schemas.microsoft.com/office/drawing/2014/main" id="{AED9B0E6-8702-4694-9862-997E6942E2F4}"/>
              </a:ext>
            </a:extLst>
          </p:cNvPr>
          <p:cNvSpPr>
            <a:spLocks noGrp="1" noChangeArrowheads="1"/>
          </p:cNvSpPr>
          <p:nvPr>
            <p:ph type="title"/>
          </p:nvPr>
        </p:nvSpPr>
        <p:spPr>
          <a:xfrm>
            <a:off x="1828800" y="306387"/>
            <a:ext cx="6867525" cy="1065213"/>
          </a:xfrm>
        </p:spPr>
        <p:txBody>
          <a:bodyPr/>
          <a:lstStyle/>
          <a:p>
            <a:r>
              <a:rPr lang="en-US" altLang="en-US" dirty="0"/>
              <a:t>LGBT Older Adults in Long-Term Care Facilities</a:t>
            </a:r>
          </a:p>
        </p:txBody>
      </p:sp>
      <p:sp>
        <p:nvSpPr>
          <p:cNvPr id="605187" name="Rectangle 3">
            <a:extLst>
              <a:ext uri="{FF2B5EF4-FFF2-40B4-BE49-F238E27FC236}">
                <a16:creationId xmlns="" xmlns:a16="http://schemas.microsoft.com/office/drawing/2014/main" id="{91573580-1C66-46E2-894D-6DFF62B81CBD}"/>
              </a:ext>
            </a:extLst>
          </p:cNvPr>
          <p:cNvSpPr>
            <a:spLocks noGrp="1" noChangeArrowheads="1"/>
          </p:cNvSpPr>
          <p:nvPr>
            <p:ph type="body" sz="half" idx="1"/>
          </p:nvPr>
        </p:nvSpPr>
        <p:spPr>
          <a:xfrm>
            <a:off x="2209800" y="1524000"/>
            <a:ext cx="6775450" cy="1998663"/>
          </a:xfrm>
        </p:spPr>
        <p:txBody>
          <a:bodyPr/>
          <a:lstStyle/>
          <a:p>
            <a:pPr marL="0" indent="0">
              <a:lnSpc>
                <a:spcPct val="120000"/>
              </a:lnSpc>
              <a:buClr>
                <a:schemeClr val="tx1"/>
              </a:buClr>
              <a:buNone/>
            </a:pPr>
            <a:r>
              <a:rPr lang="en-US" altLang="en-US" sz="2000" i="1" dirty="0">
                <a:latin typeface="Arial" panose="020B0604020202020204" pitchFamily="34" charset="0"/>
              </a:rPr>
              <a:t>Stories from the Field, </a:t>
            </a:r>
            <a:r>
              <a:rPr lang="en-US" altLang="en-US" sz="2000" dirty="0">
                <a:latin typeface="Arial" panose="020B0604020202020204" pitchFamily="34" charset="0"/>
              </a:rPr>
              <a:t>2010 Study by Justice in Aging</a:t>
            </a:r>
          </a:p>
          <a:p>
            <a:pPr>
              <a:lnSpc>
                <a:spcPct val="120000"/>
              </a:lnSpc>
              <a:buClr>
                <a:schemeClr val="tx1"/>
              </a:buClr>
            </a:pPr>
            <a:r>
              <a:rPr lang="en-US" altLang="en-US" sz="2000" dirty="0">
                <a:latin typeface="Arial" panose="020B0604020202020204" pitchFamily="34" charset="0"/>
              </a:rPr>
              <a:t>Experienced mistreatment due to sexual orientation or gender identity: 43%, Yes </a:t>
            </a:r>
            <a:r>
              <a:rPr lang="en-US" altLang="en-US" sz="2000" dirty="0" smtClean="0">
                <a:latin typeface="Arial" panose="020B0604020202020204" pitchFamily="34" charset="0"/>
              </a:rPr>
              <a:t>(respondent</a:t>
            </a:r>
            <a:r>
              <a:rPr lang="en-US" altLang="en-US" sz="2000" dirty="0">
                <a:latin typeface="Arial" panose="020B0604020202020204" pitchFamily="34" charset="0"/>
              </a:rPr>
              <a:t>, a loved one, or a client)</a:t>
            </a:r>
          </a:p>
          <a:p>
            <a:pPr>
              <a:lnSpc>
                <a:spcPct val="120000"/>
              </a:lnSpc>
              <a:buClr>
                <a:schemeClr val="tx1"/>
              </a:buClr>
            </a:pPr>
            <a:r>
              <a:rPr lang="en-US" altLang="en-US" sz="2000" dirty="0">
                <a:latin typeface="Arial" panose="020B0604020202020204" pitchFamily="34" charset="0"/>
              </a:rPr>
              <a:t>Types of mistreatment most frequently reported:</a:t>
            </a:r>
          </a:p>
          <a:p>
            <a:pPr lvl="1">
              <a:lnSpc>
                <a:spcPct val="120000"/>
              </a:lnSpc>
              <a:buClr>
                <a:schemeClr val="tx1"/>
              </a:buClr>
            </a:pPr>
            <a:r>
              <a:rPr lang="en-US" altLang="en-US" sz="2000" dirty="0">
                <a:latin typeface="Arial" panose="020B0604020202020204" pitchFamily="34" charset="0"/>
              </a:rPr>
              <a:t>Verbal or physical harassment from other residents,</a:t>
            </a:r>
          </a:p>
          <a:p>
            <a:pPr lvl="1">
              <a:lnSpc>
                <a:spcPct val="120000"/>
              </a:lnSpc>
              <a:buClr>
                <a:schemeClr val="tx1"/>
              </a:buClr>
            </a:pPr>
            <a:r>
              <a:rPr lang="en-US" altLang="en-US" sz="2000" dirty="0">
                <a:latin typeface="Arial" panose="020B0604020202020204" pitchFamily="34" charset="0"/>
              </a:rPr>
              <a:t>Refused admission or re-admission, attempted or abrupt discharge,</a:t>
            </a:r>
          </a:p>
          <a:p>
            <a:pPr lvl="1">
              <a:lnSpc>
                <a:spcPct val="120000"/>
              </a:lnSpc>
              <a:buClr>
                <a:schemeClr val="tx1"/>
              </a:buClr>
            </a:pPr>
            <a:r>
              <a:rPr lang="en-US" altLang="en-US" sz="2000" dirty="0">
                <a:latin typeface="Arial" panose="020B0604020202020204" pitchFamily="34" charset="0"/>
              </a:rPr>
              <a:t>Verbal or physical harassment from staff,</a:t>
            </a:r>
          </a:p>
          <a:p>
            <a:pPr lvl="1">
              <a:lnSpc>
                <a:spcPct val="120000"/>
              </a:lnSpc>
              <a:buClr>
                <a:schemeClr val="tx1"/>
              </a:buClr>
            </a:pPr>
            <a:r>
              <a:rPr lang="en-US" altLang="en-US" sz="2000" dirty="0">
                <a:latin typeface="Arial" panose="020B0604020202020204" pitchFamily="34" charset="0"/>
              </a:rPr>
              <a:t>Staff refusing to accept medical power of attorney from resident’s spouse or partner, and</a:t>
            </a:r>
          </a:p>
          <a:p>
            <a:pPr lvl="1">
              <a:lnSpc>
                <a:spcPct val="120000"/>
              </a:lnSpc>
              <a:buClr>
                <a:schemeClr val="tx1"/>
              </a:buClr>
            </a:pPr>
            <a:r>
              <a:rPr lang="en-US" altLang="en-US" sz="2000" dirty="0">
                <a:latin typeface="Arial" panose="020B0604020202020204" pitchFamily="34" charset="0"/>
              </a:rPr>
              <a:t>Restriction of visitors.</a:t>
            </a:r>
          </a:p>
        </p:txBody>
      </p:sp>
    </p:spTree>
  </p:cSld>
  <p:clrMapOvr>
    <a:masterClrMapping/>
  </p:clrMapOvr>
  <p:transition>
    <p:pull dir="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018" name="Rectangle 2">
            <a:extLst>
              <a:ext uri="{FF2B5EF4-FFF2-40B4-BE49-F238E27FC236}">
                <a16:creationId xmlns="" xmlns:a16="http://schemas.microsoft.com/office/drawing/2014/main" id="{4A522031-DA75-40E3-A07C-3E6D6626DF22}"/>
              </a:ext>
            </a:extLst>
          </p:cNvPr>
          <p:cNvSpPr>
            <a:spLocks noGrp="1" noChangeArrowheads="1"/>
          </p:cNvSpPr>
          <p:nvPr>
            <p:ph type="title"/>
          </p:nvPr>
        </p:nvSpPr>
        <p:spPr>
          <a:xfrm>
            <a:off x="2286000" y="304800"/>
            <a:ext cx="6400800" cy="1371600"/>
          </a:xfrm>
        </p:spPr>
        <p:txBody>
          <a:bodyPr/>
          <a:lstStyle/>
          <a:p>
            <a:pPr>
              <a:buFont typeface="WP IconicSymbolsB" pitchFamily="2" charset="2"/>
              <a:buNone/>
            </a:pPr>
            <a:r>
              <a:rPr lang="en-US" altLang="en-US" sz="2800" dirty="0"/>
              <a:t>Tips for Ombudsman Representatives Working </a:t>
            </a:r>
            <a:br>
              <a:rPr lang="en-US" altLang="en-US" sz="2800" dirty="0"/>
            </a:br>
            <a:r>
              <a:rPr lang="en-US" altLang="en-US" sz="2800" dirty="0"/>
              <a:t>with LGBT Individuals</a:t>
            </a:r>
          </a:p>
        </p:txBody>
      </p:sp>
      <p:sp>
        <p:nvSpPr>
          <p:cNvPr id="598019" name="Rectangle 3">
            <a:extLst>
              <a:ext uri="{FF2B5EF4-FFF2-40B4-BE49-F238E27FC236}">
                <a16:creationId xmlns="" xmlns:a16="http://schemas.microsoft.com/office/drawing/2014/main" id="{F688D6F4-4B8A-4D7B-B36E-D9B1B7F4EE10}"/>
              </a:ext>
            </a:extLst>
          </p:cNvPr>
          <p:cNvSpPr>
            <a:spLocks noGrp="1" noChangeArrowheads="1"/>
          </p:cNvSpPr>
          <p:nvPr>
            <p:ph type="body" sz="half" idx="1"/>
          </p:nvPr>
        </p:nvSpPr>
        <p:spPr>
          <a:xfrm>
            <a:off x="2438400" y="1905000"/>
            <a:ext cx="6172200" cy="4173538"/>
          </a:xfrm>
        </p:spPr>
        <p:txBody>
          <a:bodyPr/>
          <a:lstStyle/>
          <a:p>
            <a:pPr>
              <a:lnSpc>
                <a:spcPct val="90000"/>
              </a:lnSpc>
              <a:spcAft>
                <a:spcPts val="1200"/>
              </a:spcAft>
              <a:buClrTx/>
              <a:buFont typeface="Wingdings" panose="05000000000000000000" pitchFamily="2" charset="2"/>
              <a:buChar char="q"/>
            </a:pPr>
            <a:r>
              <a:rPr lang="en-US" altLang="en-US" dirty="0">
                <a:latin typeface="Arial" panose="020B0604020202020204" pitchFamily="34" charset="0"/>
              </a:rPr>
              <a:t>Check your assumptions.</a:t>
            </a:r>
          </a:p>
          <a:p>
            <a:pPr>
              <a:lnSpc>
                <a:spcPct val="90000"/>
              </a:lnSpc>
              <a:spcAft>
                <a:spcPts val="1200"/>
              </a:spcAft>
              <a:buClrTx/>
              <a:buFont typeface="Wingdings" panose="05000000000000000000" pitchFamily="2" charset="2"/>
              <a:buChar char="q"/>
            </a:pPr>
            <a:r>
              <a:rPr lang="en-US" altLang="en-US" dirty="0">
                <a:latin typeface="Arial" panose="020B0604020202020204" pitchFamily="34" charset="0"/>
              </a:rPr>
              <a:t>Remember that sexual orientation and gender identity are only two aspects of an individual.</a:t>
            </a:r>
          </a:p>
          <a:p>
            <a:pPr>
              <a:lnSpc>
                <a:spcPct val="90000"/>
              </a:lnSpc>
              <a:spcAft>
                <a:spcPts val="1200"/>
              </a:spcAft>
              <a:buClrTx/>
              <a:buFont typeface="Wingdings" panose="05000000000000000000" pitchFamily="2" charset="2"/>
              <a:buChar char="q"/>
            </a:pPr>
            <a:r>
              <a:rPr lang="en-US" altLang="en-US" dirty="0">
                <a:latin typeface="Arial" panose="020B0604020202020204" pitchFamily="34" charset="0"/>
              </a:rPr>
              <a:t>Let the individual tell you about themselves and their family. Be alert for any assumptions you may have.</a:t>
            </a:r>
          </a:p>
          <a:p>
            <a:pPr>
              <a:lnSpc>
                <a:spcPct val="90000"/>
              </a:lnSpc>
              <a:spcAft>
                <a:spcPts val="1200"/>
              </a:spcAft>
              <a:buClrTx/>
              <a:buFont typeface="Wingdings" panose="05000000000000000000" pitchFamily="2" charset="2"/>
              <a:buChar char="q"/>
            </a:pPr>
            <a:r>
              <a:rPr lang="en-US" altLang="en-US" dirty="0">
                <a:latin typeface="Arial" panose="020B0604020202020204" pitchFamily="34" charset="0"/>
              </a:rPr>
              <a:t>Use gender neutral language.</a:t>
            </a:r>
          </a:p>
          <a:p>
            <a:pPr>
              <a:lnSpc>
                <a:spcPct val="90000"/>
              </a:lnSpc>
              <a:spcAft>
                <a:spcPts val="1200"/>
              </a:spcAft>
              <a:buClrTx/>
              <a:buFont typeface="Wingdings" panose="05000000000000000000" pitchFamily="2" charset="2"/>
              <a:buChar char="q"/>
            </a:pPr>
            <a:r>
              <a:rPr lang="en-US" altLang="en-US" dirty="0">
                <a:latin typeface="Arial" panose="020B0604020202020204" pitchFamily="34" charset="0"/>
              </a:rPr>
              <a:t>Respect the gender that transgender individuals consider themselves to be by using the gender-correct pronouns.</a:t>
            </a:r>
          </a:p>
          <a:p>
            <a:pPr>
              <a:lnSpc>
                <a:spcPct val="90000"/>
              </a:lnSpc>
              <a:spcAft>
                <a:spcPts val="1200"/>
              </a:spcAft>
              <a:buClrTx/>
              <a:buFont typeface="Wingdings" panose="05000000000000000000" pitchFamily="2" charset="2"/>
              <a:buChar char="q"/>
            </a:pPr>
            <a:r>
              <a:rPr lang="en-US" altLang="en-US" dirty="0">
                <a:latin typeface="Arial" panose="020B0604020202020204" pitchFamily="34" charset="0"/>
              </a:rPr>
              <a:t>Respect the privacy of individuals who may be LGBT.</a:t>
            </a:r>
          </a:p>
          <a:p>
            <a:pPr>
              <a:lnSpc>
                <a:spcPct val="90000"/>
              </a:lnSpc>
              <a:spcAft>
                <a:spcPts val="1200"/>
              </a:spcAft>
              <a:buClrTx/>
              <a:buFont typeface="Wingdings" panose="05000000000000000000" pitchFamily="2" charset="2"/>
              <a:buChar char="q"/>
            </a:pPr>
            <a:r>
              <a:rPr lang="en-US" altLang="en-US" dirty="0">
                <a:latin typeface="Arial" panose="020B0604020202020204" pitchFamily="34" charset="0"/>
              </a:rPr>
              <a:t>Explain and emphasize your policy on confidentiality.</a:t>
            </a:r>
          </a:p>
        </p:txBody>
      </p:sp>
      <p:graphicFrame>
        <p:nvGraphicFramePr>
          <p:cNvPr id="598020" name="Object 4">
            <a:extLst>
              <a:ext uri="{FF2B5EF4-FFF2-40B4-BE49-F238E27FC236}">
                <a16:creationId xmlns="" xmlns:a16="http://schemas.microsoft.com/office/drawing/2014/main" id="{FC80E6ED-630D-471B-A010-98B99353CD5C}"/>
              </a:ext>
            </a:extLst>
          </p:cNvPr>
          <p:cNvGraphicFramePr>
            <a:graphicFrameLocks noGrp="1" noChangeAspect="1"/>
          </p:cNvGraphicFramePr>
          <p:nvPr>
            <p:ph sz="half" idx="2"/>
          </p:nvPr>
        </p:nvGraphicFramePr>
        <p:xfrm>
          <a:off x="2209800" y="4079224"/>
          <a:ext cx="6775450" cy="1998377"/>
        </p:xfrm>
        <a:graphic>
          <a:graphicData uri="http://schemas.openxmlformats.org/presentationml/2006/ole">
            <mc:AlternateContent xmlns:mc="http://schemas.openxmlformats.org/markup-compatibility/2006">
              <mc:Choice xmlns:v="urn:schemas-microsoft-com:vml" Requires="v">
                <p:oleObj spid="_x0000_s598099" name="Chart" r:id="rId4" imgW="6781687" imgH="2000385" progId="MSGraph.Chart.8">
                  <p:embed followColorScheme="full"/>
                </p:oleObj>
              </mc:Choice>
              <mc:Fallback>
                <p:oleObj name="Chart" r:id="rId4" imgW="6781687" imgH="2000385" progId="MSGraph.Chart.8">
                  <p:embed followColorScheme="full"/>
                  <p:pic>
                    <p:nvPicPr>
                      <p:cNvPr id="0" name="Object 4"/>
                      <p:cNvPicPr>
                        <a:picLocks noChangeAspect="1" noChangeArrowheads="1"/>
                      </p:cNvPicPr>
                      <p:nvPr/>
                    </p:nvPicPr>
                    <p:blipFill>
                      <a:blip r:embed="rId5"/>
                      <a:srcRect/>
                      <a:stretch>
                        <a:fillRect/>
                      </a:stretch>
                    </p:blipFill>
                    <p:spPr bwMode="auto">
                      <a:xfrm>
                        <a:off x="2209800" y="4079224"/>
                        <a:ext cx="6775450" cy="1998377"/>
                      </a:xfrm>
                      <a:prstGeom prst="rect">
                        <a:avLst/>
                      </a:prstGeom>
                    </p:spPr>
                  </p:pic>
                </p:oleObj>
              </mc:Fallback>
            </mc:AlternateContent>
          </a:graphicData>
        </a:graphic>
      </p:graphicFrame>
    </p:spTree>
  </p:cSld>
  <p:clrMapOvr>
    <a:masterClrMapping/>
  </p:clrMapOvr>
  <p:transition spd="med">
    <p:wip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98019">
                                            <p:txEl>
                                              <p:pRg st="0" end="0"/>
                                            </p:txEl>
                                          </p:spTgt>
                                        </p:tgtEl>
                                        <p:attrNameLst>
                                          <p:attrName>style.visibility</p:attrName>
                                        </p:attrNameLst>
                                      </p:cBhvr>
                                      <p:to>
                                        <p:strVal val="visible"/>
                                      </p:to>
                                    </p:set>
                                    <p:anim calcmode="lin" valueType="num">
                                      <p:cBhvr additive="base">
                                        <p:cTn id="7" dur="2000" fill="hold"/>
                                        <p:tgtEl>
                                          <p:spTgt spid="598019">
                                            <p:txEl>
                                              <p:pRg st="0" end="0"/>
                                            </p:txEl>
                                          </p:spTgt>
                                        </p:tgtEl>
                                        <p:attrNameLst>
                                          <p:attrName>ppt_x</p:attrName>
                                        </p:attrNameLst>
                                      </p:cBhvr>
                                      <p:tavLst>
                                        <p:tav tm="0">
                                          <p:val>
                                            <p:strVal val="#ppt_x"/>
                                          </p:val>
                                        </p:tav>
                                        <p:tav tm="100000">
                                          <p:val>
                                            <p:strVal val="#ppt_x"/>
                                          </p:val>
                                        </p:tav>
                                      </p:tavLst>
                                    </p:anim>
                                    <p:anim calcmode="lin" valueType="num">
                                      <p:cBhvr additive="base">
                                        <p:cTn id="8" dur="2000" fill="hold"/>
                                        <p:tgtEl>
                                          <p:spTgt spid="5980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98019">
                                            <p:txEl>
                                              <p:pRg st="1" end="1"/>
                                            </p:txEl>
                                          </p:spTgt>
                                        </p:tgtEl>
                                        <p:attrNameLst>
                                          <p:attrName>style.visibility</p:attrName>
                                        </p:attrNameLst>
                                      </p:cBhvr>
                                      <p:to>
                                        <p:strVal val="visible"/>
                                      </p:to>
                                    </p:set>
                                    <p:anim calcmode="lin" valueType="num">
                                      <p:cBhvr additive="base">
                                        <p:cTn id="13" dur="2000" fill="hold"/>
                                        <p:tgtEl>
                                          <p:spTgt spid="598019">
                                            <p:txEl>
                                              <p:pRg st="1" end="1"/>
                                            </p:txEl>
                                          </p:spTgt>
                                        </p:tgtEl>
                                        <p:attrNameLst>
                                          <p:attrName>ppt_x</p:attrName>
                                        </p:attrNameLst>
                                      </p:cBhvr>
                                      <p:tavLst>
                                        <p:tav tm="0">
                                          <p:val>
                                            <p:strVal val="#ppt_x"/>
                                          </p:val>
                                        </p:tav>
                                        <p:tav tm="100000">
                                          <p:val>
                                            <p:strVal val="#ppt_x"/>
                                          </p:val>
                                        </p:tav>
                                      </p:tavLst>
                                    </p:anim>
                                    <p:anim calcmode="lin" valueType="num">
                                      <p:cBhvr additive="base">
                                        <p:cTn id="14" dur="2000" fill="hold"/>
                                        <p:tgtEl>
                                          <p:spTgt spid="5980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98019">
                                            <p:txEl>
                                              <p:pRg st="2" end="2"/>
                                            </p:txEl>
                                          </p:spTgt>
                                        </p:tgtEl>
                                        <p:attrNameLst>
                                          <p:attrName>style.visibility</p:attrName>
                                        </p:attrNameLst>
                                      </p:cBhvr>
                                      <p:to>
                                        <p:strVal val="visible"/>
                                      </p:to>
                                    </p:set>
                                    <p:anim calcmode="lin" valueType="num">
                                      <p:cBhvr additive="base">
                                        <p:cTn id="19" dur="2000" fill="hold"/>
                                        <p:tgtEl>
                                          <p:spTgt spid="598019">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5980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98019">
                                            <p:txEl>
                                              <p:pRg st="3" end="3"/>
                                            </p:txEl>
                                          </p:spTgt>
                                        </p:tgtEl>
                                        <p:attrNameLst>
                                          <p:attrName>style.visibility</p:attrName>
                                        </p:attrNameLst>
                                      </p:cBhvr>
                                      <p:to>
                                        <p:strVal val="visible"/>
                                      </p:to>
                                    </p:set>
                                    <p:anim calcmode="lin" valueType="num">
                                      <p:cBhvr additive="base">
                                        <p:cTn id="25" dur="2000" fill="hold"/>
                                        <p:tgtEl>
                                          <p:spTgt spid="598019">
                                            <p:txEl>
                                              <p:pRg st="3" end="3"/>
                                            </p:txEl>
                                          </p:spTgt>
                                        </p:tgtEl>
                                        <p:attrNameLst>
                                          <p:attrName>ppt_x</p:attrName>
                                        </p:attrNameLst>
                                      </p:cBhvr>
                                      <p:tavLst>
                                        <p:tav tm="0">
                                          <p:val>
                                            <p:strVal val="#ppt_x"/>
                                          </p:val>
                                        </p:tav>
                                        <p:tav tm="100000">
                                          <p:val>
                                            <p:strVal val="#ppt_x"/>
                                          </p:val>
                                        </p:tav>
                                      </p:tavLst>
                                    </p:anim>
                                    <p:anim calcmode="lin" valueType="num">
                                      <p:cBhvr additive="base">
                                        <p:cTn id="26" dur="2000" fill="hold"/>
                                        <p:tgtEl>
                                          <p:spTgt spid="59801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98019">
                                            <p:txEl>
                                              <p:pRg st="4" end="4"/>
                                            </p:txEl>
                                          </p:spTgt>
                                        </p:tgtEl>
                                        <p:attrNameLst>
                                          <p:attrName>style.visibility</p:attrName>
                                        </p:attrNameLst>
                                      </p:cBhvr>
                                      <p:to>
                                        <p:strVal val="visible"/>
                                      </p:to>
                                    </p:set>
                                    <p:anim calcmode="lin" valueType="num">
                                      <p:cBhvr additive="base">
                                        <p:cTn id="31" dur="2000" fill="hold"/>
                                        <p:tgtEl>
                                          <p:spTgt spid="598019">
                                            <p:txEl>
                                              <p:pRg st="4" end="4"/>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598019">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98019">
                                            <p:txEl>
                                              <p:pRg st="5" end="5"/>
                                            </p:txEl>
                                          </p:spTgt>
                                        </p:tgtEl>
                                        <p:attrNameLst>
                                          <p:attrName>style.visibility</p:attrName>
                                        </p:attrNameLst>
                                      </p:cBhvr>
                                      <p:to>
                                        <p:strVal val="visible"/>
                                      </p:to>
                                    </p:set>
                                    <p:anim calcmode="lin" valueType="num">
                                      <p:cBhvr additive="base">
                                        <p:cTn id="37" dur="2000" fill="hold"/>
                                        <p:tgtEl>
                                          <p:spTgt spid="598019">
                                            <p:txEl>
                                              <p:pRg st="5" end="5"/>
                                            </p:txEl>
                                          </p:spTgt>
                                        </p:tgtEl>
                                        <p:attrNameLst>
                                          <p:attrName>ppt_x</p:attrName>
                                        </p:attrNameLst>
                                      </p:cBhvr>
                                      <p:tavLst>
                                        <p:tav tm="0">
                                          <p:val>
                                            <p:strVal val="#ppt_x"/>
                                          </p:val>
                                        </p:tav>
                                        <p:tav tm="100000">
                                          <p:val>
                                            <p:strVal val="#ppt_x"/>
                                          </p:val>
                                        </p:tav>
                                      </p:tavLst>
                                    </p:anim>
                                    <p:anim calcmode="lin" valueType="num">
                                      <p:cBhvr additive="base">
                                        <p:cTn id="38" dur="2000" fill="hold"/>
                                        <p:tgtEl>
                                          <p:spTgt spid="598019">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598019">
                                            <p:txEl>
                                              <p:pRg st="6" end="6"/>
                                            </p:txEl>
                                          </p:spTgt>
                                        </p:tgtEl>
                                        <p:attrNameLst>
                                          <p:attrName>style.visibility</p:attrName>
                                        </p:attrNameLst>
                                      </p:cBhvr>
                                      <p:to>
                                        <p:strVal val="visible"/>
                                      </p:to>
                                    </p:set>
                                    <p:anim calcmode="lin" valueType="num">
                                      <p:cBhvr additive="base">
                                        <p:cTn id="43" dur="2000" fill="hold"/>
                                        <p:tgtEl>
                                          <p:spTgt spid="598019">
                                            <p:txEl>
                                              <p:pRg st="6" end="6"/>
                                            </p:txEl>
                                          </p:spTgt>
                                        </p:tgtEl>
                                        <p:attrNameLst>
                                          <p:attrName>ppt_x</p:attrName>
                                        </p:attrNameLst>
                                      </p:cBhvr>
                                      <p:tavLst>
                                        <p:tav tm="0">
                                          <p:val>
                                            <p:strVal val="#ppt_x"/>
                                          </p:val>
                                        </p:tav>
                                        <p:tav tm="100000">
                                          <p:val>
                                            <p:strVal val="#ppt_x"/>
                                          </p:val>
                                        </p:tav>
                                      </p:tavLst>
                                    </p:anim>
                                    <p:anim calcmode="lin" valueType="num">
                                      <p:cBhvr additive="base">
                                        <p:cTn id="44" dur="2000" fill="hold"/>
                                        <p:tgtEl>
                                          <p:spTgt spid="59801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8019" grpId="0" build="p"/>
    </p:bldLst>
  </p:timing>
</p:sld>
</file>

<file path=ppt/theme/theme1.xml><?xml version="1.0" encoding="utf-8"?>
<a:theme xmlns:a="http://schemas.openxmlformats.org/drawingml/2006/main" name="Employee Orientation">
  <a:themeElements>
    <a:clrScheme name="Employee Orientation 1">
      <a:dk1>
        <a:srgbClr val="000000"/>
      </a:dk1>
      <a:lt1>
        <a:srgbClr val="0099CC"/>
      </a:lt1>
      <a:dk2>
        <a:srgbClr val="FFFFFF"/>
      </a:dk2>
      <a:lt2>
        <a:srgbClr val="868686"/>
      </a:lt2>
      <a:accent1>
        <a:srgbClr val="00FFCC"/>
      </a:accent1>
      <a:accent2>
        <a:srgbClr val="969696"/>
      </a:accent2>
      <a:accent3>
        <a:srgbClr val="AACAE2"/>
      </a:accent3>
      <a:accent4>
        <a:srgbClr val="000000"/>
      </a:accent4>
      <a:accent5>
        <a:srgbClr val="AAFFE2"/>
      </a:accent5>
      <a:accent6>
        <a:srgbClr val="878787"/>
      </a:accent6>
      <a:hlink>
        <a:srgbClr val="00FFCC"/>
      </a:hlink>
      <a:folHlink>
        <a:srgbClr val="99CCFF"/>
      </a:folHlink>
    </a:clrScheme>
    <a:fontScheme name="Employee Orientation">
      <a:majorFont>
        <a:latin typeface="Arial"/>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0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0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Employee Orientation 1">
        <a:dk1>
          <a:srgbClr val="000000"/>
        </a:dk1>
        <a:lt1>
          <a:srgbClr val="0099CC"/>
        </a:lt1>
        <a:dk2>
          <a:srgbClr val="FFFFFF"/>
        </a:dk2>
        <a:lt2>
          <a:srgbClr val="868686"/>
        </a:lt2>
        <a:accent1>
          <a:srgbClr val="00FFCC"/>
        </a:accent1>
        <a:accent2>
          <a:srgbClr val="969696"/>
        </a:accent2>
        <a:accent3>
          <a:srgbClr val="AACAE2"/>
        </a:accent3>
        <a:accent4>
          <a:srgbClr val="000000"/>
        </a:accent4>
        <a:accent5>
          <a:srgbClr val="AAFFE2"/>
        </a:accent5>
        <a:accent6>
          <a:srgbClr val="878787"/>
        </a:accent6>
        <a:hlink>
          <a:srgbClr val="00FFCC"/>
        </a:hlink>
        <a:folHlink>
          <a:srgbClr val="99CCFF"/>
        </a:folHlink>
      </a:clrScheme>
      <a:clrMap bg1="lt1" tx1="dk1" bg2="lt2" tx2="dk2" accent1="accent1" accent2="accent2" accent3="accent3" accent4="accent4" accent5="accent5" accent6="accent6" hlink="hlink" folHlink="folHlink"/>
    </a:extraClrScheme>
    <a:extraClrScheme>
      <a:clrScheme name="Employee Orientation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Employee Orientation 3">
        <a:dk1>
          <a:srgbClr val="5F5F5F"/>
        </a:dk1>
        <a:lt1>
          <a:srgbClr val="FFFFFF"/>
        </a:lt1>
        <a:dk2>
          <a:srgbClr val="5F5F5F"/>
        </a:dk2>
        <a:lt2>
          <a:srgbClr val="808080"/>
        </a:lt2>
        <a:accent1>
          <a:srgbClr val="969696"/>
        </a:accent1>
        <a:accent2>
          <a:srgbClr val="000000"/>
        </a:accent2>
        <a:accent3>
          <a:srgbClr val="FFFFFF"/>
        </a:accent3>
        <a:accent4>
          <a:srgbClr val="505050"/>
        </a:accent4>
        <a:accent5>
          <a:srgbClr val="C9C9C9"/>
        </a:accent5>
        <a:accent6>
          <a:srgbClr val="000000"/>
        </a:accent6>
        <a:hlink>
          <a:srgbClr val="777777"/>
        </a:hlink>
        <a:folHlink>
          <a:srgbClr val="CCCCC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2072</TotalTime>
  <Words>2765</Words>
  <Application>Microsoft Office PowerPoint</Application>
  <PresentationFormat>On-screen Show (4:3)</PresentationFormat>
  <Paragraphs>153</Paragraphs>
  <Slides>19</Slides>
  <Notes>19</Notes>
  <HiddenSlides>0</HiddenSlides>
  <MMClips>0</MMClips>
  <ScaleCrop>false</ScaleCrop>
  <HeadingPairs>
    <vt:vector size="8" baseType="variant">
      <vt:variant>
        <vt:lpstr>Fonts Used</vt:lpstr>
      </vt:variant>
      <vt:variant>
        <vt:i4>7</vt:i4>
      </vt:variant>
      <vt:variant>
        <vt:lpstr>Theme</vt:lpstr>
      </vt:variant>
      <vt:variant>
        <vt:i4>2</vt:i4>
      </vt:variant>
      <vt:variant>
        <vt:lpstr>Embedded OLE Servers</vt:lpstr>
      </vt:variant>
      <vt:variant>
        <vt:i4>1</vt:i4>
      </vt:variant>
      <vt:variant>
        <vt:lpstr>Slide Titles</vt:lpstr>
      </vt:variant>
      <vt:variant>
        <vt:i4>19</vt:i4>
      </vt:variant>
    </vt:vector>
  </HeadingPairs>
  <TitlesOfParts>
    <vt:vector size="29" baseType="lpstr">
      <vt:lpstr>Arial</vt:lpstr>
      <vt:lpstr>Calibri</vt:lpstr>
      <vt:lpstr>Tahoma</vt:lpstr>
      <vt:lpstr>Times</vt:lpstr>
      <vt:lpstr>Times New Roman</vt:lpstr>
      <vt:lpstr>Wingdings</vt:lpstr>
      <vt:lpstr>WP IconicSymbolsB</vt:lpstr>
      <vt:lpstr>Employee Orientation</vt:lpstr>
      <vt:lpstr>Custom Design</vt:lpstr>
      <vt:lpstr>Chart</vt:lpstr>
      <vt:lpstr>PowerPoint Presentation</vt:lpstr>
      <vt:lpstr>Learning Objectives</vt:lpstr>
      <vt:lpstr>What Do You Think?</vt:lpstr>
      <vt:lpstr>Video: Watch and Listen</vt:lpstr>
      <vt:lpstr>Video: Roles and  Responsibilities</vt:lpstr>
      <vt:lpstr>Definitions</vt:lpstr>
      <vt:lpstr>Definitions</vt:lpstr>
      <vt:lpstr>LGBT Older Adults in Long-Term Care Facilities</vt:lpstr>
      <vt:lpstr>Tips for Ombudsman Representatives Working  with LGBT Individuals</vt:lpstr>
      <vt:lpstr>Application Exercises</vt:lpstr>
      <vt:lpstr>Pat Stone</vt:lpstr>
      <vt:lpstr>Pat Stone</vt:lpstr>
      <vt:lpstr>Whose Rights Prevail?</vt:lpstr>
      <vt:lpstr>Whose Rights Prevail?</vt:lpstr>
      <vt:lpstr>Maggie Smith</vt:lpstr>
      <vt:lpstr>Maggie Smith</vt:lpstr>
      <vt:lpstr>LGBT Residents’ Bill of Rights</vt:lpstr>
      <vt:lpstr>LGBT Residents’ Bill of Rights</vt:lpstr>
      <vt:lpstr>LGBT Residents’ Bill of Rights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Essential Advocacy Tools: Assessment and Care Planning</dc:title>
  <dc:creator>Sara Hunt</dc:creator>
  <cp:lastModifiedBy>Katie Kohler</cp:lastModifiedBy>
  <cp:revision>203</cp:revision>
  <cp:lastPrinted>2018-03-30T19:46:21Z</cp:lastPrinted>
  <dcterms:created xsi:type="dcterms:W3CDTF">2000-10-03T14:30:17Z</dcterms:created>
  <dcterms:modified xsi:type="dcterms:W3CDTF">2018-06-25T16:07:03Z</dcterms:modified>
</cp:coreProperties>
</file>