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9" r:id="rId4"/>
    <p:sldMasterId id="2147483721" r:id="rId5"/>
    <p:sldMasterId id="2147483733" r:id="rId6"/>
    <p:sldMasterId id="2147483745" r:id="rId7"/>
    <p:sldMasterId id="2147483885" r:id="rId8"/>
    <p:sldMasterId id="2147483887" r:id="rId9"/>
    <p:sldMasterId id="2147483889" r:id="rId10"/>
    <p:sldMasterId id="2147483893" r:id="rId11"/>
  </p:sldMasterIdLst>
  <p:notesMasterIdLst>
    <p:notesMasterId r:id="rId64"/>
  </p:notesMasterIdLst>
  <p:handoutMasterIdLst>
    <p:handoutMasterId r:id="rId65"/>
  </p:handoutMasterIdLst>
  <p:sldIdLst>
    <p:sldId id="260" r:id="rId12"/>
    <p:sldId id="266" r:id="rId13"/>
    <p:sldId id="411" r:id="rId14"/>
    <p:sldId id="416" r:id="rId15"/>
    <p:sldId id="417" r:id="rId16"/>
    <p:sldId id="418" r:id="rId17"/>
    <p:sldId id="414" r:id="rId18"/>
    <p:sldId id="412" r:id="rId19"/>
    <p:sldId id="376" r:id="rId20"/>
    <p:sldId id="382" r:id="rId21"/>
    <p:sldId id="383" r:id="rId22"/>
    <p:sldId id="384" r:id="rId23"/>
    <p:sldId id="385" r:id="rId24"/>
    <p:sldId id="386" r:id="rId25"/>
    <p:sldId id="387" r:id="rId26"/>
    <p:sldId id="390" r:id="rId27"/>
    <p:sldId id="400" r:id="rId28"/>
    <p:sldId id="401" r:id="rId29"/>
    <p:sldId id="402" r:id="rId30"/>
    <p:sldId id="403" r:id="rId31"/>
    <p:sldId id="296" r:id="rId32"/>
    <p:sldId id="297" r:id="rId33"/>
    <p:sldId id="299" r:id="rId34"/>
    <p:sldId id="300" r:id="rId35"/>
    <p:sldId id="304" r:id="rId36"/>
    <p:sldId id="306" r:id="rId37"/>
    <p:sldId id="307" r:id="rId38"/>
    <p:sldId id="415" r:id="rId39"/>
    <p:sldId id="283" r:id="rId40"/>
    <p:sldId id="289" r:id="rId41"/>
    <p:sldId id="290" r:id="rId42"/>
    <p:sldId id="287" r:id="rId43"/>
    <p:sldId id="330" r:id="rId44"/>
    <p:sldId id="331" r:id="rId45"/>
    <p:sldId id="333" r:id="rId46"/>
    <p:sldId id="335" r:id="rId47"/>
    <p:sldId id="336" r:id="rId48"/>
    <p:sldId id="405" r:id="rId49"/>
    <p:sldId id="406" r:id="rId50"/>
    <p:sldId id="407" r:id="rId51"/>
    <p:sldId id="408" r:id="rId52"/>
    <p:sldId id="409" r:id="rId53"/>
    <p:sldId id="410" r:id="rId54"/>
    <p:sldId id="322" r:id="rId55"/>
    <p:sldId id="291" r:id="rId56"/>
    <p:sldId id="292" r:id="rId57"/>
    <p:sldId id="293" r:id="rId58"/>
    <p:sldId id="288" r:id="rId59"/>
    <p:sldId id="295" r:id="rId60"/>
    <p:sldId id="323" r:id="rId61"/>
    <p:sldId id="413" r:id="rId62"/>
    <p:sldId id="375"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dl" lastIdx="9"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83" autoAdjust="0"/>
  </p:normalViewPr>
  <p:slideViewPr>
    <p:cSldViewPr>
      <p:cViewPr varScale="1">
        <p:scale>
          <a:sx n="79" d="100"/>
          <a:sy n="79" d="100"/>
        </p:scale>
        <p:origin x="-17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232DC9-CB7B-4D6E-B289-CE5F83400B9C}" type="datetimeFigureOut">
              <a:rPr lang="en-US" smtClean="0"/>
              <a:pPr/>
              <a:t>11/13/2012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FB8449-F320-4FD4-9A7B-F7FE55C7607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8591D7-12D1-4D52-8AAD-A0E3F7A63688}" type="datetimeFigureOut">
              <a:rPr lang="en-US" smtClean="0"/>
              <a:pPr/>
              <a:t>11/13/2012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B79E96-B1D8-4242-B3AE-264AEC72B5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p:txBody>
          <a:bodyPr/>
          <a:lstStyle/>
          <a:p>
            <a:r>
              <a:rPr lang="en-US">
                <a:solidFill>
                  <a:prstClr val="black"/>
                </a:solidFill>
              </a:rPr>
              <a:t>Thomas E. Hamilton, CMS </a:t>
            </a:r>
          </a:p>
        </p:txBody>
      </p:sp>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2FB79E96-B1D8-4242-B3AE-264AEC72B590}"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0443FC-4468-45C9-AF64-584C4316D581}"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a:defRPr/>
            </a:pPr>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1F574-0D2A-49B4-8734-E94415F5330F}" type="slidenum">
              <a:rPr lang="en-US" smtClean="0">
                <a:solidFill>
                  <a:prstClr val="black"/>
                </a:solidFill>
              </a:rPr>
              <a:pPr/>
              <a:t>21</a:t>
            </a:fld>
            <a:endParaRPr lang="en-US" dirty="0">
              <a:solidFill>
                <a:prstClr val="black"/>
              </a:solidFill>
            </a:endParaRPr>
          </a:p>
        </p:txBody>
      </p:sp>
    </p:spTree>
    <p:extLst>
      <p:ext uri="{BB962C8B-B14F-4D97-AF65-F5344CB8AC3E}">
        <p14:creationId xmlns="" xmlns:p14="http://schemas.microsoft.com/office/powerpoint/2010/main" val="775532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49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B79E96-B1D8-4242-B3AE-264AEC72B590}" type="slidenum">
              <a:rPr lang="en-US" smtClean="0"/>
              <a:pPr/>
              <a:t>51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smtClean="0"/>
          </a:p>
        </p:txBody>
      </p:sp>
      <p:sp>
        <p:nvSpPr>
          <p:cNvPr id="4" name="Slide Number Placeholder 3"/>
          <p:cNvSpPr>
            <a:spLocks noGrp="1"/>
          </p:cNvSpPr>
          <p:nvPr>
            <p:ph type="sldNum" sz="quarter" idx="10"/>
          </p:nvPr>
        </p:nvSpPr>
        <p:spPr/>
        <p:txBody>
          <a:bodyPr/>
          <a:lstStyle/>
          <a:p>
            <a:fld id="{4C935584-BCF5-481B-8726-9852BBC6C236}"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22</a:t>
            </a:fld>
            <a:endParaRPr lang="en-US">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24</a:t>
            </a:fld>
            <a:endParaRPr lang="en-US">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26</a:t>
            </a:fld>
            <a:endParaRPr lang="en-US">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27</a:t>
            </a:fld>
            <a:endParaRPr lang="en-US" dirty="0">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6BB90-675C-449B-8690-52FB242950D9}" type="slidenum">
              <a:rPr lang="en-US" smtClean="0">
                <a:solidFill>
                  <a:prstClr val="black"/>
                </a:solidFill>
              </a:rPr>
              <a:pPr/>
              <a:t>28</a:t>
            </a:fld>
            <a:endParaRPr lang="en-US" dirty="0">
              <a:solidFill>
                <a:prstClr val="black"/>
              </a:solidFill>
            </a:endParaRPr>
          </a:p>
        </p:txBody>
      </p:sp>
    </p:spTree>
    <p:extLst>
      <p:ext uri="{BB962C8B-B14F-4D97-AF65-F5344CB8AC3E}">
        <p14:creationId xmlns="" xmlns:p14="http://schemas.microsoft.com/office/powerpoint/2010/main" val="3239152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 xmlns:p14="http://schemas.microsoft.com/office/powerpoint/2010/main" val="74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49AC2-0BAF-4788-B091-466A56CA2242}" type="datetimeFigureOut">
              <a:rPr lang="en-US" smtClean="0"/>
              <a:pPr/>
              <a:t>11/13/2012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9D0ADD-E95E-4A86-921B-0D0DDA6C5E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26071770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1384189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16645171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110721224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3563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11942082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5533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70613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6392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602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8720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47465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78565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61693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4874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5792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 xmlns:p14="http://schemas.microsoft.com/office/powerpoint/2010/main" val="125385445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fld id="{92A6B4F8-9867-47DE-8387-2EC3EAC1F139}" type="datetime1">
              <a:rPr lang="en-US">
                <a:solidFill>
                  <a:srgbClr val="FFFFFF"/>
                </a:solidFill>
              </a:rPr>
              <a:pPr/>
              <a:t>11/13/2012</a:t>
            </a:fld>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FFFFFF"/>
                </a:solidFill>
              </a:rPr>
              <a:t>Thomas E. Hamilton, CMS</a:t>
            </a:r>
          </a:p>
        </p:txBody>
      </p:sp>
      <p:sp>
        <p:nvSpPr>
          <p:cNvPr id="15" name="Rectangle 15"/>
          <p:cNvSpPr>
            <a:spLocks noGrp="1" noChangeArrowheads="1"/>
          </p:cNvSpPr>
          <p:nvPr>
            <p:ph type="sldNum" sz="quarter" idx="12"/>
          </p:nvPr>
        </p:nvSpPr>
        <p:spPr/>
        <p:txBody>
          <a:bodyPr/>
          <a:lstStyle>
            <a:lvl1pPr>
              <a:defRPr/>
            </a:lvl1pPr>
          </a:lstStyle>
          <a:p>
            <a:pPr>
              <a:defRPr/>
            </a:pPr>
            <a:fld id="{C829CBF3-1D33-4673-8007-7B275B7DEBA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fld id="{92A6B4F8-9867-47DE-8387-2EC3EAC1F139}" type="datetime1">
              <a:rPr lang="en-US">
                <a:solidFill>
                  <a:srgbClr val="FFFFFF"/>
                </a:solidFill>
              </a:rPr>
              <a:pPr/>
              <a:t>11/13/2012</a:t>
            </a:fld>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FFFFFF"/>
                </a:solidFill>
              </a:rPr>
              <a:t>Thomas E. Hamilton, CMS</a:t>
            </a:r>
          </a:p>
        </p:txBody>
      </p:sp>
      <p:sp>
        <p:nvSpPr>
          <p:cNvPr id="15" name="Rectangle 15"/>
          <p:cNvSpPr>
            <a:spLocks noGrp="1" noChangeArrowheads="1"/>
          </p:cNvSpPr>
          <p:nvPr>
            <p:ph type="sldNum" sz="quarter" idx="12"/>
          </p:nvPr>
        </p:nvSpPr>
        <p:spPr/>
        <p:txBody>
          <a:bodyPr/>
          <a:lstStyle>
            <a:lvl1pPr>
              <a:defRPr/>
            </a:lvl1pPr>
          </a:lstStyle>
          <a:p>
            <a:pPr>
              <a:defRPr/>
            </a:pPr>
            <a:fld id="{C829CBF3-1D33-4673-8007-7B275B7DEBA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fld id="{92A6B4F8-9867-47DE-8387-2EC3EAC1F139}" type="datetime1">
              <a:rPr lang="en-US">
                <a:solidFill>
                  <a:srgbClr val="FFFFFF"/>
                </a:solidFill>
              </a:rPr>
              <a:pPr/>
              <a:t>11/13/2012</a:t>
            </a:fld>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FFFFFF"/>
                </a:solidFill>
              </a:rPr>
              <a:t>Thomas E. Hamilton, CMS</a:t>
            </a:r>
          </a:p>
        </p:txBody>
      </p:sp>
      <p:sp>
        <p:nvSpPr>
          <p:cNvPr id="15" name="Rectangle 15"/>
          <p:cNvSpPr>
            <a:spLocks noGrp="1" noChangeArrowheads="1"/>
          </p:cNvSpPr>
          <p:nvPr>
            <p:ph type="sldNum" sz="quarter" idx="12"/>
          </p:nvPr>
        </p:nvSpPr>
        <p:spPr/>
        <p:txBody>
          <a:bodyPr/>
          <a:lstStyle>
            <a:lvl1pPr>
              <a:defRPr/>
            </a:lvl1pPr>
          </a:lstStyle>
          <a:p>
            <a:pPr>
              <a:defRPr/>
            </a:pPr>
            <a:fld id="{C829CBF3-1D33-4673-8007-7B275B7DEBA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Garamond" pitchFamily="18" charset="0"/>
              </a:endParaRPr>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fld id="{92A6B4F8-9867-47DE-8387-2EC3EAC1F139}" type="datetime1">
              <a:rPr lang="en-US">
                <a:solidFill>
                  <a:srgbClr val="FFFFFF"/>
                </a:solidFill>
              </a:rPr>
              <a:pPr/>
              <a:t>11/13/2012</a:t>
            </a:fld>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FFFFFF"/>
                </a:solidFill>
              </a:rPr>
              <a:t>Thomas E. Hamilton, CMS</a:t>
            </a:r>
          </a:p>
        </p:txBody>
      </p:sp>
      <p:sp>
        <p:nvSpPr>
          <p:cNvPr id="15" name="Rectangle 15"/>
          <p:cNvSpPr>
            <a:spLocks noGrp="1" noChangeArrowheads="1"/>
          </p:cNvSpPr>
          <p:nvPr>
            <p:ph type="sldNum" sz="quarter" idx="12"/>
          </p:nvPr>
        </p:nvSpPr>
        <p:spPr/>
        <p:txBody>
          <a:bodyPr/>
          <a:lstStyle>
            <a:lvl1pPr>
              <a:defRPr/>
            </a:lvl1pPr>
          </a:lstStyle>
          <a:p>
            <a:pPr>
              <a:defRPr/>
            </a:pPr>
            <a:fld id="{C829CBF3-1D33-4673-8007-7B275B7DEBA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06" r:id="rId13"/>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fld id="{A5DBC379-1118-45BC-88FD-0A69837C0909}" type="datetime1">
              <a:rPr lang="en-US" smtClean="0">
                <a:solidFill>
                  <a:srgbClr val="FFFFFF"/>
                </a:solidFill>
              </a:rPr>
              <a:pPr fontAlgn="base">
                <a:spcBef>
                  <a:spcPct val="0"/>
                </a:spcBef>
                <a:spcAft>
                  <a:spcPct val="0"/>
                </a:spcAft>
              </a:pPr>
              <a:t>11/13/2012</a:t>
            </a:fld>
            <a:endParaRPr lang="en-US" smtClean="0">
              <a:solidFill>
                <a:srgbClr val="FFFFFF"/>
              </a:solidFill>
            </a:endParaRPr>
          </a:p>
        </p:txBody>
      </p:sp>
      <p:sp>
        <p:nvSpPr>
          <p:cNvPr id="26" name="Rectangle 14"/>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r>
              <a:rPr lang="en-US" smtClean="0">
                <a:solidFill>
                  <a:srgbClr val="FFFFFF"/>
                </a:solidFill>
              </a:rPr>
              <a:t>Thomas E. Hamilton, CMS</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15554C5C-82CB-4849-B4AC-2AD29C3F729D}"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0"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fld id="{A5DBC379-1118-45BC-88FD-0A69837C0909}" type="datetime1">
              <a:rPr lang="en-US" smtClean="0">
                <a:solidFill>
                  <a:srgbClr val="FFFFFF"/>
                </a:solidFill>
              </a:rPr>
              <a:pPr fontAlgn="base">
                <a:spcBef>
                  <a:spcPct val="0"/>
                </a:spcBef>
                <a:spcAft>
                  <a:spcPct val="0"/>
                </a:spcAft>
              </a:pPr>
              <a:t>11/13/2012</a:t>
            </a:fld>
            <a:endParaRPr lang="en-US" smtClean="0">
              <a:solidFill>
                <a:srgbClr val="FFFFFF"/>
              </a:solidFill>
            </a:endParaRPr>
          </a:p>
        </p:txBody>
      </p:sp>
      <p:sp>
        <p:nvSpPr>
          <p:cNvPr id="26" name="Rectangle 14"/>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r>
              <a:rPr lang="en-US" smtClean="0">
                <a:solidFill>
                  <a:srgbClr val="FFFFFF"/>
                </a:solidFill>
              </a:rPr>
              <a:t>Thomas E. Hamilton, CMS</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15554C5C-82CB-4849-B4AC-2AD29C3F729D}"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4"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A2B-7952-4BBD-B212-5267F4173C51}" type="datetimeFigureOut">
              <a:rPr lang="en-US" smtClean="0">
                <a:solidFill>
                  <a:prstClr val="black">
                    <a:tint val="75000"/>
                  </a:prstClr>
                </a:solidFill>
              </a:rPr>
              <a:pPr/>
              <a:t>11/13/2012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586-E025-4A84-82F5-C90F48E81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297681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fld id="{A5DBC379-1118-45BC-88FD-0A69837C0909}" type="datetime1">
              <a:rPr lang="en-US" smtClean="0">
                <a:solidFill>
                  <a:srgbClr val="FFFFFF"/>
                </a:solidFill>
              </a:rPr>
              <a:pPr fontAlgn="base">
                <a:spcBef>
                  <a:spcPct val="0"/>
                </a:spcBef>
                <a:spcAft>
                  <a:spcPct val="0"/>
                </a:spcAft>
              </a:pPr>
              <a:t>11/13/2012</a:t>
            </a:fld>
            <a:endParaRPr lang="en-US" smtClean="0">
              <a:solidFill>
                <a:srgbClr val="FFFFFF"/>
              </a:solidFill>
            </a:endParaRPr>
          </a:p>
        </p:txBody>
      </p:sp>
      <p:sp>
        <p:nvSpPr>
          <p:cNvPr id="26" name="Rectangle 14"/>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r>
              <a:rPr lang="en-US" smtClean="0">
                <a:solidFill>
                  <a:srgbClr val="FFFFFF"/>
                </a:solidFill>
              </a:rPr>
              <a:t>Thomas E. Hamilton, CMS</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15554C5C-82CB-4849-B4AC-2AD29C3F729D}"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6"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fld id="{A5DBC379-1118-45BC-88FD-0A69837C0909}" type="datetime1">
              <a:rPr lang="en-US" smtClean="0">
                <a:solidFill>
                  <a:srgbClr val="FFFFFF"/>
                </a:solidFill>
              </a:rPr>
              <a:pPr fontAlgn="base">
                <a:spcBef>
                  <a:spcPct val="0"/>
                </a:spcBef>
                <a:spcAft>
                  <a:spcPct val="0"/>
                </a:spcAft>
              </a:pPr>
              <a:t>11/13/2012</a:t>
            </a:fld>
            <a:endParaRPr lang="en-US" smtClean="0">
              <a:solidFill>
                <a:srgbClr val="FFFFFF"/>
              </a:solidFill>
            </a:endParaRPr>
          </a:p>
        </p:txBody>
      </p:sp>
      <p:sp>
        <p:nvSpPr>
          <p:cNvPr id="26" name="Rectangle 14"/>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r>
              <a:rPr lang="en-US" smtClean="0">
                <a:solidFill>
                  <a:srgbClr val="FFFFFF"/>
                </a:solidFill>
              </a:rPr>
              <a:t>Thomas E. Hamilton, CMS</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15554C5C-82CB-4849-B4AC-2AD29C3F729D}"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8"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go.cms.gov/Nhqap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 QAPI</a:t>
            </a:r>
            <a:endParaRPr lang="en-US" dirty="0"/>
          </a:p>
        </p:txBody>
      </p:sp>
      <p:sp>
        <p:nvSpPr>
          <p:cNvPr id="3" name="Text Placeholder 2"/>
          <p:cNvSpPr>
            <a:spLocks noGrp="1"/>
          </p:cNvSpPr>
          <p:nvPr>
            <p:ph type="body" sz="quarter" idx="10"/>
          </p:nvPr>
        </p:nvSpPr>
        <p:spPr/>
        <p:txBody>
          <a:bodyPr/>
          <a:lstStyle/>
          <a:p>
            <a:r>
              <a:rPr lang="en-US" dirty="0" smtClean="0"/>
              <a:t>Webinar</a:t>
            </a:r>
            <a:endParaRPr lang="en-US" dirty="0"/>
          </a:p>
        </p:txBody>
      </p:sp>
      <p:sp>
        <p:nvSpPr>
          <p:cNvPr id="4" name="Text Placeholder 3"/>
          <p:cNvSpPr>
            <a:spLocks noGrp="1"/>
          </p:cNvSpPr>
          <p:nvPr>
            <p:ph type="body" sz="quarter" idx="11"/>
          </p:nvPr>
        </p:nvSpPr>
        <p:spPr/>
        <p:txBody>
          <a:bodyPr/>
          <a:lstStyle/>
          <a:p>
            <a:r>
              <a:rPr lang="en-US" dirty="0" smtClean="0"/>
              <a:t>November 14, 2012</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105400" y="1"/>
            <a:ext cx="4038600" cy="1373724"/>
          </a:xfrm>
          <a:prstGeom prst="rect">
            <a:avLst/>
          </a:prstGeom>
          <a:noFill/>
          <a:ln w="9525">
            <a:noFill/>
            <a:miter lim="800000"/>
            <a:headEnd/>
            <a:tailEnd/>
          </a:ln>
        </p:spPr>
      </p:pic>
    </p:spTree>
    <p:extLst>
      <p:ext uri="{BB962C8B-B14F-4D97-AF65-F5344CB8AC3E}">
        <p14:creationId xmlns="" xmlns:p14="http://schemas.microsoft.com/office/powerpoint/2010/main" val="21370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idx="4294967295"/>
          </p:nvPr>
        </p:nvSpPr>
        <p:spPr>
          <a:xfrm>
            <a:off x="457200" y="152400"/>
            <a:ext cx="8229600" cy="563563"/>
          </a:xfrm>
          <a:noFill/>
        </p:spPr>
        <p:txBody>
          <a:bodyPr/>
          <a:lstStyle/>
          <a:p>
            <a:r>
              <a:rPr lang="en-US" sz="4000" u="sng" dirty="0" smtClean="0">
                <a:solidFill>
                  <a:srgbClr val="FF66CC"/>
                </a:solidFill>
                <a:effectLst/>
                <a:latin typeface="Garamond" pitchFamily="18" charset="0"/>
              </a:rPr>
              <a:t>Historical Perspective</a:t>
            </a:r>
          </a:p>
        </p:txBody>
      </p:sp>
      <p:sp>
        <p:nvSpPr>
          <p:cNvPr id="144387" name="Rectangle 3"/>
          <p:cNvSpPr>
            <a:spLocks noGrp="1" noChangeArrowheads="1"/>
          </p:cNvSpPr>
          <p:nvPr>
            <p:ph type="body" idx="4294967295"/>
          </p:nvPr>
        </p:nvSpPr>
        <p:spPr>
          <a:xfrm>
            <a:off x="457200" y="1828800"/>
            <a:ext cx="8686800" cy="4495800"/>
          </a:xfrm>
          <a:noFill/>
        </p:spPr>
        <p:txBody>
          <a:bodyPr/>
          <a:lstStyle/>
          <a:p>
            <a:pPr marL="609600" indent="-609600">
              <a:lnSpc>
                <a:spcPct val="90000"/>
              </a:lnSpc>
              <a:buFont typeface="Wingdings" pitchFamily="2" charset="2"/>
              <a:buAutoNum type="arabicPeriod"/>
            </a:pPr>
            <a:r>
              <a:rPr lang="en-US" sz="4000" b="1" smtClean="0">
                <a:effectLst/>
                <a:latin typeface="Garamond" pitchFamily="18" charset="0"/>
              </a:rPr>
              <a:t>CMS Expectations + Process</a:t>
            </a:r>
          </a:p>
          <a:p>
            <a:pPr marL="1752600" lvl="3" indent="-381000">
              <a:lnSpc>
                <a:spcPct val="90000"/>
              </a:lnSpc>
              <a:buFont typeface="Wingdings" pitchFamily="2" charset="2"/>
              <a:buNone/>
            </a:pPr>
            <a:endParaRPr lang="en-US" sz="2800" b="1" i="1" smtClean="0">
              <a:effectLst/>
              <a:latin typeface="Garamond" pitchFamily="18" charset="0"/>
            </a:endParaRPr>
          </a:p>
          <a:p>
            <a:pPr marL="1752600" lvl="3" indent="-381000">
              <a:lnSpc>
                <a:spcPct val="90000"/>
              </a:lnSpc>
              <a:buFont typeface="Wingdings" pitchFamily="2" charset="2"/>
              <a:buNone/>
            </a:pPr>
            <a:r>
              <a:rPr lang="en-US" sz="2800" b="1" i="1" smtClean="0">
                <a:solidFill>
                  <a:srgbClr val="FF66CC"/>
                </a:solidFill>
                <a:effectLst/>
                <a:latin typeface="Garamond" pitchFamily="18" charset="0"/>
              </a:rPr>
              <a:t>Aw  Maaannnn!</a:t>
            </a:r>
          </a:p>
          <a:p>
            <a:pPr marL="1752600" lvl="3" indent="-381000">
              <a:lnSpc>
                <a:spcPct val="90000"/>
              </a:lnSpc>
              <a:buFont typeface="Wingdings" pitchFamily="2" charset="2"/>
              <a:buNone/>
            </a:pPr>
            <a:endParaRPr lang="en-US" sz="2800" b="1" i="1" smtClean="0">
              <a:solidFill>
                <a:srgbClr val="FF66CC"/>
              </a:solidFill>
              <a:effectLst/>
              <a:latin typeface="Garamond" pitchFamily="18" charset="0"/>
            </a:endParaRPr>
          </a:p>
          <a:p>
            <a:pPr marL="609600" indent="-609600">
              <a:lnSpc>
                <a:spcPct val="90000"/>
              </a:lnSpc>
              <a:buFont typeface="Wingdings" pitchFamily="2" charset="2"/>
              <a:buNone/>
            </a:pPr>
            <a:endParaRPr lang="en-US" sz="4000" b="1" i="1" smtClean="0">
              <a:effectLst/>
              <a:latin typeface="Garamond" pitchFamily="18" charset="0"/>
            </a:endParaRPr>
          </a:p>
          <a:p>
            <a:pPr marL="1752600" lvl="3" indent="-381000">
              <a:lnSpc>
                <a:spcPct val="90000"/>
              </a:lnSpc>
              <a:buFont typeface="Wingdings" pitchFamily="2" charset="2"/>
              <a:buNone/>
            </a:pPr>
            <a:endParaRPr lang="en-US" sz="2800" b="1" i="1" smtClean="0">
              <a:effectLst/>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idx="4294967295"/>
          </p:nvPr>
        </p:nvSpPr>
        <p:spPr>
          <a:xfrm>
            <a:off x="457200" y="152400"/>
            <a:ext cx="8229600" cy="563563"/>
          </a:xfrm>
          <a:noFill/>
        </p:spPr>
        <p:txBody>
          <a:bodyPr/>
          <a:lstStyle/>
          <a:p>
            <a:r>
              <a:rPr lang="en-US" sz="4000" u="sng" dirty="0" smtClean="0">
                <a:solidFill>
                  <a:srgbClr val="FF66CC"/>
                </a:solidFill>
                <a:effectLst/>
                <a:latin typeface="Garamond" pitchFamily="18" charset="0"/>
              </a:rPr>
              <a:t>Future Perspective</a:t>
            </a:r>
          </a:p>
        </p:txBody>
      </p:sp>
      <p:sp>
        <p:nvSpPr>
          <p:cNvPr id="202755" name="Rectangle 3"/>
          <p:cNvSpPr>
            <a:spLocks noGrp="1" noChangeArrowheads="1"/>
          </p:cNvSpPr>
          <p:nvPr>
            <p:ph type="body" idx="4294967295"/>
          </p:nvPr>
        </p:nvSpPr>
        <p:spPr>
          <a:xfrm>
            <a:off x="381000" y="1524000"/>
            <a:ext cx="8763000" cy="5029200"/>
          </a:xfrm>
          <a:noFill/>
        </p:spPr>
        <p:txBody>
          <a:bodyPr/>
          <a:lstStyle/>
          <a:p>
            <a:pPr marL="609600" indent="-609600">
              <a:lnSpc>
                <a:spcPct val="90000"/>
              </a:lnSpc>
              <a:buFont typeface="Wingdings" pitchFamily="2" charset="2"/>
              <a:buAutoNum type="arabicPeriod"/>
            </a:pPr>
            <a:r>
              <a:rPr lang="en-US" sz="4000" b="1" i="1" smtClean="0">
                <a:effectLst/>
                <a:latin typeface="Garamond" pitchFamily="18" charset="0"/>
              </a:rPr>
              <a:t>CMS Expectations + Process</a:t>
            </a:r>
          </a:p>
          <a:p>
            <a:pPr marL="1752600" lvl="3" indent="-381000">
              <a:lnSpc>
                <a:spcPct val="90000"/>
              </a:lnSpc>
              <a:buFont typeface="Wingdings" pitchFamily="2" charset="2"/>
              <a:buNone/>
            </a:pPr>
            <a:endParaRPr lang="en-US" sz="4000" b="1" i="1" smtClean="0">
              <a:effectLst/>
              <a:latin typeface="Garamond" pitchFamily="18" charset="0"/>
            </a:endParaRPr>
          </a:p>
          <a:p>
            <a:pPr marL="1752600" lvl="3" indent="-381000">
              <a:lnSpc>
                <a:spcPct val="90000"/>
              </a:lnSpc>
              <a:buFont typeface="Wingdings" pitchFamily="2" charset="2"/>
              <a:buNone/>
            </a:pPr>
            <a:r>
              <a:rPr lang="en-US" sz="3200" b="1" i="1" smtClean="0">
                <a:solidFill>
                  <a:srgbClr val="FF66CC"/>
                </a:solidFill>
                <a:effectLst/>
                <a:latin typeface="Garamond" pitchFamily="18" charset="0"/>
              </a:rPr>
              <a:t>Aw  Maaannnn!</a:t>
            </a:r>
          </a:p>
          <a:p>
            <a:pPr marL="1752600" lvl="3" indent="-381000">
              <a:lnSpc>
                <a:spcPct val="90000"/>
              </a:lnSpc>
              <a:buFont typeface="Wingdings" pitchFamily="2" charset="2"/>
              <a:buNone/>
            </a:pPr>
            <a:endParaRPr lang="en-US" sz="3200" b="1" i="1" smtClean="0">
              <a:solidFill>
                <a:srgbClr val="FF66CC"/>
              </a:solidFill>
              <a:effectLst/>
              <a:latin typeface="Garamond" pitchFamily="18" charset="0"/>
            </a:endParaRPr>
          </a:p>
          <a:p>
            <a:pPr marL="609600" indent="-609600">
              <a:lnSpc>
                <a:spcPct val="90000"/>
              </a:lnSpc>
              <a:buFont typeface="Wingdings" pitchFamily="2" charset="2"/>
              <a:buNone/>
            </a:pPr>
            <a:r>
              <a:rPr lang="en-US" sz="4400" b="1" i="1" smtClean="0">
                <a:effectLst/>
                <a:latin typeface="Garamond" pitchFamily="18" charset="0"/>
              </a:rPr>
              <a:t>2.  </a:t>
            </a:r>
            <a:r>
              <a:rPr lang="en-US" sz="4000" b="1" i="1" smtClean="0">
                <a:effectLst/>
                <a:latin typeface="Garamond" pitchFamily="18" charset="0"/>
              </a:rPr>
              <a:t>Opportunities for </a:t>
            </a:r>
            <a:r>
              <a:rPr lang="en-US" sz="4000" b="1" i="1" u="sng" smtClean="0">
                <a:effectLst/>
                <a:latin typeface="Garamond" pitchFamily="18" charset="0"/>
              </a:rPr>
              <a:t>ALL</a:t>
            </a:r>
            <a:r>
              <a:rPr lang="en-US" sz="4000" b="1" i="1" smtClean="0">
                <a:effectLst/>
                <a:latin typeface="Garamond" pitchFamily="18" charset="0"/>
              </a:rPr>
              <a:t> Staff in NHs</a:t>
            </a:r>
          </a:p>
          <a:p>
            <a:pPr marL="609600" indent="-609600">
              <a:lnSpc>
                <a:spcPct val="90000"/>
              </a:lnSpc>
              <a:buFont typeface="Wingdings" pitchFamily="2" charset="2"/>
              <a:buNone/>
            </a:pPr>
            <a:endParaRPr lang="en-US" sz="4000" b="1" i="1" smtClean="0">
              <a:effectLst/>
              <a:latin typeface="Garamond" pitchFamily="18" charset="0"/>
            </a:endParaRPr>
          </a:p>
          <a:p>
            <a:pPr marL="1752600" lvl="3" indent="-381000">
              <a:lnSpc>
                <a:spcPct val="90000"/>
              </a:lnSpc>
              <a:buFont typeface="Wingdings" pitchFamily="2" charset="2"/>
              <a:buNone/>
            </a:pPr>
            <a:r>
              <a:rPr lang="en-US" sz="3200" b="1" i="1" smtClean="0">
                <a:solidFill>
                  <a:srgbClr val="FF66CC"/>
                </a:solidFill>
                <a:effectLst/>
                <a:latin typeface="Garamond" pitchFamily="18" charset="0"/>
              </a:rPr>
              <a:t>Getting to Where there is Yes!</a:t>
            </a:r>
          </a:p>
          <a:p>
            <a:pPr marL="1752600" lvl="3" indent="-381000">
              <a:buFont typeface="Wingdings" pitchFamily="2" charset="2"/>
              <a:buNone/>
            </a:pPr>
            <a:endParaRPr lang="en-US" sz="3200" b="1" i="1" smtClean="0">
              <a:solidFill>
                <a:srgbClr val="FF66CC"/>
              </a:solidFill>
              <a:effectLst/>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idx="4294967295"/>
          </p:nvPr>
        </p:nvSpPr>
        <p:spPr>
          <a:xfrm>
            <a:off x="457200" y="274638"/>
            <a:ext cx="8229600" cy="868362"/>
          </a:xfrm>
          <a:noFill/>
        </p:spPr>
        <p:txBody>
          <a:bodyPr/>
          <a:lstStyle/>
          <a:p>
            <a:r>
              <a:rPr lang="en-US" sz="3600" u="sng" smtClean="0">
                <a:effectLst/>
                <a:latin typeface="Garamond" pitchFamily="18" charset="0"/>
              </a:rPr>
              <a:t>Revisiting CMS Regulations </a:t>
            </a:r>
            <a:br>
              <a:rPr lang="en-US" sz="3600" u="sng" smtClean="0">
                <a:effectLst/>
                <a:latin typeface="Garamond" pitchFamily="18" charset="0"/>
              </a:rPr>
            </a:br>
            <a:r>
              <a:rPr lang="en-US" sz="2800" i="1" smtClean="0">
                <a:solidFill>
                  <a:srgbClr val="FF66CC"/>
                </a:solidFill>
                <a:effectLst/>
                <a:latin typeface="Garamond" pitchFamily="18" charset="0"/>
              </a:rPr>
              <a:t>(</a:t>
            </a:r>
            <a:r>
              <a:rPr lang="en-US" sz="2800" i="1" u="sng" smtClean="0">
                <a:solidFill>
                  <a:srgbClr val="FF66CC"/>
                </a:solidFill>
                <a:effectLst/>
                <a:latin typeface="Garamond" pitchFamily="18" charset="0"/>
              </a:rPr>
              <a:t>Hamilton’s Abridged Version</a:t>
            </a:r>
            <a:r>
              <a:rPr lang="en-US" sz="2800" i="1" smtClean="0">
                <a:solidFill>
                  <a:srgbClr val="FF66CC"/>
                </a:solidFill>
                <a:effectLst/>
                <a:latin typeface="Garamond" pitchFamily="18" charset="0"/>
              </a:rPr>
              <a:t>)</a:t>
            </a:r>
          </a:p>
        </p:txBody>
      </p:sp>
      <p:graphicFrame>
        <p:nvGraphicFramePr>
          <p:cNvPr id="215068" name="Group 28"/>
          <p:cNvGraphicFramePr>
            <a:graphicFrameLocks noGrp="1"/>
          </p:cNvGraphicFramePr>
          <p:nvPr>
            <p:ph idx="4294967295"/>
          </p:nvPr>
        </p:nvGraphicFramePr>
        <p:xfrm>
          <a:off x="457200" y="1447800"/>
          <a:ext cx="8001000" cy="4631436"/>
        </p:xfrm>
        <a:graphic>
          <a:graphicData uri="http://schemas.openxmlformats.org/drawingml/2006/table">
            <a:tbl>
              <a:tblPr/>
              <a:tblGrid>
                <a:gridCol w="4754563"/>
                <a:gridCol w="3246437"/>
              </a:tblGrid>
              <a:tr h="609600">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bg2"/>
                          </a:solidFill>
                          <a:effectLst/>
                          <a:latin typeface="Garamond" pitchFamily="18" charset="0"/>
                        </a:rPr>
                        <a:t>BASICS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1800" b="0" i="1" u="none" strike="noStrike" cap="none" normalizeH="0" baseline="0" smtClean="0">
                        <a:ln>
                          <a:noFill/>
                        </a:ln>
                        <a:solidFill>
                          <a:schemeClr val="bg2"/>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1800" b="0" i="1" u="none" strike="noStrike" cap="none" normalizeH="0" baseline="0" smtClean="0">
                        <a:ln>
                          <a:noFill/>
                        </a:ln>
                        <a:solidFill>
                          <a:schemeClr val="bg2"/>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495300">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 This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1800" b="1" i="0" u="none" strike="noStrike" cap="none" normalizeH="0" baseline="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Don’t Do That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1800" b="1" i="0" u="none" strike="noStrike" cap="none" normalizeH="0" baseline="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3400">
                <a:tc gridSpan="2">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800" b="0" i="1"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tx1"/>
                          </a:solidFill>
                          <a:effectLst/>
                          <a:latin typeface="Garamond" pitchFamily="18" charset="0"/>
                        </a:rPr>
                        <a:t>Examples in Nursing Homes: </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5325">
                <a:tc>
                  <a:txBody>
                    <a:bodyPr/>
                    <a:lstStyle/>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smtClean="0">
                          <a:ln>
                            <a:noFill/>
                          </a:ln>
                          <a:solidFill>
                            <a:schemeClr val="tx1"/>
                          </a:solidFill>
                          <a:effectLst/>
                          <a:latin typeface="Garamond" pitchFamily="18" charset="0"/>
                        </a:rPr>
                        <a:t>Resident Rights (483.10)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Admission, Transfer, Discharge (483.12)</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Life (488.15)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Care (488.25)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Nursing, Dietary, Physician Services (488.30-40)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Specialized Rehabilitation (488.45)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Pharmacy Services (488.60)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Infection Control (488.65)</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Physical Environment (488.70)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Administration (488.75)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1800" b="0" i="1" u="none" strike="noStrike" cap="none" normalizeH="0" baseline="0" smtClean="0">
                          <a:ln>
                            <a:noFill/>
                          </a:ln>
                          <a:solidFill>
                            <a:srgbClr val="FF66CC"/>
                          </a:solidFill>
                          <a:effectLst>
                            <a:outerShdw blurRad="38100" dist="38100" dir="2700000" algn="tl">
                              <a:srgbClr val="000000"/>
                            </a:outerShdw>
                          </a:effectLst>
                          <a:latin typeface="Garamond" pitchFamily="18" charset="0"/>
                        </a:rPr>
                        <a:t>180 Tags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idx="4294967295"/>
          </p:nvPr>
        </p:nvSpPr>
        <p:spPr>
          <a:xfrm>
            <a:off x="457200" y="274638"/>
            <a:ext cx="8229600" cy="868362"/>
          </a:xfrm>
          <a:noFill/>
        </p:spPr>
        <p:txBody>
          <a:bodyPr/>
          <a:lstStyle/>
          <a:p>
            <a:r>
              <a:rPr lang="en-US" sz="3600" u="sng" smtClean="0">
                <a:effectLst/>
                <a:latin typeface="Garamond" pitchFamily="18" charset="0"/>
              </a:rPr>
              <a:t>Revisiting CMS Regulations </a:t>
            </a:r>
            <a:br>
              <a:rPr lang="en-US" sz="3600" u="sng" smtClean="0">
                <a:effectLst/>
                <a:latin typeface="Garamond" pitchFamily="18" charset="0"/>
              </a:rPr>
            </a:br>
            <a:r>
              <a:rPr lang="en-US" sz="2800" i="1" smtClean="0">
                <a:solidFill>
                  <a:srgbClr val="FF66CC"/>
                </a:solidFill>
                <a:effectLst/>
                <a:latin typeface="Garamond" pitchFamily="18" charset="0"/>
              </a:rPr>
              <a:t>(</a:t>
            </a:r>
            <a:r>
              <a:rPr lang="en-US" sz="2800" i="1" u="sng" smtClean="0">
                <a:solidFill>
                  <a:srgbClr val="FF66CC"/>
                </a:solidFill>
                <a:effectLst/>
                <a:latin typeface="Garamond" pitchFamily="18" charset="0"/>
              </a:rPr>
              <a:t>Hamilton’s Abridged Version</a:t>
            </a:r>
            <a:r>
              <a:rPr lang="en-US" sz="2800" i="1" smtClean="0">
                <a:solidFill>
                  <a:srgbClr val="FF66CC"/>
                </a:solidFill>
                <a:effectLst/>
                <a:latin typeface="Garamond" pitchFamily="18" charset="0"/>
              </a:rPr>
              <a:t>)</a:t>
            </a:r>
          </a:p>
        </p:txBody>
      </p:sp>
      <p:graphicFrame>
        <p:nvGraphicFramePr>
          <p:cNvPr id="216097" name="Group 33"/>
          <p:cNvGraphicFramePr>
            <a:graphicFrameLocks noGrp="1"/>
          </p:cNvGraphicFramePr>
          <p:nvPr>
            <p:ph idx="4294967295"/>
          </p:nvPr>
        </p:nvGraphicFramePr>
        <p:xfrm>
          <a:off x="381000" y="1447800"/>
          <a:ext cx="8077200" cy="5083684"/>
        </p:xfrm>
        <a:graphic>
          <a:graphicData uri="http://schemas.openxmlformats.org/drawingml/2006/table">
            <a:tbl>
              <a:tblPr/>
              <a:tblGrid>
                <a:gridCol w="4614863"/>
                <a:gridCol w="3462337"/>
              </a:tblGrid>
              <a:tr h="658813">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bg2"/>
                          </a:solidFill>
                          <a:effectLst/>
                          <a:latin typeface="Garamond" pitchFamily="18" charset="0"/>
                        </a:rPr>
                        <a:t>BASICS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bg2"/>
                          </a:solidFill>
                          <a:effectLst/>
                          <a:latin typeface="Garamond" pitchFamily="18" charset="0"/>
                        </a:rPr>
                        <a:t>(Old Testament)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bg2"/>
                          </a:solidFill>
                          <a:effectLst/>
                          <a:latin typeface="Garamond" pitchFamily="18" charset="0"/>
                        </a:rPr>
                        <a:t>Beyond the Basics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bg2"/>
                          </a:solidFill>
                          <a:effectLst/>
                          <a:latin typeface="Garamond" pitchFamily="18" charset="0"/>
                        </a:rPr>
                        <a:t>(New Testament)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474663">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 This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Learn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Don’t Do That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Become Even Better</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Internal Governance</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Internal Quality Champions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0525">
                <a:tc gridSpan="2">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800" b="0" i="1"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tx1"/>
                          </a:solidFill>
                          <a:effectLst/>
                          <a:latin typeface="Garamond" pitchFamily="18" charset="0"/>
                        </a:rPr>
                        <a:t>Examples in Nursing Homes: </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5325">
                <a:tc>
                  <a:txBody>
                    <a:bodyPr/>
                    <a:lstStyle/>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smtClean="0">
                          <a:ln>
                            <a:noFill/>
                          </a:ln>
                          <a:solidFill>
                            <a:schemeClr val="tx1"/>
                          </a:solidFill>
                          <a:effectLst/>
                          <a:latin typeface="Garamond" pitchFamily="18" charset="0"/>
                        </a:rPr>
                        <a:t>Resident Rights (483.10)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Admission, transfer discharge (483.12)</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Life (488.15)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Care (488.25)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Nursing, Dietary, Physician Services (488.30-40)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Specialized Rehab (488.45)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Pharmacy Services (488.60)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Infection Control (488.65)</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Physical Environment (488.70)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Administration (488.75)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sz="1800" b="0" i="1" u="none" strike="noStrike" cap="none" normalizeH="0" baseline="0" smtClean="0">
                          <a:ln>
                            <a:noFill/>
                          </a:ln>
                          <a:solidFill>
                            <a:srgbClr val="FF66CC"/>
                          </a:solidFill>
                          <a:effectLst>
                            <a:outerShdw blurRad="38100" dist="38100" dir="2700000" algn="tl">
                              <a:srgbClr val="000000"/>
                            </a:outerShdw>
                          </a:effectLst>
                          <a:latin typeface="Garamond" pitchFamily="18" charset="0"/>
                        </a:rPr>
                        <a:t>                180 Tags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idx="4294967295"/>
          </p:nvPr>
        </p:nvSpPr>
        <p:spPr>
          <a:xfrm>
            <a:off x="457200" y="274638"/>
            <a:ext cx="8229600" cy="868362"/>
          </a:xfrm>
          <a:noFill/>
        </p:spPr>
        <p:txBody>
          <a:bodyPr/>
          <a:lstStyle/>
          <a:p>
            <a:r>
              <a:rPr lang="en-US" sz="3600" u="sng" smtClean="0">
                <a:effectLst/>
                <a:latin typeface="Garamond" pitchFamily="18" charset="0"/>
              </a:rPr>
              <a:t>Revisiting CMS Regulations </a:t>
            </a:r>
            <a:br>
              <a:rPr lang="en-US" sz="3600" u="sng" smtClean="0">
                <a:effectLst/>
                <a:latin typeface="Garamond" pitchFamily="18" charset="0"/>
              </a:rPr>
            </a:br>
            <a:r>
              <a:rPr lang="en-US" sz="2800" i="1" smtClean="0">
                <a:solidFill>
                  <a:srgbClr val="FF66CC"/>
                </a:solidFill>
                <a:effectLst/>
                <a:latin typeface="Garamond" pitchFamily="18" charset="0"/>
              </a:rPr>
              <a:t>(</a:t>
            </a:r>
            <a:r>
              <a:rPr lang="en-US" sz="2800" i="1" u="sng" smtClean="0">
                <a:solidFill>
                  <a:srgbClr val="FF66CC"/>
                </a:solidFill>
                <a:effectLst/>
                <a:latin typeface="Garamond" pitchFamily="18" charset="0"/>
              </a:rPr>
              <a:t>Hamilton’s Abridged Version</a:t>
            </a:r>
            <a:r>
              <a:rPr lang="en-US" sz="2800" i="1" smtClean="0">
                <a:solidFill>
                  <a:srgbClr val="FF66CC"/>
                </a:solidFill>
                <a:effectLst/>
                <a:latin typeface="Garamond" pitchFamily="18" charset="0"/>
              </a:rPr>
              <a:t>)</a:t>
            </a:r>
          </a:p>
        </p:txBody>
      </p:sp>
      <p:graphicFrame>
        <p:nvGraphicFramePr>
          <p:cNvPr id="217118" name="Group 30"/>
          <p:cNvGraphicFramePr>
            <a:graphicFrameLocks noGrp="1"/>
          </p:cNvGraphicFramePr>
          <p:nvPr>
            <p:ph idx="4294967295"/>
          </p:nvPr>
        </p:nvGraphicFramePr>
        <p:xfrm>
          <a:off x="381000" y="1447800"/>
          <a:ext cx="8077200" cy="5240465"/>
        </p:xfrm>
        <a:graphic>
          <a:graphicData uri="http://schemas.openxmlformats.org/drawingml/2006/table">
            <a:tbl>
              <a:tblPr/>
              <a:tblGrid>
                <a:gridCol w="4614863"/>
                <a:gridCol w="3462337"/>
              </a:tblGrid>
              <a:tr h="609600">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bg2"/>
                          </a:solidFill>
                          <a:effectLst/>
                          <a:latin typeface="Garamond" pitchFamily="18" charset="0"/>
                        </a:rPr>
                        <a:t>BASICS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bg2"/>
                          </a:solidFill>
                          <a:effectLst/>
                          <a:latin typeface="Garamond" pitchFamily="18" charset="0"/>
                        </a:rPr>
                        <a:t>(Old Testament)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bg2"/>
                          </a:solidFill>
                          <a:effectLst/>
                          <a:latin typeface="Garamond" pitchFamily="18" charset="0"/>
                        </a:rPr>
                        <a:t>Beyond the Basics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bg2"/>
                          </a:solidFill>
                          <a:effectLst/>
                          <a:latin typeface="Garamond" pitchFamily="18" charset="0"/>
                        </a:rPr>
                        <a:t>(New Testament)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350838">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 This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Learn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Don’t Do That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Become Even Better</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Internal Governance</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Garamond" pitchFamily="18" charset="0"/>
                        </a:rPr>
                        <a:t>Internal Quality Champions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3400">
                <a:tc gridSpan="2">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800" b="0" i="1"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r>
                        <a:rPr kumimoji="0" lang="en-US" sz="1800" b="0" i="1" u="none" strike="noStrike" cap="none" normalizeH="0" baseline="0" smtClean="0">
                          <a:ln>
                            <a:noFill/>
                          </a:ln>
                          <a:solidFill>
                            <a:schemeClr val="tx1"/>
                          </a:solidFill>
                          <a:effectLst/>
                          <a:latin typeface="Garamond" pitchFamily="18" charset="0"/>
                        </a:rPr>
                        <a:t>Examples in Nursing Homes: </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5325">
                <a:tc>
                  <a:txBody>
                    <a:bodyPr/>
                    <a:lstStyle/>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smtClean="0">
                          <a:ln>
                            <a:noFill/>
                          </a:ln>
                          <a:solidFill>
                            <a:schemeClr val="tx1"/>
                          </a:solidFill>
                          <a:effectLst/>
                          <a:latin typeface="Garamond" pitchFamily="18" charset="0"/>
                        </a:rPr>
                        <a:t>Resident Rights (483.10)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Admission, transfer discharge (483.12)</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Life (488.15)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Quality of Care (488.25)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Nursing, Dietary, Physician Services (488.30-40)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Specialized Rehab (488.45) </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Pharmacy Services (488.60)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Infection Control (488.65)</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Physical Environment (488.70)</a:t>
                      </a:r>
                    </a:p>
                    <a:p>
                      <a:pPr marL="0" marR="0" lvl="0" indent="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Administration (488.75)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sz="1800" b="0" i="1" u="none" strike="noStrike" cap="none" normalizeH="0" baseline="0" smtClean="0">
                          <a:ln>
                            <a:noFill/>
                          </a:ln>
                          <a:solidFill>
                            <a:srgbClr val="FF66CC"/>
                          </a:solidFill>
                          <a:effectLst>
                            <a:outerShdw blurRad="38100" dist="38100" dir="2700000" algn="tl">
                              <a:srgbClr val="000000"/>
                            </a:outerShdw>
                          </a:effectLst>
                          <a:latin typeface="Garamond" pitchFamily="18" charset="0"/>
                        </a:rPr>
                        <a:t>                180 Tags</a:t>
                      </a: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QAPI Requirement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Garamond" pitchFamily="18" charset="0"/>
                        </a:rPr>
                        <a:t> Outcomes Expectations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idx="4294967295"/>
          </p:nvPr>
        </p:nvSpPr>
        <p:spPr>
          <a:xfrm>
            <a:off x="457200" y="274638"/>
            <a:ext cx="8229600" cy="868362"/>
          </a:xfrm>
          <a:noFill/>
        </p:spPr>
        <p:txBody>
          <a:bodyPr/>
          <a:lstStyle/>
          <a:p>
            <a:r>
              <a:rPr lang="en-US" sz="3600" u="sng" smtClean="0">
                <a:effectLst/>
                <a:latin typeface="Garamond" pitchFamily="18" charset="0"/>
              </a:rPr>
              <a:t>QAPI Requirements in CMS Regulations</a:t>
            </a:r>
            <a:r>
              <a:rPr lang="en-US" sz="4000" smtClean="0">
                <a:effectLst/>
                <a:latin typeface="Garamond" pitchFamily="18" charset="0"/>
              </a:rPr>
              <a:t> </a:t>
            </a:r>
          </a:p>
        </p:txBody>
      </p:sp>
      <p:sp>
        <p:nvSpPr>
          <p:cNvPr id="218115" name="Rectangle 3"/>
          <p:cNvSpPr>
            <a:spLocks noGrp="1" noChangeArrowheads="1"/>
          </p:cNvSpPr>
          <p:nvPr>
            <p:ph type="body" idx="4294967295"/>
          </p:nvPr>
        </p:nvSpPr>
        <p:spPr>
          <a:noFill/>
        </p:spPr>
        <p:txBody>
          <a:bodyPr/>
          <a:lstStyle/>
          <a:p>
            <a:pPr>
              <a:lnSpc>
                <a:spcPct val="90000"/>
              </a:lnSpc>
            </a:pPr>
            <a:r>
              <a:rPr lang="en-US" dirty="0" smtClean="0">
                <a:effectLst/>
                <a:latin typeface="Garamond" pitchFamily="18" charset="0"/>
              </a:rPr>
              <a:t>Hospitals</a:t>
            </a:r>
          </a:p>
          <a:p>
            <a:pPr>
              <a:lnSpc>
                <a:spcPct val="90000"/>
              </a:lnSpc>
            </a:pPr>
            <a:r>
              <a:rPr lang="en-US" dirty="0" smtClean="0">
                <a:effectLst/>
                <a:latin typeface="Garamond" pitchFamily="18" charset="0"/>
              </a:rPr>
              <a:t>Organ Transplant Hospitals</a:t>
            </a:r>
          </a:p>
          <a:p>
            <a:pPr>
              <a:lnSpc>
                <a:spcPct val="90000"/>
              </a:lnSpc>
            </a:pPr>
            <a:r>
              <a:rPr lang="en-US" dirty="0" smtClean="0">
                <a:effectLst/>
                <a:latin typeface="Garamond" pitchFamily="18" charset="0"/>
              </a:rPr>
              <a:t>Dialysis Facilities</a:t>
            </a:r>
            <a:endParaRPr lang="en-US" sz="2400" i="1" dirty="0" smtClean="0">
              <a:effectLst/>
              <a:latin typeface="Garamond" pitchFamily="18" charset="0"/>
            </a:endParaRPr>
          </a:p>
          <a:p>
            <a:pPr>
              <a:lnSpc>
                <a:spcPct val="90000"/>
              </a:lnSpc>
            </a:pPr>
            <a:r>
              <a:rPr lang="en-US" dirty="0" smtClean="0">
                <a:effectLst/>
                <a:latin typeface="Garamond" pitchFamily="18" charset="0"/>
              </a:rPr>
              <a:t>Ambulatory Surgical Centers</a:t>
            </a:r>
          </a:p>
          <a:p>
            <a:pPr>
              <a:lnSpc>
                <a:spcPct val="90000"/>
              </a:lnSpc>
            </a:pPr>
            <a:r>
              <a:rPr lang="en-US" dirty="0" smtClean="0">
                <a:effectLst/>
                <a:latin typeface="Garamond" pitchFamily="18" charset="0"/>
              </a:rPr>
              <a:t>Home Health </a:t>
            </a:r>
          </a:p>
          <a:p>
            <a:pPr>
              <a:lnSpc>
                <a:spcPct val="90000"/>
              </a:lnSpc>
            </a:pPr>
            <a:r>
              <a:rPr lang="en-US" dirty="0" smtClean="0">
                <a:effectLst/>
                <a:latin typeface="Garamond" pitchFamily="18" charset="0"/>
              </a:rPr>
              <a:t>Hospice</a:t>
            </a:r>
          </a:p>
          <a:p>
            <a:pPr>
              <a:lnSpc>
                <a:spcPct val="90000"/>
              </a:lnSpc>
            </a:pPr>
            <a:endParaRPr lang="en-US" dirty="0" smtClean="0">
              <a:effectLst/>
              <a:latin typeface="Garamond" pitchFamily="18" charset="0"/>
            </a:endParaRPr>
          </a:p>
          <a:p>
            <a:pPr>
              <a:lnSpc>
                <a:spcPct val="90000"/>
              </a:lnSpc>
            </a:pPr>
            <a:r>
              <a:rPr lang="en-US" i="1" dirty="0" smtClean="0">
                <a:effectLst/>
                <a:latin typeface="Garamond" pitchFamily="18" charset="0"/>
              </a:rPr>
              <a:t>And coming to …Nursing Homes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idx="4294967295"/>
          </p:nvPr>
        </p:nvSpPr>
        <p:spPr>
          <a:xfrm>
            <a:off x="457200" y="274638"/>
            <a:ext cx="8229600" cy="792162"/>
          </a:xfrm>
          <a:noFill/>
        </p:spPr>
        <p:txBody>
          <a:bodyPr/>
          <a:lstStyle/>
          <a:p>
            <a:r>
              <a:rPr lang="en-US" u="sng" smtClean="0">
                <a:effectLst/>
                <a:latin typeface="Garamond" pitchFamily="18" charset="0"/>
              </a:rPr>
              <a:t>Special Opportunities in LTC</a:t>
            </a:r>
          </a:p>
        </p:txBody>
      </p:sp>
      <p:sp>
        <p:nvSpPr>
          <p:cNvPr id="221187" name="Rectangle 3"/>
          <p:cNvSpPr>
            <a:spLocks noGrp="1" noChangeArrowheads="1"/>
          </p:cNvSpPr>
          <p:nvPr>
            <p:ph type="body" idx="4294967295"/>
          </p:nvPr>
        </p:nvSpPr>
        <p:spPr>
          <a:noFill/>
        </p:spPr>
        <p:txBody>
          <a:bodyPr/>
          <a:lstStyle/>
          <a:p>
            <a:pPr>
              <a:lnSpc>
                <a:spcPct val="90000"/>
              </a:lnSpc>
            </a:pPr>
            <a:r>
              <a:rPr lang="en-US" dirty="0" smtClean="0">
                <a:effectLst/>
                <a:latin typeface="Garamond" pitchFamily="18" charset="0"/>
              </a:rPr>
              <a:t>Everyone Makes a Difference …</a:t>
            </a:r>
          </a:p>
          <a:p>
            <a:pPr lvl="2">
              <a:lnSpc>
                <a:spcPct val="90000"/>
              </a:lnSpc>
            </a:pPr>
            <a:r>
              <a:rPr lang="en-US" dirty="0" smtClean="0">
                <a:effectLst/>
                <a:latin typeface="Garamond" pitchFamily="18" charset="0"/>
              </a:rPr>
              <a:t>Democratizing Improvement</a:t>
            </a:r>
          </a:p>
          <a:p>
            <a:pPr lvl="4">
              <a:lnSpc>
                <a:spcPct val="90000"/>
              </a:lnSpc>
            </a:pPr>
            <a:r>
              <a:rPr lang="en-US" dirty="0" smtClean="0">
                <a:effectLst/>
                <a:latin typeface="Garamond" pitchFamily="18" charset="0"/>
              </a:rPr>
              <a:t>Staff</a:t>
            </a:r>
          </a:p>
          <a:p>
            <a:pPr lvl="4">
              <a:lnSpc>
                <a:spcPct val="90000"/>
              </a:lnSpc>
            </a:pPr>
            <a:r>
              <a:rPr lang="en-US" dirty="0" smtClean="0">
                <a:effectLst/>
                <a:latin typeface="Garamond" pitchFamily="18" charset="0"/>
              </a:rPr>
              <a:t>Residents, Resident Councils, Families</a:t>
            </a:r>
          </a:p>
          <a:p>
            <a:pPr lvl="2">
              <a:lnSpc>
                <a:spcPct val="90000"/>
              </a:lnSpc>
            </a:pPr>
            <a:r>
              <a:rPr lang="en-US" dirty="0" smtClean="0">
                <a:effectLst/>
                <a:latin typeface="Garamond" pitchFamily="18" charset="0"/>
              </a:rPr>
              <a:t>Active involvement of residents, staff</a:t>
            </a:r>
          </a:p>
          <a:p>
            <a:pPr lvl="2">
              <a:lnSpc>
                <a:spcPct val="90000"/>
              </a:lnSpc>
            </a:pPr>
            <a:r>
              <a:rPr lang="en-US" dirty="0" smtClean="0">
                <a:effectLst/>
                <a:latin typeface="Garamond" pitchFamily="18" charset="0"/>
              </a:rPr>
              <a:t>Tools that Everyone Can Use</a:t>
            </a:r>
          </a:p>
          <a:p>
            <a:pPr lvl="3">
              <a:lnSpc>
                <a:spcPct val="90000"/>
              </a:lnSpc>
            </a:pPr>
            <a:r>
              <a:rPr lang="en-US" dirty="0" smtClean="0">
                <a:effectLst/>
                <a:latin typeface="Garamond" pitchFamily="18" charset="0"/>
              </a:rPr>
              <a:t>Value of Feedback</a:t>
            </a:r>
          </a:p>
          <a:p>
            <a:pPr lvl="3">
              <a:lnSpc>
                <a:spcPct val="90000"/>
              </a:lnSpc>
            </a:pPr>
            <a:r>
              <a:rPr lang="en-US" dirty="0" smtClean="0">
                <a:effectLst/>
                <a:latin typeface="Garamond" pitchFamily="18" charset="0"/>
              </a:rPr>
              <a:t>Never Worry Alone</a:t>
            </a:r>
          </a:p>
          <a:p>
            <a:pPr lvl="3">
              <a:lnSpc>
                <a:spcPct val="90000"/>
              </a:lnSpc>
            </a:pPr>
            <a:r>
              <a:rPr lang="en-US" dirty="0" smtClean="0">
                <a:effectLst/>
                <a:latin typeface="Garamond" pitchFamily="18" charset="0"/>
              </a:rPr>
              <a:t>PDSA – Providing the Tools that Everyone Can Use</a:t>
            </a:r>
          </a:p>
          <a:p>
            <a:pPr lvl="2">
              <a:lnSpc>
                <a:spcPct val="90000"/>
              </a:lnSpc>
            </a:pPr>
            <a:endParaRPr lang="en-US" dirty="0" smtClean="0">
              <a:effectLst/>
              <a:latin typeface="Garamond" pitchFamily="18" charset="0"/>
            </a:endParaRPr>
          </a:p>
          <a:p>
            <a:pPr>
              <a:lnSpc>
                <a:spcPct val="90000"/>
              </a:lnSpc>
            </a:pPr>
            <a:r>
              <a:rPr lang="en-US" dirty="0" smtClean="0">
                <a:effectLst/>
                <a:latin typeface="Garamond" pitchFamily="18" charset="0"/>
              </a:rPr>
              <a:t>Culture Change + QAPI: Mutually Reinforcing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idx="4294967295"/>
          </p:nvPr>
        </p:nvSpPr>
        <p:spPr>
          <a:xfrm>
            <a:off x="457200" y="274638"/>
            <a:ext cx="8229600" cy="563562"/>
          </a:xfrm>
          <a:noFill/>
        </p:spPr>
        <p:txBody>
          <a:bodyPr/>
          <a:lstStyle/>
          <a:p>
            <a:r>
              <a:rPr lang="en-US" sz="2800" u="sng" smtClean="0">
                <a:solidFill>
                  <a:srgbClr val="FF66CC"/>
                </a:solidFill>
                <a:effectLst/>
                <a:latin typeface="Garamond" pitchFamily="18" charset="0"/>
              </a:rPr>
              <a:t>Useful Adages</a:t>
            </a:r>
          </a:p>
        </p:txBody>
      </p:sp>
      <p:sp>
        <p:nvSpPr>
          <p:cNvPr id="222211" name="Rectangle 3"/>
          <p:cNvSpPr>
            <a:spLocks noGrp="1" noChangeArrowheads="1"/>
          </p:cNvSpPr>
          <p:nvPr>
            <p:ph type="body" idx="4294967295"/>
          </p:nvPr>
        </p:nvSpPr>
        <p:spPr>
          <a:xfrm>
            <a:off x="228600" y="1219200"/>
            <a:ext cx="8686800" cy="5410200"/>
          </a:xfrm>
          <a:noFill/>
        </p:spPr>
        <p:txBody>
          <a:bodyPr/>
          <a:lstStyle/>
          <a:p>
            <a:pPr>
              <a:lnSpc>
                <a:spcPct val="80000"/>
              </a:lnSpc>
            </a:pPr>
            <a:r>
              <a:rPr lang="en-US" sz="3000" i="1" smtClean="0">
                <a:effectLst/>
                <a:latin typeface="Garamond" pitchFamily="18" charset="0"/>
              </a:rPr>
              <a:t>Every System is Perfectly Designed …</a:t>
            </a:r>
          </a:p>
          <a:p>
            <a:pPr lvl="2">
              <a:lnSpc>
                <a:spcPct val="80000"/>
              </a:lnSpc>
              <a:buFont typeface="Wingdings" pitchFamily="2" charset="2"/>
              <a:buNone/>
            </a:pPr>
            <a:r>
              <a:rPr lang="en-US" sz="3000" i="1" smtClean="0">
                <a:effectLst/>
                <a:latin typeface="Garamond" pitchFamily="18" charset="0"/>
              </a:rPr>
              <a:t>                   to Achieve the Results it Achieves</a:t>
            </a:r>
          </a:p>
          <a:p>
            <a:pPr lvl="2">
              <a:lnSpc>
                <a:spcPct val="80000"/>
              </a:lnSpc>
              <a:buFont typeface="Wingdings" pitchFamily="2" charset="2"/>
              <a:buNone/>
            </a:pPr>
            <a:endParaRPr lang="en-US" sz="3000" i="1" smtClean="0">
              <a:effectLst/>
              <a:latin typeface="Garamond" pitchFamily="18" charset="0"/>
            </a:endParaRPr>
          </a:p>
          <a:p>
            <a:pPr>
              <a:lnSpc>
                <a:spcPct val="80000"/>
              </a:lnSpc>
            </a:pPr>
            <a:endParaRPr lang="en-US" sz="3000" i="1" smtClean="0">
              <a:effectLst/>
              <a:latin typeface="Garamond" pitchFamily="18" charset="0"/>
            </a:endParaRPr>
          </a:p>
          <a:p>
            <a:pPr>
              <a:lnSpc>
                <a:spcPct val="80000"/>
              </a:lnSpc>
              <a:buFont typeface="Wingdings" pitchFamily="2" charset="2"/>
              <a:buNone/>
            </a:pPr>
            <a:endParaRPr lang="en-US" sz="3000" i="1" smtClean="0">
              <a:effectLst/>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idx="4294967295"/>
          </p:nvPr>
        </p:nvSpPr>
        <p:spPr>
          <a:xfrm>
            <a:off x="457200" y="274638"/>
            <a:ext cx="8229600" cy="563562"/>
          </a:xfrm>
          <a:noFill/>
        </p:spPr>
        <p:txBody>
          <a:bodyPr/>
          <a:lstStyle/>
          <a:p>
            <a:r>
              <a:rPr lang="en-US" sz="2800" u="sng" smtClean="0">
                <a:solidFill>
                  <a:srgbClr val="FF66CC"/>
                </a:solidFill>
                <a:effectLst/>
                <a:latin typeface="Garamond" pitchFamily="18" charset="0"/>
              </a:rPr>
              <a:t>Useful Adages</a:t>
            </a:r>
          </a:p>
        </p:txBody>
      </p:sp>
      <p:sp>
        <p:nvSpPr>
          <p:cNvPr id="223235" name="Rectangle 3"/>
          <p:cNvSpPr>
            <a:spLocks noGrp="1" noChangeArrowheads="1"/>
          </p:cNvSpPr>
          <p:nvPr>
            <p:ph type="body" idx="4294967295"/>
          </p:nvPr>
        </p:nvSpPr>
        <p:spPr>
          <a:xfrm>
            <a:off x="228600" y="1219200"/>
            <a:ext cx="8686800" cy="5410200"/>
          </a:xfrm>
          <a:noFill/>
        </p:spPr>
        <p:txBody>
          <a:bodyPr/>
          <a:lstStyle/>
          <a:p>
            <a:pPr>
              <a:lnSpc>
                <a:spcPct val="80000"/>
              </a:lnSpc>
            </a:pPr>
            <a:r>
              <a:rPr lang="en-US" sz="3000" i="1" dirty="0" smtClean="0">
                <a:effectLst/>
                <a:latin typeface="Garamond" pitchFamily="18" charset="0"/>
              </a:rPr>
              <a:t>Every System is Perfectly Designed …</a:t>
            </a:r>
          </a:p>
          <a:p>
            <a:pPr lvl="2">
              <a:lnSpc>
                <a:spcPct val="80000"/>
              </a:lnSpc>
              <a:buFont typeface="Wingdings" pitchFamily="2" charset="2"/>
              <a:buNone/>
            </a:pPr>
            <a:r>
              <a:rPr lang="en-US" sz="3000" i="1" dirty="0" smtClean="0">
                <a:effectLst/>
                <a:latin typeface="Garamond" pitchFamily="18" charset="0"/>
              </a:rPr>
              <a:t>                   to Achieve the Results it Gets</a:t>
            </a:r>
          </a:p>
          <a:p>
            <a:pPr lvl="2">
              <a:lnSpc>
                <a:spcPct val="80000"/>
              </a:lnSpc>
              <a:buFont typeface="Wingdings" pitchFamily="2" charset="2"/>
              <a:buNone/>
            </a:pPr>
            <a:endParaRPr lang="en-US" sz="3000" i="1" dirty="0" smtClean="0">
              <a:effectLst/>
              <a:latin typeface="Garamond" pitchFamily="18" charset="0"/>
            </a:endParaRPr>
          </a:p>
          <a:p>
            <a:pPr>
              <a:lnSpc>
                <a:spcPct val="80000"/>
              </a:lnSpc>
            </a:pPr>
            <a:r>
              <a:rPr lang="en-US" sz="3000" i="1" dirty="0" smtClean="0">
                <a:effectLst/>
                <a:latin typeface="Garamond" pitchFamily="18" charset="0"/>
              </a:rPr>
              <a:t>If we Lose the Patient …</a:t>
            </a:r>
          </a:p>
          <a:p>
            <a:pPr>
              <a:lnSpc>
                <a:spcPct val="80000"/>
              </a:lnSpc>
              <a:buFont typeface="Wingdings" pitchFamily="2" charset="2"/>
              <a:buNone/>
            </a:pPr>
            <a:r>
              <a:rPr lang="en-US" sz="3000" i="1" dirty="0" smtClean="0">
                <a:effectLst/>
                <a:latin typeface="Garamond" pitchFamily="18" charset="0"/>
              </a:rPr>
              <a:t>				      We Don’t Lose the Lesson</a:t>
            </a:r>
          </a:p>
          <a:p>
            <a:pPr>
              <a:lnSpc>
                <a:spcPct val="80000"/>
              </a:lnSpc>
              <a:buFont typeface="Wingdings" pitchFamily="2" charset="2"/>
              <a:buNone/>
            </a:pPr>
            <a:endParaRPr lang="en-US" sz="3000" i="1" dirty="0" smtClean="0">
              <a:effectLst/>
              <a:latin typeface="Garamond" pitchFamily="18" charset="0"/>
            </a:endParaRPr>
          </a:p>
          <a:p>
            <a:pPr>
              <a:lnSpc>
                <a:spcPct val="80000"/>
              </a:lnSpc>
              <a:buFont typeface="Wingdings" pitchFamily="2" charset="2"/>
              <a:buNone/>
            </a:pPr>
            <a:endParaRPr lang="en-US" sz="3000" i="1" dirty="0" smtClean="0">
              <a:effectLst/>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idx="4294967295"/>
          </p:nvPr>
        </p:nvSpPr>
        <p:spPr>
          <a:xfrm>
            <a:off x="457200" y="274638"/>
            <a:ext cx="8229600" cy="563562"/>
          </a:xfrm>
          <a:noFill/>
        </p:spPr>
        <p:txBody>
          <a:bodyPr/>
          <a:lstStyle/>
          <a:p>
            <a:r>
              <a:rPr lang="en-US" sz="2800" u="sng" smtClean="0">
                <a:solidFill>
                  <a:srgbClr val="FF66CC"/>
                </a:solidFill>
                <a:effectLst/>
                <a:latin typeface="Garamond" pitchFamily="18" charset="0"/>
              </a:rPr>
              <a:t>Useful Adages</a:t>
            </a:r>
          </a:p>
        </p:txBody>
      </p:sp>
      <p:sp>
        <p:nvSpPr>
          <p:cNvPr id="224259" name="Rectangle 3"/>
          <p:cNvSpPr>
            <a:spLocks noGrp="1" noChangeArrowheads="1"/>
          </p:cNvSpPr>
          <p:nvPr>
            <p:ph type="body" idx="4294967295"/>
          </p:nvPr>
        </p:nvSpPr>
        <p:spPr>
          <a:xfrm>
            <a:off x="228600" y="1219200"/>
            <a:ext cx="8686800" cy="5410200"/>
          </a:xfrm>
          <a:noFill/>
        </p:spPr>
        <p:txBody>
          <a:bodyPr/>
          <a:lstStyle/>
          <a:p>
            <a:pPr>
              <a:lnSpc>
                <a:spcPct val="80000"/>
              </a:lnSpc>
            </a:pPr>
            <a:r>
              <a:rPr lang="en-US" sz="3000" i="1" smtClean="0">
                <a:effectLst/>
                <a:latin typeface="Garamond" pitchFamily="18" charset="0"/>
              </a:rPr>
              <a:t>Every System is Perfectly Designed …</a:t>
            </a:r>
          </a:p>
          <a:p>
            <a:pPr lvl="2">
              <a:lnSpc>
                <a:spcPct val="80000"/>
              </a:lnSpc>
              <a:buFont typeface="Wingdings" pitchFamily="2" charset="2"/>
              <a:buNone/>
            </a:pPr>
            <a:r>
              <a:rPr lang="en-US" sz="3000" i="1" smtClean="0">
                <a:effectLst/>
                <a:latin typeface="Garamond" pitchFamily="18" charset="0"/>
              </a:rPr>
              <a:t>                   to Achieve the Results it Achieves</a:t>
            </a:r>
          </a:p>
          <a:p>
            <a:pPr lvl="2">
              <a:lnSpc>
                <a:spcPct val="80000"/>
              </a:lnSpc>
              <a:buFont typeface="Wingdings" pitchFamily="2" charset="2"/>
              <a:buNone/>
            </a:pPr>
            <a:endParaRPr lang="en-US" sz="3000" i="1" smtClean="0">
              <a:effectLst/>
              <a:latin typeface="Garamond" pitchFamily="18" charset="0"/>
            </a:endParaRPr>
          </a:p>
          <a:p>
            <a:pPr>
              <a:lnSpc>
                <a:spcPct val="80000"/>
              </a:lnSpc>
            </a:pPr>
            <a:r>
              <a:rPr lang="en-US" sz="3000" i="1" smtClean="0">
                <a:effectLst/>
                <a:latin typeface="Garamond" pitchFamily="18" charset="0"/>
              </a:rPr>
              <a:t>If we Lose the Patient …</a:t>
            </a:r>
          </a:p>
          <a:p>
            <a:pPr>
              <a:lnSpc>
                <a:spcPct val="80000"/>
              </a:lnSpc>
              <a:buFont typeface="Wingdings" pitchFamily="2" charset="2"/>
              <a:buNone/>
            </a:pPr>
            <a:r>
              <a:rPr lang="en-US" sz="3000" i="1" smtClean="0">
                <a:effectLst/>
                <a:latin typeface="Garamond" pitchFamily="18" charset="0"/>
              </a:rPr>
              <a:t>				      We Don’t Lose the Lesson</a:t>
            </a:r>
          </a:p>
          <a:p>
            <a:pPr>
              <a:lnSpc>
                <a:spcPct val="80000"/>
              </a:lnSpc>
              <a:buFont typeface="Wingdings" pitchFamily="2" charset="2"/>
              <a:buNone/>
            </a:pPr>
            <a:endParaRPr lang="en-US" sz="3000" i="1" smtClean="0">
              <a:effectLst/>
              <a:latin typeface="Garamond" pitchFamily="18" charset="0"/>
            </a:endParaRPr>
          </a:p>
          <a:p>
            <a:pPr>
              <a:lnSpc>
                <a:spcPct val="80000"/>
              </a:lnSpc>
            </a:pPr>
            <a:r>
              <a:rPr lang="en-US" sz="3000" i="1" smtClean="0">
                <a:effectLst/>
                <a:latin typeface="Garamond" pitchFamily="18" charset="0"/>
              </a:rPr>
              <a:t>PDSA is the Growth of Knowledge through Making Changes ..</a:t>
            </a:r>
          </a:p>
          <a:p>
            <a:pPr>
              <a:lnSpc>
                <a:spcPct val="80000"/>
              </a:lnSpc>
              <a:buFont typeface="Wingdings" pitchFamily="2" charset="2"/>
              <a:buNone/>
            </a:pPr>
            <a:r>
              <a:rPr lang="en-US" sz="3000" i="1" smtClean="0">
                <a:effectLst/>
                <a:latin typeface="Garamond" pitchFamily="18" charset="0"/>
              </a:rPr>
              <a:t> and then Reflecting on the Consequences of those Changes </a:t>
            </a:r>
            <a:r>
              <a:rPr lang="en-US" sz="1600" i="1" smtClean="0">
                <a:effectLst/>
                <a:latin typeface="Garamond" pitchFamily="18" charset="0"/>
              </a:rPr>
              <a:t>(Don Berwick) </a:t>
            </a:r>
          </a:p>
          <a:p>
            <a:pPr>
              <a:lnSpc>
                <a:spcPct val="80000"/>
              </a:lnSpc>
              <a:buFont typeface="Wingdings" pitchFamily="2" charset="2"/>
              <a:buNone/>
            </a:pPr>
            <a:endParaRPr lang="en-US" sz="1600" i="1" smtClean="0">
              <a:effectLst/>
              <a:latin typeface="Garamond" pitchFamily="18" charset="0"/>
            </a:endParaRPr>
          </a:p>
          <a:p>
            <a:pPr>
              <a:lnSpc>
                <a:spcPct val="80000"/>
              </a:lnSpc>
            </a:pPr>
            <a:endParaRPr lang="en-US" sz="3000" i="1" smtClean="0">
              <a:effectLst/>
              <a:latin typeface="Garamond" pitchFamily="18" charset="0"/>
            </a:endParaRPr>
          </a:p>
          <a:p>
            <a:pPr>
              <a:lnSpc>
                <a:spcPct val="80000"/>
              </a:lnSpc>
              <a:buFont typeface="Wingdings" pitchFamily="2" charset="2"/>
              <a:buNone/>
            </a:pPr>
            <a:endParaRPr lang="en-US" sz="3000" i="1" smtClean="0">
              <a:effectLst/>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Introductions/Opening Remarks</a:t>
            </a:r>
          </a:p>
          <a:p>
            <a:r>
              <a:rPr lang="en-US" dirty="0" smtClean="0"/>
              <a:t>QAPI Demonstration	</a:t>
            </a:r>
            <a:endParaRPr lang="en-US" sz="3200" dirty="0" smtClean="0"/>
          </a:p>
          <a:p>
            <a:r>
              <a:rPr lang="en-US" dirty="0" smtClean="0"/>
              <a:t>National Roll-Out of QAPI</a:t>
            </a:r>
          </a:p>
          <a:p>
            <a:r>
              <a:rPr lang="en-US" dirty="0" smtClean="0"/>
              <a:t>Role of Ombudsman Programs</a:t>
            </a:r>
          </a:p>
          <a:p>
            <a:r>
              <a:rPr lang="en-US" dirty="0" smtClean="0"/>
              <a:t>Questions and Dialogue</a:t>
            </a:r>
          </a:p>
          <a:p>
            <a:r>
              <a:rPr lang="en-US" dirty="0" smtClean="0"/>
              <a:t>Wrap-up and Adjourn	</a:t>
            </a:r>
            <a:endParaRPr lang="en-US" dirty="0"/>
          </a:p>
        </p:txBody>
      </p:sp>
      <p:sp>
        <p:nvSpPr>
          <p:cNvPr id="12" name="Title 11"/>
          <p:cNvSpPr>
            <a:spLocks noGrp="1"/>
          </p:cNvSpPr>
          <p:nvPr>
            <p:ph type="title"/>
          </p:nvPr>
        </p:nvSpPr>
        <p:spPr/>
        <p:txBody>
          <a:bodyPr/>
          <a:lstStyle/>
          <a:p>
            <a:r>
              <a:rPr lang="en-US" dirty="0" smtClean="0"/>
              <a:t>Today’s Agenda</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idx="4294967295"/>
          </p:nvPr>
        </p:nvSpPr>
        <p:spPr>
          <a:xfrm>
            <a:off x="457200" y="274638"/>
            <a:ext cx="8229600" cy="563562"/>
          </a:xfrm>
          <a:noFill/>
        </p:spPr>
        <p:txBody>
          <a:bodyPr/>
          <a:lstStyle/>
          <a:p>
            <a:r>
              <a:rPr lang="en-US" sz="2800" u="sng" smtClean="0">
                <a:solidFill>
                  <a:srgbClr val="FF66CC"/>
                </a:solidFill>
                <a:effectLst/>
                <a:latin typeface="Garamond" pitchFamily="18" charset="0"/>
              </a:rPr>
              <a:t>Useful Adages</a:t>
            </a:r>
          </a:p>
        </p:txBody>
      </p:sp>
      <p:sp>
        <p:nvSpPr>
          <p:cNvPr id="220163" name="Rectangle 3"/>
          <p:cNvSpPr>
            <a:spLocks noGrp="1" noChangeArrowheads="1"/>
          </p:cNvSpPr>
          <p:nvPr>
            <p:ph type="body" idx="4294967295"/>
          </p:nvPr>
        </p:nvSpPr>
        <p:spPr>
          <a:xfrm>
            <a:off x="228600" y="1219200"/>
            <a:ext cx="8686800" cy="5410200"/>
          </a:xfrm>
          <a:noFill/>
        </p:spPr>
        <p:txBody>
          <a:bodyPr/>
          <a:lstStyle/>
          <a:p>
            <a:pPr>
              <a:lnSpc>
                <a:spcPct val="80000"/>
              </a:lnSpc>
            </a:pPr>
            <a:r>
              <a:rPr lang="en-US" sz="3000" i="1" smtClean="0">
                <a:effectLst/>
                <a:latin typeface="Garamond" pitchFamily="18" charset="0"/>
              </a:rPr>
              <a:t>Every System is Perfectly Designed …</a:t>
            </a:r>
          </a:p>
          <a:p>
            <a:pPr lvl="2">
              <a:lnSpc>
                <a:spcPct val="80000"/>
              </a:lnSpc>
              <a:buFont typeface="Wingdings" pitchFamily="2" charset="2"/>
              <a:buNone/>
            </a:pPr>
            <a:r>
              <a:rPr lang="en-US" sz="3000" i="1" smtClean="0">
                <a:effectLst/>
                <a:latin typeface="Garamond" pitchFamily="18" charset="0"/>
              </a:rPr>
              <a:t>                   to Achieve the Results it Achieves</a:t>
            </a:r>
          </a:p>
          <a:p>
            <a:pPr lvl="2">
              <a:lnSpc>
                <a:spcPct val="80000"/>
              </a:lnSpc>
              <a:buFont typeface="Wingdings" pitchFamily="2" charset="2"/>
              <a:buNone/>
            </a:pPr>
            <a:endParaRPr lang="en-US" sz="3000" i="1" smtClean="0">
              <a:effectLst/>
              <a:latin typeface="Garamond" pitchFamily="18" charset="0"/>
            </a:endParaRPr>
          </a:p>
          <a:p>
            <a:pPr>
              <a:lnSpc>
                <a:spcPct val="80000"/>
              </a:lnSpc>
            </a:pPr>
            <a:r>
              <a:rPr lang="en-US" sz="3000" i="1" smtClean="0">
                <a:effectLst/>
                <a:latin typeface="Garamond" pitchFamily="18" charset="0"/>
              </a:rPr>
              <a:t>If we Lose the Patient …</a:t>
            </a:r>
          </a:p>
          <a:p>
            <a:pPr>
              <a:lnSpc>
                <a:spcPct val="80000"/>
              </a:lnSpc>
              <a:buFont typeface="Wingdings" pitchFamily="2" charset="2"/>
              <a:buNone/>
            </a:pPr>
            <a:r>
              <a:rPr lang="en-US" sz="3000" i="1" smtClean="0">
                <a:effectLst/>
                <a:latin typeface="Garamond" pitchFamily="18" charset="0"/>
              </a:rPr>
              <a:t>				      We Don’t Lose the Lesson</a:t>
            </a:r>
          </a:p>
          <a:p>
            <a:pPr>
              <a:lnSpc>
                <a:spcPct val="80000"/>
              </a:lnSpc>
              <a:buFont typeface="Wingdings" pitchFamily="2" charset="2"/>
              <a:buNone/>
            </a:pPr>
            <a:endParaRPr lang="en-US" sz="3000" i="1" smtClean="0">
              <a:effectLst/>
              <a:latin typeface="Garamond" pitchFamily="18" charset="0"/>
            </a:endParaRPr>
          </a:p>
          <a:p>
            <a:pPr>
              <a:lnSpc>
                <a:spcPct val="80000"/>
              </a:lnSpc>
            </a:pPr>
            <a:r>
              <a:rPr lang="en-US" sz="3000" i="1" smtClean="0">
                <a:effectLst/>
                <a:latin typeface="Garamond" pitchFamily="18" charset="0"/>
              </a:rPr>
              <a:t>PDSA is the Growth of Knowledge through Making Changes ..</a:t>
            </a:r>
          </a:p>
          <a:p>
            <a:pPr>
              <a:lnSpc>
                <a:spcPct val="80000"/>
              </a:lnSpc>
              <a:buFont typeface="Wingdings" pitchFamily="2" charset="2"/>
              <a:buNone/>
            </a:pPr>
            <a:r>
              <a:rPr lang="en-US" sz="3000" i="1" smtClean="0">
                <a:effectLst/>
                <a:latin typeface="Garamond" pitchFamily="18" charset="0"/>
              </a:rPr>
              <a:t>and then Reflecting on the Consequences of those Changes </a:t>
            </a:r>
            <a:r>
              <a:rPr lang="en-US" sz="1600" i="1" smtClean="0">
                <a:effectLst/>
                <a:latin typeface="Garamond" pitchFamily="18" charset="0"/>
              </a:rPr>
              <a:t>(Don Berwick) </a:t>
            </a:r>
          </a:p>
          <a:p>
            <a:pPr>
              <a:lnSpc>
                <a:spcPct val="80000"/>
              </a:lnSpc>
              <a:buFont typeface="Wingdings" pitchFamily="2" charset="2"/>
              <a:buNone/>
            </a:pPr>
            <a:endParaRPr lang="en-US" sz="1600" i="1" smtClean="0">
              <a:effectLst/>
              <a:latin typeface="Garamond" pitchFamily="18" charset="0"/>
            </a:endParaRPr>
          </a:p>
          <a:p>
            <a:pPr>
              <a:lnSpc>
                <a:spcPct val="80000"/>
              </a:lnSpc>
            </a:pPr>
            <a:r>
              <a:rPr lang="en-US" sz="3000" i="1" smtClean="0">
                <a:effectLst/>
                <a:latin typeface="Garamond" pitchFamily="18" charset="0"/>
              </a:rPr>
              <a:t>Measurement is only a Handmaiden to Improvement ..</a:t>
            </a:r>
          </a:p>
          <a:p>
            <a:pPr>
              <a:lnSpc>
                <a:spcPct val="80000"/>
              </a:lnSpc>
              <a:buFont typeface="Wingdings" pitchFamily="2" charset="2"/>
              <a:buNone/>
            </a:pPr>
            <a:r>
              <a:rPr lang="en-US" sz="3000" i="1" smtClean="0">
                <a:effectLst/>
                <a:latin typeface="Garamond" pitchFamily="18" charset="0"/>
              </a:rPr>
              <a:t>           but Improvement Cannot Happen without it </a:t>
            </a:r>
            <a:r>
              <a:rPr lang="en-US" sz="2000" i="1" smtClean="0">
                <a:effectLst/>
                <a:latin typeface="Garamond" pitchFamily="18" charset="0"/>
              </a:rPr>
              <a:t>(Don Berwick) </a:t>
            </a:r>
          </a:p>
          <a:p>
            <a:pPr>
              <a:lnSpc>
                <a:spcPct val="80000"/>
              </a:lnSpc>
              <a:buFont typeface="Wingdings" pitchFamily="2" charset="2"/>
              <a:buNone/>
            </a:pPr>
            <a:endParaRPr lang="en-US" sz="2000" i="1" smtClean="0">
              <a:effectLst/>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85801"/>
            <a:ext cx="7772400" cy="1905000"/>
          </a:xfrm>
        </p:spPr>
        <p:txBody>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QAPI National Demonstration</a:t>
            </a:r>
            <a:endParaRPr lang="en-US" b="1" dirty="0">
              <a:solidFill>
                <a:schemeClr val="tx2"/>
              </a:solidFill>
            </a:endParaRPr>
          </a:p>
        </p:txBody>
      </p:sp>
      <p:sp>
        <p:nvSpPr>
          <p:cNvPr id="6" name="Subtitle 5"/>
          <p:cNvSpPr>
            <a:spLocks noGrp="1"/>
          </p:cNvSpPr>
          <p:nvPr>
            <p:ph type="subTitle" idx="1"/>
          </p:nvPr>
        </p:nvSpPr>
        <p:spPr>
          <a:xfrm>
            <a:off x="762000" y="2590800"/>
            <a:ext cx="7391400" cy="3657600"/>
          </a:xfrm>
          <a:solidFill>
            <a:schemeClr val="tx2">
              <a:lumMod val="75000"/>
            </a:schemeClr>
          </a:solidFill>
        </p:spPr>
        <p:txBody>
          <a:bodyPr>
            <a:normAutofit/>
          </a:bodyPr>
          <a:lstStyle/>
          <a:p>
            <a:pPr>
              <a:spcBef>
                <a:spcPts val="0"/>
              </a:spcBef>
            </a:pPr>
            <a:endParaRPr lang="en-US" sz="2800" dirty="0" smtClean="0">
              <a:solidFill>
                <a:schemeClr val="bg1"/>
              </a:solidFill>
            </a:endParaRPr>
          </a:p>
          <a:p>
            <a:pPr>
              <a:spcBef>
                <a:spcPts val="0"/>
              </a:spcBef>
            </a:pPr>
            <a:endParaRPr lang="en-US" sz="2800" dirty="0">
              <a:solidFill>
                <a:schemeClr val="bg1"/>
              </a:solidFill>
            </a:endParaRPr>
          </a:p>
          <a:p>
            <a:pPr>
              <a:spcBef>
                <a:spcPts val="0"/>
              </a:spcBef>
            </a:pPr>
            <a:r>
              <a:rPr lang="en-US" sz="2800" dirty="0" smtClean="0">
                <a:solidFill>
                  <a:schemeClr val="bg1"/>
                </a:solidFill>
              </a:rPr>
              <a:t>Rosalie A. Kane</a:t>
            </a:r>
          </a:p>
          <a:p>
            <a:pPr>
              <a:spcBef>
                <a:spcPts val="0"/>
              </a:spcBef>
            </a:pPr>
            <a:r>
              <a:rPr lang="en-US" sz="2800" dirty="0" smtClean="0">
                <a:solidFill>
                  <a:schemeClr val="bg1"/>
                </a:solidFill>
              </a:rPr>
              <a:t>kanex002@umn.edu</a:t>
            </a:r>
          </a:p>
          <a:p>
            <a:pPr>
              <a:spcBef>
                <a:spcPts val="0"/>
              </a:spcBef>
            </a:pPr>
            <a:r>
              <a:rPr lang="en-US" sz="2800" dirty="0" smtClean="0">
                <a:solidFill>
                  <a:schemeClr val="bg1"/>
                </a:solidFill>
              </a:rPr>
              <a:t>University of Minnesota</a:t>
            </a:r>
          </a:p>
        </p:txBody>
      </p:sp>
      <p:pic>
        <p:nvPicPr>
          <p:cNvPr id="11" name="Picture 10" descr="C:\Users\LTC\Desktop\Ben\QAPI-Final1-CROPPED.jpg"/>
          <p:cNvPicPr/>
          <p:nvPr/>
        </p:nvPicPr>
        <p:blipFill>
          <a:blip r:embed="rId3" cstate="print"/>
          <a:srcRect/>
          <a:stretch>
            <a:fillRect/>
          </a:stretch>
        </p:blipFill>
        <p:spPr bwMode="auto">
          <a:xfrm>
            <a:off x="5638800" y="685800"/>
            <a:ext cx="2209800" cy="859211"/>
          </a:xfrm>
          <a:prstGeom prst="rect">
            <a:avLst/>
          </a:prstGeom>
          <a:noFill/>
          <a:ln w="9525">
            <a:noFill/>
            <a:miter lim="800000"/>
            <a:headEnd/>
            <a:tailEnd/>
          </a:ln>
        </p:spPr>
      </p:pic>
    </p:spTree>
    <p:extLst>
      <p:ext uri="{BB962C8B-B14F-4D97-AF65-F5344CB8AC3E}">
        <p14:creationId xmlns="" xmlns:p14="http://schemas.microsoft.com/office/powerpoint/2010/main" val="3788737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33402"/>
            <a:ext cx="7391400" cy="762000"/>
          </a:xfrm>
        </p:spPr>
        <p:txBody>
          <a:bodyPr>
            <a:normAutofit/>
          </a:bodyPr>
          <a:lstStyle/>
          <a:p>
            <a:pPr algn="l"/>
            <a:r>
              <a:rPr lang="en-US" sz="4000" b="1" dirty="0" smtClean="0">
                <a:solidFill>
                  <a:schemeClr val="tx2"/>
                </a:solidFill>
              </a:rPr>
              <a:t>Acknowledgement  </a:t>
            </a:r>
            <a:r>
              <a:rPr lang="en-US" b="1" dirty="0" smtClean="0">
                <a:solidFill>
                  <a:schemeClr val="tx2"/>
                </a:solidFill>
              </a:rPr>
              <a:t>      </a:t>
            </a:r>
            <a:endParaRPr lang="en-US" b="1" dirty="0">
              <a:solidFill>
                <a:schemeClr val="tx2"/>
              </a:solidFill>
            </a:endParaRPr>
          </a:p>
        </p:txBody>
      </p:sp>
      <p:sp>
        <p:nvSpPr>
          <p:cNvPr id="6" name="Subtitle 5"/>
          <p:cNvSpPr>
            <a:spLocks noGrp="1"/>
          </p:cNvSpPr>
          <p:nvPr>
            <p:ph type="subTitle" idx="1"/>
          </p:nvPr>
        </p:nvSpPr>
        <p:spPr>
          <a:xfrm>
            <a:off x="762000" y="1295400"/>
            <a:ext cx="7391400" cy="5181600"/>
          </a:xfrm>
          <a:solidFill>
            <a:schemeClr val="tx2">
              <a:lumMod val="75000"/>
            </a:schemeClr>
          </a:solidFill>
        </p:spPr>
        <p:txBody>
          <a:bodyPr>
            <a:noAutofit/>
          </a:bodyPr>
          <a:lstStyle/>
          <a:p>
            <a:pPr marL="228600" indent="-228600" algn="l">
              <a:spcBef>
                <a:spcPts val="0"/>
              </a:spcBef>
              <a:buFont typeface="Arial" pitchFamily="34" charset="0"/>
              <a:buChar char="•"/>
            </a:pPr>
            <a:r>
              <a:rPr lang="en-US" sz="2200" dirty="0" smtClean="0">
                <a:solidFill>
                  <a:srgbClr val="FFFF00"/>
                </a:solidFill>
              </a:rPr>
              <a:t>Contractor team</a:t>
            </a:r>
          </a:p>
          <a:p>
            <a:pPr marL="228600" lvl="1" algn="l">
              <a:spcBef>
                <a:spcPts val="0"/>
              </a:spcBef>
            </a:pPr>
            <a:r>
              <a:rPr lang="en-US" sz="2000" i="1" dirty="0" smtClean="0">
                <a:solidFill>
                  <a:schemeClr val="bg1"/>
                </a:solidFill>
              </a:rPr>
              <a:t>University of Minnesota</a:t>
            </a:r>
            <a:r>
              <a:rPr lang="en-US" sz="2000" dirty="0" smtClean="0">
                <a:solidFill>
                  <a:schemeClr val="bg1"/>
                </a:solidFill>
              </a:rPr>
              <a:t>:  Rosalie Kane, Robert Kane, Janie Moore, Patricia Schommer,  plus other consultants. </a:t>
            </a:r>
          </a:p>
          <a:p>
            <a:pPr marL="228600" lvl="1" algn="l">
              <a:spcBef>
                <a:spcPts val="0"/>
              </a:spcBef>
            </a:pPr>
            <a:r>
              <a:rPr lang="en-US" sz="2000" i="1" dirty="0" smtClean="0">
                <a:solidFill>
                  <a:schemeClr val="bg1"/>
                </a:solidFill>
              </a:rPr>
              <a:t>Stratis Health</a:t>
            </a:r>
            <a:r>
              <a:rPr lang="en-US" sz="2000" dirty="0" smtClean="0">
                <a:solidFill>
                  <a:schemeClr val="bg1"/>
                </a:solidFill>
              </a:rPr>
              <a:t>:  Jennifer Lundblad, Jane Pederson, Marilyn Reierson, Kelly O’Neill, &amp; Kathie Nichols</a:t>
            </a:r>
          </a:p>
          <a:p>
            <a:pPr marL="228600" lvl="1" algn="l">
              <a:spcBef>
                <a:spcPts val="0"/>
              </a:spcBef>
            </a:pPr>
            <a:endParaRPr lang="en-US" sz="2000" dirty="0" smtClean="0">
              <a:solidFill>
                <a:srgbClr val="FFFF00"/>
              </a:solidFill>
            </a:endParaRPr>
          </a:p>
          <a:p>
            <a:pPr marL="228600" indent="-228600" algn="l">
              <a:spcBef>
                <a:spcPts val="0"/>
              </a:spcBef>
              <a:buFont typeface="Arial" pitchFamily="34" charset="0"/>
              <a:buChar char="•"/>
            </a:pPr>
            <a:r>
              <a:rPr lang="en-US" sz="2200" dirty="0" smtClean="0">
                <a:solidFill>
                  <a:srgbClr val="FFFF00"/>
                </a:solidFill>
              </a:rPr>
              <a:t>Technical Expert Panel (TEP)</a:t>
            </a:r>
          </a:p>
          <a:p>
            <a:pPr marL="228600" lvl="1" algn="l">
              <a:spcBef>
                <a:spcPts val="0"/>
              </a:spcBef>
            </a:pPr>
            <a:r>
              <a:rPr lang="en-US" sz="2000" dirty="0" smtClean="0">
                <a:solidFill>
                  <a:schemeClr val="bg1"/>
                </a:solidFill>
              </a:rPr>
              <a:t>Barbara Baylis, Cornelia Beck, Carol Benner, Nicholas Castle, Mary Tess Crotty, David Farrell, David Gifford, Jill Hreben, Christine Mueller, Mary Ousley, Cheryl Phillips, Sara Singer, &amp; Hollis Turnham</a:t>
            </a:r>
          </a:p>
          <a:p>
            <a:pPr marL="228600" lvl="1" algn="l">
              <a:spcBef>
                <a:spcPts val="0"/>
              </a:spcBef>
            </a:pPr>
            <a:endParaRPr lang="en-US" sz="2000" dirty="0" smtClean="0">
              <a:solidFill>
                <a:schemeClr val="bg1"/>
              </a:solidFill>
            </a:endParaRPr>
          </a:p>
          <a:p>
            <a:pPr marL="228600" lvl="1" indent="-228600" algn="l">
              <a:spcBef>
                <a:spcPts val="0"/>
              </a:spcBef>
              <a:buFont typeface="Arial" pitchFamily="34" charset="0"/>
              <a:buChar char="•"/>
            </a:pPr>
            <a:r>
              <a:rPr lang="en-US" sz="2200" dirty="0" smtClean="0">
                <a:solidFill>
                  <a:srgbClr val="FFFF00"/>
                </a:solidFill>
              </a:rPr>
              <a:t>CMS QAPI team:  </a:t>
            </a:r>
            <a:r>
              <a:rPr lang="en-US" sz="2200" dirty="0" smtClean="0">
                <a:solidFill>
                  <a:schemeClr val="bg1"/>
                </a:solidFill>
              </a:rPr>
              <a:t>A</a:t>
            </a:r>
            <a:r>
              <a:rPr lang="en-US" sz="2000" dirty="0" smtClean="0">
                <a:solidFill>
                  <a:schemeClr val="bg1"/>
                </a:solidFill>
              </a:rPr>
              <a:t>lice </a:t>
            </a:r>
            <a:r>
              <a:rPr lang="en-US" sz="2000" dirty="0">
                <a:solidFill>
                  <a:schemeClr val="bg1"/>
                </a:solidFill>
              </a:rPr>
              <a:t>Bonner, Debra Lyons, Israel Cross, </a:t>
            </a:r>
            <a:r>
              <a:rPr lang="en-US" sz="2000" dirty="0" smtClean="0">
                <a:solidFill>
                  <a:schemeClr val="bg1"/>
                </a:solidFill>
              </a:rPr>
              <a:t>Cathy Lawrence, Kathleen </a:t>
            </a:r>
            <a:r>
              <a:rPr lang="en-US" sz="2000" dirty="0">
                <a:solidFill>
                  <a:schemeClr val="bg1"/>
                </a:solidFill>
              </a:rPr>
              <a:t>Johnson </a:t>
            </a:r>
            <a:r>
              <a:rPr lang="en-US" sz="2000" dirty="0" smtClean="0">
                <a:solidFill>
                  <a:schemeClr val="bg1"/>
                </a:solidFill>
              </a:rPr>
              <a:t>                                                                                                                    </a:t>
            </a:r>
          </a:p>
          <a:p>
            <a:pPr marL="0" lvl="1" indent="-228600" algn="l">
              <a:spcBef>
                <a:spcPts val="0"/>
              </a:spcBef>
            </a:pPr>
            <a:r>
              <a:rPr lang="en-US" sz="2000" dirty="0" smtClean="0">
                <a:solidFill>
                  <a:schemeClr val="bg1"/>
                </a:solidFill>
              </a:rPr>
              <a:t>      </a:t>
            </a:r>
          </a:p>
          <a:p>
            <a:pPr marL="0" lvl="1" indent="-228600" algn="l">
              <a:spcBef>
                <a:spcPts val="0"/>
              </a:spcBef>
            </a:pPr>
            <a:r>
              <a:rPr lang="en-US" sz="2000" dirty="0" smtClean="0">
                <a:solidFill>
                  <a:schemeClr val="bg1"/>
                </a:solidFill>
              </a:rPr>
              <a:t>Work performed under contract from CMS to University of Minnesota and Stratis Health; Debra Lyons, CMS Project Officer</a:t>
            </a:r>
          </a:p>
          <a:p>
            <a:pPr marL="228600" lvl="1" algn="l">
              <a:spcBef>
                <a:spcPts val="0"/>
              </a:spcBef>
            </a:pPr>
            <a:endParaRPr lang="en-US" sz="2000" dirty="0" smtClean="0">
              <a:solidFill>
                <a:schemeClr val="bg1"/>
              </a:solidFill>
            </a:endParaRPr>
          </a:p>
          <a:p>
            <a:pPr algn="l">
              <a:spcBef>
                <a:spcPts val="0"/>
              </a:spcBef>
            </a:pPr>
            <a:endParaRPr lang="en-US" sz="2000" dirty="0" smtClean="0">
              <a:solidFill>
                <a:schemeClr val="bg1"/>
              </a:solidFill>
            </a:endParaRPr>
          </a:p>
        </p:txBody>
      </p:sp>
      <p:pic>
        <p:nvPicPr>
          <p:cNvPr id="10" name="Picture 9" descr="C:\Users\LTC\Desktop\Ben\QAPI-Final1-CROPPED.jpg"/>
          <p:cNvPicPr/>
          <p:nvPr/>
        </p:nvPicPr>
        <p:blipFill>
          <a:blip r:embed="rId3" cstate="print"/>
          <a:srcRect/>
          <a:stretch>
            <a:fillRect/>
          </a:stretch>
        </p:blipFill>
        <p:spPr bwMode="auto">
          <a:xfrm>
            <a:off x="5798457" y="381000"/>
            <a:ext cx="2057400" cy="762000"/>
          </a:xfrm>
          <a:prstGeom prst="rect">
            <a:avLst/>
          </a:prstGeom>
          <a:noFill/>
          <a:ln w="9525">
            <a:noFill/>
            <a:miter lim="800000"/>
            <a:headEnd/>
            <a:tailEnd/>
          </a:ln>
        </p:spPr>
      </p:pic>
    </p:spTree>
    <p:extLst>
      <p:ext uri="{BB962C8B-B14F-4D97-AF65-F5344CB8AC3E}">
        <p14:creationId xmlns="" xmlns:p14="http://schemas.microsoft.com/office/powerpoint/2010/main" val="3756847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04801"/>
            <a:ext cx="7391400" cy="1143000"/>
          </a:xfrm>
        </p:spPr>
        <p:txBody>
          <a:bodyPr>
            <a:noAutofit/>
          </a:bodyPr>
          <a:lstStyle/>
          <a:p>
            <a:pPr algn="l"/>
            <a:r>
              <a:rPr lang="en-US" sz="4000" b="1" dirty="0" smtClean="0">
                <a:solidFill>
                  <a:schemeClr val="tx2"/>
                </a:solidFill>
              </a:rPr>
              <a:t>QAPI Demo Quick Facts</a:t>
            </a:r>
            <a:endParaRPr lang="en-US" sz="4000" b="1" dirty="0">
              <a:solidFill>
                <a:schemeClr val="tx2"/>
              </a:solidFill>
            </a:endParaRPr>
          </a:p>
        </p:txBody>
      </p:sp>
      <p:sp>
        <p:nvSpPr>
          <p:cNvPr id="6" name="Subtitle 5"/>
          <p:cNvSpPr>
            <a:spLocks noGrp="1"/>
          </p:cNvSpPr>
          <p:nvPr>
            <p:ph type="subTitle" idx="1"/>
          </p:nvPr>
        </p:nvSpPr>
        <p:spPr>
          <a:xfrm>
            <a:off x="685800" y="1455058"/>
            <a:ext cx="7707298" cy="4945742"/>
          </a:xfrm>
          <a:solidFill>
            <a:schemeClr val="tx2">
              <a:lumMod val="75000"/>
            </a:schemeClr>
          </a:solidFill>
        </p:spPr>
        <p:txBody>
          <a:bodyPr>
            <a:noAutofit/>
          </a:bodyPr>
          <a:lstStyle/>
          <a:p>
            <a:pPr marL="228600" lvl="1" indent="-228600" algn="l">
              <a:lnSpc>
                <a:spcPct val="150000"/>
              </a:lnSpc>
              <a:spcBef>
                <a:spcPts val="0"/>
              </a:spcBef>
              <a:buFont typeface="Arial" pitchFamily="34" charset="0"/>
              <a:buChar char="•"/>
            </a:pPr>
            <a:r>
              <a:rPr lang="en-US" dirty="0">
                <a:solidFill>
                  <a:schemeClr val="bg1"/>
                </a:solidFill>
              </a:rPr>
              <a:t>17 volunteer nursing homes from 4 states </a:t>
            </a:r>
          </a:p>
          <a:p>
            <a:pPr marL="228600" lvl="1" indent="-228600" algn="l">
              <a:lnSpc>
                <a:spcPct val="150000"/>
              </a:lnSpc>
              <a:spcBef>
                <a:spcPts val="0"/>
              </a:spcBef>
              <a:buFont typeface="Arial" pitchFamily="34" charset="0"/>
              <a:buChar char="•"/>
            </a:pPr>
            <a:r>
              <a:rPr lang="en-US" dirty="0">
                <a:solidFill>
                  <a:schemeClr val="bg1"/>
                </a:solidFill>
              </a:rPr>
              <a:t>2 year project:  September 2011 -August 2013</a:t>
            </a:r>
          </a:p>
          <a:p>
            <a:pPr marL="228600" lvl="1" indent="-228600" algn="l">
              <a:lnSpc>
                <a:spcPct val="150000"/>
              </a:lnSpc>
              <a:spcBef>
                <a:spcPts val="0"/>
              </a:spcBef>
              <a:buFont typeface="Arial" pitchFamily="34" charset="0"/>
              <a:buChar char="•"/>
            </a:pPr>
            <a:r>
              <a:rPr lang="en-US" dirty="0">
                <a:solidFill>
                  <a:schemeClr val="bg1"/>
                </a:solidFill>
              </a:rPr>
              <a:t>NHs used CMS 5-element framework</a:t>
            </a:r>
          </a:p>
          <a:p>
            <a:pPr marL="228600" lvl="1" indent="-228600" algn="l">
              <a:lnSpc>
                <a:spcPct val="150000"/>
              </a:lnSpc>
              <a:spcBef>
                <a:spcPts val="0"/>
              </a:spcBef>
              <a:buFont typeface="Arial" pitchFamily="34" charset="0"/>
              <a:buChar char="•"/>
            </a:pPr>
            <a:r>
              <a:rPr lang="en-US" dirty="0">
                <a:solidFill>
                  <a:schemeClr val="bg1"/>
                </a:solidFill>
              </a:rPr>
              <a:t>NHs received technical assistance  (TA)</a:t>
            </a:r>
          </a:p>
          <a:p>
            <a:pPr marL="228600" lvl="1" indent="-228600" algn="l">
              <a:lnSpc>
                <a:spcPct val="150000"/>
              </a:lnSpc>
              <a:spcBef>
                <a:spcPts val="0"/>
              </a:spcBef>
              <a:buFont typeface="Arial" pitchFamily="34" charset="0"/>
              <a:buChar char="•"/>
            </a:pPr>
            <a:r>
              <a:rPr lang="en-US" dirty="0">
                <a:solidFill>
                  <a:schemeClr val="bg1"/>
                </a:solidFill>
              </a:rPr>
              <a:t>NHs had access to suggested tools &amp; resources</a:t>
            </a:r>
          </a:p>
          <a:p>
            <a:pPr marL="228600" lvl="1" indent="-228600" algn="l">
              <a:lnSpc>
                <a:spcPct val="150000"/>
              </a:lnSpc>
              <a:spcBef>
                <a:spcPts val="0"/>
              </a:spcBef>
              <a:buFont typeface="Arial" pitchFamily="34" charset="0"/>
              <a:buChar char="•"/>
            </a:pPr>
            <a:r>
              <a:rPr lang="en-US" dirty="0">
                <a:solidFill>
                  <a:schemeClr val="bg1"/>
                </a:solidFill>
              </a:rPr>
              <a:t>NHs were organized as a Learning Collaborative</a:t>
            </a:r>
          </a:p>
          <a:p>
            <a:pPr marL="228600" lvl="1" indent="-228600" algn="l">
              <a:spcBef>
                <a:spcPts val="0"/>
              </a:spcBef>
              <a:buFont typeface="Arial" pitchFamily="34" charset="0"/>
              <a:buChar char="•"/>
            </a:pPr>
            <a:r>
              <a:rPr lang="en-US" dirty="0">
                <a:solidFill>
                  <a:schemeClr val="bg1"/>
                </a:solidFill>
              </a:rPr>
              <a:t>Systematic evaluation: first phase focused on early implementation </a:t>
            </a:r>
          </a:p>
        </p:txBody>
      </p:sp>
      <p:pic>
        <p:nvPicPr>
          <p:cNvPr id="9" name="Picture 8" descr="C:\Users\LTC\Desktop\Ben\QAPI-Final1-CROPPED.jpg"/>
          <p:cNvPicPr/>
          <p:nvPr/>
        </p:nvPicPr>
        <p:blipFill>
          <a:blip r:embed="rId3" cstate="print"/>
          <a:srcRect/>
          <a:stretch>
            <a:fillRect/>
          </a:stretch>
        </p:blipFill>
        <p:spPr bwMode="auto">
          <a:xfrm>
            <a:off x="6172200" y="457200"/>
            <a:ext cx="1981200" cy="762000"/>
          </a:xfrm>
          <a:prstGeom prst="rect">
            <a:avLst/>
          </a:prstGeom>
          <a:noFill/>
          <a:ln w="9525">
            <a:noFill/>
            <a:miter lim="800000"/>
            <a:headEnd/>
            <a:tailEnd/>
          </a:ln>
        </p:spPr>
      </p:pic>
    </p:spTree>
    <p:extLst>
      <p:ext uri="{BB962C8B-B14F-4D97-AF65-F5344CB8AC3E}">
        <p14:creationId xmlns="" xmlns:p14="http://schemas.microsoft.com/office/powerpoint/2010/main" val="1751651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33400"/>
            <a:ext cx="7391400" cy="838200"/>
          </a:xfrm>
        </p:spPr>
        <p:txBody>
          <a:bodyPr>
            <a:noAutofit/>
          </a:bodyPr>
          <a:lstStyle/>
          <a:p>
            <a:pPr algn="l"/>
            <a:r>
              <a:rPr lang="en-US" sz="4000" b="1" dirty="0" smtClean="0">
                <a:solidFill>
                  <a:schemeClr val="tx2"/>
                </a:solidFill>
              </a:rPr>
              <a:t>Demo Nursing Homes    </a:t>
            </a:r>
            <a:endParaRPr lang="en-US" sz="4000" b="1" dirty="0">
              <a:solidFill>
                <a:schemeClr val="tx2"/>
              </a:solidFill>
            </a:endParaRPr>
          </a:p>
        </p:txBody>
      </p:sp>
      <p:sp>
        <p:nvSpPr>
          <p:cNvPr id="6" name="Subtitle 5"/>
          <p:cNvSpPr>
            <a:spLocks noGrp="1"/>
          </p:cNvSpPr>
          <p:nvPr>
            <p:ph type="subTitle" idx="1"/>
          </p:nvPr>
        </p:nvSpPr>
        <p:spPr>
          <a:xfrm>
            <a:off x="838200" y="1360715"/>
            <a:ext cx="7543800" cy="5040085"/>
          </a:xfrm>
          <a:solidFill>
            <a:schemeClr val="tx2">
              <a:lumMod val="75000"/>
            </a:schemeClr>
          </a:solidFill>
        </p:spPr>
        <p:txBody>
          <a:bodyPr>
            <a:normAutofit fontScale="47500" lnSpcReduction="20000"/>
          </a:bodyPr>
          <a:lstStyle/>
          <a:p>
            <a:pPr marL="228600" lvl="1" indent="-228600" algn="l">
              <a:spcBef>
                <a:spcPts val="0"/>
              </a:spcBef>
              <a:buFont typeface="Arial" pitchFamily="34" charset="0"/>
              <a:buChar char="•"/>
            </a:pPr>
            <a:r>
              <a:rPr lang="en-US" sz="5900" dirty="0" smtClean="0">
                <a:solidFill>
                  <a:schemeClr val="bg1"/>
                </a:solidFill>
              </a:rPr>
              <a:t>17 participating homes, selected for variations:</a:t>
            </a:r>
          </a:p>
          <a:p>
            <a:pPr lvl="2" indent="-457200" algn="l">
              <a:spcBef>
                <a:spcPts val="0"/>
              </a:spcBef>
              <a:buFont typeface="Arial" pitchFamily="34" charset="0"/>
              <a:buChar char="•"/>
            </a:pPr>
            <a:r>
              <a:rPr lang="en-US" sz="5100" dirty="0" smtClean="0">
                <a:solidFill>
                  <a:schemeClr val="bg1"/>
                </a:solidFill>
              </a:rPr>
              <a:t>Large </a:t>
            </a:r>
            <a:r>
              <a:rPr lang="en-US" sz="5100" dirty="0">
                <a:solidFill>
                  <a:schemeClr val="bg1"/>
                </a:solidFill>
              </a:rPr>
              <a:t>and small; for profit &amp; not-for-profit</a:t>
            </a:r>
          </a:p>
          <a:p>
            <a:pPr lvl="2" indent="-457200" algn="l">
              <a:spcBef>
                <a:spcPts val="0"/>
              </a:spcBef>
              <a:buFont typeface="Arial" pitchFamily="34" charset="0"/>
              <a:buChar char="•"/>
            </a:pPr>
            <a:r>
              <a:rPr lang="en-US" sz="5100" dirty="0">
                <a:solidFill>
                  <a:schemeClr val="bg1"/>
                </a:solidFill>
              </a:rPr>
              <a:t>Freestanding or in multi-nursing home corporations</a:t>
            </a:r>
          </a:p>
          <a:p>
            <a:pPr lvl="2" indent="-457200" algn="l">
              <a:spcBef>
                <a:spcPts val="0"/>
              </a:spcBef>
              <a:buFont typeface="Arial" pitchFamily="34" charset="0"/>
              <a:buChar char="•"/>
            </a:pPr>
            <a:r>
              <a:rPr lang="en-US" sz="5100" dirty="0">
                <a:solidFill>
                  <a:schemeClr val="bg1"/>
                </a:solidFill>
              </a:rPr>
              <a:t>Levels of previous QA &amp; PI experience </a:t>
            </a:r>
          </a:p>
          <a:p>
            <a:pPr lvl="2" indent="-457200" algn="l">
              <a:spcBef>
                <a:spcPts val="0"/>
              </a:spcBef>
              <a:buFont typeface="Arial" pitchFamily="34" charset="0"/>
              <a:buChar char="•"/>
            </a:pPr>
            <a:r>
              <a:rPr lang="en-US" sz="5100" dirty="0">
                <a:solidFill>
                  <a:schemeClr val="bg1"/>
                </a:solidFill>
              </a:rPr>
              <a:t>Rural, suburban, small town &amp; urban homes</a:t>
            </a:r>
          </a:p>
          <a:p>
            <a:pPr lvl="2" indent="-457200" algn="l">
              <a:spcBef>
                <a:spcPts val="0"/>
              </a:spcBef>
              <a:buFont typeface="Arial" pitchFamily="34" charset="0"/>
              <a:buChar char="•"/>
            </a:pPr>
            <a:r>
              <a:rPr lang="en-US" sz="5100" dirty="0">
                <a:solidFill>
                  <a:schemeClr val="bg1"/>
                </a:solidFill>
              </a:rPr>
              <a:t>Variation across five star rating spectrum</a:t>
            </a:r>
          </a:p>
          <a:p>
            <a:pPr lvl="2" indent="-457200" algn="l">
              <a:spcBef>
                <a:spcPts val="0"/>
              </a:spcBef>
              <a:buFont typeface="Arial" pitchFamily="34" charset="0"/>
              <a:buChar char="•"/>
            </a:pPr>
            <a:r>
              <a:rPr lang="en-US" sz="5100" dirty="0">
                <a:solidFill>
                  <a:schemeClr val="bg1"/>
                </a:solidFill>
              </a:rPr>
              <a:t>Variation in leadership or overall staff turnover</a:t>
            </a:r>
          </a:p>
          <a:p>
            <a:pPr lvl="2" indent="-457200" algn="l">
              <a:spcBef>
                <a:spcPts val="0"/>
              </a:spcBef>
              <a:buFont typeface="Arial" pitchFamily="34" charset="0"/>
              <a:buChar char="•"/>
            </a:pPr>
            <a:r>
              <a:rPr lang="en-US" sz="5100" dirty="0">
                <a:solidFill>
                  <a:schemeClr val="bg1"/>
                </a:solidFill>
              </a:rPr>
              <a:t>Varied “culture change” experience</a:t>
            </a:r>
          </a:p>
          <a:p>
            <a:pPr marL="457200" lvl="2" algn="l">
              <a:spcBef>
                <a:spcPts val="0"/>
              </a:spcBef>
            </a:pPr>
            <a:endParaRPr lang="en-US" sz="3000" dirty="0" smtClean="0">
              <a:solidFill>
                <a:schemeClr val="bg1"/>
              </a:solidFill>
            </a:endParaRPr>
          </a:p>
          <a:p>
            <a:pPr marL="228600" lvl="1" indent="-228600" algn="l">
              <a:spcBef>
                <a:spcPts val="0"/>
              </a:spcBef>
              <a:buFont typeface="Arial" pitchFamily="34" charset="0"/>
              <a:buChar char="•"/>
            </a:pPr>
            <a:r>
              <a:rPr lang="en-US" sz="5900" dirty="0" smtClean="0">
                <a:solidFill>
                  <a:schemeClr val="bg1"/>
                </a:solidFill>
              </a:rPr>
              <a:t>States </a:t>
            </a:r>
            <a:r>
              <a:rPr lang="en-US" sz="5900" dirty="0">
                <a:solidFill>
                  <a:schemeClr val="bg1"/>
                </a:solidFill>
              </a:rPr>
              <a:t>(CA, FL, MA, MN) also chosen to vary: </a:t>
            </a:r>
          </a:p>
          <a:p>
            <a:pPr lvl="2" indent="-457200" algn="l">
              <a:spcBef>
                <a:spcPts val="0"/>
              </a:spcBef>
              <a:buFont typeface="Arial" pitchFamily="34" charset="0"/>
              <a:buChar char="•"/>
            </a:pPr>
            <a:r>
              <a:rPr lang="en-US" sz="5100" dirty="0">
                <a:solidFill>
                  <a:schemeClr val="bg1"/>
                </a:solidFill>
              </a:rPr>
              <a:t>Structure of industry, labor force, state regulatory &amp; reimbursement policy, use of QIS </a:t>
            </a:r>
          </a:p>
          <a:p>
            <a:pPr marL="457200" lvl="2" algn="l">
              <a:spcBef>
                <a:spcPts val="0"/>
              </a:spcBef>
            </a:pPr>
            <a:endParaRPr lang="en-US" sz="3000" dirty="0" smtClean="0">
              <a:solidFill>
                <a:schemeClr val="bg1"/>
              </a:solidFill>
            </a:endParaRPr>
          </a:p>
          <a:p>
            <a:pPr marL="685800" lvl="2" indent="-228600" algn="l">
              <a:spcBef>
                <a:spcPts val="0"/>
              </a:spcBef>
              <a:buFont typeface="Arial" pitchFamily="34" charset="0"/>
              <a:buChar char="•"/>
            </a:pPr>
            <a:endParaRPr lang="en-US" sz="3600" dirty="0" smtClean="0">
              <a:solidFill>
                <a:schemeClr val="bg1"/>
              </a:solidFill>
            </a:endParaRPr>
          </a:p>
          <a:p>
            <a:pPr marL="0" lvl="1" algn="l">
              <a:spcBef>
                <a:spcPts val="0"/>
              </a:spcBef>
            </a:pPr>
            <a:endParaRPr lang="en-US" sz="4400" dirty="0" smtClean="0">
              <a:solidFill>
                <a:schemeClr val="accent6"/>
              </a:solidFill>
            </a:endParaRPr>
          </a:p>
          <a:p>
            <a:pPr marL="0" lvl="1" algn="l">
              <a:spcBef>
                <a:spcPts val="0"/>
              </a:spcBef>
            </a:pPr>
            <a:r>
              <a:rPr lang="en-US" sz="4400" dirty="0" smtClean="0">
                <a:solidFill>
                  <a:srgbClr val="FFFF00"/>
                </a:solidFill>
              </a:rPr>
              <a:t>17 NHs illustrate QAPI implementation in a wide range of NH settings, though the sample was too small to generalize results to either state or entire country</a:t>
            </a:r>
            <a:endParaRPr lang="en-US" sz="4400" dirty="0">
              <a:solidFill>
                <a:srgbClr val="FFFF00"/>
              </a:solidFill>
            </a:endParaRPr>
          </a:p>
        </p:txBody>
      </p:sp>
      <p:pic>
        <p:nvPicPr>
          <p:cNvPr id="7" name="Picture 6" descr="C:\Users\LTC\Desktop\Ben\QAPI-Final1-CROPPED.jpg"/>
          <p:cNvPicPr/>
          <p:nvPr/>
        </p:nvPicPr>
        <p:blipFill>
          <a:blip r:embed="rId3" cstate="print"/>
          <a:srcRect/>
          <a:stretch>
            <a:fillRect/>
          </a:stretch>
        </p:blipFill>
        <p:spPr bwMode="auto">
          <a:xfrm>
            <a:off x="6172200" y="595086"/>
            <a:ext cx="1905000" cy="685800"/>
          </a:xfrm>
          <a:prstGeom prst="rect">
            <a:avLst/>
          </a:prstGeom>
          <a:noFill/>
          <a:ln w="9525">
            <a:noFill/>
            <a:miter lim="800000"/>
            <a:headEnd/>
            <a:tailEnd/>
          </a:ln>
        </p:spPr>
      </p:pic>
    </p:spTree>
    <p:extLst>
      <p:ext uri="{BB962C8B-B14F-4D97-AF65-F5344CB8AC3E}">
        <p14:creationId xmlns="" xmlns:p14="http://schemas.microsoft.com/office/powerpoint/2010/main" val="1557439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609600"/>
            <a:ext cx="7391400" cy="819852"/>
          </a:xfrm>
        </p:spPr>
        <p:txBody>
          <a:bodyPr>
            <a:normAutofit/>
          </a:bodyPr>
          <a:lstStyle/>
          <a:p>
            <a:pPr algn="l"/>
            <a:r>
              <a:rPr lang="en-US" sz="4000" b="1" dirty="0" smtClean="0">
                <a:solidFill>
                  <a:schemeClr val="tx2"/>
                </a:solidFill>
              </a:rPr>
              <a:t>General Conclusions</a:t>
            </a:r>
            <a:endParaRPr lang="en-US" b="1" dirty="0">
              <a:solidFill>
                <a:schemeClr val="tx2"/>
              </a:solidFill>
            </a:endParaRPr>
          </a:p>
        </p:txBody>
      </p:sp>
      <p:sp>
        <p:nvSpPr>
          <p:cNvPr id="6" name="Subtitle 5"/>
          <p:cNvSpPr>
            <a:spLocks noGrp="1"/>
          </p:cNvSpPr>
          <p:nvPr>
            <p:ph type="subTitle" idx="1"/>
          </p:nvPr>
        </p:nvSpPr>
        <p:spPr>
          <a:xfrm>
            <a:off x="609600" y="1406745"/>
            <a:ext cx="8012098" cy="5070255"/>
          </a:xfrm>
          <a:solidFill>
            <a:schemeClr val="tx2">
              <a:lumMod val="75000"/>
            </a:schemeClr>
          </a:solidFill>
        </p:spPr>
        <p:txBody>
          <a:bodyPr>
            <a:normAutofit/>
          </a:bodyPr>
          <a:lstStyle/>
          <a:p>
            <a:pPr marL="228600" indent="-228600" algn="l">
              <a:lnSpc>
                <a:spcPct val="110000"/>
              </a:lnSpc>
              <a:spcBef>
                <a:spcPts val="0"/>
              </a:spcBef>
              <a:buFont typeface="Arial" pitchFamily="34" charset="0"/>
              <a:buChar char="•"/>
            </a:pPr>
            <a:r>
              <a:rPr lang="en-US" sz="3000" dirty="0" smtClean="0">
                <a:solidFill>
                  <a:schemeClr val="bg1"/>
                </a:solidFill>
              </a:rPr>
              <a:t>In less than a year, 16 of 17 homes implemented many elements of QAPI to varying degrees:</a:t>
            </a:r>
          </a:p>
          <a:p>
            <a:pPr marL="685800" lvl="1" indent="-228600" algn="l">
              <a:spcBef>
                <a:spcPts val="0"/>
              </a:spcBef>
              <a:buFont typeface="Arial" pitchFamily="34" charset="0"/>
              <a:buChar char="•"/>
            </a:pPr>
            <a:endParaRPr lang="en-US" sz="2400" dirty="0" smtClean="0">
              <a:solidFill>
                <a:schemeClr val="bg1"/>
              </a:solidFill>
            </a:endParaRPr>
          </a:p>
          <a:p>
            <a:pPr marL="685800" lvl="1" indent="-228600" algn="l">
              <a:spcBef>
                <a:spcPts val="0"/>
              </a:spcBef>
              <a:buFont typeface="Arial" pitchFamily="34" charset="0"/>
              <a:buChar char="•"/>
            </a:pPr>
            <a:r>
              <a:rPr lang="en-US" sz="2600" dirty="0" smtClean="0">
                <a:solidFill>
                  <a:schemeClr val="bg1"/>
                </a:solidFill>
              </a:rPr>
              <a:t>Almost all had made progress  with  QAPI plans</a:t>
            </a:r>
          </a:p>
          <a:p>
            <a:pPr marL="685800" lvl="1" indent="-228600" algn="l">
              <a:spcBef>
                <a:spcPts val="0"/>
              </a:spcBef>
              <a:buFont typeface="Arial" pitchFamily="34" charset="0"/>
              <a:buChar char="•"/>
            </a:pPr>
            <a:endParaRPr lang="en-US" sz="2600" dirty="0" smtClean="0">
              <a:solidFill>
                <a:schemeClr val="bg1"/>
              </a:solidFill>
            </a:endParaRPr>
          </a:p>
          <a:p>
            <a:pPr marL="685800" lvl="1" indent="-228600" algn="l">
              <a:spcBef>
                <a:spcPts val="0"/>
              </a:spcBef>
              <a:buFont typeface="Arial" pitchFamily="34" charset="0"/>
              <a:buChar char="•"/>
            </a:pPr>
            <a:r>
              <a:rPr lang="en-US" sz="2600" dirty="0" smtClean="0">
                <a:solidFill>
                  <a:schemeClr val="bg1"/>
                </a:solidFill>
              </a:rPr>
              <a:t>16  </a:t>
            </a:r>
            <a:r>
              <a:rPr lang="en-US" sz="2600" dirty="0">
                <a:solidFill>
                  <a:schemeClr val="bg1"/>
                </a:solidFill>
              </a:rPr>
              <a:t>had one or more PIPs completed or in process</a:t>
            </a:r>
            <a:r>
              <a:rPr lang="en-US" sz="2600" dirty="0" smtClean="0">
                <a:solidFill>
                  <a:schemeClr val="bg1"/>
                </a:solidFill>
              </a:rPr>
              <a:t>.</a:t>
            </a:r>
          </a:p>
          <a:p>
            <a:pPr marL="685800" lvl="1" indent="-228600" algn="l">
              <a:spcBef>
                <a:spcPts val="0"/>
              </a:spcBef>
              <a:buFont typeface="Arial" pitchFamily="34" charset="0"/>
              <a:buChar char="•"/>
            </a:pPr>
            <a:endParaRPr lang="en-US" sz="2600" dirty="0" smtClean="0">
              <a:solidFill>
                <a:schemeClr val="bg1"/>
              </a:solidFill>
            </a:endParaRPr>
          </a:p>
          <a:p>
            <a:pPr marL="685800" lvl="1" indent="-228600" algn="l">
              <a:spcBef>
                <a:spcPts val="0"/>
              </a:spcBef>
              <a:buFont typeface="Arial" pitchFamily="34" charset="0"/>
              <a:buChar char="•"/>
            </a:pPr>
            <a:r>
              <a:rPr lang="en-US" sz="2600" dirty="0">
                <a:solidFill>
                  <a:schemeClr val="bg1"/>
                </a:solidFill>
              </a:rPr>
              <a:t>The  NH with the slowest start had undergone many changes in ownership and </a:t>
            </a:r>
            <a:r>
              <a:rPr lang="en-US" sz="2600" dirty="0" smtClean="0">
                <a:solidFill>
                  <a:schemeClr val="bg1"/>
                </a:solidFill>
              </a:rPr>
              <a:t>leadership </a:t>
            </a:r>
            <a:r>
              <a:rPr lang="en-US" sz="2600" dirty="0">
                <a:solidFill>
                  <a:schemeClr val="bg1"/>
                </a:solidFill>
              </a:rPr>
              <a:t>&amp; </a:t>
            </a:r>
            <a:r>
              <a:rPr lang="en-US" sz="2600" dirty="0" smtClean="0">
                <a:solidFill>
                  <a:schemeClr val="bg1"/>
                </a:solidFill>
              </a:rPr>
              <a:t>experienced </a:t>
            </a:r>
            <a:r>
              <a:rPr lang="en-US" sz="2600" dirty="0">
                <a:solidFill>
                  <a:schemeClr val="bg1"/>
                </a:solidFill>
              </a:rPr>
              <a:t>quality challenges before a QAPI infrastructure could have  been </a:t>
            </a:r>
            <a:r>
              <a:rPr lang="en-US" sz="2600" dirty="0" smtClean="0">
                <a:solidFill>
                  <a:schemeClr val="bg1"/>
                </a:solidFill>
              </a:rPr>
              <a:t>developed.</a:t>
            </a:r>
          </a:p>
          <a:p>
            <a:pPr lvl="1" algn="l">
              <a:spcBef>
                <a:spcPts val="0"/>
              </a:spcBef>
            </a:pPr>
            <a:endParaRPr lang="en-US" sz="2400" dirty="0" smtClean="0">
              <a:solidFill>
                <a:schemeClr val="bg1"/>
              </a:solidFill>
            </a:endParaRPr>
          </a:p>
          <a:p>
            <a:pPr lvl="1" algn="l">
              <a:spcBef>
                <a:spcPts val="0"/>
              </a:spcBef>
            </a:pPr>
            <a:endParaRPr lang="en-US" sz="2300" dirty="0" smtClean="0">
              <a:solidFill>
                <a:schemeClr val="accent6"/>
              </a:solidFill>
            </a:endParaRPr>
          </a:p>
          <a:p>
            <a:pPr marL="685800" lvl="1" indent="-228600" algn="l">
              <a:spcBef>
                <a:spcPts val="0"/>
              </a:spcBef>
              <a:buFont typeface="Arial" pitchFamily="34" charset="0"/>
              <a:buChar char="•"/>
            </a:pPr>
            <a:endParaRPr lang="en-US" sz="1200" dirty="0">
              <a:solidFill>
                <a:schemeClr val="bg1"/>
              </a:solidFill>
            </a:endParaRPr>
          </a:p>
          <a:p>
            <a:pPr algn="l">
              <a:spcBef>
                <a:spcPts val="0"/>
              </a:spcBef>
            </a:pPr>
            <a:endParaRPr lang="en-US" sz="2600" dirty="0" smtClean="0">
              <a:solidFill>
                <a:schemeClr val="bg1"/>
              </a:solidFill>
            </a:endParaRPr>
          </a:p>
          <a:p>
            <a:pPr algn="l">
              <a:spcBef>
                <a:spcPts val="0"/>
              </a:spcBef>
            </a:pPr>
            <a:endParaRPr lang="en-US" sz="2600" dirty="0" smtClean="0">
              <a:solidFill>
                <a:schemeClr val="bg1"/>
              </a:solidFill>
            </a:endParaRPr>
          </a:p>
          <a:p>
            <a:pPr algn="l">
              <a:spcBef>
                <a:spcPts val="0"/>
              </a:spcBef>
            </a:pPr>
            <a:endParaRPr lang="en-US" sz="2600" dirty="0" smtClean="0">
              <a:solidFill>
                <a:schemeClr val="bg1"/>
              </a:solidFill>
            </a:endParaRPr>
          </a:p>
          <a:p>
            <a:pPr marL="0" indent="0" algn="l">
              <a:spcBef>
                <a:spcPts val="0"/>
              </a:spcBef>
              <a:buFont typeface="Arial" pitchFamily="34" charset="0"/>
              <a:buNone/>
            </a:pPr>
            <a:endParaRPr lang="en-US" sz="2600" dirty="0" smtClean="0">
              <a:solidFill>
                <a:schemeClr val="bg1"/>
              </a:solidFill>
            </a:endParaRPr>
          </a:p>
          <a:p>
            <a:pPr lvl="1" algn="l">
              <a:spcBef>
                <a:spcPts val="0"/>
              </a:spcBef>
            </a:pPr>
            <a:endParaRPr lang="en-US" sz="2600" dirty="0" smtClean="0">
              <a:solidFill>
                <a:schemeClr val="bg1"/>
              </a:solidFill>
            </a:endParaRPr>
          </a:p>
          <a:p>
            <a:pPr algn="l">
              <a:spcBef>
                <a:spcPts val="0"/>
              </a:spcBef>
            </a:pPr>
            <a:endParaRPr lang="en-US" sz="2800" dirty="0" smtClean="0">
              <a:solidFill>
                <a:schemeClr val="bg1"/>
              </a:solidFill>
            </a:endParaRPr>
          </a:p>
        </p:txBody>
      </p:sp>
      <p:pic>
        <p:nvPicPr>
          <p:cNvPr id="8" name="Picture 7" descr="C:\Users\LTC\Desktop\Ben\QAPI-Final1-CROPPED.jpg"/>
          <p:cNvPicPr/>
          <p:nvPr/>
        </p:nvPicPr>
        <p:blipFill>
          <a:blip r:embed="rId3" cstate="print"/>
          <a:srcRect/>
          <a:stretch>
            <a:fillRect/>
          </a:stretch>
        </p:blipFill>
        <p:spPr bwMode="auto">
          <a:xfrm>
            <a:off x="6324600" y="533399"/>
            <a:ext cx="1770743" cy="685799"/>
          </a:xfrm>
          <a:prstGeom prst="rect">
            <a:avLst/>
          </a:prstGeom>
          <a:noFill/>
          <a:ln w="9525">
            <a:noFill/>
            <a:miter lim="800000"/>
            <a:headEnd/>
            <a:tailEnd/>
          </a:ln>
        </p:spPr>
      </p:pic>
    </p:spTree>
    <p:extLst>
      <p:ext uri="{BB962C8B-B14F-4D97-AF65-F5344CB8AC3E}">
        <p14:creationId xmlns="" xmlns:p14="http://schemas.microsoft.com/office/powerpoint/2010/main" val="2900116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304800"/>
            <a:ext cx="7162800" cy="1295399"/>
          </a:xfrm>
        </p:spPr>
        <p:txBody>
          <a:bodyPr>
            <a:normAutofit fontScale="90000"/>
          </a:bodyPr>
          <a:lstStyle/>
          <a:p>
            <a:pPr algn="l"/>
            <a:r>
              <a:rPr lang="en-US" sz="4000" b="1" dirty="0" smtClean="0">
                <a:solidFill>
                  <a:schemeClr val="tx2"/>
                </a:solidFill>
              </a:rPr>
              <a:t/>
            </a:r>
            <a:br>
              <a:rPr lang="en-US" sz="4000" b="1" dirty="0" smtClean="0">
                <a:solidFill>
                  <a:schemeClr val="tx2"/>
                </a:solidFill>
              </a:rPr>
            </a:br>
            <a:r>
              <a:rPr lang="en-US" b="1" dirty="0">
                <a:solidFill>
                  <a:schemeClr val="tx2"/>
                </a:solidFill>
              </a:rPr>
              <a:t>Factors associated </a:t>
            </a:r>
            <a:br>
              <a:rPr lang="en-US" b="1" dirty="0">
                <a:solidFill>
                  <a:schemeClr val="tx2"/>
                </a:solidFill>
              </a:rPr>
            </a:br>
            <a:r>
              <a:rPr lang="en-US" b="1" dirty="0">
                <a:solidFill>
                  <a:schemeClr val="tx2"/>
                </a:solidFill>
              </a:rPr>
              <a:t>with </a:t>
            </a:r>
            <a:r>
              <a:rPr lang="en-US" b="1" dirty="0" smtClean="0">
                <a:solidFill>
                  <a:schemeClr val="tx2"/>
                </a:solidFill>
              </a:rPr>
              <a:t>implementation </a:t>
            </a:r>
            <a:br>
              <a:rPr lang="en-US" b="1" dirty="0" smtClean="0">
                <a:solidFill>
                  <a:schemeClr val="tx2"/>
                </a:solidFill>
              </a:rPr>
            </a:br>
            <a:endParaRPr lang="en-US" b="1" dirty="0">
              <a:solidFill>
                <a:schemeClr val="tx2"/>
              </a:solidFill>
            </a:endParaRPr>
          </a:p>
        </p:txBody>
      </p:sp>
      <p:sp>
        <p:nvSpPr>
          <p:cNvPr id="6" name="Subtitle 5"/>
          <p:cNvSpPr>
            <a:spLocks noGrp="1"/>
          </p:cNvSpPr>
          <p:nvPr>
            <p:ph type="subTitle" idx="1"/>
          </p:nvPr>
        </p:nvSpPr>
        <p:spPr>
          <a:xfrm>
            <a:off x="914400" y="1447800"/>
            <a:ext cx="7467600" cy="5105400"/>
          </a:xfrm>
          <a:solidFill>
            <a:schemeClr val="tx2">
              <a:lumMod val="75000"/>
            </a:schemeClr>
          </a:solidFill>
        </p:spPr>
        <p:txBody>
          <a:bodyPr>
            <a:normAutofit fontScale="25000" lnSpcReduction="20000"/>
          </a:bodyPr>
          <a:lstStyle/>
          <a:p>
            <a:pPr marL="228600" lvl="2" indent="-228600" algn="l">
              <a:lnSpc>
                <a:spcPct val="120000"/>
              </a:lnSpc>
              <a:spcBef>
                <a:spcPts val="0"/>
              </a:spcBef>
              <a:buFont typeface="Arial" pitchFamily="34" charset="0"/>
              <a:buChar char="•"/>
            </a:pPr>
            <a:r>
              <a:rPr lang="en-US" sz="11200" dirty="0" smtClean="0">
                <a:solidFill>
                  <a:schemeClr val="bg1"/>
                </a:solidFill>
              </a:rPr>
              <a:t>Implementation success was </a:t>
            </a:r>
            <a:r>
              <a:rPr lang="en-US" sz="11200" u="sng" dirty="0" smtClean="0">
                <a:solidFill>
                  <a:schemeClr val="bg1"/>
                </a:solidFill>
              </a:rPr>
              <a:t>not</a:t>
            </a:r>
            <a:r>
              <a:rPr lang="en-US" sz="11200" dirty="0" smtClean="0">
                <a:solidFill>
                  <a:schemeClr val="bg1"/>
                </a:solidFill>
              </a:rPr>
              <a:t> predicted by:</a:t>
            </a:r>
            <a:endParaRPr lang="en-US" sz="11200" dirty="0">
              <a:solidFill>
                <a:schemeClr val="bg1"/>
              </a:solidFill>
            </a:endParaRPr>
          </a:p>
          <a:p>
            <a:pPr marL="685800" lvl="2" indent="-228600" algn="l">
              <a:lnSpc>
                <a:spcPct val="120000"/>
              </a:lnSpc>
              <a:spcBef>
                <a:spcPts val="0"/>
              </a:spcBef>
              <a:buFont typeface="Arial" pitchFamily="34" charset="0"/>
              <a:buChar char="•"/>
            </a:pPr>
            <a:r>
              <a:rPr lang="en-US" sz="9600" dirty="0">
                <a:solidFill>
                  <a:schemeClr val="bg1"/>
                </a:solidFill>
              </a:rPr>
              <a:t>Five star rating </a:t>
            </a:r>
            <a:r>
              <a:rPr lang="en-US" sz="9600" dirty="0" smtClean="0">
                <a:solidFill>
                  <a:schemeClr val="bg1"/>
                </a:solidFill>
              </a:rPr>
              <a:t>status</a:t>
            </a:r>
          </a:p>
          <a:p>
            <a:pPr marL="685800" lvl="2" indent="-228600" algn="l">
              <a:lnSpc>
                <a:spcPct val="120000"/>
              </a:lnSpc>
              <a:spcBef>
                <a:spcPts val="0"/>
              </a:spcBef>
              <a:buFont typeface="Arial" pitchFamily="34" charset="0"/>
              <a:buChar char="•"/>
            </a:pPr>
            <a:r>
              <a:rPr lang="en-US" sz="9600" dirty="0" smtClean="0">
                <a:solidFill>
                  <a:schemeClr val="bg1"/>
                </a:solidFill>
              </a:rPr>
              <a:t>Degree of culture </a:t>
            </a:r>
            <a:r>
              <a:rPr lang="en-US" sz="9600" dirty="0">
                <a:solidFill>
                  <a:schemeClr val="bg1"/>
                </a:solidFill>
              </a:rPr>
              <a:t>change </a:t>
            </a:r>
            <a:r>
              <a:rPr lang="en-US" sz="9600" dirty="0" smtClean="0">
                <a:solidFill>
                  <a:schemeClr val="bg1"/>
                </a:solidFill>
              </a:rPr>
              <a:t>&amp; person-centered care. </a:t>
            </a:r>
            <a:r>
              <a:rPr lang="en-US" sz="9600" dirty="0" smtClean="0">
                <a:solidFill>
                  <a:srgbClr val="FFFF00"/>
                </a:solidFill>
              </a:rPr>
              <a:t>*</a:t>
            </a:r>
          </a:p>
          <a:p>
            <a:pPr marL="685800" lvl="2" indent="-228600" algn="l">
              <a:lnSpc>
                <a:spcPct val="120000"/>
              </a:lnSpc>
              <a:spcBef>
                <a:spcPts val="0"/>
              </a:spcBef>
              <a:buFont typeface="Arial" pitchFamily="34" charset="0"/>
              <a:buChar char="•"/>
            </a:pPr>
            <a:r>
              <a:rPr lang="en-US" sz="9600" dirty="0" smtClean="0">
                <a:solidFill>
                  <a:schemeClr val="bg1"/>
                </a:solidFill>
              </a:rPr>
              <a:t>Extent </a:t>
            </a:r>
            <a:r>
              <a:rPr lang="en-US" sz="9600" dirty="0">
                <a:solidFill>
                  <a:schemeClr val="bg1"/>
                </a:solidFill>
              </a:rPr>
              <a:t>of corporate </a:t>
            </a:r>
            <a:r>
              <a:rPr lang="en-US" sz="9600" dirty="0" smtClean="0">
                <a:solidFill>
                  <a:schemeClr val="bg1"/>
                </a:solidFill>
              </a:rPr>
              <a:t>resources regarding </a:t>
            </a:r>
            <a:r>
              <a:rPr lang="en-US" sz="9600" dirty="0">
                <a:solidFill>
                  <a:schemeClr val="bg1"/>
                </a:solidFill>
              </a:rPr>
              <a:t>quality</a:t>
            </a:r>
            <a:r>
              <a:rPr lang="en-US" sz="9600" dirty="0" smtClean="0">
                <a:solidFill>
                  <a:schemeClr val="bg1"/>
                </a:solidFill>
              </a:rPr>
              <a:t>. </a:t>
            </a:r>
            <a:r>
              <a:rPr lang="en-US" sz="9600" dirty="0" smtClean="0">
                <a:solidFill>
                  <a:srgbClr val="FFFF00"/>
                </a:solidFill>
              </a:rPr>
              <a:t>**</a:t>
            </a:r>
          </a:p>
          <a:p>
            <a:pPr marL="685800" lvl="2" indent="-228600" algn="l">
              <a:lnSpc>
                <a:spcPct val="120000"/>
              </a:lnSpc>
              <a:spcBef>
                <a:spcPts val="0"/>
              </a:spcBef>
              <a:buFont typeface="Arial" pitchFamily="34" charset="0"/>
              <a:buChar char="•"/>
            </a:pPr>
            <a:endParaRPr lang="en-US" sz="9600" dirty="0">
              <a:solidFill>
                <a:srgbClr val="FFFF00"/>
              </a:solidFill>
            </a:endParaRPr>
          </a:p>
          <a:p>
            <a:pPr algn="l">
              <a:lnSpc>
                <a:spcPct val="120000"/>
              </a:lnSpc>
              <a:spcBef>
                <a:spcPts val="0"/>
              </a:spcBef>
            </a:pPr>
            <a:r>
              <a:rPr lang="en-US" sz="8800" dirty="0" smtClean="0">
                <a:solidFill>
                  <a:srgbClr val="FFFF00"/>
                </a:solidFill>
              </a:rPr>
              <a:t>* “</a:t>
            </a:r>
            <a:r>
              <a:rPr lang="en-US" sz="8800" dirty="0">
                <a:solidFill>
                  <a:srgbClr val="FFFF00"/>
                </a:solidFill>
              </a:rPr>
              <a:t>Culture change NHs” </a:t>
            </a:r>
            <a:r>
              <a:rPr lang="en-US" sz="8800" dirty="0" smtClean="0">
                <a:solidFill>
                  <a:srgbClr val="FFFF00"/>
                </a:solidFill>
              </a:rPr>
              <a:t>have a head start,  with a culture </a:t>
            </a:r>
            <a:r>
              <a:rPr lang="en-US" sz="8800" dirty="0">
                <a:solidFill>
                  <a:srgbClr val="FFFF00"/>
                </a:solidFill>
              </a:rPr>
              <a:t>of resident and </a:t>
            </a:r>
            <a:r>
              <a:rPr lang="en-US" sz="8800" dirty="0" smtClean="0">
                <a:solidFill>
                  <a:srgbClr val="FFFF00"/>
                </a:solidFill>
              </a:rPr>
              <a:t>caregiver involvement &amp; </a:t>
            </a:r>
            <a:r>
              <a:rPr lang="en-US" sz="8800" dirty="0">
                <a:solidFill>
                  <a:srgbClr val="FFFF00"/>
                </a:solidFill>
              </a:rPr>
              <a:t>emphasis on quality of life </a:t>
            </a:r>
            <a:r>
              <a:rPr lang="en-US" sz="8800" dirty="0" smtClean="0">
                <a:solidFill>
                  <a:srgbClr val="FFFF00"/>
                </a:solidFill>
              </a:rPr>
              <a:t>goals. Yet, the culture change NHs in the demo needed to work </a:t>
            </a:r>
            <a:r>
              <a:rPr lang="en-US" sz="8800" dirty="0">
                <a:solidFill>
                  <a:srgbClr val="FFFF00"/>
                </a:solidFill>
              </a:rPr>
              <a:t>to </a:t>
            </a:r>
            <a:r>
              <a:rPr lang="en-US" sz="8800" dirty="0" smtClean="0">
                <a:solidFill>
                  <a:srgbClr val="FFFF00"/>
                </a:solidFill>
              </a:rPr>
              <a:t>develop </a:t>
            </a:r>
            <a:r>
              <a:rPr lang="en-US" sz="8800" dirty="0">
                <a:solidFill>
                  <a:srgbClr val="FFFF00"/>
                </a:solidFill>
              </a:rPr>
              <a:t>data-driven systematic QAPI approaches</a:t>
            </a:r>
            <a:r>
              <a:rPr lang="en-US" sz="8800" dirty="0" smtClean="0">
                <a:solidFill>
                  <a:srgbClr val="FFFF00"/>
                </a:solidFill>
              </a:rPr>
              <a:t>.</a:t>
            </a:r>
          </a:p>
          <a:p>
            <a:pPr lvl="1" algn="l">
              <a:lnSpc>
                <a:spcPts val="1700"/>
              </a:lnSpc>
              <a:spcBef>
                <a:spcPts val="0"/>
              </a:spcBef>
            </a:pPr>
            <a:endParaRPr lang="en-US" sz="8800" dirty="0">
              <a:solidFill>
                <a:srgbClr val="FFFF00"/>
              </a:solidFill>
            </a:endParaRPr>
          </a:p>
          <a:p>
            <a:pPr algn="l">
              <a:lnSpc>
                <a:spcPct val="120000"/>
              </a:lnSpc>
              <a:spcBef>
                <a:spcPts val="0"/>
              </a:spcBef>
            </a:pPr>
            <a:r>
              <a:rPr lang="en-US" sz="8800" dirty="0" smtClean="0">
                <a:solidFill>
                  <a:srgbClr val="FFFF00"/>
                </a:solidFill>
              </a:rPr>
              <a:t>** Corporations with participating NHs were often strongly committed to CQI or TQM &amp; some had rich on-line resources, yet corporate  materials and dashboards were not readily usable for individual NHs.</a:t>
            </a:r>
            <a:endParaRPr lang="en-US" sz="8800" dirty="0">
              <a:solidFill>
                <a:srgbClr val="FFFF00"/>
              </a:solidFill>
            </a:endParaRPr>
          </a:p>
          <a:p>
            <a:pPr algn="l">
              <a:spcBef>
                <a:spcPts val="0"/>
              </a:spcBef>
            </a:pPr>
            <a:endParaRPr lang="en-US" sz="9600" dirty="0">
              <a:solidFill>
                <a:schemeClr val="bg1"/>
              </a:solidFill>
            </a:endParaRPr>
          </a:p>
          <a:p>
            <a:pPr lvl="1" indent="-457200" algn="l">
              <a:spcBef>
                <a:spcPts val="0"/>
              </a:spcBef>
            </a:pPr>
            <a:endParaRPr lang="en-US" sz="2600" dirty="0" smtClean="0">
              <a:solidFill>
                <a:schemeClr val="bg1"/>
              </a:solidFill>
            </a:endParaRPr>
          </a:p>
        </p:txBody>
      </p:sp>
      <p:pic>
        <p:nvPicPr>
          <p:cNvPr id="7" name="Picture 6" descr="C:\Users\LTC\Desktop\Ben\QAPI-Final1-CROPPED.jpg"/>
          <p:cNvPicPr/>
          <p:nvPr/>
        </p:nvPicPr>
        <p:blipFill>
          <a:blip r:embed="rId3" cstate="print"/>
          <a:srcRect/>
          <a:stretch>
            <a:fillRect/>
          </a:stretch>
        </p:blipFill>
        <p:spPr bwMode="auto">
          <a:xfrm>
            <a:off x="6426200" y="515257"/>
            <a:ext cx="1752600" cy="703943"/>
          </a:xfrm>
          <a:prstGeom prst="rect">
            <a:avLst/>
          </a:prstGeom>
          <a:noFill/>
          <a:ln w="9525">
            <a:noFill/>
            <a:miter lim="800000"/>
            <a:headEnd/>
            <a:tailEnd/>
          </a:ln>
        </p:spPr>
      </p:pic>
    </p:spTree>
    <p:extLst>
      <p:ext uri="{BB962C8B-B14F-4D97-AF65-F5344CB8AC3E}">
        <p14:creationId xmlns="" xmlns:p14="http://schemas.microsoft.com/office/powerpoint/2010/main" val="348063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85800"/>
            <a:ext cx="7391400" cy="761999"/>
          </a:xfrm>
        </p:spPr>
        <p:txBody>
          <a:bodyPr>
            <a:normAutofit/>
          </a:bodyPr>
          <a:lstStyle/>
          <a:p>
            <a:pPr algn="l"/>
            <a:r>
              <a:rPr lang="en-US" sz="4000" b="1" dirty="0" smtClean="0">
                <a:solidFill>
                  <a:schemeClr val="tx2"/>
                </a:solidFill>
              </a:rPr>
              <a:t>Greatest Challenges</a:t>
            </a:r>
            <a:endParaRPr lang="en-US" sz="4000" b="1" dirty="0">
              <a:solidFill>
                <a:schemeClr val="tx2"/>
              </a:solidFill>
            </a:endParaRPr>
          </a:p>
        </p:txBody>
      </p:sp>
      <p:sp>
        <p:nvSpPr>
          <p:cNvPr id="6" name="Subtitle 5"/>
          <p:cNvSpPr>
            <a:spLocks noGrp="1"/>
          </p:cNvSpPr>
          <p:nvPr>
            <p:ph type="subTitle" idx="1"/>
          </p:nvPr>
        </p:nvSpPr>
        <p:spPr>
          <a:xfrm>
            <a:off x="838200" y="1494211"/>
            <a:ext cx="7772400" cy="4855789"/>
          </a:xfrm>
          <a:solidFill>
            <a:schemeClr val="tx2">
              <a:lumMod val="75000"/>
            </a:schemeClr>
          </a:solidFill>
        </p:spPr>
        <p:txBody>
          <a:bodyPr>
            <a:normAutofit/>
          </a:bodyPr>
          <a:lstStyle/>
          <a:p>
            <a:pPr lvl="1" indent="-457200" algn="l">
              <a:spcBef>
                <a:spcPts val="0"/>
              </a:spcBef>
              <a:buFont typeface="Arial" pitchFamily="34" charset="0"/>
              <a:buChar char="•"/>
            </a:pPr>
            <a:r>
              <a:rPr lang="en-US" dirty="0" smtClean="0">
                <a:solidFill>
                  <a:schemeClr val="bg1"/>
                </a:solidFill>
              </a:rPr>
              <a:t>Using data systematically to get a comprehensive overview of performance</a:t>
            </a:r>
          </a:p>
          <a:p>
            <a:pPr lvl="1" indent="-457200" algn="l">
              <a:spcBef>
                <a:spcPts val="0"/>
              </a:spcBef>
              <a:buFont typeface="Arial" pitchFamily="34" charset="0"/>
              <a:buChar char="•"/>
            </a:pPr>
            <a:r>
              <a:rPr lang="en-US" dirty="0" smtClean="0">
                <a:solidFill>
                  <a:schemeClr val="bg1"/>
                </a:solidFill>
              </a:rPr>
              <a:t>Turning data into meaningful information</a:t>
            </a:r>
          </a:p>
          <a:p>
            <a:pPr lvl="1" indent="-457200" algn="l">
              <a:spcBef>
                <a:spcPts val="0"/>
              </a:spcBef>
              <a:buFont typeface="Arial" pitchFamily="34" charset="0"/>
              <a:buChar char="•"/>
            </a:pPr>
            <a:r>
              <a:rPr lang="en-US" dirty="0">
                <a:solidFill>
                  <a:schemeClr val="bg1"/>
                </a:solidFill>
              </a:rPr>
              <a:t>Building in systematic resident </a:t>
            </a:r>
            <a:r>
              <a:rPr lang="en-US" dirty="0" smtClean="0">
                <a:solidFill>
                  <a:schemeClr val="bg1"/>
                </a:solidFill>
              </a:rPr>
              <a:t>and </a:t>
            </a:r>
            <a:r>
              <a:rPr lang="en-US" dirty="0">
                <a:solidFill>
                  <a:schemeClr val="bg1"/>
                </a:solidFill>
              </a:rPr>
              <a:t>family input </a:t>
            </a:r>
            <a:r>
              <a:rPr lang="en-US" dirty="0" smtClean="0">
                <a:solidFill>
                  <a:schemeClr val="bg1"/>
                </a:solidFill>
              </a:rPr>
              <a:t>without bias</a:t>
            </a:r>
            <a:endParaRPr lang="en-US" dirty="0">
              <a:solidFill>
                <a:schemeClr val="bg1"/>
              </a:solidFill>
            </a:endParaRPr>
          </a:p>
          <a:p>
            <a:pPr lvl="1" indent="-457200" algn="l">
              <a:spcBef>
                <a:spcPts val="0"/>
              </a:spcBef>
              <a:buFont typeface="Arial" pitchFamily="34" charset="0"/>
              <a:buChar char="•"/>
            </a:pPr>
            <a:r>
              <a:rPr lang="en-US" dirty="0">
                <a:solidFill>
                  <a:schemeClr val="bg1"/>
                </a:solidFill>
              </a:rPr>
              <a:t>Structuring </a:t>
            </a:r>
            <a:r>
              <a:rPr lang="en-US" dirty="0" smtClean="0">
                <a:solidFill>
                  <a:schemeClr val="bg1"/>
                </a:solidFill>
              </a:rPr>
              <a:t>PIPs</a:t>
            </a:r>
            <a:endParaRPr lang="en-US" dirty="0">
              <a:solidFill>
                <a:schemeClr val="bg1"/>
              </a:solidFill>
            </a:endParaRPr>
          </a:p>
          <a:p>
            <a:pPr lvl="1" indent="-457200" algn="l">
              <a:spcBef>
                <a:spcPts val="0"/>
              </a:spcBef>
              <a:buFont typeface="Arial" pitchFamily="34" charset="0"/>
              <a:buChar char="•"/>
            </a:pPr>
            <a:r>
              <a:rPr lang="en-US" dirty="0">
                <a:solidFill>
                  <a:schemeClr val="bg1"/>
                </a:solidFill>
              </a:rPr>
              <a:t>Applying root cause </a:t>
            </a:r>
            <a:r>
              <a:rPr lang="en-US" dirty="0" smtClean="0">
                <a:solidFill>
                  <a:schemeClr val="bg1"/>
                </a:solidFill>
              </a:rPr>
              <a:t>analysis</a:t>
            </a:r>
          </a:p>
          <a:p>
            <a:pPr lvl="1" indent="-457200" algn="l">
              <a:spcBef>
                <a:spcPts val="0"/>
              </a:spcBef>
              <a:buFont typeface="Arial" pitchFamily="34" charset="0"/>
              <a:buChar char="•"/>
            </a:pPr>
            <a:r>
              <a:rPr lang="en-US" dirty="0" smtClean="0">
                <a:solidFill>
                  <a:schemeClr val="bg1"/>
                </a:solidFill>
              </a:rPr>
              <a:t>Using systems thinking in </a:t>
            </a:r>
            <a:r>
              <a:rPr lang="en-US" dirty="0">
                <a:solidFill>
                  <a:schemeClr val="bg1"/>
                </a:solidFill>
              </a:rPr>
              <a:t>all quality </a:t>
            </a:r>
            <a:r>
              <a:rPr lang="en-US" dirty="0" smtClean="0">
                <a:solidFill>
                  <a:schemeClr val="bg1"/>
                </a:solidFill>
              </a:rPr>
              <a:t>efforts</a:t>
            </a:r>
            <a:endParaRPr lang="en-US" dirty="0">
              <a:solidFill>
                <a:schemeClr val="bg1"/>
              </a:solidFill>
            </a:endParaRPr>
          </a:p>
          <a:p>
            <a:pPr lvl="1" indent="-457200" algn="l">
              <a:spcBef>
                <a:spcPts val="0"/>
              </a:spcBef>
              <a:buFont typeface="Arial" pitchFamily="34" charset="0"/>
              <a:buChar char="•"/>
            </a:pPr>
            <a:r>
              <a:rPr lang="en-US" dirty="0">
                <a:solidFill>
                  <a:schemeClr val="bg1"/>
                </a:solidFill>
              </a:rPr>
              <a:t>Breaking out of silos of disciplines, departments, &amp; shifts to work system-wide.</a:t>
            </a:r>
          </a:p>
          <a:p>
            <a:pPr marL="0" lvl="1" algn="l">
              <a:spcBef>
                <a:spcPts val="0"/>
              </a:spcBef>
            </a:pPr>
            <a:endParaRPr lang="en-US" sz="2600" dirty="0" smtClean="0">
              <a:solidFill>
                <a:schemeClr val="bg1"/>
              </a:solidFill>
            </a:endParaRPr>
          </a:p>
        </p:txBody>
      </p:sp>
      <p:pic>
        <p:nvPicPr>
          <p:cNvPr id="7" name="Picture 6" descr="C:\Users\LTC\Desktop\Ben\QAPI-Final1-CROPPED.jpg"/>
          <p:cNvPicPr/>
          <p:nvPr/>
        </p:nvPicPr>
        <p:blipFill>
          <a:blip r:embed="rId3" cstate="print"/>
          <a:srcRect/>
          <a:stretch>
            <a:fillRect/>
          </a:stretch>
        </p:blipFill>
        <p:spPr bwMode="auto">
          <a:xfrm>
            <a:off x="6096000" y="609600"/>
            <a:ext cx="1981200" cy="706811"/>
          </a:xfrm>
          <a:prstGeom prst="rect">
            <a:avLst/>
          </a:prstGeom>
          <a:noFill/>
          <a:ln w="9525">
            <a:noFill/>
            <a:miter lim="800000"/>
            <a:headEnd/>
            <a:tailEnd/>
          </a:ln>
        </p:spPr>
      </p:pic>
    </p:spTree>
    <p:extLst>
      <p:ext uri="{BB962C8B-B14F-4D97-AF65-F5344CB8AC3E}">
        <p14:creationId xmlns="" xmlns:p14="http://schemas.microsoft.com/office/powerpoint/2010/main" val="283153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85800"/>
            <a:ext cx="7391400" cy="761999"/>
          </a:xfrm>
        </p:spPr>
        <p:txBody>
          <a:bodyPr>
            <a:normAutofit/>
          </a:bodyPr>
          <a:lstStyle/>
          <a:p>
            <a:pPr algn="l"/>
            <a:r>
              <a:rPr lang="en-US" sz="4000" b="1" dirty="0" smtClean="0">
                <a:solidFill>
                  <a:schemeClr val="tx2"/>
                </a:solidFill>
              </a:rPr>
              <a:t>Completing Pilot</a:t>
            </a:r>
            <a:endParaRPr lang="en-US" sz="4000" b="1" dirty="0">
              <a:solidFill>
                <a:schemeClr val="tx2"/>
              </a:solidFill>
            </a:endParaRPr>
          </a:p>
        </p:txBody>
      </p:sp>
      <p:sp>
        <p:nvSpPr>
          <p:cNvPr id="6" name="Subtitle 5"/>
          <p:cNvSpPr>
            <a:spLocks noGrp="1"/>
          </p:cNvSpPr>
          <p:nvPr>
            <p:ph type="subTitle" idx="1"/>
          </p:nvPr>
        </p:nvSpPr>
        <p:spPr>
          <a:xfrm>
            <a:off x="838200" y="1494211"/>
            <a:ext cx="7772400" cy="4855789"/>
          </a:xfrm>
          <a:solidFill>
            <a:schemeClr val="tx2">
              <a:lumMod val="75000"/>
            </a:schemeClr>
          </a:solidFill>
        </p:spPr>
        <p:txBody>
          <a:bodyPr>
            <a:normAutofit/>
          </a:bodyPr>
          <a:lstStyle/>
          <a:p>
            <a:pPr lvl="1" indent="-457200" algn="l">
              <a:spcBef>
                <a:spcPts val="0"/>
              </a:spcBef>
              <a:buFont typeface="Arial" pitchFamily="34" charset="0"/>
              <a:buChar char="•"/>
            </a:pPr>
            <a:r>
              <a:rPr lang="en-US" dirty="0" smtClean="0">
                <a:solidFill>
                  <a:schemeClr val="bg1"/>
                </a:solidFill>
              </a:rPr>
              <a:t>Final learning </a:t>
            </a:r>
            <a:r>
              <a:rPr lang="en-US" dirty="0" err="1" smtClean="0">
                <a:solidFill>
                  <a:schemeClr val="bg1"/>
                </a:solidFill>
              </a:rPr>
              <a:t>collaboratives</a:t>
            </a:r>
            <a:r>
              <a:rPr lang="en-US" dirty="0" smtClean="0">
                <a:solidFill>
                  <a:schemeClr val="bg1"/>
                </a:solidFill>
              </a:rPr>
              <a:t> will be held in 2012-2013</a:t>
            </a:r>
          </a:p>
          <a:p>
            <a:pPr lvl="1" indent="-457200" algn="l">
              <a:spcBef>
                <a:spcPts val="0"/>
              </a:spcBef>
              <a:buFont typeface="Arial" pitchFamily="34" charset="0"/>
              <a:buChar char="•"/>
            </a:pPr>
            <a:r>
              <a:rPr lang="en-US" dirty="0" smtClean="0">
                <a:solidFill>
                  <a:schemeClr val="bg1"/>
                </a:solidFill>
              </a:rPr>
              <a:t>Research team will analyze data, produce report</a:t>
            </a:r>
          </a:p>
          <a:p>
            <a:pPr lvl="1" indent="-457200" algn="l">
              <a:spcBef>
                <a:spcPts val="0"/>
              </a:spcBef>
              <a:buFont typeface="Arial" pitchFamily="34" charset="0"/>
              <a:buChar char="•"/>
            </a:pPr>
            <a:r>
              <a:rPr lang="en-US" dirty="0" smtClean="0">
                <a:solidFill>
                  <a:schemeClr val="bg1"/>
                </a:solidFill>
              </a:rPr>
              <a:t>Team will provide feedback from pilot homes to CMS team and groups working on QAPI tools and resources</a:t>
            </a:r>
          </a:p>
          <a:p>
            <a:pPr lvl="1" indent="-457200" algn="l">
              <a:spcBef>
                <a:spcPts val="0"/>
              </a:spcBef>
              <a:buFont typeface="Arial" pitchFamily="34" charset="0"/>
              <a:buChar char="•"/>
            </a:pPr>
            <a:r>
              <a:rPr lang="en-US" dirty="0" smtClean="0">
                <a:solidFill>
                  <a:schemeClr val="bg1"/>
                </a:solidFill>
              </a:rPr>
              <a:t>Lessons from University of Minnesota QAPI website will be used in deployment of CMS national QAPI website</a:t>
            </a:r>
            <a:endParaRPr lang="en-US" dirty="0">
              <a:solidFill>
                <a:schemeClr val="bg1"/>
              </a:solidFill>
            </a:endParaRPr>
          </a:p>
          <a:p>
            <a:pPr marL="0" lvl="1" algn="l">
              <a:spcBef>
                <a:spcPts val="0"/>
              </a:spcBef>
            </a:pPr>
            <a:endParaRPr lang="en-US" sz="2600" dirty="0" smtClean="0">
              <a:solidFill>
                <a:schemeClr val="bg1"/>
              </a:solidFill>
            </a:endParaRPr>
          </a:p>
        </p:txBody>
      </p:sp>
      <p:pic>
        <p:nvPicPr>
          <p:cNvPr id="7" name="Picture 6" descr="C:\Users\LTC\Desktop\Ben\QAPI-Final1-CROPPED.jpg"/>
          <p:cNvPicPr/>
          <p:nvPr/>
        </p:nvPicPr>
        <p:blipFill>
          <a:blip r:embed="rId3" cstate="print"/>
          <a:srcRect/>
          <a:stretch>
            <a:fillRect/>
          </a:stretch>
        </p:blipFill>
        <p:spPr bwMode="auto">
          <a:xfrm>
            <a:off x="6096000" y="609600"/>
            <a:ext cx="1981200" cy="706811"/>
          </a:xfrm>
          <a:prstGeom prst="rect">
            <a:avLst/>
          </a:prstGeom>
          <a:noFill/>
          <a:ln w="9525">
            <a:noFill/>
            <a:miter lim="800000"/>
            <a:headEnd/>
            <a:tailEnd/>
          </a:ln>
        </p:spPr>
      </p:pic>
    </p:spTree>
    <p:extLst>
      <p:ext uri="{BB962C8B-B14F-4D97-AF65-F5344CB8AC3E}">
        <p14:creationId xmlns="" xmlns:p14="http://schemas.microsoft.com/office/powerpoint/2010/main" val="2831533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smtClean="0"/>
          </a:p>
        </p:txBody>
      </p:sp>
      <p:sp>
        <p:nvSpPr>
          <p:cNvPr id="3" name="Title 2"/>
          <p:cNvSpPr>
            <a:spLocks noGrp="1"/>
          </p:cNvSpPr>
          <p:nvPr>
            <p:ph type="title"/>
          </p:nvPr>
        </p:nvSpPr>
        <p:spPr/>
        <p:txBody>
          <a:bodyPr/>
          <a:lstStyle/>
          <a:p>
            <a:r>
              <a:rPr lang="en-US" dirty="0" smtClean="0"/>
              <a:t>National QAPI Roll-out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
        <p:nvSpPr>
          <p:cNvPr id="7" name="TextBox 6"/>
          <p:cNvSpPr txBox="1"/>
          <p:nvPr/>
        </p:nvSpPr>
        <p:spPr>
          <a:xfrm>
            <a:off x="914400" y="1676400"/>
            <a:ext cx="73152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Phase 1 – September 2010</a:t>
            </a:r>
          </a:p>
          <a:p>
            <a:pPr lvl="1"/>
            <a:r>
              <a:rPr lang="en-US" sz="2000" dirty="0" smtClean="0"/>
              <a:t>Planning and Development</a:t>
            </a:r>
            <a:endParaRPr lang="en-US" sz="2000" dirty="0"/>
          </a:p>
        </p:txBody>
      </p:sp>
      <p:sp>
        <p:nvSpPr>
          <p:cNvPr id="8" name="TextBox 7"/>
          <p:cNvSpPr txBox="1"/>
          <p:nvPr/>
        </p:nvSpPr>
        <p:spPr>
          <a:xfrm>
            <a:off x="914400" y="4114800"/>
            <a:ext cx="7315200"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Phase 3 – Beginning Fall 2012</a:t>
            </a:r>
          </a:p>
          <a:p>
            <a:pPr lvl="1"/>
            <a:r>
              <a:rPr lang="en-US" sz="2000" dirty="0" smtClean="0"/>
              <a:t>Initial Rollout of Foundational Materials</a:t>
            </a:r>
          </a:p>
          <a:p>
            <a:pPr lvl="1"/>
            <a:r>
              <a:rPr lang="en-US" sz="2000" dirty="0" smtClean="0"/>
              <a:t>Nursing Home Quality Improvement Questionnaire (Wave 2) </a:t>
            </a:r>
          </a:p>
          <a:p>
            <a:pPr lvl="1"/>
            <a:r>
              <a:rPr lang="en-US" sz="2000" dirty="0" smtClean="0"/>
              <a:t>Development of Surveyor &amp; Consumer Materials</a:t>
            </a:r>
          </a:p>
          <a:p>
            <a:pPr lvl="1"/>
            <a:r>
              <a:rPr lang="en-US" sz="2000" dirty="0" smtClean="0"/>
              <a:t>Full Rollout of training materials</a:t>
            </a:r>
          </a:p>
        </p:txBody>
      </p:sp>
      <p:sp>
        <p:nvSpPr>
          <p:cNvPr id="9" name="TextBox 8"/>
          <p:cNvSpPr txBox="1"/>
          <p:nvPr/>
        </p:nvSpPr>
        <p:spPr>
          <a:xfrm>
            <a:off x="914400" y="2590801"/>
            <a:ext cx="73152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Phase 2 – Fall 2011</a:t>
            </a:r>
          </a:p>
          <a:p>
            <a:pPr lvl="1"/>
            <a:r>
              <a:rPr lang="en-US" sz="2000" dirty="0" smtClean="0"/>
              <a:t>Testing and further development of QAPI tools &amp; resources through Demonstration &amp; Nursing Home Quality Improvement Questionnaire (Wave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Quality Assurance (</a:t>
            </a:r>
            <a:r>
              <a:rPr lang="en-US" b="1" dirty="0" smtClean="0"/>
              <a:t>QA</a:t>
            </a:r>
            <a:r>
              <a:rPr lang="en-US" dirty="0" smtClean="0"/>
              <a:t>) and Performance Improvement (</a:t>
            </a:r>
            <a:r>
              <a:rPr lang="en-US" b="1" dirty="0" smtClean="0"/>
              <a:t>PI</a:t>
            </a:r>
            <a:r>
              <a:rPr lang="en-US" dirty="0" smtClean="0"/>
              <a:t>) are complementary approaches to quality management.  Both involve seeking and using information, but they differ in key ways</a:t>
            </a:r>
          </a:p>
          <a:p>
            <a:endParaRPr lang="en-US" dirty="0"/>
          </a:p>
        </p:txBody>
      </p:sp>
      <p:sp>
        <p:nvSpPr>
          <p:cNvPr id="12" name="Title 11"/>
          <p:cNvSpPr>
            <a:spLocks noGrp="1"/>
          </p:cNvSpPr>
          <p:nvPr>
            <p:ph type="title"/>
          </p:nvPr>
        </p:nvSpPr>
        <p:spPr/>
        <p:txBody>
          <a:bodyPr/>
          <a:lstStyle/>
          <a:p>
            <a:r>
              <a:rPr lang="en-US" dirty="0" smtClean="0"/>
              <a:t>Description: What is QAPI?</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latin typeface="Arial" pitchFamily="34" charset="0"/>
                <a:cs typeface="Arial" pitchFamily="34" charset="0"/>
              </a:rPr>
              <a:t>Administered in 2 waves to a nationally representative sample of 4,200 NHs</a:t>
            </a:r>
          </a:p>
          <a:p>
            <a:pPr lvl="1"/>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Wave (Summer, 2012):  </a:t>
            </a:r>
          </a:p>
          <a:p>
            <a:pPr lvl="2"/>
            <a:r>
              <a:rPr lang="en-US" dirty="0" smtClean="0">
                <a:latin typeface="Arial" pitchFamily="34" charset="0"/>
                <a:cs typeface="Arial" pitchFamily="34" charset="0"/>
              </a:rPr>
              <a:t>Obtain baseline info; and </a:t>
            </a:r>
          </a:p>
          <a:p>
            <a:pPr lvl="2"/>
            <a:r>
              <a:rPr lang="en-US" dirty="0" smtClean="0">
                <a:latin typeface="Arial" pitchFamily="34" charset="0"/>
                <a:cs typeface="Arial" pitchFamily="34" charset="0"/>
              </a:rPr>
              <a:t>Identify potential barriers to implementing quality programs</a:t>
            </a:r>
          </a:p>
          <a:p>
            <a:pPr lvl="1"/>
            <a:r>
              <a:rPr lang="en-US" dirty="0" smtClean="0">
                <a:latin typeface="Arial" pitchFamily="34" charset="0"/>
                <a:cs typeface="Arial" pitchFamily="34" charset="0"/>
              </a:rPr>
              <a:t>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Wave (Summer, 2013): </a:t>
            </a:r>
          </a:p>
          <a:p>
            <a:pPr lvl="2"/>
            <a:r>
              <a:rPr lang="en-US" dirty="0" smtClean="0">
                <a:latin typeface="Arial" pitchFamily="34" charset="0"/>
                <a:cs typeface="Arial" pitchFamily="34" charset="0"/>
              </a:rPr>
              <a:t>Assess the development of QAPI systems; </a:t>
            </a:r>
          </a:p>
          <a:p>
            <a:pPr lvl="2"/>
            <a:r>
              <a:rPr lang="en-US" dirty="0" smtClean="0">
                <a:latin typeface="Arial" pitchFamily="34" charset="0"/>
                <a:cs typeface="Arial" pitchFamily="34" charset="0"/>
              </a:rPr>
              <a:t>Identify what types of TA to make available to nursing homes in the future; </a:t>
            </a:r>
          </a:p>
          <a:p>
            <a:pPr lvl="2"/>
            <a:r>
              <a:rPr lang="en-US" dirty="0" smtClean="0">
                <a:latin typeface="Arial" pitchFamily="34" charset="0"/>
                <a:cs typeface="Arial" pitchFamily="34" charset="0"/>
              </a:rPr>
              <a:t>Determine potential impact of TA in advancing QAPI in nursing homes	</a:t>
            </a:r>
          </a:p>
          <a:p>
            <a:endParaRPr lang="en-US" dirty="0" smtClean="0"/>
          </a:p>
          <a:p>
            <a:endParaRPr lang="en-US" dirty="0"/>
          </a:p>
        </p:txBody>
      </p:sp>
      <p:sp>
        <p:nvSpPr>
          <p:cNvPr id="3" name="Title 2"/>
          <p:cNvSpPr>
            <a:spLocks noGrp="1"/>
          </p:cNvSpPr>
          <p:nvPr>
            <p:ph type="title"/>
          </p:nvPr>
        </p:nvSpPr>
        <p:spPr/>
        <p:txBody>
          <a:bodyPr/>
          <a:lstStyle/>
          <a:p>
            <a:r>
              <a:rPr lang="en-US" dirty="0" smtClean="0"/>
              <a:t>Phase 2 Roll-Out – NH Quality Improvement Questionnaire (Wave 1)</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Data collection period ending mid-October 2012</a:t>
            </a:r>
          </a:p>
          <a:p>
            <a:r>
              <a:rPr lang="en-US" dirty="0" smtClean="0"/>
              <a:t>Already have 3,151 completed questionnaires</a:t>
            </a:r>
          </a:p>
          <a:p>
            <a:endParaRPr lang="en-US" dirty="0" smtClean="0"/>
          </a:p>
          <a:p>
            <a:pPr algn="ctr">
              <a:buNone/>
            </a:pPr>
            <a:r>
              <a:rPr lang="en-US" sz="6000" dirty="0" smtClean="0"/>
              <a:t>75%</a:t>
            </a:r>
          </a:p>
          <a:p>
            <a:pPr algn="ct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Phase 2 Roll-Out – NH Quality Improvement Questionnaire (Wave 1)</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Website</a:t>
            </a:r>
          </a:p>
          <a:p>
            <a:pPr lvl="1"/>
            <a:r>
              <a:rPr lang="en-US" dirty="0" smtClean="0"/>
              <a:t>Learn More</a:t>
            </a:r>
          </a:p>
          <a:p>
            <a:pPr lvl="2"/>
            <a:r>
              <a:rPr lang="en-US" dirty="0" smtClean="0"/>
              <a:t>About QAPI</a:t>
            </a:r>
          </a:p>
          <a:p>
            <a:pPr lvl="2"/>
            <a:r>
              <a:rPr lang="en-US" dirty="0" smtClean="0"/>
              <a:t>About Us</a:t>
            </a:r>
          </a:p>
          <a:p>
            <a:pPr lvl="2"/>
            <a:r>
              <a:rPr lang="en-US" dirty="0" smtClean="0"/>
              <a:t>Tools and Resources for Providers</a:t>
            </a:r>
          </a:p>
          <a:p>
            <a:pPr lvl="1"/>
            <a:r>
              <a:rPr lang="en-US" dirty="0" smtClean="0"/>
              <a:t>Featured Videos</a:t>
            </a:r>
          </a:p>
        </p:txBody>
      </p:sp>
      <p:sp>
        <p:nvSpPr>
          <p:cNvPr id="3" name="Title 2"/>
          <p:cNvSpPr>
            <a:spLocks noGrp="1"/>
          </p:cNvSpPr>
          <p:nvPr>
            <p:ph type="title"/>
          </p:nvPr>
        </p:nvSpPr>
        <p:spPr/>
        <p:txBody>
          <a:bodyPr/>
          <a:lstStyle/>
          <a:p>
            <a:r>
              <a:rPr lang="en-US" dirty="0" smtClean="0"/>
              <a:t>National Roll-Out Phase 3</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Rollout</a:t>
            </a:r>
            <a:endParaRPr lang="en-US" dirty="0"/>
          </a:p>
        </p:txBody>
      </p:sp>
      <p:sp>
        <p:nvSpPr>
          <p:cNvPr id="3" name="Content Placeholder 2"/>
          <p:cNvSpPr>
            <a:spLocks noGrp="1"/>
          </p:cNvSpPr>
          <p:nvPr>
            <p:ph idx="1"/>
          </p:nvPr>
        </p:nvSpPr>
        <p:spPr/>
        <p:txBody>
          <a:bodyPr/>
          <a:lstStyle/>
          <a:p>
            <a:r>
              <a:rPr lang="en-US" dirty="0"/>
              <a:t>S</a:t>
            </a:r>
            <a:r>
              <a:rPr lang="en-US" dirty="0" smtClean="0"/>
              <a:t>ets the groundwork</a:t>
            </a:r>
          </a:p>
          <a:p>
            <a:pPr>
              <a:buNone/>
            </a:pPr>
            <a:endParaRPr lang="en-US" dirty="0" smtClean="0"/>
          </a:p>
          <a:p>
            <a:r>
              <a:rPr lang="en-US" dirty="0" smtClean="0"/>
              <a:t>Helps you see where you are and provides a roadmap for further improvements</a:t>
            </a:r>
          </a:p>
          <a:p>
            <a:pPr>
              <a:buNone/>
            </a:pPr>
            <a:endParaRPr lang="en-US" dirty="0" smtClean="0"/>
          </a:p>
          <a:p>
            <a:r>
              <a:rPr lang="en-US" dirty="0" smtClean="0"/>
              <a:t>“Implementing QAPI is essential – it is not enough simply to understand it.”  </a:t>
            </a:r>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2" cstate="print"/>
          <a:srcRect l="10719" t="13600" r="12000" b="4558"/>
          <a:stretch>
            <a:fillRect/>
          </a:stretch>
        </p:blipFill>
        <p:spPr bwMode="auto">
          <a:xfrm>
            <a:off x="533400" y="360648"/>
            <a:ext cx="7696200" cy="5354352"/>
          </a:xfrm>
          <a:prstGeom prst="rect">
            <a:avLst/>
          </a:prstGeom>
          <a:noFill/>
          <a:ln w="9525">
            <a:noFill/>
            <a:miter lim="800000"/>
            <a:headEnd/>
            <a:tailEnd/>
          </a:ln>
        </p:spPr>
      </p:pic>
      <p:sp>
        <p:nvSpPr>
          <p:cNvPr id="5" name="TextBox 4"/>
          <p:cNvSpPr txBox="1"/>
          <p:nvPr/>
        </p:nvSpPr>
        <p:spPr>
          <a:xfrm>
            <a:off x="762000" y="2057400"/>
            <a:ext cx="7162800" cy="1754326"/>
          </a:xfrm>
          <a:prstGeom prst="rect">
            <a:avLst/>
          </a:prstGeom>
          <a:solidFill>
            <a:schemeClr val="bg1"/>
          </a:solidFill>
          <a:ln>
            <a:solidFill>
              <a:schemeClr val="tx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914400" y="2209800"/>
            <a:ext cx="6781800" cy="369332"/>
          </a:xfrm>
          <a:prstGeom prst="rect">
            <a:avLst/>
          </a:prstGeom>
          <a:noFill/>
        </p:spPr>
        <p:txBody>
          <a:bodyPr wrap="square" rtlCol="0">
            <a:spAutoFit/>
          </a:bodyPr>
          <a:lstStyle/>
          <a:p>
            <a:r>
              <a:rPr lang="en-US" dirty="0" smtClean="0">
                <a:solidFill>
                  <a:schemeClr val="accent1"/>
                </a:solidFill>
              </a:rPr>
              <a:t>Quality Assurance and Performance Improvement</a:t>
            </a:r>
            <a:endParaRPr lang="en-US" dirty="0">
              <a:solidFill>
                <a:schemeClr val="accent1"/>
              </a:solidFill>
            </a:endParaRPr>
          </a:p>
        </p:txBody>
      </p:sp>
      <p:sp>
        <p:nvSpPr>
          <p:cNvPr id="8" name="TextBox 7"/>
          <p:cNvSpPr txBox="1"/>
          <p:nvPr/>
        </p:nvSpPr>
        <p:spPr>
          <a:xfrm>
            <a:off x="914400" y="2743200"/>
            <a:ext cx="2819400" cy="646331"/>
          </a:xfrm>
          <a:prstGeom prst="rect">
            <a:avLst/>
          </a:prstGeom>
          <a:noFill/>
        </p:spPr>
        <p:txBody>
          <a:bodyPr wrap="square" rtlCol="0">
            <a:spAutoFit/>
          </a:bodyPr>
          <a:lstStyle/>
          <a:p>
            <a:r>
              <a:rPr lang="en-US" sz="1200" dirty="0" smtClean="0">
                <a:solidFill>
                  <a:schemeClr val="accent1"/>
                </a:solidFill>
              </a:rPr>
              <a:t>“Transforming the lives of nursing homes residents with continuous attention to quality of care and quality of life.”</a:t>
            </a:r>
            <a:endParaRPr lang="en-US" sz="1200" dirty="0">
              <a:solidFill>
                <a:schemeClr val="accent1"/>
              </a:solidFill>
            </a:endParaRPr>
          </a:p>
        </p:txBody>
      </p:sp>
      <p:pic>
        <p:nvPicPr>
          <p:cNvPr id="1027" name="Picture 3" descr="Quality Assurance and Performance Improvement logo"/>
          <p:cNvPicPr>
            <a:picLocks noChangeAspect="1" noChangeArrowheads="1"/>
          </p:cNvPicPr>
          <p:nvPr/>
        </p:nvPicPr>
        <p:blipFill>
          <a:blip r:embed="rId3" cstate="print"/>
          <a:srcRect/>
          <a:stretch>
            <a:fillRect/>
          </a:stretch>
        </p:blipFill>
        <p:spPr bwMode="auto">
          <a:xfrm>
            <a:off x="5486400" y="2667000"/>
            <a:ext cx="1524000" cy="63152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2" cstate="print"/>
          <a:srcRect l="11200" t="16000" r="11978" b="5800"/>
          <a:stretch>
            <a:fillRect/>
          </a:stretch>
        </p:blipFill>
        <p:spPr bwMode="auto">
          <a:xfrm>
            <a:off x="526650" y="381000"/>
            <a:ext cx="736727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3302" t="20000" r="63301" b="5200"/>
          <a:stretch>
            <a:fillRect/>
          </a:stretch>
        </p:blipFill>
        <p:spPr bwMode="auto">
          <a:xfrm>
            <a:off x="1981200" y="720638"/>
            <a:ext cx="5086350" cy="541672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3856" t="24500" r="63823" b="7000"/>
          <a:stretch>
            <a:fillRect/>
          </a:stretch>
        </p:blipFill>
        <p:spPr bwMode="auto">
          <a:xfrm>
            <a:off x="1676400" y="383403"/>
            <a:ext cx="5791200" cy="5712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12340" t="23600" r="62340" b="5200"/>
          <a:stretch>
            <a:fillRect/>
          </a:stretch>
        </p:blipFill>
        <p:spPr bwMode="auto">
          <a:xfrm>
            <a:off x="2081212" y="622923"/>
            <a:ext cx="4981575" cy="561215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 QAPI Purpose &amp; Guiding Principles Worksheet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Guides your organization’s performance improvement efforts</a:t>
            </a:r>
          </a:p>
          <a:p>
            <a:r>
              <a:rPr lang="en-US" dirty="0" smtClean="0"/>
              <a:t>Should reflect input from staff representing all roles and disciplines within your organization</a:t>
            </a:r>
          </a:p>
          <a:p>
            <a:pPr>
              <a:buNone/>
            </a:pPr>
            <a:endParaRPr lang="en-US" dirty="0" smtClean="0"/>
          </a:p>
          <a:p>
            <a:r>
              <a:rPr lang="en-US" dirty="0" smtClean="0"/>
              <a:t>Describe how the program will address: </a:t>
            </a:r>
          </a:p>
          <a:p>
            <a:pPr lvl="1"/>
            <a:r>
              <a:rPr lang="en-US" dirty="0" smtClean="0"/>
              <a:t>Clinical care</a:t>
            </a:r>
          </a:p>
          <a:p>
            <a:pPr lvl="1"/>
            <a:r>
              <a:rPr lang="en-US" dirty="0" smtClean="0"/>
              <a:t>Quality of life</a:t>
            </a:r>
          </a:p>
          <a:p>
            <a:pPr lvl="1"/>
            <a:r>
              <a:rPr lang="en-US" dirty="0" smtClean="0"/>
              <a:t>Resident choice</a:t>
            </a:r>
          </a:p>
          <a:p>
            <a:pPr lvl="0"/>
            <a:r>
              <a:rPr lang="en-US" dirty="0" smtClean="0"/>
              <a:t>Guidelines for Performance Improvement Project (PIP) Teams</a:t>
            </a:r>
          </a:p>
          <a:p>
            <a:pPr lvl="1"/>
            <a:r>
              <a:rPr lang="en-US" dirty="0" smtClean="0"/>
              <a:t>Describe the overall plan for conducting PIPs to improve care or services. </a:t>
            </a:r>
          </a:p>
          <a:p>
            <a:pPr lvl="1"/>
            <a:r>
              <a:rPr lang="en-US" dirty="0" smtClean="0"/>
              <a:t>Indicate how potential topics for PIPS will be identified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QA</a:t>
            </a:r>
            <a:r>
              <a:rPr lang="en-US" dirty="0" smtClean="0"/>
              <a:t> is a process of meeting quality standards and assuring that care reaches an acceptable level.  Nursing homes typically set QA thresholds to comply with regulations.</a:t>
            </a:r>
          </a:p>
          <a:p>
            <a:r>
              <a:rPr lang="en-US" b="1" dirty="0" smtClean="0"/>
              <a:t>PI</a:t>
            </a:r>
            <a:r>
              <a:rPr lang="en-US" dirty="0" smtClean="0"/>
              <a:t> is a pro-active and continuous study of processes with the intent to prevent or decrease the likelihood of problems. PI identifies areas of opportunity and tests new approaches to fix underlying causes of persistent/systemic problems.  </a:t>
            </a:r>
            <a:endParaRPr lang="en-US" dirty="0"/>
          </a:p>
        </p:txBody>
      </p:sp>
      <p:sp>
        <p:nvSpPr>
          <p:cNvPr id="12" name="Title 11"/>
          <p:cNvSpPr>
            <a:spLocks noGrp="1"/>
          </p:cNvSpPr>
          <p:nvPr>
            <p:ph type="title"/>
          </p:nvPr>
        </p:nvSpPr>
        <p:spPr/>
        <p:txBody>
          <a:bodyPr/>
          <a:lstStyle/>
          <a:p>
            <a:r>
              <a:rPr lang="en-US" dirty="0" smtClean="0"/>
              <a:t>Description: What is QAPI?</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9467" t="29000" r="59027" b="6848"/>
          <a:stretch>
            <a:fillRect/>
          </a:stretch>
        </p:blipFill>
        <p:spPr bwMode="auto">
          <a:xfrm>
            <a:off x="1066800" y="838200"/>
            <a:ext cx="6857999" cy="533399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 QAPI Plan Outline</a:t>
            </a:r>
            <a:endParaRPr lang="en-US" dirty="0"/>
          </a:p>
        </p:txBody>
      </p:sp>
      <p:sp>
        <p:nvSpPr>
          <p:cNvPr id="3" name="Content Placeholder 2"/>
          <p:cNvSpPr>
            <a:spLocks noGrp="1"/>
          </p:cNvSpPr>
          <p:nvPr>
            <p:ph idx="1"/>
          </p:nvPr>
        </p:nvSpPr>
        <p:spPr/>
        <p:txBody>
          <a:bodyPr/>
          <a:lstStyle/>
          <a:p>
            <a:r>
              <a:rPr lang="en-US" dirty="0" smtClean="0"/>
              <a:t>Assists you in achieving what you have identified as the purpose, guiding principles and scope for QAPI</a:t>
            </a:r>
          </a:p>
          <a:p>
            <a:r>
              <a:rPr lang="en-US" dirty="0" smtClean="0"/>
              <a:t>Helps you to understand how QAPI will be used and integrated into your organization</a:t>
            </a:r>
          </a:p>
          <a:p>
            <a:r>
              <a:rPr lang="en-US" dirty="0" smtClean="0"/>
              <a:t>Helps your organization to develop a written QAPI plan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9654" t="25441" r="59807" b="13000"/>
          <a:stretch>
            <a:fillRect/>
          </a:stretch>
        </p:blipFill>
        <p:spPr bwMode="auto">
          <a:xfrm>
            <a:off x="990600" y="609600"/>
            <a:ext cx="6858000" cy="548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Featured Video</a:t>
            </a:r>
            <a:endParaRPr lang="en-US" dirty="0"/>
          </a:p>
        </p:txBody>
      </p:sp>
      <p:sp>
        <p:nvSpPr>
          <p:cNvPr id="3" name="Content Placeholder 2"/>
          <p:cNvSpPr>
            <a:spLocks noGrp="1"/>
          </p:cNvSpPr>
          <p:nvPr>
            <p:ph idx="1"/>
          </p:nvPr>
        </p:nvSpPr>
        <p:spPr/>
        <p:txBody>
          <a:bodyPr/>
          <a:lstStyle/>
          <a:p>
            <a:r>
              <a:rPr lang="en-US" dirty="0" smtClean="0"/>
              <a:t>“The Business Case”</a:t>
            </a:r>
          </a:p>
          <a:p>
            <a:r>
              <a:rPr lang="en-US" dirty="0" smtClean="0"/>
              <a:t>Real Residents</a:t>
            </a:r>
          </a:p>
          <a:p>
            <a:pPr lvl="1"/>
            <a:r>
              <a:rPr lang="en-US" dirty="0" smtClean="0"/>
              <a:t>What’s important to me</a:t>
            </a:r>
          </a:p>
          <a:p>
            <a:r>
              <a:rPr lang="en-US" dirty="0" smtClean="0"/>
              <a:t>Perspective of real providers</a:t>
            </a:r>
          </a:p>
          <a:p>
            <a:pPr lvl="1"/>
            <a:r>
              <a:rPr lang="en-US" dirty="0" smtClean="0"/>
              <a:t>What’s in it for me?</a:t>
            </a:r>
          </a:p>
          <a:p>
            <a:pPr lvl="1"/>
            <a:r>
              <a:rPr lang="en-US" dirty="0" smtClean="0"/>
              <a:t>Understanding the value in QAPI</a:t>
            </a:r>
          </a:p>
          <a:p>
            <a:pPr lvl="1">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Phase 3 </a:t>
            </a:r>
          </a:p>
          <a:p>
            <a:pPr lvl="1"/>
            <a:r>
              <a:rPr lang="en-US" dirty="0" smtClean="0"/>
              <a:t>Nursing Home Quality Improvement Questionnaire (Wave 2)</a:t>
            </a:r>
          </a:p>
          <a:p>
            <a:pPr lvl="1"/>
            <a:r>
              <a:rPr lang="en-US" dirty="0" smtClean="0"/>
              <a:t>Provider Materials</a:t>
            </a:r>
          </a:p>
          <a:p>
            <a:pPr lvl="1"/>
            <a:r>
              <a:rPr lang="en-US" dirty="0" smtClean="0"/>
              <a:t>Consumer Materials</a:t>
            </a:r>
          </a:p>
          <a:p>
            <a:pPr lvl="1"/>
            <a:r>
              <a:rPr lang="en-US" dirty="0" smtClean="0"/>
              <a:t>Surveyor Materials</a:t>
            </a:r>
          </a:p>
          <a:p>
            <a:pPr lvl="1">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National Roll-Out Phase 3</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	*Process Tools:  </a:t>
            </a:r>
            <a:r>
              <a:rPr lang="en-US" dirty="0" smtClean="0"/>
              <a:t>Tools that help NHs     				    implement QAPI</a:t>
            </a:r>
          </a:p>
          <a:p>
            <a:pPr>
              <a:buNone/>
            </a:pPr>
            <a:r>
              <a:rPr lang="en-US" b="1" dirty="0" smtClean="0"/>
              <a:t>	*Topic Tools:  </a:t>
            </a:r>
            <a:r>
              <a:rPr lang="en-US" dirty="0" smtClean="0"/>
              <a:t>Tools for specific topics</a:t>
            </a:r>
          </a:p>
          <a:p>
            <a:pPr>
              <a:buNone/>
            </a:pPr>
            <a:endParaRPr lang="en-US" dirty="0" smtClean="0"/>
          </a:p>
          <a:p>
            <a:pPr algn="ctr">
              <a:buNone/>
            </a:pPr>
            <a:r>
              <a:rPr lang="en-US" dirty="0" smtClean="0"/>
              <a:t>	</a:t>
            </a:r>
          </a:p>
          <a:p>
            <a:pPr>
              <a:buNone/>
            </a:pPr>
            <a:r>
              <a:rPr lang="en-US" dirty="0" smtClean="0"/>
              <a:t>	*CMS not mandating specific tools</a:t>
            </a:r>
            <a:endParaRPr lang="en-US" dirty="0"/>
          </a:p>
        </p:txBody>
      </p:sp>
      <p:sp>
        <p:nvSpPr>
          <p:cNvPr id="3" name="Title 2"/>
          <p:cNvSpPr>
            <a:spLocks noGrp="1"/>
          </p:cNvSpPr>
          <p:nvPr>
            <p:ph type="title"/>
          </p:nvPr>
        </p:nvSpPr>
        <p:spPr/>
        <p:txBody>
          <a:bodyPr/>
          <a:lstStyle/>
          <a:p>
            <a:r>
              <a:rPr lang="en-US" dirty="0" smtClean="0"/>
              <a:t>Phase 3 Roll-Out – Provider Materials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pic>
        <p:nvPicPr>
          <p:cNvPr id="6" name="Picture 5" descr="http://icons.iconarchive.com/icons/iconleak/stainless/32/tool-icon.png">
            <a:hlinkClick r:id=""/>
          </p:cNvPr>
          <p:cNvPicPr/>
          <p:nvPr/>
        </p:nvPicPr>
        <p:blipFill>
          <a:blip r:embed="rId4" cstate="print"/>
          <a:srcRect/>
          <a:stretch>
            <a:fillRect/>
          </a:stretch>
        </p:blipFill>
        <p:spPr bwMode="auto">
          <a:xfrm>
            <a:off x="4114800" y="38862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Online Learning Sessions</a:t>
            </a:r>
          </a:p>
          <a:p>
            <a:pPr>
              <a:buNone/>
            </a:pPr>
            <a:r>
              <a:rPr lang="en-US" b="1" dirty="0" smtClean="0"/>
              <a:t>Goals:</a:t>
            </a:r>
          </a:p>
          <a:p>
            <a:r>
              <a:rPr lang="en-US" dirty="0" smtClean="0"/>
              <a:t>Provide instruction on basic concepts – 5 Elements</a:t>
            </a:r>
          </a:p>
          <a:p>
            <a:r>
              <a:rPr lang="en-US" dirty="0" smtClean="0"/>
              <a:t>Facilitate early successes &amp; mastery of fundamentals</a:t>
            </a:r>
            <a:endParaRPr lang="en-US" b="1" dirty="0" smtClean="0"/>
          </a:p>
          <a:p>
            <a:pPr>
              <a:buNone/>
            </a:pPr>
            <a:r>
              <a:rPr lang="en-US" b="1" dirty="0" smtClean="0"/>
              <a:t>Audience:</a:t>
            </a:r>
            <a:r>
              <a:rPr lang="en-US" dirty="0" smtClean="0"/>
              <a:t>  </a:t>
            </a:r>
          </a:p>
          <a:p>
            <a:r>
              <a:rPr lang="en-US" dirty="0" smtClean="0"/>
              <a:t>Primary:  NH staff serving on QAPI committee, other key staff</a:t>
            </a:r>
          </a:p>
          <a:p>
            <a:r>
              <a:rPr lang="en-US" dirty="0" smtClean="0"/>
              <a:t>Secondary:  All NH staff and caregivers</a:t>
            </a:r>
          </a:p>
          <a:p>
            <a:r>
              <a:rPr lang="en-US" dirty="0" smtClean="0"/>
              <a:t>May be used by other audiences (SAs, ROs, Partners, Stakeholders)</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Phase 3 Roll-Out – Provider Materials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Focused Webinars</a:t>
            </a:r>
          </a:p>
          <a:p>
            <a:r>
              <a:rPr lang="en-US" dirty="0" smtClean="0"/>
              <a:t>In-depth study</a:t>
            </a:r>
          </a:p>
          <a:p>
            <a:r>
              <a:rPr lang="en-US" dirty="0" smtClean="0"/>
              <a:t>Complex </a:t>
            </a:r>
            <a:endParaRPr lang="en-US" dirty="0"/>
          </a:p>
        </p:txBody>
      </p:sp>
      <p:sp>
        <p:nvSpPr>
          <p:cNvPr id="3" name="Title 2"/>
          <p:cNvSpPr>
            <a:spLocks noGrp="1"/>
          </p:cNvSpPr>
          <p:nvPr>
            <p:ph type="title"/>
          </p:nvPr>
        </p:nvSpPr>
        <p:spPr/>
        <p:txBody>
          <a:bodyPr/>
          <a:lstStyle/>
          <a:p>
            <a:r>
              <a:rPr lang="en-US" dirty="0" smtClean="0"/>
              <a:t>Phase 3 Roll-Out – Provider Materials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9412" t="4832" r="9059"/>
          <a:stretch>
            <a:fillRect/>
          </a:stretch>
        </p:blipFill>
        <p:spPr bwMode="auto">
          <a:xfrm>
            <a:off x="4038600" y="2743200"/>
            <a:ext cx="4114800" cy="300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b="1" dirty="0" smtClean="0"/>
              <a:t>Provider Materials </a:t>
            </a:r>
          </a:p>
          <a:p>
            <a:pPr algn="ctr">
              <a:buNone/>
            </a:pPr>
            <a:r>
              <a:rPr lang="en-US" dirty="0" smtClean="0"/>
              <a:t>Process &amp; Topic Tools </a:t>
            </a:r>
          </a:p>
          <a:p>
            <a:pPr algn="ctr">
              <a:buNone/>
            </a:pPr>
            <a:r>
              <a:rPr lang="en-US" dirty="0" smtClean="0"/>
              <a:t>Online Learning Sessions</a:t>
            </a:r>
          </a:p>
          <a:p>
            <a:pPr algn="ctr">
              <a:buNone/>
            </a:pPr>
            <a:r>
              <a:rPr lang="en-US" dirty="0" smtClean="0"/>
              <a:t>Focused Webinars</a:t>
            </a:r>
          </a:p>
          <a:p>
            <a:pPr algn="ctr">
              <a:buNone/>
            </a:pPr>
            <a:endParaRPr lang="en-US" dirty="0" smtClean="0"/>
          </a:p>
          <a:p>
            <a:pPr algn="ctr">
              <a:buNone/>
            </a:pPr>
            <a:r>
              <a:rPr lang="en-US" dirty="0" smtClean="0"/>
              <a:t>All to go on CMS website</a:t>
            </a:r>
          </a:p>
          <a:p>
            <a:pPr marL="342900" lvl="1" indent="-342900" algn="ctr">
              <a:buNone/>
            </a:pPr>
            <a:r>
              <a:rPr lang="en-US" dirty="0" smtClean="0">
                <a:hlinkClick r:id="rId3"/>
              </a:rPr>
              <a:t>http://go.cms.gov/Nhqapi</a:t>
            </a:r>
            <a:endParaRPr lang="en-US" dirty="0" smtClean="0"/>
          </a:p>
          <a:p>
            <a:pPr algn="ctr">
              <a:buNone/>
            </a:pPr>
            <a:endParaRPr lang="en-US" dirty="0" smtClean="0"/>
          </a:p>
        </p:txBody>
      </p:sp>
      <p:sp>
        <p:nvSpPr>
          <p:cNvPr id="3" name="Title 2"/>
          <p:cNvSpPr>
            <a:spLocks noGrp="1"/>
          </p:cNvSpPr>
          <p:nvPr>
            <p:ph type="title"/>
          </p:nvPr>
        </p:nvSpPr>
        <p:spPr/>
        <p:txBody>
          <a:bodyPr/>
          <a:lstStyle/>
          <a:p>
            <a:r>
              <a:rPr lang="en-US" dirty="0" smtClean="0"/>
              <a:t>Phase 3 Roll-Out – Provider Materials</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Surveyor Training Needs:</a:t>
            </a:r>
          </a:p>
          <a:p>
            <a:pPr lvl="1"/>
            <a:r>
              <a:rPr lang="en-US" dirty="0" smtClean="0"/>
              <a:t>Understanding Systems Thinking</a:t>
            </a:r>
          </a:p>
          <a:p>
            <a:pPr lvl="1"/>
            <a:r>
              <a:rPr lang="en-US" dirty="0" smtClean="0"/>
              <a:t>Evaluating Plans of Correction</a:t>
            </a:r>
          </a:p>
          <a:p>
            <a:r>
              <a:rPr lang="en-US" dirty="0" smtClean="0"/>
              <a:t>Surveyor Worksheet</a:t>
            </a:r>
          </a:p>
          <a:p>
            <a:pPr lvl="1"/>
            <a:r>
              <a:rPr lang="en-US" dirty="0" smtClean="0"/>
              <a:t>Prompts surveyors throughout survey process</a:t>
            </a:r>
          </a:p>
          <a:p>
            <a:pPr lvl="1"/>
            <a:r>
              <a:rPr lang="en-US" dirty="0" smtClean="0"/>
              <a:t>Helps identify systems issues to be investigated during QAPI review</a:t>
            </a:r>
          </a:p>
          <a:p>
            <a:endParaRPr lang="en-US" dirty="0"/>
          </a:p>
        </p:txBody>
      </p:sp>
      <p:sp>
        <p:nvSpPr>
          <p:cNvPr id="3" name="Title 2"/>
          <p:cNvSpPr>
            <a:spLocks noGrp="1"/>
          </p:cNvSpPr>
          <p:nvPr>
            <p:ph type="title"/>
          </p:nvPr>
        </p:nvSpPr>
        <p:spPr/>
        <p:txBody>
          <a:bodyPr/>
          <a:lstStyle/>
          <a:p>
            <a:r>
              <a:rPr lang="en-US" dirty="0" smtClean="0"/>
              <a:t>Phase 3 Roll-Out – Surveyor Materials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828800"/>
          <a:ext cx="8229600" cy="3408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Quality Assurance</a:t>
                      </a:r>
                      <a:endParaRPr lang="en-US" dirty="0"/>
                    </a:p>
                  </a:txBody>
                  <a:tcPr/>
                </a:tc>
                <a:tc>
                  <a:txBody>
                    <a:bodyPr/>
                    <a:lstStyle/>
                    <a:p>
                      <a:r>
                        <a:rPr lang="en-US" dirty="0" smtClean="0"/>
                        <a:t>Performance</a:t>
                      </a:r>
                      <a:r>
                        <a:rPr lang="en-US" baseline="0" dirty="0" smtClean="0"/>
                        <a:t> Improvement</a:t>
                      </a:r>
                      <a:endParaRPr lang="en-US" dirty="0"/>
                    </a:p>
                  </a:txBody>
                  <a:tcPr/>
                </a:tc>
              </a:tr>
              <a:tr h="370840">
                <a:tc>
                  <a:txBody>
                    <a:bodyPr/>
                    <a:lstStyle/>
                    <a:p>
                      <a:r>
                        <a:rPr lang="en-US" dirty="0" smtClean="0"/>
                        <a:t>Motivation</a:t>
                      </a:r>
                      <a:endParaRPr lang="en-US" dirty="0"/>
                    </a:p>
                  </a:txBody>
                  <a:tcPr/>
                </a:tc>
                <a:tc>
                  <a:txBody>
                    <a:bodyPr/>
                    <a:lstStyle/>
                    <a:p>
                      <a:r>
                        <a:rPr lang="en-US" dirty="0" smtClean="0"/>
                        <a:t>Measuring compliance with standards</a:t>
                      </a:r>
                      <a:endParaRPr lang="en-US" dirty="0"/>
                    </a:p>
                  </a:txBody>
                  <a:tcPr/>
                </a:tc>
                <a:tc>
                  <a:txBody>
                    <a:bodyPr/>
                    <a:lstStyle/>
                    <a:p>
                      <a:r>
                        <a:rPr lang="en-US" dirty="0" smtClean="0"/>
                        <a:t>Continuously</a:t>
                      </a:r>
                      <a:r>
                        <a:rPr lang="en-US" baseline="0" dirty="0" smtClean="0"/>
                        <a:t> improving processes to meet standards</a:t>
                      </a:r>
                      <a:endParaRPr lang="en-US" dirty="0"/>
                    </a:p>
                  </a:txBody>
                  <a:tcPr/>
                </a:tc>
              </a:tr>
              <a:tr h="370840">
                <a:tc>
                  <a:txBody>
                    <a:bodyPr/>
                    <a:lstStyle/>
                    <a:p>
                      <a:r>
                        <a:rPr lang="en-US" dirty="0" smtClean="0"/>
                        <a:t>Means</a:t>
                      </a:r>
                      <a:endParaRPr lang="en-US" dirty="0"/>
                    </a:p>
                  </a:txBody>
                  <a:tcPr/>
                </a:tc>
                <a:tc>
                  <a:txBody>
                    <a:bodyPr/>
                    <a:lstStyle/>
                    <a:p>
                      <a:r>
                        <a:rPr lang="en-US" dirty="0" smtClean="0"/>
                        <a:t>Inspection, review</a:t>
                      </a:r>
                      <a:endParaRPr lang="en-US" dirty="0"/>
                    </a:p>
                  </a:txBody>
                  <a:tcPr/>
                </a:tc>
                <a:tc>
                  <a:txBody>
                    <a:bodyPr/>
                    <a:lstStyle/>
                    <a:p>
                      <a:r>
                        <a:rPr lang="en-US" dirty="0" smtClean="0"/>
                        <a:t>Prevention, planning</a:t>
                      </a:r>
                      <a:endParaRPr lang="en-US" dirty="0"/>
                    </a:p>
                  </a:txBody>
                  <a:tcPr/>
                </a:tc>
              </a:tr>
              <a:tr h="370840">
                <a:tc>
                  <a:txBody>
                    <a:bodyPr/>
                    <a:lstStyle/>
                    <a:p>
                      <a:r>
                        <a:rPr lang="en-US" dirty="0" smtClean="0"/>
                        <a:t>Attitude</a:t>
                      </a:r>
                      <a:endParaRPr lang="en-US" dirty="0"/>
                    </a:p>
                  </a:txBody>
                  <a:tcPr/>
                </a:tc>
                <a:tc>
                  <a:txBody>
                    <a:bodyPr/>
                    <a:lstStyle/>
                    <a:p>
                      <a:r>
                        <a:rPr lang="en-US" dirty="0" smtClean="0"/>
                        <a:t>Required, defensive</a:t>
                      </a:r>
                      <a:endParaRPr lang="en-US" dirty="0"/>
                    </a:p>
                  </a:txBody>
                  <a:tcPr/>
                </a:tc>
                <a:tc>
                  <a:txBody>
                    <a:bodyPr/>
                    <a:lstStyle/>
                    <a:p>
                      <a:r>
                        <a:rPr lang="en-US" dirty="0" smtClean="0"/>
                        <a:t>Chosen, proactive</a:t>
                      </a:r>
                      <a:endParaRPr lang="en-US" dirty="0"/>
                    </a:p>
                  </a:txBody>
                  <a:tcPr/>
                </a:tc>
              </a:tr>
              <a:tr h="370840">
                <a:tc>
                  <a:txBody>
                    <a:bodyPr/>
                    <a:lstStyle/>
                    <a:p>
                      <a:r>
                        <a:rPr lang="en-US" dirty="0" smtClean="0"/>
                        <a:t>Focus</a:t>
                      </a:r>
                      <a:endParaRPr lang="en-US" dirty="0"/>
                    </a:p>
                  </a:txBody>
                  <a:tcPr/>
                </a:tc>
                <a:tc>
                  <a:txBody>
                    <a:bodyPr/>
                    <a:lstStyle/>
                    <a:p>
                      <a:r>
                        <a:rPr lang="en-US" dirty="0" smtClean="0"/>
                        <a:t>Outliers, “</a:t>
                      </a:r>
                      <a:r>
                        <a:rPr lang="en-US" i="1" dirty="0" smtClean="0"/>
                        <a:t>bad apples</a:t>
                      </a:r>
                      <a:r>
                        <a:rPr lang="en-US" dirty="0" smtClean="0"/>
                        <a:t>,” individuals</a:t>
                      </a:r>
                      <a:endParaRPr lang="en-US" dirty="0"/>
                    </a:p>
                  </a:txBody>
                  <a:tcPr/>
                </a:tc>
                <a:tc>
                  <a:txBody>
                    <a:bodyPr/>
                    <a:lstStyle/>
                    <a:p>
                      <a:r>
                        <a:rPr lang="en-US" dirty="0" smtClean="0"/>
                        <a:t>Processes,</a:t>
                      </a:r>
                      <a:r>
                        <a:rPr lang="en-US" baseline="0" dirty="0" smtClean="0"/>
                        <a:t> systems</a:t>
                      </a:r>
                      <a:endParaRPr lang="en-US" dirty="0"/>
                    </a:p>
                  </a:txBody>
                  <a:tcPr/>
                </a:tc>
              </a:tr>
              <a:tr h="370840">
                <a:tc>
                  <a:txBody>
                    <a:bodyPr/>
                    <a:lstStyle/>
                    <a:p>
                      <a:r>
                        <a:rPr lang="en-US" dirty="0" smtClean="0"/>
                        <a:t>Scope </a:t>
                      </a:r>
                      <a:endParaRPr lang="en-US" dirty="0"/>
                    </a:p>
                  </a:txBody>
                  <a:tcPr/>
                </a:tc>
                <a:tc>
                  <a:txBody>
                    <a:bodyPr/>
                    <a:lstStyle/>
                    <a:p>
                      <a:r>
                        <a:rPr lang="en-US" dirty="0" smtClean="0"/>
                        <a:t>Individual provider</a:t>
                      </a:r>
                      <a:endParaRPr lang="en-US" dirty="0"/>
                    </a:p>
                  </a:txBody>
                  <a:tcPr/>
                </a:tc>
                <a:tc>
                  <a:txBody>
                    <a:bodyPr/>
                    <a:lstStyle/>
                    <a:p>
                      <a:r>
                        <a:rPr lang="en-US" dirty="0" smtClean="0"/>
                        <a:t>Systems</a:t>
                      </a:r>
                      <a:r>
                        <a:rPr lang="en-US" baseline="0" dirty="0" smtClean="0"/>
                        <a:t> for p</a:t>
                      </a:r>
                      <a:r>
                        <a:rPr lang="en-US" dirty="0" smtClean="0"/>
                        <a:t>atient care</a:t>
                      </a:r>
                      <a:endParaRPr lang="en-US" dirty="0"/>
                    </a:p>
                  </a:txBody>
                  <a:tcPr/>
                </a:tc>
              </a:tr>
              <a:tr h="370840">
                <a:tc>
                  <a:txBody>
                    <a:bodyPr/>
                    <a:lstStyle/>
                    <a:p>
                      <a:r>
                        <a:rPr lang="en-US" dirty="0" smtClean="0"/>
                        <a:t>Responsibility</a:t>
                      </a:r>
                      <a:endParaRPr lang="en-US" dirty="0"/>
                    </a:p>
                  </a:txBody>
                  <a:tcPr/>
                </a:tc>
                <a:tc>
                  <a:txBody>
                    <a:bodyPr/>
                    <a:lstStyle/>
                    <a:p>
                      <a:r>
                        <a:rPr lang="en-US" dirty="0" smtClean="0"/>
                        <a:t>Few </a:t>
                      </a:r>
                      <a:endParaRPr lang="en-US" dirty="0"/>
                    </a:p>
                  </a:txBody>
                  <a:tcPr/>
                </a:tc>
                <a:tc>
                  <a:txBody>
                    <a:bodyPr/>
                    <a:lstStyle/>
                    <a:p>
                      <a:r>
                        <a:rPr lang="en-US" dirty="0" smtClean="0"/>
                        <a:t>All</a:t>
                      </a:r>
                      <a:endParaRPr lang="en-US" dirty="0"/>
                    </a:p>
                  </a:txBody>
                  <a:tcPr/>
                </a:tc>
              </a:tr>
            </a:tbl>
          </a:graphicData>
        </a:graphic>
      </p:graphicFrame>
      <p:sp>
        <p:nvSpPr>
          <p:cNvPr id="12" name="Title 11"/>
          <p:cNvSpPr>
            <a:spLocks noGrp="1"/>
          </p:cNvSpPr>
          <p:nvPr>
            <p:ph type="title"/>
          </p:nvPr>
        </p:nvSpPr>
        <p:spPr/>
        <p:txBody>
          <a:bodyPr/>
          <a:lstStyle/>
          <a:p>
            <a:r>
              <a:rPr lang="en-US" dirty="0" smtClean="0"/>
              <a:t>Description: What is QAPI?</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Materials that will:</a:t>
            </a:r>
          </a:p>
          <a:p>
            <a:r>
              <a:rPr lang="en-US" dirty="0" smtClean="0"/>
              <a:t>Empower</a:t>
            </a:r>
          </a:p>
          <a:p>
            <a:r>
              <a:rPr lang="en-US" dirty="0" smtClean="0"/>
              <a:t>Engage</a:t>
            </a:r>
          </a:p>
          <a:p>
            <a:pPr>
              <a:buNone/>
            </a:pPr>
            <a:endParaRPr lang="en-US" dirty="0" smtClean="0"/>
          </a:p>
          <a:p>
            <a:pPr>
              <a:buNone/>
            </a:pPr>
            <a:r>
              <a:rPr lang="en-US" dirty="0" smtClean="0"/>
              <a:t>Residents, families, agents, ombudsman and advocates</a:t>
            </a:r>
            <a:endParaRPr lang="en-US" dirty="0"/>
          </a:p>
        </p:txBody>
      </p:sp>
      <p:sp>
        <p:nvSpPr>
          <p:cNvPr id="3" name="Title 2"/>
          <p:cNvSpPr>
            <a:spLocks noGrp="1"/>
          </p:cNvSpPr>
          <p:nvPr>
            <p:ph type="title"/>
          </p:nvPr>
        </p:nvSpPr>
        <p:spPr/>
        <p:txBody>
          <a:bodyPr/>
          <a:lstStyle/>
          <a:p>
            <a:r>
              <a:rPr lang="en-US" dirty="0" smtClean="0"/>
              <a:t>Phase 3 Roll-Out – Consumer Materials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What role may ombudsman programs play in QAPI implementation?</a:t>
            </a:r>
          </a:p>
          <a:p>
            <a:pPr>
              <a:buNone/>
            </a:pPr>
            <a:r>
              <a:rPr lang="en-US" dirty="0" smtClean="0"/>
              <a:t>How may ombudsmen prepare for QAPI and how may they get involved?</a:t>
            </a:r>
          </a:p>
        </p:txBody>
      </p:sp>
      <p:sp>
        <p:nvSpPr>
          <p:cNvPr id="3" name="Title 2"/>
          <p:cNvSpPr>
            <a:spLocks noGrp="1"/>
          </p:cNvSpPr>
          <p:nvPr>
            <p:ph type="title"/>
          </p:nvPr>
        </p:nvSpPr>
        <p:spPr/>
        <p:txBody>
          <a:bodyPr/>
          <a:lstStyle/>
          <a:p>
            <a:r>
              <a:rPr lang="en-US" dirty="0" smtClean="0"/>
              <a:t>Ombudsman Programs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55584" y="5943600"/>
            <a:ext cx="246421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p:txBody>
          <a:bodyPr>
            <a:normAutofit/>
          </a:bodyPr>
          <a:lstStyle/>
          <a:p>
            <a:pPr>
              <a:buNone/>
            </a:pPr>
            <a:r>
              <a:rPr lang="en-US" b="1" i="1" dirty="0" smtClean="0"/>
              <a:t>	“Transforming the lives of nursing home residents through continuous attention to quality of care and quality of life”</a:t>
            </a:r>
          </a:p>
          <a:p>
            <a:endParaRPr lang="en-US" dirty="0" smtClean="0"/>
          </a:p>
          <a:p>
            <a:endParaRPr lang="en-US" dirty="0" smtClean="0"/>
          </a:p>
          <a:p>
            <a:pPr>
              <a:buNone/>
            </a:pPr>
            <a:r>
              <a:rPr lang="en-US" dirty="0" smtClean="0"/>
              <a:t>   </a:t>
            </a:r>
            <a:endParaRPr lang="en-US" dirty="0"/>
          </a:p>
        </p:txBody>
      </p:sp>
      <p:pic>
        <p:nvPicPr>
          <p:cNvPr id="4" name="Picture 3"/>
          <p:cNvPicPr/>
          <p:nvPr/>
        </p:nvPicPr>
        <p:blipFill>
          <a:blip r:embed="rId3" cstate="print"/>
          <a:srcRect/>
          <a:stretch>
            <a:fillRect/>
          </a:stretch>
        </p:blipFill>
        <p:spPr bwMode="auto">
          <a:xfrm>
            <a:off x="3189516" y="4163865"/>
            <a:ext cx="2666998" cy="1050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i="1" dirty="0" smtClean="0"/>
              <a:t>QA + PI = QAPI</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
        <p:nvSpPr>
          <p:cNvPr id="5" name="Content Placeholder 4"/>
          <p:cNvSpPr>
            <a:spLocks noGrp="1"/>
          </p:cNvSpPr>
          <p:nvPr>
            <p:ph idx="1"/>
          </p:nvPr>
        </p:nvSpPr>
        <p:spPr/>
        <p:txBody>
          <a:bodyPr>
            <a:normAutofit fontScale="92500" lnSpcReduction="10000"/>
          </a:bodyPr>
          <a:lstStyle/>
          <a:p>
            <a:r>
              <a:rPr lang="en-US" b="1" dirty="0" smtClean="0"/>
              <a:t>QA </a:t>
            </a:r>
            <a:r>
              <a:rPr lang="en-US" dirty="0" smtClean="0"/>
              <a:t>and </a:t>
            </a:r>
            <a:r>
              <a:rPr lang="en-US" b="1" dirty="0" smtClean="0"/>
              <a:t>PI</a:t>
            </a:r>
            <a:r>
              <a:rPr lang="en-US" dirty="0" smtClean="0"/>
              <a:t> combine to form </a:t>
            </a:r>
            <a:r>
              <a:rPr lang="en-US" b="1" dirty="0" smtClean="0"/>
              <a:t>QAPI</a:t>
            </a:r>
            <a:r>
              <a:rPr lang="en-US" dirty="0" smtClean="0"/>
              <a:t>, a data-driven, proactive approach to improving the quality of life, care, and services in nursing homes.  The activities of QAPI involve members at all levels of the organization to: identify opportunities for improvement; address gaps in systems or processes; develop and implement an improvement or corrective plan; and continuously monitor effectiveness of interventions.  </a:t>
            </a:r>
          </a:p>
          <a:p>
            <a:endParaRPr lang="en-US" dirty="0"/>
          </a:p>
        </p:txBody>
      </p:sp>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Committee structure</a:t>
            </a:r>
          </a:p>
          <a:p>
            <a:r>
              <a:rPr lang="en-US" dirty="0" smtClean="0"/>
              <a:t>Review complaints and concerns</a:t>
            </a:r>
          </a:p>
          <a:p>
            <a:r>
              <a:rPr lang="en-US" dirty="0" smtClean="0"/>
              <a:t>Conduct audits</a:t>
            </a:r>
          </a:p>
          <a:p>
            <a:r>
              <a:rPr lang="en-US" dirty="0" smtClean="0"/>
              <a:t>QAPI will go beyond QA&amp;A with</a:t>
            </a:r>
          </a:p>
          <a:p>
            <a:pPr lvl="1"/>
            <a:r>
              <a:rPr lang="en-US" dirty="0" smtClean="0"/>
              <a:t>Prospective approach through comprehensive plan and leadership engagement</a:t>
            </a:r>
          </a:p>
          <a:p>
            <a:pPr lvl="1"/>
            <a:r>
              <a:rPr lang="en-US" dirty="0" smtClean="0"/>
              <a:t>Greater involvement of all staff, residents, families</a:t>
            </a:r>
          </a:p>
          <a:p>
            <a:pPr lvl="1"/>
            <a:r>
              <a:rPr lang="en-US" dirty="0" smtClean="0"/>
              <a:t>Focus on performance improvement projects (PIPs) and Systems</a:t>
            </a:r>
          </a:p>
          <a:p>
            <a:pPr lvl="1"/>
            <a:endParaRPr lang="en-US" dirty="0"/>
          </a:p>
        </p:txBody>
      </p:sp>
      <p:sp>
        <p:nvSpPr>
          <p:cNvPr id="12" name="Title 11"/>
          <p:cNvSpPr>
            <a:spLocks noGrp="1"/>
          </p:cNvSpPr>
          <p:nvPr>
            <p:ph type="title"/>
          </p:nvPr>
        </p:nvSpPr>
        <p:spPr/>
        <p:txBody>
          <a:bodyPr/>
          <a:lstStyle/>
          <a:p>
            <a:r>
              <a:rPr lang="en-US" dirty="0" smtClean="0"/>
              <a:t>QAPI builds on QA&amp;A</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Element 1:</a:t>
            </a:r>
            <a:r>
              <a:rPr lang="en-US" dirty="0" smtClean="0"/>
              <a:t> </a:t>
            </a:r>
            <a:r>
              <a:rPr lang="en-US" b="1" dirty="0" smtClean="0"/>
              <a:t>Design and Scope </a:t>
            </a:r>
          </a:p>
          <a:p>
            <a:r>
              <a:rPr lang="en-US" b="1" dirty="0" smtClean="0"/>
              <a:t>Element 2: Governance and Leadership  </a:t>
            </a:r>
          </a:p>
          <a:p>
            <a:r>
              <a:rPr lang="en-US" b="1" dirty="0" smtClean="0"/>
              <a:t>Element 3: Feedback, Data Systems and 			   Monitoring</a:t>
            </a:r>
          </a:p>
          <a:p>
            <a:r>
              <a:rPr lang="en-US" b="1" dirty="0" smtClean="0"/>
              <a:t>Element 4: Performance Improvement Projects </a:t>
            </a:r>
          </a:p>
          <a:p>
            <a:pPr>
              <a:buNone/>
            </a:pPr>
            <a:r>
              <a:rPr lang="en-US" b="1" dirty="0" smtClean="0"/>
              <a:t>			   (PIPs) </a:t>
            </a:r>
          </a:p>
          <a:p>
            <a:r>
              <a:rPr lang="en-US" b="1" dirty="0" smtClean="0"/>
              <a:t>Element 5: Systematic Analysis and Systemic 		   Action </a:t>
            </a:r>
            <a:r>
              <a:rPr lang="en-US" dirty="0" smtClean="0"/>
              <a:t/>
            </a:r>
            <a:br>
              <a:rPr lang="en-US" dirty="0" smtClean="0"/>
            </a:br>
            <a:r>
              <a:rPr lang="en-US" dirty="0" smtClean="0"/>
              <a:t>	</a:t>
            </a:r>
            <a:endParaRPr lang="en-US" dirty="0"/>
          </a:p>
        </p:txBody>
      </p:sp>
      <p:sp>
        <p:nvSpPr>
          <p:cNvPr id="12" name="Title 11"/>
          <p:cNvSpPr>
            <a:spLocks noGrp="1"/>
          </p:cNvSpPr>
          <p:nvPr>
            <p:ph type="title"/>
          </p:nvPr>
        </p:nvSpPr>
        <p:spPr/>
        <p:txBody>
          <a:bodyPr/>
          <a:lstStyle/>
          <a:p>
            <a:r>
              <a:rPr lang="en-US" dirty="0" smtClean="0"/>
              <a:t>The Five Elements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55584" y="5943600"/>
            <a:ext cx="2464216" cy="838200"/>
          </a:xfrm>
          <a:prstGeom prst="rect">
            <a:avLst/>
          </a:prstGeom>
          <a:noFill/>
          <a:ln w="9525">
            <a:noFill/>
            <a:miter lim="800000"/>
            <a:headEnd/>
            <a:tailEnd/>
          </a:ln>
        </p:spPr>
      </p:pic>
    </p:spTree>
    <p:extLst>
      <p:ext uri="{BB962C8B-B14F-4D97-AF65-F5344CB8AC3E}">
        <p14:creationId xmlns="" xmlns:p14="http://schemas.microsoft.com/office/powerpoint/2010/main" val="161328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idx="4294967295"/>
          </p:nvPr>
        </p:nvSpPr>
        <p:spPr>
          <a:xfrm>
            <a:off x="152400" y="457200"/>
            <a:ext cx="8991600" cy="1905000"/>
          </a:xfrm>
        </p:spPr>
        <p:txBody>
          <a:bodyPr/>
          <a:lstStyle/>
          <a:p>
            <a:pPr eaLnBrk="1" hangingPunct="1"/>
            <a:r>
              <a:rPr lang="en-US" sz="2400" i="1" dirty="0" smtClean="0">
                <a:solidFill>
                  <a:srgbClr val="FF66CC"/>
                </a:solidFill>
                <a:latin typeface="Garamond" pitchFamily="18" charset="0"/>
              </a:rPr>
              <a:t/>
            </a:r>
            <a:br>
              <a:rPr lang="en-US" sz="2400" i="1" dirty="0" smtClean="0">
                <a:solidFill>
                  <a:srgbClr val="FF66CC"/>
                </a:solidFill>
                <a:latin typeface="Garamond" pitchFamily="18" charset="0"/>
              </a:rPr>
            </a:br>
            <a:r>
              <a:rPr lang="en-US" sz="3200" dirty="0" smtClean="0">
                <a:solidFill>
                  <a:srgbClr val="FF66CC"/>
                </a:solidFill>
                <a:latin typeface="Garamond" pitchFamily="18" charset="0"/>
              </a:rPr>
              <a:t>Quality Assurance &amp; Performance Improvement</a:t>
            </a:r>
            <a:br>
              <a:rPr lang="en-US" sz="3200" dirty="0" smtClean="0">
                <a:solidFill>
                  <a:srgbClr val="FF66CC"/>
                </a:solidFill>
                <a:latin typeface="Garamond" pitchFamily="18" charset="0"/>
              </a:rPr>
            </a:br>
            <a:r>
              <a:rPr lang="en-US" sz="2400" i="1" dirty="0" smtClean="0">
                <a:solidFill>
                  <a:srgbClr val="FF66CC"/>
                </a:solidFill>
                <a:latin typeface="Garamond" pitchFamily="18" charset="0"/>
              </a:rPr>
              <a:t>in</a:t>
            </a:r>
            <a:r>
              <a:rPr lang="en-US" sz="2800" i="1" dirty="0" smtClean="0">
                <a:solidFill>
                  <a:srgbClr val="FF66CC"/>
                </a:solidFill>
                <a:latin typeface="Garamond" pitchFamily="18" charset="0"/>
              </a:rPr>
              <a:t/>
            </a:r>
            <a:br>
              <a:rPr lang="en-US" sz="2800" i="1" dirty="0" smtClean="0">
                <a:solidFill>
                  <a:srgbClr val="FF66CC"/>
                </a:solidFill>
                <a:latin typeface="Garamond" pitchFamily="18" charset="0"/>
              </a:rPr>
            </a:br>
            <a:r>
              <a:rPr lang="en-US" sz="3200" dirty="0" smtClean="0">
                <a:solidFill>
                  <a:srgbClr val="FF66CC"/>
                </a:solidFill>
                <a:latin typeface="Garamond" pitchFamily="18" charset="0"/>
              </a:rPr>
              <a:t> Nursing Homes </a:t>
            </a:r>
          </a:p>
        </p:txBody>
      </p:sp>
      <p:sp>
        <p:nvSpPr>
          <p:cNvPr id="2051" name="Rectangle 3"/>
          <p:cNvSpPr>
            <a:spLocks noGrp="1" noChangeArrowheads="1"/>
          </p:cNvSpPr>
          <p:nvPr>
            <p:ph type="subTitle" sz="quarter" idx="4294967295"/>
          </p:nvPr>
        </p:nvSpPr>
        <p:spPr>
          <a:xfrm>
            <a:off x="228600" y="2590800"/>
            <a:ext cx="8610600" cy="4495800"/>
          </a:xfrm>
        </p:spPr>
        <p:txBody>
          <a:bodyPr/>
          <a:lstStyle/>
          <a:p>
            <a:pPr marL="0" indent="0" algn="ctr" eaLnBrk="1" hangingPunct="1">
              <a:lnSpc>
                <a:spcPct val="90000"/>
              </a:lnSpc>
              <a:buFont typeface="Wingdings" pitchFamily="2" charset="2"/>
              <a:buNone/>
            </a:pPr>
            <a:endParaRPr lang="en-US" sz="3600" u="sng" dirty="0" smtClean="0">
              <a:latin typeface="Garamond" pitchFamily="18" charset="0"/>
            </a:endParaRPr>
          </a:p>
          <a:p>
            <a:pPr marL="0" indent="0" algn="ctr" eaLnBrk="1" hangingPunct="1">
              <a:lnSpc>
                <a:spcPct val="90000"/>
              </a:lnSpc>
              <a:buFont typeface="Wingdings" pitchFamily="2" charset="2"/>
              <a:buNone/>
            </a:pPr>
            <a:endParaRPr lang="en-US" sz="2000" i="1" dirty="0" smtClean="0">
              <a:latin typeface="Garamond" pitchFamily="18" charset="0"/>
            </a:endParaRPr>
          </a:p>
          <a:p>
            <a:pPr marL="0" indent="0" algn="ctr" eaLnBrk="1" hangingPunct="1">
              <a:lnSpc>
                <a:spcPct val="90000"/>
              </a:lnSpc>
              <a:buFont typeface="Wingdings" pitchFamily="2" charset="2"/>
              <a:buNone/>
            </a:pPr>
            <a:r>
              <a:rPr lang="en-US" u="sng" dirty="0" smtClean="0">
                <a:effectLst/>
                <a:latin typeface="Garamond" pitchFamily="18" charset="0"/>
              </a:rPr>
              <a:t>From: Discussion with Stakeholders</a:t>
            </a:r>
          </a:p>
          <a:p>
            <a:pPr marL="0" indent="0" algn="ctr" eaLnBrk="1" hangingPunct="1">
              <a:lnSpc>
                <a:spcPct val="90000"/>
              </a:lnSpc>
              <a:buFont typeface="Wingdings" pitchFamily="2" charset="2"/>
              <a:buNone/>
            </a:pPr>
            <a:r>
              <a:rPr lang="en-US" sz="1600" dirty="0" smtClean="0">
                <a:effectLst/>
                <a:latin typeface="Garamond" pitchFamily="18" charset="0"/>
              </a:rPr>
              <a:t>September 14, 2012</a:t>
            </a:r>
            <a:endParaRPr lang="en-US" sz="1600" i="1" dirty="0" smtClean="0">
              <a:latin typeface="Garamond" pitchFamily="18" charset="0"/>
            </a:endParaRPr>
          </a:p>
          <a:p>
            <a:pPr marL="0" indent="0" algn="ctr" eaLnBrk="1" hangingPunct="1">
              <a:lnSpc>
                <a:spcPct val="90000"/>
              </a:lnSpc>
              <a:buFont typeface="Wingdings" pitchFamily="2" charset="2"/>
              <a:buNone/>
            </a:pPr>
            <a:endParaRPr lang="en-US" sz="1600" i="1" dirty="0" smtClean="0">
              <a:latin typeface="Garamond" pitchFamily="18" charset="0"/>
            </a:endParaRPr>
          </a:p>
          <a:p>
            <a:pPr marL="0" indent="0" algn="ctr" eaLnBrk="1" hangingPunct="1">
              <a:lnSpc>
                <a:spcPct val="90000"/>
              </a:lnSpc>
              <a:buFont typeface="Wingdings" pitchFamily="2" charset="2"/>
              <a:buNone/>
            </a:pPr>
            <a:endParaRPr lang="en-US" sz="2000" i="1" dirty="0" smtClean="0">
              <a:latin typeface="Garamond" pitchFamily="18" charset="0"/>
            </a:endParaRPr>
          </a:p>
          <a:p>
            <a:pPr marL="0" indent="0" algn="ctr" eaLnBrk="1" hangingPunct="1">
              <a:lnSpc>
                <a:spcPct val="90000"/>
              </a:lnSpc>
              <a:buFont typeface="Wingdings" pitchFamily="2" charset="2"/>
              <a:buNone/>
            </a:pPr>
            <a:r>
              <a:rPr lang="en-US" sz="2000" i="1" dirty="0" smtClean="0">
                <a:latin typeface="Garamond" pitchFamily="18" charset="0"/>
              </a:rPr>
              <a:t>Thomas E. Hamilton, Director</a:t>
            </a:r>
          </a:p>
          <a:p>
            <a:pPr marL="0" indent="0" algn="ctr" eaLnBrk="1" hangingPunct="1">
              <a:lnSpc>
                <a:spcPct val="90000"/>
              </a:lnSpc>
              <a:buFont typeface="Wingdings" pitchFamily="2" charset="2"/>
              <a:buNone/>
            </a:pPr>
            <a:r>
              <a:rPr lang="en-US" sz="2000" i="1" dirty="0" smtClean="0">
                <a:latin typeface="Garamond" pitchFamily="18" charset="0"/>
              </a:rPr>
              <a:t>Survey &amp; Certification Group</a:t>
            </a:r>
          </a:p>
          <a:p>
            <a:pPr marL="0" indent="0" algn="ctr" eaLnBrk="1" hangingPunct="1">
              <a:lnSpc>
                <a:spcPct val="90000"/>
              </a:lnSpc>
              <a:buFont typeface="Wingdings" pitchFamily="2" charset="2"/>
              <a:buNone/>
            </a:pPr>
            <a:r>
              <a:rPr lang="en-US" sz="2000" i="1" dirty="0" smtClean="0">
                <a:latin typeface="Garamond" pitchFamily="18" charset="0"/>
              </a:rPr>
              <a:t>Centers for Medicare and Medicaid Certification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1516</TotalTime>
  <Words>2015</Words>
  <Application>Microsoft Office PowerPoint</Application>
  <PresentationFormat>On-screen Show (4:3)</PresentationFormat>
  <Paragraphs>420</Paragraphs>
  <Slides>52</Slides>
  <Notes>25</Notes>
  <HiddenSlides>0</HiddenSlides>
  <MMClips>0</MMClips>
  <ScaleCrop>false</ScaleCrop>
  <HeadingPairs>
    <vt:vector size="4" baseType="variant">
      <vt:variant>
        <vt:lpstr>Theme</vt:lpstr>
      </vt:variant>
      <vt:variant>
        <vt:i4>11</vt:i4>
      </vt:variant>
      <vt:variant>
        <vt:lpstr>Slide Titles</vt:lpstr>
      </vt:variant>
      <vt:variant>
        <vt:i4>52</vt:i4>
      </vt:variant>
    </vt:vector>
  </HeadingPairs>
  <TitlesOfParts>
    <vt:vector size="63" baseType="lpstr">
      <vt:lpstr>CMS_template</vt:lpstr>
      <vt:lpstr>Office Theme</vt:lpstr>
      <vt:lpstr>1_Office Theme</vt:lpstr>
      <vt:lpstr>3_Office Theme</vt:lpstr>
      <vt:lpstr>4_Office Theme</vt:lpstr>
      <vt:lpstr>5_Office Theme</vt:lpstr>
      <vt:lpstr>6_Office Theme</vt:lpstr>
      <vt:lpstr>2_Stream</vt:lpstr>
      <vt:lpstr>3_Stream</vt:lpstr>
      <vt:lpstr>4_Stream</vt:lpstr>
      <vt:lpstr>6_Stream</vt:lpstr>
      <vt:lpstr>Nursing Home QAPI</vt:lpstr>
      <vt:lpstr>Today’s Agenda</vt:lpstr>
      <vt:lpstr>Description: What is QAPI?</vt:lpstr>
      <vt:lpstr>Description: What is QAPI?</vt:lpstr>
      <vt:lpstr>Description: What is QAPI?</vt:lpstr>
      <vt:lpstr>QA + PI = QAPI</vt:lpstr>
      <vt:lpstr>QAPI builds on QA&amp;A</vt:lpstr>
      <vt:lpstr>The Five Elements</vt:lpstr>
      <vt:lpstr> Quality Assurance &amp; Performance Improvement in  Nursing Homes </vt:lpstr>
      <vt:lpstr>Historical Perspective</vt:lpstr>
      <vt:lpstr>Future Perspective</vt:lpstr>
      <vt:lpstr>Revisiting CMS Regulations  (Hamilton’s Abridged Version)</vt:lpstr>
      <vt:lpstr>Revisiting CMS Regulations  (Hamilton’s Abridged Version)</vt:lpstr>
      <vt:lpstr>Revisiting CMS Regulations  (Hamilton’s Abridged Version)</vt:lpstr>
      <vt:lpstr>QAPI Requirements in CMS Regulations </vt:lpstr>
      <vt:lpstr>Special Opportunities in LTC</vt:lpstr>
      <vt:lpstr>Useful Adages</vt:lpstr>
      <vt:lpstr>Useful Adages</vt:lpstr>
      <vt:lpstr>Useful Adages</vt:lpstr>
      <vt:lpstr>Useful Adages</vt:lpstr>
      <vt:lpstr> QAPI National Demonstration</vt:lpstr>
      <vt:lpstr>Acknowledgement        </vt:lpstr>
      <vt:lpstr>QAPI Demo Quick Facts</vt:lpstr>
      <vt:lpstr>Demo Nursing Homes    </vt:lpstr>
      <vt:lpstr>General Conclusions</vt:lpstr>
      <vt:lpstr> Factors associated  with implementation  </vt:lpstr>
      <vt:lpstr>Greatest Challenges</vt:lpstr>
      <vt:lpstr>Completing Pilot</vt:lpstr>
      <vt:lpstr>National QAPI Roll-out</vt:lpstr>
      <vt:lpstr>Phase 2 Roll-Out – NH Quality Improvement Questionnaire (Wave 1)</vt:lpstr>
      <vt:lpstr>Phase 2 Roll-Out – NH Quality Improvement Questionnaire (Wave 1)</vt:lpstr>
      <vt:lpstr>National Roll-Out Phase 3</vt:lpstr>
      <vt:lpstr>Initial Rollout</vt:lpstr>
      <vt:lpstr>Slide 34</vt:lpstr>
      <vt:lpstr>Slide 35</vt:lpstr>
      <vt:lpstr>Slide 36</vt:lpstr>
      <vt:lpstr>Slide 37</vt:lpstr>
      <vt:lpstr>Slide 38</vt:lpstr>
      <vt:lpstr>Nursing Home QAPI Purpose &amp; Guiding Principles Worksheet</vt:lpstr>
      <vt:lpstr>Slide 40</vt:lpstr>
      <vt:lpstr>Nursing Home QAPI Plan Outline</vt:lpstr>
      <vt:lpstr>Slide 42</vt:lpstr>
      <vt:lpstr>Featured Video</vt:lpstr>
      <vt:lpstr>National Roll-Out Phase 3</vt:lpstr>
      <vt:lpstr>Phase 3 Roll-Out – Provider Materials</vt:lpstr>
      <vt:lpstr>Phase 3 Roll-Out – Provider Materials</vt:lpstr>
      <vt:lpstr>Phase 3 Roll-Out – Provider Materials</vt:lpstr>
      <vt:lpstr>Phase 3 Roll-Out – Provider Materials</vt:lpstr>
      <vt:lpstr>Phase 3 Roll-Out – Surveyor Materials</vt:lpstr>
      <vt:lpstr>Phase 3 Roll-Out – Consumer Materials</vt:lpstr>
      <vt:lpstr>Ombudsman Programs</vt:lpstr>
      <vt:lpstr>Transformation</vt:lpstr>
    </vt:vector>
  </TitlesOfParts>
  <Company>CMS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Home QAPI</dc:title>
  <dc:creator>CMS</dc:creator>
  <cp:lastModifiedBy>Alia Murphy</cp:lastModifiedBy>
  <cp:revision>31</cp:revision>
  <dcterms:created xsi:type="dcterms:W3CDTF">2012-09-10T16:42:25Z</dcterms:created>
  <dcterms:modified xsi:type="dcterms:W3CDTF">2012-11-13T21:52:27Z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1222369778</vt:i4>
  </property>
  <property fmtid="{D5CDD505-2E9C-101B-9397-08002B2CF9AE}" pid="3" name="_NewReviewCycle">
    <vt:lpwstr/>
  </property>
  <property fmtid="{D5CDD505-2E9C-101B-9397-08002B2CF9AE}" pid="4" name="_EmailSubject">
    <vt:lpwstr>QAPI Webinar for State Ombudsmen</vt:lpwstr>
  </property>
  <property fmtid="{D5CDD505-2E9C-101B-9397-08002B2CF9AE}" pid="5" name="_AuthorEmail">
    <vt:lpwstr>Alice.Bonner@cms.hhs.gov</vt:lpwstr>
  </property>
  <property fmtid="{D5CDD505-2E9C-101B-9397-08002B2CF9AE}" pid="6" name="_AuthorEmailDisplayName">
    <vt:lpwstr>Bonner, Alice (CMS/OCSQ)</vt:lpwstr>
  </property>
  <property fmtid="{D5CDD505-2E9C-101B-9397-08002B2CF9AE}" pid="7" name="_PreviousAdHocReviewCycleID">
    <vt:i4>-1565147588</vt:i4>
  </property>
</Properties>
</file>