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256" r:id="rId2"/>
    <p:sldId id="275" r:id="rId3"/>
    <p:sldId id="281" r:id="rId4"/>
    <p:sldId id="279" r:id="rId5"/>
    <p:sldId id="280" r:id="rId6"/>
    <p:sldId id="257" r:id="rId7"/>
    <p:sldId id="262" r:id="rId8"/>
    <p:sldId id="283" r:id="rId9"/>
    <p:sldId id="284" r:id="rId10"/>
    <p:sldId id="261"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61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838" autoAdjust="0"/>
  </p:normalViewPr>
  <p:slideViewPr>
    <p:cSldViewPr>
      <p:cViewPr>
        <p:scale>
          <a:sx n="38" d="100"/>
          <a:sy n="38" d="100"/>
        </p:scale>
        <p:origin x="-141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38EDBB-E4BA-4D03-BF9D-DA140D7153D5}" type="datetimeFigureOut">
              <a:rPr lang="en-US" smtClean="0"/>
              <a:pPr/>
              <a:t>12/4/2014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E987EB-6896-46FE-BA5B-CF65B3B9836A}" type="slidenum">
              <a:rPr lang="en-US" smtClean="0"/>
              <a:pPr/>
              <a:t>‹#›</a:t>
            </a:fld>
            <a:endParaRPr lang="en-US"/>
          </a:p>
        </p:txBody>
      </p:sp>
    </p:spTree>
    <p:extLst>
      <p:ext uri="{BB962C8B-B14F-4D97-AF65-F5344CB8AC3E}">
        <p14:creationId xmlns:p14="http://schemas.microsoft.com/office/powerpoint/2010/main" val="3154954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ED441C-DD27-4CFF-8252-8537B5D4B7E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E987EB-6896-46FE-BA5B-CF65B3B9836A}"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6" descr="NRC_LBGT_Aging_4c.tif"/>
          <p:cNvPicPr>
            <a:picLocks noChangeAspect="1"/>
          </p:cNvPicPr>
          <p:nvPr userDrawn="1"/>
        </p:nvPicPr>
        <p:blipFill>
          <a:blip r:embed="rId2" cstate="print"/>
          <a:srcRect/>
          <a:stretch>
            <a:fillRect/>
          </a:stretch>
        </p:blipFill>
        <p:spPr bwMode="auto">
          <a:xfrm>
            <a:off x="2316163" y="1371600"/>
            <a:ext cx="4511675" cy="2325688"/>
          </a:xfrm>
          <a:prstGeom prst="rect">
            <a:avLst/>
          </a:prstGeom>
          <a:noFill/>
          <a:ln w="9525">
            <a:noFill/>
            <a:miter lim="800000"/>
            <a:headEnd/>
            <a:tailEnd/>
          </a:ln>
        </p:spPr>
      </p:pic>
      <p:sp>
        <p:nvSpPr>
          <p:cNvPr id="5" name="Rectangle 4"/>
          <p:cNvSpPr/>
          <p:nvPr userDrawn="1"/>
        </p:nvSpPr>
        <p:spPr>
          <a:xfrm>
            <a:off x="152400" y="228600"/>
            <a:ext cx="8763000" cy="6324600"/>
          </a:xfrm>
          <a:prstGeom prst="rect">
            <a:avLst/>
          </a:prstGeom>
          <a:noFill/>
          <a:ln w="76200">
            <a:solidFill>
              <a:srgbClr val="B061A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381000" y="4114800"/>
            <a:ext cx="8382000" cy="1066800"/>
          </a:xfrm>
        </p:spPr>
        <p:txBody>
          <a:bodyPr/>
          <a:lstStyle>
            <a:lvl1pPr marL="0" indent="0" algn="ctr">
              <a:buNone/>
              <a:defRPr lang="en-US" sz="4000" dirty="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E10A52C7-035A-4DF8-A468-BF4053D24E0D}" type="datetimeFigureOut">
              <a:rPr lang="en-US"/>
              <a:pPr>
                <a:defRPr/>
              </a:pPr>
              <a:t>12/4/2014</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018E340-5653-4E63-AAEE-62557D65E6A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50BFAF-D461-4207-84D4-49CE3CA5635B}" type="datetimeFigureOut">
              <a:rPr lang="en-US"/>
              <a:pPr>
                <a:defRPr/>
              </a:pPr>
              <a:t>12/4/2014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3BB1F0-D0DF-482F-87B9-B747A204920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8570DF-9A98-4242-81B0-B78F02C0E167}" type="datetimeFigureOut">
              <a:rPr lang="en-US"/>
              <a:pPr>
                <a:defRPr/>
              </a:pPr>
              <a:t>12/4/2014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CD5EDD-3425-4232-A2B5-94C993EC1AF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power_point footer.jpg"/>
          <p:cNvPicPr>
            <a:picLocks noChangeAspect="1"/>
          </p:cNvPicPr>
          <p:nvPr userDrawn="1"/>
        </p:nvPicPr>
        <p:blipFill>
          <a:blip r:embed="rId2" cstate="print"/>
          <a:srcRect/>
          <a:stretch>
            <a:fillRect/>
          </a:stretch>
        </p:blipFill>
        <p:spPr bwMode="auto">
          <a:xfrm>
            <a:off x="838200" y="5410200"/>
            <a:ext cx="7315200" cy="1241425"/>
          </a:xfrm>
          <a:prstGeom prst="rect">
            <a:avLst/>
          </a:prstGeom>
          <a:noFill/>
          <a:ln w="9525">
            <a:noFill/>
            <a:miter lim="800000"/>
            <a:headEnd/>
            <a:tailEnd/>
          </a:ln>
        </p:spPr>
      </p:pic>
      <p:sp>
        <p:nvSpPr>
          <p:cNvPr id="5" name="Rectangle 4"/>
          <p:cNvSpPr/>
          <p:nvPr userDrawn="1"/>
        </p:nvSpPr>
        <p:spPr>
          <a:xfrm>
            <a:off x="76200" y="76200"/>
            <a:ext cx="8991600" cy="6705600"/>
          </a:xfrm>
          <a:prstGeom prst="rect">
            <a:avLst/>
          </a:prstGeom>
          <a:noFill/>
          <a:ln w="76200">
            <a:solidFill>
              <a:srgbClr val="B061A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3657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0DD6ACCD-ED2D-40A6-962E-9E758B84C1DB}" type="datetimeFigureOut">
              <a:rPr lang="en-US"/>
              <a:pPr>
                <a:defRPr/>
              </a:pPr>
              <a:t>12/4/2014</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D7EF271C-83CE-41B6-AD5F-78AC100DB5E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07659C3-3C2A-4062-9406-FE12B9AB8DAC}" type="datetimeFigureOut">
              <a:rPr lang="en-US"/>
              <a:pPr>
                <a:defRPr/>
              </a:pPr>
              <a:t>12/4/2014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082129-B5FC-41A2-8804-1EB0615EA86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7C51EA4-C530-49EB-935B-2976AAC9F6ED}" type="datetimeFigureOut">
              <a:rPr lang="en-US"/>
              <a:pPr>
                <a:defRPr/>
              </a:pPr>
              <a:t>12/4/2014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7ABCB1-0F0C-4713-A487-7CCA0A0DF0F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055A1F5-9017-4F2E-A60B-B1F1B697AA6F}" type="datetimeFigureOut">
              <a:rPr lang="en-US"/>
              <a:pPr>
                <a:defRPr/>
              </a:pPr>
              <a:t>12/4/2014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0375D7E-7067-445B-973D-AC208B8BEC6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5A1AC66-486B-4BF1-886D-3CE3D11B40E2}" type="datetimeFigureOut">
              <a:rPr lang="en-US"/>
              <a:pPr>
                <a:defRPr/>
              </a:pPr>
              <a:t>12/4/2014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B142E61-0CF7-499A-B897-3D1EE459EC9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2282399-62D6-4698-8BFC-184B3561035C}" type="datetimeFigureOut">
              <a:rPr lang="en-US"/>
              <a:pPr>
                <a:defRPr/>
              </a:pPr>
              <a:t>12/4/2014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80FFFE3-40BD-4262-85A4-7B3D97341A5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241046-71E4-4612-8F53-65B42165C3F6}" type="datetimeFigureOut">
              <a:rPr lang="en-US"/>
              <a:pPr>
                <a:defRPr/>
              </a:pPr>
              <a:t>12/4/2014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F89E788-B61F-40F7-B93C-3D16FB2F223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B358C18-9331-4DAF-9C49-3D563F446750}" type="datetimeFigureOut">
              <a:rPr lang="en-US"/>
              <a:pPr>
                <a:defRPr/>
              </a:pPr>
              <a:t>12/4/2014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A38EAE-86DF-475E-B508-984DEE9107F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EE9EF46-F49E-444C-8ACC-661F0D936DD4}" type="datetimeFigureOut">
              <a:rPr lang="en-US"/>
              <a:pPr>
                <a:defRPr/>
              </a:pPr>
              <a:t>12/4/2014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F94464D-31E1-4028-AD0B-76C06CDAE54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343400"/>
            <a:ext cx="8077200" cy="685800"/>
          </a:xfrm>
        </p:spPr>
        <p:txBody>
          <a:bodyPr rtlCol="0">
            <a:noAutofit/>
          </a:bodyPr>
          <a:lstStyle/>
          <a:p>
            <a:pPr eaLnBrk="1" fontAlgn="auto" hangingPunct="1">
              <a:spcAft>
                <a:spcPts val="0"/>
              </a:spcAft>
              <a:buFont typeface="Arial" pitchFamily="34" charset="0"/>
              <a:buNone/>
              <a:defRPr/>
            </a:pPr>
            <a:r>
              <a:rPr sz="3600" smtClean="0">
                <a:solidFill>
                  <a:schemeClr val="tx1">
                    <a:lumMod val="95000"/>
                    <a:lumOff val="5000"/>
                  </a:schemeClr>
                </a:solidFill>
              </a:rPr>
              <a:t>So that knowledge gets better with age.</a:t>
            </a:r>
          </a:p>
        </p:txBody>
      </p:sp>
      <p:pic>
        <p:nvPicPr>
          <p:cNvPr id="4099" name="Picture 3" descr="NRC_LBGT_Aging_4c.jpg"/>
          <p:cNvPicPr>
            <a:picLocks noChangeAspect="1"/>
          </p:cNvPicPr>
          <p:nvPr/>
        </p:nvPicPr>
        <p:blipFill>
          <a:blip r:embed="rId2" cstate="print"/>
          <a:srcRect/>
          <a:stretch>
            <a:fillRect/>
          </a:stretch>
        </p:blipFill>
        <p:spPr bwMode="auto">
          <a:xfrm>
            <a:off x="2514600" y="-4343400"/>
            <a:ext cx="3856038" cy="2103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u="sng" dirty="0" smtClean="0"/>
              <a:t>Contact information</a:t>
            </a:r>
            <a:r>
              <a:rPr lang="en-US" dirty="0" smtClean="0"/>
              <a:t>		</a:t>
            </a:r>
          </a:p>
        </p:txBody>
      </p:sp>
      <p:sp>
        <p:nvSpPr>
          <p:cNvPr id="5123" name="Content Placeholder 2"/>
          <p:cNvSpPr>
            <a:spLocks noGrp="1"/>
          </p:cNvSpPr>
          <p:nvPr>
            <p:ph idx="1"/>
          </p:nvPr>
        </p:nvSpPr>
        <p:spPr>
          <a:xfrm>
            <a:off x="457200" y="1600200"/>
            <a:ext cx="8229600" cy="3886200"/>
          </a:xfrm>
        </p:spPr>
        <p:txBody>
          <a:bodyPr/>
          <a:lstStyle/>
          <a:p>
            <a:pPr eaLnBrk="1" hangingPunct="1">
              <a:buNone/>
            </a:pPr>
            <a:r>
              <a:rPr lang="en-US" dirty="0" smtClean="0"/>
              <a:t>Hilary Meyer</a:t>
            </a:r>
          </a:p>
          <a:p>
            <a:pPr eaLnBrk="1" hangingPunct="1">
              <a:buNone/>
            </a:pPr>
            <a:r>
              <a:rPr lang="en-US" dirty="0" smtClean="0"/>
              <a:t>212-741-2247</a:t>
            </a:r>
          </a:p>
          <a:p>
            <a:pPr eaLnBrk="1" hangingPunct="1">
              <a:buNone/>
            </a:pPr>
            <a:r>
              <a:rPr lang="en-US" dirty="0" smtClean="0"/>
              <a:t>hmeyer@sageusa.org</a:t>
            </a:r>
          </a:p>
          <a:p>
            <a:pPr eaLnBrk="1" hangingPunct="1"/>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ontent Placeholder 4"/>
          <p:cNvSpPr txBox="1">
            <a:spLocks/>
          </p:cNvSpPr>
          <p:nvPr/>
        </p:nvSpPr>
        <p:spPr>
          <a:xfrm>
            <a:off x="6870700" y="2137701"/>
            <a:ext cx="1752600" cy="2840699"/>
          </a:xfrm>
          <a:prstGeom prst="rect">
            <a:avLst/>
          </a:prstGeom>
          <a:solidFill>
            <a:schemeClr val="accent4">
              <a:lumMod val="20000"/>
              <a:lumOff val="80000"/>
            </a:schemeClr>
          </a:solidFill>
        </p:spPr>
        <p:txBody>
          <a:bodyPr/>
          <a:lstStyle/>
          <a:p>
            <a:pPr marL="169863" indent="-169863" algn="r">
              <a:lnSpc>
                <a:spcPct val="90000"/>
              </a:lnSpc>
              <a:spcBef>
                <a:spcPts val="600"/>
              </a:spcBef>
              <a:buFont typeface="Arial" pitchFamily="34" charset="0"/>
              <a:buChar char="•"/>
              <a:defRPr/>
            </a:pPr>
            <a:r>
              <a:rPr lang="en-US" sz="1600" kern="0" dirty="0" smtClean="0">
                <a:latin typeface="Helvetica"/>
                <a:ea typeface="ＭＳ Ｐゴシック" pitchFamily="90" charset="-128"/>
                <a:cs typeface="Helvetica"/>
              </a:rPr>
              <a:t>Twice as likely to be single, four times less likely to have children</a:t>
            </a:r>
          </a:p>
          <a:p>
            <a:pPr marL="169863" indent="-169863" algn="r">
              <a:lnSpc>
                <a:spcPct val="90000"/>
              </a:lnSpc>
              <a:spcBef>
                <a:spcPts val="600"/>
              </a:spcBef>
              <a:buFont typeface="Arial" pitchFamily="34" charset="0"/>
              <a:buChar char="•"/>
              <a:defRPr/>
            </a:pPr>
            <a:r>
              <a:rPr lang="en-US" sz="1600" kern="0" dirty="0" smtClean="0">
                <a:latin typeface="Helvetica"/>
                <a:ea typeface="ＭＳ Ｐゴシック" pitchFamily="90" charset="-128"/>
                <a:cs typeface="Helvetica"/>
              </a:rPr>
              <a:t>Rely on    friends and partners       who lack     legal and   social recognition</a:t>
            </a:r>
          </a:p>
          <a:p>
            <a:pPr marL="342900" marR="0" lvl="0" indent="-342900" algn="r" defTabSz="914400" rtl="0" eaLnBrk="0" fontAlgn="base" latinLnBrk="0" hangingPunct="0">
              <a:lnSpc>
                <a:spcPct val="90000"/>
              </a:lnSpc>
              <a:spcBef>
                <a:spcPts val="1200"/>
              </a:spcBef>
              <a:spcAft>
                <a:spcPct val="0"/>
              </a:spcAft>
              <a:buClrTx/>
              <a:buSzTx/>
              <a:buFontTx/>
              <a:buChar char="•"/>
              <a:tabLst/>
              <a:defRPr/>
            </a:pPr>
            <a:endParaRPr kumimoji="0" lang="en-US" sz="1800" b="0" i="0" u="none" strike="noStrike" kern="0" cap="none" spc="0" normalizeH="0" baseline="0" noProof="0" dirty="0" smtClean="0">
              <a:ln>
                <a:noFill/>
              </a:ln>
              <a:solidFill>
                <a:schemeClr val="tx1"/>
              </a:solidFill>
              <a:effectLst/>
              <a:uLnTx/>
              <a:uFillTx/>
              <a:latin typeface="Helvetica"/>
              <a:ea typeface="ＭＳ Ｐゴシック" pitchFamily="90" charset="-128"/>
              <a:cs typeface="Helvetica"/>
            </a:endParaRPr>
          </a:p>
          <a:p>
            <a:pPr marL="342900" marR="0" lvl="0" indent="-342900" algn="r" defTabSz="914400" rtl="0" eaLnBrk="0" fontAlgn="base" latinLnBrk="0" hangingPunct="0">
              <a:lnSpc>
                <a:spcPct val="90000"/>
              </a:lnSpc>
              <a:spcBef>
                <a:spcPts val="1200"/>
              </a:spcBef>
              <a:spcAft>
                <a:spcPct val="0"/>
              </a:spcAft>
              <a:buClrTx/>
              <a:buSzTx/>
              <a:buFontTx/>
              <a:buChar char="•"/>
              <a:tabLst/>
              <a:defRPr/>
            </a:pPr>
            <a:endParaRPr kumimoji="0" lang="en-US" sz="1800" b="0" i="0" u="none" strike="noStrike" kern="0" cap="none" spc="0" normalizeH="0" baseline="0" noProof="0" dirty="0" smtClean="0">
              <a:ln>
                <a:noFill/>
              </a:ln>
              <a:solidFill>
                <a:schemeClr val="tx1"/>
              </a:solidFill>
              <a:effectLst/>
              <a:uLnTx/>
              <a:uFillTx/>
              <a:latin typeface="Helvetica"/>
              <a:ea typeface="ＭＳ Ｐゴシック" pitchFamily="90" charset="-128"/>
              <a:cs typeface="Helvetica"/>
            </a:endParaRPr>
          </a:p>
          <a:p>
            <a:pPr marL="342900" marR="0" lvl="0" indent="-342900" algn="r" defTabSz="914400" rtl="0" eaLnBrk="0" fontAlgn="base" latinLnBrk="0" hangingPunct="0">
              <a:lnSpc>
                <a:spcPct val="90000"/>
              </a:lnSpc>
              <a:spcBef>
                <a:spcPts val="1200"/>
              </a:spcBef>
              <a:spcAft>
                <a:spcPct val="0"/>
              </a:spcAft>
              <a:buClrTx/>
              <a:buSzTx/>
              <a:buFontTx/>
              <a:buChar char="•"/>
              <a:tabLst/>
              <a:defRPr/>
            </a:pPr>
            <a:endParaRPr kumimoji="0" lang="en-US" sz="1800" b="0" i="0" u="none" strike="noStrike" kern="0" cap="none" spc="0" normalizeH="0" baseline="0" noProof="0" dirty="0" smtClean="0">
              <a:ln>
                <a:noFill/>
              </a:ln>
              <a:solidFill>
                <a:schemeClr val="tx1"/>
              </a:solidFill>
              <a:effectLst/>
              <a:uLnTx/>
              <a:uFillTx/>
              <a:latin typeface="Helvetica"/>
              <a:ea typeface="ＭＳ Ｐゴシック" pitchFamily="90" charset="-128"/>
              <a:cs typeface="Helvetica"/>
            </a:endParaRPr>
          </a:p>
          <a:p>
            <a:pPr marL="342900" marR="0" lvl="0" indent="-342900" algn="r" defTabSz="914400" rtl="0" eaLnBrk="0" fontAlgn="base" latinLnBrk="0" hangingPunct="0">
              <a:lnSpc>
                <a:spcPct val="90000"/>
              </a:lnSpc>
              <a:spcBef>
                <a:spcPts val="1200"/>
              </a:spcBef>
              <a:spcAft>
                <a:spcPct val="0"/>
              </a:spcAft>
              <a:buClrTx/>
              <a:buSzTx/>
              <a:buFontTx/>
              <a:buNone/>
              <a:tabLst/>
              <a:defRPr/>
            </a:pPr>
            <a:endParaRPr kumimoji="0" lang="en-US" sz="1800" b="0" i="0" u="none" strike="noStrike" kern="0" cap="none" spc="0" normalizeH="0" baseline="0" noProof="0" dirty="0" smtClean="0">
              <a:ln>
                <a:noFill/>
              </a:ln>
              <a:solidFill>
                <a:schemeClr val="tx1"/>
              </a:solidFill>
              <a:effectLst/>
              <a:uLnTx/>
              <a:uFillTx/>
              <a:latin typeface="Helvetica"/>
              <a:ea typeface="ＭＳ Ｐゴシック" pitchFamily="90" charset="-128"/>
              <a:cs typeface="Helvetica"/>
            </a:endParaRPr>
          </a:p>
          <a:p>
            <a:pPr marL="342900" marR="0" lvl="0" indent="-342900" algn="r"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chemeClr val="tx1"/>
              </a:solidFill>
              <a:effectLst/>
              <a:uLnTx/>
              <a:uFillTx/>
              <a:latin typeface="Helvetica"/>
              <a:ea typeface="ＭＳ Ｐゴシック" pitchFamily="90" charset="-128"/>
              <a:cs typeface="Helvetica"/>
            </a:endParaRPr>
          </a:p>
        </p:txBody>
      </p:sp>
      <p:sp>
        <p:nvSpPr>
          <p:cNvPr id="20" name="Content Placeholder 4"/>
          <p:cNvSpPr txBox="1">
            <a:spLocks/>
          </p:cNvSpPr>
          <p:nvPr/>
        </p:nvSpPr>
        <p:spPr>
          <a:xfrm>
            <a:off x="114300" y="2738355"/>
            <a:ext cx="2200665" cy="2798845"/>
          </a:xfrm>
          <a:prstGeom prst="rect">
            <a:avLst/>
          </a:prstGeom>
          <a:solidFill>
            <a:schemeClr val="accent4">
              <a:lumMod val="20000"/>
              <a:lumOff val="80000"/>
            </a:schemeClr>
          </a:solidFill>
        </p:spPr>
        <p:txBody>
          <a:bodyPr/>
          <a:lstStyle/>
          <a:p>
            <a:pPr marL="177800" marR="0" lvl="0" indent="-177800" algn="l" defTabSz="914400" rtl="0" eaLnBrk="0" fontAlgn="base" latinLnBrk="0" hangingPunct="0">
              <a:lnSpc>
                <a:spcPct val="90000"/>
              </a:lnSpc>
              <a:spcBef>
                <a:spcPts val="600"/>
              </a:spcBef>
              <a:spcAft>
                <a:spcPct val="0"/>
              </a:spcAft>
              <a:buClrTx/>
              <a:buSzTx/>
              <a:buFont typeface="Arial" pitchFamily="34" charset="0"/>
              <a:buChar char="•"/>
              <a:tabLst/>
              <a:defRPr/>
            </a:pPr>
            <a:r>
              <a:rPr kumimoji="0" lang="en-US" sz="1600" b="0" i="0" u="none" strike="noStrike" kern="0" cap="none" spc="0" normalizeH="0" baseline="0" noProof="0" dirty="0" smtClean="0">
                <a:ln>
                  <a:noFill/>
                </a:ln>
                <a:solidFill>
                  <a:schemeClr val="tx1"/>
                </a:solidFill>
                <a:effectLst/>
                <a:uLnTx/>
                <a:uFillTx/>
                <a:latin typeface="Helvetica"/>
                <a:ea typeface="ＭＳ Ｐゴシック" pitchFamily="90" charset="-128"/>
                <a:cs typeface="Helvetica"/>
              </a:rPr>
              <a:t>1.6 million LGBT elders; largely closeted</a:t>
            </a:r>
          </a:p>
          <a:p>
            <a:pPr marL="177800" marR="0" lvl="0" indent="-177800" algn="l" defTabSz="914400" rtl="0" eaLnBrk="0" fontAlgn="base" latinLnBrk="0" hangingPunct="0">
              <a:lnSpc>
                <a:spcPct val="90000"/>
              </a:lnSpc>
              <a:spcBef>
                <a:spcPts val="600"/>
              </a:spcBef>
              <a:spcAft>
                <a:spcPct val="0"/>
              </a:spcAft>
              <a:buClrTx/>
              <a:buSzTx/>
              <a:buFont typeface="Arial" pitchFamily="34" charset="0"/>
              <a:buChar char="•"/>
              <a:tabLst/>
              <a:defRPr/>
            </a:pPr>
            <a:r>
              <a:rPr kumimoji="0" lang="en-US" sz="1600" b="0" i="0" u="none" strike="noStrike" kern="0" cap="none" spc="0" normalizeH="0" baseline="0" noProof="0" dirty="0" smtClean="0">
                <a:ln>
                  <a:noFill/>
                </a:ln>
                <a:solidFill>
                  <a:schemeClr val="tx1"/>
                </a:solidFill>
                <a:effectLst/>
                <a:uLnTx/>
                <a:uFillTx/>
                <a:latin typeface="Helvetica"/>
                <a:ea typeface="ＭＳ Ｐゴシック" pitchFamily="103" charset="-128"/>
                <a:cs typeface="Helvetica"/>
              </a:rPr>
              <a:t>A psychiatric disorder </a:t>
            </a:r>
            <a:r>
              <a:rPr kumimoji="0" lang="en-US" sz="1600" b="0" i="1" u="none" strike="noStrike" kern="0" cap="none" spc="0" normalizeH="0" baseline="0" noProof="0" dirty="0" smtClean="0">
                <a:ln>
                  <a:noFill/>
                </a:ln>
                <a:solidFill>
                  <a:schemeClr val="tx1"/>
                </a:solidFill>
                <a:effectLst/>
                <a:uLnTx/>
                <a:uFillTx/>
                <a:latin typeface="Helvetica"/>
                <a:ea typeface="ＭＳ Ｐゴシック" pitchFamily="103" charset="-128"/>
                <a:cs typeface="Helvetica"/>
              </a:rPr>
              <a:t>(un</a:t>
            </a:r>
            <a:r>
              <a:rPr lang="en-US" sz="1600" i="1" kern="0" dirty="0" err="1" smtClean="0">
                <a:latin typeface="Helvetica"/>
                <a:ea typeface="ＭＳ Ｐゴシック" pitchFamily="103" charset="-128"/>
                <a:cs typeface="Helvetica"/>
              </a:rPr>
              <a:t>til</a:t>
            </a:r>
            <a:r>
              <a:rPr lang="en-US" sz="1600" i="1" kern="0" dirty="0" smtClean="0">
                <a:latin typeface="Helvetica"/>
                <a:ea typeface="ＭＳ Ｐゴシック" pitchFamily="103" charset="-128"/>
                <a:cs typeface="Helvetica"/>
              </a:rPr>
              <a:t>  </a:t>
            </a:r>
            <a:r>
              <a:rPr kumimoji="0" lang="en-US" sz="1600" b="0" i="1" u="none" strike="noStrike" kern="0" cap="none" spc="0" normalizeH="0" baseline="0" noProof="0" dirty="0" smtClean="0">
                <a:ln>
                  <a:noFill/>
                </a:ln>
                <a:solidFill>
                  <a:schemeClr val="tx1"/>
                </a:solidFill>
                <a:effectLst/>
                <a:uLnTx/>
                <a:uFillTx/>
                <a:latin typeface="Helvetica"/>
                <a:ea typeface="ＭＳ Ｐゴシック" pitchFamily="103" charset="-128"/>
                <a:cs typeface="Helvetica"/>
              </a:rPr>
              <a:t> 1973)</a:t>
            </a:r>
            <a:endParaRPr lang="en-US" sz="1600" i="1" kern="0" dirty="0" smtClean="0">
              <a:latin typeface="Helvetica"/>
              <a:ea typeface="ＭＳ Ｐゴシック" pitchFamily="103" charset="-128"/>
              <a:cs typeface="Helvetica"/>
            </a:endParaRPr>
          </a:p>
          <a:p>
            <a:pPr marL="177800" marR="0" lvl="0" indent="-177800" algn="l" defTabSz="914400" rtl="0" eaLnBrk="0" fontAlgn="base" latinLnBrk="0" hangingPunct="0">
              <a:lnSpc>
                <a:spcPct val="90000"/>
              </a:lnSpc>
              <a:spcBef>
                <a:spcPts val="600"/>
              </a:spcBef>
              <a:spcAft>
                <a:spcPct val="0"/>
              </a:spcAft>
              <a:buClrTx/>
              <a:buSzTx/>
              <a:buFont typeface="Arial" pitchFamily="34" charset="0"/>
              <a:buChar char="•"/>
              <a:tabLst/>
              <a:defRPr/>
            </a:pPr>
            <a:r>
              <a:rPr kumimoji="0" lang="en-US" sz="1600" b="0" i="0" u="none" strike="noStrike" kern="0" cap="none" spc="0" normalizeH="0" baseline="0" noProof="0" dirty="0" smtClean="0">
                <a:ln>
                  <a:noFill/>
                </a:ln>
                <a:solidFill>
                  <a:schemeClr val="tx1"/>
                </a:solidFill>
                <a:effectLst/>
                <a:uLnTx/>
                <a:uFillTx/>
                <a:latin typeface="Helvetica"/>
                <a:ea typeface="ＭＳ Ｐゴシック" pitchFamily="103" charset="-128"/>
                <a:cs typeface="Helvetica"/>
              </a:rPr>
              <a:t>Criminal</a:t>
            </a:r>
            <a:r>
              <a:rPr kumimoji="0" lang="en-US" sz="1600" b="0" i="0" u="none" strike="noStrike" kern="0" cap="none" spc="0" normalizeH="0" noProof="0" dirty="0" smtClean="0">
                <a:ln>
                  <a:noFill/>
                </a:ln>
                <a:solidFill>
                  <a:schemeClr val="tx1"/>
                </a:solidFill>
                <a:effectLst/>
                <a:uLnTx/>
                <a:uFillTx/>
                <a:latin typeface="Helvetica"/>
                <a:ea typeface="ＭＳ Ｐゴシック" pitchFamily="103" charset="-128"/>
                <a:cs typeface="Helvetica"/>
              </a:rPr>
              <a:t>            </a:t>
            </a:r>
            <a:r>
              <a:rPr kumimoji="0" lang="en-US" sz="1600" b="0" i="1" u="none" strike="noStrike" kern="0" cap="none" spc="0" normalizeH="0" baseline="0" noProof="0" dirty="0" smtClean="0">
                <a:ln>
                  <a:noFill/>
                </a:ln>
                <a:solidFill>
                  <a:schemeClr val="tx1"/>
                </a:solidFill>
                <a:effectLst/>
                <a:uLnTx/>
                <a:uFillTx/>
                <a:latin typeface="Helvetica"/>
                <a:ea typeface="ＭＳ Ｐゴシック" pitchFamily="103" charset="-128"/>
                <a:cs typeface="Helvetica"/>
              </a:rPr>
              <a:t>(until 2003)</a:t>
            </a:r>
          </a:p>
          <a:p>
            <a:pPr marL="177800" marR="0" lvl="0" indent="-177800" algn="l" defTabSz="914400" rtl="0" eaLnBrk="0" fontAlgn="base" latinLnBrk="0" hangingPunct="0">
              <a:lnSpc>
                <a:spcPct val="90000"/>
              </a:lnSpc>
              <a:spcBef>
                <a:spcPts val="600"/>
              </a:spcBef>
              <a:spcAft>
                <a:spcPct val="0"/>
              </a:spcAft>
              <a:buClrTx/>
              <a:buSzTx/>
              <a:buFont typeface="Arial" pitchFamily="34" charset="0"/>
              <a:buChar char="•"/>
              <a:tabLst/>
              <a:defRPr/>
            </a:pPr>
            <a:r>
              <a:rPr kumimoji="0" lang="en-US" sz="1600" b="0" i="0" u="none" strike="noStrike" kern="0" cap="none" spc="0" normalizeH="0" baseline="0" noProof="0" dirty="0" smtClean="0">
                <a:ln>
                  <a:noFill/>
                </a:ln>
                <a:solidFill>
                  <a:schemeClr val="tx1"/>
                </a:solidFill>
                <a:effectLst/>
                <a:uLnTx/>
                <a:uFillTx/>
                <a:latin typeface="Helvetica"/>
                <a:ea typeface="ＭＳ Ｐゴシック" pitchFamily="90" charset="-128"/>
                <a:cs typeface="Helvetica"/>
              </a:rPr>
              <a:t>Fear accessing health and community services</a:t>
            </a:r>
          </a:p>
          <a:p>
            <a:pPr marL="342900" marR="0" lvl="0" indent="-342900" algn="l" defTabSz="914400" rtl="0" eaLnBrk="0" fontAlgn="base" latinLnBrk="0" hangingPunct="0">
              <a:lnSpc>
                <a:spcPct val="90000"/>
              </a:lnSpc>
              <a:spcBef>
                <a:spcPts val="600"/>
              </a:spcBef>
              <a:spcAft>
                <a:spcPct val="0"/>
              </a:spcAft>
              <a:buClrTx/>
              <a:buSzTx/>
              <a:buFont typeface="Arial" pitchFamily="34" charset="0"/>
              <a:buChar char="•"/>
              <a:tabLst/>
              <a:defRPr/>
            </a:pPr>
            <a:endParaRPr kumimoji="0" lang="en-US" sz="1600" b="0" i="1" u="none" strike="noStrike" kern="0" cap="none" spc="0" normalizeH="0" baseline="0" noProof="0" dirty="0" smtClean="0">
              <a:ln>
                <a:noFill/>
              </a:ln>
              <a:solidFill>
                <a:schemeClr val="tx1"/>
              </a:solidFill>
              <a:effectLst/>
              <a:uLnTx/>
              <a:uFillTx/>
              <a:latin typeface="Helvetica"/>
              <a:ea typeface="ＭＳ Ｐゴシック" pitchFamily="90" charset="-128"/>
              <a:cs typeface="Helvetica"/>
            </a:endParaRPr>
          </a:p>
        </p:txBody>
      </p:sp>
      <p:sp>
        <p:nvSpPr>
          <p:cNvPr id="17" name="Oval 16"/>
          <p:cNvSpPr/>
          <p:nvPr/>
        </p:nvSpPr>
        <p:spPr bwMode="auto">
          <a:xfrm>
            <a:off x="1683834" y="2129883"/>
            <a:ext cx="5731727" cy="4025590"/>
          </a:xfrm>
          <a:prstGeom prst="ellipse">
            <a:avLst/>
          </a:prstGeom>
          <a:no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3" charset="0"/>
            </a:endParaRPr>
          </a:p>
        </p:txBody>
      </p:sp>
      <p:pic>
        <p:nvPicPr>
          <p:cNvPr id="18" name="Picture 17" descr="Slide_7_Graphic.eps"/>
          <p:cNvPicPr>
            <a:picLocks noChangeAspect="1"/>
          </p:cNvPicPr>
          <p:nvPr/>
        </p:nvPicPr>
        <p:blipFill>
          <a:blip r:embed="rId3" cstate="print"/>
          <a:stretch>
            <a:fillRect/>
          </a:stretch>
        </p:blipFill>
        <p:spPr>
          <a:xfrm>
            <a:off x="1741359" y="2153538"/>
            <a:ext cx="5621705" cy="4196642"/>
          </a:xfrm>
          <a:prstGeom prst="rect">
            <a:avLst/>
          </a:prstGeom>
        </p:spPr>
      </p:pic>
      <p:sp>
        <p:nvSpPr>
          <p:cNvPr id="4" name="Title 3"/>
          <p:cNvSpPr>
            <a:spLocks noGrp="1"/>
          </p:cNvSpPr>
          <p:nvPr>
            <p:ph type="title"/>
          </p:nvPr>
        </p:nvSpPr>
        <p:spPr>
          <a:xfrm>
            <a:off x="457200" y="508853"/>
            <a:ext cx="8229600" cy="1143000"/>
          </a:xfrm>
        </p:spPr>
        <p:txBody>
          <a:bodyPr>
            <a:noAutofit/>
          </a:bodyPr>
          <a:lstStyle/>
          <a:p>
            <a:r>
              <a:rPr lang="en-US" sz="3600" dirty="0" smtClean="0">
                <a:latin typeface="Helvetica" pitchFamily="34" charset="0"/>
                <a:cs typeface="Helvetica" pitchFamily="34" charset="0"/>
              </a:rPr>
              <a:t>LGBT Older Adults Face Unique Challenges to Successful Aging</a:t>
            </a:r>
            <a:endParaRPr lang="en-US" sz="3600" dirty="0">
              <a:latin typeface="Helvetica" pitchFamily="34" charset="0"/>
              <a:cs typeface="Helvetica" pitchFamily="34" charset="0"/>
            </a:endParaRPr>
          </a:p>
        </p:txBody>
      </p:sp>
      <p:sp>
        <p:nvSpPr>
          <p:cNvPr id="16" name="Slide Number Placeholder 15"/>
          <p:cNvSpPr>
            <a:spLocks noGrp="1"/>
          </p:cNvSpPr>
          <p:nvPr>
            <p:ph type="sldNum" sz="quarter" idx="11"/>
          </p:nvPr>
        </p:nvSpPr>
        <p:spPr/>
        <p:txBody>
          <a:bodyPr/>
          <a:lstStyle/>
          <a:p>
            <a:pPr>
              <a:defRPr/>
            </a:pPr>
            <a:fld id="{B5FD7BEA-C4A4-4672-8BD0-390B58F0184B}" type="slidenum">
              <a:rPr lang="en-US" smtClean="0"/>
              <a:pPr>
                <a:defRPr/>
              </a:pPr>
              <a:t>2</a:t>
            </a:fld>
            <a:endParaRPr lang="en-US"/>
          </a:p>
        </p:txBody>
      </p:sp>
      <p:grpSp>
        <p:nvGrpSpPr>
          <p:cNvPr id="2" name="Group 16"/>
          <p:cNvGrpSpPr/>
          <p:nvPr/>
        </p:nvGrpSpPr>
        <p:grpSpPr>
          <a:xfrm>
            <a:off x="1257300" y="2134453"/>
            <a:ext cx="2415987" cy="535531"/>
            <a:chOff x="1295400" y="2032853"/>
            <a:chExt cx="2415987" cy="535531"/>
          </a:xfrm>
        </p:grpSpPr>
        <p:sp>
          <p:nvSpPr>
            <p:cNvPr id="9" name="TextBox 8"/>
            <p:cNvSpPr txBox="1"/>
            <p:nvPr/>
          </p:nvSpPr>
          <p:spPr>
            <a:xfrm>
              <a:off x="1535952" y="2032853"/>
              <a:ext cx="2175435" cy="535531"/>
            </a:xfrm>
            <a:prstGeom prst="rect">
              <a:avLst/>
            </a:prstGeom>
            <a:noFill/>
          </p:spPr>
          <p:txBody>
            <a:bodyPr wrap="square" rtlCol="0">
              <a:spAutoFit/>
            </a:bodyPr>
            <a:lstStyle/>
            <a:p>
              <a:pPr>
                <a:lnSpc>
                  <a:spcPct val="90000"/>
                </a:lnSpc>
              </a:pPr>
              <a:r>
                <a:rPr lang="en-US" sz="1600" b="1" dirty="0" smtClean="0">
                  <a:latin typeface="Helvetica" pitchFamily="34" charset="0"/>
                  <a:cs typeface="Helvetica" pitchFamily="34" charset="0"/>
                </a:rPr>
                <a:t>Effects of stigma, past and present</a:t>
              </a:r>
              <a:endParaRPr lang="en-US" sz="1600" b="1" dirty="0">
                <a:latin typeface="Helvetica" pitchFamily="34" charset="0"/>
                <a:cs typeface="Helvetica" pitchFamily="34" charset="0"/>
              </a:endParaRPr>
            </a:p>
          </p:txBody>
        </p:sp>
        <p:sp>
          <p:nvSpPr>
            <p:cNvPr id="13" name="TextBox 12"/>
            <p:cNvSpPr txBox="1"/>
            <p:nvPr/>
          </p:nvSpPr>
          <p:spPr>
            <a:xfrm>
              <a:off x="1295400" y="2032853"/>
              <a:ext cx="533400" cy="313932"/>
            </a:xfrm>
            <a:prstGeom prst="rect">
              <a:avLst/>
            </a:prstGeom>
            <a:noFill/>
          </p:spPr>
          <p:txBody>
            <a:bodyPr wrap="square" rtlCol="0">
              <a:spAutoFit/>
            </a:bodyPr>
            <a:lstStyle/>
            <a:p>
              <a:pPr>
                <a:lnSpc>
                  <a:spcPct val="90000"/>
                </a:lnSpc>
              </a:pPr>
              <a:r>
                <a:rPr lang="en-US" sz="1600" b="1" dirty="0" smtClean="0">
                  <a:latin typeface="Helvetica" pitchFamily="34" charset="0"/>
                  <a:cs typeface="Helvetica" pitchFamily="34" charset="0"/>
                </a:rPr>
                <a:t>1.  </a:t>
              </a:r>
              <a:endParaRPr lang="en-US" sz="1600" b="1" dirty="0">
                <a:latin typeface="Helvetica" pitchFamily="34" charset="0"/>
                <a:cs typeface="Helvetica" pitchFamily="34" charset="0"/>
              </a:endParaRPr>
            </a:p>
          </p:txBody>
        </p:sp>
      </p:grpSp>
      <p:grpSp>
        <p:nvGrpSpPr>
          <p:cNvPr id="3" name="Group 20"/>
          <p:cNvGrpSpPr/>
          <p:nvPr/>
        </p:nvGrpSpPr>
        <p:grpSpPr>
          <a:xfrm>
            <a:off x="4067735" y="4527133"/>
            <a:ext cx="2815660" cy="983599"/>
            <a:chOff x="3953395" y="4471253"/>
            <a:chExt cx="2599805" cy="983599"/>
          </a:xfrm>
        </p:grpSpPr>
        <p:sp>
          <p:nvSpPr>
            <p:cNvPr id="12" name="TextBox 11"/>
            <p:cNvSpPr txBox="1"/>
            <p:nvPr/>
          </p:nvSpPr>
          <p:spPr>
            <a:xfrm>
              <a:off x="4126753" y="4476123"/>
              <a:ext cx="2426447" cy="978729"/>
            </a:xfrm>
            <a:prstGeom prst="rect">
              <a:avLst/>
            </a:prstGeom>
            <a:noFill/>
          </p:spPr>
          <p:txBody>
            <a:bodyPr wrap="square" rtlCol="0">
              <a:spAutoFit/>
            </a:bodyPr>
            <a:lstStyle/>
            <a:p>
              <a:pPr algn="ctr">
                <a:lnSpc>
                  <a:spcPct val="90000"/>
                </a:lnSpc>
              </a:pPr>
              <a:r>
                <a:rPr lang="en-US" sz="1600" b="1" dirty="0" smtClean="0">
                  <a:latin typeface="Helvetica" pitchFamily="34" charset="0"/>
                  <a:cs typeface="Helvetica" pitchFamily="34" charset="0"/>
                </a:rPr>
                <a:t>Unequal treatment under laws, programs and services for older adults</a:t>
              </a:r>
              <a:endParaRPr lang="en-US" sz="1600" b="1" dirty="0">
                <a:latin typeface="Helvetica" pitchFamily="34" charset="0"/>
                <a:cs typeface="Helvetica" pitchFamily="34" charset="0"/>
              </a:endParaRPr>
            </a:p>
          </p:txBody>
        </p:sp>
        <p:sp>
          <p:nvSpPr>
            <p:cNvPr id="14" name="TextBox 13"/>
            <p:cNvSpPr txBox="1"/>
            <p:nvPr/>
          </p:nvSpPr>
          <p:spPr>
            <a:xfrm>
              <a:off x="3953395" y="4471253"/>
              <a:ext cx="533400" cy="313932"/>
            </a:xfrm>
            <a:prstGeom prst="rect">
              <a:avLst/>
            </a:prstGeom>
            <a:noFill/>
          </p:spPr>
          <p:txBody>
            <a:bodyPr wrap="square" rtlCol="0">
              <a:spAutoFit/>
            </a:bodyPr>
            <a:lstStyle/>
            <a:p>
              <a:pPr>
                <a:lnSpc>
                  <a:spcPct val="90000"/>
                </a:lnSpc>
              </a:pPr>
              <a:r>
                <a:rPr lang="en-US" sz="1600" b="1" dirty="0" smtClean="0">
                  <a:latin typeface="Helvetica" pitchFamily="34" charset="0"/>
                  <a:cs typeface="Helvetica" pitchFamily="34" charset="0"/>
                </a:rPr>
                <a:t>3.  </a:t>
              </a:r>
              <a:endParaRPr lang="en-US" sz="1600" b="1" dirty="0">
                <a:latin typeface="Helvetica" pitchFamily="34" charset="0"/>
                <a:cs typeface="Helvetica" pitchFamily="34" charset="0"/>
              </a:endParaRPr>
            </a:p>
          </p:txBody>
        </p:sp>
      </p:grpSp>
      <p:grpSp>
        <p:nvGrpSpPr>
          <p:cNvPr id="5" name="Group 19"/>
          <p:cNvGrpSpPr/>
          <p:nvPr/>
        </p:nvGrpSpPr>
        <p:grpSpPr>
          <a:xfrm>
            <a:off x="4481276" y="2094109"/>
            <a:ext cx="2578847" cy="998985"/>
            <a:chOff x="4414370" y="2127562"/>
            <a:chExt cx="2578847" cy="998985"/>
          </a:xfrm>
        </p:grpSpPr>
        <p:sp>
          <p:nvSpPr>
            <p:cNvPr id="11" name="TextBox 10"/>
            <p:cNvSpPr txBox="1"/>
            <p:nvPr/>
          </p:nvSpPr>
          <p:spPr>
            <a:xfrm>
              <a:off x="4707217" y="2147818"/>
              <a:ext cx="2286000" cy="978729"/>
            </a:xfrm>
            <a:prstGeom prst="rect">
              <a:avLst/>
            </a:prstGeom>
            <a:noFill/>
          </p:spPr>
          <p:txBody>
            <a:bodyPr wrap="square" rtlCol="0">
              <a:spAutoFit/>
            </a:bodyPr>
            <a:lstStyle/>
            <a:p>
              <a:pPr>
                <a:lnSpc>
                  <a:spcPct val="90000"/>
                </a:lnSpc>
              </a:pPr>
              <a:r>
                <a:rPr lang="en-US" sz="1600" b="1" dirty="0" smtClean="0">
                  <a:latin typeface="Helvetica" pitchFamily="34" charset="0"/>
                  <a:cs typeface="Helvetica" pitchFamily="34" charset="0"/>
                </a:rPr>
                <a:t>Need to rely upon “families of choice” for care and </a:t>
              </a:r>
              <a:br>
                <a:rPr lang="en-US" sz="1600" b="1" dirty="0" smtClean="0">
                  <a:latin typeface="Helvetica" pitchFamily="34" charset="0"/>
                  <a:cs typeface="Helvetica" pitchFamily="34" charset="0"/>
                </a:rPr>
              </a:br>
              <a:r>
                <a:rPr lang="en-US" sz="1600" b="1" dirty="0" smtClean="0">
                  <a:latin typeface="Helvetica" pitchFamily="34" charset="0"/>
                  <a:cs typeface="Helvetica" pitchFamily="34" charset="0"/>
                </a:rPr>
                <a:t>support</a:t>
              </a:r>
              <a:endParaRPr lang="en-US" sz="1600" b="1" dirty="0">
                <a:latin typeface="Helvetica" pitchFamily="34" charset="0"/>
                <a:cs typeface="Helvetica" pitchFamily="34" charset="0"/>
              </a:endParaRPr>
            </a:p>
          </p:txBody>
        </p:sp>
        <p:sp>
          <p:nvSpPr>
            <p:cNvPr id="15" name="TextBox 14"/>
            <p:cNvSpPr txBox="1"/>
            <p:nvPr/>
          </p:nvSpPr>
          <p:spPr>
            <a:xfrm>
              <a:off x="4414370" y="2127562"/>
              <a:ext cx="533400" cy="313932"/>
            </a:xfrm>
            <a:prstGeom prst="rect">
              <a:avLst/>
            </a:prstGeom>
            <a:noFill/>
          </p:spPr>
          <p:txBody>
            <a:bodyPr wrap="square" rtlCol="0">
              <a:spAutoFit/>
            </a:bodyPr>
            <a:lstStyle/>
            <a:p>
              <a:pPr>
                <a:lnSpc>
                  <a:spcPct val="90000"/>
                </a:lnSpc>
              </a:pPr>
              <a:r>
                <a:rPr lang="en-US" sz="1600" b="1" dirty="0" smtClean="0">
                  <a:latin typeface="Helvetica" pitchFamily="34" charset="0"/>
                  <a:cs typeface="Helvetica" pitchFamily="34" charset="0"/>
                </a:rPr>
                <a:t>2.  </a:t>
              </a:r>
              <a:endParaRPr lang="en-US" sz="1600" b="1" dirty="0">
                <a:latin typeface="Helvetica" pitchFamily="34" charset="0"/>
                <a:cs typeface="Helvetica" pitchFamily="34" charset="0"/>
              </a:endParaRPr>
            </a:p>
          </p:txBody>
        </p:sp>
      </p:grpSp>
      <p:sp>
        <p:nvSpPr>
          <p:cNvPr id="22" name="Content Placeholder 4"/>
          <p:cNvSpPr txBox="1">
            <a:spLocks/>
          </p:cNvSpPr>
          <p:nvPr/>
        </p:nvSpPr>
        <p:spPr>
          <a:xfrm>
            <a:off x="5508662" y="5274536"/>
            <a:ext cx="2378038" cy="1390423"/>
          </a:xfrm>
          <a:prstGeom prst="rect">
            <a:avLst/>
          </a:prstGeom>
          <a:solidFill>
            <a:schemeClr val="accent4">
              <a:lumMod val="20000"/>
              <a:lumOff val="80000"/>
            </a:schemeClr>
          </a:solidFill>
        </p:spPr>
        <p:txBody>
          <a:bodyPr/>
          <a:lstStyle/>
          <a:p>
            <a:pPr marL="169863" marR="0" lvl="0" indent="-169863" defTabSz="914400" latinLnBrk="0">
              <a:lnSpc>
                <a:spcPct val="90000"/>
              </a:lnSpc>
              <a:spcBef>
                <a:spcPts val="600"/>
              </a:spcBef>
              <a:buClrTx/>
              <a:buSzTx/>
              <a:buFont typeface="Arial" pitchFamily="34" charset="0"/>
              <a:buChar char="•"/>
              <a:tabLst/>
              <a:defRPr/>
            </a:pPr>
            <a:r>
              <a:rPr lang="en-US" sz="1600" kern="0" dirty="0" smtClean="0">
                <a:latin typeface="Helvetica"/>
                <a:ea typeface="ＭＳ Ｐゴシック" pitchFamily="90" charset="-128"/>
                <a:cs typeface="Helvetica"/>
              </a:rPr>
              <a:t>Design safety nets around marriage, then exclude LG couples </a:t>
            </a:r>
          </a:p>
          <a:p>
            <a:pPr marL="169863" indent="-169863">
              <a:lnSpc>
                <a:spcPct val="90000"/>
              </a:lnSpc>
              <a:spcBef>
                <a:spcPts val="600"/>
              </a:spcBef>
              <a:buFont typeface="Arial" pitchFamily="34" charset="0"/>
              <a:buChar char="•"/>
              <a:defRPr/>
            </a:pPr>
            <a:r>
              <a:rPr lang="en-US" sz="1600" kern="0" dirty="0" smtClean="0">
                <a:latin typeface="Helvetica"/>
                <a:ea typeface="ＭＳ Ｐゴシック" pitchFamily="90" charset="-128"/>
                <a:cs typeface="Helvetica"/>
              </a:rPr>
              <a:t>Fail to address stigma and discrimination</a:t>
            </a:r>
          </a:p>
          <a:p>
            <a:pPr marL="342900" marR="0" lvl="0" indent="-342900" defTabSz="914400" rtl="0" eaLnBrk="0" fontAlgn="base" latinLnBrk="0" hangingPunct="0">
              <a:lnSpc>
                <a:spcPct val="90000"/>
              </a:lnSpc>
              <a:spcBef>
                <a:spcPts val="12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Helvetica"/>
              <a:ea typeface="ＭＳ Ｐゴシック" pitchFamily="90" charset="-128"/>
              <a:cs typeface="Helvetica"/>
            </a:endParaRPr>
          </a:p>
          <a:p>
            <a:pPr marL="342900" marR="0" lvl="0" indent="-342900" defTabSz="914400" rtl="0" eaLnBrk="0" fontAlgn="base" latinLnBrk="0" hangingPunct="0">
              <a:lnSpc>
                <a:spcPct val="90000"/>
              </a:lnSpc>
              <a:spcBef>
                <a:spcPts val="12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Helvetica"/>
              <a:ea typeface="ＭＳ Ｐゴシック" pitchFamily="90" charset="-128"/>
              <a:cs typeface="Helvetica"/>
            </a:endParaRPr>
          </a:p>
          <a:p>
            <a:pPr marL="342900" marR="0" lvl="0" indent="-342900"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Helvetica"/>
              <a:ea typeface="ＭＳ Ｐゴシック" pitchFamily="90" charset="-128"/>
              <a:cs typeface="Helvetica"/>
            </a:endParaRPr>
          </a:p>
        </p:txBody>
      </p:sp>
    </p:spTree>
    <p:extLst>
      <p:ext uri="{BB962C8B-B14F-4D97-AF65-F5344CB8AC3E}">
        <p14:creationId xmlns:p14="http://schemas.microsoft.com/office/powerpoint/2010/main" val="283421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animBg="1"/>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u="sng" dirty="0" err="1" smtClean="0"/>
              <a:t>AoA’s</a:t>
            </a:r>
            <a:r>
              <a:rPr lang="en-US" u="sng" dirty="0" smtClean="0"/>
              <a:t> solution</a:t>
            </a:r>
            <a:endParaRPr lang="en-US" dirty="0"/>
          </a:p>
        </p:txBody>
      </p:sp>
      <p:sp>
        <p:nvSpPr>
          <p:cNvPr id="3" name="Content Placeholder 2"/>
          <p:cNvSpPr>
            <a:spLocks noGrp="1"/>
          </p:cNvSpPr>
          <p:nvPr>
            <p:ph idx="1"/>
          </p:nvPr>
        </p:nvSpPr>
        <p:spPr>
          <a:xfrm>
            <a:off x="457200" y="838201"/>
            <a:ext cx="8229600" cy="3809999"/>
          </a:xfrm>
        </p:spPr>
        <p:txBody>
          <a:bodyPr/>
          <a:lstStyle/>
          <a:p>
            <a:pPr eaLnBrk="1" fontAlgn="auto" hangingPunct="1">
              <a:spcAft>
                <a:spcPts val="0"/>
              </a:spcAft>
              <a:buClr>
                <a:srgbClr val="956E8E"/>
              </a:buClr>
              <a:buSzPct val="120000"/>
              <a:buFont typeface="Wingdings" pitchFamily="2" charset="2"/>
              <a:buChar char="§"/>
              <a:defRPr/>
            </a:pPr>
            <a:r>
              <a:rPr lang="en-US" sz="2200" dirty="0">
                <a:latin typeface="Times New Roman" pitchFamily="18" charset="0"/>
              </a:rPr>
              <a:t>The Older Americans Act directs the Aging Network to pay particular attention to serving populations with greatest social need.</a:t>
            </a:r>
          </a:p>
          <a:p>
            <a:pPr marL="0" indent="0" eaLnBrk="1" fontAlgn="auto" hangingPunct="1">
              <a:spcAft>
                <a:spcPts val="0"/>
              </a:spcAft>
              <a:buClr>
                <a:srgbClr val="956E8E"/>
              </a:buClr>
              <a:buSzPct val="120000"/>
              <a:buNone/>
              <a:tabLst>
                <a:tab pos="1149350" algn="l"/>
                <a:tab pos="1371600" algn="l"/>
              </a:tabLst>
              <a:defRPr/>
            </a:pPr>
            <a:endParaRPr lang="en-US" sz="2200" dirty="0">
              <a:latin typeface="Times New Roman" pitchFamily="18" charset="0"/>
            </a:endParaRPr>
          </a:p>
          <a:p>
            <a:pPr marL="457200" indent="-457200" eaLnBrk="1" fontAlgn="auto" hangingPunct="1">
              <a:spcAft>
                <a:spcPts val="0"/>
              </a:spcAft>
              <a:buClr>
                <a:srgbClr val="956E8E"/>
              </a:buClr>
              <a:buSzPct val="120000"/>
              <a:buFont typeface="Wingdings" pitchFamily="2" charset="2"/>
              <a:buChar char="§"/>
              <a:tabLst>
                <a:tab pos="1149350" algn="l"/>
                <a:tab pos="1371600" algn="l"/>
              </a:tabLst>
              <a:defRPr/>
            </a:pPr>
            <a:r>
              <a:rPr lang="en-US" sz="2200" dirty="0" err="1">
                <a:latin typeface="Times New Roman" pitchFamily="18" charset="0"/>
              </a:rPr>
              <a:t>AoA</a:t>
            </a:r>
            <a:r>
              <a:rPr lang="en-US" sz="2200" dirty="0">
                <a:latin typeface="Times New Roman" pitchFamily="18" charset="0"/>
              </a:rPr>
              <a:t> has a history of funding national organizations to serve as technical assistance resource centers for specific minority populations including Hispanic Americans, African Americans, Asian Americans and Native Americans.  </a:t>
            </a:r>
            <a:endParaRPr lang="en-US" sz="2200" dirty="0" smtClean="0">
              <a:latin typeface="Times New Roman" pitchFamily="18" charset="0"/>
            </a:endParaRPr>
          </a:p>
          <a:p>
            <a:pPr marL="457200" indent="-457200" eaLnBrk="1" fontAlgn="auto" hangingPunct="1">
              <a:spcAft>
                <a:spcPts val="0"/>
              </a:spcAft>
              <a:buClr>
                <a:srgbClr val="956E8E"/>
              </a:buClr>
              <a:buSzPct val="120000"/>
              <a:buFont typeface="Wingdings" pitchFamily="2" charset="2"/>
              <a:buChar char="§"/>
              <a:tabLst>
                <a:tab pos="1149350" algn="l"/>
                <a:tab pos="1371600" algn="l"/>
              </a:tabLst>
              <a:defRPr/>
            </a:pPr>
            <a:endParaRPr lang="en-US" sz="2200" dirty="0">
              <a:latin typeface="Times New Roman" pitchFamily="18" charset="0"/>
            </a:endParaRPr>
          </a:p>
          <a:p>
            <a:pPr marL="457200" indent="-457200" eaLnBrk="1" fontAlgn="auto" hangingPunct="1">
              <a:spcAft>
                <a:spcPts val="0"/>
              </a:spcAft>
              <a:buClr>
                <a:srgbClr val="956E8E"/>
              </a:buClr>
              <a:buSzPct val="120000"/>
              <a:buFont typeface="Wingdings" pitchFamily="2" charset="2"/>
              <a:buChar char="§"/>
              <a:tabLst>
                <a:tab pos="1149350" algn="l"/>
                <a:tab pos="1371600" algn="l"/>
              </a:tabLst>
              <a:defRPr/>
            </a:pPr>
            <a:r>
              <a:rPr lang="en-US" sz="2200" dirty="0">
                <a:latin typeface="Times New Roman" pitchFamily="18" charset="0"/>
              </a:rPr>
              <a:t>With the encouragement of the Administration, </a:t>
            </a:r>
            <a:r>
              <a:rPr lang="en-US" sz="2200" dirty="0" err="1">
                <a:latin typeface="Times New Roman" pitchFamily="18" charset="0"/>
              </a:rPr>
              <a:t>AoA</a:t>
            </a:r>
            <a:r>
              <a:rPr lang="en-US" sz="2200" dirty="0">
                <a:latin typeface="Times New Roman" pitchFamily="18" charset="0"/>
              </a:rPr>
              <a:t> recognizes through this new resource center that older gay, lesbian, bisexual and transgender individuals have unique needs and preferences that must be addressed</a:t>
            </a:r>
          </a:p>
          <a:p>
            <a:endParaRPr lang="en-US" sz="2200" dirty="0"/>
          </a:p>
        </p:txBody>
      </p:sp>
    </p:spTree>
    <p:extLst>
      <p:ext uri="{BB962C8B-B14F-4D97-AF65-F5344CB8AC3E}">
        <p14:creationId xmlns:p14="http://schemas.microsoft.com/office/powerpoint/2010/main" val="861026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u="sng" dirty="0" smtClean="0"/>
              <a:t>Vision Statement </a:t>
            </a:r>
          </a:p>
        </p:txBody>
      </p:sp>
      <p:sp>
        <p:nvSpPr>
          <p:cNvPr id="5123" name="Content Placeholder 2"/>
          <p:cNvSpPr>
            <a:spLocks noGrp="1"/>
          </p:cNvSpPr>
          <p:nvPr>
            <p:ph idx="1"/>
          </p:nvPr>
        </p:nvSpPr>
        <p:spPr>
          <a:xfrm>
            <a:off x="457200" y="1600200"/>
            <a:ext cx="8229600" cy="3886200"/>
          </a:xfrm>
        </p:spPr>
        <p:txBody>
          <a:bodyPr/>
          <a:lstStyle/>
          <a:p>
            <a:pPr eaLnBrk="1" hangingPunct="1">
              <a:buNone/>
            </a:pPr>
            <a:r>
              <a:rPr lang="en-US" sz="2800" dirty="0" smtClean="0"/>
              <a:t>	Older lesbian, gay, bisexual and transgender individuals in the United States feel welcome and supported in their communities, urban and rural, by both aging network and LGBT organizations and have access to culturally appropriate supports and services to assist them in their efforts to live as independently as possible in the setting of their choice.</a:t>
            </a:r>
          </a:p>
          <a:p>
            <a:pPr eaLnBrk="1" hangingPunct="1">
              <a:buNone/>
            </a:pPr>
            <a:endParaRPr lang="en-US" dirty="0" smtClean="0"/>
          </a:p>
        </p:txBody>
      </p:sp>
    </p:spTree>
    <p:extLst>
      <p:ext uri="{BB962C8B-B14F-4D97-AF65-F5344CB8AC3E}">
        <p14:creationId xmlns:p14="http://schemas.microsoft.com/office/powerpoint/2010/main" val="1280602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u="sng" dirty="0" smtClean="0"/>
              <a:t>Who makes up the NRC?</a:t>
            </a:r>
            <a:endParaRPr lang="en-US" u="sng" dirty="0"/>
          </a:p>
        </p:txBody>
      </p:sp>
      <p:sp>
        <p:nvSpPr>
          <p:cNvPr id="3" name="Content Placeholder 2"/>
          <p:cNvSpPr>
            <a:spLocks noGrp="1"/>
          </p:cNvSpPr>
          <p:nvPr>
            <p:ph idx="1"/>
          </p:nvPr>
        </p:nvSpPr>
        <p:spPr>
          <a:xfrm>
            <a:off x="457200" y="1295401"/>
            <a:ext cx="8229600" cy="3962400"/>
          </a:xfrm>
        </p:spPr>
        <p:txBody>
          <a:bodyPr/>
          <a:lstStyle/>
          <a:p>
            <a:pPr lvl="1" eaLnBrk="1" hangingPunct="1">
              <a:lnSpc>
                <a:spcPct val="90000"/>
              </a:lnSpc>
              <a:spcBef>
                <a:spcPts val="600"/>
              </a:spcBef>
              <a:buClr>
                <a:srgbClr val="956E8E"/>
              </a:buClr>
              <a:buSzPct val="130000"/>
              <a:buFont typeface="Wingdings" pitchFamily="2" charset="2"/>
              <a:buChar char="§"/>
            </a:pPr>
            <a:r>
              <a:rPr lang="en-US" sz="2400" b="1" dirty="0"/>
              <a:t>Training Partners:</a:t>
            </a:r>
            <a:r>
              <a:rPr lang="en-US" sz="2400" dirty="0"/>
              <a:t> </a:t>
            </a:r>
            <a:r>
              <a:rPr lang="en-US" sz="2400" dirty="0" smtClean="0"/>
              <a:t>PHI, </a:t>
            </a:r>
            <a:r>
              <a:rPr lang="en-US" sz="2400" dirty="0"/>
              <a:t>LGBT Aging Project, </a:t>
            </a:r>
            <a:r>
              <a:rPr lang="en-US" sz="2400" dirty="0" err="1"/>
              <a:t>openhouse</a:t>
            </a:r>
            <a:r>
              <a:rPr lang="en-US" sz="2400" dirty="0"/>
              <a:t>, </a:t>
            </a:r>
            <a:r>
              <a:rPr lang="en-US" sz="2400" dirty="0" smtClean="0"/>
              <a:t>GRIOT </a:t>
            </a:r>
            <a:r>
              <a:rPr lang="en-US" sz="2400" dirty="0"/>
              <a:t>Circle </a:t>
            </a:r>
            <a:r>
              <a:rPr lang="en-US" sz="2400" dirty="0" smtClean="0"/>
              <a:t>(LGBT elders of African descent),    	FORGE /Transgender </a:t>
            </a:r>
            <a:r>
              <a:rPr lang="en-US" sz="2400" dirty="0"/>
              <a:t>Aging Network</a:t>
            </a:r>
          </a:p>
          <a:p>
            <a:pPr lvl="1" eaLnBrk="1" hangingPunct="1">
              <a:lnSpc>
                <a:spcPct val="90000"/>
              </a:lnSpc>
              <a:spcBef>
                <a:spcPts val="600"/>
              </a:spcBef>
              <a:buClr>
                <a:srgbClr val="956E8E"/>
              </a:buClr>
              <a:buSzPct val="130000"/>
              <a:buFont typeface="Wingdings" pitchFamily="2" charset="2"/>
              <a:buChar char="§"/>
            </a:pPr>
            <a:endParaRPr lang="en-US" sz="200" dirty="0"/>
          </a:p>
          <a:p>
            <a:pPr lvl="1" eaLnBrk="1" hangingPunct="1">
              <a:lnSpc>
                <a:spcPct val="90000"/>
              </a:lnSpc>
              <a:spcBef>
                <a:spcPts val="600"/>
              </a:spcBef>
              <a:buClr>
                <a:srgbClr val="956E8E"/>
              </a:buClr>
              <a:buSzPct val="130000"/>
              <a:buFont typeface="Wingdings" pitchFamily="2" charset="2"/>
              <a:buChar char="§"/>
            </a:pPr>
            <a:r>
              <a:rPr lang="en-US" sz="2400" b="1" dirty="0" smtClean="0"/>
              <a:t>Aging </a:t>
            </a:r>
            <a:r>
              <a:rPr lang="en-US" sz="2400" b="1" dirty="0"/>
              <a:t>Portal Partners:</a:t>
            </a:r>
            <a:r>
              <a:rPr lang="en-US" sz="2400" dirty="0"/>
              <a:t> American Society on Aging, </a:t>
            </a:r>
            <a:r>
              <a:rPr lang="en-US" sz="2400" dirty="0" smtClean="0"/>
              <a:t>National Council on </a:t>
            </a:r>
            <a:r>
              <a:rPr lang="en-US" sz="2400" dirty="0" err="1" smtClean="0"/>
              <a:t>Aging’s</a:t>
            </a:r>
            <a:r>
              <a:rPr lang="en-US" sz="2400" dirty="0" smtClean="0"/>
              <a:t> National Institute of Senior Centers, National Association of Area Agencies of Aging (n4a)</a:t>
            </a:r>
            <a:endParaRPr lang="en-US" sz="2400" dirty="0"/>
          </a:p>
          <a:p>
            <a:pPr lvl="1" eaLnBrk="1" hangingPunct="1">
              <a:lnSpc>
                <a:spcPct val="90000"/>
              </a:lnSpc>
              <a:spcBef>
                <a:spcPts val="600"/>
              </a:spcBef>
              <a:buClr>
                <a:srgbClr val="956E8E"/>
              </a:buClr>
              <a:buSzPct val="130000"/>
              <a:buFont typeface="Wingdings" pitchFamily="2" charset="2"/>
              <a:buChar char="§"/>
            </a:pPr>
            <a:endParaRPr lang="en-US" sz="200" dirty="0"/>
          </a:p>
          <a:p>
            <a:pPr lvl="1" eaLnBrk="1" hangingPunct="1">
              <a:lnSpc>
                <a:spcPct val="90000"/>
              </a:lnSpc>
              <a:spcBef>
                <a:spcPts val="600"/>
              </a:spcBef>
              <a:buClr>
                <a:srgbClr val="956E8E"/>
              </a:buClr>
              <a:buSzPct val="130000"/>
              <a:buFont typeface="Wingdings" pitchFamily="2" charset="2"/>
              <a:buChar char="§"/>
            </a:pPr>
            <a:r>
              <a:rPr lang="en-US" sz="2400" b="1" dirty="0"/>
              <a:t>LGBT Portal Partner:</a:t>
            </a:r>
            <a:r>
              <a:rPr lang="en-US" sz="2400" dirty="0"/>
              <a:t> </a:t>
            </a:r>
            <a:r>
              <a:rPr lang="en-US" sz="2400" dirty="0" err="1"/>
              <a:t>CenterLink</a:t>
            </a:r>
            <a:r>
              <a:rPr lang="en-US" sz="2400" dirty="0"/>
              <a:t> (national association for LGBT community centers)</a:t>
            </a:r>
          </a:p>
          <a:p>
            <a:pPr lvl="1" eaLnBrk="1" hangingPunct="1">
              <a:lnSpc>
                <a:spcPct val="90000"/>
              </a:lnSpc>
              <a:spcBef>
                <a:spcPts val="600"/>
              </a:spcBef>
              <a:buClr>
                <a:srgbClr val="956E8E"/>
              </a:buClr>
              <a:buSzPct val="130000"/>
              <a:buFont typeface="Wingdings" pitchFamily="2" charset="2"/>
              <a:buChar char="§"/>
            </a:pPr>
            <a:endParaRPr lang="en-US" sz="200" dirty="0"/>
          </a:p>
          <a:p>
            <a:pPr lvl="1" eaLnBrk="1" hangingPunct="1">
              <a:lnSpc>
                <a:spcPct val="90000"/>
              </a:lnSpc>
              <a:spcBef>
                <a:spcPts val="600"/>
              </a:spcBef>
              <a:buClr>
                <a:srgbClr val="956E8E"/>
              </a:buClr>
              <a:buSzPct val="130000"/>
              <a:buFont typeface="Wingdings" pitchFamily="2" charset="2"/>
              <a:buChar char="§"/>
            </a:pPr>
            <a:r>
              <a:rPr lang="en-US" sz="2400" b="1" dirty="0"/>
              <a:t>Evaluation Partner:</a:t>
            </a:r>
            <a:r>
              <a:rPr lang="en-US" sz="2400" dirty="0"/>
              <a:t> </a:t>
            </a:r>
            <a:r>
              <a:rPr lang="en-US" sz="2400" dirty="0" smtClean="0"/>
              <a:t>Hunter College </a:t>
            </a:r>
            <a:endParaRPr lang="en-US" sz="2400" dirty="0"/>
          </a:p>
          <a:p>
            <a:endParaRPr lang="en-US" dirty="0"/>
          </a:p>
        </p:txBody>
      </p:sp>
    </p:spTree>
    <p:extLst>
      <p:ext uri="{BB962C8B-B14F-4D97-AF65-F5344CB8AC3E}">
        <p14:creationId xmlns:p14="http://schemas.microsoft.com/office/powerpoint/2010/main" val="3501239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487362"/>
          </a:xfrm>
        </p:spPr>
        <p:txBody>
          <a:bodyPr/>
          <a:lstStyle/>
          <a:p>
            <a:pPr eaLnBrk="1" hangingPunct="1"/>
            <a:r>
              <a:rPr lang="en-US" sz="3600" u="sng" dirty="0" smtClean="0"/>
              <a:t>WHAT DO WE DO?</a:t>
            </a:r>
          </a:p>
        </p:txBody>
      </p:sp>
      <p:sp>
        <p:nvSpPr>
          <p:cNvPr id="5123" name="Content Placeholder 2"/>
          <p:cNvSpPr>
            <a:spLocks noGrp="1"/>
          </p:cNvSpPr>
          <p:nvPr>
            <p:ph idx="1"/>
          </p:nvPr>
        </p:nvSpPr>
        <p:spPr>
          <a:xfrm>
            <a:off x="457200" y="838200"/>
            <a:ext cx="8229600" cy="4572000"/>
          </a:xfrm>
        </p:spPr>
        <p:txBody>
          <a:bodyPr/>
          <a:lstStyle/>
          <a:p>
            <a:pPr marL="514350" indent="-514350">
              <a:buClr>
                <a:srgbClr val="956E8E"/>
              </a:buClr>
              <a:buSzPct val="130000"/>
              <a:buFont typeface="+mj-lt"/>
              <a:buAutoNum type="arabicPeriod"/>
              <a:defRPr/>
            </a:pPr>
            <a:r>
              <a:rPr lang="en-US" dirty="0"/>
              <a:t>Educate mainstream aging services organizations about the existence and special needs of LGBT elders</a:t>
            </a:r>
          </a:p>
          <a:p>
            <a:pPr marL="457200" indent="-457200">
              <a:buClr>
                <a:srgbClr val="956E8E"/>
              </a:buClr>
              <a:buSzPct val="130000"/>
              <a:buFont typeface="+mj-lt"/>
              <a:buAutoNum type="arabicPeriod"/>
              <a:defRPr/>
            </a:pPr>
            <a:endParaRPr lang="en-US" sz="1100" dirty="0"/>
          </a:p>
          <a:p>
            <a:pPr marL="514350" indent="-514350">
              <a:buClr>
                <a:srgbClr val="956E8E"/>
              </a:buClr>
              <a:buSzPct val="130000"/>
              <a:buFont typeface="+mj-lt"/>
              <a:buAutoNum type="arabicPeriod"/>
              <a:defRPr/>
            </a:pPr>
            <a:r>
              <a:rPr lang="en-US" dirty="0"/>
              <a:t>Sensitize LGBT organizations about the existence  and special needs of older adults</a:t>
            </a:r>
          </a:p>
          <a:p>
            <a:pPr marL="457200" indent="-457200">
              <a:buClr>
                <a:srgbClr val="956E8E"/>
              </a:buClr>
              <a:buSzPct val="130000"/>
              <a:buFont typeface="+mj-lt"/>
              <a:buAutoNum type="arabicPeriod"/>
              <a:defRPr/>
            </a:pPr>
            <a:endParaRPr lang="en-US" sz="1100" dirty="0"/>
          </a:p>
          <a:p>
            <a:pPr marL="514350" indent="-514350">
              <a:buClr>
                <a:srgbClr val="956E8E"/>
              </a:buClr>
              <a:buSzPct val="130000"/>
              <a:buFont typeface="+mj-lt"/>
              <a:buAutoNum type="arabicPeriod"/>
              <a:defRPr/>
            </a:pPr>
            <a:r>
              <a:rPr lang="en-US" dirty="0"/>
              <a:t>Educate LGBT individuals about the importance of planning ahead for future long-term care needs</a:t>
            </a:r>
          </a:p>
          <a:p>
            <a:pPr eaLnBrk="1" hangingPunct="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u="sng" dirty="0" smtClean="0"/>
              <a:t>How do we do it?</a:t>
            </a:r>
          </a:p>
        </p:txBody>
      </p:sp>
      <p:sp>
        <p:nvSpPr>
          <p:cNvPr id="5123" name="Content Placeholder 2"/>
          <p:cNvSpPr>
            <a:spLocks noGrp="1"/>
          </p:cNvSpPr>
          <p:nvPr>
            <p:ph idx="1"/>
          </p:nvPr>
        </p:nvSpPr>
        <p:spPr>
          <a:xfrm>
            <a:off x="457200" y="1600200"/>
            <a:ext cx="8229600" cy="3886200"/>
          </a:xfrm>
        </p:spPr>
        <p:txBody>
          <a:bodyPr/>
          <a:lstStyle/>
          <a:p>
            <a:pPr eaLnBrk="1" hangingPunct="1"/>
            <a:r>
              <a:rPr lang="en-US" sz="4000" dirty="0" smtClean="0"/>
              <a:t>Resources Clearinghouse </a:t>
            </a:r>
            <a:r>
              <a:rPr lang="en-US" sz="4000" smtClean="0"/>
              <a:t>(</a:t>
            </a:r>
            <a:r>
              <a:rPr lang="en-US" sz="4000" b="1" u="sng" smtClean="0"/>
              <a:t>lgbtagingcenter.org</a:t>
            </a:r>
            <a:r>
              <a:rPr lang="en-US" sz="4000" dirty="0" smtClean="0"/>
              <a:t>)</a:t>
            </a:r>
          </a:p>
          <a:p>
            <a:pPr eaLnBrk="1" hangingPunct="1"/>
            <a:r>
              <a:rPr lang="en-US" sz="4000" dirty="0" smtClean="0"/>
              <a:t>Technical Assistance Center (email and phone)</a:t>
            </a:r>
          </a:p>
          <a:p>
            <a:pPr eaLnBrk="1" hangingPunct="1"/>
            <a:r>
              <a:rPr lang="en-US" sz="4000" dirty="0" smtClean="0"/>
              <a:t>In-Person Trainings (Requests made online)</a:t>
            </a:r>
          </a:p>
          <a:p>
            <a:pPr eaLnBrk="1" hangingPunct="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Being LGBT in an LTC</a:t>
            </a:r>
            <a:endParaRPr lang="en-US" u="sng" dirty="0"/>
          </a:p>
        </p:txBody>
      </p:sp>
      <p:sp>
        <p:nvSpPr>
          <p:cNvPr id="3" name="Content Placeholder 2"/>
          <p:cNvSpPr>
            <a:spLocks noGrp="1"/>
          </p:cNvSpPr>
          <p:nvPr>
            <p:ph idx="1"/>
          </p:nvPr>
        </p:nvSpPr>
        <p:spPr/>
        <p:txBody>
          <a:bodyPr/>
          <a:lstStyle/>
          <a:p>
            <a:r>
              <a:rPr lang="en-US" dirty="0" smtClean="0"/>
              <a:t>Difficult to find quantitative data – many are closeted or not being surveyed/asked</a:t>
            </a:r>
          </a:p>
          <a:p>
            <a:r>
              <a:rPr lang="en-US" dirty="0" smtClean="0"/>
              <a:t>Connecting to Resources –</a:t>
            </a:r>
          </a:p>
          <a:p>
            <a:pPr lvl="1"/>
            <a:r>
              <a:rPr lang="en-US" dirty="0" smtClean="0"/>
              <a:t>Via Ombudsman (NRC technical assistance)</a:t>
            </a:r>
          </a:p>
          <a:p>
            <a:pPr lvl="1"/>
            <a:r>
              <a:rPr lang="en-US" dirty="0" smtClean="0"/>
              <a:t>Via direct telephone or website (many national groups, including NRC)</a:t>
            </a:r>
          </a:p>
          <a:p>
            <a:pPr lvl="1"/>
            <a:r>
              <a:rPr lang="en-US" dirty="0" smtClean="0"/>
              <a:t>Ombudsmen training</a:t>
            </a:r>
          </a:p>
          <a:p>
            <a:pPr lvl="1"/>
            <a:endParaRPr lang="en-US" dirty="0" smtClean="0"/>
          </a:p>
          <a:p>
            <a:pPr>
              <a:buNone/>
            </a:pPr>
            <a:r>
              <a:rPr lang="en-US"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u="sng" dirty="0" smtClean="0"/>
              <a:t>Reaching and Working with LGBT Consumers</a:t>
            </a:r>
            <a:endParaRPr lang="en-US" sz="2800" u="sng" dirty="0"/>
          </a:p>
        </p:txBody>
      </p:sp>
      <p:sp>
        <p:nvSpPr>
          <p:cNvPr id="3" name="Content Placeholder 2"/>
          <p:cNvSpPr>
            <a:spLocks noGrp="1"/>
          </p:cNvSpPr>
          <p:nvPr>
            <p:ph idx="1"/>
          </p:nvPr>
        </p:nvSpPr>
        <p:spPr>
          <a:xfrm>
            <a:off x="457200" y="914400"/>
            <a:ext cx="8229600" cy="4495800"/>
          </a:xfrm>
        </p:spPr>
        <p:txBody>
          <a:bodyPr/>
          <a:lstStyle/>
          <a:p>
            <a:r>
              <a:rPr lang="en-US" dirty="0" smtClean="0"/>
              <a:t>It may be threatening to be “found”</a:t>
            </a:r>
          </a:p>
          <a:p>
            <a:r>
              <a:rPr lang="en-US" dirty="0" smtClean="0"/>
              <a:t>Show signs of being open, safe and respectful </a:t>
            </a:r>
          </a:p>
          <a:p>
            <a:pPr lvl="1">
              <a:buNone/>
            </a:pPr>
            <a:r>
              <a:rPr lang="en-US" dirty="0" smtClean="0"/>
              <a:t>– use inclusive language (e.g. partner, instead of husband/wife)</a:t>
            </a:r>
          </a:p>
          <a:p>
            <a:pPr lvl="1">
              <a:buNone/>
            </a:pPr>
            <a:r>
              <a:rPr lang="en-US" dirty="0" smtClean="0"/>
              <a:t>-- use forms that reflect inclusiveness</a:t>
            </a:r>
          </a:p>
          <a:p>
            <a:pPr lvl="1">
              <a:buNone/>
            </a:pPr>
            <a:r>
              <a:rPr lang="en-US" dirty="0" smtClean="0"/>
              <a:t>-- confidentiality is key</a:t>
            </a:r>
          </a:p>
          <a:p>
            <a:pPr lvl="1">
              <a:buNone/>
            </a:pPr>
            <a:r>
              <a:rPr lang="en-US" dirty="0" smtClean="0"/>
              <a:t>-- advocate in a safe way (know their rights &amp; make sure rights are respected)</a:t>
            </a:r>
          </a:p>
          <a:p>
            <a:pPr lvl="1">
              <a:buNone/>
            </a:pPr>
            <a:r>
              <a:rPr lang="en-US" dirty="0" smtClean="0"/>
              <a:t>--suggestions around programming/groups</a:t>
            </a:r>
          </a:p>
          <a:p>
            <a:pPr lvl="1"/>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816</TotalTime>
  <Words>427</Words>
  <Application>Microsoft Office PowerPoint</Application>
  <PresentationFormat>On-screen Show (4:3)</PresentationFormat>
  <Paragraphs>69</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LGBT Older Adults Face Unique Challenges to Successful Aging</vt:lpstr>
      <vt:lpstr>AoA’s solution</vt:lpstr>
      <vt:lpstr>Vision Statement </vt:lpstr>
      <vt:lpstr>Who makes up the NRC?</vt:lpstr>
      <vt:lpstr>WHAT DO WE DO?</vt:lpstr>
      <vt:lpstr>How do we do it?</vt:lpstr>
      <vt:lpstr>Being LGBT in an LTC</vt:lpstr>
      <vt:lpstr>Reaching and Working with LGBT Consumers</vt:lpstr>
      <vt:lpstr>Contact information  </vt:lpstr>
    </vt:vector>
  </TitlesOfParts>
  <Company>SAGE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Chrstina DaCosta</dc:creator>
  <cp:lastModifiedBy>Tina</cp:lastModifiedBy>
  <cp:revision>76</cp:revision>
  <dcterms:created xsi:type="dcterms:W3CDTF">2011-02-09T15:05:56Z</dcterms:created>
  <dcterms:modified xsi:type="dcterms:W3CDTF">2014-12-04T21:29:26Z</dcterms:modified>
</cp:coreProperties>
</file>