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7" r:id="rId2"/>
    <p:sldId id="269" r:id="rId3"/>
    <p:sldId id="270" r:id="rId4"/>
    <p:sldId id="335" r:id="rId5"/>
    <p:sldId id="271" r:id="rId6"/>
    <p:sldId id="348" r:id="rId7"/>
    <p:sldId id="338" r:id="rId8"/>
    <p:sldId id="337" r:id="rId9"/>
    <p:sldId id="273" r:id="rId10"/>
    <p:sldId id="275" r:id="rId11"/>
    <p:sldId id="274" r:id="rId12"/>
    <p:sldId id="278" r:id="rId13"/>
    <p:sldId id="339" r:id="rId14"/>
    <p:sldId id="279" r:id="rId15"/>
    <p:sldId id="280" r:id="rId16"/>
    <p:sldId id="281" r:id="rId17"/>
    <p:sldId id="282" r:id="rId18"/>
    <p:sldId id="316" r:id="rId19"/>
    <p:sldId id="340" r:id="rId20"/>
    <p:sldId id="283" r:id="rId21"/>
    <p:sldId id="284" r:id="rId22"/>
    <p:sldId id="285" r:id="rId23"/>
    <p:sldId id="286" r:id="rId24"/>
    <p:sldId id="287" r:id="rId25"/>
    <p:sldId id="350" r:id="rId26"/>
    <p:sldId id="351" r:id="rId27"/>
    <p:sldId id="288" r:id="rId28"/>
    <p:sldId id="290" r:id="rId29"/>
    <p:sldId id="291" r:id="rId30"/>
    <p:sldId id="292" r:id="rId31"/>
    <p:sldId id="352" r:id="rId32"/>
    <p:sldId id="259" r:id="rId33"/>
    <p:sldId id="293" r:id="rId34"/>
    <p:sldId id="294" r:id="rId35"/>
    <p:sldId id="295" r:id="rId36"/>
    <p:sldId id="353" r:id="rId37"/>
    <p:sldId id="354" r:id="rId38"/>
    <p:sldId id="296" r:id="rId39"/>
    <p:sldId id="297" r:id="rId40"/>
    <p:sldId id="298" r:id="rId41"/>
    <p:sldId id="299" r:id="rId42"/>
    <p:sldId id="355" r:id="rId43"/>
    <p:sldId id="356" r:id="rId44"/>
    <p:sldId id="300" r:id="rId45"/>
    <p:sldId id="301" r:id="rId46"/>
    <p:sldId id="302" r:id="rId47"/>
    <p:sldId id="303" r:id="rId48"/>
    <p:sldId id="357" r:id="rId49"/>
    <p:sldId id="358" r:id="rId50"/>
    <p:sldId id="304" r:id="rId51"/>
    <p:sldId id="305" r:id="rId52"/>
    <p:sldId id="306" r:id="rId53"/>
    <p:sldId id="307" r:id="rId54"/>
    <p:sldId id="308" r:id="rId55"/>
    <p:sldId id="359" r:id="rId56"/>
    <p:sldId id="360" r:id="rId57"/>
    <p:sldId id="309" r:id="rId58"/>
    <p:sldId id="260" r:id="rId59"/>
    <p:sldId id="261" r:id="rId60"/>
    <p:sldId id="333" r:id="rId61"/>
    <p:sldId id="346" r:id="rId62"/>
    <p:sldId id="347" r:id="rId63"/>
    <p:sldId id="317" r:id="rId64"/>
    <p:sldId id="314" r:id="rId65"/>
    <p:sldId id="26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L" initials="ACL" lastIdx="15" clrIdx="0">
    <p:extLst>
      <p:ext uri="{19B8F6BF-5375-455C-9EA6-DF929625EA0E}">
        <p15:presenceInfo xmlns:p15="http://schemas.microsoft.com/office/powerpoint/2012/main" userId="ACL" providerId="None"/>
      </p:ext>
    </p:extLst>
  </p:cmAuthor>
  <p:cmAuthor id="2" name="Amity Overall-Laib" initials="AO" lastIdx="13" clrIdx="1">
    <p:extLst>
      <p:ext uri="{19B8F6BF-5375-455C-9EA6-DF929625EA0E}">
        <p15:presenceInfo xmlns:p15="http://schemas.microsoft.com/office/powerpoint/2012/main" userId="Amity Overall-Lai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41029" autoAdjust="0"/>
  </p:normalViewPr>
  <p:slideViewPr>
    <p:cSldViewPr snapToGrid="0">
      <p:cViewPr varScale="1">
        <p:scale>
          <a:sx n="38" d="100"/>
          <a:sy n="38" d="100"/>
        </p:scale>
        <p:origin x="17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9/23/2019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248493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case must have at least one complaint.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definition in the revised NORS for a complaint is very similar to the current NORS in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complaint is an expression of dissatisfaction or concern brought to, or initiated by, the Ombudsman program which requires Ombudsman program investigation and resolution on behalf of one or more residents of a long-term care facility.</a:t>
            </a:r>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10</a:t>
            </a:fld>
            <a:endParaRPr lang="en-US" dirty="0"/>
          </a:p>
        </p:txBody>
      </p:sp>
    </p:spTree>
    <p:extLst>
      <p:ext uri="{BB962C8B-B14F-4D97-AF65-F5344CB8AC3E}">
        <p14:creationId xmlns:p14="http://schemas.microsoft.com/office/powerpoint/2010/main" val="322461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complainant is an individual who requests Ombudsman program complaint investigation services regarding one or more complaints made by, or on behalf of,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revised NORS the definition for “resident representative” is </a:t>
            </a:r>
            <a:r>
              <a:rPr lang="en-US" sz="1200" b="0" i="0" u="none" strike="noStrike" kern="1200" baseline="0" dirty="0">
                <a:solidFill>
                  <a:schemeClr val="tx1"/>
                </a:solidFill>
                <a:latin typeface="+mn-lt"/>
                <a:ea typeface="+mn-ea"/>
                <a:cs typeface="+mn-cs"/>
              </a:rPr>
              <a:t>from the LTCOP Rule and is (1) an individual chosen by the resident to act on behalf of the resident in order to support the resident in decision-making; access medical, social or other personal information of the resident; manage financial matters; or receive notifications; (2) A person authorized by State or Federal law (such as agents under power of attorney, representative payees, and other fiduciaries) to act on behalf of the resident (3) Legal representative, as used in section 712 of the Act; or (4) The court-appointed guardian or conservator of a resident.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Friend is a non-relative with a personal relationship with the resident as identified by the resident or complainant.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Family is spouse, sibling, other relative or as identified by the resident or complainant.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11</a:t>
            </a:fld>
            <a:endParaRPr lang="en-US" dirty="0"/>
          </a:p>
        </p:txBody>
      </p:sp>
    </p:spTree>
    <p:extLst>
      <p:ext uri="{BB962C8B-B14F-4D97-AF65-F5344CB8AC3E}">
        <p14:creationId xmlns:p14="http://schemas.microsoft.com/office/powerpoint/2010/main" val="120041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endParaRPr lang="en-US" dirty="0"/>
          </a:p>
          <a:p>
            <a:pPr marL="0" indent="0">
              <a:spcAft>
                <a:spcPts val="600"/>
              </a:spcAft>
              <a:buNone/>
            </a:pPr>
            <a:r>
              <a:rPr lang="en-US" dirty="0"/>
              <a:t>Consultation is now called </a:t>
            </a:r>
            <a:r>
              <a:rPr lang="en-US" b="1" u="sng" dirty="0"/>
              <a:t>Information and Assistance, </a:t>
            </a:r>
            <a:r>
              <a:rPr lang="en-US" dirty="0"/>
              <a:t>but the activity defined is very similar to the current NORS. </a:t>
            </a:r>
          </a:p>
          <a:p>
            <a:pPr marL="0" indent="0">
              <a:spcAft>
                <a:spcPts val="600"/>
              </a:spcAft>
              <a:buNone/>
            </a:pPr>
            <a:endParaRPr lang="en-US" dirty="0"/>
          </a:p>
          <a:p>
            <a:pPr marL="0" indent="0">
              <a:spcAft>
                <a:spcPts val="600"/>
              </a:spcAft>
              <a:buNone/>
            </a:pPr>
            <a:r>
              <a:rPr lang="en-US" dirty="0"/>
              <a:t>Also, the revised NORS no longer asks about the topics for information and assistance. However, your state may still want you to document the topics of requests for assistance.</a:t>
            </a:r>
          </a:p>
          <a:p>
            <a:pPr marL="0" indent="0">
              <a:spcAft>
                <a:spcPts val="600"/>
              </a:spcAft>
              <a:buNone/>
            </a:pPr>
            <a:endParaRPr lang="en-US" dirty="0"/>
          </a:p>
          <a:p>
            <a:pPr marL="0" indent="0">
              <a:spcAft>
                <a:spcPts val="600"/>
              </a:spcAft>
              <a:buNone/>
            </a:pPr>
            <a:r>
              <a:rPr lang="en-US" sz="1200" b="1" u="sng" dirty="0"/>
              <a:t>Information and Assistance </a:t>
            </a:r>
            <a:r>
              <a:rPr lang="en-US" sz="1200" dirty="0"/>
              <a:t>is providing information to an individual or facility staff about issues impacting residents (e.g., resident rights, care issues, services) and/or sharing information about accessing services without opening a case and working to resolve a complaint. </a:t>
            </a:r>
          </a:p>
          <a:p>
            <a:pPr marL="0" indent="0">
              <a:spcAft>
                <a:spcPts val="600"/>
              </a:spcAft>
              <a:buNone/>
            </a:pPr>
            <a:endParaRPr lang="en-US" sz="1200" dirty="0"/>
          </a:p>
          <a:p>
            <a:pPr marL="0" indent="0">
              <a:spcAft>
                <a:spcPts val="600"/>
              </a:spcAft>
              <a:buNone/>
            </a:pPr>
            <a:endParaRPr lang="en-US" sz="1200" dirty="0"/>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12</a:t>
            </a:fld>
            <a:endParaRPr lang="en-US" dirty="0"/>
          </a:p>
        </p:txBody>
      </p:sp>
    </p:spTree>
    <p:extLst>
      <p:ext uri="{BB962C8B-B14F-4D97-AF65-F5344CB8AC3E}">
        <p14:creationId xmlns:p14="http://schemas.microsoft.com/office/powerpoint/2010/main" val="384988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Basic Principles document provides additional clarification about the difference between a case and information and assistance. </a:t>
            </a:r>
          </a:p>
          <a:p>
            <a:endParaRPr lang="en-US" dirty="0"/>
          </a:p>
          <a:p>
            <a:r>
              <a:rPr lang="en-US" dirty="0"/>
              <a:t>Information and assistance may be provided through various means, including but not limited to telephone, by written correspondence such as e-mail, or in person. </a:t>
            </a:r>
          </a:p>
          <a:p>
            <a:endParaRPr lang="en-US" dirty="0"/>
          </a:p>
          <a:p>
            <a:r>
              <a:rPr lang="en-US" b="0" dirty="0"/>
              <a:t>It does not involve investigating and working to resolve complaints. The </a:t>
            </a:r>
            <a:r>
              <a:rPr lang="en-US" dirty="0"/>
              <a:t>resident (or resident representative, where applicable) has not provided direction and consent to investigate a complaint. </a:t>
            </a:r>
          </a:p>
          <a:p>
            <a:endParaRPr lang="en-US" dirty="0"/>
          </a:p>
          <a:p>
            <a:r>
              <a:rPr lang="en-US" dirty="0"/>
              <a:t>Directing an individual to contact another agency for assistance does not constitute a case.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13</a:t>
            </a:fld>
            <a:endParaRPr lang="en-US" dirty="0"/>
          </a:p>
        </p:txBody>
      </p:sp>
    </p:spTree>
    <p:extLst>
      <p:ext uri="{BB962C8B-B14F-4D97-AF65-F5344CB8AC3E}">
        <p14:creationId xmlns:p14="http://schemas.microsoft.com/office/powerpoint/2010/main" val="125083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Basic Principles document includes this three-page chart to help you</a:t>
            </a:r>
            <a:r>
              <a:rPr lang="en-US" baseline="0" dirty="0"/>
              <a:t> distinguish between what may be a Case with a Complaint and what is Information and Assistance. This will be a helpful tool for training or as a desk reference when you complete your forms or enter your activities in your state system.</a:t>
            </a:r>
          </a:p>
          <a:p>
            <a:endParaRPr lang="en-US" baseline="0" dirty="0"/>
          </a:p>
          <a:p>
            <a:r>
              <a:rPr lang="en-US" baseline="0" dirty="0"/>
              <a:t>As you can see the NORS definitions for a case/complaint and information and assistance are at the top and the rest of the chart outlines the requirements from the LTCOP Final Rule regarding complaint processing compared to providing information and assistance. </a:t>
            </a:r>
          </a:p>
          <a:p>
            <a:endParaRPr lang="en-US" baseline="0" dirty="0"/>
          </a:p>
          <a:p>
            <a:r>
              <a:rPr lang="en-US" baseline="0" dirty="0"/>
              <a:t>The first page clearly establishes the different purposes of a case/complaint versus providing information and assistance. Per the LTCOP Rule the program investigates complaints for the “purposes of resolving the complaint to the resident’s satisfaction,” while the purpose of providing information and assistance is to “inform the public, residents, facility staff, family of residents, and others,” by providing answers, resources, or suggesting other agencies or programs to contact.</a:t>
            </a:r>
          </a:p>
          <a:p>
            <a:endParaRPr lang="en-US" baseline="0" dirty="0"/>
          </a:p>
          <a:p>
            <a:r>
              <a:rPr lang="en-US" baseline="0" dirty="0"/>
              <a:t>The next two slides depict the total of three pages comprising this resource document.</a:t>
            </a:r>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14</a:t>
            </a:fld>
            <a:endParaRPr lang="en-US" dirty="0"/>
          </a:p>
        </p:txBody>
      </p:sp>
    </p:spTree>
    <p:extLst>
      <p:ext uri="{BB962C8B-B14F-4D97-AF65-F5344CB8AC3E}">
        <p14:creationId xmlns:p14="http://schemas.microsoft.com/office/powerpoint/2010/main" val="55957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won’t go through every section of this chart as you can do so on your own; however, we do want to highlight an example from each page of the chart.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top of the chart, it quotes the LTCOP Rule regarding resident participation stating: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“(2) Regardless of the source of the complaint (i.e. the complainant), including when the source is the Ombudsman or representative of the Office, the Ombudsman or representative of the Office must support and maximize resident participation in the process of resolving the complaint as follows:” and outlines step-by-step how the program must ensure resident participation. </a:t>
            </a:r>
          </a:p>
          <a:p>
            <a:r>
              <a:rPr lang="en-US" dirty="0"/>
              <a:t> </a:t>
            </a:r>
          </a:p>
          <a:p>
            <a:r>
              <a:rPr lang="en-US" dirty="0"/>
              <a:t>In contrast, resident participation is not required when the person seeking information and assistance is not a resident, since you are only providing information and not taking action to investigate a complaint.  </a:t>
            </a:r>
          </a:p>
          <a:p>
            <a:endParaRPr lang="en-US" dirty="0"/>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15</a:t>
            </a:fld>
            <a:endParaRPr lang="en-US" dirty="0"/>
          </a:p>
        </p:txBody>
      </p:sp>
    </p:spTree>
    <p:extLst>
      <p:ext uri="{BB962C8B-B14F-4D97-AF65-F5344CB8AC3E}">
        <p14:creationId xmlns:p14="http://schemas.microsoft.com/office/powerpoint/2010/main" val="420355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you can see in the last row of the chart, it highlights the difference in documenting your work for cases and information and assistance. It reminds us that case notes documenting your work on a case is included within the case documentation (per your state requirements), not reported as an information and assistance activity. </a:t>
            </a:r>
          </a:p>
          <a:p>
            <a:endParaRPr lang="en-US" dirty="0"/>
          </a:p>
          <a:p>
            <a:r>
              <a:rPr lang="en-US" b="0" dirty="0"/>
              <a:t>If</a:t>
            </a:r>
            <a:r>
              <a:rPr lang="en-US" b="1" dirty="0"/>
              <a:t> </a:t>
            </a:r>
            <a:r>
              <a:rPr lang="en-US" dirty="0"/>
              <a:t>information and assistance is provided that relates</a:t>
            </a:r>
            <a:r>
              <a:rPr lang="en-US" baseline="0" dirty="0"/>
              <a:t> to </a:t>
            </a:r>
            <a:r>
              <a:rPr lang="en-US" dirty="0"/>
              <a:t>the complaint investigation and resolution process, that would be included in the case notes. In other words, don’t count your complaint related communications as information and assistance. </a:t>
            </a:r>
          </a:p>
          <a:p>
            <a:endParaRPr lang="en-US" b="0" dirty="0"/>
          </a:p>
          <a:p>
            <a:r>
              <a:rPr lang="en-US" b="0" dirty="0"/>
              <a:t>That said, if you provide information and assistance on an issue not related at all to the complaint investigation process, then you would document that as providing information and assistance separate from the case. </a:t>
            </a:r>
          </a:p>
          <a:p>
            <a:endParaRPr lang="en-US" dirty="0"/>
          </a:p>
          <a:p>
            <a:r>
              <a:rPr lang="en-US" dirty="0"/>
              <a:t>Information and assistance is documented as a program activity and you use the code to demonstrate the type of person who made the request (i.e., individual, facility staff). </a:t>
            </a:r>
          </a:p>
          <a:p>
            <a:endParaRPr lang="en-US" dirty="0"/>
          </a:p>
          <a:p>
            <a:r>
              <a:rPr lang="en-US" dirty="0"/>
              <a:t>As we mentioned earlier, the revised NORS does not require the topics of information and assistance requests.</a:t>
            </a:r>
          </a:p>
          <a:p>
            <a:endParaRPr lang="en-US" dirty="0"/>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16</a:t>
            </a:fld>
            <a:endParaRPr lang="en-US" dirty="0"/>
          </a:p>
        </p:txBody>
      </p:sp>
    </p:spTree>
    <p:extLst>
      <p:ext uri="{BB962C8B-B14F-4D97-AF65-F5344CB8AC3E}">
        <p14:creationId xmlns:p14="http://schemas.microsoft.com/office/powerpoint/2010/main" val="2426494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Table 1 –</a:t>
            </a:r>
            <a:r>
              <a:rPr lang="en-US" baseline="0" dirty="0"/>
              <a:t> Parts A, B, and C - </a:t>
            </a:r>
            <a:r>
              <a:rPr lang="en-US" dirty="0"/>
              <a:t> Case and complaint codes, values and definitions</a:t>
            </a:r>
            <a:r>
              <a:rPr lang="en-US" baseline="0" dirty="0"/>
              <a:t> is familiar to those of you who attended or listened to the Introductions to Revised NORS webinar earlier this month. </a:t>
            </a:r>
            <a:r>
              <a:rPr lang="en-US" dirty="0"/>
              <a:t> Table 1 is 10 pages long</a:t>
            </a:r>
            <a:r>
              <a:rPr lang="en-US" baseline="0" dirty="0"/>
              <a:t> and provides pertinent information including definitions and reporting tips and examples.</a:t>
            </a:r>
            <a:r>
              <a:rPr lang="en-US" dirty="0"/>
              <a:t> </a:t>
            </a:r>
          </a:p>
          <a:p>
            <a:endParaRPr lang="en-US" dirty="0"/>
          </a:p>
          <a:p>
            <a:r>
              <a:rPr lang="en-US" dirty="0"/>
              <a:t>All resources including Table 1 are available to you</a:t>
            </a:r>
            <a:r>
              <a:rPr lang="en-US" baseline="0" dirty="0"/>
              <a:t> in the GoTo meeting Handouts feature and on the National Ombudsman Resource Center website.</a:t>
            </a:r>
            <a:endParaRPr lang="en-US" dirty="0"/>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17</a:t>
            </a:fld>
            <a:endParaRPr lang="en-US" dirty="0"/>
          </a:p>
        </p:txBody>
      </p:sp>
    </p:spTree>
    <p:extLst>
      <p:ext uri="{BB962C8B-B14F-4D97-AF65-F5344CB8AC3E}">
        <p14:creationId xmlns:p14="http://schemas.microsoft.com/office/powerpoint/2010/main" val="280171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Table 1 explains that cases must have the following components. Reporting most of this information is not new to you.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Currently a case includes one or more complaints brought to, or initiated by, the program. In reporting a case programs have to identify the complainant, complaint code, type of facility, verification, and resolution for complaints.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changes are in red font. In the revised NORS, programs now have to enter a code for the perpetrator of abuse, neglect, or exploitation, meaning coding whether facility staff, another resident, a family member, resident representative, friend, or other individual is alleged to have caused the abuse, neglect, or exploitation.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new in the revised NORS, referring a complaint to another agency is no longer a disposition code. Now, programs will enter a code for what type of agency the complaint was referred as a step toward resolving the complaint.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We encourage you to refer to Table 1 when using the revised NORS training materials</a:t>
            </a:r>
            <a:r>
              <a:rPr lang="en-US" u="none" baseline="0" dirty="0"/>
              <a:t> and</a:t>
            </a:r>
            <a:r>
              <a:rPr lang="en-US" u="none" dirty="0"/>
              <a:t> taking the quiz as the table includes the definitions for case, complaint, and complainant. However, the other case data components in Table I that do not pertain to the Part I of the NORS training is not our focus for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18</a:t>
            </a:fld>
            <a:endParaRPr lang="en-US" dirty="0"/>
          </a:p>
        </p:txBody>
      </p:sp>
    </p:spTree>
    <p:extLst>
      <p:ext uri="{BB962C8B-B14F-4D97-AF65-F5344CB8AC3E}">
        <p14:creationId xmlns:p14="http://schemas.microsoft.com/office/powerpoint/2010/main" val="2355526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we are going to review the tips provided in the quiz and then work through the quiz together. Here is a snapshot of the Quiz and Quiz Answer Sheet. </a:t>
            </a:r>
          </a:p>
          <a:p>
            <a:endParaRPr lang="en-US" dirty="0"/>
          </a:p>
          <a:p>
            <a:r>
              <a:rPr lang="en-US" dirty="0"/>
              <a:t>As you can see, both documents include tips and directions for the trainee. </a:t>
            </a:r>
          </a:p>
          <a:p>
            <a:endParaRPr lang="en-US" dirty="0"/>
          </a:p>
          <a:p>
            <a:pPr marL="0" indent="0">
              <a:buNone/>
            </a:pPr>
            <a:r>
              <a:rPr lang="en-US" sz="1200" dirty="0"/>
              <a:t>The tips remind users that a case must have one or more complaints brought to or initiated by the Ombudsman program by or on behalf of one or more residents. </a:t>
            </a:r>
          </a:p>
          <a:p>
            <a:pPr marL="0" indent="0">
              <a:buNone/>
            </a:pPr>
            <a:endParaRPr lang="en-US" sz="1200" dirty="0"/>
          </a:p>
          <a:p>
            <a:pPr marL="0" indent="0">
              <a:buNone/>
            </a:pPr>
            <a:r>
              <a:rPr lang="en-US" sz="1200" dirty="0"/>
              <a:t>Each complaint requires Ombudsman program investigation and resolution on behalf of one or more residents of a LTCF. States that</a:t>
            </a:r>
            <a:r>
              <a:rPr lang="en-US" sz="1200" baseline="0" dirty="0"/>
              <a:t> have expanded their Ombudsman program services to other settings may choose to report complaints as “other setting”.</a:t>
            </a:r>
            <a:endParaRPr lang="en-US" sz="1200" dirty="0"/>
          </a:p>
          <a:p>
            <a:endParaRPr lang="en-US" dirty="0"/>
          </a:p>
          <a:p>
            <a:r>
              <a:rPr lang="en-US" sz="1200" kern="1200" dirty="0">
                <a:solidFill>
                  <a:schemeClr val="tx1"/>
                </a:solidFill>
                <a:effectLst/>
                <a:latin typeface="+mn-lt"/>
                <a:ea typeface="+mn-ea"/>
                <a:cs typeface="+mn-cs"/>
              </a:rPr>
              <a:t>The code “other settings” is not a new code as it is called “other” in the current NORS.  This code is to be used for complaints Ombudsman programs investigate that are not in a long-term care facility.  Use this code for</a:t>
            </a:r>
            <a:r>
              <a:rPr lang="en-US" sz="1200" kern="1200" baseline="0" dirty="0">
                <a:solidFill>
                  <a:schemeClr val="tx1"/>
                </a:solidFill>
                <a:effectLst/>
                <a:latin typeface="+mn-lt"/>
                <a:ea typeface="+mn-ea"/>
                <a:cs typeface="+mn-cs"/>
              </a:rPr>
              <a:t> Ombudsman program services provided in other settings such as</a:t>
            </a:r>
            <a:r>
              <a:rPr lang="en-US" sz="1200" kern="1200" dirty="0">
                <a:solidFill>
                  <a:schemeClr val="tx1"/>
                </a:solidFill>
                <a:effectLst/>
                <a:latin typeface="+mn-lt"/>
                <a:ea typeface="+mn-ea"/>
                <a:cs typeface="+mn-cs"/>
              </a:rPr>
              <a:t> homecare, adult day care, managed care, and similar types of services or settings.  </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19</a:t>
            </a:fld>
            <a:endParaRPr lang="en-US" dirty="0"/>
          </a:p>
        </p:txBody>
      </p:sp>
    </p:spTree>
    <p:extLst>
      <p:ext uri="{BB962C8B-B14F-4D97-AF65-F5344CB8AC3E}">
        <p14:creationId xmlns:p14="http://schemas.microsoft.com/office/powerpoint/2010/main" val="56920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0" baseline="0" dirty="0"/>
              <a:t>Today’s agenda includes an introduction to NORS, discussion of the basic principles for Case, Complaint, and Consultation and Information and Assistance, review of Table 1 – NORS Parts A, B, and C, audience participation in answering quiz questions and reviewing tips, general Q&amp;A, and a reminder of resources available through the National Ombudsman Resource Center. </a:t>
            </a:r>
          </a:p>
          <a:p>
            <a:endParaRPr lang="en-US" b="0" baseline="0" dirty="0"/>
          </a:p>
          <a:p>
            <a:r>
              <a:rPr lang="en-US" b="0" baseline="0" dirty="0"/>
              <a:t>For today’s webinar and the rest of this series we are focusing on the basics of NORS reporting. Due to the NORS data collection changing, effective October 1, we updated our training materials to reflect those changes. The purpose of these webinars is to review the new training materials and talk about the basics of reporting to improve reporting consistency. There is often turnover among program leadership, staff, and volunteers, so we want to focus on the basics for now and ensure everyone is on the same page. We are developing FAQs for the revised NORS and will address gray areas of reporting in the FAQs and future training. </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2</a:t>
            </a:fld>
            <a:endParaRPr lang="en-US" dirty="0"/>
          </a:p>
        </p:txBody>
      </p:sp>
    </p:spTree>
    <p:extLst>
      <p:ext uri="{BB962C8B-B14F-4D97-AF65-F5344CB8AC3E}">
        <p14:creationId xmlns:p14="http://schemas.microsoft.com/office/powerpoint/2010/main" val="2026471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a:t>
            </a:r>
            <a:r>
              <a:rPr lang="en-US" baseline="0" dirty="0"/>
              <a:t> rest of today’s training we will be discussing scenarios. The </a:t>
            </a:r>
            <a:r>
              <a:rPr lang="en-US" b="0" baseline="0" dirty="0"/>
              <a:t>directions from the training materials </a:t>
            </a:r>
            <a:r>
              <a:rPr lang="en-US" baseline="0" dirty="0"/>
              <a:t>will help guide your responses to the poll questions. </a:t>
            </a:r>
          </a:p>
          <a:p>
            <a:endParaRPr lang="en-US" baseline="0" dirty="0"/>
          </a:p>
          <a:p>
            <a:r>
              <a:rPr lang="en-US" baseline="0" dirty="0"/>
              <a:t>Ask yourself is this a Case or the provision of Information and Assistance? </a:t>
            </a:r>
          </a:p>
          <a:p>
            <a:endParaRPr lang="en-US" baseline="0" dirty="0"/>
          </a:p>
          <a:p>
            <a:r>
              <a:rPr lang="en-US" baseline="0" dirty="0"/>
              <a:t>If it’s a Case how many complaints are there and who is the complainant? For all of the hypothetical scenarios assume you have the resident’s consent to take action.</a:t>
            </a:r>
          </a:p>
          <a:p>
            <a:endParaRPr lang="en-US" baseline="0" dirty="0"/>
          </a:p>
          <a:p>
            <a:r>
              <a:rPr lang="en-US" b="0" baseline="0" dirty="0"/>
              <a:t>Due to the polling limitations for the webinar, the quiz question and answer format is a bit different for the polls than how you would complete the quiz as a trainee. For this webinar, some of the poll questions will ask you to choose if the scenario is a case, information and assistance, or neither. When some scenarios are determined to be cases there will be an occasional follow-up poll question asking you who the complainant is or the number of complaints.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will address some questions in between quiz questions and more at the end of the webinar. </a:t>
            </a:r>
            <a:endParaRPr lang="en-US" b="0" dirty="0"/>
          </a:p>
          <a:p>
            <a:endParaRPr lang="en-US" baseline="0" dirty="0"/>
          </a:p>
          <a:p>
            <a:r>
              <a:rPr lang="en-US" baseline="0" dirty="0"/>
              <a:t>We will transition to Katie to assist with the polling feature used today to discuss scenarios, answers, and tips.</a:t>
            </a:r>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20</a:t>
            </a:fld>
            <a:endParaRPr lang="en-US" dirty="0"/>
          </a:p>
        </p:txBody>
      </p:sp>
    </p:spTree>
    <p:extLst>
      <p:ext uri="{BB962C8B-B14F-4D97-AF65-F5344CB8AC3E}">
        <p14:creationId xmlns:p14="http://schemas.microsoft.com/office/powerpoint/2010/main" val="425138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woman calls asking for information on care planning and how to select a nursing home for her mother. She discusses specific concerns regarding care. The Ombudsman spends an hour talking with the woman and sends additional follow-up information. </a:t>
            </a:r>
          </a:p>
          <a:p>
            <a:endParaRPr lang="en-US" dirty="0"/>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21</a:t>
            </a:fld>
            <a:endParaRPr lang="en-US" dirty="0"/>
          </a:p>
        </p:txBody>
      </p:sp>
    </p:spTree>
    <p:extLst>
      <p:ext uri="{BB962C8B-B14F-4D97-AF65-F5344CB8AC3E}">
        <p14:creationId xmlns:p14="http://schemas.microsoft.com/office/powerpoint/2010/main" val="3903186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correct answer</a:t>
            </a:r>
            <a:r>
              <a:rPr lang="en-US" baseline="0" dirty="0"/>
              <a:t> is Information and Assistance. All of the requests were educational in nature and requests for additional information. Although the Ombudsman spent a lot of time on the call; it did not result in further action rather, the Ombudsman provided information to empower the caller  in her search for a nursing home. </a:t>
            </a:r>
          </a:p>
          <a:p>
            <a:endParaRPr lang="en-US" baseline="0" dirty="0"/>
          </a:p>
        </p:txBody>
      </p:sp>
      <p:sp>
        <p:nvSpPr>
          <p:cNvPr id="4" name="Slide Number Placeholder 3"/>
          <p:cNvSpPr>
            <a:spLocks noGrp="1"/>
          </p:cNvSpPr>
          <p:nvPr>
            <p:ph type="sldNum" sz="quarter" idx="10"/>
          </p:nvPr>
        </p:nvSpPr>
        <p:spPr/>
        <p:txBody>
          <a:bodyPr/>
          <a:lstStyle/>
          <a:p>
            <a:fld id="{85969799-E1F4-4892-8DCB-9D2CBB9A76F6}" type="slidenum">
              <a:rPr lang="en-US" smtClean="0"/>
              <a:t>22</a:t>
            </a:fld>
            <a:endParaRPr lang="en-US" dirty="0"/>
          </a:p>
        </p:txBody>
      </p:sp>
    </p:spTree>
    <p:extLst>
      <p:ext uri="{BB962C8B-B14F-4D97-AF65-F5344CB8AC3E}">
        <p14:creationId xmlns:p14="http://schemas.microsoft.com/office/powerpoint/2010/main" val="15230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visit Mrs. Jones, who tells you they are still bringing her pureed food, even though her doctor said she could start eating regular food.  You notice her call bell is broken.  She indicates she would appreciate your assistance in resolving these problems.  You speak to the Director of Nursing (DON) about the call bell, and she promptly fixes the bell. You attempt to talk to the dietician about the pureed food, but she is not available until the next morning.  You leave Mrs. Jones but tell her that you will check back with the dietician and will follow-up with her on the results and to ensure that the call bell is still functional.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Choose your answer in the poll: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23</a:t>
            </a:fld>
            <a:endParaRPr lang="en-US" dirty="0"/>
          </a:p>
        </p:txBody>
      </p:sp>
    </p:spTree>
    <p:extLst>
      <p:ext uri="{BB962C8B-B14F-4D97-AF65-F5344CB8AC3E}">
        <p14:creationId xmlns:p14="http://schemas.microsoft.com/office/powerpoint/2010/main" val="134582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a case and the complainant is Mrs. Jones, the resident. Although you noticed the call bell, Mrs. Jones gave consent for you to work to get the call bell fixed. Therefore, Mrs. Jones is the complainant because there can be only one complainant for each case.    </a:t>
            </a:r>
          </a:p>
          <a:p>
            <a:r>
              <a:rPr lang="en-US" dirty="0"/>
              <a:t> </a:t>
            </a:r>
          </a:p>
          <a:p>
            <a:r>
              <a:rPr lang="en-US" dirty="0"/>
              <a:t>Is the call bell a complaint or a request?  There is a difference between an Ombudsman responding to a concern and an Ombudsman facilitating communication between the resident and the staff.  If the Ombudsman is simply the messenger, as in “Would you ask someone to get me some water?” or "Could you tell the aide I'd like to go the dining room now?" then it is not a complaint.  Relaying the message does not require investigation, a plan for resolution, and follow-up. However, in this instance, there is a problem which requires action, resolution, and follow-up so it is a complaint. The Ombudsman is doing more than just relaying a message. </a:t>
            </a:r>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24</a:t>
            </a:fld>
            <a:endParaRPr lang="en-US" dirty="0"/>
          </a:p>
        </p:txBody>
      </p:sp>
    </p:spTree>
    <p:extLst>
      <p:ext uri="{BB962C8B-B14F-4D97-AF65-F5344CB8AC3E}">
        <p14:creationId xmlns:p14="http://schemas.microsoft.com/office/powerpoint/2010/main" val="3374104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25</a:t>
            </a:fld>
            <a:endParaRPr lang="en-US" dirty="0"/>
          </a:p>
        </p:txBody>
      </p:sp>
    </p:spTree>
    <p:extLst>
      <p:ext uri="{BB962C8B-B14F-4D97-AF65-F5344CB8AC3E}">
        <p14:creationId xmlns:p14="http://schemas.microsoft.com/office/powerpoint/2010/main" val="3547590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case has two complaints, the complaints are about the broken call light and her food.</a:t>
            </a:r>
          </a:p>
          <a:p>
            <a:r>
              <a:rPr lang="en-US" dirty="0"/>
              <a:t> </a:t>
            </a:r>
          </a:p>
          <a:p>
            <a:r>
              <a:rPr lang="en-US" dirty="0"/>
              <a:t>The training materials include some training tips in the quiz answer sheet as important reminders for trainers, the tip for this scenario is to remember that since this case has two complaints, the case cannot be closed until both complaints have a final outcome, which we call disposition.</a:t>
            </a:r>
          </a:p>
        </p:txBody>
      </p:sp>
      <p:sp>
        <p:nvSpPr>
          <p:cNvPr id="4" name="Slide Number Placeholder 3"/>
          <p:cNvSpPr>
            <a:spLocks noGrp="1"/>
          </p:cNvSpPr>
          <p:nvPr>
            <p:ph type="sldNum" sz="quarter" idx="10"/>
          </p:nvPr>
        </p:nvSpPr>
        <p:spPr/>
        <p:txBody>
          <a:bodyPr/>
          <a:lstStyle/>
          <a:p>
            <a:fld id="{85969799-E1F4-4892-8DCB-9D2CBB9A76F6}" type="slidenum">
              <a:rPr lang="en-US" smtClean="0"/>
              <a:t>26</a:t>
            </a:fld>
            <a:endParaRPr lang="en-US" dirty="0"/>
          </a:p>
        </p:txBody>
      </p:sp>
    </p:spTree>
    <p:extLst>
      <p:ext uri="{BB962C8B-B14F-4D97-AF65-F5344CB8AC3E}">
        <p14:creationId xmlns:p14="http://schemas.microsoft.com/office/powerpoint/2010/main" val="2991037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certified nurse assistant (CNA) approaches you about the new Director of Nursing (DON).  She says that the DON does not listen to staff and is very patronizing when she gives instructions. The staff do not like working with her, several of them are looking for jobs somewhere else. She asks you to intervene with management on behalf of the staff. </a:t>
            </a:r>
          </a:p>
          <a:p>
            <a:endParaRPr lang="en-US" dirty="0"/>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27</a:t>
            </a:fld>
            <a:endParaRPr lang="en-US" dirty="0"/>
          </a:p>
        </p:txBody>
      </p:sp>
    </p:spTree>
    <p:extLst>
      <p:ext uri="{BB962C8B-B14F-4D97-AF65-F5344CB8AC3E}">
        <p14:creationId xmlns:p14="http://schemas.microsoft.com/office/powerpoint/2010/main" val="919516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not a case, and you should not intervene, because the concern is not made by or on behalf of a resident or residents.   If you provide information or suggestions, you may count it as an information and assistance to a facility staff person.   </a:t>
            </a:r>
          </a:p>
          <a:p>
            <a:endParaRPr lang="en-US" dirty="0"/>
          </a:p>
          <a:p>
            <a:r>
              <a:rPr lang="en-US" dirty="0"/>
              <a:t>The training tip reminds users to discuss appropriate responses an Ombudsman could provide to the CNA, such as explaining the role of the program as a resident advocate and suggesting that the CNA share her concerns with the facility administrator, human resources, or the facility’s internal complaint process.</a:t>
            </a:r>
          </a:p>
          <a:p>
            <a:endParaRPr lang="en-US" dirty="0"/>
          </a:p>
          <a:p>
            <a:r>
              <a:rPr lang="en-US" dirty="0"/>
              <a:t>If several staff members resign due to treatment of the DON leaving the facility understaffed and negatively impacting the quality of care or life of residents, this could be a case.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85969799-E1F4-4892-8DCB-9D2CBB9A76F6}" type="slidenum">
              <a:rPr lang="en-US" smtClean="0"/>
              <a:t>28</a:t>
            </a:fld>
            <a:endParaRPr lang="en-US" dirty="0"/>
          </a:p>
        </p:txBody>
      </p:sp>
    </p:spTree>
    <p:extLst>
      <p:ext uri="{BB962C8B-B14F-4D97-AF65-F5344CB8AC3E}">
        <p14:creationId xmlns:p14="http://schemas.microsoft.com/office/powerpoint/2010/main" val="47965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morning, you receive five notices of discharge from four different nursing homes. The homes are complying with the federal requirement to send copies of these notices to the Ombudsman program. </a:t>
            </a:r>
          </a:p>
          <a:p>
            <a:endParaRPr lang="en-US" dirty="0"/>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29</a:t>
            </a:fld>
            <a:endParaRPr lang="en-US" dirty="0"/>
          </a:p>
        </p:txBody>
      </p:sp>
    </p:spTree>
    <p:extLst>
      <p:ext uri="{BB962C8B-B14F-4D97-AF65-F5344CB8AC3E}">
        <p14:creationId xmlns:p14="http://schemas.microsoft.com/office/powerpoint/2010/main" val="8706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3</a:t>
            </a:fld>
            <a:endParaRPr lang="en-US" dirty="0"/>
          </a:p>
        </p:txBody>
      </p:sp>
    </p:spTree>
    <p:extLst>
      <p:ext uri="{BB962C8B-B14F-4D97-AF65-F5344CB8AC3E}">
        <p14:creationId xmlns:p14="http://schemas.microsoft.com/office/powerpoint/2010/main" val="3880087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Receipt of these notices is neither a case(s) nor an information and assistance.   We will talk about why on the next slide. </a:t>
            </a:r>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30</a:t>
            </a:fld>
            <a:endParaRPr lang="en-US" dirty="0"/>
          </a:p>
        </p:txBody>
      </p:sp>
    </p:spTree>
    <p:extLst>
      <p:ext uri="{BB962C8B-B14F-4D97-AF65-F5344CB8AC3E}">
        <p14:creationId xmlns:p14="http://schemas.microsoft.com/office/powerpoint/2010/main" val="772934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As a reminder, per the definition of a case, a case is “comprised of a complainant; one or more complaints; documentation of a perpetrator for cases involving abuse, gross neglect, and exploitation; a setting; verification; resolution; and information regarding any referrals to another agency” and a complaint is “</a:t>
            </a:r>
            <a:r>
              <a:rPr lang="en-US" sz="1200" b="0" i="0" u="none" strike="noStrike" kern="1200" baseline="0" dirty="0">
                <a:solidFill>
                  <a:schemeClr val="tx1"/>
                </a:solidFill>
                <a:latin typeface="+mn-lt"/>
                <a:ea typeface="+mn-ea"/>
                <a:cs typeface="+mn-cs"/>
              </a:rPr>
              <a:t>an expression of dissatisfaction or concern brought to, or initiated by, the Ombudsman program which requires Ombudsman program investigation and resolution on behalf of one or more residents of a long-term care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this scenario, t</a:t>
            </a:r>
            <a:r>
              <a:rPr lang="en-US" b="0" dirty="0"/>
              <a:t>he Ombudsman program is not yet actively involved in investigating and working to resolve the discharges and no one has asked them to on behalf of a resident. Rather, the nursing facilities are sending the notices as part of routine compliance with one of their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Training Tips state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indent="-171450">
              <a:buFont typeface="Arial" panose="020B0604020202020204" pitchFamily="34" charset="0"/>
              <a:buChar char="•"/>
            </a:pPr>
            <a:r>
              <a:rPr lang="en-US" b="0" dirty="0"/>
              <a:t>If you follow-up with the residents who received the notices or if one of them or their representative contacts you, you may have a case or an information and assistance.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If the resident or their representative asks you for information or suggestions on how to proceed with the discharge or with an appeal, this would be an information and assistance.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If the resident or their representative asks you to investigate, identify options, and help them either stay in the facility or find another solution, it would be a case with one complaint.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We encourage you to refer back to the chart in the Basic Principles for additional information.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31</a:t>
            </a:fld>
            <a:endParaRPr lang="en-US" dirty="0"/>
          </a:p>
        </p:txBody>
      </p:sp>
    </p:spTree>
    <p:extLst>
      <p:ext uri="{BB962C8B-B14F-4D97-AF65-F5344CB8AC3E}">
        <p14:creationId xmlns:p14="http://schemas.microsoft.com/office/powerpoint/2010/main" val="1690154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Mrs. Oliver asks you to help her obtain the medical records for her mother, who lives in a nursing home. Mrs. Oliver asked the facility for the records seven days ago and the facility has not responded. She is her mother’s health care durable power of attorney and responsible party.  </a:t>
            </a:r>
          </a:p>
          <a:p>
            <a:r>
              <a:rPr lang="en-US" dirty="0"/>
              <a:t> </a:t>
            </a:r>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Depends</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32</a:t>
            </a:fld>
            <a:endParaRPr lang="en-US" dirty="0"/>
          </a:p>
        </p:txBody>
      </p:sp>
    </p:spTree>
    <p:extLst>
      <p:ext uri="{BB962C8B-B14F-4D97-AF65-F5344CB8AC3E}">
        <p14:creationId xmlns:p14="http://schemas.microsoft.com/office/powerpoint/2010/main" val="1460315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may be a case, with one complaint, or it may not be a case. The difference depends upon how Mrs. Oliver wants you to help.   If you conduct an investigation and work to help Mrs. Oliver obtain her mother’s medical records, it is a case. The complainant is Mrs. Oliver, who is the daughter and resident representative.</a:t>
            </a:r>
          </a:p>
          <a:p>
            <a:r>
              <a:rPr lang="en-US" dirty="0"/>
              <a:t> </a:t>
            </a:r>
          </a:p>
          <a:p>
            <a:r>
              <a:rPr lang="en-US" dirty="0"/>
              <a:t>If you provide information on the process to access resident records to help Mrs. Oliver, it is an information and assistance. </a:t>
            </a:r>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33</a:t>
            </a:fld>
            <a:endParaRPr lang="en-US" dirty="0"/>
          </a:p>
        </p:txBody>
      </p:sp>
    </p:spTree>
    <p:extLst>
      <p:ext uri="{BB962C8B-B14F-4D97-AF65-F5344CB8AC3E}">
        <p14:creationId xmlns:p14="http://schemas.microsoft.com/office/powerpoint/2010/main" val="3618707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facility staff person tells you that Mrs. Smith’s son, who has power of attorney for his mother, is verbally abusing Mrs. Smith, using her income for his own purposes, and has not paid her bill for three months. The staff person requests your involvement in resolving the nonpayment issue. </a:t>
            </a:r>
          </a:p>
          <a:p>
            <a:endParaRPr lang="en-US" dirty="0"/>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34</a:t>
            </a:fld>
            <a:endParaRPr lang="en-US" dirty="0"/>
          </a:p>
        </p:txBody>
      </p:sp>
    </p:spTree>
    <p:extLst>
      <p:ext uri="{BB962C8B-B14F-4D97-AF65-F5344CB8AC3E}">
        <p14:creationId xmlns:p14="http://schemas.microsoft.com/office/powerpoint/2010/main" val="162548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a case.  </a:t>
            </a:r>
          </a:p>
        </p:txBody>
      </p:sp>
      <p:sp>
        <p:nvSpPr>
          <p:cNvPr id="4" name="Slide Number Placeholder 3"/>
          <p:cNvSpPr>
            <a:spLocks noGrp="1"/>
          </p:cNvSpPr>
          <p:nvPr>
            <p:ph type="sldNum" sz="quarter" idx="10"/>
          </p:nvPr>
        </p:nvSpPr>
        <p:spPr/>
        <p:txBody>
          <a:bodyPr/>
          <a:lstStyle/>
          <a:p>
            <a:fld id="{013422E6-57C4-472B-BB37-763E50B58060}" type="slidenum">
              <a:rPr lang="en-US" smtClean="0"/>
              <a:t>35</a:t>
            </a:fld>
            <a:endParaRPr lang="en-US" dirty="0"/>
          </a:p>
        </p:txBody>
      </p:sp>
    </p:spTree>
    <p:extLst>
      <p:ext uri="{BB962C8B-B14F-4D97-AF65-F5344CB8AC3E}">
        <p14:creationId xmlns:p14="http://schemas.microsoft.com/office/powerpoint/2010/main" val="4238646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36</a:t>
            </a:fld>
            <a:endParaRPr lang="en-US" dirty="0"/>
          </a:p>
        </p:txBody>
      </p:sp>
    </p:spTree>
    <p:extLst>
      <p:ext uri="{BB962C8B-B14F-4D97-AF65-F5344CB8AC3E}">
        <p14:creationId xmlns:p14="http://schemas.microsoft.com/office/powerpoint/2010/main" val="400282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two complaints with facility staff as the complainant.  If the resident is at risk of discharge for nonpayment, then you can add a third complaint.  </a:t>
            </a:r>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37</a:t>
            </a:fld>
            <a:endParaRPr lang="en-US" dirty="0"/>
          </a:p>
        </p:txBody>
      </p:sp>
    </p:spTree>
    <p:extLst>
      <p:ext uri="{BB962C8B-B14F-4D97-AF65-F5344CB8AC3E}">
        <p14:creationId xmlns:p14="http://schemas.microsoft.com/office/powerpoint/2010/main" val="3925552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Mr. Jones calls the Ombudsman program, complaining that his mother has a black eye and the facility can give no explanation for it.  He asks you to check on her and cautions you that his mother has Alzheimer’s and does not remember things accurately. You visit his mother and notice light bruises on her face and arms but cannot verify that she had a black eye. </a:t>
            </a:r>
          </a:p>
          <a:p>
            <a:r>
              <a:rPr lang="en-US" dirty="0"/>
              <a:t> </a:t>
            </a:r>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38</a:t>
            </a:fld>
            <a:endParaRPr lang="en-US" dirty="0"/>
          </a:p>
        </p:txBody>
      </p:sp>
    </p:spTree>
    <p:extLst>
      <p:ext uri="{BB962C8B-B14F-4D97-AF65-F5344CB8AC3E}">
        <p14:creationId xmlns:p14="http://schemas.microsoft.com/office/powerpoint/2010/main" val="1581773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It is a case, and there is one complaint.  The Ombudsman initiates a complaint investigation, determines if the complaint can be verified, and works to resolve the complaint whether the complaint can be verified or not. The complainant is Mr. Jones, the son, because he is concerned about her black eye and asked you to check on his mother. </a:t>
            </a:r>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39</a:t>
            </a:fld>
            <a:endParaRPr lang="en-US" dirty="0"/>
          </a:p>
        </p:txBody>
      </p:sp>
    </p:spTree>
    <p:extLst>
      <p:ext uri="{BB962C8B-B14F-4D97-AF65-F5344CB8AC3E}">
        <p14:creationId xmlns:p14="http://schemas.microsoft.com/office/powerpoint/2010/main" val="349171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Hopefully everyone was able to join us for the first Introductory</a:t>
            </a:r>
            <a:r>
              <a:rPr lang="en-US" baseline="0" dirty="0"/>
              <a:t> webinar or has had time to listen to the recording and review the materials. I will not go into depth today about what we covered in that webinar, but I do want to take the opportunity to briefly discuss NORS and the revisions to NORS.</a:t>
            </a:r>
          </a:p>
          <a:p>
            <a:endParaRPr lang="en-US" dirty="0"/>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4</a:t>
            </a:fld>
            <a:endParaRPr lang="en-US" dirty="0"/>
          </a:p>
        </p:txBody>
      </p:sp>
    </p:spTree>
    <p:extLst>
      <p:ext uri="{BB962C8B-B14F-4D97-AF65-F5344CB8AC3E}">
        <p14:creationId xmlns:p14="http://schemas.microsoft.com/office/powerpoint/2010/main" val="1661335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facility visit, two residents tell you that they would like to have water available but no one brings it when they ask. They are afraid to ask again and say that it must be an oversight because staff are always rushed. They do not want to complain any more. As you continue your visits, you notice that several other residents who cannot get out of bed do not have water at their bedside tables. Some of the residents cannot communicate with you. You do not see any staff filling containers or distributing water while you are visiting. </a:t>
            </a:r>
          </a:p>
          <a:p>
            <a:endParaRPr lang="en-US" dirty="0"/>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40</a:t>
            </a:fld>
            <a:endParaRPr lang="en-US" dirty="0"/>
          </a:p>
        </p:txBody>
      </p:sp>
    </p:spTree>
    <p:extLst>
      <p:ext uri="{BB962C8B-B14F-4D97-AF65-F5344CB8AC3E}">
        <p14:creationId xmlns:p14="http://schemas.microsoft.com/office/powerpoint/2010/main" val="2998621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a case with one complaint. </a:t>
            </a:r>
          </a:p>
        </p:txBody>
      </p:sp>
      <p:sp>
        <p:nvSpPr>
          <p:cNvPr id="4" name="Slide Number Placeholder 3"/>
          <p:cNvSpPr>
            <a:spLocks noGrp="1"/>
          </p:cNvSpPr>
          <p:nvPr>
            <p:ph type="sldNum" sz="quarter" idx="10"/>
          </p:nvPr>
        </p:nvSpPr>
        <p:spPr/>
        <p:txBody>
          <a:bodyPr/>
          <a:lstStyle/>
          <a:p>
            <a:fld id="{013422E6-57C4-472B-BB37-763E50B58060}" type="slidenum">
              <a:rPr lang="en-US" smtClean="0"/>
              <a:t>41</a:t>
            </a:fld>
            <a:endParaRPr lang="en-US" dirty="0"/>
          </a:p>
        </p:txBody>
      </p:sp>
    </p:spTree>
    <p:extLst>
      <p:ext uri="{BB962C8B-B14F-4D97-AF65-F5344CB8AC3E}">
        <p14:creationId xmlns:p14="http://schemas.microsoft.com/office/powerpoint/2010/main" val="3866840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42</a:t>
            </a:fld>
            <a:endParaRPr lang="en-US" dirty="0"/>
          </a:p>
        </p:txBody>
      </p:sp>
    </p:spTree>
    <p:extLst>
      <p:ext uri="{BB962C8B-B14F-4D97-AF65-F5344CB8AC3E}">
        <p14:creationId xmlns:p14="http://schemas.microsoft.com/office/powerpoint/2010/main" val="2155497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Ombudsman program is the complainant. You observed numerous residents who are affected by the problem that two residents discussed with you, but did not give you permission to resolve.  </a:t>
            </a:r>
            <a:r>
              <a:rPr lang="en-US" b="0" dirty="0"/>
              <a:t>Since you observed this on your own and do not have permission, you would address this as the complainant since you noticed and that impacts several residents. </a:t>
            </a:r>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43</a:t>
            </a:fld>
            <a:endParaRPr lang="en-US" dirty="0"/>
          </a:p>
        </p:txBody>
      </p:sp>
    </p:spTree>
    <p:extLst>
      <p:ext uri="{BB962C8B-B14F-4D97-AF65-F5344CB8AC3E}">
        <p14:creationId xmlns:p14="http://schemas.microsoft.com/office/powerpoint/2010/main" val="413777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Mr. Brown’s daughter and guardian, Alice, calls the Ombudsman program, concerned that her father is eating all his meals in his room, instead of in the dining room.  You visit Mr. Brown, who seems despondent and is unable to express his wishes.  You speak with the Director of Nursing (DON) about Alice’s concern; the DON says staff should be taking Mr. Brown to the dining room and that she will discuss the problem with two new nursing assistants and will put a note in Mr. Brown’s chart.  The following week you call Alice, who tells you the nursing assistants are taking her father to the dining room now and he appears much happier. </a:t>
            </a:r>
          </a:p>
          <a:p>
            <a:endParaRPr lang="en-US" dirty="0"/>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44</a:t>
            </a:fld>
            <a:endParaRPr lang="en-US" dirty="0"/>
          </a:p>
        </p:txBody>
      </p:sp>
    </p:spTree>
    <p:extLst>
      <p:ext uri="{BB962C8B-B14F-4D97-AF65-F5344CB8AC3E}">
        <p14:creationId xmlns:p14="http://schemas.microsoft.com/office/powerpoint/2010/main" val="2540078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a case. There is one complaint made by Alice, who is the daughter and resident representative. </a:t>
            </a:r>
          </a:p>
        </p:txBody>
      </p:sp>
      <p:sp>
        <p:nvSpPr>
          <p:cNvPr id="4" name="Slide Number Placeholder 3"/>
          <p:cNvSpPr>
            <a:spLocks noGrp="1"/>
          </p:cNvSpPr>
          <p:nvPr>
            <p:ph type="sldNum" sz="quarter" idx="10"/>
          </p:nvPr>
        </p:nvSpPr>
        <p:spPr/>
        <p:txBody>
          <a:bodyPr/>
          <a:lstStyle/>
          <a:p>
            <a:fld id="{013422E6-57C4-472B-BB37-763E50B58060}" type="slidenum">
              <a:rPr lang="en-US" smtClean="0"/>
              <a:t>45</a:t>
            </a:fld>
            <a:endParaRPr lang="en-US" dirty="0"/>
          </a:p>
        </p:txBody>
      </p:sp>
    </p:spTree>
    <p:extLst>
      <p:ext uri="{BB962C8B-B14F-4D97-AF65-F5344CB8AC3E}">
        <p14:creationId xmlns:p14="http://schemas.microsoft.com/office/powerpoint/2010/main" val="4191528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Ms. Miller, a resident of Sunny Valley Assisted Living Facility, stops you in the hall and tells you she has a problem: her son, who lives at home, has just lost his Medicaid benefits and she is concerned he won’t be able to pay for his medication.  As she rolls away in her wheelchair, you notice that the wheelchair keeps veering to the left and hitting the wall.  You ask if she would like your assistance in getting it fixed, or in getting a new chair.  She replies, “Yes.” </a:t>
            </a:r>
          </a:p>
          <a:p>
            <a:endParaRPr lang="en-US" dirty="0"/>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46</a:t>
            </a:fld>
            <a:endParaRPr lang="en-US" dirty="0"/>
          </a:p>
        </p:txBody>
      </p:sp>
    </p:spTree>
    <p:extLst>
      <p:ext uri="{BB962C8B-B14F-4D97-AF65-F5344CB8AC3E}">
        <p14:creationId xmlns:p14="http://schemas.microsoft.com/office/powerpoint/2010/main" val="12107168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a case, with one complaint.</a:t>
            </a:r>
          </a:p>
        </p:txBody>
      </p:sp>
      <p:sp>
        <p:nvSpPr>
          <p:cNvPr id="4" name="Slide Number Placeholder 3"/>
          <p:cNvSpPr>
            <a:spLocks noGrp="1"/>
          </p:cNvSpPr>
          <p:nvPr>
            <p:ph type="sldNum" sz="quarter" idx="10"/>
          </p:nvPr>
        </p:nvSpPr>
        <p:spPr/>
        <p:txBody>
          <a:bodyPr/>
          <a:lstStyle/>
          <a:p>
            <a:fld id="{013422E6-57C4-472B-BB37-763E50B58060}" type="slidenum">
              <a:rPr lang="en-US" smtClean="0"/>
              <a:t>47</a:t>
            </a:fld>
            <a:endParaRPr lang="en-US" dirty="0"/>
          </a:p>
        </p:txBody>
      </p:sp>
    </p:spTree>
    <p:extLst>
      <p:ext uri="{BB962C8B-B14F-4D97-AF65-F5344CB8AC3E}">
        <p14:creationId xmlns:p14="http://schemas.microsoft.com/office/powerpoint/2010/main" val="4005918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48</a:t>
            </a:fld>
            <a:endParaRPr lang="en-US" dirty="0"/>
          </a:p>
        </p:txBody>
      </p:sp>
    </p:spTree>
    <p:extLst>
      <p:ext uri="{BB962C8B-B14F-4D97-AF65-F5344CB8AC3E}">
        <p14:creationId xmlns:p14="http://schemas.microsoft.com/office/powerpoint/2010/main" val="1469070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Ms. Miller, the resident, is the complainant.   Once the Ombudsman brings a problem to the resident's attention and the resident acknowledges the problem and gives permission to resolve it, the resident becomes the complainant. </a:t>
            </a:r>
          </a:p>
          <a:p>
            <a:r>
              <a:rPr lang="en-US" dirty="0"/>
              <a:t>  </a:t>
            </a:r>
          </a:p>
          <a:p>
            <a:r>
              <a:rPr lang="en-US" dirty="0"/>
              <a:t>If you tell her how her son can appeal the Medicaid determination, you could document that as an information and assistance to an individual.    </a:t>
            </a:r>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49</a:t>
            </a:fld>
            <a:endParaRPr lang="en-US" dirty="0"/>
          </a:p>
        </p:txBody>
      </p:sp>
    </p:spTree>
    <p:extLst>
      <p:ext uri="{BB962C8B-B14F-4D97-AF65-F5344CB8AC3E}">
        <p14:creationId xmlns:p14="http://schemas.microsoft.com/office/powerpoint/2010/main" val="378580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first webinar, AoA/ACL implemented NORS, which provided substantial state and national data on ombudsman cases, complaints and program activities, beginning in 1996. There have been minor</a:t>
            </a:r>
            <a:r>
              <a:rPr lang="en-US" baseline="0" dirty="0"/>
              <a:t> improvements since 1996. However in the last few years, Ombudsmen via workgroups, studies, public comment, and test piloting have provided guidance on the revision of NORS. </a:t>
            </a:r>
          </a:p>
          <a:p>
            <a:endParaRPr lang="en-US" baseline="0" dirty="0"/>
          </a:p>
          <a:p>
            <a:r>
              <a:rPr lang="en-US" baseline="0" dirty="0"/>
              <a:t>ACL’s anticipated outcomes are to enhance ACL’s ability to understand and report on: LTCO program operations, and  to reflect changes in LTC Ombudsman program operations and long-term supports and services policies, research, and practices</a:t>
            </a:r>
          </a:p>
          <a:p>
            <a:endParaRPr lang="en-US" baseline="0" dirty="0"/>
          </a:p>
        </p:txBody>
      </p:sp>
      <p:sp>
        <p:nvSpPr>
          <p:cNvPr id="4" name="Slide Number Placeholder 3"/>
          <p:cNvSpPr>
            <a:spLocks noGrp="1"/>
          </p:cNvSpPr>
          <p:nvPr>
            <p:ph type="sldNum" sz="quarter" idx="10"/>
          </p:nvPr>
        </p:nvSpPr>
        <p:spPr/>
        <p:txBody>
          <a:bodyPr/>
          <a:lstStyle/>
          <a:p>
            <a:fld id="{85969799-E1F4-4892-8DCB-9D2CBB9A76F6}" type="slidenum">
              <a:rPr lang="en-US" smtClean="0"/>
              <a:t>5</a:t>
            </a:fld>
            <a:endParaRPr lang="en-US" dirty="0"/>
          </a:p>
        </p:txBody>
      </p:sp>
    </p:spTree>
    <p:extLst>
      <p:ext uri="{BB962C8B-B14F-4D97-AF65-F5344CB8AC3E}">
        <p14:creationId xmlns:p14="http://schemas.microsoft.com/office/powerpoint/2010/main" val="2950446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facility administrator calls you to complain that the volunteer Ombudsman assigned to his home is not doing her job.  He explains that he informed her about a problem the facility was having with a resident’s behavior, but she refused to address the facility’s concern. Instead she visited privately with the resident and refused to tell the administrator or the corporation’s lawyer about her visit. </a:t>
            </a:r>
          </a:p>
          <a:p>
            <a:endParaRPr lang="en-US" dirty="0"/>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endParaRPr lang="en-US" dirty="0"/>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50</a:t>
            </a:fld>
            <a:endParaRPr lang="en-US" dirty="0"/>
          </a:p>
        </p:txBody>
      </p:sp>
    </p:spTree>
    <p:extLst>
      <p:ext uri="{BB962C8B-B14F-4D97-AF65-F5344CB8AC3E}">
        <p14:creationId xmlns:p14="http://schemas.microsoft.com/office/powerpoint/2010/main" val="17213672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not a case because the concern was not made by or on behalf of the resident. If you provide information to the administrator on the role of the Ombudsman, count this as an information and assistance.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51</a:t>
            </a:fld>
            <a:endParaRPr lang="en-US" dirty="0"/>
          </a:p>
        </p:txBody>
      </p:sp>
    </p:spTree>
    <p:extLst>
      <p:ext uri="{BB962C8B-B14F-4D97-AF65-F5344CB8AC3E}">
        <p14:creationId xmlns:p14="http://schemas.microsoft.com/office/powerpoint/2010/main" val="27513997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Question</a:t>
            </a:r>
            <a:r>
              <a:rPr lang="en-US" baseline="0" dirty="0"/>
              <a:t> #12 is presented on two slides.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Mrs. Lee’s daughter called you to complain that her mother would like to take a bath more often than once a week.  On December 15th you go to Hilltop Haven to visit Mrs. Lee. On your way to Mrs. Lee's room you notice that there is dirty laundry on the floor in the hall and that the hall is dark because several lights are not working. When you visit Mrs. Lee, she says that she wants to be bathed more often than once a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52</a:t>
            </a:fld>
            <a:endParaRPr lang="en-US" dirty="0"/>
          </a:p>
        </p:txBody>
      </p:sp>
    </p:spTree>
    <p:extLst>
      <p:ext uri="{BB962C8B-B14F-4D97-AF65-F5344CB8AC3E}">
        <p14:creationId xmlns:p14="http://schemas.microsoft.com/office/powerpoint/2010/main" val="34555930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Second</a:t>
            </a:r>
            <a:r>
              <a:rPr lang="en-US" baseline="0" dirty="0"/>
              <a:t> part of Question #12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 visit Mrs. Lee, you drop by to see Mrs. James.  She tells you that they stopped her physical therapy (PT) and she does not know why. She complains that the sliding track for the privacy curtain is broken, so it does not close all the way.  You investigate both complaints.  You resolve and close the PT complaint within the week.  You learn that the facility has tried to order a new track, but it’s on back order.  You keep the complaint open until the new track is installed.  You go back to visit Mrs. James in January.   She tells you that they are installing the track the next day.  She also tells you that she just received a notice from the facility saying that she will have to switch to the facility pharmacy even though it may cost more than the pharmacy she has been using for the past three years. You tell her you'll check into it for 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Choose your answer in the poll:</a:t>
            </a:r>
          </a:p>
          <a:p>
            <a:endParaRPr lang="en-US" dirty="0"/>
          </a:p>
          <a:p>
            <a:pPr marL="514350" indent="-514350">
              <a:buFont typeface="+mj-lt"/>
              <a:buAutoNum type="alphaLcParenR"/>
            </a:pPr>
            <a:r>
              <a:rPr lang="en-US" sz="1200" dirty="0"/>
              <a:t>Case</a:t>
            </a:r>
          </a:p>
          <a:p>
            <a:pPr marL="514350" indent="-514350">
              <a:buFont typeface="+mj-lt"/>
              <a:buAutoNum type="alphaLcParenR"/>
            </a:pPr>
            <a:r>
              <a:rPr lang="en-US" sz="1200" dirty="0"/>
              <a:t>Information and Assistance</a:t>
            </a:r>
          </a:p>
          <a:p>
            <a:pPr marL="514350" indent="-514350">
              <a:buFont typeface="+mj-lt"/>
              <a:buAutoNum type="alphaLcParenR"/>
            </a:pPr>
            <a:r>
              <a:rPr lang="en-US" sz="1200" dirty="0"/>
              <a:t>Neither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53</a:t>
            </a:fld>
            <a:endParaRPr lang="en-US" dirty="0"/>
          </a:p>
        </p:txBody>
      </p:sp>
    </p:spTree>
    <p:extLst>
      <p:ext uri="{BB962C8B-B14F-4D97-AF65-F5344CB8AC3E}">
        <p14:creationId xmlns:p14="http://schemas.microsoft.com/office/powerpoint/2010/main" val="4289374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Answer:  Open three cases. </a:t>
            </a:r>
          </a:p>
          <a:p>
            <a:r>
              <a:rPr lang="en-US" dirty="0"/>
              <a:t> </a:t>
            </a:r>
          </a:p>
          <a:p>
            <a:r>
              <a:rPr lang="en-US" dirty="0"/>
              <a:t>Case 1:  1 complaint regarding wanting more frequent showers</a:t>
            </a:r>
          </a:p>
          <a:p>
            <a:endParaRPr lang="en-US" dirty="0"/>
          </a:p>
          <a:p>
            <a:r>
              <a:rPr lang="en-US" dirty="0"/>
              <a:t>Case 2: 2 complaints The Ombudsman program can be the complainant when the Ombudsman identifies a problem that affects numerous residents and can address the complaint without disclosing the identity of residents, such as a general environmental concern. </a:t>
            </a:r>
          </a:p>
          <a:p>
            <a:r>
              <a:rPr lang="en-US" dirty="0"/>
              <a:t> </a:t>
            </a:r>
          </a:p>
          <a:p>
            <a:r>
              <a:rPr lang="en-US" dirty="0"/>
              <a:t>Case 3: Mrs. James, resident – 3 complaints  It is possible that Mrs. James’s pharmacy complaint could be a separate case/complaint.  Whether you open one or two cases for Mrs. James would depend on your state’s policy and the amount of time between her complaints.  For example, if she had one or more complaints in December and January and all the complaints were resolved in February, you would close the case in February.  If she then brought one or more complaints forward in March, you would open a new case.  However, in the case cited, it is both a judgement call and a state policy decision.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54</a:t>
            </a:fld>
            <a:endParaRPr lang="en-US" dirty="0"/>
          </a:p>
        </p:txBody>
      </p:sp>
    </p:spTree>
    <p:extLst>
      <p:ext uri="{BB962C8B-B14F-4D97-AF65-F5344CB8AC3E}">
        <p14:creationId xmlns:p14="http://schemas.microsoft.com/office/powerpoint/2010/main" val="16280712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55</a:t>
            </a:fld>
            <a:endParaRPr lang="en-US" dirty="0"/>
          </a:p>
        </p:txBody>
      </p:sp>
    </p:spTree>
    <p:extLst>
      <p:ext uri="{BB962C8B-B14F-4D97-AF65-F5344CB8AC3E}">
        <p14:creationId xmlns:p14="http://schemas.microsoft.com/office/powerpoint/2010/main" val="1376060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dirty="0"/>
              <a:t>Answer:  Mrs. Lee’s daughter – Although you visited the resident and followed her direction, Mrs. Lee’s daughter initiated the complaint. Therefore, the daughter is the complainant. </a:t>
            </a:r>
          </a:p>
          <a:p>
            <a:r>
              <a:rPr lang="en-US" b="0" dirty="0"/>
              <a:t> </a:t>
            </a:r>
          </a:p>
          <a:p>
            <a:r>
              <a:rPr lang="en-US" b="0"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56</a:t>
            </a:fld>
            <a:endParaRPr lang="en-US" dirty="0"/>
          </a:p>
        </p:txBody>
      </p:sp>
    </p:spTree>
    <p:extLst>
      <p:ext uri="{BB962C8B-B14F-4D97-AF65-F5344CB8AC3E}">
        <p14:creationId xmlns:p14="http://schemas.microsoft.com/office/powerpoint/2010/main" val="2675513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57</a:t>
            </a:fld>
            <a:endParaRPr lang="en-US" dirty="0"/>
          </a:p>
        </p:txBody>
      </p:sp>
    </p:spTree>
    <p:extLst>
      <p:ext uri="{BB962C8B-B14F-4D97-AF65-F5344CB8AC3E}">
        <p14:creationId xmlns:p14="http://schemas.microsoft.com/office/powerpoint/2010/main" val="2364125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58</a:t>
            </a:fld>
            <a:endParaRPr lang="en-US" dirty="0"/>
          </a:p>
        </p:txBody>
      </p:sp>
    </p:spTree>
    <p:extLst>
      <p:ext uri="{BB962C8B-B14F-4D97-AF65-F5344CB8AC3E}">
        <p14:creationId xmlns:p14="http://schemas.microsoft.com/office/powerpoint/2010/main" val="5919086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59</a:t>
            </a:fld>
            <a:endParaRPr lang="en-US" dirty="0"/>
          </a:p>
        </p:txBody>
      </p:sp>
    </p:spTree>
    <p:extLst>
      <p:ext uri="{BB962C8B-B14F-4D97-AF65-F5344CB8AC3E}">
        <p14:creationId xmlns:p14="http://schemas.microsoft.com/office/powerpoint/2010/main" val="421319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want to emphasize this last statement.  The work that you do and the documentation of cases, complaints and the outcome is not collected elsewhere.  The LTCOP is the only program that is solely focused on the health, safety welfare and rights of residents.  The resident centered approach to complaint handling means that you truly reflect the problems and needs of residents.  This is very valuable information and I want to extend my appreciation for your work and the documentation of your work. I know that it takes time but it is so important; it magnifies the resident voice.</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6</a:t>
            </a:fld>
            <a:endParaRPr lang="en-US" dirty="0"/>
          </a:p>
        </p:txBody>
      </p:sp>
    </p:spTree>
    <p:extLst>
      <p:ext uri="{BB962C8B-B14F-4D97-AF65-F5344CB8AC3E}">
        <p14:creationId xmlns:p14="http://schemas.microsoft.com/office/powerpoint/2010/main" val="24099682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60</a:t>
            </a:fld>
            <a:endParaRPr lang="en-US" dirty="0"/>
          </a:p>
        </p:txBody>
      </p:sp>
    </p:spTree>
    <p:extLst>
      <p:ext uri="{BB962C8B-B14F-4D97-AF65-F5344CB8AC3E}">
        <p14:creationId xmlns:p14="http://schemas.microsoft.com/office/powerpoint/2010/main" val="142692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61</a:t>
            </a:fld>
            <a:endParaRPr lang="en-US" dirty="0"/>
          </a:p>
        </p:txBody>
      </p:sp>
    </p:spTree>
    <p:extLst>
      <p:ext uri="{BB962C8B-B14F-4D97-AF65-F5344CB8AC3E}">
        <p14:creationId xmlns:p14="http://schemas.microsoft.com/office/powerpoint/2010/main" val="16624569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Ombudsman programs</a:t>
            </a:r>
            <a:r>
              <a:rPr lang="en-US" b="0" baseline="0" dirty="0"/>
              <a:t> </a:t>
            </a:r>
            <a:r>
              <a:rPr lang="en-US" baseline="0" dirty="0"/>
              <a:t>will begin using the revised NORS codes, definitions, and activities on October 1, 2019 (Federal Fiscal Year 2020). The Office of the State Ombudsman will submit federal fiscal year 2020 data in January 2021. There are several components of NORS, such as narrative examples of advocacy work, that the Office of the State Ombudsman writes and submits along with data to the Administration for Community Living. This webinar series will highlight areas of the revised NORS that are pertinent to you. </a:t>
            </a:r>
          </a:p>
          <a:p>
            <a:endParaRPr lang="en-US" b="0" baseline="0" dirty="0"/>
          </a:p>
          <a:p>
            <a:r>
              <a:rPr lang="en-US" b="0" baseline="0" dirty="0"/>
              <a:t>Please remember do not use the new codes or definitions until October 1, 2019.</a:t>
            </a:r>
            <a:endParaRPr lang="en-US" b="0" dirty="0"/>
          </a:p>
        </p:txBody>
      </p:sp>
      <p:sp>
        <p:nvSpPr>
          <p:cNvPr id="4" name="Slide Number Placeholder 3"/>
          <p:cNvSpPr>
            <a:spLocks noGrp="1"/>
          </p:cNvSpPr>
          <p:nvPr>
            <p:ph type="sldNum" sz="quarter" idx="10"/>
          </p:nvPr>
        </p:nvSpPr>
        <p:spPr/>
        <p:txBody>
          <a:bodyPr/>
          <a:lstStyle/>
          <a:p>
            <a:fld id="{013422E6-57C4-472B-BB37-763E50B58060}" type="slidenum">
              <a:rPr lang="en-US" smtClean="0"/>
              <a:t>62</a:t>
            </a:fld>
            <a:endParaRPr lang="en-US" dirty="0"/>
          </a:p>
        </p:txBody>
      </p:sp>
    </p:spTree>
    <p:extLst>
      <p:ext uri="{BB962C8B-B14F-4D97-AF65-F5344CB8AC3E}">
        <p14:creationId xmlns:p14="http://schemas.microsoft.com/office/powerpoint/2010/main" val="1695216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All State Ombudsmen and representatives of the Office are encouraged to attend. If you registered</a:t>
            </a:r>
            <a:r>
              <a:rPr lang="en-US" baseline="0" dirty="0"/>
              <a:t> for this webinar then you are automatically registered for all of the NORS webinars.</a:t>
            </a:r>
            <a:r>
              <a:rPr lang="en-US" dirty="0"/>
              <a:t> Webinars will be recorded and recordings and materials will be emailed to attendees and available on the NORC website. The next</a:t>
            </a:r>
            <a:r>
              <a:rPr lang="en-US" baseline="0" dirty="0"/>
              <a:t> webinar, NORS Part II is scheduled for March 19</a:t>
            </a:r>
            <a:r>
              <a:rPr lang="en-US" baseline="30000" dirty="0"/>
              <a:t>th</a:t>
            </a:r>
            <a:r>
              <a:rPr lang="en-US" baseline="0" dirty="0"/>
              <a:t>, 3:00 – 4:30 p.m. ET. </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63</a:t>
            </a:fld>
            <a:endParaRPr lang="en-US" dirty="0"/>
          </a:p>
        </p:txBody>
      </p:sp>
    </p:spTree>
    <p:extLst>
      <p:ext uri="{BB962C8B-B14F-4D97-AF65-F5344CB8AC3E}">
        <p14:creationId xmlns:p14="http://schemas.microsoft.com/office/powerpoint/2010/main" val="28284862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64</a:t>
            </a:fld>
            <a:endParaRPr lang="en-US" dirty="0"/>
          </a:p>
        </p:txBody>
      </p:sp>
    </p:spTree>
    <p:extLst>
      <p:ext uri="{BB962C8B-B14F-4D97-AF65-F5344CB8AC3E}">
        <p14:creationId xmlns:p14="http://schemas.microsoft.com/office/powerpoint/2010/main" val="1818937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4270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current NORS training materials the documents are: Basic Principles, a Quiz, and the Quiz Answer Sheet for each part. These materials were emailed to registrants last week and available for download in the control panel on your screen</a:t>
            </a:r>
            <a:r>
              <a:rPr lang="en-US" b="0" dirty="0"/>
              <a:t>. The training materials are also available in black and white and are on the NORC website with the NORS tables from ACL. </a:t>
            </a:r>
            <a:r>
              <a:rPr lang="en-US" dirty="0"/>
              <a:t>The slides and recording from today’s webinar will be included on the website with these materials so programs can use them for training months before implementation of the revised NORS. </a:t>
            </a:r>
          </a:p>
          <a:p>
            <a:endParaRPr lang="en-US" dirty="0"/>
          </a:p>
          <a:p>
            <a:r>
              <a:rPr lang="en-US" dirty="0"/>
              <a:t>For today’s webinar our main focus is how to use the revised NORS codes and definitions for a case, complaint, complainant, and information and assistance. We will review the relevant case data components from Table 1 of the revised NORS data collection; however, not all data elements in Table 1 are applicable for responding to the Part I quiz. </a:t>
            </a:r>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7</a:t>
            </a:fld>
            <a:endParaRPr lang="en-US" dirty="0"/>
          </a:p>
        </p:txBody>
      </p:sp>
    </p:spTree>
    <p:extLst>
      <p:ext uri="{BB962C8B-B14F-4D97-AF65-F5344CB8AC3E}">
        <p14:creationId xmlns:p14="http://schemas.microsoft.com/office/powerpoint/2010/main" val="310054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snapshot</a:t>
            </a:r>
            <a:r>
              <a:rPr lang="en-US" baseline="0" dirty="0"/>
              <a:t> of the resource document, NORS Training Part I: Case Complaint, and Complainant AND Information and Assistance – Basic Principles.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part of the revised NORS Training includes a Basic Principles resource with important explanations and reminders. During today’s webinar we will highlight the changes in the revised training materials due to the revised NORS data collection, but most of the information for Part I training is similar to the current training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these materials and the webinar going forward, the term “Ombudsman” is used as a generic term that may mean the state Ombudsman, a representative of the Office, or the Ombudsman program. </a:t>
            </a:r>
          </a:p>
          <a:p>
            <a:endParaRPr lang="en-US" baseline="0" dirty="0"/>
          </a:p>
          <a:p>
            <a:r>
              <a:rPr lang="en-US" baseline="0" dirty="0"/>
              <a:t>We will discuss Case and Complaint and Information and Assistance basic principles and tips in the next several slides.</a:t>
            </a:r>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8</a:t>
            </a:fld>
            <a:endParaRPr lang="en-US" dirty="0"/>
          </a:p>
        </p:txBody>
      </p:sp>
    </p:spTree>
    <p:extLst>
      <p:ext uri="{BB962C8B-B14F-4D97-AF65-F5344CB8AC3E}">
        <p14:creationId xmlns:p14="http://schemas.microsoft.com/office/powerpoint/2010/main" val="106322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may have noticed already, the definition of a case in the revised NORS is much more specific than the current NORS. This should help improve consistency in understanding what elements are necessary to have a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are discussing the</a:t>
            </a:r>
            <a:r>
              <a:rPr lang="en-US" baseline="0" dirty="0"/>
              <a:t> components of a case. A case is comprised of a complainant; one or more complaints; documentation of a perpetrator for cases involving abuse, gross neglect, and exploitation; a setting; verification; resolution; and information regarding any referrals to another agency. </a:t>
            </a:r>
          </a:p>
        </p:txBody>
      </p:sp>
      <p:sp>
        <p:nvSpPr>
          <p:cNvPr id="4" name="Slide Number Placeholder 3"/>
          <p:cNvSpPr>
            <a:spLocks noGrp="1"/>
          </p:cNvSpPr>
          <p:nvPr>
            <p:ph type="sldNum" sz="quarter" idx="10"/>
          </p:nvPr>
        </p:nvSpPr>
        <p:spPr/>
        <p:txBody>
          <a:bodyPr/>
          <a:lstStyle/>
          <a:p>
            <a:fld id="{013422E6-57C4-472B-BB37-763E50B58060}" type="slidenum">
              <a:rPr lang="en-US" smtClean="0"/>
              <a:t>9</a:t>
            </a:fld>
            <a:endParaRPr lang="en-US" dirty="0"/>
          </a:p>
        </p:txBody>
      </p:sp>
    </p:spTree>
    <p:extLst>
      <p:ext uri="{BB962C8B-B14F-4D97-AF65-F5344CB8AC3E}">
        <p14:creationId xmlns:p14="http://schemas.microsoft.com/office/powerpoint/2010/main" val="18498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Monday, September 23,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Monday, September 23,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Monday, September 23,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Monday, September 23,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Monday, September 23,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Monday, September 23,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Monday, September 23, 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Monday, September 23, 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Monday, September 23, 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Monday, September 23, 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Monday, September 23,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Monday, September 23, 2019</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rylkov-fond.org/blog/novosti/back-to-basic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tcombudsman.org/uploads/files/support/NORS_Training_Part_I_Quiz_w_Answers_2019_FINAL.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ltcombudsman.org/uploads/files/support/NORS_Training_Part_1_Basic_Principles_2019_FINAL.pdf" TargetMode="Externa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ltcombudsman.org/omb_support/nor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hyperlink" Target="https://ltcombudsman.org/omb_support/nors/revised-nors-data-collectio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ltcombudsman.org/omb_support/nors/revised-nors-data-collecti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thebpmfreak.wordpress.com/2014/03/20/devops-events-calendar-round-the-year" TargetMode="External"/><Relationship Id="rId4" Type="http://schemas.openxmlformats.org/officeDocument/2006/relationships/image" Target="../media/image17.jpeg"/></Relationships>
</file>

<file path=ppt/slides/_rels/slide64.xml.rels><?xml version="1.0" encoding="UTF-8" standalone="yes"?>
<Relationships xmlns="http://schemas.openxmlformats.org/package/2006/relationships"><Relationship Id="rId3" Type="http://schemas.openxmlformats.org/officeDocument/2006/relationships/hyperlink" Target="mailto:aoverallaib@theconsumervoice.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mailto:margreene@outlook.com" TargetMode="External"/><Relationship Id="rId4" Type="http://schemas.openxmlformats.org/officeDocument/2006/relationships/hyperlink" Target="mailto:louise.ryan@acl.hhs.gov"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hyperlink" Target="http://www.twitter.com/ConsumerVoices"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s://www.facebook.com/theconsumervoice" TargetMode="External"/><Relationship Id="rId4" Type="http://schemas.openxmlformats.org/officeDocument/2006/relationships/hyperlink" Target="http://www.ltcombudsman.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tcombudsman.org/omb_support/nors/revised-nors-data-collec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62399"/>
            <a:ext cx="11055927" cy="2126226"/>
          </a:xfrm>
        </p:spPr>
        <p:txBody>
          <a:bodyPr/>
          <a:lstStyle/>
          <a:p>
            <a:r>
              <a:rPr lang="en-US" sz="3400" b="1" dirty="0"/>
              <a:t>National ombudsman reporting system (NORS) training Part I: </a:t>
            </a:r>
            <a:br>
              <a:rPr lang="en-US" sz="3200" b="1" dirty="0"/>
            </a:br>
            <a:br>
              <a:rPr lang="en-US" sz="2000" b="1" dirty="0"/>
            </a:br>
            <a:r>
              <a:rPr lang="en-US" sz="3000" i="1" dirty="0"/>
              <a:t>Case, Complaint, Complainant, Information and Assistance</a:t>
            </a:r>
          </a:p>
        </p:txBody>
      </p:sp>
      <p:sp>
        <p:nvSpPr>
          <p:cNvPr id="3" name="Subtitle 2"/>
          <p:cNvSpPr>
            <a:spLocks noGrp="1"/>
          </p:cNvSpPr>
          <p:nvPr>
            <p:ph type="subTitle" idx="1"/>
          </p:nvPr>
        </p:nvSpPr>
        <p:spPr>
          <a:xfrm>
            <a:off x="914399" y="4721629"/>
            <a:ext cx="10468303" cy="1818655"/>
          </a:xfrm>
        </p:spPr>
        <p: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February 27, 2019</a:t>
            </a:r>
          </a:p>
          <a:p>
            <a:endParaRPr lang="en-US" i="1" dirty="0">
              <a:solidFill>
                <a:schemeClr val="tx1"/>
              </a:solidFill>
            </a:endParaRPr>
          </a:p>
          <a:p>
            <a:endParaRPr lang="en-US" i="1" dirty="0">
              <a:solidFill>
                <a:schemeClr val="tx1"/>
              </a:solidFill>
            </a:endParaRPr>
          </a:p>
        </p:txBody>
      </p:sp>
      <p:pic>
        <p:nvPicPr>
          <p:cNvPr id="4" name="Picture 4" descr="NORClogo"/>
          <p:cNvPicPr>
            <a:picLocks noChangeAspect="1" noChangeArrowheads="1"/>
          </p:cNvPicPr>
          <p:nvPr/>
        </p:nvPicPr>
        <p:blipFill>
          <a:blip r:embed="rId3" cstate="print"/>
          <a:srcRect/>
          <a:stretch>
            <a:fillRect/>
          </a:stretch>
        </p:blipFill>
        <p:spPr bwMode="auto">
          <a:xfrm>
            <a:off x="1752600" y="465138"/>
            <a:ext cx="8686800" cy="1400175"/>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Principles</a:t>
            </a:r>
          </a:p>
        </p:txBody>
      </p:sp>
      <p:sp>
        <p:nvSpPr>
          <p:cNvPr id="3" name="Content Placeholder 2"/>
          <p:cNvSpPr>
            <a:spLocks noGrp="1"/>
          </p:cNvSpPr>
          <p:nvPr>
            <p:ph idx="1"/>
          </p:nvPr>
        </p:nvSpPr>
        <p:spPr/>
        <p:txBody>
          <a:bodyPr>
            <a:normAutofit/>
          </a:bodyPr>
          <a:lstStyle/>
          <a:p>
            <a:pPr marL="0" indent="0">
              <a:buNone/>
            </a:pPr>
            <a:r>
              <a:rPr lang="en-US" sz="3200" dirty="0"/>
              <a:t>Each case must have a minimum of one complaint. </a:t>
            </a:r>
          </a:p>
          <a:p>
            <a:pPr marL="0" indent="0">
              <a:buNone/>
            </a:pPr>
            <a:endParaRPr lang="en-US" sz="3200" dirty="0"/>
          </a:p>
          <a:p>
            <a:pPr marL="0" indent="0">
              <a:buNone/>
            </a:pPr>
            <a:r>
              <a:rPr lang="en-US" sz="3200" dirty="0"/>
              <a:t>A </a:t>
            </a:r>
            <a:r>
              <a:rPr lang="en-US" sz="3200" b="1" u="sng" dirty="0"/>
              <a:t>complaint</a:t>
            </a:r>
            <a:r>
              <a:rPr lang="en-US" sz="3200" dirty="0"/>
              <a:t> is an expression of dissatisfaction or concern brought to, or initiated by, the Ombudsman program which requires Ombudsman program investigation and resolution on behalf of one or more residents of a long-term care facility.</a:t>
            </a:r>
          </a:p>
          <a:p>
            <a:pPr marL="0" indent="0">
              <a:buNone/>
            </a:pPr>
            <a:endParaRPr lang="en-US" sz="3200" dirty="0"/>
          </a:p>
          <a:p>
            <a:pPr marL="0" indent="0">
              <a:buNone/>
            </a:pPr>
            <a:endParaRPr lang="en-US" sz="2700" dirty="0"/>
          </a:p>
        </p:txBody>
      </p:sp>
    </p:spTree>
    <p:extLst>
      <p:ext uri="{BB962C8B-B14F-4D97-AF65-F5344CB8AC3E}">
        <p14:creationId xmlns:p14="http://schemas.microsoft.com/office/powerpoint/2010/main" val="75148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Principles</a:t>
            </a:r>
          </a:p>
        </p:txBody>
      </p:sp>
      <p:sp>
        <p:nvSpPr>
          <p:cNvPr id="3" name="Content Placeholder 2"/>
          <p:cNvSpPr>
            <a:spLocks noGrp="1"/>
          </p:cNvSpPr>
          <p:nvPr>
            <p:ph idx="1"/>
          </p:nvPr>
        </p:nvSpPr>
        <p:spPr/>
        <p:txBody>
          <a:bodyPr/>
          <a:lstStyle/>
          <a:p>
            <a:pPr marL="0" indent="0">
              <a:buNone/>
            </a:pPr>
            <a:endParaRPr lang="en-US" sz="3200" dirty="0"/>
          </a:p>
          <a:p>
            <a:pPr marL="0" indent="0">
              <a:buNone/>
            </a:pPr>
            <a:r>
              <a:rPr lang="en-US" sz="3200" dirty="0"/>
              <a:t>A </a:t>
            </a:r>
            <a:r>
              <a:rPr lang="en-US" sz="3200" b="1" u="sng" dirty="0"/>
              <a:t>complainant</a:t>
            </a:r>
            <a:r>
              <a:rPr lang="en-US" sz="3200" dirty="0"/>
              <a:t> is an individual (i.e., resident, resident representative*/family/friend, facility staff) who requests Ombudsman program complaint investigation services regarding one or more complaints made by, or on behalf of, residents.</a:t>
            </a:r>
          </a:p>
          <a:p>
            <a:pPr marL="0" indent="0">
              <a:buNone/>
            </a:pPr>
            <a:endParaRPr lang="en-US" sz="3200" dirty="0"/>
          </a:p>
          <a:p>
            <a:pPr marL="0" indent="0">
              <a:buNone/>
            </a:pPr>
            <a:endParaRPr lang="en-US" sz="3200" dirty="0"/>
          </a:p>
          <a:p>
            <a:pPr marL="0" indent="0">
              <a:buNone/>
            </a:pPr>
            <a:r>
              <a:rPr lang="en-US" sz="1600" i="1" dirty="0"/>
              <a:t>*resident representative as defined in 45 CFR 1324.1</a:t>
            </a:r>
          </a:p>
          <a:p>
            <a:pPr marL="0" indent="0">
              <a:buNone/>
            </a:pPr>
            <a:endParaRPr lang="en-US" sz="3200" dirty="0"/>
          </a:p>
        </p:txBody>
      </p:sp>
    </p:spTree>
    <p:extLst>
      <p:ext uri="{BB962C8B-B14F-4D97-AF65-F5344CB8AC3E}">
        <p14:creationId xmlns:p14="http://schemas.microsoft.com/office/powerpoint/2010/main" val="291486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Principles</a:t>
            </a:r>
          </a:p>
        </p:txBody>
      </p:sp>
      <p:sp>
        <p:nvSpPr>
          <p:cNvPr id="3" name="Content Placeholder 2"/>
          <p:cNvSpPr>
            <a:spLocks noGrp="1"/>
          </p:cNvSpPr>
          <p:nvPr>
            <p:ph idx="1"/>
          </p:nvPr>
        </p:nvSpPr>
        <p:spPr>
          <a:xfrm>
            <a:off x="783771" y="1828800"/>
            <a:ext cx="10798629" cy="4351338"/>
          </a:xfrm>
        </p:spPr>
        <p:txBody>
          <a:bodyPr>
            <a:normAutofit fontScale="92500" lnSpcReduction="10000"/>
          </a:bodyPr>
          <a:lstStyle/>
          <a:p>
            <a:pPr marL="0" indent="0">
              <a:spcAft>
                <a:spcPts val="600"/>
              </a:spcAft>
              <a:buNone/>
            </a:pPr>
            <a:r>
              <a:rPr lang="en-US" sz="2800" b="1" dirty="0"/>
              <a:t>Key Changes:</a:t>
            </a:r>
          </a:p>
          <a:p>
            <a:pPr>
              <a:spcAft>
                <a:spcPts val="600"/>
              </a:spcAft>
            </a:pPr>
            <a:r>
              <a:rPr lang="en-US" sz="2800" dirty="0"/>
              <a:t>Consultation is now called </a:t>
            </a:r>
            <a:r>
              <a:rPr lang="en-US" sz="2800" b="1" u="sng" dirty="0"/>
              <a:t>Information and Assistance</a:t>
            </a:r>
            <a:r>
              <a:rPr lang="en-US" sz="2800" dirty="0"/>
              <a:t>.</a:t>
            </a:r>
          </a:p>
          <a:p>
            <a:pPr>
              <a:spcAft>
                <a:spcPts val="600"/>
              </a:spcAft>
            </a:pPr>
            <a:r>
              <a:rPr lang="en-US" sz="2800" dirty="0"/>
              <a:t>NORS no longer requires the top three topics for information and assistance. </a:t>
            </a:r>
          </a:p>
          <a:p>
            <a:pPr marL="0" indent="0">
              <a:spcAft>
                <a:spcPts val="600"/>
              </a:spcAft>
              <a:buNone/>
            </a:pPr>
            <a:endParaRPr lang="en-US" sz="2800" b="1" u="sng" dirty="0"/>
          </a:p>
          <a:p>
            <a:pPr marL="0" indent="0">
              <a:spcAft>
                <a:spcPts val="600"/>
              </a:spcAft>
              <a:buNone/>
            </a:pPr>
            <a:r>
              <a:rPr lang="en-US" sz="2800" b="1" u="sng" dirty="0"/>
              <a:t>Information and Assistance </a:t>
            </a:r>
            <a:r>
              <a:rPr lang="en-US" sz="2800" dirty="0"/>
              <a:t>is providing information to an individual or facility staff about issues impacting residents (e.g., resident rights, care issues, services) and/or sharing information about accessing services without opening a case and working to resolve a complaint.</a:t>
            </a:r>
          </a:p>
          <a:p>
            <a:pPr marL="0" indent="0">
              <a:spcAft>
                <a:spcPts val="600"/>
              </a:spcAft>
              <a:buNone/>
            </a:pPr>
            <a:endParaRPr lang="en-US" sz="2800" dirty="0"/>
          </a:p>
          <a:p>
            <a:pPr marL="0" indent="0">
              <a:spcAft>
                <a:spcPts val="600"/>
              </a:spcAft>
              <a:buNone/>
            </a:pPr>
            <a:endParaRPr lang="en-US" sz="2800" dirty="0"/>
          </a:p>
        </p:txBody>
      </p:sp>
    </p:spTree>
    <p:extLst>
      <p:ext uri="{BB962C8B-B14F-4D97-AF65-F5344CB8AC3E}">
        <p14:creationId xmlns:p14="http://schemas.microsoft.com/office/powerpoint/2010/main" val="38352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5ABD-D51B-4BEA-BF70-227D1AF4A339}"/>
              </a:ext>
            </a:extLst>
          </p:cNvPr>
          <p:cNvSpPr>
            <a:spLocks noGrp="1"/>
          </p:cNvSpPr>
          <p:nvPr>
            <p:ph type="title"/>
          </p:nvPr>
        </p:nvSpPr>
        <p:spPr/>
        <p:txBody>
          <a:bodyPr/>
          <a:lstStyle/>
          <a:p>
            <a:r>
              <a:rPr lang="en-US" b="1" dirty="0"/>
              <a:t>Basic Principles</a:t>
            </a:r>
          </a:p>
        </p:txBody>
      </p:sp>
      <p:sp>
        <p:nvSpPr>
          <p:cNvPr id="3" name="Content Placeholder 2">
            <a:extLst>
              <a:ext uri="{FF2B5EF4-FFF2-40B4-BE49-F238E27FC236}">
                <a16:creationId xmlns:a16="http://schemas.microsoft.com/office/drawing/2014/main" id="{CDA0DC95-E460-4908-8741-1D5D094D0099}"/>
              </a:ext>
            </a:extLst>
          </p:cNvPr>
          <p:cNvSpPr>
            <a:spLocks noGrp="1"/>
          </p:cNvSpPr>
          <p:nvPr>
            <p:ph idx="1"/>
          </p:nvPr>
        </p:nvSpPr>
        <p:spPr/>
        <p:txBody>
          <a:bodyPr/>
          <a:lstStyle/>
          <a:p>
            <a:r>
              <a:rPr lang="en-US" dirty="0"/>
              <a:t>Information and assistance may be provided through various means, including but not limited to telephone, by written correspondence such as e-mail, or in person. </a:t>
            </a:r>
          </a:p>
          <a:p>
            <a:endParaRPr lang="en-US" dirty="0"/>
          </a:p>
          <a:p>
            <a:r>
              <a:rPr lang="en-US" b="1" dirty="0"/>
              <a:t>It does not involve investigating and working to resolve complaints. </a:t>
            </a:r>
            <a:r>
              <a:rPr lang="en-US" dirty="0"/>
              <a:t>The resident (or resident representative, where applicable) has not provided direction and consent to investigate a complaint. </a:t>
            </a:r>
          </a:p>
          <a:p>
            <a:endParaRPr lang="en-US" dirty="0"/>
          </a:p>
          <a:p>
            <a:r>
              <a:rPr lang="en-US" dirty="0"/>
              <a:t>Directing an individual to contact another agency for assistance does not constitute a case.</a:t>
            </a:r>
          </a:p>
          <a:p>
            <a:endParaRPr lang="en-US" dirty="0"/>
          </a:p>
          <a:p>
            <a:endParaRPr lang="en-US" dirty="0"/>
          </a:p>
        </p:txBody>
      </p:sp>
    </p:spTree>
    <p:extLst>
      <p:ext uri="{BB962C8B-B14F-4D97-AF65-F5344CB8AC3E}">
        <p14:creationId xmlns:p14="http://schemas.microsoft.com/office/powerpoint/2010/main" val="77862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5342"/>
            <a:ext cx="10972800" cy="841829"/>
          </a:xfrm>
        </p:spPr>
        <p:txBody>
          <a:bodyPr>
            <a:normAutofit fontScale="90000"/>
          </a:bodyPr>
          <a:lstStyle/>
          <a:p>
            <a:r>
              <a:rPr lang="en-US" sz="3600" b="1" dirty="0"/>
              <a:t>Basic Principles</a:t>
            </a:r>
            <a:br>
              <a:rPr lang="en-US" sz="3200" b="1" dirty="0"/>
            </a:br>
            <a:r>
              <a:rPr lang="en-US" sz="3200" dirty="0"/>
              <a:t>Case &amp; Complaint vs Information &amp; Assistance </a:t>
            </a:r>
          </a:p>
        </p:txBody>
      </p:sp>
      <p:pic>
        <p:nvPicPr>
          <p:cNvPr id="4" name="Content Placeholder 3"/>
          <p:cNvPicPr>
            <a:picLocks noGrp="1" noChangeAspect="1"/>
          </p:cNvPicPr>
          <p:nvPr>
            <p:ph idx="1"/>
          </p:nvPr>
        </p:nvPicPr>
        <p:blipFill rotWithShape="1">
          <a:blip r:embed="rId3"/>
          <a:srcRect t="3196"/>
          <a:stretch/>
        </p:blipFill>
        <p:spPr>
          <a:xfrm>
            <a:off x="609600" y="1473518"/>
            <a:ext cx="10972799" cy="5384482"/>
          </a:xfrm>
          <a:prstGeom prst="rect">
            <a:avLst/>
          </a:prstGeom>
        </p:spPr>
      </p:pic>
    </p:spTree>
    <p:extLst>
      <p:ext uri="{BB962C8B-B14F-4D97-AF65-F5344CB8AC3E}">
        <p14:creationId xmlns:p14="http://schemas.microsoft.com/office/powerpoint/2010/main" val="327677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2772"/>
            <a:ext cx="10972800" cy="990600"/>
          </a:xfrm>
        </p:spPr>
        <p:txBody>
          <a:bodyPr>
            <a:normAutofit fontScale="90000"/>
          </a:bodyPr>
          <a:lstStyle/>
          <a:p>
            <a:r>
              <a:rPr lang="en-US" sz="3600" b="1" dirty="0"/>
              <a:t>Basic Principles</a:t>
            </a:r>
            <a:br>
              <a:rPr lang="en-US" sz="3200" b="1" dirty="0"/>
            </a:br>
            <a:r>
              <a:rPr lang="en-US" sz="3200" dirty="0"/>
              <a:t>Case &amp; Complaint vs Information &amp; Assistance </a:t>
            </a:r>
          </a:p>
        </p:txBody>
      </p:sp>
      <p:pic>
        <p:nvPicPr>
          <p:cNvPr id="5" name="Content Placeholder 4"/>
          <p:cNvPicPr>
            <a:picLocks noGrp="1" noChangeAspect="1"/>
          </p:cNvPicPr>
          <p:nvPr>
            <p:ph idx="1"/>
          </p:nvPr>
        </p:nvPicPr>
        <p:blipFill>
          <a:blip r:embed="rId3"/>
          <a:stretch>
            <a:fillRect/>
          </a:stretch>
        </p:blipFill>
        <p:spPr>
          <a:xfrm>
            <a:off x="428172" y="1523920"/>
            <a:ext cx="11335656" cy="5334080"/>
          </a:xfrm>
          <a:prstGeom prst="rect">
            <a:avLst/>
          </a:prstGeom>
        </p:spPr>
      </p:pic>
    </p:spTree>
    <p:extLst>
      <p:ext uri="{BB962C8B-B14F-4D97-AF65-F5344CB8AC3E}">
        <p14:creationId xmlns:p14="http://schemas.microsoft.com/office/powerpoint/2010/main" val="60699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31800"/>
            <a:ext cx="10972800" cy="990600"/>
          </a:xfrm>
        </p:spPr>
        <p:txBody>
          <a:bodyPr>
            <a:normAutofit fontScale="90000"/>
          </a:bodyPr>
          <a:lstStyle/>
          <a:p>
            <a:r>
              <a:rPr lang="en-US" sz="3600" b="1" dirty="0"/>
              <a:t>Basic Principles</a:t>
            </a:r>
            <a:br>
              <a:rPr lang="en-US" sz="3200" b="1" dirty="0"/>
            </a:br>
            <a:r>
              <a:rPr lang="en-US" sz="3200" dirty="0"/>
              <a:t>Case &amp; Complaint vs Information &amp; Assistance </a:t>
            </a:r>
          </a:p>
        </p:txBody>
      </p:sp>
      <p:pic>
        <p:nvPicPr>
          <p:cNvPr id="4" name="Content Placeholder 3"/>
          <p:cNvPicPr>
            <a:picLocks noGrp="1" noChangeAspect="1"/>
          </p:cNvPicPr>
          <p:nvPr>
            <p:ph idx="1"/>
          </p:nvPr>
        </p:nvPicPr>
        <p:blipFill>
          <a:blip r:embed="rId3"/>
          <a:stretch>
            <a:fillRect/>
          </a:stretch>
        </p:blipFill>
        <p:spPr>
          <a:xfrm>
            <a:off x="480657" y="1524000"/>
            <a:ext cx="11230685" cy="5292304"/>
          </a:xfrm>
          <a:prstGeom prst="rect">
            <a:avLst/>
          </a:prstGeom>
        </p:spPr>
      </p:pic>
      <p:sp>
        <p:nvSpPr>
          <p:cNvPr id="3" name="Arrow: Right 2">
            <a:extLst>
              <a:ext uri="{FF2B5EF4-FFF2-40B4-BE49-F238E27FC236}">
                <a16:creationId xmlns:a16="http://schemas.microsoft.com/office/drawing/2014/main" id="{28729F6E-CD2C-490E-8660-0ACA8781227A}"/>
              </a:ext>
            </a:extLst>
          </p:cNvPr>
          <p:cNvSpPr/>
          <p:nvPr/>
        </p:nvSpPr>
        <p:spPr>
          <a:xfrm>
            <a:off x="116114" y="5762171"/>
            <a:ext cx="364543" cy="275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315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b="1" dirty="0"/>
              <a:t>Table 1 – Case Data Components</a:t>
            </a:r>
            <a:br>
              <a:rPr lang="en-US" dirty="0"/>
            </a:br>
            <a:r>
              <a:rPr lang="en-US" sz="2800" dirty="0"/>
              <a:t>Parts A, B, and C – Case and Complaint Codes, Values and Definitions</a:t>
            </a:r>
          </a:p>
        </p:txBody>
      </p:sp>
      <p:pic>
        <p:nvPicPr>
          <p:cNvPr id="3" name="Picture 2">
            <a:extLst>
              <a:ext uri="{FF2B5EF4-FFF2-40B4-BE49-F238E27FC236}">
                <a16:creationId xmlns:a16="http://schemas.microsoft.com/office/drawing/2014/main" id="{DC8448D5-03B2-46E5-882D-4F7B91C1F6E8}"/>
              </a:ext>
            </a:extLst>
          </p:cNvPr>
          <p:cNvPicPr>
            <a:picLocks noChangeAspect="1"/>
          </p:cNvPicPr>
          <p:nvPr/>
        </p:nvPicPr>
        <p:blipFill>
          <a:blip r:embed="rId3"/>
          <a:stretch>
            <a:fillRect/>
          </a:stretch>
        </p:blipFill>
        <p:spPr>
          <a:xfrm>
            <a:off x="754744" y="1685766"/>
            <a:ext cx="10827656" cy="5172234"/>
          </a:xfrm>
          <a:prstGeom prst="rect">
            <a:avLst/>
          </a:prstGeom>
        </p:spPr>
      </p:pic>
    </p:spTree>
    <p:extLst>
      <p:ext uri="{BB962C8B-B14F-4D97-AF65-F5344CB8AC3E}">
        <p14:creationId xmlns:p14="http://schemas.microsoft.com/office/powerpoint/2010/main" val="262254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1 Highlights</a:t>
            </a:r>
          </a:p>
        </p:txBody>
      </p:sp>
      <p:sp>
        <p:nvSpPr>
          <p:cNvPr id="3" name="Content Placeholder 2"/>
          <p:cNvSpPr>
            <a:spLocks noGrp="1"/>
          </p:cNvSpPr>
          <p:nvPr>
            <p:ph idx="1"/>
          </p:nvPr>
        </p:nvSpPr>
        <p:spPr/>
        <p:txBody>
          <a:bodyPr/>
          <a:lstStyle/>
          <a:p>
            <a:r>
              <a:rPr lang="en-US" sz="3200" dirty="0"/>
              <a:t> Case Data Components:</a:t>
            </a:r>
          </a:p>
          <a:p>
            <a:pPr lvl="1"/>
            <a:endParaRPr lang="en-US" dirty="0"/>
          </a:p>
          <a:p>
            <a:pPr lvl="1"/>
            <a:r>
              <a:rPr lang="en-US" sz="2400" dirty="0"/>
              <a:t>Date case &amp; complaint opened and closed</a:t>
            </a:r>
          </a:p>
          <a:p>
            <a:pPr lvl="1"/>
            <a:r>
              <a:rPr lang="en-US" sz="2400" dirty="0"/>
              <a:t>Facility or setting</a:t>
            </a:r>
          </a:p>
          <a:p>
            <a:pPr lvl="1"/>
            <a:r>
              <a:rPr lang="en-US" sz="2400" dirty="0"/>
              <a:t>Complainant</a:t>
            </a:r>
          </a:p>
          <a:p>
            <a:pPr lvl="1"/>
            <a:r>
              <a:rPr lang="en-US" sz="2400" dirty="0"/>
              <a:t>Complaints (one or more)</a:t>
            </a:r>
          </a:p>
          <a:p>
            <a:pPr lvl="1"/>
            <a:r>
              <a:rPr lang="en-US" sz="2400" dirty="0">
                <a:solidFill>
                  <a:srgbClr val="FF0000"/>
                </a:solidFill>
              </a:rPr>
              <a:t>Perpetrator</a:t>
            </a:r>
          </a:p>
          <a:p>
            <a:pPr lvl="1"/>
            <a:r>
              <a:rPr lang="en-US" sz="2400" dirty="0">
                <a:solidFill>
                  <a:srgbClr val="FF0000"/>
                </a:solidFill>
              </a:rPr>
              <a:t>Referral agency</a:t>
            </a:r>
          </a:p>
          <a:p>
            <a:pPr lvl="1"/>
            <a:r>
              <a:rPr lang="en-US" sz="2400" dirty="0"/>
              <a:t>Verification</a:t>
            </a:r>
          </a:p>
          <a:p>
            <a:pPr lvl="1"/>
            <a:r>
              <a:rPr lang="en-US" sz="2400" dirty="0"/>
              <a:t>Disposition</a:t>
            </a:r>
            <a:r>
              <a:rPr lang="en-US" dirty="0"/>
              <a:t> </a:t>
            </a:r>
          </a:p>
        </p:txBody>
      </p:sp>
    </p:spTree>
    <p:extLst>
      <p:ext uri="{BB962C8B-B14F-4D97-AF65-F5344CB8AC3E}">
        <p14:creationId xmlns:p14="http://schemas.microsoft.com/office/powerpoint/2010/main" val="383774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a:xfrm>
            <a:off x="508000" y="466344"/>
            <a:ext cx="10972800" cy="990600"/>
          </a:xfrm>
        </p:spPr>
        <p:txBody>
          <a:bodyPr/>
          <a:lstStyle/>
          <a:p>
            <a:r>
              <a:rPr lang="en-US" b="1" dirty="0"/>
              <a:t>Part I Quiz</a:t>
            </a:r>
          </a:p>
        </p:txBody>
      </p:sp>
      <p:sp>
        <p:nvSpPr>
          <p:cNvPr id="3" name="Content Placeholder 2">
            <a:extLst>
              <a:ext uri="{FF2B5EF4-FFF2-40B4-BE49-F238E27FC236}">
                <a16:creationId xmlns:a16="http://schemas.microsoft.com/office/drawing/2014/main" id="{8793C5EC-81F6-49CB-8EED-F53D4DCB3D0B}"/>
              </a:ext>
            </a:extLst>
          </p:cNvPr>
          <p:cNvSpPr>
            <a:spLocks noGrp="1"/>
          </p:cNvSpPr>
          <p:nvPr>
            <p:ph sz="half" idx="1"/>
          </p:nvPr>
        </p:nvSpPr>
        <p:spPr>
          <a:xfrm>
            <a:off x="507999" y="1673351"/>
            <a:ext cx="5762171" cy="5000903"/>
          </a:xfrm>
        </p:spPr>
        <p:txBody>
          <a:bodyPr/>
          <a:lstStyle/>
          <a:p>
            <a:r>
              <a:rPr lang="en-US" sz="2200" dirty="0"/>
              <a:t>A case must have one or more complaints brought to or initiated by the LTCOP made by or on behalf of one or more residents.</a:t>
            </a:r>
          </a:p>
          <a:p>
            <a:endParaRPr lang="en-US" sz="2200" dirty="0"/>
          </a:p>
          <a:p>
            <a:r>
              <a:rPr lang="en-US" sz="2200" dirty="0"/>
              <a:t>Each complaint requires LTCOP investigation and resolution on behalf of one or more residents of a long-term care facility. </a:t>
            </a:r>
          </a:p>
          <a:p>
            <a:endParaRPr lang="en-US" sz="2200" dirty="0"/>
          </a:p>
          <a:p>
            <a:r>
              <a:rPr lang="en-US" sz="2200" dirty="0"/>
              <a:t>States that have expanded their Ombudsman program services to other settings may choose to report complaints as “other setting.”</a:t>
            </a:r>
          </a:p>
          <a:p>
            <a:endParaRPr lang="en-US" dirty="0"/>
          </a:p>
        </p:txBody>
      </p:sp>
      <p:pic>
        <p:nvPicPr>
          <p:cNvPr id="7" name="Content Placeholder 6">
            <a:extLst>
              <a:ext uri="{FF2B5EF4-FFF2-40B4-BE49-F238E27FC236}">
                <a16:creationId xmlns:a16="http://schemas.microsoft.com/office/drawing/2014/main" id="{08D35840-E4FD-4FEE-9EFE-CDD80489107A}"/>
              </a:ext>
            </a:extLst>
          </p:cNvPr>
          <p:cNvPicPr>
            <a:picLocks noGrp="1" noChangeAspect="1"/>
          </p:cNvPicPr>
          <p:nvPr>
            <p:ph sz="half" idx="2"/>
          </p:nvPr>
        </p:nvPicPr>
        <p:blipFill>
          <a:blip r:embed="rId3"/>
          <a:stretch>
            <a:fillRect/>
          </a:stretch>
        </p:blipFill>
        <p:spPr>
          <a:xfrm>
            <a:off x="6531428" y="466344"/>
            <a:ext cx="3721072" cy="4718050"/>
          </a:xfrm>
          <a:prstGeom prst="rect">
            <a:avLst/>
          </a:prstGeom>
          <a:ln>
            <a:solidFill>
              <a:schemeClr val="tx1"/>
            </a:solidFill>
          </a:ln>
        </p:spPr>
      </p:pic>
      <p:pic>
        <p:nvPicPr>
          <p:cNvPr id="8" name="Picture 7">
            <a:extLst>
              <a:ext uri="{FF2B5EF4-FFF2-40B4-BE49-F238E27FC236}">
                <a16:creationId xmlns:a16="http://schemas.microsoft.com/office/drawing/2014/main" id="{EC31C5A0-AE2E-418A-884D-1EDD0612BF8A}"/>
              </a:ext>
            </a:extLst>
          </p:cNvPr>
          <p:cNvPicPr>
            <a:picLocks noChangeAspect="1"/>
          </p:cNvPicPr>
          <p:nvPr/>
        </p:nvPicPr>
        <p:blipFill>
          <a:blip r:embed="rId4"/>
          <a:stretch>
            <a:fillRect/>
          </a:stretch>
        </p:blipFill>
        <p:spPr>
          <a:xfrm>
            <a:off x="8244289" y="1814776"/>
            <a:ext cx="3628398" cy="4718051"/>
          </a:xfrm>
          <a:prstGeom prst="rect">
            <a:avLst/>
          </a:prstGeom>
          <a:ln>
            <a:solidFill>
              <a:schemeClr val="tx1"/>
            </a:solidFill>
          </a:ln>
        </p:spPr>
      </p:pic>
    </p:spTree>
    <p:extLst>
      <p:ext uri="{BB962C8B-B14F-4D97-AF65-F5344CB8AC3E}">
        <p14:creationId xmlns:p14="http://schemas.microsoft.com/office/powerpoint/2010/main" val="180817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Agenda</a:t>
            </a:r>
          </a:p>
        </p:txBody>
      </p:sp>
      <p:sp>
        <p:nvSpPr>
          <p:cNvPr id="3" name="Content Placeholder 2"/>
          <p:cNvSpPr>
            <a:spLocks noGrp="1"/>
          </p:cNvSpPr>
          <p:nvPr>
            <p:ph idx="1"/>
          </p:nvPr>
        </p:nvSpPr>
        <p:spPr/>
        <p:txBody>
          <a:bodyPr/>
          <a:lstStyle/>
          <a:p>
            <a:pPr>
              <a:spcAft>
                <a:spcPts val="600"/>
              </a:spcAft>
            </a:pPr>
            <a:r>
              <a:rPr lang="en-US" dirty="0"/>
              <a:t>Brief NORS Overview</a:t>
            </a:r>
          </a:p>
          <a:p>
            <a:pPr>
              <a:spcAft>
                <a:spcPts val="600"/>
              </a:spcAft>
            </a:pPr>
            <a:r>
              <a:rPr lang="en-US" dirty="0"/>
              <a:t>Part I Training Materials </a:t>
            </a:r>
          </a:p>
          <a:p>
            <a:pPr lvl="1">
              <a:spcAft>
                <a:spcPts val="600"/>
              </a:spcAft>
            </a:pPr>
            <a:r>
              <a:rPr lang="en-US" dirty="0"/>
              <a:t>Basic Principles</a:t>
            </a:r>
          </a:p>
          <a:p>
            <a:pPr lvl="1">
              <a:spcAft>
                <a:spcPts val="600"/>
              </a:spcAft>
            </a:pPr>
            <a:r>
              <a:rPr lang="en-US" dirty="0"/>
              <a:t>Quiz </a:t>
            </a:r>
          </a:p>
          <a:p>
            <a:pPr lvl="1">
              <a:spcAft>
                <a:spcPts val="600"/>
              </a:spcAft>
            </a:pPr>
            <a:r>
              <a:rPr lang="en-US" dirty="0"/>
              <a:t>Quiz Answer Sheet</a:t>
            </a:r>
          </a:p>
          <a:p>
            <a:pPr>
              <a:spcAft>
                <a:spcPts val="600"/>
              </a:spcAft>
            </a:pPr>
            <a:r>
              <a:rPr lang="en-US" dirty="0"/>
              <a:t>Resource - Table 1 – NORS Parts A, B, and C – Case and complaint codes, values and definitions</a:t>
            </a:r>
          </a:p>
          <a:p>
            <a:pPr>
              <a:spcAft>
                <a:spcPts val="600"/>
              </a:spcAft>
            </a:pPr>
            <a:r>
              <a:rPr lang="en-US" dirty="0"/>
              <a:t>Take Quiz</a:t>
            </a:r>
          </a:p>
          <a:p>
            <a:pPr>
              <a:spcAft>
                <a:spcPts val="600"/>
              </a:spcAft>
            </a:pPr>
            <a:r>
              <a:rPr lang="en-US" dirty="0"/>
              <a:t>Questions and Answers</a:t>
            </a:r>
          </a:p>
          <a:p>
            <a:pPr>
              <a:spcAft>
                <a:spcPts val="600"/>
              </a:spcAft>
            </a:pPr>
            <a:r>
              <a:rPr lang="en-US" dirty="0"/>
              <a:t>Resources</a:t>
            </a:r>
          </a:p>
        </p:txBody>
      </p:sp>
      <p:pic>
        <p:nvPicPr>
          <p:cNvPr id="5" name="Picture 4">
            <a:extLst>
              <a:ext uri="{FF2B5EF4-FFF2-40B4-BE49-F238E27FC236}">
                <a16:creationId xmlns:a16="http://schemas.microsoft.com/office/drawing/2014/main" id="{37208F3C-7586-4A74-B1CD-9141D5DFE7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26176" y="742461"/>
            <a:ext cx="3756224" cy="2817168"/>
          </a:xfrm>
          <a:prstGeom prst="rect">
            <a:avLst/>
          </a:prstGeom>
        </p:spPr>
      </p:pic>
      <p:sp>
        <p:nvSpPr>
          <p:cNvPr id="6" name="TextBox 5">
            <a:extLst>
              <a:ext uri="{FF2B5EF4-FFF2-40B4-BE49-F238E27FC236}">
                <a16:creationId xmlns:a16="http://schemas.microsoft.com/office/drawing/2014/main" id="{D6A03CB5-BDE9-4570-A6B2-A53F12156266}"/>
              </a:ext>
            </a:extLst>
          </p:cNvPr>
          <p:cNvSpPr txBox="1"/>
          <p:nvPr/>
        </p:nvSpPr>
        <p:spPr>
          <a:xfrm>
            <a:off x="9335662" y="6256048"/>
            <a:ext cx="2732314" cy="184666"/>
          </a:xfrm>
          <a:prstGeom prst="rect">
            <a:avLst/>
          </a:prstGeom>
          <a:noFill/>
        </p:spPr>
        <p:txBody>
          <a:bodyPr wrap="square" rtlCol="0">
            <a:spAutoFit/>
          </a:bodyPr>
          <a:lstStyle/>
          <a:p>
            <a:r>
              <a:rPr lang="en-US" sz="600" dirty="0">
                <a:hlinkClick r:id="rId4" tooltip="http://rylkov-fond.org/blog/novosti/back-to-basics/"/>
              </a:rPr>
              <a:t>This Photo</a:t>
            </a:r>
            <a:r>
              <a:rPr lang="en-US" sz="600" dirty="0"/>
              <a:t> by Unknown Author is licensed under </a:t>
            </a:r>
            <a:r>
              <a:rPr lang="en-US" sz="600" dirty="0">
                <a:hlinkClick r:id="rId5" tooltip="https://creativecommons.org/licenses/by/3.0/"/>
              </a:rPr>
              <a:t>CC BY</a:t>
            </a:r>
            <a:endParaRPr lang="en-US" sz="600" dirty="0"/>
          </a:p>
        </p:txBody>
      </p:sp>
    </p:spTree>
    <p:extLst>
      <p:ext uri="{BB962C8B-B14F-4D97-AF65-F5344CB8AC3E}">
        <p14:creationId xmlns:p14="http://schemas.microsoft.com/office/powerpoint/2010/main" val="298812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Part I Quiz Directions</a:t>
            </a:r>
          </a:p>
        </p:txBody>
      </p:sp>
      <p:sp>
        <p:nvSpPr>
          <p:cNvPr id="6" name="Content Placeholder 5"/>
          <p:cNvSpPr>
            <a:spLocks noGrp="1"/>
          </p:cNvSpPr>
          <p:nvPr>
            <p:ph idx="1"/>
          </p:nvPr>
        </p:nvSpPr>
        <p:spPr/>
        <p:txBody>
          <a:bodyPr>
            <a:normAutofit fontScale="92500" lnSpcReduction="20000"/>
          </a:bodyPr>
          <a:lstStyle/>
          <a:p>
            <a:pPr marL="0" indent="0">
              <a:buNone/>
            </a:pPr>
            <a:r>
              <a:rPr lang="en-US" sz="3200" dirty="0"/>
              <a:t>For the following scenarios ask:</a:t>
            </a:r>
          </a:p>
          <a:p>
            <a:pPr marL="0" indent="0">
              <a:buNone/>
            </a:pPr>
            <a:endParaRPr lang="en-US" sz="3200" dirty="0"/>
          </a:p>
          <a:p>
            <a:r>
              <a:rPr lang="en-US" sz="3200" dirty="0"/>
              <a:t>Is it a </a:t>
            </a:r>
            <a:r>
              <a:rPr lang="en-US" sz="3200" i="1" dirty="0"/>
              <a:t>case</a:t>
            </a:r>
            <a:r>
              <a:rPr lang="en-US" sz="3200" dirty="0"/>
              <a:t> or an </a:t>
            </a:r>
            <a:r>
              <a:rPr lang="en-US" sz="3200" i="1" dirty="0"/>
              <a:t>information &amp; assistance</a:t>
            </a:r>
            <a:r>
              <a:rPr lang="en-US" sz="3200" dirty="0"/>
              <a:t>?</a:t>
            </a:r>
          </a:p>
          <a:p>
            <a:pPr marL="0" indent="0">
              <a:buNone/>
            </a:pPr>
            <a:endParaRPr lang="en-US" sz="3200" dirty="0"/>
          </a:p>
          <a:p>
            <a:r>
              <a:rPr lang="en-US" sz="3200" dirty="0"/>
              <a:t>If it is a </a:t>
            </a:r>
            <a:r>
              <a:rPr lang="en-US" sz="3200" i="1" dirty="0"/>
              <a:t>case</a:t>
            </a:r>
            <a:r>
              <a:rPr lang="en-US" sz="3200" dirty="0"/>
              <a:t>,</a:t>
            </a:r>
          </a:p>
          <a:p>
            <a:pPr lvl="1"/>
            <a:r>
              <a:rPr lang="en-US" sz="3200" dirty="0"/>
              <a:t>how many complaints are there?</a:t>
            </a:r>
          </a:p>
          <a:p>
            <a:pPr lvl="1"/>
            <a:r>
              <a:rPr lang="en-US" sz="3200" dirty="0"/>
              <a:t>who is the complainant?</a:t>
            </a:r>
          </a:p>
          <a:p>
            <a:pPr marL="0" indent="0">
              <a:buNone/>
            </a:pPr>
            <a:endParaRPr lang="en-US" sz="3200" dirty="0"/>
          </a:p>
          <a:p>
            <a:pPr marL="0" indent="0">
              <a:buNone/>
            </a:pPr>
            <a:r>
              <a:rPr lang="en-US" sz="3200" i="1" dirty="0"/>
              <a:t>NOTE: Assume you have the consent of the resident, or the resident’s representative as applicable, to take action.</a:t>
            </a:r>
          </a:p>
          <a:p>
            <a:pPr marL="0" indent="0">
              <a:buNone/>
            </a:pPr>
            <a:endParaRPr lang="en-US" sz="3200" dirty="0"/>
          </a:p>
          <a:p>
            <a:pPr marL="0" indent="0">
              <a:buNone/>
            </a:pPr>
            <a:endParaRPr lang="en-US" sz="3200" dirty="0"/>
          </a:p>
          <a:p>
            <a:endParaRPr lang="en-US" sz="3200" dirty="0"/>
          </a:p>
        </p:txBody>
      </p:sp>
    </p:spTree>
    <p:extLst>
      <p:ext uri="{BB962C8B-B14F-4D97-AF65-F5344CB8AC3E}">
        <p14:creationId xmlns:p14="http://schemas.microsoft.com/office/powerpoint/2010/main" val="295929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Scenario 1</a:t>
            </a:r>
          </a:p>
        </p:txBody>
      </p:sp>
      <p:sp>
        <p:nvSpPr>
          <p:cNvPr id="6" name="Content Placeholder 5"/>
          <p:cNvSpPr>
            <a:spLocks noGrp="1"/>
          </p:cNvSpPr>
          <p:nvPr>
            <p:ph idx="1"/>
          </p:nvPr>
        </p:nvSpPr>
        <p:spPr/>
        <p:txBody>
          <a:bodyPr>
            <a:normAutofit/>
          </a:bodyPr>
          <a:lstStyle/>
          <a:p>
            <a:pPr marL="0" indent="0">
              <a:buNone/>
            </a:pPr>
            <a:r>
              <a:rPr lang="en-US" sz="3200" dirty="0"/>
              <a:t>A woman calls asking for information on care planning and how to select a nursing home for her mother. She discusses specific concerns regarding care. The Ombudsman spends an hour talking with the woman and sends additional follow-up information. </a:t>
            </a:r>
          </a:p>
          <a:p>
            <a:pPr marL="0" indent="0">
              <a:buNone/>
            </a:pPr>
            <a:endParaRPr lang="en-US" sz="3200" dirty="0"/>
          </a:p>
        </p:txBody>
      </p:sp>
    </p:spTree>
    <p:extLst>
      <p:ext uri="{BB962C8B-B14F-4D97-AF65-F5344CB8AC3E}">
        <p14:creationId xmlns:p14="http://schemas.microsoft.com/office/powerpoint/2010/main" val="3272663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Scenario 1</a:t>
            </a:r>
          </a:p>
        </p:txBody>
      </p:sp>
      <p:sp>
        <p:nvSpPr>
          <p:cNvPr id="6" name="Content Placeholder 5"/>
          <p:cNvSpPr>
            <a:spLocks noGrp="1"/>
          </p:cNvSpPr>
          <p:nvPr>
            <p:ph idx="1"/>
          </p:nvPr>
        </p:nvSpPr>
        <p:spPr/>
        <p:txBody>
          <a:bodyPr>
            <a:normAutofit/>
          </a:bodyPr>
          <a:lstStyle/>
          <a:p>
            <a:pPr marL="0" indent="0">
              <a:buNone/>
            </a:pPr>
            <a:r>
              <a:rPr lang="en-US" sz="3200" dirty="0"/>
              <a:t>Choose the correct answer. </a:t>
            </a:r>
          </a:p>
          <a:p>
            <a:pPr marL="0" indent="0">
              <a:buNone/>
            </a:pPr>
            <a:endParaRPr lang="en-US" sz="3200" dirty="0"/>
          </a:p>
          <a:p>
            <a:pPr marL="514350" indent="-514350">
              <a:buAutoNum type="alphaLcParenR"/>
            </a:pPr>
            <a:r>
              <a:rPr lang="en-US" sz="3200" dirty="0"/>
              <a:t>Case</a:t>
            </a:r>
          </a:p>
          <a:p>
            <a:pPr marL="514350" indent="-514350">
              <a:buAutoNum type="alphaLcParenR"/>
            </a:pPr>
            <a:r>
              <a:rPr lang="en-US" sz="3200" dirty="0"/>
              <a:t>Information and Assistance</a:t>
            </a:r>
          </a:p>
          <a:p>
            <a:pPr marL="514350" indent="-514350">
              <a:buAutoNum type="alphaLcParenR"/>
            </a:pPr>
            <a:r>
              <a:rPr lang="en-US" sz="3200" dirty="0"/>
              <a:t>Neither</a:t>
            </a:r>
          </a:p>
          <a:p>
            <a:pPr marL="0" indent="0">
              <a:buNone/>
            </a:pPr>
            <a:endParaRPr lang="en-US" sz="3200" dirty="0"/>
          </a:p>
          <a:p>
            <a:pPr marL="0" indent="0">
              <a:buNone/>
            </a:pPr>
            <a:endParaRPr lang="en-US" sz="3200" dirty="0"/>
          </a:p>
        </p:txBody>
      </p:sp>
      <p:sp>
        <p:nvSpPr>
          <p:cNvPr id="2" name="Oval 1"/>
          <p:cNvSpPr/>
          <p:nvPr/>
        </p:nvSpPr>
        <p:spPr>
          <a:xfrm>
            <a:off x="472189" y="3276600"/>
            <a:ext cx="6078511" cy="762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2228854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Scenario 2</a:t>
            </a:r>
          </a:p>
        </p:txBody>
      </p:sp>
      <p:sp>
        <p:nvSpPr>
          <p:cNvPr id="6" name="Content Placeholder 5"/>
          <p:cNvSpPr>
            <a:spLocks noGrp="1"/>
          </p:cNvSpPr>
          <p:nvPr>
            <p:ph idx="1"/>
          </p:nvPr>
        </p:nvSpPr>
        <p:spPr/>
        <p:txBody>
          <a:bodyPr>
            <a:normAutofit fontScale="85000" lnSpcReduction="20000"/>
          </a:bodyPr>
          <a:lstStyle/>
          <a:p>
            <a:pPr marL="0" indent="0">
              <a:buNone/>
            </a:pPr>
            <a:r>
              <a:rPr lang="en-US" sz="3600" dirty="0"/>
              <a:t>You visit Mrs. Jones, who tells you they are still bringing her pureed food, even though her doctor said she could start eating regular food.  You notice her call bell is broken.  She indicates she would appreciate your assistance in resolving these problems.  You speak to the Director of Nursing (DON) about the call bell, and she promptly fixes the bell. You attempt to talk to the dietician about the pureed food, but she is not available until the next morning.  You leave Mrs. Jones but tell her that you will check back with the dietician and will follow-up with her on the results and to ensure that the call bell is still functional. </a:t>
            </a:r>
          </a:p>
          <a:p>
            <a:pPr marL="0" indent="0">
              <a:buNone/>
            </a:pPr>
            <a:r>
              <a:rPr lang="en-US" sz="3200" dirty="0"/>
              <a:t> </a:t>
            </a:r>
          </a:p>
        </p:txBody>
      </p:sp>
    </p:spTree>
    <p:extLst>
      <p:ext uri="{BB962C8B-B14F-4D97-AF65-F5344CB8AC3E}">
        <p14:creationId xmlns:p14="http://schemas.microsoft.com/office/powerpoint/2010/main" val="56161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96116"/>
            <a:ext cx="9429750" cy="1325563"/>
          </a:xfrm>
        </p:spPr>
        <p:txBody>
          <a:bodyPr/>
          <a:lstStyle/>
          <a:p>
            <a:r>
              <a:rPr lang="en-US" b="1" dirty="0"/>
              <a:t>Scenario 2</a:t>
            </a:r>
            <a:endParaRPr lang="en-US" dirty="0"/>
          </a:p>
        </p:txBody>
      </p:sp>
      <p:sp>
        <p:nvSpPr>
          <p:cNvPr id="6" name="Content Placeholder 5"/>
          <p:cNvSpPr>
            <a:spLocks noGrp="1"/>
          </p:cNvSpPr>
          <p:nvPr>
            <p:ph idx="1"/>
          </p:nvPr>
        </p:nvSpPr>
        <p:spPr/>
        <p:txBody>
          <a:bodyPr>
            <a:normAutofit/>
          </a:bodyPr>
          <a:lstStyle/>
          <a:p>
            <a:pPr marL="0" indent="0">
              <a:buNone/>
            </a:pPr>
            <a:r>
              <a:rPr lang="en-US" sz="3200" dirty="0"/>
              <a:t>Choose the correct answer. </a:t>
            </a:r>
          </a:p>
          <a:p>
            <a:pPr marL="0" indent="0">
              <a:buNone/>
            </a:pPr>
            <a:endParaRPr lang="en-US" sz="3200" dirty="0"/>
          </a:p>
          <a:p>
            <a:pPr marL="514350" indent="-514350">
              <a:buAutoNum type="alphaLcParenR"/>
            </a:pPr>
            <a:r>
              <a:rPr lang="en-US" sz="3200" dirty="0"/>
              <a:t>Case</a:t>
            </a:r>
          </a:p>
          <a:p>
            <a:pPr marL="514350" indent="-514350">
              <a:buAutoNum type="alphaLcParenR"/>
            </a:pPr>
            <a:r>
              <a:rPr lang="en-US" sz="3200" dirty="0"/>
              <a:t>Information and Assistance</a:t>
            </a:r>
          </a:p>
          <a:p>
            <a:pPr marL="514350" indent="-514350">
              <a:buAutoNum type="alphaLcParenR"/>
            </a:pPr>
            <a:r>
              <a:rPr lang="en-US" sz="3200" dirty="0"/>
              <a:t>Neither</a:t>
            </a:r>
          </a:p>
          <a:p>
            <a:pPr marL="0" indent="0">
              <a:buNone/>
            </a:pPr>
            <a:endParaRPr lang="en-US" sz="3200" dirty="0"/>
          </a:p>
        </p:txBody>
      </p:sp>
      <p:sp>
        <p:nvSpPr>
          <p:cNvPr id="3" name="Oval 2"/>
          <p:cNvSpPr/>
          <p:nvPr/>
        </p:nvSpPr>
        <p:spPr>
          <a:xfrm>
            <a:off x="329782" y="2770682"/>
            <a:ext cx="2893103" cy="60210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667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96116"/>
            <a:ext cx="9429750" cy="1325563"/>
          </a:xfrm>
        </p:spPr>
        <p:txBody>
          <a:bodyPr/>
          <a:lstStyle/>
          <a:p>
            <a:r>
              <a:rPr lang="en-US" b="1" dirty="0"/>
              <a:t>Scenario 2 </a:t>
            </a:r>
            <a:endParaRPr lang="en-US" dirty="0"/>
          </a:p>
        </p:txBody>
      </p:sp>
      <p:sp>
        <p:nvSpPr>
          <p:cNvPr id="6" name="Content Placeholder 5"/>
          <p:cNvSpPr>
            <a:spLocks noGrp="1"/>
          </p:cNvSpPr>
          <p:nvPr>
            <p:ph idx="1"/>
          </p:nvPr>
        </p:nvSpPr>
        <p:spPr/>
        <p:txBody>
          <a:bodyPr>
            <a:normAutofit/>
          </a:bodyPr>
          <a:lstStyle/>
          <a:p>
            <a:pPr marL="0" indent="0">
              <a:buNone/>
            </a:pPr>
            <a:r>
              <a:rPr lang="en-US" sz="3200" dirty="0"/>
              <a:t>How many complaints are in this case? Choose the correct answer. </a:t>
            </a:r>
          </a:p>
          <a:p>
            <a:pPr marL="0" indent="0">
              <a:buNone/>
            </a:pPr>
            <a:endParaRPr lang="en-US" sz="3200" dirty="0"/>
          </a:p>
          <a:p>
            <a:pPr marL="514350" indent="-514350">
              <a:buAutoNum type="alphaLcParenR"/>
            </a:pPr>
            <a:r>
              <a:rPr lang="en-US" sz="3200" dirty="0"/>
              <a:t>One</a:t>
            </a:r>
          </a:p>
          <a:p>
            <a:pPr marL="514350" indent="-514350">
              <a:buAutoNum type="alphaLcParenR"/>
            </a:pPr>
            <a:r>
              <a:rPr lang="en-US" sz="3200" dirty="0"/>
              <a:t>Two</a:t>
            </a:r>
          </a:p>
          <a:p>
            <a:pPr marL="514350" indent="-514350">
              <a:buAutoNum type="alphaLcParenR"/>
            </a:pPr>
            <a:r>
              <a:rPr lang="en-US" sz="3200" dirty="0"/>
              <a:t>Three</a:t>
            </a:r>
          </a:p>
          <a:p>
            <a:pPr marL="0" indent="0">
              <a:buNone/>
            </a:pPr>
            <a:endParaRPr lang="en-US" sz="3200" dirty="0"/>
          </a:p>
        </p:txBody>
      </p:sp>
    </p:spTree>
    <p:extLst>
      <p:ext uri="{BB962C8B-B14F-4D97-AF65-F5344CB8AC3E}">
        <p14:creationId xmlns:p14="http://schemas.microsoft.com/office/powerpoint/2010/main" val="191852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96116"/>
            <a:ext cx="9429750" cy="1325563"/>
          </a:xfrm>
        </p:spPr>
        <p:txBody>
          <a:bodyPr/>
          <a:lstStyle/>
          <a:p>
            <a:r>
              <a:rPr lang="en-US" b="1" dirty="0"/>
              <a:t>Scenario 2</a:t>
            </a:r>
            <a:endParaRPr lang="en-US" dirty="0"/>
          </a:p>
        </p:txBody>
      </p:sp>
      <p:sp>
        <p:nvSpPr>
          <p:cNvPr id="6" name="Content Placeholder 5"/>
          <p:cNvSpPr>
            <a:spLocks noGrp="1"/>
          </p:cNvSpPr>
          <p:nvPr>
            <p:ph idx="1"/>
          </p:nvPr>
        </p:nvSpPr>
        <p:spPr/>
        <p:txBody>
          <a:bodyPr>
            <a:normAutofit/>
          </a:bodyPr>
          <a:lstStyle/>
          <a:p>
            <a:pPr marL="0" indent="0">
              <a:buNone/>
            </a:pPr>
            <a:r>
              <a:rPr lang="en-US" sz="3200" dirty="0"/>
              <a:t>How many complaints are in this case? Choose the correct answer. </a:t>
            </a:r>
          </a:p>
          <a:p>
            <a:pPr marL="0" indent="0">
              <a:buNone/>
            </a:pPr>
            <a:endParaRPr lang="en-US" sz="3200" dirty="0"/>
          </a:p>
          <a:p>
            <a:pPr marL="514350" indent="-514350">
              <a:buAutoNum type="alphaLcParenR"/>
            </a:pPr>
            <a:r>
              <a:rPr lang="en-US" sz="3200" dirty="0"/>
              <a:t>One</a:t>
            </a:r>
          </a:p>
          <a:p>
            <a:pPr marL="514350" indent="-514350">
              <a:buAutoNum type="alphaLcParenR"/>
            </a:pPr>
            <a:r>
              <a:rPr lang="en-US" sz="3200" dirty="0"/>
              <a:t>Two</a:t>
            </a:r>
          </a:p>
          <a:p>
            <a:pPr marL="514350" indent="-514350">
              <a:buAutoNum type="alphaLcParenR"/>
            </a:pPr>
            <a:r>
              <a:rPr lang="en-US" sz="3200" dirty="0"/>
              <a:t>Three</a:t>
            </a:r>
          </a:p>
          <a:p>
            <a:pPr marL="0" indent="0">
              <a:buNone/>
            </a:pPr>
            <a:endParaRPr lang="en-US" sz="3200" dirty="0"/>
          </a:p>
        </p:txBody>
      </p:sp>
      <p:sp>
        <p:nvSpPr>
          <p:cNvPr id="3" name="Oval 2"/>
          <p:cNvSpPr/>
          <p:nvPr/>
        </p:nvSpPr>
        <p:spPr>
          <a:xfrm>
            <a:off x="261257" y="3849914"/>
            <a:ext cx="2893103" cy="60210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5992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A certified nurse assistant (CNA) approaches you about the new Director of Nursing (DON).  She says that the DON does not listen to staff and is very patronizing when she gives instructions. The staff do not like working with her, several of them are looking for jobs somewhere else. She asks you to intervene with management on behalf of the staff. </a:t>
            </a:r>
          </a:p>
        </p:txBody>
      </p:sp>
    </p:spTree>
    <p:extLst>
      <p:ext uri="{BB962C8B-B14F-4D97-AF65-F5344CB8AC3E}">
        <p14:creationId xmlns:p14="http://schemas.microsoft.com/office/powerpoint/2010/main" val="1904565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3</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200" dirty="0"/>
              <a:t>Choose the correct answer.  </a:t>
            </a:r>
          </a:p>
          <a:p>
            <a:pPr marL="514350" indent="-514350">
              <a:buAutoNum type="alphaLcParenR"/>
            </a:pPr>
            <a:r>
              <a:rPr lang="en-US" sz="3200" dirty="0"/>
              <a:t>Case</a:t>
            </a:r>
          </a:p>
          <a:p>
            <a:pPr marL="514350" indent="-514350">
              <a:buAutoNum type="alphaLcParenR"/>
            </a:pPr>
            <a:r>
              <a:rPr lang="en-US" sz="3200" dirty="0"/>
              <a:t>Information and Assistance</a:t>
            </a:r>
          </a:p>
          <a:p>
            <a:pPr marL="514350" indent="-514350">
              <a:buAutoNum type="alphaLcParenR"/>
            </a:pPr>
            <a:r>
              <a:rPr lang="en-US" sz="3200" dirty="0"/>
              <a:t>Neither</a:t>
            </a:r>
          </a:p>
          <a:p>
            <a:pPr marL="0" indent="0">
              <a:buNone/>
            </a:pPr>
            <a:endParaRPr lang="en-US" sz="3200" dirty="0"/>
          </a:p>
          <a:p>
            <a:pPr marL="457200" indent="-457200">
              <a:buAutoNum type="alphaLcParenR"/>
            </a:pPr>
            <a:endParaRPr lang="en-US" sz="3200" dirty="0"/>
          </a:p>
          <a:p>
            <a:pPr marL="457200" indent="-457200">
              <a:buAutoNum type="alphaLcParenR"/>
            </a:pPr>
            <a:endParaRPr lang="en-US" dirty="0"/>
          </a:p>
          <a:p>
            <a:pPr marL="0" indent="0">
              <a:buNone/>
            </a:pPr>
            <a:endParaRPr lang="en-US" dirty="0"/>
          </a:p>
        </p:txBody>
      </p:sp>
      <p:sp>
        <p:nvSpPr>
          <p:cNvPr id="4" name="Oval 3"/>
          <p:cNvSpPr/>
          <p:nvPr/>
        </p:nvSpPr>
        <p:spPr>
          <a:xfrm>
            <a:off x="459698" y="3897444"/>
            <a:ext cx="2718216" cy="56962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371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4</a:t>
            </a:r>
            <a:endParaRPr lang="en-US" dirty="0"/>
          </a:p>
        </p:txBody>
      </p:sp>
      <p:sp>
        <p:nvSpPr>
          <p:cNvPr id="3" name="Content Placeholder 2"/>
          <p:cNvSpPr>
            <a:spLocks noGrp="1"/>
          </p:cNvSpPr>
          <p:nvPr>
            <p:ph idx="1"/>
          </p:nvPr>
        </p:nvSpPr>
        <p:spPr/>
        <p:txBody>
          <a:bodyPr/>
          <a:lstStyle/>
          <a:p>
            <a:pPr marL="0" indent="0">
              <a:buNone/>
            </a:pPr>
            <a:endParaRPr lang="en-US" sz="3200" dirty="0"/>
          </a:p>
          <a:p>
            <a:pPr marL="0" indent="0">
              <a:buNone/>
            </a:pPr>
            <a:r>
              <a:rPr lang="en-US" sz="3200" dirty="0"/>
              <a:t>One morning, you receive five notices of discharge from four different nursing homes. The homes are complying with the federal requirement to send copies of these notices to the Ombudsman program. </a:t>
            </a:r>
          </a:p>
          <a:p>
            <a:pPr marL="0" indent="0">
              <a:buNone/>
            </a:pPr>
            <a:r>
              <a:rPr lang="en-US" dirty="0"/>
              <a:t> </a:t>
            </a:r>
          </a:p>
        </p:txBody>
      </p:sp>
    </p:spTree>
    <p:extLst>
      <p:ext uri="{BB962C8B-B14F-4D97-AF65-F5344CB8AC3E}">
        <p14:creationId xmlns:p14="http://schemas.microsoft.com/office/powerpoint/2010/main" val="370255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ACL’s Perspective</a:t>
            </a:r>
          </a:p>
        </p:txBody>
      </p:sp>
      <p:sp>
        <p:nvSpPr>
          <p:cNvPr id="3" name="Content Placeholder 2"/>
          <p:cNvSpPr>
            <a:spLocks noGrp="1"/>
          </p:cNvSpPr>
          <p:nvPr>
            <p:ph idx="1"/>
          </p:nvPr>
        </p:nvSpPr>
        <p:spPr>
          <a:xfrm>
            <a:off x="609600" y="2612571"/>
            <a:ext cx="10972800" cy="3864428"/>
          </a:xfrm>
        </p:spPr>
        <p:txBody>
          <a:bodyPr/>
          <a:lstStyle/>
          <a:p>
            <a:pPr algn="ctr">
              <a:spcAft>
                <a:spcPts val="600"/>
              </a:spcAft>
              <a:buNone/>
            </a:pPr>
            <a:r>
              <a:rPr lang="en-US" sz="2600" b="1" dirty="0"/>
              <a:t>Louise Ryan</a:t>
            </a:r>
          </a:p>
          <a:p>
            <a:pPr algn="ctr">
              <a:spcAft>
                <a:spcPts val="600"/>
              </a:spcAft>
              <a:buNone/>
            </a:pPr>
            <a:r>
              <a:rPr lang="en-US" sz="2600" dirty="0"/>
              <a:t>Ombudsman Program Specialist</a:t>
            </a:r>
          </a:p>
          <a:p>
            <a:pPr algn="ctr">
              <a:spcAft>
                <a:spcPts val="600"/>
              </a:spcAft>
              <a:buNone/>
            </a:pPr>
            <a:r>
              <a:rPr lang="en-US" sz="2600" dirty="0"/>
              <a:t>Administration on Aging /Administration for Community Living</a:t>
            </a:r>
          </a:p>
        </p:txBody>
      </p:sp>
    </p:spTree>
    <p:extLst>
      <p:ext uri="{BB962C8B-B14F-4D97-AF65-F5344CB8AC3E}">
        <p14:creationId xmlns:p14="http://schemas.microsoft.com/office/powerpoint/2010/main" val="2240126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4</a:t>
            </a:r>
            <a:endParaRPr lang="en-US" dirty="0"/>
          </a:p>
        </p:txBody>
      </p:sp>
      <p:sp>
        <p:nvSpPr>
          <p:cNvPr id="3" name="Content Placeholder 2"/>
          <p:cNvSpPr>
            <a:spLocks noGrp="1"/>
          </p:cNvSpPr>
          <p:nvPr>
            <p:ph idx="1"/>
          </p:nvPr>
        </p:nvSpPr>
        <p:spPr>
          <a:xfrm>
            <a:off x="716280" y="1690690"/>
            <a:ext cx="8854440" cy="4557711"/>
          </a:xfrm>
        </p:spPr>
        <p:txBody>
          <a:bodyPr>
            <a:normAutofit/>
          </a:bodyPr>
          <a:lstStyle/>
          <a:p>
            <a:pPr marL="0" indent="0">
              <a:buNone/>
            </a:pPr>
            <a:r>
              <a:rPr lang="en-US" sz="3200" dirty="0"/>
              <a:t>Choose the correct answer. </a:t>
            </a:r>
          </a:p>
          <a:p>
            <a:pPr marL="0" indent="0">
              <a:buNone/>
            </a:pPr>
            <a:endParaRPr lang="en-US" sz="3200" dirty="0"/>
          </a:p>
          <a:p>
            <a:pPr marL="457200" indent="-457200">
              <a:buAutoNum type="alphaLcParenR"/>
            </a:pPr>
            <a:r>
              <a:rPr lang="en-US" sz="3200" dirty="0"/>
              <a:t>Case</a:t>
            </a:r>
          </a:p>
          <a:p>
            <a:pPr marL="457200" indent="-457200">
              <a:buAutoNum type="alphaLcParenR"/>
            </a:pPr>
            <a:r>
              <a:rPr lang="en-US" sz="3200" dirty="0"/>
              <a:t>Information and Assistance</a:t>
            </a:r>
          </a:p>
          <a:p>
            <a:pPr marL="457200" indent="-457200">
              <a:buAutoNum type="alphaLcParenR"/>
            </a:pPr>
            <a:r>
              <a:rPr lang="en-US" sz="3200" dirty="0"/>
              <a:t>Neither  </a:t>
            </a:r>
          </a:p>
        </p:txBody>
      </p:sp>
      <p:sp>
        <p:nvSpPr>
          <p:cNvPr id="4" name="Oval 3"/>
          <p:cNvSpPr/>
          <p:nvPr/>
        </p:nvSpPr>
        <p:spPr>
          <a:xfrm>
            <a:off x="249836" y="3996677"/>
            <a:ext cx="3147934" cy="73736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9991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9BFA-62CB-495C-B1B6-525B405D33E7}"/>
              </a:ext>
            </a:extLst>
          </p:cNvPr>
          <p:cNvSpPr>
            <a:spLocks noGrp="1"/>
          </p:cNvSpPr>
          <p:nvPr>
            <p:ph type="title"/>
          </p:nvPr>
        </p:nvSpPr>
        <p:spPr>
          <a:xfrm>
            <a:off x="319314" y="533400"/>
            <a:ext cx="10972800" cy="990600"/>
          </a:xfrm>
        </p:spPr>
        <p:txBody>
          <a:bodyPr/>
          <a:lstStyle/>
          <a:p>
            <a:r>
              <a:rPr lang="en-US" b="1" dirty="0"/>
              <a:t>Scenario 4 – Training Tips</a:t>
            </a:r>
          </a:p>
        </p:txBody>
      </p:sp>
      <p:sp>
        <p:nvSpPr>
          <p:cNvPr id="3" name="Content Placeholder 2">
            <a:extLst>
              <a:ext uri="{FF2B5EF4-FFF2-40B4-BE49-F238E27FC236}">
                <a16:creationId xmlns:a16="http://schemas.microsoft.com/office/drawing/2014/main" id="{CFCCD009-4C75-40E7-8430-75EF73B693FF}"/>
              </a:ext>
            </a:extLst>
          </p:cNvPr>
          <p:cNvSpPr>
            <a:spLocks noGrp="1"/>
          </p:cNvSpPr>
          <p:nvPr>
            <p:ph idx="1"/>
          </p:nvPr>
        </p:nvSpPr>
        <p:spPr>
          <a:xfrm>
            <a:off x="435429" y="1524000"/>
            <a:ext cx="5921829" cy="5047343"/>
          </a:xfrm>
        </p:spPr>
        <p:txBody>
          <a:bodyPr/>
          <a:lstStyle/>
          <a:p>
            <a:r>
              <a:rPr lang="en-US" sz="2000" dirty="0"/>
              <a:t>If you follow-up with the residents who received the notices or if one of them or their representative contacts you, you may have a case or an information and assistance.  </a:t>
            </a:r>
          </a:p>
          <a:p>
            <a:endParaRPr lang="en-US" sz="2000" dirty="0"/>
          </a:p>
          <a:p>
            <a:r>
              <a:rPr lang="en-US" sz="2000" dirty="0"/>
              <a:t>If the resident or their representative asks you for information or suggestions on how to proceed with the discharge or with an appeal, this would be an information and assistance. </a:t>
            </a:r>
          </a:p>
          <a:p>
            <a:endParaRPr lang="en-US" sz="2000" dirty="0"/>
          </a:p>
          <a:p>
            <a:r>
              <a:rPr lang="en-US" sz="2000" dirty="0"/>
              <a:t>If the resident or their representative asks you to investigate, identify options, and help them either stay in the facility or find another solution, it would be a case with one complaint. </a:t>
            </a:r>
          </a:p>
          <a:p>
            <a:pPr marL="0" indent="0">
              <a:buNone/>
            </a:pPr>
            <a:endParaRPr lang="en-US" sz="1500" dirty="0"/>
          </a:p>
          <a:p>
            <a:pPr marL="0" indent="0">
              <a:buNone/>
            </a:pPr>
            <a:r>
              <a:rPr lang="en-US" sz="1200" dirty="0">
                <a:hlinkClick r:id="rId3"/>
              </a:rPr>
              <a:t>https://ltcombudsman.org/uploads/files/support/NORS_Training_Part_I_Quiz_w_Answers_2019_FINAL.pdf</a:t>
            </a:r>
            <a:r>
              <a:rPr lang="en-US" sz="1200" dirty="0"/>
              <a:t> </a:t>
            </a:r>
          </a:p>
        </p:txBody>
      </p:sp>
      <p:pic>
        <p:nvPicPr>
          <p:cNvPr id="4" name="Content Placeholder 3">
            <a:extLst>
              <a:ext uri="{FF2B5EF4-FFF2-40B4-BE49-F238E27FC236}">
                <a16:creationId xmlns:a16="http://schemas.microsoft.com/office/drawing/2014/main" id="{43174765-F989-4A72-BF53-DAA5E54BB567}"/>
              </a:ext>
            </a:extLst>
          </p:cNvPr>
          <p:cNvPicPr>
            <a:picLocks noChangeAspect="1"/>
          </p:cNvPicPr>
          <p:nvPr/>
        </p:nvPicPr>
        <p:blipFill rotWithShape="1">
          <a:blip r:embed="rId4"/>
          <a:srcRect t="3196"/>
          <a:stretch/>
        </p:blipFill>
        <p:spPr bwMode="auto">
          <a:xfrm>
            <a:off x="6684588" y="1028700"/>
            <a:ext cx="5071983" cy="4800600"/>
          </a:xfrm>
          <a:prstGeom prst="rect">
            <a:avLst/>
          </a:prstGeom>
          <a:noFill/>
          <a:ln w="9525">
            <a:solidFill>
              <a:schemeClr val="tx1"/>
            </a:solidFill>
            <a:miter lim="800000"/>
            <a:headEnd/>
            <a:tailEnd/>
          </a:ln>
        </p:spPr>
      </p:pic>
      <p:sp>
        <p:nvSpPr>
          <p:cNvPr id="5" name="TextBox 4">
            <a:extLst>
              <a:ext uri="{FF2B5EF4-FFF2-40B4-BE49-F238E27FC236}">
                <a16:creationId xmlns:a16="http://schemas.microsoft.com/office/drawing/2014/main" id="{BF241BE0-33B7-4D99-ADE0-0F9940B36209}"/>
              </a:ext>
            </a:extLst>
          </p:cNvPr>
          <p:cNvSpPr txBox="1"/>
          <p:nvPr/>
        </p:nvSpPr>
        <p:spPr>
          <a:xfrm>
            <a:off x="6684588" y="6324600"/>
            <a:ext cx="5239657" cy="461665"/>
          </a:xfrm>
          <a:prstGeom prst="rect">
            <a:avLst/>
          </a:prstGeom>
          <a:noFill/>
        </p:spPr>
        <p:txBody>
          <a:bodyPr wrap="square" rtlCol="0">
            <a:spAutoFit/>
          </a:bodyPr>
          <a:lstStyle/>
          <a:p>
            <a:r>
              <a:rPr lang="en-US" sz="1200" dirty="0">
                <a:hlinkClick r:id="rId5"/>
              </a:rPr>
              <a:t>https://ltcombudsman.org/uploads/files/support/NORS_Training_Part_1_Basic_Principles_2019_FINAL.pdf</a:t>
            </a:r>
            <a:r>
              <a:rPr lang="en-US" sz="1200" dirty="0"/>
              <a:t> </a:t>
            </a:r>
          </a:p>
        </p:txBody>
      </p:sp>
    </p:spTree>
    <p:extLst>
      <p:ext uri="{BB962C8B-B14F-4D97-AF65-F5344CB8AC3E}">
        <p14:creationId xmlns:p14="http://schemas.microsoft.com/office/powerpoint/2010/main" val="197985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5</a:t>
            </a:r>
            <a:endParaRPr lang="en-US" dirty="0"/>
          </a:p>
        </p:txBody>
      </p:sp>
      <p:sp>
        <p:nvSpPr>
          <p:cNvPr id="5" name="Content Placeholder 4"/>
          <p:cNvSpPr>
            <a:spLocks noGrp="1"/>
          </p:cNvSpPr>
          <p:nvPr>
            <p:ph idx="1"/>
          </p:nvPr>
        </p:nvSpPr>
        <p:spPr/>
        <p:txBody>
          <a:bodyPr/>
          <a:lstStyle/>
          <a:p>
            <a:pPr marL="0" indent="0">
              <a:buNone/>
            </a:pPr>
            <a:endParaRPr lang="en-US" dirty="0"/>
          </a:p>
          <a:p>
            <a:pPr marL="0" indent="0">
              <a:buNone/>
            </a:pPr>
            <a:r>
              <a:rPr lang="en-US" sz="3600" dirty="0"/>
              <a:t>Mrs. Oliver asks you to help her obtain the medical records for her mother, who lives in a nursing home. Mrs. Oliver asked the facility for the records seven days ago and the facility has not responded. She is her mother’s health care durable power of attorney and responsible party.  </a:t>
            </a:r>
          </a:p>
          <a:p>
            <a:pPr marL="0" indent="0">
              <a:buNone/>
            </a:pPr>
            <a:r>
              <a:rPr lang="en-US" dirty="0"/>
              <a:t> </a:t>
            </a:r>
          </a:p>
        </p:txBody>
      </p:sp>
    </p:spTree>
    <p:extLst>
      <p:ext uri="{BB962C8B-B14F-4D97-AF65-F5344CB8AC3E}">
        <p14:creationId xmlns:p14="http://schemas.microsoft.com/office/powerpoint/2010/main" val="83369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5</a:t>
            </a:r>
            <a:endParaRPr lang="en-US" dirty="0"/>
          </a:p>
        </p:txBody>
      </p:sp>
      <p:sp>
        <p:nvSpPr>
          <p:cNvPr id="3" name="Content Placeholder 2"/>
          <p:cNvSpPr>
            <a:spLocks noGrp="1"/>
          </p:cNvSpPr>
          <p:nvPr>
            <p:ph idx="1"/>
          </p:nvPr>
        </p:nvSpPr>
        <p:spPr/>
        <p:txBody>
          <a:bodyPr/>
          <a:lstStyle/>
          <a:p>
            <a:pPr marL="0" indent="0">
              <a:buNone/>
            </a:pPr>
            <a:r>
              <a:rPr lang="en-US" sz="3200" dirty="0"/>
              <a:t>Choose the correct answer. </a:t>
            </a:r>
          </a:p>
          <a:p>
            <a:pPr marL="0" indent="0">
              <a:buNone/>
            </a:pPr>
            <a:endParaRPr lang="en-US" sz="3200" dirty="0"/>
          </a:p>
          <a:p>
            <a:pPr marL="0" indent="0">
              <a:buNone/>
            </a:pPr>
            <a:endParaRPr lang="en-US" sz="3200" dirty="0"/>
          </a:p>
          <a:p>
            <a:pPr marL="457200" indent="-457200">
              <a:buAutoNum type="alphaLcParenR"/>
            </a:pPr>
            <a:r>
              <a:rPr lang="en-US" sz="3200" dirty="0"/>
              <a:t>Case</a:t>
            </a:r>
          </a:p>
          <a:p>
            <a:pPr marL="457200" indent="-457200">
              <a:buAutoNum type="alphaLcParenR"/>
            </a:pPr>
            <a:r>
              <a:rPr lang="en-US" sz="3200" dirty="0"/>
              <a:t>Information and Assistance</a:t>
            </a:r>
          </a:p>
          <a:p>
            <a:pPr marL="457200" indent="-457200">
              <a:buAutoNum type="alphaLcParenR"/>
            </a:pPr>
            <a:r>
              <a:rPr lang="en-US" sz="3200" dirty="0"/>
              <a:t>Depends</a:t>
            </a:r>
          </a:p>
        </p:txBody>
      </p:sp>
      <p:sp>
        <p:nvSpPr>
          <p:cNvPr id="4" name="Oval 3"/>
          <p:cNvSpPr/>
          <p:nvPr/>
        </p:nvSpPr>
        <p:spPr>
          <a:xfrm>
            <a:off x="609600" y="4460823"/>
            <a:ext cx="2298492" cy="79697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0149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6</a:t>
            </a:r>
            <a:endParaRPr lang="en-US" dirty="0"/>
          </a:p>
        </p:txBody>
      </p:sp>
      <p:sp>
        <p:nvSpPr>
          <p:cNvPr id="3" name="Content Placeholder 2"/>
          <p:cNvSpPr>
            <a:spLocks noGrp="1"/>
          </p:cNvSpPr>
          <p:nvPr>
            <p:ph idx="1"/>
          </p:nvPr>
        </p:nvSpPr>
        <p:spPr/>
        <p:txBody>
          <a:bodyPr/>
          <a:lstStyle/>
          <a:p>
            <a:pPr marL="0" indent="0">
              <a:buNone/>
            </a:pPr>
            <a:r>
              <a:rPr lang="en-US" sz="3600" dirty="0"/>
              <a:t>A facility staff person tells you that Mrs. Smith’s son, who has power of attorney for his mother, is verbally abusing Mrs. Smith, using her income for his own purposes, and has not paid her bill for three months. The staff person requests your involvement in resolving the nonpayment issue. </a:t>
            </a:r>
          </a:p>
        </p:txBody>
      </p:sp>
    </p:spTree>
    <p:extLst>
      <p:ext uri="{BB962C8B-B14F-4D97-AF65-F5344CB8AC3E}">
        <p14:creationId xmlns:p14="http://schemas.microsoft.com/office/powerpoint/2010/main" val="3671647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6</a:t>
            </a:r>
            <a:endParaRPr lang="en-US" dirty="0"/>
          </a:p>
        </p:txBody>
      </p:sp>
      <p:sp>
        <p:nvSpPr>
          <p:cNvPr id="3" name="Content Placeholder 2"/>
          <p:cNvSpPr>
            <a:spLocks noGrp="1"/>
          </p:cNvSpPr>
          <p:nvPr>
            <p:ph idx="1"/>
          </p:nvPr>
        </p:nvSpPr>
        <p:spPr/>
        <p:txBody>
          <a:bodyPr/>
          <a:lstStyle/>
          <a:p>
            <a:pPr marL="0" indent="0">
              <a:buNone/>
            </a:pPr>
            <a:r>
              <a:rPr lang="en-US" sz="3600" dirty="0"/>
              <a:t>Choose the correct answer.</a:t>
            </a:r>
          </a:p>
          <a:p>
            <a:pPr marL="0" indent="0">
              <a:buNone/>
            </a:pPr>
            <a:endParaRPr lang="en-US" sz="3600" dirty="0"/>
          </a:p>
          <a:p>
            <a:pPr marL="514350" indent="-514350">
              <a:buAutoNum type="alphaLcParenR"/>
            </a:pPr>
            <a:r>
              <a:rPr lang="en-US" sz="3600" dirty="0"/>
              <a:t>Case</a:t>
            </a:r>
          </a:p>
          <a:p>
            <a:pPr marL="514350" indent="-514350">
              <a:buAutoNum type="alphaLcParenR"/>
            </a:pPr>
            <a:r>
              <a:rPr lang="en-US" sz="3600" dirty="0"/>
              <a:t>Information and Assistance</a:t>
            </a:r>
          </a:p>
          <a:p>
            <a:pPr marL="514350" indent="-514350">
              <a:buAutoNum type="alphaLcParenR"/>
            </a:pPr>
            <a:r>
              <a:rPr lang="en-US" sz="3600" dirty="0"/>
              <a:t>Neither</a:t>
            </a:r>
          </a:p>
          <a:p>
            <a:pPr marL="0" indent="0">
              <a:buNone/>
            </a:pPr>
            <a:endParaRPr lang="en-US" sz="3600" dirty="0"/>
          </a:p>
        </p:txBody>
      </p:sp>
      <p:sp>
        <p:nvSpPr>
          <p:cNvPr id="4" name="Oval 3"/>
          <p:cNvSpPr/>
          <p:nvPr/>
        </p:nvSpPr>
        <p:spPr>
          <a:xfrm>
            <a:off x="609600" y="2815653"/>
            <a:ext cx="2331720" cy="77724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1314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6</a:t>
            </a:r>
            <a:endParaRPr lang="en-US" dirty="0"/>
          </a:p>
        </p:txBody>
      </p:sp>
      <p:sp>
        <p:nvSpPr>
          <p:cNvPr id="3" name="Content Placeholder 2"/>
          <p:cNvSpPr>
            <a:spLocks noGrp="1"/>
          </p:cNvSpPr>
          <p:nvPr>
            <p:ph idx="1"/>
          </p:nvPr>
        </p:nvSpPr>
        <p:spPr/>
        <p:txBody>
          <a:bodyPr/>
          <a:lstStyle/>
          <a:p>
            <a:pPr marL="0" indent="0">
              <a:buNone/>
            </a:pPr>
            <a:r>
              <a:rPr lang="en-US" sz="3600" dirty="0"/>
              <a:t>How many complaints are in this case? Choose the correct answer. </a:t>
            </a:r>
          </a:p>
          <a:p>
            <a:pPr marL="0" indent="0">
              <a:buNone/>
            </a:pPr>
            <a:endParaRPr lang="en-US" sz="3600" dirty="0"/>
          </a:p>
          <a:p>
            <a:pPr marL="514350" indent="-514350">
              <a:buAutoNum type="alphaLcParenR"/>
            </a:pPr>
            <a:r>
              <a:rPr lang="en-US" sz="3600" dirty="0"/>
              <a:t>One</a:t>
            </a:r>
          </a:p>
          <a:p>
            <a:pPr marL="514350" indent="-514350">
              <a:buAutoNum type="alphaLcParenR"/>
            </a:pPr>
            <a:r>
              <a:rPr lang="en-US" sz="3600" dirty="0"/>
              <a:t>Two</a:t>
            </a:r>
          </a:p>
          <a:p>
            <a:pPr marL="514350" indent="-514350">
              <a:buAutoNum type="alphaLcParenR"/>
            </a:pPr>
            <a:r>
              <a:rPr lang="en-US" sz="3600" dirty="0"/>
              <a:t>Three</a:t>
            </a:r>
          </a:p>
          <a:p>
            <a:pPr marL="0" indent="0">
              <a:buNone/>
            </a:pPr>
            <a:endParaRPr lang="en-US" sz="3600" dirty="0"/>
          </a:p>
        </p:txBody>
      </p:sp>
    </p:spTree>
    <p:extLst>
      <p:ext uri="{BB962C8B-B14F-4D97-AF65-F5344CB8AC3E}">
        <p14:creationId xmlns:p14="http://schemas.microsoft.com/office/powerpoint/2010/main" val="1641840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6</a:t>
            </a:r>
            <a:endParaRPr lang="en-US" dirty="0"/>
          </a:p>
        </p:txBody>
      </p:sp>
      <p:sp>
        <p:nvSpPr>
          <p:cNvPr id="3" name="Content Placeholder 2"/>
          <p:cNvSpPr>
            <a:spLocks noGrp="1"/>
          </p:cNvSpPr>
          <p:nvPr>
            <p:ph idx="1"/>
          </p:nvPr>
        </p:nvSpPr>
        <p:spPr/>
        <p:txBody>
          <a:bodyPr/>
          <a:lstStyle/>
          <a:p>
            <a:pPr marL="0" indent="0">
              <a:buNone/>
            </a:pPr>
            <a:r>
              <a:rPr lang="en-US" sz="3600" dirty="0"/>
              <a:t>How many complaints are in this case? Choose the correct answer. </a:t>
            </a:r>
          </a:p>
          <a:p>
            <a:pPr marL="0" indent="0">
              <a:buNone/>
            </a:pPr>
            <a:endParaRPr lang="en-US" sz="3600" dirty="0"/>
          </a:p>
          <a:p>
            <a:pPr marL="514350" indent="-514350">
              <a:buAutoNum type="alphaLcParenR"/>
            </a:pPr>
            <a:r>
              <a:rPr lang="en-US" sz="3600" dirty="0"/>
              <a:t>One</a:t>
            </a:r>
          </a:p>
          <a:p>
            <a:pPr marL="514350" indent="-514350">
              <a:buAutoNum type="alphaLcParenR"/>
            </a:pPr>
            <a:r>
              <a:rPr lang="en-US" sz="3600" dirty="0"/>
              <a:t>Two</a:t>
            </a:r>
          </a:p>
          <a:p>
            <a:pPr marL="514350" indent="-514350">
              <a:buAutoNum type="alphaLcParenR"/>
            </a:pPr>
            <a:r>
              <a:rPr lang="en-US" sz="3600" dirty="0"/>
              <a:t>Three</a:t>
            </a:r>
          </a:p>
          <a:p>
            <a:pPr marL="0" indent="0">
              <a:buNone/>
            </a:pPr>
            <a:endParaRPr lang="en-US" sz="3600" dirty="0"/>
          </a:p>
        </p:txBody>
      </p:sp>
      <p:sp>
        <p:nvSpPr>
          <p:cNvPr id="5" name="Oval 4">
            <a:extLst>
              <a:ext uri="{FF2B5EF4-FFF2-40B4-BE49-F238E27FC236}">
                <a16:creationId xmlns:a16="http://schemas.microsoft.com/office/drawing/2014/main" id="{D151398F-9DA0-452D-956F-0AD0D29DE188}"/>
              </a:ext>
            </a:extLst>
          </p:cNvPr>
          <p:cNvSpPr/>
          <p:nvPr/>
        </p:nvSpPr>
        <p:spPr>
          <a:xfrm>
            <a:off x="609600" y="4038600"/>
            <a:ext cx="2331720" cy="77724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8781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7</a:t>
            </a:r>
            <a:endParaRPr lang="en-US" dirty="0"/>
          </a:p>
        </p:txBody>
      </p:sp>
      <p:sp>
        <p:nvSpPr>
          <p:cNvPr id="3" name="Content Placeholder 2"/>
          <p:cNvSpPr>
            <a:spLocks noGrp="1"/>
          </p:cNvSpPr>
          <p:nvPr>
            <p:ph idx="1"/>
          </p:nvPr>
        </p:nvSpPr>
        <p:spPr/>
        <p:txBody>
          <a:bodyPr/>
          <a:lstStyle/>
          <a:p>
            <a:pPr marL="0" indent="0">
              <a:buNone/>
            </a:pPr>
            <a:endParaRPr lang="en-US" sz="3200" dirty="0"/>
          </a:p>
          <a:p>
            <a:pPr marL="0" indent="0">
              <a:buNone/>
            </a:pPr>
            <a:r>
              <a:rPr lang="en-US" sz="3200" dirty="0"/>
              <a:t>Mr. Jones calls the Ombudsman program, complaining that his mother has a black eye and the facility can give no explanation for it.  He asks you to check on her and cautions you that his mother has Alzheimer’s and does not remember things accurately. You visit his mother and notice light bruises on her face and arms but cannot verify that she had a black eye. </a:t>
            </a:r>
          </a:p>
          <a:p>
            <a:pPr marL="0" indent="0">
              <a:buNone/>
            </a:pPr>
            <a:endParaRPr lang="en-US" dirty="0"/>
          </a:p>
        </p:txBody>
      </p:sp>
    </p:spTree>
    <p:extLst>
      <p:ext uri="{BB962C8B-B14F-4D97-AF65-F5344CB8AC3E}">
        <p14:creationId xmlns:p14="http://schemas.microsoft.com/office/powerpoint/2010/main" val="737740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7</a:t>
            </a:r>
            <a:endParaRPr lang="en-US" dirty="0"/>
          </a:p>
        </p:txBody>
      </p:sp>
      <p:sp>
        <p:nvSpPr>
          <p:cNvPr id="3" name="Content Placeholder 2"/>
          <p:cNvSpPr>
            <a:spLocks noGrp="1"/>
          </p:cNvSpPr>
          <p:nvPr>
            <p:ph idx="1"/>
          </p:nvPr>
        </p:nvSpPr>
        <p:spPr/>
        <p:txBody>
          <a:bodyPr/>
          <a:lstStyle/>
          <a:p>
            <a:pPr marL="0" indent="0">
              <a:buNone/>
            </a:pPr>
            <a:r>
              <a:rPr lang="en-US" sz="3600" dirty="0"/>
              <a:t>Choose the correct answer.</a:t>
            </a:r>
          </a:p>
          <a:p>
            <a:pPr marL="0" indent="0">
              <a:buNone/>
            </a:pPr>
            <a:endParaRPr lang="en-US" sz="3600" dirty="0"/>
          </a:p>
          <a:p>
            <a:pPr marL="514350" indent="-514350">
              <a:buAutoNum type="alphaLcParenR"/>
            </a:pPr>
            <a:r>
              <a:rPr lang="en-US" sz="3600" dirty="0"/>
              <a:t>Case</a:t>
            </a:r>
          </a:p>
          <a:p>
            <a:pPr marL="514350" indent="-514350">
              <a:buAutoNum type="alphaLcParenR"/>
            </a:pPr>
            <a:r>
              <a:rPr lang="en-US" sz="3600" dirty="0"/>
              <a:t>Information and Assistance</a:t>
            </a:r>
          </a:p>
          <a:p>
            <a:pPr marL="514350" indent="-514350">
              <a:buAutoNum type="alphaLcParenR"/>
            </a:pPr>
            <a:r>
              <a:rPr lang="en-US" sz="3600" dirty="0"/>
              <a:t>Neither</a:t>
            </a:r>
          </a:p>
          <a:p>
            <a:pPr marL="457200" indent="-457200">
              <a:buAutoNum type="alphaLcParenR"/>
            </a:pPr>
            <a:endParaRPr lang="en-US" sz="3600" dirty="0"/>
          </a:p>
        </p:txBody>
      </p:sp>
      <p:sp>
        <p:nvSpPr>
          <p:cNvPr id="4" name="Oval 3"/>
          <p:cNvSpPr/>
          <p:nvPr/>
        </p:nvSpPr>
        <p:spPr>
          <a:xfrm>
            <a:off x="284814" y="2758191"/>
            <a:ext cx="2548328" cy="85443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252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National Ombudsman Reporting System (NORS)</a:t>
            </a:r>
            <a:br>
              <a:rPr lang="en-US" b="1" dirty="0"/>
            </a:br>
            <a:endParaRPr lang="en-US" sz="3100" i="1" dirty="0">
              <a:solidFill>
                <a:schemeClr val="tx1"/>
              </a:solidFill>
            </a:endParaRPr>
          </a:p>
        </p:txBody>
      </p:sp>
      <p:sp>
        <p:nvSpPr>
          <p:cNvPr id="3" name="Content Placeholder 2"/>
          <p:cNvSpPr>
            <a:spLocks noGrp="1"/>
          </p:cNvSpPr>
          <p:nvPr>
            <p:ph idx="1"/>
          </p:nvPr>
        </p:nvSpPr>
        <p:spPr>
          <a:xfrm>
            <a:off x="609600" y="1729046"/>
            <a:ext cx="11161222" cy="4747953"/>
          </a:xfrm>
        </p:spPr>
        <p:txBody>
          <a:bodyPr/>
          <a:lstStyle/>
          <a:p>
            <a:pPr marL="0" indent="0" defTabSz="914400" eaLnBrk="1" fontAlgn="auto" hangingPunct="1">
              <a:spcBef>
                <a:spcPts val="0"/>
              </a:spcBef>
              <a:spcAft>
                <a:spcPts val="0"/>
              </a:spcAft>
              <a:buFont typeface="Arial" charset="0"/>
              <a:buNone/>
              <a:defRPr/>
            </a:pPr>
            <a:r>
              <a:rPr lang="en-US" sz="2800" dirty="0">
                <a:solidFill>
                  <a:prstClr val="black"/>
                </a:solidFill>
              </a:rPr>
              <a:t>In fiscal year 1995, AoA implemented an Ombudsman data collection tool called the National Ombudsman Reporting System (NORS). </a:t>
            </a:r>
          </a:p>
          <a:p>
            <a:pPr marL="0" indent="0" defTabSz="914400" eaLnBrk="1" fontAlgn="auto" hangingPunct="1">
              <a:spcBef>
                <a:spcPts val="0"/>
              </a:spcBef>
              <a:spcAft>
                <a:spcPts val="0"/>
              </a:spcAft>
              <a:buFont typeface="Arial" charset="0"/>
              <a:buNone/>
              <a:defRPr/>
            </a:pPr>
            <a:endParaRPr lang="en-US" sz="2000" dirty="0">
              <a:solidFill>
                <a:prstClr val="black"/>
              </a:solidFill>
            </a:endParaRPr>
          </a:p>
          <a:p>
            <a:pPr marL="0" indent="0" defTabSz="914400" eaLnBrk="1" fontAlgn="auto" hangingPunct="1">
              <a:spcBef>
                <a:spcPts val="0"/>
              </a:spcBef>
              <a:spcAft>
                <a:spcPts val="0"/>
              </a:spcAft>
              <a:buFont typeface="Arial" charset="0"/>
              <a:buNone/>
              <a:defRPr/>
            </a:pPr>
            <a:r>
              <a:rPr lang="en-US" sz="2800" dirty="0">
                <a:solidFill>
                  <a:prstClr val="black"/>
                </a:solidFill>
              </a:rPr>
              <a:t>NORS fulfills the  Older American’s Act requirements to:</a:t>
            </a:r>
          </a:p>
          <a:p>
            <a:pPr marL="0" indent="0" defTabSz="914400" eaLnBrk="1" fontAlgn="auto" hangingPunct="1">
              <a:spcBef>
                <a:spcPts val="0"/>
              </a:spcBef>
              <a:spcAft>
                <a:spcPts val="0"/>
              </a:spcAft>
              <a:buFont typeface="Arial" charset="0"/>
              <a:buNone/>
              <a:defRPr/>
            </a:pPr>
            <a:endParaRPr lang="en-US" sz="2000" dirty="0">
              <a:solidFill>
                <a:prstClr val="black"/>
              </a:solidFill>
            </a:endParaRPr>
          </a:p>
          <a:p>
            <a:pPr defTabSz="914400" eaLnBrk="1" fontAlgn="auto" hangingPunct="1">
              <a:spcBef>
                <a:spcPts val="0"/>
              </a:spcBef>
              <a:spcAft>
                <a:spcPts val="1200"/>
              </a:spcAft>
              <a:buFont typeface="Wingdings" panose="05000000000000000000" pitchFamily="2" charset="2"/>
              <a:buChar char="ü"/>
              <a:defRPr/>
            </a:pPr>
            <a:r>
              <a:rPr lang="en-US" sz="2800" dirty="0">
                <a:solidFill>
                  <a:prstClr val="black"/>
                </a:solidFill>
              </a:rPr>
              <a:t>collect and analyze data relating to complaints and conditions in long-term care facilities and</a:t>
            </a:r>
          </a:p>
          <a:p>
            <a:pPr defTabSz="914400" eaLnBrk="1" fontAlgn="auto" hangingPunct="1">
              <a:spcBef>
                <a:spcPts val="0"/>
              </a:spcBef>
              <a:spcAft>
                <a:spcPts val="1200"/>
              </a:spcAft>
              <a:buFont typeface="Wingdings" panose="05000000000000000000" pitchFamily="2" charset="2"/>
              <a:buChar char="ü"/>
              <a:defRPr/>
            </a:pPr>
            <a:r>
              <a:rPr lang="en-US" sz="2800" dirty="0">
                <a:solidFill>
                  <a:prstClr val="black"/>
                </a:solidFill>
              </a:rPr>
              <a:t>requires Ombudsman programs to submit the data, on a regular   basis, to ACL and other entities. </a:t>
            </a:r>
          </a:p>
        </p:txBody>
      </p:sp>
    </p:spTree>
    <p:extLst>
      <p:ext uri="{BB962C8B-B14F-4D97-AF65-F5344CB8AC3E}">
        <p14:creationId xmlns:p14="http://schemas.microsoft.com/office/powerpoint/2010/main" val="45249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8</a:t>
            </a:r>
            <a:endParaRPr lang="en-US" dirty="0"/>
          </a:p>
        </p:txBody>
      </p:sp>
      <p:sp>
        <p:nvSpPr>
          <p:cNvPr id="3" name="Content Placeholder 2"/>
          <p:cNvSpPr>
            <a:spLocks noGrp="1"/>
          </p:cNvSpPr>
          <p:nvPr>
            <p:ph idx="1"/>
          </p:nvPr>
        </p:nvSpPr>
        <p:spPr/>
        <p:txBody>
          <a:bodyPr/>
          <a:lstStyle/>
          <a:p>
            <a:pPr marL="0" indent="0">
              <a:buNone/>
            </a:pPr>
            <a:r>
              <a:rPr lang="en-US" sz="2800" dirty="0"/>
              <a:t>During a facility visit, two residents tell you that they would like to have water available but no one brings it when they ask. They are afraid to ask again and say that it must be an oversight because staff are always rushed. They do not want to complain any more. As you continue your visit, you notice that several other residents who cannot get out of bed do not have water at their bedside tables. Some of the residents cannot communicate with you. You do not see any staff filling containers or distributing water while you are visiting. </a:t>
            </a:r>
          </a:p>
        </p:txBody>
      </p:sp>
    </p:spTree>
    <p:extLst>
      <p:ext uri="{BB962C8B-B14F-4D97-AF65-F5344CB8AC3E}">
        <p14:creationId xmlns:p14="http://schemas.microsoft.com/office/powerpoint/2010/main" val="1084310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8</a:t>
            </a:r>
            <a:endParaRPr lang="en-US" dirty="0"/>
          </a:p>
        </p:txBody>
      </p:sp>
      <p:sp>
        <p:nvSpPr>
          <p:cNvPr id="3" name="Content Placeholder 2"/>
          <p:cNvSpPr>
            <a:spLocks noGrp="1"/>
          </p:cNvSpPr>
          <p:nvPr>
            <p:ph idx="1"/>
          </p:nvPr>
        </p:nvSpPr>
        <p:spPr/>
        <p:txBody>
          <a:bodyPr/>
          <a:lstStyle/>
          <a:p>
            <a:pPr marL="0" indent="0">
              <a:buNone/>
            </a:pPr>
            <a:r>
              <a:rPr lang="en-US" sz="3200" dirty="0"/>
              <a:t>Choose the correct answer. </a:t>
            </a:r>
          </a:p>
          <a:p>
            <a:pPr marL="0" indent="0">
              <a:buNone/>
            </a:pPr>
            <a:endParaRPr lang="en-US" sz="3200" dirty="0"/>
          </a:p>
          <a:p>
            <a:pPr marL="514350" indent="-514350">
              <a:buAutoNum type="alphaLcParenR"/>
            </a:pPr>
            <a:r>
              <a:rPr lang="en-US" sz="3200" dirty="0"/>
              <a:t>Case</a:t>
            </a:r>
          </a:p>
          <a:p>
            <a:pPr marL="514350" indent="-514350">
              <a:buAutoNum type="alphaLcParenR"/>
            </a:pPr>
            <a:r>
              <a:rPr lang="en-US" sz="3200" dirty="0"/>
              <a:t>Information and Assistance</a:t>
            </a:r>
          </a:p>
          <a:p>
            <a:pPr marL="514350" indent="-514350">
              <a:buAutoNum type="alphaLcParenR"/>
            </a:pPr>
            <a:r>
              <a:rPr lang="en-US" sz="3200" dirty="0"/>
              <a:t>Neither</a:t>
            </a:r>
          </a:p>
          <a:p>
            <a:pPr marL="0" indent="0">
              <a:buNone/>
            </a:pPr>
            <a:endParaRPr lang="en-US" sz="3200" dirty="0"/>
          </a:p>
        </p:txBody>
      </p:sp>
      <p:sp>
        <p:nvSpPr>
          <p:cNvPr id="4" name="Oval 3"/>
          <p:cNvSpPr/>
          <p:nvPr/>
        </p:nvSpPr>
        <p:spPr>
          <a:xfrm>
            <a:off x="359764" y="2581057"/>
            <a:ext cx="2518348" cy="914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6237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8</a:t>
            </a:r>
            <a:endParaRPr lang="en-US" dirty="0"/>
          </a:p>
        </p:txBody>
      </p:sp>
      <p:sp>
        <p:nvSpPr>
          <p:cNvPr id="3" name="Content Placeholder 2"/>
          <p:cNvSpPr>
            <a:spLocks noGrp="1"/>
          </p:cNvSpPr>
          <p:nvPr>
            <p:ph idx="1"/>
          </p:nvPr>
        </p:nvSpPr>
        <p:spPr/>
        <p:txBody>
          <a:bodyPr/>
          <a:lstStyle/>
          <a:p>
            <a:pPr marL="0" indent="0">
              <a:buNone/>
            </a:pPr>
            <a:r>
              <a:rPr lang="en-US" sz="3200" dirty="0"/>
              <a:t>Who is the complainant? Choose the correct answer. </a:t>
            </a:r>
          </a:p>
          <a:p>
            <a:pPr marL="0" indent="0">
              <a:buNone/>
            </a:pPr>
            <a:endParaRPr lang="en-US" sz="3200" dirty="0"/>
          </a:p>
          <a:p>
            <a:pPr marL="514350" indent="-514350">
              <a:buAutoNum type="alphaLcParenR"/>
            </a:pPr>
            <a:r>
              <a:rPr lang="en-US" sz="3200" dirty="0"/>
              <a:t>Resident</a:t>
            </a:r>
          </a:p>
          <a:p>
            <a:pPr marL="514350" indent="-514350">
              <a:buAutoNum type="alphaLcParenR"/>
            </a:pPr>
            <a:r>
              <a:rPr lang="en-US" sz="3200" dirty="0"/>
              <a:t>Ombudsman program</a:t>
            </a:r>
          </a:p>
          <a:p>
            <a:pPr marL="514350" indent="-514350">
              <a:buAutoNum type="alphaLcParenR"/>
            </a:pPr>
            <a:r>
              <a:rPr lang="en-US" sz="3200" dirty="0"/>
              <a:t>Facility staff</a:t>
            </a:r>
          </a:p>
          <a:p>
            <a:pPr marL="0" indent="0">
              <a:buNone/>
            </a:pPr>
            <a:endParaRPr lang="en-US" sz="3200" dirty="0"/>
          </a:p>
        </p:txBody>
      </p:sp>
    </p:spTree>
    <p:extLst>
      <p:ext uri="{BB962C8B-B14F-4D97-AF65-F5344CB8AC3E}">
        <p14:creationId xmlns:p14="http://schemas.microsoft.com/office/powerpoint/2010/main" val="2620133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8</a:t>
            </a:r>
            <a:endParaRPr lang="en-US" dirty="0"/>
          </a:p>
        </p:txBody>
      </p:sp>
      <p:sp>
        <p:nvSpPr>
          <p:cNvPr id="3" name="Content Placeholder 2"/>
          <p:cNvSpPr>
            <a:spLocks noGrp="1"/>
          </p:cNvSpPr>
          <p:nvPr>
            <p:ph idx="1"/>
          </p:nvPr>
        </p:nvSpPr>
        <p:spPr/>
        <p:txBody>
          <a:bodyPr/>
          <a:lstStyle/>
          <a:p>
            <a:pPr marL="0" indent="0">
              <a:buNone/>
            </a:pPr>
            <a:r>
              <a:rPr lang="en-US" sz="3200" dirty="0"/>
              <a:t>Who is the complainant? Choose the correct answer. </a:t>
            </a:r>
          </a:p>
          <a:p>
            <a:pPr marL="0" indent="0">
              <a:buNone/>
            </a:pPr>
            <a:endParaRPr lang="en-US" sz="3200" dirty="0"/>
          </a:p>
          <a:p>
            <a:pPr marL="514350" indent="-514350">
              <a:buAutoNum type="alphaLcParenR"/>
            </a:pPr>
            <a:r>
              <a:rPr lang="en-US" sz="3200" dirty="0"/>
              <a:t>Resident</a:t>
            </a:r>
          </a:p>
          <a:p>
            <a:pPr marL="514350" indent="-514350">
              <a:buAutoNum type="alphaLcParenR"/>
            </a:pPr>
            <a:r>
              <a:rPr lang="en-US" sz="3200" dirty="0"/>
              <a:t>Ombudsman program</a:t>
            </a:r>
          </a:p>
          <a:p>
            <a:pPr marL="514350" indent="-514350">
              <a:buAutoNum type="alphaLcParenR"/>
            </a:pPr>
            <a:r>
              <a:rPr lang="en-US" sz="3200" dirty="0"/>
              <a:t>Facility staff</a:t>
            </a:r>
          </a:p>
          <a:p>
            <a:pPr marL="0" indent="0">
              <a:buNone/>
            </a:pPr>
            <a:endParaRPr lang="en-US" sz="3200" dirty="0"/>
          </a:p>
        </p:txBody>
      </p:sp>
      <p:sp>
        <p:nvSpPr>
          <p:cNvPr id="4" name="Oval 3"/>
          <p:cNvSpPr/>
          <p:nvPr/>
        </p:nvSpPr>
        <p:spPr>
          <a:xfrm>
            <a:off x="490391" y="3251200"/>
            <a:ext cx="5170179" cy="787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6055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9 </a:t>
            </a:r>
            <a:endParaRPr lang="en-US" dirty="0"/>
          </a:p>
        </p:txBody>
      </p:sp>
      <p:sp>
        <p:nvSpPr>
          <p:cNvPr id="3" name="Content Placeholder 2"/>
          <p:cNvSpPr>
            <a:spLocks noGrp="1"/>
          </p:cNvSpPr>
          <p:nvPr>
            <p:ph idx="1"/>
          </p:nvPr>
        </p:nvSpPr>
        <p:spPr/>
        <p:txBody>
          <a:bodyPr/>
          <a:lstStyle/>
          <a:p>
            <a:pPr marL="0" indent="0">
              <a:buNone/>
            </a:pPr>
            <a:r>
              <a:rPr lang="en-US" sz="2800" dirty="0"/>
              <a:t>Mr. Brown’s daughter and guardian, Alice, calls the Ombudsman program, concerned that her father is eating all his meals in his room, instead of in the dining room.  You visit Mr. Brown, who seems despondent and is unable to express his wishes.  You speak with the Director of Nursing (DON) about Alice’s concern; the DON says staff should be taking Mr. Brown to the dining room and that she will discuss the problem with two new nursing assistants and will put a note in Mr. Brown’s chart.  The following week you call Alice, who tells you the nursing assistants are taking her father to the dining room now and he appears much happier. </a:t>
            </a:r>
          </a:p>
        </p:txBody>
      </p:sp>
    </p:spTree>
    <p:extLst>
      <p:ext uri="{BB962C8B-B14F-4D97-AF65-F5344CB8AC3E}">
        <p14:creationId xmlns:p14="http://schemas.microsoft.com/office/powerpoint/2010/main" val="767784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9</a:t>
            </a:r>
            <a:endParaRPr lang="en-US" dirty="0"/>
          </a:p>
        </p:txBody>
      </p:sp>
      <p:sp>
        <p:nvSpPr>
          <p:cNvPr id="3" name="Content Placeholder 2"/>
          <p:cNvSpPr>
            <a:spLocks noGrp="1"/>
          </p:cNvSpPr>
          <p:nvPr>
            <p:ph idx="1"/>
          </p:nvPr>
        </p:nvSpPr>
        <p:spPr/>
        <p:txBody>
          <a:bodyPr/>
          <a:lstStyle/>
          <a:p>
            <a:pPr marL="0" indent="0">
              <a:buNone/>
            </a:pPr>
            <a:r>
              <a:rPr lang="en-US" sz="3600" dirty="0"/>
              <a:t>Choose the correct answer. </a:t>
            </a:r>
          </a:p>
          <a:p>
            <a:pPr marL="0" indent="0">
              <a:buNone/>
            </a:pPr>
            <a:endParaRPr lang="en-US" sz="3600" dirty="0"/>
          </a:p>
          <a:p>
            <a:pPr marL="514350" indent="-514350">
              <a:buAutoNum type="alphaLcParenR"/>
            </a:pPr>
            <a:r>
              <a:rPr lang="en-US" sz="3600" dirty="0"/>
              <a:t>Case</a:t>
            </a:r>
          </a:p>
          <a:p>
            <a:pPr marL="514350" indent="-514350">
              <a:buAutoNum type="alphaLcParenR"/>
            </a:pPr>
            <a:r>
              <a:rPr lang="en-US" sz="3600" dirty="0"/>
              <a:t>Information and Assistance</a:t>
            </a:r>
          </a:p>
          <a:p>
            <a:pPr marL="514350" indent="-514350">
              <a:buAutoNum type="alphaLcParenR"/>
            </a:pPr>
            <a:r>
              <a:rPr lang="en-US" sz="3600" dirty="0"/>
              <a:t>Neither</a:t>
            </a:r>
          </a:p>
          <a:p>
            <a:endParaRPr lang="en-US" sz="3600" dirty="0"/>
          </a:p>
          <a:p>
            <a:pPr marL="457200" indent="-457200">
              <a:buAutoNum type="alphaLcParenR"/>
            </a:pPr>
            <a:endParaRPr lang="en-US" dirty="0"/>
          </a:p>
        </p:txBody>
      </p:sp>
      <p:sp>
        <p:nvSpPr>
          <p:cNvPr id="4" name="Oval 3"/>
          <p:cNvSpPr/>
          <p:nvPr/>
        </p:nvSpPr>
        <p:spPr>
          <a:xfrm>
            <a:off x="471690" y="2965304"/>
            <a:ext cx="2575560" cy="54864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734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10</a:t>
            </a:r>
            <a:endParaRPr lang="en-US" dirty="0"/>
          </a:p>
        </p:txBody>
      </p:sp>
      <p:sp>
        <p:nvSpPr>
          <p:cNvPr id="3" name="Content Placeholder 2"/>
          <p:cNvSpPr>
            <a:spLocks noGrp="1"/>
          </p:cNvSpPr>
          <p:nvPr>
            <p:ph idx="1"/>
          </p:nvPr>
        </p:nvSpPr>
        <p:spPr/>
        <p:txBody>
          <a:bodyPr/>
          <a:lstStyle/>
          <a:p>
            <a:pPr marL="0" indent="0">
              <a:buNone/>
            </a:pPr>
            <a:r>
              <a:rPr lang="en-US" sz="3200" dirty="0"/>
              <a:t>Ms. Miller, a resident of Sunny Valley Assisted Living Facility, stops you in the hall and tells you she has a problem: her son, who lives at home, has just lost his Medicaid benefits and she is concerned he won’t be able to pay for his medication.  As she rolls away in her wheelchair, you notice that the wheelchair keeps veering to the left and hitting the wall.  You ask if she would like your assistance in getting it fixed, or in getting a new chair.  She replies, “Yes.” </a:t>
            </a:r>
          </a:p>
        </p:txBody>
      </p:sp>
    </p:spTree>
    <p:extLst>
      <p:ext uri="{BB962C8B-B14F-4D97-AF65-F5344CB8AC3E}">
        <p14:creationId xmlns:p14="http://schemas.microsoft.com/office/powerpoint/2010/main" val="2963221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10 </a:t>
            </a:r>
            <a:endParaRPr lang="en-US" dirty="0"/>
          </a:p>
        </p:txBody>
      </p:sp>
      <p:sp>
        <p:nvSpPr>
          <p:cNvPr id="3" name="Content Placeholder 2"/>
          <p:cNvSpPr>
            <a:spLocks noGrp="1"/>
          </p:cNvSpPr>
          <p:nvPr>
            <p:ph idx="1"/>
          </p:nvPr>
        </p:nvSpPr>
        <p:spPr/>
        <p:txBody>
          <a:bodyPr/>
          <a:lstStyle/>
          <a:p>
            <a:pPr marL="0" indent="0">
              <a:buNone/>
            </a:pPr>
            <a:r>
              <a:rPr lang="en-US" sz="3600" dirty="0"/>
              <a:t>Choose the correct answer. </a:t>
            </a:r>
          </a:p>
          <a:p>
            <a:pPr marL="0" indent="0">
              <a:buNone/>
            </a:pPr>
            <a:endParaRPr lang="en-US" sz="3600" dirty="0"/>
          </a:p>
          <a:p>
            <a:pPr marL="514350" indent="-514350">
              <a:buAutoNum type="alphaLcParenR"/>
            </a:pPr>
            <a:r>
              <a:rPr lang="en-US" sz="3600" dirty="0"/>
              <a:t>Case</a:t>
            </a:r>
          </a:p>
          <a:p>
            <a:pPr marL="514350" indent="-514350">
              <a:buAutoNum type="alphaLcParenR"/>
            </a:pPr>
            <a:r>
              <a:rPr lang="en-US" sz="3600" dirty="0"/>
              <a:t>Information and Assistance</a:t>
            </a:r>
          </a:p>
          <a:p>
            <a:pPr marL="514350" indent="-514350">
              <a:buAutoNum type="alphaLcParenR"/>
            </a:pPr>
            <a:r>
              <a:rPr lang="en-US" sz="3600" dirty="0"/>
              <a:t>Neither</a:t>
            </a:r>
          </a:p>
          <a:p>
            <a:pPr marL="0" indent="0">
              <a:buNone/>
            </a:pPr>
            <a:endParaRPr lang="en-US" sz="3600" dirty="0"/>
          </a:p>
        </p:txBody>
      </p:sp>
      <p:sp>
        <p:nvSpPr>
          <p:cNvPr id="4" name="Oval 3"/>
          <p:cNvSpPr/>
          <p:nvPr/>
        </p:nvSpPr>
        <p:spPr>
          <a:xfrm>
            <a:off x="209862" y="2878111"/>
            <a:ext cx="2623278" cy="68829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5952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10 </a:t>
            </a:r>
            <a:endParaRPr lang="en-US" dirty="0"/>
          </a:p>
        </p:txBody>
      </p:sp>
      <p:sp>
        <p:nvSpPr>
          <p:cNvPr id="3" name="Content Placeholder 2"/>
          <p:cNvSpPr>
            <a:spLocks noGrp="1"/>
          </p:cNvSpPr>
          <p:nvPr>
            <p:ph idx="1"/>
          </p:nvPr>
        </p:nvSpPr>
        <p:spPr/>
        <p:txBody>
          <a:bodyPr/>
          <a:lstStyle/>
          <a:p>
            <a:pPr marL="0" indent="0">
              <a:buNone/>
            </a:pPr>
            <a:r>
              <a:rPr lang="en-US" sz="3600" dirty="0"/>
              <a:t>Who is the complainant? Choose the correct answer. </a:t>
            </a:r>
          </a:p>
          <a:p>
            <a:pPr marL="0" indent="0">
              <a:buNone/>
            </a:pPr>
            <a:endParaRPr lang="en-US" sz="3600" dirty="0"/>
          </a:p>
          <a:p>
            <a:pPr marL="514350" indent="-514350">
              <a:buAutoNum type="alphaLcParenR"/>
            </a:pPr>
            <a:r>
              <a:rPr lang="en-US" sz="3600" dirty="0"/>
              <a:t>Resident</a:t>
            </a:r>
          </a:p>
          <a:p>
            <a:pPr marL="514350" indent="-514350">
              <a:buAutoNum type="alphaLcParenR"/>
            </a:pPr>
            <a:r>
              <a:rPr lang="en-US" sz="3600" dirty="0"/>
              <a:t>Ombudsman program</a:t>
            </a:r>
          </a:p>
          <a:p>
            <a:pPr marL="514350" indent="-514350">
              <a:buAutoNum type="alphaLcParenR"/>
            </a:pPr>
            <a:r>
              <a:rPr lang="en-US" sz="3600" dirty="0"/>
              <a:t>Facility staff</a:t>
            </a:r>
          </a:p>
          <a:p>
            <a:pPr marL="0" indent="0">
              <a:buNone/>
            </a:pPr>
            <a:endParaRPr lang="en-US" sz="3600" dirty="0"/>
          </a:p>
        </p:txBody>
      </p:sp>
    </p:spTree>
    <p:extLst>
      <p:ext uri="{BB962C8B-B14F-4D97-AF65-F5344CB8AC3E}">
        <p14:creationId xmlns:p14="http://schemas.microsoft.com/office/powerpoint/2010/main" val="1363304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10 </a:t>
            </a:r>
            <a:endParaRPr lang="en-US" dirty="0"/>
          </a:p>
        </p:txBody>
      </p:sp>
      <p:sp>
        <p:nvSpPr>
          <p:cNvPr id="3" name="Content Placeholder 2"/>
          <p:cNvSpPr>
            <a:spLocks noGrp="1"/>
          </p:cNvSpPr>
          <p:nvPr>
            <p:ph idx="1"/>
          </p:nvPr>
        </p:nvSpPr>
        <p:spPr/>
        <p:txBody>
          <a:bodyPr/>
          <a:lstStyle/>
          <a:p>
            <a:pPr marL="0" indent="0">
              <a:buNone/>
            </a:pPr>
            <a:r>
              <a:rPr lang="en-US" sz="3600" dirty="0"/>
              <a:t>Who is the complainant? Choose the correct answer. </a:t>
            </a:r>
          </a:p>
          <a:p>
            <a:pPr marL="0" indent="0">
              <a:buNone/>
            </a:pPr>
            <a:endParaRPr lang="en-US" sz="3600" dirty="0"/>
          </a:p>
          <a:p>
            <a:pPr marL="514350" indent="-514350">
              <a:buAutoNum type="alphaLcParenR"/>
            </a:pPr>
            <a:r>
              <a:rPr lang="en-US" sz="3600" dirty="0"/>
              <a:t>Resident</a:t>
            </a:r>
          </a:p>
          <a:p>
            <a:pPr marL="514350" indent="-514350">
              <a:buAutoNum type="alphaLcParenR"/>
            </a:pPr>
            <a:r>
              <a:rPr lang="en-US" sz="3600" dirty="0"/>
              <a:t>Ombudsman program</a:t>
            </a:r>
          </a:p>
          <a:p>
            <a:pPr marL="514350" indent="-514350">
              <a:buAutoNum type="alphaLcParenR"/>
            </a:pPr>
            <a:r>
              <a:rPr lang="en-US" sz="3600" dirty="0"/>
              <a:t>Facility staff</a:t>
            </a:r>
          </a:p>
          <a:p>
            <a:pPr marL="0" indent="0">
              <a:buNone/>
            </a:pPr>
            <a:endParaRPr lang="en-US" sz="3600" dirty="0"/>
          </a:p>
        </p:txBody>
      </p:sp>
      <p:sp>
        <p:nvSpPr>
          <p:cNvPr id="4" name="Oval 3"/>
          <p:cNvSpPr/>
          <p:nvPr/>
        </p:nvSpPr>
        <p:spPr>
          <a:xfrm>
            <a:off x="609600" y="2873828"/>
            <a:ext cx="2786743" cy="76515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704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69" y="381000"/>
            <a:ext cx="10972800" cy="990600"/>
          </a:xfrm>
        </p:spPr>
        <p:txBody>
          <a:bodyPr>
            <a:normAutofit fontScale="90000"/>
          </a:bodyPr>
          <a:lstStyle/>
          <a:p>
            <a:r>
              <a:rPr lang="en-US" b="1" dirty="0"/>
              <a:t>National Ombudsman Reporting System (NORS)</a:t>
            </a:r>
          </a:p>
        </p:txBody>
      </p:sp>
      <p:sp>
        <p:nvSpPr>
          <p:cNvPr id="3" name="Content Placeholder 2"/>
          <p:cNvSpPr>
            <a:spLocks noGrp="1"/>
          </p:cNvSpPr>
          <p:nvPr>
            <p:ph idx="1"/>
          </p:nvPr>
        </p:nvSpPr>
        <p:spPr>
          <a:xfrm>
            <a:off x="393469" y="1371600"/>
            <a:ext cx="11410603" cy="5105400"/>
          </a:xfrm>
        </p:spPr>
        <p:txBody>
          <a:bodyPr/>
          <a:lstStyle/>
          <a:p>
            <a:pPr marL="0" indent="0">
              <a:buNone/>
            </a:pPr>
            <a:endParaRPr lang="en-US" dirty="0"/>
          </a:p>
          <a:p>
            <a:r>
              <a:rPr lang="en-US" sz="2600" dirty="0"/>
              <a:t>ACL, in coordination with Stakeholders, revised NORS in order to achieve the following goals:</a:t>
            </a:r>
          </a:p>
          <a:p>
            <a:pPr lvl="1"/>
            <a:r>
              <a:rPr lang="en-US" sz="2400" dirty="0"/>
              <a:t>simplify codes and number of data elements,</a:t>
            </a:r>
          </a:p>
          <a:p>
            <a:pPr lvl="1"/>
            <a:r>
              <a:rPr lang="en-US" sz="2400" dirty="0"/>
              <a:t>increase reliability and accuracy of the data,</a:t>
            </a:r>
          </a:p>
          <a:p>
            <a:pPr lvl="1"/>
            <a:r>
              <a:rPr lang="en-US" sz="2400" dirty="0"/>
              <a:t>improve our understanding of the problems experienced by residents.</a:t>
            </a:r>
          </a:p>
          <a:p>
            <a:pPr marL="274637" lvl="1" indent="0">
              <a:buNone/>
            </a:pPr>
            <a:endParaRPr lang="en-US" dirty="0"/>
          </a:p>
          <a:p>
            <a:pPr lvl="1"/>
            <a:r>
              <a:rPr lang="en-US" sz="2400" dirty="0"/>
              <a:t>Parallel to the NORS changes was the development of a new software reporting systems called the Older Americans Act Performance System (OAAPS)</a:t>
            </a:r>
          </a:p>
        </p:txBody>
      </p:sp>
    </p:spTree>
    <p:extLst>
      <p:ext uri="{BB962C8B-B14F-4D97-AF65-F5344CB8AC3E}">
        <p14:creationId xmlns:p14="http://schemas.microsoft.com/office/powerpoint/2010/main" val="164028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11</a:t>
            </a:r>
            <a:endParaRPr lang="en-US" dirty="0"/>
          </a:p>
        </p:txBody>
      </p:sp>
      <p:sp>
        <p:nvSpPr>
          <p:cNvPr id="3" name="Content Placeholder 2"/>
          <p:cNvSpPr>
            <a:spLocks noGrp="1"/>
          </p:cNvSpPr>
          <p:nvPr>
            <p:ph idx="1"/>
          </p:nvPr>
        </p:nvSpPr>
        <p:spPr/>
        <p:txBody>
          <a:bodyPr/>
          <a:lstStyle/>
          <a:p>
            <a:pPr marL="0" indent="0">
              <a:buNone/>
            </a:pPr>
            <a:r>
              <a:rPr lang="en-US" sz="3200" dirty="0"/>
              <a:t>A facility administrator calls you to complain that the volunteer Ombudsman assigned to his home is not doing her job.  He explains that he informed her about a problem the facility was having with a resident’s behavior, but she refused to address the facility’s concern. Instead she visited privately with the resident and refused to tell the administrator or the corporation’s lawyer about her visit. </a:t>
            </a:r>
          </a:p>
          <a:p>
            <a:pPr marL="0" indent="0">
              <a:buNone/>
            </a:pPr>
            <a:r>
              <a:rPr lang="en-US" sz="3200" dirty="0"/>
              <a:t> </a:t>
            </a:r>
          </a:p>
        </p:txBody>
      </p:sp>
    </p:spTree>
    <p:extLst>
      <p:ext uri="{BB962C8B-B14F-4D97-AF65-F5344CB8AC3E}">
        <p14:creationId xmlns:p14="http://schemas.microsoft.com/office/powerpoint/2010/main" val="4214178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11</a:t>
            </a:r>
            <a:endParaRPr lang="en-US" dirty="0"/>
          </a:p>
        </p:txBody>
      </p:sp>
      <p:sp>
        <p:nvSpPr>
          <p:cNvPr id="3" name="Content Placeholder 2"/>
          <p:cNvSpPr>
            <a:spLocks noGrp="1"/>
          </p:cNvSpPr>
          <p:nvPr>
            <p:ph idx="1"/>
          </p:nvPr>
        </p:nvSpPr>
        <p:spPr/>
        <p:txBody>
          <a:bodyPr/>
          <a:lstStyle/>
          <a:p>
            <a:pPr marL="0" indent="0">
              <a:buNone/>
            </a:pPr>
            <a:r>
              <a:rPr lang="en-US" sz="3200" dirty="0"/>
              <a:t>Choose the correct answer. </a:t>
            </a:r>
          </a:p>
          <a:p>
            <a:pPr marL="0" indent="0">
              <a:buNone/>
            </a:pPr>
            <a:endParaRPr lang="en-US" sz="3200" dirty="0"/>
          </a:p>
          <a:p>
            <a:pPr marL="0" indent="0">
              <a:buNone/>
            </a:pPr>
            <a:endParaRPr lang="en-US" sz="3200" dirty="0"/>
          </a:p>
          <a:p>
            <a:pPr marL="514350" indent="-514350">
              <a:buAutoNum type="alphaLcParenR"/>
            </a:pPr>
            <a:r>
              <a:rPr lang="en-US" sz="3200" dirty="0"/>
              <a:t>Case</a:t>
            </a:r>
          </a:p>
          <a:p>
            <a:pPr marL="514350" indent="-514350">
              <a:buAutoNum type="alphaLcParenR"/>
            </a:pPr>
            <a:r>
              <a:rPr lang="en-US" sz="3200" dirty="0"/>
              <a:t>Information and Assistance</a:t>
            </a:r>
          </a:p>
          <a:p>
            <a:pPr marL="514350" indent="-514350">
              <a:buAutoNum type="alphaLcParenR"/>
            </a:pPr>
            <a:r>
              <a:rPr lang="en-US" sz="3200" dirty="0"/>
              <a:t>Neither</a:t>
            </a:r>
          </a:p>
          <a:p>
            <a:pPr marL="0" indent="0">
              <a:buNone/>
            </a:pPr>
            <a:endParaRPr lang="en-US" sz="3200" dirty="0"/>
          </a:p>
        </p:txBody>
      </p:sp>
      <p:sp>
        <p:nvSpPr>
          <p:cNvPr id="4" name="Oval 3"/>
          <p:cNvSpPr/>
          <p:nvPr/>
        </p:nvSpPr>
        <p:spPr>
          <a:xfrm>
            <a:off x="609599" y="4345148"/>
            <a:ext cx="2403423" cy="77724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1459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12 – first part</a:t>
            </a:r>
            <a:endParaRPr lang="en-US" dirty="0"/>
          </a:p>
        </p:txBody>
      </p:sp>
      <p:sp>
        <p:nvSpPr>
          <p:cNvPr id="3" name="Content Placeholder 2"/>
          <p:cNvSpPr>
            <a:spLocks noGrp="1"/>
          </p:cNvSpPr>
          <p:nvPr>
            <p:ph idx="1"/>
          </p:nvPr>
        </p:nvSpPr>
        <p:spPr/>
        <p:txBody>
          <a:bodyPr/>
          <a:lstStyle/>
          <a:p>
            <a:pPr marL="0" indent="0">
              <a:buNone/>
            </a:pPr>
            <a:r>
              <a:rPr lang="en-US" sz="3200" dirty="0"/>
              <a:t>Mrs. Lee’s daughter called you to complain that her mother would like to take a bath more often than once a week.  On December 15th you go to Hilltop Haven to visit Mrs. Lee. On your way to Mrs. Lee's room you notice that there is dirty laundry on the floor in the hall and that the hall is dark because several lights are not working. When you visit Mrs. Lee, she says that she wants to be bathed more often than once a week. </a:t>
            </a:r>
          </a:p>
          <a:p>
            <a:endParaRPr lang="en-US" dirty="0"/>
          </a:p>
        </p:txBody>
      </p:sp>
    </p:spTree>
    <p:extLst>
      <p:ext uri="{BB962C8B-B14F-4D97-AF65-F5344CB8AC3E}">
        <p14:creationId xmlns:p14="http://schemas.microsoft.com/office/powerpoint/2010/main" val="2556595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12 – second part</a:t>
            </a:r>
            <a:endParaRPr lang="en-US" dirty="0"/>
          </a:p>
        </p:txBody>
      </p:sp>
      <p:sp>
        <p:nvSpPr>
          <p:cNvPr id="3" name="Content Placeholder 2"/>
          <p:cNvSpPr>
            <a:spLocks noGrp="1"/>
          </p:cNvSpPr>
          <p:nvPr>
            <p:ph idx="1"/>
          </p:nvPr>
        </p:nvSpPr>
        <p:spPr/>
        <p:txBody>
          <a:bodyPr/>
          <a:lstStyle/>
          <a:p>
            <a:pPr marL="0" indent="0">
              <a:buNone/>
            </a:pPr>
            <a:r>
              <a:rPr lang="en-US" dirty="0"/>
              <a:t>After you visit Mrs. Lee, you drop by to see Mrs. James.  She tells you that they stopped her physical therapy (PT) and she does not know why. She complains that the sliding track for the privacy curtain is broken, so it does not close all the way.  You investigate both complaints.  You resolve and close the PT complaint within the week.  You learn that the facility has tried to order a new track, but it’s on back order.  You keep the complaint open until the new track is installed.  You go back to visit Mrs. James in January.   She tells you that they are installing the track the next day.  She also tells you that she just received a notice from the facility saying that she will have to switch to the facility pharmacy even though it may cost more than the pharmacy she has been using for the past three years. You tell her you'll check into it for her. </a:t>
            </a:r>
          </a:p>
          <a:p>
            <a:pPr marL="0" indent="0">
              <a:buNone/>
            </a:pPr>
            <a:endParaRPr lang="en-US" dirty="0"/>
          </a:p>
        </p:txBody>
      </p:sp>
    </p:spTree>
    <p:extLst>
      <p:ext uri="{BB962C8B-B14F-4D97-AF65-F5344CB8AC3E}">
        <p14:creationId xmlns:p14="http://schemas.microsoft.com/office/powerpoint/2010/main" val="841877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12</a:t>
            </a:r>
            <a:endParaRPr lang="en-US" dirty="0"/>
          </a:p>
        </p:txBody>
      </p:sp>
      <p:sp>
        <p:nvSpPr>
          <p:cNvPr id="3" name="Content Placeholder 2"/>
          <p:cNvSpPr>
            <a:spLocks noGrp="1"/>
          </p:cNvSpPr>
          <p:nvPr>
            <p:ph idx="1"/>
          </p:nvPr>
        </p:nvSpPr>
        <p:spPr/>
        <p:txBody>
          <a:bodyPr/>
          <a:lstStyle/>
          <a:p>
            <a:pPr marL="0" indent="0">
              <a:buNone/>
            </a:pPr>
            <a:r>
              <a:rPr lang="en-US" sz="3600" dirty="0"/>
              <a:t>Choose the correct answer. </a:t>
            </a:r>
          </a:p>
          <a:p>
            <a:pPr marL="0" indent="0">
              <a:buNone/>
            </a:pPr>
            <a:endParaRPr lang="en-US" sz="3600" dirty="0"/>
          </a:p>
          <a:p>
            <a:pPr marL="514350" indent="-514350">
              <a:buAutoNum type="alphaLcParenR"/>
            </a:pPr>
            <a:r>
              <a:rPr lang="en-US" sz="3600" dirty="0"/>
              <a:t>Case</a:t>
            </a:r>
          </a:p>
          <a:p>
            <a:pPr marL="514350" indent="-514350">
              <a:buAutoNum type="alphaLcParenR"/>
            </a:pPr>
            <a:r>
              <a:rPr lang="en-US" sz="3600" dirty="0"/>
              <a:t>Information and Assistance</a:t>
            </a:r>
          </a:p>
          <a:p>
            <a:pPr marL="514350" indent="-514350">
              <a:buAutoNum type="alphaLcParenR"/>
            </a:pPr>
            <a:r>
              <a:rPr lang="en-US" sz="3600" dirty="0"/>
              <a:t>Neither</a:t>
            </a:r>
          </a:p>
          <a:p>
            <a:pPr marL="457200" indent="-457200">
              <a:buAutoNum type="alphaLcParenR"/>
            </a:pPr>
            <a:endParaRPr lang="en-US" sz="3600" dirty="0"/>
          </a:p>
        </p:txBody>
      </p:sp>
      <p:sp>
        <p:nvSpPr>
          <p:cNvPr id="4" name="Oval 3"/>
          <p:cNvSpPr/>
          <p:nvPr/>
        </p:nvSpPr>
        <p:spPr>
          <a:xfrm>
            <a:off x="0" y="2878112"/>
            <a:ext cx="4392118" cy="69404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6487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12</a:t>
            </a:r>
            <a:endParaRPr lang="en-US" dirty="0"/>
          </a:p>
        </p:txBody>
      </p:sp>
      <p:sp>
        <p:nvSpPr>
          <p:cNvPr id="3" name="Content Placeholder 2"/>
          <p:cNvSpPr>
            <a:spLocks noGrp="1"/>
          </p:cNvSpPr>
          <p:nvPr>
            <p:ph idx="1"/>
          </p:nvPr>
        </p:nvSpPr>
        <p:spPr/>
        <p:txBody>
          <a:bodyPr/>
          <a:lstStyle/>
          <a:p>
            <a:pPr marL="0" indent="0">
              <a:buNone/>
            </a:pPr>
            <a:r>
              <a:rPr lang="en-US" sz="3600" dirty="0"/>
              <a:t>Who is the complainant for the first case that involved a complaint about additional showers? Choose the correct answer. </a:t>
            </a:r>
          </a:p>
          <a:p>
            <a:pPr marL="0" indent="0">
              <a:buNone/>
            </a:pPr>
            <a:endParaRPr lang="en-US" sz="3600" dirty="0"/>
          </a:p>
          <a:p>
            <a:pPr marL="514350" indent="-514350">
              <a:buAutoNum type="alphaLcParenR"/>
            </a:pPr>
            <a:r>
              <a:rPr lang="en-US" sz="3600" dirty="0"/>
              <a:t>Resident</a:t>
            </a:r>
          </a:p>
          <a:p>
            <a:pPr marL="514350" indent="-514350">
              <a:buAutoNum type="alphaLcParenR"/>
            </a:pPr>
            <a:r>
              <a:rPr lang="en-US" sz="3600" dirty="0"/>
              <a:t>Ombudsman program</a:t>
            </a:r>
          </a:p>
          <a:p>
            <a:pPr marL="514350" indent="-514350">
              <a:buAutoNum type="alphaLcParenR"/>
            </a:pPr>
            <a:r>
              <a:rPr lang="en-US" sz="3600" dirty="0"/>
              <a:t>Resident’s daughter</a:t>
            </a:r>
          </a:p>
          <a:p>
            <a:pPr marL="0" indent="0">
              <a:buNone/>
            </a:pPr>
            <a:endParaRPr lang="en-US" sz="3600" dirty="0"/>
          </a:p>
        </p:txBody>
      </p:sp>
    </p:spTree>
    <p:extLst>
      <p:ext uri="{BB962C8B-B14F-4D97-AF65-F5344CB8AC3E}">
        <p14:creationId xmlns:p14="http://schemas.microsoft.com/office/powerpoint/2010/main" val="1716650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12</a:t>
            </a:r>
            <a:endParaRPr lang="en-US" dirty="0"/>
          </a:p>
        </p:txBody>
      </p:sp>
      <p:sp>
        <p:nvSpPr>
          <p:cNvPr id="3" name="Content Placeholder 2"/>
          <p:cNvSpPr>
            <a:spLocks noGrp="1"/>
          </p:cNvSpPr>
          <p:nvPr>
            <p:ph idx="1"/>
          </p:nvPr>
        </p:nvSpPr>
        <p:spPr/>
        <p:txBody>
          <a:bodyPr/>
          <a:lstStyle/>
          <a:p>
            <a:pPr marL="0" indent="0">
              <a:buNone/>
            </a:pPr>
            <a:r>
              <a:rPr lang="en-US" sz="3600" dirty="0"/>
              <a:t>Who is the complainant for the first case that involved a complaint about additional showers? Choose the correct answer. </a:t>
            </a:r>
          </a:p>
          <a:p>
            <a:pPr marL="0" indent="0">
              <a:buNone/>
            </a:pPr>
            <a:endParaRPr lang="en-US" sz="3600" dirty="0"/>
          </a:p>
          <a:p>
            <a:pPr marL="514350" indent="-514350">
              <a:buAutoNum type="alphaLcParenR"/>
            </a:pPr>
            <a:r>
              <a:rPr lang="en-US" sz="3600" dirty="0"/>
              <a:t>Resident</a:t>
            </a:r>
          </a:p>
          <a:p>
            <a:pPr marL="514350" indent="-514350">
              <a:buAutoNum type="alphaLcParenR"/>
            </a:pPr>
            <a:r>
              <a:rPr lang="en-US" sz="3600" dirty="0"/>
              <a:t>Ombudsman program</a:t>
            </a:r>
          </a:p>
          <a:p>
            <a:pPr marL="514350" indent="-514350">
              <a:buAutoNum type="alphaLcParenR"/>
            </a:pPr>
            <a:r>
              <a:rPr lang="en-US" sz="3600" dirty="0"/>
              <a:t>Resident’s daughter </a:t>
            </a:r>
          </a:p>
          <a:p>
            <a:pPr marL="0" indent="0">
              <a:buNone/>
            </a:pPr>
            <a:endParaRPr lang="en-US" sz="3600" dirty="0"/>
          </a:p>
        </p:txBody>
      </p:sp>
      <p:sp>
        <p:nvSpPr>
          <p:cNvPr id="4" name="Oval 3"/>
          <p:cNvSpPr/>
          <p:nvPr/>
        </p:nvSpPr>
        <p:spPr>
          <a:xfrm>
            <a:off x="609600" y="5257800"/>
            <a:ext cx="5072743" cy="9906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1883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90600"/>
          </a:xfrm>
        </p:spPr>
        <p:txBody>
          <a:bodyPr/>
          <a:lstStyle/>
          <a:p>
            <a:r>
              <a:rPr lang="en-US" b="1" dirty="0"/>
              <a:t>Summary</a:t>
            </a:r>
          </a:p>
        </p:txBody>
      </p:sp>
      <p:sp>
        <p:nvSpPr>
          <p:cNvPr id="3" name="Content Placeholder 2"/>
          <p:cNvSpPr>
            <a:spLocks noGrp="1"/>
          </p:cNvSpPr>
          <p:nvPr>
            <p:ph idx="1"/>
          </p:nvPr>
        </p:nvSpPr>
        <p:spPr>
          <a:xfrm>
            <a:off x="609600" y="1371600"/>
            <a:ext cx="10972800" cy="5105400"/>
          </a:xfrm>
        </p:spPr>
        <p:txBody>
          <a:bodyPr/>
          <a:lstStyle/>
          <a:p>
            <a:r>
              <a:rPr lang="en-US" sz="2800" dirty="0"/>
              <a:t>NORS Overview</a:t>
            </a:r>
          </a:p>
          <a:p>
            <a:endParaRPr lang="en-US" sz="1500" dirty="0"/>
          </a:p>
          <a:p>
            <a:pPr>
              <a:spcAft>
                <a:spcPts val="600"/>
              </a:spcAft>
            </a:pPr>
            <a:r>
              <a:rPr lang="en-US" sz="2800" dirty="0"/>
              <a:t>Part I Training Materials </a:t>
            </a:r>
          </a:p>
          <a:p>
            <a:pPr lvl="1">
              <a:spcAft>
                <a:spcPts val="600"/>
              </a:spcAft>
            </a:pPr>
            <a:r>
              <a:rPr lang="en-US" sz="2400" dirty="0"/>
              <a:t>Basic Principles</a:t>
            </a:r>
          </a:p>
          <a:p>
            <a:pPr lvl="1">
              <a:spcAft>
                <a:spcPts val="600"/>
              </a:spcAft>
            </a:pPr>
            <a:r>
              <a:rPr lang="en-US" sz="2400" dirty="0"/>
              <a:t>Quiz </a:t>
            </a:r>
          </a:p>
          <a:p>
            <a:pPr lvl="1">
              <a:spcAft>
                <a:spcPts val="600"/>
              </a:spcAft>
            </a:pPr>
            <a:r>
              <a:rPr lang="en-US" sz="2400" dirty="0"/>
              <a:t>Quiz Answer Sheet</a:t>
            </a:r>
          </a:p>
          <a:p>
            <a:pPr marL="274637" lvl="1" indent="0">
              <a:spcAft>
                <a:spcPts val="600"/>
              </a:spcAft>
              <a:buNone/>
            </a:pPr>
            <a:endParaRPr lang="en-US" sz="1500" dirty="0"/>
          </a:p>
          <a:p>
            <a:pPr>
              <a:spcAft>
                <a:spcPts val="600"/>
              </a:spcAft>
            </a:pPr>
            <a:r>
              <a:rPr lang="en-US" sz="2800" dirty="0"/>
              <a:t>Resource - Table 1 – NORS Parts A, B, and C – Case and complaint codes, values and definitions</a:t>
            </a:r>
          </a:p>
          <a:p>
            <a:pPr>
              <a:spcAft>
                <a:spcPts val="600"/>
              </a:spcAft>
            </a:pPr>
            <a:endParaRPr lang="en-US" sz="1500" dirty="0"/>
          </a:p>
          <a:p>
            <a:pPr>
              <a:spcAft>
                <a:spcPts val="600"/>
              </a:spcAft>
            </a:pPr>
            <a:r>
              <a:rPr lang="en-US" sz="2800" dirty="0"/>
              <a:t>Quiz </a:t>
            </a:r>
          </a:p>
        </p:txBody>
      </p:sp>
    </p:spTree>
    <p:extLst>
      <p:ext uri="{BB962C8B-B14F-4D97-AF65-F5344CB8AC3E}">
        <p14:creationId xmlns:p14="http://schemas.microsoft.com/office/powerpoint/2010/main" val="183305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Tree>
    <p:extLst>
      <p:ext uri="{BB962C8B-B14F-4D97-AF65-F5344CB8AC3E}">
        <p14:creationId xmlns:p14="http://schemas.microsoft.com/office/powerpoint/2010/main" val="3592186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2060"/>
                </a:solidFill>
              </a:rPr>
              <a:t>National Ombudsman Reporting System (NORS)</a:t>
            </a:r>
            <a:endParaRPr lang="en-US" dirty="0"/>
          </a:p>
        </p:txBody>
      </p:sp>
      <p:sp>
        <p:nvSpPr>
          <p:cNvPr id="3" name="Content Placeholder 2"/>
          <p:cNvSpPr>
            <a:spLocks noGrp="1"/>
          </p:cNvSpPr>
          <p:nvPr>
            <p:ph idx="1"/>
          </p:nvPr>
        </p:nvSpPr>
        <p:spPr/>
        <p:txBody>
          <a:bodyPr/>
          <a:lstStyle/>
          <a:p>
            <a:pPr marL="0" lvl="0" indent="0" fontAlgn="auto">
              <a:spcBef>
                <a:spcPts val="0"/>
              </a:spcBef>
              <a:spcAft>
                <a:spcPts val="0"/>
              </a:spcAft>
              <a:buClr>
                <a:srgbClr val="8AB833"/>
              </a:buClr>
              <a:buNone/>
              <a:defRPr/>
            </a:pPr>
            <a:r>
              <a:rPr lang="en-US" sz="2800" dirty="0">
                <a:solidFill>
                  <a:prstClr val="black"/>
                </a:solidFill>
              </a:rPr>
              <a:t>NORS data is used in a variety of ways:</a:t>
            </a:r>
          </a:p>
          <a:p>
            <a:pPr lvl="2" fontAlgn="auto">
              <a:spcBef>
                <a:spcPts val="0"/>
              </a:spcBef>
              <a:spcAft>
                <a:spcPts val="0"/>
              </a:spcAft>
              <a:buClr>
                <a:srgbClr val="8AB833"/>
              </a:buClr>
              <a:buFont typeface="Wingdings" panose="05000000000000000000" pitchFamily="2" charset="2"/>
              <a:buChar char="q"/>
              <a:defRPr/>
            </a:pPr>
            <a:r>
              <a:rPr lang="en-US" sz="2800" dirty="0">
                <a:solidFill>
                  <a:prstClr val="black"/>
                </a:solidFill>
              </a:rPr>
              <a:t> Inform policy at that state, local and federal level</a:t>
            </a:r>
          </a:p>
          <a:p>
            <a:pPr lvl="2" fontAlgn="auto">
              <a:spcBef>
                <a:spcPts val="0"/>
              </a:spcBef>
              <a:spcAft>
                <a:spcPts val="0"/>
              </a:spcAft>
              <a:buClr>
                <a:srgbClr val="8AB833"/>
              </a:buClr>
              <a:buFont typeface="Wingdings" panose="05000000000000000000" pitchFamily="2" charset="2"/>
              <a:buChar char="q"/>
              <a:defRPr/>
            </a:pPr>
            <a:r>
              <a:rPr lang="en-US" sz="2800" dirty="0">
                <a:solidFill>
                  <a:prstClr val="black"/>
                </a:solidFill>
              </a:rPr>
              <a:t> Budget justification </a:t>
            </a:r>
          </a:p>
          <a:p>
            <a:pPr lvl="2" fontAlgn="auto">
              <a:spcBef>
                <a:spcPts val="0"/>
              </a:spcBef>
              <a:spcAft>
                <a:spcPts val="0"/>
              </a:spcAft>
              <a:buClr>
                <a:srgbClr val="8AB833"/>
              </a:buClr>
              <a:buFont typeface="Wingdings" panose="05000000000000000000" pitchFamily="2" charset="2"/>
              <a:buChar char="q"/>
              <a:defRPr/>
            </a:pPr>
            <a:r>
              <a:rPr lang="en-US" sz="2800" dirty="0">
                <a:solidFill>
                  <a:prstClr val="black"/>
                </a:solidFill>
              </a:rPr>
              <a:t> Program management </a:t>
            </a:r>
          </a:p>
          <a:p>
            <a:pPr lvl="2" fontAlgn="auto">
              <a:spcBef>
                <a:spcPts val="0"/>
              </a:spcBef>
              <a:spcAft>
                <a:spcPts val="0"/>
              </a:spcAft>
              <a:buClr>
                <a:srgbClr val="8AB833"/>
              </a:buClr>
              <a:buFont typeface="Wingdings" panose="05000000000000000000" pitchFamily="2" charset="2"/>
              <a:buChar char="q"/>
              <a:defRPr/>
            </a:pPr>
            <a:r>
              <a:rPr lang="en-US" sz="2800" dirty="0">
                <a:solidFill>
                  <a:prstClr val="black"/>
                </a:solidFill>
              </a:rPr>
              <a:t> Educate the public</a:t>
            </a:r>
          </a:p>
          <a:p>
            <a:pPr marL="0" lvl="0" indent="0" fontAlgn="auto">
              <a:spcBef>
                <a:spcPts val="0"/>
              </a:spcBef>
              <a:spcAft>
                <a:spcPts val="0"/>
              </a:spcAft>
              <a:buClr>
                <a:srgbClr val="8AB833"/>
              </a:buClr>
              <a:buNone/>
              <a:defRPr/>
            </a:pPr>
            <a:endParaRPr lang="en-US" sz="2800" dirty="0">
              <a:solidFill>
                <a:prstClr val="black"/>
              </a:solidFill>
            </a:endParaRPr>
          </a:p>
          <a:p>
            <a:pPr marL="0" lvl="0" indent="0" fontAlgn="auto">
              <a:spcBef>
                <a:spcPts val="0"/>
              </a:spcBef>
              <a:spcAft>
                <a:spcPts val="0"/>
              </a:spcAft>
              <a:buClr>
                <a:srgbClr val="8AB833"/>
              </a:buClr>
              <a:buNone/>
              <a:defRPr/>
            </a:pPr>
            <a:r>
              <a:rPr lang="en-US" sz="2800" b="1" dirty="0">
                <a:solidFill>
                  <a:prstClr val="black"/>
                </a:solidFill>
              </a:rPr>
              <a:t>Most Important: </a:t>
            </a:r>
          </a:p>
          <a:p>
            <a:pPr lvl="0" fontAlgn="auto">
              <a:spcBef>
                <a:spcPts val="0"/>
              </a:spcBef>
              <a:spcAft>
                <a:spcPts val="0"/>
              </a:spcAft>
              <a:buClr>
                <a:srgbClr val="8AB833"/>
              </a:buClr>
              <a:buFont typeface="Wingdings" panose="05000000000000000000" pitchFamily="2" charset="2"/>
              <a:buChar char="q"/>
              <a:defRPr/>
            </a:pPr>
            <a:r>
              <a:rPr lang="en-US" sz="2800" dirty="0">
                <a:solidFill>
                  <a:prstClr val="black"/>
                </a:solidFill>
              </a:rPr>
              <a:t> NORS is </a:t>
            </a:r>
            <a:r>
              <a:rPr lang="en-US" sz="2800" b="1" dirty="0">
                <a:solidFill>
                  <a:prstClr val="black"/>
                </a:solidFill>
              </a:rPr>
              <a:t>the only data </a:t>
            </a:r>
            <a:r>
              <a:rPr lang="en-US" sz="2800" dirty="0">
                <a:solidFill>
                  <a:prstClr val="black"/>
                </a:solidFill>
              </a:rPr>
              <a:t>collected</a:t>
            </a:r>
            <a:r>
              <a:rPr lang="en-US" sz="2800" b="1" dirty="0">
                <a:solidFill>
                  <a:prstClr val="black"/>
                </a:solidFill>
              </a:rPr>
              <a:t> </a:t>
            </a:r>
            <a:r>
              <a:rPr lang="en-US" sz="2800" dirty="0">
                <a:solidFill>
                  <a:prstClr val="black"/>
                </a:solidFill>
              </a:rPr>
              <a:t>that represents the concerns  and problems experienced by residents and we thank you for your work!</a:t>
            </a:r>
            <a:endParaRPr lang="en-US" sz="1500" dirty="0">
              <a:solidFill>
                <a:srgbClr val="002060"/>
              </a:solidFill>
            </a:endParaRPr>
          </a:p>
          <a:p>
            <a:pPr marL="0" lvl="0" indent="0">
              <a:buClr>
                <a:srgbClr val="8AB833"/>
              </a:buClr>
              <a:buNone/>
            </a:pPr>
            <a:r>
              <a:rPr lang="en-US" sz="2800" dirty="0">
                <a:solidFill>
                  <a:srgbClr val="002060"/>
                </a:solidFill>
              </a:rPr>
              <a:t>	</a:t>
            </a:r>
            <a:endParaRPr lang="en-US" dirty="0"/>
          </a:p>
        </p:txBody>
      </p:sp>
    </p:spTree>
    <p:extLst>
      <p:ext uri="{BB962C8B-B14F-4D97-AF65-F5344CB8AC3E}">
        <p14:creationId xmlns:p14="http://schemas.microsoft.com/office/powerpoint/2010/main" val="15241783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9607-9E74-40FE-A3A1-F22B20922EED}"/>
              </a:ext>
            </a:extLst>
          </p:cNvPr>
          <p:cNvSpPr>
            <a:spLocks noGrp="1"/>
          </p:cNvSpPr>
          <p:nvPr>
            <p:ph type="title"/>
          </p:nvPr>
        </p:nvSpPr>
        <p:spPr>
          <a:xfrm>
            <a:off x="426720" y="396240"/>
            <a:ext cx="10972800" cy="990600"/>
          </a:xfrm>
        </p:spPr>
        <p:txBody>
          <a:bodyPr>
            <a:normAutofit fontScale="90000"/>
          </a:bodyPr>
          <a:lstStyle/>
          <a:p>
            <a:r>
              <a:rPr lang="en-US" b="1" dirty="0">
                <a:solidFill>
                  <a:schemeClr val="tx1"/>
                </a:solidFill>
              </a:rPr>
              <a:t>NORS Instructions, Training, and Materials</a:t>
            </a:r>
            <a:br>
              <a:rPr lang="en-US" dirty="0">
                <a:solidFill>
                  <a:schemeClr val="tx1"/>
                </a:solidFill>
              </a:rPr>
            </a:br>
            <a:r>
              <a:rPr lang="en-US" sz="3100" dirty="0">
                <a:solidFill>
                  <a:srgbClr val="0000CC"/>
                </a:solidFill>
                <a:hlinkClick r:id="rId3">
                  <a:extLst>
                    <a:ext uri="{A12FA001-AC4F-418D-AE19-62706E023703}">
                      <ahyp:hlinkClr xmlns:ahyp="http://schemas.microsoft.com/office/drawing/2018/hyperlinkcolor" val="tx"/>
                    </a:ext>
                  </a:extLst>
                </a:hlinkClick>
              </a:rPr>
              <a:t>https://ltcombudsman.org/omb_support/nors</a:t>
            </a:r>
            <a:r>
              <a:rPr lang="en-US" sz="3100" dirty="0">
                <a:solidFill>
                  <a:srgbClr val="0000CC"/>
                </a:solidFill>
              </a:rPr>
              <a:t>  </a:t>
            </a:r>
          </a:p>
        </p:txBody>
      </p:sp>
      <p:pic>
        <p:nvPicPr>
          <p:cNvPr id="4" name="Content Placeholder 3">
            <a:extLst>
              <a:ext uri="{FF2B5EF4-FFF2-40B4-BE49-F238E27FC236}">
                <a16:creationId xmlns:a16="http://schemas.microsoft.com/office/drawing/2014/main" id="{10151639-C9F4-4E4C-BD6A-928E16BD71FE}"/>
              </a:ext>
            </a:extLst>
          </p:cNvPr>
          <p:cNvPicPr>
            <a:picLocks noGrp="1" noChangeAspect="1"/>
          </p:cNvPicPr>
          <p:nvPr>
            <p:ph idx="1"/>
          </p:nvPr>
        </p:nvPicPr>
        <p:blipFill rotWithShape="1">
          <a:blip r:embed="rId4"/>
          <a:srcRect l="18315" t="9375" r="19321" b="8438"/>
          <a:stretch/>
        </p:blipFill>
        <p:spPr>
          <a:xfrm>
            <a:off x="2019300" y="1524000"/>
            <a:ext cx="8153400" cy="5135880"/>
          </a:xfrm>
          <a:prstGeom prst="rect">
            <a:avLst/>
          </a:prstGeom>
        </p:spPr>
      </p:pic>
    </p:spTree>
    <p:extLst>
      <p:ext uri="{BB962C8B-B14F-4D97-AF65-F5344CB8AC3E}">
        <p14:creationId xmlns:p14="http://schemas.microsoft.com/office/powerpoint/2010/main" val="3639096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76C1-33D0-4B60-AA40-7E4E15DDC1E0}"/>
              </a:ext>
            </a:extLst>
          </p:cNvPr>
          <p:cNvSpPr>
            <a:spLocks noGrp="1"/>
          </p:cNvSpPr>
          <p:nvPr>
            <p:ph type="title"/>
          </p:nvPr>
        </p:nvSpPr>
        <p:spPr>
          <a:xfrm>
            <a:off x="457200" y="609600"/>
            <a:ext cx="10972800" cy="762000"/>
          </a:xfrm>
        </p:spPr>
        <p:txBody>
          <a:bodyPr>
            <a:normAutofit fontScale="90000"/>
          </a:bodyPr>
          <a:lstStyle/>
          <a:p>
            <a:r>
              <a:rPr lang="en-US" sz="3600" b="1" dirty="0"/>
              <a:t>Revised NORS Data Collection</a:t>
            </a:r>
            <a:br>
              <a:rPr lang="en-US" sz="3600" b="1" dirty="0"/>
            </a:br>
            <a:r>
              <a:rPr lang="en-US" sz="2700" dirty="0">
                <a:hlinkClick r:id="rId3"/>
              </a:rPr>
              <a:t>https://ltcombudsman.org/omb_support/nors/revised-nors-data-collection</a:t>
            </a:r>
            <a:r>
              <a:rPr lang="en-US" sz="2700" dirty="0"/>
              <a:t> </a:t>
            </a:r>
            <a:br>
              <a:rPr lang="en-US" sz="3600" b="1" dirty="0"/>
            </a:br>
            <a:endParaRPr lang="en-US" sz="3600" b="1" dirty="0"/>
          </a:p>
        </p:txBody>
      </p:sp>
      <p:pic>
        <p:nvPicPr>
          <p:cNvPr id="4" name="Content Placeholder 3">
            <a:extLst>
              <a:ext uri="{FF2B5EF4-FFF2-40B4-BE49-F238E27FC236}">
                <a16:creationId xmlns:a16="http://schemas.microsoft.com/office/drawing/2014/main" id="{00B408CF-070E-474D-96D6-71DF04E2EAB3}"/>
              </a:ext>
            </a:extLst>
          </p:cNvPr>
          <p:cNvPicPr>
            <a:picLocks noGrp="1" noChangeAspect="1"/>
          </p:cNvPicPr>
          <p:nvPr>
            <p:ph idx="1"/>
          </p:nvPr>
        </p:nvPicPr>
        <p:blipFill rotWithShape="1">
          <a:blip r:embed="rId4"/>
          <a:srcRect l="17909" t="8854" r="19186"/>
          <a:stretch/>
        </p:blipFill>
        <p:spPr>
          <a:xfrm>
            <a:off x="1814287" y="1247032"/>
            <a:ext cx="8534400" cy="5471638"/>
          </a:xfrm>
          <a:prstGeom prst="rect">
            <a:avLst/>
          </a:prstGeom>
        </p:spPr>
      </p:pic>
    </p:spTree>
    <p:extLst>
      <p:ext uri="{BB962C8B-B14F-4D97-AF65-F5344CB8AC3E}">
        <p14:creationId xmlns:p14="http://schemas.microsoft.com/office/powerpoint/2010/main" val="1203632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Start Using Revised NORS – October 1, 2019</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2151" y="2066925"/>
            <a:ext cx="6455699" cy="3505200"/>
          </a:xfrm>
        </p:spPr>
      </p:pic>
    </p:spTree>
    <p:extLst>
      <p:ext uri="{BB962C8B-B14F-4D97-AF65-F5344CB8AC3E}">
        <p14:creationId xmlns:p14="http://schemas.microsoft.com/office/powerpoint/2010/main" val="1827391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727841"/>
          </a:xfrm>
        </p:spPr>
        <p:txBody>
          <a:bodyPr/>
          <a:lstStyle/>
          <a:p>
            <a:r>
              <a:rPr lang="en-US" b="1" dirty="0"/>
              <a:t>NORS Training by NORC</a:t>
            </a:r>
          </a:p>
        </p:txBody>
      </p:sp>
      <p:sp>
        <p:nvSpPr>
          <p:cNvPr id="3" name="Content Placeholder 2"/>
          <p:cNvSpPr>
            <a:spLocks noGrp="1"/>
          </p:cNvSpPr>
          <p:nvPr>
            <p:ph idx="1"/>
          </p:nvPr>
        </p:nvSpPr>
        <p:spPr>
          <a:xfrm>
            <a:off x="609600" y="1421523"/>
            <a:ext cx="11277600" cy="5215759"/>
          </a:xfrm>
        </p:spPr>
        <p:txBody>
          <a:bodyPr/>
          <a:lstStyle/>
          <a:p>
            <a:r>
              <a:rPr lang="en-US" dirty="0"/>
              <a:t>Webinars will review the data elements with specific case examples to discuss. </a:t>
            </a:r>
            <a:r>
              <a:rPr lang="en-US" i="1" dirty="0"/>
              <a:t>Training modules will be released prior to each webinar. </a:t>
            </a:r>
          </a:p>
          <a:p>
            <a:pPr marL="0" indent="0">
              <a:buNone/>
            </a:pPr>
            <a:endParaRPr lang="en-US" sz="1400" dirty="0"/>
          </a:p>
          <a:p>
            <a:r>
              <a:rPr lang="en-US" dirty="0"/>
              <a:t>Register for one webinar you are registered for the entire series.</a:t>
            </a:r>
          </a:p>
          <a:p>
            <a:endParaRPr lang="en-US" sz="1400" dirty="0"/>
          </a:p>
          <a:p>
            <a:r>
              <a:rPr lang="en-US" dirty="0"/>
              <a:t>Webinar recordings and materials available here - </a:t>
            </a:r>
            <a:r>
              <a:rPr lang="en-US" dirty="0">
                <a:hlinkClick r:id="rId3"/>
              </a:rPr>
              <a:t>https://ltcombudsman.org/omb_support/nors/revised-nors-data-collection</a:t>
            </a:r>
            <a:r>
              <a:rPr lang="en-US" dirty="0"/>
              <a:t> </a:t>
            </a:r>
          </a:p>
          <a:p>
            <a:pPr marL="0" indent="0">
              <a:buNone/>
            </a:pPr>
            <a:endParaRPr lang="en-US" sz="1400" dirty="0"/>
          </a:p>
          <a:p>
            <a:r>
              <a:rPr lang="en-US" dirty="0"/>
              <a:t>NORS Webinars 2019 – 3:00 – 4:30 p.m. ET </a:t>
            </a:r>
          </a:p>
          <a:p>
            <a:pPr marL="0" indent="0">
              <a:buNone/>
            </a:pPr>
            <a:endParaRPr lang="en-US" sz="1400" dirty="0"/>
          </a:p>
          <a:p>
            <a:pPr lvl="1">
              <a:buFont typeface="Arial" panose="020B0604020202020204" pitchFamily="34" charset="0"/>
              <a:buChar char="•"/>
            </a:pPr>
            <a:r>
              <a:rPr lang="en-US" sz="2200" dirty="0"/>
              <a:t>Part II: Coding Complaints – March 19      </a:t>
            </a:r>
          </a:p>
          <a:p>
            <a:pPr lvl="1">
              <a:buFont typeface="Arial" panose="020B0604020202020204" pitchFamily="34" charset="0"/>
              <a:buChar char="•"/>
            </a:pPr>
            <a:r>
              <a:rPr lang="en-US" sz="2200" dirty="0"/>
              <a:t>Part III: Closing the Case - April 30</a:t>
            </a:r>
          </a:p>
          <a:p>
            <a:pPr lvl="1">
              <a:buFont typeface="Arial" panose="020B0604020202020204" pitchFamily="34" charset="0"/>
              <a:buChar char="•"/>
            </a:pPr>
            <a:r>
              <a:rPr lang="en-US" sz="2200" dirty="0"/>
              <a:t>Part IV: Activities – May 29</a:t>
            </a:r>
          </a:p>
          <a:p>
            <a:pPr marL="0" indent="0">
              <a:buNone/>
            </a:pPr>
            <a:endParaRPr lang="en-US" baseline="30000" dirty="0"/>
          </a:p>
          <a:p>
            <a:pPr marL="457200" indent="-457200">
              <a:buFont typeface="+mj-lt"/>
              <a:buAutoNum type="arabicPeriod"/>
            </a:pPr>
            <a:endParaRPr lang="en-US" baseline="30000" dirty="0"/>
          </a:p>
          <a:p>
            <a:pPr marL="0" indent="0">
              <a:buNone/>
            </a:pPr>
            <a:endParaRPr lang="en-US" baseline="30000" dirty="0"/>
          </a:p>
          <a:p>
            <a:pPr marL="0" indent="0">
              <a:buNone/>
            </a:pPr>
            <a:endParaRPr lang="en-US" dirty="0"/>
          </a:p>
          <a:p>
            <a:pPr marL="0" indent="0">
              <a:buNone/>
            </a:pPr>
            <a:endParaRPr lang="en-US" dirty="0"/>
          </a:p>
          <a:p>
            <a:pPr marL="0" indent="0">
              <a:buNone/>
            </a:pPr>
            <a:endParaRPr lang="en-US" baseline="30000" dirty="0"/>
          </a:p>
          <a:p>
            <a:pPr marL="0" indent="0">
              <a:buNone/>
            </a:pPr>
            <a:endParaRPr lang="en-US" baseline="30000" dirty="0"/>
          </a:p>
          <a:p>
            <a:pPr marL="0" indent="0">
              <a:buNone/>
            </a:pPr>
            <a:endParaRPr lang="en-US" baseline="30000" dirty="0"/>
          </a:p>
        </p:txBody>
      </p:sp>
      <p:pic>
        <p:nvPicPr>
          <p:cNvPr id="15" name="Picture 14">
            <a:extLst>
              <a:ext uri="{FF2B5EF4-FFF2-40B4-BE49-F238E27FC236}">
                <a16:creationId xmlns:a16="http://schemas.microsoft.com/office/drawing/2014/main" id="{5295A0DD-802C-4D99-B88F-DF05251D5190}"/>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55578" y="4274189"/>
            <a:ext cx="2270760" cy="2270760"/>
          </a:xfrm>
          <a:prstGeom prst="rect">
            <a:avLst/>
          </a:prstGeom>
        </p:spPr>
      </p:pic>
      <p:sp>
        <p:nvSpPr>
          <p:cNvPr id="16" name="TextBox 15">
            <a:extLst>
              <a:ext uri="{FF2B5EF4-FFF2-40B4-BE49-F238E27FC236}">
                <a16:creationId xmlns:a16="http://schemas.microsoft.com/office/drawing/2014/main" id="{54F45E6D-B585-4E77-96C3-60DC8A8F005D}"/>
              </a:ext>
            </a:extLst>
          </p:cNvPr>
          <p:cNvSpPr txBox="1"/>
          <p:nvPr/>
        </p:nvSpPr>
        <p:spPr>
          <a:xfrm>
            <a:off x="8955578" y="6544949"/>
            <a:ext cx="3236422" cy="184666"/>
          </a:xfrm>
          <a:prstGeom prst="rect">
            <a:avLst/>
          </a:prstGeom>
          <a:noFill/>
        </p:spPr>
        <p:txBody>
          <a:bodyPr wrap="square" rtlCol="0">
            <a:spAutoFit/>
          </a:bodyPr>
          <a:lstStyle/>
          <a:p>
            <a:r>
              <a:rPr lang="en-US" sz="600" dirty="0">
                <a:hlinkClick r:id="rId5" tooltip="http://thebpmfreak.wordpress.com/2014/03/20/devops-events-calendar-round-the-year"/>
              </a:rPr>
              <a:t>This Photo</a:t>
            </a:r>
            <a:r>
              <a:rPr lang="en-US" sz="600" dirty="0"/>
              <a:t> by Unknown Author is licensed under </a:t>
            </a:r>
            <a:r>
              <a:rPr lang="en-US" sz="600" dirty="0">
                <a:hlinkClick r:id="rId6" tooltip="https://creativecommons.org/licenses/by-sa/3.0/"/>
              </a:rPr>
              <a:t>CC BY-SA</a:t>
            </a:r>
            <a:endParaRPr lang="en-US" sz="600" dirty="0"/>
          </a:p>
        </p:txBody>
      </p:sp>
      <p:sp>
        <p:nvSpPr>
          <p:cNvPr id="17" name="Oval 16">
            <a:extLst>
              <a:ext uri="{FF2B5EF4-FFF2-40B4-BE49-F238E27FC236}">
                <a16:creationId xmlns:a16="http://schemas.microsoft.com/office/drawing/2014/main" id="{F43968AF-7EFB-464D-AEB0-FEB78D9E0F6D}"/>
              </a:ext>
            </a:extLst>
          </p:cNvPr>
          <p:cNvSpPr/>
          <p:nvPr/>
        </p:nvSpPr>
        <p:spPr>
          <a:xfrm>
            <a:off x="965662" y="4844258"/>
            <a:ext cx="5368635" cy="5652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10279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p:txBody>
          <a:bodyPr/>
          <a:lstStyle/>
          <a:p>
            <a:pPr marL="0" indent="0">
              <a:buNone/>
            </a:pPr>
            <a:r>
              <a:rPr lang="en-US" sz="2000" dirty="0"/>
              <a:t>Amity Overall Laib, NORC Director</a:t>
            </a:r>
          </a:p>
          <a:p>
            <a:pPr marL="0" indent="0">
              <a:buNone/>
            </a:pPr>
            <a:r>
              <a:rPr lang="en-US" sz="2000" dirty="0">
                <a:hlinkClick r:id="rId3"/>
              </a:rPr>
              <a:t>aoverallaib@theconsumervoice.org</a:t>
            </a:r>
            <a:endParaRPr lang="en-US" sz="2000" dirty="0"/>
          </a:p>
          <a:p>
            <a:pPr marL="0" indent="0">
              <a:buNone/>
            </a:pPr>
            <a:r>
              <a:rPr lang="en-US" sz="2000" dirty="0"/>
              <a:t>(202) 332 2275 ext. 207</a:t>
            </a:r>
          </a:p>
          <a:p>
            <a:pPr marL="0" indent="0">
              <a:buNone/>
            </a:pPr>
            <a:endParaRPr lang="en-US" sz="2000" dirty="0"/>
          </a:p>
          <a:p>
            <a:pPr marL="0" indent="0">
              <a:buNone/>
            </a:pPr>
            <a:r>
              <a:rPr lang="en-US" sz="2000" dirty="0"/>
              <a:t>Louise Ryan, Ombudsman Program Specialist, </a:t>
            </a:r>
            <a:r>
              <a:rPr lang="en-US" sz="2000" dirty="0">
                <a:solidFill>
                  <a:srgbClr val="0000CC"/>
                </a:solidFill>
              </a:rPr>
              <a:t>AoA/ACL</a:t>
            </a:r>
          </a:p>
          <a:p>
            <a:pPr marL="0" indent="0">
              <a:buNone/>
            </a:pPr>
            <a:r>
              <a:rPr lang="en-US" sz="2000" dirty="0">
                <a:hlinkClick r:id="rId4"/>
              </a:rPr>
              <a:t>louise.ryan@acl.hhs.gov</a:t>
            </a:r>
            <a:endParaRPr lang="en-US" sz="2000" dirty="0"/>
          </a:p>
          <a:p>
            <a:pPr marL="0" indent="0">
              <a:buNone/>
            </a:pPr>
            <a:r>
              <a:rPr lang="en-US" sz="2000" dirty="0"/>
              <a:t>206-615-2514</a:t>
            </a:r>
          </a:p>
          <a:p>
            <a:pPr marL="0" indent="0">
              <a:buNone/>
            </a:pPr>
            <a:endParaRPr lang="en-US" sz="2000" dirty="0"/>
          </a:p>
          <a:p>
            <a:pPr marL="0" indent="0">
              <a:buNone/>
            </a:pPr>
            <a:r>
              <a:rPr lang="en-US" sz="2000" dirty="0"/>
              <a:t>Maria Greene</a:t>
            </a:r>
          </a:p>
          <a:p>
            <a:pPr marL="0" indent="0">
              <a:buNone/>
            </a:pPr>
            <a:r>
              <a:rPr lang="en-US" sz="2000" dirty="0"/>
              <a:t>NORC Consultant</a:t>
            </a:r>
          </a:p>
          <a:p>
            <a:pPr marL="0" indent="0">
              <a:buNone/>
            </a:pPr>
            <a:r>
              <a:rPr lang="en-US" sz="2000" dirty="0">
                <a:hlinkClick r:id="rId5"/>
              </a:rPr>
              <a:t>margreene@outlook.com</a:t>
            </a:r>
            <a:endParaRPr lang="en-US" sz="2000" dirty="0"/>
          </a:p>
          <a:p>
            <a:pPr marL="0" indent="0">
              <a:buNone/>
            </a:pPr>
            <a:r>
              <a:rPr lang="en-US" sz="2000" dirty="0"/>
              <a:t>(770) 668 6366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89521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1752600" y="428627"/>
            <a:ext cx="8686800" cy="1400175"/>
          </a:xfrm>
          <a:prstGeom prst="rect">
            <a:avLst/>
          </a:prstGeom>
          <a:noFill/>
          <a:ln w="9525">
            <a:noFill/>
            <a:miter lim="800000"/>
            <a:headEnd/>
            <a:tailEnd/>
          </a:ln>
        </p:spPr>
      </p:pic>
      <p:sp>
        <p:nvSpPr>
          <p:cNvPr id="58370" name="TextBox 3"/>
          <p:cNvSpPr txBox="1">
            <a:spLocks noChangeArrowheads="1"/>
          </p:cNvSpPr>
          <p:nvPr/>
        </p:nvSpPr>
        <p:spPr bwMode="auto">
          <a:xfrm>
            <a:off x="585926" y="1828801"/>
            <a:ext cx="10972800" cy="4862870"/>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The National Long-Term Care </a:t>
            </a: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Ombudsman Resource Center (NORC)</a:t>
            </a:r>
          </a:p>
          <a:p>
            <a:pPr algn="ctr" fontAlgn="base">
              <a:spcBef>
                <a:spcPct val="0"/>
              </a:spcBef>
              <a:spcAft>
                <a:spcPct val="0"/>
              </a:spcAft>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a:r>
              <a:rPr lang="en-US" sz="2000" b="1" i="1" dirty="0"/>
              <a:t>Connect with us:</a:t>
            </a:r>
            <a:endParaRPr lang="en-US" i="1" dirty="0"/>
          </a:p>
          <a:p>
            <a:pPr algn="ctr"/>
            <a:endParaRPr lang="en-US" dirty="0"/>
          </a:p>
          <a:p>
            <a:pPr algn="ctr"/>
            <a:r>
              <a:rPr lang="en-US" sz="2000" b="1" dirty="0"/>
              <a:t>The National LTC Ombudsman Resource Center</a:t>
            </a:r>
          </a:p>
          <a:p>
            <a:pPr algn="ctr"/>
            <a:endParaRPr lang="en-US" dirty="0"/>
          </a:p>
          <a:p>
            <a:pPr algn="ctr"/>
            <a:r>
              <a:rPr lang="en-US" sz="2000" b="1" dirty="0"/>
              <a:t>@LTCombudcenter</a:t>
            </a: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1400" i="1" dirty="0">
                <a:solidFill>
                  <a:srgbClr val="002060"/>
                </a:solidFill>
                <a:latin typeface="Arial" pitchFamily="127" charset="0"/>
                <a:ea typeface="ＭＳ Ｐゴシック" pitchFamily="127" charset="-128"/>
              </a:rPr>
              <a:t>This project was supported, in part, by grant number </a:t>
            </a:r>
            <a:r>
              <a:rPr lang="en-US" sz="1400" i="1" dirty="0"/>
              <a:t>90OMRC0001-01-00</a:t>
            </a:r>
            <a:r>
              <a:rPr lang="en-US" sz="1400" i="1" dirty="0">
                <a:solidFill>
                  <a:srgbClr val="002060"/>
                </a:solidFill>
                <a:latin typeface="Arial" pitchFamily="127" charset="0"/>
                <a:ea typeface="ＭＳ Ｐゴシック" pitchFamily="127"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5"/>
            <a:extLst>
              <a:ext uri="{FF2B5EF4-FFF2-40B4-BE49-F238E27FC236}">
                <a16:creationId xmlns:a16="http://schemas.microsoft.com/office/drawing/2014/main" id="{0921E6C0-778D-43A4-B200-40A0EF4F69B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79102" y="4126211"/>
            <a:ext cx="522443" cy="542852"/>
          </a:xfrm>
          <a:prstGeom prst="rect">
            <a:avLst/>
          </a:prstGeom>
          <a:noFill/>
          <a:ln>
            <a:noFill/>
          </a:ln>
        </p:spPr>
      </p:pic>
      <p:pic>
        <p:nvPicPr>
          <p:cNvPr id="5" name="Picture 4" descr="cid:image004.jpg@01CFB310.A36779F0">
            <a:hlinkClick r:id="rId7"/>
            <a:extLst>
              <a:ext uri="{FF2B5EF4-FFF2-40B4-BE49-F238E27FC236}">
                <a16:creationId xmlns:a16="http://schemas.microsoft.com/office/drawing/2014/main" id="{FFE5EDD7-B8AF-4C9C-9FB0-565546EFDF7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274943" y="4671908"/>
            <a:ext cx="580524" cy="593553"/>
          </a:xfrm>
          <a:prstGeom prst="rect">
            <a:avLst/>
          </a:prstGeom>
          <a:noFill/>
          <a:ln>
            <a:noFill/>
          </a:ln>
        </p:spPr>
      </p:pic>
    </p:spTree>
    <p:extLst>
      <p:ext uri="{BB962C8B-B14F-4D97-AF65-F5344CB8AC3E}">
        <p14:creationId xmlns:p14="http://schemas.microsoft.com/office/powerpoint/2010/main" val="125083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2088-79FE-4752-BC0E-910C6DA820A9}"/>
              </a:ext>
            </a:extLst>
          </p:cNvPr>
          <p:cNvSpPr>
            <a:spLocks noGrp="1"/>
          </p:cNvSpPr>
          <p:nvPr>
            <p:ph type="title"/>
          </p:nvPr>
        </p:nvSpPr>
        <p:spPr>
          <a:xfrm>
            <a:off x="393469" y="332290"/>
            <a:ext cx="11405061" cy="1130750"/>
          </a:xfrm>
        </p:spPr>
        <p:txBody>
          <a:bodyPr>
            <a:normAutofit fontScale="90000"/>
          </a:bodyPr>
          <a:lstStyle/>
          <a:p>
            <a:r>
              <a:rPr lang="en-US" sz="3600" b="1" dirty="0"/>
              <a:t>NORS Training Part 1: Case, Complaint, Complainant, and Information and Assistance</a:t>
            </a:r>
          </a:p>
        </p:txBody>
      </p:sp>
      <p:sp>
        <p:nvSpPr>
          <p:cNvPr id="7" name="TextBox 6">
            <a:extLst>
              <a:ext uri="{FF2B5EF4-FFF2-40B4-BE49-F238E27FC236}">
                <a16:creationId xmlns:a16="http://schemas.microsoft.com/office/drawing/2014/main" id="{4B0E7E14-7329-440A-9E87-000A11056B01}"/>
              </a:ext>
            </a:extLst>
          </p:cNvPr>
          <p:cNvSpPr txBox="1"/>
          <p:nvPr/>
        </p:nvSpPr>
        <p:spPr>
          <a:xfrm>
            <a:off x="532015" y="1895302"/>
            <a:ext cx="5752407" cy="4031873"/>
          </a:xfrm>
          <a:prstGeom prst="rect">
            <a:avLst/>
          </a:prstGeom>
          <a:noFill/>
        </p:spPr>
        <p:txBody>
          <a:bodyPr wrap="square" rtlCol="0">
            <a:spAutoFit/>
          </a:bodyPr>
          <a:lstStyle/>
          <a:p>
            <a:r>
              <a:rPr lang="en-US" sz="2600" dirty="0"/>
              <a:t>The three documents for the revised Part I NORS training materials are:</a:t>
            </a:r>
          </a:p>
          <a:p>
            <a:endParaRPr lang="en-US" sz="2800" dirty="0"/>
          </a:p>
          <a:p>
            <a:pPr marL="285750" indent="-285750">
              <a:buFont typeface="Arial" panose="020B0604020202020204" pitchFamily="34" charset="0"/>
              <a:buChar char="•"/>
            </a:pPr>
            <a:r>
              <a:rPr lang="en-US" sz="2400" dirty="0"/>
              <a:t>Basic Principles</a:t>
            </a:r>
          </a:p>
          <a:p>
            <a:pPr marL="285750" indent="-285750">
              <a:buFont typeface="Arial" panose="020B0604020202020204" pitchFamily="34" charset="0"/>
              <a:buChar char="•"/>
            </a:pPr>
            <a:r>
              <a:rPr lang="en-US" sz="2400" dirty="0"/>
              <a:t>Quiz</a:t>
            </a:r>
          </a:p>
          <a:p>
            <a:pPr marL="285750" indent="-285750">
              <a:buFont typeface="Arial" panose="020B0604020202020204" pitchFamily="34" charset="0"/>
              <a:buChar char="•"/>
            </a:pPr>
            <a:r>
              <a:rPr lang="en-US" sz="2400" dirty="0"/>
              <a:t>Quiz Answer Sheet</a:t>
            </a:r>
          </a:p>
          <a:p>
            <a:endParaRPr lang="en-US" sz="2600" dirty="0"/>
          </a:p>
          <a:p>
            <a:r>
              <a:rPr lang="en-US" sz="2600" dirty="0">
                <a:hlinkClick r:id="rId3"/>
              </a:rPr>
              <a:t>https://ltcombudsman.org/omb_support/nors/revised-nors-data-collection</a:t>
            </a:r>
            <a:r>
              <a:rPr lang="en-US" sz="2600" dirty="0"/>
              <a:t> </a:t>
            </a:r>
          </a:p>
          <a:p>
            <a:pPr marL="285750" indent="-285750">
              <a:buFont typeface="Arial" panose="020B0604020202020204" pitchFamily="34" charset="0"/>
              <a:buChar char="•"/>
            </a:pPr>
            <a:endParaRPr lang="en-US" sz="2600" dirty="0"/>
          </a:p>
        </p:txBody>
      </p:sp>
      <p:pic>
        <p:nvPicPr>
          <p:cNvPr id="6" name="Picture 5">
            <a:extLst>
              <a:ext uri="{FF2B5EF4-FFF2-40B4-BE49-F238E27FC236}">
                <a16:creationId xmlns:a16="http://schemas.microsoft.com/office/drawing/2014/main" id="{00BC4767-F264-4C3E-AFA7-0B93CD83944D}"/>
              </a:ext>
            </a:extLst>
          </p:cNvPr>
          <p:cNvPicPr>
            <a:picLocks noChangeAspect="1"/>
          </p:cNvPicPr>
          <p:nvPr/>
        </p:nvPicPr>
        <p:blipFill>
          <a:blip r:embed="rId4"/>
          <a:stretch>
            <a:fillRect/>
          </a:stretch>
        </p:blipFill>
        <p:spPr>
          <a:xfrm>
            <a:off x="6444994" y="1011985"/>
            <a:ext cx="3265136" cy="4200743"/>
          </a:xfrm>
          <a:prstGeom prst="rect">
            <a:avLst/>
          </a:prstGeom>
          <a:ln>
            <a:solidFill>
              <a:schemeClr val="tx1"/>
            </a:solidFill>
          </a:ln>
        </p:spPr>
      </p:pic>
      <p:pic>
        <p:nvPicPr>
          <p:cNvPr id="10" name="Picture 9">
            <a:extLst>
              <a:ext uri="{FF2B5EF4-FFF2-40B4-BE49-F238E27FC236}">
                <a16:creationId xmlns:a16="http://schemas.microsoft.com/office/drawing/2014/main" id="{70D6DB45-0619-42CC-8FF1-8A61BAB55E28}"/>
              </a:ext>
            </a:extLst>
          </p:cNvPr>
          <p:cNvPicPr>
            <a:picLocks noChangeAspect="1"/>
          </p:cNvPicPr>
          <p:nvPr/>
        </p:nvPicPr>
        <p:blipFill>
          <a:blip r:embed="rId5"/>
          <a:stretch>
            <a:fillRect/>
          </a:stretch>
        </p:blipFill>
        <p:spPr>
          <a:xfrm>
            <a:off x="7506746" y="1791386"/>
            <a:ext cx="3380049" cy="4173769"/>
          </a:xfrm>
          <a:prstGeom prst="rect">
            <a:avLst/>
          </a:prstGeom>
          <a:ln>
            <a:solidFill>
              <a:schemeClr val="tx1"/>
            </a:solidFill>
          </a:ln>
        </p:spPr>
      </p:pic>
      <p:pic>
        <p:nvPicPr>
          <p:cNvPr id="12" name="Picture 11">
            <a:extLst>
              <a:ext uri="{FF2B5EF4-FFF2-40B4-BE49-F238E27FC236}">
                <a16:creationId xmlns:a16="http://schemas.microsoft.com/office/drawing/2014/main" id="{CA456CDD-06CF-4D71-833D-04BE88B42505}"/>
              </a:ext>
            </a:extLst>
          </p:cNvPr>
          <p:cNvPicPr>
            <a:picLocks noChangeAspect="1"/>
          </p:cNvPicPr>
          <p:nvPr/>
        </p:nvPicPr>
        <p:blipFill>
          <a:blip r:embed="rId6"/>
          <a:stretch>
            <a:fillRect/>
          </a:stretch>
        </p:blipFill>
        <p:spPr>
          <a:xfrm>
            <a:off x="8725018" y="2543813"/>
            <a:ext cx="3223529" cy="4173769"/>
          </a:xfrm>
          <a:prstGeom prst="rect">
            <a:avLst/>
          </a:prstGeom>
          <a:ln>
            <a:solidFill>
              <a:schemeClr val="tx1"/>
            </a:solidFill>
          </a:ln>
        </p:spPr>
      </p:pic>
    </p:spTree>
    <p:extLst>
      <p:ext uri="{BB962C8B-B14F-4D97-AF65-F5344CB8AC3E}">
        <p14:creationId xmlns:p14="http://schemas.microsoft.com/office/powerpoint/2010/main" val="27595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6C58-FCD2-4C43-A37E-B0C7FD71ACFE}"/>
              </a:ext>
            </a:extLst>
          </p:cNvPr>
          <p:cNvSpPr>
            <a:spLocks noGrp="1"/>
          </p:cNvSpPr>
          <p:nvPr>
            <p:ph type="title"/>
          </p:nvPr>
        </p:nvSpPr>
        <p:spPr>
          <a:xfrm>
            <a:off x="508000" y="466344"/>
            <a:ext cx="10972800" cy="990600"/>
          </a:xfrm>
        </p:spPr>
        <p:txBody>
          <a:bodyPr/>
          <a:lstStyle/>
          <a:p>
            <a:r>
              <a:rPr lang="en-US" b="1" dirty="0"/>
              <a:t>Basic Principles</a:t>
            </a:r>
          </a:p>
        </p:txBody>
      </p:sp>
      <p:sp>
        <p:nvSpPr>
          <p:cNvPr id="3" name="Content Placeholder 2">
            <a:extLst>
              <a:ext uri="{FF2B5EF4-FFF2-40B4-BE49-F238E27FC236}">
                <a16:creationId xmlns:a16="http://schemas.microsoft.com/office/drawing/2014/main" id="{56E2EDF4-DAE9-471B-9574-DBE7E3244C17}"/>
              </a:ext>
            </a:extLst>
          </p:cNvPr>
          <p:cNvSpPr>
            <a:spLocks noGrp="1"/>
          </p:cNvSpPr>
          <p:nvPr>
            <p:ph sz="half" idx="1"/>
          </p:nvPr>
        </p:nvSpPr>
        <p:spPr>
          <a:xfrm>
            <a:off x="609600" y="1673352"/>
            <a:ext cx="5979886" cy="4718304"/>
          </a:xfrm>
        </p:spPr>
        <p:txBody>
          <a:bodyPr/>
          <a:lstStyle/>
          <a:p>
            <a:r>
              <a:rPr lang="en-US" sz="2600" dirty="0"/>
              <a:t>Basic Principles document includes important explanations and reminders.</a:t>
            </a:r>
          </a:p>
          <a:p>
            <a:pPr marL="0" indent="0">
              <a:buNone/>
            </a:pPr>
            <a:endParaRPr lang="en-US" dirty="0"/>
          </a:p>
          <a:p>
            <a:r>
              <a:rPr lang="en-US" sz="2600" dirty="0"/>
              <a:t>In these materials, “Ombudsman” is used as a generic term that may mean the state Ombudsman, a representative of the Office, or the Ombudsman program. </a:t>
            </a:r>
          </a:p>
        </p:txBody>
      </p:sp>
      <p:pic>
        <p:nvPicPr>
          <p:cNvPr id="6" name="Content Placeholder 5">
            <a:extLst>
              <a:ext uri="{FF2B5EF4-FFF2-40B4-BE49-F238E27FC236}">
                <a16:creationId xmlns:a16="http://schemas.microsoft.com/office/drawing/2014/main" id="{63FA807E-1094-471E-B65F-FDB5907DCACD}"/>
              </a:ext>
            </a:extLst>
          </p:cNvPr>
          <p:cNvPicPr>
            <a:picLocks noGrp="1" noChangeAspect="1"/>
          </p:cNvPicPr>
          <p:nvPr>
            <p:ph sz="half" idx="2"/>
          </p:nvPr>
        </p:nvPicPr>
        <p:blipFill>
          <a:blip r:embed="rId3"/>
          <a:stretch>
            <a:fillRect/>
          </a:stretch>
        </p:blipFill>
        <p:spPr>
          <a:xfrm>
            <a:off x="6937828" y="466344"/>
            <a:ext cx="4397829" cy="6139698"/>
          </a:xfrm>
          <a:prstGeom prst="rect">
            <a:avLst/>
          </a:prstGeom>
          <a:ln>
            <a:solidFill>
              <a:schemeClr val="tx1"/>
            </a:solidFill>
          </a:ln>
        </p:spPr>
      </p:pic>
    </p:spTree>
    <p:extLst>
      <p:ext uri="{BB962C8B-B14F-4D97-AF65-F5344CB8AC3E}">
        <p14:creationId xmlns:p14="http://schemas.microsoft.com/office/powerpoint/2010/main" val="253672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Principles</a:t>
            </a:r>
          </a:p>
        </p:txBody>
      </p:sp>
      <p:sp>
        <p:nvSpPr>
          <p:cNvPr id="3" name="Content Placeholder 2"/>
          <p:cNvSpPr>
            <a:spLocks noGrp="1"/>
          </p:cNvSpPr>
          <p:nvPr>
            <p:ph idx="1"/>
          </p:nvPr>
        </p:nvSpPr>
        <p:spPr/>
        <p:txBody>
          <a:bodyPr>
            <a:normAutofit lnSpcReduction="10000"/>
          </a:bodyPr>
          <a:lstStyle/>
          <a:p>
            <a:pPr marL="0" indent="0">
              <a:buNone/>
            </a:pPr>
            <a:r>
              <a:rPr lang="en-US" sz="2800" dirty="0"/>
              <a:t>A </a:t>
            </a:r>
            <a:r>
              <a:rPr lang="en-US" sz="2800" b="1" u="sng" dirty="0"/>
              <a:t>case</a:t>
            </a:r>
            <a:r>
              <a:rPr lang="en-US" sz="2800" dirty="0"/>
              <a:t> is comprised of a: </a:t>
            </a:r>
          </a:p>
          <a:p>
            <a:pPr marL="0" indent="0">
              <a:buNone/>
            </a:pPr>
            <a:endParaRPr lang="en-US" dirty="0"/>
          </a:p>
          <a:p>
            <a:r>
              <a:rPr lang="en-US" sz="2800" dirty="0"/>
              <a:t>complainant, </a:t>
            </a:r>
          </a:p>
          <a:p>
            <a:r>
              <a:rPr lang="en-US" sz="2800" dirty="0"/>
              <a:t>complaint(s), </a:t>
            </a:r>
          </a:p>
          <a:p>
            <a:r>
              <a:rPr lang="en-US" sz="2800" dirty="0"/>
              <a:t>perpetrator for abuse/neglect/exploitation complaints (A codes), </a:t>
            </a:r>
          </a:p>
          <a:p>
            <a:r>
              <a:rPr lang="en-US" sz="2800" dirty="0"/>
              <a:t>setting, </a:t>
            </a:r>
          </a:p>
          <a:p>
            <a:r>
              <a:rPr lang="en-US" sz="2800" dirty="0"/>
              <a:t>verification, </a:t>
            </a:r>
          </a:p>
          <a:p>
            <a:r>
              <a:rPr lang="en-US" sz="2800" dirty="0"/>
              <a:t>resolution, and </a:t>
            </a:r>
          </a:p>
          <a:p>
            <a:r>
              <a:rPr lang="en-US" sz="2800" dirty="0"/>
              <a:t>information regarding whether a complaint was referred to another agency.</a:t>
            </a:r>
          </a:p>
          <a:p>
            <a:endParaRPr lang="en-US" sz="2800" dirty="0"/>
          </a:p>
          <a:p>
            <a:pPr marL="0" indent="0">
              <a:buNone/>
            </a:pPr>
            <a:endParaRPr lang="en-US" sz="2800" dirty="0"/>
          </a:p>
        </p:txBody>
      </p:sp>
    </p:spTree>
    <p:extLst>
      <p:ext uri="{BB962C8B-B14F-4D97-AF65-F5344CB8AC3E}">
        <p14:creationId xmlns:p14="http://schemas.microsoft.com/office/powerpoint/2010/main" val="1675504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TotalTime>
  <Words>8306</Words>
  <Application>Microsoft Office PowerPoint</Application>
  <PresentationFormat>Widescreen</PresentationFormat>
  <Paragraphs>738</Paragraphs>
  <Slides>65</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Wingdings</vt:lpstr>
      <vt:lpstr>Clarity</vt:lpstr>
      <vt:lpstr>National ombudsman reporting system (NORS) training Part I:   Case, Complaint, Complainant, Information and Assistance</vt:lpstr>
      <vt:lpstr>Agenda</vt:lpstr>
      <vt:lpstr>ACL’s Perspective</vt:lpstr>
      <vt:lpstr>National Ombudsman Reporting System (NORS) </vt:lpstr>
      <vt:lpstr>National Ombudsman Reporting System (NORS)</vt:lpstr>
      <vt:lpstr>National Ombudsman Reporting System (NORS)</vt:lpstr>
      <vt:lpstr>NORS Training Part 1: Case, Complaint, Complainant, and Information and Assistance</vt:lpstr>
      <vt:lpstr>Basic Principles</vt:lpstr>
      <vt:lpstr>Basic Principles</vt:lpstr>
      <vt:lpstr>Basic Principles</vt:lpstr>
      <vt:lpstr>Basic Principles</vt:lpstr>
      <vt:lpstr>Basic Principles</vt:lpstr>
      <vt:lpstr>Basic Principles</vt:lpstr>
      <vt:lpstr>Basic Principles Case &amp; Complaint vs Information &amp; Assistance </vt:lpstr>
      <vt:lpstr>Basic Principles Case &amp; Complaint vs Information &amp; Assistance </vt:lpstr>
      <vt:lpstr>Basic Principles Case &amp; Complaint vs Information &amp; Assistance </vt:lpstr>
      <vt:lpstr>Table 1 – Case Data Components Parts A, B, and C – Case and Complaint Codes, Values and Definitions</vt:lpstr>
      <vt:lpstr>Table 1 Highlights</vt:lpstr>
      <vt:lpstr>Part I Quiz</vt:lpstr>
      <vt:lpstr>Part I Quiz Directions</vt:lpstr>
      <vt:lpstr>Scenario 1</vt:lpstr>
      <vt:lpstr>Scenario 1</vt:lpstr>
      <vt:lpstr>Scenario 2</vt:lpstr>
      <vt:lpstr>Scenario 2</vt:lpstr>
      <vt:lpstr>Scenario 2 </vt:lpstr>
      <vt:lpstr>Scenario 2</vt:lpstr>
      <vt:lpstr>Scenario 3</vt:lpstr>
      <vt:lpstr>Scenario 3</vt:lpstr>
      <vt:lpstr>Scenario 4</vt:lpstr>
      <vt:lpstr>Scenario 4</vt:lpstr>
      <vt:lpstr>Scenario 4 – Training Tips</vt:lpstr>
      <vt:lpstr>Scenario 5</vt:lpstr>
      <vt:lpstr>Scenario 5</vt:lpstr>
      <vt:lpstr>Scenario 6</vt:lpstr>
      <vt:lpstr>Scenario 6</vt:lpstr>
      <vt:lpstr>Scenario 6</vt:lpstr>
      <vt:lpstr>Scenario 6</vt:lpstr>
      <vt:lpstr>Scenario 7</vt:lpstr>
      <vt:lpstr>Scenario 7</vt:lpstr>
      <vt:lpstr>Scenario 8</vt:lpstr>
      <vt:lpstr>Scenario 8</vt:lpstr>
      <vt:lpstr>Scenario 8</vt:lpstr>
      <vt:lpstr>Scenario 8</vt:lpstr>
      <vt:lpstr>Scenario 9 </vt:lpstr>
      <vt:lpstr>Scenario 9</vt:lpstr>
      <vt:lpstr>Scenario 10</vt:lpstr>
      <vt:lpstr>Scenario 10 </vt:lpstr>
      <vt:lpstr>Scenario 10 </vt:lpstr>
      <vt:lpstr>Scenario 10 </vt:lpstr>
      <vt:lpstr>Scenario 11</vt:lpstr>
      <vt:lpstr>Scenario 11</vt:lpstr>
      <vt:lpstr>Scenario 12 – first part</vt:lpstr>
      <vt:lpstr>Scenario 12 – second part</vt:lpstr>
      <vt:lpstr>Scenario 12</vt:lpstr>
      <vt:lpstr>Scenario 12</vt:lpstr>
      <vt:lpstr>Scenario 12</vt:lpstr>
      <vt:lpstr>Summary</vt:lpstr>
      <vt:lpstr>Questions?</vt:lpstr>
      <vt:lpstr>resources</vt:lpstr>
      <vt:lpstr>NORS Instructions, Training, and Materials https://ltcombudsman.org/omb_support/nors  </vt:lpstr>
      <vt:lpstr>Revised NORS Data Collection https://ltcombudsman.org/omb_support/nors/revised-nors-data-collection  </vt:lpstr>
      <vt:lpstr>Start Using Revised NORS – October 1, 2019</vt:lpstr>
      <vt:lpstr>NORS Training by NORC</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Alejandra Ona</cp:lastModifiedBy>
  <cp:revision>153</cp:revision>
  <dcterms:created xsi:type="dcterms:W3CDTF">2017-08-16T20:53:38Z</dcterms:created>
  <dcterms:modified xsi:type="dcterms:W3CDTF">2019-09-23T13:45:17Z</dcterms:modified>
</cp:coreProperties>
</file>