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22"/>
  </p:notesMasterIdLst>
  <p:sldIdLst>
    <p:sldId id="341" r:id="rId2"/>
    <p:sldId id="342" r:id="rId3"/>
    <p:sldId id="343" r:id="rId4"/>
    <p:sldId id="345" r:id="rId5"/>
    <p:sldId id="344" r:id="rId6"/>
    <p:sldId id="348" r:id="rId7"/>
    <p:sldId id="351" r:id="rId8"/>
    <p:sldId id="353" r:id="rId9"/>
    <p:sldId id="349" r:id="rId10"/>
    <p:sldId id="355" r:id="rId11"/>
    <p:sldId id="354" r:id="rId12"/>
    <p:sldId id="356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39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97" autoAdjust="0"/>
    <p:restoredTop sz="85311" autoAdjust="0"/>
  </p:normalViewPr>
  <p:slideViewPr>
    <p:cSldViewPr snapToGrid="0" snapToObjects="1">
      <p:cViewPr varScale="1">
        <p:scale>
          <a:sx n="59" d="100"/>
          <a:sy n="59" d="100"/>
        </p:scale>
        <p:origin x="-17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0455299-EDBC-4A3B-BA3D-876BC8BAC754}" type="datetimeFigureOut">
              <a:rPr lang="en-US"/>
              <a:pPr>
                <a:defRPr/>
              </a:pPr>
              <a:t>9/30/16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C304DCF-6284-4BFA-A45B-6BEFD904EF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560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7" charset="-128"/>
        <a:cs typeface="ＭＳ Ｐゴシック" pitchFamily="127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7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7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7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304DCF-6284-4BFA-A45B-6BEFD904EF4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039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Developed by Dr. Arthur </a:t>
            </a:r>
            <a:r>
              <a:rPr lang="en-US" dirty="0" err="1" smtClean="0"/>
              <a:t>Flemming</a:t>
            </a:r>
            <a:r>
              <a:rPr lang="en-US" dirty="0" smtClean="0"/>
              <a:t> in the early 1970’s as a response to increasingly poor conditions in nursing homes – publicity about poor care and owner profits, Congressional Hearings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Presidential Directive – help states establish units to respond to complaints made by or on behalf of individual patients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Started as a demonstration program in 5 states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1978 – All States required to establish an Office of the Long-Term Care Ombudsman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304DCF-6284-4BFA-A45B-6BEFD904EF4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073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Resolves Complaints </a:t>
            </a:r>
            <a:r>
              <a:rPr lang="en-US" dirty="0" smtClean="0"/>
              <a:t>made by or on behalf of a resident – 193,000 in FY12</a:t>
            </a:r>
          </a:p>
          <a:p>
            <a:r>
              <a:rPr lang="en-US" b="1" u="sng" dirty="0" smtClean="0"/>
              <a:t>Educates consumers and LTC providers </a:t>
            </a:r>
            <a:r>
              <a:rPr lang="en-US" dirty="0" smtClean="0"/>
              <a:t>about residents’ rights and good care practices</a:t>
            </a:r>
          </a:p>
          <a:p>
            <a:r>
              <a:rPr lang="en-US" b="1" u="sng" dirty="0" smtClean="0"/>
              <a:t>Promotes community involvement </a:t>
            </a:r>
            <a:r>
              <a:rPr lang="en-US" dirty="0" smtClean="0"/>
              <a:t>through volunteer opportunities</a:t>
            </a:r>
          </a:p>
          <a:p>
            <a:r>
              <a:rPr lang="en-US" b="1" u="sng" dirty="0" smtClean="0"/>
              <a:t>Provides information </a:t>
            </a:r>
            <a:r>
              <a:rPr lang="en-US" dirty="0" smtClean="0"/>
              <a:t>to the public about nursing homes, other LTC facilities and services, residents’ rights and legislative and policy issues</a:t>
            </a:r>
          </a:p>
          <a:p>
            <a:r>
              <a:rPr lang="en-US" b="1" u="sng" dirty="0" smtClean="0"/>
              <a:t>Advocates</a:t>
            </a:r>
            <a:r>
              <a:rPr lang="en-US" dirty="0" smtClean="0"/>
              <a:t> for residents’ rights and quality care</a:t>
            </a:r>
          </a:p>
          <a:p>
            <a:r>
              <a:rPr lang="en-US" b="1" u="sng" dirty="0" smtClean="0"/>
              <a:t>Promotes the development </a:t>
            </a:r>
            <a:r>
              <a:rPr lang="en-US" dirty="0" smtClean="0"/>
              <a:t>of citizen organizations, resident councils and family councils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304DCF-6284-4BFA-A45B-6BEFD904EF4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00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604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69716-BACD-4997-B5DF-D995F6728735}" type="datetime2">
              <a:rPr lang="en-US"/>
              <a:pPr>
                <a:defRPr/>
              </a:pPr>
              <a:t>Friday, September 30, 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52BEF-7088-4A79-8954-7E0F8B8F55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A6A56-AAA0-4F32-A6D3-D9F88E3DC241}" type="datetime2">
              <a:rPr lang="en-US"/>
              <a:pPr>
                <a:defRPr/>
              </a:pPr>
              <a:t>Friday, September 30,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82324-9A48-4BF9-BE51-345E2E0967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4B369-0B34-497C-B092-9551C78B231A}" type="datetime2">
              <a:rPr lang="en-US"/>
              <a:pPr>
                <a:defRPr/>
              </a:pPr>
              <a:t>Friday, September 30,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DFCAB-8A42-4001-933B-11ADD0D367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DD02A-869B-49DC-A22D-D8AD133B3D26}" type="datetime2">
              <a:rPr lang="en-US"/>
              <a:pPr>
                <a:defRPr/>
              </a:pPr>
              <a:t>Friday, September 30,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736A6-7933-452F-A48D-58A64503FD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AABB5-F409-4AA7-B9A1-E12BDA1E0917}" type="datetime2">
              <a:rPr lang="en-US"/>
              <a:pPr>
                <a:defRPr/>
              </a:pPr>
              <a:t>Friday, September 30, 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44AC1-1564-4F1A-BBCC-D28EE0E013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71D90-27FD-4468-B60C-1749DAF7B999}" type="datetime2">
              <a:rPr lang="en-US"/>
              <a:pPr>
                <a:defRPr/>
              </a:pPr>
              <a:t>Friday, September 30, 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6C814-40BC-46D0-A8C3-9D2318B2B4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6E7C8-38E0-45EB-B7DF-AA978E3A7A34}" type="datetime2">
              <a:rPr lang="en-US"/>
              <a:pPr>
                <a:defRPr/>
              </a:pPr>
              <a:t>Friday, September 30, 16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696A2-6431-4F90-98CE-77071C1F3F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1B331-4B49-45CE-85D0-743E7C76037B}" type="datetime2">
              <a:rPr lang="en-US"/>
              <a:pPr>
                <a:defRPr/>
              </a:pPr>
              <a:t>Friday, September 30, 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68755-545F-4F52-BB8D-34A0675593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63F26-93A0-4296-B3C7-B0D157FD43C4}" type="datetime2">
              <a:rPr lang="en-US"/>
              <a:pPr>
                <a:defRPr/>
              </a:pPr>
              <a:t>Friday, September 30, 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0D1F7-246E-4B4D-915D-7BBAF2DD17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B2775-05E4-4758-B848-621D0714D905}" type="datetime2">
              <a:rPr lang="en-US"/>
              <a:pPr>
                <a:defRPr/>
              </a:pPr>
              <a:t>Friday, September 30, 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BACCF-070E-40F2-9168-7145DBCA14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7FE78-8E03-4852-ABAB-32A73E9CF35A}" type="datetime2">
              <a:rPr lang="en-US"/>
              <a:pPr>
                <a:defRPr/>
              </a:pPr>
              <a:t>Friday, September 30, 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2077C-E156-4610-86C6-FFDCFBB3FB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11C0565-A44B-44E0-A887-C2ADE0B54789}" type="datetime2">
              <a:rPr lang="en-US"/>
              <a:pPr>
                <a:defRPr/>
              </a:pPr>
              <a:t>Friday, September 30,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C3721E8-9C32-479D-96C1-67413B93FE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19" r:id="rId2"/>
    <p:sldLayoutId id="2147484021" r:id="rId3"/>
    <p:sldLayoutId id="2147484018" r:id="rId4"/>
    <p:sldLayoutId id="2147484022" r:id="rId5"/>
    <p:sldLayoutId id="2147484017" r:id="rId6"/>
    <p:sldLayoutId id="2147484016" r:id="rId7"/>
    <p:sldLayoutId id="2147484023" r:id="rId8"/>
    <p:sldLayoutId id="2147484015" r:id="rId9"/>
    <p:sldLayoutId id="2147484014" r:id="rId10"/>
    <p:sldLayoutId id="2147484013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ＭＳ Ｐゴシック" pitchFamily="127" charset="-128"/>
          <a:cs typeface="ＭＳ Ｐゴシック" pitchFamily="127" charset="-128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127" charset="0"/>
          <a:ea typeface="ＭＳ Ｐゴシック" pitchFamily="127" charset="-128"/>
          <a:cs typeface="ＭＳ Ｐゴシック" pitchFamily="127" charset="-128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127" charset="0"/>
          <a:ea typeface="ＭＳ Ｐゴシック" pitchFamily="127" charset="-128"/>
          <a:cs typeface="ＭＳ Ｐゴシック" pitchFamily="127" charset="-128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127" charset="0"/>
          <a:ea typeface="ＭＳ Ｐゴシック" pitchFamily="127" charset="-128"/>
          <a:cs typeface="ＭＳ Ｐゴシック" pitchFamily="127" charset="-128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127" charset="0"/>
          <a:ea typeface="ＭＳ Ｐゴシック" pitchFamily="127" charset="-128"/>
          <a:cs typeface="ＭＳ Ｐゴシック" pitchFamily="12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127" charset="0"/>
          <a:ea typeface="ＭＳ Ｐゴシック" pitchFamily="127" charset="-128"/>
          <a:cs typeface="ＭＳ Ｐゴシック" pitchFamily="12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127" charset="0"/>
          <a:ea typeface="ＭＳ Ｐゴシック" pitchFamily="127" charset="-128"/>
          <a:cs typeface="ＭＳ Ｐゴシック" pitchFamily="12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127" charset="0"/>
          <a:ea typeface="ＭＳ Ｐゴシック" pitchFamily="127" charset="-128"/>
          <a:cs typeface="ＭＳ Ｐゴシック" pitchFamily="12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127" charset="0"/>
          <a:ea typeface="ＭＳ Ｐゴシック" pitchFamily="127" charset="-128"/>
          <a:cs typeface="ＭＳ Ｐゴシック" pitchFamily="127" charset="-128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127" charset="0"/>
        <a:buChar char="•"/>
        <a:defRPr sz="2400" kern="1200">
          <a:solidFill>
            <a:schemeClr val="tx1"/>
          </a:solidFill>
          <a:latin typeface="+mn-lt"/>
          <a:ea typeface="ＭＳ Ｐゴシック" pitchFamily="127" charset="-128"/>
          <a:cs typeface="ＭＳ Ｐゴシック" pitchFamily="127" charset="-128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127" charset="0"/>
        <a:buChar char="•"/>
        <a:defRPr sz="2000" kern="1200">
          <a:solidFill>
            <a:schemeClr val="tx1"/>
          </a:solidFill>
          <a:latin typeface="+mn-lt"/>
          <a:ea typeface="ＭＳ Ｐゴシック" pitchFamily="127" charset="-128"/>
          <a:cs typeface="+mn-cs"/>
        </a:defRPr>
      </a:lvl2pPr>
      <a:lvl3pPr marL="73025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itchFamily="127" charset="0"/>
        <a:buChar char="•"/>
        <a:defRPr kern="1200">
          <a:solidFill>
            <a:schemeClr val="tx1"/>
          </a:solidFill>
          <a:latin typeface="+mn-lt"/>
          <a:ea typeface="ＭＳ Ｐゴシック" pitchFamily="127" charset="-128"/>
          <a:cs typeface="+mn-cs"/>
        </a:defRPr>
      </a:lvl3pPr>
      <a:lvl4pPr marL="1004888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itchFamily="127" charset="0"/>
        <a:buChar char="•"/>
        <a:defRPr sz="1600" kern="1200">
          <a:solidFill>
            <a:schemeClr val="tx1"/>
          </a:solidFill>
          <a:latin typeface="+mn-lt"/>
          <a:ea typeface="ＭＳ Ｐゴシック" pitchFamily="127" charset="-128"/>
          <a:cs typeface="+mn-cs"/>
        </a:defRPr>
      </a:lvl4pPr>
      <a:lvl5pPr marL="11874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127" charset="0"/>
        <a:buChar char="•"/>
        <a:defRPr sz="1400" kern="1200">
          <a:solidFill>
            <a:schemeClr val="tx1"/>
          </a:solidFill>
          <a:latin typeface="+mn-lt"/>
          <a:ea typeface="ＭＳ Ｐゴシック" pitchFamily="127" charset="-128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lsmetanka@theconsumervoice.org" TargetMode="External"/><Relationship Id="rId4" Type="http://schemas.openxmlformats.org/officeDocument/2006/relationships/hyperlink" Target="http://www.ltcombudsman.org/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0467" y="1884978"/>
            <a:ext cx="7848600" cy="1433513"/>
          </a:xfrm>
        </p:spPr>
        <p:txBody>
          <a:bodyPr/>
          <a:lstStyle/>
          <a:p>
            <a:r>
              <a:rPr lang="en-US" sz="2800" dirty="0" smtClean="0">
                <a:latin typeface="Times New Roman"/>
                <a:cs typeface="Times New Roman"/>
              </a:rPr>
              <a:t>Collaborations between LTC Ombudsman Programs and protection &amp; advocacy agencies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0467" y="3542829"/>
            <a:ext cx="7848600" cy="2637838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Lori Smetanka, JD</a:t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US" dirty="0" smtClean="0">
                <a:latin typeface="Times New Roman"/>
                <a:cs typeface="Times New Roman"/>
              </a:rPr>
              <a:t>Director, National LTC Ombudsman Resource Center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National Disability Rights Network</a:t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US" dirty="0" smtClean="0">
                <a:latin typeface="Times New Roman"/>
                <a:cs typeface="Times New Roman"/>
              </a:rPr>
              <a:t>P&amp;A/CAP Conference</a:t>
            </a:r>
            <a:r>
              <a:rPr lang="en-US" dirty="0">
                <a:latin typeface="Times New Roman"/>
                <a:cs typeface="Times New Roman"/>
              </a:rPr>
              <a:t/>
            </a:r>
            <a:br>
              <a:rPr lang="en-US" dirty="0">
                <a:latin typeface="Times New Roman"/>
                <a:cs typeface="Times New Roman"/>
              </a:rPr>
            </a:br>
            <a:r>
              <a:rPr lang="en-US" dirty="0" smtClean="0">
                <a:latin typeface="Times New Roman"/>
                <a:cs typeface="Times New Roman"/>
              </a:rPr>
              <a:t>June 2, 2014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1" y="486834"/>
            <a:ext cx="7620000" cy="122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099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Coordination of Services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/>
                <a:cs typeface="Times New Roman"/>
              </a:rPr>
              <a:t>Coordinate Ombudsman services with </a:t>
            </a:r>
          </a:p>
          <a:p>
            <a:pPr lvl="1"/>
            <a:endParaRPr lang="en-US" dirty="0" smtClean="0">
              <a:latin typeface="Times New Roman"/>
              <a:cs typeface="Times New Roman"/>
            </a:endParaRPr>
          </a:p>
          <a:p>
            <a:pPr marL="547687" lvl="2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Protection and Advocacy systems </a:t>
            </a:r>
          </a:p>
          <a:p>
            <a:pPr lvl="2"/>
            <a:endParaRPr lang="en-US" sz="2800" dirty="0" smtClean="0">
              <a:latin typeface="Times New Roman"/>
              <a:cs typeface="Times New Roman"/>
            </a:endParaRPr>
          </a:p>
          <a:p>
            <a:pPr marL="547687" lvl="2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Legal Services</a:t>
            </a:r>
          </a:p>
          <a:p>
            <a:pPr lvl="2"/>
            <a:endParaRPr lang="en-US" sz="2800" dirty="0" smtClean="0">
              <a:latin typeface="Times New Roman"/>
              <a:cs typeface="Times New Roman"/>
            </a:endParaRPr>
          </a:p>
          <a:p>
            <a:pPr marL="547687" lvl="2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State and local law enforcement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97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4775"/>
            <a:ext cx="8229600" cy="541052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/>
                <a:cs typeface="Times New Roman"/>
              </a:rPr>
              <a:t>Collaborations Between </a:t>
            </a:r>
            <a:br>
              <a:rPr lang="en-US" sz="3200" b="1" dirty="0" smtClean="0">
                <a:latin typeface="Times New Roman"/>
                <a:cs typeface="Times New Roman"/>
              </a:rPr>
            </a:br>
            <a:r>
              <a:rPr lang="en-US" sz="3200" b="1" dirty="0" smtClean="0">
                <a:latin typeface="Times New Roman"/>
                <a:cs typeface="Times New Roman"/>
              </a:rPr>
              <a:t>Long-Term Care Ombudsmen </a:t>
            </a:r>
            <a:br>
              <a:rPr lang="en-US" sz="3200" b="1" dirty="0" smtClean="0">
                <a:latin typeface="Times New Roman"/>
                <a:cs typeface="Times New Roman"/>
              </a:rPr>
            </a:br>
            <a:r>
              <a:rPr lang="en-US" sz="3200" b="1" dirty="0" smtClean="0">
                <a:latin typeface="Times New Roman"/>
                <a:cs typeface="Times New Roman"/>
              </a:rPr>
              <a:t>and Protection and Advocacy Agencies</a:t>
            </a:r>
            <a:r>
              <a:rPr lang="en-US" sz="2800" b="1" i="1" dirty="0" smtClean="0">
                <a:latin typeface="Times New Roman"/>
                <a:cs typeface="Times New Roman"/>
              </a:rPr>
              <a:t/>
            </a:r>
            <a:br>
              <a:rPr lang="en-US" sz="2800" b="1" i="1" dirty="0" smtClean="0">
                <a:latin typeface="Times New Roman"/>
                <a:cs typeface="Times New Roman"/>
              </a:rPr>
            </a:br>
            <a:r>
              <a:rPr lang="en-US" sz="2800" b="1" i="1" dirty="0" smtClean="0">
                <a:latin typeface="Times New Roman"/>
                <a:cs typeface="Times New Roman"/>
              </a:rPr>
              <a:t/>
            </a:r>
            <a:br>
              <a:rPr lang="en-US" sz="2800" b="1" i="1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September 2013</a:t>
            </a:r>
            <a:r>
              <a:rPr lang="en-US" sz="2400" dirty="0">
                <a:latin typeface="Times New Roman"/>
                <a:cs typeface="Times New Roman"/>
              </a:rPr>
              <a:t/>
            </a:r>
            <a:br>
              <a:rPr lang="en-US" sz="2400" dirty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/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A Report by: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/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National LTC Ombudsman Resource Center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National Disability Rights Network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National Association of State LTC Ombudsman Programs</a:t>
            </a:r>
            <a:endParaRPr lang="en-US" sz="1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2584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Goals of the Report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Identify the extent of collaboration between LTCOPs and P&amp;As – both formal and informal</a:t>
            </a:r>
          </a:p>
          <a:p>
            <a:endParaRPr lang="en-US" sz="2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Identify best practices regarding collaborative efforts</a:t>
            </a:r>
          </a:p>
          <a:p>
            <a:pPr marL="0" indent="0">
              <a:buNone/>
            </a:pPr>
            <a:endParaRPr lang="en-US" sz="2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Identify barriers to collaboration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55185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Summary of Responses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More collaboration/coordination between State Ombudsmen and P&amp;As than occurring at the local level</a:t>
            </a:r>
          </a:p>
          <a:p>
            <a:endParaRPr lang="en-US" sz="2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Both programs are limited in the knowledge they have about each other’s programs – including scope of activity and authority</a:t>
            </a:r>
          </a:p>
          <a:p>
            <a:endParaRPr lang="en-US" sz="2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There are numerous opportunities for coordination and best practices that can be replicated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2586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Examples of Collaboration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Educating state and/or federal policymakers</a:t>
            </a:r>
          </a:p>
          <a:p>
            <a:endParaRPr lang="en-US" sz="2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Information sharing and referrals regarding the needs or complaints of persons with disabilities focused on LTSS</a:t>
            </a:r>
          </a:p>
          <a:p>
            <a:endParaRPr lang="en-US" sz="2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Joint participation on workgroups and committees</a:t>
            </a:r>
          </a:p>
          <a:p>
            <a:endParaRPr lang="en-US" sz="2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Joint training opportunities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7513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Barriers to Collaboration (from LTCO)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Lack of understanding about the scope of P&amp;A work and clients served</a:t>
            </a:r>
          </a:p>
          <a:p>
            <a:pPr marL="274637" lvl="1" indent="0">
              <a:buNone/>
            </a:pPr>
            <a:endParaRPr lang="en-US" sz="2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Lack of name recognition</a:t>
            </a:r>
          </a:p>
          <a:p>
            <a:pPr marL="274637" lvl="1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P&amp;As called by multiple names across the country</a:t>
            </a:r>
          </a:p>
          <a:p>
            <a:pPr marL="274637" lvl="1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Some confusion between P&amp;A and APS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059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Barriers to Collaboration (from P&amp;A)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Concern </a:t>
            </a:r>
            <a:r>
              <a:rPr lang="en-US" sz="2800" dirty="0">
                <a:latin typeface="Times New Roman"/>
                <a:cs typeface="Times New Roman"/>
              </a:rPr>
              <a:t>about LTCO Independence</a:t>
            </a:r>
          </a:p>
          <a:p>
            <a:pPr marL="0" indent="0">
              <a:buNone/>
            </a:pPr>
            <a:endParaRPr lang="en-US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Limitations on LTCO ability to share information due to stringent confidentiality requirements</a:t>
            </a:r>
          </a:p>
          <a:p>
            <a:endParaRPr lang="en-US" sz="2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Concerns that local LTCO were not adequately trained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76206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Report Recommendations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ACL should support P&amp;A and LTCO collaboration</a:t>
            </a:r>
          </a:p>
          <a:p>
            <a:pPr marL="0" indent="0">
              <a:buNone/>
            </a:pPr>
            <a:endParaRPr lang="en-US" sz="2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Create opportunities for cross-training</a:t>
            </a:r>
          </a:p>
          <a:p>
            <a:pPr marL="0" indent="0">
              <a:buNone/>
            </a:pPr>
            <a:endParaRPr lang="en-US" sz="2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Develop Memoranda of Understanding</a:t>
            </a:r>
          </a:p>
          <a:p>
            <a:pPr marL="0" indent="0">
              <a:buNone/>
            </a:pPr>
            <a:endParaRPr lang="en-US" sz="2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Regular meetings 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40706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Recommendations (cont.)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Create opportunities for cross training</a:t>
            </a:r>
          </a:p>
          <a:p>
            <a:pPr marL="0" indent="0">
              <a:buNone/>
            </a:pPr>
            <a:endParaRPr lang="en-US" sz="2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>
                <a:latin typeface="Times New Roman"/>
                <a:cs typeface="Times New Roman"/>
              </a:rPr>
              <a:t>S</a:t>
            </a:r>
            <a:r>
              <a:rPr lang="en-US" sz="2800" dirty="0" smtClean="0">
                <a:latin typeface="Times New Roman"/>
                <a:cs typeface="Times New Roman"/>
              </a:rPr>
              <a:t>eek out opportunities to work together on systemic issues</a:t>
            </a:r>
          </a:p>
          <a:p>
            <a:pPr marL="0" indent="0">
              <a:buNone/>
            </a:pPr>
            <a:endParaRPr lang="en-US" sz="2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Better educate members on each program</a:t>
            </a:r>
          </a:p>
          <a:p>
            <a:pPr marL="0" indent="0">
              <a:buNone/>
            </a:pPr>
            <a:endParaRPr lang="en-US" sz="2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 ACL explore opportunities for greater collaboration and information sharing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3675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Areas Ripe for Collaboration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Nursing Home Transition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Implementation of HCBS Regulations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9273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Ombudsman Resource Center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Funded by the Administration for Community Living/Administration on Aging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Provides technical assistance, training, and support to State and Local LTC Ombudsman Programs nationwide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Housed at the National Consumer Voice for Quality Long-Term Care</a:t>
            </a: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6984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3"/>
          <p:cNvSpPr txBox="1">
            <a:spLocks noChangeArrowheads="1"/>
          </p:cNvSpPr>
          <p:nvPr/>
        </p:nvSpPr>
        <p:spPr bwMode="auto">
          <a:xfrm>
            <a:off x="179512" y="1399919"/>
            <a:ext cx="878497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endParaRPr lang="en-US" sz="2200" b="1" dirty="0" smtClean="0"/>
          </a:p>
          <a:p>
            <a:pPr algn="ctr"/>
            <a:endParaRPr lang="en-US" sz="2200" b="1" dirty="0"/>
          </a:p>
          <a:p>
            <a:pPr algn="ctr"/>
            <a:r>
              <a:rPr lang="en-US" sz="2800" b="1" dirty="0" smtClean="0">
                <a:latin typeface="Times New Roman"/>
                <a:cs typeface="Times New Roman"/>
              </a:rPr>
              <a:t>Lori Smetanka</a:t>
            </a:r>
          </a:p>
          <a:p>
            <a:pPr algn="ctr"/>
            <a:r>
              <a:rPr lang="en-US" sz="2800" b="1" dirty="0" smtClean="0">
                <a:latin typeface="Times New Roman"/>
                <a:cs typeface="Times New Roman"/>
              </a:rPr>
              <a:t>Director, NORC</a:t>
            </a:r>
          </a:p>
          <a:p>
            <a:pPr algn="ctr"/>
            <a:endParaRPr lang="en-US" sz="2400" b="1" dirty="0" smtClean="0">
              <a:latin typeface="Times New Roman"/>
              <a:cs typeface="Times New Roman"/>
              <a:hlinkClick r:id="rId3"/>
            </a:endParaRPr>
          </a:p>
          <a:p>
            <a:pPr algn="ctr"/>
            <a:r>
              <a:rPr lang="en-US" sz="2400" b="1" dirty="0" smtClean="0">
                <a:latin typeface="Times New Roman"/>
                <a:cs typeface="Times New Roman"/>
                <a:hlinkClick r:id="rId3"/>
              </a:rPr>
              <a:t>lsmetanka@theconsumervoice.org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endParaRPr lang="en-US" sz="2400" b="1" dirty="0">
              <a:latin typeface="Times New Roman"/>
              <a:cs typeface="Times New Roman"/>
            </a:endParaRPr>
          </a:p>
          <a:p>
            <a:pPr algn="ctr"/>
            <a:endParaRPr lang="en-US" sz="2400" b="1" dirty="0" smtClean="0">
              <a:latin typeface="Times New Roman"/>
              <a:cs typeface="Times New Roman"/>
              <a:hlinkClick r:id="rId4"/>
            </a:endParaRPr>
          </a:p>
          <a:p>
            <a:pPr algn="ctr"/>
            <a:r>
              <a:rPr lang="en-US" sz="2400" b="1" dirty="0" smtClean="0">
                <a:latin typeface="Times New Roman"/>
                <a:cs typeface="Times New Roman"/>
                <a:hlinkClick r:id="rId4"/>
              </a:rPr>
              <a:t>www.ltcombudsman.org</a:t>
            </a:r>
            <a:endParaRPr lang="en-US" sz="2400" b="1" dirty="0">
              <a:latin typeface="Times New Roman"/>
              <a:cs typeface="Times New Roman"/>
            </a:endParaRPr>
          </a:p>
          <a:p>
            <a:pPr algn="ctr"/>
            <a:endParaRPr lang="en-US" sz="20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39501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Long-Term Care Ombudsman Program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Developed as a response to poor care and conditions in nursing homes</a:t>
            </a: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1978 – All States required to establish an Office of the Long-Term Care Ombudsman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Nursing Homes, Board &amp; Care Facilities, Assisted Living Facilities, Home Care (limited)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45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Long-Term Care Ombudsman Program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53 </a:t>
            </a:r>
            <a:r>
              <a:rPr lang="en-US" sz="2800" dirty="0">
                <a:latin typeface="Times New Roman"/>
                <a:cs typeface="Times New Roman"/>
              </a:rPr>
              <a:t>State LTC Ombudsman </a:t>
            </a:r>
            <a:r>
              <a:rPr lang="en-US" sz="2800" dirty="0" smtClean="0">
                <a:latin typeface="Times New Roman"/>
                <a:cs typeface="Times New Roman"/>
              </a:rPr>
              <a:t>Programs</a:t>
            </a:r>
          </a:p>
          <a:p>
            <a:pPr marL="274637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>
                <a:latin typeface="Times New Roman"/>
                <a:cs typeface="Times New Roman"/>
              </a:rPr>
              <a:t>573 Local Ombudsman Programs with </a:t>
            </a:r>
            <a:r>
              <a:rPr lang="en-US" sz="2800" dirty="0" smtClean="0">
                <a:latin typeface="Times New Roman"/>
                <a:cs typeface="Times New Roman"/>
              </a:rPr>
              <a:t>1100+ </a:t>
            </a:r>
            <a:r>
              <a:rPr lang="en-US" sz="2800" dirty="0">
                <a:latin typeface="Times New Roman"/>
                <a:cs typeface="Times New Roman"/>
              </a:rPr>
              <a:t>paid program </a:t>
            </a:r>
            <a:r>
              <a:rPr lang="en-US" sz="2800" dirty="0" smtClean="0">
                <a:latin typeface="Times New Roman"/>
                <a:cs typeface="Times New Roman"/>
              </a:rPr>
              <a:t>staff</a:t>
            </a:r>
          </a:p>
          <a:p>
            <a:pPr marL="274637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8700+ </a:t>
            </a:r>
            <a:r>
              <a:rPr lang="en-US" sz="2800" dirty="0">
                <a:latin typeface="Times New Roman"/>
                <a:cs typeface="Times New Roman"/>
              </a:rPr>
              <a:t>Certified Volunteers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LTCOP Activities: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Resolves Complaints– 193,000 in FY12</a:t>
            </a:r>
          </a:p>
          <a:p>
            <a:pPr marL="0" indent="0">
              <a:buNone/>
            </a:pPr>
            <a:endParaRPr lang="en-US" sz="1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Educates consumers and LTC providers </a:t>
            </a:r>
          </a:p>
          <a:p>
            <a:pPr marL="0" indent="0">
              <a:buNone/>
            </a:pPr>
            <a:endParaRPr lang="en-US" sz="1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Promotes community involvement </a:t>
            </a:r>
          </a:p>
          <a:p>
            <a:pPr marL="0" indent="0">
              <a:buNone/>
            </a:pPr>
            <a:endParaRPr lang="en-US" sz="1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Provides information</a:t>
            </a:r>
          </a:p>
          <a:p>
            <a:pPr marL="0" indent="0">
              <a:buNone/>
            </a:pPr>
            <a:endParaRPr lang="en-US" sz="1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Advocates for rights</a:t>
            </a:r>
          </a:p>
          <a:p>
            <a:pPr marL="0" indent="0">
              <a:buNone/>
            </a:pPr>
            <a:endParaRPr lang="en-US" sz="1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Promotes development of citizen organizations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566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Concerns Addressed by LTCOP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Violations of rights, dignity</a:t>
            </a:r>
          </a:p>
          <a:p>
            <a:endParaRPr lang="en-US" sz="1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A</a:t>
            </a:r>
            <a:r>
              <a:rPr lang="en-US" dirty="0" smtClean="0">
                <a:latin typeface="Times New Roman"/>
                <a:cs typeface="Times New Roman"/>
              </a:rPr>
              <a:t>buse, deprivation of services, unreasonable confinement</a:t>
            </a:r>
          </a:p>
          <a:p>
            <a:pPr marL="0" indent="0">
              <a:buNone/>
            </a:pPr>
            <a:endParaRPr lang="en-US" sz="1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Improper transfer or discharge</a:t>
            </a:r>
          </a:p>
          <a:p>
            <a:pPr marL="0" indent="0">
              <a:buNone/>
            </a:pPr>
            <a:endParaRPr lang="en-US" sz="1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Inappropriate use of chemical or physical restraints</a:t>
            </a:r>
          </a:p>
          <a:p>
            <a:endParaRPr lang="en-US" sz="1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Concerns about quality of care or quality of life</a:t>
            </a:r>
          </a:p>
          <a:p>
            <a:pPr marL="0" indent="0">
              <a:buNone/>
            </a:pPr>
            <a:endParaRPr lang="en-US" sz="1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Assisting residents wanting to transition out of nursing homes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24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Advocate Ombudsman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They carry the message for residents:</a:t>
            </a:r>
          </a:p>
          <a:p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u="sng" dirty="0" smtClean="0">
                <a:latin typeface="Times New Roman"/>
                <a:cs typeface="Times New Roman"/>
              </a:rPr>
              <a:t>Impartial</a:t>
            </a:r>
            <a:r>
              <a:rPr lang="en-US" dirty="0" smtClean="0">
                <a:latin typeface="Times New Roman"/>
                <a:cs typeface="Times New Roman"/>
              </a:rPr>
              <a:t> in gathering information</a:t>
            </a:r>
          </a:p>
          <a:p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u="sng" dirty="0" smtClean="0">
                <a:latin typeface="Times New Roman"/>
                <a:cs typeface="Times New Roman"/>
              </a:rPr>
              <a:t>Advocates</a:t>
            </a:r>
            <a:r>
              <a:rPr lang="en-US" dirty="0" smtClean="0">
                <a:latin typeface="Times New Roman"/>
                <a:cs typeface="Times New Roman"/>
              </a:rPr>
              <a:t> for residents in seeking resolution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Goal:  Resolve the issue to the resident’s satisfaction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7647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Confidentiality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Older Americans Act standards for ombudsmen are </a:t>
            </a:r>
            <a:r>
              <a:rPr lang="en-US" sz="2800" u="sng" dirty="0" smtClean="0">
                <a:latin typeface="Times New Roman"/>
                <a:cs typeface="Times New Roman"/>
              </a:rPr>
              <a:t>more strict</a:t>
            </a:r>
          </a:p>
          <a:p>
            <a:pPr marL="0" indent="0">
              <a:buNone/>
            </a:pPr>
            <a:endParaRPr lang="en-US" sz="2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Not allowed to share information without consent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367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Systemic Advocacy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Represent the interests of residents before governmental agencies </a:t>
            </a:r>
            <a:endParaRPr lang="en-US" sz="2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>
                <a:latin typeface="Times New Roman"/>
                <a:cs typeface="Times New Roman"/>
              </a:rPr>
              <a:t>S</a:t>
            </a:r>
            <a:r>
              <a:rPr lang="en-US" sz="2800" dirty="0" smtClean="0">
                <a:latin typeface="Times New Roman"/>
                <a:cs typeface="Times New Roman"/>
              </a:rPr>
              <a:t>eek administrative, legal, and other remedies to protect the health,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cs typeface="Times New Roman"/>
              </a:rPr>
              <a:t>safety, welfare, and rights of the residents</a:t>
            </a:r>
          </a:p>
          <a:p>
            <a:pPr marL="0" indent="0">
              <a:buNone/>
            </a:pPr>
            <a:endParaRPr lang="en-US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Analyze, comment on, and monitor the development and implementation of laws, regulations, policies</a:t>
            </a: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139282" y="548236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953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ORC">
      <a:dk1>
        <a:srgbClr val="002060"/>
      </a:dk1>
      <a:lt1>
        <a:sysClr val="window" lastClr="FFFFFF"/>
      </a:lt1>
      <a:dk2>
        <a:srgbClr val="002060"/>
      </a:dk2>
      <a:lt2>
        <a:srgbClr val="E3DED1"/>
      </a:lt2>
      <a:accent1>
        <a:srgbClr val="8AB833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0000CC"/>
      </a:hlink>
      <a:folHlink>
        <a:srgbClr val="BA690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13913</TotalTime>
  <Words>746</Words>
  <Application>Microsoft Macintosh PowerPoint</Application>
  <PresentationFormat>On-screen Show (4:3)</PresentationFormat>
  <Paragraphs>166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Collaborations between LTC Ombudsman Programs and protection &amp; advocacy agencies</vt:lpstr>
      <vt:lpstr>Ombudsman Resource Center</vt:lpstr>
      <vt:lpstr>Long-Term Care Ombudsman Program</vt:lpstr>
      <vt:lpstr>Long-Term Care Ombudsman Program</vt:lpstr>
      <vt:lpstr>LTCOP Activities:</vt:lpstr>
      <vt:lpstr>Concerns Addressed by LTCOP</vt:lpstr>
      <vt:lpstr>Advocate Ombudsman</vt:lpstr>
      <vt:lpstr>Confidentiality</vt:lpstr>
      <vt:lpstr>Systemic Advocacy</vt:lpstr>
      <vt:lpstr>Coordination of Services</vt:lpstr>
      <vt:lpstr>Collaborations Between  Long-Term Care Ombudsmen  and Protection and Advocacy Agencies  September 2013  A Report by:  National LTC Ombudsman Resource Center National Disability Rights Network National Association of State LTC Ombudsman Programs</vt:lpstr>
      <vt:lpstr>Goals of the Report</vt:lpstr>
      <vt:lpstr>Summary of Responses</vt:lpstr>
      <vt:lpstr>Examples of Collaboration</vt:lpstr>
      <vt:lpstr>Barriers to Collaboration (from LTCO)</vt:lpstr>
      <vt:lpstr>Barriers to Collaboration (from P&amp;A)</vt:lpstr>
      <vt:lpstr>Report Recommendations</vt:lpstr>
      <vt:lpstr>Recommendations (cont.)</vt:lpstr>
      <vt:lpstr>Areas Ripe for Collaboration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Abuse &amp; Neglect of  Nursing Home Residents:  What are we doing about it?</dc:title>
  <dc:creator>Lori Smetanka</dc:creator>
  <cp:lastModifiedBy>Katie Kohler</cp:lastModifiedBy>
  <cp:revision>536</cp:revision>
  <cp:lastPrinted>2014-03-05T18:59:21Z</cp:lastPrinted>
  <dcterms:created xsi:type="dcterms:W3CDTF">2013-03-03T14:32:33Z</dcterms:created>
  <dcterms:modified xsi:type="dcterms:W3CDTF">2016-09-30T19:20:00Z</dcterms:modified>
</cp:coreProperties>
</file>