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15"/>
  </p:notesMasterIdLst>
  <p:handoutMasterIdLst>
    <p:handoutMasterId r:id="rId16"/>
  </p:handoutMasterIdLst>
  <p:sldIdLst>
    <p:sldId id="256" r:id="rId2"/>
    <p:sldId id="258" r:id="rId3"/>
    <p:sldId id="259" r:id="rId4"/>
    <p:sldId id="260" r:id="rId5"/>
    <p:sldId id="269" r:id="rId6"/>
    <p:sldId id="276" r:id="rId7"/>
    <p:sldId id="278" r:id="rId8"/>
    <p:sldId id="281" r:id="rId9"/>
    <p:sldId id="282" r:id="rId10"/>
    <p:sldId id="283" r:id="rId11"/>
    <p:sldId id="284" r:id="rId12"/>
    <p:sldId id="285" r:id="rId13"/>
    <p:sldId id="286" r:id="rId14"/>
  </p:sldIdLst>
  <p:sldSz cx="9144000" cy="6858000" type="screen4x3"/>
  <p:notesSz cx="69977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5009" autoAdjust="0"/>
  </p:normalViewPr>
  <p:slideViewPr>
    <p:cSldViewPr>
      <p:cViewPr>
        <p:scale>
          <a:sx n="43" d="100"/>
          <a:sy n="43" d="100"/>
        </p:scale>
        <p:origin x="-126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5138"/>
          </a:xfrm>
          <a:prstGeom prst="rect">
            <a:avLst/>
          </a:prstGeom>
        </p:spPr>
        <p:txBody>
          <a:bodyPr vert="horz" lIns="91440" tIns="45720" rIns="91440" bIns="45720" rtlCol="0"/>
          <a:lstStyle>
            <a:lvl1pPr algn="r">
              <a:defRPr sz="1200"/>
            </a:lvl1pPr>
          </a:lstStyle>
          <a:p>
            <a:fld id="{3E9C59E8-C07A-404A-92DF-73C90F6B4E11}" type="datetimeFigureOut">
              <a:rPr lang="en-US" smtClean="0"/>
              <a:pPr/>
              <a:t>12/4/2014</a:t>
            </a:fld>
            <a:endParaRPr lang="en-US"/>
          </a:p>
        </p:txBody>
      </p:sp>
      <p:sp>
        <p:nvSpPr>
          <p:cNvPr id="4" name="Footer Placeholder 3"/>
          <p:cNvSpPr>
            <a:spLocks noGrp="1"/>
          </p:cNvSpPr>
          <p:nvPr>
            <p:ph type="ftr" sz="quarter" idx="2"/>
          </p:nvPr>
        </p:nvSpPr>
        <p:spPr>
          <a:xfrm>
            <a:off x="0" y="8829675"/>
            <a:ext cx="303212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29675"/>
            <a:ext cx="3032125" cy="465138"/>
          </a:xfrm>
          <a:prstGeom prst="rect">
            <a:avLst/>
          </a:prstGeom>
        </p:spPr>
        <p:txBody>
          <a:bodyPr vert="horz" lIns="91440" tIns="45720" rIns="91440" bIns="45720" rtlCol="0" anchor="b"/>
          <a:lstStyle>
            <a:lvl1pPr algn="r">
              <a:defRPr sz="1200"/>
            </a:lvl1pPr>
          </a:lstStyle>
          <a:p>
            <a:fld id="{04518709-28BF-415A-AE06-2EED3924E0ED}" type="slidenum">
              <a:rPr lang="en-US" smtClean="0"/>
              <a:pPr/>
              <a:t>‹#›</a:t>
            </a:fld>
            <a:endParaRPr lang="en-US"/>
          </a:p>
        </p:txBody>
      </p:sp>
    </p:spTree>
    <p:extLst>
      <p:ext uri="{BB962C8B-B14F-4D97-AF65-F5344CB8AC3E}">
        <p14:creationId xmlns:p14="http://schemas.microsoft.com/office/powerpoint/2010/main" val="3392029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820"/>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3744" y="0"/>
            <a:ext cx="3032337" cy="464820"/>
          </a:xfrm>
          <a:prstGeom prst="rect">
            <a:avLst/>
          </a:prstGeom>
        </p:spPr>
        <p:txBody>
          <a:bodyPr vert="horz" lIns="93104" tIns="46552" rIns="93104" bIns="46552" rtlCol="0"/>
          <a:lstStyle>
            <a:lvl1pPr algn="r">
              <a:defRPr sz="1200"/>
            </a:lvl1pPr>
          </a:lstStyle>
          <a:p>
            <a:fld id="{DB44DDC1-EA93-476B-9883-C56984DFD853}" type="datetimeFigureOut">
              <a:rPr lang="en-US" smtClean="0"/>
              <a:pPr/>
              <a:t>12/4/2014</a:t>
            </a:fld>
            <a:endParaRPr lang="en-US"/>
          </a:p>
        </p:txBody>
      </p:sp>
      <p:sp>
        <p:nvSpPr>
          <p:cNvPr id="4" name="Slide Image Placeholder 3"/>
          <p:cNvSpPr>
            <a:spLocks noGrp="1" noRot="1" noChangeAspect="1"/>
          </p:cNvSpPr>
          <p:nvPr>
            <p:ph type="sldImg" idx="2"/>
          </p:nvPr>
        </p:nvSpPr>
        <p:spPr>
          <a:xfrm>
            <a:off x="1174750" y="696913"/>
            <a:ext cx="4648200" cy="348615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699770" y="4415790"/>
            <a:ext cx="5598160" cy="4183380"/>
          </a:xfrm>
          <a:prstGeom prst="rect">
            <a:avLst/>
          </a:prstGeom>
        </p:spPr>
        <p:txBody>
          <a:bodyPr vert="horz" lIns="93104" tIns="46552" rIns="93104" bIns="465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2337" cy="464820"/>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29967"/>
            <a:ext cx="3032337" cy="464820"/>
          </a:xfrm>
          <a:prstGeom prst="rect">
            <a:avLst/>
          </a:prstGeom>
        </p:spPr>
        <p:txBody>
          <a:bodyPr vert="horz" lIns="93104" tIns="46552" rIns="93104" bIns="46552" rtlCol="0" anchor="b"/>
          <a:lstStyle>
            <a:lvl1pPr algn="r">
              <a:defRPr sz="1200"/>
            </a:lvl1pPr>
          </a:lstStyle>
          <a:p>
            <a:fld id="{D7636F5C-ECD1-4A59-8F42-510C66CCB9FC}" type="slidenum">
              <a:rPr lang="en-US" smtClean="0"/>
              <a:pPr/>
              <a:t>‹#›</a:t>
            </a:fld>
            <a:endParaRPr lang="en-US"/>
          </a:p>
        </p:txBody>
      </p:sp>
    </p:spTree>
    <p:extLst>
      <p:ext uri="{BB962C8B-B14F-4D97-AF65-F5344CB8AC3E}">
        <p14:creationId xmlns:p14="http://schemas.microsoft.com/office/powerpoint/2010/main" val="324390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lvl="1">
              <a:buFontTx/>
              <a:buChar char="•"/>
            </a:pPr>
            <a:r>
              <a:rPr lang="en-US" dirty="0" smtClean="0"/>
              <a:t>Before 1990 there was little discussion of older sexual minority individuals.</a:t>
            </a:r>
          </a:p>
          <a:p>
            <a:pPr lvl="1">
              <a:buFontTx/>
              <a:buChar char="•"/>
            </a:pPr>
            <a:r>
              <a:rPr lang="en-US" dirty="0" smtClean="0"/>
              <a:t>.In recent years there have been more studies appearing about the older LGBT</a:t>
            </a:r>
            <a:r>
              <a:rPr lang="en-US" baseline="0" dirty="0" smtClean="0"/>
              <a:t> adults</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a:buFontTx/>
              <a:buNone/>
            </a:pPr>
            <a:endParaRPr lang="en-US" sz="11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a:buFontTx/>
              <a:buChar char="•"/>
            </a:pPr>
            <a:r>
              <a:rPr lang="en-US" dirty="0" smtClean="0"/>
              <a:t> </a:t>
            </a:r>
            <a:r>
              <a:rPr lang="en-US" sz="1100" dirty="0"/>
              <a:t>As compared </a:t>
            </a:r>
            <a:r>
              <a:rPr lang="en-US" sz="1100" dirty="0" smtClean="0"/>
              <a:t>to heterosexual elders-35</a:t>
            </a:r>
            <a:r>
              <a:rPr lang="en-US" sz="1100" dirty="0"/>
              <a:t>% of all persons 65 and older live alone and 20% of all seniors do not have children. </a:t>
            </a:r>
          </a:p>
          <a:p>
            <a:pPr>
              <a:buFontTx/>
              <a:buChar char="•"/>
            </a:pPr>
            <a:r>
              <a:rPr lang="en-US" sz="1100" dirty="0"/>
              <a:t> Can we assume that  if a person is not married or has no children they are LGBT. A recent study says that 25% of all older adults will not marry or have children.</a:t>
            </a:r>
          </a:p>
          <a:p>
            <a:pPr>
              <a:buFontTx/>
              <a:buChar char="•"/>
            </a:pPr>
            <a:r>
              <a:rPr lang="en-US" sz="1100" dirty="0"/>
              <a:t>Studies show that in general older adults who live alone are more likely to live in poverty, have poor nutrition, feel depressed and tend to be institutionalized earlier. </a:t>
            </a:r>
          </a:p>
          <a:p>
            <a:pPr>
              <a:buFontTx/>
              <a:buChar char="•"/>
            </a:pPr>
            <a:r>
              <a:rPr lang="en-US" sz="1100" dirty="0"/>
              <a:t>From the COVA Conference (Colorado Organization for Victim Assistance) we learned that older adults who live alone are more likely to be victims of crime.</a:t>
            </a:r>
          </a:p>
          <a:p>
            <a:pPr>
              <a:buFontTx/>
              <a:buChar char="•"/>
            </a:pPr>
            <a:r>
              <a:rPr lang="en-US" sz="1100" dirty="0"/>
              <a:t>Older LGBT adults may be targets for abuse as well as neglect especially if they are not out. Those not out who live alone are often victims of hate crimes, extortion, and black mail.</a:t>
            </a:r>
          </a:p>
          <a:p>
            <a:pPr>
              <a:buFontTx/>
              <a:buChar char="•"/>
            </a:pPr>
            <a:r>
              <a:rPr lang="en-US" sz="1100" dirty="0"/>
              <a:t>A  2004 study found that most LGBT elders do not believe that they are or would be, welcome in mainstream senior service programs.</a:t>
            </a:r>
          </a:p>
          <a:p>
            <a:pPr>
              <a:buFontTx/>
              <a:buChar char="•"/>
            </a:pPr>
            <a:r>
              <a:rPr lang="en-US" sz="1100" dirty="0"/>
              <a:t>This belief would seem to be supported by the few studies done---One study of Area Aging Agencies in 2004 found that nearly half surveyed admitted that openly gay elders would not be welcomed at the senior centers in their area.</a:t>
            </a:r>
          </a:p>
          <a:p>
            <a:pPr>
              <a:buFontTx/>
              <a:buChar char="•"/>
            </a:pPr>
            <a:r>
              <a:rPr lang="en-US" sz="1100" dirty="0"/>
              <a:t>The same study found only 4% of  Area Aging Agencies offered any kind of affirmative outreach to LGBT communities. In contrast 65-71% reported training that dealt with racial/ethnic and religious/cultural diversity.  </a:t>
            </a:r>
          </a:p>
          <a:p>
            <a:pPr>
              <a:buFontTx/>
              <a:buChar char="•"/>
            </a:pPr>
            <a:endParaRPr lang="en-US" sz="11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buFont typeface="Arial" pitchFamily="34" charset="0"/>
              <a:buChar char="•"/>
              <a:defRPr/>
            </a:pPr>
            <a:r>
              <a:rPr lang="en-US" dirty="0" smtClean="0"/>
              <a:t>By culture we mean shared values, beliefs and behaviors. </a:t>
            </a:r>
          </a:p>
          <a:p>
            <a:pPr>
              <a:buFont typeface="Arial" pitchFamily="34" charset="0"/>
              <a:buChar char="•"/>
              <a:defRPr/>
            </a:pPr>
            <a:r>
              <a:rPr lang="en-US" dirty="0" smtClean="0"/>
              <a:t>Ask: What  are some aspects of LGBT culture. Include:</a:t>
            </a:r>
          </a:p>
          <a:p>
            <a:pPr marL="228569" indent="-228569">
              <a:buFont typeface="+mj-lt"/>
              <a:buAutoNum type="arabicPeriod"/>
              <a:defRPr/>
            </a:pPr>
            <a:r>
              <a:rPr lang="en-US" dirty="0" smtClean="0"/>
              <a:t>History-refer to the time line in the manual on </a:t>
            </a:r>
            <a:r>
              <a:rPr lang="en-US" i="1" dirty="0" smtClean="0"/>
              <a:t>page 33.</a:t>
            </a:r>
          </a:p>
          <a:p>
            <a:pPr marL="228569" indent="-228569">
              <a:buFont typeface="+mj-lt"/>
              <a:buAutoNum type="arabicPeriod"/>
              <a:defRPr/>
            </a:pPr>
            <a:r>
              <a:rPr lang="en-US" dirty="0" smtClean="0"/>
              <a:t>Language-refer to the glossary of terms that begins on </a:t>
            </a:r>
            <a:r>
              <a:rPr lang="en-US" i="1" dirty="0" smtClean="0"/>
              <a:t>page 30.</a:t>
            </a:r>
          </a:p>
          <a:p>
            <a:pPr marL="228569" indent="-228569">
              <a:buFont typeface="+mj-lt"/>
              <a:buAutoNum type="arabicPeriod"/>
              <a:defRPr/>
            </a:pPr>
            <a:r>
              <a:rPr lang="en-US" dirty="0" smtClean="0"/>
              <a:t>“Coming out stories”, music literature, movies and now  TV shows. Refer to the list of movies, music, magazines and books on pages </a:t>
            </a:r>
            <a:r>
              <a:rPr lang="en-US" i="1" dirty="0" smtClean="0"/>
              <a:t>27-28</a:t>
            </a:r>
            <a:r>
              <a:rPr lang="en-US" dirty="0" smtClean="0"/>
              <a:t>. </a:t>
            </a:r>
          </a:p>
          <a:p>
            <a:pPr marL="228569" indent="-228569">
              <a:buFont typeface="Arial" pitchFamily="34" charset="0"/>
              <a:buChar char="•"/>
              <a:defRPr/>
            </a:pPr>
            <a:r>
              <a:rPr lang="en-US" dirty="0" smtClean="0"/>
              <a:t>Older LGBT individuals have cultural needs that are maintained throughout their lifespan and do not change or disappear when they enter their 60s, 70s, and 80s. (Refer make to the film where </a:t>
            </a:r>
            <a:r>
              <a:rPr lang="en-US" dirty="0" err="1" smtClean="0"/>
              <a:t>Carmah</a:t>
            </a:r>
            <a:r>
              <a:rPr lang="en-US" dirty="0" smtClean="0"/>
              <a:t> says, “This has been my life and I want to continue to live that life.”</a:t>
            </a:r>
          </a:p>
          <a:p>
            <a:pPr marL="228569" indent="-228569">
              <a:buFont typeface="Arial" pitchFamily="34" charset="0"/>
              <a:buChar char="•"/>
              <a:defRPr/>
            </a:pPr>
            <a:r>
              <a:rPr lang="en-US" dirty="0" smtClean="0"/>
              <a:t>Self Reliant:  From what you learned/know so far, would you agree or not agree that LGBT Elders are ‘self reliant’?</a:t>
            </a:r>
          </a:p>
          <a:p>
            <a:pPr marL="228569" indent="-228569">
              <a:buFont typeface="Arial" pitchFamily="34" charset="0"/>
              <a:buChar char="•"/>
              <a:defRPr/>
            </a:pPr>
            <a:r>
              <a:rPr lang="en-US" dirty="0" smtClean="0"/>
              <a:t>Create own support network—The primary social support system for many gay and lesbian elders is based in friendship networks rather than family kinship networks. How is this a strength and how might it be a problem as LGBT elders and their support network  age?  Answers: Friends do not have the same rights as blood relatives in making financial, legal, medical and other care decisions. Friendship networks age as the LGBT elder ages and my not be available to help.</a:t>
            </a:r>
          </a:p>
          <a:p>
            <a:pPr marL="228569" indent="-228569">
              <a:buFont typeface="Arial" pitchFamily="34" charset="0"/>
              <a:buChar char="•"/>
              <a:defRPr/>
            </a:pPr>
            <a:r>
              <a:rPr lang="en-US" dirty="0" smtClean="0"/>
              <a:t>Because they have had to learn to deal with a hostile environment, LGBT elders are more adept at dealing with ageism than their “straight” counterpart.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a:buFontTx/>
              <a:buChar char="•"/>
            </a:pPr>
            <a:r>
              <a:rPr lang="en-US" dirty="0" smtClean="0"/>
              <a:t>You don’t have to agree with someone’s behavior or beliefs in order to provide them with respectful, sensitive and well-informed care. </a:t>
            </a:r>
          </a:p>
          <a:p>
            <a:pPr>
              <a:buFontTx/>
              <a:buChar char="•"/>
            </a:pPr>
            <a:r>
              <a:rPr lang="en-US" dirty="0" smtClean="0"/>
              <a:t>LGBT elders do not need LGBT caregivers. LGBT-friendly is enough.</a:t>
            </a:r>
          </a:p>
          <a:p>
            <a:pPr>
              <a:buFontTx/>
              <a:buChar char="•"/>
            </a:pPr>
            <a:r>
              <a:rPr lang="en-US" dirty="0" smtClean="0"/>
              <a:t>As was mentioned earlier, the key factor in LGBT satisfaction with support systems is that people trying to help them know.</a:t>
            </a:r>
          </a:p>
          <a:p>
            <a:pPr>
              <a:buFontTx/>
              <a:buChar char="•"/>
            </a:pPr>
            <a:r>
              <a:rPr lang="en-US" dirty="0" smtClean="0"/>
              <a:t>Why is it important for a service provider to know:</a:t>
            </a:r>
          </a:p>
          <a:p>
            <a:pPr>
              <a:buFontTx/>
              <a:buChar char="•"/>
            </a:pPr>
            <a:r>
              <a:rPr lang="en-US" dirty="0" smtClean="0"/>
              <a:t>You become a “safe haven”—a person who can be trusted with information about their sexual orientation and their loved ones.</a:t>
            </a:r>
          </a:p>
          <a:p>
            <a:pPr>
              <a:buFontTx/>
              <a:buChar char="•"/>
            </a:pPr>
            <a:r>
              <a:rPr lang="en-US" dirty="0" smtClean="0"/>
              <a:t>Level of mental health and well-being is statistically greater among those who are out.</a:t>
            </a:r>
          </a:p>
          <a:p>
            <a:pPr>
              <a:buFontTx/>
              <a:buChar char="•"/>
            </a:pPr>
            <a:r>
              <a:rPr lang="en-US" dirty="0" smtClean="0"/>
              <a:t>Respect peoples’ individuality and differences just as you would want your own individuality and differences to be respected by others.</a:t>
            </a:r>
          </a:p>
          <a:p>
            <a:pPr>
              <a:buFontTx/>
              <a:buChar char="•"/>
            </a:pPr>
            <a:r>
              <a:rPr lang="en-US" dirty="0" smtClean="0"/>
              <a:t>Life review-important to the quality of end of life.</a:t>
            </a:r>
          </a:p>
          <a:p>
            <a:pPr>
              <a:buFontTx/>
              <a:buChar char="•"/>
            </a:pPr>
            <a:r>
              <a:rPr lang="en-US" dirty="0" smtClean="0"/>
              <a:t>Review 10 basic points on page 9 of manual</a:t>
            </a:r>
          </a:p>
          <a:p>
            <a:pPr>
              <a:buFontTx/>
              <a:buChar char="•"/>
            </a:pPr>
            <a:r>
              <a:rPr lang="en-US" dirty="0" smtClean="0"/>
              <a:t>Some health care providers say: “I don’t want to know if a person is LGBT or not. I see that as personal info. Response: While some LGBT elders may not want to be out to health care providers. There is evidence that most do.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a:buFontTx/>
              <a:buNone/>
            </a:pPr>
            <a:endParaRPr lang="en-US" sz="1000" b="1" dirty="0"/>
          </a:p>
          <a:p>
            <a:r>
              <a:rPr lang="en-US" sz="1000" b="1" dirty="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6" name="Picture 15" descr="blue-Background.png"/>
          <p:cNvPicPr>
            <a:picLocks noChangeAspect="1"/>
          </p:cNvPicPr>
          <p:nvPr userDrawn="1"/>
        </p:nvPicPr>
        <p:blipFill>
          <a:blip r:embed="rId2" cstate="print"/>
          <a:stretch>
            <a:fillRect/>
          </a:stretch>
        </p:blipFill>
        <p:spPr>
          <a:xfrm>
            <a:off x="0" y="3572"/>
            <a:ext cx="9143999" cy="6850856"/>
          </a:xfrm>
          <a:prstGeom prst="rect">
            <a:avLst/>
          </a:prstGeom>
        </p:spPr>
      </p:pic>
      <p:pic>
        <p:nvPicPr>
          <p:cNvPr id="13" name="Picture 12" descr="Supporting-People-header.png"/>
          <p:cNvPicPr>
            <a:picLocks noChangeAspect="1"/>
          </p:cNvPicPr>
          <p:nvPr userDrawn="1"/>
        </p:nvPicPr>
        <p:blipFill>
          <a:blip r:embed="rId3" cstate="print"/>
          <a:stretch>
            <a:fillRect/>
          </a:stretch>
        </p:blipFill>
        <p:spPr>
          <a:xfrm>
            <a:off x="0" y="1143000"/>
            <a:ext cx="9144000" cy="3429000"/>
          </a:xfrm>
          <a:prstGeom prst="rect">
            <a:avLst/>
          </a:prstGeom>
          <a:ln>
            <a:noFill/>
          </a:ln>
          <a:effectLst>
            <a:outerShdw blurRad="292100" dist="139700" dir="2700000" algn="tl" rotWithShape="0">
              <a:srgbClr val="333333">
                <a:alpha val="65000"/>
              </a:srgbClr>
            </a:outerShdw>
          </a:effectLst>
        </p:spPr>
      </p:pic>
      <p:pic>
        <p:nvPicPr>
          <p:cNvPr id="14" name="Picture 13" descr="Supporting-People-header-background.png"/>
          <p:cNvPicPr>
            <a:picLocks noChangeAspect="1"/>
          </p:cNvPicPr>
          <p:nvPr userDrawn="1"/>
        </p:nvPicPr>
        <p:blipFill>
          <a:blip r:embed="rId4" cstate="print"/>
          <a:srcRect l="60013" r="-166"/>
          <a:stretch>
            <a:fillRect/>
          </a:stretch>
        </p:blipFill>
        <p:spPr>
          <a:xfrm>
            <a:off x="5486400" y="1143000"/>
            <a:ext cx="3657600" cy="3429001"/>
          </a:xfrm>
          <a:prstGeom prst="rect">
            <a:avLst/>
          </a:prstGeom>
        </p:spPr>
      </p:pic>
      <p:sp>
        <p:nvSpPr>
          <p:cNvPr id="17" name="Rectangle 2"/>
          <p:cNvSpPr>
            <a:spLocks noGrp="1"/>
          </p:cNvSpPr>
          <p:nvPr>
            <p:ph type="title" hasCustomPrompt="1"/>
          </p:nvPr>
        </p:nvSpPr>
        <p:spPr>
          <a:xfrm>
            <a:off x="381000" y="0"/>
            <a:ext cx="8534400" cy="1066800"/>
          </a:xfrm>
          <a:prstGeom prst="rect">
            <a:avLst/>
          </a:prstGeom>
        </p:spPr>
        <p:txBody>
          <a:bodyPr>
            <a:normAutofit/>
            <a:scene3d>
              <a:camera prst="orthographicFront"/>
              <a:lightRig rig="threePt" dir="t"/>
            </a:scene3d>
            <a:sp3d extrusionH="57150">
              <a:bevelT w="38100" h="38100"/>
            </a:sp3d>
          </a:bodyPr>
          <a:lstStyle>
            <a:lvl1pPr marL="0" marR="0" indent="0" algn="l" defTabSz="914400" eaLnBrk="1" fontAlgn="auto" latinLnBrk="0" hangingPunct="1">
              <a:lnSpc>
                <a:spcPct val="100000"/>
              </a:lnSpc>
              <a:spcBef>
                <a:spcPts val="0"/>
              </a:spcBef>
              <a:spcAft>
                <a:spcPts val="0"/>
              </a:spcAft>
              <a:buClrTx/>
              <a:buSzTx/>
              <a:buFontTx/>
              <a:buNone/>
              <a:tabLst/>
              <a:defRPr lang="en-US" sz="5400">
                <a:solidFill>
                  <a:schemeClr val="tx2"/>
                </a:solidFill>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tabLst/>
              <a:defRPr/>
            </a:pPr>
            <a:r>
              <a:rPr lang="en-US" dirty="0" smtClean="0"/>
              <a:t>Title Slide</a:t>
            </a:r>
            <a:endParaRPr lang="en-US" dirty="0"/>
          </a:p>
        </p:txBody>
      </p:sp>
      <p:pic>
        <p:nvPicPr>
          <p:cNvPr id="2050" name="Picture 2" descr="TheCenter"/>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5105400" y="4572000"/>
            <a:ext cx="2519380" cy="2133600"/>
          </a:xfrm>
          <a:prstGeom prst="rect">
            <a:avLst/>
          </a:prstGeom>
          <a:noFill/>
          <a:ln w="9525" algn="in">
            <a:noFill/>
            <a:miter lim="800000"/>
            <a:headEnd/>
            <a:tailEnd/>
          </a:ln>
          <a:effectLst/>
        </p:spPr>
      </p:pic>
      <p:pic>
        <p:nvPicPr>
          <p:cNvPr id="8" name="Picture 7" descr="2010-DRCOG-Logo-PMS-Color.png"/>
          <p:cNvPicPr>
            <a:picLocks noChangeAspect="1"/>
          </p:cNvPicPr>
          <p:nvPr userDrawn="1"/>
        </p:nvPicPr>
        <p:blipFill>
          <a:blip r:embed="rId6" cstate="print"/>
          <a:stretch>
            <a:fillRect/>
          </a:stretch>
        </p:blipFill>
        <p:spPr>
          <a:xfrm>
            <a:off x="1447800" y="4876800"/>
            <a:ext cx="3352800" cy="156623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pPr>
              <a:defRPr/>
            </a:pPr>
            <a:fld id="{8009552B-EBCF-4D0B-8E9F-64718B530123}" type="datetimeFigureOut">
              <a:rPr lang="en-US" smtClean="0"/>
              <a:pPr>
                <a:defRPr/>
              </a:pPr>
              <a:t>12/4/2014</a:t>
            </a:fld>
            <a:endParaRPr lang="en-US"/>
          </a:p>
        </p:txBody>
      </p:sp>
      <p:sp>
        <p:nvSpPr>
          <p:cNvPr id="9" name="Rectangle 14"/>
          <p:cNvSpPr>
            <a:spLocks noGrp="1"/>
          </p:cNvSpPr>
          <p:nvPr>
            <p:ph type="sldNum" sz="quarter" idx="11"/>
          </p:nvPr>
        </p:nvSpPr>
        <p:spPr/>
        <p:txBody>
          <a:bodyPr/>
          <a:lstStyle>
            <a:lvl1pPr>
              <a:defRPr lang="en-US" smtClean="0"/>
            </a:lvl1pPr>
          </a:lstStyle>
          <a:p>
            <a:pPr>
              <a:defRPr/>
            </a:pPr>
            <a:fld id="{28126E7B-2670-4B69-8DE3-EE5E517B86BA}" type="slidenum">
              <a:rPr lang="en-US" smtClean="0"/>
              <a:pPr>
                <a:defRPr/>
              </a:pPr>
              <a:t>‹#›</a:t>
            </a:fld>
            <a:endParaRPr lang="en-US"/>
          </a:p>
        </p:txBody>
      </p:sp>
      <p:sp>
        <p:nvSpPr>
          <p:cNvPr id="25" name="Rectangle 27"/>
          <p:cNvSpPr>
            <a:spLocks noGrp="1"/>
          </p:cNvSpPr>
          <p:nvPr>
            <p:ph type="ftr" sz="quarter" idx="12"/>
          </p:nvPr>
        </p:nvSpPr>
        <p:spPr/>
        <p:txBody>
          <a:bodyPr/>
          <a:lstStyle>
            <a:lvl1pPr>
              <a:defRPr lang="en-US" smtClean="0"/>
            </a:lvl1pPr>
          </a:lstStyle>
          <a:p>
            <a:pPr>
              <a:defRPr/>
            </a:pPr>
            <a:endParaRPr lang="en-US"/>
          </a:p>
        </p:txBody>
      </p:sp>
    </p:spTree>
  </p:cSld>
  <p:clrMapOvr>
    <a:masterClrMapping/>
  </p:clrMapOvr>
  <p:transition>
    <p:cover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1296E192-E686-4F26-907E-854D2C3260A7}" type="datetimeFigureOut">
              <a:rPr lang="en-US" smtClean="0"/>
              <a:pPr/>
              <a:t>12/4/2014</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F1CECB65-4A4A-44EF-B40E-8DA7DEBBF91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1296E192-E686-4F26-907E-854D2C3260A7}" type="datetimeFigureOut">
              <a:rPr lang="en-US" smtClean="0"/>
              <a:pPr/>
              <a:t>12/4/2014</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F1CECB65-4A4A-44EF-B40E-8DA7DEBBF91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1296E192-E686-4F26-907E-854D2C3260A7}" type="datetimeFigureOut">
              <a:rPr lang="en-US" smtClean="0"/>
              <a:pPr/>
              <a:t>12/4/2014</a:t>
            </a:fld>
            <a:endParaRPr lang="en-US" dirty="0"/>
          </a:p>
        </p:txBody>
      </p:sp>
      <p:sp>
        <p:nvSpPr>
          <p:cNvPr id="6" name="Rectangle 5"/>
          <p:cNvSpPr>
            <a:spLocks noGrp="1"/>
          </p:cNvSpPr>
          <p:nvPr>
            <p:ph type="ftr" sz="quarter" idx="11"/>
          </p:nvPr>
        </p:nvSpPr>
        <p:spPr/>
        <p:txBody>
          <a:bodyPr/>
          <a:lstStyle/>
          <a:p>
            <a:endParaRPr lang="en-US" dirty="0"/>
          </a:p>
        </p:txBody>
      </p:sp>
      <p:sp>
        <p:nvSpPr>
          <p:cNvPr id="7" name="Rectangle 6"/>
          <p:cNvSpPr>
            <a:spLocks noGrp="1"/>
          </p:cNvSpPr>
          <p:nvPr>
            <p:ph type="sldNum" sz="quarter" idx="12"/>
          </p:nvPr>
        </p:nvSpPr>
        <p:spPr/>
        <p:txBody>
          <a:bodyPr/>
          <a:lstStyle/>
          <a:p>
            <a:fld id="{F1CECB65-4A4A-44EF-B40E-8DA7DEBBF91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1296E192-E686-4F26-907E-854D2C3260A7}" type="datetimeFigureOut">
              <a:rPr lang="en-US" smtClean="0"/>
              <a:pPr/>
              <a:t>12/4/2014</a:t>
            </a:fld>
            <a:endParaRPr lang="en-US" dirty="0"/>
          </a:p>
        </p:txBody>
      </p:sp>
      <p:sp>
        <p:nvSpPr>
          <p:cNvPr id="8" name="Rectangle 7"/>
          <p:cNvSpPr>
            <a:spLocks noGrp="1"/>
          </p:cNvSpPr>
          <p:nvPr>
            <p:ph type="ftr" sz="quarter" idx="11"/>
          </p:nvPr>
        </p:nvSpPr>
        <p:spPr/>
        <p:txBody>
          <a:bodyPr/>
          <a:lstStyle/>
          <a:p>
            <a:endParaRPr lang="en-US" dirty="0"/>
          </a:p>
        </p:txBody>
      </p:sp>
      <p:sp>
        <p:nvSpPr>
          <p:cNvPr id="9" name="Rectangle 8"/>
          <p:cNvSpPr>
            <a:spLocks noGrp="1"/>
          </p:cNvSpPr>
          <p:nvPr>
            <p:ph type="sldNum" sz="quarter" idx="12"/>
          </p:nvPr>
        </p:nvSpPr>
        <p:spPr/>
        <p:txBody>
          <a:bodyPr/>
          <a:lstStyle/>
          <a:p>
            <a:fld id="{F1CECB65-4A4A-44EF-B40E-8DA7DEBBF91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1296E192-E686-4F26-907E-854D2C3260A7}" type="datetimeFigureOut">
              <a:rPr lang="en-US" smtClean="0"/>
              <a:pPr/>
              <a:t>12/4/2014</a:t>
            </a:fld>
            <a:endParaRPr lang="en-US" dirty="0"/>
          </a:p>
        </p:txBody>
      </p:sp>
      <p:sp>
        <p:nvSpPr>
          <p:cNvPr id="4" name="Rectangle 4"/>
          <p:cNvSpPr>
            <a:spLocks noGrp="1"/>
          </p:cNvSpPr>
          <p:nvPr>
            <p:ph type="ftr" sz="quarter" idx="11"/>
          </p:nvPr>
        </p:nvSpPr>
        <p:spPr/>
        <p:txBody>
          <a:bodyPr/>
          <a:lstStyle/>
          <a:p>
            <a:endParaRPr lang="en-US" dirty="0"/>
          </a:p>
        </p:txBody>
      </p:sp>
      <p:sp>
        <p:nvSpPr>
          <p:cNvPr id="5" name="Rectangle 5"/>
          <p:cNvSpPr>
            <a:spLocks noGrp="1"/>
          </p:cNvSpPr>
          <p:nvPr>
            <p:ph type="sldNum" sz="quarter" idx="12"/>
          </p:nvPr>
        </p:nvSpPr>
        <p:spPr/>
        <p:txBody>
          <a:bodyPr/>
          <a:lstStyle/>
          <a:p>
            <a:fld id="{F1CECB65-4A4A-44EF-B40E-8DA7DEBBF91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1296E192-E686-4F26-907E-854D2C3260A7}" type="datetimeFigureOut">
              <a:rPr lang="en-US" smtClean="0"/>
              <a:pPr/>
              <a:t>12/4/2014</a:t>
            </a:fld>
            <a:endParaRPr lang="en-US" dirty="0"/>
          </a:p>
        </p:txBody>
      </p:sp>
      <p:sp>
        <p:nvSpPr>
          <p:cNvPr id="3" name="Rectangle 3"/>
          <p:cNvSpPr>
            <a:spLocks noGrp="1"/>
          </p:cNvSpPr>
          <p:nvPr>
            <p:ph type="ftr" sz="quarter" idx="11"/>
          </p:nvPr>
        </p:nvSpPr>
        <p:spPr/>
        <p:txBody>
          <a:bodyPr/>
          <a:lstStyle/>
          <a:p>
            <a:endParaRPr lang="en-US" dirty="0"/>
          </a:p>
        </p:txBody>
      </p:sp>
      <p:sp>
        <p:nvSpPr>
          <p:cNvPr id="4" name="Rectangle 4"/>
          <p:cNvSpPr>
            <a:spLocks noGrp="1"/>
          </p:cNvSpPr>
          <p:nvPr>
            <p:ph type="sldNum" sz="quarter" idx="12"/>
          </p:nvPr>
        </p:nvSpPr>
        <p:spPr/>
        <p:txBody>
          <a:bodyPr/>
          <a:lstStyle/>
          <a:p>
            <a:fld id="{F1CECB65-4A4A-44EF-B40E-8DA7DEBBF91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4" name="Picture 13" descr="Supporting-People-header-background.png"/>
          <p:cNvPicPr>
            <a:picLocks noChangeAspect="1"/>
          </p:cNvPicPr>
          <p:nvPr userDrawn="1"/>
        </p:nvPicPr>
        <p:blipFill>
          <a:blip r:embed="rId2" cstate="print"/>
          <a:srcRect l="35417" r="14583"/>
          <a:stretch>
            <a:fillRect/>
          </a:stretch>
        </p:blipFill>
        <p:spPr>
          <a:xfrm>
            <a:off x="0" y="0"/>
            <a:ext cx="9144000" cy="6858000"/>
          </a:xfrm>
          <a:prstGeom prst="rect">
            <a:avLst/>
          </a:prstGeom>
        </p:spPr>
      </p:pic>
      <p:pic>
        <p:nvPicPr>
          <p:cNvPr id="17" name="Picture 16" descr="Supporting-People-header-bBar.png"/>
          <p:cNvPicPr>
            <a:picLocks noChangeAspect="1"/>
          </p:cNvPicPr>
          <p:nvPr userDrawn="1"/>
        </p:nvPicPr>
        <p:blipFill>
          <a:blip r:embed="rId3" cstate="print"/>
          <a:srcRect l="52779"/>
          <a:stretch>
            <a:fillRect/>
          </a:stretch>
        </p:blipFill>
        <p:spPr>
          <a:xfrm>
            <a:off x="-2971800" y="1295400"/>
            <a:ext cx="10907949" cy="3618992"/>
          </a:xfrm>
          <a:prstGeom prst="rect">
            <a:avLst/>
          </a:prstGeom>
        </p:spPr>
      </p:pic>
      <p:sp>
        <p:nvSpPr>
          <p:cNvPr id="3" name="Date Placeholder 2"/>
          <p:cNvSpPr>
            <a:spLocks noGrp="1"/>
          </p:cNvSpPr>
          <p:nvPr>
            <p:ph type="dt" sz="half" idx="10"/>
          </p:nvPr>
        </p:nvSpPr>
        <p:spPr/>
        <p:txBody>
          <a:bodyPr/>
          <a:lstStyle/>
          <a:p>
            <a:fld id="{1296E192-E686-4F26-907E-854D2C3260A7}" type="datetimeFigureOut">
              <a:rPr lang="en-US" smtClean="0"/>
              <a:pPr/>
              <a:t>12/4/2014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CECB65-4A4A-44EF-B40E-8DA7DEBBF911}" type="slidenum">
              <a:rPr lang="en-US" smtClean="0"/>
              <a:pPr/>
              <a:t>‹#›</a:t>
            </a:fld>
            <a:endParaRPr lang="en-US" dirty="0"/>
          </a:p>
        </p:txBody>
      </p:sp>
      <p:sp>
        <p:nvSpPr>
          <p:cNvPr id="13" name="TextBox 12"/>
          <p:cNvSpPr txBox="1"/>
          <p:nvPr userDrawn="1"/>
        </p:nvSpPr>
        <p:spPr>
          <a:xfrm rot="16200000">
            <a:off x="6172563" y="1971907"/>
            <a:ext cx="5324343"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5400" dirty="0" smtClean="0">
                <a:ln w="18415" cmpd="sng">
                  <a:noFill/>
                  <a:prstDash val="solid"/>
                </a:ln>
                <a:solidFill>
                  <a:schemeClr val="bg2">
                    <a:lumMod val="90000"/>
                    <a:alpha val="19000"/>
                  </a:schemeClr>
                </a:solidFill>
                <a:effectLst>
                  <a:outerShdw blurRad="63500" dir="3600000" algn="tl" rotWithShape="0">
                    <a:srgbClr val="000000">
                      <a:alpha val="70000"/>
                    </a:srgbClr>
                  </a:outerShdw>
                </a:effectLst>
                <a:latin typeface="Grange" pitchFamily="2" charset="0"/>
              </a:rPr>
              <a:t>www.drcog.org</a:t>
            </a:r>
            <a:endParaRPr lang="en-US" sz="5400" dirty="0">
              <a:ln w="18415" cmpd="sng">
                <a:noFill/>
                <a:prstDash val="solid"/>
              </a:ln>
              <a:solidFill>
                <a:schemeClr val="bg2">
                  <a:lumMod val="90000"/>
                  <a:alpha val="19000"/>
                </a:schemeClr>
              </a:solidFill>
              <a:effectLst>
                <a:outerShdw blurRad="63500" dir="3600000" algn="tl" rotWithShape="0">
                  <a:srgbClr val="000000">
                    <a:alpha val="70000"/>
                  </a:srgbClr>
                </a:outerShdw>
              </a:effectLst>
              <a:latin typeface="Grange" pitchFamily="2" charset="0"/>
            </a:endParaRPr>
          </a:p>
        </p:txBody>
      </p:sp>
      <p:pic>
        <p:nvPicPr>
          <p:cNvPr id="10" name="Picture 9" descr="2010 DRCOG New Logo 1a.png"/>
          <p:cNvPicPr>
            <a:picLocks noChangeAspect="1"/>
          </p:cNvPicPr>
          <p:nvPr userDrawn="1"/>
        </p:nvPicPr>
        <p:blipFill>
          <a:blip r:embed="rId4" cstate="print"/>
          <a:stretch>
            <a:fillRect/>
          </a:stretch>
        </p:blipFill>
        <p:spPr>
          <a:xfrm>
            <a:off x="-183386" y="5908430"/>
            <a:ext cx="1899137" cy="949569"/>
          </a:xfrm>
          <a:prstGeom prst="rect">
            <a:avLst/>
          </a:prstGeom>
          <a:effectLst>
            <a:outerShdw blurRad="50800" dist="38100" dir="2700000" algn="tl" rotWithShape="0">
              <a:prstClr val="black">
                <a:alpha val="40000"/>
              </a:prstClr>
            </a:outerShdw>
          </a:effectLst>
        </p:spPr>
      </p:pic>
      <p:sp>
        <p:nvSpPr>
          <p:cNvPr id="20" name="Title 10"/>
          <p:cNvSpPr>
            <a:spLocks noGrp="1"/>
          </p:cNvSpPr>
          <p:nvPr>
            <p:ph type="title"/>
          </p:nvPr>
        </p:nvSpPr>
        <p:spPr>
          <a:xfrm>
            <a:off x="228600" y="2209800"/>
            <a:ext cx="7202487" cy="1353209"/>
          </a:xfrm>
        </p:spPr>
        <p:txBody>
          <a:bodyPr>
            <a:noAutofit/>
          </a:bodyPr>
          <a:lstStyle>
            <a:lvl1pPr>
              <a:defRPr sz="5400"/>
            </a:lvl1pPr>
          </a:lstStyle>
          <a:p>
            <a:pPr algn="r"/>
            <a:r>
              <a:rPr lang="en-US" sz="7200" dirty="0" smtClean="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rPr>
              <a:t>Click to edit</a:t>
            </a:r>
            <a:endParaRPr lang="en-US" sz="7200" dirty="0">
              <a:ln w="12700">
                <a:solidFill>
                  <a:schemeClr val="tx2">
                    <a:satMod val="155000"/>
                  </a:schemeClr>
                </a:solidFill>
                <a:prstDash val="solid"/>
              </a:ln>
              <a:solidFill>
                <a:schemeClr val="bg2">
                  <a:lumMod val="90000"/>
                </a:schemeClr>
              </a:solidFill>
              <a:effectLst>
                <a:outerShdw blurRad="41275" dist="20320" dir="1800000" algn="tl" rotWithShape="0">
                  <a:srgbClr val="000000">
                    <a:alpha val="40000"/>
                  </a:srgbClr>
                </a:outerShdw>
              </a:effectLst>
            </a:endParaRPr>
          </a:p>
        </p:txBody>
      </p:sp>
      <p:pic>
        <p:nvPicPr>
          <p:cNvPr id="11" name="Picture 2" descr="TheCenter"/>
          <p:cNvPicPr>
            <a:picLocks noChangeAspect="1" noChangeArrowheads="1"/>
          </p:cNvPicPr>
          <p:nvPr userDrawn="1"/>
        </p:nvPicPr>
        <p:blipFill>
          <a:blip r:embed="rId5"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676400" y="6019086"/>
            <a:ext cx="990600" cy="838914"/>
          </a:xfrm>
          <a:prstGeom prst="rect">
            <a:avLst/>
          </a:prstGeom>
          <a:noFill/>
          <a:ln w="9525" algn="in">
            <a:noFill/>
            <a:miter lim="800000"/>
            <a:headEnd/>
            <a:tailEnd/>
          </a:ln>
          <a:effectLst>
            <a:outerShdw blurRad="50800" dist="38100" dir="2700000" algn="tl" rotWithShape="0">
              <a:prstClr val="black">
                <a:alpha val="40000"/>
              </a:prst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296E192-E686-4F26-907E-854D2C3260A7}" type="datetimeFigureOut">
              <a:rPr lang="en-US" smtClean="0"/>
              <a:pPr/>
              <a:t>12/4/2014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CECB65-4A4A-44EF-B40E-8DA7DEBBF911}" type="slidenum">
              <a:rPr lang="en-US" smtClean="0"/>
              <a:pPr/>
              <a:t>‹#›</a:t>
            </a:fld>
            <a:endParaRPr lang="en-US" dirty="0"/>
          </a:p>
        </p:txBody>
      </p:sp>
      <p:pic>
        <p:nvPicPr>
          <p:cNvPr id="9" name="Picture 8" descr="Government-Affairs-header-Bar.png"/>
          <p:cNvPicPr>
            <a:picLocks noChangeAspect="1"/>
          </p:cNvPicPr>
          <p:nvPr userDrawn="1"/>
        </p:nvPicPr>
        <p:blipFill>
          <a:blip r:embed="rId2" cstate="print"/>
          <a:stretch>
            <a:fillRect/>
          </a:stretch>
        </p:blipFill>
        <p:spPr>
          <a:xfrm>
            <a:off x="-2981517" y="152400"/>
            <a:ext cx="9727659" cy="1524000"/>
          </a:xfrm>
          <a:prstGeom prst="rect">
            <a:avLst/>
          </a:prstGeom>
        </p:spPr>
      </p:pic>
      <p:sp>
        <p:nvSpPr>
          <p:cNvPr id="10" name="Title 15"/>
          <p:cNvSpPr>
            <a:spLocks noGrp="1"/>
          </p:cNvSpPr>
          <p:nvPr userDrawn="1">
            <p:ph type="title"/>
          </p:nvPr>
        </p:nvSpPr>
        <p:spPr>
          <a:xfrm>
            <a:off x="381000" y="76200"/>
            <a:ext cx="8229600" cy="1143000"/>
          </a:xfrm>
        </p:spPr>
        <p:txBody>
          <a:bodyPr/>
          <a:lstStyle/>
          <a:p>
            <a:pPr algn="l"/>
            <a:r>
              <a:rPr lang="en-US"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Click to edit Master title style</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8" name="Picture 7" descr="blue-Background.png"/>
          <p:cNvPicPr>
            <a:picLocks noChangeAspect="1"/>
          </p:cNvPicPr>
          <p:nvPr/>
        </p:nvPicPr>
        <p:blipFill>
          <a:blip r:embed="rId12" cstate="print"/>
          <a:stretch>
            <a:fillRect/>
          </a:stretch>
        </p:blipFill>
        <p:spPr>
          <a:xfrm>
            <a:off x="0" y="3572"/>
            <a:ext cx="9143999" cy="6850856"/>
          </a:xfrm>
          <a:prstGeom prst="rect">
            <a:avLst/>
          </a:prstGeom>
        </p:spPr>
      </p:pic>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Arial" pitchFamily="34" charset="0"/>
                <a:ea typeface="+mn-lt"/>
                <a:cs typeface="Arial" pitchFamily="34" charset="0"/>
              </a:defRPr>
            </a:lvl1pPr>
          </a:lstStyle>
          <a:p>
            <a:fld id="{1296E192-E686-4F26-907E-854D2C3260A7}" type="datetimeFigureOut">
              <a:rPr lang="en-US" smtClean="0"/>
              <a:pPr/>
              <a:t>12/4/2014</a:t>
            </a:fld>
            <a:endParaRPr lang="en-US" dirty="0"/>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Arial" pitchFamily="34" charset="0"/>
                <a:ea typeface="+mn-lt"/>
                <a:cs typeface="Arial" pitchFamily="34" charset="0"/>
              </a:defRPr>
            </a:lvl1pPr>
          </a:lstStyle>
          <a:p>
            <a:endParaRPr lang="en-US" dirty="0"/>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Arial" pitchFamily="34" charset="0"/>
                <a:ea typeface="+mn-lt"/>
                <a:cs typeface="Arial" pitchFamily="34" charset="0"/>
              </a:defRPr>
            </a:lvl1pPr>
          </a:lstStyle>
          <a:p>
            <a:fld id="{F1CECB65-4A4A-44EF-B40E-8DA7DEBBF911}" type="slidenum">
              <a:rPr lang="en-US" smtClean="0"/>
              <a:pPr/>
              <a:t>‹#›</a:t>
            </a:fld>
            <a:endParaRPr lang="en-US" dirty="0"/>
          </a:p>
        </p:txBody>
      </p:sp>
      <p:pic>
        <p:nvPicPr>
          <p:cNvPr id="7" name="Picture 6" descr="2010 DRCOG New Logo 1a.png"/>
          <p:cNvPicPr>
            <a:picLocks noChangeAspect="1"/>
          </p:cNvPicPr>
          <p:nvPr/>
        </p:nvPicPr>
        <p:blipFill>
          <a:blip r:embed="rId13" cstate="print"/>
          <a:stretch>
            <a:fillRect/>
          </a:stretch>
        </p:blipFill>
        <p:spPr>
          <a:xfrm>
            <a:off x="0" y="5908431"/>
            <a:ext cx="1899137" cy="949569"/>
          </a:xfrm>
          <a:prstGeom prst="rect">
            <a:avLst/>
          </a:prstGeom>
          <a:effectLst>
            <a:outerShdw blurRad="50800" dist="38100" dir="2700000" algn="tl" rotWithShape="0">
              <a:prstClr val="black">
                <a:alpha val="40000"/>
              </a:prstClr>
            </a:outerShdw>
          </a:effectLst>
        </p:spPr>
      </p:pic>
      <p:pic>
        <p:nvPicPr>
          <p:cNvPr id="11" name="Picture 2" descr="TheCenter"/>
          <p:cNvPicPr>
            <a:picLocks noChangeAspect="1" noChangeArrowheads="1"/>
          </p:cNvPicPr>
          <p:nvPr userDrawn="1"/>
        </p:nvPicPr>
        <p:blipFill>
          <a:blip r:embed="rId14"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1676400" y="6019086"/>
            <a:ext cx="990600" cy="838914"/>
          </a:xfrm>
          <a:prstGeom prst="rect">
            <a:avLst/>
          </a:prstGeom>
          <a:noFill/>
          <a:ln w="9525" algn="in">
            <a:noFill/>
            <a:miter lim="800000"/>
            <a:headEnd/>
            <a:tailEnd/>
          </a:ln>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Arial" pitchFamily="34" charset="0"/>
          <a:ea typeface="+mj-lt"/>
          <a:cs typeface="Arial" pitchFamily="34" charset="0"/>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Arial" pitchFamily="34" charset="0"/>
          <a:ea typeface="+mn-lt"/>
          <a:cs typeface="Arial" pitchFamily="34" charset="0"/>
        </a:defRPr>
      </a:lvl1pPr>
      <a:lvl2pPr marL="557784" indent="-228600" algn="l" eaLnBrk="1" hangingPunct="1">
        <a:buClr>
          <a:schemeClr val="tx2"/>
        </a:buClr>
        <a:buFont typeface="Wingdings 2" pitchFamily="18" charset="2"/>
        <a:buChar char=""/>
        <a:defRPr sz="2200">
          <a:solidFill>
            <a:schemeClr val="tx1"/>
          </a:solidFill>
          <a:latin typeface="Arial" pitchFamily="34" charset="0"/>
          <a:ea typeface="+mn-lt"/>
          <a:cs typeface="Arial" pitchFamily="34" charset="0"/>
        </a:defRPr>
      </a:lvl2pPr>
      <a:lvl3pPr marL="813816" indent="-228600" algn="l" eaLnBrk="1" hangingPunct="1">
        <a:buClr>
          <a:schemeClr val="accent1"/>
        </a:buClr>
        <a:buFont typeface="Wingdings 2" pitchFamily="18" charset="2"/>
        <a:buChar char=""/>
        <a:defRPr sz="2000">
          <a:solidFill>
            <a:schemeClr val="tx1"/>
          </a:solidFill>
          <a:latin typeface="Arial" pitchFamily="34" charset="0"/>
          <a:ea typeface="+mn-lt"/>
          <a:cs typeface="Arial" pitchFamily="34" charset="0"/>
        </a:defRPr>
      </a:lvl3pPr>
      <a:lvl4pPr marL="1069848" indent="-228600" algn="l" eaLnBrk="1" hangingPunct="1">
        <a:buClr>
          <a:schemeClr val="tx2"/>
        </a:buClr>
        <a:buFont typeface="Wingdings 2" pitchFamily="18" charset="2"/>
        <a:buChar char=""/>
        <a:defRPr sz="1800">
          <a:solidFill>
            <a:schemeClr val="tx1"/>
          </a:solidFill>
          <a:latin typeface="Arial" pitchFamily="34" charset="0"/>
          <a:ea typeface="+mn-lt"/>
          <a:cs typeface="Arial" pitchFamily="34" charset="0"/>
        </a:defRPr>
      </a:lvl4pPr>
      <a:lvl5pPr marL="1316736" indent="-228600" algn="l" eaLnBrk="1" hangingPunct="1">
        <a:buClr>
          <a:schemeClr val="accent1"/>
        </a:buClr>
        <a:buFont typeface="Wingdings 2" pitchFamily="18" charset="2"/>
        <a:buChar char=""/>
        <a:defRPr sz="1800">
          <a:solidFill>
            <a:schemeClr val="tx1"/>
          </a:solidFill>
          <a:latin typeface="Arial" pitchFamily="34" charset="0"/>
          <a:ea typeface="+mn-lt"/>
          <a:cs typeface="Arial" pitchFamily="34" charset="0"/>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swilkins@glbtcolorado.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www.projectvisibility.org/" TargetMode="External"/><Relationship Id="rId5" Type="http://schemas.openxmlformats.org/officeDocument/2006/relationships/hyperlink" Target="mailto:jsolms@drcog.org" TargetMode="External"/><Relationship Id="rId4" Type="http://schemas.openxmlformats.org/officeDocument/2006/relationships/hyperlink" Target="http://www.glbtcolorado.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p:spPr>
        <p:txBody>
          <a:bodyPr>
            <a:noAutofit/>
          </a:bodyPr>
          <a:lstStyle/>
          <a:p>
            <a:pPr algn="ctr"/>
            <a:r>
              <a:rPr lang="en-US" sz="6000" dirty="0" smtClean="0">
                <a:latin typeface="Palatino Linotype" pitchFamily="18" charset="0"/>
              </a:rPr>
              <a:t>Area Agency on Aging</a:t>
            </a:r>
            <a:endParaRPr lang="en-US" sz="6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lIns="92075" tIns="46038" rIns="92075" bIns="46038" anchor="ctr"/>
          <a:lstStyle/>
          <a:p>
            <a:pPr eaLnBrk="1" hangingPunct="1"/>
            <a:r>
              <a:rPr lang="en-US" dirty="0" smtClean="0"/>
              <a:t>How to be a LGBT Ally</a:t>
            </a:r>
          </a:p>
        </p:txBody>
      </p:sp>
      <p:sp>
        <p:nvSpPr>
          <p:cNvPr id="28675" name="Rectangle 3"/>
          <p:cNvSpPr>
            <a:spLocks noGrp="1" noChangeArrowheads="1"/>
          </p:cNvSpPr>
          <p:nvPr>
            <p:ph idx="1"/>
          </p:nvPr>
        </p:nvSpPr>
        <p:spPr/>
        <p:txBody>
          <a:bodyPr lIns="92075" tIns="46038" rIns="92075" bIns="46038"/>
          <a:lstStyle/>
          <a:p>
            <a:pPr algn="ctr" eaLnBrk="1" hangingPunct="1">
              <a:buFont typeface="Wingdings" pitchFamily="2" charset="2"/>
              <a:buNone/>
            </a:pPr>
            <a:r>
              <a:rPr lang="en-US" sz="4000" dirty="0" smtClean="0">
                <a:solidFill>
                  <a:schemeClr val="accent3"/>
                </a:solidFill>
              </a:rPr>
              <a:t>Create inclusive infrastructure</a:t>
            </a:r>
            <a:r>
              <a:rPr lang="en-US" sz="4000" dirty="0" smtClean="0">
                <a:solidFill>
                  <a:schemeClr val="bg2"/>
                </a:solidFill>
              </a:rPr>
              <a:t>.</a:t>
            </a:r>
          </a:p>
          <a:p>
            <a:pPr eaLnBrk="1" hangingPunct="1"/>
            <a:r>
              <a:rPr lang="en-US" sz="2400" dirty="0" smtClean="0">
                <a:solidFill>
                  <a:schemeClr val="tx2"/>
                </a:solidFill>
                <a:latin typeface="Arial" charset="0"/>
              </a:rPr>
              <a:t>Assume that in </a:t>
            </a:r>
            <a:r>
              <a:rPr lang="en-US" sz="2400" u="sng" dirty="0" smtClean="0">
                <a:solidFill>
                  <a:schemeClr val="tx2"/>
                </a:solidFill>
                <a:latin typeface="Arial" charset="0"/>
              </a:rPr>
              <a:t>any</a:t>
            </a:r>
            <a:r>
              <a:rPr lang="en-US" sz="2400" dirty="0" smtClean="0">
                <a:solidFill>
                  <a:schemeClr val="tx2"/>
                </a:solidFill>
                <a:latin typeface="Arial" charset="0"/>
              </a:rPr>
              <a:t> group, LGBT people are present</a:t>
            </a:r>
          </a:p>
          <a:p>
            <a:pPr eaLnBrk="1" hangingPunct="1"/>
            <a:r>
              <a:rPr lang="en-US" sz="2400" dirty="0" smtClean="0">
                <a:solidFill>
                  <a:schemeClr val="tx2"/>
                </a:solidFill>
                <a:latin typeface="Arial" charset="0"/>
              </a:rPr>
              <a:t>If your sexual orientation is heterosexual, understand your privilege and the ways it is rewarded in this culture.</a:t>
            </a:r>
          </a:p>
          <a:p>
            <a:pPr eaLnBrk="1" hangingPunct="1"/>
            <a:r>
              <a:rPr lang="en-US" sz="2400" dirty="0" smtClean="0">
                <a:solidFill>
                  <a:schemeClr val="tx2"/>
                </a:solidFill>
                <a:latin typeface="Arial" charset="0"/>
              </a:rPr>
              <a:t>Learn about the LGBT cultures that exist around you.</a:t>
            </a:r>
          </a:p>
          <a:p>
            <a:pPr eaLnBrk="1" hangingPunct="1"/>
            <a:r>
              <a:rPr lang="en-US" sz="2400" dirty="0" smtClean="0">
                <a:solidFill>
                  <a:schemeClr val="tx2"/>
                </a:solidFill>
                <a:latin typeface="Arial" charset="0"/>
              </a:rPr>
              <a:t>Find ways to make LGBT culture visible in your organization.</a:t>
            </a:r>
          </a:p>
          <a:p>
            <a:pPr eaLnBrk="1" hangingPunct="1"/>
            <a:r>
              <a:rPr lang="en-US" sz="2400" dirty="0" smtClean="0">
                <a:solidFill>
                  <a:schemeClr val="tx2"/>
                </a:solidFill>
                <a:latin typeface="Arial" charset="0"/>
              </a:rPr>
              <a:t>Be able to make appropriate referrals for services, resources, products, and organizations.</a:t>
            </a:r>
          </a:p>
          <a:p>
            <a:pPr eaLnBrk="1" hangingPunct="1"/>
            <a:endParaRPr lang="en-US" sz="2400" dirty="0" smtClean="0">
              <a:solidFill>
                <a:schemeClr val="tx2"/>
              </a:solidFill>
              <a:latin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lIns="92075" tIns="46038" rIns="92075" bIns="46038" anchor="ctr"/>
          <a:lstStyle/>
          <a:p>
            <a:pPr eaLnBrk="1" hangingPunct="1"/>
            <a:r>
              <a:rPr lang="en-US" dirty="0" smtClean="0"/>
              <a:t>How to be a LGBT Ally</a:t>
            </a:r>
          </a:p>
        </p:txBody>
      </p:sp>
      <p:sp>
        <p:nvSpPr>
          <p:cNvPr id="29699" name="Rectangle 3"/>
          <p:cNvSpPr>
            <a:spLocks noGrp="1" noChangeArrowheads="1"/>
          </p:cNvSpPr>
          <p:nvPr>
            <p:ph idx="1"/>
          </p:nvPr>
        </p:nvSpPr>
        <p:spPr/>
        <p:txBody>
          <a:bodyPr lIns="92075" tIns="46038" rIns="92075" bIns="46038"/>
          <a:lstStyle/>
          <a:p>
            <a:pPr algn="ctr" eaLnBrk="1" hangingPunct="1">
              <a:lnSpc>
                <a:spcPct val="90000"/>
              </a:lnSpc>
              <a:buFont typeface="Wingdings" pitchFamily="2" charset="2"/>
              <a:buNone/>
            </a:pPr>
            <a:r>
              <a:rPr lang="en-US" sz="4000" dirty="0" smtClean="0">
                <a:solidFill>
                  <a:schemeClr val="accent3"/>
                </a:solidFill>
              </a:rPr>
              <a:t>Communicate Effectively</a:t>
            </a:r>
          </a:p>
          <a:p>
            <a:pPr eaLnBrk="1" hangingPunct="1">
              <a:lnSpc>
                <a:spcPct val="90000"/>
              </a:lnSpc>
            </a:pPr>
            <a:r>
              <a:rPr lang="en-US" sz="2400" dirty="0" smtClean="0">
                <a:solidFill>
                  <a:schemeClr val="tx2"/>
                </a:solidFill>
                <a:latin typeface="Arial" charset="0"/>
              </a:rPr>
              <a:t>Do not take offense or be distracted if people accuse you of being gay or lesbian for taking a stand.</a:t>
            </a:r>
          </a:p>
          <a:p>
            <a:pPr eaLnBrk="1" hangingPunct="1">
              <a:lnSpc>
                <a:spcPct val="90000"/>
              </a:lnSpc>
            </a:pPr>
            <a:r>
              <a:rPr lang="en-US" sz="2400" dirty="0" smtClean="0">
                <a:solidFill>
                  <a:schemeClr val="tx2"/>
                </a:solidFill>
                <a:latin typeface="Arial" charset="0"/>
              </a:rPr>
              <a:t>Interrupt anti-LGBT comments, jokes, or stereotypic pronouncements by peers, colleagues, clients, residents.</a:t>
            </a:r>
          </a:p>
          <a:p>
            <a:pPr eaLnBrk="1" hangingPunct="1">
              <a:lnSpc>
                <a:spcPct val="90000"/>
              </a:lnSpc>
            </a:pPr>
            <a:r>
              <a:rPr lang="en-US" sz="2400" dirty="0" smtClean="0">
                <a:solidFill>
                  <a:schemeClr val="tx2"/>
                </a:solidFill>
                <a:latin typeface="Arial" charset="0"/>
              </a:rPr>
              <a:t>Be cautious about identifying LGBT persons to others (including other LGBTs) without permission.</a:t>
            </a:r>
          </a:p>
          <a:p>
            <a:pPr eaLnBrk="1" hangingPunct="1">
              <a:lnSpc>
                <a:spcPct val="90000"/>
              </a:lnSpc>
            </a:pPr>
            <a:r>
              <a:rPr lang="en-US" sz="2400" dirty="0" smtClean="0">
                <a:solidFill>
                  <a:schemeClr val="tx2"/>
                </a:solidFill>
                <a:latin typeface="Arial" charset="0"/>
              </a:rPr>
              <a:t>Respect a LGBT person’s decision to “come out” or not</a:t>
            </a:r>
          </a:p>
          <a:p>
            <a:pPr eaLnBrk="1" hangingPunct="1">
              <a:lnSpc>
                <a:spcPct val="90000"/>
              </a:lnSpc>
            </a:pPr>
            <a:r>
              <a:rPr lang="en-US" sz="2400" dirty="0" smtClean="0">
                <a:solidFill>
                  <a:schemeClr val="tx2"/>
                </a:solidFill>
                <a:latin typeface="Arial" charset="0"/>
              </a:rPr>
              <a:t>Listen without judgment.</a:t>
            </a:r>
          </a:p>
          <a:p>
            <a:pPr eaLnBrk="1" hangingPunct="1">
              <a:lnSpc>
                <a:spcPct val="90000"/>
              </a:lnSpc>
              <a:buFont typeface="Wingdings" pitchFamily="2" charset="2"/>
              <a:buNone/>
            </a:pPr>
            <a:endParaRPr lang="en-US" sz="2400" dirty="0" smtClean="0">
              <a:solidFill>
                <a:schemeClr val="tx2"/>
              </a:solidFill>
              <a:latin typeface="Arial" charset="0"/>
            </a:endParaRPr>
          </a:p>
          <a:p>
            <a:pPr eaLnBrk="1" hangingPunct="1">
              <a:lnSpc>
                <a:spcPct val="90000"/>
              </a:lnSpc>
            </a:pPr>
            <a:endParaRPr lang="en-US" sz="2400" dirty="0" smtClean="0">
              <a:solidFill>
                <a:schemeClr val="tx2"/>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990600" y="3124200"/>
            <a:ext cx="7010400" cy="3140075"/>
          </a:xfrm>
          <a:prstGeom prst="rect">
            <a:avLst/>
          </a:prstGeom>
          <a:noFill/>
          <a:ln w="12700" cap="sq">
            <a:noFill/>
            <a:miter lim="800000"/>
            <a:headEnd type="none" w="sm" len="sm"/>
            <a:tailEnd type="none" w="sm" len="sm"/>
          </a:ln>
        </p:spPr>
        <p:txBody>
          <a:bodyPr>
            <a:spAutoFit/>
          </a:bodyPr>
          <a:lstStyle/>
          <a:p>
            <a:pPr algn="ctr" eaLnBrk="1" hangingPunct="1"/>
            <a:endParaRPr lang="en-US" sz="4000" b="1" i="1" dirty="0"/>
          </a:p>
          <a:p>
            <a:pPr algn="ctr" eaLnBrk="1" hangingPunct="1"/>
            <a:r>
              <a:rPr lang="en-US" sz="4000" b="1" i="1" dirty="0">
                <a:solidFill>
                  <a:schemeClr val="accent1"/>
                </a:solidFill>
              </a:rPr>
              <a:t>“They always say time changes things, but you actually have to change them yourself.”</a:t>
            </a:r>
          </a:p>
          <a:p>
            <a:pPr algn="ctr" eaLnBrk="1" hangingPunct="1"/>
            <a:r>
              <a:rPr lang="en-US" sz="4000" b="1" i="1" dirty="0"/>
              <a:t>-</a:t>
            </a:r>
            <a:r>
              <a:rPr lang="en-US" sz="3200" b="1" dirty="0"/>
              <a:t>Andy Warhol</a:t>
            </a:r>
            <a:endParaRPr lang="en-US" sz="4000" b="1" dirty="0"/>
          </a:p>
        </p:txBody>
      </p:sp>
      <p:pic>
        <p:nvPicPr>
          <p:cNvPr id="30723" name="Picture 4" descr="khashayar20090808181422125"/>
          <p:cNvPicPr>
            <a:picLocks noChangeAspect="1" noChangeArrowheads="1"/>
          </p:cNvPicPr>
          <p:nvPr/>
        </p:nvPicPr>
        <p:blipFill>
          <a:blip r:embed="rId3" cstate="print"/>
          <a:srcRect/>
          <a:stretch>
            <a:fillRect/>
          </a:stretch>
        </p:blipFill>
        <p:spPr bwMode="auto">
          <a:xfrm>
            <a:off x="2667000" y="990600"/>
            <a:ext cx="3657600" cy="2468563"/>
          </a:xfrm>
          <a:prstGeom prst="rect">
            <a:avLst/>
          </a:prstGeom>
          <a:noFill/>
          <a:ln w="38100">
            <a:solidFill>
              <a:srgbClr val="800000"/>
            </a:solidFill>
            <a:prstDash val="sysDot"/>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533400"/>
            <a:ext cx="8229600" cy="1143000"/>
          </a:xfrm>
        </p:spPr>
        <p:txBody>
          <a:bodyPr lIns="92075" tIns="46038" rIns="92075" bIns="46038" anchor="ctr"/>
          <a:lstStyle/>
          <a:p>
            <a:pPr eaLnBrk="1" hangingPunct="1"/>
            <a:r>
              <a:rPr lang="en-US" smtClean="0"/>
              <a:t>For More Information</a:t>
            </a:r>
          </a:p>
        </p:txBody>
      </p:sp>
      <p:sp>
        <p:nvSpPr>
          <p:cNvPr id="31747" name="Rectangle 3"/>
          <p:cNvSpPr>
            <a:spLocks noGrp="1" noChangeArrowheads="1"/>
          </p:cNvSpPr>
          <p:nvPr>
            <p:ph type="body" idx="4294967295"/>
          </p:nvPr>
        </p:nvSpPr>
        <p:spPr>
          <a:xfrm>
            <a:off x="0" y="1828800"/>
            <a:ext cx="8229600" cy="4302125"/>
          </a:xfrm>
        </p:spPr>
        <p:txBody>
          <a:bodyPr lIns="92075" tIns="46038" rIns="92075" bIns="46038">
            <a:normAutofit lnSpcReduction="10000"/>
          </a:bodyPr>
          <a:lstStyle/>
          <a:p>
            <a:pPr eaLnBrk="1" hangingPunct="1"/>
            <a:r>
              <a:rPr lang="en-US" sz="2000" smtClean="0"/>
              <a:t>Shari Wilkins</a:t>
            </a:r>
            <a:br>
              <a:rPr lang="en-US" sz="2000" smtClean="0"/>
            </a:br>
            <a:r>
              <a:rPr lang="en-US" sz="2000" smtClean="0"/>
              <a:t>GLBT Community Center of Colorado</a:t>
            </a:r>
            <a:br>
              <a:rPr lang="en-US" sz="2000" smtClean="0"/>
            </a:br>
            <a:r>
              <a:rPr lang="en-US" sz="2000" smtClean="0"/>
              <a:t>303 – 733-7743, ext. 122</a:t>
            </a:r>
            <a:br>
              <a:rPr lang="en-US" sz="2000" smtClean="0"/>
            </a:br>
            <a:r>
              <a:rPr lang="en-US" sz="2000" u="sng" smtClean="0">
                <a:hlinkClick r:id="rId3"/>
              </a:rPr>
              <a:t>swilkins@glbtcolorado.org</a:t>
            </a:r>
            <a:r>
              <a:rPr lang="en-US" sz="2000" smtClean="0"/>
              <a:t/>
            </a:r>
            <a:br>
              <a:rPr lang="en-US" sz="2000" smtClean="0"/>
            </a:br>
            <a:r>
              <a:rPr lang="en-US" sz="2000" smtClean="0">
                <a:hlinkClick r:id="rId4"/>
              </a:rPr>
              <a:t>www.glbtcolorado.org</a:t>
            </a:r>
            <a:r>
              <a:rPr lang="en-US" sz="2000" smtClean="0"/>
              <a:t/>
            </a:r>
            <a:br>
              <a:rPr lang="en-US" sz="2000" smtClean="0"/>
            </a:br>
            <a:endParaRPr lang="en-US" sz="2000" smtClean="0"/>
          </a:p>
          <a:p>
            <a:pPr eaLnBrk="1" hangingPunct="1"/>
            <a:r>
              <a:rPr lang="en-US" sz="2000" smtClean="0"/>
              <a:t>Jennifer Solms, MSW                                                                          Ombudsman</a:t>
            </a:r>
            <a:br>
              <a:rPr lang="en-US" sz="2000" smtClean="0"/>
            </a:br>
            <a:r>
              <a:rPr lang="en-US" sz="2000" smtClean="0"/>
              <a:t>Denver Regional Council of Governments</a:t>
            </a:r>
            <a:br>
              <a:rPr lang="en-US" sz="2000" smtClean="0"/>
            </a:br>
            <a:r>
              <a:rPr lang="en-US" sz="2000" smtClean="0"/>
              <a:t>Area Agency on Aging</a:t>
            </a:r>
            <a:br>
              <a:rPr lang="en-US" sz="2000" smtClean="0"/>
            </a:br>
            <a:r>
              <a:rPr lang="en-US" sz="2000" smtClean="0"/>
              <a:t>303 – 480-6796</a:t>
            </a:r>
            <a:br>
              <a:rPr lang="en-US" sz="2000" smtClean="0"/>
            </a:br>
            <a:r>
              <a:rPr lang="en-US" sz="2000" smtClean="0">
                <a:hlinkClick r:id="rId5"/>
              </a:rPr>
              <a:t>jsolms@drcog.org</a:t>
            </a:r>
            <a:r>
              <a:rPr lang="en-US" sz="2000" smtClean="0"/>
              <a:t/>
            </a:r>
            <a:br>
              <a:rPr lang="en-US" sz="2000" smtClean="0"/>
            </a:br>
            <a:endParaRPr lang="en-US" sz="2000" smtClean="0"/>
          </a:p>
          <a:p>
            <a:pPr eaLnBrk="1" hangingPunct="1">
              <a:lnSpc>
                <a:spcPct val="80000"/>
              </a:lnSpc>
            </a:pPr>
            <a:r>
              <a:rPr lang="en-US" sz="2000" smtClean="0"/>
              <a:t>Project Visibility -  </a:t>
            </a:r>
            <a:r>
              <a:rPr lang="en-US" sz="2000" smtClean="0">
                <a:hlinkClick r:id="rId6"/>
              </a:rPr>
              <a:t>www.projectvisibility.org</a:t>
            </a:r>
            <a:r>
              <a:rPr lang="en-US" sz="2000" smtClean="0"/>
              <a:t/>
            </a:r>
            <a:br>
              <a:rPr lang="en-US" sz="2000" smtClean="0"/>
            </a:br>
            <a:endParaRPr lang="en-US" sz="2000" smtClean="0"/>
          </a:p>
          <a:p>
            <a:pPr eaLnBrk="1" hangingPunct="1">
              <a:lnSpc>
                <a:spcPct val="80000"/>
              </a:lnSpc>
            </a:pPr>
            <a:endParaRPr lang="en-US" sz="200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chor="ctr"/>
          <a:lstStyle/>
          <a:p>
            <a:r>
              <a:rPr lang="en-US" sz="2000" dirty="0" smtClean="0">
                <a:latin typeface="Palatino Linotype" pitchFamily="18" charset="0"/>
              </a:rPr>
              <a:t/>
            </a:r>
            <a:br>
              <a:rPr lang="en-US" sz="2000" dirty="0" smtClean="0">
                <a:latin typeface="Palatino Linotype" pitchFamily="18" charset="0"/>
              </a:rPr>
            </a:br>
            <a:r>
              <a:rPr lang="en-US" sz="2000" dirty="0" smtClean="0">
                <a:latin typeface="Palatino Linotype" pitchFamily="18" charset="0"/>
              </a:rPr>
              <a:t/>
            </a:r>
            <a:br>
              <a:rPr lang="en-US" sz="2000" dirty="0" smtClean="0">
                <a:latin typeface="Palatino Linotype" pitchFamily="18" charset="0"/>
              </a:rPr>
            </a:br>
            <a:r>
              <a:rPr lang="en-US" sz="2000" dirty="0" smtClean="0">
                <a:latin typeface="Palatino Linotype" pitchFamily="18" charset="0"/>
              </a:rPr>
              <a:t/>
            </a:r>
            <a:br>
              <a:rPr lang="en-US" sz="2000" dirty="0" smtClean="0">
                <a:latin typeface="Palatino Linotype" pitchFamily="18" charset="0"/>
              </a:rPr>
            </a:br>
            <a:r>
              <a:rPr lang="en-US" sz="2000" b="0" dirty="0"/>
              <a:t> </a:t>
            </a:r>
            <a:r>
              <a:rPr lang="en-US" sz="2000" b="0" dirty="0" smtClean="0"/>
              <a:t/>
            </a:r>
            <a:br>
              <a:rPr lang="en-US" sz="2000" b="0" dirty="0" smtClean="0"/>
            </a:br>
            <a:r>
              <a:rPr lang="en-US" sz="2000" b="0" dirty="0"/>
              <a:t/>
            </a:r>
            <a:br>
              <a:rPr lang="en-US" sz="2000" b="0" dirty="0"/>
            </a:br>
            <a:r>
              <a:rPr lang="en-US" sz="2000" b="0" dirty="0" smtClean="0"/>
              <a:t/>
            </a:r>
            <a:br>
              <a:rPr lang="en-US" sz="2000" b="0" dirty="0" smtClean="0"/>
            </a:br>
            <a:r>
              <a:rPr lang="en-US" sz="2000" b="0" dirty="0" smtClean="0"/>
              <a:t/>
            </a:r>
            <a:br>
              <a:rPr lang="en-US" sz="2000" b="0" dirty="0" smtClean="0"/>
            </a:br>
            <a:r>
              <a:rPr lang="en-US" sz="2000" b="0" dirty="0"/>
              <a:t/>
            </a:r>
            <a:br>
              <a:rPr lang="en-US" sz="2000" b="0" dirty="0"/>
            </a:br>
            <a:r>
              <a:rPr lang="en-US" sz="2000" b="0" dirty="0" smtClean="0"/>
              <a:t/>
            </a:r>
            <a:br>
              <a:rPr lang="en-US" sz="2000" b="0" dirty="0" smtClean="0"/>
            </a:br>
            <a:r>
              <a:rPr lang="en-US" sz="4800" b="0" dirty="0" smtClean="0">
                <a:solidFill>
                  <a:schemeClr val="accent2"/>
                </a:solidFill>
              </a:rPr>
              <a:t>Advocating </a:t>
            </a:r>
            <a:r>
              <a:rPr lang="en-US" sz="4800" b="0" dirty="0">
                <a:solidFill>
                  <a:schemeClr val="accent2"/>
                </a:solidFill>
              </a:rPr>
              <a:t>for LGBT Long-Term Care Consumers: </a:t>
            </a:r>
            <a:r>
              <a:rPr lang="en-US" sz="4400" b="0" dirty="0"/>
              <a:t>Resources for Long-Term Care </a:t>
            </a:r>
            <a:r>
              <a:rPr lang="en-US" sz="4400" b="0" dirty="0" smtClean="0"/>
              <a:t>Ombudsmen</a:t>
            </a:r>
            <a:br>
              <a:rPr lang="en-US" sz="4400" b="0" dirty="0" smtClean="0"/>
            </a:br>
            <a:r>
              <a:rPr lang="en-US" sz="4400" b="0" dirty="0" smtClean="0"/>
              <a:t/>
            </a:r>
            <a:br>
              <a:rPr lang="en-US" sz="4400" b="0" dirty="0" smtClean="0"/>
            </a:br>
            <a:r>
              <a:rPr lang="en-US" sz="3200" b="0" dirty="0" smtClean="0">
                <a:solidFill>
                  <a:schemeClr val="accent1"/>
                </a:solidFill>
              </a:rPr>
              <a:t>Jennifer Solms, MSW</a:t>
            </a:r>
            <a:br>
              <a:rPr lang="en-US" sz="3200" b="0" dirty="0" smtClean="0">
                <a:solidFill>
                  <a:schemeClr val="accent1"/>
                </a:solidFill>
              </a:rPr>
            </a:br>
            <a:r>
              <a:rPr lang="en-US" sz="3200" b="0" dirty="0" smtClean="0">
                <a:solidFill>
                  <a:schemeClr val="accent1"/>
                </a:solidFill>
              </a:rPr>
              <a:t>Ombudsman</a:t>
            </a:r>
            <a:br>
              <a:rPr lang="en-US" sz="3200" b="0" dirty="0" smtClean="0">
                <a:solidFill>
                  <a:schemeClr val="accent1"/>
                </a:solidFill>
              </a:rPr>
            </a:br>
            <a:r>
              <a:rPr lang="en-US" sz="3200" b="0" dirty="0" smtClean="0">
                <a:solidFill>
                  <a:schemeClr val="accent1"/>
                </a:solidFill>
              </a:rPr>
              <a:t>Denver Regional Council of Governments</a:t>
            </a:r>
            <a:r>
              <a:rPr lang="en-US" sz="2000" dirty="0"/>
              <a:t/>
            </a:r>
            <a:br>
              <a:rPr lang="en-US" sz="2000" dirty="0"/>
            </a:br>
            <a:r>
              <a:rPr lang="en-US" sz="2000" dirty="0" smtClean="0">
                <a:latin typeface="Palatino Linotype" pitchFamily="18" charset="0"/>
              </a:rPr>
              <a:t/>
            </a:r>
            <a:br>
              <a:rPr lang="en-US" sz="2000" dirty="0" smtClean="0">
                <a:latin typeface="Palatino Linotype" pitchFamily="18" charset="0"/>
              </a:rPr>
            </a:br>
            <a:r>
              <a:rPr lang="en-US" sz="2000" dirty="0" smtClean="0">
                <a:latin typeface="Palatino Linotype" pitchFamily="18" charset="0"/>
              </a:rPr>
              <a:t/>
            </a:r>
            <a:br>
              <a:rPr lang="en-US" sz="2000" dirty="0" smtClean="0">
                <a:latin typeface="Palatino Linotype" pitchFamily="18" charset="0"/>
              </a:rPr>
            </a:br>
            <a:endParaRPr lang="en-US" sz="3600" dirty="0" smtClean="0">
              <a:latin typeface="Palatino Linotype" pitchFamily="18" charset="0"/>
            </a:endParaRPr>
          </a:p>
        </p:txBody>
      </p:sp>
    </p:spTree>
  </p:cSld>
  <p:clrMapOvr>
    <a:masterClrMapping/>
  </p:clrMapOvr>
  <p:transition>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lIns="92075" tIns="46038" rIns="92075" bIns="46038" anchor="ctr"/>
          <a:lstStyle/>
          <a:p>
            <a:pPr eaLnBrk="1" hangingPunct="1"/>
            <a:r>
              <a:rPr lang="en-US" dirty="0" smtClean="0"/>
              <a:t>What is Project Visibility?</a:t>
            </a:r>
          </a:p>
        </p:txBody>
      </p:sp>
      <p:sp>
        <p:nvSpPr>
          <p:cNvPr id="4099" name="Rectangle 3"/>
          <p:cNvSpPr>
            <a:spLocks noGrp="1" noChangeArrowheads="1"/>
          </p:cNvSpPr>
          <p:nvPr>
            <p:ph idx="1"/>
          </p:nvPr>
        </p:nvSpPr>
        <p:spPr/>
        <p:txBody>
          <a:bodyPr lIns="92075" tIns="46038" rIns="92075" bIns="46038">
            <a:normAutofit/>
          </a:bodyPr>
          <a:lstStyle/>
          <a:p>
            <a:pPr lvl="4" eaLnBrk="1" hangingPunct="1">
              <a:lnSpc>
                <a:spcPct val="80000"/>
              </a:lnSpc>
              <a:buFont typeface="Wingdings" pitchFamily="2" charset="2"/>
              <a:buNone/>
            </a:pPr>
            <a:endParaRPr lang="en-US" sz="2400" dirty="0" smtClean="0"/>
          </a:p>
          <a:p>
            <a:pPr>
              <a:lnSpc>
                <a:spcPct val="80000"/>
              </a:lnSpc>
            </a:pPr>
            <a:r>
              <a:rPr lang="en-US" sz="2400" dirty="0" smtClean="0"/>
              <a:t>Project Visibility is a cultural competency training program created by Boulder County Aging Services to educate and sensitize service providers about issues facing Lesbian, Gay, Bisexual, and Transgender (LGBT) elders.</a:t>
            </a:r>
          </a:p>
          <a:p>
            <a:pPr>
              <a:lnSpc>
                <a:spcPct val="80000"/>
              </a:lnSpc>
            </a:pPr>
            <a:endParaRPr lang="en-US" sz="2400" dirty="0" smtClean="0"/>
          </a:p>
          <a:p>
            <a:pPr>
              <a:lnSpc>
                <a:spcPct val="80000"/>
              </a:lnSpc>
            </a:pPr>
            <a:endParaRPr lang="en-US" sz="2400" dirty="0" smtClean="0"/>
          </a:p>
          <a:p>
            <a:pPr>
              <a:lnSpc>
                <a:spcPct val="80000"/>
              </a:lnSpc>
            </a:pPr>
            <a:r>
              <a:rPr lang="en-US" sz="2400" dirty="0" smtClean="0"/>
              <a:t>The training is comprised of a moving film that showcases the lives of lesbian, gay, and transgender elders, a Power Point presentation, and discussion of the steps service providers can take to provide good service for the LGBT elder community.  </a:t>
            </a:r>
          </a:p>
          <a:p>
            <a:pPr>
              <a:lnSpc>
                <a:spcPct val="80000"/>
              </a:lnSpc>
              <a:buNone/>
            </a:pPr>
            <a:endParaRPr lang="en-US" sz="2400" dirty="0" smtClean="0"/>
          </a:p>
          <a:p>
            <a:pPr>
              <a:lnSpc>
                <a:spcPct val="80000"/>
              </a:lnSpc>
            </a:pPr>
            <a:endParaRPr lang="en-US" sz="24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Why a training on LGBT elders?</a:t>
            </a:r>
            <a:endParaRPr lang="en-US" dirty="0"/>
          </a:p>
        </p:txBody>
      </p:sp>
      <p:sp>
        <p:nvSpPr>
          <p:cNvPr id="11" name="Content Placeholder 10"/>
          <p:cNvSpPr>
            <a:spLocks noGrp="1"/>
          </p:cNvSpPr>
          <p:nvPr>
            <p:ph idx="1"/>
          </p:nvPr>
        </p:nvSpPr>
        <p:spPr/>
        <p:txBody>
          <a:bodyPr>
            <a:normAutofit lnSpcReduction="10000"/>
          </a:bodyPr>
          <a:lstStyle/>
          <a:p>
            <a:r>
              <a:rPr lang="en-US" dirty="0" smtClean="0"/>
              <a:t>There is increasing evidence that LGBT elders in our community are uncertain where to turn and what to do if they need care or support services.</a:t>
            </a:r>
          </a:p>
          <a:p>
            <a:r>
              <a:rPr lang="en-US" dirty="0" smtClean="0"/>
              <a:t>They are concerned with the level of sensitivity and awareness on the part of staff at facilities, businesses and agencies.</a:t>
            </a:r>
          </a:p>
          <a:p>
            <a:r>
              <a:rPr lang="en-US" dirty="0" smtClean="0">
                <a:latin typeface="Arial" charset="0"/>
              </a:rPr>
              <a:t>Williams Institute (UCLA) estimates 4.1% of Americans identify as GLB, which means approximately 1.5 million GLB’s are over 65 years old.</a:t>
            </a:r>
          </a:p>
          <a:p>
            <a:r>
              <a:rPr lang="en-US" dirty="0" smtClean="0">
                <a:latin typeface="Arial" charset="0"/>
              </a:rPr>
              <a:t>By 2030, estimates are closer to 3 million.</a:t>
            </a:r>
          </a:p>
          <a:p>
            <a:endParaRPr lang="en-US" dirty="0" smtClean="0">
              <a:latin typeface="Arial" charset="0"/>
            </a:endParaRPr>
          </a:p>
          <a:p>
            <a:endParaRPr lang="en-US" dirty="0"/>
          </a:p>
        </p:txBody>
      </p:sp>
      <p:sp>
        <p:nvSpPr>
          <p:cNvPr id="5127" name="Text Box 8"/>
          <p:cNvSpPr txBox="1">
            <a:spLocks noChangeArrowheads="1"/>
          </p:cNvSpPr>
          <p:nvPr/>
        </p:nvSpPr>
        <p:spPr bwMode="auto">
          <a:xfrm>
            <a:off x="685800" y="3886200"/>
            <a:ext cx="3124200" cy="366713"/>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ransition>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1026"/>
          <p:cNvSpPr>
            <a:spLocks noGrp="1" noChangeArrowheads="1"/>
          </p:cNvSpPr>
          <p:nvPr>
            <p:ph type="title" idx="4294967295"/>
          </p:nvPr>
        </p:nvSpPr>
        <p:spPr>
          <a:xfrm>
            <a:off x="0" y="533400"/>
            <a:ext cx="8229600" cy="1143000"/>
          </a:xfrm>
        </p:spPr>
        <p:txBody>
          <a:bodyPr lIns="92075" tIns="46038" rIns="92075" bIns="46038" anchor="ctr">
            <a:normAutofit fontScale="90000"/>
          </a:bodyPr>
          <a:lstStyle/>
          <a:p>
            <a:pPr eaLnBrk="1" hangingPunct="1"/>
            <a:r>
              <a:rPr lang="en-US" sz="4200" smtClean="0"/>
              <a:t>Unique Challenges for GLBT Elders</a:t>
            </a:r>
          </a:p>
        </p:txBody>
      </p:sp>
      <p:sp>
        <p:nvSpPr>
          <p:cNvPr id="250883" name="Rectangle 1027"/>
          <p:cNvSpPr>
            <a:spLocks noGrp="1" noChangeArrowheads="1"/>
          </p:cNvSpPr>
          <p:nvPr>
            <p:ph type="body" sz="half" idx="4294967295"/>
          </p:nvPr>
        </p:nvSpPr>
        <p:spPr>
          <a:xfrm>
            <a:off x="381000" y="1828801"/>
            <a:ext cx="3511550" cy="4114800"/>
          </a:xfrm>
        </p:spPr>
        <p:txBody>
          <a:bodyPr lIns="92075" tIns="46038" rIns="92075" bIns="46038">
            <a:normAutofit lnSpcReduction="10000"/>
          </a:bodyPr>
          <a:lstStyle/>
          <a:p>
            <a:pPr eaLnBrk="1" hangingPunct="1"/>
            <a:r>
              <a:rPr lang="en-US" sz="2400" dirty="0" smtClean="0">
                <a:solidFill>
                  <a:schemeClr val="tx2"/>
                </a:solidFill>
                <a:latin typeface="Arial Rounded MT Bold" pitchFamily="34" charset="0"/>
              </a:rPr>
              <a:t>Effects of stigma – past and present</a:t>
            </a:r>
            <a:br>
              <a:rPr lang="en-US" sz="2400" dirty="0" smtClean="0">
                <a:solidFill>
                  <a:schemeClr val="tx2"/>
                </a:solidFill>
                <a:latin typeface="Arial Rounded MT Bold" pitchFamily="34" charset="0"/>
              </a:rPr>
            </a:br>
            <a:endParaRPr lang="en-US" sz="2400" dirty="0" smtClean="0">
              <a:solidFill>
                <a:schemeClr val="tx2"/>
              </a:solidFill>
              <a:latin typeface="Arial Rounded MT Bold" pitchFamily="34" charset="0"/>
            </a:endParaRPr>
          </a:p>
          <a:p>
            <a:pPr eaLnBrk="1" hangingPunct="1"/>
            <a:r>
              <a:rPr lang="en-US" sz="2400" dirty="0" smtClean="0">
                <a:solidFill>
                  <a:schemeClr val="tx2"/>
                </a:solidFill>
                <a:latin typeface="Arial Rounded MT Bold" pitchFamily="34" charset="0"/>
              </a:rPr>
              <a:t>Reliance on informal “families of choice” who lack legal and social recognition</a:t>
            </a:r>
            <a:br>
              <a:rPr lang="en-US" sz="2400" dirty="0" smtClean="0">
                <a:solidFill>
                  <a:schemeClr val="tx2"/>
                </a:solidFill>
                <a:latin typeface="Arial Rounded MT Bold" pitchFamily="34" charset="0"/>
              </a:rPr>
            </a:br>
            <a:endParaRPr lang="en-US" sz="2400" dirty="0" smtClean="0">
              <a:solidFill>
                <a:schemeClr val="tx2"/>
              </a:solidFill>
              <a:latin typeface="Arial Rounded MT Bold" pitchFamily="34" charset="0"/>
            </a:endParaRPr>
          </a:p>
          <a:p>
            <a:pPr eaLnBrk="1" hangingPunct="1"/>
            <a:r>
              <a:rPr lang="en-US" sz="2400" dirty="0" smtClean="0">
                <a:solidFill>
                  <a:schemeClr val="tx2"/>
                </a:solidFill>
                <a:latin typeface="Arial Rounded MT Bold" pitchFamily="34" charset="0"/>
              </a:rPr>
              <a:t>Unequal treatment under laws and programs for older adults</a:t>
            </a:r>
          </a:p>
          <a:p>
            <a:pPr eaLnBrk="1" hangingPunct="1">
              <a:buFont typeface="Wingdings" pitchFamily="2" charset="2"/>
              <a:buNone/>
            </a:pPr>
            <a:endParaRPr lang="en-US" sz="2600" dirty="0" smtClean="0">
              <a:solidFill>
                <a:schemeClr val="tx2"/>
              </a:solidFill>
            </a:endParaRPr>
          </a:p>
        </p:txBody>
      </p:sp>
      <p:pic>
        <p:nvPicPr>
          <p:cNvPr id="14340" name="Picture 1030" descr="N:\My Documents\My Pictures\PV Still photos\PV Still photos 006.jpg"/>
          <p:cNvPicPr>
            <a:picLocks noGrp="1" noChangeAspect="1" noChangeArrowheads="1"/>
          </p:cNvPicPr>
          <p:nvPr>
            <p:ph type="clipArt" sz="half" idx="4294967295"/>
          </p:nvPr>
        </p:nvPicPr>
        <p:blipFill>
          <a:blip r:embed="rId3" cstate="print"/>
          <a:srcRect/>
          <a:stretch>
            <a:fillRect/>
          </a:stretch>
        </p:blipFill>
        <p:spPr>
          <a:xfrm>
            <a:off x="4886325" y="2322513"/>
            <a:ext cx="4257675" cy="3190875"/>
          </a:xfrm>
        </p:spPr>
      </p:pic>
      <p:sp>
        <p:nvSpPr>
          <p:cNvPr id="14341" name="Text Box 1028"/>
          <p:cNvSpPr txBox="1">
            <a:spLocks noChangeArrowheads="1"/>
          </p:cNvSpPr>
          <p:nvPr/>
        </p:nvSpPr>
        <p:spPr bwMode="auto">
          <a:xfrm>
            <a:off x="5181600" y="5562600"/>
            <a:ext cx="3373438" cy="366713"/>
          </a:xfrm>
          <a:prstGeom prst="rect">
            <a:avLst/>
          </a:prstGeom>
          <a:noFill/>
          <a:ln w="9525">
            <a:noFill/>
            <a:miter lim="800000"/>
            <a:headEnd/>
            <a:tailEnd/>
          </a:ln>
        </p:spPr>
        <p:txBody>
          <a:bodyPr wrap="none">
            <a:spAutoFit/>
          </a:bodyPr>
          <a:lstStyle/>
          <a:p>
            <a:pPr eaLnBrk="1" hangingPunct="1"/>
            <a:r>
              <a:rPr lang="en-US">
                <a:latin typeface="Lucida Sans" pitchFamily="34" charset="0"/>
              </a:rPr>
              <a:t>Elver, living in a group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0883">
                                            <p:txEl>
                                              <p:pRg st="0" end="0"/>
                                            </p:txEl>
                                          </p:spTgt>
                                        </p:tgtEl>
                                        <p:attrNameLst>
                                          <p:attrName>style.visibility</p:attrName>
                                        </p:attrNameLst>
                                      </p:cBhvr>
                                      <p:to>
                                        <p:strVal val="visible"/>
                                      </p:to>
                                    </p:set>
                                    <p:animEffect transition="in" filter="wipe(left)">
                                      <p:cBhvr>
                                        <p:cTn id="7" dur="500"/>
                                        <p:tgtEl>
                                          <p:spTgt spid="250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0883">
                                            <p:txEl>
                                              <p:pRg st="1" end="1"/>
                                            </p:txEl>
                                          </p:spTgt>
                                        </p:tgtEl>
                                        <p:attrNameLst>
                                          <p:attrName>style.visibility</p:attrName>
                                        </p:attrNameLst>
                                      </p:cBhvr>
                                      <p:to>
                                        <p:strVal val="visible"/>
                                      </p:to>
                                    </p:set>
                                    <p:animEffect transition="in" filter="wipe(left)">
                                      <p:cBhvr>
                                        <p:cTn id="12" dur="500"/>
                                        <p:tgtEl>
                                          <p:spTgt spid="250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0883">
                                            <p:txEl>
                                              <p:pRg st="2" end="2"/>
                                            </p:txEl>
                                          </p:spTgt>
                                        </p:tgtEl>
                                        <p:attrNameLst>
                                          <p:attrName>style.visibility</p:attrName>
                                        </p:attrNameLst>
                                      </p:cBhvr>
                                      <p:to>
                                        <p:strVal val="visible"/>
                                      </p:to>
                                    </p:set>
                                    <p:animEffect transition="in" filter="wipe(left)">
                                      <p:cBhvr>
                                        <p:cTn id="17" dur="500"/>
                                        <p:tgtEl>
                                          <p:spTgt spid="2508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533400"/>
            <a:ext cx="8229600" cy="928688"/>
          </a:xfrm>
        </p:spPr>
        <p:txBody>
          <a:bodyPr lIns="92075" tIns="46038" rIns="92075" bIns="46038" anchor="ctr"/>
          <a:lstStyle/>
          <a:p>
            <a:pPr eaLnBrk="1" hangingPunct="1"/>
            <a:r>
              <a:rPr lang="en-US" dirty="0" smtClean="0"/>
              <a:t>LGBT Elder Concerns</a:t>
            </a:r>
          </a:p>
        </p:txBody>
      </p:sp>
      <p:pic>
        <p:nvPicPr>
          <p:cNvPr id="21507" name="Picture 6" descr="N:\My Documents\My Pictures\PV Still photos\PV Still photos 005.jpg"/>
          <p:cNvPicPr>
            <a:picLocks noGrp="1" noChangeAspect="1" noChangeArrowheads="1"/>
          </p:cNvPicPr>
          <p:nvPr>
            <p:ph type="clipArt" sz="half" idx="4294967295"/>
          </p:nvPr>
        </p:nvPicPr>
        <p:blipFill>
          <a:blip r:embed="rId3" cstate="print"/>
          <a:srcRect/>
          <a:stretch>
            <a:fillRect/>
          </a:stretch>
        </p:blipFill>
        <p:spPr>
          <a:xfrm>
            <a:off x="0" y="2084388"/>
            <a:ext cx="4244975" cy="3182937"/>
          </a:xfrm>
        </p:spPr>
      </p:pic>
      <p:sp>
        <p:nvSpPr>
          <p:cNvPr id="252932" name="Rectangle 4"/>
          <p:cNvSpPr>
            <a:spLocks noGrp="1" noChangeArrowheads="1"/>
          </p:cNvSpPr>
          <p:nvPr>
            <p:ph type="body" sz="half" idx="4294967295"/>
          </p:nvPr>
        </p:nvSpPr>
        <p:spPr>
          <a:xfrm>
            <a:off x="4953000" y="1752600"/>
            <a:ext cx="4191000" cy="4572000"/>
          </a:xfrm>
        </p:spPr>
        <p:txBody>
          <a:bodyPr lIns="92075" tIns="46038" rIns="92075" bIns="46038">
            <a:noAutofit/>
          </a:bodyPr>
          <a:lstStyle/>
          <a:p>
            <a:pPr eaLnBrk="1" hangingPunct="1">
              <a:lnSpc>
                <a:spcPct val="80000"/>
              </a:lnSpc>
            </a:pPr>
            <a:r>
              <a:rPr lang="en-US" sz="2200" dirty="0" smtClean="0">
                <a:solidFill>
                  <a:schemeClr val="tx2"/>
                </a:solidFill>
                <a:latin typeface="Arial" charset="0"/>
              </a:rPr>
              <a:t>Increased isolation (75% live alone &amp; 90% do not have children)</a:t>
            </a:r>
          </a:p>
          <a:p>
            <a:pPr eaLnBrk="1" hangingPunct="1">
              <a:lnSpc>
                <a:spcPct val="80000"/>
              </a:lnSpc>
            </a:pPr>
            <a:r>
              <a:rPr lang="en-US" sz="2200" dirty="0" smtClean="0">
                <a:solidFill>
                  <a:schemeClr val="tx2"/>
                </a:solidFill>
                <a:latin typeface="Arial" charset="0"/>
              </a:rPr>
              <a:t>Increased depression</a:t>
            </a:r>
          </a:p>
          <a:p>
            <a:pPr eaLnBrk="1" hangingPunct="1">
              <a:lnSpc>
                <a:spcPct val="80000"/>
              </a:lnSpc>
            </a:pPr>
            <a:r>
              <a:rPr lang="en-US" sz="2200" dirty="0" smtClean="0">
                <a:solidFill>
                  <a:schemeClr val="tx2"/>
                </a:solidFill>
                <a:latin typeface="Arial" charset="0"/>
              </a:rPr>
              <a:t>Unnecessary/premature institutionalization (often cannot identify who would provide care to them if they grew ill)</a:t>
            </a:r>
          </a:p>
          <a:p>
            <a:pPr eaLnBrk="1" hangingPunct="1">
              <a:lnSpc>
                <a:spcPct val="80000"/>
              </a:lnSpc>
            </a:pPr>
            <a:r>
              <a:rPr lang="en-US" sz="2200" dirty="0" smtClean="0">
                <a:solidFill>
                  <a:schemeClr val="tx2"/>
                </a:solidFill>
                <a:latin typeface="Arial" charset="0"/>
              </a:rPr>
              <a:t>Neglect/self neglect (more likely to need formal </a:t>
            </a:r>
            <a:r>
              <a:rPr lang="en-US" sz="2200" dirty="0" err="1" smtClean="0">
                <a:solidFill>
                  <a:schemeClr val="tx2"/>
                </a:solidFill>
                <a:latin typeface="Arial" charset="0"/>
              </a:rPr>
              <a:t>caregiving</a:t>
            </a:r>
            <a:r>
              <a:rPr lang="en-US" sz="2200" dirty="0" smtClean="0">
                <a:solidFill>
                  <a:schemeClr val="tx2"/>
                </a:solidFill>
                <a:latin typeface="Arial" charset="0"/>
              </a:rPr>
              <a:t> systems, but reluctant to access them)</a:t>
            </a:r>
          </a:p>
          <a:p>
            <a:pPr eaLnBrk="1" hangingPunct="1">
              <a:lnSpc>
                <a:spcPct val="80000"/>
              </a:lnSpc>
            </a:pPr>
            <a:r>
              <a:rPr lang="en-US" sz="2200" dirty="0" smtClean="0">
                <a:solidFill>
                  <a:schemeClr val="tx2"/>
                </a:solidFill>
                <a:latin typeface="Arial" charset="0"/>
              </a:rPr>
              <a:t>Often invisible to service providers and policy makers</a:t>
            </a:r>
          </a:p>
          <a:p>
            <a:pPr eaLnBrk="1" hangingPunct="1">
              <a:lnSpc>
                <a:spcPct val="80000"/>
              </a:lnSpc>
            </a:pPr>
            <a:r>
              <a:rPr lang="en-US" sz="2200" dirty="0" smtClean="0">
                <a:solidFill>
                  <a:schemeClr val="tx2"/>
                </a:solidFill>
                <a:latin typeface="Arial" charset="0"/>
              </a:rPr>
              <a:t>Ageism in GLBT community</a:t>
            </a:r>
          </a:p>
        </p:txBody>
      </p:sp>
      <p:sp>
        <p:nvSpPr>
          <p:cNvPr id="21509" name="Text Box 4"/>
          <p:cNvSpPr txBox="1">
            <a:spLocks noChangeArrowheads="1"/>
          </p:cNvSpPr>
          <p:nvPr/>
        </p:nvSpPr>
        <p:spPr bwMode="auto">
          <a:xfrm>
            <a:off x="533400" y="5410200"/>
            <a:ext cx="3657600" cy="366713"/>
          </a:xfrm>
          <a:prstGeom prst="rect">
            <a:avLst/>
          </a:prstGeom>
          <a:noFill/>
          <a:ln w="9525">
            <a:noFill/>
            <a:miter lim="800000"/>
            <a:headEnd/>
            <a:tailEnd/>
          </a:ln>
        </p:spPr>
        <p:txBody>
          <a:bodyPr wrap="none">
            <a:spAutoFit/>
          </a:bodyPr>
          <a:lstStyle/>
          <a:p>
            <a:pPr eaLnBrk="1" hangingPunct="1"/>
            <a:r>
              <a:rPr lang="en-US"/>
              <a:t>Long-time couple, Kathy and Carmah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2932">
                                            <p:txEl>
                                              <p:pRg st="0" end="0"/>
                                            </p:txEl>
                                          </p:spTgt>
                                        </p:tgtEl>
                                        <p:attrNameLst>
                                          <p:attrName>style.visibility</p:attrName>
                                        </p:attrNameLst>
                                      </p:cBhvr>
                                      <p:to>
                                        <p:strVal val="visible"/>
                                      </p:to>
                                    </p:set>
                                    <p:animEffect transition="in" filter="wipe(left)">
                                      <p:cBhvr>
                                        <p:cTn id="7" dur="500"/>
                                        <p:tgtEl>
                                          <p:spTgt spid="2529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2932">
                                            <p:txEl>
                                              <p:pRg st="1" end="1"/>
                                            </p:txEl>
                                          </p:spTgt>
                                        </p:tgtEl>
                                        <p:attrNameLst>
                                          <p:attrName>style.visibility</p:attrName>
                                        </p:attrNameLst>
                                      </p:cBhvr>
                                      <p:to>
                                        <p:strVal val="visible"/>
                                      </p:to>
                                    </p:set>
                                    <p:animEffect transition="in" filter="wipe(left)">
                                      <p:cBhvr>
                                        <p:cTn id="12" dur="500"/>
                                        <p:tgtEl>
                                          <p:spTgt spid="2529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2932">
                                            <p:txEl>
                                              <p:pRg st="2" end="2"/>
                                            </p:txEl>
                                          </p:spTgt>
                                        </p:tgtEl>
                                        <p:attrNameLst>
                                          <p:attrName>style.visibility</p:attrName>
                                        </p:attrNameLst>
                                      </p:cBhvr>
                                      <p:to>
                                        <p:strVal val="visible"/>
                                      </p:to>
                                    </p:set>
                                    <p:animEffect transition="in" filter="wipe(left)">
                                      <p:cBhvr>
                                        <p:cTn id="17" dur="500"/>
                                        <p:tgtEl>
                                          <p:spTgt spid="2529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2932">
                                            <p:txEl>
                                              <p:pRg st="3" end="3"/>
                                            </p:txEl>
                                          </p:spTgt>
                                        </p:tgtEl>
                                        <p:attrNameLst>
                                          <p:attrName>style.visibility</p:attrName>
                                        </p:attrNameLst>
                                      </p:cBhvr>
                                      <p:to>
                                        <p:strVal val="visible"/>
                                      </p:to>
                                    </p:set>
                                    <p:animEffect transition="in" filter="wipe(left)">
                                      <p:cBhvr>
                                        <p:cTn id="22" dur="500"/>
                                        <p:tgtEl>
                                          <p:spTgt spid="25293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2932">
                                            <p:txEl>
                                              <p:pRg st="4" end="4"/>
                                            </p:txEl>
                                          </p:spTgt>
                                        </p:tgtEl>
                                        <p:attrNameLst>
                                          <p:attrName>style.visibility</p:attrName>
                                        </p:attrNameLst>
                                      </p:cBhvr>
                                      <p:to>
                                        <p:strVal val="visible"/>
                                      </p:to>
                                    </p:set>
                                    <p:animEffect transition="in" filter="wipe(left)">
                                      <p:cBhvr>
                                        <p:cTn id="27" dur="500"/>
                                        <p:tgtEl>
                                          <p:spTgt spid="25293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2932">
                                            <p:txEl>
                                              <p:pRg st="5" end="5"/>
                                            </p:txEl>
                                          </p:spTgt>
                                        </p:tgtEl>
                                        <p:attrNameLst>
                                          <p:attrName>style.visibility</p:attrName>
                                        </p:attrNameLst>
                                      </p:cBhvr>
                                      <p:to>
                                        <p:strVal val="visible"/>
                                      </p:to>
                                    </p:set>
                                    <p:animEffect transition="in" filter="wipe(left)">
                                      <p:cBhvr>
                                        <p:cTn id="32" dur="500"/>
                                        <p:tgtEl>
                                          <p:spTgt spid="2529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lIns="92075" tIns="46038" rIns="92075" bIns="46038" anchor="ctr"/>
          <a:lstStyle/>
          <a:p>
            <a:pPr eaLnBrk="1" hangingPunct="1"/>
            <a:r>
              <a:rPr lang="en-US" dirty="0" smtClean="0"/>
              <a:t>LGBT Elder Strengths</a:t>
            </a:r>
          </a:p>
        </p:txBody>
      </p:sp>
      <p:sp>
        <p:nvSpPr>
          <p:cNvPr id="248835" name="Rectangle 3"/>
          <p:cNvSpPr>
            <a:spLocks noGrp="1" noChangeArrowheads="1"/>
          </p:cNvSpPr>
          <p:nvPr>
            <p:ph idx="1"/>
          </p:nvPr>
        </p:nvSpPr>
        <p:spPr>
          <a:xfrm>
            <a:off x="228600" y="1828800"/>
            <a:ext cx="4724400" cy="3733800"/>
          </a:xfrm>
        </p:spPr>
        <p:txBody>
          <a:bodyPr lIns="92075" tIns="46038" rIns="92075" bIns="46038"/>
          <a:lstStyle/>
          <a:p>
            <a:pPr eaLnBrk="1" hangingPunct="1"/>
            <a:r>
              <a:rPr lang="en-US" sz="2800" dirty="0" smtClean="0">
                <a:solidFill>
                  <a:schemeClr val="tx2"/>
                </a:solidFill>
                <a:latin typeface="Arial" charset="0"/>
              </a:rPr>
              <a:t>Share a common culture</a:t>
            </a:r>
          </a:p>
          <a:p>
            <a:pPr eaLnBrk="1" hangingPunct="1"/>
            <a:r>
              <a:rPr lang="en-US" sz="2800" dirty="0" smtClean="0">
                <a:solidFill>
                  <a:schemeClr val="tx2"/>
                </a:solidFill>
                <a:latin typeface="Arial" charset="0"/>
              </a:rPr>
              <a:t>Self Reliant</a:t>
            </a:r>
          </a:p>
          <a:p>
            <a:pPr eaLnBrk="1" hangingPunct="1"/>
            <a:r>
              <a:rPr lang="en-US" sz="2800" dirty="0" smtClean="0">
                <a:solidFill>
                  <a:schemeClr val="tx2"/>
                </a:solidFill>
                <a:latin typeface="Arial" charset="0"/>
              </a:rPr>
              <a:t>Create own support network</a:t>
            </a:r>
          </a:p>
          <a:p>
            <a:pPr eaLnBrk="1" hangingPunct="1"/>
            <a:r>
              <a:rPr lang="en-US" sz="2800" dirty="0" smtClean="0">
                <a:solidFill>
                  <a:schemeClr val="tx2"/>
                </a:solidFill>
                <a:latin typeface="Arial" charset="0"/>
              </a:rPr>
              <a:t>Have developed coping skills in dealing with a hostile environment</a:t>
            </a:r>
          </a:p>
          <a:p>
            <a:pPr eaLnBrk="1" hangingPunct="1">
              <a:buFont typeface="Wingdings" pitchFamily="2" charset="2"/>
              <a:buNone/>
            </a:pPr>
            <a:endParaRPr lang="en-US" sz="2800" b="1" dirty="0" smtClean="0">
              <a:latin typeface="Arial" charset="0"/>
            </a:endParaRPr>
          </a:p>
        </p:txBody>
      </p:sp>
      <p:pic>
        <p:nvPicPr>
          <p:cNvPr id="23556" name="Picture 6" descr="N:\My Documents\My Pictures\PV Still photos\PV Still photos 001.jpg"/>
          <p:cNvPicPr>
            <a:picLocks noGrp="1" noChangeAspect="1" noChangeArrowheads="1"/>
          </p:cNvPicPr>
          <p:nvPr>
            <p:ph type="clipArt" sz="half" idx="4294967295"/>
          </p:nvPr>
        </p:nvPicPr>
        <p:blipFill>
          <a:blip r:embed="rId3" cstate="print"/>
          <a:srcRect/>
          <a:stretch>
            <a:fillRect/>
          </a:stretch>
        </p:blipFill>
        <p:spPr>
          <a:xfrm>
            <a:off x="4953000" y="1981200"/>
            <a:ext cx="3625850" cy="2782888"/>
          </a:xfrm>
        </p:spPr>
      </p:pic>
      <p:sp>
        <p:nvSpPr>
          <p:cNvPr id="23557" name="Text Box 1028"/>
          <p:cNvSpPr txBox="1">
            <a:spLocks noChangeArrowheads="1"/>
          </p:cNvSpPr>
          <p:nvPr/>
        </p:nvSpPr>
        <p:spPr bwMode="auto">
          <a:xfrm>
            <a:off x="4953000" y="4953000"/>
            <a:ext cx="3644900" cy="822325"/>
          </a:xfrm>
          <a:prstGeom prst="rect">
            <a:avLst/>
          </a:prstGeom>
          <a:noFill/>
          <a:ln w="9525">
            <a:noFill/>
            <a:miter lim="800000"/>
            <a:headEnd/>
            <a:tailEnd/>
          </a:ln>
        </p:spPr>
        <p:txBody>
          <a:bodyPr>
            <a:spAutoFit/>
          </a:bodyPr>
          <a:lstStyle/>
          <a:p>
            <a:pPr algn="ctr" eaLnBrk="1" hangingPunct="1"/>
            <a:r>
              <a:rPr lang="en-US" sz="2400" b="1">
                <a:solidFill>
                  <a:schemeClr val="tx2"/>
                </a:solidFill>
              </a:rPr>
              <a:t>Anna, living in an assisted living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animEffect transition="in" filter="wipe(left)">
                                      <p:cBhvr>
                                        <p:cTn id="7" dur="500"/>
                                        <p:tgtEl>
                                          <p:spTgt spid="2488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8835">
                                            <p:txEl>
                                              <p:pRg st="1" end="1"/>
                                            </p:txEl>
                                          </p:spTgt>
                                        </p:tgtEl>
                                        <p:attrNameLst>
                                          <p:attrName>style.visibility</p:attrName>
                                        </p:attrNameLst>
                                      </p:cBhvr>
                                      <p:to>
                                        <p:strVal val="visible"/>
                                      </p:to>
                                    </p:set>
                                    <p:animEffect transition="in" filter="wipe(left)">
                                      <p:cBhvr>
                                        <p:cTn id="12" dur="500"/>
                                        <p:tgtEl>
                                          <p:spTgt spid="2488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8835">
                                            <p:txEl>
                                              <p:pRg st="2" end="2"/>
                                            </p:txEl>
                                          </p:spTgt>
                                        </p:tgtEl>
                                        <p:attrNameLst>
                                          <p:attrName>style.visibility</p:attrName>
                                        </p:attrNameLst>
                                      </p:cBhvr>
                                      <p:to>
                                        <p:strVal val="visible"/>
                                      </p:to>
                                    </p:set>
                                    <p:animEffect transition="in" filter="wipe(left)">
                                      <p:cBhvr>
                                        <p:cTn id="17" dur="500"/>
                                        <p:tgtEl>
                                          <p:spTgt spid="2488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8835">
                                            <p:txEl>
                                              <p:pRg st="3" end="3"/>
                                            </p:txEl>
                                          </p:spTgt>
                                        </p:tgtEl>
                                        <p:attrNameLst>
                                          <p:attrName>style.visibility</p:attrName>
                                        </p:attrNameLst>
                                      </p:cBhvr>
                                      <p:to>
                                        <p:strVal val="visible"/>
                                      </p:to>
                                    </p:set>
                                    <p:animEffect transition="in" filter="wipe(left)">
                                      <p:cBhvr>
                                        <p:cTn id="22" dur="500"/>
                                        <p:tgtEl>
                                          <p:spTgt spid="2488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sz="quarter" idx="4294967295"/>
          </p:nvPr>
        </p:nvSpPr>
        <p:spPr>
          <a:xfrm>
            <a:off x="762000" y="685800"/>
            <a:ext cx="7772400" cy="990600"/>
          </a:xfrm>
        </p:spPr>
        <p:txBody>
          <a:bodyPr anchor="ctr"/>
          <a:lstStyle/>
          <a:p>
            <a:pPr eaLnBrk="1" hangingPunct="1"/>
            <a:r>
              <a:rPr lang="en-US" sz="4000" dirty="0" smtClean="0"/>
              <a:t>Providing Competent Services</a:t>
            </a:r>
          </a:p>
        </p:txBody>
      </p:sp>
      <p:sp>
        <p:nvSpPr>
          <p:cNvPr id="26627" name="Rectangle 3"/>
          <p:cNvSpPr>
            <a:spLocks noGrp="1" noChangeArrowheads="1"/>
          </p:cNvSpPr>
          <p:nvPr>
            <p:ph type="subTitle" sz="quarter" idx="4294967295"/>
          </p:nvPr>
        </p:nvSpPr>
        <p:spPr>
          <a:xfrm>
            <a:off x="4800600" y="2667000"/>
            <a:ext cx="4343400" cy="2895600"/>
          </a:xfrm>
        </p:spPr>
        <p:txBody>
          <a:bodyPr/>
          <a:lstStyle/>
          <a:p>
            <a:pPr marL="0" indent="0" eaLnBrk="1" hangingPunct="1">
              <a:buFont typeface="Wingdings" pitchFamily="2" charset="2"/>
              <a:buNone/>
            </a:pPr>
            <a:r>
              <a:rPr lang="en-US" sz="2400" dirty="0" smtClean="0">
                <a:solidFill>
                  <a:schemeClr val="tx2"/>
                </a:solidFill>
                <a:latin typeface="Arial" charset="0"/>
              </a:rPr>
              <a:t>The ability to listen, respond and provide polite and considerate care to all residents regardless of personal feelings, beliefs or values about their character or behaviors.</a:t>
            </a:r>
          </a:p>
          <a:p>
            <a:pPr marL="0" indent="0" eaLnBrk="1" hangingPunct="1">
              <a:buFont typeface="Wingdings" pitchFamily="2" charset="2"/>
              <a:buNone/>
            </a:pPr>
            <a:endParaRPr lang="en-US" sz="2400" dirty="0" smtClean="0">
              <a:solidFill>
                <a:schemeClr val="tx2"/>
              </a:solidFill>
              <a:latin typeface="Arial" charset="0"/>
            </a:endParaRPr>
          </a:p>
        </p:txBody>
      </p:sp>
      <p:sp>
        <p:nvSpPr>
          <p:cNvPr id="26628" name="Rectangle 5"/>
          <p:cNvSpPr>
            <a:spLocks noChangeArrowheads="1"/>
          </p:cNvSpPr>
          <p:nvPr/>
        </p:nvSpPr>
        <p:spPr bwMode="auto">
          <a:xfrm>
            <a:off x="4343400" y="1981200"/>
            <a:ext cx="2819400" cy="519113"/>
          </a:xfrm>
          <a:prstGeom prst="rect">
            <a:avLst/>
          </a:prstGeom>
          <a:noFill/>
          <a:ln w="9525">
            <a:noFill/>
            <a:miter lim="800000"/>
            <a:headEnd/>
            <a:tailEnd/>
          </a:ln>
        </p:spPr>
        <p:txBody>
          <a:bodyPr>
            <a:spAutoFit/>
          </a:bodyPr>
          <a:lstStyle/>
          <a:p>
            <a:r>
              <a:rPr lang="en-US" sz="2800">
                <a:solidFill>
                  <a:schemeClr val="tx2"/>
                </a:solidFill>
                <a:latin typeface="Arial Rounded MT Bold" pitchFamily="34" charset="0"/>
              </a:rPr>
              <a:t>Involves:</a:t>
            </a:r>
          </a:p>
        </p:txBody>
      </p:sp>
      <p:pic>
        <p:nvPicPr>
          <p:cNvPr id="26629" name="Picture 6"/>
          <p:cNvPicPr>
            <a:picLocks noChangeAspect="1" noChangeArrowheads="1"/>
          </p:cNvPicPr>
          <p:nvPr/>
        </p:nvPicPr>
        <p:blipFill>
          <a:blip r:embed="rId3" cstate="print"/>
          <a:srcRect/>
          <a:stretch>
            <a:fillRect/>
          </a:stretch>
        </p:blipFill>
        <p:spPr bwMode="auto">
          <a:xfrm>
            <a:off x="457200" y="2286000"/>
            <a:ext cx="3733800" cy="2938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lIns="92075" tIns="46038" rIns="92075" bIns="46038" anchor="ctr"/>
          <a:lstStyle/>
          <a:p>
            <a:pPr eaLnBrk="1" hangingPunct="1"/>
            <a:r>
              <a:rPr lang="en-US" dirty="0" smtClean="0"/>
              <a:t>How to be a LGBT Ally</a:t>
            </a:r>
          </a:p>
        </p:txBody>
      </p:sp>
      <p:sp>
        <p:nvSpPr>
          <p:cNvPr id="150531" name="Rectangle 3"/>
          <p:cNvSpPr>
            <a:spLocks noGrp="1" noChangeArrowheads="1"/>
          </p:cNvSpPr>
          <p:nvPr>
            <p:ph idx="1"/>
          </p:nvPr>
        </p:nvSpPr>
        <p:spPr/>
        <p:txBody>
          <a:bodyPr lIns="92075" tIns="46038" rIns="92075" bIns="46038"/>
          <a:lstStyle/>
          <a:p>
            <a:pPr algn="ctr" eaLnBrk="1" hangingPunct="1">
              <a:buFont typeface="Wingdings" pitchFamily="2" charset="2"/>
              <a:buNone/>
            </a:pPr>
            <a:r>
              <a:rPr lang="en-US" sz="4000" dirty="0" smtClean="0">
                <a:solidFill>
                  <a:schemeClr val="accent3"/>
                </a:solidFill>
              </a:rPr>
              <a:t>Create a safe and welcoming environment</a:t>
            </a:r>
            <a:endParaRPr lang="en-US" sz="4400" dirty="0" smtClean="0">
              <a:solidFill>
                <a:schemeClr val="accent3"/>
              </a:solidFill>
            </a:endParaRPr>
          </a:p>
          <a:p>
            <a:pPr eaLnBrk="1" hangingPunct="1"/>
            <a:r>
              <a:rPr lang="en-US" sz="2800" dirty="0" smtClean="0">
                <a:solidFill>
                  <a:schemeClr val="tx2"/>
                </a:solidFill>
                <a:latin typeface="Arial" charset="0"/>
              </a:rPr>
              <a:t>Explicitly welcome </a:t>
            </a:r>
            <a:r>
              <a:rPr lang="en-US" dirty="0" smtClean="0">
                <a:solidFill>
                  <a:schemeClr val="tx2"/>
                </a:solidFill>
                <a:latin typeface="Arial" charset="0"/>
              </a:rPr>
              <a:t>LG</a:t>
            </a:r>
            <a:r>
              <a:rPr lang="en-US" sz="2800" dirty="0" smtClean="0">
                <a:solidFill>
                  <a:schemeClr val="tx2"/>
                </a:solidFill>
                <a:latin typeface="Arial" charset="0"/>
              </a:rPr>
              <a:t>BT people to your place of service.</a:t>
            </a:r>
          </a:p>
          <a:p>
            <a:pPr eaLnBrk="1" hangingPunct="1"/>
            <a:r>
              <a:rPr lang="en-US" dirty="0" smtClean="0">
                <a:solidFill>
                  <a:schemeClr val="tx2"/>
                </a:solidFill>
                <a:latin typeface="Arial" charset="0"/>
              </a:rPr>
              <a:t>Use appropriate terms (gay, lesbian, bi).</a:t>
            </a:r>
          </a:p>
          <a:p>
            <a:pPr eaLnBrk="1" hangingPunct="1"/>
            <a:r>
              <a:rPr lang="en-US" dirty="0" smtClean="0">
                <a:solidFill>
                  <a:schemeClr val="tx2"/>
                </a:solidFill>
                <a:latin typeface="Arial" charset="0"/>
              </a:rPr>
              <a:t>Ask transgender people what term and pronoun they prefer and use these in all situations.</a:t>
            </a:r>
          </a:p>
          <a:p>
            <a:pPr eaLnBrk="1" hangingPunct="1"/>
            <a:r>
              <a:rPr lang="en-US" dirty="0" smtClean="0">
                <a:solidFill>
                  <a:schemeClr val="tx2"/>
                </a:solidFill>
                <a:latin typeface="Arial" charset="0"/>
              </a:rPr>
              <a:t>Refrain from speculating about a person’s sexual orientation or gender identity.</a:t>
            </a:r>
          </a:p>
          <a:p>
            <a:pPr eaLnBrk="1" hangingPunct="1">
              <a:buFont typeface="Wingdings" pitchFamily="2" charset="2"/>
              <a:buNone/>
            </a:pPr>
            <a:endParaRPr lang="en-US" dirty="0" smtClean="0">
              <a:solidFill>
                <a:schemeClr val="tx2"/>
              </a:solidFill>
              <a:latin typeface="Arial" charset="0"/>
            </a:endParaRPr>
          </a:p>
          <a:p>
            <a:pPr eaLnBrk="1" hangingPunct="1">
              <a:buFont typeface="Wingdings" pitchFamily="2" charset="2"/>
              <a:buNone/>
            </a:pPr>
            <a:endParaRPr lang="en-US" sz="4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wipe(left)">
                                      <p:cBhvr>
                                        <p:cTn id="7" dur="500"/>
                                        <p:tgtEl>
                                          <p:spTgt spid="150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wipe(left)">
                                      <p:cBhvr>
                                        <p:cTn id="12" dur="500"/>
                                        <p:tgtEl>
                                          <p:spTgt spid="150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wipe(left)">
                                      <p:cBhvr>
                                        <p:cTn id="17" dur="500"/>
                                        <p:tgtEl>
                                          <p:spTgt spid="150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0531">
                                            <p:txEl>
                                              <p:pRg st="3" end="3"/>
                                            </p:txEl>
                                          </p:spTgt>
                                        </p:tgtEl>
                                        <p:attrNameLst>
                                          <p:attrName>style.visibility</p:attrName>
                                        </p:attrNameLst>
                                      </p:cBhvr>
                                      <p:to>
                                        <p:strVal val="visible"/>
                                      </p:to>
                                    </p:set>
                                    <p:animEffect transition="in" filter="wipe(left)">
                                      <p:cBhvr>
                                        <p:cTn id="22" dur="500"/>
                                        <p:tgtEl>
                                          <p:spTgt spid="150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0531">
                                            <p:txEl>
                                              <p:pRg st="4" end="4"/>
                                            </p:txEl>
                                          </p:spTgt>
                                        </p:tgtEl>
                                        <p:attrNameLst>
                                          <p:attrName>style.visibility</p:attrName>
                                        </p:attrNameLst>
                                      </p:cBhvr>
                                      <p:to>
                                        <p:strVal val="visible"/>
                                      </p:to>
                                    </p:set>
                                    <p:animEffect transition="in" filter="wipe(left)">
                                      <p:cBhvr>
                                        <p:cTn id="27" dur="500"/>
                                        <p:tgtEl>
                                          <p:spTgt spid="150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autoUpdateAnimBg="0"/>
    </p:bldLst>
  </p:timing>
</p:sld>
</file>

<file path=ppt/theme/theme1.xml><?xml version="1.0" encoding="utf-8"?>
<a:theme xmlns:a="http://schemas.openxmlformats.org/drawingml/2006/main" name="1_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TotalTime>
  <Words>1341</Words>
  <Application>Microsoft Office PowerPoint</Application>
  <PresentationFormat>On-screen Show (4:3)</PresentationFormat>
  <Paragraphs>93</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1_Human</vt:lpstr>
      <vt:lpstr>Area Agency on Aging</vt:lpstr>
      <vt:lpstr>          Advocating for LGBT Long-Term Care Consumers: Resources for Long-Term Care Ombudsmen  Jennifer Solms, MSW Ombudsman Denver Regional Council of Governments   </vt:lpstr>
      <vt:lpstr>What is Project Visibility?</vt:lpstr>
      <vt:lpstr>Why a training on LGBT elders?</vt:lpstr>
      <vt:lpstr>Unique Challenges for GLBT Elders</vt:lpstr>
      <vt:lpstr>LGBT Elder Concerns</vt:lpstr>
      <vt:lpstr>LGBT Elder Strengths</vt:lpstr>
      <vt:lpstr>Providing Competent Services</vt:lpstr>
      <vt:lpstr>How to be a LGBT Ally</vt:lpstr>
      <vt:lpstr>How to be a LGBT Ally</vt:lpstr>
      <vt:lpstr>How to be a LGBT Ally</vt:lpstr>
      <vt:lpstr>PowerPoint Presentation</vt:lpstr>
      <vt:lpstr>For More Information</vt:lpstr>
    </vt:vector>
  </TitlesOfParts>
  <Company>DRCOG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mike-t</dc:creator>
  <cp:lastModifiedBy>Tina</cp:lastModifiedBy>
  <cp:revision>21</cp:revision>
  <dcterms:created xsi:type="dcterms:W3CDTF">2011-04-05T19:02:15Z</dcterms:created>
  <dcterms:modified xsi:type="dcterms:W3CDTF">2014-12-04T21:30:21Z</dcterms:modified>
</cp:coreProperties>
</file>