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3"/>
  </p:notesMasterIdLst>
  <p:handoutMasterIdLst>
    <p:handoutMasterId r:id="rId34"/>
  </p:handoutMasterIdLst>
  <p:sldIdLst>
    <p:sldId id="256" r:id="rId2"/>
    <p:sldId id="312" r:id="rId3"/>
    <p:sldId id="313" r:id="rId4"/>
    <p:sldId id="278" r:id="rId5"/>
    <p:sldId id="314" r:id="rId6"/>
    <p:sldId id="310" r:id="rId7"/>
    <p:sldId id="317" r:id="rId8"/>
    <p:sldId id="280" r:id="rId9"/>
    <p:sldId id="293" r:id="rId10"/>
    <p:sldId id="294" r:id="rId11"/>
    <p:sldId id="276" r:id="rId12"/>
    <p:sldId id="286" r:id="rId13"/>
    <p:sldId id="287" r:id="rId14"/>
    <p:sldId id="319" r:id="rId15"/>
    <p:sldId id="288" r:id="rId16"/>
    <p:sldId id="320" r:id="rId17"/>
    <p:sldId id="262" r:id="rId18"/>
    <p:sldId id="308" r:id="rId19"/>
    <p:sldId id="264" r:id="rId20"/>
    <p:sldId id="290" r:id="rId21"/>
    <p:sldId id="296" r:id="rId22"/>
    <p:sldId id="289" r:id="rId23"/>
    <p:sldId id="291" r:id="rId24"/>
    <p:sldId id="301" r:id="rId25"/>
    <p:sldId id="318" r:id="rId26"/>
    <p:sldId id="306" r:id="rId27"/>
    <p:sldId id="268" r:id="rId28"/>
    <p:sldId id="283" r:id="rId29"/>
    <p:sldId id="271" r:id="rId30"/>
    <p:sldId id="307" r:id="rId31"/>
    <p:sldId id="284"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5" autoAdjust="0"/>
    <p:restoredTop sz="83513" autoAdjust="0"/>
  </p:normalViewPr>
  <p:slideViewPr>
    <p:cSldViewPr>
      <p:cViewPr>
        <p:scale>
          <a:sx n="81" d="100"/>
          <a:sy n="81" d="100"/>
        </p:scale>
        <p:origin x="42" y="8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mn-ea"/>
                <a:cs typeface="+mn-cs"/>
              </a:defRPr>
            </a:lvl1pPr>
          </a:lstStyle>
          <a:p>
            <a:pPr>
              <a:defRPr/>
            </a:pPr>
            <a:fld id="{D2B87D81-BE43-44A5-BC77-D6F2F7FAE662}" type="datetimeFigureOut">
              <a:rPr lang="en-US"/>
              <a:pPr>
                <a:defRPr/>
              </a:pPr>
              <a:t>12/4/2014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mn-ea"/>
                <a:cs typeface="+mn-cs"/>
              </a:defRPr>
            </a:lvl1pPr>
          </a:lstStyle>
          <a:p>
            <a:pPr>
              <a:defRPr/>
            </a:pPr>
            <a:fld id="{C0BB81FD-F823-477F-B0BF-DDB7F532286B}" type="slidenum">
              <a:rPr lang="en-US"/>
              <a:pPr>
                <a:defRPr/>
              </a:pPr>
              <a:t>‹#›</a:t>
            </a:fld>
            <a:endParaRPr lang="en-US" dirty="0"/>
          </a:p>
        </p:txBody>
      </p:sp>
    </p:spTree>
    <p:extLst>
      <p:ext uri="{BB962C8B-B14F-4D97-AF65-F5344CB8AC3E}">
        <p14:creationId xmlns:p14="http://schemas.microsoft.com/office/powerpoint/2010/main" val="342867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mn-ea"/>
                <a:cs typeface="+mn-cs"/>
              </a:defRPr>
            </a:lvl1pPr>
          </a:lstStyle>
          <a:p>
            <a:pPr>
              <a:defRPr/>
            </a:pPr>
            <a:fld id="{5F33C840-005C-4EF2-9CF2-C0BE27F7B577}" type="datetimeFigureOut">
              <a:rPr lang="en-US"/>
              <a:pPr>
                <a:defRPr/>
              </a:pPr>
              <a:t>12/4/2014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mn-ea"/>
                <a:cs typeface="+mn-cs"/>
              </a:defRPr>
            </a:lvl1pPr>
          </a:lstStyle>
          <a:p>
            <a:pPr>
              <a:defRPr/>
            </a:pPr>
            <a:fld id="{639D12C5-865C-40C8-A962-6DD52A7F08F7}" type="slidenum">
              <a:rPr lang="en-US"/>
              <a:pPr>
                <a:defRPr/>
              </a:pPr>
              <a:t>‹#›</a:t>
            </a:fld>
            <a:endParaRPr lang="en-US" dirty="0"/>
          </a:p>
        </p:txBody>
      </p:sp>
    </p:spTree>
    <p:extLst>
      <p:ext uri="{BB962C8B-B14F-4D97-AF65-F5344CB8AC3E}">
        <p14:creationId xmlns:p14="http://schemas.microsoft.com/office/powerpoint/2010/main" val="4193998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200" algn="l"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laceholder 2"/>
          <p:cNvSpPr>
            <a:spLocks noGrp="1" noRot="1" noChangeAspect="1"/>
          </p:cNvSpPr>
          <p:nvPr>
            <p:ph type="sldImg"/>
          </p:nvPr>
        </p:nvSpPr>
        <p:spPr bwMode="auto">
          <a:noFill/>
          <a:ln>
            <a:solidFill>
              <a:srgbClr val="000000"/>
            </a:solidFill>
            <a:miter lim="800000"/>
            <a:headEnd/>
            <a:tailEnd/>
          </a:ln>
        </p:spPr>
      </p:sp>
      <p:sp>
        <p:nvSpPr>
          <p:cNvPr id="1027"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ceholder 2"/>
          <p:cNvSpPr>
            <a:spLocks noGrp="1" noRot="1" noChangeAspect="1"/>
          </p:cNvSpPr>
          <p:nvPr>
            <p:ph type="sldImg"/>
          </p:nvPr>
        </p:nvSpPr>
        <p:spPr bwMode="auto">
          <a:noFill/>
          <a:ln>
            <a:solidFill>
              <a:srgbClr val="000000"/>
            </a:solidFill>
            <a:miter lim="800000"/>
            <a:headEnd/>
            <a:tailEnd/>
          </a:ln>
        </p:spPr>
      </p:sp>
      <p:sp>
        <p:nvSpPr>
          <p:cNvPr id="89091"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2"/>
          <p:cNvSpPr>
            <a:spLocks noGrp="1" noRot="1" noChangeAspec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a:lstStyle/>
          <a:p>
            <a:pPr>
              <a:buFontTx/>
              <a:buNone/>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39D12C5-865C-40C8-A962-6DD52A7F08F7}"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a:spcBef>
                <a:spcPct val="0"/>
              </a:spcBef>
            </a:pPr>
            <a:endParaRPr lang="en-US" sz="2400" dirty="0">
              <a:latin typeface="Arial" pitchFamily="127" charset="0"/>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AF13BA-999A-4387-B960-3A166DB668B6}" type="slidenum">
              <a:rPr lang="en-US">
                <a:latin typeface="Arial" pitchFamily="127" charset="0"/>
                <a:ea typeface="ＭＳ Ｐゴシック" pitchFamily="127" charset="-128"/>
                <a:cs typeface="ＭＳ Ｐゴシック" pitchFamily="127" charset="-128"/>
              </a:rPr>
              <a:pPr/>
              <a:t>17</a:t>
            </a:fld>
            <a:endParaRPr lang="en-US" dirty="0">
              <a:latin typeface="Arial" pitchFamily="127" charset="0"/>
              <a:ea typeface="ＭＳ Ｐゴシック" pitchFamily="127" charset="-128"/>
              <a:cs typeface="ＭＳ Ｐゴシック" pitchFamily="127"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ceholder 2"/>
          <p:cNvSpPr>
            <a:spLocks noGrp="1" noRot="1" noChangeAspect="1"/>
          </p:cNvSpPr>
          <p:nvPr>
            <p:ph type="sldImg"/>
          </p:nvPr>
        </p:nvSpPr>
        <p:spPr bwMode="auto">
          <a:noFill/>
          <a:ln>
            <a:solidFill>
              <a:srgbClr val="000000"/>
            </a:solidFill>
            <a:miter lim="800000"/>
            <a:headEnd/>
            <a:tailEnd/>
          </a:ln>
        </p:spPr>
      </p:sp>
      <p:sp>
        <p:nvSpPr>
          <p:cNvPr id="90115"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a:spcBef>
                <a:spcPct val="0"/>
              </a:spcBef>
            </a:pPr>
            <a:endParaRPr lang="en-US" sz="2400" dirty="0">
              <a:latin typeface="Arial" pitchFamily="127" charset="0"/>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80332E-071B-4709-9929-A80078C9834F}" type="slidenum">
              <a:rPr lang="en-US">
                <a:latin typeface="Arial" pitchFamily="127" charset="0"/>
                <a:ea typeface="ＭＳ Ｐゴシック" pitchFamily="127" charset="-128"/>
                <a:cs typeface="ＭＳ Ｐゴシック" pitchFamily="127" charset="-128"/>
              </a:rPr>
              <a:pPr/>
              <a:t>19</a:t>
            </a:fld>
            <a:endParaRPr lang="en-US" dirty="0">
              <a:latin typeface="Arial" pitchFamily="127" charset="0"/>
              <a:ea typeface="ＭＳ Ｐゴシック" pitchFamily="127" charset="-128"/>
              <a:cs typeface="ＭＳ Ｐゴシック" pitchFamily="127"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a:spcBef>
                <a:spcPct val="0"/>
              </a:spcBef>
            </a:pPr>
            <a:endParaRPr lang="en-US" sz="2400" dirty="0">
              <a:latin typeface="Arial" pitchFamily="127" charset="0"/>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D4CF19-92BA-404C-89AD-03ADADC47749}" type="slidenum">
              <a:rPr lang="en-US">
                <a:latin typeface="Arial" pitchFamily="127" charset="0"/>
                <a:ea typeface="ＭＳ Ｐゴシック" pitchFamily="127" charset="-128"/>
                <a:cs typeface="ＭＳ Ｐゴシック" pitchFamily="127" charset="-128"/>
              </a:rPr>
              <a:pPr/>
              <a:t>20</a:t>
            </a:fld>
            <a:endParaRPr lang="en-US" dirty="0">
              <a:latin typeface="Arial" pitchFamily="127" charset="0"/>
              <a:ea typeface="ＭＳ Ｐゴシック" pitchFamily="127" charset="-128"/>
              <a:cs typeface="ＭＳ Ｐゴシック" pitchFamily="12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ceholder 2"/>
          <p:cNvSpPr>
            <a:spLocks noGrp="1" noRot="1" noChangeAspect="1"/>
          </p:cNvSpPr>
          <p:nvPr>
            <p:ph type="sldImg"/>
          </p:nvPr>
        </p:nvSpPr>
        <p:spPr bwMode="auto">
          <a:noFill/>
          <a:ln>
            <a:solidFill>
              <a:srgbClr val="000000"/>
            </a:solidFill>
            <a:miter lim="800000"/>
            <a:headEnd/>
            <a:tailEnd/>
          </a:ln>
        </p:spPr>
      </p:sp>
      <p:sp>
        <p:nvSpPr>
          <p:cNvPr id="83971"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ceholder 2"/>
          <p:cNvSpPr>
            <a:spLocks noGrp="1" noRot="1" noChangeAspect="1"/>
          </p:cNvSpPr>
          <p:nvPr>
            <p:ph type="sldImg"/>
          </p:nvPr>
        </p:nvSpPr>
        <p:spPr bwMode="auto">
          <a:noFill/>
          <a:ln>
            <a:solidFill>
              <a:srgbClr val="000000"/>
            </a:solidFill>
            <a:miter lim="800000"/>
            <a:headEnd/>
            <a:tailEnd/>
          </a:ln>
        </p:spPr>
      </p:sp>
      <p:sp>
        <p:nvSpPr>
          <p:cNvPr id="91139"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ceholder 2"/>
          <p:cNvSpPr>
            <a:spLocks noGrp="1" noRot="1" noChangeAspect="1"/>
          </p:cNvSpPr>
          <p:nvPr>
            <p:ph type="sldImg"/>
          </p:nvPr>
        </p:nvSpPr>
        <p:spPr bwMode="auto">
          <a:noFill/>
          <a:ln>
            <a:solidFill>
              <a:srgbClr val="000000"/>
            </a:solidFill>
            <a:miter lim="800000"/>
            <a:headEnd/>
            <a:tailEnd/>
          </a:ln>
        </p:spPr>
      </p:sp>
      <p:sp>
        <p:nvSpPr>
          <p:cNvPr id="92163"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ceholder 2"/>
          <p:cNvSpPr>
            <a:spLocks noGrp="1" noRot="1" noChangeAspect="1"/>
          </p:cNvSpPr>
          <p:nvPr>
            <p:ph type="sldImg"/>
          </p:nvPr>
        </p:nvSpPr>
        <p:spPr bwMode="auto">
          <a:noFill/>
          <a:ln>
            <a:solidFill>
              <a:srgbClr val="000000"/>
            </a:solidFill>
            <a:miter lim="800000"/>
            <a:headEnd/>
            <a:tailEnd/>
          </a:ln>
        </p:spPr>
      </p:sp>
      <p:sp>
        <p:nvSpPr>
          <p:cNvPr id="93187"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a:spcBef>
                <a:spcPct val="0"/>
              </a:spcBef>
            </a:pPr>
            <a:endParaRPr lang="en-US" sz="2400" dirty="0" smtClean="0">
              <a:latin typeface="Arial" pitchFamily="127" charset="0"/>
            </a:endParaRPr>
          </a:p>
          <a:p>
            <a:pPr>
              <a:spcBef>
                <a:spcPct val="0"/>
              </a:spcBef>
            </a:pPr>
            <a:endParaRPr lang="en-US" sz="2400" dirty="0" smtClean="0">
              <a:latin typeface="Arial" pitchFamily="127" charset="0"/>
            </a:endParaRP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B0EFF1-1971-4BCE-831B-F2F1DDF4518F}" type="slidenum">
              <a:rPr lang="en-US">
                <a:latin typeface="Arial" pitchFamily="127" charset="0"/>
                <a:ea typeface="ＭＳ Ｐゴシック" pitchFamily="127" charset="-128"/>
                <a:cs typeface="ＭＳ Ｐゴシック" pitchFamily="127" charset="-128"/>
              </a:rPr>
              <a:pPr/>
              <a:t>26</a:t>
            </a:fld>
            <a:endParaRPr lang="en-US" dirty="0">
              <a:latin typeface="Arial" pitchFamily="127" charset="0"/>
              <a:ea typeface="ＭＳ Ｐゴシック" pitchFamily="127" charset="-128"/>
              <a:cs typeface="ＭＳ Ｐゴシック" pitchFamily="127"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p:cNvSpPr>
          <p:nvPr>
            <p:ph type="sldImg"/>
          </p:nvPr>
        </p:nvSpPr>
        <p:spPr bwMode="auto">
          <a:noFill/>
          <a:ln>
            <a:solidFill>
              <a:srgbClr val="000000"/>
            </a:solidFill>
            <a:miter lim="800000"/>
            <a:headEnd/>
            <a:tailEnd/>
          </a:ln>
        </p:spPr>
      </p:sp>
      <p:sp>
        <p:nvSpPr>
          <p:cNvPr id="95235"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ceholder 2"/>
          <p:cNvSpPr>
            <a:spLocks noGrp="1" noRot="1" noChangeAspect="1"/>
          </p:cNvSpPr>
          <p:nvPr>
            <p:ph type="sldImg"/>
          </p:nvPr>
        </p:nvSpPr>
        <p:spPr bwMode="auto">
          <a:noFill/>
          <a:ln>
            <a:solidFill>
              <a:srgbClr val="000000"/>
            </a:solidFill>
            <a:miter lim="800000"/>
            <a:headEnd/>
            <a:tailEnd/>
          </a:ln>
        </p:spPr>
      </p:sp>
      <p:sp>
        <p:nvSpPr>
          <p:cNvPr id="98307"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a:lstStyle/>
          <a:p>
            <a:pPr>
              <a:spcBef>
                <a:spcPct val="0"/>
              </a:spcBef>
            </a:pPr>
            <a:endParaRPr lang="en-US" sz="2400" dirty="0">
              <a:latin typeface="Arial" pitchFamily="12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p:cNvSpPr>
          <p:nvPr>
            <p:ph type="sldImg"/>
          </p:nvPr>
        </p:nvSpPr>
        <p:spPr bwMode="auto">
          <a:noFill/>
          <a:ln>
            <a:solidFill>
              <a:srgbClr val="000000"/>
            </a:solidFill>
            <a:miter lim="800000"/>
            <a:headEnd/>
            <a:tailEnd/>
          </a:ln>
        </p:spPr>
      </p:sp>
      <p:sp>
        <p:nvSpPr>
          <p:cNvPr id="84995"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ceholder 2"/>
          <p:cNvSpPr>
            <a:spLocks noGrp="1" noRot="1" noChangeAspec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a:lstStyle/>
          <a:p>
            <a:pPr>
              <a:spcBef>
                <a:spcPct val="0"/>
              </a:spcBef>
            </a:pPr>
            <a:endParaRPr lang="en-US" sz="2400" dirty="0">
              <a:latin typeface="Arial" pitchFamily="127"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p:cNvSpPr>
          <p:nvPr>
            <p:ph type="sldImg"/>
          </p:nvPr>
        </p:nvSpPr>
        <p:spPr bwMode="auto">
          <a:noFill/>
          <a:ln>
            <a:solidFill>
              <a:srgbClr val="000000"/>
            </a:solidFill>
            <a:miter lim="800000"/>
            <a:headEnd/>
            <a:tailEnd/>
          </a:ln>
        </p:spPr>
      </p:sp>
      <p:sp>
        <p:nvSpPr>
          <p:cNvPr id="86019"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ceholder 2"/>
          <p:cNvSpPr>
            <a:spLocks noGrp="1" noRot="1" noChangeAspect="1"/>
          </p:cNvSpPr>
          <p:nvPr>
            <p:ph type="sldImg"/>
          </p:nvPr>
        </p:nvSpPr>
        <p:spPr bwMode="auto">
          <a:noFill/>
          <a:ln>
            <a:solidFill>
              <a:srgbClr val="000000"/>
            </a:solidFill>
            <a:miter lim="800000"/>
            <a:headEnd/>
            <a:tailEnd/>
          </a:ln>
        </p:spPr>
      </p:sp>
      <p:sp>
        <p:nvSpPr>
          <p:cNvPr id="87043" name="Placeholder 3"/>
          <p:cNvSpPr>
            <a:spLocks noGrp="1"/>
          </p:cNvSpPr>
          <p:nvPr>
            <p:ph type="body" idx="1"/>
          </p:nvPr>
        </p:nvSpPr>
        <p:spPr bwMode="auto">
          <a:noFill/>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p:cNvSpPr>
          <p:nvPr>
            <p:ph type="sldImg"/>
          </p:nvPr>
        </p:nvSpPr>
        <p:spPr bwMode="auto">
          <a:noFill/>
          <a:ln>
            <a:solidFill>
              <a:srgbClr val="000000"/>
            </a:solidFill>
            <a:miter lim="800000"/>
            <a:headEnd/>
            <a:tailEnd/>
          </a:ln>
        </p:spPr>
      </p:sp>
      <p:sp>
        <p:nvSpPr>
          <p:cNvPr id="88067" name="Placeholder 3"/>
          <p:cNvSpPr>
            <a:spLocks noGrp="1"/>
          </p:cNvSpPr>
          <p:nvPr>
            <p:ph type="body" idx="1"/>
          </p:nvPr>
        </p:nvSpPr>
        <p:spPr bwMode="auto">
          <a:noFill/>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A9B0A48-37AE-48E9-A87B-345A42255DFC}" type="datetimeFigureOut">
              <a:rPr lang="en-US"/>
              <a:pPr>
                <a:defRPr/>
              </a:pPr>
              <a:t>12/4/2014</a:t>
            </a:fld>
            <a:endParaRPr lang="en-US" dirty="0"/>
          </a:p>
        </p:txBody>
      </p:sp>
      <p:sp>
        <p:nvSpPr>
          <p:cNvPr id="16" name="Footer Placeholder 16"/>
          <p:cNvSpPr>
            <a:spLocks noGrp="1"/>
          </p:cNvSpPr>
          <p:nvPr>
            <p:ph type="ftr" sz="quarter" idx="11"/>
          </p:nvPr>
        </p:nvSpPr>
        <p:spPr/>
        <p:txBody>
          <a:bodyPr/>
          <a:lstStyle>
            <a:lvl1pPr>
              <a:defRPr dirty="0"/>
            </a:lvl1pPr>
          </a:lstStyle>
          <a:p>
            <a:pPr>
              <a:defRPr/>
            </a:pP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47624136-5E9B-4C77-AFA1-9753D8A7EF6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5" name="Rectangle 4"/>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9"/>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Straight Connector 10"/>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Oval 12"/>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p:ph type="dt" sz="half" idx="10"/>
          </p:nvPr>
        </p:nvSpPr>
        <p:spPr/>
        <p:txBody>
          <a:bodyPr/>
          <a:lstStyle>
            <a:lvl1pPr>
              <a:defRPr/>
            </a:lvl1pPr>
          </a:lstStyle>
          <a:p>
            <a:pPr>
              <a:defRPr/>
            </a:pPr>
            <a:fld id="{52D089AB-76A3-4BE1-AB3C-21418382283A}" type="datetimeFigureOut">
              <a:rPr lang="en-US"/>
              <a:pPr>
                <a:defRPr/>
              </a:pPr>
              <a:t>12/4/2014</a:t>
            </a:fld>
            <a:endParaRPr lang="en-US" dirty="0"/>
          </a:p>
        </p:txBody>
      </p:sp>
      <p:sp>
        <p:nvSpPr>
          <p:cNvPr id="15" name="Footer Placeholder 4"/>
          <p:cNvSpPr>
            <a:spLocks noGrp="1"/>
          </p:cNvSpPr>
          <p:nvPr>
            <p:ph type="ftr" sz="quarter" idx="11"/>
          </p:nvPr>
        </p:nvSpPr>
        <p:spPr/>
        <p:txBody>
          <a:bodyPr/>
          <a:lstStyle>
            <a:lvl1pPr>
              <a:defRPr dirty="0"/>
            </a:lvl1pPr>
          </a:lstStyle>
          <a:p>
            <a:pPr>
              <a:defRPr/>
            </a:pPr>
            <a:endParaRPr lang="en-US" dirty="0"/>
          </a:p>
        </p:txBody>
      </p:sp>
      <p:sp>
        <p:nvSpPr>
          <p:cNvPr id="16" name="Slide Number Placeholder 5"/>
          <p:cNvSpPr>
            <a:spLocks noGrp="1"/>
          </p:cNvSpPr>
          <p:nvPr>
            <p:ph type="sldNum" sz="quarter" idx="12"/>
          </p:nvPr>
        </p:nvSpPr>
        <p:spPr>
          <a:xfrm>
            <a:off x="4362450" y="1027113"/>
            <a:ext cx="457200" cy="441325"/>
          </a:xfrm>
        </p:spPr>
        <p:txBody>
          <a:bodyPr/>
          <a:lstStyle>
            <a:lvl1pPr>
              <a:defRPr>
                <a:solidFill>
                  <a:schemeClr val="accent3">
                    <a:shade val="75000"/>
                  </a:schemeClr>
                </a:solidFill>
              </a:defRPr>
            </a:lvl1pPr>
          </a:lstStyle>
          <a:p>
            <a:pPr>
              <a:defRPr/>
            </a:pPr>
            <a:fld id="{09D5E559-BE14-41AB-A59D-825CBD97BD4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4884E219-6496-4179-B6F2-32D1A03ED4C5}" type="datetimeFigureOut">
              <a:rPr lang="en-US"/>
              <a:pPr>
                <a:defRPr/>
              </a:pPr>
              <a:t>12/4/2014</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dirty="0"/>
            </a:lvl1pPr>
          </a:lstStyle>
          <a:p>
            <a:pPr>
              <a:defRPr/>
            </a:pP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solidFill>
                  <a:schemeClr val="accent3">
                    <a:shade val="75000"/>
                  </a:schemeClr>
                </a:solidFill>
              </a:defRPr>
            </a:lvl1pPr>
          </a:lstStyle>
          <a:p>
            <a:pPr>
              <a:defRPr/>
            </a:pPr>
            <a:fld id="{FDD36DBB-97DE-44B6-920C-58E4FF09F7D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4" name="Rectangle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6"/>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Straight Connector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0" name="Oval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Oval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2"/>
          <p:cNvSpPr>
            <a:spLocks noGrp="1"/>
          </p:cNvSpPr>
          <p:nvPr>
            <p:ph type="dt" sz="half" idx="10"/>
          </p:nvPr>
        </p:nvSpPr>
        <p:spPr/>
        <p:txBody>
          <a:bodyPr/>
          <a:lstStyle>
            <a:lvl1pPr>
              <a:defRPr/>
            </a:lvl1pPr>
          </a:lstStyle>
          <a:p>
            <a:pPr>
              <a:defRPr/>
            </a:pPr>
            <a:fld id="{6B80A160-425E-4FB2-94C3-0945DA4BF7E4}" type="datetimeFigureOut">
              <a:rPr lang="en-US"/>
              <a:pPr>
                <a:defRPr/>
              </a:pPr>
              <a:t>12/4/2014</a:t>
            </a:fld>
            <a:endParaRPr lang="en-US" dirty="0"/>
          </a:p>
        </p:txBody>
      </p:sp>
      <p:sp>
        <p:nvSpPr>
          <p:cNvPr id="13" name="Footer Placeholder 3"/>
          <p:cNvSpPr>
            <a:spLocks noGrp="1"/>
          </p:cNvSpPr>
          <p:nvPr>
            <p:ph type="ftr" sz="quarter" idx="11"/>
          </p:nvPr>
        </p:nvSpPr>
        <p:spPr/>
        <p:txBody>
          <a:bodyPr/>
          <a:lstStyle>
            <a:lvl1pPr>
              <a:defRPr dirty="0"/>
            </a:lvl1pPr>
          </a:lstStyle>
          <a:p>
            <a:pPr>
              <a:defRPr/>
            </a:pPr>
            <a:endParaRPr lang="en-US" dirty="0"/>
          </a:p>
        </p:txBody>
      </p:sp>
      <p:sp>
        <p:nvSpPr>
          <p:cNvPr id="14" name="Slide Number Placeholder 4"/>
          <p:cNvSpPr>
            <a:spLocks noGrp="1"/>
          </p:cNvSpPr>
          <p:nvPr>
            <p:ph type="sldNum" sz="quarter" idx="12"/>
          </p:nvPr>
        </p:nvSpPr>
        <p:spPr>
          <a:xfrm>
            <a:off x="4343400" y="1036638"/>
            <a:ext cx="457200" cy="441325"/>
          </a:xfrm>
        </p:spPr>
        <p:txBody>
          <a:bodyPr/>
          <a:lstStyle>
            <a:lvl1pPr>
              <a:defRPr>
                <a:solidFill>
                  <a:schemeClr val="accent3">
                    <a:shade val="75000"/>
                  </a:schemeClr>
                </a:solidFill>
              </a:defRPr>
            </a:lvl1pPr>
          </a:lstStyle>
          <a:p>
            <a:pPr>
              <a:defRPr/>
            </a:pPr>
            <a:fld id="{08085ADF-6C77-4DB3-AF85-A7E908D410D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8" name="Date Placeholder 1"/>
          <p:cNvSpPr>
            <a:spLocks noGrp="1"/>
          </p:cNvSpPr>
          <p:nvPr>
            <p:ph type="dt" sz="half" idx="10"/>
          </p:nvPr>
        </p:nvSpPr>
        <p:spPr/>
        <p:txBody>
          <a:bodyPr/>
          <a:lstStyle>
            <a:lvl1pPr>
              <a:defRPr/>
            </a:lvl1pPr>
          </a:lstStyle>
          <a:p>
            <a:pPr>
              <a:defRPr/>
            </a:pPr>
            <a:fld id="{932447BB-B837-4334-9CD0-E35AA390151C}" type="datetimeFigureOut">
              <a:rPr lang="en-US"/>
              <a:pPr>
                <a:defRPr/>
              </a:pPr>
              <a:t>12/4/2014</a:t>
            </a:fld>
            <a:endParaRPr lang="en-US" dirty="0"/>
          </a:p>
        </p:txBody>
      </p:sp>
      <p:sp>
        <p:nvSpPr>
          <p:cNvPr id="9" name="Footer Placeholder 2"/>
          <p:cNvSpPr>
            <a:spLocks noGrp="1"/>
          </p:cNvSpPr>
          <p:nvPr>
            <p:ph type="ftr" sz="quarter" idx="11"/>
          </p:nvPr>
        </p:nvSpPr>
        <p:spPr/>
        <p:txBody>
          <a:bodyPr/>
          <a:lstStyle>
            <a:lvl1pPr>
              <a:defRPr dirty="0"/>
            </a:lvl1pPr>
          </a:lstStyle>
          <a:p>
            <a:pPr>
              <a:defRPr/>
            </a:pPr>
            <a:endParaRPr lang="en-US" dirty="0"/>
          </a:p>
        </p:txBody>
      </p:sp>
      <p:sp>
        <p:nvSpPr>
          <p:cNvPr id="10" name="Slide Number Placeholder 3"/>
          <p:cNvSpPr>
            <a:spLocks noGrp="1"/>
          </p:cNvSpPr>
          <p:nvPr>
            <p:ph type="sldNum" sz="quarter" idx="12"/>
          </p:nvPr>
        </p:nvSpPr>
        <p:spPr/>
        <p:txBody>
          <a:bodyPr/>
          <a:lstStyle>
            <a:lvl1pPr>
              <a:defRPr>
                <a:solidFill>
                  <a:srgbClr val="FFFFFF"/>
                </a:solidFill>
              </a:defRPr>
            </a:lvl1pPr>
          </a:lstStyle>
          <a:p>
            <a:pPr>
              <a:defRPr/>
            </a:pPr>
            <a:fld id="{492AD8D9-B4AB-4429-BD21-A4936E89F1B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30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5305"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1"/>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ea typeface="+mn-ea"/>
                <a:cs typeface="+mn-cs"/>
              </a:defRPr>
            </a:lvl1pPr>
          </a:lstStyle>
          <a:p>
            <a:pPr>
              <a:defRPr/>
            </a:pPr>
            <a:fld id="{DF8B3346-E1D6-4614-BFCA-5E4033EFF2EC}" type="datetimeFigureOut">
              <a:rPr lang="en-US"/>
              <a:pPr>
                <a:defRPr/>
              </a:pPr>
              <a:t>12/4/2014</a:t>
            </a:fld>
            <a:endParaRPr lang="en-US" dirty="0"/>
          </a:p>
        </p:txBody>
      </p:sp>
      <p:sp>
        <p:nvSpPr>
          <p:cNvPr id="28" name="Footer Placeholder 2"/>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29" name="Slide Number Placeholder 3"/>
          <p:cNvSpPr>
            <a:spLocks noGrp="1"/>
          </p:cNvSpPr>
          <p:nvPr>
            <p:ph type="sldNum" sz="quarter" idx="4"/>
          </p:nvPr>
        </p:nvSpPr>
        <p:spPr>
          <a:xfrm>
            <a:off x="4267200" y="6324600"/>
            <a:ext cx="609600" cy="441325"/>
          </a:xfrm>
          <a:prstGeom prst="rect">
            <a:avLst/>
          </a:prstGeom>
        </p:spPr>
        <p:txBody>
          <a:bodyPr vert="horz" lIns="45720" rIns="45720" anchor="ctr">
            <a:normAutofit/>
          </a:bodyPr>
          <a:lstStyle>
            <a:lvl1pPr algn="ctr" fontAlgn="auto">
              <a:spcBef>
                <a:spcPts val="0"/>
              </a:spcBef>
              <a:spcAft>
                <a:spcPts val="0"/>
              </a:spcAft>
              <a:defRPr sz="1600">
                <a:solidFill>
                  <a:srgbClr val="FFFFFF"/>
                </a:solidFill>
                <a:latin typeface="+mn-lt"/>
                <a:ea typeface="+mn-ea"/>
                <a:cs typeface="+mn-cs"/>
              </a:defRPr>
            </a:lvl1pPr>
          </a:lstStyle>
          <a:p>
            <a:pPr>
              <a:defRPr/>
            </a:pPr>
            <a:fld id="{AD979729-AB7F-45F6-B1CB-52C5FBC3394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ea typeface="ＭＳ Ｐゴシック" pitchFamily="127" charset="-128"/>
          <a:cs typeface="ＭＳ Ｐゴシック" pitchFamily="127" charset="-128"/>
        </a:defRPr>
      </a:lvl2pPr>
      <a:lvl3pPr algn="ctr" rtl="0" eaLnBrk="0" fontAlgn="base" hangingPunct="0">
        <a:spcBef>
          <a:spcPct val="0"/>
        </a:spcBef>
        <a:spcAft>
          <a:spcPct val="0"/>
        </a:spcAft>
        <a:defRPr sz="3300">
          <a:solidFill>
            <a:srgbClr val="88A44D"/>
          </a:solidFill>
          <a:latin typeface="Georgia" pitchFamily="18" charset="0"/>
          <a:ea typeface="ＭＳ Ｐゴシック" pitchFamily="127" charset="-128"/>
          <a:cs typeface="ＭＳ Ｐゴシック" pitchFamily="127" charset="-128"/>
        </a:defRPr>
      </a:lvl3pPr>
      <a:lvl4pPr algn="ctr" rtl="0" eaLnBrk="0" fontAlgn="base" hangingPunct="0">
        <a:spcBef>
          <a:spcPct val="0"/>
        </a:spcBef>
        <a:spcAft>
          <a:spcPct val="0"/>
        </a:spcAft>
        <a:defRPr sz="3300">
          <a:solidFill>
            <a:srgbClr val="88A44D"/>
          </a:solidFill>
          <a:latin typeface="Georgia" pitchFamily="18" charset="0"/>
          <a:ea typeface="ＭＳ Ｐゴシック" pitchFamily="127" charset="-128"/>
          <a:cs typeface="ＭＳ Ｐゴシック" pitchFamily="127" charset="-128"/>
        </a:defRPr>
      </a:lvl4pPr>
      <a:lvl5pPr algn="ctr" rtl="0" eaLnBrk="0" fontAlgn="base" hangingPunct="0">
        <a:spcBef>
          <a:spcPct val="0"/>
        </a:spcBef>
        <a:spcAft>
          <a:spcPct val="0"/>
        </a:spcAft>
        <a:defRPr sz="3300">
          <a:solidFill>
            <a:srgbClr val="88A44D"/>
          </a:solidFill>
          <a:latin typeface="Georgia" pitchFamily="18" charset="0"/>
          <a:ea typeface="ＭＳ Ｐゴシック" pitchFamily="127" charset="-128"/>
          <a:cs typeface="ＭＳ Ｐゴシック" pitchFamily="127" charset="-128"/>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27"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127"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27"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127"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urveyortraining.cms.hhs.gov/" TargetMode="External"/><Relationship Id="rId3" Type="http://schemas.openxmlformats.org/officeDocument/2006/relationships/hyperlink" Target="http://www.ltcombudsman.org/" TargetMode="External"/><Relationship Id="rId7" Type="http://schemas.openxmlformats.org/officeDocument/2006/relationships/hyperlink" Target="http://www.cm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nhqualitycampaign.org/" TargetMode="External"/><Relationship Id="rId5" Type="http://schemas.openxmlformats.org/officeDocument/2006/relationships/hyperlink" Target="http://www.pioneernetwork.net/" TargetMode="External"/><Relationship Id="rId10" Type="http://schemas.openxmlformats.org/officeDocument/2006/relationships/hyperlink" Target="http://www.phinational.org/" TargetMode="External"/><Relationship Id="rId4" Type="http://schemas.openxmlformats.org/officeDocument/2006/relationships/hyperlink" Target="http://www.theconsumervoice.org/" TargetMode="External"/><Relationship Id="rId9" Type="http://schemas.openxmlformats.org/officeDocument/2006/relationships/hyperlink" Target="http://www.riqualitypartners.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www.theconsumervoice.org/" TargetMode="External"/><Relationship Id="rId5" Type="http://schemas.openxmlformats.org/officeDocument/2006/relationships/hyperlink" Target="mailto:ombudcenter@theconsumervoice.org" TargetMode="External"/><Relationship Id="rId4" Type="http://schemas.openxmlformats.org/officeDocument/2006/relationships/hyperlink" Target="http://www.ltcombudsman.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514600"/>
            <a:ext cx="8839200" cy="3886200"/>
          </a:xfrm>
        </p:spPr>
        <p:txBody>
          <a:bodyPr>
            <a:noAutofit/>
          </a:bodyPr>
          <a:lstStyle/>
          <a:p>
            <a:pPr eaLnBrk="1" fontAlgn="auto" hangingPunct="1">
              <a:spcAft>
                <a:spcPts val="0"/>
              </a:spcAft>
              <a:buFont typeface="Wingdings 2" pitchFamily="18" charset="2"/>
              <a:buNone/>
              <a:defRPr/>
            </a:pPr>
            <a:endParaRPr lang="en-US" sz="2000" dirty="0" smtClean="0">
              <a:latin typeface="Arial" pitchFamily="34" charset="0"/>
              <a:ea typeface="+mn-ea"/>
              <a:cs typeface="Arial" pitchFamily="34" charset="0"/>
            </a:endParaRPr>
          </a:p>
          <a:p>
            <a:pPr eaLnBrk="1" fontAlgn="auto" hangingPunct="1">
              <a:spcAft>
                <a:spcPts val="0"/>
              </a:spcAft>
              <a:buFont typeface="Wingdings 2" pitchFamily="18" charset="2"/>
              <a:buNone/>
              <a:defRPr/>
            </a:pPr>
            <a:r>
              <a:rPr lang="en-US" sz="3600" dirty="0" smtClean="0">
                <a:latin typeface="+mj-lt"/>
                <a:ea typeface="+mn-ea"/>
                <a:cs typeface="Arial" pitchFamily="34" charset="0"/>
              </a:rPr>
              <a:t>Ombudsman </a:t>
            </a:r>
            <a:r>
              <a:rPr lang="en-US" sz="3600" dirty="0">
                <a:latin typeface="+mj-lt"/>
                <a:ea typeface="+mn-ea"/>
                <a:cs typeface="Arial" pitchFamily="34" charset="0"/>
              </a:rPr>
              <a:t>Advocacy and Culture Change</a:t>
            </a:r>
            <a:r>
              <a:rPr lang="en-US" sz="3600" dirty="0" smtClean="0">
                <a:latin typeface="+mj-lt"/>
                <a:ea typeface="+mn-ea"/>
                <a:cs typeface="Arial" pitchFamily="34" charset="0"/>
              </a:rPr>
              <a:t>:</a:t>
            </a:r>
          </a:p>
          <a:p>
            <a:pPr eaLnBrk="1" fontAlgn="auto" hangingPunct="1">
              <a:spcAft>
                <a:spcPts val="0"/>
              </a:spcAft>
              <a:buFont typeface="Wingdings 2" pitchFamily="18" charset="2"/>
              <a:buNone/>
              <a:defRPr/>
            </a:pPr>
            <a:r>
              <a:rPr lang="en-US" sz="4000" dirty="0" smtClean="0">
                <a:latin typeface="Arial" pitchFamily="34" charset="0"/>
                <a:ea typeface="+mn-ea"/>
                <a:cs typeface="Arial" pitchFamily="34" charset="0"/>
              </a:rPr>
              <a:t> </a:t>
            </a:r>
            <a:r>
              <a:rPr lang="en-US" sz="2400" b="0" dirty="0">
                <a:latin typeface="Arial" pitchFamily="34" charset="0"/>
                <a:ea typeface="+mn-ea"/>
                <a:cs typeface="Arial" pitchFamily="34" charset="0"/>
              </a:rPr>
              <a:t>Achieving </a:t>
            </a:r>
            <a:r>
              <a:rPr lang="en-US" sz="2400" b="0" dirty="0" smtClean="0">
                <a:latin typeface="Arial" pitchFamily="34" charset="0"/>
                <a:cs typeface="Arial" pitchFamily="34" charset="0"/>
              </a:rPr>
              <a:t>RESIDENT-DIRECTED</a:t>
            </a:r>
            <a:r>
              <a:rPr lang="en-US" sz="2400" b="0" dirty="0" smtClean="0">
                <a:latin typeface="Arial" pitchFamily="34" charset="0"/>
                <a:ea typeface="+mn-ea"/>
                <a:cs typeface="Arial" pitchFamily="34" charset="0"/>
              </a:rPr>
              <a:t> Care IN DAILY ADVOCACY</a:t>
            </a:r>
          </a:p>
          <a:p>
            <a:pPr eaLnBrk="1" fontAlgn="auto" hangingPunct="1">
              <a:spcAft>
                <a:spcPts val="0"/>
              </a:spcAft>
              <a:buFont typeface="Wingdings 2" pitchFamily="18" charset="2"/>
              <a:buNone/>
              <a:defRPr/>
            </a:pPr>
            <a:endParaRPr lang="en-US" sz="2800" dirty="0" smtClean="0">
              <a:latin typeface="Arial" pitchFamily="34" charset="0"/>
              <a:cs typeface="Arial" pitchFamily="34" charset="0"/>
            </a:endParaRPr>
          </a:p>
          <a:p>
            <a:pPr eaLnBrk="1" fontAlgn="auto" hangingPunct="1">
              <a:spcAft>
                <a:spcPts val="0"/>
              </a:spcAft>
              <a:buFont typeface="Wingdings 2" pitchFamily="18" charset="2"/>
              <a:buNone/>
              <a:defRPr/>
            </a:pPr>
            <a:r>
              <a:rPr lang="en-US" sz="2000" dirty="0" smtClean="0">
                <a:latin typeface="Arial" pitchFamily="34" charset="0"/>
                <a:cs typeface="Arial" pitchFamily="34" charset="0"/>
              </a:rPr>
              <a:t>January 10, 2012</a:t>
            </a:r>
            <a:endParaRPr lang="en-US" sz="2000" dirty="0">
              <a:latin typeface="Arial" pitchFamily="34" charset="0"/>
              <a:ea typeface="+mn-ea"/>
              <a:cs typeface="Arial" pitchFamily="34" charset="0"/>
            </a:endParaRPr>
          </a:p>
          <a:p>
            <a:pPr eaLnBrk="1" fontAlgn="auto" hangingPunct="1">
              <a:spcAft>
                <a:spcPts val="0"/>
              </a:spcAft>
              <a:buFont typeface="Wingdings 2"/>
              <a:buNone/>
              <a:defRPr/>
            </a:pPr>
            <a:endParaRPr lang="en-US" sz="2000" dirty="0" smtClean="0">
              <a:latin typeface="Arial" pitchFamily="34" charset="0"/>
              <a:ea typeface="+mn-ea"/>
              <a:cs typeface="Arial" pitchFamily="34" charset="0"/>
            </a:endParaRPr>
          </a:p>
          <a:p>
            <a:pPr eaLnBrk="1" fontAlgn="auto" hangingPunct="1">
              <a:spcAft>
                <a:spcPts val="0"/>
              </a:spcAft>
              <a:buFont typeface="Wingdings 2"/>
              <a:buNone/>
              <a:defRPr/>
            </a:pPr>
            <a:endParaRPr lang="en-US" sz="1800" dirty="0" smtClean="0">
              <a:latin typeface="Arial" pitchFamily="34" charset="0"/>
              <a:ea typeface="+mn-ea"/>
              <a:cs typeface="Arial" pitchFamily="34" charset="0"/>
            </a:endParaRPr>
          </a:p>
          <a:p>
            <a:pPr eaLnBrk="1" fontAlgn="auto" hangingPunct="1">
              <a:spcAft>
                <a:spcPts val="0"/>
              </a:spcAft>
              <a:buFont typeface="Wingdings 2"/>
              <a:buNone/>
              <a:defRPr/>
            </a:pPr>
            <a:endParaRPr lang="en-US" sz="1800" dirty="0" smtClean="0">
              <a:latin typeface="Arial" pitchFamily="34" charset="0"/>
              <a:ea typeface="+mn-ea"/>
              <a:cs typeface="Arial" pitchFamily="34" charset="0"/>
            </a:endParaRPr>
          </a:p>
          <a:p>
            <a:pPr eaLnBrk="1" fontAlgn="auto" hangingPunct="1">
              <a:spcAft>
                <a:spcPts val="0"/>
              </a:spcAft>
              <a:buFont typeface="Wingdings 2"/>
              <a:buNone/>
              <a:defRPr/>
            </a:pPr>
            <a:endParaRPr lang="en-US" sz="1800" dirty="0" smtClean="0">
              <a:latin typeface="Arial" pitchFamily="34" charset="0"/>
              <a:ea typeface="+mn-ea"/>
              <a:cs typeface="Arial" pitchFamily="34" charset="0"/>
            </a:endParaRPr>
          </a:p>
        </p:txBody>
      </p:sp>
      <p:pic>
        <p:nvPicPr>
          <p:cNvPr id="15362" name="Picture 4" descr="NORClogo"/>
          <p:cNvPicPr>
            <a:picLocks noChangeAspect="1" noChangeArrowheads="1"/>
          </p:cNvPicPr>
          <p:nvPr/>
        </p:nvPicPr>
        <p:blipFill>
          <a:blip r:embed="rId3" cstate="print"/>
          <a:srcRect/>
          <a:stretch>
            <a:fillRect/>
          </a:stretch>
        </p:blipFill>
        <p:spPr bwMode="auto">
          <a:xfrm>
            <a:off x="228600" y="381000"/>
            <a:ext cx="868680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p:spPr>
        <p:txBody>
          <a:bodyPr/>
          <a:lstStyle/>
          <a:p>
            <a:pPr eaLnBrk="1" hangingPunct="1">
              <a:buFont typeface="Wingdings 2" pitchFamily="18" charset="2"/>
              <a:buNone/>
              <a:defRPr/>
            </a:pPr>
            <a:r>
              <a:rPr dirty="0">
                <a:latin typeface="Arial" pitchFamily="34" charset="0"/>
                <a:cs typeface="Arial" pitchFamily="34" charset="0"/>
              </a:rPr>
              <a:t>OBRA	</a:t>
            </a:r>
          </a:p>
        </p:txBody>
      </p:sp>
      <p:sp>
        <p:nvSpPr>
          <p:cNvPr id="3" name="Text Placeholder 2"/>
          <p:cNvSpPr>
            <a:spLocks noGrp="1"/>
          </p:cNvSpPr>
          <p:nvPr>
            <p:ph type="body" sz="half" idx="3"/>
          </p:nvPr>
        </p:nvSpPr>
        <p:spPr>
          <a:xfrm>
            <a:off x="4791075" y="1524000"/>
            <a:ext cx="4041775" cy="731838"/>
          </a:xfrm>
        </p:spPr>
        <p:txBody>
          <a:bodyPr/>
          <a:lstStyle/>
          <a:p>
            <a:pPr eaLnBrk="1" hangingPunct="1">
              <a:buFont typeface="Wingdings 2" pitchFamily="18" charset="2"/>
              <a:buNone/>
              <a:defRPr/>
            </a:pPr>
            <a:r>
              <a:rPr lang="en-US" dirty="0" smtClean="0">
                <a:latin typeface="Arial" pitchFamily="34" charset="0"/>
                <a:cs typeface="Arial" pitchFamily="34" charset="0"/>
              </a:rPr>
              <a:t>Culture Change/</a:t>
            </a:r>
          </a:p>
          <a:p>
            <a:pPr eaLnBrk="1" hangingPunct="1">
              <a:buFont typeface="Wingdings 2" pitchFamily="18" charset="2"/>
              <a:buNone/>
              <a:defRPr/>
            </a:pPr>
            <a:r>
              <a:rPr lang="en-US" dirty="0" smtClean="0">
                <a:latin typeface="Arial" pitchFamily="34" charset="0"/>
                <a:cs typeface="Arial" pitchFamily="34" charset="0"/>
              </a:rPr>
              <a:t>Pioneer Principle</a:t>
            </a:r>
            <a:endParaRPr lang="en-US" dirty="0">
              <a:latin typeface="Arial" pitchFamily="34" charset="0"/>
              <a:cs typeface="Arial" pitchFamily="34" charset="0"/>
            </a:endParaRPr>
          </a:p>
        </p:txBody>
      </p:sp>
      <p:sp>
        <p:nvSpPr>
          <p:cNvPr id="4" name="Content Placeholder 3"/>
          <p:cNvSpPr>
            <a:spLocks noGrp="1"/>
          </p:cNvSpPr>
          <p:nvPr>
            <p:ph sz="quarter" idx="2"/>
          </p:nvPr>
        </p:nvSpPr>
        <p:spPr>
          <a:xfrm>
            <a:off x="301625" y="2471738"/>
            <a:ext cx="4041775" cy="3817937"/>
          </a:xfrm>
        </p:spPr>
        <p:txBody>
          <a:bodyPr/>
          <a:lstStyle/>
          <a:p>
            <a:pPr eaLnBrk="1" hangingPunct="1">
              <a:buFont typeface="Wingdings 2" pitchFamily="18" charset="2"/>
              <a:buChar char=""/>
              <a:defRPr/>
            </a:pPr>
            <a:r>
              <a:rPr lang="en-US" sz="2000" dirty="0" smtClean="0">
                <a:latin typeface="Arial" pitchFamily="34" charset="0"/>
                <a:ea typeface="+mn-ea"/>
                <a:cs typeface="Arial" pitchFamily="34" charset="0"/>
              </a:rPr>
              <a:t>Right to participate in community activities</a:t>
            </a:r>
          </a:p>
          <a:p>
            <a:pPr marL="0" indent="0" eaLnBrk="1" hangingPunct="1">
              <a:buFont typeface="Wingdings 2" pitchFamily="18" charset="2"/>
              <a:buNone/>
              <a:defRPr/>
            </a:pPr>
            <a:endParaRPr lang="en-US" sz="2000" dirty="0" smtClean="0">
              <a:latin typeface="Arial" pitchFamily="34" charset="0"/>
              <a:ea typeface="+mn-ea"/>
              <a:cs typeface="Arial" pitchFamily="34" charset="0"/>
            </a:endParaRPr>
          </a:p>
          <a:p>
            <a:pPr eaLnBrk="1" hangingPunct="1">
              <a:buFont typeface="Wingdings 2" pitchFamily="18" charset="2"/>
              <a:buChar char=""/>
              <a:defRPr/>
            </a:pPr>
            <a:r>
              <a:rPr lang="en-US" sz="2000" dirty="0" smtClean="0">
                <a:latin typeface="Arial" pitchFamily="34" charset="0"/>
                <a:ea typeface="+mn-ea"/>
                <a:cs typeface="Arial" pitchFamily="34" charset="0"/>
              </a:rPr>
              <a:t>Right to be informed, participate in care planning and make decisions regarding care</a:t>
            </a:r>
          </a:p>
          <a:p>
            <a:pPr marL="0" indent="0" eaLnBrk="1" hangingPunct="1">
              <a:buFont typeface="Wingdings 2" pitchFamily="18" charset="2"/>
              <a:buNone/>
              <a:defRPr/>
            </a:pPr>
            <a:endParaRPr lang="en-US" sz="2000" dirty="0" smtClean="0">
              <a:latin typeface="Arial" pitchFamily="34" charset="0"/>
              <a:ea typeface="+mn-ea"/>
              <a:cs typeface="Arial" pitchFamily="34" charset="0"/>
            </a:endParaRPr>
          </a:p>
          <a:p>
            <a:pPr eaLnBrk="1" hangingPunct="1">
              <a:buFont typeface="Wingdings 2" pitchFamily="18" charset="2"/>
              <a:buChar char=""/>
              <a:defRPr/>
            </a:pPr>
            <a:r>
              <a:rPr lang="en-US" sz="2000" dirty="0" smtClean="0">
                <a:latin typeface="Arial" pitchFamily="34" charset="0"/>
                <a:ea typeface="+mn-ea"/>
                <a:cs typeface="Arial" pitchFamily="34" charset="0"/>
              </a:rPr>
              <a:t>Right to receive appropriate and adequate care</a:t>
            </a:r>
          </a:p>
          <a:p>
            <a:pPr eaLnBrk="1" hangingPunct="1">
              <a:buFont typeface="Wingdings 2" pitchFamily="18" charset="2"/>
              <a:buChar char=""/>
              <a:defRPr/>
            </a:pPr>
            <a:endParaRPr lang="en-US" sz="2000" dirty="0">
              <a:ea typeface="+mn-ea"/>
              <a:cs typeface="+mn-cs"/>
            </a:endParaRPr>
          </a:p>
        </p:txBody>
      </p:sp>
      <p:sp>
        <p:nvSpPr>
          <p:cNvPr id="25604" name="Content Placeholder 4"/>
          <p:cNvSpPr>
            <a:spLocks noGrp="1"/>
          </p:cNvSpPr>
          <p:nvPr>
            <p:ph sz="quarter" idx="4"/>
          </p:nvPr>
        </p:nvSpPr>
        <p:spPr>
          <a:xfrm>
            <a:off x="4800600" y="2471738"/>
            <a:ext cx="4038600" cy="3821112"/>
          </a:xfrm>
        </p:spPr>
        <p:txBody>
          <a:bodyPr/>
          <a:lstStyle/>
          <a:p>
            <a:pPr eaLnBrk="1" hangingPunct="1"/>
            <a:r>
              <a:rPr lang="en-US" sz="2000" dirty="0" smtClean="0">
                <a:latin typeface="Arial" pitchFamily="127" charset="0"/>
                <a:ea typeface="Arial" pitchFamily="127" charset="0"/>
                <a:cs typeface="Arial" pitchFamily="127" charset="0"/>
              </a:rPr>
              <a:t>Community is the antidote to institutionalization</a:t>
            </a:r>
          </a:p>
          <a:p>
            <a:pPr eaLnBrk="1" hangingPunct="1"/>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Put person before the task</a:t>
            </a:r>
          </a:p>
          <a:p>
            <a:pPr eaLnBrk="1" hangingPunct="1"/>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Know each person</a:t>
            </a:r>
          </a:p>
          <a:p>
            <a:pPr eaLnBrk="1" hangingPunct="1"/>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Promote the growth and development of all</a:t>
            </a:r>
          </a:p>
        </p:txBody>
      </p:sp>
      <p:sp>
        <p:nvSpPr>
          <p:cNvPr id="25605" name="Title 5"/>
          <p:cNvSpPr>
            <a:spLocks noGrp="1"/>
          </p:cNvSpPr>
          <p:nvPr>
            <p:ph type="title"/>
          </p:nvPr>
        </p:nvSpPr>
        <p:spPr/>
        <p:txBody>
          <a:bodyPr anchor="ctr"/>
          <a:lstStyle/>
          <a:p>
            <a:pPr eaLnBrk="1" hangingPunct="1"/>
            <a:r>
              <a:rPr lang="en-US" sz="3000" b="1" dirty="0">
                <a:latin typeface="Arial" pitchFamily="127" charset="0"/>
                <a:ea typeface="Arial" pitchFamily="127" charset="0"/>
                <a:cs typeface="Arial" pitchFamily="127" charset="0"/>
              </a:rPr>
              <a:t>Ombudsmen, OBRA and Culture Change</a:t>
            </a:r>
            <a:endParaRPr lang="en-US" sz="3000" dirty="0">
              <a:latin typeface="Arial" pitchFamily="127" charset="0"/>
              <a:ea typeface="Arial" pitchFamily="127" charset="0"/>
              <a:cs typeface="Arial" pitchFamily="127"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323528" y="764704"/>
            <a:ext cx="8534400" cy="5040560"/>
          </a:xfrm>
        </p:spPr>
        <p:txBody>
          <a:bodyPr/>
          <a:lstStyle/>
          <a:p>
            <a:pPr eaLnBrk="1" hangingPunct="1"/>
            <a:r>
              <a:rPr lang="en-US" b="1" dirty="0" smtClean="0">
                <a:latin typeface="Georgia" pitchFamily="127" charset="0"/>
              </a:rPr>
              <a:t/>
            </a:r>
            <a:br>
              <a:rPr lang="en-US" b="1" dirty="0" smtClean="0">
                <a:latin typeface="Georgia" pitchFamily="127" charset="0"/>
              </a:rPr>
            </a:br>
            <a:r>
              <a:rPr lang="en-US" b="1" dirty="0" smtClean="0">
                <a:latin typeface="Georgia" pitchFamily="127" charset="0"/>
              </a:rPr>
              <a:t/>
            </a:r>
            <a:br>
              <a:rPr lang="en-US" b="1" dirty="0" smtClean="0">
                <a:latin typeface="Georgia" pitchFamily="127" charset="0"/>
              </a:rPr>
            </a:br>
            <a:r>
              <a:rPr lang="en-US" b="1" dirty="0" smtClean="0">
                <a:latin typeface="Georgia" pitchFamily="127" charset="0"/>
              </a:rPr>
              <a:t/>
            </a:r>
            <a:br>
              <a:rPr lang="en-US" b="1" dirty="0" smtClean="0">
                <a:latin typeface="Georgia" pitchFamily="127" charset="0"/>
              </a:rPr>
            </a:br>
            <a:r>
              <a:rPr lang="en-US" b="1" dirty="0" smtClean="0">
                <a:latin typeface="Georgia" pitchFamily="127" charset="0"/>
              </a:rPr>
              <a:t/>
            </a:r>
            <a:br>
              <a:rPr lang="en-US" b="1" dirty="0" smtClean="0">
                <a:latin typeface="Georgia" pitchFamily="127" charset="0"/>
              </a:rPr>
            </a:br>
            <a:r>
              <a:rPr lang="en-US" b="1" dirty="0" smtClean="0">
                <a:latin typeface="Georgia" pitchFamily="127" charset="0"/>
              </a:rPr>
              <a:t/>
            </a:r>
            <a:br>
              <a:rPr lang="en-US" b="1" dirty="0" smtClean="0">
                <a:latin typeface="Georgia" pitchFamily="127" charset="0"/>
              </a:rPr>
            </a:br>
            <a:r>
              <a:rPr lang="en-US" b="1" dirty="0" smtClean="0">
                <a:latin typeface="Georgia" pitchFamily="127" charset="0"/>
              </a:rPr>
              <a:t/>
            </a:r>
            <a:br>
              <a:rPr lang="en-US" b="1" dirty="0" smtClean="0">
                <a:latin typeface="Georgia" pitchFamily="127" charset="0"/>
              </a:rPr>
            </a:br>
            <a:r>
              <a:rPr lang="en-US" b="1" dirty="0" smtClean="0">
                <a:solidFill>
                  <a:schemeClr val="tx2"/>
                </a:solidFill>
                <a:latin typeface="Arial" pitchFamily="127" charset="0"/>
                <a:ea typeface="Arial" pitchFamily="127" charset="0"/>
                <a:cs typeface="Arial" pitchFamily="127" charset="0"/>
              </a:rPr>
              <a:t>“Ombudsmen who have embarked on culture change initiatives have found that the effort needs to be comprehensive and long-term and yet needs to be approached in a manageable step by step process.”</a:t>
            </a:r>
            <a:r>
              <a:rPr lang="en-US" dirty="0" smtClean="0">
                <a:solidFill>
                  <a:schemeClr val="tx2"/>
                </a:solidFill>
                <a:latin typeface="Georgia" pitchFamily="127" charset="0"/>
              </a:rPr>
              <a:t/>
            </a:r>
            <a:br>
              <a:rPr lang="en-US" dirty="0" smtClean="0">
                <a:solidFill>
                  <a:schemeClr val="tx2"/>
                </a:solidFill>
                <a:latin typeface="Georgia" pitchFamily="127" charset="0"/>
              </a:rPr>
            </a:br>
            <a:r>
              <a:rPr lang="en-US" dirty="0" smtClean="0">
                <a:solidFill>
                  <a:schemeClr val="tx2"/>
                </a:solidFill>
                <a:latin typeface="Georgia" pitchFamily="127" charset="0"/>
              </a:rPr>
              <a:t/>
            </a:r>
            <a:br>
              <a:rPr lang="en-US" dirty="0" smtClean="0">
                <a:solidFill>
                  <a:schemeClr val="tx2"/>
                </a:solidFill>
                <a:latin typeface="Georgia" pitchFamily="127" charset="0"/>
              </a:rPr>
            </a:br>
            <a:r>
              <a:rPr lang="en-US" dirty="0" smtClean="0">
                <a:solidFill>
                  <a:schemeClr val="tx2"/>
                </a:solidFill>
                <a:latin typeface="Georgia" pitchFamily="127" charset="0"/>
              </a:rPr>
              <a:t/>
            </a:r>
            <a:br>
              <a:rPr lang="en-US" dirty="0" smtClean="0">
                <a:solidFill>
                  <a:schemeClr val="tx2"/>
                </a:solidFill>
                <a:latin typeface="Georgia" pitchFamily="127" charset="0"/>
              </a:rPr>
            </a:br>
            <a:r>
              <a:rPr lang="en-US" sz="1300" dirty="0" smtClean="0">
                <a:solidFill>
                  <a:schemeClr val="tx2"/>
                </a:solidFill>
                <a:latin typeface="Georgia" pitchFamily="127" charset="0"/>
              </a:rPr>
              <a:t>NORC 2000, Ombudsman Best Practices: Supporting Culture Change to Promote Individualized Care, B. Frank </a:t>
            </a:r>
            <a:endParaRPr lang="en-US" dirty="0" smtClean="0">
              <a:solidFill>
                <a:schemeClr val="tx2"/>
              </a:solidFill>
              <a:latin typeface="Georgia" pitchFamily="127"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6"/>
          <p:cNvSpPr>
            <a:spLocks noGrp="1"/>
          </p:cNvSpPr>
          <p:nvPr>
            <p:ph type="title"/>
          </p:nvPr>
        </p:nvSpPr>
        <p:spPr>
          <a:xfrm>
            <a:off x="304800" y="2209800"/>
            <a:ext cx="8534400" cy="990600"/>
          </a:xfrm>
        </p:spPr>
        <p:txBody>
          <a:bodyPr/>
          <a:lstStyle/>
          <a:p>
            <a:pPr eaLnBrk="1" hangingPunct="1"/>
            <a:r>
              <a:rPr lang="en-US" b="1" dirty="0" smtClean="0">
                <a:latin typeface="Arial" pitchFamily="127" charset="0"/>
                <a:ea typeface="Arial" pitchFamily="127" charset="0"/>
                <a:cs typeface="Arial" pitchFamily="127" charset="0"/>
              </a:rPr>
              <a:t>Case Discussion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latin typeface="Arial" pitchFamily="34" charset="0"/>
                <a:ea typeface="+mj-ea"/>
                <a:cs typeface="Arial" pitchFamily="34" charset="0"/>
              </a:rPr>
              <a:t>Case #1</a:t>
            </a:r>
            <a:endParaRPr lang="en-US" sz="3600" b="1" dirty="0">
              <a:latin typeface="Arial" pitchFamily="34" charset="0"/>
              <a:ea typeface="+mj-ea"/>
              <a:cs typeface="Arial" pitchFamily="34" charset="0"/>
            </a:endParaRPr>
          </a:p>
        </p:txBody>
      </p:sp>
      <p:sp>
        <p:nvSpPr>
          <p:cNvPr id="28674" name="Content Placeholder 2"/>
          <p:cNvSpPr>
            <a:spLocks noGrp="1"/>
          </p:cNvSpPr>
          <p:nvPr>
            <p:ph sz="quarter" idx="1"/>
          </p:nvPr>
        </p:nvSpPr>
        <p:spPr>
          <a:xfrm>
            <a:off x="152400" y="1524000"/>
            <a:ext cx="8839200" cy="4648200"/>
          </a:xfrm>
        </p:spPr>
        <p:txBody>
          <a:bodyPr/>
          <a:lstStyle/>
          <a:p>
            <a:pPr eaLnBrk="1" hangingPunct="1">
              <a:buFont typeface="Wingdings 2" pitchFamily="127" charset="2"/>
              <a:buNone/>
            </a:pPr>
            <a:r>
              <a:rPr lang="en-US" sz="2200" dirty="0" smtClean="0">
                <a:latin typeface="Georgia" pitchFamily="127" charset="0"/>
              </a:rPr>
              <a:t>    </a:t>
            </a:r>
            <a:r>
              <a:rPr lang="en-US" sz="2400" dirty="0" smtClean="0"/>
              <a:t>During a routine visit to Stoneybrook Nursing and Rehab several residents tell you that the food is often cold. You speak with other residents who are also dissatisfied with the food temperatures and would like more than one alternative meal choice. Due to the number of complaints about food, you visit with the Resident Council President, Ms. Jackson. Ms. Jackson says that complaints regarding the food temperature, lack of choice and small servings have been reoccurring complaints in the last few months. Ms. Jackson said the Administrator promises to address their complaints, but it is only better for a week or so and then goes back to normal. </a:t>
            </a:r>
            <a:endParaRPr lang="en-US" sz="2200" dirty="0" smtClean="0">
              <a:latin typeface="Arial" pitchFamily="127" charset="0"/>
              <a:ea typeface="Arial" pitchFamily="127" charset="0"/>
              <a:cs typeface="Arial" pitchFamily="127" charset="0"/>
            </a:endParaRPr>
          </a:p>
          <a:p>
            <a:pPr eaLnBrk="1" hangingPunct="1">
              <a:buFont typeface="Wingdings 2" pitchFamily="127" charset="2"/>
              <a:buNone/>
            </a:pPr>
            <a:endParaRPr lang="en-US" dirty="0" smtClean="0">
              <a:latin typeface="Georgia" pitchFamily="127"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512" y="1524000"/>
            <a:ext cx="4392488" cy="732974"/>
          </a:xfrm>
        </p:spPr>
        <p:txBody>
          <a:bodyPr/>
          <a:lstStyle/>
          <a:p>
            <a:r>
              <a:rPr lang="en-US" sz="2000" dirty="0" smtClean="0"/>
              <a:t>Common Resolution Strategies</a:t>
            </a:r>
            <a:r>
              <a:rPr lang="en-US" dirty="0" smtClean="0"/>
              <a:t>	</a:t>
            </a:r>
            <a:endParaRPr lang="en-US" dirty="0"/>
          </a:p>
        </p:txBody>
      </p:sp>
      <p:sp>
        <p:nvSpPr>
          <p:cNvPr id="3" name="Text Placeholder 2"/>
          <p:cNvSpPr>
            <a:spLocks noGrp="1"/>
          </p:cNvSpPr>
          <p:nvPr>
            <p:ph type="body" sz="half" idx="3"/>
          </p:nvPr>
        </p:nvSpPr>
        <p:spPr>
          <a:xfrm>
            <a:off x="4572000" y="1340768"/>
            <a:ext cx="4392488" cy="914752"/>
          </a:xfrm>
        </p:spPr>
        <p:txBody>
          <a:bodyPr/>
          <a:lstStyle/>
          <a:p>
            <a:r>
              <a:rPr lang="en-US" sz="2000" dirty="0" smtClean="0"/>
              <a:t>Culture Change Practices/Principles</a:t>
            </a:r>
            <a:endParaRPr lang="en-US" sz="2000" dirty="0"/>
          </a:p>
        </p:txBody>
      </p:sp>
      <p:sp>
        <p:nvSpPr>
          <p:cNvPr id="4" name="Content Placeholder 3"/>
          <p:cNvSpPr>
            <a:spLocks noGrp="1"/>
          </p:cNvSpPr>
          <p:nvPr>
            <p:ph sz="quarter" idx="2"/>
          </p:nvPr>
        </p:nvSpPr>
        <p:spPr>
          <a:xfrm>
            <a:off x="179512" y="2276872"/>
            <a:ext cx="4392488" cy="4104456"/>
          </a:xfrm>
        </p:spPr>
        <p:txBody>
          <a:bodyPr/>
          <a:lstStyle/>
          <a:p>
            <a:r>
              <a:rPr lang="en-US" sz="1800" dirty="0" smtClean="0"/>
              <a:t>Seek permission to attend RC meeting and listen to resident concerns regarding dining</a:t>
            </a:r>
          </a:p>
          <a:p>
            <a:r>
              <a:rPr lang="en-US" sz="1800" dirty="0" smtClean="0"/>
              <a:t>Encourage RC to invite the Dietary Manager to their meetings in order to discuss these issues</a:t>
            </a:r>
          </a:p>
          <a:p>
            <a:r>
              <a:rPr lang="en-US" sz="1800" dirty="0" smtClean="0"/>
              <a:t>Provide information regarding Residents’ Rights </a:t>
            </a:r>
          </a:p>
          <a:p>
            <a:r>
              <a:rPr lang="en-US" sz="1800" dirty="0" smtClean="0"/>
              <a:t>Support resident petition regarding dining </a:t>
            </a:r>
          </a:p>
          <a:p>
            <a:endParaRPr lang="en-US" sz="1800" dirty="0" smtClean="0"/>
          </a:p>
          <a:p>
            <a:endParaRPr lang="en-US" sz="2000" dirty="0" smtClean="0"/>
          </a:p>
          <a:p>
            <a:endParaRPr lang="en-US" sz="2000" i="1" dirty="0" smtClean="0"/>
          </a:p>
          <a:p>
            <a:endParaRPr lang="en-US" sz="2000" i="1" dirty="0"/>
          </a:p>
        </p:txBody>
      </p:sp>
      <p:sp>
        <p:nvSpPr>
          <p:cNvPr id="5" name="Content Placeholder 4"/>
          <p:cNvSpPr>
            <a:spLocks noGrp="1"/>
          </p:cNvSpPr>
          <p:nvPr>
            <p:ph sz="quarter" idx="4"/>
          </p:nvPr>
        </p:nvSpPr>
        <p:spPr>
          <a:xfrm>
            <a:off x="4572000" y="2276872"/>
            <a:ext cx="4392488" cy="4104456"/>
          </a:xfrm>
        </p:spPr>
        <p:txBody>
          <a:bodyPr/>
          <a:lstStyle/>
          <a:p>
            <a:r>
              <a:rPr lang="en-US" sz="1800" dirty="0" smtClean="0"/>
              <a:t>Dining Committee (includes residents and staff) </a:t>
            </a:r>
          </a:p>
          <a:p>
            <a:r>
              <a:rPr lang="en-US" sz="1800" dirty="0" smtClean="0"/>
              <a:t>Discuss different dining styles (e.g. menus, open dining hours, soup and salad buffet, family style)</a:t>
            </a:r>
          </a:p>
          <a:p>
            <a:r>
              <a:rPr lang="en-US" sz="1800" dirty="0" smtClean="0"/>
              <a:t>Formal feedback from residents regarding dining (e.g. survey)</a:t>
            </a:r>
          </a:p>
          <a:p>
            <a:r>
              <a:rPr lang="en-US" sz="1800" dirty="0" smtClean="0"/>
              <a:t>A learning circle to discuss their dining experience </a:t>
            </a:r>
          </a:p>
          <a:p>
            <a:r>
              <a:rPr lang="en-US" sz="1800" dirty="0" smtClean="0"/>
              <a:t>Residents vote on personal recipes for staff to cook </a:t>
            </a:r>
          </a:p>
          <a:p>
            <a:r>
              <a:rPr lang="en-US" sz="1800" dirty="0" smtClean="0"/>
              <a:t>Resident vegetable garden</a:t>
            </a:r>
          </a:p>
          <a:p>
            <a:r>
              <a:rPr lang="en-US" sz="1800" dirty="0" smtClean="0"/>
              <a:t>Incorporate cooking into activities </a:t>
            </a:r>
          </a:p>
          <a:p>
            <a:endParaRPr lang="en-US" dirty="0"/>
          </a:p>
        </p:txBody>
      </p:sp>
      <p:sp>
        <p:nvSpPr>
          <p:cNvPr id="6" name="Title 5"/>
          <p:cNvSpPr>
            <a:spLocks noGrp="1"/>
          </p:cNvSpPr>
          <p:nvPr>
            <p:ph type="title"/>
          </p:nvPr>
        </p:nvSpPr>
        <p:spPr/>
        <p:txBody>
          <a:bodyPr/>
          <a:lstStyle/>
          <a:p>
            <a:r>
              <a:rPr lang="en-US" b="1" dirty="0" smtClean="0"/>
              <a:t>Case #1</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latin typeface="Arial" pitchFamily="34" charset="0"/>
                <a:ea typeface="+mj-ea"/>
                <a:cs typeface="Arial" pitchFamily="34" charset="0"/>
              </a:rPr>
              <a:t>Case #2</a:t>
            </a:r>
            <a:endParaRPr lang="en-US" sz="3600" b="1" dirty="0">
              <a:latin typeface="Arial" pitchFamily="34" charset="0"/>
              <a:ea typeface="+mj-ea"/>
              <a:cs typeface="Arial" pitchFamily="34" charset="0"/>
            </a:endParaRPr>
          </a:p>
        </p:txBody>
      </p:sp>
      <p:sp>
        <p:nvSpPr>
          <p:cNvPr id="29698" name="Content Placeholder 2"/>
          <p:cNvSpPr>
            <a:spLocks noGrp="1"/>
          </p:cNvSpPr>
          <p:nvPr>
            <p:ph sz="quarter" idx="1"/>
          </p:nvPr>
        </p:nvSpPr>
        <p:spPr>
          <a:xfrm>
            <a:off x="152400" y="1412776"/>
            <a:ext cx="8839200" cy="5064225"/>
          </a:xfrm>
        </p:spPr>
        <p:txBody>
          <a:bodyPr/>
          <a:lstStyle/>
          <a:p>
            <a:pPr>
              <a:buNone/>
            </a:pPr>
            <a:r>
              <a:rPr lang="en-US" sz="2200" dirty="0" smtClean="0">
                <a:latin typeface="Georgia" pitchFamily="127" charset="0"/>
              </a:rPr>
              <a:t>	</a:t>
            </a:r>
            <a:r>
              <a:rPr lang="en-US" sz="2000" dirty="0" smtClean="0"/>
              <a:t>Ms. Young is a 42-year old resident with multiple sclerosis living in Baywater Nursing Home. Prior to needing 24-hour nursing care and moving into Baywater, Ms. Young worked as Physician’s Assistant. The Administrator, Mr. Brooks, calls you to discuss a pending discharge notice for Ms. Young. Mr. Brooks claims Ms. Young is violating the right to privacy of other residents by getting involved in their complaints. Mr. Brooks claims Ms. Young often tells the staff that she is more knowledgeable than they are and they should stop making mistakes. He states that the nursing staff feels threatened by her and do not want to assist her or provide care. Mr. Brooks also says Ms. Young is particularly close to a nurse on staff. Occasionally Ms. Young complains openly about how Mr. Brooks manages the nursing home and treats his staff. Mr. Brooks says he and his staff have spoken with Ms. Young about getting involved in other residents’ complaints, about her relationship with the staff and about her personal complaints, but they cannot meet her needs and have to issue a discharge notice. </a:t>
            </a:r>
            <a:endParaRPr lang="en-US" sz="2000" dirty="0" smtClean="0">
              <a:latin typeface="Arial" pitchFamily="127" charset="0"/>
              <a:ea typeface="Arial" pitchFamily="127" charset="0"/>
              <a:cs typeface="Arial" pitchFamily="127" charset="0"/>
            </a:endParaRPr>
          </a:p>
          <a:p>
            <a:pPr eaLnBrk="1" hangingPunct="1">
              <a:buFont typeface="Wingdings 2" pitchFamily="127" charset="2"/>
              <a:buNone/>
            </a:pPr>
            <a:endParaRPr lang="en-US" dirty="0" smtClean="0">
              <a:latin typeface="Georgia" pitchFamily="127"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512" y="1524000"/>
            <a:ext cx="4392488" cy="732974"/>
          </a:xfrm>
        </p:spPr>
        <p:txBody>
          <a:bodyPr/>
          <a:lstStyle/>
          <a:p>
            <a:r>
              <a:rPr lang="en-US" sz="2000" dirty="0" smtClean="0"/>
              <a:t>Common Resolution Strategies</a:t>
            </a:r>
            <a:endParaRPr lang="en-US" sz="2000" dirty="0"/>
          </a:p>
        </p:txBody>
      </p:sp>
      <p:sp>
        <p:nvSpPr>
          <p:cNvPr id="3" name="Text Placeholder 2"/>
          <p:cNvSpPr>
            <a:spLocks noGrp="1"/>
          </p:cNvSpPr>
          <p:nvPr>
            <p:ph type="body" sz="half" idx="3"/>
          </p:nvPr>
        </p:nvSpPr>
        <p:spPr>
          <a:xfrm>
            <a:off x="4572000" y="1524000"/>
            <a:ext cx="4392488" cy="731520"/>
          </a:xfrm>
        </p:spPr>
        <p:txBody>
          <a:bodyPr/>
          <a:lstStyle/>
          <a:p>
            <a:r>
              <a:rPr lang="en-US" sz="2000" dirty="0" smtClean="0"/>
              <a:t>Culture Change Practices/Principles</a:t>
            </a:r>
            <a:endParaRPr lang="en-US" sz="2000" dirty="0"/>
          </a:p>
        </p:txBody>
      </p:sp>
      <p:sp>
        <p:nvSpPr>
          <p:cNvPr id="4" name="Content Placeholder 3"/>
          <p:cNvSpPr>
            <a:spLocks noGrp="1"/>
          </p:cNvSpPr>
          <p:nvPr>
            <p:ph sz="quarter" idx="2"/>
          </p:nvPr>
        </p:nvSpPr>
        <p:spPr>
          <a:xfrm>
            <a:off x="179512" y="2276872"/>
            <a:ext cx="4392488" cy="4012915"/>
          </a:xfrm>
        </p:spPr>
        <p:txBody>
          <a:bodyPr/>
          <a:lstStyle/>
          <a:p>
            <a:r>
              <a:rPr lang="en-US" sz="1800" dirty="0" smtClean="0"/>
              <a:t>Provide information regarding residents’ rights and discharge appeal rights</a:t>
            </a:r>
          </a:p>
          <a:p>
            <a:r>
              <a:rPr lang="en-US" sz="1800" dirty="0" smtClean="0"/>
              <a:t>Speak with Administrator regarding resident’s rights and discourage discharge notice</a:t>
            </a:r>
          </a:p>
          <a:p>
            <a:r>
              <a:rPr lang="en-US" sz="1800" dirty="0" smtClean="0"/>
              <a:t>Recommend meeting with staff and resident to discuss resident needs</a:t>
            </a:r>
          </a:p>
          <a:p>
            <a:r>
              <a:rPr lang="en-US" sz="1800" dirty="0" smtClean="0"/>
              <a:t>Identify if the other residents want her involved in their complaints</a:t>
            </a:r>
          </a:p>
          <a:p>
            <a:endParaRPr lang="en-US" sz="1800" dirty="0"/>
          </a:p>
        </p:txBody>
      </p:sp>
      <p:sp>
        <p:nvSpPr>
          <p:cNvPr id="5" name="Content Placeholder 4"/>
          <p:cNvSpPr>
            <a:spLocks noGrp="1"/>
          </p:cNvSpPr>
          <p:nvPr>
            <p:ph sz="quarter" idx="4"/>
          </p:nvPr>
        </p:nvSpPr>
        <p:spPr>
          <a:xfrm>
            <a:off x="4572000" y="2276872"/>
            <a:ext cx="4392488" cy="4104456"/>
          </a:xfrm>
        </p:spPr>
        <p:txBody>
          <a:bodyPr/>
          <a:lstStyle/>
          <a:p>
            <a:r>
              <a:rPr lang="en-US" sz="1800" dirty="0" smtClean="0"/>
              <a:t>Identify what is meaningful to the resident and encourage staff to meet those needs </a:t>
            </a:r>
          </a:p>
          <a:p>
            <a:r>
              <a:rPr lang="en-US" sz="1800" dirty="0" smtClean="0"/>
              <a:t>Is the resident involved in the RC? A leadership role in the RC?</a:t>
            </a:r>
            <a:endParaRPr lang="en-US" sz="1300" dirty="0" smtClean="0"/>
          </a:p>
          <a:p>
            <a:pPr lvl="1"/>
            <a:r>
              <a:rPr lang="en-US" sz="1300" dirty="0" smtClean="0"/>
              <a:t>PEER Training to be a resident advocate?</a:t>
            </a:r>
          </a:p>
          <a:p>
            <a:r>
              <a:rPr lang="en-US" sz="1800" dirty="0" smtClean="0"/>
              <a:t>Are there other younger residents? If so, do they have shared interests?</a:t>
            </a:r>
          </a:p>
          <a:p>
            <a:r>
              <a:rPr lang="en-US" sz="1800" dirty="0" smtClean="0"/>
              <a:t>Encourage an open dialogue between her and the direct staff </a:t>
            </a:r>
          </a:p>
          <a:p>
            <a:r>
              <a:rPr lang="en-US" sz="1800" dirty="0" smtClean="0"/>
              <a:t>Include her in staff training for a resident perspective</a:t>
            </a:r>
          </a:p>
          <a:p>
            <a:r>
              <a:rPr lang="en-US" sz="1800" dirty="0" smtClean="0"/>
              <a:t>Volunteer in the community? Hospice volunteer in the nursing home?</a:t>
            </a:r>
          </a:p>
          <a:p>
            <a:endParaRPr lang="en-US" sz="1800" dirty="0" smtClean="0"/>
          </a:p>
        </p:txBody>
      </p:sp>
      <p:sp>
        <p:nvSpPr>
          <p:cNvPr id="6" name="Title 5"/>
          <p:cNvSpPr>
            <a:spLocks noGrp="1"/>
          </p:cNvSpPr>
          <p:nvPr>
            <p:ph type="title"/>
          </p:nvPr>
        </p:nvSpPr>
        <p:spPr/>
        <p:txBody>
          <a:bodyPr/>
          <a:lstStyle/>
          <a:p>
            <a:r>
              <a:rPr lang="en-US" b="1" dirty="0" smtClean="0"/>
              <a:t>Case #2</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chor="ctr"/>
          <a:lstStyle/>
          <a:p>
            <a:pPr eaLnBrk="1" hangingPunct="1"/>
            <a:r>
              <a:rPr lang="en-US" b="1" dirty="0" smtClean="0">
                <a:solidFill>
                  <a:srgbClr val="88A44D"/>
                </a:solidFill>
                <a:latin typeface="Arial" pitchFamily="127" charset="0"/>
                <a:ea typeface="Arial" pitchFamily="127" charset="0"/>
                <a:cs typeface="Arial" pitchFamily="127" charset="0"/>
              </a:rPr>
              <a:t>Complaints and Culture Change</a:t>
            </a:r>
          </a:p>
        </p:txBody>
      </p:sp>
      <p:sp>
        <p:nvSpPr>
          <p:cNvPr id="3" name="Content Placeholder 2"/>
          <p:cNvSpPr>
            <a:spLocks noGrp="1"/>
          </p:cNvSpPr>
          <p:nvPr>
            <p:ph sz="quarter" idx="1"/>
          </p:nvPr>
        </p:nvSpPr>
        <p:spPr>
          <a:xfrm>
            <a:off x="301625" y="1524000"/>
            <a:ext cx="8504238" cy="4876800"/>
          </a:xfrm>
        </p:spPr>
        <p:txBody>
          <a:bodyPr>
            <a:normAutofit/>
          </a:bodyPr>
          <a:lstStyle/>
          <a:p>
            <a:pPr marL="0" indent="0" eaLnBrk="1" hangingPunct="1">
              <a:buFont typeface="Wingdings 2" pitchFamily="18" charset="2"/>
              <a:buNone/>
              <a:defRPr/>
            </a:pPr>
            <a:endParaRPr lang="en-US" dirty="0">
              <a:solidFill>
                <a:schemeClr val="tx2"/>
              </a:solidFill>
              <a:ea typeface="+mn-ea"/>
              <a:cs typeface="+mn-cs"/>
            </a:endParaRPr>
          </a:p>
          <a:p>
            <a:pPr marL="0" indent="0" algn="ctr" eaLnBrk="1" hangingPunct="1">
              <a:buFont typeface="Wingdings 2" pitchFamily="18" charset="2"/>
              <a:buNone/>
              <a:defRPr/>
            </a:pPr>
            <a:r>
              <a:rPr lang="en-US" b="1" dirty="0">
                <a:solidFill>
                  <a:schemeClr val="tx2"/>
                </a:solidFill>
                <a:latin typeface="Arial" pitchFamily="34" charset="0"/>
                <a:ea typeface="+mn-ea"/>
                <a:cs typeface="Arial" pitchFamily="34" charset="0"/>
              </a:rPr>
              <a:t>If LTCO focus on culture change activities, who will address the problems in </a:t>
            </a:r>
            <a:r>
              <a:rPr lang="en-US" b="1" dirty="0" smtClean="0">
                <a:solidFill>
                  <a:schemeClr val="tx2"/>
                </a:solidFill>
                <a:latin typeface="Arial" pitchFamily="34" charset="0"/>
                <a:ea typeface="+mn-ea"/>
                <a:cs typeface="Arial" pitchFamily="34" charset="0"/>
              </a:rPr>
              <a:t>facilities? </a:t>
            </a:r>
          </a:p>
          <a:p>
            <a:pPr marL="0" indent="0" algn="ctr" eaLnBrk="1" hangingPunct="1">
              <a:buFont typeface="Wingdings 2" pitchFamily="18" charset="2"/>
              <a:buNone/>
              <a:defRPr/>
            </a:pPr>
            <a:endParaRPr lang="en-US" b="1" dirty="0" smtClean="0">
              <a:solidFill>
                <a:schemeClr val="tx2"/>
              </a:solidFill>
              <a:latin typeface="Arial" pitchFamily="34" charset="0"/>
              <a:ea typeface="+mn-ea"/>
              <a:cs typeface="Arial" pitchFamily="34" charset="0"/>
            </a:endParaRPr>
          </a:p>
          <a:p>
            <a:pPr marL="0" indent="0" algn="ctr" eaLnBrk="1" hangingPunct="1">
              <a:buFont typeface="Wingdings 2" pitchFamily="18" charset="2"/>
              <a:buNone/>
              <a:defRPr/>
            </a:pPr>
            <a:r>
              <a:rPr lang="en-US" b="1" dirty="0" smtClean="0">
                <a:solidFill>
                  <a:schemeClr val="tx2"/>
                </a:solidFill>
                <a:latin typeface="Arial" pitchFamily="34" charset="0"/>
                <a:ea typeface="+mn-ea"/>
                <a:cs typeface="Arial" pitchFamily="34" charset="0"/>
              </a:rPr>
              <a:t>Is </a:t>
            </a:r>
            <a:r>
              <a:rPr lang="en-US" b="1" dirty="0">
                <a:solidFill>
                  <a:schemeClr val="tx2"/>
                </a:solidFill>
                <a:latin typeface="Arial" pitchFamily="34" charset="0"/>
                <a:ea typeface="+mn-ea"/>
                <a:cs typeface="Arial" pitchFamily="34" charset="0"/>
              </a:rPr>
              <a:t>focusing on culture change the best use </a:t>
            </a:r>
            <a:endParaRPr lang="en-US" b="1" dirty="0" smtClean="0">
              <a:solidFill>
                <a:schemeClr val="tx2"/>
              </a:solidFill>
              <a:latin typeface="Arial" pitchFamily="34" charset="0"/>
              <a:ea typeface="+mn-ea"/>
              <a:cs typeface="Arial" pitchFamily="34" charset="0"/>
            </a:endParaRPr>
          </a:p>
          <a:p>
            <a:pPr marL="0" indent="0" algn="ctr" eaLnBrk="1" hangingPunct="1">
              <a:buFont typeface="Wingdings 2" pitchFamily="18" charset="2"/>
              <a:buNone/>
              <a:defRPr/>
            </a:pPr>
            <a:r>
              <a:rPr lang="en-US" b="1" dirty="0" smtClean="0">
                <a:solidFill>
                  <a:schemeClr val="tx2"/>
                </a:solidFill>
                <a:latin typeface="Arial" pitchFamily="34" charset="0"/>
                <a:ea typeface="+mn-ea"/>
                <a:cs typeface="Arial" pitchFamily="34" charset="0"/>
              </a:rPr>
              <a:t>of ombudsman </a:t>
            </a:r>
            <a:r>
              <a:rPr lang="en-US" b="1" dirty="0">
                <a:solidFill>
                  <a:schemeClr val="tx2"/>
                </a:solidFill>
                <a:latin typeface="Arial" pitchFamily="34" charset="0"/>
                <a:ea typeface="+mn-ea"/>
                <a:cs typeface="Arial" pitchFamily="34" charset="0"/>
              </a:rPr>
              <a:t>time given the </a:t>
            </a:r>
            <a:r>
              <a:rPr lang="en-US" b="1" u="sng" dirty="0">
                <a:solidFill>
                  <a:schemeClr val="tx2"/>
                </a:solidFill>
                <a:latin typeface="Arial" pitchFamily="34" charset="0"/>
                <a:ea typeface="+mn-ea"/>
                <a:cs typeface="Arial" pitchFamily="34" charset="0"/>
              </a:rPr>
              <a:t>chronic</a:t>
            </a:r>
            <a:r>
              <a:rPr lang="en-US" b="1" dirty="0">
                <a:solidFill>
                  <a:schemeClr val="tx2"/>
                </a:solidFill>
                <a:latin typeface="Arial" pitchFamily="34" charset="0"/>
                <a:ea typeface="+mn-ea"/>
                <a:cs typeface="Arial" pitchFamily="34" charset="0"/>
              </a:rPr>
              <a:t> issues </a:t>
            </a:r>
            <a:endParaRPr lang="en-US" b="1" dirty="0" smtClean="0">
              <a:solidFill>
                <a:schemeClr val="tx2"/>
              </a:solidFill>
              <a:latin typeface="Arial" pitchFamily="34" charset="0"/>
              <a:ea typeface="+mn-ea"/>
              <a:cs typeface="Arial" pitchFamily="34" charset="0"/>
            </a:endParaRPr>
          </a:p>
          <a:p>
            <a:pPr marL="0" indent="0" algn="ctr" eaLnBrk="1" hangingPunct="1">
              <a:buFont typeface="Wingdings 2" pitchFamily="18" charset="2"/>
              <a:buNone/>
              <a:defRPr/>
            </a:pPr>
            <a:r>
              <a:rPr lang="en-US" b="1" dirty="0" smtClean="0">
                <a:solidFill>
                  <a:schemeClr val="tx2"/>
                </a:solidFill>
                <a:latin typeface="Arial" pitchFamily="34" charset="0"/>
                <a:ea typeface="+mn-ea"/>
                <a:cs typeface="Arial" pitchFamily="34" charset="0"/>
              </a:rPr>
              <a:t>we deal with </a:t>
            </a:r>
            <a:r>
              <a:rPr lang="en-US" b="1" dirty="0">
                <a:solidFill>
                  <a:schemeClr val="tx2"/>
                </a:solidFill>
                <a:latin typeface="Arial" pitchFamily="34" charset="0"/>
                <a:ea typeface="+mn-ea"/>
                <a:cs typeface="Arial" pitchFamily="34" charset="0"/>
              </a:rPr>
              <a:t>every day?</a:t>
            </a:r>
            <a:endParaRPr lang="en-US" b="1" dirty="0" smtClean="0">
              <a:solidFill>
                <a:schemeClr val="tx2"/>
              </a:solidFill>
              <a:latin typeface="Arial" pitchFamily="34" charset="0"/>
              <a:ea typeface="+mn-ea"/>
              <a:cs typeface="Arial" pitchFamily="34" charset="0"/>
            </a:endParaRPr>
          </a:p>
          <a:p>
            <a:pPr marL="274320" indent="-274320" eaLnBrk="1" fontAlgn="auto" hangingPunct="1">
              <a:spcAft>
                <a:spcPts val="0"/>
              </a:spcAft>
              <a:buFont typeface="Wingdings 2"/>
              <a:buChar char=""/>
              <a:defRPr/>
            </a:pPr>
            <a:endParaRPr lang="en-US" dirty="0">
              <a:ea typeface="+mn-ea"/>
              <a:cs typeface="+mn-cs"/>
            </a:endParaRPr>
          </a:p>
          <a:p>
            <a:pPr marL="0" indent="0" eaLnBrk="1" fontAlgn="auto" hangingPunct="1">
              <a:spcAft>
                <a:spcPts val="0"/>
              </a:spcAft>
              <a:buFont typeface="Wingdings 2" pitchFamily="18" charset="2"/>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0" y="1143000"/>
          <a:ext cx="9144000" cy="5714996"/>
        </p:xfrm>
        <a:graphic>
          <a:graphicData uri="http://schemas.openxmlformats.org/drawingml/2006/table">
            <a:tbl>
              <a:tblPr firstRow="1" bandRow="1">
                <a:tableStyleId>{5C22544A-7EE6-4342-B048-85BDC9FD1C3A}</a:tableStyleId>
              </a:tblPr>
              <a:tblGrid>
                <a:gridCol w="1150467"/>
                <a:gridCol w="7993533"/>
              </a:tblGrid>
              <a:tr h="448425">
                <a:tc>
                  <a:txBody>
                    <a:bodyPr/>
                    <a:lstStyle/>
                    <a:p>
                      <a:r>
                        <a:rPr lang="en-US" dirty="0" smtClean="0"/>
                        <a:t>Code</a:t>
                      </a:r>
                      <a:endParaRPr lang="en-US" dirty="0"/>
                    </a:p>
                  </a:txBody>
                  <a:tcPr/>
                </a:tc>
                <a:tc>
                  <a:txBody>
                    <a:bodyPr/>
                    <a:lstStyle/>
                    <a:p>
                      <a:r>
                        <a:rPr lang="en-US" dirty="0" smtClean="0">
                          <a:latin typeface="Arial" pitchFamily="34" charset="0"/>
                          <a:cs typeface="Arial" pitchFamily="34" charset="0"/>
                        </a:rPr>
                        <a:t>Complaint</a:t>
                      </a:r>
                      <a:endParaRPr lang="en-US" dirty="0">
                        <a:latin typeface="Arial" pitchFamily="34" charset="0"/>
                        <a:cs typeface="Arial" pitchFamily="34" charset="0"/>
                      </a:endParaRPr>
                    </a:p>
                  </a:txBody>
                  <a:tcPr/>
                </a:tc>
              </a:tr>
              <a:tr h="448425">
                <a:tc>
                  <a:txBody>
                    <a:bodyPr/>
                    <a:lstStyle/>
                    <a:p>
                      <a:r>
                        <a:rPr lang="en-US" sz="1600" dirty="0" smtClean="0">
                          <a:latin typeface="Arial" pitchFamily="34" charset="0"/>
                          <a:cs typeface="Arial" pitchFamily="34" charset="0"/>
                        </a:rPr>
                        <a:t>41</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Arial" pitchFamily="34" charset="0"/>
                          <a:ea typeface="+mn-ea"/>
                          <a:cs typeface="Arial" pitchFamily="34" charset="0"/>
                        </a:rPr>
                        <a:t>Failure to respond to requests for assistance</a:t>
                      </a:r>
                    </a:p>
                  </a:txBody>
                  <a:tcPr/>
                </a:tc>
              </a:tr>
              <a:tr h="420168">
                <a:tc>
                  <a:txBody>
                    <a:bodyPr/>
                    <a:lstStyle/>
                    <a:p>
                      <a:r>
                        <a:rPr lang="en-US" sz="1600" dirty="0" smtClean="0">
                          <a:latin typeface="Arial" pitchFamily="34" charset="0"/>
                          <a:cs typeface="Arial" pitchFamily="34" charset="0"/>
                        </a:rPr>
                        <a:t>19</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Discharge/eviction- planning, notice, procedure, implementation, abandonment</a:t>
                      </a:r>
                      <a:endParaRPr lang="en-US" sz="1600" dirty="0">
                        <a:latin typeface="Arial" pitchFamily="34" charset="0"/>
                        <a:cs typeface="Arial" pitchFamily="34" charset="0"/>
                      </a:endParaRPr>
                    </a:p>
                  </a:txBody>
                  <a:tcPr/>
                </a:tc>
              </a:tr>
              <a:tr h="448425">
                <a:tc>
                  <a:txBody>
                    <a:bodyPr/>
                    <a:lstStyle/>
                    <a:p>
                      <a:r>
                        <a:rPr lang="en-US" sz="1600" dirty="0" smtClean="0">
                          <a:latin typeface="Arial" pitchFamily="34" charset="0"/>
                          <a:cs typeface="Arial" pitchFamily="34" charset="0"/>
                        </a:rPr>
                        <a:t>26</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Dignity, respect - staff attitudes</a:t>
                      </a:r>
                      <a:endParaRPr lang="en-US" sz="1600" dirty="0">
                        <a:latin typeface="Arial" pitchFamily="34" charset="0"/>
                        <a:cs typeface="Arial" pitchFamily="34" charset="0"/>
                      </a:endParaRPr>
                    </a:p>
                  </a:txBody>
                  <a:tcPr/>
                </a:tc>
              </a:tr>
              <a:tr h="448425">
                <a:tc>
                  <a:txBody>
                    <a:bodyPr/>
                    <a:lstStyle/>
                    <a:p>
                      <a:r>
                        <a:rPr lang="en-US" sz="1600" dirty="0" smtClean="0">
                          <a:latin typeface="Arial" pitchFamily="34" charset="0"/>
                          <a:cs typeface="Arial" pitchFamily="34" charset="0"/>
                        </a:rPr>
                        <a:t>44</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Medications - administration, organization</a:t>
                      </a:r>
                      <a:endParaRPr lang="en-US" sz="1600" dirty="0">
                        <a:latin typeface="Arial" pitchFamily="34" charset="0"/>
                        <a:cs typeface="Arial" pitchFamily="34" charset="0"/>
                      </a:endParaRPr>
                    </a:p>
                  </a:txBody>
                  <a:tcPr/>
                </a:tc>
              </a:tr>
              <a:tr h="448425">
                <a:tc>
                  <a:txBody>
                    <a:bodyPr/>
                    <a:lstStyle/>
                    <a:p>
                      <a:r>
                        <a:rPr lang="en-US" sz="1600" dirty="0" smtClean="0">
                          <a:latin typeface="Arial" pitchFamily="34" charset="0"/>
                          <a:cs typeface="Arial" pitchFamily="34" charset="0"/>
                        </a:rPr>
                        <a:t>40</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Accidental or injury of unknown origin, falls, improper handling</a:t>
                      </a:r>
                      <a:endParaRPr lang="en-US" sz="1600" dirty="0">
                        <a:latin typeface="Arial" pitchFamily="34" charset="0"/>
                        <a:cs typeface="Arial" pitchFamily="34" charset="0"/>
                      </a:endParaRPr>
                    </a:p>
                  </a:txBody>
                  <a:tcPr/>
                </a:tc>
              </a:tr>
              <a:tr h="410750">
                <a:tc>
                  <a:txBody>
                    <a:bodyPr/>
                    <a:lstStyle/>
                    <a:p>
                      <a:r>
                        <a:rPr lang="en-US" sz="1600" dirty="0" smtClean="0">
                          <a:latin typeface="Arial" pitchFamily="34" charset="0"/>
                          <a:cs typeface="Arial" pitchFamily="34" charset="0"/>
                        </a:rPr>
                        <a:t>42</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Care plan/resident assessment - inadequate, failure to follow plan or orders </a:t>
                      </a:r>
                      <a:endParaRPr lang="en-US" sz="1600" dirty="0">
                        <a:latin typeface="Arial" pitchFamily="34" charset="0"/>
                        <a:cs typeface="Arial" pitchFamily="34" charset="0"/>
                      </a:endParaRPr>
                    </a:p>
                  </a:txBody>
                  <a:tcPr/>
                </a:tc>
              </a:tr>
              <a:tr h="448425">
                <a:tc>
                  <a:txBody>
                    <a:bodyPr/>
                    <a:lstStyle/>
                    <a:p>
                      <a:r>
                        <a:rPr lang="en-US" sz="1600" dirty="0" smtClean="0">
                          <a:latin typeface="Arial" pitchFamily="34" charset="0"/>
                          <a:cs typeface="Arial" pitchFamily="34" charset="0"/>
                        </a:rPr>
                        <a:t>71</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Arial" pitchFamily="34" charset="0"/>
                          <a:ea typeface="+mn-ea"/>
                          <a:cs typeface="Arial" pitchFamily="34" charset="0"/>
                        </a:rPr>
                        <a:t>Food service - quantity, quality, variation, choice, condiments, utensils, menu</a:t>
                      </a:r>
                    </a:p>
                  </a:txBody>
                  <a:tcPr/>
                </a:tc>
              </a:tr>
              <a:tr h="429587">
                <a:tc>
                  <a:txBody>
                    <a:bodyPr/>
                    <a:lstStyle/>
                    <a:p>
                      <a:r>
                        <a:rPr lang="en-US" sz="1600" dirty="0" smtClean="0">
                          <a:latin typeface="Arial" pitchFamily="34" charset="0"/>
                          <a:cs typeface="Arial" pitchFamily="34" charset="0"/>
                        </a:rPr>
                        <a:t>45</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Personal hygiene (includes nail care &amp; oral hygiene) dressing &amp; grooming</a:t>
                      </a:r>
                      <a:endParaRPr lang="en-US" sz="1600" dirty="0">
                        <a:latin typeface="Arial" pitchFamily="34" charset="0"/>
                        <a:cs typeface="Arial" pitchFamily="34" charset="0"/>
                      </a:endParaRPr>
                    </a:p>
                  </a:txBody>
                  <a:tcPr/>
                </a:tc>
              </a:tr>
              <a:tr h="448425">
                <a:tc gridSpan="2">
                  <a:txBody>
                    <a:bodyPr/>
                    <a:lstStyle/>
                    <a:p>
                      <a:pPr algn="l"/>
                      <a:r>
                        <a:rPr lang="en-US" sz="1800" b="1" dirty="0" smtClean="0">
                          <a:solidFill>
                            <a:schemeClr val="bg1"/>
                          </a:solidFill>
                          <a:latin typeface="Arial" pitchFamily="34" charset="0"/>
                          <a:cs typeface="Arial" pitchFamily="34" charset="0"/>
                        </a:rPr>
                        <a:t>Two of the Top 10 Complaints</a:t>
                      </a:r>
                      <a:r>
                        <a:rPr lang="en-US" sz="1800" b="1" baseline="0" dirty="0" smtClean="0">
                          <a:solidFill>
                            <a:schemeClr val="bg1"/>
                          </a:solidFill>
                          <a:latin typeface="Arial" pitchFamily="34" charset="0"/>
                          <a:cs typeface="Arial" pitchFamily="34" charset="0"/>
                        </a:rPr>
                        <a:t> Alternate Between the Three Codes Below:</a:t>
                      </a:r>
                      <a:endParaRPr lang="en-US" sz="1800" b="1" dirty="0">
                        <a:solidFill>
                          <a:schemeClr val="bg1"/>
                        </a:solidFill>
                        <a:latin typeface="Arial" pitchFamily="34" charset="0"/>
                        <a:cs typeface="Arial" pitchFamily="34" charset="0"/>
                      </a:endParaRPr>
                    </a:p>
                  </a:txBody>
                  <a:tcPr>
                    <a:solidFill>
                      <a:schemeClr val="accent1"/>
                    </a:solidFill>
                  </a:tcPr>
                </a:tc>
                <a:tc hMerge="1">
                  <a:txBody>
                    <a:bodyPr/>
                    <a:lstStyle/>
                    <a:p>
                      <a:endParaRPr lang="en-US" dirty="0"/>
                    </a:p>
                  </a:txBody>
                  <a:tcPr/>
                </a:tc>
              </a:tr>
              <a:tr h="448425">
                <a:tc>
                  <a:txBody>
                    <a:bodyPr/>
                    <a:lstStyle/>
                    <a:p>
                      <a:r>
                        <a:rPr lang="en-US" sz="1600" dirty="0" smtClean="0">
                          <a:latin typeface="Arial" pitchFamily="34" charset="0"/>
                          <a:cs typeface="Arial" pitchFamily="34" charset="0"/>
                        </a:rPr>
                        <a:t>66</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Arial" pitchFamily="34" charset="0"/>
                          <a:ea typeface="+mn-ea"/>
                          <a:cs typeface="Arial" pitchFamily="34" charset="0"/>
                        </a:rPr>
                        <a:t>Resident conflict, including roommates</a:t>
                      </a:r>
                    </a:p>
                  </a:txBody>
                  <a:tcPr/>
                </a:tc>
              </a:tr>
              <a:tr h="418666">
                <a:tc>
                  <a:txBody>
                    <a:bodyPr/>
                    <a:lstStyle/>
                    <a:p>
                      <a:r>
                        <a:rPr lang="en-US" sz="1600" dirty="0" smtClean="0">
                          <a:latin typeface="Arial" pitchFamily="34" charset="0"/>
                          <a:cs typeface="Arial" pitchFamily="34" charset="0"/>
                        </a:rPr>
                        <a:t>48</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Symptoms unattended, including pain, pain not managed</a:t>
                      </a:r>
                      <a:endParaRPr lang="en-US" sz="1600" dirty="0">
                        <a:latin typeface="Arial" pitchFamily="34" charset="0"/>
                        <a:cs typeface="Arial" pitchFamily="34" charset="0"/>
                      </a:endParaRPr>
                    </a:p>
                  </a:txBody>
                  <a:tcPr/>
                </a:tc>
              </a:tr>
              <a:tr h="448425">
                <a:tc>
                  <a:txBody>
                    <a:bodyPr/>
                    <a:lstStyle/>
                    <a:p>
                      <a:r>
                        <a:rPr lang="en-US" sz="1600" dirty="0" smtClean="0">
                          <a:latin typeface="Arial" pitchFamily="34" charset="0"/>
                          <a:cs typeface="Arial" pitchFamily="34" charset="0"/>
                        </a:rPr>
                        <a:t>79</a:t>
                      </a:r>
                      <a:endParaRPr lang="en-US" sz="1600" dirty="0">
                        <a:latin typeface="Arial" pitchFamily="34" charset="0"/>
                        <a:cs typeface="Arial" pitchFamily="34" charset="0"/>
                      </a:endParaRPr>
                    </a:p>
                  </a:txBody>
                  <a:tcPr/>
                </a:tc>
                <a:tc>
                  <a:txBody>
                    <a:bodyPr/>
                    <a:lstStyle/>
                    <a:p>
                      <a:r>
                        <a:rPr kumimoji="0" lang="en-US" sz="1600" kern="1200" dirty="0" smtClean="0">
                          <a:solidFill>
                            <a:schemeClr val="dk1"/>
                          </a:solidFill>
                          <a:latin typeface="Arial" pitchFamily="34" charset="0"/>
                          <a:ea typeface="+mn-ea"/>
                          <a:cs typeface="Arial" pitchFamily="34" charset="0"/>
                        </a:rPr>
                        <a:t>Equipment/Buildings - disrepair, hazard, poor lighting, fire safety, not secure</a:t>
                      </a:r>
                      <a:endParaRPr lang="en-US" sz="1600" dirty="0">
                        <a:latin typeface="Arial" pitchFamily="34" charset="0"/>
                        <a:cs typeface="Arial" pitchFamily="34" charset="0"/>
                      </a:endParaRPr>
                    </a:p>
                  </a:txBody>
                  <a:tcPr/>
                </a:tc>
              </a:tr>
            </a:tbl>
          </a:graphicData>
        </a:graphic>
      </p:graphicFrame>
      <p:sp>
        <p:nvSpPr>
          <p:cNvPr id="5" name="TextBox 4"/>
          <p:cNvSpPr txBox="1"/>
          <p:nvPr/>
        </p:nvSpPr>
        <p:spPr>
          <a:xfrm>
            <a:off x="381000" y="381000"/>
            <a:ext cx="8382000" cy="579438"/>
          </a:xfrm>
          <a:prstGeom prst="rect">
            <a:avLst/>
          </a:prstGeom>
          <a:noFill/>
        </p:spPr>
        <p:txBody>
          <a:bodyPr>
            <a:spAutoFit/>
          </a:bodyPr>
          <a:lstStyle/>
          <a:p>
            <a:pPr algn="ctr">
              <a:defRPr/>
            </a:pPr>
            <a:r>
              <a:rPr lang="en-US" sz="3200" b="1" dirty="0">
                <a:solidFill>
                  <a:schemeClr val="accent3"/>
                </a:solidFill>
                <a:latin typeface="Arial" pitchFamily="34" charset="0"/>
                <a:ea typeface="+mn-ea"/>
                <a:cs typeface="Arial" pitchFamily="34" charset="0"/>
              </a:rPr>
              <a:t>Top 10 Complaints (2006-2010)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52400"/>
            <a:ext cx="8534400" cy="990600"/>
          </a:xfrm>
        </p:spPr>
        <p:txBody>
          <a:bodyPr anchor="ctr">
            <a:normAutofit/>
          </a:bodyPr>
          <a:lstStyle/>
          <a:p>
            <a:pPr eaLnBrk="1" fontAlgn="auto" hangingPunct="1">
              <a:spcAft>
                <a:spcPts val="0"/>
              </a:spcAft>
              <a:defRPr/>
            </a:pPr>
            <a:r>
              <a:rPr lang="en-US" sz="3600" b="1" dirty="0" smtClean="0">
                <a:latin typeface="Arial" pitchFamily="34" charset="0"/>
                <a:ea typeface="+mj-ea"/>
                <a:cs typeface="Arial" pitchFamily="34" charset="0"/>
              </a:rPr>
              <a:t>Chronic Issues</a:t>
            </a:r>
            <a:endParaRPr lang="en-US" sz="3600" b="1" dirty="0">
              <a:latin typeface="Arial" pitchFamily="34" charset="0"/>
              <a:ea typeface="+mj-ea"/>
              <a:cs typeface="Arial" pitchFamily="34" charset="0"/>
            </a:endParaRPr>
          </a:p>
        </p:txBody>
      </p:sp>
      <p:sp>
        <p:nvSpPr>
          <p:cNvPr id="33794" name="Content Placeholder 2"/>
          <p:cNvSpPr>
            <a:spLocks noGrp="1"/>
          </p:cNvSpPr>
          <p:nvPr>
            <p:ph sz="quarter" idx="1"/>
          </p:nvPr>
        </p:nvSpPr>
        <p:spPr>
          <a:xfrm>
            <a:off x="301625" y="1527175"/>
            <a:ext cx="8504238" cy="4572000"/>
          </a:xfrm>
        </p:spPr>
        <p:txBody>
          <a:bodyPr/>
          <a:lstStyle/>
          <a:p>
            <a:pPr marL="274638" lvl="1" indent="0" eaLnBrk="1" hangingPunct="1">
              <a:buFont typeface="Wingdings" pitchFamily="127" charset="2"/>
              <a:buNone/>
            </a:pPr>
            <a:r>
              <a:rPr lang="en-US" sz="2800" b="1" dirty="0" smtClean="0">
                <a:latin typeface="Arial" pitchFamily="127" charset="0"/>
                <a:ea typeface="Arial" pitchFamily="127" charset="0"/>
                <a:cs typeface="Arial" pitchFamily="127" charset="0"/>
              </a:rPr>
              <a:t>NORS: Top 3 Complaints from 2006-2010</a:t>
            </a:r>
          </a:p>
          <a:p>
            <a:pPr marL="274638" lvl="1" indent="0" eaLnBrk="1" hangingPunct="1">
              <a:buFont typeface="Wingdings" pitchFamily="127" charset="2"/>
              <a:buNone/>
            </a:pPr>
            <a:endParaRPr lang="en-US" sz="2000" b="1" dirty="0" smtClean="0">
              <a:latin typeface="Arial" pitchFamily="127" charset="0"/>
              <a:ea typeface="Arial" pitchFamily="127" charset="0"/>
              <a:cs typeface="Arial" pitchFamily="127" charset="0"/>
            </a:endParaRPr>
          </a:p>
          <a:p>
            <a:pPr marL="274638" lvl="1" indent="0" eaLnBrk="1" hangingPunct="1">
              <a:buFont typeface="Wingdings" pitchFamily="127" charset="2"/>
              <a:buNone/>
            </a:pPr>
            <a:r>
              <a:rPr lang="en-US" sz="2500" dirty="0" smtClean="0">
                <a:latin typeface="Arial" pitchFamily="127" charset="0"/>
                <a:ea typeface="Arial" pitchFamily="127" charset="0"/>
                <a:cs typeface="Arial" pitchFamily="127" charset="0"/>
              </a:rPr>
              <a:t>1.  F-41:	Failure to respond to requests for assistance</a:t>
            </a:r>
          </a:p>
          <a:p>
            <a:pPr marL="274638" lvl="1" indent="0" eaLnBrk="1" hangingPunct="1">
              <a:buFont typeface="Wingdings" pitchFamily="127" charset="2"/>
              <a:buNone/>
            </a:pPr>
            <a:endParaRPr lang="en-US" sz="2000" dirty="0" smtClean="0">
              <a:latin typeface="Arial" pitchFamily="127" charset="0"/>
              <a:ea typeface="Arial" pitchFamily="127" charset="0"/>
              <a:cs typeface="Arial" pitchFamily="127" charset="0"/>
            </a:endParaRPr>
          </a:p>
          <a:p>
            <a:pPr marL="274638" lvl="1" indent="0" eaLnBrk="1" hangingPunct="1">
              <a:buFont typeface="Wingdings" pitchFamily="127" charset="2"/>
              <a:buNone/>
            </a:pPr>
            <a:r>
              <a:rPr lang="en-US" sz="2500" dirty="0" smtClean="0">
                <a:latin typeface="Arial" pitchFamily="127" charset="0"/>
                <a:ea typeface="Arial" pitchFamily="127" charset="0"/>
                <a:cs typeface="Arial" pitchFamily="127" charset="0"/>
              </a:rPr>
              <a:t>2. C-19:	Discharge/eviction-planning, notice, 				procedure, implementation, including 				abandonment</a:t>
            </a:r>
          </a:p>
          <a:p>
            <a:pPr marL="274638" lvl="1" indent="0" eaLnBrk="1" hangingPunct="1">
              <a:buFont typeface="Wingdings" pitchFamily="127" charset="2"/>
              <a:buNone/>
            </a:pPr>
            <a:endParaRPr lang="en-US" sz="2000" dirty="0" smtClean="0">
              <a:latin typeface="Arial" pitchFamily="127" charset="0"/>
              <a:ea typeface="Arial" pitchFamily="127" charset="0"/>
              <a:cs typeface="Arial" pitchFamily="127" charset="0"/>
            </a:endParaRPr>
          </a:p>
          <a:p>
            <a:pPr marL="274638" lvl="1" indent="0" eaLnBrk="1" hangingPunct="1">
              <a:buFont typeface="Wingdings" pitchFamily="127" charset="2"/>
              <a:buNone/>
            </a:pPr>
            <a:r>
              <a:rPr lang="en-US" sz="2500" dirty="0" smtClean="0">
                <a:latin typeface="Arial" pitchFamily="127" charset="0"/>
                <a:ea typeface="Arial" pitchFamily="127" charset="0"/>
                <a:cs typeface="Arial" pitchFamily="127" charset="0"/>
              </a:rPr>
              <a:t>3. D-26: 	Dignity, respect- staff attitudes</a:t>
            </a:r>
          </a:p>
          <a:p>
            <a:pPr marL="274638" lvl="1" indent="0" eaLnBrk="1" hangingPunct="1">
              <a:buFont typeface="Wingdings" pitchFamily="127" charset="2"/>
              <a:buNone/>
            </a:pPr>
            <a:endParaRPr lang="en-US" dirty="0" smtClean="0">
              <a:latin typeface="Georgia" pitchFamily="127"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latin typeface="Arial" pitchFamily="34" charset="0"/>
                <a:ea typeface="+mj-ea"/>
                <a:cs typeface="Arial" pitchFamily="34" charset="0"/>
              </a:rPr>
              <a:t>Your Daily Routine</a:t>
            </a:r>
            <a:endParaRPr lang="en-US" b="1" dirty="0">
              <a:latin typeface="Arial" pitchFamily="34" charset="0"/>
              <a:ea typeface="+mj-ea"/>
              <a:cs typeface="Arial" pitchFamily="34" charset="0"/>
            </a:endParaRPr>
          </a:p>
        </p:txBody>
      </p:sp>
      <p:sp>
        <p:nvSpPr>
          <p:cNvPr id="3" name="Content Placeholder 2"/>
          <p:cNvSpPr>
            <a:spLocks noGrp="1"/>
          </p:cNvSpPr>
          <p:nvPr>
            <p:ph sz="quarter" idx="1"/>
          </p:nvPr>
        </p:nvSpPr>
        <p:spPr>
          <a:xfrm>
            <a:off x="301625" y="1527174"/>
            <a:ext cx="8504238" cy="4854153"/>
          </a:xfrm>
        </p:spPr>
        <p:txBody>
          <a:bodyPr/>
          <a:lstStyle/>
          <a:p>
            <a:pPr eaLnBrk="1" hangingPunct="1">
              <a:buNone/>
              <a:defRPr/>
            </a:pPr>
            <a:r>
              <a:rPr lang="en-US" sz="2400" b="1" dirty="0" smtClean="0">
                <a:latin typeface="Arial" pitchFamily="34" charset="0"/>
                <a:ea typeface="+mn-ea"/>
                <a:cs typeface="Arial" pitchFamily="34" charset="0"/>
              </a:rPr>
              <a:t>Think about your morning routine…</a:t>
            </a:r>
          </a:p>
          <a:p>
            <a:pPr eaLnBrk="1" hangingPunct="1">
              <a:buNone/>
              <a:defRPr/>
            </a:pPr>
            <a:endParaRPr lang="en-US" sz="2400" dirty="0" smtClean="0">
              <a:latin typeface="Arial" pitchFamily="34" charset="0"/>
              <a:cs typeface="Arial" pitchFamily="34" charset="0"/>
            </a:endParaRPr>
          </a:p>
          <a:p>
            <a:pPr eaLnBrk="1" hangingPunct="1">
              <a:defRPr/>
            </a:pPr>
            <a:r>
              <a:rPr lang="en-US" sz="2400" dirty="0" smtClean="0">
                <a:latin typeface="Arial" pitchFamily="34" charset="0"/>
                <a:cs typeface="Arial" pitchFamily="34" charset="0"/>
              </a:rPr>
              <a:t>W</a:t>
            </a:r>
            <a:r>
              <a:rPr lang="en-US" sz="2400" dirty="0" smtClean="0">
                <a:latin typeface="Arial" pitchFamily="34" charset="0"/>
                <a:ea typeface="+mn-ea"/>
                <a:cs typeface="Arial" pitchFamily="34" charset="0"/>
              </a:rPr>
              <a:t>hat do you do first?</a:t>
            </a:r>
          </a:p>
          <a:p>
            <a:pPr marL="0" indent="0" eaLnBrk="1" hangingPunct="1">
              <a:buFont typeface="Wingdings 2" pitchFamily="18" charset="2"/>
              <a:buNone/>
              <a:defRPr/>
            </a:pPr>
            <a:endParaRPr lang="en-US" sz="1600" dirty="0" smtClean="0">
              <a:latin typeface="Arial" pitchFamily="34" charset="0"/>
              <a:ea typeface="+mn-ea"/>
              <a:cs typeface="Arial" pitchFamily="34" charset="0"/>
            </a:endParaRPr>
          </a:p>
          <a:p>
            <a:pPr marL="0" indent="0" eaLnBrk="1" hangingPunct="1">
              <a:buFont typeface="Wingdings 2" pitchFamily="18" charset="2"/>
              <a:buNone/>
              <a:defRPr/>
            </a:pPr>
            <a:endParaRPr lang="en-US" sz="1600" dirty="0" smtClean="0">
              <a:latin typeface="Arial" pitchFamily="34" charset="0"/>
              <a:ea typeface="+mn-ea"/>
              <a:cs typeface="Arial" pitchFamily="34" charset="0"/>
            </a:endParaRPr>
          </a:p>
          <a:p>
            <a:pPr eaLnBrk="1" hangingPunct="1">
              <a:buFont typeface="Wingdings 2" pitchFamily="18" charset="2"/>
              <a:buChar char=""/>
              <a:defRPr/>
            </a:pPr>
            <a:r>
              <a:rPr lang="en-US" sz="2400" dirty="0" smtClean="0">
                <a:latin typeface="Arial" pitchFamily="34" charset="0"/>
                <a:ea typeface="+mn-ea"/>
                <a:cs typeface="Arial" pitchFamily="34" charset="0"/>
              </a:rPr>
              <a:t>What is your favorite part of your morning?</a:t>
            </a:r>
          </a:p>
          <a:p>
            <a:pPr eaLnBrk="1" hangingPunct="1">
              <a:buNone/>
              <a:defRPr/>
            </a:pPr>
            <a:endParaRPr lang="en-US" sz="1600" dirty="0" smtClean="0">
              <a:latin typeface="Arial" pitchFamily="34" charset="0"/>
              <a:ea typeface="+mn-ea"/>
              <a:cs typeface="Arial" pitchFamily="34" charset="0"/>
            </a:endParaRPr>
          </a:p>
          <a:p>
            <a:pPr eaLnBrk="1" hangingPunct="1">
              <a:buNone/>
              <a:defRPr/>
            </a:pPr>
            <a:endParaRPr lang="en-US" sz="1600" dirty="0" smtClean="0">
              <a:latin typeface="Arial" pitchFamily="34" charset="0"/>
              <a:ea typeface="+mn-ea"/>
              <a:cs typeface="Arial" pitchFamily="34" charset="0"/>
            </a:endParaRPr>
          </a:p>
          <a:p>
            <a:pPr eaLnBrk="1" hangingPunct="1">
              <a:buFont typeface="Wingdings 2" pitchFamily="18" charset="2"/>
              <a:buChar char=""/>
              <a:defRPr/>
            </a:pPr>
            <a:r>
              <a:rPr lang="en-US" sz="2400" dirty="0" smtClean="0">
                <a:latin typeface="Arial" pitchFamily="34" charset="0"/>
                <a:ea typeface="+mn-ea"/>
                <a:cs typeface="Arial" pitchFamily="34" charset="0"/>
              </a:rPr>
              <a:t>What do you do on a daily basis that provides you with comfort, joy, a sense of identity, purpose, </a:t>
            </a:r>
            <a:r>
              <a:rPr lang="en-US" sz="2400" dirty="0" smtClean="0">
                <a:latin typeface="Arial" pitchFamily="34" charset="0"/>
                <a:cs typeface="Arial" pitchFamily="34" charset="0"/>
              </a:rPr>
              <a:t>and/or </a:t>
            </a:r>
            <a:r>
              <a:rPr lang="en-US" sz="2400" dirty="0" smtClean="0">
                <a:latin typeface="Arial" pitchFamily="34" charset="0"/>
                <a:ea typeface="+mn-ea"/>
                <a:cs typeface="Arial" pitchFamily="34" charset="0"/>
              </a:rPr>
              <a:t>security? </a:t>
            </a:r>
            <a:endParaRPr lang="en-US" sz="2400" dirty="0" smtClean="0">
              <a:solidFill>
                <a:srgbClr val="FF0000"/>
              </a:solidFill>
              <a:latin typeface="Arial" pitchFamily="34" charset="0"/>
              <a:ea typeface="+mn-ea"/>
              <a:cs typeface="Arial" pitchFamily="34" charset="0"/>
            </a:endParaRPr>
          </a:p>
          <a:p>
            <a:pPr eaLnBrk="1" hangingPunct="1">
              <a:lnSpc>
                <a:spcPct val="90000"/>
              </a:lnSpc>
              <a:buNone/>
              <a:defRPr/>
            </a:pPr>
            <a:endParaRPr lang="en-US" sz="2400" dirty="0" smtClean="0">
              <a:solidFill>
                <a:srgbClr val="FF0000"/>
              </a:solidFill>
              <a:latin typeface="Arial" pitchFamily="34" charset="0"/>
              <a:ea typeface="+mn-ea"/>
              <a:cs typeface="Arial" pitchFamily="34" charset="0"/>
            </a:endParaRPr>
          </a:p>
          <a:p>
            <a:pPr eaLnBrk="1" hangingPunct="1">
              <a:lnSpc>
                <a:spcPct val="90000"/>
              </a:lnSpc>
              <a:buFont typeface="Wingdings 2" pitchFamily="18" charset="2"/>
              <a:buNone/>
              <a:defRPr/>
            </a:pPr>
            <a:endParaRPr lang="en-US" sz="2400" dirty="0" smtClean="0">
              <a:latin typeface="Arial" pitchFamily="34" charset="0"/>
              <a:ea typeface="+mn-ea"/>
              <a:cs typeface="Arial" pitchFamily="34" charset="0"/>
            </a:endParaRPr>
          </a:p>
          <a:p>
            <a:pPr eaLnBrk="1" hangingPunct="1">
              <a:buFont typeface="Wingdings 2" pitchFamily="18" charset="2"/>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52400" y="1556792"/>
            <a:ext cx="8763000" cy="4691608"/>
          </a:xfrm>
        </p:spPr>
        <p:txBody>
          <a:bodyPr anchor="t"/>
          <a:lstStyle/>
          <a:p>
            <a:pPr eaLnBrk="1" hangingPunct="1"/>
            <a:r>
              <a:rPr lang="en-US" b="1" dirty="0" smtClean="0">
                <a:solidFill>
                  <a:schemeClr val="tx2"/>
                </a:solidFill>
                <a:latin typeface="Georgia" pitchFamily="127" charset="0"/>
              </a:rPr>
              <a:t/>
            </a:r>
            <a:br>
              <a:rPr lang="en-US" b="1" dirty="0" smtClean="0">
                <a:solidFill>
                  <a:schemeClr val="tx2"/>
                </a:solidFill>
                <a:latin typeface="Georgia" pitchFamily="127" charset="0"/>
              </a:rPr>
            </a:br>
            <a:r>
              <a:rPr lang="en-US" b="1" dirty="0" smtClean="0">
                <a:solidFill>
                  <a:schemeClr val="tx2"/>
                </a:solidFill>
                <a:latin typeface="Georgia" pitchFamily="127" charset="0"/>
              </a:rPr>
              <a:t/>
            </a:r>
            <a:br>
              <a:rPr lang="en-US" b="1" dirty="0" smtClean="0">
                <a:solidFill>
                  <a:schemeClr val="tx2"/>
                </a:solidFill>
                <a:latin typeface="Georgia" pitchFamily="127" charset="0"/>
              </a:rPr>
            </a:br>
            <a:r>
              <a:rPr lang="en-US" b="1" dirty="0" smtClean="0">
                <a:solidFill>
                  <a:schemeClr val="tx2"/>
                </a:solidFill>
                <a:latin typeface="Georgia" pitchFamily="127" charset="0"/>
              </a:rPr>
              <a:t/>
            </a:r>
            <a:br>
              <a:rPr lang="en-US" b="1" dirty="0" smtClean="0">
                <a:solidFill>
                  <a:schemeClr val="tx2"/>
                </a:solidFill>
                <a:latin typeface="Georgia" pitchFamily="127" charset="0"/>
              </a:rPr>
            </a:br>
            <a:r>
              <a:rPr lang="en-US" b="1" dirty="0" smtClean="0">
                <a:solidFill>
                  <a:schemeClr val="tx2"/>
                </a:solidFill>
                <a:latin typeface="Arial" pitchFamily="127" charset="0"/>
                <a:ea typeface="Arial" pitchFamily="127" charset="0"/>
                <a:cs typeface="Arial" pitchFamily="127" charset="0"/>
              </a:rPr>
              <a:t>How do you respond to complaints regarding call lights? </a:t>
            </a:r>
            <a:r>
              <a:rPr lang="en-US" b="1" dirty="0" smtClean="0">
                <a:solidFill>
                  <a:schemeClr val="tx2"/>
                </a:solidFill>
                <a:latin typeface="Georgia" pitchFamily="127" charset="0"/>
              </a:rPr>
              <a:t/>
            </a:r>
            <a:br>
              <a:rPr lang="en-US" b="1" dirty="0" smtClean="0">
                <a:solidFill>
                  <a:schemeClr val="tx2"/>
                </a:solidFill>
                <a:latin typeface="Georgia" pitchFamily="127" charset="0"/>
              </a:rPr>
            </a:br>
            <a:r>
              <a:rPr lang="en-US" b="1" dirty="0" smtClean="0">
                <a:solidFill>
                  <a:schemeClr val="tx2"/>
                </a:solidFill>
                <a:latin typeface="Georgia" pitchFamily="127" charset="0"/>
              </a:rPr>
              <a:t/>
            </a:r>
            <a:br>
              <a:rPr lang="en-US" b="1" dirty="0" smtClean="0">
                <a:solidFill>
                  <a:schemeClr val="tx2"/>
                </a:solidFill>
                <a:latin typeface="Georgia" pitchFamily="127" charset="0"/>
              </a:rPr>
            </a:br>
            <a:r>
              <a:rPr lang="en-US" b="1" dirty="0" smtClean="0">
                <a:solidFill>
                  <a:schemeClr val="tx2"/>
                </a:solidFill>
                <a:latin typeface="Georgia" pitchFamily="127" charset="0"/>
              </a:rPr>
              <a:t/>
            </a:r>
            <a:br>
              <a:rPr lang="en-US" b="1" dirty="0" smtClean="0">
                <a:solidFill>
                  <a:schemeClr val="tx2"/>
                </a:solidFill>
                <a:latin typeface="Georgia" pitchFamily="127" charset="0"/>
              </a:rPr>
            </a:br>
            <a:endParaRPr lang="en-US" sz="2800" b="1" dirty="0" smtClean="0">
              <a:solidFill>
                <a:schemeClr val="tx2"/>
              </a:solidFill>
              <a:latin typeface="Georgia" pitchFamily="127"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825"/>
          </a:xfrm>
        </p:spPr>
        <p:txBody>
          <a:bodyPr/>
          <a:lstStyle/>
          <a:p>
            <a:pPr eaLnBrk="1" hangingPunct="1">
              <a:defRPr/>
            </a:pPr>
            <a:r>
              <a:rPr lang="en-US" b="1" dirty="0" smtClean="0">
                <a:solidFill>
                  <a:schemeClr val="tx2"/>
                </a:solidFill>
                <a:ea typeface="+mj-ea"/>
                <a:cs typeface="+mj-cs"/>
              </a:rPr>
              <a:t/>
            </a:r>
            <a:br>
              <a:rPr lang="en-US" b="1" dirty="0" smtClean="0">
                <a:solidFill>
                  <a:schemeClr val="tx2"/>
                </a:solidFill>
                <a:ea typeface="+mj-ea"/>
                <a:cs typeface="+mj-cs"/>
              </a:rPr>
            </a:br>
            <a:endParaRPr lang="en-US" dirty="0">
              <a:ea typeface="+mj-ea"/>
              <a:cs typeface="+mj-cs"/>
            </a:endParaRPr>
          </a:p>
        </p:txBody>
      </p:sp>
      <p:sp>
        <p:nvSpPr>
          <p:cNvPr id="37890" name="Content Placeholder 2"/>
          <p:cNvSpPr>
            <a:spLocks noGrp="1"/>
          </p:cNvSpPr>
          <p:nvPr>
            <p:ph sz="quarter" idx="1"/>
          </p:nvPr>
        </p:nvSpPr>
        <p:spPr>
          <a:xfrm>
            <a:off x="301625" y="1527175"/>
            <a:ext cx="8504238" cy="4873625"/>
          </a:xfrm>
        </p:spPr>
        <p:txBody>
          <a:bodyPr/>
          <a:lstStyle/>
          <a:p>
            <a:pPr eaLnBrk="1" hangingPunct="1"/>
            <a:r>
              <a:rPr lang="en-US" sz="2500" b="1" dirty="0" smtClean="0">
                <a:latin typeface="Arial" pitchFamily="127" charset="0"/>
                <a:ea typeface="Arial" pitchFamily="127" charset="0"/>
                <a:cs typeface="Arial" pitchFamily="127" charset="0"/>
              </a:rPr>
              <a:t>What do residents want?</a:t>
            </a:r>
          </a:p>
          <a:p>
            <a:pPr lvl="1" eaLnBrk="1" hangingPunct="1"/>
            <a:r>
              <a:rPr lang="en-US" sz="2300" dirty="0" smtClean="0">
                <a:latin typeface="Arial" pitchFamily="127" charset="0"/>
                <a:ea typeface="Arial" pitchFamily="127" charset="0"/>
                <a:cs typeface="Arial" pitchFamily="127" charset="0"/>
              </a:rPr>
              <a:t>Relationships with staff and other residents</a:t>
            </a:r>
          </a:p>
          <a:p>
            <a:pPr lvl="1" eaLnBrk="1" hangingPunct="1">
              <a:buFont typeface="Wingdings" pitchFamily="127" charset="2"/>
              <a:buNone/>
            </a:pPr>
            <a:endParaRPr lang="en-US" sz="1600" b="1" dirty="0" smtClean="0">
              <a:latin typeface="Arial" pitchFamily="127" charset="0"/>
              <a:ea typeface="Arial" pitchFamily="127" charset="0"/>
              <a:cs typeface="Arial" pitchFamily="127" charset="0"/>
            </a:endParaRPr>
          </a:p>
          <a:p>
            <a:pPr eaLnBrk="1" hangingPunct="1"/>
            <a:r>
              <a:rPr lang="en-US" sz="2500" b="1" dirty="0" smtClean="0">
                <a:latin typeface="Arial" pitchFamily="127" charset="0"/>
                <a:ea typeface="Arial" pitchFamily="127" charset="0"/>
                <a:cs typeface="Arial" pitchFamily="127" charset="0"/>
              </a:rPr>
              <a:t>What do caregivers want?</a:t>
            </a:r>
          </a:p>
          <a:p>
            <a:pPr lvl="1" eaLnBrk="1" hangingPunct="1"/>
            <a:r>
              <a:rPr lang="en-US" sz="2300" dirty="0" smtClean="0">
                <a:latin typeface="Arial" pitchFamily="127" charset="0"/>
                <a:ea typeface="Arial" pitchFamily="127" charset="0"/>
                <a:cs typeface="Arial" pitchFamily="127" charset="0"/>
              </a:rPr>
              <a:t>“CNAs defined good caregiving as based on the establishment and  maintenance of good relationships with residents…”* </a:t>
            </a:r>
          </a:p>
          <a:p>
            <a:pPr lvl="1" eaLnBrk="1" hangingPunct="1">
              <a:buFont typeface="Wingdings" pitchFamily="127" charset="2"/>
              <a:buNone/>
            </a:pPr>
            <a:endParaRPr lang="en-US" sz="1600" b="1" dirty="0" smtClean="0">
              <a:latin typeface="Arial" pitchFamily="127" charset="0"/>
              <a:ea typeface="Arial" pitchFamily="127" charset="0"/>
              <a:cs typeface="Arial" pitchFamily="127" charset="0"/>
            </a:endParaRPr>
          </a:p>
          <a:p>
            <a:pPr eaLnBrk="1" hangingPunct="1"/>
            <a:r>
              <a:rPr lang="en-US" sz="2500" b="1" dirty="0" smtClean="0">
                <a:latin typeface="Arial" pitchFamily="127" charset="0"/>
                <a:ea typeface="Arial" pitchFamily="127" charset="0"/>
                <a:cs typeface="Arial" pitchFamily="127" charset="0"/>
              </a:rPr>
              <a:t>Pioneer Principle</a:t>
            </a:r>
          </a:p>
          <a:p>
            <a:pPr lvl="1" eaLnBrk="1" hangingPunct="1"/>
            <a:r>
              <a:rPr lang="en-US" sz="2300" dirty="0" smtClean="0">
                <a:latin typeface="Arial" pitchFamily="127" charset="0"/>
                <a:ea typeface="Arial" pitchFamily="127" charset="0"/>
                <a:cs typeface="Arial" pitchFamily="127" charset="0"/>
              </a:rPr>
              <a:t>Relationship is the fundamental building block of a transformed culture</a:t>
            </a:r>
            <a:r>
              <a:rPr lang="en-US" sz="1100" dirty="0" smtClean="0">
                <a:latin typeface="Arial" pitchFamily="127" charset="0"/>
                <a:ea typeface="Arial" pitchFamily="127" charset="0"/>
                <a:cs typeface="Arial" pitchFamily="127" charset="0"/>
              </a:rPr>
              <a:t/>
            </a:r>
            <a:br>
              <a:rPr lang="en-US" sz="1100" dirty="0" smtClean="0">
                <a:latin typeface="Arial" pitchFamily="127" charset="0"/>
                <a:ea typeface="Arial" pitchFamily="127" charset="0"/>
                <a:cs typeface="Arial" pitchFamily="127" charset="0"/>
              </a:rPr>
            </a:br>
            <a:r>
              <a:rPr lang="en-US" sz="1100" dirty="0" smtClean="0">
                <a:latin typeface="Arial" pitchFamily="127" charset="0"/>
                <a:ea typeface="Arial" pitchFamily="127" charset="0"/>
                <a:cs typeface="Arial" pitchFamily="127" charset="0"/>
              </a:rPr>
              <a:t/>
            </a:r>
            <a:br>
              <a:rPr lang="en-US" sz="1100" dirty="0" smtClean="0">
                <a:latin typeface="Arial" pitchFamily="127" charset="0"/>
                <a:ea typeface="Arial" pitchFamily="127" charset="0"/>
                <a:cs typeface="Arial" pitchFamily="127" charset="0"/>
              </a:rPr>
            </a:br>
            <a:endParaRPr lang="en-US" sz="1100" dirty="0" smtClean="0">
              <a:latin typeface="Arial" pitchFamily="127" charset="0"/>
              <a:ea typeface="Arial" pitchFamily="127" charset="0"/>
              <a:cs typeface="Arial" pitchFamily="127" charset="0"/>
            </a:endParaRPr>
          </a:p>
          <a:p>
            <a:pPr lvl="1" eaLnBrk="1" hangingPunct="1">
              <a:buFont typeface="Wingdings" pitchFamily="127" charset="2"/>
              <a:buNone/>
            </a:pPr>
            <a:r>
              <a:rPr lang="en-US" sz="1100" dirty="0" smtClean="0">
                <a:latin typeface="Arial" pitchFamily="127" charset="0"/>
                <a:ea typeface="Arial" pitchFamily="127" charset="0"/>
                <a:cs typeface="Arial" pitchFamily="127" charset="0"/>
              </a:rPr>
              <a:t>	*Turnover Reinterpreted: CNAs Talk About Why They Leave, Barbara Bowers</a:t>
            </a:r>
            <a:endParaRPr lang="en-US" dirty="0" smtClean="0">
              <a:latin typeface="Arial" pitchFamily="127" charset="0"/>
              <a:ea typeface="Arial" pitchFamily="127" charset="0"/>
              <a:cs typeface="Arial" pitchFamily="127" charset="0"/>
            </a:endParaRPr>
          </a:p>
        </p:txBody>
      </p:sp>
      <p:sp>
        <p:nvSpPr>
          <p:cNvPr id="5" name="Title 1"/>
          <p:cNvSpPr txBox="1">
            <a:spLocks/>
          </p:cNvSpPr>
          <p:nvPr/>
        </p:nvSpPr>
        <p:spPr bwMode="auto">
          <a:xfrm>
            <a:off x="301625" y="152400"/>
            <a:ext cx="8534400" cy="990600"/>
          </a:xfrm>
          <a:prstGeom prst="rect">
            <a:avLst/>
          </a:prstGeom>
          <a:noFill/>
          <a:ln w="9525">
            <a:noFill/>
            <a:miter lim="800000"/>
            <a:headEnd/>
            <a:tailEnd/>
          </a:ln>
        </p:spPr>
        <p:txBody>
          <a:bodyPr anchor="ctr">
            <a:prstTxWarp prst="textNoShape">
              <a:avLst/>
            </a:prstTxWarp>
            <a:normAutofit fontScale="97500"/>
          </a:bodyPr>
          <a:lstStyle/>
          <a:p>
            <a:pPr algn="ctr" fontAlgn="auto">
              <a:spcAft>
                <a:spcPts val="0"/>
              </a:spcAft>
              <a:defRPr/>
            </a:pPr>
            <a:r>
              <a:rPr lang="en-US" sz="3300" b="1" dirty="0">
                <a:solidFill>
                  <a:schemeClr val="accent3">
                    <a:shade val="75000"/>
                  </a:schemeClr>
                </a:solidFill>
                <a:latin typeface="Arial" pitchFamily="34" charset="0"/>
                <a:ea typeface="+mj-ea"/>
                <a:cs typeface="Arial" pitchFamily="34" charset="0"/>
              </a:rPr>
              <a:t>Call Lights and Culture Change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latin typeface="Arial" pitchFamily="34" charset="0"/>
                <a:ea typeface="+mj-ea"/>
                <a:cs typeface="Arial" pitchFamily="34" charset="0"/>
              </a:rPr>
              <a:t>What is the “root cause?”</a:t>
            </a:r>
            <a:endParaRPr lang="en-US" sz="3600" b="1" dirty="0">
              <a:latin typeface="Arial" pitchFamily="34" charset="0"/>
              <a:ea typeface="+mj-ea"/>
              <a:cs typeface="Arial" pitchFamily="34" charset="0"/>
            </a:endParaRPr>
          </a:p>
        </p:txBody>
      </p:sp>
      <p:sp>
        <p:nvSpPr>
          <p:cNvPr id="38914" name="Content Placeholder 2"/>
          <p:cNvSpPr>
            <a:spLocks noGrp="1"/>
          </p:cNvSpPr>
          <p:nvPr>
            <p:ph sz="quarter" idx="1"/>
          </p:nvPr>
        </p:nvSpPr>
        <p:spPr>
          <a:xfrm>
            <a:off x="301625" y="1527175"/>
            <a:ext cx="8504238" cy="4572000"/>
          </a:xfrm>
        </p:spPr>
        <p:txBody>
          <a:bodyPr/>
          <a:lstStyle/>
          <a:p>
            <a:pPr eaLnBrk="1" hangingPunct="1"/>
            <a:r>
              <a:rPr lang="en-US" sz="2500" b="1" dirty="0" smtClean="0">
                <a:latin typeface="Arial" pitchFamily="127" charset="0"/>
                <a:ea typeface="Arial" pitchFamily="127" charset="0"/>
                <a:cs typeface="Arial" pitchFamily="127" charset="0"/>
              </a:rPr>
              <a:t>What is the residents’ routine?</a:t>
            </a:r>
          </a:p>
          <a:p>
            <a:pPr lvl="1" eaLnBrk="1" hangingPunct="1"/>
            <a:r>
              <a:rPr lang="en-US" dirty="0" smtClean="0">
                <a:latin typeface="Arial" pitchFamily="127" charset="0"/>
                <a:ea typeface="Arial" pitchFamily="127" charset="0"/>
                <a:cs typeface="Arial" pitchFamily="127" charset="0"/>
              </a:rPr>
              <a:t>When are call lights used the most?</a:t>
            </a:r>
          </a:p>
          <a:p>
            <a:pPr lvl="1" eaLnBrk="1" hangingPunct="1"/>
            <a:r>
              <a:rPr lang="en-US" dirty="0" smtClean="0">
                <a:latin typeface="Arial" pitchFamily="127" charset="0"/>
                <a:ea typeface="Arial" pitchFamily="127" charset="0"/>
                <a:cs typeface="Arial" pitchFamily="127" charset="0"/>
              </a:rPr>
              <a:t>What is the most common request for help?</a:t>
            </a:r>
          </a:p>
          <a:p>
            <a:pPr lvl="1" eaLnBrk="1" hangingPunct="1"/>
            <a:r>
              <a:rPr lang="en-US" dirty="0" smtClean="0">
                <a:latin typeface="Arial" pitchFamily="127" charset="0"/>
                <a:ea typeface="Arial" pitchFamily="127" charset="0"/>
                <a:cs typeface="Arial" pitchFamily="127" charset="0"/>
              </a:rPr>
              <a:t>Can the staff anticipate the residents’ needs?</a:t>
            </a:r>
          </a:p>
          <a:p>
            <a:pPr lvl="1" eaLnBrk="1" hangingPunct="1"/>
            <a:r>
              <a:rPr lang="en-US" dirty="0" smtClean="0">
                <a:latin typeface="Arial" pitchFamily="127" charset="0"/>
                <a:ea typeface="Arial" pitchFamily="127" charset="0"/>
                <a:cs typeface="Arial" pitchFamily="127" charset="0"/>
              </a:rPr>
              <a:t>Do residents actively participate in their care plans?</a:t>
            </a:r>
          </a:p>
          <a:p>
            <a:pPr eaLnBrk="1" hangingPunct="1">
              <a:buFont typeface="Wingdings 2" pitchFamily="127" charset="2"/>
              <a:buNone/>
            </a:pPr>
            <a:endParaRPr lang="en-US" dirty="0" smtClean="0">
              <a:latin typeface="Arial" pitchFamily="127" charset="0"/>
              <a:ea typeface="Arial" pitchFamily="127" charset="0"/>
              <a:cs typeface="Arial" pitchFamily="127" charset="0"/>
            </a:endParaRPr>
          </a:p>
          <a:p>
            <a:pPr eaLnBrk="1" hangingPunct="1"/>
            <a:r>
              <a:rPr lang="en-US" sz="2500" b="1" dirty="0" smtClean="0">
                <a:latin typeface="Arial" pitchFamily="127" charset="0"/>
                <a:ea typeface="Arial" pitchFamily="127" charset="0"/>
                <a:cs typeface="Arial" pitchFamily="127" charset="0"/>
              </a:rPr>
              <a:t>Facility schedule or residents’ schedule?</a:t>
            </a:r>
          </a:p>
          <a:p>
            <a:pPr lvl="1" eaLnBrk="1" hangingPunct="1"/>
            <a:r>
              <a:rPr lang="en-US" dirty="0" smtClean="0">
                <a:latin typeface="Arial" pitchFamily="127" charset="0"/>
                <a:ea typeface="Arial" pitchFamily="127" charset="0"/>
                <a:cs typeface="Arial" pitchFamily="127" charset="0"/>
              </a:rPr>
              <a:t>Is there a rigid morning schedule or do residents wake as they wish?</a:t>
            </a:r>
          </a:p>
          <a:p>
            <a:pPr lvl="1" eaLnBrk="1" hangingPunct="1"/>
            <a:r>
              <a:rPr lang="en-US" dirty="0" smtClean="0">
                <a:latin typeface="Arial" pitchFamily="127" charset="0"/>
                <a:ea typeface="Arial" pitchFamily="127" charset="0"/>
                <a:cs typeface="Arial" pitchFamily="127" charset="0"/>
              </a:rPr>
              <a:t>Do shower schedules honor resident preferences?</a:t>
            </a:r>
          </a:p>
          <a:p>
            <a:pPr lvl="1" eaLnBrk="1" hangingPunct="1">
              <a:buFont typeface="Wingdings" pitchFamily="127" charset="2"/>
              <a:buNone/>
            </a:pPr>
            <a:endParaRPr lang="en-US" dirty="0" smtClean="0">
              <a:latin typeface="Georgia" pitchFamily="127" charset="0"/>
            </a:endParaRPr>
          </a:p>
          <a:p>
            <a:pPr eaLnBrk="1" hangingPunct="1"/>
            <a:endParaRPr lang="en-US" dirty="0" smtClean="0">
              <a:latin typeface="Georgia" pitchFamily="127" charset="0"/>
            </a:endParaRPr>
          </a:p>
          <a:p>
            <a:pPr eaLnBrk="1" hangingPunct="1"/>
            <a:endParaRPr lang="en-US" dirty="0" smtClean="0">
              <a:latin typeface="Georgia" pitchFamily="127" charset="0"/>
            </a:endParaRPr>
          </a:p>
          <a:p>
            <a:pPr eaLnBrk="1" hangingPunct="1"/>
            <a:endParaRPr lang="en-US" dirty="0" smtClean="0">
              <a:latin typeface="Georgia" pitchFamily="127"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latin typeface="Arial" pitchFamily="34" charset="0"/>
                <a:ea typeface="+mj-ea"/>
                <a:cs typeface="Arial" pitchFamily="34" charset="0"/>
              </a:rPr>
              <a:t>What is the “root cause?”</a:t>
            </a:r>
            <a:endParaRPr lang="en-US" sz="3600" dirty="0">
              <a:latin typeface="Arial" pitchFamily="34" charset="0"/>
              <a:ea typeface="+mj-ea"/>
              <a:cs typeface="Arial" pitchFamily="34" charset="0"/>
            </a:endParaRPr>
          </a:p>
        </p:txBody>
      </p:sp>
      <p:sp>
        <p:nvSpPr>
          <p:cNvPr id="39938" name="Content Placeholder 2"/>
          <p:cNvSpPr>
            <a:spLocks noGrp="1"/>
          </p:cNvSpPr>
          <p:nvPr>
            <p:ph sz="quarter" idx="1"/>
          </p:nvPr>
        </p:nvSpPr>
        <p:spPr>
          <a:xfrm>
            <a:off x="301625" y="1447800"/>
            <a:ext cx="8504238" cy="4953000"/>
          </a:xfrm>
        </p:spPr>
        <p:txBody>
          <a:bodyPr/>
          <a:lstStyle/>
          <a:p>
            <a:pPr eaLnBrk="1" hangingPunct="1"/>
            <a:r>
              <a:rPr lang="en-US" sz="2500" b="1" dirty="0" smtClean="0">
                <a:latin typeface="Arial" pitchFamily="127" charset="0"/>
                <a:ea typeface="Arial" pitchFamily="127" charset="0"/>
                <a:cs typeface="Arial" pitchFamily="127" charset="0"/>
              </a:rPr>
              <a:t>Not enough staff? High turnover?</a:t>
            </a:r>
          </a:p>
          <a:p>
            <a:pPr lvl="1" eaLnBrk="1" hangingPunct="1"/>
            <a:r>
              <a:rPr lang="en-US" dirty="0" smtClean="0">
                <a:latin typeface="Arial" pitchFamily="127" charset="0"/>
                <a:ea typeface="Arial" pitchFamily="127" charset="0"/>
                <a:cs typeface="Arial" pitchFamily="127" charset="0"/>
              </a:rPr>
              <a:t>Consistent Assignment </a:t>
            </a:r>
            <a:endParaRPr lang="en-US" sz="1500" i="1" dirty="0" smtClean="0">
              <a:latin typeface="Arial" pitchFamily="127" charset="0"/>
              <a:ea typeface="Arial" pitchFamily="127" charset="0"/>
              <a:cs typeface="Arial" pitchFamily="127" charset="0"/>
            </a:endParaRPr>
          </a:p>
          <a:p>
            <a:pPr lvl="2" eaLnBrk="1" hangingPunct="1"/>
            <a:r>
              <a:rPr lang="en-US" dirty="0" smtClean="0">
                <a:latin typeface="Arial" pitchFamily="127" charset="0"/>
                <a:ea typeface="Arial" pitchFamily="127" charset="0"/>
                <a:cs typeface="Arial" pitchFamily="127" charset="0"/>
              </a:rPr>
              <a:t>Better understanding of the residents’ routine, better care</a:t>
            </a:r>
          </a:p>
          <a:p>
            <a:pPr lvl="2" eaLnBrk="1" hangingPunct="1"/>
            <a:r>
              <a:rPr lang="en-US" dirty="0" smtClean="0">
                <a:latin typeface="Arial" pitchFamily="127" charset="0"/>
                <a:ea typeface="Arial" pitchFamily="127" charset="0"/>
                <a:cs typeface="Arial" pitchFamily="127" charset="0"/>
              </a:rPr>
              <a:t>Better relationships between the staff and residents</a:t>
            </a:r>
          </a:p>
          <a:p>
            <a:pPr lvl="2" eaLnBrk="1" hangingPunct="1"/>
            <a:r>
              <a:rPr lang="en-US" dirty="0" smtClean="0">
                <a:latin typeface="Arial" pitchFamily="127" charset="0"/>
                <a:ea typeface="Arial" pitchFamily="127" charset="0"/>
                <a:cs typeface="Arial" pitchFamily="127" charset="0"/>
              </a:rPr>
              <a:t>Increased staff and resident satisfaction, less staff turnover</a:t>
            </a:r>
          </a:p>
          <a:p>
            <a:pPr lvl="2" eaLnBrk="1" hangingPunct="1">
              <a:buFont typeface="Wingdings 2" pitchFamily="127" charset="2"/>
              <a:buNone/>
            </a:pPr>
            <a:endParaRPr lang="en-US" sz="1500" dirty="0" smtClean="0">
              <a:latin typeface="Arial" pitchFamily="127" charset="0"/>
              <a:ea typeface="Arial" pitchFamily="127" charset="0"/>
              <a:cs typeface="Arial" pitchFamily="127" charset="0"/>
            </a:endParaRPr>
          </a:p>
          <a:p>
            <a:pPr eaLnBrk="1" hangingPunct="1"/>
            <a:r>
              <a:rPr lang="en-US" sz="2500" b="1" dirty="0" smtClean="0">
                <a:latin typeface="Arial" pitchFamily="127" charset="0"/>
                <a:ea typeface="Arial" pitchFamily="127" charset="0"/>
                <a:cs typeface="Arial" pitchFamily="127" charset="0"/>
              </a:rPr>
              <a:t>Why are call lights ignored?</a:t>
            </a:r>
          </a:p>
          <a:p>
            <a:pPr lvl="1" eaLnBrk="1" hangingPunct="1"/>
            <a:r>
              <a:rPr lang="en-US" dirty="0" smtClean="0">
                <a:latin typeface="Arial" pitchFamily="127" charset="0"/>
                <a:ea typeface="Arial" pitchFamily="127" charset="0"/>
                <a:cs typeface="Arial" pitchFamily="127" charset="0"/>
              </a:rPr>
              <a:t>Who usually responds to call lights? </a:t>
            </a:r>
          </a:p>
          <a:p>
            <a:pPr lvl="2" eaLnBrk="1" hangingPunct="1"/>
            <a:r>
              <a:rPr lang="en-US" dirty="0" smtClean="0">
                <a:latin typeface="Arial" pitchFamily="127" charset="0"/>
                <a:ea typeface="Arial" pitchFamily="127" charset="0"/>
                <a:cs typeface="Arial" pitchFamily="127" charset="0"/>
              </a:rPr>
              <a:t>“That’s not my job.”</a:t>
            </a:r>
          </a:p>
          <a:p>
            <a:pPr lvl="2" eaLnBrk="1" hangingPunct="1"/>
            <a:r>
              <a:rPr lang="en-US" dirty="0" smtClean="0">
                <a:latin typeface="Arial" pitchFamily="127" charset="0"/>
                <a:ea typeface="Arial" pitchFamily="127" charset="0"/>
                <a:cs typeface="Arial" pitchFamily="127" charset="0"/>
              </a:rPr>
              <a:t>Promote teamwork response and direct care involvement in decisions</a:t>
            </a:r>
          </a:p>
          <a:p>
            <a:pPr lvl="2" eaLnBrk="1" hangingPunct="1"/>
            <a:r>
              <a:rPr lang="en-US" dirty="0" smtClean="0">
                <a:latin typeface="Arial" pitchFamily="127" charset="0"/>
                <a:ea typeface="Arial" pitchFamily="127" charset="0"/>
                <a:cs typeface="Arial" pitchFamily="127" charset="0"/>
              </a:rPr>
              <a:t>Share the residents’ perspective of what call lights mean to them</a:t>
            </a:r>
          </a:p>
          <a:p>
            <a:pPr lvl="1" eaLnBrk="1" hangingPunct="1"/>
            <a:endParaRPr lang="en-US" dirty="0" smtClean="0">
              <a:latin typeface="Georgia" pitchFamily="127" charset="0"/>
            </a:endParaRPr>
          </a:p>
          <a:p>
            <a:pPr lvl="2" eaLnBrk="1" hangingPunct="1">
              <a:buFont typeface="Wingdings 2" pitchFamily="127" charset="2"/>
              <a:buNone/>
            </a:pPr>
            <a:endParaRPr lang="en-US" dirty="0" smtClean="0">
              <a:latin typeface="Georgia" pitchFamily="127" charset="0"/>
            </a:endParaRPr>
          </a:p>
          <a:p>
            <a:pPr lvl="2" eaLnBrk="1" hangingPunct="1"/>
            <a:endParaRPr lang="en-US" dirty="0" smtClean="0">
              <a:latin typeface="Georgia" pitchFamily="127"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b="1" dirty="0" smtClean="0">
                <a:latin typeface="Arial" pitchFamily="34" charset="0"/>
                <a:ea typeface="+mj-ea"/>
                <a:cs typeface="Arial" pitchFamily="34" charset="0"/>
              </a:rPr>
              <a:t>Culture Change as Systems Advocacy</a:t>
            </a:r>
            <a:endParaRPr lang="en-US" b="1" dirty="0">
              <a:latin typeface="Arial" pitchFamily="34" charset="0"/>
              <a:ea typeface="+mj-ea"/>
              <a:cs typeface="Arial" pitchFamily="34" charset="0"/>
            </a:endParaRPr>
          </a:p>
        </p:txBody>
      </p:sp>
      <p:sp>
        <p:nvSpPr>
          <p:cNvPr id="40962" name="Content Placeholder 3"/>
          <p:cNvSpPr>
            <a:spLocks noGrp="1"/>
          </p:cNvSpPr>
          <p:nvPr>
            <p:ph sz="quarter" idx="1"/>
          </p:nvPr>
        </p:nvSpPr>
        <p:spPr>
          <a:xfrm>
            <a:off x="301625" y="1527175"/>
            <a:ext cx="8504238" cy="4572000"/>
          </a:xfrm>
        </p:spPr>
        <p:txBody>
          <a:bodyPr/>
          <a:lstStyle/>
          <a:p>
            <a:pPr eaLnBrk="1" hangingPunct="1"/>
            <a:r>
              <a:rPr lang="en-US" sz="2500" b="1" dirty="0" smtClean="0">
                <a:latin typeface="Arial" pitchFamily="127" charset="0"/>
                <a:ea typeface="Arial" pitchFamily="127" charset="0"/>
                <a:cs typeface="Arial" pitchFamily="127" charset="0"/>
              </a:rPr>
              <a:t>What are the top 5 complaints in your region/assigned facilities?</a:t>
            </a:r>
          </a:p>
          <a:p>
            <a:pPr lvl="1" eaLnBrk="1" hangingPunct="1"/>
            <a:r>
              <a:rPr lang="en-US" dirty="0" smtClean="0">
                <a:latin typeface="Arial" pitchFamily="127" charset="0"/>
                <a:ea typeface="Arial" pitchFamily="127" charset="0"/>
                <a:cs typeface="Arial" pitchFamily="127" charset="0"/>
              </a:rPr>
              <a:t>How could Culture Change practices address those complaints?</a:t>
            </a:r>
          </a:p>
          <a:p>
            <a:pPr eaLnBrk="1" hangingPunct="1"/>
            <a:endParaRPr lang="en-US" dirty="0" smtClean="0">
              <a:latin typeface="Arial" pitchFamily="127" charset="0"/>
              <a:ea typeface="Arial" pitchFamily="127" charset="0"/>
              <a:cs typeface="Arial" pitchFamily="127" charset="0"/>
            </a:endParaRPr>
          </a:p>
          <a:p>
            <a:pPr eaLnBrk="1" hangingPunct="1"/>
            <a:r>
              <a:rPr lang="en-US" sz="2500" b="1" dirty="0" smtClean="0">
                <a:latin typeface="Arial" pitchFamily="127" charset="0"/>
                <a:ea typeface="Arial" pitchFamily="127" charset="0"/>
                <a:cs typeface="Arial" pitchFamily="127" charset="0"/>
              </a:rPr>
              <a:t>How can you develop a Systems Advocacy plan to respond to those complaints and promote resident-directed care?</a:t>
            </a:r>
          </a:p>
          <a:p>
            <a:pPr lvl="1" eaLnBrk="1" hangingPunct="1"/>
            <a:r>
              <a:rPr lang="en-US" dirty="0" smtClean="0">
                <a:latin typeface="Arial" pitchFamily="127" charset="0"/>
                <a:ea typeface="Arial" pitchFamily="127" charset="0"/>
                <a:cs typeface="Arial" pitchFamily="127" charset="0"/>
              </a:rPr>
              <a:t>In-Service training for staff</a:t>
            </a:r>
          </a:p>
          <a:p>
            <a:pPr lvl="1" eaLnBrk="1" hangingPunct="1"/>
            <a:r>
              <a:rPr lang="en-US" dirty="0" smtClean="0">
                <a:latin typeface="Arial" pitchFamily="127" charset="0"/>
                <a:ea typeface="Arial" pitchFamily="127" charset="0"/>
                <a:cs typeface="Arial" pitchFamily="127" charset="0"/>
              </a:rPr>
              <a:t>Work with Resident and Family Councils </a:t>
            </a:r>
          </a:p>
          <a:p>
            <a:pPr eaLnBrk="1" hangingPunct="1">
              <a:buFont typeface="Wingdings 2" pitchFamily="127" charset="2"/>
              <a:buNone/>
            </a:pPr>
            <a:endParaRPr lang="en-US" dirty="0" smtClean="0">
              <a:latin typeface="Arial" pitchFamily="127" charset="0"/>
              <a:ea typeface="Arial" pitchFamily="127" charset="0"/>
              <a:cs typeface="Arial" pitchFamily="127"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276872"/>
            <a:ext cx="8534400" cy="1190873"/>
          </a:xfrm>
        </p:spPr>
        <p:txBody>
          <a:bodyPr/>
          <a:lstStyle/>
          <a:p>
            <a:r>
              <a:rPr lang="en-US" sz="4400" b="1" dirty="0" smtClean="0"/>
              <a:t>Discussion</a:t>
            </a:r>
            <a:endParaRPr lang="en-US" sz="4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600" b="1" dirty="0" smtClean="0">
                <a:latin typeface="Arial" pitchFamily="34" charset="0"/>
                <a:ea typeface="+mj-ea"/>
                <a:cs typeface="Arial" pitchFamily="34" charset="0"/>
              </a:rPr>
              <a:t>In Closing</a:t>
            </a:r>
            <a:endParaRPr lang="en-US" sz="3600" b="1" dirty="0">
              <a:latin typeface="Arial" pitchFamily="34" charset="0"/>
              <a:ea typeface="+mj-ea"/>
              <a:cs typeface="Arial" pitchFamily="34" charset="0"/>
            </a:endParaRPr>
          </a:p>
        </p:txBody>
      </p:sp>
      <p:sp>
        <p:nvSpPr>
          <p:cNvPr id="41986" name="Content Placeholder 2"/>
          <p:cNvSpPr>
            <a:spLocks noGrp="1"/>
          </p:cNvSpPr>
          <p:nvPr>
            <p:ph sz="quarter" idx="1"/>
          </p:nvPr>
        </p:nvSpPr>
        <p:spPr>
          <a:xfrm>
            <a:off x="301625" y="1527175"/>
            <a:ext cx="8504238" cy="4572000"/>
          </a:xfrm>
        </p:spPr>
        <p:txBody>
          <a:bodyPr/>
          <a:lstStyle/>
          <a:p>
            <a:pPr eaLnBrk="1" hangingPunct="1"/>
            <a:r>
              <a:rPr lang="en-US" sz="2500" b="1" dirty="0" smtClean="0">
                <a:latin typeface="Arial" pitchFamily="127" charset="0"/>
                <a:ea typeface="Arial" pitchFamily="127" charset="0"/>
                <a:cs typeface="Arial" pitchFamily="127" charset="0"/>
              </a:rPr>
              <a:t>Seize daily opportunities to incorporate Culture Change principles and encourage resident-directed care in:</a:t>
            </a:r>
          </a:p>
          <a:p>
            <a:pPr eaLnBrk="1" hangingPunct="1">
              <a:buFont typeface="Wingdings 2" pitchFamily="127" charset="2"/>
              <a:buNone/>
            </a:pPr>
            <a:endParaRPr lang="en-US" sz="1800" dirty="0" smtClean="0">
              <a:latin typeface="Arial" pitchFamily="127" charset="0"/>
              <a:ea typeface="Arial" pitchFamily="127" charset="0"/>
              <a:cs typeface="Arial" pitchFamily="127" charset="0"/>
            </a:endParaRPr>
          </a:p>
          <a:p>
            <a:pPr lvl="1" eaLnBrk="1" hangingPunct="1"/>
            <a:r>
              <a:rPr lang="en-US" dirty="0" smtClean="0">
                <a:latin typeface="Arial" pitchFamily="127" charset="0"/>
                <a:ea typeface="Arial" pitchFamily="127" charset="0"/>
                <a:cs typeface="Arial" pitchFamily="127" charset="0"/>
              </a:rPr>
              <a:t>Complaint resolution process</a:t>
            </a:r>
          </a:p>
          <a:p>
            <a:pPr lvl="1" eaLnBrk="1" hangingPunct="1"/>
            <a:r>
              <a:rPr lang="en-US" dirty="0" smtClean="0">
                <a:latin typeface="Arial" pitchFamily="127" charset="0"/>
                <a:ea typeface="Arial" pitchFamily="127" charset="0"/>
                <a:cs typeface="Arial" pitchFamily="127" charset="0"/>
              </a:rPr>
              <a:t>Discussions regarding Residents’ Rights</a:t>
            </a:r>
          </a:p>
          <a:p>
            <a:pPr lvl="1" eaLnBrk="1" hangingPunct="1"/>
            <a:r>
              <a:rPr lang="en-US" dirty="0" smtClean="0">
                <a:latin typeface="Arial" pitchFamily="127" charset="0"/>
                <a:ea typeface="Arial" pitchFamily="127" charset="0"/>
                <a:cs typeface="Arial" pitchFamily="127" charset="0"/>
              </a:rPr>
              <a:t>Consultations with facility staff, residents and families</a:t>
            </a:r>
          </a:p>
          <a:p>
            <a:pPr lvl="1" eaLnBrk="1" hangingPunct="1"/>
            <a:r>
              <a:rPr lang="en-US" dirty="0" smtClean="0">
                <a:latin typeface="Arial" pitchFamily="127" charset="0"/>
                <a:ea typeface="Arial" pitchFamily="127" charset="0"/>
                <a:cs typeface="Arial" pitchFamily="127" charset="0"/>
              </a:rPr>
              <a:t>Your language </a:t>
            </a:r>
          </a:p>
          <a:p>
            <a:pPr lvl="1" eaLnBrk="1" hangingPunct="1"/>
            <a:r>
              <a:rPr lang="en-US" dirty="0" smtClean="0">
                <a:latin typeface="Arial" pitchFamily="127" charset="0"/>
                <a:ea typeface="Arial" pitchFamily="127" charset="0"/>
                <a:cs typeface="Arial" pitchFamily="127" charset="0"/>
              </a:rPr>
              <a:t>Systemic advocacy</a:t>
            </a:r>
          </a:p>
          <a:p>
            <a:pPr eaLnBrk="1" hangingPunct="1"/>
            <a:endParaRPr lang="en-US" dirty="0" smtClean="0">
              <a:latin typeface="Georgia" pitchFamily="127"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3600" b="1" dirty="0" smtClean="0">
                <a:solidFill>
                  <a:srgbClr val="88A44D"/>
                </a:solidFill>
                <a:latin typeface="Arial" pitchFamily="127" charset="0"/>
                <a:ea typeface="Arial" pitchFamily="127" charset="0"/>
                <a:cs typeface="Arial" pitchFamily="127" charset="0"/>
              </a:rPr>
              <a:t>Resources</a:t>
            </a:r>
          </a:p>
        </p:txBody>
      </p:sp>
      <p:sp>
        <p:nvSpPr>
          <p:cNvPr id="44034" name="Content Placeholder 2"/>
          <p:cNvSpPr>
            <a:spLocks noGrp="1"/>
          </p:cNvSpPr>
          <p:nvPr>
            <p:ph sz="quarter" idx="1"/>
          </p:nvPr>
        </p:nvSpPr>
        <p:spPr>
          <a:xfrm>
            <a:off x="301625" y="1527175"/>
            <a:ext cx="8504238" cy="4572000"/>
          </a:xfrm>
        </p:spPr>
        <p:txBody>
          <a:bodyPr/>
          <a:lstStyle/>
          <a:p>
            <a:pPr eaLnBrk="1" hangingPunct="1"/>
            <a:r>
              <a:rPr lang="en-US" sz="2000" dirty="0" smtClean="0">
                <a:latin typeface="Arial" pitchFamily="127" charset="0"/>
                <a:ea typeface="Arial" pitchFamily="127" charset="0"/>
                <a:cs typeface="Arial" pitchFamily="127" charset="0"/>
              </a:rPr>
              <a:t>The National Long-Term Care Ombudsman Resource Center (NORC) </a:t>
            </a:r>
            <a:r>
              <a:rPr lang="en-US" sz="2000" dirty="0" smtClean="0">
                <a:latin typeface="Arial" pitchFamily="127" charset="0"/>
                <a:ea typeface="Arial" pitchFamily="127" charset="0"/>
                <a:cs typeface="Arial" pitchFamily="127" charset="0"/>
                <a:hlinkClick r:id="rId3"/>
              </a:rPr>
              <a:t>www.ltcombudsman.org</a:t>
            </a:r>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The National Consumer Voice for Quality Long-Term Care </a:t>
            </a:r>
            <a:r>
              <a:rPr lang="en-US" sz="2000" dirty="0" smtClean="0">
                <a:latin typeface="Arial" pitchFamily="127" charset="0"/>
                <a:ea typeface="Arial" pitchFamily="127" charset="0"/>
                <a:cs typeface="Arial" pitchFamily="127" charset="0"/>
                <a:hlinkClick r:id="rId4"/>
              </a:rPr>
              <a:t>www.theconsumervoice.org</a:t>
            </a:r>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Pioneer Network </a:t>
            </a:r>
            <a:r>
              <a:rPr lang="en-US" sz="2000" dirty="0" smtClean="0">
                <a:latin typeface="Arial" pitchFamily="127" charset="0"/>
                <a:ea typeface="Arial" pitchFamily="127" charset="0"/>
                <a:cs typeface="Arial" pitchFamily="127" charset="0"/>
                <a:hlinkClick r:id="rId5"/>
              </a:rPr>
              <a:t>www.pioneernetwork.net</a:t>
            </a:r>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Advancing Excellence in America’s Nursing Homes </a:t>
            </a:r>
            <a:r>
              <a:rPr lang="en-US" sz="2000" dirty="0" smtClean="0">
                <a:latin typeface="Arial" pitchFamily="127" charset="0"/>
                <a:ea typeface="Arial" pitchFamily="127" charset="0"/>
                <a:cs typeface="Arial" pitchFamily="127" charset="0"/>
                <a:hlinkClick r:id="rId6"/>
              </a:rPr>
              <a:t>www.nhqualitycampaign.org</a:t>
            </a:r>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CMS (Centers for Medicare &amp; Medicaid Services) </a:t>
            </a:r>
            <a:r>
              <a:rPr lang="en-US" sz="2000" dirty="0" smtClean="0">
                <a:latin typeface="Arial" pitchFamily="127" charset="0"/>
                <a:ea typeface="Arial" pitchFamily="127" charset="0"/>
                <a:cs typeface="Arial" pitchFamily="127" charset="0"/>
                <a:hlinkClick r:id="rId7"/>
              </a:rPr>
              <a:t>www.cms.gov</a:t>
            </a:r>
            <a:r>
              <a:rPr lang="en-US" sz="2000" dirty="0" smtClean="0">
                <a:latin typeface="Arial" pitchFamily="127" charset="0"/>
                <a:ea typeface="Arial" pitchFamily="127" charset="0"/>
                <a:cs typeface="Arial" pitchFamily="127" charset="0"/>
              </a:rPr>
              <a:t> </a:t>
            </a:r>
          </a:p>
          <a:p>
            <a:pPr eaLnBrk="1" hangingPunct="1"/>
            <a:r>
              <a:rPr lang="en-US" sz="2000" dirty="0" smtClean="0">
                <a:latin typeface="Arial" pitchFamily="127" charset="0"/>
                <a:ea typeface="Arial" pitchFamily="127" charset="0"/>
                <a:cs typeface="Arial" pitchFamily="127" charset="0"/>
              </a:rPr>
              <a:t>CMS: Four Part Series- From Institutionalized to Individualized Care (archived webcasts) </a:t>
            </a:r>
            <a:r>
              <a:rPr lang="en-US" sz="2000" dirty="0" smtClean="0">
                <a:latin typeface="Arial" pitchFamily="127" charset="0"/>
                <a:ea typeface="Arial" pitchFamily="127" charset="0"/>
                <a:cs typeface="Arial" pitchFamily="127" charset="0"/>
                <a:hlinkClick r:id="rId8"/>
              </a:rPr>
              <a:t>http://surveyortraining.cms.hhs.gov</a:t>
            </a:r>
            <a:endParaRPr lang="en-US" sz="2000" u="sng"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Quality Partners of Rhode Island </a:t>
            </a:r>
            <a:r>
              <a:rPr lang="en-US" sz="2000" dirty="0" smtClean="0">
                <a:latin typeface="Arial" pitchFamily="127" charset="0"/>
                <a:ea typeface="Arial" pitchFamily="127" charset="0"/>
                <a:cs typeface="Arial" pitchFamily="127" charset="0"/>
                <a:hlinkClick r:id="rId9"/>
              </a:rPr>
              <a:t>www.riqualitypartners.org</a:t>
            </a:r>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PHI National </a:t>
            </a:r>
            <a:r>
              <a:rPr lang="en-US" sz="2000" dirty="0" smtClean="0">
                <a:latin typeface="Arial" pitchFamily="127" charset="0"/>
                <a:ea typeface="Arial" pitchFamily="127" charset="0"/>
                <a:cs typeface="Arial" pitchFamily="127" charset="0"/>
                <a:hlinkClick r:id="rId10"/>
              </a:rPr>
              <a:t>www.phinational.org</a:t>
            </a:r>
            <a:endParaRPr lang="en-US" sz="2000" dirty="0" smtClean="0">
              <a:latin typeface="Arial" pitchFamily="127" charset="0"/>
              <a:ea typeface="Arial" pitchFamily="127" charset="0"/>
              <a:cs typeface="Arial" pitchFamily="127" charset="0"/>
            </a:endParaRPr>
          </a:p>
          <a:p>
            <a:pPr eaLnBrk="1" hangingPunct="1"/>
            <a:r>
              <a:rPr lang="en-US" sz="2000" b="1" u="sng" dirty="0" smtClean="0">
                <a:latin typeface="Georgia" pitchFamily="127" charset="0"/>
              </a:rPr>
              <a:t>YOU! </a:t>
            </a:r>
            <a:r>
              <a:rPr lang="en-US" sz="2000" u="sng" dirty="0" smtClean="0">
                <a:latin typeface="Georgia" pitchFamily="127" charset="0"/>
              </a:rPr>
              <a:t>Please share your success and activities with NORC.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ea typeface="+mj-ea"/>
              <a:cs typeface="+mj-cs"/>
            </a:endParaRPr>
          </a:p>
        </p:txBody>
      </p:sp>
      <p:sp>
        <p:nvSpPr>
          <p:cNvPr id="45058" name="Content Placeholder 2"/>
          <p:cNvSpPr>
            <a:spLocks noGrp="1"/>
          </p:cNvSpPr>
          <p:nvPr>
            <p:ph sz="quarter" idx="1"/>
          </p:nvPr>
        </p:nvSpPr>
        <p:spPr>
          <a:xfrm>
            <a:off x="301625" y="1527175"/>
            <a:ext cx="8504238" cy="4572000"/>
          </a:xfrm>
        </p:spPr>
        <p:txBody>
          <a:bodyPr/>
          <a:lstStyle/>
          <a:p>
            <a:pPr eaLnBrk="1" hangingPunct="1"/>
            <a:endParaRPr lang="en-US" dirty="0">
              <a:latin typeface="Georgia" pitchFamily="127" charset="0"/>
            </a:endParaRPr>
          </a:p>
        </p:txBody>
      </p:sp>
      <p:pic>
        <p:nvPicPr>
          <p:cNvPr id="45059" name="Picture 2"/>
          <p:cNvPicPr>
            <a:picLocks noChangeAspect="1" noChangeArrowheads="1"/>
          </p:cNvPicPr>
          <p:nvPr/>
        </p:nvPicPr>
        <p:blipFill>
          <a:blip r:embed="rId3" cstate="print"/>
          <a:srcRect/>
          <a:stretch>
            <a:fillRect/>
          </a:stretch>
        </p:blipFill>
        <p:spPr bwMode="auto">
          <a:xfrm>
            <a:off x="66675" y="152400"/>
            <a:ext cx="9010650" cy="6172200"/>
          </a:xfrm>
          <a:prstGeom prst="rect">
            <a:avLst/>
          </a:prstGeom>
          <a:noFill/>
          <a:ln w="9525">
            <a:noFill/>
            <a:miter lim="800000"/>
            <a:headEnd/>
            <a:tailEnd/>
          </a:ln>
        </p:spPr>
      </p:pic>
      <p:sp>
        <p:nvSpPr>
          <p:cNvPr id="5" name="Right Arrow 4"/>
          <p:cNvSpPr/>
          <p:nvPr/>
        </p:nvSpPr>
        <p:spPr>
          <a:xfrm rot="10800000">
            <a:off x="6172200" y="4038600"/>
            <a:ext cx="6096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z="2700" b="1" dirty="0">
              <a:ea typeface="+mj-ea"/>
              <a:cs typeface="+mj-cs"/>
            </a:endParaRPr>
          </a:p>
        </p:txBody>
      </p:sp>
      <p:sp>
        <p:nvSpPr>
          <p:cNvPr id="46082" name="Content Placeholder 2"/>
          <p:cNvSpPr>
            <a:spLocks noGrp="1"/>
          </p:cNvSpPr>
          <p:nvPr>
            <p:ph sz="quarter" idx="1"/>
          </p:nvPr>
        </p:nvSpPr>
        <p:spPr>
          <a:xfrm>
            <a:off x="301625" y="1527175"/>
            <a:ext cx="8504238" cy="4572000"/>
          </a:xfrm>
        </p:spPr>
        <p:txBody>
          <a:bodyPr/>
          <a:lstStyle/>
          <a:p>
            <a:pPr marL="0" indent="0" eaLnBrk="1" hangingPunct="1">
              <a:buFont typeface="Wingdings 2" pitchFamily="127" charset="2"/>
              <a:buNone/>
            </a:pPr>
            <a:endParaRPr lang="en-US" dirty="0">
              <a:latin typeface="Georgia" pitchFamily="127" charset="0"/>
            </a:endParaRPr>
          </a:p>
        </p:txBody>
      </p:sp>
      <p:pic>
        <p:nvPicPr>
          <p:cNvPr id="46083" name="Picture 3"/>
          <p:cNvPicPr>
            <a:picLocks noChangeAspect="1" noChangeArrowheads="1"/>
          </p:cNvPicPr>
          <p:nvPr/>
        </p:nvPicPr>
        <p:blipFill>
          <a:blip r:embed="rId3" cstate="print"/>
          <a:srcRect/>
          <a:stretch>
            <a:fillRect/>
          </a:stretch>
        </p:blipFill>
        <p:spPr bwMode="auto">
          <a:xfrm>
            <a:off x="196850" y="152400"/>
            <a:ext cx="8794750" cy="6172200"/>
          </a:xfrm>
          <a:prstGeom prst="rect">
            <a:avLst/>
          </a:prstGeom>
          <a:noFill/>
          <a:ln w="9525">
            <a:noFill/>
            <a:miter lim="800000"/>
            <a:headEnd/>
            <a:tailEnd/>
          </a:ln>
        </p:spPr>
      </p:pic>
      <p:sp>
        <p:nvSpPr>
          <p:cNvPr id="5" name="Right Arrow 4"/>
          <p:cNvSpPr/>
          <p:nvPr/>
        </p:nvSpPr>
        <p:spPr>
          <a:xfrm rot="10800000">
            <a:off x="4343400" y="3733800"/>
            <a:ext cx="6096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0" y="762000"/>
            <a:ext cx="7772400" cy="4572000"/>
          </a:xfrm>
        </p:spPr>
        <p:txBody>
          <a:bodyPr/>
          <a:lstStyle/>
          <a:p>
            <a:pPr marL="0" indent="0" algn="ctr" eaLnBrk="1" hangingPunct="1">
              <a:buFont typeface="Wingdings 2" pitchFamily="18" charset="2"/>
              <a:buNone/>
              <a:defRPr/>
            </a:pPr>
            <a:r>
              <a:rPr lang="en-US" sz="3600" b="1" u="sng" dirty="0" smtClean="0">
                <a:solidFill>
                  <a:schemeClr val="tx2"/>
                </a:solidFill>
                <a:latin typeface="Arial" pitchFamily="34" charset="0"/>
                <a:ea typeface="+mn-ea"/>
                <a:cs typeface="Arial" pitchFamily="34" charset="0"/>
              </a:rPr>
              <a:t>Underlying Question</a:t>
            </a:r>
          </a:p>
          <a:p>
            <a:pPr marL="0" indent="0" algn="ctr" eaLnBrk="1" hangingPunct="1">
              <a:buFont typeface="Wingdings 2" pitchFamily="18" charset="2"/>
              <a:buNone/>
              <a:defRPr/>
            </a:pPr>
            <a:endParaRPr lang="en-US" sz="3600" b="1" u="sng" dirty="0" smtClean="0">
              <a:solidFill>
                <a:schemeClr val="tx2"/>
              </a:solidFill>
              <a:latin typeface="Arial" pitchFamily="34" charset="0"/>
              <a:ea typeface="+mn-ea"/>
              <a:cs typeface="Arial" pitchFamily="34" charset="0"/>
            </a:endParaRPr>
          </a:p>
          <a:p>
            <a:pPr marL="0" indent="0" eaLnBrk="1" hangingPunct="1">
              <a:buFont typeface="Wingdings 2" pitchFamily="18" charset="2"/>
              <a:buNone/>
              <a:defRPr/>
            </a:pPr>
            <a:r>
              <a:rPr lang="en-US" sz="3600" b="1" dirty="0" smtClean="0">
                <a:solidFill>
                  <a:schemeClr val="tx2"/>
                </a:solidFill>
                <a:latin typeface="Arial" pitchFamily="34" charset="0"/>
                <a:ea typeface="+mn-ea"/>
                <a:cs typeface="Arial" pitchFamily="34" charset="0"/>
              </a:rPr>
              <a:t>How do we organize our systems around the people who </a:t>
            </a:r>
            <a:r>
              <a:rPr lang="en-US" sz="3600" b="1" i="1" dirty="0" smtClean="0">
                <a:solidFill>
                  <a:schemeClr val="accent3"/>
                </a:solidFill>
                <a:latin typeface="Arial" pitchFamily="34" charset="0"/>
                <a:ea typeface="+mn-ea"/>
                <a:cs typeface="Arial" pitchFamily="34" charset="0"/>
              </a:rPr>
              <a:t>live &amp; work</a:t>
            </a:r>
            <a:r>
              <a:rPr lang="en-US" sz="3600" b="1" dirty="0" smtClean="0">
                <a:solidFill>
                  <a:schemeClr val="accent3"/>
                </a:solidFill>
                <a:latin typeface="Arial" pitchFamily="34" charset="0"/>
                <a:ea typeface="+mn-ea"/>
                <a:cs typeface="Arial" pitchFamily="34" charset="0"/>
              </a:rPr>
              <a:t> </a:t>
            </a:r>
            <a:r>
              <a:rPr lang="en-US" sz="3600" b="1" dirty="0" smtClean="0">
                <a:solidFill>
                  <a:schemeClr val="tx2"/>
                </a:solidFill>
                <a:latin typeface="Arial" pitchFamily="34" charset="0"/>
                <a:ea typeface="+mn-ea"/>
                <a:cs typeface="Arial" pitchFamily="34" charset="0"/>
              </a:rPr>
              <a:t>in nursing homes to </a:t>
            </a:r>
            <a:r>
              <a:rPr lang="en-US" sz="3600" b="1" i="1" dirty="0" smtClean="0">
                <a:solidFill>
                  <a:schemeClr val="accent3"/>
                </a:solidFill>
                <a:latin typeface="Arial" pitchFamily="34" charset="0"/>
                <a:ea typeface="+mn-ea"/>
                <a:cs typeface="Arial" pitchFamily="34" charset="0"/>
              </a:rPr>
              <a:t>enhance quality of life</a:t>
            </a:r>
            <a:r>
              <a:rPr lang="en-US" sz="3600" b="1" dirty="0" smtClean="0">
                <a:solidFill>
                  <a:schemeClr val="tx2"/>
                </a:solidFill>
                <a:latin typeface="Arial" pitchFamily="34" charset="0"/>
                <a:ea typeface="+mn-ea"/>
                <a:cs typeface="Arial" pitchFamily="34" charset="0"/>
              </a:rPr>
              <a:t>?</a:t>
            </a:r>
          </a:p>
          <a:p>
            <a:pPr eaLnBrk="1" hangingPunct="1">
              <a:buFont typeface="Wingdings 2" pitchFamily="18" charset="2"/>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sz="quarter" idx="4294967295"/>
          </p:nvPr>
        </p:nvSpPr>
        <p:spPr>
          <a:xfrm>
            <a:off x="0" y="1527175"/>
            <a:ext cx="8504238" cy="4572000"/>
          </a:xfrm>
        </p:spPr>
        <p:txBody>
          <a:bodyPr/>
          <a:lstStyle/>
          <a:p>
            <a:pPr marL="0" indent="0" algn="ctr" eaLnBrk="1" hangingPunct="1">
              <a:buFont typeface="Wingdings 2" pitchFamily="127" charset="2"/>
              <a:buNone/>
            </a:pPr>
            <a:endParaRPr lang="en-US" dirty="0" smtClean="0">
              <a:latin typeface="Georgia" pitchFamily="127" charset="0"/>
            </a:endParaRPr>
          </a:p>
          <a:p>
            <a:pPr marL="0" indent="0" algn="ctr" eaLnBrk="1" hangingPunct="1">
              <a:buFont typeface="Wingdings 2" pitchFamily="127" charset="2"/>
              <a:buNone/>
            </a:pPr>
            <a:endParaRPr lang="en-US" dirty="0" smtClean="0">
              <a:latin typeface="Georgia" pitchFamily="127" charset="0"/>
            </a:endParaRPr>
          </a:p>
        </p:txBody>
      </p:sp>
      <p:pic>
        <p:nvPicPr>
          <p:cNvPr id="47106" name="Picture 4"/>
          <p:cNvPicPr>
            <a:picLocks noChangeAspect="1" noChangeArrowheads="1"/>
          </p:cNvPicPr>
          <p:nvPr/>
        </p:nvPicPr>
        <p:blipFill>
          <a:blip r:embed="rId3" cstate="print"/>
          <a:srcRect t="18462" b="5128"/>
          <a:stretch>
            <a:fillRect/>
          </a:stretch>
        </p:blipFill>
        <p:spPr bwMode="auto">
          <a:xfrm>
            <a:off x="152400" y="152400"/>
            <a:ext cx="8839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NORClogo"/>
          <p:cNvPicPr>
            <a:picLocks noChangeAspect="1" noChangeArrowheads="1"/>
          </p:cNvPicPr>
          <p:nvPr/>
        </p:nvPicPr>
        <p:blipFill>
          <a:blip r:embed="rId3" cstate="print"/>
          <a:srcRect/>
          <a:stretch>
            <a:fillRect/>
          </a:stretch>
        </p:blipFill>
        <p:spPr bwMode="auto">
          <a:xfrm>
            <a:off x="228600" y="381000"/>
            <a:ext cx="8686800" cy="1400175"/>
          </a:xfrm>
          <a:prstGeom prst="rect">
            <a:avLst/>
          </a:prstGeom>
          <a:noFill/>
          <a:ln w="9525">
            <a:noFill/>
            <a:miter lim="800000"/>
            <a:headEnd/>
            <a:tailEnd/>
          </a:ln>
        </p:spPr>
      </p:pic>
      <p:sp>
        <p:nvSpPr>
          <p:cNvPr id="48130" name="TextBox 3"/>
          <p:cNvSpPr txBox="1">
            <a:spLocks noChangeArrowheads="1"/>
          </p:cNvSpPr>
          <p:nvPr/>
        </p:nvSpPr>
        <p:spPr bwMode="auto">
          <a:xfrm>
            <a:off x="228600" y="1828800"/>
            <a:ext cx="8686800" cy="5386388"/>
          </a:xfrm>
          <a:prstGeom prst="rect">
            <a:avLst/>
          </a:prstGeom>
          <a:noFill/>
          <a:ln w="9525">
            <a:noFill/>
            <a:miter lim="800000"/>
            <a:headEnd/>
            <a:tailEnd/>
          </a:ln>
        </p:spPr>
        <p:txBody>
          <a:bodyPr>
            <a:prstTxWarp prst="textNoShape">
              <a:avLst/>
            </a:prstTxWarp>
            <a:spAutoFit/>
          </a:bodyPr>
          <a:lstStyle/>
          <a:p>
            <a:pPr algn="ctr"/>
            <a:endParaRPr lang="en-US" sz="2000" dirty="0"/>
          </a:p>
          <a:p>
            <a:pPr algn="ctr"/>
            <a:r>
              <a:rPr lang="en-US" b="1" dirty="0"/>
              <a:t>The National Long-Term Care </a:t>
            </a:r>
          </a:p>
          <a:p>
            <a:pPr algn="ctr"/>
            <a:r>
              <a:rPr lang="en-US" b="1" dirty="0"/>
              <a:t>Ombudsman Resource Center (NORC)</a:t>
            </a:r>
          </a:p>
          <a:p>
            <a:pPr algn="ctr"/>
            <a:endParaRPr lang="en-US" sz="2000" dirty="0"/>
          </a:p>
          <a:p>
            <a:pPr algn="ctr"/>
            <a:r>
              <a:rPr lang="en-US" sz="2000" dirty="0">
                <a:hlinkClick r:id="rId4"/>
              </a:rPr>
              <a:t>www.ltcombudsman.org</a:t>
            </a:r>
            <a:endParaRPr lang="en-US" sz="2000" dirty="0"/>
          </a:p>
          <a:p>
            <a:pPr algn="ctr"/>
            <a:r>
              <a:rPr lang="en-US" sz="2000" dirty="0">
                <a:hlinkClick r:id="rId5"/>
              </a:rPr>
              <a:t>ombudcenter@theconsumervoice.org</a:t>
            </a:r>
            <a:endParaRPr lang="en-US" sz="2000" dirty="0"/>
          </a:p>
          <a:p>
            <a:pPr algn="ctr"/>
            <a:endParaRPr lang="en-US" sz="2000" dirty="0"/>
          </a:p>
          <a:p>
            <a:pPr algn="ctr"/>
            <a:endParaRPr lang="en-US" sz="2000" dirty="0"/>
          </a:p>
          <a:p>
            <a:pPr algn="ctr"/>
            <a:r>
              <a:rPr lang="en-US" b="1" dirty="0"/>
              <a:t>The National Consumer Voice for Quality Long-Term Care </a:t>
            </a:r>
          </a:p>
          <a:p>
            <a:pPr algn="ctr"/>
            <a:r>
              <a:rPr lang="en-US" b="1" dirty="0"/>
              <a:t>(formerly NCCNHR)</a:t>
            </a:r>
          </a:p>
          <a:p>
            <a:pPr algn="ctr"/>
            <a:r>
              <a:rPr lang="en-US" sz="2000" dirty="0">
                <a:hlinkClick r:id="rId6"/>
              </a:rPr>
              <a:t>http://www.theconsumervoice.org/</a:t>
            </a:r>
            <a:endParaRPr lang="en-US" sz="2000" dirty="0"/>
          </a:p>
          <a:p>
            <a:pPr algn="ctr"/>
            <a:endParaRPr lang="en-US" sz="1800" dirty="0"/>
          </a:p>
          <a:p>
            <a:pPr algn="ctr"/>
            <a:r>
              <a:rPr lang="en-US" sz="1600" dirty="0"/>
              <a:t>This presentation was supported, in part, by a grant from the Administration on Aging, Department of Health and Human Services. </a:t>
            </a:r>
          </a:p>
          <a:p>
            <a:endParaRPr lang="en-US" sz="1800" dirty="0"/>
          </a:p>
          <a:p>
            <a:endParaRPr lang="en-US" sz="1800" dirty="0"/>
          </a:p>
          <a:p>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chor="ctr"/>
          <a:lstStyle/>
          <a:p>
            <a:pPr eaLnBrk="1" hangingPunct="1">
              <a:defRPr/>
            </a:pPr>
            <a:r>
              <a:rPr lang="en-US" sz="3000" b="1" dirty="0" smtClean="0">
                <a:latin typeface="Arial" pitchFamily="34" charset="0"/>
                <a:ea typeface="+mj-ea"/>
                <a:cs typeface="Arial" pitchFamily="34" charset="0"/>
              </a:rPr>
              <a:t>Culture Change:</a:t>
            </a:r>
            <a:br>
              <a:rPr lang="en-US" sz="3000" b="1" dirty="0" smtClean="0">
                <a:latin typeface="Arial" pitchFamily="34" charset="0"/>
                <a:ea typeface="+mj-ea"/>
                <a:cs typeface="Arial" pitchFamily="34" charset="0"/>
              </a:rPr>
            </a:br>
            <a:r>
              <a:rPr lang="en-US" sz="2800" b="1" dirty="0" smtClean="0">
                <a:latin typeface="Arial" pitchFamily="34" charset="0"/>
                <a:ea typeface="+mj-ea"/>
                <a:cs typeface="Arial" pitchFamily="34" charset="0"/>
              </a:rPr>
              <a:t>Philosophy and Practice</a:t>
            </a:r>
            <a:endParaRPr lang="en-US" sz="2800" b="1" dirty="0">
              <a:latin typeface="Arial" pitchFamily="34" charset="0"/>
              <a:ea typeface="+mj-ea"/>
              <a:cs typeface="Arial" pitchFamily="34" charset="0"/>
            </a:endParaRPr>
          </a:p>
        </p:txBody>
      </p:sp>
      <p:sp>
        <p:nvSpPr>
          <p:cNvPr id="18434" name="Content Placeholder 2"/>
          <p:cNvSpPr>
            <a:spLocks noGrp="1"/>
          </p:cNvSpPr>
          <p:nvPr>
            <p:ph sz="quarter" idx="1"/>
          </p:nvPr>
        </p:nvSpPr>
        <p:spPr>
          <a:xfrm>
            <a:off x="301625" y="1527175"/>
            <a:ext cx="8504238" cy="5178425"/>
          </a:xfrm>
        </p:spPr>
        <p:txBody>
          <a:bodyPr/>
          <a:lstStyle/>
          <a:p>
            <a:pPr eaLnBrk="1" hangingPunct="1">
              <a:buFont typeface="Wingdings 2" pitchFamily="127" charset="2"/>
              <a:buNone/>
            </a:pPr>
            <a:endParaRPr lang="en-US" sz="900" dirty="0" smtClean="0">
              <a:latin typeface="Georgia" pitchFamily="127" charset="0"/>
            </a:endParaRPr>
          </a:p>
          <a:p>
            <a:pPr eaLnBrk="1" hangingPunct="1"/>
            <a:r>
              <a:rPr lang="en-US" sz="2400" dirty="0" smtClean="0">
                <a:latin typeface="Arial" pitchFamily="127" charset="0"/>
                <a:ea typeface="Arial" pitchFamily="127" charset="0"/>
                <a:cs typeface="Arial" pitchFamily="127" charset="0"/>
              </a:rPr>
              <a:t>Culture change is a transformation in philosophy and practice to de-institutionalize care and create a resident-directed approach in all aspects of life in long-term care </a:t>
            </a:r>
          </a:p>
          <a:p>
            <a:pPr eaLnBrk="1" hangingPunct="1">
              <a:buFont typeface="Wingdings 2" pitchFamily="127" charset="2"/>
              <a:buNone/>
            </a:pPr>
            <a:endParaRPr lang="en-US" sz="2400" dirty="0" smtClean="0">
              <a:latin typeface="Arial" pitchFamily="127" charset="0"/>
              <a:ea typeface="Arial" pitchFamily="127" charset="0"/>
              <a:cs typeface="Arial" pitchFamily="127" charset="0"/>
            </a:endParaRPr>
          </a:p>
          <a:p>
            <a:pPr eaLnBrk="1" hangingPunct="1"/>
            <a:r>
              <a:rPr lang="en-US" sz="2400" dirty="0" smtClean="0">
                <a:latin typeface="Arial" pitchFamily="127" charset="0"/>
                <a:ea typeface="Arial" pitchFamily="127" charset="0"/>
                <a:cs typeface="Arial" pitchFamily="127" charset="0"/>
              </a:rPr>
              <a:t>Culture change includes changing how Ombudsmen communicate with residents, families and providers</a:t>
            </a:r>
          </a:p>
          <a:p>
            <a:pPr eaLnBrk="1" hangingPunct="1"/>
            <a:endParaRPr lang="en-US" sz="2400" dirty="0" smtClean="0">
              <a:latin typeface="Arial" pitchFamily="127" charset="0"/>
              <a:ea typeface="Arial" pitchFamily="127" charset="0"/>
              <a:cs typeface="Arial" pitchFamily="127" charset="0"/>
            </a:endParaRPr>
          </a:p>
          <a:p>
            <a:pPr eaLnBrk="1" hangingPunct="1"/>
            <a:r>
              <a:rPr lang="en-US" sz="2400" dirty="0" smtClean="0">
                <a:latin typeface="Arial" pitchFamily="127" charset="0"/>
                <a:ea typeface="Arial" pitchFamily="127" charset="0"/>
                <a:cs typeface="Arial" pitchFamily="127" charset="0"/>
              </a:rPr>
              <a:t>Supporting resident-directed care is important and meaningful at every level including collaboration in coalitions and daily advocacy</a:t>
            </a:r>
          </a:p>
          <a:p>
            <a:pPr eaLnBrk="1" hangingPunct="1"/>
            <a:endParaRPr lang="en-US" dirty="0" smtClean="0">
              <a:latin typeface="Georgia" pitchFamily="127" charset="0"/>
            </a:endParaRPr>
          </a:p>
          <a:p>
            <a:pPr eaLnBrk="1" hangingPunct="1"/>
            <a:endParaRPr lang="en-US" dirty="0" smtClean="0">
              <a:latin typeface="Georgia" pitchFamily="127"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latin typeface="Arial" pitchFamily="34" charset="0"/>
                <a:ea typeface="+mj-ea"/>
                <a:cs typeface="Arial" pitchFamily="34" charset="0"/>
              </a:rPr>
              <a:t>Culture Change Practices</a:t>
            </a:r>
            <a:endParaRPr lang="en-US" b="1" dirty="0">
              <a:latin typeface="Arial" pitchFamily="34" charset="0"/>
              <a:ea typeface="+mj-ea"/>
              <a:cs typeface="Arial" pitchFamily="34" charset="0"/>
            </a:endParaRPr>
          </a:p>
        </p:txBody>
      </p:sp>
      <p:sp>
        <p:nvSpPr>
          <p:cNvPr id="19458" name="Content Placeholder 2"/>
          <p:cNvSpPr>
            <a:spLocks noGrp="1"/>
          </p:cNvSpPr>
          <p:nvPr>
            <p:ph sz="quarter" idx="1"/>
          </p:nvPr>
        </p:nvSpPr>
        <p:spPr>
          <a:xfrm>
            <a:off x="152400" y="1527175"/>
            <a:ext cx="8839200" cy="4572000"/>
          </a:xfrm>
        </p:spPr>
        <p:txBody>
          <a:bodyPr/>
          <a:lstStyle/>
          <a:p>
            <a:pPr eaLnBrk="1" hangingPunct="1"/>
            <a:r>
              <a:rPr lang="en-US" sz="2500" dirty="0" smtClean="0">
                <a:latin typeface="Arial" pitchFamily="127" charset="0"/>
                <a:ea typeface="Arial" pitchFamily="127" charset="0"/>
                <a:cs typeface="Arial" pitchFamily="127" charset="0"/>
              </a:rPr>
              <a:t>Culture Change is more than environment improvements</a:t>
            </a:r>
          </a:p>
          <a:p>
            <a:pPr eaLnBrk="1" hangingPunct="1"/>
            <a:r>
              <a:rPr lang="en-US" sz="2500" dirty="0" smtClean="0">
                <a:latin typeface="Arial" pitchFamily="127" charset="0"/>
                <a:ea typeface="Arial" pitchFamily="127" charset="0"/>
                <a:cs typeface="Arial" pitchFamily="127" charset="0"/>
              </a:rPr>
              <a:t>Environmental</a:t>
            </a:r>
          </a:p>
          <a:p>
            <a:pPr lvl="1" eaLnBrk="1" hangingPunct="1"/>
            <a:r>
              <a:rPr lang="en-US" dirty="0" smtClean="0">
                <a:latin typeface="Arial" pitchFamily="127" charset="0"/>
                <a:ea typeface="Arial" pitchFamily="127" charset="0"/>
                <a:cs typeface="Arial" pitchFamily="127" charset="0"/>
              </a:rPr>
              <a:t>Remove nurses station</a:t>
            </a:r>
          </a:p>
          <a:p>
            <a:pPr lvl="1" eaLnBrk="1" hangingPunct="1"/>
            <a:r>
              <a:rPr lang="en-US" dirty="0" smtClean="0">
                <a:latin typeface="Arial" pitchFamily="127" charset="0"/>
                <a:ea typeface="Arial" pitchFamily="127" charset="0"/>
                <a:cs typeface="Arial" pitchFamily="127" charset="0"/>
              </a:rPr>
              <a:t>Use dinnerware and cloth napkins rather than trays </a:t>
            </a:r>
          </a:p>
          <a:p>
            <a:pPr lvl="1" eaLnBrk="1" hangingPunct="1"/>
            <a:r>
              <a:rPr lang="en-US" dirty="0" smtClean="0">
                <a:latin typeface="Arial" pitchFamily="127" charset="0"/>
                <a:ea typeface="Arial" pitchFamily="127" charset="0"/>
                <a:cs typeface="Arial" pitchFamily="127" charset="0"/>
              </a:rPr>
              <a:t>Introduce plants and pets (including resident pets)</a:t>
            </a:r>
          </a:p>
          <a:p>
            <a:pPr lvl="1" eaLnBrk="1" hangingPunct="1"/>
            <a:r>
              <a:rPr lang="en-US" dirty="0" smtClean="0">
                <a:latin typeface="Arial" pitchFamily="127" charset="0"/>
                <a:ea typeface="Arial" pitchFamily="127" charset="0"/>
                <a:cs typeface="Arial" pitchFamily="127" charset="0"/>
              </a:rPr>
              <a:t>Create smaller neighborhoods of 10-15 residents rather than “wings” </a:t>
            </a:r>
          </a:p>
          <a:p>
            <a:pPr eaLnBrk="1" hangingPunct="1"/>
            <a:r>
              <a:rPr lang="en-US" sz="2500" dirty="0" smtClean="0">
                <a:latin typeface="Arial" pitchFamily="127" charset="0"/>
                <a:ea typeface="Arial" pitchFamily="127" charset="0"/>
                <a:cs typeface="Arial" pitchFamily="127" charset="0"/>
              </a:rPr>
              <a:t>Resident-Directed Care and System Change</a:t>
            </a:r>
          </a:p>
          <a:p>
            <a:pPr lvl="1" eaLnBrk="1" hangingPunct="1"/>
            <a:r>
              <a:rPr lang="en-US" dirty="0" smtClean="0">
                <a:latin typeface="Arial" pitchFamily="127" charset="0"/>
                <a:ea typeface="Arial" pitchFamily="127" charset="0"/>
                <a:cs typeface="Arial" pitchFamily="127" charset="0"/>
              </a:rPr>
              <a:t>Enable resident choice in all aspects of care and facility decisions</a:t>
            </a:r>
          </a:p>
          <a:p>
            <a:pPr lvl="2" eaLnBrk="1" hangingPunct="1"/>
            <a:r>
              <a:rPr lang="en-US" dirty="0" smtClean="0">
                <a:latin typeface="Arial" pitchFamily="127" charset="0"/>
                <a:ea typeface="Arial" pitchFamily="127" charset="0"/>
                <a:cs typeface="Arial" pitchFamily="127" charset="0"/>
              </a:rPr>
              <a:t>Individualized care plans, include resident in hiring process and community dietary decisions, implement consistent staff assignment</a:t>
            </a:r>
          </a:p>
          <a:p>
            <a:pPr lvl="1" eaLnBrk="1" hangingPunct="1"/>
            <a:endParaRPr lang="en-US" dirty="0" smtClean="0">
              <a:latin typeface="Georgia" pitchFamily="127"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14400"/>
          </a:xfrm>
        </p:spPr>
        <p:txBody>
          <a:bodyPr/>
          <a:lstStyle/>
          <a:p>
            <a:pPr eaLnBrk="1" hangingPunct="1">
              <a:defRPr/>
            </a:pPr>
            <a:r>
              <a:rPr lang="en-US" sz="3000" b="1" dirty="0" smtClean="0">
                <a:latin typeface="Arial" pitchFamily="34" charset="0"/>
                <a:ea typeface="+mj-ea"/>
                <a:cs typeface="Arial" pitchFamily="34" charset="0"/>
              </a:rPr>
              <a:t>Resident-Centered Language </a:t>
            </a:r>
            <a:br>
              <a:rPr lang="en-US" sz="3000" b="1" dirty="0" smtClean="0">
                <a:latin typeface="Arial" pitchFamily="34" charset="0"/>
                <a:ea typeface="+mj-ea"/>
                <a:cs typeface="Arial" pitchFamily="34" charset="0"/>
              </a:rPr>
            </a:br>
            <a:r>
              <a:rPr lang="en-US" sz="2400" b="1" dirty="0" smtClean="0">
                <a:latin typeface="Arial" pitchFamily="34" charset="0"/>
                <a:ea typeface="+mj-ea"/>
                <a:cs typeface="Arial" pitchFamily="34" charset="0"/>
              </a:rPr>
              <a:t>(“person-first”)</a:t>
            </a:r>
            <a:endParaRPr lang="en-US" sz="2400" b="1" dirty="0">
              <a:latin typeface="Arial" pitchFamily="34" charset="0"/>
              <a:ea typeface="+mj-ea"/>
              <a:cs typeface="Arial" pitchFamily="34" charset="0"/>
            </a:endParaRPr>
          </a:p>
        </p:txBody>
      </p:sp>
      <p:graphicFrame>
        <p:nvGraphicFramePr>
          <p:cNvPr id="20520" name="Group 1064"/>
          <p:cNvGraphicFramePr>
            <a:graphicFrameLocks noGrp="1"/>
          </p:cNvGraphicFramePr>
          <p:nvPr>
            <p:ph sz="quarter" idx="1"/>
          </p:nvPr>
        </p:nvGraphicFramePr>
        <p:xfrm>
          <a:off x="304800" y="1676400"/>
          <a:ext cx="8504238" cy="4171950"/>
        </p:xfrm>
        <a:graphic>
          <a:graphicData uri="http://schemas.openxmlformats.org/drawingml/2006/table">
            <a:tbl>
              <a:tblPr/>
              <a:tblGrid>
                <a:gridCol w="4252913"/>
                <a:gridCol w="4251325"/>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Institutional Language</a:t>
                      </a:r>
                      <a:endParaRPr kumimoji="0" lang="en-US" sz="2000" b="1" i="0" u="none" strike="noStrike" cap="none" normalizeH="0" baseline="0" dirty="0" smtClean="0">
                        <a:ln>
                          <a:noFill/>
                        </a:ln>
                        <a:solidFill>
                          <a:srgbClr val="000000"/>
                        </a:solidFill>
                        <a:effectLst/>
                        <a:latin typeface="Arial" pitchFamily="127" charset="0"/>
                        <a:ea typeface="Arial" pitchFamily="127" charset="0"/>
                        <a:cs typeface="Arial" pitchFamily="127"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Resident-Centered Language</a:t>
                      </a:r>
                      <a:endParaRPr kumimoji="0" lang="en-US" sz="2000" b="1" i="0" u="none" strike="noStrike" cap="none" normalizeH="0" baseline="0" dirty="0" smtClean="0">
                        <a:ln>
                          <a:noFill/>
                        </a:ln>
                        <a:solidFill>
                          <a:srgbClr val="000000"/>
                        </a:solidFill>
                        <a:effectLst/>
                        <a:latin typeface="Arial" pitchFamily="127" charset="0"/>
                        <a:ea typeface="Arial" pitchFamily="127" charset="0"/>
                        <a:cs typeface="Arial" pitchFamily="127"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Nourishment</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eorgia" pitchFamily="127" charset="0"/>
                          <a:ea typeface="ＭＳ Ｐゴシック" pitchFamily="127" charset="-128"/>
                          <a:cs typeface="ＭＳ Ｐゴシック" pitchFamily="127" charset="-128"/>
                        </a:rPr>
                        <a:t>Snack</a:t>
                      </a:r>
                      <a:endParaRPr kumimoji="0" lang="en-US" sz="1800" b="0" i="0" u="none" strike="noStrike" cap="none" normalizeH="0" baseline="0" dirty="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Bibs</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Napkin, Clothing protector</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Diapers, Pull-ups</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Briefs, Panties, Attends, Brand names</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Dietary services, Food service </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Dining services </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Ward, Unit</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eorgia" pitchFamily="127" charset="0"/>
                          <a:ea typeface="ＭＳ Ｐゴシック" pitchFamily="127" charset="-128"/>
                          <a:cs typeface="ＭＳ Ｐゴシック" pitchFamily="127" charset="-128"/>
                        </a:rPr>
                        <a:t>Village, Neighborhood</a:t>
                      </a:r>
                      <a:endParaRPr kumimoji="0" lang="en-US" sz="1800" b="0" i="0" u="none" strike="noStrike" cap="none" normalizeH="0" baseline="0" dirty="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Nurses' station</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Work area, Den, Support room, Desk</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Patient</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Resident, Client, Neighbor, Friend</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Residents known by diagnosis</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Their name -- Learn it! </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Wanderers</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eorgia" pitchFamily="127" charset="0"/>
                          <a:ea typeface="ＭＳ Ｐゴシック" pitchFamily="127" charset="-128"/>
                          <a:cs typeface="ＭＳ Ｐゴシック" pitchFamily="127" charset="-128"/>
                        </a:rPr>
                        <a:t>People who like to walk</a:t>
                      </a:r>
                      <a:endParaRPr kumimoji="0" lang="en-US" sz="1800" b="0" i="0" u="none" strike="noStrike" cap="none" normalizeH="0" baseline="0" dirty="0" smtClean="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eorgia" pitchFamily="127" charset="0"/>
                          <a:ea typeface="ＭＳ Ｐゴシック" pitchFamily="127" charset="-128"/>
                          <a:cs typeface="ＭＳ Ｐゴシック" pitchFamily="127" charset="-128"/>
                        </a:rPr>
                        <a:t>100-bed facility </a:t>
                      </a:r>
                      <a:endParaRPr kumimoji="0" lang="en-US" sz="1800" b="0" i="0" u="none" strike="noStrike" cap="none" normalizeH="0" baseline="0" dirty="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eorgia" pitchFamily="127" charset="0"/>
                          <a:ea typeface="ＭＳ Ｐゴシック" pitchFamily="127" charset="-128"/>
                          <a:cs typeface="ＭＳ Ｐゴシック" pitchFamily="127" charset="-128"/>
                        </a:rPr>
                        <a:t>100 people live in this home </a:t>
                      </a:r>
                      <a:endParaRPr kumimoji="0" lang="en-US" sz="1800" b="0" i="0" u="none" strike="noStrike" cap="none" normalizeH="0" baseline="0" dirty="0">
                        <a:ln>
                          <a:noFill/>
                        </a:ln>
                        <a:solidFill>
                          <a:srgbClr val="000000"/>
                        </a:solidFill>
                        <a:effectLst/>
                        <a:latin typeface="Times New Roman" pitchFamily="127" charset="0"/>
                        <a:ea typeface="Times New Roman" pitchFamily="127" charset="0"/>
                        <a:cs typeface="Times New Roman" pitchFamily="127"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332656"/>
            <a:ext cx="8534400" cy="5544616"/>
          </a:xfrm>
        </p:spPr>
        <p:txBody>
          <a:bodyPr anchor="t"/>
          <a:lstStyle/>
          <a:p>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“Our nation has been conducting investigations, passing new laws and issuing new regulations relative to nursing homes at a rapid rate during the past few years.  </a:t>
            </a:r>
            <a:br>
              <a:rPr lang="en-US" sz="2400" i="1" dirty="0" smtClean="0">
                <a:solidFill>
                  <a:schemeClr val="tx2"/>
                </a:solidFill>
              </a:rPr>
            </a:b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All of this activity will be of little avail unless our communities are organized in such a manner that new laws and new regulations are utilized to deal with the individual complaints of older persons who are living in nursing homes. </a:t>
            </a:r>
            <a:br>
              <a:rPr lang="en-US" sz="2400" i="1" dirty="0" smtClean="0">
                <a:solidFill>
                  <a:schemeClr val="tx2"/>
                </a:solidFill>
              </a:rPr>
            </a:b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The individual in the nursing home is powerless.  If the laws and regulations are not being applied to her or to him, they might just as well not have been passed or issued.</a:t>
            </a:r>
            <a:r>
              <a:rPr lang="en-US" sz="2400" dirty="0" smtClean="0">
                <a:solidFill>
                  <a:schemeClr val="tx2"/>
                </a:solidFill>
              </a:rPr>
              <a:t>”</a:t>
            </a:r>
            <a:br>
              <a:rPr lang="en-US" sz="2400" dirty="0" smtClean="0">
                <a:solidFill>
                  <a:schemeClr val="tx2"/>
                </a:solidFill>
              </a:rPr>
            </a:br>
            <a:r>
              <a:rPr lang="en-US" sz="2400" dirty="0" smtClean="0">
                <a:solidFill>
                  <a:schemeClr val="tx2"/>
                </a:solidFill>
              </a:rPr>
              <a:t/>
            </a:r>
            <a:br>
              <a:rPr lang="en-US" sz="2400" dirty="0" smtClean="0">
                <a:solidFill>
                  <a:schemeClr val="tx2"/>
                </a:solidFill>
              </a:rPr>
            </a:br>
            <a:r>
              <a:rPr lang="en-US" sz="2400" dirty="0" smtClean="0">
                <a:solidFill>
                  <a:schemeClr val="tx2"/>
                </a:solidFill>
              </a:rPr>
              <a:t>Commissioner Flemming (AoA-TAM- 76-24)</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p:spPr>
        <p:txBody>
          <a:bodyPr/>
          <a:lstStyle/>
          <a:p>
            <a:pPr eaLnBrk="1" hangingPunct="1">
              <a:buFont typeface="Wingdings 2" pitchFamily="18" charset="2"/>
              <a:buNone/>
              <a:defRPr/>
            </a:pPr>
            <a:r>
              <a:rPr dirty="0">
                <a:latin typeface="Arial" pitchFamily="34" charset="0"/>
                <a:cs typeface="Arial" pitchFamily="34" charset="0"/>
              </a:rPr>
              <a:t>Older Americans Act</a:t>
            </a:r>
            <a:r>
              <a:rPr dirty="0"/>
              <a:t>	</a:t>
            </a:r>
          </a:p>
        </p:txBody>
      </p:sp>
      <p:sp>
        <p:nvSpPr>
          <p:cNvPr id="3" name="Text Placeholder 2"/>
          <p:cNvSpPr>
            <a:spLocks noGrp="1"/>
          </p:cNvSpPr>
          <p:nvPr>
            <p:ph type="body" sz="half" idx="3"/>
          </p:nvPr>
        </p:nvSpPr>
        <p:spPr>
          <a:xfrm>
            <a:off x="4791075" y="1524000"/>
            <a:ext cx="4041775" cy="731838"/>
          </a:xfrm>
        </p:spPr>
        <p:txBody>
          <a:bodyPr/>
          <a:lstStyle/>
          <a:p>
            <a:pPr eaLnBrk="1" hangingPunct="1">
              <a:buFont typeface="Wingdings 2" pitchFamily="18" charset="2"/>
              <a:buNone/>
              <a:defRPr/>
            </a:pPr>
            <a:r>
              <a:rPr lang="en-US" dirty="0" smtClean="0">
                <a:latin typeface="Arial" pitchFamily="34" charset="0"/>
                <a:cs typeface="Arial" pitchFamily="34" charset="0"/>
              </a:rPr>
              <a:t>Culture Change</a:t>
            </a:r>
          </a:p>
        </p:txBody>
      </p:sp>
      <p:sp>
        <p:nvSpPr>
          <p:cNvPr id="23555" name="Content Placeholder 3"/>
          <p:cNvSpPr>
            <a:spLocks noGrp="1"/>
          </p:cNvSpPr>
          <p:nvPr>
            <p:ph sz="quarter" idx="2"/>
          </p:nvPr>
        </p:nvSpPr>
        <p:spPr>
          <a:xfrm>
            <a:off x="152400" y="2286000"/>
            <a:ext cx="4419600" cy="4191000"/>
          </a:xfrm>
        </p:spPr>
        <p:txBody>
          <a:bodyPr/>
          <a:lstStyle/>
          <a:p>
            <a:pPr eaLnBrk="1" hangingPunct="1"/>
            <a:r>
              <a:rPr lang="en-US" sz="1800" dirty="0" smtClean="0">
                <a:latin typeface="Arial" pitchFamily="127" charset="0"/>
                <a:ea typeface="Arial" pitchFamily="127" charset="0"/>
                <a:cs typeface="Arial" pitchFamily="127" charset="0"/>
              </a:rPr>
              <a:t>Support community efforts to improve long-term care </a:t>
            </a:r>
          </a:p>
          <a:p>
            <a:pPr eaLnBrk="1" hangingPunct="1">
              <a:buFont typeface="Wingdings 2" pitchFamily="127" charset="2"/>
              <a:buNone/>
            </a:pPr>
            <a:endParaRPr lang="en-US" sz="1500" dirty="0" smtClean="0">
              <a:latin typeface="Arial" pitchFamily="127" charset="0"/>
              <a:ea typeface="Arial" pitchFamily="127" charset="0"/>
              <a:cs typeface="Arial" pitchFamily="127" charset="0"/>
            </a:endParaRPr>
          </a:p>
          <a:p>
            <a:pPr eaLnBrk="1" hangingPunct="1"/>
            <a:r>
              <a:rPr lang="en-US" sz="1800" dirty="0" smtClean="0">
                <a:latin typeface="Arial" pitchFamily="127" charset="0"/>
                <a:ea typeface="Arial" pitchFamily="127" charset="0"/>
                <a:cs typeface="Arial" pitchFamily="127" charset="0"/>
              </a:rPr>
              <a:t>Advocate for quality care and rights of residents at the individual and systemic level</a:t>
            </a:r>
          </a:p>
          <a:p>
            <a:pPr eaLnBrk="1" hangingPunct="1">
              <a:buFont typeface="Wingdings 2" pitchFamily="127" charset="2"/>
              <a:buNone/>
            </a:pPr>
            <a:endParaRPr lang="en-US" sz="1500" dirty="0" smtClean="0">
              <a:latin typeface="Arial" pitchFamily="127" charset="0"/>
              <a:ea typeface="Arial" pitchFamily="127" charset="0"/>
              <a:cs typeface="Arial" pitchFamily="127" charset="0"/>
            </a:endParaRPr>
          </a:p>
          <a:p>
            <a:pPr eaLnBrk="1" hangingPunct="1"/>
            <a:r>
              <a:rPr lang="en-US" sz="1800" dirty="0" smtClean="0">
                <a:latin typeface="Arial" pitchFamily="127" charset="0"/>
                <a:ea typeface="Arial" pitchFamily="127" charset="0"/>
                <a:cs typeface="Arial" pitchFamily="127" charset="0"/>
              </a:rPr>
              <a:t>Resolve problems by representing the interest of the resident</a:t>
            </a:r>
          </a:p>
          <a:p>
            <a:pPr eaLnBrk="1" hangingPunct="1">
              <a:buFont typeface="Wingdings 2" pitchFamily="127" charset="2"/>
              <a:buNone/>
            </a:pPr>
            <a:endParaRPr lang="en-US" sz="1500" dirty="0" smtClean="0">
              <a:latin typeface="Arial" pitchFamily="127" charset="0"/>
              <a:ea typeface="Arial" pitchFamily="127" charset="0"/>
              <a:cs typeface="Arial" pitchFamily="127" charset="0"/>
            </a:endParaRPr>
          </a:p>
          <a:p>
            <a:pPr eaLnBrk="1" hangingPunct="1"/>
            <a:r>
              <a:rPr lang="en-US" sz="1800" dirty="0" smtClean="0">
                <a:latin typeface="Arial" pitchFamily="127" charset="0"/>
                <a:ea typeface="Arial" pitchFamily="127" charset="0"/>
                <a:cs typeface="Arial" pitchFamily="127" charset="0"/>
              </a:rPr>
              <a:t>Act on residents’ behalf in response to action or inaction by providers, public agencies and others that may adversely affect the resident</a:t>
            </a:r>
          </a:p>
          <a:p>
            <a:pPr eaLnBrk="1" hangingPunct="1"/>
            <a:endParaRPr lang="en-US" sz="1600" dirty="0" smtClean="0">
              <a:latin typeface="Georgia" pitchFamily="127" charset="0"/>
            </a:endParaRPr>
          </a:p>
          <a:p>
            <a:pPr eaLnBrk="1" hangingPunct="1"/>
            <a:endParaRPr lang="en-US" sz="1600" dirty="0" smtClean="0">
              <a:latin typeface="Georgia" pitchFamily="127" charset="0"/>
            </a:endParaRPr>
          </a:p>
        </p:txBody>
      </p:sp>
      <p:sp>
        <p:nvSpPr>
          <p:cNvPr id="23556" name="Content Placeholder 4"/>
          <p:cNvSpPr>
            <a:spLocks noGrp="1"/>
          </p:cNvSpPr>
          <p:nvPr>
            <p:ph sz="quarter" idx="4"/>
          </p:nvPr>
        </p:nvSpPr>
        <p:spPr>
          <a:xfrm>
            <a:off x="4648200" y="2362200"/>
            <a:ext cx="4191000" cy="3930650"/>
          </a:xfrm>
        </p:spPr>
        <p:txBody>
          <a:bodyPr/>
          <a:lstStyle/>
          <a:p>
            <a:pPr eaLnBrk="1" hangingPunct="1"/>
            <a:r>
              <a:rPr lang="en-US" sz="1800" dirty="0" smtClean="0">
                <a:latin typeface="Arial" pitchFamily="127" charset="0"/>
                <a:ea typeface="Arial" pitchFamily="127" charset="0"/>
                <a:cs typeface="Arial" pitchFamily="127" charset="0"/>
              </a:rPr>
              <a:t>Provide information to residents, families and providers regarding culture change and resident-directed care</a:t>
            </a:r>
          </a:p>
          <a:p>
            <a:pPr eaLnBrk="1" hangingPunct="1"/>
            <a:endParaRPr lang="en-US" sz="1800" dirty="0" smtClean="0">
              <a:latin typeface="Arial" pitchFamily="127" charset="0"/>
              <a:ea typeface="Arial" pitchFamily="127" charset="0"/>
              <a:cs typeface="Arial" pitchFamily="127" charset="0"/>
            </a:endParaRPr>
          </a:p>
          <a:p>
            <a:pPr eaLnBrk="1" hangingPunct="1"/>
            <a:r>
              <a:rPr lang="en-US" sz="1800" dirty="0" smtClean="0">
                <a:latin typeface="Arial" pitchFamily="127" charset="0"/>
                <a:ea typeface="Arial" pitchFamily="127" charset="0"/>
                <a:cs typeface="Arial" pitchFamily="127" charset="0"/>
              </a:rPr>
              <a:t>Promote resident-directed care and culture change during complaint resolution</a:t>
            </a:r>
          </a:p>
          <a:p>
            <a:pPr eaLnBrk="1" hangingPunct="1"/>
            <a:endParaRPr lang="en-US" sz="1800" dirty="0" smtClean="0">
              <a:latin typeface="Arial" pitchFamily="127" charset="0"/>
              <a:ea typeface="Arial" pitchFamily="127" charset="0"/>
              <a:cs typeface="Arial" pitchFamily="127" charset="0"/>
            </a:endParaRPr>
          </a:p>
          <a:p>
            <a:pPr eaLnBrk="1" hangingPunct="1"/>
            <a:r>
              <a:rPr lang="en-US" sz="1800" dirty="0" smtClean="0">
                <a:latin typeface="Arial" pitchFamily="127" charset="0"/>
                <a:ea typeface="Arial" pitchFamily="127" charset="0"/>
                <a:cs typeface="Arial" pitchFamily="127" charset="0"/>
              </a:rPr>
              <a:t>Collaborate with others for widespread change and promote culture change as systems advocacy</a:t>
            </a:r>
          </a:p>
        </p:txBody>
      </p:sp>
      <p:sp>
        <p:nvSpPr>
          <p:cNvPr id="23557" name="Title 5"/>
          <p:cNvSpPr>
            <a:spLocks noGrp="1"/>
          </p:cNvSpPr>
          <p:nvPr>
            <p:ph type="title"/>
          </p:nvPr>
        </p:nvSpPr>
        <p:spPr/>
        <p:txBody>
          <a:bodyPr anchor="ctr"/>
          <a:lstStyle/>
          <a:p>
            <a:pPr eaLnBrk="1" hangingPunct="1"/>
            <a:r>
              <a:rPr lang="en-US" sz="3000" b="1" dirty="0">
                <a:latin typeface="Arial" pitchFamily="127" charset="0"/>
                <a:ea typeface="Arial" pitchFamily="127" charset="0"/>
                <a:cs typeface="Arial" pitchFamily="127" charset="0"/>
              </a:rPr>
              <a:t>Ombudsmen, OBRA and Culture Change</a:t>
            </a:r>
            <a:endParaRPr lang="en-US" sz="3000" dirty="0">
              <a:latin typeface="Arial" pitchFamily="127" charset="0"/>
              <a:ea typeface="Arial" pitchFamily="127" charset="0"/>
              <a:cs typeface="Arial" pitchFamily="127"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1625" y="1524000"/>
            <a:ext cx="4040188" cy="733425"/>
          </a:xfrm>
        </p:spPr>
        <p:txBody>
          <a:bodyPr/>
          <a:lstStyle/>
          <a:p>
            <a:pPr eaLnBrk="1" hangingPunct="1">
              <a:buFont typeface="Wingdings 2" pitchFamily="18" charset="2"/>
              <a:buNone/>
              <a:defRPr/>
            </a:pPr>
            <a:r>
              <a:rPr dirty="0">
                <a:latin typeface="Arial" pitchFamily="34" charset="0"/>
                <a:cs typeface="Arial" pitchFamily="34" charset="0"/>
              </a:rPr>
              <a:t>OBRA</a:t>
            </a:r>
          </a:p>
        </p:txBody>
      </p:sp>
      <p:sp>
        <p:nvSpPr>
          <p:cNvPr id="3" name="Text Placeholder 2"/>
          <p:cNvSpPr>
            <a:spLocks noGrp="1"/>
          </p:cNvSpPr>
          <p:nvPr>
            <p:ph type="body" sz="half" idx="3"/>
          </p:nvPr>
        </p:nvSpPr>
        <p:spPr>
          <a:xfrm>
            <a:off x="4791075" y="1524000"/>
            <a:ext cx="4041775" cy="731838"/>
          </a:xfrm>
        </p:spPr>
        <p:txBody>
          <a:bodyPr/>
          <a:lstStyle/>
          <a:p>
            <a:pPr eaLnBrk="1" hangingPunct="1">
              <a:buFont typeface="Wingdings 2" pitchFamily="18" charset="2"/>
              <a:buNone/>
              <a:defRPr/>
            </a:pPr>
            <a:r>
              <a:rPr lang="en-US" dirty="0" smtClean="0">
                <a:latin typeface="Arial" pitchFamily="34" charset="0"/>
                <a:cs typeface="Arial" pitchFamily="34" charset="0"/>
              </a:rPr>
              <a:t>Culture Change/</a:t>
            </a:r>
          </a:p>
          <a:p>
            <a:pPr eaLnBrk="1" hangingPunct="1">
              <a:buFont typeface="Wingdings 2" pitchFamily="18" charset="2"/>
              <a:buNone/>
              <a:defRPr/>
            </a:pPr>
            <a:r>
              <a:rPr lang="en-US" dirty="0" smtClean="0">
                <a:latin typeface="Arial" pitchFamily="34" charset="0"/>
                <a:cs typeface="Arial" pitchFamily="34" charset="0"/>
              </a:rPr>
              <a:t>Pioneer  Principle</a:t>
            </a:r>
            <a:endParaRPr lang="en-US" dirty="0">
              <a:latin typeface="Arial" pitchFamily="34" charset="0"/>
              <a:cs typeface="Arial" pitchFamily="34" charset="0"/>
            </a:endParaRPr>
          </a:p>
        </p:txBody>
      </p:sp>
      <p:sp>
        <p:nvSpPr>
          <p:cNvPr id="4" name="Content Placeholder 3"/>
          <p:cNvSpPr>
            <a:spLocks noGrp="1"/>
          </p:cNvSpPr>
          <p:nvPr>
            <p:ph sz="quarter" idx="2"/>
          </p:nvPr>
        </p:nvSpPr>
        <p:spPr>
          <a:xfrm>
            <a:off x="301625" y="2362200"/>
            <a:ext cx="4117975" cy="3927475"/>
          </a:xfrm>
        </p:spPr>
        <p:txBody>
          <a:bodyPr/>
          <a:lstStyle/>
          <a:p>
            <a:pPr eaLnBrk="1" hangingPunct="1">
              <a:buFont typeface="Wingdings 2" pitchFamily="18" charset="2"/>
              <a:buChar char=""/>
              <a:defRPr/>
            </a:pPr>
            <a:r>
              <a:rPr lang="en-US" sz="2000" dirty="0" smtClean="0">
                <a:latin typeface="Arial" pitchFamily="34" charset="0"/>
                <a:ea typeface="+mn-ea"/>
                <a:cs typeface="Arial" pitchFamily="34" charset="0"/>
              </a:rPr>
              <a:t>Right to the </a:t>
            </a:r>
            <a:r>
              <a:rPr lang="en-US" sz="2000" dirty="0">
                <a:latin typeface="Arial" pitchFamily="34" charset="0"/>
                <a:ea typeface="+mn-ea"/>
                <a:cs typeface="Arial" pitchFamily="34" charset="0"/>
              </a:rPr>
              <a:t>highest practicable physical, mental, and psychosocial well-being of </a:t>
            </a:r>
            <a:r>
              <a:rPr lang="en-US" sz="2000" i="1" dirty="0">
                <a:latin typeface="Arial" pitchFamily="34" charset="0"/>
                <a:ea typeface="+mn-ea"/>
                <a:cs typeface="Arial" pitchFamily="34" charset="0"/>
              </a:rPr>
              <a:t>each resident </a:t>
            </a:r>
            <a:endParaRPr lang="en-US" sz="2000" i="1" dirty="0" smtClean="0">
              <a:latin typeface="Arial" pitchFamily="34" charset="0"/>
              <a:ea typeface="+mn-ea"/>
              <a:cs typeface="Arial" pitchFamily="34" charset="0"/>
            </a:endParaRPr>
          </a:p>
          <a:p>
            <a:pPr marL="0" indent="0" eaLnBrk="1" hangingPunct="1">
              <a:buFont typeface="Wingdings 2" pitchFamily="18" charset="2"/>
              <a:buNone/>
              <a:defRPr/>
            </a:pPr>
            <a:endParaRPr lang="en-US" sz="2000" i="1" dirty="0">
              <a:latin typeface="Arial" pitchFamily="34" charset="0"/>
              <a:ea typeface="+mn-ea"/>
              <a:cs typeface="Arial" pitchFamily="34" charset="0"/>
            </a:endParaRPr>
          </a:p>
          <a:p>
            <a:pPr eaLnBrk="1" hangingPunct="1">
              <a:buFont typeface="Wingdings 2" pitchFamily="18" charset="2"/>
              <a:buChar char=""/>
              <a:defRPr/>
            </a:pPr>
            <a:r>
              <a:rPr lang="en-US" sz="2000" dirty="0" smtClean="0">
                <a:latin typeface="Arial" pitchFamily="34" charset="0"/>
                <a:ea typeface="+mn-ea"/>
                <a:cs typeface="Arial" pitchFamily="34" charset="0"/>
              </a:rPr>
              <a:t>Right to be treated with consideration, respect and dignity</a:t>
            </a:r>
          </a:p>
          <a:p>
            <a:pPr marL="0" indent="0" eaLnBrk="1" hangingPunct="1">
              <a:buFont typeface="Wingdings 2" pitchFamily="18" charset="2"/>
              <a:buNone/>
              <a:defRPr/>
            </a:pPr>
            <a:endParaRPr lang="en-US" sz="2000" dirty="0" smtClean="0">
              <a:latin typeface="Arial" pitchFamily="34" charset="0"/>
              <a:ea typeface="+mn-ea"/>
              <a:cs typeface="Arial" pitchFamily="34" charset="0"/>
            </a:endParaRPr>
          </a:p>
          <a:p>
            <a:pPr eaLnBrk="1" hangingPunct="1">
              <a:buFont typeface="Wingdings 2" pitchFamily="18" charset="2"/>
              <a:buChar char=""/>
              <a:defRPr/>
            </a:pPr>
            <a:r>
              <a:rPr lang="en-US" sz="2000" dirty="0" smtClean="0">
                <a:latin typeface="Arial" pitchFamily="34" charset="0"/>
                <a:ea typeface="+mn-ea"/>
                <a:cs typeface="Arial" pitchFamily="34" charset="0"/>
              </a:rPr>
              <a:t>Right to self-determination and choice</a:t>
            </a:r>
          </a:p>
          <a:p>
            <a:pPr eaLnBrk="1" hangingPunct="1">
              <a:buFont typeface="Wingdings 2" pitchFamily="18" charset="2"/>
              <a:buChar char=""/>
              <a:defRPr/>
            </a:pPr>
            <a:endParaRPr lang="en-US" sz="2000" dirty="0">
              <a:ea typeface="+mn-ea"/>
              <a:cs typeface="+mn-cs"/>
            </a:endParaRPr>
          </a:p>
        </p:txBody>
      </p:sp>
      <p:sp>
        <p:nvSpPr>
          <p:cNvPr id="24580" name="Content Placeholder 4"/>
          <p:cNvSpPr>
            <a:spLocks noGrp="1"/>
          </p:cNvSpPr>
          <p:nvPr>
            <p:ph sz="quarter" idx="4"/>
          </p:nvPr>
        </p:nvSpPr>
        <p:spPr>
          <a:xfrm>
            <a:off x="4648200" y="2362200"/>
            <a:ext cx="4191000" cy="3930650"/>
          </a:xfrm>
        </p:spPr>
        <p:txBody>
          <a:bodyPr/>
          <a:lstStyle/>
          <a:p>
            <a:pPr eaLnBrk="1" hangingPunct="1"/>
            <a:r>
              <a:rPr lang="en-US" sz="2000" dirty="0" smtClean="0">
                <a:latin typeface="Arial" pitchFamily="127" charset="0"/>
                <a:ea typeface="Arial" pitchFamily="127" charset="0"/>
                <a:cs typeface="Arial" pitchFamily="127" charset="0"/>
              </a:rPr>
              <a:t>Respond to spirit, as well as mind and body</a:t>
            </a:r>
          </a:p>
          <a:p>
            <a:pPr eaLnBrk="1" hangingPunct="1"/>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Know each person</a:t>
            </a:r>
          </a:p>
          <a:p>
            <a:pPr eaLnBrk="1" hangingPunct="1"/>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Relationship is the fundamental building block of a transformed culture</a:t>
            </a:r>
          </a:p>
          <a:p>
            <a:pPr eaLnBrk="1" hangingPunct="1">
              <a:buFont typeface="Wingdings 2" pitchFamily="127" charset="2"/>
              <a:buNone/>
            </a:pPr>
            <a:endParaRPr lang="en-US" sz="2000" dirty="0" smtClean="0">
              <a:latin typeface="Arial" pitchFamily="127" charset="0"/>
              <a:ea typeface="Arial" pitchFamily="127" charset="0"/>
              <a:cs typeface="Arial" pitchFamily="127" charset="0"/>
            </a:endParaRPr>
          </a:p>
          <a:p>
            <a:pPr eaLnBrk="1" hangingPunct="1"/>
            <a:r>
              <a:rPr lang="en-US" sz="2000" dirty="0" smtClean="0">
                <a:latin typeface="Arial" pitchFamily="127" charset="0"/>
                <a:ea typeface="Arial" pitchFamily="127" charset="0"/>
                <a:cs typeface="Arial" pitchFamily="127" charset="0"/>
              </a:rPr>
              <a:t>All elders are entitled to self-determination wherever they live</a:t>
            </a:r>
          </a:p>
          <a:p>
            <a:pPr eaLnBrk="1" hangingPunct="1"/>
            <a:endParaRPr lang="en-US" dirty="0" smtClean="0">
              <a:latin typeface="Georgia" pitchFamily="127" charset="0"/>
            </a:endParaRPr>
          </a:p>
          <a:p>
            <a:pPr eaLnBrk="1" hangingPunct="1"/>
            <a:endParaRPr lang="en-US" dirty="0" smtClean="0">
              <a:latin typeface="Georgia" pitchFamily="127" charset="0"/>
            </a:endParaRPr>
          </a:p>
        </p:txBody>
      </p:sp>
      <p:sp>
        <p:nvSpPr>
          <p:cNvPr id="24581" name="Title 5"/>
          <p:cNvSpPr>
            <a:spLocks noGrp="1"/>
          </p:cNvSpPr>
          <p:nvPr>
            <p:ph type="title"/>
          </p:nvPr>
        </p:nvSpPr>
        <p:spPr/>
        <p:txBody>
          <a:bodyPr anchor="ctr"/>
          <a:lstStyle/>
          <a:p>
            <a:pPr eaLnBrk="1" hangingPunct="1"/>
            <a:r>
              <a:rPr lang="en-US" sz="3000" b="1" dirty="0">
                <a:latin typeface="Arial" pitchFamily="127" charset="0"/>
                <a:ea typeface="Arial" pitchFamily="127" charset="0"/>
                <a:cs typeface="Arial" pitchFamily="127" charset="0"/>
              </a:rPr>
              <a:t>Ombudsmen, OBRA and Culture Change</a:t>
            </a:r>
            <a:endParaRPr lang="en-US" sz="3000" dirty="0">
              <a:latin typeface="Arial" pitchFamily="127" charset="0"/>
              <a:ea typeface="Arial" pitchFamily="127" charset="0"/>
              <a:cs typeface="Arial" pitchFamily="127"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
        <a:ea typeface="ＭＳ Ｐゴシック"/>
        <a:cs typeface="ＭＳ Ｐゴシック"/>
      </a:majorFont>
      <a:minorFont>
        <a:latin typeface=""/>
        <a:ea typeface="ＭＳ Ｐゴシック"/>
        <a:cs typeface="ＭＳ Ｐゴシック"/>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4042</TotalTime>
  <Words>1546</Words>
  <Application>Microsoft Office PowerPoint</Application>
  <PresentationFormat>On-screen Show (4:3)</PresentationFormat>
  <Paragraphs>269</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PowerPoint Presentation</vt:lpstr>
      <vt:lpstr>Your Daily Routine</vt:lpstr>
      <vt:lpstr>PowerPoint Presentation</vt:lpstr>
      <vt:lpstr>Culture Change: Philosophy and Practice</vt:lpstr>
      <vt:lpstr>Culture Change Practices</vt:lpstr>
      <vt:lpstr>Resident-Centered Language  (“person-first”)</vt:lpstr>
      <vt:lpstr> “Our nation has been conducting investigations, passing new laws and issuing new regulations relative to nursing homes at a rapid rate during the past few years.    All of this activity will be of little avail unless our communities are organized in such a manner that new laws and new regulations are utilized to deal with the individual complaints of older persons who are living in nursing homes.   The individual in the nursing home is powerless.  If the laws and regulations are not being applied to her or to him, they might just as well not have been passed or issued.”  Commissioner Flemming (AoA-TAM- 76-24) </vt:lpstr>
      <vt:lpstr>Ombudsmen, OBRA and Culture Change</vt:lpstr>
      <vt:lpstr>Ombudsmen, OBRA and Culture Change</vt:lpstr>
      <vt:lpstr>Ombudsmen, OBRA and Culture Change</vt:lpstr>
      <vt:lpstr>      “Ombudsmen who have embarked on culture change initiatives have found that the effort needs to be comprehensive and long-term and yet needs to be approached in a manageable step by step process.”   NORC 2000, Ombudsman Best Practices: Supporting Culture Change to Promote Individualized Care, B. Frank </vt:lpstr>
      <vt:lpstr>Case Discussion</vt:lpstr>
      <vt:lpstr>Case #1</vt:lpstr>
      <vt:lpstr>Case #1</vt:lpstr>
      <vt:lpstr>Case #2</vt:lpstr>
      <vt:lpstr>Case #2</vt:lpstr>
      <vt:lpstr>Complaints and Culture Change</vt:lpstr>
      <vt:lpstr>PowerPoint Presentation</vt:lpstr>
      <vt:lpstr>Chronic Issues</vt:lpstr>
      <vt:lpstr>   How do you respond to complaints regarding call lights?    </vt:lpstr>
      <vt:lpstr> </vt:lpstr>
      <vt:lpstr>What is the “root cause?”</vt:lpstr>
      <vt:lpstr>What is the “root cause?”</vt:lpstr>
      <vt:lpstr>Culture Change as Systems Advocacy</vt:lpstr>
      <vt:lpstr>Discussion</vt:lpstr>
      <vt:lpstr>In Closing</vt:lpstr>
      <vt:lpstr>Resources</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dc:creator>
  <cp:lastModifiedBy>Tina</cp:lastModifiedBy>
  <cp:revision>297</cp:revision>
  <dcterms:created xsi:type="dcterms:W3CDTF">2011-04-03T21:38:02Z</dcterms:created>
  <dcterms:modified xsi:type="dcterms:W3CDTF">2014-12-04T20:32:45Z</dcterms:modified>
</cp:coreProperties>
</file>