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8" r:id="rId3"/>
    <p:sldId id="259" r:id="rId4"/>
    <p:sldId id="310" r:id="rId5"/>
    <p:sldId id="311" r:id="rId6"/>
    <p:sldId id="312" r:id="rId7"/>
    <p:sldId id="261"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337" r:id="rId33"/>
    <p:sldId id="342" r:id="rId34"/>
    <p:sldId id="343" r:id="rId35"/>
    <p:sldId id="344" r:id="rId36"/>
    <p:sldId id="345" r:id="rId37"/>
    <p:sldId id="346" r:id="rId38"/>
    <p:sldId id="286" r:id="rId39"/>
    <p:sldId id="287" r:id="rId40"/>
    <p:sldId id="288" r:id="rId41"/>
    <p:sldId id="29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81954" autoAdjust="0"/>
  </p:normalViewPr>
  <p:slideViewPr>
    <p:cSldViewPr>
      <p:cViewPr>
        <p:scale>
          <a:sx n="93" d="100"/>
          <a:sy n="93" d="100"/>
        </p:scale>
        <p:origin x="-744" y="4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850E94-FC62-4B1C-B3EE-4BCD6C092A20}" type="datetimeFigureOut">
              <a:rPr lang="en-US" smtClean="0"/>
              <a:pPr/>
              <a:t>3/20/2014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59F244-05E4-4264-8167-E8B7760441C2}" type="slidenum">
              <a:rPr lang="en-US" smtClean="0"/>
              <a:pPr/>
              <a:t>‹#›</a:t>
            </a:fld>
            <a:endParaRPr lang="en-US"/>
          </a:p>
        </p:txBody>
      </p:sp>
    </p:spTree>
    <p:extLst>
      <p:ext uri="{BB962C8B-B14F-4D97-AF65-F5344CB8AC3E}">
        <p14:creationId xmlns:p14="http://schemas.microsoft.com/office/powerpoint/2010/main" val="218291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smtClean="0">
                <a:solidFill>
                  <a:schemeClr val="tx1"/>
                </a:solidFill>
                <a:latin typeface="+mn-lt"/>
                <a:ea typeface="+mn-ea"/>
                <a:cs typeface="+mn-cs"/>
              </a:rPr>
              <a:t>a.	Complainant?				</a:t>
            </a:r>
            <a:r>
              <a:rPr lang="en-US" sz="1200" u="sng" kern="1200" smtClean="0">
                <a:solidFill>
                  <a:schemeClr val="tx1"/>
                </a:solidFill>
                <a:latin typeface="+mn-lt"/>
                <a:ea typeface="+mn-ea"/>
                <a:cs typeface="+mn-cs"/>
              </a:rPr>
              <a:t>Relative</a:t>
            </a:r>
            <a:endParaRPr lang="en-US" sz="1200" kern="1200" smtClean="0">
              <a:solidFill>
                <a:schemeClr val="tx1"/>
              </a:solidFill>
              <a:latin typeface="+mn-lt"/>
              <a:ea typeface="+mn-ea"/>
              <a:cs typeface="+mn-cs"/>
            </a:endParaRPr>
          </a:p>
          <a:p>
            <a:r>
              <a:rPr lang="en-US" sz="1200" kern="1200" smtClean="0">
                <a:solidFill>
                  <a:schemeClr val="tx1"/>
                </a:solidFill>
                <a:latin typeface="+mn-lt"/>
                <a:ea typeface="+mn-ea"/>
                <a:cs typeface="+mn-cs"/>
              </a:rPr>
              <a:t>b.	</a:t>
            </a:r>
            <a:r>
              <a:rPr lang="fr-FR" sz="1200" kern="1200" smtClean="0">
                <a:solidFill>
                  <a:schemeClr val="tx1"/>
                </a:solidFill>
                <a:latin typeface="+mn-lt"/>
                <a:ea typeface="+mn-ea"/>
                <a:cs typeface="+mn-cs"/>
              </a:rPr>
              <a:t>Complaint code?			</a:t>
            </a:r>
            <a:r>
              <a:rPr lang="fr-FR" sz="1200" u="sng" kern="1200" smtClean="0">
                <a:solidFill>
                  <a:schemeClr val="tx1"/>
                </a:solidFill>
                <a:latin typeface="+mn-lt"/>
                <a:ea typeface="+mn-ea"/>
                <a:cs typeface="+mn-cs"/>
              </a:rPr>
              <a:t> </a:t>
            </a:r>
            <a:r>
              <a:rPr lang="en-US" sz="1200" u="sng" kern="1200" smtClean="0">
                <a:solidFill>
                  <a:schemeClr val="tx1"/>
                </a:solidFill>
                <a:latin typeface="+mn-lt"/>
                <a:ea typeface="+mn-ea"/>
                <a:cs typeface="+mn-cs"/>
              </a:rPr>
              <a:t>C-22 (Room assignment/room change) </a:t>
            </a:r>
            <a:r>
              <a:rPr lang="en-US" sz="1200" kern="1200" smtClean="0">
                <a:solidFill>
                  <a:schemeClr val="tx1"/>
                </a:solidFill>
                <a:latin typeface="+mn-lt"/>
                <a:ea typeface="+mn-ea"/>
                <a:cs typeface="+mn-cs"/>
              </a:rPr>
              <a:t>		</a:t>
            </a:r>
          </a:p>
          <a:p>
            <a:r>
              <a:rPr lang="en-US" sz="1200" kern="1200" smtClean="0">
                <a:solidFill>
                  <a:schemeClr val="tx1"/>
                </a:solidFill>
                <a:latin typeface="+mn-lt"/>
                <a:ea typeface="+mn-ea"/>
                <a:cs typeface="+mn-cs"/>
              </a:rPr>
              <a:t>c. 	Should the complaint(s) be verified?	Yes </a:t>
            </a:r>
            <a:r>
              <a:rPr lang="en-US" sz="1200" u="sng" kern="1200" smtClean="0">
                <a:solidFill>
                  <a:schemeClr val="tx1"/>
                </a:solidFill>
                <a:latin typeface="+mn-lt"/>
                <a:ea typeface="+mn-ea"/>
                <a:cs typeface="+mn-cs"/>
              </a:rPr>
              <a:t>  X  </a:t>
            </a:r>
            <a:r>
              <a:rPr lang="en-US" sz="1200" kern="1200" smtClean="0">
                <a:solidFill>
                  <a:schemeClr val="tx1"/>
                </a:solidFill>
                <a:latin typeface="+mn-lt"/>
                <a:ea typeface="+mn-ea"/>
                <a:cs typeface="+mn-cs"/>
              </a:rPr>
              <a:t>	No</a:t>
            </a:r>
            <a:r>
              <a:rPr lang="en-US" sz="1200" u="sng"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r>
              <a:rPr lang="fr-FR" sz="1200" kern="1200" smtClean="0">
                <a:solidFill>
                  <a:schemeClr val="tx1"/>
                </a:solidFill>
                <a:latin typeface="+mn-lt"/>
                <a:ea typeface="+mn-ea"/>
                <a:cs typeface="+mn-cs"/>
              </a:rPr>
              <a:t>d.	Disposition?				</a:t>
            </a:r>
            <a:r>
              <a:rPr lang="fr-FR" sz="1200" u="sng" kern="1200" smtClean="0">
                <a:solidFill>
                  <a:schemeClr val="tx1"/>
                </a:solidFill>
                <a:latin typeface="+mn-lt"/>
                <a:ea typeface="+mn-ea"/>
                <a:cs typeface="+mn-cs"/>
              </a:rPr>
              <a:t>Withdrawn  </a:t>
            </a:r>
            <a:r>
              <a:rPr lang="fr-FR" sz="1200"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r>
              <a:rPr lang="en-US" sz="1200" b="1"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r>
              <a:rPr lang="en-US" sz="1200" b="1"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r>
              <a:rPr lang="en-US" sz="1200" b="1" kern="1200" smtClean="0">
                <a:solidFill>
                  <a:schemeClr val="tx1"/>
                </a:solidFill>
                <a:latin typeface="+mn-lt"/>
                <a:ea typeface="+mn-ea"/>
                <a:cs typeface="+mn-cs"/>
              </a:rPr>
              <a:t>The complaint is verified, both the resident and complainant agree that the resident prefers a room closer to the nurse’s station.  However, the resident directs the ombudsman to stop action on her daughter’s complaint.  Even though the daughter is the mother’s legal representative, the ombudsman has received clear direction from the resident.  </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Complainant:				</a:t>
            </a:r>
            <a:r>
              <a:rPr lang="en-US" sz="1200" u="sng" kern="1200" dirty="0" smtClean="0">
                <a:solidFill>
                  <a:schemeClr val="tx1"/>
                </a:solidFill>
                <a:latin typeface="+mn-lt"/>
                <a:ea typeface="+mn-ea"/>
                <a:cs typeface="+mn-cs"/>
              </a:rPr>
              <a:t>Residents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 	</a:t>
            </a:r>
            <a:r>
              <a:rPr lang="fr-FR" sz="1200" kern="1200" dirty="0" smtClean="0">
                <a:solidFill>
                  <a:schemeClr val="tx1"/>
                </a:solidFill>
                <a:latin typeface="+mn-lt"/>
                <a:ea typeface="+mn-ea"/>
                <a:cs typeface="+mn-cs"/>
              </a:rPr>
              <a:t>Complaint code?			</a:t>
            </a:r>
            <a:r>
              <a:rPr lang="fr-FR" sz="1200" u="sng" kern="1200" dirty="0" smtClean="0">
                <a:solidFill>
                  <a:schemeClr val="tx1"/>
                </a:solidFill>
                <a:latin typeface="+mn-lt"/>
                <a:ea typeface="+mn-ea"/>
                <a:cs typeface="+mn-cs"/>
              </a:rPr>
              <a:t> J-73 (Temperature of food, beverages)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c. 	</a:t>
            </a:r>
            <a:r>
              <a:rPr lang="en-US" sz="1200" kern="1200" dirty="0" smtClean="0">
                <a:solidFill>
                  <a:schemeClr val="tx1"/>
                </a:solidFill>
                <a:latin typeface="+mn-lt"/>
                <a:ea typeface="+mn-ea"/>
                <a:cs typeface="+mn-cs"/>
              </a:rPr>
              <a:t>Should the complaint(s) be verified?		Yes </a:t>
            </a:r>
            <a:r>
              <a:rPr lang="en-US" sz="1200" u="sng" kern="1200" dirty="0" smtClean="0">
                <a:solidFill>
                  <a:schemeClr val="tx1"/>
                </a:solidFill>
                <a:latin typeface="+mn-lt"/>
                <a:ea typeface="+mn-ea"/>
                <a:cs typeface="+mn-cs"/>
              </a:rPr>
              <a:t>  X  </a:t>
            </a:r>
            <a:r>
              <a:rPr lang="en-US" sz="1200" kern="1200" dirty="0" smtClean="0">
                <a:solidFill>
                  <a:schemeClr val="tx1"/>
                </a:solidFill>
                <a:latin typeface="+mn-lt"/>
                <a:ea typeface="+mn-ea"/>
                <a:cs typeface="+mn-cs"/>
              </a:rPr>
              <a:t>	No  </a:t>
            </a:r>
            <a:r>
              <a:rPr lang="en-US" sz="1200" u="sng" kern="1200" dirty="0" smtClean="0">
                <a:solidFill>
                  <a:schemeClr val="tx1"/>
                </a:solidFill>
                <a:latin typeface="+mn-lt"/>
                <a:ea typeface="+mn-ea"/>
                <a:cs typeface="+mn-cs"/>
              </a:rPr>
              <a:t>	</a:t>
            </a:r>
            <a:r>
              <a:rPr lang="en-US" sz="1200" b="1" u="sng"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d.	Disposition?			    	</a:t>
            </a:r>
            <a:r>
              <a:rPr lang="fr-FR" sz="1200" u="sng" kern="1200" dirty="0" smtClean="0">
                <a:solidFill>
                  <a:schemeClr val="tx1"/>
                </a:solidFill>
                <a:latin typeface="+mn-lt"/>
                <a:ea typeface="+mn-ea"/>
                <a:cs typeface="+mn-cs"/>
              </a:rPr>
              <a:t>Partially resolved</a:t>
            </a:r>
            <a:r>
              <a:rPr lang="fr-FR"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fr-FR"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The ombudsman can verify this complaint since several residents confirm that the food is cold.  The Ombudsman is able to confirm that all but one resident is pleased with the food temperature.  The facility did not follow through on additional staffing but it appears that the heat lamps are helping to keep the food at an adequate temperature.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23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26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Complainant:				</a:t>
            </a:r>
            <a:r>
              <a:rPr lang="en-US" sz="1200" u="sng" kern="1200" dirty="0" smtClean="0">
                <a:solidFill>
                  <a:schemeClr val="tx1"/>
                </a:solidFill>
                <a:latin typeface="+mn-lt"/>
                <a:ea typeface="+mn-ea"/>
                <a:cs typeface="+mn-cs"/>
              </a:rPr>
              <a:t>Resident</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 	Complaint code?			 </a:t>
            </a:r>
            <a:r>
              <a:rPr lang="en-US" sz="1200" u="sng" kern="1200" dirty="0" smtClean="0">
                <a:solidFill>
                  <a:schemeClr val="tx1"/>
                </a:solidFill>
                <a:latin typeface="+mn-lt"/>
                <a:ea typeface="+mn-ea"/>
                <a:cs typeface="+mn-cs"/>
              </a:rPr>
              <a:t> I-65 (Community interaction)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 	Should the complaint(s) be verified?		Yes </a:t>
            </a:r>
            <a:r>
              <a:rPr lang="en-US" sz="1200" u="sng"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No  </a:t>
            </a:r>
            <a:r>
              <a:rPr lang="en-US" sz="1200" u="sng" kern="1200" dirty="0" smtClean="0">
                <a:solidFill>
                  <a:schemeClr val="tx1"/>
                </a:solidFill>
                <a:latin typeface="+mn-lt"/>
                <a:ea typeface="+mn-ea"/>
                <a:cs typeface="+mn-cs"/>
              </a:rPr>
              <a:t> X</a:t>
            </a:r>
            <a:r>
              <a:rPr lang="en-US" sz="1200" b="1" u="sng"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	Disposition?				</a:t>
            </a:r>
            <a:r>
              <a:rPr lang="en-US" sz="1200" u="sng" kern="1200" dirty="0" smtClean="0">
                <a:solidFill>
                  <a:schemeClr val="tx1"/>
                </a:solidFill>
                <a:latin typeface="+mn-lt"/>
                <a:ea typeface="+mn-ea"/>
                <a:cs typeface="+mn-cs"/>
              </a:rPr>
              <a:t>Resolved</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This investigation revealed the complaint was not accurate.  The provider was not restricting the resident’s access to the center.  The LTC Ombudsman was able to work with the resident and the provider to establish improved communication and the resident was happy with the outcome.</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27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Complainant:				</a:t>
            </a:r>
            <a:r>
              <a:rPr lang="en-US" sz="1200" u="sng" kern="1200" dirty="0" smtClean="0">
                <a:solidFill>
                  <a:schemeClr val="tx1"/>
                </a:solidFill>
                <a:latin typeface="+mn-lt"/>
                <a:ea typeface="+mn-ea"/>
                <a:cs typeface="+mn-cs"/>
              </a:rPr>
              <a:t>Resident</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	</a:t>
            </a:r>
            <a:r>
              <a:rPr lang="fr-FR" sz="1200" kern="1200" dirty="0" smtClean="0">
                <a:solidFill>
                  <a:schemeClr val="tx1"/>
                </a:solidFill>
                <a:latin typeface="+mn-lt"/>
                <a:ea typeface="+mn-ea"/>
                <a:cs typeface="+mn-cs"/>
              </a:rPr>
              <a:t>Complaint code?			 </a:t>
            </a:r>
            <a:r>
              <a:rPr lang="en-US" sz="1200" u="sng" kern="1200" dirty="0" smtClean="0">
                <a:solidFill>
                  <a:schemeClr val="tx1"/>
                </a:solidFill>
                <a:latin typeface="+mn-lt"/>
                <a:ea typeface="+mn-ea"/>
                <a:cs typeface="+mn-cs"/>
              </a:rPr>
              <a:t>F-46 (Physician services)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 	Should the complaint(s) be verified?		Yes </a:t>
            </a:r>
            <a:r>
              <a:rPr lang="en-US" sz="1200" u="sng" kern="1200" dirty="0" smtClean="0">
                <a:solidFill>
                  <a:schemeClr val="tx1"/>
                </a:solidFill>
                <a:latin typeface="+mn-lt"/>
                <a:ea typeface="+mn-ea"/>
                <a:cs typeface="+mn-cs"/>
              </a:rPr>
              <a:t>  X  </a:t>
            </a:r>
            <a:r>
              <a:rPr lang="en-US" sz="1200" kern="1200" dirty="0" smtClean="0">
                <a:solidFill>
                  <a:schemeClr val="tx1"/>
                </a:solidFill>
                <a:latin typeface="+mn-lt"/>
                <a:ea typeface="+mn-ea"/>
                <a:cs typeface="+mn-cs"/>
              </a:rPr>
              <a:t>	No </a:t>
            </a:r>
            <a:r>
              <a:rPr lang="en-US" sz="1200" u="sng"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 </a:t>
            </a:r>
            <a:r>
              <a:rPr lang="en-US" sz="1200" b="1" u="sng"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d.	Disposition?				</a:t>
            </a:r>
            <a:r>
              <a:rPr lang="fr-FR" sz="1200" u="sng" kern="1200" dirty="0" smtClean="0">
                <a:solidFill>
                  <a:schemeClr val="tx1"/>
                </a:solidFill>
                <a:latin typeface="+mn-lt"/>
                <a:ea typeface="+mn-ea"/>
                <a:cs typeface="+mn-cs"/>
              </a:rPr>
              <a:t>Partially resolved</a:t>
            </a:r>
            <a:r>
              <a:rPr lang="fr-FR"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In this example, the complaint is partially resolved.  The facility initially refused to contact the resident’s physician.  At the ombudsman’s request, they contacted the doctor and the resident’s medication was adjusted.  A staff person reports the resident appears more comfortable during the day and the ombudsman observes him sleeping. However, the ombudsman does not have enough information about the resident’s pain during the night to determine full resolution.   In general, if a resident dies before a complaint is resolved the complaint should be coded as withdrawn.  If the complaint is fully resolved before the resident’s death, code as resolved.  If some part of the case was resolved prior to the resident’s death, then it is coded as partially resolved.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29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Complainant?				Relative</a:t>
            </a:r>
          </a:p>
          <a:p>
            <a:r>
              <a:rPr lang="en-US" sz="1200" kern="1200" dirty="0" smtClean="0">
                <a:solidFill>
                  <a:schemeClr val="tx1"/>
                </a:solidFill>
                <a:latin typeface="+mn-lt"/>
                <a:ea typeface="+mn-ea"/>
                <a:cs typeface="+mn-cs"/>
              </a:rPr>
              <a:t>b.	</a:t>
            </a:r>
            <a:r>
              <a:rPr lang="fr-FR" sz="1200" kern="1200" dirty="0" smtClean="0">
                <a:solidFill>
                  <a:schemeClr val="tx1"/>
                </a:solidFill>
                <a:latin typeface="+mn-lt"/>
                <a:ea typeface="+mn-ea"/>
                <a:cs typeface="+mn-cs"/>
              </a:rPr>
              <a:t>Complaint code?			</a:t>
            </a:r>
            <a:r>
              <a:rPr lang="en-US" sz="1200" u="sng" kern="1200" dirty="0" smtClean="0">
                <a:solidFill>
                  <a:schemeClr val="tx1"/>
                </a:solidFill>
                <a:latin typeface="+mn-lt"/>
                <a:ea typeface="+mn-ea"/>
                <a:cs typeface="+mn-cs"/>
              </a:rPr>
              <a:t>F45 (Personal hygiene) and</a:t>
            </a:r>
            <a:r>
              <a:rPr lang="en-US" sz="1200" u="none" kern="1200" baseline="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I65 (Community interaction)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 	Should the complaint(s) be verified?		Yes </a:t>
            </a:r>
            <a:r>
              <a:rPr lang="en-US" sz="1200" u="sng"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No  </a:t>
            </a:r>
            <a:r>
              <a:rPr lang="en-US" sz="1200" b="1" u="sng"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X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d.	Disposition?			   	</a:t>
            </a:r>
            <a:r>
              <a:rPr lang="fr-FR" sz="1200" u="sng" kern="1200" dirty="0" smtClean="0">
                <a:solidFill>
                  <a:schemeClr val="tx1"/>
                </a:solidFill>
                <a:latin typeface="+mn-lt"/>
                <a:ea typeface="+mn-ea"/>
                <a:cs typeface="+mn-cs"/>
              </a:rPr>
              <a:t>No action needed </a:t>
            </a:r>
            <a:r>
              <a:rPr lang="fr-FR"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The daughter makes several complaints.  After talking with the resident, the ombudsman finds that there is no basis for the complaints.  The resident can give direction and she does not share her daughter’s concerns about bathing, the senior center or her roommate.  It is clear that no action is needed or appropriate.</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31</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Complainant:			Relative</a:t>
            </a:r>
          </a:p>
          <a:p>
            <a:r>
              <a:rPr lang="en-US" sz="1200" kern="1200" dirty="0" smtClean="0">
                <a:solidFill>
                  <a:schemeClr val="tx1"/>
                </a:solidFill>
                <a:latin typeface="+mn-lt"/>
                <a:ea typeface="+mn-ea"/>
                <a:cs typeface="+mn-cs"/>
              </a:rPr>
              <a:t>b.	</a:t>
            </a:r>
            <a:r>
              <a:rPr lang="fr-FR" sz="1200" kern="1200" dirty="0" smtClean="0">
                <a:solidFill>
                  <a:schemeClr val="tx1"/>
                </a:solidFill>
                <a:latin typeface="+mn-lt"/>
                <a:ea typeface="+mn-ea"/>
                <a:cs typeface="+mn-cs"/>
              </a:rPr>
              <a:t>Complaint code?	</a:t>
            </a:r>
            <a:r>
              <a:rPr lang="fr-FR" sz="1200" u="sng" kern="1200" dirty="0" smtClean="0">
                <a:solidFill>
                  <a:schemeClr val="tx1"/>
                </a:solidFill>
                <a:latin typeface="+mn-lt"/>
                <a:ea typeface="+mn-ea"/>
                <a:cs typeface="+mn-cs"/>
              </a:rPr>
              <a:t> J-69 (Assistance in eating) and </a:t>
            </a:r>
            <a:r>
              <a:rPr lang="en-US" sz="1200" u="sng" kern="1200" dirty="0" smtClean="0">
                <a:solidFill>
                  <a:schemeClr val="tx1"/>
                </a:solidFill>
                <a:latin typeface="+mn-lt"/>
                <a:ea typeface="+mn-ea"/>
                <a:cs typeface="+mn-cs"/>
              </a:rPr>
              <a:t>J71 (Food service, quantity, quality, utensils)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	Should the complaint(s) be verified?	Yes </a:t>
            </a:r>
            <a:r>
              <a:rPr lang="en-US" sz="1200" u="sng" kern="1200" dirty="0" smtClean="0">
                <a:solidFill>
                  <a:schemeClr val="tx1"/>
                </a:solidFill>
                <a:latin typeface="+mn-lt"/>
                <a:ea typeface="+mn-ea"/>
                <a:cs typeface="+mn-cs"/>
              </a:rPr>
              <a:t>  X  </a:t>
            </a:r>
            <a:r>
              <a:rPr lang="en-US" sz="1200" kern="1200" dirty="0" smtClean="0">
                <a:solidFill>
                  <a:schemeClr val="tx1"/>
                </a:solidFill>
                <a:latin typeface="+mn-lt"/>
                <a:ea typeface="+mn-ea"/>
                <a:cs typeface="+mn-cs"/>
              </a:rPr>
              <a:t>	No  </a:t>
            </a:r>
            <a:r>
              <a:rPr lang="en-US" sz="1200" u="sng"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d.	Disposition?			</a:t>
            </a:r>
            <a:r>
              <a:rPr lang="fr-FR" sz="1200" u="sng" kern="1200" dirty="0" err="1" smtClean="0">
                <a:solidFill>
                  <a:schemeClr val="tx1"/>
                </a:solidFill>
                <a:latin typeface="+mn-lt"/>
                <a:ea typeface="+mn-ea"/>
                <a:cs typeface="+mn-cs"/>
              </a:rPr>
              <a:t>Both</a:t>
            </a:r>
            <a:r>
              <a:rPr lang="fr-FR" sz="1200" u="sng" kern="1200" dirty="0" smtClean="0">
                <a:solidFill>
                  <a:schemeClr val="tx1"/>
                </a:solidFill>
                <a:latin typeface="+mn-lt"/>
                <a:ea typeface="+mn-ea"/>
                <a:cs typeface="+mn-cs"/>
              </a:rPr>
              <a:t> are </a:t>
            </a:r>
            <a:r>
              <a:rPr lang="fr-FR" sz="1200" u="sng" kern="1200" dirty="0" err="1" smtClean="0">
                <a:solidFill>
                  <a:schemeClr val="tx1"/>
                </a:solidFill>
                <a:latin typeface="+mn-lt"/>
                <a:ea typeface="+mn-ea"/>
                <a:cs typeface="+mn-cs"/>
              </a:rPr>
              <a:t>resolved_</a:t>
            </a:r>
            <a:r>
              <a:rPr lang="fr-FR" sz="1200" u="sng" kern="1200" dirty="0" smtClean="0">
                <a:solidFill>
                  <a:schemeClr val="tx1"/>
                </a:solidFill>
                <a:latin typeface="+mn-lt"/>
                <a:ea typeface="+mn-ea"/>
                <a:cs typeface="+mn-cs"/>
              </a:rPr>
              <a:t> </a:t>
            </a:r>
            <a:r>
              <a:rPr lang="fr-FR"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Unlike example 9, this resident cannot give the ombudsman direction; therefore, when closing the complaint, the ombudsman takes direction from the complainant.  Even though the resident died before all the changes were implemented, the son was satisfied with the outcome.  Both complaints are resolved and the case is closed.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Complainant?			</a:t>
            </a:r>
            <a:r>
              <a:rPr lang="en-US" sz="1200" u="sng" kern="1200" dirty="0" smtClean="0">
                <a:solidFill>
                  <a:schemeClr val="tx1"/>
                </a:solidFill>
                <a:latin typeface="+mn-lt"/>
                <a:ea typeface="+mn-ea"/>
                <a:cs typeface="+mn-cs"/>
              </a:rPr>
              <a:t>Resident</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	</a:t>
            </a:r>
            <a:r>
              <a:rPr lang="fr-FR" sz="1200" kern="1200" dirty="0" smtClean="0">
                <a:solidFill>
                  <a:schemeClr val="tx1"/>
                </a:solidFill>
                <a:latin typeface="+mn-lt"/>
                <a:ea typeface="+mn-ea"/>
                <a:cs typeface="+mn-cs"/>
              </a:rPr>
              <a:t>Complaint code?		</a:t>
            </a:r>
            <a:r>
              <a:rPr lang="en-US" sz="1200" u="sng" kern="1200" dirty="0" smtClean="0">
                <a:solidFill>
                  <a:schemeClr val="tx1"/>
                </a:solidFill>
                <a:latin typeface="+mn-lt"/>
                <a:ea typeface="+mn-ea"/>
                <a:cs typeface="+mn-cs"/>
              </a:rPr>
              <a:t>J71 (Food service, variation, choice, menu) and</a:t>
            </a:r>
            <a:r>
              <a:rPr lang="en-US" sz="1200" u="none" kern="1200" baseline="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I64 (Activities, choice and appropriateness)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	Should the complaint(s) be verified?	Yes</a:t>
            </a:r>
            <a:r>
              <a:rPr lang="en-US" sz="1200" u="sng" kern="1200" dirty="0" smtClean="0">
                <a:solidFill>
                  <a:schemeClr val="tx1"/>
                </a:solidFill>
                <a:latin typeface="+mn-lt"/>
                <a:ea typeface="+mn-ea"/>
                <a:cs typeface="+mn-cs"/>
              </a:rPr>
              <a:t>  X   </a:t>
            </a:r>
            <a:r>
              <a:rPr lang="en-US" sz="1200" kern="1200" dirty="0" smtClean="0">
                <a:solidFill>
                  <a:schemeClr val="tx1"/>
                </a:solidFill>
                <a:latin typeface="+mn-lt"/>
                <a:ea typeface="+mn-ea"/>
                <a:cs typeface="+mn-cs"/>
              </a:rPr>
              <a:t>	No  </a:t>
            </a:r>
            <a:r>
              <a:rPr lang="en-US" sz="1200" u="sng"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 </a:t>
            </a:r>
            <a:r>
              <a:rPr lang="en-US" sz="1200" b="1" u="sng"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d.	Disposition?			 </a:t>
            </a:r>
            <a:r>
              <a:rPr lang="fr-FR" sz="1200" u="sng" kern="1200" dirty="0" smtClean="0">
                <a:solidFill>
                  <a:schemeClr val="tx1"/>
                </a:solidFill>
                <a:latin typeface="+mn-lt"/>
                <a:ea typeface="+mn-ea"/>
                <a:cs typeface="+mn-cs"/>
              </a:rPr>
              <a:t>J71 (</a:t>
            </a:r>
            <a:r>
              <a:rPr lang="fr-FR" sz="1200" u="sng" kern="1200" dirty="0" err="1" smtClean="0">
                <a:solidFill>
                  <a:schemeClr val="tx1"/>
                </a:solidFill>
                <a:latin typeface="+mn-lt"/>
                <a:ea typeface="+mn-ea"/>
                <a:cs typeface="+mn-cs"/>
              </a:rPr>
              <a:t>meals</a:t>
            </a:r>
            <a:r>
              <a:rPr lang="fr-FR" sz="1200" u="sng" kern="1200" dirty="0" smtClean="0">
                <a:solidFill>
                  <a:schemeClr val="tx1"/>
                </a:solidFill>
                <a:latin typeface="+mn-lt"/>
                <a:ea typeface="+mn-ea"/>
                <a:cs typeface="+mn-cs"/>
              </a:rPr>
              <a:t>)  Resolved</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r>
              <a:rPr lang="fr-FR" sz="1200" u="sng" kern="1200" dirty="0" smtClean="0">
                <a:solidFill>
                  <a:schemeClr val="tx1"/>
                </a:solidFill>
                <a:latin typeface="+mn-lt"/>
                <a:ea typeface="+mn-ea"/>
                <a:cs typeface="+mn-cs"/>
              </a:rPr>
              <a:t>I64 (TV) Not resolved</a:t>
            </a:r>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There are two complaints in this example. The facility addresses the meal complaint by adding a second alternative dinner during the week and the resident is satisfied. The facility will not take any corrective action concerning the TV complaint and the resident is dissatisfied.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Verifying complaints</a:t>
            </a:r>
          </a:p>
          <a:p>
            <a:r>
              <a:rPr lang="en-US" smtClean="0"/>
              <a:t>Explain and offer</a:t>
            </a:r>
            <a:r>
              <a:rPr lang="en-US" baseline="0" smtClean="0"/>
              <a:t> an example: </a:t>
            </a:r>
            <a:r>
              <a:rPr lang="en-US" smtClean="0"/>
              <a:t>Ombudsmen</a:t>
            </a:r>
            <a:r>
              <a:rPr lang="en-US" baseline="0" smtClean="0"/>
              <a:t> work to resolve a complaint, whether it is verified or not.</a:t>
            </a:r>
          </a:p>
          <a:p>
            <a:endParaRPr lang="en-US" baseline="0" smtClean="0"/>
          </a:p>
          <a:p>
            <a:r>
              <a:rPr lang="en-US" baseline="0" smtClean="0"/>
              <a:t>Some concerns may be resolved by facilitating a conversation between resident and staff, even without “evidence” of a problem, e.g. a change in an activity or the timing of a personal care routine or a dietary preference.</a:t>
            </a:r>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 </a:t>
            </a:r>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36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pPr>
            <a:r>
              <a:rPr lang="en-US" sz="1200" kern="1200" dirty="0" smtClean="0">
                <a:solidFill>
                  <a:schemeClr val="tx1"/>
                </a:solidFill>
                <a:latin typeface="+mn-lt"/>
                <a:ea typeface="+mn-ea"/>
                <a:cs typeface="+mn-cs"/>
              </a:rPr>
              <a:t>a.	Complainant?			</a:t>
            </a:r>
            <a:r>
              <a:rPr lang="en-US" sz="1200" u="sng" kern="1200" dirty="0" smtClean="0">
                <a:solidFill>
                  <a:schemeClr val="tx1"/>
                </a:solidFill>
                <a:latin typeface="+mn-lt"/>
                <a:ea typeface="+mn-ea"/>
                <a:cs typeface="+mn-cs"/>
              </a:rPr>
              <a:t>Residents</a:t>
            </a:r>
            <a:endParaRPr lang="en-US" sz="1200" kern="1200" dirty="0" smtClean="0">
              <a:solidFill>
                <a:schemeClr val="tx1"/>
              </a:solidFill>
              <a:latin typeface="+mn-lt"/>
              <a:ea typeface="+mn-ea"/>
              <a:cs typeface="+mn-cs"/>
            </a:endParaRPr>
          </a:p>
          <a:p>
            <a:pPr>
              <a:lnSpc>
                <a:spcPct val="150000"/>
              </a:lnSpc>
            </a:pPr>
            <a:r>
              <a:rPr lang="en-US" sz="1200" kern="1200" dirty="0" smtClean="0">
                <a:solidFill>
                  <a:schemeClr val="tx1"/>
                </a:solidFill>
                <a:latin typeface="+mn-lt"/>
                <a:ea typeface="+mn-ea"/>
                <a:cs typeface="+mn-cs"/>
              </a:rPr>
              <a:t>b.	</a:t>
            </a:r>
            <a:r>
              <a:rPr lang="fr-FR" sz="1200" kern="1200" dirty="0" smtClean="0">
                <a:solidFill>
                  <a:schemeClr val="tx1"/>
                </a:solidFill>
                <a:latin typeface="+mn-lt"/>
                <a:ea typeface="+mn-ea"/>
                <a:cs typeface="+mn-cs"/>
              </a:rPr>
              <a:t>Complaint code?		</a:t>
            </a:r>
            <a:r>
              <a:rPr lang="fr-FR" sz="1200" u="sng"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K83 (Odors)  </a:t>
            </a:r>
            <a:endParaRPr lang="en-US" sz="1200" kern="1200" dirty="0" smtClean="0">
              <a:solidFill>
                <a:schemeClr val="tx1"/>
              </a:solidFill>
              <a:latin typeface="+mn-lt"/>
              <a:ea typeface="+mn-ea"/>
              <a:cs typeface="+mn-cs"/>
            </a:endParaRPr>
          </a:p>
          <a:p>
            <a:pPr>
              <a:lnSpc>
                <a:spcPct val="150000"/>
              </a:lnSpc>
            </a:pPr>
            <a:r>
              <a:rPr lang="en-US" sz="1200" kern="1200" dirty="0" smtClean="0">
                <a:solidFill>
                  <a:schemeClr val="tx1"/>
                </a:solidFill>
                <a:latin typeface="+mn-lt"/>
                <a:ea typeface="+mn-ea"/>
                <a:cs typeface="+mn-cs"/>
              </a:rPr>
              <a:t>c. 	Should the complaint be verified?	Yes</a:t>
            </a:r>
            <a:r>
              <a:rPr lang="en-US" sz="1200" u="sng" kern="1200" dirty="0" smtClean="0">
                <a:solidFill>
                  <a:schemeClr val="tx1"/>
                </a:solidFill>
                <a:latin typeface="+mn-lt"/>
                <a:ea typeface="+mn-ea"/>
                <a:cs typeface="+mn-cs"/>
              </a:rPr>
              <a:t> X  </a:t>
            </a:r>
            <a:r>
              <a:rPr lang="en-US" sz="1200" kern="1200" dirty="0" smtClean="0">
                <a:solidFill>
                  <a:schemeClr val="tx1"/>
                </a:solidFill>
                <a:latin typeface="+mn-lt"/>
                <a:ea typeface="+mn-ea"/>
                <a:cs typeface="+mn-cs"/>
              </a:rPr>
              <a:t>	No </a:t>
            </a:r>
            <a:r>
              <a:rPr lang="en-US" sz="1200" u="sng"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a:lnSpc>
                <a:spcPct val="150000"/>
              </a:lnSpc>
            </a:pPr>
            <a:r>
              <a:rPr lang="fr-FR" sz="1200" kern="1200" dirty="0" smtClean="0">
                <a:solidFill>
                  <a:schemeClr val="tx1"/>
                </a:solidFill>
                <a:latin typeface="+mn-lt"/>
                <a:ea typeface="+mn-ea"/>
                <a:cs typeface="+mn-cs"/>
              </a:rPr>
              <a:t>d.	Disposition?			</a:t>
            </a:r>
            <a:r>
              <a:rPr lang="fr-FR" sz="1200" u="sng" kern="1200" dirty="0" smtClean="0">
                <a:solidFill>
                  <a:schemeClr val="tx1"/>
                </a:solidFill>
                <a:latin typeface="+mn-lt"/>
                <a:ea typeface="+mn-ea"/>
                <a:cs typeface="+mn-cs"/>
              </a:rPr>
              <a:t>No action needed</a:t>
            </a:r>
            <a:r>
              <a:rPr lang="fr-FR"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Residents complained about the smell.  The ombudsman verified there was an odor in the facility.   The problem resolved itself and no further action was warranted.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059F244-05E4-4264-8167-E8B7760441C2}"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Every complaint </a:t>
            </a:r>
            <a:r>
              <a:rPr lang="en-US" b="1" smtClean="0"/>
              <a:t>in a case</a:t>
            </a:r>
            <a:r>
              <a:rPr lang="en-US" smtClean="0"/>
              <a:t> must have a disposition code, </a:t>
            </a:r>
            <a:r>
              <a:rPr lang="en-US" b="1" smtClean="0"/>
              <a:t>whether or not </a:t>
            </a:r>
            <a:r>
              <a:rPr lang="en-US" smtClean="0"/>
              <a:t>the complaint is verified. Remember that a case may</a:t>
            </a:r>
            <a:r>
              <a:rPr lang="en-US" baseline="0" smtClean="0"/>
              <a:t> have more than one complaint.</a:t>
            </a:r>
          </a:p>
          <a:p>
            <a:endParaRPr lang="en-US" baseline="0" smtClean="0"/>
          </a:p>
          <a:p>
            <a:r>
              <a:rPr lang="en-US" baseline="0" smtClean="0"/>
              <a:t>How to choose a disposition code: Follow one of the core principles of ombudsman work: </a:t>
            </a:r>
            <a:r>
              <a:rPr lang="en-US" b="1" baseline="0" smtClean="0"/>
              <a:t>take direction from the resident</a:t>
            </a:r>
            <a:r>
              <a:rPr lang="en-US" baseline="0" smtClean="0"/>
              <a:t>, not how you as an ombudsman view the outcome.</a:t>
            </a:r>
            <a:endParaRPr lang="en-US" smtClean="0"/>
          </a:p>
          <a:p>
            <a:endParaRPr lang="en-US" smtClean="0"/>
          </a:p>
          <a:p>
            <a:r>
              <a:rPr lang="en-US" smtClean="0"/>
              <a:t>Disposition</a:t>
            </a:r>
            <a:r>
              <a:rPr lang="en-US" baseline="0" smtClean="0"/>
              <a:t> codes record outcomes, not activities. You may perform many activities when resolving and investigating a complaint, but there is only one outcome.</a:t>
            </a:r>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r>
              <a:rPr lang="en-US" sz="1200" b="1" kern="1200" smtClean="0">
                <a:solidFill>
                  <a:schemeClr val="tx1"/>
                </a:solidFill>
                <a:latin typeface="+mn-lt"/>
                <a:ea typeface="+mn-ea"/>
                <a:cs typeface="+mn-cs"/>
              </a:rPr>
              <a:t>d. 1  REFERRED FOR RESOLUTION </a:t>
            </a:r>
            <a:r>
              <a:rPr lang="en-US" sz="1200" b="1" u="sng" kern="1200" smtClean="0">
                <a:solidFill>
                  <a:schemeClr val="tx1"/>
                </a:solidFill>
                <a:latin typeface="+mn-lt"/>
                <a:ea typeface="+mn-ea"/>
                <a:cs typeface="+mn-cs"/>
              </a:rPr>
              <a:t>AND</a:t>
            </a:r>
            <a:r>
              <a:rPr lang="en-US" sz="1200" b="1" kern="1200" smtClean="0">
                <a:solidFill>
                  <a:schemeClr val="tx1"/>
                </a:solidFill>
                <a:latin typeface="+mn-lt"/>
                <a:ea typeface="+mn-ea"/>
                <a:cs typeface="+mn-cs"/>
              </a:rPr>
              <a:t> FINAL DISPOSITION NOT OBTAINED</a:t>
            </a:r>
            <a:endParaRPr lang="en-US" sz="1200" kern="1200" smtClean="0">
              <a:solidFill>
                <a:schemeClr val="tx1"/>
              </a:solidFill>
              <a:latin typeface="+mn-lt"/>
              <a:ea typeface="+mn-ea"/>
              <a:cs typeface="+mn-cs"/>
            </a:endParaRPr>
          </a:p>
          <a:p>
            <a:r>
              <a:rPr lang="en-US" sz="1200" kern="1200" smtClean="0">
                <a:solidFill>
                  <a:schemeClr val="tx1"/>
                </a:solidFill>
                <a:latin typeface="Times New Roman" pitchFamily="18" charset="0"/>
                <a:ea typeface="+mn-ea"/>
                <a:cs typeface="Times New Roman" pitchFamily="18" charset="0"/>
              </a:rPr>
              <a:t>The complaint was referred to another agency for investigation but no report of final outcome was obtained by the ombudsman.  </a:t>
            </a:r>
            <a:r>
              <a:rPr lang="en-US" sz="1200" b="1" kern="1200" smtClean="0">
                <a:solidFill>
                  <a:schemeClr val="tx1"/>
                </a:solidFill>
                <a:latin typeface="Times New Roman" pitchFamily="18" charset="0"/>
                <a:ea typeface="+mn-ea"/>
                <a:cs typeface="Times New Roman" pitchFamily="18" charset="0"/>
              </a:rPr>
              <a:t>	</a:t>
            </a:r>
            <a:endParaRPr lang="en-US" sz="1200" kern="1200" smtClean="0">
              <a:solidFill>
                <a:schemeClr val="tx1"/>
              </a:solidFill>
              <a:latin typeface="Times New Roman" pitchFamily="18" charset="0"/>
              <a:ea typeface="+mn-ea"/>
              <a:cs typeface="Times New Roman" pitchFamily="18" charset="0"/>
            </a:endParaRPr>
          </a:p>
          <a:p>
            <a:r>
              <a:rPr lang="en-US" sz="1200" b="1" kern="1200" smtClean="0">
                <a:solidFill>
                  <a:schemeClr val="tx1"/>
                </a:solidFill>
                <a:latin typeface="Times New Roman" pitchFamily="18" charset="0"/>
                <a:ea typeface="+mn-ea"/>
                <a:cs typeface="Times New Roman" pitchFamily="18" charset="0"/>
              </a:rPr>
              <a:t> </a:t>
            </a:r>
            <a:endParaRPr lang="en-US" sz="1200" kern="1200" smtClean="0">
              <a:solidFill>
                <a:schemeClr val="tx1"/>
              </a:solidFill>
              <a:latin typeface="Times New Roman" pitchFamily="18" charset="0"/>
              <a:ea typeface="+mn-ea"/>
              <a:cs typeface="Times New Roman" pitchFamily="18" charset="0"/>
            </a:endParaRPr>
          </a:p>
          <a:p>
            <a:r>
              <a:rPr lang="en-US" sz="1200" b="1" kern="1200" smtClean="0">
                <a:solidFill>
                  <a:schemeClr val="tx1"/>
                </a:solidFill>
                <a:latin typeface="Times New Roman" pitchFamily="18" charset="0"/>
                <a:ea typeface="+mn-ea"/>
                <a:cs typeface="Times New Roman" pitchFamily="18" charset="0"/>
              </a:rPr>
              <a:t>d.2  REFERRED FOR RESOLUTION </a:t>
            </a:r>
            <a:r>
              <a:rPr lang="en-US" sz="1200" b="1" u="sng" kern="1200" smtClean="0">
                <a:solidFill>
                  <a:schemeClr val="tx1"/>
                </a:solidFill>
                <a:latin typeface="Times New Roman" pitchFamily="18" charset="0"/>
                <a:ea typeface="+mn-ea"/>
                <a:cs typeface="Times New Roman" pitchFamily="18" charset="0"/>
              </a:rPr>
              <a:t>AND</a:t>
            </a:r>
            <a:r>
              <a:rPr lang="en-US" sz="1200" b="1" kern="1200" smtClean="0">
                <a:solidFill>
                  <a:schemeClr val="tx1"/>
                </a:solidFill>
                <a:latin typeface="Times New Roman" pitchFamily="18" charset="0"/>
                <a:ea typeface="+mn-ea"/>
                <a:cs typeface="Times New Roman" pitchFamily="18" charset="0"/>
              </a:rPr>
              <a:t> OTHER AGENCY FAILED TO ACT</a:t>
            </a:r>
            <a:endParaRPr lang="en-US" sz="1200" kern="1200" smtClean="0">
              <a:solidFill>
                <a:schemeClr val="tx1"/>
              </a:solidFill>
              <a:latin typeface="Times New Roman" pitchFamily="18" charset="0"/>
              <a:ea typeface="+mn-ea"/>
              <a:cs typeface="Times New Roman" pitchFamily="18" charset="0"/>
            </a:endParaRPr>
          </a:p>
          <a:p>
            <a:r>
              <a:rPr lang="en-US" sz="1200" kern="1200" smtClean="0">
                <a:solidFill>
                  <a:schemeClr val="tx1"/>
                </a:solidFill>
                <a:latin typeface="Times New Roman" pitchFamily="18" charset="0"/>
                <a:ea typeface="+mn-ea"/>
                <a:cs typeface="Times New Roman" pitchFamily="18" charset="0"/>
              </a:rPr>
              <a:t>The complaint was referred to another agency for investigation, but no action was taken by the referral agency.</a:t>
            </a:r>
          </a:p>
          <a:p>
            <a:r>
              <a:rPr lang="en-US" sz="1200" kern="1200" smtClean="0">
                <a:solidFill>
                  <a:schemeClr val="tx1"/>
                </a:solidFill>
                <a:latin typeface="Times New Roman" pitchFamily="18" charset="0"/>
                <a:ea typeface="+mn-ea"/>
                <a:cs typeface="Times New Roman" pitchFamily="18" charset="0"/>
              </a:rPr>
              <a:t> </a:t>
            </a:r>
          </a:p>
          <a:p>
            <a:r>
              <a:rPr lang="en-US" sz="1200" b="1" kern="1200" smtClean="0">
                <a:solidFill>
                  <a:schemeClr val="tx1"/>
                </a:solidFill>
                <a:latin typeface="Times New Roman" pitchFamily="18" charset="0"/>
                <a:ea typeface="+mn-ea"/>
                <a:cs typeface="Times New Roman" pitchFamily="18" charset="0"/>
              </a:rPr>
              <a:t>d.3 REFERRED FOR RESOLUTION </a:t>
            </a:r>
            <a:r>
              <a:rPr lang="en-US" sz="1200" b="1" u="sng" kern="1200" smtClean="0">
                <a:solidFill>
                  <a:schemeClr val="tx1"/>
                </a:solidFill>
                <a:latin typeface="Times New Roman" pitchFamily="18" charset="0"/>
                <a:ea typeface="+mn-ea"/>
                <a:cs typeface="Times New Roman" pitchFamily="18" charset="0"/>
              </a:rPr>
              <a:t>AND</a:t>
            </a:r>
            <a:r>
              <a:rPr lang="en-US" sz="1200" b="1" kern="1200" smtClean="0">
                <a:solidFill>
                  <a:schemeClr val="tx1"/>
                </a:solidFill>
                <a:latin typeface="Times New Roman" pitchFamily="18" charset="0"/>
                <a:ea typeface="+mn-ea"/>
                <a:cs typeface="Times New Roman" pitchFamily="18" charset="0"/>
              </a:rPr>
              <a:t> AGENCY DID NOT SUBSTANTIATE</a:t>
            </a:r>
            <a:endParaRPr lang="en-US" sz="1200" kern="1200" smtClean="0">
              <a:solidFill>
                <a:schemeClr val="tx1"/>
              </a:solidFill>
              <a:latin typeface="Times New Roman" pitchFamily="18" charset="0"/>
              <a:ea typeface="+mn-ea"/>
              <a:cs typeface="Times New Roman" pitchFamily="18" charset="0"/>
            </a:endParaRPr>
          </a:p>
          <a:p>
            <a:r>
              <a:rPr lang="en-US" sz="1200" kern="1200" smtClean="0">
                <a:solidFill>
                  <a:schemeClr val="tx1"/>
                </a:solidFill>
                <a:latin typeface="Times New Roman" pitchFamily="18" charset="0"/>
                <a:ea typeface="+mn-ea"/>
                <a:cs typeface="Times New Roman" pitchFamily="18" charset="0"/>
              </a:rPr>
              <a:t>The complaint was referred to another agency for investigation but their findings did not substantiate (or support) the referred complaint.</a:t>
            </a:r>
          </a:p>
          <a:p>
            <a:endParaRPr lang="en-US" sz="1200" kern="1200" smtClean="0">
              <a:solidFill>
                <a:schemeClr val="tx1"/>
              </a:solidFill>
              <a:latin typeface="Times New Roman" pitchFamily="18" charset="0"/>
              <a:ea typeface="+mn-ea"/>
              <a:cs typeface="Times New Roman" pitchFamily="18" charset="0"/>
            </a:endParaRPr>
          </a:p>
          <a:p>
            <a:r>
              <a:rPr lang="en-US" sz="1200" b="1" kern="1200" smtClean="0">
                <a:solidFill>
                  <a:schemeClr val="tx1"/>
                </a:solidFill>
                <a:latin typeface="Times New Roman" pitchFamily="18" charset="0"/>
                <a:ea typeface="+mn-ea"/>
                <a:cs typeface="Times New Roman" pitchFamily="18" charset="0"/>
              </a:rPr>
              <a:t>e.  NO ACTION NEEDED OR APPROPRIATE - </a:t>
            </a:r>
            <a:r>
              <a:rPr lang="en-US" sz="1200" kern="1200" smtClean="0">
                <a:solidFill>
                  <a:schemeClr val="tx1"/>
                </a:solidFill>
                <a:latin typeface="Times New Roman" pitchFamily="18" charset="0"/>
                <a:ea typeface="+mn-ea"/>
                <a:cs typeface="Times New Roman" pitchFamily="18" charset="0"/>
              </a:rPr>
              <a:t>The investigation proved no action by the ombudsman was needed or appropriate</a:t>
            </a:r>
            <a:r>
              <a:rPr lang="en-US" sz="1200" b="1" kern="1200" smtClean="0">
                <a:solidFill>
                  <a:schemeClr val="tx1"/>
                </a:solidFill>
                <a:latin typeface="Times New Roman" pitchFamily="18" charset="0"/>
                <a:ea typeface="+mn-ea"/>
                <a:cs typeface="Times New Roman" pitchFamily="18" charset="0"/>
              </a:rPr>
              <a:t>.  Examples include</a:t>
            </a:r>
            <a:r>
              <a:rPr lang="en-US" sz="1200" kern="1200" smtClean="0">
                <a:solidFill>
                  <a:schemeClr val="tx1"/>
                </a:solidFill>
                <a:latin typeface="Times New Roman" pitchFamily="18" charset="0"/>
                <a:ea typeface="+mn-ea"/>
                <a:cs typeface="Times New Roman" pitchFamily="18" charset="0"/>
              </a:rPr>
              <a:t>: a family member has a complaint which the resident does not consider to be a problem and wants no action; or the findings of the investigation did not indicate a need for change or require further ombudsman investigation and complaint resolution.    This code may also be used when the resident dies or moves away and the complaint is no longer relevant.</a:t>
            </a:r>
            <a:endParaRPr lang="en-US" sz="1200" kern="1200">
              <a:solidFill>
                <a:schemeClr val="tx1"/>
              </a:solidFill>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3059F244-05E4-4264-8167-E8B7760441C2}"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smtClean="0">
                <a:solidFill>
                  <a:schemeClr val="tx1"/>
                </a:solidFill>
                <a:latin typeface="+mn-lt"/>
                <a:ea typeface="+mn-ea"/>
                <a:cs typeface="+mn-cs"/>
              </a:rPr>
              <a:t>f. </a:t>
            </a:r>
            <a:r>
              <a:rPr lang="en-US" sz="1200" kern="1200" smtClean="0">
                <a:solidFill>
                  <a:schemeClr val="tx1"/>
                </a:solidFill>
                <a:latin typeface="+mn-lt"/>
                <a:ea typeface="+mn-ea"/>
                <a:cs typeface="+mn-cs"/>
              </a:rPr>
              <a:t> </a:t>
            </a:r>
            <a:r>
              <a:rPr lang="en-US" sz="1200" b="1" kern="1200" smtClean="0">
                <a:solidFill>
                  <a:schemeClr val="tx1"/>
                </a:solidFill>
                <a:latin typeface="+mn-lt"/>
                <a:ea typeface="+mn-ea"/>
                <a:cs typeface="+mn-cs"/>
              </a:rPr>
              <a:t>PARTIALLY RESOLVED - </a:t>
            </a:r>
            <a:r>
              <a:rPr lang="en-US" sz="1200" kern="1200" smtClean="0">
                <a:solidFill>
                  <a:schemeClr val="tx1"/>
                </a:solidFill>
                <a:latin typeface="+mn-lt"/>
                <a:ea typeface="+mn-ea"/>
                <a:cs typeface="+mn-cs"/>
              </a:rPr>
              <a:t>The </a:t>
            </a:r>
            <a:r>
              <a:rPr lang="en-US" sz="1200" b="1" kern="1200" smtClean="0">
                <a:solidFill>
                  <a:schemeClr val="tx1"/>
                </a:solidFill>
                <a:latin typeface="+mn-lt"/>
                <a:ea typeface="+mn-ea"/>
                <a:cs typeface="+mn-cs"/>
              </a:rPr>
              <a:t>c</a:t>
            </a:r>
            <a:r>
              <a:rPr lang="en-US" sz="1200" kern="1200" smtClean="0">
                <a:solidFill>
                  <a:schemeClr val="tx1"/>
                </a:solidFill>
                <a:latin typeface="+mn-lt"/>
                <a:ea typeface="+mn-ea"/>
                <a:cs typeface="+mn-cs"/>
              </a:rPr>
              <a:t>omplaint addressed in part to the satisfaction of resident or complainant, but some problem remained. (See g. below for guidance.)</a:t>
            </a:r>
          </a:p>
          <a:p>
            <a:r>
              <a:rPr lang="en-US" sz="1200" b="1"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pPr marL="228600" indent="-228600">
              <a:buAutoNum type="alphaLcPeriod" startAt="7"/>
            </a:pPr>
            <a:r>
              <a:rPr lang="en-US" sz="1200" b="1" kern="1200" smtClean="0">
                <a:solidFill>
                  <a:schemeClr val="tx1"/>
                </a:solidFill>
                <a:latin typeface="Times New Roman" pitchFamily="18" charset="0"/>
                <a:ea typeface="+mn-ea"/>
                <a:cs typeface="Times New Roman" pitchFamily="18" charset="0"/>
              </a:rPr>
              <a:t>RESOLVED - </a:t>
            </a:r>
            <a:r>
              <a:rPr lang="en-US" sz="1200" kern="1200" smtClean="0">
                <a:solidFill>
                  <a:schemeClr val="tx1"/>
                </a:solidFill>
                <a:latin typeface="Times New Roman" pitchFamily="18" charset="0"/>
                <a:ea typeface="+mn-ea"/>
                <a:cs typeface="Times New Roman" pitchFamily="18" charset="0"/>
              </a:rPr>
              <a:t>The complaint was addressed to the resident’s satisfaction.</a:t>
            </a:r>
          </a:p>
          <a:p>
            <a:pPr marL="685800" lvl="1" indent="-228600">
              <a:spcAft>
                <a:spcPts val="1200"/>
              </a:spcAft>
              <a:buFont typeface="Arial" pitchFamily="34" charset="0"/>
              <a:buChar char="•"/>
            </a:pPr>
            <a:r>
              <a:rPr lang="en-US" sz="1200" kern="1200" smtClean="0">
                <a:solidFill>
                  <a:schemeClr val="tx1"/>
                </a:solidFill>
                <a:latin typeface="Times New Roman" pitchFamily="18" charset="0"/>
                <a:ea typeface="+mn-ea"/>
                <a:cs typeface="Times New Roman" pitchFamily="18" charset="0"/>
              </a:rPr>
              <a:t> </a:t>
            </a:r>
            <a:r>
              <a:rPr lang="en-US" sz="1200" b="1" kern="1200" smtClean="0">
                <a:solidFill>
                  <a:schemeClr val="tx1"/>
                </a:solidFill>
                <a:latin typeface="Times New Roman" pitchFamily="18" charset="0"/>
                <a:ea typeface="+mn-ea"/>
                <a:cs typeface="Times New Roman" pitchFamily="18" charset="0"/>
              </a:rPr>
              <a:t>If the resident cannot communicate his/her satisfaction, the ombudsman may look to the resident’s representative or to the complainant to determine the resolution if consistent with the rights and interests of the resident.</a:t>
            </a:r>
            <a:r>
              <a:rPr lang="en-US" sz="1200" kern="1200" smtClean="0">
                <a:solidFill>
                  <a:schemeClr val="tx1"/>
                </a:solidFill>
                <a:latin typeface="Times New Roman" pitchFamily="18" charset="0"/>
                <a:ea typeface="+mn-ea"/>
                <a:cs typeface="Times New Roman" pitchFamily="18" charset="0"/>
              </a:rPr>
              <a:t>  </a:t>
            </a:r>
          </a:p>
          <a:p>
            <a:pPr marL="685800" lvl="1" indent="-228600">
              <a:spcAft>
                <a:spcPts val="1200"/>
              </a:spcAft>
              <a:buFont typeface="Arial" pitchFamily="34" charset="0"/>
              <a:buNone/>
            </a:pPr>
            <a:endParaRPr lang="en-US" sz="1200" kern="1200" smtClean="0">
              <a:solidFill>
                <a:schemeClr val="tx1"/>
              </a:solidFill>
              <a:latin typeface="Times New Roman" pitchFamily="18" charset="0"/>
              <a:ea typeface="+mn-ea"/>
              <a:cs typeface="Times New Roman" pitchFamily="18" charset="0"/>
            </a:endParaRPr>
          </a:p>
          <a:p>
            <a:pPr marL="685800" lvl="1" indent="-228600">
              <a:spcAft>
                <a:spcPts val="1200"/>
              </a:spcAft>
              <a:buFont typeface="Arial" pitchFamily="34" charset="0"/>
              <a:buChar char="•"/>
            </a:pPr>
            <a:r>
              <a:rPr lang="en-US" sz="1200" kern="1200" smtClean="0">
                <a:solidFill>
                  <a:schemeClr val="tx1"/>
                </a:solidFill>
                <a:latin typeface="Times New Roman" pitchFamily="18" charset="0"/>
                <a:ea typeface="+mn-ea"/>
                <a:cs typeface="Times New Roman" pitchFamily="18" charset="0"/>
              </a:rPr>
              <a:t>In cases where the resident is not the complainant </a:t>
            </a:r>
            <a:r>
              <a:rPr lang="en-US" sz="1200" u="sng" kern="1200" smtClean="0">
                <a:solidFill>
                  <a:schemeClr val="tx1"/>
                </a:solidFill>
                <a:latin typeface="Times New Roman" pitchFamily="18" charset="0"/>
                <a:ea typeface="+mn-ea"/>
                <a:cs typeface="Times New Roman" pitchFamily="18" charset="0"/>
              </a:rPr>
              <a:t>and</a:t>
            </a:r>
            <a:r>
              <a:rPr lang="en-US" sz="1200" kern="1200" smtClean="0">
                <a:solidFill>
                  <a:schemeClr val="tx1"/>
                </a:solidFill>
                <a:latin typeface="Times New Roman" pitchFamily="18" charset="0"/>
                <a:ea typeface="+mn-ea"/>
                <a:cs typeface="Times New Roman" pitchFamily="18" charset="0"/>
              </a:rPr>
              <a:t> the resident is deceased, a complaint may be considered resolved if addressed to the satisfaction of the complainant. </a:t>
            </a:r>
            <a:endParaRPr lang="en-US" sz="1200" kern="1200">
              <a:solidFill>
                <a:schemeClr val="tx1"/>
              </a:solidFill>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3059F244-05E4-4264-8167-E8B7760441C2}"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a.	</a:t>
            </a:r>
            <a:r>
              <a:rPr lang="fr-FR" sz="1200" kern="1200" dirty="0" err="1" smtClean="0">
                <a:solidFill>
                  <a:schemeClr val="tx1"/>
                </a:solidFill>
                <a:latin typeface="+mn-lt"/>
                <a:ea typeface="+mn-ea"/>
                <a:cs typeface="+mn-cs"/>
              </a:rPr>
              <a:t>Complainant</a:t>
            </a:r>
            <a:r>
              <a:rPr lang="fr-FR" sz="1200" kern="1200" dirty="0" smtClean="0">
                <a:solidFill>
                  <a:schemeClr val="tx1"/>
                </a:solidFill>
                <a:latin typeface="+mn-lt"/>
                <a:ea typeface="+mn-ea"/>
                <a:cs typeface="+mn-cs"/>
              </a:rPr>
              <a:t> 				</a:t>
            </a:r>
            <a:r>
              <a:rPr lang="fr-FR" sz="1200" u="sng" kern="1200" dirty="0" err="1" smtClean="0">
                <a:solidFill>
                  <a:schemeClr val="tx1"/>
                </a:solidFill>
                <a:latin typeface="+mn-lt"/>
                <a:ea typeface="+mn-ea"/>
                <a:cs typeface="+mn-cs"/>
              </a:rPr>
              <a:t>Resident</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b. 	Complaint code?			</a:t>
            </a:r>
            <a:r>
              <a:rPr lang="en-US" sz="1200" u="sng" kern="1200" dirty="0" smtClean="0">
                <a:solidFill>
                  <a:schemeClr val="tx1"/>
                </a:solidFill>
                <a:latin typeface="+mn-lt"/>
                <a:ea typeface="+mn-ea"/>
                <a:cs typeface="+mn-cs"/>
              </a:rPr>
              <a:t>E-37 (Personal Funds mismanaged, access)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c.	Should the complaint(s) be verified?		Yes  </a:t>
            </a:r>
            <a:r>
              <a:rPr lang="en-US" sz="1200" u="sng"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No  </a:t>
            </a:r>
            <a:r>
              <a:rPr lang="en-US" sz="1200" u="sng" kern="1200" dirty="0" smtClean="0">
                <a:solidFill>
                  <a:schemeClr val="tx1"/>
                </a:solidFill>
                <a:latin typeface="+mn-lt"/>
                <a:ea typeface="+mn-ea"/>
                <a:cs typeface="+mn-cs"/>
              </a:rPr>
              <a:t> X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d.	Disposition?				</a:t>
            </a:r>
            <a:r>
              <a:rPr lang="fr-FR" sz="1200" u="sng" kern="1200" dirty="0" smtClean="0">
                <a:solidFill>
                  <a:schemeClr val="tx1"/>
                </a:solidFill>
                <a:latin typeface="+mn-lt"/>
                <a:ea typeface="+mn-ea"/>
                <a:cs typeface="+mn-cs"/>
              </a:rPr>
              <a:t>Resolved</a:t>
            </a:r>
            <a:r>
              <a:rPr lang="fr-FR"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The facts alleged in the complaint are not accurate; therefore, the complaint is not verified.  But, even though the compliant is not verified, it still required action on the part of the ombudsman.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After investigating the complaint, the ombudsman discovered that the facility is not keeping the resident’s money.  They are paying for the phone that the resident requested.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The case can be closed because there is nothing more for the ombudsman to do.  </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Complainant?				</a:t>
            </a:r>
            <a:r>
              <a:rPr lang="en-US" sz="1200" u="sng" kern="1200" dirty="0" smtClean="0">
                <a:solidFill>
                  <a:schemeClr val="tx1"/>
                </a:solidFill>
                <a:latin typeface="+mn-lt"/>
                <a:ea typeface="+mn-ea"/>
                <a:cs typeface="+mn-cs"/>
              </a:rPr>
              <a:t>Relative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 	</a:t>
            </a:r>
            <a:r>
              <a:rPr lang="fr-FR" sz="1200" kern="1200" dirty="0" smtClean="0">
                <a:solidFill>
                  <a:schemeClr val="tx1"/>
                </a:solidFill>
                <a:latin typeface="+mn-lt"/>
                <a:ea typeface="+mn-ea"/>
                <a:cs typeface="+mn-cs"/>
              </a:rPr>
              <a:t>Complaint code?			</a:t>
            </a:r>
            <a:r>
              <a:rPr lang="fr-FR" sz="1200" u="sng" kern="1200" dirty="0" smtClean="0">
                <a:solidFill>
                  <a:schemeClr val="tx1"/>
                </a:solidFill>
                <a:latin typeface="+mn-lt"/>
                <a:ea typeface="+mn-ea"/>
                <a:cs typeface="+mn-cs"/>
              </a:rPr>
              <a:t> D-</a:t>
            </a:r>
            <a:r>
              <a:rPr lang="en-US" sz="1200" u="sng" kern="1200" dirty="0" smtClean="0">
                <a:solidFill>
                  <a:schemeClr val="tx1"/>
                </a:solidFill>
                <a:latin typeface="+mn-lt"/>
                <a:ea typeface="+mn-ea"/>
                <a:cs typeface="+mn-cs"/>
              </a:rPr>
              <a:t>27 (Exercise preference/choice)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c.	Should the complaint(s) be verified?		Yes</a:t>
            </a:r>
            <a:r>
              <a:rPr lang="en-US" sz="1200" u="sng"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No</a:t>
            </a:r>
            <a:r>
              <a:rPr lang="en-US" sz="1200" kern="1200" baseline="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 X   </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d.	Disposition?				</a:t>
            </a:r>
            <a:r>
              <a:rPr lang="fr-FR" sz="1200" u="sng" kern="1200" dirty="0" smtClean="0">
                <a:solidFill>
                  <a:schemeClr val="tx1"/>
                </a:solidFill>
                <a:latin typeface="+mn-lt"/>
                <a:ea typeface="+mn-ea"/>
                <a:cs typeface="+mn-cs"/>
              </a:rPr>
              <a:t>No action needed</a:t>
            </a:r>
            <a:r>
              <a:rPr lang="fr-FR"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The facility is not refusing to take Ms. Douglas to the dining room.  She wants to eat in her room; therefore, the circumstances described by the daughter are not accurate and the complaint should not be verified. There is nothing more for the ombudsman to do because the resident does not think there is a problem.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059F244-05E4-4264-8167-E8B7760441C2}"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smtClean="0">
                <a:solidFill>
                  <a:schemeClr val="tx1"/>
                </a:solidFill>
                <a:latin typeface="+mn-lt"/>
                <a:ea typeface="+mn-ea"/>
                <a:cs typeface="+mn-cs"/>
              </a:rPr>
              <a:t>a.	Complainant?			</a:t>
            </a:r>
            <a:r>
              <a:rPr lang="en-US" sz="1200" u="sng" kern="1200" smtClean="0">
                <a:solidFill>
                  <a:schemeClr val="tx1"/>
                </a:solidFill>
                <a:latin typeface="+mn-lt"/>
                <a:ea typeface="+mn-ea"/>
                <a:cs typeface="+mn-cs"/>
              </a:rPr>
              <a:t>Ombudsman</a:t>
            </a:r>
            <a:endParaRPr lang="en-US" sz="1200" kern="1200" smtClean="0">
              <a:solidFill>
                <a:schemeClr val="tx1"/>
              </a:solidFill>
              <a:latin typeface="+mn-lt"/>
              <a:ea typeface="+mn-ea"/>
              <a:cs typeface="+mn-cs"/>
            </a:endParaRPr>
          </a:p>
          <a:p>
            <a:r>
              <a:rPr lang="en-US" sz="1200" kern="1200" smtClean="0">
                <a:solidFill>
                  <a:schemeClr val="tx1"/>
                </a:solidFill>
                <a:latin typeface="+mn-lt"/>
                <a:ea typeface="+mn-ea"/>
                <a:cs typeface="+mn-cs"/>
              </a:rPr>
              <a:t>b.	</a:t>
            </a:r>
            <a:r>
              <a:rPr lang="fr-FR" sz="1200" kern="1200" smtClean="0">
                <a:solidFill>
                  <a:schemeClr val="tx1"/>
                </a:solidFill>
                <a:latin typeface="+mn-lt"/>
                <a:ea typeface="+mn-ea"/>
                <a:cs typeface="+mn-cs"/>
              </a:rPr>
              <a:t>Complaint code?		</a:t>
            </a:r>
            <a:r>
              <a:rPr lang="fr-FR" sz="1200" u="sng" kern="1200" smtClean="0">
                <a:solidFill>
                  <a:schemeClr val="tx1"/>
                </a:solidFill>
                <a:latin typeface="+mn-lt"/>
                <a:ea typeface="+mn-ea"/>
                <a:cs typeface="+mn-cs"/>
              </a:rPr>
              <a:t> </a:t>
            </a:r>
            <a:r>
              <a:rPr lang="en-US" sz="1200" u="sng" kern="1200" smtClean="0">
                <a:solidFill>
                  <a:schemeClr val="tx1"/>
                </a:solidFill>
                <a:latin typeface="+mn-lt"/>
                <a:ea typeface="+mn-ea"/>
                <a:cs typeface="+mn-cs"/>
              </a:rPr>
              <a:t>K-78 (Cleanliness, pests, housekeeping) </a:t>
            </a:r>
            <a:endParaRPr lang="en-US" sz="1200" kern="1200" smtClean="0">
              <a:solidFill>
                <a:schemeClr val="tx1"/>
              </a:solidFill>
              <a:latin typeface="+mn-lt"/>
              <a:ea typeface="+mn-ea"/>
              <a:cs typeface="+mn-cs"/>
            </a:endParaRPr>
          </a:p>
          <a:p>
            <a:r>
              <a:rPr lang="en-US" sz="1200" kern="1200" smtClean="0">
                <a:solidFill>
                  <a:schemeClr val="tx1"/>
                </a:solidFill>
                <a:latin typeface="+mn-lt"/>
                <a:ea typeface="+mn-ea"/>
                <a:cs typeface="+mn-cs"/>
              </a:rPr>
              <a:t>c. 	Should the complaint(s) be verified?	Yes	</a:t>
            </a:r>
            <a:r>
              <a:rPr lang="en-US" sz="1200" u="sng" kern="1200" smtClean="0">
                <a:solidFill>
                  <a:schemeClr val="tx1"/>
                </a:solidFill>
                <a:latin typeface="+mn-lt"/>
                <a:ea typeface="+mn-ea"/>
                <a:cs typeface="+mn-cs"/>
              </a:rPr>
              <a:t>   X  </a:t>
            </a:r>
            <a:r>
              <a:rPr lang="en-US" sz="1200" kern="1200" smtClean="0">
                <a:solidFill>
                  <a:schemeClr val="tx1"/>
                </a:solidFill>
                <a:latin typeface="+mn-lt"/>
                <a:ea typeface="+mn-ea"/>
                <a:cs typeface="+mn-cs"/>
              </a:rPr>
              <a:t>	No </a:t>
            </a:r>
            <a:r>
              <a:rPr lang="en-US" sz="1200" u="sng" kern="1200" smtClean="0">
                <a:solidFill>
                  <a:schemeClr val="tx1"/>
                </a:solidFill>
                <a:latin typeface="+mn-lt"/>
                <a:ea typeface="+mn-ea"/>
                <a:cs typeface="+mn-cs"/>
              </a:rPr>
              <a:t>	</a:t>
            </a:r>
            <a:r>
              <a:rPr lang="en-US" sz="1200" kern="1200" smtClean="0">
                <a:solidFill>
                  <a:schemeClr val="tx1"/>
                </a:solidFill>
                <a:latin typeface="+mn-lt"/>
                <a:ea typeface="+mn-ea"/>
                <a:cs typeface="+mn-cs"/>
              </a:rPr>
              <a:t>	</a:t>
            </a:r>
            <a:r>
              <a:rPr lang="en-US" sz="1200" u="sng" kern="1200" smtClean="0">
                <a:solidFill>
                  <a:schemeClr val="tx1"/>
                </a:solidFill>
                <a:latin typeface="+mn-lt"/>
                <a:ea typeface="+mn-ea"/>
                <a:cs typeface="+mn-cs"/>
              </a:rPr>
              <a:t> </a:t>
            </a:r>
            <a:r>
              <a:rPr lang="en-US" sz="1200" b="1" u="sng" kern="1200" smtClean="0">
                <a:solidFill>
                  <a:schemeClr val="tx1"/>
                </a:solidFill>
                <a:latin typeface="+mn-lt"/>
                <a:ea typeface="+mn-ea"/>
                <a:cs typeface="+mn-cs"/>
              </a:rPr>
              <a:t>   </a:t>
            </a:r>
            <a:r>
              <a:rPr lang="en-US" sz="1200" u="sng"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r>
              <a:rPr lang="fr-FR" sz="1200" kern="1200" smtClean="0">
                <a:solidFill>
                  <a:schemeClr val="tx1"/>
                </a:solidFill>
                <a:latin typeface="+mn-lt"/>
                <a:ea typeface="+mn-ea"/>
                <a:cs typeface="+mn-cs"/>
              </a:rPr>
              <a:t>d.	Disposition?			</a:t>
            </a:r>
            <a:r>
              <a:rPr lang="fr-FR" sz="1200" u="sng" kern="1200" smtClean="0">
                <a:solidFill>
                  <a:schemeClr val="tx1"/>
                </a:solidFill>
                <a:latin typeface="+mn-lt"/>
                <a:ea typeface="+mn-ea"/>
                <a:cs typeface="+mn-cs"/>
              </a:rPr>
              <a:t>Referred and not substantiated </a:t>
            </a:r>
            <a:r>
              <a:rPr lang="fr-FR" sz="1200"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r>
              <a:rPr lang="en-US" sz="1200" kern="1200" smtClean="0">
                <a:solidFill>
                  <a:schemeClr val="tx1"/>
                </a:solidFill>
                <a:latin typeface="+mn-lt"/>
                <a:ea typeface="+mn-ea"/>
                <a:cs typeface="+mn-cs"/>
              </a:rPr>
              <a:t>		</a:t>
            </a:r>
          </a:p>
          <a:p>
            <a:r>
              <a:rPr lang="en-US" sz="1200" b="1"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r>
              <a:rPr lang="en-US" sz="1200" b="1" kern="1200" smtClean="0">
                <a:solidFill>
                  <a:schemeClr val="tx1"/>
                </a:solidFill>
                <a:latin typeface="+mn-lt"/>
                <a:ea typeface="+mn-ea"/>
                <a:cs typeface="+mn-cs"/>
              </a:rPr>
              <a:t>You referred this case to another agency for resolution, but the other agency failed to substantiate the complaint.  </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smtClean="0">
                <a:solidFill>
                  <a:schemeClr val="tx1"/>
                </a:solidFill>
                <a:latin typeface="+mn-lt"/>
                <a:ea typeface="+mn-ea"/>
                <a:cs typeface="+mn-cs"/>
              </a:rPr>
              <a:t>a.	Complainant		Resident</a:t>
            </a:r>
          </a:p>
          <a:p>
            <a:r>
              <a:rPr lang="en-US" sz="1200" kern="1200" smtClean="0">
                <a:solidFill>
                  <a:schemeClr val="tx1"/>
                </a:solidFill>
                <a:latin typeface="+mn-lt"/>
                <a:ea typeface="+mn-ea"/>
                <a:cs typeface="+mn-cs"/>
              </a:rPr>
              <a:t>b.	Complaint code?	</a:t>
            </a:r>
            <a:r>
              <a:rPr lang="en-US" sz="1200" u="sng" kern="1200" smtClean="0">
                <a:solidFill>
                  <a:schemeClr val="tx1"/>
                </a:solidFill>
                <a:latin typeface="+mn-lt"/>
                <a:ea typeface="+mn-ea"/>
                <a:cs typeface="+mn-cs"/>
              </a:rPr>
              <a:t> E-38 (Personal property lost, stolen) and D-27 (Exercise preference/choice)</a:t>
            </a:r>
            <a:endParaRPr lang="en-US" sz="1200" kern="1200" smtClean="0">
              <a:solidFill>
                <a:schemeClr val="tx1"/>
              </a:solidFill>
              <a:latin typeface="+mn-lt"/>
              <a:ea typeface="+mn-ea"/>
              <a:cs typeface="+mn-cs"/>
            </a:endParaRPr>
          </a:p>
          <a:p>
            <a:r>
              <a:rPr lang="en-US" sz="1200" kern="1200" smtClean="0">
                <a:solidFill>
                  <a:schemeClr val="tx1"/>
                </a:solidFill>
                <a:latin typeface="+mn-lt"/>
                <a:ea typeface="+mn-ea"/>
                <a:cs typeface="+mn-cs"/>
              </a:rPr>
              <a:t>c.	Should the complaint(s) be verified?	</a:t>
            </a:r>
            <a:r>
              <a:rPr lang="en-US" sz="1200" u="sng" kern="1200" smtClean="0">
                <a:solidFill>
                  <a:schemeClr val="tx1"/>
                </a:solidFill>
                <a:latin typeface="+mn-lt"/>
                <a:ea typeface="+mn-ea"/>
                <a:cs typeface="+mn-cs"/>
              </a:rPr>
              <a:t>Yes,  D-27   </a:t>
            </a:r>
            <a:r>
              <a:rPr lang="en-US" sz="1200" kern="1200" smtClean="0">
                <a:solidFill>
                  <a:schemeClr val="tx1"/>
                </a:solidFill>
                <a:latin typeface="+mn-lt"/>
                <a:ea typeface="+mn-ea"/>
                <a:cs typeface="+mn-cs"/>
              </a:rPr>
              <a:t>	</a:t>
            </a:r>
            <a:r>
              <a:rPr lang="en-US" sz="1200" u="sng" kern="1200" smtClean="0">
                <a:solidFill>
                  <a:schemeClr val="tx1"/>
                </a:solidFill>
                <a:latin typeface="+mn-lt"/>
                <a:ea typeface="+mn-ea"/>
                <a:cs typeface="+mn-cs"/>
              </a:rPr>
              <a:t>No,  E-38    </a:t>
            </a:r>
            <a:endParaRPr lang="en-US" sz="1200" kern="1200" smtClean="0">
              <a:solidFill>
                <a:schemeClr val="tx1"/>
              </a:solidFill>
              <a:latin typeface="+mn-lt"/>
              <a:ea typeface="+mn-ea"/>
              <a:cs typeface="+mn-cs"/>
            </a:endParaRPr>
          </a:p>
          <a:p>
            <a:r>
              <a:rPr lang="en-US" sz="1200" kern="1200" smtClean="0">
                <a:solidFill>
                  <a:schemeClr val="tx1"/>
                </a:solidFill>
                <a:latin typeface="+mn-lt"/>
                <a:ea typeface="+mn-ea"/>
                <a:cs typeface="+mn-cs"/>
              </a:rPr>
              <a:t>d.	Disposition?			Resolved          	</a:t>
            </a:r>
          </a:p>
          <a:p>
            <a:r>
              <a:rPr lang="en-US" sz="1200" b="1" kern="1200" smtClean="0">
                <a:solidFill>
                  <a:schemeClr val="tx1"/>
                </a:solidFill>
                <a:latin typeface="+mn-lt"/>
                <a:ea typeface="+mn-ea"/>
                <a:cs typeface="+mn-cs"/>
              </a:rPr>
              <a:t> </a:t>
            </a:r>
            <a:endParaRPr lang="en-US" sz="1200" kern="1200" smtClean="0">
              <a:solidFill>
                <a:schemeClr val="tx1"/>
              </a:solidFill>
              <a:latin typeface="+mn-lt"/>
              <a:ea typeface="+mn-ea"/>
              <a:cs typeface="+mn-cs"/>
            </a:endParaRPr>
          </a:p>
          <a:p>
            <a:r>
              <a:rPr lang="en-US" sz="1200" b="1" kern="1200" smtClean="0">
                <a:solidFill>
                  <a:schemeClr val="tx1"/>
                </a:solidFill>
                <a:latin typeface="+mn-lt"/>
                <a:ea typeface="+mn-ea"/>
                <a:cs typeface="+mn-cs"/>
              </a:rPr>
              <a:t>The aide did not steal the Bible.  The circumstances that the resident describes (that his Bible was stolen) are not accurate, so the complaint E38 is not verified. However, the staff are not considering the resident’s preferences and functional limitations with regards to having his Bible close by; the ombudsman addressed this concern as well.  Complaint D27 is also closed as resolved. </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037697A-2C48-4819-A5BC-75F43C75A164}" type="datetimeFigureOut">
              <a:rPr lang="en-US" smtClean="0"/>
              <a:pPr/>
              <a:t>3/20/2014</a:t>
            </a:fld>
            <a:endParaRPr lang="en-US" smtClean="0"/>
          </a:p>
        </p:txBody>
      </p:sp>
      <p:sp>
        <p:nvSpPr>
          <p:cNvPr id="9" name="Rectangle 14"/>
          <p:cNvSpPr>
            <a:spLocks noGrp="1"/>
          </p:cNvSpPr>
          <p:nvPr>
            <p:ph type="sldNum" sz="quarter" idx="11"/>
          </p:nvPr>
        </p:nvSpPr>
        <p:spPr/>
        <p:txBody>
          <a:bodyPr/>
          <a:lstStyle>
            <a:lvl1pPr>
              <a:defRPr lang="en-US" smtClean="0"/>
            </a:lvl1pPr>
          </a:lstStyle>
          <a:p>
            <a:pPr algn="r"/>
            <a:fld id="{47E06F9A-4543-41A4-9BCA-BFDDC4CB11EA}" type="slidenum">
              <a:rPr lang="en-US" smtClean="0"/>
              <a:pPr algn="r"/>
              <a:t>‹#›</a:t>
            </a:fld>
            <a:endParaRPr lang="en-US" smtClean="0"/>
          </a:p>
        </p:txBody>
      </p:sp>
      <p:sp>
        <p:nvSpPr>
          <p:cNvPr id="25" name="Rectangle 27"/>
          <p:cNvSpPr>
            <a:spLocks noGrp="1"/>
          </p:cNvSpPr>
          <p:nvPr>
            <p:ph type="ftr" sz="quarter" idx="12"/>
          </p:nvPr>
        </p:nvSpPr>
        <p:spPr/>
        <p:txBody>
          <a:bodyPr/>
          <a:lstStyle>
            <a:lvl1pPr>
              <a:defRPr lang="en-US" smtClean="0"/>
            </a:lvl1pPr>
          </a:lstStyle>
          <a:p>
            <a:endParaRPr lang="en-US"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8037697A-2C48-4819-A5BC-75F43C75A164}" type="datetimeFigureOut">
              <a:rPr lang="en-US" smtClean="0"/>
              <a:pPr/>
              <a:t>3/20/2014</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fld id="{8037697A-2C48-4819-A5BC-75F43C75A164}" type="datetimeFigureOut">
              <a:rPr lang="en-US" smtClean="0"/>
              <a:pPr/>
              <a:t>3/20/2014</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47E06F9A-4543-41A4-9BCA-BFDDC4CB1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8037697A-2C48-4819-A5BC-75F43C75A164}" type="datetimeFigureOut">
              <a:rPr lang="en-US" smtClean="0"/>
              <a:pPr/>
              <a:t>3/20/2014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8037697A-2C48-4819-A5BC-75F43C75A164}" type="datetimeFigureOut">
              <a:rPr lang="en-US" smtClean="0"/>
              <a:pPr/>
              <a:t>3/20/2014</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037697A-2C48-4819-A5BC-75F43C75A164}" type="datetimeFigureOut">
              <a:rPr lang="en-US" smtClean="0"/>
              <a:pPr/>
              <a:t>3/20/2014</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037697A-2C48-4819-A5BC-75F43C75A164}" type="datetimeFigureOut">
              <a:rPr lang="en-US" smtClean="0"/>
              <a:pPr/>
              <a:t>3/20/2014</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8037697A-2C48-4819-A5BC-75F43C75A164}" type="datetimeFigureOut">
              <a:rPr lang="en-US" smtClean="0"/>
              <a:pPr/>
              <a:t>3/20/2014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037697A-2C48-4819-A5BC-75F43C75A164}" type="datetimeFigureOut">
              <a:rPr lang="en-US" smtClean="0"/>
              <a:pPr/>
              <a:t>3/20/2014</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sz="1200"/>
            </a:pPr>
            <a:fld id="{8037697A-2C48-4819-A5BC-75F43C75A164}" type="datetimeFigureOut">
              <a:rPr lang="en-US" smtClean="0"/>
              <a:pPr>
                <a:defRPr sz="1200"/>
              </a:pPr>
              <a:t>3/20/2014</a:t>
            </a:fld>
            <a:endParaRPr b="0">
              <a:solidFill>
                <a:schemeClr val="tx2"/>
              </a:solidFill>
            </a:endParaRP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sz="1200"/>
            </a:pPr>
            <a:endParaRPr b="0">
              <a:solidFill>
                <a:schemeClr val="tx2"/>
              </a:solidFill>
            </a:endParaRP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sz="1200"/>
            </a:pPr>
            <a:fld id="{47E06F9A-4543-41A4-9BCA-BFDDC4CB11EA}" type="slidenum">
              <a:rPr lang="en-US" smtClean="0"/>
              <a:pPr>
                <a:defRPr sz="1200"/>
              </a:pPr>
              <a:t>‹#›</a:t>
            </a:fld>
            <a:endParaRPr b="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skhitt@thelegalcenter.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hyperlink" Target="mailto:skhitt@thelegalcente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ltcombudsman.org/"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www.theconsumervoic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NORS TRAINING PART III</a:t>
            </a:r>
            <a:endParaRPr lang="en-US"/>
          </a:p>
        </p:txBody>
      </p:sp>
      <p:sp>
        <p:nvSpPr>
          <p:cNvPr id="3" name="Subtitle 2"/>
          <p:cNvSpPr>
            <a:spLocks noGrp="1"/>
          </p:cNvSpPr>
          <p:nvPr>
            <p:ph type="subTitle" idx="1"/>
          </p:nvPr>
        </p:nvSpPr>
        <p:spPr/>
        <p:txBody>
          <a:bodyPr/>
          <a:lstStyle/>
          <a:p>
            <a:r>
              <a:rPr lang="en-US" smtClean="0"/>
              <a:t>Verification, Disposition and Closing Cases</a:t>
            </a:r>
          </a:p>
          <a:p>
            <a:r>
              <a:rPr lang="en-US" smtClean="0"/>
              <a:t>Webinar February 1, 2012</a:t>
            </a:r>
            <a:endParaRPr lang="en-US"/>
          </a:p>
        </p:txBody>
      </p:sp>
      <p:pic>
        <p:nvPicPr>
          <p:cNvPr id="4" name="Picture 4" descr="NORClogo"/>
          <p:cNvPicPr>
            <a:picLocks noChangeAspect="1" noChangeArrowheads="1"/>
          </p:cNvPicPr>
          <p:nvPr/>
        </p:nvPicPr>
        <p:blipFill>
          <a:blip r:embed="rId3" cstate="print"/>
          <a:srcRect/>
          <a:stretch>
            <a:fillRect/>
          </a:stretch>
        </p:blipFill>
        <p:spPr bwMode="auto">
          <a:xfrm>
            <a:off x="457200" y="381000"/>
            <a:ext cx="8229600" cy="132648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Disposition Codes</a:t>
            </a:r>
            <a:endParaRPr lang="en-US"/>
          </a:p>
        </p:txBody>
      </p:sp>
      <p:sp>
        <p:nvSpPr>
          <p:cNvPr id="3" name="Content Placeholder 2"/>
          <p:cNvSpPr>
            <a:spLocks noGrp="1"/>
          </p:cNvSpPr>
          <p:nvPr>
            <p:ph idx="1"/>
          </p:nvPr>
        </p:nvSpPr>
        <p:spPr/>
        <p:txBody>
          <a:bodyPr/>
          <a:lstStyle/>
          <a:p>
            <a:r>
              <a:rPr lang="en-US" smtClean="0"/>
              <a:t>Partially resolved</a:t>
            </a:r>
          </a:p>
          <a:p>
            <a:pPr lvl="1"/>
            <a:r>
              <a:rPr lang="en-US" smtClean="0"/>
              <a:t>Complaint addressed in part to the satisfaction or the resident or complainant, some problem remained.</a:t>
            </a:r>
          </a:p>
          <a:p>
            <a:r>
              <a:rPr lang="en-US" smtClean="0"/>
              <a:t>Resolved</a:t>
            </a:r>
          </a:p>
          <a:p>
            <a:pPr lvl="1"/>
            <a:r>
              <a:rPr lang="en-US" smtClean="0"/>
              <a:t>Resident is satisfied with the outcome.</a:t>
            </a:r>
            <a:endParaRPr lang="en-US"/>
          </a:p>
        </p:txBody>
      </p:sp>
      <p:pic>
        <p:nvPicPr>
          <p:cNvPr id="4098" name="Picture 2" descr="C:\Users\Sara\AppData\Local\Microsoft\Windows\Temporary Internet Files\Content.IE5\AJQ94MUL\MC900390994[1].wmf"/>
          <p:cNvPicPr>
            <a:picLocks noChangeAspect="1" noChangeArrowheads="1"/>
          </p:cNvPicPr>
          <p:nvPr/>
        </p:nvPicPr>
        <p:blipFill>
          <a:blip r:embed="rId3" cstate="print"/>
          <a:srcRect/>
          <a:stretch>
            <a:fillRect/>
          </a:stretch>
        </p:blipFill>
        <p:spPr bwMode="auto">
          <a:xfrm>
            <a:off x="6781800" y="3515238"/>
            <a:ext cx="1219200" cy="165904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a:t>
            </a:r>
            <a:endParaRPr lang="en-US"/>
          </a:p>
        </p:txBody>
      </p:sp>
      <p:sp>
        <p:nvSpPr>
          <p:cNvPr id="3" name="Content Placeholder 2"/>
          <p:cNvSpPr>
            <a:spLocks noGrp="1"/>
          </p:cNvSpPr>
          <p:nvPr>
            <p:ph idx="1"/>
          </p:nvPr>
        </p:nvSpPr>
        <p:spPr/>
        <p:txBody>
          <a:bodyPr>
            <a:normAutofit fontScale="92500" lnSpcReduction="10000"/>
          </a:bodyPr>
          <a:lstStyle/>
          <a:p>
            <a:r>
              <a:rPr lang="en-US" smtClean="0"/>
              <a:t>Answer the following questions.</a:t>
            </a:r>
          </a:p>
          <a:p>
            <a:pPr lvl="1">
              <a:spcAft>
                <a:spcPts val="1800"/>
              </a:spcAft>
            </a:pPr>
            <a:r>
              <a:rPr lang="en-US" smtClean="0"/>
              <a:t>Who is the complainant?</a:t>
            </a:r>
          </a:p>
          <a:p>
            <a:pPr lvl="1">
              <a:spcAft>
                <a:spcPts val="1800"/>
              </a:spcAft>
            </a:pPr>
            <a:r>
              <a:rPr lang="en-US" smtClean="0"/>
              <a:t>What is the complaint code?</a:t>
            </a:r>
          </a:p>
          <a:p>
            <a:pPr lvl="1">
              <a:spcAft>
                <a:spcPts val="1800"/>
              </a:spcAft>
            </a:pPr>
            <a:r>
              <a:rPr lang="en-US" smtClean="0"/>
              <a:t>Is the complaint verified?</a:t>
            </a:r>
          </a:p>
          <a:p>
            <a:pPr lvl="1">
              <a:spcAft>
                <a:spcPts val="1800"/>
              </a:spcAft>
            </a:pPr>
            <a:r>
              <a:rPr lang="en-US" smtClean="0"/>
              <a:t>What is the disposition code?</a:t>
            </a:r>
          </a:p>
          <a:p>
            <a:pPr>
              <a:spcAft>
                <a:spcPts val="1800"/>
              </a:spcAft>
            </a:pPr>
            <a:r>
              <a:rPr lang="en-US" smtClean="0"/>
              <a:t>Tips</a:t>
            </a:r>
          </a:p>
          <a:p>
            <a:pPr lvl="1">
              <a:spcAft>
                <a:spcPts val="1800"/>
              </a:spcAft>
            </a:pPr>
            <a:r>
              <a:rPr lang="en-US" smtClean="0"/>
              <a:t>Don’t over-think the scenarios.</a:t>
            </a:r>
          </a:p>
          <a:p>
            <a:pPr lvl="1">
              <a:spcAft>
                <a:spcPts val="1800"/>
              </a:spcAft>
            </a:pPr>
            <a:r>
              <a:rPr lang="en-US" smtClean="0"/>
              <a:t>Base your answers on the facts presented. </a:t>
            </a:r>
          </a:p>
          <a:p>
            <a:pPr lvl="1">
              <a:spcAft>
                <a:spcPts val="1800"/>
              </a:spcAft>
            </a:pPr>
            <a:r>
              <a:rPr lang="en-US" smtClean="0"/>
              <a:t>Focus on coding, not ombudsman practice and skills.</a:t>
            </a:r>
            <a:endParaRPr lang="en-US"/>
          </a:p>
        </p:txBody>
      </p:sp>
      <p:pic>
        <p:nvPicPr>
          <p:cNvPr id="4" name="Picture 2" descr="C:\Users\Sara\AppData\Local\Microsoft\Windows\Temporary Internet Files\Content.IE5\EMVGUEIZ\MC900434411[1].wmf"/>
          <p:cNvPicPr>
            <a:picLocks noChangeAspect="1" noChangeArrowheads="1"/>
          </p:cNvPicPr>
          <p:nvPr/>
        </p:nvPicPr>
        <p:blipFill>
          <a:blip r:embed="rId2" cstate="print"/>
          <a:srcRect/>
          <a:stretch>
            <a:fillRect/>
          </a:stretch>
        </p:blipFill>
        <p:spPr bwMode="auto">
          <a:xfrm rot="457290">
            <a:off x="6282841" y="2230303"/>
            <a:ext cx="1576385" cy="177343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#1</a:t>
            </a:r>
            <a:endParaRPr lang="en-US"/>
          </a:p>
        </p:txBody>
      </p:sp>
      <p:sp>
        <p:nvSpPr>
          <p:cNvPr id="3" name="Content Placeholder 2"/>
          <p:cNvSpPr>
            <a:spLocks noGrp="1"/>
          </p:cNvSpPr>
          <p:nvPr>
            <p:ph idx="1"/>
          </p:nvPr>
        </p:nvSpPr>
        <p:spPr/>
        <p:txBody>
          <a:bodyPr>
            <a:normAutofit/>
          </a:bodyPr>
          <a:lstStyle/>
          <a:p>
            <a:pPr marL="0" indent="274320" algn="just">
              <a:buNone/>
            </a:pPr>
            <a:r>
              <a:rPr lang="en-US" sz="2000" smtClean="0">
                <a:latin typeface="Cambria" pitchFamily="18" charset="0"/>
              </a:rPr>
              <a:t>A nursing home resident</a:t>
            </a:r>
            <a:r>
              <a:rPr lang="en-US" sz="2000" b="1" smtClean="0">
                <a:latin typeface="Cambria" pitchFamily="18" charset="0"/>
              </a:rPr>
              <a:t> c</a:t>
            </a:r>
            <a:r>
              <a:rPr lang="en-US" sz="2000" smtClean="0">
                <a:latin typeface="Cambria" pitchFamily="18" charset="0"/>
              </a:rPr>
              <a:t>omplains that the facility is keeping her money. “They’re ripping me off,” she states emphatically. You talk with the business office manager who tells you that the resident asked to have her own phone in her room. She agreed to pay for the phone out of her Personal Needs Allowance (PNA). She uses the balance of her PNA to have her hair done and purchase a few personal items. </a:t>
            </a:r>
          </a:p>
          <a:p>
            <a:pPr marL="0" indent="274320" algn="just">
              <a:buNone/>
            </a:pPr>
            <a:endParaRPr lang="en-US" sz="2000" smtClean="0">
              <a:latin typeface="Cambria" pitchFamily="18" charset="0"/>
            </a:endParaRPr>
          </a:p>
          <a:p>
            <a:pPr marL="0" indent="274320" algn="just">
              <a:buNone/>
            </a:pPr>
            <a:r>
              <a:rPr lang="en-US" sz="2000" smtClean="0">
                <a:latin typeface="Cambria" pitchFamily="18" charset="0"/>
              </a:rPr>
              <a:t>You report back to the resident.  She forgot that she was paying for the phone out of her PNA.  She’s glad you straightened things out.  She really likes having the phone because she can keep in touch with her children and her friends.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#1 Answers</a:t>
            </a:r>
            <a:endParaRPr lang="en-US"/>
          </a:p>
        </p:txBody>
      </p:sp>
      <p:sp>
        <p:nvSpPr>
          <p:cNvPr id="3" name="Content Placeholder 2"/>
          <p:cNvSpPr>
            <a:spLocks noGrp="1"/>
          </p:cNvSpPr>
          <p:nvPr>
            <p:ph idx="1"/>
          </p:nvPr>
        </p:nvSpPr>
        <p:spPr/>
        <p:txBody>
          <a:bodyPr/>
          <a:lstStyle/>
          <a:p>
            <a:pPr>
              <a:lnSpc>
                <a:spcPct val="200000"/>
              </a:lnSpc>
            </a:pPr>
            <a:r>
              <a:rPr lang="en-US" smtClean="0"/>
              <a:t>Complainant: Resident</a:t>
            </a:r>
          </a:p>
          <a:p>
            <a:pPr>
              <a:lnSpc>
                <a:spcPct val="200000"/>
              </a:lnSpc>
            </a:pPr>
            <a:r>
              <a:rPr lang="en-US" smtClean="0"/>
              <a:t>Complaint Code: E-37</a:t>
            </a:r>
          </a:p>
          <a:p>
            <a:pPr>
              <a:lnSpc>
                <a:spcPct val="200000"/>
              </a:lnSpc>
            </a:pPr>
            <a:r>
              <a:rPr lang="en-US" smtClean="0"/>
              <a:t>Verified: No</a:t>
            </a:r>
          </a:p>
          <a:p>
            <a:pPr>
              <a:lnSpc>
                <a:spcPct val="200000"/>
              </a:lnSpc>
            </a:pPr>
            <a:r>
              <a:rPr lang="en-US" smtClean="0"/>
              <a:t>Disposition: Resolved</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#2</a:t>
            </a:r>
            <a:endParaRPr lang="en-US"/>
          </a:p>
        </p:txBody>
      </p:sp>
      <p:sp>
        <p:nvSpPr>
          <p:cNvPr id="3" name="Content Placeholder 2"/>
          <p:cNvSpPr>
            <a:spLocks noGrp="1"/>
          </p:cNvSpPr>
          <p:nvPr>
            <p:ph idx="1"/>
          </p:nvPr>
        </p:nvSpPr>
        <p:spPr/>
        <p:txBody>
          <a:bodyPr>
            <a:normAutofit/>
          </a:bodyPr>
          <a:lstStyle/>
          <a:p>
            <a:pPr marL="0" indent="274320" algn="just">
              <a:buNone/>
            </a:pPr>
            <a:r>
              <a:rPr lang="en-US" sz="2400" smtClean="0">
                <a:latin typeface="Cambria" pitchFamily="18" charset="0"/>
              </a:rPr>
              <a:t>Ms. Douglas’s daughter Karen complains that the nursing home is refusing to take her mother to the dining room for the noon meal. She tells you that she has talked to the facility several times, but when she calls at noon her mother is always in her room eating her meal.  </a:t>
            </a:r>
          </a:p>
          <a:p>
            <a:pPr marL="0" indent="274320" algn="just">
              <a:buNone/>
            </a:pPr>
            <a:endParaRPr lang="en-US" sz="2400" smtClean="0">
              <a:latin typeface="Cambria" pitchFamily="18" charset="0"/>
            </a:endParaRPr>
          </a:p>
          <a:p>
            <a:pPr marL="0" indent="274320" algn="just">
              <a:buNone/>
            </a:pPr>
            <a:r>
              <a:rPr lang="en-US" sz="2400" smtClean="0">
                <a:latin typeface="Cambria" pitchFamily="18" charset="0"/>
              </a:rPr>
              <a:t>You visit Ms. Douglas and explain the call received from her daughter.   She tells you that she likes to eat lunch in her room because it is quiet.  It is the only time she gets to be alone.  The aides always try to take her to the dining room at noon, but she tells them, “No.” She reports eating her evening meal in the dining room.</a:t>
            </a:r>
            <a:endParaRPr lang="en-US" sz="240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#2, Answers</a:t>
            </a:r>
            <a:endParaRPr lang="en-US"/>
          </a:p>
        </p:txBody>
      </p:sp>
      <p:sp>
        <p:nvSpPr>
          <p:cNvPr id="3" name="Content Placeholder 2"/>
          <p:cNvSpPr>
            <a:spLocks noGrp="1"/>
          </p:cNvSpPr>
          <p:nvPr>
            <p:ph idx="1"/>
          </p:nvPr>
        </p:nvSpPr>
        <p:spPr/>
        <p:txBody>
          <a:bodyPr/>
          <a:lstStyle/>
          <a:p>
            <a:pPr>
              <a:lnSpc>
                <a:spcPct val="200000"/>
              </a:lnSpc>
            </a:pPr>
            <a:r>
              <a:rPr lang="en-US" smtClean="0"/>
              <a:t>Complainant: Relative (daughter)</a:t>
            </a:r>
          </a:p>
          <a:p>
            <a:pPr>
              <a:lnSpc>
                <a:spcPct val="200000"/>
              </a:lnSpc>
            </a:pPr>
            <a:r>
              <a:rPr lang="en-US" smtClean="0"/>
              <a:t>Complaint Code: D-27</a:t>
            </a:r>
          </a:p>
          <a:p>
            <a:pPr>
              <a:lnSpc>
                <a:spcPct val="200000"/>
              </a:lnSpc>
            </a:pPr>
            <a:r>
              <a:rPr lang="en-US" smtClean="0"/>
              <a:t>Verified: No</a:t>
            </a:r>
          </a:p>
          <a:p>
            <a:pPr>
              <a:lnSpc>
                <a:spcPct val="200000"/>
              </a:lnSpc>
            </a:pPr>
            <a:r>
              <a:rPr lang="en-US" smtClean="0"/>
              <a:t>Disposition: No action needed</a:t>
            </a:r>
          </a:p>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#3</a:t>
            </a:r>
            <a:endParaRPr lang="en-US"/>
          </a:p>
        </p:txBody>
      </p:sp>
      <p:sp>
        <p:nvSpPr>
          <p:cNvPr id="3" name="Content Placeholder 2"/>
          <p:cNvSpPr>
            <a:spLocks noGrp="1"/>
          </p:cNvSpPr>
          <p:nvPr>
            <p:ph idx="1"/>
          </p:nvPr>
        </p:nvSpPr>
        <p:spPr/>
        <p:txBody>
          <a:bodyPr>
            <a:normAutofit/>
          </a:bodyPr>
          <a:lstStyle/>
          <a:p>
            <a:pPr marL="0" indent="274320" algn="just">
              <a:buNone/>
            </a:pPr>
            <a:r>
              <a:rPr lang="en-US" sz="2400" smtClean="0">
                <a:latin typeface="Cambria" pitchFamily="18" charset="0"/>
              </a:rPr>
              <a:t>You observe roaches in the nursing home.  This is the fourth complaint that you have opened concerning roaches in this facility in the past year. Each time, you report to management and the corporate office. The facility has addressed the problem temporarily. However, the roaches return even though the facility has shown documentation of the regular inspections as well as pesticide records.   </a:t>
            </a:r>
          </a:p>
          <a:p>
            <a:pPr marL="0" indent="274320" algn="just">
              <a:buNone/>
            </a:pPr>
            <a:r>
              <a:rPr lang="en-US" sz="2400" smtClean="0">
                <a:latin typeface="Cambria" pitchFamily="18" charset="0"/>
              </a:rPr>
              <a:t>This time, after notifying management and corporate, you decide to refer the case to the state licensing and certification agency. The licensing agency does not find any roaches the day they inspect the facility so they do not substantiate the complaint.</a:t>
            </a:r>
            <a:endParaRPr lang="en-US" sz="2400">
              <a:latin typeface="Cambr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#3, Answers</a:t>
            </a:r>
            <a:endParaRPr lang="en-US"/>
          </a:p>
        </p:txBody>
      </p:sp>
      <p:sp>
        <p:nvSpPr>
          <p:cNvPr id="3" name="Content Placeholder 2"/>
          <p:cNvSpPr>
            <a:spLocks noGrp="1"/>
          </p:cNvSpPr>
          <p:nvPr>
            <p:ph idx="1"/>
          </p:nvPr>
        </p:nvSpPr>
        <p:spPr/>
        <p:txBody>
          <a:bodyPr/>
          <a:lstStyle/>
          <a:p>
            <a:pPr>
              <a:spcAft>
                <a:spcPts val="1800"/>
              </a:spcAft>
            </a:pPr>
            <a:r>
              <a:rPr lang="en-US" smtClean="0"/>
              <a:t>Complainant: Ombudsman</a:t>
            </a:r>
          </a:p>
          <a:p>
            <a:pPr>
              <a:spcAft>
                <a:spcPts val="1800"/>
              </a:spcAft>
            </a:pPr>
            <a:r>
              <a:rPr lang="en-US" smtClean="0"/>
              <a:t>Complaint Code: K-78</a:t>
            </a:r>
          </a:p>
          <a:p>
            <a:pPr>
              <a:spcAft>
                <a:spcPts val="1800"/>
              </a:spcAft>
            </a:pPr>
            <a:r>
              <a:rPr lang="en-US" smtClean="0"/>
              <a:t>Verified: Yes</a:t>
            </a:r>
          </a:p>
          <a:p>
            <a:pPr>
              <a:spcAft>
                <a:spcPts val="1800"/>
              </a:spcAft>
            </a:pPr>
            <a:r>
              <a:rPr lang="en-US" smtClean="0"/>
              <a:t>Disposition: Referred and not substantiated (d.3)</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#4</a:t>
            </a:r>
            <a:endParaRPr lang="en-US"/>
          </a:p>
        </p:txBody>
      </p:sp>
      <p:sp>
        <p:nvSpPr>
          <p:cNvPr id="3" name="Content Placeholder 2"/>
          <p:cNvSpPr>
            <a:spLocks noGrp="1"/>
          </p:cNvSpPr>
          <p:nvPr>
            <p:ph idx="1"/>
          </p:nvPr>
        </p:nvSpPr>
        <p:spPr/>
        <p:txBody>
          <a:bodyPr>
            <a:normAutofit/>
          </a:bodyPr>
          <a:lstStyle/>
          <a:p>
            <a:pPr marL="0" indent="274320" algn="just">
              <a:buNone/>
            </a:pPr>
            <a:r>
              <a:rPr lang="en-US" sz="2400" smtClean="0">
                <a:latin typeface="Cambria" pitchFamily="18" charset="0"/>
              </a:rPr>
              <a:t>A resident tells you that an aide stole his family Bible.  You speak to the aide and she explains that she put it in his top dresser drawer.  It has a leather and gold cover and she put it away for safe keeping. </a:t>
            </a:r>
          </a:p>
          <a:p>
            <a:pPr marL="0" indent="274320" algn="just">
              <a:buNone/>
            </a:pPr>
            <a:r>
              <a:rPr lang="en-US" sz="2400" smtClean="0">
                <a:latin typeface="Cambria" pitchFamily="18" charset="0"/>
              </a:rPr>
              <a:t>You tell the resident the Bible is in the dresser drawer.  He explains that he still cannot get it because he is unable walk across the room and he would like to read it every morning. You address the matter of the location of the Bible with the staff and the resident now has easy access to his Bible</a:t>
            </a:r>
            <a:r>
              <a:rPr lang="en-US" sz="2400" b="1" smtClean="0">
                <a:latin typeface="Cambria" pitchFamily="18" charset="0"/>
              </a:rPr>
              <a:t>.</a:t>
            </a:r>
            <a:endParaRPr lang="en-US" sz="240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#4, Answers</a:t>
            </a:r>
            <a:endParaRPr lang="en-US"/>
          </a:p>
        </p:txBody>
      </p:sp>
      <p:sp>
        <p:nvSpPr>
          <p:cNvPr id="3" name="Content Placeholder 2"/>
          <p:cNvSpPr>
            <a:spLocks noGrp="1"/>
          </p:cNvSpPr>
          <p:nvPr>
            <p:ph idx="1"/>
          </p:nvPr>
        </p:nvSpPr>
        <p:spPr/>
        <p:txBody>
          <a:bodyPr/>
          <a:lstStyle/>
          <a:p>
            <a:pPr>
              <a:spcAft>
                <a:spcPts val="1800"/>
              </a:spcAft>
            </a:pPr>
            <a:r>
              <a:rPr lang="en-US" smtClean="0"/>
              <a:t>Complainant: Resident</a:t>
            </a:r>
          </a:p>
          <a:p>
            <a:pPr>
              <a:spcAft>
                <a:spcPts val="1800"/>
              </a:spcAft>
            </a:pPr>
            <a:r>
              <a:rPr lang="en-US" smtClean="0"/>
              <a:t>Complaint Codes: E-38 and D-27</a:t>
            </a:r>
          </a:p>
          <a:p>
            <a:pPr>
              <a:spcAft>
                <a:spcPts val="1800"/>
              </a:spcAft>
            </a:pPr>
            <a:r>
              <a:rPr lang="en-US" smtClean="0"/>
              <a:t>Verified: </a:t>
            </a:r>
          </a:p>
          <a:p>
            <a:pPr lvl="1">
              <a:spcAft>
                <a:spcPts val="1800"/>
              </a:spcAft>
            </a:pPr>
            <a:r>
              <a:rPr lang="en-US" smtClean="0"/>
              <a:t>Yes, D-27</a:t>
            </a:r>
          </a:p>
          <a:p>
            <a:pPr lvl="1">
              <a:spcAft>
                <a:spcPts val="1800"/>
              </a:spcAft>
            </a:pPr>
            <a:r>
              <a:rPr lang="en-US" smtClean="0"/>
              <a:t>No, E-38</a:t>
            </a:r>
          </a:p>
          <a:p>
            <a:pPr>
              <a:spcAft>
                <a:spcPts val="1800"/>
              </a:spcAft>
            </a:pPr>
            <a:r>
              <a:rPr lang="en-US" smtClean="0"/>
              <a:t>Disposition: Resolved</a:t>
            </a:r>
          </a:p>
          <a:p>
            <a:pPr>
              <a:buNone/>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PURPOSE of TRAINING</a:t>
            </a:r>
            <a:endParaRPr lang="en-US"/>
          </a:p>
        </p:txBody>
      </p:sp>
      <p:sp>
        <p:nvSpPr>
          <p:cNvPr id="3" name="Content Placeholder 2"/>
          <p:cNvSpPr>
            <a:spLocks noGrp="1"/>
          </p:cNvSpPr>
          <p:nvPr>
            <p:ph idx="1"/>
          </p:nvPr>
        </p:nvSpPr>
        <p:spPr/>
        <p:txBody>
          <a:bodyPr>
            <a:normAutofit/>
          </a:bodyPr>
          <a:lstStyle/>
          <a:p>
            <a:pPr>
              <a:spcAft>
                <a:spcPts val="600"/>
              </a:spcAft>
            </a:pPr>
            <a:r>
              <a:rPr lang="en-US" sz="2400" smtClean="0"/>
              <a:t>Improve consistency in NORS reporting</a:t>
            </a:r>
          </a:p>
          <a:p>
            <a:pPr>
              <a:spcAft>
                <a:spcPts val="600"/>
              </a:spcAft>
              <a:buNone/>
            </a:pPr>
            <a:endParaRPr lang="en-US" sz="2400" smtClean="0"/>
          </a:p>
          <a:p>
            <a:pPr>
              <a:spcAft>
                <a:spcPts val="600"/>
              </a:spcAft>
            </a:pPr>
            <a:r>
              <a:rPr lang="en-US" sz="2400" smtClean="0"/>
              <a:t>Provide clarifying information on Verification, Disposition and Closing Cases by:</a:t>
            </a:r>
          </a:p>
          <a:p>
            <a:pPr lvl="1">
              <a:spcAft>
                <a:spcPts val="600"/>
              </a:spcAft>
            </a:pPr>
            <a:r>
              <a:rPr lang="en-US" smtClean="0"/>
              <a:t>Reviewing the Basic Principles,</a:t>
            </a:r>
          </a:p>
          <a:p>
            <a:pPr lvl="1">
              <a:spcAft>
                <a:spcPts val="600"/>
              </a:spcAft>
            </a:pPr>
            <a:r>
              <a:rPr lang="en-US" smtClean="0"/>
              <a:t>Reviewing the Disposition Codes,</a:t>
            </a:r>
          </a:p>
          <a:p>
            <a:pPr lvl="1">
              <a:spcAft>
                <a:spcPts val="600"/>
              </a:spcAft>
            </a:pPr>
            <a:r>
              <a:rPr lang="en-US" smtClean="0"/>
              <a:t>Answering the Quiz coding scenarios,</a:t>
            </a:r>
          </a:p>
          <a:p>
            <a:pPr lvl="1">
              <a:spcAft>
                <a:spcPts val="600"/>
              </a:spcAft>
            </a:pPr>
            <a:r>
              <a:rPr lang="en-US" smtClean="0"/>
              <a:t>Answering questions related to the Quiz scenarios and answers, and </a:t>
            </a:r>
          </a:p>
          <a:p>
            <a:pPr lvl="1">
              <a:spcAft>
                <a:spcPts val="600"/>
              </a:spcAft>
            </a:pPr>
            <a:r>
              <a:rPr lang="en-US" smtClean="0"/>
              <a:t>Responding to other questions and examples.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#5</a:t>
            </a:r>
            <a:endParaRPr lang="en-US"/>
          </a:p>
        </p:txBody>
      </p:sp>
      <p:sp>
        <p:nvSpPr>
          <p:cNvPr id="3" name="Content Placeholder 2"/>
          <p:cNvSpPr>
            <a:spLocks noGrp="1"/>
          </p:cNvSpPr>
          <p:nvPr>
            <p:ph idx="1"/>
          </p:nvPr>
        </p:nvSpPr>
        <p:spPr/>
        <p:txBody>
          <a:bodyPr>
            <a:normAutofit/>
          </a:bodyPr>
          <a:lstStyle/>
          <a:p>
            <a:pPr marL="0" indent="274320" algn="just">
              <a:buNone/>
            </a:pPr>
            <a:r>
              <a:rPr lang="en-US" sz="2400" smtClean="0">
                <a:latin typeface="Cambria" pitchFamily="18" charset="0"/>
              </a:rPr>
              <a:t>A daughter calls complaining that her mother, a nursing home resident, needs to be moved to a room closer to the nurse’s station because she feels isolated at the end of the hall. The daughter has a health care power of attorney for her mother. The mother agrees that she would feel safer in one of the two rooms near the nurses. </a:t>
            </a:r>
          </a:p>
          <a:p>
            <a:pPr marL="0" indent="274320" algn="just">
              <a:buNone/>
            </a:pPr>
            <a:r>
              <a:rPr lang="en-US" sz="2400" smtClean="0">
                <a:latin typeface="Cambria" pitchFamily="18" charset="0"/>
              </a:rPr>
              <a:t>You investigate and find that there are no empty beds in either of those rooms. The daughter insists that they move one of the other residents to make room for her mother.  You visit the resident twice and she tells you she wants to forget the whole thing.  Her current room is fine and all the commotion about moving is upsetting her.</a:t>
            </a:r>
            <a:r>
              <a:rPr lang="en-US" sz="2400" smtClean="0"/>
              <a:t> </a:t>
            </a:r>
            <a:endParaRPr lang="en-US"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#5, Answers</a:t>
            </a:r>
            <a:endParaRPr lang="en-US"/>
          </a:p>
        </p:txBody>
      </p:sp>
      <p:sp>
        <p:nvSpPr>
          <p:cNvPr id="3" name="Content Placeholder 2"/>
          <p:cNvSpPr>
            <a:spLocks noGrp="1"/>
          </p:cNvSpPr>
          <p:nvPr>
            <p:ph idx="1"/>
          </p:nvPr>
        </p:nvSpPr>
        <p:spPr/>
        <p:txBody>
          <a:bodyPr/>
          <a:lstStyle/>
          <a:p>
            <a:pPr>
              <a:spcAft>
                <a:spcPts val="1800"/>
              </a:spcAft>
            </a:pPr>
            <a:r>
              <a:rPr lang="en-US" smtClean="0"/>
              <a:t>Complainant: Relative (daughter)</a:t>
            </a:r>
          </a:p>
          <a:p>
            <a:pPr>
              <a:spcAft>
                <a:spcPts val="1800"/>
              </a:spcAft>
            </a:pPr>
            <a:r>
              <a:rPr lang="en-US" smtClean="0"/>
              <a:t>Complaint Code: C-22</a:t>
            </a:r>
          </a:p>
          <a:p>
            <a:pPr>
              <a:spcAft>
                <a:spcPts val="1800"/>
              </a:spcAft>
            </a:pPr>
            <a:r>
              <a:rPr lang="en-US" smtClean="0"/>
              <a:t>Verified: Yes</a:t>
            </a:r>
          </a:p>
          <a:p>
            <a:pPr>
              <a:spcAft>
                <a:spcPts val="1800"/>
              </a:spcAft>
            </a:pPr>
            <a:r>
              <a:rPr lang="en-US" smtClean="0"/>
              <a:t>Disposition: Withdrawn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#6</a:t>
            </a:r>
            <a:endParaRPr lang="en-US"/>
          </a:p>
        </p:txBody>
      </p:sp>
      <p:sp>
        <p:nvSpPr>
          <p:cNvPr id="3" name="Content Placeholder 2"/>
          <p:cNvSpPr>
            <a:spLocks noGrp="1"/>
          </p:cNvSpPr>
          <p:nvPr>
            <p:ph idx="1"/>
          </p:nvPr>
        </p:nvSpPr>
        <p:spPr/>
        <p:txBody>
          <a:bodyPr>
            <a:normAutofit fontScale="85000" lnSpcReduction="20000"/>
          </a:bodyPr>
          <a:lstStyle/>
          <a:p>
            <a:pPr marL="0" indent="274320" algn="just">
              <a:buNone/>
            </a:pPr>
            <a:r>
              <a:rPr lang="en-US" smtClean="0">
                <a:latin typeface="Cambria" pitchFamily="18" charset="0"/>
              </a:rPr>
              <a:t>During a visit at a nursing home, several residents tell you the food is often cold.  You observe meal service and visit a few other residents who are also report the food is cold, so you open a case on behalf of the group of residents.  You speak with dietary staff about the problem.  Initially, the mealtime is adjusted to accommodate residents who are engaged in activities, but a few other residents still complain the food is cold.  </a:t>
            </a:r>
          </a:p>
          <a:p>
            <a:pPr marL="0" indent="274320" algn="just">
              <a:buNone/>
            </a:pPr>
            <a:r>
              <a:rPr lang="en-US" smtClean="0">
                <a:latin typeface="Cambria" pitchFamily="18" charset="0"/>
              </a:rPr>
              <a:t>You continue to work on the case. The Director of Food Services agrees that new heating lamps need to be purchased and orders them and  also agrees to increase staffing during peak dining times.  The management follows through on ordering the equipment but there is not additional staff.  You check in with residents a few weeks later and all but one is satisfied with the improvements made. </a:t>
            </a:r>
            <a:endParaRPr lang="en-US">
              <a:latin typeface="Cambri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#6, Answers</a:t>
            </a:r>
            <a:endParaRPr lang="en-US"/>
          </a:p>
        </p:txBody>
      </p:sp>
      <p:sp>
        <p:nvSpPr>
          <p:cNvPr id="3" name="Content Placeholder 2"/>
          <p:cNvSpPr>
            <a:spLocks noGrp="1"/>
          </p:cNvSpPr>
          <p:nvPr>
            <p:ph idx="1"/>
          </p:nvPr>
        </p:nvSpPr>
        <p:spPr/>
        <p:txBody>
          <a:bodyPr/>
          <a:lstStyle/>
          <a:p>
            <a:pPr>
              <a:spcAft>
                <a:spcPts val="1800"/>
              </a:spcAft>
            </a:pPr>
            <a:r>
              <a:rPr lang="en-US" smtClean="0"/>
              <a:t>Complainant: Residents</a:t>
            </a:r>
          </a:p>
          <a:p>
            <a:pPr>
              <a:spcAft>
                <a:spcPts val="1800"/>
              </a:spcAft>
            </a:pPr>
            <a:r>
              <a:rPr lang="en-US" smtClean="0"/>
              <a:t>Complaint Code: J-73</a:t>
            </a:r>
          </a:p>
          <a:p>
            <a:pPr>
              <a:spcAft>
                <a:spcPts val="1800"/>
              </a:spcAft>
            </a:pPr>
            <a:r>
              <a:rPr lang="en-US" smtClean="0"/>
              <a:t>Verified: Yes</a:t>
            </a:r>
          </a:p>
          <a:p>
            <a:pPr>
              <a:spcAft>
                <a:spcPts val="1800"/>
              </a:spcAft>
            </a:pPr>
            <a:r>
              <a:rPr lang="en-US" smtClean="0"/>
              <a:t>Disposition: Partially Resolved</a:t>
            </a:r>
          </a:p>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#7</a:t>
            </a:r>
            <a:endParaRPr lang="en-US" dirty="0"/>
          </a:p>
        </p:txBody>
      </p:sp>
      <p:sp>
        <p:nvSpPr>
          <p:cNvPr id="3" name="Content Placeholder 2"/>
          <p:cNvSpPr>
            <a:spLocks noGrp="1"/>
          </p:cNvSpPr>
          <p:nvPr>
            <p:ph idx="1"/>
          </p:nvPr>
        </p:nvSpPr>
        <p:spPr/>
        <p:txBody>
          <a:bodyPr>
            <a:normAutofit/>
          </a:bodyPr>
          <a:lstStyle/>
          <a:p>
            <a:pPr marL="0" indent="274320" algn="just">
              <a:buNone/>
            </a:pPr>
            <a:r>
              <a:rPr lang="en-US" sz="2400" dirty="0" smtClean="0">
                <a:latin typeface="Cambria" pitchFamily="18" charset="0"/>
              </a:rPr>
              <a:t>The president of the residents’ council complains about the amount of the Personal Needs Allowance (PNA) for residents receiving Medicaid.  You meet with the residents’ council and explain that the PNA is determined by the state legislature.  The council asks for your assistance in presenting the issue to an advocacy organization that lobbies the legislature on behalf of long-term care residents.  </a:t>
            </a:r>
          </a:p>
          <a:p>
            <a:pPr marL="0" indent="274320" algn="just">
              <a:buNone/>
            </a:pPr>
            <a:r>
              <a:rPr lang="en-US" sz="2400" dirty="0" smtClean="0">
                <a:latin typeface="Cambria" pitchFamily="18" charset="0"/>
              </a:rPr>
              <a:t>You and the State LTC Ombudsman meet with a representative from the advocacy organization and the organization agrees to lobby for an increase in the PNA during the next legislative session. </a:t>
            </a:r>
            <a:endParaRPr lang="en-US" sz="2400" dirty="0">
              <a:latin typeface="Cambri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#7, Answers</a:t>
            </a:r>
            <a:endParaRPr lang="en-US" dirty="0"/>
          </a:p>
        </p:txBody>
      </p:sp>
      <p:sp>
        <p:nvSpPr>
          <p:cNvPr id="3" name="Content Placeholder 2"/>
          <p:cNvSpPr>
            <a:spLocks noGrp="1"/>
          </p:cNvSpPr>
          <p:nvPr>
            <p:ph idx="1"/>
          </p:nvPr>
        </p:nvSpPr>
        <p:spPr/>
        <p:txBody>
          <a:bodyPr/>
          <a:lstStyle/>
          <a:p>
            <a:pPr>
              <a:spcAft>
                <a:spcPts val="1800"/>
              </a:spcAft>
            </a:pPr>
            <a:r>
              <a:rPr lang="en-US" dirty="0" smtClean="0"/>
              <a:t>Complainant: Residents</a:t>
            </a:r>
          </a:p>
          <a:p>
            <a:pPr>
              <a:spcAft>
                <a:spcPts val="1800"/>
              </a:spcAft>
            </a:pPr>
            <a:r>
              <a:rPr lang="en-US" dirty="0" smtClean="0"/>
              <a:t>Complaint Code: 0-114</a:t>
            </a:r>
          </a:p>
          <a:p>
            <a:pPr>
              <a:spcAft>
                <a:spcPts val="1800"/>
              </a:spcAft>
            </a:pPr>
            <a:r>
              <a:rPr lang="en-US" dirty="0" smtClean="0"/>
              <a:t>Verified: Yes</a:t>
            </a:r>
          </a:p>
          <a:p>
            <a:pPr>
              <a:spcAft>
                <a:spcPts val="1800"/>
              </a:spcAft>
            </a:pPr>
            <a:r>
              <a:rPr lang="en-US" dirty="0" smtClean="0"/>
              <a:t>Disposition: Legislative action required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#8</a:t>
            </a:r>
            <a:endParaRPr lang="en-US" dirty="0"/>
          </a:p>
        </p:txBody>
      </p:sp>
      <p:sp>
        <p:nvSpPr>
          <p:cNvPr id="3" name="Content Placeholder 2"/>
          <p:cNvSpPr>
            <a:spLocks noGrp="1"/>
          </p:cNvSpPr>
          <p:nvPr>
            <p:ph idx="1"/>
          </p:nvPr>
        </p:nvSpPr>
        <p:spPr/>
        <p:txBody>
          <a:bodyPr>
            <a:normAutofit fontScale="77500" lnSpcReduction="20000"/>
          </a:bodyPr>
          <a:lstStyle/>
          <a:p>
            <a:pPr marL="0" indent="274320" algn="just">
              <a:buNone/>
            </a:pPr>
            <a:r>
              <a:rPr lang="en-US" dirty="0" smtClean="0">
                <a:latin typeface="Cambria" pitchFamily="18" charset="0"/>
              </a:rPr>
              <a:t>A personal care home resident complains that the home provider will not let her go to the activity center each day as she has in the past.  You investigate the complaint and discover that the activity center has reduced the number of days it is open each week.  The resident was not aware the schedule was changed and is now attending the center each day it is open.  The provider said that she told the resident about the schedule change but she must have forgotten.  You discuss with the provider techniques to remind the resident such as keeping a calendar in her room with her activity center schedule and discuss other services in the community as that the resident may be able to utilize.  The resident agrees to talk to the home provider and her case worker about what she can do on the days the center is closed.  </a:t>
            </a:r>
          </a:p>
          <a:p>
            <a:pPr marL="0" indent="274320" algn="just">
              <a:buNone/>
            </a:pPr>
            <a:r>
              <a:rPr lang="en-US" dirty="0" smtClean="0">
                <a:latin typeface="Cambria" pitchFamily="18" charset="0"/>
              </a:rPr>
              <a:t>You check back the next month and the resident reports that she is also attending a vocational program one day a week.  She is happy with the new schedule. </a:t>
            </a:r>
            <a:endParaRPr lang="en-US" dirty="0">
              <a:latin typeface="Cambr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#8, Answers</a:t>
            </a:r>
            <a:endParaRPr lang="en-US" dirty="0"/>
          </a:p>
        </p:txBody>
      </p:sp>
      <p:sp>
        <p:nvSpPr>
          <p:cNvPr id="3" name="Content Placeholder 2"/>
          <p:cNvSpPr>
            <a:spLocks noGrp="1"/>
          </p:cNvSpPr>
          <p:nvPr>
            <p:ph idx="1"/>
          </p:nvPr>
        </p:nvSpPr>
        <p:spPr/>
        <p:txBody>
          <a:bodyPr/>
          <a:lstStyle/>
          <a:p>
            <a:pPr>
              <a:spcAft>
                <a:spcPts val="1800"/>
              </a:spcAft>
            </a:pPr>
            <a:r>
              <a:rPr lang="en-US" dirty="0" smtClean="0"/>
              <a:t>Complainant: Resident</a:t>
            </a:r>
          </a:p>
          <a:p>
            <a:pPr>
              <a:spcAft>
                <a:spcPts val="1800"/>
              </a:spcAft>
            </a:pPr>
            <a:r>
              <a:rPr lang="en-US" dirty="0" smtClean="0"/>
              <a:t>Complaint Code: I-65</a:t>
            </a:r>
          </a:p>
          <a:p>
            <a:pPr>
              <a:spcAft>
                <a:spcPts val="1800"/>
              </a:spcAft>
            </a:pPr>
            <a:r>
              <a:rPr lang="en-US" dirty="0" smtClean="0"/>
              <a:t>Verified: No</a:t>
            </a:r>
          </a:p>
          <a:p>
            <a:pPr>
              <a:spcAft>
                <a:spcPts val="1800"/>
              </a:spcAft>
            </a:pPr>
            <a:r>
              <a:rPr lang="en-US" dirty="0" smtClean="0"/>
              <a:t>Disposition: Resolved</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#9</a:t>
            </a:r>
            <a:endParaRPr lang="en-US" dirty="0"/>
          </a:p>
        </p:txBody>
      </p:sp>
      <p:sp>
        <p:nvSpPr>
          <p:cNvPr id="3" name="Content Placeholder 2"/>
          <p:cNvSpPr>
            <a:spLocks noGrp="1"/>
          </p:cNvSpPr>
          <p:nvPr>
            <p:ph idx="1"/>
          </p:nvPr>
        </p:nvSpPr>
        <p:spPr/>
        <p:txBody>
          <a:bodyPr>
            <a:normAutofit/>
          </a:bodyPr>
          <a:lstStyle/>
          <a:p>
            <a:pPr marL="0" indent="274320" algn="just">
              <a:buNone/>
            </a:pPr>
            <a:r>
              <a:rPr lang="en-US" sz="2400" dirty="0" smtClean="0">
                <a:latin typeface="Cambria" pitchFamily="18" charset="0"/>
              </a:rPr>
              <a:t>A nursing home resident who is receiving hospice services complains that he is in a lot of pain.  He says the facility refused to contact his doctor about changing his pain medication. You ask the Director of Nursing to consult with the doctor. She agrees and calls you the next day to report the doctor made a minor change in the medication dosage.  </a:t>
            </a:r>
          </a:p>
          <a:p>
            <a:pPr marL="0" indent="274320" algn="just">
              <a:buNone/>
            </a:pPr>
            <a:r>
              <a:rPr lang="en-US" sz="2400" dirty="0" smtClean="0">
                <a:latin typeface="Cambria" pitchFamily="18" charset="0"/>
              </a:rPr>
              <a:t>You visit the resident, but he is asleep.  The nurse on duty relates that the resident has been much more comfortable during the day, but he has been calling out during the night. </a:t>
            </a:r>
          </a:p>
          <a:p>
            <a:pPr marL="0" indent="274320" algn="just">
              <a:buNone/>
            </a:pPr>
            <a:r>
              <a:rPr lang="en-US" sz="2400" dirty="0" smtClean="0">
                <a:latin typeface="Cambria" pitchFamily="18" charset="0"/>
              </a:rPr>
              <a:t>Three days later you visit the facility to see the resident again.  The Director of Nursing tells you the resident died the night before. </a:t>
            </a:r>
            <a:endParaRPr lang="en-US" sz="2400" dirty="0">
              <a:latin typeface="Cambr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#9, Answers</a:t>
            </a:r>
            <a:endParaRPr lang="en-US" dirty="0"/>
          </a:p>
        </p:txBody>
      </p:sp>
      <p:sp>
        <p:nvSpPr>
          <p:cNvPr id="3" name="Content Placeholder 2"/>
          <p:cNvSpPr>
            <a:spLocks noGrp="1"/>
          </p:cNvSpPr>
          <p:nvPr>
            <p:ph idx="1"/>
          </p:nvPr>
        </p:nvSpPr>
        <p:spPr/>
        <p:txBody>
          <a:bodyPr/>
          <a:lstStyle/>
          <a:p>
            <a:pPr>
              <a:spcAft>
                <a:spcPts val="1800"/>
              </a:spcAft>
            </a:pPr>
            <a:r>
              <a:rPr lang="en-US" dirty="0" smtClean="0"/>
              <a:t>Complainant: Resident</a:t>
            </a:r>
          </a:p>
          <a:p>
            <a:pPr>
              <a:spcAft>
                <a:spcPts val="1800"/>
              </a:spcAft>
            </a:pPr>
            <a:r>
              <a:rPr lang="en-US" dirty="0" smtClean="0"/>
              <a:t>Complaint Code: F-46</a:t>
            </a:r>
          </a:p>
          <a:p>
            <a:pPr>
              <a:spcAft>
                <a:spcPts val="1800"/>
              </a:spcAft>
            </a:pPr>
            <a:r>
              <a:rPr lang="en-US" dirty="0" smtClean="0"/>
              <a:t>Verified: Yes</a:t>
            </a:r>
          </a:p>
          <a:p>
            <a:pPr>
              <a:spcAft>
                <a:spcPts val="1800"/>
              </a:spcAft>
            </a:pPr>
            <a:r>
              <a:rPr lang="en-US" dirty="0" smtClean="0"/>
              <a:t>Disposition: Partially resolved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Initial Comments on Coding</a:t>
            </a:r>
            <a:endParaRPr lang="en-US"/>
          </a:p>
        </p:txBody>
      </p:sp>
      <p:sp>
        <p:nvSpPr>
          <p:cNvPr id="3" name="Content Placeholder 2"/>
          <p:cNvSpPr>
            <a:spLocks noGrp="1"/>
          </p:cNvSpPr>
          <p:nvPr>
            <p:ph idx="1"/>
          </p:nvPr>
        </p:nvSpPr>
        <p:spPr/>
        <p:txBody>
          <a:bodyPr>
            <a:normAutofit/>
          </a:bodyPr>
          <a:lstStyle/>
          <a:p>
            <a:pPr algn="ctr">
              <a:spcAft>
                <a:spcPts val="600"/>
              </a:spcAft>
              <a:buNone/>
            </a:pPr>
            <a:r>
              <a:rPr lang="en-US" sz="2400" b="1" smtClean="0"/>
              <a:t>Louise Ryan, </a:t>
            </a:r>
          </a:p>
          <a:p>
            <a:pPr algn="ctr">
              <a:spcAft>
                <a:spcPts val="600"/>
              </a:spcAft>
              <a:buNone/>
            </a:pPr>
            <a:r>
              <a:rPr lang="en-US" sz="2400" smtClean="0"/>
              <a:t>Ombudsman Program Specialist </a:t>
            </a:r>
          </a:p>
          <a:p>
            <a:pPr algn="ctr">
              <a:spcAft>
                <a:spcPts val="600"/>
              </a:spcAft>
              <a:buNone/>
            </a:pPr>
            <a:r>
              <a:rPr lang="en-US" sz="2400" smtClean="0"/>
              <a:t>Administration on Aging</a:t>
            </a:r>
          </a:p>
          <a:p>
            <a:pPr algn="ctr">
              <a:spcAft>
                <a:spcPts val="600"/>
              </a:spcAft>
              <a:buNone/>
            </a:pPr>
            <a:r>
              <a:rPr lang="en-US" sz="2400" smtClean="0"/>
              <a:t>Washington, DC</a:t>
            </a:r>
          </a:p>
          <a:p>
            <a:pPr algn="ctr">
              <a:spcAft>
                <a:spcPts val="600"/>
              </a:spcAft>
              <a:buNone/>
            </a:pPr>
            <a:endParaRPr lang="en-US" sz="2400" smtClean="0"/>
          </a:p>
          <a:p>
            <a:pPr algn="ctr">
              <a:spcAft>
                <a:spcPts val="600"/>
              </a:spcAft>
              <a:buNone/>
            </a:pPr>
            <a:r>
              <a:rPr lang="en-US" sz="2400" b="1" smtClean="0"/>
              <a:t>Shelley Hitt</a:t>
            </a:r>
            <a:r>
              <a:rPr lang="en-US" sz="2400" smtClean="0"/>
              <a:t>, Colorado State Ombudsman</a:t>
            </a:r>
          </a:p>
          <a:p>
            <a:pPr algn="ctr">
              <a:spcAft>
                <a:spcPts val="600"/>
              </a:spcAft>
              <a:buNone/>
            </a:pPr>
            <a:r>
              <a:rPr lang="en-US" sz="2400" smtClean="0"/>
              <a:t>Chair, NASOP WINC Committee</a:t>
            </a:r>
          </a:p>
          <a:p>
            <a:pPr algn="ctr">
              <a:spcAft>
                <a:spcPts val="600"/>
              </a:spcAft>
              <a:buNone/>
            </a:pPr>
            <a:r>
              <a:rPr lang="en-US" sz="2400" b="1" smtClean="0"/>
              <a:t>W</a:t>
            </a:r>
            <a:r>
              <a:rPr lang="en-US" sz="2400" smtClean="0"/>
              <a:t>orking to </a:t>
            </a:r>
            <a:r>
              <a:rPr lang="en-US" sz="2400" b="1" smtClean="0"/>
              <a:t>I</a:t>
            </a:r>
            <a:r>
              <a:rPr lang="en-US" sz="2400" smtClean="0"/>
              <a:t>mprove </a:t>
            </a:r>
            <a:r>
              <a:rPr lang="en-US" sz="2400" b="1" smtClean="0"/>
              <a:t>N</a:t>
            </a:r>
            <a:r>
              <a:rPr lang="en-US" sz="2400" smtClean="0"/>
              <a:t>ORS </a:t>
            </a:r>
            <a:r>
              <a:rPr lang="en-US" sz="2400" b="1" smtClean="0"/>
              <a:t>C</a:t>
            </a:r>
            <a:r>
              <a:rPr lang="en-US" sz="2400" smtClean="0"/>
              <a:t>onsistency</a:t>
            </a:r>
          </a:p>
          <a:p>
            <a:pPr algn="ctr">
              <a:buNone/>
            </a:pPr>
            <a:r>
              <a:rPr lang="en-US" sz="1800" smtClean="0"/>
              <a:t>(303) 722-0300 x 508</a:t>
            </a:r>
          </a:p>
          <a:p>
            <a:pPr algn="ctr">
              <a:buNone/>
            </a:pPr>
            <a:r>
              <a:rPr lang="en-US" sz="1800" smtClean="0"/>
              <a:t>1-800-288-1376</a:t>
            </a:r>
          </a:p>
          <a:p>
            <a:pPr algn="ctr">
              <a:buNone/>
            </a:pPr>
            <a:r>
              <a:rPr lang="en-US" sz="1800" u="sng" smtClean="0">
                <a:hlinkClick r:id="rId2" tooltip="mailto:skhitt@thelegalcenter.org"/>
              </a:rPr>
              <a:t>skhitt@thelegalcenter.org</a:t>
            </a:r>
            <a:endParaRPr lang="en-US" sz="1800" smtClean="0"/>
          </a:p>
          <a:p>
            <a:pPr algn="ctr">
              <a:spcAft>
                <a:spcPts val="600"/>
              </a:spcAft>
              <a:buNone/>
            </a:pP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#10</a:t>
            </a:r>
            <a:endParaRPr lang="en-US" dirty="0"/>
          </a:p>
        </p:txBody>
      </p:sp>
      <p:sp>
        <p:nvSpPr>
          <p:cNvPr id="3" name="Content Placeholder 2"/>
          <p:cNvSpPr>
            <a:spLocks noGrp="1"/>
          </p:cNvSpPr>
          <p:nvPr>
            <p:ph idx="1"/>
          </p:nvPr>
        </p:nvSpPr>
        <p:spPr/>
        <p:txBody>
          <a:bodyPr>
            <a:normAutofit/>
          </a:bodyPr>
          <a:lstStyle/>
          <a:p>
            <a:pPr marL="0" indent="274320" algn="just">
              <a:buNone/>
            </a:pPr>
            <a:r>
              <a:rPr lang="en-US" sz="2400" dirty="0" smtClean="0">
                <a:latin typeface="Cambria" pitchFamily="18" charset="0"/>
              </a:rPr>
              <a:t>A daughter calls complaining that her mother is not bathed as often as she should be, she does not go to the senior center very often, and she has to share a room at the adult family home.  </a:t>
            </a:r>
          </a:p>
          <a:p>
            <a:pPr marL="0" indent="274320" algn="just">
              <a:buNone/>
            </a:pPr>
            <a:r>
              <a:rPr lang="en-US" sz="2400" dirty="0" smtClean="0">
                <a:latin typeface="Cambria" pitchFamily="18" charset="0"/>
              </a:rPr>
              <a:t>You visit the resident and observe that her skin is very dry and she reports that she dislikes being bathed more than a few times a month.   She has little interest in going to the senior center.  She likes gardening and is outside in the garden when the weather is nice.  She enjoys having a roommate.  She is happy at the adult family home but is aware her daughter is not satisfied with her care. </a:t>
            </a:r>
            <a:endParaRPr lang="en-US" sz="2400" dirty="0">
              <a:latin typeface="Cambr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#10, Answers</a:t>
            </a:r>
            <a:endParaRPr lang="en-US" dirty="0"/>
          </a:p>
        </p:txBody>
      </p:sp>
      <p:sp>
        <p:nvSpPr>
          <p:cNvPr id="3" name="Content Placeholder 2"/>
          <p:cNvSpPr>
            <a:spLocks noGrp="1"/>
          </p:cNvSpPr>
          <p:nvPr>
            <p:ph idx="1"/>
          </p:nvPr>
        </p:nvSpPr>
        <p:spPr/>
        <p:txBody>
          <a:bodyPr/>
          <a:lstStyle/>
          <a:p>
            <a:pPr>
              <a:spcAft>
                <a:spcPts val="1800"/>
              </a:spcAft>
            </a:pPr>
            <a:r>
              <a:rPr lang="en-US" dirty="0" smtClean="0"/>
              <a:t>Complainant: Relative (daughter)</a:t>
            </a:r>
          </a:p>
          <a:p>
            <a:pPr>
              <a:spcAft>
                <a:spcPts val="1800"/>
              </a:spcAft>
            </a:pPr>
            <a:r>
              <a:rPr lang="en-US" dirty="0" smtClean="0"/>
              <a:t>Complaint Code: F-45 and I-65</a:t>
            </a:r>
          </a:p>
          <a:p>
            <a:pPr>
              <a:spcAft>
                <a:spcPts val="1800"/>
              </a:spcAft>
            </a:pPr>
            <a:r>
              <a:rPr lang="en-US" dirty="0" smtClean="0"/>
              <a:t>Verified: No</a:t>
            </a:r>
          </a:p>
          <a:p>
            <a:pPr>
              <a:spcAft>
                <a:spcPts val="1800"/>
              </a:spcAft>
            </a:pPr>
            <a:r>
              <a:rPr lang="en-US" dirty="0" smtClean="0"/>
              <a:t>Disposition: No action needed</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#11</a:t>
            </a:r>
            <a:endParaRPr lang="en-US" dirty="0"/>
          </a:p>
        </p:txBody>
      </p:sp>
      <p:sp>
        <p:nvSpPr>
          <p:cNvPr id="3" name="Content Placeholder 2"/>
          <p:cNvSpPr>
            <a:spLocks noGrp="1"/>
          </p:cNvSpPr>
          <p:nvPr>
            <p:ph idx="1"/>
          </p:nvPr>
        </p:nvSpPr>
        <p:spPr/>
        <p:txBody>
          <a:bodyPr>
            <a:normAutofit/>
          </a:bodyPr>
          <a:lstStyle/>
          <a:p>
            <a:pPr marL="0" indent="274320">
              <a:buNone/>
            </a:pPr>
            <a:r>
              <a:rPr lang="en-US" sz="2400" dirty="0" smtClean="0">
                <a:latin typeface="Cambria" pitchFamily="18" charset="0"/>
              </a:rPr>
              <a:t>A son is unhappy with his father’s dining experience at the nursing home.  On a visit you observe all residents eating at cafeteria style tables and using plastic utensils.  No one helps the son’s father cut his food or open his milk carton. The resident cannot give you direction.</a:t>
            </a:r>
          </a:p>
          <a:p>
            <a:pPr marL="0" indent="274320">
              <a:buNone/>
            </a:pPr>
            <a:r>
              <a:rPr lang="en-US" sz="2400" dirty="0" smtClean="0">
                <a:latin typeface="Cambria" pitchFamily="18" charset="0"/>
              </a:rPr>
              <a:t>You and the son work with the facility to resolve the problem. The facility purchases round tables and different utensils.  They schedule several in-services that focus on improving the dining experience for residents. The son is happy with these changes.  Unfortunately the resident dies before all changes are implemented. </a:t>
            </a:r>
            <a:endParaRPr lang="en-US" sz="2400" dirty="0">
              <a:latin typeface="Cambri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 11, Answers</a:t>
            </a:r>
            <a:endParaRPr lang="en-US" dirty="0"/>
          </a:p>
        </p:txBody>
      </p:sp>
      <p:sp>
        <p:nvSpPr>
          <p:cNvPr id="3" name="Content Placeholder 2"/>
          <p:cNvSpPr>
            <a:spLocks noGrp="1"/>
          </p:cNvSpPr>
          <p:nvPr>
            <p:ph idx="1"/>
          </p:nvPr>
        </p:nvSpPr>
        <p:spPr/>
        <p:txBody>
          <a:bodyPr/>
          <a:lstStyle/>
          <a:p>
            <a:pPr>
              <a:spcAft>
                <a:spcPts val="1800"/>
              </a:spcAft>
            </a:pPr>
            <a:r>
              <a:rPr lang="en-US" dirty="0" smtClean="0"/>
              <a:t>Complainant: Relative (son)</a:t>
            </a:r>
          </a:p>
          <a:p>
            <a:pPr>
              <a:spcAft>
                <a:spcPts val="1800"/>
              </a:spcAft>
            </a:pPr>
            <a:r>
              <a:rPr lang="en-US" dirty="0" smtClean="0"/>
              <a:t>Complaint Codes: J-69 and J-71</a:t>
            </a:r>
          </a:p>
          <a:p>
            <a:pPr>
              <a:spcAft>
                <a:spcPts val="1800"/>
              </a:spcAft>
            </a:pPr>
            <a:r>
              <a:rPr lang="en-US" dirty="0" smtClean="0"/>
              <a:t>Verified: Yes</a:t>
            </a:r>
          </a:p>
          <a:p>
            <a:pPr>
              <a:spcAft>
                <a:spcPts val="1800"/>
              </a:spcAft>
            </a:pPr>
            <a:r>
              <a:rPr lang="en-US" dirty="0" smtClean="0"/>
              <a:t>Disposition: Both are Resolved</a:t>
            </a: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#12</a:t>
            </a:r>
            <a:endParaRPr lang="en-US"/>
          </a:p>
        </p:txBody>
      </p:sp>
      <p:sp>
        <p:nvSpPr>
          <p:cNvPr id="3" name="Content Placeholder 2"/>
          <p:cNvSpPr>
            <a:spLocks noGrp="1"/>
          </p:cNvSpPr>
          <p:nvPr>
            <p:ph idx="1"/>
          </p:nvPr>
        </p:nvSpPr>
        <p:spPr/>
        <p:txBody>
          <a:bodyPr>
            <a:normAutofit/>
          </a:bodyPr>
          <a:lstStyle/>
          <a:p>
            <a:pPr marL="0" indent="274320" algn="just">
              <a:buNone/>
            </a:pPr>
            <a:r>
              <a:rPr lang="en-US" sz="2400" smtClean="0">
                <a:latin typeface="Cambria" pitchFamily="18" charset="0"/>
              </a:rPr>
              <a:t>A nursing home resident complains that only one alternative meal is offered at dinner.  He would like at least two. He would also like a big screen TV in the lounge closest to his room.  The facility refuses to purchase a TV with a larger screen.  They maintain that the lounge near his room is too small a space and there is a big screen TV in another lounge area.  </a:t>
            </a:r>
          </a:p>
          <a:p>
            <a:pPr marL="0" indent="274320" algn="just">
              <a:buNone/>
            </a:pPr>
            <a:r>
              <a:rPr lang="en-US" sz="2400" smtClean="0">
                <a:latin typeface="Cambria" pitchFamily="18" charset="0"/>
              </a:rPr>
              <a:t>The home agrees to have two alternative meals during the week, but it cannot offer two on weekends.  The resident is satisfied with alternative meals during the week, but, he is not happy about the TV. </a:t>
            </a:r>
            <a:endParaRPr lang="en-US" sz="2400">
              <a:latin typeface="Cambri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#12, Answers</a:t>
            </a:r>
            <a:endParaRPr lang="en-US"/>
          </a:p>
        </p:txBody>
      </p:sp>
      <p:sp>
        <p:nvSpPr>
          <p:cNvPr id="3" name="Content Placeholder 2"/>
          <p:cNvSpPr>
            <a:spLocks noGrp="1"/>
          </p:cNvSpPr>
          <p:nvPr>
            <p:ph idx="1"/>
          </p:nvPr>
        </p:nvSpPr>
        <p:spPr/>
        <p:txBody>
          <a:bodyPr/>
          <a:lstStyle/>
          <a:p>
            <a:pPr>
              <a:spcAft>
                <a:spcPts val="1800"/>
              </a:spcAft>
            </a:pPr>
            <a:r>
              <a:rPr lang="en-US" dirty="0" smtClean="0"/>
              <a:t>Complainant: Resident</a:t>
            </a:r>
          </a:p>
          <a:p>
            <a:pPr>
              <a:spcAft>
                <a:spcPts val="1800"/>
              </a:spcAft>
            </a:pPr>
            <a:r>
              <a:rPr lang="en-US" dirty="0" smtClean="0"/>
              <a:t>Complaint Codes: J-71 and I-64</a:t>
            </a:r>
          </a:p>
          <a:p>
            <a:pPr>
              <a:spcAft>
                <a:spcPts val="1800"/>
              </a:spcAft>
            </a:pPr>
            <a:r>
              <a:rPr lang="en-US" dirty="0" smtClean="0"/>
              <a:t>Verified: Yes</a:t>
            </a:r>
          </a:p>
          <a:p>
            <a:pPr>
              <a:spcAft>
                <a:spcPts val="1800"/>
              </a:spcAft>
            </a:pPr>
            <a:r>
              <a:rPr lang="en-US" dirty="0" smtClean="0"/>
              <a:t>Disposition: </a:t>
            </a:r>
          </a:p>
          <a:p>
            <a:pPr lvl="1">
              <a:spcAft>
                <a:spcPts val="1800"/>
              </a:spcAft>
            </a:pPr>
            <a:r>
              <a:rPr lang="en-US" dirty="0" smtClean="0"/>
              <a:t>J-71 (meals) Resolved</a:t>
            </a:r>
          </a:p>
          <a:p>
            <a:pPr lvl="1">
              <a:spcAft>
                <a:spcPts val="1800"/>
              </a:spcAft>
            </a:pPr>
            <a:r>
              <a:rPr lang="en-US" dirty="0" smtClean="0"/>
              <a:t>I-64 (TV) Not resolved</a:t>
            </a:r>
          </a:p>
          <a:p>
            <a:pPr lvl="1">
              <a:spcAft>
                <a:spcPts val="1800"/>
              </a:spcAft>
            </a:pP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#13</a:t>
            </a:r>
            <a:endParaRPr lang="en-US"/>
          </a:p>
        </p:txBody>
      </p:sp>
      <p:sp>
        <p:nvSpPr>
          <p:cNvPr id="3" name="Content Placeholder 2"/>
          <p:cNvSpPr>
            <a:spLocks noGrp="1"/>
          </p:cNvSpPr>
          <p:nvPr>
            <p:ph idx="1"/>
          </p:nvPr>
        </p:nvSpPr>
        <p:spPr/>
        <p:txBody>
          <a:bodyPr>
            <a:normAutofit fontScale="85000" lnSpcReduction="20000"/>
          </a:bodyPr>
          <a:lstStyle/>
          <a:p>
            <a:pPr marL="0" indent="274320" algn="just">
              <a:buNone/>
            </a:pPr>
            <a:r>
              <a:rPr lang="en-US" smtClean="0">
                <a:latin typeface="Cambria" pitchFamily="18" charset="0"/>
              </a:rPr>
              <a:t>You notice a bad smell when visiting a board and care home. The home had plumbing problems in the past and the owner was slow to resolve them. The owner is on the phone so you cannot talk to him. The residents express being upset with the smell and tell you that a toilet may have backed up again.  The staff person you talk with does not know what is causing the odor. You open a complaint against the facility.  </a:t>
            </a:r>
          </a:p>
          <a:p>
            <a:pPr marL="0" indent="274320" algn="just">
              <a:buNone/>
            </a:pPr>
            <a:r>
              <a:rPr lang="en-US" smtClean="0">
                <a:latin typeface="Cambria" pitchFamily="18" charset="0"/>
              </a:rPr>
              <a:t>Returning the next day, you learn that the city was repairing a gas line behind the home and ruptured a sewer pipe.  You do not smell any odors.  After speaking with residents and staff, none report a problem with the plumbing the day before and are relieved that the smell is gone.  You conclude the broken sewer line was the cause of the problem and close the complaint.</a:t>
            </a:r>
            <a:endParaRPr lang="en-US">
              <a:latin typeface="Cambr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Quiz #13, Answers</a:t>
            </a:r>
            <a:endParaRPr lang="en-US"/>
          </a:p>
        </p:txBody>
      </p:sp>
      <p:sp>
        <p:nvSpPr>
          <p:cNvPr id="3" name="Content Placeholder 2"/>
          <p:cNvSpPr>
            <a:spLocks noGrp="1"/>
          </p:cNvSpPr>
          <p:nvPr>
            <p:ph idx="1"/>
          </p:nvPr>
        </p:nvSpPr>
        <p:spPr/>
        <p:txBody>
          <a:bodyPr/>
          <a:lstStyle/>
          <a:p>
            <a:pPr>
              <a:spcAft>
                <a:spcPts val="1800"/>
              </a:spcAft>
            </a:pPr>
            <a:r>
              <a:rPr lang="en-US" smtClean="0"/>
              <a:t>Complainant: Residents</a:t>
            </a:r>
          </a:p>
          <a:p>
            <a:pPr>
              <a:spcAft>
                <a:spcPts val="1800"/>
              </a:spcAft>
            </a:pPr>
            <a:r>
              <a:rPr lang="en-US" smtClean="0"/>
              <a:t>Complaint Codes: K-83</a:t>
            </a:r>
          </a:p>
          <a:p>
            <a:pPr>
              <a:spcAft>
                <a:spcPts val="1800"/>
              </a:spcAft>
            </a:pPr>
            <a:r>
              <a:rPr lang="en-US" smtClean="0"/>
              <a:t>Verified: Yes</a:t>
            </a:r>
          </a:p>
          <a:p>
            <a:pPr>
              <a:spcAft>
                <a:spcPts val="1800"/>
              </a:spcAft>
            </a:pPr>
            <a:r>
              <a:rPr lang="en-US" smtClean="0"/>
              <a:t>Disposition: No action needed</a:t>
            </a:r>
          </a:p>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pic>
        <p:nvPicPr>
          <p:cNvPr id="1026" name="Picture 2" descr="C:\Users\Sara\AppData\Local\Microsoft\Windows\Temporary Internet Files\Content.IE5\X8YXGIMR\MC900434403[1].wmf"/>
          <p:cNvPicPr>
            <a:picLocks noGrp="1" noChangeAspect="1" noChangeArrowheads="1"/>
          </p:cNvPicPr>
          <p:nvPr>
            <p:ph idx="1"/>
          </p:nvPr>
        </p:nvPicPr>
        <p:blipFill>
          <a:blip r:embed="rId2" cstate="print"/>
          <a:srcRect/>
          <a:stretch>
            <a:fillRect/>
          </a:stretch>
        </p:blipFill>
        <p:spPr bwMode="auto">
          <a:xfrm>
            <a:off x="3581400" y="2209800"/>
            <a:ext cx="1976438" cy="2768856"/>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a:p>
        </p:txBody>
      </p:sp>
      <p:sp>
        <p:nvSpPr>
          <p:cNvPr id="3" name="Content Placeholder 2"/>
          <p:cNvSpPr>
            <a:spLocks noGrp="1"/>
          </p:cNvSpPr>
          <p:nvPr>
            <p:ph idx="1"/>
          </p:nvPr>
        </p:nvSpPr>
        <p:spPr/>
        <p:txBody>
          <a:bodyPr>
            <a:normAutofit lnSpcReduction="10000"/>
          </a:bodyPr>
          <a:lstStyle/>
          <a:p>
            <a:pPr>
              <a:spcAft>
                <a:spcPts val="600"/>
              </a:spcAft>
            </a:pPr>
            <a:r>
              <a:rPr lang="en-US" sz="2400" smtClean="0"/>
              <a:t>Close a case when </a:t>
            </a:r>
          </a:p>
          <a:p>
            <a:pPr lvl="1">
              <a:spcAft>
                <a:spcPts val="600"/>
              </a:spcAft>
            </a:pPr>
            <a:r>
              <a:rPr lang="en-US" sz="2000" smtClean="0"/>
              <a:t>None of the complaints within the case require any further action  and</a:t>
            </a:r>
          </a:p>
          <a:p>
            <a:pPr lvl="1">
              <a:spcAft>
                <a:spcPts val="600"/>
              </a:spcAft>
            </a:pPr>
            <a:r>
              <a:rPr lang="en-US" sz="2000" smtClean="0"/>
              <a:t>Every complaint has a disposition code.</a:t>
            </a:r>
          </a:p>
          <a:p>
            <a:pPr>
              <a:spcAft>
                <a:spcPts val="600"/>
              </a:spcAft>
            </a:pPr>
            <a:r>
              <a:rPr lang="en-US" sz="2400" smtClean="0"/>
              <a:t>Follow the direction of the resident in choosing a disposition code.</a:t>
            </a:r>
          </a:p>
          <a:p>
            <a:pPr>
              <a:spcAft>
                <a:spcPts val="600"/>
              </a:spcAft>
            </a:pPr>
            <a:r>
              <a:rPr lang="en-US" sz="2400" smtClean="0"/>
              <a:t>1 Complaint = 1 Disposition Code</a:t>
            </a:r>
          </a:p>
          <a:p>
            <a:pPr>
              <a:spcAft>
                <a:spcPts val="600"/>
              </a:spcAft>
              <a:buNone/>
            </a:pPr>
            <a:endParaRPr lang="en-US" sz="2400" smtClean="0"/>
          </a:p>
          <a:p>
            <a:pPr>
              <a:spcAft>
                <a:spcPts val="600"/>
              </a:spcAft>
              <a:buNone/>
            </a:pPr>
            <a:r>
              <a:rPr lang="en-US" sz="2400" smtClean="0"/>
              <a:t>Need more clarity related to coding?</a:t>
            </a:r>
          </a:p>
          <a:p>
            <a:pPr>
              <a:spcAft>
                <a:spcPts val="600"/>
              </a:spcAft>
            </a:pPr>
            <a:r>
              <a:rPr lang="en-US" sz="2000" smtClean="0"/>
              <a:t>Contact WINC, Shelley Hitt, Chair</a:t>
            </a:r>
          </a:p>
          <a:p>
            <a:pPr algn="ctr">
              <a:buNone/>
            </a:pPr>
            <a:r>
              <a:rPr lang="en-US" sz="2000" smtClean="0"/>
              <a:t>(303) 722-0300 ext.508 or 1-800-288-1376</a:t>
            </a:r>
          </a:p>
          <a:p>
            <a:pPr algn="ctr">
              <a:buNone/>
            </a:pPr>
            <a:r>
              <a:rPr lang="en-US" sz="2000" u="sng" smtClean="0">
                <a:hlinkClick r:id="rId2" tooltip="mailto:skhitt@thelegalcenter.org"/>
              </a:rPr>
              <a:t>skhitt@thelegalcenter.org</a:t>
            </a:r>
            <a:endParaRPr lang="en-US" sz="2000" smtClean="0"/>
          </a:p>
          <a:p>
            <a:pPr>
              <a:spcAft>
                <a:spcPts val="600"/>
              </a:spcAft>
            </a:pPr>
            <a:endParaRPr lang="en-US"/>
          </a:p>
        </p:txBody>
      </p:sp>
      <p:pic>
        <p:nvPicPr>
          <p:cNvPr id="6146" name="Picture 2" descr="C:\Users\Sara\AppData\Local\Microsoft\Windows\Temporary Internet Files\Content.IE5\SQEBKY67\MC900437561[1].wmf"/>
          <p:cNvPicPr>
            <a:picLocks noChangeAspect="1" noChangeArrowheads="1"/>
          </p:cNvPicPr>
          <p:nvPr/>
        </p:nvPicPr>
        <p:blipFill>
          <a:blip r:embed="rId3" cstate="print"/>
          <a:srcRect/>
          <a:stretch>
            <a:fillRect/>
          </a:stretch>
        </p:blipFill>
        <p:spPr bwMode="auto">
          <a:xfrm rot="728582">
            <a:off x="6506318" y="3679314"/>
            <a:ext cx="1782335" cy="11928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Principles, Verifying</a:t>
            </a:r>
            <a:endParaRPr lang="en-US"/>
          </a:p>
        </p:txBody>
      </p:sp>
      <p:sp>
        <p:nvSpPr>
          <p:cNvPr id="3" name="Content Placeholder 2"/>
          <p:cNvSpPr>
            <a:spLocks noGrp="1"/>
          </p:cNvSpPr>
          <p:nvPr>
            <p:ph idx="1"/>
          </p:nvPr>
        </p:nvSpPr>
        <p:spPr/>
        <p:txBody>
          <a:bodyPr/>
          <a:lstStyle/>
          <a:p>
            <a:r>
              <a:rPr lang="en-US" smtClean="0"/>
              <a:t>Verifying Complaints</a:t>
            </a:r>
          </a:p>
          <a:p>
            <a:pPr lvl="1"/>
            <a:r>
              <a:rPr lang="en-US" smtClean="0"/>
              <a:t>Ombudsmen</a:t>
            </a:r>
          </a:p>
          <a:p>
            <a:pPr lvl="2"/>
            <a:r>
              <a:rPr lang="en-US" smtClean="0"/>
              <a:t>Always attempt to verify complaints;</a:t>
            </a:r>
          </a:p>
          <a:p>
            <a:pPr lvl="2"/>
            <a:r>
              <a:rPr lang="en-US" smtClean="0"/>
              <a:t>Work to resolve a complaint, whether it is verified or not.</a:t>
            </a:r>
          </a:p>
          <a:p>
            <a:r>
              <a:rPr lang="en-US" smtClean="0"/>
              <a:t>Definition of Verified</a:t>
            </a:r>
          </a:p>
          <a:p>
            <a:pPr lvl="1"/>
            <a:r>
              <a:rPr lang="en-US" smtClean="0"/>
              <a:t>It is determined after work (interviews, record inspection, observation, etc.) that the circumstances described in the complaint are generally true.</a:t>
            </a:r>
            <a:endParaRPr lang="en-US"/>
          </a:p>
        </p:txBody>
      </p:sp>
      <p:pic>
        <p:nvPicPr>
          <p:cNvPr id="1026" name="Picture 2" descr="C:\Users\Sara\AppData\Local\Microsoft\Windows\Temporary Internet Files\Content.IE5\AJQ94MUL\MC900055527[1].wmf"/>
          <p:cNvPicPr>
            <a:picLocks noChangeAspect="1" noChangeArrowheads="1"/>
          </p:cNvPicPr>
          <p:nvPr/>
        </p:nvPicPr>
        <p:blipFill>
          <a:blip r:embed="rId3" cstate="print"/>
          <a:srcRect/>
          <a:stretch>
            <a:fillRect/>
          </a:stretch>
        </p:blipFill>
        <p:spPr bwMode="auto">
          <a:xfrm rot="331591">
            <a:off x="7300079" y="4769035"/>
            <a:ext cx="990477" cy="131622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NORS Training Part IV</a:t>
            </a:r>
            <a:endParaRPr lang="en-US"/>
          </a:p>
        </p:txBody>
      </p:sp>
      <p:sp>
        <p:nvSpPr>
          <p:cNvPr id="3" name="Content Placeholder 2"/>
          <p:cNvSpPr>
            <a:spLocks noGrp="1"/>
          </p:cNvSpPr>
          <p:nvPr>
            <p:ph idx="1"/>
          </p:nvPr>
        </p:nvSpPr>
        <p:spPr/>
        <p:txBody>
          <a:bodyPr/>
          <a:lstStyle/>
          <a:p>
            <a:pPr algn="ctr">
              <a:buNone/>
            </a:pPr>
            <a:endParaRPr lang="en-US" smtClean="0"/>
          </a:p>
          <a:p>
            <a:pPr algn="ctr">
              <a:buNone/>
            </a:pPr>
            <a:r>
              <a:rPr lang="en-US" smtClean="0"/>
              <a:t>Part IV: March 7, 2012</a:t>
            </a:r>
          </a:p>
          <a:p>
            <a:pPr algn="ctr">
              <a:buNone/>
            </a:pPr>
            <a:endParaRPr lang="en-US" smtClean="0"/>
          </a:p>
          <a:p>
            <a:pPr algn="ctr">
              <a:buNone/>
            </a:pPr>
            <a:r>
              <a:rPr lang="en-US" smtClean="0"/>
              <a:t>Watch for a registration announcement.</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NORClogo"/>
          <p:cNvPicPr>
            <a:picLocks noChangeAspect="1" noChangeArrowheads="1"/>
          </p:cNvPicPr>
          <p:nvPr/>
        </p:nvPicPr>
        <p:blipFill>
          <a:blip r:embed="rId2" cstate="print"/>
          <a:srcRect/>
          <a:stretch>
            <a:fillRect/>
          </a:stretch>
        </p:blipFill>
        <p:spPr bwMode="auto">
          <a:xfrm>
            <a:off x="609600" y="533400"/>
            <a:ext cx="8001000" cy="1289635"/>
          </a:xfrm>
          <a:prstGeom prst="rect">
            <a:avLst/>
          </a:prstGeom>
          <a:noFill/>
        </p:spPr>
      </p:pic>
      <p:sp>
        <p:nvSpPr>
          <p:cNvPr id="4" name="TextBox 3"/>
          <p:cNvSpPr txBox="1"/>
          <p:nvPr/>
        </p:nvSpPr>
        <p:spPr>
          <a:xfrm>
            <a:off x="381000" y="1828800"/>
            <a:ext cx="8382000" cy="5047536"/>
          </a:xfrm>
          <a:prstGeom prst="rect">
            <a:avLst/>
          </a:prstGeom>
          <a:noFill/>
        </p:spPr>
        <p:txBody>
          <a:bodyPr wrap="square" rtlCol="0">
            <a:spAutoFit/>
          </a:bodyPr>
          <a:lstStyle/>
          <a:p>
            <a:pPr marL="0" indent="0" algn="ctr">
              <a:buNone/>
            </a:pPr>
            <a:endParaRPr lang="en-US" sz="2000" smtClean="0"/>
          </a:p>
          <a:p>
            <a:pPr marL="0" indent="0" algn="ctr">
              <a:buNone/>
            </a:pPr>
            <a:r>
              <a:rPr lang="en-US" sz="2000" smtClean="0"/>
              <a:t>The National Long-Term Care </a:t>
            </a:r>
          </a:p>
          <a:p>
            <a:pPr marL="0" indent="0" algn="ctr">
              <a:buNone/>
            </a:pPr>
            <a:r>
              <a:rPr lang="en-US" sz="2000" smtClean="0"/>
              <a:t>Ombudsman Resource Center (NORC)</a:t>
            </a:r>
          </a:p>
          <a:p>
            <a:pPr marL="0" indent="0" algn="ctr">
              <a:buNone/>
            </a:pPr>
            <a:r>
              <a:rPr lang="en-US" sz="2000" smtClean="0">
                <a:hlinkClick r:id="rId3"/>
              </a:rPr>
              <a:t>www.ltcombudsman.org</a:t>
            </a:r>
            <a:endParaRPr lang="en-US" sz="2000" smtClean="0"/>
          </a:p>
          <a:p>
            <a:pPr marL="0" indent="0" algn="ctr">
              <a:buNone/>
            </a:pPr>
            <a:endParaRPr lang="en-US" sz="2000" smtClean="0"/>
          </a:p>
          <a:p>
            <a:pPr marL="0" indent="0" algn="ctr">
              <a:buNone/>
            </a:pPr>
            <a:r>
              <a:rPr lang="en-US" sz="2000" smtClean="0"/>
              <a:t>The National Consumer Voice for Quality Long-Term Care </a:t>
            </a:r>
          </a:p>
          <a:p>
            <a:pPr marL="0" indent="0" algn="ctr">
              <a:buNone/>
            </a:pPr>
            <a:r>
              <a:rPr lang="en-US" sz="2000" smtClean="0"/>
              <a:t>(formerly NCCNHR)</a:t>
            </a:r>
          </a:p>
          <a:p>
            <a:pPr marL="0" indent="0" algn="ctr">
              <a:buNone/>
            </a:pPr>
            <a:r>
              <a:rPr lang="en-US" sz="2000" smtClean="0">
                <a:hlinkClick r:id="rId4"/>
              </a:rPr>
              <a:t>http://www.theconsumervoice.org/</a:t>
            </a:r>
            <a:endParaRPr lang="en-US" sz="2000" smtClean="0"/>
          </a:p>
          <a:p>
            <a:pPr marL="0" indent="0" algn="ctr">
              <a:buNone/>
            </a:pPr>
            <a:endParaRPr lang="en-US" smtClean="0"/>
          </a:p>
          <a:p>
            <a:pPr marL="0" indent="0" algn="ctr">
              <a:buNone/>
            </a:pPr>
            <a:endParaRPr lang="en-US" smtClean="0"/>
          </a:p>
          <a:p>
            <a:pPr marL="0" indent="0" algn="ctr">
              <a:buNone/>
            </a:pPr>
            <a:endParaRPr lang="en-US" smtClean="0"/>
          </a:p>
          <a:p>
            <a:pPr marL="0" indent="0" algn="ctr">
              <a:buNone/>
            </a:pPr>
            <a:endParaRPr lang="en-US" smtClean="0"/>
          </a:p>
          <a:p>
            <a:pPr marL="0" indent="0" algn="ctr">
              <a:buNone/>
            </a:pPr>
            <a:r>
              <a:rPr lang="en-US" smtClean="0"/>
              <a:t>This presentation was supported, in part, by a grant from the Administration on Aging, Department of Health and Human Services. </a:t>
            </a:r>
          </a:p>
          <a:p>
            <a:endParaRPr lang="en-US" smtClean="0"/>
          </a:p>
          <a:p>
            <a:endParaRPr lang="en-US" smtClean="0"/>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Principles, Disposition</a:t>
            </a:r>
            <a:endParaRPr lang="en-US"/>
          </a:p>
        </p:txBody>
      </p:sp>
      <p:sp>
        <p:nvSpPr>
          <p:cNvPr id="3" name="Content Placeholder 2"/>
          <p:cNvSpPr>
            <a:spLocks noGrp="1"/>
          </p:cNvSpPr>
          <p:nvPr>
            <p:ph idx="1"/>
          </p:nvPr>
        </p:nvSpPr>
        <p:spPr/>
        <p:txBody>
          <a:bodyPr>
            <a:normAutofit/>
          </a:bodyPr>
          <a:lstStyle/>
          <a:p>
            <a:r>
              <a:rPr lang="en-US" dirty="0" smtClean="0"/>
              <a:t>Principle of 1:1</a:t>
            </a:r>
          </a:p>
          <a:p>
            <a:pPr lvl="1"/>
            <a:r>
              <a:rPr lang="en-US" dirty="0" smtClean="0"/>
              <a:t>One disposition code for each complaint, and</a:t>
            </a:r>
          </a:p>
          <a:p>
            <a:pPr lvl="1"/>
            <a:r>
              <a:rPr lang="en-US" dirty="0" smtClean="0"/>
              <a:t>Each complaint has one disposition code.</a:t>
            </a:r>
          </a:p>
          <a:p>
            <a:r>
              <a:rPr lang="en-US" dirty="0" smtClean="0"/>
              <a:t>How to choose a disposition code.</a:t>
            </a:r>
          </a:p>
          <a:p>
            <a:pPr lvl="1"/>
            <a:r>
              <a:rPr lang="en-US" dirty="0" smtClean="0"/>
              <a:t>Follow the direction of the resident.</a:t>
            </a:r>
          </a:p>
          <a:p>
            <a:pPr lvl="1"/>
            <a:r>
              <a:rPr lang="en-US" dirty="0" smtClean="0"/>
              <a:t>If resident cannot give direction, look to the resident’s representative or to the complainant to determine the resolution if consistent with the rights and interests of </a:t>
            </a:r>
            <a:r>
              <a:rPr lang="en-US" smtClean="0"/>
              <a:t>the resident.</a:t>
            </a:r>
            <a:endParaRPr lang="en-US" dirty="0" smtClean="0"/>
          </a:p>
          <a:p>
            <a:r>
              <a:rPr lang="en-US" dirty="0" smtClean="0"/>
              <a:t>Disposition codes record outcomes, not activities.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Principles, Closing</a:t>
            </a:r>
            <a:endParaRPr lang="en-US"/>
          </a:p>
        </p:txBody>
      </p:sp>
      <p:sp>
        <p:nvSpPr>
          <p:cNvPr id="3" name="Content Placeholder 2"/>
          <p:cNvSpPr>
            <a:spLocks noGrp="1"/>
          </p:cNvSpPr>
          <p:nvPr>
            <p:ph idx="1"/>
          </p:nvPr>
        </p:nvSpPr>
        <p:spPr/>
        <p:txBody>
          <a:bodyPr/>
          <a:lstStyle/>
          <a:p>
            <a:pPr>
              <a:spcAft>
                <a:spcPts val="1200"/>
              </a:spcAft>
            </a:pPr>
            <a:r>
              <a:rPr lang="en-US" smtClean="0"/>
              <a:t>Close a case when</a:t>
            </a:r>
          </a:p>
          <a:p>
            <a:pPr lvl="1">
              <a:spcAft>
                <a:spcPts val="1200"/>
              </a:spcAft>
            </a:pPr>
            <a:r>
              <a:rPr lang="en-US" smtClean="0"/>
              <a:t>None of the complaints require further action from the ombudsman and</a:t>
            </a:r>
          </a:p>
          <a:p>
            <a:pPr lvl="1">
              <a:spcAft>
                <a:spcPts val="1200"/>
              </a:spcAft>
            </a:pPr>
            <a:r>
              <a:rPr lang="en-US" smtClean="0"/>
              <a:t>Every complaint has been assigned a disposition code.</a:t>
            </a:r>
            <a:endParaRPr lang="en-US"/>
          </a:p>
        </p:txBody>
      </p:sp>
      <p:pic>
        <p:nvPicPr>
          <p:cNvPr id="4" name="Picture 2" descr="C:\Users\Sara\AppData\Local\Microsoft\Windows\Temporary Internet Files\Content.IE5\X8YXGIMR\MC900441310[1].png"/>
          <p:cNvPicPr>
            <a:picLocks noChangeAspect="1" noChangeArrowheads="1"/>
          </p:cNvPicPr>
          <p:nvPr/>
        </p:nvPicPr>
        <p:blipFill>
          <a:blip r:embed="rId2" cstate="print"/>
          <a:srcRect/>
          <a:stretch>
            <a:fillRect/>
          </a:stretch>
        </p:blipFill>
        <p:spPr bwMode="auto">
          <a:xfrm>
            <a:off x="5867400" y="3505200"/>
            <a:ext cx="1905000" cy="1905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normAutofit/>
          </a:bodyPr>
          <a:lstStyle/>
          <a:p>
            <a:r>
              <a:rPr lang="en-US" sz="4800" smtClean="0"/>
              <a:t>Disposition Codes</a:t>
            </a:r>
            <a:endParaRPr lang="en-US" sz="4800"/>
          </a:p>
        </p:txBody>
      </p:sp>
      <p:sp>
        <p:nvSpPr>
          <p:cNvPr id="3" name="Content Placeholder 2"/>
          <p:cNvSpPr>
            <a:spLocks noGrp="1"/>
          </p:cNvSpPr>
          <p:nvPr>
            <p:ph idx="1"/>
          </p:nvPr>
        </p:nvSpPr>
        <p:spPr>
          <a:xfrm>
            <a:off x="381000" y="1752600"/>
            <a:ext cx="8305800" cy="4373563"/>
          </a:xfrm>
        </p:spPr>
        <p:txBody>
          <a:bodyPr>
            <a:normAutofit/>
          </a:bodyPr>
          <a:lstStyle/>
          <a:p>
            <a:pPr>
              <a:spcAft>
                <a:spcPts val="900"/>
              </a:spcAft>
              <a:buNone/>
            </a:pPr>
            <a:r>
              <a:rPr lang="en-US" smtClean="0"/>
              <a:t>Use disposition codes for </a:t>
            </a:r>
            <a:r>
              <a:rPr lang="en-US" i="1" smtClean="0"/>
              <a:t>closed</a:t>
            </a:r>
            <a:r>
              <a:rPr lang="en-US" smtClean="0"/>
              <a:t> cases. </a:t>
            </a:r>
          </a:p>
          <a:p>
            <a:pPr>
              <a:spcAft>
                <a:spcPts val="900"/>
              </a:spcAft>
            </a:pPr>
            <a:r>
              <a:rPr lang="en-US" smtClean="0"/>
              <a:t>Legislative or Regulatory Action Required</a:t>
            </a:r>
          </a:p>
          <a:p>
            <a:pPr lvl="1">
              <a:spcAft>
                <a:spcPts val="900"/>
              </a:spcAft>
            </a:pPr>
            <a:r>
              <a:rPr lang="en-US" smtClean="0"/>
              <a:t>Policy, regulatory or legislative change needed to resolve.</a:t>
            </a:r>
          </a:p>
          <a:p>
            <a:pPr>
              <a:spcAft>
                <a:spcPts val="900"/>
              </a:spcAft>
            </a:pPr>
            <a:r>
              <a:rPr lang="en-US" smtClean="0"/>
              <a:t>Not Resolved</a:t>
            </a:r>
          </a:p>
          <a:p>
            <a:pPr lvl="1">
              <a:spcAft>
                <a:spcPts val="900"/>
              </a:spcAft>
            </a:pPr>
            <a:r>
              <a:rPr lang="en-US" smtClean="0"/>
              <a:t>Problem not corrected or</a:t>
            </a:r>
          </a:p>
          <a:p>
            <a:pPr lvl="1">
              <a:spcAft>
                <a:spcPts val="900"/>
              </a:spcAft>
            </a:pPr>
            <a:r>
              <a:rPr lang="en-US" smtClean="0"/>
              <a:t>Change that was made was not to satisfaction of resident in any way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Disposition Codes</a:t>
            </a:r>
            <a:endParaRPr lang="en-US"/>
          </a:p>
        </p:txBody>
      </p:sp>
      <p:sp>
        <p:nvSpPr>
          <p:cNvPr id="3" name="Content Placeholder 2"/>
          <p:cNvSpPr>
            <a:spLocks noGrp="1"/>
          </p:cNvSpPr>
          <p:nvPr>
            <p:ph idx="1"/>
          </p:nvPr>
        </p:nvSpPr>
        <p:spPr/>
        <p:txBody>
          <a:bodyPr/>
          <a:lstStyle/>
          <a:p>
            <a:pPr>
              <a:spcAft>
                <a:spcPts val="1800"/>
              </a:spcAft>
            </a:pPr>
            <a:r>
              <a:rPr lang="en-US" smtClean="0"/>
              <a:t>Withdrawn</a:t>
            </a:r>
          </a:p>
          <a:p>
            <a:pPr lvl="1">
              <a:spcAft>
                <a:spcPts val="1800"/>
              </a:spcAft>
            </a:pPr>
            <a:r>
              <a:rPr lang="en-US" smtClean="0"/>
              <a:t>Complaint withdrawn at the request of resident, complainant, or discontinued by the ombudsman.</a:t>
            </a:r>
          </a:p>
          <a:p>
            <a:pPr lvl="1">
              <a:spcAft>
                <a:spcPts val="1800"/>
              </a:spcAft>
            </a:pPr>
            <a:r>
              <a:rPr lang="en-US" smtClean="0"/>
              <a:t>If significant portion was resolved prior to withdrawal, record as </a:t>
            </a:r>
            <a:r>
              <a:rPr lang="en-US" i="1" smtClean="0"/>
              <a:t>Partially Resolved</a:t>
            </a:r>
            <a:r>
              <a:rPr lang="en-US"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Disposition Codes</a:t>
            </a:r>
            <a:endParaRPr lang="en-US"/>
          </a:p>
        </p:txBody>
      </p:sp>
      <p:sp>
        <p:nvSpPr>
          <p:cNvPr id="3" name="Content Placeholder 2"/>
          <p:cNvSpPr>
            <a:spLocks noGrp="1"/>
          </p:cNvSpPr>
          <p:nvPr>
            <p:ph idx="1"/>
          </p:nvPr>
        </p:nvSpPr>
        <p:spPr/>
        <p:txBody>
          <a:bodyPr>
            <a:normAutofit lnSpcReduction="10000"/>
          </a:bodyPr>
          <a:lstStyle/>
          <a:p>
            <a:r>
              <a:rPr lang="en-US" smtClean="0"/>
              <a:t>Referred for resolution </a:t>
            </a:r>
            <a:r>
              <a:rPr lang="en-US" u="sng" smtClean="0"/>
              <a:t>and</a:t>
            </a:r>
          </a:p>
          <a:p>
            <a:pPr lvl="1"/>
            <a:r>
              <a:rPr lang="en-US" smtClean="0"/>
              <a:t>D.1: Final disposition not obtained</a:t>
            </a:r>
          </a:p>
          <a:p>
            <a:pPr lvl="1"/>
            <a:r>
              <a:rPr lang="en-US" smtClean="0"/>
              <a:t>D.2: Other agency failed to act</a:t>
            </a:r>
          </a:p>
          <a:p>
            <a:pPr lvl="1"/>
            <a:r>
              <a:rPr lang="en-US" smtClean="0"/>
              <a:t>D.3: Agency did not substantiate</a:t>
            </a:r>
          </a:p>
          <a:p>
            <a:endParaRPr lang="en-US" smtClean="0"/>
          </a:p>
          <a:p>
            <a:r>
              <a:rPr lang="en-US" smtClean="0"/>
              <a:t>No action needed or appropriate</a:t>
            </a:r>
          </a:p>
          <a:p>
            <a:pPr lvl="1"/>
            <a:r>
              <a:rPr lang="en-US" smtClean="0"/>
              <a:t>Determined after ombudsman investigation</a:t>
            </a:r>
          </a:p>
          <a:p>
            <a:pPr lvl="1"/>
            <a:r>
              <a:rPr lang="en-US" smtClean="0"/>
              <a:t>Examples: </a:t>
            </a:r>
          </a:p>
          <a:p>
            <a:pPr lvl="2"/>
            <a:r>
              <a:rPr lang="en-US" smtClean="0"/>
              <a:t>Family complains, resident says there is no problem.</a:t>
            </a:r>
          </a:p>
          <a:p>
            <a:pPr lvl="2"/>
            <a:r>
              <a:rPr lang="en-US" smtClean="0"/>
              <a:t>Investigation indicates no change or further action is needed.</a:t>
            </a:r>
          </a:p>
          <a:p>
            <a:pPr lvl="2"/>
            <a:r>
              <a:rPr lang="en-US" smtClean="0"/>
              <a:t>Resident dies or moves and complaint is no longer relevant.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1538</TotalTime>
  <Words>2871</Words>
  <Application>Microsoft Office PowerPoint</Application>
  <PresentationFormat>On-screen Show (4:3)</PresentationFormat>
  <Paragraphs>356</Paragraphs>
  <Slides>41</Slides>
  <Notes>21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Carnival</vt:lpstr>
      <vt:lpstr>NORS TRAINING PART III</vt:lpstr>
      <vt:lpstr>PURPOSE of TRAINING</vt:lpstr>
      <vt:lpstr>Initial Comments on Coding</vt:lpstr>
      <vt:lpstr>Basic Principles, Verifying</vt:lpstr>
      <vt:lpstr>Basic Principles, Disposition</vt:lpstr>
      <vt:lpstr>Basic Principles, Closing</vt:lpstr>
      <vt:lpstr>Disposition Codes</vt:lpstr>
      <vt:lpstr>Disposition Codes</vt:lpstr>
      <vt:lpstr>Disposition Codes</vt:lpstr>
      <vt:lpstr>Disposition Codes</vt:lpstr>
      <vt:lpstr>Quiz</vt:lpstr>
      <vt:lpstr>Quiz #1</vt:lpstr>
      <vt:lpstr>Quiz #1 Answers</vt:lpstr>
      <vt:lpstr>Quiz #2</vt:lpstr>
      <vt:lpstr>Quiz #2, Answers</vt:lpstr>
      <vt:lpstr>Quiz #3</vt:lpstr>
      <vt:lpstr>Quiz #3, Answers</vt:lpstr>
      <vt:lpstr>Quiz #4</vt:lpstr>
      <vt:lpstr>Quiz #4, Answers</vt:lpstr>
      <vt:lpstr>Quiz #5</vt:lpstr>
      <vt:lpstr>Quiz #5, Answers</vt:lpstr>
      <vt:lpstr>Quiz #6</vt:lpstr>
      <vt:lpstr>Quiz #6, Answers</vt:lpstr>
      <vt:lpstr>Quiz #7</vt:lpstr>
      <vt:lpstr>Quiz #7, Answers</vt:lpstr>
      <vt:lpstr>Quiz #8</vt:lpstr>
      <vt:lpstr>Quiz #8, Answers</vt:lpstr>
      <vt:lpstr>Quiz #9</vt:lpstr>
      <vt:lpstr>Quiz #9, Answers</vt:lpstr>
      <vt:lpstr>Quiz #10</vt:lpstr>
      <vt:lpstr>Quiz #10, Answers</vt:lpstr>
      <vt:lpstr>Quiz #11</vt:lpstr>
      <vt:lpstr>Quiz # 11, Answers</vt:lpstr>
      <vt:lpstr>Quiz #12</vt:lpstr>
      <vt:lpstr>Quiz #12, Answers</vt:lpstr>
      <vt:lpstr>Quiz #13</vt:lpstr>
      <vt:lpstr>Quiz #13, Answers</vt:lpstr>
      <vt:lpstr>QUESTIONS?</vt:lpstr>
      <vt:lpstr>SUMMARY</vt:lpstr>
      <vt:lpstr>NORS Training Part IV</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NORS TRAINING PART 1</dc:title>
  <dc:creator>Sara</dc:creator>
  <cp:lastModifiedBy>Tina</cp:lastModifiedBy>
  <cp:revision>248</cp:revision>
  <dcterms:created xsi:type="dcterms:W3CDTF">2011-09-12T22:07:36Z</dcterms:created>
  <dcterms:modified xsi:type="dcterms:W3CDTF">2014-03-20T15:41:31Z</dcterms:modified>
</cp:coreProperties>
</file>