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2" r:id="rId3"/>
    <p:sldId id="291" r:id="rId4"/>
    <p:sldId id="259" r:id="rId5"/>
    <p:sldId id="293" r:id="rId6"/>
    <p:sldId id="295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4" r:id="rId15"/>
    <p:sldId id="303" r:id="rId16"/>
    <p:sldId id="317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 smtClean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/>
            <a:fld id="{47E06F9A-4543-41A4-9BCA-BFDDC4CB11EA}" type="slidenum">
              <a:rPr lang="en-US" smtClean="0"/>
              <a:pPr algn="r"/>
              <a:t>‹#›</a:t>
            </a:fld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E06F9A-4543-41A4-9BCA-BFDDC4CB11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37697A-2C48-4819-A5BC-75F43C75A164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 sz="1200"/>
            </a:pPr>
            <a:fld id="{8037697A-2C48-4819-A5BC-75F43C75A164}" type="datetimeFigureOut">
              <a:rPr lang="en-US" smtClean="0"/>
              <a:pPr>
                <a:defRPr sz="1200"/>
              </a:pPr>
              <a:t>10/17/2011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 sz="1200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 sz="1200"/>
            </a:pPr>
            <a:fld id="{47E06F9A-4543-41A4-9BCA-BFDDC4CB11EA}" type="slidenum">
              <a:rPr lang="en-US" smtClean="0"/>
              <a:pPr>
                <a:defRPr sz="1200"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combudsman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heconsumervoice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khitt@thelegalcenter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National Consumer voice</a:t>
            </a:r>
          </a:p>
          <a:p>
            <a:r>
              <a:rPr lang="en-US" dirty="0" smtClean="0"/>
              <a:t> Annual Conference</a:t>
            </a:r>
          </a:p>
          <a:p>
            <a:r>
              <a:rPr lang="en-US" sz="2000" dirty="0" smtClean="0"/>
              <a:t>October 26, 2011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7772400" cy="1905000"/>
          </a:xfrm>
        </p:spPr>
        <p:txBody>
          <a:bodyPr/>
          <a:lstStyle/>
          <a:p>
            <a:r>
              <a:rPr lang="en-US" dirty="0" smtClean="0"/>
              <a:t>NORS TRAINING</a:t>
            </a:r>
            <a:br>
              <a:rPr lang="en-US" dirty="0" smtClean="0"/>
            </a:br>
            <a:r>
              <a:rPr lang="en-US" dirty="0" smtClean="0"/>
              <a:t>TRAIN the TRAINER</a:t>
            </a:r>
            <a:endParaRPr lang="en-US" dirty="0"/>
          </a:p>
        </p:txBody>
      </p:sp>
      <p:pic>
        <p:nvPicPr>
          <p:cNvPr id="4" name="Picture 4" descr="NORC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077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ra\AppData\Local\Microsoft\Windows\Temporary Internet Files\Content.IE5\82W4T18M\MC9000788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419600"/>
            <a:ext cx="1348985" cy="16287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&amp; LOGISTICS,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time is available?</a:t>
            </a:r>
          </a:p>
          <a:p>
            <a:pPr lvl="1"/>
            <a:r>
              <a:rPr lang="en-US" dirty="0" smtClean="0"/>
              <a:t>Limit the number of module(s) to the available time</a:t>
            </a:r>
          </a:p>
          <a:p>
            <a:pPr lvl="2"/>
            <a:r>
              <a:rPr lang="en-US" dirty="0" smtClean="0"/>
              <a:t>Read the modules to refresh your memory of the content and case scenarios that are included.</a:t>
            </a:r>
          </a:p>
          <a:p>
            <a:pPr lvl="2"/>
            <a:r>
              <a:rPr lang="en-US" dirty="0" smtClean="0"/>
              <a:t>Which modules will take more time? Less time?</a:t>
            </a:r>
          </a:p>
          <a:p>
            <a:pPr lvl="1"/>
            <a:r>
              <a:rPr lang="en-US" dirty="0" smtClean="0"/>
              <a:t>Consider the number of areas that you think need emphasis.</a:t>
            </a:r>
          </a:p>
          <a:p>
            <a:pPr lvl="1"/>
            <a:r>
              <a:rPr lang="en-US" dirty="0" smtClean="0"/>
              <a:t>Anticipate questions.</a:t>
            </a:r>
          </a:p>
          <a:p>
            <a:pPr lvl="1"/>
            <a:r>
              <a:rPr lang="en-US" dirty="0" smtClean="0"/>
              <a:t>Build in extra time for dialogue and for taking the quiz.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ra\AppData\Local\Microsoft\Windows\Temporary Internet Files\Content.IE5\SQEBKY67\MC9003656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752600"/>
            <a:ext cx="1158218" cy="11332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TRAINING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does NORS matter?</a:t>
            </a:r>
          </a:p>
          <a:p>
            <a:pPr lvl="1"/>
            <a:r>
              <a:rPr lang="en-US" dirty="0" smtClean="0"/>
              <a:t>More than paper compliance</a:t>
            </a:r>
          </a:p>
          <a:p>
            <a:pPr lvl="1"/>
            <a:r>
              <a:rPr lang="en-US" dirty="0" smtClean="0"/>
              <a:t>Tells story of LTCOP, national, state and local</a:t>
            </a:r>
          </a:p>
          <a:p>
            <a:pPr lvl="1"/>
            <a:r>
              <a:rPr lang="en-US" dirty="0" smtClean="0"/>
              <a:t>How NORS is used on national and state levels</a:t>
            </a:r>
          </a:p>
          <a:p>
            <a:pPr lvl="1"/>
            <a:r>
              <a:rPr lang="en-US" dirty="0" smtClean="0"/>
              <a:t>How local LTCOPs and individual ombudsmen can use NORS</a:t>
            </a:r>
          </a:p>
          <a:p>
            <a:pPr lvl="1"/>
            <a:r>
              <a:rPr lang="en-US" dirty="0" smtClean="0"/>
              <a:t>Share a few </a:t>
            </a:r>
            <a:r>
              <a:rPr lang="en-US" dirty="0" smtClean="0"/>
              <a:t>examples </a:t>
            </a:r>
            <a:r>
              <a:rPr lang="en-US" dirty="0" smtClean="0"/>
              <a:t>illustrating the importance of </a:t>
            </a:r>
            <a:r>
              <a:rPr lang="en-US" dirty="0" smtClean="0"/>
              <a:t>consistency in coding applicable to </a:t>
            </a:r>
            <a:r>
              <a:rPr lang="en-US" dirty="0" smtClean="0"/>
              <a:t>the module you’ll cover.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NORS DOES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NORS DOES </a:t>
            </a:r>
            <a:r>
              <a:rPr lang="en-US" i="1" u="sng" dirty="0" smtClean="0"/>
              <a:t>NOT</a:t>
            </a:r>
            <a:endParaRPr lang="en-US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Reflect local, state and national data</a:t>
            </a:r>
          </a:p>
          <a:p>
            <a:r>
              <a:rPr lang="en-US" dirty="0" smtClean="0"/>
              <a:t>Provide overview of range of LTCOP activities</a:t>
            </a:r>
          </a:p>
          <a:p>
            <a:r>
              <a:rPr lang="en-US" dirty="0" smtClean="0"/>
              <a:t>Provide information on residents’ complaints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Reflect 100% of LTCO activities</a:t>
            </a:r>
          </a:p>
          <a:p>
            <a:r>
              <a:rPr lang="en-US" dirty="0" smtClean="0"/>
              <a:t>Reflect the quality of LTCO work</a:t>
            </a:r>
          </a:p>
          <a:p>
            <a:r>
              <a:rPr lang="en-US" dirty="0" smtClean="0"/>
              <a:t>Reflect LTCO time for management or other reporting purposes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UPFRONT CLARITY about NORS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TIPS for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Tips: Experience, Ombudsmen, Early versions of modules</a:t>
            </a:r>
            <a:endParaRPr lang="en-US" dirty="0"/>
          </a:p>
          <a:p>
            <a:r>
              <a:rPr lang="en-US" dirty="0" smtClean="0"/>
              <a:t>State and Reiterate: Purpose is to teach coding.</a:t>
            </a:r>
          </a:p>
          <a:p>
            <a:r>
              <a:rPr lang="en-US" dirty="0" smtClean="0"/>
              <a:t>When more clarity is needed</a:t>
            </a:r>
          </a:p>
          <a:p>
            <a:pPr lvl="1"/>
            <a:r>
              <a:rPr lang="en-US" dirty="0" smtClean="0"/>
              <a:t>Refer to the full NORS Instructions or</a:t>
            </a:r>
          </a:p>
          <a:p>
            <a:pPr lvl="1"/>
            <a:r>
              <a:rPr lang="en-US" dirty="0" smtClean="0"/>
              <a:t>Table the question and submit to WINC for a response.</a:t>
            </a:r>
          </a:p>
          <a:p>
            <a:r>
              <a:rPr lang="en-US" dirty="0" smtClean="0"/>
              <a:t>Build in participation.</a:t>
            </a:r>
          </a:p>
          <a:p>
            <a:r>
              <a:rPr lang="en-US" dirty="0" smtClean="0"/>
              <a:t>Shift your energy, pace, and techniques during the session.</a:t>
            </a:r>
          </a:p>
          <a:p>
            <a:pPr lvl="1"/>
            <a:r>
              <a:rPr lang="en-US" dirty="0" smtClean="0"/>
              <a:t>Move around.</a:t>
            </a:r>
          </a:p>
          <a:p>
            <a:pPr lvl="1"/>
            <a:r>
              <a:rPr lang="en-US" dirty="0" smtClean="0"/>
              <a:t>Jot key points on flip chart.</a:t>
            </a:r>
          </a:p>
          <a:p>
            <a:pPr lvl="1"/>
            <a:r>
              <a:rPr lang="en-US" dirty="0" smtClean="0"/>
              <a:t>Ask for raised hands for some responses.</a:t>
            </a:r>
          </a:p>
        </p:txBody>
      </p:sp>
      <p:pic>
        <p:nvPicPr>
          <p:cNvPr id="6150" name="Picture 6" descr="C:\Users\Sara\AppData\Local\Microsoft\Windows\Temporary Internet Files\Content.IE5\X8YXGIMR\MC900297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648200"/>
            <a:ext cx="1821485" cy="952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TIPS FOR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</a:p>
          <a:p>
            <a:pPr lvl="1"/>
            <a:r>
              <a:rPr lang="en-US" dirty="0" smtClean="0"/>
              <a:t>Ask for volunteers to read definitions aloud.</a:t>
            </a:r>
          </a:p>
          <a:p>
            <a:pPr lvl="1"/>
            <a:r>
              <a:rPr lang="en-US" dirty="0" smtClean="0"/>
              <a:t>Ask group to explain differences, such as between a case and a consultation.</a:t>
            </a:r>
          </a:p>
          <a:p>
            <a:pPr lvl="1"/>
            <a:r>
              <a:rPr lang="en-US" dirty="0" smtClean="0"/>
              <a:t>Ask for a few, brief examples of each principle covered.</a:t>
            </a:r>
          </a:p>
          <a:p>
            <a:pPr lvl="2"/>
            <a:r>
              <a:rPr lang="en-US" dirty="0" smtClean="0"/>
              <a:t>Ask group to identify the key elements that make the example fit the specific code, in contrast to other options. </a:t>
            </a:r>
          </a:p>
          <a:p>
            <a:pPr lvl="3"/>
            <a:r>
              <a:rPr lang="en-US" dirty="0" smtClean="0"/>
              <a:t>Case vs. consultation?</a:t>
            </a:r>
          </a:p>
          <a:p>
            <a:pPr lvl="3"/>
            <a:r>
              <a:rPr lang="en-US" dirty="0" smtClean="0"/>
              <a:t>Verified?</a:t>
            </a:r>
          </a:p>
          <a:p>
            <a:pPr lvl="3"/>
            <a:r>
              <a:rPr lang="en-US" dirty="0" smtClean="0"/>
              <a:t>Resolved vs. referred or withdrawn?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TIPS for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Complaint Coding</a:t>
            </a:r>
          </a:p>
          <a:p>
            <a:pPr lvl="1"/>
            <a:r>
              <a:rPr lang="en-US" dirty="0" smtClean="0"/>
              <a:t>Explain the big groupings of complaint categories, e.g. against facility, not against facility.</a:t>
            </a:r>
          </a:p>
          <a:p>
            <a:pPr lvl="1"/>
            <a:r>
              <a:rPr lang="en-US" dirty="0" smtClean="0"/>
              <a:t>Ask each person to read a code and go around the room until all of the codes have been read aloud. </a:t>
            </a:r>
          </a:p>
          <a:p>
            <a:pPr lvl="2"/>
            <a:r>
              <a:rPr lang="en-US" dirty="0" smtClean="0"/>
              <a:t>After each section, ask if there are any questions. </a:t>
            </a:r>
          </a:p>
          <a:p>
            <a:pPr lvl="2"/>
            <a:r>
              <a:rPr lang="en-US" dirty="0" smtClean="0"/>
              <a:t>If any code is similar to a code in another category, ask participants to explain the difference. Reinforce the</a:t>
            </a:r>
          </a:p>
          <a:p>
            <a:pPr lvl="2">
              <a:buNone/>
            </a:pPr>
            <a:r>
              <a:rPr lang="en-US" dirty="0" smtClean="0"/>
              <a:t>	importance of thinking about the context and primary complaint.</a:t>
            </a:r>
          </a:p>
          <a:p>
            <a:pPr lvl="3"/>
            <a:r>
              <a:rPr lang="en-US" dirty="0" smtClean="0"/>
              <a:t>Example: Several codes and at least three categories relate to communication.</a:t>
            </a:r>
          </a:p>
        </p:txBody>
      </p:sp>
      <p:pic>
        <p:nvPicPr>
          <p:cNvPr id="7170" name="Picture 2" descr="C:\Users\Sara\AppData\Local\Microsoft\Windows\Temporary Internet Files\Content.IE5\N2FB181F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200400"/>
            <a:ext cx="940439" cy="111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TIPS for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b="1" dirty="0" smtClean="0">
                <a:solidFill>
                  <a:schemeClr val="tx1"/>
                </a:solidFill>
              </a:rPr>
              <a:t>B</a:t>
            </a:r>
            <a:r>
              <a:rPr lang="en-US" dirty="0" smtClean="0"/>
              <a:t> is Access to Information by resident. B14: Information communicated in understandable language. </a:t>
            </a:r>
          </a:p>
          <a:p>
            <a:pPr lvl="3"/>
            <a:r>
              <a:rPr lang="en-US" b="1" dirty="0" smtClean="0">
                <a:solidFill>
                  <a:schemeClr val="tx1"/>
                </a:solidFill>
              </a:rPr>
              <a:t>D</a:t>
            </a:r>
            <a:r>
              <a:rPr lang="en-US" dirty="0" smtClean="0"/>
              <a:t> is autonomy, Choice, Preference, Exercise of Rights, Privacy. D29 is used if caregiver does not speak the resident’s language or if resident cannot communicate.</a:t>
            </a:r>
          </a:p>
          <a:p>
            <a:pPr lvl="3"/>
            <a:r>
              <a:rPr lang="en-US" b="1" dirty="0" smtClean="0">
                <a:solidFill>
                  <a:schemeClr val="tx1"/>
                </a:solidFill>
              </a:rPr>
              <a:t>M</a:t>
            </a:r>
            <a:r>
              <a:rPr lang="en-US" dirty="0" smtClean="0"/>
              <a:t> is staffing. M96 is used for staff language or other communication barrier related to staff.</a:t>
            </a:r>
          </a:p>
          <a:p>
            <a:pPr lvl="3"/>
            <a:r>
              <a:rPr lang="en-US" dirty="0" smtClean="0"/>
              <a:t>A resident has not received any information about the facility’s services…in German, though it is the resident’s primary language. (B14)</a:t>
            </a:r>
          </a:p>
          <a:p>
            <a:pPr lvl="1"/>
            <a:r>
              <a:rPr lang="en-US" dirty="0" smtClean="0"/>
              <a:t>If time is too short to cover all codes, select a few key codes to read and discuss in each big category.</a:t>
            </a:r>
          </a:p>
          <a:p>
            <a:pPr lvl="1"/>
            <a:r>
              <a:rPr lang="en-US" dirty="0" smtClean="0"/>
              <a:t>Ask for brief examples of a case that relates to a particular category or code, as each category is covered.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ara\AppData\Local\Microsoft\Windows\Temporary Internet Files\Content.IE5\1V5CQEYP\MC9000555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600200"/>
            <a:ext cx="2133600" cy="14631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</a:p>
          <a:p>
            <a:pPr lvl="1"/>
            <a:r>
              <a:rPr lang="en-US" dirty="0" smtClean="0"/>
              <a:t>Learning </a:t>
            </a:r>
          </a:p>
          <a:p>
            <a:pPr lvl="1"/>
            <a:r>
              <a:rPr lang="en-US" dirty="0" smtClean="0"/>
              <a:t>Affirmation of knowledge</a:t>
            </a:r>
          </a:p>
          <a:p>
            <a:pPr lvl="1"/>
            <a:r>
              <a:rPr lang="en-US" dirty="0" smtClean="0"/>
              <a:t>Assist with accurate reflection of LTCOP’s story</a:t>
            </a:r>
          </a:p>
          <a:p>
            <a:r>
              <a:rPr lang="en-US" dirty="0" smtClean="0"/>
              <a:t>Self-Grading</a:t>
            </a:r>
          </a:p>
          <a:p>
            <a:r>
              <a:rPr lang="en-US" dirty="0" smtClean="0"/>
              <a:t>Use answer key and your background prep to identify areas to focus on for</a:t>
            </a:r>
          </a:p>
          <a:p>
            <a:pPr lvl="1"/>
            <a:r>
              <a:rPr lang="en-US" dirty="0" smtClean="0"/>
              <a:t>Questions, </a:t>
            </a:r>
          </a:p>
          <a:p>
            <a:pPr lvl="1"/>
            <a:r>
              <a:rPr lang="en-US" dirty="0" smtClean="0"/>
              <a:t>Dialogue, or</a:t>
            </a:r>
          </a:p>
          <a:p>
            <a:pPr lvl="1"/>
            <a:r>
              <a:rPr lang="en-US" dirty="0" smtClean="0"/>
              <a:t>Clarity about program policies.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Check for understanding of the principles.</a:t>
            </a:r>
          </a:p>
          <a:p>
            <a:pPr lvl="1"/>
            <a:r>
              <a:rPr lang="en-US" dirty="0" smtClean="0"/>
              <a:t>Select a few questions where there may be uncertainty. </a:t>
            </a:r>
          </a:p>
          <a:p>
            <a:pPr lvl="1"/>
            <a:r>
              <a:rPr lang="en-US" dirty="0" smtClean="0"/>
              <a:t>Ask why the answer is correct. </a:t>
            </a:r>
          </a:p>
          <a:p>
            <a:pPr lvl="1"/>
            <a:r>
              <a:rPr lang="en-US" dirty="0" smtClean="0"/>
              <a:t>What would have to change to use a different code?</a:t>
            </a:r>
          </a:p>
          <a:p>
            <a:r>
              <a:rPr lang="en-US" dirty="0" smtClean="0"/>
              <a:t>Select codes where you receive questions, give another example and ask the group what code to use.</a:t>
            </a:r>
          </a:p>
          <a:p>
            <a:r>
              <a:rPr lang="en-US" dirty="0" smtClean="0"/>
              <a:t>If there are different views about the correct answer, ask ombudsmen to explain the rationale for their answers. </a:t>
            </a:r>
          </a:p>
          <a:p>
            <a:pPr lvl="1"/>
            <a:r>
              <a:rPr lang="en-US" dirty="0" smtClean="0"/>
              <a:t>Discuss responses.</a:t>
            </a:r>
          </a:p>
          <a:p>
            <a:pPr lvl="1"/>
            <a:r>
              <a:rPr lang="en-US" dirty="0" smtClean="0"/>
              <a:t>Explain why the answer is </a:t>
            </a:r>
            <a:r>
              <a:rPr lang="en-US" i="1" dirty="0" smtClean="0"/>
              <a:t>the</a:t>
            </a:r>
            <a:r>
              <a:rPr lang="en-US" dirty="0" smtClean="0"/>
              <a:t> answer.</a:t>
            </a:r>
          </a:p>
          <a:p>
            <a:pPr lvl="1"/>
            <a:r>
              <a:rPr lang="en-US" dirty="0" smtClean="0"/>
              <a:t>Why is the answer X instead of 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Sara\AppData\Local\Microsoft\Windows\Temporary Internet Files\Content.IE5\0RSUVBG2\MC90044204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3649">
            <a:off x="6934200" y="2362200"/>
            <a:ext cx="990677" cy="14860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Bonus Questions may be used for ombudsmen who are waiting for everyone else to finish the quiz.</a:t>
            </a:r>
          </a:p>
          <a:p>
            <a:r>
              <a:rPr lang="en-US" dirty="0" smtClean="0"/>
              <a:t>Add some fun.</a:t>
            </a:r>
          </a:p>
          <a:p>
            <a:pPr lvl="1"/>
            <a:r>
              <a:rPr lang="en-US" dirty="0" smtClean="0"/>
              <a:t>Give prizes for correct responses.</a:t>
            </a:r>
          </a:p>
          <a:p>
            <a:pPr lvl="2"/>
            <a:r>
              <a:rPr lang="en-US" dirty="0" smtClean="0"/>
              <a:t>Sign pages/quizzes with 100% correct responses. Use the pages to draw for prizes.</a:t>
            </a:r>
          </a:p>
          <a:p>
            <a:pPr lvl="2"/>
            <a:r>
              <a:rPr lang="en-US" dirty="0" smtClean="0"/>
              <a:t>Divide into teams and give prizes to team with most correct responses.</a:t>
            </a:r>
          </a:p>
          <a:p>
            <a:pPr lvl="1"/>
            <a:r>
              <a:rPr lang="en-US" dirty="0" smtClean="0"/>
              <a:t>Toss candy, gum, etc., to individuals who share an example or ask a question.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GOAL: Provide tips to make ongoing NORS training engaging and beneficial</a:t>
            </a:r>
          </a:p>
          <a:p>
            <a:r>
              <a:rPr lang="en-US" dirty="0" smtClean="0"/>
              <a:t>FOCUS: Using the NORS Training Modules developed by state and local ombudsmen and AoA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How the WINC can help</a:t>
            </a:r>
          </a:p>
          <a:p>
            <a:pPr lvl="1"/>
            <a:r>
              <a:rPr lang="en-US" dirty="0" err="1" smtClean="0"/>
              <a:t>AoA’s</a:t>
            </a:r>
            <a:r>
              <a:rPr lang="en-US" dirty="0" smtClean="0"/>
              <a:t> perspective</a:t>
            </a:r>
          </a:p>
          <a:p>
            <a:pPr lvl="1"/>
            <a:r>
              <a:rPr lang="en-US" dirty="0" smtClean="0"/>
              <a:t>Training tips from NORC consultant and state and local ombudsmen</a:t>
            </a:r>
          </a:p>
          <a:p>
            <a:pPr lvl="1"/>
            <a:r>
              <a:rPr lang="en-US" dirty="0" smtClean="0"/>
              <a:t>Top tips from everyone</a:t>
            </a:r>
          </a:p>
          <a:p>
            <a:pPr lvl="1"/>
            <a:r>
              <a:rPr lang="en-US" dirty="0" smtClean="0"/>
              <a:t>Questions and dialogue</a:t>
            </a:r>
          </a:p>
          <a:p>
            <a:pPr lvl="1"/>
            <a:r>
              <a:rPr lang="en-US" dirty="0" smtClean="0"/>
              <a:t>Summary and closing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STATING THE OBVIOUS,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over-think the scenarios.</a:t>
            </a:r>
          </a:p>
          <a:p>
            <a:pPr lvl="1"/>
            <a:r>
              <a:rPr lang="en-US" dirty="0" smtClean="0"/>
              <a:t>NORS coding is about making a choice.</a:t>
            </a:r>
          </a:p>
          <a:p>
            <a:pPr lvl="1"/>
            <a:r>
              <a:rPr lang="en-US" dirty="0" smtClean="0"/>
              <a:t>Typically, the NORS code is the big thing that jumps out, the best fit.</a:t>
            </a:r>
          </a:p>
          <a:p>
            <a:pPr lvl="1"/>
            <a:r>
              <a:rPr lang="en-US" dirty="0" smtClean="0"/>
              <a:t>Return to the NORS Instructions for further assistance and encourage ombudsmen to do this.</a:t>
            </a:r>
          </a:p>
          <a:p>
            <a:r>
              <a:rPr lang="en-US" dirty="0" smtClean="0"/>
              <a:t>Keep the module focus on the context and purpose.</a:t>
            </a:r>
          </a:p>
          <a:p>
            <a:pPr lvl="1"/>
            <a:r>
              <a:rPr lang="en-US" dirty="0" smtClean="0"/>
              <a:t>If it’s Module III, the context for choosing a code is the verification, disposition and closing. </a:t>
            </a:r>
          </a:p>
          <a:p>
            <a:pPr lvl="1"/>
            <a:r>
              <a:rPr lang="en-US" dirty="0" smtClean="0"/>
              <a:t>Do not second guess the issues or the ombudsman investigation.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STATING THE OBVIOUS,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NORS Modules to teach coding.</a:t>
            </a:r>
          </a:p>
          <a:p>
            <a:pPr lvl="1"/>
            <a:r>
              <a:rPr lang="en-US" dirty="0" smtClean="0"/>
              <a:t>Avoid becoming sidetracked by lengthy discussions of ombudsman skills and approaches.</a:t>
            </a:r>
          </a:p>
          <a:p>
            <a:pPr lvl="2"/>
            <a:r>
              <a:rPr lang="en-US" dirty="0" smtClean="0"/>
              <a:t>Take advantage of teachable moments. Include some applicable program policy and good ombudsman practice pointers in the discussion as time permits.</a:t>
            </a:r>
          </a:p>
          <a:p>
            <a:pPr lvl="2"/>
            <a:r>
              <a:rPr lang="en-US" dirty="0" smtClean="0"/>
              <a:t>Too many </a:t>
            </a:r>
            <a:r>
              <a:rPr lang="en-US" i="1" dirty="0" smtClean="0"/>
              <a:t>what if </a:t>
            </a:r>
            <a:r>
              <a:rPr lang="en-US" dirty="0" smtClean="0"/>
              <a:t>scenarios may increase confusion and divert the focus.</a:t>
            </a:r>
          </a:p>
          <a:p>
            <a:pPr lvl="1"/>
            <a:r>
              <a:rPr lang="en-US" dirty="0" smtClean="0"/>
              <a:t>After discussion, return to the correct answer with a brief rationale explaining why the answer is correct.</a:t>
            </a:r>
          </a:p>
          <a:p>
            <a:pPr lvl="1"/>
            <a:r>
              <a:rPr lang="en-US" dirty="0" smtClean="0"/>
              <a:t>If a quiz answer may be confusing for new ombudsmen, e.g. the answer rationale includes </a:t>
            </a:r>
            <a:r>
              <a:rPr lang="en-US" i="1" dirty="0" smtClean="0"/>
              <a:t>it depends</a:t>
            </a:r>
            <a:r>
              <a:rPr lang="en-US" dirty="0" smtClean="0"/>
              <a:t>, discuss that question last.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STATING THE OBVIOUS,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Ongoing training is essential for everyone.</a:t>
            </a:r>
          </a:p>
          <a:p>
            <a:r>
              <a:rPr lang="en-US" dirty="0" smtClean="0"/>
              <a:t>Experience and repetition increase understanding, reinforce learning and retention.</a:t>
            </a:r>
          </a:p>
          <a:p>
            <a:r>
              <a:rPr lang="en-US" dirty="0" smtClean="0"/>
              <a:t>Need NORS training opportunities to avoid any tendencies to develop individual variations in NORS coding.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Share your innovations in teaching with us!</a:t>
            </a:r>
          </a:p>
        </p:txBody>
      </p:sp>
      <p:pic>
        <p:nvPicPr>
          <p:cNvPr id="10242" name="Picture 2" descr="C:\Users\Sara\AppData\Local\Microsoft\Windows\Temporary Internet Files\Content.IE5\J47UNQVW\MC9003397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810000"/>
            <a:ext cx="885139" cy="895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from VERMONT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Jackie </a:t>
            </a:r>
            <a:r>
              <a:rPr lang="en-US" b="1" dirty="0" err="1" smtClean="0"/>
              <a:t>Majoros</a:t>
            </a:r>
            <a:r>
              <a:rPr lang="en-US" dirty="0" smtClean="0"/>
              <a:t>, State Long-Term Care Ombudsman</a:t>
            </a:r>
          </a:p>
          <a:p>
            <a:pPr algn="ctr">
              <a:buNone/>
            </a:pPr>
            <a:r>
              <a:rPr lang="en-US" dirty="0" smtClean="0"/>
              <a:t>Vermont Legal Aid</a:t>
            </a:r>
          </a:p>
          <a:p>
            <a:pPr algn="ctr">
              <a:buNone/>
            </a:pPr>
            <a:r>
              <a:rPr lang="en-US" dirty="0" smtClean="0"/>
              <a:t>Burlington, Vermont</a:t>
            </a:r>
          </a:p>
          <a:p>
            <a:pPr algn="ctr">
              <a:buNone/>
            </a:pPr>
            <a:r>
              <a:rPr lang="en-US" dirty="0" smtClean="0"/>
              <a:t>802-863-7155 x227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from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ts val="648"/>
              </a:spcBef>
              <a:buNone/>
            </a:pPr>
            <a:r>
              <a:rPr lang="en-US" b="1" dirty="0" smtClean="0"/>
              <a:t>Joe Rodrigues, </a:t>
            </a:r>
            <a:r>
              <a:rPr lang="en-US" dirty="0" smtClean="0"/>
              <a:t>State Long-Term Care Ombudsman</a:t>
            </a:r>
          </a:p>
          <a:p>
            <a:pPr marL="0" algn="ctr">
              <a:spcBef>
                <a:spcPts val="648"/>
              </a:spcBef>
              <a:buNone/>
            </a:pPr>
            <a:r>
              <a:rPr lang="en-US" dirty="0" smtClean="0"/>
              <a:t>California Department of Aging</a:t>
            </a:r>
            <a:br>
              <a:rPr lang="en-US" dirty="0" smtClean="0"/>
            </a:br>
            <a:r>
              <a:rPr lang="en-US" dirty="0" smtClean="0"/>
              <a:t>Sacramento, California</a:t>
            </a:r>
            <a:br>
              <a:rPr lang="en-US" dirty="0" smtClean="0"/>
            </a:br>
            <a:r>
              <a:rPr lang="en-US" dirty="0" smtClean="0"/>
              <a:t>916-419-7510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from Maryland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en-US" b="1" dirty="0" smtClean="0"/>
              <a:t>Eileen Bennett</a:t>
            </a:r>
            <a:r>
              <a:rPr lang="en-US" dirty="0" smtClean="0"/>
              <a:t>, Program Manager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dirty="0" smtClean="0"/>
              <a:t>Long-Term Care Ombudsman Program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dirty="0" smtClean="0"/>
              <a:t>Montgomery County Department of Health &amp; Human Services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dirty="0" smtClean="0"/>
              <a:t>Rockville, Maryland</a:t>
            </a:r>
          </a:p>
          <a:p>
            <a:pPr algn="ctr">
              <a:spcBef>
                <a:spcPts val="600"/>
              </a:spcBef>
              <a:buNone/>
            </a:pPr>
            <a:r>
              <a:rPr lang="en-US" dirty="0" smtClean="0"/>
              <a:t>240-777-1067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from PENNSYLVANIA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Kimberly </a:t>
            </a:r>
            <a:r>
              <a:rPr lang="en-US" b="1" dirty="0" err="1" smtClean="0"/>
              <a:t>Shetler</a:t>
            </a:r>
            <a:r>
              <a:rPr lang="en-US" dirty="0" smtClean="0"/>
              <a:t>, Regional Ombudsman Coordinator</a:t>
            </a:r>
          </a:p>
          <a:p>
            <a:pPr algn="ctr">
              <a:buNone/>
            </a:pPr>
            <a:r>
              <a:rPr lang="en-US" dirty="0" smtClean="0"/>
              <a:t>Office of the State Long-Term Care Ombudsman</a:t>
            </a:r>
          </a:p>
          <a:p>
            <a:pPr algn="ctr">
              <a:buNone/>
            </a:pPr>
            <a:r>
              <a:rPr lang="en-US" dirty="0" smtClean="0"/>
              <a:t>Bloomsburg, Pennsylvania</a:t>
            </a:r>
          </a:p>
          <a:p>
            <a:pPr algn="ctr">
              <a:buNone/>
            </a:pPr>
            <a:r>
              <a:rPr lang="en-US" dirty="0" smtClean="0"/>
              <a:t>570-784-4420s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from COLORADO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en-US" b="1" dirty="0" smtClean="0"/>
              <a:t>Shelley Hitt</a:t>
            </a:r>
            <a:r>
              <a:rPr lang="en-US" dirty="0" smtClean="0"/>
              <a:t>,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Colorado State Long-Term Care Ombudsman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The Legal Center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Denver, Colorado</a:t>
            </a:r>
          </a:p>
          <a:p>
            <a:pPr algn="ctr">
              <a:buNone/>
            </a:pPr>
            <a:r>
              <a:rPr lang="en-US" sz="2800" dirty="0" smtClean="0"/>
              <a:t>303-722-0300 x 508</a:t>
            </a:r>
          </a:p>
          <a:p>
            <a:pPr algn="ctr">
              <a:buNone/>
            </a:pPr>
            <a:r>
              <a:rPr lang="en-US" sz="2800" dirty="0" smtClean="0"/>
              <a:t>1-800-288-1376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TIPS &amp; QUESTIONS</a:t>
            </a:r>
            <a:endParaRPr lang="en-US" dirty="0"/>
          </a:p>
        </p:txBody>
      </p:sp>
      <p:pic>
        <p:nvPicPr>
          <p:cNvPr id="11267" name="Picture 3" descr="C:\Users\Sara\AppData\Local\Microsoft\Windows\Temporary Internet Files\Content.IE5\EMVGUEIZ\MC9003634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38400"/>
            <a:ext cx="2286000" cy="1705207"/>
          </a:xfrm>
          <a:prstGeom prst="rect">
            <a:avLst/>
          </a:prstGeom>
          <a:noFill/>
        </p:spPr>
      </p:pic>
      <p:pic>
        <p:nvPicPr>
          <p:cNvPr id="11268" name="Picture 4" descr="C:\Users\Sara\AppData\Local\Microsoft\Windows\Temporary Internet Files\Content.IE5\OPUU60RD\MC900363168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933825">
            <a:off x="5860651" y="3430825"/>
            <a:ext cx="1401775" cy="1845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NORC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001000" cy="128963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828800"/>
            <a:ext cx="8382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The National Long-Term Care </a:t>
            </a:r>
          </a:p>
          <a:p>
            <a:pPr marL="0" indent="0" algn="ctr">
              <a:buNone/>
            </a:pPr>
            <a:r>
              <a:rPr lang="en-US" sz="2000" dirty="0" smtClean="0"/>
              <a:t>Ombudsman Resource Center (NORC)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3"/>
              </a:rPr>
              <a:t>www.ltcombudsman.org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The National Consumer Voice for Quality Long-Term Care </a:t>
            </a:r>
          </a:p>
          <a:p>
            <a:pPr marL="0" indent="0" algn="ctr">
              <a:buNone/>
            </a:pPr>
            <a:r>
              <a:rPr lang="en-US" sz="2000" dirty="0" smtClean="0"/>
              <a:t>(formerly NCCNHR)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4"/>
              </a:rPr>
              <a:t>http://www.theconsumervoice.org/</a:t>
            </a:r>
            <a:endParaRPr lang="en-US" sz="2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presentation was supported, in part, by a grant from the Administration on Aging, Department of Health and Human Services.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WINC Perspective and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en-US" b="1" dirty="0" smtClean="0"/>
              <a:t>Shelley Hitt</a:t>
            </a:r>
            <a:r>
              <a:rPr lang="en-US" dirty="0" smtClean="0"/>
              <a:t>, Colorado State Ombudsman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Chair, NASOP WINC Committee</a:t>
            </a:r>
          </a:p>
          <a:p>
            <a:pPr algn="ctr">
              <a:buNone/>
            </a:pPr>
            <a:r>
              <a:rPr lang="en-US" sz="1800" dirty="0" smtClean="0"/>
              <a:t>(303) 722-0300 x 508</a:t>
            </a:r>
          </a:p>
          <a:p>
            <a:pPr algn="ctr">
              <a:buNone/>
            </a:pPr>
            <a:r>
              <a:rPr lang="en-US" sz="1800" dirty="0" smtClean="0"/>
              <a:t>1-800-288-1376</a:t>
            </a:r>
          </a:p>
          <a:p>
            <a:pPr algn="ctr">
              <a:buNone/>
            </a:pPr>
            <a:r>
              <a:rPr lang="en-US" sz="1800" u="sng" dirty="0" smtClean="0">
                <a:hlinkClick r:id="rId2" tooltip="mailto:skhitt@thelegalcenter.org"/>
              </a:rPr>
              <a:t>skhitt@thelegalcenter.org</a:t>
            </a:r>
            <a:endParaRPr lang="en-US" sz="1800" dirty="0" smtClean="0"/>
          </a:p>
          <a:p>
            <a:pPr algn="ctr">
              <a:spcAft>
                <a:spcPts val="600"/>
              </a:spcAft>
              <a:buNone/>
            </a:pPr>
            <a:endParaRPr lang="en-US" dirty="0" smtClean="0"/>
          </a:p>
          <a:p>
            <a:pPr algn="ctr">
              <a:spcAft>
                <a:spcPts val="600"/>
              </a:spcAft>
              <a:buNone/>
            </a:pPr>
            <a:r>
              <a:rPr lang="en-US" b="1" dirty="0" smtClean="0"/>
              <a:t>W</a:t>
            </a:r>
            <a:r>
              <a:rPr lang="en-US" dirty="0" smtClean="0"/>
              <a:t>orkgroup to </a:t>
            </a:r>
            <a:r>
              <a:rPr lang="en-US" b="1" dirty="0" smtClean="0"/>
              <a:t>I</a:t>
            </a:r>
            <a:r>
              <a:rPr lang="en-US" dirty="0" smtClean="0"/>
              <a:t>mprove </a:t>
            </a:r>
            <a:r>
              <a:rPr lang="en-US" b="1" dirty="0" smtClean="0"/>
              <a:t>N</a:t>
            </a:r>
            <a:r>
              <a:rPr lang="en-US" dirty="0" smtClean="0"/>
              <a:t>ORS </a:t>
            </a:r>
            <a:r>
              <a:rPr lang="en-US" b="1" dirty="0" smtClean="0"/>
              <a:t>C</a:t>
            </a:r>
            <a:r>
              <a:rPr lang="en-US" dirty="0" smtClean="0"/>
              <a:t>onsistency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Process for obtaining a </a:t>
            </a:r>
            <a:r>
              <a:rPr lang="en-US" i="1" dirty="0" smtClean="0"/>
              <a:t>vetted</a:t>
            </a:r>
            <a:r>
              <a:rPr lang="en-US" dirty="0" smtClean="0"/>
              <a:t> response when questions arise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AoA’s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Aft>
                <a:spcPts val="600"/>
              </a:spcAft>
              <a:buNone/>
            </a:pPr>
            <a:endParaRPr lang="en-US" b="1" dirty="0" smtClean="0"/>
          </a:p>
          <a:p>
            <a:pPr algn="ctr">
              <a:spcAft>
                <a:spcPts val="600"/>
              </a:spcAft>
              <a:buNone/>
            </a:pPr>
            <a:r>
              <a:rPr lang="en-US" b="1" dirty="0" smtClean="0"/>
              <a:t>Louise Ryan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Ombudsman Program Specialist 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Administration on Aging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Washington, DC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202- 357-3503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NORS TRAINING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PART I: Three Cs</a:t>
            </a:r>
          </a:p>
          <a:p>
            <a:pPr lvl="1"/>
            <a:r>
              <a:rPr lang="en-US" dirty="0" smtClean="0"/>
              <a:t>Case, Complaint, Consultation</a:t>
            </a:r>
          </a:p>
          <a:p>
            <a:r>
              <a:rPr lang="en-US" dirty="0" smtClean="0"/>
              <a:t>PART II: Complaint Codes</a:t>
            </a:r>
          </a:p>
          <a:p>
            <a:r>
              <a:rPr lang="en-US" dirty="0" smtClean="0"/>
              <a:t>PART III: Verification, Disposition, Closing Cases</a:t>
            </a:r>
          </a:p>
          <a:p>
            <a:r>
              <a:rPr lang="en-US" dirty="0" smtClean="0"/>
              <a:t>PART IV: Activities</a:t>
            </a:r>
          </a:p>
          <a:p>
            <a:endParaRPr lang="en-US" dirty="0" smtClean="0"/>
          </a:p>
          <a:p>
            <a:r>
              <a:rPr lang="en-US" dirty="0" smtClean="0"/>
              <a:t>FOUNDATION = NORS INSTRUCTIONS from AoA</a:t>
            </a:r>
            <a:endParaRPr lang="en-US" dirty="0"/>
          </a:p>
        </p:txBody>
      </p:sp>
      <p:pic>
        <p:nvPicPr>
          <p:cNvPr id="1027" name="Picture 3" descr="C:\Users\Sara\AppData\Local\Microsoft\Windows\Temporary Internet Files\Content.IE5\X8YXGIMR\MC9003108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76400"/>
            <a:ext cx="1807769" cy="120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Background cou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42036">
            <a:off x="7557143" y="4892735"/>
            <a:ext cx="1092333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NORS TRAINING in BASIC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r>
              <a:rPr lang="en-US" dirty="0" smtClean="0"/>
              <a:t>Equipping LTCO for Effective Advocacy, Curriculum</a:t>
            </a:r>
          </a:p>
          <a:p>
            <a:pPr lvl="1"/>
            <a:r>
              <a:rPr lang="en-US" dirty="0" smtClean="0"/>
              <a:t>Contains opportunities for introducing NORS in bite size pieces</a:t>
            </a:r>
          </a:p>
          <a:p>
            <a:pPr lvl="1"/>
            <a:r>
              <a:rPr lang="en-US" dirty="0" smtClean="0"/>
              <a:t>Integrates some of the NORS reporting with teaching the ombudsman process</a:t>
            </a:r>
          </a:p>
          <a:p>
            <a:pPr lvl="2"/>
            <a:r>
              <a:rPr lang="en-US" dirty="0" smtClean="0"/>
              <a:t>Identifying the complainant and the role of the ombudsman</a:t>
            </a:r>
          </a:p>
          <a:p>
            <a:pPr lvl="2"/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Intended to help new ombudsmen see NORS as part of what they do, not a stand alone, onerous process after the “good stuff” is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613648" cy="46512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Decide what to emphasize</a:t>
            </a:r>
          </a:p>
          <a:p>
            <a:pPr lvl="1"/>
            <a:r>
              <a:rPr lang="en-US" dirty="0" smtClean="0"/>
              <a:t>Identify most frequent questions related to NORS reporting.</a:t>
            </a:r>
          </a:p>
          <a:p>
            <a:pPr lvl="1"/>
            <a:r>
              <a:rPr lang="en-US" dirty="0" smtClean="0"/>
              <a:t>What’s the LTCOP story based on your state’s NORS data?</a:t>
            </a:r>
          </a:p>
          <a:p>
            <a:pPr lvl="1"/>
            <a:r>
              <a:rPr lang="en-US" dirty="0" smtClean="0"/>
              <a:t>Review your NORS data for patterns, discrepancies, changes among local programs (regions) and for the State.</a:t>
            </a:r>
          </a:p>
          <a:p>
            <a:r>
              <a:rPr lang="en-US" dirty="0" smtClean="0"/>
              <a:t>Gather applicable state policies or guidance</a:t>
            </a:r>
          </a:p>
          <a:p>
            <a:pPr lvl="1"/>
            <a:r>
              <a:rPr lang="en-US" dirty="0" smtClean="0"/>
              <a:t>Responding to complaints from family members of residents</a:t>
            </a:r>
          </a:p>
          <a:p>
            <a:pPr lvl="1"/>
            <a:r>
              <a:rPr lang="en-US" dirty="0" smtClean="0"/>
              <a:t>Responding to a complaint related to a resident who is deceased</a:t>
            </a:r>
          </a:p>
        </p:txBody>
      </p:sp>
      <p:pic>
        <p:nvPicPr>
          <p:cNvPr id="2050" name="Picture 2" descr="C:\Users\Sara\AppData\Local\Microsoft\Windows\Temporary Internet Files\Content.IE5\N2FB181F\MC900383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96200" y="1524000"/>
            <a:ext cx="908914" cy="908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AUDIENCE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CONTENT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New ombudsmen  		</a:t>
            </a:r>
          </a:p>
          <a:p>
            <a:r>
              <a:rPr lang="en-US" sz="2400" dirty="0" smtClean="0"/>
              <a:t>Ombudsmen, previous NORS training  </a:t>
            </a:r>
          </a:p>
          <a:p>
            <a:endParaRPr lang="en-US" dirty="0" smtClean="0"/>
          </a:p>
          <a:p>
            <a:r>
              <a:rPr lang="en-US" sz="2400" dirty="0" smtClean="0"/>
              <a:t>Mixture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Basic, very clear</a:t>
            </a:r>
          </a:p>
          <a:p>
            <a:endParaRPr lang="en-US" sz="2400" dirty="0" smtClean="0"/>
          </a:p>
          <a:p>
            <a:r>
              <a:rPr lang="en-US" sz="2400" dirty="0" smtClean="0"/>
              <a:t>More “what if” questions, disagreement</a:t>
            </a:r>
          </a:p>
          <a:p>
            <a:endParaRPr lang="en-US" sz="2400" dirty="0" smtClean="0"/>
          </a:p>
          <a:p>
            <a:r>
              <a:rPr lang="en-US" sz="2400" dirty="0" smtClean="0"/>
              <a:t>Basics, answer questions, return to basics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Prep continued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962400" y="2590800"/>
            <a:ext cx="6858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62400" y="3505200"/>
            <a:ext cx="6858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962400" y="4648200"/>
            <a:ext cx="685800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&amp;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you teach?</a:t>
            </a:r>
          </a:p>
          <a:p>
            <a:pPr lvl="1"/>
            <a:r>
              <a:rPr lang="en-US" dirty="0" smtClean="0"/>
              <a:t>Which modules will you use?</a:t>
            </a:r>
          </a:p>
          <a:p>
            <a:pPr lvl="1"/>
            <a:r>
              <a:rPr lang="en-US" dirty="0" smtClean="0"/>
              <a:t>Why? What do you want ombudsmen to gain from the training?</a:t>
            </a:r>
          </a:p>
          <a:p>
            <a:pPr lvl="2"/>
            <a:r>
              <a:rPr lang="en-US" dirty="0" smtClean="0"/>
              <a:t>Basic NORS coding?</a:t>
            </a:r>
          </a:p>
          <a:p>
            <a:pPr lvl="2"/>
            <a:r>
              <a:rPr lang="en-US" dirty="0" smtClean="0"/>
              <a:t>More clarity and consistency in using specific codes such as </a:t>
            </a:r>
            <a:r>
              <a:rPr lang="en-US" i="1" dirty="0" smtClean="0"/>
              <a:t>disposition</a:t>
            </a:r>
            <a:r>
              <a:rPr lang="en-US" dirty="0" smtClean="0"/>
              <a:t>, based on your review of the current data and your knowledge?</a:t>
            </a:r>
          </a:p>
          <a:p>
            <a:r>
              <a:rPr lang="en-US" dirty="0" smtClean="0"/>
              <a:t>Do you have the most recent materials?</a:t>
            </a:r>
          </a:p>
          <a:p>
            <a:pPr lvl="1"/>
            <a:r>
              <a:rPr lang="en-US" dirty="0" smtClean="0"/>
              <a:t>Check NORC website for latest versions of modules.</a:t>
            </a:r>
          </a:p>
          <a:p>
            <a:pPr lvl="1"/>
            <a:r>
              <a:rPr lang="en-US" dirty="0" smtClean="0"/>
              <a:t>NORC website will contain vetted Q &amp; As for additional clarity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1391</TotalTime>
  <Words>1568</Words>
  <Application>Microsoft Office PowerPoint</Application>
  <PresentationFormat>On-screen Show (4:3)</PresentationFormat>
  <Paragraphs>226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NORS TRAINING TRAIN the TRAINER</vt:lpstr>
      <vt:lpstr>SESSION OVERVIEW</vt:lpstr>
      <vt:lpstr> WINC Perspective and Process</vt:lpstr>
      <vt:lpstr>AoA’s Perspective</vt:lpstr>
      <vt:lpstr>NORS TRAINING MODULES</vt:lpstr>
      <vt:lpstr>NORS TRAINING in BASIC CURRICULUM</vt:lpstr>
      <vt:lpstr>BACKGROUND PREPARATION</vt:lpstr>
      <vt:lpstr>BACKGROUND Prep continued</vt:lpstr>
      <vt:lpstr>CONTENT &amp; LOGISTICS</vt:lpstr>
      <vt:lpstr>CONTENT &amp; LOGISTICS, continued</vt:lpstr>
      <vt:lpstr>INTRODUCTION TO TRAINING </vt:lpstr>
      <vt:lpstr>UPFRONT CLARITY about NORS</vt:lpstr>
      <vt:lpstr>TEACHING TIPS for MODULES</vt:lpstr>
      <vt:lpstr>TEACHING TIPS FOR MODULES</vt:lpstr>
      <vt:lpstr>TEACHING TIPS for MODULES</vt:lpstr>
      <vt:lpstr>TEACHING TIPS for MODULES</vt:lpstr>
      <vt:lpstr>QUIZ</vt:lpstr>
      <vt:lpstr>QUIZ</vt:lpstr>
      <vt:lpstr>QUIZ</vt:lpstr>
      <vt:lpstr>STATING THE OBVIOUS, TIPS</vt:lpstr>
      <vt:lpstr>STATING THE OBVIOUS, TIPS</vt:lpstr>
      <vt:lpstr>STATING THE OBVIOUS, TIPS</vt:lpstr>
      <vt:lpstr>TIPS from VERMONT</vt:lpstr>
      <vt:lpstr>TIPS from CALIFORNIA</vt:lpstr>
      <vt:lpstr>TIPS from Maryland</vt:lpstr>
      <vt:lpstr>TIPS from PENNSYLVANIA</vt:lpstr>
      <vt:lpstr>TIPS from COLORADO</vt:lpstr>
      <vt:lpstr>YOUR TIPS &amp; QUESTIONS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 TRAINING PART 1</dc:title>
  <dc:creator>Sara</dc:creator>
  <cp:lastModifiedBy>Sara</cp:lastModifiedBy>
  <cp:revision>175</cp:revision>
  <dcterms:created xsi:type="dcterms:W3CDTF">2011-09-12T22:07:36Z</dcterms:created>
  <dcterms:modified xsi:type="dcterms:W3CDTF">2011-10-18T04:25:50Z</dcterms:modified>
</cp:coreProperties>
</file>