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96" r:id="rId3"/>
  </p:sldMasterIdLst>
  <p:notesMasterIdLst>
    <p:notesMasterId r:id="rId145"/>
  </p:notesMasterIdLst>
  <p:handoutMasterIdLst>
    <p:handoutMasterId r:id="rId146"/>
  </p:handoutMasterIdLst>
  <p:sldIdLst>
    <p:sldId id="257" r:id="rId4"/>
    <p:sldId id="284" r:id="rId5"/>
    <p:sldId id="502" r:id="rId6"/>
    <p:sldId id="422" r:id="rId7"/>
    <p:sldId id="494" r:id="rId8"/>
    <p:sldId id="537" r:id="rId9"/>
    <p:sldId id="515" r:id="rId10"/>
    <p:sldId id="302" r:id="rId11"/>
    <p:sldId id="497" r:id="rId12"/>
    <p:sldId id="538" r:id="rId13"/>
    <p:sldId id="427" r:id="rId14"/>
    <p:sldId id="428" r:id="rId15"/>
    <p:sldId id="429" r:id="rId16"/>
    <p:sldId id="539" r:id="rId17"/>
    <p:sldId id="270" r:id="rId18"/>
    <p:sldId id="292" r:id="rId19"/>
    <p:sldId id="540" r:id="rId20"/>
    <p:sldId id="271" r:id="rId21"/>
    <p:sldId id="541" r:id="rId22"/>
    <p:sldId id="521" r:id="rId23"/>
    <p:sldId id="542" r:id="rId24"/>
    <p:sldId id="258" r:id="rId25"/>
    <p:sldId id="350" r:id="rId26"/>
    <p:sldId id="543" r:id="rId27"/>
    <p:sldId id="522" r:id="rId28"/>
    <p:sldId id="544" r:id="rId29"/>
    <p:sldId id="306" r:id="rId30"/>
    <p:sldId id="545" r:id="rId31"/>
    <p:sldId id="523" r:id="rId32"/>
    <p:sldId id="546" r:id="rId33"/>
    <p:sldId id="526" r:id="rId34"/>
    <p:sldId id="547" r:id="rId35"/>
    <p:sldId id="437" r:id="rId36"/>
    <p:sldId id="305" r:id="rId37"/>
    <p:sldId id="548" r:id="rId38"/>
    <p:sldId id="549" r:id="rId39"/>
    <p:sldId id="514" r:id="rId40"/>
    <p:sldId id="550" r:id="rId41"/>
    <p:sldId id="421" r:id="rId42"/>
    <p:sldId id="513" r:id="rId43"/>
    <p:sldId id="288" r:id="rId44"/>
    <p:sldId id="309" r:id="rId45"/>
    <p:sldId id="563" r:id="rId46"/>
    <p:sldId id="564" r:id="rId47"/>
    <p:sldId id="528" r:id="rId48"/>
    <p:sldId id="282" r:id="rId49"/>
    <p:sldId id="565" r:id="rId50"/>
    <p:sldId id="351" r:id="rId51"/>
    <p:sldId id="551" r:id="rId52"/>
    <p:sldId id="423" r:id="rId53"/>
    <p:sldId id="552" r:id="rId54"/>
    <p:sldId id="263" r:id="rId55"/>
    <p:sldId id="553" r:id="rId56"/>
    <p:sldId id="308" r:id="rId57"/>
    <p:sldId id="554" r:id="rId58"/>
    <p:sldId id="555" r:id="rId59"/>
    <p:sldId id="524" r:id="rId60"/>
    <p:sldId id="525" r:id="rId61"/>
    <p:sldId id="321" r:id="rId62"/>
    <p:sldId id="556" r:id="rId63"/>
    <p:sldId id="533" r:id="rId64"/>
    <p:sldId id="435" r:id="rId65"/>
    <p:sldId id="313" r:id="rId66"/>
    <p:sldId id="316" r:id="rId67"/>
    <p:sldId id="285" r:id="rId68"/>
    <p:sldId id="557" r:id="rId69"/>
    <p:sldId id="558" r:id="rId70"/>
    <p:sldId id="530" r:id="rId71"/>
    <p:sldId id="532" r:id="rId72"/>
    <p:sldId id="455" r:id="rId73"/>
    <p:sldId id="559" r:id="rId74"/>
    <p:sldId id="436" r:id="rId75"/>
    <p:sldId id="560" r:id="rId76"/>
    <p:sldId id="536" r:id="rId77"/>
    <p:sldId id="531" r:id="rId78"/>
    <p:sldId id="561" r:id="rId79"/>
    <p:sldId id="534" r:id="rId80"/>
    <p:sldId id="562" r:id="rId81"/>
    <p:sldId id="535" r:id="rId82"/>
    <p:sldId id="529" r:id="rId83"/>
    <p:sldId id="566" r:id="rId84"/>
    <p:sldId id="567" r:id="rId85"/>
    <p:sldId id="568" r:id="rId86"/>
    <p:sldId id="569" r:id="rId87"/>
    <p:sldId id="570" r:id="rId88"/>
    <p:sldId id="571" r:id="rId89"/>
    <p:sldId id="572" r:id="rId90"/>
    <p:sldId id="573" r:id="rId91"/>
    <p:sldId id="574" r:id="rId92"/>
    <p:sldId id="575" r:id="rId93"/>
    <p:sldId id="576" r:id="rId94"/>
    <p:sldId id="577" r:id="rId95"/>
    <p:sldId id="578" r:id="rId96"/>
    <p:sldId id="579" r:id="rId97"/>
    <p:sldId id="580" r:id="rId98"/>
    <p:sldId id="581" r:id="rId99"/>
    <p:sldId id="582" r:id="rId100"/>
    <p:sldId id="583" r:id="rId101"/>
    <p:sldId id="584" r:id="rId102"/>
    <p:sldId id="585" r:id="rId103"/>
    <p:sldId id="586" r:id="rId104"/>
    <p:sldId id="587" r:id="rId105"/>
    <p:sldId id="588" r:id="rId106"/>
    <p:sldId id="589" r:id="rId107"/>
    <p:sldId id="590" r:id="rId108"/>
    <p:sldId id="591" r:id="rId109"/>
    <p:sldId id="592" r:id="rId110"/>
    <p:sldId id="593" r:id="rId111"/>
    <p:sldId id="594" r:id="rId112"/>
    <p:sldId id="595" r:id="rId113"/>
    <p:sldId id="596" r:id="rId114"/>
    <p:sldId id="597" r:id="rId115"/>
    <p:sldId id="598" r:id="rId116"/>
    <p:sldId id="599" r:id="rId117"/>
    <p:sldId id="600" r:id="rId118"/>
    <p:sldId id="601" r:id="rId119"/>
    <p:sldId id="602" r:id="rId120"/>
    <p:sldId id="603" r:id="rId121"/>
    <p:sldId id="604" r:id="rId122"/>
    <p:sldId id="605" r:id="rId123"/>
    <p:sldId id="606" r:id="rId124"/>
    <p:sldId id="607" r:id="rId125"/>
    <p:sldId id="608" r:id="rId126"/>
    <p:sldId id="609" r:id="rId127"/>
    <p:sldId id="610" r:id="rId128"/>
    <p:sldId id="611" r:id="rId129"/>
    <p:sldId id="612" r:id="rId130"/>
    <p:sldId id="613" r:id="rId131"/>
    <p:sldId id="614" r:id="rId132"/>
    <p:sldId id="615" r:id="rId133"/>
    <p:sldId id="616" r:id="rId134"/>
    <p:sldId id="617" r:id="rId135"/>
    <p:sldId id="618" r:id="rId136"/>
    <p:sldId id="619" r:id="rId137"/>
    <p:sldId id="620" r:id="rId138"/>
    <p:sldId id="621" r:id="rId139"/>
    <p:sldId id="622" r:id="rId140"/>
    <p:sldId id="623" r:id="rId141"/>
    <p:sldId id="624" r:id="rId142"/>
    <p:sldId id="625" r:id="rId143"/>
    <p:sldId id="626" r:id="rId144"/>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19398A"/>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82689" autoAdjust="0"/>
  </p:normalViewPr>
  <p:slideViewPr>
    <p:cSldViewPr>
      <p:cViewPr varScale="1">
        <p:scale>
          <a:sx n="61" d="100"/>
          <a:sy n="61" d="100"/>
        </p:scale>
        <p:origin x="1632" y="78"/>
      </p:cViewPr>
      <p:guideLst>
        <p:guide orient="horz" pos="2160"/>
        <p:guide pos="2880"/>
      </p:guideLst>
    </p:cSldViewPr>
  </p:slideViewPr>
  <p:outlineViewPr>
    <p:cViewPr>
      <p:scale>
        <a:sx n="33" d="100"/>
        <a:sy n="33" d="100"/>
      </p:scale>
      <p:origin x="16" y="31544"/>
    </p:cViewPr>
  </p:outlineViewPr>
  <p:notesTextViewPr>
    <p:cViewPr>
      <p:scale>
        <a:sx n="100" d="100"/>
        <a:sy n="100" d="100"/>
      </p:scale>
      <p:origin x="0" y="0"/>
    </p:cViewPr>
  </p:notesTextViewPr>
  <p:sorterViewPr>
    <p:cViewPr>
      <p:scale>
        <a:sx n="100" d="100"/>
        <a:sy n="100" d="100"/>
      </p:scale>
      <p:origin x="0" y="6774"/>
    </p:cViewPr>
  </p:sorterViewPr>
  <p:notesViewPr>
    <p:cSldViewPr>
      <p:cViewPr varScale="1">
        <p:scale>
          <a:sx n="79" d="100"/>
          <a:sy n="79" d="100"/>
        </p:scale>
        <p:origin x="-1944" y="-84"/>
      </p:cViewPr>
      <p:guideLst>
        <p:guide orient="horz" pos="2861"/>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Residents Rights</c:v>
                </c:pt>
                <c:pt idx="1">
                  <c:v>Care</c:v>
                </c:pt>
                <c:pt idx="2">
                  <c:v>Admission, Transfer, Discharge</c:v>
                </c:pt>
                <c:pt idx="3">
                  <c:v>System, Etc.</c:v>
                </c:pt>
                <c:pt idx="4">
                  <c:v>Environment &amp; Safety</c:v>
                </c:pt>
              </c:strCache>
            </c:strRef>
          </c:cat>
          <c:val>
            <c:numRef>
              <c:f>Sheet1!$B$2:$B$6</c:f>
              <c:numCache>
                <c:formatCode>0%</c:formatCode>
                <c:ptCount val="5"/>
                <c:pt idx="0">
                  <c:v>0.19</c:v>
                </c:pt>
                <c:pt idx="1">
                  <c:v>0.17</c:v>
                </c:pt>
                <c:pt idx="2">
                  <c:v>0.13</c:v>
                </c:pt>
                <c:pt idx="3">
                  <c:v>0.09</c:v>
                </c:pt>
                <c:pt idx="4">
                  <c:v>0.08</c:v>
                </c:pt>
              </c:numCache>
            </c:numRef>
          </c:val>
        </c:ser>
        <c:dLbls>
          <c:showLegendKey val="0"/>
          <c:showVal val="0"/>
          <c:showCatName val="0"/>
          <c:showSerName val="0"/>
          <c:showPercent val="0"/>
          <c:showBubbleSize val="0"/>
        </c:dLbls>
        <c:gapWidth val="150"/>
        <c:axId val="333651848"/>
        <c:axId val="333653808"/>
      </c:barChart>
      <c:catAx>
        <c:axId val="333651848"/>
        <c:scaling>
          <c:orientation val="minMax"/>
        </c:scaling>
        <c:delete val="0"/>
        <c:axPos val="b"/>
        <c:numFmt formatCode="General" sourceLinked="0"/>
        <c:majorTickMark val="out"/>
        <c:minorTickMark val="none"/>
        <c:tickLblPos val="nextTo"/>
        <c:txPr>
          <a:bodyPr/>
          <a:lstStyle/>
          <a:p>
            <a:pPr>
              <a:defRPr sz="2200" baseline="0"/>
            </a:pPr>
            <a:endParaRPr lang="en-US"/>
          </a:p>
        </c:txPr>
        <c:crossAx val="333653808"/>
        <c:crosses val="autoZero"/>
        <c:auto val="1"/>
        <c:lblAlgn val="ctr"/>
        <c:lblOffset val="100"/>
        <c:noMultiLvlLbl val="0"/>
      </c:catAx>
      <c:valAx>
        <c:axId val="333653808"/>
        <c:scaling>
          <c:orientation val="minMax"/>
        </c:scaling>
        <c:delete val="0"/>
        <c:axPos val="l"/>
        <c:majorGridlines/>
        <c:numFmt formatCode="0%" sourceLinked="1"/>
        <c:majorTickMark val="out"/>
        <c:minorTickMark val="none"/>
        <c:tickLblPos val="nextTo"/>
        <c:crossAx val="3336518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1B936-2AD9-4704-8DF6-D0965DADE72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C925624A-5895-419C-8ABF-5F79BDA73983}">
      <dgm:prSet phldrT="[Text]" custT="1"/>
      <dgm:spPr/>
      <dgm:t>
        <a:bodyPr/>
        <a:lstStyle/>
        <a:p>
          <a:r>
            <a:rPr lang="en-US" sz="3200" b="0" dirty="0" smtClean="0"/>
            <a:t>Residents and tenants</a:t>
          </a:r>
          <a:endParaRPr lang="en-US" sz="3200" b="0" dirty="0"/>
        </a:p>
      </dgm:t>
    </dgm:pt>
    <dgm:pt modelId="{61DA6CB0-873F-4F45-811E-B74C5C03CAC7}" type="parTrans" cxnId="{89944D74-C824-4472-BA88-D48049BB9D79}">
      <dgm:prSet/>
      <dgm:spPr/>
      <dgm:t>
        <a:bodyPr/>
        <a:lstStyle/>
        <a:p>
          <a:endParaRPr lang="en-US"/>
        </a:p>
      </dgm:t>
    </dgm:pt>
    <dgm:pt modelId="{FD128BA8-4949-495D-A4A5-95D766013A8C}" type="sibTrans" cxnId="{89944D74-C824-4472-BA88-D48049BB9D79}">
      <dgm:prSet/>
      <dgm:spPr/>
      <dgm:t>
        <a:bodyPr/>
        <a:lstStyle/>
        <a:p>
          <a:endParaRPr lang="en-US"/>
        </a:p>
      </dgm:t>
    </dgm:pt>
    <dgm:pt modelId="{E4A1AF0F-A4C1-4676-9038-0E7597129A3C}">
      <dgm:prSet phldrT="[Text]" custT="1"/>
      <dgm:spPr/>
      <dgm:t>
        <a:bodyPr/>
        <a:lstStyle/>
        <a:p>
          <a:r>
            <a:rPr lang="en-US" sz="3200" b="0" dirty="0" smtClean="0"/>
            <a:t>Residents’/Tenants’ family and friends</a:t>
          </a:r>
          <a:endParaRPr lang="en-US" sz="3200" b="0" dirty="0"/>
        </a:p>
      </dgm:t>
    </dgm:pt>
    <dgm:pt modelId="{335D11CD-2C71-4A65-8593-8CDC410C267B}" type="parTrans" cxnId="{8AB9E166-F83C-4529-A653-5B6C8B7C5525}">
      <dgm:prSet/>
      <dgm:spPr/>
      <dgm:t>
        <a:bodyPr/>
        <a:lstStyle/>
        <a:p>
          <a:endParaRPr lang="en-US"/>
        </a:p>
      </dgm:t>
    </dgm:pt>
    <dgm:pt modelId="{D9F9A0B8-B1EA-4BA4-8D41-F4C22580976B}" type="sibTrans" cxnId="{8AB9E166-F83C-4529-A653-5B6C8B7C5525}">
      <dgm:prSet/>
      <dgm:spPr/>
      <dgm:t>
        <a:bodyPr/>
        <a:lstStyle/>
        <a:p>
          <a:endParaRPr lang="en-US"/>
        </a:p>
      </dgm:t>
    </dgm:pt>
    <dgm:pt modelId="{CCC3F85B-0641-4E6A-B23B-8A4BF3E4A08D}">
      <dgm:prSet phldrT="[Text]" custT="1"/>
      <dgm:spPr/>
      <dgm:t>
        <a:bodyPr/>
        <a:lstStyle/>
        <a:p>
          <a:r>
            <a:rPr lang="en-US" sz="3200" b="0" dirty="0" smtClean="0"/>
            <a:t>Individuals and families considering facility placement</a:t>
          </a:r>
          <a:endParaRPr lang="en-US" sz="3200" b="0" dirty="0"/>
        </a:p>
      </dgm:t>
    </dgm:pt>
    <dgm:pt modelId="{F629448F-E6AF-446E-86F1-BDD3B607CC16}" type="parTrans" cxnId="{2D8C30FB-5806-4A02-961D-AED2DEF1C462}">
      <dgm:prSet/>
      <dgm:spPr/>
      <dgm:t>
        <a:bodyPr/>
        <a:lstStyle/>
        <a:p>
          <a:endParaRPr lang="en-US"/>
        </a:p>
      </dgm:t>
    </dgm:pt>
    <dgm:pt modelId="{F3768B77-230C-4623-A568-19DF5A5F3273}" type="sibTrans" cxnId="{2D8C30FB-5806-4A02-961D-AED2DEF1C462}">
      <dgm:prSet/>
      <dgm:spPr/>
      <dgm:t>
        <a:bodyPr/>
        <a:lstStyle/>
        <a:p>
          <a:endParaRPr lang="en-US"/>
        </a:p>
      </dgm:t>
    </dgm:pt>
    <dgm:pt modelId="{9A9168B7-5BA3-4C3B-8D73-4EAE69546B30}">
      <dgm:prSet phldrT="[Text]" custT="1"/>
      <dgm:spPr/>
      <dgm:t>
        <a:bodyPr/>
        <a:lstStyle/>
        <a:p>
          <a:r>
            <a:rPr lang="en-US" sz="3200" b="0" dirty="0" smtClean="0"/>
            <a:t>Individuals or organizations interested in resident welfare</a:t>
          </a:r>
          <a:endParaRPr lang="en-US" sz="3200" b="0" dirty="0"/>
        </a:p>
      </dgm:t>
    </dgm:pt>
    <dgm:pt modelId="{A0BAD031-708B-4670-803F-3D436187F18F}" type="parTrans" cxnId="{AC2791F3-E663-4B1F-962B-FF1F9F9C0CCE}">
      <dgm:prSet/>
      <dgm:spPr/>
      <dgm:t>
        <a:bodyPr/>
        <a:lstStyle/>
        <a:p>
          <a:endParaRPr lang="en-US"/>
        </a:p>
      </dgm:t>
    </dgm:pt>
    <dgm:pt modelId="{834336CA-AC08-45AB-9C5B-F83AEC545235}" type="sibTrans" cxnId="{AC2791F3-E663-4B1F-962B-FF1F9F9C0CCE}">
      <dgm:prSet/>
      <dgm:spPr/>
      <dgm:t>
        <a:bodyPr/>
        <a:lstStyle/>
        <a:p>
          <a:endParaRPr lang="en-US"/>
        </a:p>
      </dgm:t>
    </dgm:pt>
    <dgm:pt modelId="{8C6F0981-D17E-4324-8279-5307E754DCCD}">
      <dgm:prSet phldrT="[Text]" custT="1"/>
      <dgm:spPr/>
      <dgm:t>
        <a:bodyPr/>
        <a:lstStyle/>
        <a:p>
          <a:r>
            <a:rPr lang="en-US" sz="3200" b="0" dirty="0" smtClean="0"/>
            <a:t>Long-term care professionals</a:t>
          </a:r>
          <a:endParaRPr lang="en-US" sz="3200" b="0" dirty="0"/>
        </a:p>
      </dgm:t>
    </dgm:pt>
    <dgm:pt modelId="{3A761526-D1BB-4128-B822-64ABD2D22A23}" type="parTrans" cxnId="{5F4DFA70-9EB7-4724-8BA0-166CD4984CD4}">
      <dgm:prSet/>
      <dgm:spPr/>
      <dgm:t>
        <a:bodyPr/>
        <a:lstStyle/>
        <a:p>
          <a:endParaRPr lang="en-US"/>
        </a:p>
      </dgm:t>
    </dgm:pt>
    <dgm:pt modelId="{47B4E786-F5D6-4787-BA7E-FA57D8528A30}" type="sibTrans" cxnId="{5F4DFA70-9EB7-4724-8BA0-166CD4984CD4}">
      <dgm:prSet/>
      <dgm:spPr/>
      <dgm:t>
        <a:bodyPr/>
        <a:lstStyle/>
        <a:p>
          <a:endParaRPr lang="en-US"/>
        </a:p>
      </dgm:t>
    </dgm:pt>
    <dgm:pt modelId="{4E2E5197-E124-4502-B413-CB2C1BCA3AB7}" type="pres">
      <dgm:prSet presAssocID="{D871B936-2AD9-4704-8DF6-D0965DADE72D}" presName="diagram" presStyleCnt="0">
        <dgm:presLayoutVars>
          <dgm:dir/>
          <dgm:resizeHandles val="exact"/>
        </dgm:presLayoutVars>
      </dgm:prSet>
      <dgm:spPr/>
      <dgm:t>
        <a:bodyPr/>
        <a:lstStyle/>
        <a:p>
          <a:endParaRPr lang="en-US"/>
        </a:p>
      </dgm:t>
    </dgm:pt>
    <dgm:pt modelId="{07E0145E-622A-483C-94EF-B2DFEE258F07}" type="pres">
      <dgm:prSet presAssocID="{C925624A-5895-419C-8ABF-5F79BDA73983}" presName="node" presStyleLbl="node1" presStyleIdx="0" presStyleCnt="5" custScaleX="198288" custScaleY="100613" custLinFactNeighborX="2797" custLinFactNeighborY="6497">
        <dgm:presLayoutVars>
          <dgm:bulletEnabled val="1"/>
        </dgm:presLayoutVars>
      </dgm:prSet>
      <dgm:spPr/>
      <dgm:t>
        <a:bodyPr/>
        <a:lstStyle/>
        <a:p>
          <a:endParaRPr lang="en-US"/>
        </a:p>
      </dgm:t>
    </dgm:pt>
    <dgm:pt modelId="{63ECE4EF-5035-402A-923B-4DEECB8DBA55}" type="pres">
      <dgm:prSet presAssocID="{FD128BA8-4949-495D-A4A5-95D766013A8C}" presName="sibTrans" presStyleCnt="0"/>
      <dgm:spPr/>
    </dgm:pt>
    <dgm:pt modelId="{8EF31AED-504B-489F-8FA0-B94455A9FF3F}" type="pres">
      <dgm:prSet presAssocID="{E4A1AF0F-A4C1-4676-9038-0E7597129A3C}" presName="node" presStyleLbl="node1" presStyleIdx="1" presStyleCnt="5" custScaleX="211530" custLinFactNeighborX="-436" custLinFactNeighborY="6483">
        <dgm:presLayoutVars>
          <dgm:bulletEnabled val="1"/>
        </dgm:presLayoutVars>
      </dgm:prSet>
      <dgm:spPr/>
      <dgm:t>
        <a:bodyPr/>
        <a:lstStyle/>
        <a:p>
          <a:endParaRPr lang="en-US"/>
        </a:p>
      </dgm:t>
    </dgm:pt>
    <dgm:pt modelId="{D40EE6DF-CC2F-4434-AC4C-C650DAE9BA62}" type="pres">
      <dgm:prSet presAssocID="{D9F9A0B8-B1EA-4BA4-8D41-F4C22580976B}" presName="sibTrans" presStyleCnt="0"/>
      <dgm:spPr/>
    </dgm:pt>
    <dgm:pt modelId="{81640069-695B-48FA-B6B5-C4D52C716DA4}" type="pres">
      <dgm:prSet presAssocID="{CCC3F85B-0641-4E6A-B23B-8A4BF3E4A08D}" presName="node" presStyleLbl="node1" presStyleIdx="2" presStyleCnt="5" custScaleX="191784" custScaleY="164077" custLinFactNeighborX="5601" custLinFactNeighborY="-759">
        <dgm:presLayoutVars>
          <dgm:bulletEnabled val="1"/>
        </dgm:presLayoutVars>
      </dgm:prSet>
      <dgm:spPr/>
      <dgm:t>
        <a:bodyPr/>
        <a:lstStyle/>
        <a:p>
          <a:endParaRPr lang="en-US"/>
        </a:p>
      </dgm:t>
    </dgm:pt>
    <dgm:pt modelId="{A6FBACAF-FC07-4CA1-BC89-1F90E798F327}" type="pres">
      <dgm:prSet presAssocID="{F3768B77-230C-4623-A568-19DF5A5F3273}" presName="sibTrans" presStyleCnt="0"/>
      <dgm:spPr/>
    </dgm:pt>
    <dgm:pt modelId="{F4FD99EF-906E-4BF6-B5E6-DC173E432DA9}" type="pres">
      <dgm:prSet presAssocID="{9A9168B7-5BA3-4C3B-8D73-4EAE69546B30}" presName="node" presStyleLbl="node1" presStyleIdx="3" presStyleCnt="5" custScaleX="208566" custScaleY="162132" custLinFactNeighborX="1334" custLinFactNeighborY="-1731">
        <dgm:presLayoutVars>
          <dgm:bulletEnabled val="1"/>
        </dgm:presLayoutVars>
      </dgm:prSet>
      <dgm:spPr/>
      <dgm:t>
        <a:bodyPr/>
        <a:lstStyle/>
        <a:p>
          <a:endParaRPr lang="en-US"/>
        </a:p>
      </dgm:t>
    </dgm:pt>
    <dgm:pt modelId="{DAECD1EF-C341-48F8-B3EB-DA9F6C8B7031}" type="pres">
      <dgm:prSet presAssocID="{834336CA-AC08-45AB-9C5B-F83AEC545235}" presName="sibTrans" presStyleCnt="0"/>
      <dgm:spPr/>
    </dgm:pt>
    <dgm:pt modelId="{9585F516-6757-46EE-829E-23451864D8C4}" type="pres">
      <dgm:prSet presAssocID="{8C6F0981-D17E-4324-8279-5307E754DCCD}" presName="node" presStyleLbl="node1" presStyleIdx="4" presStyleCnt="5" custScaleX="155561" custScaleY="120190" custLinFactNeighborX="-2405" custLinFactNeighborY="-10015">
        <dgm:presLayoutVars>
          <dgm:bulletEnabled val="1"/>
        </dgm:presLayoutVars>
      </dgm:prSet>
      <dgm:spPr/>
      <dgm:t>
        <a:bodyPr/>
        <a:lstStyle/>
        <a:p>
          <a:endParaRPr lang="en-US"/>
        </a:p>
      </dgm:t>
    </dgm:pt>
  </dgm:ptLst>
  <dgm:cxnLst>
    <dgm:cxn modelId="{2D8C30FB-5806-4A02-961D-AED2DEF1C462}" srcId="{D871B936-2AD9-4704-8DF6-D0965DADE72D}" destId="{CCC3F85B-0641-4E6A-B23B-8A4BF3E4A08D}" srcOrd="2" destOrd="0" parTransId="{F629448F-E6AF-446E-86F1-BDD3B607CC16}" sibTransId="{F3768B77-230C-4623-A568-19DF5A5F3273}"/>
    <dgm:cxn modelId="{08F5CD6D-6047-4763-BBB5-65A7A350038B}" type="presOf" srcId="{8C6F0981-D17E-4324-8279-5307E754DCCD}" destId="{9585F516-6757-46EE-829E-23451864D8C4}" srcOrd="0" destOrd="0" presId="urn:microsoft.com/office/officeart/2005/8/layout/default"/>
    <dgm:cxn modelId="{B445AA8D-8AF9-4D90-B3E3-534036A59062}" type="presOf" srcId="{9A9168B7-5BA3-4C3B-8D73-4EAE69546B30}" destId="{F4FD99EF-906E-4BF6-B5E6-DC173E432DA9}" srcOrd="0" destOrd="0" presId="urn:microsoft.com/office/officeart/2005/8/layout/default"/>
    <dgm:cxn modelId="{5773B9CE-E7C2-44DD-875C-25951522C096}" type="presOf" srcId="{C925624A-5895-419C-8ABF-5F79BDA73983}" destId="{07E0145E-622A-483C-94EF-B2DFEE258F07}" srcOrd="0" destOrd="0" presId="urn:microsoft.com/office/officeart/2005/8/layout/default"/>
    <dgm:cxn modelId="{8AB9E166-F83C-4529-A653-5B6C8B7C5525}" srcId="{D871B936-2AD9-4704-8DF6-D0965DADE72D}" destId="{E4A1AF0F-A4C1-4676-9038-0E7597129A3C}" srcOrd="1" destOrd="0" parTransId="{335D11CD-2C71-4A65-8593-8CDC410C267B}" sibTransId="{D9F9A0B8-B1EA-4BA4-8D41-F4C22580976B}"/>
    <dgm:cxn modelId="{FF006F8A-AEB8-4C20-9A1B-45C4FE5E8F5E}" type="presOf" srcId="{E4A1AF0F-A4C1-4676-9038-0E7597129A3C}" destId="{8EF31AED-504B-489F-8FA0-B94455A9FF3F}" srcOrd="0" destOrd="0" presId="urn:microsoft.com/office/officeart/2005/8/layout/default"/>
    <dgm:cxn modelId="{B57C7418-B06D-4582-A361-EE7F6F549BF4}" type="presOf" srcId="{CCC3F85B-0641-4E6A-B23B-8A4BF3E4A08D}" destId="{81640069-695B-48FA-B6B5-C4D52C716DA4}" srcOrd="0" destOrd="0" presId="urn:microsoft.com/office/officeart/2005/8/layout/default"/>
    <dgm:cxn modelId="{513EF9D1-6546-4832-969C-1F65DFDE55D9}" type="presOf" srcId="{D871B936-2AD9-4704-8DF6-D0965DADE72D}" destId="{4E2E5197-E124-4502-B413-CB2C1BCA3AB7}" srcOrd="0" destOrd="0" presId="urn:microsoft.com/office/officeart/2005/8/layout/default"/>
    <dgm:cxn modelId="{AC2791F3-E663-4B1F-962B-FF1F9F9C0CCE}" srcId="{D871B936-2AD9-4704-8DF6-D0965DADE72D}" destId="{9A9168B7-5BA3-4C3B-8D73-4EAE69546B30}" srcOrd="3" destOrd="0" parTransId="{A0BAD031-708B-4670-803F-3D436187F18F}" sibTransId="{834336CA-AC08-45AB-9C5B-F83AEC545235}"/>
    <dgm:cxn modelId="{5F4DFA70-9EB7-4724-8BA0-166CD4984CD4}" srcId="{D871B936-2AD9-4704-8DF6-D0965DADE72D}" destId="{8C6F0981-D17E-4324-8279-5307E754DCCD}" srcOrd="4" destOrd="0" parTransId="{3A761526-D1BB-4128-B822-64ABD2D22A23}" sibTransId="{47B4E786-F5D6-4787-BA7E-FA57D8528A30}"/>
    <dgm:cxn modelId="{89944D74-C824-4472-BA88-D48049BB9D79}" srcId="{D871B936-2AD9-4704-8DF6-D0965DADE72D}" destId="{C925624A-5895-419C-8ABF-5F79BDA73983}" srcOrd="0" destOrd="0" parTransId="{61DA6CB0-873F-4F45-811E-B74C5C03CAC7}" sibTransId="{FD128BA8-4949-495D-A4A5-95D766013A8C}"/>
    <dgm:cxn modelId="{8CBDB35C-40BB-4D1E-9C88-D59EAB7007D3}" type="presParOf" srcId="{4E2E5197-E124-4502-B413-CB2C1BCA3AB7}" destId="{07E0145E-622A-483C-94EF-B2DFEE258F07}" srcOrd="0" destOrd="0" presId="urn:microsoft.com/office/officeart/2005/8/layout/default"/>
    <dgm:cxn modelId="{0ABF5FEA-CC9B-4EE1-BA26-273C595831FD}" type="presParOf" srcId="{4E2E5197-E124-4502-B413-CB2C1BCA3AB7}" destId="{63ECE4EF-5035-402A-923B-4DEECB8DBA55}" srcOrd="1" destOrd="0" presId="urn:microsoft.com/office/officeart/2005/8/layout/default"/>
    <dgm:cxn modelId="{15E6E531-0401-4A96-BF2B-0DDB84CDF917}" type="presParOf" srcId="{4E2E5197-E124-4502-B413-CB2C1BCA3AB7}" destId="{8EF31AED-504B-489F-8FA0-B94455A9FF3F}" srcOrd="2" destOrd="0" presId="urn:microsoft.com/office/officeart/2005/8/layout/default"/>
    <dgm:cxn modelId="{BB4497AA-5C94-4FD0-9F78-D4705E1E71AE}" type="presParOf" srcId="{4E2E5197-E124-4502-B413-CB2C1BCA3AB7}" destId="{D40EE6DF-CC2F-4434-AC4C-C650DAE9BA62}" srcOrd="3" destOrd="0" presId="urn:microsoft.com/office/officeart/2005/8/layout/default"/>
    <dgm:cxn modelId="{57A3F2D1-CC03-42C5-A916-CB1F410AB0F7}" type="presParOf" srcId="{4E2E5197-E124-4502-B413-CB2C1BCA3AB7}" destId="{81640069-695B-48FA-B6B5-C4D52C716DA4}" srcOrd="4" destOrd="0" presId="urn:microsoft.com/office/officeart/2005/8/layout/default"/>
    <dgm:cxn modelId="{5BAB70AC-5070-463C-90CE-1527D12B8163}" type="presParOf" srcId="{4E2E5197-E124-4502-B413-CB2C1BCA3AB7}" destId="{A6FBACAF-FC07-4CA1-BC89-1F90E798F327}" srcOrd="5" destOrd="0" presId="urn:microsoft.com/office/officeart/2005/8/layout/default"/>
    <dgm:cxn modelId="{22154ABD-31C3-4A25-9ABD-0A6DB5EC817C}" type="presParOf" srcId="{4E2E5197-E124-4502-B413-CB2C1BCA3AB7}" destId="{F4FD99EF-906E-4BF6-B5E6-DC173E432DA9}" srcOrd="6" destOrd="0" presId="urn:microsoft.com/office/officeart/2005/8/layout/default"/>
    <dgm:cxn modelId="{28E5A6CA-755E-4D99-8EBA-662EC96A8CAF}" type="presParOf" srcId="{4E2E5197-E124-4502-B413-CB2C1BCA3AB7}" destId="{DAECD1EF-C341-48F8-B3EB-DA9F6C8B7031}" srcOrd="7" destOrd="0" presId="urn:microsoft.com/office/officeart/2005/8/layout/default"/>
    <dgm:cxn modelId="{25C4F430-600A-4975-B4D0-73F298A8423D}" type="presParOf" srcId="{4E2E5197-E124-4502-B413-CB2C1BCA3AB7}" destId="{9585F516-6757-46EE-829E-23451864D8C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CF2C3-772D-4324-AB1C-231023D2BB8E}" type="doc">
      <dgm:prSet loTypeId="urn:microsoft.com/office/officeart/2005/8/layout/default" loCatId="list" qsTypeId="urn:microsoft.com/office/officeart/2005/8/quickstyle/3d5" qsCatId="3D" csTypeId="urn:microsoft.com/office/officeart/2005/8/colors/accent0_3" csCatId="mainScheme" phldr="1"/>
      <dgm:spPr/>
      <dgm:t>
        <a:bodyPr/>
        <a:lstStyle/>
        <a:p>
          <a:endParaRPr lang="en-US"/>
        </a:p>
      </dgm:t>
    </dgm:pt>
    <dgm:pt modelId="{775E945B-88C9-4AED-B58E-16FE56471114}">
      <dgm:prSet phldrT="[Text]"/>
      <dgm:spPr/>
      <dgm:t>
        <a:bodyPr/>
        <a:lstStyle/>
        <a:p>
          <a:r>
            <a:rPr lang="en-US" b="1" dirty="0" smtClean="0"/>
            <a:t>Citizenship</a:t>
          </a:r>
          <a:endParaRPr lang="en-US" b="1" dirty="0"/>
        </a:p>
      </dgm:t>
    </dgm:pt>
    <dgm:pt modelId="{27B47686-CA49-420E-AF15-A4F841DCD263}" type="parTrans" cxnId="{FE962DF7-8AB2-49BA-BBCC-29092B275CBD}">
      <dgm:prSet/>
      <dgm:spPr/>
      <dgm:t>
        <a:bodyPr/>
        <a:lstStyle/>
        <a:p>
          <a:endParaRPr lang="en-US"/>
        </a:p>
      </dgm:t>
    </dgm:pt>
    <dgm:pt modelId="{A1578014-AF8B-4169-8A1B-7FB206DD9B4A}" type="sibTrans" cxnId="{FE962DF7-8AB2-49BA-BBCC-29092B275CBD}">
      <dgm:prSet/>
      <dgm:spPr/>
      <dgm:t>
        <a:bodyPr/>
        <a:lstStyle/>
        <a:p>
          <a:endParaRPr lang="en-US"/>
        </a:p>
      </dgm:t>
    </dgm:pt>
    <dgm:pt modelId="{8F00AEA8-17BA-4929-BA7B-2C42CE18E42E}">
      <dgm:prSet phldrT="[Text]"/>
      <dgm:spPr/>
      <dgm:t>
        <a:bodyPr/>
        <a:lstStyle/>
        <a:p>
          <a:r>
            <a:rPr lang="en-US" b="1" dirty="0" smtClean="0"/>
            <a:t>Dignity</a:t>
          </a:r>
          <a:endParaRPr lang="en-US" b="1" dirty="0"/>
        </a:p>
      </dgm:t>
    </dgm:pt>
    <dgm:pt modelId="{6CFAB55B-55D8-4E81-8270-FFA4F764EB61}" type="parTrans" cxnId="{6458660E-A090-4613-AFAB-22E5B4A10F03}">
      <dgm:prSet/>
      <dgm:spPr/>
      <dgm:t>
        <a:bodyPr/>
        <a:lstStyle/>
        <a:p>
          <a:endParaRPr lang="en-US"/>
        </a:p>
      </dgm:t>
    </dgm:pt>
    <dgm:pt modelId="{A3ADFF68-D9A5-4AEE-A77E-76E190176DF3}" type="sibTrans" cxnId="{6458660E-A090-4613-AFAB-22E5B4A10F03}">
      <dgm:prSet/>
      <dgm:spPr/>
      <dgm:t>
        <a:bodyPr/>
        <a:lstStyle/>
        <a:p>
          <a:endParaRPr lang="en-US"/>
        </a:p>
      </dgm:t>
    </dgm:pt>
    <dgm:pt modelId="{1D91D510-8F19-4407-B0D9-97CC982FE875}">
      <dgm:prSet phldrT="[Text]"/>
      <dgm:spPr/>
      <dgm:t>
        <a:bodyPr/>
        <a:lstStyle/>
        <a:p>
          <a:r>
            <a:rPr lang="en-US" b="1" dirty="0" smtClean="0"/>
            <a:t>Privacy</a:t>
          </a:r>
          <a:endParaRPr lang="en-US" b="1" dirty="0"/>
        </a:p>
      </dgm:t>
    </dgm:pt>
    <dgm:pt modelId="{A531BB61-D3E4-413F-B522-8898BD86980B}" type="parTrans" cxnId="{3951A294-BCB8-4704-8BCC-B35A300C6BEC}">
      <dgm:prSet/>
      <dgm:spPr/>
      <dgm:t>
        <a:bodyPr/>
        <a:lstStyle/>
        <a:p>
          <a:endParaRPr lang="en-US"/>
        </a:p>
      </dgm:t>
    </dgm:pt>
    <dgm:pt modelId="{90938BD2-DE84-494E-89F4-39B20F685CC5}" type="sibTrans" cxnId="{3951A294-BCB8-4704-8BCC-B35A300C6BEC}">
      <dgm:prSet/>
      <dgm:spPr/>
      <dgm:t>
        <a:bodyPr/>
        <a:lstStyle/>
        <a:p>
          <a:endParaRPr lang="en-US"/>
        </a:p>
      </dgm:t>
    </dgm:pt>
    <dgm:pt modelId="{425284E7-B24C-4A7D-B2F9-DEAB0B320086}">
      <dgm:prSet phldrT="[Text]"/>
      <dgm:spPr/>
      <dgm:t>
        <a:bodyPr/>
        <a:lstStyle/>
        <a:p>
          <a:r>
            <a:rPr lang="en-US" b="1" dirty="0" smtClean="0"/>
            <a:t>Personal property</a:t>
          </a:r>
          <a:endParaRPr lang="en-US" b="1" dirty="0"/>
        </a:p>
      </dgm:t>
    </dgm:pt>
    <dgm:pt modelId="{E2C5D507-1D07-49F5-B911-3FFCBF845457}" type="parTrans" cxnId="{2EA4ED51-1F55-48A9-8B0F-2E742B52D3F6}">
      <dgm:prSet/>
      <dgm:spPr/>
      <dgm:t>
        <a:bodyPr/>
        <a:lstStyle/>
        <a:p>
          <a:endParaRPr lang="en-US"/>
        </a:p>
      </dgm:t>
    </dgm:pt>
    <dgm:pt modelId="{74A43536-8DC1-4C27-831C-27BFCD3CA15D}" type="sibTrans" cxnId="{2EA4ED51-1F55-48A9-8B0F-2E742B52D3F6}">
      <dgm:prSet/>
      <dgm:spPr/>
      <dgm:t>
        <a:bodyPr/>
        <a:lstStyle/>
        <a:p>
          <a:endParaRPr lang="en-US"/>
        </a:p>
      </dgm:t>
    </dgm:pt>
    <dgm:pt modelId="{B39F117C-6BF2-4582-A726-57098556A74D}">
      <dgm:prSet phldrT="[Text]"/>
      <dgm:spPr/>
      <dgm:t>
        <a:bodyPr/>
        <a:lstStyle/>
        <a:p>
          <a:r>
            <a:rPr lang="en-US" b="1" dirty="0" smtClean="0"/>
            <a:t>Information</a:t>
          </a:r>
          <a:endParaRPr lang="en-US" b="1" dirty="0"/>
        </a:p>
      </dgm:t>
    </dgm:pt>
    <dgm:pt modelId="{6DA3E1AD-A85E-4CC9-9C8F-38B3DE4E49D8}" type="parTrans" cxnId="{6B65731E-A362-4E36-AB90-377309F093F6}">
      <dgm:prSet/>
      <dgm:spPr/>
      <dgm:t>
        <a:bodyPr/>
        <a:lstStyle/>
        <a:p>
          <a:endParaRPr lang="en-US"/>
        </a:p>
      </dgm:t>
    </dgm:pt>
    <dgm:pt modelId="{1E0CB165-F333-4568-9352-5C3BBC912519}" type="sibTrans" cxnId="{6B65731E-A362-4E36-AB90-377309F093F6}">
      <dgm:prSet/>
      <dgm:spPr/>
      <dgm:t>
        <a:bodyPr/>
        <a:lstStyle/>
        <a:p>
          <a:endParaRPr lang="en-US"/>
        </a:p>
      </dgm:t>
    </dgm:pt>
    <dgm:pt modelId="{5DBAF492-7036-4837-ADA6-A92E668B535E}" type="pres">
      <dgm:prSet presAssocID="{694CF2C3-772D-4324-AB1C-231023D2BB8E}" presName="diagram" presStyleCnt="0">
        <dgm:presLayoutVars>
          <dgm:dir/>
          <dgm:resizeHandles val="exact"/>
        </dgm:presLayoutVars>
      </dgm:prSet>
      <dgm:spPr/>
      <dgm:t>
        <a:bodyPr/>
        <a:lstStyle/>
        <a:p>
          <a:endParaRPr lang="en-US"/>
        </a:p>
      </dgm:t>
    </dgm:pt>
    <dgm:pt modelId="{2DFBD7B5-0C3A-4EBC-B5DD-39D2E4B09A8F}" type="pres">
      <dgm:prSet presAssocID="{775E945B-88C9-4AED-B58E-16FE56471114}" presName="node" presStyleLbl="node1" presStyleIdx="0" presStyleCnt="5">
        <dgm:presLayoutVars>
          <dgm:bulletEnabled val="1"/>
        </dgm:presLayoutVars>
      </dgm:prSet>
      <dgm:spPr/>
      <dgm:t>
        <a:bodyPr/>
        <a:lstStyle/>
        <a:p>
          <a:endParaRPr lang="en-US"/>
        </a:p>
      </dgm:t>
    </dgm:pt>
    <dgm:pt modelId="{5DA45036-57F8-4457-9502-EF8BB62EF97E}" type="pres">
      <dgm:prSet presAssocID="{A1578014-AF8B-4169-8A1B-7FB206DD9B4A}" presName="sibTrans" presStyleCnt="0"/>
      <dgm:spPr/>
    </dgm:pt>
    <dgm:pt modelId="{3A6AB418-8E93-4F28-8B74-67630F873F6A}" type="pres">
      <dgm:prSet presAssocID="{8F00AEA8-17BA-4929-BA7B-2C42CE18E42E}" presName="node" presStyleLbl="node1" presStyleIdx="1" presStyleCnt="5">
        <dgm:presLayoutVars>
          <dgm:bulletEnabled val="1"/>
        </dgm:presLayoutVars>
      </dgm:prSet>
      <dgm:spPr/>
      <dgm:t>
        <a:bodyPr/>
        <a:lstStyle/>
        <a:p>
          <a:endParaRPr lang="en-US"/>
        </a:p>
      </dgm:t>
    </dgm:pt>
    <dgm:pt modelId="{FDA2C34F-A5F2-4345-9125-01C9A817C813}" type="pres">
      <dgm:prSet presAssocID="{A3ADFF68-D9A5-4AEE-A77E-76E190176DF3}" presName="sibTrans" presStyleCnt="0"/>
      <dgm:spPr/>
    </dgm:pt>
    <dgm:pt modelId="{6760CFF0-D436-40A6-8025-55D7881E3B07}" type="pres">
      <dgm:prSet presAssocID="{1D91D510-8F19-4407-B0D9-97CC982FE875}" presName="node" presStyleLbl="node1" presStyleIdx="2" presStyleCnt="5">
        <dgm:presLayoutVars>
          <dgm:bulletEnabled val="1"/>
        </dgm:presLayoutVars>
      </dgm:prSet>
      <dgm:spPr/>
      <dgm:t>
        <a:bodyPr/>
        <a:lstStyle/>
        <a:p>
          <a:endParaRPr lang="en-US"/>
        </a:p>
      </dgm:t>
    </dgm:pt>
    <dgm:pt modelId="{3D5E88C3-B63D-404E-8FF0-D97DEED6B2B9}" type="pres">
      <dgm:prSet presAssocID="{90938BD2-DE84-494E-89F4-39B20F685CC5}" presName="sibTrans" presStyleCnt="0"/>
      <dgm:spPr/>
    </dgm:pt>
    <dgm:pt modelId="{BD4A62EB-9B5F-404C-8ADC-8A6770455887}" type="pres">
      <dgm:prSet presAssocID="{425284E7-B24C-4A7D-B2F9-DEAB0B320086}" presName="node" presStyleLbl="node1" presStyleIdx="3" presStyleCnt="5">
        <dgm:presLayoutVars>
          <dgm:bulletEnabled val="1"/>
        </dgm:presLayoutVars>
      </dgm:prSet>
      <dgm:spPr/>
      <dgm:t>
        <a:bodyPr/>
        <a:lstStyle/>
        <a:p>
          <a:endParaRPr lang="en-US"/>
        </a:p>
      </dgm:t>
    </dgm:pt>
    <dgm:pt modelId="{9B407E1E-8C8D-400F-A7F5-6487DAAE2514}" type="pres">
      <dgm:prSet presAssocID="{74A43536-8DC1-4C27-831C-27BFCD3CA15D}" presName="sibTrans" presStyleCnt="0"/>
      <dgm:spPr/>
    </dgm:pt>
    <dgm:pt modelId="{23BA2A3E-7D42-4994-AB42-A239BC65ECFB}" type="pres">
      <dgm:prSet presAssocID="{B39F117C-6BF2-4582-A726-57098556A74D}" presName="node" presStyleLbl="node1" presStyleIdx="4" presStyleCnt="5">
        <dgm:presLayoutVars>
          <dgm:bulletEnabled val="1"/>
        </dgm:presLayoutVars>
      </dgm:prSet>
      <dgm:spPr/>
      <dgm:t>
        <a:bodyPr/>
        <a:lstStyle/>
        <a:p>
          <a:endParaRPr lang="en-US"/>
        </a:p>
      </dgm:t>
    </dgm:pt>
  </dgm:ptLst>
  <dgm:cxnLst>
    <dgm:cxn modelId="{FDD0B810-34E4-4A47-BE81-A87858DC95B6}" type="presOf" srcId="{8F00AEA8-17BA-4929-BA7B-2C42CE18E42E}" destId="{3A6AB418-8E93-4F28-8B74-67630F873F6A}" srcOrd="0" destOrd="0" presId="urn:microsoft.com/office/officeart/2005/8/layout/default"/>
    <dgm:cxn modelId="{6458660E-A090-4613-AFAB-22E5B4A10F03}" srcId="{694CF2C3-772D-4324-AB1C-231023D2BB8E}" destId="{8F00AEA8-17BA-4929-BA7B-2C42CE18E42E}" srcOrd="1" destOrd="0" parTransId="{6CFAB55B-55D8-4E81-8270-FFA4F764EB61}" sibTransId="{A3ADFF68-D9A5-4AEE-A77E-76E190176DF3}"/>
    <dgm:cxn modelId="{CB3A1395-74E1-4D75-9F56-2DE0473FAF84}" type="presOf" srcId="{775E945B-88C9-4AED-B58E-16FE56471114}" destId="{2DFBD7B5-0C3A-4EBC-B5DD-39D2E4B09A8F}" srcOrd="0" destOrd="0" presId="urn:microsoft.com/office/officeart/2005/8/layout/default"/>
    <dgm:cxn modelId="{CD609694-8C2B-4999-8085-BE46F0C6C344}" type="presOf" srcId="{B39F117C-6BF2-4582-A726-57098556A74D}" destId="{23BA2A3E-7D42-4994-AB42-A239BC65ECFB}" srcOrd="0" destOrd="0" presId="urn:microsoft.com/office/officeart/2005/8/layout/default"/>
    <dgm:cxn modelId="{FE962DF7-8AB2-49BA-BBCC-29092B275CBD}" srcId="{694CF2C3-772D-4324-AB1C-231023D2BB8E}" destId="{775E945B-88C9-4AED-B58E-16FE56471114}" srcOrd="0" destOrd="0" parTransId="{27B47686-CA49-420E-AF15-A4F841DCD263}" sibTransId="{A1578014-AF8B-4169-8A1B-7FB206DD9B4A}"/>
    <dgm:cxn modelId="{2EA4ED51-1F55-48A9-8B0F-2E742B52D3F6}" srcId="{694CF2C3-772D-4324-AB1C-231023D2BB8E}" destId="{425284E7-B24C-4A7D-B2F9-DEAB0B320086}" srcOrd="3" destOrd="0" parTransId="{E2C5D507-1D07-49F5-B911-3FFCBF845457}" sibTransId="{74A43536-8DC1-4C27-831C-27BFCD3CA15D}"/>
    <dgm:cxn modelId="{5EA8D76D-23BA-4393-96AD-3A0E79FE8C62}" type="presOf" srcId="{1D91D510-8F19-4407-B0D9-97CC982FE875}" destId="{6760CFF0-D436-40A6-8025-55D7881E3B07}" srcOrd="0" destOrd="0" presId="urn:microsoft.com/office/officeart/2005/8/layout/default"/>
    <dgm:cxn modelId="{6B65731E-A362-4E36-AB90-377309F093F6}" srcId="{694CF2C3-772D-4324-AB1C-231023D2BB8E}" destId="{B39F117C-6BF2-4582-A726-57098556A74D}" srcOrd="4" destOrd="0" parTransId="{6DA3E1AD-A85E-4CC9-9C8F-38B3DE4E49D8}" sibTransId="{1E0CB165-F333-4568-9352-5C3BBC912519}"/>
    <dgm:cxn modelId="{3951A294-BCB8-4704-8BCC-B35A300C6BEC}" srcId="{694CF2C3-772D-4324-AB1C-231023D2BB8E}" destId="{1D91D510-8F19-4407-B0D9-97CC982FE875}" srcOrd="2" destOrd="0" parTransId="{A531BB61-D3E4-413F-B522-8898BD86980B}" sibTransId="{90938BD2-DE84-494E-89F4-39B20F685CC5}"/>
    <dgm:cxn modelId="{5FF100DC-F212-42D2-97B9-A7C438B926DE}" type="presOf" srcId="{694CF2C3-772D-4324-AB1C-231023D2BB8E}" destId="{5DBAF492-7036-4837-ADA6-A92E668B535E}" srcOrd="0" destOrd="0" presId="urn:microsoft.com/office/officeart/2005/8/layout/default"/>
    <dgm:cxn modelId="{6C12A2FE-1645-41A2-BD11-C67413771695}" type="presOf" srcId="{425284E7-B24C-4A7D-B2F9-DEAB0B320086}" destId="{BD4A62EB-9B5F-404C-8ADC-8A6770455887}" srcOrd="0" destOrd="0" presId="urn:microsoft.com/office/officeart/2005/8/layout/default"/>
    <dgm:cxn modelId="{96ABE4D1-AB92-43B6-B63E-3CE1A7A3C5AF}" type="presParOf" srcId="{5DBAF492-7036-4837-ADA6-A92E668B535E}" destId="{2DFBD7B5-0C3A-4EBC-B5DD-39D2E4B09A8F}" srcOrd="0" destOrd="0" presId="urn:microsoft.com/office/officeart/2005/8/layout/default"/>
    <dgm:cxn modelId="{BA4934DD-912D-4650-8BD9-5369000C77C6}" type="presParOf" srcId="{5DBAF492-7036-4837-ADA6-A92E668B535E}" destId="{5DA45036-57F8-4457-9502-EF8BB62EF97E}" srcOrd="1" destOrd="0" presId="urn:microsoft.com/office/officeart/2005/8/layout/default"/>
    <dgm:cxn modelId="{5E362FF2-DE1F-4BD5-8C0A-41B5B76AD1C1}" type="presParOf" srcId="{5DBAF492-7036-4837-ADA6-A92E668B535E}" destId="{3A6AB418-8E93-4F28-8B74-67630F873F6A}" srcOrd="2" destOrd="0" presId="urn:microsoft.com/office/officeart/2005/8/layout/default"/>
    <dgm:cxn modelId="{1DB652BB-6291-45DD-BEA0-C155A8FC8D4F}" type="presParOf" srcId="{5DBAF492-7036-4837-ADA6-A92E668B535E}" destId="{FDA2C34F-A5F2-4345-9125-01C9A817C813}" srcOrd="3" destOrd="0" presId="urn:microsoft.com/office/officeart/2005/8/layout/default"/>
    <dgm:cxn modelId="{6EA30D29-5044-4F58-B431-AAF617989030}" type="presParOf" srcId="{5DBAF492-7036-4837-ADA6-A92E668B535E}" destId="{6760CFF0-D436-40A6-8025-55D7881E3B07}" srcOrd="4" destOrd="0" presId="urn:microsoft.com/office/officeart/2005/8/layout/default"/>
    <dgm:cxn modelId="{6818C216-C102-4E46-B196-B41051F7AFD4}" type="presParOf" srcId="{5DBAF492-7036-4837-ADA6-A92E668B535E}" destId="{3D5E88C3-B63D-404E-8FF0-D97DEED6B2B9}" srcOrd="5" destOrd="0" presId="urn:microsoft.com/office/officeart/2005/8/layout/default"/>
    <dgm:cxn modelId="{3C4C433C-1B4E-4541-8AA4-3DDBFF85E830}" type="presParOf" srcId="{5DBAF492-7036-4837-ADA6-A92E668B535E}" destId="{BD4A62EB-9B5F-404C-8ADC-8A6770455887}" srcOrd="6" destOrd="0" presId="urn:microsoft.com/office/officeart/2005/8/layout/default"/>
    <dgm:cxn modelId="{52B39F4B-2DFA-4946-B10F-EFFAF11B2D83}" type="presParOf" srcId="{5DBAF492-7036-4837-ADA6-A92E668B535E}" destId="{9B407E1E-8C8D-400F-A7F5-6487DAAE2514}" srcOrd="7" destOrd="0" presId="urn:microsoft.com/office/officeart/2005/8/layout/default"/>
    <dgm:cxn modelId="{1E8372F4-DA1A-42CD-A385-ACC5A1861C1F}" type="presParOf" srcId="{5DBAF492-7036-4837-ADA6-A92E668B535E}" destId="{23BA2A3E-7D42-4994-AB42-A239BC65ECF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7F63D-9C52-4C5F-A21C-B2F8FA07FD75}" type="doc">
      <dgm:prSet loTypeId="urn:microsoft.com/office/officeart/2005/8/layout/default" loCatId="list" qsTypeId="urn:microsoft.com/office/officeart/2005/8/quickstyle/3d5" qsCatId="3D" csTypeId="urn:microsoft.com/office/officeart/2005/8/colors/accent0_3" csCatId="mainScheme" phldr="1"/>
      <dgm:spPr/>
      <dgm:t>
        <a:bodyPr/>
        <a:lstStyle/>
        <a:p>
          <a:endParaRPr lang="en-US"/>
        </a:p>
      </dgm:t>
    </dgm:pt>
    <dgm:pt modelId="{93C1ED2D-F776-47B3-B352-4960C0D078E6}">
      <dgm:prSet phldrT="[Text]"/>
      <dgm:spPr/>
      <dgm:t>
        <a:bodyPr/>
        <a:lstStyle/>
        <a:p>
          <a:r>
            <a:rPr lang="en-US" b="1" dirty="0" smtClean="0"/>
            <a:t>Freedom</a:t>
          </a:r>
          <a:endParaRPr lang="en-US" b="1" dirty="0"/>
        </a:p>
      </dgm:t>
    </dgm:pt>
    <dgm:pt modelId="{97307CF1-EE06-4CDB-8630-C3D770A9972A}" type="parTrans" cxnId="{753F3467-FD6F-475C-9C64-0B7EC4AAA186}">
      <dgm:prSet/>
      <dgm:spPr/>
      <dgm:t>
        <a:bodyPr/>
        <a:lstStyle/>
        <a:p>
          <a:endParaRPr lang="en-US"/>
        </a:p>
      </dgm:t>
    </dgm:pt>
    <dgm:pt modelId="{9ADBAB19-5643-4D3A-8E54-01741E993B22}" type="sibTrans" cxnId="{753F3467-FD6F-475C-9C64-0B7EC4AAA186}">
      <dgm:prSet/>
      <dgm:spPr/>
      <dgm:t>
        <a:bodyPr/>
        <a:lstStyle/>
        <a:p>
          <a:endParaRPr lang="en-US"/>
        </a:p>
      </dgm:t>
    </dgm:pt>
    <dgm:pt modelId="{6054014D-882F-49FC-9146-770145F062F2}">
      <dgm:prSet phldrT="[Text]"/>
      <dgm:spPr/>
      <dgm:t>
        <a:bodyPr/>
        <a:lstStyle/>
        <a:p>
          <a:r>
            <a:rPr lang="en-US" b="1" dirty="0" smtClean="0"/>
            <a:t>Care</a:t>
          </a:r>
          <a:endParaRPr lang="en-US" b="1" dirty="0"/>
        </a:p>
      </dgm:t>
    </dgm:pt>
    <dgm:pt modelId="{201412C2-847B-490D-A4F7-5090635735C2}" type="parTrans" cxnId="{F0E55A32-B2CE-4CE2-8173-C7EB6A68B685}">
      <dgm:prSet/>
      <dgm:spPr/>
      <dgm:t>
        <a:bodyPr/>
        <a:lstStyle/>
        <a:p>
          <a:endParaRPr lang="en-US"/>
        </a:p>
      </dgm:t>
    </dgm:pt>
    <dgm:pt modelId="{CEB076AA-215F-4808-B8E6-E922EE7417DC}" type="sibTrans" cxnId="{F0E55A32-B2CE-4CE2-8173-C7EB6A68B685}">
      <dgm:prSet/>
      <dgm:spPr/>
      <dgm:t>
        <a:bodyPr/>
        <a:lstStyle/>
        <a:p>
          <a:endParaRPr lang="en-US"/>
        </a:p>
      </dgm:t>
    </dgm:pt>
    <dgm:pt modelId="{C3B113D6-5EFC-47F4-BC44-CBA3950EF191}">
      <dgm:prSet phldrT="[Text]"/>
      <dgm:spPr/>
      <dgm:t>
        <a:bodyPr/>
        <a:lstStyle/>
        <a:p>
          <a:r>
            <a:rPr lang="en-US" b="1" dirty="0" smtClean="0"/>
            <a:t>Residence</a:t>
          </a:r>
          <a:endParaRPr lang="en-US" b="1" dirty="0"/>
        </a:p>
      </dgm:t>
    </dgm:pt>
    <dgm:pt modelId="{E615DE94-62B1-4078-8013-83B54C609796}" type="parTrans" cxnId="{E5CCBF7B-2F84-40A3-83F4-9F5EEBBE8EED}">
      <dgm:prSet/>
      <dgm:spPr/>
      <dgm:t>
        <a:bodyPr/>
        <a:lstStyle/>
        <a:p>
          <a:endParaRPr lang="en-US"/>
        </a:p>
      </dgm:t>
    </dgm:pt>
    <dgm:pt modelId="{067E20C0-A6FD-4710-BA1F-589D94E89A80}" type="sibTrans" cxnId="{E5CCBF7B-2F84-40A3-83F4-9F5EEBBE8EED}">
      <dgm:prSet/>
      <dgm:spPr/>
      <dgm:t>
        <a:bodyPr/>
        <a:lstStyle/>
        <a:p>
          <a:endParaRPr lang="en-US"/>
        </a:p>
      </dgm:t>
    </dgm:pt>
    <dgm:pt modelId="{FC0A8CDA-47F4-4F38-BE5B-199FA884841E}">
      <dgm:prSet phldrT="[Text]"/>
      <dgm:spPr/>
      <dgm:t>
        <a:bodyPr/>
        <a:lstStyle/>
        <a:p>
          <a:r>
            <a:rPr lang="en-US" b="1" dirty="0" smtClean="0"/>
            <a:t>Expression</a:t>
          </a:r>
          <a:endParaRPr lang="en-US" b="1" dirty="0"/>
        </a:p>
      </dgm:t>
    </dgm:pt>
    <dgm:pt modelId="{418F1F47-40DD-4053-8A0F-20E6D1C555F9}" type="parTrans" cxnId="{0C62233A-3C1F-4BD5-9C22-026526E04D19}">
      <dgm:prSet/>
      <dgm:spPr/>
      <dgm:t>
        <a:bodyPr/>
        <a:lstStyle/>
        <a:p>
          <a:endParaRPr lang="en-US"/>
        </a:p>
      </dgm:t>
    </dgm:pt>
    <dgm:pt modelId="{22A39C04-8236-4645-B739-A87B94366488}" type="sibTrans" cxnId="{0C62233A-3C1F-4BD5-9C22-026526E04D19}">
      <dgm:prSet/>
      <dgm:spPr/>
      <dgm:t>
        <a:bodyPr/>
        <a:lstStyle/>
        <a:p>
          <a:endParaRPr lang="en-US"/>
        </a:p>
      </dgm:t>
    </dgm:pt>
    <dgm:pt modelId="{9CB00BC0-A447-4120-A867-B7ED8FDD6319}" type="pres">
      <dgm:prSet presAssocID="{B557F63D-9C52-4C5F-A21C-B2F8FA07FD75}" presName="diagram" presStyleCnt="0">
        <dgm:presLayoutVars>
          <dgm:dir/>
          <dgm:resizeHandles val="exact"/>
        </dgm:presLayoutVars>
      </dgm:prSet>
      <dgm:spPr/>
      <dgm:t>
        <a:bodyPr/>
        <a:lstStyle/>
        <a:p>
          <a:endParaRPr lang="en-US"/>
        </a:p>
      </dgm:t>
    </dgm:pt>
    <dgm:pt modelId="{58233DE8-A3E0-482E-92AA-9CD92560620E}" type="pres">
      <dgm:prSet presAssocID="{93C1ED2D-F776-47B3-B352-4960C0D078E6}" presName="node" presStyleLbl="node1" presStyleIdx="0" presStyleCnt="4" custLinFactNeighborX="-34199" custLinFactNeighborY="-7666">
        <dgm:presLayoutVars>
          <dgm:bulletEnabled val="1"/>
        </dgm:presLayoutVars>
      </dgm:prSet>
      <dgm:spPr/>
      <dgm:t>
        <a:bodyPr/>
        <a:lstStyle/>
        <a:p>
          <a:endParaRPr lang="en-US"/>
        </a:p>
      </dgm:t>
    </dgm:pt>
    <dgm:pt modelId="{BCC8C0F1-398F-4A46-A3B2-85E6A4027A8E}" type="pres">
      <dgm:prSet presAssocID="{9ADBAB19-5643-4D3A-8E54-01741E993B22}" presName="sibTrans" presStyleCnt="0"/>
      <dgm:spPr/>
    </dgm:pt>
    <dgm:pt modelId="{5294FC0B-03C9-45D7-8963-67A5294A7ED1}" type="pres">
      <dgm:prSet presAssocID="{6054014D-882F-49FC-9146-770145F062F2}" presName="node" presStyleLbl="node1" presStyleIdx="1" presStyleCnt="4" custLinFactNeighborX="-16410" custLinFactNeighborY="-59">
        <dgm:presLayoutVars>
          <dgm:bulletEnabled val="1"/>
        </dgm:presLayoutVars>
      </dgm:prSet>
      <dgm:spPr/>
      <dgm:t>
        <a:bodyPr/>
        <a:lstStyle/>
        <a:p>
          <a:endParaRPr lang="en-US"/>
        </a:p>
      </dgm:t>
    </dgm:pt>
    <dgm:pt modelId="{CC6C5DAE-15AC-4683-8D32-5D41E5BC475B}" type="pres">
      <dgm:prSet presAssocID="{CEB076AA-215F-4808-B8E6-E922EE7417DC}" presName="sibTrans" presStyleCnt="0"/>
      <dgm:spPr/>
    </dgm:pt>
    <dgm:pt modelId="{F0C15020-F0E1-48B5-A69A-5E2E1BBE4497}" type="pres">
      <dgm:prSet presAssocID="{C3B113D6-5EFC-47F4-BC44-CBA3950EF191}" presName="node" presStyleLbl="node1" presStyleIdx="2" presStyleCnt="4" custLinFactNeighborX="4594" custLinFactNeighborY="1175">
        <dgm:presLayoutVars>
          <dgm:bulletEnabled val="1"/>
        </dgm:presLayoutVars>
      </dgm:prSet>
      <dgm:spPr/>
      <dgm:t>
        <a:bodyPr/>
        <a:lstStyle/>
        <a:p>
          <a:endParaRPr lang="en-US"/>
        </a:p>
      </dgm:t>
    </dgm:pt>
    <dgm:pt modelId="{C1A3291E-830B-4358-AF1F-30151E11ADB3}" type="pres">
      <dgm:prSet presAssocID="{067E20C0-A6FD-4710-BA1F-589D94E89A80}" presName="sibTrans" presStyleCnt="0"/>
      <dgm:spPr/>
    </dgm:pt>
    <dgm:pt modelId="{441E5B23-9AFD-483F-B0BD-3C85D2D71FE4}" type="pres">
      <dgm:prSet presAssocID="{FC0A8CDA-47F4-4F38-BE5B-199FA884841E}" presName="node" presStyleLbl="node1" presStyleIdx="3" presStyleCnt="4" custLinFactNeighborX="8692" custLinFactNeighborY="4978">
        <dgm:presLayoutVars>
          <dgm:bulletEnabled val="1"/>
        </dgm:presLayoutVars>
      </dgm:prSet>
      <dgm:spPr/>
      <dgm:t>
        <a:bodyPr/>
        <a:lstStyle/>
        <a:p>
          <a:endParaRPr lang="en-US"/>
        </a:p>
      </dgm:t>
    </dgm:pt>
  </dgm:ptLst>
  <dgm:cxnLst>
    <dgm:cxn modelId="{0F8B4071-FA92-444B-94B6-7F9F454F8F80}" type="presOf" srcId="{B557F63D-9C52-4C5F-A21C-B2F8FA07FD75}" destId="{9CB00BC0-A447-4120-A867-B7ED8FDD6319}" srcOrd="0" destOrd="0" presId="urn:microsoft.com/office/officeart/2005/8/layout/default"/>
    <dgm:cxn modelId="{E5CCBF7B-2F84-40A3-83F4-9F5EEBBE8EED}" srcId="{B557F63D-9C52-4C5F-A21C-B2F8FA07FD75}" destId="{C3B113D6-5EFC-47F4-BC44-CBA3950EF191}" srcOrd="2" destOrd="0" parTransId="{E615DE94-62B1-4078-8013-83B54C609796}" sibTransId="{067E20C0-A6FD-4710-BA1F-589D94E89A80}"/>
    <dgm:cxn modelId="{F0E55A32-B2CE-4CE2-8173-C7EB6A68B685}" srcId="{B557F63D-9C52-4C5F-A21C-B2F8FA07FD75}" destId="{6054014D-882F-49FC-9146-770145F062F2}" srcOrd="1" destOrd="0" parTransId="{201412C2-847B-490D-A4F7-5090635735C2}" sibTransId="{CEB076AA-215F-4808-B8E6-E922EE7417DC}"/>
    <dgm:cxn modelId="{53F59890-59F3-49E2-AC18-E17B874EB7AD}" type="presOf" srcId="{C3B113D6-5EFC-47F4-BC44-CBA3950EF191}" destId="{F0C15020-F0E1-48B5-A69A-5E2E1BBE4497}" srcOrd="0" destOrd="0" presId="urn:microsoft.com/office/officeart/2005/8/layout/default"/>
    <dgm:cxn modelId="{90D07249-EDAB-42F6-86B5-3E41944FFD49}" type="presOf" srcId="{FC0A8CDA-47F4-4F38-BE5B-199FA884841E}" destId="{441E5B23-9AFD-483F-B0BD-3C85D2D71FE4}" srcOrd="0" destOrd="0" presId="urn:microsoft.com/office/officeart/2005/8/layout/default"/>
    <dgm:cxn modelId="{753F3467-FD6F-475C-9C64-0B7EC4AAA186}" srcId="{B557F63D-9C52-4C5F-A21C-B2F8FA07FD75}" destId="{93C1ED2D-F776-47B3-B352-4960C0D078E6}" srcOrd="0" destOrd="0" parTransId="{97307CF1-EE06-4CDB-8630-C3D770A9972A}" sibTransId="{9ADBAB19-5643-4D3A-8E54-01741E993B22}"/>
    <dgm:cxn modelId="{B3BFCB83-F14B-4713-B526-CD4C5F064424}" type="presOf" srcId="{93C1ED2D-F776-47B3-B352-4960C0D078E6}" destId="{58233DE8-A3E0-482E-92AA-9CD92560620E}" srcOrd="0" destOrd="0" presId="urn:microsoft.com/office/officeart/2005/8/layout/default"/>
    <dgm:cxn modelId="{0C62233A-3C1F-4BD5-9C22-026526E04D19}" srcId="{B557F63D-9C52-4C5F-A21C-B2F8FA07FD75}" destId="{FC0A8CDA-47F4-4F38-BE5B-199FA884841E}" srcOrd="3" destOrd="0" parTransId="{418F1F47-40DD-4053-8A0F-20E6D1C555F9}" sibTransId="{22A39C04-8236-4645-B739-A87B94366488}"/>
    <dgm:cxn modelId="{73BE3794-49CA-4609-9810-D154E41B71E0}" type="presOf" srcId="{6054014D-882F-49FC-9146-770145F062F2}" destId="{5294FC0B-03C9-45D7-8963-67A5294A7ED1}" srcOrd="0" destOrd="0" presId="urn:microsoft.com/office/officeart/2005/8/layout/default"/>
    <dgm:cxn modelId="{5F190BC0-9D5F-4A15-9648-A913079649BE}" type="presParOf" srcId="{9CB00BC0-A447-4120-A867-B7ED8FDD6319}" destId="{58233DE8-A3E0-482E-92AA-9CD92560620E}" srcOrd="0" destOrd="0" presId="urn:microsoft.com/office/officeart/2005/8/layout/default"/>
    <dgm:cxn modelId="{87932962-D603-4806-990E-1A027DF21F2C}" type="presParOf" srcId="{9CB00BC0-A447-4120-A867-B7ED8FDD6319}" destId="{BCC8C0F1-398F-4A46-A3B2-85E6A4027A8E}" srcOrd="1" destOrd="0" presId="urn:microsoft.com/office/officeart/2005/8/layout/default"/>
    <dgm:cxn modelId="{8D9FD621-BF03-4BA4-875E-5580417D547A}" type="presParOf" srcId="{9CB00BC0-A447-4120-A867-B7ED8FDD6319}" destId="{5294FC0B-03C9-45D7-8963-67A5294A7ED1}" srcOrd="2" destOrd="0" presId="urn:microsoft.com/office/officeart/2005/8/layout/default"/>
    <dgm:cxn modelId="{29895A33-E173-41CE-B822-5BEAA9187A67}" type="presParOf" srcId="{9CB00BC0-A447-4120-A867-B7ED8FDD6319}" destId="{CC6C5DAE-15AC-4683-8D32-5D41E5BC475B}" srcOrd="3" destOrd="0" presId="urn:microsoft.com/office/officeart/2005/8/layout/default"/>
    <dgm:cxn modelId="{1F3C470B-E514-4183-9CE8-29328B0CA57F}" type="presParOf" srcId="{9CB00BC0-A447-4120-A867-B7ED8FDD6319}" destId="{F0C15020-F0E1-48B5-A69A-5E2E1BBE4497}" srcOrd="4" destOrd="0" presId="urn:microsoft.com/office/officeart/2005/8/layout/default"/>
    <dgm:cxn modelId="{0DFE627C-1FFC-4D09-8192-80A8F60B49A8}" type="presParOf" srcId="{9CB00BC0-A447-4120-A867-B7ED8FDD6319}" destId="{C1A3291E-830B-4358-AF1F-30151E11ADB3}" srcOrd="5" destOrd="0" presId="urn:microsoft.com/office/officeart/2005/8/layout/default"/>
    <dgm:cxn modelId="{1626DF3F-339B-44F0-B159-2E4A7D7BFD41}" type="presParOf" srcId="{9CB00BC0-A447-4120-A867-B7ED8FDD6319}" destId="{441E5B23-9AFD-483F-B0BD-3C85D2D71FE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4184"/>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4184"/>
          </a:xfrm>
          <a:prstGeom prst="rect">
            <a:avLst/>
          </a:prstGeom>
        </p:spPr>
        <p:txBody>
          <a:bodyPr vert="horz" lIns="91083" tIns="45542" rIns="91083" bIns="45542" rtlCol="0"/>
          <a:lstStyle>
            <a:lvl1pPr algn="r">
              <a:defRPr sz="1200"/>
            </a:lvl1pPr>
          </a:lstStyle>
          <a:p>
            <a:fld id="{CCA1F120-55FF-4008-A9A2-4C9641B246D0}" type="datetimeFigureOut">
              <a:rPr lang="en-US" smtClean="0"/>
              <a:pPr/>
              <a:t>9/17/2014</a:t>
            </a:fld>
            <a:endParaRPr lang="en-US"/>
          </a:p>
        </p:txBody>
      </p:sp>
      <p:sp>
        <p:nvSpPr>
          <p:cNvPr id="4" name="Footer Placeholder 3"/>
          <p:cNvSpPr>
            <a:spLocks noGrp="1"/>
          </p:cNvSpPr>
          <p:nvPr>
            <p:ph type="ftr" sz="quarter" idx="2"/>
          </p:nvPr>
        </p:nvSpPr>
        <p:spPr>
          <a:xfrm>
            <a:off x="1" y="8627915"/>
            <a:ext cx="2971800" cy="454184"/>
          </a:xfrm>
          <a:prstGeom prst="rect">
            <a:avLst/>
          </a:prstGeom>
        </p:spPr>
        <p:txBody>
          <a:bodyPr vert="horz" lIns="91083" tIns="45542" rIns="91083" bIns="45542"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27915"/>
            <a:ext cx="2971800" cy="454184"/>
          </a:xfrm>
          <a:prstGeom prst="rect">
            <a:avLst/>
          </a:prstGeom>
        </p:spPr>
        <p:txBody>
          <a:bodyPr vert="horz" lIns="91083" tIns="45542" rIns="91083" bIns="45542" rtlCol="0" anchor="b"/>
          <a:lstStyle>
            <a:lvl1pPr algn="r">
              <a:defRPr sz="1200"/>
            </a:lvl1pPr>
          </a:lstStyle>
          <a:p>
            <a:fld id="{C90C7201-EFE6-48F9-B6AB-AE3A6948146E}" type="slidenum">
              <a:rPr lang="en-US" smtClean="0"/>
              <a:pPr/>
              <a:t>‹#›</a:t>
            </a:fld>
            <a:endParaRPr lang="en-US"/>
          </a:p>
        </p:txBody>
      </p:sp>
    </p:spTree>
    <p:extLst>
      <p:ext uri="{BB962C8B-B14F-4D97-AF65-F5344CB8AC3E}">
        <p14:creationId xmlns:p14="http://schemas.microsoft.com/office/powerpoint/2010/main" val="139445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4184"/>
          </a:xfrm>
          <a:prstGeom prst="rect">
            <a:avLst/>
          </a:prstGeom>
        </p:spPr>
        <p:txBody>
          <a:bodyPr vert="horz" lIns="91083" tIns="45542" rIns="91083" bIns="45542" rtlCol="0"/>
          <a:lstStyle>
            <a:lvl1pPr algn="l">
              <a:defRPr sz="1200"/>
            </a:lvl1pPr>
          </a:lstStyle>
          <a:p>
            <a:endParaRPr lang="en-US"/>
          </a:p>
        </p:txBody>
      </p:sp>
      <p:sp>
        <p:nvSpPr>
          <p:cNvPr id="3" name="Date Placeholder 2"/>
          <p:cNvSpPr>
            <a:spLocks noGrp="1"/>
          </p:cNvSpPr>
          <p:nvPr>
            <p:ph type="dt" idx="1"/>
          </p:nvPr>
        </p:nvSpPr>
        <p:spPr>
          <a:xfrm>
            <a:off x="3884614" y="0"/>
            <a:ext cx="2971800" cy="454184"/>
          </a:xfrm>
          <a:prstGeom prst="rect">
            <a:avLst/>
          </a:prstGeom>
        </p:spPr>
        <p:txBody>
          <a:bodyPr vert="horz" lIns="91083" tIns="45542" rIns="91083" bIns="45542" rtlCol="0"/>
          <a:lstStyle>
            <a:lvl1pPr algn="r">
              <a:defRPr sz="1200"/>
            </a:lvl1pPr>
          </a:lstStyle>
          <a:p>
            <a:fld id="{84683CB8-20C2-4362-A0DC-B9C92E077F79}" type="datetimeFigureOut">
              <a:rPr lang="en-US" smtClean="0"/>
              <a:pPr/>
              <a:t>9/17/2014</a:t>
            </a:fld>
            <a:endParaRPr lang="en-US"/>
          </a:p>
        </p:txBody>
      </p:sp>
      <p:sp>
        <p:nvSpPr>
          <p:cNvPr id="4" name="Slide Image Placeholder 3"/>
          <p:cNvSpPr>
            <a:spLocks noGrp="1" noRot="1" noChangeAspect="1"/>
          </p:cNvSpPr>
          <p:nvPr>
            <p:ph type="sldImg" idx="2"/>
          </p:nvPr>
        </p:nvSpPr>
        <p:spPr>
          <a:xfrm>
            <a:off x="1158875" y="681038"/>
            <a:ext cx="4541838" cy="3406775"/>
          </a:xfrm>
          <a:prstGeom prst="rect">
            <a:avLst/>
          </a:prstGeom>
          <a:noFill/>
          <a:ln w="12700">
            <a:solidFill>
              <a:prstClr val="black"/>
            </a:solidFill>
          </a:ln>
        </p:spPr>
        <p:txBody>
          <a:bodyPr vert="horz" lIns="91083" tIns="45542" rIns="91083" bIns="45542" rtlCol="0" anchor="ctr"/>
          <a:lstStyle/>
          <a:p>
            <a:endParaRPr lang="en-US"/>
          </a:p>
        </p:txBody>
      </p:sp>
      <p:sp>
        <p:nvSpPr>
          <p:cNvPr id="5" name="Notes Placeholder 4"/>
          <p:cNvSpPr>
            <a:spLocks noGrp="1"/>
          </p:cNvSpPr>
          <p:nvPr>
            <p:ph type="body" sz="quarter" idx="3"/>
          </p:nvPr>
        </p:nvSpPr>
        <p:spPr>
          <a:xfrm>
            <a:off x="685801" y="4314746"/>
            <a:ext cx="5486400" cy="4087654"/>
          </a:xfrm>
          <a:prstGeom prst="rect">
            <a:avLst/>
          </a:prstGeom>
        </p:spPr>
        <p:txBody>
          <a:bodyPr vert="horz" lIns="91083" tIns="45542" rIns="91083" bIns="455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27915"/>
            <a:ext cx="2971800" cy="454184"/>
          </a:xfrm>
          <a:prstGeom prst="rect">
            <a:avLst/>
          </a:prstGeom>
        </p:spPr>
        <p:txBody>
          <a:bodyPr vert="horz" lIns="91083" tIns="45542" rIns="91083" bIns="4554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27915"/>
            <a:ext cx="2971800" cy="454184"/>
          </a:xfrm>
          <a:prstGeom prst="rect">
            <a:avLst/>
          </a:prstGeom>
        </p:spPr>
        <p:txBody>
          <a:bodyPr vert="horz" lIns="91083" tIns="45542" rIns="91083" bIns="45542" rtlCol="0" anchor="b"/>
          <a:lstStyle>
            <a:lvl1pPr algn="r">
              <a:defRPr sz="1200"/>
            </a:lvl1pPr>
          </a:lstStyle>
          <a:p>
            <a:fld id="{2CC4AFE3-52D5-425B-A1F2-B007530D3E75}" type="slidenum">
              <a:rPr lang="en-US" smtClean="0"/>
              <a:pPr/>
              <a:t>‹#›</a:t>
            </a:fld>
            <a:endParaRPr lang="en-US"/>
          </a:p>
        </p:txBody>
      </p:sp>
    </p:spTree>
    <p:extLst>
      <p:ext uri="{BB962C8B-B14F-4D97-AF65-F5344CB8AC3E}">
        <p14:creationId xmlns:p14="http://schemas.microsoft.com/office/powerpoint/2010/main" val="73456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a:t>
            </a:fld>
            <a:endParaRPr lang="en-US"/>
          </a:p>
        </p:txBody>
      </p:sp>
    </p:spTree>
    <p:extLst>
      <p:ext uri="{BB962C8B-B14F-4D97-AF65-F5344CB8AC3E}">
        <p14:creationId xmlns:p14="http://schemas.microsoft.com/office/powerpoint/2010/main" val="34808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11</a:t>
            </a:fld>
            <a:endParaRPr lang="en-US"/>
          </a:p>
        </p:txBody>
      </p:sp>
    </p:spTree>
    <p:extLst>
      <p:ext uri="{BB962C8B-B14F-4D97-AF65-F5344CB8AC3E}">
        <p14:creationId xmlns:p14="http://schemas.microsoft.com/office/powerpoint/2010/main" val="19826401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Persons other than mandatory reporters are called “permissive reporters.”</a:t>
            </a:r>
          </a:p>
          <a:p>
            <a:endParaRPr lang="en-US" b="1" dirty="0" smtClean="0"/>
          </a:p>
          <a:p>
            <a:r>
              <a:rPr lang="en-US" dirty="0" smtClean="0"/>
              <a:t>Permissive reporters would be people in the community, family and friends who report abuse but </a:t>
            </a:r>
            <a:r>
              <a:rPr lang="en-US" b="1" dirty="0" smtClean="0"/>
              <a:t>aren't dictated by law to do so. </a:t>
            </a:r>
            <a:r>
              <a:rPr lang="en-US" dirty="0" smtClean="0"/>
              <a:t>There are no specific guidelines about what they have to do or what they don't have to do.</a:t>
            </a:r>
            <a:endParaRPr lang="en-US" b="1"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3989325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Persons other than mandatory reporters are called “permissive reporters.”</a:t>
            </a:r>
          </a:p>
          <a:p>
            <a:endParaRPr lang="en-US" b="1" dirty="0" smtClean="0"/>
          </a:p>
          <a:p>
            <a:r>
              <a:rPr lang="en-US" dirty="0" smtClean="0"/>
              <a:t>Permissive reporters would be people in the community, family and friends who report abuse but </a:t>
            </a:r>
            <a:r>
              <a:rPr lang="en-US" b="1" dirty="0" smtClean="0"/>
              <a:t>aren't dictated by law to do so. </a:t>
            </a:r>
            <a:r>
              <a:rPr lang="en-US" dirty="0" smtClean="0"/>
              <a:t>There are no specific guidelines about what they have to do or what they don't have to do.</a:t>
            </a:r>
            <a:endParaRPr lang="en-US" b="1"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3989325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42696567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12680859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1103679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561">
              <a:defRPr>
                <a:solidFill>
                  <a:schemeClr val="tx1"/>
                </a:solidFill>
                <a:latin typeface="Arial" charset="0"/>
              </a:defRPr>
            </a:lvl1pPr>
            <a:lvl2pPr marL="726215" indent="-279312" defTabSz="901561">
              <a:defRPr>
                <a:solidFill>
                  <a:schemeClr val="tx1"/>
                </a:solidFill>
                <a:latin typeface="Arial" charset="0"/>
              </a:defRPr>
            </a:lvl2pPr>
            <a:lvl3pPr marL="1117254" indent="-223451" defTabSz="901561">
              <a:defRPr>
                <a:solidFill>
                  <a:schemeClr val="tx1"/>
                </a:solidFill>
                <a:latin typeface="Arial" charset="0"/>
              </a:defRPr>
            </a:lvl3pPr>
            <a:lvl4pPr marL="1564154" indent="-223451" defTabSz="901561">
              <a:defRPr>
                <a:solidFill>
                  <a:schemeClr val="tx1"/>
                </a:solidFill>
                <a:latin typeface="Arial" charset="0"/>
              </a:defRPr>
            </a:lvl4pPr>
            <a:lvl5pPr marL="2011056" indent="-223451" defTabSz="901561">
              <a:defRPr>
                <a:solidFill>
                  <a:schemeClr val="tx1"/>
                </a:solidFill>
                <a:latin typeface="Arial" charset="0"/>
              </a:defRPr>
            </a:lvl5pPr>
            <a:lvl6pPr marL="2457957" indent="-223451" defTabSz="901561" eaLnBrk="0" fontAlgn="base" hangingPunct="0">
              <a:spcBef>
                <a:spcPct val="0"/>
              </a:spcBef>
              <a:spcAft>
                <a:spcPct val="0"/>
              </a:spcAft>
              <a:defRPr>
                <a:solidFill>
                  <a:schemeClr val="tx1"/>
                </a:solidFill>
                <a:latin typeface="Arial" charset="0"/>
              </a:defRPr>
            </a:lvl6pPr>
            <a:lvl7pPr marL="2904857" indent="-223451" defTabSz="901561" eaLnBrk="0" fontAlgn="base" hangingPunct="0">
              <a:spcBef>
                <a:spcPct val="0"/>
              </a:spcBef>
              <a:spcAft>
                <a:spcPct val="0"/>
              </a:spcAft>
              <a:defRPr>
                <a:solidFill>
                  <a:schemeClr val="tx1"/>
                </a:solidFill>
                <a:latin typeface="Arial" charset="0"/>
              </a:defRPr>
            </a:lvl7pPr>
            <a:lvl8pPr marL="3351760" indent="-223451" defTabSz="901561" eaLnBrk="0" fontAlgn="base" hangingPunct="0">
              <a:spcBef>
                <a:spcPct val="0"/>
              </a:spcBef>
              <a:spcAft>
                <a:spcPct val="0"/>
              </a:spcAft>
              <a:defRPr>
                <a:solidFill>
                  <a:schemeClr val="tx1"/>
                </a:solidFill>
                <a:latin typeface="Arial" charset="0"/>
              </a:defRPr>
            </a:lvl8pPr>
            <a:lvl9pPr marL="3798661" indent="-223451" defTabSz="901561" eaLnBrk="0" fontAlgn="base" hangingPunct="0">
              <a:spcBef>
                <a:spcPct val="0"/>
              </a:spcBef>
              <a:spcAft>
                <a:spcPct val="0"/>
              </a:spcAft>
              <a:defRPr>
                <a:solidFill>
                  <a:schemeClr val="tx1"/>
                </a:solidFill>
                <a:latin typeface="Arial" charset="0"/>
              </a:defRPr>
            </a:lvl9pPr>
          </a:lstStyle>
          <a:p>
            <a:fld id="{D9089C3B-3A78-423B-A206-C90A01DDC7D1}" type="slidenum">
              <a:rPr lang="en-US" smtClean="0">
                <a:solidFill>
                  <a:prstClr val="black"/>
                </a:solidFill>
                <a:latin typeface="Tahoma" pitchFamily="34" charset="0"/>
              </a:rPr>
              <a:pPr/>
              <a:t>136</a:t>
            </a:fld>
            <a:endParaRPr lang="en-US" smtClean="0">
              <a:solidFill>
                <a:prstClr val="black"/>
              </a:solidFill>
              <a:latin typeface="Tahoma" pitchFamily="34" charset="0"/>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810733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137</a:t>
            </a:fld>
            <a:endParaRPr lang="en-US">
              <a:solidFill>
                <a:prstClr val="black"/>
              </a:solidFill>
            </a:endParaRPr>
          </a:p>
        </p:txBody>
      </p:sp>
    </p:spTree>
    <p:extLst>
      <p:ext uri="{BB962C8B-B14F-4D97-AF65-F5344CB8AC3E}">
        <p14:creationId xmlns:p14="http://schemas.microsoft.com/office/powerpoint/2010/main" val="9775641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 stated, </a:t>
            </a:r>
            <a:r>
              <a:rPr lang="en-US" b="1" dirty="0" smtClean="0"/>
              <a:t>Public Law 105-19</a:t>
            </a:r>
            <a:r>
              <a:rPr lang="en-US" dirty="0" smtClean="0"/>
              <a:t> provides immunity for volunteers serving nonprofit organizations or governmental entities for harm caused by their acts or omissions if:</a:t>
            </a:r>
          </a:p>
          <a:p>
            <a:r>
              <a:rPr lang="en-US" dirty="0" smtClean="0"/>
              <a:t>The volunteer was acting within the scope of his or her responsibilities.</a:t>
            </a:r>
          </a:p>
          <a:p>
            <a:r>
              <a:rPr lang="en-US" dirty="0" smtClean="0"/>
              <a:t>If appropriate or required, the volunteer was properly licensed, certified or authorized to act.</a:t>
            </a:r>
          </a:p>
          <a:p>
            <a:r>
              <a:rPr lang="en-US" dirty="0" smtClean="0"/>
              <a:t>The harm was not caused by willful, criminal or reckless misconduct or gross negligence.</a:t>
            </a:r>
          </a:p>
          <a:p>
            <a:r>
              <a:rPr lang="en-US" dirty="0" smtClean="0"/>
              <a:t>The harm was not caused by the volunteer operating a motor vehicle, vessel, or aircraft.</a:t>
            </a:r>
          </a:p>
          <a:p>
            <a:r>
              <a:rPr lang="en-US" dirty="0" smtClean="0"/>
              <a:t>Nevertheless, despite the VPA</a:t>
            </a:r>
            <a:r>
              <a:rPr lang="en-US" b="1" dirty="0" smtClean="0"/>
              <a:t>, </a:t>
            </a:r>
            <a:r>
              <a:rPr lang="en-US" dirty="0" smtClean="0"/>
              <a:t>many volunteers remain </a:t>
            </a:r>
            <a:r>
              <a:rPr lang="en-US" b="1" dirty="0" smtClean="0"/>
              <a:t>fully liable</a:t>
            </a:r>
            <a:r>
              <a:rPr lang="en-US" dirty="0" smtClean="0"/>
              <a:t> for any harm they cause, and all volunteers remain liable for some actions. The Act only applies to 501(c)(3) organizations and governmental entities. In addition, the VPA does not prevent a nonprofit from bringing an action against a volunteer. Other exceptions to the liability limitation include misconduct that is a crime of violence, hate crime, sexual offense, violation of federal or state civil rights law, and acts committed under the influence of alcohol or drugs.</a:t>
            </a:r>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138</a:t>
            </a:fld>
            <a:endParaRPr lang="en-US">
              <a:solidFill>
                <a:prstClr val="black"/>
              </a:solidFill>
            </a:endParaRPr>
          </a:p>
        </p:txBody>
      </p:sp>
    </p:spTree>
    <p:extLst>
      <p:ext uri="{BB962C8B-B14F-4D97-AF65-F5344CB8AC3E}">
        <p14:creationId xmlns:p14="http://schemas.microsoft.com/office/powerpoint/2010/main" val="17924721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9441204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36947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pPr/>
              <a:t>12</a:t>
            </a:fld>
            <a:endParaRPr lang="en-US"/>
          </a:p>
        </p:txBody>
      </p:sp>
    </p:spTree>
    <p:extLst>
      <p:ext uri="{BB962C8B-B14F-4D97-AF65-F5344CB8AC3E}">
        <p14:creationId xmlns:p14="http://schemas.microsoft.com/office/powerpoint/2010/main" val="80166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13</a:t>
            </a:fld>
            <a:endParaRPr lang="en-US"/>
          </a:p>
        </p:txBody>
      </p:sp>
    </p:spTree>
    <p:extLst>
      <p:ext uri="{BB962C8B-B14F-4D97-AF65-F5344CB8AC3E}">
        <p14:creationId xmlns:p14="http://schemas.microsoft.com/office/powerpoint/2010/main" val="71586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14</a:t>
            </a:fld>
            <a:endParaRPr lang="en-US"/>
          </a:p>
        </p:txBody>
      </p:sp>
    </p:spTree>
    <p:extLst>
      <p:ext uri="{BB962C8B-B14F-4D97-AF65-F5344CB8AC3E}">
        <p14:creationId xmlns:p14="http://schemas.microsoft.com/office/powerpoint/2010/main" val="71586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15</a:t>
            </a:fld>
            <a:endParaRPr lang="en-US"/>
          </a:p>
        </p:txBody>
      </p:sp>
    </p:spTree>
    <p:extLst>
      <p:ext uri="{BB962C8B-B14F-4D97-AF65-F5344CB8AC3E}">
        <p14:creationId xmlns:p14="http://schemas.microsoft.com/office/powerpoint/2010/main" val="154033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16</a:t>
            </a:fld>
            <a:endParaRPr lang="en-US"/>
          </a:p>
        </p:txBody>
      </p:sp>
    </p:spTree>
    <p:extLst>
      <p:ext uri="{BB962C8B-B14F-4D97-AF65-F5344CB8AC3E}">
        <p14:creationId xmlns:p14="http://schemas.microsoft.com/office/powerpoint/2010/main" val="217066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17</a:t>
            </a:fld>
            <a:endParaRPr lang="en-US"/>
          </a:p>
        </p:txBody>
      </p:sp>
    </p:spTree>
    <p:extLst>
      <p:ext uri="{BB962C8B-B14F-4D97-AF65-F5344CB8AC3E}">
        <p14:creationId xmlns:p14="http://schemas.microsoft.com/office/powerpoint/2010/main" val="360315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18</a:t>
            </a:fld>
            <a:endParaRPr lang="en-US"/>
          </a:p>
        </p:txBody>
      </p:sp>
    </p:spTree>
    <p:extLst>
      <p:ext uri="{BB962C8B-B14F-4D97-AF65-F5344CB8AC3E}">
        <p14:creationId xmlns:p14="http://schemas.microsoft.com/office/powerpoint/2010/main" val="154033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19</a:t>
            </a:fld>
            <a:endParaRPr lang="en-US"/>
          </a:p>
        </p:txBody>
      </p:sp>
    </p:spTree>
    <p:extLst>
      <p:ext uri="{BB962C8B-B14F-4D97-AF65-F5344CB8AC3E}">
        <p14:creationId xmlns:p14="http://schemas.microsoft.com/office/powerpoint/2010/main" val="1540336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5">
              <a:spcBef>
                <a:spcPct val="20000"/>
              </a:spcBef>
              <a:defRPr/>
            </a:pPr>
            <a:endParaRPr lang="en-US" sz="1100"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22</a:t>
            </a:fld>
            <a:endParaRPr lang="en-US"/>
          </a:p>
        </p:txBody>
      </p:sp>
    </p:spTree>
    <p:extLst>
      <p:ext uri="{BB962C8B-B14F-4D97-AF65-F5344CB8AC3E}">
        <p14:creationId xmlns:p14="http://schemas.microsoft.com/office/powerpoint/2010/main" val="154033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2</a:t>
            </a:fld>
            <a:endParaRPr lang="en-US"/>
          </a:p>
        </p:txBody>
      </p:sp>
    </p:spTree>
    <p:extLst>
      <p:ext uri="{BB962C8B-B14F-4D97-AF65-F5344CB8AC3E}">
        <p14:creationId xmlns:p14="http://schemas.microsoft.com/office/powerpoint/2010/main" val="3969373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5472" lvl="1" indent="-455418">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2CC4AFE3-52D5-425B-A1F2-B007530D3E75}" type="slidenum">
              <a:rPr lang="en-US" smtClean="0"/>
              <a:pPr/>
              <a:t>23</a:t>
            </a:fld>
            <a:endParaRPr lang="en-US"/>
          </a:p>
        </p:txBody>
      </p:sp>
    </p:spTree>
    <p:extLst>
      <p:ext uri="{BB962C8B-B14F-4D97-AF65-F5344CB8AC3E}">
        <p14:creationId xmlns:p14="http://schemas.microsoft.com/office/powerpoint/2010/main" val="727345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5472" lvl="1" indent="-455418">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2CC4AFE3-52D5-425B-A1F2-B007530D3E75}" type="slidenum">
              <a:rPr lang="en-US" smtClean="0"/>
              <a:pPr/>
              <a:t>24</a:t>
            </a:fld>
            <a:endParaRPr lang="en-US"/>
          </a:p>
        </p:txBody>
      </p:sp>
    </p:spTree>
    <p:extLst>
      <p:ext uri="{BB962C8B-B14F-4D97-AF65-F5344CB8AC3E}">
        <p14:creationId xmlns:p14="http://schemas.microsoft.com/office/powerpoint/2010/main" val="72734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pPr/>
              <a:t>27</a:t>
            </a:fld>
            <a:endParaRPr lang="en-US"/>
          </a:p>
        </p:txBody>
      </p:sp>
    </p:spTree>
    <p:extLst>
      <p:ext uri="{BB962C8B-B14F-4D97-AF65-F5344CB8AC3E}">
        <p14:creationId xmlns:p14="http://schemas.microsoft.com/office/powerpoint/2010/main" val="89512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pPr/>
              <a:t>28</a:t>
            </a:fld>
            <a:endParaRPr lang="en-US"/>
          </a:p>
        </p:txBody>
      </p:sp>
    </p:spTree>
    <p:extLst>
      <p:ext uri="{BB962C8B-B14F-4D97-AF65-F5344CB8AC3E}">
        <p14:creationId xmlns:p14="http://schemas.microsoft.com/office/powerpoint/2010/main" val="89512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87710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7710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System/Other- </a:t>
            </a:r>
            <a:r>
              <a:rPr lang="en-US" dirty="0"/>
              <a:t>Abuse by family member/friend/guardian, bed shortage, facilities operating without a license, family conflict, legal, Medicare, mental health/developmental disabilities/PASRR, physician/assistant, protective service agency, SSA/SSI/VA/other health benefits/agencies, request for less restrictive placement</a:t>
            </a:r>
          </a:p>
        </p:txBody>
      </p:sp>
      <p:sp>
        <p:nvSpPr>
          <p:cNvPr id="4" name="Slide Number Placeholder 3"/>
          <p:cNvSpPr>
            <a:spLocks noGrp="1"/>
          </p:cNvSpPr>
          <p:nvPr>
            <p:ph type="sldNum" sz="quarter" idx="10"/>
          </p:nvPr>
        </p:nvSpPr>
        <p:spPr/>
        <p:txBody>
          <a:bodyPr/>
          <a:lstStyle/>
          <a:p>
            <a:fld id="{2CC4AFE3-52D5-425B-A1F2-B007530D3E75}" type="slidenum">
              <a:rPr lang="en-US" smtClean="0"/>
              <a:pPr/>
              <a:t>33</a:t>
            </a:fld>
            <a:endParaRPr lang="en-US"/>
          </a:p>
        </p:txBody>
      </p:sp>
    </p:spTree>
    <p:extLst>
      <p:ext uri="{BB962C8B-B14F-4D97-AF65-F5344CB8AC3E}">
        <p14:creationId xmlns:p14="http://schemas.microsoft.com/office/powerpoint/2010/main" val="290982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pPr/>
              <a:t>34</a:t>
            </a:fld>
            <a:endParaRPr lang="en-US"/>
          </a:p>
        </p:txBody>
      </p:sp>
    </p:spTree>
    <p:extLst>
      <p:ext uri="{BB962C8B-B14F-4D97-AF65-F5344CB8AC3E}">
        <p14:creationId xmlns:p14="http://schemas.microsoft.com/office/powerpoint/2010/main" val="25211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pPr/>
              <a:t>35</a:t>
            </a:fld>
            <a:endParaRPr lang="en-US"/>
          </a:p>
        </p:txBody>
      </p:sp>
    </p:spTree>
    <p:extLst>
      <p:ext uri="{BB962C8B-B14F-4D97-AF65-F5344CB8AC3E}">
        <p14:creationId xmlns:p14="http://schemas.microsoft.com/office/powerpoint/2010/main" val="252110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Resident Maggie has lived in Care Village Nursing Home for a year. She requires high levels of assistance in her daily living, but her doctor says she is cognitively capable of making decisions on her own. Maggie’s daughter, Jennifer, frequently visits and is very vocal about her wishes for her mother.  She often speaks on behalf of Maggie and recently told the facility administrator her mother hates her roommate and wants to move to a room down the hall. When asked, Maggie told the administrator she doesn’t particularly like her roommate, but she enjoys the garden view she has in her current room and does not wish to move.  </a:t>
            </a:r>
          </a:p>
        </p:txBody>
      </p:sp>
      <p:sp>
        <p:nvSpPr>
          <p:cNvPr id="4" name="Slide Number Placeholder 3"/>
          <p:cNvSpPr>
            <a:spLocks noGrp="1"/>
          </p:cNvSpPr>
          <p:nvPr>
            <p:ph type="sldNum" sz="quarter" idx="10"/>
          </p:nvPr>
        </p:nvSpPr>
        <p:spPr/>
        <p:txBody>
          <a:bodyPr/>
          <a:lstStyle/>
          <a:p>
            <a:fld id="{2CC4AFE3-52D5-425B-A1F2-B007530D3E75}" type="slidenum">
              <a:rPr lang="en-US" smtClean="0"/>
              <a:pPr/>
              <a:t>38</a:t>
            </a:fld>
            <a:endParaRPr lang="en-US"/>
          </a:p>
        </p:txBody>
      </p:sp>
    </p:spTree>
    <p:extLst>
      <p:ext uri="{BB962C8B-B14F-4D97-AF65-F5344CB8AC3E}">
        <p14:creationId xmlns:p14="http://schemas.microsoft.com/office/powerpoint/2010/main" val="35086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3</a:t>
            </a:fld>
            <a:endParaRPr lang="en-US"/>
          </a:p>
        </p:txBody>
      </p:sp>
    </p:spTree>
    <p:extLst>
      <p:ext uri="{BB962C8B-B14F-4D97-AF65-F5344CB8AC3E}">
        <p14:creationId xmlns:p14="http://schemas.microsoft.com/office/powerpoint/2010/main" val="3969373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Resident Maggie has lived in Care Village Nursing Home for a year. She requires high levels of assistance in her daily living, but her doctor says she is cognitively capable of making decisions on her own. Maggie’s daughter, Jennifer, frequently visits and is very vocal about her wishes for her mother.  She often speaks on behalf of Maggie and recently told the facility administrator her mother hates her roommate and wants to move to a room down the hall. When asked, Maggie told the administrator she doesn’t particularly like her roommate, but she enjoys the garden view she has in her current room and does not wish to move.  </a:t>
            </a:r>
          </a:p>
        </p:txBody>
      </p:sp>
      <p:sp>
        <p:nvSpPr>
          <p:cNvPr id="4" name="Slide Number Placeholder 3"/>
          <p:cNvSpPr>
            <a:spLocks noGrp="1"/>
          </p:cNvSpPr>
          <p:nvPr>
            <p:ph type="sldNum" sz="quarter" idx="10"/>
          </p:nvPr>
        </p:nvSpPr>
        <p:spPr/>
        <p:txBody>
          <a:bodyPr/>
          <a:lstStyle/>
          <a:p>
            <a:fld id="{2CC4AFE3-52D5-425B-A1F2-B007530D3E75}" type="slidenum">
              <a:rPr lang="en-US" smtClean="0"/>
              <a:pPr/>
              <a:t>39</a:t>
            </a:fld>
            <a:endParaRPr lang="en-US"/>
          </a:p>
        </p:txBody>
      </p:sp>
    </p:spTree>
    <p:extLst>
      <p:ext uri="{BB962C8B-B14F-4D97-AF65-F5344CB8AC3E}">
        <p14:creationId xmlns:p14="http://schemas.microsoft.com/office/powerpoint/2010/main" val="3508649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41</a:t>
            </a:fld>
            <a:endParaRPr lang="en-US"/>
          </a:p>
        </p:txBody>
      </p:sp>
    </p:spTree>
    <p:extLst>
      <p:ext uri="{BB962C8B-B14F-4D97-AF65-F5344CB8AC3E}">
        <p14:creationId xmlns:p14="http://schemas.microsoft.com/office/powerpoint/2010/main" val="4291602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42</a:t>
            </a:fld>
            <a:endParaRPr lang="en-US"/>
          </a:p>
        </p:txBody>
      </p:sp>
    </p:spTree>
    <p:extLst>
      <p:ext uri="{BB962C8B-B14F-4D97-AF65-F5344CB8AC3E}">
        <p14:creationId xmlns:p14="http://schemas.microsoft.com/office/powerpoint/2010/main" val="3832239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43</a:t>
            </a:fld>
            <a:endParaRPr lang="en-US"/>
          </a:p>
        </p:txBody>
      </p:sp>
    </p:spTree>
    <p:extLst>
      <p:ext uri="{BB962C8B-B14F-4D97-AF65-F5344CB8AC3E}">
        <p14:creationId xmlns:p14="http://schemas.microsoft.com/office/powerpoint/2010/main" val="3832239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ffectLst/>
            </a:endParaRP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610354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ffectLst/>
            </a:endParaRP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418197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CC4AFE3-52D5-425B-A1F2-B007530D3E75}" type="slidenum">
              <a:rPr lang="en-US" smtClean="0"/>
              <a:pPr/>
              <a:t>46</a:t>
            </a:fld>
            <a:endParaRPr lang="en-US"/>
          </a:p>
        </p:txBody>
      </p:sp>
    </p:spTree>
    <p:extLst>
      <p:ext uri="{BB962C8B-B14F-4D97-AF65-F5344CB8AC3E}">
        <p14:creationId xmlns:p14="http://schemas.microsoft.com/office/powerpoint/2010/main" val="3920224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CC4AFE3-52D5-425B-A1F2-B007530D3E75}" type="slidenum">
              <a:rPr lang="en-US" smtClean="0"/>
              <a:pPr/>
              <a:t>47</a:t>
            </a:fld>
            <a:endParaRPr lang="en-US"/>
          </a:p>
        </p:txBody>
      </p:sp>
    </p:spTree>
    <p:extLst>
      <p:ext uri="{BB962C8B-B14F-4D97-AF65-F5344CB8AC3E}">
        <p14:creationId xmlns:p14="http://schemas.microsoft.com/office/powerpoint/2010/main" val="3920224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48</a:t>
            </a:fld>
            <a:endParaRPr lang="en-US"/>
          </a:p>
        </p:txBody>
      </p:sp>
    </p:spTree>
    <p:extLst>
      <p:ext uri="{BB962C8B-B14F-4D97-AF65-F5344CB8AC3E}">
        <p14:creationId xmlns:p14="http://schemas.microsoft.com/office/powerpoint/2010/main" val="963694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49</a:t>
            </a:fld>
            <a:endParaRPr lang="en-US"/>
          </a:p>
        </p:txBody>
      </p:sp>
    </p:spTree>
    <p:extLst>
      <p:ext uri="{BB962C8B-B14F-4D97-AF65-F5344CB8AC3E}">
        <p14:creationId xmlns:p14="http://schemas.microsoft.com/office/powerpoint/2010/main" val="96369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“A program to enhance the quality of life in long-term care facilities”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4</a:t>
            </a:fld>
            <a:endParaRPr lang="en-US"/>
          </a:p>
        </p:txBody>
      </p:sp>
    </p:spTree>
    <p:extLst>
      <p:ext uri="{BB962C8B-B14F-4D97-AF65-F5344CB8AC3E}">
        <p14:creationId xmlns:p14="http://schemas.microsoft.com/office/powerpoint/2010/main" val="4033755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50</a:t>
            </a:fld>
            <a:endParaRPr lang="en-US"/>
          </a:p>
        </p:txBody>
      </p:sp>
    </p:spTree>
    <p:extLst>
      <p:ext uri="{BB962C8B-B14F-4D97-AF65-F5344CB8AC3E}">
        <p14:creationId xmlns:p14="http://schemas.microsoft.com/office/powerpoint/2010/main" val="3270234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51</a:t>
            </a:fld>
            <a:endParaRPr lang="en-US"/>
          </a:p>
        </p:txBody>
      </p:sp>
    </p:spTree>
    <p:extLst>
      <p:ext uri="{BB962C8B-B14F-4D97-AF65-F5344CB8AC3E}">
        <p14:creationId xmlns:p14="http://schemas.microsoft.com/office/powerpoint/2010/main" val="3270234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52</a:t>
            </a:fld>
            <a:endParaRPr lang="en-US"/>
          </a:p>
        </p:txBody>
      </p:sp>
    </p:spTree>
    <p:extLst>
      <p:ext uri="{BB962C8B-B14F-4D97-AF65-F5344CB8AC3E}">
        <p14:creationId xmlns:p14="http://schemas.microsoft.com/office/powerpoint/2010/main" val="770849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53</a:t>
            </a:fld>
            <a:endParaRPr lang="en-US"/>
          </a:p>
        </p:txBody>
      </p:sp>
    </p:spTree>
    <p:extLst>
      <p:ext uri="{BB962C8B-B14F-4D97-AF65-F5344CB8AC3E}">
        <p14:creationId xmlns:p14="http://schemas.microsoft.com/office/powerpoint/2010/main" val="770849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54</a:t>
            </a:fld>
            <a:endParaRPr lang="en-US"/>
          </a:p>
        </p:txBody>
      </p:sp>
    </p:spTree>
    <p:extLst>
      <p:ext uri="{BB962C8B-B14F-4D97-AF65-F5344CB8AC3E}">
        <p14:creationId xmlns:p14="http://schemas.microsoft.com/office/powerpoint/2010/main" val="770849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55</a:t>
            </a:fld>
            <a:endParaRPr lang="en-US"/>
          </a:p>
        </p:txBody>
      </p:sp>
    </p:spTree>
    <p:extLst>
      <p:ext uri="{BB962C8B-B14F-4D97-AF65-F5344CB8AC3E}">
        <p14:creationId xmlns:p14="http://schemas.microsoft.com/office/powerpoint/2010/main" val="770849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provide a break after this slide.</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58</a:t>
            </a:fld>
            <a:endParaRPr lang="en-US"/>
          </a:p>
        </p:txBody>
      </p:sp>
    </p:spTree>
    <p:extLst>
      <p:ext uri="{BB962C8B-B14F-4D97-AF65-F5344CB8AC3E}">
        <p14:creationId xmlns:p14="http://schemas.microsoft.com/office/powerpoint/2010/main" val="1024139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visit we need to know -    VISITING</a:t>
            </a:r>
            <a:r>
              <a:rPr lang="en-US" baseline="0" dirty="0" smtClean="0"/>
              <a:t> A FACILITY!!!!</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59</a:t>
            </a:fld>
            <a:endParaRPr lang="en-US"/>
          </a:p>
        </p:txBody>
      </p:sp>
    </p:spTree>
    <p:extLst>
      <p:ext uri="{BB962C8B-B14F-4D97-AF65-F5344CB8AC3E}">
        <p14:creationId xmlns:p14="http://schemas.microsoft.com/office/powerpoint/2010/main" val="3650506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60</a:t>
            </a:fld>
            <a:endParaRPr lang="en-US"/>
          </a:p>
        </p:txBody>
      </p:sp>
    </p:spTree>
    <p:extLst>
      <p:ext uri="{BB962C8B-B14F-4D97-AF65-F5344CB8AC3E}">
        <p14:creationId xmlns:p14="http://schemas.microsoft.com/office/powerpoint/2010/main" val="3062630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61</a:t>
            </a:fld>
            <a:endParaRPr lang="en-US"/>
          </a:p>
        </p:txBody>
      </p:sp>
    </p:spTree>
    <p:extLst>
      <p:ext uri="{BB962C8B-B14F-4D97-AF65-F5344CB8AC3E}">
        <p14:creationId xmlns:p14="http://schemas.microsoft.com/office/powerpoint/2010/main" val="306263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5</a:t>
            </a:fld>
            <a:endParaRPr lang="en-US"/>
          </a:p>
        </p:txBody>
      </p:sp>
    </p:spTree>
    <p:extLst>
      <p:ext uri="{BB962C8B-B14F-4D97-AF65-F5344CB8AC3E}">
        <p14:creationId xmlns:p14="http://schemas.microsoft.com/office/powerpoint/2010/main" val="3995527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62</a:t>
            </a:fld>
            <a:endParaRPr lang="en-US"/>
          </a:p>
        </p:txBody>
      </p:sp>
    </p:spTree>
    <p:extLst>
      <p:ext uri="{BB962C8B-B14F-4D97-AF65-F5344CB8AC3E}">
        <p14:creationId xmlns:p14="http://schemas.microsoft.com/office/powerpoint/2010/main" val="2631986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Elderly</a:t>
            </a:r>
            <a:r>
              <a:rPr lang="en-US" baseline="0" dirty="0" smtClean="0"/>
              <a:t> woman with bonnet </a:t>
            </a:r>
            <a:r>
              <a:rPr lang="en-US" dirty="0" smtClean="0"/>
              <a:t>or fancy</a:t>
            </a:r>
            <a:r>
              <a:rPr lang="en-US" baseline="0" dirty="0" smtClean="0"/>
              <a:t> lady looking away?</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63</a:t>
            </a:fld>
            <a:endParaRPr lang="en-US"/>
          </a:p>
        </p:txBody>
      </p:sp>
    </p:spTree>
    <p:extLst>
      <p:ext uri="{BB962C8B-B14F-4D97-AF65-F5344CB8AC3E}">
        <p14:creationId xmlns:p14="http://schemas.microsoft.com/office/powerpoint/2010/main" val="2094489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Duck or bunny?</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64</a:t>
            </a:fld>
            <a:endParaRPr lang="en-US"/>
          </a:p>
        </p:txBody>
      </p:sp>
    </p:spTree>
    <p:extLst>
      <p:ext uri="{BB962C8B-B14F-4D97-AF65-F5344CB8AC3E}">
        <p14:creationId xmlns:p14="http://schemas.microsoft.com/office/powerpoint/2010/main" val="27715029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65</a:t>
            </a:fld>
            <a:endParaRPr lang="en-US"/>
          </a:p>
        </p:txBody>
      </p:sp>
    </p:spTree>
    <p:extLst>
      <p:ext uri="{BB962C8B-B14F-4D97-AF65-F5344CB8AC3E}">
        <p14:creationId xmlns:p14="http://schemas.microsoft.com/office/powerpoint/2010/main" val="11156654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66</a:t>
            </a:fld>
            <a:endParaRPr lang="en-US"/>
          </a:p>
        </p:txBody>
      </p:sp>
    </p:spTree>
    <p:extLst>
      <p:ext uri="{BB962C8B-B14F-4D97-AF65-F5344CB8AC3E}">
        <p14:creationId xmlns:p14="http://schemas.microsoft.com/office/powerpoint/2010/main" val="174737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attendees to describe</a:t>
            </a:r>
            <a:r>
              <a:rPr lang="en-US" baseline="0" dirty="0" smtClean="0"/>
              <a:t> their role.  Practice introducing themselves and their role with a neighbor.</a:t>
            </a:r>
            <a:endParaRPr lang="en-US" dirty="0" smtClean="0"/>
          </a:p>
          <a:p>
            <a:endParaRPr lang="en-US" dirty="0" smtClean="0"/>
          </a:p>
          <a:p>
            <a:r>
              <a:rPr lang="en-US" dirty="0" smtClean="0"/>
              <a:t>Ask</a:t>
            </a:r>
            <a:r>
              <a:rPr lang="en-US" baseline="0" dirty="0" smtClean="0"/>
              <a:t> attendees what some good icebreakers or conversation starters might be (weather, etc.).  Record responses on a piece of flip chart paper.</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67</a:t>
            </a:fld>
            <a:endParaRPr lang="en-US"/>
          </a:p>
        </p:txBody>
      </p:sp>
    </p:spTree>
    <p:extLst>
      <p:ext uri="{BB962C8B-B14F-4D97-AF65-F5344CB8AC3E}">
        <p14:creationId xmlns:p14="http://schemas.microsoft.com/office/powerpoint/2010/main" val="420910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attendees to describe</a:t>
            </a:r>
            <a:r>
              <a:rPr lang="en-US" baseline="0" dirty="0" smtClean="0"/>
              <a:t> their role.  Practice introducing themselves and their role with a neighbor.</a:t>
            </a:r>
            <a:endParaRPr lang="en-US" dirty="0" smtClean="0"/>
          </a:p>
          <a:p>
            <a:endParaRPr lang="en-US" dirty="0" smtClean="0"/>
          </a:p>
          <a:p>
            <a:r>
              <a:rPr lang="en-US" dirty="0" smtClean="0"/>
              <a:t>Ask</a:t>
            </a:r>
            <a:r>
              <a:rPr lang="en-US" baseline="0" dirty="0" smtClean="0"/>
              <a:t> attendees what some good icebreakers or conversation starters might be (weather, etc.).  Record responses on a piece of flip chart paper.</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68</a:t>
            </a:fld>
            <a:endParaRPr lang="en-US"/>
          </a:p>
        </p:txBody>
      </p:sp>
    </p:spTree>
    <p:extLst>
      <p:ext uri="{BB962C8B-B14F-4D97-AF65-F5344CB8AC3E}">
        <p14:creationId xmlns:p14="http://schemas.microsoft.com/office/powerpoint/2010/main" val="420910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b="1" dirty="0"/>
              <a:t>While you are watching, think about the following key points: </a:t>
            </a:r>
            <a:r>
              <a:rPr lang="en-US" dirty="0"/>
              <a:t> </a:t>
            </a:r>
          </a:p>
          <a:p>
            <a:pPr rtl="0"/>
            <a:r>
              <a:rPr lang="en-US" dirty="0"/>
              <a:t>-How Mary enters the room. </a:t>
            </a:r>
          </a:p>
          <a:p>
            <a:pPr rtl="0"/>
            <a:r>
              <a:rPr lang="en-US" dirty="0"/>
              <a:t>-What Mary does that puts Mrs. Woods at ease. </a:t>
            </a:r>
          </a:p>
          <a:p>
            <a:pPr rtl="0"/>
            <a:r>
              <a:rPr lang="en-US" dirty="0"/>
              <a:t>-Mary's actions that create barriers to -communication. </a:t>
            </a:r>
          </a:p>
          <a:p>
            <a:pPr rtl="0"/>
            <a:r>
              <a:rPr lang="en-US" dirty="0"/>
              <a:t>-Non-verbal communication and it's impact on the dialogue. </a:t>
            </a:r>
          </a:p>
          <a:p>
            <a:pPr rtl="0"/>
            <a:r>
              <a:rPr lang="en-US" dirty="0"/>
              <a:t>-How Mary introduces note-taking and how Mrs. Woods responds. </a:t>
            </a:r>
          </a:p>
          <a:p>
            <a:pPr rtl="0"/>
            <a:r>
              <a:rPr lang="en-US" dirty="0"/>
              <a:t>-How Mary Addresses Mrs. Woods' concerns. </a:t>
            </a:r>
          </a:p>
          <a:p>
            <a:pPr rtl="0"/>
            <a:r>
              <a:rPr lang="en-US" dirty="0"/>
              <a:t>-How Mary concludes this interview.</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70</a:t>
            </a:fld>
            <a:endParaRPr lang="en-US"/>
          </a:p>
        </p:txBody>
      </p:sp>
    </p:spTree>
    <p:extLst>
      <p:ext uri="{BB962C8B-B14F-4D97-AF65-F5344CB8AC3E}">
        <p14:creationId xmlns:p14="http://schemas.microsoft.com/office/powerpoint/2010/main" val="3658333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b="1" dirty="0"/>
              <a:t>While you are watching, think about the following key points: </a:t>
            </a:r>
            <a:r>
              <a:rPr lang="en-US" dirty="0"/>
              <a:t> </a:t>
            </a:r>
          </a:p>
          <a:p>
            <a:pPr rtl="0"/>
            <a:r>
              <a:rPr lang="en-US" dirty="0"/>
              <a:t>-How Mary enters the room. </a:t>
            </a:r>
          </a:p>
          <a:p>
            <a:pPr rtl="0"/>
            <a:r>
              <a:rPr lang="en-US" dirty="0"/>
              <a:t>-What Mary does that puts Mrs. Woods at ease. </a:t>
            </a:r>
          </a:p>
          <a:p>
            <a:pPr rtl="0"/>
            <a:r>
              <a:rPr lang="en-US" dirty="0"/>
              <a:t>-Mary's actions that create barriers to -communication. </a:t>
            </a:r>
          </a:p>
          <a:p>
            <a:pPr rtl="0"/>
            <a:r>
              <a:rPr lang="en-US" dirty="0"/>
              <a:t>-Non-verbal communication and it's impact on the dialogue. </a:t>
            </a:r>
          </a:p>
          <a:p>
            <a:pPr rtl="0"/>
            <a:r>
              <a:rPr lang="en-US" dirty="0"/>
              <a:t>-How Mary introduces note-taking and how Mrs. Woods responds. </a:t>
            </a:r>
          </a:p>
          <a:p>
            <a:pPr rtl="0"/>
            <a:r>
              <a:rPr lang="en-US" dirty="0"/>
              <a:t>-How Mary Addresses Mrs. Woods' concerns. </a:t>
            </a:r>
          </a:p>
          <a:p>
            <a:pPr rtl="0"/>
            <a:r>
              <a:rPr lang="en-US" dirty="0"/>
              <a:t>-How Mary concludes this interview.</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71</a:t>
            </a:fld>
            <a:endParaRPr lang="en-US"/>
          </a:p>
        </p:txBody>
      </p:sp>
    </p:spTree>
    <p:extLst>
      <p:ext uri="{BB962C8B-B14F-4D97-AF65-F5344CB8AC3E}">
        <p14:creationId xmlns:p14="http://schemas.microsoft.com/office/powerpoint/2010/main" val="3637455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could be a barrier to the</a:t>
            </a:r>
            <a:r>
              <a:rPr lang="en-US" baseline="0" dirty="0" smtClean="0"/>
              <a:t> effective resolution of a concern?</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72</a:t>
            </a:fld>
            <a:endParaRPr lang="en-US"/>
          </a:p>
        </p:txBody>
      </p:sp>
    </p:spTree>
    <p:extLst>
      <p:ext uri="{BB962C8B-B14F-4D97-AF65-F5344CB8AC3E}">
        <p14:creationId xmlns:p14="http://schemas.microsoft.com/office/powerpoint/2010/main" val="263198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6</a:t>
            </a:fld>
            <a:endParaRPr lang="en-US"/>
          </a:p>
        </p:txBody>
      </p:sp>
    </p:spTree>
    <p:extLst>
      <p:ext uri="{BB962C8B-B14F-4D97-AF65-F5344CB8AC3E}">
        <p14:creationId xmlns:p14="http://schemas.microsoft.com/office/powerpoint/2010/main" val="3229467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could be a barrier to the</a:t>
            </a:r>
            <a:r>
              <a:rPr lang="en-US" baseline="0" dirty="0" smtClean="0"/>
              <a:t> effective resolution of a concern?</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73</a:t>
            </a:fld>
            <a:endParaRPr lang="en-US"/>
          </a:p>
        </p:txBody>
      </p:sp>
    </p:spTree>
    <p:extLst>
      <p:ext uri="{BB962C8B-B14F-4D97-AF65-F5344CB8AC3E}">
        <p14:creationId xmlns:p14="http://schemas.microsoft.com/office/powerpoint/2010/main" val="2631986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Lunch break after this slide.</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80</a:t>
            </a:fld>
            <a:endParaRPr lang="en-US"/>
          </a:p>
        </p:txBody>
      </p:sp>
    </p:spTree>
    <p:extLst>
      <p:ext uri="{BB962C8B-B14F-4D97-AF65-F5344CB8AC3E}">
        <p14:creationId xmlns:p14="http://schemas.microsoft.com/office/powerpoint/2010/main" val="1837456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a:t>
            </a:r>
            <a:r>
              <a:rPr lang="en-US" baseline="0" dirty="0" smtClean="0"/>
              <a:t> small groups if possible.  Assign one scenario to each group to discuss and develop strategies for investigation/resolution.  Then share ideas with large group.</a:t>
            </a:r>
            <a:endParaRPr lang="en-US" dirty="0"/>
          </a:p>
        </p:txBody>
      </p:sp>
      <p:sp>
        <p:nvSpPr>
          <p:cNvPr id="4" name="Slide Number Placeholder 3"/>
          <p:cNvSpPr>
            <a:spLocks noGrp="1"/>
          </p:cNvSpPr>
          <p:nvPr>
            <p:ph type="sldNum" sz="quarter" idx="10"/>
          </p:nvPr>
        </p:nvSpPr>
        <p:spPr/>
        <p:txBody>
          <a:bodyPr/>
          <a:lstStyle/>
          <a:p>
            <a:fld id="{DC6D073D-8CB2-48CB-9C90-FA0E036A0C32}" type="slidenum">
              <a:rPr lang="en-US" smtClean="0"/>
              <a:t>81</a:t>
            </a:fld>
            <a:endParaRPr lang="en-US"/>
          </a:p>
        </p:txBody>
      </p:sp>
    </p:spTree>
    <p:extLst>
      <p:ext uri="{BB962C8B-B14F-4D97-AF65-F5344CB8AC3E}">
        <p14:creationId xmlns:p14="http://schemas.microsoft.com/office/powerpoint/2010/main" val="3331677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221910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LOOK AT HANDOUT!</a:t>
            </a:r>
            <a:endParaRPr lang="en-US" b="1"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835040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one teach one activity</a:t>
            </a:r>
            <a:endParaRPr lang="en-US" dirty="0"/>
          </a:p>
        </p:txBody>
      </p:sp>
      <p:sp>
        <p:nvSpPr>
          <p:cNvPr id="4" name="Slide Number Placeholder 3"/>
          <p:cNvSpPr>
            <a:spLocks noGrp="1"/>
          </p:cNvSpPr>
          <p:nvPr>
            <p:ph type="sldNum" sz="quarter" idx="10"/>
          </p:nvPr>
        </p:nvSpPr>
        <p:spPr/>
        <p:txBody>
          <a:bodyPr/>
          <a:lstStyle/>
          <a:p>
            <a:fld id="{DC6D073D-8CB2-48CB-9C90-FA0E036A0C32}" type="slidenum">
              <a:rPr lang="en-US" smtClean="0"/>
              <a:t>87</a:t>
            </a:fld>
            <a:endParaRPr lang="en-US"/>
          </a:p>
        </p:txBody>
      </p:sp>
    </p:spTree>
    <p:extLst>
      <p:ext uri="{BB962C8B-B14F-4D97-AF65-F5344CB8AC3E}">
        <p14:creationId xmlns:p14="http://schemas.microsoft.com/office/powerpoint/2010/main" val="3899549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PAIGE/DEANNA</a:t>
            </a: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1067588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“Interdisciplinary</a:t>
            </a:r>
            <a:r>
              <a:rPr lang="en-US" baseline="0" dirty="0" smtClean="0"/>
              <a:t> team” (42 CFR 483.20(j)(2)(ii))</a:t>
            </a:r>
          </a:p>
          <a:p>
            <a:pPr marL="167589" indent="-167589">
              <a:buFont typeface="Arial" pitchFamily="34" charset="0"/>
              <a:buChar char="•"/>
            </a:pPr>
            <a:r>
              <a:rPr lang="en-US" baseline="0" dirty="0" smtClean="0"/>
              <a:t>Attending physician</a:t>
            </a:r>
          </a:p>
          <a:p>
            <a:pPr marL="167589" indent="-167589">
              <a:buFont typeface="Arial" pitchFamily="34" charset="0"/>
              <a:buChar char="•"/>
            </a:pPr>
            <a:r>
              <a:rPr lang="en-US" baseline="0" dirty="0" smtClean="0"/>
              <a:t>Registered nurse w/ responsibility for resident</a:t>
            </a:r>
          </a:p>
          <a:p>
            <a:pPr marL="167589" indent="-167589">
              <a:buFont typeface="Arial" pitchFamily="34" charset="0"/>
              <a:buChar char="•"/>
            </a:pPr>
            <a:r>
              <a:rPr lang="en-US" baseline="0" dirty="0" smtClean="0"/>
              <a:t>Other appropriate staff</a:t>
            </a:r>
          </a:p>
          <a:p>
            <a:pPr marL="167589" indent="-167589">
              <a:buFont typeface="Arial" pitchFamily="34" charset="0"/>
              <a:buChar char="•"/>
            </a:pPr>
            <a:r>
              <a:rPr lang="en-US" baseline="0" dirty="0" smtClean="0"/>
              <a:t>To the extent practicable:</a:t>
            </a:r>
          </a:p>
          <a:p>
            <a:pPr marL="614489" lvl="1" indent="-167589">
              <a:buFont typeface="Arial" pitchFamily="34" charset="0"/>
              <a:buChar char="•"/>
            </a:pPr>
            <a:r>
              <a:rPr lang="en-US" baseline="0" dirty="0" smtClean="0"/>
              <a:t>Resident</a:t>
            </a:r>
          </a:p>
          <a:p>
            <a:pPr marL="614489" lvl="1" indent="-167589">
              <a:buFont typeface="Arial" pitchFamily="34" charset="0"/>
              <a:buChar char="•"/>
            </a:pPr>
            <a:r>
              <a:rPr lang="en-US" baseline="0" dirty="0" smtClean="0"/>
              <a:t>Resident’s family</a:t>
            </a:r>
          </a:p>
          <a:p>
            <a:pPr marL="614489" lvl="1" indent="-167589">
              <a:buFont typeface="Arial" pitchFamily="34" charset="0"/>
              <a:buChar char="•"/>
            </a:pPr>
            <a:r>
              <a:rPr lang="en-US" baseline="0" dirty="0" smtClean="0"/>
              <a:t>Personal representative</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1130914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3802">
              <a:defRPr/>
            </a:pPr>
            <a:r>
              <a:rPr lang="en-US" dirty="0" smtClean="0"/>
              <a:t>No resident shall be allowed to keep possession of any medications unless the attending physician has certified in writing on the resident’s medical record that the resident is mentally and physically capable of doing so. </a:t>
            </a:r>
          </a:p>
          <a:p>
            <a:endParaRPr lang="en-US" dirty="0" smtClean="0"/>
          </a:p>
          <a:p>
            <a:pPr defTabSz="893802">
              <a:defRPr/>
            </a:pPr>
            <a:r>
              <a:rPr lang="en-US" dirty="0" smtClean="0"/>
              <a:t>Residents who have been certified in writing by the physician as capable of taking their own medications may retain these medications in their bedroom, but locked storage must be provided. </a:t>
            </a:r>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1130914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3802">
              <a:defRPr/>
            </a:pPr>
            <a:r>
              <a:rPr lang="en-US" dirty="0" smtClean="0"/>
              <a:t>The resident has the right to refuse treatment, to refuse to participate in experimental research, and to formulate an advance directive as specified in paragraph (8) of this section. </a:t>
            </a:r>
          </a:p>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0099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8</a:t>
            </a:fld>
            <a:endParaRPr lang="en-US"/>
          </a:p>
        </p:txBody>
      </p:sp>
    </p:spTree>
    <p:extLst>
      <p:ext uri="{BB962C8B-B14F-4D97-AF65-F5344CB8AC3E}">
        <p14:creationId xmlns:p14="http://schemas.microsoft.com/office/powerpoint/2010/main" val="22839821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u="sng" dirty="0" smtClean="0"/>
              <a:t>Each resident has the right to refuse treatment</a:t>
            </a:r>
            <a:r>
              <a:rPr lang="en-US" dirty="0" smtClean="0"/>
              <a:t>… </a:t>
            </a:r>
            <a:r>
              <a:rPr lang="en-US" b="1" dirty="0" smtClean="0"/>
              <a:t>In the case of a person</a:t>
            </a:r>
            <a:r>
              <a:rPr lang="en-US" b="1" baseline="0" dirty="0" smtClean="0"/>
              <a:t> who is confused or intellectually disabled</a:t>
            </a:r>
            <a:r>
              <a:rPr lang="en-US" b="1" dirty="0" smtClean="0"/>
              <a:t>, the responsible party shall be informed</a:t>
            </a:r>
            <a:r>
              <a:rPr lang="en-US" dirty="0" smtClean="0"/>
              <a:t> by the physician of the resident’s medical condition and be afforded the opportunity to participate in the planning of the resident’s total care and medical treatment, to be informed of the medical condition, and to refuse to participate in experimental research</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009964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24459677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4459677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6901" lvl="1"/>
            <a:r>
              <a:rPr lang="en-US" dirty="0" smtClean="0"/>
              <a:t>(2) </a:t>
            </a:r>
            <a:r>
              <a:rPr lang="en-US" i="1" dirty="0" smtClean="0"/>
              <a:t>Transfer and discharge requirements.</a:t>
            </a:r>
            <a:r>
              <a:rPr lang="en-US" dirty="0" smtClean="0"/>
              <a:t> The facility must permit each resident to remain in the facility, and not transfer or discharge the resident from the facility unless—</a:t>
            </a:r>
          </a:p>
          <a:p>
            <a:pPr marL="893802" lvl="2"/>
            <a:r>
              <a:rPr lang="en-US" dirty="0" smtClean="0"/>
              <a:t>(</a:t>
            </a:r>
            <a:r>
              <a:rPr lang="en-US" dirty="0" err="1" smtClean="0"/>
              <a:t>i</a:t>
            </a:r>
            <a:r>
              <a:rPr lang="en-US" dirty="0" smtClean="0"/>
              <a:t>) The transfer or discharge is necessary for the resident's welfare and the resident's needs cannot be met in the facility;</a:t>
            </a:r>
          </a:p>
          <a:p>
            <a:pPr marL="893802" lvl="2"/>
            <a:r>
              <a:rPr lang="en-US" dirty="0" smtClean="0"/>
              <a:t>(ii) The transfer or discharge is appropriate because the resident's health has improved sufficiently so the resident no longer needs the services provided by the facility;</a:t>
            </a:r>
          </a:p>
          <a:p>
            <a:pPr marL="893802" lvl="2"/>
            <a:r>
              <a:rPr lang="en-US" dirty="0" smtClean="0"/>
              <a:t>(iii) The safety of individuals in the facility is endangered;</a:t>
            </a:r>
          </a:p>
          <a:p>
            <a:pPr marL="893802" lvl="2"/>
            <a:r>
              <a:rPr lang="en-US" dirty="0" smtClean="0"/>
              <a:t>(iv) The health of individuals in the facility would otherwise be endangered;</a:t>
            </a:r>
          </a:p>
          <a:p>
            <a:pPr marL="893802" lvl="2"/>
            <a:r>
              <a:rPr lang="en-US" b="1" dirty="0" smtClean="0"/>
              <a:t>(v) The resident has failed, after reasonable and appropriate notice, to pay for (or to have paid under Medicare or Medicaid) a stay at the facility. </a:t>
            </a:r>
            <a:r>
              <a:rPr lang="en-US" dirty="0" smtClean="0"/>
              <a:t>For a resident who becomes eligible for Medicaid after admission to a facility, the facility may charge a resident only allowable charges under Medicaid; or</a:t>
            </a:r>
          </a:p>
          <a:p>
            <a:pPr marL="893802" lvl="2"/>
            <a:r>
              <a:rPr lang="en-US" dirty="0" smtClean="0"/>
              <a:t>(vi) The facility ceases to operate.</a:t>
            </a: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7921710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446901" lvl="1"/>
            <a:r>
              <a:rPr lang="en-US" dirty="0" smtClean="0"/>
              <a:t>(4) </a:t>
            </a:r>
            <a:r>
              <a:rPr lang="en-US" i="1" dirty="0" smtClean="0">
                <a:effectLst/>
              </a:rPr>
              <a:t>Notice before transfer.</a:t>
            </a:r>
            <a:r>
              <a:rPr lang="en-US" dirty="0" smtClean="0"/>
              <a:t> Before a facility transfers or discharges a resident, the facility must—</a:t>
            </a:r>
          </a:p>
          <a:p>
            <a:pPr marL="893802" lvl="2"/>
            <a:r>
              <a:rPr lang="en-US" dirty="0" smtClean="0"/>
              <a:t>(</a:t>
            </a:r>
            <a:r>
              <a:rPr lang="en-US" dirty="0" err="1" smtClean="0"/>
              <a:t>i</a:t>
            </a:r>
            <a:r>
              <a:rPr lang="en-US" dirty="0" smtClean="0"/>
              <a:t>) Notify the resident and, if known, a family member or legal representative of the resident of the transfer or discharge and the reasons for the move in writing and in a language and manner they understand.</a:t>
            </a:r>
          </a:p>
          <a:p>
            <a:pPr marL="893802" lvl="2"/>
            <a:r>
              <a:rPr lang="en-US" dirty="0" smtClean="0"/>
              <a:t>(ii) Record the reasons in the resident's clinical record; and</a:t>
            </a:r>
          </a:p>
          <a:p>
            <a:pPr marL="893802" lvl="2"/>
            <a:r>
              <a:rPr lang="en-US" dirty="0" smtClean="0"/>
              <a:t>(iii) Include in the notice the items described in paragraph (a)(6) of this section.</a:t>
            </a:r>
          </a:p>
          <a:p>
            <a:pPr marL="446901" lvl="1"/>
            <a:r>
              <a:rPr lang="en-US" dirty="0" smtClean="0"/>
              <a:t>(5) </a:t>
            </a:r>
            <a:r>
              <a:rPr lang="en-US" i="1" dirty="0" smtClean="0">
                <a:effectLst/>
              </a:rPr>
              <a:t>Timing of the notice.</a:t>
            </a:r>
            <a:r>
              <a:rPr lang="en-US" dirty="0" smtClean="0"/>
              <a:t> </a:t>
            </a:r>
          </a:p>
          <a:p>
            <a:pPr marL="893802" lvl="2"/>
            <a:r>
              <a:rPr lang="en-US" dirty="0" smtClean="0"/>
              <a:t>(</a:t>
            </a:r>
            <a:r>
              <a:rPr lang="en-US" dirty="0" err="1" smtClean="0"/>
              <a:t>i</a:t>
            </a:r>
            <a:r>
              <a:rPr lang="en-US" dirty="0" smtClean="0"/>
              <a:t>) Except as specified in paragraphs (a)(5)(ii) and (a)(8) of this section, the notice of transfer or discharge required under paragraph (a)(4) of this section must be made by the facility at least 30 days before the resident is transferred or discharged.</a:t>
            </a:r>
          </a:p>
          <a:p>
            <a:pPr marL="893802" lvl="2"/>
            <a:r>
              <a:rPr lang="en-US" dirty="0" smtClean="0"/>
              <a:t>(ii) Notice may be made as soon as practicable before transfer or discharge when—</a:t>
            </a:r>
          </a:p>
          <a:p>
            <a:pPr marL="1340703" lvl="3"/>
            <a:r>
              <a:rPr lang="en-US" b="1" dirty="0" smtClean="0"/>
              <a:t>(A) the safety of individuals in the facility would be endangered under paragraph (a)(2)(iii) of this section;</a:t>
            </a:r>
          </a:p>
          <a:p>
            <a:pPr marL="1340703" lvl="3"/>
            <a:r>
              <a:rPr lang="en-US" b="1" dirty="0" smtClean="0"/>
              <a:t>(B) The health of individuals in the facility would be endangered, under paragraph (a)(2)(iv) of this section;</a:t>
            </a:r>
          </a:p>
          <a:p>
            <a:pPr marL="1340703" lvl="3"/>
            <a:r>
              <a:rPr lang="en-US" b="1" dirty="0" smtClean="0"/>
              <a:t>(C) The resident's health improves sufficiently to allow a more immediate transfer or discharge, under paragraph (a)(2)(ii) of this section;</a:t>
            </a:r>
          </a:p>
          <a:p>
            <a:pPr marL="1340703" lvl="3"/>
            <a:r>
              <a:rPr lang="en-US" b="1" dirty="0" smtClean="0"/>
              <a:t>(D) An immediate transfer or discharge is required by the resident's urgent medical needs, under paragraph (a)(2)(</a:t>
            </a:r>
            <a:r>
              <a:rPr lang="en-US" b="1" dirty="0" err="1" smtClean="0"/>
              <a:t>i</a:t>
            </a:r>
            <a:r>
              <a:rPr lang="en-US" b="1" dirty="0" smtClean="0"/>
              <a:t>) of this section; or</a:t>
            </a:r>
          </a:p>
          <a:p>
            <a:pPr marL="1340703" lvl="3"/>
            <a:r>
              <a:rPr lang="en-US" b="1" dirty="0" smtClean="0"/>
              <a:t>(E) A resident has not resided in the facility for 30 days.</a:t>
            </a:r>
          </a:p>
          <a:p>
            <a:pPr marL="446901" lvl="1"/>
            <a:r>
              <a:rPr lang="en-US" dirty="0" smtClean="0"/>
              <a:t>(6) </a:t>
            </a:r>
            <a:r>
              <a:rPr lang="en-US" i="1" dirty="0" smtClean="0">
                <a:effectLst/>
              </a:rPr>
              <a:t>Contents of the notice.</a:t>
            </a:r>
            <a:r>
              <a:rPr lang="en-US" dirty="0" smtClean="0"/>
              <a:t> The written notice specified in paragraph (a)(4) of this section must include the following:</a:t>
            </a:r>
          </a:p>
          <a:p>
            <a:pPr marL="893802" lvl="2"/>
            <a:r>
              <a:rPr lang="en-US" dirty="0" smtClean="0"/>
              <a:t>(</a:t>
            </a:r>
            <a:r>
              <a:rPr lang="en-US" dirty="0" err="1" smtClean="0"/>
              <a:t>i</a:t>
            </a:r>
            <a:r>
              <a:rPr lang="en-US" dirty="0" smtClean="0"/>
              <a:t>) The reason for transfer or discharge;</a:t>
            </a:r>
          </a:p>
          <a:p>
            <a:pPr marL="893802" lvl="2"/>
            <a:r>
              <a:rPr lang="en-US" dirty="0" smtClean="0"/>
              <a:t>(ii) The effective date of transfer or discharge;</a:t>
            </a:r>
          </a:p>
          <a:p>
            <a:pPr marL="893802" lvl="2"/>
            <a:r>
              <a:rPr lang="en-US" dirty="0" smtClean="0"/>
              <a:t>(iii) The location to which the resident is transferred or discharged;</a:t>
            </a:r>
          </a:p>
          <a:p>
            <a:pPr marL="893802" lvl="2"/>
            <a:r>
              <a:rPr lang="en-US" dirty="0" smtClean="0"/>
              <a:t>(iv) A statement that the resident has the right to appeal the action to the State;</a:t>
            </a:r>
          </a:p>
          <a:p>
            <a:pPr marL="893802" lvl="2"/>
            <a:r>
              <a:rPr lang="en-US" dirty="0" smtClean="0"/>
              <a:t>(v) The name, address and telephone number of the State long term care ombudsman;</a:t>
            </a:r>
          </a:p>
          <a:p>
            <a:pPr marL="893802" lvl="2"/>
            <a:r>
              <a:rPr lang="en-US" dirty="0" smtClean="0"/>
              <a:t>(vi) For nursing facility residents with developmental disabilities, the mailing address and telephone number of the agency responsible for the protection and advocacy of developmentally disabled individuals established under Part C of the Developmental Disabilities Assistance and Bill of Rights Act; and</a:t>
            </a: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7921710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19808285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23487420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4904009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4904009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243493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9</a:t>
            </a:fld>
            <a:endParaRPr lang="en-US"/>
          </a:p>
        </p:txBody>
      </p:sp>
    </p:spTree>
    <p:extLst>
      <p:ext uri="{BB962C8B-B14F-4D97-AF65-F5344CB8AC3E}">
        <p14:creationId xmlns:p14="http://schemas.microsoft.com/office/powerpoint/2010/main" val="5164509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0697410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9535263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34937337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7103477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Pass out</a:t>
            </a:r>
            <a:r>
              <a:rPr lang="en-US" b="1" baseline="0" dirty="0" smtClean="0"/>
              <a:t> bingo cards and markers.  Take a break after this slide.</a:t>
            </a:r>
            <a:endParaRPr lang="en-US" b="1"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761898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Wingdings" charset="2"/>
              <a:cs typeface="Wingdings" charset="2"/>
            </a:endParaRP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9060260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Wingdings" charset="2"/>
              <a:cs typeface="Wingdings" charset="2"/>
            </a:endParaRP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8979547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9340419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Dementia is an umbrella term that describes a set of symptoms that can be present in a variety of conditions and illnesses. Alzheimer's is a progressive brain disease, and it is the most common cause of dementia.</a:t>
            </a:r>
          </a:p>
          <a:p>
            <a:endParaRPr lang="en-US" i="1" dirty="0"/>
          </a:p>
          <a:p>
            <a:r>
              <a:rPr lang="en-US" dirty="0"/>
              <a:t>A person who suffers from dementia may or may not have Alzheimer's, but everyone who has Alzheimer's will suffer from dementia.</a:t>
            </a:r>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6397864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212154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4AFE3-52D5-425B-A1F2-B007530D3E75}" type="slidenum">
              <a:rPr lang="en-US" smtClean="0"/>
              <a:pPr/>
              <a:t>10</a:t>
            </a:fld>
            <a:endParaRPr lang="en-US"/>
          </a:p>
        </p:txBody>
      </p:sp>
    </p:spTree>
    <p:extLst>
      <p:ext uri="{BB962C8B-B14F-4D97-AF65-F5344CB8AC3E}">
        <p14:creationId xmlns:p14="http://schemas.microsoft.com/office/powerpoint/2010/main" val="5164509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3346676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3346676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31880133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31880133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2615946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2615946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play </a:t>
            </a:r>
            <a:r>
              <a:rPr lang="en-US" smtClean="0"/>
              <a:t>these</a:t>
            </a:r>
            <a:r>
              <a:rPr lang="en-US" baseline="0" smtClean="0"/>
              <a:t> scenarios</a:t>
            </a:r>
            <a:endParaRPr lang="en-US"/>
          </a:p>
        </p:txBody>
      </p:sp>
      <p:sp>
        <p:nvSpPr>
          <p:cNvPr id="4" name="Slide Number Placeholder 3"/>
          <p:cNvSpPr>
            <a:spLocks noGrp="1"/>
          </p:cNvSpPr>
          <p:nvPr>
            <p:ph type="sldNum" sz="quarter" idx="10"/>
          </p:nvPr>
        </p:nvSpPr>
        <p:spPr/>
        <p:txBody>
          <a:bodyPr/>
          <a:lstStyle/>
          <a:p>
            <a:fld id="{DC6D073D-8CB2-48CB-9C90-FA0E036A0C32}" type="slidenum">
              <a:rPr lang="en-US" smtClean="0"/>
              <a:t>124</a:t>
            </a:fld>
            <a:endParaRPr lang="en-US"/>
          </a:p>
        </p:txBody>
      </p:sp>
    </p:spTree>
    <p:extLst>
      <p:ext uri="{BB962C8B-B14F-4D97-AF65-F5344CB8AC3E}">
        <p14:creationId xmlns:p14="http://schemas.microsoft.com/office/powerpoint/2010/main" val="32746142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4884819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129</a:t>
            </a:fld>
            <a:endParaRPr lang="en-US">
              <a:solidFill>
                <a:prstClr val="black"/>
              </a:solidFill>
            </a:endParaRPr>
          </a:p>
        </p:txBody>
      </p:sp>
    </p:spTree>
    <p:extLst>
      <p:ext uri="{BB962C8B-B14F-4D97-AF65-F5344CB8AC3E}">
        <p14:creationId xmlns:p14="http://schemas.microsoft.com/office/powerpoint/2010/main" val="20021910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4AFE3-52D5-425B-A1F2-B007530D3E75}"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2002191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0800"/>
            <a:ext cx="8534400" cy="1470025"/>
          </a:xfrm>
        </p:spPr>
        <p:txBody>
          <a:bodyPr>
            <a:noAutofit/>
          </a:bodyPr>
          <a:lstStyle>
            <a:lvl1pPr>
              <a:defRPr sz="4400" baseline="0">
                <a:latin typeface="Myriad Pro" pitchFamily="34" charset="0"/>
              </a:defRPr>
            </a:lvl1pPr>
          </a:lstStyle>
          <a:p>
            <a:endParaRPr lang="en-US" dirty="0"/>
          </a:p>
        </p:txBody>
      </p:sp>
      <p:sp>
        <p:nvSpPr>
          <p:cNvPr id="3" name="Subtitle 2"/>
          <p:cNvSpPr>
            <a:spLocks noGrp="1"/>
          </p:cNvSpPr>
          <p:nvPr>
            <p:ph type="subTitle" idx="1" hasCustomPrompt="1"/>
          </p:nvPr>
        </p:nvSpPr>
        <p:spPr>
          <a:xfrm>
            <a:off x="1371600" y="4419600"/>
            <a:ext cx="6400800" cy="1447800"/>
          </a:xfrm>
        </p:spPr>
        <p:txBody>
          <a:bodyPr/>
          <a:lstStyle>
            <a:lvl1pPr marL="0" indent="0" algn="ctr">
              <a:buNone/>
              <a:defRPr baseline="0">
                <a:solidFill>
                  <a:schemeClr val="tx1">
                    <a:tint val="7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Merea Bentrott</a:t>
            </a:r>
          </a:p>
          <a:p>
            <a:r>
              <a:rPr lang="en-US" dirty="0" smtClean="0"/>
              <a:t>Volunteer LTC Ombudsman Program Coordinator</a:t>
            </a:r>
          </a:p>
        </p:txBody>
      </p:sp>
      <p:sp>
        <p:nvSpPr>
          <p:cNvPr id="7" name="TextBox 6"/>
          <p:cNvSpPr txBox="1"/>
          <p:nvPr userDrawn="1"/>
        </p:nvSpPr>
        <p:spPr>
          <a:xfrm>
            <a:off x="0" y="0"/>
            <a:ext cx="9144000" cy="1828800"/>
          </a:xfrm>
          <a:prstGeom prst="rect">
            <a:avLst/>
          </a:prstGeom>
          <a:solidFill>
            <a:schemeClr val="bg1">
              <a:lumMod val="85000"/>
            </a:schemeClr>
          </a:solidFill>
        </p:spPr>
        <p:txBody>
          <a:bodyPr wrap="square" rtlCol="0">
            <a:spAutoFit/>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3" y="471488"/>
            <a:ext cx="9144000" cy="229363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B6643-497C-4C6D-9EDB-E58EA698B61C}" type="datetime1">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24265-3888-4A47-A8DA-F5D29DFC24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8686800" cy="1143000"/>
          </a:xfrm>
          <a:solidFill>
            <a:schemeClr val="bg1">
              <a:lumMod val="85000"/>
            </a:schemeClr>
          </a:solidFill>
        </p:spPr>
        <p:txBody>
          <a:bodyPr/>
          <a:lstStyle>
            <a:lvl1pPr marL="347663" indent="0" algn="l">
              <a:defRPr>
                <a:solidFill>
                  <a:srgbClr val="19398A"/>
                </a:solidFill>
                <a:latin typeface="Myriad Pro" pitchFamily="34" charset="0"/>
              </a:defRPr>
            </a:lvl1pPr>
          </a:lstStyle>
          <a:p>
            <a:r>
              <a:rPr lang="en-US" dirty="0" smtClean="0"/>
              <a:t>Title – Myriad Pro 44 blue</a:t>
            </a:r>
            <a:endParaRPr lang="en-US" dirty="0"/>
          </a:p>
        </p:txBody>
      </p:sp>
      <p:sp>
        <p:nvSpPr>
          <p:cNvPr id="3" name="Content Placeholder 2"/>
          <p:cNvSpPr>
            <a:spLocks noGrp="1"/>
          </p:cNvSpPr>
          <p:nvPr>
            <p:ph idx="1"/>
          </p:nvPr>
        </p:nvSpPr>
        <p:spPr>
          <a:xfrm>
            <a:off x="457200" y="1600201"/>
            <a:ext cx="8229600" cy="4343400"/>
          </a:xfrm>
        </p:spPr>
        <p:txBody>
          <a:bodyPr/>
          <a:lstStyle>
            <a:lvl1pPr marL="0" indent="0" algn="ctr">
              <a:buNone/>
              <a:defRPr baseline="0"/>
            </a:lvl1pPr>
            <a:lvl2pPr>
              <a:defRPr baseline="0"/>
            </a:lvl2pPr>
          </a:lstStyle>
          <a:p>
            <a:pPr lvl="0"/>
            <a:endParaRPr lang="en-US" dirty="0" smtClean="0"/>
          </a:p>
        </p:txBody>
      </p:sp>
      <p:sp>
        <p:nvSpPr>
          <p:cNvPr id="5" name="Slide Number Placeholder 5"/>
          <p:cNvSpPr>
            <a:spLocks noGrp="1"/>
          </p:cNvSpPr>
          <p:nvPr>
            <p:ph type="sldNum" sz="quarter" idx="12"/>
          </p:nvPr>
        </p:nvSpPr>
        <p:spPr>
          <a:xfrm>
            <a:off x="6705600" y="6229763"/>
            <a:ext cx="1981200" cy="365125"/>
          </a:xfrm>
        </p:spPr>
        <p:txBody>
          <a:bodyPr/>
          <a:lstStyle/>
          <a:p>
            <a:fld id="{68824265-3888-4A47-A8DA-F5D29DFC2485}"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662" y="5943600"/>
            <a:ext cx="3037852" cy="762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8686800" cy="1143000"/>
          </a:xfrm>
          <a:solidFill>
            <a:schemeClr val="bg1">
              <a:lumMod val="85000"/>
            </a:schemeClr>
          </a:solidFill>
        </p:spPr>
        <p:txBody>
          <a:bodyPr/>
          <a:lstStyle>
            <a:lvl1pPr marL="347663" indent="0" algn="l">
              <a:defRPr>
                <a:solidFill>
                  <a:srgbClr val="19398A"/>
                </a:solidFill>
                <a:latin typeface="Myriad Pro" pitchFamily="34" charset="0"/>
              </a:defRPr>
            </a:lvl1pPr>
          </a:lstStyle>
          <a:p>
            <a:r>
              <a:rPr lang="en-US" dirty="0" smtClean="0"/>
              <a:t>Final slide</a:t>
            </a:r>
            <a:endParaRPr lang="en-US" dirty="0"/>
          </a:p>
        </p:txBody>
      </p:sp>
      <p:sp>
        <p:nvSpPr>
          <p:cNvPr id="6" name="Text Placeholder 5"/>
          <p:cNvSpPr>
            <a:spLocks noGrp="1"/>
          </p:cNvSpPr>
          <p:nvPr>
            <p:ph type="body" sz="quarter" idx="10" hasCustomPrompt="1"/>
          </p:nvPr>
        </p:nvSpPr>
        <p:spPr>
          <a:xfrm>
            <a:off x="990600" y="1905000"/>
            <a:ext cx="7239000" cy="1295400"/>
          </a:xfrm>
        </p:spPr>
        <p:txBody>
          <a:bodyPr>
            <a:normAutofit/>
          </a:bodyPr>
          <a:lstStyle>
            <a:lvl1pPr algn="ctr">
              <a:buNone/>
              <a:defRPr sz="3200" baseline="0"/>
            </a:lvl1pPr>
          </a:lstStyle>
          <a:p>
            <a:pPr lvl="0"/>
            <a:r>
              <a:rPr lang="en-US" dirty="0" smtClean="0"/>
              <a:t>First and last name-Calibri 36</a:t>
            </a:r>
          </a:p>
          <a:p>
            <a:pPr lvl="0"/>
            <a:r>
              <a:rPr lang="en-US" dirty="0" smtClean="0"/>
              <a:t>Job Title- Calibri 32</a:t>
            </a:r>
          </a:p>
          <a:p>
            <a:pPr lvl="0"/>
            <a:endParaRPr lang="en-US" dirty="0" smtClean="0"/>
          </a:p>
          <a:p>
            <a:pPr lvl="0"/>
            <a:endParaRPr lang="en-US" dirty="0" smtClean="0"/>
          </a:p>
          <a:p>
            <a:pPr lvl="0"/>
            <a:endParaRPr lang="en-US" dirty="0" smtClean="0"/>
          </a:p>
        </p:txBody>
      </p:sp>
      <p:sp>
        <p:nvSpPr>
          <p:cNvPr id="7" name="Text Placeholder 5"/>
          <p:cNvSpPr>
            <a:spLocks noGrp="1"/>
          </p:cNvSpPr>
          <p:nvPr>
            <p:ph type="body" sz="quarter" idx="11" hasCustomPrompt="1"/>
          </p:nvPr>
        </p:nvSpPr>
        <p:spPr>
          <a:xfrm>
            <a:off x="457200" y="3733800"/>
            <a:ext cx="8153400" cy="2057400"/>
          </a:xfrm>
        </p:spPr>
        <p:txBody>
          <a:bodyPr>
            <a:normAutofit/>
          </a:bodyPr>
          <a:lstStyle>
            <a:lvl1pPr marL="0" indent="0" algn="l">
              <a:spcBef>
                <a:spcPts val="0"/>
              </a:spcBef>
              <a:buNone/>
              <a:defRPr sz="3200" baseline="0">
                <a:solidFill>
                  <a:srgbClr val="898989"/>
                </a:solidFill>
              </a:defRPr>
            </a:lvl1pPr>
          </a:lstStyle>
          <a:p>
            <a:pPr lvl="0"/>
            <a:r>
              <a:rPr lang="en-US" dirty="0" smtClean="0"/>
              <a:t>Jessie Parker Building</a:t>
            </a:r>
            <a:br>
              <a:rPr lang="en-US" dirty="0" smtClean="0"/>
            </a:br>
            <a:r>
              <a:rPr lang="en-US" dirty="0" smtClean="0"/>
              <a:t>510 E. 12th St., Ste. 2 | Des Moines, IA 50319</a:t>
            </a:r>
          </a:p>
          <a:p>
            <a:pPr lvl="0"/>
            <a:r>
              <a:rPr lang="en-US" dirty="0" smtClean="0"/>
              <a:t>515-725-3333 | 800-532-3213</a:t>
            </a:r>
          </a:p>
          <a:p>
            <a:pPr lvl="0"/>
            <a:r>
              <a:rPr lang="en-US" dirty="0" smtClean="0"/>
              <a:t>E-mail address</a:t>
            </a:r>
          </a:p>
          <a:p>
            <a:pPr lvl="0"/>
            <a:endParaRPr lang="en-US" dirty="0" smtClean="0"/>
          </a:p>
          <a:p>
            <a:pPr lvl="0"/>
            <a:endParaRPr lang="en-US" dirty="0" smtClean="0"/>
          </a:p>
          <a:p>
            <a:pPr lvl="0"/>
            <a:endParaRPr lang="en-US" dirty="0" smtClean="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662" y="5943600"/>
            <a:ext cx="3037852" cy="762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2EAE9-0D8D-43FC-94BB-11AA51F0EF47}" type="datetime1">
              <a:rPr lang="en-US" smtClean="0"/>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24265-3888-4A47-A8DA-F5D29DFC24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49"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319A-D366-43F4-935C-92A55DE7F425}" type="datetime1">
              <a:rPr lang="en-US" smtClean="0"/>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43BB6-8840-4ED0-BB12-9FD6DC6A74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F552F-4CF5-4A10-8D77-17303C118779}" type="datetime1">
              <a:rPr lang="en-US" smtClean="0"/>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7405B-7B67-430C-8DD2-6C8805BE27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http://www.youtube.com/watch?v=6vErM3OZQzA"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erea.Bentrott@iowa.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Sarah.Hinzman2@iowa.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dia-hfd.iowa.gov/DIA_HFD/Home.do"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www.medicare.gov/nursinghomecompare/search.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youtu.be/1FNMt0r066c"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www.youtube.com/watch?v=vJG698U2Mvo"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hyperlink" Target="http://youtu.be/gsklHY9HqvI"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hyperlink" Target="http://www.pioneernetwork.net/" TargetMode="Externa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whotv.com/2013/11/04/bucket-list-nursing-home-fulfilling-residents-dreams/"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0"/>
            <a:ext cx="8534400" cy="1470025"/>
          </a:xfrm>
        </p:spPr>
        <p:txBody>
          <a:bodyPr/>
          <a:lstStyle/>
          <a:p>
            <a:r>
              <a:rPr lang="en-US" b="1" dirty="0" smtClean="0">
                <a:latin typeface="+mj-lt"/>
              </a:rPr>
              <a:t/>
            </a:r>
            <a:br>
              <a:rPr lang="en-US" b="1" dirty="0" smtClean="0">
                <a:latin typeface="+mj-lt"/>
              </a:rPr>
            </a:br>
            <a:r>
              <a:rPr lang="en-US" b="1" dirty="0" smtClean="0">
                <a:latin typeface="+mj-lt"/>
              </a:rPr>
              <a:t/>
            </a:r>
            <a:br>
              <a:rPr lang="en-US" b="1" dirty="0" smtClean="0">
                <a:latin typeface="+mj-lt"/>
              </a:rPr>
            </a:br>
            <a:r>
              <a:rPr lang="en-US" b="1" dirty="0">
                <a:latin typeface="+mj-lt"/>
              </a:rPr>
              <a:t/>
            </a:r>
            <a:br>
              <a:rPr lang="en-US" b="1" dirty="0">
                <a:latin typeface="+mj-lt"/>
              </a:rPr>
            </a:br>
            <a:r>
              <a:rPr lang="en-US" dirty="0" smtClean="0">
                <a:latin typeface="+mj-lt"/>
              </a:rPr>
              <a:t>Pre-Service Training for </a:t>
            </a:r>
            <a:br>
              <a:rPr lang="en-US" dirty="0" smtClean="0">
                <a:latin typeface="+mj-lt"/>
              </a:rPr>
            </a:br>
            <a:r>
              <a:rPr lang="en-US" dirty="0" smtClean="0">
                <a:latin typeface="+mj-lt"/>
              </a:rPr>
              <a:t>Volunteer Ombudsmen Applicants</a:t>
            </a:r>
            <a:br>
              <a:rPr lang="en-US" dirty="0" smtClean="0">
                <a:latin typeface="+mj-lt"/>
              </a:rPr>
            </a:br>
            <a:r>
              <a:rPr lang="en-US" dirty="0">
                <a:latin typeface="+mj-lt"/>
              </a:rPr>
              <a:t/>
            </a:r>
            <a:br>
              <a:rPr lang="en-US" dirty="0">
                <a:latin typeface="+mj-lt"/>
              </a:rPr>
            </a:br>
            <a:r>
              <a:rPr lang="en-US" sz="5400" dirty="0" smtClean="0">
                <a:latin typeface="+mj-lt"/>
              </a:rPr>
              <a:t>Welcome!</a:t>
            </a:r>
            <a:r>
              <a:rPr lang="en-US" dirty="0" smtClean="0">
                <a:latin typeface="+mj-lt"/>
              </a:rPr>
              <a:t/>
            </a:r>
            <a:br>
              <a:rPr lang="en-US" dirty="0" smtClean="0">
                <a:latin typeface="+mj-lt"/>
              </a:rPr>
            </a:br>
            <a:endParaRPr lang="en-US" dirty="0">
              <a:latin typeface="+mj-lt"/>
            </a:endParaRPr>
          </a:p>
        </p:txBody>
      </p:sp>
    </p:spTree>
    <p:extLst>
      <p:ext uri="{BB962C8B-B14F-4D97-AF65-F5344CB8AC3E}">
        <p14:creationId xmlns:p14="http://schemas.microsoft.com/office/powerpoint/2010/main" val="2029614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Long Term Care Ombudsman</a:t>
            </a:r>
            <a:endParaRPr lang="en-US" dirty="0"/>
          </a:p>
        </p:txBody>
      </p:sp>
      <p:sp>
        <p:nvSpPr>
          <p:cNvPr id="3" name="Content Placeholder 2"/>
          <p:cNvSpPr>
            <a:spLocks noGrp="1"/>
          </p:cNvSpPr>
          <p:nvPr>
            <p:ph idx="1"/>
          </p:nvPr>
        </p:nvSpPr>
        <p:spPr>
          <a:xfrm>
            <a:off x="457200" y="1676400"/>
            <a:ext cx="8229600" cy="4419600"/>
          </a:xfrm>
        </p:spPr>
        <p:txBody>
          <a:bodyPr>
            <a:noAutofit/>
          </a:bodyPr>
          <a:lstStyle/>
          <a:p>
            <a:pPr marL="457200" lvl="0" indent="-228600" algn="l">
              <a:buFont typeface="Arial" pitchFamily="34" charset="0"/>
              <a:buChar char="•"/>
            </a:pPr>
            <a:r>
              <a:rPr lang="en-US" dirty="0" smtClean="0"/>
              <a:t>Resolves </a:t>
            </a:r>
            <a:r>
              <a:rPr lang="en-US" dirty="0"/>
              <a:t>complaints made by or on behalf of residents/tenants.</a:t>
            </a:r>
          </a:p>
          <a:p>
            <a:pPr marL="457200" indent="-228600" algn="l">
              <a:buFont typeface="Arial" pitchFamily="34" charset="0"/>
              <a:buChar char="•"/>
            </a:pPr>
            <a:r>
              <a:rPr lang="en-US" dirty="0"/>
              <a:t>Advocates for residents' rights and quality care</a:t>
            </a:r>
            <a:r>
              <a:rPr lang="en-US" dirty="0" smtClean="0"/>
              <a:t>.</a:t>
            </a:r>
          </a:p>
          <a:p>
            <a:pPr marL="457200" indent="-228600" algn="l">
              <a:buFont typeface="Arial" pitchFamily="34" charset="0"/>
              <a:buChar char="•"/>
            </a:pPr>
            <a:r>
              <a:rPr lang="en-US" dirty="0"/>
              <a:t>Provides information to the public about long-term care services, residents' rights, legislation, and policies</a:t>
            </a:r>
            <a:r>
              <a:rPr lang="en-US" dirty="0" smtClean="0"/>
              <a:t>.</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10</a:t>
            </a:fld>
            <a:endParaRPr lang="en-US" dirty="0"/>
          </a:p>
        </p:txBody>
      </p:sp>
    </p:spTree>
    <p:extLst>
      <p:ext uri="{BB962C8B-B14F-4D97-AF65-F5344CB8AC3E}">
        <p14:creationId xmlns:p14="http://schemas.microsoft.com/office/powerpoint/2010/main" val="8444295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Attorney</a:t>
            </a:r>
            <a:endParaRPr lang="en-US" dirty="0"/>
          </a:p>
        </p:txBody>
      </p:sp>
      <p:sp>
        <p:nvSpPr>
          <p:cNvPr id="3" name="Content Placeholder 2"/>
          <p:cNvSpPr>
            <a:spLocks noGrp="1"/>
          </p:cNvSpPr>
          <p:nvPr>
            <p:ph idx="1"/>
          </p:nvPr>
        </p:nvSpPr>
        <p:spPr/>
        <p:txBody>
          <a:bodyPr/>
          <a:lstStyle/>
          <a:p>
            <a:r>
              <a:rPr lang="en-US" b="1" dirty="0" smtClean="0"/>
              <a:t>Is the Power of Attorney…</a:t>
            </a:r>
          </a:p>
          <a:p>
            <a:endParaRPr lang="en-US" b="1" dirty="0"/>
          </a:p>
          <a:p>
            <a:r>
              <a:rPr lang="en-US" b="1" dirty="0" smtClean="0"/>
              <a:t>A document</a:t>
            </a:r>
          </a:p>
          <a:p>
            <a:endParaRPr lang="en-US" b="1" dirty="0"/>
          </a:p>
          <a:p>
            <a:r>
              <a:rPr lang="en-US" b="1" dirty="0" smtClean="0"/>
              <a:t>OR</a:t>
            </a:r>
          </a:p>
          <a:p>
            <a:endParaRPr lang="en-US" b="1" dirty="0"/>
          </a:p>
          <a:p>
            <a:r>
              <a:rPr lang="en-US" b="1" dirty="0" smtClean="0"/>
              <a:t>An actual person?</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100</a:t>
            </a:fld>
            <a:endParaRPr lang="en-US" dirty="0">
              <a:solidFill>
                <a:prstClr val="black">
                  <a:tint val="75000"/>
                </a:prst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2826">
            <a:off x="1218616" y="2641323"/>
            <a:ext cx="172085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7107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of Attorney</a:t>
            </a:r>
            <a:endParaRPr lang="en-US" dirty="0"/>
          </a:p>
        </p:txBody>
      </p:sp>
      <p:sp>
        <p:nvSpPr>
          <p:cNvPr id="3" name="Content Placeholder 2"/>
          <p:cNvSpPr>
            <a:spLocks noGrp="1"/>
          </p:cNvSpPr>
          <p:nvPr>
            <p:ph idx="1"/>
          </p:nvPr>
        </p:nvSpPr>
        <p:spPr/>
        <p:txBody>
          <a:bodyPr>
            <a:normAutofit/>
          </a:bodyPr>
          <a:lstStyle/>
          <a:p>
            <a:pPr marL="0" indent="0" algn="l">
              <a:buNone/>
            </a:pPr>
            <a:r>
              <a:rPr lang="en-US" b="1" dirty="0" smtClean="0"/>
              <a:t>Responsibility of Attorney-in-Fact as a fiduciary:</a:t>
            </a:r>
          </a:p>
          <a:p>
            <a:pPr marL="342900" indent="-342900" algn="l">
              <a:buFont typeface="Arial" panose="020B0604020202020204" pitchFamily="34" charset="0"/>
              <a:buChar char="•"/>
            </a:pPr>
            <a:r>
              <a:rPr lang="en-US" dirty="0" smtClean="0"/>
              <a:t>Act consistently with the desires as stated in the document or otherwise made known by the principal. </a:t>
            </a:r>
          </a:p>
          <a:p>
            <a:pPr marL="342900" indent="-342900" algn="l">
              <a:buFont typeface="Arial" panose="020B0604020202020204" pitchFamily="34" charset="0"/>
              <a:buChar char="•"/>
            </a:pPr>
            <a:r>
              <a:rPr lang="en-US" dirty="0" smtClean="0"/>
              <a:t>Where Principal’s wishes are unknown, act in his or her best interest.</a:t>
            </a:r>
          </a:p>
          <a:p>
            <a:pPr marL="0" lvl="2" indent="0" algn="r">
              <a:buNone/>
            </a:pPr>
            <a:r>
              <a:rPr lang="en-US" dirty="0" smtClean="0"/>
              <a:t>Iowa Code 144B.6(2)(2013)</a:t>
            </a:r>
          </a:p>
          <a:p>
            <a:pPr marL="0" indent="0">
              <a:buNone/>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101</a:t>
            </a:fld>
            <a:endParaRPr lang="en-US" dirty="0">
              <a:solidFill>
                <a:prstClr val="black">
                  <a:tint val="75000"/>
                </a:prstClr>
              </a:solidFill>
            </a:endParaRPr>
          </a:p>
        </p:txBody>
      </p:sp>
    </p:spTree>
    <p:extLst>
      <p:ext uri="{BB962C8B-B14F-4D97-AF65-F5344CB8AC3E}">
        <p14:creationId xmlns:p14="http://schemas.microsoft.com/office/powerpoint/2010/main" val="41619294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of Attorney</a:t>
            </a:r>
            <a:endParaRPr lang="en-US" dirty="0"/>
          </a:p>
        </p:txBody>
      </p:sp>
      <p:sp>
        <p:nvSpPr>
          <p:cNvPr id="3" name="Content Placeholder 2"/>
          <p:cNvSpPr>
            <a:spLocks noGrp="1"/>
          </p:cNvSpPr>
          <p:nvPr>
            <p:ph idx="1"/>
          </p:nvPr>
        </p:nvSpPr>
        <p:spPr/>
        <p:txBody>
          <a:bodyPr>
            <a:normAutofit/>
          </a:bodyPr>
          <a:lstStyle/>
          <a:p>
            <a:pPr lvl="0" algn="l"/>
            <a:r>
              <a:rPr lang="en-US" b="1" i="1" dirty="0" smtClean="0">
                <a:solidFill>
                  <a:prstClr val="black"/>
                </a:solidFill>
              </a:rPr>
              <a:t>Fiduciary </a:t>
            </a:r>
            <a:r>
              <a:rPr lang="en-US" i="1" dirty="0">
                <a:solidFill>
                  <a:prstClr val="black"/>
                </a:solidFill>
              </a:rPr>
              <a:t>(adjective): involving trust, especially with regard to the relationship between a trustee and a beneficiary</a:t>
            </a:r>
            <a:r>
              <a:rPr lang="en-US" i="1" dirty="0" smtClean="0">
                <a:solidFill>
                  <a:prstClr val="black"/>
                </a:solidFill>
              </a:rPr>
              <a:t>.</a:t>
            </a:r>
            <a:endParaRPr lang="en-US" b="1" i="1" dirty="0" smtClean="0"/>
          </a:p>
          <a:p>
            <a:pPr algn="l"/>
            <a:endParaRPr lang="en-US" sz="2000" b="1" i="1" dirty="0" smtClean="0"/>
          </a:p>
          <a:p>
            <a:pPr algn="l"/>
            <a:r>
              <a:rPr lang="en-US" b="1" i="1" dirty="0" smtClean="0"/>
              <a:t>Principal </a:t>
            </a:r>
            <a:r>
              <a:rPr lang="en-US" i="1" dirty="0" smtClean="0"/>
              <a:t>(noun):</a:t>
            </a:r>
            <a:r>
              <a:rPr lang="en-US" b="1" i="1" dirty="0" smtClean="0"/>
              <a:t> </a:t>
            </a:r>
            <a:r>
              <a:rPr lang="en-US" i="1" dirty="0"/>
              <a:t>a person who employs another to act as his </a:t>
            </a:r>
            <a:r>
              <a:rPr lang="en-US" i="1" dirty="0" smtClean="0"/>
              <a:t>agent.</a:t>
            </a:r>
            <a:endParaRPr lang="en-US" dirty="0" smtClean="0"/>
          </a:p>
          <a:p>
            <a:pPr marL="0" lvl="2" indent="0" algn="r">
              <a:buNone/>
            </a:pPr>
            <a:r>
              <a:rPr lang="en-US" sz="2800" dirty="0" smtClean="0"/>
              <a:t>Iowa Code 144B.6(2)(2013)</a:t>
            </a:r>
            <a:endParaRPr lang="en-US" sz="2000" dirty="0" smtClean="0"/>
          </a:p>
          <a:p>
            <a:pPr marL="0" indent="0">
              <a:buNone/>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102</a:t>
            </a:fld>
            <a:endParaRPr lang="en-US" dirty="0">
              <a:solidFill>
                <a:prstClr val="black">
                  <a:tint val="75000"/>
                </a:prstClr>
              </a:solidFill>
            </a:endParaRPr>
          </a:p>
        </p:txBody>
      </p:sp>
    </p:spTree>
    <p:extLst>
      <p:ext uri="{BB962C8B-B14F-4D97-AF65-F5344CB8AC3E}">
        <p14:creationId xmlns:p14="http://schemas.microsoft.com/office/powerpoint/2010/main" val="12291910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of Attorney (</a:t>
            </a:r>
            <a:r>
              <a:rPr lang="en-US" dirty="0" err="1" smtClean="0"/>
              <a:t>POA</a:t>
            </a:r>
            <a:r>
              <a:rPr lang="en-US" dirty="0" smtClean="0"/>
              <a:t>)</a:t>
            </a:r>
            <a:endParaRPr lang="en-US" dirty="0"/>
          </a:p>
        </p:txBody>
      </p:sp>
      <p:sp>
        <p:nvSpPr>
          <p:cNvPr id="3" name="Content Placeholder 2"/>
          <p:cNvSpPr>
            <a:spLocks noGrp="1"/>
          </p:cNvSpPr>
          <p:nvPr>
            <p:ph idx="1"/>
          </p:nvPr>
        </p:nvSpPr>
        <p:spPr>
          <a:xfrm>
            <a:off x="457200" y="1600200"/>
            <a:ext cx="8229600" cy="4343400"/>
          </a:xfrm>
        </p:spPr>
        <p:txBody>
          <a:bodyPr>
            <a:normAutofit fontScale="55000" lnSpcReduction="20000"/>
          </a:bodyPr>
          <a:lstStyle/>
          <a:p>
            <a:pPr marL="0" indent="0" algn="l">
              <a:buNone/>
            </a:pPr>
            <a:r>
              <a:rPr lang="en-US" sz="4000" b="1" dirty="0" err="1" smtClean="0"/>
              <a:t>POA</a:t>
            </a:r>
            <a:r>
              <a:rPr lang="en-US" sz="4000" b="1" dirty="0" smtClean="0"/>
              <a:t> for Health </a:t>
            </a:r>
            <a:r>
              <a:rPr lang="en-US" sz="4000" b="1" dirty="0"/>
              <a:t>Care </a:t>
            </a:r>
            <a:r>
              <a:rPr lang="en-US" sz="4000" b="1" dirty="0" smtClean="0"/>
              <a:t>Decisions</a:t>
            </a:r>
          </a:p>
          <a:p>
            <a:pPr marL="342900" indent="-342900" algn="l">
              <a:buFont typeface="Arial" panose="020B0604020202020204" pitchFamily="34" charset="0"/>
              <a:buChar char="•"/>
            </a:pPr>
            <a:r>
              <a:rPr lang="en-US" sz="4500" dirty="0" smtClean="0"/>
              <a:t>A document authorizing an attorney-in-fact to make health care decisions for the principal if the principal is unable, in the judgment of the attending physician, to make health care decisions</a:t>
            </a:r>
            <a:r>
              <a:rPr lang="en-US" sz="4500" dirty="0"/>
              <a:t>. </a:t>
            </a:r>
            <a:endParaRPr lang="en-US" sz="4500" dirty="0" smtClean="0"/>
          </a:p>
          <a:p>
            <a:pPr algn="l"/>
            <a:r>
              <a:rPr lang="en-US" sz="4000" dirty="0" smtClean="0"/>
              <a:t>		        </a:t>
            </a:r>
          </a:p>
          <a:p>
            <a:pPr algn="l"/>
            <a:r>
              <a:rPr lang="en-US" sz="4000" b="1" dirty="0" err="1" smtClean="0"/>
              <a:t>POA</a:t>
            </a:r>
            <a:r>
              <a:rPr lang="en-US" sz="4000" b="1" dirty="0" smtClean="0"/>
              <a:t> for Financial </a:t>
            </a:r>
            <a:r>
              <a:rPr lang="en-US" sz="4000" b="1" dirty="0"/>
              <a:t>Management </a:t>
            </a:r>
            <a:r>
              <a:rPr lang="en-US" sz="4000" b="1" dirty="0" smtClean="0"/>
              <a:t>Decisions</a:t>
            </a:r>
            <a:endParaRPr lang="en-US" sz="4000" dirty="0"/>
          </a:p>
          <a:p>
            <a:pPr marL="342900" indent="-342900" algn="l">
              <a:buFont typeface="Arial" panose="020B0604020202020204" pitchFamily="34" charset="0"/>
              <a:buChar char="•"/>
            </a:pPr>
            <a:r>
              <a:rPr lang="en-US" sz="4500" dirty="0"/>
              <a:t>A document authorizing an </a:t>
            </a:r>
            <a:r>
              <a:rPr lang="en-US" sz="4500" dirty="0" smtClean="0"/>
              <a:t>agent </a:t>
            </a:r>
            <a:r>
              <a:rPr lang="en-US" sz="4500" dirty="0"/>
              <a:t>to make financial management decisions for the principal </a:t>
            </a:r>
            <a:r>
              <a:rPr lang="en-US" sz="4500" dirty="0" smtClean="0"/>
              <a:t>immediately or if </a:t>
            </a:r>
            <a:r>
              <a:rPr lang="en-US" sz="4500" dirty="0"/>
              <a:t>the principal is unable.</a:t>
            </a:r>
          </a:p>
          <a:p>
            <a:pPr algn="l"/>
            <a:endParaRPr lang="en-US" sz="2500" dirty="0"/>
          </a:p>
          <a:p>
            <a:pPr algn="r"/>
            <a:r>
              <a:rPr lang="en-US" sz="4500" dirty="0" smtClean="0"/>
              <a:t>Iowa </a:t>
            </a:r>
            <a:r>
              <a:rPr lang="en-US" sz="4500" dirty="0"/>
              <a:t>Code 144B.1(2013)</a:t>
            </a:r>
          </a:p>
          <a:p>
            <a:pPr marL="342900" indent="-342900" algn="l">
              <a:buFont typeface="Arial" panose="020B0604020202020204" pitchFamily="34" charset="0"/>
              <a:buChar char="•"/>
            </a:pPr>
            <a:endParaRPr lang="en-US" sz="2500" dirty="0" smtClean="0"/>
          </a:p>
          <a:p>
            <a:pPr marL="0" indent="0" algn="l">
              <a:buNone/>
            </a:pPr>
            <a:endParaRPr lang="en-US" sz="2500" dirty="0" smtClean="0"/>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103</a:t>
            </a:fld>
            <a:endParaRPr lang="en-US" dirty="0">
              <a:solidFill>
                <a:prstClr val="black">
                  <a:tint val="75000"/>
                </a:prstClr>
              </a:solidFill>
            </a:endParaRPr>
          </a:p>
        </p:txBody>
      </p:sp>
    </p:spTree>
    <p:extLst>
      <p:ext uri="{BB962C8B-B14F-4D97-AF65-F5344CB8AC3E}">
        <p14:creationId xmlns:p14="http://schemas.microsoft.com/office/powerpoint/2010/main" val="11311976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Visitation</a:t>
            </a:r>
            <a:endParaRPr lang="en-US" dirty="0"/>
          </a:p>
        </p:txBody>
      </p:sp>
      <p:sp>
        <p:nvSpPr>
          <p:cNvPr id="3" name="Content Placeholder 2"/>
          <p:cNvSpPr>
            <a:spLocks noGrp="1"/>
          </p:cNvSpPr>
          <p:nvPr>
            <p:ph idx="1"/>
          </p:nvPr>
        </p:nvSpPr>
        <p:spPr>
          <a:xfrm>
            <a:off x="152400" y="1524000"/>
            <a:ext cx="8534400" cy="4648199"/>
          </a:xfrm>
        </p:spPr>
        <p:txBody>
          <a:bodyPr>
            <a:normAutofit fontScale="92500" lnSpcReduction="20000"/>
          </a:bodyPr>
          <a:lstStyle/>
          <a:p>
            <a:pPr marL="0" lvl="1" indent="0" algn="ctr">
              <a:buNone/>
            </a:pPr>
            <a:r>
              <a:rPr lang="en-US" sz="3200" b="1" dirty="0" smtClean="0"/>
              <a:t>Resident’s Right to Refuse Visitor</a:t>
            </a:r>
            <a:endParaRPr lang="en-US" sz="1600" u="sng" dirty="0" smtClean="0"/>
          </a:p>
          <a:p>
            <a:pPr marL="342900" lvl="1" indent="-342900">
              <a:buFont typeface="Arial" pitchFamily="34" charset="0"/>
              <a:buChar char="•"/>
            </a:pPr>
            <a:r>
              <a:rPr lang="en-US" sz="3500" dirty="0" smtClean="0"/>
              <a:t>This right to refuse a visitor does NOT transfer to the attorney-in-fact.  </a:t>
            </a:r>
          </a:p>
          <a:p>
            <a:pPr marL="342900" lvl="1" indent="-342900">
              <a:buFont typeface="Arial" pitchFamily="34" charset="0"/>
              <a:buChar char="•"/>
            </a:pPr>
            <a:r>
              <a:rPr lang="en-US" sz="3500" dirty="0" smtClean="0"/>
              <a:t>Why?  The decision to allow access to a resident is not a health care decision. </a:t>
            </a:r>
          </a:p>
          <a:p>
            <a:pPr marL="742950" lvl="2" indent="-342900"/>
            <a:r>
              <a:rPr lang="en-US" sz="3000" dirty="0" smtClean="0"/>
              <a:t>“Health care decision”: the consent, refusal to consent, or withdrawal of consent to health care.</a:t>
            </a:r>
          </a:p>
          <a:p>
            <a:pPr marL="742950" lvl="2" indent="-342900"/>
            <a:r>
              <a:rPr lang="en-US" sz="3000" dirty="0" smtClean="0"/>
              <a:t>“Health care”: any care, treatment, service, or procurement to maintain diagnose, or treat an individual’s physical or mental condition. </a:t>
            </a:r>
          </a:p>
          <a:p>
            <a:pPr marL="400050" lvl="2" indent="0" algn="r">
              <a:buNone/>
            </a:pPr>
            <a:endParaRPr lang="en-US" sz="1500" dirty="0" smtClean="0"/>
          </a:p>
          <a:p>
            <a:pPr marL="400050" lvl="2" indent="0" algn="r">
              <a:buNone/>
            </a:pPr>
            <a:r>
              <a:rPr lang="en-US" sz="2200" dirty="0" smtClean="0"/>
              <a:t>Iowa Code 144B.1(5)(2013)</a:t>
            </a:r>
            <a:endParaRPr lang="en-US" sz="2200" dirty="0"/>
          </a:p>
          <a:p>
            <a:pPr marL="0" indent="0">
              <a:buNone/>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104</a:t>
            </a:fld>
            <a:endParaRPr lang="en-US" dirty="0">
              <a:solidFill>
                <a:prstClr val="black">
                  <a:tint val="75000"/>
                </a:prstClr>
              </a:solidFill>
            </a:endParaRPr>
          </a:p>
        </p:txBody>
      </p:sp>
    </p:spTree>
    <p:extLst>
      <p:ext uri="{BB962C8B-B14F-4D97-AF65-F5344CB8AC3E}">
        <p14:creationId xmlns:p14="http://schemas.microsoft.com/office/powerpoint/2010/main" val="25542518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 v. Capacity	</a:t>
            </a:r>
            <a:endParaRPr lang="en-US" dirty="0"/>
          </a:p>
        </p:txBody>
      </p:sp>
      <p:sp>
        <p:nvSpPr>
          <p:cNvPr id="3" name="Content Placeholder 2"/>
          <p:cNvSpPr>
            <a:spLocks noGrp="1"/>
          </p:cNvSpPr>
          <p:nvPr>
            <p:ph idx="1"/>
          </p:nvPr>
        </p:nvSpPr>
        <p:spPr>
          <a:xfrm>
            <a:off x="457200" y="1828800"/>
            <a:ext cx="7391400" cy="4343400"/>
          </a:xfrm>
        </p:spPr>
        <p:txBody>
          <a:bodyPr>
            <a:noAutofit/>
          </a:bodyPr>
          <a:lstStyle/>
          <a:p>
            <a:pPr marL="342900" indent="-342900" algn="l">
              <a:buFont typeface="Arial" panose="020B0604020202020204" pitchFamily="34" charset="0"/>
              <a:buChar char="•"/>
            </a:pPr>
            <a:r>
              <a:rPr lang="en-US" b="1" dirty="0" smtClean="0"/>
              <a:t>Competency:</a:t>
            </a:r>
            <a:r>
              <a:rPr lang="en-US" dirty="0" smtClean="0"/>
              <a:t> Competency </a:t>
            </a:r>
            <a:r>
              <a:rPr lang="en-US" dirty="0"/>
              <a:t>is a </a:t>
            </a:r>
            <a:r>
              <a:rPr lang="en-US" i="1" dirty="0"/>
              <a:t>legal</a:t>
            </a:r>
            <a:r>
              <a:rPr lang="en-US" dirty="0"/>
              <a:t> finding.  Competency </a:t>
            </a:r>
            <a:r>
              <a:rPr lang="en-US" dirty="0" smtClean="0"/>
              <a:t>proceedings (guardianship </a:t>
            </a:r>
            <a:r>
              <a:rPr lang="en-US" dirty="0"/>
              <a:t>and conservatorship </a:t>
            </a:r>
            <a:r>
              <a:rPr lang="en-US" dirty="0" smtClean="0"/>
              <a:t>hearings) </a:t>
            </a:r>
            <a:r>
              <a:rPr lang="en-US" dirty="0"/>
              <a:t>are conducted to allow </a:t>
            </a:r>
            <a:r>
              <a:rPr lang="en-US" dirty="0" smtClean="0"/>
              <a:t>the court </a:t>
            </a:r>
            <a:r>
              <a:rPr lang="en-US" dirty="0"/>
              <a:t>to </a:t>
            </a:r>
            <a:r>
              <a:rPr lang="en-US" dirty="0" smtClean="0"/>
              <a:t>determine </a:t>
            </a:r>
            <a:r>
              <a:rPr lang="en-US" dirty="0"/>
              <a:t>mental </a:t>
            </a:r>
            <a:r>
              <a:rPr lang="en-US" dirty="0" smtClean="0"/>
              <a:t>capacity.</a:t>
            </a:r>
          </a:p>
          <a:p>
            <a:pPr algn="l"/>
            <a:endParaRPr lang="en-US" sz="2500" dirty="0" smtClean="0"/>
          </a:p>
          <a:p>
            <a:pPr algn="l">
              <a:buFont typeface="Arial"/>
              <a:buChar char="•"/>
            </a:pPr>
            <a:endParaRPr lang="en-US" sz="2500" dirty="0" smtClean="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105</a:t>
            </a:fld>
            <a:endParaRPr lang="en-US" dirty="0">
              <a:solidFill>
                <a:prstClr val="black">
                  <a:tint val="75000"/>
                </a:prstClr>
              </a:solidFill>
            </a:endParaRPr>
          </a:p>
        </p:txBody>
      </p:sp>
    </p:spTree>
    <p:extLst>
      <p:ext uri="{BB962C8B-B14F-4D97-AF65-F5344CB8AC3E}">
        <p14:creationId xmlns:p14="http://schemas.microsoft.com/office/powerpoint/2010/main" val="41856997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 v. Capacity	</a:t>
            </a:r>
            <a:endParaRPr lang="en-US" dirty="0"/>
          </a:p>
        </p:txBody>
      </p:sp>
      <p:sp>
        <p:nvSpPr>
          <p:cNvPr id="3" name="Content Placeholder 2"/>
          <p:cNvSpPr>
            <a:spLocks noGrp="1"/>
          </p:cNvSpPr>
          <p:nvPr>
            <p:ph idx="1"/>
          </p:nvPr>
        </p:nvSpPr>
        <p:spPr>
          <a:xfrm>
            <a:off x="457200" y="1828800"/>
            <a:ext cx="7391400" cy="4343400"/>
          </a:xfrm>
        </p:spPr>
        <p:txBody>
          <a:bodyPr>
            <a:noAutofit/>
          </a:bodyPr>
          <a:lstStyle/>
          <a:p>
            <a:pPr marL="342900" indent="-342900" algn="l">
              <a:buFont typeface="Arial" panose="020B0604020202020204" pitchFamily="34" charset="0"/>
              <a:buChar char="•"/>
            </a:pPr>
            <a:r>
              <a:rPr lang="en-US" sz="3100" b="1" dirty="0" smtClean="0"/>
              <a:t>Incompetency: </a:t>
            </a:r>
            <a:r>
              <a:rPr lang="en-US" sz="3100" dirty="0" smtClean="0"/>
              <a:t>Lack of ability to implement or understand either health care or financial management decisions. </a:t>
            </a:r>
            <a:r>
              <a:rPr lang="en-US" sz="3100" i="1" dirty="0" smtClean="0"/>
              <a:t>Incompetence</a:t>
            </a:r>
            <a:r>
              <a:rPr lang="en-US" sz="3100" dirty="0" smtClean="0"/>
              <a:t> is declared by the court when an individual is in need of a guardian or conservator.  This determination is made only after the individual meets the proper “standards” under Iowa law. </a:t>
            </a:r>
          </a:p>
          <a:p>
            <a:pPr algn="l">
              <a:buFont typeface="Arial"/>
              <a:buChar char="•"/>
            </a:pPr>
            <a:endParaRPr lang="en-US" sz="2500" dirty="0" smtClean="0"/>
          </a:p>
          <a:p>
            <a:pPr algn="l">
              <a:buFont typeface="Arial"/>
              <a:buChar char="•"/>
            </a:pPr>
            <a:endParaRPr lang="en-US" sz="2500" dirty="0" smtClean="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106</a:t>
            </a:fld>
            <a:endParaRPr lang="en-US" dirty="0">
              <a:solidFill>
                <a:prstClr val="black">
                  <a:tint val="75000"/>
                </a:prstClr>
              </a:solidFill>
            </a:endParaRPr>
          </a:p>
        </p:txBody>
      </p:sp>
    </p:spTree>
    <p:extLst>
      <p:ext uri="{BB962C8B-B14F-4D97-AF65-F5344CB8AC3E}">
        <p14:creationId xmlns:p14="http://schemas.microsoft.com/office/powerpoint/2010/main" val="10103129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 v. Capacity	</a:t>
            </a:r>
            <a:endParaRPr lang="en-US" dirty="0"/>
          </a:p>
        </p:txBody>
      </p:sp>
      <p:sp>
        <p:nvSpPr>
          <p:cNvPr id="3" name="Content Placeholder 2"/>
          <p:cNvSpPr>
            <a:spLocks noGrp="1"/>
          </p:cNvSpPr>
          <p:nvPr>
            <p:ph idx="1"/>
          </p:nvPr>
        </p:nvSpPr>
        <p:spPr/>
        <p:txBody>
          <a:bodyPr>
            <a:noAutofit/>
          </a:bodyPr>
          <a:lstStyle/>
          <a:p>
            <a:pPr marL="285750" indent="-285750" algn="l">
              <a:buFont typeface="Arial"/>
              <a:buChar char="•"/>
            </a:pPr>
            <a:r>
              <a:rPr lang="en-US" sz="2400" b="1" dirty="0" smtClean="0"/>
              <a:t>Capacity: </a:t>
            </a:r>
            <a:r>
              <a:rPr lang="en-US" sz="2400" dirty="0" smtClean="0"/>
              <a:t>The ability to understand the nature and effect of one’s acts. 	</a:t>
            </a:r>
          </a:p>
          <a:p>
            <a:pPr marL="285750" indent="-285750" algn="l">
              <a:buFont typeface="Arial"/>
              <a:buChar char="•"/>
            </a:pPr>
            <a:r>
              <a:rPr lang="en-US" sz="2400" dirty="0" smtClean="0"/>
              <a:t>Capacity to consent to medical procedures is determined by the criteria of informed consent.  Does the patient have the ability to: </a:t>
            </a:r>
          </a:p>
          <a:p>
            <a:pPr lvl="1">
              <a:buFont typeface="Arial"/>
              <a:buChar char="•"/>
            </a:pPr>
            <a:r>
              <a:rPr lang="en-US" sz="2400" dirty="0" smtClean="0"/>
              <a:t>Understand the medical procedure and specifically understand a description of the procedure, its risks, its benefits, and its alternatives?</a:t>
            </a:r>
          </a:p>
          <a:p>
            <a:pPr lvl="1">
              <a:buFont typeface="Arial"/>
              <a:buChar char="•"/>
            </a:pPr>
            <a:r>
              <a:rPr lang="en-US" sz="2400" dirty="0" smtClean="0"/>
              <a:t>Voluntarily consent because he/she is competent (meaning, he/she does not have a guardian)?</a:t>
            </a:r>
          </a:p>
          <a:p>
            <a:pPr algn="l">
              <a:buFont typeface="Arial"/>
              <a:buChar char="•"/>
            </a:pPr>
            <a:endParaRPr lang="en-US" sz="2500" dirty="0" smtClean="0"/>
          </a:p>
          <a:p>
            <a:pPr algn="l">
              <a:buFont typeface="Arial"/>
              <a:buChar char="•"/>
            </a:pPr>
            <a:endParaRPr lang="en-US" sz="2500" dirty="0" smtClean="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107</a:t>
            </a:fld>
            <a:endParaRPr lang="en-US" dirty="0">
              <a:solidFill>
                <a:prstClr val="black">
                  <a:tint val="75000"/>
                </a:prstClr>
              </a:solidFill>
            </a:endParaRPr>
          </a:p>
        </p:txBody>
      </p:sp>
    </p:spTree>
    <p:extLst>
      <p:ext uri="{BB962C8B-B14F-4D97-AF65-F5344CB8AC3E}">
        <p14:creationId xmlns:p14="http://schemas.microsoft.com/office/powerpoint/2010/main" val="694391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Residents’ Rights Review</a:t>
            </a:r>
            <a:endParaRPr lang="en-US" dirty="0"/>
          </a:p>
        </p:txBody>
      </p:sp>
      <p:sp>
        <p:nvSpPr>
          <p:cNvPr id="3" name="Content Placeholder 2"/>
          <p:cNvSpPr>
            <a:spLocks noGrp="1"/>
          </p:cNvSpPr>
          <p:nvPr>
            <p:ph idx="1"/>
          </p:nvPr>
        </p:nvSpPr>
        <p:spPr>
          <a:xfrm>
            <a:off x="457200" y="1600201"/>
            <a:ext cx="7620000" cy="4343400"/>
          </a:xfrm>
        </p:spPr>
        <p:txBody>
          <a:bodyPr>
            <a:normAutofit/>
          </a:bodyPr>
          <a:lstStyle/>
          <a:p>
            <a:endParaRPr lang="en-US" sz="5000" dirty="0" smtClean="0"/>
          </a:p>
          <a:p>
            <a:r>
              <a:rPr lang="en-US" sz="6000" b="1" dirty="0" smtClean="0"/>
              <a:t>BINGO!</a:t>
            </a:r>
            <a:endParaRPr lang="en-US" sz="6000" b="1" dirty="0"/>
          </a:p>
        </p:txBody>
      </p:sp>
      <p:sp>
        <p:nvSpPr>
          <p:cNvPr id="5" name="Slide Number Placeholder 4"/>
          <p:cNvSpPr>
            <a:spLocks noGrp="1"/>
          </p:cNvSpPr>
          <p:nvPr>
            <p:ph type="sldNum" sz="quarter" idx="12"/>
          </p:nvPr>
        </p:nvSpPr>
        <p:spPr/>
        <p:txBody>
          <a:bodyPr/>
          <a:lstStyle/>
          <a:p>
            <a:fld id="{68824265-3888-4A47-A8DA-F5D29DFC2485}" type="slidenum">
              <a:rPr lang="en-US" smtClean="0">
                <a:solidFill>
                  <a:prstClr val="black">
                    <a:tint val="75000"/>
                  </a:prstClr>
                </a:solidFill>
              </a:rPr>
              <a:pPr/>
              <a:t>108</a:t>
            </a:fld>
            <a:endParaRPr lang="en-US" dirty="0">
              <a:solidFill>
                <a:prstClr val="black">
                  <a:tint val="75000"/>
                </a:prstClr>
              </a:solidFill>
            </a:endParaRPr>
          </a:p>
        </p:txBody>
      </p:sp>
    </p:spTree>
    <p:extLst>
      <p:ext uri="{BB962C8B-B14F-4D97-AF65-F5344CB8AC3E}">
        <p14:creationId xmlns:p14="http://schemas.microsoft.com/office/powerpoint/2010/main" val="6915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dirty="0" smtClean="0"/>
              <a:t>Sexual Activity in Older Adulthood</a:t>
            </a:r>
            <a:r>
              <a:rPr lang="en-US" sz="3200" dirty="0"/>
              <a:t/>
            </a:r>
            <a:br>
              <a:rPr lang="en-US" sz="3200" dirty="0"/>
            </a:br>
            <a:endParaRPr lang="en-US" sz="3100" dirty="0"/>
          </a:p>
        </p:txBody>
      </p:sp>
      <p:sp>
        <p:nvSpPr>
          <p:cNvPr id="3" name="Content Placeholder 2"/>
          <p:cNvSpPr>
            <a:spLocks noGrp="1"/>
          </p:cNvSpPr>
          <p:nvPr>
            <p:ph sz="quarter" idx="1"/>
          </p:nvPr>
        </p:nvSpPr>
        <p:spPr>
          <a:xfrm>
            <a:off x="228600" y="1676400"/>
            <a:ext cx="8610600" cy="4422648"/>
          </a:xfrm>
        </p:spPr>
        <p:txBody>
          <a:bodyPr>
            <a:noAutofit/>
          </a:bodyPr>
          <a:lstStyle/>
          <a:p>
            <a:pPr marL="228600" indent="-228600" algn="l">
              <a:buFont typeface="Arial"/>
              <a:buChar char="•"/>
            </a:pPr>
            <a:r>
              <a:rPr lang="en-US" dirty="0" smtClean="0"/>
              <a:t>Sexuality: It’s an important </a:t>
            </a:r>
            <a:r>
              <a:rPr lang="en-US" dirty="0"/>
              <a:t>component of well-being throughout </a:t>
            </a:r>
            <a:r>
              <a:rPr lang="en-US" dirty="0" smtClean="0"/>
              <a:t>life!</a:t>
            </a:r>
          </a:p>
          <a:p>
            <a:pPr marL="228600" indent="-228600" algn="l">
              <a:buFont typeface="Arial"/>
              <a:buChar char="•"/>
            </a:pPr>
            <a:r>
              <a:rPr lang="en-US" dirty="0">
                <a:solidFill>
                  <a:srgbClr val="19398A"/>
                </a:solidFill>
                <a:latin typeface="Myriad Pro" pitchFamily="34" charset="0"/>
                <a:hlinkClick r:id="rId3"/>
              </a:rPr>
              <a:t>Backseat Bingo</a:t>
            </a:r>
            <a:endParaRPr lang="en-US" dirty="0"/>
          </a:p>
          <a:p>
            <a:pPr marL="228600" indent="-228600" algn="l">
              <a:buFont typeface="Arial"/>
              <a:buChar char="•"/>
            </a:pPr>
            <a:r>
              <a:rPr lang="en-US" dirty="0" smtClean="0"/>
              <a:t>Decrease in sexual functioning; not in desire/interest</a:t>
            </a:r>
          </a:p>
          <a:p>
            <a:pPr marL="228600" indent="-228600" algn="l">
              <a:buFont typeface="Arial"/>
              <a:buChar char="•"/>
            </a:pPr>
            <a:r>
              <a:rPr lang="en-US" dirty="0" smtClean="0"/>
              <a:t>Intimacy may be more valued than sexual activity</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109</a:t>
            </a:fld>
            <a:endParaRPr lang="en-US" dirty="0">
              <a:solidFill>
                <a:prstClr val="black">
                  <a:tint val="75000"/>
                </a:prstClr>
              </a:solidFill>
            </a:endParaRPr>
          </a:p>
        </p:txBody>
      </p:sp>
    </p:spTree>
    <p:extLst>
      <p:ext uri="{BB962C8B-B14F-4D97-AF65-F5344CB8AC3E}">
        <p14:creationId xmlns:p14="http://schemas.microsoft.com/office/powerpoint/2010/main" val="1711726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Long Term Care Ombudsman</a:t>
            </a:r>
            <a:endParaRPr lang="en-US" dirty="0"/>
          </a:p>
        </p:txBody>
      </p:sp>
      <p:sp>
        <p:nvSpPr>
          <p:cNvPr id="3" name="Content Placeholder 2"/>
          <p:cNvSpPr>
            <a:spLocks noGrp="1"/>
          </p:cNvSpPr>
          <p:nvPr>
            <p:ph idx="1"/>
          </p:nvPr>
        </p:nvSpPr>
        <p:spPr>
          <a:xfrm>
            <a:off x="381000" y="1524000"/>
            <a:ext cx="8153400" cy="4800600"/>
          </a:xfrm>
        </p:spPr>
        <p:txBody>
          <a:bodyPr>
            <a:noAutofit/>
          </a:bodyPr>
          <a:lstStyle/>
          <a:p>
            <a:pPr marL="342900" lvl="0" indent="-228600" algn="l">
              <a:buFont typeface="Arial" pitchFamily="34" charset="0"/>
              <a:buChar char="•"/>
            </a:pPr>
            <a:r>
              <a:rPr lang="en-US" dirty="0" smtClean="0"/>
              <a:t>Educates consumers and long-term care providers </a:t>
            </a:r>
            <a:r>
              <a:rPr lang="en-US" dirty="0"/>
              <a:t>about residents' rights and good care </a:t>
            </a:r>
            <a:r>
              <a:rPr lang="en-US" dirty="0" smtClean="0"/>
              <a:t>practices.</a:t>
            </a:r>
          </a:p>
          <a:p>
            <a:pPr marL="342900" lvl="0" indent="-228600" algn="l">
              <a:buFont typeface="Arial" pitchFamily="34" charset="0"/>
              <a:buChar char="•"/>
            </a:pPr>
            <a:r>
              <a:rPr lang="en-US" dirty="0" smtClean="0"/>
              <a:t>Promotes </a:t>
            </a:r>
            <a:r>
              <a:rPr lang="en-US" dirty="0"/>
              <a:t>community </a:t>
            </a:r>
            <a:r>
              <a:rPr lang="en-US" dirty="0" smtClean="0"/>
              <a:t>involvement.</a:t>
            </a:r>
          </a:p>
          <a:p>
            <a:pPr marL="342900" lvl="0" indent="-228600" algn="l">
              <a:buFont typeface="Arial" pitchFamily="34" charset="0"/>
              <a:buChar char="•"/>
            </a:pPr>
            <a:r>
              <a:rPr lang="en-US" dirty="0" smtClean="0"/>
              <a:t>Promotes </a:t>
            </a:r>
            <a:r>
              <a:rPr lang="en-US" dirty="0"/>
              <a:t>the development of citizen organizations, family </a:t>
            </a:r>
            <a:r>
              <a:rPr lang="en-US" dirty="0" smtClean="0"/>
              <a:t>councils, </a:t>
            </a:r>
            <a:r>
              <a:rPr lang="en-US" dirty="0"/>
              <a:t>and resident </a:t>
            </a:r>
            <a:r>
              <a:rPr lang="en-US" dirty="0" smtClean="0"/>
              <a:t>councils.</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11</a:t>
            </a:fld>
            <a:endParaRPr lang="en-US" dirty="0"/>
          </a:p>
        </p:txBody>
      </p:sp>
    </p:spTree>
    <p:extLst>
      <p:ext uri="{BB962C8B-B14F-4D97-AF65-F5344CB8AC3E}">
        <p14:creationId xmlns:p14="http://schemas.microsoft.com/office/powerpoint/2010/main" val="809439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dirty="0" smtClean="0"/>
              <a:t>Sexual Activity in Older Adulthood</a:t>
            </a:r>
            <a:r>
              <a:rPr lang="en-US" sz="3200" dirty="0"/>
              <a:t/>
            </a:r>
            <a:br>
              <a:rPr lang="en-US" sz="3200" dirty="0"/>
            </a:br>
            <a:endParaRPr lang="en-US" sz="3100" dirty="0"/>
          </a:p>
        </p:txBody>
      </p:sp>
      <p:sp>
        <p:nvSpPr>
          <p:cNvPr id="3" name="Content Placeholder 2"/>
          <p:cNvSpPr>
            <a:spLocks noGrp="1"/>
          </p:cNvSpPr>
          <p:nvPr>
            <p:ph sz="quarter" idx="1"/>
          </p:nvPr>
        </p:nvSpPr>
        <p:spPr>
          <a:xfrm>
            <a:off x="228600" y="1676400"/>
            <a:ext cx="8610600" cy="4422648"/>
          </a:xfrm>
        </p:spPr>
        <p:txBody>
          <a:bodyPr>
            <a:noAutofit/>
          </a:bodyPr>
          <a:lstStyle/>
          <a:p>
            <a:pPr marL="228600" indent="-228600" algn="l">
              <a:buFont typeface="Arial"/>
              <a:buChar char="•"/>
            </a:pPr>
            <a:r>
              <a:rPr lang="en-US" dirty="0" smtClean="0"/>
              <a:t>Barriers to intimacy in Long-term care</a:t>
            </a:r>
          </a:p>
          <a:p>
            <a:pPr lvl="1">
              <a:buFont typeface="Arial"/>
              <a:buChar char="•"/>
            </a:pPr>
            <a:r>
              <a:rPr lang="en-US" sz="3200" dirty="0" smtClean="0">
                <a:solidFill>
                  <a:srgbClr val="000000"/>
                </a:solidFill>
              </a:rPr>
              <a:t>Lack </a:t>
            </a:r>
            <a:r>
              <a:rPr lang="en-US" sz="3200" dirty="0">
                <a:solidFill>
                  <a:srgbClr val="000000"/>
                </a:solidFill>
              </a:rPr>
              <a:t>of </a:t>
            </a:r>
            <a:r>
              <a:rPr lang="en-US" sz="3200" dirty="0" smtClean="0">
                <a:solidFill>
                  <a:srgbClr val="000000"/>
                </a:solidFill>
              </a:rPr>
              <a:t>privacy, </a:t>
            </a:r>
            <a:r>
              <a:rPr lang="en-US" sz="3200" dirty="0">
                <a:solidFill>
                  <a:srgbClr val="000000"/>
                </a:solidFill>
              </a:rPr>
              <a:t>f</a:t>
            </a:r>
            <a:r>
              <a:rPr lang="en-US" sz="3200" dirty="0" smtClean="0">
                <a:solidFill>
                  <a:srgbClr val="000000"/>
                </a:solidFill>
              </a:rPr>
              <a:t>amily attitudes, negative </a:t>
            </a:r>
            <a:r>
              <a:rPr lang="en-US" sz="3200" dirty="0">
                <a:solidFill>
                  <a:srgbClr val="000000"/>
                </a:solidFill>
              </a:rPr>
              <a:t>past </a:t>
            </a:r>
            <a:r>
              <a:rPr lang="en-US" sz="3200" dirty="0" smtClean="0">
                <a:solidFill>
                  <a:srgbClr val="000000"/>
                </a:solidFill>
              </a:rPr>
              <a:t>experiences, fear </a:t>
            </a:r>
            <a:r>
              <a:rPr lang="en-US" sz="3200" dirty="0">
                <a:solidFill>
                  <a:srgbClr val="000000"/>
                </a:solidFill>
              </a:rPr>
              <a:t>of staff </a:t>
            </a:r>
            <a:r>
              <a:rPr lang="en-US" sz="3200" dirty="0" smtClean="0">
                <a:solidFill>
                  <a:srgbClr val="000000"/>
                </a:solidFill>
              </a:rPr>
              <a:t>reaction/ostracism, </a:t>
            </a:r>
            <a:r>
              <a:rPr lang="en-US" sz="3200" dirty="0">
                <a:solidFill>
                  <a:srgbClr val="000000"/>
                </a:solidFill>
              </a:rPr>
              <a:t>embarrassment, differences in </a:t>
            </a:r>
            <a:r>
              <a:rPr lang="en-US" sz="3200" dirty="0" smtClean="0">
                <a:solidFill>
                  <a:srgbClr val="000000"/>
                </a:solidFill>
              </a:rPr>
              <a:t>beliefs/values/sexual preference</a:t>
            </a:r>
            <a:endParaRPr lang="en-US" sz="3200" dirty="0">
              <a:solidFill>
                <a:srgbClr val="000000"/>
              </a:solidFill>
            </a:endParaRP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110</a:t>
            </a:fld>
            <a:endParaRPr lang="en-US" dirty="0">
              <a:solidFill>
                <a:prstClr val="black">
                  <a:tint val="75000"/>
                </a:prstClr>
              </a:solidFill>
            </a:endParaRPr>
          </a:p>
        </p:txBody>
      </p:sp>
    </p:spTree>
    <p:extLst>
      <p:ext uri="{BB962C8B-B14F-4D97-AF65-F5344CB8AC3E}">
        <p14:creationId xmlns:p14="http://schemas.microsoft.com/office/powerpoint/2010/main" val="776082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Depression is not a normal part of aging</a:t>
            </a:r>
            <a:endParaRPr lang="en-US" sz="3600" dirty="0"/>
          </a:p>
        </p:txBody>
      </p:sp>
      <p:sp>
        <p:nvSpPr>
          <p:cNvPr id="3" name="Content Placeholder 2"/>
          <p:cNvSpPr>
            <a:spLocks noGrp="1"/>
          </p:cNvSpPr>
          <p:nvPr>
            <p:ph idx="1"/>
          </p:nvPr>
        </p:nvSpPr>
        <p:spPr>
          <a:xfrm>
            <a:off x="304800" y="1600200"/>
            <a:ext cx="8305800" cy="4419599"/>
          </a:xfrm>
        </p:spPr>
        <p:txBody>
          <a:bodyPr>
            <a:normAutofit fontScale="85000" lnSpcReduction="10000"/>
          </a:bodyPr>
          <a:lstStyle/>
          <a:p>
            <a:pPr marL="228600" indent="-228600" algn="l">
              <a:buFont typeface="Arial"/>
              <a:buChar char="•"/>
            </a:pPr>
            <a:r>
              <a:rPr lang="en-US" sz="3000" dirty="0" smtClean="0"/>
              <a:t>A person who is clinically depressed experiences an unusually sad mood and/or loss of enjoyment and interest in activities that used to be enjoyable nearly every day for at least two weeks.  They may also experience:</a:t>
            </a:r>
          </a:p>
          <a:p>
            <a:pPr marL="971550" lvl="1" indent="-228600">
              <a:buFont typeface="Arial"/>
              <a:buChar char="•"/>
            </a:pPr>
            <a:r>
              <a:rPr lang="en-US" sz="3000" dirty="0" smtClean="0"/>
              <a:t>Lack of energy</a:t>
            </a:r>
          </a:p>
          <a:p>
            <a:pPr marL="971550" lvl="1" indent="-228600">
              <a:buFont typeface="Arial"/>
              <a:buChar char="•"/>
            </a:pPr>
            <a:r>
              <a:rPr lang="en-US" sz="3000" dirty="0" smtClean="0"/>
              <a:t>Feelings of guilt and worthlessness</a:t>
            </a:r>
          </a:p>
          <a:p>
            <a:pPr marL="971550" lvl="1" indent="-228600">
              <a:buFont typeface="Arial"/>
              <a:buChar char="•"/>
            </a:pPr>
            <a:r>
              <a:rPr lang="en-US" sz="3000" dirty="0" smtClean="0"/>
              <a:t>Difficulty concentrating or making decisions</a:t>
            </a:r>
          </a:p>
          <a:p>
            <a:pPr marL="971550" lvl="1" indent="-228600">
              <a:buFont typeface="Arial"/>
              <a:buChar char="•"/>
            </a:pPr>
            <a:r>
              <a:rPr lang="en-US" sz="3000" dirty="0" smtClean="0"/>
              <a:t>Sleep difficulties</a:t>
            </a:r>
          </a:p>
          <a:p>
            <a:pPr marL="971550" lvl="1" indent="-228600">
              <a:buFont typeface="Arial"/>
              <a:buChar char="•"/>
            </a:pPr>
            <a:r>
              <a:rPr lang="en-US" sz="3000" dirty="0" smtClean="0"/>
              <a:t>Changes in eating habits</a:t>
            </a:r>
          </a:p>
          <a:p>
            <a:pPr marL="971550" lvl="1" indent="-228600">
              <a:buFont typeface="Arial"/>
              <a:buChar char="•"/>
            </a:pPr>
            <a:r>
              <a:rPr lang="en-US" sz="3000" dirty="0"/>
              <a:t>Thinking often about death or wishing to be </a:t>
            </a:r>
            <a:r>
              <a:rPr lang="en-US" sz="3000" dirty="0" smtClean="0"/>
              <a:t>dead</a:t>
            </a:r>
          </a:p>
          <a:p>
            <a:pPr lvl="0" algn="r"/>
            <a:r>
              <a:rPr lang="en-US" sz="2000" i="1" dirty="0">
                <a:solidFill>
                  <a:prstClr val="black"/>
                </a:solidFill>
              </a:rPr>
              <a:t>Mental Health First Aid USA, 2009</a:t>
            </a:r>
          </a:p>
          <a:p>
            <a:pPr lvl="1" indent="0" algn="r">
              <a:buNone/>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111</a:t>
            </a:fld>
            <a:endParaRPr lang="en-US" dirty="0">
              <a:solidFill>
                <a:prstClr val="black">
                  <a:tint val="75000"/>
                </a:prstClr>
              </a:solidFill>
            </a:endParaRPr>
          </a:p>
        </p:txBody>
      </p:sp>
    </p:spTree>
    <p:extLst>
      <p:ext uri="{BB962C8B-B14F-4D97-AF65-F5344CB8AC3E}">
        <p14:creationId xmlns:p14="http://schemas.microsoft.com/office/powerpoint/2010/main" val="32840241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What to do</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If the resident is stating or hinting they are suicidal, seek help immediately.</a:t>
            </a:r>
          </a:p>
          <a:p>
            <a:pPr marL="457200" indent="-457200" algn="l">
              <a:buFont typeface="Arial" panose="020B0604020202020204" pitchFamily="34" charset="0"/>
              <a:buChar char="•"/>
            </a:pPr>
            <a:r>
              <a:rPr lang="en-US" dirty="0" smtClean="0"/>
              <a:t>Listen nonjudgmentally.</a:t>
            </a:r>
          </a:p>
          <a:p>
            <a:pPr marL="457200" indent="-457200" algn="l">
              <a:buFont typeface="Arial" panose="020B0604020202020204" pitchFamily="34" charset="0"/>
              <a:buChar char="•"/>
            </a:pPr>
            <a:r>
              <a:rPr lang="en-US" dirty="0" smtClean="0"/>
              <a:t>Give reassurance/information.</a:t>
            </a:r>
          </a:p>
          <a:p>
            <a:pPr marL="457200" indent="-457200" algn="l">
              <a:buFont typeface="Arial" panose="020B0604020202020204" pitchFamily="34" charset="0"/>
              <a:buChar char="•"/>
            </a:pPr>
            <a:r>
              <a:rPr lang="en-US" dirty="0" smtClean="0"/>
              <a:t>Encourage appropriate professional help.</a:t>
            </a:r>
          </a:p>
          <a:p>
            <a:pPr marL="457200" indent="-457200" algn="l">
              <a:buFont typeface="Arial" panose="020B0604020202020204" pitchFamily="34" charset="0"/>
              <a:buChar char="•"/>
            </a:pPr>
            <a:r>
              <a:rPr lang="en-US" dirty="0" smtClean="0"/>
              <a:t>Encourage self-help and other support strategies.</a:t>
            </a:r>
          </a:p>
          <a:p>
            <a:pPr algn="r"/>
            <a:r>
              <a:rPr lang="en-US" sz="2000" i="1" dirty="0" smtClean="0"/>
              <a:t>Mental Health First Aid USA, 2009</a:t>
            </a:r>
          </a:p>
          <a:p>
            <a:pPr algn="l"/>
            <a:endParaRPr lang="en-US" dirty="0" smtClean="0"/>
          </a:p>
          <a:p>
            <a:pPr algn="l"/>
            <a:endParaRPr lang="en-US"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112</a:t>
            </a:fld>
            <a:endParaRPr lang="en-US" dirty="0">
              <a:solidFill>
                <a:prstClr val="black">
                  <a:tint val="75000"/>
                </a:prstClr>
              </a:solidFill>
            </a:endParaRPr>
          </a:p>
        </p:txBody>
      </p:sp>
    </p:spTree>
    <p:extLst>
      <p:ext uri="{BB962C8B-B14F-4D97-AF65-F5344CB8AC3E}">
        <p14:creationId xmlns:p14="http://schemas.microsoft.com/office/powerpoint/2010/main" val="3548940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Depression and Cognitive Impairment</a:t>
            </a:r>
            <a:endParaRPr lang="en-US" sz="3800" dirty="0"/>
          </a:p>
        </p:txBody>
      </p:sp>
      <p:sp>
        <p:nvSpPr>
          <p:cNvPr id="3" name="Content Placeholder 2"/>
          <p:cNvSpPr>
            <a:spLocks noGrp="1"/>
          </p:cNvSpPr>
          <p:nvPr>
            <p:ph idx="1"/>
          </p:nvPr>
        </p:nvSpPr>
        <p:spPr/>
        <p:txBody>
          <a:bodyPr>
            <a:normAutofit fontScale="92500" lnSpcReduction="20000"/>
          </a:bodyPr>
          <a:lstStyle/>
          <a:p>
            <a:pPr algn="l">
              <a:spcBef>
                <a:spcPts val="0"/>
              </a:spcBef>
              <a:buFont typeface="Arial"/>
              <a:buChar char="•"/>
            </a:pPr>
            <a:r>
              <a:rPr lang="en-US" sz="2600" dirty="0"/>
              <a:t> </a:t>
            </a:r>
            <a:r>
              <a:rPr lang="en-US" sz="3000" dirty="0" smtClean="0"/>
              <a:t>A correlation: Depression and Dementia</a:t>
            </a:r>
            <a:endParaRPr lang="en-US" sz="3000" dirty="0"/>
          </a:p>
          <a:p>
            <a:pPr lvl="1">
              <a:spcBef>
                <a:spcPts val="0"/>
              </a:spcBef>
              <a:spcAft>
                <a:spcPts val="600"/>
              </a:spcAft>
              <a:buFont typeface="Arial"/>
              <a:buChar char="•"/>
            </a:pPr>
            <a:r>
              <a:rPr lang="en-US" sz="3000" dirty="0"/>
              <a:t>Increasing stages of dementia severity associated with higher risk for </a:t>
            </a:r>
            <a:r>
              <a:rPr lang="en-US" sz="3000" dirty="0" smtClean="0"/>
              <a:t>depression </a:t>
            </a:r>
            <a:r>
              <a:rPr lang="en-US" sz="3000" dirty="0"/>
              <a:t>(</a:t>
            </a:r>
            <a:r>
              <a:rPr lang="en-US" sz="3000" dirty="0" err="1"/>
              <a:t>Volicer</a:t>
            </a:r>
            <a:r>
              <a:rPr lang="en-US" sz="3000" dirty="0"/>
              <a:t> et al., 2012</a:t>
            </a:r>
            <a:r>
              <a:rPr lang="en-US" sz="3000" dirty="0" smtClean="0"/>
              <a:t>)</a:t>
            </a:r>
          </a:p>
          <a:p>
            <a:pPr lvl="1">
              <a:spcBef>
                <a:spcPts val="0"/>
              </a:spcBef>
              <a:spcAft>
                <a:spcPts val="600"/>
              </a:spcAft>
              <a:buFont typeface="Arial"/>
              <a:buChar char="•"/>
            </a:pPr>
            <a:endParaRPr lang="en-US" sz="1900" dirty="0"/>
          </a:p>
          <a:p>
            <a:pPr algn="l">
              <a:spcBef>
                <a:spcPts val="0"/>
              </a:spcBef>
              <a:buFont typeface="Arial"/>
              <a:buChar char="•"/>
            </a:pPr>
            <a:r>
              <a:rPr lang="en-US" sz="3000" dirty="0"/>
              <a:t>  </a:t>
            </a:r>
            <a:r>
              <a:rPr lang="en-US" sz="3000" dirty="0" smtClean="0"/>
              <a:t>A few options:</a:t>
            </a:r>
            <a:endParaRPr lang="en-US" sz="3000" dirty="0"/>
          </a:p>
          <a:p>
            <a:pPr lvl="1">
              <a:spcBef>
                <a:spcPts val="0"/>
              </a:spcBef>
              <a:buFont typeface="Arial"/>
              <a:buChar char="•"/>
            </a:pPr>
            <a:r>
              <a:rPr lang="en-US" sz="3000" dirty="0"/>
              <a:t>Evaluation by </a:t>
            </a:r>
            <a:r>
              <a:rPr lang="en-US" sz="3000" dirty="0" smtClean="0"/>
              <a:t>a physician</a:t>
            </a:r>
          </a:p>
          <a:p>
            <a:pPr lvl="1">
              <a:spcBef>
                <a:spcPts val="0"/>
              </a:spcBef>
              <a:buFont typeface="Arial"/>
              <a:buChar char="•"/>
            </a:pPr>
            <a:r>
              <a:rPr lang="en-US" sz="3000" dirty="0" smtClean="0"/>
              <a:t>Identify </a:t>
            </a:r>
            <a:r>
              <a:rPr lang="en-US" sz="3000" dirty="0"/>
              <a:t>and incorporate favorite </a:t>
            </a:r>
            <a:r>
              <a:rPr lang="en-US" sz="3000" dirty="0" smtClean="0"/>
              <a:t>pastimes/hobbies</a:t>
            </a:r>
          </a:p>
          <a:p>
            <a:pPr lvl="1">
              <a:spcBef>
                <a:spcPts val="0"/>
              </a:spcBef>
              <a:buFont typeface="Arial"/>
              <a:buChar char="•"/>
            </a:pPr>
            <a:r>
              <a:rPr lang="en-US" sz="3000" dirty="0" smtClean="0"/>
              <a:t>Family </a:t>
            </a:r>
            <a:r>
              <a:rPr lang="en-US" sz="3000" dirty="0"/>
              <a:t>and </a:t>
            </a:r>
            <a:r>
              <a:rPr lang="en-US" sz="3000" dirty="0" smtClean="0"/>
              <a:t>friendships</a:t>
            </a:r>
          </a:p>
          <a:p>
            <a:pPr lvl="1">
              <a:spcBef>
                <a:spcPts val="0"/>
              </a:spcBef>
              <a:buFont typeface="Arial"/>
              <a:buChar char="•"/>
            </a:pPr>
            <a:r>
              <a:rPr lang="en-US" sz="3000" dirty="0">
                <a:solidFill>
                  <a:prstClr val="black"/>
                </a:solidFill>
              </a:rPr>
              <a:t>Physical &amp; social activity where </a:t>
            </a:r>
            <a:r>
              <a:rPr lang="en-US" sz="3000" dirty="0" smtClean="0">
                <a:solidFill>
                  <a:prstClr val="black"/>
                </a:solidFill>
              </a:rPr>
              <a:t>possible</a:t>
            </a:r>
          </a:p>
          <a:p>
            <a:pPr lvl="1">
              <a:spcBef>
                <a:spcPts val="0"/>
              </a:spcBef>
              <a:buFont typeface="Arial"/>
              <a:buChar char="•"/>
            </a:pPr>
            <a:r>
              <a:rPr lang="en-US" sz="3000" dirty="0" smtClean="0">
                <a:solidFill>
                  <a:prstClr val="black"/>
                </a:solidFill>
              </a:rPr>
              <a:t>Diet</a:t>
            </a:r>
            <a:endParaRPr lang="en-US" sz="2500" dirty="0">
              <a:solidFill>
                <a:prstClr val="black"/>
              </a:solidFill>
            </a:endParaRPr>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113</a:t>
            </a:fld>
            <a:endParaRPr lang="en-US" dirty="0">
              <a:solidFill>
                <a:prstClr val="black">
                  <a:tint val="75000"/>
                </a:prstClr>
              </a:solidFill>
            </a:endParaRPr>
          </a:p>
        </p:txBody>
      </p:sp>
    </p:spTree>
    <p:extLst>
      <p:ext uri="{BB962C8B-B14F-4D97-AF65-F5344CB8AC3E}">
        <p14:creationId xmlns:p14="http://schemas.microsoft.com/office/powerpoint/2010/main" val="24893193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Dementia Umbrella</a:t>
            </a:r>
            <a:endParaRPr lang="en-US" dirty="0"/>
          </a:p>
        </p:txBody>
      </p:sp>
      <p:sp>
        <p:nvSpPr>
          <p:cNvPr id="3" name="Content Placeholder 2"/>
          <p:cNvSpPr>
            <a:spLocks noGrp="1"/>
          </p:cNvSpPr>
          <p:nvPr>
            <p:ph idx="1"/>
          </p:nvPr>
        </p:nvSpPr>
        <p:spPr>
          <a:xfrm>
            <a:off x="457200" y="1524000"/>
            <a:ext cx="8382000" cy="4648200"/>
          </a:xfrm>
        </p:spPr>
        <p:txBody>
          <a:bodyPr>
            <a:normAutofit fontScale="92500" lnSpcReduction="10000"/>
          </a:bodyPr>
          <a:lstStyle/>
          <a:p>
            <a:pPr marL="342900" lvl="1" indent="-342900">
              <a:buFont typeface="Arial" panose="020B0604020202020204" pitchFamily="34" charset="0"/>
              <a:buChar char="•"/>
            </a:pPr>
            <a:r>
              <a:rPr lang="en-US" sz="3200" b="1" dirty="0" smtClean="0"/>
              <a:t>Dementia is not a </a:t>
            </a:r>
            <a:r>
              <a:rPr lang="en-US" sz="3200" b="1" dirty="0"/>
              <a:t>normal part of </a:t>
            </a:r>
            <a:r>
              <a:rPr lang="en-US" sz="3200" b="1" dirty="0" smtClean="0"/>
              <a:t>aging</a:t>
            </a:r>
          </a:p>
          <a:p>
            <a:pPr marL="342900" lvl="1" indent="-342900">
              <a:buFont typeface="Arial" panose="020B0604020202020204" pitchFamily="34" charset="0"/>
              <a:buChar char="•"/>
            </a:pPr>
            <a:r>
              <a:rPr lang="en-US" sz="3200" dirty="0" smtClean="0"/>
              <a:t>Dementia is a group of symptoms that may be present in certain conditions or diseases</a:t>
            </a:r>
          </a:p>
          <a:p>
            <a:pPr marL="1085850" lvl="1" indent="-342900">
              <a:buFont typeface="Arial" panose="020B0604020202020204" pitchFamily="34" charset="0"/>
              <a:buChar char="•"/>
            </a:pPr>
            <a:r>
              <a:rPr lang="en-US" dirty="0" smtClean="0"/>
              <a:t>Results in a decline of cognitive function so severe it interferes with daily activities</a:t>
            </a:r>
            <a:r>
              <a:rPr lang="en-US" dirty="0"/>
              <a:t> </a:t>
            </a:r>
            <a:r>
              <a:rPr lang="en-US" dirty="0" smtClean="0"/>
              <a:t>including:</a:t>
            </a:r>
          </a:p>
          <a:p>
            <a:pPr marL="1085850" lvl="1" indent="-342900">
              <a:buFont typeface="Arial" panose="020B0604020202020204" pitchFamily="34" charset="0"/>
              <a:buChar char="•"/>
            </a:pPr>
            <a:r>
              <a:rPr lang="en-US" dirty="0" smtClean="0"/>
              <a:t>Memory loss (especially short term)</a:t>
            </a:r>
          </a:p>
          <a:p>
            <a:pPr marL="1085850" lvl="1" indent="-342900">
              <a:buFont typeface="Arial" panose="020B0604020202020204" pitchFamily="34" charset="0"/>
              <a:buChar char="•"/>
            </a:pPr>
            <a:r>
              <a:rPr lang="en-US" dirty="0" smtClean="0"/>
              <a:t>Personality changes</a:t>
            </a:r>
          </a:p>
          <a:p>
            <a:pPr marL="1085850" lvl="1" indent="-342900">
              <a:buFont typeface="Arial" panose="020B0604020202020204" pitchFamily="34" charset="0"/>
              <a:buChar char="•"/>
            </a:pPr>
            <a:r>
              <a:rPr lang="en-US" dirty="0" smtClean="0"/>
              <a:t>Mood swings</a:t>
            </a:r>
          </a:p>
          <a:p>
            <a:pPr marL="1085850" lvl="1" indent="-342900">
              <a:buFont typeface="Arial" panose="020B0604020202020204" pitchFamily="34" charset="0"/>
              <a:buChar char="•"/>
            </a:pPr>
            <a:r>
              <a:rPr lang="en-US" dirty="0" smtClean="0"/>
              <a:t>Confusion</a:t>
            </a:r>
          </a:p>
          <a:p>
            <a:pPr marL="1085850" lvl="1" indent="-342900">
              <a:buFont typeface="Arial" panose="020B0604020202020204" pitchFamily="34" charset="0"/>
              <a:buChar char="•"/>
            </a:pPr>
            <a:r>
              <a:rPr lang="en-US" dirty="0"/>
              <a:t>D</a:t>
            </a:r>
            <a:r>
              <a:rPr lang="en-US" dirty="0" smtClean="0"/>
              <a:t>ecline </a:t>
            </a:r>
            <a:r>
              <a:rPr lang="en-US" dirty="0"/>
              <a:t>in problem-solving </a:t>
            </a:r>
            <a:r>
              <a:rPr lang="en-US" dirty="0" smtClean="0"/>
              <a:t>skills</a:t>
            </a:r>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114</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96964" y="3581400"/>
            <a:ext cx="18002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1175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Dementia Umbrella</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pPr lvl="0" algn="l"/>
            <a:r>
              <a:rPr lang="en-US" b="1" dirty="0" smtClean="0">
                <a:solidFill>
                  <a:prstClr val="black"/>
                </a:solidFill>
              </a:rPr>
              <a:t>Alzheimer’s Disease</a:t>
            </a:r>
          </a:p>
          <a:p>
            <a:pPr marL="342900" lvl="0" indent="-342900" algn="l">
              <a:buFont typeface="Arial" panose="020B0604020202020204" pitchFamily="34" charset="0"/>
              <a:buChar char="•"/>
            </a:pPr>
            <a:r>
              <a:rPr lang="en-US" dirty="0" smtClean="0">
                <a:solidFill>
                  <a:prstClr val="black"/>
                </a:solidFill>
              </a:rPr>
              <a:t>Accounts for 60-80% of dementia cases</a:t>
            </a:r>
          </a:p>
          <a:p>
            <a:pPr marL="342900" lvl="0" indent="-342900" algn="l">
              <a:buFont typeface="Arial" panose="020B0604020202020204" pitchFamily="34" charset="0"/>
              <a:buChar char="•"/>
            </a:pPr>
            <a:r>
              <a:rPr lang="en-US" dirty="0" smtClean="0">
                <a:solidFill>
                  <a:prstClr val="black"/>
                </a:solidFill>
              </a:rPr>
              <a:t>Progressively </a:t>
            </a:r>
            <a:r>
              <a:rPr lang="en-US" dirty="0">
                <a:solidFill>
                  <a:prstClr val="black"/>
                </a:solidFill>
              </a:rPr>
              <a:t>robs individual of memory, learning ability, communication skills, capacity for self care </a:t>
            </a:r>
            <a:endParaRPr lang="en-US" dirty="0" smtClean="0">
              <a:solidFill>
                <a:prstClr val="black"/>
              </a:solidFill>
            </a:endParaRPr>
          </a:p>
          <a:p>
            <a:pPr marL="342900" lvl="0" indent="-342900" algn="l">
              <a:buFont typeface="Arial" panose="020B0604020202020204" pitchFamily="34" charset="0"/>
              <a:buChar char="•"/>
            </a:pPr>
            <a:r>
              <a:rPr lang="en-US" dirty="0" smtClean="0">
                <a:solidFill>
                  <a:prstClr val="black"/>
                </a:solidFill>
              </a:rPr>
              <a:t>Typically</a:t>
            </a:r>
            <a:r>
              <a:rPr lang="en-US" dirty="0">
                <a:solidFill>
                  <a:prstClr val="black"/>
                </a:solidFill>
              </a:rPr>
              <a:t>, symptoms appear after age of </a:t>
            </a:r>
            <a:r>
              <a:rPr lang="en-US" dirty="0" smtClean="0">
                <a:solidFill>
                  <a:prstClr val="black"/>
                </a:solidFill>
              </a:rPr>
              <a:t>60</a:t>
            </a:r>
          </a:p>
          <a:p>
            <a:pPr marL="342900" lvl="0" indent="-342900" algn="l">
              <a:buFont typeface="Arial" panose="020B0604020202020204" pitchFamily="34" charset="0"/>
              <a:buChar char="•"/>
            </a:pPr>
            <a:r>
              <a:rPr lang="en-US" dirty="0" smtClean="0">
                <a:solidFill>
                  <a:prstClr val="black"/>
                </a:solidFill>
              </a:rPr>
              <a:t>Seven stages</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115</a:t>
            </a:fld>
            <a:endParaRPr lang="en-US" dirty="0">
              <a:solidFill>
                <a:prstClr val="black">
                  <a:tint val="75000"/>
                </a:prstClr>
              </a:solidFill>
            </a:endParaRPr>
          </a:p>
        </p:txBody>
      </p:sp>
    </p:spTree>
    <p:extLst>
      <p:ext uri="{BB962C8B-B14F-4D97-AF65-F5344CB8AC3E}">
        <p14:creationId xmlns:p14="http://schemas.microsoft.com/office/powerpoint/2010/main" val="11102977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Dementia Umbrella</a:t>
            </a:r>
            <a:endParaRPr lang="en-US" dirty="0"/>
          </a:p>
        </p:txBody>
      </p:sp>
      <p:sp>
        <p:nvSpPr>
          <p:cNvPr id="3" name="Content Placeholder 2"/>
          <p:cNvSpPr>
            <a:spLocks noGrp="1"/>
          </p:cNvSpPr>
          <p:nvPr>
            <p:ph idx="1"/>
          </p:nvPr>
        </p:nvSpPr>
        <p:spPr/>
        <p:txBody>
          <a:bodyPr/>
          <a:lstStyle/>
          <a:p>
            <a:pPr lvl="0" algn="l"/>
            <a:r>
              <a:rPr lang="en-US" dirty="0" smtClean="0">
                <a:solidFill>
                  <a:prstClr val="black"/>
                </a:solidFill>
              </a:rPr>
              <a:t>Vascular Dementia – 10%; impaired decision making</a:t>
            </a:r>
          </a:p>
          <a:p>
            <a:pPr lvl="0" algn="l"/>
            <a:r>
              <a:rPr lang="en-US" dirty="0" err="1" smtClean="0">
                <a:solidFill>
                  <a:prstClr val="black"/>
                </a:solidFill>
              </a:rPr>
              <a:t>Lewy</a:t>
            </a:r>
            <a:r>
              <a:rPr lang="en-US" dirty="0" smtClean="0">
                <a:solidFill>
                  <a:prstClr val="black"/>
                </a:solidFill>
              </a:rPr>
              <a:t> Body – powerful hallucinations</a:t>
            </a:r>
          </a:p>
          <a:p>
            <a:pPr lvl="0" algn="l"/>
            <a:r>
              <a:rPr lang="en-US" dirty="0" smtClean="0">
                <a:solidFill>
                  <a:prstClr val="black"/>
                </a:solidFill>
              </a:rPr>
              <a:t>Parkinson's </a:t>
            </a:r>
            <a:r>
              <a:rPr lang="en-US" dirty="0">
                <a:solidFill>
                  <a:prstClr val="black"/>
                </a:solidFill>
              </a:rPr>
              <a:t>Disease </a:t>
            </a:r>
            <a:r>
              <a:rPr lang="en-US" dirty="0" smtClean="0">
                <a:solidFill>
                  <a:prstClr val="black"/>
                </a:solidFill>
              </a:rPr>
              <a:t>Dementia – problems with movement</a:t>
            </a:r>
          </a:p>
          <a:p>
            <a:pPr lvl="0" algn="l"/>
            <a:r>
              <a:rPr lang="en-US" dirty="0" err="1" smtClean="0">
                <a:solidFill>
                  <a:prstClr val="black"/>
                </a:solidFill>
              </a:rPr>
              <a:t>Frontotemporal</a:t>
            </a:r>
            <a:r>
              <a:rPr lang="en-US" dirty="0" smtClean="0">
                <a:solidFill>
                  <a:prstClr val="black"/>
                </a:solidFill>
              </a:rPr>
              <a:t> Dementia – symptoms develop at younger age </a:t>
            </a:r>
            <a:endParaRPr lang="en-US"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116</a:t>
            </a:fld>
            <a:endParaRPr lang="en-US" dirty="0">
              <a:solidFill>
                <a:prstClr val="black">
                  <a:tint val="75000"/>
                </a:prstClr>
              </a:solidFill>
            </a:endParaRPr>
          </a:p>
        </p:txBody>
      </p:sp>
    </p:spTree>
    <p:extLst>
      <p:ext uri="{BB962C8B-B14F-4D97-AF65-F5344CB8AC3E}">
        <p14:creationId xmlns:p14="http://schemas.microsoft.com/office/powerpoint/2010/main" val="2791577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dirty="0" smtClean="0"/>
              <a:t>Residents’ Rights in </a:t>
            </a:r>
            <a:r>
              <a:rPr lang="en-US" sz="4100" dirty="0" err="1" smtClean="0"/>
              <a:t>CCDI</a:t>
            </a:r>
            <a:r>
              <a:rPr lang="en-US" sz="4100" dirty="0" smtClean="0"/>
              <a:t> Units</a:t>
            </a:r>
            <a:endParaRPr lang="en-US" sz="4100" dirty="0"/>
          </a:p>
        </p:txBody>
      </p:sp>
      <p:sp>
        <p:nvSpPr>
          <p:cNvPr id="3" name="Content Placeholder 2"/>
          <p:cNvSpPr>
            <a:spLocks noGrp="1"/>
          </p:cNvSpPr>
          <p:nvPr>
            <p:ph idx="1"/>
          </p:nvPr>
        </p:nvSpPr>
        <p:spPr>
          <a:xfrm>
            <a:off x="533400" y="1752600"/>
            <a:ext cx="8153400" cy="4343400"/>
          </a:xfrm>
        </p:spPr>
        <p:txBody>
          <a:bodyPr>
            <a:normAutofit lnSpcReduction="10000"/>
          </a:bodyPr>
          <a:lstStyle/>
          <a:p>
            <a:pPr algn="l"/>
            <a:r>
              <a:rPr lang="en-US" b="1" dirty="0" smtClean="0"/>
              <a:t>Residents in Chronic Confusion or Dementing Illness (</a:t>
            </a:r>
            <a:r>
              <a:rPr lang="en-US" b="1" dirty="0" err="1" smtClean="0"/>
              <a:t>CCDI</a:t>
            </a:r>
            <a:r>
              <a:rPr lang="en-US" b="1" dirty="0" smtClean="0"/>
              <a:t>)/memory </a:t>
            </a:r>
            <a:r>
              <a:rPr lang="en-US" b="1" dirty="0"/>
              <a:t>c</a:t>
            </a:r>
            <a:r>
              <a:rPr lang="en-US" b="1" dirty="0" smtClean="0"/>
              <a:t>are </a:t>
            </a:r>
            <a:r>
              <a:rPr lang="en-US" b="1" dirty="0"/>
              <a:t>u</a:t>
            </a:r>
            <a:r>
              <a:rPr lang="en-US" b="1" dirty="0" smtClean="0"/>
              <a:t>nits have the same rights as other residents.</a:t>
            </a:r>
          </a:p>
          <a:p>
            <a:pPr marL="342900" indent="-342900" algn="l">
              <a:buFont typeface="Arial" panose="020B0604020202020204" pitchFamily="34" charset="0"/>
              <a:buChar char="•"/>
            </a:pPr>
            <a:r>
              <a:rPr lang="en-US" dirty="0" smtClean="0"/>
              <a:t>Right to citizenship</a:t>
            </a:r>
          </a:p>
          <a:p>
            <a:pPr marL="342900" indent="-342900" algn="l">
              <a:buFont typeface="Arial" panose="020B0604020202020204" pitchFamily="34" charset="0"/>
              <a:buChar char="•"/>
            </a:pPr>
            <a:r>
              <a:rPr lang="en-US" dirty="0" smtClean="0"/>
              <a:t>Right to privacy and confidentiality</a:t>
            </a:r>
          </a:p>
          <a:p>
            <a:pPr marL="342900" indent="-342900" algn="l">
              <a:buFont typeface="Arial" panose="020B0604020202020204" pitchFamily="34" charset="0"/>
              <a:buChar char="•"/>
            </a:pPr>
            <a:r>
              <a:rPr lang="en-US" dirty="0" smtClean="0"/>
              <a:t>Right to dignity and respect</a:t>
            </a:r>
          </a:p>
          <a:p>
            <a:pPr marL="342900" indent="-342900" algn="l">
              <a:buFont typeface="Arial" panose="020B0604020202020204" pitchFamily="34" charset="0"/>
              <a:buChar char="•"/>
            </a:pPr>
            <a:r>
              <a:rPr lang="en-US" dirty="0" smtClean="0"/>
              <a:t>Right to make independent choices</a:t>
            </a:r>
          </a:p>
          <a:p>
            <a:pPr marL="342900" indent="-342900" algn="l">
              <a:buFont typeface="Arial" panose="020B0604020202020204" pitchFamily="34" charset="0"/>
              <a:buChar char="•"/>
            </a:pPr>
            <a:r>
              <a:rPr lang="en-US" dirty="0" smtClean="0"/>
              <a:t>Right to visits</a:t>
            </a:r>
          </a:p>
          <a:p>
            <a:pPr algn="l"/>
            <a:endParaRPr lang="en-US" sz="2500" dirty="0" smtClean="0"/>
          </a:p>
          <a:p>
            <a:pPr algn="l">
              <a:buFont typeface="Arial"/>
              <a:buChar char="•"/>
            </a:pPr>
            <a:endParaRPr lang="en-US" sz="2500" dirty="0" smtClean="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117</a:t>
            </a:fld>
            <a:endParaRPr lang="en-US" dirty="0">
              <a:solidFill>
                <a:prstClr val="black">
                  <a:tint val="75000"/>
                </a:prstClr>
              </a:solidFill>
            </a:endParaRPr>
          </a:p>
        </p:txBody>
      </p:sp>
    </p:spTree>
    <p:extLst>
      <p:ext uri="{BB962C8B-B14F-4D97-AF65-F5344CB8AC3E}">
        <p14:creationId xmlns:p14="http://schemas.microsoft.com/office/powerpoint/2010/main" val="3948931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Communication tips we already know! </a:t>
            </a:r>
            <a:endParaRPr lang="en-US" sz="3600" dirty="0"/>
          </a:p>
        </p:txBody>
      </p:sp>
      <p:sp>
        <p:nvSpPr>
          <p:cNvPr id="3" name="Content Placeholder 2"/>
          <p:cNvSpPr>
            <a:spLocks noGrp="1"/>
          </p:cNvSpPr>
          <p:nvPr>
            <p:ph idx="1"/>
          </p:nvPr>
        </p:nvSpPr>
        <p:spPr>
          <a:xfrm>
            <a:off x="533400" y="1524000"/>
            <a:ext cx="8305800" cy="4724400"/>
          </a:xfrm>
        </p:spPr>
        <p:txBody>
          <a:bodyPr>
            <a:normAutofit/>
          </a:bodyPr>
          <a:lstStyle/>
          <a:p>
            <a:pPr algn="l"/>
            <a:r>
              <a:rPr lang="en-US" b="1" dirty="0" smtClean="0"/>
              <a:t>Use the same concepts for communication w/other residents</a:t>
            </a:r>
          </a:p>
          <a:p>
            <a:pPr marL="342900" indent="-342900" algn="l">
              <a:buFont typeface="Wingdings" panose="05000000000000000000" pitchFamily="2" charset="2"/>
              <a:buChar char="ü"/>
            </a:pPr>
            <a:r>
              <a:rPr lang="en-US" dirty="0" smtClean="0"/>
              <a:t>Approach from the front </a:t>
            </a:r>
          </a:p>
          <a:p>
            <a:pPr marL="342900" indent="-342900" algn="l">
              <a:buFont typeface="Wingdings" panose="05000000000000000000" pitchFamily="2" charset="2"/>
              <a:buChar char="ü"/>
            </a:pPr>
            <a:r>
              <a:rPr lang="en-US" dirty="0" smtClean="0"/>
              <a:t>Introduce yourself</a:t>
            </a:r>
          </a:p>
          <a:p>
            <a:pPr marL="342900" indent="-342900" algn="l">
              <a:buFont typeface="Wingdings" panose="05000000000000000000" pitchFamily="2" charset="2"/>
              <a:buChar char="ü"/>
            </a:pPr>
            <a:r>
              <a:rPr lang="en-US" dirty="0" smtClean="0"/>
              <a:t>Visit at eye-level</a:t>
            </a:r>
          </a:p>
          <a:p>
            <a:pPr marL="342900" indent="-342900" algn="l">
              <a:buFont typeface="Wingdings" panose="05000000000000000000" pitchFamily="2" charset="2"/>
              <a:buChar char="ü"/>
            </a:pPr>
            <a:r>
              <a:rPr lang="en-US" dirty="0" smtClean="0"/>
              <a:t>Speak to adults as adults</a:t>
            </a:r>
          </a:p>
          <a:p>
            <a:pPr algn="l"/>
            <a:endParaRPr lang="en-US" sz="2500" dirty="0" smtClean="0"/>
          </a:p>
          <a:p>
            <a:pPr lvl="1">
              <a:buFont typeface="Arial"/>
              <a:buChar char="•"/>
            </a:pPr>
            <a:endParaRPr lang="en-US" sz="2500" dirty="0" smtClean="0"/>
          </a:p>
          <a:p>
            <a:pPr algn="l">
              <a:buFont typeface="Arial"/>
              <a:buChar char="•"/>
            </a:pPr>
            <a:endParaRPr lang="en-US" sz="2500" dirty="0" smtClean="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118</a:t>
            </a:fld>
            <a:endParaRPr lang="en-US" dirty="0">
              <a:solidFill>
                <a:prstClr val="black">
                  <a:tint val="75000"/>
                </a:prstClr>
              </a:solidFill>
            </a:endParaRPr>
          </a:p>
        </p:txBody>
      </p:sp>
    </p:spTree>
    <p:extLst>
      <p:ext uri="{BB962C8B-B14F-4D97-AF65-F5344CB8AC3E}">
        <p14:creationId xmlns:p14="http://schemas.microsoft.com/office/powerpoint/2010/main" val="16759491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Communication tips we already know! </a:t>
            </a:r>
            <a:endParaRPr lang="en-US" sz="3600" dirty="0"/>
          </a:p>
        </p:txBody>
      </p:sp>
      <p:sp>
        <p:nvSpPr>
          <p:cNvPr id="3" name="Content Placeholder 2"/>
          <p:cNvSpPr>
            <a:spLocks noGrp="1"/>
          </p:cNvSpPr>
          <p:nvPr>
            <p:ph idx="1"/>
          </p:nvPr>
        </p:nvSpPr>
        <p:spPr>
          <a:xfrm>
            <a:off x="533400" y="1524000"/>
            <a:ext cx="8305800" cy="4724400"/>
          </a:xfrm>
        </p:spPr>
        <p:txBody>
          <a:bodyPr>
            <a:normAutofit/>
          </a:bodyPr>
          <a:lstStyle/>
          <a:p>
            <a:pPr marL="342900" indent="-342900" algn="l">
              <a:buFont typeface="Wingdings" panose="05000000000000000000" pitchFamily="2" charset="2"/>
              <a:buChar char="ü"/>
            </a:pPr>
            <a:r>
              <a:rPr lang="en-US" dirty="0" smtClean="0"/>
              <a:t>Use the resident’s name</a:t>
            </a:r>
          </a:p>
          <a:p>
            <a:pPr marL="342900" indent="-342900" algn="l">
              <a:buFont typeface="Wingdings" panose="05000000000000000000" pitchFamily="2" charset="2"/>
              <a:buChar char="ü"/>
            </a:pPr>
            <a:r>
              <a:rPr lang="en-US" dirty="0" smtClean="0"/>
              <a:t>Avoid outside noise and glare</a:t>
            </a:r>
          </a:p>
          <a:p>
            <a:pPr marL="342900" indent="-342900" algn="l">
              <a:buFont typeface="Wingdings" panose="05000000000000000000" pitchFamily="2" charset="2"/>
              <a:buChar char="ü"/>
            </a:pPr>
            <a:r>
              <a:rPr lang="en-US" dirty="0" smtClean="0"/>
              <a:t>Be aware of your body language</a:t>
            </a:r>
          </a:p>
          <a:p>
            <a:pPr marL="342900" indent="-342900" algn="l">
              <a:buFont typeface="Wingdings" panose="05000000000000000000" pitchFamily="2" charset="2"/>
              <a:buChar char="ü"/>
            </a:pPr>
            <a:r>
              <a:rPr lang="en-US" dirty="0" smtClean="0"/>
              <a:t>If unsure, ask staff how to communicate best</a:t>
            </a:r>
            <a:endParaRPr lang="en-US" dirty="0"/>
          </a:p>
          <a:p>
            <a:pPr algn="l"/>
            <a:endParaRPr lang="en-US" sz="2400" dirty="0" smtClean="0"/>
          </a:p>
          <a:p>
            <a:pPr algn="l"/>
            <a:endParaRPr lang="en-US" sz="2500" dirty="0" smtClean="0"/>
          </a:p>
          <a:p>
            <a:pPr lvl="1">
              <a:buFont typeface="Arial"/>
              <a:buChar char="•"/>
            </a:pPr>
            <a:endParaRPr lang="en-US" sz="2500" dirty="0" smtClean="0"/>
          </a:p>
          <a:p>
            <a:pPr algn="l">
              <a:buFont typeface="Arial"/>
              <a:buChar char="•"/>
            </a:pPr>
            <a:endParaRPr lang="en-US" sz="2500" dirty="0" smtClean="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119</a:t>
            </a:fld>
            <a:endParaRPr lang="en-US" dirty="0">
              <a:solidFill>
                <a:prstClr val="black">
                  <a:tint val="75000"/>
                </a:prstClr>
              </a:solidFill>
            </a:endParaRPr>
          </a:p>
        </p:txBody>
      </p:sp>
    </p:spTree>
    <p:extLst>
      <p:ext uri="{BB962C8B-B14F-4D97-AF65-F5344CB8AC3E}">
        <p14:creationId xmlns:p14="http://schemas.microsoft.com/office/powerpoint/2010/main" val="2677010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Ombudsmen can help everyone</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12</a:t>
            </a:fld>
            <a:endParaRPr lang="en-US" dirty="0"/>
          </a:p>
        </p:txBody>
      </p:sp>
      <p:graphicFrame>
        <p:nvGraphicFramePr>
          <p:cNvPr id="5" name="Diagram 4"/>
          <p:cNvGraphicFramePr/>
          <p:nvPr>
            <p:extLst>
              <p:ext uri="{D42A27DB-BD31-4B8C-83A1-F6EECF244321}">
                <p14:modId xmlns:p14="http://schemas.microsoft.com/office/powerpoint/2010/main" val="339163715"/>
              </p:ext>
            </p:extLst>
          </p:nvPr>
        </p:nvGraphicFramePr>
        <p:xfrm>
          <a:off x="685800" y="1447800"/>
          <a:ext cx="8001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74787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Additional communication strategies</a:t>
            </a:r>
            <a:endParaRPr lang="en-US" sz="4000" dirty="0"/>
          </a:p>
        </p:txBody>
      </p:sp>
      <p:sp>
        <p:nvSpPr>
          <p:cNvPr id="3" name="Content Placeholder 2"/>
          <p:cNvSpPr>
            <a:spLocks noGrp="1"/>
          </p:cNvSpPr>
          <p:nvPr>
            <p:ph idx="1"/>
          </p:nvPr>
        </p:nvSpPr>
        <p:spPr>
          <a:xfrm>
            <a:off x="457200" y="1600200"/>
            <a:ext cx="8305800" cy="4343400"/>
          </a:xfrm>
        </p:spPr>
        <p:txBody>
          <a:bodyPr>
            <a:normAutofit/>
          </a:bodyPr>
          <a:lstStyle/>
          <a:p>
            <a:pPr marL="342900" indent="-342900" algn="l">
              <a:buFont typeface="Arial" panose="020B0604020202020204" pitchFamily="34" charset="0"/>
              <a:buChar char="•"/>
            </a:pPr>
            <a:r>
              <a:rPr lang="en-US" dirty="0"/>
              <a:t>Do not </a:t>
            </a:r>
            <a:r>
              <a:rPr lang="en-US" dirty="0" smtClean="0"/>
              <a:t>debate or disagree with the resident.  It’s real for them.</a:t>
            </a:r>
            <a:endParaRPr lang="en-US" dirty="0"/>
          </a:p>
          <a:p>
            <a:pPr marL="342900" indent="-342900" algn="l">
              <a:buFont typeface="Arial" panose="020B0604020202020204" pitchFamily="34" charset="0"/>
              <a:buChar char="•"/>
            </a:pPr>
            <a:r>
              <a:rPr lang="en-US" dirty="0" smtClean="0"/>
              <a:t>Allow more time for a response:</a:t>
            </a:r>
            <a:endParaRPr lang="en-US" dirty="0"/>
          </a:p>
          <a:p>
            <a:pPr marL="1085850" lvl="1" indent="-342900">
              <a:buFont typeface="Arial" panose="020B0604020202020204" pitchFamily="34" charset="0"/>
              <a:buChar char="•"/>
            </a:pPr>
            <a:r>
              <a:rPr lang="en-US" dirty="0" smtClean="0"/>
              <a:t>If repeating is necessary, use exactly the same words</a:t>
            </a:r>
          </a:p>
          <a:p>
            <a:pPr marL="1085850" lvl="1" indent="-342900">
              <a:buFont typeface="Arial" panose="020B0604020202020204" pitchFamily="34" charset="0"/>
              <a:buChar char="•"/>
            </a:pPr>
            <a:r>
              <a:rPr lang="en-US" dirty="0" smtClean="0"/>
              <a:t>The third time, try other words</a:t>
            </a:r>
          </a:p>
          <a:p>
            <a:pPr marL="1085850" lvl="1" indent="-342900">
              <a:buFont typeface="Arial" panose="020B0604020202020204" pitchFamily="34" charset="0"/>
              <a:buChar char="•"/>
            </a:pPr>
            <a:r>
              <a:rPr lang="en-US" dirty="0" smtClean="0"/>
              <a:t>Supply words you think they mean as a last resort</a:t>
            </a:r>
          </a:p>
          <a:p>
            <a:pPr marL="342900" indent="-342900" algn="l">
              <a:buFont typeface="Arial" panose="020B0604020202020204" pitchFamily="34" charset="0"/>
              <a:buChar char="•"/>
            </a:pPr>
            <a:endParaRPr lang="en-US" sz="2400" dirty="0" smtClean="0"/>
          </a:p>
        </p:txBody>
      </p:sp>
      <p:sp>
        <p:nvSpPr>
          <p:cNvPr id="4" name="TextBox 3"/>
          <p:cNvSpPr txBox="1"/>
          <p:nvPr/>
        </p:nvSpPr>
        <p:spPr>
          <a:xfrm>
            <a:off x="1345891" y="2009531"/>
            <a:ext cx="184666" cy="369332"/>
          </a:xfrm>
          <a:prstGeom prst="rect">
            <a:avLst/>
          </a:prstGeom>
          <a:noFill/>
        </p:spPr>
        <p:txBody>
          <a:bodyPr wrap="none" rtlCol="0">
            <a:spAutoFit/>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8824265-3888-4A47-A8DA-F5D29DFC2485}" type="slidenum">
              <a:rPr lang="en-US" smtClean="0">
                <a:solidFill>
                  <a:prstClr val="black">
                    <a:tint val="75000"/>
                  </a:prstClr>
                </a:solidFill>
              </a:rPr>
              <a:pPr/>
              <a:t>120</a:t>
            </a:fld>
            <a:endParaRPr lang="en-US" dirty="0">
              <a:solidFill>
                <a:prstClr val="black">
                  <a:tint val="75000"/>
                </a:prstClr>
              </a:solidFill>
            </a:endParaRPr>
          </a:p>
        </p:txBody>
      </p:sp>
    </p:spTree>
    <p:extLst>
      <p:ext uri="{BB962C8B-B14F-4D97-AF65-F5344CB8AC3E}">
        <p14:creationId xmlns:p14="http://schemas.microsoft.com/office/powerpoint/2010/main" val="12052151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Additional communication strategies</a:t>
            </a:r>
            <a:endParaRPr lang="en-US" sz="4000" dirty="0"/>
          </a:p>
        </p:txBody>
      </p:sp>
      <p:sp>
        <p:nvSpPr>
          <p:cNvPr id="3" name="Content Placeholder 2"/>
          <p:cNvSpPr>
            <a:spLocks noGrp="1"/>
          </p:cNvSpPr>
          <p:nvPr>
            <p:ph idx="1"/>
          </p:nvPr>
        </p:nvSpPr>
        <p:spPr>
          <a:xfrm>
            <a:off x="457200" y="1600200"/>
            <a:ext cx="8305800" cy="4343400"/>
          </a:xfrm>
        </p:spPr>
        <p:txBody>
          <a:bodyPr>
            <a:normAutofit/>
          </a:bodyPr>
          <a:lstStyle/>
          <a:p>
            <a:pPr marL="342900" indent="-342900" algn="l">
              <a:buFont typeface="Arial" panose="020B0604020202020204" pitchFamily="34" charset="0"/>
              <a:buChar char="•"/>
            </a:pPr>
            <a:r>
              <a:rPr lang="en-US" dirty="0" smtClean="0"/>
              <a:t>For residents who are difficult to understand, a few words can help you understand what they’re trying to tell you—reflect that you are trying to and want to understand them.</a:t>
            </a:r>
          </a:p>
          <a:p>
            <a:pPr marL="342900" indent="-342900" algn="l">
              <a:buFont typeface="Arial" panose="020B0604020202020204" pitchFamily="34" charset="0"/>
              <a:buChar char="•"/>
            </a:pPr>
            <a:r>
              <a:rPr lang="en-US" dirty="0"/>
              <a:t>Promote reassurance by confirming the emotional message even if you can’t understand what is being </a:t>
            </a:r>
            <a:r>
              <a:rPr lang="en-US" dirty="0" smtClean="0"/>
              <a:t>said.</a:t>
            </a:r>
            <a:endParaRPr lang="en-US" dirty="0"/>
          </a:p>
          <a:p>
            <a:pPr marL="342900" indent="-342900" algn="l">
              <a:buFont typeface="Arial" panose="020B0604020202020204" pitchFamily="34" charset="0"/>
              <a:buChar char="•"/>
            </a:pPr>
            <a:endParaRPr lang="en-US" sz="2400" dirty="0" smtClean="0"/>
          </a:p>
        </p:txBody>
      </p:sp>
      <p:sp>
        <p:nvSpPr>
          <p:cNvPr id="4" name="TextBox 3"/>
          <p:cNvSpPr txBox="1"/>
          <p:nvPr/>
        </p:nvSpPr>
        <p:spPr>
          <a:xfrm>
            <a:off x="1345891" y="2009531"/>
            <a:ext cx="184666" cy="369332"/>
          </a:xfrm>
          <a:prstGeom prst="rect">
            <a:avLst/>
          </a:prstGeom>
          <a:noFill/>
        </p:spPr>
        <p:txBody>
          <a:bodyPr wrap="none" rtlCol="0">
            <a:spAutoFit/>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8824265-3888-4A47-A8DA-F5D29DFC2485}" type="slidenum">
              <a:rPr lang="en-US" smtClean="0">
                <a:solidFill>
                  <a:prstClr val="black">
                    <a:tint val="75000"/>
                  </a:prstClr>
                </a:solidFill>
              </a:rPr>
              <a:pPr/>
              <a:t>121</a:t>
            </a:fld>
            <a:endParaRPr lang="en-US" dirty="0">
              <a:solidFill>
                <a:prstClr val="black">
                  <a:tint val="75000"/>
                </a:prstClr>
              </a:solidFill>
            </a:endParaRPr>
          </a:p>
        </p:txBody>
      </p:sp>
    </p:spTree>
    <p:extLst>
      <p:ext uri="{BB962C8B-B14F-4D97-AF65-F5344CB8AC3E}">
        <p14:creationId xmlns:p14="http://schemas.microsoft.com/office/powerpoint/2010/main" val="5446412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words fail…observe</a:t>
            </a:r>
            <a:endParaRPr lang="en-US" dirty="0"/>
          </a:p>
        </p:txBody>
      </p:sp>
      <p:sp>
        <p:nvSpPr>
          <p:cNvPr id="3" name="Content Placeholder 2"/>
          <p:cNvSpPr>
            <a:spLocks noGrp="1"/>
          </p:cNvSpPr>
          <p:nvPr>
            <p:ph idx="1"/>
          </p:nvPr>
        </p:nvSpPr>
        <p:spPr>
          <a:xfrm>
            <a:off x="381000" y="1600200"/>
            <a:ext cx="8229600" cy="4343400"/>
          </a:xfrm>
        </p:spPr>
        <p:txBody>
          <a:bodyPr>
            <a:noAutofit/>
          </a:bodyPr>
          <a:lstStyle/>
          <a:p>
            <a:pPr marL="171450" indent="-171450" algn="l">
              <a:buFont typeface="Arial"/>
              <a:buChar char="•"/>
            </a:pPr>
            <a:r>
              <a:rPr lang="en-US" sz="2800" dirty="0" smtClean="0"/>
              <a:t>Is the resident comfortable, clean, and cared-for?</a:t>
            </a:r>
          </a:p>
          <a:p>
            <a:pPr marL="171450" indent="-171450" algn="l">
              <a:buFont typeface="Arial"/>
              <a:buChar char="•"/>
            </a:pPr>
            <a:r>
              <a:rPr lang="en-US" sz="2800" dirty="0"/>
              <a:t>Is this a calm and happy place to call home</a:t>
            </a:r>
            <a:r>
              <a:rPr lang="en-US" sz="2800" dirty="0" smtClean="0"/>
              <a:t>?</a:t>
            </a:r>
          </a:p>
          <a:p>
            <a:pPr marL="171450" indent="-171450" algn="l">
              <a:buFont typeface="Arial"/>
              <a:buChar char="•"/>
            </a:pPr>
            <a:r>
              <a:rPr lang="en-US" sz="2800" dirty="0" smtClean="0"/>
              <a:t>Does staff take time to get to know each resident on a personal level so residents’ wants and needs can be understood?</a:t>
            </a:r>
          </a:p>
          <a:p>
            <a:pPr marL="171450" indent="-171450" algn="l">
              <a:buFont typeface="Arial"/>
              <a:buChar char="•"/>
            </a:pPr>
            <a:r>
              <a:rPr lang="en-US" sz="2800" dirty="0" smtClean="0"/>
              <a:t>Does staff make appropriate adaptations to their speech and body language to help each resident?</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122</a:t>
            </a:fld>
            <a:endParaRPr lang="en-US" dirty="0">
              <a:solidFill>
                <a:prstClr val="black">
                  <a:tint val="75000"/>
                </a:prstClr>
              </a:solidFill>
            </a:endParaRPr>
          </a:p>
        </p:txBody>
      </p:sp>
    </p:spTree>
    <p:extLst>
      <p:ext uri="{BB962C8B-B14F-4D97-AF65-F5344CB8AC3E}">
        <p14:creationId xmlns:p14="http://schemas.microsoft.com/office/powerpoint/2010/main" val="12263154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words fail…observe</a:t>
            </a:r>
            <a:endParaRPr lang="en-US" dirty="0"/>
          </a:p>
        </p:txBody>
      </p:sp>
      <p:sp>
        <p:nvSpPr>
          <p:cNvPr id="3" name="Content Placeholder 2"/>
          <p:cNvSpPr>
            <a:spLocks noGrp="1"/>
          </p:cNvSpPr>
          <p:nvPr>
            <p:ph idx="1"/>
          </p:nvPr>
        </p:nvSpPr>
        <p:spPr>
          <a:xfrm>
            <a:off x="381000" y="1600200"/>
            <a:ext cx="8229600" cy="4343400"/>
          </a:xfrm>
        </p:spPr>
        <p:txBody>
          <a:bodyPr>
            <a:normAutofit/>
          </a:bodyPr>
          <a:lstStyle/>
          <a:p>
            <a:pPr marL="171450" indent="-171450" algn="l">
              <a:buFont typeface="Arial"/>
              <a:buChar char="•"/>
            </a:pPr>
            <a:r>
              <a:rPr lang="en-US" dirty="0" smtClean="0"/>
              <a:t>Does it appear residents are given the opportunity to be active/engaged?</a:t>
            </a:r>
          </a:p>
          <a:p>
            <a:pPr marL="171450" indent="-171450" algn="l">
              <a:buFont typeface="Arial"/>
              <a:buChar char="•"/>
            </a:pPr>
            <a:r>
              <a:rPr lang="en-US" dirty="0" smtClean="0"/>
              <a:t>Could changes in the environment make a difference? </a:t>
            </a:r>
          </a:p>
          <a:p>
            <a:pPr marL="171450" indent="-171450" algn="l">
              <a:buFont typeface="Arial"/>
              <a:buChar char="•"/>
            </a:pPr>
            <a:r>
              <a:rPr lang="en-US" dirty="0" smtClean="0"/>
              <a:t>Does </a:t>
            </a:r>
            <a:r>
              <a:rPr lang="en-US" dirty="0"/>
              <a:t>there appear to be enough staff to meet residents’ needs?</a:t>
            </a:r>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123</a:t>
            </a:fld>
            <a:endParaRPr lang="en-US" dirty="0">
              <a:solidFill>
                <a:prstClr val="black">
                  <a:tint val="75000"/>
                </a:prstClr>
              </a:solidFill>
            </a:endParaRPr>
          </a:p>
        </p:txBody>
      </p:sp>
    </p:spTree>
    <p:extLst>
      <p:ext uri="{BB962C8B-B14F-4D97-AF65-F5344CB8AC3E}">
        <p14:creationId xmlns:p14="http://schemas.microsoft.com/office/powerpoint/2010/main" val="35037101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normAutofit lnSpcReduction="10000"/>
          </a:bodyPr>
          <a:lstStyle/>
          <a:p>
            <a:pPr marL="514350" indent="-514350" algn="l">
              <a:buAutoNum type="arabicParenR"/>
            </a:pPr>
            <a:r>
              <a:rPr lang="en-US" dirty="0" smtClean="0"/>
              <a:t>A resident tells you that there is a man who comes into his room at night and makes a lot of noise.</a:t>
            </a:r>
          </a:p>
          <a:p>
            <a:pPr marL="514350" indent="-514350" algn="l">
              <a:buAutoNum type="arabicParenR"/>
            </a:pPr>
            <a:r>
              <a:rPr lang="en-US" dirty="0" smtClean="0"/>
              <a:t>A resident tells you they have to sometimes wait an hour for their call light to be answered, and so they have accidents.</a:t>
            </a:r>
          </a:p>
          <a:p>
            <a:pPr marL="514350" indent="-514350" algn="l">
              <a:buAutoNum type="arabicParenR"/>
            </a:pPr>
            <a:r>
              <a:rPr lang="en-US" dirty="0" smtClean="0"/>
              <a:t>A female resident tells you that they are upset that sometimes a male aid assists with her personal cares.</a:t>
            </a:r>
          </a:p>
          <a:p>
            <a:pPr marL="514350" indent="-514350" algn="l">
              <a:buAutoNum type="arabicParen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124</a:t>
            </a:fld>
            <a:endParaRPr lang="en-US" dirty="0">
              <a:solidFill>
                <a:prstClr val="black">
                  <a:tint val="75000"/>
                </a:prstClr>
              </a:solidFill>
            </a:endParaRPr>
          </a:p>
        </p:txBody>
      </p:sp>
    </p:spTree>
    <p:extLst>
      <p:ext uri="{BB962C8B-B14F-4D97-AF65-F5344CB8AC3E}">
        <p14:creationId xmlns:p14="http://schemas.microsoft.com/office/powerpoint/2010/main" val="30434739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and Neglect</a:t>
            </a:r>
            <a:endParaRPr lang="en-US" dirty="0"/>
          </a:p>
        </p:txBody>
      </p:sp>
      <p:sp>
        <p:nvSpPr>
          <p:cNvPr id="3" name="Content Placeholder 2"/>
          <p:cNvSpPr>
            <a:spLocks noGrp="1"/>
          </p:cNvSpPr>
          <p:nvPr>
            <p:ph idx="1"/>
          </p:nvPr>
        </p:nvSpPr>
        <p:spPr>
          <a:xfrm>
            <a:off x="381000" y="1828800"/>
            <a:ext cx="7848600" cy="4343400"/>
          </a:xfrm>
        </p:spPr>
        <p:txBody>
          <a:bodyPr/>
          <a:lstStyle/>
          <a:p>
            <a:r>
              <a:rPr lang="en-US" dirty="0" smtClean="0"/>
              <a:t>“Every person-no matter how young or how old-deserves to be safe from harm by those who live with them, care for them, or come in day-to-day contact with them.”                   </a:t>
            </a:r>
          </a:p>
          <a:p>
            <a:endParaRPr lang="en-US" sz="2800" dirty="0" smtClean="0"/>
          </a:p>
          <a:p>
            <a:r>
              <a:rPr lang="en-US" sz="2800" dirty="0" smtClean="0"/>
              <a:t>(American Psychological Association)</a:t>
            </a: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125</a:t>
            </a:fld>
            <a:endParaRPr lang="en-US" dirty="0">
              <a:solidFill>
                <a:prstClr val="black">
                  <a:tint val="75000"/>
                </a:prstClr>
              </a:solidFill>
            </a:endParaRPr>
          </a:p>
        </p:txBody>
      </p:sp>
    </p:spTree>
    <p:extLst>
      <p:ext uri="{BB962C8B-B14F-4D97-AF65-F5344CB8AC3E}">
        <p14:creationId xmlns:p14="http://schemas.microsoft.com/office/powerpoint/2010/main" val="228941394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Elder Abuse</a:t>
            </a:r>
            <a:endParaRPr lang="en-US" dirty="0"/>
          </a:p>
        </p:txBody>
      </p:sp>
      <p:sp>
        <p:nvSpPr>
          <p:cNvPr id="3" name="Content Placeholder 2"/>
          <p:cNvSpPr>
            <a:spLocks noGrp="1"/>
          </p:cNvSpPr>
          <p:nvPr>
            <p:ph idx="1"/>
          </p:nvPr>
        </p:nvSpPr>
        <p:spPr/>
        <p:txBody>
          <a:bodyPr>
            <a:normAutofit lnSpcReduction="10000"/>
          </a:bodyPr>
          <a:lstStyle/>
          <a:p>
            <a:pPr algn="l">
              <a:lnSpc>
                <a:spcPct val="80000"/>
              </a:lnSpc>
            </a:pPr>
            <a:r>
              <a:rPr lang="en-US" sz="3000" dirty="0"/>
              <a:t>Elder Abuse is grossly </a:t>
            </a:r>
            <a:r>
              <a:rPr lang="en-US" sz="3000" dirty="0" smtClean="0"/>
              <a:t>under-recognized and under-reported</a:t>
            </a:r>
            <a:endParaRPr lang="en-US" sz="3000" dirty="0"/>
          </a:p>
          <a:p>
            <a:pPr lvl="1">
              <a:lnSpc>
                <a:spcPct val="80000"/>
              </a:lnSpc>
              <a:buFont typeface="Arial"/>
              <a:buChar char="•"/>
            </a:pPr>
            <a:r>
              <a:rPr lang="en-US" sz="3000" dirty="0"/>
              <a:t>2.1 million older Americans are victims of physical, psychological, other forms of abuse </a:t>
            </a:r>
            <a:r>
              <a:rPr lang="en-US" sz="3000" dirty="0" smtClean="0"/>
              <a:t>and neglect </a:t>
            </a:r>
            <a:r>
              <a:rPr lang="en-US" sz="3000" dirty="0"/>
              <a:t>(APA, 2012</a:t>
            </a:r>
            <a:r>
              <a:rPr lang="en-US" sz="3000" dirty="0" smtClean="0"/>
              <a:t>)</a:t>
            </a:r>
            <a:endParaRPr lang="en-US" sz="3000" dirty="0"/>
          </a:p>
          <a:p>
            <a:pPr lvl="1">
              <a:lnSpc>
                <a:spcPct val="80000"/>
              </a:lnSpc>
              <a:buFont typeface="Arial"/>
              <a:buChar char="•"/>
            </a:pPr>
            <a:r>
              <a:rPr lang="en-US" sz="3000" dirty="0"/>
              <a:t>Estimated </a:t>
            </a:r>
            <a:r>
              <a:rPr lang="en-US" sz="3000" dirty="0" smtClean="0"/>
              <a:t>that more than 80% of </a:t>
            </a:r>
            <a:r>
              <a:rPr lang="en-US" sz="3000" dirty="0"/>
              <a:t>cases go </a:t>
            </a:r>
            <a:r>
              <a:rPr lang="en-US" sz="3000" dirty="0" smtClean="0"/>
              <a:t>unreported</a:t>
            </a:r>
          </a:p>
          <a:p>
            <a:pPr lvl="1">
              <a:lnSpc>
                <a:spcPct val="80000"/>
              </a:lnSpc>
              <a:buFont typeface="Arial"/>
              <a:buChar char="•"/>
            </a:pPr>
            <a:r>
              <a:rPr lang="en-US" sz="3000" dirty="0" smtClean="0"/>
              <a:t>40</a:t>
            </a:r>
            <a:r>
              <a:rPr lang="en-US" sz="3000" dirty="0"/>
              <a:t>% of all elder abuse involves some form of financial </a:t>
            </a:r>
            <a:r>
              <a:rPr lang="en-US" sz="3000" dirty="0" smtClean="0"/>
              <a:t>exploitation</a:t>
            </a:r>
          </a:p>
          <a:p>
            <a:pPr lvl="1">
              <a:lnSpc>
                <a:spcPct val="80000"/>
              </a:lnSpc>
              <a:buFont typeface="Arial"/>
              <a:buChar char="•"/>
            </a:pPr>
            <a:r>
              <a:rPr lang="en-US" sz="3000" dirty="0"/>
              <a:t>Older adults with impairments are at </a:t>
            </a:r>
            <a:r>
              <a:rPr lang="en-US" sz="3000" dirty="0" smtClean="0"/>
              <a:t>greater risk for becoming </a:t>
            </a:r>
            <a:r>
              <a:rPr lang="en-US" sz="3000" dirty="0"/>
              <a:t>victims of abuse and neglect </a:t>
            </a:r>
          </a:p>
          <a:p>
            <a:pPr algn="l">
              <a:lnSpc>
                <a:spcPct val="80000"/>
              </a:lnSpc>
              <a:buFont typeface="Arial"/>
              <a:buChar char="•"/>
            </a:pPr>
            <a:endParaRPr lang="en-US" sz="2400" i="1" dirty="0"/>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126</a:t>
            </a:fld>
            <a:endParaRPr lang="en-US" dirty="0">
              <a:solidFill>
                <a:prstClr val="black">
                  <a:tint val="75000"/>
                </a:prstClr>
              </a:solidFill>
            </a:endParaRPr>
          </a:p>
        </p:txBody>
      </p:sp>
    </p:spTree>
    <p:extLst>
      <p:ext uri="{BB962C8B-B14F-4D97-AF65-F5344CB8AC3E}">
        <p14:creationId xmlns:p14="http://schemas.microsoft.com/office/powerpoint/2010/main" val="7672985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Abuse</a:t>
            </a:r>
            <a:endParaRPr lang="en-US" dirty="0"/>
          </a:p>
        </p:txBody>
      </p:sp>
      <p:sp>
        <p:nvSpPr>
          <p:cNvPr id="3" name="Content Placeholder 2"/>
          <p:cNvSpPr>
            <a:spLocks noGrp="1"/>
          </p:cNvSpPr>
          <p:nvPr>
            <p:ph idx="1"/>
          </p:nvPr>
        </p:nvSpPr>
        <p:spPr/>
        <p:txBody>
          <a:bodyPr>
            <a:normAutofit/>
          </a:bodyPr>
          <a:lstStyle/>
          <a:p>
            <a:pPr marL="457200" indent="-228600" algn="l">
              <a:lnSpc>
                <a:spcPct val="120000"/>
              </a:lnSpc>
              <a:buFont typeface="Arial" panose="020B0604020202020204" pitchFamily="34" charset="0"/>
              <a:buChar char="•"/>
            </a:pPr>
            <a:r>
              <a:rPr lang="en-US" sz="2400" dirty="0" smtClean="0"/>
              <a:t>2/3 </a:t>
            </a:r>
            <a:r>
              <a:rPr lang="en-US" sz="2400" dirty="0"/>
              <a:t>of elder abuse perpetrators are adult children or a spouse; 90% are </a:t>
            </a:r>
            <a:r>
              <a:rPr lang="en-US" sz="2400" dirty="0" smtClean="0"/>
              <a:t>other family </a:t>
            </a:r>
            <a:r>
              <a:rPr lang="en-US" sz="2400" dirty="0"/>
              <a:t>members</a:t>
            </a:r>
          </a:p>
          <a:p>
            <a:pPr marL="457200" indent="-228600" algn="l">
              <a:lnSpc>
                <a:spcPct val="120000"/>
              </a:lnSpc>
              <a:buFont typeface="Arial" panose="020B0604020202020204" pitchFamily="34" charset="0"/>
              <a:buChar char="•"/>
            </a:pPr>
            <a:r>
              <a:rPr lang="en-US" sz="2400" dirty="0" smtClean="0"/>
              <a:t>An </a:t>
            </a:r>
            <a:r>
              <a:rPr lang="en-US" sz="2400" dirty="0"/>
              <a:t>adult child can financially exploit a parent if they assume their parent’s money ultimately goes to them anyway</a:t>
            </a:r>
            <a:endParaRPr lang="en-US" sz="2400" dirty="0">
              <a:solidFill>
                <a:srgbClr val="19398A"/>
              </a:solidFill>
            </a:endParaRPr>
          </a:p>
          <a:p>
            <a:pPr marL="1200150" lvl="1">
              <a:lnSpc>
                <a:spcPct val="120000"/>
              </a:lnSpc>
              <a:buFont typeface="Arial" panose="020B0604020202020204" pitchFamily="34" charset="0"/>
              <a:buChar char="•"/>
            </a:pPr>
            <a:r>
              <a:rPr lang="en-US" sz="2400" dirty="0"/>
              <a:t>An “inheritance” is not an “inheritance” until the person to whom the money or other assets belong passes away AND it is willed to that child</a:t>
            </a:r>
          </a:p>
          <a:p>
            <a:pPr marL="457200" indent="-228600" algn="l">
              <a:lnSpc>
                <a:spcPct val="120000"/>
              </a:lnSpc>
              <a:buFont typeface="Arial" panose="020B0604020202020204" pitchFamily="34" charset="0"/>
              <a:buChar char="•"/>
            </a:pPr>
            <a:r>
              <a:rPr lang="en-US" sz="2400" dirty="0">
                <a:sym typeface="Wingdings" pitchFamily="2" charset="2"/>
              </a:rPr>
              <a:t>Elder </a:t>
            </a:r>
            <a:r>
              <a:rPr lang="en-US" sz="2400" dirty="0" smtClean="0">
                <a:sym typeface="Wingdings" pitchFamily="2" charset="2"/>
              </a:rPr>
              <a:t>abuse and dependent adult abuse </a:t>
            </a:r>
            <a:r>
              <a:rPr lang="en-US" sz="2400" dirty="0">
                <a:sym typeface="Wingdings" pitchFamily="2" charset="2"/>
              </a:rPr>
              <a:t>can occur within a </a:t>
            </a:r>
            <a:r>
              <a:rPr lang="en-US" sz="2400" dirty="0" smtClean="0">
                <a:sym typeface="Wingdings" pitchFamily="2" charset="2"/>
              </a:rPr>
              <a:t>long-term care facility just </a:t>
            </a:r>
            <a:r>
              <a:rPr lang="en-US" sz="2400" dirty="0">
                <a:sym typeface="Wingdings" pitchFamily="2" charset="2"/>
              </a:rPr>
              <a:t>as it can in a person’s </a:t>
            </a:r>
            <a:r>
              <a:rPr lang="en-US" sz="2400" dirty="0" smtClean="0">
                <a:sym typeface="Wingdings" pitchFamily="2" charset="2"/>
              </a:rPr>
              <a:t>home</a:t>
            </a:r>
            <a:endParaRPr lang="en-US" sz="2400" dirty="0">
              <a:sym typeface="Wingdings" pitchFamily="2" charset="2"/>
            </a:endParaRP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127</a:t>
            </a:fld>
            <a:endParaRPr lang="en-US" dirty="0">
              <a:solidFill>
                <a:prstClr val="black">
                  <a:tint val="75000"/>
                </a:prstClr>
              </a:solidFill>
            </a:endParaRPr>
          </a:p>
        </p:txBody>
      </p:sp>
    </p:spTree>
    <p:extLst>
      <p:ext uri="{BB962C8B-B14F-4D97-AF65-F5344CB8AC3E}">
        <p14:creationId xmlns:p14="http://schemas.microsoft.com/office/powerpoint/2010/main" val="291192389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Abuse Legislation	</a:t>
            </a:r>
            <a:endParaRPr lang="en-US" dirty="0"/>
          </a:p>
        </p:txBody>
      </p:sp>
      <p:sp>
        <p:nvSpPr>
          <p:cNvPr id="3" name="Content Placeholder 2"/>
          <p:cNvSpPr>
            <a:spLocks noGrp="1"/>
          </p:cNvSpPr>
          <p:nvPr>
            <p:ph idx="1"/>
          </p:nvPr>
        </p:nvSpPr>
        <p:spPr>
          <a:xfrm>
            <a:off x="457200" y="1600200"/>
            <a:ext cx="8229600" cy="4648199"/>
          </a:xfrm>
        </p:spPr>
        <p:txBody>
          <a:bodyPr>
            <a:normAutofit fontScale="70000" lnSpcReduction="20000"/>
          </a:bodyPr>
          <a:lstStyle/>
          <a:p>
            <a:pPr algn="l"/>
            <a:r>
              <a:rPr lang="en-US" dirty="0" smtClean="0"/>
              <a:t>In 2014, Iowa Law now provides a definition for elder abuse, as well as a process to establish a protective order for victims or potential victims of elder abuse.  </a:t>
            </a:r>
          </a:p>
          <a:p>
            <a:pPr algn="l"/>
            <a:endParaRPr lang="en-US" dirty="0" smtClean="0"/>
          </a:p>
          <a:p>
            <a:pPr algn="l"/>
            <a:r>
              <a:rPr lang="en-US" dirty="0" smtClean="0"/>
              <a:t>“</a:t>
            </a:r>
            <a:r>
              <a:rPr lang="en-US" dirty="0"/>
              <a:t>Elder abuse” means any of the following:  </a:t>
            </a:r>
            <a:endParaRPr lang="en-US" dirty="0" smtClean="0"/>
          </a:p>
          <a:p>
            <a:pPr marL="514350" indent="-514350" algn="l">
              <a:buAutoNum type="arabicParenBoth"/>
            </a:pPr>
            <a:r>
              <a:rPr lang="en-US" dirty="0" smtClean="0"/>
              <a:t>Physical injury…unreasonable  </a:t>
            </a:r>
            <a:r>
              <a:rPr lang="en-US" dirty="0"/>
              <a:t>confinement, unreasonable punishment, or assault of a  vulnerable </a:t>
            </a:r>
            <a:r>
              <a:rPr lang="en-US" dirty="0" smtClean="0"/>
              <a:t>elder…</a:t>
            </a:r>
          </a:p>
          <a:p>
            <a:pPr marL="514350" indent="-514350" algn="l">
              <a:buAutoNum type="arabicParenBoth"/>
            </a:pPr>
            <a:r>
              <a:rPr lang="en-US" dirty="0" smtClean="0"/>
              <a:t>The </a:t>
            </a:r>
            <a:r>
              <a:rPr lang="en-US" dirty="0"/>
              <a:t>commission of a sexual </a:t>
            </a:r>
            <a:r>
              <a:rPr lang="en-US" dirty="0" smtClean="0"/>
              <a:t>offense…</a:t>
            </a:r>
          </a:p>
          <a:p>
            <a:pPr marL="514350" indent="-514350" algn="l">
              <a:buAutoNum type="arabicParenBoth"/>
            </a:pPr>
            <a:r>
              <a:rPr lang="en-US" dirty="0" smtClean="0"/>
              <a:t>Neglect </a:t>
            </a:r>
            <a:r>
              <a:rPr lang="en-US" dirty="0"/>
              <a:t>which is the deprivation of the minimum food,  shelter, clothing, supervision, or physical or mental health  care, or other care necessary to maintain a vulnerable elder’s  life or health by a caretaker.  </a:t>
            </a:r>
            <a:endParaRPr lang="en-US" dirty="0" smtClean="0"/>
          </a:p>
          <a:p>
            <a:pPr marL="514350" indent="-514350" algn="l">
              <a:buAutoNum type="arabicParenBoth"/>
            </a:pPr>
            <a:r>
              <a:rPr lang="en-US" dirty="0" smtClean="0"/>
              <a:t>Financial </a:t>
            </a:r>
            <a:r>
              <a:rPr lang="en-US" dirty="0"/>
              <a:t>exploitation</a:t>
            </a:r>
            <a:r>
              <a:rPr lang="en-US" dirty="0" smtClean="0"/>
              <a:t>.</a:t>
            </a:r>
          </a:p>
          <a:p>
            <a:pPr algn="r"/>
            <a:r>
              <a:rPr lang="en-US" dirty="0" smtClean="0"/>
              <a:t>SF 2239</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128</a:t>
            </a:fld>
            <a:endParaRPr lang="en-US" dirty="0">
              <a:solidFill>
                <a:prstClr val="black">
                  <a:tint val="75000"/>
                </a:prstClr>
              </a:solidFill>
            </a:endParaRPr>
          </a:p>
        </p:txBody>
      </p:sp>
    </p:spTree>
    <p:extLst>
      <p:ext uri="{BB962C8B-B14F-4D97-AF65-F5344CB8AC3E}">
        <p14:creationId xmlns:p14="http://schemas.microsoft.com/office/powerpoint/2010/main" val="15453492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AutoShape 2"/>
          <p:cNvSpPr>
            <a:spLocks noGrp="1" noChangeArrowheads="1"/>
          </p:cNvSpPr>
          <p:nvPr>
            <p:ph type="title"/>
          </p:nvPr>
        </p:nvSpPr>
        <p:spPr>
          <a:xfrm>
            <a:off x="0" y="381000"/>
            <a:ext cx="8455025" cy="1143000"/>
          </a:xfrm>
        </p:spPr>
        <p:txBody>
          <a:bodyPr>
            <a:noAutofit/>
          </a:bodyPr>
          <a:lstStyle/>
          <a:p>
            <a:r>
              <a:rPr lang="en-US" sz="3700" b="0" dirty="0"/>
              <a:t>Elder Abuse vs. </a:t>
            </a:r>
            <a:r>
              <a:rPr lang="en-US" sz="3700" b="0" dirty="0" smtClean="0"/>
              <a:t/>
            </a:r>
            <a:br>
              <a:rPr lang="en-US" sz="3700" b="0" dirty="0" smtClean="0"/>
            </a:br>
            <a:r>
              <a:rPr lang="en-US" sz="3700" b="0" dirty="0" smtClean="0"/>
              <a:t>Dependent </a:t>
            </a:r>
            <a:r>
              <a:rPr lang="en-US" sz="3700" b="0" dirty="0"/>
              <a:t>Adult Abuse</a:t>
            </a:r>
          </a:p>
        </p:txBody>
      </p:sp>
      <p:sp>
        <p:nvSpPr>
          <p:cNvPr id="316419" name="Rectangle 3"/>
          <p:cNvSpPr>
            <a:spLocks noGrp="1" noChangeArrowheads="1"/>
          </p:cNvSpPr>
          <p:nvPr>
            <p:ph type="body" idx="1"/>
          </p:nvPr>
        </p:nvSpPr>
        <p:spPr>
          <a:xfrm>
            <a:off x="228600" y="1600200"/>
            <a:ext cx="8382000" cy="4495799"/>
          </a:xfrm>
        </p:spPr>
        <p:txBody>
          <a:bodyPr>
            <a:normAutofit lnSpcReduction="10000"/>
          </a:bodyPr>
          <a:lstStyle/>
          <a:p>
            <a:pPr marL="342900" indent="-342900" algn="l">
              <a:buFont typeface="Arial" panose="020B0604020202020204" pitchFamily="34" charset="0"/>
              <a:buChar char="•"/>
            </a:pPr>
            <a:r>
              <a:rPr lang="en-US" sz="3600" b="1" dirty="0" smtClean="0"/>
              <a:t>Elder Abuse</a:t>
            </a:r>
          </a:p>
          <a:p>
            <a:pPr lvl="1">
              <a:buFont typeface="Arial"/>
              <a:buChar char="•"/>
            </a:pPr>
            <a:r>
              <a:rPr lang="en-US" sz="3200" dirty="0" smtClean="0"/>
              <a:t>Age 60+</a:t>
            </a:r>
          </a:p>
          <a:p>
            <a:pPr lvl="1">
              <a:buFont typeface="Arial"/>
              <a:buChar char="•"/>
            </a:pPr>
            <a:r>
              <a:rPr lang="en-US" sz="3200" dirty="0" smtClean="0"/>
              <a:t>Definition and protective order process in Iowa Code</a:t>
            </a:r>
          </a:p>
          <a:p>
            <a:pPr lvl="1">
              <a:buFont typeface="Arial"/>
              <a:buChar char="•"/>
            </a:pPr>
            <a:r>
              <a:rPr lang="en-US" sz="3200" dirty="0" smtClean="0"/>
              <a:t>No registry as of yet</a:t>
            </a:r>
          </a:p>
          <a:p>
            <a:pPr lvl="1">
              <a:buFont typeface="Arial"/>
              <a:buChar char="•"/>
            </a:pPr>
            <a:r>
              <a:rPr lang="en-US" sz="3200" dirty="0" smtClean="0"/>
              <a:t>Court civil action/protective order (no state agency to report to yet)</a:t>
            </a:r>
          </a:p>
          <a:p>
            <a:pPr lvl="2">
              <a:buFont typeface="Arial"/>
              <a:buChar char="•"/>
            </a:pPr>
            <a:r>
              <a:rPr lang="en-US" sz="2800" dirty="0" smtClean="0"/>
              <a:t>Area Agencies on Aging can be contacted for resources</a:t>
            </a:r>
          </a:p>
          <a:p>
            <a:pPr algn="l"/>
            <a:endParaRPr lang="en-US" sz="1200" dirty="0" smtClean="0"/>
          </a:p>
        </p:txBody>
      </p:sp>
      <p:sp>
        <p:nvSpPr>
          <p:cNvPr id="2" name="Slide Number Placeholder 1"/>
          <p:cNvSpPr>
            <a:spLocks noGrp="1"/>
          </p:cNvSpPr>
          <p:nvPr>
            <p:ph type="sldNum" sz="quarter" idx="12"/>
          </p:nvPr>
        </p:nvSpPr>
        <p:spPr/>
        <p:txBody>
          <a:bodyPr/>
          <a:lstStyle/>
          <a:p>
            <a:fld id="{68824265-3888-4A47-A8DA-F5D29DFC2485}" type="slidenum">
              <a:rPr lang="en-US" smtClean="0">
                <a:solidFill>
                  <a:prstClr val="black">
                    <a:tint val="75000"/>
                  </a:prstClr>
                </a:solidFill>
              </a:rPr>
              <a:pPr/>
              <a:t>129</a:t>
            </a:fld>
            <a:endParaRPr lang="en-US" dirty="0">
              <a:solidFill>
                <a:prstClr val="black">
                  <a:tint val="75000"/>
                </a:prstClr>
              </a:solidFill>
            </a:endParaRPr>
          </a:p>
        </p:txBody>
      </p:sp>
    </p:spTree>
    <p:extLst>
      <p:ext uri="{BB962C8B-B14F-4D97-AF65-F5344CB8AC3E}">
        <p14:creationId xmlns:p14="http://schemas.microsoft.com/office/powerpoint/2010/main" val="2634507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the Ombudsman can help</a:t>
            </a:r>
            <a:endParaRPr lang="en-US" dirty="0"/>
          </a:p>
        </p:txBody>
      </p:sp>
      <p:sp>
        <p:nvSpPr>
          <p:cNvPr id="3" name="Content Placeholder 2"/>
          <p:cNvSpPr>
            <a:spLocks noGrp="1"/>
          </p:cNvSpPr>
          <p:nvPr>
            <p:ph idx="1"/>
          </p:nvPr>
        </p:nvSpPr>
        <p:spPr>
          <a:xfrm>
            <a:off x="457200" y="1752600"/>
            <a:ext cx="8229600" cy="4495800"/>
          </a:xfrm>
        </p:spPr>
        <p:txBody>
          <a:bodyPr>
            <a:normAutofit lnSpcReduction="10000"/>
          </a:bodyPr>
          <a:lstStyle/>
          <a:p>
            <a:pPr marL="457200" indent="-228600" algn="l">
              <a:buFont typeface="Arial" pitchFamily="34" charset="0"/>
              <a:buChar char="•"/>
            </a:pPr>
            <a:r>
              <a:rPr lang="en-US" dirty="0" smtClean="0"/>
              <a:t>Anyone with an inquiry about long-term care can contact an Ombudsman.  Inquirers can remain anonymous.</a:t>
            </a:r>
          </a:p>
          <a:p>
            <a:pPr marL="457200" indent="-228600" algn="l">
              <a:buFont typeface="Arial" pitchFamily="34" charset="0"/>
              <a:buChar char="•"/>
            </a:pPr>
            <a:r>
              <a:rPr lang="en-US" dirty="0" smtClean="0"/>
              <a:t>Investigate concerns about a facility.</a:t>
            </a:r>
          </a:p>
          <a:p>
            <a:pPr marL="1200150" lvl="1">
              <a:buFont typeface="Arial" pitchFamily="34" charset="0"/>
              <a:buChar char="•"/>
            </a:pPr>
            <a:r>
              <a:rPr lang="en-US" sz="3200" dirty="0" smtClean="0"/>
              <a:t>At the request of the resident/tenant or family, Ombudsmen may visit/call the facility, review records, meet with staff, and put a plan in place to address concerns.</a:t>
            </a:r>
          </a:p>
          <a:p>
            <a:pPr marL="457200" indent="-228600" algn="l">
              <a:buFont typeface="Arial" pitchFamily="34" charset="0"/>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13</a:t>
            </a:fld>
            <a:endParaRPr lang="en-US" dirty="0"/>
          </a:p>
        </p:txBody>
      </p:sp>
    </p:spTree>
    <p:extLst>
      <p:ext uri="{BB962C8B-B14F-4D97-AF65-F5344CB8AC3E}">
        <p14:creationId xmlns:p14="http://schemas.microsoft.com/office/powerpoint/2010/main" val="10197741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AutoShape 2"/>
          <p:cNvSpPr>
            <a:spLocks noGrp="1" noChangeArrowheads="1"/>
          </p:cNvSpPr>
          <p:nvPr>
            <p:ph type="title"/>
          </p:nvPr>
        </p:nvSpPr>
        <p:spPr>
          <a:xfrm>
            <a:off x="0" y="381000"/>
            <a:ext cx="8455025" cy="1143000"/>
          </a:xfrm>
        </p:spPr>
        <p:txBody>
          <a:bodyPr>
            <a:noAutofit/>
          </a:bodyPr>
          <a:lstStyle/>
          <a:p>
            <a:r>
              <a:rPr lang="en-US" sz="3700" b="0" dirty="0"/>
              <a:t>Elder Abuse vs. </a:t>
            </a:r>
            <a:r>
              <a:rPr lang="en-US" sz="3700" b="0" dirty="0" smtClean="0"/>
              <a:t/>
            </a:r>
            <a:br>
              <a:rPr lang="en-US" sz="3700" b="0" dirty="0" smtClean="0"/>
            </a:br>
            <a:r>
              <a:rPr lang="en-US" sz="3700" b="0" dirty="0" smtClean="0"/>
              <a:t>Dependent </a:t>
            </a:r>
            <a:r>
              <a:rPr lang="en-US" sz="3700" b="0" dirty="0"/>
              <a:t>Adult Abuse</a:t>
            </a:r>
          </a:p>
        </p:txBody>
      </p:sp>
      <p:sp>
        <p:nvSpPr>
          <p:cNvPr id="316419" name="Rectangle 3"/>
          <p:cNvSpPr>
            <a:spLocks noGrp="1" noChangeArrowheads="1"/>
          </p:cNvSpPr>
          <p:nvPr>
            <p:ph type="body" idx="1"/>
          </p:nvPr>
        </p:nvSpPr>
        <p:spPr>
          <a:xfrm>
            <a:off x="228600" y="1600200"/>
            <a:ext cx="8382000" cy="4495799"/>
          </a:xfrm>
        </p:spPr>
        <p:txBody>
          <a:bodyPr>
            <a:normAutofit/>
          </a:bodyPr>
          <a:lstStyle/>
          <a:p>
            <a:pPr algn="l">
              <a:buFont typeface="Arial"/>
              <a:buChar char="•"/>
            </a:pPr>
            <a:r>
              <a:rPr lang="en-US" sz="3600" b="1" dirty="0" smtClean="0"/>
              <a:t> Dependent </a:t>
            </a:r>
            <a:r>
              <a:rPr lang="en-US" sz="3600" b="1" dirty="0"/>
              <a:t>Adult Abuse (DAA</a:t>
            </a:r>
            <a:r>
              <a:rPr lang="en-US" sz="3600" b="1" dirty="0" smtClean="0"/>
              <a:t>)</a:t>
            </a:r>
            <a:endParaRPr lang="en-US" sz="3600" b="1" dirty="0">
              <a:solidFill>
                <a:srgbClr val="000000"/>
              </a:solidFill>
            </a:endParaRPr>
          </a:p>
          <a:p>
            <a:pPr lvl="1">
              <a:buFont typeface="Arial"/>
              <a:buChar char="•"/>
            </a:pPr>
            <a:r>
              <a:rPr lang="en-US" sz="3200" dirty="0" smtClean="0"/>
              <a:t>Age 18+</a:t>
            </a:r>
          </a:p>
          <a:p>
            <a:pPr lvl="1">
              <a:buFont typeface="Arial"/>
              <a:buChar char="•"/>
            </a:pPr>
            <a:r>
              <a:rPr lang="en-US" sz="3200" dirty="0" smtClean="0"/>
              <a:t>Victim must be dependent</a:t>
            </a:r>
            <a:endParaRPr lang="en-US" sz="3200" dirty="0"/>
          </a:p>
          <a:p>
            <a:pPr lvl="1">
              <a:buFont typeface="Arial"/>
              <a:buChar char="•"/>
            </a:pPr>
            <a:r>
              <a:rPr lang="en-US" sz="3200" dirty="0" smtClean="0"/>
              <a:t>Caretaker must be perpetrator</a:t>
            </a:r>
            <a:endParaRPr lang="en-US" sz="3200" dirty="0"/>
          </a:p>
          <a:p>
            <a:pPr lvl="1">
              <a:buFont typeface="Arial"/>
              <a:buChar char="•"/>
            </a:pPr>
            <a:r>
              <a:rPr lang="en-US" sz="3200" dirty="0" smtClean="0"/>
              <a:t>Registry</a:t>
            </a:r>
          </a:p>
          <a:p>
            <a:pPr lvl="1">
              <a:buFont typeface="Arial"/>
              <a:buChar char="•"/>
            </a:pPr>
            <a:r>
              <a:rPr lang="en-US" sz="3200" dirty="0" smtClean="0"/>
              <a:t>Report to Dept. of Human Services or </a:t>
            </a:r>
            <a:r>
              <a:rPr lang="en-US" sz="3200" dirty="0" err="1" smtClean="0"/>
              <a:t>DIA</a:t>
            </a:r>
            <a:endParaRPr lang="en-US" sz="3200" dirty="0"/>
          </a:p>
        </p:txBody>
      </p:sp>
      <p:sp>
        <p:nvSpPr>
          <p:cNvPr id="2" name="Slide Number Placeholder 1"/>
          <p:cNvSpPr>
            <a:spLocks noGrp="1"/>
          </p:cNvSpPr>
          <p:nvPr>
            <p:ph type="sldNum" sz="quarter" idx="12"/>
          </p:nvPr>
        </p:nvSpPr>
        <p:spPr/>
        <p:txBody>
          <a:bodyPr/>
          <a:lstStyle/>
          <a:p>
            <a:fld id="{68824265-3888-4A47-A8DA-F5D29DFC2485}" type="slidenum">
              <a:rPr lang="en-US" smtClean="0">
                <a:solidFill>
                  <a:prstClr val="black">
                    <a:tint val="75000"/>
                  </a:prstClr>
                </a:solidFill>
              </a:rPr>
              <a:pPr/>
              <a:t>130</a:t>
            </a:fld>
            <a:endParaRPr lang="en-US" dirty="0">
              <a:solidFill>
                <a:prstClr val="black">
                  <a:tint val="75000"/>
                </a:prstClr>
              </a:solidFill>
            </a:endParaRPr>
          </a:p>
        </p:txBody>
      </p:sp>
    </p:spTree>
    <p:extLst>
      <p:ext uri="{BB962C8B-B14F-4D97-AF65-F5344CB8AC3E}">
        <p14:creationId xmlns:p14="http://schemas.microsoft.com/office/powerpoint/2010/main" val="356546455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a Mandatory Reporter?</a:t>
            </a:r>
            <a:endParaRPr lang="en-US" dirty="0"/>
          </a:p>
        </p:txBody>
      </p:sp>
      <p:sp>
        <p:nvSpPr>
          <p:cNvPr id="3" name="Content Placeholder 2"/>
          <p:cNvSpPr>
            <a:spLocks noGrp="1"/>
          </p:cNvSpPr>
          <p:nvPr>
            <p:ph idx="1"/>
          </p:nvPr>
        </p:nvSpPr>
        <p:spPr>
          <a:xfrm>
            <a:off x="457200" y="1600200"/>
            <a:ext cx="7772400" cy="4343400"/>
          </a:xfrm>
        </p:spPr>
        <p:txBody>
          <a:bodyPr>
            <a:normAutofit/>
          </a:bodyPr>
          <a:lstStyle/>
          <a:p>
            <a:pPr marL="228600" indent="-228600" algn="l">
              <a:buFont typeface="Arial"/>
              <a:buChar char="•"/>
            </a:pPr>
            <a:r>
              <a:rPr lang="en-US" dirty="0" smtClean="0"/>
              <a:t> No, you are a permissive reporter, meaning:</a:t>
            </a:r>
          </a:p>
          <a:p>
            <a:pPr marL="971550" lvl="1" indent="-228600">
              <a:buFont typeface="Arial"/>
              <a:buChar char="•"/>
            </a:pPr>
            <a:r>
              <a:rPr lang="en-US" sz="3200" dirty="0"/>
              <a:t>People in the community, family, and friends who aren't required by law to report abuse. </a:t>
            </a:r>
          </a:p>
          <a:p>
            <a:pPr marL="971550" lvl="1" indent="-228600">
              <a:buFont typeface="Arial"/>
              <a:buChar char="•"/>
            </a:pPr>
            <a:r>
              <a:rPr lang="en-US" sz="3200" dirty="0"/>
              <a:t>There are no specific guidelines about what you have to do or don't have to do</a:t>
            </a:r>
            <a:r>
              <a:rPr lang="en-US" sz="3200" dirty="0" smtClean="0"/>
              <a:t>.</a:t>
            </a:r>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131</a:t>
            </a:fld>
            <a:endParaRPr lang="en-US" dirty="0">
              <a:solidFill>
                <a:prstClr val="black">
                  <a:tint val="75000"/>
                </a:prstClr>
              </a:solidFill>
            </a:endParaRPr>
          </a:p>
        </p:txBody>
      </p:sp>
    </p:spTree>
    <p:extLst>
      <p:ext uri="{BB962C8B-B14F-4D97-AF65-F5344CB8AC3E}">
        <p14:creationId xmlns:p14="http://schemas.microsoft.com/office/powerpoint/2010/main" val="30885979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a Mandatory Reporter?</a:t>
            </a:r>
            <a:endParaRPr lang="en-US" dirty="0"/>
          </a:p>
        </p:txBody>
      </p:sp>
      <p:sp>
        <p:nvSpPr>
          <p:cNvPr id="3" name="Content Placeholder 2"/>
          <p:cNvSpPr>
            <a:spLocks noGrp="1"/>
          </p:cNvSpPr>
          <p:nvPr>
            <p:ph idx="1"/>
          </p:nvPr>
        </p:nvSpPr>
        <p:spPr>
          <a:xfrm>
            <a:off x="457200" y="1600200"/>
            <a:ext cx="7772400" cy="4343400"/>
          </a:xfrm>
        </p:spPr>
        <p:txBody>
          <a:bodyPr>
            <a:normAutofit/>
          </a:bodyPr>
          <a:lstStyle/>
          <a:p>
            <a:pPr marL="228600" indent="-228600" algn="l">
              <a:buFont typeface="Arial"/>
              <a:buChar char="•"/>
            </a:pPr>
            <a:r>
              <a:rPr lang="en-US" dirty="0" smtClean="0"/>
              <a:t>We are permissive reporters because our utmost concern is the resident’s right to confidentiality and we always seek their permission to advocate for them.</a:t>
            </a:r>
          </a:p>
          <a:p>
            <a:pPr marL="228600" indent="-228600" algn="l">
              <a:buFont typeface="Arial"/>
              <a:buChar char="•"/>
            </a:pPr>
            <a:r>
              <a:rPr lang="en-US" dirty="0" smtClean="0"/>
              <a:t>However, we don’t ignore abuse.  If you see or suspect abuse, neglect, or exploitation contact the VOP Coordinator immediately!</a:t>
            </a:r>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132</a:t>
            </a:fld>
            <a:endParaRPr lang="en-US" dirty="0">
              <a:solidFill>
                <a:prstClr val="black">
                  <a:tint val="75000"/>
                </a:prstClr>
              </a:solidFill>
            </a:endParaRPr>
          </a:p>
        </p:txBody>
      </p:sp>
    </p:spTree>
    <p:extLst>
      <p:ext uri="{BB962C8B-B14F-4D97-AF65-F5344CB8AC3E}">
        <p14:creationId xmlns:p14="http://schemas.microsoft.com/office/powerpoint/2010/main" val="41954433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signs of Abuse in </a:t>
            </a:r>
            <a:r>
              <a:rPr lang="en-US" dirty="0" err="1" smtClean="0"/>
              <a:t>LTC</a:t>
            </a:r>
            <a:endParaRPr lang="en-US" dirty="0"/>
          </a:p>
        </p:txBody>
      </p:sp>
      <p:sp>
        <p:nvSpPr>
          <p:cNvPr id="3" name="Content Placeholder 2"/>
          <p:cNvSpPr>
            <a:spLocks noGrp="1"/>
          </p:cNvSpPr>
          <p:nvPr>
            <p:ph idx="1"/>
          </p:nvPr>
        </p:nvSpPr>
        <p:spPr>
          <a:xfrm>
            <a:off x="304800" y="1600201"/>
            <a:ext cx="8382000" cy="4343400"/>
          </a:xfrm>
        </p:spPr>
        <p:txBody>
          <a:bodyPr>
            <a:normAutofit fontScale="92500" lnSpcReduction="10000"/>
          </a:bodyPr>
          <a:lstStyle/>
          <a:p>
            <a:pPr algn="l"/>
            <a:r>
              <a:rPr lang="en-US" sz="3000" dirty="0" smtClean="0"/>
              <a:t>While one sign does not necessarily indicate abuse, some tell-tale signs that there could be a problem are:</a:t>
            </a:r>
          </a:p>
          <a:p>
            <a:pPr lvl="1">
              <a:buFont typeface="Arial" pitchFamily="34" charset="0"/>
              <a:buChar char="•"/>
            </a:pPr>
            <a:r>
              <a:rPr lang="en-US" sz="3000" dirty="0">
                <a:solidFill>
                  <a:prstClr val="black"/>
                </a:solidFill>
              </a:rPr>
              <a:t>Bruises, pressure sores, broken bones, abrasions, burns</a:t>
            </a:r>
          </a:p>
          <a:p>
            <a:pPr lvl="1">
              <a:buFont typeface="Arial" pitchFamily="34" charset="0"/>
              <a:buChar char="•"/>
            </a:pPr>
            <a:r>
              <a:rPr lang="en-US" sz="3000" dirty="0">
                <a:solidFill>
                  <a:prstClr val="black"/>
                </a:solidFill>
              </a:rPr>
              <a:t>Unexplained withdrawal from normal activities, sudden change in alertness, unusual depression</a:t>
            </a:r>
          </a:p>
          <a:p>
            <a:pPr lvl="1">
              <a:buFont typeface="Arial" pitchFamily="34" charset="0"/>
              <a:buChar char="•"/>
            </a:pPr>
            <a:r>
              <a:rPr lang="en-US" sz="3000" dirty="0">
                <a:solidFill>
                  <a:prstClr val="black"/>
                </a:solidFill>
              </a:rPr>
              <a:t>Behavior such as belittling, threats, and other uses of power and </a:t>
            </a:r>
            <a:r>
              <a:rPr lang="en-US" sz="3000" dirty="0" smtClean="0">
                <a:solidFill>
                  <a:prstClr val="black"/>
                </a:solidFill>
              </a:rPr>
              <a:t>control</a:t>
            </a:r>
            <a:endParaRPr lang="en-US" sz="3000" dirty="0" smtClean="0"/>
          </a:p>
          <a:p>
            <a:pPr algn="l"/>
            <a:r>
              <a:rPr lang="en-US" sz="3000" i="1" dirty="0" smtClean="0"/>
              <a:t>Ask open-ended questions if you notice any of these signs.</a:t>
            </a:r>
          </a:p>
          <a:p>
            <a:pPr lvl="1">
              <a:buFont typeface="Arial" panose="020B0604020202020204" pitchFamily="34" charset="0"/>
              <a:buChar char="•"/>
            </a:pPr>
            <a:endParaRPr lang="en-US" sz="2300" dirty="0"/>
          </a:p>
          <a:p>
            <a:pPr marL="457200" lvl="1" indent="0">
              <a:buNone/>
            </a:pPr>
            <a:endParaRPr lang="en-US" sz="2300" dirty="0" smtClean="0"/>
          </a:p>
          <a:p>
            <a:pPr lvl="1"/>
            <a:endParaRPr lang="en-US" sz="2500" dirty="0" smtClean="0"/>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133</a:t>
            </a:fld>
            <a:endParaRPr lang="en-US" dirty="0">
              <a:solidFill>
                <a:prstClr val="black">
                  <a:tint val="75000"/>
                </a:prstClr>
              </a:solidFill>
            </a:endParaRPr>
          </a:p>
        </p:txBody>
      </p:sp>
    </p:spTree>
    <p:extLst>
      <p:ext uri="{BB962C8B-B14F-4D97-AF65-F5344CB8AC3E}">
        <p14:creationId xmlns:p14="http://schemas.microsoft.com/office/powerpoint/2010/main" val="15477408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signs of neglect in </a:t>
            </a:r>
            <a:r>
              <a:rPr lang="en-US" dirty="0" err="1" smtClean="0"/>
              <a:t>LTC</a:t>
            </a:r>
            <a:endParaRPr lang="en-US" dirty="0"/>
          </a:p>
        </p:txBody>
      </p:sp>
      <p:sp>
        <p:nvSpPr>
          <p:cNvPr id="3" name="Content Placeholder 2"/>
          <p:cNvSpPr>
            <a:spLocks noGrp="1"/>
          </p:cNvSpPr>
          <p:nvPr>
            <p:ph idx="1"/>
          </p:nvPr>
        </p:nvSpPr>
        <p:spPr>
          <a:xfrm>
            <a:off x="304800" y="1600201"/>
            <a:ext cx="8382000" cy="4343400"/>
          </a:xfrm>
        </p:spPr>
        <p:txBody>
          <a:bodyPr>
            <a:noAutofit/>
          </a:bodyPr>
          <a:lstStyle/>
          <a:p>
            <a:pPr marL="685800" lvl="2" indent="-285750">
              <a:buFont typeface="Arial"/>
              <a:buChar char="•"/>
            </a:pPr>
            <a:r>
              <a:rPr lang="en-US" sz="3200" dirty="0" smtClean="0"/>
              <a:t>Staff ignore personal hygiene requirements (e.g., not helping a resident get to a bathroom) </a:t>
            </a:r>
          </a:p>
          <a:p>
            <a:pPr marL="685800" lvl="2" indent="-285750">
              <a:buFont typeface="Arial"/>
              <a:buChar char="•"/>
            </a:pPr>
            <a:r>
              <a:rPr lang="en-US" sz="3200" dirty="0" smtClean="0"/>
              <a:t>Staff ignore a resident’s call light or not responding in a timely manner</a:t>
            </a:r>
          </a:p>
          <a:p>
            <a:pPr marL="685800" lvl="2" indent="-285750">
              <a:buFont typeface="Arial"/>
              <a:buChar char="•"/>
            </a:pPr>
            <a:r>
              <a:rPr lang="en-US" sz="3200" dirty="0" smtClean="0"/>
              <a:t>Staff fail to contact a resident’s physician when necessary</a:t>
            </a:r>
          </a:p>
          <a:p>
            <a:pPr marL="685800" lvl="2" indent="-285750">
              <a:buFont typeface="Arial"/>
              <a:buChar char="•"/>
            </a:pPr>
            <a:endParaRPr lang="en-US" sz="2500" dirty="0" smtClean="0"/>
          </a:p>
          <a:p>
            <a:pPr marL="685800" lvl="2" indent="-285750">
              <a:buFont typeface="Arial"/>
              <a:buChar char="•"/>
            </a:pPr>
            <a:endParaRPr lang="en-US" sz="2500" dirty="0" smtClean="0"/>
          </a:p>
          <a:p>
            <a:pPr marL="685800" lvl="2" indent="-285750">
              <a:buFont typeface="Arial"/>
              <a:buChar char="•"/>
            </a:pPr>
            <a:endParaRPr lang="en-US" sz="2500" dirty="0" smtClean="0"/>
          </a:p>
          <a:p>
            <a:pPr marL="685800" lvl="2" indent="-285750">
              <a:buFont typeface="Arial"/>
              <a:buChar char="•"/>
            </a:pPr>
            <a:endParaRPr lang="en-US" sz="2500" dirty="0" smtClean="0"/>
          </a:p>
          <a:p>
            <a:pPr marL="685800" lvl="2" indent="-285750">
              <a:buFont typeface="Arial"/>
              <a:buChar char="•"/>
            </a:pPr>
            <a:endParaRPr lang="en-US" sz="2500" dirty="0" smtClean="0"/>
          </a:p>
          <a:p>
            <a:pPr marL="0" lvl="1" indent="0">
              <a:buFont typeface="Arial"/>
              <a:buChar char="•"/>
            </a:pPr>
            <a:endParaRPr lang="en-US" sz="2500" dirty="0" smtClean="0"/>
          </a:p>
          <a:p>
            <a:pPr algn="l"/>
            <a:endParaRPr lang="en-US" sz="2500"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134</a:t>
            </a:fld>
            <a:endParaRPr lang="en-US" dirty="0">
              <a:solidFill>
                <a:prstClr val="black">
                  <a:tint val="75000"/>
                </a:prstClr>
              </a:solidFill>
            </a:endParaRPr>
          </a:p>
        </p:txBody>
      </p:sp>
    </p:spTree>
    <p:extLst>
      <p:ext uri="{BB962C8B-B14F-4D97-AF65-F5344CB8AC3E}">
        <p14:creationId xmlns:p14="http://schemas.microsoft.com/office/powerpoint/2010/main" val="130719615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signs of neglect in </a:t>
            </a:r>
            <a:r>
              <a:rPr lang="en-US" dirty="0" err="1" smtClean="0"/>
              <a:t>LTC</a:t>
            </a:r>
            <a:endParaRPr lang="en-US" dirty="0"/>
          </a:p>
        </p:txBody>
      </p:sp>
      <p:sp>
        <p:nvSpPr>
          <p:cNvPr id="3" name="Content Placeholder 2"/>
          <p:cNvSpPr>
            <a:spLocks noGrp="1"/>
          </p:cNvSpPr>
          <p:nvPr>
            <p:ph idx="1"/>
          </p:nvPr>
        </p:nvSpPr>
        <p:spPr>
          <a:xfrm>
            <a:off x="304800" y="1600201"/>
            <a:ext cx="8382000" cy="4343400"/>
          </a:xfrm>
        </p:spPr>
        <p:txBody>
          <a:bodyPr>
            <a:noAutofit/>
          </a:bodyPr>
          <a:lstStyle/>
          <a:p>
            <a:pPr marL="685800" lvl="2" indent="-285750">
              <a:buFont typeface="Arial"/>
              <a:buChar char="•"/>
            </a:pPr>
            <a:r>
              <a:rPr lang="en-US" sz="3200" dirty="0" smtClean="0"/>
              <a:t>Resident is dehydrated or malnourished—extreme weight loss</a:t>
            </a:r>
          </a:p>
          <a:p>
            <a:pPr marL="685800" lvl="2" indent="-285750">
              <a:buFont typeface="Arial"/>
              <a:buChar char="•"/>
            </a:pPr>
            <a:r>
              <a:rPr lang="en-US" sz="3200" dirty="0" smtClean="0"/>
              <a:t>Unsafe or unsanitary living conditions</a:t>
            </a:r>
          </a:p>
          <a:p>
            <a:pPr marL="685800" lvl="2" indent="-285750">
              <a:buFont typeface="Arial"/>
              <a:buChar char="•"/>
            </a:pPr>
            <a:r>
              <a:rPr lang="en-US" sz="3200" dirty="0" smtClean="0"/>
              <a:t>Unsupervised wandering</a:t>
            </a:r>
          </a:p>
          <a:p>
            <a:pPr marL="685800" lvl="2" indent="-285750">
              <a:buFont typeface="Arial"/>
              <a:buChar char="•"/>
            </a:pPr>
            <a:r>
              <a:rPr lang="en-US" sz="3200" dirty="0" smtClean="0"/>
              <a:t>Untreated health conditions</a:t>
            </a:r>
          </a:p>
          <a:p>
            <a:pPr marL="685800" lvl="2" indent="-285750">
              <a:buFont typeface="Arial"/>
              <a:buChar char="•"/>
            </a:pPr>
            <a:endParaRPr lang="en-US" sz="2500" dirty="0" smtClean="0"/>
          </a:p>
          <a:p>
            <a:pPr marL="685800" lvl="2" indent="-285750">
              <a:buFont typeface="Arial"/>
              <a:buChar char="•"/>
            </a:pPr>
            <a:endParaRPr lang="en-US" sz="2500" dirty="0" smtClean="0"/>
          </a:p>
          <a:p>
            <a:pPr marL="685800" lvl="2" indent="-285750">
              <a:buFont typeface="Arial"/>
              <a:buChar char="•"/>
            </a:pPr>
            <a:endParaRPr lang="en-US" sz="2500" dirty="0" smtClean="0"/>
          </a:p>
          <a:p>
            <a:pPr marL="685800" lvl="2" indent="-285750">
              <a:buFont typeface="Arial"/>
              <a:buChar char="•"/>
            </a:pPr>
            <a:endParaRPr lang="en-US" sz="2500" dirty="0" smtClean="0"/>
          </a:p>
          <a:p>
            <a:pPr marL="685800" lvl="2" indent="-285750">
              <a:buFont typeface="Arial"/>
              <a:buChar char="•"/>
            </a:pPr>
            <a:endParaRPr lang="en-US" sz="2500" dirty="0" smtClean="0"/>
          </a:p>
          <a:p>
            <a:pPr marL="0" lvl="1" indent="0">
              <a:buFont typeface="Arial"/>
              <a:buChar char="•"/>
            </a:pPr>
            <a:endParaRPr lang="en-US" sz="2500" dirty="0" smtClean="0"/>
          </a:p>
          <a:p>
            <a:pPr algn="l"/>
            <a:endParaRPr lang="en-US" sz="2500"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135</a:t>
            </a:fld>
            <a:endParaRPr lang="en-US" dirty="0">
              <a:solidFill>
                <a:prstClr val="black">
                  <a:tint val="75000"/>
                </a:prstClr>
              </a:solidFill>
            </a:endParaRPr>
          </a:p>
        </p:txBody>
      </p:sp>
    </p:spTree>
    <p:extLst>
      <p:ext uri="{BB962C8B-B14F-4D97-AF65-F5344CB8AC3E}">
        <p14:creationId xmlns:p14="http://schemas.microsoft.com/office/powerpoint/2010/main" val="209093923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4294967295"/>
          </p:nvPr>
        </p:nvSpPr>
        <p:spPr>
          <a:xfrm>
            <a:off x="5943600" y="624840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77322C-14CE-4CDC-BCC5-F355566B2FC6}" type="slidenum">
              <a:rPr lang="en-US" smtClean="0">
                <a:solidFill>
                  <a:prstClr val="black"/>
                </a:solidFill>
                <a:latin typeface="+mj-lt"/>
              </a:rPr>
              <a:pPr/>
              <a:t>136</a:t>
            </a:fld>
            <a:endParaRPr lang="en-US" dirty="0" smtClean="0">
              <a:solidFill>
                <a:prstClr val="black"/>
              </a:solidFill>
              <a:latin typeface="+mj-lt"/>
            </a:endParaRPr>
          </a:p>
        </p:txBody>
      </p:sp>
      <p:sp>
        <p:nvSpPr>
          <p:cNvPr id="63491" name="Rectangle 2"/>
          <p:cNvSpPr>
            <a:spLocks noGrp="1" noChangeArrowheads="1"/>
          </p:cNvSpPr>
          <p:nvPr>
            <p:ph type="title"/>
          </p:nvPr>
        </p:nvSpPr>
        <p:spPr>
          <a:xfrm>
            <a:off x="0" y="304800"/>
            <a:ext cx="8686800" cy="1149350"/>
          </a:xfrm>
        </p:spPr>
        <p:txBody>
          <a:bodyPr>
            <a:normAutofit fontScale="90000"/>
          </a:bodyPr>
          <a:lstStyle/>
          <a:p>
            <a:pPr eaLnBrk="1" hangingPunct="1"/>
            <a:r>
              <a:rPr lang="en-US" dirty="0" smtClean="0">
                <a:cs typeface="Times New Roman" pitchFamily="18" charset="0"/>
              </a:rPr>
              <a:t>Possible signs of </a:t>
            </a:r>
            <a:br>
              <a:rPr lang="en-US" dirty="0" smtClean="0">
                <a:cs typeface="Times New Roman" pitchFamily="18" charset="0"/>
              </a:rPr>
            </a:br>
            <a:r>
              <a:rPr lang="en-US" dirty="0" smtClean="0">
                <a:cs typeface="Times New Roman" pitchFamily="18" charset="0"/>
              </a:rPr>
              <a:t>Financial Exploitation in </a:t>
            </a:r>
            <a:r>
              <a:rPr lang="en-US" dirty="0" err="1" smtClean="0">
                <a:cs typeface="Times New Roman" pitchFamily="18" charset="0"/>
              </a:rPr>
              <a:t>LTC</a:t>
            </a:r>
            <a:endParaRPr lang="en-US" dirty="0" smtClean="0">
              <a:cs typeface="Times New Roman" pitchFamily="18" charset="0"/>
            </a:endParaRPr>
          </a:p>
        </p:txBody>
      </p:sp>
      <p:sp>
        <p:nvSpPr>
          <p:cNvPr id="63492" name="Rectangle 3"/>
          <p:cNvSpPr>
            <a:spLocks noGrp="1" noChangeArrowheads="1"/>
          </p:cNvSpPr>
          <p:nvPr>
            <p:ph type="body" idx="1"/>
          </p:nvPr>
        </p:nvSpPr>
        <p:spPr>
          <a:xfrm>
            <a:off x="457200" y="1828800"/>
            <a:ext cx="8229600" cy="4308475"/>
          </a:xfrm>
        </p:spPr>
        <p:txBody>
          <a:bodyPr>
            <a:normAutofit/>
          </a:bodyPr>
          <a:lstStyle/>
          <a:p>
            <a:pPr marL="228600" indent="-228600" algn="l" eaLnBrk="1" hangingPunct="1">
              <a:lnSpc>
                <a:spcPct val="90000"/>
              </a:lnSpc>
              <a:buFont typeface="Arial"/>
              <a:buChar char="•"/>
            </a:pPr>
            <a:r>
              <a:rPr lang="en-US" dirty="0" smtClean="0">
                <a:cs typeface="Times New Roman" pitchFamily="18" charset="0"/>
              </a:rPr>
              <a:t>Resident is inaccurate, confused, has no knowledge of finances</a:t>
            </a:r>
          </a:p>
          <a:p>
            <a:pPr marL="228600" indent="-228600" algn="l" eaLnBrk="1" hangingPunct="1">
              <a:lnSpc>
                <a:spcPct val="90000"/>
              </a:lnSpc>
              <a:buFont typeface="Arial"/>
              <a:buChar char="•"/>
            </a:pPr>
            <a:r>
              <a:rPr lang="en-US" dirty="0" smtClean="0">
                <a:cs typeface="Times New Roman" pitchFamily="18" charset="0"/>
              </a:rPr>
              <a:t>Others express unusual interest in the amount of money being expended for the care of the resident</a:t>
            </a:r>
          </a:p>
          <a:p>
            <a:pPr marL="228600" indent="-228600" algn="l" eaLnBrk="1" hangingPunct="1">
              <a:lnSpc>
                <a:spcPct val="90000"/>
              </a:lnSpc>
              <a:buFont typeface="Arial"/>
              <a:buChar char="•"/>
            </a:pPr>
            <a:r>
              <a:rPr lang="en-US" dirty="0" smtClean="0">
                <a:cs typeface="Times New Roman" pitchFamily="18" charset="0"/>
              </a:rPr>
              <a:t>Unpaid bills when resources should be adequate</a:t>
            </a:r>
            <a:endParaRPr lang="en-US" dirty="0" smtClean="0"/>
          </a:p>
        </p:txBody>
      </p:sp>
    </p:spTree>
    <p:extLst>
      <p:ext uri="{BB962C8B-B14F-4D97-AF65-F5344CB8AC3E}">
        <p14:creationId xmlns:p14="http://schemas.microsoft.com/office/powerpoint/2010/main" val="313325884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a:t>
            </a:r>
            <a:endParaRPr lang="en-US" dirty="0"/>
          </a:p>
        </p:txBody>
      </p:sp>
      <p:sp>
        <p:nvSpPr>
          <p:cNvPr id="3" name="Content Placeholder 2"/>
          <p:cNvSpPr>
            <a:spLocks noGrp="1"/>
          </p:cNvSpPr>
          <p:nvPr>
            <p:ph idx="1"/>
          </p:nvPr>
        </p:nvSpPr>
        <p:spPr>
          <a:xfrm>
            <a:off x="304800" y="1524000"/>
            <a:ext cx="8229600" cy="4343400"/>
          </a:xfrm>
        </p:spPr>
        <p:txBody>
          <a:bodyPr>
            <a:normAutofit fontScale="92500" lnSpcReduction="10000"/>
          </a:bodyPr>
          <a:lstStyle/>
          <a:p>
            <a:pPr algn="l"/>
            <a:r>
              <a:rPr lang="en-US" dirty="0" smtClean="0"/>
              <a:t>Be alert! The suffering is often in silence. </a:t>
            </a:r>
          </a:p>
          <a:p>
            <a:pPr algn="l"/>
            <a:endParaRPr lang="en-US" dirty="0" smtClean="0"/>
          </a:p>
          <a:p>
            <a:pPr algn="l"/>
            <a:r>
              <a:rPr lang="en-US" dirty="0" smtClean="0"/>
              <a:t>If you notice changes in a resident’s personality or behavior, you should start to question what is going on. </a:t>
            </a:r>
          </a:p>
          <a:p>
            <a:pPr algn="l"/>
            <a:endParaRPr lang="en-US" dirty="0" smtClean="0"/>
          </a:p>
          <a:p>
            <a:pPr algn="l"/>
            <a:r>
              <a:rPr lang="en-US" dirty="0" smtClean="0"/>
              <a:t>Remember, </a:t>
            </a:r>
            <a:r>
              <a:rPr lang="en-US" b="1" dirty="0" smtClean="0"/>
              <a:t>it is not </a:t>
            </a:r>
            <a:r>
              <a:rPr lang="en-US" dirty="0" smtClean="0"/>
              <a:t>your role to verify that abuse is occurring, only to alert the VOP Coordinator of your suspicions as soon as possible.  </a:t>
            </a:r>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137</a:t>
            </a:fld>
            <a:endParaRPr lang="en-US" dirty="0">
              <a:solidFill>
                <a:prstClr val="black">
                  <a:tint val="75000"/>
                </a:prstClr>
              </a:solidFill>
            </a:endParaRPr>
          </a:p>
        </p:txBody>
      </p:sp>
    </p:spTree>
    <p:extLst>
      <p:ext uri="{BB962C8B-B14F-4D97-AF65-F5344CB8AC3E}">
        <p14:creationId xmlns:p14="http://schemas.microsoft.com/office/powerpoint/2010/main" val="105914631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Volunteer Protection </a:t>
            </a:r>
            <a:r>
              <a:rPr lang="en-US" dirty="0" smtClean="0"/>
              <a:t>Act</a:t>
            </a:r>
            <a:br>
              <a:rPr lang="en-US" dirty="0" smtClean="0"/>
            </a:br>
            <a:r>
              <a:rPr lang="en-US" sz="2200" dirty="0" smtClean="0"/>
              <a:t>(Public Law 105-19)</a:t>
            </a:r>
            <a:endParaRPr lang="en-US" sz="2200" dirty="0"/>
          </a:p>
        </p:txBody>
      </p:sp>
      <p:sp>
        <p:nvSpPr>
          <p:cNvPr id="3" name="Content Placeholder 2"/>
          <p:cNvSpPr>
            <a:spLocks noGrp="1"/>
          </p:cNvSpPr>
          <p:nvPr>
            <p:ph idx="1"/>
          </p:nvPr>
        </p:nvSpPr>
        <p:spPr>
          <a:xfrm>
            <a:off x="228600" y="1600201"/>
            <a:ext cx="8458200" cy="4571999"/>
          </a:xfrm>
        </p:spPr>
        <p:txBody>
          <a:bodyPr>
            <a:normAutofit fontScale="92500" lnSpcReduction="10000"/>
          </a:bodyPr>
          <a:lstStyle/>
          <a:p>
            <a:pPr algn="l"/>
            <a:r>
              <a:rPr lang="en-US" sz="2800" dirty="0" smtClean="0"/>
              <a:t>The Volunteer Protection Act (</a:t>
            </a:r>
            <a:r>
              <a:rPr lang="en-US" sz="2800" dirty="0" err="1" smtClean="0"/>
              <a:t>VPA</a:t>
            </a:r>
            <a:r>
              <a:rPr lang="en-US" sz="2800" dirty="0" smtClean="0"/>
              <a:t>) provides </a:t>
            </a:r>
            <a:r>
              <a:rPr lang="en-US" sz="2800" dirty="0"/>
              <a:t>immunity for volunteers serving </a:t>
            </a:r>
            <a:r>
              <a:rPr lang="en-US" sz="2800" dirty="0" smtClean="0"/>
              <a:t>nonprofits/ </a:t>
            </a:r>
            <a:r>
              <a:rPr lang="en-US" sz="2800" dirty="0"/>
              <a:t>governmental entities for harm caused by their acts or omissions if</a:t>
            </a:r>
            <a:r>
              <a:rPr lang="en-US" sz="2800" dirty="0" smtClean="0"/>
              <a:t>:</a:t>
            </a:r>
            <a:endParaRPr lang="en-US" sz="2800" dirty="0"/>
          </a:p>
          <a:p>
            <a:pPr marL="457200" indent="-228600" algn="l">
              <a:buFont typeface="Arial" panose="020B0604020202020204" pitchFamily="34" charset="0"/>
              <a:buChar char="•"/>
            </a:pPr>
            <a:r>
              <a:rPr lang="en-US" sz="2800" dirty="0"/>
              <a:t>The volunteer was acting within the scope of his or her </a:t>
            </a:r>
            <a:r>
              <a:rPr lang="en-US" sz="2800" dirty="0" smtClean="0"/>
              <a:t>responsibilities</a:t>
            </a:r>
            <a:endParaRPr lang="en-US" sz="2800" dirty="0"/>
          </a:p>
          <a:p>
            <a:pPr marL="457200" indent="-228600" algn="l">
              <a:buFont typeface="Arial" panose="020B0604020202020204" pitchFamily="34" charset="0"/>
              <a:buChar char="•"/>
            </a:pPr>
            <a:r>
              <a:rPr lang="en-US" sz="2800" dirty="0"/>
              <a:t>If appropriate or required, the volunteer was properly licensed, certified or authorized to act.</a:t>
            </a:r>
          </a:p>
          <a:p>
            <a:pPr marL="457200" indent="-228600" algn="l">
              <a:buFont typeface="Arial" panose="020B0604020202020204" pitchFamily="34" charset="0"/>
              <a:buChar char="•"/>
            </a:pPr>
            <a:r>
              <a:rPr lang="en-US" sz="2800" dirty="0"/>
              <a:t>The harm was not caused by willful, criminal or reckless misconduct or gross negligence.</a:t>
            </a:r>
          </a:p>
          <a:p>
            <a:pPr marL="457200" indent="-228600" algn="l">
              <a:buFont typeface="Arial" panose="020B0604020202020204" pitchFamily="34" charset="0"/>
              <a:buChar char="•"/>
            </a:pPr>
            <a:r>
              <a:rPr lang="en-US" sz="2800" dirty="0"/>
              <a:t>The harm was not caused by the volunteer operating a motor vehicle, vessel, or aircraft</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138</a:t>
            </a:fld>
            <a:endParaRPr lang="en-US" dirty="0">
              <a:solidFill>
                <a:prstClr val="black">
                  <a:tint val="75000"/>
                </a:prstClr>
              </a:solidFill>
            </a:endParaRPr>
          </a:p>
        </p:txBody>
      </p:sp>
    </p:spTree>
    <p:extLst>
      <p:ext uri="{BB962C8B-B14F-4D97-AF65-F5344CB8AC3E}">
        <p14:creationId xmlns:p14="http://schemas.microsoft.com/office/powerpoint/2010/main" val="13640172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Volunteer Protection </a:t>
            </a:r>
            <a:r>
              <a:rPr lang="en-US" dirty="0" smtClean="0"/>
              <a:t>Act</a:t>
            </a:r>
            <a:br>
              <a:rPr lang="en-US" dirty="0" smtClean="0"/>
            </a:br>
            <a:r>
              <a:rPr lang="en-US" sz="2200" dirty="0" smtClean="0"/>
              <a:t>(Public Law 105-19)</a:t>
            </a:r>
            <a:endParaRPr lang="en-US" sz="2200" dirty="0"/>
          </a:p>
        </p:txBody>
      </p:sp>
      <p:sp>
        <p:nvSpPr>
          <p:cNvPr id="3" name="Content Placeholder 2"/>
          <p:cNvSpPr>
            <a:spLocks noGrp="1"/>
          </p:cNvSpPr>
          <p:nvPr>
            <p:ph idx="1"/>
          </p:nvPr>
        </p:nvSpPr>
        <p:spPr>
          <a:xfrm>
            <a:off x="457200" y="1600201"/>
            <a:ext cx="8229600" cy="4114799"/>
          </a:xfrm>
        </p:spPr>
        <p:txBody>
          <a:bodyPr>
            <a:noAutofit/>
          </a:bodyPr>
          <a:lstStyle/>
          <a:p>
            <a:pPr marL="114300" algn="l"/>
            <a:r>
              <a:rPr lang="en-US" sz="2800" dirty="0" smtClean="0"/>
              <a:t>Exceptions to liability limitation include m</a:t>
            </a:r>
            <a:r>
              <a:rPr lang="en-US" sz="2800" dirty="0" smtClean="0">
                <a:solidFill>
                  <a:prstClr val="black"/>
                </a:solidFill>
              </a:rPr>
              <a:t>isconduct </a:t>
            </a:r>
            <a:r>
              <a:rPr lang="en-US" sz="2800" dirty="0">
                <a:solidFill>
                  <a:prstClr val="black"/>
                </a:solidFill>
              </a:rPr>
              <a:t>that </a:t>
            </a:r>
            <a:r>
              <a:rPr lang="en-US" sz="2800" dirty="0" smtClean="0">
                <a:solidFill>
                  <a:prstClr val="black"/>
                </a:solidFill>
              </a:rPr>
              <a:t>is a(n):</a:t>
            </a:r>
          </a:p>
          <a:p>
            <a:pPr marL="457200" indent="-342900" algn="l">
              <a:buFont typeface="Arial" panose="020B0604020202020204" pitchFamily="34" charset="0"/>
              <a:buChar char="•"/>
            </a:pPr>
            <a:r>
              <a:rPr lang="en-US" sz="2800" dirty="0">
                <a:solidFill>
                  <a:prstClr val="black"/>
                </a:solidFill>
              </a:rPr>
              <a:t>C</a:t>
            </a:r>
            <a:r>
              <a:rPr lang="en-US" sz="2800" dirty="0" smtClean="0">
                <a:solidFill>
                  <a:prstClr val="black"/>
                </a:solidFill>
              </a:rPr>
              <a:t>rime </a:t>
            </a:r>
            <a:r>
              <a:rPr lang="en-US" sz="2800" dirty="0">
                <a:solidFill>
                  <a:prstClr val="black"/>
                </a:solidFill>
              </a:rPr>
              <a:t>of </a:t>
            </a:r>
            <a:r>
              <a:rPr lang="en-US" sz="2800" dirty="0" smtClean="0">
                <a:solidFill>
                  <a:prstClr val="black"/>
                </a:solidFill>
              </a:rPr>
              <a:t>violence</a:t>
            </a:r>
          </a:p>
          <a:p>
            <a:pPr marL="457200" indent="-342900" algn="l">
              <a:buFont typeface="Arial" panose="020B0604020202020204" pitchFamily="34" charset="0"/>
              <a:buChar char="•"/>
            </a:pPr>
            <a:r>
              <a:rPr lang="en-US" sz="2800" dirty="0">
                <a:solidFill>
                  <a:prstClr val="black"/>
                </a:solidFill>
              </a:rPr>
              <a:t>H</a:t>
            </a:r>
            <a:r>
              <a:rPr lang="en-US" sz="2800" dirty="0" smtClean="0">
                <a:solidFill>
                  <a:prstClr val="black"/>
                </a:solidFill>
              </a:rPr>
              <a:t>ate crime </a:t>
            </a:r>
          </a:p>
          <a:p>
            <a:pPr marL="457200" indent="-342900" algn="l">
              <a:buFont typeface="Arial" panose="020B0604020202020204" pitchFamily="34" charset="0"/>
              <a:buChar char="•"/>
            </a:pPr>
            <a:r>
              <a:rPr lang="en-US" sz="2800" dirty="0">
                <a:solidFill>
                  <a:prstClr val="black"/>
                </a:solidFill>
              </a:rPr>
              <a:t>S</a:t>
            </a:r>
            <a:r>
              <a:rPr lang="en-US" sz="2800" dirty="0" smtClean="0">
                <a:solidFill>
                  <a:prstClr val="black"/>
                </a:solidFill>
              </a:rPr>
              <a:t>exual offense </a:t>
            </a:r>
          </a:p>
          <a:p>
            <a:pPr marL="457200" indent="-342900" algn="l">
              <a:buFont typeface="Arial" panose="020B0604020202020204" pitchFamily="34" charset="0"/>
              <a:buChar char="•"/>
            </a:pPr>
            <a:r>
              <a:rPr lang="en-US" sz="2800" dirty="0">
                <a:solidFill>
                  <a:prstClr val="black"/>
                </a:solidFill>
              </a:rPr>
              <a:t>V</a:t>
            </a:r>
            <a:r>
              <a:rPr lang="en-US" sz="2800" dirty="0" smtClean="0">
                <a:solidFill>
                  <a:prstClr val="black"/>
                </a:solidFill>
              </a:rPr>
              <a:t>iolation </a:t>
            </a:r>
            <a:r>
              <a:rPr lang="en-US" sz="2800" dirty="0">
                <a:solidFill>
                  <a:prstClr val="black"/>
                </a:solidFill>
              </a:rPr>
              <a:t>of federal or state civil rights </a:t>
            </a:r>
            <a:r>
              <a:rPr lang="en-US" sz="2800" dirty="0" smtClean="0">
                <a:solidFill>
                  <a:prstClr val="black"/>
                </a:solidFill>
              </a:rPr>
              <a:t>law</a:t>
            </a:r>
          </a:p>
          <a:p>
            <a:pPr marL="457200" indent="-342900" algn="l">
              <a:buFont typeface="Arial" panose="020B0604020202020204" pitchFamily="34" charset="0"/>
              <a:buChar char="•"/>
            </a:pPr>
            <a:r>
              <a:rPr lang="en-US" sz="2800" dirty="0" smtClean="0">
                <a:solidFill>
                  <a:prstClr val="black"/>
                </a:solidFill>
              </a:rPr>
              <a:t>Act </a:t>
            </a:r>
            <a:r>
              <a:rPr lang="en-US" sz="2800" dirty="0">
                <a:solidFill>
                  <a:prstClr val="black"/>
                </a:solidFill>
              </a:rPr>
              <a:t>committed under the influence of alcohol or </a:t>
            </a:r>
            <a:r>
              <a:rPr lang="en-US" sz="2800" dirty="0" smtClean="0">
                <a:solidFill>
                  <a:prstClr val="black"/>
                </a:solidFill>
              </a:rPr>
              <a:t>drugs</a:t>
            </a:r>
            <a:endParaRPr lang="en-US" sz="2800" dirty="0" smtClean="0"/>
          </a:p>
          <a:p>
            <a:pPr marL="114300" algn="l"/>
            <a:r>
              <a:rPr lang="en-US" sz="2400" b="1" dirty="0" smtClean="0"/>
              <a:t>In short—follow our program rules and you should be fine!</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139</a:t>
            </a:fld>
            <a:endParaRPr lang="en-US" dirty="0">
              <a:solidFill>
                <a:prstClr val="black">
                  <a:tint val="75000"/>
                </a:prstClr>
              </a:solidFill>
            </a:endParaRPr>
          </a:p>
        </p:txBody>
      </p:sp>
    </p:spTree>
    <p:extLst>
      <p:ext uri="{BB962C8B-B14F-4D97-AF65-F5344CB8AC3E}">
        <p14:creationId xmlns:p14="http://schemas.microsoft.com/office/powerpoint/2010/main" val="1193812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the Ombudsman can help</a:t>
            </a:r>
            <a:endParaRPr lang="en-US" dirty="0"/>
          </a:p>
        </p:txBody>
      </p:sp>
      <p:sp>
        <p:nvSpPr>
          <p:cNvPr id="3" name="Content Placeholder 2"/>
          <p:cNvSpPr>
            <a:spLocks noGrp="1"/>
          </p:cNvSpPr>
          <p:nvPr>
            <p:ph idx="1"/>
          </p:nvPr>
        </p:nvSpPr>
        <p:spPr>
          <a:xfrm>
            <a:off x="457200" y="1752600"/>
            <a:ext cx="8229600" cy="4495800"/>
          </a:xfrm>
        </p:spPr>
        <p:txBody>
          <a:bodyPr>
            <a:normAutofit fontScale="92500" lnSpcReduction="20000"/>
          </a:bodyPr>
          <a:lstStyle/>
          <a:p>
            <a:pPr marL="457200" indent="-342900" algn="l">
              <a:buFont typeface="Arial" pitchFamily="34" charset="0"/>
              <a:buChar char="•"/>
            </a:pPr>
            <a:r>
              <a:rPr lang="en-US" sz="3500" dirty="0" smtClean="0"/>
              <a:t>Provide assistance in situations where a resident/tenant is facing involuntary discharge/transfer.</a:t>
            </a:r>
          </a:p>
          <a:p>
            <a:pPr marL="457200" indent="-342900" algn="l">
              <a:buFont typeface="Arial" pitchFamily="34" charset="0"/>
              <a:buChar char="•"/>
            </a:pPr>
            <a:r>
              <a:rPr lang="en-US" sz="3500" dirty="0" smtClean="0"/>
              <a:t>Answer questions about standard practices and clarify state and federal </a:t>
            </a:r>
            <a:r>
              <a:rPr lang="en-US" sz="3500" dirty="0"/>
              <a:t>guidelines </a:t>
            </a:r>
            <a:r>
              <a:rPr lang="en-US" sz="3500" dirty="0" smtClean="0"/>
              <a:t>for long-term care.</a:t>
            </a:r>
            <a:endParaRPr lang="en-US" sz="3500" dirty="0"/>
          </a:p>
          <a:p>
            <a:pPr marL="457200" indent="-342900" algn="l">
              <a:buFont typeface="Arial" pitchFamily="34" charset="0"/>
              <a:buChar char="•"/>
            </a:pPr>
            <a:r>
              <a:rPr lang="en-US" sz="3500" dirty="0"/>
              <a:t>Obtain information </a:t>
            </a:r>
            <a:r>
              <a:rPr lang="en-US" sz="3500" dirty="0" smtClean="0"/>
              <a:t>about </a:t>
            </a:r>
            <a:r>
              <a:rPr lang="en-US" sz="3500" dirty="0"/>
              <a:t>choosing a care </a:t>
            </a:r>
            <a:r>
              <a:rPr lang="en-US" sz="3500" dirty="0" smtClean="0"/>
              <a:t>facility.</a:t>
            </a:r>
          </a:p>
          <a:p>
            <a:pPr marL="457200" lvl="0" indent="-342900" algn="l">
              <a:buFont typeface="Arial" pitchFamily="34" charset="0"/>
              <a:buChar char="•"/>
            </a:pPr>
            <a:r>
              <a:rPr lang="en-US" sz="3500" dirty="0" smtClean="0">
                <a:solidFill>
                  <a:prstClr val="black"/>
                </a:solidFill>
              </a:rPr>
              <a:t>Provide </a:t>
            </a:r>
            <a:r>
              <a:rPr lang="en-US" sz="3500" dirty="0">
                <a:solidFill>
                  <a:prstClr val="black"/>
                </a:solidFill>
              </a:rPr>
              <a:t>general information and education about long-term care.</a:t>
            </a:r>
          </a:p>
          <a:p>
            <a:pPr marL="457200" indent="-342900" algn="l">
              <a:buFont typeface="Arial" pitchFamily="34" charset="0"/>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14</a:t>
            </a:fld>
            <a:endParaRPr lang="en-US" dirty="0"/>
          </a:p>
        </p:txBody>
      </p:sp>
    </p:spTree>
    <p:extLst>
      <p:ext uri="{BB962C8B-B14F-4D97-AF65-F5344CB8AC3E}">
        <p14:creationId xmlns:p14="http://schemas.microsoft.com/office/powerpoint/2010/main" val="414591119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2400" y="1524000"/>
            <a:ext cx="8686800" cy="437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Two Men Meet on the Beach</a:t>
            </a:r>
            <a:endParaRPr lang="en-US" dirty="0"/>
          </a:p>
        </p:txBody>
      </p:sp>
      <p:sp>
        <p:nvSpPr>
          <p:cNvPr id="3" name="Content Placeholder 2"/>
          <p:cNvSpPr>
            <a:spLocks noGrp="1"/>
          </p:cNvSpPr>
          <p:nvPr>
            <p:ph idx="1"/>
          </p:nvPr>
        </p:nvSpPr>
        <p:spPr>
          <a:xfrm>
            <a:off x="458274" y="1600200"/>
            <a:ext cx="8229600" cy="4343400"/>
          </a:xfrm>
        </p:spPr>
        <p:txBody>
          <a:bodyPr>
            <a:normAutofit/>
          </a:bodyPr>
          <a:lstStyle/>
          <a:p>
            <a:pPr marL="228600" indent="-228600" algn="l"/>
            <a:r>
              <a:rPr lang="en-US" sz="2500" dirty="0" smtClean="0"/>
              <a:t>-“Good evening. What are you doing?”</a:t>
            </a:r>
          </a:p>
          <a:p>
            <a:pPr marL="228600" indent="-228600" algn="l"/>
            <a:r>
              <a:rPr lang="en-US" sz="2500" dirty="0" smtClean="0"/>
              <a:t>-“I’m throwing starfish back in the ocean. If I don’t they’ll die here on the sand.”</a:t>
            </a:r>
          </a:p>
          <a:p>
            <a:pPr marL="228600" indent="-228600" algn="l"/>
            <a:r>
              <a:rPr lang="en-US" sz="2500" dirty="0" smtClean="0"/>
              <a:t>-“But there must be a thousand starfish on this beach. You can’t possibly get to enough of them to make a difference.”</a:t>
            </a:r>
          </a:p>
          <a:p>
            <a:pPr marL="228600" indent="-228600" algn="l"/>
            <a:r>
              <a:rPr lang="en-US" sz="2500" dirty="0" smtClean="0"/>
              <a:t>-Smiling, the man picked up another starfish and threw it into the ocean, saying, “well, I made a difference to that one.”</a:t>
            </a: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140</a:t>
            </a:fld>
            <a:endParaRPr lang="en-US" dirty="0">
              <a:solidFill>
                <a:prstClr val="black">
                  <a:tint val="75000"/>
                </a:prstClr>
              </a:solidFill>
            </a:endParaRPr>
          </a:p>
        </p:txBody>
      </p:sp>
    </p:spTree>
    <p:extLst>
      <p:ext uri="{BB962C8B-B14F-4D97-AF65-F5344CB8AC3E}">
        <p14:creationId xmlns:p14="http://schemas.microsoft.com/office/powerpoint/2010/main" val="54653181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and next steps…</a:t>
            </a:r>
            <a:endParaRPr lang="en-US" dirty="0"/>
          </a:p>
        </p:txBody>
      </p:sp>
      <p:sp>
        <p:nvSpPr>
          <p:cNvPr id="3" name="Content Placeholder 2"/>
          <p:cNvSpPr>
            <a:spLocks noGrp="1"/>
          </p:cNvSpPr>
          <p:nvPr>
            <p:ph idx="1"/>
          </p:nvPr>
        </p:nvSpPr>
        <p:spPr>
          <a:xfrm>
            <a:off x="457200" y="1600201"/>
            <a:ext cx="3962400" cy="4343400"/>
          </a:xfrm>
          <a:ln/>
        </p:spPr>
        <p:style>
          <a:lnRef idx="2">
            <a:schemeClr val="accent1"/>
          </a:lnRef>
          <a:fillRef idx="1">
            <a:schemeClr val="lt1"/>
          </a:fillRef>
          <a:effectRef idx="0">
            <a:schemeClr val="accent1"/>
          </a:effectRef>
          <a:fontRef idx="minor">
            <a:schemeClr val="dk1"/>
          </a:fontRef>
        </p:style>
        <p:txBody>
          <a:bodyPr/>
          <a:lstStyle/>
          <a:p>
            <a:pPr algn="l"/>
            <a:r>
              <a:rPr lang="en-US" b="1" dirty="0" smtClean="0"/>
              <a:t>Before you leave!</a:t>
            </a:r>
          </a:p>
          <a:p>
            <a:pPr marL="457200" indent="-457200" algn="l">
              <a:buFont typeface="Arial" panose="020B0604020202020204" pitchFamily="34" charset="0"/>
              <a:buChar char="•"/>
            </a:pPr>
            <a:r>
              <a:rPr lang="en-US" dirty="0" smtClean="0"/>
              <a:t>Confidentiality agreement</a:t>
            </a:r>
          </a:p>
          <a:p>
            <a:pPr marL="457200" indent="-457200" algn="l">
              <a:buFont typeface="Arial" panose="020B0604020202020204" pitchFamily="34" charset="0"/>
              <a:buChar char="•"/>
            </a:pPr>
            <a:r>
              <a:rPr lang="en-US" dirty="0" smtClean="0"/>
              <a:t>Background check forms</a:t>
            </a:r>
          </a:p>
          <a:p>
            <a:pPr marL="457200" indent="-457200" algn="l">
              <a:buFont typeface="Arial" panose="020B0604020202020204" pitchFamily="34" charset="0"/>
              <a:buChar char="•"/>
            </a:pPr>
            <a:r>
              <a:rPr lang="en-US" dirty="0" smtClean="0"/>
              <a:t>Photos</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141</a:t>
            </a:fld>
            <a:endParaRPr lang="en-US" dirty="0">
              <a:solidFill>
                <a:prstClr val="black">
                  <a:tint val="75000"/>
                </a:prstClr>
              </a:solidFill>
            </a:endParaRPr>
          </a:p>
        </p:txBody>
      </p:sp>
      <p:sp>
        <p:nvSpPr>
          <p:cNvPr id="6" name="Content Placeholder 2"/>
          <p:cNvSpPr txBox="1">
            <a:spLocks/>
          </p:cNvSpPr>
          <p:nvPr/>
        </p:nvSpPr>
        <p:spPr>
          <a:xfrm>
            <a:off x="4572000" y="1600200"/>
            <a:ext cx="4114800" cy="43434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b="1" dirty="0" smtClean="0"/>
              <a:t>Next steps…</a:t>
            </a:r>
          </a:p>
          <a:p>
            <a:pPr marL="457200" indent="-457200" algn="l">
              <a:buFont typeface="Arial" pitchFamily="34" charset="0"/>
              <a:buChar char="•"/>
            </a:pPr>
            <a:r>
              <a:rPr lang="en-US" dirty="0" smtClean="0"/>
              <a:t>Review your manual</a:t>
            </a:r>
          </a:p>
          <a:p>
            <a:pPr marL="457200" indent="-457200" algn="l">
              <a:buFont typeface="Arial" pitchFamily="34" charset="0"/>
              <a:buChar char="•"/>
            </a:pPr>
            <a:r>
              <a:rPr lang="en-US" dirty="0" smtClean="0"/>
              <a:t>Take “The Aging Process” quiz</a:t>
            </a:r>
          </a:p>
          <a:p>
            <a:pPr marL="457200" indent="-457200" algn="l">
              <a:buFont typeface="Arial" pitchFamily="34" charset="0"/>
              <a:buChar char="•"/>
            </a:pPr>
            <a:r>
              <a:rPr lang="en-US" dirty="0" smtClean="0"/>
              <a:t>Follow up phone call with </a:t>
            </a:r>
            <a:r>
              <a:rPr lang="en-US" dirty="0" err="1" smtClean="0"/>
              <a:t>VOP</a:t>
            </a:r>
            <a:r>
              <a:rPr lang="en-US" dirty="0" smtClean="0"/>
              <a:t> Coordinator</a:t>
            </a:r>
          </a:p>
          <a:p>
            <a:pPr marL="457200" indent="-457200" algn="l">
              <a:buFont typeface="Arial" pitchFamily="34" charset="0"/>
              <a:buChar char="•"/>
            </a:pPr>
            <a:r>
              <a:rPr lang="en-US" dirty="0" smtClean="0"/>
              <a:t>Certification</a:t>
            </a:r>
          </a:p>
          <a:p>
            <a:pPr marL="457200" indent="-457200" algn="l">
              <a:buFont typeface="Arial" pitchFamily="34" charset="0"/>
              <a:buChar char="•"/>
            </a:pPr>
            <a:r>
              <a:rPr lang="en-US" dirty="0" smtClean="0"/>
              <a:t>Orientation</a:t>
            </a:r>
          </a:p>
          <a:p>
            <a:pPr marL="457200" indent="-457200" algn="l">
              <a:buFont typeface="Arial" pitchFamily="34" charset="0"/>
              <a:buChar char="•"/>
            </a:pPr>
            <a:endParaRPr lang="en-US" dirty="0" smtClean="0"/>
          </a:p>
          <a:p>
            <a:pPr marL="457200" indent="-457200" algn="l">
              <a:buFont typeface="Arial" pitchFamily="34" charset="0"/>
              <a:buChar char="•"/>
            </a:pPr>
            <a:endParaRPr lang="en-US" dirty="0" smtClean="0"/>
          </a:p>
          <a:p>
            <a:pPr marL="457200" indent="-457200" algn="l">
              <a:buFont typeface="Arial" pitchFamily="34" charset="0"/>
              <a:buChar char="•"/>
            </a:pPr>
            <a:endParaRPr lang="en-US" dirty="0"/>
          </a:p>
        </p:txBody>
      </p:sp>
    </p:spTree>
    <p:extLst>
      <p:ext uri="{BB962C8B-B14F-4D97-AF65-F5344CB8AC3E}">
        <p14:creationId xmlns:p14="http://schemas.microsoft.com/office/powerpoint/2010/main" val="278897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 Ombudsman Program</a:t>
            </a:r>
            <a:endParaRPr lang="en-US" dirty="0"/>
          </a:p>
        </p:txBody>
      </p:sp>
      <p:sp>
        <p:nvSpPr>
          <p:cNvPr id="3" name="Content Placeholder 2"/>
          <p:cNvSpPr>
            <a:spLocks noGrp="1"/>
          </p:cNvSpPr>
          <p:nvPr>
            <p:ph idx="1"/>
          </p:nvPr>
        </p:nvSpPr>
        <p:spPr>
          <a:xfrm>
            <a:off x="457200" y="1752600"/>
            <a:ext cx="8229600" cy="4343400"/>
          </a:xfrm>
        </p:spPr>
        <p:txBody>
          <a:bodyPr>
            <a:normAutofit fontScale="77500" lnSpcReduction="20000"/>
          </a:bodyPr>
          <a:lstStyle/>
          <a:p>
            <a:pPr algn="l"/>
            <a:r>
              <a:rPr lang="en-US" sz="4100" dirty="0" smtClean="0"/>
              <a:t>The Volunteer Ombudsman Program (VOP) was designed to place trained and certified volunteers in long-term care facilities to assist Local Ombudsman in carrying out the duties described in the Older Americans Act.</a:t>
            </a:r>
          </a:p>
          <a:p>
            <a:endParaRPr lang="en-US" sz="3100" dirty="0"/>
          </a:p>
          <a:p>
            <a:r>
              <a:rPr lang="en-US" sz="4000" i="1" dirty="0"/>
              <a:t>“Never doubt that a small group of thoughtful, </a:t>
            </a:r>
            <a:endParaRPr lang="en-US" sz="4000" i="1" dirty="0" smtClean="0"/>
          </a:p>
          <a:p>
            <a:r>
              <a:rPr lang="en-US" sz="4000" i="1" dirty="0" smtClean="0"/>
              <a:t>committed </a:t>
            </a:r>
            <a:r>
              <a:rPr lang="en-US" sz="4000" i="1" dirty="0"/>
              <a:t>citizens can change the world.  </a:t>
            </a:r>
            <a:endParaRPr lang="en-US" sz="4000" i="1" dirty="0" smtClean="0"/>
          </a:p>
          <a:p>
            <a:r>
              <a:rPr lang="en-US" sz="4000" i="1" dirty="0" smtClean="0"/>
              <a:t>Indeed, It </a:t>
            </a:r>
            <a:r>
              <a:rPr lang="en-US" sz="4000" i="1" dirty="0"/>
              <a:t>is the only thing that ever has.”                   </a:t>
            </a:r>
            <a:endParaRPr lang="en-US" sz="4000" dirty="0"/>
          </a:p>
          <a:p>
            <a:r>
              <a:rPr lang="en-US" sz="4000" i="1" dirty="0"/>
              <a:t>  </a:t>
            </a:r>
            <a:r>
              <a:rPr lang="en-US" sz="4000" i="1" dirty="0" smtClean="0"/>
              <a:t>Margaret Mead</a:t>
            </a:r>
            <a:r>
              <a:rPr lang="en-US" sz="2900" dirty="0" smtClean="0"/>
              <a:t> </a:t>
            </a:r>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15</a:t>
            </a:fld>
            <a:endParaRPr lang="en-US" dirty="0"/>
          </a:p>
        </p:txBody>
      </p:sp>
    </p:spTree>
    <p:extLst>
      <p:ext uri="{BB962C8B-B14F-4D97-AF65-F5344CB8AC3E}">
        <p14:creationId xmlns:p14="http://schemas.microsoft.com/office/powerpoint/2010/main" val="2072750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VOP</a:t>
            </a:r>
            <a:r>
              <a:rPr lang="en-US" dirty="0" smtClean="0"/>
              <a:t> Facts</a:t>
            </a:r>
            <a:endParaRPr lang="en-US" dirty="0"/>
          </a:p>
        </p:txBody>
      </p:sp>
      <p:sp>
        <p:nvSpPr>
          <p:cNvPr id="3" name="Content Placeholder 2"/>
          <p:cNvSpPr>
            <a:spLocks noGrp="1"/>
          </p:cNvSpPr>
          <p:nvPr>
            <p:ph idx="1"/>
          </p:nvPr>
        </p:nvSpPr>
        <p:spPr/>
        <p:txBody>
          <a:bodyPr>
            <a:normAutofit/>
          </a:bodyPr>
          <a:lstStyle/>
          <a:p>
            <a:pPr marL="228600" indent="-228600" algn="l">
              <a:buFont typeface="Arial"/>
              <a:buChar char="•"/>
            </a:pPr>
            <a:r>
              <a:rPr lang="en-US" dirty="0" smtClean="0"/>
              <a:t>Most states have a similar volunteer program.</a:t>
            </a:r>
          </a:p>
          <a:p>
            <a:pPr marL="228600" indent="-228600" algn="l">
              <a:buFont typeface="Arial"/>
              <a:buChar char="•"/>
            </a:pPr>
            <a:r>
              <a:rPr lang="en-US" dirty="0" smtClean="0"/>
              <a:t>Our program is written into Iowa Code and receives an annual state appropriation.</a:t>
            </a:r>
          </a:p>
          <a:p>
            <a:pPr marL="228600" indent="-228600" algn="l">
              <a:buFont typeface="Arial"/>
              <a:buChar char="•"/>
            </a:pPr>
            <a:r>
              <a:rPr lang="en-US" dirty="0" smtClean="0"/>
              <a:t>Our first volunteer began in September 2013.</a:t>
            </a:r>
          </a:p>
          <a:p>
            <a:pPr marL="228600" indent="-228600" algn="l">
              <a:buFont typeface="Arial"/>
              <a:buChar char="•"/>
            </a:pPr>
            <a:r>
              <a:rPr lang="en-US" dirty="0" smtClean="0"/>
              <a:t>As of June 30, 2014 there were 83 volunteers  serving in 71 facilities across 32 counties.</a:t>
            </a:r>
          </a:p>
        </p:txBody>
      </p:sp>
      <p:sp>
        <p:nvSpPr>
          <p:cNvPr id="4" name="Slide Number Placeholder 3"/>
          <p:cNvSpPr>
            <a:spLocks noGrp="1"/>
          </p:cNvSpPr>
          <p:nvPr>
            <p:ph type="sldNum" sz="quarter" idx="12"/>
          </p:nvPr>
        </p:nvSpPr>
        <p:spPr/>
        <p:txBody>
          <a:bodyPr/>
          <a:lstStyle/>
          <a:p>
            <a:fld id="{68824265-3888-4A47-A8DA-F5D29DFC2485}"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VOP</a:t>
            </a:r>
            <a:r>
              <a:rPr lang="en-US" dirty="0" smtClean="0"/>
              <a:t> Facts</a:t>
            </a:r>
            <a:endParaRPr lang="en-US" dirty="0"/>
          </a:p>
        </p:txBody>
      </p:sp>
      <p:sp>
        <p:nvSpPr>
          <p:cNvPr id="3" name="Content Placeholder 2"/>
          <p:cNvSpPr>
            <a:spLocks noGrp="1"/>
          </p:cNvSpPr>
          <p:nvPr>
            <p:ph idx="1"/>
          </p:nvPr>
        </p:nvSpPr>
        <p:spPr/>
        <p:txBody>
          <a:bodyPr>
            <a:normAutofit/>
          </a:bodyPr>
          <a:lstStyle/>
          <a:p>
            <a:pPr marL="228600" indent="-228600" algn="l">
              <a:buFont typeface="Arial"/>
              <a:buChar char="•"/>
            </a:pPr>
            <a:r>
              <a:rPr lang="en-US" sz="3600" dirty="0" smtClean="0"/>
              <a:t>Unique volunteer achievements:</a:t>
            </a:r>
          </a:p>
          <a:p>
            <a:pPr marL="971550" lvl="1" indent="-228600">
              <a:buFont typeface="Arial"/>
              <a:buChar char="•"/>
            </a:pPr>
            <a:r>
              <a:rPr lang="en-US" sz="3200" dirty="0" smtClean="0"/>
              <a:t>Establishment of a family council</a:t>
            </a:r>
          </a:p>
          <a:p>
            <a:pPr marL="971550" lvl="1" indent="-228600">
              <a:buFont typeface="Arial"/>
              <a:buChar char="•"/>
            </a:pPr>
            <a:r>
              <a:rPr lang="en-US" sz="3200" dirty="0" smtClean="0"/>
              <a:t>Establishment of a veterans visitation program</a:t>
            </a:r>
          </a:p>
          <a:p>
            <a:pPr marL="971550" lvl="1" indent="-228600">
              <a:buFont typeface="Arial"/>
              <a:buChar char="•"/>
            </a:pPr>
            <a:r>
              <a:rPr lang="en-US" sz="3200" dirty="0" smtClean="0"/>
              <a:t>Assisting with facility closure</a:t>
            </a:r>
            <a:endParaRPr lang="en-US" sz="32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17</a:t>
            </a:fld>
            <a:endParaRPr lang="en-US" dirty="0"/>
          </a:p>
        </p:txBody>
      </p:sp>
    </p:spTree>
    <p:extLst>
      <p:ext uri="{BB962C8B-B14F-4D97-AF65-F5344CB8AC3E}">
        <p14:creationId xmlns:p14="http://schemas.microsoft.com/office/powerpoint/2010/main" val="11259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the VOP volunteers? </a:t>
            </a:r>
            <a:endParaRPr lang="en-US" dirty="0"/>
          </a:p>
        </p:txBody>
      </p:sp>
      <p:sp>
        <p:nvSpPr>
          <p:cNvPr id="3" name="Content Placeholder 2"/>
          <p:cNvSpPr>
            <a:spLocks noGrp="1"/>
          </p:cNvSpPr>
          <p:nvPr>
            <p:ph idx="1"/>
          </p:nvPr>
        </p:nvSpPr>
        <p:spPr>
          <a:xfrm>
            <a:off x="371475" y="1600200"/>
            <a:ext cx="8239125" cy="4419600"/>
          </a:xfrm>
        </p:spPr>
        <p:txBody>
          <a:bodyPr>
            <a:normAutofit/>
          </a:bodyPr>
          <a:lstStyle/>
          <a:p>
            <a:pPr marL="342900" indent="-342900" algn="l">
              <a:buFont typeface="Arial" panose="020B0604020202020204" pitchFamily="34" charset="0"/>
              <a:buChar char="•"/>
            </a:pPr>
            <a:r>
              <a:rPr lang="en-US" dirty="0" smtClean="0"/>
              <a:t>Community members over 18 years of age (currently includes college students through retirees).</a:t>
            </a:r>
          </a:p>
          <a:p>
            <a:pPr marL="342900" indent="-342900" algn="l">
              <a:buFont typeface="Arial" panose="020B0604020202020204" pitchFamily="34" charset="0"/>
              <a:buChar char="•"/>
            </a:pPr>
            <a:r>
              <a:rPr lang="en-US" dirty="0" smtClean="0"/>
              <a:t>Have a strong appreciation for older adults.</a:t>
            </a:r>
          </a:p>
          <a:p>
            <a:pPr marL="342900" indent="-342900" algn="l">
              <a:buFont typeface="Arial" panose="020B0604020202020204" pitchFamily="34" charset="0"/>
              <a:buChar char="•"/>
            </a:pPr>
            <a:r>
              <a:rPr lang="en-US" dirty="0" smtClean="0"/>
              <a:t>Some with professional experience in areas of health, human services, or long-term care.</a:t>
            </a:r>
          </a:p>
          <a:p>
            <a:pPr marL="342900" indent="-342900" algn="l">
              <a:buFont typeface="Arial" panose="020B0604020202020204" pitchFamily="34" charset="0"/>
              <a:buChar char="•"/>
            </a:pPr>
            <a:r>
              <a:rPr lang="en-US" dirty="0" smtClean="0"/>
              <a:t>Some with experience as family members or caregivers of a long-term care resident.  </a:t>
            </a:r>
          </a:p>
          <a:p>
            <a:pPr algn="l"/>
            <a:endParaRPr lang="en-US" sz="2500" dirty="0" smtClean="0"/>
          </a:p>
          <a:p>
            <a:pPr marL="342900" indent="-342900" algn="l">
              <a:buFont typeface="Arial" panose="020B0604020202020204" pitchFamily="34" charset="0"/>
              <a:buChar char="•"/>
            </a:pPr>
            <a:endParaRPr lang="en-US" sz="2500" dirty="0" smtClean="0"/>
          </a:p>
          <a:p>
            <a:pPr marL="342900" lvl="0" indent="-342900" algn="l">
              <a:buFont typeface="Arial" pitchFamily="34" charset="0"/>
              <a:buChar char="•"/>
            </a:pPr>
            <a:endParaRPr lang="en-US" sz="2500"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pPr/>
              <a:t>18</a:t>
            </a:fld>
            <a:endParaRPr lang="en-US" dirty="0"/>
          </a:p>
        </p:txBody>
      </p:sp>
    </p:spTree>
    <p:extLst>
      <p:ext uri="{BB962C8B-B14F-4D97-AF65-F5344CB8AC3E}">
        <p14:creationId xmlns:p14="http://schemas.microsoft.com/office/powerpoint/2010/main" val="35120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the VOP volunteers? </a:t>
            </a:r>
            <a:endParaRPr lang="en-US" dirty="0"/>
          </a:p>
        </p:txBody>
      </p:sp>
      <p:sp>
        <p:nvSpPr>
          <p:cNvPr id="3" name="Content Placeholder 2"/>
          <p:cNvSpPr>
            <a:spLocks noGrp="1"/>
          </p:cNvSpPr>
          <p:nvPr>
            <p:ph idx="1"/>
          </p:nvPr>
        </p:nvSpPr>
        <p:spPr>
          <a:xfrm>
            <a:off x="371475" y="1600200"/>
            <a:ext cx="8239125" cy="4419600"/>
          </a:xfrm>
        </p:spPr>
        <p:txBody>
          <a:bodyPr>
            <a:normAutofit/>
          </a:bodyPr>
          <a:lstStyle/>
          <a:p>
            <a:pPr marL="342900" indent="-342900" algn="l">
              <a:buFont typeface="Arial" panose="020B0604020202020204" pitchFamily="34" charset="0"/>
              <a:buChar char="•"/>
            </a:pPr>
            <a:r>
              <a:rPr lang="en-US" dirty="0" smtClean="0"/>
              <a:t>Good listeners and objective problem solvers.</a:t>
            </a:r>
          </a:p>
          <a:p>
            <a:pPr marL="342900" indent="-342900" algn="l">
              <a:buFont typeface="Arial" panose="020B0604020202020204" pitchFamily="34" charset="0"/>
              <a:buChar char="•"/>
            </a:pPr>
            <a:r>
              <a:rPr lang="en-US" dirty="0" smtClean="0"/>
              <a:t>Able to demonstrate an understanding of program practices.</a:t>
            </a:r>
          </a:p>
          <a:p>
            <a:pPr marL="342900" indent="-342900" algn="l">
              <a:buFont typeface="Arial" panose="020B0604020202020204" pitchFamily="34" charset="0"/>
              <a:buChar char="•"/>
            </a:pPr>
            <a:r>
              <a:rPr lang="en-US" dirty="0" smtClean="0"/>
              <a:t>Do not have a conflict of interest as defined by the </a:t>
            </a:r>
            <a:r>
              <a:rPr lang="en-US" dirty="0" err="1" smtClean="0"/>
              <a:t>OAA</a:t>
            </a:r>
            <a:r>
              <a:rPr lang="en-US" dirty="0" smtClean="0"/>
              <a:t>.</a:t>
            </a:r>
          </a:p>
          <a:p>
            <a:pPr algn="l"/>
            <a:endParaRPr lang="en-US" sz="2500" dirty="0" smtClean="0"/>
          </a:p>
          <a:p>
            <a:pPr marL="342900" indent="-342900" algn="l">
              <a:buFont typeface="Arial" panose="020B0604020202020204" pitchFamily="34" charset="0"/>
              <a:buChar char="•"/>
            </a:pPr>
            <a:endParaRPr lang="en-US" sz="2500" dirty="0" smtClean="0"/>
          </a:p>
          <a:p>
            <a:pPr marL="342900" lvl="0" indent="-342900" algn="l">
              <a:buFont typeface="Arial" pitchFamily="34" charset="0"/>
              <a:buChar char="•"/>
            </a:pPr>
            <a:endParaRPr lang="en-US" sz="2500"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pPr/>
              <a:t>19</a:t>
            </a:fld>
            <a:endParaRPr lang="en-US" dirty="0"/>
          </a:p>
        </p:txBody>
      </p:sp>
    </p:spTree>
    <p:extLst>
      <p:ext uri="{BB962C8B-B14F-4D97-AF65-F5344CB8AC3E}">
        <p14:creationId xmlns:p14="http://schemas.microsoft.com/office/powerpoint/2010/main" val="2848616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Greetings</a:t>
            </a:r>
            <a:endParaRPr lang="en-US" dirty="0"/>
          </a:p>
        </p:txBody>
      </p:sp>
      <p:sp>
        <p:nvSpPr>
          <p:cNvPr id="7" name="Content Placeholder 6"/>
          <p:cNvSpPr>
            <a:spLocks noGrp="1"/>
          </p:cNvSpPr>
          <p:nvPr>
            <p:ph idx="1"/>
          </p:nvPr>
        </p:nvSpPr>
        <p:spPr>
          <a:xfrm>
            <a:off x="457200" y="1981200"/>
            <a:ext cx="8229600" cy="4343400"/>
          </a:xfrm>
        </p:spPr>
        <p:txBody>
          <a:bodyPr>
            <a:normAutofit/>
          </a:bodyPr>
          <a:lstStyle/>
          <a:p>
            <a:pPr marL="457200" indent="-457200" algn="l">
              <a:buFont typeface="Arial" panose="020B0604020202020204" pitchFamily="34" charset="0"/>
              <a:buChar char="•"/>
            </a:pPr>
            <a:r>
              <a:rPr lang="en-US" sz="3600" dirty="0" smtClean="0"/>
              <a:t>What is your name?</a:t>
            </a:r>
          </a:p>
          <a:p>
            <a:pPr marL="457200" indent="-457200" algn="l">
              <a:buFont typeface="Arial" panose="020B0604020202020204" pitchFamily="34" charset="0"/>
              <a:buChar char="•"/>
            </a:pPr>
            <a:r>
              <a:rPr lang="en-US" sz="3600" dirty="0" smtClean="0"/>
              <a:t>Where are you from?</a:t>
            </a:r>
          </a:p>
          <a:p>
            <a:pPr marL="457200" indent="-457200" algn="l">
              <a:buFont typeface="Arial" panose="020B0604020202020204" pitchFamily="34" charset="0"/>
              <a:buChar char="•"/>
            </a:pPr>
            <a:r>
              <a:rPr lang="en-US" sz="3600" dirty="0" smtClean="0"/>
              <a:t>What experience (if any) do you have in long-term care?</a:t>
            </a:r>
            <a:endParaRPr lang="en-US" sz="3600" dirty="0"/>
          </a:p>
        </p:txBody>
      </p:sp>
      <p:sp>
        <p:nvSpPr>
          <p:cNvPr id="5" name="Slide Number Placeholder 4"/>
          <p:cNvSpPr>
            <a:spLocks noGrp="1"/>
          </p:cNvSpPr>
          <p:nvPr>
            <p:ph type="sldNum" sz="quarter" idx="12"/>
          </p:nvPr>
        </p:nvSpPr>
        <p:spPr/>
        <p:txBody>
          <a:bodyPr/>
          <a:lstStyle/>
          <a:p>
            <a:fld id="{68824265-3888-4A47-A8DA-F5D29DFC2485}" type="slidenum">
              <a:rPr lang="en-US" smtClean="0"/>
              <a:pPr/>
              <a:t>2</a:t>
            </a:fld>
            <a:endParaRPr lang="en-US" dirty="0"/>
          </a:p>
        </p:txBody>
      </p:sp>
    </p:spTree>
    <p:extLst>
      <p:ext uri="{BB962C8B-B14F-4D97-AF65-F5344CB8AC3E}">
        <p14:creationId xmlns:p14="http://schemas.microsoft.com/office/powerpoint/2010/main" val="96947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of Interest*</a:t>
            </a:r>
            <a:endParaRPr lang="en-US" dirty="0"/>
          </a:p>
        </p:txBody>
      </p:sp>
      <p:sp>
        <p:nvSpPr>
          <p:cNvPr id="3" name="Content Placeholder 2"/>
          <p:cNvSpPr>
            <a:spLocks noGrp="1"/>
          </p:cNvSpPr>
          <p:nvPr>
            <p:ph idx="1"/>
          </p:nvPr>
        </p:nvSpPr>
        <p:spPr>
          <a:xfrm>
            <a:off x="457200" y="1600201"/>
            <a:ext cx="8229600" cy="4571999"/>
          </a:xfrm>
        </p:spPr>
        <p:txBody>
          <a:bodyPr>
            <a:normAutofit fontScale="92500" lnSpcReduction="10000"/>
          </a:bodyPr>
          <a:lstStyle/>
          <a:p>
            <a:pPr marL="342900" indent="-342900" algn="l">
              <a:buFont typeface="Arial" panose="020B0604020202020204" pitchFamily="34" charset="0"/>
              <a:buChar char="•"/>
            </a:pPr>
            <a:r>
              <a:rPr lang="en-US" sz="3500" dirty="0" smtClean="0"/>
              <a:t>Currently employed by </a:t>
            </a:r>
            <a:r>
              <a:rPr lang="en-US" sz="3500" dirty="0"/>
              <a:t>or receive </a:t>
            </a:r>
            <a:r>
              <a:rPr lang="en-US" sz="3500" dirty="0" smtClean="0"/>
              <a:t>payment </a:t>
            </a:r>
            <a:r>
              <a:rPr lang="en-US" sz="3500" dirty="0"/>
              <a:t>from </a:t>
            </a:r>
            <a:r>
              <a:rPr lang="en-US" sz="3500" dirty="0" smtClean="0"/>
              <a:t>a </a:t>
            </a:r>
            <a:r>
              <a:rPr lang="en-US" sz="3500" dirty="0"/>
              <a:t>long-term care </a:t>
            </a:r>
            <a:r>
              <a:rPr lang="en-US" sz="3500" dirty="0" smtClean="0"/>
              <a:t>facility.</a:t>
            </a:r>
            <a:endParaRPr lang="en-US" sz="3500" dirty="0"/>
          </a:p>
          <a:p>
            <a:pPr marL="342900" indent="-342900" algn="l">
              <a:buFont typeface="Arial" panose="020B0604020202020204" pitchFamily="34" charset="0"/>
              <a:buChar char="•"/>
            </a:pPr>
            <a:r>
              <a:rPr lang="en-US" sz="3500" dirty="0" smtClean="0"/>
              <a:t>Fiduciary </a:t>
            </a:r>
            <a:r>
              <a:rPr lang="en-US" sz="3500" dirty="0"/>
              <a:t>relationship with a resident of the facility at which they hope to volunteer (guardian, conservator, attorney-in-fact, etc.).</a:t>
            </a:r>
          </a:p>
          <a:p>
            <a:pPr marL="342900" indent="-342900" algn="l">
              <a:buFont typeface="Arial" panose="020B0604020202020204" pitchFamily="34" charset="0"/>
              <a:buChar char="•"/>
            </a:pPr>
            <a:r>
              <a:rPr lang="en-US" sz="3500" dirty="0" smtClean="0"/>
              <a:t>Financial interest </a:t>
            </a:r>
            <a:r>
              <a:rPr lang="en-US" sz="3500" dirty="0"/>
              <a:t>in long-term care facilities (owner, operator, Board member, etc</a:t>
            </a:r>
            <a:r>
              <a:rPr lang="en-US" sz="3500" dirty="0" smtClean="0"/>
              <a:t>.)</a:t>
            </a:r>
          </a:p>
          <a:p>
            <a:pPr marL="342900" indent="-342900" algn="l">
              <a:buFont typeface="Arial" panose="020B0604020202020204" pitchFamily="34" charset="0"/>
              <a:buChar char="•"/>
            </a:pPr>
            <a:r>
              <a:rPr lang="en-US" sz="3500" dirty="0" smtClean="0"/>
              <a:t>Involvement in licensing or certification of facilities.</a:t>
            </a: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20</a:t>
            </a:fld>
            <a:endParaRPr lang="en-US" dirty="0"/>
          </a:p>
        </p:txBody>
      </p:sp>
    </p:spTree>
    <p:extLst>
      <p:ext uri="{BB962C8B-B14F-4D97-AF65-F5344CB8AC3E}">
        <p14:creationId xmlns:p14="http://schemas.microsoft.com/office/powerpoint/2010/main" val="1868714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 of Interest*</a:t>
            </a:r>
            <a:endParaRPr lang="en-US" dirty="0"/>
          </a:p>
        </p:txBody>
      </p:sp>
      <p:sp>
        <p:nvSpPr>
          <p:cNvPr id="3" name="Content Placeholder 2"/>
          <p:cNvSpPr>
            <a:spLocks noGrp="1"/>
          </p:cNvSpPr>
          <p:nvPr>
            <p:ph idx="1"/>
          </p:nvPr>
        </p:nvSpPr>
        <p:spPr>
          <a:xfrm>
            <a:off x="457200" y="1600201"/>
            <a:ext cx="8229600" cy="4571999"/>
          </a:xfrm>
        </p:spPr>
        <p:txBody>
          <a:bodyPr>
            <a:normAutofit fontScale="92500"/>
          </a:bodyPr>
          <a:lstStyle/>
          <a:p>
            <a:pPr marL="342900" indent="-342900" algn="l">
              <a:buFont typeface="Arial" panose="020B0604020202020204" pitchFamily="34" charset="0"/>
              <a:buChar char="•"/>
            </a:pPr>
            <a:r>
              <a:rPr lang="en-US" sz="3500" dirty="0" smtClean="0"/>
              <a:t>Service provider to residents in facility (insurance, ministry, etc.).</a:t>
            </a:r>
            <a:endParaRPr lang="en-US" sz="3500" dirty="0"/>
          </a:p>
          <a:p>
            <a:pPr marL="342900" indent="-342900" algn="l">
              <a:buFont typeface="Arial" panose="020B0604020202020204" pitchFamily="34" charset="0"/>
              <a:buChar char="•"/>
            </a:pPr>
            <a:r>
              <a:rPr lang="en-US" sz="3500" dirty="0" smtClean="0"/>
              <a:t>Former employee of a facility </a:t>
            </a:r>
            <a:r>
              <a:rPr lang="en-US" sz="3500" dirty="0"/>
              <a:t>or a competing facility within the past </a:t>
            </a:r>
            <a:r>
              <a:rPr lang="en-US" sz="3500" dirty="0" smtClean="0"/>
              <a:t>year.</a:t>
            </a:r>
          </a:p>
          <a:p>
            <a:pPr marL="342900" indent="-342900" algn="l">
              <a:buFont typeface="Arial" panose="020B0604020202020204" pitchFamily="34" charset="0"/>
              <a:buChar char="•"/>
            </a:pPr>
            <a:r>
              <a:rPr lang="en-US" sz="3500" dirty="0" smtClean="0"/>
              <a:t>Resident of a long-term care facility.</a:t>
            </a:r>
            <a:endParaRPr lang="en-US" sz="3500" dirty="0"/>
          </a:p>
          <a:p>
            <a:pPr marL="342900" indent="-342900" algn="l">
              <a:buFont typeface="Arial" panose="020B0604020202020204" pitchFamily="34" charset="0"/>
              <a:buChar char="•"/>
            </a:pPr>
            <a:r>
              <a:rPr lang="en-US" sz="3500" dirty="0" smtClean="0"/>
              <a:t>Current facility volunteers (unless they plan to drop those duties in favor of the </a:t>
            </a:r>
            <a:r>
              <a:rPr lang="en-US" sz="3500" dirty="0" err="1" smtClean="0"/>
              <a:t>VOP</a:t>
            </a:r>
            <a:r>
              <a:rPr lang="en-US" sz="3500" dirty="0" smtClean="0"/>
              <a:t>). </a:t>
            </a:r>
          </a:p>
          <a:p>
            <a:pPr marL="292100" indent="-292100" algn="l"/>
            <a:r>
              <a:rPr lang="en-US" sz="3500" b="1" dirty="0" smtClean="0"/>
              <a:t>*</a:t>
            </a:r>
            <a:r>
              <a:rPr lang="en-US" sz="3500" dirty="0" smtClean="0"/>
              <a:t> </a:t>
            </a:r>
            <a:r>
              <a:rPr lang="en-US" sz="2600" dirty="0"/>
              <a:t>C</a:t>
            </a:r>
            <a:r>
              <a:rPr lang="en-US" sz="2600" dirty="0" smtClean="0"/>
              <a:t>onflicts of interest generally extend to immediate family.</a:t>
            </a:r>
            <a:endParaRPr lang="en-US" sz="2600" dirty="0"/>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21</a:t>
            </a:fld>
            <a:endParaRPr lang="en-US" dirty="0"/>
          </a:p>
        </p:txBody>
      </p:sp>
    </p:spTree>
    <p:extLst>
      <p:ext uri="{BB962C8B-B14F-4D97-AF65-F5344CB8AC3E}">
        <p14:creationId xmlns:p14="http://schemas.microsoft.com/office/powerpoint/2010/main" val="427259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VOP</a:t>
            </a:r>
            <a:r>
              <a:rPr lang="en-US" dirty="0" smtClean="0"/>
              <a:t> Enrollment Process</a:t>
            </a:r>
            <a:endParaRPr lang="en-US" dirty="0"/>
          </a:p>
        </p:txBody>
      </p:sp>
      <p:sp>
        <p:nvSpPr>
          <p:cNvPr id="3" name="Content Placeholder 2"/>
          <p:cNvSpPr>
            <a:spLocks noGrp="1"/>
          </p:cNvSpPr>
          <p:nvPr>
            <p:ph idx="1"/>
          </p:nvPr>
        </p:nvSpPr>
        <p:spPr>
          <a:xfrm>
            <a:off x="762000" y="1447800"/>
            <a:ext cx="8001000" cy="4114800"/>
          </a:xfrm>
        </p:spPr>
        <p:txBody>
          <a:bodyPr>
            <a:noAutofit/>
          </a:bodyPr>
          <a:lstStyle/>
          <a:p>
            <a:pPr marL="514350" indent="-514350" algn="l">
              <a:buFont typeface="+mj-lt"/>
              <a:buAutoNum type="arabicPeriod"/>
            </a:pPr>
            <a:r>
              <a:rPr lang="en-US" dirty="0" smtClean="0"/>
              <a:t>Application</a:t>
            </a:r>
          </a:p>
          <a:p>
            <a:pPr marL="514350" indent="-514350" algn="l">
              <a:buFont typeface="+mj-lt"/>
              <a:buAutoNum type="arabicPeriod"/>
            </a:pPr>
            <a:r>
              <a:rPr lang="en-US" dirty="0" smtClean="0"/>
              <a:t>Telephone interview</a:t>
            </a:r>
          </a:p>
          <a:p>
            <a:pPr marL="514350" indent="-514350" algn="l">
              <a:buFont typeface="+mj-lt"/>
              <a:buAutoNum type="arabicPeriod"/>
            </a:pPr>
            <a:r>
              <a:rPr lang="en-US" b="1" dirty="0" smtClean="0"/>
              <a:t>Training</a:t>
            </a:r>
          </a:p>
          <a:p>
            <a:pPr marL="514350" indent="-514350" algn="l">
              <a:buFont typeface="+mj-lt"/>
              <a:buAutoNum type="arabicPeriod" startAt="4"/>
            </a:pPr>
            <a:r>
              <a:rPr lang="en-US" dirty="0" smtClean="0"/>
              <a:t>Individual manual review</a:t>
            </a:r>
          </a:p>
          <a:p>
            <a:pPr marL="514350" indent="-514350" algn="l">
              <a:buFont typeface="+mj-lt"/>
              <a:buAutoNum type="arabicPeriod" startAt="4"/>
            </a:pPr>
            <a:r>
              <a:rPr lang="en-US" dirty="0" smtClean="0"/>
              <a:t>Follow-up consultation </a:t>
            </a:r>
          </a:p>
          <a:p>
            <a:pPr marL="514350" indent="-514350" algn="l">
              <a:buFont typeface="+mj-lt"/>
              <a:buAutoNum type="arabicPeriod" startAt="4"/>
            </a:pPr>
            <a:r>
              <a:rPr lang="en-US" dirty="0" smtClean="0"/>
              <a:t>Background check</a:t>
            </a:r>
          </a:p>
          <a:p>
            <a:pPr marL="514350" indent="-514350" algn="l">
              <a:buFont typeface="+mj-lt"/>
              <a:buAutoNum type="arabicPeriod" startAt="4"/>
            </a:pPr>
            <a:r>
              <a:rPr lang="en-US" dirty="0" smtClean="0"/>
              <a:t>Certification &amp; facility placement</a:t>
            </a:r>
          </a:p>
          <a:p>
            <a:pPr marL="514350" indent="-514350" algn="l">
              <a:buFont typeface="+mj-lt"/>
              <a:buAutoNum type="arabicPeriod" startAt="4"/>
            </a:pPr>
            <a:r>
              <a:rPr lang="en-US" dirty="0" smtClean="0"/>
              <a:t>Facility orientation with local </a:t>
            </a:r>
            <a:r>
              <a:rPr lang="en-US" dirty="0"/>
              <a:t>o</a:t>
            </a:r>
            <a:r>
              <a:rPr lang="en-US" dirty="0" smtClean="0"/>
              <a:t>mbudsman</a:t>
            </a:r>
          </a:p>
        </p:txBody>
      </p:sp>
      <p:sp>
        <p:nvSpPr>
          <p:cNvPr id="5" name="Slide Number Placeholder 4"/>
          <p:cNvSpPr>
            <a:spLocks noGrp="1"/>
          </p:cNvSpPr>
          <p:nvPr>
            <p:ph type="sldNum" sz="quarter" idx="12"/>
          </p:nvPr>
        </p:nvSpPr>
        <p:spPr/>
        <p:txBody>
          <a:bodyPr/>
          <a:lstStyle/>
          <a:p>
            <a:fld id="{68824265-3888-4A47-A8DA-F5D29DFC2485}" type="slidenum">
              <a:rPr lang="en-US" smtClean="0"/>
              <a:pPr/>
              <a:t>22</a:t>
            </a:fld>
            <a:endParaRPr lang="en-US" dirty="0"/>
          </a:p>
        </p:txBody>
      </p:sp>
    </p:spTree>
    <p:extLst>
      <p:ext uri="{BB962C8B-B14F-4D97-AF65-F5344CB8AC3E}">
        <p14:creationId xmlns:p14="http://schemas.microsoft.com/office/powerpoint/2010/main" val="955814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VOP</a:t>
            </a:r>
            <a:r>
              <a:rPr lang="en-US" dirty="0" smtClean="0"/>
              <a:t> Orientation</a:t>
            </a:r>
            <a:endParaRPr lang="en-US" dirty="0"/>
          </a:p>
        </p:txBody>
      </p:sp>
      <p:sp>
        <p:nvSpPr>
          <p:cNvPr id="3" name="Content Placeholder 2"/>
          <p:cNvSpPr>
            <a:spLocks noGrp="1"/>
          </p:cNvSpPr>
          <p:nvPr>
            <p:ph idx="1"/>
          </p:nvPr>
        </p:nvSpPr>
        <p:spPr>
          <a:xfrm>
            <a:off x="228600" y="2057400"/>
            <a:ext cx="8305800" cy="3810000"/>
          </a:xfrm>
        </p:spPr>
        <p:txBody>
          <a:bodyPr>
            <a:noAutofit/>
          </a:bodyPr>
          <a:lstStyle/>
          <a:p>
            <a:pPr lvl="0"/>
            <a:r>
              <a:rPr lang="en-US" dirty="0" smtClean="0"/>
              <a:t>The facility administrator will receive an announcement of your placement and the Local Ombudsman will arrange a date and time that works best for all parties to conduct the orientation.</a:t>
            </a:r>
          </a:p>
        </p:txBody>
      </p:sp>
      <p:sp>
        <p:nvSpPr>
          <p:cNvPr id="4" name="Slide Number Placeholder 3"/>
          <p:cNvSpPr>
            <a:spLocks noGrp="1"/>
          </p:cNvSpPr>
          <p:nvPr>
            <p:ph type="sldNum" sz="quarter" idx="12"/>
          </p:nvPr>
        </p:nvSpPr>
        <p:spPr/>
        <p:txBody>
          <a:bodyPr/>
          <a:lstStyle/>
          <a:p>
            <a:fld id="{68824265-3888-4A47-A8DA-F5D29DFC2485}" type="slidenum">
              <a:rPr lang="en-US" smtClean="0"/>
              <a:pPr/>
              <a:t>23</a:t>
            </a:fld>
            <a:endParaRPr lang="en-US" dirty="0"/>
          </a:p>
        </p:txBody>
      </p:sp>
    </p:spTree>
    <p:extLst>
      <p:ext uri="{BB962C8B-B14F-4D97-AF65-F5344CB8AC3E}">
        <p14:creationId xmlns:p14="http://schemas.microsoft.com/office/powerpoint/2010/main" val="3310584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VOP</a:t>
            </a:r>
            <a:r>
              <a:rPr lang="en-US" dirty="0" smtClean="0"/>
              <a:t> Orientation</a:t>
            </a:r>
            <a:endParaRPr lang="en-US" dirty="0"/>
          </a:p>
        </p:txBody>
      </p:sp>
      <p:sp>
        <p:nvSpPr>
          <p:cNvPr id="3" name="Content Placeholder 2"/>
          <p:cNvSpPr>
            <a:spLocks noGrp="1"/>
          </p:cNvSpPr>
          <p:nvPr>
            <p:ph idx="1"/>
          </p:nvPr>
        </p:nvSpPr>
        <p:spPr>
          <a:xfrm>
            <a:off x="304800" y="1447800"/>
            <a:ext cx="8534400" cy="3810000"/>
          </a:xfrm>
        </p:spPr>
        <p:txBody>
          <a:bodyPr>
            <a:noAutofit/>
          </a:bodyPr>
          <a:lstStyle/>
          <a:p>
            <a:pPr marL="457200" lvl="0" indent="-457200" algn="l">
              <a:buAutoNum type="arabicPeriod"/>
            </a:pPr>
            <a:r>
              <a:rPr lang="en-US" dirty="0" smtClean="0"/>
              <a:t>Meeting with administrator, Local Ombudsman, and certified Volunteer Ombudsman (VO).</a:t>
            </a:r>
          </a:p>
          <a:p>
            <a:pPr marL="1200150" lvl="1" indent="-457200">
              <a:spcBef>
                <a:spcPts val="0"/>
              </a:spcBef>
            </a:pPr>
            <a:r>
              <a:rPr lang="en-US" dirty="0" smtClean="0">
                <a:solidFill>
                  <a:prstClr val="black"/>
                </a:solidFill>
              </a:rPr>
              <a:t>Volunteer materials distributed</a:t>
            </a:r>
          </a:p>
          <a:p>
            <a:pPr marL="1200150" lvl="1" indent="-457200">
              <a:spcBef>
                <a:spcPts val="0"/>
              </a:spcBef>
            </a:pPr>
            <a:r>
              <a:rPr lang="en-US" dirty="0" smtClean="0">
                <a:solidFill>
                  <a:prstClr val="black"/>
                </a:solidFill>
              </a:rPr>
              <a:t>Point </a:t>
            </a:r>
            <a:r>
              <a:rPr lang="en-US" dirty="0">
                <a:solidFill>
                  <a:prstClr val="black"/>
                </a:solidFill>
              </a:rPr>
              <a:t>of contact is established</a:t>
            </a:r>
          </a:p>
          <a:p>
            <a:pPr marL="1200150" lvl="1" indent="-457200">
              <a:spcBef>
                <a:spcPts val="0"/>
              </a:spcBef>
            </a:pPr>
            <a:r>
              <a:rPr lang="en-US" dirty="0">
                <a:solidFill>
                  <a:prstClr val="black"/>
                </a:solidFill>
              </a:rPr>
              <a:t>Expectations </a:t>
            </a:r>
            <a:r>
              <a:rPr lang="en-US" dirty="0" smtClean="0">
                <a:solidFill>
                  <a:prstClr val="black"/>
                </a:solidFill>
              </a:rPr>
              <a:t>of all parties are </a:t>
            </a:r>
            <a:r>
              <a:rPr lang="en-US" dirty="0">
                <a:solidFill>
                  <a:prstClr val="black"/>
                </a:solidFill>
              </a:rPr>
              <a:t>outlined</a:t>
            </a:r>
          </a:p>
          <a:p>
            <a:pPr marL="1200150" lvl="1" indent="-457200">
              <a:spcBef>
                <a:spcPts val="0"/>
              </a:spcBef>
            </a:pPr>
            <a:r>
              <a:rPr lang="en-US" dirty="0">
                <a:solidFill>
                  <a:prstClr val="black"/>
                </a:solidFill>
              </a:rPr>
              <a:t>Communication and information sharing practices </a:t>
            </a:r>
            <a:r>
              <a:rPr lang="en-US" dirty="0" smtClean="0">
                <a:solidFill>
                  <a:prstClr val="black"/>
                </a:solidFill>
              </a:rPr>
              <a:t>discussed</a:t>
            </a:r>
            <a:endParaRPr lang="en-US" sz="3200" dirty="0" smtClean="0"/>
          </a:p>
          <a:p>
            <a:pPr marL="457200" lvl="0" indent="-457200" algn="l">
              <a:buAutoNum type="arabicPeriod"/>
            </a:pPr>
            <a:r>
              <a:rPr lang="en-US" dirty="0" smtClean="0"/>
              <a:t>Tour of the facility.</a:t>
            </a:r>
          </a:p>
          <a:p>
            <a:pPr marL="457200" lvl="0" indent="-457200" algn="l">
              <a:spcBef>
                <a:spcPts val="0"/>
              </a:spcBef>
              <a:buAutoNum type="arabicPeriod"/>
            </a:pPr>
            <a:r>
              <a:rPr lang="en-US" dirty="0" smtClean="0"/>
              <a:t>Local Ombudsman shadowing.</a:t>
            </a:r>
          </a:p>
          <a:p>
            <a:pPr lvl="0"/>
            <a:endParaRPr lang="en-US" sz="800" dirty="0" smtClean="0"/>
          </a:p>
          <a:p>
            <a:pPr lvl="0" algn="r">
              <a:spcBef>
                <a:spcPts val="0"/>
              </a:spcBef>
            </a:pPr>
            <a:r>
              <a:rPr lang="en-US" i="1" dirty="0" smtClean="0"/>
              <a:t>Then you’re visiting solo!</a:t>
            </a:r>
          </a:p>
          <a:p>
            <a:pPr lvl="1" indent="0">
              <a:buNone/>
            </a:pPr>
            <a:endParaRPr lang="en-US" sz="19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24</a:t>
            </a:fld>
            <a:endParaRPr lang="en-US" dirty="0"/>
          </a:p>
        </p:txBody>
      </p:sp>
    </p:spTree>
    <p:extLst>
      <p:ext uri="{BB962C8B-B14F-4D97-AF65-F5344CB8AC3E}">
        <p14:creationId xmlns:p14="http://schemas.microsoft.com/office/powerpoint/2010/main" val="1043671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t>
            </a:r>
            <a:r>
              <a:rPr lang="en-US" dirty="0" err="1" smtClean="0"/>
              <a:t>VOP</a:t>
            </a:r>
            <a:r>
              <a:rPr lang="en-US" dirty="0" smtClean="0"/>
              <a:t> Certification</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For new volunteers, certification is granted for one year.</a:t>
            </a:r>
          </a:p>
          <a:p>
            <a:pPr marL="457200" indent="-457200" algn="l">
              <a:buFont typeface="Arial" panose="020B0604020202020204" pitchFamily="34" charset="0"/>
              <a:buChar char="•"/>
            </a:pPr>
            <a:r>
              <a:rPr lang="en-US" dirty="0" smtClean="0"/>
              <a:t>Volunteer will complete 10 hours of continuing education during their first year.</a:t>
            </a:r>
          </a:p>
          <a:p>
            <a:pPr marL="457200" indent="-457200" algn="l">
              <a:buFont typeface="Arial" panose="020B0604020202020204" pitchFamily="34" charset="0"/>
              <a:buChar char="•"/>
            </a:pPr>
            <a:r>
              <a:rPr lang="en-US" dirty="0" smtClean="0"/>
              <a:t>Volunteer will regularly submit monthly reports and visit their facility a minimum of three hours per month.</a:t>
            </a:r>
          </a:p>
        </p:txBody>
      </p:sp>
      <p:sp>
        <p:nvSpPr>
          <p:cNvPr id="4" name="Slide Number Placeholder 3"/>
          <p:cNvSpPr>
            <a:spLocks noGrp="1"/>
          </p:cNvSpPr>
          <p:nvPr>
            <p:ph type="sldNum" sz="quarter" idx="12"/>
          </p:nvPr>
        </p:nvSpPr>
        <p:spPr/>
        <p:txBody>
          <a:bodyPr/>
          <a:lstStyle/>
          <a:p>
            <a:fld id="{68824265-3888-4A47-A8DA-F5D29DFC2485}" type="slidenum">
              <a:rPr lang="en-US" smtClean="0"/>
              <a:pPr/>
              <a:t>25</a:t>
            </a:fld>
            <a:endParaRPr lang="en-US" dirty="0"/>
          </a:p>
        </p:txBody>
      </p:sp>
    </p:spTree>
    <p:extLst>
      <p:ext uri="{BB962C8B-B14F-4D97-AF65-F5344CB8AC3E}">
        <p14:creationId xmlns:p14="http://schemas.microsoft.com/office/powerpoint/2010/main" val="504972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t>
            </a:r>
            <a:r>
              <a:rPr lang="en-US" dirty="0" err="1" smtClean="0"/>
              <a:t>VOP</a:t>
            </a:r>
            <a:r>
              <a:rPr lang="en-US" dirty="0" smtClean="0"/>
              <a:t> Certification</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Volunteer will abide by program practices.  </a:t>
            </a:r>
          </a:p>
          <a:p>
            <a:pPr marL="457200" indent="-457200" algn="l">
              <a:buFont typeface="Arial" panose="020B0604020202020204" pitchFamily="34" charset="0"/>
              <a:buChar char="•"/>
            </a:pPr>
            <a:r>
              <a:rPr lang="en-US" dirty="0" smtClean="0"/>
              <a:t>At the time of recertification, the volunteer will be evaluated by the program and the program evaluated by the volunteer.</a:t>
            </a:r>
          </a:p>
          <a:p>
            <a:pPr marL="457200" indent="-457200" algn="l">
              <a:buFont typeface="Arial" panose="020B0604020202020204" pitchFamily="34" charset="0"/>
              <a:buChar char="•"/>
            </a:pPr>
            <a:r>
              <a:rPr lang="en-US" dirty="0" smtClean="0"/>
              <a:t>Recertification may be granted for a period of two years, with six hours of continuing education required each year.</a:t>
            </a:r>
          </a:p>
        </p:txBody>
      </p:sp>
      <p:sp>
        <p:nvSpPr>
          <p:cNvPr id="4" name="Slide Number Placeholder 3"/>
          <p:cNvSpPr>
            <a:spLocks noGrp="1"/>
          </p:cNvSpPr>
          <p:nvPr>
            <p:ph type="sldNum" sz="quarter" idx="12"/>
          </p:nvPr>
        </p:nvSpPr>
        <p:spPr/>
        <p:txBody>
          <a:bodyPr/>
          <a:lstStyle/>
          <a:p>
            <a:fld id="{68824265-3888-4A47-A8DA-F5D29DFC2485}" type="slidenum">
              <a:rPr lang="en-US" smtClean="0"/>
              <a:pPr/>
              <a:t>26</a:t>
            </a:fld>
            <a:endParaRPr lang="en-US" dirty="0"/>
          </a:p>
        </p:txBody>
      </p:sp>
    </p:spTree>
    <p:extLst>
      <p:ext uri="{BB962C8B-B14F-4D97-AF65-F5344CB8AC3E}">
        <p14:creationId xmlns:p14="http://schemas.microsoft.com/office/powerpoint/2010/main" val="2732021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volunteers make a difference</a:t>
            </a:r>
            <a:endParaRPr lang="en-US" dirty="0"/>
          </a:p>
        </p:txBody>
      </p:sp>
      <p:sp>
        <p:nvSpPr>
          <p:cNvPr id="3" name="Content Placeholder 2"/>
          <p:cNvSpPr>
            <a:spLocks noGrp="1"/>
          </p:cNvSpPr>
          <p:nvPr>
            <p:ph idx="1"/>
          </p:nvPr>
        </p:nvSpPr>
        <p:spPr>
          <a:xfrm>
            <a:off x="457200" y="1600200"/>
            <a:ext cx="8229600" cy="4571999"/>
          </a:xfrm>
        </p:spPr>
        <p:txBody>
          <a:bodyPr>
            <a:normAutofit/>
          </a:bodyPr>
          <a:lstStyle/>
          <a:p>
            <a:pPr algn="l"/>
            <a:r>
              <a:rPr lang="en-US" dirty="0" smtClean="0"/>
              <a:t>Volunteer Ombudsmen:</a:t>
            </a:r>
          </a:p>
          <a:p>
            <a:pPr lvl="1">
              <a:buFont typeface="Arial"/>
              <a:buChar char="•"/>
            </a:pPr>
            <a:r>
              <a:rPr lang="en-US" sz="3200" dirty="0"/>
              <a:t>Empower residents to speak up for </a:t>
            </a:r>
            <a:r>
              <a:rPr lang="en-US" sz="3200" dirty="0" smtClean="0"/>
              <a:t>themselves.</a:t>
            </a:r>
            <a:endParaRPr lang="en-US" sz="3200" dirty="0"/>
          </a:p>
          <a:p>
            <a:pPr lvl="1">
              <a:buFont typeface="Arial"/>
              <a:buChar char="•"/>
            </a:pPr>
            <a:r>
              <a:rPr lang="en-US" sz="3200" dirty="0"/>
              <a:t>Visit with residents who are new admissions to a </a:t>
            </a:r>
            <a:r>
              <a:rPr lang="en-US" sz="3200" dirty="0" smtClean="0"/>
              <a:t>facility.</a:t>
            </a:r>
            <a:endParaRPr lang="en-US" sz="3200" dirty="0"/>
          </a:p>
          <a:p>
            <a:pPr lvl="1">
              <a:buFont typeface="Arial"/>
              <a:buChar char="•"/>
            </a:pPr>
            <a:r>
              <a:rPr lang="en-US" sz="3200" dirty="0"/>
              <a:t>Make a resident’s day by involving them in conversation and listening to their concerns and </a:t>
            </a:r>
            <a:r>
              <a:rPr lang="en-US" sz="3200" dirty="0" smtClean="0"/>
              <a:t>opinions.</a:t>
            </a:r>
          </a:p>
          <a:p>
            <a:pPr lvl="1">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volunteers make a difference</a:t>
            </a:r>
            <a:endParaRPr lang="en-US" dirty="0"/>
          </a:p>
        </p:txBody>
      </p:sp>
      <p:sp>
        <p:nvSpPr>
          <p:cNvPr id="3" name="Content Placeholder 2"/>
          <p:cNvSpPr>
            <a:spLocks noGrp="1"/>
          </p:cNvSpPr>
          <p:nvPr>
            <p:ph idx="1"/>
          </p:nvPr>
        </p:nvSpPr>
        <p:spPr>
          <a:xfrm>
            <a:off x="457200" y="1600200"/>
            <a:ext cx="8229600" cy="4571999"/>
          </a:xfrm>
        </p:spPr>
        <p:txBody>
          <a:bodyPr>
            <a:normAutofit/>
          </a:bodyPr>
          <a:lstStyle/>
          <a:p>
            <a:pPr algn="l"/>
            <a:r>
              <a:rPr lang="en-US" dirty="0" smtClean="0"/>
              <a:t>Volunteer Ombudsmen:</a:t>
            </a:r>
          </a:p>
          <a:p>
            <a:pPr lvl="1">
              <a:buFont typeface="Arial" panose="020B0604020202020204" pitchFamily="34" charset="0"/>
              <a:buChar char="•"/>
            </a:pPr>
            <a:r>
              <a:rPr lang="en-US" sz="3200" dirty="0" smtClean="0"/>
              <a:t>Attempt to resolve resident concerns at the facility level.</a:t>
            </a:r>
          </a:p>
          <a:p>
            <a:pPr lvl="1">
              <a:buFont typeface="Arial"/>
              <a:buChar char="•"/>
            </a:pPr>
            <a:r>
              <a:rPr lang="en-US" sz="3200" dirty="0" smtClean="0"/>
              <a:t>Work cooperatively with facility staff, encouraging them to take resident concerns seriously.</a:t>
            </a:r>
          </a:p>
          <a:p>
            <a:pPr lvl="1">
              <a:buFont typeface="Arial"/>
              <a:buChar char="•"/>
            </a:pPr>
            <a:r>
              <a:rPr lang="en-US" sz="3200" dirty="0" smtClean="0"/>
              <a:t>Help break down barriers between the community and long-term care facility.</a:t>
            </a:r>
          </a:p>
          <a:p>
            <a:pPr lvl="1">
              <a:buFont typeface="Arial"/>
              <a:buChar char="•"/>
            </a:pPr>
            <a:endParaRPr lang="en-US" sz="2500" dirty="0" smtClean="0"/>
          </a:p>
          <a:p>
            <a:pPr lvl="1">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28</a:t>
            </a:fld>
            <a:endParaRPr lang="en-US" dirty="0"/>
          </a:p>
        </p:txBody>
      </p:sp>
    </p:spTree>
    <p:extLst>
      <p:ext uri="{BB962C8B-B14F-4D97-AF65-F5344CB8AC3E}">
        <p14:creationId xmlns:p14="http://schemas.microsoft.com/office/powerpoint/2010/main" val="161325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a:t>
            </a:r>
            <a:r>
              <a:rPr lang="en-US" dirty="0"/>
              <a:t>c</a:t>
            </a:r>
            <a:r>
              <a:rPr lang="en-US" dirty="0" smtClean="0"/>
              <a:t>are </a:t>
            </a:r>
            <a:r>
              <a:rPr lang="en-US" dirty="0"/>
              <a:t>a</a:t>
            </a:r>
            <a:r>
              <a:rPr lang="en-US" dirty="0" smtClean="0"/>
              <a:t>dvocacy </a:t>
            </a:r>
            <a:r>
              <a:rPr lang="en-US" dirty="0"/>
              <a:t>t</a:t>
            </a:r>
            <a:r>
              <a:rPr lang="en-US" dirty="0" smtClean="0"/>
              <a:t>ips</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Be friendly.</a:t>
            </a:r>
          </a:p>
          <a:p>
            <a:pPr marL="457200" indent="-457200" algn="l">
              <a:buFont typeface="Arial" panose="020B0604020202020204" pitchFamily="34" charset="0"/>
              <a:buChar char="•"/>
            </a:pPr>
            <a:r>
              <a:rPr lang="en-US" dirty="0" smtClean="0"/>
              <a:t>Be aware of your body language, gestures, and non-verbal communication signals.</a:t>
            </a:r>
          </a:p>
          <a:p>
            <a:pPr marL="457200" indent="-457200" algn="l">
              <a:buFont typeface="Arial" panose="020B0604020202020204" pitchFamily="34" charset="0"/>
              <a:buChar char="•"/>
            </a:pPr>
            <a:r>
              <a:rPr lang="en-US" dirty="0" smtClean="0"/>
              <a:t>Listen carefully and seek an accurate understanding of the situation.</a:t>
            </a:r>
          </a:p>
        </p:txBody>
      </p:sp>
      <p:sp>
        <p:nvSpPr>
          <p:cNvPr id="4" name="Slide Number Placeholder 3"/>
          <p:cNvSpPr>
            <a:spLocks noGrp="1"/>
          </p:cNvSpPr>
          <p:nvPr>
            <p:ph type="sldNum" sz="quarter" idx="12"/>
          </p:nvPr>
        </p:nvSpPr>
        <p:spPr/>
        <p:txBody>
          <a:bodyPr/>
          <a:lstStyle/>
          <a:p>
            <a:fld id="{68824265-3888-4A47-A8DA-F5D29DFC2485}" type="slidenum">
              <a:rPr lang="en-US" smtClean="0"/>
              <a:pPr/>
              <a:t>29</a:t>
            </a:fld>
            <a:endParaRPr lang="en-US" dirty="0"/>
          </a:p>
        </p:txBody>
      </p:sp>
    </p:spTree>
    <p:extLst>
      <p:ext uri="{BB962C8B-B14F-4D97-AF65-F5344CB8AC3E}">
        <p14:creationId xmlns:p14="http://schemas.microsoft.com/office/powerpoint/2010/main" val="8391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Program Coordinators</a:t>
            </a:r>
            <a:endParaRPr lang="en-US" dirty="0"/>
          </a:p>
        </p:txBody>
      </p:sp>
      <p:sp>
        <p:nvSpPr>
          <p:cNvPr id="3" name="Content Placeholder 2"/>
          <p:cNvSpPr>
            <a:spLocks noGrp="1"/>
          </p:cNvSpPr>
          <p:nvPr>
            <p:ph idx="1"/>
          </p:nvPr>
        </p:nvSpPr>
        <p:spPr>
          <a:xfrm>
            <a:off x="304800" y="1600200"/>
            <a:ext cx="4191000" cy="2133600"/>
          </a:xfrm>
        </p:spPr>
        <p:txBody>
          <a:bodyPr>
            <a:noAutofit/>
          </a:bodyPr>
          <a:lstStyle/>
          <a:p>
            <a:pPr algn="l"/>
            <a:r>
              <a:rPr lang="en-US" sz="2800" dirty="0" smtClean="0"/>
              <a:t>Merea Bentrott</a:t>
            </a:r>
          </a:p>
          <a:p>
            <a:pPr algn="l"/>
            <a:r>
              <a:rPr lang="en-US" sz="2800" dirty="0" smtClean="0"/>
              <a:t>Direct (515) 344-0052 </a:t>
            </a:r>
            <a:r>
              <a:rPr lang="en-US" sz="2800" dirty="0"/>
              <a:t> </a:t>
            </a:r>
            <a:r>
              <a:rPr lang="en-US" sz="2800" dirty="0" smtClean="0"/>
              <a:t>                  </a:t>
            </a:r>
          </a:p>
          <a:p>
            <a:pPr algn="l"/>
            <a:r>
              <a:rPr lang="en-US" sz="2800" dirty="0" smtClean="0"/>
              <a:t>Toll Free (866) 236-1430 </a:t>
            </a:r>
          </a:p>
          <a:p>
            <a:pPr algn="l"/>
            <a:r>
              <a:rPr lang="en-US" sz="2800" dirty="0" smtClean="0">
                <a:hlinkClick r:id="rId3"/>
              </a:rPr>
              <a:t>Merea.Bentrott@iowa.gov</a:t>
            </a:r>
            <a:endParaRPr lang="en-US" sz="2800" dirty="0" smtClean="0"/>
          </a:p>
          <a:p>
            <a:pPr algn="l"/>
            <a:endParaRPr lang="en-US" sz="2400" dirty="0" smtClean="0"/>
          </a:p>
          <a:p>
            <a:pPr algn="l"/>
            <a:endParaRPr lang="en-US" sz="2400" dirty="0" smtClean="0"/>
          </a:p>
          <a:p>
            <a:pPr algn="l"/>
            <a:endParaRPr lang="en-US" sz="2400" dirty="0" smtClean="0"/>
          </a:p>
          <a:p>
            <a:pPr algn="l"/>
            <a:endParaRPr lang="en-US" sz="2400" dirty="0" smtClean="0"/>
          </a:p>
        </p:txBody>
      </p:sp>
      <p:sp>
        <p:nvSpPr>
          <p:cNvPr id="4" name="Content Placeholder 2"/>
          <p:cNvSpPr txBox="1">
            <a:spLocks/>
          </p:cNvSpPr>
          <p:nvPr/>
        </p:nvSpPr>
        <p:spPr>
          <a:xfrm>
            <a:off x="4571998" y="1600200"/>
            <a:ext cx="4267199" cy="2133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800" dirty="0" smtClean="0"/>
              <a:t>Sarah Hinzman</a:t>
            </a:r>
          </a:p>
          <a:p>
            <a:pPr algn="l"/>
            <a:r>
              <a:rPr lang="en-US" sz="2800" dirty="0" smtClean="0"/>
              <a:t>Direct (515) </a:t>
            </a:r>
            <a:r>
              <a:rPr lang="en-US" sz="2800" dirty="0"/>
              <a:t>657-1479 </a:t>
            </a:r>
            <a:r>
              <a:rPr lang="en-US" sz="2800" dirty="0" smtClean="0"/>
              <a:t>    </a:t>
            </a:r>
          </a:p>
          <a:p>
            <a:pPr algn="l"/>
            <a:r>
              <a:rPr lang="en-US" sz="2800" dirty="0" smtClean="0"/>
              <a:t>Toll Free (866) 236-1430 </a:t>
            </a:r>
          </a:p>
          <a:p>
            <a:pPr algn="l"/>
            <a:r>
              <a:rPr lang="en-US" sz="2800" dirty="0" smtClean="0">
                <a:hlinkClick r:id="rId4"/>
              </a:rPr>
              <a:t>Sarah.Hinzman2@iowa.gov</a:t>
            </a:r>
            <a:endParaRPr lang="en-US" sz="2800" dirty="0" smtClean="0"/>
          </a:p>
          <a:p>
            <a:pPr algn="l"/>
            <a:endParaRPr lang="en-US" sz="2500" dirty="0" smtClean="0"/>
          </a:p>
          <a:p>
            <a:pPr algn="l"/>
            <a:endParaRPr lang="en-US" sz="2500" dirty="0" smtClean="0"/>
          </a:p>
        </p:txBody>
      </p:sp>
      <p:sp>
        <p:nvSpPr>
          <p:cNvPr id="5" name="Slide Number Placeholder 4"/>
          <p:cNvSpPr>
            <a:spLocks noGrp="1"/>
          </p:cNvSpPr>
          <p:nvPr>
            <p:ph type="sldNum" sz="quarter" idx="12"/>
          </p:nvPr>
        </p:nvSpPr>
        <p:spPr/>
        <p:txBody>
          <a:bodyPr/>
          <a:lstStyle/>
          <a:p>
            <a:fld id="{68824265-3888-4A47-A8DA-F5D29DFC2485}" type="slidenum">
              <a:rPr lang="en-US" smtClean="0"/>
              <a:pPr/>
              <a:t>3</a:t>
            </a:fld>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77148"/>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rotWithShape="1">
          <a:blip r:embed="rId6"/>
          <a:srcRect l="33186" t="42485" r="56713" b="41683"/>
          <a:stretch/>
        </p:blipFill>
        <p:spPr bwMode="auto">
          <a:xfrm>
            <a:off x="1447800" y="3852196"/>
            <a:ext cx="1751942" cy="2154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261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a:t>
            </a:r>
            <a:r>
              <a:rPr lang="en-US" dirty="0"/>
              <a:t>c</a:t>
            </a:r>
            <a:r>
              <a:rPr lang="en-US" dirty="0" smtClean="0"/>
              <a:t>are </a:t>
            </a:r>
            <a:r>
              <a:rPr lang="en-US" dirty="0"/>
              <a:t>a</a:t>
            </a:r>
            <a:r>
              <a:rPr lang="en-US" dirty="0" smtClean="0"/>
              <a:t>dvocacy </a:t>
            </a:r>
            <a:r>
              <a:rPr lang="en-US" dirty="0"/>
              <a:t>t</a:t>
            </a:r>
            <a:r>
              <a:rPr lang="en-US" dirty="0" smtClean="0"/>
              <a:t>ips</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Remember that we advocate only for the residents.</a:t>
            </a:r>
          </a:p>
          <a:p>
            <a:pPr marL="457200" indent="-457200" algn="l">
              <a:buFont typeface="Arial" panose="020B0604020202020204" pitchFamily="34" charset="0"/>
              <a:buChar char="•"/>
            </a:pPr>
            <a:r>
              <a:rPr lang="en-US" dirty="0" smtClean="0"/>
              <a:t>Focus on residents concerns—not your personal concerns or other’s concerns.</a:t>
            </a:r>
          </a:p>
          <a:p>
            <a:pPr marL="457200" indent="-457200" algn="l">
              <a:buFont typeface="Arial" panose="020B0604020202020204" pitchFamily="34" charset="0"/>
              <a:buChar char="•"/>
            </a:pPr>
            <a:r>
              <a:rPr lang="en-US" dirty="0" smtClean="0"/>
              <a:t>Focus on a few residents during each visit to avoid being overwhelmed.</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30</a:t>
            </a:fld>
            <a:endParaRPr lang="en-US" dirty="0"/>
          </a:p>
        </p:txBody>
      </p:sp>
    </p:spTree>
    <p:extLst>
      <p:ext uri="{BB962C8B-B14F-4D97-AF65-F5344CB8AC3E}">
        <p14:creationId xmlns:p14="http://schemas.microsoft.com/office/powerpoint/2010/main" val="3161575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Ethical Principles of Volunteer Ombudsmen</a:t>
            </a:r>
            <a:endParaRPr lang="en-US" sz="3200" dirty="0"/>
          </a:p>
        </p:txBody>
      </p:sp>
      <p:sp>
        <p:nvSpPr>
          <p:cNvPr id="3" name="Content Placeholder 2"/>
          <p:cNvSpPr>
            <a:spLocks noGrp="1"/>
          </p:cNvSpPr>
          <p:nvPr>
            <p:ph idx="1"/>
          </p:nvPr>
        </p:nvSpPr>
        <p:spPr>
          <a:xfrm>
            <a:off x="457200" y="1600201"/>
            <a:ext cx="7848600" cy="4114799"/>
          </a:xfrm>
          <a:ln>
            <a:noFill/>
          </a:ln>
        </p:spPr>
        <p:txBody>
          <a:bodyPr>
            <a:normAutofit/>
          </a:bodyPr>
          <a:lstStyle/>
          <a:p>
            <a:pPr marL="171450" indent="-171450" algn="l">
              <a:buFont typeface="Arial"/>
              <a:buChar char="•"/>
            </a:pPr>
            <a:r>
              <a:rPr lang="en-US" sz="3000" dirty="0" smtClean="0"/>
              <a:t>Ethics are guidelines and standards of conduct for a profession </a:t>
            </a:r>
          </a:p>
          <a:p>
            <a:pPr marL="171450" indent="-171450" algn="l">
              <a:buFont typeface="Arial"/>
              <a:buChar char="•"/>
            </a:pPr>
            <a:r>
              <a:rPr lang="en-US" sz="3000" dirty="0" smtClean="0"/>
              <a:t>Our ethics are all about the resident! </a:t>
            </a:r>
          </a:p>
          <a:p>
            <a:pPr marL="171450" indent="-171450" algn="l">
              <a:buFont typeface="Arial"/>
              <a:buChar char="•"/>
            </a:pPr>
            <a:r>
              <a:rPr lang="en-US" sz="3000" dirty="0" smtClean="0"/>
              <a:t>You may experience an ethical dilemma in your volunteer role.  Do not hesitate to seek an objective opinion from your </a:t>
            </a:r>
            <a:r>
              <a:rPr lang="en-US" sz="3000" dirty="0" err="1" smtClean="0"/>
              <a:t>VOP</a:t>
            </a:r>
            <a:r>
              <a:rPr lang="en-US" sz="3000" dirty="0" smtClean="0"/>
              <a:t> Coordinators.</a:t>
            </a:r>
            <a:endParaRPr lang="en-US" sz="2600" dirty="0"/>
          </a:p>
          <a:p>
            <a:pPr lvl="1"/>
            <a:endParaRPr lang="en-US" sz="2500" dirty="0"/>
          </a:p>
        </p:txBody>
      </p:sp>
      <p:sp>
        <p:nvSpPr>
          <p:cNvPr id="5" name="Slide Number Placeholder 4"/>
          <p:cNvSpPr>
            <a:spLocks noGrp="1"/>
          </p:cNvSpPr>
          <p:nvPr>
            <p:ph type="sldNum" sz="quarter" idx="12"/>
          </p:nvPr>
        </p:nvSpPr>
        <p:spPr/>
        <p:txBody>
          <a:bodyPr/>
          <a:lstStyle/>
          <a:p>
            <a:fld id="{68824265-3888-4A47-A8DA-F5D29DFC2485}"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036513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Ethical Principles of Volunteer Ombudsmen</a:t>
            </a:r>
            <a:endParaRPr lang="en-US" sz="3200" dirty="0"/>
          </a:p>
        </p:txBody>
      </p:sp>
      <p:sp>
        <p:nvSpPr>
          <p:cNvPr id="5" name="Slide Number Placeholder 4"/>
          <p:cNvSpPr>
            <a:spLocks noGrp="1"/>
          </p:cNvSpPr>
          <p:nvPr>
            <p:ph type="sldNum" sz="quarter" idx="12"/>
          </p:nvPr>
        </p:nvSpPr>
        <p:spPr/>
        <p:txBody>
          <a:bodyPr/>
          <a:lstStyle/>
          <a:p>
            <a:fld id="{68824265-3888-4A47-A8DA-F5D29DFC2485}" type="slidenum">
              <a:rPr lang="en-US" smtClean="0">
                <a:solidFill>
                  <a:prstClr val="black">
                    <a:tint val="75000"/>
                  </a:prstClr>
                </a:solidFill>
              </a:rPr>
              <a:pPr/>
              <a:t>32</a:t>
            </a:fld>
            <a:endParaRPr lang="en-US" dirty="0">
              <a:solidFill>
                <a:prstClr val="black">
                  <a:tint val="75000"/>
                </a:prstClr>
              </a:solidFill>
            </a:endParaRPr>
          </a:p>
        </p:txBody>
      </p:sp>
      <p:sp>
        <p:nvSpPr>
          <p:cNvPr id="6" name="Content Placeholder 2"/>
          <p:cNvSpPr txBox="1">
            <a:spLocks/>
          </p:cNvSpPr>
          <p:nvPr/>
        </p:nvSpPr>
        <p:spPr>
          <a:xfrm>
            <a:off x="609600" y="2209800"/>
            <a:ext cx="8001000" cy="3581400"/>
          </a:xfrm>
          <a:prstGeom prst="rect">
            <a:avLst/>
          </a:prstGeom>
          <a:ln>
            <a:solidFill>
              <a:schemeClr val="tx2"/>
            </a:solidFill>
          </a:ln>
        </p:spPr>
        <p:txBody>
          <a:bodyPr vert="horz" lIns="91440" tIns="45720" rIns="91440" bIns="45720" numCol="2" rtlCol="0">
            <a:noAutofit/>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a:buFont typeface="Arial" panose="020B0604020202020204" pitchFamily="34" charset="0"/>
              <a:buChar char="•"/>
            </a:pPr>
            <a:r>
              <a:rPr lang="en-US" b="1" dirty="0" smtClean="0"/>
              <a:t>Autonomy </a:t>
            </a:r>
          </a:p>
          <a:p>
            <a:pPr marL="342900" indent="228600" algn="l"/>
            <a:r>
              <a:rPr lang="en-US" dirty="0" smtClean="0"/>
              <a:t>(Encouraging self-advocacy)</a:t>
            </a:r>
          </a:p>
          <a:p>
            <a:pPr marL="457200" indent="-457200" algn="l">
              <a:buFont typeface="Arial" panose="020B0604020202020204" pitchFamily="34" charset="0"/>
              <a:buChar char="•"/>
            </a:pPr>
            <a:r>
              <a:rPr lang="en-US" b="1" dirty="0"/>
              <a:t>Non-maleficence </a:t>
            </a:r>
          </a:p>
          <a:p>
            <a:pPr algn="l"/>
            <a:r>
              <a:rPr lang="en-US" dirty="0" smtClean="0"/>
              <a:t>       (Do no harm)</a:t>
            </a:r>
          </a:p>
          <a:p>
            <a:pPr algn="l"/>
            <a:endParaRPr lang="en-US" dirty="0"/>
          </a:p>
          <a:p>
            <a:pPr algn="l"/>
            <a:endParaRPr lang="en-US" dirty="0" smtClean="0"/>
          </a:p>
          <a:p>
            <a:pPr marL="457200" indent="-457200" algn="l">
              <a:buFont typeface="Arial" panose="020B0604020202020204" pitchFamily="34" charset="0"/>
              <a:buChar char="•"/>
            </a:pPr>
            <a:r>
              <a:rPr lang="en-US" b="1" dirty="0" smtClean="0"/>
              <a:t>Beneficence </a:t>
            </a:r>
          </a:p>
          <a:p>
            <a:pPr algn="l"/>
            <a:r>
              <a:rPr lang="en-US" dirty="0" smtClean="0"/>
              <a:t>       (Seek to do good)</a:t>
            </a:r>
          </a:p>
          <a:p>
            <a:pPr marL="457200" indent="-457200" algn="l">
              <a:buFont typeface="Arial" panose="020B0604020202020204" pitchFamily="34" charset="0"/>
              <a:buChar char="•"/>
            </a:pPr>
            <a:r>
              <a:rPr lang="en-US" b="1" dirty="0" smtClean="0"/>
              <a:t>Justice</a:t>
            </a:r>
            <a:r>
              <a:rPr lang="en-US" dirty="0" smtClean="0"/>
              <a:t> (Fairness)</a:t>
            </a:r>
          </a:p>
          <a:p>
            <a:pPr marL="457200" indent="-457200" algn="l">
              <a:buFont typeface="Arial" panose="020B0604020202020204" pitchFamily="34" charset="0"/>
              <a:buChar char="•"/>
            </a:pPr>
            <a:r>
              <a:rPr lang="en-US" b="1" dirty="0" smtClean="0"/>
              <a:t>Fidelity</a:t>
            </a:r>
            <a:r>
              <a:rPr lang="en-US" dirty="0" smtClean="0"/>
              <a:t> (Trust)</a:t>
            </a:r>
          </a:p>
          <a:p>
            <a:pPr marL="457200" indent="-457200" algn="l">
              <a:buFont typeface="Arial" panose="020B0604020202020204" pitchFamily="34" charset="0"/>
              <a:buChar char="•"/>
            </a:pPr>
            <a:r>
              <a:rPr lang="en-US" b="1" dirty="0" smtClean="0"/>
              <a:t>Veracity </a:t>
            </a:r>
            <a:r>
              <a:rPr lang="en-US" dirty="0" smtClean="0"/>
              <a:t>(Truthfulness)</a:t>
            </a:r>
            <a:endParaRPr lang="en-US" dirty="0"/>
          </a:p>
        </p:txBody>
      </p:sp>
      <p:sp>
        <p:nvSpPr>
          <p:cNvPr id="8" name="Rectangle 7"/>
          <p:cNvSpPr/>
          <p:nvPr/>
        </p:nvSpPr>
        <p:spPr>
          <a:xfrm>
            <a:off x="609600" y="1524000"/>
            <a:ext cx="4527650" cy="584775"/>
          </a:xfrm>
          <a:prstGeom prst="rect">
            <a:avLst/>
          </a:prstGeom>
        </p:spPr>
        <p:txBody>
          <a:bodyPr wrap="none">
            <a:spAutoFit/>
          </a:bodyPr>
          <a:lstStyle/>
          <a:p>
            <a:r>
              <a:rPr lang="en-US" sz="3200" dirty="0"/>
              <a:t>We support the following:</a:t>
            </a:r>
          </a:p>
        </p:txBody>
      </p:sp>
    </p:spTree>
    <p:extLst>
      <p:ext uri="{BB962C8B-B14F-4D97-AF65-F5344CB8AC3E}">
        <p14:creationId xmlns:p14="http://schemas.microsoft.com/office/powerpoint/2010/main" val="1845477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Top Five Resident Complaints (2013)</a:t>
            </a:r>
            <a:endParaRPr lang="en-US" sz="3600" dirty="0"/>
          </a:p>
        </p:txBody>
      </p:sp>
      <p:sp>
        <p:nvSpPr>
          <p:cNvPr id="3" name="Slide Number Placeholder 2"/>
          <p:cNvSpPr>
            <a:spLocks noGrp="1"/>
          </p:cNvSpPr>
          <p:nvPr>
            <p:ph type="sldNum" sz="quarter" idx="12"/>
          </p:nvPr>
        </p:nvSpPr>
        <p:spPr/>
        <p:txBody>
          <a:bodyPr/>
          <a:lstStyle/>
          <a:p>
            <a:fld id="{68824265-3888-4A47-A8DA-F5D29DFC2485}" type="slidenum">
              <a:rPr lang="en-US" smtClean="0"/>
              <a:pPr/>
              <a:t>33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4334265"/>
              </p:ext>
            </p:extLst>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217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ommon resident concerns</a:t>
            </a:r>
            <a:endParaRPr lang="en-US" dirty="0"/>
          </a:p>
        </p:txBody>
      </p:sp>
      <p:sp>
        <p:nvSpPr>
          <p:cNvPr id="3" name="Content Placeholder 2"/>
          <p:cNvSpPr>
            <a:spLocks noGrp="1"/>
          </p:cNvSpPr>
          <p:nvPr>
            <p:ph idx="1"/>
          </p:nvPr>
        </p:nvSpPr>
        <p:spPr>
          <a:xfrm>
            <a:off x="457200" y="1600200"/>
            <a:ext cx="8229600" cy="4343400"/>
          </a:xfrm>
        </p:spPr>
        <p:txBody>
          <a:bodyPr>
            <a:normAutofit lnSpcReduction="10000"/>
          </a:bodyPr>
          <a:lstStyle/>
          <a:p>
            <a:pPr lvl="1">
              <a:buFont typeface="Arial"/>
              <a:buChar char="•"/>
            </a:pPr>
            <a:r>
              <a:rPr lang="en-US" sz="3200" dirty="0" smtClean="0"/>
              <a:t>Meal temperature, taste, and timely service.</a:t>
            </a:r>
          </a:p>
          <a:p>
            <a:pPr lvl="1">
              <a:buFont typeface="Arial"/>
              <a:buChar char="•"/>
            </a:pPr>
            <a:r>
              <a:rPr lang="en-US" sz="3200" dirty="0" smtClean="0"/>
              <a:t>Availability and accessibility of fresh water.</a:t>
            </a:r>
          </a:p>
          <a:p>
            <a:pPr lvl="1">
              <a:buFont typeface="Arial"/>
              <a:buChar char="•"/>
            </a:pPr>
            <a:r>
              <a:rPr lang="en-US" sz="3200" dirty="0" smtClean="0"/>
              <a:t>Short staffing: what are the consequences of short staffing?</a:t>
            </a:r>
          </a:p>
          <a:p>
            <a:pPr lvl="1">
              <a:buFont typeface="Arial"/>
              <a:buChar char="•"/>
            </a:pPr>
            <a:r>
              <a:rPr lang="en-US" sz="3200" dirty="0" smtClean="0"/>
              <a:t>Environmental safety and cleanliness including equipment.</a:t>
            </a:r>
          </a:p>
          <a:p>
            <a:pPr lvl="1">
              <a:buFont typeface="Arial"/>
              <a:buChar char="•"/>
            </a:pPr>
            <a:r>
              <a:rPr lang="en-US" sz="3200" dirty="0" smtClean="0"/>
              <a:t>Misplaced, lost, or stolen property.</a:t>
            </a:r>
            <a:endParaRPr lang="en-US" sz="3200" dirty="0"/>
          </a:p>
          <a:p>
            <a:pPr lvl="1">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ommon resident concerns</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pPr lvl="1">
              <a:buFont typeface="Arial"/>
              <a:buChar char="•"/>
            </a:pPr>
            <a:r>
              <a:rPr lang="en-US" sz="3200" dirty="0" smtClean="0"/>
              <a:t>Scheduling of baths and showers.</a:t>
            </a:r>
          </a:p>
          <a:p>
            <a:pPr lvl="1">
              <a:buFont typeface="Arial"/>
              <a:buChar char="•"/>
            </a:pPr>
            <a:r>
              <a:rPr lang="en-US" sz="3200" dirty="0" smtClean="0"/>
              <a:t>Appropriateness of activities.</a:t>
            </a:r>
          </a:p>
          <a:p>
            <a:pPr lvl="1">
              <a:buFont typeface="Arial"/>
              <a:buChar char="•"/>
            </a:pPr>
            <a:r>
              <a:rPr lang="en-US" sz="3200" dirty="0" smtClean="0"/>
              <a:t>Timely acquisition and repair of wheelchairs and other important equipment.</a:t>
            </a:r>
          </a:p>
          <a:p>
            <a:pPr lvl="1">
              <a:buFont typeface="Arial"/>
              <a:buChar char="•"/>
            </a:pPr>
            <a:r>
              <a:rPr lang="en-US" sz="3200" dirty="0" smtClean="0"/>
              <a:t>Conflicts with staff members or roommates.</a:t>
            </a:r>
          </a:p>
        </p:txBody>
      </p:sp>
      <p:sp>
        <p:nvSpPr>
          <p:cNvPr id="4" name="Slide Number Placeholder 3"/>
          <p:cNvSpPr>
            <a:spLocks noGrp="1"/>
          </p:cNvSpPr>
          <p:nvPr>
            <p:ph type="sldNum" sz="quarter" idx="12"/>
          </p:nvPr>
        </p:nvSpPr>
        <p:spPr/>
        <p:txBody>
          <a:bodyPr/>
          <a:lstStyle/>
          <a:p>
            <a:fld id="{68824265-3888-4A47-A8DA-F5D29DFC2485}" type="slidenum">
              <a:rPr lang="en-US" smtClean="0"/>
              <a:pPr/>
              <a:t>35</a:t>
            </a:fld>
            <a:endParaRPr lang="en-US" dirty="0"/>
          </a:p>
        </p:txBody>
      </p:sp>
    </p:spTree>
    <p:extLst>
      <p:ext uri="{BB962C8B-B14F-4D97-AF65-F5344CB8AC3E}">
        <p14:creationId xmlns:p14="http://schemas.microsoft.com/office/powerpoint/2010/main" val="3678822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Volunteers may also…</a:t>
            </a:r>
            <a:endParaRPr lang="en-US" dirty="0"/>
          </a:p>
        </p:txBody>
      </p:sp>
      <p:sp>
        <p:nvSpPr>
          <p:cNvPr id="3" name="Content Placeholder 2"/>
          <p:cNvSpPr>
            <a:spLocks noGrp="1"/>
          </p:cNvSpPr>
          <p:nvPr>
            <p:ph idx="1"/>
          </p:nvPr>
        </p:nvSpPr>
        <p:spPr/>
        <p:txBody>
          <a:bodyPr>
            <a:normAutofit/>
          </a:bodyPr>
          <a:lstStyle/>
          <a:p>
            <a:pPr marL="457200" lvl="0" indent="-228600" algn="l">
              <a:lnSpc>
                <a:spcPct val="110000"/>
              </a:lnSpc>
              <a:spcBef>
                <a:spcPts val="778"/>
              </a:spcBef>
              <a:buFont typeface="Arial" pitchFamily="34" charset="0"/>
              <a:buChar char="•"/>
            </a:pPr>
            <a:r>
              <a:rPr lang="en-US" dirty="0"/>
              <a:t>C</a:t>
            </a:r>
            <a:r>
              <a:rPr lang="en-US" dirty="0" smtClean="0"/>
              <a:t>onduct </a:t>
            </a:r>
            <a:r>
              <a:rPr lang="en-US" dirty="0"/>
              <a:t>initial inquiries regarding </a:t>
            </a:r>
            <a:r>
              <a:rPr lang="en-US" dirty="0" smtClean="0"/>
              <a:t>resident complaints received by our office at the request of the Local Ombudsman.</a:t>
            </a:r>
          </a:p>
          <a:p>
            <a:pPr marL="457200" lvl="0" indent="-228600" algn="l">
              <a:lnSpc>
                <a:spcPct val="110000"/>
              </a:lnSpc>
              <a:spcBef>
                <a:spcPts val="778"/>
              </a:spcBef>
              <a:buFont typeface="Arial" pitchFamily="34" charset="0"/>
              <a:buChar char="•"/>
            </a:pPr>
            <a:r>
              <a:rPr lang="en-US" dirty="0" smtClean="0"/>
              <a:t>Provide </a:t>
            </a:r>
            <a:r>
              <a:rPr lang="en-US" dirty="0"/>
              <a:t>follow-up visits on cases investigated by the Local </a:t>
            </a:r>
            <a:r>
              <a:rPr lang="en-US" dirty="0" smtClean="0"/>
              <a:t>Ombudsman </a:t>
            </a:r>
            <a:r>
              <a:rPr lang="en-US" dirty="0"/>
              <a:t>and monitor facility </a:t>
            </a:r>
            <a:r>
              <a:rPr lang="en-US" dirty="0" smtClean="0"/>
              <a:t>progress.</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36</a:t>
            </a:fld>
            <a:endParaRPr lang="en-US" dirty="0"/>
          </a:p>
        </p:txBody>
      </p:sp>
    </p:spTree>
    <p:extLst>
      <p:ext uri="{BB962C8B-B14F-4D97-AF65-F5344CB8AC3E}">
        <p14:creationId xmlns:p14="http://schemas.microsoft.com/office/powerpoint/2010/main" val="2889517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Volunteers may also…</a:t>
            </a:r>
            <a:endParaRPr lang="en-US" dirty="0"/>
          </a:p>
        </p:txBody>
      </p:sp>
      <p:sp>
        <p:nvSpPr>
          <p:cNvPr id="3" name="Content Placeholder 2"/>
          <p:cNvSpPr>
            <a:spLocks noGrp="1"/>
          </p:cNvSpPr>
          <p:nvPr>
            <p:ph idx="1"/>
          </p:nvPr>
        </p:nvSpPr>
        <p:spPr>
          <a:xfrm>
            <a:off x="838200" y="1905000"/>
            <a:ext cx="7162800" cy="3886200"/>
          </a:xfrm>
        </p:spPr>
        <p:txBody>
          <a:bodyPr>
            <a:normAutofit/>
          </a:bodyPr>
          <a:lstStyle/>
          <a:p>
            <a:pPr marL="457200" lvl="0" indent="-228600" algn="l">
              <a:lnSpc>
                <a:spcPct val="110000"/>
              </a:lnSpc>
              <a:spcBef>
                <a:spcPts val="778"/>
              </a:spcBef>
              <a:buFont typeface="Arial" pitchFamily="34" charset="0"/>
              <a:buChar char="•"/>
            </a:pPr>
            <a:r>
              <a:rPr lang="en-US" dirty="0" smtClean="0"/>
              <a:t>Attend </a:t>
            </a:r>
            <a:r>
              <a:rPr lang="en-US" dirty="0"/>
              <a:t>Resident and Family Council meetings at the request of council </a:t>
            </a:r>
            <a:r>
              <a:rPr lang="en-US" dirty="0" smtClean="0"/>
              <a:t>members.</a:t>
            </a:r>
            <a:endParaRPr lang="en-US" dirty="0"/>
          </a:p>
          <a:p>
            <a:pPr marL="457200" lvl="0" indent="-228600" algn="l">
              <a:lnSpc>
                <a:spcPct val="110000"/>
              </a:lnSpc>
              <a:spcBef>
                <a:spcPts val="778"/>
              </a:spcBef>
              <a:buFont typeface="Arial" pitchFamily="34" charset="0"/>
              <a:buChar char="•"/>
            </a:pPr>
            <a:r>
              <a:rPr lang="en-US" dirty="0"/>
              <a:t>Provide general information to residents and </a:t>
            </a:r>
            <a:r>
              <a:rPr lang="en-US" dirty="0" smtClean="0"/>
              <a:t>families.</a:t>
            </a:r>
            <a:endParaRPr lang="en-US" dirty="0"/>
          </a:p>
          <a:p>
            <a:pPr marL="457200" indent="-228600"/>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37</a:t>
            </a:fld>
            <a:endParaRPr lang="en-US" dirty="0"/>
          </a:p>
        </p:txBody>
      </p:sp>
    </p:spTree>
    <p:extLst>
      <p:ext uri="{BB962C8B-B14F-4D97-AF65-F5344CB8AC3E}">
        <p14:creationId xmlns:p14="http://schemas.microsoft.com/office/powerpoint/2010/main" val="1255497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 interaction with families</a:t>
            </a:r>
            <a:endParaRPr lang="en-US" dirty="0"/>
          </a:p>
        </p:txBody>
      </p:sp>
      <p:sp>
        <p:nvSpPr>
          <p:cNvPr id="3" name="Content Placeholder 2"/>
          <p:cNvSpPr>
            <a:spLocks noGrp="1"/>
          </p:cNvSpPr>
          <p:nvPr>
            <p:ph idx="1"/>
          </p:nvPr>
        </p:nvSpPr>
        <p:spPr>
          <a:xfrm>
            <a:off x="457200" y="2133599"/>
            <a:ext cx="8229600" cy="3810001"/>
          </a:xfrm>
        </p:spPr>
        <p:txBody>
          <a:bodyPr>
            <a:normAutofit/>
          </a:bodyPr>
          <a:lstStyle/>
          <a:p>
            <a:pPr marL="342900" indent="-342900" algn="l">
              <a:buFont typeface="Arial" panose="020B0604020202020204" pitchFamily="34" charset="0"/>
              <a:buChar char="•"/>
            </a:pPr>
            <a:r>
              <a:rPr lang="en-US" dirty="0" smtClean="0"/>
              <a:t>You will encounter residents’ family members and friends who have their own opinions about the resident’s care.</a:t>
            </a:r>
          </a:p>
          <a:p>
            <a:pPr marL="342900" lvl="1" indent="-342900">
              <a:buFont typeface="Arial" pitchFamily="34" charset="0"/>
              <a:buChar char="•"/>
            </a:pPr>
            <a:r>
              <a:rPr lang="en-US" sz="3200" dirty="0" smtClean="0"/>
              <a:t>Remember that we are advocates for the </a:t>
            </a:r>
            <a:r>
              <a:rPr lang="en-US" sz="3200" b="1" dirty="0" smtClean="0"/>
              <a:t>resident</a:t>
            </a:r>
            <a:r>
              <a:rPr lang="en-US" sz="3200" dirty="0" smtClean="0"/>
              <a:t>.</a:t>
            </a:r>
            <a:endParaRPr lang="en-US" sz="3200" dirty="0"/>
          </a:p>
          <a:p>
            <a:pPr marL="342900" indent="-342900" algn="l">
              <a:buFont typeface="Arial" panose="020B0604020202020204" pitchFamily="34" charset="0"/>
              <a:buChar char="•"/>
            </a:pPr>
            <a:endParaRPr lang="en-US" sz="2500" dirty="0" smtClean="0"/>
          </a:p>
          <a:p>
            <a:pPr algn="l"/>
            <a:endParaRPr lang="en-US" sz="2500" dirty="0"/>
          </a:p>
          <a:p>
            <a:pPr algn="l">
              <a:buFont typeface="Arial"/>
              <a:buChar char="•"/>
            </a:pPr>
            <a:endParaRPr lang="en-US" sz="2500" dirty="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38</a:t>
            </a:fld>
            <a:endParaRPr lang="en-US" dirty="0"/>
          </a:p>
        </p:txBody>
      </p:sp>
    </p:spTree>
    <p:extLst>
      <p:ext uri="{BB962C8B-B14F-4D97-AF65-F5344CB8AC3E}">
        <p14:creationId xmlns:p14="http://schemas.microsoft.com/office/powerpoint/2010/main" val="3401758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Volunteer interaction with families</a:t>
            </a:r>
            <a:endParaRPr lang="en-US" dirty="0"/>
          </a:p>
        </p:txBody>
      </p:sp>
      <p:sp>
        <p:nvSpPr>
          <p:cNvPr id="3" name="Content Placeholder 2"/>
          <p:cNvSpPr>
            <a:spLocks noGrp="1"/>
          </p:cNvSpPr>
          <p:nvPr>
            <p:ph idx="1"/>
          </p:nvPr>
        </p:nvSpPr>
        <p:spPr>
          <a:xfrm>
            <a:off x="152400" y="1600201"/>
            <a:ext cx="8534400" cy="4343400"/>
          </a:xfrm>
        </p:spPr>
        <p:txBody>
          <a:bodyPr>
            <a:normAutofit/>
          </a:bodyPr>
          <a:lstStyle/>
          <a:p>
            <a:pPr marL="342900" indent="-342900" algn="l">
              <a:buFont typeface="Arial" panose="020B0604020202020204" pitchFamily="34" charset="0"/>
              <a:buChar char="•"/>
            </a:pPr>
            <a:endParaRPr lang="en-US" sz="2500" dirty="0" smtClean="0"/>
          </a:p>
          <a:p>
            <a:r>
              <a:rPr lang="en-US" b="1" dirty="0" smtClean="0"/>
              <a:t>Scenario: Resident and Daughter</a:t>
            </a:r>
          </a:p>
          <a:p>
            <a:pPr lvl="1">
              <a:buFont typeface="Arial"/>
              <a:buChar char="•"/>
            </a:pPr>
            <a:r>
              <a:rPr lang="en-US" sz="3200" dirty="0" smtClean="0"/>
              <a:t>What </a:t>
            </a:r>
            <a:r>
              <a:rPr lang="en-US" sz="3200" dirty="0"/>
              <a:t>does the resident </a:t>
            </a:r>
            <a:r>
              <a:rPr lang="en-US" sz="3200" dirty="0" smtClean="0"/>
              <a:t>want?</a:t>
            </a:r>
          </a:p>
          <a:p>
            <a:pPr lvl="1">
              <a:buFont typeface="Arial"/>
              <a:buChar char="•"/>
            </a:pPr>
            <a:r>
              <a:rPr lang="en-US" sz="3200" dirty="0" smtClean="0"/>
              <a:t>Are </a:t>
            </a:r>
            <a:r>
              <a:rPr lang="en-US" sz="3200" dirty="0"/>
              <a:t>family members imposing their wishes on </a:t>
            </a:r>
            <a:r>
              <a:rPr lang="en-US" sz="3200" dirty="0" smtClean="0"/>
              <a:t>the resident?</a:t>
            </a:r>
          </a:p>
          <a:p>
            <a:pPr lvl="1">
              <a:buFont typeface="Arial"/>
              <a:buChar char="•"/>
            </a:pPr>
            <a:r>
              <a:rPr lang="en-US" sz="3200" dirty="0" smtClean="0"/>
              <a:t>Does </a:t>
            </a:r>
            <a:r>
              <a:rPr lang="en-US" sz="3200" dirty="0"/>
              <a:t>the family need </a:t>
            </a:r>
            <a:r>
              <a:rPr lang="en-US" sz="3200" dirty="0" smtClean="0"/>
              <a:t>information/resources</a:t>
            </a:r>
            <a:r>
              <a:rPr lang="en-US" sz="3200" dirty="0"/>
              <a:t>?</a:t>
            </a:r>
          </a:p>
          <a:p>
            <a:pPr algn="l"/>
            <a:endParaRPr lang="en-US" sz="2500" dirty="0"/>
          </a:p>
          <a:p>
            <a:pPr algn="l">
              <a:buFont typeface="Arial"/>
              <a:buChar char="•"/>
            </a:pPr>
            <a:endParaRPr lang="en-US" sz="2500" dirty="0"/>
          </a:p>
          <a:p>
            <a:pPr algn="l">
              <a:buFont typeface="Arial"/>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Mission</a:t>
            </a:r>
            <a:endParaRPr lang="en-US" dirty="0"/>
          </a:p>
        </p:txBody>
      </p:sp>
      <p:sp>
        <p:nvSpPr>
          <p:cNvPr id="3" name="Content Placeholder 2"/>
          <p:cNvSpPr>
            <a:spLocks noGrp="1"/>
          </p:cNvSpPr>
          <p:nvPr>
            <p:ph idx="1"/>
          </p:nvPr>
        </p:nvSpPr>
        <p:spPr>
          <a:xfrm>
            <a:off x="457200" y="1447800"/>
            <a:ext cx="8077200" cy="4571999"/>
          </a:xfrm>
        </p:spPr>
        <p:txBody>
          <a:bodyPr>
            <a:noAutofit/>
          </a:bodyPr>
          <a:lstStyle/>
          <a:p>
            <a:pPr algn="l"/>
            <a:r>
              <a:rPr lang="en-US" dirty="0" smtClean="0"/>
              <a:t>The mission of Iowa’s Office of the State Long-Term Care (LTC) Ombudsman is to protect the </a:t>
            </a:r>
          </a:p>
          <a:p>
            <a:r>
              <a:rPr lang="en-US" b="1" dirty="0" smtClean="0"/>
              <a:t>HEALTH, SAFETY, WELFARE, and RIGHTS</a:t>
            </a:r>
          </a:p>
          <a:p>
            <a:pPr algn="l"/>
            <a:r>
              <a:rPr lang="en-US" dirty="0" smtClean="0"/>
              <a:t>of individuals residing in long-term care by </a:t>
            </a:r>
          </a:p>
          <a:p>
            <a:pPr marL="342900" indent="-342900" algn="l">
              <a:buFont typeface="Arial" panose="020B0604020202020204" pitchFamily="34" charset="0"/>
              <a:buChar char="•"/>
            </a:pPr>
            <a:r>
              <a:rPr lang="en-US" dirty="0" smtClean="0"/>
              <a:t>investigating complaints, </a:t>
            </a:r>
          </a:p>
          <a:p>
            <a:pPr marL="342900" indent="-342900" algn="l">
              <a:buFont typeface="Arial" panose="020B0604020202020204" pitchFamily="34" charset="0"/>
              <a:buChar char="•"/>
            </a:pPr>
            <a:r>
              <a:rPr lang="en-US" dirty="0" smtClean="0"/>
              <a:t>seeking resolutions to problems, and </a:t>
            </a:r>
          </a:p>
          <a:p>
            <a:pPr marL="342900" indent="-342900" algn="l">
              <a:buFont typeface="Arial" panose="020B0604020202020204" pitchFamily="34" charset="0"/>
              <a:buChar char="•"/>
            </a:pPr>
            <a:r>
              <a:rPr lang="en-US" dirty="0" smtClean="0"/>
              <a:t>providing advocacy with the goal of enhancing quality of life and care.</a:t>
            </a:r>
          </a:p>
        </p:txBody>
      </p:sp>
      <p:sp>
        <p:nvSpPr>
          <p:cNvPr id="4" name="Slide Number Placeholder 3"/>
          <p:cNvSpPr>
            <a:spLocks noGrp="1"/>
          </p:cNvSpPr>
          <p:nvPr>
            <p:ph type="sldNum" sz="quarter" idx="12"/>
          </p:nvPr>
        </p:nvSpPr>
        <p:spPr/>
        <p:txBody>
          <a:bodyPr/>
          <a:lstStyle/>
          <a:p>
            <a:fld id="{68824265-3888-4A47-A8DA-F5D29DFC2485}"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Are there things volunteers </a:t>
            </a:r>
            <a:br>
              <a:rPr lang="en-US" dirty="0" smtClean="0"/>
            </a:br>
            <a:r>
              <a:rPr lang="en-US" dirty="0" smtClean="0"/>
              <a:t>should not do?</a:t>
            </a:r>
            <a:endParaRPr lang="en-US" dirty="0"/>
          </a:p>
        </p:txBody>
      </p:sp>
      <p:sp>
        <p:nvSpPr>
          <p:cNvPr id="3" name="Content Placeholder 2"/>
          <p:cNvSpPr>
            <a:spLocks noGrp="1"/>
          </p:cNvSpPr>
          <p:nvPr>
            <p:ph idx="1"/>
          </p:nvPr>
        </p:nvSpPr>
        <p:spPr/>
        <p:txBody>
          <a:bodyPr/>
          <a:lstStyle/>
          <a:p>
            <a:pPr lvl="0">
              <a:lnSpc>
                <a:spcPct val="110000"/>
              </a:lnSpc>
              <a:spcBef>
                <a:spcPts val="778"/>
              </a:spcBef>
            </a:pPr>
            <a:endParaRPr lang="en-US" dirty="0" smtClean="0"/>
          </a:p>
          <a:p>
            <a:pPr lvl="0">
              <a:lnSpc>
                <a:spcPct val="110000"/>
              </a:lnSpc>
              <a:spcBef>
                <a:spcPts val="778"/>
              </a:spcBef>
            </a:pPr>
            <a:endParaRPr lang="en-US" sz="2000" dirty="0"/>
          </a:p>
          <a:p>
            <a:pPr lvl="0">
              <a:lnSpc>
                <a:spcPct val="110000"/>
              </a:lnSpc>
              <a:spcBef>
                <a:spcPts val="778"/>
              </a:spcBef>
            </a:pPr>
            <a:r>
              <a:rPr lang="en-US" sz="6000" b="1" dirty="0" smtClean="0"/>
              <a:t>YES!</a:t>
            </a:r>
            <a:endParaRPr lang="en-US" sz="6000" b="1" dirty="0"/>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40</a:t>
            </a:fld>
            <a:endParaRPr lang="en-US" dirty="0"/>
          </a:p>
        </p:txBody>
      </p:sp>
    </p:spTree>
    <p:extLst>
      <p:ext uri="{BB962C8B-B14F-4D97-AF65-F5344CB8AC3E}">
        <p14:creationId xmlns:p14="http://schemas.microsoft.com/office/powerpoint/2010/main" val="10618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VOP Volunteers Do Not</a:t>
            </a:r>
            <a:endParaRPr lang="en-US" dirty="0"/>
          </a:p>
        </p:txBody>
      </p:sp>
      <p:sp>
        <p:nvSpPr>
          <p:cNvPr id="10" name="Content Placeholder 2"/>
          <p:cNvSpPr txBox="1">
            <a:spLocks/>
          </p:cNvSpPr>
          <p:nvPr/>
        </p:nvSpPr>
        <p:spPr>
          <a:xfrm>
            <a:off x="469900" y="1447800"/>
            <a:ext cx="8839200" cy="441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6400" lvl="1" indent="-292100">
              <a:spcBef>
                <a:spcPts val="300"/>
              </a:spcBef>
              <a:buFont typeface="Arial"/>
              <a:buChar char="•"/>
            </a:pPr>
            <a:r>
              <a:rPr lang="en-US" sz="3200" dirty="0"/>
              <a:t>Act like </a:t>
            </a:r>
            <a:r>
              <a:rPr lang="en-US" sz="3200" dirty="0" smtClean="0"/>
              <a:t>“nursing home police”.</a:t>
            </a:r>
          </a:p>
          <a:p>
            <a:pPr marL="406400" lvl="1" indent="-292100">
              <a:spcBef>
                <a:spcPts val="300"/>
              </a:spcBef>
              <a:buFont typeface="Arial"/>
              <a:buChar char="•"/>
            </a:pPr>
            <a:r>
              <a:rPr lang="en-US" sz="3200" dirty="0" smtClean="0"/>
              <a:t>Have the same role and status as Local LTC Ombudsmen.  </a:t>
            </a:r>
          </a:p>
          <a:p>
            <a:pPr marL="406400" lvl="1" indent="-292100">
              <a:spcBef>
                <a:spcPts val="300"/>
              </a:spcBef>
              <a:buFont typeface="Arial"/>
              <a:buChar char="•"/>
            </a:pPr>
            <a:r>
              <a:rPr lang="en-US" sz="3200" dirty="0" smtClean="0"/>
              <a:t>Represent themselves as anything other than a Volunteer Ombudsman while in their assigned facility.</a:t>
            </a:r>
          </a:p>
          <a:p>
            <a:pPr marL="406400" lvl="1" indent="-292100">
              <a:spcBef>
                <a:spcPts val="300"/>
              </a:spcBef>
              <a:buFont typeface="Arial"/>
              <a:buChar char="•"/>
            </a:pPr>
            <a:r>
              <a:rPr lang="en-US" sz="3200" dirty="0" smtClean="0"/>
              <a:t>Act as a Volunteer Ombudsman for any facility other than the one to which they are assigned.</a:t>
            </a:r>
          </a:p>
          <a:p>
            <a:pPr marL="406400" lvl="1" indent="-292100">
              <a:buFont typeface="Arial"/>
              <a:buChar char="•"/>
            </a:pPr>
            <a:r>
              <a:rPr lang="en-US" sz="3200" dirty="0" smtClean="0"/>
              <a:t>Train and monitor other Volunteer Ombudsmen.</a:t>
            </a:r>
            <a:endParaRPr lang="en-US" sz="32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VOP Volunteers Do Not</a:t>
            </a:r>
            <a:endParaRPr lang="en-US" dirty="0"/>
          </a:p>
        </p:txBody>
      </p:sp>
      <p:sp>
        <p:nvSpPr>
          <p:cNvPr id="3" name="Content Placeholder 2"/>
          <p:cNvSpPr>
            <a:spLocks noGrp="1"/>
          </p:cNvSpPr>
          <p:nvPr>
            <p:ph idx="1"/>
          </p:nvPr>
        </p:nvSpPr>
        <p:spPr>
          <a:xfrm>
            <a:off x="457200" y="1524000"/>
            <a:ext cx="8229600" cy="4343400"/>
          </a:xfrm>
        </p:spPr>
        <p:txBody>
          <a:bodyPr>
            <a:normAutofit fontScale="92500" lnSpcReduction="20000"/>
          </a:bodyPr>
          <a:lstStyle/>
          <a:p>
            <a:pPr marL="457200" lvl="0" indent="-228600" algn="l">
              <a:spcAft>
                <a:spcPts val="1200"/>
              </a:spcAft>
              <a:buFont typeface="Arial" pitchFamily="34" charset="0"/>
              <a:buChar char="•"/>
            </a:pPr>
            <a:r>
              <a:rPr lang="en-US" dirty="0" smtClean="0"/>
              <a:t>Disclose resident concerns to the point-of-contact (or other staff) unless resident permission has been given.</a:t>
            </a:r>
          </a:p>
          <a:p>
            <a:pPr marL="457200" lvl="0" indent="-228600" algn="l">
              <a:spcAft>
                <a:spcPts val="1200"/>
              </a:spcAft>
              <a:buFont typeface="Arial" pitchFamily="34" charset="0"/>
              <a:buChar char="•"/>
            </a:pPr>
            <a:r>
              <a:rPr lang="en-US" dirty="0" smtClean="0"/>
              <a:t>Discuss issues of confidentiality inside or outside the facility.</a:t>
            </a:r>
          </a:p>
          <a:p>
            <a:pPr marL="457200" lvl="0" indent="-228600" algn="l">
              <a:buFont typeface="Arial" pitchFamily="34" charset="0"/>
              <a:buChar char="•"/>
            </a:pPr>
            <a:r>
              <a:rPr lang="en-US" dirty="0"/>
              <a:t>Investigate complaints or provide advice to residents or staff regarding health care, legal issues, financial, or discharge/transfer.</a:t>
            </a:r>
          </a:p>
          <a:p>
            <a:pPr marL="1200150" lvl="1" indent="-228600">
              <a:buFont typeface="Arial" pitchFamily="34" charset="0"/>
              <a:buChar char="•"/>
            </a:pPr>
            <a:r>
              <a:rPr lang="en-US" dirty="0"/>
              <a:t>A VO may be the first person to identify these concerns</a:t>
            </a:r>
            <a:r>
              <a:rPr lang="en-US" dirty="0" smtClean="0"/>
              <a:t>.</a:t>
            </a:r>
            <a:endParaRPr lang="en-US" sz="3200" dirty="0"/>
          </a:p>
          <a:p>
            <a:pPr marL="457200" lvl="0" indent="-228600" algn="l">
              <a:buFont typeface="Arial" pitchFamily="34" charset="0"/>
              <a:buChar char="•"/>
            </a:pPr>
            <a:endParaRPr lang="en-US" sz="2500" dirty="0" smtClean="0"/>
          </a:p>
          <a:p>
            <a:pPr marL="457200" lvl="0" indent="-457200" algn="l">
              <a:buFont typeface="Arial" pitchFamily="34" charset="0"/>
              <a:buChar char="•"/>
            </a:pPr>
            <a:endParaRPr lang="en-US" sz="2500" dirty="0" smtClean="0"/>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VOP Volunteers Do Not</a:t>
            </a:r>
            <a:endParaRPr lang="en-US" dirty="0"/>
          </a:p>
        </p:txBody>
      </p:sp>
      <p:sp>
        <p:nvSpPr>
          <p:cNvPr id="3" name="Content Placeholder 2"/>
          <p:cNvSpPr>
            <a:spLocks noGrp="1"/>
          </p:cNvSpPr>
          <p:nvPr>
            <p:ph idx="1"/>
          </p:nvPr>
        </p:nvSpPr>
        <p:spPr>
          <a:xfrm>
            <a:off x="381000" y="1905000"/>
            <a:ext cx="8153400" cy="3429000"/>
          </a:xfrm>
        </p:spPr>
        <p:txBody>
          <a:bodyPr>
            <a:normAutofit/>
          </a:bodyPr>
          <a:lstStyle/>
          <a:p>
            <a:pPr marL="457200" lvl="0" indent="-228600" algn="l">
              <a:spcBef>
                <a:spcPts val="2400"/>
              </a:spcBef>
              <a:spcAft>
                <a:spcPts val="3000"/>
              </a:spcAft>
              <a:buFont typeface="Arial" pitchFamily="34" charset="0"/>
              <a:buChar char="•"/>
            </a:pPr>
            <a:r>
              <a:rPr lang="en-US" dirty="0" smtClean="0"/>
              <a:t>Have </a:t>
            </a:r>
            <a:r>
              <a:rPr lang="en-US" dirty="0"/>
              <a:t>access to residents information on file</a:t>
            </a:r>
            <a:r>
              <a:rPr lang="en-US" dirty="0" smtClean="0"/>
              <a:t>.</a:t>
            </a:r>
          </a:p>
          <a:p>
            <a:pPr marL="457200" lvl="0" indent="-228600" algn="l">
              <a:buFont typeface="Arial" pitchFamily="34" charset="0"/>
              <a:buChar char="•"/>
            </a:pPr>
            <a:r>
              <a:rPr lang="en-US" dirty="0"/>
              <a:t>Establish friendships with residents or staff that will affect their advocacy role.</a:t>
            </a:r>
          </a:p>
          <a:p>
            <a:pPr marL="457200" lvl="0" indent="-228600" algn="l">
              <a:buFont typeface="Arial" pitchFamily="34" charset="0"/>
              <a:buChar char="•"/>
            </a:pPr>
            <a:endParaRPr lang="en-US" sz="2500" dirty="0"/>
          </a:p>
          <a:p>
            <a:pPr marL="457200" lvl="0" indent="-228600" algn="l">
              <a:buFont typeface="Arial" pitchFamily="34" charset="0"/>
              <a:buChar char="•"/>
            </a:pPr>
            <a:endParaRPr lang="en-US" sz="2500" dirty="0" smtClean="0"/>
          </a:p>
          <a:p>
            <a:pPr marL="457200" lvl="0" indent="-457200" algn="l">
              <a:buFont typeface="Arial" pitchFamily="34" charset="0"/>
              <a:buChar char="•"/>
            </a:pPr>
            <a:endParaRPr lang="en-US" sz="2500" dirty="0" smtClean="0"/>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43</a:t>
            </a:fld>
            <a:endParaRPr lang="en-US" dirty="0"/>
          </a:p>
        </p:txBody>
      </p:sp>
    </p:spTree>
    <p:extLst>
      <p:ext uri="{BB962C8B-B14F-4D97-AF65-F5344CB8AC3E}">
        <p14:creationId xmlns:p14="http://schemas.microsoft.com/office/powerpoint/2010/main" val="2650129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Boundaries</a:t>
            </a:r>
            <a:endParaRPr lang="en-US" dirty="0"/>
          </a:p>
        </p:txBody>
      </p:sp>
      <p:sp>
        <p:nvSpPr>
          <p:cNvPr id="3" name="Content Placeholder 2"/>
          <p:cNvSpPr>
            <a:spLocks noGrp="1"/>
          </p:cNvSpPr>
          <p:nvPr>
            <p:ph idx="1"/>
          </p:nvPr>
        </p:nvSpPr>
        <p:spPr/>
        <p:txBody>
          <a:bodyPr>
            <a:normAutofit/>
          </a:bodyPr>
          <a:lstStyle/>
          <a:p>
            <a:pPr marL="228600" lvl="1" indent="-228600">
              <a:buFont typeface="Arial" pitchFamily="34" charset="0"/>
              <a:buChar char="•"/>
            </a:pPr>
            <a:r>
              <a:rPr lang="en-US" sz="3200" dirty="0" smtClean="0"/>
              <a:t>A boundary is</a:t>
            </a:r>
            <a:r>
              <a:rPr lang="en-US" sz="3200" dirty="0"/>
              <a:t> </a:t>
            </a:r>
            <a:r>
              <a:rPr lang="en-US" sz="3200" dirty="0" smtClean="0"/>
              <a:t>a limit to a professional relationship that promotes programmatic integrity </a:t>
            </a:r>
            <a:r>
              <a:rPr lang="en-US" sz="3200" dirty="0"/>
              <a:t>and protects the welfare of the </a:t>
            </a:r>
            <a:r>
              <a:rPr lang="en-US" sz="3200" dirty="0" smtClean="0"/>
              <a:t>resident.  </a:t>
            </a:r>
            <a:endParaRPr lang="en-US" sz="3200" dirty="0"/>
          </a:p>
          <a:p>
            <a:pPr marL="228600" lvl="1" indent="-228600">
              <a:buFont typeface="Arial" pitchFamily="34" charset="0"/>
              <a:buChar char="•"/>
            </a:pPr>
            <a:r>
              <a:rPr lang="en-US" sz="3200" dirty="0" smtClean="0"/>
              <a:t>Why </a:t>
            </a:r>
            <a:r>
              <a:rPr lang="en-US" sz="3200" dirty="0"/>
              <a:t>do </a:t>
            </a:r>
            <a:r>
              <a:rPr lang="en-US" sz="3200" dirty="0" smtClean="0"/>
              <a:t>volunteers need boundaries?</a:t>
            </a:r>
          </a:p>
          <a:p>
            <a:pPr marL="628650" lvl="2"/>
            <a:r>
              <a:rPr lang="en-US" sz="2800" dirty="0"/>
              <a:t>Respect for the </a:t>
            </a:r>
            <a:r>
              <a:rPr lang="en-US" sz="2800" dirty="0" smtClean="0"/>
              <a:t>resident.  They probably have friends.  What they probably do not have is an advocate.</a:t>
            </a:r>
          </a:p>
          <a:p>
            <a:pPr algn="l"/>
            <a:endParaRPr lang="en-US" sz="2400" dirty="0"/>
          </a:p>
          <a:p>
            <a:endParaRPr lang="en-US" sz="2400" dirty="0"/>
          </a:p>
          <a:p>
            <a:pPr algn="l">
              <a:buFont typeface="Arial"/>
              <a:buChar char="•"/>
            </a:pPr>
            <a:endParaRPr lang="en-US" sz="2400" dirty="0" smtClean="0"/>
          </a:p>
          <a:p>
            <a:endParaRPr lang="en-US" sz="2400" dirty="0"/>
          </a:p>
        </p:txBody>
      </p:sp>
      <p:sp>
        <p:nvSpPr>
          <p:cNvPr id="5" name="TextBox 4"/>
          <p:cNvSpPr txBox="1"/>
          <p:nvPr/>
        </p:nvSpPr>
        <p:spPr>
          <a:xfrm>
            <a:off x="8909417" y="4113852"/>
            <a:ext cx="184666" cy="369332"/>
          </a:xfrm>
          <a:prstGeom prst="rect">
            <a:avLst/>
          </a:prstGeom>
          <a:noFill/>
        </p:spPr>
        <p:txBody>
          <a:bodyPr wrap="none" rtlCol="0">
            <a:spAutoFit/>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135446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Boundaries</a:t>
            </a:r>
            <a:endParaRPr lang="en-US" dirty="0"/>
          </a:p>
        </p:txBody>
      </p:sp>
      <p:sp>
        <p:nvSpPr>
          <p:cNvPr id="3" name="Content Placeholder 2"/>
          <p:cNvSpPr>
            <a:spLocks noGrp="1"/>
          </p:cNvSpPr>
          <p:nvPr>
            <p:ph idx="1"/>
          </p:nvPr>
        </p:nvSpPr>
        <p:spPr/>
        <p:txBody>
          <a:bodyPr>
            <a:normAutofit lnSpcReduction="10000"/>
          </a:bodyPr>
          <a:lstStyle/>
          <a:p>
            <a:pPr marL="228600" lvl="1" indent="-228600">
              <a:buFont typeface="Arial" pitchFamily="34" charset="0"/>
              <a:buChar char="•"/>
            </a:pPr>
            <a:r>
              <a:rPr lang="en-US" dirty="0" smtClean="0"/>
              <a:t>The advocate/resident relationship is planned and purposeful.  Unlike friendships, advocates and residents do not need to share similar experiences, viewpoints, or personality qualities to be successful.  </a:t>
            </a:r>
            <a:endParaRPr lang="en-US" dirty="0"/>
          </a:p>
          <a:p>
            <a:pPr marL="628650" lvl="2"/>
            <a:r>
              <a:rPr lang="en-US" sz="2800" dirty="0" smtClean="0"/>
              <a:t>The utility and efficiency to solve resident concerns without social complications make our services more valuable.</a:t>
            </a:r>
            <a:endParaRPr lang="en-US" sz="2800" dirty="0"/>
          </a:p>
          <a:p>
            <a:pPr marL="228600" indent="-228600" algn="l">
              <a:buFont typeface="Arial"/>
              <a:buChar char="•"/>
            </a:pPr>
            <a:r>
              <a:rPr lang="en-US" dirty="0" smtClean="0"/>
              <a:t> Your </a:t>
            </a:r>
            <a:r>
              <a:rPr lang="en-US" dirty="0"/>
              <a:t>role as a volunteering professional </a:t>
            </a:r>
            <a:r>
              <a:rPr lang="en-US" dirty="0" smtClean="0"/>
              <a:t>is probably quite different than your social </a:t>
            </a:r>
            <a:r>
              <a:rPr lang="en-US" dirty="0"/>
              <a:t>identity </a:t>
            </a:r>
            <a:r>
              <a:rPr lang="en-US" dirty="0" smtClean="0"/>
              <a:t>among friends—it should be!</a:t>
            </a:r>
            <a:endParaRPr lang="en-US" dirty="0"/>
          </a:p>
          <a:p>
            <a:pPr algn="l"/>
            <a:endParaRPr lang="en-US" sz="2400" dirty="0"/>
          </a:p>
          <a:p>
            <a:endParaRPr lang="en-US" sz="2400" dirty="0"/>
          </a:p>
          <a:p>
            <a:pPr algn="l">
              <a:buFont typeface="Arial"/>
              <a:buChar char="•"/>
            </a:pPr>
            <a:endParaRPr lang="en-US" sz="2400" dirty="0" smtClean="0"/>
          </a:p>
          <a:p>
            <a:endParaRPr lang="en-US" sz="2400" dirty="0"/>
          </a:p>
        </p:txBody>
      </p:sp>
      <p:sp>
        <p:nvSpPr>
          <p:cNvPr id="5" name="TextBox 4"/>
          <p:cNvSpPr txBox="1"/>
          <p:nvPr/>
        </p:nvSpPr>
        <p:spPr>
          <a:xfrm>
            <a:off x="8909417" y="4113852"/>
            <a:ext cx="184666" cy="369332"/>
          </a:xfrm>
          <a:prstGeom prst="rect">
            <a:avLst/>
          </a:prstGeom>
          <a:noFill/>
        </p:spPr>
        <p:txBody>
          <a:bodyPr wrap="none" rtlCol="0">
            <a:spAutoFit/>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497746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VOP Volunteers Do </a:t>
            </a:r>
            <a:r>
              <a:rPr lang="en-US" dirty="0" smtClean="0"/>
              <a:t>Not</a:t>
            </a:r>
            <a:endParaRPr lang="en-US" dirty="0"/>
          </a:p>
        </p:txBody>
      </p:sp>
      <p:sp>
        <p:nvSpPr>
          <p:cNvPr id="3" name="Content Placeholder 2"/>
          <p:cNvSpPr>
            <a:spLocks noGrp="1"/>
          </p:cNvSpPr>
          <p:nvPr>
            <p:ph idx="1"/>
          </p:nvPr>
        </p:nvSpPr>
        <p:spPr>
          <a:xfrm>
            <a:off x="457200" y="1676400"/>
            <a:ext cx="8229600" cy="4343400"/>
          </a:xfrm>
        </p:spPr>
        <p:txBody>
          <a:bodyPr>
            <a:normAutofit/>
          </a:bodyPr>
          <a:lstStyle/>
          <a:p>
            <a:pPr marL="457200" lvl="0" indent="-228600" algn="l">
              <a:buFont typeface="Arial" pitchFamily="34" charset="0"/>
              <a:buChar char="•"/>
            </a:pPr>
            <a:r>
              <a:rPr lang="en-US" dirty="0" smtClean="0"/>
              <a:t>Serve as a facility volunteer or organize, lead, or take an active role in facility activities.</a:t>
            </a:r>
          </a:p>
          <a:p>
            <a:pPr marL="1200150" lvl="1" indent="-228600">
              <a:spcAft>
                <a:spcPts val="1800"/>
              </a:spcAft>
              <a:buFont typeface="Arial" pitchFamily="34" charset="0"/>
              <a:buChar char="•"/>
            </a:pPr>
            <a:r>
              <a:rPr lang="en-US" dirty="0" smtClean="0"/>
              <a:t>You may attend activities to observe and visit with residents.</a:t>
            </a:r>
          </a:p>
          <a:p>
            <a:pPr marL="457200" lvl="0" indent="-228600" algn="l">
              <a:buFont typeface="Arial" pitchFamily="34" charset="0"/>
              <a:buChar char="•"/>
            </a:pPr>
            <a:r>
              <a:rPr lang="en-US" dirty="0" smtClean="0"/>
              <a:t>Receive payment or accept gifts (including meals) over $2.99 in value from families, residents, or facility staff.</a:t>
            </a:r>
          </a:p>
        </p:txBody>
      </p:sp>
      <p:sp>
        <p:nvSpPr>
          <p:cNvPr id="4" name="Slide Number Placeholder 3"/>
          <p:cNvSpPr>
            <a:spLocks noGrp="1"/>
          </p:cNvSpPr>
          <p:nvPr>
            <p:ph type="sldNum" sz="quarter" idx="12"/>
          </p:nvPr>
        </p:nvSpPr>
        <p:spPr/>
        <p:txBody>
          <a:bodyPr/>
          <a:lstStyle/>
          <a:p>
            <a:fld id="{68824265-3888-4A47-A8DA-F5D29DFC2485}" type="slidenum">
              <a:rPr lang="en-US" smtClean="0"/>
              <a:pPr/>
              <a:t>46</a:t>
            </a:fld>
            <a:endParaRPr lang="en-US" dirty="0"/>
          </a:p>
        </p:txBody>
      </p:sp>
    </p:spTree>
    <p:extLst>
      <p:ext uri="{BB962C8B-B14F-4D97-AF65-F5344CB8AC3E}">
        <p14:creationId xmlns:p14="http://schemas.microsoft.com/office/powerpoint/2010/main" val="474296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VOP Volunteers Do </a:t>
            </a:r>
            <a:r>
              <a:rPr lang="en-US" dirty="0" smtClean="0"/>
              <a:t>Not</a:t>
            </a:r>
            <a:endParaRPr lang="en-US" dirty="0"/>
          </a:p>
        </p:txBody>
      </p:sp>
      <p:sp>
        <p:nvSpPr>
          <p:cNvPr id="3" name="Content Placeholder 2"/>
          <p:cNvSpPr>
            <a:spLocks noGrp="1"/>
          </p:cNvSpPr>
          <p:nvPr>
            <p:ph idx="1"/>
          </p:nvPr>
        </p:nvSpPr>
        <p:spPr>
          <a:xfrm>
            <a:off x="304800" y="1752600"/>
            <a:ext cx="8229600" cy="4343400"/>
          </a:xfrm>
        </p:spPr>
        <p:txBody>
          <a:bodyPr>
            <a:normAutofit/>
          </a:bodyPr>
          <a:lstStyle/>
          <a:p>
            <a:pPr marL="457200" lvl="0" indent="-228600" algn="l">
              <a:buFont typeface="Arial" pitchFamily="34" charset="0"/>
              <a:buChar char="•"/>
            </a:pPr>
            <a:r>
              <a:rPr lang="en-US" dirty="0" smtClean="0"/>
              <a:t>Perform </a:t>
            </a:r>
            <a:r>
              <a:rPr lang="en-US" dirty="0"/>
              <a:t>any type of hands-on personal care, activity, </a:t>
            </a:r>
            <a:r>
              <a:rPr lang="en-US" dirty="0" smtClean="0"/>
              <a:t>transportation, or </a:t>
            </a:r>
            <a:r>
              <a:rPr lang="en-US" dirty="0"/>
              <a:t>treatment for </a:t>
            </a:r>
            <a:r>
              <a:rPr lang="en-US" dirty="0" smtClean="0"/>
              <a:t>residents.</a:t>
            </a:r>
          </a:p>
          <a:p>
            <a:pPr marL="1200150" lvl="1" indent="-228600">
              <a:spcAft>
                <a:spcPts val="1800"/>
              </a:spcAft>
              <a:buFont typeface="Arial" pitchFamily="34" charset="0"/>
              <a:buChar char="•"/>
            </a:pPr>
            <a:r>
              <a:rPr lang="en-US" dirty="0" smtClean="0"/>
              <a:t>This is to protect everyone’s safety and liability.</a:t>
            </a:r>
          </a:p>
          <a:p>
            <a:pPr marL="457200" lvl="0" indent="-228600" algn="l">
              <a:buFont typeface="Arial" pitchFamily="34" charset="0"/>
              <a:buChar char="•"/>
            </a:pPr>
            <a:r>
              <a:rPr lang="en-US" dirty="0" smtClean="0"/>
              <a:t>Have any regulatory authority.</a:t>
            </a:r>
            <a:endParaRPr lang="en-US" dirty="0"/>
          </a:p>
          <a:p>
            <a:pPr marL="457200" lvl="0" indent="-457200" algn="l">
              <a:buFont typeface="Arial" pitchFamily="34" charset="0"/>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47</a:t>
            </a:fld>
            <a:endParaRPr lang="en-US" dirty="0"/>
          </a:p>
        </p:txBody>
      </p:sp>
    </p:spTree>
    <p:extLst>
      <p:ext uri="{BB962C8B-B14F-4D97-AF65-F5344CB8AC3E}">
        <p14:creationId xmlns:p14="http://schemas.microsoft.com/office/powerpoint/2010/main" val="1689641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sz="4900" dirty="0" smtClean="0"/>
              <a:t>Long-Term Care Regulators</a:t>
            </a:r>
            <a:r>
              <a:rPr lang="en-US" dirty="0" smtClean="0"/>
              <a:t/>
            </a:r>
            <a:br>
              <a:rPr lang="en-US" dirty="0" smtClean="0"/>
            </a:br>
            <a:endParaRPr lang="en-US" dirty="0"/>
          </a:p>
        </p:txBody>
      </p:sp>
      <p:sp>
        <p:nvSpPr>
          <p:cNvPr id="6" name="Content Placeholder 2"/>
          <p:cNvSpPr txBox="1">
            <a:spLocks/>
          </p:cNvSpPr>
          <p:nvPr/>
        </p:nvSpPr>
        <p:spPr>
          <a:xfrm>
            <a:off x="273050" y="1676400"/>
            <a:ext cx="8553450" cy="449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gn="l">
              <a:spcAft>
                <a:spcPts val="1800"/>
              </a:spcAft>
              <a:buFont typeface="Arial"/>
              <a:buChar char="•"/>
            </a:pPr>
            <a:r>
              <a:rPr lang="en-US" dirty="0" smtClean="0"/>
              <a:t>The Iowa Department of Inspections and Appeals’ (DIA’s) Health Facilities Division is the designated state surveyor and certification agency for inspecting, licensing and certification of long-term care facilities.</a:t>
            </a:r>
          </a:p>
          <a:p>
            <a:pPr marL="228600" indent="-228600" algn="l">
              <a:buFont typeface="Arial"/>
              <a:buChar char="•"/>
            </a:pPr>
            <a:r>
              <a:rPr lang="en-US" dirty="0" smtClean="0"/>
              <a:t>DIA investigates complaints alleging a violation of law.</a:t>
            </a:r>
          </a:p>
        </p:txBody>
      </p:sp>
      <p:sp>
        <p:nvSpPr>
          <p:cNvPr id="3" name="Slide Number Placeholder 2"/>
          <p:cNvSpPr>
            <a:spLocks noGrp="1"/>
          </p:cNvSpPr>
          <p:nvPr>
            <p:ph type="sldNum" sz="quarter" idx="12"/>
          </p:nvPr>
        </p:nvSpPr>
        <p:spPr/>
        <p:txBody>
          <a:bodyPr/>
          <a:lstStyle/>
          <a:p>
            <a:fld id="{68824265-3888-4A47-A8DA-F5D29DFC2485}"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sz="4900" dirty="0" smtClean="0"/>
              <a:t>Long-Term Care Regulators</a:t>
            </a:r>
            <a:r>
              <a:rPr lang="en-US" dirty="0" smtClean="0"/>
              <a:t/>
            </a:r>
            <a:br>
              <a:rPr lang="en-US" dirty="0" smtClean="0"/>
            </a:br>
            <a:endParaRPr lang="en-US" dirty="0"/>
          </a:p>
        </p:txBody>
      </p:sp>
      <p:sp>
        <p:nvSpPr>
          <p:cNvPr id="6" name="Content Placeholder 2"/>
          <p:cNvSpPr txBox="1">
            <a:spLocks/>
          </p:cNvSpPr>
          <p:nvPr/>
        </p:nvSpPr>
        <p:spPr>
          <a:xfrm>
            <a:off x="285750" y="1447800"/>
            <a:ext cx="8553450" cy="449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gn="l">
              <a:buFont typeface="Arial"/>
              <a:buChar char="•"/>
            </a:pPr>
            <a:r>
              <a:rPr lang="en-US" dirty="0" smtClean="0"/>
              <a:t>DIA </a:t>
            </a:r>
            <a:r>
              <a:rPr lang="en-US" dirty="0"/>
              <a:t>s</a:t>
            </a:r>
            <a:r>
              <a:rPr lang="en-US" dirty="0" smtClean="0"/>
              <a:t>urvey </a:t>
            </a:r>
            <a:r>
              <a:rPr lang="en-US" dirty="0"/>
              <a:t>teams </a:t>
            </a:r>
            <a:r>
              <a:rPr lang="en-US" dirty="0" smtClean="0"/>
              <a:t>conduct </a:t>
            </a:r>
            <a:r>
              <a:rPr lang="en-US" dirty="0"/>
              <a:t>unannounced on-site inspections to assess quality of care/services provided to residents and </a:t>
            </a:r>
            <a:r>
              <a:rPr lang="en-US" dirty="0" smtClean="0"/>
              <a:t>tenants.</a:t>
            </a:r>
            <a:endParaRPr lang="en-US" dirty="0"/>
          </a:p>
          <a:p>
            <a:pPr marL="228600" indent="-228600" algn="l">
              <a:buFont typeface="Arial"/>
              <a:buChar char="•"/>
            </a:pPr>
            <a:r>
              <a:rPr lang="en-US" dirty="0" smtClean="0"/>
              <a:t>If </a:t>
            </a:r>
            <a:r>
              <a:rPr lang="en-US" dirty="0"/>
              <a:t>problems are discovered, </a:t>
            </a:r>
            <a:r>
              <a:rPr lang="en-US" dirty="0" err="1" smtClean="0"/>
              <a:t>DIA</a:t>
            </a:r>
            <a:r>
              <a:rPr lang="en-US" dirty="0" smtClean="0"/>
              <a:t> can </a:t>
            </a:r>
            <a:r>
              <a:rPr lang="en-US" dirty="0"/>
              <a:t>initiate corrective and/or disciplinary action to assure a facility's compliance with state and federal </a:t>
            </a:r>
            <a:r>
              <a:rPr lang="en-US" dirty="0" smtClean="0"/>
              <a:t>laws and rules.</a:t>
            </a:r>
          </a:p>
          <a:p>
            <a:pPr marL="228600" indent="-228600" algn="l">
              <a:buFont typeface="Arial"/>
              <a:buChar char="•"/>
            </a:pPr>
            <a:r>
              <a:rPr lang="en-US" dirty="0" smtClean="0">
                <a:ea typeface="Calibri"/>
                <a:cs typeface="Times New Roman"/>
              </a:rPr>
              <a:t>Nursing home report cards: </a:t>
            </a:r>
            <a:r>
              <a:rPr lang="en-US" dirty="0" err="1" smtClean="0">
                <a:ea typeface="Calibri"/>
                <a:cs typeface="Times New Roman"/>
                <a:hlinkClick r:id="rId3"/>
              </a:rPr>
              <a:t>DIA</a:t>
            </a:r>
            <a:r>
              <a:rPr lang="en-US" dirty="0" smtClean="0">
                <a:ea typeface="Calibri"/>
                <a:cs typeface="Times New Roman"/>
              </a:rPr>
              <a:t> and </a:t>
            </a:r>
            <a:r>
              <a:rPr lang="en-US" dirty="0" smtClean="0">
                <a:ea typeface="Calibri"/>
                <a:cs typeface="Times New Roman"/>
                <a:hlinkClick r:id="rId4"/>
              </a:rPr>
              <a:t>Medicare</a:t>
            </a:r>
            <a:endParaRPr lang="en-US" dirty="0"/>
          </a:p>
          <a:p>
            <a:pPr lvl="1">
              <a:buFont typeface="Arial"/>
              <a:buChar char="•"/>
            </a:pPr>
            <a:endParaRPr lang="en-US" sz="2300" dirty="0" smtClean="0"/>
          </a:p>
        </p:txBody>
      </p:sp>
      <p:sp>
        <p:nvSpPr>
          <p:cNvPr id="3" name="Slide Number Placeholder 2"/>
          <p:cNvSpPr>
            <a:spLocks noGrp="1"/>
          </p:cNvSpPr>
          <p:nvPr>
            <p:ph type="sldNum" sz="quarter" idx="12"/>
          </p:nvPr>
        </p:nvSpPr>
        <p:spPr/>
        <p:txBody>
          <a:bodyPr/>
          <a:lstStyle/>
          <a:p>
            <a:fld id="{68824265-3888-4A47-A8DA-F5D29DFC2485}" type="slidenum">
              <a:rPr lang="en-US" smtClean="0"/>
              <a:pPr/>
              <a:t>49</a:t>
            </a:fld>
            <a:endParaRPr lang="en-US" dirty="0"/>
          </a:p>
        </p:txBody>
      </p:sp>
    </p:spTree>
    <p:extLst>
      <p:ext uri="{BB962C8B-B14F-4D97-AF65-F5344CB8AC3E}">
        <p14:creationId xmlns:p14="http://schemas.microsoft.com/office/powerpoint/2010/main" val="82750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 of Ombudsman Programs</a:t>
            </a:r>
            <a:endParaRPr lang="en-US" dirty="0"/>
          </a:p>
        </p:txBody>
      </p:sp>
      <p:sp>
        <p:nvSpPr>
          <p:cNvPr id="3" name="Content Placeholder 2"/>
          <p:cNvSpPr>
            <a:spLocks noGrp="1"/>
          </p:cNvSpPr>
          <p:nvPr>
            <p:ph idx="1"/>
          </p:nvPr>
        </p:nvSpPr>
        <p:spPr/>
        <p:txBody>
          <a:bodyPr>
            <a:noAutofit/>
          </a:bodyPr>
          <a:lstStyle/>
          <a:p>
            <a:pPr marL="457200" indent="-228600" algn="l">
              <a:buFont typeface="Arial" pitchFamily="34" charset="0"/>
              <a:buChar char="•"/>
            </a:pPr>
            <a:r>
              <a:rPr lang="en-US" dirty="0" smtClean="0"/>
              <a:t>Older Americans Act (</a:t>
            </a:r>
            <a:r>
              <a:rPr lang="en-US" dirty="0" err="1" smtClean="0"/>
              <a:t>OAA</a:t>
            </a:r>
            <a:r>
              <a:rPr lang="en-US" dirty="0" smtClean="0"/>
              <a:t>) (1965) requires each state to have a Long Term Care Ombudsman Program.</a:t>
            </a:r>
          </a:p>
          <a:p>
            <a:pPr marL="457200" indent="-228600" algn="l">
              <a:buFont typeface="Arial" pitchFamily="34" charset="0"/>
              <a:buChar char="•"/>
            </a:pPr>
            <a:r>
              <a:rPr lang="en-US" dirty="0" smtClean="0"/>
              <a:t>Demonstration programs began in 1972.</a:t>
            </a:r>
          </a:p>
          <a:p>
            <a:pPr marL="457200" indent="-228600" algn="l">
              <a:buFont typeface="Arial" pitchFamily="34" charset="0"/>
              <a:buChar char="•"/>
            </a:pPr>
            <a:r>
              <a:rPr lang="en-US" dirty="0" smtClean="0"/>
              <a:t>Iowa receives federal, state, and special grant funding.</a:t>
            </a:r>
          </a:p>
        </p:txBody>
      </p:sp>
      <p:sp>
        <p:nvSpPr>
          <p:cNvPr id="5" name="Slide Number Placeholder 4"/>
          <p:cNvSpPr>
            <a:spLocks noGrp="1"/>
          </p:cNvSpPr>
          <p:nvPr>
            <p:ph type="sldNum" sz="quarter" idx="12"/>
          </p:nvPr>
        </p:nvSpPr>
        <p:spPr/>
        <p:txBody>
          <a:bodyPr/>
          <a:lstStyle/>
          <a:p>
            <a:fld id="{68824265-3888-4A47-A8DA-F5D29DFC2485}" type="slidenum">
              <a:rPr lang="en-US" smtClean="0"/>
              <a:pPr/>
              <a:t>5</a:t>
            </a:fld>
            <a:endParaRPr lang="en-US" dirty="0"/>
          </a:p>
        </p:txBody>
      </p:sp>
    </p:spTree>
    <p:extLst>
      <p:ext uri="{BB962C8B-B14F-4D97-AF65-F5344CB8AC3E}">
        <p14:creationId xmlns:p14="http://schemas.microsoft.com/office/powerpoint/2010/main" val="3798073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a:t>
            </a:r>
            <a:r>
              <a:rPr lang="en-US" dirty="0" smtClean="0"/>
              <a:t>Interaction</a:t>
            </a:r>
            <a:r>
              <a:rPr lang="en-US" dirty="0"/>
              <a:t> </a:t>
            </a:r>
            <a:r>
              <a:rPr lang="en-US" dirty="0" smtClean="0"/>
              <a:t>with </a:t>
            </a:r>
            <a:r>
              <a:rPr lang="en-US" dirty="0"/>
              <a:t>DIA </a:t>
            </a:r>
          </a:p>
        </p:txBody>
      </p:sp>
      <p:sp>
        <p:nvSpPr>
          <p:cNvPr id="3" name="Content Placeholder 2"/>
          <p:cNvSpPr>
            <a:spLocks noGrp="1"/>
          </p:cNvSpPr>
          <p:nvPr>
            <p:ph idx="1"/>
          </p:nvPr>
        </p:nvSpPr>
        <p:spPr>
          <a:xfrm>
            <a:off x="457200" y="1524000"/>
            <a:ext cx="8229600" cy="4114800"/>
          </a:xfrm>
        </p:spPr>
        <p:txBody>
          <a:bodyPr>
            <a:noAutofit/>
          </a:bodyPr>
          <a:lstStyle/>
          <a:p>
            <a:pPr marL="228600" lvl="0" indent="-228600" algn="l">
              <a:buFont typeface="Arial"/>
              <a:buChar char="•"/>
            </a:pPr>
            <a:r>
              <a:rPr lang="en-US" dirty="0" smtClean="0"/>
              <a:t>Identify self as a Volunteer Ombudsman to DIA surveyors.</a:t>
            </a:r>
            <a:endParaRPr lang="en-US" dirty="0"/>
          </a:p>
          <a:p>
            <a:pPr marL="228600" indent="-228600" algn="l">
              <a:buFont typeface="Arial"/>
              <a:buChar char="•"/>
            </a:pPr>
            <a:r>
              <a:rPr lang="en-US" dirty="0" smtClean="0"/>
              <a:t>DIA may </a:t>
            </a:r>
            <a:r>
              <a:rPr lang="en-US" dirty="0"/>
              <a:t>a</a:t>
            </a:r>
            <a:r>
              <a:rPr lang="en-US" dirty="0" smtClean="0"/>
              <a:t>sk a volunteer </a:t>
            </a:r>
            <a:r>
              <a:rPr lang="en-US" dirty="0"/>
              <a:t>questions regarding a </a:t>
            </a:r>
            <a:r>
              <a:rPr lang="en-US" dirty="0" smtClean="0"/>
              <a:t>resident/situation.</a:t>
            </a:r>
          </a:p>
          <a:p>
            <a:pPr lvl="1">
              <a:buFont typeface="Arial"/>
              <a:buChar char="•"/>
            </a:pPr>
            <a:r>
              <a:rPr lang="en-US" sz="3200" b="1" dirty="0" smtClean="0"/>
              <a:t>General</a:t>
            </a:r>
            <a:r>
              <a:rPr lang="en-US" sz="3200" dirty="0" smtClean="0"/>
              <a:t> </a:t>
            </a:r>
            <a:r>
              <a:rPr lang="en-US" sz="3200" dirty="0"/>
              <a:t>information relating to direct observation &amp; conversation with residents may be </a:t>
            </a:r>
            <a:r>
              <a:rPr lang="en-US" sz="3200" dirty="0" smtClean="0"/>
              <a:t>discussed.</a:t>
            </a:r>
            <a:endParaRPr lang="en-US" sz="3200" dirty="0"/>
          </a:p>
          <a:p>
            <a:pPr algn="l"/>
            <a:endParaRPr lang="en-US" sz="2200" dirty="0" smtClean="0"/>
          </a:p>
          <a:p>
            <a:endParaRPr lang="en-US" sz="2200" dirty="0"/>
          </a:p>
        </p:txBody>
      </p:sp>
      <p:sp>
        <p:nvSpPr>
          <p:cNvPr id="5" name="Slide Number Placeholder 4"/>
          <p:cNvSpPr>
            <a:spLocks noGrp="1"/>
          </p:cNvSpPr>
          <p:nvPr>
            <p:ph type="sldNum" sz="quarter" idx="12"/>
          </p:nvPr>
        </p:nvSpPr>
        <p:spPr/>
        <p:txBody>
          <a:bodyPr/>
          <a:lstStyle/>
          <a:p>
            <a:fld id="{68824265-3888-4A47-A8DA-F5D29DFC2485}" type="slidenum">
              <a:rPr lang="en-US" smtClean="0"/>
              <a:pPr/>
              <a:t>50</a:t>
            </a:fld>
            <a:endParaRPr lang="en-US" dirty="0"/>
          </a:p>
        </p:txBody>
      </p:sp>
    </p:spTree>
    <p:extLst>
      <p:ext uri="{BB962C8B-B14F-4D97-AF65-F5344CB8AC3E}">
        <p14:creationId xmlns:p14="http://schemas.microsoft.com/office/powerpoint/2010/main" val="2906173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a:t>
            </a:r>
            <a:r>
              <a:rPr lang="en-US" dirty="0" smtClean="0"/>
              <a:t>Interaction</a:t>
            </a:r>
            <a:r>
              <a:rPr lang="en-US" dirty="0"/>
              <a:t> </a:t>
            </a:r>
            <a:r>
              <a:rPr lang="en-US" dirty="0" smtClean="0"/>
              <a:t>with </a:t>
            </a:r>
            <a:r>
              <a:rPr lang="en-US" dirty="0"/>
              <a:t>DIA </a:t>
            </a:r>
          </a:p>
        </p:txBody>
      </p:sp>
      <p:sp>
        <p:nvSpPr>
          <p:cNvPr id="3" name="Content Placeholder 2"/>
          <p:cNvSpPr>
            <a:spLocks noGrp="1"/>
          </p:cNvSpPr>
          <p:nvPr>
            <p:ph idx="1"/>
          </p:nvPr>
        </p:nvSpPr>
        <p:spPr>
          <a:xfrm>
            <a:off x="457200" y="1524000"/>
            <a:ext cx="8229600" cy="4114800"/>
          </a:xfrm>
        </p:spPr>
        <p:txBody>
          <a:bodyPr>
            <a:noAutofit/>
          </a:bodyPr>
          <a:lstStyle/>
          <a:p>
            <a:pPr lvl="1">
              <a:buFont typeface="Arial"/>
              <a:buChar char="•"/>
            </a:pPr>
            <a:r>
              <a:rPr lang="en-US" sz="3200" dirty="0" smtClean="0"/>
              <a:t>Volunteers </a:t>
            </a:r>
            <a:r>
              <a:rPr lang="en-US" sz="3200" dirty="0"/>
              <a:t>may </a:t>
            </a:r>
            <a:r>
              <a:rPr lang="en-US" sz="3200" dirty="0" smtClean="0"/>
              <a:t>not communicate </a:t>
            </a:r>
            <a:r>
              <a:rPr lang="en-US" sz="3200" dirty="0"/>
              <a:t>resident-specific information directly to the </a:t>
            </a:r>
            <a:r>
              <a:rPr lang="en-US" sz="3200" dirty="0" smtClean="0"/>
              <a:t>surveyors unless the resident has given permission.</a:t>
            </a:r>
          </a:p>
          <a:p>
            <a:pPr marL="228600" indent="-228600" algn="l">
              <a:buFont typeface="Arial" pitchFamily="34" charset="0"/>
              <a:buChar char="•"/>
            </a:pPr>
            <a:r>
              <a:rPr lang="en-US" dirty="0" smtClean="0"/>
              <a:t>Volunteers should not give surveyors a copy of their notes, even if requested.</a:t>
            </a:r>
          </a:p>
          <a:p>
            <a:pPr marL="228600" indent="-228600" algn="l">
              <a:buFont typeface="Arial" pitchFamily="34" charset="0"/>
              <a:buChar char="•"/>
            </a:pPr>
            <a:r>
              <a:rPr lang="en-US" dirty="0" smtClean="0"/>
              <a:t>Volunteers </a:t>
            </a:r>
            <a:r>
              <a:rPr lang="en-US" dirty="0"/>
              <a:t>may attend </a:t>
            </a:r>
            <a:r>
              <a:rPr lang="en-US" dirty="0" smtClean="0"/>
              <a:t>the surveyor’s exit meeting.</a:t>
            </a:r>
            <a:endParaRPr lang="en-US" sz="2200" dirty="0"/>
          </a:p>
        </p:txBody>
      </p:sp>
      <p:sp>
        <p:nvSpPr>
          <p:cNvPr id="5" name="Slide Number Placeholder 4"/>
          <p:cNvSpPr>
            <a:spLocks noGrp="1"/>
          </p:cNvSpPr>
          <p:nvPr>
            <p:ph type="sldNum" sz="quarter" idx="12"/>
          </p:nvPr>
        </p:nvSpPr>
        <p:spPr/>
        <p:txBody>
          <a:bodyPr/>
          <a:lstStyle/>
          <a:p>
            <a:fld id="{68824265-3888-4A47-A8DA-F5D29DFC2485}" type="slidenum">
              <a:rPr lang="en-US" smtClean="0"/>
              <a:pPr/>
              <a:t>51</a:t>
            </a:fld>
            <a:endParaRPr lang="en-US" dirty="0"/>
          </a:p>
        </p:txBody>
      </p:sp>
    </p:spTree>
    <p:extLst>
      <p:ext uri="{BB962C8B-B14F-4D97-AF65-F5344CB8AC3E}">
        <p14:creationId xmlns:p14="http://schemas.microsoft.com/office/powerpoint/2010/main" val="2765107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Why do residents value our volunteers?</a:t>
            </a:r>
            <a:endParaRPr lang="en-US" sz="3600" dirty="0"/>
          </a:p>
        </p:txBody>
      </p:sp>
      <p:sp>
        <p:nvSpPr>
          <p:cNvPr id="3" name="Content Placeholder 2"/>
          <p:cNvSpPr>
            <a:spLocks noGrp="1"/>
          </p:cNvSpPr>
          <p:nvPr>
            <p:ph idx="1"/>
          </p:nvPr>
        </p:nvSpPr>
        <p:spPr>
          <a:xfrm>
            <a:off x="457200" y="1676400"/>
            <a:ext cx="8229600" cy="4572000"/>
          </a:xfrm>
        </p:spPr>
        <p:txBody>
          <a:bodyPr>
            <a:normAutofit fontScale="92500" lnSpcReduction="20000"/>
          </a:bodyPr>
          <a:lstStyle/>
          <a:p>
            <a:pPr marL="457200" indent="-228600" algn="l">
              <a:buFont typeface="Arial" pitchFamily="34" charset="0"/>
              <a:buChar char="•"/>
            </a:pPr>
            <a:r>
              <a:rPr lang="en-US" sz="3500" dirty="0" smtClean="0"/>
              <a:t>They keep them connected to the community.</a:t>
            </a:r>
          </a:p>
          <a:p>
            <a:pPr marL="457200" indent="-228600" algn="l">
              <a:buFont typeface="Arial" pitchFamily="34" charset="0"/>
              <a:buChar char="•"/>
            </a:pPr>
            <a:r>
              <a:rPr lang="en-US" sz="3500" dirty="0" smtClean="0"/>
              <a:t>They serve as an empathetic ear for day-to-day concerns.</a:t>
            </a:r>
          </a:p>
          <a:p>
            <a:pPr marL="457200" indent="-228600" algn="l">
              <a:buFont typeface="Arial" pitchFamily="34" charset="0"/>
              <a:buChar char="•"/>
            </a:pPr>
            <a:r>
              <a:rPr lang="en-US" sz="3500" dirty="0" smtClean="0"/>
              <a:t>They provide assurance that they are being heard and provide hope that their concerns will be addressed to their satisfaction.</a:t>
            </a:r>
          </a:p>
          <a:p>
            <a:pPr marL="457200" indent="-228600" algn="l">
              <a:buFont typeface="Arial" pitchFamily="34" charset="0"/>
              <a:buChar char="•"/>
            </a:pPr>
            <a:r>
              <a:rPr lang="en-US" sz="3500" dirty="0" smtClean="0"/>
              <a:t>They help decrease relocation stress for new residents knowing they have an advocate from day one.</a:t>
            </a:r>
          </a:p>
          <a:p>
            <a:pPr marL="457200" indent="-457200" algn="l"/>
            <a:endParaRPr lang="en-US" sz="2500" dirty="0" smtClean="0"/>
          </a:p>
          <a:p>
            <a:pPr marL="457200" indent="-457200" algn="l">
              <a:buFont typeface="Arial" pitchFamily="34" charset="0"/>
              <a:buChar char="•"/>
            </a:pPr>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52</a:t>
            </a:fld>
            <a:endParaRPr lang="en-US" dirty="0"/>
          </a:p>
        </p:txBody>
      </p:sp>
    </p:spTree>
    <p:extLst>
      <p:ext uri="{BB962C8B-B14F-4D97-AF65-F5344CB8AC3E}">
        <p14:creationId xmlns:p14="http://schemas.microsoft.com/office/powerpoint/2010/main" val="974546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Why do residents value our volunteers?</a:t>
            </a:r>
            <a:endParaRPr lang="en-US" sz="3600" dirty="0"/>
          </a:p>
        </p:txBody>
      </p:sp>
      <p:sp>
        <p:nvSpPr>
          <p:cNvPr id="3" name="Content Placeholder 2"/>
          <p:cNvSpPr>
            <a:spLocks noGrp="1"/>
          </p:cNvSpPr>
          <p:nvPr>
            <p:ph idx="1"/>
          </p:nvPr>
        </p:nvSpPr>
        <p:spPr>
          <a:xfrm>
            <a:off x="457200" y="1676400"/>
            <a:ext cx="8229600" cy="4572000"/>
          </a:xfrm>
        </p:spPr>
        <p:txBody>
          <a:bodyPr>
            <a:normAutofit/>
          </a:bodyPr>
          <a:lstStyle/>
          <a:p>
            <a:pPr marL="457200" indent="-228600" algn="l">
              <a:spcAft>
                <a:spcPts val="1800"/>
              </a:spcAft>
              <a:buFont typeface="Arial" pitchFamily="34" charset="0"/>
              <a:buChar char="•"/>
            </a:pPr>
            <a:r>
              <a:rPr lang="en-US" dirty="0" smtClean="0"/>
              <a:t>Residents </a:t>
            </a:r>
            <a:r>
              <a:rPr lang="en-US" dirty="0"/>
              <a:t>will often share personal fears and needs with </a:t>
            </a:r>
            <a:r>
              <a:rPr lang="en-US" dirty="0" smtClean="0"/>
              <a:t>them </a:t>
            </a:r>
            <a:r>
              <a:rPr lang="en-US" dirty="0"/>
              <a:t>that they may not feel comfortable sharing with </a:t>
            </a:r>
            <a:r>
              <a:rPr lang="en-US" dirty="0" smtClean="0"/>
              <a:t>staff.</a:t>
            </a:r>
            <a:endParaRPr lang="en-US" dirty="0"/>
          </a:p>
          <a:p>
            <a:pPr marL="457200" indent="-228600" algn="l">
              <a:buFont typeface="Arial" pitchFamily="34" charset="0"/>
              <a:buChar char="•"/>
            </a:pPr>
            <a:r>
              <a:rPr lang="en-US" dirty="0" smtClean="0"/>
              <a:t>They can </a:t>
            </a:r>
            <a:r>
              <a:rPr lang="en-US" dirty="0"/>
              <a:t>serve as a “constant” during times of change in a facility (renovation, </a:t>
            </a:r>
            <a:r>
              <a:rPr lang="en-US" dirty="0" smtClean="0"/>
              <a:t>ownership and staffing changes).</a:t>
            </a:r>
          </a:p>
          <a:p>
            <a:pPr marL="457200" indent="-457200" algn="l">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53</a:t>
            </a:fld>
            <a:endParaRPr lang="en-US" dirty="0"/>
          </a:p>
        </p:txBody>
      </p:sp>
    </p:spTree>
    <p:extLst>
      <p:ext uri="{BB962C8B-B14F-4D97-AF65-F5344CB8AC3E}">
        <p14:creationId xmlns:p14="http://schemas.microsoft.com/office/powerpoint/2010/main" val="2033722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Why do facilities value our volunteers?</a:t>
            </a:r>
            <a:endParaRPr lang="en-US" sz="3600" dirty="0"/>
          </a:p>
        </p:txBody>
      </p:sp>
      <p:sp>
        <p:nvSpPr>
          <p:cNvPr id="3" name="Content Placeholder 2"/>
          <p:cNvSpPr>
            <a:spLocks noGrp="1"/>
          </p:cNvSpPr>
          <p:nvPr>
            <p:ph idx="1"/>
          </p:nvPr>
        </p:nvSpPr>
        <p:spPr>
          <a:xfrm>
            <a:off x="533400" y="1524000"/>
            <a:ext cx="7848600" cy="4419600"/>
          </a:xfrm>
        </p:spPr>
        <p:txBody>
          <a:bodyPr>
            <a:normAutofit/>
          </a:bodyPr>
          <a:lstStyle/>
          <a:p>
            <a:pPr marL="457200" indent="-228600" algn="l">
              <a:buFont typeface="Arial" pitchFamily="34" charset="0"/>
              <a:buChar char="•"/>
            </a:pPr>
            <a:r>
              <a:rPr lang="en-US" dirty="0" smtClean="0"/>
              <a:t>Another set of eyes and ears to enhance their services.</a:t>
            </a:r>
          </a:p>
          <a:p>
            <a:pPr marL="457200" indent="-228600" algn="l">
              <a:buFont typeface="Arial" pitchFamily="34" charset="0"/>
              <a:buChar char="•"/>
            </a:pPr>
            <a:r>
              <a:rPr lang="en-US" dirty="0" smtClean="0"/>
              <a:t>Smaller </a:t>
            </a:r>
            <a:r>
              <a:rPr lang="en-US" dirty="0"/>
              <a:t>issues resolved </a:t>
            </a:r>
            <a:r>
              <a:rPr lang="en-US" dirty="0" smtClean="0"/>
              <a:t>without </a:t>
            </a:r>
            <a:r>
              <a:rPr lang="en-US" dirty="0"/>
              <a:t>further involvement from </a:t>
            </a:r>
            <a:r>
              <a:rPr lang="en-US" dirty="0" smtClean="0"/>
              <a:t>Ombudsman’s office or DIA.</a:t>
            </a:r>
          </a:p>
          <a:p>
            <a:pPr marL="457200" indent="-228600" algn="l">
              <a:buFont typeface="Arial" pitchFamily="34" charset="0"/>
              <a:buChar char="•"/>
            </a:pPr>
            <a:r>
              <a:rPr lang="en-US" dirty="0" smtClean="0"/>
              <a:t>All Volunteer Ombudsmen are trained the same and have the same expectations and practices.</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54</a:t>
            </a:fld>
            <a:endParaRPr lang="en-US" dirty="0"/>
          </a:p>
        </p:txBody>
      </p:sp>
    </p:spTree>
    <p:extLst>
      <p:ext uri="{BB962C8B-B14F-4D97-AF65-F5344CB8AC3E}">
        <p14:creationId xmlns:p14="http://schemas.microsoft.com/office/powerpoint/2010/main" val="974546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Why do facilities value our volunteers?</a:t>
            </a:r>
            <a:endParaRPr lang="en-US" sz="3600" dirty="0"/>
          </a:p>
        </p:txBody>
      </p:sp>
      <p:sp>
        <p:nvSpPr>
          <p:cNvPr id="3" name="Content Placeholder 2"/>
          <p:cNvSpPr>
            <a:spLocks noGrp="1"/>
          </p:cNvSpPr>
          <p:nvPr>
            <p:ph idx="1"/>
          </p:nvPr>
        </p:nvSpPr>
        <p:spPr>
          <a:xfrm>
            <a:off x="533400" y="1524000"/>
            <a:ext cx="7848600" cy="4419600"/>
          </a:xfrm>
        </p:spPr>
        <p:txBody>
          <a:bodyPr>
            <a:normAutofit/>
          </a:bodyPr>
          <a:lstStyle/>
          <a:p>
            <a:pPr marL="457200" indent="-228600" algn="l">
              <a:spcAft>
                <a:spcPts val="1200"/>
              </a:spcAft>
              <a:buFont typeface="Arial" pitchFamily="34" charset="0"/>
              <a:buChar char="•"/>
            </a:pPr>
            <a:r>
              <a:rPr lang="en-US" dirty="0" smtClean="0"/>
              <a:t>Improves communication between facilities and the Long-Term Care Ombudsman’s office.  </a:t>
            </a:r>
          </a:p>
          <a:p>
            <a:pPr marL="228600"/>
            <a:r>
              <a:rPr lang="en-US" i="1" dirty="0" smtClean="0"/>
              <a:t>If they’re in the business for the right reasons, they will see you as an asset!</a:t>
            </a:r>
          </a:p>
          <a:p>
            <a:pPr algn="l"/>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55</a:t>
            </a:fld>
            <a:endParaRPr lang="en-US" dirty="0"/>
          </a:p>
        </p:txBody>
      </p:sp>
    </p:spTree>
    <p:extLst>
      <p:ext uri="{BB962C8B-B14F-4D97-AF65-F5344CB8AC3E}">
        <p14:creationId xmlns:p14="http://schemas.microsoft.com/office/powerpoint/2010/main" val="40677687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we value our volunteers?</a:t>
            </a:r>
            <a:endParaRPr lang="en-US" dirty="0"/>
          </a:p>
        </p:txBody>
      </p:sp>
      <p:sp>
        <p:nvSpPr>
          <p:cNvPr id="3" name="Content Placeholder 2"/>
          <p:cNvSpPr>
            <a:spLocks noGrp="1"/>
          </p:cNvSpPr>
          <p:nvPr>
            <p:ph idx="1"/>
          </p:nvPr>
        </p:nvSpPr>
        <p:spPr>
          <a:xfrm>
            <a:off x="457200" y="1600200"/>
            <a:ext cx="8229600" cy="4343400"/>
          </a:xfrm>
        </p:spPr>
        <p:txBody>
          <a:bodyPr>
            <a:normAutofit lnSpcReduction="10000"/>
          </a:bodyPr>
          <a:lstStyle/>
          <a:p>
            <a:pPr marL="457200" indent="-457200" algn="l">
              <a:buFont typeface="Arial" panose="020B0604020202020204" pitchFamily="34" charset="0"/>
              <a:buChar char="•"/>
            </a:pPr>
            <a:r>
              <a:rPr lang="en-US" dirty="0" smtClean="0"/>
              <a:t>They increase our ability to serve more residents and have a regular presence in more facilities.</a:t>
            </a:r>
          </a:p>
          <a:p>
            <a:pPr marL="457200" indent="-457200" algn="l">
              <a:buFont typeface="Arial" panose="020B0604020202020204" pitchFamily="34" charset="0"/>
              <a:buChar char="•"/>
            </a:pPr>
            <a:r>
              <a:rPr lang="en-US" dirty="0" smtClean="0"/>
              <a:t>They serve as a liaison of our office in their home community—more people will know what we do.</a:t>
            </a:r>
          </a:p>
          <a:p>
            <a:pPr marL="457200" indent="-457200" algn="l">
              <a:buFont typeface="Arial" panose="020B0604020202020204" pitchFamily="34" charset="0"/>
              <a:buChar char="•"/>
            </a:pPr>
            <a:r>
              <a:rPr lang="en-US" dirty="0" smtClean="0"/>
              <a:t>The LTC Ombudsman’s office is able to monitor more facilities with greater frequency.</a:t>
            </a:r>
          </a:p>
        </p:txBody>
      </p:sp>
      <p:sp>
        <p:nvSpPr>
          <p:cNvPr id="4" name="Slide Number Placeholder 3"/>
          <p:cNvSpPr>
            <a:spLocks noGrp="1"/>
          </p:cNvSpPr>
          <p:nvPr>
            <p:ph type="sldNum" sz="quarter" idx="12"/>
          </p:nvPr>
        </p:nvSpPr>
        <p:spPr/>
        <p:txBody>
          <a:bodyPr/>
          <a:lstStyle/>
          <a:p>
            <a:fld id="{68824265-3888-4A47-A8DA-F5D29DFC2485}" type="slidenum">
              <a:rPr lang="en-US" smtClean="0"/>
              <a:pPr/>
              <a:t>56</a:t>
            </a:fld>
            <a:endParaRPr lang="en-US" dirty="0"/>
          </a:p>
        </p:txBody>
      </p:sp>
    </p:spTree>
    <p:extLst>
      <p:ext uri="{BB962C8B-B14F-4D97-AF65-F5344CB8AC3E}">
        <p14:creationId xmlns:p14="http://schemas.microsoft.com/office/powerpoint/2010/main" val="29545871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we value our volunteers?</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pPr marL="457200" indent="-457200" algn="l">
              <a:spcAft>
                <a:spcPts val="1800"/>
              </a:spcAft>
              <a:buFont typeface="Arial" panose="020B0604020202020204" pitchFamily="34" charset="0"/>
              <a:buChar char="•"/>
            </a:pPr>
            <a:r>
              <a:rPr lang="en-US" dirty="0" smtClean="0"/>
              <a:t>Increased awareness of long-term care issues.</a:t>
            </a:r>
          </a:p>
          <a:p>
            <a:pPr marL="457200" indent="-457200" algn="l">
              <a:buFont typeface="Arial" panose="020B0604020202020204" pitchFamily="34" charset="0"/>
              <a:buChar char="•"/>
            </a:pPr>
            <a:r>
              <a:rPr lang="en-US" dirty="0" smtClean="0"/>
              <a:t>Because we know the rewards and challenges of this role, and uniqueness of this opportunity.  Good volunteers are hard to find!</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57</a:t>
            </a:fld>
            <a:endParaRPr lang="en-US" dirty="0"/>
          </a:p>
        </p:txBody>
      </p:sp>
    </p:spTree>
    <p:extLst>
      <p:ext uri="{BB962C8B-B14F-4D97-AF65-F5344CB8AC3E}">
        <p14:creationId xmlns:p14="http://schemas.microsoft.com/office/powerpoint/2010/main" val="35736866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what’s in it for you?</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lgn="l">
              <a:buFont typeface="Arial" panose="020B0604020202020204" pitchFamily="34" charset="0"/>
              <a:buChar char="•"/>
            </a:pPr>
            <a:r>
              <a:rPr lang="en-US" sz="3500" dirty="0" smtClean="0"/>
              <a:t>Satisfaction knowing you’re making a difference in the lives of others.</a:t>
            </a:r>
          </a:p>
          <a:p>
            <a:pPr marL="457200" indent="-457200" algn="l">
              <a:buFont typeface="Arial" panose="020B0604020202020204" pitchFamily="34" charset="0"/>
              <a:buChar char="•"/>
            </a:pPr>
            <a:r>
              <a:rPr lang="en-US" sz="3500" dirty="0" smtClean="0"/>
              <a:t>Being connected to residents as a community member impacts the overall community.</a:t>
            </a:r>
          </a:p>
          <a:p>
            <a:pPr marL="457200" indent="-457200" algn="l">
              <a:buFont typeface="Arial" panose="020B0604020202020204" pitchFamily="34" charset="0"/>
              <a:buChar char="•"/>
            </a:pPr>
            <a:r>
              <a:rPr lang="en-US" sz="3500" dirty="0" smtClean="0"/>
              <a:t>Increased social ties and advocacy skills.</a:t>
            </a:r>
          </a:p>
          <a:p>
            <a:pPr marL="457200" indent="-457200" algn="l">
              <a:buFont typeface="Arial" panose="020B0604020202020204" pitchFamily="34" charset="0"/>
              <a:buChar char="•"/>
            </a:pPr>
            <a:r>
              <a:rPr lang="en-US" sz="3500" dirty="0" smtClean="0"/>
              <a:t>Learn more about the long-term care system.</a:t>
            </a:r>
          </a:p>
          <a:p>
            <a:pPr marL="457200" indent="-457200" algn="l">
              <a:buFont typeface="Arial" panose="020B0604020202020204" pitchFamily="34" charset="0"/>
              <a:buChar char="•"/>
            </a:pPr>
            <a:r>
              <a:rPr lang="en-US" sz="3500" dirty="0" smtClean="0"/>
              <a:t>Ongoing support and education from the </a:t>
            </a:r>
            <a:r>
              <a:rPr lang="en-US" sz="3500" dirty="0" err="1" smtClean="0"/>
              <a:t>LTC</a:t>
            </a:r>
            <a:r>
              <a:rPr lang="en-US" sz="3500" dirty="0" smtClean="0"/>
              <a:t> Ombudsman’s office.</a:t>
            </a:r>
          </a:p>
          <a:p>
            <a:pPr marL="457200" indent="-457200" algn="l">
              <a:buFont typeface="Arial" panose="020B0604020202020204" pitchFamily="34" charset="0"/>
              <a:buChar char="•"/>
            </a:pPr>
            <a:r>
              <a:rPr lang="en-US" sz="3500" dirty="0" smtClean="0"/>
              <a:t>Fun, fulfilling, and rewarding.</a:t>
            </a:r>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58</a:t>
            </a:fld>
            <a:endParaRPr lang="en-US" dirty="0"/>
          </a:p>
        </p:txBody>
      </p:sp>
    </p:spTree>
    <p:extLst>
      <p:ext uri="{BB962C8B-B14F-4D97-AF65-F5344CB8AC3E}">
        <p14:creationId xmlns:p14="http://schemas.microsoft.com/office/powerpoint/2010/main" val="360631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Typical Nursing Home Organizational Chart</a:t>
            </a:r>
            <a:endParaRPr lang="en-US" sz="3200" dirty="0"/>
          </a:p>
        </p:txBody>
      </p:sp>
      <p:sp>
        <p:nvSpPr>
          <p:cNvPr id="4" name="Rectangle 3"/>
          <p:cNvSpPr/>
          <p:nvPr/>
        </p:nvSpPr>
        <p:spPr>
          <a:xfrm>
            <a:off x="2743200" y="1524000"/>
            <a:ext cx="2438400"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Governing Body</a:t>
            </a:r>
            <a:endParaRPr lang="en-US" sz="2400" dirty="0"/>
          </a:p>
        </p:txBody>
      </p:sp>
      <p:sp>
        <p:nvSpPr>
          <p:cNvPr id="6" name="Rectangle 5"/>
          <p:cNvSpPr/>
          <p:nvPr/>
        </p:nvSpPr>
        <p:spPr>
          <a:xfrm>
            <a:off x="2719387" y="2270124"/>
            <a:ext cx="2538413"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Administrator</a:t>
            </a:r>
            <a:endParaRPr lang="en-US" sz="2400" dirty="0"/>
          </a:p>
        </p:txBody>
      </p:sp>
      <p:sp>
        <p:nvSpPr>
          <p:cNvPr id="8" name="Rectangle 7"/>
          <p:cNvSpPr/>
          <p:nvPr/>
        </p:nvSpPr>
        <p:spPr>
          <a:xfrm>
            <a:off x="152400" y="3048000"/>
            <a:ext cx="1143000" cy="2321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smtClean="0"/>
          </a:p>
          <a:p>
            <a:pPr algn="ctr"/>
            <a:endParaRPr lang="en-US" sz="1600" dirty="0" smtClean="0"/>
          </a:p>
          <a:p>
            <a:pPr algn="ctr"/>
            <a:r>
              <a:rPr lang="en-US" sz="1600" dirty="0" smtClean="0"/>
              <a:t>Chaplain</a:t>
            </a:r>
            <a:endParaRPr lang="en-US" sz="1600" dirty="0"/>
          </a:p>
        </p:txBody>
      </p:sp>
      <p:sp>
        <p:nvSpPr>
          <p:cNvPr id="7" name="Rectangle 6"/>
          <p:cNvSpPr/>
          <p:nvPr/>
        </p:nvSpPr>
        <p:spPr>
          <a:xfrm>
            <a:off x="152400" y="3375420"/>
            <a:ext cx="1143000" cy="833439"/>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Social Service Director</a:t>
            </a:r>
            <a:endParaRPr lang="en-US" dirty="0"/>
          </a:p>
        </p:txBody>
      </p:sp>
      <p:sp>
        <p:nvSpPr>
          <p:cNvPr id="9" name="Rectangle 8"/>
          <p:cNvSpPr/>
          <p:nvPr/>
        </p:nvSpPr>
        <p:spPr>
          <a:xfrm>
            <a:off x="5257800" y="3048000"/>
            <a:ext cx="1143000" cy="3657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smtClean="0"/>
          </a:p>
          <a:p>
            <a:pPr algn="ctr"/>
            <a:endParaRPr lang="en-US" sz="1600" dirty="0"/>
          </a:p>
          <a:p>
            <a:pPr algn="ctr"/>
            <a:endParaRPr lang="en-US" sz="1600" dirty="0" smtClean="0"/>
          </a:p>
          <a:p>
            <a:pPr algn="ctr"/>
            <a:endParaRPr lang="en-US" sz="1600" dirty="0" smtClean="0"/>
          </a:p>
          <a:p>
            <a:pPr algn="ctr"/>
            <a:r>
              <a:rPr lang="en-US" sz="1600" dirty="0" smtClean="0"/>
              <a:t>Charge Nurses</a:t>
            </a:r>
          </a:p>
          <a:p>
            <a:pPr algn="ctr"/>
            <a:endParaRPr lang="en-US" sz="1600" dirty="0"/>
          </a:p>
          <a:p>
            <a:pPr algn="ctr"/>
            <a:r>
              <a:rPr lang="en-US" sz="1600" dirty="0" smtClean="0"/>
              <a:t>Staff Nurses</a:t>
            </a:r>
            <a:endParaRPr lang="en-US" sz="1600" dirty="0"/>
          </a:p>
        </p:txBody>
      </p:sp>
      <p:sp>
        <p:nvSpPr>
          <p:cNvPr id="10" name="Rectangle 9"/>
          <p:cNvSpPr/>
          <p:nvPr/>
        </p:nvSpPr>
        <p:spPr>
          <a:xfrm>
            <a:off x="5257800" y="3348034"/>
            <a:ext cx="1143000" cy="757239"/>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Director of Nursing (DON) </a:t>
            </a:r>
            <a:endParaRPr lang="en-US" sz="1600" dirty="0"/>
          </a:p>
        </p:txBody>
      </p:sp>
      <p:sp>
        <p:nvSpPr>
          <p:cNvPr id="12" name="Rectangle 11"/>
          <p:cNvSpPr/>
          <p:nvPr/>
        </p:nvSpPr>
        <p:spPr>
          <a:xfrm>
            <a:off x="5257800" y="4181473"/>
            <a:ext cx="1143000" cy="492919"/>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Assistant (DON) </a:t>
            </a:r>
            <a:endParaRPr lang="en-US" sz="1600" dirty="0"/>
          </a:p>
        </p:txBody>
      </p:sp>
      <p:sp>
        <p:nvSpPr>
          <p:cNvPr id="13" name="Rectangle 12"/>
          <p:cNvSpPr/>
          <p:nvPr/>
        </p:nvSpPr>
        <p:spPr>
          <a:xfrm>
            <a:off x="5257800" y="6194819"/>
            <a:ext cx="1143000" cy="416719"/>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CNAs</a:t>
            </a:r>
            <a:endParaRPr lang="en-US" sz="1600" dirty="0"/>
          </a:p>
        </p:txBody>
      </p:sp>
      <p:sp>
        <p:nvSpPr>
          <p:cNvPr id="14" name="Rectangle 13"/>
          <p:cNvSpPr/>
          <p:nvPr/>
        </p:nvSpPr>
        <p:spPr>
          <a:xfrm>
            <a:off x="2743200" y="3048000"/>
            <a:ext cx="1143000" cy="2743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Director of </a:t>
            </a:r>
            <a:r>
              <a:rPr lang="en-US" sz="1600" dirty="0" err="1" smtClean="0"/>
              <a:t>Maint</a:t>
            </a:r>
            <a:r>
              <a:rPr lang="en-US" sz="1600" dirty="0" smtClean="0"/>
              <a:t>. &amp; House-keeping</a:t>
            </a:r>
          </a:p>
          <a:p>
            <a:pPr algn="ctr"/>
            <a:endParaRPr lang="en-US" sz="1600" dirty="0"/>
          </a:p>
          <a:p>
            <a:pPr algn="ctr"/>
            <a:endParaRPr lang="en-US" sz="1600" dirty="0" smtClean="0"/>
          </a:p>
          <a:p>
            <a:pPr algn="ctr"/>
            <a:r>
              <a:rPr lang="en-US" sz="1600" dirty="0" smtClean="0"/>
              <a:t>Other House-keeping Personnel</a:t>
            </a:r>
            <a:endParaRPr lang="en-US" sz="1600" dirty="0"/>
          </a:p>
        </p:txBody>
      </p:sp>
      <p:sp>
        <p:nvSpPr>
          <p:cNvPr id="16" name="Rectangle 15"/>
          <p:cNvSpPr/>
          <p:nvPr/>
        </p:nvSpPr>
        <p:spPr>
          <a:xfrm>
            <a:off x="7848600" y="3048000"/>
            <a:ext cx="1143000" cy="3657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1600" dirty="0" smtClean="0"/>
          </a:p>
          <a:p>
            <a:r>
              <a:rPr lang="en-US" sz="1600" dirty="0" smtClean="0"/>
              <a:t>*Ancillary Medical Personnel                                              *Therapists (PT, OT, Speech)</a:t>
            </a:r>
          </a:p>
          <a:p>
            <a:r>
              <a:rPr lang="en-US" sz="1600" dirty="0" smtClean="0"/>
              <a:t>*</a:t>
            </a:r>
            <a:r>
              <a:rPr lang="en-US" sz="1600" dirty="0" err="1" smtClean="0"/>
              <a:t>Pharma-ceutical</a:t>
            </a:r>
            <a:r>
              <a:rPr lang="en-US" sz="1600" dirty="0" smtClean="0"/>
              <a:t> consult</a:t>
            </a:r>
          </a:p>
          <a:p>
            <a:r>
              <a:rPr lang="en-US" sz="1600" dirty="0" smtClean="0"/>
              <a:t>*</a:t>
            </a:r>
            <a:r>
              <a:rPr lang="en-US" sz="1600" dirty="0" err="1" smtClean="0"/>
              <a:t>PsychiatryPsychology</a:t>
            </a:r>
            <a:r>
              <a:rPr lang="en-US" sz="1600" dirty="0" smtClean="0"/>
              <a:t> Consult</a:t>
            </a:r>
            <a:endParaRPr lang="en-US" sz="1600" dirty="0"/>
          </a:p>
          <a:p>
            <a:r>
              <a:rPr lang="en-US" sz="1600" dirty="0" smtClean="0"/>
              <a:t>*Dental *Podiatry</a:t>
            </a:r>
          </a:p>
          <a:p>
            <a:endParaRPr lang="en-US" sz="1600" dirty="0" smtClean="0"/>
          </a:p>
        </p:txBody>
      </p:sp>
      <p:sp>
        <p:nvSpPr>
          <p:cNvPr id="17" name="Rectangle 16"/>
          <p:cNvSpPr/>
          <p:nvPr/>
        </p:nvSpPr>
        <p:spPr>
          <a:xfrm>
            <a:off x="4038600" y="3043233"/>
            <a:ext cx="1143000" cy="274320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smtClean="0"/>
          </a:p>
          <a:p>
            <a:pPr algn="ctr"/>
            <a:endParaRPr lang="en-US" sz="1600" dirty="0"/>
          </a:p>
          <a:p>
            <a:pPr algn="ctr"/>
            <a:endParaRPr lang="en-US" sz="1600" dirty="0" smtClean="0"/>
          </a:p>
          <a:p>
            <a:pPr algn="ctr"/>
            <a:r>
              <a:rPr lang="en-US" sz="1600" dirty="0" smtClean="0"/>
              <a:t>Food Service Supervisor</a:t>
            </a:r>
          </a:p>
          <a:p>
            <a:pPr algn="ctr"/>
            <a:endParaRPr lang="en-US" sz="1600" dirty="0" smtClean="0"/>
          </a:p>
          <a:p>
            <a:pPr algn="ctr"/>
            <a:endParaRPr lang="en-US" sz="1600" dirty="0" smtClean="0"/>
          </a:p>
          <a:p>
            <a:pPr algn="ctr"/>
            <a:endParaRPr lang="en-US" sz="1600" dirty="0"/>
          </a:p>
          <a:p>
            <a:pPr algn="ctr"/>
            <a:r>
              <a:rPr lang="en-US" sz="1600" dirty="0" smtClean="0"/>
              <a:t>Cooks</a:t>
            </a:r>
          </a:p>
          <a:p>
            <a:pPr algn="ctr"/>
            <a:endParaRPr lang="en-US" sz="1600" dirty="0" smtClean="0"/>
          </a:p>
          <a:p>
            <a:pPr algn="ctr"/>
            <a:r>
              <a:rPr lang="en-US" sz="1600" dirty="0" smtClean="0"/>
              <a:t>Helper/ Dishwasher</a:t>
            </a:r>
            <a:endParaRPr lang="en-US" sz="1600" dirty="0"/>
          </a:p>
          <a:p>
            <a:pPr algn="ctr"/>
            <a:endParaRPr lang="en-US" sz="1600" dirty="0" smtClean="0"/>
          </a:p>
          <a:p>
            <a:pPr algn="ctr"/>
            <a:endParaRPr lang="en-US" sz="1600" dirty="0" smtClean="0"/>
          </a:p>
          <a:p>
            <a:pPr algn="ctr"/>
            <a:endParaRPr lang="en-US" sz="1600" dirty="0" smtClean="0"/>
          </a:p>
        </p:txBody>
      </p:sp>
      <p:sp>
        <p:nvSpPr>
          <p:cNvPr id="18" name="Rectangle 17"/>
          <p:cNvSpPr/>
          <p:nvPr/>
        </p:nvSpPr>
        <p:spPr>
          <a:xfrm>
            <a:off x="4048125" y="4019548"/>
            <a:ext cx="1143000" cy="416719"/>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Dietician</a:t>
            </a:r>
            <a:endParaRPr lang="en-US" sz="1600" dirty="0"/>
          </a:p>
        </p:txBody>
      </p:sp>
      <p:sp>
        <p:nvSpPr>
          <p:cNvPr id="19" name="Rectangle 18"/>
          <p:cNvSpPr/>
          <p:nvPr/>
        </p:nvSpPr>
        <p:spPr>
          <a:xfrm>
            <a:off x="1500187" y="3052760"/>
            <a:ext cx="1143000" cy="2321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smtClean="0"/>
          </a:p>
          <a:p>
            <a:pPr algn="ctr"/>
            <a:endParaRPr lang="en-US" sz="1600" dirty="0" smtClean="0"/>
          </a:p>
          <a:p>
            <a:pPr algn="ctr"/>
            <a:r>
              <a:rPr lang="en-US" sz="1600" dirty="0" smtClean="0"/>
              <a:t>Book-keeper/ Business Manager</a:t>
            </a:r>
            <a:endParaRPr lang="en-US" sz="1600" dirty="0"/>
          </a:p>
        </p:txBody>
      </p:sp>
      <p:sp>
        <p:nvSpPr>
          <p:cNvPr id="20" name="Rectangle 19"/>
          <p:cNvSpPr/>
          <p:nvPr/>
        </p:nvSpPr>
        <p:spPr>
          <a:xfrm>
            <a:off x="6553200" y="3047998"/>
            <a:ext cx="1143000" cy="274320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smtClean="0"/>
          </a:p>
          <a:p>
            <a:pPr algn="ctr"/>
            <a:endParaRPr lang="en-US" sz="1600" dirty="0"/>
          </a:p>
          <a:p>
            <a:pPr algn="ctr"/>
            <a:endParaRPr lang="en-US" sz="1600" dirty="0" smtClean="0"/>
          </a:p>
          <a:p>
            <a:pPr algn="ctr"/>
            <a:endParaRPr lang="en-US" sz="1600" dirty="0" smtClean="0"/>
          </a:p>
          <a:p>
            <a:pPr algn="ctr"/>
            <a:r>
              <a:rPr lang="en-US" sz="1600" dirty="0" smtClean="0"/>
              <a:t>Volunteer </a:t>
            </a:r>
            <a:r>
              <a:rPr lang="en-US" sz="1600" dirty="0" err="1" smtClean="0"/>
              <a:t>Coord</a:t>
            </a:r>
            <a:r>
              <a:rPr lang="en-US" sz="1600" dirty="0" smtClean="0"/>
              <a:t>.</a:t>
            </a:r>
          </a:p>
          <a:p>
            <a:pPr algn="ctr"/>
            <a:endParaRPr lang="en-US" sz="1600" dirty="0" smtClean="0"/>
          </a:p>
          <a:p>
            <a:pPr algn="ctr"/>
            <a:r>
              <a:rPr lang="en-US" sz="1600" dirty="0" smtClean="0"/>
              <a:t>Facility Volunteers </a:t>
            </a:r>
          </a:p>
        </p:txBody>
      </p:sp>
      <p:sp>
        <p:nvSpPr>
          <p:cNvPr id="21" name="Rectangle 20"/>
          <p:cNvSpPr/>
          <p:nvPr/>
        </p:nvSpPr>
        <p:spPr>
          <a:xfrm>
            <a:off x="6553200" y="3357558"/>
            <a:ext cx="1143000" cy="833439"/>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Activity Therapist</a:t>
            </a:r>
            <a:endParaRPr lang="en-US" sz="1600" dirty="0"/>
          </a:p>
        </p:txBody>
      </p:sp>
      <p:sp>
        <p:nvSpPr>
          <p:cNvPr id="11" name="Slide Number Placeholder 10"/>
          <p:cNvSpPr>
            <a:spLocks noGrp="1"/>
          </p:cNvSpPr>
          <p:nvPr>
            <p:ph type="sldNum" sz="quarter" idx="12"/>
          </p:nvPr>
        </p:nvSpPr>
        <p:spPr>
          <a:xfrm>
            <a:off x="1752600" y="6428975"/>
            <a:ext cx="1981200" cy="365125"/>
          </a:xfrm>
        </p:spPr>
        <p:txBody>
          <a:bodyPr/>
          <a:lstStyle/>
          <a:p>
            <a:fld id="{68824265-3888-4A47-A8DA-F5D29DFC2485}"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 of Ombudsman Programs</a:t>
            </a:r>
            <a:endParaRPr lang="en-US" dirty="0"/>
          </a:p>
        </p:txBody>
      </p:sp>
      <p:sp>
        <p:nvSpPr>
          <p:cNvPr id="3" name="Content Placeholder 2"/>
          <p:cNvSpPr>
            <a:spLocks noGrp="1"/>
          </p:cNvSpPr>
          <p:nvPr>
            <p:ph idx="1"/>
          </p:nvPr>
        </p:nvSpPr>
        <p:spPr/>
        <p:txBody>
          <a:bodyPr>
            <a:noAutofit/>
          </a:bodyPr>
          <a:lstStyle/>
          <a:p>
            <a:pPr marL="457200" indent="-228600" algn="l">
              <a:buFont typeface="Arial" pitchFamily="34" charset="0"/>
              <a:buChar char="•"/>
            </a:pPr>
            <a:r>
              <a:rPr lang="en-US" dirty="0" smtClean="0"/>
              <a:t>Ombudsman Programs exist in all states, the District of Columbia, Puerto Rico, and Guam.</a:t>
            </a:r>
          </a:p>
          <a:p>
            <a:pPr marL="1200150" lvl="1">
              <a:buFont typeface="Arial" pitchFamily="34" charset="0"/>
              <a:buChar char="•"/>
            </a:pPr>
            <a:r>
              <a:rPr lang="en-US" sz="3200" dirty="0" smtClean="0"/>
              <a:t>Each is led by a full-time State </a:t>
            </a:r>
            <a:r>
              <a:rPr lang="en-US" sz="3200" dirty="0" err="1" smtClean="0"/>
              <a:t>LTC</a:t>
            </a:r>
            <a:r>
              <a:rPr lang="en-US" sz="3200" dirty="0" smtClean="0"/>
              <a:t> Ombudsman.</a:t>
            </a:r>
          </a:p>
          <a:p>
            <a:pPr marL="1200150" lvl="1">
              <a:buFont typeface="Arial" pitchFamily="34" charset="0"/>
              <a:buChar char="•"/>
            </a:pPr>
            <a:r>
              <a:rPr lang="en-US" sz="3200" dirty="0" smtClean="0"/>
              <a:t>In Iowa the State LTCO is                                       Deanna Clingan-Fischer.</a:t>
            </a:r>
          </a:p>
          <a:p>
            <a:pPr algn="l"/>
            <a:r>
              <a:rPr lang="en-US" sz="2800" dirty="0"/>
              <a:t> </a:t>
            </a:r>
          </a:p>
        </p:txBody>
      </p:sp>
      <p:sp>
        <p:nvSpPr>
          <p:cNvPr id="4" name="Bent-Up Arrow 3"/>
          <p:cNvSpPr/>
          <p:nvPr/>
        </p:nvSpPr>
        <p:spPr>
          <a:xfrm rot="5400000">
            <a:off x="4877593" y="4774407"/>
            <a:ext cx="694374" cy="13563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8824265-3888-4A47-A8DA-F5D29DFC2485}" type="slidenum">
              <a:rPr lang="en-US" smtClean="0"/>
              <a:pPr/>
              <a:t>6</a:t>
            </a:fld>
            <a:endParaRPr lang="en-US" dirty="0"/>
          </a:p>
        </p:txBody>
      </p:sp>
      <p:pic>
        <p:nvPicPr>
          <p:cNvPr id="7" name="Picture 2" descr="P:\Documents\Deanna\Clingan-FischerDean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82" b="13149"/>
          <a:stretch/>
        </p:blipFill>
        <p:spPr bwMode="auto">
          <a:xfrm>
            <a:off x="6324600" y="3657600"/>
            <a:ext cx="2026920" cy="233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97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Infection Prevention and Control</a:t>
            </a:r>
            <a:endParaRPr lang="en-US" dirty="0"/>
          </a:p>
        </p:txBody>
      </p:sp>
      <p:sp>
        <p:nvSpPr>
          <p:cNvPr id="3" name="Content Placeholder 2"/>
          <p:cNvSpPr>
            <a:spLocks noGrp="1"/>
          </p:cNvSpPr>
          <p:nvPr>
            <p:ph idx="1"/>
          </p:nvPr>
        </p:nvSpPr>
        <p:spPr>
          <a:xfrm>
            <a:off x="457200" y="1752600"/>
            <a:ext cx="8229600" cy="4343400"/>
          </a:xfrm>
        </p:spPr>
        <p:txBody>
          <a:bodyPr>
            <a:normAutofit/>
          </a:bodyPr>
          <a:lstStyle/>
          <a:p>
            <a:pPr marL="457200" lvl="0" indent="-228600" algn="l">
              <a:buFont typeface="Arial" pitchFamily="34" charset="0"/>
              <a:buChar char="•"/>
            </a:pPr>
            <a:r>
              <a:rPr lang="en-US" dirty="0" smtClean="0"/>
              <a:t>If you are ill, don’t visit.  </a:t>
            </a:r>
          </a:p>
          <a:p>
            <a:pPr marL="457200" lvl="0" indent="-228600" algn="l">
              <a:buFont typeface="Arial" pitchFamily="34" charset="0"/>
              <a:buChar char="•"/>
            </a:pPr>
            <a:r>
              <a:rPr lang="en-US" dirty="0" smtClean="0"/>
              <a:t>Wash your hands before and after visits.</a:t>
            </a:r>
          </a:p>
          <a:p>
            <a:pPr marL="457200" lvl="0" indent="-228600" algn="l">
              <a:buFont typeface="Arial" pitchFamily="34" charset="0"/>
              <a:buChar char="•"/>
            </a:pPr>
            <a:r>
              <a:rPr lang="en-US" dirty="0"/>
              <a:t>Use and check hand sanitizers.</a:t>
            </a:r>
          </a:p>
          <a:p>
            <a:pPr marL="457200" lvl="0" indent="-228600" algn="l">
              <a:buFont typeface="Arial" pitchFamily="34" charset="0"/>
              <a:buChar char="•"/>
            </a:pPr>
            <a:r>
              <a:rPr lang="en-US" dirty="0"/>
              <a:t>Advocate for residents to be able to wash their </a:t>
            </a:r>
            <a:r>
              <a:rPr lang="en-US" dirty="0" smtClean="0"/>
              <a:t>hands and have clean clothing, </a:t>
            </a:r>
            <a:r>
              <a:rPr lang="en-US" dirty="0"/>
              <a:t>especially before and after meals. </a:t>
            </a:r>
            <a:endParaRPr lang="en-US" dirty="0" smtClean="0"/>
          </a:p>
          <a:p>
            <a:pPr marL="457200" lvl="0" indent="-457200" algn="l">
              <a:buFont typeface="Arial" pitchFamily="34" charset="0"/>
              <a:buChar char="•"/>
            </a:pPr>
            <a:endParaRPr lang="en-US" sz="2500" dirty="0" smtClean="0"/>
          </a:p>
          <a:p>
            <a:pPr algn="l"/>
            <a:endParaRPr lang="en-US" sz="2500" dirty="0" smtClean="0"/>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60</a:t>
            </a:fld>
            <a:endParaRPr lang="en-US" dirty="0"/>
          </a:p>
        </p:txBody>
      </p:sp>
    </p:spTree>
    <p:extLst>
      <p:ext uri="{BB962C8B-B14F-4D97-AF65-F5344CB8AC3E}">
        <p14:creationId xmlns:p14="http://schemas.microsoft.com/office/powerpoint/2010/main" val="1763271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Infection Prevention and Control</a:t>
            </a:r>
            <a:endParaRPr lang="en-US" dirty="0"/>
          </a:p>
        </p:txBody>
      </p:sp>
      <p:sp>
        <p:nvSpPr>
          <p:cNvPr id="3" name="Content Placeholder 2"/>
          <p:cNvSpPr>
            <a:spLocks noGrp="1"/>
          </p:cNvSpPr>
          <p:nvPr>
            <p:ph idx="1"/>
          </p:nvPr>
        </p:nvSpPr>
        <p:spPr>
          <a:xfrm>
            <a:off x="457200" y="1752600"/>
            <a:ext cx="8229600" cy="4343400"/>
          </a:xfrm>
        </p:spPr>
        <p:txBody>
          <a:bodyPr>
            <a:normAutofit/>
          </a:bodyPr>
          <a:lstStyle/>
          <a:p>
            <a:pPr marL="457200" lvl="0" indent="-228600" algn="l">
              <a:buFont typeface="Arial" pitchFamily="34" charset="0"/>
              <a:buChar char="•"/>
            </a:pPr>
            <a:r>
              <a:rPr lang="en-US" dirty="0" smtClean="0"/>
              <a:t>Pay close attention to any infection procedure signs on residents’ room doors and follow the protocols.</a:t>
            </a:r>
          </a:p>
          <a:p>
            <a:pPr marL="457200" lvl="0" indent="-228600" algn="l">
              <a:buFont typeface="Arial" pitchFamily="34" charset="0"/>
              <a:buChar char="•"/>
            </a:pPr>
            <a:r>
              <a:rPr lang="en-US" dirty="0"/>
              <a:t>What if there is a flu outbreak</a:t>
            </a:r>
            <a:r>
              <a:rPr lang="en-US" dirty="0" smtClean="0"/>
              <a:t>?</a:t>
            </a:r>
          </a:p>
          <a:p>
            <a:pPr marL="457200" lvl="0" indent="-228600" algn="l">
              <a:buFont typeface="Arial" pitchFamily="34" charset="0"/>
              <a:buChar char="•"/>
            </a:pPr>
            <a:r>
              <a:rPr lang="en-US" dirty="0" smtClean="0"/>
              <a:t>Vaccinations are not required for volunteers.</a:t>
            </a:r>
          </a:p>
          <a:p>
            <a:pPr marL="457200" lvl="0" indent="-228600" algn="l">
              <a:buFont typeface="Arial" pitchFamily="34" charset="0"/>
              <a:buChar char="•"/>
            </a:pPr>
            <a:r>
              <a:rPr lang="en-US" dirty="0" smtClean="0"/>
              <a:t>TB tests</a:t>
            </a:r>
            <a:endParaRPr lang="en-US" dirty="0"/>
          </a:p>
          <a:p>
            <a:pPr marL="457200" lvl="0" indent="-457200" algn="l">
              <a:buFont typeface="Arial" pitchFamily="34" charset="0"/>
              <a:buChar char="•"/>
            </a:pPr>
            <a:endParaRPr lang="en-US" sz="2500" dirty="0" smtClean="0"/>
          </a:p>
          <a:p>
            <a:pPr marL="457200" lvl="0" indent="-457200" algn="l">
              <a:buFont typeface="Arial" pitchFamily="34" charset="0"/>
              <a:buChar char="•"/>
            </a:pPr>
            <a:endParaRPr lang="en-US" sz="2500" dirty="0" smtClean="0"/>
          </a:p>
          <a:p>
            <a:pPr algn="l"/>
            <a:endParaRPr lang="en-US" sz="2500" dirty="0" smtClean="0"/>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61</a:t>
            </a:fld>
            <a:endParaRPr lang="en-US" dirty="0"/>
          </a:p>
        </p:txBody>
      </p:sp>
    </p:spTree>
    <p:extLst>
      <p:ext uri="{BB962C8B-B14F-4D97-AF65-F5344CB8AC3E}">
        <p14:creationId xmlns:p14="http://schemas.microsoft.com/office/powerpoint/2010/main" val="23287958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Art of </a:t>
            </a:r>
            <a:r>
              <a:rPr lang="en-US" dirty="0" smtClean="0"/>
              <a:t>Observation</a:t>
            </a:r>
            <a:endParaRPr lang="en-US" dirty="0"/>
          </a:p>
        </p:txBody>
      </p:sp>
      <p:sp>
        <p:nvSpPr>
          <p:cNvPr id="3" name="Content Placeholder 2"/>
          <p:cNvSpPr>
            <a:spLocks noGrp="1"/>
          </p:cNvSpPr>
          <p:nvPr>
            <p:ph idx="1"/>
          </p:nvPr>
        </p:nvSpPr>
        <p:spPr>
          <a:xfrm>
            <a:off x="304800" y="1524000"/>
            <a:ext cx="8229600" cy="4343399"/>
          </a:xfrm>
        </p:spPr>
        <p:txBody>
          <a:bodyPr>
            <a:normAutofit fontScale="85000" lnSpcReduction="20000"/>
          </a:bodyPr>
          <a:lstStyle/>
          <a:p>
            <a:pPr marL="457200" indent="-228600" algn="l">
              <a:buFont typeface="Arial" pitchFamily="34" charset="0"/>
              <a:buChar char="•"/>
            </a:pPr>
            <a:r>
              <a:rPr lang="en-US" sz="3500" dirty="0" smtClean="0"/>
              <a:t>Sometimes </a:t>
            </a:r>
            <a:r>
              <a:rPr lang="en-US" sz="3500" dirty="0"/>
              <a:t>we spend so much time in a facility we become unaware of what is happening around </a:t>
            </a:r>
            <a:r>
              <a:rPr lang="en-US" sz="3500" dirty="0" smtClean="0"/>
              <a:t>us.</a:t>
            </a:r>
          </a:p>
          <a:p>
            <a:pPr marL="457200" indent="-228600" algn="l">
              <a:buFont typeface="Arial" pitchFamily="34" charset="0"/>
              <a:buChar char="•"/>
            </a:pPr>
            <a:r>
              <a:rPr lang="en-US" sz="3500" dirty="0" smtClean="0"/>
              <a:t>Avoid making assumptions.  </a:t>
            </a:r>
          </a:p>
          <a:p>
            <a:pPr marL="457200" indent="-228600" algn="l">
              <a:buFont typeface="Arial" pitchFamily="34" charset="0"/>
              <a:buChar char="•"/>
            </a:pPr>
            <a:r>
              <a:rPr lang="en-US" sz="3500" dirty="0" smtClean="0"/>
              <a:t>When we advocate for residents, sometimes we have to increase our “lens” to identify </a:t>
            </a:r>
            <a:r>
              <a:rPr lang="en-US" sz="3500" dirty="0"/>
              <a:t>the root of a </a:t>
            </a:r>
            <a:r>
              <a:rPr lang="en-US" sz="3500" dirty="0" smtClean="0"/>
              <a:t>problem.</a:t>
            </a:r>
          </a:p>
          <a:p>
            <a:pPr marL="457200" indent="-228600" algn="l">
              <a:buFont typeface="Arial" pitchFamily="34" charset="0"/>
              <a:buChar char="•"/>
            </a:pPr>
            <a:r>
              <a:rPr lang="en-US" sz="3500" dirty="0" smtClean="0">
                <a:hlinkClick r:id="rId3"/>
              </a:rPr>
              <a:t>Observation Skills</a:t>
            </a:r>
            <a:endParaRPr lang="en-US" sz="3500" dirty="0" smtClean="0"/>
          </a:p>
          <a:p>
            <a:pPr marL="457200" indent="-228600" algn="l">
              <a:buFont typeface="Arial" pitchFamily="34" charset="0"/>
              <a:buChar char="•"/>
            </a:pPr>
            <a:r>
              <a:rPr lang="en-US" sz="3500" dirty="0" smtClean="0"/>
              <a:t>Are my observations statements of fact or statements of opinion?</a:t>
            </a:r>
            <a:endParaRPr lang="en-US" sz="35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62</a:t>
            </a:fld>
            <a:endParaRPr lang="en-US" dirty="0"/>
          </a:p>
        </p:txBody>
      </p:sp>
    </p:spTree>
    <p:extLst>
      <p:ext uri="{BB962C8B-B14F-4D97-AF65-F5344CB8AC3E}">
        <p14:creationId xmlns:p14="http://schemas.microsoft.com/office/powerpoint/2010/main" val="12225226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observant are you?</a:t>
            </a:r>
            <a:endParaRPr lang="en-US" dirty="0"/>
          </a:p>
        </p:txBody>
      </p:sp>
      <p:pic>
        <p:nvPicPr>
          <p:cNvPr id="4" name="Content Placeholder 3" descr="Illusion clip art.gif"/>
          <p:cNvPicPr>
            <a:picLocks noGrp="1" noChangeAspect="1"/>
          </p:cNvPicPr>
          <p:nvPr>
            <p:ph idx="1"/>
          </p:nvPr>
        </p:nvPicPr>
        <p:blipFill>
          <a:blip r:embed="rId3"/>
          <a:srcRect l="-80195" r="-80195"/>
          <a:stretch>
            <a:fillRect/>
          </a:stretch>
        </p:blipFill>
        <p:spPr/>
      </p:pic>
      <p:sp>
        <p:nvSpPr>
          <p:cNvPr id="3" name="Slide Number Placeholder 2"/>
          <p:cNvSpPr>
            <a:spLocks noGrp="1"/>
          </p:cNvSpPr>
          <p:nvPr>
            <p:ph type="sldNum" sz="quarter" idx="12"/>
          </p:nvPr>
        </p:nvSpPr>
        <p:spPr/>
        <p:txBody>
          <a:bodyPr/>
          <a:lstStyle/>
          <a:p>
            <a:fld id="{68824265-3888-4A47-A8DA-F5D29DFC2485}" type="slidenum">
              <a:rPr lang="en-US" smtClean="0"/>
              <a:pPr/>
              <a:t>63</a:t>
            </a:fld>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observant are you?</a:t>
            </a:r>
          </a:p>
        </p:txBody>
      </p:sp>
      <p:pic>
        <p:nvPicPr>
          <p:cNvPr id="4" name="Content Placeholder 3" descr="duck or bunny.jpeg"/>
          <p:cNvPicPr>
            <a:picLocks noGrp="1" noChangeAspect="1"/>
          </p:cNvPicPr>
          <p:nvPr>
            <p:ph idx="1"/>
          </p:nvPr>
        </p:nvPicPr>
        <p:blipFill>
          <a:blip r:embed="rId3"/>
          <a:srcRect l="-8961" r="-8961"/>
          <a:stretch>
            <a:fillRect/>
          </a:stretch>
        </p:blipFill>
        <p:spPr>
          <a:xfrm>
            <a:off x="1143000" y="1600201"/>
            <a:ext cx="6553200" cy="3458633"/>
          </a:xfrm>
        </p:spPr>
      </p:pic>
      <p:sp>
        <p:nvSpPr>
          <p:cNvPr id="3" name="Rectangle 2"/>
          <p:cNvSpPr/>
          <p:nvPr/>
        </p:nvSpPr>
        <p:spPr>
          <a:xfrm>
            <a:off x="3429000" y="5334000"/>
            <a:ext cx="3886200" cy="523220"/>
          </a:xfrm>
          <a:prstGeom prst="rect">
            <a:avLst/>
          </a:prstGeom>
        </p:spPr>
        <p:txBody>
          <a:bodyPr wrap="square">
            <a:spAutoFit/>
          </a:bodyPr>
          <a:lstStyle/>
          <a:p>
            <a:r>
              <a:rPr lang="en-US" sz="2800" dirty="0">
                <a:hlinkClick r:id="rId4"/>
              </a:rPr>
              <a:t>Count the Passes!</a:t>
            </a:r>
            <a:endParaRPr lang="en-US" sz="2800" dirty="0"/>
          </a:p>
        </p:txBody>
      </p:sp>
      <p:sp>
        <p:nvSpPr>
          <p:cNvPr id="5" name="Slide Number Placeholder 4"/>
          <p:cNvSpPr>
            <a:spLocks noGrp="1"/>
          </p:cNvSpPr>
          <p:nvPr>
            <p:ph type="sldNum" sz="quarter" idx="12"/>
          </p:nvPr>
        </p:nvSpPr>
        <p:spPr/>
        <p:txBody>
          <a:bodyPr/>
          <a:lstStyle/>
          <a:p>
            <a:fld id="{68824265-3888-4A47-A8DA-F5D29DFC2485}"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Visiting the facility</a:t>
            </a:r>
            <a:endParaRPr lang="en-US" dirty="0"/>
          </a:p>
        </p:txBody>
      </p:sp>
      <p:sp>
        <p:nvSpPr>
          <p:cNvPr id="7" name="Content Placeholder 2"/>
          <p:cNvSpPr>
            <a:spLocks noGrp="1"/>
          </p:cNvSpPr>
          <p:nvPr>
            <p:ph idx="1"/>
          </p:nvPr>
        </p:nvSpPr>
        <p:spPr>
          <a:xfrm>
            <a:off x="228600" y="1600200"/>
            <a:ext cx="8382000" cy="4724400"/>
          </a:xfrm>
        </p:spPr>
        <p:txBody>
          <a:bodyPr rtlCol="0">
            <a:noAutofit/>
          </a:bodyPr>
          <a:lstStyle/>
          <a:p>
            <a:pPr marL="457200" indent="-228600" algn="l" fontAlgn="auto">
              <a:spcAft>
                <a:spcPts val="0"/>
              </a:spcAft>
              <a:buFont typeface="Arial" pitchFamily="34" charset="0"/>
              <a:buChar char="•"/>
              <a:defRPr/>
            </a:pPr>
            <a:r>
              <a:rPr lang="en-US" dirty="0" smtClean="0"/>
              <a:t>Volunteers conduct unannounced, varied visits (minimum of 3 </a:t>
            </a:r>
            <a:r>
              <a:rPr lang="en-US" dirty="0" err="1" smtClean="0"/>
              <a:t>hrs</a:t>
            </a:r>
            <a:r>
              <a:rPr lang="en-US" dirty="0" smtClean="0"/>
              <a:t>/</a:t>
            </a:r>
            <a:r>
              <a:rPr lang="en-US" dirty="0" err="1" smtClean="0"/>
              <a:t>mo</a:t>
            </a:r>
            <a:r>
              <a:rPr lang="en-US" dirty="0" smtClean="0"/>
              <a:t>).</a:t>
            </a:r>
          </a:p>
          <a:p>
            <a:pPr marL="457200" indent="-228600" algn="l" fontAlgn="auto">
              <a:spcAft>
                <a:spcPts val="0"/>
              </a:spcAft>
              <a:buFont typeface="Arial" pitchFamily="34" charset="0"/>
              <a:buChar char="•"/>
              <a:defRPr/>
            </a:pPr>
            <a:r>
              <a:rPr lang="en-US" dirty="0" smtClean="0"/>
              <a:t>Volunteers are not to be restricted from visiting the facility or any specific individual.</a:t>
            </a:r>
          </a:p>
          <a:p>
            <a:pPr marL="457200" indent="-228600" algn="l" fontAlgn="auto">
              <a:spcAft>
                <a:spcPts val="0"/>
              </a:spcAft>
              <a:buFont typeface="Arial" pitchFamily="34" charset="0"/>
              <a:buChar char="•"/>
              <a:defRPr/>
            </a:pPr>
            <a:r>
              <a:rPr lang="en-US" dirty="0" smtClean="0"/>
              <a:t>Wear </a:t>
            </a:r>
            <a:r>
              <a:rPr lang="en-US" dirty="0"/>
              <a:t>state-issued </a:t>
            </a:r>
            <a:r>
              <a:rPr lang="en-US" dirty="0" smtClean="0"/>
              <a:t>identification badge.</a:t>
            </a:r>
          </a:p>
          <a:p>
            <a:pPr marL="457200" indent="-228600" algn="l" fontAlgn="auto">
              <a:spcAft>
                <a:spcPts val="0"/>
              </a:spcAft>
              <a:buFont typeface="Arial" pitchFamily="34" charset="0"/>
              <a:buChar char="•"/>
              <a:defRPr/>
            </a:pPr>
            <a:r>
              <a:rPr lang="en-US" dirty="0" smtClean="0"/>
              <a:t>Notify point of contact when entering and exiting the facility.</a:t>
            </a:r>
          </a:p>
        </p:txBody>
      </p:sp>
      <p:sp>
        <p:nvSpPr>
          <p:cNvPr id="3" name="Slide Number Placeholder 2"/>
          <p:cNvSpPr>
            <a:spLocks noGrp="1"/>
          </p:cNvSpPr>
          <p:nvPr>
            <p:ph type="sldNum" sz="quarter" idx="12"/>
          </p:nvPr>
        </p:nvSpPr>
        <p:spPr/>
        <p:txBody>
          <a:bodyPr/>
          <a:lstStyle/>
          <a:p>
            <a:fld id="{68824265-3888-4A47-A8DA-F5D29DFC2485}" type="slidenum">
              <a:rPr lang="en-US" smtClean="0"/>
              <a:pPr/>
              <a:t>65</a:t>
            </a:fld>
            <a:endParaRPr lang="en-US" dirty="0"/>
          </a:p>
        </p:txBody>
      </p:sp>
    </p:spTree>
    <p:extLst>
      <p:ext uri="{BB962C8B-B14F-4D97-AF65-F5344CB8AC3E}">
        <p14:creationId xmlns:p14="http://schemas.microsoft.com/office/powerpoint/2010/main" val="810169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Visiting the facility</a:t>
            </a:r>
            <a:endParaRPr lang="en-US" dirty="0"/>
          </a:p>
        </p:txBody>
      </p:sp>
      <p:sp>
        <p:nvSpPr>
          <p:cNvPr id="7" name="Content Placeholder 2"/>
          <p:cNvSpPr>
            <a:spLocks noGrp="1"/>
          </p:cNvSpPr>
          <p:nvPr>
            <p:ph idx="1"/>
          </p:nvPr>
        </p:nvSpPr>
        <p:spPr>
          <a:xfrm>
            <a:off x="228600" y="1600200"/>
            <a:ext cx="8382000" cy="4724400"/>
          </a:xfrm>
        </p:spPr>
        <p:txBody>
          <a:bodyPr rtlCol="0">
            <a:noAutofit/>
          </a:bodyPr>
          <a:lstStyle/>
          <a:p>
            <a:pPr marL="457200" indent="-228600" algn="l">
              <a:buFont typeface="Arial" pitchFamily="34" charset="0"/>
              <a:buChar char="•"/>
              <a:defRPr/>
            </a:pPr>
            <a:r>
              <a:rPr lang="en-US" dirty="0" smtClean="0"/>
              <a:t>Observe</a:t>
            </a:r>
            <a:r>
              <a:rPr lang="en-US" dirty="0"/>
              <a:t>, listen, </a:t>
            </a:r>
            <a:r>
              <a:rPr lang="en-US" dirty="0" smtClean="0"/>
              <a:t>interact </a:t>
            </a:r>
            <a:r>
              <a:rPr lang="en-US" dirty="0"/>
              <a:t>with </a:t>
            </a:r>
            <a:r>
              <a:rPr lang="en-US" dirty="0" smtClean="0"/>
              <a:t>residents and </a:t>
            </a:r>
            <a:r>
              <a:rPr lang="en-US" dirty="0"/>
              <a:t>record </a:t>
            </a:r>
            <a:r>
              <a:rPr lang="en-US" dirty="0" smtClean="0"/>
              <a:t>concerns.</a:t>
            </a:r>
            <a:endParaRPr lang="en-US" dirty="0"/>
          </a:p>
          <a:p>
            <a:pPr marL="457200" indent="-228600" algn="l">
              <a:buFont typeface="Arial" pitchFamily="34" charset="0"/>
              <a:buChar char="•"/>
              <a:defRPr/>
            </a:pPr>
            <a:r>
              <a:rPr lang="en-US" dirty="0" smtClean="0"/>
              <a:t>Observe </a:t>
            </a:r>
            <a:r>
              <a:rPr lang="en-US" dirty="0"/>
              <a:t>general conditions of the facility </a:t>
            </a:r>
            <a:r>
              <a:rPr lang="en-US" dirty="0" smtClean="0"/>
              <a:t>and note observations.</a:t>
            </a:r>
          </a:p>
          <a:p>
            <a:pPr marL="457200" indent="-228600" algn="l">
              <a:buFont typeface="Arial" pitchFamily="34" charset="0"/>
              <a:buChar char="•"/>
              <a:defRPr/>
            </a:pPr>
            <a:r>
              <a:rPr lang="en-US" dirty="0" smtClean="0"/>
              <a:t>Speak with point-of-contact </a:t>
            </a:r>
            <a:r>
              <a:rPr lang="en-US" dirty="0"/>
              <a:t>regarding resident concerns </a:t>
            </a:r>
            <a:r>
              <a:rPr lang="en-US" b="1" dirty="0"/>
              <a:t>with </a:t>
            </a:r>
            <a:r>
              <a:rPr lang="en-US" b="1" dirty="0" smtClean="0"/>
              <a:t>resident permission</a:t>
            </a:r>
            <a:r>
              <a:rPr lang="en-US" dirty="0" smtClean="0"/>
              <a:t>.</a:t>
            </a:r>
            <a:endParaRPr lang="en-US" dirty="0"/>
          </a:p>
          <a:p>
            <a:pPr marL="457200" lvl="2" indent="-457200">
              <a:defRPr/>
            </a:pPr>
            <a:endParaRPr lang="en-US" sz="2000" b="1" u="sng" dirty="0"/>
          </a:p>
        </p:txBody>
      </p:sp>
      <p:sp>
        <p:nvSpPr>
          <p:cNvPr id="3" name="Slide Number Placeholder 2"/>
          <p:cNvSpPr>
            <a:spLocks noGrp="1"/>
          </p:cNvSpPr>
          <p:nvPr>
            <p:ph type="sldNum" sz="quarter" idx="12"/>
          </p:nvPr>
        </p:nvSpPr>
        <p:spPr/>
        <p:txBody>
          <a:bodyPr/>
          <a:lstStyle/>
          <a:p>
            <a:fld id="{68824265-3888-4A47-A8DA-F5D29DFC2485}" type="slidenum">
              <a:rPr lang="en-US" smtClean="0"/>
              <a:pPr/>
              <a:t>66</a:t>
            </a:fld>
            <a:endParaRPr lang="en-US" dirty="0"/>
          </a:p>
        </p:txBody>
      </p:sp>
    </p:spTree>
    <p:extLst>
      <p:ext uri="{BB962C8B-B14F-4D97-AF65-F5344CB8AC3E}">
        <p14:creationId xmlns:p14="http://schemas.microsoft.com/office/powerpoint/2010/main" val="17855558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conversation</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Knock and wait for response.</a:t>
            </a:r>
          </a:p>
          <a:p>
            <a:pPr marL="457200" indent="-457200" algn="l">
              <a:buFont typeface="Arial" panose="020B0604020202020204" pitchFamily="34" charset="0"/>
              <a:buChar char="•"/>
            </a:pPr>
            <a:r>
              <a:rPr lang="en-US" dirty="0" smtClean="0"/>
              <a:t>Ask for invitation to enter and visit.</a:t>
            </a:r>
          </a:p>
          <a:p>
            <a:pPr marL="457200" indent="-457200" algn="l">
              <a:buFont typeface="Arial" panose="020B0604020202020204" pitchFamily="34" charset="0"/>
              <a:buChar char="•"/>
            </a:pPr>
            <a:r>
              <a:rPr lang="en-US" dirty="0"/>
              <a:t>Introduce yourself and your </a:t>
            </a:r>
            <a:r>
              <a:rPr lang="en-US" dirty="0" smtClean="0"/>
              <a:t>role.</a:t>
            </a:r>
          </a:p>
          <a:p>
            <a:pPr marL="457200" indent="-457200" algn="l">
              <a:buFont typeface="Arial" panose="020B0604020202020204" pitchFamily="34" charset="0"/>
              <a:buChar char="•"/>
            </a:pPr>
            <a:r>
              <a:rPr lang="en-US" dirty="0" smtClean="0"/>
              <a:t>Try to converse with residents at eye-level, adjusting whatever </a:t>
            </a:r>
            <a:r>
              <a:rPr lang="en-US" dirty="0"/>
              <a:t>environmental elements (lights, sound) necessary </a:t>
            </a:r>
            <a:r>
              <a:rPr lang="en-US" dirty="0" smtClean="0"/>
              <a:t>to communicate effectively.</a:t>
            </a:r>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67</a:t>
            </a:fld>
            <a:endParaRPr lang="en-US" dirty="0"/>
          </a:p>
        </p:txBody>
      </p:sp>
    </p:spTree>
    <p:extLst>
      <p:ext uri="{BB962C8B-B14F-4D97-AF65-F5344CB8AC3E}">
        <p14:creationId xmlns:p14="http://schemas.microsoft.com/office/powerpoint/2010/main" val="25856325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conversation</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Be friendly.</a:t>
            </a:r>
          </a:p>
          <a:p>
            <a:pPr marL="457200" indent="-457200" algn="l">
              <a:buFont typeface="Arial" panose="020B0604020202020204" pitchFamily="34" charset="0"/>
              <a:buChar char="•"/>
            </a:pPr>
            <a:r>
              <a:rPr lang="en-US" dirty="0" smtClean="0"/>
              <a:t>Be aware of non-verbal communication.</a:t>
            </a:r>
          </a:p>
          <a:p>
            <a:pPr marL="457200" indent="-457200" algn="l">
              <a:buFont typeface="Arial" panose="020B0604020202020204" pitchFamily="34" charset="0"/>
              <a:buChar char="•"/>
            </a:pPr>
            <a:r>
              <a:rPr lang="en-US" dirty="0"/>
              <a:t>If you’re unsure how to communicate with a resident, ask staff how best to </a:t>
            </a:r>
            <a:r>
              <a:rPr lang="en-US" dirty="0" smtClean="0"/>
              <a:t>communicate.</a:t>
            </a:r>
          </a:p>
          <a:p>
            <a:pPr marL="457200" indent="-457200" algn="l">
              <a:buFont typeface="Arial" panose="020B0604020202020204" pitchFamily="34" charset="0"/>
              <a:buChar char="•"/>
            </a:pPr>
            <a:r>
              <a:rPr lang="en-US" dirty="0" smtClean="0"/>
              <a:t>“Break the ice”.</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68</a:t>
            </a:fld>
            <a:endParaRPr lang="en-US" dirty="0"/>
          </a:p>
        </p:txBody>
      </p:sp>
    </p:spTree>
    <p:extLst>
      <p:ext uri="{BB962C8B-B14F-4D97-AF65-F5344CB8AC3E}">
        <p14:creationId xmlns:p14="http://schemas.microsoft.com/office/powerpoint/2010/main" val="20956006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resident concern</a:t>
            </a:r>
            <a:endParaRPr lang="en-US" dirty="0"/>
          </a:p>
        </p:txBody>
      </p:sp>
      <p:sp>
        <p:nvSpPr>
          <p:cNvPr id="3" name="Content Placeholder 2"/>
          <p:cNvSpPr>
            <a:spLocks noGrp="1"/>
          </p:cNvSpPr>
          <p:nvPr>
            <p:ph idx="1"/>
          </p:nvPr>
        </p:nvSpPr>
        <p:spPr/>
        <p:txBody>
          <a:bodyPr>
            <a:normAutofit fontScale="25000" lnSpcReduction="20000"/>
          </a:bodyPr>
          <a:lstStyle/>
          <a:p>
            <a:pPr algn="l">
              <a:lnSpc>
                <a:spcPct val="115000"/>
              </a:lnSpc>
              <a:spcBef>
                <a:spcPts val="0"/>
              </a:spcBef>
              <a:spcAft>
                <a:spcPts val="1000"/>
              </a:spcAft>
            </a:pPr>
            <a:r>
              <a:rPr lang="en-US" sz="8400" dirty="0">
                <a:ea typeface="Calibri"/>
                <a:cs typeface="Times New Roman"/>
              </a:rPr>
              <a:t>Collect as much detail as possible.  </a:t>
            </a:r>
          </a:p>
          <a:p>
            <a:pPr algn="l">
              <a:lnSpc>
                <a:spcPct val="115000"/>
              </a:lnSpc>
              <a:spcBef>
                <a:spcPts val="0"/>
              </a:spcBef>
              <a:spcAft>
                <a:spcPts val="1000"/>
              </a:spcAft>
            </a:pPr>
            <a:r>
              <a:rPr lang="en-US" sz="8400" dirty="0" smtClean="0">
                <a:ea typeface="Calibri"/>
                <a:cs typeface="Times New Roman"/>
              </a:rPr>
              <a:t>Be </a:t>
            </a:r>
            <a:r>
              <a:rPr lang="en-US" sz="8400" dirty="0">
                <a:ea typeface="Calibri"/>
                <a:cs typeface="Times New Roman"/>
              </a:rPr>
              <a:t>empathetic, understanding, and professional.  </a:t>
            </a:r>
          </a:p>
          <a:p>
            <a:pPr algn="l">
              <a:lnSpc>
                <a:spcPct val="115000"/>
              </a:lnSpc>
              <a:spcBef>
                <a:spcPts val="0"/>
              </a:spcBef>
              <a:spcAft>
                <a:spcPts val="1000"/>
              </a:spcAft>
            </a:pPr>
            <a:r>
              <a:rPr lang="en-US" sz="8400" dirty="0">
                <a:ea typeface="Calibri"/>
                <a:cs typeface="Times New Roman"/>
              </a:rPr>
              <a:t>Ask the following questions:</a:t>
            </a:r>
          </a:p>
          <a:p>
            <a:pPr marL="342900" marR="0" lvl="0" indent="-342900" algn="l">
              <a:lnSpc>
                <a:spcPct val="115000"/>
              </a:lnSpc>
              <a:spcBef>
                <a:spcPts val="0"/>
              </a:spcBef>
              <a:spcAft>
                <a:spcPts val="0"/>
              </a:spcAft>
              <a:buFont typeface="Symbol"/>
              <a:buChar char=""/>
            </a:pPr>
            <a:r>
              <a:rPr lang="en-US" sz="8400" dirty="0" smtClean="0">
                <a:ea typeface="Calibri"/>
                <a:cs typeface="Times New Roman"/>
              </a:rPr>
              <a:t>Who/what/where/when/why/how (open ended questions).</a:t>
            </a:r>
          </a:p>
          <a:p>
            <a:pPr marL="342900" marR="0" lvl="0" indent="-342900" algn="l">
              <a:lnSpc>
                <a:spcPct val="115000"/>
              </a:lnSpc>
              <a:spcBef>
                <a:spcPts val="0"/>
              </a:spcBef>
              <a:spcAft>
                <a:spcPts val="0"/>
              </a:spcAft>
              <a:buFont typeface="Symbol"/>
              <a:buChar char=""/>
            </a:pPr>
            <a:r>
              <a:rPr lang="en-US" sz="8400" dirty="0" smtClean="0">
                <a:ea typeface="Calibri"/>
                <a:cs typeface="Times New Roman"/>
              </a:rPr>
              <a:t>Would </a:t>
            </a:r>
            <a:r>
              <a:rPr lang="en-US" sz="8400" dirty="0">
                <a:ea typeface="Calibri"/>
                <a:cs typeface="Times New Roman"/>
              </a:rPr>
              <a:t>you be comfortable speaking up to a staff person about </a:t>
            </a:r>
            <a:r>
              <a:rPr lang="en-US" sz="8400" dirty="0" smtClean="0">
                <a:ea typeface="Calibri"/>
                <a:cs typeface="Times New Roman"/>
              </a:rPr>
              <a:t>this?</a:t>
            </a:r>
          </a:p>
          <a:p>
            <a:pPr marL="342900" marR="0" lvl="0" indent="-342900" algn="l">
              <a:lnSpc>
                <a:spcPct val="115000"/>
              </a:lnSpc>
              <a:spcBef>
                <a:spcPts val="0"/>
              </a:spcBef>
              <a:spcAft>
                <a:spcPts val="0"/>
              </a:spcAft>
              <a:buFont typeface="Symbol"/>
              <a:buChar char=""/>
            </a:pPr>
            <a:r>
              <a:rPr lang="en-US" sz="8400" dirty="0">
                <a:ea typeface="Calibri"/>
                <a:cs typeface="Times New Roman"/>
              </a:rPr>
              <a:t>Have you told anyone about this before?  What happened</a:t>
            </a:r>
            <a:r>
              <a:rPr lang="en-US" sz="8400" dirty="0" smtClean="0">
                <a:ea typeface="Calibri"/>
                <a:cs typeface="Times New Roman"/>
              </a:rPr>
              <a:t>?</a:t>
            </a:r>
            <a:endParaRPr lang="en-US" sz="8400" dirty="0">
              <a:ea typeface="Calibri"/>
              <a:cs typeface="Times New Roman"/>
            </a:endParaRPr>
          </a:p>
          <a:p>
            <a:pPr marL="342900" marR="0" lvl="0" indent="-342900" algn="l">
              <a:lnSpc>
                <a:spcPct val="115000"/>
              </a:lnSpc>
              <a:spcBef>
                <a:spcPts val="0"/>
              </a:spcBef>
              <a:spcAft>
                <a:spcPts val="0"/>
              </a:spcAft>
              <a:buFont typeface="Symbol"/>
              <a:buChar char=""/>
            </a:pPr>
            <a:r>
              <a:rPr lang="en-US" sz="8400" dirty="0">
                <a:ea typeface="Calibri"/>
                <a:cs typeface="Times New Roman"/>
              </a:rPr>
              <a:t>Would you like my help to resolve this concern</a:t>
            </a:r>
            <a:r>
              <a:rPr lang="en-US" sz="8400" dirty="0" smtClean="0">
                <a:ea typeface="Calibri"/>
                <a:cs typeface="Times New Roman"/>
              </a:rPr>
              <a:t>?</a:t>
            </a:r>
          </a:p>
          <a:p>
            <a:pPr marL="342900" marR="0" lvl="0" indent="-342900" algn="l">
              <a:lnSpc>
                <a:spcPct val="115000"/>
              </a:lnSpc>
              <a:spcBef>
                <a:spcPts val="0"/>
              </a:spcBef>
              <a:spcAft>
                <a:spcPts val="0"/>
              </a:spcAft>
              <a:buFont typeface="Symbol"/>
              <a:buChar char=""/>
            </a:pPr>
            <a:r>
              <a:rPr lang="en-US" sz="8400" dirty="0">
                <a:ea typeface="Calibri"/>
                <a:cs typeface="Times New Roman"/>
              </a:rPr>
              <a:t>What do you see as a solution to this issue</a:t>
            </a:r>
            <a:r>
              <a:rPr lang="en-US" sz="8400" dirty="0" smtClean="0">
                <a:ea typeface="Calibri"/>
                <a:cs typeface="Times New Roman"/>
              </a:rPr>
              <a:t>?</a:t>
            </a:r>
            <a:endParaRPr lang="en-US" sz="8400" dirty="0">
              <a:ea typeface="Calibri"/>
              <a:cs typeface="Times New Roman"/>
            </a:endParaRPr>
          </a:p>
          <a:p>
            <a:pPr marL="342900" marR="0" lvl="0" indent="-342900" algn="l">
              <a:lnSpc>
                <a:spcPct val="115000"/>
              </a:lnSpc>
              <a:spcBef>
                <a:spcPts val="0"/>
              </a:spcBef>
              <a:spcAft>
                <a:spcPts val="0"/>
              </a:spcAft>
              <a:buFont typeface="Symbol"/>
              <a:buChar char=""/>
            </a:pPr>
            <a:r>
              <a:rPr lang="en-US" sz="8400" dirty="0">
                <a:ea typeface="Calibri"/>
                <a:cs typeface="Times New Roman"/>
              </a:rPr>
              <a:t>May I bring your concern to the attention of my point of contact (name)?  They may be able to help resolve your concern.  </a:t>
            </a:r>
            <a:endParaRPr lang="en-US" sz="8400" dirty="0" smtClean="0">
              <a:ea typeface="Calibri"/>
              <a:cs typeface="Times New Roman"/>
            </a:endParaRPr>
          </a:p>
          <a:p>
            <a:pPr marR="0" lvl="0" algn="l">
              <a:lnSpc>
                <a:spcPct val="115000"/>
              </a:lnSpc>
              <a:spcBef>
                <a:spcPts val="0"/>
              </a:spcBef>
              <a:spcAft>
                <a:spcPts val="0"/>
              </a:spcAft>
            </a:pPr>
            <a:endParaRPr lang="en-US" sz="8400" dirty="0">
              <a:ea typeface="Calibri"/>
              <a:cs typeface="Times New Roman"/>
            </a:endParaRPr>
          </a:p>
          <a:p>
            <a:pPr algn="l">
              <a:lnSpc>
                <a:spcPct val="115000"/>
              </a:lnSpc>
              <a:spcBef>
                <a:spcPts val="0"/>
              </a:spcBef>
              <a:spcAft>
                <a:spcPts val="1000"/>
              </a:spcAft>
            </a:pPr>
            <a:r>
              <a:rPr lang="en-US" sz="8400" dirty="0" smtClean="0">
                <a:ea typeface="Calibri"/>
                <a:cs typeface="Times New Roman"/>
              </a:rPr>
              <a:t>Provide </a:t>
            </a:r>
            <a:r>
              <a:rPr lang="en-US" sz="8400" dirty="0">
                <a:ea typeface="Calibri"/>
                <a:cs typeface="Times New Roman"/>
              </a:rPr>
              <a:t>a reasonable expectation for when you will follow </a:t>
            </a:r>
            <a:r>
              <a:rPr lang="en-US" sz="8400" dirty="0" smtClean="0">
                <a:ea typeface="Calibri"/>
                <a:cs typeface="Times New Roman"/>
              </a:rPr>
              <a:t>up.</a:t>
            </a:r>
          </a:p>
          <a:p>
            <a:pPr>
              <a:lnSpc>
                <a:spcPct val="115000"/>
              </a:lnSpc>
              <a:spcBef>
                <a:spcPts val="0"/>
              </a:spcBef>
              <a:spcAft>
                <a:spcPts val="1000"/>
              </a:spcAft>
            </a:pPr>
            <a:r>
              <a:rPr lang="en-US" sz="8400" b="1" dirty="0" smtClean="0">
                <a:solidFill>
                  <a:prstClr val="black"/>
                </a:solidFill>
                <a:hlinkClick r:id="rId2"/>
              </a:rPr>
              <a:t>Interviewing skills</a:t>
            </a:r>
            <a:endParaRPr lang="en-US" sz="8400" b="1" dirty="0">
              <a:solidFill>
                <a:prstClr val="black"/>
              </a:solidFill>
            </a:endParaRPr>
          </a:p>
          <a:p>
            <a:pPr algn="l">
              <a:lnSpc>
                <a:spcPct val="115000"/>
              </a:lnSpc>
              <a:spcBef>
                <a:spcPts val="0"/>
              </a:spcBef>
              <a:spcAft>
                <a:spcPts val="1000"/>
              </a:spcAft>
            </a:pPr>
            <a:endParaRPr lang="en-US" sz="5300" dirty="0">
              <a:ea typeface="Calibri"/>
              <a:cs typeface="Times New Roman"/>
            </a:endParaRP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69</a:t>
            </a:fld>
            <a:endParaRPr lang="en-US" dirty="0"/>
          </a:p>
        </p:txBody>
      </p:sp>
    </p:spTree>
    <p:extLst>
      <p:ext uri="{BB962C8B-B14F-4D97-AF65-F5344CB8AC3E}">
        <p14:creationId xmlns:p14="http://schemas.microsoft.com/office/powerpoint/2010/main" val="3720715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Care</a:t>
            </a:r>
            <a:endParaRPr lang="en-US" dirty="0"/>
          </a:p>
        </p:txBody>
      </p:sp>
      <p:sp>
        <p:nvSpPr>
          <p:cNvPr id="3" name="Content Placeholder 2"/>
          <p:cNvSpPr>
            <a:spLocks noGrp="1"/>
          </p:cNvSpPr>
          <p:nvPr>
            <p:ph idx="1"/>
          </p:nvPr>
        </p:nvSpPr>
        <p:spPr/>
        <p:txBody>
          <a:bodyPr>
            <a:normAutofit fontScale="92500"/>
          </a:bodyPr>
          <a:lstStyle/>
          <a:p>
            <a:r>
              <a:rPr lang="en-US" dirty="0" smtClean="0"/>
              <a:t>What types of facilities are considered </a:t>
            </a:r>
          </a:p>
          <a:p>
            <a:r>
              <a:rPr lang="en-US" dirty="0" smtClean="0"/>
              <a:t>long-term care?</a:t>
            </a:r>
          </a:p>
          <a:p>
            <a:pPr algn="l"/>
            <a:r>
              <a:rPr lang="en-US" dirty="0" smtClean="0"/>
              <a:t>1. Residential Care Facilities (Residents are ill, but don’t </a:t>
            </a:r>
            <a:r>
              <a:rPr lang="en-US" smtClean="0"/>
              <a:t>require RN/LPN services, barring emergency)</a:t>
            </a:r>
            <a:endParaRPr lang="en-US" dirty="0" smtClean="0"/>
          </a:p>
          <a:p>
            <a:pPr algn="l"/>
            <a:r>
              <a:rPr lang="en-US" dirty="0" smtClean="0"/>
              <a:t>2. Skilled Nursing (Rehabilitation)</a:t>
            </a:r>
          </a:p>
          <a:p>
            <a:pPr algn="l"/>
            <a:r>
              <a:rPr lang="en-US" dirty="0" smtClean="0"/>
              <a:t>3. Nursing Homes (Highest level of care required)</a:t>
            </a:r>
          </a:p>
          <a:p>
            <a:pPr algn="l"/>
            <a:r>
              <a:rPr lang="en-US" dirty="0" smtClean="0"/>
              <a:t>4. Elder Group Home (Smaller setting, 3-5 tenants)</a:t>
            </a:r>
          </a:p>
          <a:p>
            <a:endParaRPr lang="en-US"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pPr/>
              <a:t>7</a:t>
            </a:fld>
            <a:endParaRPr lang="en-US" dirty="0"/>
          </a:p>
        </p:txBody>
      </p:sp>
    </p:spTree>
    <p:extLst>
      <p:ext uri="{BB962C8B-B14F-4D97-AF65-F5344CB8AC3E}">
        <p14:creationId xmlns:p14="http://schemas.microsoft.com/office/powerpoint/2010/main" val="1637535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&amp; permission</a:t>
            </a:r>
            <a:endParaRPr lang="en-US" dirty="0"/>
          </a:p>
        </p:txBody>
      </p:sp>
      <p:sp>
        <p:nvSpPr>
          <p:cNvPr id="3" name="Content Placeholder 2"/>
          <p:cNvSpPr>
            <a:spLocks noGrp="1"/>
          </p:cNvSpPr>
          <p:nvPr>
            <p:ph idx="1"/>
          </p:nvPr>
        </p:nvSpPr>
        <p:spPr>
          <a:xfrm>
            <a:off x="457200" y="1752600"/>
            <a:ext cx="8077200" cy="4114800"/>
          </a:xfrm>
        </p:spPr>
        <p:txBody>
          <a:bodyPr>
            <a:normAutofit/>
          </a:bodyPr>
          <a:lstStyle/>
          <a:p>
            <a:pPr marL="514350" lvl="0" indent="-285750" algn="l">
              <a:buFont typeface="Arial"/>
              <a:buChar char="•"/>
            </a:pPr>
            <a:r>
              <a:rPr lang="en-US" b="1" dirty="0" smtClean="0"/>
              <a:t>Maintaining resident confidentiality and obtaining permission to resolve concerns on their behalf is among the most crucial elements of the </a:t>
            </a:r>
            <a:r>
              <a:rPr lang="en-US" b="1" dirty="0" err="1" smtClean="0"/>
              <a:t>LTC</a:t>
            </a:r>
            <a:r>
              <a:rPr lang="en-US" b="1" dirty="0" smtClean="0"/>
              <a:t> Ombudsman program.</a:t>
            </a:r>
          </a:p>
          <a:p>
            <a:pPr marL="514350" lvl="0" indent="-285750" algn="l">
              <a:buFont typeface="Arial"/>
              <a:buChar char="•"/>
            </a:pPr>
            <a:r>
              <a:rPr lang="en-US" dirty="0" smtClean="0"/>
              <a:t>Confidentiality is the </a:t>
            </a:r>
            <a:r>
              <a:rPr lang="en-US" dirty="0"/>
              <a:t>nondisclosure of information except to another authorized </a:t>
            </a:r>
            <a:r>
              <a:rPr lang="en-US" dirty="0" smtClean="0"/>
              <a:t>person.</a:t>
            </a:r>
          </a:p>
        </p:txBody>
      </p:sp>
      <p:sp>
        <p:nvSpPr>
          <p:cNvPr id="6" name="Slide Number Placeholder 5"/>
          <p:cNvSpPr>
            <a:spLocks noGrp="1"/>
          </p:cNvSpPr>
          <p:nvPr>
            <p:ph type="sldNum" sz="quarter" idx="12"/>
          </p:nvPr>
        </p:nvSpPr>
        <p:spPr/>
        <p:txBody>
          <a:bodyPr/>
          <a:lstStyle/>
          <a:p>
            <a:fld id="{68824265-3888-4A47-A8DA-F5D29DFC2485}" type="slidenum">
              <a:rPr lang="en-US" smtClean="0"/>
              <a:pPr/>
              <a:t>70</a:t>
            </a:fld>
            <a:endParaRPr lang="en-US" dirty="0"/>
          </a:p>
        </p:txBody>
      </p:sp>
    </p:spTree>
    <p:extLst>
      <p:ext uri="{BB962C8B-B14F-4D97-AF65-F5344CB8AC3E}">
        <p14:creationId xmlns:p14="http://schemas.microsoft.com/office/powerpoint/2010/main" val="18103496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&amp; permission</a:t>
            </a:r>
            <a:endParaRPr lang="en-US" dirty="0"/>
          </a:p>
        </p:txBody>
      </p:sp>
      <p:sp>
        <p:nvSpPr>
          <p:cNvPr id="3" name="Content Placeholder 2"/>
          <p:cNvSpPr>
            <a:spLocks noGrp="1"/>
          </p:cNvSpPr>
          <p:nvPr>
            <p:ph idx="1"/>
          </p:nvPr>
        </p:nvSpPr>
        <p:spPr>
          <a:xfrm>
            <a:off x="457200" y="1752600"/>
            <a:ext cx="8077200" cy="4114800"/>
          </a:xfrm>
        </p:spPr>
        <p:txBody>
          <a:bodyPr>
            <a:normAutofit/>
          </a:bodyPr>
          <a:lstStyle/>
          <a:p>
            <a:pPr marL="514350" indent="-285750" algn="l">
              <a:buFont typeface="Arial"/>
              <a:buChar char="•"/>
            </a:pPr>
            <a:r>
              <a:rPr lang="en-US" dirty="0" smtClean="0"/>
              <a:t>We must always ask for a resident’s permission to talk to staff or others about their concerns.</a:t>
            </a:r>
          </a:p>
          <a:p>
            <a:pPr marL="514350" indent="-285750" algn="l">
              <a:buFont typeface="Arial"/>
              <a:buChar char="•"/>
            </a:pPr>
            <a:r>
              <a:rPr lang="en-US" dirty="0" smtClean="0"/>
              <a:t>Does the resident wish to be personally identified in the complaint, or would they prefer to remain anonymous?</a:t>
            </a:r>
          </a:p>
          <a:p>
            <a:pPr marL="228600" algn="l"/>
            <a:endParaRPr lang="en-US" dirty="0" smtClean="0"/>
          </a:p>
        </p:txBody>
      </p:sp>
      <p:sp>
        <p:nvSpPr>
          <p:cNvPr id="6" name="Slide Number Placeholder 5"/>
          <p:cNvSpPr>
            <a:spLocks noGrp="1"/>
          </p:cNvSpPr>
          <p:nvPr>
            <p:ph type="sldNum" sz="quarter" idx="12"/>
          </p:nvPr>
        </p:nvSpPr>
        <p:spPr/>
        <p:txBody>
          <a:bodyPr/>
          <a:lstStyle/>
          <a:p>
            <a:fld id="{68824265-3888-4A47-A8DA-F5D29DFC2485}" type="slidenum">
              <a:rPr lang="en-US" smtClean="0"/>
              <a:pPr/>
              <a:t>71</a:t>
            </a:fld>
            <a:endParaRPr lang="en-US" dirty="0"/>
          </a:p>
        </p:txBody>
      </p:sp>
    </p:spTree>
    <p:extLst>
      <p:ext uri="{BB962C8B-B14F-4D97-AF65-F5344CB8AC3E}">
        <p14:creationId xmlns:p14="http://schemas.microsoft.com/office/powerpoint/2010/main" val="34621132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path to resolution</a:t>
            </a:r>
            <a:endParaRPr lang="en-US" dirty="0"/>
          </a:p>
        </p:txBody>
      </p:sp>
      <p:sp>
        <p:nvSpPr>
          <p:cNvPr id="4" name="Content Placeholder 2"/>
          <p:cNvSpPr txBox="1">
            <a:spLocks/>
          </p:cNvSpPr>
          <p:nvPr/>
        </p:nvSpPr>
        <p:spPr>
          <a:xfrm>
            <a:off x="304800" y="1447800"/>
            <a:ext cx="8305800" cy="4648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algn="l"/>
            <a:r>
              <a:rPr lang="en-US" b="1" dirty="0" smtClean="0"/>
              <a:t>Things to establish before working toward resolution.</a:t>
            </a:r>
            <a:endParaRPr lang="en-US" sz="2700" b="1" dirty="0" smtClean="0"/>
          </a:p>
          <a:p>
            <a:pPr marL="1200150" lvl="1" indent="-457200">
              <a:buFont typeface="Arial" pitchFamily="34" charset="0"/>
              <a:buChar char="•"/>
            </a:pPr>
            <a:r>
              <a:rPr lang="en-US" sz="3200" dirty="0"/>
              <a:t>What happened?</a:t>
            </a:r>
          </a:p>
          <a:p>
            <a:pPr marL="1200150" lvl="1" indent="-457200">
              <a:buFont typeface="Arial" pitchFamily="34" charset="0"/>
              <a:buChar char="•"/>
            </a:pPr>
            <a:r>
              <a:rPr lang="en-US" sz="3200" dirty="0"/>
              <a:t>How did it happen?</a:t>
            </a:r>
          </a:p>
          <a:p>
            <a:pPr marL="1200150" lvl="1" indent="-457200">
              <a:buFont typeface="Arial" pitchFamily="34" charset="0"/>
              <a:buChar char="•"/>
            </a:pPr>
            <a:r>
              <a:rPr lang="en-US" sz="3200" dirty="0"/>
              <a:t>Who was involved?</a:t>
            </a:r>
          </a:p>
          <a:p>
            <a:pPr marL="1200150" lvl="1" indent="-457200">
              <a:buFont typeface="Arial" pitchFamily="34" charset="0"/>
              <a:buChar char="•"/>
            </a:pPr>
            <a:r>
              <a:rPr lang="en-US" sz="3200" dirty="0"/>
              <a:t>When did it happen?</a:t>
            </a:r>
          </a:p>
          <a:p>
            <a:pPr marL="1200150" lvl="1" indent="-457200">
              <a:buFont typeface="Arial" pitchFamily="34" charset="0"/>
              <a:buChar char="•"/>
            </a:pPr>
            <a:r>
              <a:rPr lang="en-US" sz="3200" dirty="0"/>
              <a:t>Why did it happen</a:t>
            </a:r>
            <a:r>
              <a:rPr lang="en-US" sz="3200" dirty="0" smtClean="0"/>
              <a:t>?</a:t>
            </a:r>
          </a:p>
          <a:p>
            <a:pPr marL="1200150" lvl="1" indent="-457200">
              <a:buFont typeface="Arial" pitchFamily="34" charset="0"/>
              <a:buChar char="•"/>
            </a:pPr>
            <a:r>
              <a:rPr lang="en-US" sz="3200" dirty="0" smtClean="0"/>
              <a:t>How often does it happen?</a:t>
            </a:r>
            <a:endParaRPr lang="en-US" sz="3200" dirty="0"/>
          </a:p>
          <a:p>
            <a:pPr marL="1200150" lvl="1" indent="-457200">
              <a:buFont typeface="Arial" pitchFamily="34" charset="0"/>
              <a:buChar char="•"/>
            </a:pPr>
            <a:r>
              <a:rPr lang="en-US" sz="3200" dirty="0"/>
              <a:t>Did it really </a:t>
            </a:r>
            <a:r>
              <a:rPr lang="en-US" sz="3200" dirty="0" smtClean="0"/>
              <a:t>happen, or was it perceived?</a:t>
            </a:r>
            <a:endParaRPr lang="en-US" sz="3200" dirty="0"/>
          </a:p>
          <a:p>
            <a:pPr marL="457200" indent="-457200" algn="l">
              <a:buFont typeface="Arial" pitchFamily="34" charset="0"/>
              <a:buChar char="•"/>
            </a:pPr>
            <a:endParaRPr lang="en-US" sz="2900" dirty="0" smtClean="0"/>
          </a:p>
        </p:txBody>
      </p:sp>
      <p:sp>
        <p:nvSpPr>
          <p:cNvPr id="3" name="Slide Number Placeholder 2"/>
          <p:cNvSpPr>
            <a:spLocks noGrp="1"/>
          </p:cNvSpPr>
          <p:nvPr>
            <p:ph type="sldNum" sz="quarter" idx="12"/>
          </p:nvPr>
        </p:nvSpPr>
        <p:spPr/>
        <p:txBody>
          <a:bodyPr/>
          <a:lstStyle/>
          <a:p>
            <a:fld id="{68824265-3888-4A47-A8DA-F5D29DFC2485}" type="slidenum">
              <a:rPr lang="en-US" smtClean="0"/>
              <a:pPr/>
              <a:t>72</a:t>
            </a:fld>
            <a:endParaRPr lang="en-US" dirty="0"/>
          </a:p>
        </p:txBody>
      </p:sp>
    </p:spTree>
    <p:extLst>
      <p:ext uri="{BB962C8B-B14F-4D97-AF65-F5344CB8AC3E}">
        <p14:creationId xmlns:p14="http://schemas.microsoft.com/office/powerpoint/2010/main" val="16055787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path to resolution</a:t>
            </a:r>
            <a:endParaRPr lang="en-US" dirty="0"/>
          </a:p>
        </p:txBody>
      </p:sp>
      <p:sp>
        <p:nvSpPr>
          <p:cNvPr id="5" name="Content Placeholder 2"/>
          <p:cNvSpPr txBox="1">
            <a:spLocks/>
          </p:cNvSpPr>
          <p:nvPr/>
        </p:nvSpPr>
        <p:spPr>
          <a:xfrm>
            <a:off x="838200" y="1600200"/>
            <a:ext cx="7331075" cy="4648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00150" lvl="1">
              <a:buFont typeface="Arial" pitchFamily="34" charset="0"/>
              <a:buChar char="•"/>
            </a:pPr>
            <a:r>
              <a:rPr lang="en-US" sz="3200" dirty="0" smtClean="0"/>
              <a:t>Has the resident told anyone about this concern before?  What happened?</a:t>
            </a:r>
          </a:p>
          <a:p>
            <a:pPr marL="1200150" lvl="1">
              <a:buFont typeface="Arial" pitchFamily="34" charset="0"/>
              <a:buChar char="•"/>
            </a:pPr>
            <a:r>
              <a:rPr lang="en-US" sz="3200" dirty="0" smtClean="0"/>
              <a:t>What </a:t>
            </a:r>
            <a:r>
              <a:rPr lang="en-US" sz="3200" dirty="0"/>
              <a:t>does the resident see </a:t>
            </a:r>
            <a:r>
              <a:rPr lang="en-US" sz="3200" dirty="0" smtClean="0"/>
              <a:t>as a </a:t>
            </a:r>
            <a:r>
              <a:rPr lang="en-US" sz="3200" dirty="0"/>
              <a:t>resolution</a:t>
            </a:r>
            <a:r>
              <a:rPr lang="en-US" sz="3200" dirty="0" smtClean="0"/>
              <a:t>? </a:t>
            </a:r>
          </a:p>
          <a:p>
            <a:pPr marL="1200150" lvl="1">
              <a:buFont typeface="Arial" pitchFamily="34" charset="0"/>
              <a:buChar char="•"/>
            </a:pPr>
            <a:r>
              <a:rPr lang="en-US" sz="3200" dirty="0" smtClean="0"/>
              <a:t>What could be the root cause of this issue?  </a:t>
            </a:r>
          </a:p>
          <a:p>
            <a:pPr marL="1200150" lvl="1">
              <a:buFont typeface="Arial" pitchFamily="34" charset="0"/>
              <a:buChar char="•"/>
            </a:pPr>
            <a:r>
              <a:rPr lang="en-US" sz="3200" dirty="0" smtClean="0"/>
              <a:t>How can this issue be prevented in the future?</a:t>
            </a:r>
          </a:p>
          <a:p>
            <a:pPr marL="914400" lvl="1" indent="0">
              <a:buNone/>
            </a:pPr>
            <a:endParaRPr lang="en-US" sz="2500" dirty="0" smtClean="0"/>
          </a:p>
          <a:p>
            <a:pPr marL="1200150" lvl="1" indent="-457200">
              <a:buFont typeface="Arial" pitchFamily="34" charset="0"/>
              <a:buChar char="•"/>
            </a:pPr>
            <a:endParaRPr lang="en-US" sz="2500" dirty="0"/>
          </a:p>
          <a:p>
            <a:pPr marL="1200150" lvl="1" indent="-457200">
              <a:buFont typeface="Arial" pitchFamily="34" charset="0"/>
              <a:buChar char="•"/>
            </a:pPr>
            <a:endParaRPr lang="en-US" sz="2500" dirty="0"/>
          </a:p>
        </p:txBody>
      </p:sp>
      <p:sp>
        <p:nvSpPr>
          <p:cNvPr id="3" name="Slide Number Placeholder 2"/>
          <p:cNvSpPr>
            <a:spLocks noGrp="1"/>
          </p:cNvSpPr>
          <p:nvPr>
            <p:ph type="sldNum" sz="quarter" idx="12"/>
          </p:nvPr>
        </p:nvSpPr>
        <p:spPr/>
        <p:txBody>
          <a:bodyPr/>
          <a:lstStyle/>
          <a:p>
            <a:fld id="{68824265-3888-4A47-A8DA-F5D29DFC2485}" type="slidenum">
              <a:rPr lang="en-US" smtClean="0"/>
              <a:pPr/>
              <a:t>73</a:t>
            </a:fld>
            <a:endParaRPr lang="en-US" dirty="0"/>
          </a:p>
        </p:txBody>
      </p:sp>
    </p:spTree>
    <p:extLst>
      <p:ext uri="{BB962C8B-B14F-4D97-AF65-F5344CB8AC3E}">
        <p14:creationId xmlns:p14="http://schemas.microsoft.com/office/powerpoint/2010/main" val="11778279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Subjectivity in communication</a:t>
            </a:r>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sz="4800" b="1" dirty="0" smtClean="0"/>
              <a:t>Show Me Your Bug!</a:t>
            </a:r>
            <a:endParaRPr lang="en-US" sz="4800" b="1"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74</a:t>
            </a:fld>
            <a:endParaRPr lang="en-US" dirty="0"/>
          </a:p>
        </p:txBody>
      </p:sp>
    </p:spTree>
    <p:extLst>
      <p:ext uri="{BB962C8B-B14F-4D97-AF65-F5344CB8AC3E}">
        <p14:creationId xmlns:p14="http://schemas.microsoft.com/office/powerpoint/2010/main" val="288123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out)">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to resolution</a:t>
            </a:r>
            <a:endParaRPr lang="en-US" dirty="0"/>
          </a:p>
        </p:txBody>
      </p:sp>
      <p:sp>
        <p:nvSpPr>
          <p:cNvPr id="3" name="Content Placeholder 2"/>
          <p:cNvSpPr>
            <a:spLocks noGrp="1"/>
          </p:cNvSpPr>
          <p:nvPr>
            <p:ph idx="1"/>
          </p:nvPr>
        </p:nvSpPr>
        <p:spPr/>
        <p:txBody>
          <a:bodyPr>
            <a:normAutofit fontScale="47500" lnSpcReduction="20000"/>
          </a:bodyPr>
          <a:lstStyle/>
          <a:p>
            <a:pPr algn="l">
              <a:lnSpc>
                <a:spcPct val="115000"/>
              </a:lnSpc>
              <a:spcBef>
                <a:spcPts val="0"/>
              </a:spcBef>
              <a:spcAft>
                <a:spcPts val="1000"/>
              </a:spcAft>
            </a:pPr>
            <a:r>
              <a:rPr lang="en-US" sz="5800" b="1" dirty="0">
                <a:ea typeface="Calibri"/>
                <a:cs typeface="Times New Roman"/>
              </a:rPr>
              <a:t>Ask yourself: </a:t>
            </a:r>
            <a:r>
              <a:rPr lang="en-US" sz="5800" b="1" i="1" dirty="0">
                <a:ea typeface="Calibri"/>
                <a:cs typeface="Times New Roman"/>
              </a:rPr>
              <a:t>Did the resident give permission to discuss their concern?</a:t>
            </a:r>
            <a:endParaRPr lang="en-US" sz="5800" dirty="0">
              <a:ea typeface="Calibri"/>
              <a:cs typeface="Times New Roman"/>
            </a:endParaRPr>
          </a:p>
          <a:p>
            <a:pPr marL="342900" marR="0" lvl="0" indent="-342900" algn="l">
              <a:lnSpc>
                <a:spcPct val="115000"/>
              </a:lnSpc>
              <a:spcBef>
                <a:spcPts val="0"/>
              </a:spcBef>
              <a:spcAft>
                <a:spcPts val="0"/>
              </a:spcAft>
              <a:buFont typeface="Symbol"/>
              <a:buChar char=""/>
            </a:pPr>
            <a:r>
              <a:rPr lang="en-US" sz="5800" b="1" dirty="0">
                <a:ea typeface="Calibri"/>
                <a:cs typeface="Times New Roman"/>
              </a:rPr>
              <a:t>If no, STOP.</a:t>
            </a:r>
            <a:r>
              <a:rPr lang="en-US" sz="5800" dirty="0">
                <a:ea typeface="Calibri"/>
                <a:cs typeface="Times New Roman"/>
              </a:rPr>
              <a:t>  At this point your options include:</a:t>
            </a:r>
          </a:p>
          <a:p>
            <a:pPr lvl="1">
              <a:lnSpc>
                <a:spcPct val="115000"/>
              </a:lnSpc>
              <a:spcBef>
                <a:spcPts val="0"/>
              </a:spcBef>
              <a:buFont typeface="Courier New"/>
              <a:buChar char="o"/>
            </a:pPr>
            <a:r>
              <a:rPr lang="en-US" sz="5800" dirty="0">
                <a:ea typeface="Calibri"/>
                <a:cs typeface="Times New Roman"/>
              </a:rPr>
              <a:t>Empowering the resident to speak up for themselves.</a:t>
            </a:r>
          </a:p>
          <a:p>
            <a:pPr lvl="1">
              <a:lnSpc>
                <a:spcPct val="115000"/>
              </a:lnSpc>
              <a:spcBef>
                <a:spcPts val="0"/>
              </a:spcBef>
              <a:buFont typeface="Courier New"/>
              <a:buChar char="o"/>
            </a:pPr>
            <a:r>
              <a:rPr lang="en-US" sz="5800" dirty="0">
                <a:ea typeface="Calibri"/>
                <a:cs typeface="Times New Roman"/>
              </a:rPr>
              <a:t>Providing education to resident about your limitations to resolving their concern without their permission.</a:t>
            </a:r>
          </a:p>
          <a:p>
            <a:pPr lvl="1">
              <a:lnSpc>
                <a:spcPct val="115000"/>
              </a:lnSpc>
              <a:spcBef>
                <a:spcPts val="0"/>
              </a:spcBef>
              <a:buFont typeface="Courier New"/>
              <a:buChar char="o"/>
            </a:pPr>
            <a:r>
              <a:rPr lang="en-US" sz="5800" dirty="0">
                <a:ea typeface="Calibri"/>
                <a:cs typeface="Times New Roman"/>
              </a:rPr>
              <a:t>Note the concern in your monthly report without identifying the resident.</a:t>
            </a: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75</a:t>
            </a:fld>
            <a:endParaRPr lang="en-US" dirty="0"/>
          </a:p>
        </p:txBody>
      </p:sp>
    </p:spTree>
    <p:extLst>
      <p:ext uri="{BB962C8B-B14F-4D97-AF65-F5344CB8AC3E}">
        <p14:creationId xmlns:p14="http://schemas.microsoft.com/office/powerpoint/2010/main" val="26407262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 to resolution</a:t>
            </a:r>
            <a:endParaRPr lang="en-US" dirty="0"/>
          </a:p>
        </p:txBody>
      </p:sp>
      <p:sp>
        <p:nvSpPr>
          <p:cNvPr id="3" name="Content Placeholder 2"/>
          <p:cNvSpPr>
            <a:spLocks noGrp="1"/>
          </p:cNvSpPr>
          <p:nvPr>
            <p:ph idx="1"/>
          </p:nvPr>
        </p:nvSpPr>
        <p:spPr/>
        <p:txBody>
          <a:bodyPr>
            <a:normAutofit fontScale="70000" lnSpcReduction="20000"/>
          </a:bodyPr>
          <a:lstStyle/>
          <a:p>
            <a:pPr lvl="1">
              <a:lnSpc>
                <a:spcPct val="115000"/>
              </a:lnSpc>
              <a:spcBef>
                <a:spcPts val="0"/>
              </a:spcBef>
              <a:buFont typeface="Courier New"/>
              <a:buChar char="o"/>
            </a:pPr>
            <a:r>
              <a:rPr lang="en-US" sz="4600" dirty="0" smtClean="0">
                <a:ea typeface="Calibri"/>
                <a:cs typeface="Times New Roman"/>
              </a:rPr>
              <a:t>Ask </a:t>
            </a:r>
            <a:r>
              <a:rPr lang="en-US" sz="4600" dirty="0">
                <a:ea typeface="Calibri"/>
                <a:cs typeface="Times New Roman"/>
              </a:rPr>
              <a:t>other residents if they have a similar concern (if so, you may be able to bring the concern to your point of contact in a general sense without having to identify specific residents).  </a:t>
            </a:r>
          </a:p>
          <a:p>
            <a:pPr lvl="1">
              <a:lnSpc>
                <a:spcPct val="115000"/>
              </a:lnSpc>
              <a:spcBef>
                <a:spcPts val="0"/>
              </a:spcBef>
              <a:buFont typeface="Courier New"/>
              <a:buChar char="o"/>
            </a:pPr>
            <a:r>
              <a:rPr lang="en-US" sz="4600" dirty="0">
                <a:ea typeface="Calibri"/>
                <a:cs typeface="Times New Roman"/>
              </a:rPr>
              <a:t>Share any serious or immediate concerns only with the </a:t>
            </a:r>
            <a:r>
              <a:rPr lang="en-US" sz="4600" dirty="0" err="1">
                <a:ea typeface="Calibri"/>
                <a:cs typeface="Times New Roman"/>
              </a:rPr>
              <a:t>VOP</a:t>
            </a:r>
            <a:r>
              <a:rPr lang="en-US" sz="4600" dirty="0">
                <a:ea typeface="Calibri"/>
                <a:cs typeface="Times New Roman"/>
              </a:rPr>
              <a:t> Coordinator and/or your Local Ombudsman right away.</a:t>
            </a:r>
          </a:p>
          <a:p>
            <a:pPr marL="914400" marR="0" algn="l">
              <a:lnSpc>
                <a:spcPct val="115000"/>
              </a:lnSpc>
              <a:spcBef>
                <a:spcPts val="0"/>
              </a:spcBef>
              <a:spcAft>
                <a:spcPts val="0"/>
              </a:spcAft>
            </a:pPr>
            <a:r>
              <a:rPr lang="en-US" dirty="0">
                <a:ea typeface="Calibri"/>
                <a:cs typeface="Times New Roman"/>
              </a:rPr>
              <a:t> </a:t>
            </a:r>
            <a:endParaRPr lang="en-US" sz="2800" dirty="0">
              <a:ea typeface="Calibri"/>
              <a:cs typeface="Times New Roman"/>
            </a:endParaRP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76</a:t>
            </a:fld>
            <a:endParaRPr lang="en-US" dirty="0"/>
          </a:p>
        </p:txBody>
      </p:sp>
    </p:spTree>
    <p:extLst>
      <p:ext uri="{BB962C8B-B14F-4D97-AF65-F5344CB8AC3E}">
        <p14:creationId xmlns:p14="http://schemas.microsoft.com/office/powerpoint/2010/main" val="3108341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 concern</a:t>
            </a:r>
            <a:endParaRPr lang="en-US" dirty="0"/>
          </a:p>
        </p:txBody>
      </p:sp>
      <p:sp>
        <p:nvSpPr>
          <p:cNvPr id="3" name="Content Placeholder 2"/>
          <p:cNvSpPr>
            <a:spLocks noGrp="1"/>
          </p:cNvSpPr>
          <p:nvPr>
            <p:ph idx="1"/>
          </p:nvPr>
        </p:nvSpPr>
        <p:spPr>
          <a:xfrm>
            <a:off x="304800" y="1447800"/>
            <a:ext cx="8534400" cy="4343400"/>
          </a:xfrm>
        </p:spPr>
        <p:txBody>
          <a:bodyPr>
            <a:noAutofit/>
          </a:bodyPr>
          <a:lstStyle/>
          <a:p>
            <a:pPr lvl="0" algn="l">
              <a:lnSpc>
                <a:spcPct val="115000"/>
              </a:lnSpc>
              <a:spcBef>
                <a:spcPts val="0"/>
              </a:spcBef>
            </a:pPr>
            <a:r>
              <a:rPr lang="en-US" sz="2800" b="1" dirty="0">
                <a:solidFill>
                  <a:prstClr val="black"/>
                </a:solidFill>
                <a:ea typeface="Calibri"/>
                <a:cs typeface="Times New Roman"/>
              </a:rPr>
              <a:t>If </a:t>
            </a:r>
            <a:r>
              <a:rPr lang="en-US" sz="2800" b="1" dirty="0" smtClean="0">
                <a:solidFill>
                  <a:prstClr val="black"/>
                </a:solidFill>
                <a:ea typeface="Calibri"/>
                <a:cs typeface="Times New Roman"/>
              </a:rPr>
              <a:t>resident permission was granted, follow these steps:</a:t>
            </a:r>
            <a:endParaRPr lang="en-US" sz="2800" dirty="0" smtClean="0">
              <a:solidFill>
                <a:prstClr val="black"/>
              </a:solidFill>
              <a:ea typeface="Calibri"/>
              <a:cs typeface="Times New Roman"/>
            </a:endParaRPr>
          </a:p>
          <a:p>
            <a:pPr marL="342900" lvl="0" indent="-342900" algn="l">
              <a:lnSpc>
                <a:spcPct val="115000"/>
              </a:lnSpc>
              <a:spcBef>
                <a:spcPts val="0"/>
              </a:spcBef>
              <a:buFont typeface="Arial" panose="020B0604020202020204" pitchFamily="34" charset="0"/>
              <a:buChar char="•"/>
            </a:pPr>
            <a:r>
              <a:rPr lang="en-US" sz="2800" dirty="0" smtClean="0">
                <a:solidFill>
                  <a:prstClr val="black"/>
                </a:solidFill>
                <a:ea typeface="Calibri"/>
                <a:cs typeface="Times New Roman"/>
              </a:rPr>
              <a:t>Bring </a:t>
            </a:r>
            <a:r>
              <a:rPr lang="en-US" sz="2800" dirty="0">
                <a:solidFill>
                  <a:prstClr val="black"/>
                </a:solidFill>
                <a:ea typeface="Calibri"/>
                <a:cs typeface="Times New Roman"/>
              </a:rPr>
              <a:t>the concern to the attention of your point of contact verbally either in person or on the </a:t>
            </a:r>
            <a:r>
              <a:rPr lang="en-US" sz="2800" dirty="0" smtClean="0">
                <a:solidFill>
                  <a:prstClr val="black"/>
                </a:solidFill>
                <a:ea typeface="Calibri"/>
                <a:cs typeface="Times New Roman"/>
              </a:rPr>
              <a:t>phone.</a:t>
            </a:r>
          </a:p>
          <a:p>
            <a:pPr marL="342900" lvl="0" indent="-342900" algn="l">
              <a:lnSpc>
                <a:spcPct val="115000"/>
              </a:lnSpc>
              <a:spcBef>
                <a:spcPts val="0"/>
              </a:spcBef>
              <a:buFont typeface="Arial" panose="020B0604020202020204" pitchFamily="34" charset="0"/>
              <a:buChar char="•"/>
            </a:pPr>
            <a:r>
              <a:rPr lang="en-US" sz="2800" dirty="0" smtClean="0">
                <a:solidFill>
                  <a:prstClr val="black"/>
                </a:solidFill>
                <a:ea typeface="Calibri"/>
                <a:cs typeface="Times New Roman"/>
              </a:rPr>
              <a:t>Note </a:t>
            </a:r>
            <a:r>
              <a:rPr lang="en-US" sz="2800" dirty="0">
                <a:solidFill>
                  <a:prstClr val="black"/>
                </a:solidFill>
                <a:ea typeface="Calibri"/>
                <a:cs typeface="Times New Roman"/>
              </a:rPr>
              <a:t>the concern in your monthly report.  Any serious or immediate concerns can be shared immediately with </a:t>
            </a:r>
            <a:r>
              <a:rPr lang="en-US" sz="2800" dirty="0" err="1">
                <a:solidFill>
                  <a:prstClr val="black"/>
                </a:solidFill>
                <a:ea typeface="Calibri"/>
                <a:cs typeface="Times New Roman"/>
              </a:rPr>
              <a:t>VOP</a:t>
            </a:r>
            <a:r>
              <a:rPr lang="en-US" sz="2800" dirty="0">
                <a:solidFill>
                  <a:prstClr val="black"/>
                </a:solidFill>
                <a:ea typeface="Calibri"/>
                <a:cs typeface="Times New Roman"/>
              </a:rPr>
              <a:t> Coordinator and/or Local </a:t>
            </a:r>
            <a:r>
              <a:rPr lang="en-US" sz="2800" dirty="0" smtClean="0">
                <a:solidFill>
                  <a:prstClr val="black"/>
                </a:solidFill>
                <a:ea typeface="Calibri"/>
                <a:cs typeface="Times New Roman"/>
              </a:rPr>
              <a:t>Ombudsman.</a:t>
            </a:r>
          </a:p>
          <a:p>
            <a:pPr marL="342900" lvl="0" indent="-342900" algn="l">
              <a:lnSpc>
                <a:spcPct val="115000"/>
              </a:lnSpc>
              <a:spcBef>
                <a:spcPts val="0"/>
              </a:spcBef>
              <a:buFont typeface="Arial" panose="020B0604020202020204" pitchFamily="34" charset="0"/>
              <a:buChar char="•"/>
            </a:pPr>
            <a:r>
              <a:rPr lang="en-US" sz="2800" dirty="0" smtClean="0">
                <a:solidFill>
                  <a:prstClr val="black"/>
                </a:solidFill>
                <a:ea typeface="Calibri"/>
                <a:cs typeface="Times New Roman"/>
              </a:rPr>
              <a:t>Follow </a:t>
            </a:r>
            <a:r>
              <a:rPr lang="en-US" sz="2800" dirty="0">
                <a:solidFill>
                  <a:prstClr val="black"/>
                </a:solidFill>
                <a:ea typeface="Calibri"/>
                <a:cs typeface="Times New Roman"/>
              </a:rPr>
              <a:t>up with resident and/or point of contact during future visits to see if the concern is improved or resolved</a:t>
            </a:r>
            <a:r>
              <a:rPr lang="en-US" sz="2800" dirty="0" smtClean="0">
                <a:solidFill>
                  <a:prstClr val="black"/>
                </a:solidFill>
                <a:ea typeface="Calibri"/>
                <a:cs typeface="Times New Roman"/>
              </a:rPr>
              <a:t>.</a:t>
            </a:r>
            <a:endParaRPr lang="en-US" sz="2800" dirty="0">
              <a:solidFill>
                <a:prstClr val="black"/>
              </a:solidFill>
              <a:ea typeface="Calibri"/>
              <a:cs typeface="Times New Roman"/>
            </a:endParaRPr>
          </a:p>
        </p:txBody>
      </p:sp>
      <p:sp>
        <p:nvSpPr>
          <p:cNvPr id="4" name="Slide Number Placeholder 3"/>
          <p:cNvSpPr>
            <a:spLocks noGrp="1"/>
          </p:cNvSpPr>
          <p:nvPr>
            <p:ph type="sldNum" sz="quarter" idx="12"/>
          </p:nvPr>
        </p:nvSpPr>
        <p:spPr/>
        <p:txBody>
          <a:bodyPr/>
          <a:lstStyle/>
          <a:p>
            <a:fld id="{68824265-3888-4A47-A8DA-F5D29DFC2485}" type="slidenum">
              <a:rPr lang="en-US" smtClean="0"/>
              <a:pPr/>
              <a:t>77</a:t>
            </a:fld>
            <a:endParaRPr lang="en-US" dirty="0"/>
          </a:p>
        </p:txBody>
      </p:sp>
    </p:spTree>
    <p:extLst>
      <p:ext uri="{BB962C8B-B14F-4D97-AF65-F5344CB8AC3E}">
        <p14:creationId xmlns:p14="http://schemas.microsoft.com/office/powerpoint/2010/main" val="23705574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 concern</a:t>
            </a:r>
            <a:endParaRPr lang="en-US" dirty="0"/>
          </a:p>
        </p:txBody>
      </p:sp>
      <p:sp>
        <p:nvSpPr>
          <p:cNvPr id="3" name="Content Placeholder 2"/>
          <p:cNvSpPr>
            <a:spLocks noGrp="1"/>
          </p:cNvSpPr>
          <p:nvPr>
            <p:ph idx="1"/>
          </p:nvPr>
        </p:nvSpPr>
        <p:spPr/>
        <p:txBody>
          <a:bodyPr>
            <a:normAutofit/>
          </a:bodyPr>
          <a:lstStyle/>
          <a:p>
            <a:pPr lvl="0" algn="l"/>
            <a:r>
              <a:rPr lang="en-US" sz="2800" b="1" dirty="0">
                <a:solidFill>
                  <a:prstClr val="black"/>
                </a:solidFill>
              </a:rPr>
              <a:t>Sometimes, a concern may require more assistance than the volunteer can provide:</a:t>
            </a:r>
            <a:endParaRPr lang="en-US" sz="2800" dirty="0">
              <a:solidFill>
                <a:prstClr val="black"/>
              </a:solidFill>
            </a:endParaRPr>
          </a:p>
          <a:p>
            <a:pPr marL="342900" lvl="0" indent="-342900" algn="l">
              <a:buFont typeface="Arial" pitchFamily="34" charset="0"/>
              <a:buChar char="•"/>
            </a:pPr>
            <a:r>
              <a:rPr lang="en-US" sz="2800" dirty="0">
                <a:solidFill>
                  <a:prstClr val="black"/>
                </a:solidFill>
              </a:rPr>
              <a:t>If the investigation or resolution would require a review of personal/medical records or may require medical, legal, health, or financial advice, it should be handed off to the </a:t>
            </a:r>
            <a:r>
              <a:rPr lang="en-US" sz="2800" dirty="0" smtClean="0">
                <a:solidFill>
                  <a:prstClr val="black"/>
                </a:solidFill>
              </a:rPr>
              <a:t>Local Ombudsman.</a:t>
            </a:r>
            <a:endParaRPr lang="en-US" sz="2800" dirty="0">
              <a:solidFill>
                <a:prstClr val="black"/>
              </a:solidFill>
            </a:endParaRPr>
          </a:p>
          <a:p>
            <a:pPr marL="342900" lvl="0" indent="-342900" algn="l">
              <a:buFont typeface="Arial" pitchFamily="34" charset="0"/>
              <a:buChar char="•"/>
            </a:pPr>
            <a:r>
              <a:rPr lang="en-US" sz="2800" dirty="0">
                <a:solidFill>
                  <a:prstClr val="black"/>
                </a:solidFill>
              </a:rPr>
              <a:t>If the concern continues to be unresolved or escalates, contact the VOP Coordinator and/or </a:t>
            </a:r>
            <a:r>
              <a:rPr lang="en-US" sz="2800" dirty="0" smtClean="0">
                <a:solidFill>
                  <a:prstClr val="black"/>
                </a:solidFill>
              </a:rPr>
              <a:t>Local Ombudsman </a:t>
            </a:r>
            <a:r>
              <a:rPr lang="en-US" sz="2800" dirty="0">
                <a:solidFill>
                  <a:prstClr val="black"/>
                </a:solidFill>
              </a:rPr>
              <a:t>for guidance</a:t>
            </a:r>
            <a:r>
              <a:rPr lang="en-US" sz="2800" dirty="0" smtClean="0">
                <a:solidFill>
                  <a:prstClr val="black"/>
                </a:solidFill>
              </a:rPr>
              <a:t>.</a:t>
            </a: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68824265-3888-4A47-A8DA-F5D29DFC2485}" type="slidenum">
              <a:rPr lang="en-US" smtClean="0"/>
              <a:pPr/>
              <a:t>78</a:t>
            </a:fld>
            <a:endParaRPr lang="en-US" dirty="0"/>
          </a:p>
        </p:txBody>
      </p:sp>
    </p:spTree>
    <p:extLst>
      <p:ext uri="{BB962C8B-B14F-4D97-AF65-F5344CB8AC3E}">
        <p14:creationId xmlns:p14="http://schemas.microsoft.com/office/powerpoint/2010/main" val="21434552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 concern</a:t>
            </a:r>
            <a:endParaRPr lang="en-US" dirty="0"/>
          </a:p>
        </p:txBody>
      </p:sp>
      <p:sp>
        <p:nvSpPr>
          <p:cNvPr id="3" name="Content Placeholder 2"/>
          <p:cNvSpPr>
            <a:spLocks noGrp="1"/>
          </p:cNvSpPr>
          <p:nvPr>
            <p:ph idx="1"/>
          </p:nvPr>
        </p:nvSpPr>
        <p:spPr/>
        <p:txBody>
          <a:bodyPr>
            <a:noAutofit/>
          </a:bodyPr>
          <a:lstStyle/>
          <a:p>
            <a:pPr marL="342900" lvl="0" indent="-342900" algn="l">
              <a:buFont typeface="Arial" pitchFamily="34" charset="0"/>
              <a:buChar char="•"/>
            </a:pPr>
            <a:r>
              <a:rPr lang="en-US" dirty="0" smtClean="0">
                <a:solidFill>
                  <a:prstClr val="black"/>
                </a:solidFill>
              </a:rPr>
              <a:t>The Local Ombudsman </a:t>
            </a:r>
            <a:r>
              <a:rPr lang="en-US" dirty="0">
                <a:solidFill>
                  <a:prstClr val="black"/>
                </a:solidFill>
              </a:rPr>
              <a:t>may conduct further investigation and provide follow up to volunteer.  The volunteer should continue to visit with the resident to listen and provide reassurance.</a:t>
            </a:r>
          </a:p>
          <a:p>
            <a:pPr marL="342900" lvl="0" indent="-342900" algn="l">
              <a:buFont typeface="Arial" pitchFamily="34" charset="0"/>
              <a:buChar char="•"/>
            </a:pPr>
            <a:r>
              <a:rPr lang="en-US" dirty="0">
                <a:solidFill>
                  <a:prstClr val="black"/>
                </a:solidFill>
              </a:rPr>
              <a:t>Depending on the individual concern, other entities may need to be called upon for assistance.  This will be done at the Local Ombudsman's discretion. </a:t>
            </a:r>
          </a:p>
          <a:p>
            <a:endParaRPr lang="en-US" sz="4400"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79</a:t>
            </a:fld>
            <a:endParaRPr lang="en-US" dirty="0"/>
          </a:p>
        </p:txBody>
      </p:sp>
    </p:spTree>
    <p:extLst>
      <p:ext uri="{BB962C8B-B14F-4D97-AF65-F5344CB8AC3E}">
        <p14:creationId xmlns:p14="http://schemas.microsoft.com/office/powerpoint/2010/main" val="74774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Ombudsman Regions</a:t>
            </a:r>
            <a:endParaRPr lang="en-US" dirty="0"/>
          </a:p>
        </p:txBody>
      </p:sp>
      <p:sp>
        <p:nvSpPr>
          <p:cNvPr id="6" name="Slide Number Placeholder 5"/>
          <p:cNvSpPr>
            <a:spLocks noGrp="1"/>
          </p:cNvSpPr>
          <p:nvPr>
            <p:ph type="sldNum" sz="quarter" idx="12"/>
          </p:nvPr>
        </p:nvSpPr>
        <p:spPr/>
        <p:txBody>
          <a:bodyPr/>
          <a:lstStyle/>
          <a:p>
            <a:fld id="{68824265-3888-4A47-A8DA-F5D29DFC2485}" type="slidenum">
              <a:rPr lang="en-US" smtClean="0"/>
              <a:pPr/>
              <a:t>8</a:t>
            </a:fld>
            <a:endParaRPr lang="en-US" dirty="0"/>
          </a:p>
        </p:txBody>
      </p:sp>
      <p:pic>
        <p:nvPicPr>
          <p:cNvPr id="16"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2139" y="1447800"/>
            <a:ext cx="7774329" cy="47244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lgn="l">
              <a:buFont typeface="Arial" panose="020B0604020202020204" pitchFamily="34" charset="0"/>
              <a:buChar char="•"/>
            </a:pPr>
            <a:r>
              <a:rPr lang="en-US" sz="3500" dirty="0" smtClean="0"/>
              <a:t>Monthly reports should be submitted by the last business day of the month.</a:t>
            </a:r>
          </a:p>
          <a:p>
            <a:pPr marL="457200" indent="-457200" algn="l">
              <a:buFont typeface="Arial" panose="020B0604020202020204" pitchFamily="34" charset="0"/>
              <a:buChar char="•"/>
            </a:pPr>
            <a:r>
              <a:rPr lang="en-US" sz="3500" dirty="0" smtClean="0"/>
              <a:t>Use resident initials only on written reports (no nicknames, room numbers, etc.).</a:t>
            </a:r>
          </a:p>
          <a:p>
            <a:pPr marL="457200" indent="-457200" algn="l">
              <a:buFont typeface="Arial" panose="020B0604020202020204" pitchFamily="34" charset="0"/>
              <a:buChar char="•"/>
            </a:pPr>
            <a:r>
              <a:rPr lang="en-US" sz="3500" dirty="0"/>
              <a:t>You do not have to provide a response to each item in the </a:t>
            </a:r>
            <a:r>
              <a:rPr lang="en-US" sz="3500" dirty="0" smtClean="0"/>
              <a:t>report.  We </a:t>
            </a:r>
            <a:r>
              <a:rPr lang="en-US" sz="3500" dirty="0"/>
              <a:t>will assume that anything not noted in the report is satisfactory.  </a:t>
            </a:r>
            <a:endParaRPr lang="en-US" sz="3500" dirty="0" smtClean="0"/>
          </a:p>
          <a:p>
            <a:pPr marL="457200" indent="-457200" algn="l">
              <a:buFont typeface="Arial" panose="020B0604020202020204" pitchFamily="34" charset="0"/>
              <a:buChar char="•"/>
            </a:pPr>
            <a:r>
              <a:rPr lang="en-US" sz="3500" dirty="0" smtClean="0"/>
              <a:t>Include notes about progress to resolution.</a:t>
            </a:r>
          </a:p>
          <a:p>
            <a:pPr marL="457200" indent="-457200" algn="l">
              <a:buFont typeface="Arial" panose="020B0604020202020204" pitchFamily="34" charset="0"/>
              <a:buChar char="•"/>
            </a:pPr>
            <a:r>
              <a:rPr lang="en-US" sz="3500" dirty="0" smtClean="0"/>
              <a:t>Do not make copies.</a:t>
            </a:r>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pPr/>
              <a:t>80</a:t>
            </a:fld>
            <a:endParaRPr lang="en-US" dirty="0"/>
          </a:p>
        </p:txBody>
      </p:sp>
    </p:spTree>
    <p:extLst>
      <p:ext uri="{BB962C8B-B14F-4D97-AF65-F5344CB8AC3E}">
        <p14:creationId xmlns:p14="http://schemas.microsoft.com/office/powerpoint/2010/main" val="36693341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lgn="l">
              <a:buAutoNum type="arabicParenR"/>
            </a:pPr>
            <a:r>
              <a:rPr lang="en-US" dirty="0" smtClean="0"/>
              <a:t>When you attempt to visit with a resident they become defensive, call you a stranger, and refuse to visit with you.</a:t>
            </a:r>
          </a:p>
          <a:p>
            <a:pPr marL="514350" indent="-514350" algn="l">
              <a:buAutoNum type="arabicParenR"/>
            </a:pPr>
            <a:r>
              <a:rPr lang="en-US" dirty="0" smtClean="0"/>
              <a:t>A resident expresses that they would like to go to chapel service, but no one ever tells her when it is and staff are usually too busy to take them anyway.</a:t>
            </a:r>
          </a:p>
          <a:p>
            <a:pPr marL="514350" indent="-514350" algn="l">
              <a:buAutoNum type="arabicParenR"/>
            </a:pPr>
            <a:r>
              <a:rPr lang="en-US" dirty="0" smtClean="0"/>
              <a:t>You observe that residents who are more dependent are left lingering, some asleep, at the dining room tables for more than an hour after dinner is complete.</a:t>
            </a:r>
          </a:p>
          <a:p>
            <a:pPr marL="514350" indent="-514350" algn="l">
              <a:buAutoNum type="arabicParenR"/>
            </a:pPr>
            <a:endParaRPr lang="en-US" dirty="0" smtClean="0"/>
          </a:p>
          <a:p>
            <a:pPr marL="514350" indent="-514350" algn="l">
              <a:buAutoNum type="arabicParenR"/>
            </a:pPr>
            <a:endParaRPr lang="en-US" dirty="0" smtClean="0"/>
          </a:p>
          <a:p>
            <a:pPr marL="514350" indent="-514350" algn="l">
              <a:buAutoNum type="arabicParenR"/>
            </a:pP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81</a:t>
            </a:fld>
            <a:endParaRPr lang="en-US" dirty="0">
              <a:solidFill>
                <a:prstClr val="black">
                  <a:tint val="75000"/>
                </a:prstClr>
              </a:solidFill>
            </a:endParaRPr>
          </a:p>
        </p:txBody>
      </p:sp>
    </p:spTree>
    <p:extLst>
      <p:ext uri="{BB962C8B-B14F-4D97-AF65-F5344CB8AC3E}">
        <p14:creationId xmlns:p14="http://schemas.microsoft.com/office/powerpoint/2010/main" val="23944029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We all want what’s best for the resident</a:t>
            </a:r>
            <a:endParaRPr lang="en-US" sz="3600" dirty="0"/>
          </a:p>
        </p:txBody>
      </p:sp>
      <p:sp>
        <p:nvSpPr>
          <p:cNvPr id="4" name="Oval 3"/>
          <p:cNvSpPr/>
          <p:nvPr/>
        </p:nvSpPr>
        <p:spPr>
          <a:xfrm>
            <a:off x="2667000" y="2438400"/>
            <a:ext cx="3810000" cy="2438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prstClr val="white"/>
                </a:solidFill>
              </a:rPr>
              <a:t>RESIDENTS’ RIGHTS</a:t>
            </a:r>
          </a:p>
        </p:txBody>
      </p:sp>
      <p:sp>
        <p:nvSpPr>
          <p:cNvPr id="6" name="Oval 5"/>
          <p:cNvSpPr/>
          <p:nvPr/>
        </p:nvSpPr>
        <p:spPr>
          <a:xfrm>
            <a:off x="1295400" y="1905000"/>
            <a:ext cx="2057400" cy="16002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Community/ Family</a:t>
            </a:r>
          </a:p>
        </p:txBody>
      </p:sp>
      <p:sp>
        <p:nvSpPr>
          <p:cNvPr id="7" name="Oval 6"/>
          <p:cNvSpPr/>
          <p:nvPr/>
        </p:nvSpPr>
        <p:spPr>
          <a:xfrm>
            <a:off x="5715000" y="1905000"/>
            <a:ext cx="2057400" cy="16002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Facility/ Staff</a:t>
            </a:r>
          </a:p>
        </p:txBody>
      </p:sp>
      <p:sp>
        <p:nvSpPr>
          <p:cNvPr id="8" name="Oval 7"/>
          <p:cNvSpPr/>
          <p:nvPr/>
        </p:nvSpPr>
        <p:spPr>
          <a:xfrm>
            <a:off x="1295400" y="4037387"/>
            <a:ext cx="2286000" cy="16313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Residents</a:t>
            </a:r>
          </a:p>
        </p:txBody>
      </p:sp>
      <p:sp>
        <p:nvSpPr>
          <p:cNvPr id="9" name="Oval 8"/>
          <p:cNvSpPr/>
          <p:nvPr/>
        </p:nvSpPr>
        <p:spPr>
          <a:xfrm>
            <a:off x="5562600" y="4061138"/>
            <a:ext cx="2362200" cy="1631324"/>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State, Local, and Volunteer Ombudsmen</a:t>
            </a:r>
          </a:p>
        </p:txBody>
      </p:sp>
      <p:sp>
        <p:nvSpPr>
          <p:cNvPr id="5" name="Slide Number Placeholder 4"/>
          <p:cNvSpPr>
            <a:spLocks noGrp="1"/>
          </p:cNvSpPr>
          <p:nvPr>
            <p:ph type="sldNum" sz="quarter" idx="12"/>
          </p:nvPr>
        </p:nvSpPr>
        <p:spPr/>
        <p:txBody>
          <a:bodyPr/>
          <a:lstStyle/>
          <a:p>
            <a:fld id="{68824265-3888-4A47-A8DA-F5D29DFC2485}"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26798930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change</a:t>
            </a:r>
            <a:endParaRPr lang="en-US" dirty="0"/>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“Culture change” is a movement developed by the Pioneer Network in 1997 (</a:t>
            </a:r>
            <a:r>
              <a:rPr lang="en-US" dirty="0" smtClean="0">
                <a:hlinkClick r:id="rId2"/>
              </a:rPr>
              <a:t>www.pioneernetwork.net</a:t>
            </a:r>
            <a:r>
              <a:rPr lang="en-US" dirty="0" smtClean="0"/>
              <a:t>)</a:t>
            </a:r>
          </a:p>
          <a:p>
            <a:pPr marL="457200" indent="-457200" algn="l">
              <a:buFont typeface="Arial" panose="020B0604020202020204" pitchFamily="34" charset="0"/>
              <a:buChar char="•"/>
            </a:pPr>
            <a:r>
              <a:rPr lang="en-US" dirty="0" smtClean="0"/>
              <a:t>Campaigns for the “provision of high-quality nursing home care, individualized to meet each residents’ needs in a setting that maximized self-determination and well-being.”</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2008016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centered care</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84</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447800"/>
            <a:ext cx="7620000" cy="5303297"/>
          </a:xfrm>
        </p:spPr>
      </p:pic>
    </p:spTree>
    <p:extLst>
      <p:ext uri="{BB962C8B-B14F-4D97-AF65-F5344CB8AC3E}">
        <p14:creationId xmlns:p14="http://schemas.microsoft.com/office/powerpoint/2010/main" val="23109346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change</a:t>
            </a:r>
            <a:endParaRPr lang="en-US" dirty="0"/>
          </a:p>
        </p:txBody>
      </p:sp>
      <p:sp>
        <p:nvSpPr>
          <p:cNvPr id="3" name="Content Placeholder 2"/>
          <p:cNvSpPr>
            <a:spLocks noGrp="1"/>
          </p:cNvSpPr>
          <p:nvPr>
            <p:ph idx="1"/>
          </p:nvPr>
        </p:nvSpPr>
        <p:spPr/>
        <p:txBody>
          <a:bodyPr/>
          <a:lstStyle/>
          <a:p>
            <a:pPr marL="457200" lvl="0" indent="-457200" algn="l">
              <a:buFont typeface="Arial" pitchFamily="34" charset="0"/>
              <a:buChar char="•"/>
            </a:pPr>
            <a:r>
              <a:rPr lang="en-US" sz="3000" dirty="0">
                <a:solidFill>
                  <a:prstClr val="black"/>
                </a:solidFill>
              </a:rPr>
              <a:t>Campaigns for transformation of attitudes and behaviors in long-term care settings</a:t>
            </a:r>
            <a:r>
              <a:rPr lang="en-US" sz="3000" dirty="0" smtClean="0">
                <a:solidFill>
                  <a:prstClr val="black"/>
                </a:solidFill>
              </a:rPr>
              <a:t>.</a:t>
            </a:r>
          </a:p>
          <a:p>
            <a:pPr marL="457200" lvl="0" indent="-457200" algn="l">
              <a:buFont typeface="Arial" pitchFamily="34" charset="0"/>
              <a:buChar char="•"/>
            </a:pPr>
            <a:r>
              <a:rPr lang="en-US" sz="3000" dirty="0" smtClean="0">
                <a:solidFill>
                  <a:prstClr val="black"/>
                </a:solidFill>
              </a:rPr>
              <a:t>It starts with language…</a:t>
            </a:r>
          </a:p>
          <a:p>
            <a:pPr marL="1200150" lvl="1" indent="-457200">
              <a:buFont typeface="Courier New" panose="02070309020205020404" pitchFamily="49" charset="0"/>
              <a:buChar char="o"/>
            </a:pPr>
            <a:r>
              <a:rPr lang="en-US" sz="2600" dirty="0">
                <a:solidFill>
                  <a:prstClr val="black"/>
                </a:solidFill>
              </a:rPr>
              <a:t>Person first!</a:t>
            </a:r>
          </a:p>
          <a:p>
            <a:pPr marL="1200150" lvl="1" indent="-457200">
              <a:buFont typeface="Courier New" panose="02070309020205020404" pitchFamily="49" charset="0"/>
              <a:buChar char="o"/>
            </a:pPr>
            <a:r>
              <a:rPr lang="en-US" sz="2600" dirty="0">
                <a:solidFill>
                  <a:prstClr val="black"/>
                </a:solidFill>
              </a:rPr>
              <a:t>Avoiding ageist labels, value judgments, and </a:t>
            </a:r>
            <a:r>
              <a:rPr lang="en-US" sz="2600" dirty="0" smtClean="0">
                <a:solidFill>
                  <a:prstClr val="black"/>
                </a:solidFill>
              </a:rPr>
              <a:t>put-downs</a:t>
            </a:r>
          </a:p>
          <a:p>
            <a:pPr marL="457200" lvl="0" indent="-457200" algn="l">
              <a:buFont typeface="Arial" pitchFamily="34" charset="0"/>
              <a:buChar char="•"/>
            </a:pPr>
            <a:r>
              <a:rPr lang="en-US" sz="3000" dirty="0" smtClean="0">
                <a:solidFill>
                  <a:prstClr val="black"/>
                </a:solidFill>
                <a:hlinkClick r:id="rId2"/>
              </a:rPr>
              <a:t>“The Bucket List”</a:t>
            </a:r>
            <a:endParaRPr lang="en-US" sz="3000" dirty="0" smtClean="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42880047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Residents’ Rights</a:t>
            </a:r>
            <a:endParaRPr lang="en-US" dirty="0"/>
          </a:p>
        </p:txBody>
      </p:sp>
      <p:sp>
        <p:nvSpPr>
          <p:cNvPr id="3" name="Content Placeholder 2"/>
          <p:cNvSpPr>
            <a:spLocks noGrp="1"/>
          </p:cNvSpPr>
          <p:nvPr>
            <p:ph idx="1"/>
          </p:nvPr>
        </p:nvSpPr>
        <p:spPr>
          <a:xfrm>
            <a:off x="304800" y="1524000"/>
            <a:ext cx="8229600" cy="4648200"/>
          </a:xfrm>
        </p:spPr>
        <p:txBody>
          <a:bodyPr>
            <a:normAutofit/>
          </a:bodyPr>
          <a:lstStyle/>
          <a:p>
            <a:pPr marL="228600" indent="-228600" algn="l">
              <a:buFont typeface="Arial"/>
              <a:buChar char="•"/>
            </a:pPr>
            <a:r>
              <a:rPr lang="en-US" dirty="0" smtClean="0"/>
              <a:t>Residents have rights guaranteed to them by state and federal laws</a:t>
            </a:r>
          </a:p>
          <a:p>
            <a:pPr marL="228600" indent="-228600" algn="l">
              <a:buFont typeface="Arial"/>
              <a:buChar char="•"/>
            </a:pPr>
            <a:r>
              <a:rPr lang="en-US" dirty="0" smtClean="0"/>
              <a:t>Facilities are required to protect and promote residents’ rights</a:t>
            </a:r>
          </a:p>
          <a:p>
            <a:pPr marL="228600" indent="-228600" algn="l">
              <a:buFont typeface="Arial"/>
              <a:buChar char="•"/>
            </a:pPr>
            <a:r>
              <a:rPr lang="en-US" dirty="0" smtClean="0"/>
              <a:t>Each resident has the right to exercise all of their rights free from interference, coercion, discrimination, or reprisal</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86</a:t>
            </a:fld>
            <a:endParaRPr lang="en-US" dirty="0">
              <a:solidFill>
                <a:prstClr val="black">
                  <a:tint val="75000"/>
                </a:prstClr>
              </a:solidFill>
            </a:endParaRPr>
          </a:p>
        </p:txBody>
      </p:sp>
    </p:spTree>
    <p:extLst>
      <p:ext uri="{BB962C8B-B14F-4D97-AF65-F5344CB8AC3E}">
        <p14:creationId xmlns:p14="http://schemas.microsoft.com/office/powerpoint/2010/main" val="20519766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Residents’ Rights</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87</a:t>
            </a:fld>
            <a:endParaRPr lang="en-US"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7620600"/>
              </p:ext>
            </p:extLst>
          </p:nvPr>
        </p:nvGraphicFramePr>
        <p:xfrm>
          <a:off x="228600" y="1676400"/>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685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Residents Rights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5371321"/>
              </p:ext>
            </p:extLst>
          </p:nvPr>
        </p:nvGraphicFramePr>
        <p:xfrm>
          <a:off x="381000" y="18288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88</a:t>
            </a:fld>
            <a:endParaRPr lang="en-US" dirty="0">
              <a:solidFill>
                <a:prstClr val="black">
                  <a:tint val="75000"/>
                </a:prstClr>
              </a:solidFill>
            </a:endParaRPr>
          </a:p>
        </p:txBody>
      </p:sp>
    </p:spTree>
    <p:extLst>
      <p:ext uri="{BB962C8B-B14F-4D97-AF65-F5344CB8AC3E}">
        <p14:creationId xmlns:p14="http://schemas.microsoft.com/office/powerpoint/2010/main" val="17010504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7958"/>
            <a:ext cx="3886200" cy="426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Common legal rights issues</a:t>
            </a:r>
          </a:p>
        </p:txBody>
      </p:sp>
      <p:sp>
        <p:nvSpPr>
          <p:cNvPr id="3" name="Content Placeholder 2"/>
          <p:cNvSpPr>
            <a:spLocks noGrp="1"/>
          </p:cNvSpPr>
          <p:nvPr>
            <p:ph idx="1"/>
          </p:nvPr>
        </p:nvSpPr>
        <p:spPr>
          <a:xfrm>
            <a:off x="304800" y="4117645"/>
            <a:ext cx="3962400" cy="1647825"/>
          </a:xfrm>
        </p:spPr>
        <p:txBody>
          <a:bodyPr>
            <a:normAutofit/>
          </a:bodyPr>
          <a:lstStyle/>
          <a:p>
            <a:r>
              <a:rPr lang="en-US" sz="2500" dirty="0" smtClean="0"/>
              <a:t>Paige Thorson, J.D.</a:t>
            </a:r>
          </a:p>
          <a:p>
            <a:r>
              <a:rPr lang="en-US" sz="2500" dirty="0" smtClean="0"/>
              <a:t>Legal Assistance Developer</a:t>
            </a:r>
          </a:p>
          <a:p>
            <a:r>
              <a:rPr lang="en-US" sz="2500" dirty="0" smtClean="0"/>
              <a:t>Iowa Department on Aging</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89</a:t>
            </a:fld>
            <a:endParaRPr lang="en-US" dirty="0">
              <a:solidFill>
                <a:prstClr val="black">
                  <a:tint val="75000"/>
                </a:prstClr>
              </a:solidFill>
            </a:endParaRPr>
          </a:p>
        </p:txBody>
      </p:sp>
      <p:pic>
        <p:nvPicPr>
          <p:cNvPr id="6" name="Picture 3" descr="P:\Documents\Zoo Presentation\PMT LSH JMP.PNG"/>
          <p:cNvPicPr>
            <a:picLocks noChangeAspect="1" noChangeArrowheads="1"/>
          </p:cNvPicPr>
          <p:nvPr/>
        </p:nvPicPr>
        <p:blipFill rotWithShape="1">
          <a:blip r:embed="rId3">
            <a:extLst>
              <a:ext uri="{28A0092B-C50C-407E-A947-70E740481C1C}">
                <a14:useLocalDpi xmlns:a14="http://schemas.microsoft.com/office/drawing/2010/main" val="0"/>
              </a:ext>
            </a:extLst>
          </a:blip>
          <a:srcRect l="13668" t="17139" r="62054" b="43553"/>
          <a:stretch/>
        </p:blipFill>
        <p:spPr bwMode="auto">
          <a:xfrm>
            <a:off x="1219200" y="1904998"/>
            <a:ext cx="1919288" cy="20859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810000" y="1666875"/>
            <a:ext cx="4800600" cy="464819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sz="2400" b="1" dirty="0" smtClean="0"/>
              <a:t>Residents also have the right to:</a:t>
            </a:r>
          </a:p>
          <a:p>
            <a:pPr lvl="1">
              <a:buFont typeface="Arial"/>
              <a:buChar char="•"/>
            </a:pPr>
            <a:r>
              <a:rPr lang="en-US" sz="2400" dirty="0" smtClean="0"/>
              <a:t>Self-administer medications</a:t>
            </a:r>
          </a:p>
          <a:p>
            <a:pPr lvl="1">
              <a:buFont typeface="Arial"/>
              <a:buChar char="•"/>
            </a:pPr>
            <a:r>
              <a:rPr lang="en-US" sz="2400" dirty="0" smtClean="0"/>
              <a:t>Accept or refuse care and treatment</a:t>
            </a:r>
          </a:p>
          <a:p>
            <a:pPr lvl="1">
              <a:buFont typeface="Arial"/>
              <a:buChar char="•"/>
            </a:pPr>
            <a:r>
              <a:rPr lang="en-US" sz="2400" dirty="0" smtClean="0"/>
              <a:t>Reasonable access to personal funds held by facility </a:t>
            </a:r>
          </a:p>
          <a:p>
            <a:pPr lvl="1">
              <a:buFont typeface="Arial"/>
              <a:buChar char="•"/>
            </a:pPr>
            <a:r>
              <a:rPr lang="en-US" sz="2400" dirty="0" smtClean="0"/>
              <a:t>Not be involuntarily discharged without due process</a:t>
            </a:r>
          </a:p>
          <a:p>
            <a:pPr lvl="1">
              <a:buFont typeface="Arial"/>
              <a:buChar char="•"/>
            </a:pPr>
            <a:r>
              <a:rPr lang="en-US" sz="2400" dirty="0" smtClean="0"/>
              <a:t>Private and unrestricted visits with any person of their choice</a:t>
            </a:r>
          </a:p>
        </p:txBody>
      </p:sp>
    </p:spTree>
    <p:extLst>
      <p:ext uri="{BB962C8B-B14F-4D97-AF65-F5344CB8AC3E}">
        <p14:creationId xmlns:p14="http://schemas.microsoft.com/office/powerpoint/2010/main" val="1033852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Long Term Care Ombudsman</a:t>
            </a:r>
            <a:endParaRPr lang="en-US" dirty="0"/>
          </a:p>
        </p:txBody>
      </p:sp>
      <p:sp>
        <p:nvSpPr>
          <p:cNvPr id="3" name="Content Placeholder 2"/>
          <p:cNvSpPr>
            <a:spLocks noGrp="1"/>
          </p:cNvSpPr>
          <p:nvPr>
            <p:ph idx="1"/>
          </p:nvPr>
        </p:nvSpPr>
        <p:spPr>
          <a:xfrm>
            <a:off x="457200" y="1524000"/>
            <a:ext cx="8229600" cy="4419600"/>
          </a:xfrm>
        </p:spPr>
        <p:txBody>
          <a:bodyPr>
            <a:noAutofit/>
          </a:bodyPr>
          <a:lstStyle/>
          <a:p>
            <a:pPr marL="457200" indent="-228600" algn="l">
              <a:spcBef>
                <a:spcPts val="0"/>
              </a:spcBef>
              <a:buFont typeface="Arial" pitchFamily="34" charset="0"/>
              <a:buChar char="•"/>
            </a:pPr>
            <a:r>
              <a:rPr lang="en-US" dirty="0" smtClean="0"/>
              <a:t>Is an advocate for residents and tenants of nursing homes, residential care facilities, assisted living programs , elder group homes.</a:t>
            </a:r>
          </a:p>
          <a:p>
            <a:pPr marL="457200" indent="-228600" algn="l">
              <a:buFont typeface="Arial" pitchFamily="34" charset="0"/>
              <a:buChar char="•"/>
            </a:pPr>
            <a:r>
              <a:rPr lang="en-US" dirty="0" smtClean="0"/>
              <a:t>Investigates and resolves complaints that may affect the health, safety, welfare, or rights of LTC residents/tenants.</a:t>
            </a:r>
          </a:p>
          <a:p>
            <a:pPr marL="457200" indent="-228600" algn="l">
              <a:buFont typeface="Arial" pitchFamily="34" charset="0"/>
              <a:buChar char="•"/>
            </a:pPr>
            <a:r>
              <a:rPr lang="en-US" dirty="0"/>
              <a:t>Makes a difference in the lives of residents and tenants in LTC facilities through individual contact with residents and systemic advocacy.</a:t>
            </a:r>
          </a:p>
          <a:p>
            <a:pPr marL="457200" indent="-228600" algn="l">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pPr/>
              <a:t>9</a:t>
            </a:fld>
            <a:endParaRPr lang="en-US" dirty="0"/>
          </a:p>
        </p:txBody>
      </p:sp>
    </p:spTree>
    <p:extLst>
      <p:ext uri="{BB962C8B-B14F-4D97-AF65-F5344CB8AC3E}">
        <p14:creationId xmlns:p14="http://schemas.microsoft.com/office/powerpoint/2010/main" val="3087647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Self-Administered Medications</a:t>
            </a:r>
            <a:endParaRPr lang="en-US" dirty="0"/>
          </a:p>
        </p:txBody>
      </p:sp>
      <p:sp>
        <p:nvSpPr>
          <p:cNvPr id="3" name="Content Placeholder 2"/>
          <p:cNvSpPr>
            <a:spLocks noGrp="1"/>
          </p:cNvSpPr>
          <p:nvPr>
            <p:ph idx="1"/>
          </p:nvPr>
        </p:nvSpPr>
        <p:spPr/>
        <p:txBody>
          <a:bodyPr>
            <a:normAutofit/>
          </a:bodyPr>
          <a:lstStyle/>
          <a:p>
            <a:pPr marL="0" indent="0">
              <a:buNone/>
            </a:pPr>
            <a:r>
              <a:rPr lang="en-US" sz="2500" b="1" dirty="0" smtClean="0"/>
              <a:t>Federal Law</a:t>
            </a:r>
          </a:p>
          <a:p>
            <a:pPr algn="l"/>
            <a:endParaRPr lang="en-US" sz="2500" dirty="0" smtClean="0"/>
          </a:p>
          <a:p>
            <a:pPr algn="l"/>
            <a:r>
              <a:rPr lang="en-US" dirty="0" smtClean="0"/>
              <a:t>An individual resident may self-administer drugs if the interdisciplinary team… has determined that this practice is safe.</a:t>
            </a:r>
          </a:p>
          <a:p>
            <a:pPr marL="0" indent="0" algn="l">
              <a:buNone/>
            </a:pPr>
            <a:endParaRPr lang="en-US" sz="2500" dirty="0" smtClean="0"/>
          </a:p>
          <a:p>
            <a:pPr marL="0" indent="0" algn="l">
              <a:buNone/>
            </a:pPr>
            <a:r>
              <a:rPr lang="en-US" sz="2500" dirty="0" smtClean="0"/>
              <a:t>					</a:t>
            </a:r>
          </a:p>
          <a:p>
            <a:pPr marL="0" indent="0" algn="l">
              <a:buNone/>
            </a:pPr>
            <a:r>
              <a:rPr lang="en-US" sz="2500" dirty="0" smtClean="0"/>
              <a:t>					</a:t>
            </a:r>
            <a:r>
              <a:rPr lang="en-US" dirty="0" smtClean="0"/>
              <a:t>42 CFR 483.10(n)</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90</a:t>
            </a:fld>
            <a:endParaRPr lang="en-US" dirty="0">
              <a:solidFill>
                <a:prstClr val="black">
                  <a:tint val="75000"/>
                </a:prst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732" y="4267200"/>
            <a:ext cx="18415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465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Self-Administered Medications</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2500" b="1" dirty="0" smtClean="0"/>
              <a:t>Iowa Law</a:t>
            </a:r>
          </a:p>
          <a:p>
            <a:pPr algn="l"/>
            <a:r>
              <a:rPr lang="en-US" dirty="0" smtClean="0"/>
              <a:t>Attending physician must certify that resident is mentally and physically capable of self-administering. </a:t>
            </a:r>
          </a:p>
          <a:p>
            <a:pPr algn="l"/>
            <a:endParaRPr lang="en-US" sz="1600" dirty="0" smtClean="0"/>
          </a:p>
          <a:p>
            <a:pPr algn="l"/>
            <a:r>
              <a:rPr lang="en-US" dirty="0" smtClean="0"/>
              <a:t>Once certified, resident may keep the medications in locked storage in their bedroom. </a:t>
            </a:r>
            <a:endParaRPr lang="en-US" dirty="0"/>
          </a:p>
          <a:p>
            <a:pPr marL="0" indent="0">
              <a:buNone/>
            </a:pPr>
            <a:endParaRPr lang="en-US" sz="2500" dirty="0"/>
          </a:p>
          <a:p>
            <a:pPr marL="0" indent="0" algn="ctr">
              <a:buNone/>
            </a:pPr>
            <a:r>
              <a:rPr lang="en-US" sz="2000" dirty="0" smtClean="0"/>
              <a:t>		</a:t>
            </a:r>
          </a:p>
          <a:p>
            <a:pPr marL="0" indent="0" algn="ctr">
              <a:buNone/>
            </a:pPr>
            <a:r>
              <a:rPr lang="en-US" sz="2000" dirty="0"/>
              <a:t>	</a:t>
            </a:r>
            <a:r>
              <a:rPr lang="en-US" sz="2000" dirty="0" smtClean="0"/>
              <a:t>		</a:t>
            </a:r>
            <a:r>
              <a:rPr lang="en-US" dirty="0" smtClean="0"/>
              <a:t>481 IAC 58.21(14)(m-n)</a:t>
            </a:r>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91</a:t>
            </a:fld>
            <a:endParaRPr lang="en-US" dirty="0">
              <a:solidFill>
                <a:prstClr val="black">
                  <a:tint val="75000"/>
                </a:prst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648200"/>
            <a:ext cx="18907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8637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smtClean="0"/>
              <a:t>Acceptance or Refusal of Care and Treatment</a:t>
            </a:r>
            <a:endParaRPr lang="en-US" sz="3100" dirty="0"/>
          </a:p>
        </p:txBody>
      </p:sp>
      <p:sp>
        <p:nvSpPr>
          <p:cNvPr id="3" name="Content Placeholder 2"/>
          <p:cNvSpPr>
            <a:spLocks noGrp="1"/>
          </p:cNvSpPr>
          <p:nvPr>
            <p:ph idx="1"/>
          </p:nvPr>
        </p:nvSpPr>
        <p:spPr>
          <a:ln>
            <a:noFill/>
          </a:ln>
        </p:spPr>
        <p:txBody>
          <a:bodyPr>
            <a:normAutofit fontScale="92500" lnSpcReduction="10000"/>
          </a:bodyPr>
          <a:lstStyle/>
          <a:p>
            <a:pPr marL="0" indent="0">
              <a:buNone/>
            </a:pPr>
            <a:r>
              <a:rPr lang="en-US" sz="2500" b="1" dirty="0" smtClean="0"/>
              <a:t>Federal Law</a:t>
            </a:r>
          </a:p>
          <a:p>
            <a:pPr marL="0" indent="0" algn="ctr">
              <a:buNone/>
            </a:pPr>
            <a:endParaRPr lang="en-US" sz="1500" dirty="0" smtClean="0"/>
          </a:p>
          <a:p>
            <a:pPr algn="l"/>
            <a:r>
              <a:rPr lang="en-US" dirty="0" smtClean="0"/>
              <a:t>A resident has the right to: </a:t>
            </a:r>
          </a:p>
          <a:p>
            <a:pPr lvl="1">
              <a:buFont typeface="Arial" panose="020B0604020202020204" pitchFamily="34" charset="0"/>
              <a:buChar char="•"/>
            </a:pPr>
            <a:r>
              <a:rPr lang="en-US" sz="3200" dirty="0" smtClean="0"/>
              <a:t>Refuse treatment</a:t>
            </a:r>
          </a:p>
          <a:p>
            <a:pPr lvl="1">
              <a:buFont typeface="Arial" panose="020B0604020202020204" pitchFamily="34" charset="0"/>
              <a:buChar char="•"/>
            </a:pPr>
            <a:r>
              <a:rPr lang="en-US" sz="3200" dirty="0" smtClean="0"/>
              <a:t>Refuse to participate in experimental research</a:t>
            </a:r>
          </a:p>
          <a:p>
            <a:pPr lvl="1">
              <a:buFont typeface="Arial" panose="020B0604020202020204" pitchFamily="34" charset="0"/>
              <a:buChar char="•"/>
            </a:pPr>
            <a:r>
              <a:rPr lang="en-US" sz="3200" dirty="0" smtClean="0"/>
              <a:t>Formulate an advance directive (POA, Living Will) </a:t>
            </a:r>
          </a:p>
          <a:p>
            <a:pPr marL="0" indent="0" algn="r">
              <a:buNone/>
            </a:pPr>
            <a:endParaRPr lang="en-US" sz="2500" dirty="0"/>
          </a:p>
          <a:p>
            <a:pPr marL="0" indent="0">
              <a:buNone/>
            </a:pPr>
            <a:r>
              <a:rPr lang="en-US" sz="2500" dirty="0"/>
              <a:t>	</a:t>
            </a:r>
            <a:r>
              <a:rPr lang="en-US" sz="2500" dirty="0" smtClean="0"/>
              <a:t>			</a:t>
            </a:r>
            <a:r>
              <a:rPr lang="en-US" sz="3500" dirty="0" smtClean="0"/>
              <a:t> </a:t>
            </a:r>
            <a:r>
              <a:rPr lang="en-US" sz="3000" dirty="0" smtClean="0"/>
              <a:t>42 </a:t>
            </a:r>
            <a:r>
              <a:rPr lang="en-US" sz="3000" dirty="0" err="1" smtClean="0"/>
              <a:t>CFR</a:t>
            </a:r>
            <a:r>
              <a:rPr lang="en-US" sz="3000" dirty="0" smtClean="0"/>
              <a:t> 483.10(b)(4)</a:t>
            </a:r>
            <a:endParaRPr lang="en-US" sz="30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92</a:t>
            </a:fld>
            <a:endParaRPr lang="en-US" dirty="0">
              <a:solidFill>
                <a:prstClr val="black">
                  <a:tint val="75000"/>
                </a:prst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6" t="2376"/>
          <a:stretch/>
        </p:blipFill>
        <p:spPr bwMode="auto">
          <a:xfrm>
            <a:off x="2895600" y="4648200"/>
            <a:ext cx="1844004" cy="145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0293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smtClean="0"/>
              <a:t>Acceptance or Refusal of Care and Treatment</a:t>
            </a:r>
            <a:endParaRPr lang="en-US" sz="31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2500" b="1" dirty="0" smtClean="0"/>
              <a:t>Iowa Law</a:t>
            </a:r>
          </a:p>
          <a:p>
            <a:pPr marL="0" indent="0" algn="ctr">
              <a:buNone/>
            </a:pPr>
            <a:endParaRPr lang="en-US" sz="2000" dirty="0" smtClean="0"/>
          </a:p>
          <a:p>
            <a:pPr algn="l"/>
            <a:r>
              <a:rPr lang="en-US" dirty="0" smtClean="0"/>
              <a:t>Each resident has the right to refuse treatment. </a:t>
            </a:r>
          </a:p>
          <a:p>
            <a:pPr algn="l"/>
            <a:endParaRPr lang="en-US" sz="2800" dirty="0" smtClean="0"/>
          </a:p>
          <a:p>
            <a:pPr algn="l"/>
            <a:r>
              <a:rPr lang="en-US" dirty="0" smtClean="0"/>
              <a:t>If resident is not able, the legal decision maker may participate in the planning of the resident’s total care and medical treatment.</a:t>
            </a:r>
          </a:p>
          <a:p>
            <a:endParaRPr lang="en-US" sz="2500" dirty="0"/>
          </a:p>
          <a:p>
            <a:pPr marL="0" indent="0" algn="ctr">
              <a:buNone/>
            </a:pPr>
            <a:r>
              <a:rPr lang="en-US" sz="2000" dirty="0" smtClean="0"/>
              <a:t>		</a:t>
            </a:r>
            <a:endParaRPr lang="en-US" sz="2000" dirty="0"/>
          </a:p>
          <a:p>
            <a:pPr marL="0" indent="0" algn="ctr">
              <a:buNone/>
            </a:pPr>
            <a:r>
              <a:rPr lang="en-US" sz="2000" dirty="0"/>
              <a:t>	</a:t>
            </a:r>
            <a:r>
              <a:rPr lang="en-US" sz="2000" dirty="0" smtClean="0"/>
              <a:t>		</a:t>
            </a:r>
            <a:r>
              <a:rPr lang="en-US" sz="3000" dirty="0" smtClean="0"/>
              <a:t>481 IAC 58.39(9)</a:t>
            </a:r>
            <a:endParaRPr lang="en-US" sz="30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93</a:t>
            </a:fld>
            <a:endParaRPr lang="en-US" dirty="0">
              <a:solidFill>
                <a:prstClr val="black">
                  <a:tint val="75000"/>
                </a:prst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781797"/>
            <a:ext cx="18907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4845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Funds</a:t>
            </a:r>
            <a:endParaRPr lang="en-US" dirty="0"/>
          </a:p>
        </p:txBody>
      </p:sp>
      <p:sp>
        <p:nvSpPr>
          <p:cNvPr id="3" name="Content Placeholder 2"/>
          <p:cNvSpPr>
            <a:spLocks noGrp="1"/>
          </p:cNvSpPr>
          <p:nvPr>
            <p:ph idx="1"/>
          </p:nvPr>
        </p:nvSpPr>
        <p:spPr>
          <a:xfrm>
            <a:off x="228600" y="1447800"/>
            <a:ext cx="8686800" cy="4495801"/>
          </a:xfrm>
        </p:spPr>
        <p:txBody>
          <a:bodyPr>
            <a:normAutofit fontScale="92500" lnSpcReduction="20000"/>
          </a:bodyPr>
          <a:lstStyle/>
          <a:p>
            <a:pPr marL="0" indent="0">
              <a:buNone/>
            </a:pPr>
            <a:r>
              <a:rPr lang="en-US" sz="2500" b="1" dirty="0" smtClean="0"/>
              <a:t>Federal Law</a:t>
            </a:r>
          </a:p>
          <a:p>
            <a:pPr marL="0" indent="0" algn="ctr">
              <a:buNone/>
            </a:pPr>
            <a:endParaRPr lang="en-US" sz="1000" dirty="0" smtClean="0"/>
          </a:p>
          <a:p>
            <a:pPr algn="l"/>
            <a:r>
              <a:rPr lang="en-US" dirty="0" smtClean="0"/>
              <a:t>Upon written authorization of a resident, facility must hold, safeguard, manage, and account for the personal funds of the resident deposited with the facility. </a:t>
            </a:r>
          </a:p>
          <a:p>
            <a:pPr lvl="1">
              <a:buFont typeface="Wingdings" panose="05000000000000000000" pitchFamily="2" charset="2"/>
              <a:buChar char="Ø"/>
            </a:pPr>
            <a:r>
              <a:rPr lang="en-US" sz="3200" dirty="0" smtClean="0"/>
              <a:t>No co-mingling of funds.</a:t>
            </a:r>
          </a:p>
          <a:p>
            <a:pPr algn="l"/>
            <a:r>
              <a:rPr lang="en-US" dirty="0" smtClean="0"/>
              <a:t>Financial record must be available through quarterly statements and on request to resident or legal representative.</a:t>
            </a:r>
          </a:p>
          <a:p>
            <a:pPr marL="0" indent="0" algn="ctr">
              <a:buNone/>
            </a:pPr>
            <a:endParaRPr lang="en-US" sz="2500" dirty="0" smtClean="0"/>
          </a:p>
          <a:p>
            <a:pPr marL="0" indent="0" algn="ctr">
              <a:buNone/>
            </a:pPr>
            <a:r>
              <a:rPr lang="en-US" sz="2000" dirty="0" smtClean="0"/>
              <a:t>				</a:t>
            </a:r>
            <a:r>
              <a:rPr lang="en-US" sz="3000" dirty="0" smtClean="0"/>
              <a:t>42 CFR 483.10(c)</a:t>
            </a:r>
            <a:endParaRPr lang="en-US" sz="30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94</a:t>
            </a:fld>
            <a:endParaRPr lang="en-US" dirty="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876800"/>
            <a:ext cx="18415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612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Funds</a:t>
            </a:r>
            <a:endParaRPr lang="en-US" dirty="0"/>
          </a:p>
        </p:txBody>
      </p:sp>
      <p:sp>
        <p:nvSpPr>
          <p:cNvPr id="3" name="Content Placeholder 2"/>
          <p:cNvSpPr>
            <a:spLocks noGrp="1"/>
          </p:cNvSpPr>
          <p:nvPr>
            <p:ph idx="1"/>
          </p:nvPr>
        </p:nvSpPr>
        <p:spPr>
          <a:xfrm>
            <a:off x="151606" y="1524000"/>
            <a:ext cx="8839200" cy="4648200"/>
          </a:xfrm>
        </p:spPr>
        <p:txBody>
          <a:bodyPr>
            <a:normAutofit fontScale="77500" lnSpcReduction="20000"/>
          </a:bodyPr>
          <a:lstStyle/>
          <a:p>
            <a:pPr marL="0" indent="0" algn="ctr">
              <a:buNone/>
            </a:pPr>
            <a:r>
              <a:rPr lang="en-US" sz="2500" b="1" dirty="0" smtClean="0"/>
              <a:t>Iowa Law</a:t>
            </a:r>
          </a:p>
          <a:p>
            <a:pPr marL="0" indent="0" algn="ctr">
              <a:buNone/>
            </a:pPr>
            <a:endParaRPr lang="en-US" sz="1100" b="1" dirty="0" smtClean="0"/>
          </a:p>
          <a:p>
            <a:pPr algn="l"/>
            <a:r>
              <a:rPr lang="en-US" sz="3600" dirty="0" smtClean="0"/>
              <a:t>Resident has right to manage their own personal financial affairs.</a:t>
            </a:r>
          </a:p>
          <a:p>
            <a:pPr algn="l"/>
            <a:endParaRPr lang="en-US" sz="2100" dirty="0" smtClean="0"/>
          </a:p>
          <a:p>
            <a:pPr algn="l"/>
            <a:r>
              <a:rPr lang="en-US" sz="3600" dirty="0" smtClean="0"/>
              <a:t>If resident authorizes facility to manage finances: </a:t>
            </a:r>
          </a:p>
          <a:p>
            <a:pPr lvl="1">
              <a:buFont typeface="Arial" panose="020B0604020202020204" pitchFamily="34" charset="0"/>
              <a:buChar char="•"/>
            </a:pPr>
            <a:r>
              <a:rPr lang="en-US" sz="3600" dirty="0" smtClean="0"/>
              <a:t>Resident </a:t>
            </a:r>
            <a:r>
              <a:rPr lang="en-US" sz="3600" i="1" dirty="0" smtClean="0"/>
              <a:t>shall</a:t>
            </a:r>
            <a:r>
              <a:rPr lang="en-US" sz="3600" dirty="0"/>
              <a:t> </a:t>
            </a:r>
            <a:r>
              <a:rPr lang="en-US" sz="3600" dirty="0" smtClean="0"/>
              <a:t>be given funds upon request with receipts maintained by facility; or</a:t>
            </a:r>
          </a:p>
          <a:p>
            <a:pPr lvl="1">
              <a:buFont typeface="Arial" panose="020B0604020202020204" pitchFamily="34" charset="0"/>
              <a:buChar char="•"/>
            </a:pPr>
            <a:r>
              <a:rPr lang="en-US" sz="3600" dirty="0" smtClean="0"/>
              <a:t>Legal decision maker shall designate method of disbursing resident’s funds.</a:t>
            </a:r>
          </a:p>
          <a:p>
            <a:pPr marL="457200" lvl="1" indent="0">
              <a:buNone/>
            </a:pPr>
            <a:endParaRPr lang="en-US" sz="2500" dirty="0" smtClean="0"/>
          </a:p>
          <a:p>
            <a:pPr marL="457200" lvl="1" indent="0" algn="ctr">
              <a:buNone/>
            </a:pPr>
            <a:r>
              <a:rPr lang="en-US" sz="2000" dirty="0" smtClean="0"/>
              <a:t>		</a:t>
            </a:r>
          </a:p>
          <a:p>
            <a:pPr marL="457200" lvl="1" indent="0" algn="ctr">
              <a:buNone/>
            </a:pPr>
            <a:r>
              <a:rPr lang="en-US" sz="2000" dirty="0"/>
              <a:t>	</a:t>
            </a:r>
            <a:r>
              <a:rPr lang="en-US" sz="2000" dirty="0" smtClean="0"/>
              <a:t>	</a:t>
            </a:r>
            <a:r>
              <a:rPr lang="en-US" sz="3600" dirty="0" smtClean="0"/>
              <a:t>481 IAC 58.42</a:t>
            </a:r>
          </a:p>
          <a:p>
            <a:endParaRPr lang="en-US" sz="25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95</a:t>
            </a:fld>
            <a:endParaRPr lang="en-US" dirty="0">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257800"/>
            <a:ext cx="18907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6808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t>Involuntary Discharge: Due Process</a:t>
            </a:r>
            <a:endParaRPr lang="en-US" sz="3900" dirty="0"/>
          </a:p>
        </p:txBody>
      </p:sp>
      <p:sp>
        <p:nvSpPr>
          <p:cNvPr id="3" name="Content Placeholder 2"/>
          <p:cNvSpPr>
            <a:spLocks noGrp="1"/>
          </p:cNvSpPr>
          <p:nvPr>
            <p:ph idx="1"/>
          </p:nvPr>
        </p:nvSpPr>
        <p:spPr>
          <a:xfrm>
            <a:off x="152400" y="1447800"/>
            <a:ext cx="8839200" cy="4495800"/>
          </a:xfrm>
        </p:spPr>
        <p:txBody>
          <a:bodyPr>
            <a:noAutofit/>
          </a:bodyPr>
          <a:lstStyle/>
          <a:p>
            <a:pPr marL="457200" lvl="1" indent="0" algn="ctr">
              <a:buNone/>
            </a:pPr>
            <a:r>
              <a:rPr lang="en-US" sz="2500" b="1" dirty="0" smtClean="0"/>
              <a:t>Federal Law	</a:t>
            </a:r>
            <a:endParaRPr lang="en-US" sz="1000" b="1" dirty="0" smtClean="0"/>
          </a:p>
          <a:p>
            <a:pPr algn="l"/>
            <a:r>
              <a:rPr lang="en-US" sz="2500" b="1" dirty="0" smtClean="0"/>
              <a:t>Transfer or discharge only appropriate when: </a:t>
            </a:r>
          </a:p>
          <a:p>
            <a:pPr lvl="1">
              <a:buFont typeface="Arial" panose="020B0604020202020204" pitchFamily="34" charset="0"/>
              <a:buChar char="•"/>
            </a:pPr>
            <a:r>
              <a:rPr lang="en-US" sz="2500" dirty="0" smtClean="0"/>
              <a:t>Necessary for resident’s welfare and resident’s needs cannot be met in facility</a:t>
            </a:r>
          </a:p>
          <a:p>
            <a:pPr lvl="1">
              <a:buFont typeface="Arial" panose="020B0604020202020204" pitchFamily="34" charset="0"/>
              <a:buChar char="•"/>
            </a:pPr>
            <a:r>
              <a:rPr lang="en-US" sz="2500" dirty="0" smtClean="0"/>
              <a:t>Resident’s health has improved sufficiently so the resident no longer needs the services provided by the facility</a:t>
            </a:r>
          </a:p>
          <a:p>
            <a:pPr lvl="1">
              <a:buFont typeface="Arial" panose="020B0604020202020204" pitchFamily="34" charset="0"/>
              <a:buChar char="•"/>
            </a:pPr>
            <a:r>
              <a:rPr lang="en-US" sz="2500" dirty="0" smtClean="0"/>
              <a:t>Safety/health of individuals in the facility </a:t>
            </a:r>
            <a:r>
              <a:rPr lang="en-US" sz="2500" dirty="0"/>
              <a:t>is or would otherwise be </a:t>
            </a:r>
            <a:r>
              <a:rPr lang="en-US" sz="2500" dirty="0" smtClean="0"/>
              <a:t>endangered</a:t>
            </a:r>
          </a:p>
          <a:p>
            <a:pPr lvl="1">
              <a:buFont typeface="Arial" panose="020B0604020202020204" pitchFamily="34" charset="0"/>
              <a:buChar char="•"/>
            </a:pPr>
            <a:r>
              <a:rPr lang="en-US" sz="2500" dirty="0" smtClean="0"/>
              <a:t>Failure to pay </a:t>
            </a:r>
          </a:p>
          <a:p>
            <a:pPr lvl="1">
              <a:buFont typeface="Arial" panose="020B0604020202020204" pitchFamily="34" charset="0"/>
              <a:buChar char="•"/>
            </a:pPr>
            <a:r>
              <a:rPr lang="en-US" sz="2500" dirty="0" smtClean="0"/>
              <a:t>Facility closes</a:t>
            </a:r>
          </a:p>
          <a:p>
            <a:pPr marL="457200" lvl="1" indent="0" algn="ctr">
              <a:buNone/>
            </a:pPr>
            <a:r>
              <a:rPr lang="en-US" sz="2000" dirty="0" smtClean="0"/>
              <a:t>		</a:t>
            </a:r>
          </a:p>
          <a:p>
            <a:pPr marL="457200" lvl="1" indent="0" algn="ctr">
              <a:buNone/>
            </a:pPr>
            <a:r>
              <a:rPr lang="en-US" sz="2000" dirty="0" smtClean="0"/>
              <a:t>		         42 </a:t>
            </a:r>
            <a:r>
              <a:rPr lang="en-US" sz="2000" dirty="0" err="1"/>
              <a:t>CFR</a:t>
            </a:r>
            <a:r>
              <a:rPr lang="en-US" sz="2000" dirty="0"/>
              <a:t> 483.12(a)(2)</a:t>
            </a:r>
          </a:p>
          <a:p>
            <a:pPr marL="457200" lvl="1" indent="0" algn="ctr">
              <a:buNone/>
            </a:pPr>
            <a:r>
              <a:rPr lang="en-US" sz="2000" dirty="0" smtClean="0"/>
              <a:t>	</a:t>
            </a:r>
            <a:r>
              <a:rPr lang="en-US" sz="2000" dirty="0"/>
              <a:t>	</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96</a:t>
            </a:fld>
            <a:endParaRPr lang="en-US" dirty="0">
              <a:solidFill>
                <a:prstClr val="black">
                  <a:tint val="7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195" y="4724399"/>
            <a:ext cx="18415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5771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Involuntary Discharge: Due Process</a:t>
            </a:r>
            <a:endParaRPr lang="en-US" sz="4300" dirty="0"/>
          </a:p>
        </p:txBody>
      </p:sp>
      <p:sp>
        <p:nvSpPr>
          <p:cNvPr id="3" name="Content Placeholder 2"/>
          <p:cNvSpPr>
            <a:spLocks noGrp="1"/>
          </p:cNvSpPr>
          <p:nvPr>
            <p:ph idx="1"/>
          </p:nvPr>
        </p:nvSpPr>
        <p:spPr>
          <a:xfrm>
            <a:off x="381000" y="1524000"/>
            <a:ext cx="8534400" cy="4724400"/>
          </a:xfrm>
        </p:spPr>
        <p:txBody>
          <a:bodyPr>
            <a:normAutofit fontScale="77500" lnSpcReduction="20000"/>
          </a:bodyPr>
          <a:lstStyle/>
          <a:p>
            <a:pPr marL="0" indent="0" algn="ctr">
              <a:buNone/>
            </a:pPr>
            <a:r>
              <a:rPr lang="en-US" b="1" dirty="0" smtClean="0"/>
              <a:t>Federal &amp; Iowa Law</a:t>
            </a:r>
          </a:p>
          <a:p>
            <a:pPr marL="0" indent="0" algn="ctr">
              <a:buNone/>
            </a:pPr>
            <a:endParaRPr lang="en-US" sz="1800" dirty="0" smtClean="0"/>
          </a:p>
          <a:p>
            <a:pPr algn="l"/>
            <a:r>
              <a:rPr lang="en-US" dirty="0" smtClean="0"/>
              <a:t>Facility must notify resident (and family member/legal representative) in writing of the transfer/discharge and include reasons for the move in a language and manner they understand 30 days before planned transfer.</a:t>
            </a:r>
          </a:p>
          <a:p>
            <a:pPr algn="l"/>
            <a:endParaRPr lang="en-US" sz="1800" dirty="0" smtClean="0"/>
          </a:p>
          <a:p>
            <a:pPr algn="l"/>
            <a:r>
              <a:rPr lang="en-US" dirty="0" smtClean="0"/>
              <a:t>Written notification must include: </a:t>
            </a:r>
          </a:p>
          <a:p>
            <a:pPr lvl="1">
              <a:buFont typeface="Arial" panose="020B0604020202020204" pitchFamily="34" charset="0"/>
              <a:buChar char="•"/>
            </a:pPr>
            <a:r>
              <a:rPr lang="en-US" dirty="0" smtClean="0"/>
              <a:t>Reason for transfer/discharge</a:t>
            </a:r>
          </a:p>
          <a:p>
            <a:pPr lvl="1">
              <a:buFont typeface="Arial" panose="020B0604020202020204" pitchFamily="34" charset="0"/>
              <a:buChar char="•"/>
            </a:pPr>
            <a:r>
              <a:rPr lang="en-US" dirty="0" smtClean="0"/>
              <a:t>Date </a:t>
            </a:r>
          </a:p>
          <a:p>
            <a:pPr lvl="1">
              <a:buFont typeface="Arial" panose="020B0604020202020204" pitchFamily="34" charset="0"/>
              <a:buChar char="•"/>
            </a:pPr>
            <a:r>
              <a:rPr lang="en-US" dirty="0" smtClean="0"/>
              <a:t>Location to which resident is transferred/discharged</a:t>
            </a:r>
          </a:p>
          <a:p>
            <a:pPr lvl="1">
              <a:buFont typeface="Arial" panose="020B0604020202020204" pitchFamily="34" charset="0"/>
              <a:buChar char="•"/>
            </a:pPr>
            <a:r>
              <a:rPr lang="en-US" dirty="0" smtClean="0"/>
              <a:t>Statement re: right to appeal</a:t>
            </a:r>
          </a:p>
          <a:p>
            <a:pPr lvl="1">
              <a:buFont typeface="Arial" panose="020B0604020202020204" pitchFamily="34" charset="0"/>
              <a:buChar char="•"/>
            </a:pPr>
            <a:r>
              <a:rPr lang="en-US" dirty="0" smtClean="0"/>
              <a:t>Name, address and telephone number of ombudsman</a:t>
            </a:r>
          </a:p>
          <a:p>
            <a:pPr marL="457200" lvl="1" indent="0" algn="r">
              <a:buNone/>
            </a:pPr>
            <a:r>
              <a:rPr lang="en-US" sz="2600" dirty="0" smtClean="0"/>
              <a:t>42 CFR 483.12(a)(4)-(6)</a:t>
            </a:r>
          </a:p>
          <a:p>
            <a:pPr lvl="1"/>
            <a:endParaRPr lang="en-US" dirty="0" smtClean="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97</a:t>
            </a:fld>
            <a:endParaRPr lang="en-US" dirty="0">
              <a:solidFill>
                <a:prstClr val="black">
                  <a:tint val="75000"/>
                </a:prstClr>
              </a:solidFill>
            </a:endParaRPr>
          </a:p>
        </p:txBody>
      </p:sp>
    </p:spTree>
    <p:extLst>
      <p:ext uri="{BB962C8B-B14F-4D97-AF65-F5344CB8AC3E}">
        <p14:creationId xmlns:p14="http://schemas.microsoft.com/office/powerpoint/2010/main" val="15307678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Visitation</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2500" b="1" dirty="0" smtClean="0"/>
              <a:t>Federal Law</a:t>
            </a:r>
          </a:p>
          <a:p>
            <a:pPr algn="l"/>
            <a:endParaRPr lang="en-US" sz="1500" dirty="0" smtClean="0"/>
          </a:p>
          <a:p>
            <a:pPr algn="l"/>
            <a:r>
              <a:rPr lang="en-US" dirty="0" smtClean="0"/>
              <a:t>The resident has the right and the facility must provide immediate access to any resident by immediate family, other relatives, or other visitors subject to the resident’s right to withdraw consent at any time.</a:t>
            </a:r>
          </a:p>
          <a:p>
            <a:pPr marL="0" indent="0" algn="ctr">
              <a:buNone/>
            </a:pPr>
            <a:endParaRPr lang="en-US" sz="2500" dirty="0" smtClean="0"/>
          </a:p>
          <a:p>
            <a:pPr marL="0" indent="0" algn="ctr">
              <a:buNone/>
            </a:pPr>
            <a:r>
              <a:rPr lang="en-US" sz="2000" dirty="0" smtClean="0"/>
              <a:t>			</a:t>
            </a:r>
          </a:p>
          <a:p>
            <a:pPr marL="0" indent="0" algn="ctr">
              <a:buNone/>
            </a:pPr>
            <a:r>
              <a:rPr lang="en-US" sz="2000" dirty="0"/>
              <a:t>	</a:t>
            </a:r>
            <a:r>
              <a:rPr lang="en-US" sz="2000" dirty="0" smtClean="0"/>
              <a:t>		</a:t>
            </a:r>
            <a:r>
              <a:rPr lang="en-US" sz="3000" dirty="0" smtClean="0"/>
              <a:t>42 USC 1396(r)(3)(c)</a:t>
            </a:r>
          </a:p>
          <a:p>
            <a:pPr marL="0" indent="0" algn="ctr">
              <a:buNone/>
            </a:pPr>
            <a:r>
              <a:rPr lang="en-US" sz="3000" dirty="0" smtClean="0"/>
              <a:t>			42 CFR 483.10(j)(viii)</a:t>
            </a:r>
            <a:endParaRPr lang="en-US" sz="3000"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98</a:t>
            </a:fld>
            <a:endParaRPr lang="en-US" dirty="0">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0"/>
            <a:ext cx="18415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0978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Visitation</a:t>
            </a:r>
            <a:endParaRPr lang="en-US" dirty="0"/>
          </a:p>
        </p:txBody>
      </p:sp>
      <p:sp>
        <p:nvSpPr>
          <p:cNvPr id="3" name="Content Placeholder 2"/>
          <p:cNvSpPr>
            <a:spLocks noGrp="1"/>
          </p:cNvSpPr>
          <p:nvPr>
            <p:ph idx="1"/>
          </p:nvPr>
        </p:nvSpPr>
        <p:spPr>
          <a:xfrm>
            <a:off x="304800" y="1524000"/>
            <a:ext cx="8534400" cy="4495799"/>
          </a:xfrm>
        </p:spPr>
        <p:txBody>
          <a:bodyPr>
            <a:noAutofit/>
          </a:bodyPr>
          <a:lstStyle/>
          <a:p>
            <a:pPr marL="0" indent="0" algn="ctr">
              <a:buNone/>
            </a:pPr>
            <a:r>
              <a:rPr lang="en-US" sz="2500" b="1" dirty="0" smtClean="0"/>
              <a:t>Iowa Law</a:t>
            </a:r>
          </a:p>
          <a:p>
            <a:pPr algn="l"/>
            <a:r>
              <a:rPr lang="en-US" sz="2800" dirty="0" smtClean="0"/>
              <a:t>A visitor may be restricted by the facility when: </a:t>
            </a:r>
          </a:p>
          <a:p>
            <a:pPr lvl="1">
              <a:buFont typeface="Arial" panose="020B0604020202020204" pitchFamily="34" charset="0"/>
              <a:buChar char="•"/>
            </a:pPr>
            <a:r>
              <a:rPr lang="en-US" b="1" dirty="0" smtClean="0"/>
              <a:t>The resident refuses to see the visitor</a:t>
            </a:r>
          </a:p>
          <a:p>
            <a:pPr lvl="1">
              <a:buFont typeface="Arial" panose="020B0604020202020204" pitchFamily="34" charset="0"/>
              <a:buChar char="•"/>
            </a:pPr>
            <a:r>
              <a:rPr lang="en-US" dirty="0" smtClean="0"/>
              <a:t>The resident’s physician documents specific reasons why such a visit would be harmful to the resident’s health; </a:t>
            </a:r>
          </a:p>
          <a:p>
            <a:pPr lvl="1">
              <a:buFont typeface="Arial" panose="020B0604020202020204" pitchFamily="34" charset="0"/>
              <a:buChar char="•"/>
            </a:pPr>
            <a:r>
              <a:rPr lang="en-US" dirty="0" smtClean="0"/>
              <a:t>The visitor’s behavior is unreasonably disruptive to the functioning of the facility. </a:t>
            </a:r>
          </a:p>
          <a:p>
            <a:pPr marL="457200" lvl="1" indent="0" algn="ctr">
              <a:buNone/>
            </a:pPr>
            <a:r>
              <a:rPr lang="en-US" sz="2000" dirty="0" smtClean="0"/>
              <a:t>				</a:t>
            </a:r>
            <a:r>
              <a:rPr lang="en-US" dirty="0" smtClean="0"/>
              <a:t>Iowa Code 135C.14(8) (2013)</a:t>
            </a:r>
          </a:p>
          <a:p>
            <a:pPr marL="457200" lvl="1" indent="0" algn="ctr">
              <a:buNone/>
            </a:pPr>
            <a:r>
              <a:rPr lang="en-US" dirty="0" smtClean="0"/>
              <a:t>			481 IAC 58.47(2)</a:t>
            </a:r>
            <a:endParaRPr lang="en-US" dirty="0"/>
          </a:p>
        </p:txBody>
      </p:sp>
      <p:sp>
        <p:nvSpPr>
          <p:cNvPr id="4" name="Slide Number Placeholder 3"/>
          <p:cNvSpPr>
            <a:spLocks noGrp="1"/>
          </p:cNvSpPr>
          <p:nvPr>
            <p:ph type="sldNum" sz="quarter" idx="12"/>
          </p:nvPr>
        </p:nvSpPr>
        <p:spPr/>
        <p:txBody>
          <a:bodyPr/>
          <a:lstStyle/>
          <a:p>
            <a:fld id="{68824265-3888-4A47-A8DA-F5D29DFC2485}" type="slidenum">
              <a:rPr lang="en-US" smtClean="0">
                <a:solidFill>
                  <a:prstClr val="black">
                    <a:tint val="75000"/>
                  </a:prstClr>
                </a:solidFill>
              </a:rPr>
              <a:pPr/>
              <a:t>99</a:t>
            </a:fld>
            <a:endParaRPr lang="en-US" dirty="0">
              <a:solidFill>
                <a:prstClr val="black">
                  <a:tint val="75000"/>
                </a:prst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512" y="5410200"/>
            <a:ext cx="1474075" cy="95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066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ed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138602</TotalTime>
  <Words>8521</Words>
  <Application>Microsoft Office PowerPoint</Application>
  <PresentationFormat>On-screen Show (4:3)</PresentationFormat>
  <Paragraphs>1192</Paragraphs>
  <Slides>141</Slides>
  <Notes>109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141</vt:i4>
      </vt:variant>
    </vt:vector>
  </HeadingPairs>
  <TitlesOfParts>
    <vt:vector size="152" baseType="lpstr">
      <vt:lpstr>Arial</vt:lpstr>
      <vt:lpstr>Calibri</vt:lpstr>
      <vt:lpstr>Courier New</vt:lpstr>
      <vt:lpstr>Myriad Pro</vt:lpstr>
      <vt:lpstr>Symbol</vt:lpstr>
      <vt:lpstr>Tahoma</vt:lpstr>
      <vt:lpstr>Times New Roman</vt:lpstr>
      <vt:lpstr>Wingdings</vt:lpstr>
      <vt:lpstr>Branded PowerPoint Template</vt:lpstr>
      <vt:lpstr>Custom Design</vt:lpstr>
      <vt:lpstr>3_Custom Design</vt:lpstr>
      <vt:lpstr>   Pre-Service Training for  Volunteer Ombudsmen Applicants  Welcome! </vt:lpstr>
      <vt:lpstr>Greetings</vt:lpstr>
      <vt:lpstr>The Program Coordinators</vt:lpstr>
      <vt:lpstr>Our Mission</vt:lpstr>
      <vt:lpstr>Origin of Ombudsman Programs</vt:lpstr>
      <vt:lpstr>Origin of Ombudsman Programs</vt:lpstr>
      <vt:lpstr>Long-Term Care</vt:lpstr>
      <vt:lpstr>Local Ombudsman Regions</vt:lpstr>
      <vt:lpstr>The Long Term Care Ombudsman</vt:lpstr>
      <vt:lpstr>The Long Term Care Ombudsman</vt:lpstr>
      <vt:lpstr>The Long Term Care Ombudsman</vt:lpstr>
      <vt:lpstr>Ombudsmen can help everyone</vt:lpstr>
      <vt:lpstr>How the Ombudsman can help</vt:lpstr>
      <vt:lpstr>How the Ombudsman can help</vt:lpstr>
      <vt:lpstr>Volunteer Ombudsman Program</vt:lpstr>
      <vt:lpstr>VOP Facts</vt:lpstr>
      <vt:lpstr>VOP Facts</vt:lpstr>
      <vt:lpstr>Who are the VOP volunteers? </vt:lpstr>
      <vt:lpstr>Who are the VOP volunteers? </vt:lpstr>
      <vt:lpstr>Conflicts of Interest*</vt:lpstr>
      <vt:lpstr>Conflicts of Interest*</vt:lpstr>
      <vt:lpstr>The VOP Enrollment Process</vt:lpstr>
      <vt:lpstr>VOP Orientation</vt:lpstr>
      <vt:lpstr>VOP Orientation</vt:lpstr>
      <vt:lpstr>Ongoing VOP Certification</vt:lpstr>
      <vt:lpstr>Ongoing VOP Certification</vt:lpstr>
      <vt:lpstr>Our volunteers make a difference</vt:lpstr>
      <vt:lpstr>Our volunteers make a difference</vt:lpstr>
      <vt:lpstr>Long-term care advocacy tips</vt:lpstr>
      <vt:lpstr>Long-term care advocacy tips</vt:lpstr>
      <vt:lpstr>Ethical Principles of Volunteer Ombudsmen</vt:lpstr>
      <vt:lpstr>Ethical Principles of Volunteer Ombudsmen</vt:lpstr>
      <vt:lpstr>Top Five Resident Complaints (2013)</vt:lpstr>
      <vt:lpstr>Common resident concerns</vt:lpstr>
      <vt:lpstr>Common resident concerns</vt:lpstr>
      <vt:lpstr>Volunteers may also…</vt:lpstr>
      <vt:lpstr>Volunteers may also…</vt:lpstr>
      <vt:lpstr>Volunteer interaction with families</vt:lpstr>
      <vt:lpstr>Volunteer interaction with families</vt:lpstr>
      <vt:lpstr>Are there things volunteers  should not do?</vt:lpstr>
      <vt:lpstr>VOP Volunteers Do Not</vt:lpstr>
      <vt:lpstr>VOP Volunteers Do Not</vt:lpstr>
      <vt:lpstr>VOP Volunteers Do Not</vt:lpstr>
      <vt:lpstr>Boundaries</vt:lpstr>
      <vt:lpstr>Boundaries</vt:lpstr>
      <vt:lpstr>VOP Volunteers Do Not</vt:lpstr>
      <vt:lpstr>VOP Volunteers Do Not</vt:lpstr>
      <vt:lpstr> Long-Term Care Regulators </vt:lpstr>
      <vt:lpstr> Long-Term Care Regulators </vt:lpstr>
      <vt:lpstr>Volunteer Interaction with DIA </vt:lpstr>
      <vt:lpstr>Volunteer Interaction with DIA </vt:lpstr>
      <vt:lpstr>Why do residents value our volunteers?</vt:lpstr>
      <vt:lpstr>Why do residents value our volunteers?</vt:lpstr>
      <vt:lpstr>Why do facilities value our volunteers?</vt:lpstr>
      <vt:lpstr>Why do facilities value our volunteers?</vt:lpstr>
      <vt:lpstr>Why do we value our volunteers?</vt:lpstr>
      <vt:lpstr>Why do we value our volunteers?</vt:lpstr>
      <vt:lpstr>But what’s in it for you?</vt:lpstr>
      <vt:lpstr>Typical Nursing Home Organizational Chart</vt:lpstr>
      <vt:lpstr>Infection Prevention and Control</vt:lpstr>
      <vt:lpstr>Infection Prevention and Control</vt:lpstr>
      <vt:lpstr>The Art of Observation</vt:lpstr>
      <vt:lpstr>How observant are you?</vt:lpstr>
      <vt:lpstr>How observant are you?</vt:lpstr>
      <vt:lpstr>Visiting the facility</vt:lpstr>
      <vt:lpstr>Visiting the facility</vt:lpstr>
      <vt:lpstr>Starting the conversation</vt:lpstr>
      <vt:lpstr>Starting the conversation</vt:lpstr>
      <vt:lpstr>Taking a resident concern</vt:lpstr>
      <vt:lpstr>Confidentiality &amp; permission</vt:lpstr>
      <vt:lpstr>Confidentiality &amp; permission</vt:lpstr>
      <vt:lpstr>A path to resolution</vt:lpstr>
      <vt:lpstr>A path to resolution</vt:lpstr>
      <vt:lpstr>Subjectivity in communication</vt:lpstr>
      <vt:lpstr>A path to resolution</vt:lpstr>
      <vt:lpstr>A path to resolution</vt:lpstr>
      <vt:lpstr>Investigating a concern</vt:lpstr>
      <vt:lpstr>Investigating a concern</vt:lpstr>
      <vt:lpstr>Investigating a concern</vt:lpstr>
      <vt:lpstr>Reporting</vt:lpstr>
      <vt:lpstr>Scenarios!</vt:lpstr>
      <vt:lpstr>We all want what’s best for the resident</vt:lpstr>
      <vt:lpstr>Culture change</vt:lpstr>
      <vt:lpstr>Resident centered care</vt:lpstr>
      <vt:lpstr>Culture change</vt:lpstr>
      <vt:lpstr>Residents’ Rights</vt:lpstr>
      <vt:lpstr>Foundation: Residents’ Rights</vt:lpstr>
      <vt:lpstr>Foundation: Residents Rights</vt:lpstr>
      <vt:lpstr>Common legal rights issues</vt:lpstr>
      <vt:lpstr>Self-Administered Medications</vt:lpstr>
      <vt:lpstr>Self-Administered Medications</vt:lpstr>
      <vt:lpstr>Acceptance or Refusal of Care and Treatment</vt:lpstr>
      <vt:lpstr>Acceptance or Refusal of Care and Treatment</vt:lpstr>
      <vt:lpstr>Personal Funds</vt:lpstr>
      <vt:lpstr>Personal Funds</vt:lpstr>
      <vt:lpstr>Involuntary Discharge: Due Process</vt:lpstr>
      <vt:lpstr>Involuntary Discharge: Due Process</vt:lpstr>
      <vt:lpstr>Visitation</vt:lpstr>
      <vt:lpstr>Visitation</vt:lpstr>
      <vt:lpstr>Power of Attorney</vt:lpstr>
      <vt:lpstr>Power of Attorney</vt:lpstr>
      <vt:lpstr>Power of Attorney</vt:lpstr>
      <vt:lpstr>Power of Attorney (POA)</vt:lpstr>
      <vt:lpstr>Visitation</vt:lpstr>
      <vt:lpstr>Competency v. Capacity </vt:lpstr>
      <vt:lpstr>Competency v. Capacity </vt:lpstr>
      <vt:lpstr>Competency v. Capacity </vt:lpstr>
      <vt:lpstr>Residents’ Rights Review</vt:lpstr>
      <vt:lpstr> Sexual Activity in Older Adulthood </vt:lpstr>
      <vt:lpstr> Sexual Activity in Older Adulthood </vt:lpstr>
      <vt:lpstr>Depression is not a normal part of aging</vt:lpstr>
      <vt:lpstr>Depression: What to do</vt:lpstr>
      <vt:lpstr>Depression and Cognitive Impairment</vt:lpstr>
      <vt:lpstr>The Dementia Umbrella</vt:lpstr>
      <vt:lpstr>The Dementia Umbrella</vt:lpstr>
      <vt:lpstr>The Dementia Umbrella</vt:lpstr>
      <vt:lpstr>Residents’ Rights in CCDI Units</vt:lpstr>
      <vt:lpstr>Communication tips we already know! </vt:lpstr>
      <vt:lpstr>Communication tips we already know! </vt:lpstr>
      <vt:lpstr>Additional communication strategies</vt:lpstr>
      <vt:lpstr>Additional communication strategies</vt:lpstr>
      <vt:lpstr>When words fail…observe</vt:lpstr>
      <vt:lpstr>When words fail…observe</vt:lpstr>
      <vt:lpstr>Scenarios!</vt:lpstr>
      <vt:lpstr>Abuse and Neglect</vt:lpstr>
      <vt:lpstr>Prevalence of Elder Abuse</vt:lpstr>
      <vt:lpstr>Prevalence of Abuse</vt:lpstr>
      <vt:lpstr>Elder Abuse Legislation </vt:lpstr>
      <vt:lpstr>Elder Abuse vs.  Dependent Adult Abuse</vt:lpstr>
      <vt:lpstr>Elder Abuse vs.  Dependent Adult Abuse</vt:lpstr>
      <vt:lpstr>Am I a Mandatory Reporter?</vt:lpstr>
      <vt:lpstr>Am I a Mandatory Reporter?</vt:lpstr>
      <vt:lpstr>Possible signs of Abuse in LTC</vt:lpstr>
      <vt:lpstr>Possible signs of neglect in LTC</vt:lpstr>
      <vt:lpstr>Possible signs of neglect in LTC</vt:lpstr>
      <vt:lpstr>Possible signs of  Financial Exploitation in LTC</vt:lpstr>
      <vt:lpstr>Your role…</vt:lpstr>
      <vt:lpstr>Federal Volunteer Protection Act (Public Law 105-19)</vt:lpstr>
      <vt:lpstr>Federal Volunteer Protection Act (Public Law 105-19)</vt:lpstr>
      <vt:lpstr>Two Men Meet on the Beach</vt:lpstr>
      <vt:lpstr>Wrap up and next steps…</vt:lpstr>
    </vt:vector>
  </TitlesOfParts>
  <Company>State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Danika [IDA]</dc:creator>
  <cp:lastModifiedBy>Amity Overall-Laib</cp:lastModifiedBy>
  <cp:revision>492</cp:revision>
  <cp:lastPrinted>2013-11-15T16:59:05Z</cp:lastPrinted>
  <dcterms:created xsi:type="dcterms:W3CDTF">2013-02-08T14:19:26Z</dcterms:created>
  <dcterms:modified xsi:type="dcterms:W3CDTF">2014-09-17T18:55:40Z</dcterms:modified>
</cp:coreProperties>
</file>