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66" r:id="rId3"/>
    <p:sldId id="267" r:id="rId4"/>
    <p:sldId id="275" r:id="rId5"/>
    <p:sldId id="276" r:id="rId6"/>
    <p:sldId id="278" r:id="rId7"/>
    <p:sldId id="259" r:id="rId8"/>
    <p:sldId id="268" r:id="rId9"/>
    <p:sldId id="280" r:id="rId10"/>
    <p:sldId id="281" r:id="rId11"/>
    <p:sldId id="282" r:id="rId12"/>
    <p:sldId id="283" r:id="rId13"/>
    <p:sldId id="284" r:id="rId14"/>
    <p:sldId id="271" r:id="rId15"/>
    <p:sldId id="274" r:id="rId16"/>
    <p:sldId id="261" r:id="rId17"/>
    <p:sldId id="288" r:id="rId18"/>
    <p:sldId id="289"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075" autoAdjust="0"/>
  </p:normalViewPr>
  <p:slideViewPr>
    <p:cSldViewPr snapToGrid="0">
      <p:cViewPr varScale="1">
        <p:scale>
          <a:sx n="80" d="100"/>
          <a:sy n="80" d="100"/>
        </p:scale>
        <p:origin x="12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F5A99-E63E-4DA7-88DA-2FBA1F109D97}"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n-US"/>
        </a:p>
      </dgm:t>
    </dgm:pt>
    <dgm:pt modelId="{46CC5AB0-5086-457F-B936-4767CD5F96CE}">
      <dgm:prSet phldrT="[Text]"/>
      <dgm:spPr/>
      <dgm:t>
        <a:bodyPr/>
        <a:lstStyle/>
        <a:p>
          <a:r>
            <a:rPr lang="en-US" dirty="0"/>
            <a:t>1978</a:t>
          </a:r>
        </a:p>
      </dgm:t>
    </dgm:pt>
    <dgm:pt modelId="{E290ACDE-0EF3-472F-95F6-B7CBECEF77A6}" type="parTrans" cxnId="{69B52D0B-9696-4E0C-A2AB-7410D41734C9}">
      <dgm:prSet/>
      <dgm:spPr/>
      <dgm:t>
        <a:bodyPr/>
        <a:lstStyle/>
        <a:p>
          <a:endParaRPr lang="en-US"/>
        </a:p>
      </dgm:t>
    </dgm:pt>
    <dgm:pt modelId="{17F7C799-5377-45DB-9837-C3E5DAA99E07}" type="sibTrans" cxnId="{69B52D0B-9696-4E0C-A2AB-7410D41734C9}">
      <dgm:prSet/>
      <dgm:spPr/>
      <dgm:t>
        <a:bodyPr/>
        <a:lstStyle/>
        <a:p>
          <a:endParaRPr lang="en-US"/>
        </a:p>
      </dgm:t>
    </dgm:pt>
    <dgm:pt modelId="{673AD81C-4FAA-4AE0-AABC-9FB1E3E1B34F}">
      <dgm:prSet phldrT="[Text]" custT="1"/>
      <dgm:spPr/>
      <dgm:t>
        <a:bodyPr/>
        <a:lstStyle/>
        <a:p>
          <a:r>
            <a:rPr lang="en-US" sz="1300" dirty="0"/>
            <a:t>Older Americans Act (OAA) amendments </a:t>
          </a:r>
          <a:r>
            <a:rPr lang="en-US" sz="1300" b="1" dirty="0"/>
            <a:t>required</a:t>
          </a:r>
          <a:r>
            <a:rPr lang="en-US" sz="1300" dirty="0"/>
            <a:t> </a:t>
          </a:r>
          <a:r>
            <a:rPr lang="en-US" sz="1300" b="1" dirty="0"/>
            <a:t>all states </a:t>
          </a:r>
          <a:r>
            <a:rPr lang="en-US" sz="1300" dirty="0"/>
            <a:t>to establish an Ombudsman Program</a:t>
          </a:r>
        </a:p>
      </dgm:t>
    </dgm:pt>
    <dgm:pt modelId="{941BE736-9F1D-4E40-ACF4-978FCE895ECD}" type="parTrans" cxnId="{13A0C9A8-A1BF-49C7-AEC6-CEC27B8B68FD}">
      <dgm:prSet/>
      <dgm:spPr/>
      <dgm:t>
        <a:bodyPr/>
        <a:lstStyle/>
        <a:p>
          <a:endParaRPr lang="en-US"/>
        </a:p>
      </dgm:t>
    </dgm:pt>
    <dgm:pt modelId="{AFF312F7-020E-4580-BA2B-8F663A62D902}" type="sibTrans" cxnId="{13A0C9A8-A1BF-49C7-AEC6-CEC27B8B68FD}">
      <dgm:prSet/>
      <dgm:spPr/>
      <dgm:t>
        <a:bodyPr/>
        <a:lstStyle/>
        <a:p>
          <a:endParaRPr lang="en-US"/>
        </a:p>
      </dgm:t>
    </dgm:pt>
    <dgm:pt modelId="{3EB1AACF-60B8-446C-B454-01D9EA5DA52A}">
      <dgm:prSet phldrT="[Text]"/>
      <dgm:spPr/>
      <dgm:t>
        <a:bodyPr/>
        <a:lstStyle/>
        <a:p>
          <a:r>
            <a:rPr lang="en-US" dirty="0"/>
            <a:t>1981</a:t>
          </a:r>
        </a:p>
      </dgm:t>
    </dgm:pt>
    <dgm:pt modelId="{ECD3CD2A-15F1-483C-9EDC-688B964F7082}" type="parTrans" cxnId="{AE689D5A-24C5-48D9-9D49-64C36CDCA087}">
      <dgm:prSet/>
      <dgm:spPr/>
      <dgm:t>
        <a:bodyPr/>
        <a:lstStyle/>
        <a:p>
          <a:endParaRPr lang="en-US"/>
        </a:p>
      </dgm:t>
    </dgm:pt>
    <dgm:pt modelId="{5746E47E-1E76-4F10-AED9-130916BCCA77}" type="sibTrans" cxnId="{AE689D5A-24C5-48D9-9D49-64C36CDCA087}">
      <dgm:prSet/>
      <dgm:spPr/>
      <dgm:t>
        <a:bodyPr/>
        <a:lstStyle/>
        <a:p>
          <a:endParaRPr lang="en-US"/>
        </a:p>
      </dgm:t>
    </dgm:pt>
    <dgm:pt modelId="{F15C05D3-D7FA-4C2B-B8D6-F3096D917125}">
      <dgm:prSet phldrT="[Text]" custT="1"/>
      <dgm:spPr/>
      <dgm:t>
        <a:bodyPr/>
        <a:lstStyle/>
        <a:p>
          <a:r>
            <a:rPr lang="en-US" sz="1300" dirty="0"/>
            <a:t>Duties expanded to board and care homes (e.g., Assisted Living Facilities)</a:t>
          </a:r>
        </a:p>
      </dgm:t>
    </dgm:pt>
    <dgm:pt modelId="{CF8842EE-026E-4973-89E4-47559B8C31E2}" type="parTrans" cxnId="{E6A65211-5FEA-4E55-B097-83FE909D93FB}">
      <dgm:prSet/>
      <dgm:spPr/>
      <dgm:t>
        <a:bodyPr/>
        <a:lstStyle/>
        <a:p>
          <a:endParaRPr lang="en-US"/>
        </a:p>
      </dgm:t>
    </dgm:pt>
    <dgm:pt modelId="{643D15D4-D3A1-495C-9E59-8CFA6B389432}" type="sibTrans" cxnId="{E6A65211-5FEA-4E55-B097-83FE909D93FB}">
      <dgm:prSet/>
      <dgm:spPr/>
      <dgm:t>
        <a:bodyPr/>
        <a:lstStyle/>
        <a:p>
          <a:endParaRPr lang="en-US"/>
        </a:p>
      </dgm:t>
    </dgm:pt>
    <dgm:pt modelId="{91C805CD-8FD5-40A5-A8E6-2E6E8EA06EB7}">
      <dgm:prSet phldrT="[Text]"/>
      <dgm:spPr/>
      <dgm:t>
        <a:bodyPr/>
        <a:lstStyle/>
        <a:p>
          <a:r>
            <a:rPr lang="en-US" dirty="0"/>
            <a:t>1987</a:t>
          </a:r>
        </a:p>
      </dgm:t>
    </dgm:pt>
    <dgm:pt modelId="{A9F00AC6-66FB-4AEC-83F4-44F037ECCBC7}" type="parTrans" cxnId="{63AFCD91-BAB4-493D-BF51-6026862BD801}">
      <dgm:prSet/>
      <dgm:spPr/>
      <dgm:t>
        <a:bodyPr/>
        <a:lstStyle/>
        <a:p>
          <a:endParaRPr lang="en-US"/>
        </a:p>
      </dgm:t>
    </dgm:pt>
    <dgm:pt modelId="{B4E343FE-B997-462C-846E-C934119588A9}" type="sibTrans" cxnId="{63AFCD91-BAB4-493D-BF51-6026862BD801}">
      <dgm:prSet/>
      <dgm:spPr/>
      <dgm:t>
        <a:bodyPr/>
        <a:lstStyle/>
        <a:p>
          <a:endParaRPr lang="en-US"/>
        </a:p>
      </dgm:t>
    </dgm:pt>
    <dgm:pt modelId="{499C8372-EBC3-40D4-827B-8664C0E82CF9}">
      <dgm:prSet phldrT="[Text]" custT="1"/>
      <dgm:spPr/>
      <dgm:t>
        <a:bodyPr/>
        <a:lstStyle/>
        <a:p>
          <a:r>
            <a:rPr lang="en-US" sz="1300" dirty="0"/>
            <a:t>LTCOP access to resident records (with resident consent)</a:t>
          </a:r>
        </a:p>
      </dgm:t>
    </dgm:pt>
    <dgm:pt modelId="{810C2978-08BD-4CDB-BAC1-04A61BB51879}" type="parTrans" cxnId="{621FA93B-BA2C-4015-ADFE-8A9B833320C8}">
      <dgm:prSet/>
      <dgm:spPr/>
      <dgm:t>
        <a:bodyPr/>
        <a:lstStyle/>
        <a:p>
          <a:endParaRPr lang="en-US"/>
        </a:p>
      </dgm:t>
    </dgm:pt>
    <dgm:pt modelId="{0DD12D49-0F9F-4613-BCBF-D7822FAAD9B5}" type="sibTrans" cxnId="{621FA93B-BA2C-4015-ADFE-8A9B833320C8}">
      <dgm:prSet/>
      <dgm:spPr/>
      <dgm:t>
        <a:bodyPr/>
        <a:lstStyle/>
        <a:p>
          <a:endParaRPr lang="en-US"/>
        </a:p>
      </dgm:t>
    </dgm:pt>
    <dgm:pt modelId="{94AC9130-2E6B-41FE-8078-23FDB0965E7B}">
      <dgm:prSet/>
      <dgm:spPr/>
      <dgm:t>
        <a:bodyPr/>
        <a:lstStyle/>
        <a:p>
          <a:r>
            <a:rPr lang="en-US" dirty="0"/>
            <a:t>2015</a:t>
          </a:r>
        </a:p>
      </dgm:t>
    </dgm:pt>
    <dgm:pt modelId="{72EF8B07-FC94-48BF-80B1-3DBCEC7DF7ED}" type="parTrans" cxnId="{0A153267-4F1B-46B7-B9F3-9DD41F9A2BA8}">
      <dgm:prSet/>
      <dgm:spPr/>
      <dgm:t>
        <a:bodyPr/>
        <a:lstStyle/>
        <a:p>
          <a:endParaRPr lang="en-US"/>
        </a:p>
      </dgm:t>
    </dgm:pt>
    <dgm:pt modelId="{07CBB210-C89D-4F82-B3B7-611A06F3847F}" type="sibTrans" cxnId="{0A153267-4F1B-46B7-B9F3-9DD41F9A2BA8}">
      <dgm:prSet/>
      <dgm:spPr/>
      <dgm:t>
        <a:bodyPr/>
        <a:lstStyle/>
        <a:p>
          <a:endParaRPr lang="en-US"/>
        </a:p>
      </dgm:t>
    </dgm:pt>
    <dgm:pt modelId="{CE0FD041-3765-4B9F-91FD-7B7986E042C7}">
      <dgm:prSet phldrT="[Text]" custT="1"/>
      <dgm:spPr/>
      <dgm:t>
        <a:bodyPr/>
        <a:lstStyle/>
        <a:p>
          <a:r>
            <a:rPr lang="en-US" sz="1300" dirty="0"/>
            <a:t>Final Regulations for the LTCOP were published in the Federal Register on </a:t>
          </a:r>
          <a:r>
            <a:rPr lang="en-US" sz="1300" b="1" dirty="0"/>
            <a:t>February 11, 2015</a:t>
          </a:r>
        </a:p>
      </dgm:t>
    </dgm:pt>
    <dgm:pt modelId="{58F7081E-5E41-46C6-A559-37D43B2A96E7}" type="parTrans" cxnId="{65FE60BA-A372-4A32-ADE7-062AC3BE5DA9}">
      <dgm:prSet/>
      <dgm:spPr/>
      <dgm:t>
        <a:bodyPr/>
        <a:lstStyle/>
        <a:p>
          <a:endParaRPr lang="en-US"/>
        </a:p>
      </dgm:t>
    </dgm:pt>
    <dgm:pt modelId="{4F19BBB3-4BBB-4718-8198-914F38201BC5}" type="sibTrans" cxnId="{65FE60BA-A372-4A32-ADE7-062AC3BE5DA9}">
      <dgm:prSet/>
      <dgm:spPr/>
      <dgm:t>
        <a:bodyPr/>
        <a:lstStyle/>
        <a:p>
          <a:endParaRPr lang="en-US"/>
        </a:p>
      </dgm:t>
    </dgm:pt>
    <dgm:pt modelId="{762DF3F6-9501-46F0-A75D-EE84635CDB67}">
      <dgm:prSet/>
      <dgm:spPr/>
      <dgm:t>
        <a:bodyPr/>
        <a:lstStyle/>
        <a:p>
          <a:r>
            <a:rPr lang="en-US" dirty="0"/>
            <a:t>2016</a:t>
          </a:r>
        </a:p>
      </dgm:t>
    </dgm:pt>
    <dgm:pt modelId="{4C7A0F5D-2988-45C4-9D0B-52D6BE6219C2}" type="parTrans" cxnId="{BF55E6FA-6698-46D1-B1EC-1288B1658D9C}">
      <dgm:prSet/>
      <dgm:spPr/>
      <dgm:t>
        <a:bodyPr/>
        <a:lstStyle/>
        <a:p>
          <a:endParaRPr lang="en-US"/>
        </a:p>
      </dgm:t>
    </dgm:pt>
    <dgm:pt modelId="{1EF67524-8BE4-4859-A780-02A19473CFE9}" type="sibTrans" cxnId="{BF55E6FA-6698-46D1-B1EC-1288B1658D9C}">
      <dgm:prSet/>
      <dgm:spPr/>
      <dgm:t>
        <a:bodyPr/>
        <a:lstStyle/>
        <a:p>
          <a:endParaRPr lang="en-US"/>
        </a:p>
      </dgm:t>
    </dgm:pt>
    <dgm:pt modelId="{ACE6B88D-C378-4F2E-AACF-0587183F91A0}">
      <dgm:prSet custT="1"/>
      <dgm:spPr/>
      <dgm:t>
        <a:bodyPr/>
        <a:lstStyle/>
        <a:p>
          <a:r>
            <a:rPr lang="en-US" sz="1300" dirty="0"/>
            <a:t>Program designed to be a </a:t>
          </a:r>
          <a:r>
            <a:rPr lang="en-US" sz="1300" b="1" dirty="0"/>
            <a:t>local, community program </a:t>
          </a:r>
          <a:r>
            <a:rPr lang="en-US" sz="1300" dirty="0"/>
            <a:t>utilizing volunteers</a:t>
          </a:r>
        </a:p>
      </dgm:t>
    </dgm:pt>
    <dgm:pt modelId="{6087D5A6-34EC-4714-B40D-47B5678158BD}" type="parTrans" cxnId="{89FBB116-1F67-437F-A4E6-340DAB13B824}">
      <dgm:prSet/>
      <dgm:spPr/>
      <dgm:t>
        <a:bodyPr/>
        <a:lstStyle/>
        <a:p>
          <a:endParaRPr lang="en-US"/>
        </a:p>
      </dgm:t>
    </dgm:pt>
    <dgm:pt modelId="{3C222B7A-6846-4AF1-96C9-9677CF66EB46}" type="sibTrans" cxnId="{89FBB116-1F67-437F-A4E6-340DAB13B824}">
      <dgm:prSet/>
      <dgm:spPr/>
      <dgm:t>
        <a:bodyPr/>
        <a:lstStyle/>
        <a:p>
          <a:endParaRPr lang="en-US"/>
        </a:p>
      </dgm:t>
    </dgm:pt>
    <dgm:pt modelId="{F8A1732F-C7D3-46CD-8959-F20E4EA75257}">
      <dgm:prSet custT="1"/>
      <dgm:spPr/>
      <dgm:t>
        <a:bodyPr/>
        <a:lstStyle/>
        <a:p>
          <a:r>
            <a:rPr lang="en-US" sz="1300" dirty="0"/>
            <a:t>Name changed from Nursing Home Ombudsman Program to Long-Term Care Ombudsman Program (LTCOP)</a:t>
          </a:r>
        </a:p>
      </dgm:t>
    </dgm:pt>
    <dgm:pt modelId="{2DED451C-646F-435B-A4B2-67EF9B42F878}" type="parTrans" cxnId="{5C2769A3-9372-4681-AB37-699618A02800}">
      <dgm:prSet/>
      <dgm:spPr/>
      <dgm:t>
        <a:bodyPr/>
        <a:lstStyle/>
        <a:p>
          <a:endParaRPr lang="en-US"/>
        </a:p>
      </dgm:t>
    </dgm:pt>
    <dgm:pt modelId="{E6E31201-4AEC-4256-AFC6-603E63C90BAF}" type="sibTrans" cxnId="{5C2769A3-9372-4681-AB37-699618A02800}">
      <dgm:prSet/>
      <dgm:spPr/>
      <dgm:t>
        <a:bodyPr/>
        <a:lstStyle/>
        <a:p>
          <a:endParaRPr lang="en-US"/>
        </a:p>
      </dgm:t>
    </dgm:pt>
    <dgm:pt modelId="{2B8AE2CD-3FFA-4A0B-9620-F5B99B107F3E}">
      <dgm:prSet custT="1"/>
      <dgm:spPr/>
      <dgm:t>
        <a:bodyPr/>
        <a:lstStyle/>
        <a:p>
          <a:r>
            <a:rPr lang="en-US" sz="1300" dirty="0"/>
            <a:t>States must prohibit willful interference of official LTCOP duties and/or retaliation against a LTCOP representative, resident or other individual related to LTCOP duties</a:t>
          </a:r>
        </a:p>
      </dgm:t>
    </dgm:pt>
    <dgm:pt modelId="{FD68DCAD-E7CA-44FC-93F1-AEDFA01C295B}" type="parTrans" cxnId="{29C788B4-726F-4051-8A0F-E1E9820AF852}">
      <dgm:prSet/>
      <dgm:spPr/>
      <dgm:t>
        <a:bodyPr/>
        <a:lstStyle/>
        <a:p>
          <a:endParaRPr lang="en-US"/>
        </a:p>
      </dgm:t>
    </dgm:pt>
    <dgm:pt modelId="{A3FF8D92-4D59-4032-A112-ECA042350FB9}" type="sibTrans" cxnId="{29C788B4-726F-4051-8A0F-E1E9820AF852}">
      <dgm:prSet/>
      <dgm:spPr/>
      <dgm:t>
        <a:bodyPr/>
        <a:lstStyle/>
        <a:p>
          <a:endParaRPr lang="en-US"/>
        </a:p>
      </dgm:t>
    </dgm:pt>
    <dgm:pt modelId="{5D181678-91C9-4959-930F-68BB6AA43950}">
      <dgm:prSet custT="1"/>
      <dgm:spPr/>
      <dgm:t>
        <a:bodyPr/>
        <a:lstStyle/>
        <a:p>
          <a:r>
            <a:rPr lang="en-US" sz="1300" dirty="0"/>
            <a:t>LTCOP Rule was effective </a:t>
          </a:r>
          <a:r>
            <a:rPr lang="en-US" sz="1300" b="1" dirty="0"/>
            <a:t>July 1, 2016</a:t>
          </a:r>
        </a:p>
      </dgm:t>
    </dgm:pt>
    <dgm:pt modelId="{9CC084D1-A5CB-4E30-80C1-712BF5B2023F}" type="parTrans" cxnId="{2F4F9A2D-9D9A-4A3F-BC36-7B003D2F1305}">
      <dgm:prSet/>
      <dgm:spPr/>
    </dgm:pt>
    <dgm:pt modelId="{88F59F69-11A1-40ED-9F89-09C076BEB8CE}" type="sibTrans" cxnId="{2F4F9A2D-9D9A-4A3F-BC36-7B003D2F1305}">
      <dgm:prSet/>
      <dgm:spPr/>
    </dgm:pt>
    <dgm:pt modelId="{EBD61CE7-F6F2-43D9-8418-40B61A1A113B}">
      <dgm:prSet custT="1"/>
      <dgm:spPr/>
      <dgm:t>
        <a:bodyPr/>
        <a:lstStyle/>
        <a:p>
          <a:r>
            <a:rPr lang="en-US" sz="1300" dirty="0"/>
            <a:t>Older Americans Act was reauthorized</a:t>
          </a:r>
        </a:p>
      </dgm:t>
    </dgm:pt>
    <dgm:pt modelId="{AF2019FA-C052-4AA2-8EA2-1BEEED33453D}" type="parTrans" cxnId="{3A954E69-FEE9-4BF1-A7AB-FF6978D17E1A}">
      <dgm:prSet/>
      <dgm:spPr/>
    </dgm:pt>
    <dgm:pt modelId="{C00709EC-848F-484E-B5AD-BAC382EBFD61}" type="sibTrans" cxnId="{3A954E69-FEE9-4BF1-A7AB-FF6978D17E1A}">
      <dgm:prSet/>
      <dgm:spPr/>
    </dgm:pt>
    <dgm:pt modelId="{845C08A7-7E1D-456E-8352-30C7847F24ED}">
      <dgm:prSet/>
      <dgm:spPr/>
      <dgm:t>
        <a:bodyPr/>
        <a:lstStyle/>
        <a:p>
          <a:r>
            <a:rPr lang="en-US" dirty="0"/>
            <a:t>1972</a:t>
          </a:r>
        </a:p>
      </dgm:t>
    </dgm:pt>
    <dgm:pt modelId="{713D6150-AED7-4A87-A4EB-5FB278389B0E}" type="parTrans" cxnId="{37DAB174-B9E8-4108-923C-AFC817F05955}">
      <dgm:prSet/>
      <dgm:spPr/>
    </dgm:pt>
    <dgm:pt modelId="{CD62417A-2DCA-41AE-A492-4D1B84C6AD4D}" type="sibTrans" cxnId="{37DAB174-B9E8-4108-923C-AFC817F05955}">
      <dgm:prSet/>
      <dgm:spPr/>
    </dgm:pt>
    <dgm:pt modelId="{BEE83B13-2D9B-4CE9-AE01-5A53D4D23E6E}">
      <dgm:prSet custT="1"/>
      <dgm:spPr/>
      <dgm:t>
        <a:bodyPr/>
        <a:lstStyle/>
        <a:p>
          <a:r>
            <a:rPr lang="en-US" sz="1300" dirty="0"/>
            <a:t>Five Nursing Home Ombudsman Demonstration programs established to focus on nursing home resident complaint resolution</a:t>
          </a:r>
        </a:p>
      </dgm:t>
    </dgm:pt>
    <dgm:pt modelId="{DF4E836D-E1EF-4DD2-8D5D-A9E4B2CEEFCF}" type="parTrans" cxnId="{A63CC1F7-75BB-456D-BD55-A595EA8A6696}">
      <dgm:prSet/>
      <dgm:spPr/>
    </dgm:pt>
    <dgm:pt modelId="{DF6CB659-B442-43D6-9CF9-9C4074E4F1CA}" type="sibTrans" cxnId="{A63CC1F7-75BB-456D-BD55-A595EA8A6696}">
      <dgm:prSet/>
      <dgm:spPr/>
    </dgm:pt>
    <dgm:pt modelId="{4A50B80F-731C-473D-AED8-DBC6A8C12A3A}" type="pres">
      <dgm:prSet presAssocID="{FEEF5A99-E63E-4DA7-88DA-2FBA1F109D97}" presName="linearFlow" presStyleCnt="0">
        <dgm:presLayoutVars>
          <dgm:dir/>
          <dgm:animLvl val="lvl"/>
          <dgm:resizeHandles val="exact"/>
        </dgm:presLayoutVars>
      </dgm:prSet>
      <dgm:spPr/>
      <dgm:t>
        <a:bodyPr/>
        <a:lstStyle/>
        <a:p>
          <a:endParaRPr lang="en-US"/>
        </a:p>
      </dgm:t>
    </dgm:pt>
    <dgm:pt modelId="{0BC279BB-0803-4E78-A257-3A6B4C7110C8}" type="pres">
      <dgm:prSet presAssocID="{845C08A7-7E1D-456E-8352-30C7847F24ED}" presName="composite" presStyleCnt="0"/>
      <dgm:spPr/>
    </dgm:pt>
    <dgm:pt modelId="{D3F9E7FB-DBC0-4BB5-B025-772AF789CC9E}" type="pres">
      <dgm:prSet presAssocID="{845C08A7-7E1D-456E-8352-30C7847F24ED}" presName="parentText" presStyleLbl="alignNode1" presStyleIdx="0" presStyleCnt="6">
        <dgm:presLayoutVars>
          <dgm:chMax val="1"/>
          <dgm:bulletEnabled val="1"/>
        </dgm:presLayoutVars>
      </dgm:prSet>
      <dgm:spPr/>
      <dgm:t>
        <a:bodyPr/>
        <a:lstStyle/>
        <a:p>
          <a:endParaRPr lang="en-US"/>
        </a:p>
      </dgm:t>
    </dgm:pt>
    <dgm:pt modelId="{6D582F7A-6481-4295-A7E9-D163CE55C466}" type="pres">
      <dgm:prSet presAssocID="{845C08A7-7E1D-456E-8352-30C7847F24ED}" presName="descendantText" presStyleLbl="alignAcc1" presStyleIdx="0" presStyleCnt="6">
        <dgm:presLayoutVars>
          <dgm:bulletEnabled val="1"/>
        </dgm:presLayoutVars>
      </dgm:prSet>
      <dgm:spPr/>
      <dgm:t>
        <a:bodyPr/>
        <a:lstStyle/>
        <a:p>
          <a:endParaRPr lang="en-US"/>
        </a:p>
      </dgm:t>
    </dgm:pt>
    <dgm:pt modelId="{431894D3-ED6F-4334-8737-0D3B812ADB68}" type="pres">
      <dgm:prSet presAssocID="{CD62417A-2DCA-41AE-A492-4D1B84C6AD4D}" presName="sp" presStyleCnt="0"/>
      <dgm:spPr/>
    </dgm:pt>
    <dgm:pt modelId="{A3B43105-DF6A-4AA6-90D6-44CC34FA7404}" type="pres">
      <dgm:prSet presAssocID="{46CC5AB0-5086-457F-B936-4767CD5F96CE}" presName="composite" presStyleCnt="0"/>
      <dgm:spPr/>
    </dgm:pt>
    <dgm:pt modelId="{A3AB5976-1120-4138-9474-AEB08F80E3D2}" type="pres">
      <dgm:prSet presAssocID="{46CC5AB0-5086-457F-B936-4767CD5F96CE}" presName="parentText" presStyleLbl="alignNode1" presStyleIdx="1" presStyleCnt="6">
        <dgm:presLayoutVars>
          <dgm:chMax val="1"/>
          <dgm:bulletEnabled val="1"/>
        </dgm:presLayoutVars>
      </dgm:prSet>
      <dgm:spPr/>
      <dgm:t>
        <a:bodyPr/>
        <a:lstStyle/>
        <a:p>
          <a:endParaRPr lang="en-US"/>
        </a:p>
      </dgm:t>
    </dgm:pt>
    <dgm:pt modelId="{742D12A8-3F50-41FE-82EA-D16B80FF2CDD}" type="pres">
      <dgm:prSet presAssocID="{46CC5AB0-5086-457F-B936-4767CD5F96CE}" presName="descendantText" presStyleLbl="alignAcc1" presStyleIdx="1" presStyleCnt="6">
        <dgm:presLayoutVars>
          <dgm:bulletEnabled val="1"/>
        </dgm:presLayoutVars>
      </dgm:prSet>
      <dgm:spPr/>
      <dgm:t>
        <a:bodyPr/>
        <a:lstStyle/>
        <a:p>
          <a:endParaRPr lang="en-US"/>
        </a:p>
      </dgm:t>
    </dgm:pt>
    <dgm:pt modelId="{B0A44CFC-668C-4342-B08B-A05BA1CC578B}" type="pres">
      <dgm:prSet presAssocID="{17F7C799-5377-45DB-9837-C3E5DAA99E07}" presName="sp" presStyleCnt="0"/>
      <dgm:spPr/>
    </dgm:pt>
    <dgm:pt modelId="{44EE7E42-41C1-40EA-BF09-529EC13D227D}" type="pres">
      <dgm:prSet presAssocID="{3EB1AACF-60B8-446C-B454-01D9EA5DA52A}" presName="composite" presStyleCnt="0"/>
      <dgm:spPr/>
    </dgm:pt>
    <dgm:pt modelId="{424AA167-1799-43A7-A3A9-2AAD338F3A01}" type="pres">
      <dgm:prSet presAssocID="{3EB1AACF-60B8-446C-B454-01D9EA5DA52A}" presName="parentText" presStyleLbl="alignNode1" presStyleIdx="2" presStyleCnt="6">
        <dgm:presLayoutVars>
          <dgm:chMax val="1"/>
          <dgm:bulletEnabled val="1"/>
        </dgm:presLayoutVars>
      </dgm:prSet>
      <dgm:spPr/>
      <dgm:t>
        <a:bodyPr/>
        <a:lstStyle/>
        <a:p>
          <a:endParaRPr lang="en-US"/>
        </a:p>
      </dgm:t>
    </dgm:pt>
    <dgm:pt modelId="{FEDA114B-9D46-4873-8444-CA0B2ECBECDA}" type="pres">
      <dgm:prSet presAssocID="{3EB1AACF-60B8-446C-B454-01D9EA5DA52A}" presName="descendantText" presStyleLbl="alignAcc1" presStyleIdx="2" presStyleCnt="6">
        <dgm:presLayoutVars>
          <dgm:bulletEnabled val="1"/>
        </dgm:presLayoutVars>
      </dgm:prSet>
      <dgm:spPr/>
      <dgm:t>
        <a:bodyPr/>
        <a:lstStyle/>
        <a:p>
          <a:endParaRPr lang="en-US"/>
        </a:p>
      </dgm:t>
    </dgm:pt>
    <dgm:pt modelId="{22CE6F60-82D5-4A73-84F8-FE68F1B42097}" type="pres">
      <dgm:prSet presAssocID="{5746E47E-1E76-4F10-AED9-130916BCCA77}" presName="sp" presStyleCnt="0"/>
      <dgm:spPr/>
    </dgm:pt>
    <dgm:pt modelId="{DB1A67C8-A1D3-4B84-93DE-1EF280FE0B58}" type="pres">
      <dgm:prSet presAssocID="{91C805CD-8FD5-40A5-A8E6-2E6E8EA06EB7}" presName="composite" presStyleCnt="0"/>
      <dgm:spPr/>
    </dgm:pt>
    <dgm:pt modelId="{51CFE36F-B923-4E8F-993D-C19FAB2466F9}" type="pres">
      <dgm:prSet presAssocID="{91C805CD-8FD5-40A5-A8E6-2E6E8EA06EB7}" presName="parentText" presStyleLbl="alignNode1" presStyleIdx="3" presStyleCnt="6">
        <dgm:presLayoutVars>
          <dgm:chMax val="1"/>
          <dgm:bulletEnabled val="1"/>
        </dgm:presLayoutVars>
      </dgm:prSet>
      <dgm:spPr/>
      <dgm:t>
        <a:bodyPr/>
        <a:lstStyle/>
        <a:p>
          <a:endParaRPr lang="en-US"/>
        </a:p>
      </dgm:t>
    </dgm:pt>
    <dgm:pt modelId="{B73B95CF-7CB9-4218-9BC1-105497E8FD3B}" type="pres">
      <dgm:prSet presAssocID="{91C805CD-8FD5-40A5-A8E6-2E6E8EA06EB7}" presName="descendantText" presStyleLbl="alignAcc1" presStyleIdx="3" presStyleCnt="6">
        <dgm:presLayoutVars>
          <dgm:bulletEnabled val="1"/>
        </dgm:presLayoutVars>
      </dgm:prSet>
      <dgm:spPr/>
      <dgm:t>
        <a:bodyPr/>
        <a:lstStyle/>
        <a:p>
          <a:endParaRPr lang="en-US"/>
        </a:p>
      </dgm:t>
    </dgm:pt>
    <dgm:pt modelId="{28175222-D476-4D91-A6A5-5A0A40EDF41E}" type="pres">
      <dgm:prSet presAssocID="{B4E343FE-B997-462C-846E-C934119588A9}" presName="sp" presStyleCnt="0"/>
      <dgm:spPr/>
    </dgm:pt>
    <dgm:pt modelId="{B3BC99BA-5945-4E28-A6FE-886D4755C019}" type="pres">
      <dgm:prSet presAssocID="{94AC9130-2E6B-41FE-8078-23FDB0965E7B}" presName="composite" presStyleCnt="0"/>
      <dgm:spPr/>
    </dgm:pt>
    <dgm:pt modelId="{580AD65D-7956-49A3-ADD9-9818C179C409}" type="pres">
      <dgm:prSet presAssocID="{94AC9130-2E6B-41FE-8078-23FDB0965E7B}" presName="parentText" presStyleLbl="alignNode1" presStyleIdx="4" presStyleCnt="6">
        <dgm:presLayoutVars>
          <dgm:chMax val="1"/>
          <dgm:bulletEnabled val="1"/>
        </dgm:presLayoutVars>
      </dgm:prSet>
      <dgm:spPr/>
      <dgm:t>
        <a:bodyPr/>
        <a:lstStyle/>
        <a:p>
          <a:endParaRPr lang="en-US"/>
        </a:p>
      </dgm:t>
    </dgm:pt>
    <dgm:pt modelId="{5B315C51-9D3B-4964-9924-627C110EF996}" type="pres">
      <dgm:prSet presAssocID="{94AC9130-2E6B-41FE-8078-23FDB0965E7B}" presName="descendantText" presStyleLbl="alignAcc1" presStyleIdx="4" presStyleCnt="6">
        <dgm:presLayoutVars>
          <dgm:bulletEnabled val="1"/>
        </dgm:presLayoutVars>
      </dgm:prSet>
      <dgm:spPr/>
      <dgm:t>
        <a:bodyPr/>
        <a:lstStyle/>
        <a:p>
          <a:endParaRPr lang="en-US"/>
        </a:p>
      </dgm:t>
    </dgm:pt>
    <dgm:pt modelId="{8BD2D52D-CF43-4983-A971-CE1F423CB908}" type="pres">
      <dgm:prSet presAssocID="{07CBB210-C89D-4F82-B3B7-611A06F3847F}" presName="sp" presStyleCnt="0"/>
      <dgm:spPr/>
    </dgm:pt>
    <dgm:pt modelId="{9C38FCED-899D-45B1-870D-F48988C0EC65}" type="pres">
      <dgm:prSet presAssocID="{762DF3F6-9501-46F0-A75D-EE84635CDB67}" presName="composite" presStyleCnt="0"/>
      <dgm:spPr/>
    </dgm:pt>
    <dgm:pt modelId="{15D18423-3335-497F-85A5-C4D6167BB4ED}" type="pres">
      <dgm:prSet presAssocID="{762DF3F6-9501-46F0-A75D-EE84635CDB67}" presName="parentText" presStyleLbl="alignNode1" presStyleIdx="5" presStyleCnt="6">
        <dgm:presLayoutVars>
          <dgm:chMax val="1"/>
          <dgm:bulletEnabled val="1"/>
        </dgm:presLayoutVars>
      </dgm:prSet>
      <dgm:spPr/>
      <dgm:t>
        <a:bodyPr/>
        <a:lstStyle/>
        <a:p>
          <a:endParaRPr lang="en-US"/>
        </a:p>
      </dgm:t>
    </dgm:pt>
    <dgm:pt modelId="{BA0B7B03-CEAA-467B-B46E-95E20C0A6C95}" type="pres">
      <dgm:prSet presAssocID="{762DF3F6-9501-46F0-A75D-EE84635CDB67}" presName="descendantText" presStyleLbl="alignAcc1" presStyleIdx="5" presStyleCnt="6">
        <dgm:presLayoutVars>
          <dgm:bulletEnabled val="1"/>
        </dgm:presLayoutVars>
      </dgm:prSet>
      <dgm:spPr/>
      <dgm:t>
        <a:bodyPr/>
        <a:lstStyle/>
        <a:p>
          <a:endParaRPr lang="en-US"/>
        </a:p>
      </dgm:t>
    </dgm:pt>
  </dgm:ptLst>
  <dgm:cxnLst>
    <dgm:cxn modelId="{65FE60BA-A372-4A32-ADE7-062AC3BE5DA9}" srcId="{94AC9130-2E6B-41FE-8078-23FDB0965E7B}" destId="{CE0FD041-3765-4B9F-91FD-7B7986E042C7}" srcOrd="0" destOrd="0" parTransId="{58F7081E-5E41-46C6-A559-37D43B2A96E7}" sibTransId="{4F19BBB3-4BBB-4718-8198-914F38201BC5}"/>
    <dgm:cxn modelId="{89FBB116-1F67-437F-A4E6-340DAB13B824}" srcId="{46CC5AB0-5086-457F-B936-4767CD5F96CE}" destId="{ACE6B88D-C378-4F2E-AACF-0587183F91A0}" srcOrd="1" destOrd="0" parTransId="{6087D5A6-34EC-4714-B40D-47B5678158BD}" sibTransId="{3C222B7A-6846-4AF1-96C9-9677CF66EB46}"/>
    <dgm:cxn modelId="{B25A1675-D62E-43AA-989F-63ECE68A877F}" type="presOf" srcId="{BEE83B13-2D9B-4CE9-AE01-5A53D4D23E6E}" destId="{6D582F7A-6481-4295-A7E9-D163CE55C466}" srcOrd="0" destOrd="0" presId="urn:microsoft.com/office/officeart/2005/8/layout/chevron2"/>
    <dgm:cxn modelId="{FD355465-EFA6-46FB-9E29-6384D065E560}" type="presOf" srcId="{46CC5AB0-5086-457F-B936-4767CD5F96CE}" destId="{A3AB5976-1120-4138-9474-AEB08F80E3D2}" srcOrd="0" destOrd="0" presId="urn:microsoft.com/office/officeart/2005/8/layout/chevron2"/>
    <dgm:cxn modelId="{EE0C2B9F-74CF-4437-A9E9-8C6B0EAB7E1A}" type="presOf" srcId="{CE0FD041-3765-4B9F-91FD-7B7986E042C7}" destId="{5B315C51-9D3B-4964-9924-627C110EF996}" srcOrd="0" destOrd="0" presId="urn:microsoft.com/office/officeart/2005/8/layout/chevron2"/>
    <dgm:cxn modelId="{151C0F81-AB3D-40EA-AD02-73338356DF86}" type="presOf" srcId="{F15C05D3-D7FA-4C2B-B8D6-F3096D917125}" destId="{FEDA114B-9D46-4873-8444-CA0B2ECBECDA}" srcOrd="0" destOrd="0" presId="urn:microsoft.com/office/officeart/2005/8/layout/chevron2"/>
    <dgm:cxn modelId="{1478766A-6CBB-4402-B4C0-61FB805061B2}" type="presOf" srcId="{3EB1AACF-60B8-446C-B454-01D9EA5DA52A}" destId="{424AA167-1799-43A7-A3A9-2AAD338F3A01}" srcOrd="0" destOrd="0" presId="urn:microsoft.com/office/officeart/2005/8/layout/chevron2"/>
    <dgm:cxn modelId="{13A0C9A8-A1BF-49C7-AEC6-CEC27B8B68FD}" srcId="{46CC5AB0-5086-457F-B936-4767CD5F96CE}" destId="{673AD81C-4FAA-4AE0-AABC-9FB1E3E1B34F}" srcOrd="0" destOrd="0" parTransId="{941BE736-9F1D-4E40-ACF4-978FCE895ECD}" sibTransId="{AFF312F7-020E-4580-BA2B-8F663A62D902}"/>
    <dgm:cxn modelId="{3A954E69-FEE9-4BF1-A7AB-FF6978D17E1A}" srcId="{762DF3F6-9501-46F0-A75D-EE84635CDB67}" destId="{EBD61CE7-F6F2-43D9-8418-40B61A1A113B}" srcOrd="1" destOrd="0" parTransId="{AF2019FA-C052-4AA2-8EA2-1BEEED33453D}" sibTransId="{C00709EC-848F-484E-B5AD-BAC382EBFD61}"/>
    <dgm:cxn modelId="{B39F9B70-48DD-4CE6-A3CE-B6F59CEF68AE}" type="presOf" srcId="{ACE6B88D-C378-4F2E-AACF-0587183F91A0}" destId="{742D12A8-3F50-41FE-82EA-D16B80FF2CDD}" srcOrd="0" destOrd="1" presId="urn:microsoft.com/office/officeart/2005/8/layout/chevron2"/>
    <dgm:cxn modelId="{BF55E6FA-6698-46D1-B1EC-1288B1658D9C}" srcId="{FEEF5A99-E63E-4DA7-88DA-2FBA1F109D97}" destId="{762DF3F6-9501-46F0-A75D-EE84635CDB67}" srcOrd="5" destOrd="0" parTransId="{4C7A0F5D-2988-45C4-9D0B-52D6BE6219C2}" sibTransId="{1EF67524-8BE4-4859-A780-02A19473CFE9}"/>
    <dgm:cxn modelId="{F8CD1522-8A72-468A-932C-B77872838AEA}" type="presOf" srcId="{94AC9130-2E6B-41FE-8078-23FDB0965E7B}" destId="{580AD65D-7956-49A3-ADD9-9818C179C409}" srcOrd="0" destOrd="0" presId="urn:microsoft.com/office/officeart/2005/8/layout/chevron2"/>
    <dgm:cxn modelId="{63AFCD91-BAB4-493D-BF51-6026862BD801}" srcId="{FEEF5A99-E63E-4DA7-88DA-2FBA1F109D97}" destId="{91C805CD-8FD5-40A5-A8E6-2E6E8EA06EB7}" srcOrd="3" destOrd="0" parTransId="{A9F00AC6-66FB-4AEC-83F4-44F037ECCBC7}" sibTransId="{B4E343FE-B997-462C-846E-C934119588A9}"/>
    <dgm:cxn modelId="{A63CC1F7-75BB-456D-BD55-A595EA8A6696}" srcId="{845C08A7-7E1D-456E-8352-30C7847F24ED}" destId="{BEE83B13-2D9B-4CE9-AE01-5A53D4D23E6E}" srcOrd="0" destOrd="0" parTransId="{DF4E836D-E1EF-4DD2-8D5D-A9E4B2CEEFCF}" sibTransId="{DF6CB659-B442-43D6-9CF9-9C4074E4F1CA}"/>
    <dgm:cxn modelId="{7DB8EEF9-8795-4758-B8E0-86382A105868}" type="presOf" srcId="{5D181678-91C9-4959-930F-68BB6AA43950}" destId="{BA0B7B03-CEAA-467B-B46E-95E20C0A6C95}" srcOrd="0" destOrd="0" presId="urn:microsoft.com/office/officeart/2005/8/layout/chevron2"/>
    <dgm:cxn modelId="{621FA93B-BA2C-4015-ADFE-8A9B833320C8}" srcId="{91C805CD-8FD5-40A5-A8E6-2E6E8EA06EB7}" destId="{499C8372-EBC3-40D4-827B-8664C0E82CF9}" srcOrd="0" destOrd="0" parTransId="{810C2978-08BD-4CDB-BAC1-04A61BB51879}" sibTransId="{0DD12D49-0F9F-4613-BCBF-D7822FAAD9B5}"/>
    <dgm:cxn modelId="{C948D798-D5AF-4271-836D-EAB04DAA2088}" type="presOf" srcId="{673AD81C-4FAA-4AE0-AABC-9FB1E3E1B34F}" destId="{742D12A8-3F50-41FE-82EA-D16B80FF2CDD}" srcOrd="0" destOrd="0" presId="urn:microsoft.com/office/officeart/2005/8/layout/chevron2"/>
    <dgm:cxn modelId="{B1326199-FEF1-4288-8DE3-BC5F64621D30}" type="presOf" srcId="{EBD61CE7-F6F2-43D9-8418-40B61A1A113B}" destId="{BA0B7B03-CEAA-467B-B46E-95E20C0A6C95}" srcOrd="0" destOrd="1" presId="urn:microsoft.com/office/officeart/2005/8/layout/chevron2"/>
    <dgm:cxn modelId="{2F4F9A2D-9D9A-4A3F-BC36-7B003D2F1305}" srcId="{762DF3F6-9501-46F0-A75D-EE84635CDB67}" destId="{5D181678-91C9-4959-930F-68BB6AA43950}" srcOrd="0" destOrd="0" parTransId="{9CC084D1-A5CB-4E30-80C1-712BF5B2023F}" sibTransId="{88F59F69-11A1-40ED-9F89-09C076BEB8CE}"/>
    <dgm:cxn modelId="{EA76846E-A529-4D1D-BF31-4A107C9D79F9}" type="presOf" srcId="{499C8372-EBC3-40D4-827B-8664C0E82CF9}" destId="{B73B95CF-7CB9-4218-9BC1-105497E8FD3B}" srcOrd="0" destOrd="0" presId="urn:microsoft.com/office/officeart/2005/8/layout/chevron2"/>
    <dgm:cxn modelId="{78B8AFCC-EF4A-43BF-8E4D-6223CA15C0D1}" type="presOf" srcId="{762DF3F6-9501-46F0-A75D-EE84635CDB67}" destId="{15D18423-3335-497F-85A5-C4D6167BB4ED}" srcOrd="0" destOrd="0" presId="urn:microsoft.com/office/officeart/2005/8/layout/chevron2"/>
    <dgm:cxn modelId="{00FD8D29-6E1A-4A03-86D0-7D87404065EA}" type="presOf" srcId="{F8A1732F-C7D3-46CD-8959-F20E4EA75257}" destId="{FEDA114B-9D46-4873-8444-CA0B2ECBECDA}" srcOrd="0" destOrd="1" presId="urn:microsoft.com/office/officeart/2005/8/layout/chevron2"/>
    <dgm:cxn modelId="{D1ABFCDB-F595-475D-844F-1E171E68BAD7}" type="presOf" srcId="{91C805CD-8FD5-40A5-A8E6-2E6E8EA06EB7}" destId="{51CFE36F-B923-4E8F-993D-C19FAB2466F9}" srcOrd="0" destOrd="0" presId="urn:microsoft.com/office/officeart/2005/8/layout/chevron2"/>
    <dgm:cxn modelId="{5C2769A3-9372-4681-AB37-699618A02800}" srcId="{3EB1AACF-60B8-446C-B454-01D9EA5DA52A}" destId="{F8A1732F-C7D3-46CD-8959-F20E4EA75257}" srcOrd="1" destOrd="0" parTransId="{2DED451C-646F-435B-A4B2-67EF9B42F878}" sibTransId="{E6E31201-4AEC-4256-AFC6-603E63C90BAF}"/>
    <dgm:cxn modelId="{AF13E983-FB00-44C4-813A-523C18297281}" type="presOf" srcId="{FEEF5A99-E63E-4DA7-88DA-2FBA1F109D97}" destId="{4A50B80F-731C-473D-AED8-DBC6A8C12A3A}" srcOrd="0" destOrd="0" presId="urn:microsoft.com/office/officeart/2005/8/layout/chevron2"/>
    <dgm:cxn modelId="{0A153267-4F1B-46B7-B9F3-9DD41F9A2BA8}" srcId="{FEEF5A99-E63E-4DA7-88DA-2FBA1F109D97}" destId="{94AC9130-2E6B-41FE-8078-23FDB0965E7B}" srcOrd="4" destOrd="0" parTransId="{72EF8B07-FC94-48BF-80B1-3DBCEC7DF7ED}" sibTransId="{07CBB210-C89D-4F82-B3B7-611A06F3847F}"/>
    <dgm:cxn modelId="{E6A65211-5FEA-4E55-B097-83FE909D93FB}" srcId="{3EB1AACF-60B8-446C-B454-01D9EA5DA52A}" destId="{F15C05D3-D7FA-4C2B-B8D6-F3096D917125}" srcOrd="0" destOrd="0" parTransId="{CF8842EE-026E-4973-89E4-47559B8C31E2}" sibTransId="{643D15D4-D3A1-495C-9E59-8CFA6B389432}"/>
    <dgm:cxn modelId="{29C788B4-726F-4051-8A0F-E1E9820AF852}" srcId="{91C805CD-8FD5-40A5-A8E6-2E6E8EA06EB7}" destId="{2B8AE2CD-3FFA-4A0B-9620-F5B99B107F3E}" srcOrd="1" destOrd="0" parTransId="{FD68DCAD-E7CA-44FC-93F1-AEDFA01C295B}" sibTransId="{A3FF8D92-4D59-4032-A112-ECA042350FB9}"/>
    <dgm:cxn modelId="{69B52D0B-9696-4E0C-A2AB-7410D41734C9}" srcId="{FEEF5A99-E63E-4DA7-88DA-2FBA1F109D97}" destId="{46CC5AB0-5086-457F-B936-4767CD5F96CE}" srcOrd="1" destOrd="0" parTransId="{E290ACDE-0EF3-472F-95F6-B7CBECEF77A6}" sibTransId="{17F7C799-5377-45DB-9837-C3E5DAA99E07}"/>
    <dgm:cxn modelId="{C4CB642A-66FA-4352-99A9-0798E4375D01}" type="presOf" srcId="{845C08A7-7E1D-456E-8352-30C7847F24ED}" destId="{D3F9E7FB-DBC0-4BB5-B025-772AF789CC9E}" srcOrd="0" destOrd="0" presId="urn:microsoft.com/office/officeart/2005/8/layout/chevron2"/>
    <dgm:cxn modelId="{AE689D5A-24C5-48D9-9D49-64C36CDCA087}" srcId="{FEEF5A99-E63E-4DA7-88DA-2FBA1F109D97}" destId="{3EB1AACF-60B8-446C-B454-01D9EA5DA52A}" srcOrd="2" destOrd="0" parTransId="{ECD3CD2A-15F1-483C-9EDC-688B964F7082}" sibTransId="{5746E47E-1E76-4F10-AED9-130916BCCA77}"/>
    <dgm:cxn modelId="{37DAB174-B9E8-4108-923C-AFC817F05955}" srcId="{FEEF5A99-E63E-4DA7-88DA-2FBA1F109D97}" destId="{845C08A7-7E1D-456E-8352-30C7847F24ED}" srcOrd="0" destOrd="0" parTransId="{713D6150-AED7-4A87-A4EB-5FB278389B0E}" sibTransId="{CD62417A-2DCA-41AE-A492-4D1B84C6AD4D}"/>
    <dgm:cxn modelId="{67AB9FEB-B67E-4D26-B6E6-EF3DD63521E4}" type="presOf" srcId="{2B8AE2CD-3FFA-4A0B-9620-F5B99B107F3E}" destId="{B73B95CF-7CB9-4218-9BC1-105497E8FD3B}" srcOrd="0" destOrd="1" presId="urn:microsoft.com/office/officeart/2005/8/layout/chevron2"/>
    <dgm:cxn modelId="{B9850289-8381-457F-9958-857CE09C0909}" type="presParOf" srcId="{4A50B80F-731C-473D-AED8-DBC6A8C12A3A}" destId="{0BC279BB-0803-4E78-A257-3A6B4C7110C8}" srcOrd="0" destOrd="0" presId="urn:microsoft.com/office/officeart/2005/8/layout/chevron2"/>
    <dgm:cxn modelId="{ACF1E827-31B5-4A5C-9CF3-08A7EF3480C8}" type="presParOf" srcId="{0BC279BB-0803-4E78-A257-3A6B4C7110C8}" destId="{D3F9E7FB-DBC0-4BB5-B025-772AF789CC9E}" srcOrd="0" destOrd="0" presId="urn:microsoft.com/office/officeart/2005/8/layout/chevron2"/>
    <dgm:cxn modelId="{9667F936-51C2-4612-A798-676B4A70E384}" type="presParOf" srcId="{0BC279BB-0803-4E78-A257-3A6B4C7110C8}" destId="{6D582F7A-6481-4295-A7E9-D163CE55C466}" srcOrd="1" destOrd="0" presId="urn:microsoft.com/office/officeart/2005/8/layout/chevron2"/>
    <dgm:cxn modelId="{2BF6EA8B-8D46-47E9-B5A1-3BC0A78AEE40}" type="presParOf" srcId="{4A50B80F-731C-473D-AED8-DBC6A8C12A3A}" destId="{431894D3-ED6F-4334-8737-0D3B812ADB68}" srcOrd="1" destOrd="0" presId="urn:microsoft.com/office/officeart/2005/8/layout/chevron2"/>
    <dgm:cxn modelId="{9774FC29-B683-4C70-846E-E9F88D81897E}" type="presParOf" srcId="{4A50B80F-731C-473D-AED8-DBC6A8C12A3A}" destId="{A3B43105-DF6A-4AA6-90D6-44CC34FA7404}" srcOrd="2" destOrd="0" presId="urn:microsoft.com/office/officeart/2005/8/layout/chevron2"/>
    <dgm:cxn modelId="{E77231CC-678C-4AA6-89BA-78AEF0042AF8}" type="presParOf" srcId="{A3B43105-DF6A-4AA6-90D6-44CC34FA7404}" destId="{A3AB5976-1120-4138-9474-AEB08F80E3D2}" srcOrd="0" destOrd="0" presId="urn:microsoft.com/office/officeart/2005/8/layout/chevron2"/>
    <dgm:cxn modelId="{94DD6388-C6BD-44EB-98C7-017265333A09}" type="presParOf" srcId="{A3B43105-DF6A-4AA6-90D6-44CC34FA7404}" destId="{742D12A8-3F50-41FE-82EA-D16B80FF2CDD}" srcOrd="1" destOrd="0" presId="urn:microsoft.com/office/officeart/2005/8/layout/chevron2"/>
    <dgm:cxn modelId="{E5043F34-1FCC-49D9-A59B-DA7CAAFC41B9}" type="presParOf" srcId="{4A50B80F-731C-473D-AED8-DBC6A8C12A3A}" destId="{B0A44CFC-668C-4342-B08B-A05BA1CC578B}" srcOrd="3" destOrd="0" presId="urn:microsoft.com/office/officeart/2005/8/layout/chevron2"/>
    <dgm:cxn modelId="{147232FE-D833-4569-B0E3-82AA2175756F}" type="presParOf" srcId="{4A50B80F-731C-473D-AED8-DBC6A8C12A3A}" destId="{44EE7E42-41C1-40EA-BF09-529EC13D227D}" srcOrd="4" destOrd="0" presId="urn:microsoft.com/office/officeart/2005/8/layout/chevron2"/>
    <dgm:cxn modelId="{C1F73EFD-2800-49E7-91C2-C069F2CC3247}" type="presParOf" srcId="{44EE7E42-41C1-40EA-BF09-529EC13D227D}" destId="{424AA167-1799-43A7-A3A9-2AAD338F3A01}" srcOrd="0" destOrd="0" presId="urn:microsoft.com/office/officeart/2005/8/layout/chevron2"/>
    <dgm:cxn modelId="{2C04F52B-3B2D-4C15-8BCB-A62BA15331B7}" type="presParOf" srcId="{44EE7E42-41C1-40EA-BF09-529EC13D227D}" destId="{FEDA114B-9D46-4873-8444-CA0B2ECBECDA}" srcOrd="1" destOrd="0" presId="urn:microsoft.com/office/officeart/2005/8/layout/chevron2"/>
    <dgm:cxn modelId="{C11A7EF5-D7E8-47A8-B94C-E4D31A85C0F1}" type="presParOf" srcId="{4A50B80F-731C-473D-AED8-DBC6A8C12A3A}" destId="{22CE6F60-82D5-4A73-84F8-FE68F1B42097}" srcOrd="5" destOrd="0" presId="urn:microsoft.com/office/officeart/2005/8/layout/chevron2"/>
    <dgm:cxn modelId="{D3FE6731-EC0E-4E30-9C80-69A13C8BE5BC}" type="presParOf" srcId="{4A50B80F-731C-473D-AED8-DBC6A8C12A3A}" destId="{DB1A67C8-A1D3-4B84-93DE-1EF280FE0B58}" srcOrd="6" destOrd="0" presId="urn:microsoft.com/office/officeart/2005/8/layout/chevron2"/>
    <dgm:cxn modelId="{D9FD0572-236C-48FF-935A-789D1C092A67}" type="presParOf" srcId="{DB1A67C8-A1D3-4B84-93DE-1EF280FE0B58}" destId="{51CFE36F-B923-4E8F-993D-C19FAB2466F9}" srcOrd="0" destOrd="0" presId="urn:microsoft.com/office/officeart/2005/8/layout/chevron2"/>
    <dgm:cxn modelId="{228872D2-629C-403E-AC50-F00E501448C4}" type="presParOf" srcId="{DB1A67C8-A1D3-4B84-93DE-1EF280FE0B58}" destId="{B73B95CF-7CB9-4218-9BC1-105497E8FD3B}" srcOrd="1" destOrd="0" presId="urn:microsoft.com/office/officeart/2005/8/layout/chevron2"/>
    <dgm:cxn modelId="{64E3927F-E951-49F8-BBA4-F84C631A91D9}" type="presParOf" srcId="{4A50B80F-731C-473D-AED8-DBC6A8C12A3A}" destId="{28175222-D476-4D91-A6A5-5A0A40EDF41E}" srcOrd="7" destOrd="0" presId="urn:microsoft.com/office/officeart/2005/8/layout/chevron2"/>
    <dgm:cxn modelId="{5145E7AE-CC42-4630-B6E9-0024027963C2}" type="presParOf" srcId="{4A50B80F-731C-473D-AED8-DBC6A8C12A3A}" destId="{B3BC99BA-5945-4E28-A6FE-886D4755C019}" srcOrd="8" destOrd="0" presId="urn:microsoft.com/office/officeart/2005/8/layout/chevron2"/>
    <dgm:cxn modelId="{408309FE-FB8C-4792-9907-A64F5EC10750}" type="presParOf" srcId="{B3BC99BA-5945-4E28-A6FE-886D4755C019}" destId="{580AD65D-7956-49A3-ADD9-9818C179C409}" srcOrd="0" destOrd="0" presId="urn:microsoft.com/office/officeart/2005/8/layout/chevron2"/>
    <dgm:cxn modelId="{4B04CEA8-EEE4-4055-A27B-1DBF3785FAB4}" type="presParOf" srcId="{B3BC99BA-5945-4E28-A6FE-886D4755C019}" destId="{5B315C51-9D3B-4964-9924-627C110EF996}" srcOrd="1" destOrd="0" presId="urn:microsoft.com/office/officeart/2005/8/layout/chevron2"/>
    <dgm:cxn modelId="{6688B761-465B-4C33-9DF1-1D4D892C7405}" type="presParOf" srcId="{4A50B80F-731C-473D-AED8-DBC6A8C12A3A}" destId="{8BD2D52D-CF43-4983-A971-CE1F423CB908}" srcOrd="9" destOrd="0" presId="urn:microsoft.com/office/officeart/2005/8/layout/chevron2"/>
    <dgm:cxn modelId="{C947AFAE-413F-4EE8-A42E-6D24EEDAC468}" type="presParOf" srcId="{4A50B80F-731C-473D-AED8-DBC6A8C12A3A}" destId="{9C38FCED-899D-45B1-870D-F48988C0EC65}" srcOrd="10" destOrd="0" presId="urn:microsoft.com/office/officeart/2005/8/layout/chevron2"/>
    <dgm:cxn modelId="{DAB71462-C541-462B-8F19-B30FBE6FEF7F}" type="presParOf" srcId="{9C38FCED-899D-45B1-870D-F48988C0EC65}" destId="{15D18423-3335-497F-85A5-C4D6167BB4ED}" srcOrd="0" destOrd="0" presId="urn:microsoft.com/office/officeart/2005/8/layout/chevron2"/>
    <dgm:cxn modelId="{0FF4EE89-3F6B-4B72-A339-B57FCE0601F4}" type="presParOf" srcId="{9C38FCED-899D-45B1-870D-F48988C0EC65}" destId="{BA0B7B03-CEAA-467B-B46E-95E20C0A6C9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ED5E1-4A79-4607-B05E-066BA80387E1}" type="datetimeFigureOut">
              <a:rPr lang="en-US" smtClean="0"/>
              <a:t>10/31/2017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422E6-57C4-472B-BB37-763E50B58060}" type="slidenum">
              <a:rPr lang="en-US" smtClean="0"/>
              <a:t>‹#›</a:t>
            </a:fld>
            <a:endParaRPr lang="en-US" dirty="0"/>
          </a:p>
        </p:txBody>
      </p:sp>
    </p:spTree>
    <p:extLst>
      <p:ext uri="{BB962C8B-B14F-4D97-AF65-F5344CB8AC3E}">
        <p14:creationId xmlns:p14="http://schemas.microsoft.com/office/powerpoint/2010/main" val="396821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ltcombudsman.org/omb_support/training/nors#Dat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presentation provides a general overview of the Long-Term Care Ombudsman Program (LTCOP) highlighting the history, role and responsibilities of the program.  Every state has a LTCOP, but each state operates their program differently. Therefore, this presentation will only address the program responsibilities required by federal law so the information is applicable in every state. At the conclusion of this presentation you should have an understanding about what the LTCOP does, who the program serves, and how to contact the program.</a:t>
            </a:r>
            <a:endParaRPr lang="en-US" dirty="0"/>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a:t>
            </a:fld>
            <a:endParaRPr lang="en-US" dirty="0"/>
          </a:p>
        </p:txBody>
      </p:sp>
    </p:spTree>
    <p:extLst>
      <p:ext uri="{BB962C8B-B14F-4D97-AF65-F5344CB8AC3E}">
        <p14:creationId xmlns:p14="http://schemas.microsoft.com/office/powerpoint/2010/main" val="2477092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LTCOPs handle a variety of complaints about quality of life and care</a:t>
            </a:r>
            <a:r>
              <a:rPr lang="en-US" sz="1200" baseline="0" dirty="0"/>
              <a:t>. The most frequent complaints usually include: complaints about the discharge/eviction process, failure to respond to calls for assistance or call lights, residents not treated with dignity and respect, medication errors, accidents, resident conflict, care planning process, food complaints. </a:t>
            </a:r>
            <a:endParaRPr lang="en-US" sz="1200" dirty="0"/>
          </a:p>
          <a:p>
            <a:endParaRPr lang="en-US" sz="1000" dirty="0"/>
          </a:p>
          <a:p>
            <a:r>
              <a:rPr lang="en-US" sz="1200" dirty="0"/>
              <a:t>Not all complaints are about the care provided by a facility, some complaints are about outside agencies, services or individuals (e.g. Medicaid or Medicare benefits).</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11</a:t>
            </a:fld>
            <a:endParaRPr lang="en-US" dirty="0"/>
          </a:p>
        </p:txBody>
      </p:sp>
    </p:spTree>
    <p:extLst>
      <p:ext uri="{BB962C8B-B14F-4D97-AF65-F5344CB8AC3E}">
        <p14:creationId xmlns:p14="http://schemas.microsoft.com/office/powerpoint/2010/main" val="2225325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the LTCOP handles a variety of concerns</a:t>
            </a:r>
            <a:r>
              <a:rPr lang="en-US" baseline="0" dirty="0"/>
              <a:t> and are resident advocates in all aspects of their work. To get more information about the LTCOP or find out how to contact your state or local program, visit the website. Using the map you can search for your state and local LTCOPs, state survey agency, APS, Medicaid agency, and other state entities. </a:t>
            </a:r>
            <a:endParaRPr lang="en-US" dirty="0"/>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15</a:t>
            </a:fld>
            <a:endParaRPr lang="en-US" dirty="0"/>
          </a:p>
        </p:txBody>
      </p:sp>
    </p:spTree>
    <p:extLst>
      <p:ext uri="{BB962C8B-B14F-4D97-AF65-F5344CB8AC3E}">
        <p14:creationId xmlns:p14="http://schemas.microsoft.com/office/powerpoint/2010/main" val="4250870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Future NORC work:</a:t>
            </a:r>
          </a:p>
          <a:p>
            <a:endParaRPr lang="en-US" dirty="0"/>
          </a:p>
          <a:p>
            <a:r>
              <a:rPr lang="en-US" dirty="0"/>
              <a:t>Evaluation questionnaire- please respond</a:t>
            </a:r>
          </a:p>
          <a:p>
            <a:r>
              <a:rPr lang="en-US" dirty="0"/>
              <a:t>NORS Next</a:t>
            </a:r>
          </a:p>
          <a:p>
            <a:r>
              <a:rPr lang="en-US" dirty="0"/>
              <a:t>NORC Curriculum</a:t>
            </a:r>
          </a:p>
        </p:txBody>
      </p:sp>
      <p:sp>
        <p:nvSpPr>
          <p:cNvPr id="4" name="Slide Number Placeholder 3"/>
          <p:cNvSpPr>
            <a:spLocks noGrp="1"/>
          </p:cNvSpPr>
          <p:nvPr>
            <p:ph type="sldNum" sz="quarter" idx="10"/>
          </p:nvPr>
        </p:nvSpPr>
        <p:spPr/>
        <p:txBody>
          <a:bodyPr/>
          <a:lstStyle/>
          <a:p>
            <a:fld id="{013422E6-57C4-472B-BB37-763E50B58060}" type="slidenum">
              <a:rPr lang="en-US" smtClean="0"/>
              <a:t>18</a:t>
            </a:fld>
            <a:endParaRPr lang="en-US" dirty="0"/>
          </a:p>
        </p:txBody>
      </p:sp>
    </p:spTree>
    <p:extLst>
      <p:ext uri="{BB962C8B-B14F-4D97-AF65-F5344CB8AC3E}">
        <p14:creationId xmlns:p14="http://schemas.microsoft.com/office/powerpoint/2010/main" val="1404220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4270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304DCF-6284-4BFA-A45B-6BEFD904EF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72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ＭＳ Ｐゴシック" pitchFamily="127" charset="-128"/>
                <a:cs typeface="ＭＳ Ｐゴシック" pitchFamily="127" charset="-128"/>
              </a:rPr>
              <a:t>First and foremost, the LTCOP advocates for the quality of life and care of residents in nursing homes, board and care/assisted living, and other similar adult care homes, and is a </a:t>
            </a:r>
            <a:r>
              <a:rPr lang="en-US" sz="1200" b="0" i="0" u="sng" strike="noStrike" kern="1200" baseline="0" dirty="0">
                <a:solidFill>
                  <a:schemeClr val="tx1"/>
                </a:solidFill>
                <a:latin typeface="+mn-lt"/>
                <a:ea typeface="ＭＳ Ｐゴシック" pitchFamily="127" charset="-128"/>
                <a:cs typeface="ＭＳ Ｐゴシック" pitchFamily="127" charset="-128"/>
              </a:rPr>
              <a:t>resident</a:t>
            </a:r>
            <a:r>
              <a:rPr lang="en-US" sz="1200" b="0" i="0" u="none" strike="noStrike" kern="1200" baseline="0" dirty="0">
                <a:solidFill>
                  <a:schemeClr val="tx1"/>
                </a:solidFill>
                <a:latin typeface="+mn-lt"/>
                <a:ea typeface="ＭＳ Ｐゴシック" pitchFamily="127" charset="-128"/>
                <a:cs typeface="ＭＳ Ｐゴシック" pitchFamily="127" charset="-128"/>
              </a:rPr>
              <a:t> advocate.</a:t>
            </a:r>
          </a:p>
          <a:p>
            <a:endParaRPr lang="en-US" sz="1200" b="0" i="0" u="none" strike="noStrike" kern="1200" baseline="0" dirty="0">
              <a:solidFill>
                <a:schemeClr val="tx1"/>
              </a:solidFill>
              <a:latin typeface="+mn-lt"/>
              <a:ea typeface="ＭＳ Ｐゴシック" pitchFamily="127"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56128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nursing home industry experienced rapid growth after the introduction of Medicare and Medicaid in 1965. Complaints about substandard care lead to the realization that the systems in place to protect individuals had failed and improvements in quality of care were needed. In addition to increasing the number of state regulatory inspectors, enhancing the federal enforcement standards and process, the federal government also established the Nursing Home Ombudsman Demonstration grants in 1972. Through amendments in the Older Americans Act the responsibilities of the LTCOP continue to expand.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1978, the functions of the State Long-Term Ombudsman program have been delineated in the Older Americans Act; however, regulations have not been promulgated.  In the absence of regulatory guidance, there has been significant variation in the interpretation and implementation of the program among States. Final regulations for the LTCOP were published in the Federal Register on February 11, 2015 and were effective July 1, 2016. Implementation of the rule should ensure consumers and other complainants across the country receive services from Ombudsman programs with more consistent quality and efficiency of service delivery. </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4</a:t>
            </a:fld>
            <a:endParaRPr lang="en-US" dirty="0"/>
          </a:p>
        </p:txBody>
      </p:sp>
    </p:spTree>
    <p:extLst>
      <p:ext uri="{BB962C8B-B14F-4D97-AF65-F5344CB8AC3E}">
        <p14:creationId xmlns:p14="http://schemas.microsoft.com/office/powerpoint/2010/main" val="147364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According to the Older Americans Act and</a:t>
            </a:r>
            <a:r>
              <a:rPr lang="en-US" baseline="0" dirty="0"/>
              <a:t> new LTCOP regulations, responsibilities of the program include:</a:t>
            </a:r>
          </a:p>
          <a:p>
            <a:endParaRPr lang="en-US" baseline="0"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Identifying, investigating, and resolving complaints made by or on behalf of residents.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Educating consumers about residents’ rights, good care practices, and other related topics.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Providing information to the public regarding long-term care facilities and services, residents’ rights, and legislative and policy issues.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Educating providers about residents’ rights, good care practices, preventing abuse and neglect and other issues regarding quality of life and quality of care.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Helping develop and support resident and family councils by providing information and assistance in starting or strengthening a council.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127" charset="-128"/>
                <a:cs typeface="ＭＳ Ｐゴシック" pitchFamily="127" charset="-128"/>
              </a:rPr>
              <a:t>Advocating for improvements in the long-term care system that will benefit residents of long-term care facilities, including representing resident interest before governmental agencies and seeking legal, administrative, and other remedies to protect residents.</a:t>
            </a:r>
          </a:p>
          <a:p>
            <a:r>
              <a:rPr lang="en-US" sz="1200" b="0" i="0" u="none" strike="noStrike" kern="1200" baseline="0" dirty="0">
                <a:solidFill>
                  <a:schemeClr val="tx1"/>
                </a:solidFill>
                <a:latin typeface="+mn-lt"/>
                <a:ea typeface="ＭＳ Ｐゴシック" pitchFamily="127" charset="-128"/>
                <a:cs typeface="ＭＳ Ｐゴシック" pitchFamily="127" charset="-128"/>
              </a:rPr>
              <a:t>	</a:t>
            </a:r>
          </a:p>
          <a:p>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5</a:t>
            </a:fld>
            <a:endParaRPr lang="en-US" dirty="0"/>
          </a:p>
        </p:txBody>
      </p:sp>
    </p:spTree>
    <p:extLst>
      <p:ext uri="{BB962C8B-B14F-4D97-AF65-F5344CB8AC3E}">
        <p14:creationId xmlns:p14="http://schemas.microsoft.com/office/powerpoint/2010/main" val="3770272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Per the OAA, the program </a:t>
            </a:r>
            <a:r>
              <a:rPr lang="en-US" sz="1200" b="0" i="0" u="none" strike="noStrike" kern="1200" baseline="0" dirty="0">
                <a:solidFill>
                  <a:schemeClr val="tx1"/>
                </a:solidFill>
                <a:latin typeface="+mn-lt"/>
                <a:ea typeface="+mn-ea"/>
                <a:cs typeface="+mn-cs"/>
              </a:rPr>
              <a:t>“identifies, investigates, and resolves complaints” regarding “action, inaction, or decisions that may adversely affect the health, safety, welfare or rights of the residents” made by, or on behalf of, residents, including allegations of abuse, neglect, and exploitation. </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LTCOPs are resident-centered advocates, directed by resident goals for complaint resolution and federal disclosure requirements; therefore, the LTCO role in investigating allegations of abuse is unique and differs from other entities such as, adult protective services and state licensing and certification agencies. </a:t>
            </a:r>
            <a:endParaRPr lang="en-US" dirty="0"/>
          </a:p>
          <a:p>
            <a:endParaRPr lang="en-US" sz="1200" b="0" i="0" u="none" strike="noStrike" kern="1200" baseline="0" dirty="0">
              <a:solidFill>
                <a:schemeClr val="tx1"/>
              </a:solidFill>
              <a:latin typeface="+mn-lt"/>
              <a:ea typeface="+mn-ea"/>
              <a:cs typeface="+mn-cs"/>
            </a:endParaRPr>
          </a:p>
          <a:p>
            <a:r>
              <a:rPr lang="en-US" dirty="0"/>
              <a:t>Long-Term Care Ombudsman Program representatives need resident permission prior to investigating a complaint and referring a complaint to another agency.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t>
            </a:r>
            <a:r>
              <a:rPr lang="en-US" baseline="0" dirty="0"/>
              <a:t>his chart will give you a better understanding of the LTCOP role compared to other agencies and programs. </a:t>
            </a:r>
            <a:endParaRPr lang="en-US" dirty="0"/>
          </a:p>
          <a:p>
            <a:endParaRPr lang="en-US" dirty="0"/>
          </a:p>
          <a:p>
            <a:endParaRPr lang="en-US" dirty="0"/>
          </a:p>
          <a:p>
            <a:endParaRPr lang="en-US" baseline="0"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6</a:t>
            </a:fld>
            <a:endParaRPr lang="en-US" dirty="0"/>
          </a:p>
        </p:txBody>
      </p:sp>
    </p:spTree>
    <p:extLst>
      <p:ext uri="{BB962C8B-B14F-4D97-AF65-F5344CB8AC3E}">
        <p14:creationId xmlns:p14="http://schemas.microsoft.com/office/powerpoint/2010/main" val="689168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a:t>
            </a:r>
            <a:r>
              <a:rPr lang="en-US" baseline="0" dirty="0"/>
              <a:t> responsibility of the LTCOP is to serve as the resident advocate. The LTCOP supports resident-centered care and residents guide all LTCOP representative work. </a:t>
            </a:r>
          </a:p>
          <a:p>
            <a:endParaRPr lang="en-US" baseline="0" dirty="0"/>
          </a:p>
          <a:p>
            <a:r>
              <a:rPr lang="en-US" baseline="0" dirty="0"/>
              <a:t>For example, i</a:t>
            </a:r>
            <a:r>
              <a:rPr lang="en-US" dirty="0"/>
              <a:t>f the complaint is from someone other than the resident, the LTCOP representative  will visit the resident in order to understand the resident’s capacity to make decisions. If the resident cannot provide consent, the LTCO will work with the resident’s legal representative or follow their state procedure if the resident doesn’t have a legal representative.  </a:t>
            </a:r>
          </a:p>
          <a:p>
            <a:pPr lvl="1"/>
            <a:endParaRPr lang="en-US" sz="250" dirty="0"/>
          </a:p>
          <a:p>
            <a:r>
              <a:rPr lang="en-US" sz="2400" dirty="0"/>
              <a:t>Federal law grants LTCOP access to resident information (with resident permission) and LTCOP representatives are required to keep that information confidential. </a:t>
            </a:r>
          </a:p>
          <a:p>
            <a:pPr>
              <a:buNone/>
            </a:pPr>
            <a:endParaRPr lang="en-US" sz="1200" dirty="0"/>
          </a:p>
          <a:p>
            <a:r>
              <a:rPr lang="en-US" sz="2400" dirty="0"/>
              <a:t>In accordance with federal law, facilities must provide the LTCOP with immediate access to residents.</a:t>
            </a:r>
          </a:p>
          <a:p>
            <a:endParaRPr lang="en-US" dirty="0"/>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7</a:t>
            </a:fld>
            <a:endParaRPr lang="en-US" dirty="0"/>
          </a:p>
        </p:txBody>
      </p:sp>
    </p:spTree>
    <p:extLst>
      <p:ext uri="{BB962C8B-B14F-4D97-AF65-F5344CB8AC3E}">
        <p14:creationId xmlns:p14="http://schemas.microsoft.com/office/powerpoint/2010/main" val="3772275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Each state has an Office of the State Long-Term Care Ombudsman (Office), headed by a full-time State Long-Term Care Ombudsman (Ombudsman) who directs the program statewide.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Across the nation, staff and thousands of volunteers are designated by State Ombudsmen as representatives to directly serve residents. </a:t>
            </a:r>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8</a:t>
            </a:fld>
            <a:endParaRPr lang="en-US" dirty="0"/>
          </a:p>
        </p:txBody>
      </p:sp>
    </p:spTree>
    <p:extLst>
      <p:ext uri="{BB962C8B-B14F-4D97-AF65-F5344CB8AC3E}">
        <p14:creationId xmlns:p14="http://schemas.microsoft.com/office/powerpoint/2010/main" val="4129874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Data from 2015 National Ombudsman Reporting System (NORS) data </a:t>
            </a:r>
            <a:r>
              <a:rPr lang="en-US" sz="1200" i="1" dirty="0">
                <a:hlinkClick r:id="rId3"/>
              </a:rPr>
              <a:t>http://ltcombudsman.org/omb_support/training/nors#Data</a:t>
            </a:r>
            <a:r>
              <a:rPr lang="en-US" sz="1200" i="1" dirty="0"/>
              <a:t> </a:t>
            </a:r>
          </a:p>
          <a:p>
            <a:endParaRPr lang="en-US" dirty="0"/>
          </a:p>
        </p:txBody>
      </p:sp>
      <p:sp>
        <p:nvSpPr>
          <p:cNvPr id="4" name="Slide Number Placeholder 3"/>
          <p:cNvSpPr>
            <a:spLocks noGrp="1"/>
          </p:cNvSpPr>
          <p:nvPr>
            <p:ph type="sldNum" sz="quarter" idx="10"/>
          </p:nvPr>
        </p:nvSpPr>
        <p:spPr/>
        <p:txBody>
          <a:bodyPr/>
          <a:lstStyle/>
          <a:p>
            <a:fld id="{013422E6-57C4-472B-BB37-763E50B58060}" type="slidenum">
              <a:rPr lang="en-US" smtClean="0"/>
              <a:t>9</a:t>
            </a:fld>
            <a:endParaRPr lang="en-US" dirty="0"/>
          </a:p>
        </p:txBody>
      </p:sp>
    </p:spTree>
    <p:extLst>
      <p:ext uri="{BB962C8B-B14F-4D97-AF65-F5344CB8AC3E}">
        <p14:creationId xmlns:p14="http://schemas.microsoft.com/office/powerpoint/2010/main" val="166035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Tuesday, October 31,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64970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Tuesday, October 31,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88113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Tuesday, October 31,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6713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Tuesday, October 31,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77109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Tuesday, October 31,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473286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Tuesday, October 31,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04005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Tuesday, October 31, 2017</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0873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Tuesday, October 31, 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274302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Tuesday, October 31, 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328270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Tuesday, October 31, 2017</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30529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Tuesday, October 31,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7849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Tuesday, October 31, 2017</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122496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ltcombudsman.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tcombudsman.org/"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ltcombudsman.org/omb_support/ta"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ltcombudsman.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ltcombudsman.org/about/site-map" TargetMode="Externa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2.png"/><Relationship Id="rId7" Type="http://schemas.openxmlformats.org/officeDocument/2006/relationships/hyperlink" Target="http://www.twitter.com/ConsumerVoice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hyperlink" Target="https://www.facebook.com/theconsumervoice" TargetMode="External"/><Relationship Id="rId4" Type="http://schemas.openxmlformats.org/officeDocument/2006/relationships/hyperlink" Target="http://www.ltcombudsman.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ltcombudsman.org/omb_support/training/nors#Data" TargetMode="Externa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image" Target="../media/image14.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7.png"/><Relationship Id="rId1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865313"/>
            <a:ext cx="10502283" cy="1433513"/>
          </a:xfrm>
        </p:spPr>
        <p:txBody>
          <a:bodyPr/>
          <a:lstStyle/>
          <a:p>
            <a:r>
              <a:rPr lang="en-US" sz="3200" b="1" i="1" dirty="0">
                <a:latin typeface="+mn-lt"/>
                <a:ea typeface="Verdana" panose="020B0604030504040204" pitchFamily="34" charset="0"/>
                <a:cs typeface="Verdana" panose="020B0604030504040204" pitchFamily="34" charset="0"/>
              </a:rPr>
              <a:t>The Who, What, Where, Why, and How of the Long-Term Care Ombudsman Program</a:t>
            </a:r>
            <a:endParaRPr lang="en-US" sz="3200" i="1" dirty="0">
              <a:latin typeface="+mn-lt"/>
              <a:ea typeface="Verdana" panose="020B0604030504040204" pitchFamily="34" charset="0"/>
              <a:cs typeface="Verdana" panose="020B0604030504040204" pitchFamily="34" charset="0"/>
            </a:endParaRPr>
          </a:p>
        </p:txBody>
      </p:sp>
      <p:pic>
        <p:nvPicPr>
          <p:cNvPr id="4" name="Picture 4" descr="NORClogo"/>
          <p:cNvPicPr>
            <a:picLocks noChangeAspect="1" noChangeArrowheads="1"/>
          </p:cNvPicPr>
          <p:nvPr/>
        </p:nvPicPr>
        <p:blipFill>
          <a:blip r:embed="rId3" cstate="print"/>
          <a:srcRect/>
          <a:stretch>
            <a:fillRect/>
          </a:stretch>
        </p:blipFill>
        <p:spPr bwMode="auto">
          <a:xfrm>
            <a:off x="1752600" y="465138"/>
            <a:ext cx="8686800" cy="1400175"/>
          </a:xfrm>
          <a:prstGeom prst="rect">
            <a:avLst/>
          </a:prstGeom>
          <a:noFill/>
          <a:ln w="9525">
            <a:noFill/>
            <a:miter lim="800000"/>
            <a:headEnd/>
            <a:tailEnd/>
          </a:ln>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3DB610-08AD-4345-B098-A98B9A4BAE43}"/>
              </a:ext>
            </a:extLst>
          </p:cNvPr>
          <p:cNvSpPr>
            <a:spLocks noGrp="1"/>
          </p:cNvSpPr>
          <p:nvPr>
            <p:ph type="title"/>
          </p:nvPr>
        </p:nvSpPr>
        <p:spPr>
          <a:xfrm>
            <a:off x="473122" y="465161"/>
            <a:ext cx="10972800" cy="722194"/>
          </a:xfrm>
        </p:spPr>
        <p:txBody>
          <a:bodyPr/>
          <a:lstStyle/>
          <a:p>
            <a:r>
              <a:rPr lang="en-US" b="1" dirty="0"/>
              <a:t>LTCOP Complaint Investigations</a:t>
            </a:r>
          </a:p>
        </p:txBody>
      </p:sp>
      <p:sp>
        <p:nvSpPr>
          <p:cNvPr id="3" name="Content Placeholder 2">
            <a:extLst>
              <a:ext uri="{FF2B5EF4-FFF2-40B4-BE49-F238E27FC236}">
                <a16:creationId xmlns:a16="http://schemas.microsoft.com/office/drawing/2014/main" xmlns="" id="{FFECDD25-2F0D-405A-A964-1A373A1A47B9}"/>
              </a:ext>
            </a:extLst>
          </p:cNvPr>
          <p:cNvSpPr>
            <a:spLocks noGrp="1"/>
          </p:cNvSpPr>
          <p:nvPr>
            <p:ph idx="1"/>
          </p:nvPr>
        </p:nvSpPr>
        <p:spPr>
          <a:xfrm>
            <a:off x="609600" y="1446663"/>
            <a:ext cx="10972800" cy="5030337"/>
          </a:xfrm>
        </p:spPr>
        <p:txBody>
          <a:bodyPr/>
          <a:lstStyle/>
          <a:p>
            <a:r>
              <a:rPr lang="en-US" b="1" dirty="0"/>
              <a:t>LTCOP representatives:</a:t>
            </a:r>
          </a:p>
          <a:p>
            <a:pPr marL="0" indent="0">
              <a:buNone/>
            </a:pPr>
            <a:endParaRPr lang="en-US" sz="1200" b="1" dirty="0"/>
          </a:p>
          <a:p>
            <a:pPr lvl="1"/>
            <a:r>
              <a:rPr lang="en-US" dirty="0"/>
              <a:t>Investigate individual complaints and address concerns that impact several or all residents in a facility. </a:t>
            </a:r>
          </a:p>
          <a:p>
            <a:pPr marL="274637" lvl="1" indent="0">
              <a:buNone/>
            </a:pPr>
            <a:endParaRPr lang="en-US" sz="1000" dirty="0"/>
          </a:p>
          <a:p>
            <a:pPr lvl="1"/>
            <a:r>
              <a:rPr lang="en-US" dirty="0"/>
              <a:t>Can address general concerns they personally observe during a visit (e.g. odors, concerns about the environment, staff not knocking on resident doors before entering).</a:t>
            </a:r>
          </a:p>
          <a:p>
            <a:pPr lvl="1"/>
            <a:endParaRPr lang="en-US" sz="1000" dirty="0"/>
          </a:p>
          <a:p>
            <a:pPr lvl="1"/>
            <a:r>
              <a:rPr lang="en-US" dirty="0"/>
              <a:t>Cannot share information without resident consent.</a:t>
            </a:r>
          </a:p>
          <a:p>
            <a:pPr lvl="1"/>
            <a:endParaRPr lang="en-US" sz="1000" dirty="0"/>
          </a:p>
          <a:p>
            <a:pPr lvl="1"/>
            <a:r>
              <a:rPr lang="en-US" dirty="0"/>
              <a:t>Investigate to gather the facts, but the main goal is to resolve the issue to the residents’ satisfaction.</a:t>
            </a:r>
          </a:p>
          <a:p>
            <a:pPr lvl="1"/>
            <a:endParaRPr lang="en-US" sz="1000" dirty="0"/>
          </a:p>
          <a:p>
            <a:pPr lvl="1"/>
            <a:r>
              <a:rPr lang="en-US" dirty="0"/>
              <a:t>Call upon others to fulfill their responsibilities to residents.</a:t>
            </a:r>
          </a:p>
          <a:p>
            <a:pPr lvl="1"/>
            <a:endParaRPr lang="en-US" sz="1000" dirty="0"/>
          </a:p>
          <a:p>
            <a:pPr lvl="1"/>
            <a:r>
              <a:rPr lang="en-US" dirty="0"/>
              <a:t>Represent resident needs by working for legislative and regulatory changes (e.g., coordinated systems advocacy lead by the State Ombudsman).</a:t>
            </a:r>
          </a:p>
          <a:p>
            <a:endParaRPr lang="en-US" dirty="0"/>
          </a:p>
          <a:p>
            <a:endParaRPr lang="en-US" dirty="0"/>
          </a:p>
        </p:txBody>
      </p:sp>
    </p:spTree>
    <p:extLst>
      <p:ext uri="{BB962C8B-B14F-4D97-AF65-F5344CB8AC3E}">
        <p14:creationId xmlns:p14="http://schemas.microsoft.com/office/powerpoint/2010/main" val="1688304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BF714-5549-4A28-91F8-BFD7A344D5D5}"/>
              </a:ext>
            </a:extLst>
          </p:cNvPr>
          <p:cNvSpPr>
            <a:spLocks noGrp="1"/>
          </p:cNvSpPr>
          <p:nvPr>
            <p:ph type="title"/>
          </p:nvPr>
        </p:nvSpPr>
        <p:spPr>
          <a:xfrm>
            <a:off x="609599" y="482600"/>
            <a:ext cx="10972800" cy="990600"/>
          </a:xfrm>
        </p:spPr>
        <p:txBody>
          <a:bodyPr>
            <a:noAutofit/>
          </a:bodyPr>
          <a:lstStyle/>
          <a:p>
            <a:r>
              <a:rPr lang="en-US" sz="3200" b="1" dirty="0"/>
              <a:t>National Ombudsman Reporting System (NORS) </a:t>
            </a:r>
            <a:br>
              <a:rPr lang="en-US" sz="3200" b="1" dirty="0"/>
            </a:br>
            <a:r>
              <a:rPr lang="en-US" sz="3200" b="1" dirty="0"/>
              <a:t>Complaint Data (2015)</a:t>
            </a:r>
          </a:p>
        </p:txBody>
      </p:sp>
      <p:sp>
        <p:nvSpPr>
          <p:cNvPr id="3" name="Content Placeholder 2">
            <a:extLst>
              <a:ext uri="{FF2B5EF4-FFF2-40B4-BE49-F238E27FC236}">
                <a16:creationId xmlns:a16="http://schemas.microsoft.com/office/drawing/2014/main" xmlns="" id="{2B93A3F2-E339-4443-A117-5807A54C03FB}"/>
              </a:ext>
            </a:extLst>
          </p:cNvPr>
          <p:cNvSpPr>
            <a:spLocks noGrp="1"/>
          </p:cNvSpPr>
          <p:nvPr>
            <p:ph idx="1"/>
          </p:nvPr>
        </p:nvSpPr>
        <p:spPr>
          <a:xfrm>
            <a:off x="609599" y="1663700"/>
            <a:ext cx="11185003" cy="4813299"/>
          </a:xfrm>
        </p:spPr>
        <p:txBody>
          <a:bodyPr/>
          <a:lstStyle/>
          <a:p>
            <a:r>
              <a:rPr lang="en-US" sz="2300" dirty="0"/>
              <a:t>Nationwide, in 2015 the LTCOP investigated and worked to resolve </a:t>
            </a:r>
            <a:r>
              <a:rPr lang="en-US" sz="2300" b="1" u="sng" dirty="0"/>
              <a:t>199,238 complaints</a:t>
            </a:r>
            <a:r>
              <a:rPr lang="en-US" sz="2300" b="1" dirty="0"/>
              <a:t>.</a:t>
            </a:r>
          </a:p>
          <a:p>
            <a:endParaRPr lang="en-US" sz="2000" dirty="0"/>
          </a:p>
          <a:p>
            <a:r>
              <a:rPr lang="en-US" sz="2300" dirty="0"/>
              <a:t>LTCOPs handle a variety of complaints about quality of life and care.</a:t>
            </a:r>
          </a:p>
          <a:p>
            <a:endParaRPr lang="en-US" sz="2000" dirty="0"/>
          </a:p>
          <a:p>
            <a:r>
              <a:rPr lang="en-US" sz="2300" dirty="0"/>
              <a:t>Not all complaints are about the care provided by a facility, some complaints are about outside agencies, services, or individuals.</a:t>
            </a:r>
          </a:p>
          <a:p>
            <a:endParaRPr lang="en-US" sz="2000" dirty="0"/>
          </a:p>
          <a:p>
            <a:r>
              <a:rPr lang="en-US" sz="2300" dirty="0"/>
              <a:t>LTCOPs can receive and respond to complaints from individuals other than the resident (e.g., family member), but LTCOP representatives still need resident permission to investigate or share information.* </a:t>
            </a:r>
          </a:p>
          <a:p>
            <a:pPr marL="0" indent="0">
              <a:buNone/>
            </a:pPr>
            <a:endParaRPr lang="en-US" sz="1600" dirty="0"/>
          </a:p>
          <a:p>
            <a:pPr marL="0" indent="0">
              <a:buNone/>
            </a:pPr>
            <a:r>
              <a:rPr lang="en-US" sz="1200" i="1" dirty="0"/>
              <a:t>*If the resident cannot provide consent, the LTCOP representative will work with the resident’s legal representative or follow their state procedure if the resident doesn’t have a legal representative.  </a:t>
            </a:r>
          </a:p>
          <a:p>
            <a:pPr marL="0" indent="0">
              <a:buNone/>
            </a:pPr>
            <a:endParaRPr lang="en-US" dirty="0"/>
          </a:p>
        </p:txBody>
      </p:sp>
    </p:spTree>
    <p:extLst>
      <p:ext uri="{BB962C8B-B14F-4D97-AF65-F5344CB8AC3E}">
        <p14:creationId xmlns:p14="http://schemas.microsoft.com/office/powerpoint/2010/main" val="423099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DCA6C3FF-F8EA-422C-8A24-837ED4BBC4BD}"/>
              </a:ext>
            </a:extLst>
          </p:cNvPr>
          <p:cNvGraphicFramePr>
            <a:graphicFrameLocks noGrp="1"/>
          </p:cNvGraphicFramePr>
          <p:nvPr>
            <p:extLst>
              <p:ext uri="{D42A27DB-BD31-4B8C-83A1-F6EECF244321}">
                <p14:modId xmlns:p14="http://schemas.microsoft.com/office/powerpoint/2010/main" val="3680580247"/>
              </p:ext>
            </p:extLst>
          </p:nvPr>
        </p:nvGraphicFramePr>
        <p:xfrm>
          <a:off x="0" y="0"/>
          <a:ext cx="12192000" cy="6857994"/>
        </p:xfrm>
        <a:graphic>
          <a:graphicData uri="http://schemas.openxmlformats.org/drawingml/2006/table">
            <a:tbl>
              <a:tblPr firstRow="1" bandRow="1">
                <a:tableStyleId>{5C22544A-7EE6-4342-B048-85BDC9FD1C3A}</a:tableStyleId>
              </a:tblPr>
              <a:tblGrid>
                <a:gridCol w="832513">
                  <a:extLst>
                    <a:ext uri="{9D8B030D-6E8A-4147-A177-3AD203B41FA5}">
                      <a16:colId xmlns:a16="http://schemas.microsoft.com/office/drawing/2014/main" xmlns="" val="337978558"/>
                    </a:ext>
                  </a:extLst>
                </a:gridCol>
                <a:gridCol w="11359487">
                  <a:extLst>
                    <a:ext uri="{9D8B030D-6E8A-4147-A177-3AD203B41FA5}">
                      <a16:colId xmlns:a16="http://schemas.microsoft.com/office/drawing/2014/main" xmlns="" val="723053872"/>
                    </a:ext>
                  </a:extLst>
                </a:gridCol>
              </a:tblGrid>
              <a:tr h="623454">
                <a:tc gridSpan="2">
                  <a:txBody>
                    <a:bodyPr/>
                    <a:lstStyle/>
                    <a:p>
                      <a:pPr algn="ctr"/>
                      <a:r>
                        <a:rPr lang="en-US" sz="3000" dirty="0">
                          <a:solidFill>
                            <a:schemeClr val="tx2"/>
                          </a:solidFill>
                        </a:rPr>
                        <a:t>Top 10 Nursing Home Complaints (2015)</a:t>
                      </a:r>
                    </a:p>
                  </a:txBody>
                  <a:tcPr/>
                </a:tc>
                <a:tc hMerge="1">
                  <a:txBody>
                    <a:bodyPr/>
                    <a:lstStyle/>
                    <a:p>
                      <a:endParaRPr lang="en-US" dirty="0"/>
                    </a:p>
                  </a:txBody>
                  <a:tcPr/>
                </a:tc>
                <a:extLst>
                  <a:ext uri="{0D108BD9-81ED-4DB2-BD59-A6C34878D82A}">
                    <a16:rowId xmlns:a16="http://schemas.microsoft.com/office/drawing/2014/main" xmlns="" val="115940979"/>
                  </a:ext>
                </a:extLst>
              </a:tr>
              <a:tr h="623454">
                <a:tc>
                  <a:txBody>
                    <a:bodyPr/>
                    <a:lstStyle/>
                    <a:p>
                      <a:pPr algn="ctr"/>
                      <a:r>
                        <a:rPr lang="en-US" dirty="0"/>
                        <a:t>1</a:t>
                      </a:r>
                    </a:p>
                  </a:txBody>
                  <a:tcPr anchor="ctr"/>
                </a:tc>
                <a:tc>
                  <a:txBody>
                    <a:bodyPr/>
                    <a:lstStyle/>
                    <a:p>
                      <a:r>
                        <a:rPr lang="en-US" dirty="0"/>
                        <a:t>Discharge/eviction-planning, notice, procedure, implementation, including abandonment</a:t>
                      </a:r>
                    </a:p>
                  </a:txBody>
                  <a:tcPr anchor="ctr"/>
                </a:tc>
                <a:extLst>
                  <a:ext uri="{0D108BD9-81ED-4DB2-BD59-A6C34878D82A}">
                    <a16:rowId xmlns:a16="http://schemas.microsoft.com/office/drawing/2014/main" xmlns="" val="1213539014"/>
                  </a:ext>
                </a:extLst>
              </a:tr>
              <a:tr h="623454">
                <a:tc>
                  <a:txBody>
                    <a:bodyPr/>
                    <a:lstStyle/>
                    <a:p>
                      <a:pPr algn="ctr"/>
                      <a:r>
                        <a:rPr lang="en-US" dirty="0"/>
                        <a:t>2</a:t>
                      </a:r>
                    </a:p>
                  </a:txBody>
                  <a:tcPr anchor="ctr"/>
                </a:tc>
                <a:tc>
                  <a:txBody>
                    <a:bodyPr/>
                    <a:lstStyle/>
                    <a:p>
                      <a:r>
                        <a:rPr lang="en-US" dirty="0"/>
                        <a:t>Failure to respond to requests for assistance</a:t>
                      </a:r>
                    </a:p>
                  </a:txBody>
                  <a:tcPr anchor="ctr"/>
                </a:tc>
                <a:extLst>
                  <a:ext uri="{0D108BD9-81ED-4DB2-BD59-A6C34878D82A}">
                    <a16:rowId xmlns:a16="http://schemas.microsoft.com/office/drawing/2014/main" xmlns="" val="2083078956"/>
                  </a:ext>
                </a:extLst>
              </a:tr>
              <a:tr h="623454">
                <a:tc>
                  <a:txBody>
                    <a:bodyPr/>
                    <a:lstStyle/>
                    <a:p>
                      <a:pPr algn="ctr"/>
                      <a:r>
                        <a:rPr lang="en-US" dirty="0"/>
                        <a:t>3</a:t>
                      </a:r>
                    </a:p>
                  </a:txBody>
                  <a:tcPr anchor="ctr"/>
                </a:tc>
                <a:tc>
                  <a:txBody>
                    <a:bodyPr/>
                    <a:lstStyle/>
                    <a:p>
                      <a:r>
                        <a:rPr lang="en-US" dirty="0"/>
                        <a:t>Dignity, respect - staff attitudes</a:t>
                      </a:r>
                    </a:p>
                  </a:txBody>
                  <a:tcPr anchor="ctr"/>
                </a:tc>
                <a:extLst>
                  <a:ext uri="{0D108BD9-81ED-4DB2-BD59-A6C34878D82A}">
                    <a16:rowId xmlns:a16="http://schemas.microsoft.com/office/drawing/2014/main" xmlns="" val="1849780122"/>
                  </a:ext>
                </a:extLst>
              </a:tr>
              <a:tr h="623454">
                <a:tc>
                  <a:txBody>
                    <a:bodyPr/>
                    <a:lstStyle/>
                    <a:p>
                      <a:pPr algn="ctr"/>
                      <a:r>
                        <a:rPr lang="en-US" dirty="0"/>
                        <a:t>4</a:t>
                      </a:r>
                    </a:p>
                  </a:txBody>
                  <a:tcPr anchor="ctr"/>
                </a:tc>
                <a:tc>
                  <a:txBody>
                    <a:bodyPr/>
                    <a:lstStyle/>
                    <a:p>
                      <a:r>
                        <a:rPr lang="en-US" dirty="0"/>
                        <a:t>Medications - administration, organization</a:t>
                      </a:r>
                    </a:p>
                  </a:txBody>
                  <a:tcPr anchor="ctr"/>
                </a:tc>
                <a:extLst>
                  <a:ext uri="{0D108BD9-81ED-4DB2-BD59-A6C34878D82A}">
                    <a16:rowId xmlns:a16="http://schemas.microsoft.com/office/drawing/2014/main" xmlns="" val="3883172892"/>
                  </a:ext>
                </a:extLst>
              </a:tr>
              <a:tr h="623454">
                <a:tc>
                  <a:txBody>
                    <a:bodyPr/>
                    <a:lstStyle/>
                    <a:p>
                      <a:pPr algn="ctr"/>
                      <a:r>
                        <a:rPr lang="en-US" dirty="0"/>
                        <a:t>5</a:t>
                      </a:r>
                    </a:p>
                  </a:txBody>
                  <a:tcPr anchor="ctr"/>
                </a:tc>
                <a:tc>
                  <a:txBody>
                    <a:bodyPr/>
                    <a:lstStyle/>
                    <a:p>
                      <a:r>
                        <a:rPr lang="en-US" dirty="0"/>
                        <a:t>Resident conflict, including roommates</a:t>
                      </a:r>
                    </a:p>
                  </a:txBody>
                  <a:tcPr anchor="ctr"/>
                </a:tc>
                <a:extLst>
                  <a:ext uri="{0D108BD9-81ED-4DB2-BD59-A6C34878D82A}">
                    <a16:rowId xmlns:a16="http://schemas.microsoft.com/office/drawing/2014/main" xmlns="" val="1681671175"/>
                  </a:ext>
                </a:extLst>
              </a:tr>
              <a:tr h="623454">
                <a:tc>
                  <a:txBody>
                    <a:bodyPr/>
                    <a:lstStyle/>
                    <a:p>
                      <a:pPr algn="ctr"/>
                      <a:r>
                        <a:rPr lang="en-US" dirty="0"/>
                        <a:t>6</a:t>
                      </a:r>
                    </a:p>
                  </a:txBody>
                  <a:tcPr anchor="ctr"/>
                </a:tc>
                <a:tc>
                  <a:txBody>
                    <a:bodyPr/>
                    <a:lstStyle/>
                    <a:p>
                      <a:r>
                        <a:rPr lang="en-US" dirty="0"/>
                        <a:t>Care plan/resident assessment - inadequate, failure to follow plan or physician orders</a:t>
                      </a:r>
                    </a:p>
                  </a:txBody>
                  <a:tcPr anchor="ctr"/>
                </a:tc>
                <a:extLst>
                  <a:ext uri="{0D108BD9-81ED-4DB2-BD59-A6C34878D82A}">
                    <a16:rowId xmlns:a16="http://schemas.microsoft.com/office/drawing/2014/main" xmlns="" val="3748038903"/>
                  </a:ext>
                </a:extLst>
              </a:tr>
              <a:tr h="623454">
                <a:tc>
                  <a:txBody>
                    <a:bodyPr/>
                    <a:lstStyle/>
                    <a:p>
                      <a:pPr algn="ctr"/>
                      <a:r>
                        <a:rPr lang="en-US" dirty="0"/>
                        <a:t>7</a:t>
                      </a:r>
                    </a:p>
                  </a:txBody>
                  <a:tcPr anchor="ctr"/>
                </a:tc>
                <a:tc>
                  <a:txBody>
                    <a:bodyPr/>
                    <a:lstStyle/>
                    <a:p>
                      <a:r>
                        <a:rPr lang="en-US" dirty="0"/>
                        <a:t>Food service - quantity, quality, variation, choice, condiments, utensils, menu</a:t>
                      </a:r>
                    </a:p>
                  </a:txBody>
                  <a:tcPr anchor="ctr"/>
                </a:tc>
                <a:extLst>
                  <a:ext uri="{0D108BD9-81ED-4DB2-BD59-A6C34878D82A}">
                    <a16:rowId xmlns:a16="http://schemas.microsoft.com/office/drawing/2014/main" xmlns="" val="432357103"/>
                  </a:ext>
                </a:extLst>
              </a:tr>
              <a:tr h="623454">
                <a:tc>
                  <a:txBody>
                    <a:bodyPr/>
                    <a:lstStyle/>
                    <a:p>
                      <a:pPr algn="ctr"/>
                      <a:r>
                        <a:rPr lang="en-US" dirty="0"/>
                        <a:t>8</a:t>
                      </a:r>
                    </a:p>
                  </a:txBody>
                  <a:tcPr anchor="ctr"/>
                </a:tc>
                <a:tc>
                  <a:txBody>
                    <a:bodyPr/>
                    <a:lstStyle/>
                    <a:p>
                      <a:r>
                        <a:rPr lang="en-US" dirty="0"/>
                        <a:t>Personal hygiene (includes nail care and oral hygiene) and adequacy of dressing &amp; grooming</a:t>
                      </a:r>
                    </a:p>
                  </a:txBody>
                  <a:tcPr anchor="ctr"/>
                </a:tc>
                <a:extLst>
                  <a:ext uri="{0D108BD9-81ED-4DB2-BD59-A6C34878D82A}">
                    <a16:rowId xmlns:a16="http://schemas.microsoft.com/office/drawing/2014/main" xmlns="" val="4100796683"/>
                  </a:ext>
                </a:extLst>
              </a:tr>
              <a:tr h="623454">
                <a:tc>
                  <a:txBody>
                    <a:bodyPr/>
                    <a:lstStyle/>
                    <a:p>
                      <a:pPr algn="ctr"/>
                      <a:r>
                        <a:rPr lang="en-US" dirty="0"/>
                        <a:t>9</a:t>
                      </a:r>
                    </a:p>
                  </a:txBody>
                  <a:tcPr anchor="ctr"/>
                </a:tc>
                <a:tc>
                  <a:txBody>
                    <a:bodyPr/>
                    <a:lstStyle/>
                    <a:p>
                      <a:r>
                        <a:rPr lang="en-US" dirty="0"/>
                        <a:t>Accident or injury of unknown origin, falls, improper handling</a:t>
                      </a:r>
                    </a:p>
                  </a:txBody>
                  <a:tcPr anchor="ctr"/>
                </a:tc>
                <a:extLst>
                  <a:ext uri="{0D108BD9-81ED-4DB2-BD59-A6C34878D82A}">
                    <a16:rowId xmlns:a16="http://schemas.microsoft.com/office/drawing/2014/main" xmlns="" val="1290932647"/>
                  </a:ext>
                </a:extLst>
              </a:tr>
              <a:tr h="623454">
                <a:tc>
                  <a:txBody>
                    <a:bodyPr/>
                    <a:lstStyle/>
                    <a:p>
                      <a:pPr algn="ctr"/>
                      <a:r>
                        <a:rPr lang="en-US" dirty="0"/>
                        <a:t>10</a:t>
                      </a:r>
                    </a:p>
                  </a:txBody>
                  <a:tcPr anchor="ctr"/>
                </a:tc>
                <a:tc>
                  <a:txBody>
                    <a:bodyPr/>
                    <a:lstStyle/>
                    <a:p>
                      <a:r>
                        <a:rPr lang="en-US" dirty="0"/>
                        <a:t>Exercise preference/choice and/or civil/religious rights </a:t>
                      </a:r>
                    </a:p>
                  </a:txBody>
                  <a:tcPr anchor="ctr"/>
                </a:tc>
                <a:extLst>
                  <a:ext uri="{0D108BD9-81ED-4DB2-BD59-A6C34878D82A}">
                    <a16:rowId xmlns:a16="http://schemas.microsoft.com/office/drawing/2014/main" xmlns="" val="1416495716"/>
                  </a:ext>
                </a:extLst>
              </a:tr>
            </a:tbl>
          </a:graphicData>
        </a:graphic>
      </p:graphicFrame>
    </p:spTree>
    <p:extLst>
      <p:ext uri="{BB962C8B-B14F-4D97-AF65-F5344CB8AC3E}">
        <p14:creationId xmlns:p14="http://schemas.microsoft.com/office/powerpoint/2010/main" val="243333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DCA6C3FF-F8EA-422C-8A24-837ED4BBC4BD}"/>
              </a:ext>
            </a:extLst>
          </p:cNvPr>
          <p:cNvGraphicFramePr>
            <a:graphicFrameLocks noGrp="1"/>
          </p:cNvGraphicFramePr>
          <p:nvPr>
            <p:extLst>
              <p:ext uri="{D42A27DB-BD31-4B8C-83A1-F6EECF244321}">
                <p14:modId xmlns:p14="http://schemas.microsoft.com/office/powerpoint/2010/main" val="105935568"/>
              </p:ext>
            </p:extLst>
          </p:nvPr>
        </p:nvGraphicFramePr>
        <p:xfrm>
          <a:off x="0" y="0"/>
          <a:ext cx="12192000" cy="6857994"/>
        </p:xfrm>
        <a:graphic>
          <a:graphicData uri="http://schemas.openxmlformats.org/drawingml/2006/table">
            <a:tbl>
              <a:tblPr firstRow="1" bandRow="1">
                <a:tableStyleId>{5C22544A-7EE6-4342-B048-85BDC9FD1C3A}</a:tableStyleId>
              </a:tblPr>
              <a:tblGrid>
                <a:gridCol w="832513">
                  <a:extLst>
                    <a:ext uri="{9D8B030D-6E8A-4147-A177-3AD203B41FA5}">
                      <a16:colId xmlns:a16="http://schemas.microsoft.com/office/drawing/2014/main" xmlns="" val="337978558"/>
                    </a:ext>
                  </a:extLst>
                </a:gridCol>
                <a:gridCol w="11359487">
                  <a:extLst>
                    <a:ext uri="{9D8B030D-6E8A-4147-A177-3AD203B41FA5}">
                      <a16:colId xmlns:a16="http://schemas.microsoft.com/office/drawing/2014/main" xmlns="" val="723053872"/>
                    </a:ext>
                  </a:extLst>
                </a:gridCol>
              </a:tblGrid>
              <a:tr h="623454">
                <a:tc gridSpan="2">
                  <a:txBody>
                    <a:bodyPr/>
                    <a:lstStyle/>
                    <a:p>
                      <a:pPr algn="ctr"/>
                      <a:r>
                        <a:rPr lang="en-US" sz="3000" dirty="0">
                          <a:solidFill>
                            <a:schemeClr val="tx2"/>
                          </a:solidFill>
                        </a:rPr>
                        <a:t>Top 10 Board &amp; Care/Assisted Living Complaints (2015)</a:t>
                      </a:r>
                    </a:p>
                  </a:txBody>
                  <a:tcPr/>
                </a:tc>
                <a:tc hMerge="1">
                  <a:txBody>
                    <a:bodyPr/>
                    <a:lstStyle/>
                    <a:p>
                      <a:endParaRPr lang="en-US" dirty="0"/>
                    </a:p>
                  </a:txBody>
                  <a:tcPr/>
                </a:tc>
                <a:extLst>
                  <a:ext uri="{0D108BD9-81ED-4DB2-BD59-A6C34878D82A}">
                    <a16:rowId xmlns:a16="http://schemas.microsoft.com/office/drawing/2014/main" xmlns="" val="115940979"/>
                  </a:ext>
                </a:extLst>
              </a:tr>
              <a:tr h="623454">
                <a:tc>
                  <a:txBody>
                    <a:bodyPr/>
                    <a:lstStyle/>
                    <a:p>
                      <a:pPr algn="ctr"/>
                      <a:r>
                        <a:rPr lang="en-US" dirty="0"/>
                        <a:t>1</a:t>
                      </a:r>
                    </a:p>
                  </a:txBody>
                  <a:tcPr anchor="ctr"/>
                </a:tc>
                <a:tc>
                  <a:txBody>
                    <a:bodyPr/>
                    <a:lstStyle/>
                    <a:p>
                      <a:r>
                        <a:rPr lang="en-US" dirty="0"/>
                        <a:t>Medications - administration, organization</a:t>
                      </a:r>
                    </a:p>
                  </a:txBody>
                  <a:tcPr anchor="ctr"/>
                </a:tc>
                <a:extLst>
                  <a:ext uri="{0D108BD9-81ED-4DB2-BD59-A6C34878D82A}">
                    <a16:rowId xmlns:a16="http://schemas.microsoft.com/office/drawing/2014/main" xmlns="" val="1213539014"/>
                  </a:ext>
                </a:extLst>
              </a:tr>
              <a:tr h="623454">
                <a:tc>
                  <a:txBody>
                    <a:bodyPr/>
                    <a:lstStyle/>
                    <a:p>
                      <a:pPr algn="ctr"/>
                      <a:r>
                        <a:rPr lang="en-US" dirty="0"/>
                        <a:t>2</a:t>
                      </a:r>
                    </a:p>
                  </a:txBody>
                  <a:tcPr anchor="ctr"/>
                </a:tc>
                <a:tc>
                  <a:txBody>
                    <a:bodyPr/>
                    <a:lstStyle/>
                    <a:p>
                      <a:r>
                        <a:rPr lang="en-US" dirty="0"/>
                        <a:t>Food service - quantity, quality, variation, choice, condiments, utensils, menu</a:t>
                      </a:r>
                    </a:p>
                  </a:txBody>
                  <a:tcPr anchor="ctr"/>
                </a:tc>
                <a:extLst>
                  <a:ext uri="{0D108BD9-81ED-4DB2-BD59-A6C34878D82A}">
                    <a16:rowId xmlns:a16="http://schemas.microsoft.com/office/drawing/2014/main" xmlns="" val="2083078956"/>
                  </a:ext>
                </a:extLst>
              </a:tr>
              <a:tr h="623454">
                <a:tc>
                  <a:txBody>
                    <a:bodyPr/>
                    <a:lstStyle/>
                    <a:p>
                      <a:pPr algn="ctr"/>
                      <a:r>
                        <a:rPr lang="en-US" dirty="0"/>
                        <a:t>3</a:t>
                      </a:r>
                    </a:p>
                  </a:txBody>
                  <a:tcPr anchor="ctr"/>
                </a:tc>
                <a:tc>
                  <a:txBody>
                    <a:bodyPr/>
                    <a:lstStyle/>
                    <a:p>
                      <a:r>
                        <a:rPr lang="en-US" dirty="0"/>
                        <a:t>Discharge/eviction-planning, notice, procedure, implementation, including abandonment</a:t>
                      </a:r>
                    </a:p>
                  </a:txBody>
                  <a:tcPr anchor="ctr"/>
                </a:tc>
                <a:extLst>
                  <a:ext uri="{0D108BD9-81ED-4DB2-BD59-A6C34878D82A}">
                    <a16:rowId xmlns:a16="http://schemas.microsoft.com/office/drawing/2014/main" xmlns="" val="1849780122"/>
                  </a:ext>
                </a:extLst>
              </a:tr>
              <a:tr h="623454">
                <a:tc>
                  <a:txBody>
                    <a:bodyPr/>
                    <a:lstStyle/>
                    <a:p>
                      <a:pPr algn="ctr"/>
                      <a:r>
                        <a:rPr lang="en-US" dirty="0"/>
                        <a:t>4</a:t>
                      </a:r>
                    </a:p>
                  </a:txBody>
                  <a:tcPr anchor="ctr"/>
                </a:tc>
                <a:tc>
                  <a:txBody>
                    <a:bodyPr/>
                    <a:lstStyle/>
                    <a:p>
                      <a:r>
                        <a:rPr lang="en-US" dirty="0"/>
                        <a:t>Dignity, respect - staff attitudes</a:t>
                      </a:r>
                    </a:p>
                  </a:txBody>
                  <a:tcPr anchor="ctr"/>
                </a:tc>
                <a:extLst>
                  <a:ext uri="{0D108BD9-81ED-4DB2-BD59-A6C34878D82A}">
                    <a16:rowId xmlns:a16="http://schemas.microsoft.com/office/drawing/2014/main" xmlns="" val="3883172892"/>
                  </a:ext>
                </a:extLst>
              </a:tr>
              <a:tr h="623454">
                <a:tc>
                  <a:txBody>
                    <a:bodyPr/>
                    <a:lstStyle/>
                    <a:p>
                      <a:pPr algn="ctr"/>
                      <a:r>
                        <a:rPr lang="en-US" dirty="0"/>
                        <a:t>5</a:t>
                      </a:r>
                    </a:p>
                  </a:txBody>
                  <a:tcPr anchor="ctr"/>
                </a:tc>
                <a:tc>
                  <a:txBody>
                    <a:bodyPr/>
                    <a:lstStyle/>
                    <a:p>
                      <a:r>
                        <a:rPr lang="en-US" dirty="0"/>
                        <a:t>Equipment/building - disrepair, hazard, poor lighting, fire safety, not secure</a:t>
                      </a:r>
                    </a:p>
                  </a:txBody>
                  <a:tcPr anchor="ctr"/>
                </a:tc>
                <a:extLst>
                  <a:ext uri="{0D108BD9-81ED-4DB2-BD59-A6C34878D82A}">
                    <a16:rowId xmlns:a16="http://schemas.microsoft.com/office/drawing/2014/main" xmlns="" val="1681671175"/>
                  </a:ext>
                </a:extLst>
              </a:tr>
              <a:tr h="623454">
                <a:tc>
                  <a:txBody>
                    <a:bodyPr/>
                    <a:lstStyle/>
                    <a:p>
                      <a:pPr algn="ctr"/>
                      <a:r>
                        <a:rPr lang="en-US" dirty="0"/>
                        <a:t>6</a:t>
                      </a:r>
                    </a:p>
                  </a:txBody>
                  <a:tcPr anchor="ctr"/>
                </a:tc>
                <a:tc>
                  <a:txBody>
                    <a:bodyPr/>
                    <a:lstStyle/>
                    <a:p>
                      <a:r>
                        <a:rPr lang="en-US" dirty="0"/>
                        <a:t>Resident conflict, including roommates</a:t>
                      </a:r>
                    </a:p>
                  </a:txBody>
                  <a:tcPr anchor="ctr"/>
                </a:tc>
                <a:extLst>
                  <a:ext uri="{0D108BD9-81ED-4DB2-BD59-A6C34878D82A}">
                    <a16:rowId xmlns:a16="http://schemas.microsoft.com/office/drawing/2014/main" xmlns="" val="3748038903"/>
                  </a:ext>
                </a:extLst>
              </a:tr>
              <a:tr h="623454">
                <a:tc>
                  <a:txBody>
                    <a:bodyPr/>
                    <a:lstStyle/>
                    <a:p>
                      <a:pPr algn="ctr"/>
                      <a:r>
                        <a:rPr lang="en-US" dirty="0"/>
                        <a:t>7</a:t>
                      </a:r>
                    </a:p>
                  </a:txBody>
                  <a:tcPr anchor="ctr"/>
                </a:tc>
                <a:tc>
                  <a:txBody>
                    <a:bodyPr/>
                    <a:lstStyle/>
                    <a:p>
                      <a:r>
                        <a:rPr lang="en-US" dirty="0"/>
                        <a:t>Cleanliness, pests, general housekeeping</a:t>
                      </a:r>
                    </a:p>
                  </a:txBody>
                  <a:tcPr anchor="ctr"/>
                </a:tc>
                <a:extLst>
                  <a:ext uri="{0D108BD9-81ED-4DB2-BD59-A6C34878D82A}">
                    <a16:rowId xmlns:a16="http://schemas.microsoft.com/office/drawing/2014/main" xmlns="" val="432357103"/>
                  </a:ext>
                </a:extLst>
              </a:tr>
              <a:tr h="623454">
                <a:tc>
                  <a:txBody>
                    <a:bodyPr/>
                    <a:lstStyle/>
                    <a:p>
                      <a:pPr algn="ctr"/>
                      <a:r>
                        <a:rPr lang="en-US" dirty="0"/>
                        <a:t>8</a:t>
                      </a:r>
                    </a:p>
                  </a:txBody>
                  <a:tcPr anchor="ctr"/>
                </a:tc>
                <a:tc>
                  <a:txBody>
                    <a:bodyPr/>
                    <a:lstStyle/>
                    <a:p>
                      <a:r>
                        <a:rPr lang="en-US" dirty="0"/>
                        <a:t>Accident or injury of unknown origin, falls, improper handling</a:t>
                      </a:r>
                    </a:p>
                  </a:txBody>
                  <a:tcPr anchor="ctr"/>
                </a:tc>
                <a:extLst>
                  <a:ext uri="{0D108BD9-81ED-4DB2-BD59-A6C34878D82A}">
                    <a16:rowId xmlns:a16="http://schemas.microsoft.com/office/drawing/2014/main" xmlns="" val="4100796683"/>
                  </a:ext>
                </a:extLst>
              </a:tr>
              <a:tr h="623454">
                <a:tc>
                  <a:txBody>
                    <a:bodyPr/>
                    <a:lstStyle/>
                    <a:p>
                      <a:pPr algn="ctr"/>
                      <a:r>
                        <a:rPr lang="en-US" dirty="0"/>
                        <a:t>9</a:t>
                      </a:r>
                    </a:p>
                  </a:txBody>
                  <a:tcPr anchor="ctr"/>
                </a:tc>
                <a:tc>
                  <a:txBody>
                    <a:bodyPr/>
                    <a:lstStyle/>
                    <a:p>
                      <a:r>
                        <a:rPr lang="en-US" dirty="0"/>
                        <a:t>Personal property lost, stolen, used by others, destroyed, withheld</a:t>
                      </a:r>
                    </a:p>
                  </a:txBody>
                  <a:tcPr anchor="ctr"/>
                </a:tc>
                <a:extLst>
                  <a:ext uri="{0D108BD9-81ED-4DB2-BD59-A6C34878D82A}">
                    <a16:rowId xmlns:a16="http://schemas.microsoft.com/office/drawing/2014/main" xmlns="" val="1290932647"/>
                  </a:ext>
                </a:extLst>
              </a:tr>
              <a:tr h="623454">
                <a:tc>
                  <a:txBody>
                    <a:bodyPr/>
                    <a:lstStyle/>
                    <a:p>
                      <a:pPr algn="ctr"/>
                      <a:r>
                        <a:rPr lang="en-US" dirty="0"/>
                        <a:t>10</a:t>
                      </a:r>
                    </a:p>
                  </a:txBody>
                  <a:tcPr anchor="ctr"/>
                </a:tc>
                <a:tc>
                  <a:txBody>
                    <a:bodyPr/>
                    <a:lstStyle/>
                    <a:p>
                      <a:r>
                        <a:rPr lang="en-US" dirty="0"/>
                        <a:t>Care plan/resident assessment - inadequate, failure to follow plan or physician orders</a:t>
                      </a:r>
                    </a:p>
                  </a:txBody>
                  <a:tcPr anchor="ctr"/>
                </a:tc>
                <a:extLst>
                  <a:ext uri="{0D108BD9-81ED-4DB2-BD59-A6C34878D82A}">
                    <a16:rowId xmlns:a16="http://schemas.microsoft.com/office/drawing/2014/main" xmlns="" val="1416495716"/>
                  </a:ext>
                </a:extLst>
              </a:tr>
            </a:tbl>
          </a:graphicData>
        </a:graphic>
      </p:graphicFrame>
    </p:spTree>
    <p:extLst>
      <p:ext uri="{BB962C8B-B14F-4D97-AF65-F5344CB8AC3E}">
        <p14:creationId xmlns:p14="http://schemas.microsoft.com/office/powerpoint/2010/main" val="461988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A7488-7095-44AE-817E-6A1B5266B385}"/>
              </a:ext>
            </a:extLst>
          </p:cNvPr>
          <p:cNvSpPr>
            <a:spLocks noGrp="1"/>
          </p:cNvSpPr>
          <p:nvPr>
            <p:ph type="title"/>
          </p:nvPr>
        </p:nvSpPr>
        <p:spPr>
          <a:xfrm>
            <a:off x="609599" y="440802"/>
            <a:ext cx="10972800" cy="990600"/>
          </a:xfrm>
        </p:spPr>
        <p:txBody>
          <a:bodyPr/>
          <a:lstStyle/>
          <a:p>
            <a:r>
              <a:rPr lang="en-US" b="1" dirty="0"/>
              <a:t>Get to Know the LTCOP</a:t>
            </a:r>
          </a:p>
        </p:txBody>
      </p:sp>
      <p:sp>
        <p:nvSpPr>
          <p:cNvPr id="3" name="Content Placeholder 2">
            <a:extLst>
              <a:ext uri="{FF2B5EF4-FFF2-40B4-BE49-F238E27FC236}">
                <a16:creationId xmlns:a16="http://schemas.microsoft.com/office/drawing/2014/main" xmlns="" id="{0241D753-3701-4925-9753-218E81D51BAF}"/>
              </a:ext>
            </a:extLst>
          </p:cNvPr>
          <p:cNvSpPr>
            <a:spLocks noGrp="1"/>
          </p:cNvSpPr>
          <p:nvPr>
            <p:ph idx="1"/>
          </p:nvPr>
        </p:nvSpPr>
        <p:spPr>
          <a:xfrm>
            <a:off x="609599" y="1524000"/>
            <a:ext cx="11196577" cy="4953000"/>
          </a:xfrm>
        </p:spPr>
        <p:txBody>
          <a:bodyPr/>
          <a:lstStyle/>
          <a:p>
            <a:r>
              <a:rPr lang="en-US" dirty="0"/>
              <a:t>Contact the LTCOP if you know a resident that may benefit from a visit with a LTCOP representative.</a:t>
            </a:r>
          </a:p>
          <a:p>
            <a:pPr marL="0" indent="0">
              <a:buNone/>
            </a:pPr>
            <a:endParaRPr lang="en-US" sz="1200" dirty="0"/>
          </a:p>
          <a:p>
            <a:endParaRPr lang="en-US" sz="1200" dirty="0"/>
          </a:p>
          <a:p>
            <a:r>
              <a:rPr lang="en-US" dirty="0"/>
              <a:t>Contact the LTCOP if you, or someone you know, needs information about long-term care services and supports. </a:t>
            </a:r>
          </a:p>
          <a:p>
            <a:endParaRPr lang="en-US" sz="1200" dirty="0"/>
          </a:p>
          <a:p>
            <a:pPr marL="0" indent="0">
              <a:buNone/>
            </a:pPr>
            <a:endParaRPr lang="en-US" sz="1200" dirty="0"/>
          </a:p>
          <a:p>
            <a:r>
              <a:rPr lang="en-US" dirty="0"/>
              <a:t>Share information about the LTCOP with residents, family members, and your colleagues.</a:t>
            </a:r>
          </a:p>
          <a:p>
            <a:endParaRPr lang="en-US" dirty="0"/>
          </a:p>
          <a:p>
            <a:r>
              <a:rPr lang="en-US" dirty="0"/>
              <a:t>Visit the NORC website for information to share with residents: </a:t>
            </a:r>
            <a:r>
              <a:rPr lang="en-US" dirty="0">
                <a:hlinkClick r:id="rId2"/>
              </a:rPr>
              <a:t>http://www.ltcombudsman.org/</a:t>
            </a:r>
            <a:r>
              <a:rPr lang="en-US" dirty="0"/>
              <a:t>. </a:t>
            </a:r>
          </a:p>
          <a:p>
            <a:pPr marL="0" indent="0">
              <a:buNone/>
            </a:pPr>
            <a:endParaRPr lang="en-US" dirty="0"/>
          </a:p>
          <a:p>
            <a:endParaRPr lang="en-US" sz="1200" dirty="0"/>
          </a:p>
          <a:p>
            <a:pPr>
              <a:buNone/>
            </a:pPr>
            <a:endParaRPr lang="en-US" sz="1200"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10560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8A496-A826-410F-BDAF-0F447B35F00E}"/>
              </a:ext>
            </a:extLst>
          </p:cNvPr>
          <p:cNvSpPr>
            <a:spLocks noGrp="1"/>
          </p:cNvSpPr>
          <p:nvPr>
            <p:ph type="title"/>
          </p:nvPr>
        </p:nvSpPr>
        <p:spPr>
          <a:xfrm>
            <a:off x="609600" y="362578"/>
            <a:ext cx="10972800" cy="990600"/>
          </a:xfrm>
        </p:spPr>
        <p:txBody>
          <a:bodyPr/>
          <a:lstStyle/>
          <a:p>
            <a:r>
              <a:rPr lang="en-US" b="1" dirty="0"/>
              <a:t>How to Contact the LTCOP</a:t>
            </a:r>
          </a:p>
        </p:txBody>
      </p:sp>
      <p:sp>
        <p:nvSpPr>
          <p:cNvPr id="3" name="Content Placeholder 2">
            <a:extLst>
              <a:ext uri="{FF2B5EF4-FFF2-40B4-BE49-F238E27FC236}">
                <a16:creationId xmlns:a16="http://schemas.microsoft.com/office/drawing/2014/main" xmlns="" id="{F80B1D8A-2595-470E-9FF5-6212C5FD5C1A}"/>
              </a:ext>
            </a:extLst>
          </p:cNvPr>
          <p:cNvSpPr>
            <a:spLocks noGrp="1"/>
          </p:cNvSpPr>
          <p:nvPr>
            <p:ph sz="half" idx="1"/>
          </p:nvPr>
        </p:nvSpPr>
        <p:spPr>
          <a:xfrm>
            <a:off x="609600" y="1657977"/>
            <a:ext cx="5384800" cy="5004079"/>
          </a:xfrm>
        </p:spPr>
        <p:txBody>
          <a:bodyPr/>
          <a:lstStyle/>
          <a:p>
            <a:r>
              <a:rPr lang="en-US" sz="2500" dirty="0"/>
              <a:t>Nursing homes are required to post contact information for the LTCOP and some states require assisted living facilities/board and care facilities to post information about the LTCOP. </a:t>
            </a:r>
          </a:p>
          <a:p>
            <a:endParaRPr lang="en-US" sz="2600" dirty="0"/>
          </a:p>
          <a:p>
            <a:r>
              <a:rPr lang="en-US" sz="2500" dirty="0"/>
              <a:t>Visit the NORC website to locate your state LTCOP: </a:t>
            </a:r>
            <a:r>
              <a:rPr lang="en-US" sz="2500" dirty="0">
                <a:hlinkClick r:id="rId3"/>
              </a:rPr>
              <a:t>http://www.ltcombudsman.org/</a:t>
            </a:r>
            <a:r>
              <a:rPr lang="en-US" sz="2500" dirty="0"/>
              <a:t> </a:t>
            </a:r>
          </a:p>
          <a:p>
            <a:endParaRPr lang="en-US" dirty="0"/>
          </a:p>
        </p:txBody>
      </p:sp>
      <p:pic>
        <p:nvPicPr>
          <p:cNvPr id="5" name="Content Placeholder 4">
            <a:extLst>
              <a:ext uri="{FF2B5EF4-FFF2-40B4-BE49-F238E27FC236}">
                <a16:creationId xmlns:a16="http://schemas.microsoft.com/office/drawing/2014/main" xmlns="" id="{5757C2DC-12FC-43B0-A257-456A999429D7}"/>
              </a:ext>
            </a:extLst>
          </p:cNvPr>
          <p:cNvPicPr>
            <a:picLocks noGrp="1" noChangeAspect="1"/>
          </p:cNvPicPr>
          <p:nvPr>
            <p:ph sz="half" idx="2"/>
          </p:nvPr>
        </p:nvPicPr>
        <p:blipFill rotWithShape="1">
          <a:blip r:embed="rId4"/>
          <a:srcRect l="14861" t="8288" r="16083" b="11498"/>
          <a:stretch/>
        </p:blipFill>
        <p:spPr>
          <a:xfrm>
            <a:off x="6267938" y="1657977"/>
            <a:ext cx="5639358" cy="4311443"/>
          </a:xfrm>
          <a:prstGeom prst="rect">
            <a:avLst/>
          </a:prstGeom>
        </p:spPr>
      </p:pic>
    </p:spTree>
    <p:extLst>
      <p:ext uri="{BB962C8B-B14F-4D97-AF65-F5344CB8AC3E}">
        <p14:creationId xmlns:p14="http://schemas.microsoft.com/office/powerpoint/2010/main" val="2776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resources</a:t>
            </a:r>
          </a:p>
        </p:txBody>
      </p:sp>
    </p:spTree>
    <p:extLst>
      <p:ext uri="{BB962C8B-B14F-4D97-AF65-F5344CB8AC3E}">
        <p14:creationId xmlns:p14="http://schemas.microsoft.com/office/powerpoint/2010/main" val="3635180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48BE0-A9DF-4266-A116-892B2EDE6268}"/>
              </a:ext>
            </a:extLst>
          </p:cNvPr>
          <p:cNvSpPr>
            <a:spLocks noGrp="1"/>
          </p:cNvSpPr>
          <p:nvPr>
            <p:ph type="title"/>
          </p:nvPr>
        </p:nvSpPr>
        <p:spPr>
          <a:xfrm>
            <a:off x="508000" y="483973"/>
            <a:ext cx="10972800" cy="990600"/>
          </a:xfrm>
        </p:spPr>
        <p:txBody>
          <a:bodyPr/>
          <a:lstStyle/>
          <a:p>
            <a:r>
              <a:rPr lang="en-US" b="1" dirty="0"/>
              <a:t>How NORC Supports LTCOPs…</a:t>
            </a:r>
          </a:p>
        </p:txBody>
      </p:sp>
      <p:sp>
        <p:nvSpPr>
          <p:cNvPr id="3" name="Content Placeholder 2">
            <a:extLst>
              <a:ext uri="{FF2B5EF4-FFF2-40B4-BE49-F238E27FC236}">
                <a16:creationId xmlns:a16="http://schemas.microsoft.com/office/drawing/2014/main" xmlns="" id="{706313AB-D98F-450D-848E-7E2CDFC7FE53}"/>
              </a:ext>
            </a:extLst>
          </p:cNvPr>
          <p:cNvSpPr>
            <a:spLocks noGrp="1"/>
          </p:cNvSpPr>
          <p:nvPr>
            <p:ph sz="half" idx="1"/>
          </p:nvPr>
        </p:nvSpPr>
        <p:spPr>
          <a:xfrm>
            <a:off x="609599" y="1474573"/>
            <a:ext cx="5803557" cy="5049795"/>
          </a:xfrm>
        </p:spPr>
        <p:txBody>
          <a:bodyPr/>
          <a:lstStyle/>
          <a:p>
            <a:r>
              <a:rPr lang="en-US" sz="2200" b="1" dirty="0">
                <a:latin typeface="Arial" pitchFamily="34" charset="0"/>
                <a:cs typeface="Arial" pitchFamily="34" charset="0"/>
              </a:rPr>
              <a:t>Resource Center</a:t>
            </a:r>
          </a:p>
          <a:p>
            <a:pPr lvl="1"/>
            <a:r>
              <a:rPr lang="en-US" sz="1800" dirty="0">
                <a:latin typeface="Arial" pitchFamily="34" charset="0"/>
                <a:cs typeface="Arial" pitchFamily="34" charset="0"/>
              </a:rPr>
              <a:t>Training (webinars, in-person)</a:t>
            </a:r>
          </a:p>
          <a:p>
            <a:pPr lvl="1"/>
            <a:r>
              <a:rPr lang="en-US" sz="1800" dirty="0">
                <a:latin typeface="Arial" pitchFamily="34" charset="0"/>
                <a:cs typeface="Arial" pitchFamily="34" charset="0"/>
              </a:rPr>
              <a:t>Resources (quarterly Ombudsman Outlook)</a:t>
            </a:r>
          </a:p>
          <a:p>
            <a:pPr lvl="1"/>
            <a:r>
              <a:rPr lang="en-US" sz="1800" dirty="0">
                <a:latin typeface="Arial" pitchFamily="34" charset="0"/>
                <a:cs typeface="Arial" pitchFamily="34" charset="0"/>
              </a:rPr>
              <a:t>Clearinghouse </a:t>
            </a:r>
          </a:p>
          <a:p>
            <a:pPr lvl="1"/>
            <a:r>
              <a:rPr lang="en-US" sz="1800" dirty="0">
                <a:latin typeface="Arial" pitchFamily="34" charset="0"/>
                <a:cs typeface="Arial" pitchFamily="34" charset="0"/>
              </a:rPr>
              <a:t>Technical assistance (TA) – </a:t>
            </a:r>
            <a:r>
              <a:rPr lang="en-US" sz="1800" i="1" dirty="0">
                <a:solidFill>
                  <a:srgbClr val="FF0000"/>
                </a:solidFill>
                <a:latin typeface="Arial" pitchFamily="34" charset="0"/>
                <a:cs typeface="Arial" pitchFamily="34" charset="0"/>
              </a:rPr>
              <a:t>NEW</a:t>
            </a:r>
            <a:r>
              <a:rPr lang="en-US" sz="1800" dirty="0">
                <a:latin typeface="Arial" pitchFamily="34" charset="0"/>
                <a:cs typeface="Arial" pitchFamily="34" charset="0"/>
              </a:rPr>
              <a:t> TA FAQ page </a:t>
            </a:r>
            <a:r>
              <a:rPr lang="en-US" sz="1800" dirty="0">
                <a:latin typeface="Arial" pitchFamily="34" charset="0"/>
                <a:cs typeface="Arial" pitchFamily="34" charset="0"/>
                <a:hlinkClick r:id="rId2"/>
              </a:rPr>
              <a:t>http://ltcombudsman.org/omb_support/ta</a:t>
            </a:r>
            <a:r>
              <a:rPr lang="en-US" sz="1800" dirty="0">
                <a:latin typeface="Arial" pitchFamily="34" charset="0"/>
                <a:cs typeface="Arial" pitchFamily="34" charset="0"/>
              </a:rPr>
              <a:t> </a:t>
            </a:r>
          </a:p>
          <a:p>
            <a:pPr lvl="1"/>
            <a:r>
              <a:rPr lang="en-US" sz="1800" dirty="0">
                <a:latin typeface="Arial" pitchFamily="34" charset="0"/>
                <a:cs typeface="Arial" pitchFamily="34" charset="0"/>
              </a:rPr>
              <a:t>Information to share with consumers (e.g., facts sheets regarding financial exploitation, resident-to-resident mistreatment)</a:t>
            </a:r>
          </a:p>
          <a:p>
            <a:pPr marL="274637" lvl="1" indent="0">
              <a:buNone/>
            </a:pPr>
            <a:endParaRPr lang="en-US" sz="1000" dirty="0">
              <a:latin typeface="Arial" pitchFamily="34" charset="0"/>
              <a:cs typeface="Arial" pitchFamily="34" charset="0"/>
            </a:endParaRPr>
          </a:p>
          <a:p>
            <a:r>
              <a:rPr lang="en-US" sz="2200" b="1" dirty="0">
                <a:latin typeface="Arial" pitchFamily="34" charset="0"/>
                <a:cs typeface="Arial" pitchFamily="34" charset="0"/>
              </a:rPr>
              <a:t>Work with LTCOP Associations </a:t>
            </a:r>
          </a:p>
          <a:p>
            <a:pPr marL="274637" lvl="1" indent="0">
              <a:buNone/>
            </a:pPr>
            <a:endParaRPr lang="en-US" sz="1000" dirty="0">
              <a:latin typeface="Arial" pitchFamily="34" charset="0"/>
              <a:cs typeface="Arial" pitchFamily="34" charset="0"/>
            </a:endParaRPr>
          </a:p>
          <a:p>
            <a:r>
              <a:rPr lang="en-US" sz="2200" b="1" dirty="0">
                <a:latin typeface="Arial" pitchFamily="34" charset="0"/>
                <a:cs typeface="Arial" pitchFamily="34" charset="0"/>
              </a:rPr>
              <a:t>Information, </a:t>
            </a:r>
            <a:r>
              <a:rPr lang="en-US" sz="2200" b="1" u="sng" dirty="0">
                <a:latin typeface="Arial" pitchFamily="34" charset="0"/>
                <a:cs typeface="Arial" pitchFamily="34" charset="0"/>
              </a:rPr>
              <a:t>not advocacy</a:t>
            </a:r>
          </a:p>
          <a:p>
            <a:pPr lvl="1"/>
            <a:r>
              <a:rPr lang="en-US" sz="1800" dirty="0">
                <a:latin typeface="Arial" pitchFamily="34" charset="0"/>
                <a:cs typeface="Arial" pitchFamily="34" charset="0"/>
              </a:rPr>
              <a:t>Information regarding policy, regulations and requirements</a:t>
            </a:r>
          </a:p>
          <a:p>
            <a:endParaRPr lang="en-US" dirty="0"/>
          </a:p>
        </p:txBody>
      </p:sp>
      <p:pic>
        <p:nvPicPr>
          <p:cNvPr id="4" name="Picture 3">
            <a:extLst>
              <a:ext uri="{FF2B5EF4-FFF2-40B4-BE49-F238E27FC236}">
                <a16:creationId xmlns:a16="http://schemas.microsoft.com/office/drawing/2014/main" xmlns="" id="{545CCBF6-4629-4EDD-AB05-8D289B97C653}"/>
              </a:ext>
            </a:extLst>
          </p:cNvPr>
          <p:cNvPicPr>
            <a:picLocks noChangeAspect="1"/>
          </p:cNvPicPr>
          <p:nvPr/>
        </p:nvPicPr>
        <p:blipFill rotWithShape="1">
          <a:blip r:embed="rId3"/>
          <a:srcRect l="27543" t="9885" r="27845" b="7356"/>
          <a:stretch/>
        </p:blipFill>
        <p:spPr>
          <a:xfrm>
            <a:off x="6642936" y="1474573"/>
            <a:ext cx="4608083" cy="4808433"/>
          </a:xfrm>
          <a:prstGeom prst="rect">
            <a:avLst/>
          </a:prstGeom>
          <a:ln>
            <a:solidFill>
              <a:schemeClr val="tx1"/>
            </a:solidFill>
          </a:ln>
        </p:spPr>
      </p:pic>
    </p:spTree>
    <p:extLst>
      <p:ext uri="{BB962C8B-B14F-4D97-AF65-F5344CB8AC3E}">
        <p14:creationId xmlns:p14="http://schemas.microsoft.com/office/powerpoint/2010/main" val="229597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0D3C23-9CAA-4EC2-9F5F-E280B8DBA445}"/>
              </a:ext>
            </a:extLst>
          </p:cNvPr>
          <p:cNvSpPr>
            <a:spLocks noGrp="1"/>
          </p:cNvSpPr>
          <p:nvPr>
            <p:ph type="title"/>
          </p:nvPr>
        </p:nvSpPr>
        <p:spPr>
          <a:xfrm>
            <a:off x="609600" y="533400"/>
            <a:ext cx="5346357" cy="990600"/>
          </a:xfrm>
        </p:spPr>
        <p:txBody>
          <a:bodyPr>
            <a:normAutofit fontScale="90000"/>
          </a:bodyPr>
          <a:lstStyle/>
          <a:p>
            <a:r>
              <a:rPr lang="en-US" b="1" dirty="0"/>
              <a:t>NORC Website</a:t>
            </a:r>
            <a:br>
              <a:rPr lang="en-US" b="1" dirty="0"/>
            </a:br>
            <a:r>
              <a:rPr lang="en-US" sz="3300" b="1" dirty="0">
                <a:hlinkClick r:id="rId3"/>
              </a:rPr>
              <a:t>www.ltcombudsman.org</a:t>
            </a:r>
            <a:r>
              <a:rPr lang="en-US" sz="3300" b="1" dirty="0"/>
              <a:t> </a:t>
            </a:r>
          </a:p>
        </p:txBody>
      </p:sp>
      <p:pic>
        <p:nvPicPr>
          <p:cNvPr id="4" name="Content Placeholder 3">
            <a:extLst>
              <a:ext uri="{FF2B5EF4-FFF2-40B4-BE49-F238E27FC236}">
                <a16:creationId xmlns:a16="http://schemas.microsoft.com/office/drawing/2014/main" xmlns="" id="{EB772512-1219-4B95-BB8C-52D59FD8D2A8}"/>
              </a:ext>
            </a:extLst>
          </p:cNvPr>
          <p:cNvPicPr>
            <a:picLocks noGrp="1" noChangeAspect="1"/>
          </p:cNvPicPr>
          <p:nvPr>
            <p:ph idx="1"/>
          </p:nvPr>
        </p:nvPicPr>
        <p:blipFill rotWithShape="1">
          <a:blip r:embed="rId4"/>
          <a:srcRect l="17315" t="8741" r="16839" b="5363"/>
          <a:stretch/>
        </p:blipFill>
        <p:spPr>
          <a:xfrm>
            <a:off x="609600" y="1711329"/>
            <a:ext cx="5853815" cy="4295333"/>
          </a:xfrm>
          <a:prstGeom prst="rect">
            <a:avLst/>
          </a:prstGeom>
          <a:ln>
            <a:solidFill>
              <a:schemeClr val="tx1"/>
            </a:solidFill>
          </a:ln>
        </p:spPr>
      </p:pic>
      <p:sp>
        <p:nvSpPr>
          <p:cNvPr id="5" name="TextBox 4">
            <a:extLst>
              <a:ext uri="{FF2B5EF4-FFF2-40B4-BE49-F238E27FC236}">
                <a16:creationId xmlns:a16="http://schemas.microsoft.com/office/drawing/2014/main" xmlns="" id="{EC4EAB84-707F-4302-B6EF-7AC21F01EE33}"/>
              </a:ext>
            </a:extLst>
          </p:cNvPr>
          <p:cNvSpPr txBox="1"/>
          <p:nvPr/>
        </p:nvSpPr>
        <p:spPr>
          <a:xfrm>
            <a:off x="6993924" y="1711329"/>
            <a:ext cx="4831492" cy="5078313"/>
          </a:xfrm>
          <a:prstGeom prst="rect">
            <a:avLst/>
          </a:prstGeom>
          <a:noFill/>
        </p:spPr>
        <p:txBody>
          <a:bodyPr wrap="square" rtlCol="0">
            <a:spAutoFit/>
          </a:bodyPr>
          <a:lstStyle/>
          <a:p>
            <a:r>
              <a:rPr lang="en-US" b="1" dirty="0"/>
              <a:t>New ombudsman?</a:t>
            </a:r>
          </a:p>
          <a:p>
            <a:r>
              <a:rPr lang="en-US" b="1" dirty="0"/>
              <a:t>Library</a:t>
            </a:r>
          </a:p>
          <a:p>
            <a:pPr marL="285750" indent="-285750">
              <a:buFont typeface="Arial" panose="020B0604020202020204" pitchFamily="34" charset="0"/>
              <a:buChar char="•"/>
            </a:pPr>
            <a:r>
              <a:rPr lang="en-US" dirty="0"/>
              <a:t>Government Reports</a:t>
            </a:r>
          </a:p>
          <a:p>
            <a:pPr marL="285750" indent="-285750">
              <a:buFont typeface="Arial" panose="020B0604020202020204" pitchFamily="34" charset="0"/>
              <a:buChar char="•"/>
            </a:pPr>
            <a:r>
              <a:rPr lang="en-US" dirty="0"/>
              <a:t>Federal Laws and Regulations</a:t>
            </a:r>
          </a:p>
          <a:p>
            <a:pPr marL="285750" indent="-285750">
              <a:buFont typeface="Arial" panose="020B0604020202020204" pitchFamily="34" charset="0"/>
              <a:buChar char="•"/>
            </a:pPr>
            <a:r>
              <a:rPr lang="en-US" dirty="0"/>
              <a:t>LTCOP Rule</a:t>
            </a:r>
          </a:p>
          <a:p>
            <a:r>
              <a:rPr lang="en-US" b="1" dirty="0"/>
              <a:t>Events</a:t>
            </a:r>
          </a:p>
          <a:p>
            <a:r>
              <a:rPr lang="en-US" b="1" dirty="0"/>
              <a:t>Support</a:t>
            </a:r>
          </a:p>
          <a:p>
            <a:pPr marL="285750" indent="-285750">
              <a:buFont typeface="Arial" panose="020B0604020202020204" pitchFamily="34" charset="0"/>
              <a:buChar char="•"/>
            </a:pPr>
            <a:r>
              <a:rPr lang="en-US" dirty="0"/>
              <a:t>Program Management</a:t>
            </a:r>
          </a:p>
          <a:p>
            <a:pPr marL="285750" indent="-285750">
              <a:buFont typeface="Arial" panose="020B0604020202020204" pitchFamily="34" charset="0"/>
              <a:buChar char="•"/>
            </a:pPr>
            <a:r>
              <a:rPr lang="en-US" dirty="0"/>
              <a:t>Program Promotion</a:t>
            </a:r>
          </a:p>
          <a:p>
            <a:pPr marL="285750" indent="-285750">
              <a:buFont typeface="Arial" panose="020B0604020202020204" pitchFamily="34" charset="0"/>
              <a:buChar char="•"/>
            </a:pPr>
            <a:r>
              <a:rPr lang="en-US" dirty="0"/>
              <a:t>Training</a:t>
            </a:r>
          </a:p>
          <a:p>
            <a:pPr marL="285750" indent="-285750">
              <a:buFont typeface="Arial" panose="020B0604020202020204" pitchFamily="34" charset="0"/>
              <a:buChar char="•"/>
            </a:pPr>
            <a:r>
              <a:rPr lang="en-US" dirty="0"/>
              <a:t>Systemic Advocacy</a:t>
            </a:r>
          </a:p>
          <a:p>
            <a:pPr marL="285750" indent="-285750">
              <a:buFont typeface="Arial" panose="020B0604020202020204" pitchFamily="34" charset="0"/>
              <a:buChar char="•"/>
            </a:pPr>
            <a:r>
              <a:rPr lang="en-US" dirty="0"/>
              <a:t>Volunteer Management</a:t>
            </a:r>
          </a:p>
          <a:p>
            <a:pPr marL="285750" indent="-285750">
              <a:buFont typeface="Arial" panose="020B0604020202020204" pitchFamily="34" charset="0"/>
              <a:buChar char="•"/>
            </a:pPr>
            <a:r>
              <a:rPr lang="en-US" dirty="0"/>
              <a:t>TA FAQs</a:t>
            </a:r>
          </a:p>
          <a:p>
            <a:r>
              <a:rPr lang="en-US" b="1" dirty="0"/>
              <a:t>Issues</a:t>
            </a:r>
          </a:p>
          <a:p>
            <a:pPr marL="285750" indent="-285750">
              <a:buFont typeface="Arial" panose="020B0604020202020204" pitchFamily="34" charset="0"/>
              <a:buChar char="•"/>
            </a:pPr>
            <a:r>
              <a:rPr lang="en-US" dirty="0"/>
              <a:t>More than 20 issue pages (e.g., abuse, antipsychotic medications, dementia care, emergency preparedness)</a:t>
            </a:r>
          </a:p>
          <a:p>
            <a:endParaRPr lang="en-US" dirty="0"/>
          </a:p>
        </p:txBody>
      </p:sp>
      <p:sp>
        <p:nvSpPr>
          <p:cNvPr id="6" name="TextBox 5">
            <a:extLst>
              <a:ext uri="{FF2B5EF4-FFF2-40B4-BE49-F238E27FC236}">
                <a16:creationId xmlns:a16="http://schemas.microsoft.com/office/drawing/2014/main" xmlns="" id="{763C7A1F-40C5-4A56-9BD5-ADBE8B971A6E}"/>
              </a:ext>
            </a:extLst>
          </p:cNvPr>
          <p:cNvSpPr txBox="1"/>
          <p:nvPr/>
        </p:nvSpPr>
        <p:spPr>
          <a:xfrm>
            <a:off x="609600" y="6193991"/>
            <a:ext cx="6188875" cy="369332"/>
          </a:xfrm>
          <a:prstGeom prst="rect">
            <a:avLst/>
          </a:prstGeom>
          <a:noFill/>
        </p:spPr>
        <p:txBody>
          <a:bodyPr wrap="square" rtlCol="0">
            <a:spAutoFit/>
          </a:bodyPr>
          <a:lstStyle/>
          <a:p>
            <a:r>
              <a:rPr lang="en-US" i="1" dirty="0"/>
              <a:t>Site Map: </a:t>
            </a:r>
            <a:r>
              <a:rPr lang="en-US" i="1" dirty="0">
                <a:hlinkClick r:id="rId5"/>
              </a:rPr>
              <a:t>http://ltcombudsman.org/about/site-map</a:t>
            </a:r>
            <a:r>
              <a:rPr lang="en-US" i="1" dirty="0"/>
              <a:t> </a:t>
            </a:r>
          </a:p>
        </p:txBody>
      </p:sp>
    </p:spTree>
    <p:extLst>
      <p:ext uri="{BB962C8B-B14F-4D97-AF65-F5344CB8AC3E}">
        <p14:creationId xmlns:p14="http://schemas.microsoft.com/office/powerpoint/2010/main" val="3815102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1752600" y="428627"/>
            <a:ext cx="8686800" cy="1400175"/>
          </a:xfrm>
          <a:prstGeom prst="rect">
            <a:avLst/>
          </a:prstGeom>
          <a:noFill/>
          <a:ln w="9525">
            <a:noFill/>
            <a:miter lim="800000"/>
            <a:headEnd/>
            <a:tailEnd/>
          </a:ln>
        </p:spPr>
      </p:pic>
      <p:sp>
        <p:nvSpPr>
          <p:cNvPr id="58370" name="TextBox 3"/>
          <p:cNvSpPr txBox="1">
            <a:spLocks noChangeArrowheads="1"/>
          </p:cNvSpPr>
          <p:nvPr/>
        </p:nvSpPr>
        <p:spPr bwMode="auto">
          <a:xfrm>
            <a:off x="585926" y="1828801"/>
            <a:ext cx="10972800" cy="4862870"/>
          </a:xfrm>
          <a:prstGeom prst="rect">
            <a:avLst/>
          </a:prstGeom>
          <a:noFill/>
          <a:ln w="9525">
            <a:noFill/>
            <a:miter lim="800000"/>
            <a:headEnd/>
            <a:tailEnd/>
          </a:ln>
        </p:spPr>
        <p:txBody>
          <a:bodyPr wrap="square">
            <a:prstTxWarp prst="textNoShape">
              <a:avLst/>
            </a:prstTxWarp>
            <a:spAutoFit/>
          </a:bodyPr>
          <a:lstStyle/>
          <a:p>
            <a:pPr algn="ctr" fontAlgn="base">
              <a:spcBef>
                <a:spcPct val="0"/>
              </a:spcBef>
              <a:spcAft>
                <a:spcPct val="0"/>
              </a:spcAft>
            </a:pPr>
            <a:endParaRPr lang="en-US" sz="2200" b="1" dirty="0">
              <a:solidFill>
                <a:srgbClr val="002060"/>
              </a:solidFill>
              <a:latin typeface="Arial" pitchFamily="127" charset="0"/>
              <a:ea typeface="ＭＳ Ｐゴシック" pitchFamily="127" charset="-128"/>
            </a:endParaRPr>
          </a:p>
          <a:p>
            <a:pPr algn="ctr" fontAlgn="base">
              <a:spcBef>
                <a:spcPct val="0"/>
              </a:spcBef>
              <a:spcAft>
                <a:spcPct val="0"/>
              </a:spcAft>
            </a:pPr>
            <a:r>
              <a:rPr lang="en-US" sz="2800" b="1" dirty="0">
                <a:solidFill>
                  <a:srgbClr val="002060"/>
                </a:solidFill>
                <a:latin typeface="Arial" pitchFamily="127" charset="0"/>
                <a:ea typeface="ＭＳ Ｐゴシック" pitchFamily="127" charset="-128"/>
              </a:rPr>
              <a:t>The National Long-Term Care </a:t>
            </a:r>
          </a:p>
          <a:p>
            <a:pPr algn="ctr" fontAlgn="base">
              <a:spcBef>
                <a:spcPct val="0"/>
              </a:spcBef>
              <a:spcAft>
                <a:spcPct val="0"/>
              </a:spcAft>
            </a:pPr>
            <a:r>
              <a:rPr lang="en-US" sz="2800" b="1" dirty="0">
                <a:solidFill>
                  <a:srgbClr val="002060"/>
                </a:solidFill>
                <a:latin typeface="Arial" pitchFamily="127" charset="0"/>
                <a:ea typeface="ＭＳ Ｐゴシック" pitchFamily="127" charset="-128"/>
              </a:rPr>
              <a:t>Ombudsman Resource Center (NORC)</a:t>
            </a:r>
          </a:p>
          <a:p>
            <a:pPr algn="ctr" fontAlgn="base">
              <a:spcBef>
                <a:spcPct val="0"/>
              </a:spcBef>
              <a:spcAft>
                <a:spcPct val="0"/>
              </a:spcAft>
            </a:pPr>
            <a:r>
              <a:rPr lang="en-US" sz="2000" dirty="0">
                <a:solidFill>
                  <a:srgbClr val="002060"/>
                </a:solidFill>
                <a:latin typeface="Arial" pitchFamily="127" charset="0"/>
                <a:ea typeface="ＭＳ Ｐゴシック" pitchFamily="127" charset="-128"/>
                <a:hlinkClick r:id="rId4"/>
              </a:rPr>
              <a:t>www.ltcombudsman.org</a:t>
            </a: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a:r>
              <a:rPr lang="en-US" sz="2000" b="1" i="1" dirty="0"/>
              <a:t>Connect with us:</a:t>
            </a:r>
            <a:endParaRPr lang="en-US" i="1" dirty="0"/>
          </a:p>
          <a:p>
            <a:pPr algn="ctr"/>
            <a:endParaRPr lang="en-US" dirty="0"/>
          </a:p>
          <a:p>
            <a:pPr algn="ctr"/>
            <a:r>
              <a:rPr lang="en-US" sz="2000" b="1" dirty="0"/>
              <a:t>The National LTC Ombudsman Resource Center</a:t>
            </a:r>
          </a:p>
          <a:p>
            <a:pPr algn="ctr"/>
            <a:endParaRPr lang="en-US" dirty="0"/>
          </a:p>
          <a:p>
            <a:pPr algn="ctr"/>
            <a:r>
              <a:rPr lang="en-US" sz="2000" b="1" dirty="0"/>
              <a:t>@LTCombudcenter</a:t>
            </a: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endParaRPr lang="en-US" sz="2000" dirty="0">
              <a:solidFill>
                <a:srgbClr val="002060"/>
              </a:solidFill>
              <a:latin typeface="Arial" pitchFamily="127" charset="0"/>
              <a:ea typeface="ＭＳ Ｐゴシック" pitchFamily="127" charset="-128"/>
            </a:endParaRPr>
          </a:p>
          <a:p>
            <a:pPr algn="ctr" fontAlgn="base">
              <a:spcBef>
                <a:spcPct val="0"/>
              </a:spcBef>
              <a:spcAft>
                <a:spcPct val="0"/>
              </a:spcAft>
            </a:pPr>
            <a:r>
              <a:rPr lang="en-US" sz="1400" i="1" dirty="0">
                <a:solidFill>
                  <a:srgbClr val="002060"/>
                </a:solidFill>
                <a:latin typeface="Arial" pitchFamily="127" charset="0"/>
                <a:ea typeface="ＭＳ Ｐゴシック" pitchFamily="127" charset="-128"/>
              </a:rPr>
              <a:t>This project was supported, in part, by grant number </a:t>
            </a:r>
            <a:r>
              <a:rPr lang="en-US" sz="1400" i="1" dirty="0"/>
              <a:t>90OMRC0001-01-00</a:t>
            </a:r>
            <a:r>
              <a:rPr lang="en-US" sz="1400" i="1" dirty="0">
                <a:solidFill>
                  <a:srgbClr val="002060"/>
                </a:solidFill>
                <a:latin typeface="Arial" pitchFamily="127" charset="0"/>
                <a:ea typeface="ＭＳ Ｐゴシック" pitchFamily="127" charset="-128"/>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pic>
        <p:nvPicPr>
          <p:cNvPr id="4" name="Picture 3" descr="cid:image003.jpg@01CFB310.A36779F0">
            <a:hlinkClick r:id="rId5"/>
            <a:extLst>
              <a:ext uri="{FF2B5EF4-FFF2-40B4-BE49-F238E27FC236}">
                <a16:creationId xmlns:a16="http://schemas.microsoft.com/office/drawing/2014/main" xmlns="" id="{0921E6C0-778D-43A4-B200-40A0EF4F69B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579102" y="4126211"/>
            <a:ext cx="522443" cy="542852"/>
          </a:xfrm>
          <a:prstGeom prst="rect">
            <a:avLst/>
          </a:prstGeom>
          <a:noFill/>
          <a:ln>
            <a:noFill/>
          </a:ln>
        </p:spPr>
      </p:pic>
      <p:pic>
        <p:nvPicPr>
          <p:cNvPr id="5" name="Picture 4" descr="cid:image004.jpg@01CFB310.A36779F0">
            <a:hlinkClick r:id="rId7"/>
            <a:extLst>
              <a:ext uri="{FF2B5EF4-FFF2-40B4-BE49-F238E27FC236}">
                <a16:creationId xmlns:a16="http://schemas.microsoft.com/office/drawing/2014/main" xmlns="" id="{FFE5EDD7-B8AF-4C9C-9FB0-565546EFDF7A}"/>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274943" y="4671908"/>
            <a:ext cx="580524" cy="593553"/>
          </a:xfrm>
          <a:prstGeom prst="rect">
            <a:avLst/>
          </a:prstGeom>
          <a:noFill/>
          <a:ln>
            <a:noFill/>
          </a:ln>
        </p:spPr>
      </p:pic>
    </p:spTree>
    <p:extLst>
      <p:ext uri="{BB962C8B-B14F-4D97-AF65-F5344CB8AC3E}">
        <p14:creationId xmlns:p14="http://schemas.microsoft.com/office/powerpoint/2010/main" val="125083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192" y="533284"/>
            <a:ext cx="9571609" cy="722971"/>
          </a:xfrm>
        </p:spPr>
        <p:txBody>
          <a:bodyPr>
            <a:normAutofit/>
          </a:bodyPr>
          <a:lstStyle/>
          <a:p>
            <a:r>
              <a:rPr lang="en-US" sz="3200" b="1" dirty="0"/>
              <a:t>What is NORC?</a:t>
            </a:r>
          </a:p>
        </p:txBody>
      </p:sp>
      <p:sp>
        <p:nvSpPr>
          <p:cNvPr id="8" name="Content Placeholder 7"/>
          <p:cNvSpPr>
            <a:spLocks noGrp="1"/>
          </p:cNvSpPr>
          <p:nvPr>
            <p:ph idx="1"/>
          </p:nvPr>
        </p:nvSpPr>
        <p:spPr>
          <a:xfrm>
            <a:off x="639192" y="1414464"/>
            <a:ext cx="10591060" cy="5253965"/>
          </a:xfrm>
        </p:spPr>
        <p:txBody>
          <a:bodyPr/>
          <a:lstStyle/>
          <a:p>
            <a:r>
              <a:rPr lang="en-US" sz="2000" b="1" dirty="0"/>
              <a:t>Funded by the Administration on Aging/Administration for Community Living grant</a:t>
            </a:r>
          </a:p>
          <a:p>
            <a:endParaRPr lang="en-US" sz="1200" b="1" dirty="0"/>
          </a:p>
          <a:p>
            <a:r>
              <a:rPr lang="en-US" sz="2000" b="1" dirty="0"/>
              <a:t>Operated by the National Consumer Voice for Quality Long-Term Care (Consumer Voice) in cooperation with the National Association of States United for Aging and Disabilities (NASUAD)</a:t>
            </a:r>
          </a:p>
          <a:p>
            <a:pPr marL="0" indent="0">
              <a:buNone/>
            </a:pPr>
            <a:endParaRPr lang="en-US" sz="1200" dirty="0"/>
          </a:p>
          <a:p>
            <a:r>
              <a:rPr lang="en-US" sz="2000" b="1" dirty="0"/>
              <a:t>Provides support, technical assistance, and training for state long-term care ombudsman programs and their program representatives:</a:t>
            </a:r>
          </a:p>
          <a:p>
            <a:pPr marL="0" indent="0">
              <a:buNone/>
            </a:pPr>
            <a:endParaRPr lang="en-US" sz="1200" b="1" dirty="0"/>
          </a:p>
          <a:p>
            <a:pPr lvl="1"/>
            <a:r>
              <a:rPr lang="en-US" sz="1800" dirty="0"/>
              <a:t>Information, consultation, and referral for Ombudsman programs</a:t>
            </a:r>
          </a:p>
          <a:p>
            <a:pPr marL="274637" lvl="1" indent="0">
              <a:buNone/>
            </a:pPr>
            <a:endParaRPr lang="en-US" sz="500" dirty="0"/>
          </a:p>
          <a:p>
            <a:pPr lvl="1"/>
            <a:r>
              <a:rPr lang="en-US" sz="1800" dirty="0"/>
              <a:t>Training and resources for state ombudsman programs and program representatives</a:t>
            </a:r>
          </a:p>
          <a:p>
            <a:pPr marL="274637" lvl="1" indent="0">
              <a:buNone/>
            </a:pPr>
            <a:endParaRPr lang="en-US" sz="500" dirty="0"/>
          </a:p>
          <a:p>
            <a:pPr lvl="1"/>
            <a:r>
              <a:rPr lang="en-US" sz="1800" dirty="0"/>
              <a:t>Promotes awareness of the role of the Ombudsman program</a:t>
            </a:r>
          </a:p>
          <a:p>
            <a:pPr marL="274637" lvl="1" indent="0">
              <a:buNone/>
            </a:pPr>
            <a:endParaRPr lang="en-US" sz="500" dirty="0"/>
          </a:p>
          <a:p>
            <a:pPr lvl="1"/>
            <a:r>
              <a:rPr lang="en-US" sz="1800" dirty="0"/>
              <a:t>Works to improve ombudsman skills, knowledge, and effectiveness in both program management and advocacy</a:t>
            </a:r>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7218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59" y="417249"/>
            <a:ext cx="11132598" cy="1150293"/>
          </a:xfrm>
        </p:spPr>
        <p:txBody>
          <a:bodyPr>
            <a:noAutofit/>
          </a:bodyPr>
          <a:lstStyle/>
          <a:p>
            <a:r>
              <a:rPr lang="en-US" sz="3200" b="1" dirty="0"/>
              <a:t>What is the Long-Term Care Ombudsman Program (LTCOP)?</a:t>
            </a:r>
          </a:p>
        </p:txBody>
      </p:sp>
      <p:sp>
        <p:nvSpPr>
          <p:cNvPr id="3" name="Content Placeholder 2"/>
          <p:cNvSpPr>
            <a:spLocks noGrp="1"/>
          </p:cNvSpPr>
          <p:nvPr>
            <p:ph sz="quarter" idx="1"/>
          </p:nvPr>
        </p:nvSpPr>
        <p:spPr>
          <a:xfrm>
            <a:off x="612559" y="1718268"/>
            <a:ext cx="11132598" cy="4793064"/>
          </a:xfrm>
        </p:spPr>
        <p:txBody>
          <a:bodyPr/>
          <a:lstStyle/>
          <a:p>
            <a:r>
              <a:rPr lang="en-US" dirty="0"/>
              <a:t>LTCOP representatives are resident-directed advocates. </a:t>
            </a:r>
          </a:p>
          <a:p>
            <a:endParaRPr lang="en-US" dirty="0"/>
          </a:p>
          <a:p>
            <a:r>
              <a:rPr lang="en-US" dirty="0"/>
              <a:t>LTCOPs advocate for quality of care and quality of life of residents in long-term care (nursing homes, board and care/assisted living, other similar adult care facilities). </a:t>
            </a:r>
          </a:p>
          <a:p>
            <a:endParaRPr lang="en-US" dirty="0">
              <a:latin typeface="+mj-lt"/>
              <a:cs typeface="Calibri" pitchFamily="34" charset="0"/>
            </a:endParaRPr>
          </a:p>
          <a:p>
            <a:r>
              <a:rPr lang="en-US" dirty="0"/>
              <a:t>LTCOP provisions in the Older Americans Act (OAA) include:</a:t>
            </a:r>
          </a:p>
          <a:p>
            <a:pPr lvl="1"/>
            <a:r>
              <a:rPr lang="en-US" dirty="0"/>
              <a:t>Investigate and resolve complaints </a:t>
            </a:r>
          </a:p>
          <a:p>
            <a:pPr lvl="1"/>
            <a:r>
              <a:rPr lang="en-US" dirty="0"/>
              <a:t>Provide information to residents, families, staff (e.g. residents’ rights)</a:t>
            </a:r>
          </a:p>
          <a:p>
            <a:pPr lvl="1"/>
            <a:r>
              <a:rPr lang="en-US" dirty="0"/>
              <a:t>Advocate for systemic changes to improve residents’ care and quality of life. </a:t>
            </a:r>
          </a:p>
          <a:p>
            <a:pPr marL="274637" lvl="1" indent="0">
              <a:buNone/>
            </a:pPr>
            <a:endParaRPr lang="en-US" dirty="0"/>
          </a:p>
          <a:p>
            <a:pPr lvl="1"/>
            <a:endParaRPr lang="en-US" dirty="0"/>
          </a:p>
          <a:p>
            <a:endParaRPr lang="en-US" dirty="0">
              <a:latin typeface="+mj-lt"/>
              <a:cs typeface="Calibri" pitchFamily="34" charset="0"/>
            </a:endParaRPr>
          </a:p>
          <a:p>
            <a:endParaRPr lang="en-US" dirty="0">
              <a:latin typeface="+mj-lt"/>
              <a:cs typeface="Calibri" pitchFamily="34" charset="0"/>
            </a:endParaRPr>
          </a:p>
          <a:p>
            <a:endParaRPr lang="en-US" dirty="0">
              <a:latin typeface="+mj-lt"/>
              <a:cs typeface="Calibri" pitchFamily="34" charset="0"/>
            </a:endParaRPr>
          </a:p>
        </p:txBody>
      </p:sp>
    </p:spTree>
    <p:extLst>
      <p:ext uri="{BB962C8B-B14F-4D97-AF65-F5344CB8AC3E}">
        <p14:creationId xmlns:p14="http://schemas.microsoft.com/office/powerpoint/2010/main" val="266195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82431-4823-496C-9F92-529D79A998B4}"/>
              </a:ext>
            </a:extLst>
          </p:cNvPr>
          <p:cNvSpPr>
            <a:spLocks noGrp="1"/>
          </p:cNvSpPr>
          <p:nvPr>
            <p:ph type="title"/>
          </p:nvPr>
        </p:nvSpPr>
        <p:spPr>
          <a:xfrm>
            <a:off x="387178" y="459259"/>
            <a:ext cx="10972800" cy="990600"/>
          </a:xfrm>
        </p:spPr>
        <p:txBody>
          <a:bodyPr/>
          <a:lstStyle/>
          <a:p>
            <a:r>
              <a:rPr lang="en-US" b="1" dirty="0"/>
              <a:t>History of the LTCOP</a:t>
            </a:r>
            <a:endParaRPr lang="en-US" dirty="0"/>
          </a:p>
        </p:txBody>
      </p:sp>
      <p:graphicFrame>
        <p:nvGraphicFramePr>
          <p:cNvPr id="4" name="Content Placeholder 3">
            <a:extLst>
              <a:ext uri="{FF2B5EF4-FFF2-40B4-BE49-F238E27FC236}">
                <a16:creationId xmlns:a16="http://schemas.microsoft.com/office/drawing/2014/main" xmlns="" id="{6D1AAB8A-0107-4E34-9A34-03666F3864CC}"/>
              </a:ext>
            </a:extLst>
          </p:cNvPr>
          <p:cNvGraphicFramePr>
            <a:graphicFrameLocks noGrp="1"/>
          </p:cNvGraphicFramePr>
          <p:nvPr>
            <p:ph idx="1"/>
            <p:extLst>
              <p:ext uri="{D42A27DB-BD31-4B8C-83A1-F6EECF244321}">
                <p14:modId xmlns:p14="http://schemas.microsoft.com/office/powerpoint/2010/main" val="458074189"/>
              </p:ext>
            </p:extLst>
          </p:nvPr>
        </p:nvGraphicFramePr>
        <p:xfrm>
          <a:off x="609600" y="1600200"/>
          <a:ext cx="10972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712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653143" y="1748118"/>
            <a:ext cx="5442857" cy="4633210"/>
          </a:xfrm>
        </p:spPr>
        <p:txBody>
          <a:bodyPr/>
          <a:lstStyle/>
          <a:p>
            <a:r>
              <a:rPr lang="en-US" sz="2200" dirty="0"/>
              <a:t>Identify, investigate, and resolve complaints made by or on behalf of residents.</a:t>
            </a:r>
          </a:p>
          <a:p>
            <a:pPr>
              <a:buNone/>
            </a:pPr>
            <a:endParaRPr lang="en-US" sz="2200" dirty="0"/>
          </a:p>
          <a:p>
            <a:r>
              <a:rPr lang="en-US" sz="2200" dirty="0"/>
              <a:t>Provide information to residents about long-term care services.</a:t>
            </a:r>
          </a:p>
          <a:p>
            <a:endParaRPr lang="en-US" sz="2200" dirty="0"/>
          </a:p>
          <a:p>
            <a:r>
              <a:rPr lang="en-US" sz="2200" dirty="0"/>
              <a:t>Provide technical support for the development of resident and family councils. </a:t>
            </a:r>
          </a:p>
          <a:p>
            <a:endParaRPr lang="en-US" sz="2000" dirty="0"/>
          </a:p>
          <a:p>
            <a:pPr>
              <a:buNone/>
            </a:pPr>
            <a:endParaRPr lang="en-US" sz="2000" dirty="0"/>
          </a:p>
        </p:txBody>
      </p:sp>
      <p:sp>
        <p:nvSpPr>
          <p:cNvPr id="5" name="Content Placeholder 4"/>
          <p:cNvSpPr>
            <a:spLocks noGrp="1"/>
          </p:cNvSpPr>
          <p:nvPr>
            <p:ph sz="quarter" idx="4"/>
          </p:nvPr>
        </p:nvSpPr>
        <p:spPr>
          <a:xfrm>
            <a:off x="6096000" y="1748118"/>
            <a:ext cx="5439508" cy="4863697"/>
          </a:xfrm>
        </p:spPr>
        <p:txBody>
          <a:bodyPr/>
          <a:lstStyle/>
          <a:p>
            <a:r>
              <a:rPr lang="en-US" sz="2200" dirty="0"/>
              <a:t>Advocate for changes to improve residents’ quality of life and care.</a:t>
            </a:r>
          </a:p>
          <a:p>
            <a:pPr>
              <a:buNone/>
            </a:pPr>
            <a:endParaRPr lang="en-US" sz="1500" dirty="0"/>
          </a:p>
          <a:p>
            <a:r>
              <a:rPr lang="en-US" sz="2200" dirty="0"/>
              <a:t>Represent resident interests before governmental agencies.</a:t>
            </a:r>
          </a:p>
          <a:p>
            <a:pPr>
              <a:buNone/>
            </a:pPr>
            <a:endParaRPr lang="en-US" sz="1500" dirty="0"/>
          </a:p>
          <a:p>
            <a:r>
              <a:rPr lang="en-US" sz="2200" dirty="0"/>
              <a:t>Seek legal, administrative, and other remedies to protect residents.</a:t>
            </a:r>
          </a:p>
          <a:p>
            <a:pPr>
              <a:buNone/>
            </a:pPr>
            <a:endParaRPr lang="en-US" sz="1500" dirty="0"/>
          </a:p>
          <a:p>
            <a:r>
              <a:rPr lang="en-US" sz="2200" dirty="0"/>
              <a:t>Ensure residents have regular and timely access to the LTCOP.</a:t>
            </a:r>
          </a:p>
          <a:p>
            <a:endParaRPr lang="en-US" sz="2000" dirty="0"/>
          </a:p>
        </p:txBody>
      </p:sp>
      <p:sp>
        <p:nvSpPr>
          <p:cNvPr id="6" name="Title 5"/>
          <p:cNvSpPr>
            <a:spLocks noGrp="1"/>
          </p:cNvSpPr>
          <p:nvPr>
            <p:ph type="title"/>
          </p:nvPr>
        </p:nvSpPr>
        <p:spPr>
          <a:xfrm>
            <a:off x="305903" y="440802"/>
            <a:ext cx="9351977" cy="990600"/>
          </a:xfrm>
        </p:spPr>
        <p:txBody>
          <a:bodyPr/>
          <a:lstStyle/>
          <a:p>
            <a:r>
              <a:rPr lang="en-US" b="1" dirty="0"/>
              <a:t>What Does the LTCOP Do?</a:t>
            </a:r>
          </a:p>
        </p:txBody>
      </p:sp>
    </p:spTree>
    <p:extLst>
      <p:ext uri="{BB962C8B-B14F-4D97-AF65-F5344CB8AC3E}">
        <p14:creationId xmlns:p14="http://schemas.microsoft.com/office/powerpoint/2010/main" val="329498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32753820"/>
              </p:ext>
            </p:extLst>
          </p:nvPr>
        </p:nvGraphicFramePr>
        <p:xfrm>
          <a:off x="0" y="2"/>
          <a:ext cx="12192000" cy="6857997"/>
        </p:xfrm>
        <a:graphic>
          <a:graphicData uri="http://schemas.openxmlformats.org/drawingml/2006/table">
            <a:tbl>
              <a:tblPr firstRow="1" bandRow="1">
                <a:tableStyleId>{5C22544A-7EE6-4342-B048-85BDC9FD1C3A}</a:tableStyleId>
              </a:tblPr>
              <a:tblGrid>
                <a:gridCol w="2419048">
                  <a:extLst>
                    <a:ext uri="{9D8B030D-6E8A-4147-A177-3AD203B41FA5}">
                      <a16:colId xmlns:a16="http://schemas.microsoft.com/office/drawing/2014/main" xmlns="" val="20000"/>
                    </a:ext>
                  </a:extLst>
                </a:gridCol>
                <a:gridCol w="9772952">
                  <a:extLst>
                    <a:ext uri="{9D8B030D-6E8A-4147-A177-3AD203B41FA5}">
                      <a16:colId xmlns:a16="http://schemas.microsoft.com/office/drawing/2014/main" xmlns="" val="20001"/>
                    </a:ext>
                  </a:extLst>
                </a:gridCol>
              </a:tblGrid>
              <a:tr h="900457">
                <a:tc gridSpan="2">
                  <a:txBody>
                    <a:bodyPr/>
                    <a:lstStyle/>
                    <a:p>
                      <a:pPr algn="ctr"/>
                      <a:r>
                        <a:rPr lang="en-US" sz="2600" dirty="0">
                          <a:solidFill>
                            <a:schemeClr val="tx2"/>
                          </a:solidFill>
                        </a:rPr>
                        <a:t>Role</a:t>
                      </a:r>
                      <a:r>
                        <a:rPr lang="en-US" sz="2600" baseline="0" dirty="0">
                          <a:solidFill>
                            <a:schemeClr val="tx2"/>
                          </a:solidFill>
                        </a:rPr>
                        <a:t> of the LTCOP:</a:t>
                      </a:r>
                    </a:p>
                    <a:p>
                      <a:pPr algn="ctr"/>
                      <a:r>
                        <a:rPr lang="en-US" sz="2600" dirty="0">
                          <a:solidFill>
                            <a:schemeClr val="tx2"/>
                          </a:solidFill>
                        </a:rPr>
                        <a:t>Long-Term Care Ombudsman Program Representatives</a:t>
                      </a:r>
                    </a:p>
                  </a:txBody>
                  <a:tcPr/>
                </a:tc>
                <a:tc hMerge="1">
                  <a:txBody>
                    <a:bodyPr/>
                    <a:lstStyle/>
                    <a:p>
                      <a:endParaRPr lang="en-US" dirty="0"/>
                    </a:p>
                  </a:txBody>
                  <a:tcPr/>
                </a:tc>
                <a:extLst>
                  <a:ext uri="{0D108BD9-81ED-4DB2-BD59-A6C34878D82A}">
                    <a16:rowId xmlns:a16="http://schemas.microsoft.com/office/drawing/2014/main" xmlns="" val="10000"/>
                  </a:ext>
                </a:extLst>
              </a:tr>
              <a:tr h="1649854">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a:t>Do not </a:t>
                      </a:r>
                      <a:r>
                        <a:rPr lang="en-US" dirty="0"/>
                        <a:t>conduct licensing and regulatory inspections or investigations</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dirty="0"/>
                        <a:t>LTCOP representatives are knowledgeable of federal and state regulations and will refer to relevant regulations as they advocate for the highest quality</a:t>
                      </a:r>
                      <a:r>
                        <a:rPr lang="en-US" baseline="0" dirty="0"/>
                        <a:t> of care and life for residents.</a:t>
                      </a:r>
                      <a:endParaRPr lang="en-US" dirty="0"/>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000" dirty="0"/>
                    </a:p>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dirty="0"/>
                        <a:t>If</a:t>
                      </a:r>
                      <a:r>
                        <a:rPr lang="en-US" baseline="0" dirty="0"/>
                        <a:t> necessary, with resident consent, a LTCOP representative will file a complaint with licensing and regulatory.</a:t>
                      </a:r>
                      <a:endParaRPr lang="en-US" dirty="0"/>
                    </a:p>
                  </a:txBody>
                  <a:tcPr/>
                </a:tc>
                <a:extLst>
                  <a:ext uri="{0D108BD9-81ED-4DB2-BD59-A6C34878D82A}">
                    <a16:rowId xmlns:a16="http://schemas.microsoft.com/office/drawing/2014/main" xmlns="" val="10001"/>
                  </a:ext>
                </a:extLst>
              </a:tr>
              <a:tr h="301831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a:t>Are not </a:t>
                      </a:r>
                      <a:r>
                        <a:rPr lang="en-US" dirty="0"/>
                        <a:t>Adult Protective Services (APS) investigators </a:t>
                      </a:r>
                    </a:p>
                  </a:txBody>
                  <a:tcPr/>
                </a:tc>
                <a:tc>
                  <a:txBody>
                    <a:bodyPr/>
                    <a:lstStyle/>
                    <a:p>
                      <a:pPr marL="285750" indent="-285750">
                        <a:buFont typeface="Arial" pitchFamily="34" charset="0"/>
                        <a:buChar char="•"/>
                      </a:pPr>
                      <a:r>
                        <a:rPr lang="en-US" dirty="0"/>
                        <a:t>LTCOPs provide information</a:t>
                      </a:r>
                      <a:r>
                        <a:rPr lang="en-US" baseline="0" dirty="0"/>
                        <a:t> regarding preventing and reporting abuse, neglect, and exploitation.</a:t>
                      </a:r>
                    </a:p>
                    <a:p>
                      <a:pPr>
                        <a:buFont typeface="Arial" pitchFamily="34" charset="0"/>
                        <a:buChar char="•"/>
                      </a:pPr>
                      <a:endParaRPr lang="en-US" sz="1000" b="0" i="0" u="none" strike="noStrike" kern="1200" baseline="0" dirty="0">
                        <a:solidFill>
                          <a:schemeClr val="dk1"/>
                        </a:solidFill>
                        <a:latin typeface="+mn-lt"/>
                        <a:ea typeface="+mn-ea"/>
                        <a:cs typeface="+mn-cs"/>
                      </a:endParaRPr>
                    </a:p>
                    <a:p>
                      <a:pPr marL="285750" indent="-285750">
                        <a:buFont typeface="Arial" pitchFamily="34" charset="0"/>
                        <a:buChar char="•"/>
                      </a:pPr>
                      <a:r>
                        <a:rPr lang="en-US" sz="1800" b="0" i="0" u="none" strike="noStrike" kern="1200" baseline="0" dirty="0">
                          <a:solidFill>
                            <a:schemeClr val="dk1"/>
                          </a:solidFill>
                          <a:latin typeface="+mn-lt"/>
                          <a:ea typeface="+mn-ea"/>
                          <a:cs typeface="+mn-cs"/>
                        </a:rPr>
                        <a:t>LTCOPs do not have the same standard of evidence requirement as APS and are not the “official finder of fact.” LTCOPs attempt to resolve complaints to the residents’ satisfaction (including those regarding abuse), not gather evidence to substantiate that abuse occurred. </a:t>
                      </a:r>
                    </a:p>
                    <a:p>
                      <a:pPr marL="0" indent="0">
                        <a:buFont typeface="Arial" pitchFamily="34" charset="0"/>
                        <a:buNone/>
                      </a:pPr>
                      <a:endParaRPr lang="en-US" sz="1000" b="0" i="0" u="none" strike="noStrike" kern="1200" baseline="0" dirty="0">
                        <a:solidFill>
                          <a:schemeClr val="dk1"/>
                        </a:solidFill>
                        <a:latin typeface="+mn-lt"/>
                        <a:ea typeface="+mn-ea"/>
                        <a:cs typeface="+mn-cs"/>
                      </a:endParaRPr>
                    </a:p>
                    <a:p>
                      <a:pPr marL="285750" indent="-285750">
                        <a:buFont typeface="Arial" pitchFamily="34" charset="0"/>
                        <a:buChar char="•"/>
                      </a:pPr>
                      <a:r>
                        <a:rPr lang="en-US" baseline="0" dirty="0"/>
                        <a:t>If necessary, with resident consent or permission of the State LTCO if the resident can’t consent and does not have a legal representative, the LTCOP representative will file a complaint about alleged abuse.</a:t>
                      </a:r>
                      <a:endParaRPr lang="en-US" dirty="0"/>
                    </a:p>
                  </a:txBody>
                  <a:tcPr/>
                </a:tc>
                <a:extLst>
                  <a:ext uri="{0D108BD9-81ED-4DB2-BD59-A6C34878D82A}">
                    <a16:rowId xmlns:a16="http://schemas.microsoft.com/office/drawing/2014/main" xmlns="" val="10002"/>
                  </a:ext>
                </a:extLst>
              </a:tr>
              <a:tr h="128937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a:t>Do not </a:t>
                      </a:r>
                      <a:r>
                        <a:rPr lang="en-US" dirty="0"/>
                        <a:t>provide direct care for residents</a:t>
                      </a:r>
                    </a:p>
                  </a:txBody>
                  <a:tcPr/>
                </a:tc>
                <a:tc>
                  <a:txBody>
                    <a:bodyPr/>
                    <a:lstStyle/>
                    <a:p>
                      <a:pPr marL="285750" indent="-285750">
                        <a:buFont typeface="Arial" pitchFamily="34" charset="0"/>
                        <a:buChar char="•"/>
                      </a:pPr>
                      <a:r>
                        <a:rPr lang="en-US" dirty="0"/>
                        <a:t>LTCOPs share</a:t>
                      </a:r>
                      <a:r>
                        <a:rPr lang="en-US" baseline="0" dirty="0"/>
                        <a:t> information about quality care practices and ways to enhance the quality of life for residents.</a:t>
                      </a:r>
                    </a:p>
                    <a:p>
                      <a:pPr marL="285750" indent="-285750">
                        <a:buFont typeface="Arial" pitchFamily="34" charset="0"/>
                        <a:buChar char="•"/>
                      </a:pPr>
                      <a:endParaRPr lang="en-US" sz="1000" baseline="0" dirty="0"/>
                    </a:p>
                    <a:p>
                      <a:pPr marL="285750" indent="-285750">
                        <a:buFont typeface="Arial" pitchFamily="34" charset="0"/>
                        <a:buChar char="•"/>
                      </a:pPr>
                      <a:r>
                        <a:rPr lang="en-US" sz="1800" b="0" i="0" u="none" strike="noStrike" kern="1200" baseline="0" dirty="0">
                          <a:solidFill>
                            <a:schemeClr val="dk1"/>
                          </a:solidFill>
                          <a:latin typeface="+mn-lt"/>
                          <a:ea typeface="+mn-ea"/>
                          <a:cs typeface="+mn-cs"/>
                        </a:rPr>
                        <a:t>LTCOPs are a resource for staff training and provide information for community resources. </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473171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6400"/>
            <a:ext cx="10972800" cy="867137"/>
          </a:xfrm>
        </p:spPr>
        <p:txBody>
          <a:bodyPr/>
          <a:lstStyle/>
          <a:p>
            <a:r>
              <a:rPr lang="en-US" b="1" dirty="0"/>
              <a:t>Who Does the LTCOP Serve?</a:t>
            </a:r>
          </a:p>
        </p:txBody>
      </p:sp>
      <p:sp>
        <p:nvSpPr>
          <p:cNvPr id="5" name="Content Placeholder 4"/>
          <p:cNvSpPr>
            <a:spLocks noGrp="1"/>
          </p:cNvSpPr>
          <p:nvPr>
            <p:ph idx="1"/>
          </p:nvPr>
        </p:nvSpPr>
        <p:spPr>
          <a:xfrm>
            <a:off x="609600" y="1400537"/>
            <a:ext cx="11277600" cy="4876800"/>
          </a:xfrm>
        </p:spPr>
        <p:txBody>
          <a:bodyPr/>
          <a:lstStyle/>
          <a:p>
            <a:r>
              <a:rPr lang="en-US" dirty="0"/>
              <a:t>Individuals, regardless of age, living in long-term care facilities (e.g., nursing homes, assisted living/board and care, similar adult care facilities). </a:t>
            </a:r>
          </a:p>
          <a:p>
            <a:pPr lvl="1"/>
            <a:r>
              <a:rPr lang="en-US" dirty="0"/>
              <a:t>In accordance with federal law, facilities must provide the LTCOP with access to residents.</a:t>
            </a:r>
          </a:p>
          <a:p>
            <a:pPr lvl="1"/>
            <a:r>
              <a:rPr lang="en-US" dirty="0"/>
              <a:t>In a small number of states, LTCOPs also visit individuals that receive long-term care services in their own home.</a:t>
            </a:r>
          </a:p>
          <a:p>
            <a:pPr marL="274637" lvl="1" indent="0">
              <a:buNone/>
            </a:pPr>
            <a:endParaRPr lang="en-US" sz="1200" dirty="0"/>
          </a:p>
          <a:p>
            <a:r>
              <a:rPr lang="en-US" b="1" dirty="0"/>
              <a:t>As resident advocates</a:t>
            </a:r>
            <a:r>
              <a:rPr lang="en-US" dirty="0"/>
              <a:t>:</a:t>
            </a:r>
          </a:p>
          <a:p>
            <a:pPr lvl="1"/>
            <a:r>
              <a:rPr lang="en-US" dirty="0"/>
              <a:t>The resident guides LTCOP action. </a:t>
            </a:r>
          </a:p>
          <a:p>
            <a:pPr lvl="1"/>
            <a:r>
              <a:rPr lang="en-US" dirty="0"/>
              <a:t>The LTCOP needs resident consent prior to taking any action on a complaint or sharing resident information. </a:t>
            </a:r>
          </a:p>
          <a:p>
            <a:pPr lvl="1"/>
            <a:r>
              <a:rPr lang="en-US" dirty="0"/>
              <a:t>The LTCOP seeks to resolve complaints to the residents’ satisfaction.</a:t>
            </a:r>
          </a:p>
          <a:p>
            <a:pPr lvl="1"/>
            <a:r>
              <a:rPr lang="en-US" dirty="0"/>
              <a:t>The LTCOP represents residents’ interests, both individually and systemically.</a:t>
            </a:r>
          </a:p>
          <a:p>
            <a:pPr lvl="1"/>
            <a:r>
              <a:rPr lang="en-US" dirty="0"/>
              <a:t>The LTCOP empowers residents and promotes self-advocacy.</a:t>
            </a:r>
          </a:p>
          <a:p>
            <a:pPr marL="274637" lvl="1" indent="0">
              <a:buNone/>
            </a:pPr>
            <a:endParaRPr lang="en-US" sz="1500" dirty="0"/>
          </a:p>
          <a:p>
            <a:pPr marL="0" indent="0">
              <a:buNone/>
            </a:pPr>
            <a:r>
              <a:rPr lang="en-US" sz="1200" i="1" dirty="0"/>
              <a:t>*If the resident cannot provide consent, the LTCOP representative will work with the resident’s legal representative or follow their state procedure if the resident doesn’t have a legal representative.  </a:t>
            </a:r>
          </a:p>
          <a:p>
            <a:pPr marL="274637" lvl="1" indent="0">
              <a:buNone/>
            </a:pPr>
            <a:endParaRPr lang="en-US" dirty="0"/>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83369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F2D9D-E5D0-4234-8035-5C9E629E93F7}"/>
              </a:ext>
            </a:extLst>
          </p:cNvPr>
          <p:cNvSpPr>
            <a:spLocks noGrp="1"/>
          </p:cNvSpPr>
          <p:nvPr>
            <p:ph type="title"/>
          </p:nvPr>
        </p:nvSpPr>
        <p:spPr>
          <a:xfrm>
            <a:off x="609600" y="394016"/>
            <a:ext cx="10972800" cy="990600"/>
          </a:xfrm>
        </p:spPr>
        <p:txBody>
          <a:bodyPr>
            <a:normAutofit/>
          </a:bodyPr>
          <a:lstStyle/>
          <a:p>
            <a:r>
              <a:rPr lang="en-US" b="1" dirty="0"/>
              <a:t>Who Represents the LTCOP?* </a:t>
            </a:r>
          </a:p>
        </p:txBody>
      </p:sp>
      <p:sp>
        <p:nvSpPr>
          <p:cNvPr id="3" name="Content Placeholder 2">
            <a:extLst>
              <a:ext uri="{FF2B5EF4-FFF2-40B4-BE49-F238E27FC236}">
                <a16:creationId xmlns:a16="http://schemas.microsoft.com/office/drawing/2014/main" xmlns="" id="{C96DD2A7-8FCC-4943-8783-907AEEE0D515}"/>
              </a:ext>
            </a:extLst>
          </p:cNvPr>
          <p:cNvSpPr>
            <a:spLocks noGrp="1"/>
          </p:cNvSpPr>
          <p:nvPr>
            <p:ph idx="1"/>
          </p:nvPr>
        </p:nvSpPr>
        <p:spPr/>
        <p:txBody>
          <a:bodyPr numCol="1"/>
          <a:lstStyle/>
          <a:p>
            <a:r>
              <a:rPr lang="en-US" sz="2400" b="1" dirty="0"/>
              <a:t>53 State Long-Term Care Ombudsman Programs</a:t>
            </a:r>
          </a:p>
          <a:p>
            <a:pPr lvl="1"/>
            <a:r>
              <a:rPr lang="en-US" sz="2000" dirty="0"/>
              <a:t>Each state, Guam, Puerto Rico, and Washington D.C.</a:t>
            </a:r>
          </a:p>
          <a:p>
            <a:pPr lvl="1"/>
            <a:r>
              <a:rPr lang="en-US" sz="2000" dirty="0"/>
              <a:t>Program structure varies (e.g., centralized, decentralized)</a:t>
            </a:r>
          </a:p>
          <a:p>
            <a:endParaRPr lang="en-US" sz="2200" dirty="0">
              <a:solidFill>
                <a:schemeClr val="tx2"/>
              </a:solidFill>
            </a:endParaRPr>
          </a:p>
          <a:p>
            <a:r>
              <a:rPr lang="en-US" sz="2400" b="1" dirty="0">
                <a:solidFill>
                  <a:schemeClr val="tx2"/>
                </a:solidFill>
              </a:rPr>
              <a:t>552 local Ombudsman entities </a:t>
            </a:r>
          </a:p>
          <a:p>
            <a:pPr marL="0" indent="0">
              <a:buNone/>
            </a:pPr>
            <a:endParaRPr lang="en-US" b="1" dirty="0">
              <a:solidFill>
                <a:schemeClr val="tx2"/>
              </a:solidFill>
            </a:endParaRPr>
          </a:p>
          <a:p>
            <a:r>
              <a:rPr lang="en-US" b="1" dirty="0">
                <a:solidFill>
                  <a:schemeClr val="tx2"/>
                </a:solidFill>
              </a:rPr>
              <a:t>1,300 full-time staff </a:t>
            </a:r>
          </a:p>
          <a:p>
            <a:endParaRPr lang="en-US" b="1" dirty="0">
              <a:solidFill>
                <a:schemeClr val="tx2"/>
              </a:solidFill>
            </a:endParaRPr>
          </a:p>
          <a:p>
            <a:r>
              <a:rPr lang="en-US" b="1" dirty="0"/>
              <a:t>7,734 certified volunteers donated 708,323 hours of service</a:t>
            </a:r>
            <a:endParaRPr lang="en-US" dirty="0"/>
          </a:p>
          <a:p>
            <a:pPr lvl="1"/>
            <a:r>
              <a:rPr lang="en-US" dirty="0"/>
              <a:t>All designated representatives of the Office receive training, including volunteers</a:t>
            </a:r>
          </a:p>
          <a:p>
            <a:pPr lvl="1"/>
            <a:r>
              <a:rPr lang="en-US" dirty="0"/>
              <a:t>Not all programs utilize volunteers</a:t>
            </a:r>
          </a:p>
          <a:p>
            <a:pPr marL="0" indent="0">
              <a:buNone/>
            </a:pPr>
            <a:endParaRPr lang="en-US" sz="2400" dirty="0">
              <a:solidFill>
                <a:schemeClr val="tx2"/>
              </a:solidFill>
            </a:endParaRPr>
          </a:p>
        </p:txBody>
      </p:sp>
      <p:pic>
        <p:nvPicPr>
          <p:cNvPr id="5" name="Graphic 4" descr="Group">
            <a:extLst>
              <a:ext uri="{FF2B5EF4-FFF2-40B4-BE49-F238E27FC236}">
                <a16:creationId xmlns:a16="http://schemas.microsoft.com/office/drawing/2014/main" xmlns="" id="{E4C9B008-65EE-477B-9F33-6192F861CD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375494" y="178432"/>
            <a:ext cx="2045955" cy="2374872"/>
          </a:xfrm>
          <a:prstGeom prst="rect">
            <a:avLst/>
          </a:prstGeom>
        </p:spPr>
      </p:pic>
      <p:sp>
        <p:nvSpPr>
          <p:cNvPr id="7" name="TextBox 6">
            <a:extLst>
              <a:ext uri="{FF2B5EF4-FFF2-40B4-BE49-F238E27FC236}">
                <a16:creationId xmlns:a16="http://schemas.microsoft.com/office/drawing/2014/main" xmlns="" id="{A111D1D9-B16A-4878-9814-E12DCCCCC9C5}"/>
              </a:ext>
            </a:extLst>
          </p:cNvPr>
          <p:cNvSpPr txBox="1"/>
          <p:nvPr/>
        </p:nvSpPr>
        <p:spPr>
          <a:xfrm>
            <a:off x="609600" y="6304002"/>
            <a:ext cx="11013742" cy="553998"/>
          </a:xfrm>
          <a:prstGeom prst="rect">
            <a:avLst/>
          </a:prstGeom>
          <a:noFill/>
        </p:spPr>
        <p:txBody>
          <a:bodyPr wrap="square" rtlCol="0">
            <a:spAutoFit/>
          </a:bodyPr>
          <a:lstStyle/>
          <a:p>
            <a:r>
              <a:rPr lang="en-US" sz="1200" i="1" dirty="0"/>
              <a:t>*2015 National Ombudsman Reporting System (NORS) data </a:t>
            </a:r>
            <a:r>
              <a:rPr lang="en-US" sz="1200" i="1" dirty="0">
                <a:hlinkClick r:id="rId5"/>
              </a:rPr>
              <a:t>http://ltcombudsman.org/omb_support/training/nors#Data</a:t>
            </a:r>
            <a:r>
              <a:rPr lang="en-US" sz="1200" i="1" dirty="0"/>
              <a:t> </a:t>
            </a:r>
          </a:p>
          <a:p>
            <a:endParaRPr lang="en-US" i="1" dirty="0"/>
          </a:p>
        </p:txBody>
      </p:sp>
    </p:spTree>
    <p:extLst>
      <p:ext uri="{BB962C8B-B14F-4D97-AF65-F5344CB8AC3E}">
        <p14:creationId xmlns:p14="http://schemas.microsoft.com/office/powerpoint/2010/main" val="101326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AC675E-701A-4D7C-9F58-F24BC68097D9}"/>
              </a:ext>
            </a:extLst>
          </p:cNvPr>
          <p:cNvSpPr>
            <a:spLocks noGrp="1"/>
          </p:cNvSpPr>
          <p:nvPr>
            <p:ph type="title"/>
          </p:nvPr>
        </p:nvSpPr>
        <p:spPr>
          <a:xfrm>
            <a:off x="447555" y="492084"/>
            <a:ext cx="10972800" cy="792708"/>
          </a:xfrm>
        </p:spPr>
        <p:txBody>
          <a:bodyPr/>
          <a:lstStyle/>
          <a:p>
            <a:r>
              <a:rPr lang="en-US" b="1" dirty="0"/>
              <a:t>LTCOP Activity Highlights (2015)</a:t>
            </a:r>
          </a:p>
        </p:txBody>
      </p:sp>
      <p:sp>
        <p:nvSpPr>
          <p:cNvPr id="3" name="Content Placeholder 2">
            <a:extLst>
              <a:ext uri="{FF2B5EF4-FFF2-40B4-BE49-F238E27FC236}">
                <a16:creationId xmlns:a16="http://schemas.microsoft.com/office/drawing/2014/main" xmlns="" id="{24D223C3-72C2-40B4-B5B5-14601AA06382}"/>
              </a:ext>
            </a:extLst>
          </p:cNvPr>
          <p:cNvSpPr>
            <a:spLocks noGrp="1"/>
          </p:cNvSpPr>
          <p:nvPr>
            <p:ph idx="1"/>
          </p:nvPr>
        </p:nvSpPr>
        <p:spPr>
          <a:xfrm>
            <a:off x="1401170" y="1600200"/>
            <a:ext cx="10458733" cy="4876800"/>
          </a:xfrm>
        </p:spPr>
        <p:txBody>
          <a:bodyPr/>
          <a:lstStyle/>
          <a:p>
            <a:pPr marL="0" indent="0">
              <a:buNone/>
            </a:pPr>
            <a:r>
              <a:rPr lang="en-US" dirty="0"/>
              <a:t>Visited </a:t>
            </a:r>
            <a:r>
              <a:rPr lang="en-US" b="1" dirty="0"/>
              <a:t>27,559</a:t>
            </a:r>
            <a:r>
              <a:rPr lang="en-US" dirty="0"/>
              <a:t> long-term care facilities at least quarterly</a:t>
            </a:r>
          </a:p>
          <a:p>
            <a:pPr marL="285750" indent="-285750">
              <a:buFont typeface="Arial" panose="020B0604020202020204" pitchFamily="34" charset="0"/>
              <a:buChar char="•"/>
            </a:pPr>
            <a:endParaRPr lang="en-US" sz="1500" dirty="0"/>
          </a:p>
          <a:p>
            <a:pPr marL="0" indent="0">
              <a:buNone/>
            </a:pPr>
            <a:r>
              <a:rPr lang="en-US" dirty="0"/>
              <a:t>Attended </a:t>
            </a:r>
            <a:r>
              <a:rPr lang="en-US" b="1" dirty="0"/>
              <a:t>22,281</a:t>
            </a:r>
            <a:r>
              <a:rPr lang="en-US" dirty="0"/>
              <a:t> Resident Council Meetings and </a:t>
            </a:r>
            <a:r>
              <a:rPr lang="en-US" b="1" dirty="0"/>
              <a:t>2,073</a:t>
            </a:r>
            <a:r>
              <a:rPr lang="en-US" dirty="0"/>
              <a:t> Family Council   Meetings</a:t>
            </a:r>
          </a:p>
          <a:p>
            <a:pPr marL="285750" indent="-285750">
              <a:buFont typeface="Arial" panose="020B0604020202020204" pitchFamily="34" charset="0"/>
              <a:buChar char="•"/>
            </a:pPr>
            <a:endParaRPr lang="en-US" sz="1500" dirty="0"/>
          </a:p>
          <a:p>
            <a:pPr marL="0" indent="0">
              <a:buNone/>
            </a:pPr>
            <a:r>
              <a:rPr lang="en-US" b="1" dirty="0"/>
              <a:t>10,821</a:t>
            </a:r>
            <a:r>
              <a:rPr lang="en-US" dirty="0"/>
              <a:t> community education sessions</a:t>
            </a:r>
          </a:p>
          <a:p>
            <a:pPr marL="285750" indent="-285750">
              <a:buFont typeface="Arial" panose="020B0604020202020204" pitchFamily="34" charset="0"/>
              <a:buChar char="•"/>
            </a:pPr>
            <a:endParaRPr lang="en-US" sz="1500" dirty="0"/>
          </a:p>
          <a:p>
            <a:pPr marL="0" indent="0">
              <a:buNone/>
            </a:pPr>
            <a:r>
              <a:rPr lang="en-US" b="1" dirty="0"/>
              <a:t>5,054</a:t>
            </a:r>
            <a:r>
              <a:rPr lang="en-US" dirty="0"/>
              <a:t> trainings for LTC facility staff</a:t>
            </a:r>
          </a:p>
          <a:p>
            <a:pPr marL="285750" indent="-285750">
              <a:buFont typeface="Arial" panose="020B0604020202020204" pitchFamily="34" charset="0"/>
              <a:buChar char="•"/>
            </a:pPr>
            <a:endParaRPr lang="en-US" sz="1500" dirty="0"/>
          </a:p>
          <a:p>
            <a:pPr marL="0" indent="0">
              <a:buNone/>
            </a:pPr>
            <a:r>
              <a:rPr lang="en-US" b="1" dirty="0"/>
              <a:t>122,213</a:t>
            </a:r>
            <a:r>
              <a:rPr lang="en-US" dirty="0"/>
              <a:t> consultations to LTC facility staff</a:t>
            </a:r>
          </a:p>
          <a:p>
            <a:pPr marL="0" indent="0">
              <a:buNone/>
            </a:pPr>
            <a:endParaRPr lang="en-US" sz="1500" dirty="0"/>
          </a:p>
          <a:p>
            <a:pPr marL="0" indent="0">
              <a:buNone/>
            </a:pPr>
            <a:r>
              <a:rPr lang="en-US" b="1" dirty="0"/>
              <a:t>398,057</a:t>
            </a:r>
            <a:r>
              <a:rPr lang="en-US" dirty="0"/>
              <a:t> information and consultation to individuals (residents, family members, others)</a:t>
            </a:r>
          </a:p>
          <a:p>
            <a:endParaRPr lang="en-US" dirty="0"/>
          </a:p>
        </p:txBody>
      </p:sp>
      <p:pic>
        <p:nvPicPr>
          <p:cNvPr id="4" name="Content Placeholder 4" descr="Medical">
            <a:extLst>
              <a:ext uri="{FF2B5EF4-FFF2-40B4-BE49-F238E27FC236}">
                <a16:creationId xmlns:a16="http://schemas.microsoft.com/office/drawing/2014/main" xmlns="" id="{EB24622B-DFCB-416F-8547-6D5A8F8980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bwMode="auto">
          <a:xfrm>
            <a:off x="655093" y="1527412"/>
            <a:ext cx="700585" cy="700585"/>
          </a:xfrm>
          <a:prstGeom prst="rect">
            <a:avLst/>
          </a:prstGeom>
          <a:noFill/>
          <a:ln w="9525">
            <a:noFill/>
            <a:miter lim="800000"/>
            <a:headEnd/>
            <a:tailEnd/>
          </a:ln>
        </p:spPr>
      </p:pic>
      <p:pic>
        <p:nvPicPr>
          <p:cNvPr id="5" name="Graphic 4" descr="Lecturer">
            <a:extLst>
              <a:ext uri="{FF2B5EF4-FFF2-40B4-BE49-F238E27FC236}">
                <a16:creationId xmlns:a16="http://schemas.microsoft.com/office/drawing/2014/main" xmlns="" id="{1280163C-281C-4353-A973-C12232F623B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03997" y="3232245"/>
            <a:ext cx="602776" cy="602776"/>
          </a:xfrm>
          <a:prstGeom prst="rect">
            <a:avLst/>
          </a:prstGeom>
        </p:spPr>
      </p:pic>
      <p:pic>
        <p:nvPicPr>
          <p:cNvPr id="6" name="Graphic 5" descr="Teacher">
            <a:extLst>
              <a:ext uri="{FF2B5EF4-FFF2-40B4-BE49-F238E27FC236}">
                <a16:creationId xmlns:a16="http://schemas.microsoft.com/office/drawing/2014/main" xmlns="" id="{14EBB970-0ED0-404B-A0D7-2452E1CF90C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703997" y="4015852"/>
            <a:ext cx="649975" cy="649975"/>
          </a:xfrm>
          <a:prstGeom prst="rect">
            <a:avLst/>
          </a:prstGeom>
        </p:spPr>
      </p:pic>
      <p:pic>
        <p:nvPicPr>
          <p:cNvPr id="7" name="Graphic 6" descr="Chat">
            <a:extLst>
              <a:ext uri="{FF2B5EF4-FFF2-40B4-BE49-F238E27FC236}">
                <a16:creationId xmlns:a16="http://schemas.microsoft.com/office/drawing/2014/main" xmlns="" id="{91E6E905-EC29-4710-9372-C8E8DD50A05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673289" y="5598993"/>
            <a:ext cx="727881" cy="727881"/>
          </a:xfrm>
          <a:prstGeom prst="rect">
            <a:avLst/>
          </a:prstGeom>
        </p:spPr>
      </p:pic>
      <p:pic>
        <p:nvPicPr>
          <p:cNvPr id="9" name="Graphic 8" descr="Meeting">
            <a:extLst>
              <a:ext uri="{FF2B5EF4-FFF2-40B4-BE49-F238E27FC236}">
                <a16:creationId xmlns:a16="http://schemas.microsoft.com/office/drawing/2014/main" xmlns="" id="{9670D40B-1C74-4608-9DA9-FA09712EC81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655093" y="2330356"/>
            <a:ext cx="700585" cy="700585"/>
          </a:xfrm>
          <a:prstGeom prst="rect">
            <a:avLst/>
          </a:prstGeom>
        </p:spPr>
      </p:pic>
      <p:pic>
        <p:nvPicPr>
          <p:cNvPr id="15" name="Graphic 14" descr="User">
            <a:extLst>
              <a:ext uri="{FF2B5EF4-FFF2-40B4-BE49-F238E27FC236}">
                <a16:creationId xmlns:a16="http://schemas.microsoft.com/office/drawing/2014/main" xmlns="" id="{794E1143-087A-4283-B7CC-9FAFC6E90DE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703997" y="4719850"/>
            <a:ext cx="638032" cy="638032"/>
          </a:xfrm>
          <a:prstGeom prst="rect">
            <a:avLst/>
          </a:prstGeom>
        </p:spPr>
      </p:pic>
    </p:spTree>
    <p:extLst>
      <p:ext uri="{BB962C8B-B14F-4D97-AF65-F5344CB8AC3E}">
        <p14:creationId xmlns:p14="http://schemas.microsoft.com/office/powerpoint/2010/main" val="1376492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TotalTime>
  <Words>2678</Words>
  <Application>Microsoft Office PowerPoint</Application>
  <PresentationFormat>Widescreen</PresentationFormat>
  <Paragraphs>300</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Calibri</vt:lpstr>
      <vt:lpstr>Verdana</vt:lpstr>
      <vt:lpstr>Clarity</vt:lpstr>
      <vt:lpstr>The Who, What, Where, Why, and How of the Long-Term Care Ombudsman Program</vt:lpstr>
      <vt:lpstr>What is NORC?</vt:lpstr>
      <vt:lpstr>What is the Long-Term Care Ombudsman Program (LTCOP)?</vt:lpstr>
      <vt:lpstr>History of the LTCOP</vt:lpstr>
      <vt:lpstr>What Does the LTCOP Do?</vt:lpstr>
      <vt:lpstr>PowerPoint Presentation</vt:lpstr>
      <vt:lpstr>Who Does the LTCOP Serve?</vt:lpstr>
      <vt:lpstr>Who Represents the LTCOP?* </vt:lpstr>
      <vt:lpstr>LTCOP Activity Highlights (2015)</vt:lpstr>
      <vt:lpstr>LTCOP Complaint Investigations</vt:lpstr>
      <vt:lpstr>National Ombudsman Reporting System (NORS)  Complaint Data (2015)</vt:lpstr>
      <vt:lpstr>PowerPoint Presentation</vt:lpstr>
      <vt:lpstr>PowerPoint Presentation</vt:lpstr>
      <vt:lpstr>Get to Know the LTCOP</vt:lpstr>
      <vt:lpstr>How to Contact the LTCOP</vt:lpstr>
      <vt:lpstr>resources</vt:lpstr>
      <vt:lpstr>How NORC Supports LTCOPs…</vt:lpstr>
      <vt:lpstr>NORC Website www.ltcombudsman.org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Amity Overall-Laib</dc:creator>
  <cp:lastModifiedBy>Katie Kohler</cp:lastModifiedBy>
  <cp:revision>52</cp:revision>
  <dcterms:created xsi:type="dcterms:W3CDTF">2017-08-16T20:53:38Z</dcterms:created>
  <dcterms:modified xsi:type="dcterms:W3CDTF">2017-10-31T19:21:05Z</dcterms:modified>
</cp:coreProperties>
</file>