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85" r:id="rId5"/>
  </p:sldMasterIdLst>
  <p:notesMasterIdLst>
    <p:notesMasterId r:id="rId32"/>
  </p:notesMasterIdLst>
  <p:handoutMasterIdLst>
    <p:handoutMasterId r:id="rId33"/>
  </p:handoutMasterIdLst>
  <p:sldIdLst>
    <p:sldId id="478" r:id="rId6"/>
    <p:sldId id="588" r:id="rId7"/>
    <p:sldId id="577" r:id="rId8"/>
    <p:sldId id="578" r:id="rId9"/>
    <p:sldId id="581" r:id="rId10"/>
    <p:sldId id="579" r:id="rId11"/>
    <p:sldId id="580" r:id="rId12"/>
    <p:sldId id="601" r:id="rId13"/>
    <p:sldId id="583" r:id="rId14"/>
    <p:sldId id="596" r:id="rId15"/>
    <p:sldId id="593" r:id="rId16"/>
    <p:sldId id="600" r:id="rId17"/>
    <p:sldId id="584" r:id="rId18"/>
    <p:sldId id="598" r:id="rId19"/>
    <p:sldId id="585" r:id="rId20"/>
    <p:sldId id="589" r:id="rId21"/>
    <p:sldId id="590" r:id="rId22"/>
    <p:sldId id="594" r:id="rId23"/>
    <p:sldId id="586" r:id="rId24"/>
    <p:sldId id="603" r:id="rId25"/>
    <p:sldId id="591" r:id="rId26"/>
    <p:sldId id="595" r:id="rId27"/>
    <p:sldId id="597" r:id="rId28"/>
    <p:sldId id="602" r:id="rId29"/>
    <p:sldId id="587" r:id="rId30"/>
    <p:sldId id="347" r:id="rId3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lison Gross" initials="AG" lastIdx="2" clrIdx="6">
    <p:extLst>
      <p:ext uri="{19B8F6BF-5375-455C-9EA6-DF929625EA0E}">
        <p15:presenceInfo xmlns:p15="http://schemas.microsoft.com/office/powerpoint/2012/main" userId="S-1-5-21-1606980848-1604221776-839522115-39193" providerId="AD"/>
      </p:ext>
    </p:extLst>
  </p:cmAuthor>
  <p:cmAuthor id="1" name="Margarite Wypychowski" initials="MW" lastIdx="15" clrIdx="0">
    <p:extLst/>
  </p:cmAuthor>
  <p:cmAuthor id="8" name="Brian-Wagner" initials="B" lastIdx="62" clrIdx="7">
    <p:extLst>
      <p:ext uri="{19B8F6BF-5375-455C-9EA6-DF929625EA0E}">
        <p15:presenceInfo xmlns:p15="http://schemas.microsoft.com/office/powerpoint/2012/main" userId="S-1-5-21-1606980848-1604221776-839522115-60883" providerId="AD"/>
      </p:ext>
    </p:extLst>
  </p:cmAuthor>
  <p:cmAuthor id="2" name="Eric Y" initials="EY" lastIdx="47" clrIdx="1"/>
  <p:cmAuthor id="3" name="Elizabeth Fischer" initials="EF" lastIdx="38" clrIdx="2">
    <p:extLst/>
  </p:cmAuthor>
  <p:cmAuthor id="4" name="Greg Lanier" initials="GL" lastIdx="17" clrIdx="3">
    <p:extLst/>
  </p:cmAuthor>
  <p:cmAuthor id="5" name="Eric Young" initials="EY" lastIdx="114" clrIdx="4">
    <p:extLst>
      <p:ext uri="{19B8F6BF-5375-455C-9EA6-DF929625EA0E}">
        <p15:presenceInfo xmlns:p15="http://schemas.microsoft.com/office/powerpoint/2012/main" userId="S-1-5-21-1606980848-1604221776-839522115-47364" providerId="AD"/>
      </p:ext>
    </p:extLst>
  </p:cmAuthor>
  <p:cmAuthor id="6" name="Blake Goble" initials="BG" lastIdx="14" clrIdx="5">
    <p:extLst>
      <p:ext uri="{19B8F6BF-5375-455C-9EA6-DF929625EA0E}">
        <p15:presenceInfo xmlns:p15="http://schemas.microsoft.com/office/powerpoint/2012/main" userId="S-1-5-21-1606980848-1604221776-839522115-454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4541"/>
    <a:srgbClr val="0000FF"/>
    <a:srgbClr val="C00000"/>
    <a:srgbClr val="00C000"/>
    <a:srgbClr val="800000"/>
    <a:srgbClr val="D0C883"/>
    <a:srgbClr val="86786F"/>
    <a:srgbClr val="5E544E"/>
    <a:srgbClr val="717074"/>
    <a:srgbClr val="D2C7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08" autoAdjust="0"/>
    <p:restoredTop sz="78839" autoAdjust="0"/>
  </p:normalViewPr>
  <p:slideViewPr>
    <p:cSldViewPr>
      <p:cViewPr varScale="1">
        <p:scale>
          <a:sx n="70" d="100"/>
          <a:sy n="70" d="100"/>
        </p:scale>
        <p:origin x="1560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3" d="100"/>
          <a:sy n="103" d="100"/>
        </p:scale>
        <p:origin x="474" y="126"/>
      </p:cViewPr>
      <p:guideLst/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582" cy="480389"/>
          </a:xfrm>
          <a:prstGeom prst="rect">
            <a:avLst/>
          </a:prstGeom>
        </p:spPr>
        <p:txBody>
          <a:bodyPr vert="horz" lIns="94852" tIns="47426" rIns="94852" bIns="4742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3" y="1"/>
            <a:ext cx="3170582" cy="480389"/>
          </a:xfrm>
          <a:prstGeom prst="rect">
            <a:avLst/>
          </a:prstGeom>
        </p:spPr>
        <p:txBody>
          <a:bodyPr vert="horz" lIns="94852" tIns="47426" rIns="94852" bIns="47426" rtlCol="0"/>
          <a:lstStyle>
            <a:lvl1pPr algn="r">
              <a:defRPr sz="1200"/>
            </a:lvl1pPr>
          </a:lstStyle>
          <a:p>
            <a:fld id="{794CFEB3-DC5A-C34C-954B-3B8B7D88504F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173"/>
            <a:ext cx="3170582" cy="480389"/>
          </a:xfrm>
          <a:prstGeom prst="rect">
            <a:avLst/>
          </a:prstGeom>
        </p:spPr>
        <p:txBody>
          <a:bodyPr vert="horz" lIns="94852" tIns="47426" rIns="94852" bIns="4742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3" y="9119173"/>
            <a:ext cx="3170582" cy="480389"/>
          </a:xfrm>
          <a:prstGeom prst="rect">
            <a:avLst/>
          </a:prstGeom>
        </p:spPr>
        <p:txBody>
          <a:bodyPr vert="horz" lIns="94852" tIns="47426" rIns="94852" bIns="47426" rtlCol="0" anchor="b"/>
          <a:lstStyle>
            <a:lvl1pPr algn="r">
              <a:defRPr sz="1200"/>
            </a:lvl1pPr>
          </a:lstStyle>
          <a:p>
            <a:fld id="{0FA49A48-9560-0A48-94CE-0C514134A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52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54" tIns="48327" rIns="96654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1727"/>
          </a:xfrm>
          <a:prstGeom prst="rect">
            <a:avLst/>
          </a:prstGeom>
        </p:spPr>
        <p:txBody>
          <a:bodyPr vert="horz" lIns="96654" tIns="48327" rIns="96654" bIns="48327" rtlCol="0"/>
          <a:lstStyle>
            <a:lvl1pPr algn="r">
              <a:defRPr sz="1200"/>
            </a:lvl1pPr>
          </a:lstStyle>
          <a:p>
            <a:fld id="{4A4BE59D-8A6D-430D-A2D6-3517F56DD4CB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8600" y="1200150"/>
            <a:ext cx="4318000" cy="3238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4" tIns="48327" rIns="96654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4" tIns="48327" rIns="96654" bIns="4832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6"/>
            <a:ext cx="3169920" cy="481726"/>
          </a:xfrm>
          <a:prstGeom prst="rect">
            <a:avLst/>
          </a:prstGeom>
        </p:spPr>
        <p:txBody>
          <a:bodyPr vert="horz" lIns="96654" tIns="48327" rIns="96654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6"/>
            <a:ext cx="3169920" cy="481726"/>
          </a:xfrm>
          <a:prstGeom prst="rect">
            <a:avLst/>
          </a:prstGeom>
        </p:spPr>
        <p:txBody>
          <a:bodyPr vert="horz" lIns="96654" tIns="48327" rIns="96654" bIns="48327" rtlCol="0" anchor="b"/>
          <a:lstStyle>
            <a:lvl1pPr algn="r">
              <a:defRPr sz="1200"/>
            </a:lvl1pPr>
          </a:lstStyle>
          <a:p>
            <a:fld id="{7162329A-4540-42B5-A1B4-0B3CD0586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07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iberty.norc.org/dc/select?s=636077348019596145-24AY1EaT7kfIB61if18sD6pAd&amp;u=TEST636582700036376423-8eAmaF4fbea41EmeDbEleAeD2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2329A-4540-42B5-A1B4-0B3CD0586E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73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2329A-4540-42B5-A1B4-0B3CD0586EA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26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2329A-4540-42B5-A1B4-0B3CD0586E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270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2329A-4540-42B5-A1B4-0B3CD0586E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774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3"/>
              </a:rPr>
              <a:t>https://liberty.norc.org/dc/select?s=636077348019596145-24AY1EaT7kfIB61if18sD6pAd&amp;u=TEST636582700036376423-8eAmaF4fbea41EmeDbEleAeD2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2329A-4540-42B5-A1B4-0B3CD0586E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3659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2329A-4540-42B5-A1B4-0B3CD0586EA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473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2329A-4540-42B5-A1B4-0B3CD0586EA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441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2329A-4540-42B5-A1B4-0B3CD0586EA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609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2329A-4540-42B5-A1B4-0B3CD0586EA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950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2329A-4540-42B5-A1B4-0B3CD0586EA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555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2329A-4540-42B5-A1B4-0B3CD0586EA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43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2329A-4540-42B5-A1B4-0B3CD0586E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714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2329A-4540-42B5-A1B4-0B3CD0586EA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522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2329A-4540-42B5-A1B4-0B3CD0586EA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667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2329A-4540-42B5-A1B4-0B3CD0586EA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0418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2329A-4540-42B5-A1B4-0B3CD0586EA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4836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2329A-4540-42B5-A1B4-0B3CD0586EA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11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2329A-4540-42B5-A1B4-0B3CD0586E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071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2329A-4540-42B5-A1B4-0B3CD0586E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07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2329A-4540-42B5-A1B4-0B3CD0586E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1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2329A-4540-42B5-A1B4-0B3CD0586E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17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2329A-4540-42B5-A1B4-0B3CD0586E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0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2329A-4540-42B5-A1B4-0B3CD0586EA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423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2329A-4540-42B5-A1B4-0B3CD0586E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8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ro Slide Option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800600" y="1066800"/>
            <a:ext cx="4114800" cy="1905000"/>
          </a:xfrm>
        </p:spPr>
        <p:txBody>
          <a:bodyPr anchor="ctr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32"/>
          <p:cNvSpPr>
            <a:spLocks noChangeArrowheads="1"/>
          </p:cNvSpPr>
          <p:nvPr userDrawn="1"/>
        </p:nvSpPr>
        <p:spPr bwMode="auto">
          <a:xfrm rot="5400000">
            <a:off x="6915150" y="3105150"/>
            <a:ext cx="4343400" cy="1143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032"/>
          <p:cNvSpPr>
            <a:spLocks noChangeArrowheads="1"/>
          </p:cNvSpPr>
          <p:nvPr userDrawn="1"/>
        </p:nvSpPr>
        <p:spPr bwMode="auto">
          <a:xfrm rot="5400000">
            <a:off x="2447722" y="3105150"/>
            <a:ext cx="4343400" cy="1143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Subtitle 1"/>
          <p:cNvSpPr>
            <a:spLocks noGrp="1"/>
          </p:cNvSpPr>
          <p:nvPr>
            <p:ph type="subTitle" idx="1" hasCustomPrompt="1"/>
          </p:nvPr>
        </p:nvSpPr>
        <p:spPr>
          <a:xfrm>
            <a:off x="4800600" y="3875930"/>
            <a:ext cx="3401618" cy="411476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Date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800600" y="3337561"/>
            <a:ext cx="3703277" cy="449578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tx1"/>
                </a:solidFill>
              </a:defRPr>
            </a:lvl4pPr>
            <a:lvl5pPr>
              <a:buFontTx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Your Name Here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-1" y="990600"/>
            <a:ext cx="4572000" cy="4343400"/>
          </a:xfrm>
        </p:spPr>
        <p:txBody>
          <a:bodyPr/>
          <a:lstStyle/>
          <a:p>
            <a:endParaRPr lang="en-US"/>
          </a:p>
        </p:txBody>
      </p:sp>
      <p:pic>
        <p:nvPicPr>
          <p:cNvPr id="13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2497" y="6333411"/>
            <a:ext cx="1817385" cy="44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218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Image/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A4541"/>
          </a:solidFill>
        </p:spPr>
        <p:txBody>
          <a:bodyPr wrap="square" rtlCol="0" anchor="ctr">
            <a:spAutoFit/>
          </a:bodyPr>
          <a:lstStyle/>
          <a:p>
            <a:pPr marL="0" indent="0" algn="ctr">
              <a:buFontTx/>
              <a:buNone/>
            </a:pPr>
            <a:endParaRPr lang="en-US" sz="2400" kern="0" dirty="0" smtClean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85800"/>
            <a:ext cx="7315200" cy="1828800"/>
          </a:xfrm>
        </p:spPr>
        <p:txBody>
          <a:bodyPr/>
          <a:lstStyle>
            <a:lvl1pPr marL="0" indent="0" algn="ctr">
              <a:buFont typeface="+mj-lt"/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Font typeface="+mj-lt"/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Font typeface="+mj-lt"/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Font typeface="+mj-lt"/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Font typeface="+mj-lt"/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BLANK SLIDE use for full slide photo/graphics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7662"/>
            <a:ext cx="9144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1"/>
            <a:ext cx="9144000" cy="6857999"/>
          </a:xfrm>
          <a:prstGeom prst="rect">
            <a:avLst/>
          </a:prstGeom>
        </p:spPr>
        <p:txBody>
          <a:bodyPr wrap="none" rtlCol="0" anchor="ctr">
            <a:spAutoFit/>
          </a:bodyPr>
          <a:lstStyle/>
          <a:p>
            <a:pPr marL="0" indent="0" algn="ctr">
              <a:buFontTx/>
              <a:buNone/>
            </a:pPr>
            <a:endParaRPr lang="en-US" sz="2400" kern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821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6248400" y="2857500"/>
            <a:ext cx="2895600" cy="1143000"/>
          </a:xfrm>
          <a:prstGeom prst="rect">
            <a:avLst/>
          </a:prstGeom>
          <a:solidFill>
            <a:srgbClr val="4A4541"/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pic>
        <p:nvPicPr>
          <p:cNvPr id="6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0675" y="2857500"/>
            <a:ext cx="781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857500"/>
            <a:ext cx="1714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086" t="40196" r="23738" b="43954"/>
          <a:stretch>
            <a:fillRect/>
          </a:stretch>
        </p:blipFill>
        <p:spPr bwMode="auto">
          <a:xfrm>
            <a:off x="2971800" y="5715000"/>
            <a:ext cx="340042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-1371600" y="1676400"/>
            <a:ext cx="1841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>
              <a:lnSpc>
                <a:spcPts val="2500"/>
              </a:lnSpc>
              <a:defRPr/>
            </a:pPr>
            <a:endParaRPr lang="en-US" sz="1800" b="1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381000"/>
            <a:ext cx="7772400" cy="1676400"/>
          </a:xfrm>
        </p:spPr>
        <p:txBody>
          <a:bodyPr anchor="ctr"/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1655" y="3162749"/>
            <a:ext cx="2169090" cy="532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0675" y="2857500"/>
            <a:ext cx="781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857500"/>
            <a:ext cx="1714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086" t="40196" r="23738" b="43954"/>
          <a:stretch>
            <a:fillRect/>
          </a:stretch>
        </p:blipFill>
        <p:spPr bwMode="auto">
          <a:xfrm>
            <a:off x="2971800" y="5715000"/>
            <a:ext cx="340042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-1371600" y="1676400"/>
            <a:ext cx="1841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>
              <a:lnSpc>
                <a:spcPts val="2500"/>
              </a:lnSpc>
              <a:defRPr/>
            </a:pPr>
            <a:endParaRPr lang="en-US" sz="1800" b="1" smtClean="0"/>
          </a:p>
        </p:txBody>
      </p:sp>
      <p:sp>
        <p:nvSpPr>
          <p:cNvPr id="17" name="Rectangle 2"/>
          <p:cNvSpPr txBox="1">
            <a:spLocks noChangeArrowheads="1"/>
          </p:cNvSpPr>
          <p:nvPr userDrawn="1"/>
        </p:nvSpPr>
        <p:spPr bwMode="auto">
          <a:xfrm>
            <a:off x="0" y="2857500"/>
            <a:ext cx="4572000" cy="1143000"/>
          </a:xfrm>
          <a:prstGeom prst="rect">
            <a:avLst/>
          </a:prstGeom>
          <a:solidFill>
            <a:srgbClr val="4A4541"/>
          </a:solidFill>
          <a:ln>
            <a:noFill/>
          </a:ln>
        </p:spPr>
        <p:txBody>
          <a:bodyPr lIns="457200" tIns="91440" anchor="ctr"/>
          <a:lstStyle>
            <a:lvl1pPr algn="l" rtl="0" fontAlgn="base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9pPr>
          </a:lstStyle>
          <a:p>
            <a:pPr>
              <a:defRPr/>
            </a:pPr>
            <a:r>
              <a:rPr lang="en-US" sz="4000" b="1" dirty="0" smtClean="0">
                <a:solidFill>
                  <a:schemeClr val="bg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252682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Expert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1 Expert Template</a:t>
            </a:r>
            <a:endParaRPr lang="en-US" dirty="0"/>
          </a:p>
        </p:txBody>
      </p:sp>
      <p:sp>
        <p:nvSpPr>
          <p:cNvPr id="47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9144000" cy="304800"/>
          </a:xfrm>
        </p:spPr>
        <p:txBody>
          <a:bodyPr lIns="457200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 smtClean="0"/>
              <a:t>Subheader</a:t>
            </a:r>
            <a:r>
              <a:rPr lang="en-US" dirty="0" smtClean="0"/>
              <a:t> Optional</a:t>
            </a:r>
            <a:endParaRPr lang="en-US" dirty="0"/>
          </a:p>
        </p:txBody>
      </p:sp>
      <p:sp>
        <p:nvSpPr>
          <p:cNvPr id="29" name="Content Placeholder 4"/>
          <p:cNvSpPr>
            <a:spLocks noGrp="1"/>
          </p:cNvSpPr>
          <p:nvPr>
            <p:ph sz="quarter" idx="27" hasCustomPrompt="1"/>
          </p:nvPr>
        </p:nvSpPr>
        <p:spPr>
          <a:xfrm>
            <a:off x="3657600" y="4017435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30" name="Picture Placeholder 27"/>
          <p:cNvSpPr>
            <a:spLocks noGrp="1"/>
          </p:cNvSpPr>
          <p:nvPr>
            <p:ph type="pic" sz="quarter" idx="28"/>
          </p:nvPr>
        </p:nvSpPr>
        <p:spPr>
          <a:xfrm>
            <a:off x="3776472" y="2325866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9" name="Rectangle 1032"/>
          <p:cNvSpPr>
            <a:spLocks noChangeArrowheads="1"/>
          </p:cNvSpPr>
          <p:nvPr/>
        </p:nvSpPr>
        <p:spPr bwMode="auto">
          <a:xfrm>
            <a:off x="0" y="838200"/>
            <a:ext cx="9144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75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Experts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2 Experts Template</a:t>
            </a:r>
            <a:endParaRPr lang="en-US" dirty="0"/>
          </a:p>
        </p:txBody>
      </p:sp>
      <p:sp>
        <p:nvSpPr>
          <p:cNvPr id="29" name="Content Placeholder 4"/>
          <p:cNvSpPr>
            <a:spLocks noGrp="1"/>
          </p:cNvSpPr>
          <p:nvPr>
            <p:ph sz="quarter" idx="27" hasCustomPrompt="1"/>
          </p:nvPr>
        </p:nvSpPr>
        <p:spPr>
          <a:xfrm>
            <a:off x="2628900" y="4017435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30" name="Picture Placeholder 27"/>
          <p:cNvSpPr>
            <a:spLocks noGrp="1"/>
          </p:cNvSpPr>
          <p:nvPr>
            <p:ph type="pic" sz="quarter" idx="28"/>
          </p:nvPr>
        </p:nvSpPr>
        <p:spPr>
          <a:xfrm>
            <a:off x="2743200" y="2325866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1" name="Content Placeholder 4"/>
          <p:cNvSpPr>
            <a:spLocks noGrp="1"/>
          </p:cNvSpPr>
          <p:nvPr>
            <p:ph sz="quarter" idx="29" hasCustomPrompt="1"/>
          </p:nvPr>
        </p:nvSpPr>
        <p:spPr>
          <a:xfrm>
            <a:off x="4686300" y="4017435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32" name="Picture Placeholder 27"/>
          <p:cNvSpPr>
            <a:spLocks noGrp="1"/>
          </p:cNvSpPr>
          <p:nvPr>
            <p:ph type="pic" sz="quarter" idx="30"/>
          </p:nvPr>
        </p:nvSpPr>
        <p:spPr>
          <a:xfrm>
            <a:off x="4800600" y="2325866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1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9144000" cy="304800"/>
          </a:xfrm>
        </p:spPr>
        <p:txBody>
          <a:bodyPr lIns="457200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 smtClean="0"/>
              <a:t>Subheader</a:t>
            </a:r>
            <a:r>
              <a:rPr lang="en-US" dirty="0" smtClean="0"/>
              <a:t> Optional</a:t>
            </a:r>
            <a:endParaRPr lang="en-US" dirty="0"/>
          </a:p>
        </p:txBody>
      </p:sp>
      <p:sp>
        <p:nvSpPr>
          <p:cNvPr id="21" name="Rectangle 1032"/>
          <p:cNvSpPr>
            <a:spLocks noChangeArrowheads="1"/>
          </p:cNvSpPr>
          <p:nvPr/>
        </p:nvSpPr>
        <p:spPr bwMode="auto">
          <a:xfrm>
            <a:off x="0" y="838200"/>
            <a:ext cx="9144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76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Experts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3 Experts Template</a:t>
            </a:r>
            <a:endParaRPr lang="en-US" dirty="0"/>
          </a:p>
        </p:txBody>
      </p:sp>
      <p:sp>
        <p:nvSpPr>
          <p:cNvPr id="47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9144000" cy="304800"/>
          </a:xfrm>
        </p:spPr>
        <p:txBody>
          <a:bodyPr lIns="457200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 smtClean="0"/>
              <a:t>Subheader</a:t>
            </a:r>
            <a:r>
              <a:rPr lang="en-US" dirty="0" smtClean="0"/>
              <a:t> Optional</a:t>
            </a:r>
            <a:endParaRPr lang="en-US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26"/>
          </p:nvPr>
        </p:nvSpPr>
        <p:spPr>
          <a:xfrm>
            <a:off x="1719072" y="2325866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9" name="Content Placeholder 4"/>
          <p:cNvSpPr>
            <a:spLocks noGrp="1"/>
          </p:cNvSpPr>
          <p:nvPr>
            <p:ph sz="quarter" idx="27" hasCustomPrompt="1"/>
          </p:nvPr>
        </p:nvSpPr>
        <p:spPr>
          <a:xfrm>
            <a:off x="3657600" y="4017435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30" name="Picture Placeholder 27"/>
          <p:cNvSpPr>
            <a:spLocks noGrp="1"/>
          </p:cNvSpPr>
          <p:nvPr>
            <p:ph type="pic" sz="quarter" idx="28"/>
          </p:nvPr>
        </p:nvSpPr>
        <p:spPr>
          <a:xfrm>
            <a:off x="3776472" y="2325866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1" name="Content Placeholder 4"/>
          <p:cNvSpPr>
            <a:spLocks noGrp="1"/>
          </p:cNvSpPr>
          <p:nvPr>
            <p:ph sz="quarter" idx="29" hasCustomPrompt="1"/>
          </p:nvPr>
        </p:nvSpPr>
        <p:spPr>
          <a:xfrm>
            <a:off x="5719572" y="4017435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32" name="Picture Placeholder 27"/>
          <p:cNvSpPr>
            <a:spLocks noGrp="1"/>
          </p:cNvSpPr>
          <p:nvPr>
            <p:ph type="pic" sz="quarter" idx="30"/>
          </p:nvPr>
        </p:nvSpPr>
        <p:spPr>
          <a:xfrm>
            <a:off x="5833872" y="2325866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3" name="Content Placeholder 4"/>
          <p:cNvSpPr>
            <a:spLocks noGrp="1"/>
          </p:cNvSpPr>
          <p:nvPr>
            <p:ph sz="quarter" idx="33" hasCustomPrompt="1"/>
          </p:nvPr>
        </p:nvSpPr>
        <p:spPr>
          <a:xfrm>
            <a:off x="1604772" y="4017435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19" name="Rectangle 1032"/>
          <p:cNvSpPr>
            <a:spLocks noChangeArrowheads="1"/>
          </p:cNvSpPr>
          <p:nvPr/>
        </p:nvSpPr>
        <p:spPr bwMode="auto">
          <a:xfrm>
            <a:off x="0" y="838200"/>
            <a:ext cx="9144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20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Experts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4 Experts Template</a:t>
            </a:r>
            <a:endParaRPr lang="en-US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26"/>
          </p:nvPr>
        </p:nvSpPr>
        <p:spPr>
          <a:xfrm>
            <a:off x="685800" y="2325866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9" name="Content Placeholder 4"/>
          <p:cNvSpPr>
            <a:spLocks noGrp="1"/>
          </p:cNvSpPr>
          <p:nvPr>
            <p:ph sz="quarter" idx="27" hasCustomPrompt="1"/>
          </p:nvPr>
        </p:nvSpPr>
        <p:spPr>
          <a:xfrm>
            <a:off x="2628900" y="4017435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30" name="Picture Placeholder 27"/>
          <p:cNvSpPr>
            <a:spLocks noGrp="1"/>
          </p:cNvSpPr>
          <p:nvPr>
            <p:ph type="pic" sz="quarter" idx="28"/>
          </p:nvPr>
        </p:nvSpPr>
        <p:spPr>
          <a:xfrm>
            <a:off x="2743200" y="2325866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1" name="Content Placeholder 4"/>
          <p:cNvSpPr>
            <a:spLocks noGrp="1"/>
          </p:cNvSpPr>
          <p:nvPr>
            <p:ph sz="quarter" idx="29" hasCustomPrompt="1"/>
          </p:nvPr>
        </p:nvSpPr>
        <p:spPr>
          <a:xfrm>
            <a:off x="4686300" y="4017435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32" name="Picture Placeholder 27"/>
          <p:cNvSpPr>
            <a:spLocks noGrp="1"/>
          </p:cNvSpPr>
          <p:nvPr>
            <p:ph type="pic" sz="quarter" idx="30"/>
          </p:nvPr>
        </p:nvSpPr>
        <p:spPr>
          <a:xfrm>
            <a:off x="4800600" y="2325866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1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9144000" cy="304800"/>
          </a:xfrm>
        </p:spPr>
        <p:txBody>
          <a:bodyPr lIns="457200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 smtClean="0"/>
              <a:t>Subheader</a:t>
            </a:r>
            <a:r>
              <a:rPr lang="en-US" dirty="0" smtClean="0"/>
              <a:t> Optional</a:t>
            </a:r>
            <a:endParaRPr lang="en-US" dirty="0"/>
          </a:p>
        </p:txBody>
      </p:sp>
      <p:sp>
        <p:nvSpPr>
          <p:cNvPr id="19" name="Picture Placeholder 27"/>
          <p:cNvSpPr>
            <a:spLocks noGrp="1"/>
          </p:cNvSpPr>
          <p:nvPr>
            <p:ph type="pic" sz="quarter" idx="31"/>
          </p:nvPr>
        </p:nvSpPr>
        <p:spPr>
          <a:xfrm>
            <a:off x="6858000" y="2325866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32" hasCustomPrompt="1"/>
          </p:nvPr>
        </p:nvSpPr>
        <p:spPr>
          <a:xfrm>
            <a:off x="6743700" y="4017435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26" name="Content Placeholder 4"/>
          <p:cNvSpPr>
            <a:spLocks noGrp="1"/>
          </p:cNvSpPr>
          <p:nvPr>
            <p:ph sz="quarter" idx="33" hasCustomPrompt="1"/>
          </p:nvPr>
        </p:nvSpPr>
        <p:spPr>
          <a:xfrm>
            <a:off x="571500" y="4017435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21" name="Rectangle 1032"/>
          <p:cNvSpPr>
            <a:spLocks noChangeArrowheads="1"/>
          </p:cNvSpPr>
          <p:nvPr/>
        </p:nvSpPr>
        <p:spPr bwMode="auto">
          <a:xfrm>
            <a:off x="0" y="838200"/>
            <a:ext cx="9144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0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Experts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5 Experts Template</a:t>
            </a:r>
            <a:endParaRPr lang="en-US" dirty="0"/>
          </a:p>
        </p:txBody>
      </p:sp>
      <p:sp>
        <p:nvSpPr>
          <p:cNvPr id="47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9144000" cy="304800"/>
          </a:xfrm>
        </p:spPr>
        <p:txBody>
          <a:bodyPr lIns="457200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 smtClean="0"/>
              <a:t>Subheader</a:t>
            </a:r>
            <a:r>
              <a:rPr lang="en-US" dirty="0" smtClean="0"/>
              <a:t> Optional</a:t>
            </a:r>
            <a:endParaRPr lang="en-US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26"/>
          </p:nvPr>
        </p:nvSpPr>
        <p:spPr>
          <a:xfrm>
            <a:off x="1719072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9" name="Content Placeholder 4"/>
          <p:cNvSpPr>
            <a:spLocks noGrp="1"/>
          </p:cNvSpPr>
          <p:nvPr>
            <p:ph sz="quarter" idx="27" hasCustomPrompt="1"/>
          </p:nvPr>
        </p:nvSpPr>
        <p:spPr>
          <a:xfrm>
            <a:off x="3657600" y="5714969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30" name="Picture Placeholder 27"/>
          <p:cNvSpPr>
            <a:spLocks noGrp="1"/>
          </p:cNvSpPr>
          <p:nvPr>
            <p:ph type="pic" sz="quarter" idx="28"/>
          </p:nvPr>
        </p:nvSpPr>
        <p:spPr>
          <a:xfrm>
            <a:off x="3776472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1" name="Content Placeholder 4"/>
          <p:cNvSpPr>
            <a:spLocks noGrp="1"/>
          </p:cNvSpPr>
          <p:nvPr>
            <p:ph sz="quarter" idx="29" hasCustomPrompt="1"/>
          </p:nvPr>
        </p:nvSpPr>
        <p:spPr>
          <a:xfrm>
            <a:off x="5719572" y="5714969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32" name="Picture Placeholder 27"/>
          <p:cNvSpPr>
            <a:spLocks noGrp="1"/>
          </p:cNvSpPr>
          <p:nvPr>
            <p:ph type="pic" sz="quarter" idx="30"/>
          </p:nvPr>
        </p:nvSpPr>
        <p:spPr>
          <a:xfrm>
            <a:off x="5833872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3" name="Content Placeholder 4"/>
          <p:cNvSpPr>
            <a:spLocks noGrp="1"/>
          </p:cNvSpPr>
          <p:nvPr>
            <p:ph sz="quarter" idx="33" hasCustomPrompt="1"/>
          </p:nvPr>
        </p:nvSpPr>
        <p:spPr>
          <a:xfrm>
            <a:off x="1604772" y="5714969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35" name="Content Placeholder 4"/>
          <p:cNvSpPr>
            <a:spLocks noGrp="1"/>
          </p:cNvSpPr>
          <p:nvPr>
            <p:ph sz="quarter" idx="35" hasCustomPrompt="1"/>
          </p:nvPr>
        </p:nvSpPr>
        <p:spPr>
          <a:xfrm>
            <a:off x="2628900" y="3291790"/>
            <a:ext cx="18288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36" name="Picture Placeholder 27"/>
          <p:cNvSpPr>
            <a:spLocks noGrp="1"/>
          </p:cNvSpPr>
          <p:nvPr>
            <p:ph type="pic" sz="quarter" idx="36"/>
          </p:nvPr>
        </p:nvSpPr>
        <p:spPr>
          <a:xfrm>
            <a:off x="2743200" y="160022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7" name="Content Placeholder 4"/>
          <p:cNvSpPr>
            <a:spLocks noGrp="1"/>
          </p:cNvSpPr>
          <p:nvPr>
            <p:ph sz="quarter" idx="37" hasCustomPrompt="1"/>
          </p:nvPr>
        </p:nvSpPr>
        <p:spPr>
          <a:xfrm>
            <a:off x="4686300" y="3291790"/>
            <a:ext cx="18288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38" name="Picture Placeholder 27"/>
          <p:cNvSpPr>
            <a:spLocks noGrp="1"/>
          </p:cNvSpPr>
          <p:nvPr>
            <p:ph type="pic" sz="quarter" idx="38"/>
          </p:nvPr>
        </p:nvSpPr>
        <p:spPr>
          <a:xfrm>
            <a:off x="4800600" y="160022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9" name="Rectangle 1032"/>
          <p:cNvSpPr>
            <a:spLocks noChangeArrowheads="1"/>
          </p:cNvSpPr>
          <p:nvPr/>
        </p:nvSpPr>
        <p:spPr bwMode="auto">
          <a:xfrm>
            <a:off x="0" y="838200"/>
            <a:ext cx="9144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62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Experts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6 Experts Template</a:t>
            </a:r>
            <a:endParaRPr lang="en-US" dirty="0"/>
          </a:p>
        </p:txBody>
      </p:sp>
      <p:sp>
        <p:nvSpPr>
          <p:cNvPr id="19" name="Picture Placeholder 27"/>
          <p:cNvSpPr>
            <a:spLocks noGrp="1"/>
          </p:cNvSpPr>
          <p:nvPr>
            <p:ph type="pic" sz="quarter" idx="26"/>
          </p:nvPr>
        </p:nvSpPr>
        <p:spPr>
          <a:xfrm>
            <a:off x="1719072" y="160022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27" hasCustomPrompt="1"/>
          </p:nvPr>
        </p:nvSpPr>
        <p:spPr>
          <a:xfrm>
            <a:off x="3657600" y="3291789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21" name="Picture Placeholder 27"/>
          <p:cNvSpPr>
            <a:spLocks noGrp="1"/>
          </p:cNvSpPr>
          <p:nvPr>
            <p:ph type="pic" sz="quarter" idx="28"/>
          </p:nvPr>
        </p:nvSpPr>
        <p:spPr>
          <a:xfrm>
            <a:off x="3776472" y="160022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2" name="Content Placeholder 4"/>
          <p:cNvSpPr>
            <a:spLocks noGrp="1"/>
          </p:cNvSpPr>
          <p:nvPr>
            <p:ph sz="quarter" idx="29" hasCustomPrompt="1"/>
          </p:nvPr>
        </p:nvSpPr>
        <p:spPr>
          <a:xfrm>
            <a:off x="5719572" y="3291789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23" name="Picture Placeholder 27"/>
          <p:cNvSpPr>
            <a:spLocks noGrp="1"/>
          </p:cNvSpPr>
          <p:nvPr>
            <p:ph type="pic" sz="quarter" idx="30"/>
          </p:nvPr>
        </p:nvSpPr>
        <p:spPr>
          <a:xfrm>
            <a:off x="5833872" y="160022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4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9144000" cy="304800"/>
          </a:xfrm>
        </p:spPr>
        <p:txBody>
          <a:bodyPr lIns="457200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 smtClean="0"/>
              <a:t>Subheader</a:t>
            </a:r>
            <a:r>
              <a:rPr lang="en-US" dirty="0" smtClean="0"/>
              <a:t> Optional</a:t>
            </a:r>
            <a:endParaRPr lang="en-US" dirty="0"/>
          </a:p>
        </p:txBody>
      </p:sp>
      <p:sp>
        <p:nvSpPr>
          <p:cNvPr id="27" name="Content Placeholder 4"/>
          <p:cNvSpPr>
            <a:spLocks noGrp="1"/>
          </p:cNvSpPr>
          <p:nvPr>
            <p:ph sz="quarter" idx="33" hasCustomPrompt="1"/>
          </p:nvPr>
        </p:nvSpPr>
        <p:spPr>
          <a:xfrm>
            <a:off x="1604772" y="3291789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42" name="Picture Placeholder 27"/>
          <p:cNvSpPr>
            <a:spLocks noGrp="1"/>
          </p:cNvSpPr>
          <p:nvPr>
            <p:ph type="pic" sz="quarter" idx="34"/>
          </p:nvPr>
        </p:nvSpPr>
        <p:spPr>
          <a:xfrm>
            <a:off x="1719072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3" name="Content Placeholder 4"/>
          <p:cNvSpPr>
            <a:spLocks noGrp="1"/>
          </p:cNvSpPr>
          <p:nvPr>
            <p:ph sz="quarter" idx="35" hasCustomPrompt="1"/>
          </p:nvPr>
        </p:nvSpPr>
        <p:spPr>
          <a:xfrm>
            <a:off x="3657600" y="5714970"/>
            <a:ext cx="18288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44" name="Picture Placeholder 27"/>
          <p:cNvSpPr>
            <a:spLocks noGrp="1"/>
          </p:cNvSpPr>
          <p:nvPr>
            <p:ph type="pic" sz="quarter" idx="36"/>
          </p:nvPr>
        </p:nvSpPr>
        <p:spPr>
          <a:xfrm>
            <a:off x="3776472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5" name="Content Placeholder 4"/>
          <p:cNvSpPr>
            <a:spLocks noGrp="1"/>
          </p:cNvSpPr>
          <p:nvPr>
            <p:ph sz="quarter" idx="37" hasCustomPrompt="1"/>
          </p:nvPr>
        </p:nvSpPr>
        <p:spPr>
          <a:xfrm>
            <a:off x="5719572" y="5714970"/>
            <a:ext cx="18288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46" name="Picture Placeholder 27"/>
          <p:cNvSpPr>
            <a:spLocks noGrp="1"/>
          </p:cNvSpPr>
          <p:nvPr>
            <p:ph type="pic" sz="quarter" idx="38"/>
          </p:nvPr>
        </p:nvSpPr>
        <p:spPr>
          <a:xfrm>
            <a:off x="5833872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9" name="Content Placeholder 4"/>
          <p:cNvSpPr>
            <a:spLocks noGrp="1"/>
          </p:cNvSpPr>
          <p:nvPr>
            <p:ph sz="quarter" idx="41" hasCustomPrompt="1"/>
          </p:nvPr>
        </p:nvSpPr>
        <p:spPr>
          <a:xfrm>
            <a:off x="1604772" y="5714970"/>
            <a:ext cx="18288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17" name="Rectangle 1032"/>
          <p:cNvSpPr>
            <a:spLocks noChangeArrowheads="1"/>
          </p:cNvSpPr>
          <p:nvPr/>
        </p:nvSpPr>
        <p:spPr bwMode="auto">
          <a:xfrm>
            <a:off x="0" y="838200"/>
            <a:ext cx="9144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30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 Experts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7 Experts Template</a:t>
            </a:r>
            <a:endParaRPr lang="en-US" dirty="0"/>
          </a:p>
        </p:txBody>
      </p:sp>
      <p:sp>
        <p:nvSpPr>
          <p:cNvPr id="47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9144000" cy="304800"/>
          </a:xfrm>
        </p:spPr>
        <p:txBody>
          <a:bodyPr lIns="457200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 smtClean="0"/>
              <a:t>Subheader</a:t>
            </a:r>
            <a:r>
              <a:rPr lang="en-US" dirty="0" smtClean="0"/>
              <a:t> Optional</a:t>
            </a:r>
            <a:endParaRPr lang="en-US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26"/>
          </p:nvPr>
        </p:nvSpPr>
        <p:spPr>
          <a:xfrm>
            <a:off x="1719072" y="160022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9" name="Content Placeholder 4"/>
          <p:cNvSpPr>
            <a:spLocks noGrp="1"/>
          </p:cNvSpPr>
          <p:nvPr>
            <p:ph sz="quarter" idx="27" hasCustomPrompt="1"/>
          </p:nvPr>
        </p:nvSpPr>
        <p:spPr>
          <a:xfrm>
            <a:off x="3657600" y="3291789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30" name="Picture Placeholder 27"/>
          <p:cNvSpPr>
            <a:spLocks noGrp="1"/>
          </p:cNvSpPr>
          <p:nvPr>
            <p:ph type="pic" sz="quarter" idx="28"/>
          </p:nvPr>
        </p:nvSpPr>
        <p:spPr>
          <a:xfrm>
            <a:off x="3776472" y="160022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1" name="Content Placeholder 4"/>
          <p:cNvSpPr>
            <a:spLocks noGrp="1"/>
          </p:cNvSpPr>
          <p:nvPr>
            <p:ph sz="quarter" idx="29" hasCustomPrompt="1"/>
          </p:nvPr>
        </p:nvSpPr>
        <p:spPr>
          <a:xfrm>
            <a:off x="5719572" y="3291789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32" name="Picture Placeholder 27"/>
          <p:cNvSpPr>
            <a:spLocks noGrp="1"/>
          </p:cNvSpPr>
          <p:nvPr>
            <p:ph type="pic" sz="quarter" idx="30"/>
          </p:nvPr>
        </p:nvSpPr>
        <p:spPr>
          <a:xfrm>
            <a:off x="5833872" y="160022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3" name="Content Placeholder 4"/>
          <p:cNvSpPr>
            <a:spLocks noGrp="1"/>
          </p:cNvSpPr>
          <p:nvPr>
            <p:ph sz="quarter" idx="33" hasCustomPrompt="1"/>
          </p:nvPr>
        </p:nvSpPr>
        <p:spPr>
          <a:xfrm>
            <a:off x="1604772" y="3291789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34" name="Picture Placeholder 27"/>
          <p:cNvSpPr>
            <a:spLocks noGrp="1"/>
          </p:cNvSpPr>
          <p:nvPr>
            <p:ph type="pic" sz="quarter" idx="34"/>
          </p:nvPr>
        </p:nvSpPr>
        <p:spPr>
          <a:xfrm>
            <a:off x="685800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5" name="Content Placeholder 4"/>
          <p:cNvSpPr>
            <a:spLocks noGrp="1"/>
          </p:cNvSpPr>
          <p:nvPr>
            <p:ph sz="quarter" idx="35" hasCustomPrompt="1"/>
          </p:nvPr>
        </p:nvSpPr>
        <p:spPr>
          <a:xfrm>
            <a:off x="2628900" y="5714970"/>
            <a:ext cx="18288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36" name="Picture Placeholder 27"/>
          <p:cNvSpPr>
            <a:spLocks noGrp="1"/>
          </p:cNvSpPr>
          <p:nvPr>
            <p:ph type="pic" sz="quarter" idx="36"/>
          </p:nvPr>
        </p:nvSpPr>
        <p:spPr>
          <a:xfrm>
            <a:off x="2743200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7" name="Content Placeholder 4"/>
          <p:cNvSpPr>
            <a:spLocks noGrp="1"/>
          </p:cNvSpPr>
          <p:nvPr>
            <p:ph sz="quarter" idx="37" hasCustomPrompt="1"/>
          </p:nvPr>
        </p:nvSpPr>
        <p:spPr>
          <a:xfrm>
            <a:off x="4686300" y="5714970"/>
            <a:ext cx="18288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38" name="Picture Placeholder 27"/>
          <p:cNvSpPr>
            <a:spLocks noGrp="1"/>
          </p:cNvSpPr>
          <p:nvPr>
            <p:ph type="pic" sz="quarter" idx="38"/>
          </p:nvPr>
        </p:nvSpPr>
        <p:spPr>
          <a:xfrm>
            <a:off x="4800600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9" name="Picture Placeholder 27"/>
          <p:cNvSpPr>
            <a:spLocks noGrp="1"/>
          </p:cNvSpPr>
          <p:nvPr>
            <p:ph type="pic" sz="quarter" idx="39"/>
          </p:nvPr>
        </p:nvSpPr>
        <p:spPr>
          <a:xfrm>
            <a:off x="6858000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0" name="Content Placeholder 4"/>
          <p:cNvSpPr>
            <a:spLocks noGrp="1"/>
          </p:cNvSpPr>
          <p:nvPr>
            <p:ph sz="quarter" idx="40" hasCustomPrompt="1"/>
          </p:nvPr>
        </p:nvSpPr>
        <p:spPr>
          <a:xfrm>
            <a:off x="6743700" y="5714970"/>
            <a:ext cx="18288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41" name="Content Placeholder 4"/>
          <p:cNvSpPr>
            <a:spLocks noGrp="1"/>
          </p:cNvSpPr>
          <p:nvPr>
            <p:ph sz="quarter" idx="41" hasCustomPrompt="1"/>
          </p:nvPr>
        </p:nvSpPr>
        <p:spPr>
          <a:xfrm>
            <a:off x="571500" y="5714970"/>
            <a:ext cx="18288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19" name="Rectangle 1032"/>
          <p:cNvSpPr>
            <a:spLocks noChangeArrowheads="1"/>
          </p:cNvSpPr>
          <p:nvPr/>
        </p:nvSpPr>
        <p:spPr bwMode="auto">
          <a:xfrm>
            <a:off x="0" y="838200"/>
            <a:ext cx="9144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4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 Experts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8 Experts Template</a:t>
            </a:r>
            <a:endParaRPr lang="en-US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26"/>
          </p:nvPr>
        </p:nvSpPr>
        <p:spPr>
          <a:xfrm>
            <a:off x="685800" y="160022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9" name="Content Placeholder 4"/>
          <p:cNvSpPr>
            <a:spLocks noGrp="1"/>
          </p:cNvSpPr>
          <p:nvPr>
            <p:ph sz="quarter" idx="27" hasCustomPrompt="1"/>
          </p:nvPr>
        </p:nvSpPr>
        <p:spPr>
          <a:xfrm>
            <a:off x="2628900" y="3291789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30" name="Picture Placeholder 27"/>
          <p:cNvSpPr>
            <a:spLocks noGrp="1"/>
          </p:cNvSpPr>
          <p:nvPr>
            <p:ph type="pic" sz="quarter" idx="28"/>
          </p:nvPr>
        </p:nvSpPr>
        <p:spPr>
          <a:xfrm>
            <a:off x="2743200" y="160022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1" name="Content Placeholder 4"/>
          <p:cNvSpPr>
            <a:spLocks noGrp="1"/>
          </p:cNvSpPr>
          <p:nvPr>
            <p:ph sz="quarter" idx="29" hasCustomPrompt="1"/>
          </p:nvPr>
        </p:nvSpPr>
        <p:spPr>
          <a:xfrm>
            <a:off x="4686300" y="3291789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32" name="Picture Placeholder 27"/>
          <p:cNvSpPr>
            <a:spLocks noGrp="1"/>
          </p:cNvSpPr>
          <p:nvPr>
            <p:ph type="pic" sz="quarter" idx="30"/>
          </p:nvPr>
        </p:nvSpPr>
        <p:spPr>
          <a:xfrm>
            <a:off x="4800600" y="160022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1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9144000" cy="304800"/>
          </a:xfrm>
        </p:spPr>
        <p:txBody>
          <a:bodyPr lIns="457200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 smtClean="0"/>
              <a:t>Subheader</a:t>
            </a:r>
            <a:r>
              <a:rPr lang="en-US" dirty="0" smtClean="0"/>
              <a:t> Optional</a:t>
            </a:r>
            <a:endParaRPr lang="en-US" dirty="0"/>
          </a:p>
        </p:txBody>
      </p:sp>
      <p:sp>
        <p:nvSpPr>
          <p:cNvPr id="19" name="Picture Placeholder 27"/>
          <p:cNvSpPr>
            <a:spLocks noGrp="1"/>
          </p:cNvSpPr>
          <p:nvPr>
            <p:ph type="pic" sz="quarter" idx="31"/>
          </p:nvPr>
        </p:nvSpPr>
        <p:spPr>
          <a:xfrm>
            <a:off x="6858000" y="160022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32" hasCustomPrompt="1"/>
          </p:nvPr>
        </p:nvSpPr>
        <p:spPr>
          <a:xfrm>
            <a:off x="6743700" y="3291789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26" name="Content Placeholder 4"/>
          <p:cNvSpPr>
            <a:spLocks noGrp="1"/>
          </p:cNvSpPr>
          <p:nvPr>
            <p:ph sz="quarter" idx="33" hasCustomPrompt="1"/>
          </p:nvPr>
        </p:nvSpPr>
        <p:spPr>
          <a:xfrm>
            <a:off x="571500" y="3291789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27" name="Picture Placeholder 27"/>
          <p:cNvSpPr>
            <a:spLocks noGrp="1"/>
          </p:cNvSpPr>
          <p:nvPr>
            <p:ph type="pic" sz="quarter" idx="34"/>
          </p:nvPr>
        </p:nvSpPr>
        <p:spPr>
          <a:xfrm>
            <a:off x="685800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2" name="Content Placeholder 4"/>
          <p:cNvSpPr>
            <a:spLocks noGrp="1"/>
          </p:cNvSpPr>
          <p:nvPr>
            <p:ph sz="quarter" idx="35" hasCustomPrompt="1"/>
          </p:nvPr>
        </p:nvSpPr>
        <p:spPr>
          <a:xfrm>
            <a:off x="2628900" y="5714970"/>
            <a:ext cx="18288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43" name="Picture Placeholder 27"/>
          <p:cNvSpPr>
            <a:spLocks noGrp="1"/>
          </p:cNvSpPr>
          <p:nvPr>
            <p:ph type="pic" sz="quarter" idx="36"/>
          </p:nvPr>
        </p:nvSpPr>
        <p:spPr>
          <a:xfrm>
            <a:off x="2743200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4" name="Content Placeholder 4"/>
          <p:cNvSpPr>
            <a:spLocks noGrp="1"/>
          </p:cNvSpPr>
          <p:nvPr>
            <p:ph sz="quarter" idx="37" hasCustomPrompt="1"/>
          </p:nvPr>
        </p:nvSpPr>
        <p:spPr>
          <a:xfrm>
            <a:off x="4686300" y="5714970"/>
            <a:ext cx="18288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45" name="Picture Placeholder 27"/>
          <p:cNvSpPr>
            <a:spLocks noGrp="1"/>
          </p:cNvSpPr>
          <p:nvPr>
            <p:ph type="pic" sz="quarter" idx="38"/>
          </p:nvPr>
        </p:nvSpPr>
        <p:spPr>
          <a:xfrm>
            <a:off x="4800600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6" name="Picture Placeholder 27"/>
          <p:cNvSpPr>
            <a:spLocks noGrp="1"/>
          </p:cNvSpPr>
          <p:nvPr>
            <p:ph type="pic" sz="quarter" idx="39"/>
          </p:nvPr>
        </p:nvSpPr>
        <p:spPr>
          <a:xfrm>
            <a:off x="6858000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7" name="Content Placeholder 4"/>
          <p:cNvSpPr>
            <a:spLocks noGrp="1"/>
          </p:cNvSpPr>
          <p:nvPr>
            <p:ph sz="quarter" idx="40" hasCustomPrompt="1"/>
          </p:nvPr>
        </p:nvSpPr>
        <p:spPr>
          <a:xfrm>
            <a:off x="6743700" y="5714970"/>
            <a:ext cx="18288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48" name="Content Placeholder 4"/>
          <p:cNvSpPr>
            <a:spLocks noGrp="1"/>
          </p:cNvSpPr>
          <p:nvPr>
            <p:ph sz="quarter" idx="41" hasCustomPrompt="1"/>
          </p:nvPr>
        </p:nvSpPr>
        <p:spPr>
          <a:xfrm>
            <a:off x="571500" y="5714970"/>
            <a:ext cx="18288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21" name="Rectangle 1032"/>
          <p:cNvSpPr>
            <a:spLocks noChangeArrowheads="1"/>
          </p:cNvSpPr>
          <p:nvPr/>
        </p:nvSpPr>
        <p:spPr bwMode="auto">
          <a:xfrm>
            <a:off x="0" y="838200"/>
            <a:ext cx="9144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3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Divider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800600" y="1066800"/>
            <a:ext cx="4114800" cy="1905000"/>
          </a:xfrm>
        </p:spPr>
        <p:txBody>
          <a:bodyPr anchor="ctr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TEMPLATE FOR CUSTOM SECTION DIVIDER</a:t>
            </a:r>
            <a:endParaRPr lang="en-US" dirty="0"/>
          </a:p>
        </p:txBody>
      </p:sp>
      <p:sp>
        <p:nvSpPr>
          <p:cNvPr id="12" name="Rectangle 1032"/>
          <p:cNvSpPr>
            <a:spLocks noChangeArrowheads="1"/>
          </p:cNvSpPr>
          <p:nvPr userDrawn="1"/>
        </p:nvSpPr>
        <p:spPr bwMode="auto">
          <a:xfrm rot="5400000">
            <a:off x="6915150" y="3105150"/>
            <a:ext cx="4343400" cy="1143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032"/>
          <p:cNvSpPr>
            <a:spLocks noChangeArrowheads="1"/>
          </p:cNvSpPr>
          <p:nvPr userDrawn="1"/>
        </p:nvSpPr>
        <p:spPr bwMode="auto">
          <a:xfrm rot="5400000">
            <a:off x="2447722" y="3105150"/>
            <a:ext cx="4343400" cy="1143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800600" y="3337561"/>
            <a:ext cx="3703277" cy="449578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tx1"/>
                </a:solidFill>
              </a:defRPr>
            </a:lvl4pPr>
            <a:lvl5pPr>
              <a:buFontTx/>
              <a:buNone/>
              <a:defRPr sz="2000">
                <a:solidFill>
                  <a:schemeClr val="tx1"/>
                </a:solidFill>
              </a:defRPr>
            </a:lvl5pPr>
          </a:lstStyle>
          <a:p>
            <a:r>
              <a:rPr lang="en-US" dirty="0" smtClean="0"/>
              <a:t>Optional Subtitle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4572000" cy="4343400"/>
          </a:xfrm>
          <a:prstGeom prst="rect">
            <a:avLst/>
          </a:prstGeom>
        </p:spPr>
      </p:pic>
      <p:pic>
        <p:nvPicPr>
          <p:cNvPr id="8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2497" y="6333411"/>
            <a:ext cx="1817385" cy="44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26671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Divider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741414" y="4034024"/>
            <a:ext cx="3703277" cy="449578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tx1"/>
                </a:solidFill>
              </a:defRPr>
            </a:lvl4pPr>
            <a:lvl5pPr>
              <a:buFontTx/>
              <a:buNone/>
              <a:defRPr sz="2000">
                <a:solidFill>
                  <a:schemeClr val="tx1"/>
                </a:solidFill>
              </a:defRPr>
            </a:lvl5pPr>
          </a:lstStyle>
          <a:p>
            <a:r>
              <a:rPr lang="en-US" dirty="0" smtClean="0"/>
              <a:t>Optional Subtitle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0" y="2441448"/>
            <a:ext cx="9144000" cy="1173477"/>
            <a:chOff x="0" y="-182877"/>
            <a:chExt cx="6309341" cy="1173477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-182877"/>
              <a:ext cx="6309341" cy="1024126"/>
            </a:xfrm>
            <a:prstGeom prst="rect">
              <a:avLst/>
            </a:prstGeom>
            <a:solidFill>
              <a:srgbClr val="4A4541"/>
            </a:solidFill>
          </p:spPr>
          <p:txBody>
            <a:bodyPr wrap="square" rtlCol="0" anchor="ctr">
              <a:noAutofit/>
            </a:bodyPr>
            <a:lstStyle/>
            <a:p>
              <a:pPr marL="0" indent="0" algn="ctr">
                <a:buFontTx/>
                <a:buNone/>
              </a:pPr>
              <a:endParaRPr lang="en-US" sz="2400" kern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" name="Rectangle 1032"/>
            <p:cNvSpPr>
              <a:spLocks noChangeArrowheads="1"/>
            </p:cNvSpPr>
            <p:nvPr userDrawn="1"/>
          </p:nvSpPr>
          <p:spPr bwMode="auto">
            <a:xfrm>
              <a:off x="0" y="838200"/>
              <a:ext cx="6309341" cy="15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31561" y="2441448"/>
            <a:ext cx="7680877" cy="1021077"/>
          </a:xfrm>
        </p:spPr>
        <p:txBody>
          <a:bodyPr anchor="ctr"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TEMPLATE FOR CUSTOM SECTION DIVIDER</a:t>
            </a:r>
            <a:endParaRPr lang="en-US" dirty="0"/>
          </a:p>
        </p:txBody>
      </p:sp>
      <p:pic>
        <p:nvPicPr>
          <p:cNvPr id="12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2497" y="6333411"/>
            <a:ext cx="1817385" cy="44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704903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MPLATE FOR TEXT/GRAPHIC/PHOTO No S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TEMPLATE FOR TEXT/GRAPHIC/PHOTO No Spark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527048"/>
            <a:ext cx="8153400" cy="44196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9144000" cy="304800"/>
          </a:xfrm>
        </p:spPr>
        <p:txBody>
          <a:bodyPr lIns="457200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 smtClean="0"/>
              <a:t>Subheader</a:t>
            </a:r>
            <a:r>
              <a:rPr lang="en-US" dirty="0" smtClean="0"/>
              <a:t> Optional</a:t>
            </a:r>
            <a:endParaRPr lang="en-US" dirty="0"/>
          </a:p>
        </p:txBody>
      </p:sp>
      <p:sp>
        <p:nvSpPr>
          <p:cNvPr id="6" name="Rectangle 1032"/>
          <p:cNvSpPr>
            <a:spLocks noChangeArrowheads="1"/>
          </p:cNvSpPr>
          <p:nvPr/>
        </p:nvSpPr>
        <p:spPr bwMode="auto">
          <a:xfrm>
            <a:off x="0" y="838200"/>
            <a:ext cx="9144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097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MPLATE FOR TEXT With S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21" r="36824"/>
          <a:stretch/>
        </p:blipFill>
        <p:spPr bwMode="auto">
          <a:xfrm>
            <a:off x="5992077" y="992055"/>
            <a:ext cx="3151873" cy="3148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TEMPLATE FOR TEXT With Spark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527048"/>
            <a:ext cx="8153400" cy="4419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9144000" cy="304800"/>
          </a:xfrm>
        </p:spPr>
        <p:txBody>
          <a:bodyPr lIns="457200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 smtClean="0"/>
              <a:t>Subheader</a:t>
            </a:r>
            <a:r>
              <a:rPr lang="en-US" dirty="0" smtClean="0"/>
              <a:t> Optional</a:t>
            </a:r>
            <a:endParaRPr lang="en-US" dirty="0"/>
          </a:p>
        </p:txBody>
      </p:sp>
      <p:sp>
        <p:nvSpPr>
          <p:cNvPr id="9" name="Rectangle 1032"/>
          <p:cNvSpPr>
            <a:spLocks noChangeArrowheads="1"/>
          </p:cNvSpPr>
          <p:nvPr/>
        </p:nvSpPr>
        <p:spPr bwMode="auto">
          <a:xfrm>
            <a:off x="0" y="838200"/>
            <a:ext cx="9144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14322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MPLATE FOR PROJECT OVERVIEW No S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>
            <a:lvl1pPr>
              <a:lnSpc>
                <a:spcPts val="2800"/>
              </a:lnSpc>
              <a:defRPr baseline="0"/>
            </a:lvl1pPr>
          </a:lstStyle>
          <a:p>
            <a:r>
              <a:rPr lang="en-US" dirty="0" smtClean="0"/>
              <a:t>TEMPLATE FOR PROJECT OVERVIEW No Spark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527048"/>
            <a:ext cx="4038600" cy="4419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5"/>
          </p:nvPr>
        </p:nvSpPr>
        <p:spPr>
          <a:xfrm>
            <a:off x="4876800" y="1527048"/>
            <a:ext cx="3810000" cy="2057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6"/>
          </p:nvPr>
        </p:nvSpPr>
        <p:spPr>
          <a:xfrm>
            <a:off x="4876800" y="3810000"/>
            <a:ext cx="3810000" cy="2133600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9144000" cy="304800"/>
          </a:xfrm>
        </p:spPr>
        <p:txBody>
          <a:bodyPr lIns="457200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 smtClean="0"/>
              <a:t>Subheader</a:t>
            </a:r>
            <a:r>
              <a:rPr lang="en-US" dirty="0" smtClean="0"/>
              <a:t> Optional</a:t>
            </a:r>
            <a:endParaRPr lang="en-US" dirty="0"/>
          </a:p>
        </p:txBody>
      </p:sp>
      <p:sp>
        <p:nvSpPr>
          <p:cNvPr id="8" name="Rectangle 1032"/>
          <p:cNvSpPr>
            <a:spLocks noChangeArrowheads="1"/>
          </p:cNvSpPr>
          <p:nvPr/>
        </p:nvSpPr>
        <p:spPr bwMode="auto">
          <a:xfrm>
            <a:off x="0" y="838200"/>
            <a:ext cx="9144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65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-BY-SIDE/COMPARISON TEXT With S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21" r="36824"/>
          <a:stretch/>
        </p:blipFill>
        <p:spPr bwMode="auto">
          <a:xfrm>
            <a:off x="5992077" y="992055"/>
            <a:ext cx="3151873" cy="3148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>
            <a:lvl1pPr>
              <a:lnSpc>
                <a:spcPts val="2800"/>
              </a:lnSpc>
              <a:defRPr/>
            </a:lvl1pPr>
          </a:lstStyle>
          <a:p>
            <a:r>
              <a:rPr lang="en-US" dirty="0" smtClean="0"/>
              <a:t>SIDE-BY-SIDE/COMPARISON TEXT With Spark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527048"/>
            <a:ext cx="3886200" cy="466338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2"/>
          </p:nvPr>
        </p:nvSpPr>
        <p:spPr>
          <a:xfrm>
            <a:off x="4800600" y="1527048"/>
            <a:ext cx="3886200" cy="466338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9144000" cy="304800"/>
          </a:xfrm>
        </p:spPr>
        <p:txBody>
          <a:bodyPr lIns="457200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 smtClean="0"/>
              <a:t>Subheader</a:t>
            </a:r>
            <a:r>
              <a:rPr lang="en-US" dirty="0" smtClean="0"/>
              <a:t> Optional</a:t>
            </a:r>
            <a:endParaRPr lang="en-US" dirty="0"/>
          </a:p>
        </p:txBody>
      </p:sp>
      <p:sp>
        <p:nvSpPr>
          <p:cNvPr id="10" name="Rectangle 1032"/>
          <p:cNvSpPr>
            <a:spLocks noChangeArrowheads="1"/>
          </p:cNvSpPr>
          <p:nvPr/>
        </p:nvSpPr>
        <p:spPr bwMode="auto">
          <a:xfrm>
            <a:off x="0" y="838200"/>
            <a:ext cx="9144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287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-BY-SIDE/COMPARISON TEXT No S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>
            <a:lvl1pPr>
              <a:lnSpc>
                <a:spcPts val="2800"/>
              </a:lnSpc>
              <a:defRPr baseline="0"/>
            </a:lvl1pPr>
          </a:lstStyle>
          <a:p>
            <a:r>
              <a:rPr lang="en-US" dirty="0" smtClean="0"/>
              <a:t>SIDE-BY-SIDE/COMPARISON TEXT No Spark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527048"/>
            <a:ext cx="3886200" cy="464512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2"/>
          </p:nvPr>
        </p:nvSpPr>
        <p:spPr>
          <a:xfrm>
            <a:off x="4800600" y="1527048"/>
            <a:ext cx="3886200" cy="464512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9144000" cy="304800"/>
          </a:xfrm>
        </p:spPr>
        <p:txBody>
          <a:bodyPr lIns="457200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 smtClean="0"/>
              <a:t>Subheader</a:t>
            </a:r>
            <a:r>
              <a:rPr lang="en-US" dirty="0" smtClean="0"/>
              <a:t> Optional</a:t>
            </a:r>
            <a:endParaRPr lang="en-US" dirty="0"/>
          </a:p>
        </p:txBody>
      </p:sp>
      <p:sp>
        <p:nvSpPr>
          <p:cNvPr id="10" name="Rectangle 1032"/>
          <p:cNvSpPr>
            <a:spLocks noChangeArrowheads="1"/>
          </p:cNvSpPr>
          <p:nvPr/>
        </p:nvSpPr>
        <p:spPr bwMode="auto">
          <a:xfrm>
            <a:off x="0" y="838200"/>
            <a:ext cx="9144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66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GRAPHIC AND SIDEBAR No S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2"/>
          </p:nvPr>
        </p:nvSpPr>
        <p:spPr>
          <a:xfrm>
            <a:off x="457200" y="1527048"/>
            <a:ext cx="6019800" cy="4419600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600" b="0">
                <a:solidFill>
                  <a:schemeClr val="accent1"/>
                </a:solidFill>
              </a:defRPr>
            </a:lvl3pPr>
            <a:lvl4pPr>
              <a:defRPr sz="1400" b="1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1"/>
          </p:nvPr>
        </p:nvSpPr>
        <p:spPr>
          <a:xfrm>
            <a:off x="6705600" y="2565234"/>
            <a:ext cx="2133600" cy="33528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705600" y="1527048"/>
            <a:ext cx="2133600" cy="838200"/>
          </a:xfrm>
        </p:spPr>
        <p:txBody>
          <a:bodyPr tIns="9144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TEXT/GRAPHIC AND SIDEBAR No Spark</a:t>
            </a:r>
            <a:endParaRPr lang="en-US" dirty="0"/>
          </a:p>
        </p:txBody>
      </p:sp>
      <p:sp>
        <p:nvSpPr>
          <p:cNvPr id="9" name="Rectangle 1032"/>
          <p:cNvSpPr>
            <a:spLocks noChangeArrowheads="1"/>
          </p:cNvSpPr>
          <p:nvPr/>
        </p:nvSpPr>
        <p:spPr bwMode="auto">
          <a:xfrm>
            <a:off x="0" y="838200"/>
            <a:ext cx="9144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9144000" cy="304800"/>
          </a:xfrm>
        </p:spPr>
        <p:txBody>
          <a:bodyPr lIns="457200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 smtClean="0"/>
              <a:t>Subheader</a:t>
            </a:r>
            <a:r>
              <a:rPr lang="en-US" dirty="0" smtClean="0"/>
              <a:t> Optional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164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841248"/>
          </a:xfrm>
          <a:prstGeom prst="rect">
            <a:avLst/>
          </a:prstGeom>
          <a:solidFill>
            <a:srgbClr val="4A4541"/>
          </a:solidFill>
        </p:spPr>
        <p:txBody>
          <a:bodyPr wrap="none" rtlCol="0" anchor="ctr">
            <a:spAutoFit/>
          </a:bodyPr>
          <a:lstStyle/>
          <a:p>
            <a:pPr marL="0" indent="0" algn="ctr">
              <a:buFontTx/>
              <a:buNone/>
            </a:pPr>
            <a:endParaRPr lang="en-US" sz="2400" kern="0" dirty="0" smtClean="0">
              <a:solidFill>
                <a:schemeClr val="tx1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457200" tIns="91440" rIns="9144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31" name="Text Box 10"/>
          <p:cNvSpPr txBox="1">
            <a:spLocks noChangeArrowheads="1"/>
          </p:cNvSpPr>
          <p:nvPr/>
        </p:nvSpPr>
        <p:spPr bwMode="auto">
          <a:xfrm>
            <a:off x="152400" y="6647599"/>
            <a:ext cx="1752600" cy="16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>
              <a:defRPr sz="800" b="0" i="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 pitchFamily="-32" charset="-128"/>
              </a:defRPr>
            </a:lvl1pPr>
          </a:lstStyle>
          <a:p>
            <a:pPr lvl="0" algn="l"/>
            <a:fld id="{55A2B6FE-016A-4C15-8F97-A10BEAFB16E9}" type="slidenum">
              <a:rPr lang="en-US" sz="1000" b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pPr lvl="0" algn="l"/>
              <a:t>‹#›</a:t>
            </a:fld>
            <a:endParaRPr lang="en-US" sz="1000" b="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angle 1032"/>
          <p:cNvSpPr>
            <a:spLocks noChangeArrowheads="1"/>
          </p:cNvSpPr>
          <p:nvPr userDrawn="1"/>
        </p:nvSpPr>
        <p:spPr bwMode="auto">
          <a:xfrm>
            <a:off x="0" y="838200"/>
            <a:ext cx="9144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2497" y="6333411"/>
            <a:ext cx="1817385" cy="44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5854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29" r:id="rId2"/>
    <p:sldLayoutId id="2147484058" r:id="rId3"/>
    <p:sldLayoutId id="2147483995" r:id="rId4"/>
    <p:sldLayoutId id="2147483996" r:id="rId5"/>
    <p:sldLayoutId id="2147484005" r:id="rId6"/>
    <p:sldLayoutId id="2147484003" r:id="rId7"/>
    <p:sldLayoutId id="2147484002" r:id="rId8"/>
    <p:sldLayoutId id="2147484001" r:id="rId9"/>
    <p:sldLayoutId id="2147484030" r:id="rId10"/>
    <p:sldLayoutId id="2147484011" r:id="rId11"/>
    <p:sldLayoutId id="2147484021" r:id="rId12"/>
    <p:sldLayoutId id="2147484019" r:id="rId13"/>
    <p:sldLayoutId id="2147484020" r:id="rId14"/>
    <p:sldLayoutId id="2147484016" r:id="rId15"/>
    <p:sldLayoutId id="2147484009" r:id="rId16"/>
    <p:sldLayoutId id="2147484008" r:id="rId17"/>
    <p:sldLayoutId id="2147484015" r:id="rId18"/>
    <p:sldLayoutId id="2147484007" r:id="rId1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ts val="2800"/>
        </a:lnSpc>
        <a:spcBef>
          <a:spcPts val="40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  <a:cs typeface="ＭＳ Ｐゴシック" charset="0"/>
        </a:defRPr>
      </a:lvl2pPr>
      <a:lvl3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  <a:cs typeface="ＭＳ Ｐゴシック" charset="0"/>
        </a:defRPr>
      </a:lvl3pPr>
      <a:lvl4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  <a:cs typeface="ＭＳ Ｐゴシック" charset="0"/>
        </a:defRPr>
      </a:lvl4pPr>
      <a:lvl5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</a:defRPr>
      </a:lvl9pPr>
    </p:titleStyle>
    <p:bodyStyle>
      <a:lvl1pPr marL="284163" indent="-284163" algn="l" rtl="0" eaLnBrk="1" fontAlgn="base" hangingPunct="1">
        <a:spcBef>
          <a:spcPts val="1176"/>
        </a:spcBef>
        <a:spcAft>
          <a:spcPct val="0"/>
        </a:spcAft>
        <a:buClr>
          <a:schemeClr val="accent2"/>
        </a:buClr>
        <a:buFont typeface="Wingdings" charset="2"/>
        <a:buChar char="§"/>
        <a:defRPr sz="2400">
          <a:solidFill>
            <a:schemeClr val="accent1"/>
          </a:solidFill>
          <a:latin typeface="+mn-lt"/>
          <a:ea typeface="+mn-ea"/>
          <a:cs typeface="ＭＳ Ｐゴシック" charset="0"/>
        </a:defRPr>
      </a:lvl1pPr>
      <a:lvl2pPr marL="739775" indent="-282575" algn="l" rtl="0" eaLnBrk="1" fontAlgn="base" hangingPunct="1">
        <a:spcBef>
          <a:spcPts val="108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accent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–"/>
        <a:defRPr sz="1600">
          <a:solidFill>
            <a:schemeClr val="accent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 b="1">
          <a:solidFill>
            <a:schemeClr val="accent1"/>
          </a:solidFill>
          <a:latin typeface="+mn-lt"/>
          <a:ea typeface="+mn-ea"/>
        </a:defRPr>
      </a:lvl4pPr>
      <a:lvl5pPr marL="18288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accent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3333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3333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3333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LTCOPsurvey@norc.org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800" dirty="0" smtClean="0"/>
              <a:t>National Evaluation of the Long-Term Care Ombudsman Program: </a:t>
            </a:r>
          </a:p>
          <a:p>
            <a:r>
              <a:rPr lang="en-US" sz="2000" dirty="0" smtClean="0"/>
              <a:t>Local Data Collection</a:t>
            </a:r>
            <a:endParaRPr lang="en-US" sz="2000" dirty="0"/>
          </a:p>
        </p:txBody>
      </p:sp>
      <p:sp>
        <p:nvSpPr>
          <p:cNvPr id="8" name="Subtitle 1"/>
          <p:cNvSpPr>
            <a:spLocks noGrp="1"/>
          </p:cNvSpPr>
          <p:nvPr>
            <p:ph type="subTitle" idx="1"/>
          </p:nvPr>
        </p:nvSpPr>
        <p:spPr>
          <a:xfrm>
            <a:off x="4800600" y="4617707"/>
            <a:ext cx="3401618" cy="411476"/>
          </a:xfrm>
        </p:spPr>
        <p:txBody>
          <a:bodyPr/>
          <a:lstStyle/>
          <a:p>
            <a:r>
              <a:rPr lang="en-US" dirty="0" smtClean="0"/>
              <a:t>May 3, 2018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1800" dirty="0" smtClean="0"/>
              <a:t>Kim Nguyen, Ph.D.                                  Emily White, M.A.</a:t>
            </a:r>
          </a:p>
          <a:p>
            <a:r>
              <a:rPr lang="en-US" sz="1800" dirty="0" smtClean="0"/>
              <a:t>NORC at the University of Chicago                     </a:t>
            </a:r>
            <a:endParaRPr lang="en-US" sz="1800" dirty="0"/>
          </a:p>
        </p:txBody>
      </p:sp>
      <p:pic>
        <p:nvPicPr>
          <p:cNvPr id="7" name="Picture Placeholder 10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90600"/>
            <a:ext cx="4572000" cy="4343400"/>
          </a:xfrm>
        </p:spPr>
      </p:pic>
    </p:spTree>
    <p:extLst>
      <p:ext uri="{BB962C8B-B14F-4D97-AF65-F5344CB8AC3E}">
        <p14:creationId xmlns:p14="http://schemas.microsoft.com/office/powerpoint/2010/main" val="279698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Surveys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Voluntary:</a:t>
            </a:r>
          </a:p>
          <a:p>
            <a:pPr lvl="1"/>
            <a:r>
              <a:rPr lang="en-US" dirty="0"/>
              <a:t>This survey is voluntary and </a:t>
            </a:r>
            <a:r>
              <a:rPr lang="en-US" dirty="0" smtClean="0"/>
              <a:t>not </a:t>
            </a:r>
            <a:r>
              <a:rPr lang="en-US" dirty="0"/>
              <a:t>part of an audit or a  </a:t>
            </a:r>
            <a:r>
              <a:rPr lang="en-US" dirty="0" smtClean="0"/>
              <a:t>    compliance </a:t>
            </a:r>
            <a:r>
              <a:rPr lang="en-US" dirty="0"/>
              <a:t>review.</a:t>
            </a:r>
          </a:p>
          <a:p>
            <a:pPr lvl="1"/>
            <a:r>
              <a:rPr lang="en-US" dirty="0"/>
              <a:t>You may choose to skip any questions that you do not feel comfortable answering, and you may </a:t>
            </a:r>
            <a:r>
              <a:rPr lang="en-US" dirty="0" smtClean="0"/>
              <a:t>quit the </a:t>
            </a:r>
            <a:r>
              <a:rPr lang="en-US" dirty="0"/>
              <a:t>survey at any time.</a:t>
            </a:r>
          </a:p>
          <a:p>
            <a:r>
              <a:rPr lang="en-US" dirty="0"/>
              <a:t>Confidential:</a:t>
            </a:r>
          </a:p>
          <a:p>
            <a:pPr lvl="1"/>
            <a:r>
              <a:rPr lang="en-US" dirty="0" smtClean="0"/>
              <a:t>Your individual responses will not be shared outside the NORC </a:t>
            </a:r>
            <a:r>
              <a:rPr lang="en-US" dirty="0"/>
              <a:t>evaluation team </a:t>
            </a:r>
            <a:endParaRPr lang="en-US" dirty="0" smtClean="0"/>
          </a:p>
          <a:p>
            <a:pPr lvl="1"/>
            <a:r>
              <a:rPr lang="en-US" b="1" dirty="0" smtClean="0"/>
              <a:t>Survey results will not identify state or local programs</a:t>
            </a:r>
            <a:r>
              <a:rPr lang="en-US" dirty="0" smtClean="0"/>
              <a:t>. All results will be pooled across all participating programs and reported out based on respondent group (i.e., ombudsman, volunteer).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This survey is both </a:t>
            </a:r>
            <a:r>
              <a:rPr lang="en-US" b="1" dirty="0"/>
              <a:t>voluntary</a:t>
            </a:r>
            <a:r>
              <a:rPr lang="en-US" dirty="0"/>
              <a:t> and </a:t>
            </a:r>
            <a:r>
              <a:rPr lang="en-US" b="1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738746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Surveys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7200" y="1527048"/>
            <a:ext cx="8153400" cy="1627635"/>
          </a:xfrm>
        </p:spPr>
        <p:txBody>
          <a:bodyPr/>
          <a:lstStyle/>
          <a:p>
            <a:r>
              <a:rPr lang="en-US" dirty="0" smtClean="0"/>
              <a:t>The surveys focus on the following areas:</a:t>
            </a:r>
          </a:p>
          <a:p>
            <a:pPr lvl="1"/>
            <a:r>
              <a:rPr lang="en-US" dirty="0" smtClean="0"/>
              <a:t>Background </a:t>
            </a:r>
            <a:r>
              <a:rPr lang="en-US" dirty="0"/>
              <a:t>information</a:t>
            </a:r>
          </a:p>
          <a:p>
            <a:pPr lvl="1"/>
            <a:r>
              <a:rPr lang="en-US" dirty="0"/>
              <a:t>Program structure &amp; resources</a:t>
            </a:r>
          </a:p>
          <a:p>
            <a:pPr lvl="1"/>
            <a:r>
              <a:rPr lang="en-US" dirty="0"/>
              <a:t>State and local level </a:t>
            </a:r>
            <a:r>
              <a:rPr lang="en-US" dirty="0" smtClean="0"/>
              <a:t>coordination </a:t>
            </a:r>
            <a:endParaRPr lang="en-US" i="1" dirty="0"/>
          </a:p>
          <a:p>
            <a:pPr lvl="1"/>
            <a:r>
              <a:rPr lang="en-US" dirty="0"/>
              <a:t>Program activities</a:t>
            </a:r>
          </a:p>
          <a:p>
            <a:pPr lvl="1"/>
            <a:r>
              <a:rPr lang="en-US" dirty="0"/>
              <a:t>Program quality assurance</a:t>
            </a:r>
          </a:p>
          <a:p>
            <a:pPr lvl="1"/>
            <a:r>
              <a:rPr lang="en-US" dirty="0"/>
              <a:t>Demographic information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Topics and Administration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4892024"/>
            <a:ext cx="8153400" cy="112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284163" indent="-284163" algn="l" rtl="0" eaLnBrk="1" fontAlgn="base" hangingPunct="1">
              <a:spcBef>
                <a:spcPts val="1176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§"/>
              <a:defRPr sz="2400">
                <a:solidFill>
                  <a:schemeClr val="accent1"/>
                </a:solidFill>
                <a:latin typeface="+mn-lt"/>
                <a:ea typeface="+mn-ea"/>
                <a:cs typeface="ＭＳ Ｐゴシック" charset="0"/>
              </a:defRPr>
            </a:lvl1pPr>
            <a:lvl2pPr marL="739775" indent="-282575" algn="l" rtl="0" eaLnBrk="1" fontAlgn="base" hangingPunct="1">
              <a:spcBef>
                <a:spcPts val="108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accent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1600">
                <a:solidFill>
                  <a:schemeClr val="accent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 b="1">
                <a:solidFill>
                  <a:schemeClr val="accent1"/>
                </a:solidFill>
                <a:latin typeface="+mn-lt"/>
                <a:ea typeface="+mn-ea"/>
              </a:defRPr>
            </a:lvl4pPr>
            <a:lvl5pPr marL="18288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333333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333333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333333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333333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 smtClean="0"/>
              <a:t>Each survey can be completed in 1 of 2 ways:</a:t>
            </a:r>
          </a:p>
          <a:p>
            <a:pPr lvl="1"/>
            <a:r>
              <a:rPr lang="en-US" kern="0" dirty="0" smtClean="0"/>
              <a:t>Web-based</a:t>
            </a:r>
          </a:p>
          <a:p>
            <a:pPr lvl="1"/>
            <a:r>
              <a:rPr lang="en-US" kern="0" dirty="0" smtClean="0"/>
              <a:t>Paper-based</a:t>
            </a:r>
          </a:p>
        </p:txBody>
      </p:sp>
    </p:spTree>
    <p:extLst>
      <p:ext uri="{BB962C8B-B14F-4D97-AF65-F5344CB8AC3E}">
        <p14:creationId xmlns:p14="http://schemas.microsoft.com/office/powerpoint/2010/main" val="4007101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Surveys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7200" y="1527048"/>
            <a:ext cx="8153400" cy="448666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 smtClean="0"/>
              <a:t>Local/Regional Ombudsmen =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Representatives of </a:t>
            </a:r>
            <a:r>
              <a:rPr lang="en-US" sz="1600" dirty="0"/>
              <a:t>the </a:t>
            </a:r>
            <a:r>
              <a:rPr lang="en-US" sz="1600" dirty="0" smtClean="0"/>
              <a:t>office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Paid </a:t>
            </a:r>
            <a:r>
              <a:rPr lang="en-US" sz="1600" dirty="0"/>
              <a:t>staff and volunteers </a:t>
            </a:r>
            <a:endParaRPr lang="en-US" sz="1600" dirty="0" smtClean="0"/>
          </a:p>
          <a:p>
            <a:pPr lvl="1">
              <a:spcBef>
                <a:spcPts val="0"/>
              </a:spcBef>
            </a:pPr>
            <a:r>
              <a:rPr lang="en-US" sz="1600" dirty="0" smtClean="0"/>
              <a:t>Depending on organizational structure, can be located in the state or local office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Office of the State LTCO = Office that is headed by the State Ombudsman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Local programs = 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programs located in decentralized structures in local entities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state Office in centralized programs 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Board </a:t>
            </a:r>
            <a:r>
              <a:rPr lang="en-US" sz="2000" dirty="0"/>
              <a:t>and care homes = </a:t>
            </a:r>
            <a:endParaRPr lang="en-US" sz="2000" dirty="0" smtClean="0"/>
          </a:p>
          <a:p>
            <a:pPr lvl="1">
              <a:spcBef>
                <a:spcPts val="0"/>
              </a:spcBef>
            </a:pPr>
            <a:r>
              <a:rPr lang="en-US" sz="1600" dirty="0" smtClean="0"/>
              <a:t>assisted </a:t>
            </a:r>
            <a:r>
              <a:rPr lang="en-US" sz="1600" dirty="0"/>
              <a:t>living </a:t>
            </a:r>
            <a:r>
              <a:rPr lang="en-US" sz="1600" dirty="0" smtClean="0"/>
              <a:t>facilities, residential care facilities, adult congregate living facilities, foster care homes, and other adult care homes (</a:t>
            </a:r>
            <a:r>
              <a:rPr lang="en-US" sz="1600" u="sng" dirty="0" smtClean="0"/>
              <a:t>not</a:t>
            </a:r>
            <a:r>
              <a:rPr lang="en-US" sz="1600" dirty="0" smtClean="0"/>
              <a:t> nursing homes)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In-home services = services provided to older adults in their own home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 note about terms used in the surveys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4892024"/>
            <a:ext cx="8153400" cy="112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284163" indent="-284163" algn="l" rtl="0" eaLnBrk="1" fontAlgn="base" hangingPunct="1">
              <a:spcBef>
                <a:spcPts val="1176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§"/>
              <a:defRPr sz="2400">
                <a:solidFill>
                  <a:schemeClr val="accent1"/>
                </a:solidFill>
                <a:latin typeface="+mn-lt"/>
                <a:ea typeface="+mn-ea"/>
                <a:cs typeface="ＭＳ Ｐゴシック" charset="0"/>
              </a:defRPr>
            </a:lvl1pPr>
            <a:lvl2pPr marL="739775" indent="-282575" algn="l" rtl="0" eaLnBrk="1" fontAlgn="base" hangingPunct="1">
              <a:spcBef>
                <a:spcPts val="108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accent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1600">
                <a:solidFill>
                  <a:schemeClr val="accent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 b="1">
                <a:solidFill>
                  <a:schemeClr val="accent1"/>
                </a:solidFill>
                <a:latin typeface="+mn-lt"/>
                <a:ea typeface="+mn-ea"/>
              </a:defRPr>
            </a:lvl4pPr>
            <a:lvl5pPr marL="18288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333333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333333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333333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333333"/>
                </a:solidFill>
                <a:latin typeface="+mn-lt"/>
                <a:ea typeface="+mn-ea"/>
              </a:defRPr>
            </a:lvl9pPr>
          </a:lstStyle>
          <a:p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871924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Administering the Surveys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Participants will receive an invitation from NORC, by email, to complete their survey</a:t>
            </a:r>
          </a:p>
          <a:p>
            <a:r>
              <a:rPr lang="en-US" dirty="0" smtClean="0"/>
              <a:t>This email invitation will contain a web link to your personalized survey</a:t>
            </a:r>
          </a:p>
          <a:p>
            <a:r>
              <a:rPr lang="en-US" dirty="0" smtClean="0"/>
              <a:t>If you have questions, need technical assistance, or would like to request a paper-based survey, you may contact the evaluation team by:</a:t>
            </a:r>
          </a:p>
          <a:p>
            <a:pPr lvl="1"/>
            <a:r>
              <a:rPr lang="en-US" dirty="0" smtClean="0"/>
              <a:t>Email at </a:t>
            </a:r>
            <a:r>
              <a:rPr lang="en-US" dirty="0" smtClean="0">
                <a:hlinkClick r:id="rId2"/>
              </a:rPr>
              <a:t>LTCOPsurvey@norc.org</a:t>
            </a:r>
            <a:endParaRPr lang="en-US" dirty="0" smtClean="0"/>
          </a:p>
          <a:p>
            <a:pPr lvl="1"/>
            <a:r>
              <a:rPr lang="en-US" dirty="0" smtClean="0"/>
              <a:t>Phone at 1-877-505-0253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What to expect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966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Administering the Surveys – Example Email Invitation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Invitation Email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53" y="1417342"/>
            <a:ext cx="8004093" cy="5212023"/>
          </a:xfrm>
        </p:spPr>
      </p:pic>
    </p:spTree>
    <p:extLst>
      <p:ext uri="{BB962C8B-B14F-4D97-AF65-F5344CB8AC3E}">
        <p14:creationId xmlns:p14="http://schemas.microsoft.com/office/powerpoint/2010/main" val="3716641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Administering the Surveys – Web Version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4995"/>
            <a:ext cx="8153400" cy="4063960"/>
          </a:xfrm>
          <a:ln w="3175">
            <a:solidFill>
              <a:schemeClr val="tx1"/>
            </a:solidFill>
          </a:ln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Web-based Surveys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098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Administering the Surveys – Web Version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Web-based Surveys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085" y="1527175"/>
            <a:ext cx="5967629" cy="4419600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94377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Administering the Surveys – Web Version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Web-based Surveys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92507"/>
            <a:ext cx="8153400" cy="3888936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97740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Administering the Surveys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Web-based Surveys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Technical tips:</a:t>
            </a:r>
          </a:p>
          <a:p>
            <a:pPr lvl="1"/>
            <a:r>
              <a:rPr lang="en-US" dirty="0" smtClean="0"/>
              <a:t>Chrome is the recommended browser, but the survey can also be accessed and completed Internet Explorer (IE).</a:t>
            </a:r>
          </a:p>
          <a:p>
            <a:pPr lvl="1"/>
            <a:r>
              <a:rPr lang="en-US" dirty="0" smtClean="0"/>
              <a:t>The survey will time out after 20 minutes of inactivity. To access your survey again:</a:t>
            </a:r>
          </a:p>
          <a:p>
            <a:pPr lvl="2"/>
            <a:r>
              <a:rPr lang="en-US" dirty="0" smtClean="0"/>
              <a:t>Close your browser</a:t>
            </a:r>
          </a:p>
          <a:p>
            <a:pPr lvl="2"/>
            <a:r>
              <a:rPr lang="en-US" dirty="0" smtClean="0"/>
              <a:t>Click on, or paste the link into a new browser window</a:t>
            </a:r>
          </a:p>
          <a:p>
            <a:pPr lvl="1"/>
            <a:r>
              <a:rPr lang="en-US" dirty="0" smtClean="0"/>
              <a:t>You may also save your progress, and return to the survey at a later date/time by following the same steps above.</a:t>
            </a:r>
          </a:p>
        </p:txBody>
      </p:sp>
    </p:spTree>
    <p:extLst>
      <p:ext uri="{BB962C8B-B14F-4D97-AF65-F5344CB8AC3E}">
        <p14:creationId xmlns:p14="http://schemas.microsoft.com/office/powerpoint/2010/main" val="2766807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Administering the Surveys – Paper Version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Paper-based Surveys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747" y="1527175"/>
            <a:ext cx="3426306" cy="4419600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8641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Introduction to NORC Evaluation Team</a:t>
            </a:r>
          </a:p>
          <a:p>
            <a:r>
              <a:rPr lang="en-US" dirty="0" smtClean="0"/>
              <a:t>Overview of the LTCOP Evaluation </a:t>
            </a:r>
          </a:p>
          <a:p>
            <a:r>
              <a:rPr lang="en-US" dirty="0" smtClean="0"/>
              <a:t>About the Surveys</a:t>
            </a:r>
          </a:p>
          <a:p>
            <a:r>
              <a:rPr lang="en-US" dirty="0" smtClean="0"/>
              <a:t>Administering the Surveys</a:t>
            </a:r>
          </a:p>
          <a:p>
            <a:r>
              <a:rPr lang="en-US" dirty="0" smtClean="0"/>
              <a:t>Disseminating Evaluation Findings</a:t>
            </a:r>
          </a:p>
          <a:p>
            <a:r>
              <a:rPr lang="en-US" dirty="0" smtClean="0"/>
              <a:t>Question &amp; Answer Session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Here are the topics that we will cover today: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22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Administering the Surveys – Paper Version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Paper-based Surveys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96" y="1527175"/>
            <a:ext cx="3407008" cy="4419600"/>
          </a:xfrm>
        </p:spPr>
      </p:pic>
    </p:spTree>
    <p:extLst>
      <p:ext uri="{BB962C8B-B14F-4D97-AF65-F5344CB8AC3E}">
        <p14:creationId xmlns:p14="http://schemas.microsoft.com/office/powerpoint/2010/main" val="422341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Administering the Surveys – Paper Version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Paper-based Surveys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524" y="1527175"/>
            <a:ext cx="3398751" cy="4419600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4388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Administering the Surveys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Paper-based Surveys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Can </a:t>
            </a:r>
            <a:r>
              <a:rPr lang="en-US" dirty="0"/>
              <a:t>be completed by either:</a:t>
            </a:r>
          </a:p>
          <a:p>
            <a:pPr lvl="1"/>
            <a:r>
              <a:rPr lang="en-US" dirty="0"/>
              <a:t>Printing the survey and completing it by hand</a:t>
            </a:r>
          </a:p>
          <a:p>
            <a:pPr lvl="1"/>
            <a:r>
              <a:rPr lang="en-US" dirty="0"/>
              <a:t>Receiving the survey by mail and completing it by hand</a:t>
            </a:r>
          </a:p>
          <a:p>
            <a:r>
              <a:rPr lang="en-US" dirty="0" smtClean="0"/>
              <a:t>Can </a:t>
            </a:r>
            <a:r>
              <a:rPr lang="en-US" dirty="0"/>
              <a:t>be returned to NORC by either:</a:t>
            </a:r>
          </a:p>
          <a:p>
            <a:pPr lvl="1"/>
            <a:r>
              <a:rPr lang="en-US" dirty="0"/>
              <a:t>Scanning and emailing the survey to the project email address</a:t>
            </a:r>
          </a:p>
          <a:p>
            <a:pPr lvl="1"/>
            <a:r>
              <a:rPr lang="en-US" dirty="0"/>
              <a:t>Requesting a paid postage stamp or FedEx label, and mailing the survey back to NORC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27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Disseminating Evaluation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NORC will produce a Final Report that includes:</a:t>
            </a:r>
          </a:p>
          <a:p>
            <a:pPr lvl="1"/>
            <a:r>
              <a:rPr lang="en-US" dirty="0" smtClean="0"/>
              <a:t>An overview of the project</a:t>
            </a:r>
          </a:p>
          <a:p>
            <a:pPr lvl="1"/>
            <a:r>
              <a:rPr lang="en-US" dirty="0" smtClean="0"/>
              <a:t>A description of our methodology</a:t>
            </a:r>
          </a:p>
          <a:p>
            <a:pPr lvl="1"/>
            <a:r>
              <a:rPr lang="en-US" dirty="0" smtClean="0"/>
              <a:t>A summary of the results</a:t>
            </a:r>
          </a:p>
          <a:p>
            <a:pPr lvl="1"/>
            <a:r>
              <a:rPr lang="en-US" dirty="0" smtClean="0"/>
              <a:t>Our key findings and conclusions</a:t>
            </a:r>
          </a:p>
          <a:p>
            <a:r>
              <a:rPr lang="en-US" dirty="0" smtClean="0"/>
              <a:t>NORC will also produce a series of topical briefs that highlight the LTCOP and important issues related to the program.</a:t>
            </a:r>
          </a:p>
          <a:p>
            <a:r>
              <a:rPr lang="en-US" dirty="0" smtClean="0"/>
              <a:t>All materials will be accessible to state and local ombudsman staff and volunteers, as well as the aging network and other program stakeholders.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In the Fall of 2018…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7581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Email invitations go out tomorrow, Friday, May 4</a:t>
            </a:r>
            <a:r>
              <a:rPr lang="en-US" baseline="30000" dirty="0" smtClean="0"/>
              <a:t>th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data collection period ends Friday, May 18</a:t>
            </a:r>
            <a:r>
              <a:rPr lang="en-US" baseline="30000" dirty="0" smtClean="0"/>
              <a:t>th</a:t>
            </a:r>
            <a:r>
              <a:rPr lang="en-US" dirty="0" smtClean="0"/>
              <a:t>.</a:t>
            </a:r>
          </a:p>
          <a:p>
            <a:r>
              <a:rPr lang="en-US" dirty="0" smtClean="0"/>
              <a:t>If you have a schedule conflict during that time, please let us know.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4575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Question &amp; Answer Session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/>
              <a:t>Question &amp; Answer Session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56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Feel free to contact us at: </a:t>
            </a:r>
          </a:p>
          <a:p>
            <a:pPr algn="ctr"/>
            <a:r>
              <a:rPr lang="en-US" dirty="0" smtClean="0"/>
              <a:t>1-877-505-0253, or </a:t>
            </a:r>
          </a:p>
          <a:p>
            <a:pPr algn="ctr"/>
            <a:r>
              <a:rPr lang="en-US" dirty="0" smtClean="0"/>
              <a:t>LTCOPsurvey@norc.org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01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the NORC Evaluation Team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Kim Nguyen – Project Director</a:t>
            </a:r>
          </a:p>
          <a:p>
            <a:r>
              <a:rPr lang="en-US" dirty="0" smtClean="0"/>
              <a:t>Sarah Downie</a:t>
            </a:r>
          </a:p>
          <a:p>
            <a:r>
              <a:rPr lang="en-US" dirty="0" smtClean="0"/>
              <a:t>Jennifer Satorius</a:t>
            </a:r>
          </a:p>
          <a:p>
            <a:r>
              <a:rPr lang="en-US" dirty="0" smtClean="0"/>
              <a:t>Emily White</a:t>
            </a:r>
          </a:p>
          <a:p>
            <a:r>
              <a:rPr lang="en-US" dirty="0"/>
              <a:t>Jennifer Scolese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Local Data Collection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87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the Evaluation of the LTCOP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This evaluation is funded by the Administration for Community Living/Administration on Aging (ACL/</a:t>
            </a:r>
            <a:r>
              <a:rPr lang="en-US" dirty="0" err="1" smtClean="0"/>
              <a:t>AoA</a:t>
            </a:r>
            <a:r>
              <a:rPr lang="en-US" dirty="0" smtClean="0"/>
              <a:t>).</a:t>
            </a:r>
          </a:p>
          <a:p>
            <a:r>
              <a:rPr lang="en-US" dirty="0" smtClean="0"/>
              <a:t>The aim of this evaluation is to better understand how the LTCOP is carried out at the local, state and federal levels, and it’s progress toward reaching program goals. </a:t>
            </a:r>
          </a:p>
          <a:p>
            <a:r>
              <a:rPr lang="en-US" dirty="0" smtClean="0"/>
              <a:t>Information collected will help support program planning and improvement.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Purpose of the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19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the Evaluation of the LTCOP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The evaluation seeks to describe:</a:t>
            </a:r>
          </a:p>
          <a:p>
            <a:pPr marL="912812" lvl="1" indent="-457200">
              <a:buClrTx/>
              <a:buFont typeface="+mj-lt"/>
              <a:buAutoNum type="arabicPeriod"/>
            </a:pPr>
            <a:r>
              <a:rPr lang="en-US" dirty="0" smtClean="0"/>
              <a:t>How the LTCOP is structured and how it operates at the local, State, and Federal levels</a:t>
            </a:r>
          </a:p>
          <a:p>
            <a:pPr marL="912812" lvl="1" indent="-457200">
              <a:buClrTx/>
              <a:buFont typeface="+mj-lt"/>
              <a:buAutoNum type="arabicPeriod"/>
            </a:pPr>
            <a:r>
              <a:rPr lang="en-US" dirty="0" smtClean="0"/>
              <a:t>How the LTCOPs use resources to resolve residents’ problems and improve the quality of services</a:t>
            </a:r>
          </a:p>
          <a:p>
            <a:pPr marL="912812" lvl="1" indent="-457200">
              <a:buClrTx/>
              <a:buFont typeface="+mj-lt"/>
              <a:buAutoNum type="arabicPeriod"/>
            </a:pPr>
            <a:r>
              <a:rPr lang="en-US" dirty="0" smtClean="0"/>
              <a:t>How LTCOPs coordinate with other entities</a:t>
            </a:r>
          </a:p>
          <a:p>
            <a:pPr marL="912812" lvl="1" indent="-457200">
              <a:buClrTx/>
              <a:buFont typeface="+mj-lt"/>
              <a:buAutoNum type="arabicPeriod"/>
            </a:pPr>
            <a:r>
              <a:rPr lang="en-US" dirty="0" smtClean="0"/>
              <a:t>How LTCOPs provide feedback on successful practices and areas for improvement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Purpose of the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09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the Evaluation of the LTCOP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Interviews:</a:t>
            </a:r>
          </a:p>
          <a:p>
            <a:pPr lvl="1"/>
            <a:r>
              <a:rPr lang="en-US" dirty="0" smtClean="0"/>
              <a:t>State Ombudsmen</a:t>
            </a:r>
          </a:p>
          <a:p>
            <a:pPr lvl="1"/>
            <a:r>
              <a:rPr lang="en-US" dirty="0" smtClean="0"/>
              <a:t>Federal Staff</a:t>
            </a:r>
          </a:p>
          <a:p>
            <a:pPr lvl="1"/>
            <a:r>
              <a:rPr lang="en-US" dirty="0" smtClean="0"/>
              <a:t>National Stakeholders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Phase 1 of Data Collection (Completed in Summer 2017)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88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the Evaluation of the LTCOP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Surveys:</a:t>
            </a:r>
          </a:p>
          <a:p>
            <a:pPr lvl="1"/>
            <a:r>
              <a:rPr lang="en-US" dirty="0" smtClean="0"/>
              <a:t>State Ombudsmen – </a:t>
            </a:r>
            <a:r>
              <a:rPr lang="en-US" i="1" dirty="0" smtClean="0"/>
              <a:t>completed</a:t>
            </a:r>
            <a:endParaRPr lang="en-US" dirty="0" smtClean="0"/>
          </a:p>
          <a:p>
            <a:pPr lvl="1"/>
            <a:r>
              <a:rPr lang="en-US" dirty="0" smtClean="0"/>
              <a:t>Local staff and volunteers (sample of 27 states)</a:t>
            </a:r>
          </a:p>
          <a:p>
            <a:endParaRPr lang="en-US" dirty="0" smtClean="0"/>
          </a:p>
          <a:p>
            <a:r>
              <a:rPr lang="en-US" dirty="0" smtClean="0"/>
              <a:t>All local/regional staff ombudsmen, and a </a:t>
            </a:r>
            <a:r>
              <a:rPr lang="en-US" i="1" dirty="0" smtClean="0"/>
              <a:t>sample</a:t>
            </a:r>
            <a:r>
              <a:rPr lang="en-US" dirty="0" smtClean="0"/>
              <a:t> of volunteer ombudsmen from the local programs selected, are invited to complete a survey about their responsibilities and experiences with the program.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Phase 2 of Data Collection (Spring 2018 - underway)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02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Evaluation of the LTCOP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endParaRPr lang="en-US" sz="2000" b="1" dirty="0" smtClean="0"/>
          </a:p>
          <a:p>
            <a:pPr>
              <a:spcBef>
                <a:spcPts val="0"/>
              </a:spcBef>
            </a:pPr>
            <a:r>
              <a:rPr lang="en-US" sz="2000" b="1" dirty="0" smtClean="0"/>
              <a:t>27 Participating States in Local Data Collection</a:t>
            </a:r>
            <a:r>
              <a:rPr lang="en-US" sz="2000" dirty="0" smtClean="0"/>
              <a:t> </a:t>
            </a:r>
          </a:p>
          <a:p>
            <a:pPr marL="0" indent="0" algn="ctr">
              <a:buNone/>
            </a:pPr>
            <a:r>
              <a:rPr lang="en-US" sz="2000" b="1" dirty="0" err="1" smtClean="0"/>
              <a:t>AoA</a:t>
            </a:r>
            <a:r>
              <a:rPr lang="en-US" sz="2000" b="1" dirty="0" smtClean="0"/>
              <a:t> Region</a:t>
            </a:r>
          </a:p>
          <a:p>
            <a:pPr marL="0" indent="0" algn="ctr">
              <a:buNone/>
            </a:pPr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  <a:p>
            <a:pPr marL="0" indent="0">
              <a:spcBef>
                <a:spcPts val="600"/>
              </a:spcBef>
              <a:buNone/>
            </a:pPr>
            <a:endParaRPr lang="en-US" b="1" dirty="0"/>
          </a:p>
          <a:p>
            <a:pPr marL="0" indent="0">
              <a:spcBef>
                <a:spcPts val="0"/>
              </a:spcBef>
              <a:buNone/>
            </a:pPr>
            <a:endParaRPr lang="en-US" sz="2000" b="1" dirty="0"/>
          </a:p>
          <a:p>
            <a:pPr marL="0" indent="0">
              <a:spcBef>
                <a:spcPts val="0"/>
              </a:spcBef>
              <a:buNone/>
            </a:pPr>
            <a:endParaRPr lang="en-US" sz="2000" b="1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Phase 2 of Data Collection (Spring 2018 - underway)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386780"/>
              </p:ext>
            </p:extLst>
          </p:nvPr>
        </p:nvGraphicFramePr>
        <p:xfrm>
          <a:off x="457200" y="2788927"/>
          <a:ext cx="81534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340"/>
                <a:gridCol w="815340"/>
                <a:gridCol w="815340"/>
                <a:gridCol w="815340"/>
                <a:gridCol w="815340"/>
                <a:gridCol w="815340"/>
                <a:gridCol w="815340"/>
                <a:gridCol w="815340"/>
                <a:gridCol w="815340"/>
                <a:gridCol w="8153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690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Surveys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7200" y="1527048"/>
            <a:ext cx="8153400" cy="1627635"/>
          </a:xfrm>
        </p:spPr>
        <p:txBody>
          <a:bodyPr/>
          <a:lstStyle/>
          <a:p>
            <a:r>
              <a:rPr lang="en-US" dirty="0" smtClean="0"/>
              <a:t>There are three different survey groups:</a:t>
            </a:r>
          </a:p>
          <a:p>
            <a:pPr marL="914400" lvl="1" indent="-457200">
              <a:buClrTx/>
              <a:buFont typeface="+mj-lt"/>
              <a:buAutoNum type="arabicPeriod"/>
            </a:pPr>
            <a:r>
              <a:rPr lang="en-US" dirty="0" smtClean="0"/>
              <a:t>Local/Regional Ombudsman – Lead</a:t>
            </a:r>
          </a:p>
          <a:p>
            <a:pPr marL="914400" lvl="1" indent="-457200">
              <a:buClrTx/>
              <a:buFont typeface="+mj-lt"/>
              <a:buAutoNum type="arabicPeriod"/>
            </a:pPr>
            <a:r>
              <a:rPr lang="en-US" dirty="0" smtClean="0"/>
              <a:t>Local/Regional Ombudsman – Standard </a:t>
            </a:r>
          </a:p>
          <a:p>
            <a:pPr marL="914400" lvl="1" indent="-457200">
              <a:buClrTx/>
              <a:buFont typeface="+mj-lt"/>
              <a:buAutoNum type="arabicPeriod"/>
            </a:pPr>
            <a:r>
              <a:rPr lang="en-US" dirty="0" smtClean="0"/>
              <a:t>Volunteer Ombudsman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Respondent 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04819"/>
      </p:ext>
    </p:extLst>
  </p:cSld>
  <p:clrMapOvr>
    <a:masterClrMapping/>
  </p:clrMapOvr>
</p:sld>
</file>

<file path=ppt/theme/theme1.xml><?xml version="1.0" encoding="utf-8"?>
<a:theme xmlns:a="http://schemas.openxmlformats.org/drawingml/2006/main" name="NORC 2016">
  <a:themeElements>
    <a:clrScheme name="Custom 5">
      <a:dk1>
        <a:srgbClr val="55565A"/>
      </a:dk1>
      <a:lt1>
        <a:srgbClr val="FFFFFF"/>
      </a:lt1>
      <a:dk2>
        <a:srgbClr val="A39A94"/>
      </a:dk2>
      <a:lt2>
        <a:srgbClr val="D1CDCA"/>
      </a:lt2>
      <a:accent1>
        <a:srgbClr val="6E6259"/>
      </a:accent1>
      <a:accent2>
        <a:srgbClr val="E87424"/>
      </a:accent2>
      <a:accent3>
        <a:srgbClr val="5D7E95"/>
      </a:accent3>
      <a:accent4>
        <a:srgbClr val="7A9C49"/>
      </a:accent4>
      <a:accent5>
        <a:srgbClr val="71A087"/>
      </a:accent5>
      <a:accent6>
        <a:srgbClr val="8B2332"/>
      </a:accent6>
      <a:hlink>
        <a:srgbClr val="E87424"/>
      </a:hlink>
      <a:folHlink>
        <a:srgbClr val="A39A94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 marL="0" indent="0">
          <a:buFontTx/>
          <a:buNone/>
          <a:defRPr sz="2400" kern="0" dirty="0" smtClean="0">
            <a:solidFill>
              <a:schemeClr val="tx1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indent="0">
          <a:buFontTx/>
          <a:buNone/>
          <a:defRPr sz="2200" kern="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ORC 2016" id="{60B77D63-6BFA-4205-934B-F86E2B4E5D50}" vid="{352137DB-957E-430B-8394-6937438A5B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NORC Document" ma:contentTypeID="0x010100FD9BAED10440624B8A8D63465D7A845F008FA68812F0823447B9CCB5FC05616FE1" ma:contentTypeVersion="8" ma:contentTypeDescription="Create a new document." ma:contentTypeScope="" ma:versionID="a83bed5e278b12f629f3c912438e30bc">
  <xsd:schema xmlns:xsd="http://www.w3.org/2001/XMLSchema" xmlns:xs="http://www.w3.org/2001/XMLSchema" xmlns:p="http://schemas.microsoft.com/office/2006/metadata/properties" xmlns:ns1="http://schemas.microsoft.com/sharepoint/v3" xmlns:ns2="2499937d-34f2-4984-8519-b47ecdf1611e" targetNamespace="http://schemas.microsoft.com/office/2006/metadata/properties" ma:root="true" ma:fieldsID="3e693a3efa5f61eb7919ad4bff08e886" ns1:_="" ns2:_="">
    <xsd:import namespace="http://schemas.microsoft.com/sharepoint/v3"/>
    <xsd:import namespace="2499937d-34f2-4984-8519-b47ecdf1611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ca158c5648a04dc4808402f5a087cd98" minOccurs="0"/>
                <xsd:element ref="ns2:What_x0020_Works" minOccurs="0"/>
                <xsd:element ref="ns2:TaxCatchAllLabel" minOccurs="0"/>
                <xsd:element ref="ns2:f44d96efa86d44769079842688e62a8c" minOccurs="0"/>
                <xsd:element ref="ns2:TaxCatchAll" minOccurs="0"/>
                <xsd:element ref="ns2:mae4ce8972fa4a61b77d60ba7dae5f43" minOccurs="0"/>
                <xsd:element ref="ns2:k33869f2622648e9a3da5991f8f52a42" minOccurs="0"/>
                <xsd:element ref="ns2:cf43212e36604384a5f53b543af41f9a" minOccurs="0"/>
                <xsd:element ref="ns1:AverageRating" minOccurs="0"/>
                <xsd:element ref="ns1:RatingCount" minOccurs="0"/>
                <xsd:element ref="ns2:Archive_x0020_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22" nillable="true" ma:displayName="Rating (0-5)" ma:decimals="2" ma:description="Average value of all the ratings that have been submitted" ma:internalName="AverageRating" ma:readOnly="false" ma:percentage="FALSE">
      <xsd:simpleType>
        <xsd:restriction base="dms:Number"/>
      </xsd:simpleType>
    </xsd:element>
    <xsd:element name="RatingCount" ma:index="24" nillable="true" ma:displayName="Number of Ratings" ma:decimals="0" ma:description="Number of ratings submitted" ma:internalName="RatingCount" ma:readOnly="false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99937d-34f2-4984-8519-b47ecdf1611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ca158c5648a04dc4808402f5a087cd98" ma:index="11" nillable="true" ma:taxonomy="true" ma:internalName="ca158c5648a04dc4808402f5a087cd98" ma:taxonomyFieldName="Location_x0020_Tags" ma:displayName="Location Tags" ma:readOnly="false" ma:fieldId="{ca158c56-48a0-4dc4-8084-02f5a087cd98}" ma:taxonomyMulti="true" ma:sspId="a2f93836-8695-4ec8-8d1a-8c7c249cc417" ma:termSetId="2b3d1176-69f1-4582-8a1c-68dfcaa999e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What_x0020_Works" ma:index="12" nillable="true" ma:displayName="What Works" ma:internalName="What_x0020_Works" ma:readOnly="false">
      <xsd:simpleType>
        <xsd:restriction base="dms:Boolean"/>
      </xsd:simpleType>
    </xsd:element>
    <xsd:element name="TaxCatchAllLabel" ma:index="13" nillable="true" ma:displayName="Taxonomy Catch All Column1" ma:hidden="true" ma:list="{f7e3fa1c-0c2c-4902-a397-eab62602bde6}" ma:internalName="TaxCatchAllLabel" ma:readOnly="true" ma:showField="CatchAllDataLabel" ma:web="2499937d-34f2-4984-8519-b47ecdf161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44d96efa86d44769079842688e62a8c" ma:index="14" nillable="true" ma:taxonomy="true" ma:internalName="f44d96efa86d44769079842688e62a8c" ma:taxonomyFieldName="Topic_x0020_Tags" ma:displayName="Topic Tags" ma:readOnly="false" ma:fieldId="{f44d96ef-a86d-4476-9079-842688e62a8c}" ma:taxonomyMulti="true" ma:sspId="a2f93836-8695-4ec8-8d1a-8c7c249cc417" ma:termSetId="1e3fc8c6-8339-4f2f-a8cc-9915e48d5eb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f7e3fa1c-0c2c-4902-a397-eab62602bde6}" ma:internalName="TaxCatchAll" ma:showField="CatchAllData" ma:web="2499937d-34f2-4984-8519-b47ecdf161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ae4ce8972fa4a61b77d60ba7dae5f43" ma:index="17" nillable="true" ma:taxonomy="true" ma:internalName="mae4ce8972fa4a61b77d60ba7dae5f43" ma:taxonomyFieldName="Project_x0020_Tags" ma:displayName="Project Tags" ma:readOnly="false" ma:fieldId="{6ae4ce89-72fa-4a61-b77d-60ba7dae5f43}" ma:taxonomyMulti="true" ma:sspId="a2f93836-8695-4ec8-8d1a-8c7c249cc417" ma:termSetId="96c9a5c7-ff67-49e5-a6b8-e71e63ce444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33869f2622648e9a3da5991f8f52a42" ma:index="18" nillable="true" ma:taxonomy="true" ma:internalName="k33869f2622648e9a3da5991f8f52a42" ma:taxonomyFieldName="Document_x0020_Type" ma:displayName="Document Type" ma:readOnly="false" ma:fieldId="{433869f2-6226-48e9-a3da-5991f8f52a42}" ma:taxonomyMulti="true" ma:sspId="a2f93836-8695-4ec8-8d1a-8c7c249cc417" ma:termSetId="c3a143e5-b8fa-4c1e-87d8-e5b601e3f98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f43212e36604384a5f53b543af41f9a" ma:index="19" nillable="true" ma:taxonomy="true" ma:internalName="cf43212e36604384a5f53b543af41f9a" ma:taxonomyFieldName="Department_x0020_Tags" ma:displayName="Department Tags" ma:readOnly="false" ma:fieldId="{cf43212e-3660-4384-a5f5-3b543af41f9a}" ma:taxonomyMulti="true" ma:sspId="a2f93836-8695-4ec8-8d1a-8c7c249cc417" ma:termSetId="d7495742-5e4c-4a9d-9ba2-b23d9217a78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rchive_x0020_Date" ma:index="26" nillable="true" ma:displayName="Archive Date" ma:format="DateOnly" ma:internalName="Archive_x0020_Date" ma:readOnly="fals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>
  <documentManagement>
    <AverageRating xmlns="http://schemas.microsoft.com/sharepoint/v3" xsi:nil="true"/>
    <cf43212e36604384a5f53b543af41f9a xmlns="2499937d-34f2-4984-8519-b47ecdf1611e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Communications</TermName>
          <TermId xmlns="http://schemas.microsoft.com/office/infopath/2007/PartnerControls">39866e77-8ceb-4906-ac6b-e6946f8375da</TermId>
        </TermInfo>
        <TermInfo xmlns="http://schemas.microsoft.com/office/infopath/2007/PartnerControls">
          <TermName xmlns="http://schemas.microsoft.com/office/infopath/2007/PartnerControls">Communications</TermName>
          <TermId xmlns="http://schemas.microsoft.com/office/infopath/2007/PartnerControls">39866e77-8ceb-4906-ac6b-e6946f8375da</TermId>
        </TermInfo>
      </Terms>
    </cf43212e36604384a5f53b543af41f9a>
    <k33869f2622648e9a3da5991f8f52a42 xmlns="2499937d-34f2-4984-8519-b47ecdf1611e">
      <Terms xmlns="http://schemas.microsoft.com/office/infopath/2007/PartnerControls"/>
    </k33869f2622648e9a3da5991f8f52a42>
    <Archive_x0020_Date xmlns="2499937d-34f2-4984-8519-b47ecdf1611e">2016-10-05T05:00:00+00:00</Archive_x0020_Date>
    <mae4ce8972fa4a61b77d60ba7dae5f43 xmlns="2499937d-34f2-4984-8519-b47ecdf1611e">
      <Terms xmlns="http://schemas.microsoft.com/office/infopath/2007/PartnerControls"/>
    </mae4ce8972fa4a61b77d60ba7dae5f43>
    <TaxCatchAll xmlns="2499937d-34f2-4984-8519-b47ecdf1611e">
      <Value>63</Value>
    </TaxCatchAll>
    <ca158c5648a04dc4808402f5a087cd98 xmlns="2499937d-34f2-4984-8519-b47ecdf1611e">
      <Terms xmlns="http://schemas.microsoft.com/office/infopath/2007/PartnerControls"/>
    </ca158c5648a04dc4808402f5a087cd98>
    <f44d96efa86d44769079842688e62a8c xmlns="2499937d-34f2-4984-8519-b47ecdf1611e">
      <Terms xmlns="http://schemas.microsoft.com/office/infopath/2007/PartnerControls"/>
    </f44d96efa86d44769079842688e62a8c>
    <What_x0020_Works xmlns="2499937d-34f2-4984-8519-b47ecdf1611e">false</What_x0020_Works>
    <RatingCount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652C612-C4E1-4B6D-A9F1-EBCE80115AA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927E81-81E9-4AE3-ACCA-CE08D70EEA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499937d-34f2-4984-8519-b47ecdf161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567C42D-04ED-4285-B7F6-9A98778630E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E7068973-7E75-4DE3-82DF-4AF7B14DCA0C}">
  <ds:schemaRefs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terms/"/>
    <ds:schemaRef ds:uri="2499937d-34f2-4984-8519-b47ecdf1611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sharepoint/v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33599</TotalTime>
  <Words>1093</Words>
  <Application>Microsoft Office PowerPoint</Application>
  <PresentationFormat>On-screen Show (4:3)</PresentationFormat>
  <Paragraphs>215</Paragraphs>
  <Slides>26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ＭＳ Ｐゴシック</vt:lpstr>
      <vt:lpstr>Arial</vt:lpstr>
      <vt:lpstr>Calibri</vt:lpstr>
      <vt:lpstr>Wingdings</vt:lpstr>
      <vt:lpstr>NORC 2016</vt:lpstr>
      <vt:lpstr>PowerPoint Presentation</vt:lpstr>
      <vt:lpstr>Agenda</vt:lpstr>
      <vt:lpstr>Introduction to the NORC Evaluation Team</vt:lpstr>
      <vt:lpstr>Overview of the Evaluation of the LTCOP</vt:lpstr>
      <vt:lpstr>Overview of the Evaluation of the LTCOP</vt:lpstr>
      <vt:lpstr>Overview of the Evaluation of the LTCOP</vt:lpstr>
      <vt:lpstr>Overview of the Evaluation of the LTCOP</vt:lpstr>
      <vt:lpstr>Overview of the Evaluation of the LTCOP</vt:lpstr>
      <vt:lpstr>About the Surveys</vt:lpstr>
      <vt:lpstr>About the Surveys</vt:lpstr>
      <vt:lpstr>About the Surveys</vt:lpstr>
      <vt:lpstr>About the Surveys</vt:lpstr>
      <vt:lpstr>Administering the Surveys</vt:lpstr>
      <vt:lpstr>Administering the Surveys – Example Email Invitation</vt:lpstr>
      <vt:lpstr>Administering the Surveys – Web Version</vt:lpstr>
      <vt:lpstr>Administering the Surveys – Web Version</vt:lpstr>
      <vt:lpstr>Administering the Surveys – Web Version</vt:lpstr>
      <vt:lpstr>Administering the Surveys</vt:lpstr>
      <vt:lpstr>Administering the Surveys – Paper Version</vt:lpstr>
      <vt:lpstr>Administering the Surveys – Paper Version</vt:lpstr>
      <vt:lpstr>Administering the Surveys – Paper Version</vt:lpstr>
      <vt:lpstr>Administering the Surveys</vt:lpstr>
      <vt:lpstr>Disseminating Evaluation Findings</vt:lpstr>
      <vt:lpstr>Next Steps</vt:lpstr>
      <vt:lpstr>Question &amp; Answer Session</vt:lpstr>
      <vt:lpstr>PowerPoint Presentation</vt:lpstr>
    </vt:vector>
  </TitlesOfParts>
  <Company>NORC at the Univeristy of Chicago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Lanier</dc:creator>
  <cp:lastModifiedBy>NORC</cp:lastModifiedBy>
  <cp:revision>714</cp:revision>
  <cp:lastPrinted>2016-05-10T16:53:28Z</cp:lastPrinted>
  <dcterms:created xsi:type="dcterms:W3CDTF">2011-01-21T18:17:35Z</dcterms:created>
  <dcterms:modified xsi:type="dcterms:W3CDTF">2018-05-03T18:43:25Z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0x010100FD9BAED10440624B8A8D63465D7A845F008FA68812F0823447B9CCB5FC05616FE1</vt:lpwstr>
  </property>
  <property fmtid="{D5CDD505-2E9C-101B-9397-08002B2CF9AE}" pid="3" name="Department Tags">
    <vt:lpwstr>63;#Communications|39866e77-8ceb-4906-ac6b-e6946f8375da;#63;#Communications|39866e77-8ceb-4906-ac6b-e6946f8375da</vt:lpwstr>
  </property>
  <property fmtid="{D5CDD505-2E9C-101B-9397-08002B2CF9AE}" pid="4" name="Topic Tags">
    <vt:lpwstr/>
  </property>
  <property fmtid="{D5CDD505-2E9C-101B-9397-08002B2CF9AE}" pid="5" name="Project Tags">
    <vt:lpwstr/>
  </property>
  <property fmtid="{D5CDD505-2E9C-101B-9397-08002B2CF9AE}" pid="6" name="Location Tags">
    <vt:lpwstr/>
  </property>
  <property fmtid="{D5CDD505-2E9C-101B-9397-08002B2CF9AE}" pid="7" name="Document Type">
    <vt:lpwstr/>
  </property>
  <property fmtid="{D5CDD505-2E9C-101B-9397-08002B2CF9AE}" pid="8" name="m12ea18bb4aa40b3aca5c956af63f5e0">
    <vt:lpwstr/>
  </property>
  <property fmtid="{D5CDD505-2E9C-101B-9397-08002B2CF9AE}" pid="9" name="Tags">
    <vt:lpwstr/>
  </property>
</Properties>
</file>