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334"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542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542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79FB30A-F026-4F34-B86F-082980E5435F}" type="slidenum">
              <a:rPr lang="en-US" altLang="en-US"/>
              <a:pPr/>
              <a:t>‹#›</a:t>
            </a:fld>
            <a:endParaRPr lang="en-US" altLang="en-US"/>
          </a:p>
        </p:txBody>
      </p:sp>
    </p:spTree>
    <p:extLst>
      <p:ext uri="{BB962C8B-B14F-4D97-AF65-F5344CB8AC3E}">
        <p14:creationId xmlns:p14="http://schemas.microsoft.com/office/powerpoint/2010/main" val="2964086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286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82EA3E-5102-4E71-81D8-5BE650A9C83F}" type="slidenum">
              <a:rPr lang="en-US" altLang="en-US"/>
              <a:pPr/>
              <a:t>‹#›</a:t>
            </a:fld>
            <a:endParaRPr lang="en-US" altLang="en-US"/>
          </a:p>
        </p:txBody>
      </p:sp>
    </p:spTree>
    <p:extLst>
      <p:ext uri="{BB962C8B-B14F-4D97-AF65-F5344CB8AC3E}">
        <p14:creationId xmlns:p14="http://schemas.microsoft.com/office/powerpoint/2010/main" val="39377726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E40A9A-BA8D-4585-8238-9B19AA1A7AFF}" type="slidenum">
              <a:rPr lang="en-US" altLang="en-US"/>
              <a:pPr/>
              <a:t>2</a:t>
            </a:fld>
            <a:endParaRPr lang="en-US" altLang="en-US"/>
          </a:p>
        </p:txBody>
      </p:sp>
      <p:sp>
        <p:nvSpPr>
          <p:cNvPr id="157698" name="Rectangle 2"/>
          <p:cNvSpPr>
            <a:spLocks noRot="1" noChangeArrowheads="1" noTextEdit="1"/>
          </p:cNvSpPr>
          <p:nvPr>
            <p:ph type="sldImg"/>
          </p:nvPr>
        </p:nvSpPr>
        <p:spPr>
          <a:xfrm>
            <a:off x="1144588" y="685800"/>
            <a:ext cx="4572000" cy="3429000"/>
          </a:xfrm>
          <a:ln/>
        </p:spPr>
      </p:sp>
      <p:sp>
        <p:nvSpPr>
          <p:cNvPr id="1576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28FD11-8D19-4525-A72C-607B2966905C}" type="slidenum">
              <a:rPr lang="en-US" altLang="en-US"/>
              <a:pPr/>
              <a:t>3</a:t>
            </a:fld>
            <a:endParaRPr lang="en-US" altLang="en-US"/>
          </a:p>
        </p:txBody>
      </p:sp>
      <p:sp>
        <p:nvSpPr>
          <p:cNvPr id="159746" name="Rectangle 2"/>
          <p:cNvSpPr>
            <a:spLocks noRot="1" noChangeArrowheads="1" noTextEdit="1"/>
          </p:cNvSpPr>
          <p:nvPr>
            <p:ph type="sldImg"/>
          </p:nvPr>
        </p:nvSpPr>
        <p:spPr>
          <a:xfrm>
            <a:off x="1144588" y="685800"/>
            <a:ext cx="4572000" cy="3429000"/>
          </a:xfrm>
          <a:ln/>
        </p:spPr>
      </p:sp>
      <p:sp>
        <p:nvSpPr>
          <p:cNvPr id="159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626C9-AB21-41EE-8DD8-AAE6E11196E2}" type="slidenum">
              <a:rPr lang="en-US" altLang="en-US"/>
              <a:pPr/>
              <a:t>7</a:t>
            </a:fld>
            <a:endParaRPr lang="en-US" altLang="en-US"/>
          </a:p>
        </p:txBody>
      </p:sp>
      <p:sp>
        <p:nvSpPr>
          <p:cNvPr id="164866" name="Rectangle 2"/>
          <p:cNvSpPr>
            <a:spLocks noRot="1" noChangeArrowheads="1" noTextEdit="1"/>
          </p:cNvSpPr>
          <p:nvPr>
            <p:ph type="sldImg"/>
          </p:nvPr>
        </p:nvSpPr>
        <p:spPr>
          <a:xfrm>
            <a:off x="1144588" y="685800"/>
            <a:ext cx="4572000" cy="3429000"/>
          </a:xfrm>
          <a:ln/>
        </p:spPr>
      </p:sp>
      <p:sp>
        <p:nvSpPr>
          <p:cNvPr id="164867" name="Rectangle 3"/>
          <p:cNvSpPr>
            <a:spLocks noGrp="1" noChangeArrowheads="1"/>
          </p:cNvSpPr>
          <p:nvPr>
            <p:ph type="body" idx="1"/>
          </p:nvPr>
        </p:nvSpPr>
        <p:spPr/>
        <p:txBody>
          <a:bodyPr/>
          <a:lstStyle/>
          <a:p>
            <a:r>
              <a:rPr lang="en-US" altLang="en-US" i="1"/>
              <a:t>California Description</a:t>
            </a:r>
            <a:r>
              <a:rPr lang="en-US" altLang="en-US"/>
              <a:t>: Self-ratings by California LLTCOP Coordinators of the extent to which issues related to Post Acute, Convalescent, and/or Rehabilitative Services applied to their programs, showed variation across programs and issues. While an overwhelming majority (91%) of coordinators responded affirmatively that their program was </a:t>
            </a:r>
            <a:r>
              <a:rPr lang="en-US" altLang="en-US" i="1"/>
              <a:t>‘Regularly Involved with “Short-Term” Residents Receiving Post Acute, Convalescent, and/or Rehabilitative Services’</a:t>
            </a:r>
            <a:r>
              <a:rPr lang="en-US" altLang="en-US"/>
              <a:t>, nearly half of coordinators disagreed that their programs </a:t>
            </a:r>
            <a:r>
              <a:rPr lang="en-US" altLang="en-US" i="1"/>
              <a:t>‘Are Regularly Involved with Post-Discharge Planning Activities’ </a:t>
            </a:r>
            <a:r>
              <a:rPr lang="en-US" altLang="en-US"/>
              <a:t>(47%) or </a:t>
            </a:r>
            <a:r>
              <a:rPr lang="en-US" altLang="en-US" i="1"/>
              <a:t>‘Provides Long-Term Care Facility Staff Training Targeting Post Acute, Convalescent, and/or Rehabilitative Residents’</a:t>
            </a:r>
            <a:r>
              <a:rPr lang="en-US" altLang="en-US"/>
              <a:t>(45%). Differences were noted in the extent to which CA LLTCOPs were involved in particular activities (differences were significant)*.</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388D5-ED35-479C-9B5F-3212F375D2CD}" type="slidenum">
              <a:rPr lang="en-US" altLang="en-US"/>
              <a:pPr/>
              <a:t>8</a:t>
            </a:fld>
            <a:endParaRPr lang="en-US" altLang="en-US"/>
          </a:p>
        </p:txBody>
      </p:sp>
      <p:sp>
        <p:nvSpPr>
          <p:cNvPr id="166914" name="Rectangle 2"/>
          <p:cNvSpPr>
            <a:spLocks noRot="1" noChangeArrowheads="1" noTextEdit="1"/>
          </p:cNvSpPr>
          <p:nvPr>
            <p:ph type="sldImg"/>
          </p:nvPr>
        </p:nvSpPr>
        <p:spPr>
          <a:xfrm>
            <a:off x="1144588" y="685800"/>
            <a:ext cx="4572000" cy="3429000"/>
          </a:xfrm>
          <a:ln/>
        </p:spPr>
      </p:sp>
      <p:sp>
        <p:nvSpPr>
          <p:cNvPr id="166915" name="Rectangle 3"/>
          <p:cNvSpPr>
            <a:spLocks noGrp="1" noChangeArrowheads="1"/>
          </p:cNvSpPr>
          <p:nvPr>
            <p:ph type="body" idx="1"/>
          </p:nvPr>
        </p:nvSpPr>
        <p:spPr/>
        <p:txBody>
          <a:bodyPr/>
          <a:lstStyle/>
          <a:p>
            <a:r>
              <a:rPr lang="en-US" altLang="en-US" i="1"/>
              <a:t>New York Description</a:t>
            </a:r>
            <a:r>
              <a:rPr lang="en-US" altLang="en-US"/>
              <a:t>: Self-ratings by New York LLTCOP Coordinators of the extent to which issues related to Post Acute, Convalescent, and/or Rehabilitative Services applied to their programs, showed variation across programs and issues. While a majority of coordinators responded affirmatively that their program was </a:t>
            </a:r>
            <a:r>
              <a:rPr lang="en-US" altLang="en-US" i="1"/>
              <a:t>‘Regularly Involved with “Short-Term” Residents Receiving Post Acute, Convalescent, and/or Rehabilitative Services’(77%)</a:t>
            </a:r>
            <a:r>
              <a:rPr lang="en-US" altLang="en-US"/>
              <a:t>, more than half of coordinators disagreed that their program </a:t>
            </a:r>
            <a:r>
              <a:rPr lang="en-US" altLang="en-US" i="1"/>
              <a:t>‘Provides Long-Term Care Facility Staff Training Targeting Post Acute, Convalescent, and/or Rehabilitative Residents’</a:t>
            </a:r>
            <a:r>
              <a:rPr lang="en-US" altLang="en-US"/>
              <a:t>(74%) </a:t>
            </a:r>
            <a:r>
              <a:rPr lang="en-US" altLang="en-US" i="1"/>
              <a:t>or ‘Are Regularly Involved with Post-Discharge Planning Activities’ </a:t>
            </a:r>
            <a:r>
              <a:rPr lang="en-US" altLang="en-US"/>
              <a:t>(63%). Differences were noted in the extent to which NY LLTCOPs were involved in particular activities (differences were significant)*. </a:t>
            </a:r>
          </a:p>
          <a:p>
            <a:endParaRPr lang="en-US" altLang="en-US"/>
          </a:p>
          <a:p>
            <a:r>
              <a:rPr lang="en-US" altLang="en-US" i="1"/>
              <a:t>California/New York Comparison</a:t>
            </a:r>
            <a:r>
              <a:rPr lang="en-US" altLang="en-US"/>
              <a:t>: Overall, New York LLTCOP Coordinators were less likely than California LLTCOP Coordinators to report involvement in all five aspects of Post-Acute, Convalescent and Rehabilitative Care. Significant differences were found in the areas of ‘</a:t>
            </a:r>
            <a:r>
              <a:rPr lang="en-US" altLang="en-US" i="1"/>
              <a:t>Provides LTC Staff Training targeted to Short-Term Convalescent/Rehab Residents</a:t>
            </a:r>
            <a:r>
              <a:rPr lang="en-US" altLang="en-US"/>
              <a:t>,’ ‘</a:t>
            </a:r>
            <a:r>
              <a:rPr lang="en-US" altLang="en-US" i="1"/>
              <a:t>Have Established Relationships with Rehab Providers</a:t>
            </a:r>
            <a:r>
              <a:rPr lang="en-US" altLang="en-US"/>
              <a:t>,’ and ‘</a:t>
            </a:r>
            <a:r>
              <a:rPr lang="en-US" altLang="en-US" i="1"/>
              <a:t>Are Regularly Involved with Post-Discharge Planning</a:t>
            </a:r>
            <a:r>
              <a:rPr lang="en-US" altLang="en-US"/>
              <a:t>.’ Differences were noted across states concerning involvement in particular activities*.</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30B95-62AD-47D9-B667-96B8538EDA12}" type="slidenum">
              <a:rPr lang="en-US" altLang="en-US"/>
              <a:pPr/>
              <a:t>12</a:t>
            </a:fld>
            <a:endParaRPr lang="en-US" altLang="en-US"/>
          </a:p>
        </p:txBody>
      </p:sp>
      <p:sp>
        <p:nvSpPr>
          <p:cNvPr id="172034" name="Rectangle 2"/>
          <p:cNvSpPr>
            <a:spLocks noRot="1" noChangeArrowheads="1" noTextEdit="1"/>
          </p:cNvSpPr>
          <p:nvPr>
            <p:ph type="sldImg"/>
          </p:nvPr>
        </p:nvSpPr>
        <p:spPr>
          <a:xfrm>
            <a:off x="1144588" y="685800"/>
            <a:ext cx="4572000" cy="3429000"/>
          </a:xfrm>
          <a:ln/>
        </p:spPr>
      </p:sp>
      <p:sp>
        <p:nvSpPr>
          <p:cNvPr id="172035" name="Rectangle 3"/>
          <p:cNvSpPr>
            <a:spLocks noGrp="1" noChangeArrowheads="1"/>
          </p:cNvSpPr>
          <p:nvPr>
            <p:ph type="body" idx="1"/>
          </p:nvPr>
        </p:nvSpPr>
        <p:spPr/>
        <p:txBody>
          <a:bodyPr/>
          <a:lstStyle/>
          <a:p>
            <a:r>
              <a:rPr lang="en-US" altLang="en-US" i="1"/>
              <a:t>California Description</a:t>
            </a:r>
            <a:r>
              <a:rPr lang="en-US" altLang="en-US"/>
              <a:t>: California LLTCOP Coordinators indicated that their programs engaged in a variety of specified issues related to Post Acute, Convalescent, and Rehabilitative services over the past year. No issues were reported unanimously across programs. Most</a:t>
            </a:r>
          </a:p>
          <a:p>
            <a:r>
              <a:rPr lang="en-US" altLang="en-US"/>
              <a:t>coordinators indicated their LLTCOP had been involved with </a:t>
            </a:r>
            <a:r>
              <a:rPr lang="en-US" altLang="en-US" i="1"/>
              <a:t>‘Therapies, such as OT/PT’ </a:t>
            </a:r>
            <a:r>
              <a:rPr lang="en-US" altLang="en-US"/>
              <a:t>(94%), </a:t>
            </a:r>
            <a:r>
              <a:rPr lang="en-US" altLang="en-US" i="1"/>
              <a:t>‘Assistive Devices’ (94%), </a:t>
            </a:r>
            <a:r>
              <a:rPr lang="en-US" altLang="en-US"/>
              <a:t>and </a:t>
            </a:r>
            <a:r>
              <a:rPr lang="en-US" altLang="en-US" i="1"/>
              <a:t>‘Access to Care’ (94%) </a:t>
            </a:r>
            <a:r>
              <a:rPr lang="en-US" altLang="en-US"/>
              <a:t>for post acute, convalescent, and/or rehabilitative residents; whereas most coordinators (54%) reported their programs had no involvement with </a:t>
            </a:r>
            <a:r>
              <a:rPr lang="en-US" altLang="en-US" i="1"/>
              <a:t>‘Hospice Services’ </a:t>
            </a:r>
            <a:r>
              <a:rPr lang="en-US" altLang="en-US"/>
              <a:t>related to post acute, convalescent, and/or rehabilitative residents. Differences were noted in the extent to which CA LLTCOPs were involved in particular activities (differences were significant)*.</a:t>
            </a:r>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868AF-ABDB-433E-973D-9CA02F8C3386}" type="slidenum">
              <a:rPr lang="en-US" altLang="en-US"/>
              <a:pPr/>
              <a:t>13</a:t>
            </a:fld>
            <a:endParaRPr lang="en-US" altLang="en-US"/>
          </a:p>
        </p:txBody>
      </p:sp>
      <p:sp>
        <p:nvSpPr>
          <p:cNvPr id="174082" name="Rectangle 2"/>
          <p:cNvSpPr>
            <a:spLocks noRot="1" noChangeArrowheads="1" noTextEdit="1"/>
          </p:cNvSpPr>
          <p:nvPr>
            <p:ph type="sldImg"/>
          </p:nvPr>
        </p:nvSpPr>
        <p:spPr>
          <a:xfrm>
            <a:off x="1144588" y="685800"/>
            <a:ext cx="4572000" cy="3429000"/>
          </a:xfrm>
          <a:ln/>
        </p:spPr>
      </p:sp>
      <p:sp>
        <p:nvSpPr>
          <p:cNvPr id="174083" name="Rectangle 3"/>
          <p:cNvSpPr>
            <a:spLocks noGrp="1" noChangeArrowheads="1"/>
          </p:cNvSpPr>
          <p:nvPr>
            <p:ph type="body" idx="1"/>
          </p:nvPr>
        </p:nvSpPr>
        <p:spPr/>
        <p:txBody>
          <a:bodyPr/>
          <a:lstStyle/>
          <a:p>
            <a:r>
              <a:rPr lang="en-US" altLang="en-US" i="1"/>
              <a:t>New York Description</a:t>
            </a:r>
            <a:r>
              <a:rPr lang="en-US" altLang="en-US"/>
              <a:t>: New York LLTCOP Coordinators indicated that their programs engaged in a variety of specified issues related to Post Acute, Convalescent, and Rehabilitative services over the past year. No issues were reported unanimously across programs. Most coordinators indicated their LLTCOP had been involved with </a:t>
            </a:r>
            <a:r>
              <a:rPr lang="en-US" altLang="en-US" i="1"/>
              <a:t>‘Care Plans’ </a:t>
            </a:r>
            <a:r>
              <a:rPr lang="en-US" altLang="en-US"/>
              <a:t>(90%) and </a:t>
            </a:r>
            <a:r>
              <a:rPr lang="en-US" altLang="en-US" i="1"/>
              <a:t>‘Access to Care’ (79%) </a:t>
            </a:r>
            <a:r>
              <a:rPr lang="en-US" altLang="en-US"/>
              <a:t>for post acute, convalescent, and/or rehabilitative residents; whereas the majority of coordinators reported their programs had no involvement with </a:t>
            </a:r>
            <a:r>
              <a:rPr lang="en-US" altLang="en-US" i="1"/>
              <a:t>‘Hospice Services’ </a:t>
            </a:r>
            <a:r>
              <a:rPr lang="en-US" altLang="en-US"/>
              <a:t>( 85%) or ‘</a:t>
            </a:r>
            <a:r>
              <a:rPr lang="en-US" altLang="en-US" i="1"/>
              <a:t>Managed Care</a:t>
            </a:r>
            <a:r>
              <a:rPr lang="en-US" altLang="en-US"/>
              <a:t>’ (84%) related to post acute, convalescent, and/or rehabilitative residents. Differences were noted in the extent to which NY LLTCOPs were involved in particular activities (differences were significant)*.</a:t>
            </a:r>
          </a:p>
          <a:p>
            <a:endParaRPr lang="en-US" altLang="en-US" i="1"/>
          </a:p>
          <a:p>
            <a:r>
              <a:rPr lang="en-US" altLang="en-US" i="1"/>
              <a:t>California/New York Comparison</a:t>
            </a:r>
            <a:r>
              <a:rPr lang="en-US" altLang="en-US"/>
              <a:t>: New York LLTCOP Coordinators were more likely to report involvement in issues related to Care Plans and Post Acute, Rehabilitative and Convalescent Care than California LLCTOP Coordinators. They were less likely to report involvement in all other issue areas of Post Acute, Rehabilitative and Convalescent Care, most significantly in issues related to Therapies, Assistive Devices, Denials of Coverage, Medicare Coverage, Billing/Charges, Managed Care, Transfer/Discharges, and Hospice Care. Differences were noted across states concerning involvement in several activities*.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1035050" y="1552575"/>
            <a:ext cx="10179050" cy="5305425"/>
            <a:chOff x="-652" y="978"/>
            <a:chExt cx="6412" cy="3342"/>
          </a:xfrm>
        </p:grpSpPr>
        <p:sp>
          <p:nvSpPr>
            <p:cNvPr id="9219"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2851CC"/>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0"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1" name="Rectangle 5"/>
          <p:cNvSpPr>
            <a:spLocks noGrp="1" noChangeArrowheads="1"/>
          </p:cNvSpPr>
          <p:nvPr>
            <p:ph type="ctrTitle" sz="quarter"/>
          </p:nvPr>
        </p:nvSpPr>
        <p:spPr>
          <a:xfrm>
            <a:off x="1293813" y="762000"/>
            <a:ext cx="7772400" cy="1143000"/>
          </a:xfrm>
        </p:spPr>
        <p:txBody>
          <a:bodyPr anchor="b"/>
          <a:lstStyle>
            <a:lvl1pPr>
              <a:defRPr>
                <a:solidFill>
                  <a:srgbClr val="FFCC66"/>
                </a:solidFill>
              </a:defRPr>
            </a:lvl1pPr>
          </a:lstStyle>
          <a:p>
            <a:pPr lvl="0"/>
            <a:r>
              <a:rPr lang="en-US" altLang="en-US" noProof="0" smtClean="0"/>
              <a:t>Click to edit Master title style</a:t>
            </a:r>
          </a:p>
        </p:txBody>
      </p:sp>
      <p:sp>
        <p:nvSpPr>
          <p:cNvPr id="9222" name="Rectangle 6"/>
          <p:cNvSpPr>
            <a:spLocks noGrp="1" noChangeArrowheads="1"/>
          </p:cNvSpPr>
          <p:nvPr>
            <p:ph type="subTitle" sz="quarter" idx="1"/>
          </p:nvPr>
        </p:nvSpPr>
        <p:spPr>
          <a:xfrm>
            <a:off x="685800" y="3429000"/>
            <a:ext cx="6400800" cy="1752600"/>
          </a:xfrm>
        </p:spPr>
        <p:txBody>
          <a:bodyPr anchor="ctr"/>
          <a:lstStyle>
            <a:lvl1pPr marL="0" indent="0" algn="ctr">
              <a:buFontTx/>
              <a:buNone/>
              <a:defRPr>
                <a:solidFill>
                  <a:srgbClr val="FFFFFF"/>
                </a:solidFill>
              </a:defRPr>
            </a:lvl1pPr>
          </a:lstStyle>
          <a:p>
            <a:pPr lvl="0"/>
            <a:r>
              <a:rPr lang="en-US" altLang="en-US" noProof="0" smtClean="0"/>
              <a:t>Click to edit Master subtitle style</a:t>
            </a:r>
          </a:p>
        </p:txBody>
      </p:sp>
      <p:sp>
        <p:nvSpPr>
          <p:cNvPr id="9223" name="Rectangle 7"/>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9224" name="Rectangle 8"/>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9225" name="Rectangle 9"/>
          <p:cNvSpPr>
            <a:spLocks noGrp="1" noChangeArrowheads="1"/>
          </p:cNvSpPr>
          <p:nvPr>
            <p:ph type="sldNum" sz="quarter" idx="4"/>
          </p:nvPr>
        </p:nvSpPr>
        <p:spPr/>
        <p:txBody>
          <a:bodyPr/>
          <a:lstStyle>
            <a:lvl1pPr>
              <a:defRPr>
                <a:solidFill>
                  <a:srgbClr val="FFFFFF"/>
                </a:solidFill>
              </a:defRPr>
            </a:lvl1pPr>
          </a:lstStyle>
          <a:p>
            <a:fld id="{039FAFD1-69D2-484D-8DDA-13458D0CAF4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38D5BDA-D636-4FA1-8164-AE1862963FAE}" type="slidenum">
              <a:rPr lang="en-US" altLang="en-US"/>
              <a:pPr/>
              <a:t>‹#›</a:t>
            </a:fld>
            <a:endParaRPr lang="en-US" altLang="en-US"/>
          </a:p>
        </p:txBody>
      </p:sp>
    </p:spTree>
    <p:extLst>
      <p:ext uri="{BB962C8B-B14F-4D97-AF65-F5344CB8AC3E}">
        <p14:creationId xmlns:p14="http://schemas.microsoft.com/office/powerpoint/2010/main" val="54641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056D5D-7F85-47E2-A317-F0B7B2DA5ED1}" type="slidenum">
              <a:rPr lang="en-US" altLang="en-US"/>
              <a:pPr/>
              <a:t>‹#›</a:t>
            </a:fld>
            <a:endParaRPr lang="en-US" altLang="en-US"/>
          </a:p>
        </p:txBody>
      </p:sp>
    </p:spTree>
    <p:extLst>
      <p:ext uri="{BB962C8B-B14F-4D97-AF65-F5344CB8AC3E}">
        <p14:creationId xmlns:p14="http://schemas.microsoft.com/office/powerpoint/2010/main" val="44544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777122D-FE5A-420B-9CEF-B636FE5EB2E7}" type="slidenum">
              <a:rPr lang="en-US" altLang="en-US"/>
              <a:pPr/>
              <a:t>‹#›</a:t>
            </a:fld>
            <a:endParaRPr lang="en-US" altLang="en-US"/>
          </a:p>
        </p:txBody>
      </p:sp>
    </p:spTree>
    <p:extLst>
      <p:ext uri="{BB962C8B-B14F-4D97-AF65-F5344CB8AC3E}">
        <p14:creationId xmlns:p14="http://schemas.microsoft.com/office/powerpoint/2010/main" val="333653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839DDF-6513-458A-B75B-FA969E7B54E5}" type="slidenum">
              <a:rPr lang="en-US" altLang="en-US"/>
              <a:pPr/>
              <a:t>‹#›</a:t>
            </a:fld>
            <a:endParaRPr lang="en-US" altLang="en-US"/>
          </a:p>
        </p:txBody>
      </p:sp>
    </p:spTree>
    <p:extLst>
      <p:ext uri="{BB962C8B-B14F-4D97-AF65-F5344CB8AC3E}">
        <p14:creationId xmlns:p14="http://schemas.microsoft.com/office/powerpoint/2010/main" val="274367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C4B972-A170-45CC-8EA5-0DBFD6CD45BC}" type="slidenum">
              <a:rPr lang="en-US" altLang="en-US"/>
              <a:pPr/>
              <a:t>‹#›</a:t>
            </a:fld>
            <a:endParaRPr lang="en-US" altLang="en-US"/>
          </a:p>
        </p:txBody>
      </p:sp>
    </p:spTree>
    <p:extLst>
      <p:ext uri="{BB962C8B-B14F-4D97-AF65-F5344CB8AC3E}">
        <p14:creationId xmlns:p14="http://schemas.microsoft.com/office/powerpoint/2010/main" val="405803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3C293DB-A1BE-4CE6-8710-C8A78FB6CFCC}" type="slidenum">
              <a:rPr lang="en-US" altLang="en-US"/>
              <a:pPr/>
              <a:t>‹#›</a:t>
            </a:fld>
            <a:endParaRPr lang="en-US" altLang="en-US"/>
          </a:p>
        </p:txBody>
      </p:sp>
    </p:spTree>
    <p:extLst>
      <p:ext uri="{BB962C8B-B14F-4D97-AF65-F5344CB8AC3E}">
        <p14:creationId xmlns:p14="http://schemas.microsoft.com/office/powerpoint/2010/main" val="360021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6960937-97BF-4CC4-9D31-AAE69BF73B01}" type="slidenum">
              <a:rPr lang="en-US" altLang="en-US"/>
              <a:pPr/>
              <a:t>‹#›</a:t>
            </a:fld>
            <a:endParaRPr lang="en-US" altLang="en-US"/>
          </a:p>
        </p:txBody>
      </p:sp>
    </p:spTree>
    <p:extLst>
      <p:ext uri="{BB962C8B-B14F-4D97-AF65-F5344CB8AC3E}">
        <p14:creationId xmlns:p14="http://schemas.microsoft.com/office/powerpoint/2010/main" val="377151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806ED02-212E-41A1-A3D6-1A4C055DA371}" type="slidenum">
              <a:rPr lang="en-US" altLang="en-US"/>
              <a:pPr/>
              <a:t>‹#›</a:t>
            </a:fld>
            <a:endParaRPr lang="en-US" altLang="en-US"/>
          </a:p>
        </p:txBody>
      </p:sp>
    </p:spTree>
    <p:extLst>
      <p:ext uri="{BB962C8B-B14F-4D97-AF65-F5344CB8AC3E}">
        <p14:creationId xmlns:p14="http://schemas.microsoft.com/office/powerpoint/2010/main" val="20432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B001CF-6674-4F79-8399-614ABF8B28EB}" type="slidenum">
              <a:rPr lang="en-US" altLang="en-US"/>
              <a:pPr/>
              <a:t>‹#›</a:t>
            </a:fld>
            <a:endParaRPr lang="en-US" altLang="en-US"/>
          </a:p>
        </p:txBody>
      </p:sp>
    </p:spTree>
    <p:extLst>
      <p:ext uri="{BB962C8B-B14F-4D97-AF65-F5344CB8AC3E}">
        <p14:creationId xmlns:p14="http://schemas.microsoft.com/office/powerpoint/2010/main" val="210008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C3FF820-B95C-41F8-A204-7B80423AE0CF}" type="slidenum">
              <a:rPr lang="en-US" altLang="en-US"/>
              <a:pPr/>
              <a:t>‹#›</a:t>
            </a:fld>
            <a:endParaRPr lang="en-US" altLang="en-US"/>
          </a:p>
        </p:txBody>
      </p:sp>
    </p:spTree>
    <p:extLst>
      <p:ext uri="{BB962C8B-B14F-4D97-AF65-F5344CB8AC3E}">
        <p14:creationId xmlns:p14="http://schemas.microsoft.com/office/powerpoint/2010/main" val="402188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1588"/>
            <a:ext cx="9132888" cy="6845300"/>
            <a:chOff x="0" y="1"/>
            <a:chExt cx="5753" cy="4312"/>
          </a:xfrm>
        </p:grpSpPr>
        <p:sp>
          <p:nvSpPr>
            <p:cNvPr id="8195"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2851CC"/>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7"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8" name="Rectangle 6"/>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9"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8200"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8201"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7C28BB60-5EC5-49B4-BC5A-14FE3B32335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3200">
          <a:solidFill>
            <a:schemeClr val="tx1"/>
          </a:solidFill>
          <a:latin typeface="+mn-lt"/>
        </a:defRPr>
      </a:lvl3pPr>
      <a:lvl4pPr marL="1600200" indent="-228600" algn="l" rtl="0" eaLnBrk="0" fontAlgn="base" hangingPunct="0">
        <a:spcBef>
          <a:spcPct val="20000"/>
        </a:spcBef>
        <a:spcAft>
          <a:spcPct val="0"/>
        </a:spcAft>
        <a:buClr>
          <a:schemeClr val="tx1"/>
        </a:buClr>
        <a:buChar char="•"/>
        <a:defRPr sz="32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32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sz="32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sz="32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sz="32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y109fd.bay109.hotmail.msn.com/cgi-bin/compose?mailto=1&amp;msg=94208056-D193-4840-B579-B46A01579F65&amp;start=0&amp;len=5823&amp;src=&amp;type=x&amp;to=carroll.estes@ucsf.edu&amp;cc=&amp;bcc=&amp;subject=&amp;body=&amp;curmbox=00000000-0000-0000-0000-000000000001&amp;a=8e1b21ea13fee3b2a96a386167176cdd39dbb289756f1aec11d67b97f63ec1f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edicareadvocacy.org/" TargetMode="External"/><Relationship Id="rId2" Type="http://schemas.openxmlformats.org/officeDocument/2006/relationships/hyperlink" Target="http://www.cms.hhs.gov/" TargetMode="External"/><Relationship Id="rId1" Type="http://schemas.openxmlformats.org/officeDocument/2006/relationships/slideLayout" Target="../slideLayouts/slideLayout2.xml"/><Relationship Id="rId6" Type="http://schemas.openxmlformats.org/officeDocument/2006/relationships/hyperlink" Target="http://www.nsclc.org/" TargetMode="External"/><Relationship Id="rId5" Type="http://schemas.openxmlformats.org/officeDocument/2006/relationships/hyperlink" Target="http://www.medicarerightscenter.org/" TargetMode="External"/><Relationship Id="rId4" Type="http://schemas.openxmlformats.org/officeDocument/2006/relationships/hyperlink" Target="http://www.medicareed.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685800" y="0"/>
            <a:ext cx="7772400" cy="3733800"/>
          </a:xfrm>
        </p:spPr>
        <p:txBody>
          <a:bodyPr/>
          <a:lstStyle/>
          <a:p>
            <a:r>
              <a:rPr lang="en-US" altLang="en-US" sz="4000" b="1"/>
              <a:t>Post Acute, Rehabilitative and Convalescent Care (PARCC):</a:t>
            </a:r>
            <a:br>
              <a:rPr lang="en-US" altLang="en-US" sz="4000" b="1"/>
            </a:br>
            <a:r>
              <a:rPr lang="en-US" altLang="en-US" sz="1600" b="1"/>
              <a:t/>
            </a:r>
            <a:br>
              <a:rPr lang="en-US" altLang="en-US" sz="1600" b="1"/>
            </a:br>
            <a:r>
              <a:rPr lang="en-US" altLang="en-US" sz="2800" b="1"/>
              <a:t>A Training for the Local Long Term Care Ombudsman</a:t>
            </a:r>
          </a:p>
        </p:txBody>
      </p:sp>
      <p:sp>
        <p:nvSpPr>
          <p:cNvPr id="155651" name="Rectangle 3"/>
          <p:cNvSpPr>
            <a:spLocks noGrp="1" noChangeArrowheads="1"/>
          </p:cNvSpPr>
          <p:nvPr>
            <p:ph type="subTitle" idx="1"/>
          </p:nvPr>
        </p:nvSpPr>
        <p:spPr>
          <a:xfrm>
            <a:off x="304800" y="3886200"/>
            <a:ext cx="8610600" cy="2743200"/>
          </a:xfrm>
        </p:spPr>
        <p:txBody>
          <a:bodyPr/>
          <a:lstStyle/>
          <a:p>
            <a:endParaRPr lang="en-US" altLang="en-US" sz="1400"/>
          </a:p>
          <a:p>
            <a:endParaRPr lang="en-US" altLang="en-US" sz="1400"/>
          </a:p>
          <a:p>
            <a:endParaRPr lang="en-US" altLang="en-US" sz="1400"/>
          </a:p>
          <a:p>
            <a:endParaRPr lang="en-US" altLang="en-US" sz="1400"/>
          </a:p>
          <a:p>
            <a:endParaRPr lang="en-US" altLang="en-US" sz="1400"/>
          </a:p>
          <a:p>
            <a:r>
              <a:rPr lang="en-US" altLang="en-US" sz="1400"/>
              <a:t>Authors’ Note: This project was generously supported by The Jacob &amp; Valeria Langeloth Foundation, The Commonwealth Fund (a New York City-based private, independent foundation), the Archstone Foundation, The New York Community Trust, and The California Endowment. The views presented here are those of the authors and should not be attributed to the granting organizations, their directors, officers, or staff.  Direct correspondence to Carroll Estes, PhD, Suite 340, Institute for Health and Aging, UCSF, 3333 California Street, San Francisco, CA 94118; phone: (415) 502-5200; e-mail: </a:t>
            </a:r>
            <a:r>
              <a:rPr lang="en-US" altLang="en-US" sz="1400">
                <a:hlinkClick r:id="rId2"/>
              </a:rPr>
              <a:t>carroll.estes@ucsf.edu</a:t>
            </a:r>
            <a:r>
              <a:rPr lang="en-US" altLang="en-US" sz="1400"/>
              <a:t>. </a:t>
            </a:r>
          </a:p>
          <a:p>
            <a:endParaRPr lang="en-US"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762000" y="152400"/>
            <a:ext cx="7772400" cy="1143000"/>
          </a:xfrm>
        </p:spPr>
        <p:txBody>
          <a:bodyPr/>
          <a:lstStyle/>
          <a:p>
            <a:r>
              <a:rPr lang="en-US" altLang="en-US"/>
              <a:t>What are their complaints</a:t>
            </a:r>
          </a:p>
        </p:txBody>
      </p:sp>
      <p:sp>
        <p:nvSpPr>
          <p:cNvPr id="168963" name="Rectangle 3"/>
          <p:cNvSpPr>
            <a:spLocks noGrp="1" noChangeArrowheads="1"/>
          </p:cNvSpPr>
          <p:nvPr>
            <p:ph type="body" idx="1"/>
          </p:nvPr>
        </p:nvSpPr>
        <p:spPr>
          <a:xfrm>
            <a:off x="381000" y="1524000"/>
            <a:ext cx="8382000" cy="5029200"/>
          </a:xfrm>
        </p:spPr>
        <p:txBody>
          <a:bodyPr/>
          <a:lstStyle/>
          <a:p>
            <a:pPr>
              <a:lnSpc>
                <a:spcPct val="90000"/>
              </a:lnSpc>
            </a:pPr>
            <a:r>
              <a:rPr lang="en-US" altLang="en-US"/>
              <a:t>Not receiving Care</a:t>
            </a:r>
          </a:p>
          <a:p>
            <a:pPr lvl="1">
              <a:lnSpc>
                <a:spcPct val="90000"/>
              </a:lnSpc>
            </a:pPr>
            <a:r>
              <a:rPr lang="en-US" altLang="en-US"/>
              <a:t> Rehabilitation services not being given in a timely and appropriate manner</a:t>
            </a:r>
          </a:p>
          <a:p>
            <a:pPr lvl="1">
              <a:lnSpc>
                <a:spcPct val="90000"/>
              </a:lnSpc>
            </a:pPr>
            <a:endParaRPr lang="en-US" altLang="en-US"/>
          </a:p>
          <a:p>
            <a:pPr>
              <a:lnSpc>
                <a:spcPct val="90000"/>
              </a:lnSpc>
            </a:pPr>
            <a:r>
              <a:rPr lang="en-US" altLang="en-US"/>
              <a:t>Inappropriate transfer or discharge</a:t>
            </a:r>
          </a:p>
          <a:p>
            <a:pPr lvl="1">
              <a:lnSpc>
                <a:spcPct val="90000"/>
              </a:lnSpc>
            </a:pPr>
            <a:r>
              <a:rPr lang="en-US" altLang="en-US"/>
              <a:t> Being told they have “plateau’d”</a:t>
            </a:r>
          </a:p>
          <a:p>
            <a:pPr lvl="1">
              <a:lnSpc>
                <a:spcPct val="90000"/>
              </a:lnSpc>
            </a:pPr>
            <a:r>
              <a:rPr lang="en-US" altLang="en-US"/>
              <a:t> Being discharged without sufficient reason </a:t>
            </a:r>
          </a:p>
          <a:p>
            <a:pPr lvl="1">
              <a:lnSpc>
                <a:spcPct val="90000"/>
              </a:lnSpc>
            </a:pPr>
            <a:endParaRPr lang="en-US" altLang="en-US"/>
          </a:p>
          <a:p>
            <a:pPr>
              <a:lnSpc>
                <a:spcPct val="90000"/>
              </a:lnSpc>
            </a:pPr>
            <a:r>
              <a:rPr lang="en-US" altLang="en-US"/>
              <a:t>Others?</a:t>
            </a:r>
          </a:p>
          <a:p>
            <a:pPr lvl="1">
              <a:lnSpc>
                <a:spcPct val="90000"/>
              </a:lnSpc>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85800" y="228600"/>
            <a:ext cx="7772400" cy="1143000"/>
          </a:xfrm>
        </p:spPr>
        <p:txBody>
          <a:bodyPr/>
          <a:lstStyle/>
          <a:p>
            <a:r>
              <a:rPr lang="en-US" altLang="en-US" sz="4000"/>
              <a:t>What are the problems facing PARCC residents?</a:t>
            </a:r>
          </a:p>
        </p:txBody>
      </p:sp>
      <p:sp>
        <p:nvSpPr>
          <p:cNvPr id="169987" name="Rectangle 3"/>
          <p:cNvSpPr>
            <a:spLocks noGrp="1" noChangeArrowheads="1"/>
          </p:cNvSpPr>
          <p:nvPr>
            <p:ph type="body" idx="1"/>
          </p:nvPr>
        </p:nvSpPr>
        <p:spPr>
          <a:xfrm>
            <a:off x="228600" y="1371600"/>
            <a:ext cx="8686800" cy="5029200"/>
          </a:xfrm>
        </p:spPr>
        <p:txBody>
          <a:bodyPr/>
          <a:lstStyle/>
          <a:p>
            <a:pPr lvl="1"/>
            <a:r>
              <a:rPr lang="en-US" altLang="en-US" sz="2800" i="1"/>
              <a:t>“Quality of care kind of issues. No really effective rehab, not only to improve but to maintain. Not following care plans. Confusion about Medicare, dropping people off Medicare too soon, and making people move from bed to bed.” </a:t>
            </a:r>
            <a:r>
              <a:rPr lang="en-US" altLang="en-US" sz="2800"/>
              <a:t>California LTCO</a:t>
            </a:r>
          </a:p>
          <a:p>
            <a:pPr lvl="1"/>
            <a:endParaRPr lang="en-US" altLang="en-US" sz="2800" i="1"/>
          </a:p>
          <a:p>
            <a:pPr lvl="1"/>
            <a:r>
              <a:rPr lang="en-US" altLang="en-US" sz="2800" i="1"/>
              <a:t>“The Facilities are not fully informing residents as to their rights – that they can stay longer if needed. We need to tell facilities they need to advocate more for their residents and to let us help them advocate for the residents.” </a:t>
            </a:r>
            <a:r>
              <a:rPr lang="en-US" altLang="en-US" sz="2800"/>
              <a:t>California LTCO</a:t>
            </a:r>
            <a:endParaRPr lang="en-US" altLang="en-US" sz="2800" i="1"/>
          </a:p>
        </p:txBody>
      </p:sp>
      <p:sp>
        <p:nvSpPr>
          <p:cNvPr id="169988" name="Text Box 4"/>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09600" y="152400"/>
            <a:ext cx="7772400" cy="1143000"/>
          </a:xfrm>
        </p:spPr>
        <p:txBody>
          <a:bodyPr/>
          <a:lstStyle/>
          <a:p>
            <a:r>
              <a:rPr lang="en-US" altLang="en-US" sz="4000"/>
              <a:t>Ombudsman Experiences with PARCC Residents- CA</a:t>
            </a:r>
          </a:p>
        </p:txBody>
      </p:sp>
      <p:pic>
        <p:nvPicPr>
          <p:cNvPr id="171011" name="Picture 3"/>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447800"/>
            <a:ext cx="8991600" cy="5027613"/>
          </a:xfrm>
        </p:spPr>
      </p:pic>
      <p:sp>
        <p:nvSpPr>
          <p:cNvPr id="171012" name="Text Box 4"/>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85800" y="152400"/>
            <a:ext cx="7772400" cy="1143000"/>
          </a:xfrm>
        </p:spPr>
        <p:txBody>
          <a:bodyPr/>
          <a:lstStyle/>
          <a:p>
            <a:r>
              <a:rPr lang="en-US" altLang="en-US" sz="4000"/>
              <a:t>Ombudsman Experiences with PARCC Residents- NY</a:t>
            </a:r>
          </a:p>
        </p:txBody>
      </p:sp>
      <p:sp>
        <p:nvSpPr>
          <p:cNvPr id="173059" name="Rectangle 3"/>
          <p:cNvSpPr>
            <a:spLocks noGrp="1" noChangeArrowheads="1"/>
          </p:cNvSpPr>
          <p:nvPr>
            <p:ph type="body" idx="1"/>
          </p:nvPr>
        </p:nvSpPr>
        <p:spPr/>
        <p:txBody>
          <a:bodyPr/>
          <a:lstStyle/>
          <a:p>
            <a:endParaRPr lang="en-US" altLang="en-US"/>
          </a:p>
        </p:txBody>
      </p:sp>
      <p:pic>
        <p:nvPicPr>
          <p:cNvPr id="173060" name="Picture 4"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0"/>
            <a:ext cx="8991600" cy="4940300"/>
          </a:xfrm>
          <a:prstGeom prst="rect">
            <a:avLst/>
          </a:prstGeom>
          <a:noFill/>
          <a:extLst>
            <a:ext uri="{909E8E84-426E-40DD-AFC4-6F175D3DCCD1}">
              <a14:hiddenFill xmlns:a14="http://schemas.microsoft.com/office/drawing/2010/main">
                <a:solidFill>
                  <a:srgbClr val="FFFFFF"/>
                </a:solidFill>
              </a14:hiddenFill>
            </a:ext>
          </a:extLst>
        </p:spPr>
      </p:pic>
      <p:sp>
        <p:nvSpPr>
          <p:cNvPr id="173061" name="Text Box 5"/>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ltLang="en-US" sz="4000"/>
              <a:t>How can LLTCO Help PARCC residents?</a:t>
            </a:r>
          </a:p>
        </p:txBody>
      </p:sp>
      <p:sp>
        <p:nvSpPr>
          <p:cNvPr id="175107" name="Rectangle 3"/>
          <p:cNvSpPr>
            <a:spLocks noGrp="1" noChangeArrowheads="1"/>
          </p:cNvSpPr>
          <p:nvPr>
            <p:ph type="body" idx="1"/>
          </p:nvPr>
        </p:nvSpPr>
        <p:spPr/>
        <p:txBody>
          <a:bodyPr/>
          <a:lstStyle/>
          <a:p>
            <a:r>
              <a:rPr lang="en-US" altLang="en-US"/>
              <a:t>Learn more about the residents needs</a:t>
            </a:r>
          </a:p>
          <a:p>
            <a:r>
              <a:rPr lang="en-US" altLang="en-US"/>
              <a:t>Encourage residents to ask for second opinions on important medical decisions</a:t>
            </a:r>
          </a:p>
          <a:p>
            <a:r>
              <a:rPr lang="en-US" altLang="en-US"/>
              <a:t>Look at care plan and medical record </a:t>
            </a:r>
          </a:p>
          <a:p>
            <a:r>
              <a:rPr lang="en-US" altLang="en-US"/>
              <a:t>Talk to the resident about their rights</a:t>
            </a:r>
          </a:p>
          <a:p>
            <a:r>
              <a:rPr lang="en-US" altLang="en-US"/>
              <a:t>Talk to the resident about the option of appeal</a:t>
            </a:r>
          </a:p>
          <a:p>
            <a:r>
              <a:rPr lang="en-US" altLang="en-US"/>
              <a:t>Help the resident file the appeal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304800" y="274638"/>
            <a:ext cx="8534400" cy="1096962"/>
          </a:xfrm>
        </p:spPr>
        <p:txBody>
          <a:bodyPr/>
          <a:lstStyle/>
          <a:p>
            <a:r>
              <a:rPr lang="en-US" altLang="en-US" sz="3600"/>
              <a:t>Dimensions Related to Ombudsman Effectiveness with PARCC residents- CA</a:t>
            </a:r>
          </a:p>
        </p:txBody>
      </p:sp>
      <p:sp>
        <p:nvSpPr>
          <p:cNvPr id="176131" name="Text Box 3"/>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pic>
        <p:nvPicPr>
          <p:cNvPr id="176132"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600200"/>
            <a:ext cx="8229600" cy="4876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228600" y="274638"/>
            <a:ext cx="8686800" cy="1143000"/>
          </a:xfrm>
        </p:spPr>
        <p:txBody>
          <a:bodyPr/>
          <a:lstStyle/>
          <a:p>
            <a:r>
              <a:rPr lang="en-US" altLang="en-US" sz="3600"/>
              <a:t>Dimensions Related to Ombudsman Effectiveness with PARCC residents- NY</a:t>
            </a:r>
          </a:p>
        </p:txBody>
      </p:sp>
      <p:pic>
        <p:nvPicPr>
          <p:cNvPr id="17715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600200"/>
            <a:ext cx="8229600" cy="4800600"/>
          </a:xfrm>
        </p:spPr>
      </p:pic>
      <p:sp>
        <p:nvSpPr>
          <p:cNvPr id="177156" name="Text Box 4"/>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ltLang="en-US" sz="4000"/>
              <a:t>What about systemic advocacy?	</a:t>
            </a:r>
          </a:p>
        </p:txBody>
      </p:sp>
      <p:sp>
        <p:nvSpPr>
          <p:cNvPr id="178179" name="Rectangle 3"/>
          <p:cNvSpPr>
            <a:spLocks noGrp="1" noChangeArrowheads="1"/>
          </p:cNvSpPr>
          <p:nvPr>
            <p:ph type="body" idx="1"/>
          </p:nvPr>
        </p:nvSpPr>
        <p:spPr/>
        <p:txBody>
          <a:bodyPr/>
          <a:lstStyle/>
          <a:p>
            <a:pPr>
              <a:lnSpc>
                <a:spcPct val="90000"/>
              </a:lnSpc>
            </a:pPr>
            <a:r>
              <a:rPr lang="en-US" altLang="en-US" sz="2800"/>
              <a:t>Advance education (resident, community, facility, etc) about PARCC resident needs and complaints</a:t>
            </a:r>
          </a:p>
          <a:p>
            <a:pPr>
              <a:lnSpc>
                <a:spcPct val="90000"/>
              </a:lnSpc>
            </a:pPr>
            <a:r>
              <a:rPr lang="en-US" altLang="en-US" sz="2800"/>
              <a:t>Encourage state offices to develop further training material for LLTCO, and educational materials for residents, families, and facilities</a:t>
            </a:r>
          </a:p>
          <a:p>
            <a:pPr>
              <a:lnSpc>
                <a:spcPct val="90000"/>
              </a:lnSpc>
            </a:pPr>
            <a:r>
              <a:rPr lang="en-US" altLang="en-US" sz="2800"/>
              <a:t>Medicare PPS…. Need better financing of care or monitoring of abuse/fraud </a:t>
            </a:r>
          </a:p>
          <a:p>
            <a:pPr>
              <a:lnSpc>
                <a:spcPct val="90000"/>
              </a:lnSpc>
            </a:pPr>
            <a:r>
              <a:rPr lang="en-US" altLang="en-US" sz="2800"/>
              <a:t>Advocate for increased funding in order to better serve this population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ltLang="en-US"/>
              <a:t>Some Discussion Questions</a:t>
            </a:r>
          </a:p>
        </p:txBody>
      </p:sp>
      <p:sp>
        <p:nvSpPr>
          <p:cNvPr id="179203" name="Rectangle 3"/>
          <p:cNvSpPr>
            <a:spLocks noGrp="1" noChangeArrowheads="1"/>
          </p:cNvSpPr>
          <p:nvPr>
            <p:ph type="body" idx="1"/>
          </p:nvPr>
        </p:nvSpPr>
        <p:spPr>
          <a:xfrm>
            <a:off x="228600" y="1600200"/>
            <a:ext cx="8686800" cy="5257800"/>
          </a:xfrm>
        </p:spPr>
        <p:txBody>
          <a:bodyPr/>
          <a:lstStyle/>
          <a:p>
            <a:r>
              <a:rPr lang="en-US" altLang="en-US" sz="2800"/>
              <a:t>Is advocating for PARCC residents the LLTCOPs role?</a:t>
            </a:r>
          </a:p>
          <a:p>
            <a:r>
              <a:rPr lang="en-US" altLang="en-US" sz="2800"/>
              <a:t>What priority does this take in your other work?</a:t>
            </a:r>
          </a:p>
          <a:p>
            <a:r>
              <a:rPr lang="en-US" altLang="en-US" sz="2800"/>
              <a:t>Is more training needed on PARCC resident needs and ways to advocate for this population?</a:t>
            </a:r>
          </a:p>
          <a:p>
            <a:r>
              <a:rPr lang="en-US" altLang="en-US" sz="2800"/>
              <a:t>Is more training needed on Medicare laws and regulations and residents’ rights under Medicare?</a:t>
            </a:r>
          </a:p>
          <a:p>
            <a:r>
              <a:rPr lang="en-US" altLang="en-US" sz="2800"/>
              <a:t>Is training needed on Medicare Appeals?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85800" y="304800"/>
            <a:ext cx="7772400" cy="1143000"/>
          </a:xfrm>
        </p:spPr>
        <p:txBody>
          <a:bodyPr/>
          <a:lstStyle/>
          <a:p>
            <a:r>
              <a:rPr lang="en-US" altLang="en-US"/>
              <a:t>PARCC Toolkit Resources</a:t>
            </a:r>
          </a:p>
        </p:txBody>
      </p:sp>
      <p:sp>
        <p:nvSpPr>
          <p:cNvPr id="180227" name="Rectangle 3"/>
          <p:cNvSpPr>
            <a:spLocks noGrp="1" noChangeArrowheads="1"/>
          </p:cNvSpPr>
          <p:nvPr>
            <p:ph type="body" idx="1"/>
          </p:nvPr>
        </p:nvSpPr>
        <p:spPr>
          <a:xfrm>
            <a:off x="228600" y="1371600"/>
            <a:ext cx="8686800" cy="5181600"/>
          </a:xfrm>
        </p:spPr>
        <p:txBody>
          <a:bodyPr/>
          <a:lstStyle/>
          <a:p>
            <a:pPr lvl="1"/>
            <a:r>
              <a:rPr lang="en-US" altLang="en-US"/>
              <a:t>Medicare / PARCC Factsheet</a:t>
            </a:r>
          </a:p>
          <a:p>
            <a:pPr lvl="1"/>
            <a:r>
              <a:rPr lang="en-US" altLang="en-US"/>
              <a:t>Quick Screen Aid to identify coverable cases</a:t>
            </a:r>
          </a:p>
          <a:p>
            <a:pPr lvl="1"/>
            <a:r>
              <a:rPr lang="en-US" altLang="en-US"/>
              <a:t>Key resources list for advocates</a:t>
            </a:r>
          </a:p>
          <a:p>
            <a:pPr lvl="1"/>
            <a:r>
              <a:rPr lang="en-US" altLang="en-US"/>
              <a:t>Reading list</a:t>
            </a:r>
          </a:p>
          <a:p>
            <a:pPr lvl="1"/>
            <a:r>
              <a:rPr lang="en-US" altLang="en-US"/>
              <a:t>Fax form for improved notification of PARCC resident admission</a:t>
            </a:r>
          </a:p>
          <a:p>
            <a:pPr lvl="1"/>
            <a:r>
              <a:rPr lang="en-US" altLang="en-US"/>
              <a:t>LLTCO visitation cards for PARCC Resident</a:t>
            </a:r>
          </a:p>
          <a:p>
            <a:pPr lvl="1"/>
            <a:r>
              <a:rPr lang="en-US" altLang="en-US"/>
              <a:t>PARCC Powerpoint Presentation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en-US"/>
              <a:t>Definition of PARCC</a:t>
            </a:r>
            <a:br>
              <a:rPr lang="en-US" altLang="en-US"/>
            </a:br>
            <a:r>
              <a:rPr lang="en-US" altLang="en-US" sz="2400"/>
              <a:t>(Post-Acute, Rehabilitative, and Convalescent Care)</a:t>
            </a:r>
          </a:p>
        </p:txBody>
      </p:sp>
      <p:sp>
        <p:nvSpPr>
          <p:cNvPr id="156675" name="Rectangle 3"/>
          <p:cNvSpPr>
            <a:spLocks noGrp="1" noChangeArrowheads="1"/>
          </p:cNvSpPr>
          <p:nvPr>
            <p:ph type="body" idx="1"/>
          </p:nvPr>
        </p:nvSpPr>
        <p:spPr>
          <a:xfrm>
            <a:off x="609600" y="1828800"/>
            <a:ext cx="7772400" cy="4876800"/>
          </a:xfrm>
        </p:spPr>
        <p:txBody>
          <a:bodyPr/>
          <a:lstStyle/>
          <a:p>
            <a:pPr>
              <a:lnSpc>
                <a:spcPct val="90000"/>
              </a:lnSpc>
            </a:pPr>
            <a:r>
              <a:rPr lang="en-US" altLang="en-US"/>
              <a:t>Residents who:</a:t>
            </a:r>
          </a:p>
          <a:p>
            <a:pPr lvl="1">
              <a:lnSpc>
                <a:spcPct val="90000"/>
              </a:lnSpc>
            </a:pPr>
            <a:r>
              <a:rPr lang="en-US" altLang="en-US" sz="2800"/>
              <a:t> Are expected to stay in a LTC facility less than 100 days or within Medicare Coverage</a:t>
            </a:r>
          </a:p>
          <a:p>
            <a:pPr lvl="1">
              <a:lnSpc>
                <a:spcPct val="90000"/>
              </a:lnSpc>
            </a:pPr>
            <a:r>
              <a:rPr lang="en-US" altLang="en-US" sz="2800"/>
              <a:t> Are in need to skilled nursing care, rehabilitation, physical therapy, or occupational therapy</a:t>
            </a:r>
          </a:p>
          <a:p>
            <a:pPr lvl="1">
              <a:lnSpc>
                <a:spcPct val="90000"/>
              </a:lnSpc>
            </a:pPr>
            <a:r>
              <a:rPr lang="en-US" altLang="en-US" sz="2800"/>
              <a:t> Are well enough to leave the hospital, but still too sick to go home</a:t>
            </a:r>
          </a:p>
          <a:p>
            <a:pPr lvl="1">
              <a:lnSpc>
                <a:spcPct val="90000"/>
              </a:lnSpc>
            </a:pPr>
            <a:r>
              <a:rPr lang="en-US" altLang="en-US" sz="2800"/>
              <a:t>Sometimes referred to as:</a:t>
            </a:r>
          </a:p>
          <a:p>
            <a:pPr lvl="2">
              <a:lnSpc>
                <a:spcPct val="90000"/>
              </a:lnSpc>
            </a:pPr>
            <a:r>
              <a:rPr lang="en-US" altLang="en-US" sz="2800"/>
              <a:t>Short-stay, post-acute, rehab, skilled nursing, etc.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altLang="en-US"/>
              <a:t>Website Resources</a:t>
            </a:r>
          </a:p>
        </p:txBody>
      </p:sp>
      <p:sp>
        <p:nvSpPr>
          <p:cNvPr id="181251" name="Rectangle 3"/>
          <p:cNvSpPr>
            <a:spLocks noGrp="1" noChangeArrowheads="1"/>
          </p:cNvSpPr>
          <p:nvPr>
            <p:ph type="body" idx="1"/>
          </p:nvPr>
        </p:nvSpPr>
        <p:spPr/>
        <p:txBody>
          <a:bodyPr/>
          <a:lstStyle/>
          <a:p>
            <a:pPr>
              <a:lnSpc>
                <a:spcPct val="90000"/>
              </a:lnSpc>
            </a:pPr>
            <a:r>
              <a:rPr lang="en-US" altLang="en-US" sz="2800"/>
              <a:t>Centers for Medicare and Medicaid Services </a:t>
            </a:r>
            <a:r>
              <a:rPr lang="en-US" altLang="en-US" sz="2800">
                <a:hlinkClick r:id="rId2"/>
              </a:rPr>
              <a:t>http://www.cms.hhs.gov/</a:t>
            </a:r>
            <a:endParaRPr lang="en-US" altLang="en-US" sz="2800"/>
          </a:p>
          <a:p>
            <a:pPr>
              <a:lnSpc>
                <a:spcPct val="90000"/>
              </a:lnSpc>
            </a:pPr>
            <a:r>
              <a:rPr lang="en-US" altLang="en-US" sz="2800"/>
              <a:t>Center for Medicare Advocacy </a:t>
            </a:r>
            <a:r>
              <a:rPr lang="en-US" altLang="en-US" sz="2800">
                <a:hlinkClick r:id="rId3"/>
              </a:rPr>
              <a:t>http://www.medicareadvocacy.org/</a:t>
            </a:r>
            <a:r>
              <a:rPr lang="en-US" altLang="en-US" sz="2800"/>
              <a:t> </a:t>
            </a:r>
          </a:p>
          <a:p>
            <a:pPr>
              <a:lnSpc>
                <a:spcPct val="90000"/>
              </a:lnSpc>
            </a:pPr>
            <a:r>
              <a:rPr lang="en-US" altLang="en-US" sz="2800"/>
              <a:t>Center for Medicare Education </a:t>
            </a:r>
            <a:r>
              <a:rPr lang="en-US" altLang="en-US" sz="2800">
                <a:hlinkClick r:id="rId4"/>
              </a:rPr>
              <a:t>http://www.medicareed.org/</a:t>
            </a:r>
            <a:r>
              <a:rPr lang="en-US" altLang="en-US" sz="2800"/>
              <a:t> </a:t>
            </a:r>
          </a:p>
          <a:p>
            <a:pPr>
              <a:lnSpc>
                <a:spcPct val="90000"/>
              </a:lnSpc>
            </a:pPr>
            <a:r>
              <a:rPr lang="en-US" altLang="en-US" sz="2800"/>
              <a:t>Medicare Rights Center </a:t>
            </a:r>
            <a:r>
              <a:rPr lang="en-US" altLang="en-US" sz="2800">
                <a:hlinkClick r:id="rId5"/>
              </a:rPr>
              <a:t>http://www.medicarerightscenter.org</a:t>
            </a:r>
            <a:endParaRPr lang="en-US" altLang="en-US" sz="2800"/>
          </a:p>
          <a:p>
            <a:pPr>
              <a:lnSpc>
                <a:spcPct val="90000"/>
              </a:lnSpc>
            </a:pPr>
            <a:r>
              <a:rPr lang="en-US" altLang="en-US" sz="2800"/>
              <a:t>National Senior Citizen’s Law Center </a:t>
            </a:r>
            <a:r>
              <a:rPr lang="en-US" altLang="en-US" sz="2800">
                <a:hlinkClick r:id="rId6"/>
              </a:rPr>
              <a:t>www.nsclc.org</a:t>
            </a:r>
            <a:r>
              <a:rPr lang="en-US" altLang="en-US" sz="2800"/>
              <a:t> </a:t>
            </a:r>
          </a:p>
          <a:p>
            <a:pPr>
              <a:lnSpc>
                <a:spcPct val="90000"/>
              </a:lnSpc>
            </a:pPr>
            <a:endParaRPr lang="en-US"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ltLang="en-US"/>
              <a:t>References</a:t>
            </a:r>
          </a:p>
        </p:txBody>
      </p:sp>
      <p:sp>
        <p:nvSpPr>
          <p:cNvPr id="182275" name="Rectangle 3"/>
          <p:cNvSpPr>
            <a:spLocks noGrp="1" noChangeArrowheads="1"/>
          </p:cNvSpPr>
          <p:nvPr>
            <p:ph type="body" idx="1"/>
          </p:nvPr>
        </p:nvSpPr>
        <p:spPr/>
        <p:txBody>
          <a:bodyPr/>
          <a:lstStyle/>
          <a:p>
            <a:pPr>
              <a:lnSpc>
                <a:spcPct val="80000"/>
              </a:lnSpc>
              <a:buFontTx/>
              <a:buNone/>
            </a:pPr>
            <a:r>
              <a:rPr lang="en-US" altLang="en-US" sz="2000"/>
              <a:t>Buntin, M. B., Escarce, J. J., Hoverman, C., Paddock, S. M., Totten, M. E., &amp; Wynn, B. O. (2005). Effects of payment changes on trends in access to post acute care. </a:t>
            </a:r>
            <a:r>
              <a:rPr lang="en-US" altLang="en-US" sz="2000" i="1"/>
              <a:t>RAND</a:t>
            </a:r>
            <a:r>
              <a:rPr lang="en-US" altLang="en-US" sz="2000"/>
              <a:t>.</a:t>
            </a:r>
          </a:p>
          <a:p>
            <a:pPr>
              <a:lnSpc>
                <a:spcPct val="80000"/>
              </a:lnSpc>
              <a:buFontTx/>
              <a:buNone/>
            </a:pPr>
            <a:r>
              <a:rPr lang="en-US" altLang="en-US" sz="2000"/>
              <a:t>Estes, C. L., Goldberg, S., Lohrer, S., Nelson, M., &amp; Hollister, B. (2005c). </a:t>
            </a:r>
            <a:r>
              <a:rPr lang="en-US" altLang="en-US" sz="2000" i="1"/>
              <a:t>Post-acute, rehabilitative, and convalescent care: Pathways to effectiveness for the local long-term care ombudsman</a:t>
            </a:r>
            <a:r>
              <a:rPr lang="en-US" altLang="en-US" sz="2000"/>
              <a:t>. Unpublished manuscript: Institute for Health and Aging, University of California San Francisco.</a:t>
            </a:r>
          </a:p>
          <a:p>
            <a:pPr>
              <a:lnSpc>
                <a:spcPct val="80000"/>
              </a:lnSpc>
              <a:buFontTx/>
              <a:buNone/>
            </a:pPr>
            <a:r>
              <a:rPr lang="en-US" altLang="en-US" sz="2000"/>
              <a:t>Medicare Payment Advisory Commission (MedPAC)(2005). "Medicare Post Acute Care.” June 16, 2005. Testimony before the Subcommittee on Health, Committee on Ways and Means, U.S. House of Representatives.</a:t>
            </a:r>
          </a:p>
          <a:p>
            <a:pPr>
              <a:lnSpc>
                <a:spcPct val="80000"/>
              </a:lnSpc>
              <a:buFontTx/>
              <a:buNone/>
            </a:pPr>
            <a:r>
              <a:rPr lang="en-US" altLang="en-US" sz="2000"/>
              <a:t>Medicare Payment Advisory Commission (MedPAC)(1999). “Medicare Payment Policy: Improving the payment system for skilled nursing facilities.” March 1, 1999. Testimony before Congress.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228600" y="274638"/>
            <a:ext cx="8534400" cy="1858962"/>
          </a:xfrm>
        </p:spPr>
        <p:txBody>
          <a:bodyPr/>
          <a:lstStyle/>
          <a:p>
            <a:r>
              <a:rPr lang="en-US" altLang="en-US" sz="3200"/>
              <a:t>Enhancing the Performance of the</a:t>
            </a:r>
            <a:r>
              <a:rPr lang="en-US" altLang="en-US" sz="4000"/>
              <a:t> </a:t>
            </a:r>
            <a:r>
              <a:rPr lang="en-US" altLang="en-US" sz="3200"/>
              <a:t>Long-Term Care Ombudsman Program</a:t>
            </a:r>
            <a:br>
              <a:rPr lang="en-US" altLang="en-US" sz="3200"/>
            </a:br>
            <a:r>
              <a:rPr lang="en-US" altLang="en-US" sz="3200"/>
              <a:t>University of California, San Francisco</a:t>
            </a:r>
            <a:br>
              <a:rPr lang="en-US" altLang="en-US" sz="3200"/>
            </a:br>
            <a:r>
              <a:rPr lang="en-US" altLang="en-US" sz="3200"/>
              <a:t>Institute for Health &amp; Aging</a:t>
            </a:r>
            <a:r>
              <a:rPr lang="en-US" altLang="en-US" sz="3200" u="sng"/>
              <a:t/>
            </a:r>
            <a:br>
              <a:rPr lang="en-US" altLang="en-US" sz="3200" u="sng"/>
            </a:br>
            <a:endParaRPr lang="en-US" altLang="en-US" sz="3200" u="sng"/>
          </a:p>
        </p:txBody>
      </p:sp>
      <p:sp>
        <p:nvSpPr>
          <p:cNvPr id="183299" name="Rectangle 3"/>
          <p:cNvSpPr>
            <a:spLocks noGrp="1" noChangeArrowheads="1"/>
          </p:cNvSpPr>
          <p:nvPr>
            <p:ph type="body" idx="1"/>
          </p:nvPr>
        </p:nvSpPr>
        <p:spPr>
          <a:xfrm>
            <a:off x="0" y="1905000"/>
            <a:ext cx="9144000" cy="4953000"/>
          </a:xfrm>
        </p:spPr>
        <p:txBody>
          <a:bodyPr/>
          <a:lstStyle/>
          <a:p>
            <a:pPr>
              <a:lnSpc>
                <a:spcPct val="80000"/>
              </a:lnSpc>
              <a:buFontTx/>
              <a:buNone/>
            </a:pPr>
            <a:r>
              <a:rPr lang="en-US" altLang="en-US" sz="1600" b="1" u="sng"/>
              <a:t>Researchers:</a:t>
            </a:r>
            <a:endParaRPr lang="en-US" altLang="en-US" sz="1600" b="1"/>
          </a:p>
          <a:p>
            <a:pPr>
              <a:lnSpc>
                <a:spcPct val="80000"/>
              </a:lnSpc>
              <a:buFontTx/>
              <a:buNone/>
            </a:pPr>
            <a:r>
              <a:rPr lang="en-US" altLang="en-US" sz="1600"/>
              <a:t>Carroll L. Estes, PhD, UCSF Professor and Founding Director, Institute for Health and Aging</a:t>
            </a:r>
          </a:p>
          <a:p>
            <a:pPr>
              <a:lnSpc>
                <a:spcPct val="80000"/>
              </a:lnSpc>
              <a:buFontTx/>
              <a:buNone/>
            </a:pPr>
            <a:r>
              <a:rPr lang="en-US" altLang="en-US" sz="1600"/>
              <a:t>Brooke Hollister, BA, UCSF Graduate Student Research Assistant, Institute for Health and Aging</a:t>
            </a:r>
          </a:p>
          <a:p>
            <a:pPr>
              <a:lnSpc>
                <a:spcPct val="80000"/>
              </a:lnSpc>
              <a:buFontTx/>
              <a:buNone/>
            </a:pPr>
            <a:r>
              <a:rPr lang="en-US" altLang="en-US" sz="1600"/>
              <a:t>Sheryl Goldberg, PhD, Specialist, Institute for Health and Aging</a:t>
            </a:r>
          </a:p>
          <a:p>
            <a:pPr>
              <a:lnSpc>
                <a:spcPct val="80000"/>
              </a:lnSpc>
              <a:buFontTx/>
              <a:buNone/>
            </a:pPr>
            <a:r>
              <a:rPr lang="en-US" altLang="en-US" sz="1600"/>
              <a:t>Steven Lohrer, PhD, Specialist, Institute for Health and Aging</a:t>
            </a:r>
          </a:p>
          <a:p>
            <a:pPr>
              <a:lnSpc>
                <a:spcPct val="80000"/>
              </a:lnSpc>
              <a:buFontTx/>
              <a:buNone/>
            </a:pPr>
            <a:r>
              <a:rPr lang="en-US" altLang="en-US" sz="1600"/>
              <a:t>Milena Nelson, BA, Analyst, Institute for Health and Aging</a:t>
            </a:r>
            <a:endParaRPr lang="en-US" altLang="en-US" sz="1600" u="sng"/>
          </a:p>
          <a:p>
            <a:pPr>
              <a:lnSpc>
                <a:spcPct val="80000"/>
              </a:lnSpc>
              <a:buFontTx/>
              <a:buNone/>
            </a:pPr>
            <a:r>
              <a:rPr lang="en-US" altLang="en-US" sz="1600" b="1" u="sng"/>
              <a:t>Consultant:</a:t>
            </a:r>
            <a:endParaRPr lang="en-US" altLang="en-US" sz="1600" b="1"/>
          </a:p>
          <a:p>
            <a:pPr>
              <a:lnSpc>
                <a:spcPct val="80000"/>
              </a:lnSpc>
              <a:buFontTx/>
              <a:buNone/>
            </a:pPr>
            <a:r>
              <a:rPr lang="en-US" altLang="en-US" sz="1600"/>
              <a:t>Lenore Gerard, JD, Attorney, Legal Assistance for the Elderly</a:t>
            </a:r>
            <a:endParaRPr lang="en-US" altLang="en-US" sz="1600" u="sng"/>
          </a:p>
          <a:p>
            <a:pPr>
              <a:lnSpc>
                <a:spcPct val="80000"/>
              </a:lnSpc>
              <a:buFontTx/>
              <a:buNone/>
            </a:pPr>
            <a:r>
              <a:rPr lang="en-US" altLang="en-US" sz="1600" b="1" u="sng"/>
              <a:t>Advisors:</a:t>
            </a:r>
            <a:endParaRPr lang="en-US" altLang="en-US" sz="1600" b="1"/>
          </a:p>
          <a:p>
            <a:pPr>
              <a:lnSpc>
                <a:spcPct val="80000"/>
              </a:lnSpc>
              <a:buFontTx/>
              <a:buNone/>
            </a:pPr>
            <a:r>
              <a:rPr lang="en-US" altLang="en-US" sz="1600"/>
              <a:t>Patricia Nemore, JD, Senior Policy Attorney, Center for Medicare Advocacy Inc. </a:t>
            </a:r>
          </a:p>
          <a:p>
            <a:pPr>
              <a:lnSpc>
                <a:spcPct val="80000"/>
              </a:lnSpc>
              <a:buFontTx/>
              <a:buNone/>
            </a:pPr>
            <a:r>
              <a:rPr lang="en-US" altLang="en-US" sz="1600"/>
              <a:t>Sara Hunt, Consultant, NASOP, NORC</a:t>
            </a:r>
          </a:p>
          <a:p>
            <a:pPr>
              <a:lnSpc>
                <a:spcPct val="80000"/>
              </a:lnSpc>
              <a:buFontTx/>
              <a:buNone/>
            </a:pPr>
            <a:r>
              <a:rPr lang="en-US" altLang="en-US" sz="1600"/>
              <a:t>Christian Reitler, Erie County, New York LLTCO Program Coordinator</a:t>
            </a:r>
          </a:p>
          <a:p>
            <a:pPr>
              <a:lnSpc>
                <a:spcPct val="80000"/>
              </a:lnSpc>
              <a:buFontTx/>
              <a:buNone/>
            </a:pPr>
            <a:r>
              <a:rPr lang="en-US" altLang="en-US" sz="1600"/>
              <a:t>Benson Nadell, San Francisco County,California LLTCO Program Director</a:t>
            </a:r>
            <a:endParaRPr lang="en-US" altLang="en-US" sz="1600" u="sng"/>
          </a:p>
          <a:p>
            <a:pPr>
              <a:lnSpc>
                <a:spcPct val="80000"/>
              </a:lnSpc>
              <a:buFontTx/>
              <a:buNone/>
            </a:pPr>
            <a:r>
              <a:rPr lang="en-US" altLang="en-US" sz="1600" b="1" u="sng"/>
              <a:t>Collaborators:</a:t>
            </a:r>
            <a:endParaRPr lang="en-US" altLang="en-US" sz="1600" b="1"/>
          </a:p>
          <a:p>
            <a:pPr>
              <a:lnSpc>
                <a:spcPct val="80000"/>
              </a:lnSpc>
              <a:buFontTx/>
              <a:buNone/>
            </a:pPr>
            <a:r>
              <a:rPr lang="en-US" altLang="en-US" sz="1600"/>
              <a:t>California Long-Term Care Ombudsman Association (CLTCOA)</a:t>
            </a:r>
          </a:p>
          <a:p>
            <a:pPr>
              <a:lnSpc>
                <a:spcPct val="80000"/>
              </a:lnSpc>
              <a:buFontTx/>
              <a:buNone/>
            </a:pPr>
            <a:r>
              <a:rPr lang="en-US" altLang="en-US" sz="1600"/>
              <a:t>New York State Ombudsman Association (NYSOA)</a:t>
            </a:r>
          </a:p>
          <a:p>
            <a:pPr>
              <a:lnSpc>
                <a:spcPct val="80000"/>
              </a:lnSpc>
              <a:buFontTx/>
              <a:buNone/>
            </a:pPr>
            <a:endParaRPr lang="en-US" altLang="en-US" sz="1600"/>
          </a:p>
          <a:p>
            <a:pPr>
              <a:lnSpc>
                <a:spcPct val="80000"/>
              </a:lnSpc>
              <a:buFontTx/>
              <a:buNone/>
            </a:pPr>
            <a:r>
              <a:rPr lang="en-US" altLang="en-US" sz="1600"/>
              <a:t>In addition to the above, the research team would like to thank the State Long-Term Care Ombudsman offices of both New York andCalifornia for their cooperation throughout the project.  </a:t>
            </a:r>
          </a:p>
          <a:p>
            <a:pPr>
              <a:lnSpc>
                <a:spcPct val="80000"/>
              </a:lnSpc>
              <a:buFontTx/>
              <a:buNone/>
            </a:pPr>
            <a:endParaRPr lang="en-US" alt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09600" y="304800"/>
            <a:ext cx="7772400" cy="1143000"/>
          </a:xfrm>
        </p:spPr>
        <p:txBody>
          <a:bodyPr/>
          <a:lstStyle/>
          <a:p>
            <a:r>
              <a:rPr lang="en-US" altLang="en-US"/>
              <a:t>PARCC Coverage</a:t>
            </a:r>
          </a:p>
        </p:txBody>
      </p:sp>
      <p:sp>
        <p:nvSpPr>
          <p:cNvPr id="158723" name="Rectangle 3"/>
          <p:cNvSpPr>
            <a:spLocks noGrp="1" noChangeArrowheads="1"/>
          </p:cNvSpPr>
          <p:nvPr>
            <p:ph type="body" idx="1"/>
          </p:nvPr>
        </p:nvSpPr>
        <p:spPr>
          <a:xfrm>
            <a:off x="685800" y="1371600"/>
            <a:ext cx="7772400" cy="5257800"/>
          </a:xfrm>
        </p:spPr>
        <p:txBody>
          <a:bodyPr/>
          <a:lstStyle/>
          <a:p>
            <a:r>
              <a:rPr lang="en-US" altLang="en-US" sz="3600"/>
              <a:t>Who pays for PARCC?</a:t>
            </a:r>
          </a:p>
          <a:p>
            <a:pPr lvl="1"/>
            <a:r>
              <a:rPr lang="en-US" altLang="en-US" sz="3600"/>
              <a:t>Medicare </a:t>
            </a:r>
          </a:p>
          <a:p>
            <a:pPr lvl="2"/>
            <a:r>
              <a:rPr lang="en-US" altLang="en-US" sz="3600"/>
              <a:t>Will pay for 100 days of skilled nursing or rehabilitative care in a SNF, per spell of illness</a:t>
            </a:r>
          </a:p>
          <a:p>
            <a:pPr lvl="2"/>
            <a:r>
              <a:rPr lang="en-US" altLang="en-US" sz="3600"/>
              <a:t>Requires a prior 3-day hospital stay</a:t>
            </a:r>
          </a:p>
          <a:p>
            <a:pPr lvl="1"/>
            <a:r>
              <a:rPr lang="en-US" altLang="en-US" sz="3600"/>
              <a:t>Private Insurance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0"/>
            <a:ext cx="7772400" cy="1143000"/>
          </a:xfrm>
        </p:spPr>
        <p:txBody>
          <a:bodyPr/>
          <a:lstStyle/>
          <a:p>
            <a:r>
              <a:rPr lang="en-US" altLang="en-US"/>
              <a:t>Growth in PARCC</a:t>
            </a:r>
          </a:p>
        </p:txBody>
      </p:sp>
      <p:sp>
        <p:nvSpPr>
          <p:cNvPr id="160771" name="Rectangle 3"/>
          <p:cNvSpPr>
            <a:spLocks noGrp="1" noChangeArrowheads="1"/>
          </p:cNvSpPr>
          <p:nvPr>
            <p:ph type="body" idx="1"/>
          </p:nvPr>
        </p:nvSpPr>
        <p:spPr>
          <a:xfrm>
            <a:off x="457200" y="990600"/>
            <a:ext cx="8305800" cy="5562600"/>
          </a:xfrm>
        </p:spPr>
        <p:txBody>
          <a:bodyPr/>
          <a:lstStyle/>
          <a:p>
            <a:r>
              <a:rPr lang="en-US" altLang="en-US"/>
              <a:t>Why is PARCC a growing population?</a:t>
            </a:r>
          </a:p>
          <a:p>
            <a:pPr lvl="1"/>
            <a:r>
              <a:rPr lang="en-US" altLang="en-US" sz="2800"/>
              <a:t>Hospital PPS</a:t>
            </a:r>
          </a:p>
          <a:p>
            <a:pPr lvl="2"/>
            <a:r>
              <a:rPr lang="en-US" altLang="en-US" sz="2800"/>
              <a:t>The hospital prospective payment system (referred to as “PPS”) was implemented in 1983 as an attempt to control costs </a:t>
            </a:r>
          </a:p>
          <a:p>
            <a:pPr lvl="2"/>
            <a:r>
              <a:rPr lang="en-US" altLang="en-US" sz="2800"/>
              <a:t>PPS created incentives for hospitals to discharge patients earlier and shortened hospitals stays. (MedPAC, 2005). </a:t>
            </a:r>
          </a:p>
          <a:p>
            <a:pPr lvl="2"/>
            <a:r>
              <a:rPr lang="en-US" altLang="en-US" sz="2800"/>
              <a:t>This, in turn, has spurred the growth of the post acute care sector. The post acute care sector has been the fastest growing category of Medicare payments in the 1990’s (Buntin et al. 2005). </a:t>
            </a:r>
          </a:p>
          <a:p>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en-US"/>
              <a:t>Nursing Home PPS</a:t>
            </a:r>
          </a:p>
        </p:txBody>
      </p:sp>
      <p:sp>
        <p:nvSpPr>
          <p:cNvPr id="161795" name="Rectangle 3"/>
          <p:cNvSpPr>
            <a:spLocks noGrp="1" noChangeArrowheads="1"/>
          </p:cNvSpPr>
          <p:nvPr>
            <p:ph type="body" idx="1"/>
          </p:nvPr>
        </p:nvSpPr>
        <p:spPr/>
        <p:txBody>
          <a:bodyPr/>
          <a:lstStyle/>
          <a:p>
            <a:pPr>
              <a:lnSpc>
                <a:spcPct val="90000"/>
              </a:lnSpc>
            </a:pPr>
            <a:r>
              <a:rPr lang="en-US" altLang="en-US" sz="2800"/>
              <a:t>Congress implemented a PPS for nursing homes in 1998. Under the nursing home PPS, a case-mix-adjusted and wage-adjusted per diem payment is made to cover the routine, ancillary, and capital costs incurred in treating a skilled nursing facility patient covered by Medicare (MedPAC, 1999). </a:t>
            </a:r>
          </a:p>
          <a:p>
            <a:pPr>
              <a:lnSpc>
                <a:spcPct val="90000"/>
              </a:lnSpc>
            </a:pPr>
            <a:endParaRPr lang="en-US" altLang="en-US" sz="2800"/>
          </a:p>
          <a:p>
            <a:pPr>
              <a:lnSpc>
                <a:spcPct val="90000"/>
              </a:lnSpc>
            </a:pPr>
            <a:r>
              <a:rPr lang="en-US" altLang="en-US" sz="2800"/>
              <a:t>Created incentives for nursing homes to discharge patients earlier, shorten stays, and minimize treatments/rehabilitation provided.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en-US"/>
              <a:t>Why the LLTCOP?</a:t>
            </a:r>
          </a:p>
        </p:txBody>
      </p:sp>
      <p:sp>
        <p:nvSpPr>
          <p:cNvPr id="162819" name="Rectangle 3"/>
          <p:cNvSpPr>
            <a:spLocks noGrp="1" noChangeArrowheads="1"/>
          </p:cNvSpPr>
          <p:nvPr>
            <p:ph type="body" idx="1"/>
          </p:nvPr>
        </p:nvSpPr>
        <p:spPr/>
        <p:txBody>
          <a:bodyPr/>
          <a:lstStyle/>
          <a:p>
            <a:r>
              <a:rPr lang="en-US" altLang="en-US"/>
              <a:t>PARCC population comprises residents in Skilled Nursing facilities that the Ombudsmen visit</a:t>
            </a:r>
          </a:p>
          <a:p>
            <a:endParaRPr lang="en-US" altLang="en-US"/>
          </a:p>
          <a:p>
            <a:r>
              <a:rPr lang="en-US" altLang="en-US"/>
              <a:t>They, like other nursing home residents may be vulnerable and mistreated.</a:t>
            </a:r>
          </a:p>
          <a:p>
            <a:endParaRPr lang="en-US" altLang="en-US"/>
          </a:p>
          <a:p>
            <a:pPr>
              <a:buFontTx/>
              <a:buNone/>
            </a:pPr>
            <a:endParaRPr lang="en-US" altLang="en-US"/>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85800" y="152400"/>
            <a:ext cx="7772400" cy="1143000"/>
          </a:xfrm>
        </p:spPr>
        <p:txBody>
          <a:bodyPr/>
          <a:lstStyle/>
          <a:p>
            <a:r>
              <a:rPr lang="en-US" altLang="en-US" sz="4000"/>
              <a:t>Ombudsman Involvement with PARCC Residents- CA</a:t>
            </a:r>
          </a:p>
        </p:txBody>
      </p:sp>
      <p:pic>
        <p:nvPicPr>
          <p:cNvPr id="163843" name="Picture 3"/>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447800"/>
            <a:ext cx="8915400" cy="4986338"/>
          </a:xfrm>
        </p:spPr>
      </p:pic>
      <p:sp>
        <p:nvSpPr>
          <p:cNvPr id="163844" name="Text Box 4"/>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152400"/>
            <a:ext cx="7772400" cy="1143000"/>
          </a:xfrm>
        </p:spPr>
        <p:txBody>
          <a:bodyPr/>
          <a:lstStyle/>
          <a:p>
            <a:r>
              <a:rPr lang="en-US" altLang="en-US" sz="4000"/>
              <a:t>Ombudsman Involvement with PARCC Residents- NY</a:t>
            </a:r>
          </a:p>
        </p:txBody>
      </p:sp>
      <p:pic>
        <p:nvPicPr>
          <p:cNvPr id="165891" name="Picture 3"/>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447800"/>
            <a:ext cx="8991600" cy="5027613"/>
          </a:xfrm>
        </p:spPr>
      </p:pic>
      <p:sp>
        <p:nvSpPr>
          <p:cNvPr id="165892" name="Text Box 4"/>
          <p:cNvSpPr txBox="1">
            <a:spLocks noChangeArrowheads="1"/>
          </p:cNvSpPr>
          <p:nvPr/>
        </p:nvSpPr>
        <p:spPr bwMode="auto">
          <a:xfrm>
            <a:off x="0" y="6461125"/>
            <a:ext cx="9007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000">
                <a:latin typeface="Times New Roman" pitchFamily="18" charset="0"/>
              </a:rPr>
              <a:t>Estes, C. L., Goldberg, S., Lohrer, S., Nelson, M., Goldstein, C., &amp; Hollister, B. (2005c). </a:t>
            </a:r>
            <a:r>
              <a:rPr lang="en-US" altLang="en-US" sz="1000" i="1">
                <a:latin typeface="Times New Roman" pitchFamily="18" charset="0"/>
              </a:rPr>
              <a:t>Post-acute, rehabilitative, and convalescent care: Pathways to effectiveness for the local long-term care ombudsman</a:t>
            </a:r>
            <a:r>
              <a:rPr lang="en-US" altLang="en-US" sz="1000">
                <a:latin typeface="Times New Roman" pitchFamily="18" charset="0"/>
              </a:rPr>
              <a:t>. Unpublished manuscript: Institute for Health and Aging, University of California San Francisco.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ltLang="en-US" sz="4000"/>
              <a:t>How are PARCC Residents Different?</a:t>
            </a:r>
          </a:p>
        </p:txBody>
      </p:sp>
      <p:sp>
        <p:nvSpPr>
          <p:cNvPr id="167939" name="Rectangle 3"/>
          <p:cNvSpPr>
            <a:spLocks noGrp="1" noChangeArrowheads="1"/>
          </p:cNvSpPr>
          <p:nvPr>
            <p:ph type="body" idx="1"/>
          </p:nvPr>
        </p:nvSpPr>
        <p:spPr/>
        <p:txBody>
          <a:bodyPr/>
          <a:lstStyle/>
          <a:p>
            <a:r>
              <a:rPr lang="en-US" altLang="en-US"/>
              <a:t>Can be younger</a:t>
            </a:r>
          </a:p>
          <a:p>
            <a:r>
              <a:rPr lang="en-US" altLang="en-US"/>
              <a:t>Can have higher physical or mental functioning than other residents</a:t>
            </a:r>
          </a:p>
          <a:p>
            <a:r>
              <a:rPr lang="en-US" altLang="en-US"/>
              <a:t>They are expected to be discharged</a:t>
            </a:r>
          </a:p>
          <a:p>
            <a:r>
              <a:rPr lang="en-US" altLang="en-US"/>
              <a:t>Their stay at a facility is short-term, small window for intervention/resolution</a:t>
            </a:r>
          </a:p>
          <a:p>
            <a:r>
              <a:rPr lang="en-US" altLang="en-US"/>
              <a:t>They have different complaints and thus different needs from other residents</a:t>
            </a:r>
          </a:p>
        </p:txBody>
      </p:sp>
    </p:spTree>
  </p:cSld>
  <p:clrMapOvr>
    <a:masterClrMapping/>
  </p:clrMapOvr>
</p:sld>
</file>

<file path=ppt/theme/theme1.xml><?xml version="1.0" encoding="utf-8"?>
<a:theme xmlns:a="http://schemas.openxmlformats.org/drawingml/2006/main" name="Soaring design template">
  <a:themeElements>
    <a:clrScheme name="Soaring design templat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fontScheme name="Soaring design templat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oaring design templat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Soaring design template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Soaring design templat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Soaring design template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Soaring design template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Soaring design template</Template>
  <TotalTime>3424</TotalTime>
  <Words>2394</Words>
  <Application>Microsoft Office PowerPoint</Application>
  <PresentationFormat>On-screen Show (4:3)</PresentationFormat>
  <Paragraphs>138</Paragraphs>
  <Slides>22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Times New Roman</vt:lpstr>
      <vt:lpstr>Monotype Sorts</vt:lpstr>
      <vt:lpstr>Verdana</vt:lpstr>
      <vt:lpstr>Soaring design template</vt:lpstr>
      <vt:lpstr>Post Acute, Rehabilitative and Convalescent Care (PARCC):  A Training for the Local Long Term Care Ombudsman</vt:lpstr>
      <vt:lpstr>Definition of PARCC (Post-Acute, Rehabilitative, and Convalescent Care)</vt:lpstr>
      <vt:lpstr>PARCC Coverage</vt:lpstr>
      <vt:lpstr>Growth in PARCC</vt:lpstr>
      <vt:lpstr>Nursing Home PPS</vt:lpstr>
      <vt:lpstr>Why the LLTCOP?</vt:lpstr>
      <vt:lpstr>Ombudsman Involvement with PARCC Residents- CA</vt:lpstr>
      <vt:lpstr>Ombudsman Involvement with PARCC Residents- NY</vt:lpstr>
      <vt:lpstr>How are PARCC Residents Different?</vt:lpstr>
      <vt:lpstr>What are their complaints</vt:lpstr>
      <vt:lpstr>What are the problems facing PARCC residents?</vt:lpstr>
      <vt:lpstr>Ombudsman Experiences with PARCC Residents- CA</vt:lpstr>
      <vt:lpstr>Ombudsman Experiences with PARCC Residents- NY</vt:lpstr>
      <vt:lpstr>How can LLTCO Help PARCC residents?</vt:lpstr>
      <vt:lpstr>Dimensions Related to Ombudsman Effectiveness with PARCC residents- CA</vt:lpstr>
      <vt:lpstr>Dimensions Related to Ombudsman Effectiveness with PARCC residents- NY</vt:lpstr>
      <vt:lpstr>What about systemic advocacy? </vt:lpstr>
      <vt:lpstr>Some Discussion Questions</vt:lpstr>
      <vt:lpstr>PARCC Toolkit Resources</vt:lpstr>
      <vt:lpstr>Website Resources</vt:lpstr>
      <vt:lpstr>References</vt:lpstr>
      <vt:lpstr>Enhancing the Performance of the Long-Term Care Ombudsman Program University of California, San Francisco Institute for Health &amp; Aging </vt:lpstr>
    </vt:vector>
  </TitlesOfParts>
  <Company>IHA - 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Crisis I:</dc:title>
  <dc:creator>Carroll Estes</dc:creator>
  <cp:lastModifiedBy>Tina</cp:lastModifiedBy>
  <cp:revision>84</cp:revision>
  <dcterms:created xsi:type="dcterms:W3CDTF">2005-11-14T22:00:06Z</dcterms:created>
  <dcterms:modified xsi:type="dcterms:W3CDTF">2014-08-21T18:21:33Z</dcterms:modified>
</cp:coreProperties>
</file>