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Lst>
  <p:notesMasterIdLst>
    <p:notesMasterId r:id="rId40"/>
  </p:notesMasterIdLst>
  <p:sldIdLst>
    <p:sldId id="257" r:id="rId3"/>
    <p:sldId id="258" r:id="rId4"/>
    <p:sldId id="444" r:id="rId5"/>
    <p:sldId id="445" r:id="rId6"/>
    <p:sldId id="446" r:id="rId7"/>
    <p:sldId id="263" r:id="rId8"/>
    <p:sldId id="265" r:id="rId9"/>
    <p:sldId id="267" r:id="rId10"/>
    <p:sldId id="447" r:id="rId11"/>
    <p:sldId id="298" r:id="rId12"/>
    <p:sldId id="264" r:id="rId13"/>
    <p:sldId id="448" r:id="rId14"/>
    <p:sldId id="292" r:id="rId15"/>
    <p:sldId id="449" r:id="rId16"/>
    <p:sldId id="276" r:id="rId17"/>
    <p:sldId id="450" r:id="rId18"/>
    <p:sldId id="278" r:id="rId19"/>
    <p:sldId id="451" r:id="rId20"/>
    <p:sldId id="280" r:id="rId21"/>
    <p:sldId id="281" r:id="rId22"/>
    <p:sldId id="452" r:id="rId23"/>
    <p:sldId id="453" r:id="rId24"/>
    <p:sldId id="454" r:id="rId25"/>
    <p:sldId id="455" r:id="rId26"/>
    <p:sldId id="286" r:id="rId27"/>
    <p:sldId id="287" r:id="rId28"/>
    <p:sldId id="288" r:id="rId29"/>
    <p:sldId id="271" r:id="rId30"/>
    <p:sldId id="274" r:id="rId31"/>
    <p:sldId id="259" r:id="rId32"/>
    <p:sldId id="289" r:id="rId33"/>
    <p:sldId id="273" r:id="rId34"/>
    <p:sldId id="291" r:id="rId35"/>
    <p:sldId id="261" r:id="rId36"/>
    <p:sldId id="353" r:id="rId37"/>
    <p:sldId id="354" r:id="rId38"/>
    <p:sldId id="32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1CDA0-B174-4C44-BE2E-41FE9C064B97}" v="1" dt="2020-09-16T17:49:49.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67611" autoAdjust="0"/>
  </p:normalViewPr>
  <p:slideViewPr>
    <p:cSldViewPr snapToGrid="0">
      <p:cViewPr varScale="1">
        <p:scale>
          <a:sx n="45" d="100"/>
          <a:sy n="45" d="100"/>
        </p:scale>
        <p:origin x="14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ty Overall-Laib" userId="bc07e668652b26ae" providerId="LiveId" clId="{2911CDA0-B174-4C44-BE2E-41FE9C064B97}"/>
    <pc:docChg chg="custSel delSld modSld delMainMaster">
      <pc:chgData name="Amity Overall-Laib" userId="bc07e668652b26ae" providerId="LiveId" clId="{2911CDA0-B174-4C44-BE2E-41FE9C064B97}" dt="2020-09-16T17:52:18.108" v="99" actId="2"/>
      <pc:docMkLst>
        <pc:docMk/>
      </pc:docMkLst>
      <pc:sldChg chg="modSp mod">
        <pc:chgData name="Amity Overall-Laib" userId="bc07e668652b26ae" providerId="LiveId" clId="{2911CDA0-B174-4C44-BE2E-41FE9C064B97}" dt="2020-09-16T17:50:34.903" v="89" actId="20577"/>
        <pc:sldMkLst>
          <pc:docMk/>
          <pc:sldMk cId="3333099541" sldId="257"/>
        </pc:sldMkLst>
        <pc:spChg chg="mod">
          <ac:chgData name="Amity Overall-Laib" userId="bc07e668652b26ae" providerId="LiveId" clId="{2911CDA0-B174-4C44-BE2E-41FE9C064B97}" dt="2020-09-16T17:50:34.903" v="89" actId="20577"/>
          <ac:spMkLst>
            <pc:docMk/>
            <pc:sldMk cId="3333099541" sldId="257"/>
            <ac:spMk id="2" creationId="{00000000-0000-0000-0000-000000000000}"/>
          </ac:spMkLst>
        </pc:spChg>
      </pc:sldChg>
      <pc:sldChg chg="del">
        <pc:chgData name="Amity Overall-Laib" userId="bc07e668652b26ae" providerId="LiveId" clId="{2911CDA0-B174-4C44-BE2E-41FE9C064B97}" dt="2020-09-16T17:51:23.084" v="91" actId="47"/>
        <pc:sldMkLst>
          <pc:docMk/>
          <pc:sldMk cId="1486189390" sldId="262"/>
        </pc:sldMkLst>
      </pc:sldChg>
      <pc:sldChg chg="modSp mod">
        <pc:chgData name="Amity Overall-Laib" userId="bc07e668652b26ae" providerId="LiveId" clId="{2911CDA0-B174-4C44-BE2E-41FE9C064B97}" dt="2020-09-16T17:49:49.426" v="0" actId="27636"/>
        <pc:sldMkLst>
          <pc:docMk/>
          <pc:sldMk cId="2734957744" sldId="263"/>
        </pc:sldMkLst>
        <pc:spChg chg="mod">
          <ac:chgData name="Amity Overall-Laib" userId="bc07e668652b26ae" providerId="LiveId" clId="{2911CDA0-B174-4C44-BE2E-41FE9C064B97}" dt="2020-09-16T17:49:49.426" v="0" actId="27636"/>
          <ac:spMkLst>
            <pc:docMk/>
            <pc:sldMk cId="2734957744" sldId="263"/>
            <ac:spMk id="2" creationId="{00000000-0000-0000-0000-000000000000}"/>
          </ac:spMkLst>
        </pc:spChg>
      </pc:sldChg>
      <pc:sldChg chg="modSp mod">
        <pc:chgData name="Amity Overall-Laib" userId="bc07e668652b26ae" providerId="LiveId" clId="{2911CDA0-B174-4C44-BE2E-41FE9C064B97}" dt="2020-09-16T17:49:49.443" v="1" actId="27636"/>
        <pc:sldMkLst>
          <pc:docMk/>
          <pc:sldMk cId="2589032540" sldId="267"/>
        </pc:sldMkLst>
        <pc:spChg chg="mod">
          <ac:chgData name="Amity Overall-Laib" userId="bc07e668652b26ae" providerId="LiveId" clId="{2911CDA0-B174-4C44-BE2E-41FE9C064B97}" dt="2020-09-16T17:49:49.443" v="1" actId="27636"/>
          <ac:spMkLst>
            <pc:docMk/>
            <pc:sldMk cId="2589032540" sldId="267"/>
            <ac:spMk id="2" creationId="{00000000-0000-0000-0000-000000000000}"/>
          </ac:spMkLst>
        </pc:spChg>
      </pc:sldChg>
      <pc:sldChg chg="modSp mod">
        <pc:chgData name="Amity Overall-Laib" userId="bc07e668652b26ae" providerId="LiveId" clId="{2911CDA0-B174-4C44-BE2E-41FE9C064B97}" dt="2020-09-16T17:49:49.647" v="9" actId="27636"/>
        <pc:sldMkLst>
          <pc:docMk/>
          <pc:sldMk cId="1311720130" sldId="271"/>
        </pc:sldMkLst>
        <pc:spChg chg="mod">
          <ac:chgData name="Amity Overall-Laib" userId="bc07e668652b26ae" providerId="LiveId" clId="{2911CDA0-B174-4C44-BE2E-41FE9C064B97}" dt="2020-09-16T17:49:49.647" v="9" actId="27636"/>
          <ac:spMkLst>
            <pc:docMk/>
            <pc:sldMk cId="1311720130" sldId="271"/>
            <ac:spMk id="3" creationId="{72C16A50-D51B-934C-A3BE-1480A303A1F0}"/>
          </ac:spMkLst>
        </pc:spChg>
      </pc:sldChg>
      <pc:sldChg chg="modSp mod">
        <pc:chgData name="Amity Overall-Laib" userId="bc07e668652b26ae" providerId="LiveId" clId="{2911CDA0-B174-4C44-BE2E-41FE9C064B97}" dt="2020-09-16T17:52:18.108" v="99" actId="2"/>
        <pc:sldMkLst>
          <pc:docMk/>
          <pc:sldMk cId="3654150103" sldId="273"/>
        </pc:sldMkLst>
        <pc:spChg chg="mod">
          <ac:chgData name="Amity Overall-Laib" userId="bc07e668652b26ae" providerId="LiveId" clId="{2911CDA0-B174-4C44-BE2E-41FE9C064B97}" dt="2020-09-16T17:52:18.108" v="99" actId="2"/>
          <ac:spMkLst>
            <pc:docMk/>
            <pc:sldMk cId="3654150103" sldId="273"/>
            <ac:spMk id="3" creationId="{3CD84057-200A-EA4E-B24A-43190B14048F}"/>
          </ac:spMkLst>
        </pc:spChg>
      </pc:sldChg>
      <pc:sldChg chg="del">
        <pc:chgData name="Amity Overall-Laib" userId="bc07e668652b26ae" providerId="LiveId" clId="{2911CDA0-B174-4C44-BE2E-41FE9C064B97}" dt="2020-09-16T17:51:23.084" v="91" actId="47"/>
        <pc:sldMkLst>
          <pc:docMk/>
          <pc:sldMk cId="1698989360" sldId="275"/>
        </pc:sldMkLst>
      </pc:sldChg>
      <pc:sldChg chg="modSp mod modNotesTx">
        <pc:chgData name="Amity Overall-Laib" userId="bc07e668652b26ae" providerId="LiveId" clId="{2911CDA0-B174-4C44-BE2E-41FE9C064B97}" dt="2020-09-16T17:52:10.640" v="93" actId="313"/>
        <pc:sldMkLst>
          <pc:docMk/>
          <pc:sldMk cId="3312900712" sldId="276"/>
        </pc:sldMkLst>
        <pc:spChg chg="mod">
          <ac:chgData name="Amity Overall-Laib" userId="bc07e668652b26ae" providerId="LiveId" clId="{2911CDA0-B174-4C44-BE2E-41FE9C064B97}" dt="2020-09-16T17:49:49.543" v="4" actId="27636"/>
          <ac:spMkLst>
            <pc:docMk/>
            <pc:sldMk cId="3312900712" sldId="276"/>
            <ac:spMk id="2" creationId="{00000000-0000-0000-0000-000000000000}"/>
          </ac:spMkLst>
        </pc:spChg>
      </pc:sldChg>
      <pc:sldChg chg="del">
        <pc:chgData name="Amity Overall-Laib" userId="bc07e668652b26ae" providerId="LiveId" clId="{2911CDA0-B174-4C44-BE2E-41FE9C064B97}" dt="2020-09-16T17:51:23.084" v="91" actId="47"/>
        <pc:sldMkLst>
          <pc:docMk/>
          <pc:sldMk cId="30428982" sldId="277"/>
        </pc:sldMkLst>
      </pc:sldChg>
      <pc:sldChg chg="modSp mod">
        <pc:chgData name="Amity Overall-Laib" userId="bc07e668652b26ae" providerId="LiveId" clId="{2911CDA0-B174-4C44-BE2E-41FE9C064B97}" dt="2020-09-16T17:49:49.559" v="5" actId="27636"/>
        <pc:sldMkLst>
          <pc:docMk/>
          <pc:sldMk cId="1922382240" sldId="278"/>
        </pc:sldMkLst>
        <pc:spChg chg="mod">
          <ac:chgData name="Amity Overall-Laib" userId="bc07e668652b26ae" providerId="LiveId" clId="{2911CDA0-B174-4C44-BE2E-41FE9C064B97}" dt="2020-09-16T17:49:49.559" v="5" actId="27636"/>
          <ac:spMkLst>
            <pc:docMk/>
            <pc:sldMk cId="1922382240" sldId="278"/>
            <ac:spMk id="2" creationId="{00000000-0000-0000-0000-000000000000}"/>
          </ac:spMkLst>
        </pc:spChg>
      </pc:sldChg>
      <pc:sldChg chg="del">
        <pc:chgData name="Amity Overall-Laib" userId="bc07e668652b26ae" providerId="LiveId" clId="{2911CDA0-B174-4C44-BE2E-41FE9C064B97}" dt="2020-09-16T17:51:23.084" v="91" actId="47"/>
        <pc:sldMkLst>
          <pc:docMk/>
          <pc:sldMk cId="1796763737" sldId="279"/>
        </pc:sldMkLst>
      </pc:sldChg>
      <pc:sldChg chg="modSp mod">
        <pc:chgData name="Amity Overall-Laib" userId="bc07e668652b26ae" providerId="LiveId" clId="{2911CDA0-B174-4C44-BE2E-41FE9C064B97}" dt="2020-09-16T17:49:49.585" v="6" actId="27636"/>
        <pc:sldMkLst>
          <pc:docMk/>
          <pc:sldMk cId="1007526207" sldId="281"/>
        </pc:sldMkLst>
        <pc:spChg chg="mod">
          <ac:chgData name="Amity Overall-Laib" userId="bc07e668652b26ae" providerId="LiveId" clId="{2911CDA0-B174-4C44-BE2E-41FE9C064B97}" dt="2020-09-16T17:49:49.585" v="6" actId="27636"/>
          <ac:spMkLst>
            <pc:docMk/>
            <pc:sldMk cId="1007526207" sldId="281"/>
            <ac:spMk id="2" creationId="{00000000-0000-0000-0000-000000000000}"/>
          </ac:spMkLst>
        </pc:spChg>
      </pc:sldChg>
      <pc:sldChg chg="del">
        <pc:chgData name="Amity Overall-Laib" userId="bc07e668652b26ae" providerId="LiveId" clId="{2911CDA0-B174-4C44-BE2E-41FE9C064B97}" dt="2020-09-16T17:51:23.084" v="91" actId="47"/>
        <pc:sldMkLst>
          <pc:docMk/>
          <pc:sldMk cId="658923770" sldId="282"/>
        </pc:sldMkLst>
      </pc:sldChg>
      <pc:sldChg chg="del">
        <pc:chgData name="Amity Overall-Laib" userId="bc07e668652b26ae" providerId="LiveId" clId="{2911CDA0-B174-4C44-BE2E-41FE9C064B97}" dt="2020-09-16T17:51:23.084" v="91" actId="47"/>
        <pc:sldMkLst>
          <pc:docMk/>
          <pc:sldMk cId="4145199019" sldId="283"/>
        </pc:sldMkLst>
      </pc:sldChg>
      <pc:sldChg chg="del">
        <pc:chgData name="Amity Overall-Laib" userId="bc07e668652b26ae" providerId="LiveId" clId="{2911CDA0-B174-4C44-BE2E-41FE9C064B97}" dt="2020-09-16T17:51:23.084" v="91" actId="47"/>
        <pc:sldMkLst>
          <pc:docMk/>
          <pc:sldMk cId="4274621599" sldId="284"/>
        </pc:sldMkLst>
      </pc:sldChg>
      <pc:sldChg chg="del">
        <pc:chgData name="Amity Overall-Laib" userId="bc07e668652b26ae" providerId="LiveId" clId="{2911CDA0-B174-4C44-BE2E-41FE9C064B97}" dt="2020-09-16T17:51:23.084" v="91" actId="47"/>
        <pc:sldMkLst>
          <pc:docMk/>
          <pc:sldMk cId="2684019242" sldId="285"/>
        </pc:sldMkLst>
      </pc:sldChg>
      <pc:sldChg chg="modSp mod">
        <pc:chgData name="Amity Overall-Laib" userId="bc07e668652b26ae" providerId="LiveId" clId="{2911CDA0-B174-4C44-BE2E-41FE9C064B97}" dt="2020-09-16T17:49:49.627" v="8" actId="27636"/>
        <pc:sldMkLst>
          <pc:docMk/>
          <pc:sldMk cId="987652133" sldId="287"/>
        </pc:sldMkLst>
        <pc:spChg chg="mod">
          <ac:chgData name="Amity Overall-Laib" userId="bc07e668652b26ae" providerId="LiveId" clId="{2911CDA0-B174-4C44-BE2E-41FE9C064B97}" dt="2020-09-16T17:49:49.627" v="8" actId="27636"/>
          <ac:spMkLst>
            <pc:docMk/>
            <pc:sldMk cId="987652133" sldId="287"/>
            <ac:spMk id="2" creationId="{00000000-0000-0000-0000-000000000000}"/>
          </ac:spMkLst>
        </pc:spChg>
      </pc:sldChg>
      <pc:sldChg chg="del">
        <pc:chgData name="Amity Overall-Laib" userId="bc07e668652b26ae" providerId="LiveId" clId="{2911CDA0-B174-4C44-BE2E-41FE9C064B97}" dt="2020-09-16T17:51:23.084" v="91" actId="47"/>
        <pc:sldMkLst>
          <pc:docMk/>
          <pc:sldMk cId="1173301163" sldId="296"/>
        </pc:sldMkLst>
      </pc:sldChg>
      <pc:sldChg chg="del">
        <pc:chgData name="Amity Overall-Laib" userId="bc07e668652b26ae" providerId="LiveId" clId="{2911CDA0-B174-4C44-BE2E-41FE9C064B97}" dt="2020-09-16T17:51:23.084" v="91" actId="47"/>
        <pc:sldMkLst>
          <pc:docMk/>
          <pc:sldMk cId="3186028631" sldId="297"/>
        </pc:sldMkLst>
      </pc:sldChg>
      <pc:sldChg chg="del">
        <pc:chgData name="Amity Overall-Laib" userId="bc07e668652b26ae" providerId="LiveId" clId="{2911CDA0-B174-4C44-BE2E-41FE9C064B97}" dt="2020-09-16T17:51:23.084" v="91" actId="47"/>
        <pc:sldMkLst>
          <pc:docMk/>
          <pc:sldMk cId="249994438" sldId="299"/>
        </pc:sldMkLst>
      </pc:sldChg>
      <pc:sldChg chg="del">
        <pc:chgData name="Amity Overall-Laib" userId="bc07e668652b26ae" providerId="LiveId" clId="{2911CDA0-B174-4C44-BE2E-41FE9C064B97}" dt="2020-09-16T17:51:23.084" v="91" actId="47"/>
        <pc:sldMkLst>
          <pc:docMk/>
          <pc:sldMk cId="783840660" sldId="304"/>
        </pc:sldMkLst>
      </pc:sldChg>
      <pc:sldChg chg="del">
        <pc:chgData name="Amity Overall-Laib" userId="bc07e668652b26ae" providerId="LiveId" clId="{2911CDA0-B174-4C44-BE2E-41FE9C064B97}" dt="2020-09-16T17:51:23.084" v="91" actId="47"/>
        <pc:sldMkLst>
          <pc:docMk/>
          <pc:sldMk cId="3451208964" sldId="416"/>
        </pc:sldMkLst>
      </pc:sldChg>
      <pc:sldChg chg="del">
        <pc:chgData name="Amity Overall-Laib" userId="bc07e668652b26ae" providerId="LiveId" clId="{2911CDA0-B174-4C44-BE2E-41FE9C064B97}" dt="2020-09-16T17:51:23.084" v="91" actId="47"/>
        <pc:sldMkLst>
          <pc:docMk/>
          <pc:sldMk cId="2496213606" sldId="417"/>
        </pc:sldMkLst>
      </pc:sldChg>
      <pc:sldChg chg="del">
        <pc:chgData name="Amity Overall-Laib" userId="bc07e668652b26ae" providerId="LiveId" clId="{2911CDA0-B174-4C44-BE2E-41FE9C064B97}" dt="2020-09-16T17:51:23.084" v="91" actId="47"/>
        <pc:sldMkLst>
          <pc:docMk/>
          <pc:sldMk cId="1620865440" sldId="418"/>
        </pc:sldMkLst>
      </pc:sldChg>
      <pc:sldChg chg="del">
        <pc:chgData name="Amity Overall-Laib" userId="bc07e668652b26ae" providerId="LiveId" clId="{2911CDA0-B174-4C44-BE2E-41FE9C064B97}" dt="2020-09-16T17:51:23.084" v="91" actId="47"/>
        <pc:sldMkLst>
          <pc:docMk/>
          <pc:sldMk cId="186372401" sldId="419"/>
        </pc:sldMkLst>
      </pc:sldChg>
      <pc:sldChg chg="del">
        <pc:chgData name="Amity Overall-Laib" userId="bc07e668652b26ae" providerId="LiveId" clId="{2911CDA0-B174-4C44-BE2E-41FE9C064B97}" dt="2020-09-16T17:51:23.084" v="91" actId="47"/>
        <pc:sldMkLst>
          <pc:docMk/>
          <pc:sldMk cId="747663637" sldId="420"/>
        </pc:sldMkLst>
      </pc:sldChg>
      <pc:sldChg chg="del">
        <pc:chgData name="Amity Overall-Laib" userId="bc07e668652b26ae" providerId="LiveId" clId="{2911CDA0-B174-4C44-BE2E-41FE9C064B97}" dt="2020-09-16T17:51:23.084" v="91" actId="47"/>
        <pc:sldMkLst>
          <pc:docMk/>
          <pc:sldMk cId="2113614912" sldId="421"/>
        </pc:sldMkLst>
      </pc:sldChg>
      <pc:sldChg chg="del">
        <pc:chgData name="Amity Overall-Laib" userId="bc07e668652b26ae" providerId="LiveId" clId="{2911CDA0-B174-4C44-BE2E-41FE9C064B97}" dt="2020-09-16T17:51:23.084" v="91" actId="47"/>
        <pc:sldMkLst>
          <pc:docMk/>
          <pc:sldMk cId="342215544" sldId="422"/>
        </pc:sldMkLst>
      </pc:sldChg>
      <pc:sldChg chg="del">
        <pc:chgData name="Amity Overall-Laib" userId="bc07e668652b26ae" providerId="LiveId" clId="{2911CDA0-B174-4C44-BE2E-41FE9C064B97}" dt="2020-09-16T17:51:23.084" v="91" actId="47"/>
        <pc:sldMkLst>
          <pc:docMk/>
          <pc:sldMk cId="1974276639" sldId="423"/>
        </pc:sldMkLst>
      </pc:sldChg>
      <pc:sldChg chg="del">
        <pc:chgData name="Amity Overall-Laib" userId="bc07e668652b26ae" providerId="LiveId" clId="{2911CDA0-B174-4C44-BE2E-41FE9C064B97}" dt="2020-09-16T17:51:23.084" v="91" actId="47"/>
        <pc:sldMkLst>
          <pc:docMk/>
          <pc:sldMk cId="3455763556" sldId="424"/>
        </pc:sldMkLst>
      </pc:sldChg>
      <pc:sldChg chg="del">
        <pc:chgData name="Amity Overall-Laib" userId="bc07e668652b26ae" providerId="LiveId" clId="{2911CDA0-B174-4C44-BE2E-41FE9C064B97}" dt="2020-09-16T17:51:23.084" v="91" actId="47"/>
        <pc:sldMkLst>
          <pc:docMk/>
          <pc:sldMk cId="3549869773" sldId="425"/>
        </pc:sldMkLst>
      </pc:sldChg>
      <pc:sldChg chg="del">
        <pc:chgData name="Amity Overall-Laib" userId="bc07e668652b26ae" providerId="LiveId" clId="{2911CDA0-B174-4C44-BE2E-41FE9C064B97}" dt="2020-09-16T17:51:23.084" v="91" actId="47"/>
        <pc:sldMkLst>
          <pc:docMk/>
          <pc:sldMk cId="3142252576" sldId="426"/>
        </pc:sldMkLst>
      </pc:sldChg>
      <pc:sldChg chg="del">
        <pc:chgData name="Amity Overall-Laib" userId="bc07e668652b26ae" providerId="LiveId" clId="{2911CDA0-B174-4C44-BE2E-41FE9C064B97}" dt="2020-09-16T17:51:23.084" v="91" actId="47"/>
        <pc:sldMkLst>
          <pc:docMk/>
          <pc:sldMk cId="2722881959" sldId="427"/>
        </pc:sldMkLst>
      </pc:sldChg>
      <pc:sldChg chg="del">
        <pc:chgData name="Amity Overall-Laib" userId="bc07e668652b26ae" providerId="LiveId" clId="{2911CDA0-B174-4C44-BE2E-41FE9C064B97}" dt="2020-09-16T17:51:23.084" v="91" actId="47"/>
        <pc:sldMkLst>
          <pc:docMk/>
          <pc:sldMk cId="397814204" sldId="428"/>
        </pc:sldMkLst>
      </pc:sldChg>
      <pc:sldChg chg="del">
        <pc:chgData name="Amity Overall-Laib" userId="bc07e668652b26ae" providerId="LiveId" clId="{2911CDA0-B174-4C44-BE2E-41FE9C064B97}" dt="2020-09-16T17:51:23.084" v="91" actId="47"/>
        <pc:sldMkLst>
          <pc:docMk/>
          <pc:sldMk cId="1752267574" sldId="429"/>
        </pc:sldMkLst>
      </pc:sldChg>
      <pc:sldChg chg="del">
        <pc:chgData name="Amity Overall-Laib" userId="bc07e668652b26ae" providerId="LiveId" clId="{2911CDA0-B174-4C44-BE2E-41FE9C064B97}" dt="2020-09-16T17:51:23.084" v="91" actId="47"/>
        <pc:sldMkLst>
          <pc:docMk/>
          <pc:sldMk cId="2880749905" sldId="430"/>
        </pc:sldMkLst>
      </pc:sldChg>
      <pc:sldChg chg="del">
        <pc:chgData name="Amity Overall-Laib" userId="bc07e668652b26ae" providerId="LiveId" clId="{2911CDA0-B174-4C44-BE2E-41FE9C064B97}" dt="2020-09-16T17:51:23.084" v="91" actId="47"/>
        <pc:sldMkLst>
          <pc:docMk/>
          <pc:sldMk cId="3801603227" sldId="431"/>
        </pc:sldMkLst>
      </pc:sldChg>
      <pc:sldChg chg="del">
        <pc:chgData name="Amity Overall-Laib" userId="bc07e668652b26ae" providerId="LiveId" clId="{2911CDA0-B174-4C44-BE2E-41FE9C064B97}" dt="2020-09-16T17:51:23.084" v="91" actId="47"/>
        <pc:sldMkLst>
          <pc:docMk/>
          <pc:sldMk cId="2450063105" sldId="432"/>
        </pc:sldMkLst>
      </pc:sldChg>
      <pc:sldChg chg="del">
        <pc:chgData name="Amity Overall-Laib" userId="bc07e668652b26ae" providerId="LiveId" clId="{2911CDA0-B174-4C44-BE2E-41FE9C064B97}" dt="2020-09-16T17:51:23.084" v="91" actId="47"/>
        <pc:sldMkLst>
          <pc:docMk/>
          <pc:sldMk cId="4232352568" sldId="433"/>
        </pc:sldMkLst>
      </pc:sldChg>
      <pc:sldChg chg="del">
        <pc:chgData name="Amity Overall-Laib" userId="bc07e668652b26ae" providerId="LiveId" clId="{2911CDA0-B174-4C44-BE2E-41FE9C064B97}" dt="2020-09-16T17:51:23.084" v="91" actId="47"/>
        <pc:sldMkLst>
          <pc:docMk/>
          <pc:sldMk cId="1876591722" sldId="434"/>
        </pc:sldMkLst>
      </pc:sldChg>
      <pc:sldChg chg="del">
        <pc:chgData name="Amity Overall-Laib" userId="bc07e668652b26ae" providerId="LiveId" clId="{2911CDA0-B174-4C44-BE2E-41FE9C064B97}" dt="2020-09-16T17:51:23.084" v="91" actId="47"/>
        <pc:sldMkLst>
          <pc:docMk/>
          <pc:sldMk cId="3612489083" sldId="435"/>
        </pc:sldMkLst>
      </pc:sldChg>
      <pc:sldChg chg="del">
        <pc:chgData name="Amity Overall-Laib" userId="bc07e668652b26ae" providerId="LiveId" clId="{2911CDA0-B174-4C44-BE2E-41FE9C064B97}" dt="2020-09-16T17:51:23.084" v="91" actId="47"/>
        <pc:sldMkLst>
          <pc:docMk/>
          <pc:sldMk cId="935609798" sldId="436"/>
        </pc:sldMkLst>
      </pc:sldChg>
      <pc:sldChg chg="del">
        <pc:chgData name="Amity Overall-Laib" userId="bc07e668652b26ae" providerId="LiveId" clId="{2911CDA0-B174-4C44-BE2E-41FE9C064B97}" dt="2020-09-16T17:51:23.084" v="91" actId="47"/>
        <pc:sldMkLst>
          <pc:docMk/>
          <pc:sldMk cId="223497261" sldId="437"/>
        </pc:sldMkLst>
      </pc:sldChg>
      <pc:sldChg chg="del">
        <pc:chgData name="Amity Overall-Laib" userId="bc07e668652b26ae" providerId="LiveId" clId="{2911CDA0-B174-4C44-BE2E-41FE9C064B97}" dt="2020-09-16T17:51:23.084" v="91" actId="47"/>
        <pc:sldMkLst>
          <pc:docMk/>
          <pc:sldMk cId="3624802740" sldId="438"/>
        </pc:sldMkLst>
      </pc:sldChg>
      <pc:sldChg chg="del">
        <pc:chgData name="Amity Overall-Laib" userId="bc07e668652b26ae" providerId="LiveId" clId="{2911CDA0-B174-4C44-BE2E-41FE9C064B97}" dt="2020-09-16T17:51:23.084" v="91" actId="47"/>
        <pc:sldMkLst>
          <pc:docMk/>
          <pc:sldMk cId="2928601530" sldId="439"/>
        </pc:sldMkLst>
      </pc:sldChg>
      <pc:sldChg chg="del">
        <pc:chgData name="Amity Overall-Laib" userId="bc07e668652b26ae" providerId="LiveId" clId="{2911CDA0-B174-4C44-BE2E-41FE9C064B97}" dt="2020-09-16T17:51:23.084" v="91" actId="47"/>
        <pc:sldMkLst>
          <pc:docMk/>
          <pc:sldMk cId="191159747" sldId="440"/>
        </pc:sldMkLst>
      </pc:sldChg>
      <pc:sldChg chg="del">
        <pc:chgData name="Amity Overall-Laib" userId="bc07e668652b26ae" providerId="LiveId" clId="{2911CDA0-B174-4C44-BE2E-41FE9C064B97}" dt="2020-09-16T17:51:23.084" v="91" actId="47"/>
        <pc:sldMkLst>
          <pc:docMk/>
          <pc:sldMk cId="3083996177" sldId="441"/>
        </pc:sldMkLst>
      </pc:sldChg>
      <pc:sldChg chg="del">
        <pc:chgData name="Amity Overall-Laib" userId="bc07e668652b26ae" providerId="LiveId" clId="{2911CDA0-B174-4C44-BE2E-41FE9C064B97}" dt="2020-09-16T17:51:23.084" v="91" actId="47"/>
        <pc:sldMkLst>
          <pc:docMk/>
          <pc:sldMk cId="4073413022" sldId="442"/>
        </pc:sldMkLst>
      </pc:sldChg>
      <pc:sldChg chg="del">
        <pc:chgData name="Amity Overall-Laib" userId="bc07e668652b26ae" providerId="LiveId" clId="{2911CDA0-B174-4C44-BE2E-41FE9C064B97}" dt="2020-09-16T17:50:38.224" v="90" actId="47"/>
        <pc:sldMkLst>
          <pc:docMk/>
          <pc:sldMk cId="500419035" sldId="443"/>
        </pc:sldMkLst>
      </pc:sldChg>
      <pc:sldChg chg="modSp mod">
        <pc:chgData name="Amity Overall-Laib" userId="bc07e668652b26ae" providerId="LiveId" clId="{2911CDA0-B174-4C44-BE2E-41FE9C064B97}" dt="2020-09-16T17:49:49.478" v="2" actId="27636"/>
        <pc:sldMkLst>
          <pc:docMk/>
          <pc:sldMk cId="1272773200" sldId="447"/>
        </pc:sldMkLst>
        <pc:spChg chg="mod">
          <ac:chgData name="Amity Overall-Laib" userId="bc07e668652b26ae" providerId="LiveId" clId="{2911CDA0-B174-4C44-BE2E-41FE9C064B97}" dt="2020-09-16T17:49:49.478" v="2" actId="27636"/>
          <ac:spMkLst>
            <pc:docMk/>
            <pc:sldMk cId="1272773200" sldId="447"/>
            <ac:spMk id="3" creationId="{A4FEE145-D202-8A4B-8CD7-5680D0ACC227}"/>
          </ac:spMkLst>
        </pc:spChg>
      </pc:sldChg>
      <pc:sldChg chg="modSp mod">
        <pc:chgData name="Amity Overall-Laib" userId="bc07e668652b26ae" providerId="LiveId" clId="{2911CDA0-B174-4C44-BE2E-41FE9C064B97}" dt="2020-09-16T17:49:49.527" v="3" actId="27636"/>
        <pc:sldMkLst>
          <pc:docMk/>
          <pc:sldMk cId="2891421855" sldId="448"/>
        </pc:sldMkLst>
        <pc:spChg chg="mod">
          <ac:chgData name="Amity Overall-Laib" userId="bc07e668652b26ae" providerId="LiveId" clId="{2911CDA0-B174-4C44-BE2E-41FE9C064B97}" dt="2020-09-16T17:49:49.527" v="3" actId="27636"/>
          <ac:spMkLst>
            <pc:docMk/>
            <pc:sldMk cId="2891421855" sldId="448"/>
            <ac:spMk id="3" creationId="{C55A8ADE-0751-1B43-BA33-3791A13B405E}"/>
          </ac:spMkLst>
        </pc:spChg>
      </pc:sldChg>
      <pc:sldChg chg="modNotesTx">
        <pc:chgData name="Amity Overall-Laib" userId="bc07e668652b26ae" providerId="LiveId" clId="{2911CDA0-B174-4C44-BE2E-41FE9C064B97}" dt="2020-09-16T17:52:12.580" v="94" actId="2"/>
        <pc:sldMkLst>
          <pc:docMk/>
          <pc:sldMk cId="2432302547" sldId="451"/>
        </pc:sldMkLst>
      </pc:sldChg>
      <pc:sldChg chg="modSp mod">
        <pc:chgData name="Amity Overall-Laib" userId="bc07e668652b26ae" providerId="LiveId" clId="{2911CDA0-B174-4C44-BE2E-41FE9C064B97}" dt="2020-09-16T17:49:49.608" v="7" actId="27636"/>
        <pc:sldMkLst>
          <pc:docMk/>
          <pc:sldMk cId="4132788218" sldId="453"/>
        </pc:sldMkLst>
        <pc:spChg chg="mod">
          <ac:chgData name="Amity Overall-Laib" userId="bc07e668652b26ae" providerId="LiveId" clId="{2911CDA0-B174-4C44-BE2E-41FE9C064B97}" dt="2020-09-16T17:49:49.608" v="7" actId="27636"/>
          <ac:spMkLst>
            <pc:docMk/>
            <pc:sldMk cId="4132788218" sldId="453"/>
            <ac:spMk id="3" creationId="{00000000-0000-0000-0000-000000000000}"/>
          </ac:spMkLst>
        </pc:spChg>
      </pc:sldChg>
      <pc:sldChg chg="modNotesTx">
        <pc:chgData name="Amity Overall-Laib" userId="bc07e668652b26ae" providerId="LiveId" clId="{2911CDA0-B174-4C44-BE2E-41FE9C064B97}" dt="2020-09-16T17:52:14.236" v="95" actId="313"/>
        <pc:sldMkLst>
          <pc:docMk/>
          <pc:sldMk cId="1249437989" sldId="455"/>
        </pc:sldMkLst>
      </pc:sldChg>
      <pc:sldMasterChg chg="del delSldLayout">
        <pc:chgData name="Amity Overall-Laib" userId="bc07e668652b26ae" providerId="LiveId" clId="{2911CDA0-B174-4C44-BE2E-41FE9C064B97}" dt="2020-09-16T17:51:23.084" v="91" actId="47"/>
        <pc:sldMasterMkLst>
          <pc:docMk/>
          <pc:sldMasterMk cId="2011158781" sldId="2147483703"/>
        </pc:sldMasterMkLst>
        <pc:sldLayoutChg chg="del">
          <pc:chgData name="Amity Overall-Laib" userId="bc07e668652b26ae" providerId="LiveId" clId="{2911CDA0-B174-4C44-BE2E-41FE9C064B97}" dt="2020-09-16T17:51:23.084" v="91" actId="47"/>
          <pc:sldLayoutMkLst>
            <pc:docMk/>
            <pc:sldMasterMk cId="2011158781" sldId="2147483703"/>
            <pc:sldLayoutMk cId="3525608432" sldId="2147483704"/>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3807302170" sldId="2147483705"/>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3496604779" sldId="2147483706"/>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4278507664" sldId="2147483707"/>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4036156090" sldId="2147483708"/>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4182227636" sldId="2147483709"/>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795928241" sldId="2147483710"/>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723123616" sldId="2147483711"/>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1616122523" sldId="2147483712"/>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3205664037" sldId="2147483713"/>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2209970717" sldId="2147483714"/>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2900823520" sldId="2147483715"/>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1489136867" sldId="2147483716"/>
          </pc:sldLayoutMkLst>
        </pc:sldLayoutChg>
        <pc:sldLayoutChg chg="del">
          <pc:chgData name="Amity Overall-Laib" userId="bc07e668652b26ae" providerId="LiveId" clId="{2911CDA0-B174-4C44-BE2E-41FE9C064B97}" dt="2020-09-16T17:51:23.084" v="91" actId="47"/>
          <pc:sldLayoutMkLst>
            <pc:docMk/>
            <pc:sldMasterMk cId="2011158781" sldId="2147483703"/>
            <pc:sldLayoutMk cId="2483081403" sldId="214748371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9/16/2020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Corona crisis has affected us in many different ways: physically, emotionally, economically, socially, and psychologically. All of us are (or soon will be) dealing with the very real challenges of widespread serious illness and the inabilities of healthcare systems to cope with it, social and community disruption, economic fallout and financial problems , obstacles and interruptions to many aspects of life ... and the list goes 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633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Silently and kindly acknowledge whatever is ‘showing up’ inside you:</a:t>
            </a:r>
            <a:r>
              <a:rPr lang="en-US" baseline="0" dirty="0"/>
              <a:t> thoughts, feelings, emotions, memories, sensation, urges. Take the stance of a curious scientist, observing what’s going on in your inner world. As you do this, often it’s helpful to put this into words, and silently say to yourself something like, “I’m noticing anxiety” or “here’s grief” or “there’s my mind worrying” or “I’m having a feeling of sadness” or “I’m having thoughts about getting sick”</a:t>
            </a:r>
          </a:p>
          <a:p>
            <a:endParaRPr lang="en-US" baseline="0" dirty="0"/>
          </a:p>
          <a:p>
            <a:r>
              <a:rPr lang="en-US" baseline="0" dirty="0"/>
              <a:t>And while continuing to acknowledge your thoughts and feelings, also…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69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note, you are not trying to turn away from,</a:t>
            </a:r>
            <a:r>
              <a:rPr lang="en-US" baseline="0" dirty="0"/>
              <a:t> escape, avoid or distract yourself from what is happening in your inner world. The aim is to remain aware of your thoughts and feelings, continue to acknowledge their presence…and connect with your body and actively move it. Why? So you can gain as much control as possible over your physical actions, even though you can’t control your feelings (Remember F; Focus on what’s in your control)</a:t>
            </a:r>
          </a:p>
          <a:p>
            <a:endParaRPr lang="en-US" baseline="0" dirty="0"/>
          </a:p>
          <a:p>
            <a:r>
              <a:rPr lang="en-US" baseline="0" dirty="0"/>
              <a:t>And, as you acknowledge your thoughts &amp; feelings, and come back in your body..you also…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386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sense of where you are and refocus</a:t>
            </a:r>
            <a:r>
              <a:rPr lang="en-US" baseline="0" dirty="0"/>
              <a:t> your attention on the activity you are doing. Find your own way of doing this or try some of these methods.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81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better you anchor yourself in the here and now,</a:t>
            </a:r>
            <a:r>
              <a:rPr lang="en-US" baseline="0" dirty="0"/>
              <a:t> the more control you have over your actions – which makes it easier to do the next steps of COVID.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11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 action means effective action,</a:t>
            </a:r>
            <a:r>
              <a:rPr lang="en-US" baseline="0" dirty="0"/>
              <a:t> guided by your own core values; action you take because it’s truly important to you; action you take even if it brings up difficult thoughts and feelings. Once you have dropped anchor, using the ACE formula, you will have a lot of control over your actions – so this makes it easier to d the things that truly matter. Now obviously that includes all those protective measures against CORONA – frequent handwashing, social distancing and so on. But in addition to those fundamentals of effective action, consider: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1764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spending a lot more time at home during quarantine,</a:t>
            </a:r>
            <a:r>
              <a:rPr lang="en-US" baseline="0" dirty="0"/>
              <a:t> what are the most effective ways to spend that time? </a:t>
            </a:r>
          </a:p>
          <a:p>
            <a:r>
              <a:rPr lang="en-US" baseline="0" dirty="0"/>
              <a:t>Repeatedly ask yourself through the course of a day, “what can I do right now, no matter how small it may be that improves life for myself or others I live with, or people in my community? And whatever the answer is, do it, and engage in it fully.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31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up means making room for difficult feelings and being kind to yourself. Difficult feelings are guaranteed to</a:t>
            </a:r>
            <a:r>
              <a:rPr lang="en-US" baseline="0" dirty="0"/>
              <a:t> keep on showing up as this crisis unfolds: fear, anxiety, anger, sadness, guilt, loneliness, frustration, confusion, and many more. We can’t stop them from arising: they’re normal reactions. But we can open up and make room for them; acknowledge that they’re normal, allow them to be there (even though they hurt), and treat ourselves kindly.</a:t>
            </a:r>
          </a:p>
          <a:p>
            <a:endParaRPr lang="en-US" baseline="0" dirty="0"/>
          </a:p>
          <a:p>
            <a:r>
              <a:rPr lang="en-US" baseline="0" dirty="0"/>
              <a:t>Remember, self-kindness is essential if you want to cope well with this crisis. Ask yourself this: If someone I loved was going through this experience, feeling what I am feeling – if I wanted to be kind and caring towards them, how would I treat them? How would I behave towards them? What might I say or do? Then try treating yourself the same way.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7536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Committed action should be guided by your core values. Your values might include love, respect,</a:t>
            </a:r>
            <a:r>
              <a:rPr lang="en-US" baseline="0" dirty="0"/>
              <a:t> humor, patience, courage, honesty, caring, openness, kindness…or numerous others. Look for ways to sprinkle these values into your day. Let them guide and motive your committed action.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4394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and again, and again as problems pile up in the world around you, and emotional storms rage in the world within you, come</a:t>
            </a:r>
            <a:r>
              <a:rPr lang="en-US" baseline="0" dirty="0"/>
              <a:t> back to the steps of FACE COVID.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9790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normal and important to express your grief and to work through the concerns that arise for you at this time. Avoiding your feelings may not be helpful and may delay or prolong your grief. </a:t>
            </a:r>
          </a:p>
          <a:p>
            <a:endParaRPr lang="en-US" dirty="0"/>
          </a:p>
          <a:p>
            <a:r>
              <a:rPr lang="en-US" dirty="0"/>
              <a:t>Here are some suggestions that may help you and those your serve.</a:t>
            </a:r>
          </a:p>
          <a:p>
            <a:endParaRPr lang="en-US" dirty="0"/>
          </a:p>
          <a:p>
            <a:r>
              <a:rPr lang="en-US" dirty="0"/>
              <a:t>Find supportive people to reach out to during your grief. This is the time when the support of others may be most helpful. Don’t be afraid to tell them how they can best help, even if it means just listening. It is often helpful to talk about your loss with people who will allow you to express your emotions.</a:t>
            </a:r>
          </a:p>
          <a:p>
            <a:endParaRPr lang="en-US" dirty="0"/>
          </a:p>
          <a:p>
            <a:r>
              <a:rPr lang="en-US" dirty="0"/>
              <a:t>Take care of your health. Often at a time of loss, we stop doing the things we need to for health care, such as exercising, eating correctly, or taking prescribed medications. If you are on a health care regimen, it is important to follow that plan – making adjustments in the context of limited access and physical distancing. </a:t>
            </a:r>
          </a:p>
          <a:p>
            <a:endParaRPr lang="en-US" dirty="0"/>
          </a:p>
          <a:p>
            <a:r>
              <a:rPr lang="en-US" dirty="0"/>
              <a:t>Postpone major life changes. Give yourself time to adjust to your loss before making plans to change jobs, move or sell your home, remarry and so forth. Grief can sometimes cloud your judgment and ability to make decisions.</a:t>
            </a:r>
          </a:p>
          <a:p>
            <a:endParaRPr lang="en-US" dirty="0"/>
          </a:p>
          <a:p>
            <a:r>
              <a:rPr lang="en-US" dirty="0"/>
              <a:t>Consider keeping a journal. It is often helpful, as a way to work through your feelings, to write or tell the story of your loss and what it means to you.</a:t>
            </a:r>
          </a:p>
          <a:p>
            <a:endParaRPr lang="en-US" dirty="0"/>
          </a:p>
          <a:p>
            <a:r>
              <a:rPr lang="en-US" dirty="0"/>
              <a:t>Participate in activities. Staying active through exercise, enjoyable activities, outings with supportive others, or starting new hobbies can help you get through tough times while proving opportunities for constructive development and use of energy. </a:t>
            </a:r>
          </a:p>
          <a:p>
            <a:endParaRPr lang="en-US" dirty="0"/>
          </a:p>
          <a:p>
            <a:r>
              <a:rPr lang="en-US" dirty="0"/>
              <a:t>Find a way to memorialize your loved one. Planting a tree or garden in the name of your loved one, dedicating a work to their memory, contributing to a charity in their name, and other such activities can be helpful.</a:t>
            </a:r>
          </a:p>
          <a:p>
            <a:endParaRPr lang="en-US" dirty="0"/>
          </a:p>
          <a:p>
            <a:r>
              <a:rPr lang="en-US" dirty="0"/>
              <a:t>Consider joining a grief support group. Remember that depressive symptoms (feeling sad) are a fundamental part of normal bereavement. Staying active and finding support from others can help you to work through the grief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7226A3-C275-3940-A42A-D6EFFBD8E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361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COVID-19 pandemic has resulted in enormous loss of life in the United States. The collateral damage that this level of mortality would exact on American families cannot be overlooked. It is important that the burden of bereavement, and its potential mental and physical health consequences, is factored into discussions of the public health challenge facing all nations.”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7226A3-C275-3940-A42A-D6EFFBD8E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60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Alabama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381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4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COVID-19 outbreak, science has documented that</a:t>
            </a:r>
            <a:r>
              <a:rPr lang="en-US" baseline="0" dirty="0"/>
              <a:t> for some people – as a result of social inequities and how their identities are perceived and treated by society, are more impacted than others. </a:t>
            </a:r>
            <a:r>
              <a:rPr lang="en-US" dirty="0"/>
              <a:t> COVID-19</a:t>
            </a:r>
            <a:r>
              <a:rPr lang="en-US" baseline="0" dirty="0"/>
              <a:t> has exposed this nation’s long standing social and political inequities, in race, class, gender, national origin and other factors. In recent weeks we have witnessed an incredible display of hurt and righteous anger by marginalized Black and Brown people and entire communities across this country who cannot sit back in the wake of the recent killing of George Floyd and so many before him. And, what does this mean against a backdrop of a global pandemic where only a month ago most of the country was quarantined?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08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has been</a:t>
            </a:r>
            <a:r>
              <a:rPr lang="en-US" baseline="0" dirty="0"/>
              <a:t> substantial attention given to identifying persons with coronavirus infection, identifying the mental health care needs of people impacted by this pandemic have been relatively neglected.</a:t>
            </a:r>
          </a:p>
          <a:p>
            <a:r>
              <a:rPr lang="en-US" baseline="0" dirty="0"/>
              <a:t>This is surprising given that mass tragedies, particularly ones that involve infectious diseases, often trigger waves of heightened fear and anxiety that are known to cause massive disruptions to the behavior and psychological well-being of many in the population. For example, in a recent large survey of people highly susceptible to the coronavirus infection (Chinese medical workers), the prevalence rate of traumatic stress was at a alarming 73.4%, depression was at 50.7%, generalized anxiety was at 44.7%, and insomnia was at 36.1%. Although these findings are disturbing, they are not isolated, as research on the psychological impact of previous global disease outbreaks has demonstrated clear links between pandemic-related anxiety and elevated symptoms of stress, anxiety, contamination concerns, health anxiety, post-traumatic stress and suicidality.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58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BD33FF-2B47-654E-A5BD-141F337A1E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1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Grief reactions vary depending on who we are, who we lost, our relationship with that person, the circumstances around their passing, and how much their loss affects our day-to-day functioning. Different people may express grief differently; you may even have different grief responses between one loss and another. Reactions to grief and loss include not just emotional symptoms but also behavioral and physical symptoms. These reactions often change over time. All are normal for a short period. </a:t>
            </a:r>
          </a:p>
          <a:p>
            <a:endParaRPr lang="en-US" dirty="0"/>
          </a:p>
          <a:p>
            <a:r>
              <a:rPr lang="en-US" dirty="0"/>
              <a:t>Here are some symptoms often experienced:</a:t>
            </a:r>
          </a:p>
          <a:p>
            <a:r>
              <a:rPr lang="en-US" dirty="0"/>
              <a:t>Emotional: Shock, denial, numbness, sadness, anxiety, guilt, fear, anger, irritability</a:t>
            </a:r>
          </a:p>
          <a:p>
            <a:r>
              <a:rPr lang="en-US" dirty="0"/>
              <a:t>Behavioral: Crying unexpectedly, sleep changes, not eating, withdrawing from others, restlessness, trouble making decisions.</a:t>
            </a:r>
          </a:p>
          <a:p>
            <a:r>
              <a:rPr lang="en-US" dirty="0"/>
              <a:t>Physical: Concentration problems, exhaustion or fatigue, decreased energy, memory problems, upset stomach, pain, and headaches.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7226A3-C275-3940-A42A-D6EFFBD8E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06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Grieving in isolation – somewhat of an oxymoron in many cultures where mourning is a shared, social practice.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7226A3-C275-3940-A42A-D6EFFBD8E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33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Russ Harris</a:t>
            </a:r>
            <a:r>
              <a:rPr lang="en-US" baseline="0" dirty="0"/>
              <a:t> developed a set of practical steps for responding effectively to the Corona crisis, using principles of acceptance and commitment therapy (ACT).</a:t>
            </a:r>
          </a:p>
          <a:p>
            <a:br>
              <a:rPr lang="en-US" baseline="0" dirty="0"/>
            </a:br>
            <a:r>
              <a:rPr lang="en-US" baseline="0" dirty="0"/>
              <a:t>Here’s a quick summary of the key steps, and now we’ll explore them all in more depth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979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all too easy to get lost in worrying and ruminating about all sorts of things that</a:t>
            </a:r>
            <a:r>
              <a:rPr lang="en-US" baseline="0" dirty="0"/>
              <a:t> are out of your control; what might happen in the future; how the virus might affect you or your loved ones or your community or your country or the world, and what will happen then, and so on.  While it’s completely natural for us to get lost in such worries, it’s also not useful or helpful. </a:t>
            </a:r>
          </a:p>
          <a:p>
            <a:endParaRPr lang="en-US" baseline="0" dirty="0"/>
          </a:p>
          <a:p>
            <a:r>
              <a:rPr lang="en-US" baseline="0" dirty="0"/>
              <a:t>Here and Now – the reality is, we all have far more control over our behavior than we do over our thoughts and feelings. So our number one aim is to take control of our behavior, right here and now, to respond effectively in a crisis. </a:t>
            </a:r>
          </a:p>
          <a:p>
            <a:endParaRPr lang="en-US" baseline="0" dirty="0"/>
          </a:p>
          <a:p>
            <a:r>
              <a:rPr lang="en-US" baseline="0" dirty="0"/>
              <a:t>This involves both dealing with our inner world  - all of our difficult thoughts and feelings – and our outer world – all the real problems we are facing. But how do we do this? When a big storm blows up, the boat in the harbor drop anchor – because if they don’t they’ll get swept out to sea. And, of course, dropping anchor doesn’t make the storm go away (anchors can’t control the weather), but it can hold a boat steady in the harbor, until the storm passes in its own good time. </a:t>
            </a:r>
          </a:p>
          <a:p>
            <a:endParaRPr lang="en-US" baseline="0" dirty="0"/>
          </a:p>
          <a:p>
            <a:r>
              <a:rPr lang="en-US" baseline="0" dirty="0"/>
              <a:t>Similarly, in an ongoing crisis, we’re all going to experience ‘emotional storms’: unhelpful thoughts spinning inside our head, and painful feelings whirling around our body. If we’re swept away by that storm inside us, there’s nothing effective we can do. So the first practical step is to “drop anchor” using a simple ACE formula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F47F-A2B2-3547-8657-BE5B5F59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9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Wednesday, September 16,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Wednesday, September 16,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Wednesday, September 16,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11887200" cy="877824"/>
          </a:xfrm>
        </p:spPr>
        <p:txBody>
          <a:bodyPr/>
          <a:lstStyle/>
          <a:p>
            <a:r>
              <a:rPr lang="en-US"/>
              <a:t>Click to edit Master title style</a:t>
            </a:r>
            <a:endParaRPr/>
          </a:p>
        </p:txBody>
      </p:sp>
      <p:sp>
        <p:nvSpPr>
          <p:cNvPr id="3" name="Subtitle 2"/>
          <p:cNvSpPr>
            <a:spLocks noGrp="1"/>
          </p:cNvSpPr>
          <p:nvPr>
            <p:ph type="subTitle" idx="1"/>
          </p:nvPr>
        </p:nvSpPr>
        <p:spPr>
          <a:xfrm>
            <a:off x="1219200" y="3034554"/>
            <a:ext cx="10668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spTree>
    <p:extLst>
      <p:ext uri="{BB962C8B-B14F-4D97-AF65-F5344CB8AC3E}">
        <p14:creationId xmlns:p14="http://schemas.microsoft.com/office/powerpoint/2010/main" val="225580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spTree>
    <p:extLst>
      <p:ext uri="{BB962C8B-B14F-4D97-AF65-F5344CB8AC3E}">
        <p14:creationId xmlns:p14="http://schemas.microsoft.com/office/powerpoint/2010/main" val="63214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11887200" cy="914400"/>
          </a:xfrm>
        </p:spPr>
        <p:txBody>
          <a:bodyPr/>
          <a:lstStyle/>
          <a:p>
            <a:r>
              <a:rPr lang="en-US"/>
              <a:t>Click to edit Master title style</a:t>
            </a:r>
            <a:endParaRPr/>
          </a:p>
        </p:txBody>
      </p:sp>
      <p:sp>
        <p:nvSpPr>
          <p:cNvPr id="3" name="Subtitle 2"/>
          <p:cNvSpPr>
            <a:spLocks noGrp="1"/>
          </p:cNvSpPr>
          <p:nvPr>
            <p:ph type="subTitle" idx="1"/>
          </p:nvPr>
        </p:nvSpPr>
        <p:spPr>
          <a:xfrm>
            <a:off x="1219200" y="5943600"/>
            <a:ext cx="10668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en-US" dirty="0"/>
              <a:t>Click icon to add picture</a:t>
            </a:r>
            <a:endParaRPr dirty="0"/>
          </a:p>
        </p:txBody>
      </p:sp>
    </p:spTree>
    <p:extLst>
      <p:ext uri="{BB962C8B-B14F-4D97-AF65-F5344CB8AC3E}">
        <p14:creationId xmlns:p14="http://schemas.microsoft.com/office/powerpoint/2010/main" val="2399551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118872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219200" y="5484607"/>
            <a:ext cx="10668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spTree>
    <p:extLst>
      <p:ext uri="{BB962C8B-B14F-4D97-AF65-F5344CB8AC3E}">
        <p14:creationId xmlns:p14="http://schemas.microsoft.com/office/powerpoint/2010/main" val="134997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90133"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6863379"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a:xfrm>
            <a:off x="8773459" y="188260"/>
            <a:ext cx="2844800" cy="365125"/>
          </a:xfrm>
        </p:spPr>
        <p:txBody>
          <a:bodyPr/>
          <a:lstStyle/>
          <a:p>
            <a:fld id="{70FAA508-F0CD-46EA-95FB-26B559A0B5D9}" type="datetimeFigureOut">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dirty="0"/>
          </a:p>
        </p:txBody>
      </p:sp>
    </p:spTree>
    <p:extLst>
      <p:ext uri="{BB962C8B-B14F-4D97-AF65-F5344CB8AC3E}">
        <p14:creationId xmlns:p14="http://schemas.microsoft.com/office/powerpoint/2010/main" val="96160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494117" y="2017714"/>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94117"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Text Placeholder 4"/>
          <p:cNvSpPr>
            <a:spLocks noGrp="1"/>
          </p:cNvSpPr>
          <p:nvPr>
            <p:ph type="body" sz="quarter" idx="3"/>
          </p:nvPr>
        </p:nvSpPr>
        <p:spPr>
          <a:xfrm>
            <a:off x="6863379" y="2017714"/>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63379"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Date Placeholder 6"/>
          <p:cNvSpPr>
            <a:spLocks noGrp="1"/>
          </p:cNvSpPr>
          <p:nvPr>
            <p:ph type="dt" sz="half" idx="10"/>
          </p:nvPr>
        </p:nvSpPr>
        <p:spPr>
          <a:xfrm>
            <a:off x="8773459" y="188260"/>
            <a:ext cx="2844800" cy="365125"/>
          </a:xfrm>
        </p:spPr>
        <p:txBody>
          <a:bodyPr/>
          <a:lstStyle/>
          <a:p>
            <a:fld id="{70FAA508-F0CD-46EA-95FB-26B559A0B5D9}" type="datetimeFigureOut">
              <a:rPr lang="en-US" smtClean="0"/>
              <a:t>9/16/2020</a:t>
            </a:fld>
            <a:endParaRPr lang="en-US" dirty="0"/>
          </a:p>
        </p:txBody>
      </p:sp>
      <p:sp>
        <p:nvSpPr>
          <p:cNvPr id="8" name="Footer Placeholder 7"/>
          <p:cNvSpPr>
            <a:spLocks noGrp="1"/>
          </p:cNvSpPr>
          <p:nvPr>
            <p:ph type="ftr" sz="quarter" idx="11"/>
          </p:nvPr>
        </p:nvSpPr>
        <p:spPr>
          <a:xfrm>
            <a:off x="1494117" y="188260"/>
            <a:ext cx="3860800" cy="365125"/>
          </a:xfrm>
        </p:spPr>
        <p:txBody>
          <a:bodyPr/>
          <a:lstStyle/>
          <a:p>
            <a:endParaRPr lang="en-US" dirty="0"/>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dirty="0"/>
          </a:p>
        </p:txBody>
      </p:sp>
      <p:cxnSp>
        <p:nvCxnSpPr>
          <p:cNvPr id="11" name="Straight Connector 10"/>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793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9/16/2020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dirty="0"/>
          </a:p>
        </p:txBody>
      </p:sp>
    </p:spTree>
    <p:extLst>
      <p:ext uri="{BB962C8B-B14F-4D97-AF65-F5344CB8AC3E}">
        <p14:creationId xmlns:p14="http://schemas.microsoft.com/office/powerpoint/2010/main" val="3552949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9/16/2020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dirty="0"/>
          </a:p>
        </p:txBody>
      </p:sp>
    </p:spTree>
    <p:extLst>
      <p:ext uri="{BB962C8B-B14F-4D97-AF65-F5344CB8AC3E}">
        <p14:creationId xmlns:p14="http://schemas.microsoft.com/office/powerpoint/2010/main" val="379773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Wednesday, September 16,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6863379" y="2590801"/>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1201269" y="2039111"/>
            <a:ext cx="475488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8773459" y="188260"/>
            <a:ext cx="2844800" cy="365125"/>
          </a:xfrm>
        </p:spPr>
        <p:txBody>
          <a:bodyPr/>
          <a:lstStyle/>
          <a:p>
            <a:fld id="{70FAA508-F0CD-46EA-95FB-26B559A0B5D9}" type="datetimeFigureOut">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dirty="0"/>
          </a:p>
        </p:txBody>
      </p:sp>
    </p:spTree>
    <p:extLst>
      <p:ext uri="{BB962C8B-B14F-4D97-AF65-F5344CB8AC3E}">
        <p14:creationId xmlns:p14="http://schemas.microsoft.com/office/powerpoint/2010/main" val="2809839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7317317" y="2048256"/>
            <a:ext cx="4569884"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219200" y="2039112"/>
            <a:ext cx="6096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8773459" y="188260"/>
            <a:ext cx="2844800" cy="365125"/>
          </a:xfrm>
        </p:spPr>
        <p:txBody>
          <a:bodyPr/>
          <a:lstStyle/>
          <a:p>
            <a:fld id="{70FAA508-F0CD-46EA-95FB-26B559A0B5D9}" type="datetimeFigureOut">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dirty="0"/>
          </a:p>
        </p:txBody>
      </p:sp>
    </p:spTree>
    <p:extLst>
      <p:ext uri="{BB962C8B-B14F-4D97-AF65-F5344CB8AC3E}">
        <p14:creationId xmlns:p14="http://schemas.microsoft.com/office/powerpoint/2010/main" val="254897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en-US" dirty="0"/>
              <a:t>Click icon to add picture</a:t>
            </a:r>
            <a:endParaRPr dirty="0"/>
          </a:p>
        </p:txBody>
      </p:sp>
    </p:spTree>
    <p:extLst>
      <p:ext uri="{BB962C8B-B14F-4D97-AF65-F5344CB8AC3E}">
        <p14:creationId xmlns:p14="http://schemas.microsoft.com/office/powerpoint/2010/main" val="289967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8773459" y="188260"/>
            <a:ext cx="2844800" cy="365125"/>
          </a:xfrm>
        </p:spPr>
        <p:txBody>
          <a:bodyPr/>
          <a:lstStyle/>
          <a:p>
            <a:fld id="{70FAA508-F0CD-46EA-95FB-26B559A0B5D9}"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en-US" dirty="0"/>
              <a:t>Click icon to add picture</a:t>
            </a:r>
            <a:endParaRPr dirty="0"/>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en-US" dirty="0"/>
              <a:t>Click icon to add picture</a:t>
            </a:r>
            <a:endParaRPr dirty="0"/>
          </a:p>
        </p:txBody>
      </p:sp>
    </p:spTree>
    <p:extLst>
      <p:ext uri="{BB962C8B-B14F-4D97-AF65-F5344CB8AC3E}">
        <p14:creationId xmlns:p14="http://schemas.microsoft.com/office/powerpoint/2010/main" val="465925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8773459" y="188260"/>
            <a:ext cx="2844800" cy="365125"/>
          </a:xfrm>
        </p:spPr>
        <p:txBody>
          <a:bodyPr/>
          <a:lstStyle/>
          <a:p>
            <a:fld id="{70FAA508-F0CD-46EA-95FB-26B559A0B5D9}"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en-US" dirty="0"/>
              <a:t>Click icon to add picture</a:t>
            </a:r>
            <a:endParaRPr dirty="0"/>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800"/>
            </a:lvl1pPr>
          </a:lstStyle>
          <a:p>
            <a:r>
              <a:rPr lang="en-US" dirty="0"/>
              <a:t>Click icon to add picture</a:t>
            </a:r>
            <a:endParaRPr dirty="0"/>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800"/>
            </a:lvl1pPr>
          </a:lstStyle>
          <a:p>
            <a:r>
              <a:rPr lang="en-US" dirty="0"/>
              <a:t>Click icon to add picture</a:t>
            </a:r>
            <a:endParaRPr dirty="0"/>
          </a:p>
        </p:txBody>
      </p:sp>
    </p:spTree>
    <p:extLst>
      <p:ext uri="{BB962C8B-B14F-4D97-AF65-F5344CB8AC3E}">
        <p14:creationId xmlns:p14="http://schemas.microsoft.com/office/powerpoint/2010/main" val="3279452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spTree>
    <p:extLst>
      <p:ext uri="{BB962C8B-B14F-4D97-AF65-F5344CB8AC3E}">
        <p14:creationId xmlns:p14="http://schemas.microsoft.com/office/powerpoint/2010/main" val="25686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50071" y="1129554"/>
            <a:ext cx="12192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490133" y="1734671"/>
            <a:ext cx="8568267" cy="4542304"/>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spTree>
    <p:extLst>
      <p:ext uri="{BB962C8B-B14F-4D97-AF65-F5344CB8AC3E}">
        <p14:creationId xmlns:p14="http://schemas.microsoft.com/office/powerpoint/2010/main" val="207459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Wednesday, September 16,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Wednesday, September 16,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Wednesday, September 16, 2020</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Wednesday, September 16, 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Wednesday, September 16, 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Wednesday, September 16, 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Wednesday, September 16,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Wednesday, September 16, 2020</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23856"/>
            <a:ext cx="11885084"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485899" y="2595563"/>
            <a:ext cx="10147301" cy="36707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2"/>
          </p:nvPr>
        </p:nvSpPr>
        <p:spPr>
          <a:xfrm>
            <a:off x="8773459" y="188260"/>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9/16/2020</a:t>
            </a:fld>
            <a:endParaRPr lang="en-US" dirty="0"/>
          </a:p>
        </p:txBody>
      </p:sp>
      <p:sp>
        <p:nvSpPr>
          <p:cNvPr id="5" name="Footer Placeholder 4"/>
          <p:cNvSpPr>
            <a:spLocks noGrp="1"/>
          </p:cNvSpPr>
          <p:nvPr>
            <p:ph type="ftr" sz="quarter" idx="3"/>
          </p:nvPr>
        </p:nvSpPr>
        <p:spPr>
          <a:xfrm>
            <a:off x="1494117" y="188260"/>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dirty="0"/>
          </a:p>
        </p:txBody>
      </p:sp>
      <p:sp>
        <p:nvSpPr>
          <p:cNvPr id="7" name="Rectangle 6"/>
          <p:cNvSpPr/>
          <p:nvPr/>
        </p:nvSpPr>
        <p:spPr>
          <a:xfrm>
            <a:off x="1219201" y="0"/>
            <a:ext cx="10665884"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1219201" y="6675120"/>
            <a:ext cx="10665884"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Tree>
    <p:extLst>
      <p:ext uri="{BB962C8B-B14F-4D97-AF65-F5344CB8AC3E}">
        <p14:creationId xmlns:p14="http://schemas.microsoft.com/office/powerpoint/2010/main" val="14804772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SheriGibson.com" TargetMode="External"/><Relationship Id="rId2" Type="http://schemas.openxmlformats.org/officeDocument/2006/relationships/hyperlink" Target="mailto:sherigibson2@gmail.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theconsumervoice.org/issues/family" TargetMode="External"/><Relationship Id="rId3" Type="http://schemas.openxmlformats.org/officeDocument/2006/relationships/hyperlink" Target="https://ltcombudsman.org/issues/person-centered-care" TargetMode="External"/><Relationship Id="rId7" Type="http://schemas.openxmlformats.org/officeDocument/2006/relationships/hyperlink" Target="https://theconsumervoice.org/issues/recipients" TargetMode="External"/><Relationship Id="rId2" Type="http://schemas.openxmlformats.org/officeDocument/2006/relationships/hyperlink" Target="https://ltcombudsman.org/issues/trauma-informed-care" TargetMode="External"/><Relationship Id="rId1" Type="http://schemas.openxmlformats.org/officeDocument/2006/relationships/slideLayout" Target="../slideLayouts/slideLayout2.xml"/><Relationship Id="rId6" Type="http://schemas.openxmlformats.org/officeDocument/2006/relationships/hyperlink" Target="http://theconsumervoice.org/uploads/files/long-term-care-recipient/my-personal-directions-example-revised.pdf" TargetMode="External"/><Relationship Id="rId5" Type="http://schemas.openxmlformats.org/officeDocument/2006/relationships/hyperlink" Target="http://theconsumervoice.org/uploads/files/long-term-care-recipient/my-personal-directions-blank-revised-fillable.pdf" TargetMode="External"/><Relationship Id="rId4" Type="http://schemas.openxmlformats.org/officeDocument/2006/relationships/hyperlink" Target="https://theconsumervoice.org/issues/for-advocates/resident-directed-car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ltcombudsman.org/omb_support/COVID-19" TargetMode="External"/><Relationship Id="rId2" Type="http://schemas.openxmlformats.org/officeDocument/2006/relationships/hyperlink" Target="http://www.ltcombudsman.org/" TargetMode="External"/><Relationship Id="rId1" Type="http://schemas.openxmlformats.org/officeDocument/2006/relationships/slideLayout" Target="../slideLayouts/slideLayout2.xml"/><Relationship Id="rId6" Type="http://schemas.openxmlformats.org/officeDocument/2006/relationships/hyperlink" Target="https://theconsumervoice.org/issues/other-issues-and-resources/covid-19/residents-families" TargetMode="External"/><Relationship Id="rId5" Type="http://schemas.openxmlformats.org/officeDocument/2006/relationships/hyperlink" Target="https://theconsumervoice.org/issues/other-issues-and-resources/covid-19" TargetMode="External"/><Relationship Id="rId4" Type="http://schemas.openxmlformats.org/officeDocument/2006/relationships/hyperlink" Target="http://www.theconsumervoice.or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twitter.com/ConsumerVoices" TargetMode="External"/><Relationship Id="rId3" Type="http://schemas.openxmlformats.org/officeDocument/2006/relationships/image" Target="../media/image17.png"/><Relationship Id="rId7"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www.facebook.com/theconsumervoice" TargetMode="External"/><Relationship Id="rId11" Type="http://schemas.openxmlformats.org/officeDocument/2006/relationships/image" Target="../media/image21.svg"/><Relationship Id="rId5" Type="http://schemas.openxmlformats.org/officeDocument/2006/relationships/hyperlink" Target="mailto:ombudcenter@theconsumervoice.org" TargetMode="External"/><Relationship Id="rId10" Type="http://schemas.openxmlformats.org/officeDocument/2006/relationships/image" Target="../media/image20.png"/><Relationship Id="rId4" Type="http://schemas.openxmlformats.org/officeDocument/2006/relationships/hyperlink" Target="http://www.ltcombudsman.org/" TargetMode="External"/><Relationship Id="rId9"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5" y="2016123"/>
            <a:ext cx="11772899" cy="1336677"/>
          </a:xfrm>
        </p:spPr>
        <p:txBody>
          <a:bodyPr/>
          <a:lstStyle/>
          <a:p>
            <a:pPr algn="ctr"/>
            <a:br>
              <a:rPr lang="en-US" sz="4000" b="1" dirty="0"/>
            </a:br>
            <a:r>
              <a:rPr lang="en-US" sz="3300" b="1" dirty="0"/>
              <a:t>managing anxiety and grief in the Time of COVID-19: </a:t>
            </a:r>
            <a:br>
              <a:rPr lang="en-US" sz="4000" b="1" dirty="0"/>
            </a:br>
            <a:r>
              <a:rPr lang="en-US" sz="3200" b="1" dirty="0"/>
              <a:t>in service of administrators </a:t>
            </a:r>
          </a:p>
        </p:txBody>
      </p:sp>
      <p:sp>
        <p:nvSpPr>
          <p:cNvPr id="3" name="Subtitle 2"/>
          <p:cNvSpPr>
            <a:spLocks noGrp="1"/>
          </p:cNvSpPr>
          <p:nvPr>
            <p:ph type="subTitle" idx="1"/>
          </p:nvPr>
        </p:nvSpPr>
        <p:spPr>
          <a:xfrm>
            <a:off x="914399" y="3505200"/>
            <a:ext cx="10401299" cy="1447800"/>
          </a:xfrm>
        </p:spPr>
        <p:txBody>
          <a:bodyPr/>
          <a:lstStyle/>
          <a:p>
            <a:pPr algn="ctr"/>
            <a:r>
              <a:rPr lang="en-US" dirty="0">
                <a:solidFill>
                  <a:srgbClr val="000000"/>
                </a:solidFill>
              </a:rPr>
              <a:t>Sheri Gibson, Ph.D.</a:t>
            </a:r>
          </a:p>
          <a:p>
            <a:pPr algn="ctr"/>
            <a:r>
              <a:rPr lang="en-US" dirty="0">
                <a:solidFill>
                  <a:srgbClr val="000000"/>
                </a:solidFill>
                <a:hlinkClick r:id="rId2"/>
              </a:rPr>
              <a:t>sherigibson2@gmail.com</a:t>
            </a:r>
            <a:endParaRPr lang="en-US" dirty="0">
              <a:solidFill>
                <a:srgbClr val="000000"/>
              </a:solidFill>
            </a:endParaRPr>
          </a:p>
          <a:p>
            <a:pPr algn="ctr"/>
            <a:r>
              <a:rPr lang="en-US" dirty="0">
                <a:solidFill>
                  <a:srgbClr val="000000"/>
                </a:solidFill>
                <a:hlinkClick r:id="rId3"/>
              </a:rPr>
              <a:t>www.DrSheriGibson.com</a:t>
            </a:r>
            <a:endParaRPr lang="en-US" dirty="0">
              <a:solidFill>
                <a:srgbClr val="000000"/>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1CE8D32A-429C-4333-B575-32E9FB956F7E}"/>
              </a:ext>
            </a:extLst>
          </p:cNvPr>
          <p:cNvPicPr>
            <a:picLocks noChangeAspect="1"/>
          </p:cNvPicPr>
          <p:nvPr/>
        </p:nvPicPr>
        <p:blipFill>
          <a:blip r:embed="rId4"/>
          <a:stretch>
            <a:fillRect/>
          </a:stretch>
        </p:blipFill>
        <p:spPr>
          <a:xfrm>
            <a:off x="3279817" y="399796"/>
            <a:ext cx="5670461" cy="1645315"/>
          </a:xfrm>
          <a:prstGeom prst="rect">
            <a:avLst/>
          </a:prstGeom>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3723-3DF1-E24C-896A-0358B74EBE84}"/>
              </a:ext>
            </a:extLst>
          </p:cNvPr>
          <p:cNvSpPr>
            <a:spLocks noGrp="1"/>
          </p:cNvSpPr>
          <p:nvPr>
            <p:ph type="title"/>
          </p:nvPr>
        </p:nvSpPr>
        <p:spPr/>
        <p:txBody>
          <a:bodyPr/>
          <a:lstStyle/>
          <a:p>
            <a:r>
              <a:rPr lang="en-US" dirty="0"/>
              <a:t>What is “</a:t>
            </a:r>
            <a:r>
              <a:rPr lang="en-US" i="1" dirty="0"/>
              <a:t>Normal</a:t>
            </a:r>
            <a:r>
              <a:rPr lang="en-US" dirty="0"/>
              <a:t>” Grief?</a:t>
            </a:r>
          </a:p>
        </p:txBody>
      </p:sp>
      <p:sp>
        <p:nvSpPr>
          <p:cNvPr id="3" name="Content Placeholder 2">
            <a:extLst>
              <a:ext uri="{FF2B5EF4-FFF2-40B4-BE49-F238E27FC236}">
                <a16:creationId xmlns:a16="http://schemas.microsoft.com/office/drawing/2014/main" id="{C3D51F66-232B-474A-A50D-0167B93F30DC}"/>
              </a:ext>
            </a:extLst>
          </p:cNvPr>
          <p:cNvSpPr>
            <a:spLocks noGrp="1"/>
          </p:cNvSpPr>
          <p:nvPr>
            <p:ph idx="1"/>
          </p:nvPr>
        </p:nvSpPr>
        <p:spPr/>
        <p:txBody>
          <a:bodyPr>
            <a:normAutofit fontScale="77500" lnSpcReduction="20000"/>
          </a:bodyPr>
          <a:lstStyle/>
          <a:p>
            <a:r>
              <a:rPr lang="en-US" dirty="0"/>
              <a:t>Emotional</a:t>
            </a:r>
          </a:p>
          <a:p>
            <a:r>
              <a:rPr lang="en-US" dirty="0"/>
              <a:t>Behavioral</a:t>
            </a:r>
          </a:p>
          <a:p>
            <a:r>
              <a:rPr lang="en-US" dirty="0"/>
              <a:t>Physical</a:t>
            </a:r>
          </a:p>
          <a:p>
            <a:pPr lvl="1"/>
            <a:r>
              <a:rPr lang="en-US" dirty="0"/>
              <a:t>Abnormal symptoms such as use of drugs, alcohol, violence, and suicidality warrant reaching out for professional help.</a:t>
            </a:r>
          </a:p>
          <a:p>
            <a:endParaRPr lang="en-US" dirty="0"/>
          </a:p>
          <a:p>
            <a:r>
              <a:rPr lang="en-US" dirty="0"/>
              <a:t>Duration varies from person to person.</a:t>
            </a:r>
          </a:p>
          <a:p>
            <a:r>
              <a:rPr lang="en-US" dirty="0"/>
              <a:t>Research shows that the average recovery time is 18-24 months.</a:t>
            </a:r>
          </a:p>
          <a:p>
            <a:r>
              <a:rPr lang="en-US" dirty="0"/>
              <a:t>Grief reactions can be stronger around significant dates, e.g., death anniversaries, birthdays, and holidays</a:t>
            </a:r>
          </a:p>
        </p:txBody>
      </p:sp>
    </p:spTree>
    <p:extLst>
      <p:ext uri="{BB962C8B-B14F-4D97-AF65-F5344CB8AC3E}">
        <p14:creationId xmlns:p14="http://schemas.microsoft.com/office/powerpoint/2010/main" val="280882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E30D-8D7C-D649-987F-34718D04EC87}"/>
              </a:ext>
            </a:extLst>
          </p:cNvPr>
          <p:cNvSpPr>
            <a:spLocks noGrp="1"/>
          </p:cNvSpPr>
          <p:nvPr>
            <p:ph type="title"/>
          </p:nvPr>
        </p:nvSpPr>
        <p:spPr/>
        <p:txBody>
          <a:bodyPr/>
          <a:lstStyle/>
          <a:p>
            <a:r>
              <a:rPr lang="en-US" dirty="0"/>
              <a:t>What is “</a:t>
            </a:r>
            <a:r>
              <a:rPr lang="en-US" i="1" dirty="0"/>
              <a:t>Prolonged Grief”</a:t>
            </a:r>
            <a:r>
              <a:rPr lang="en-US" dirty="0"/>
              <a:t>?</a:t>
            </a:r>
          </a:p>
        </p:txBody>
      </p:sp>
      <p:sp>
        <p:nvSpPr>
          <p:cNvPr id="3" name="Content Placeholder 2">
            <a:extLst>
              <a:ext uri="{FF2B5EF4-FFF2-40B4-BE49-F238E27FC236}">
                <a16:creationId xmlns:a16="http://schemas.microsoft.com/office/drawing/2014/main" id="{6A3B8127-B0A3-E04B-BC4A-23EE616EB477}"/>
              </a:ext>
            </a:extLst>
          </p:cNvPr>
          <p:cNvSpPr>
            <a:spLocks noGrp="1"/>
          </p:cNvSpPr>
          <p:nvPr>
            <p:ph idx="1"/>
          </p:nvPr>
        </p:nvSpPr>
        <p:spPr/>
        <p:txBody>
          <a:bodyPr/>
          <a:lstStyle/>
          <a:p>
            <a:r>
              <a:rPr lang="en-US" dirty="0"/>
              <a:t>ICD-10 Criteria:</a:t>
            </a:r>
          </a:p>
          <a:p>
            <a:pPr lvl="1"/>
            <a:r>
              <a:rPr lang="en-US" dirty="0"/>
              <a:t>Death of a close person</a:t>
            </a:r>
          </a:p>
          <a:p>
            <a:pPr lvl="1"/>
            <a:r>
              <a:rPr lang="en-US" dirty="0"/>
              <a:t>Persistent and pervasive grief response accompanied by longing for or preoccupation with deceased</a:t>
            </a:r>
          </a:p>
          <a:p>
            <a:pPr lvl="1"/>
            <a:r>
              <a:rPr lang="en-US" dirty="0"/>
              <a:t>Intense emotional pain (sadness, guilt, anger, denial, blame, loss of sense of self, absence of positive mood, numbness, avoidance of social and other activities)</a:t>
            </a:r>
          </a:p>
          <a:p>
            <a:pPr lvl="1"/>
            <a:r>
              <a:rPr lang="en-US" dirty="0"/>
              <a:t>Minimum of 6 months after death, exceeding social, cultural and religious norms</a:t>
            </a:r>
          </a:p>
          <a:p>
            <a:pPr lvl="1"/>
            <a:r>
              <a:rPr lang="en-US" dirty="0"/>
              <a:t>Significant impairment in personal, familial, social, occupational or other functioning</a:t>
            </a:r>
          </a:p>
        </p:txBody>
      </p:sp>
    </p:spTree>
    <p:extLst>
      <p:ext uri="{BB962C8B-B14F-4D97-AF65-F5344CB8AC3E}">
        <p14:creationId xmlns:p14="http://schemas.microsoft.com/office/powerpoint/2010/main" val="42696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AA7C-C6A5-2E41-834C-8DB1D9FB92B9}"/>
              </a:ext>
            </a:extLst>
          </p:cNvPr>
          <p:cNvSpPr>
            <a:spLocks noGrp="1"/>
          </p:cNvSpPr>
          <p:nvPr>
            <p:ph type="title"/>
          </p:nvPr>
        </p:nvSpPr>
        <p:spPr/>
        <p:txBody>
          <a:bodyPr/>
          <a:lstStyle/>
          <a:p>
            <a:r>
              <a:rPr lang="en-US" dirty="0"/>
              <a:t>A Public Health Crisis</a:t>
            </a:r>
          </a:p>
        </p:txBody>
      </p:sp>
      <p:sp>
        <p:nvSpPr>
          <p:cNvPr id="3" name="Content Placeholder 2">
            <a:extLst>
              <a:ext uri="{FF2B5EF4-FFF2-40B4-BE49-F238E27FC236}">
                <a16:creationId xmlns:a16="http://schemas.microsoft.com/office/drawing/2014/main" id="{C55A8ADE-0751-1B43-BA33-3791A13B405E}"/>
              </a:ext>
            </a:extLst>
          </p:cNvPr>
          <p:cNvSpPr>
            <a:spLocks noGrp="1"/>
          </p:cNvSpPr>
          <p:nvPr>
            <p:ph idx="1"/>
          </p:nvPr>
        </p:nvSpPr>
        <p:spPr/>
        <p:txBody>
          <a:bodyPr>
            <a:normAutofit fontScale="92500" lnSpcReduction="10000"/>
          </a:bodyPr>
          <a:lstStyle/>
          <a:p>
            <a:r>
              <a:rPr lang="en-US" dirty="0"/>
              <a:t>We are grieving in isolation</a:t>
            </a:r>
          </a:p>
          <a:p>
            <a:r>
              <a:rPr lang="en-US" dirty="0"/>
              <a:t>A spike in COVID-19-related prolonged and complicated grief is a potential public health crisis</a:t>
            </a:r>
          </a:p>
          <a:p>
            <a:r>
              <a:rPr lang="en-US" dirty="0"/>
              <a:t>Urgency in the need for timely access to mental health services</a:t>
            </a:r>
          </a:p>
          <a:p>
            <a:r>
              <a:rPr lang="en-US" dirty="0"/>
              <a:t>Opportunity to think creatively about bereavement efforts</a:t>
            </a:r>
          </a:p>
          <a:p>
            <a:pPr lvl="1"/>
            <a:r>
              <a:rPr lang="en-US" dirty="0"/>
              <a:t>We have learned from previous epidemics – e.g., Ebola in Congo</a:t>
            </a:r>
          </a:p>
          <a:p>
            <a:pPr lvl="1"/>
            <a:r>
              <a:rPr lang="en-US" dirty="0"/>
              <a:t>Funerals are being live-streamed</a:t>
            </a:r>
          </a:p>
          <a:p>
            <a:pPr lvl="1"/>
            <a:r>
              <a:rPr lang="en-US" dirty="0"/>
              <a:t>Physicians and chaplains use speaker and video chat functions to allow families to say goodbye to a critically ill loved one and to deliver last rites</a:t>
            </a:r>
          </a:p>
          <a:p>
            <a:pPr lvl="1"/>
            <a:r>
              <a:rPr lang="en-US" dirty="0"/>
              <a:t>A new era of “e-mourning”</a:t>
            </a:r>
          </a:p>
          <a:p>
            <a:endParaRPr lang="en-US" dirty="0"/>
          </a:p>
        </p:txBody>
      </p:sp>
    </p:spTree>
    <p:extLst>
      <p:ext uri="{BB962C8B-B14F-4D97-AF65-F5344CB8AC3E}">
        <p14:creationId xmlns:p14="http://schemas.microsoft.com/office/powerpoint/2010/main" val="289142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43898"/>
            <a:ext cx="8913813" cy="1094359"/>
          </a:xfrm>
        </p:spPr>
        <p:txBody>
          <a:bodyPr>
            <a:normAutofit/>
          </a:bodyPr>
          <a:lstStyle/>
          <a:p>
            <a:r>
              <a:rPr lang="en-US" dirty="0"/>
              <a:t>Where to go next?</a:t>
            </a:r>
          </a:p>
        </p:txBody>
      </p:sp>
      <p:pic>
        <p:nvPicPr>
          <p:cNvPr id="4" name="Content Placeholder 3" descr="coping strategies.jpeg"/>
          <p:cNvPicPr>
            <a:picLocks noGrp="1" noChangeAspect="1"/>
          </p:cNvPicPr>
          <p:nvPr>
            <p:ph idx="1"/>
          </p:nvPr>
        </p:nvPicPr>
        <p:blipFill>
          <a:blip r:embed="rId2">
            <a:extLst>
              <a:ext uri="{28A0092B-C50C-407E-A947-70E740481C1C}">
                <a14:useLocalDpi xmlns:a14="http://schemas.microsoft.com/office/drawing/2010/main" val="0"/>
              </a:ext>
            </a:extLst>
          </a:blip>
          <a:srcRect t="25887" b="25887"/>
          <a:stretch>
            <a:fillRect/>
          </a:stretch>
        </p:blipFill>
        <p:spPr/>
      </p:pic>
    </p:spTree>
    <p:extLst>
      <p:ext uri="{BB962C8B-B14F-4D97-AF65-F5344CB8AC3E}">
        <p14:creationId xmlns:p14="http://schemas.microsoft.com/office/powerpoint/2010/main" val="2921805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can we do to effectively manage our stress?</a:t>
            </a:r>
          </a:p>
        </p:txBody>
      </p:sp>
      <p:sp>
        <p:nvSpPr>
          <p:cNvPr id="3" name="Content Placeholder 2"/>
          <p:cNvSpPr>
            <a:spLocks noGrp="1"/>
          </p:cNvSpPr>
          <p:nvPr>
            <p:ph sz="half" idx="1"/>
          </p:nvPr>
        </p:nvSpPr>
        <p:spPr/>
        <p:txBody>
          <a:bodyPr/>
          <a:lstStyle/>
          <a:p>
            <a:r>
              <a:rPr lang="en-US" b="1" dirty="0"/>
              <a:t>F</a:t>
            </a:r>
            <a:r>
              <a:rPr lang="en-US" dirty="0"/>
              <a:t> = Focus on what’s in your control</a:t>
            </a:r>
          </a:p>
          <a:p>
            <a:r>
              <a:rPr lang="en-US" b="1" dirty="0"/>
              <a:t>A</a:t>
            </a:r>
            <a:r>
              <a:rPr lang="en-US" dirty="0"/>
              <a:t> = Acknowledge your thoughts &amp; Feelings</a:t>
            </a:r>
          </a:p>
          <a:p>
            <a:r>
              <a:rPr lang="en-US" b="1" dirty="0"/>
              <a:t>C</a:t>
            </a:r>
            <a:r>
              <a:rPr lang="en-US" dirty="0"/>
              <a:t> = Come back to your body</a:t>
            </a:r>
          </a:p>
          <a:p>
            <a:r>
              <a:rPr lang="en-US" b="1" dirty="0"/>
              <a:t>E</a:t>
            </a:r>
            <a:r>
              <a:rPr lang="en-US" dirty="0"/>
              <a:t> = Engage in what you’re doing</a:t>
            </a:r>
          </a:p>
          <a:p>
            <a:pPr marL="0" indent="0">
              <a:buNone/>
            </a:pPr>
            <a:endParaRPr lang="en-US" dirty="0"/>
          </a:p>
        </p:txBody>
      </p:sp>
      <p:sp>
        <p:nvSpPr>
          <p:cNvPr id="4" name="Content Placeholder 3"/>
          <p:cNvSpPr>
            <a:spLocks noGrp="1"/>
          </p:cNvSpPr>
          <p:nvPr>
            <p:ph sz="half" idx="2"/>
          </p:nvPr>
        </p:nvSpPr>
        <p:spPr/>
        <p:txBody>
          <a:bodyPr/>
          <a:lstStyle/>
          <a:p>
            <a:r>
              <a:rPr lang="en-US" b="1" dirty="0"/>
              <a:t>C</a:t>
            </a:r>
            <a:r>
              <a:rPr lang="en-US" dirty="0"/>
              <a:t> = Committed action</a:t>
            </a:r>
          </a:p>
          <a:p>
            <a:r>
              <a:rPr lang="en-US" b="1" dirty="0"/>
              <a:t>O</a:t>
            </a:r>
            <a:r>
              <a:rPr lang="en-US" dirty="0"/>
              <a:t> = Opening Up</a:t>
            </a:r>
          </a:p>
          <a:p>
            <a:r>
              <a:rPr lang="en-US" b="1" dirty="0"/>
              <a:t>V</a:t>
            </a:r>
            <a:r>
              <a:rPr lang="en-US" dirty="0"/>
              <a:t> = Values</a:t>
            </a:r>
          </a:p>
          <a:p>
            <a:r>
              <a:rPr lang="en-US" b="1" dirty="0"/>
              <a:t>I</a:t>
            </a:r>
            <a:r>
              <a:rPr lang="en-US" dirty="0"/>
              <a:t> = Identify resources</a:t>
            </a:r>
          </a:p>
          <a:p>
            <a:r>
              <a:rPr lang="en-US" b="1" dirty="0"/>
              <a:t>D</a:t>
            </a:r>
            <a:r>
              <a:rPr lang="en-US" dirty="0"/>
              <a:t> = Disinfect &amp; distance</a:t>
            </a:r>
          </a:p>
        </p:txBody>
      </p:sp>
      <p:sp>
        <p:nvSpPr>
          <p:cNvPr id="5" name="Footer Placeholder 4"/>
          <p:cNvSpPr>
            <a:spLocks noGrp="1"/>
          </p:cNvSpPr>
          <p:nvPr>
            <p:ph type="ftr" sz="quarter" idx="11"/>
          </p:nvPr>
        </p:nvSpPr>
        <p:spPr/>
        <p:txBody>
          <a:bodyPr/>
          <a:lstStyle/>
          <a:p>
            <a:r>
              <a:rPr lang="en-US" dirty="0">
                <a:solidFill>
                  <a:prstClr val="black">
                    <a:lumMod val="65000"/>
                    <a:lumOff val="35000"/>
                  </a:prstClr>
                </a:solidFill>
                <a:latin typeface="Century Gothic"/>
              </a:rPr>
              <a:t>Dr. Russ Harris, author of The Happiness Trap</a:t>
            </a:r>
          </a:p>
        </p:txBody>
      </p:sp>
      <p:sp>
        <p:nvSpPr>
          <p:cNvPr id="6" name="Slide Number Placeholder 5"/>
          <p:cNvSpPr>
            <a:spLocks noGrp="1"/>
          </p:cNvSpPr>
          <p:nvPr>
            <p:ph type="sldNum" sz="quarter" idx="12"/>
          </p:nvPr>
        </p:nvSpPr>
        <p:spPr/>
        <p:txBody>
          <a:bodyPr/>
          <a:lstStyle/>
          <a:p>
            <a:fld id="{4A822907-8A9D-4F6B-98F6-913902AD56B5}" type="slidenum">
              <a:rPr lang="en-US">
                <a:solidFill>
                  <a:prstClr val="black">
                    <a:lumMod val="65000"/>
                    <a:lumOff val="35000"/>
                  </a:prstClr>
                </a:solidFill>
                <a:latin typeface="Century Gothic"/>
              </a:rPr>
              <a:pPr/>
              <a:t>14</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val="253843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 = Focus on what’s in your control</a:t>
            </a:r>
          </a:p>
        </p:txBody>
      </p:sp>
      <p:sp>
        <p:nvSpPr>
          <p:cNvPr id="5" name="Content Placeholder 4"/>
          <p:cNvSpPr>
            <a:spLocks noGrp="1"/>
          </p:cNvSpPr>
          <p:nvPr>
            <p:ph idx="1"/>
          </p:nvPr>
        </p:nvSpPr>
        <p:spPr/>
        <p:txBody>
          <a:bodyPr/>
          <a:lstStyle/>
          <a:p>
            <a:r>
              <a:rPr lang="en-US" dirty="0"/>
              <a:t>Fear and anxiety are a normal, natural response to challenging situations infused with danger and uncertainty.</a:t>
            </a:r>
          </a:p>
          <a:p>
            <a:r>
              <a:rPr lang="en-US" dirty="0"/>
              <a:t>The more we focus on what’s not in our control, the more hopeless or anxious we’re likely to feel.</a:t>
            </a:r>
          </a:p>
          <a:p>
            <a:r>
              <a:rPr lang="en-US" dirty="0"/>
              <a:t>Most useful thing anyone can do in any type of crisis: FOCUS ON WHAT’S IN YOUR CONTROL</a:t>
            </a:r>
          </a:p>
          <a:p>
            <a:r>
              <a:rPr lang="en-US" dirty="0"/>
              <a:t>Here and Now</a:t>
            </a:r>
          </a:p>
          <a:p>
            <a:pPr lvl="1"/>
            <a:r>
              <a:rPr lang="en-US" dirty="0"/>
              <a:t>Our Inner and Outer worlds</a:t>
            </a:r>
          </a:p>
          <a:p>
            <a:endParaRPr lang="en-US" dirty="0"/>
          </a:p>
        </p:txBody>
      </p:sp>
    </p:spTree>
    <p:extLst>
      <p:ext uri="{BB962C8B-B14F-4D97-AF65-F5344CB8AC3E}">
        <p14:creationId xmlns:p14="http://schemas.microsoft.com/office/powerpoint/2010/main" val="331290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 Formula</a:t>
            </a:r>
          </a:p>
        </p:txBody>
      </p:sp>
      <p:sp>
        <p:nvSpPr>
          <p:cNvPr id="3" name="Content Placeholder 2"/>
          <p:cNvSpPr>
            <a:spLocks noGrp="1"/>
          </p:cNvSpPr>
          <p:nvPr>
            <p:ph idx="1"/>
          </p:nvPr>
        </p:nvSpPr>
        <p:spPr/>
        <p:txBody>
          <a:bodyPr/>
          <a:lstStyle/>
          <a:p>
            <a:r>
              <a:rPr lang="en-US" dirty="0"/>
              <a:t>A = Acknowledge your thoughts and feelings</a:t>
            </a:r>
          </a:p>
          <a:p>
            <a:r>
              <a:rPr lang="en-US" dirty="0"/>
              <a:t>C = Come back into your body</a:t>
            </a:r>
          </a:p>
          <a:p>
            <a:r>
              <a:rPr lang="en-US" dirty="0"/>
              <a:t>E = Engage in what you’re doing</a:t>
            </a:r>
          </a:p>
        </p:txBody>
      </p:sp>
      <p:pic>
        <p:nvPicPr>
          <p:cNvPr id="4" name="Picture 3"/>
          <p:cNvPicPr>
            <a:picLocks noChangeAspect="1"/>
          </p:cNvPicPr>
          <p:nvPr/>
        </p:nvPicPr>
        <p:blipFill>
          <a:blip r:embed="rId2"/>
          <a:stretch>
            <a:fillRect/>
          </a:stretch>
        </p:blipFill>
        <p:spPr>
          <a:xfrm>
            <a:off x="7478713" y="2876266"/>
            <a:ext cx="2959100" cy="2743200"/>
          </a:xfrm>
          <a:prstGeom prst="rect">
            <a:avLst/>
          </a:prstGeom>
        </p:spPr>
      </p:pic>
    </p:spTree>
    <p:extLst>
      <p:ext uri="{BB962C8B-B14F-4D97-AF65-F5344CB8AC3E}">
        <p14:creationId xmlns:p14="http://schemas.microsoft.com/office/powerpoint/2010/main" val="409892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 Acknowledge your thoughts and feelings</a:t>
            </a:r>
          </a:p>
        </p:txBody>
      </p:sp>
      <p:pic>
        <p:nvPicPr>
          <p:cNvPr id="4" name="Content Placeholder 3" descr="man with head in hands.jpeg"/>
          <p:cNvPicPr>
            <a:picLocks noGrp="1" noChangeAspect="1"/>
          </p:cNvPicPr>
          <p:nvPr>
            <p:ph idx="1"/>
          </p:nvPr>
        </p:nvPicPr>
        <p:blipFill>
          <a:blip r:embed="rId3">
            <a:extLst>
              <a:ext uri="{28A0092B-C50C-407E-A947-70E740481C1C}">
                <a14:useLocalDpi xmlns:a14="http://schemas.microsoft.com/office/drawing/2010/main" val="0"/>
              </a:ext>
            </a:extLst>
          </a:blip>
          <a:srcRect t="13764" b="13764"/>
          <a:stretch>
            <a:fillRect/>
          </a:stretch>
        </p:blipFill>
        <p:spPr/>
      </p:pic>
    </p:spTree>
    <p:extLst>
      <p:ext uri="{BB962C8B-B14F-4D97-AF65-F5344CB8AC3E}">
        <p14:creationId xmlns:p14="http://schemas.microsoft.com/office/powerpoint/2010/main" val="192238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 Come back into your body</a:t>
            </a:r>
          </a:p>
        </p:txBody>
      </p:sp>
      <p:sp>
        <p:nvSpPr>
          <p:cNvPr id="3" name="Content Placeholder 2"/>
          <p:cNvSpPr>
            <a:spLocks noGrp="1"/>
          </p:cNvSpPr>
          <p:nvPr>
            <p:ph idx="1"/>
          </p:nvPr>
        </p:nvSpPr>
        <p:spPr/>
        <p:txBody>
          <a:bodyPr/>
          <a:lstStyle/>
          <a:p>
            <a:r>
              <a:rPr lang="en-US" dirty="0"/>
              <a:t>Slowly pushing your feet hard into the floor.</a:t>
            </a:r>
          </a:p>
          <a:p>
            <a:r>
              <a:rPr lang="en-US" dirty="0"/>
              <a:t>Slowing straightening up your back and spine; if sitting, sitting upright and forward in your chair.</a:t>
            </a:r>
          </a:p>
          <a:p>
            <a:r>
              <a:rPr lang="en-US" dirty="0"/>
              <a:t>Slowly pressing your fingertips together.</a:t>
            </a:r>
          </a:p>
          <a:p>
            <a:r>
              <a:rPr lang="en-US" dirty="0"/>
              <a:t>Slowly stretching your arms or neck, shrugging your shoulders.</a:t>
            </a:r>
          </a:p>
          <a:p>
            <a:r>
              <a:rPr lang="en-US" dirty="0"/>
              <a:t>Slowly breathing.</a:t>
            </a:r>
          </a:p>
          <a:p>
            <a:endParaRPr lang="en-US" dirty="0"/>
          </a:p>
        </p:txBody>
      </p:sp>
    </p:spTree>
    <p:extLst>
      <p:ext uri="{BB962C8B-B14F-4D97-AF65-F5344CB8AC3E}">
        <p14:creationId xmlns:p14="http://schemas.microsoft.com/office/powerpoint/2010/main" val="2432302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 Engage in what you’re doing</a:t>
            </a:r>
          </a:p>
        </p:txBody>
      </p:sp>
      <p:sp>
        <p:nvSpPr>
          <p:cNvPr id="3" name="Content Placeholder 2"/>
          <p:cNvSpPr>
            <a:spLocks noGrp="1"/>
          </p:cNvSpPr>
          <p:nvPr>
            <p:ph idx="1"/>
          </p:nvPr>
        </p:nvSpPr>
        <p:spPr/>
        <p:txBody>
          <a:bodyPr/>
          <a:lstStyle/>
          <a:p>
            <a:r>
              <a:rPr lang="en-US" dirty="0"/>
              <a:t>Look around the room and notice 5 things you can see.</a:t>
            </a:r>
          </a:p>
          <a:p>
            <a:r>
              <a:rPr lang="en-US" dirty="0"/>
              <a:t>Notice 3 or 4 things you can hear.</a:t>
            </a:r>
          </a:p>
          <a:p>
            <a:r>
              <a:rPr lang="en-US" dirty="0"/>
              <a:t>Notice what you are doing now.</a:t>
            </a:r>
          </a:p>
          <a:p>
            <a:r>
              <a:rPr lang="en-US" dirty="0"/>
              <a:t>End the exercise by giving your full attention to the task at activity at hand. </a:t>
            </a:r>
          </a:p>
        </p:txBody>
      </p:sp>
    </p:spTree>
    <p:extLst>
      <p:ext uri="{BB962C8B-B14F-4D97-AF65-F5344CB8AC3E}">
        <p14:creationId xmlns:p14="http://schemas.microsoft.com/office/powerpoint/2010/main" val="412736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affected</a:t>
            </a:r>
          </a:p>
        </p:txBody>
      </p:sp>
      <p:pic>
        <p:nvPicPr>
          <p:cNvPr id="8" name="Content Placeholder 7" descr="heart in hand.jpeg"/>
          <p:cNvPicPr>
            <a:picLocks noGrp="1" noChangeAspect="1"/>
          </p:cNvPicPr>
          <p:nvPr>
            <p:ph idx="1"/>
          </p:nvPr>
        </p:nvPicPr>
        <p:blipFill>
          <a:blip r:embed="rId3">
            <a:extLst>
              <a:ext uri="{28A0092B-C50C-407E-A947-70E740481C1C}">
                <a14:useLocalDpi xmlns:a14="http://schemas.microsoft.com/office/drawing/2010/main" val="0"/>
              </a:ext>
            </a:extLst>
          </a:blip>
          <a:srcRect t="13764" b="13764"/>
          <a:stretch>
            <a:fillRect/>
          </a:stretch>
        </p:blipFill>
        <p:spPr/>
      </p:pic>
    </p:spTree>
    <p:extLst>
      <p:ext uri="{BB962C8B-B14F-4D97-AF65-F5344CB8AC3E}">
        <p14:creationId xmlns:p14="http://schemas.microsoft.com/office/powerpoint/2010/main" val="16397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Dropping Anchor is a VERY useful skill</a:t>
            </a:r>
          </a:p>
        </p:txBody>
      </p:sp>
      <p:sp>
        <p:nvSpPr>
          <p:cNvPr id="3" name="Content Placeholder 2"/>
          <p:cNvSpPr>
            <a:spLocks noGrp="1"/>
          </p:cNvSpPr>
          <p:nvPr>
            <p:ph idx="1"/>
          </p:nvPr>
        </p:nvSpPr>
        <p:spPr/>
        <p:txBody>
          <a:bodyPr/>
          <a:lstStyle/>
          <a:p>
            <a:r>
              <a:rPr lang="en-US" dirty="0"/>
              <a:t>Useful for handling difficult thoughts, feelings, emotions, memories, urges and sensations more effectively;</a:t>
            </a:r>
          </a:p>
          <a:p>
            <a:r>
              <a:rPr lang="en-US" dirty="0"/>
              <a:t>Helps switch off auto-pilot and to engage in your life;</a:t>
            </a:r>
          </a:p>
          <a:p>
            <a:r>
              <a:rPr lang="en-US" dirty="0"/>
              <a:t>Helps with grounding and steadying yourself in difficult situations;</a:t>
            </a:r>
          </a:p>
          <a:p>
            <a:r>
              <a:rPr lang="en-US" dirty="0"/>
              <a:t>Disrupts rumination, obsessing and worrying;</a:t>
            </a:r>
          </a:p>
          <a:p>
            <a:r>
              <a:rPr lang="en-US" dirty="0"/>
              <a:t>Focuses your attention on the task or activity you’re doing.</a:t>
            </a:r>
          </a:p>
        </p:txBody>
      </p:sp>
    </p:spTree>
    <p:extLst>
      <p:ext uri="{BB962C8B-B14F-4D97-AF65-F5344CB8AC3E}">
        <p14:creationId xmlns:p14="http://schemas.microsoft.com/office/powerpoint/2010/main" val="1007526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 Committed Action</a:t>
            </a:r>
          </a:p>
        </p:txBody>
      </p:sp>
      <p:pic>
        <p:nvPicPr>
          <p:cNvPr id="5" name="Content Placeholder 4" descr="planting seeds II.jpeg"/>
          <p:cNvPicPr>
            <a:picLocks noGrp="1" noChangeAspect="1"/>
          </p:cNvPicPr>
          <p:nvPr>
            <p:ph idx="1"/>
          </p:nvPr>
        </p:nvPicPr>
        <p:blipFill>
          <a:blip r:embed="rId3">
            <a:extLst>
              <a:ext uri="{28A0092B-C50C-407E-A947-70E740481C1C}">
                <a14:useLocalDpi xmlns:a14="http://schemas.microsoft.com/office/drawing/2010/main" val="0"/>
              </a:ext>
            </a:extLst>
          </a:blip>
          <a:srcRect t="25887" b="25887"/>
          <a:stretch>
            <a:fillRect/>
          </a:stretch>
        </p:blipFill>
        <p:spPr/>
      </p:pic>
    </p:spTree>
    <p:extLst>
      <p:ext uri="{BB962C8B-B14F-4D97-AF65-F5344CB8AC3E}">
        <p14:creationId xmlns:p14="http://schemas.microsoft.com/office/powerpoint/2010/main" val="21393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 Committed Action</a:t>
            </a:r>
          </a:p>
        </p:txBody>
      </p:sp>
      <p:sp>
        <p:nvSpPr>
          <p:cNvPr id="3" name="Content Placeholder 2"/>
          <p:cNvSpPr>
            <a:spLocks noGrp="1"/>
          </p:cNvSpPr>
          <p:nvPr>
            <p:ph idx="1"/>
          </p:nvPr>
        </p:nvSpPr>
        <p:spPr/>
        <p:txBody>
          <a:bodyPr>
            <a:normAutofit/>
          </a:bodyPr>
          <a:lstStyle/>
          <a:p>
            <a:r>
              <a:rPr lang="en-US" dirty="0"/>
              <a:t>What are the simpler ways to look after yourself, those you live with, and those you can realistically help?</a:t>
            </a:r>
          </a:p>
          <a:p>
            <a:r>
              <a:rPr lang="en-US" dirty="0"/>
              <a:t>What kind, caring, supportive deeds can you do?</a:t>
            </a:r>
          </a:p>
          <a:p>
            <a:r>
              <a:rPr lang="en-US" dirty="0"/>
              <a:t>Can you say some kind words to someone in distress – in person or via a phone call or text message?</a:t>
            </a:r>
          </a:p>
          <a:p>
            <a:r>
              <a:rPr lang="en-US" dirty="0"/>
              <a:t>Can you help someone with a task or a chore, or cook a meal, or hold someone’s hand, or play a game with a young child?</a:t>
            </a:r>
          </a:p>
          <a:p>
            <a:r>
              <a:rPr lang="en-US" dirty="0"/>
              <a:t>Can you comfort and soothe some who is sick?</a:t>
            </a:r>
          </a:p>
          <a:p>
            <a:endParaRPr lang="en-US" dirty="0"/>
          </a:p>
        </p:txBody>
      </p:sp>
    </p:spTree>
    <p:extLst>
      <p:ext uri="{BB962C8B-B14F-4D97-AF65-F5344CB8AC3E}">
        <p14:creationId xmlns:p14="http://schemas.microsoft.com/office/powerpoint/2010/main" val="4132788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 Opening Up</a:t>
            </a:r>
          </a:p>
        </p:txBody>
      </p:sp>
      <p:pic>
        <p:nvPicPr>
          <p:cNvPr id="4" name="Content Placeholder 3" descr="man and keyhole.jpeg"/>
          <p:cNvPicPr>
            <a:picLocks noGrp="1" noChangeAspect="1"/>
          </p:cNvPicPr>
          <p:nvPr>
            <p:ph idx="1"/>
          </p:nvPr>
        </p:nvPicPr>
        <p:blipFill>
          <a:blip r:embed="rId3">
            <a:extLst>
              <a:ext uri="{28A0092B-C50C-407E-A947-70E740481C1C}">
                <a14:useLocalDpi xmlns:a14="http://schemas.microsoft.com/office/drawing/2010/main" val="0"/>
              </a:ext>
            </a:extLst>
          </a:blip>
          <a:srcRect t="12146" b="12146"/>
          <a:stretch>
            <a:fillRect/>
          </a:stretch>
        </p:blipFill>
        <p:spPr/>
      </p:pic>
    </p:spTree>
    <p:extLst>
      <p:ext uri="{BB962C8B-B14F-4D97-AF65-F5344CB8AC3E}">
        <p14:creationId xmlns:p14="http://schemas.microsoft.com/office/powerpoint/2010/main" val="1006602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 Values	</a:t>
            </a:r>
          </a:p>
        </p:txBody>
      </p:sp>
      <p:sp>
        <p:nvSpPr>
          <p:cNvPr id="3" name="Content Placeholder 2"/>
          <p:cNvSpPr>
            <a:spLocks noGrp="1"/>
          </p:cNvSpPr>
          <p:nvPr>
            <p:ph idx="1"/>
          </p:nvPr>
        </p:nvSpPr>
        <p:spPr/>
        <p:txBody>
          <a:bodyPr/>
          <a:lstStyle/>
          <a:p>
            <a:r>
              <a:rPr lang="en-US" dirty="0"/>
              <a:t>What do you want to stand for in the face of this crisis?</a:t>
            </a:r>
          </a:p>
          <a:p>
            <a:r>
              <a:rPr lang="en-US" dirty="0"/>
              <a:t>What sort of person do you want to be, as you go through this?</a:t>
            </a:r>
          </a:p>
          <a:p>
            <a:r>
              <a:rPr lang="en-US" dirty="0"/>
              <a:t>How do you want to treat yourself and others?</a:t>
            </a:r>
          </a:p>
          <a:p>
            <a:r>
              <a:rPr lang="en-US" dirty="0"/>
              <a:t>What can you say and do that will enable you to look back in years to come and feel proud of your response?</a:t>
            </a:r>
          </a:p>
        </p:txBody>
      </p:sp>
    </p:spTree>
    <p:extLst>
      <p:ext uri="{BB962C8B-B14F-4D97-AF65-F5344CB8AC3E}">
        <p14:creationId xmlns:p14="http://schemas.microsoft.com/office/powerpoint/2010/main" val="124943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 Identify Resources</a:t>
            </a:r>
          </a:p>
        </p:txBody>
      </p:sp>
      <p:sp>
        <p:nvSpPr>
          <p:cNvPr id="3" name="Content Placeholder 2"/>
          <p:cNvSpPr>
            <a:spLocks noGrp="1"/>
          </p:cNvSpPr>
          <p:nvPr>
            <p:ph idx="1"/>
          </p:nvPr>
        </p:nvSpPr>
        <p:spPr/>
        <p:txBody>
          <a:bodyPr/>
          <a:lstStyle/>
          <a:p>
            <a:r>
              <a:rPr lang="en-US" dirty="0"/>
              <a:t>Identify resources for help, assistance, support, and advice.</a:t>
            </a:r>
          </a:p>
          <a:p>
            <a:r>
              <a:rPr lang="en-US" b="1" dirty="0"/>
              <a:t>National Consumer Voice </a:t>
            </a:r>
            <a:r>
              <a:rPr lang="en-US" dirty="0"/>
              <a:t>– an excellent resource!</a:t>
            </a:r>
          </a:p>
          <a:p>
            <a:r>
              <a:rPr lang="en-US" dirty="0"/>
              <a:t>One important aspect of this process involves finding a reliable and trustworthy source of information for updates and guidelines.</a:t>
            </a:r>
          </a:p>
          <a:p>
            <a:pPr lvl="1"/>
            <a:r>
              <a:rPr lang="en-US" dirty="0"/>
              <a:t>World Health Organization</a:t>
            </a:r>
          </a:p>
          <a:p>
            <a:pPr lvl="1"/>
            <a:r>
              <a:rPr lang="en-US" dirty="0"/>
              <a:t>CMS</a:t>
            </a:r>
          </a:p>
          <a:p>
            <a:pPr lvl="1"/>
            <a:r>
              <a:rPr lang="en-US" dirty="0"/>
              <a:t>NORC</a:t>
            </a:r>
          </a:p>
        </p:txBody>
      </p:sp>
    </p:spTree>
    <p:extLst>
      <p:ext uri="{BB962C8B-B14F-4D97-AF65-F5344CB8AC3E}">
        <p14:creationId xmlns:p14="http://schemas.microsoft.com/office/powerpoint/2010/main" val="1104554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 = Disinfect &amp; Distance Physically</a:t>
            </a:r>
          </a:p>
        </p:txBody>
      </p:sp>
      <p:sp>
        <p:nvSpPr>
          <p:cNvPr id="3" name="Content Placeholder 2"/>
          <p:cNvSpPr>
            <a:spLocks noGrp="1"/>
          </p:cNvSpPr>
          <p:nvPr>
            <p:ph idx="1"/>
          </p:nvPr>
        </p:nvSpPr>
        <p:spPr/>
        <p:txBody>
          <a:bodyPr/>
          <a:lstStyle/>
          <a:p>
            <a:r>
              <a:rPr lang="en-US" dirty="0"/>
              <a:t>Can’t say it enough:</a:t>
            </a:r>
          </a:p>
          <a:p>
            <a:pPr lvl="1"/>
            <a:r>
              <a:rPr lang="en-US" dirty="0"/>
              <a:t>Disinfect your hands regularly</a:t>
            </a:r>
          </a:p>
          <a:p>
            <a:pPr lvl="1"/>
            <a:r>
              <a:rPr lang="en-US" dirty="0"/>
              <a:t>Practice social distancing, as realistically as possible</a:t>
            </a:r>
          </a:p>
          <a:p>
            <a:pPr lvl="1"/>
            <a:endParaRPr lang="en-US" dirty="0"/>
          </a:p>
          <a:p>
            <a:r>
              <a:rPr lang="en-US" b="1" dirty="0"/>
              <a:t>Physical distancing does not mean cutting off emotionally.</a:t>
            </a:r>
          </a:p>
          <a:p>
            <a:r>
              <a:rPr lang="en-US" dirty="0"/>
              <a:t>These actions are truly caring in nature.</a:t>
            </a:r>
          </a:p>
          <a:p>
            <a:pPr lvl="1"/>
            <a:r>
              <a:rPr lang="en-US" dirty="0"/>
              <a:t>Remember the Golden Rule!</a:t>
            </a:r>
          </a:p>
        </p:txBody>
      </p:sp>
    </p:spTree>
    <p:extLst>
      <p:ext uri="{BB962C8B-B14F-4D97-AF65-F5344CB8AC3E}">
        <p14:creationId xmlns:p14="http://schemas.microsoft.com/office/powerpoint/2010/main" val="987652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Summary</a:t>
            </a:r>
          </a:p>
        </p:txBody>
      </p:sp>
      <p:sp>
        <p:nvSpPr>
          <p:cNvPr id="3" name="Content Placeholder 2"/>
          <p:cNvSpPr>
            <a:spLocks noGrp="1"/>
          </p:cNvSpPr>
          <p:nvPr>
            <p:ph sz="half" idx="1"/>
          </p:nvPr>
        </p:nvSpPr>
        <p:spPr/>
        <p:txBody>
          <a:bodyPr/>
          <a:lstStyle/>
          <a:p>
            <a:r>
              <a:rPr lang="en-US" b="1" dirty="0"/>
              <a:t>F</a:t>
            </a:r>
            <a:r>
              <a:rPr lang="en-US" dirty="0"/>
              <a:t> = Focus on what’s in your control</a:t>
            </a:r>
          </a:p>
          <a:p>
            <a:r>
              <a:rPr lang="en-US" b="1" dirty="0"/>
              <a:t>A</a:t>
            </a:r>
            <a:r>
              <a:rPr lang="en-US" dirty="0"/>
              <a:t> = Acknowledge your thoughts &amp; Feelings</a:t>
            </a:r>
          </a:p>
          <a:p>
            <a:r>
              <a:rPr lang="en-US" b="1" dirty="0"/>
              <a:t>C</a:t>
            </a:r>
            <a:r>
              <a:rPr lang="en-US" dirty="0"/>
              <a:t> = Come back to your body</a:t>
            </a:r>
          </a:p>
          <a:p>
            <a:r>
              <a:rPr lang="en-US" b="1" dirty="0"/>
              <a:t>E</a:t>
            </a:r>
            <a:r>
              <a:rPr lang="en-US" dirty="0"/>
              <a:t> = Engage in what you’re doing</a:t>
            </a:r>
          </a:p>
          <a:p>
            <a:pPr marL="0" indent="0">
              <a:buNone/>
            </a:pPr>
            <a:endParaRPr lang="en-US" dirty="0"/>
          </a:p>
        </p:txBody>
      </p:sp>
      <p:sp>
        <p:nvSpPr>
          <p:cNvPr id="4" name="Content Placeholder 3"/>
          <p:cNvSpPr>
            <a:spLocks noGrp="1"/>
          </p:cNvSpPr>
          <p:nvPr>
            <p:ph sz="half" idx="2"/>
          </p:nvPr>
        </p:nvSpPr>
        <p:spPr/>
        <p:txBody>
          <a:bodyPr/>
          <a:lstStyle/>
          <a:p>
            <a:r>
              <a:rPr lang="en-US" b="1" dirty="0"/>
              <a:t>C</a:t>
            </a:r>
            <a:r>
              <a:rPr lang="en-US" dirty="0"/>
              <a:t> = Committed action</a:t>
            </a:r>
          </a:p>
          <a:p>
            <a:r>
              <a:rPr lang="en-US" b="1" dirty="0"/>
              <a:t>O</a:t>
            </a:r>
            <a:r>
              <a:rPr lang="en-US" dirty="0"/>
              <a:t> = Opening Up</a:t>
            </a:r>
          </a:p>
          <a:p>
            <a:r>
              <a:rPr lang="en-US" b="1" dirty="0"/>
              <a:t>V</a:t>
            </a:r>
            <a:r>
              <a:rPr lang="en-US" dirty="0"/>
              <a:t> = Values</a:t>
            </a:r>
          </a:p>
          <a:p>
            <a:r>
              <a:rPr lang="en-US" b="1" dirty="0"/>
              <a:t>I</a:t>
            </a:r>
            <a:r>
              <a:rPr lang="en-US" dirty="0"/>
              <a:t> = Identify resources</a:t>
            </a:r>
          </a:p>
          <a:p>
            <a:r>
              <a:rPr lang="en-US" b="1" dirty="0"/>
              <a:t>D</a:t>
            </a:r>
            <a:r>
              <a:rPr lang="en-US" dirty="0"/>
              <a:t> = Disinfect &amp; distance</a:t>
            </a:r>
          </a:p>
        </p:txBody>
      </p:sp>
      <p:sp>
        <p:nvSpPr>
          <p:cNvPr id="5" name="Footer Placeholder 4"/>
          <p:cNvSpPr>
            <a:spLocks noGrp="1"/>
          </p:cNvSpPr>
          <p:nvPr>
            <p:ph type="ftr" sz="quarter" idx="11"/>
          </p:nvPr>
        </p:nvSpPr>
        <p:spPr/>
        <p:txBody>
          <a:bodyPr/>
          <a:lstStyle/>
          <a:p>
            <a:r>
              <a:rPr lang="en-US" dirty="0">
                <a:solidFill>
                  <a:prstClr val="black">
                    <a:lumMod val="65000"/>
                    <a:lumOff val="35000"/>
                  </a:prstClr>
                </a:solidFill>
                <a:latin typeface="Century Gothic"/>
              </a:rPr>
              <a:t>Dr. Russ Harris, author of The Happiness Trap</a:t>
            </a:r>
          </a:p>
        </p:txBody>
      </p:sp>
      <p:sp>
        <p:nvSpPr>
          <p:cNvPr id="6" name="Slide Number Placeholder 5"/>
          <p:cNvSpPr>
            <a:spLocks noGrp="1"/>
          </p:cNvSpPr>
          <p:nvPr>
            <p:ph type="sldNum" sz="quarter" idx="12"/>
          </p:nvPr>
        </p:nvSpPr>
        <p:spPr/>
        <p:txBody>
          <a:bodyPr/>
          <a:lstStyle/>
          <a:p>
            <a:fld id="{4A822907-8A9D-4F6B-98F6-913902AD56B5}" type="slidenum">
              <a:rPr lang="en-US">
                <a:solidFill>
                  <a:prstClr val="black">
                    <a:lumMod val="65000"/>
                    <a:lumOff val="35000"/>
                  </a:prstClr>
                </a:solidFill>
                <a:latin typeface="Century Gothic"/>
              </a:rPr>
              <a:pPr/>
              <a:t>27</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val="354913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6E59-5171-BA48-8331-BD80F4823B8A}"/>
              </a:ext>
            </a:extLst>
          </p:cNvPr>
          <p:cNvSpPr>
            <a:spLocks noGrp="1"/>
          </p:cNvSpPr>
          <p:nvPr>
            <p:ph type="title"/>
          </p:nvPr>
        </p:nvSpPr>
        <p:spPr/>
        <p:txBody>
          <a:bodyPr/>
          <a:lstStyle/>
          <a:p>
            <a:r>
              <a:rPr lang="en-US" dirty="0"/>
              <a:t>Giving Yourself Time to Grieve</a:t>
            </a:r>
          </a:p>
        </p:txBody>
      </p:sp>
      <p:sp>
        <p:nvSpPr>
          <p:cNvPr id="3" name="Content Placeholder 2">
            <a:extLst>
              <a:ext uri="{FF2B5EF4-FFF2-40B4-BE49-F238E27FC236}">
                <a16:creationId xmlns:a16="http://schemas.microsoft.com/office/drawing/2014/main" id="{72C16A50-D51B-934C-A3BE-1480A303A1F0}"/>
              </a:ext>
            </a:extLst>
          </p:cNvPr>
          <p:cNvSpPr>
            <a:spLocks noGrp="1"/>
          </p:cNvSpPr>
          <p:nvPr>
            <p:ph idx="1"/>
          </p:nvPr>
        </p:nvSpPr>
        <p:spPr/>
        <p:txBody>
          <a:bodyPr>
            <a:normAutofit fontScale="92500" lnSpcReduction="20000"/>
          </a:bodyPr>
          <a:lstStyle/>
          <a:p>
            <a:r>
              <a:rPr lang="en-US" dirty="0"/>
              <a:t>Find supportive people to reach out to during your grief.</a:t>
            </a:r>
          </a:p>
          <a:p>
            <a:r>
              <a:rPr lang="en-US" dirty="0"/>
              <a:t>Take care of your health.</a:t>
            </a:r>
          </a:p>
          <a:p>
            <a:r>
              <a:rPr lang="en-US" dirty="0"/>
              <a:t>Postpone major life changes.</a:t>
            </a:r>
          </a:p>
          <a:p>
            <a:r>
              <a:rPr lang="en-US" dirty="0"/>
              <a:t>Consider keeping a journal.</a:t>
            </a:r>
          </a:p>
          <a:p>
            <a:r>
              <a:rPr lang="en-US" dirty="0"/>
              <a:t>Participate in activities.</a:t>
            </a:r>
          </a:p>
          <a:p>
            <a:r>
              <a:rPr lang="en-US" dirty="0"/>
              <a:t>Find a way to memorialize ones who have died.</a:t>
            </a:r>
          </a:p>
          <a:p>
            <a:r>
              <a:rPr lang="en-US" dirty="0"/>
              <a:t>Consider joining a grief-support group or contacting a grief counselor for additional support and help. Utilize your EAP benefits. </a:t>
            </a:r>
          </a:p>
        </p:txBody>
      </p:sp>
    </p:spTree>
    <p:extLst>
      <p:ext uri="{BB962C8B-B14F-4D97-AF65-F5344CB8AC3E}">
        <p14:creationId xmlns:p14="http://schemas.microsoft.com/office/powerpoint/2010/main" val="131172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114A-89CC-234F-BBCD-0B487BB0775A}"/>
              </a:ext>
            </a:extLst>
          </p:cNvPr>
          <p:cNvSpPr>
            <a:spLocks noGrp="1"/>
          </p:cNvSpPr>
          <p:nvPr>
            <p:ph type="title"/>
          </p:nvPr>
        </p:nvSpPr>
        <p:spPr/>
        <p:txBody>
          <a:bodyPr/>
          <a:lstStyle/>
          <a:p>
            <a:r>
              <a:rPr lang="en-US" dirty="0"/>
              <a:t>Loss is Multifaceted</a:t>
            </a:r>
          </a:p>
        </p:txBody>
      </p:sp>
      <p:sp>
        <p:nvSpPr>
          <p:cNvPr id="3" name="Content Placeholder 2">
            <a:extLst>
              <a:ext uri="{FF2B5EF4-FFF2-40B4-BE49-F238E27FC236}">
                <a16:creationId xmlns:a16="http://schemas.microsoft.com/office/drawing/2014/main" id="{AB010731-5195-5540-B287-FCE21AD5CAC5}"/>
              </a:ext>
            </a:extLst>
          </p:cNvPr>
          <p:cNvSpPr>
            <a:spLocks noGrp="1"/>
          </p:cNvSpPr>
          <p:nvPr>
            <p:ph idx="1"/>
          </p:nvPr>
        </p:nvSpPr>
        <p:spPr/>
        <p:txBody>
          <a:bodyPr/>
          <a:lstStyle/>
          <a:p>
            <a:r>
              <a:rPr lang="en-US" dirty="0"/>
              <a:t>And so is grief.</a:t>
            </a:r>
          </a:p>
          <a:p>
            <a:r>
              <a:rPr lang="en-US" dirty="0"/>
              <a:t>There is no “one size fits all” – my process will be different from your process, and so on.</a:t>
            </a:r>
          </a:p>
          <a:p>
            <a:r>
              <a:rPr lang="en-US" dirty="0"/>
              <a:t>Give yourself and others permission to bereave the loss, and hold no expectations for the duration of how it should look and feel.</a:t>
            </a:r>
          </a:p>
        </p:txBody>
      </p:sp>
    </p:spTree>
    <p:extLst>
      <p:ext uri="{BB962C8B-B14F-4D97-AF65-F5344CB8AC3E}">
        <p14:creationId xmlns:p14="http://schemas.microsoft.com/office/powerpoint/2010/main" val="103663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8F0C-CDFF-F343-9B63-6EE80568F8BE}"/>
              </a:ext>
            </a:extLst>
          </p:cNvPr>
          <p:cNvSpPr>
            <a:spLocks noGrp="1"/>
          </p:cNvSpPr>
          <p:nvPr>
            <p:ph type="title"/>
          </p:nvPr>
        </p:nvSpPr>
        <p:spPr/>
        <p:txBody>
          <a:bodyPr/>
          <a:lstStyle/>
          <a:p>
            <a:r>
              <a:rPr lang="en-US" dirty="0"/>
              <a:t>A Tsunami of Death</a:t>
            </a:r>
          </a:p>
        </p:txBody>
      </p:sp>
      <p:pic>
        <p:nvPicPr>
          <p:cNvPr id="5" name="Content Placeholder 4">
            <a:extLst>
              <a:ext uri="{FF2B5EF4-FFF2-40B4-BE49-F238E27FC236}">
                <a16:creationId xmlns:a16="http://schemas.microsoft.com/office/drawing/2014/main" id="{BC3932C0-ADEE-714E-ABB8-A5CDAD964382}"/>
              </a:ext>
            </a:extLst>
          </p:cNvPr>
          <p:cNvPicPr>
            <a:picLocks noGrp="1" noChangeAspect="1"/>
          </p:cNvPicPr>
          <p:nvPr>
            <p:ph idx="1"/>
          </p:nvPr>
        </p:nvPicPr>
        <p:blipFill>
          <a:blip r:embed="rId3"/>
          <a:stretch>
            <a:fillRect/>
          </a:stretch>
        </p:blipFill>
        <p:spPr>
          <a:xfrm>
            <a:off x="3540158" y="2390232"/>
            <a:ext cx="5111684" cy="3843670"/>
          </a:xfrm>
        </p:spPr>
      </p:pic>
    </p:spTree>
    <p:extLst>
      <p:ext uri="{BB962C8B-B14F-4D97-AF65-F5344CB8AC3E}">
        <p14:creationId xmlns:p14="http://schemas.microsoft.com/office/powerpoint/2010/main" val="310946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CREATIVE &amp; RESILIENT </a:t>
            </a:r>
          </a:p>
        </p:txBody>
      </p:sp>
      <p:pic>
        <p:nvPicPr>
          <p:cNvPr id="4" name="Content Placeholder 3" descr="IMG_3627.JPG"/>
          <p:cNvPicPr>
            <a:picLocks noGrp="1" noChangeAspect="1"/>
          </p:cNvPicPr>
          <p:nvPr>
            <p:ph idx="1"/>
          </p:nvPr>
        </p:nvPicPr>
        <p:blipFill>
          <a:blip r:embed="rId3" cstate="print">
            <a:extLst>
              <a:ext uri="{28A0092B-C50C-407E-A947-70E740481C1C}">
                <a14:useLocalDpi xmlns:a14="http://schemas.microsoft.com/office/drawing/2010/main" val="0"/>
              </a:ext>
            </a:extLst>
          </a:blip>
          <a:srcRect t="17849" b="17849"/>
          <a:stretch>
            <a:fillRect/>
          </a:stretch>
        </p:blipFill>
        <p:spPr/>
      </p:pic>
      <p:sp>
        <p:nvSpPr>
          <p:cNvPr id="7" name="Footer Placeholder 6"/>
          <p:cNvSpPr>
            <a:spLocks noGrp="1"/>
          </p:cNvSpPr>
          <p:nvPr>
            <p:ph type="ftr" sz="quarter" idx="11"/>
          </p:nvPr>
        </p:nvSpPr>
        <p:spPr/>
        <p:txBody>
          <a:bodyPr/>
          <a:lstStyle/>
          <a:p>
            <a:r>
              <a:rPr lang="en-US" dirty="0">
                <a:solidFill>
                  <a:prstClr val="black">
                    <a:lumMod val="65000"/>
                    <a:lumOff val="35000"/>
                  </a:prstClr>
                </a:solidFill>
                <a:latin typeface="Century Gothic"/>
              </a:rPr>
              <a:t>Image Provided By: Ms. Leslie Carter, Longleaf Assisted Living</a:t>
            </a:r>
          </a:p>
          <a:p>
            <a:r>
              <a:rPr lang="en-US" dirty="0">
                <a:solidFill>
                  <a:prstClr val="black">
                    <a:lumMod val="65000"/>
                    <a:lumOff val="35000"/>
                  </a:prstClr>
                </a:solidFill>
                <a:latin typeface="Century Gothic"/>
              </a:rPr>
              <a:t>lcarter@longleaflibertypark.com</a:t>
            </a:r>
          </a:p>
          <a:p>
            <a:endParaRPr lang="en-US" dirty="0">
              <a:solidFill>
                <a:prstClr val="black">
                  <a:lumMod val="65000"/>
                  <a:lumOff val="35000"/>
                </a:prstClr>
              </a:solidFill>
              <a:latin typeface="Century Gothic"/>
            </a:endParaRPr>
          </a:p>
        </p:txBody>
      </p:sp>
      <p:sp>
        <p:nvSpPr>
          <p:cNvPr id="8" name="Slide Number Placeholder 7"/>
          <p:cNvSpPr>
            <a:spLocks noGrp="1"/>
          </p:cNvSpPr>
          <p:nvPr>
            <p:ph type="sldNum" sz="quarter" idx="12"/>
          </p:nvPr>
        </p:nvSpPr>
        <p:spPr/>
        <p:txBody>
          <a:bodyPr/>
          <a:lstStyle/>
          <a:p>
            <a:fld id="{4A822907-8A9D-4F6B-98F6-913902AD56B5}" type="slidenum">
              <a:rPr lang="en-US">
                <a:solidFill>
                  <a:prstClr val="black">
                    <a:lumMod val="65000"/>
                    <a:lumOff val="35000"/>
                  </a:prstClr>
                </a:solidFill>
                <a:latin typeface="Century Gothic"/>
              </a:rPr>
              <a:pPr/>
              <a:t>30</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val="3632771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Thank YOU</a:t>
            </a:r>
          </a:p>
        </p:txBody>
      </p:sp>
      <p:sp>
        <p:nvSpPr>
          <p:cNvPr id="6" name="Subtitle 5"/>
          <p:cNvSpPr>
            <a:spLocks noGrp="1"/>
          </p:cNvSpPr>
          <p:nvPr>
            <p:ph type="subTitle" idx="1"/>
          </p:nvPr>
        </p:nvSpPr>
        <p:spPr/>
        <p:txBody>
          <a:bodyPr/>
          <a:lstStyle/>
          <a:p>
            <a:endParaRPr lang="en-US" dirty="0"/>
          </a:p>
        </p:txBody>
      </p:sp>
      <p:pic>
        <p:nvPicPr>
          <p:cNvPr id="12" name="Picture 11" descr="IMG_00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3664" y="0"/>
            <a:ext cx="5144337" cy="6858000"/>
          </a:xfrm>
          <a:prstGeom prst="rect">
            <a:avLst/>
          </a:prstGeom>
        </p:spPr>
      </p:pic>
    </p:spTree>
    <p:extLst>
      <p:ext uri="{BB962C8B-B14F-4D97-AF65-F5344CB8AC3E}">
        <p14:creationId xmlns:p14="http://schemas.microsoft.com/office/powerpoint/2010/main" val="617673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3018-C4BF-B046-A158-D82B7E81F8B5}"/>
              </a:ext>
            </a:extLst>
          </p:cNvPr>
          <p:cNvSpPr>
            <a:spLocks noGrp="1"/>
          </p:cNvSpPr>
          <p:nvPr>
            <p:ph type="title"/>
          </p:nvPr>
        </p:nvSpPr>
        <p:spPr/>
        <p:txBody>
          <a:bodyPr/>
          <a:lstStyle/>
          <a:p>
            <a:r>
              <a:rPr lang="en-US" dirty="0"/>
              <a:t>Grief Resources</a:t>
            </a:r>
          </a:p>
        </p:txBody>
      </p:sp>
      <p:sp>
        <p:nvSpPr>
          <p:cNvPr id="3" name="Content Placeholder 2">
            <a:extLst>
              <a:ext uri="{FF2B5EF4-FFF2-40B4-BE49-F238E27FC236}">
                <a16:creationId xmlns:a16="http://schemas.microsoft.com/office/drawing/2014/main" id="{3CD84057-200A-EA4E-B24A-43190B14048F}"/>
              </a:ext>
            </a:extLst>
          </p:cNvPr>
          <p:cNvSpPr>
            <a:spLocks noGrp="1"/>
          </p:cNvSpPr>
          <p:nvPr>
            <p:ph idx="1"/>
          </p:nvPr>
        </p:nvSpPr>
        <p:spPr/>
        <p:txBody>
          <a:bodyPr>
            <a:normAutofit fontScale="77500" lnSpcReduction="20000"/>
          </a:bodyPr>
          <a:lstStyle/>
          <a:p>
            <a:r>
              <a:rPr lang="en-US" dirty="0"/>
              <a:t>The Portland Institute for Loss and Transition</a:t>
            </a:r>
          </a:p>
          <a:p>
            <a:pPr lvl="1"/>
            <a:r>
              <a:rPr lang="en-US" dirty="0"/>
              <a:t>www.portlandinstitute.org</a:t>
            </a:r>
          </a:p>
          <a:p>
            <a:r>
              <a:rPr lang="en-US" dirty="0"/>
              <a:t>Moore, B. (2020). Dying during Covid-19. </a:t>
            </a:r>
            <a:r>
              <a:rPr lang="en-US" i="1" dirty="0"/>
              <a:t>The Hastings Center Report, </a:t>
            </a:r>
            <a:r>
              <a:rPr lang="en-US" dirty="0"/>
              <a:t>pp. 13-15.</a:t>
            </a:r>
          </a:p>
          <a:p>
            <a:r>
              <a:rPr lang="en-US" dirty="0"/>
              <a:t>Neimeyer, R. A. (Ed.) (2012). Techniques of grief therapy: Creative practices for counseling the bereaved. New York: Routledge.</a:t>
            </a:r>
          </a:p>
          <a:p>
            <a:r>
              <a:rPr lang="en-US" dirty="0"/>
              <a:t>Silver, R. C. (2020). Surviving the trauma of COVID-19. </a:t>
            </a:r>
            <a:r>
              <a:rPr lang="en-US" i="1" dirty="0"/>
              <a:t>Science, </a:t>
            </a:r>
            <a:r>
              <a:rPr lang="en-US" dirty="0"/>
              <a:t>369 (6499), pp 11, doi: 10.1126/science.abd5396.</a:t>
            </a:r>
          </a:p>
          <a:p>
            <a:r>
              <a:rPr lang="en-US" dirty="0"/>
              <a:t>Thompson, B. E. &amp; Neimeyer, R. A. (Eds.) (2014). Grief and the expressive arts: Practices for creating meaning. New York: Routledge.</a:t>
            </a:r>
          </a:p>
          <a:p>
            <a:r>
              <a:rPr lang="en-US" dirty="0"/>
              <a:t>Verdery, A. M. &amp; Smith-Greenway, E. (2020). COVID-19 and family bereavement in the United States. </a:t>
            </a:r>
            <a:r>
              <a:rPr lang="en-US" i="1" dirty="0"/>
              <a:t>Applied Demography Newsletter, 32</a:t>
            </a:r>
            <a:r>
              <a:rPr lang="en-US" dirty="0"/>
              <a:t>, 1-2.</a:t>
            </a:r>
          </a:p>
          <a:p>
            <a:endParaRPr lang="en-US" dirty="0"/>
          </a:p>
        </p:txBody>
      </p:sp>
    </p:spTree>
    <p:extLst>
      <p:ext uri="{BB962C8B-B14F-4D97-AF65-F5344CB8AC3E}">
        <p14:creationId xmlns:p14="http://schemas.microsoft.com/office/powerpoint/2010/main" val="3654150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Resources</a:t>
            </a:r>
          </a:p>
        </p:txBody>
      </p:sp>
      <p:sp>
        <p:nvSpPr>
          <p:cNvPr id="3" name="Content Placeholder 2"/>
          <p:cNvSpPr>
            <a:spLocks noGrp="1"/>
          </p:cNvSpPr>
          <p:nvPr>
            <p:ph idx="1"/>
          </p:nvPr>
        </p:nvSpPr>
        <p:spPr/>
        <p:txBody>
          <a:bodyPr/>
          <a:lstStyle/>
          <a:p>
            <a:r>
              <a:rPr lang="en-US" dirty="0"/>
              <a:t>Helpful/Free Apps</a:t>
            </a:r>
          </a:p>
          <a:p>
            <a:pPr lvl="1"/>
            <a:r>
              <a:rPr lang="en-US" dirty="0"/>
              <a:t>COVID COACH</a:t>
            </a:r>
          </a:p>
          <a:p>
            <a:pPr lvl="1"/>
            <a:r>
              <a:rPr lang="en-US" dirty="0"/>
              <a:t>Headspace</a:t>
            </a:r>
          </a:p>
          <a:p>
            <a:pPr lvl="1"/>
            <a:r>
              <a:rPr lang="en-US" dirty="0"/>
              <a:t>Daily OM</a:t>
            </a:r>
          </a:p>
          <a:p>
            <a:pPr lvl="1"/>
            <a:r>
              <a:rPr lang="en-US" dirty="0"/>
              <a:t>Five Minutes of Gratitude – A daily gratitude journal</a:t>
            </a:r>
          </a:p>
          <a:p>
            <a:pPr lvl="1"/>
            <a:endParaRPr lang="en-US" dirty="0"/>
          </a:p>
          <a:p>
            <a:endParaRPr lang="en-US" dirty="0"/>
          </a:p>
        </p:txBody>
      </p:sp>
    </p:spTree>
    <p:extLst>
      <p:ext uri="{BB962C8B-B14F-4D97-AF65-F5344CB8AC3E}">
        <p14:creationId xmlns:p14="http://schemas.microsoft.com/office/powerpoint/2010/main" val="2929247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CAE3-4625-4BDD-A8B7-9C1AEAFD79F0}"/>
              </a:ext>
            </a:extLst>
          </p:cNvPr>
          <p:cNvSpPr>
            <a:spLocks noGrp="1"/>
          </p:cNvSpPr>
          <p:nvPr>
            <p:ph type="title"/>
          </p:nvPr>
        </p:nvSpPr>
        <p:spPr/>
        <p:txBody>
          <a:bodyPr>
            <a:normAutofit fontScale="90000"/>
          </a:bodyPr>
          <a:lstStyle/>
          <a:p>
            <a:r>
              <a:rPr lang="en-US" b="1" dirty="0"/>
              <a:t>Trauma-Informed, Person-Centered Care Resources</a:t>
            </a:r>
          </a:p>
        </p:txBody>
      </p:sp>
      <p:sp>
        <p:nvSpPr>
          <p:cNvPr id="3" name="Content Placeholder 2">
            <a:extLst>
              <a:ext uri="{FF2B5EF4-FFF2-40B4-BE49-F238E27FC236}">
                <a16:creationId xmlns:a16="http://schemas.microsoft.com/office/drawing/2014/main" id="{5C4EFE4F-57A4-4B0C-8199-B727A5CA975A}"/>
              </a:ext>
            </a:extLst>
          </p:cNvPr>
          <p:cNvSpPr>
            <a:spLocks noGrp="1"/>
          </p:cNvSpPr>
          <p:nvPr>
            <p:ph idx="1"/>
          </p:nvPr>
        </p:nvSpPr>
        <p:spPr/>
        <p:txBody>
          <a:bodyPr/>
          <a:lstStyle/>
          <a:p>
            <a:r>
              <a:rPr lang="en-US" b="1" dirty="0"/>
              <a:t>NORC</a:t>
            </a:r>
          </a:p>
          <a:p>
            <a:pPr lvl="1"/>
            <a:r>
              <a:rPr lang="en-US" dirty="0">
                <a:solidFill>
                  <a:prstClr val="black"/>
                </a:solidFill>
              </a:rPr>
              <a:t>Trauma-informed care – </a:t>
            </a:r>
            <a:r>
              <a:rPr lang="en-US" dirty="0">
                <a:solidFill>
                  <a:prstClr val="black"/>
                </a:solidFill>
                <a:hlinkClick r:id="rId2"/>
              </a:rPr>
              <a:t>https://ltcombudsman.org/issues/trauma-informed-care</a:t>
            </a:r>
            <a:endParaRPr lang="en-US" dirty="0">
              <a:solidFill>
                <a:prstClr val="black"/>
              </a:solidFill>
            </a:endParaRPr>
          </a:p>
          <a:p>
            <a:pPr lvl="1"/>
            <a:r>
              <a:rPr lang="en-US" dirty="0">
                <a:solidFill>
                  <a:prstClr val="black"/>
                </a:solidFill>
              </a:rPr>
              <a:t>Person-centered care - </a:t>
            </a:r>
            <a:r>
              <a:rPr lang="en-US" dirty="0">
                <a:solidFill>
                  <a:prstClr val="black"/>
                </a:solidFill>
                <a:hlinkClick r:id="rId3"/>
              </a:rPr>
              <a:t>https://ltcombudsman.org/issues/person-centered-care</a:t>
            </a:r>
            <a:endParaRPr lang="en-US" dirty="0">
              <a:solidFill>
                <a:prstClr val="black"/>
              </a:solidFill>
            </a:endParaRPr>
          </a:p>
          <a:p>
            <a:pPr lvl="1"/>
            <a:endParaRPr lang="en-US" dirty="0">
              <a:solidFill>
                <a:prstClr val="black"/>
              </a:solidFill>
            </a:endParaRPr>
          </a:p>
          <a:p>
            <a:r>
              <a:rPr lang="en-US" b="1" dirty="0"/>
              <a:t>Consumer Voice</a:t>
            </a:r>
          </a:p>
          <a:p>
            <a:pPr lvl="1"/>
            <a:r>
              <a:rPr lang="en-US" dirty="0">
                <a:solidFill>
                  <a:prstClr val="black"/>
                </a:solidFill>
              </a:rPr>
              <a:t>Resident-Directed Care/Culture Change </a:t>
            </a:r>
            <a:r>
              <a:rPr lang="en-US" dirty="0">
                <a:hlinkClick r:id="rId4"/>
              </a:rPr>
              <a:t>https://theconsumervoice.org/issues/for-advocates/resident-directed-care</a:t>
            </a:r>
            <a:endParaRPr lang="en-US" dirty="0"/>
          </a:p>
          <a:p>
            <a:pPr lvl="1"/>
            <a:r>
              <a:rPr lang="en-US" dirty="0">
                <a:solidFill>
                  <a:prstClr val="black"/>
                </a:solidFill>
              </a:rPr>
              <a:t>My Personal Directions for Quality Living - </a:t>
            </a:r>
            <a:r>
              <a:rPr lang="en-US" dirty="0">
                <a:solidFill>
                  <a:prstClr val="black"/>
                </a:solidFill>
                <a:hlinkClick r:id="rId5"/>
              </a:rPr>
              <a:t>Blank Form </a:t>
            </a:r>
            <a:r>
              <a:rPr lang="en-US" dirty="0">
                <a:solidFill>
                  <a:prstClr val="black"/>
                </a:solidFill>
              </a:rPr>
              <a:t>&amp; </a:t>
            </a:r>
            <a:r>
              <a:rPr lang="en-US" dirty="0">
                <a:solidFill>
                  <a:prstClr val="black"/>
                </a:solidFill>
                <a:hlinkClick r:id="rId6"/>
              </a:rPr>
              <a:t>Sample</a:t>
            </a:r>
            <a:endParaRPr lang="en-US" dirty="0">
              <a:solidFill>
                <a:prstClr val="black"/>
              </a:solidFill>
            </a:endParaRPr>
          </a:p>
          <a:p>
            <a:pPr lvl="2"/>
            <a:r>
              <a:rPr lang="en-US" dirty="0">
                <a:solidFill>
                  <a:prstClr val="black"/>
                </a:solidFill>
              </a:rPr>
              <a:t>A tool from Consumer Voice, with edits by SAGE, for individuals to share what matters to them for person-centered care.</a:t>
            </a:r>
          </a:p>
          <a:p>
            <a:pPr lvl="1"/>
            <a:r>
              <a:rPr lang="en-US" dirty="0">
                <a:solidFill>
                  <a:prstClr val="black"/>
                </a:solidFill>
              </a:rPr>
              <a:t>Information for LTC consumers - </a:t>
            </a:r>
            <a:r>
              <a:rPr lang="en-US" dirty="0">
                <a:solidFill>
                  <a:prstClr val="black"/>
                </a:solidFill>
                <a:hlinkClick r:id="rId7"/>
              </a:rPr>
              <a:t>https://theconsumervoice.org/issues/recipients</a:t>
            </a:r>
            <a:endParaRPr lang="en-US" dirty="0">
              <a:solidFill>
                <a:prstClr val="black"/>
              </a:solidFill>
            </a:endParaRPr>
          </a:p>
          <a:p>
            <a:pPr lvl="1"/>
            <a:r>
              <a:rPr lang="en-US" dirty="0">
                <a:solidFill>
                  <a:srgbClr val="000000"/>
                </a:solidFill>
              </a:rPr>
              <a:t>Information for Family Members </a:t>
            </a:r>
            <a:r>
              <a:rPr lang="en-US" dirty="0">
                <a:solidFill>
                  <a:prstClr val="black"/>
                </a:solidFill>
              </a:rPr>
              <a:t>- </a:t>
            </a:r>
            <a:r>
              <a:rPr lang="en-US" dirty="0">
                <a:solidFill>
                  <a:prstClr val="black"/>
                </a:solidFill>
                <a:hlinkClick r:id="rId8"/>
              </a:rPr>
              <a:t>https://theconsumervoice.org/issues/family</a:t>
            </a:r>
            <a:endParaRPr lang="en-US" dirty="0">
              <a:solidFill>
                <a:prstClr val="black"/>
              </a:solidFill>
            </a:endParaRPr>
          </a:p>
          <a:p>
            <a:pPr lvl="1"/>
            <a:endParaRPr lang="en-US" dirty="0">
              <a:solidFill>
                <a:prstClr val="black"/>
              </a:solidFill>
            </a:endParaRPr>
          </a:p>
          <a:p>
            <a:pPr marL="0" indent="0">
              <a:buNone/>
            </a:pPr>
            <a:endParaRPr lang="en-US" dirty="0">
              <a:solidFill>
                <a:prstClr val="black"/>
              </a:solidFill>
            </a:endParaRPr>
          </a:p>
          <a:p>
            <a:endParaRPr lang="en-US" dirty="0"/>
          </a:p>
        </p:txBody>
      </p:sp>
    </p:spTree>
    <p:extLst>
      <p:ext uri="{BB962C8B-B14F-4D97-AF65-F5344CB8AC3E}">
        <p14:creationId xmlns:p14="http://schemas.microsoft.com/office/powerpoint/2010/main" val="4201535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4060-ECF3-4532-9246-AC03A8DF23E5}"/>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EAB24283-782B-4482-87BF-E31EE304283B}"/>
              </a:ext>
            </a:extLst>
          </p:cNvPr>
          <p:cNvSpPr>
            <a:spLocks noGrp="1"/>
          </p:cNvSpPr>
          <p:nvPr>
            <p:ph idx="1"/>
          </p:nvPr>
        </p:nvSpPr>
        <p:spPr>
          <a:xfrm>
            <a:off x="609599" y="1600200"/>
            <a:ext cx="11149013" cy="4876800"/>
          </a:xfrm>
        </p:spPr>
        <p:txBody>
          <a:bodyPr/>
          <a:lstStyle/>
          <a:p>
            <a:pPr marL="0" indent="0">
              <a:buNone/>
            </a:pPr>
            <a:r>
              <a:rPr lang="en-US" b="1" dirty="0"/>
              <a:t>National Long-Term Care Ombudsman Resource Center (NORC)</a:t>
            </a:r>
            <a:r>
              <a:rPr lang="en-US" dirty="0"/>
              <a:t> </a:t>
            </a:r>
            <a:r>
              <a:rPr lang="en-US" dirty="0">
                <a:hlinkClick r:id="rId2"/>
              </a:rPr>
              <a:t>www.ltcombudsman.org</a:t>
            </a:r>
            <a:r>
              <a:rPr lang="en-US" dirty="0"/>
              <a:t> </a:t>
            </a:r>
          </a:p>
          <a:p>
            <a:pPr lvl="1"/>
            <a:r>
              <a:rPr lang="en-US" dirty="0"/>
              <a:t>Coronavirus Prevention in Long-Term Care Facilities: Information for Ombudsman Programs </a:t>
            </a:r>
            <a:r>
              <a:rPr lang="en-US" dirty="0">
                <a:hlinkClick r:id="rId3"/>
              </a:rPr>
              <a:t>https://ltcombudsman.org/omb_support/COVID-19</a:t>
            </a:r>
            <a:endParaRPr lang="en-US" dirty="0"/>
          </a:p>
          <a:p>
            <a:pPr marL="274637" lvl="1" indent="0">
              <a:buNone/>
            </a:pPr>
            <a:endParaRPr lang="en-US" dirty="0"/>
          </a:p>
          <a:p>
            <a:pPr marL="0" indent="0">
              <a:buNone/>
            </a:pPr>
            <a:r>
              <a:rPr lang="en-US" b="1" dirty="0"/>
              <a:t>National Consumer Voice for Quality Long-Term Care (Consumer Voice) </a:t>
            </a:r>
            <a:r>
              <a:rPr lang="en-US" dirty="0"/>
              <a:t> </a:t>
            </a:r>
            <a:r>
              <a:rPr lang="en-US" dirty="0">
                <a:hlinkClick r:id="rId4"/>
              </a:rPr>
              <a:t>www.theconsumervoice.org</a:t>
            </a:r>
            <a:endParaRPr lang="en-US" dirty="0"/>
          </a:p>
          <a:p>
            <a:pPr lvl="1"/>
            <a:r>
              <a:rPr lang="en-US" dirty="0"/>
              <a:t>Coronavirus in Long-Term Care Facilities: Information for Advocates </a:t>
            </a:r>
            <a:r>
              <a:rPr lang="en-US" dirty="0">
                <a:hlinkClick r:id="rId5"/>
              </a:rPr>
              <a:t>https://theconsumervoice.org/issues/other-issues-and-resources/covid-19</a:t>
            </a:r>
            <a:endParaRPr lang="en-US" dirty="0"/>
          </a:p>
          <a:p>
            <a:pPr lvl="1"/>
            <a:r>
              <a:rPr lang="en-US" dirty="0"/>
              <a:t>Coronavirus in Long-Term Care Facilities: Information for Residents and Families </a:t>
            </a:r>
            <a:r>
              <a:rPr lang="en-US" dirty="0">
                <a:hlinkClick r:id="rId6"/>
              </a:rPr>
              <a:t>https://theconsumervoice.org/issues/other-issues-and-resources/covid-19/residents-families</a:t>
            </a:r>
            <a:endParaRPr lang="en-US" dirty="0"/>
          </a:p>
          <a:p>
            <a:endParaRPr lang="en-US" dirty="0"/>
          </a:p>
        </p:txBody>
      </p:sp>
    </p:spTree>
    <p:extLst>
      <p:ext uri="{BB962C8B-B14F-4D97-AF65-F5344CB8AC3E}">
        <p14:creationId xmlns:p14="http://schemas.microsoft.com/office/powerpoint/2010/main" val="2826053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2722382" y="419201"/>
            <a:ext cx="6762946" cy="1090080"/>
          </a:xfrm>
          <a:prstGeom prst="rect">
            <a:avLst/>
          </a:prstGeom>
          <a:noFill/>
          <a:ln w="9525">
            <a:noFill/>
            <a:miter lim="800000"/>
            <a:headEnd/>
            <a:tailEnd/>
          </a:ln>
        </p:spPr>
      </p:pic>
      <p:sp>
        <p:nvSpPr>
          <p:cNvPr id="58370" name="TextBox 3"/>
          <p:cNvSpPr txBox="1">
            <a:spLocks noChangeArrowheads="1"/>
          </p:cNvSpPr>
          <p:nvPr/>
        </p:nvSpPr>
        <p:spPr bwMode="auto">
          <a:xfrm>
            <a:off x="303229" y="1680181"/>
            <a:ext cx="11585541" cy="5016758"/>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Connect with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hlinkClick r:id="rId4"/>
              </a:rPr>
              <a:t>www.ltcombudsman.org</a:t>
            </a: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hlinkClick r:id="rId5"/>
              </a:rPr>
              <a:t>ombudcenter@theconsumervoice.org</a:t>
            </a: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The National LTC Ombudsman Resource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@LTCombudcenter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a:ln>
                  <a:noFill/>
                </a:ln>
                <a:solidFill>
                  <a:srgbClr val="002060"/>
                </a:solidFill>
                <a:effectLst/>
                <a:uLnTx/>
                <a:uFillTx/>
                <a:latin typeface="Arial"/>
                <a:ea typeface="+mn-ea"/>
                <a:cs typeface="+mn-cs"/>
              </a:rPr>
              <a:t>Get our app! Search for "LTC Ombudsman Resource Center" in the Apple Store or Google Play </a:t>
            </a:r>
            <a:endParaRPr kumimoji="0" lang="en-US" sz="18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This project was supported, in part, by grant number </a:t>
            </a:r>
            <a:r>
              <a:rPr kumimoji="0" lang="en-US" sz="1200" b="0" i="1" u="none" strike="noStrike" kern="1200" cap="none" spc="0" normalizeH="0" baseline="0" noProof="0" dirty="0">
                <a:ln>
                  <a:noFill/>
                </a:ln>
                <a:solidFill>
                  <a:srgbClr val="002060"/>
                </a:solidFill>
                <a:effectLst/>
                <a:uLnTx/>
                <a:uFillTx/>
                <a:latin typeface="Arial"/>
                <a:ea typeface="+mn-ea"/>
                <a:cs typeface="+mn-cs"/>
              </a:rPr>
              <a:t>90OMRC0001-01-00</a:t>
            </a: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6"/>
            <a:extLst>
              <a:ext uri="{FF2B5EF4-FFF2-40B4-BE49-F238E27FC236}">
                <a16:creationId xmlns:a16="http://schemas.microsoft.com/office/drawing/2014/main" id="{75775DF9-72AA-45B3-8E26-01B6DDB74C2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917296" y="3670647"/>
            <a:ext cx="512890" cy="444587"/>
          </a:xfrm>
          <a:prstGeom prst="rect">
            <a:avLst/>
          </a:prstGeom>
          <a:noFill/>
          <a:ln>
            <a:noFill/>
          </a:ln>
        </p:spPr>
      </p:pic>
      <p:pic>
        <p:nvPicPr>
          <p:cNvPr id="5" name="Picture 4" descr="cid:image004.jpg@01CFB310.A36779F0">
            <a:hlinkClick r:id="rId8"/>
            <a:extLst>
              <a:ext uri="{FF2B5EF4-FFF2-40B4-BE49-F238E27FC236}">
                <a16:creationId xmlns:a16="http://schemas.microsoft.com/office/drawing/2014/main" id="{6BE81116-3DB1-4096-AB6C-444A0937B6F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476926" y="4375292"/>
            <a:ext cx="504446" cy="504925"/>
          </a:xfrm>
          <a:prstGeom prst="rect">
            <a:avLst/>
          </a:prstGeom>
          <a:noFill/>
          <a:ln>
            <a:noFill/>
          </a:ln>
        </p:spPr>
      </p:pic>
      <p:pic>
        <p:nvPicPr>
          <p:cNvPr id="3" name="Graphic 2" descr="Smart Phone">
            <a:extLst>
              <a:ext uri="{FF2B5EF4-FFF2-40B4-BE49-F238E27FC236}">
                <a16:creationId xmlns:a16="http://schemas.microsoft.com/office/drawing/2014/main" id="{1A524A66-D447-4221-91AD-05F83E1CD9E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5155" y="4880217"/>
            <a:ext cx="715976" cy="715976"/>
          </a:xfrm>
          <a:prstGeom prst="rect">
            <a:avLst/>
          </a:prstGeom>
        </p:spPr>
      </p:pic>
    </p:spTree>
    <p:extLst>
      <p:ext uri="{BB962C8B-B14F-4D97-AF65-F5344CB8AC3E}">
        <p14:creationId xmlns:p14="http://schemas.microsoft.com/office/powerpoint/2010/main" val="378612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and COVID-19</a:t>
            </a:r>
          </a:p>
        </p:txBody>
      </p:sp>
      <p:pic>
        <p:nvPicPr>
          <p:cNvPr id="4" name="Content Placeholder 3" descr="ls012786.png"/>
          <p:cNvPicPr>
            <a:picLocks noGrp="1" noChangeAspect="1"/>
          </p:cNvPicPr>
          <p:nvPr>
            <p:ph idx="1"/>
          </p:nvPr>
        </p:nvPicPr>
        <p:blipFill>
          <a:blip r:embed="rId3">
            <a:extLst>
              <a:ext uri="{28A0092B-C50C-407E-A947-70E740481C1C}">
                <a14:useLocalDpi xmlns:a14="http://schemas.microsoft.com/office/drawing/2010/main" val="0"/>
              </a:ext>
            </a:extLst>
          </a:blip>
          <a:srcRect t="16767" b="16767"/>
          <a:stretch>
            <a:fillRect/>
          </a:stretch>
        </p:blipFill>
        <p:spPr/>
      </p:pic>
    </p:spTree>
    <p:extLst>
      <p:ext uri="{BB962C8B-B14F-4D97-AF65-F5344CB8AC3E}">
        <p14:creationId xmlns:p14="http://schemas.microsoft.com/office/powerpoint/2010/main" val="423525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Anxiety</a:t>
            </a:r>
          </a:p>
        </p:txBody>
      </p:sp>
      <p:pic>
        <p:nvPicPr>
          <p:cNvPr id="4" name="Content Placeholder 3" descr="j0227652.jpg"/>
          <p:cNvPicPr>
            <a:picLocks noGrp="1" noChangeAspect="1"/>
          </p:cNvPicPr>
          <p:nvPr>
            <p:ph idx="1"/>
          </p:nvPr>
        </p:nvPicPr>
        <p:blipFill>
          <a:blip r:embed="rId3">
            <a:extLst>
              <a:ext uri="{28A0092B-C50C-407E-A947-70E740481C1C}">
                <a14:useLocalDpi xmlns:a14="http://schemas.microsoft.com/office/drawing/2010/main" val="0"/>
              </a:ext>
            </a:extLst>
          </a:blip>
          <a:srcRect t="13092" b="13092"/>
          <a:stretch>
            <a:fillRect/>
          </a:stretch>
        </p:blipFill>
        <p:spPr/>
      </p:pic>
    </p:spTree>
    <p:extLst>
      <p:ext uri="{BB962C8B-B14F-4D97-AF65-F5344CB8AC3E}">
        <p14:creationId xmlns:p14="http://schemas.microsoft.com/office/powerpoint/2010/main" val="275002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Psychological Effects of a Global Pandemic</a:t>
            </a:r>
          </a:p>
        </p:txBody>
      </p:sp>
      <p:pic>
        <p:nvPicPr>
          <p:cNvPr id="4" name="Content Placeholder 3" descr="sia-covid-economy-work_tcm7-273946_w1024_n.jpg"/>
          <p:cNvPicPr>
            <a:picLocks noGrp="1" noChangeAspect="1"/>
          </p:cNvPicPr>
          <p:nvPr>
            <p:ph idx="1"/>
          </p:nvPr>
        </p:nvPicPr>
        <p:blipFill>
          <a:blip r:embed="rId3">
            <a:extLst>
              <a:ext uri="{28A0092B-C50C-407E-A947-70E740481C1C}">
                <a14:useLocalDpi xmlns:a14="http://schemas.microsoft.com/office/drawing/2010/main" val="0"/>
              </a:ext>
            </a:extLst>
          </a:blip>
          <a:srcRect t="7132" b="7132"/>
          <a:stretch>
            <a:fillRect/>
          </a:stretch>
        </p:blipFill>
        <p:spPr/>
      </p:pic>
    </p:spTree>
    <p:extLst>
      <p:ext uri="{BB962C8B-B14F-4D97-AF65-F5344CB8AC3E}">
        <p14:creationId xmlns:p14="http://schemas.microsoft.com/office/powerpoint/2010/main" val="273495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a:t>
            </a:r>
          </a:p>
        </p:txBody>
      </p:sp>
      <p:pic>
        <p:nvPicPr>
          <p:cNvPr id="4" name="Content Placeholder 3" descr="sia-covid-parental-stress_tcm7-273949_w1024_n.jpg"/>
          <p:cNvPicPr>
            <a:picLocks noGrp="1" noChangeAspect="1"/>
          </p:cNvPicPr>
          <p:nvPr>
            <p:ph idx="1"/>
          </p:nvPr>
        </p:nvPicPr>
        <p:blipFill>
          <a:blip r:embed="rId2">
            <a:extLst>
              <a:ext uri="{28A0092B-C50C-407E-A947-70E740481C1C}">
                <a14:useLocalDpi xmlns:a14="http://schemas.microsoft.com/office/drawing/2010/main" val="0"/>
              </a:ext>
            </a:extLst>
          </a:blip>
          <a:srcRect t="7132" b="7132"/>
          <a:stretch>
            <a:fillRect/>
          </a:stretch>
        </p:blipFill>
        <p:spPr>
          <a:xfrm>
            <a:off x="2638424" y="2330877"/>
            <a:ext cx="7610476" cy="3935453"/>
          </a:xfrm>
        </p:spPr>
      </p:pic>
    </p:spTree>
    <p:extLst>
      <p:ext uri="{BB962C8B-B14F-4D97-AF65-F5344CB8AC3E}">
        <p14:creationId xmlns:p14="http://schemas.microsoft.com/office/powerpoint/2010/main" val="376940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Stress about Government handling the crisis</a:t>
            </a:r>
          </a:p>
        </p:txBody>
      </p:sp>
      <p:pic>
        <p:nvPicPr>
          <p:cNvPr id="4" name="Content Placeholder 3" descr="sia-covid-stress-government-response_tcm7-273951_w1024_n.jpg"/>
          <p:cNvPicPr>
            <a:picLocks noGrp="1" noChangeAspect="1"/>
          </p:cNvPicPr>
          <p:nvPr>
            <p:ph idx="1"/>
          </p:nvPr>
        </p:nvPicPr>
        <p:blipFill>
          <a:blip r:embed="rId2">
            <a:extLst>
              <a:ext uri="{28A0092B-C50C-407E-A947-70E740481C1C}">
                <a14:useLocalDpi xmlns:a14="http://schemas.microsoft.com/office/drawing/2010/main" val="0"/>
              </a:ext>
            </a:extLst>
          </a:blip>
          <a:srcRect t="7132" b="7132"/>
          <a:stretch>
            <a:fillRect/>
          </a:stretch>
        </p:blipFill>
        <p:spPr/>
      </p:pic>
    </p:spTree>
    <p:extLst>
      <p:ext uri="{BB962C8B-B14F-4D97-AF65-F5344CB8AC3E}">
        <p14:creationId xmlns:p14="http://schemas.microsoft.com/office/powerpoint/2010/main" val="258903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DA83-275F-5649-8961-E76F9C1FB685}"/>
              </a:ext>
            </a:extLst>
          </p:cNvPr>
          <p:cNvSpPr>
            <a:spLocks noGrp="1"/>
          </p:cNvSpPr>
          <p:nvPr>
            <p:ph type="title"/>
          </p:nvPr>
        </p:nvSpPr>
        <p:spPr>
          <a:xfrm>
            <a:off x="1524001" y="957944"/>
            <a:ext cx="8913813" cy="1080313"/>
          </a:xfrm>
        </p:spPr>
        <p:txBody>
          <a:bodyPr>
            <a:normAutofit fontScale="90000"/>
          </a:bodyPr>
          <a:lstStyle/>
          <a:p>
            <a:r>
              <a:rPr lang="en-US" dirty="0"/>
              <a:t>The Context of Dying </a:t>
            </a:r>
            <a:br>
              <a:rPr lang="en-US" dirty="0"/>
            </a:br>
            <a:r>
              <a:rPr lang="en-US" dirty="0"/>
              <a:t>During COVID-19</a:t>
            </a:r>
          </a:p>
        </p:txBody>
      </p:sp>
      <p:sp>
        <p:nvSpPr>
          <p:cNvPr id="3" name="Content Placeholder 2">
            <a:extLst>
              <a:ext uri="{FF2B5EF4-FFF2-40B4-BE49-F238E27FC236}">
                <a16:creationId xmlns:a16="http://schemas.microsoft.com/office/drawing/2014/main" id="{A4FEE145-D202-8A4B-8CD7-5680D0ACC227}"/>
              </a:ext>
            </a:extLst>
          </p:cNvPr>
          <p:cNvSpPr>
            <a:spLocks noGrp="1"/>
          </p:cNvSpPr>
          <p:nvPr>
            <p:ph idx="1"/>
          </p:nvPr>
        </p:nvSpPr>
        <p:spPr/>
        <p:txBody>
          <a:bodyPr>
            <a:normAutofit fontScale="92500" lnSpcReduction="20000"/>
          </a:bodyPr>
          <a:lstStyle/>
          <a:p>
            <a:r>
              <a:rPr lang="en-US" dirty="0"/>
              <a:t>Shocking and unanticipated death</a:t>
            </a:r>
          </a:p>
          <a:p>
            <a:r>
              <a:rPr lang="en-US" dirty="0"/>
              <a:t>Isolation of family from the dying and from supports</a:t>
            </a:r>
          </a:p>
          <a:p>
            <a:r>
              <a:rPr lang="en-US" dirty="0"/>
              <a:t>High anxiety and helplessness – fragmented caregiving and attachment bonds</a:t>
            </a:r>
          </a:p>
          <a:p>
            <a:r>
              <a:rPr lang="en-US" dirty="0"/>
              <a:t>Existential crisis – </a:t>
            </a:r>
            <a:r>
              <a:rPr lang="en-US" i="1" dirty="0"/>
              <a:t>Where is God now?</a:t>
            </a:r>
            <a:r>
              <a:rPr lang="en-US" dirty="0"/>
              <a:t> Loss of religious community and important rituals</a:t>
            </a:r>
          </a:p>
          <a:p>
            <a:r>
              <a:rPr lang="en-US" dirty="0"/>
              <a:t>Profound loss of meaning</a:t>
            </a:r>
          </a:p>
          <a:p>
            <a:r>
              <a:rPr lang="en-US" dirty="0"/>
              <a:t>Disproportionate loss within minority communities</a:t>
            </a:r>
          </a:p>
          <a:p>
            <a:r>
              <a:rPr lang="en-US" dirty="0"/>
              <a:t>Overwhelmed medical systems void of family supporters as a key role in care</a:t>
            </a:r>
          </a:p>
        </p:txBody>
      </p:sp>
    </p:spTree>
    <p:extLst>
      <p:ext uri="{BB962C8B-B14F-4D97-AF65-F5344CB8AC3E}">
        <p14:creationId xmlns:p14="http://schemas.microsoft.com/office/powerpoint/2010/main" val="1272773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Perce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3804</Words>
  <Application>Microsoft Office PowerPoint</Application>
  <PresentationFormat>Widescreen</PresentationFormat>
  <Paragraphs>272</Paragraphs>
  <Slides>37</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Century Gothic</vt:lpstr>
      <vt:lpstr>Wingdings 2</vt:lpstr>
      <vt:lpstr>Clarity</vt:lpstr>
      <vt:lpstr>Perception</vt:lpstr>
      <vt:lpstr> managing anxiety and grief in the Time of COVID-19:  in service of administrators </vt:lpstr>
      <vt:lpstr>We are affected</vt:lpstr>
      <vt:lpstr>A Tsunami of Death</vt:lpstr>
      <vt:lpstr>Race and COVID-19</vt:lpstr>
      <vt:lpstr>Stress and Anxiety</vt:lpstr>
      <vt:lpstr>Psychological Effects of a Global Pandemic</vt:lpstr>
      <vt:lpstr>Parenting</vt:lpstr>
      <vt:lpstr>Stress about Government handling the crisis</vt:lpstr>
      <vt:lpstr>The Context of Dying  During COVID-19</vt:lpstr>
      <vt:lpstr>What is “Normal” Grief?</vt:lpstr>
      <vt:lpstr>What is “Prolonged Grief”?</vt:lpstr>
      <vt:lpstr>A Public Health Crisis</vt:lpstr>
      <vt:lpstr>Where to go next?</vt:lpstr>
      <vt:lpstr>What can we do to effectively manage our stress?</vt:lpstr>
      <vt:lpstr>F = Focus on what’s in your control</vt:lpstr>
      <vt:lpstr>ACE Formula</vt:lpstr>
      <vt:lpstr>A = Acknowledge your thoughts and feelings</vt:lpstr>
      <vt:lpstr>C = Come back into your body</vt:lpstr>
      <vt:lpstr>E = Engage in what you’re doing</vt:lpstr>
      <vt:lpstr>Dropping Anchor is a VERY useful skill</vt:lpstr>
      <vt:lpstr>C = Committed Action</vt:lpstr>
      <vt:lpstr>C = Committed Action</vt:lpstr>
      <vt:lpstr>O = Opening Up</vt:lpstr>
      <vt:lpstr>V = Values </vt:lpstr>
      <vt:lpstr>I = Identify Resources</vt:lpstr>
      <vt:lpstr>D = Disinfect &amp; Distance Physically</vt:lpstr>
      <vt:lpstr>In Summary</vt:lpstr>
      <vt:lpstr>Giving Yourself Time to Grieve</vt:lpstr>
      <vt:lpstr>Loss is Multifaceted</vt:lpstr>
      <vt:lpstr>We are CREATIVE &amp; RESILIENT </vt:lpstr>
      <vt:lpstr>Thank YOU</vt:lpstr>
      <vt:lpstr>Grief Resources</vt:lpstr>
      <vt:lpstr>Anxiety Resources</vt:lpstr>
      <vt:lpstr>resources</vt:lpstr>
      <vt:lpstr>Trauma-Informed, Person-Centered Care 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Amity Overall-Laib</cp:lastModifiedBy>
  <cp:revision>14</cp:revision>
  <dcterms:created xsi:type="dcterms:W3CDTF">2017-08-16T20:53:38Z</dcterms:created>
  <dcterms:modified xsi:type="dcterms:W3CDTF">2020-09-16T17:52:23Z</dcterms:modified>
</cp:coreProperties>
</file>