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Lst>
  <p:notesMasterIdLst>
    <p:notesMasterId r:id="rId47"/>
  </p:notesMasterIdLst>
  <p:sldIdLst>
    <p:sldId id="257" r:id="rId3"/>
    <p:sldId id="416" r:id="rId4"/>
    <p:sldId id="297" r:id="rId5"/>
    <p:sldId id="304" r:id="rId6"/>
    <p:sldId id="417" r:id="rId7"/>
    <p:sldId id="418" r:id="rId8"/>
    <p:sldId id="419" r:id="rId9"/>
    <p:sldId id="420" r:id="rId10"/>
    <p:sldId id="262" r:id="rId11"/>
    <p:sldId id="284" r:id="rId12"/>
    <p:sldId id="285" r:id="rId13"/>
    <p:sldId id="421" r:id="rId14"/>
    <p:sldId id="422" r:id="rId15"/>
    <p:sldId id="423" r:id="rId16"/>
    <p:sldId id="424" r:id="rId17"/>
    <p:sldId id="425" r:id="rId18"/>
    <p:sldId id="426" r:id="rId19"/>
    <p:sldId id="427" r:id="rId20"/>
    <p:sldId id="428" r:id="rId21"/>
    <p:sldId id="429" r:id="rId22"/>
    <p:sldId id="430" r:id="rId23"/>
    <p:sldId id="299" r:id="rId24"/>
    <p:sldId id="431" r:id="rId25"/>
    <p:sldId id="432" r:id="rId26"/>
    <p:sldId id="433" r:id="rId27"/>
    <p:sldId id="275" r:id="rId28"/>
    <p:sldId id="277" r:id="rId29"/>
    <p:sldId id="434" r:id="rId30"/>
    <p:sldId id="279" r:id="rId31"/>
    <p:sldId id="435" r:id="rId32"/>
    <p:sldId id="436" r:id="rId33"/>
    <p:sldId id="437" r:id="rId34"/>
    <p:sldId id="282" r:id="rId35"/>
    <p:sldId id="438" r:id="rId36"/>
    <p:sldId id="439" r:id="rId37"/>
    <p:sldId id="440" r:id="rId38"/>
    <p:sldId id="296" r:id="rId39"/>
    <p:sldId id="283" r:id="rId40"/>
    <p:sldId id="441" r:id="rId41"/>
    <p:sldId id="442" r:id="rId42"/>
    <p:sldId id="261" r:id="rId43"/>
    <p:sldId id="353" r:id="rId44"/>
    <p:sldId id="354" r:id="rId45"/>
    <p:sldId id="32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CCA76-2255-49D1-BD0D-D79C6CCAAE35}" v="1" dt="2020-08-17T18:55:26.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67611" autoAdjust="0"/>
  </p:normalViewPr>
  <p:slideViewPr>
    <p:cSldViewPr snapToGrid="0">
      <p:cViewPr varScale="1">
        <p:scale>
          <a:sx n="45" d="100"/>
          <a:sy n="45" d="100"/>
        </p:scale>
        <p:origin x="5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ty Overall-Laib" userId="bc07e668652b26ae" providerId="LiveId" clId="{CF0CCA76-2255-49D1-BD0D-D79C6CCAAE35}"/>
    <pc:docChg chg="custSel delSld modSld">
      <pc:chgData name="Amity Overall-Laib" userId="bc07e668652b26ae" providerId="LiveId" clId="{CF0CCA76-2255-49D1-BD0D-D79C6CCAAE35}" dt="2020-08-17T19:12:44.520" v="65" actId="27636"/>
      <pc:docMkLst>
        <pc:docMk/>
      </pc:docMkLst>
      <pc:sldChg chg="del">
        <pc:chgData name="Amity Overall-Laib" userId="bc07e668652b26ae" providerId="LiveId" clId="{CF0CCA76-2255-49D1-BD0D-D79C6CCAAE35}" dt="2020-08-17T18:56:40.715" v="31" actId="47"/>
        <pc:sldMkLst>
          <pc:docMk/>
          <pc:sldMk cId="1151492487" sldId="256"/>
        </pc:sldMkLst>
      </pc:sldChg>
      <pc:sldChg chg="modSp mod">
        <pc:chgData name="Amity Overall-Laib" userId="bc07e668652b26ae" providerId="LiveId" clId="{CF0CCA76-2255-49D1-BD0D-D79C6CCAAE35}" dt="2020-08-17T18:56:35.946" v="30" actId="20577"/>
        <pc:sldMkLst>
          <pc:docMk/>
          <pc:sldMk cId="3333099541" sldId="257"/>
        </pc:sldMkLst>
        <pc:spChg chg="mod">
          <ac:chgData name="Amity Overall-Laib" userId="bc07e668652b26ae" providerId="LiveId" clId="{CF0CCA76-2255-49D1-BD0D-D79C6CCAAE35}" dt="2020-08-17T18:56:35.946" v="30" actId="20577"/>
          <ac:spMkLst>
            <pc:docMk/>
            <pc:sldMk cId="3333099541" sldId="257"/>
            <ac:spMk id="2" creationId="{00000000-0000-0000-0000-000000000000}"/>
          </ac:spMkLst>
        </pc:spChg>
      </pc:sldChg>
      <pc:sldChg chg="del">
        <pc:chgData name="Amity Overall-Laib" userId="bc07e668652b26ae" providerId="LiveId" clId="{CF0CCA76-2255-49D1-BD0D-D79C6CCAAE35}" dt="2020-08-17T18:56:21.689" v="8" actId="47"/>
        <pc:sldMkLst>
          <pc:docMk/>
          <pc:sldMk cId="3722103512" sldId="260"/>
        </pc:sldMkLst>
      </pc:sldChg>
      <pc:sldChg chg="del">
        <pc:chgData name="Amity Overall-Laib" userId="bc07e668652b26ae" providerId="LiveId" clId="{CF0CCA76-2255-49D1-BD0D-D79C6CCAAE35}" dt="2020-08-17T18:56:21.689" v="8" actId="47"/>
        <pc:sldMkLst>
          <pc:docMk/>
          <pc:sldMk cId="489425565" sldId="263"/>
        </pc:sldMkLst>
      </pc:sldChg>
      <pc:sldChg chg="del">
        <pc:chgData name="Amity Overall-Laib" userId="bc07e668652b26ae" providerId="LiveId" clId="{CF0CCA76-2255-49D1-BD0D-D79C6CCAAE35}" dt="2020-08-17T18:56:21.689" v="8" actId="47"/>
        <pc:sldMkLst>
          <pc:docMk/>
          <pc:sldMk cId="3947605282" sldId="264"/>
        </pc:sldMkLst>
      </pc:sldChg>
      <pc:sldChg chg="del">
        <pc:chgData name="Amity Overall-Laib" userId="bc07e668652b26ae" providerId="LiveId" clId="{CF0CCA76-2255-49D1-BD0D-D79C6CCAAE35}" dt="2020-08-17T18:56:21.689" v="8" actId="47"/>
        <pc:sldMkLst>
          <pc:docMk/>
          <pc:sldMk cId="2188768340" sldId="265"/>
        </pc:sldMkLst>
      </pc:sldChg>
      <pc:sldChg chg="del">
        <pc:chgData name="Amity Overall-Laib" userId="bc07e668652b26ae" providerId="LiveId" clId="{CF0CCA76-2255-49D1-BD0D-D79C6CCAAE35}" dt="2020-08-17T18:56:21.689" v="8" actId="47"/>
        <pc:sldMkLst>
          <pc:docMk/>
          <pc:sldMk cId="1896033959" sldId="266"/>
        </pc:sldMkLst>
      </pc:sldChg>
      <pc:sldChg chg="del">
        <pc:chgData name="Amity Overall-Laib" userId="bc07e668652b26ae" providerId="LiveId" clId="{CF0CCA76-2255-49D1-BD0D-D79C6CCAAE35}" dt="2020-08-17T18:56:21.689" v="8" actId="47"/>
        <pc:sldMkLst>
          <pc:docMk/>
          <pc:sldMk cId="2119763049" sldId="267"/>
        </pc:sldMkLst>
      </pc:sldChg>
      <pc:sldChg chg="del">
        <pc:chgData name="Amity Overall-Laib" userId="bc07e668652b26ae" providerId="LiveId" clId="{CF0CCA76-2255-49D1-BD0D-D79C6CCAAE35}" dt="2020-08-17T18:56:21.689" v="8" actId="47"/>
        <pc:sldMkLst>
          <pc:docMk/>
          <pc:sldMk cId="1190280325" sldId="268"/>
        </pc:sldMkLst>
      </pc:sldChg>
      <pc:sldChg chg="del">
        <pc:chgData name="Amity Overall-Laib" userId="bc07e668652b26ae" providerId="LiveId" clId="{CF0CCA76-2255-49D1-BD0D-D79C6CCAAE35}" dt="2020-08-17T18:56:21.689" v="8" actId="47"/>
        <pc:sldMkLst>
          <pc:docMk/>
          <pc:sldMk cId="200867073" sldId="269"/>
        </pc:sldMkLst>
      </pc:sldChg>
      <pc:sldChg chg="del">
        <pc:chgData name="Amity Overall-Laib" userId="bc07e668652b26ae" providerId="LiveId" clId="{CF0CCA76-2255-49D1-BD0D-D79C6CCAAE35}" dt="2020-08-17T18:56:21.689" v="8" actId="47"/>
        <pc:sldMkLst>
          <pc:docMk/>
          <pc:sldMk cId="3428066740" sldId="270"/>
        </pc:sldMkLst>
      </pc:sldChg>
      <pc:sldChg chg="del">
        <pc:chgData name="Amity Overall-Laib" userId="bc07e668652b26ae" providerId="LiveId" clId="{CF0CCA76-2255-49D1-BD0D-D79C6CCAAE35}" dt="2020-08-17T18:56:21.689" v="8" actId="47"/>
        <pc:sldMkLst>
          <pc:docMk/>
          <pc:sldMk cId="1878578645" sldId="271"/>
        </pc:sldMkLst>
      </pc:sldChg>
      <pc:sldChg chg="del">
        <pc:chgData name="Amity Overall-Laib" userId="bc07e668652b26ae" providerId="LiveId" clId="{CF0CCA76-2255-49D1-BD0D-D79C6CCAAE35}" dt="2020-08-17T18:56:21.689" v="8" actId="47"/>
        <pc:sldMkLst>
          <pc:docMk/>
          <pc:sldMk cId="1444369143" sldId="272"/>
        </pc:sldMkLst>
      </pc:sldChg>
      <pc:sldChg chg="del">
        <pc:chgData name="Amity Overall-Laib" userId="bc07e668652b26ae" providerId="LiveId" clId="{CF0CCA76-2255-49D1-BD0D-D79C6CCAAE35}" dt="2020-08-17T18:56:21.689" v="8" actId="47"/>
        <pc:sldMkLst>
          <pc:docMk/>
          <pc:sldMk cId="4031158510" sldId="273"/>
        </pc:sldMkLst>
      </pc:sldChg>
      <pc:sldChg chg="del">
        <pc:chgData name="Amity Overall-Laib" userId="bc07e668652b26ae" providerId="LiveId" clId="{CF0CCA76-2255-49D1-BD0D-D79C6CCAAE35}" dt="2020-08-17T18:56:21.689" v="8" actId="47"/>
        <pc:sldMkLst>
          <pc:docMk/>
          <pc:sldMk cId="1786512963" sldId="274"/>
        </pc:sldMkLst>
      </pc:sldChg>
      <pc:sldChg chg="modNotesTx">
        <pc:chgData name="Amity Overall-Laib" userId="bc07e668652b26ae" providerId="LiveId" clId="{CF0CCA76-2255-49D1-BD0D-D79C6CCAAE35}" dt="2020-08-17T19:11:27.348" v="43" actId="2"/>
        <pc:sldMkLst>
          <pc:docMk/>
          <pc:sldMk cId="1698989360" sldId="275"/>
        </pc:sldMkLst>
      </pc:sldChg>
      <pc:sldChg chg="del">
        <pc:chgData name="Amity Overall-Laib" userId="bc07e668652b26ae" providerId="LiveId" clId="{CF0CCA76-2255-49D1-BD0D-D79C6CCAAE35}" dt="2020-08-17T18:56:21.689" v="8" actId="47"/>
        <pc:sldMkLst>
          <pc:docMk/>
          <pc:sldMk cId="74086167" sldId="276"/>
        </pc:sldMkLst>
      </pc:sldChg>
      <pc:sldChg chg="modSp mod">
        <pc:chgData name="Amity Overall-Laib" userId="bc07e668652b26ae" providerId="LiveId" clId="{CF0CCA76-2255-49D1-BD0D-D79C6CCAAE35}" dt="2020-08-17T18:55:26.184" v="4" actId="27636"/>
        <pc:sldMkLst>
          <pc:docMk/>
          <pc:sldMk cId="30428982" sldId="277"/>
        </pc:sldMkLst>
        <pc:spChg chg="mod">
          <ac:chgData name="Amity Overall-Laib" userId="bc07e668652b26ae" providerId="LiveId" clId="{CF0CCA76-2255-49D1-BD0D-D79C6CCAAE35}" dt="2020-08-17T18:55:26.184" v="4" actId="27636"/>
          <ac:spMkLst>
            <pc:docMk/>
            <pc:sldMk cId="30428982" sldId="277"/>
            <ac:spMk id="3" creationId="{00000000-0000-0000-0000-000000000000}"/>
          </ac:spMkLst>
        </pc:spChg>
      </pc:sldChg>
      <pc:sldChg chg="del">
        <pc:chgData name="Amity Overall-Laib" userId="bc07e668652b26ae" providerId="LiveId" clId="{CF0CCA76-2255-49D1-BD0D-D79C6CCAAE35}" dt="2020-08-17T18:56:21.689" v="8" actId="47"/>
        <pc:sldMkLst>
          <pc:docMk/>
          <pc:sldMk cId="2844872790" sldId="278"/>
        </pc:sldMkLst>
      </pc:sldChg>
      <pc:sldChg chg="del">
        <pc:chgData name="Amity Overall-Laib" userId="bc07e668652b26ae" providerId="LiveId" clId="{CF0CCA76-2255-49D1-BD0D-D79C6CCAAE35}" dt="2020-08-17T18:56:21.689" v="8" actId="47"/>
        <pc:sldMkLst>
          <pc:docMk/>
          <pc:sldMk cId="2749597538" sldId="280"/>
        </pc:sldMkLst>
      </pc:sldChg>
      <pc:sldChg chg="del">
        <pc:chgData name="Amity Overall-Laib" userId="bc07e668652b26ae" providerId="LiveId" clId="{CF0CCA76-2255-49D1-BD0D-D79C6CCAAE35}" dt="2020-08-17T18:56:21.689" v="8" actId="47"/>
        <pc:sldMkLst>
          <pc:docMk/>
          <pc:sldMk cId="2265767018" sldId="281"/>
        </pc:sldMkLst>
      </pc:sldChg>
      <pc:sldChg chg="modNotesTx">
        <pc:chgData name="Amity Overall-Laib" userId="bc07e668652b26ae" providerId="LiveId" clId="{CF0CCA76-2255-49D1-BD0D-D79C6CCAAE35}" dt="2020-08-17T19:11:31.772" v="46" actId="2"/>
        <pc:sldMkLst>
          <pc:docMk/>
          <pc:sldMk cId="658923770" sldId="282"/>
        </pc:sldMkLst>
      </pc:sldChg>
      <pc:sldChg chg="modSp mod">
        <pc:chgData name="Amity Overall-Laib" userId="bc07e668652b26ae" providerId="LiveId" clId="{CF0CCA76-2255-49D1-BD0D-D79C6CCAAE35}" dt="2020-08-17T19:12:26.060" v="56" actId="14100"/>
        <pc:sldMkLst>
          <pc:docMk/>
          <pc:sldMk cId="4145199019" sldId="283"/>
        </pc:sldMkLst>
        <pc:spChg chg="mod">
          <ac:chgData name="Amity Overall-Laib" userId="bc07e668652b26ae" providerId="LiveId" clId="{CF0CCA76-2255-49D1-BD0D-D79C6CCAAE35}" dt="2020-08-17T19:12:26.060" v="56" actId="14100"/>
          <ac:spMkLst>
            <pc:docMk/>
            <pc:sldMk cId="4145199019" sldId="283"/>
            <ac:spMk id="3" creationId="{00000000-0000-0000-0000-000000000000}"/>
          </ac:spMkLst>
        </pc:spChg>
      </pc:sldChg>
      <pc:sldChg chg="modSp mod">
        <pc:chgData name="Amity Overall-Laib" userId="bc07e668652b26ae" providerId="LiveId" clId="{CF0CCA76-2255-49D1-BD0D-D79C6CCAAE35}" dt="2020-08-17T19:11:15.744" v="38" actId="2"/>
        <pc:sldMkLst>
          <pc:docMk/>
          <pc:sldMk cId="4274621599" sldId="284"/>
        </pc:sldMkLst>
        <pc:spChg chg="mod">
          <ac:chgData name="Amity Overall-Laib" userId="bc07e668652b26ae" providerId="LiveId" clId="{CF0CCA76-2255-49D1-BD0D-D79C6CCAAE35}" dt="2020-08-17T19:11:15.744" v="38" actId="2"/>
          <ac:spMkLst>
            <pc:docMk/>
            <pc:sldMk cId="4274621599" sldId="284"/>
            <ac:spMk id="2" creationId="{00000000-0000-0000-0000-000000000000}"/>
          </ac:spMkLst>
        </pc:spChg>
        <pc:spChg chg="mod">
          <ac:chgData name="Amity Overall-Laib" userId="bc07e668652b26ae" providerId="LiveId" clId="{CF0CCA76-2255-49D1-BD0D-D79C6CCAAE35}" dt="2020-08-17T18:55:26.137" v="1" actId="27636"/>
          <ac:spMkLst>
            <pc:docMk/>
            <pc:sldMk cId="4274621599" sldId="284"/>
            <ac:spMk id="3" creationId="{00000000-0000-0000-0000-000000000000}"/>
          </ac:spMkLst>
        </pc:spChg>
      </pc:sldChg>
      <pc:sldChg chg="modNotesTx">
        <pc:chgData name="Amity Overall-Laib" userId="bc07e668652b26ae" providerId="LiveId" clId="{CF0CCA76-2255-49D1-BD0D-D79C6CCAAE35}" dt="2020-08-17T19:11:18.035" v="39" actId="2"/>
        <pc:sldMkLst>
          <pc:docMk/>
          <pc:sldMk cId="2684019242" sldId="285"/>
        </pc:sldMkLst>
      </pc:sldChg>
      <pc:sldChg chg="del">
        <pc:chgData name="Amity Overall-Laib" userId="bc07e668652b26ae" providerId="LiveId" clId="{CF0CCA76-2255-49D1-BD0D-D79C6CCAAE35}" dt="2020-08-17T18:56:21.689" v="8" actId="47"/>
        <pc:sldMkLst>
          <pc:docMk/>
          <pc:sldMk cId="377908655" sldId="286"/>
        </pc:sldMkLst>
      </pc:sldChg>
      <pc:sldChg chg="del">
        <pc:chgData name="Amity Overall-Laib" userId="bc07e668652b26ae" providerId="LiveId" clId="{CF0CCA76-2255-49D1-BD0D-D79C6CCAAE35}" dt="2020-08-17T18:56:21.689" v="8" actId="47"/>
        <pc:sldMkLst>
          <pc:docMk/>
          <pc:sldMk cId="1529457924" sldId="287"/>
        </pc:sldMkLst>
      </pc:sldChg>
      <pc:sldChg chg="del">
        <pc:chgData name="Amity Overall-Laib" userId="bc07e668652b26ae" providerId="LiveId" clId="{CF0CCA76-2255-49D1-BD0D-D79C6CCAAE35}" dt="2020-08-17T18:56:21.689" v="8" actId="47"/>
        <pc:sldMkLst>
          <pc:docMk/>
          <pc:sldMk cId="106359601" sldId="288"/>
        </pc:sldMkLst>
      </pc:sldChg>
      <pc:sldChg chg="del">
        <pc:chgData name="Amity Overall-Laib" userId="bc07e668652b26ae" providerId="LiveId" clId="{CF0CCA76-2255-49D1-BD0D-D79C6CCAAE35}" dt="2020-08-17T18:56:21.689" v="8" actId="47"/>
        <pc:sldMkLst>
          <pc:docMk/>
          <pc:sldMk cId="1080800788" sldId="292"/>
        </pc:sldMkLst>
      </pc:sldChg>
      <pc:sldChg chg="del">
        <pc:chgData name="Amity Overall-Laib" userId="bc07e668652b26ae" providerId="LiveId" clId="{CF0CCA76-2255-49D1-BD0D-D79C6CCAAE35}" dt="2020-08-17T18:56:21.689" v="8" actId="47"/>
        <pc:sldMkLst>
          <pc:docMk/>
          <pc:sldMk cId="4076364896" sldId="293"/>
        </pc:sldMkLst>
      </pc:sldChg>
      <pc:sldChg chg="del">
        <pc:chgData name="Amity Overall-Laib" userId="bc07e668652b26ae" providerId="LiveId" clId="{CF0CCA76-2255-49D1-BD0D-D79C6CCAAE35}" dt="2020-08-17T18:56:21.689" v="8" actId="47"/>
        <pc:sldMkLst>
          <pc:docMk/>
          <pc:sldMk cId="1117247620" sldId="294"/>
        </pc:sldMkLst>
      </pc:sldChg>
      <pc:sldChg chg="del">
        <pc:chgData name="Amity Overall-Laib" userId="bc07e668652b26ae" providerId="LiveId" clId="{CF0CCA76-2255-49D1-BD0D-D79C6CCAAE35}" dt="2020-08-17T18:56:21.689" v="8" actId="47"/>
        <pc:sldMkLst>
          <pc:docMk/>
          <pc:sldMk cId="1833424491" sldId="295"/>
        </pc:sldMkLst>
      </pc:sldChg>
      <pc:sldChg chg="del">
        <pc:chgData name="Amity Overall-Laib" userId="bc07e668652b26ae" providerId="LiveId" clId="{CF0CCA76-2255-49D1-BD0D-D79C6CCAAE35}" dt="2020-08-17T18:56:21.689" v="8" actId="47"/>
        <pc:sldMkLst>
          <pc:docMk/>
          <pc:sldMk cId="1229052248" sldId="300"/>
        </pc:sldMkLst>
      </pc:sldChg>
      <pc:sldChg chg="modSp mod">
        <pc:chgData name="Amity Overall-Laib" userId="bc07e668652b26ae" providerId="LiveId" clId="{CF0CCA76-2255-49D1-BD0D-D79C6CCAAE35}" dt="2020-08-17T18:55:26.120" v="0" actId="27636"/>
        <pc:sldMkLst>
          <pc:docMk/>
          <pc:sldMk cId="783840660" sldId="304"/>
        </pc:sldMkLst>
        <pc:spChg chg="mod">
          <ac:chgData name="Amity Overall-Laib" userId="bc07e668652b26ae" providerId="LiveId" clId="{CF0CCA76-2255-49D1-BD0D-D79C6CCAAE35}" dt="2020-08-17T18:55:26.120" v="0" actId="27636"/>
          <ac:spMkLst>
            <pc:docMk/>
            <pc:sldMk cId="783840660" sldId="304"/>
            <ac:spMk id="3" creationId="{00000000-0000-0000-0000-000000000000}"/>
          </ac:spMkLst>
        </pc:spChg>
      </pc:sldChg>
      <pc:sldChg chg="del">
        <pc:chgData name="Amity Overall-Laib" userId="bc07e668652b26ae" providerId="LiveId" clId="{CF0CCA76-2255-49D1-BD0D-D79C6CCAAE35}" dt="2020-08-17T18:56:21.689" v="8" actId="47"/>
        <pc:sldMkLst>
          <pc:docMk/>
          <pc:sldMk cId="131307771" sldId="406"/>
        </pc:sldMkLst>
      </pc:sldChg>
      <pc:sldChg chg="del">
        <pc:chgData name="Amity Overall-Laib" userId="bc07e668652b26ae" providerId="LiveId" clId="{CF0CCA76-2255-49D1-BD0D-D79C6CCAAE35}" dt="2020-08-17T18:56:21.689" v="8" actId="47"/>
        <pc:sldMkLst>
          <pc:docMk/>
          <pc:sldMk cId="2655806600" sldId="407"/>
        </pc:sldMkLst>
      </pc:sldChg>
      <pc:sldChg chg="del">
        <pc:chgData name="Amity Overall-Laib" userId="bc07e668652b26ae" providerId="LiveId" clId="{CF0CCA76-2255-49D1-BD0D-D79C6CCAAE35}" dt="2020-08-17T18:56:21.689" v="8" actId="47"/>
        <pc:sldMkLst>
          <pc:docMk/>
          <pc:sldMk cId="2900927767" sldId="408"/>
        </pc:sldMkLst>
      </pc:sldChg>
      <pc:sldChg chg="del">
        <pc:chgData name="Amity Overall-Laib" userId="bc07e668652b26ae" providerId="LiveId" clId="{CF0CCA76-2255-49D1-BD0D-D79C6CCAAE35}" dt="2020-08-17T18:56:21.689" v="8" actId="47"/>
        <pc:sldMkLst>
          <pc:docMk/>
          <pc:sldMk cId="1950967024" sldId="409"/>
        </pc:sldMkLst>
      </pc:sldChg>
      <pc:sldChg chg="del">
        <pc:chgData name="Amity Overall-Laib" userId="bc07e668652b26ae" providerId="LiveId" clId="{CF0CCA76-2255-49D1-BD0D-D79C6CCAAE35}" dt="2020-08-17T18:56:21.689" v="8" actId="47"/>
        <pc:sldMkLst>
          <pc:docMk/>
          <pc:sldMk cId="3196988480" sldId="410"/>
        </pc:sldMkLst>
      </pc:sldChg>
      <pc:sldChg chg="del">
        <pc:chgData name="Amity Overall-Laib" userId="bc07e668652b26ae" providerId="LiveId" clId="{CF0CCA76-2255-49D1-BD0D-D79C6CCAAE35}" dt="2020-08-17T18:56:21.689" v="8" actId="47"/>
        <pc:sldMkLst>
          <pc:docMk/>
          <pc:sldMk cId="3718790155" sldId="411"/>
        </pc:sldMkLst>
      </pc:sldChg>
      <pc:sldChg chg="del">
        <pc:chgData name="Amity Overall-Laib" userId="bc07e668652b26ae" providerId="LiveId" clId="{CF0CCA76-2255-49D1-BD0D-D79C6CCAAE35}" dt="2020-08-17T18:56:21.689" v="8" actId="47"/>
        <pc:sldMkLst>
          <pc:docMk/>
          <pc:sldMk cId="3172012854" sldId="412"/>
        </pc:sldMkLst>
      </pc:sldChg>
      <pc:sldChg chg="del">
        <pc:chgData name="Amity Overall-Laib" userId="bc07e668652b26ae" providerId="LiveId" clId="{CF0CCA76-2255-49D1-BD0D-D79C6CCAAE35}" dt="2020-08-17T18:56:21.689" v="8" actId="47"/>
        <pc:sldMkLst>
          <pc:docMk/>
          <pc:sldMk cId="2244159212" sldId="413"/>
        </pc:sldMkLst>
      </pc:sldChg>
      <pc:sldChg chg="del">
        <pc:chgData name="Amity Overall-Laib" userId="bc07e668652b26ae" providerId="LiveId" clId="{CF0CCA76-2255-49D1-BD0D-D79C6CCAAE35}" dt="2020-08-17T18:56:21.689" v="8" actId="47"/>
        <pc:sldMkLst>
          <pc:docMk/>
          <pc:sldMk cId="1415737887" sldId="414"/>
        </pc:sldMkLst>
      </pc:sldChg>
      <pc:sldChg chg="del">
        <pc:chgData name="Amity Overall-Laib" userId="bc07e668652b26ae" providerId="LiveId" clId="{CF0CCA76-2255-49D1-BD0D-D79C6CCAAE35}" dt="2020-08-17T18:56:21.689" v="8" actId="47"/>
        <pc:sldMkLst>
          <pc:docMk/>
          <pc:sldMk cId="1018727039" sldId="415"/>
        </pc:sldMkLst>
      </pc:sldChg>
      <pc:sldChg chg="modNotesTx">
        <pc:chgData name="Amity Overall-Laib" userId="bc07e668652b26ae" providerId="LiveId" clId="{CF0CCA76-2255-49D1-BD0D-D79C6CCAAE35}" dt="2020-08-17T19:10:59.924" v="35" actId="313"/>
        <pc:sldMkLst>
          <pc:docMk/>
          <pc:sldMk cId="2496213606" sldId="417"/>
        </pc:sldMkLst>
      </pc:sldChg>
      <pc:sldChg chg="modSp mod">
        <pc:chgData name="Amity Overall-Laib" userId="bc07e668652b26ae" providerId="LiveId" clId="{CF0CCA76-2255-49D1-BD0D-D79C6CCAAE35}" dt="2020-08-17T19:11:11.850" v="37" actId="2"/>
        <pc:sldMkLst>
          <pc:docMk/>
          <pc:sldMk cId="1620865440" sldId="418"/>
        </pc:sldMkLst>
        <pc:spChg chg="mod">
          <ac:chgData name="Amity Overall-Laib" userId="bc07e668652b26ae" providerId="LiveId" clId="{CF0CCA76-2255-49D1-BD0D-D79C6CCAAE35}" dt="2020-08-17T19:11:11.850" v="37" actId="2"/>
          <ac:spMkLst>
            <pc:docMk/>
            <pc:sldMk cId="1620865440" sldId="418"/>
            <ac:spMk id="3" creationId="{00000000-0000-0000-0000-000000000000}"/>
          </ac:spMkLst>
        </pc:spChg>
      </pc:sldChg>
      <pc:sldChg chg="modSp mod">
        <pc:chgData name="Amity Overall-Laib" userId="bc07e668652b26ae" providerId="LiveId" clId="{CF0CCA76-2255-49D1-BD0D-D79C6CCAAE35}" dt="2020-08-17T18:57:09.100" v="34" actId="14100"/>
        <pc:sldMkLst>
          <pc:docMk/>
          <pc:sldMk cId="186372401" sldId="419"/>
        </pc:sldMkLst>
        <pc:spChg chg="mod">
          <ac:chgData name="Amity Overall-Laib" userId="bc07e668652b26ae" providerId="LiveId" clId="{CF0CCA76-2255-49D1-BD0D-D79C6CCAAE35}" dt="2020-08-17T18:57:09.100" v="34" actId="14100"/>
          <ac:spMkLst>
            <pc:docMk/>
            <pc:sldMk cId="186372401" sldId="419"/>
            <ac:spMk id="2" creationId="{00000000-0000-0000-0000-000000000000}"/>
          </ac:spMkLst>
        </pc:spChg>
      </pc:sldChg>
      <pc:sldChg chg="modSp mod">
        <pc:chgData name="Amity Overall-Laib" userId="bc07e668652b26ae" providerId="LiveId" clId="{CF0CCA76-2255-49D1-BD0D-D79C6CCAAE35}" dt="2020-08-17T18:55:26.148" v="2" actId="27636"/>
        <pc:sldMkLst>
          <pc:docMk/>
          <pc:sldMk cId="342215544" sldId="422"/>
        </pc:sldMkLst>
        <pc:spChg chg="mod">
          <ac:chgData name="Amity Overall-Laib" userId="bc07e668652b26ae" providerId="LiveId" clId="{CF0CCA76-2255-49D1-BD0D-D79C6CCAAE35}" dt="2020-08-17T18:55:26.148" v="2" actId="27636"/>
          <ac:spMkLst>
            <pc:docMk/>
            <pc:sldMk cId="342215544" sldId="422"/>
            <ac:spMk id="2" creationId="{00000000-0000-0000-0000-000000000000}"/>
          </ac:spMkLst>
        </pc:spChg>
      </pc:sldChg>
      <pc:sldChg chg="modNotesTx">
        <pc:chgData name="Amity Overall-Laib" userId="bc07e668652b26ae" providerId="LiveId" clId="{CF0CCA76-2255-49D1-BD0D-D79C6CCAAE35}" dt="2020-08-17T19:11:21.089" v="40" actId="313"/>
        <pc:sldMkLst>
          <pc:docMk/>
          <pc:sldMk cId="3142252576" sldId="426"/>
        </pc:sldMkLst>
      </pc:sldChg>
      <pc:sldChg chg="modSp mod">
        <pc:chgData name="Amity Overall-Laib" userId="bc07e668652b26ae" providerId="LiveId" clId="{CF0CCA76-2255-49D1-BD0D-D79C6CCAAE35}" dt="2020-08-17T18:55:26.172" v="3" actId="27636"/>
        <pc:sldMkLst>
          <pc:docMk/>
          <pc:sldMk cId="3801603227" sldId="431"/>
        </pc:sldMkLst>
        <pc:spChg chg="mod">
          <ac:chgData name="Amity Overall-Laib" userId="bc07e668652b26ae" providerId="LiveId" clId="{CF0CCA76-2255-49D1-BD0D-D79C6CCAAE35}" dt="2020-08-17T18:55:26.172" v="3" actId="27636"/>
          <ac:spMkLst>
            <pc:docMk/>
            <pc:sldMk cId="3801603227" sldId="431"/>
            <ac:spMk id="2" creationId="{00000000-0000-0000-0000-000000000000}"/>
          </ac:spMkLst>
        </pc:spChg>
      </pc:sldChg>
      <pc:sldChg chg="modNotesTx">
        <pc:chgData name="Amity Overall-Laib" userId="bc07e668652b26ae" providerId="LiveId" clId="{CF0CCA76-2255-49D1-BD0D-D79C6CCAAE35}" dt="2020-08-17T19:11:23.976" v="41" actId="2"/>
        <pc:sldMkLst>
          <pc:docMk/>
          <pc:sldMk cId="2450063105" sldId="432"/>
        </pc:sldMkLst>
      </pc:sldChg>
      <pc:sldChg chg="modNotesTx">
        <pc:chgData name="Amity Overall-Laib" userId="bc07e668652b26ae" providerId="LiveId" clId="{CF0CCA76-2255-49D1-BD0D-D79C6CCAAE35}" dt="2020-08-17T19:11:25.514" v="42" actId="2"/>
        <pc:sldMkLst>
          <pc:docMk/>
          <pc:sldMk cId="4232352568" sldId="433"/>
        </pc:sldMkLst>
      </pc:sldChg>
      <pc:sldChg chg="modNotesTx">
        <pc:chgData name="Amity Overall-Laib" userId="bc07e668652b26ae" providerId="LiveId" clId="{CF0CCA76-2255-49D1-BD0D-D79C6CCAAE35}" dt="2020-08-17T19:11:29.179" v="44" actId="2"/>
        <pc:sldMkLst>
          <pc:docMk/>
          <pc:sldMk cId="3612489083" sldId="435"/>
        </pc:sldMkLst>
      </pc:sldChg>
      <pc:sldChg chg="modSp mod">
        <pc:chgData name="Amity Overall-Laib" userId="bc07e668652b26ae" providerId="LiveId" clId="{CF0CCA76-2255-49D1-BD0D-D79C6CCAAE35}" dt="2020-08-17T18:55:26.207" v="5" actId="27636"/>
        <pc:sldMkLst>
          <pc:docMk/>
          <pc:sldMk cId="191159747" sldId="440"/>
        </pc:sldMkLst>
        <pc:spChg chg="mod">
          <ac:chgData name="Amity Overall-Laib" userId="bc07e668652b26ae" providerId="LiveId" clId="{CF0CCA76-2255-49D1-BD0D-D79C6CCAAE35}" dt="2020-08-17T18:55:26.207" v="5" actId="27636"/>
          <ac:spMkLst>
            <pc:docMk/>
            <pc:sldMk cId="191159747" sldId="440"/>
            <ac:spMk id="2" creationId="{00000000-0000-0000-0000-000000000000}"/>
          </ac:spMkLst>
        </pc:spChg>
      </pc:sldChg>
      <pc:sldChg chg="modSp mod">
        <pc:chgData name="Amity Overall-Laib" userId="bc07e668652b26ae" providerId="LiveId" clId="{CF0CCA76-2255-49D1-BD0D-D79C6CCAAE35}" dt="2020-08-17T19:12:44.520" v="65" actId="27636"/>
        <pc:sldMkLst>
          <pc:docMk/>
          <pc:sldMk cId="3083996177" sldId="441"/>
        </pc:sldMkLst>
        <pc:spChg chg="mod">
          <ac:chgData name="Amity Overall-Laib" userId="bc07e668652b26ae" providerId="LiveId" clId="{CF0CCA76-2255-49D1-BD0D-D79C6CCAAE35}" dt="2020-08-17T19:12:44.520" v="65" actId="27636"/>
          <ac:spMkLst>
            <pc:docMk/>
            <pc:sldMk cId="3083996177" sldId="44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8/17/2020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b="1" dirty="0"/>
              <a:t>Our work is technically demanding:</a:t>
            </a:r>
          </a:p>
          <a:p>
            <a:r>
              <a:rPr lang="en-US" dirty="0"/>
              <a:t>		</a:t>
            </a:r>
            <a:r>
              <a:rPr lang="en-US" dirty="0">
                <a:solidFill>
                  <a:schemeClr val="tx1"/>
                </a:solidFill>
              </a:rPr>
              <a:t>- technical accuracy,</a:t>
            </a:r>
          </a:p>
          <a:p>
            <a:r>
              <a:rPr lang="en-US" dirty="0">
                <a:solidFill>
                  <a:schemeClr val="tx1"/>
                </a:solidFill>
              </a:rPr>
              <a:t>		- time schedules</a:t>
            </a:r>
          </a:p>
          <a:p>
            <a:r>
              <a:rPr lang="en-US" dirty="0">
                <a:solidFill>
                  <a:schemeClr val="tx1"/>
                </a:solidFill>
              </a:rPr>
              <a:t>		- complex logistics</a:t>
            </a:r>
          </a:p>
          <a:p>
            <a:r>
              <a:rPr lang="en-US" dirty="0">
                <a:solidFill>
                  <a:schemeClr val="tx1"/>
                </a:solidFill>
              </a:rPr>
              <a:t>		- (others?)</a:t>
            </a:r>
          </a:p>
          <a:p>
            <a:endParaRPr lang="en-US" dirty="0"/>
          </a:p>
          <a:p>
            <a:r>
              <a:rPr lang="en-US" dirty="0"/>
              <a:t>	</a:t>
            </a:r>
            <a:r>
              <a:rPr lang="en-US" b="1" dirty="0"/>
              <a:t>But it also demands a lot of our</a:t>
            </a:r>
            <a:r>
              <a:rPr lang="en-US" b="1" baseline="0" dirty="0"/>
              <a:t> </a:t>
            </a:r>
            <a:r>
              <a:rPr lang="en-US" b="1" dirty="0"/>
              <a:t>humanity: </a:t>
            </a:r>
          </a:p>
          <a:p>
            <a:r>
              <a:rPr lang="en-US" dirty="0"/>
              <a:t>		our minds, our hearts, our spirits are unavoidably challenged</a:t>
            </a:r>
          </a:p>
          <a:p>
            <a:r>
              <a:rPr lang="en-US" dirty="0"/>
              <a:t>		by the fact that we face death and human grief and suffering every day. </a:t>
            </a:r>
          </a:p>
          <a:p>
            <a:endParaRPr lang="en-US" dirty="0"/>
          </a:p>
          <a:p>
            <a:r>
              <a:rPr lang="en-US" dirty="0"/>
              <a:t>	</a:t>
            </a:r>
          </a:p>
          <a:p>
            <a:r>
              <a:rPr lang="en-US" dirty="0"/>
              <a:t>	</a:t>
            </a:r>
            <a:r>
              <a:rPr lang="en-US" b="1" dirty="0"/>
              <a:t>If we are not as aware, trained and skillful </a:t>
            </a:r>
          </a:p>
          <a:p>
            <a:r>
              <a:rPr lang="en-US" b="1" dirty="0"/>
              <a:t>	about attending to ourselves as we are to our technical duties and our clients</a:t>
            </a:r>
            <a:r>
              <a:rPr lang="en-US" dirty="0"/>
              <a:t>,</a:t>
            </a:r>
          </a:p>
          <a:p>
            <a:r>
              <a:rPr lang="en-US" dirty="0"/>
              <a:t>		</a:t>
            </a:r>
            <a:r>
              <a:rPr lang="en-US" b="1" dirty="0"/>
              <a:t>we risk </a:t>
            </a:r>
            <a:r>
              <a:rPr lang="en-US" dirty="0"/>
              <a:t>not only technical and service failures, </a:t>
            </a:r>
          </a:p>
          <a:p>
            <a:r>
              <a:rPr lang="en-US" dirty="0"/>
              <a:t>		but the erosion, even breakdown, of our personal wellbeing and, </a:t>
            </a:r>
          </a:p>
          <a:p>
            <a:r>
              <a:rPr lang="en-US" dirty="0"/>
              <a:t>		indeed, the rest of our lives.</a:t>
            </a:r>
          </a:p>
          <a:p>
            <a:r>
              <a:rPr lang="en-US" dirty="0"/>
              <a:t>	This erosion, of our work</a:t>
            </a:r>
            <a:r>
              <a:rPr lang="en-US" baseline="0" dirty="0"/>
              <a:t> efficiency and our whole lives,</a:t>
            </a:r>
            <a:r>
              <a:rPr lang="en-US" dirty="0"/>
              <a:t> has come to be called</a:t>
            </a:r>
          </a:p>
          <a:p>
            <a:r>
              <a:rPr lang="en-US" dirty="0"/>
              <a:t>	</a:t>
            </a:r>
            <a:r>
              <a:rPr lang="en-US" b="1" dirty="0"/>
              <a:t> “compassion stress” and “compassion fatigue.”</a:t>
            </a:r>
          </a:p>
          <a:p>
            <a:endParaRPr lang="en-US" dirty="0"/>
          </a:p>
          <a:p>
            <a:r>
              <a:rPr lang="en-US" b="1" dirty="0">
                <a:solidFill>
                  <a:srgbClr val="0000FF"/>
                </a:solidFill>
              </a:rPr>
              <a:t>ASK</a:t>
            </a:r>
            <a:r>
              <a:rPr lang="en-US" b="1" dirty="0"/>
              <a:t>:</a:t>
            </a:r>
            <a:r>
              <a:rPr lang="en-US" dirty="0"/>
              <a:t> </a:t>
            </a:r>
            <a:r>
              <a:rPr lang="en-US" dirty="0">
                <a:solidFill>
                  <a:srgbClr val="0000FF"/>
                </a:solidFill>
              </a:rPr>
              <a:t>How many of you have heard the terms</a:t>
            </a:r>
          </a:p>
          <a:p>
            <a:r>
              <a:rPr lang="en-US" dirty="0">
                <a:solidFill>
                  <a:srgbClr val="0000FF"/>
                </a:solidFill>
              </a:rPr>
              <a:t>	 “compassion stress” or “compassion fatigue”?</a:t>
            </a:r>
          </a:p>
          <a:p>
            <a:endParaRPr lang="en-US" dirty="0"/>
          </a:p>
          <a:p>
            <a:r>
              <a:rPr lang="en-US" dirty="0">
                <a:solidFill>
                  <a:srgbClr val="008000"/>
                </a:solidFill>
              </a:rPr>
              <a:t>[Solicit answers, comments.  Usually, less than half of participants have heard the terms.]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4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03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a:t>
            </a:r>
            <a:r>
              <a:rPr lang="en-US" b="1" baseline="0" dirty="0"/>
              <a:t> exactly, what are the threats to our empathy and compassion? What things take their toll and erode us in this work?</a:t>
            </a:r>
          </a:p>
          <a:p>
            <a:r>
              <a:rPr lang="en-US" b="1" baseline="0" dirty="0"/>
              <a:t>	Let’s take a look at them.</a:t>
            </a:r>
          </a:p>
          <a:p>
            <a:r>
              <a:rPr lang="en-US" baseline="0" dirty="0"/>
              <a:t>	First, let’s look at external factors that can wear us down – </a:t>
            </a:r>
          </a:p>
          <a:p>
            <a:r>
              <a:rPr lang="en-US" baseline="0" dirty="0"/>
              <a:t>	or help buffer us from stress and fatigue, if we experience them as good, positive factors!</a:t>
            </a:r>
          </a:p>
          <a:p>
            <a:endParaRPr lang="en-US" baseline="0" dirty="0"/>
          </a:p>
          <a:p>
            <a:r>
              <a:rPr lang="en-US" baseline="0" dirty="0"/>
              <a:t>[Review slide content]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9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combines with external factors to determine</a:t>
            </a:r>
            <a:r>
              <a:rPr lang="en-US" baseline="0" dirty="0"/>
              <a:t> what’s going to erode us</a:t>
            </a:r>
          </a:p>
          <a:p>
            <a:r>
              <a:rPr lang="en-US" dirty="0"/>
              <a:t>	</a:t>
            </a:r>
            <a:r>
              <a:rPr lang="en-US" baseline="0" dirty="0"/>
              <a:t> are internal, or personal factors. </a:t>
            </a:r>
          </a:p>
          <a:p>
            <a:r>
              <a:rPr lang="en-US" baseline="0" dirty="0"/>
              <a:t>	Indeed, these significantly effect not only what will “get to us” personally,</a:t>
            </a:r>
          </a:p>
          <a:p>
            <a:r>
              <a:rPr lang="en-US" dirty="0"/>
              <a:t>	</a:t>
            </a:r>
            <a:r>
              <a:rPr lang="en-US" baseline="0" dirty="0"/>
              <a:t> but enormously informs our overall level of equanimity.</a:t>
            </a:r>
          </a:p>
          <a:p>
            <a:endParaRPr lang="en-US" baseline="0" dirty="0"/>
          </a:p>
          <a:p>
            <a:r>
              <a:rPr lang="en-US" baseline="0" dirty="0"/>
              <a:t>Firstly, the very empathy that leads us to choose to do this work</a:t>
            </a:r>
          </a:p>
          <a:p>
            <a:r>
              <a:rPr lang="en-US" baseline="0" dirty="0"/>
              <a:t>	can actually make us susceptible to inappropriate, unhealthy actions and responses,</a:t>
            </a:r>
          </a:p>
          <a:p>
            <a:r>
              <a:rPr lang="en-US" baseline="0" dirty="0"/>
              <a:t>	when we don’t train up our equanimity.</a:t>
            </a:r>
          </a:p>
          <a:p>
            <a:endParaRPr lang="en-US" baseline="0" dirty="0"/>
          </a:p>
          <a:p>
            <a:r>
              <a:rPr lang="en-US" baseline="0" dirty="0"/>
              <a:t>This is a bit of a challenging assertion, but it holds true:</a:t>
            </a:r>
          </a:p>
          <a:p>
            <a:r>
              <a:rPr lang="en-US" baseline="0" dirty="0"/>
              <a:t>	- almost all of us who gravitate toward caregiving professions </a:t>
            </a:r>
          </a:p>
          <a:p>
            <a:r>
              <a:rPr lang="en-US" dirty="0"/>
              <a:t>		</a:t>
            </a:r>
            <a:r>
              <a:rPr lang="en-US" baseline="0" dirty="0"/>
              <a:t>did not choose this work</a:t>
            </a:r>
            <a:r>
              <a:rPr lang="en-US" dirty="0"/>
              <a:t> only </a:t>
            </a:r>
            <a:r>
              <a:rPr lang="en-US" baseline="0" dirty="0"/>
              <a:t>by random chance or</a:t>
            </a:r>
          </a:p>
          <a:p>
            <a:r>
              <a:rPr lang="en-US" dirty="0"/>
              <a:t>		</a:t>
            </a:r>
            <a:r>
              <a:rPr lang="en-US" baseline="0" dirty="0"/>
              <a:t> fully independent intention.</a:t>
            </a:r>
          </a:p>
          <a:p>
            <a:r>
              <a:rPr lang="en-US" baseline="0" dirty="0"/>
              <a:t>	- our family history and personal experience groomed us for this work,</a:t>
            </a:r>
          </a:p>
          <a:p>
            <a:r>
              <a:rPr lang="en-US" baseline="0" dirty="0"/>
              <a:t>		and that included some tough or tragic experiences.</a:t>
            </a:r>
          </a:p>
          <a:p>
            <a:r>
              <a:rPr lang="en-US" baseline="0" dirty="0"/>
              <a:t>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20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278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11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b="1" baseline="0" dirty="0"/>
              <a:t>When too many of these factors, external and personal, are negative,</a:t>
            </a:r>
          </a:p>
          <a:p>
            <a:r>
              <a:rPr lang="en-US" b="1" baseline="0" dirty="0"/>
              <a:t>	 the “cost” of work starts to overwhelm the satisfaction, </a:t>
            </a:r>
          </a:p>
          <a:p>
            <a:r>
              <a:rPr lang="en-US" baseline="0" dirty="0"/>
              <a:t>	</a:t>
            </a:r>
            <a:r>
              <a:rPr lang="en-US" b="1" baseline="0" dirty="0"/>
              <a:t>and we end up experiencing stress.</a:t>
            </a:r>
          </a:p>
          <a:p>
            <a:r>
              <a:rPr lang="en-US" b="1" dirty="0"/>
              <a:t>	If </a:t>
            </a:r>
            <a:r>
              <a:rPr lang="en-US" b="1" baseline="0" dirty="0"/>
              <a:t>they progress, we can end up with “compassion fatigue” or “burnout.”</a:t>
            </a:r>
          </a:p>
          <a:p>
            <a:endParaRPr lang="en-US" baseline="0" dirty="0"/>
          </a:p>
          <a:p>
            <a:r>
              <a:rPr lang="en-US" baseline="0" dirty="0"/>
              <a:t>	We used to think these terms, like empathy and compassion, </a:t>
            </a:r>
          </a:p>
          <a:p>
            <a:r>
              <a:rPr lang="en-US" dirty="0"/>
              <a:t>	</a:t>
            </a:r>
            <a:r>
              <a:rPr lang="en-US" baseline="0" dirty="0"/>
              <a:t>were inter-changeable. But they actually have differences.</a:t>
            </a:r>
          </a:p>
          <a:p>
            <a:endParaRPr lang="en-US" baseline="0" dirty="0"/>
          </a:p>
          <a:p>
            <a:r>
              <a:rPr lang="en-US" baseline="0" dirty="0"/>
              <a:t>	</a:t>
            </a:r>
            <a:r>
              <a:rPr lang="en-US" b="1" baseline="0" dirty="0"/>
              <a:t>“Burnout” can happen in any profession.</a:t>
            </a:r>
          </a:p>
          <a:p>
            <a:r>
              <a:rPr lang="en-US" dirty="0"/>
              <a:t>	</a:t>
            </a:r>
            <a:r>
              <a:rPr lang="en-US" baseline="0" dirty="0"/>
              <a:t>It can be the thing that does some in human services in,</a:t>
            </a:r>
          </a:p>
          <a:p>
            <a:r>
              <a:rPr lang="en-US" dirty="0"/>
              <a:t>	</a:t>
            </a:r>
            <a:r>
              <a:rPr lang="en-US" baseline="0" dirty="0"/>
              <a:t> rather than the compassion factors.</a:t>
            </a:r>
          </a:p>
          <a:p>
            <a:r>
              <a:rPr lang="en-US" dirty="0"/>
              <a:t>	</a:t>
            </a:r>
            <a:r>
              <a:rPr lang="en-US" baseline="0" dirty="0"/>
              <a:t> Burnout stems from a combination of external and internal factors</a:t>
            </a:r>
          </a:p>
          <a:p>
            <a:r>
              <a:rPr lang="en-US" dirty="0"/>
              <a:t>	</a:t>
            </a:r>
            <a:r>
              <a:rPr lang="en-US" baseline="0" dirty="0"/>
              <a:t> that are frustrating and not fulfilling one’s professional aspirations or 	values.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But Compassion Stress/Fatigue are processes directly linked</a:t>
            </a:r>
          </a:p>
          <a:p>
            <a:r>
              <a:rPr lang="en-US" b="1" dirty="0"/>
              <a:t>	</a:t>
            </a:r>
            <a:r>
              <a:rPr lang="en-US" b="1" baseline="0" dirty="0"/>
              <a:t> to being responsible for alleviating the suffering of others.</a:t>
            </a:r>
          </a:p>
          <a:p>
            <a:r>
              <a:rPr lang="en-US" baseline="0" dirty="0"/>
              <a:t>	 And </a:t>
            </a:r>
            <a:r>
              <a:rPr lang="en-US" dirty="0"/>
              <a:t>the cost of this work is to your </a:t>
            </a:r>
            <a:r>
              <a:rPr lang="en-US" baseline="0" dirty="0"/>
              <a:t>heart and spirit,</a:t>
            </a:r>
            <a:r>
              <a:rPr lang="en-US" dirty="0"/>
              <a:t> and your total life.</a:t>
            </a:r>
            <a:endParaRPr lang="en-US" baseline="0" dirty="0"/>
          </a:p>
          <a:p>
            <a:r>
              <a:rPr lang="en-US" baseline="0" dirty="0"/>
              <a:t>	It cannot stay compartmentalized to your work environment.	</a:t>
            </a:r>
          </a:p>
          <a:p>
            <a:r>
              <a:rPr lang="en-US" dirty="0"/>
              <a:t>	Com</a:t>
            </a:r>
            <a:r>
              <a:rPr lang="en-US" baseline="0" dirty="0"/>
              <a:t>passion fatigue actually erodes your ability </a:t>
            </a:r>
          </a:p>
          <a:p>
            <a:r>
              <a:rPr lang="en-US" dirty="0"/>
              <a:t>	</a:t>
            </a:r>
            <a:r>
              <a:rPr lang="en-US" baseline="0" dirty="0"/>
              <a:t>to experience any joy, love, recovery anywhere in your life. </a:t>
            </a:r>
            <a:endParaRPr lang="en-US" dirty="0"/>
          </a:p>
          <a:p>
            <a:endParaRPr lang="en-US" dirty="0"/>
          </a:p>
          <a:p>
            <a:r>
              <a:rPr lang="en-US" dirty="0"/>
              <a:t>	</a:t>
            </a:r>
            <a:r>
              <a:rPr lang="en-US" b="1" dirty="0"/>
              <a:t>Burnout and Compassion Fatigue are “edge states.” </a:t>
            </a:r>
          </a:p>
          <a:p>
            <a:r>
              <a:rPr lang="en-US" dirty="0"/>
              <a:t>	</a:t>
            </a:r>
            <a:r>
              <a:rPr lang="en-US" b="1" dirty="0"/>
              <a:t>Often, </a:t>
            </a:r>
            <a:r>
              <a:rPr lang="en-US" b="1" baseline="0" dirty="0"/>
              <a:t>we deny or try to cope wi</a:t>
            </a:r>
            <a:r>
              <a:rPr lang="en-US" b="1" dirty="0"/>
              <a:t>th them  with:</a:t>
            </a:r>
            <a:endParaRPr lang="en-US" b="1" baseline="0" dirty="0"/>
          </a:p>
          <a:p>
            <a:r>
              <a:rPr lang="en-US" baseline="0" dirty="0"/>
              <a:t> 		 - avoidance (substance abuse, other avoidance tactics)</a:t>
            </a:r>
          </a:p>
          <a:p>
            <a:r>
              <a:rPr lang="en-US" baseline="0" dirty="0"/>
              <a:t> 		 - numbness</a:t>
            </a:r>
          </a:p>
          <a:p>
            <a:r>
              <a:rPr lang="en-US" baseline="0" dirty="0"/>
              <a:t> 		 - outrage (</a:t>
            </a:r>
            <a:r>
              <a:rPr lang="en-US" dirty="0"/>
              <a:t>including “moral outrage” and “justice” fighting)</a:t>
            </a:r>
          </a:p>
          <a:p>
            <a:endParaRPr lang="en-US" dirty="0"/>
          </a:p>
          <a:p>
            <a:r>
              <a:rPr lang="en-US" dirty="0"/>
              <a:t>From </a:t>
            </a:r>
            <a:r>
              <a:rPr lang="en-US" baseline="0" dirty="0"/>
              <a:t>a distance, we know that these ways of coping do not help anything.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65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8000"/>
                </a:solidFill>
              </a:rPr>
              <a:t>[Review, discuss slide</a:t>
            </a:r>
            <a:r>
              <a:rPr lang="en-US" b="1" baseline="0" dirty="0">
                <a:solidFill>
                  <a:srgbClr val="008000"/>
                </a:solidFill>
              </a:rPr>
              <a:t> content]</a:t>
            </a:r>
          </a:p>
          <a:p>
            <a:endParaRPr lang="en-US" b="1" baseline="0" dirty="0">
              <a:solidFill>
                <a:srgbClr val="008000"/>
              </a:solidFill>
            </a:endParaRPr>
          </a:p>
          <a:p>
            <a:r>
              <a:rPr lang="en-US" b="1" dirty="0"/>
              <a:t>At the end of this session, you’ll be given </a:t>
            </a:r>
            <a:endParaRPr lang="en-US" b="1" baseline="0" dirty="0"/>
          </a:p>
          <a:p>
            <a:r>
              <a:rPr lang="en-US" b="1" baseline="0" dirty="0"/>
              <a:t>a compassion fatigue self-assessment. </a:t>
            </a:r>
          </a:p>
          <a:p>
            <a:endParaRPr lang="en-US" b="1" baseline="0" dirty="0"/>
          </a:p>
          <a:p>
            <a:r>
              <a:rPr lang="en-US" b="1" baseline="0" dirty="0"/>
              <a:t>Because one of the primary features of compassion fatigue</a:t>
            </a:r>
          </a:p>
          <a:p>
            <a:r>
              <a:rPr lang="en-US" b="1" baseline="0" dirty="0"/>
              <a:t> is an inability to see it in yourself,</a:t>
            </a:r>
          </a:p>
          <a:p>
            <a:r>
              <a:rPr lang="en-US" b="0" baseline="0" dirty="0"/>
              <a:t>We strongly encourage you to make some quiet personal time</a:t>
            </a:r>
          </a:p>
          <a:p>
            <a:r>
              <a:rPr lang="en-US" b="0" baseline="0" dirty="0"/>
              <a:t> to take this assessment and</a:t>
            </a:r>
            <a:r>
              <a:rPr lang="en-US" b="0" dirty="0"/>
              <a:t> </a:t>
            </a:r>
            <a:r>
              <a:rPr lang="en-US" b="0" baseline="0" dirty="0"/>
              <a:t>See where you are on it. </a:t>
            </a:r>
          </a:p>
          <a:p>
            <a:r>
              <a:rPr lang="en-US" b="0" baseline="0" dirty="0"/>
              <a:t>Because the sooner you recognize it and attend to it,</a:t>
            </a:r>
          </a:p>
          <a:p>
            <a:r>
              <a:rPr lang="en-US" b="0" baseline="0" dirty="0"/>
              <a:t> the easier</a:t>
            </a:r>
            <a:r>
              <a:rPr lang="en-US" dirty="0"/>
              <a:t> it </a:t>
            </a:r>
            <a:r>
              <a:rPr lang="en-US" b="0" baseline="0" dirty="0"/>
              <a:t>will be to address it </a:t>
            </a:r>
          </a:p>
          <a:p>
            <a:r>
              <a:rPr lang="en-US" b="0" baseline="0" dirty="0"/>
              <a:t>and develop the skills to minimize it in the future.</a:t>
            </a:r>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1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And here’s where we want to issue a difficult but important appeal for compassion for each other.</a:t>
            </a:r>
          </a:p>
          <a:p>
            <a:pPr defTabSz="931774">
              <a:defRPr/>
            </a:pPr>
            <a:r>
              <a:rPr lang="en-US" dirty="0">
                <a:solidFill>
                  <a:prstClr val="black"/>
                </a:solidFill>
              </a:rPr>
              <a:t>When a coworker is beginning to exhibit some of these attitudes and behaviors,</a:t>
            </a:r>
          </a:p>
          <a:p>
            <a:pPr defTabSz="931774">
              <a:defRPr/>
            </a:pPr>
            <a:r>
              <a:rPr lang="en-US" dirty="0">
                <a:solidFill>
                  <a:prstClr val="black"/>
                </a:solidFill>
              </a:rPr>
              <a:t>our instinctual response is probably NOT compassion is it?</a:t>
            </a:r>
          </a:p>
          <a:p>
            <a:pPr defTabSz="931774">
              <a:defRPr/>
            </a:pPr>
            <a:r>
              <a:rPr lang="en-US" dirty="0">
                <a:solidFill>
                  <a:prstClr val="black"/>
                </a:solidFill>
              </a:rPr>
              <a:t>It’s irritation, avoidance, reprimand…but if someone is compassion fatigued –</a:t>
            </a:r>
          </a:p>
          <a:p>
            <a:pPr defTabSz="931774">
              <a:defRPr/>
            </a:pPr>
            <a:r>
              <a:rPr lang="en-US" dirty="0">
                <a:solidFill>
                  <a:prstClr val="black"/>
                </a:solidFill>
              </a:rPr>
              <a:t>  and, oh by the way, you </a:t>
            </a:r>
            <a:r>
              <a:rPr lang="en-US" i="1" dirty="0">
                <a:solidFill>
                  <a:prstClr val="black"/>
                </a:solidFill>
              </a:rPr>
              <a:t>bet</a:t>
            </a:r>
            <a:r>
              <a:rPr lang="en-US" dirty="0">
                <a:solidFill>
                  <a:prstClr val="black"/>
                </a:solidFill>
              </a:rPr>
              <a:t> it can be a bereaved family member who was the deceased’s caregiver--</a:t>
            </a:r>
          </a:p>
          <a:p>
            <a:pPr defTabSz="931774">
              <a:defRPr/>
            </a:pPr>
            <a:r>
              <a:rPr lang="en-US" dirty="0">
                <a:solidFill>
                  <a:prstClr val="black"/>
                </a:solidFill>
              </a:rPr>
              <a:t>When someone is exhibiting signs of compassion stress and fatigue and being difficult,</a:t>
            </a:r>
          </a:p>
          <a:p>
            <a:pPr defTabSz="931774">
              <a:defRPr/>
            </a:pPr>
            <a:r>
              <a:rPr lang="en-US" dirty="0">
                <a:solidFill>
                  <a:prstClr val="black"/>
                </a:solidFill>
              </a:rPr>
              <a:t>it’s important – and amazing – to offer a compassionate approach to them and feedback.</a:t>
            </a:r>
          </a:p>
          <a:p>
            <a:pPr defTabSz="931774">
              <a:defRPr/>
            </a:pPr>
            <a:r>
              <a:rPr lang="en-US" dirty="0">
                <a:solidFill>
                  <a:prstClr val="black"/>
                </a:solidFill>
              </a:rPr>
              <a:t>It will help them reconnect to their own humanity, and compassion for themselves. </a:t>
            </a:r>
          </a:p>
          <a:p>
            <a:pPr defTabSz="931774">
              <a:defRPr/>
            </a:pPr>
            <a:endParaRPr lang="en-US" b="1" dirty="0">
              <a:solidFill>
                <a:prstClr val="black"/>
              </a:solidFill>
            </a:endParaRPr>
          </a:p>
          <a:p>
            <a:pPr defTabSz="931774">
              <a:defRPr/>
            </a:pPr>
            <a:r>
              <a:rPr lang="en-US" b="1" dirty="0">
                <a:solidFill>
                  <a:prstClr val="black"/>
                </a:solidFill>
              </a:rPr>
              <a:t>And here’s the really good news!</a:t>
            </a:r>
          </a:p>
          <a:p>
            <a:pPr defTabSz="465887">
              <a:defRPr/>
            </a:pPr>
            <a:r>
              <a:rPr lang="en-US" b="1" dirty="0">
                <a:solidFill>
                  <a:prstClr val="black"/>
                </a:solidFill>
              </a:rPr>
              <a:t>There are healthy, positive ways to stave off these edge states: </a:t>
            </a:r>
          </a:p>
          <a:p>
            <a:pPr defTabSz="465887">
              <a:defRPr/>
            </a:pPr>
            <a:r>
              <a:rPr lang="en-US" b="1" dirty="0">
                <a:solidFill>
                  <a:prstClr val="black"/>
                </a:solidFill>
              </a:rPr>
              <a:t>	- to prevent them from developing </a:t>
            </a:r>
          </a:p>
          <a:p>
            <a:pPr defTabSz="465887">
              <a:defRPr/>
            </a:pPr>
            <a:r>
              <a:rPr lang="en-US" b="1" dirty="0">
                <a:solidFill>
                  <a:prstClr val="black"/>
                </a:solidFill>
              </a:rPr>
              <a:t>  	-  and to heal them when they start. </a:t>
            </a: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25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518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026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antidote to vicarious trauma, burnout and compassion</a:t>
            </a:r>
            <a:r>
              <a:rPr lang="en-US" b="1" baseline="0" dirty="0"/>
              <a:t> </a:t>
            </a:r>
            <a:r>
              <a:rPr lang="en-US" b="1" dirty="0"/>
              <a:t>fatigue is RESILIENCY.</a:t>
            </a:r>
          </a:p>
          <a:p>
            <a:endParaRPr lang="en-US" dirty="0"/>
          </a:p>
          <a:p>
            <a:r>
              <a:rPr lang="en-US" dirty="0"/>
              <a:t>Resiliency</a:t>
            </a:r>
            <a:r>
              <a:rPr lang="en-US" baseline="0" dirty="0"/>
              <a:t> is defined as:</a:t>
            </a:r>
          </a:p>
          <a:p>
            <a:r>
              <a:rPr lang="en-US" dirty="0"/>
              <a:t>	1) the ability of something to return to its original shape after it has been pulled, stretched, pressed, bent, etc.</a:t>
            </a:r>
          </a:p>
          <a:p>
            <a:r>
              <a:rPr lang="en-US" dirty="0"/>
              <a:t>	2) an ability to recover from or adjust easily to misfortune or change.</a:t>
            </a:r>
            <a:endParaRPr lang="en-US" u="sng" dirty="0">
              <a:solidFill>
                <a:srgbClr val="000000"/>
              </a:solidFill>
            </a:endParaRPr>
          </a:p>
          <a:p>
            <a:endParaRPr lang="en-US" dirty="0"/>
          </a:p>
          <a:p>
            <a:r>
              <a:rPr lang="en-US" b="1" dirty="0"/>
              <a:t>Yes, some resilienc</a:t>
            </a:r>
            <a:r>
              <a:rPr lang="en-US" b="1" baseline="0" dirty="0"/>
              <a:t>y seems to be in-born, but the really exciting news is</a:t>
            </a:r>
          </a:p>
          <a:p>
            <a:r>
              <a:rPr lang="en-US" b="1" baseline="0" dirty="0"/>
              <a:t>that it can also be developed and trained!</a:t>
            </a:r>
          </a:p>
          <a:p>
            <a:endParaRPr lang="en-US" baseline="0" dirty="0"/>
          </a:p>
          <a:p>
            <a:r>
              <a:rPr lang="en-US" baseline="0" dirty="0"/>
              <a:t>Just like those who undertake physical conditioning in athletics, </a:t>
            </a:r>
          </a:p>
          <a:p>
            <a:r>
              <a:rPr lang="en-US" dirty="0"/>
              <a:t>	</a:t>
            </a:r>
            <a:r>
              <a:rPr lang="en-US" baseline="0" dirty="0"/>
              <a:t>EMS and protection fields,</a:t>
            </a:r>
          </a:p>
          <a:p>
            <a:r>
              <a:rPr lang="en-US" baseline="0" dirty="0"/>
              <a:t>We can train and condition our mental and physical reflexes and abilities for better performance and well-being in high-compassion stress work!</a:t>
            </a:r>
          </a:p>
          <a:p>
            <a:r>
              <a:rPr lang="en-US" baseline="0" dirty="0"/>
              <a:t>And indeed, we should. Because these abilities are just as important to success as our technical training.</a:t>
            </a:r>
          </a:p>
          <a:p>
            <a:endParaRPr lang="en-US" baseline="0" dirty="0"/>
          </a:p>
          <a:p>
            <a:endParaRPr lang="en-US" baseline="0" dirty="0"/>
          </a:p>
          <a:p>
            <a:r>
              <a:rPr lang="en-US" b="1" dirty="0"/>
              <a:t>The Skill</a:t>
            </a:r>
            <a:r>
              <a:rPr lang="en-US" b="1" baseline="0" dirty="0"/>
              <a:t> sets we need to develop to stay well in Science Care work include:</a:t>
            </a:r>
          </a:p>
          <a:p>
            <a:r>
              <a:rPr lang="en-US" b="1" baseline="0" dirty="0"/>
              <a:t>	- Self-Awareness</a:t>
            </a:r>
          </a:p>
          <a:p>
            <a:r>
              <a:rPr lang="en-US" b="1" baseline="0" dirty="0"/>
              <a:t>	- Self-Regulation, and</a:t>
            </a:r>
          </a:p>
          <a:p>
            <a:r>
              <a:rPr lang="en-US" b="1" baseline="0" dirty="0"/>
              <a:t>	- Self-Care</a:t>
            </a:r>
          </a:p>
          <a:p>
            <a:endParaRPr lang="en-US" baseline="0" dirty="0"/>
          </a:p>
          <a:p>
            <a:r>
              <a:rPr lang="en-US" b="1" baseline="0" dirty="0"/>
              <a:t>Now, if you are not a “touchy-feely” person </a:t>
            </a:r>
            <a:r>
              <a:rPr lang="en-US" baseline="0" dirty="0"/>
              <a:t>who loves to share your feelings and explore the deeper meaning of your life,</a:t>
            </a:r>
          </a:p>
          <a:p>
            <a:r>
              <a:rPr lang="en-US" b="1" baseline="0" dirty="0"/>
              <a:t>That’s okay! </a:t>
            </a:r>
            <a:r>
              <a:rPr lang="en-US" baseline="0" dirty="0"/>
              <a:t>You do </a:t>
            </a:r>
            <a:r>
              <a:rPr lang="en-US" i="1" baseline="0" dirty="0"/>
              <a:t>not</a:t>
            </a:r>
            <a:r>
              <a:rPr lang="en-US" baseline="0" dirty="0"/>
              <a:t> have to enter psychotherapy or go on a vision quest or sing “Kum Ba Ya” with your colleagues to do this –</a:t>
            </a:r>
          </a:p>
          <a:p>
            <a:r>
              <a:rPr lang="en-US" baseline="0" dirty="0"/>
              <a:t>	- not that there’s anything wrong with that!</a:t>
            </a:r>
          </a:p>
          <a:p>
            <a:endParaRPr lang="en-US" baseline="0" dirty="0"/>
          </a:p>
          <a:p>
            <a:r>
              <a:rPr lang="en-US" b="1" baseline="0" dirty="0"/>
              <a:t>But here’s the truth: </a:t>
            </a:r>
          </a:p>
          <a:p>
            <a:r>
              <a:rPr lang="en-US" b="1" baseline="0" dirty="0"/>
              <a:t>the stress of your work has more in common with a military combat medic </a:t>
            </a:r>
          </a:p>
          <a:p>
            <a:r>
              <a:rPr lang="en-US" b="1" baseline="0" dirty="0"/>
              <a:t>than with an investment banker or an engineer.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62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pressure. </a:t>
            </a:r>
          </a:p>
          <a:p>
            <a:endParaRPr lang="en-US" dirty="0"/>
          </a:p>
          <a:p>
            <a:r>
              <a:rPr lang="en-US" dirty="0"/>
              <a:t>Your work is nothing short of heroic.</a:t>
            </a:r>
          </a:p>
          <a:p>
            <a:r>
              <a:rPr lang="en-US" dirty="0"/>
              <a:t>And heroic work requires extra levels of self-awareness, self-discipline, self-care –</a:t>
            </a:r>
          </a:p>
          <a:p>
            <a:r>
              <a:rPr lang="en-US" dirty="0"/>
              <a:t>Or, well, ever notice how hard heroes fall, when they do? </a:t>
            </a:r>
          </a:p>
          <a:p>
            <a:r>
              <a:rPr lang="en-US" dirty="0"/>
              <a:t>Or how they can get suddenly weakened or taken advantage of by the most subtle, personal vulnerabilities?</a:t>
            </a:r>
          </a:p>
          <a:p>
            <a:r>
              <a:rPr lang="en-US" dirty="0"/>
              <a:t>Think of mythic heroes, or superheroes: Superman, Batman…what brings them to their knees?</a:t>
            </a:r>
          </a:p>
          <a:p>
            <a:endParaRPr lang="en-US" dirty="0"/>
          </a:p>
          <a:p>
            <a:r>
              <a:rPr lang="en-US" dirty="0"/>
              <a:t>Would you like to know how to become a hero </a:t>
            </a:r>
          </a:p>
          <a:p>
            <a:r>
              <a:rPr lang="en-US" dirty="0"/>
              <a:t>that doesn’t have a tragic fall and ruin, </a:t>
            </a:r>
          </a:p>
          <a:p>
            <a:r>
              <a:rPr lang="en-US" dirty="0"/>
              <a:t>how build your resistance to your “Cryptonite?”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436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1" baseline="0" dirty="0"/>
              <a:t>Self Awareness Skills include:</a:t>
            </a:r>
          </a:p>
          <a:p>
            <a:endParaRPr lang="en-US" baseline="0" dirty="0"/>
          </a:p>
          <a:p>
            <a:r>
              <a:rPr lang="en-US" b="1" baseline="0" dirty="0"/>
              <a:t>Being consciously attuned to your body, mind, emotions, spirit</a:t>
            </a:r>
          </a:p>
          <a:p>
            <a:r>
              <a:rPr lang="en-US" b="1" baseline="0" dirty="0"/>
              <a:t>	- so that you know how you are being and presenting in this moment,</a:t>
            </a:r>
          </a:p>
          <a:p>
            <a:r>
              <a:rPr lang="en-US" b="1" dirty="0"/>
              <a:t>	</a:t>
            </a:r>
            <a:r>
              <a:rPr lang="en-US" b="1" baseline="0" dirty="0"/>
              <a:t> to take care of yourself and others</a:t>
            </a:r>
            <a:r>
              <a:rPr lang="en-US" b="1" dirty="0"/>
              <a:t> simultaneously.</a:t>
            </a:r>
            <a:endParaRPr lang="en-US" b="1" baseline="0" dirty="0"/>
          </a:p>
          <a:p>
            <a:endParaRPr lang="en-US" b="1" baseline="0" dirty="0"/>
          </a:p>
          <a:p>
            <a:r>
              <a:rPr lang="en-US" b="0" baseline="0" dirty="0"/>
              <a:t>This is not something that those of us outside athletic,  </a:t>
            </a:r>
          </a:p>
          <a:p>
            <a:r>
              <a:rPr lang="en-US" b="0" baseline="0" dirty="0"/>
              <a:t>mental health o</a:t>
            </a:r>
            <a:r>
              <a:rPr lang="en-US" dirty="0"/>
              <a:t>r protection fields  </a:t>
            </a:r>
            <a:r>
              <a:rPr lang="en-US" b="0" baseline="0" dirty="0"/>
              <a:t>often work on.</a:t>
            </a:r>
          </a:p>
          <a:p>
            <a:r>
              <a:rPr lang="en-US" b="0" baseline="0" dirty="0"/>
              <a:t>In fact, many of us have been taught </a:t>
            </a:r>
          </a:p>
          <a:p>
            <a:r>
              <a:rPr lang="en-US" b="0" baseline="0" dirty="0"/>
              <a:t>that it’s virtuous to ignore, tune OUT of our bodies, emotions and spirits.</a:t>
            </a:r>
          </a:p>
          <a:p>
            <a:r>
              <a:rPr lang="en-US" b="0" baseline="0" dirty="0"/>
              <a:t>But this is dangerous in our work, can greatly affect not only our own wellbeing, but our effectiveness with others.</a:t>
            </a:r>
          </a:p>
          <a:p>
            <a:endParaRPr lang="en-US" b="0" baseline="0" dirty="0"/>
          </a:p>
          <a:p>
            <a:r>
              <a:rPr lang="en-US" b="0" baseline="0" dirty="0"/>
              <a:t>Knowing how how tired or alert you are, how tense or relaxed</a:t>
            </a:r>
          </a:p>
          <a:p>
            <a:r>
              <a:rPr lang="en-US" b="0" baseline="0" dirty="0"/>
              <a:t>how events or information coming in are impacting you emotionally and existentially</a:t>
            </a:r>
          </a:p>
          <a:p>
            <a:r>
              <a:rPr lang="en-US" b="0" baseline="0" dirty="0"/>
              <a:t>are keys to responding in ways that</a:t>
            </a:r>
          </a:p>
          <a:p>
            <a:r>
              <a:rPr lang="en-US" b="0" baseline="0" dirty="0"/>
              <a:t> will not only </a:t>
            </a:r>
            <a:r>
              <a:rPr lang="en-US" b="0" dirty="0"/>
              <a:t> </a:t>
            </a:r>
            <a:r>
              <a:rPr lang="en-US" b="0" baseline="0" dirty="0"/>
              <a:t>further your objectives and ensure the best possible outcome,</a:t>
            </a:r>
          </a:p>
          <a:p>
            <a:r>
              <a:rPr lang="en-US" b="0" baseline="0" dirty="0"/>
              <a:t> but help you take care of yourself now and later.</a:t>
            </a:r>
          </a:p>
          <a:p>
            <a:r>
              <a:rPr lang="en-US" b="0" baseline="0" dirty="0"/>
              <a:t>Just like with athletes, SWAT teams and crisis counselors. </a:t>
            </a:r>
          </a:p>
          <a:p>
            <a:endParaRPr lang="en-US" b="0" baseline="0" dirty="0"/>
          </a:p>
          <a:p>
            <a:r>
              <a:rPr lang="en-US" b="1" baseline="0" dirty="0"/>
              <a:t>Here’s a tip: what’s going on in your body, mind, and spirit when you are working 	is often a clue/barometer of what’s going on in </a:t>
            </a:r>
            <a:r>
              <a:rPr lang="en-US" b="1" i="1" dirty="0"/>
              <a:t>your clients, others.</a:t>
            </a:r>
            <a:endParaRPr lang="en-US" b="1" baseline="0" dirty="0"/>
          </a:p>
          <a:p>
            <a:r>
              <a:rPr lang="en-US" b="0" baseline="0" dirty="0"/>
              <a:t>	If you are encountering resistance or feeling at a loss to understand others, check into yourself first. As social beings, we are synergistic at the most </a:t>
            </a:r>
          </a:p>
          <a:p>
            <a:r>
              <a:rPr lang="en-US" dirty="0"/>
              <a:t>	</a:t>
            </a:r>
            <a:r>
              <a:rPr lang="en-US" b="0" baseline="0" dirty="0"/>
              <a:t>subtle but</a:t>
            </a:r>
            <a:r>
              <a:rPr lang="en-US" b="0" dirty="0"/>
              <a:t> profound levels…..</a:t>
            </a:r>
            <a:endParaRPr lang="en-US" b="0" baseline="0" dirty="0"/>
          </a:p>
          <a:p>
            <a:endParaRPr lang="en-US" b="0"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2959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Self-Awareness also needs to include personal assessment of your professional strengths and growing edges:</a:t>
            </a:r>
          </a:p>
          <a:p>
            <a:r>
              <a:rPr lang="en-US" b="1" baseline="0" dirty="0"/>
              <a:t>What skill and knowledge bases are natural talents for you, and where might you put some effort into developing?</a:t>
            </a:r>
          </a:p>
          <a:p>
            <a:endParaRPr lang="en-US" b="1" baseline="0" dirty="0"/>
          </a:p>
          <a:p>
            <a:r>
              <a:rPr lang="en-US" b="1" baseline="0" dirty="0"/>
              <a:t>Some examples:</a:t>
            </a:r>
          </a:p>
          <a:p>
            <a:r>
              <a:rPr lang="en-US" baseline="0" dirty="0"/>
              <a:t>Do you find yourself absolutely committed to the compassionate values of this work,</a:t>
            </a:r>
          </a:p>
          <a:p>
            <a:r>
              <a:rPr lang="en-US" baseline="0" dirty="0"/>
              <a:t>but quick to interrupt, “soothe” family members so they will stop crying?</a:t>
            </a:r>
          </a:p>
          <a:p>
            <a:r>
              <a:rPr lang="en-US" baseline="0" dirty="0"/>
              <a:t>	-if so, you might want to both:</a:t>
            </a:r>
          </a:p>
          <a:p>
            <a:r>
              <a:rPr lang="en-US" dirty="0"/>
              <a:t>		- do </a:t>
            </a:r>
            <a:r>
              <a:rPr lang="en-US" baseline="0" dirty="0"/>
              <a:t>some personal history processing,</a:t>
            </a:r>
            <a:r>
              <a:rPr lang="en-US" dirty="0"/>
              <a:t> </a:t>
            </a:r>
          </a:p>
          <a:p>
            <a:r>
              <a:rPr lang="en-US" baseline="0" dirty="0"/>
              <a:t>	-</a:t>
            </a:r>
            <a:r>
              <a:rPr lang="en-US" dirty="0"/>
              <a:t> </a:t>
            </a:r>
            <a:r>
              <a:rPr lang="en-US" baseline="0" dirty="0"/>
              <a:t> get some practical skills training on how to be present</a:t>
            </a:r>
          </a:p>
          <a:p>
            <a:r>
              <a:rPr lang="en-US" dirty="0"/>
              <a:t>		   </a:t>
            </a:r>
            <a:r>
              <a:rPr lang="en-US" baseline="0" dirty="0"/>
              <a:t> to suffering and grief.</a:t>
            </a:r>
          </a:p>
          <a:p>
            <a:endParaRPr lang="en-US" baseline="0" dirty="0"/>
          </a:p>
          <a:p>
            <a:r>
              <a:rPr lang="en-US" baseline="0" dirty="0"/>
              <a:t>Or, are you able to be with people’s grief all day long,</a:t>
            </a:r>
          </a:p>
          <a:p>
            <a:r>
              <a:rPr lang="en-US" baseline="0" dirty="0"/>
              <a:t> but working on your laptop is endlessly cumbersome and frustrating?</a:t>
            </a:r>
          </a:p>
          <a:p>
            <a:r>
              <a:rPr lang="en-US" baseline="0" dirty="0"/>
              <a:t>	- it’s to your credit to admit that you are techno-challenged, </a:t>
            </a:r>
          </a:p>
          <a:p>
            <a:r>
              <a:rPr lang="en-US" dirty="0"/>
              <a:t>		</a:t>
            </a:r>
            <a:r>
              <a:rPr lang="en-US" baseline="0" dirty="0"/>
              <a:t>and take a computer skills class.</a:t>
            </a:r>
          </a:p>
          <a:p>
            <a:r>
              <a:rPr lang="en-US" dirty="0"/>
              <a:t>	- </a:t>
            </a:r>
            <a:r>
              <a:rPr lang="en-US" baseline="0" dirty="0"/>
              <a:t> It’s important to realize that technology IS part of your care for people, </a:t>
            </a:r>
          </a:p>
          <a:p>
            <a:r>
              <a:rPr lang="en-US" dirty="0"/>
              <a:t>		</a:t>
            </a:r>
            <a:r>
              <a:rPr lang="en-US" baseline="0" dirty="0"/>
              <a:t>and your competence there </a:t>
            </a:r>
            <a:r>
              <a:rPr lang="en-US" i="1" baseline="0" dirty="0"/>
              <a:t>is</a:t>
            </a:r>
            <a:r>
              <a:rPr lang="en-US" baseline="0" dirty="0"/>
              <a:t> a caring skill!</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775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Lastly, you are working in a heroic field on that edge of life and death. </a:t>
            </a:r>
          </a:p>
          <a:p>
            <a:r>
              <a:rPr lang="en-US" b="1" baseline="0" dirty="0"/>
              <a:t>The nature of this work begs all kinds of “Big Questions,”</a:t>
            </a:r>
          </a:p>
          <a:p>
            <a:r>
              <a:rPr lang="en-US" b="1" baseline="0" dirty="0"/>
              <a:t>Existential and spiritual. </a:t>
            </a:r>
          </a:p>
          <a:p>
            <a:r>
              <a:rPr lang="en-US" b="1" baseline="0" dirty="0"/>
              <a:t>You will do well to have a some kind of practice for processing and coping with those. </a:t>
            </a:r>
            <a:endParaRPr lang="en-US" baseline="0" dirty="0"/>
          </a:p>
          <a:p>
            <a:endParaRPr lang="en-US" baseline="0" dirty="0"/>
          </a:p>
          <a:p>
            <a:r>
              <a:rPr lang="en-US" baseline="0" dirty="0"/>
              <a:t>In our culture, some people are intentional about religious, spiritual</a:t>
            </a:r>
          </a:p>
          <a:p>
            <a:r>
              <a:rPr lang="en-US" baseline="0" dirty="0"/>
              <a:t>	 or ethical practice ,</a:t>
            </a:r>
            <a:r>
              <a:rPr lang="en-US" dirty="0"/>
              <a:t> </a:t>
            </a:r>
            <a:r>
              <a:rPr lang="en-US" baseline="0" dirty="0"/>
              <a:t>and some folks aren’t. </a:t>
            </a:r>
          </a:p>
          <a:p>
            <a:r>
              <a:rPr lang="en-US" baseline="0" dirty="0"/>
              <a:t>In this line of work, </a:t>
            </a:r>
            <a:r>
              <a:rPr lang="en-US" b="1" baseline="0" dirty="0"/>
              <a:t>hard research evidence indicates that,</a:t>
            </a:r>
          </a:p>
          <a:p>
            <a:r>
              <a:rPr lang="en-US" b="1" baseline="0" dirty="0"/>
              <a:t>	, consciously exploring your questions about </a:t>
            </a:r>
          </a:p>
          <a:p>
            <a:r>
              <a:rPr lang="en-US" b="1" dirty="0"/>
              <a:t>	</a:t>
            </a:r>
            <a:r>
              <a:rPr lang="en-US" b="1" baseline="0" dirty="0"/>
              <a:t>life and death,</a:t>
            </a:r>
            <a:r>
              <a:rPr lang="en-US" b="1" dirty="0"/>
              <a:t> </a:t>
            </a:r>
            <a:r>
              <a:rPr lang="en-US" b="1" baseline="0" dirty="0"/>
              <a:t>truth and justice, good, evil, </a:t>
            </a:r>
          </a:p>
          <a:p>
            <a:r>
              <a:rPr lang="en-US" b="1" baseline="0" dirty="0"/>
              <a:t>having some sort of language and practice to cope with:</a:t>
            </a:r>
          </a:p>
          <a:p>
            <a:r>
              <a:rPr lang="en-US" b="1" baseline="0" dirty="0"/>
              <a:t>	- existential horror, tragedy, meaning creation and dissolution</a:t>
            </a:r>
          </a:p>
          <a:p>
            <a:r>
              <a:rPr lang="en-US" b="1" dirty="0"/>
              <a:t>h</a:t>
            </a:r>
            <a:r>
              <a:rPr lang="en-US" b="1" baseline="0" dirty="0"/>
              <a:t>elp you deal</a:t>
            </a:r>
            <a:r>
              <a:rPr lang="en-US" b="1" dirty="0"/>
              <a:t> with it better.</a:t>
            </a:r>
            <a:endParaRPr lang="en-US" baseline="0" dirty="0"/>
          </a:p>
          <a:p>
            <a:endParaRPr lang="en-US" baseline="0" dirty="0"/>
          </a:p>
          <a:p>
            <a:r>
              <a:rPr lang="en-US" baseline="0" dirty="0"/>
              <a:t>And, whatever you believe or understand now?</a:t>
            </a:r>
          </a:p>
          <a:p>
            <a:r>
              <a:rPr lang="en-US" baseline="0" dirty="0"/>
              <a:t>	This work will constantly pose new experiences that</a:t>
            </a:r>
          </a:p>
          <a:p>
            <a:r>
              <a:rPr lang="en-US" baseline="0" dirty="0"/>
              <a:t>	will challenge you and your perceptions, beliefs and understandings</a:t>
            </a:r>
          </a:p>
          <a:p>
            <a:r>
              <a:rPr lang="en-US" dirty="0"/>
              <a:t>	</a:t>
            </a:r>
            <a:r>
              <a:rPr lang="en-US" baseline="0" dirty="0"/>
              <a:t> to continually grow.</a:t>
            </a:r>
          </a:p>
          <a:p>
            <a:r>
              <a:rPr lang="en-US" baseline="0" dirty="0"/>
              <a:t>They won’t do well if they are too fixed, rigid.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20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Self-regulation is not something a lot of us have been taught in life, </a:t>
            </a:r>
          </a:p>
          <a:p>
            <a:r>
              <a:rPr lang="en-US" b="1" baseline="0" dirty="0"/>
              <a:t>and it’s not highly valued in our culture, because it’s not very “exciting,” and we LOOOOVE excitement!</a:t>
            </a:r>
          </a:p>
          <a:p>
            <a:r>
              <a:rPr lang="en-US" b="1" baseline="0" dirty="0"/>
              <a:t>But self-regulation is very important in our work, which offers “excitement” overload all the time.</a:t>
            </a:r>
          </a:p>
          <a:p>
            <a:endParaRPr lang="en-US" b="1" baseline="0" dirty="0"/>
          </a:p>
          <a:p>
            <a:r>
              <a:rPr lang="en-US" b="0" baseline="0" dirty="0"/>
              <a:t>Self-regulation is about how to use your self-awareness</a:t>
            </a:r>
          </a:p>
          <a:p>
            <a:r>
              <a:rPr lang="en-US" b="0" baseline="0" dirty="0"/>
              <a:t>	to have more conscious control over your perceptions, communication and behavior.</a:t>
            </a:r>
          </a:p>
          <a:p>
            <a:endParaRPr lang="en-US" baseline="0" dirty="0"/>
          </a:p>
          <a:p>
            <a:r>
              <a:rPr lang="en-US" b="1" dirty="0"/>
              <a:t>It’s about being keenly consciously aware of your physical and emotional responses right, </a:t>
            </a:r>
          </a:p>
          <a:p>
            <a:r>
              <a:rPr lang="en-US" b="1" i="1" dirty="0"/>
              <a:t>            right in this moment and ongoing</a:t>
            </a:r>
          </a:p>
          <a:p>
            <a:r>
              <a:rPr lang="en-US" b="1" dirty="0"/>
              <a:t>	</a:t>
            </a:r>
            <a:r>
              <a:rPr lang="en-US" dirty="0"/>
              <a:t>so that you can manage how you are being and presenting to others,</a:t>
            </a:r>
          </a:p>
          <a:p>
            <a:r>
              <a:rPr lang="en-US" dirty="0"/>
              <a:t>	to take care of yourself now so that things don</a:t>
            </a:r>
            <a:r>
              <a:rPr lang="fr-FR" dirty="0"/>
              <a:t>’</a:t>
            </a:r>
            <a:r>
              <a:rPr lang="en-US" dirty="0"/>
              <a:t>t </a:t>
            </a:r>
            <a:r>
              <a:rPr lang="en-US" b="0" dirty="0"/>
              <a:t>haunt you so much later.</a:t>
            </a:r>
          </a:p>
          <a:p>
            <a:endParaRPr lang="en-US" b="1" dirty="0"/>
          </a:p>
          <a:p>
            <a:r>
              <a:rPr lang="en-US" dirty="0"/>
              <a:t>This is something that athletes, mental health and protection professionals learn, </a:t>
            </a:r>
          </a:p>
          <a:p>
            <a:r>
              <a:rPr lang="en-US" dirty="0"/>
              <a:t>but not a lot of the rest of us.</a:t>
            </a:r>
          </a:p>
          <a:p>
            <a:r>
              <a:rPr lang="en-US" dirty="0"/>
              <a:t>In fact, many of us have been taught </a:t>
            </a:r>
          </a:p>
          <a:p>
            <a:r>
              <a:rPr lang="en-US" dirty="0"/>
              <a:t>that it’s virtuous to ignore, tune OUT of our bodies, emotions and spirits.</a:t>
            </a:r>
          </a:p>
          <a:p>
            <a:r>
              <a:rPr lang="en-US" dirty="0"/>
              <a:t>But this is dangerous in our work, can greatly affect not only our own wellbeing, but our effectiveness with others.</a:t>
            </a:r>
          </a:p>
          <a:p>
            <a:endParaRPr lang="en-US" dirty="0"/>
          </a:p>
          <a:p>
            <a:r>
              <a:rPr lang="en-US" dirty="0"/>
              <a:t>Knowing how to instantly assess and regulate</a:t>
            </a:r>
          </a:p>
          <a:p>
            <a:r>
              <a:rPr lang="en-US" dirty="0"/>
              <a:t> your level of awareness and arousal,</a:t>
            </a:r>
          </a:p>
          <a:p>
            <a:r>
              <a:rPr lang="en-US" dirty="0"/>
              <a:t>Is key to not only achieving your work objectives,</a:t>
            </a:r>
          </a:p>
          <a:p>
            <a:r>
              <a:rPr lang="en-US" dirty="0"/>
              <a:t> but taking care of yourself—and those you are serving.</a:t>
            </a:r>
          </a:p>
          <a:p>
            <a:endParaRPr lang="en-US" baseline="0" dirty="0"/>
          </a:p>
          <a:p>
            <a:r>
              <a:rPr lang="en-US" b="1" dirty="0"/>
              <a:t>And it’s not difficult, or “woo-woo.”</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8462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Self-Care</a:t>
            </a:r>
            <a:r>
              <a:rPr lang="en-US" b="1" baseline="0" dirty="0"/>
              <a:t> skills are often more familiar to people considering</a:t>
            </a:r>
          </a:p>
          <a:p>
            <a:r>
              <a:rPr lang="en-US" b="1" baseline="0" dirty="0"/>
              <a:t>Prevention for burnout and compassion fatigue.</a:t>
            </a:r>
          </a:p>
          <a:p>
            <a:r>
              <a:rPr lang="en-US" b="1" baseline="0" dirty="0"/>
              <a:t>But there are some less conventional, but evidence-based </a:t>
            </a:r>
          </a:p>
          <a:p>
            <a:r>
              <a:rPr lang="en-US" b="1" dirty="0"/>
              <a:t>c</a:t>
            </a:r>
            <a:r>
              <a:rPr lang="en-US" b="1" baseline="0" dirty="0"/>
              <a:t>aveats for people in our line of work: </a:t>
            </a:r>
          </a:p>
          <a:p>
            <a:endParaRPr lang="en-US" b="1" baseline="0" dirty="0"/>
          </a:p>
          <a:p>
            <a:r>
              <a:rPr lang="en-US" b="1" baseline="0" dirty="0"/>
              <a:t>Yes, it is important to eat right, exercise, and get enough rest.</a:t>
            </a:r>
          </a:p>
          <a:p>
            <a:r>
              <a:rPr lang="en-US" b="1" baseline="0" dirty="0"/>
              <a:t>But it needs to be in ways that are sustainably and reasonably enjoyable for you.</a:t>
            </a:r>
          </a:p>
          <a:p>
            <a:r>
              <a:rPr lang="en-US" baseline="0" dirty="0"/>
              <a:t>If a particular diet and exercise program causes you more frustration </a:t>
            </a:r>
          </a:p>
          <a:p>
            <a:r>
              <a:rPr lang="en-US" baseline="0" dirty="0"/>
              <a:t>	or is just one over-consumption of your time and effort</a:t>
            </a:r>
          </a:p>
          <a:p>
            <a:r>
              <a:rPr lang="en-US" baseline="0" dirty="0"/>
              <a:t>	  let it go and try something else!</a:t>
            </a:r>
          </a:p>
          <a:p>
            <a:r>
              <a:rPr lang="en-US" baseline="0" dirty="0"/>
              <a:t>Moderation tends to be more successful and sustainable than going “militant.”</a:t>
            </a:r>
          </a:p>
          <a:p>
            <a:endParaRPr lang="en-US" baseline="0" dirty="0"/>
          </a:p>
          <a:p>
            <a:r>
              <a:rPr lang="en-US" b="1" baseline="0" dirty="0"/>
              <a:t>Have</a:t>
            </a:r>
            <a:r>
              <a:rPr lang="en-US" b="1" dirty="0"/>
              <a:t> regular fun like your life depends on it – because it does!</a:t>
            </a:r>
          </a:p>
          <a:p>
            <a:r>
              <a:rPr lang="en-US" baseline="0" dirty="0"/>
              <a:t>In this line of work, you need to </a:t>
            </a:r>
            <a:r>
              <a:rPr lang="en-US" dirty="0"/>
              <a:t> “get a life” and keep it!</a:t>
            </a:r>
            <a:endParaRPr lang="en-US" baseline="0" dirty="0"/>
          </a:p>
          <a:p>
            <a:r>
              <a:rPr lang="en-US" baseline="0" dirty="0"/>
              <a:t>	Spending your working life in the face of death</a:t>
            </a:r>
          </a:p>
          <a:p>
            <a:r>
              <a:rPr lang="en-US" dirty="0"/>
              <a:t>	</a:t>
            </a:r>
            <a:r>
              <a:rPr lang="en-US" baseline="0" dirty="0"/>
              <a:t> </a:t>
            </a:r>
            <a:r>
              <a:rPr lang="en-US" i="1" baseline="0" dirty="0"/>
              <a:t>will</a:t>
            </a:r>
            <a:r>
              <a:rPr lang="en-US" baseline="0" dirty="0"/>
              <a:t> sap the life out of you. </a:t>
            </a:r>
          </a:p>
          <a:p>
            <a:r>
              <a:rPr lang="en-US" baseline="0" dirty="0"/>
              <a:t>When people and the media are carrying on </a:t>
            </a:r>
          </a:p>
          <a:p>
            <a:r>
              <a:rPr lang="en-US" dirty="0"/>
              <a:t>about </a:t>
            </a:r>
            <a:r>
              <a:rPr lang="en-US" baseline="0" dirty="0"/>
              <a:t> superficiality and callousnous of people and society,</a:t>
            </a:r>
          </a:p>
          <a:p>
            <a:r>
              <a:rPr lang="en-US" i="1" baseline="0" dirty="0"/>
              <a:t>They are not talking about you!</a:t>
            </a:r>
          </a:p>
          <a:p>
            <a:endParaRPr lang="en-US" i="1" baseline="0" dirty="0"/>
          </a:p>
          <a:p>
            <a:r>
              <a:rPr lang="en-US" b="1" dirty="0"/>
              <a:t>Your work is so steeped</a:t>
            </a:r>
            <a:r>
              <a:rPr lang="en-US" b="1" baseline="0" dirty="0"/>
              <a:t> in depth, pathos, and compassion</a:t>
            </a:r>
          </a:p>
          <a:p>
            <a:r>
              <a:rPr lang="en-US" b="1" baseline="0" dirty="0"/>
              <a:t>That you seriously need to get “shallow, silly and simple” for your health!</a:t>
            </a:r>
          </a:p>
          <a:p>
            <a:endParaRPr lang="en-US" baseline="0" dirty="0"/>
          </a:p>
          <a:p>
            <a:r>
              <a:rPr lang="en-US" baseline="0" dirty="0"/>
              <a:t>Engage with people and activities that literally make you laugh and unself-conscious:</a:t>
            </a:r>
          </a:p>
          <a:p>
            <a:r>
              <a:rPr lang="en-US" baseline="0" dirty="0"/>
              <a:t>	- kids and pets are great for this. Or zany sports, games, activities.</a:t>
            </a:r>
          </a:p>
          <a:p>
            <a:endParaRPr lang="en-US" baseline="0" dirty="0"/>
          </a:p>
          <a:p>
            <a:r>
              <a:rPr lang="en-US" baseline="0" dirty="0"/>
              <a:t>Rest your frontal lobes! Get out of your executive functioning and use other faculties and senses:</a:t>
            </a:r>
          </a:p>
          <a:p>
            <a:r>
              <a:rPr lang="en-US" baseline="0" dirty="0"/>
              <a:t>	- cooking, arts and music, sports</a:t>
            </a:r>
          </a:p>
          <a:p>
            <a:r>
              <a:rPr lang="en-US" dirty="0"/>
              <a:t>	</a:t>
            </a:r>
            <a:r>
              <a:rPr lang="en-US" baseline="0" dirty="0"/>
              <a:t> – CONTACT WITH NATURE</a:t>
            </a:r>
            <a:r>
              <a:rPr lang="en-US" dirty="0"/>
              <a:t> is one of the most documented </a:t>
            </a:r>
          </a:p>
          <a:p>
            <a:r>
              <a:rPr lang="en-US" dirty="0"/>
              <a:t>		cures for trauma and PTSD</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514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566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Lastly, one of the most effective ways </a:t>
            </a:r>
          </a:p>
          <a:p>
            <a:r>
              <a:rPr lang="en-US" b="1" baseline="0" dirty="0"/>
              <a:t>of preventing and healing from compassion stress and fatigue</a:t>
            </a:r>
          </a:p>
          <a:p>
            <a:r>
              <a:rPr lang="en-US" b="1" baseline="0" dirty="0"/>
              <a:t>is to be able to talk it through. </a:t>
            </a:r>
          </a:p>
          <a:p>
            <a:endParaRPr lang="en-US" baseline="0" dirty="0"/>
          </a:p>
          <a:p>
            <a:r>
              <a:rPr lang="en-US" baseline="0" dirty="0"/>
              <a:t>There are neuro-biological reasons for why this helps.</a:t>
            </a:r>
          </a:p>
          <a:p>
            <a:endParaRPr lang="en-US" baseline="0" dirty="0"/>
          </a:p>
          <a:p>
            <a:r>
              <a:rPr lang="en-US" baseline="0" dirty="0"/>
              <a:t>But who you talk it through with is of critical importance.</a:t>
            </a:r>
          </a:p>
          <a:p>
            <a:r>
              <a:rPr lang="en-US" baseline="0" dirty="0"/>
              <a:t>It needs to be someone who:</a:t>
            </a:r>
          </a:p>
          <a:p>
            <a:r>
              <a:rPr lang="en-US" baseline="0" dirty="0"/>
              <a:t>	- really can relate</a:t>
            </a:r>
          </a:p>
          <a:p>
            <a:r>
              <a:rPr lang="en-US" baseline="0" dirty="0"/>
              <a:t>	-  can be present without interfering with your process</a:t>
            </a:r>
          </a:p>
          <a:p>
            <a:r>
              <a:rPr lang="en-US" baseline="0" dirty="0"/>
              <a:t>	- doesn’t “one-up” you or switch to their story.</a:t>
            </a:r>
          </a:p>
          <a:p>
            <a:endParaRPr lang="en-US" baseline="0" dirty="0"/>
          </a:p>
          <a:p>
            <a:r>
              <a:rPr lang="en-US" baseline="0" dirty="0"/>
              <a:t>*And they need to understand and honor confidentiality!</a:t>
            </a:r>
          </a:p>
          <a:p>
            <a:endParaRPr lang="en-US" baseline="0" dirty="0"/>
          </a:p>
          <a:p>
            <a:r>
              <a:rPr lang="en-US" b="1" baseline="0" dirty="0"/>
              <a:t>So, your significant other may </a:t>
            </a:r>
            <a:r>
              <a:rPr lang="en-US" b="1" i="1" baseline="0" dirty="0"/>
              <a:t>not</a:t>
            </a:r>
            <a:r>
              <a:rPr lang="en-US" b="1" baseline="0" dirty="0"/>
              <a:t> be the best person!</a:t>
            </a:r>
          </a:p>
          <a:p>
            <a:r>
              <a:rPr lang="en-US" b="1" baseline="0" dirty="0"/>
              <a:t>Or your teammate….</a:t>
            </a:r>
          </a:p>
          <a:p>
            <a:r>
              <a:rPr lang="en-US" baseline="0" dirty="0"/>
              <a:t>	in fact, you may traumatize them, and re-traumatize yourself with them.</a:t>
            </a:r>
          </a:p>
          <a:p>
            <a:endParaRPr lang="en-US" baseline="0" dirty="0"/>
          </a:p>
          <a:p>
            <a:r>
              <a:rPr lang="en-US" baseline="0" dirty="0"/>
              <a:t>Ideas for processing partners:</a:t>
            </a:r>
          </a:p>
          <a:p>
            <a:r>
              <a:rPr lang="en-US" baseline="0" dirty="0"/>
              <a:t>	- periodic work debriefings with an outside facilitator or counselor</a:t>
            </a:r>
          </a:p>
          <a:p>
            <a:r>
              <a:rPr lang="en-US" baseline="0" dirty="0"/>
              <a:t>	- an allied professional you know, trust</a:t>
            </a:r>
          </a:p>
          <a:p>
            <a:r>
              <a:rPr lang="en-US" baseline="0" dirty="0"/>
              <a:t>	- a professional counselor/consultant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90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8000"/>
                </a:solidFill>
              </a:rPr>
              <a:t>[Cue  “Compassion” photos, title on slide]</a:t>
            </a:r>
          </a:p>
          <a:p>
            <a:endParaRPr lang="en-US" dirty="0">
              <a:solidFill>
                <a:srgbClr val="008000"/>
              </a:solidFill>
            </a:endParaRPr>
          </a:p>
          <a:p>
            <a:r>
              <a:rPr lang="en-US" b="1" dirty="0">
                <a:solidFill>
                  <a:srgbClr val="0000FF"/>
                </a:solidFill>
              </a:rPr>
              <a:t>ASK</a:t>
            </a:r>
            <a:r>
              <a:rPr lang="en-US" b="1" dirty="0"/>
              <a:t>: So, what,</a:t>
            </a:r>
            <a:r>
              <a:rPr lang="en-US" b="1" baseline="0" dirty="0"/>
              <a:t> do you suppose </a:t>
            </a:r>
            <a:r>
              <a:rPr lang="en-US" b="1" dirty="0"/>
              <a:t>is compassion? How is it different from sympathy and empathy</a:t>
            </a:r>
            <a:r>
              <a:rPr lang="en-US" dirty="0"/>
              <a:t>?</a:t>
            </a:r>
          </a:p>
          <a:p>
            <a:endParaRPr lang="en-US" dirty="0"/>
          </a:p>
          <a:p>
            <a:r>
              <a:rPr lang="en-US" dirty="0"/>
              <a:t> </a:t>
            </a:r>
            <a:r>
              <a:rPr lang="en-US" dirty="0">
                <a:solidFill>
                  <a:srgbClr val="008000"/>
                </a:solidFill>
              </a:rPr>
              <a:t>[Solicit answers]</a:t>
            </a:r>
          </a:p>
          <a:p>
            <a:endParaRPr lang="en-US" dirty="0">
              <a:solidFill>
                <a:srgbClr val="008000"/>
              </a:solidFill>
            </a:endParaRPr>
          </a:p>
          <a:p>
            <a:r>
              <a:rPr lang="en-US" dirty="0">
                <a:solidFill>
                  <a:srgbClr val="008000"/>
                </a:solidFill>
              </a:rPr>
              <a:t>[Cue “Compassion, title]</a:t>
            </a:r>
            <a:endParaRPr lang="en-US" baseline="0" dirty="0">
              <a:solidFill>
                <a:srgbClr val="008000"/>
              </a:solidFill>
            </a:endParaRPr>
          </a:p>
          <a:p>
            <a:endParaRPr lang="en-US" baseline="0" dirty="0">
              <a:solidFill>
                <a:srgbClr val="0000FF"/>
              </a:solidFill>
            </a:endParaRPr>
          </a:p>
          <a:p>
            <a:r>
              <a:rPr lang="en-US" b="1" baseline="0" dirty="0">
                <a:solidFill>
                  <a:srgbClr val="0000FF"/>
                </a:solidFill>
              </a:rPr>
              <a:t>ASK</a:t>
            </a:r>
            <a:r>
              <a:rPr lang="en-US" b="1" baseline="0" dirty="0">
                <a:solidFill>
                  <a:srgbClr val="000000"/>
                </a:solidFill>
              </a:rPr>
              <a:t>: So, now, what is Compassion?  How is it different from both sympathy and empathy?</a:t>
            </a:r>
          </a:p>
          <a:p>
            <a:endParaRPr lang="en-US" b="1" baseline="0" dirty="0">
              <a:solidFill>
                <a:srgbClr val="000000"/>
              </a:solidFill>
            </a:endParaRPr>
          </a:p>
          <a:p>
            <a:r>
              <a:rPr lang="en-US" baseline="0" dirty="0">
                <a:solidFill>
                  <a:srgbClr val="008000"/>
                </a:solidFill>
              </a:rPr>
              <a:t>[Solicit ideas: this will likely be more difficult, for we usually equate empathy and compassion]</a:t>
            </a:r>
          </a:p>
          <a:p>
            <a:endParaRPr lang="en-US" baseline="0" dirty="0">
              <a:solidFill>
                <a:srgbClr val="008000"/>
              </a:solidFill>
            </a:endParaRPr>
          </a:p>
          <a:p>
            <a:r>
              <a:rPr lang="en-US" b="1" baseline="0" dirty="0">
                <a:solidFill>
                  <a:srgbClr val="000000"/>
                </a:solidFill>
              </a:rPr>
              <a:t>This is tough, because we often think </a:t>
            </a:r>
          </a:p>
          <a:p>
            <a:r>
              <a:rPr lang="en-US" b="1" dirty="0">
                <a:solidFill>
                  <a:srgbClr val="000000"/>
                </a:solidFill>
              </a:rPr>
              <a:t>	</a:t>
            </a:r>
            <a:r>
              <a:rPr lang="en-US" b="1" baseline="0" dirty="0">
                <a:solidFill>
                  <a:srgbClr val="000000"/>
                </a:solidFill>
              </a:rPr>
              <a:t>empathy and compassion are the same thing. </a:t>
            </a:r>
          </a:p>
          <a:p>
            <a:r>
              <a:rPr lang="en-US" b="1" baseline="0" dirty="0">
                <a:solidFill>
                  <a:srgbClr val="000000"/>
                </a:solidFill>
              </a:rPr>
              <a:t>	</a:t>
            </a:r>
            <a:r>
              <a:rPr lang="en-US" baseline="0" dirty="0">
                <a:solidFill>
                  <a:srgbClr val="000000"/>
                </a:solidFill>
              </a:rPr>
              <a:t>And this is exactly why we so often succumb to “compassion fatigue” – </a:t>
            </a:r>
          </a:p>
          <a:p>
            <a:r>
              <a:rPr lang="en-US" dirty="0">
                <a:solidFill>
                  <a:srgbClr val="000000"/>
                </a:solidFill>
              </a:rPr>
              <a:t>	</a:t>
            </a:r>
            <a:r>
              <a:rPr lang="en-US" baseline="0" dirty="0">
                <a:solidFill>
                  <a:srgbClr val="000000"/>
                </a:solidFill>
              </a:rPr>
              <a:t>which actually, might more accurately be called “empathy” fatigue.</a:t>
            </a:r>
          </a:p>
          <a:p>
            <a:r>
              <a:rPr lang="en-US" baseline="0" dirty="0">
                <a:solidFill>
                  <a:srgbClr val="000000"/>
                </a:solidFill>
              </a:rPr>
              <a:t>	Because, actually, </a:t>
            </a:r>
            <a:r>
              <a:rPr lang="en-US" i="1" baseline="0" dirty="0">
                <a:solidFill>
                  <a:srgbClr val="000000"/>
                </a:solidFill>
              </a:rPr>
              <a:t>true</a:t>
            </a:r>
            <a:r>
              <a:rPr lang="en-US" baseline="0" dirty="0">
                <a:solidFill>
                  <a:srgbClr val="000000"/>
                </a:solidFill>
              </a:rPr>
              <a:t> compassion </a:t>
            </a:r>
            <a:r>
              <a:rPr lang="en-US" dirty="0">
                <a:solidFill>
                  <a:srgbClr val="000000"/>
                </a:solidFill>
              </a:rPr>
              <a:t>has</a:t>
            </a:r>
            <a:r>
              <a:rPr lang="en-US" baseline="0" dirty="0">
                <a:solidFill>
                  <a:srgbClr val="000000"/>
                </a:solidFill>
              </a:rPr>
              <a:t> another level of depth and skill</a:t>
            </a:r>
          </a:p>
          <a:p>
            <a:r>
              <a:rPr lang="en-US" dirty="0">
                <a:solidFill>
                  <a:srgbClr val="000000"/>
                </a:solidFill>
              </a:rPr>
              <a:t>	</a:t>
            </a:r>
            <a:r>
              <a:rPr lang="en-US" baseline="0" dirty="0">
                <a:solidFill>
                  <a:srgbClr val="000000"/>
                </a:solidFill>
              </a:rPr>
              <a:t> than empathy.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38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last thought.</a:t>
            </a:r>
          </a:p>
          <a:p>
            <a:endParaRPr lang="en-US" dirty="0"/>
          </a:p>
          <a:p>
            <a:r>
              <a:rPr lang="en-US" dirty="0"/>
              <a:t>Waaaaay</a:t>
            </a:r>
            <a:r>
              <a:rPr lang="en-US" baseline="0" dirty="0"/>
              <a:t> back at the beginning of this presentation</a:t>
            </a:r>
          </a:p>
          <a:p>
            <a:r>
              <a:rPr lang="en-US" baseline="0" dirty="0"/>
              <a:t>We talked about the external factors that contribute to</a:t>
            </a:r>
          </a:p>
          <a:p>
            <a:pPr marL="174708" indent="-174708">
              <a:buFontTx/>
              <a:buChar char="-"/>
            </a:pPr>
            <a:r>
              <a:rPr lang="en-US" baseline="0" dirty="0"/>
              <a:t>Or buffer us from – </a:t>
            </a:r>
          </a:p>
          <a:p>
            <a:r>
              <a:rPr lang="en-US" baseline="0" dirty="0"/>
              <a:t>Compassion stress and fatigue.</a:t>
            </a:r>
          </a:p>
          <a:p>
            <a:endParaRPr lang="en-US" baseline="0" dirty="0"/>
          </a:p>
          <a:p>
            <a:r>
              <a:rPr lang="en-US" b="1" baseline="0" dirty="0"/>
              <a:t>It’s important to consider those external factors and</a:t>
            </a:r>
          </a:p>
          <a:p>
            <a:r>
              <a:rPr lang="en-US" b="1" baseline="0" dirty="0"/>
              <a:t>Whether this work is – or is still – right for you and your life.</a:t>
            </a:r>
          </a:p>
          <a:p>
            <a:r>
              <a:rPr lang="en-US" baseline="0" dirty="0"/>
              <a:t>This work is too stressful to be in if it’s not right for you, </a:t>
            </a:r>
          </a:p>
          <a:p>
            <a:r>
              <a:rPr lang="en-US" baseline="0" dirty="0"/>
              <a:t>And there’s nothing less or wrong with you </a:t>
            </a:r>
          </a:p>
          <a:p>
            <a:r>
              <a:rPr lang="en-US" baseline="0" dirty="0"/>
              <a:t>if it doesn’t fulfill you, or costs more than it pays you.</a:t>
            </a:r>
          </a:p>
          <a:p>
            <a:r>
              <a:rPr lang="en-US" baseline="0" dirty="0"/>
              <a:t>It just means this isn’t your thing.</a:t>
            </a:r>
          </a:p>
          <a:p>
            <a:endParaRPr lang="en-US" baseline="0" dirty="0"/>
          </a:p>
          <a:p>
            <a:r>
              <a:rPr lang="en-US" baseline="0" dirty="0"/>
              <a:t>Or this isn’t the right organization for you to pursue it in.</a:t>
            </a:r>
          </a:p>
          <a:p>
            <a:r>
              <a:rPr lang="en-US" baseline="0" dirty="0"/>
              <a:t>If it ain’t right for you, don’t do it!</a:t>
            </a:r>
          </a:p>
          <a:p>
            <a:r>
              <a:rPr lang="en-US" baseline="0" dirty="0"/>
              <a:t>It will suck the life out of you….</a:t>
            </a:r>
          </a:p>
          <a:p>
            <a:endParaRPr lang="en-US" baseline="0" dirty="0"/>
          </a:p>
          <a:p>
            <a:r>
              <a:rPr lang="en-US" b="1" baseline="0" dirty="0"/>
              <a:t>Go find what you were born for!</a:t>
            </a:r>
            <a:endParaRPr lang="en-US" b="1"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1553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587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370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849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42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32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716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07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0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39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while we may not be as actualized as Mother Theresa or the Dalai Lama,</a:t>
            </a:r>
          </a:p>
          <a:p>
            <a:r>
              <a:rPr lang="en-US" baseline="0" dirty="0"/>
              <a:t>	we have chosen to work in a field of extraordinary service and difficulty. </a:t>
            </a:r>
            <a:r>
              <a:rPr lang="en-US" dirty="0"/>
              <a:t>	</a:t>
            </a:r>
            <a:endParaRPr lang="en-US" baseline="0" dirty="0"/>
          </a:p>
          <a:p>
            <a:r>
              <a:rPr lang="en-US" baseline="0" dirty="0"/>
              <a:t>	</a:t>
            </a:r>
            <a:r>
              <a:rPr lang="en-US" b="1" baseline="0" dirty="0"/>
              <a:t>And we are “strangely” fulfilled by our work for the most part, aren’t we?</a:t>
            </a:r>
          </a:p>
          <a:p>
            <a:r>
              <a:rPr lang="en-US" b="1" dirty="0"/>
              <a:t>	</a:t>
            </a:r>
            <a:r>
              <a:rPr lang="en-US" b="1" baseline="0" dirty="0"/>
              <a:t> it’s enormously rewarding to help redeem something good out of people’s</a:t>
            </a:r>
          </a:p>
          <a:p>
            <a:r>
              <a:rPr lang="en-US" b="1" dirty="0"/>
              <a:t>	</a:t>
            </a:r>
            <a:r>
              <a:rPr lang="en-US" b="1" baseline="0" dirty="0"/>
              <a:t> deaths.</a:t>
            </a:r>
          </a:p>
          <a:p>
            <a:endParaRPr lang="en-US" b="1" baseline="0" dirty="0"/>
          </a:p>
          <a:p>
            <a:r>
              <a:rPr lang="en-US" b="1" baseline="0" dirty="0"/>
              <a:t>	But it also takes a negative toll on us: as empathic beings,</a:t>
            </a:r>
          </a:p>
          <a:p>
            <a:r>
              <a:rPr lang="en-US" baseline="0" dirty="0"/>
              <a:t>	 as humans “wired” to connect and cooperate with each other, </a:t>
            </a:r>
          </a:p>
          <a:p>
            <a:r>
              <a:rPr lang="en-US" baseline="0" dirty="0"/>
              <a:t>	 if we have any empathy or compassion at all, </a:t>
            </a:r>
          </a:p>
          <a:p>
            <a:r>
              <a:rPr lang="en-US" baseline="0" dirty="0"/>
              <a:t>	we do feel others’ suffering, and there is a “cost to caring” for our psyches, </a:t>
            </a:r>
          </a:p>
          <a:p>
            <a:r>
              <a:rPr lang="en-US" dirty="0"/>
              <a:t>	</a:t>
            </a:r>
            <a:r>
              <a:rPr lang="en-US" baseline="0" dirty="0"/>
              <a:t>which effects our bodies, minds, hearts, and souls.</a:t>
            </a:r>
          </a:p>
          <a:p>
            <a:endParaRPr lang="en-US" baseline="0" dirty="0"/>
          </a:p>
          <a:p>
            <a:r>
              <a:rPr lang="en-US" baseline="0" dirty="0"/>
              <a:t>	</a:t>
            </a:r>
            <a:r>
              <a:rPr lang="en-US" b="1" baseline="0" dirty="0"/>
              <a:t>This cost has been called “secondary” or “vicarious” stress or trauma, </a:t>
            </a:r>
          </a:p>
          <a:p>
            <a:r>
              <a:rPr lang="en-US" b="1" baseline="0" dirty="0"/>
              <a:t>	now also compassion stress and compassion fatigue.</a:t>
            </a:r>
          </a:p>
          <a:p>
            <a:endParaRPr lang="en-US" baseline="0" dirty="0"/>
          </a:p>
          <a:p>
            <a:r>
              <a:rPr lang="en-US" baseline="0" dirty="0"/>
              <a:t>	Even whole groups or organizations can become affected</a:t>
            </a:r>
          </a:p>
          <a:p>
            <a:r>
              <a:rPr lang="en-US" dirty="0"/>
              <a:t>	</a:t>
            </a:r>
            <a:r>
              <a:rPr lang="en-US" baseline="0" dirty="0"/>
              <a:t>by the dynamics of compassion fatigue,</a:t>
            </a:r>
          </a:p>
          <a:p>
            <a:r>
              <a:rPr lang="en-US" baseline="0" dirty="0"/>
              <a:t>	and that is called “chiasmal” trauma.</a:t>
            </a:r>
          </a:p>
          <a:p>
            <a:r>
              <a:rPr lang="en-US" dirty="0"/>
              <a:t>	</a:t>
            </a:r>
            <a:r>
              <a:rPr lang="en-US" baseline="0" dirty="0"/>
              <a:t> A “chiasm” is </a:t>
            </a:r>
            <a:r>
              <a:rPr lang="en-US" dirty="0"/>
              <a:t>an intersection or crossing of two tracts in biology: </a:t>
            </a:r>
          </a:p>
          <a:p>
            <a:r>
              <a:rPr lang="en-US" dirty="0"/>
              <a:t>           in this case, personal and organizational effects intersect. </a:t>
            </a:r>
          </a:p>
          <a:p>
            <a:endParaRPr lang="en-US" dirty="0"/>
          </a:p>
          <a:p>
            <a:r>
              <a:rPr lang="en-US" dirty="0"/>
              <a:t>	And what happens, we’ll talk about in a minute, because…</a:t>
            </a:r>
          </a:p>
          <a:p>
            <a:endParaRPr lang="en-US" dirty="0"/>
          </a:p>
          <a:p>
            <a:r>
              <a:rPr lang="en-US" dirty="0">
                <a:solidFill>
                  <a:srgbClr val="008000"/>
                </a:solidFill>
              </a:rPr>
              <a:t>	[next slide]</a:t>
            </a:r>
            <a:endParaRPr lang="en-US" baseline="0" dirty="0">
              <a:solidFill>
                <a:srgbClr val="00800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68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730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figley’s model, the caregiver must have concern and an empathic ability or feel motivated to respond when they perceive that the care recipient is suffering.</a:t>
            </a:r>
            <a:r>
              <a:rPr lang="en-US" baseline="0" dirty="0"/>
              <a:t> When caregivers have this empathic response, coupled with an unwillingness or inability to detach from the caregiving situation and the absence of feelings of satisfaction, the caregiver develops compassion stress. Compassion stress results in compassion fatigue if the caregiver prolonged exposure to suffering coupled with traumatic memories and competing life demands.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69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Monday, August 17,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Monday, August 17,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4"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8" y="6122895"/>
            <a:ext cx="2844800" cy="259317"/>
          </a:xfrm>
        </p:spPr>
        <p:txBody>
          <a:bodyPr/>
          <a:lstStyle/>
          <a:p>
            <a:fld id="{ABE38C25-F49B-4A0F-B00B-6D2C09F2A50B}" type="datetimeFigureOut">
              <a:rPr lang="en-US" smtClean="0"/>
              <a:t>8/17/2020</a:t>
            </a:fld>
            <a:endParaRPr lang="en-US"/>
          </a:p>
        </p:txBody>
      </p:sp>
      <p:sp>
        <p:nvSpPr>
          <p:cNvPr id="5" name="Footer Placeholder 4"/>
          <p:cNvSpPr>
            <a:spLocks noGrp="1"/>
          </p:cNvSpPr>
          <p:nvPr>
            <p:ph type="ftr" sz="quarter" idx="11"/>
          </p:nvPr>
        </p:nvSpPr>
        <p:spPr>
          <a:xfrm>
            <a:off x="7518400" y="6122894"/>
            <a:ext cx="3860800" cy="257810"/>
          </a:xfrm>
        </p:spPr>
        <p:txBody>
          <a:bodyPr/>
          <a:lstStyle/>
          <a:p>
            <a:endParaRPr lang="en-US"/>
          </a:p>
        </p:txBody>
      </p:sp>
      <p:sp>
        <p:nvSpPr>
          <p:cNvPr id="6" name="Slide Number Placeholder 5"/>
          <p:cNvSpPr>
            <a:spLocks noGrp="1"/>
          </p:cNvSpPr>
          <p:nvPr>
            <p:ph type="sldNum" sz="quarter" idx="12"/>
          </p:nvPr>
        </p:nvSpPr>
        <p:spPr>
          <a:xfrm>
            <a:off x="5588000" y="6122895"/>
            <a:ext cx="1016000" cy="271463"/>
          </a:xfrm>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352560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380730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fld id="{ABE38C25-F49B-4A0F-B00B-6D2C09F2A50B}" type="datetimeFigureOut">
              <a:rPr lang="en-US" smtClean="0"/>
              <a:t>8/17/2020</a:t>
            </a:fld>
            <a:endParaRPr lang="en-US"/>
          </a:p>
        </p:txBody>
      </p:sp>
      <p:sp>
        <p:nvSpPr>
          <p:cNvPr id="5" name="Footer Placeholder 4"/>
          <p:cNvSpPr>
            <a:spLocks noGrp="1"/>
          </p:cNvSpPr>
          <p:nvPr>
            <p:ph type="ftr" sz="quarter" idx="11"/>
          </p:nvPr>
        </p:nvSpPr>
        <p:spPr>
          <a:xfrm>
            <a:off x="7518400" y="6124401"/>
            <a:ext cx="3860800" cy="257810"/>
          </a:xfrm>
        </p:spPr>
        <p:txBody>
          <a:bodyPr/>
          <a:lstStyle/>
          <a:p>
            <a:endParaRPr lang="en-US"/>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2000"/>
            </a:lvl1pPr>
          </a:lstStyle>
          <a:p>
            <a:r>
              <a:rPr lang="en-US"/>
              <a:t>Drag picture to placeholder or click icon to add</a:t>
            </a:r>
            <a:endParaRPr/>
          </a:p>
        </p:txBody>
      </p:sp>
    </p:spTree>
    <p:extLst>
      <p:ext uri="{BB962C8B-B14F-4D97-AF65-F5344CB8AC3E}">
        <p14:creationId xmlns:p14="http://schemas.microsoft.com/office/powerpoint/2010/main" val="349660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4278507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403615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BE38C25-F49B-4A0F-B00B-6D2C09F2A50B}"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4182227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38C25-F49B-4A0F-B00B-6D2C09F2A50B}"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795928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ABE38C25-F49B-4A0F-B00B-6D2C09F2A50B}"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72312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Monday, August 17,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1616122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US"/>
              <a:t>Drag picture to placeholder or click icon to add</a:t>
            </a:r>
            <a:endParaRPr/>
          </a:p>
        </p:txBody>
      </p:sp>
    </p:spTree>
    <p:extLst>
      <p:ext uri="{BB962C8B-B14F-4D97-AF65-F5344CB8AC3E}">
        <p14:creationId xmlns:p14="http://schemas.microsoft.com/office/powerpoint/2010/main" val="320566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2209970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290082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148913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a:p>
        </p:txBody>
      </p:sp>
    </p:spTree>
    <p:extLst>
      <p:ext uri="{BB962C8B-B14F-4D97-AF65-F5344CB8AC3E}">
        <p14:creationId xmlns:p14="http://schemas.microsoft.com/office/powerpoint/2010/main" val="248308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Monday, August 17, 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Monday, August 17, 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Monday, August 17, 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Monday, August 17, 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Monday, August 17, 2020</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ABE38C25-F49B-4A0F-B00B-6D2C09F2A50B}" type="datetimeFigureOut">
              <a:rPr lang="en-US" smtClean="0"/>
              <a:t>8/17/2020</a:t>
            </a:fld>
            <a:endParaRPr lang="en-US"/>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16578F81-9BC7-47B3-9D49-4B3216E9B879}" type="slidenum">
              <a:rPr lang="en-US" smtClean="0"/>
              <a:t>‹#›</a:t>
            </a:fld>
            <a:endParaRPr lang="en-US"/>
          </a:p>
        </p:txBody>
      </p:sp>
    </p:spTree>
    <p:extLst>
      <p:ext uri="{BB962C8B-B14F-4D97-AF65-F5344CB8AC3E}">
        <p14:creationId xmlns:p14="http://schemas.microsoft.com/office/powerpoint/2010/main" val="20111587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SheriGibson.com" TargetMode="External"/><Relationship Id="rId2" Type="http://schemas.openxmlformats.org/officeDocument/2006/relationships/hyperlink" Target="mailto:sherigibson2@gmail.co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www.compassionfatigue.org/"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rosscountryeducation.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www.proqo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theconsumervoice.org/issues/family" TargetMode="External"/><Relationship Id="rId3" Type="http://schemas.openxmlformats.org/officeDocument/2006/relationships/hyperlink" Target="https://ltcombudsman.org/issues/person-centered-care" TargetMode="External"/><Relationship Id="rId7" Type="http://schemas.openxmlformats.org/officeDocument/2006/relationships/hyperlink" Target="https://theconsumervoice.org/issues/recipients" TargetMode="External"/><Relationship Id="rId2" Type="http://schemas.openxmlformats.org/officeDocument/2006/relationships/hyperlink" Target="https://ltcombudsman.org/issues/trauma-informed-care" TargetMode="External"/><Relationship Id="rId1" Type="http://schemas.openxmlformats.org/officeDocument/2006/relationships/slideLayout" Target="../slideLayouts/slideLayout2.xml"/><Relationship Id="rId6" Type="http://schemas.openxmlformats.org/officeDocument/2006/relationships/hyperlink" Target="http://theconsumervoice.org/uploads/files/long-term-care-recipient/my-personal-directions-example-revised.pdf" TargetMode="External"/><Relationship Id="rId5" Type="http://schemas.openxmlformats.org/officeDocument/2006/relationships/hyperlink" Target="http://theconsumervoice.org/uploads/files/long-term-care-recipient/my-personal-directions-blank-revised-fillable.pdf" TargetMode="External"/><Relationship Id="rId4" Type="http://schemas.openxmlformats.org/officeDocument/2006/relationships/hyperlink" Target="https://theconsumervoice.org/issues/for-advocates/resident-directed-car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ltcombudsman.org/omb_support/COVID-19" TargetMode="External"/><Relationship Id="rId2" Type="http://schemas.openxmlformats.org/officeDocument/2006/relationships/hyperlink" Target="http://www.ltcombudsman.org/" TargetMode="External"/><Relationship Id="rId1" Type="http://schemas.openxmlformats.org/officeDocument/2006/relationships/slideLayout" Target="../slideLayouts/slideLayout2.xml"/><Relationship Id="rId6" Type="http://schemas.openxmlformats.org/officeDocument/2006/relationships/hyperlink" Target="https://theconsumervoice.org/issues/other-issues-and-resources/covid-19/residents-families" TargetMode="External"/><Relationship Id="rId5" Type="http://schemas.openxmlformats.org/officeDocument/2006/relationships/hyperlink" Target="https://theconsumervoice.org/issues/other-issues-and-resources/covid-19" TargetMode="External"/><Relationship Id="rId4" Type="http://schemas.openxmlformats.org/officeDocument/2006/relationships/hyperlink" Target="http://www.theconsumervoice.or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twitter.com/ConsumerVoices" TargetMode="External"/><Relationship Id="rId3" Type="http://schemas.openxmlformats.org/officeDocument/2006/relationships/image" Target="../media/image23.png"/><Relationship Id="rId7"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www.facebook.com/theconsumervoice" TargetMode="External"/><Relationship Id="rId11" Type="http://schemas.openxmlformats.org/officeDocument/2006/relationships/image" Target="../media/image27.svg"/><Relationship Id="rId5" Type="http://schemas.openxmlformats.org/officeDocument/2006/relationships/hyperlink" Target="mailto:ombudcenter@theconsumervoice.org" TargetMode="External"/><Relationship Id="rId10" Type="http://schemas.openxmlformats.org/officeDocument/2006/relationships/image" Target="../media/image26.png"/><Relationship Id="rId4" Type="http://schemas.openxmlformats.org/officeDocument/2006/relationships/hyperlink" Target="http://www.ltcombudsman.org/" TargetMode="External"/><Relationship Id="rId9"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88" y="2016123"/>
            <a:ext cx="11044237" cy="1336677"/>
          </a:xfrm>
        </p:spPr>
        <p:txBody>
          <a:bodyPr/>
          <a:lstStyle/>
          <a:p>
            <a:pPr algn="ctr"/>
            <a:br>
              <a:rPr lang="en-US" sz="4000" b="1" dirty="0"/>
            </a:br>
            <a:r>
              <a:rPr lang="en-US" sz="3500" b="1" dirty="0"/>
              <a:t>compassion fatigue in the Time of COVID-19: </a:t>
            </a:r>
            <a:br>
              <a:rPr lang="en-US" sz="4000" b="1" dirty="0"/>
            </a:br>
            <a:r>
              <a:rPr lang="en-US" sz="3200" b="1" dirty="0"/>
              <a:t>A primer for administrators </a:t>
            </a:r>
          </a:p>
        </p:txBody>
      </p:sp>
      <p:sp>
        <p:nvSpPr>
          <p:cNvPr id="3" name="Subtitle 2"/>
          <p:cNvSpPr>
            <a:spLocks noGrp="1"/>
          </p:cNvSpPr>
          <p:nvPr>
            <p:ph type="subTitle" idx="1"/>
          </p:nvPr>
        </p:nvSpPr>
        <p:spPr>
          <a:xfrm>
            <a:off x="914399" y="3505200"/>
            <a:ext cx="10401299" cy="1447800"/>
          </a:xfrm>
        </p:spPr>
        <p:txBody>
          <a:bodyPr/>
          <a:lstStyle/>
          <a:p>
            <a:pPr algn="ctr"/>
            <a:r>
              <a:rPr lang="en-US" dirty="0">
                <a:solidFill>
                  <a:srgbClr val="000000"/>
                </a:solidFill>
              </a:rPr>
              <a:t>Sheri Gibson, Ph.D.</a:t>
            </a:r>
          </a:p>
          <a:p>
            <a:pPr algn="ctr"/>
            <a:r>
              <a:rPr lang="en-US" dirty="0">
                <a:solidFill>
                  <a:srgbClr val="000000"/>
                </a:solidFill>
                <a:hlinkClick r:id="rId2"/>
              </a:rPr>
              <a:t>sherigibson2@gmail.com</a:t>
            </a:r>
            <a:endParaRPr lang="en-US" dirty="0">
              <a:solidFill>
                <a:srgbClr val="000000"/>
              </a:solidFill>
            </a:endParaRPr>
          </a:p>
          <a:p>
            <a:pPr algn="ctr"/>
            <a:r>
              <a:rPr lang="en-US" dirty="0">
                <a:solidFill>
                  <a:srgbClr val="000000"/>
                </a:solidFill>
                <a:hlinkClick r:id="rId3"/>
              </a:rPr>
              <a:t>www.DrSheriGibson.com</a:t>
            </a:r>
            <a:endParaRPr lang="en-US" dirty="0">
              <a:solidFill>
                <a:srgbClr val="000000"/>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1CE8D32A-429C-4333-B575-32E9FB956F7E}"/>
              </a:ext>
            </a:extLst>
          </p:cNvPr>
          <p:cNvPicPr>
            <a:picLocks noChangeAspect="1"/>
          </p:cNvPicPr>
          <p:nvPr/>
        </p:nvPicPr>
        <p:blipFill>
          <a:blip r:embed="rId4"/>
          <a:stretch>
            <a:fillRect/>
          </a:stretch>
        </p:blipFill>
        <p:spPr>
          <a:xfrm>
            <a:off x="3279817" y="399796"/>
            <a:ext cx="5670461" cy="1645315"/>
          </a:xfrm>
          <a:prstGeom prst="rect">
            <a:avLst/>
          </a:prstGeom>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The Study of Compassion Fatigue</a:t>
            </a:r>
          </a:p>
        </p:txBody>
      </p:sp>
      <p:sp>
        <p:nvSpPr>
          <p:cNvPr id="2" name="Content Placeholder 1"/>
          <p:cNvSpPr>
            <a:spLocks noGrp="1"/>
          </p:cNvSpPr>
          <p:nvPr>
            <p:ph idx="1"/>
          </p:nvPr>
        </p:nvSpPr>
        <p:spPr/>
        <p:txBody>
          <a:bodyPr/>
          <a:lstStyle/>
          <a:p>
            <a:r>
              <a:rPr lang="en-US" dirty="0"/>
              <a:t>Term was introduced by Joinson in 1992 and developed by Figley in 1995.</a:t>
            </a:r>
          </a:p>
          <a:p>
            <a:r>
              <a:rPr lang="en-US" dirty="0"/>
              <a:t>Figley developed a model for the process by which compassion fatigue develops.</a:t>
            </a:r>
          </a:p>
          <a:p>
            <a:r>
              <a:rPr lang="en-US" dirty="0"/>
              <a:t>Model has been used to describe development of symptoms across multiple care settings and among persons in different care roles. </a:t>
            </a:r>
          </a:p>
        </p:txBody>
      </p:sp>
    </p:spTree>
    <p:extLst>
      <p:ext uri="{BB962C8B-B14F-4D97-AF65-F5344CB8AC3E}">
        <p14:creationId xmlns:p14="http://schemas.microsoft.com/office/powerpoint/2010/main" val="427462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Figley’s model </a:t>
            </a:r>
            <a:br>
              <a:rPr lang="en-US" dirty="0"/>
            </a:br>
            <a:r>
              <a:rPr lang="en-US" dirty="0"/>
              <a:t>of Compassion Fatigue</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2634" b="2634"/>
          <a:stretch>
            <a:fillRect/>
          </a:stretch>
        </p:blipFill>
        <p:spPr bwMode="auto">
          <a:xfrm>
            <a:off x="2514601" y="1752601"/>
            <a:ext cx="7254875" cy="4419599"/>
          </a:xfrm>
          <a:prstGeom prst="rect">
            <a:avLst/>
          </a:prstGeom>
          <a:noFill/>
          <a:ln>
            <a:noFill/>
          </a:ln>
        </p:spPr>
      </p:pic>
    </p:spTree>
    <p:extLst>
      <p:ext uri="{BB962C8B-B14F-4D97-AF65-F5344CB8AC3E}">
        <p14:creationId xmlns:p14="http://schemas.microsoft.com/office/powerpoint/2010/main" val="268401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Factors</a:t>
            </a:r>
          </a:p>
        </p:txBody>
      </p:sp>
      <p:sp>
        <p:nvSpPr>
          <p:cNvPr id="3" name="Content Placeholder 2"/>
          <p:cNvSpPr>
            <a:spLocks noGrp="1"/>
          </p:cNvSpPr>
          <p:nvPr>
            <p:ph idx="1"/>
          </p:nvPr>
        </p:nvSpPr>
        <p:spPr/>
        <p:txBody>
          <a:bodyPr>
            <a:normAutofit lnSpcReduction="10000"/>
          </a:bodyPr>
          <a:lstStyle/>
          <a:p>
            <a:r>
              <a:rPr lang="en-US" dirty="0"/>
              <a:t>The Work Environment</a:t>
            </a:r>
          </a:p>
          <a:p>
            <a:pPr lvl="1"/>
            <a:r>
              <a:rPr lang="en-US" dirty="0"/>
              <a:t>Societal support</a:t>
            </a:r>
          </a:p>
          <a:p>
            <a:pPr lvl="2"/>
            <a:r>
              <a:rPr lang="en-US" dirty="0"/>
              <a:t>Public policy, regulations</a:t>
            </a:r>
          </a:p>
          <a:p>
            <a:pPr lvl="2"/>
            <a:r>
              <a:rPr lang="en-US" dirty="0"/>
              <a:t>Social acceptance, activism</a:t>
            </a:r>
          </a:p>
          <a:p>
            <a:pPr lvl="2"/>
            <a:endParaRPr lang="en-US" dirty="0"/>
          </a:p>
          <a:p>
            <a:pPr lvl="1"/>
            <a:r>
              <a:rPr lang="en-US" dirty="0"/>
              <a:t>Work Setting</a:t>
            </a:r>
          </a:p>
          <a:p>
            <a:pPr lvl="2"/>
            <a:r>
              <a:rPr lang="en-US" dirty="0"/>
              <a:t>Physical environment</a:t>
            </a:r>
          </a:p>
          <a:p>
            <a:pPr lvl="2"/>
            <a:r>
              <a:rPr lang="en-US" dirty="0"/>
              <a:t>Employer values, culture</a:t>
            </a:r>
          </a:p>
          <a:p>
            <a:pPr lvl="2"/>
            <a:r>
              <a:rPr lang="en-US" dirty="0"/>
              <a:t>Job tasks, personnel guideline</a:t>
            </a:r>
          </a:p>
          <a:p>
            <a:pPr lvl="2"/>
            <a:r>
              <a:rPr lang="en-US" dirty="0"/>
              <a:t>Management, colleagues</a:t>
            </a:r>
          </a:p>
        </p:txBody>
      </p:sp>
    </p:spTree>
    <p:extLst>
      <p:ext uri="{BB962C8B-B14F-4D97-AF65-F5344CB8AC3E}">
        <p14:creationId xmlns:p14="http://schemas.microsoft.com/office/powerpoint/2010/main" val="211361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Effects of External Factors</a:t>
            </a:r>
          </a:p>
        </p:txBody>
      </p:sp>
      <p:sp>
        <p:nvSpPr>
          <p:cNvPr id="3" name="Content Placeholder 2"/>
          <p:cNvSpPr>
            <a:spLocks noGrp="1"/>
          </p:cNvSpPr>
          <p:nvPr>
            <p:ph idx="1"/>
          </p:nvPr>
        </p:nvSpPr>
        <p:spPr/>
        <p:txBody>
          <a:bodyPr/>
          <a:lstStyle/>
          <a:p>
            <a:r>
              <a:rPr lang="en-US" dirty="0"/>
              <a:t>The “Six Futilities”</a:t>
            </a:r>
          </a:p>
          <a:p>
            <a:pPr lvl="1"/>
            <a:r>
              <a:rPr lang="en-US" dirty="0"/>
              <a:t>Perception of the Suffering</a:t>
            </a:r>
          </a:p>
          <a:p>
            <a:pPr lvl="1"/>
            <a:r>
              <a:rPr lang="en-US" dirty="0"/>
              <a:t>Resident/family demands</a:t>
            </a:r>
          </a:p>
          <a:p>
            <a:pPr lvl="1"/>
            <a:r>
              <a:rPr lang="en-US" dirty="0"/>
              <a:t>Institutional Demands</a:t>
            </a:r>
          </a:p>
          <a:p>
            <a:pPr lvl="1"/>
            <a:r>
              <a:rPr lang="en-US" dirty="0"/>
              <a:t>Communication, treatment errors</a:t>
            </a:r>
          </a:p>
          <a:p>
            <a:pPr lvl="1"/>
            <a:r>
              <a:rPr lang="en-US" dirty="0"/>
              <a:t>Feelings of inadequacy</a:t>
            </a:r>
          </a:p>
          <a:p>
            <a:pPr lvl="1"/>
            <a:r>
              <a:rPr lang="en-US" dirty="0"/>
              <a:t>Sense that the care is not benefitting the resident</a:t>
            </a:r>
          </a:p>
        </p:txBody>
      </p:sp>
    </p:spTree>
    <p:extLst>
      <p:ext uri="{BB962C8B-B14F-4D97-AF65-F5344CB8AC3E}">
        <p14:creationId xmlns:p14="http://schemas.microsoft.com/office/powerpoint/2010/main" val="34221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Also, Internal Factors have an impact</a:t>
            </a:r>
          </a:p>
        </p:txBody>
      </p:sp>
      <p:sp>
        <p:nvSpPr>
          <p:cNvPr id="3" name="Content Placeholder 2"/>
          <p:cNvSpPr>
            <a:spLocks noGrp="1"/>
          </p:cNvSpPr>
          <p:nvPr>
            <p:ph idx="1"/>
          </p:nvPr>
        </p:nvSpPr>
        <p:spPr/>
        <p:txBody>
          <a:bodyPr>
            <a:normAutofit/>
          </a:bodyPr>
          <a:lstStyle/>
          <a:p>
            <a:r>
              <a:rPr lang="en-US" dirty="0"/>
              <a:t>The personal gift and curse of empathy</a:t>
            </a:r>
          </a:p>
          <a:p>
            <a:pPr lvl="1"/>
            <a:r>
              <a:rPr lang="en-US" dirty="0"/>
              <a:t>High empathy helps us understand </a:t>
            </a:r>
            <a:r>
              <a:rPr lang="en-US" i="1" dirty="0"/>
              <a:t>and </a:t>
            </a:r>
            <a:r>
              <a:rPr lang="en-US" dirty="0"/>
              <a:t>can challenge our equanimity</a:t>
            </a:r>
          </a:p>
          <a:p>
            <a:pPr lvl="1"/>
            <a:r>
              <a:rPr lang="en-US" dirty="0"/>
              <a:t>Personal History/Personality</a:t>
            </a:r>
          </a:p>
          <a:p>
            <a:pPr lvl="2"/>
            <a:r>
              <a:rPr lang="en-US" dirty="0"/>
              <a:t>Our temperament</a:t>
            </a:r>
          </a:p>
          <a:p>
            <a:pPr lvl="2"/>
            <a:r>
              <a:rPr lang="en-US" dirty="0"/>
              <a:t>Family/social history</a:t>
            </a:r>
          </a:p>
          <a:p>
            <a:pPr lvl="2"/>
            <a:r>
              <a:rPr lang="en-US" dirty="0"/>
              <a:t>Personal boundaries</a:t>
            </a:r>
          </a:p>
          <a:p>
            <a:pPr lvl="2"/>
            <a:r>
              <a:rPr lang="en-US" dirty="0"/>
              <a:t>Unresolved personal trauma</a:t>
            </a:r>
          </a:p>
          <a:p>
            <a:pPr lvl="2"/>
            <a:r>
              <a:rPr lang="en-US" dirty="0"/>
              <a:t>Over-generalization: thinking others’ experiences are similar to ours</a:t>
            </a:r>
          </a:p>
        </p:txBody>
      </p:sp>
    </p:spTree>
    <p:extLst>
      <p:ext uri="{BB962C8B-B14F-4D97-AF65-F5344CB8AC3E}">
        <p14:creationId xmlns:p14="http://schemas.microsoft.com/office/powerpoint/2010/main" val="197427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Factors, cont.</a:t>
            </a:r>
          </a:p>
        </p:txBody>
      </p:sp>
      <p:sp>
        <p:nvSpPr>
          <p:cNvPr id="3" name="Content Placeholder 2"/>
          <p:cNvSpPr>
            <a:spLocks noGrp="1"/>
          </p:cNvSpPr>
          <p:nvPr>
            <p:ph idx="1"/>
          </p:nvPr>
        </p:nvSpPr>
        <p:spPr/>
        <p:txBody>
          <a:bodyPr/>
          <a:lstStyle/>
          <a:p>
            <a:r>
              <a:rPr lang="en-US" dirty="0"/>
              <a:t>“Pathological Altruism”</a:t>
            </a:r>
          </a:p>
          <a:p>
            <a:pPr lvl="1"/>
            <a:r>
              <a:rPr lang="en-US" dirty="0"/>
              <a:t>A combination of:</a:t>
            </a:r>
          </a:p>
          <a:p>
            <a:pPr lvl="2"/>
            <a:r>
              <a:rPr lang="en-US" dirty="0"/>
              <a:t>An excess of empathy</a:t>
            </a:r>
          </a:p>
          <a:p>
            <a:pPr lvl="2"/>
            <a:r>
              <a:rPr lang="en-US" dirty="0"/>
              <a:t>An inability to self-regulate</a:t>
            </a:r>
          </a:p>
          <a:p>
            <a:pPr lvl="2"/>
            <a:r>
              <a:rPr lang="en-US" dirty="0"/>
              <a:t>Being more focused on relieving one’s own discomfort than another’s</a:t>
            </a:r>
          </a:p>
        </p:txBody>
      </p:sp>
    </p:spTree>
    <p:extLst>
      <p:ext uri="{BB962C8B-B14F-4D97-AF65-F5344CB8AC3E}">
        <p14:creationId xmlns:p14="http://schemas.microsoft.com/office/powerpoint/2010/main" val="3455763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Us?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“BURNOUT”</a:t>
            </a:r>
          </a:p>
          <a:p>
            <a:pPr marL="0" indent="0" algn="ctr">
              <a:buNone/>
            </a:pPr>
            <a:endParaRPr lang="en-US" dirty="0"/>
          </a:p>
          <a:p>
            <a:pPr marL="0" indent="0" algn="ctr">
              <a:buNone/>
            </a:pPr>
            <a:r>
              <a:rPr lang="en-US" dirty="0"/>
              <a:t>VS. </a:t>
            </a:r>
          </a:p>
          <a:p>
            <a:pPr marL="0" indent="0" algn="ctr">
              <a:buNone/>
            </a:pPr>
            <a:endParaRPr lang="en-US" dirty="0"/>
          </a:p>
          <a:p>
            <a:pPr marL="0" indent="0" algn="ctr">
              <a:buNone/>
            </a:pPr>
            <a:r>
              <a:rPr lang="en-US" dirty="0"/>
              <a:t>“COMPASSION FATIGUE”</a:t>
            </a:r>
          </a:p>
        </p:txBody>
      </p:sp>
    </p:spTree>
    <p:extLst>
      <p:ext uri="{BB962C8B-B14F-4D97-AF65-F5344CB8AC3E}">
        <p14:creationId xmlns:p14="http://schemas.microsoft.com/office/powerpoint/2010/main" val="354986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“Burnout”</a:t>
            </a:r>
          </a:p>
        </p:txBody>
      </p:sp>
      <p:sp>
        <p:nvSpPr>
          <p:cNvPr id="3" name="Content Placeholder 2"/>
          <p:cNvSpPr>
            <a:spLocks noGrp="1"/>
          </p:cNvSpPr>
          <p:nvPr>
            <p:ph idx="1"/>
          </p:nvPr>
        </p:nvSpPr>
        <p:spPr/>
        <p:txBody>
          <a:bodyPr/>
          <a:lstStyle/>
          <a:p>
            <a:r>
              <a:rPr lang="en-US" dirty="0"/>
              <a:t>Gradual physical, mental, emotional erosion due to long-term involvement in emotionally demanding or unfulfilling situations:</a:t>
            </a:r>
          </a:p>
          <a:p>
            <a:pPr lvl="1"/>
            <a:r>
              <a:rPr lang="en-US" dirty="0"/>
              <a:t>Exhaustion: physically, mentally drained</a:t>
            </a:r>
          </a:p>
          <a:p>
            <a:pPr lvl="1"/>
            <a:r>
              <a:rPr lang="en-US" dirty="0"/>
              <a:t>Depersonalization: feeling hardened or numb</a:t>
            </a:r>
          </a:p>
          <a:p>
            <a:pPr lvl="1"/>
            <a:r>
              <a:rPr lang="en-US" dirty="0"/>
              <a:t>Achievement Void: reduced accomplishment, satisfaction.</a:t>
            </a:r>
          </a:p>
        </p:txBody>
      </p:sp>
      <p:pic>
        <p:nvPicPr>
          <p:cNvPr id="4098" name="Picture 2" descr="C:\Users\Sheri Gibson\AppData\Local\Microsoft\Windows\Temporary Internet Files\Content.IE5\Z3YR0LSK\Velo_de_course_85.3_homme_fatigu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114800"/>
            <a:ext cx="1257300"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4225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 Fatigue”</a:t>
            </a:r>
          </a:p>
        </p:txBody>
      </p:sp>
      <p:sp>
        <p:nvSpPr>
          <p:cNvPr id="3" name="Content Placeholder 2"/>
          <p:cNvSpPr>
            <a:spLocks noGrp="1"/>
          </p:cNvSpPr>
          <p:nvPr>
            <p:ph idx="1"/>
          </p:nvPr>
        </p:nvSpPr>
        <p:spPr/>
        <p:txBody>
          <a:bodyPr/>
          <a:lstStyle/>
          <a:p>
            <a:r>
              <a:rPr lang="en-US" dirty="0"/>
              <a:t>Feels similarly to “burnout” but:</a:t>
            </a:r>
          </a:p>
          <a:p>
            <a:pPr lvl="1"/>
            <a:r>
              <a:rPr lang="en-US" dirty="0"/>
              <a:t>Can emerge suddenly</a:t>
            </a:r>
          </a:p>
          <a:p>
            <a:pPr lvl="1"/>
            <a:r>
              <a:rPr lang="en-US" dirty="0"/>
              <a:t>Existential/spiritual effects: overarching meaninglessness, worthlessness, hopelessness</a:t>
            </a:r>
          </a:p>
          <a:p>
            <a:pPr lvl="1"/>
            <a:r>
              <a:rPr lang="en-US" dirty="0"/>
              <a:t>A sense of isolation from supporters, hyper-vigilance or fear</a:t>
            </a:r>
          </a:p>
          <a:p>
            <a:pPr lvl="1"/>
            <a:r>
              <a:rPr lang="en-US" dirty="0"/>
              <a:t>Symptoms often disconnected from real cause</a:t>
            </a:r>
          </a:p>
          <a:p>
            <a:pPr lvl="1"/>
            <a:endParaRPr lang="en-US" dirty="0"/>
          </a:p>
        </p:txBody>
      </p:sp>
    </p:spTree>
    <p:extLst>
      <p:ext uri="{BB962C8B-B14F-4D97-AF65-F5344CB8AC3E}">
        <p14:creationId xmlns:p14="http://schemas.microsoft.com/office/powerpoint/2010/main" val="272288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 of</a:t>
            </a:r>
            <a:br>
              <a:rPr lang="en-US" dirty="0"/>
            </a:br>
            <a:r>
              <a:rPr lang="en-US" dirty="0"/>
              <a:t>Compassion Fatigue</a:t>
            </a:r>
          </a:p>
        </p:txBody>
      </p:sp>
      <p:sp>
        <p:nvSpPr>
          <p:cNvPr id="3" name="Content Placeholder 2"/>
          <p:cNvSpPr>
            <a:spLocks noGrp="1"/>
          </p:cNvSpPr>
          <p:nvPr>
            <p:ph idx="1"/>
          </p:nvPr>
        </p:nvSpPr>
        <p:spPr/>
        <p:txBody>
          <a:bodyPr>
            <a:normAutofit fontScale="92500" lnSpcReduction="10000"/>
          </a:bodyPr>
          <a:lstStyle/>
          <a:p>
            <a:r>
              <a:rPr lang="en-US" dirty="0"/>
              <a:t>For the Individual:</a:t>
            </a:r>
          </a:p>
          <a:p>
            <a:pPr lvl="1"/>
            <a:r>
              <a:rPr lang="en-US" dirty="0"/>
              <a:t>Difficulty concentrating, pre-occupation, exhaustion</a:t>
            </a:r>
          </a:p>
          <a:p>
            <a:pPr lvl="1"/>
            <a:r>
              <a:rPr lang="en-US" dirty="0"/>
              <a:t>Nightmares/flashbacks</a:t>
            </a:r>
          </a:p>
          <a:p>
            <a:pPr lvl="1"/>
            <a:r>
              <a:rPr lang="en-US" dirty="0"/>
              <a:t>Over-reactions or avoidance of sensory/emotional stimuli</a:t>
            </a:r>
          </a:p>
          <a:p>
            <a:pPr lvl="1"/>
            <a:r>
              <a:rPr lang="en-US" dirty="0"/>
              <a:t>Chronic physical ailments: colds, stomach problems</a:t>
            </a:r>
          </a:p>
          <a:p>
            <a:pPr lvl="1"/>
            <a:r>
              <a:rPr lang="en-US" dirty="0"/>
              <a:t>Apathy, anhedonia</a:t>
            </a:r>
          </a:p>
          <a:p>
            <a:pPr lvl="1"/>
            <a:r>
              <a:rPr lang="en-US" dirty="0"/>
              <a:t>Excessive negativity: blaming others, complaining</a:t>
            </a:r>
          </a:p>
          <a:p>
            <a:pPr lvl="1"/>
            <a:r>
              <a:rPr lang="en-US" dirty="0"/>
              <a:t>Compulsive/avoidant behaviors: substance abuse, over-spending, over-eating, gambling</a:t>
            </a:r>
          </a:p>
          <a:p>
            <a:pPr lvl="1"/>
            <a:r>
              <a:rPr lang="en-US" dirty="0"/>
              <a:t>Problems in personal relationships, intimacy</a:t>
            </a:r>
          </a:p>
          <a:p>
            <a:pPr lvl="1"/>
            <a:r>
              <a:rPr lang="en-US" dirty="0"/>
              <a:t>Denial of difficulties or problems</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9781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Our work is technically demanding</a:t>
            </a:r>
          </a:p>
          <a:p>
            <a:r>
              <a:rPr lang="en-US" dirty="0"/>
              <a:t>Our work also places demands on our humanity</a:t>
            </a:r>
          </a:p>
          <a:p>
            <a:r>
              <a:rPr lang="en-US" dirty="0"/>
              <a:t>Isolation, death, anxiety, grief = the perfect recipe for fatigue and burnout </a:t>
            </a:r>
          </a:p>
          <a:p>
            <a:r>
              <a:rPr lang="en-US" dirty="0"/>
              <a:t>We must attend to ourselves in order to attend to others</a:t>
            </a:r>
          </a:p>
          <a:p>
            <a:endParaRPr lang="en-US" dirty="0"/>
          </a:p>
        </p:txBody>
      </p:sp>
      <p:pic>
        <p:nvPicPr>
          <p:cNvPr id="4" name="Picture 3"/>
          <p:cNvPicPr>
            <a:picLocks noChangeAspect="1"/>
          </p:cNvPicPr>
          <p:nvPr/>
        </p:nvPicPr>
        <p:blipFill>
          <a:blip r:embed="rId3"/>
          <a:stretch>
            <a:fillRect/>
          </a:stretch>
        </p:blipFill>
        <p:spPr>
          <a:xfrm>
            <a:off x="2057401" y="457200"/>
            <a:ext cx="2164001" cy="1600200"/>
          </a:xfrm>
          <a:prstGeom prst="rect">
            <a:avLst/>
          </a:prstGeom>
        </p:spPr>
      </p:pic>
    </p:spTree>
    <p:extLst>
      <p:ext uri="{BB962C8B-B14F-4D97-AF65-F5344CB8AC3E}">
        <p14:creationId xmlns:p14="http://schemas.microsoft.com/office/powerpoint/2010/main" val="345120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 of</a:t>
            </a:r>
            <a:br>
              <a:rPr lang="en-US" dirty="0"/>
            </a:br>
            <a:r>
              <a:rPr lang="en-US" dirty="0"/>
              <a:t>Compassion Fatigue</a:t>
            </a:r>
          </a:p>
        </p:txBody>
      </p:sp>
      <p:sp>
        <p:nvSpPr>
          <p:cNvPr id="3" name="Content Placeholder 2"/>
          <p:cNvSpPr>
            <a:spLocks noGrp="1"/>
          </p:cNvSpPr>
          <p:nvPr>
            <p:ph idx="1"/>
          </p:nvPr>
        </p:nvSpPr>
        <p:spPr/>
        <p:txBody>
          <a:bodyPr>
            <a:normAutofit fontScale="92500" lnSpcReduction="10000"/>
          </a:bodyPr>
          <a:lstStyle/>
          <a:p>
            <a:r>
              <a:rPr lang="en-US" dirty="0"/>
              <a:t>For the Institution:</a:t>
            </a:r>
          </a:p>
          <a:p>
            <a:pPr lvl="1"/>
            <a:r>
              <a:rPr lang="en-US" dirty="0"/>
              <a:t>High absenteeism and/or staff turnover</a:t>
            </a:r>
          </a:p>
          <a:p>
            <a:pPr lvl="1"/>
            <a:r>
              <a:rPr lang="en-US" dirty="0"/>
              <a:t>Increasing difficulty completing routine tasks, assignments</a:t>
            </a:r>
          </a:p>
          <a:p>
            <a:pPr lvl="1"/>
            <a:r>
              <a:rPr lang="en-US" dirty="0"/>
              <a:t>Inability of staff to respect and meet deadlines</a:t>
            </a:r>
          </a:p>
          <a:p>
            <a:pPr lvl="1"/>
            <a:r>
              <a:rPr lang="en-US" dirty="0"/>
              <a:t>Unprofessional outbursts of anger, aggression</a:t>
            </a:r>
          </a:p>
          <a:p>
            <a:pPr lvl="1"/>
            <a:r>
              <a:rPr lang="en-US" dirty="0"/>
              <a:t>Instability, conflict in staff/team relationships</a:t>
            </a:r>
          </a:p>
          <a:p>
            <a:pPr lvl="1"/>
            <a:r>
              <a:rPr lang="en-US" dirty="0"/>
              <a:t>Desire among staff member to break the company rules</a:t>
            </a:r>
          </a:p>
          <a:p>
            <a:pPr lvl="1"/>
            <a:r>
              <a:rPr lang="en-US" dirty="0"/>
              <a:t>Staff inflexibility, increased rigidity, resistance to change</a:t>
            </a:r>
          </a:p>
          <a:p>
            <a:pPr lvl="1"/>
            <a:r>
              <a:rPr lang="en-US" dirty="0"/>
              <a:t>Excessive complaining, negativity towards management</a:t>
            </a:r>
          </a:p>
          <a:p>
            <a:pPr lvl="1"/>
            <a:r>
              <a:rPr lang="en-US" dirty="0"/>
              <a:t>Skepticism or apathy about organizational vision, future</a:t>
            </a:r>
          </a:p>
          <a:p>
            <a:pPr lvl="1"/>
            <a:r>
              <a:rPr lang="en-US" dirty="0"/>
              <a:t>Inability of staff to believe improvement is possible</a:t>
            </a:r>
          </a:p>
        </p:txBody>
      </p:sp>
    </p:spTree>
    <p:extLst>
      <p:ext uri="{BB962C8B-B14F-4D97-AF65-F5344CB8AC3E}">
        <p14:creationId xmlns:p14="http://schemas.microsoft.com/office/powerpoint/2010/main" val="175226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we susceptible to </a:t>
            </a:r>
            <a:br>
              <a:rPr lang="en-US" dirty="0"/>
            </a:br>
            <a:r>
              <a:rPr lang="en-US" dirty="0"/>
              <a:t>Compassion Fatigue?</a:t>
            </a:r>
          </a:p>
        </p:txBody>
      </p:sp>
      <p:sp>
        <p:nvSpPr>
          <p:cNvPr id="3" name="Content Placeholder 2"/>
          <p:cNvSpPr>
            <a:spLocks noGrp="1"/>
          </p:cNvSpPr>
          <p:nvPr>
            <p:ph idx="1"/>
          </p:nvPr>
        </p:nvSpPr>
        <p:spPr/>
        <p:txBody>
          <a:bodyPr/>
          <a:lstStyle/>
          <a:p>
            <a:r>
              <a:rPr lang="en-US" dirty="0"/>
              <a:t>Sympathetic Nervous System: </a:t>
            </a:r>
          </a:p>
          <a:p>
            <a:pPr lvl="1"/>
            <a:r>
              <a:rPr lang="en-US" dirty="0"/>
              <a:t>Fight, flight, or freeze</a:t>
            </a:r>
          </a:p>
          <a:p>
            <a:pPr lvl="1"/>
            <a:r>
              <a:rPr lang="en-US" dirty="0"/>
              <a:t>Is an adaptive response in </a:t>
            </a:r>
            <a:r>
              <a:rPr lang="en-US" i="1" dirty="0"/>
              <a:t>real </a:t>
            </a:r>
            <a:r>
              <a:rPr lang="en-US" dirty="0"/>
              <a:t>crises, but wilts us day in an day out</a:t>
            </a:r>
          </a:p>
          <a:p>
            <a:pPr lvl="1"/>
            <a:endParaRPr lang="en-US" dirty="0"/>
          </a:p>
          <a:p>
            <a:r>
              <a:rPr lang="en-US" dirty="0"/>
              <a:t>Parasympathetic Nervous System:</a:t>
            </a:r>
          </a:p>
          <a:p>
            <a:pPr lvl="1"/>
            <a:r>
              <a:rPr lang="en-US" dirty="0"/>
              <a:t>Restores physiological equanimity</a:t>
            </a:r>
          </a:p>
          <a:p>
            <a:pPr lvl="1"/>
            <a:r>
              <a:rPr lang="en-US" dirty="0"/>
              <a:t>Keeps you rooted, helps you tend and thrive</a:t>
            </a:r>
          </a:p>
          <a:p>
            <a:pPr lvl="1"/>
            <a:endParaRPr lang="en-US" dirty="0"/>
          </a:p>
        </p:txBody>
      </p:sp>
    </p:spTree>
    <p:extLst>
      <p:ext uri="{BB962C8B-B14F-4D97-AF65-F5344CB8AC3E}">
        <p14:creationId xmlns:p14="http://schemas.microsoft.com/office/powerpoint/2010/main" val="288074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in a Time </a:t>
            </a:r>
            <a:br>
              <a:rPr lang="en-US" dirty="0"/>
            </a:br>
            <a:r>
              <a:rPr lang="en-US" dirty="0"/>
              <a:t>of COVID-19</a:t>
            </a:r>
          </a:p>
        </p:txBody>
      </p:sp>
      <p:sp>
        <p:nvSpPr>
          <p:cNvPr id="3" name="Content Placeholder 2"/>
          <p:cNvSpPr>
            <a:spLocks noGrp="1"/>
          </p:cNvSpPr>
          <p:nvPr>
            <p:ph idx="1"/>
          </p:nvPr>
        </p:nvSpPr>
        <p:spPr/>
        <p:txBody>
          <a:bodyPr>
            <a:normAutofit lnSpcReduction="10000"/>
          </a:bodyPr>
          <a:lstStyle/>
          <a:p>
            <a:r>
              <a:rPr lang="en-US" dirty="0"/>
              <a:t>Heightened states of:</a:t>
            </a:r>
          </a:p>
          <a:p>
            <a:pPr lvl="1"/>
            <a:r>
              <a:rPr lang="en-US" dirty="0"/>
              <a:t>Anxiety</a:t>
            </a:r>
          </a:p>
          <a:p>
            <a:pPr lvl="1"/>
            <a:r>
              <a:rPr lang="en-US" dirty="0"/>
              <a:t>Uncertainty</a:t>
            </a:r>
          </a:p>
          <a:p>
            <a:pPr lvl="1"/>
            <a:r>
              <a:rPr lang="en-US" dirty="0"/>
              <a:t>Unknown of the future</a:t>
            </a:r>
          </a:p>
          <a:p>
            <a:pPr lvl="1"/>
            <a:r>
              <a:rPr lang="en-US" dirty="0"/>
              <a:t>Decision-making / Risk assessment</a:t>
            </a:r>
          </a:p>
          <a:p>
            <a:pPr marL="350838" lvl="1" indent="0">
              <a:buNone/>
            </a:pPr>
            <a:endParaRPr lang="en-US" dirty="0"/>
          </a:p>
          <a:p>
            <a:r>
              <a:rPr lang="en-US" dirty="0"/>
              <a:t>And</a:t>
            </a:r>
          </a:p>
          <a:p>
            <a:pPr lvl="1"/>
            <a:r>
              <a:rPr lang="en-US" dirty="0"/>
              <a:t>Chronicity of the above states</a:t>
            </a:r>
          </a:p>
          <a:p>
            <a:pPr lvl="1"/>
            <a:r>
              <a:rPr lang="en-US" dirty="0"/>
              <a:t>Perception of “no end in sight” </a:t>
            </a:r>
          </a:p>
        </p:txBody>
      </p:sp>
    </p:spTree>
    <p:extLst>
      <p:ext uri="{BB962C8B-B14F-4D97-AF65-F5344CB8AC3E}">
        <p14:creationId xmlns:p14="http://schemas.microsoft.com/office/powerpoint/2010/main" val="24999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protect ourselves?</a:t>
            </a:r>
          </a:p>
        </p:txBody>
      </p:sp>
      <p:sp>
        <p:nvSpPr>
          <p:cNvPr id="3" name="Content Placeholder 2"/>
          <p:cNvSpPr>
            <a:spLocks noGrp="1"/>
          </p:cNvSpPr>
          <p:nvPr>
            <p:ph idx="1"/>
          </p:nvPr>
        </p:nvSpPr>
        <p:spPr/>
        <p:txBody>
          <a:bodyPr/>
          <a:lstStyle/>
          <a:p>
            <a:r>
              <a:rPr lang="en-US" dirty="0"/>
              <a:t>The antidote to vicarious trauma, burnout, and compassion fatigue is:</a:t>
            </a:r>
          </a:p>
          <a:p>
            <a:pPr marL="0" indent="0" algn="ctr">
              <a:buNone/>
            </a:pPr>
            <a:endParaRPr lang="en-US" dirty="0"/>
          </a:p>
          <a:p>
            <a:pPr marL="0" indent="0" algn="ctr">
              <a:buNone/>
            </a:pPr>
            <a:endParaRPr lang="en-US" dirty="0"/>
          </a:p>
          <a:p>
            <a:pPr marL="0" indent="0" algn="ctr">
              <a:buNone/>
            </a:pPr>
            <a:r>
              <a:rPr lang="en-US" dirty="0"/>
              <a:t>RESILIENCE</a:t>
            </a:r>
          </a:p>
        </p:txBody>
      </p:sp>
      <p:pic>
        <p:nvPicPr>
          <p:cNvPr id="6148" name="Picture 4" descr="C:\Users\Sheri Gibson\AppData\Local\Microsoft\Windows\Temporary Internet Files\Content.IE5\4V3IGQJ6\resiliency tre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909647"/>
            <a:ext cx="1543050" cy="2110153"/>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Sheri Gibson\AppData\Local\Microsoft\Windows\Temporary Internet Files\Content.IE5\4V3IGQJ6\resiliency tre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870" y="3909646"/>
            <a:ext cx="1543050" cy="21101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01603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p>
        </p:txBody>
      </p:sp>
      <p:sp>
        <p:nvSpPr>
          <p:cNvPr id="3" name="Content Placeholder 2"/>
          <p:cNvSpPr>
            <a:spLocks noGrp="1"/>
          </p:cNvSpPr>
          <p:nvPr>
            <p:ph idx="1"/>
          </p:nvPr>
        </p:nvSpPr>
        <p:spPr/>
        <p:txBody>
          <a:bodyPr/>
          <a:lstStyle/>
          <a:p>
            <a:r>
              <a:rPr lang="en-US" dirty="0"/>
              <a:t>Defined as:</a:t>
            </a:r>
          </a:p>
          <a:p>
            <a:pPr lvl="1"/>
            <a:r>
              <a:rPr lang="en-US" dirty="0"/>
              <a:t>The ability of something to return to original shape after it has been pulled, stretched, pressed, bent, etc.</a:t>
            </a:r>
          </a:p>
          <a:p>
            <a:pPr lvl="1"/>
            <a:r>
              <a:rPr lang="en-US" dirty="0"/>
              <a:t>The ability to recover from or adjust easily to misfortune or change.</a:t>
            </a:r>
          </a:p>
          <a:p>
            <a:r>
              <a:rPr lang="en-US" dirty="0"/>
              <a:t>We need to develop skills to stay well for better performance and well-being in high-compassion stress work!</a:t>
            </a:r>
          </a:p>
        </p:txBody>
      </p:sp>
    </p:spTree>
    <p:extLst>
      <p:ext uri="{BB962C8B-B14F-4D97-AF65-F5344CB8AC3E}">
        <p14:creationId xmlns:p14="http://schemas.microsoft.com/office/powerpoint/2010/main" val="2450063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Pressure.</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46654" y="3352801"/>
            <a:ext cx="4371211" cy="3036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101" y="2249010"/>
            <a:ext cx="2584450" cy="365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descr="C:\Users\Sheri Gibson\AppData\Local\Microsoft\Windows\Temporary Internet Files\Content.IE5\Z3YR0LSK\kryptonit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1" y="1549875"/>
            <a:ext cx="2027561" cy="13982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235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Resiliency Skills</a:t>
            </a:r>
            <a:br>
              <a:rPr lang="en-US" dirty="0"/>
            </a:br>
            <a:r>
              <a:rPr lang="en-US" dirty="0"/>
              <a:t>#1: Self-Awareness</a:t>
            </a:r>
          </a:p>
        </p:txBody>
      </p:sp>
      <p:sp>
        <p:nvSpPr>
          <p:cNvPr id="3" name="Content Placeholder 2"/>
          <p:cNvSpPr>
            <a:spLocks noGrp="1"/>
          </p:cNvSpPr>
          <p:nvPr>
            <p:ph idx="1"/>
          </p:nvPr>
        </p:nvSpPr>
        <p:spPr/>
        <p:txBody>
          <a:bodyPr>
            <a:normAutofit/>
          </a:bodyPr>
          <a:lstStyle/>
          <a:p>
            <a:r>
              <a:rPr lang="en-US" dirty="0"/>
              <a:t>Self-Awareness</a:t>
            </a:r>
          </a:p>
          <a:p>
            <a:pPr lvl="1"/>
            <a:r>
              <a:rPr lang="en-US" b="1" dirty="0"/>
              <a:t>Physical, emotional</a:t>
            </a:r>
          </a:p>
          <a:p>
            <a:pPr lvl="1"/>
            <a:r>
              <a:rPr lang="en-US" dirty="0"/>
              <a:t>Technical</a:t>
            </a:r>
          </a:p>
          <a:p>
            <a:pPr lvl="1"/>
            <a:r>
              <a:rPr lang="en-US" dirty="0"/>
              <a:t>Existential</a:t>
            </a:r>
          </a:p>
          <a:p>
            <a:pPr lvl="1"/>
            <a:endParaRPr lang="en-US" dirty="0"/>
          </a:p>
          <a:p>
            <a:r>
              <a:rPr lang="en-US" dirty="0"/>
              <a:t>Self-Awareness Tip: What’s going on in your body, mind, and spirit when you are working is often a clue/barometer of what’s going </a:t>
            </a:r>
            <a:r>
              <a:rPr lang="en-US" i="1" dirty="0"/>
              <a:t>on in your staff and others</a:t>
            </a:r>
            <a:r>
              <a:rPr lang="en-US" dirty="0"/>
              <a:t>. </a:t>
            </a:r>
          </a:p>
        </p:txBody>
      </p:sp>
    </p:spTree>
    <p:extLst>
      <p:ext uri="{BB962C8B-B14F-4D97-AF65-F5344CB8AC3E}">
        <p14:creationId xmlns:p14="http://schemas.microsoft.com/office/powerpoint/2010/main" val="169898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Self-Awareness, cont.</a:t>
            </a:r>
          </a:p>
        </p:txBody>
      </p:sp>
      <p:sp>
        <p:nvSpPr>
          <p:cNvPr id="3" name="Content Placeholder 2"/>
          <p:cNvSpPr>
            <a:spLocks noGrp="1"/>
          </p:cNvSpPr>
          <p:nvPr>
            <p:ph idx="1"/>
          </p:nvPr>
        </p:nvSpPr>
        <p:spPr/>
        <p:txBody>
          <a:bodyPr>
            <a:normAutofit/>
          </a:bodyPr>
          <a:lstStyle/>
          <a:p>
            <a:r>
              <a:rPr lang="en-US" dirty="0"/>
              <a:t>Self-Awareness</a:t>
            </a:r>
          </a:p>
          <a:p>
            <a:pPr lvl="1"/>
            <a:r>
              <a:rPr lang="en-US" dirty="0"/>
              <a:t>Physical, emotional</a:t>
            </a:r>
          </a:p>
          <a:p>
            <a:pPr lvl="1"/>
            <a:r>
              <a:rPr lang="en-US" b="1" dirty="0"/>
              <a:t>Technical</a:t>
            </a:r>
          </a:p>
          <a:p>
            <a:pPr lvl="1"/>
            <a:r>
              <a:rPr lang="en-US" dirty="0"/>
              <a:t>Existential</a:t>
            </a:r>
          </a:p>
          <a:p>
            <a:pPr lvl="1"/>
            <a:endParaRPr lang="en-US" dirty="0"/>
          </a:p>
          <a:p>
            <a:r>
              <a:rPr lang="en-US" dirty="0"/>
              <a:t>Questions to ask yourself: </a:t>
            </a:r>
          </a:p>
          <a:p>
            <a:pPr lvl="1"/>
            <a:r>
              <a:rPr lang="en-US" dirty="0"/>
              <a:t>What skills and knowledge bases are natural talents for you, and where might you put some effort into developing more?</a:t>
            </a:r>
          </a:p>
          <a:p>
            <a:pPr lvl="1"/>
            <a:r>
              <a:rPr lang="en-US" dirty="0"/>
              <a:t>What are your strengths, growing edges, and blind spots?</a:t>
            </a:r>
          </a:p>
        </p:txBody>
      </p:sp>
      <p:pic>
        <p:nvPicPr>
          <p:cNvPr id="4" name="Picture 3"/>
          <p:cNvPicPr>
            <a:picLocks noChangeAspect="1"/>
          </p:cNvPicPr>
          <p:nvPr/>
        </p:nvPicPr>
        <p:blipFill>
          <a:blip r:embed="rId3"/>
          <a:stretch>
            <a:fillRect/>
          </a:stretch>
        </p:blipFill>
        <p:spPr>
          <a:xfrm>
            <a:off x="7086601" y="2057400"/>
            <a:ext cx="1952485" cy="2019300"/>
          </a:xfrm>
          <a:prstGeom prst="rect">
            <a:avLst/>
          </a:prstGeom>
        </p:spPr>
      </p:pic>
    </p:spTree>
    <p:extLst>
      <p:ext uri="{BB962C8B-B14F-4D97-AF65-F5344CB8AC3E}">
        <p14:creationId xmlns:p14="http://schemas.microsoft.com/office/powerpoint/2010/main" val="30428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Self-Awareness, cont.</a:t>
            </a:r>
          </a:p>
        </p:txBody>
      </p:sp>
      <p:sp>
        <p:nvSpPr>
          <p:cNvPr id="3" name="Content Placeholder 2"/>
          <p:cNvSpPr>
            <a:spLocks noGrp="1"/>
          </p:cNvSpPr>
          <p:nvPr>
            <p:ph idx="1"/>
          </p:nvPr>
        </p:nvSpPr>
        <p:spPr/>
        <p:txBody>
          <a:bodyPr>
            <a:normAutofit fontScale="92500" lnSpcReduction="20000"/>
          </a:bodyPr>
          <a:lstStyle/>
          <a:p>
            <a:r>
              <a:rPr lang="en-US" dirty="0"/>
              <a:t>Self-Awareness</a:t>
            </a:r>
          </a:p>
          <a:p>
            <a:pPr lvl="1"/>
            <a:r>
              <a:rPr lang="en-US" dirty="0"/>
              <a:t>Physical, emotional</a:t>
            </a:r>
          </a:p>
          <a:p>
            <a:pPr lvl="1"/>
            <a:r>
              <a:rPr lang="en-US" dirty="0"/>
              <a:t>Technical</a:t>
            </a:r>
          </a:p>
          <a:p>
            <a:pPr lvl="1"/>
            <a:r>
              <a:rPr lang="en-US" b="1" dirty="0"/>
              <a:t>Existential</a:t>
            </a:r>
          </a:p>
          <a:p>
            <a:pPr lvl="1"/>
            <a:endParaRPr lang="en-US" b="1" dirty="0"/>
          </a:p>
          <a:p>
            <a:r>
              <a:rPr lang="en-US" dirty="0"/>
              <a:t>The nature of our work begs all the “big questions”</a:t>
            </a:r>
          </a:p>
          <a:p>
            <a:r>
              <a:rPr lang="en-US" dirty="0"/>
              <a:t>Spend time consciously exploring your questions about life and death, truth and justice, good, evil</a:t>
            </a:r>
          </a:p>
          <a:p>
            <a:r>
              <a:rPr lang="en-US" dirty="0"/>
              <a:t>Develop a language and a coping strategy to manage suffering, horror, tragedy, and to help find meaning</a:t>
            </a:r>
          </a:p>
        </p:txBody>
      </p:sp>
    </p:spTree>
    <p:extLst>
      <p:ext uri="{BB962C8B-B14F-4D97-AF65-F5344CB8AC3E}">
        <p14:creationId xmlns:p14="http://schemas.microsoft.com/office/powerpoint/2010/main" val="1876591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#2: Self-Regulation</a:t>
            </a:r>
          </a:p>
        </p:txBody>
      </p:sp>
      <p:sp>
        <p:nvSpPr>
          <p:cNvPr id="3" name="Content Placeholder 2"/>
          <p:cNvSpPr>
            <a:spLocks noGrp="1"/>
          </p:cNvSpPr>
          <p:nvPr>
            <p:ph idx="1"/>
          </p:nvPr>
        </p:nvSpPr>
        <p:spPr/>
        <p:txBody>
          <a:bodyPr/>
          <a:lstStyle/>
          <a:p>
            <a:r>
              <a:rPr lang="en-US" dirty="0"/>
              <a:t>Self-Regulation</a:t>
            </a:r>
          </a:p>
          <a:p>
            <a:pPr lvl="1"/>
            <a:r>
              <a:rPr lang="en-US" dirty="0"/>
              <a:t>Boundaries</a:t>
            </a:r>
          </a:p>
          <a:p>
            <a:pPr lvl="1"/>
            <a:r>
              <a:rPr lang="en-US" dirty="0"/>
              <a:t>Values Clarification</a:t>
            </a:r>
          </a:p>
          <a:p>
            <a:pPr lvl="1"/>
            <a:r>
              <a:rPr lang="en-US" dirty="0"/>
              <a:t>Arousal Management</a:t>
            </a:r>
          </a:p>
        </p:txBody>
      </p:sp>
      <p:pic>
        <p:nvPicPr>
          <p:cNvPr id="9218" name="Picture 2" descr="C:\Users\Sheri Gibson\AppData\Local\Microsoft\Windows\Temporary Internet Files\Content.IE5\4V3IGQJ6\findthebrakes.jpe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08606"/>
            <a:ext cx="4495800" cy="2998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676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there light at the end</a:t>
            </a:r>
            <a:br>
              <a:rPr lang="en-US" dirty="0"/>
            </a:br>
            <a:r>
              <a:rPr lang="en-US" dirty="0"/>
              <a:t>of the tunnel?</a:t>
            </a:r>
          </a:p>
        </p:txBody>
      </p:sp>
      <p:pic>
        <p:nvPicPr>
          <p:cNvPr id="4" name="Content Placeholder 3"/>
          <p:cNvPicPr>
            <a:picLocks noGrp="1" noChangeAspect="1"/>
          </p:cNvPicPr>
          <p:nvPr>
            <p:ph idx="1"/>
          </p:nvPr>
        </p:nvPicPr>
        <p:blipFill>
          <a:blip r:embed="rId3"/>
          <a:srcRect t="14311" b="14311"/>
          <a:stretch>
            <a:fillRect/>
          </a:stretch>
        </p:blipFill>
        <p:spPr>
          <a:prstGeom prst="rect">
            <a:avLst/>
          </a:prstGeom>
        </p:spPr>
      </p:pic>
    </p:spTree>
    <p:extLst>
      <p:ext uri="{BB962C8B-B14F-4D97-AF65-F5344CB8AC3E}">
        <p14:creationId xmlns:p14="http://schemas.microsoft.com/office/powerpoint/2010/main" val="3186028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#3: Self-Care</a:t>
            </a:r>
          </a:p>
        </p:txBody>
      </p:sp>
      <p:sp>
        <p:nvSpPr>
          <p:cNvPr id="3" name="Content Placeholder 2"/>
          <p:cNvSpPr>
            <a:spLocks noGrp="1"/>
          </p:cNvSpPr>
          <p:nvPr>
            <p:ph idx="1"/>
          </p:nvPr>
        </p:nvSpPr>
        <p:spPr/>
        <p:txBody>
          <a:bodyPr/>
          <a:lstStyle/>
          <a:p>
            <a:r>
              <a:rPr lang="en-US" dirty="0"/>
              <a:t>Self-Care</a:t>
            </a:r>
          </a:p>
          <a:p>
            <a:pPr lvl="1"/>
            <a:r>
              <a:rPr lang="en-US" dirty="0"/>
              <a:t>Eat well, exercise, and sleep</a:t>
            </a:r>
          </a:p>
          <a:p>
            <a:pPr lvl="2"/>
            <a:r>
              <a:rPr lang="en-US" i="1" dirty="0"/>
              <a:t>Right for you!</a:t>
            </a:r>
          </a:p>
          <a:p>
            <a:pPr lvl="1"/>
            <a:r>
              <a:rPr lang="en-US" dirty="0"/>
              <a:t>Have fun like your life depends on it</a:t>
            </a:r>
          </a:p>
          <a:p>
            <a:pPr lvl="2"/>
            <a:r>
              <a:rPr lang="en-US" i="1" dirty="0"/>
              <a:t>It does!</a:t>
            </a:r>
          </a:p>
          <a:p>
            <a:pPr lvl="2"/>
            <a:r>
              <a:rPr lang="en-US" i="1" dirty="0"/>
              <a:t>Get “shallow, simple, and silly” for your health!</a:t>
            </a:r>
          </a:p>
          <a:p>
            <a:pPr lvl="1"/>
            <a:r>
              <a:rPr lang="en-US" dirty="0"/>
              <a:t>Talking really does help</a:t>
            </a:r>
          </a:p>
          <a:p>
            <a:pPr lvl="2"/>
            <a:r>
              <a:rPr lang="en-US" i="1" dirty="0"/>
              <a:t>With the right person!</a:t>
            </a:r>
          </a:p>
        </p:txBody>
      </p:sp>
    </p:spTree>
    <p:extLst>
      <p:ext uri="{BB962C8B-B14F-4D97-AF65-F5344CB8AC3E}">
        <p14:creationId xmlns:p14="http://schemas.microsoft.com/office/powerpoint/2010/main" val="361248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 moment:</a:t>
            </a:r>
          </a:p>
        </p:txBody>
      </p:sp>
      <p:sp>
        <p:nvSpPr>
          <p:cNvPr id="2" name="Content Placeholder 1"/>
          <p:cNvSpPr>
            <a:spLocks noGrp="1"/>
          </p:cNvSpPr>
          <p:nvPr>
            <p:ph idx="1"/>
          </p:nvPr>
        </p:nvSpPr>
        <p:spPr/>
        <p:txBody>
          <a:bodyPr/>
          <a:lstStyle/>
          <a:p>
            <a:r>
              <a:rPr lang="en-US" dirty="0"/>
              <a:t>List one mini-escape or diversion that worked well to restore and renew you.</a:t>
            </a:r>
          </a:p>
          <a:p>
            <a:r>
              <a:rPr lang="en-US" dirty="0"/>
              <a:t>List one thing that brings you joy.</a:t>
            </a:r>
          </a:p>
          <a:p>
            <a:r>
              <a:rPr lang="en-US" dirty="0"/>
              <a:t>When was the last time you did it?</a:t>
            </a:r>
          </a:p>
          <a:p>
            <a:r>
              <a:rPr lang="en-US" dirty="0"/>
              <a:t>What gets in the way of doing it more often?</a:t>
            </a:r>
          </a:p>
          <a:p>
            <a:r>
              <a:rPr lang="en-US" dirty="0"/>
              <a:t>What are your personal triggers indicating it’s time to “recharge your battery?”</a:t>
            </a:r>
          </a:p>
        </p:txBody>
      </p:sp>
    </p:spTree>
    <p:extLst>
      <p:ext uri="{BB962C8B-B14F-4D97-AF65-F5344CB8AC3E}">
        <p14:creationId xmlns:p14="http://schemas.microsoft.com/office/powerpoint/2010/main" val="935609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Self-Care, cont.</a:t>
            </a:r>
          </a:p>
        </p:txBody>
      </p:sp>
      <p:sp>
        <p:nvSpPr>
          <p:cNvPr id="3" name="Content Placeholder 2"/>
          <p:cNvSpPr>
            <a:spLocks noGrp="1"/>
          </p:cNvSpPr>
          <p:nvPr>
            <p:ph idx="1"/>
          </p:nvPr>
        </p:nvSpPr>
        <p:spPr/>
        <p:txBody>
          <a:bodyPr>
            <a:normAutofit/>
          </a:bodyPr>
          <a:lstStyle/>
          <a:p>
            <a:r>
              <a:rPr lang="en-US" dirty="0"/>
              <a:t>TALK IT OUT.</a:t>
            </a:r>
          </a:p>
          <a:p>
            <a:pPr lvl="1"/>
            <a:r>
              <a:rPr lang="en-US" dirty="0"/>
              <a:t>Talking is one of the most effective ways of preventing and healing from compassion fatigue</a:t>
            </a:r>
          </a:p>
          <a:p>
            <a:pPr lvl="1"/>
            <a:r>
              <a:rPr lang="en-US" dirty="0"/>
              <a:t>Who you talk to is important</a:t>
            </a:r>
          </a:p>
          <a:p>
            <a:pPr lvl="2"/>
            <a:r>
              <a:rPr lang="en-US" dirty="0"/>
              <a:t>The person you choose should be someone who:</a:t>
            </a:r>
          </a:p>
          <a:p>
            <a:pPr lvl="3"/>
            <a:r>
              <a:rPr lang="en-US" dirty="0"/>
              <a:t>Can really relate</a:t>
            </a:r>
          </a:p>
          <a:p>
            <a:pPr lvl="3"/>
            <a:r>
              <a:rPr lang="en-US" dirty="0"/>
              <a:t>Can be present without interfering with your process</a:t>
            </a:r>
          </a:p>
          <a:p>
            <a:pPr lvl="3"/>
            <a:r>
              <a:rPr lang="en-US" dirty="0"/>
              <a:t>Doesn’t “one-up” you or switch to their story</a:t>
            </a:r>
          </a:p>
          <a:p>
            <a:pPr lvl="3"/>
            <a:r>
              <a:rPr lang="en-US" dirty="0"/>
              <a:t>Needs to understand and honor confidentiality!</a:t>
            </a:r>
          </a:p>
          <a:p>
            <a:pPr lvl="2"/>
            <a:r>
              <a:rPr lang="en-US" dirty="0"/>
              <a:t>Utilizing your EAP benefits</a:t>
            </a:r>
          </a:p>
        </p:txBody>
      </p:sp>
    </p:spTree>
    <p:extLst>
      <p:ext uri="{BB962C8B-B14F-4D97-AF65-F5344CB8AC3E}">
        <p14:creationId xmlns:p14="http://schemas.microsoft.com/office/powerpoint/2010/main" val="223497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305800" cy="1362456"/>
          </a:xfrm>
        </p:spPr>
        <p:txBody>
          <a:bodyPr>
            <a:normAutofit fontScale="90000"/>
          </a:bodyPr>
          <a:lstStyle/>
          <a:p>
            <a:r>
              <a:rPr lang="en-US" dirty="0"/>
              <a:t>Resilience Skills</a:t>
            </a:r>
            <a:br>
              <a:rPr lang="en-US" dirty="0"/>
            </a:br>
            <a:r>
              <a:rPr lang="en-US" sz="4400" dirty="0"/>
              <a:t>What about those External Factors?</a:t>
            </a:r>
          </a:p>
        </p:txBody>
      </p:sp>
      <p:sp>
        <p:nvSpPr>
          <p:cNvPr id="3" name="Content Placeholder 2"/>
          <p:cNvSpPr>
            <a:spLocks noGrp="1"/>
          </p:cNvSpPr>
          <p:nvPr>
            <p:ph idx="1"/>
          </p:nvPr>
        </p:nvSpPr>
        <p:spPr/>
        <p:txBody>
          <a:bodyPr/>
          <a:lstStyle/>
          <a:p>
            <a:r>
              <a:rPr lang="en-US" dirty="0"/>
              <a:t>Ask yourself:</a:t>
            </a:r>
          </a:p>
          <a:p>
            <a:pPr lvl="1"/>
            <a:r>
              <a:rPr lang="en-US" dirty="0"/>
              <a:t>Am I (still) committed to:</a:t>
            </a:r>
          </a:p>
          <a:p>
            <a:pPr lvl="2"/>
            <a:r>
              <a:rPr lang="en-US" dirty="0"/>
              <a:t>The agency’s mission, values, culture</a:t>
            </a:r>
          </a:p>
          <a:p>
            <a:pPr lvl="2"/>
            <a:r>
              <a:rPr lang="en-US" dirty="0"/>
              <a:t>The physical environment/resources</a:t>
            </a:r>
          </a:p>
          <a:p>
            <a:pPr lvl="2"/>
            <a:r>
              <a:rPr lang="en-US" dirty="0"/>
              <a:t>The organizational structure</a:t>
            </a:r>
          </a:p>
          <a:p>
            <a:pPr lvl="3"/>
            <a:r>
              <a:rPr lang="en-US" dirty="0"/>
              <a:t>Lines of authority</a:t>
            </a:r>
          </a:p>
          <a:p>
            <a:pPr lvl="3"/>
            <a:r>
              <a:rPr lang="en-US" dirty="0"/>
              <a:t>Style of communication</a:t>
            </a:r>
          </a:p>
          <a:p>
            <a:pPr lvl="2"/>
            <a:r>
              <a:rPr lang="en-US" dirty="0"/>
              <a:t>My colleagues/managers/supervisors</a:t>
            </a:r>
          </a:p>
        </p:txBody>
      </p:sp>
    </p:spTree>
    <p:extLst>
      <p:ext uri="{BB962C8B-B14F-4D97-AF65-F5344CB8AC3E}">
        <p14:creationId xmlns:p14="http://schemas.microsoft.com/office/powerpoint/2010/main" val="658923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Final Tips on Preventing </a:t>
            </a:r>
            <a:br>
              <a:rPr lang="en-US" dirty="0"/>
            </a:br>
            <a:r>
              <a:rPr lang="en-US" dirty="0"/>
              <a:t>Compassion Fatigue</a:t>
            </a:r>
          </a:p>
        </p:txBody>
      </p:sp>
      <p:sp>
        <p:nvSpPr>
          <p:cNvPr id="2" name="Content Placeholder 1"/>
          <p:cNvSpPr>
            <a:spLocks noGrp="1"/>
          </p:cNvSpPr>
          <p:nvPr>
            <p:ph idx="1"/>
          </p:nvPr>
        </p:nvSpPr>
        <p:spPr/>
        <p:txBody>
          <a:bodyPr>
            <a:normAutofit/>
          </a:bodyPr>
          <a:lstStyle/>
          <a:p>
            <a:r>
              <a:rPr lang="en-US" dirty="0"/>
              <a:t>“Dig where the ground is soft” – Chinese proverb</a:t>
            </a:r>
          </a:p>
          <a:p>
            <a:pPr lvl="1"/>
            <a:r>
              <a:rPr lang="en-US" dirty="0"/>
              <a:t>Avoid your trickiest area to fix, and pick the issue you can most easily visualize changing/improving.</a:t>
            </a:r>
          </a:p>
          <a:p>
            <a:pPr marL="579438" lvl="2" indent="0">
              <a:buNone/>
            </a:pPr>
            <a:endParaRPr lang="en-US" dirty="0"/>
          </a:p>
          <a:p>
            <a:pPr lvl="2"/>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4419600" y="4191000"/>
            <a:ext cx="3657600" cy="1764792"/>
          </a:xfrm>
          <a:prstGeom prst="rect">
            <a:avLst/>
          </a:prstGeom>
        </p:spPr>
      </p:pic>
    </p:spTree>
    <p:extLst>
      <p:ext uri="{BB962C8B-B14F-4D97-AF65-F5344CB8AC3E}">
        <p14:creationId xmlns:p14="http://schemas.microsoft.com/office/powerpoint/2010/main" val="3624802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Prevention tips, cont.</a:t>
            </a:r>
          </a:p>
        </p:txBody>
      </p:sp>
      <p:sp>
        <p:nvSpPr>
          <p:cNvPr id="2" name="Content Placeholder 1"/>
          <p:cNvSpPr>
            <a:spLocks noGrp="1"/>
          </p:cNvSpPr>
          <p:nvPr>
            <p:ph idx="1"/>
          </p:nvPr>
        </p:nvSpPr>
        <p:spPr/>
        <p:txBody>
          <a:bodyPr/>
          <a:lstStyle/>
          <a:p>
            <a:r>
              <a:rPr lang="en-US" dirty="0"/>
              <a:t>Take stock of what’s on your plate</a:t>
            </a:r>
          </a:p>
          <a:p>
            <a:pPr lvl="1"/>
            <a:r>
              <a:rPr lang="en-US" dirty="0"/>
              <a:t>Make a list of all the demands on your time and energy</a:t>
            </a:r>
          </a:p>
          <a:p>
            <a:pPr lvl="1"/>
            <a:r>
              <a:rPr lang="en-US" dirty="0"/>
              <a:t>Look at your list carefully; what stands out? What factors contribute to overflowing your plate? Brainstorm with a friend.</a:t>
            </a:r>
          </a:p>
          <a:p>
            <a:r>
              <a:rPr lang="en-US" dirty="0"/>
              <a:t>Start a Self-Care collection</a:t>
            </a:r>
          </a:p>
          <a:p>
            <a:pPr lvl="1"/>
            <a:r>
              <a:rPr lang="en-US" dirty="0"/>
              <a:t>Ask friends what they do for self-care; start making your list – you may learn new things and new ideas!</a:t>
            </a:r>
          </a:p>
        </p:txBody>
      </p:sp>
    </p:spTree>
    <p:extLst>
      <p:ext uri="{BB962C8B-B14F-4D97-AF65-F5344CB8AC3E}">
        <p14:creationId xmlns:p14="http://schemas.microsoft.com/office/powerpoint/2010/main" val="2928601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Prevention tips, cont.</a:t>
            </a:r>
          </a:p>
        </p:txBody>
      </p:sp>
      <p:sp>
        <p:nvSpPr>
          <p:cNvPr id="2" name="Content Placeholder 1"/>
          <p:cNvSpPr>
            <a:spLocks noGrp="1"/>
          </p:cNvSpPr>
          <p:nvPr>
            <p:ph idx="1"/>
          </p:nvPr>
        </p:nvSpPr>
        <p:spPr/>
        <p:txBody>
          <a:bodyPr>
            <a:normAutofit lnSpcReduction="10000"/>
          </a:bodyPr>
          <a:lstStyle/>
          <a:p>
            <a:r>
              <a:rPr lang="en-US" dirty="0"/>
              <a:t>Start a self-care practice with your team:</a:t>
            </a:r>
          </a:p>
          <a:p>
            <a:pPr lvl="1"/>
            <a:r>
              <a:rPr lang="en-US" dirty="0"/>
              <a:t>Start a contest for best self-care idea of the week.</a:t>
            </a:r>
          </a:p>
          <a:p>
            <a:pPr lvl="1"/>
            <a:r>
              <a:rPr lang="en-US" dirty="0"/>
              <a:t>Create a self-care board where people post their favorite ideas.</a:t>
            </a:r>
          </a:p>
          <a:p>
            <a:pPr lvl="1"/>
            <a:r>
              <a:rPr lang="en-US" dirty="0"/>
              <a:t>Initiate “5 minutes of self-care” at each staff meeting, where someone is in charge of bringing new ideas to the group.</a:t>
            </a:r>
          </a:p>
          <a:p>
            <a:pPr lvl="1"/>
            <a:r>
              <a:rPr lang="en-US" dirty="0"/>
              <a:t>Find time for yourself everyday – Rebalance your workload.</a:t>
            </a:r>
          </a:p>
          <a:p>
            <a:pPr lvl="1"/>
            <a:r>
              <a:rPr lang="en-US" dirty="0"/>
              <a:t>Delegate work – at the office AND at home</a:t>
            </a:r>
          </a:p>
          <a:p>
            <a:pPr lvl="1"/>
            <a:r>
              <a:rPr lang="en-US" dirty="0"/>
              <a:t>Create a transition from “work” to “home” (which is one in the same)</a:t>
            </a:r>
          </a:p>
          <a:p>
            <a:pPr lvl="2"/>
            <a:r>
              <a:rPr lang="en-US" dirty="0"/>
              <a:t>Do you walk? Change clothes? Listen to fun music on the commute? Find a way to transition.</a:t>
            </a:r>
          </a:p>
        </p:txBody>
      </p:sp>
    </p:spTree>
    <p:extLst>
      <p:ext uri="{BB962C8B-B14F-4D97-AF65-F5344CB8AC3E}">
        <p14:creationId xmlns:p14="http://schemas.microsoft.com/office/powerpoint/2010/main" val="19115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Final thoughts</a:t>
            </a:r>
          </a:p>
        </p:txBody>
      </p:sp>
      <p:sp>
        <p:nvSpPr>
          <p:cNvPr id="2" name="Content Placeholder 1"/>
          <p:cNvSpPr>
            <a:spLocks noGrp="1"/>
          </p:cNvSpPr>
          <p:nvPr>
            <p:ph idx="1"/>
          </p:nvPr>
        </p:nvSpPr>
        <p:spPr/>
        <p:txBody>
          <a:bodyPr/>
          <a:lstStyle/>
          <a:p>
            <a:r>
              <a:rPr lang="en-US" dirty="0"/>
              <a:t>Self-Awareness is key to appreciating your own reactions to stress.</a:t>
            </a:r>
          </a:p>
          <a:p>
            <a:r>
              <a:rPr lang="en-US" dirty="0"/>
              <a:t>Look for behavioral cues of your staff that indicate trouble areas.</a:t>
            </a:r>
          </a:p>
          <a:p>
            <a:r>
              <a:rPr lang="en-US" dirty="0"/>
              <a:t>View others through a lens of curiosity and empathy – find the compassion in your own approach.</a:t>
            </a:r>
          </a:p>
          <a:p>
            <a:r>
              <a:rPr lang="en-US" dirty="0"/>
              <a:t>Utilize key resources to prevent compassion fatigue or intervene when you notice problems.</a:t>
            </a:r>
          </a:p>
          <a:p>
            <a:pPr lvl="1"/>
            <a:endParaRPr lang="en-US" dirty="0"/>
          </a:p>
          <a:p>
            <a:pPr lvl="1"/>
            <a:endParaRPr lang="en-US" dirty="0"/>
          </a:p>
        </p:txBody>
      </p:sp>
    </p:spTree>
    <p:extLst>
      <p:ext uri="{BB962C8B-B14F-4D97-AF65-F5344CB8AC3E}">
        <p14:creationId xmlns:p14="http://schemas.microsoft.com/office/powerpoint/2010/main" val="1173301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14376" y="2133601"/>
            <a:ext cx="10858500" cy="3931920"/>
          </a:xfrm>
        </p:spPr>
        <p:txBody>
          <a:bodyPr>
            <a:normAutofit fontScale="32500" lnSpcReduction="20000"/>
          </a:bodyPr>
          <a:lstStyle/>
          <a:p>
            <a:pPr marL="0" indent="0">
              <a:buNone/>
            </a:pPr>
            <a:r>
              <a:rPr lang="en-US" sz="6000" dirty="0"/>
              <a:t>Compassion Fatigue Awareness Project (2013)</a:t>
            </a:r>
          </a:p>
          <a:p>
            <a:pPr marL="0" indent="0">
              <a:buNone/>
            </a:pPr>
            <a:r>
              <a:rPr lang="en-US" sz="6000" dirty="0"/>
              <a:t>	</a:t>
            </a:r>
            <a:r>
              <a:rPr lang="en-US" sz="6000" dirty="0">
                <a:hlinkClick r:id="rId3"/>
              </a:rPr>
              <a:t>http://www.compassionfatigue.org</a:t>
            </a:r>
            <a:endParaRPr lang="en-US" sz="6000" dirty="0"/>
          </a:p>
          <a:p>
            <a:pPr marL="277813" indent="-277813">
              <a:buNone/>
            </a:pPr>
            <a:r>
              <a:rPr lang="en-US" sz="6000" dirty="0"/>
              <a:t>Davidson, R. and Begley, S. (2013) </a:t>
            </a:r>
            <a:r>
              <a:rPr lang="en-US" sz="6000" i="1" dirty="0"/>
              <a:t>The Emotional Life of Your Brain: How Its Unique Patterns Affect the Way You Think, Feel an Live – and How You Can Change Them</a:t>
            </a:r>
            <a:r>
              <a:rPr lang="en-US" sz="6000" dirty="0"/>
              <a:t>. Plume: the Penguin Group.</a:t>
            </a:r>
          </a:p>
          <a:p>
            <a:pPr marL="277813" indent="-277813">
              <a:buNone/>
            </a:pPr>
            <a:r>
              <a:rPr lang="en-US" sz="6000" dirty="0"/>
              <a:t>Figley, C. (1995) </a:t>
            </a:r>
            <a:r>
              <a:rPr lang="en-US" sz="6000" i="1" dirty="0"/>
              <a:t>Compassion Fatigue: Coping With Secondary Traumatic Stress Disorders In Those Who Treat The Traumatized. </a:t>
            </a:r>
            <a:r>
              <a:rPr lang="en-US" sz="6000" dirty="0"/>
              <a:t>Rutledge. </a:t>
            </a:r>
          </a:p>
          <a:p>
            <a:pPr marL="277813" indent="-277813">
              <a:buNone/>
            </a:pPr>
            <a:r>
              <a:rPr lang="en-US" sz="6000" dirty="0"/>
              <a:t>Halifax, J., Dossey, B. and Rushton, C. (2007, April)  Being With Dying: Compassionate End-of-Life Care Training. Conducted at </a:t>
            </a:r>
            <a:r>
              <a:rPr lang="en-US" sz="6000" dirty="0" err="1"/>
              <a:t>Upaya</a:t>
            </a:r>
            <a:r>
              <a:rPr lang="en-US" sz="6000" dirty="0"/>
              <a:t> Zen Center, Santa Fe, New Mexico.</a:t>
            </a:r>
          </a:p>
          <a:p>
            <a:pPr marL="0" indent="0">
              <a:buNone/>
            </a:pPr>
            <a:endParaRPr lang="en-US" dirty="0"/>
          </a:p>
        </p:txBody>
      </p:sp>
    </p:spTree>
    <p:extLst>
      <p:ext uri="{BB962C8B-B14F-4D97-AF65-F5344CB8AC3E}">
        <p14:creationId xmlns:p14="http://schemas.microsoft.com/office/powerpoint/2010/main" val="4145199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 cont.</a:t>
            </a:r>
          </a:p>
        </p:txBody>
      </p:sp>
      <p:sp>
        <p:nvSpPr>
          <p:cNvPr id="2" name="Content Placeholder 1"/>
          <p:cNvSpPr>
            <a:spLocks noGrp="1"/>
          </p:cNvSpPr>
          <p:nvPr>
            <p:ph idx="1"/>
          </p:nvPr>
        </p:nvSpPr>
        <p:spPr>
          <a:xfrm>
            <a:off x="714376" y="2133601"/>
            <a:ext cx="10929938" cy="3931920"/>
          </a:xfrm>
        </p:spPr>
        <p:txBody>
          <a:bodyPr>
            <a:normAutofit fontScale="92500"/>
          </a:bodyPr>
          <a:lstStyle/>
          <a:p>
            <a:pPr marL="277813" indent="-277813">
              <a:buNone/>
            </a:pPr>
            <a:r>
              <a:rPr lang="en-US" dirty="0"/>
              <a:t>Halifax, J. (2012, May 12) Inside Compassion: Edge States, Contemplative Interventions, Neuroscience. Lecture conducted from the U.S. Library of Congress, Washington, D.C.</a:t>
            </a:r>
          </a:p>
          <a:p>
            <a:pPr marL="277813" indent="-277813">
              <a:buNone/>
            </a:pPr>
            <a:r>
              <a:rPr lang="en-US" dirty="0"/>
              <a:t>Lester, G. Why Stress Management Doesn’t Work for Social Service Professionals and What to Do About It [Audio recording]. United States. Available from </a:t>
            </a:r>
            <a:r>
              <a:rPr lang="en-US" dirty="0">
                <a:hlinkClick r:id="rId3"/>
              </a:rPr>
              <a:t>https://www.crosscountryeducation.com</a:t>
            </a:r>
            <a:endParaRPr lang="en-US" dirty="0"/>
          </a:p>
          <a:p>
            <a:pPr marL="277813" indent="-277813">
              <a:buNone/>
            </a:pPr>
            <a:r>
              <a:rPr lang="en-US" dirty="0"/>
              <a:t>Professional Quality of Life Elements Theory and Measurement. </a:t>
            </a:r>
            <a:r>
              <a:rPr lang="en-US" dirty="0">
                <a:hlinkClick r:id="rId4"/>
              </a:rPr>
              <a:t>http://www.proqol.org</a:t>
            </a:r>
            <a:endParaRPr lang="en-US" dirty="0"/>
          </a:p>
          <a:p>
            <a:pPr marL="277813" indent="-277813">
              <a:buNone/>
            </a:pPr>
            <a:r>
              <a:rPr lang="en-US" dirty="0"/>
              <a:t>Day, J. R., and Anderson, R. A. (2011). Compassion fatigue: An application of the concept to informal caregivers of family members with dementia, </a:t>
            </a:r>
            <a:r>
              <a:rPr lang="en-US" i="1" dirty="0"/>
              <a:t>Nursing Research and Practice</a:t>
            </a:r>
            <a:r>
              <a:rPr lang="en-US" dirty="0"/>
              <a:t>, Article ID 408024. </a:t>
            </a:r>
            <a:r>
              <a:rPr lang="en-US" dirty="0" err="1"/>
              <a:t>doi</a:t>
            </a:r>
            <a:r>
              <a:rPr lang="en-US" dirty="0"/>
              <a:t>: 10.1155/2011/408024</a:t>
            </a:r>
          </a:p>
          <a:p>
            <a:pPr marL="0" indent="0">
              <a:buNone/>
            </a:pPr>
            <a:endParaRPr lang="en-US" dirty="0"/>
          </a:p>
        </p:txBody>
      </p:sp>
    </p:spTree>
    <p:extLst>
      <p:ext uri="{BB962C8B-B14F-4D97-AF65-F5344CB8AC3E}">
        <p14:creationId xmlns:p14="http://schemas.microsoft.com/office/powerpoint/2010/main" val="308399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help others with uncertainty?</a:t>
            </a:r>
          </a:p>
        </p:txBody>
      </p:sp>
      <p:sp>
        <p:nvSpPr>
          <p:cNvPr id="3" name="Content Placeholder 2"/>
          <p:cNvSpPr>
            <a:spLocks noGrp="1"/>
          </p:cNvSpPr>
          <p:nvPr>
            <p:ph idx="1"/>
          </p:nvPr>
        </p:nvSpPr>
        <p:spPr/>
        <p:txBody>
          <a:bodyPr>
            <a:normAutofit/>
          </a:bodyPr>
          <a:lstStyle/>
          <a:p>
            <a:r>
              <a:rPr lang="en-US" dirty="0"/>
              <a:t>Normalize anxiety</a:t>
            </a:r>
          </a:p>
          <a:p>
            <a:pPr lvl="1"/>
            <a:r>
              <a:rPr lang="en-US" dirty="0"/>
              <a:t>“It very appropriate to feel anxious right now.”</a:t>
            </a:r>
          </a:p>
          <a:p>
            <a:r>
              <a:rPr lang="en-US" dirty="0"/>
              <a:t>Focus on coping</a:t>
            </a:r>
          </a:p>
          <a:p>
            <a:pPr lvl="1"/>
            <a:r>
              <a:rPr lang="en-US" dirty="0"/>
              <a:t>“What would be most helpful to you right now?”</a:t>
            </a:r>
          </a:p>
          <a:p>
            <a:pPr lvl="1"/>
            <a:r>
              <a:rPr lang="en-US" dirty="0"/>
              <a:t>“What things are in your control right now?”</a:t>
            </a:r>
          </a:p>
          <a:p>
            <a:r>
              <a:rPr lang="en-US" dirty="0"/>
              <a:t>Focus on areas of certainty and gratitude</a:t>
            </a:r>
          </a:p>
          <a:p>
            <a:pPr lvl="1"/>
            <a:r>
              <a:rPr lang="en-US" dirty="0"/>
              <a:t>“What are you most certain of?”</a:t>
            </a:r>
          </a:p>
          <a:p>
            <a:pPr lvl="1"/>
            <a:r>
              <a:rPr lang="en-US" dirty="0"/>
              <a:t>“What are the areas of your life around which you have gratitude?”</a:t>
            </a:r>
          </a:p>
        </p:txBody>
      </p:sp>
    </p:spTree>
    <p:extLst>
      <p:ext uri="{BB962C8B-B14F-4D97-AF65-F5344CB8AC3E}">
        <p14:creationId xmlns:p14="http://schemas.microsoft.com/office/powerpoint/2010/main" val="783840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B71C-46EB-0D41-957A-559AACE4F875}"/>
              </a:ext>
            </a:extLst>
          </p:cNvPr>
          <p:cNvSpPr>
            <a:spLocks noGrp="1"/>
          </p:cNvSpPr>
          <p:nvPr>
            <p:ph type="title"/>
          </p:nvPr>
        </p:nvSpPr>
        <p:spPr/>
        <p:txBody>
          <a:bodyPr/>
          <a:lstStyle/>
          <a:p>
            <a:r>
              <a:rPr lang="en-US" dirty="0"/>
              <a:t>Thank You</a:t>
            </a:r>
          </a:p>
        </p:txBody>
      </p:sp>
      <p:pic>
        <p:nvPicPr>
          <p:cNvPr id="4" name="Content Placeholder 3" descr="C:\Users\Sheri Gibson\AppData\Local\Microsoft\Windows\Temporary Internet Files\Content.IE5\PHZVNV10\sunset-1349457076kKA[1].jpg">
            <a:extLst>
              <a:ext uri="{FF2B5EF4-FFF2-40B4-BE49-F238E27FC236}">
                <a16:creationId xmlns:a16="http://schemas.microsoft.com/office/drawing/2014/main" id="{33E76B61-5E00-8F4D-9901-4D370F0A05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07644" y="2715419"/>
            <a:ext cx="4178300" cy="276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73413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CAE3-4625-4BDD-A8B7-9C1AEAFD79F0}"/>
              </a:ext>
            </a:extLst>
          </p:cNvPr>
          <p:cNvSpPr>
            <a:spLocks noGrp="1"/>
          </p:cNvSpPr>
          <p:nvPr>
            <p:ph type="title"/>
          </p:nvPr>
        </p:nvSpPr>
        <p:spPr/>
        <p:txBody>
          <a:bodyPr>
            <a:normAutofit fontScale="90000"/>
          </a:bodyPr>
          <a:lstStyle/>
          <a:p>
            <a:r>
              <a:rPr lang="en-US" b="1" dirty="0"/>
              <a:t>Trauma-Informed, Person-Centered Care Resources</a:t>
            </a:r>
          </a:p>
        </p:txBody>
      </p:sp>
      <p:sp>
        <p:nvSpPr>
          <p:cNvPr id="3" name="Content Placeholder 2">
            <a:extLst>
              <a:ext uri="{FF2B5EF4-FFF2-40B4-BE49-F238E27FC236}">
                <a16:creationId xmlns:a16="http://schemas.microsoft.com/office/drawing/2014/main" id="{5C4EFE4F-57A4-4B0C-8199-B727A5CA975A}"/>
              </a:ext>
            </a:extLst>
          </p:cNvPr>
          <p:cNvSpPr>
            <a:spLocks noGrp="1"/>
          </p:cNvSpPr>
          <p:nvPr>
            <p:ph idx="1"/>
          </p:nvPr>
        </p:nvSpPr>
        <p:spPr/>
        <p:txBody>
          <a:bodyPr/>
          <a:lstStyle/>
          <a:p>
            <a:r>
              <a:rPr lang="en-US" b="1" dirty="0"/>
              <a:t>NORC</a:t>
            </a:r>
          </a:p>
          <a:p>
            <a:pPr lvl="1"/>
            <a:r>
              <a:rPr lang="en-US" dirty="0">
                <a:solidFill>
                  <a:prstClr val="black"/>
                </a:solidFill>
              </a:rPr>
              <a:t>Trauma-informed care – </a:t>
            </a:r>
            <a:r>
              <a:rPr lang="en-US" dirty="0">
                <a:solidFill>
                  <a:prstClr val="black"/>
                </a:solidFill>
                <a:hlinkClick r:id="rId2"/>
              </a:rPr>
              <a:t>https://ltcombudsman.org/issues/trauma-informed-care</a:t>
            </a:r>
            <a:endParaRPr lang="en-US" dirty="0">
              <a:solidFill>
                <a:prstClr val="black"/>
              </a:solidFill>
            </a:endParaRPr>
          </a:p>
          <a:p>
            <a:pPr lvl="1"/>
            <a:r>
              <a:rPr lang="en-US" dirty="0">
                <a:solidFill>
                  <a:prstClr val="black"/>
                </a:solidFill>
              </a:rPr>
              <a:t>Person-centered care - </a:t>
            </a:r>
            <a:r>
              <a:rPr lang="en-US" dirty="0">
                <a:solidFill>
                  <a:prstClr val="black"/>
                </a:solidFill>
                <a:hlinkClick r:id="rId3"/>
              </a:rPr>
              <a:t>https://ltcombudsman.org/issues</a:t>
            </a:r>
            <a:r>
              <a:rPr lang="en-US">
                <a:solidFill>
                  <a:prstClr val="black"/>
                </a:solidFill>
                <a:hlinkClick r:id="rId3"/>
              </a:rPr>
              <a:t>/person-centered-care</a:t>
            </a:r>
            <a:endParaRPr lang="en-US" dirty="0">
              <a:solidFill>
                <a:prstClr val="black"/>
              </a:solidFill>
            </a:endParaRPr>
          </a:p>
          <a:p>
            <a:pPr lvl="1"/>
            <a:endParaRPr lang="en-US" dirty="0">
              <a:solidFill>
                <a:prstClr val="black"/>
              </a:solidFill>
            </a:endParaRPr>
          </a:p>
          <a:p>
            <a:r>
              <a:rPr lang="en-US" b="1" dirty="0"/>
              <a:t>Consumer Voice</a:t>
            </a:r>
          </a:p>
          <a:p>
            <a:pPr lvl="1"/>
            <a:r>
              <a:rPr lang="en-US" dirty="0">
                <a:solidFill>
                  <a:prstClr val="black"/>
                </a:solidFill>
              </a:rPr>
              <a:t>Resident-Directed Care/Culture Change </a:t>
            </a:r>
            <a:r>
              <a:rPr lang="en-US" dirty="0">
                <a:hlinkClick r:id="rId4"/>
              </a:rPr>
              <a:t>https://theconsumervoice.org/issues/for-advocates/resident-directed-care</a:t>
            </a:r>
            <a:endParaRPr lang="en-US" dirty="0"/>
          </a:p>
          <a:p>
            <a:pPr lvl="1"/>
            <a:r>
              <a:rPr lang="en-US" dirty="0">
                <a:solidFill>
                  <a:prstClr val="black"/>
                </a:solidFill>
              </a:rPr>
              <a:t>My Personal Directions for Quality Living - </a:t>
            </a:r>
            <a:r>
              <a:rPr lang="en-US" dirty="0">
                <a:solidFill>
                  <a:prstClr val="black"/>
                </a:solidFill>
                <a:hlinkClick r:id="rId5"/>
              </a:rPr>
              <a:t>Blank Form </a:t>
            </a:r>
            <a:r>
              <a:rPr lang="en-US" dirty="0">
                <a:solidFill>
                  <a:prstClr val="black"/>
                </a:solidFill>
              </a:rPr>
              <a:t>&amp; </a:t>
            </a:r>
            <a:r>
              <a:rPr lang="en-US" dirty="0">
                <a:solidFill>
                  <a:prstClr val="black"/>
                </a:solidFill>
                <a:hlinkClick r:id="rId6"/>
              </a:rPr>
              <a:t>Sample</a:t>
            </a:r>
            <a:endParaRPr lang="en-US" dirty="0">
              <a:solidFill>
                <a:prstClr val="black"/>
              </a:solidFill>
            </a:endParaRPr>
          </a:p>
          <a:p>
            <a:pPr lvl="2"/>
            <a:r>
              <a:rPr lang="en-US" dirty="0">
                <a:solidFill>
                  <a:prstClr val="black"/>
                </a:solidFill>
              </a:rPr>
              <a:t>A tool from Consumer Voice, with edits by SAGE, for individuals to share what matters to them for person-centered care.</a:t>
            </a:r>
          </a:p>
          <a:p>
            <a:pPr lvl="1"/>
            <a:r>
              <a:rPr lang="en-US" dirty="0">
                <a:solidFill>
                  <a:prstClr val="black"/>
                </a:solidFill>
              </a:rPr>
              <a:t>Information for LTC consumers - </a:t>
            </a:r>
            <a:r>
              <a:rPr lang="en-US" dirty="0">
                <a:solidFill>
                  <a:prstClr val="black"/>
                </a:solidFill>
                <a:hlinkClick r:id="rId7"/>
              </a:rPr>
              <a:t>https://theconsumervoice.org/issues/recipients</a:t>
            </a:r>
            <a:endParaRPr lang="en-US" dirty="0">
              <a:solidFill>
                <a:prstClr val="black"/>
              </a:solidFill>
            </a:endParaRPr>
          </a:p>
          <a:p>
            <a:pPr lvl="1"/>
            <a:r>
              <a:rPr lang="en-US" dirty="0">
                <a:solidFill>
                  <a:srgbClr val="000000"/>
                </a:solidFill>
              </a:rPr>
              <a:t>Information for Family Members </a:t>
            </a:r>
            <a:r>
              <a:rPr lang="en-US" dirty="0">
                <a:solidFill>
                  <a:prstClr val="black"/>
                </a:solidFill>
              </a:rPr>
              <a:t>- </a:t>
            </a:r>
            <a:r>
              <a:rPr lang="en-US" dirty="0">
                <a:solidFill>
                  <a:prstClr val="black"/>
                </a:solidFill>
                <a:hlinkClick r:id="rId8"/>
              </a:rPr>
              <a:t>https://theconsumervoice.org/issues/family</a:t>
            </a:r>
            <a:endParaRPr lang="en-US" dirty="0">
              <a:solidFill>
                <a:prstClr val="black"/>
              </a:solidFill>
            </a:endParaRPr>
          </a:p>
          <a:p>
            <a:pPr lvl="1"/>
            <a:endParaRPr lang="en-US" dirty="0">
              <a:solidFill>
                <a:prstClr val="black"/>
              </a:solidFill>
            </a:endParaRPr>
          </a:p>
          <a:p>
            <a:pPr mar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4201535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4060-ECF3-4532-9246-AC03A8DF23E5}"/>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EAB24283-782B-4482-87BF-E31EE304283B}"/>
              </a:ext>
            </a:extLst>
          </p:cNvPr>
          <p:cNvSpPr>
            <a:spLocks noGrp="1"/>
          </p:cNvSpPr>
          <p:nvPr>
            <p:ph idx="1"/>
          </p:nvPr>
        </p:nvSpPr>
        <p:spPr>
          <a:xfrm>
            <a:off x="609599" y="1600200"/>
            <a:ext cx="11149013" cy="4876800"/>
          </a:xfrm>
        </p:spPr>
        <p:txBody>
          <a:bodyPr/>
          <a:lstStyle/>
          <a:p>
            <a:pPr marL="0" indent="0">
              <a:buNone/>
            </a:pPr>
            <a:r>
              <a:rPr lang="en-US" b="1" dirty="0"/>
              <a:t>National Long-Term Care Ombudsman Resource Center (NORC)</a:t>
            </a:r>
            <a:r>
              <a:rPr lang="en-US" dirty="0"/>
              <a:t> </a:t>
            </a:r>
            <a:r>
              <a:rPr lang="en-US" dirty="0">
                <a:hlinkClick r:id="rId2"/>
              </a:rPr>
              <a:t>www.ltcombudsman.org</a:t>
            </a:r>
            <a:r>
              <a:rPr lang="en-US" dirty="0"/>
              <a:t> </a:t>
            </a:r>
          </a:p>
          <a:p>
            <a:pPr lvl="1"/>
            <a:r>
              <a:rPr lang="en-US" dirty="0"/>
              <a:t>Coronavirus Prevention in Long-Term Care Facilities: Information for Ombudsman Programs </a:t>
            </a:r>
            <a:r>
              <a:rPr lang="en-US" dirty="0">
                <a:hlinkClick r:id="rId3"/>
              </a:rPr>
              <a:t>https://ltcombudsman.org/omb_support/COVID-19</a:t>
            </a:r>
            <a:endParaRPr lang="en-US" dirty="0"/>
          </a:p>
          <a:p>
            <a:pPr marL="274637" lvl="1" indent="0">
              <a:buNone/>
            </a:pPr>
            <a:endParaRPr lang="en-US" dirty="0"/>
          </a:p>
          <a:p>
            <a:pPr marL="0" indent="0">
              <a:buNone/>
            </a:pPr>
            <a:r>
              <a:rPr lang="en-US" b="1" dirty="0"/>
              <a:t>National Consumer Voice for Quality Long-Term Care (Consumer Voice) </a:t>
            </a:r>
            <a:r>
              <a:rPr lang="en-US" dirty="0"/>
              <a:t> </a:t>
            </a:r>
            <a:r>
              <a:rPr lang="en-US" dirty="0">
                <a:hlinkClick r:id="rId4"/>
              </a:rPr>
              <a:t>www.theconsumervoice.org</a:t>
            </a:r>
            <a:endParaRPr lang="en-US" dirty="0"/>
          </a:p>
          <a:p>
            <a:pPr lvl="1"/>
            <a:r>
              <a:rPr lang="en-US" dirty="0"/>
              <a:t>Coronavirus in Long-Term Care Facilities: Information for Advocates </a:t>
            </a:r>
            <a:r>
              <a:rPr lang="en-US" dirty="0">
                <a:hlinkClick r:id="rId5"/>
              </a:rPr>
              <a:t>https://theconsumervoice.org/issues/other-issues-and-resources/covid-19</a:t>
            </a:r>
            <a:endParaRPr lang="en-US" dirty="0"/>
          </a:p>
          <a:p>
            <a:pPr lvl="1"/>
            <a:r>
              <a:rPr lang="en-US" dirty="0"/>
              <a:t>Coronavirus in Long-Term Care Facilities: Information for Residents and Families </a:t>
            </a:r>
            <a:r>
              <a:rPr lang="en-US" dirty="0">
                <a:hlinkClick r:id="rId6"/>
              </a:rPr>
              <a:t>https://theconsumervoice.org/issues/other-issues-and-resources/covid-19/residents-families</a:t>
            </a:r>
            <a:endParaRPr lang="en-US" dirty="0"/>
          </a:p>
          <a:p>
            <a:endParaRPr lang="en-US" dirty="0"/>
          </a:p>
        </p:txBody>
      </p:sp>
    </p:spTree>
    <p:extLst>
      <p:ext uri="{BB962C8B-B14F-4D97-AF65-F5344CB8AC3E}">
        <p14:creationId xmlns:p14="http://schemas.microsoft.com/office/powerpoint/2010/main" val="2826053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722382" y="419201"/>
            <a:ext cx="6762946" cy="1090080"/>
          </a:xfrm>
          <a:prstGeom prst="rect">
            <a:avLst/>
          </a:prstGeom>
          <a:noFill/>
          <a:ln w="9525">
            <a:noFill/>
            <a:miter lim="800000"/>
            <a:headEnd/>
            <a:tailEnd/>
          </a:ln>
        </p:spPr>
      </p:pic>
      <p:sp>
        <p:nvSpPr>
          <p:cNvPr id="58370" name="TextBox 3"/>
          <p:cNvSpPr txBox="1">
            <a:spLocks noChangeArrowheads="1"/>
          </p:cNvSpPr>
          <p:nvPr/>
        </p:nvSpPr>
        <p:spPr bwMode="auto">
          <a:xfrm>
            <a:off x="303229" y="1680181"/>
            <a:ext cx="11585541" cy="5016758"/>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Connect with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4"/>
              </a:rPr>
              <a:t>www.ltcombudsman.org</a:t>
            </a: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5"/>
              </a:rPr>
              <a:t>ombudcenter@theconsumervoice.org</a:t>
            </a: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The National LTC Ombudsman Resource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@LTCombudcenter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a:ln>
                  <a:noFill/>
                </a:ln>
                <a:solidFill>
                  <a:srgbClr val="002060"/>
                </a:solidFill>
                <a:effectLst/>
                <a:uLnTx/>
                <a:uFillTx/>
                <a:latin typeface="Arial"/>
                <a:ea typeface="+mn-ea"/>
                <a:cs typeface="+mn-cs"/>
              </a:rPr>
              <a:t>Get our app! Search for "LTC Ombudsman Resource Center" in the Apple Store or Google Play </a:t>
            </a:r>
            <a:endParaRPr kumimoji="0" lang="en-US" sz="18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This project was supported, in part, by grant number </a:t>
            </a:r>
            <a:r>
              <a:rPr kumimoji="0" lang="en-US" sz="1200" b="0" i="1" u="none" strike="noStrike" kern="1200" cap="none" spc="0" normalizeH="0" baseline="0" noProof="0" dirty="0">
                <a:ln>
                  <a:noFill/>
                </a:ln>
                <a:solidFill>
                  <a:srgbClr val="002060"/>
                </a:solidFill>
                <a:effectLst/>
                <a:uLnTx/>
                <a:uFillTx/>
                <a:latin typeface="Arial"/>
                <a:ea typeface="+mn-ea"/>
                <a:cs typeface="+mn-cs"/>
              </a:rPr>
              <a:t>90OMRC0001-01-00</a:t>
            </a: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6"/>
            <a:extLst>
              <a:ext uri="{FF2B5EF4-FFF2-40B4-BE49-F238E27FC236}">
                <a16:creationId xmlns:a16="http://schemas.microsoft.com/office/drawing/2014/main" id="{75775DF9-72AA-45B3-8E26-01B6DDB74C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17296" y="3670647"/>
            <a:ext cx="512890" cy="444587"/>
          </a:xfrm>
          <a:prstGeom prst="rect">
            <a:avLst/>
          </a:prstGeom>
          <a:noFill/>
          <a:ln>
            <a:noFill/>
          </a:ln>
        </p:spPr>
      </p:pic>
      <p:pic>
        <p:nvPicPr>
          <p:cNvPr id="5" name="Picture 4" descr="cid:image004.jpg@01CFB310.A36779F0">
            <a:hlinkClick r:id="rId8"/>
            <a:extLst>
              <a:ext uri="{FF2B5EF4-FFF2-40B4-BE49-F238E27FC236}">
                <a16:creationId xmlns:a16="http://schemas.microsoft.com/office/drawing/2014/main" id="{6BE81116-3DB1-4096-AB6C-444A0937B6F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76926" y="4375292"/>
            <a:ext cx="504446" cy="504925"/>
          </a:xfrm>
          <a:prstGeom prst="rect">
            <a:avLst/>
          </a:prstGeom>
          <a:noFill/>
          <a:ln>
            <a:noFill/>
          </a:ln>
        </p:spPr>
      </p:pic>
      <p:pic>
        <p:nvPicPr>
          <p:cNvPr id="3" name="Graphic 2" descr="Smart Phone">
            <a:extLst>
              <a:ext uri="{FF2B5EF4-FFF2-40B4-BE49-F238E27FC236}">
                <a16:creationId xmlns:a16="http://schemas.microsoft.com/office/drawing/2014/main" id="{1A524A66-D447-4221-91AD-05F83E1CD9E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155" y="4880217"/>
            <a:ext cx="715976" cy="715976"/>
          </a:xfrm>
          <a:prstGeom prst="rect">
            <a:avLst/>
          </a:prstGeom>
        </p:spPr>
      </p:pic>
    </p:spTree>
    <p:extLst>
      <p:ext uri="{BB962C8B-B14F-4D97-AF65-F5344CB8AC3E}">
        <p14:creationId xmlns:p14="http://schemas.microsoft.com/office/powerpoint/2010/main" val="378612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a:t>
            </a:r>
          </a:p>
        </p:txBody>
      </p:sp>
      <p:sp>
        <p:nvSpPr>
          <p:cNvPr id="3" name="Content Placeholder 2"/>
          <p:cNvSpPr>
            <a:spLocks noGrp="1"/>
          </p:cNvSpPr>
          <p:nvPr>
            <p:ph idx="1"/>
          </p:nvPr>
        </p:nvSpPr>
        <p:spPr/>
        <p:txBody>
          <a:bodyPr/>
          <a:lstStyle/>
          <a:p>
            <a:r>
              <a:rPr lang="en-US" dirty="0"/>
              <a:t>What is compassion?</a:t>
            </a:r>
          </a:p>
          <a:p>
            <a:r>
              <a:rPr lang="en-US" dirty="0"/>
              <a:t>How is compassion different from sympathy and empathy?</a:t>
            </a:r>
          </a:p>
          <a:p>
            <a:endParaRPr lang="en-US" dirty="0"/>
          </a:p>
        </p:txBody>
      </p:sp>
      <p:pic>
        <p:nvPicPr>
          <p:cNvPr id="2050" name="Picture 2" descr="C:\Users\Sheri Gibson\AppData\Local\Microsoft\Windows\Temporary Internet Files\Content.IE5\4NK1KKWJ\mother teresa costum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89389"/>
            <a:ext cx="2314824" cy="26679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Sheri Gibson\AppData\Local\Microsoft\Windows\Temporary Internet Files\Content.IE5\PHZVNV10\CA_Salt%20March_Gandh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997900"/>
            <a:ext cx="3352800" cy="2318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621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a:t>
            </a:r>
          </a:p>
        </p:txBody>
      </p:sp>
      <p:sp>
        <p:nvSpPr>
          <p:cNvPr id="3" name="Content Placeholder 2"/>
          <p:cNvSpPr>
            <a:spLocks noGrp="1"/>
          </p:cNvSpPr>
          <p:nvPr>
            <p:ph idx="1"/>
          </p:nvPr>
        </p:nvSpPr>
        <p:spPr/>
        <p:txBody>
          <a:bodyPr/>
          <a:lstStyle/>
          <a:p>
            <a:r>
              <a:rPr lang="en-US" dirty="0"/>
              <a:t>An emotional response when perceiving suffering that involves an authentic desire to help.</a:t>
            </a:r>
          </a:p>
          <a:p>
            <a:r>
              <a:rPr lang="en-US" dirty="0"/>
              <a:t>Derived from Latin and Greek roots “pati” and “pathein” meaning “to suffer” and the Latin root “com” meaning “with.”</a:t>
            </a:r>
          </a:p>
        </p:txBody>
      </p:sp>
      <p:pic>
        <p:nvPicPr>
          <p:cNvPr id="3074" name="Picture 2" descr="C:\Users\Sheri Gibson\AppData\Local\Microsoft\Windows\Temporary Internet Files\Content.IE5\Z3YR0LSK\Gandhi_and_Kasturba_with_children (www.cute-pictures.blogspot.c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4724401"/>
            <a:ext cx="2384715" cy="167883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Sheri Gibson\AppData\Local\Microsoft\Windows\Temporary Internet Files\Content.IE5\4NK1KKWJ\MeetingMotherTeresaBomba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797857"/>
            <a:ext cx="2418038" cy="1531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086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Compassion as documented </a:t>
            </a:r>
            <a:br>
              <a:rPr lang="en-US" dirty="0"/>
            </a:br>
            <a:r>
              <a:rPr lang="en-US" dirty="0"/>
              <a:t>in human history</a:t>
            </a:r>
          </a:p>
        </p:txBody>
      </p:sp>
      <p:sp>
        <p:nvSpPr>
          <p:cNvPr id="2" name="Content Placeholder 1"/>
          <p:cNvSpPr>
            <a:spLocks noGrp="1"/>
          </p:cNvSpPr>
          <p:nvPr>
            <p:ph idx="1"/>
          </p:nvPr>
        </p:nvSpPr>
        <p:spPr>
          <a:xfrm>
            <a:off x="957263" y="2133601"/>
            <a:ext cx="10344149" cy="3992563"/>
          </a:xfrm>
        </p:spPr>
        <p:txBody>
          <a:bodyPr>
            <a:normAutofit fontScale="85000" lnSpcReduction="20000"/>
          </a:bodyPr>
          <a:lstStyle/>
          <a:p>
            <a:r>
              <a:rPr lang="en-US" b="1" dirty="0"/>
              <a:t>Christianity</a:t>
            </a:r>
            <a:r>
              <a:rPr lang="en-US" dirty="0"/>
              <a:t>: The Good Samaritan</a:t>
            </a:r>
          </a:p>
          <a:p>
            <a:r>
              <a:rPr lang="en-US" b="1" dirty="0"/>
              <a:t>Confucius</a:t>
            </a:r>
            <a:r>
              <a:rPr lang="en-US" dirty="0"/>
              <a:t>: Major teacher of the Golden Rule</a:t>
            </a:r>
          </a:p>
          <a:p>
            <a:r>
              <a:rPr lang="en-US" b="1" dirty="0"/>
              <a:t>Judaism</a:t>
            </a:r>
            <a:r>
              <a:rPr lang="en-US" dirty="0"/>
              <a:t>: “The 13 Attributes of Compassion”</a:t>
            </a:r>
          </a:p>
          <a:p>
            <a:r>
              <a:rPr lang="en-US" b="1" dirty="0"/>
              <a:t>Buddha</a:t>
            </a:r>
            <a:r>
              <a:rPr lang="en-US" dirty="0"/>
              <a:t>: “Loving kindness and compassion is all our practice.”</a:t>
            </a:r>
          </a:p>
          <a:p>
            <a:r>
              <a:rPr lang="en-US" b="1" dirty="0"/>
              <a:t>Dalai Lama</a:t>
            </a:r>
            <a:r>
              <a:rPr lang="en-US" dirty="0"/>
              <a:t>: Believed the individual experience of compassion radiates outward and increases harmony for all: </a:t>
            </a:r>
            <a:r>
              <a:rPr lang="en-US" i="1" dirty="0"/>
              <a:t>“Compassion is a necessity, not a luxury…without it, humanity cannot survive.”</a:t>
            </a:r>
          </a:p>
          <a:p>
            <a:r>
              <a:rPr lang="en-US" b="1" dirty="0"/>
              <a:t>Charles Darwin: </a:t>
            </a:r>
            <a:r>
              <a:rPr lang="en-US" dirty="0"/>
              <a:t>Not survival of the fittest, but survival of the kindest. “Communities, which included the greatest number of the most sympathetic members would flourish best, and rear the greatest number of offspring.” </a:t>
            </a:r>
            <a:r>
              <a:rPr lang="en-US" sz="1400" dirty="0"/>
              <a:t>(</a:t>
            </a:r>
            <a:r>
              <a:rPr lang="en-US" sz="1400" i="1" dirty="0"/>
              <a:t>Descent of Man and Selection in Relation to Sex, 1898)</a:t>
            </a:r>
            <a:endParaRPr lang="en-US" b="1" dirty="0"/>
          </a:p>
        </p:txBody>
      </p:sp>
    </p:spTree>
    <p:extLst>
      <p:ext uri="{BB962C8B-B14F-4D97-AF65-F5344CB8AC3E}">
        <p14:creationId xmlns:p14="http://schemas.microsoft.com/office/powerpoint/2010/main" val="18637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Simply put, Compassion is:</a:t>
            </a:r>
          </a:p>
        </p:txBody>
      </p:sp>
      <p:sp>
        <p:nvSpPr>
          <p:cNvPr id="2" name="Content Placeholder 1"/>
          <p:cNvSpPr>
            <a:spLocks noGrp="1"/>
          </p:cNvSpPr>
          <p:nvPr>
            <p:ph idx="1"/>
          </p:nvPr>
        </p:nvSpPr>
        <p:spPr/>
        <p:txBody>
          <a:bodyPr/>
          <a:lstStyle/>
          <a:p>
            <a:r>
              <a:rPr lang="en-US" dirty="0"/>
              <a:t>The feeling of sorrow or concern for another coupled by the desire to alleviate the suffering:</a:t>
            </a:r>
          </a:p>
          <a:p>
            <a:endParaRPr lang="en-US" dirty="0"/>
          </a:p>
          <a:p>
            <a:pPr lvl="1"/>
            <a:r>
              <a:rPr lang="en-US" dirty="0"/>
              <a:t>“I feel for you” + “I understand you” + “I want to help”</a:t>
            </a:r>
          </a:p>
        </p:txBody>
      </p:sp>
      <p:pic>
        <p:nvPicPr>
          <p:cNvPr id="3074" name="Picture 2" descr="C:\Users\Sheri Gibson\AppData\Local\Microsoft\Windows\Temporary Internet Files\Content.IE5\PHZVNV10\helping_ha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495801"/>
            <a:ext cx="2209800" cy="1937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4766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Caring”</a:t>
            </a:r>
          </a:p>
        </p:txBody>
      </p:sp>
      <p:sp>
        <p:nvSpPr>
          <p:cNvPr id="3" name="Content Placeholder 2"/>
          <p:cNvSpPr>
            <a:spLocks noGrp="1"/>
          </p:cNvSpPr>
          <p:nvPr>
            <p:ph idx="1"/>
          </p:nvPr>
        </p:nvSpPr>
        <p:spPr/>
        <p:txBody>
          <a:bodyPr/>
          <a:lstStyle/>
          <a:p>
            <a:r>
              <a:rPr lang="en-US" dirty="0"/>
              <a:t>Work centered on the relief of suffering involves absorbing information about suffering, thus absorbing that suffering itself:</a:t>
            </a:r>
          </a:p>
          <a:p>
            <a:pPr lvl="1"/>
            <a:r>
              <a:rPr lang="en-US" dirty="0"/>
              <a:t>“secondary victimization”</a:t>
            </a:r>
          </a:p>
          <a:p>
            <a:pPr lvl="1"/>
            <a:r>
              <a:rPr lang="en-US" dirty="0"/>
              <a:t>“vicarious trauma” or “trauma by concern”</a:t>
            </a:r>
          </a:p>
          <a:p>
            <a:pPr lvl="1"/>
            <a:r>
              <a:rPr lang="en-US" dirty="0"/>
              <a:t>“Chiasmal trauma”: an entire system is affected by trauma to even one member</a:t>
            </a:r>
          </a:p>
        </p:txBody>
      </p:sp>
    </p:spTree>
    <p:extLst>
      <p:ext uri="{BB962C8B-B14F-4D97-AF65-F5344CB8AC3E}">
        <p14:creationId xmlns:p14="http://schemas.microsoft.com/office/powerpoint/2010/main" val="1486189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5668</Words>
  <Application>Microsoft Office PowerPoint</Application>
  <PresentationFormat>Widescreen</PresentationFormat>
  <Paragraphs>674</Paragraphs>
  <Slides>44</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Brush Script MT</vt:lpstr>
      <vt:lpstr>Calibri</vt:lpstr>
      <vt:lpstr>Calisto MT</vt:lpstr>
      <vt:lpstr>Clarity</vt:lpstr>
      <vt:lpstr>Capital</vt:lpstr>
      <vt:lpstr> compassion fatigue in the Time of COVID-19:  A primer for administrators </vt:lpstr>
      <vt:lpstr>Introduction</vt:lpstr>
      <vt:lpstr>Is there light at the end of the tunnel?</vt:lpstr>
      <vt:lpstr>How do we help others with uncertainty?</vt:lpstr>
      <vt:lpstr>Compassion</vt:lpstr>
      <vt:lpstr>Compassion</vt:lpstr>
      <vt:lpstr>Compassion as documented  in human history</vt:lpstr>
      <vt:lpstr>Simply put, Compassion is:</vt:lpstr>
      <vt:lpstr>The “Cost of Caring”</vt:lpstr>
      <vt:lpstr>The Study of Compassion Fatigue</vt:lpstr>
      <vt:lpstr>Figley’s model  of Compassion Fatigue</vt:lpstr>
      <vt:lpstr>External Factors</vt:lpstr>
      <vt:lpstr>The Effects of External Factors</vt:lpstr>
      <vt:lpstr>Also, Internal Factors have an impact</vt:lpstr>
      <vt:lpstr>Internal Factors, cont.</vt:lpstr>
      <vt:lpstr>What Happens to Us?</vt:lpstr>
      <vt:lpstr>“Burnout”</vt:lpstr>
      <vt:lpstr>“Compassion Fatigue”</vt:lpstr>
      <vt:lpstr>Signs and Symptoms of Compassion Fatigue</vt:lpstr>
      <vt:lpstr>Signs and Symptoms of Compassion Fatigue</vt:lpstr>
      <vt:lpstr>WHY are we susceptible to  Compassion Fatigue?</vt:lpstr>
      <vt:lpstr>Critical in a Time  of COVID-19</vt:lpstr>
      <vt:lpstr>How do we protect ourselves?</vt:lpstr>
      <vt:lpstr>Resilience</vt:lpstr>
      <vt:lpstr>No Pressure.</vt:lpstr>
      <vt:lpstr>Resiliency Skills #1: Self-Awareness</vt:lpstr>
      <vt:lpstr>Resilience Skills: Self-Awareness, cont.</vt:lpstr>
      <vt:lpstr>Resilience Skills Self-Awareness, cont.</vt:lpstr>
      <vt:lpstr>Resilience Skills #2: Self-Regulation</vt:lpstr>
      <vt:lpstr>Resilience Skills #3: Self-Care</vt:lpstr>
      <vt:lpstr>Take a moment:</vt:lpstr>
      <vt:lpstr>Resilience Skills Self-Care, cont.</vt:lpstr>
      <vt:lpstr>Resilience Skills What about those External Factors?</vt:lpstr>
      <vt:lpstr>Final Tips on Preventing  Compassion Fatigue</vt:lpstr>
      <vt:lpstr>Prevention tips, cont.</vt:lpstr>
      <vt:lpstr>Prevention tips, cont.</vt:lpstr>
      <vt:lpstr>Final thoughts</vt:lpstr>
      <vt:lpstr>References</vt:lpstr>
      <vt:lpstr>References, cont.</vt:lpstr>
      <vt:lpstr>Thank You</vt:lpstr>
      <vt:lpstr>resources</vt:lpstr>
      <vt:lpstr>Trauma-Informed, Person-Centered Care 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13</cp:revision>
  <dcterms:created xsi:type="dcterms:W3CDTF">2017-08-16T20:53:38Z</dcterms:created>
  <dcterms:modified xsi:type="dcterms:W3CDTF">2020-08-17T19:12:48Z</dcterms:modified>
</cp:coreProperties>
</file>