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575" r:id="rId2"/>
    <p:sldId id="269" r:id="rId3"/>
    <p:sldId id="637" r:id="rId4"/>
    <p:sldId id="270" r:id="rId5"/>
    <p:sldId id="338" r:id="rId6"/>
    <p:sldId id="337" r:id="rId7"/>
    <p:sldId id="594" r:id="rId8"/>
    <p:sldId id="632" r:id="rId9"/>
    <p:sldId id="273" r:id="rId10"/>
    <p:sldId id="282" r:id="rId11"/>
    <p:sldId id="638" r:id="rId12"/>
    <p:sldId id="597" r:id="rId13"/>
    <p:sldId id="578" r:id="rId14"/>
    <p:sldId id="581" r:id="rId15"/>
    <p:sldId id="584" r:id="rId16"/>
    <p:sldId id="596" r:id="rId17"/>
    <p:sldId id="586" r:id="rId18"/>
    <p:sldId id="587" r:id="rId19"/>
    <p:sldId id="588" r:id="rId20"/>
    <p:sldId id="589" r:id="rId21"/>
    <p:sldId id="590" r:id="rId22"/>
    <p:sldId id="591" r:id="rId23"/>
    <p:sldId id="592" r:id="rId24"/>
    <p:sldId id="593" r:id="rId25"/>
    <p:sldId id="583" r:id="rId26"/>
    <p:sldId id="635" r:id="rId27"/>
    <p:sldId id="640" r:id="rId28"/>
    <p:sldId id="639" r:id="rId29"/>
    <p:sldId id="636" r:id="rId30"/>
    <p:sldId id="314" r:id="rId31"/>
    <p:sldId id="327" r:id="rId32"/>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L" initials="ACL" lastIdx="15" clrIdx="0">
    <p:extLst>
      <p:ext uri="{19B8F6BF-5375-455C-9EA6-DF929625EA0E}">
        <p15:presenceInfo xmlns:p15="http://schemas.microsoft.com/office/powerpoint/2012/main" userId="ACL" providerId="None"/>
      </p:ext>
    </p:extLst>
  </p:cmAuthor>
  <p:cmAuthor id="2" name="Amity Overall-Laib" initials="AO" lastIdx="13" clrIdx="1">
    <p:extLst>
      <p:ext uri="{19B8F6BF-5375-455C-9EA6-DF929625EA0E}">
        <p15:presenceInfo xmlns:p15="http://schemas.microsoft.com/office/powerpoint/2012/main" userId="Amity Overall-Laib" providerId="None"/>
      </p:ext>
    </p:extLst>
  </p:cmAuthor>
  <p:cmAuthor id="3" name="Maria Greene" initials="MG" lastIdx="10" clrIdx="2">
    <p:extLst>
      <p:ext uri="{19B8F6BF-5375-455C-9EA6-DF929625EA0E}">
        <p15:presenceInfo xmlns:p15="http://schemas.microsoft.com/office/powerpoint/2012/main" userId="bca95dc0db115c4e" providerId="Windows Live"/>
      </p:ext>
    </p:extLst>
  </p:cmAuthor>
  <p:cmAuthor id="4" name="Amity Overall-Laib" initials="AO [2]" lastIdx="2" clrIdx="3">
    <p:extLst>
      <p:ext uri="{19B8F6BF-5375-455C-9EA6-DF929625EA0E}">
        <p15:presenceInfo xmlns:p15="http://schemas.microsoft.com/office/powerpoint/2012/main" userId="bc07e668652b26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1814" autoAdjust="0"/>
  </p:normalViewPr>
  <p:slideViewPr>
    <p:cSldViewPr snapToGrid="0">
      <p:cViewPr varScale="1">
        <p:scale>
          <a:sx n="35" d="100"/>
          <a:sy n="35" d="100"/>
        </p:scale>
        <p:origin x="251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F19ED5E1-4A79-4607-B05E-066BA80387E1}" type="datetimeFigureOut">
              <a:rPr lang="en-US" smtClean="0"/>
              <a:t>11/20/2019</a:t>
            </a:fld>
            <a:endParaRPr lang="en-US" dirty="0"/>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endParaRPr lang="en-US" b="0" baseline="0" dirty="0"/>
          </a:p>
          <a:p>
            <a:pPr defTabSz="941192">
              <a:defRPr/>
            </a:pPr>
            <a:endParaRPr lang="en-US" b="0"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48493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73" indent="-176473" defTabSz="941192">
              <a:buFont typeface="Arial" panose="020B0604020202020204" pitchFamily="34" charset="0"/>
              <a:buChar char="•"/>
              <a:defRPr/>
            </a:pPr>
            <a:endParaRPr lang="en-US" baseline="0" dirty="0"/>
          </a:p>
          <a:p>
            <a:endParaRPr lang="en-US" b="0" dirty="0"/>
          </a:p>
          <a:p>
            <a:r>
              <a:rPr lang="en-US" b="0" dirty="0"/>
              <a:t> </a:t>
            </a:r>
          </a:p>
        </p:txBody>
      </p:sp>
      <p:sp>
        <p:nvSpPr>
          <p:cNvPr id="4" name="Slide Number Placeholder 3"/>
          <p:cNvSpPr>
            <a:spLocks noGrp="1"/>
          </p:cNvSpPr>
          <p:nvPr>
            <p:ph type="sldNum" sz="quarter" idx="10"/>
          </p:nvPr>
        </p:nvSpPr>
        <p:spPr/>
        <p:txBody>
          <a:bodyPr/>
          <a:lstStyle/>
          <a:p>
            <a:fld id="{013422E6-57C4-472B-BB37-763E50B58060}" type="slidenum">
              <a:rPr lang="en-US" smtClean="0"/>
              <a:t>10</a:t>
            </a:fld>
            <a:endParaRPr lang="en-US" dirty="0"/>
          </a:p>
        </p:txBody>
      </p:sp>
    </p:spTree>
    <p:extLst>
      <p:ext uri="{BB962C8B-B14F-4D97-AF65-F5344CB8AC3E}">
        <p14:creationId xmlns:p14="http://schemas.microsoft.com/office/powerpoint/2010/main" val="355193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56757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12</a:t>
            </a:fld>
            <a:endParaRPr lang="en-US" dirty="0"/>
          </a:p>
        </p:txBody>
      </p:sp>
    </p:spTree>
    <p:extLst>
      <p:ext uri="{BB962C8B-B14F-4D97-AF65-F5344CB8AC3E}">
        <p14:creationId xmlns:p14="http://schemas.microsoft.com/office/powerpoint/2010/main" val="397186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first group</a:t>
            </a:r>
            <a:r>
              <a:rPr lang="en-US" baseline="0" dirty="0"/>
              <a:t> of questions are using A Codes for Abuse, Gross Neglect, and Exploitation. As mentioned earlier NORS now captures information on the perpetrator. The definition for Perpetrator is the person who appears to be the cause of the abuse, gross neglect or exploitation. There can be multiple perpetrators for each complaint. The choices for Perpetrator are Facility Staff, Another Resident, Family/resident representative/friend, or Other.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13</a:t>
            </a:fld>
            <a:endParaRPr lang="en-US" dirty="0"/>
          </a:p>
        </p:txBody>
      </p:sp>
    </p:spTree>
    <p:extLst>
      <p:ext uri="{BB962C8B-B14F-4D97-AF65-F5344CB8AC3E}">
        <p14:creationId xmlns:p14="http://schemas.microsoft.com/office/powerpoint/2010/main" val="3086510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second group</a:t>
            </a:r>
            <a:r>
              <a:rPr lang="en-US" baseline="0" dirty="0"/>
              <a:t> of questions are using B Codes for Access to Information.. Use the B codes for complaints against the facility regarding access to information made by or on behalf of the resident. Use for willful interference with Ombudsman duties.</a:t>
            </a:r>
          </a:p>
          <a:p>
            <a:endParaRPr lang="en-US" baseline="0" dirty="0"/>
          </a:p>
          <a:p>
            <a:pPr defTabSz="941192">
              <a:defRPr/>
            </a:pPr>
            <a:r>
              <a:rPr lang="en-US" dirty="0"/>
              <a:t>There are 3 B codes, B01 – B03</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14</a:t>
            </a:fld>
            <a:endParaRPr lang="en-US" dirty="0"/>
          </a:p>
        </p:txBody>
      </p:sp>
    </p:spTree>
    <p:extLst>
      <p:ext uri="{BB962C8B-B14F-4D97-AF65-F5344CB8AC3E}">
        <p14:creationId xmlns:p14="http://schemas.microsoft.com/office/powerpoint/2010/main" val="255234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41192">
              <a:defRPr/>
            </a:pPr>
            <a:r>
              <a:rPr lang="en-US" dirty="0"/>
              <a:t>The third group</a:t>
            </a:r>
            <a:r>
              <a:rPr lang="en-US" baseline="0" dirty="0"/>
              <a:t> of questions are using C Codes for Admission, Transfer, Discharge, Eviction. Use the c codes for complaints against the facility </a:t>
            </a:r>
            <a:r>
              <a:rPr lang="en-US" dirty="0"/>
              <a:t>involving issues regarding admission, transfer, discharge and/or eviction..</a:t>
            </a:r>
          </a:p>
          <a:p>
            <a:pPr defTabSz="941192">
              <a:defRPr/>
            </a:pPr>
            <a:endParaRPr lang="en-US" dirty="0"/>
          </a:p>
          <a:p>
            <a:pPr defTabSz="941192">
              <a:defRPr/>
            </a:pPr>
            <a:r>
              <a:rPr lang="en-US" dirty="0"/>
              <a:t>There are 4 C Codes, C01 – C04.</a:t>
            </a:r>
          </a:p>
          <a:p>
            <a:pPr defTabSz="941192">
              <a:defRPr/>
            </a:pPr>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15</a:t>
            </a:fld>
            <a:endParaRPr lang="en-US" dirty="0"/>
          </a:p>
        </p:txBody>
      </p:sp>
    </p:spTree>
    <p:extLst>
      <p:ext uri="{BB962C8B-B14F-4D97-AF65-F5344CB8AC3E}">
        <p14:creationId xmlns:p14="http://schemas.microsoft.com/office/powerpoint/2010/main" val="363022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 Autonomy, Choice, Rights</a:t>
            </a:r>
          </a:p>
          <a:p>
            <a:endParaRPr lang="en-US" dirty="0"/>
          </a:p>
          <a:p>
            <a:r>
              <a:rPr lang="en-US" dirty="0"/>
              <a:t>Use this category for complaints involving facility staff failure to honor and promote a resident’s right or preferences.</a:t>
            </a:r>
          </a:p>
          <a:p>
            <a:endParaRPr lang="en-US" dirty="0"/>
          </a:p>
          <a:p>
            <a:pPr defTabSz="941192">
              <a:defRPr/>
            </a:pPr>
            <a:r>
              <a:rPr lang="en-US" dirty="0"/>
              <a:t>There are 9 D codes, D01 – D09.</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16</a:t>
            </a:fld>
            <a:endParaRPr lang="en-US" dirty="0"/>
          </a:p>
        </p:txBody>
      </p:sp>
    </p:spTree>
    <p:extLst>
      <p:ext uri="{BB962C8B-B14F-4D97-AF65-F5344CB8AC3E}">
        <p14:creationId xmlns:p14="http://schemas.microsoft.com/office/powerpoint/2010/main" val="3294070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E. Financial, Property</a:t>
            </a:r>
            <a:endParaRPr lang="en-US" b="1" u="sng" dirty="0"/>
          </a:p>
          <a:p>
            <a:r>
              <a:rPr lang="en-US" dirty="0"/>
              <a:t>Use this category for complaints involving facility staff mismanagement of residents’ funds and property or billing problems.</a:t>
            </a:r>
            <a:endParaRPr lang="en-US" b="1" u="sng" dirty="0"/>
          </a:p>
          <a:p>
            <a:endParaRPr lang="en-US" dirty="0"/>
          </a:p>
          <a:p>
            <a:pPr defTabSz="941192">
              <a:defRPr/>
            </a:pPr>
            <a:r>
              <a:rPr lang="en-US" dirty="0"/>
              <a:t>There are 2 E codes, E01 – E02.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141797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F.  Care</a:t>
            </a:r>
            <a:endParaRPr lang="en-US" dirty="0"/>
          </a:p>
          <a:p>
            <a:r>
              <a:rPr lang="en-US" dirty="0"/>
              <a:t>Use this category for any complaint involving facility staff failure to provide care including poor quality care, planning and delivery.</a:t>
            </a:r>
          </a:p>
          <a:p>
            <a:r>
              <a:rPr lang="en-US" b="1" dirty="0"/>
              <a:t> </a:t>
            </a:r>
            <a:endParaRPr lang="en-US" dirty="0"/>
          </a:p>
          <a:p>
            <a:pPr defTabSz="941192">
              <a:defRPr/>
            </a:pPr>
            <a:r>
              <a:rPr lang="en-US" dirty="0"/>
              <a:t>There are 12 F codes, F01 – F12.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18</a:t>
            </a:fld>
            <a:endParaRPr lang="en-US" dirty="0"/>
          </a:p>
        </p:txBody>
      </p:sp>
    </p:spTree>
    <p:extLst>
      <p:ext uri="{BB962C8B-B14F-4D97-AF65-F5344CB8AC3E}">
        <p14:creationId xmlns:p14="http://schemas.microsoft.com/office/powerpoint/2010/main" val="182466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 Activities, Community Integration and Social Services</a:t>
            </a:r>
          </a:p>
          <a:p>
            <a:endParaRPr lang="en-US" dirty="0"/>
          </a:p>
          <a:p>
            <a:r>
              <a:rPr lang="en-US" dirty="0"/>
              <a:t>Use this category for any complaint involving activities, community integration or social services.</a:t>
            </a:r>
          </a:p>
          <a:p>
            <a:endParaRPr lang="en-US" dirty="0"/>
          </a:p>
          <a:p>
            <a:pPr defTabSz="941192">
              <a:defRPr/>
            </a:pPr>
            <a:r>
              <a:rPr lang="en-US" dirty="0"/>
              <a:t>There are 4 G codes, G01 – G04. </a:t>
            </a: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19</a:t>
            </a:fld>
            <a:endParaRPr lang="en-US" dirty="0"/>
          </a:p>
        </p:txBody>
      </p:sp>
    </p:spTree>
    <p:extLst>
      <p:ext uri="{BB962C8B-B14F-4D97-AF65-F5344CB8AC3E}">
        <p14:creationId xmlns:p14="http://schemas.microsoft.com/office/powerpoint/2010/main" val="237747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2</a:t>
            </a:fld>
            <a:endParaRPr lang="en-US" dirty="0"/>
          </a:p>
        </p:txBody>
      </p:sp>
    </p:spTree>
    <p:extLst>
      <p:ext uri="{BB962C8B-B14F-4D97-AF65-F5344CB8AC3E}">
        <p14:creationId xmlns:p14="http://schemas.microsoft.com/office/powerpoint/2010/main" val="202647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Code H Dietary</a:t>
            </a:r>
          </a:p>
          <a:p>
            <a:r>
              <a:rPr lang="en-US" dirty="0"/>
              <a:t>Use this category for complaints regarding food service, assistance.</a:t>
            </a:r>
          </a:p>
          <a:p>
            <a:endParaRPr lang="en-US" dirty="0"/>
          </a:p>
          <a:p>
            <a:endParaRPr lang="en-US" dirty="0"/>
          </a:p>
          <a:p>
            <a:pPr defTabSz="941192">
              <a:defRPr/>
            </a:pPr>
            <a:r>
              <a:rPr lang="en-US" dirty="0"/>
              <a:t>There are 3 H codes, H01 – H03.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20</a:t>
            </a:fld>
            <a:endParaRPr lang="en-US" dirty="0"/>
          </a:p>
        </p:txBody>
      </p:sp>
    </p:spTree>
    <p:extLst>
      <p:ext uri="{BB962C8B-B14F-4D97-AF65-F5344CB8AC3E}">
        <p14:creationId xmlns:p14="http://schemas.microsoft.com/office/powerpoint/2010/main" val="243949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Code I Environmental</a:t>
            </a:r>
          </a:p>
          <a:p>
            <a:r>
              <a:rPr lang="en-US" dirty="0"/>
              <a:t>Use this category for complaints involving the physical environment of the facility, including the resident’s space.</a:t>
            </a:r>
          </a:p>
          <a:p>
            <a:endParaRPr lang="en-US" dirty="0"/>
          </a:p>
          <a:p>
            <a:pPr defTabSz="941192">
              <a:defRPr/>
            </a:pPr>
            <a:r>
              <a:rPr lang="en-US" dirty="0"/>
              <a:t>There are 5 I codes, I01 – I05.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21</a:t>
            </a:fld>
            <a:endParaRPr lang="en-US" dirty="0"/>
          </a:p>
        </p:txBody>
      </p:sp>
    </p:spTree>
    <p:extLst>
      <p:ext uri="{BB962C8B-B14F-4D97-AF65-F5344CB8AC3E}">
        <p14:creationId xmlns:p14="http://schemas.microsoft.com/office/powerpoint/2010/main" val="143655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Code J. Facility Policies, Procedures and Practices</a:t>
            </a:r>
          </a:p>
          <a:p>
            <a:endParaRPr lang="en-US" dirty="0"/>
          </a:p>
          <a:p>
            <a:r>
              <a:rPr lang="en-US" dirty="0"/>
              <a:t>Use this category for acts of commission or omission by facility leadership/owners including administrators, resident managers, etc.</a:t>
            </a:r>
          </a:p>
          <a:p>
            <a:endParaRPr lang="en-US" dirty="0"/>
          </a:p>
          <a:p>
            <a:pPr defTabSz="941192">
              <a:defRPr/>
            </a:pPr>
            <a:r>
              <a:rPr lang="en-US" dirty="0"/>
              <a:t>There are 3 J codes, J01 – J03.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22</a:t>
            </a:fld>
            <a:endParaRPr lang="en-US" dirty="0"/>
          </a:p>
        </p:txBody>
      </p:sp>
    </p:spTree>
    <p:extLst>
      <p:ext uri="{BB962C8B-B14F-4D97-AF65-F5344CB8AC3E}">
        <p14:creationId xmlns:p14="http://schemas.microsoft.com/office/powerpoint/2010/main" val="4041665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Code K. Complaints about an Outside Agency (non-facility)</a:t>
            </a:r>
          </a:p>
          <a:p>
            <a:endParaRPr lang="en-US" dirty="0"/>
          </a:p>
          <a:p>
            <a:r>
              <a:rPr lang="en-US" dirty="0"/>
              <a:t>Use this category for complaints involving decisions, policies, actions or inactions by the programs and agencies, including private and public benefits. </a:t>
            </a:r>
          </a:p>
          <a:p>
            <a:endParaRPr lang="en-US" dirty="0"/>
          </a:p>
          <a:p>
            <a:pPr defTabSz="941192">
              <a:defRPr/>
            </a:pPr>
            <a:r>
              <a:rPr lang="en-US" dirty="0"/>
              <a:t>There are 6 K codes, K01 – K06.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23</a:t>
            </a:fld>
            <a:endParaRPr lang="en-US" dirty="0"/>
          </a:p>
        </p:txBody>
      </p:sp>
    </p:spTree>
    <p:extLst>
      <p:ext uri="{BB962C8B-B14F-4D97-AF65-F5344CB8AC3E}">
        <p14:creationId xmlns:p14="http://schemas.microsoft.com/office/powerpoint/2010/main" val="3174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41192">
              <a:defRPr/>
            </a:pPr>
            <a:r>
              <a:rPr lang="en-US" dirty="0"/>
              <a:t>Use this category for complaints involving decisions, policies, actions or inactions by systems other than the facility or the programs or agencies included in code K. </a:t>
            </a:r>
          </a:p>
          <a:p>
            <a:pPr defTabSz="941192">
              <a:defRPr/>
            </a:pPr>
            <a:endParaRPr lang="en-US" dirty="0"/>
          </a:p>
          <a:p>
            <a:pPr defTabSz="941192">
              <a:defRPr/>
            </a:pPr>
            <a:r>
              <a:rPr lang="en-US" dirty="0"/>
              <a:t>There are 3 L codes, L01 – L03. </a:t>
            </a:r>
          </a:p>
          <a:p>
            <a:pPr defTabSz="941192">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24</a:t>
            </a:fld>
            <a:endParaRPr lang="en-US" dirty="0"/>
          </a:p>
        </p:txBody>
      </p:sp>
    </p:spTree>
    <p:extLst>
      <p:ext uri="{BB962C8B-B14F-4D97-AF65-F5344CB8AC3E}">
        <p14:creationId xmlns:p14="http://schemas.microsoft.com/office/powerpoint/2010/main" val="4188585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25</a:t>
            </a:fld>
            <a:endParaRPr lang="en-US" dirty="0"/>
          </a:p>
        </p:txBody>
      </p:sp>
    </p:spTree>
    <p:extLst>
      <p:ext uri="{BB962C8B-B14F-4D97-AF65-F5344CB8AC3E}">
        <p14:creationId xmlns:p14="http://schemas.microsoft.com/office/powerpoint/2010/main" val="798892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26</a:t>
            </a:fld>
            <a:endParaRPr lang="en-US" dirty="0"/>
          </a:p>
        </p:txBody>
      </p:sp>
    </p:spTree>
    <p:extLst>
      <p:ext uri="{BB962C8B-B14F-4D97-AF65-F5344CB8AC3E}">
        <p14:creationId xmlns:p14="http://schemas.microsoft.com/office/powerpoint/2010/main" val="982060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27</a:t>
            </a:fld>
            <a:endParaRPr lang="en-US" dirty="0"/>
          </a:p>
        </p:txBody>
      </p:sp>
    </p:spTree>
    <p:extLst>
      <p:ext uri="{BB962C8B-B14F-4D97-AF65-F5344CB8AC3E}">
        <p14:creationId xmlns:p14="http://schemas.microsoft.com/office/powerpoint/2010/main" val="142692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28</a:t>
            </a:fld>
            <a:endParaRPr lang="en-US" dirty="0"/>
          </a:p>
        </p:txBody>
      </p:sp>
    </p:spTree>
    <p:extLst>
      <p:ext uri="{BB962C8B-B14F-4D97-AF65-F5344CB8AC3E}">
        <p14:creationId xmlns:p14="http://schemas.microsoft.com/office/powerpoint/2010/main" val="3969289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29</a:t>
            </a:fld>
            <a:endParaRPr lang="en-US" dirty="0"/>
          </a:p>
        </p:txBody>
      </p:sp>
    </p:spTree>
    <p:extLst>
      <p:ext uri="{BB962C8B-B14F-4D97-AF65-F5344CB8AC3E}">
        <p14:creationId xmlns:p14="http://schemas.microsoft.com/office/powerpoint/2010/main" val="319211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a:t>
            </a:fld>
            <a:endParaRPr lang="en-US" dirty="0"/>
          </a:p>
        </p:txBody>
      </p:sp>
    </p:spTree>
    <p:extLst>
      <p:ext uri="{BB962C8B-B14F-4D97-AF65-F5344CB8AC3E}">
        <p14:creationId xmlns:p14="http://schemas.microsoft.com/office/powerpoint/2010/main" val="2403328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13422E6-57C4-472B-BB37-763E50B58060}" type="slidenum">
              <a:rPr lang="en-US" smtClean="0"/>
              <a:t>30</a:t>
            </a:fld>
            <a:endParaRPr lang="en-US" dirty="0"/>
          </a:p>
        </p:txBody>
      </p:sp>
    </p:spTree>
    <p:extLst>
      <p:ext uri="{BB962C8B-B14F-4D97-AF65-F5344CB8AC3E}">
        <p14:creationId xmlns:p14="http://schemas.microsoft.com/office/powerpoint/2010/main" val="1818937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4</a:t>
            </a:fld>
            <a:endParaRPr lang="en-US" dirty="0"/>
          </a:p>
        </p:txBody>
      </p:sp>
    </p:spTree>
    <p:extLst>
      <p:ext uri="{BB962C8B-B14F-4D97-AF65-F5344CB8AC3E}">
        <p14:creationId xmlns:p14="http://schemas.microsoft.com/office/powerpoint/2010/main" val="388008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310054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a:t>
            </a:fld>
            <a:endParaRPr lang="en-US" dirty="0"/>
          </a:p>
        </p:txBody>
      </p:sp>
    </p:spTree>
    <p:extLst>
      <p:ext uri="{BB962C8B-B14F-4D97-AF65-F5344CB8AC3E}">
        <p14:creationId xmlns:p14="http://schemas.microsoft.com/office/powerpoint/2010/main" val="106322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24693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339376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endParaRPr lang="en-US" baseline="0" dirty="0"/>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18498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November 20,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Wednesday, November 20,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Wednesday, November 20,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November 20,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November 20,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November 20,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November 20, 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November 20, 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November 20, 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Wednesday, November 20, 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Wednesday, November 20,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Wednesday, November 20, 2019</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ltcombudsman.org/uploads/files/support/NORS_Codes_and_Definitions.pdf" TargetMode="External"/><Relationship Id="rId5" Type="http://schemas.openxmlformats.org/officeDocument/2006/relationships/hyperlink" Target="https://ltcombudsman.org/uploads/files/support/NORS_Updated_Complaint_Codes_List.pdf" TargetMode="Externa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s://ltcombudsman.org/omb_support/no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s://ltcombudsman.org/omb_support/nors/nors-faqs#complaint-cod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act.theconsumervoice.org/site/R?i=ULo3eBxh5XPWdj_kQEku7A" TargetMode="External"/><Relationship Id="rId7" Type="http://schemas.openxmlformats.org/officeDocument/2006/relationships/hyperlink" Target="http://act.theconsumervoice.org/site/R?i=P-KSyZCy-32de1Ly_RSoH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act.theconsumervoice.org/site/R?i=M38YSdwfFhLxjBtSC-ZxpA" TargetMode="External"/><Relationship Id="rId5" Type="http://schemas.openxmlformats.org/officeDocument/2006/relationships/hyperlink" Target="http://act.theconsumervoice.org/site/R?i=cu6QHk7KVh2Bek-6gR7OSA" TargetMode="External"/><Relationship Id="rId4" Type="http://schemas.openxmlformats.org/officeDocument/2006/relationships/hyperlink" Target="http://act.theconsumervoice.org/site/R?i=DHO4dESxRkXK0Vpgq7tjEg" TargetMode="External"/><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mailto:aoverallaib@theconsumervoic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mgreene@theconsumervoice.org" TargetMode="External"/><Relationship Id="rId4" Type="http://schemas.openxmlformats.org/officeDocument/2006/relationships/hyperlink" Target="mailto:louise.ryan@acl.hhs.gov"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twitter.com/ConsumerVoices" TargetMode="External"/><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www.facebook.com/theconsumervoice" TargetMode="External"/><Relationship Id="rId11" Type="http://schemas.openxmlformats.org/officeDocument/2006/relationships/image" Target="../media/image20.svg"/><Relationship Id="rId5" Type="http://schemas.openxmlformats.org/officeDocument/2006/relationships/hyperlink" Target="mailto:ombudcenter@theconsumervoice.org" TargetMode="External"/><Relationship Id="rId10" Type="http://schemas.openxmlformats.org/officeDocument/2006/relationships/image" Target="../media/image19.png"/><Relationship Id="rId4" Type="http://schemas.openxmlformats.org/officeDocument/2006/relationships/hyperlink" Target="http://www.ltcombudsman.org/" TargetMode="External"/><Relationship Id="rId9"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tcombudsman.org/omb_support/nors/revised-nors-data-collec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tcombudsman.org/uploads/files/support/NORS_Table_2_Complaint_Code_04-30-2021-1.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acl.gov/sites/default/files/programs/2018-05/NORS%20Crosswalk%20B%2004_30_202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62399"/>
            <a:ext cx="11055927" cy="2126226"/>
          </a:xfrm>
        </p:spPr>
        <p:txBody>
          <a:bodyPr/>
          <a:lstStyle/>
          <a:p>
            <a:r>
              <a:rPr lang="en-US" sz="3400" b="1" dirty="0"/>
              <a:t>National ombudsman reporting system (NORS) training Part Ii: Complaint Coding</a:t>
            </a:r>
            <a:br>
              <a:rPr lang="en-US" sz="3200" b="1" dirty="0"/>
            </a:br>
            <a:br>
              <a:rPr lang="en-US" sz="3200" b="1" dirty="0"/>
            </a:br>
            <a:br>
              <a:rPr lang="en-US" sz="2000" b="1" dirty="0"/>
            </a:br>
            <a:r>
              <a:rPr lang="en-US" sz="3000" i="1" dirty="0"/>
              <a:t>Open Dialogue</a:t>
            </a:r>
          </a:p>
        </p:txBody>
      </p:sp>
      <p:sp>
        <p:nvSpPr>
          <p:cNvPr id="3" name="Subtitle 2"/>
          <p:cNvSpPr>
            <a:spLocks noGrp="1"/>
          </p:cNvSpPr>
          <p:nvPr>
            <p:ph type="subTitle" idx="1"/>
          </p:nvPr>
        </p:nvSpPr>
        <p:spPr>
          <a:xfrm>
            <a:off x="914399" y="4721629"/>
            <a:ext cx="10468303" cy="1818655"/>
          </a:xfrm>
        </p:spPr>
        <p: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November 20, 2019 </a:t>
            </a:r>
          </a:p>
          <a:p>
            <a:endParaRPr lang="en-US" i="1" dirty="0">
              <a:solidFill>
                <a:schemeClr val="tx1"/>
              </a:solidFill>
            </a:endParaRPr>
          </a:p>
          <a:p>
            <a:endParaRPr lang="en-US" i="1" dirty="0">
              <a:solidFill>
                <a:schemeClr val="tx1"/>
              </a:solidFill>
            </a:endParaRP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290765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3" y="368400"/>
            <a:ext cx="10972800" cy="990600"/>
          </a:xfrm>
        </p:spPr>
        <p:txBody>
          <a:bodyPr>
            <a:normAutofit/>
          </a:bodyPr>
          <a:lstStyle/>
          <a:p>
            <a:r>
              <a:rPr lang="en-US" b="1" dirty="0"/>
              <a:t>Table 2 – Complaint </a:t>
            </a:r>
            <a:r>
              <a:rPr lang="en-US" b="1" dirty="0">
                <a:solidFill>
                  <a:schemeClr val="tx1"/>
                </a:solidFill>
              </a:rPr>
              <a:t>Codes and Definitions</a:t>
            </a:r>
          </a:p>
        </p:txBody>
      </p:sp>
      <p:pic>
        <p:nvPicPr>
          <p:cNvPr id="4" name="Content Placeholder 3"/>
          <p:cNvPicPr>
            <a:picLocks noGrp="1" noChangeAspect="1"/>
          </p:cNvPicPr>
          <p:nvPr>
            <p:ph idx="1"/>
          </p:nvPr>
        </p:nvPicPr>
        <p:blipFill rotWithShape="1">
          <a:blip r:embed="rId3"/>
          <a:srcRect t="7067"/>
          <a:stretch/>
        </p:blipFill>
        <p:spPr>
          <a:xfrm>
            <a:off x="762001" y="1524000"/>
            <a:ext cx="10649833" cy="5096933"/>
          </a:xfrm>
          <a:prstGeom prst="rect">
            <a:avLst/>
          </a:prstGeom>
        </p:spPr>
      </p:pic>
      <p:sp>
        <p:nvSpPr>
          <p:cNvPr id="10" name="Rectangle 9"/>
          <p:cNvSpPr/>
          <p:nvPr/>
        </p:nvSpPr>
        <p:spPr>
          <a:xfrm flipV="1">
            <a:off x="762001" y="2921776"/>
            <a:ext cx="10349209" cy="71097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5647881" y="1877342"/>
            <a:ext cx="613777" cy="52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3">
            <a:extLst>
              <a:ext uri="{FF2B5EF4-FFF2-40B4-BE49-F238E27FC236}">
                <a16:creationId xmlns:a16="http://schemas.microsoft.com/office/drawing/2014/main" id="{E96024C6-B60D-42E2-AD6B-398882D4AEA1}"/>
              </a:ext>
            </a:extLst>
          </p:cNvPr>
          <p:cNvSpPr/>
          <p:nvPr/>
        </p:nvSpPr>
        <p:spPr>
          <a:xfrm>
            <a:off x="85165" y="5080542"/>
            <a:ext cx="600636" cy="49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568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E67C-4F7E-4B3D-89F8-3679C6C8D402}"/>
              </a:ext>
            </a:extLst>
          </p:cNvPr>
          <p:cNvSpPr>
            <a:spLocks noGrp="1"/>
          </p:cNvSpPr>
          <p:nvPr>
            <p:ph type="title"/>
          </p:nvPr>
        </p:nvSpPr>
        <p:spPr>
          <a:xfrm>
            <a:off x="404446" y="423069"/>
            <a:ext cx="10972800" cy="639762"/>
          </a:xfrm>
        </p:spPr>
        <p:txBody>
          <a:bodyPr>
            <a:normAutofit fontScale="90000"/>
          </a:bodyPr>
          <a:lstStyle/>
          <a:p>
            <a:r>
              <a:rPr lang="en-US" b="1" dirty="0">
                <a:solidFill>
                  <a:srgbClr val="FF0000"/>
                </a:solidFill>
              </a:rPr>
              <a:t>NEW</a:t>
            </a:r>
            <a:r>
              <a:rPr lang="en-US" b="1" dirty="0"/>
              <a:t> – Complaint Code Resources</a:t>
            </a:r>
          </a:p>
        </p:txBody>
      </p:sp>
      <p:sp>
        <p:nvSpPr>
          <p:cNvPr id="3" name="Text Placeholder 2">
            <a:extLst>
              <a:ext uri="{FF2B5EF4-FFF2-40B4-BE49-F238E27FC236}">
                <a16:creationId xmlns:a16="http://schemas.microsoft.com/office/drawing/2014/main" id="{1DB864F4-1406-4CA1-9BD5-0B322FFBA5DC}"/>
              </a:ext>
            </a:extLst>
          </p:cNvPr>
          <p:cNvSpPr>
            <a:spLocks noGrp="1"/>
          </p:cNvSpPr>
          <p:nvPr>
            <p:ph type="body" idx="1"/>
          </p:nvPr>
        </p:nvSpPr>
        <p:spPr>
          <a:xfrm>
            <a:off x="609600" y="1197551"/>
            <a:ext cx="5242560" cy="490572"/>
          </a:xfrm>
        </p:spPr>
        <p:txBody>
          <a:bodyPr>
            <a:normAutofit/>
          </a:bodyPr>
          <a:lstStyle/>
          <a:p>
            <a:r>
              <a:rPr lang="en-US" sz="2200" b="1" dirty="0"/>
              <a:t>NORS Codes </a:t>
            </a:r>
          </a:p>
        </p:txBody>
      </p:sp>
      <p:pic>
        <p:nvPicPr>
          <p:cNvPr id="9" name="Content Placeholder 8">
            <a:extLst>
              <a:ext uri="{FF2B5EF4-FFF2-40B4-BE49-F238E27FC236}">
                <a16:creationId xmlns:a16="http://schemas.microsoft.com/office/drawing/2014/main" id="{EA6DC323-86CD-4364-AD05-2838990CB101}"/>
              </a:ext>
            </a:extLst>
          </p:cNvPr>
          <p:cNvPicPr>
            <a:picLocks noGrp="1" noChangeAspect="1"/>
          </p:cNvPicPr>
          <p:nvPr>
            <p:ph sz="half" idx="2"/>
          </p:nvPr>
        </p:nvPicPr>
        <p:blipFill>
          <a:blip r:embed="rId3"/>
          <a:stretch>
            <a:fillRect/>
          </a:stretch>
        </p:blipFill>
        <p:spPr>
          <a:xfrm>
            <a:off x="1719807" y="1874819"/>
            <a:ext cx="3279426" cy="4053533"/>
          </a:xfrm>
          <a:prstGeom prst="rect">
            <a:avLst/>
          </a:prstGeom>
          <a:ln>
            <a:solidFill>
              <a:schemeClr val="tx1"/>
            </a:solidFill>
          </a:ln>
        </p:spPr>
      </p:pic>
      <p:sp>
        <p:nvSpPr>
          <p:cNvPr id="5" name="Text Placeholder 4">
            <a:extLst>
              <a:ext uri="{FF2B5EF4-FFF2-40B4-BE49-F238E27FC236}">
                <a16:creationId xmlns:a16="http://schemas.microsoft.com/office/drawing/2014/main" id="{D0435CE5-785C-4B77-A7EC-2605BF0A7380}"/>
              </a:ext>
            </a:extLst>
          </p:cNvPr>
          <p:cNvSpPr>
            <a:spLocks noGrp="1"/>
          </p:cNvSpPr>
          <p:nvPr>
            <p:ph type="body" sz="quarter" idx="3"/>
          </p:nvPr>
        </p:nvSpPr>
        <p:spPr>
          <a:xfrm>
            <a:off x="6339840" y="1197550"/>
            <a:ext cx="5242560" cy="639762"/>
          </a:xfrm>
        </p:spPr>
        <p:txBody>
          <a:bodyPr>
            <a:noAutofit/>
          </a:bodyPr>
          <a:lstStyle/>
          <a:p>
            <a:r>
              <a:rPr lang="en-US" sz="2200" b="1" dirty="0"/>
              <a:t>NORS Codes, Definitions, Examples, and Reporting Tips</a:t>
            </a:r>
          </a:p>
        </p:txBody>
      </p:sp>
      <p:pic>
        <p:nvPicPr>
          <p:cNvPr id="12" name="Content Placeholder 11">
            <a:extLst>
              <a:ext uri="{FF2B5EF4-FFF2-40B4-BE49-F238E27FC236}">
                <a16:creationId xmlns:a16="http://schemas.microsoft.com/office/drawing/2014/main" id="{3F91BC71-C5B9-4350-B02D-720136A08809}"/>
              </a:ext>
            </a:extLst>
          </p:cNvPr>
          <p:cNvPicPr>
            <a:picLocks noGrp="1" noChangeAspect="1"/>
          </p:cNvPicPr>
          <p:nvPr>
            <p:ph sz="quarter" idx="4"/>
          </p:nvPr>
        </p:nvPicPr>
        <p:blipFill>
          <a:blip r:embed="rId4"/>
          <a:stretch>
            <a:fillRect/>
          </a:stretch>
        </p:blipFill>
        <p:spPr>
          <a:xfrm>
            <a:off x="7550034" y="1874819"/>
            <a:ext cx="3325092" cy="4053533"/>
          </a:xfrm>
          <a:prstGeom prst="rect">
            <a:avLst/>
          </a:prstGeom>
          <a:ln>
            <a:solidFill>
              <a:schemeClr val="tx1"/>
            </a:solidFill>
          </a:ln>
        </p:spPr>
      </p:pic>
      <p:sp>
        <p:nvSpPr>
          <p:cNvPr id="13" name="TextBox 12">
            <a:extLst>
              <a:ext uri="{FF2B5EF4-FFF2-40B4-BE49-F238E27FC236}">
                <a16:creationId xmlns:a16="http://schemas.microsoft.com/office/drawing/2014/main" id="{FEDCFF5A-8BCB-433F-9C50-F73E44B5F52F}"/>
              </a:ext>
            </a:extLst>
          </p:cNvPr>
          <p:cNvSpPr txBox="1"/>
          <p:nvPr/>
        </p:nvSpPr>
        <p:spPr>
          <a:xfrm>
            <a:off x="404446" y="6115049"/>
            <a:ext cx="5447714" cy="646331"/>
          </a:xfrm>
          <a:prstGeom prst="rect">
            <a:avLst/>
          </a:prstGeom>
          <a:noFill/>
        </p:spPr>
        <p:txBody>
          <a:bodyPr wrap="square" rtlCol="0">
            <a:spAutoFit/>
          </a:bodyPr>
          <a:lstStyle/>
          <a:p>
            <a:pPr algn="ctr"/>
            <a:r>
              <a:rPr lang="en-US" dirty="0">
                <a:hlinkClick r:id="rId5"/>
              </a:rPr>
              <a:t>https://ltcombudsman.org/uploads/files/support/NORS_Updated_Complaint_Codes_List.pdf</a:t>
            </a:r>
            <a:r>
              <a:rPr lang="en-US" dirty="0"/>
              <a:t> </a:t>
            </a:r>
          </a:p>
        </p:txBody>
      </p:sp>
      <p:sp>
        <p:nvSpPr>
          <p:cNvPr id="14" name="TextBox 13">
            <a:extLst>
              <a:ext uri="{FF2B5EF4-FFF2-40B4-BE49-F238E27FC236}">
                <a16:creationId xmlns:a16="http://schemas.microsoft.com/office/drawing/2014/main" id="{EF127192-6FBF-45C2-844E-5EED49BCF154}"/>
              </a:ext>
            </a:extLst>
          </p:cNvPr>
          <p:cNvSpPr txBox="1"/>
          <p:nvPr/>
        </p:nvSpPr>
        <p:spPr>
          <a:xfrm>
            <a:off x="6488723" y="6115050"/>
            <a:ext cx="5447714" cy="646331"/>
          </a:xfrm>
          <a:prstGeom prst="rect">
            <a:avLst/>
          </a:prstGeom>
          <a:noFill/>
        </p:spPr>
        <p:txBody>
          <a:bodyPr wrap="square" rtlCol="0">
            <a:spAutoFit/>
          </a:bodyPr>
          <a:lstStyle/>
          <a:p>
            <a:pPr algn="ctr"/>
            <a:r>
              <a:rPr lang="en-US" dirty="0">
                <a:hlinkClick r:id="rId6"/>
              </a:rPr>
              <a:t>https://ltcombudsman.org/uploads/files/support/NORS_Codes_and_Definitions.pdf</a:t>
            </a:r>
            <a:endParaRPr lang="en-US" dirty="0"/>
          </a:p>
        </p:txBody>
      </p:sp>
    </p:spTree>
    <p:extLst>
      <p:ext uri="{BB962C8B-B14F-4D97-AF65-F5344CB8AC3E}">
        <p14:creationId xmlns:p14="http://schemas.microsoft.com/office/powerpoint/2010/main" val="130465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71E0-229B-46AD-B538-B8D9BC68A7DA}"/>
              </a:ext>
            </a:extLst>
          </p:cNvPr>
          <p:cNvSpPr>
            <a:spLocks noGrp="1"/>
          </p:cNvSpPr>
          <p:nvPr>
            <p:ph type="title"/>
          </p:nvPr>
        </p:nvSpPr>
        <p:spPr/>
        <p:txBody>
          <a:bodyPr/>
          <a:lstStyle/>
          <a:p>
            <a:r>
              <a:rPr lang="en-US" b="1" dirty="0"/>
              <a:t>Complaint categories</a:t>
            </a:r>
          </a:p>
        </p:txBody>
      </p:sp>
    </p:spTree>
    <p:extLst>
      <p:ext uri="{BB962C8B-B14F-4D97-AF65-F5344CB8AC3E}">
        <p14:creationId xmlns:p14="http://schemas.microsoft.com/office/powerpoint/2010/main" val="230333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FD5E-0A5D-46A5-A59C-EB50115F5BA9}"/>
              </a:ext>
            </a:extLst>
          </p:cNvPr>
          <p:cNvSpPr>
            <a:spLocks noGrp="1"/>
          </p:cNvSpPr>
          <p:nvPr>
            <p:ph type="title"/>
          </p:nvPr>
        </p:nvSpPr>
        <p:spPr/>
        <p:txBody>
          <a:bodyPr>
            <a:normAutofit/>
          </a:bodyPr>
          <a:lstStyle/>
          <a:p>
            <a:r>
              <a:rPr lang="en-US" sz="3600" b="1" dirty="0"/>
              <a:t>A Codes – Abuse, Gross Neglect, Exploitation </a:t>
            </a:r>
          </a:p>
        </p:txBody>
      </p:sp>
      <p:sp>
        <p:nvSpPr>
          <p:cNvPr id="3" name="Content Placeholder 2">
            <a:extLst>
              <a:ext uri="{FF2B5EF4-FFF2-40B4-BE49-F238E27FC236}">
                <a16:creationId xmlns:a16="http://schemas.microsoft.com/office/drawing/2014/main" id="{B9BF1AD3-CB5C-454E-BCEF-75AFA80DFAF9}"/>
              </a:ext>
            </a:extLst>
          </p:cNvPr>
          <p:cNvSpPr>
            <a:spLocks noGrp="1"/>
          </p:cNvSpPr>
          <p:nvPr>
            <p:ph idx="1"/>
          </p:nvPr>
        </p:nvSpPr>
        <p:spPr/>
        <p:txBody>
          <a:bodyPr/>
          <a:lstStyle/>
          <a:p>
            <a:r>
              <a:rPr lang="en-US" sz="3000" dirty="0"/>
              <a:t>Use the A codes for complaints of abuse, gross neglect, and exploitation.</a:t>
            </a:r>
          </a:p>
          <a:p>
            <a:endParaRPr lang="en-US" sz="2600" dirty="0"/>
          </a:p>
          <a:p>
            <a:r>
              <a:rPr lang="en-US" sz="3000" dirty="0"/>
              <a:t>Identify a perpetrator for each of the A code complaints. </a:t>
            </a:r>
          </a:p>
          <a:p>
            <a:pPr lvl="1"/>
            <a:r>
              <a:rPr lang="en-US" sz="2400" dirty="0"/>
              <a:t>(1) facility staff, (2) another resident, (3) resident representative, family, or friend, or (99) other (See Table 1, Part B). 	</a:t>
            </a:r>
          </a:p>
          <a:p>
            <a:pPr marL="0" indent="0">
              <a:buNone/>
            </a:pPr>
            <a:endParaRPr lang="en-US" sz="2600" dirty="0"/>
          </a:p>
          <a:p>
            <a:r>
              <a:rPr lang="en-US" sz="3000" dirty="0"/>
              <a:t>Five A codes, A01 – A05</a:t>
            </a:r>
          </a:p>
          <a:p>
            <a:endParaRPr lang="en-US" dirty="0"/>
          </a:p>
          <a:p>
            <a:endParaRPr lang="en-US" dirty="0"/>
          </a:p>
        </p:txBody>
      </p:sp>
    </p:spTree>
    <p:extLst>
      <p:ext uri="{BB962C8B-B14F-4D97-AF65-F5344CB8AC3E}">
        <p14:creationId xmlns:p14="http://schemas.microsoft.com/office/powerpoint/2010/main" val="258107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a:bodyPr>
          <a:lstStyle/>
          <a:p>
            <a:r>
              <a:rPr lang="en-US" sz="3600" b="1" dirty="0"/>
              <a:t>B Codes – Access to Information</a:t>
            </a:r>
          </a:p>
        </p:txBody>
      </p:sp>
      <p:sp>
        <p:nvSpPr>
          <p:cNvPr id="5" name="Content Placeholder 4"/>
          <p:cNvSpPr>
            <a:spLocks noGrp="1"/>
          </p:cNvSpPr>
          <p:nvPr>
            <p:ph idx="1"/>
          </p:nvPr>
        </p:nvSpPr>
        <p:spPr/>
        <p:txBody>
          <a:bodyPr/>
          <a:lstStyle/>
          <a:p>
            <a:r>
              <a:rPr lang="en-US" sz="3000" dirty="0"/>
              <a:t>Use this category for complaints against the facility regarding access to information made by or on behalf of the resident. </a:t>
            </a:r>
          </a:p>
          <a:p>
            <a:endParaRPr lang="en-US" sz="3000" dirty="0"/>
          </a:p>
          <a:p>
            <a:r>
              <a:rPr lang="en-US" sz="3000" dirty="0"/>
              <a:t>Use for willful interference with Ombudsman duties.</a:t>
            </a:r>
          </a:p>
          <a:p>
            <a:endParaRPr lang="en-US" sz="3000" dirty="0"/>
          </a:p>
          <a:p>
            <a:r>
              <a:rPr lang="en-US" sz="3000" dirty="0"/>
              <a:t>Three B codes, B01 – B03</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175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fontScale="90000"/>
          </a:bodyPr>
          <a:lstStyle/>
          <a:p>
            <a:r>
              <a:rPr lang="en-US" b="1" dirty="0"/>
              <a:t>C Codes – Admission, Transfer, Discharge, Eviction</a:t>
            </a:r>
          </a:p>
        </p:txBody>
      </p:sp>
      <p:sp>
        <p:nvSpPr>
          <p:cNvPr id="5" name="Content Placeholder 4"/>
          <p:cNvSpPr>
            <a:spLocks noGrp="1"/>
          </p:cNvSpPr>
          <p:nvPr>
            <p:ph idx="1"/>
          </p:nvPr>
        </p:nvSpPr>
        <p:spPr/>
        <p:txBody>
          <a:bodyPr/>
          <a:lstStyle/>
          <a:p>
            <a:r>
              <a:rPr lang="en-US" sz="3000" dirty="0"/>
              <a:t>Use this category for complaints against the facility involving issues regarding admission, transfer, discharge, and/or eviction.</a:t>
            </a:r>
          </a:p>
          <a:p>
            <a:endParaRPr lang="en-US" sz="3000" dirty="0"/>
          </a:p>
          <a:p>
            <a:r>
              <a:rPr lang="en-US" sz="3000" dirty="0"/>
              <a:t>Four C codes, C01 – C04.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568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a:bodyPr>
          <a:lstStyle/>
          <a:p>
            <a:r>
              <a:rPr lang="en-US" sz="3600" b="1" dirty="0"/>
              <a:t>D Codes – Autonomy, Choice, Rights</a:t>
            </a:r>
          </a:p>
        </p:txBody>
      </p:sp>
      <p:sp>
        <p:nvSpPr>
          <p:cNvPr id="5" name="Content Placeholder 4"/>
          <p:cNvSpPr>
            <a:spLocks noGrp="1"/>
          </p:cNvSpPr>
          <p:nvPr>
            <p:ph idx="1"/>
          </p:nvPr>
        </p:nvSpPr>
        <p:spPr/>
        <p:txBody>
          <a:bodyPr/>
          <a:lstStyle/>
          <a:p>
            <a:r>
              <a:rPr lang="en-US" sz="3000" dirty="0"/>
              <a:t>Use this category for complaints involving facility staff failure to honor and promote a resident’s right or preferences.</a:t>
            </a:r>
          </a:p>
          <a:p>
            <a:endParaRPr lang="en-US" sz="3000" dirty="0"/>
          </a:p>
          <a:p>
            <a:r>
              <a:rPr lang="en-US" sz="3000" dirty="0"/>
              <a:t>Nine D codes, D01 – D09.</a:t>
            </a:r>
          </a:p>
        </p:txBody>
      </p:sp>
    </p:spTree>
    <p:extLst>
      <p:ext uri="{BB962C8B-B14F-4D97-AF65-F5344CB8AC3E}">
        <p14:creationId xmlns:p14="http://schemas.microsoft.com/office/powerpoint/2010/main" val="64074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a:bodyPr>
          <a:lstStyle/>
          <a:p>
            <a:r>
              <a:rPr lang="en-US" sz="3600" b="1" dirty="0"/>
              <a:t>E Codes – Financial, Property</a:t>
            </a:r>
          </a:p>
        </p:txBody>
      </p:sp>
      <p:sp>
        <p:nvSpPr>
          <p:cNvPr id="5" name="Content Placeholder 4"/>
          <p:cNvSpPr>
            <a:spLocks noGrp="1"/>
          </p:cNvSpPr>
          <p:nvPr>
            <p:ph idx="1"/>
          </p:nvPr>
        </p:nvSpPr>
        <p:spPr/>
        <p:txBody>
          <a:bodyPr/>
          <a:lstStyle/>
          <a:p>
            <a:r>
              <a:rPr lang="en-US" sz="3000" dirty="0"/>
              <a:t>Use this category for complaints involving facility staff mismanagement of residents’ funds and property or billing problems.</a:t>
            </a:r>
          </a:p>
          <a:p>
            <a:endParaRPr lang="en-US" sz="3000" b="1" u="sng" dirty="0"/>
          </a:p>
          <a:p>
            <a:r>
              <a:rPr lang="en-US" sz="3000" dirty="0"/>
              <a:t>Two E codes, E01 – E02. </a:t>
            </a:r>
          </a:p>
          <a:p>
            <a:pPr marL="0" indent="0">
              <a:buNone/>
            </a:pPr>
            <a:endParaRPr lang="en-US" sz="4400" dirty="0"/>
          </a:p>
        </p:txBody>
      </p:sp>
    </p:spTree>
    <p:extLst>
      <p:ext uri="{BB962C8B-B14F-4D97-AF65-F5344CB8AC3E}">
        <p14:creationId xmlns:p14="http://schemas.microsoft.com/office/powerpoint/2010/main" val="87854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a:bodyPr>
          <a:lstStyle/>
          <a:p>
            <a:r>
              <a:rPr lang="en-US" sz="3600" b="1" dirty="0"/>
              <a:t>F Codes - Care</a:t>
            </a:r>
          </a:p>
        </p:txBody>
      </p:sp>
      <p:sp>
        <p:nvSpPr>
          <p:cNvPr id="5" name="Content Placeholder 4"/>
          <p:cNvSpPr>
            <a:spLocks noGrp="1"/>
          </p:cNvSpPr>
          <p:nvPr>
            <p:ph idx="1"/>
          </p:nvPr>
        </p:nvSpPr>
        <p:spPr/>
        <p:txBody>
          <a:bodyPr/>
          <a:lstStyle/>
          <a:p>
            <a:r>
              <a:rPr lang="en-US" sz="3000" dirty="0"/>
              <a:t>Use this category for any complaint involving facility staff failure to provide care including poor quality care, planning and delivery.</a:t>
            </a:r>
          </a:p>
          <a:p>
            <a:endParaRPr lang="en-US" sz="3000" dirty="0"/>
          </a:p>
          <a:p>
            <a:r>
              <a:rPr lang="en-US" sz="3000" dirty="0"/>
              <a:t>Twelve F codes, F01 – F12. </a:t>
            </a:r>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221389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fontScale="90000"/>
          </a:bodyPr>
          <a:lstStyle/>
          <a:p>
            <a:r>
              <a:rPr lang="en-US" b="1" dirty="0"/>
              <a:t>G Codes – Activities, Community Integration, and Social Services</a:t>
            </a:r>
          </a:p>
        </p:txBody>
      </p:sp>
      <p:sp>
        <p:nvSpPr>
          <p:cNvPr id="5" name="Content Placeholder 4"/>
          <p:cNvSpPr>
            <a:spLocks noGrp="1"/>
          </p:cNvSpPr>
          <p:nvPr>
            <p:ph idx="1"/>
          </p:nvPr>
        </p:nvSpPr>
        <p:spPr>
          <a:xfrm>
            <a:off x="609600" y="1939636"/>
            <a:ext cx="10972800" cy="4537364"/>
          </a:xfrm>
        </p:spPr>
        <p:txBody>
          <a:bodyPr/>
          <a:lstStyle/>
          <a:p>
            <a:r>
              <a:rPr lang="en-US" sz="3000" dirty="0"/>
              <a:t>Use this category for any complaint involving activities, community integration or social services.</a:t>
            </a:r>
          </a:p>
          <a:p>
            <a:endParaRPr lang="en-US" sz="3000" dirty="0"/>
          </a:p>
          <a:p>
            <a:r>
              <a:rPr lang="en-US" sz="3000" dirty="0"/>
              <a:t>Four G codes, G01 – G04. </a:t>
            </a:r>
          </a:p>
          <a:p>
            <a:pPr marL="0" indent="0">
              <a:buNone/>
            </a:pPr>
            <a:endParaRPr lang="en-US" sz="4400" dirty="0"/>
          </a:p>
        </p:txBody>
      </p:sp>
    </p:spTree>
    <p:extLst>
      <p:ext uri="{BB962C8B-B14F-4D97-AF65-F5344CB8AC3E}">
        <p14:creationId xmlns:p14="http://schemas.microsoft.com/office/powerpoint/2010/main" val="335188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90600"/>
          </a:xfrm>
        </p:spPr>
        <p:txBody>
          <a:bodyPr>
            <a:normAutofit/>
          </a:bodyPr>
          <a:lstStyle/>
          <a:p>
            <a:r>
              <a:rPr lang="en-US" b="1" dirty="0">
                <a:latin typeface="+mn-lt"/>
              </a:rPr>
              <a:t>Agenda</a:t>
            </a:r>
          </a:p>
        </p:txBody>
      </p:sp>
      <p:sp>
        <p:nvSpPr>
          <p:cNvPr id="3" name="Content Placeholder 2"/>
          <p:cNvSpPr>
            <a:spLocks noGrp="1"/>
          </p:cNvSpPr>
          <p:nvPr>
            <p:ph idx="1"/>
          </p:nvPr>
        </p:nvSpPr>
        <p:spPr>
          <a:xfrm>
            <a:off x="609600" y="1371600"/>
            <a:ext cx="10972800" cy="5105400"/>
          </a:xfrm>
        </p:spPr>
        <p:txBody>
          <a:bodyPr/>
          <a:lstStyle/>
          <a:p>
            <a:pPr>
              <a:spcAft>
                <a:spcPts val="600"/>
              </a:spcAft>
            </a:pPr>
            <a:r>
              <a:rPr lang="en-US" sz="2800" dirty="0"/>
              <a:t>Comments from the Administration for Community Living</a:t>
            </a:r>
          </a:p>
          <a:p>
            <a:pPr>
              <a:spcAft>
                <a:spcPts val="600"/>
              </a:spcAft>
            </a:pPr>
            <a:endParaRPr lang="en-US" sz="1200" dirty="0"/>
          </a:p>
          <a:p>
            <a:pPr>
              <a:spcAft>
                <a:spcPts val="600"/>
              </a:spcAft>
            </a:pPr>
            <a:r>
              <a:rPr lang="en-US" sz="2800" dirty="0"/>
              <a:t>Part II Training Materials </a:t>
            </a:r>
          </a:p>
          <a:p>
            <a:pPr lvl="1">
              <a:spcAft>
                <a:spcPts val="600"/>
              </a:spcAft>
            </a:pPr>
            <a:r>
              <a:rPr lang="en-US" sz="2300" dirty="0"/>
              <a:t>Complaint Coding Basic Principles</a:t>
            </a:r>
          </a:p>
          <a:p>
            <a:pPr lvl="1">
              <a:spcAft>
                <a:spcPts val="600"/>
              </a:spcAft>
            </a:pPr>
            <a:r>
              <a:rPr lang="en-US" sz="2300" dirty="0"/>
              <a:t>NORS Table 2: Complaint Codes and Definitions, Examples and Reporting Tips</a:t>
            </a:r>
            <a:endParaRPr lang="en-US" sz="2800" dirty="0"/>
          </a:p>
          <a:p>
            <a:pPr>
              <a:spcAft>
                <a:spcPts val="600"/>
              </a:spcAft>
            </a:pPr>
            <a:endParaRPr lang="en-US" sz="1200" dirty="0"/>
          </a:p>
          <a:p>
            <a:pPr>
              <a:spcAft>
                <a:spcPts val="600"/>
              </a:spcAft>
            </a:pPr>
            <a:r>
              <a:rPr lang="en-US" sz="2800" dirty="0"/>
              <a:t>Open Dialogue</a:t>
            </a:r>
          </a:p>
          <a:p>
            <a:pPr>
              <a:spcAft>
                <a:spcPts val="600"/>
              </a:spcAft>
            </a:pPr>
            <a:endParaRPr lang="en-US" sz="1200" dirty="0"/>
          </a:p>
          <a:p>
            <a:pPr>
              <a:spcAft>
                <a:spcPts val="600"/>
              </a:spcAft>
            </a:pPr>
            <a:r>
              <a:rPr lang="en-US" sz="2800" dirty="0"/>
              <a:t>Resources</a:t>
            </a:r>
          </a:p>
        </p:txBody>
      </p:sp>
    </p:spTree>
    <p:extLst>
      <p:ext uri="{BB962C8B-B14F-4D97-AF65-F5344CB8AC3E}">
        <p14:creationId xmlns:p14="http://schemas.microsoft.com/office/powerpoint/2010/main" val="298812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a:bodyPr>
          <a:lstStyle/>
          <a:p>
            <a:r>
              <a:rPr lang="en-US" sz="3600" b="1" dirty="0"/>
              <a:t>H Codes - Dietary</a:t>
            </a:r>
          </a:p>
        </p:txBody>
      </p:sp>
      <p:sp>
        <p:nvSpPr>
          <p:cNvPr id="5" name="Content Placeholder 4"/>
          <p:cNvSpPr>
            <a:spLocks noGrp="1"/>
          </p:cNvSpPr>
          <p:nvPr>
            <p:ph idx="1"/>
          </p:nvPr>
        </p:nvSpPr>
        <p:spPr/>
        <p:txBody>
          <a:bodyPr/>
          <a:lstStyle/>
          <a:p>
            <a:r>
              <a:rPr lang="en-US" sz="3000" dirty="0"/>
              <a:t>Use this category for complaints regarding food service, assistance.</a:t>
            </a:r>
          </a:p>
          <a:p>
            <a:endParaRPr lang="en-US" sz="3000" dirty="0"/>
          </a:p>
          <a:p>
            <a:r>
              <a:rPr lang="en-US" sz="3000" dirty="0"/>
              <a:t>Three H codes, H01 – H03. </a:t>
            </a:r>
          </a:p>
          <a:p>
            <a:pPr marL="0" indent="0">
              <a:buNone/>
            </a:pPr>
            <a:endParaRPr lang="en-US" sz="4400" dirty="0"/>
          </a:p>
        </p:txBody>
      </p:sp>
    </p:spTree>
    <p:extLst>
      <p:ext uri="{BB962C8B-B14F-4D97-AF65-F5344CB8AC3E}">
        <p14:creationId xmlns:p14="http://schemas.microsoft.com/office/powerpoint/2010/main" val="301637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a:bodyPr>
          <a:lstStyle/>
          <a:p>
            <a:r>
              <a:rPr lang="en-US" sz="3600" b="1" dirty="0"/>
              <a:t>I Codes - Environmental</a:t>
            </a:r>
          </a:p>
        </p:txBody>
      </p:sp>
      <p:sp>
        <p:nvSpPr>
          <p:cNvPr id="5" name="Content Placeholder 4"/>
          <p:cNvSpPr>
            <a:spLocks noGrp="1"/>
          </p:cNvSpPr>
          <p:nvPr>
            <p:ph idx="1"/>
          </p:nvPr>
        </p:nvSpPr>
        <p:spPr/>
        <p:txBody>
          <a:bodyPr/>
          <a:lstStyle/>
          <a:p>
            <a:r>
              <a:rPr lang="en-US" sz="3000" dirty="0"/>
              <a:t>Use this category for complaints involving the physical environment of the facility, including the resident’s space.</a:t>
            </a:r>
          </a:p>
          <a:p>
            <a:endParaRPr lang="en-US" sz="3000" dirty="0"/>
          </a:p>
          <a:p>
            <a:r>
              <a:rPr lang="en-US" sz="3000" dirty="0"/>
              <a:t>Five I codes, I01 – I05. </a:t>
            </a:r>
          </a:p>
        </p:txBody>
      </p:sp>
    </p:spTree>
    <p:extLst>
      <p:ext uri="{BB962C8B-B14F-4D97-AF65-F5344CB8AC3E}">
        <p14:creationId xmlns:p14="http://schemas.microsoft.com/office/powerpoint/2010/main" val="84435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fontScale="90000"/>
          </a:bodyPr>
          <a:lstStyle/>
          <a:p>
            <a:r>
              <a:rPr lang="en-US" b="1" dirty="0"/>
              <a:t>J Codes – Facility Policies, Procedures, and Practices</a:t>
            </a:r>
          </a:p>
        </p:txBody>
      </p:sp>
      <p:sp>
        <p:nvSpPr>
          <p:cNvPr id="5" name="Content Placeholder 4"/>
          <p:cNvSpPr>
            <a:spLocks noGrp="1"/>
          </p:cNvSpPr>
          <p:nvPr>
            <p:ph idx="1"/>
          </p:nvPr>
        </p:nvSpPr>
        <p:spPr>
          <a:xfrm>
            <a:off x="609600" y="1884218"/>
            <a:ext cx="10972800" cy="4592782"/>
          </a:xfrm>
        </p:spPr>
        <p:txBody>
          <a:bodyPr/>
          <a:lstStyle/>
          <a:p>
            <a:r>
              <a:rPr lang="en-US" sz="3000" dirty="0"/>
              <a:t>Use this category for acts of commission or omission by facility leadership/owners including administrators, resident managers, etc.</a:t>
            </a:r>
          </a:p>
          <a:p>
            <a:endParaRPr lang="en-US" sz="3000" dirty="0"/>
          </a:p>
          <a:p>
            <a:r>
              <a:rPr lang="en-US" sz="3000" dirty="0"/>
              <a:t>Three J codes, J01 – J03. </a:t>
            </a:r>
          </a:p>
        </p:txBody>
      </p:sp>
    </p:spTree>
    <p:extLst>
      <p:ext uri="{BB962C8B-B14F-4D97-AF65-F5344CB8AC3E}">
        <p14:creationId xmlns:p14="http://schemas.microsoft.com/office/powerpoint/2010/main" val="243295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fontScale="90000"/>
          </a:bodyPr>
          <a:lstStyle/>
          <a:p>
            <a:r>
              <a:rPr lang="en-US" b="1" dirty="0"/>
              <a:t>K Codes – Complaints about an Outside Agency (non-facility)</a:t>
            </a:r>
          </a:p>
        </p:txBody>
      </p:sp>
      <p:sp>
        <p:nvSpPr>
          <p:cNvPr id="5" name="Content Placeholder 4"/>
          <p:cNvSpPr>
            <a:spLocks noGrp="1"/>
          </p:cNvSpPr>
          <p:nvPr>
            <p:ph idx="1"/>
          </p:nvPr>
        </p:nvSpPr>
        <p:spPr>
          <a:xfrm>
            <a:off x="609600" y="1939636"/>
            <a:ext cx="10972800" cy="4537364"/>
          </a:xfrm>
        </p:spPr>
        <p:txBody>
          <a:bodyPr/>
          <a:lstStyle/>
          <a:p>
            <a:r>
              <a:rPr lang="en-US" sz="3000" dirty="0"/>
              <a:t>Use this category for complaints involving decisions, policies, actions or inactions by the programs and agencies, including private and public benefits. </a:t>
            </a:r>
          </a:p>
          <a:p>
            <a:endParaRPr lang="en-US" sz="3000" dirty="0"/>
          </a:p>
          <a:p>
            <a:r>
              <a:rPr lang="en-US" sz="3000" dirty="0"/>
              <a:t>Six K codes, K01 – K06. </a:t>
            </a:r>
          </a:p>
        </p:txBody>
      </p:sp>
    </p:spTree>
    <p:extLst>
      <p:ext uri="{BB962C8B-B14F-4D97-AF65-F5344CB8AC3E}">
        <p14:creationId xmlns:p14="http://schemas.microsoft.com/office/powerpoint/2010/main" val="195230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E-2CEC-4605-AAD1-5300BC9D3132}"/>
              </a:ext>
            </a:extLst>
          </p:cNvPr>
          <p:cNvSpPr>
            <a:spLocks noGrp="1"/>
          </p:cNvSpPr>
          <p:nvPr>
            <p:ph type="title"/>
          </p:nvPr>
        </p:nvSpPr>
        <p:spPr/>
        <p:txBody>
          <a:bodyPr>
            <a:normAutofit/>
          </a:bodyPr>
          <a:lstStyle/>
          <a:p>
            <a:r>
              <a:rPr lang="en-US" sz="3600" b="1" dirty="0"/>
              <a:t>L Codes – System: Others (non-facility)</a:t>
            </a:r>
          </a:p>
        </p:txBody>
      </p:sp>
      <p:sp>
        <p:nvSpPr>
          <p:cNvPr id="5" name="Content Placeholder 4"/>
          <p:cNvSpPr>
            <a:spLocks noGrp="1"/>
          </p:cNvSpPr>
          <p:nvPr>
            <p:ph idx="1"/>
          </p:nvPr>
        </p:nvSpPr>
        <p:spPr/>
        <p:txBody>
          <a:bodyPr/>
          <a:lstStyle/>
          <a:p>
            <a:r>
              <a:rPr lang="en-US" sz="3000" dirty="0"/>
              <a:t>Use this category for complaints involving decisions, policies, actions or inactions by systems other than the facility or the programs or agencies included in code K. </a:t>
            </a:r>
          </a:p>
          <a:p>
            <a:endParaRPr lang="en-US" sz="3000" dirty="0"/>
          </a:p>
          <a:p>
            <a:r>
              <a:rPr lang="en-US" sz="3000" dirty="0"/>
              <a:t>Three L codes, L01 – L03. </a:t>
            </a:r>
          </a:p>
          <a:p>
            <a:pPr marL="0" indent="0">
              <a:buNone/>
            </a:pPr>
            <a:endParaRPr lang="en-US" sz="4000" dirty="0"/>
          </a:p>
        </p:txBody>
      </p:sp>
    </p:spTree>
    <p:extLst>
      <p:ext uri="{BB962C8B-B14F-4D97-AF65-F5344CB8AC3E}">
        <p14:creationId xmlns:p14="http://schemas.microsoft.com/office/powerpoint/2010/main" val="3681861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B8C0-540A-4110-B406-71EF1D1C79B8}"/>
              </a:ext>
            </a:extLst>
          </p:cNvPr>
          <p:cNvSpPr>
            <a:spLocks noGrp="1"/>
          </p:cNvSpPr>
          <p:nvPr>
            <p:ph type="title"/>
          </p:nvPr>
        </p:nvSpPr>
        <p:spPr/>
        <p:txBody>
          <a:bodyPr>
            <a:normAutofit/>
          </a:bodyPr>
          <a:lstStyle/>
          <a:p>
            <a:r>
              <a:rPr lang="en-US" sz="6000" b="1" dirty="0"/>
              <a:t>Open Dialogue </a:t>
            </a:r>
          </a:p>
        </p:txBody>
      </p:sp>
      <p:sp>
        <p:nvSpPr>
          <p:cNvPr id="3" name="Text Placeholder 2">
            <a:extLst>
              <a:ext uri="{FF2B5EF4-FFF2-40B4-BE49-F238E27FC236}">
                <a16:creationId xmlns:a16="http://schemas.microsoft.com/office/drawing/2014/main" id="{6256E38D-28F5-41C7-AEBE-868DB94A55C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896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0" y="3819907"/>
            <a:ext cx="6350000" cy="2275416"/>
          </a:xfrm>
        </p:spPr>
      </p:pic>
      <p:sp>
        <p:nvSpPr>
          <p:cNvPr id="9" name="Content Placeholder 8"/>
          <p:cNvSpPr>
            <a:spLocks noGrp="1"/>
          </p:cNvSpPr>
          <p:nvPr>
            <p:ph sz="half" idx="2"/>
          </p:nvPr>
        </p:nvSpPr>
        <p:spPr>
          <a:xfrm>
            <a:off x="423333" y="762677"/>
            <a:ext cx="11294534" cy="2666323"/>
          </a:xfrm>
        </p:spPr>
        <p:txBody>
          <a:bodyPr/>
          <a:lstStyle/>
          <a:p>
            <a:pPr marL="0" indent="0" algn="ctr">
              <a:buNone/>
            </a:pPr>
            <a:r>
              <a:rPr lang="en-US" b="1" dirty="0"/>
              <a:t>Please type your questions into the Question and Answer box by clicking on the Q&amp;A icon at the bottom of your screen.</a:t>
            </a:r>
          </a:p>
          <a:p>
            <a:pPr marL="0" indent="0">
              <a:buNone/>
            </a:pPr>
            <a:endParaRPr lang="en-US" dirty="0"/>
          </a:p>
          <a:p>
            <a:pPr marL="0" indent="0">
              <a:buNone/>
            </a:pPr>
            <a:r>
              <a:rPr lang="en-US" dirty="0"/>
              <a:t> </a:t>
            </a:r>
          </a:p>
        </p:txBody>
      </p:sp>
      <p:pic>
        <p:nvPicPr>
          <p:cNvPr id="8" name="Picture 7">
            <a:extLst>
              <a:ext uri="{FF2B5EF4-FFF2-40B4-BE49-F238E27FC236}">
                <a16:creationId xmlns:a16="http://schemas.microsoft.com/office/drawing/2014/main" id="{6AFF46DF-7464-4AC7-8A91-74B713CB3688}"/>
              </a:ext>
            </a:extLst>
          </p:cNvPr>
          <p:cNvPicPr>
            <a:picLocks noChangeAspect="1"/>
          </p:cNvPicPr>
          <p:nvPr/>
        </p:nvPicPr>
        <p:blipFill rotWithShape="1">
          <a:blip r:embed="rId4"/>
          <a:srcRect l="54042" t="67637" r="42981" b="28486"/>
          <a:stretch/>
        </p:blipFill>
        <p:spPr>
          <a:xfrm>
            <a:off x="5537200" y="2453123"/>
            <a:ext cx="1117600" cy="780887"/>
          </a:xfrm>
          <a:prstGeom prst="rect">
            <a:avLst/>
          </a:prstGeom>
        </p:spPr>
      </p:pic>
    </p:spTree>
    <p:extLst>
      <p:ext uri="{BB962C8B-B14F-4D97-AF65-F5344CB8AC3E}">
        <p14:creationId xmlns:p14="http://schemas.microsoft.com/office/powerpoint/2010/main" val="355147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9607-9E74-40FE-A3A1-F22B20922EED}"/>
              </a:ext>
            </a:extLst>
          </p:cNvPr>
          <p:cNvSpPr>
            <a:spLocks noGrp="1"/>
          </p:cNvSpPr>
          <p:nvPr>
            <p:ph type="title"/>
          </p:nvPr>
        </p:nvSpPr>
        <p:spPr>
          <a:xfrm>
            <a:off x="426720" y="396240"/>
            <a:ext cx="10972800" cy="990600"/>
          </a:xfrm>
        </p:spPr>
        <p:txBody>
          <a:bodyPr>
            <a:normAutofit fontScale="90000"/>
          </a:bodyPr>
          <a:lstStyle/>
          <a:p>
            <a:r>
              <a:rPr lang="en-US" b="1" dirty="0">
                <a:solidFill>
                  <a:schemeClr val="tx1"/>
                </a:solidFill>
              </a:rPr>
              <a:t>NORS Instructions, Training, and Materials</a:t>
            </a:r>
            <a:br>
              <a:rPr lang="en-US" dirty="0">
                <a:solidFill>
                  <a:schemeClr val="tx1"/>
                </a:solidFill>
              </a:rPr>
            </a:br>
            <a:r>
              <a:rPr lang="en-US" sz="3100" dirty="0">
                <a:solidFill>
                  <a:srgbClr val="0000CC"/>
                </a:solidFill>
                <a:hlinkClick r:id="rId3">
                  <a:extLst>
                    <a:ext uri="{A12FA001-AC4F-418D-AE19-62706E023703}">
                      <ahyp:hlinkClr xmlns:ahyp="http://schemas.microsoft.com/office/drawing/2018/hyperlinkcolor" val="tx"/>
                    </a:ext>
                  </a:extLst>
                </a:hlinkClick>
              </a:rPr>
              <a:t>https://ltcombudsman.org/omb_support/nors</a:t>
            </a:r>
            <a:r>
              <a:rPr lang="en-US" sz="3100" dirty="0">
                <a:solidFill>
                  <a:srgbClr val="0000CC"/>
                </a:solidFill>
              </a:rPr>
              <a:t>  </a:t>
            </a:r>
          </a:p>
        </p:txBody>
      </p:sp>
      <p:pic>
        <p:nvPicPr>
          <p:cNvPr id="5" name="Content Placeholder 4">
            <a:extLst>
              <a:ext uri="{FF2B5EF4-FFF2-40B4-BE49-F238E27FC236}">
                <a16:creationId xmlns:a16="http://schemas.microsoft.com/office/drawing/2014/main" id="{53149FB6-C12B-4FBD-ABA5-A58F5374CD4D}"/>
              </a:ext>
            </a:extLst>
          </p:cNvPr>
          <p:cNvPicPr>
            <a:picLocks noGrp="1" noChangeAspect="1"/>
          </p:cNvPicPr>
          <p:nvPr>
            <p:ph idx="1"/>
          </p:nvPr>
        </p:nvPicPr>
        <p:blipFill rotWithShape="1">
          <a:blip r:embed="rId4"/>
          <a:srcRect l="20010" t="9202" r="23922"/>
          <a:stretch/>
        </p:blipFill>
        <p:spPr>
          <a:xfrm>
            <a:off x="2142066" y="1386840"/>
            <a:ext cx="7907867" cy="5325448"/>
          </a:xfrm>
          <a:prstGeom prst="rect">
            <a:avLst/>
          </a:prstGeom>
          <a:ln>
            <a:solidFill>
              <a:schemeClr val="tx1"/>
            </a:solidFill>
          </a:ln>
        </p:spPr>
      </p:pic>
      <p:sp>
        <p:nvSpPr>
          <p:cNvPr id="3" name="Oval 2">
            <a:extLst>
              <a:ext uri="{FF2B5EF4-FFF2-40B4-BE49-F238E27FC236}">
                <a16:creationId xmlns:a16="http://schemas.microsoft.com/office/drawing/2014/main" id="{91EA4B0A-EF6B-4A6C-BC97-C49F2B8D6D04}"/>
              </a:ext>
            </a:extLst>
          </p:cNvPr>
          <p:cNvSpPr/>
          <p:nvPr/>
        </p:nvSpPr>
        <p:spPr>
          <a:xfrm>
            <a:off x="4567897" y="5732585"/>
            <a:ext cx="2690446" cy="298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862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6504-E32E-408D-9684-E1FB984479EE}"/>
              </a:ext>
            </a:extLst>
          </p:cNvPr>
          <p:cNvSpPr>
            <a:spLocks noGrp="1"/>
          </p:cNvSpPr>
          <p:nvPr>
            <p:ph type="title"/>
          </p:nvPr>
        </p:nvSpPr>
        <p:spPr>
          <a:xfrm>
            <a:off x="395654" y="427892"/>
            <a:ext cx="11400692" cy="990600"/>
          </a:xfrm>
        </p:spPr>
        <p:txBody>
          <a:bodyPr>
            <a:normAutofit fontScale="90000"/>
          </a:bodyPr>
          <a:lstStyle/>
          <a:p>
            <a:r>
              <a:rPr lang="en-US" b="1" dirty="0"/>
              <a:t>Frequently Asked Questions </a:t>
            </a:r>
            <a:r>
              <a:rPr lang="en-US" sz="2800" dirty="0">
                <a:hlinkClick r:id="rId3"/>
              </a:rPr>
              <a:t>https://ltcombudsman.org/omb_support/nors/nors-faqs#complaint-coding</a:t>
            </a:r>
            <a:endParaRPr lang="en-US" sz="2800" b="1" dirty="0"/>
          </a:p>
        </p:txBody>
      </p:sp>
      <p:pic>
        <p:nvPicPr>
          <p:cNvPr id="4" name="Content Placeholder 3">
            <a:extLst>
              <a:ext uri="{FF2B5EF4-FFF2-40B4-BE49-F238E27FC236}">
                <a16:creationId xmlns:a16="http://schemas.microsoft.com/office/drawing/2014/main" id="{3C0C147B-F7EB-4E5C-B7E4-2759FA83B054}"/>
              </a:ext>
            </a:extLst>
          </p:cNvPr>
          <p:cNvPicPr>
            <a:picLocks noGrp="1" noChangeAspect="1"/>
          </p:cNvPicPr>
          <p:nvPr>
            <p:ph idx="1"/>
          </p:nvPr>
        </p:nvPicPr>
        <p:blipFill rotWithShape="1">
          <a:blip r:embed="rId4"/>
          <a:srcRect l="19889" t="8654" r="23435" b="10217"/>
          <a:stretch/>
        </p:blipFill>
        <p:spPr>
          <a:xfrm>
            <a:off x="3014205" y="1647092"/>
            <a:ext cx="6591481" cy="5061719"/>
          </a:xfrm>
          <a:prstGeom prst="rect">
            <a:avLst/>
          </a:prstGeom>
          <a:ln>
            <a:solidFill>
              <a:schemeClr val="tx1"/>
            </a:solidFill>
          </a:ln>
        </p:spPr>
      </p:pic>
      <p:sp>
        <p:nvSpPr>
          <p:cNvPr id="6" name="Oval 5">
            <a:extLst>
              <a:ext uri="{FF2B5EF4-FFF2-40B4-BE49-F238E27FC236}">
                <a16:creationId xmlns:a16="http://schemas.microsoft.com/office/drawing/2014/main" id="{DB073384-E7CA-4756-9F8E-988A292680A1}"/>
              </a:ext>
            </a:extLst>
          </p:cNvPr>
          <p:cNvSpPr/>
          <p:nvPr/>
        </p:nvSpPr>
        <p:spPr>
          <a:xfrm>
            <a:off x="5155222" y="5210908"/>
            <a:ext cx="1154723"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5205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727841"/>
          </a:xfrm>
        </p:spPr>
        <p:txBody>
          <a:bodyPr/>
          <a:lstStyle/>
          <a:p>
            <a:r>
              <a:rPr lang="en-US" b="1" dirty="0"/>
              <a:t>NORS Open Dialogue Webinars</a:t>
            </a:r>
          </a:p>
        </p:txBody>
      </p:sp>
      <p:sp>
        <p:nvSpPr>
          <p:cNvPr id="3" name="Content Placeholder 2"/>
          <p:cNvSpPr>
            <a:spLocks noGrp="1"/>
          </p:cNvSpPr>
          <p:nvPr>
            <p:ph idx="1"/>
          </p:nvPr>
        </p:nvSpPr>
        <p:spPr>
          <a:xfrm>
            <a:off x="609600" y="1421523"/>
            <a:ext cx="11277600" cy="5215759"/>
          </a:xfrm>
        </p:spPr>
        <p:txBody>
          <a:bodyPr/>
          <a:lstStyle/>
          <a:p>
            <a:r>
              <a:rPr lang="en-US" dirty="0"/>
              <a:t>Register for one webinar you are registered for the entire series.</a:t>
            </a:r>
            <a:endParaRPr lang="en-US" sz="2200" dirty="0"/>
          </a:p>
          <a:p>
            <a:pPr lvl="1">
              <a:buFont typeface="Arial" panose="020B0604020202020204" pitchFamily="34" charset="0"/>
              <a:buChar char="•"/>
            </a:pPr>
            <a:r>
              <a:rPr lang="en-US" sz="2200" b="1" dirty="0"/>
              <a:t>December 17, 3 – 4 ET: </a:t>
            </a:r>
            <a:r>
              <a:rPr lang="en-US" sz="2200" dirty="0"/>
              <a:t>Part III and IV Closing the Case and Activities – Open Dialogue </a:t>
            </a:r>
          </a:p>
          <a:p>
            <a:pPr marL="0" indent="0">
              <a:buNone/>
            </a:pPr>
            <a:endParaRPr lang="en-US" dirty="0"/>
          </a:p>
          <a:p>
            <a:r>
              <a:rPr lang="en-US" dirty="0"/>
              <a:t>Prior to joining the webinars, please do the following: </a:t>
            </a:r>
          </a:p>
          <a:p>
            <a:pPr lvl="1"/>
            <a:r>
              <a:rPr lang="en-US" sz="2200" dirty="0"/>
              <a:t>Review the </a:t>
            </a:r>
            <a:r>
              <a:rPr lang="en-US" sz="2200" u="sng" dirty="0">
                <a:hlinkClick r:id="rId3"/>
              </a:rPr>
              <a:t>Administration for Community Living (ACL) NORS Tables 1 – 3</a:t>
            </a:r>
            <a:r>
              <a:rPr lang="en-US" sz="2200" dirty="0"/>
              <a:t>. </a:t>
            </a:r>
          </a:p>
          <a:p>
            <a:pPr lvl="1"/>
            <a:r>
              <a:rPr lang="en-US" sz="2200" dirty="0"/>
              <a:t>Review the </a:t>
            </a:r>
            <a:r>
              <a:rPr lang="en-US" sz="2200" u="sng" dirty="0">
                <a:hlinkClick r:id="rId4"/>
              </a:rPr>
              <a:t>NORS Training Materials</a:t>
            </a:r>
            <a:r>
              <a:rPr lang="en-US" sz="2200" dirty="0"/>
              <a:t> and listen to the </a:t>
            </a:r>
            <a:r>
              <a:rPr lang="en-US" sz="2200" u="sng" dirty="0">
                <a:hlinkClick r:id="rId5"/>
              </a:rPr>
              <a:t>NORS Training Webinar series</a:t>
            </a:r>
            <a:r>
              <a:rPr lang="en-US" sz="2200" dirty="0"/>
              <a:t>. </a:t>
            </a:r>
          </a:p>
          <a:p>
            <a:pPr lvl="1"/>
            <a:r>
              <a:rPr lang="en-US" sz="2200" dirty="0"/>
              <a:t>Read the </a:t>
            </a:r>
            <a:r>
              <a:rPr lang="en-US" sz="2200" u="sng" dirty="0">
                <a:hlinkClick r:id="rId6"/>
              </a:rPr>
              <a:t>NORS Frequently Asked Questions (FAQs)</a:t>
            </a:r>
            <a:r>
              <a:rPr lang="en-US" sz="2200" dirty="0"/>
              <a:t> and listen to the </a:t>
            </a:r>
            <a:r>
              <a:rPr lang="en-US" sz="2200" u="sng" dirty="0">
                <a:hlinkClick r:id="rId7"/>
              </a:rPr>
              <a:t>FAQ webinar</a:t>
            </a:r>
            <a:r>
              <a:rPr lang="en-US" sz="2200" dirty="0"/>
              <a:t>. </a:t>
            </a:r>
          </a:p>
          <a:p>
            <a:pPr lvl="1"/>
            <a:r>
              <a:rPr lang="en-US" sz="2200" dirty="0"/>
              <a:t>Keep print and/or digital copies of the ACL Tables and other NORS resources available as a reference during the technical assistance open webinars.  </a:t>
            </a:r>
          </a:p>
          <a:p>
            <a:pPr lvl="1"/>
            <a:r>
              <a:rPr lang="en-US" sz="2200" dirty="0"/>
              <a:t>Write down your questions so you are ready to share. </a:t>
            </a:r>
          </a:p>
        </p:txBody>
      </p:sp>
      <p:pic>
        <p:nvPicPr>
          <p:cNvPr id="5" name="Graphic 4" descr="Daily calendar">
            <a:extLst>
              <a:ext uri="{FF2B5EF4-FFF2-40B4-BE49-F238E27FC236}">
                <a16:creationId xmlns:a16="http://schemas.microsoft.com/office/drawing/2014/main" id="{5FC60A68-D259-46D5-ACEA-1D10D2AA5F3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8467" y="533400"/>
            <a:ext cx="1413933" cy="1413933"/>
          </a:xfrm>
          <a:prstGeom prst="rect">
            <a:avLst/>
          </a:prstGeom>
        </p:spPr>
      </p:pic>
    </p:spTree>
    <p:extLst>
      <p:ext uri="{BB962C8B-B14F-4D97-AF65-F5344CB8AC3E}">
        <p14:creationId xmlns:p14="http://schemas.microsoft.com/office/powerpoint/2010/main" val="142526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2BE-C7A8-4514-B8E9-997AA9801C6B}"/>
              </a:ext>
            </a:extLst>
          </p:cNvPr>
          <p:cNvSpPr>
            <a:spLocks noGrp="1"/>
          </p:cNvSpPr>
          <p:nvPr>
            <p:ph type="title"/>
          </p:nvPr>
        </p:nvSpPr>
        <p:spPr>
          <a:xfrm>
            <a:off x="287482" y="399041"/>
            <a:ext cx="10972800" cy="755073"/>
          </a:xfrm>
        </p:spPr>
        <p:txBody>
          <a:bodyPr/>
          <a:lstStyle/>
          <a:p>
            <a:r>
              <a:rPr lang="en-US" b="1" dirty="0"/>
              <a:t>Have a question? Use the Q&amp;A or Chat box.</a:t>
            </a:r>
          </a:p>
        </p:txBody>
      </p:sp>
      <p:pic>
        <p:nvPicPr>
          <p:cNvPr id="3" name="Picture 2">
            <a:extLst>
              <a:ext uri="{FF2B5EF4-FFF2-40B4-BE49-F238E27FC236}">
                <a16:creationId xmlns:a16="http://schemas.microsoft.com/office/drawing/2014/main" id="{3C7822F3-A131-47DE-A7B4-8989305C6EB9}"/>
              </a:ext>
            </a:extLst>
          </p:cNvPr>
          <p:cNvPicPr>
            <a:picLocks noChangeAspect="1"/>
          </p:cNvPicPr>
          <p:nvPr/>
        </p:nvPicPr>
        <p:blipFill rotWithShape="1">
          <a:blip r:embed="rId3"/>
          <a:srcRect l="33182" t="22312" r="27656"/>
          <a:stretch/>
        </p:blipFill>
        <p:spPr>
          <a:xfrm>
            <a:off x="843397" y="2431183"/>
            <a:ext cx="4774623" cy="4312516"/>
          </a:xfrm>
          <a:prstGeom prst="rect">
            <a:avLst/>
          </a:prstGeom>
        </p:spPr>
      </p:pic>
      <p:pic>
        <p:nvPicPr>
          <p:cNvPr id="4" name="Picture 3">
            <a:extLst>
              <a:ext uri="{FF2B5EF4-FFF2-40B4-BE49-F238E27FC236}">
                <a16:creationId xmlns:a16="http://schemas.microsoft.com/office/drawing/2014/main" id="{31D9E61B-3707-48EF-A719-1A0B1E54468D}"/>
              </a:ext>
            </a:extLst>
          </p:cNvPr>
          <p:cNvPicPr>
            <a:picLocks noChangeAspect="1"/>
          </p:cNvPicPr>
          <p:nvPr/>
        </p:nvPicPr>
        <p:blipFill rotWithShape="1">
          <a:blip r:embed="rId4"/>
          <a:srcRect l="32386" t="30618" r="26534" b="16637"/>
          <a:stretch/>
        </p:blipFill>
        <p:spPr>
          <a:xfrm>
            <a:off x="6573981" y="2545483"/>
            <a:ext cx="5008419" cy="3449783"/>
          </a:xfrm>
          <a:prstGeom prst="rect">
            <a:avLst/>
          </a:prstGeom>
        </p:spPr>
      </p:pic>
      <p:pic>
        <p:nvPicPr>
          <p:cNvPr id="5" name="Picture 4">
            <a:extLst>
              <a:ext uri="{FF2B5EF4-FFF2-40B4-BE49-F238E27FC236}">
                <a16:creationId xmlns:a16="http://schemas.microsoft.com/office/drawing/2014/main" id="{922E1564-C327-4DFA-90A1-260679B23B41}"/>
              </a:ext>
            </a:extLst>
          </p:cNvPr>
          <p:cNvPicPr>
            <a:picLocks noChangeAspect="1"/>
          </p:cNvPicPr>
          <p:nvPr/>
        </p:nvPicPr>
        <p:blipFill rotWithShape="1">
          <a:blip r:embed="rId5"/>
          <a:srcRect l="31194" t="65410" r="25766" b="26488"/>
          <a:stretch/>
        </p:blipFill>
        <p:spPr>
          <a:xfrm>
            <a:off x="2117575" y="1482580"/>
            <a:ext cx="7956850" cy="803564"/>
          </a:xfrm>
          <a:prstGeom prst="rect">
            <a:avLst/>
          </a:prstGeom>
        </p:spPr>
      </p:pic>
      <p:sp>
        <p:nvSpPr>
          <p:cNvPr id="6" name="Arrow: Down 5">
            <a:extLst>
              <a:ext uri="{FF2B5EF4-FFF2-40B4-BE49-F238E27FC236}">
                <a16:creationId xmlns:a16="http://schemas.microsoft.com/office/drawing/2014/main" id="{12F77E7B-5E57-4923-B1B6-A7B6C72D5A02}"/>
              </a:ext>
            </a:extLst>
          </p:cNvPr>
          <p:cNvSpPr/>
          <p:nvPr/>
        </p:nvSpPr>
        <p:spPr>
          <a:xfrm>
            <a:off x="5140036" y="1143000"/>
            <a:ext cx="353288" cy="45929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F5DB839B-AF05-48B5-BCD1-0ADD9093A703}"/>
              </a:ext>
            </a:extLst>
          </p:cNvPr>
          <p:cNvSpPr/>
          <p:nvPr/>
        </p:nvSpPr>
        <p:spPr>
          <a:xfrm>
            <a:off x="6470078" y="1122507"/>
            <a:ext cx="353289" cy="47978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8D505249-8049-4668-B341-5CF4EF6D9A1A}"/>
              </a:ext>
            </a:extLst>
          </p:cNvPr>
          <p:cNvSpPr/>
          <p:nvPr/>
        </p:nvSpPr>
        <p:spPr>
          <a:xfrm rot="18442321">
            <a:off x="377029" y="2056497"/>
            <a:ext cx="353288" cy="45929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03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pPr marL="0" indent="0">
              <a:spcBef>
                <a:spcPts val="0"/>
              </a:spcBef>
              <a:buNone/>
            </a:pPr>
            <a:r>
              <a:rPr lang="en-US" sz="2500" dirty="0"/>
              <a:t>Amity Overall-Laib, NORC Director</a:t>
            </a:r>
          </a:p>
          <a:p>
            <a:pPr marL="0" indent="0">
              <a:spcBef>
                <a:spcPts val="0"/>
              </a:spcBef>
              <a:buNone/>
            </a:pPr>
            <a:r>
              <a:rPr lang="en-US" sz="2500" dirty="0">
                <a:hlinkClick r:id="rId3"/>
              </a:rPr>
              <a:t>aoveralllaib@theconsumervoice.org</a:t>
            </a:r>
            <a:endParaRPr lang="en-US" sz="2500" dirty="0"/>
          </a:p>
          <a:p>
            <a:pPr marL="0" indent="0">
              <a:spcBef>
                <a:spcPts val="0"/>
              </a:spcBef>
              <a:buNone/>
            </a:pPr>
            <a:r>
              <a:rPr lang="en-US" sz="2500" dirty="0"/>
              <a:t>(202) 332 2275 ext. 207</a:t>
            </a:r>
          </a:p>
          <a:p>
            <a:pPr marL="0" indent="0">
              <a:spcBef>
                <a:spcPts val="0"/>
              </a:spcBef>
              <a:buNone/>
            </a:pPr>
            <a:endParaRPr lang="en-US" sz="2500" dirty="0"/>
          </a:p>
          <a:p>
            <a:pPr marL="0" indent="0">
              <a:spcBef>
                <a:spcPts val="0"/>
              </a:spcBef>
              <a:buNone/>
            </a:pPr>
            <a:r>
              <a:rPr lang="en-US" sz="2500" dirty="0"/>
              <a:t>Louise Ryan, Ombudsman Program Specialist, AoA/ACL</a:t>
            </a:r>
          </a:p>
          <a:p>
            <a:pPr marL="0" indent="0">
              <a:spcBef>
                <a:spcPts val="0"/>
              </a:spcBef>
              <a:buNone/>
            </a:pPr>
            <a:r>
              <a:rPr lang="en-US" sz="2500" dirty="0">
                <a:hlinkClick r:id="rId4"/>
              </a:rPr>
              <a:t>louise.ryan@acl.hhs.gov</a:t>
            </a:r>
            <a:endParaRPr lang="en-US" sz="2500" dirty="0"/>
          </a:p>
          <a:p>
            <a:pPr marL="0" indent="0">
              <a:spcBef>
                <a:spcPts val="0"/>
              </a:spcBef>
              <a:buNone/>
            </a:pPr>
            <a:r>
              <a:rPr lang="en-US" sz="2500" dirty="0"/>
              <a:t>(202) 795-7355</a:t>
            </a:r>
          </a:p>
          <a:p>
            <a:pPr marL="0" indent="0">
              <a:spcBef>
                <a:spcPts val="0"/>
              </a:spcBef>
              <a:buNone/>
            </a:pPr>
            <a:endParaRPr lang="en-US" sz="2500" dirty="0"/>
          </a:p>
          <a:p>
            <a:pPr marL="0" indent="0">
              <a:spcBef>
                <a:spcPts val="0"/>
              </a:spcBef>
              <a:buNone/>
            </a:pPr>
            <a:r>
              <a:rPr lang="en-US" sz="2500" dirty="0"/>
              <a:t>Maria Greene</a:t>
            </a:r>
          </a:p>
          <a:p>
            <a:pPr marL="0" indent="0">
              <a:spcBef>
                <a:spcPts val="0"/>
              </a:spcBef>
              <a:buNone/>
            </a:pPr>
            <a:r>
              <a:rPr lang="en-US" sz="2500" dirty="0"/>
              <a:t>NORC Consultant</a:t>
            </a:r>
          </a:p>
          <a:p>
            <a:pPr marL="0" indent="0">
              <a:spcBef>
                <a:spcPts val="0"/>
              </a:spcBef>
              <a:buNone/>
            </a:pPr>
            <a:r>
              <a:rPr lang="en-US" sz="2500" dirty="0">
                <a:hlinkClick r:id="rId5"/>
              </a:rPr>
              <a:t>mgreene@theconsumervoice.org</a:t>
            </a:r>
            <a:r>
              <a:rPr lang="en-US" sz="2500" dirty="0"/>
              <a:t> </a:t>
            </a:r>
          </a:p>
          <a:p>
            <a:pPr marL="0" indent="0">
              <a:spcBef>
                <a:spcPts val="0"/>
              </a:spcBef>
              <a:buNone/>
            </a:pPr>
            <a:r>
              <a:rPr lang="en-US" sz="2500" dirty="0"/>
              <a:t>(770) 668 6366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89521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714526" y="506999"/>
            <a:ext cx="6762946" cy="1090080"/>
          </a:xfrm>
          <a:prstGeom prst="rect">
            <a:avLst/>
          </a:prstGeom>
          <a:noFill/>
          <a:ln w="9525">
            <a:noFill/>
            <a:miter lim="800000"/>
            <a:headEnd/>
            <a:tailEnd/>
          </a:ln>
        </p:spPr>
      </p:pic>
      <p:sp>
        <p:nvSpPr>
          <p:cNvPr id="58370" name="TextBox 3"/>
          <p:cNvSpPr txBox="1">
            <a:spLocks noChangeArrowheads="1"/>
          </p:cNvSpPr>
          <p:nvPr/>
        </p:nvSpPr>
        <p:spPr bwMode="auto">
          <a:xfrm>
            <a:off x="303229" y="1680181"/>
            <a:ext cx="11585541" cy="5324535"/>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Connect with 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1" dirty="0">
              <a:solidFill>
                <a:srgbClr val="002060"/>
              </a:solidFill>
              <a:latin typeface="Arial"/>
            </a:endParaRPr>
          </a:p>
          <a:p>
            <a:pPr algn="ctr">
              <a:defRPr/>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a:defRPr/>
            </a:pPr>
            <a:endParaRPr lang="en-US" sz="1000" dirty="0">
              <a:solidFill>
                <a:srgbClr val="002060"/>
              </a:solidFill>
              <a:latin typeface="Arial" pitchFamily="127" charset="0"/>
              <a:ea typeface="ＭＳ Ｐゴシック" pitchFamily="127" charset="-128"/>
            </a:endParaRPr>
          </a:p>
          <a:p>
            <a:pPr algn="ctr">
              <a:defRPr/>
            </a:pPr>
            <a:r>
              <a:rPr lang="en-US" sz="2000" dirty="0">
                <a:solidFill>
                  <a:srgbClr val="002060"/>
                </a:solidFill>
                <a:latin typeface="Arial" pitchFamily="127" charset="0"/>
                <a:ea typeface="ＭＳ Ｐゴシック" pitchFamily="127" charset="-128"/>
                <a:hlinkClick r:id="rId5"/>
              </a:rPr>
              <a:t>ombudcenter@theconsumervoice.org</a:t>
            </a:r>
            <a:r>
              <a:rPr lang="en-US" sz="2000" dirty="0">
                <a:solidFill>
                  <a:srgbClr val="002060"/>
                </a:solidFill>
                <a:latin typeface="Arial" pitchFamily="127" charset="0"/>
                <a:ea typeface="ＭＳ Ｐゴシック" pitchFamily="127"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dirty="0">
              <a:solidFill>
                <a:srgbClr val="00206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The National LTC Ombudsman Resource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206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@LTCombudcenter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2060"/>
              </a:solidFill>
              <a:latin typeface="Arial" pitchFamily="127" charset="0"/>
              <a:ea typeface="ＭＳ Ｐゴシック" pitchFamily="12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a:ln>
                  <a:noFill/>
                </a:ln>
                <a:solidFill>
                  <a:srgbClr val="002060"/>
                </a:solidFill>
                <a:effectLst/>
                <a:uLnTx/>
                <a:uFillTx/>
                <a:latin typeface="Arial"/>
                <a:ea typeface="+mn-ea"/>
                <a:cs typeface="+mn-cs"/>
              </a:rPr>
              <a:t>Get our app! Search for "LTC Ombudsman Resource Center" in the Apple Store or Google Play </a:t>
            </a:r>
            <a:endParaRPr kumimoji="0" lang="en-US" sz="18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This project was supported, in part, by grant number </a:t>
            </a:r>
            <a:r>
              <a:rPr kumimoji="0" lang="en-US" sz="1200" b="0" i="1" u="none" strike="noStrike" kern="1200" cap="none" spc="0" normalizeH="0" baseline="0" noProof="0" dirty="0">
                <a:ln>
                  <a:noFill/>
                </a:ln>
                <a:solidFill>
                  <a:srgbClr val="002060"/>
                </a:solidFill>
                <a:effectLst/>
                <a:uLnTx/>
                <a:uFillTx/>
                <a:latin typeface="Arial"/>
                <a:ea typeface="+mn-ea"/>
                <a:cs typeface="+mn-cs"/>
              </a:rPr>
              <a:t>90OMRC0001-01-00</a:t>
            </a: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6"/>
            <a:extLst>
              <a:ext uri="{FF2B5EF4-FFF2-40B4-BE49-F238E27FC236}">
                <a16:creationId xmlns:a16="http://schemas.microsoft.com/office/drawing/2014/main" id="{75775DF9-72AA-45B3-8E26-01B6DDB74C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34549" y="3429000"/>
            <a:ext cx="512890" cy="444587"/>
          </a:xfrm>
          <a:prstGeom prst="rect">
            <a:avLst/>
          </a:prstGeom>
          <a:noFill/>
          <a:ln>
            <a:noFill/>
          </a:ln>
        </p:spPr>
      </p:pic>
      <p:pic>
        <p:nvPicPr>
          <p:cNvPr id="5" name="Picture 4" descr="cid:image004.jpg@01CFB310.A36779F0">
            <a:hlinkClick r:id="rId8"/>
            <a:extLst>
              <a:ext uri="{FF2B5EF4-FFF2-40B4-BE49-F238E27FC236}">
                <a16:creationId xmlns:a16="http://schemas.microsoft.com/office/drawing/2014/main" id="{6BE81116-3DB1-4096-AB6C-444A0937B6F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93859" y="4122830"/>
            <a:ext cx="504446" cy="504925"/>
          </a:xfrm>
          <a:prstGeom prst="rect">
            <a:avLst/>
          </a:prstGeom>
          <a:noFill/>
          <a:ln>
            <a:noFill/>
          </a:ln>
        </p:spPr>
      </p:pic>
      <p:pic>
        <p:nvPicPr>
          <p:cNvPr id="3" name="Graphic 2" descr="Smart Phone">
            <a:extLst>
              <a:ext uri="{FF2B5EF4-FFF2-40B4-BE49-F238E27FC236}">
                <a16:creationId xmlns:a16="http://schemas.microsoft.com/office/drawing/2014/main" id="{1A524A66-D447-4221-91AD-05F83E1CD9E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155" y="4819831"/>
            <a:ext cx="715976" cy="715976"/>
          </a:xfrm>
          <a:prstGeom prst="rect">
            <a:avLst/>
          </a:prstGeom>
        </p:spPr>
      </p:pic>
    </p:spTree>
    <p:extLst>
      <p:ext uri="{BB962C8B-B14F-4D97-AF65-F5344CB8AC3E}">
        <p14:creationId xmlns:p14="http://schemas.microsoft.com/office/powerpoint/2010/main" val="232424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ACL Greetings</a:t>
            </a:r>
          </a:p>
        </p:txBody>
      </p:sp>
      <p:sp>
        <p:nvSpPr>
          <p:cNvPr id="3" name="Content Placeholder 2"/>
          <p:cNvSpPr>
            <a:spLocks noGrp="1"/>
          </p:cNvSpPr>
          <p:nvPr>
            <p:ph idx="1"/>
          </p:nvPr>
        </p:nvSpPr>
        <p:spPr>
          <a:xfrm>
            <a:off x="609600" y="2612571"/>
            <a:ext cx="10972800" cy="3864428"/>
          </a:xfrm>
        </p:spPr>
        <p:txBody>
          <a:bodyPr/>
          <a:lstStyle/>
          <a:p>
            <a:pPr algn="ctr">
              <a:spcAft>
                <a:spcPts val="600"/>
              </a:spcAft>
              <a:buNone/>
            </a:pPr>
            <a:r>
              <a:rPr lang="en-US" sz="2600" b="1" dirty="0"/>
              <a:t>Louise Ryan</a:t>
            </a:r>
          </a:p>
          <a:p>
            <a:pPr algn="ctr">
              <a:spcAft>
                <a:spcPts val="600"/>
              </a:spcAft>
              <a:buNone/>
            </a:pPr>
            <a:r>
              <a:rPr lang="en-US" sz="2600" dirty="0"/>
              <a:t>Ombudsman Program Specialist</a:t>
            </a:r>
          </a:p>
          <a:p>
            <a:pPr algn="ctr">
              <a:spcAft>
                <a:spcPts val="600"/>
              </a:spcAft>
              <a:buNone/>
            </a:pPr>
            <a:r>
              <a:rPr lang="en-US" sz="2600" dirty="0"/>
              <a:t>Administration on Aging /Administration for Community Living</a:t>
            </a:r>
          </a:p>
        </p:txBody>
      </p:sp>
    </p:spTree>
    <p:extLst>
      <p:ext uri="{BB962C8B-B14F-4D97-AF65-F5344CB8AC3E}">
        <p14:creationId xmlns:p14="http://schemas.microsoft.com/office/powerpoint/2010/main" val="224012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2088-79FE-4752-BC0E-910C6DA820A9}"/>
              </a:ext>
            </a:extLst>
          </p:cNvPr>
          <p:cNvSpPr>
            <a:spLocks noGrp="1"/>
          </p:cNvSpPr>
          <p:nvPr>
            <p:ph type="title"/>
          </p:nvPr>
        </p:nvSpPr>
        <p:spPr>
          <a:xfrm>
            <a:off x="393469" y="332290"/>
            <a:ext cx="11405061" cy="1130750"/>
          </a:xfrm>
        </p:spPr>
        <p:txBody>
          <a:bodyPr>
            <a:normAutofit/>
          </a:bodyPr>
          <a:lstStyle/>
          <a:p>
            <a:r>
              <a:rPr lang="en-US" sz="3600" b="1" dirty="0"/>
              <a:t>NORS Training Part II: Complaint Coding</a:t>
            </a:r>
          </a:p>
        </p:txBody>
      </p:sp>
      <p:sp>
        <p:nvSpPr>
          <p:cNvPr id="7" name="TextBox 6">
            <a:extLst>
              <a:ext uri="{FF2B5EF4-FFF2-40B4-BE49-F238E27FC236}">
                <a16:creationId xmlns:a16="http://schemas.microsoft.com/office/drawing/2014/main" id="{4B0E7E14-7329-440A-9E87-000A11056B01}"/>
              </a:ext>
            </a:extLst>
          </p:cNvPr>
          <p:cNvSpPr txBox="1"/>
          <p:nvPr/>
        </p:nvSpPr>
        <p:spPr>
          <a:xfrm>
            <a:off x="393469" y="1353907"/>
            <a:ext cx="5752407" cy="5724644"/>
          </a:xfrm>
          <a:prstGeom prst="rect">
            <a:avLst/>
          </a:prstGeom>
          <a:noFill/>
        </p:spPr>
        <p:txBody>
          <a:bodyPr wrap="square" rtlCol="0">
            <a:spAutoFit/>
          </a:bodyPr>
          <a:lstStyle/>
          <a:p>
            <a:r>
              <a:rPr lang="en-US" sz="2600" dirty="0"/>
              <a:t>The five documents for the revised Part II NORS training materials are:</a:t>
            </a:r>
          </a:p>
          <a:p>
            <a:endParaRPr lang="en-US" sz="2800" dirty="0"/>
          </a:p>
          <a:p>
            <a:pPr marL="285750" indent="-285750">
              <a:buFont typeface="Arial" panose="020B0604020202020204" pitchFamily="34" charset="0"/>
              <a:buChar char="•"/>
            </a:pPr>
            <a:r>
              <a:rPr lang="en-US" sz="2400" dirty="0"/>
              <a:t>Basic Principles</a:t>
            </a:r>
          </a:p>
          <a:p>
            <a:pPr marL="285750" indent="-285750">
              <a:buFont typeface="Arial" panose="020B0604020202020204" pitchFamily="34" charset="0"/>
              <a:buChar char="•"/>
            </a:pPr>
            <a:r>
              <a:rPr lang="en-US" sz="2400" dirty="0"/>
              <a:t>Quiz</a:t>
            </a:r>
          </a:p>
          <a:p>
            <a:pPr marL="285750" indent="-285750">
              <a:buFont typeface="Arial" panose="020B0604020202020204" pitchFamily="34" charset="0"/>
              <a:buChar char="•"/>
            </a:pPr>
            <a:r>
              <a:rPr lang="en-US" sz="2400" dirty="0"/>
              <a:t>Quiz Answer Sheet</a:t>
            </a:r>
          </a:p>
          <a:p>
            <a:pPr marL="285750" indent="-285750">
              <a:buFont typeface="Arial" panose="020B0604020202020204" pitchFamily="34" charset="0"/>
              <a:buChar char="•"/>
            </a:pPr>
            <a:r>
              <a:rPr lang="en-US" sz="2400" dirty="0"/>
              <a:t>Beyond the Basics Quiz</a:t>
            </a:r>
          </a:p>
          <a:p>
            <a:pPr marL="285750" indent="-285750">
              <a:buFont typeface="Arial" panose="020B0604020202020204" pitchFamily="34" charset="0"/>
              <a:buChar char="•"/>
            </a:pPr>
            <a:r>
              <a:rPr lang="en-US" sz="2400" dirty="0"/>
              <a:t>Beyond the Basics Quiz Answer Sheet</a:t>
            </a:r>
          </a:p>
          <a:p>
            <a:endParaRPr lang="en-US" sz="2600" dirty="0"/>
          </a:p>
          <a:p>
            <a:r>
              <a:rPr lang="en-US" sz="2600" dirty="0">
                <a:hlinkClick r:id="rId3"/>
              </a:rPr>
              <a:t>https://ltcombudsman.org/omb_support/nors/revised-nors-data-collection</a:t>
            </a:r>
            <a:r>
              <a:rPr lang="en-US" sz="2600" dirty="0"/>
              <a:t> </a:t>
            </a:r>
          </a:p>
          <a:p>
            <a:endParaRPr lang="en-US" sz="2600" dirty="0"/>
          </a:p>
          <a:p>
            <a:r>
              <a:rPr lang="en-US" i="1" dirty="0"/>
              <a:t>NOTE: The answer to 4 in the D. Autonomy, Choice, Rights section was revised in September 2019.</a:t>
            </a:r>
            <a:endParaRPr lang="en-US" sz="2600" dirty="0"/>
          </a:p>
          <a:p>
            <a:pPr marL="285750" indent="-285750">
              <a:buFont typeface="Arial" panose="020B0604020202020204" pitchFamily="34" charset="0"/>
              <a:buChar char="•"/>
            </a:pPr>
            <a:endParaRPr lang="en-US" sz="2600" dirty="0"/>
          </a:p>
        </p:txBody>
      </p:sp>
      <p:pic>
        <p:nvPicPr>
          <p:cNvPr id="8" name="Picture 7">
            <a:extLst>
              <a:ext uri="{FF2B5EF4-FFF2-40B4-BE49-F238E27FC236}">
                <a16:creationId xmlns:a16="http://schemas.microsoft.com/office/drawing/2014/main" id="{D627A5A3-DCDF-4F2E-8F8E-FF29F9DFE6FE}"/>
              </a:ext>
            </a:extLst>
          </p:cNvPr>
          <p:cNvPicPr>
            <a:picLocks noChangeAspect="1"/>
          </p:cNvPicPr>
          <p:nvPr/>
        </p:nvPicPr>
        <p:blipFill>
          <a:blip r:embed="rId4"/>
          <a:stretch>
            <a:fillRect/>
          </a:stretch>
        </p:blipFill>
        <p:spPr>
          <a:xfrm>
            <a:off x="6948584" y="1353907"/>
            <a:ext cx="3025227" cy="3762834"/>
          </a:xfrm>
          <a:prstGeom prst="rect">
            <a:avLst/>
          </a:prstGeom>
          <a:ln>
            <a:solidFill>
              <a:schemeClr val="tx1"/>
            </a:solidFill>
          </a:ln>
        </p:spPr>
      </p:pic>
      <p:pic>
        <p:nvPicPr>
          <p:cNvPr id="6" name="Picture 5">
            <a:extLst>
              <a:ext uri="{FF2B5EF4-FFF2-40B4-BE49-F238E27FC236}">
                <a16:creationId xmlns:a16="http://schemas.microsoft.com/office/drawing/2014/main" id="{FF3B0681-7242-4AC3-B730-00ACC7E3BA20}"/>
              </a:ext>
            </a:extLst>
          </p:cNvPr>
          <p:cNvPicPr>
            <a:picLocks noChangeAspect="1"/>
          </p:cNvPicPr>
          <p:nvPr/>
        </p:nvPicPr>
        <p:blipFill>
          <a:blip r:embed="rId5"/>
          <a:stretch>
            <a:fillRect/>
          </a:stretch>
        </p:blipFill>
        <p:spPr>
          <a:xfrm>
            <a:off x="8003110" y="2060586"/>
            <a:ext cx="3025227" cy="3868356"/>
          </a:xfrm>
          <a:prstGeom prst="rect">
            <a:avLst/>
          </a:prstGeom>
          <a:ln>
            <a:solidFill>
              <a:schemeClr val="tx1"/>
            </a:solidFill>
          </a:ln>
        </p:spPr>
      </p:pic>
      <p:pic>
        <p:nvPicPr>
          <p:cNvPr id="5" name="Picture 4">
            <a:extLst>
              <a:ext uri="{FF2B5EF4-FFF2-40B4-BE49-F238E27FC236}">
                <a16:creationId xmlns:a16="http://schemas.microsoft.com/office/drawing/2014/main" id="{93C9F1BE-2A60-4DE8-A674-ACBD69E3279C}"/>
              </a:ext>
            </a:extLst>
          </p:cNvPr>
          <p:cNvPicPr>
            <a:picLocks noChangeAspect="1"/>
          </p:cNvPicPr>
          <p:nvPr/>
        </p:nvPicPr>
        <p:blipFill>
          <a:blip r:embed="rId6"/>
          <a:stretch>
            <a:fillRect/>
          </a:stretch>
        </p:blipFill>
        <p:spPr>
          <a:xfrm>
            <a:off x="8991600" y="2910130"/>
            <a:ext cx="2940914" cy="3725491"/>
          </a:xfrm>
          <a:prstGeom prst="rect">
            <a:avLst/>
          </a:prstGeom>
          <a:ln>
            <a:solidFill>
              <a:schemeClr val="tx1"/>
            </a:solidFill>
          </a:ln>
        </p:spPr>
      </p:pic>
    </p:spTree>
    <p:extLst>
      <p:ext uri="{BB962C8B-B14F-4D97-AF65-F5344CB8AC3E}">
        <p14:creationId xmlns:p14="http://schemas.microsoft.com/office/powerpoint/2010/main" val="27595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6C58-FCD2-4C43-A37E-B0C7FD71ACFE}"/>
              </a:ext>
            </a:extLst>
          </p:cNvPr>
          <p:cNvSpPr>
            <a:spLocks noGrp="1"/>
          </p:cNvSpPr>
          <p:nvPr>
            <p:ph type="title"/>
          </p:nvPr>
        </p:nvSpPr>
        <p:spPr>
          <a:xfrm>
            <a:off x="508000" y="466344"/>
            <a:ext cx="10972800" cy="990600"/>
          </a:xfrm>
        </p:spPr>
        <p:txBody>
          <a:bodyPr/>
          <a:lstStyle/>
          <a:p>
            <a:r>
              <a:rPr lang="en-US" b="1" dirty="0"/>
              <a:t>Basic Principles</a:t>
            </a:r>
          </a:p>
        </p:txBody>
      </p:sp>
      <p:sp>
        <p:nvSpPr>
          <p:cNvPr id="3" name="Content Placeholder 2">
            <a:extLst>
              <a:ext uri="{FF2B5EF4-FFF2-40B4-BE49-F238E27FC236}">
                <a16:creationId xmlns:a16="http://schemas.microsoft.com/office/drawing/2014/main" id="{56E2EDF4-DAE9-471B-9574-DBE7E3244C17}"/>
              </a:ext>
            </a:extLst>
          </p:cNvPr>
          <p:cNvSpPr>
            <a:spLocks noGrp="1"/>
          </p:cNvSpPr>
          <p:nvPr>
            <p:ph sz="half" idx="1"/>
          </p:nvPr>
        </p:nvSpPr>
        <p:spPr>
          <a:xfrm>
            <a:off x="609600" y="1673352"/>
            <a:ext cx="5207000" cy="4718304"/>
          </a:xfrm>
        </p:spPr>
        <p:txBody>
          <a:bodyPr/>
          <a:lstStyle/>
          <a:p>
            <a:r>
              <a:rPr lang="en-US" sz="2600" dirty="0"/>
              <a:t>Basic Principles document includes reminders and instructions for coding complaints. </a:t>
            </a:r>
          </a:p>
          <a:p>
            <a:endParaRPr lang="en-US" dirty="0"/>
          </a:p>
          <a:p>
            <a:r>
              <a:rPr lang="en-US" sz="2600" dirty="0"/>
              <a:t>In these materials, “Ombudsman” is used as a generic term that may mean the state Ombudsman, a representative of the Office, or the Ombudsman program. </a:t>
            </a:r>
          </a:p>
          <a:p>
            <a:endParaRPr lang="en-US" sz="2600" dirty="0"/>
          </a:p>
        </p:txBody>
      </p:sp>
      <p:pic>
        <p:nvPicPr>
          <p:cNvPr id="5" name="Content Placeholder 4">
            <a:extLst>
              <a:ext uri="{FF2B5EF4-FFF2-40B4-BE49-F238E27FC236}">
                <a16:creationId xmlns:a16="http://schemas.microsoft.com/office/drawing/2014/main" id="{2005B6F4-94CA-4F1B-BB0D-2FF40DCEB21D}"/>
              </a:ext>
            </a:extLst>
          </p:cNvPr>
          <p:cNvPicPr>
            <a:picLocks noGrp="1" noChangeAspect="1"/>
          </p:cNvPicPr>
          <p:nvPr>
            <p:ph sz="half" idx="2"/>
          </p:nvPr>
        </p:nvPicPr>
        <p:blipFill>
          <a:blip r:embed="rId3"/>
          <a:stretch>
            <a:fillRect/>
          </a:stretch>
        </p:blipFill>
        <p:spPr>
          <a:xfrm>
            <a:off x="6993400" y="809764"/>
            <a:ext cx="4487399" cy="5581511"/>
          </a:xfrm>
          <a:prstGeom prst="rect">
            <a:avLst/>
          </a:prstGeom>
          <a:ln>
            <a:solidFill>
              <a:schemeClr val="tx1"/>
            </a:solidFill>
          </a:ln>
        </p:spPr>
      </p:pic>
    </p:spTree>
    <p:extLst>
      <p:ext uri="{BB962C8B-B14F-4D97-AF65-F5344CB8AC3E}">
        <p14:creationId xmlns:p14="http://schemas.microsoft.com/office/powerpoint/2010/main" val="253672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0894-F37F-4C04-BE62-A835A3E9926B}"/>
              </a:ext>
            </a:extLst>
          </p:cNvPr>
          <p:cNvSpPr>
            <a:spLocks noGrp="1"/>
          </p:cNvSpPr>
          <p:nvPr>
            <p:ph type="title"/>
          </p:nvPr>
        </p:nvSpPr>
        <p:spPr/>
        <p:txBody>
          <a:bodyPr/>
          <a:lstStyle/>
          <a:p>
            <a:r>
              <a:rPr lang="en-US" b="1" dirty="0"/>
              <a:t>Basic Principles</a:t>
            </a:r>
          </a:p>
        </p:txBody>
      </p:sp>
      <p:sp>
        <p:nvSpPr>
          <p:cNvPr id="3" name="Content Placeholder 2">
            <a:extLst>
              <a:ext uri="{FF2B5EF4-FFF2-40B4-BE49-F238E27FC236}">
                <a16:creationId xmlns:a16="http://schemas.microsoft.com/office/drawing/2014/main" id="{DFFC36C8-2BD3-4287-97EE-B8ECA3C76218}"/>
              </a:ext>
            </a:extLst>
          </p:cNvPr>
          <p:cNvSpPr>
            <a:spLocks noGrp="1"/>
          </p:cNvSpPr>
          <p:nvPr>
            <p:ph sz="half" idx="1"/>
          </p:nvPr>
        </p:nvSpPr>
        <p:spPr>
          <a:xfrm>
            <a:off x="609600" y="1673352"/>
            <a:ext cx="10972800" cy="4718304"/>
          </a:xfrm>
        </p:spPr>
        <p:txBody>
          <a:bodyPr/>
          <a:lstStyle/>
          <a:p>
            <a:r>
              <a:rPr lang="en-US" dirty="0"/>
              <a:t>There are 59 complaint codes. </a:t>
            </a:r>
          </a:p>
          <a:p>
            <a:endParaRPr lang="en-US" dirty="0"/>
          </a:p>
          <a:p>
            <a:r>
              <a:rPr lang="en-US" dirty="0"/>
              <a:t>Choose the one code which best fits the problem. </a:t>
            </a:r>
          </a:p>
          <a:p>
            <a:endParaRPr lang="en-US" dirty="0"/>
          </a:p>
          <a:p>
            <a:r>
              <a:rPr lang="en-US" dirty="0"/>
              <a:t>Use the </a:t>
            </a:r>
            <a:r>
              <a:rPr lang="en-US" b="1" dirty="0"/>
              <a:t>NORS, Table 2: Complaint codes and definitions</a:t>
            </a:r>
            <a:r>
              <a:rPr lang="en-US" dirty="0"/>
              <a:t> document for all of the complaint codes, examples, and reporting tips. </a:t>
            </a:r>
          </a:p>
          <a:p>
            <a:endParaRPr lang="en-US" dirty="0"/>
          </a:p>
          <a:p>
            <a:endParaRPr lang="en-US" dirty="0"/>
          </a:p>
        </p:txBody>
      </p:sp>
    </p:spTree>
    <p:extLst>
      <p:ext uri="{BB962C8B-B14F-4D97-AF65-F5344CB8AC3E}">
        <p14:creationId xmlns:p14="http://schemas.microsoft.com/office/powerpoint/2010/main" val="228819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F57F-1760-45B6-AF27-11E4EE23257E}"/>
              </a:ext>
            </a:extLst>
          </p:cNvPr>
          <p:cNvSpPr>
            <a:spLocks noGrp="1"/>
          </p:cNvSpPr>
          <p:nvPr>
            <p:ph type="title"/>
          </p:nvPr>
        </p:nvSpPr>
        <p:spPr>
          <a:xfrm>
            <a:off x="609600" y="277368"/>
            <a:ext cx="10972800" cy="990600"/>
          </a:xfrm>
        </p:spPr>
        <p:txBody>
          <a:bodyPr/>
          <a:lstStyle/>
          <a:p>
            <a:r>
              <a:rPr lang="en-US" b="1" dirty="0"/>
              <a:t>Basic Principles</a:t>
            </a:r>
          </a:p>
        </p:txBody>
      </p:sp>
      <p:sp>
        <p:nvSpPr>
          <p:cNvPr id="3" name="Content Placeholder 2">
            <a:extLst>
              <a:ext uri="{FF2B5EF4-FFF2-40B4-BE49-F238E27FC236}">
                <a16:creationId xmlns:a16="http://schemas.microsoft.com/office/drawing/2014/main" id="{05DBE3ED-F641-4E0B-BF2C-C57A0B3254DB}"/>
              </a:ext>
            </a:extLst>
          </p:cNvPr>
          <p:cNvSpPr>
            <a:spLocks noGrp="1"/>
          </p:cNvSpPr>
          <p:nvPr>
            <p:ph idx="1"/>
          </p:nvPr>
        </p:nvSpPr>
        <p:spPr>
          <a:xfrm>
            <a:off x="609600" y="1267968"/>
            <a:ext cx="11204448" cy="5209032"/>
          </a:xfrm>
        </p:spPr>
        <p:txBody>
          <a:bodyPr/>
          <a:lstStyle/>
          <a:p>
            <a:pPr marL="0" indent="0">
              <a:buNone/>
            </a:pPr>
            <a:r>
              <a:rPr lang="en-US" b="1" dirty="0"/>
              <a:t>Abuse, Gross Neglect, Exploitation Complaints – Code A</a:t>
            </a:r>
          </a:p>
          <a:p>
            <a:r>
              <a:rPr lang="en-US" dirty="0"/>
              <a:t>Use the applicable perpetrator code.</a:t>
            </a:r>
          </a:p>
          <a:p>
            <a:pPr lvl="1"/>
            <a:r>
              <a:rPr lang="en-US" dirty="0"/>
              <a:t>(1) facility staff, (2) another resident, (3) resident representative, family, or friend, or (99) other (See Table 1, Part B). 	</a:t>
            </a:r>
          </a:p>
          <a:p>
            <a:pPr lvl="1"/>
            <a:endParaRPr lang="en-US" dirty="0"/>
          </a:p>
          <a:p>
            <a:r>
              <a:rPr lang="en-US" dirty="0"/>
              <a:t>A perpetrator is the person(s) </a:t>
            </a:r>
            <a:r>
              <a:rPr lang="en-US" u="sng" dirty="0"/>
              <a:t>who appears </a:t>
            </a:r>
            <a:r>
              <a:rPr lang="en-US" dirty="0"/>
              <a:t>to have caused the abuse, gross neglect, or exploitation. 	</a:t>
            </a:r>
          </a:p>
          <a:p>
            <a:endParaRPr lang="en-US" dirty="0"/>
          </a:p>
          <a:p>
            <a:r>
              <a:rPr lang="en-US" dirty="0"/>
              <a:t>There may be multiple perpetrators for each complaint. </a:t>
            </a:r>
          </a:p>
          <a:p>
            <a:endParaRPr lang="en-US" dirty="0"/>
          </a:p>
          <a:p>
            <a:r>
              <a:rPr lang="en-US" dirty="0"/>
              <a:t>If the Ombudsman program and another agency (i.e. state survey agency, APS) are both actively involved in complaint investigation and resolution, it still counts as an Ombudsman program case. </a:t>
            </a:r>
          </a:p>
        </p:txBody>
      </p:sp>
    </p:spTree>
    <p:extLst>
      <p:ext uri="{BB962C8B-B14F-4D97-AF65-F5344CB8AC3E}">
        <p14:creationId xmlns:p14="http://schemas.microsoft.com/office/powerpoint/2010/main" val="340617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37" y="466344"/>
            <a:ext cx="10972800" cy="990600"/>
          </a:xfrm>
        </p:spPr>
        <p:txBody>
          <a:bodyPr>
            <a:normAutofit fontScale="90000"/>
          </a:bodyPr>
          <a:lstStyle/>
          <a:p>
            <a:r>
              <a:rPr lang="en-US" b="1" dirty="0"/>
              <a:t>NORS Table 2: Complaint Codes and Definitions</a:t>
            </a:r>
          </a:p>
        </p:txBody>
      </p:sp>
      <p:sp>
        <p:nvSpPr>
          <p:cNvPr id="3" name="Content Placeholder 2"/>
          <p:cNvSpPr>
            <a:spLocks noGrp="1"/>
          </p:cNvSpPr>
          <p:nvPr>
            <p:ph sz="half" idx="1"/>
          </p:nvPr>
        </p:nvSpPr>
        <p:spPr/>
        <p:txBody>
          <a:bodyPr>
            <a:normAutofit/>
          </a:bodyPr>
          <a:lstStyle/>
          <a:p>
            <a:pPr marL="514350" indent="-514350">
              <a:buAutoNum type="alphaUcPeriod"/>
            </a:pPr>
            <a:endParaRPr lang="en-US" sz="2800" dirty="0"/>
          </a:p>
          <a:p>
            <a:pPr marL="514350" indent="-514350">
              <a:buAutoNum type="alphaUcPeriod"/>
            </a:pPr>
            <a:endParaRPr lang="en-US" sz="2800" dirty="0"/>
          </a:p>
          <a:p>
            <a:pPr marL="0" indent="0">
              <a:buNone/>
            </a:pPr>
            <a:endParaRPr lang="en-US" sz="2800" dirty="0"/>
          </a:p>
          <a:p>
            <a:pPr lvl="1"/>
            <a:endParaRPr lang="en-US" dirty="0"/>
          </a:p>
        </p:txBody>
      </p:sp>
      <p:sp>
        <p:nvSpPr>
          <p:cNvPr id="5" name="Text Placeholder 4"/>
          <p:cNvSpPr>
            <a:spLocks noGrp="1"/>
          </p:cNvSpPr>
          <p:nvPr>
            <p:ph type="body" idx="4294967295"/>
          </p:nvPr>
        </p:nvSpPr>
        <p:spPr>
          <a:xfrm>
            <a:off x="364836" y="1673352"/>
            <a:ext cx="11364102" cy="4382891"/>
          </a:xfrm>
        </p:spPr>
        <p:txBody>
          <a:bodyPr>
            <a:noAutofit/>
          </a:bodyPr>
          <a:lstStyle/>
          <a:p>
            <a:r>
              <a:rPr lang="en-US" sz="2600" dirty="0"/>
              <a:t>ACL Table 2 has complaint codes, definitions, examples &amp; reporting tips </a:t>
            </a:r>
            <a:r>
              <a:rPr lang="en-US" sz="2200" dirty="0">
                <a:hlinkClick r:id="rId3"/>
              </a:rPr>
              <a:t>https://ltcombudsman.org/uploads/files/support/NORS_Table_2_Complaint_Code_04-30-2021-1.pdf</a:t>
            </a:r>
            <a:r>
              <a:rPr lang="en-US" sz="2200" dirty="0"/>
              <a:t>   </a:t>
            </a:r>
          </a:p>
          <a:p>
            <a:pPr marL="0" indent="0">
              <a:buNone/>
            </a:pPr>
            <a:endParaRPr lang="en-US" dirty="0"/>
          </a:p>
          <a:p>
            <a:pPr fontAlgn="auto">
              <a:spcAft>
                <a:spcPts val="0"/>
              </a:spcAft>
              <a:buSzTx/>
            </a:pPr>
            <a:r>
              <a:rPr lang="en-US" sz="2600" dirty="0"/>
              <a:t>Crosswalk B: Complaint Codes – Old NORS to Revised NORS </a:t>
            </a:r>
            <a:r>
              <a:rPr lang="en-US" sz="2200" dirty="0">
                <a:hlinkClick r:id="rId4"/>
              </a:rPr>
              <a:t>https://acl.gov/sites/default/files/programs/2018-05/NORS%20Crosswalk%20B%2004_30_2021.pdf</a:t>
            </a:r>
            <a:r>
              <a:rPr lang="en-US" sz="2200" dirty="0"/>
              <a:t> </a:t>
            </a:r>
          </a:p>
          <a:p>
            <a:pPr fontAlgn="auto">
              <a:spcAft>
                <a:spcPts val="0"/>
              </a:spcAft>
              <a:buSzTx/>
            </a:pPr>
            <a:endParaRPr lang="en-US" dirty="0"/>
          </a:p>
          <a:p>
            <a:pPr fontAlgn="auto">
              <a:spcAft>
                <a:spcPts val="0"/>
              </a:spcAft>
              <a:buSzTx/>
            </a:pPr>
            <a:endParaRPr lang="en-US" dirty="0"/>
          </a:p>
          <a:p>
            <a:pPr fontAlgn="auto">
              <a:spcAft>
                <a:spcPts val="0"/>
              </a:spcAft>
              <a:buSzTx/>
            </a:pPr>
            <a:endParaRPr lang="en-US" dirty="0"/>
          </a:p>
          <a:p>
            <a:pPr fontAlgn="auto">
              <a:spcAft>
                <a:spcPts val="0"/>
              </a:spcAft>
              <a:buSzTx/>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5504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7123</TotalTime>
  <Words>1899</Words>
  <Application>Microsoft Office PowerPoint</Application>
  <PresentationFormat>Widescreen</PresentationFormat>
  <Paragraphs>270</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Clarity</vt:lpstr>
      <vt:lpstr>National ombudsman reporting system (NORS) training Part Ii: Complaint Coding   Open Dialogue</vt:lpstr>
      <vt:lpstr>Agenda</vt:lpstr>
      <vt:lpstr>Have a question? Use the Q&amp;A or Chat box.</vt:lpstr>
      <vt:lpstr>ACL Greetings</vt:lpstr>
      <vt:lpstr>NORS Training Part II: Complaint Coding</vt:lpstr>
      <vt:lpstr>Basic Principles</vt:lpstr>
      <vt:lpstr>Basic Principles</vt:lpstr>
      <vt:lpstr>Basic Principles</vt:lpstr>
      <vt:lpstr>NORS Table 2: Complaint Codes and Definitions</vt:lpstr>
      <vt:lpstr>Table 2 – Complaint Codes and Definitions</vt:lpstr>
      <vt:lpstr>NEW – Complaint Code Resources</vt:lpstr>
      <vt:lpstr>Complaint categories</vt:lpstr>
      <vt:lpstr>A Codes – Abuse, Gross Neglect, Exploitation </vt:lpstr>
      <vt:lpstr>B Codes – Access to Information</vt:lpstr>
      <vt:lpstr>C Codes – Admission, Transfer, Discharge, Eviction</vt:lpstr>
      <vt:lpstr>D Codes – Autonomy, Choice, Rights</vt:lpstr>
      <vt:lpstr>E Codes – Financial, Property</vt:lpstr>
      <vt:lpstr>F Codes - Care</vt:lpstr>
      <vt:lpstr>G Codes – Activities, Community Integration, and Social Services</vt:lpstr>
      <vt:lpstr>H Codes - Dietary</vt:lpstr>
      <vt:lpstr>I Codes - Environmental</vt:lpstr>
      <vt:lpstr>J Codes – Facility Policies, Procedures, and Practices</vt:lpstr>
      <vt:lpstr>K Codes – Complaints about an Outside Agency (non-facility)</vt:lpstr>
      <vt:lpstr>L Codes – System: Others (non-facility)</vt:lpstr>
      <vt:lpstr>Open Dialogue </vt:lpstr>
      <vt:lpstr>PowerPoint Presentation</vt:lpstr>
      <vt:lpstr>NORS Instructions, Training, and Materials https://ltcombudsman.org/omb_support/nors  </vt:lpstr>
      <vt:lpstr>Frequently Asked Questions https://ltcombudsman.org/omb_support/nors/nors-faqs#complaint-coding</vt:lpstr>
      <vt:lpstr>NORS Open Dialogue Webinars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356</cp:revision>
  <cp:lastPrinted>2019-03-19T13:33:20Z</cp:lastPrinted>
  <dcterms:created xsi:type="dcterms:W3CDTF">2017-08-16T20:53:38Z</dcterms:created>
  <dcterms:modified xsi:type="dcterms:W3CDTF">2019-11-20T22:20:34Z</dcterms:modified>
</cp:coreProperties>
</file>