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665" r:id="rId3"/>
    <p:sldId id="269" r:id="rId4"/>
    <p:sldId id="270" r:id="rId5"/>
    <p:sldId id="338" r:id="rId6"/>
    <p:sldId id="337" r:id="rId7"/>
    <p:sldId id="273" r:id="rId8"/>
    <p:sldId id="275" r:id="rId9"/>
    <p:sldId id="274" r:id="rId10"/>
    <p:sldId id="278" r:id="rId11"/>
    <p:sldId id="339" r:id="rId12"/>
    <p:sldId id="282" r:id="rId13"/>
    <p:sldId id="316" r:id="rId14"/>
    <p:sldId id="666" r:id="rId15"/>
    <p:sldId id="361" r:id="rId16"/>
    <p:sldId id="261" r:id="rId17"/>
    <p:sldId id="333" r:id="rId18"/>
    <p:sldId id="317" r:id="rId19"/>
    <p:sldId id="314" r:id="rId20"/>
    <p:sldId id="32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CL" initials="ACL" lastIdx="15" clrIdx="0">
    <p:extLst>
      <p:ext uri="{19B8F6BF-5375-455C-9EA6-DF929625EA0E}">
        <p15:presenceInfo xmlns:p15="http://schemas.microsoft.com/office/powerpoint/2012/main" userId="ACL" providerId="None"/>
      </p:ext>
    </p:extLst>
  </p:cmAuthor>
  <p:cmAuthor id="2" name="Amity Overall-Laib" initials="AO" lastIdx="13" clrIdx="1">
    <p:extLst>
      <p:ext uri="{19B8F6BF-5375-455C-9EA6-DF929625EA0E}">
        <p15:presenceInfo xmlns:p15="http://schemas.microsoft.com/office/powerpoint/2012/main" userId="Amity Overall-Laib" providerId="None"/>
      </p:ext>
    </p:extLst>
  </p:cmAuthor>
  <p:cmAuthor id="3" name="Maria Greene" initials="MG" lastIdx="4" clrIdx="2">
    <p:extLst>
      <p:ext uri="{19B8F6BF-5375-455C-9EA6-DF929625EA0E}">
        <p15:presenceInfo xmlns:p15="http://schemas.microsoft.com/office/powerpoint/2012/main" userId="bca95dc0db115c4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40" autoAdjust="0"/>
    <p:restoredTop sz="53023" autoAdjust="0"/>
  </p:normalViewPr>
  <p:slideViewPr>
    <p:cSldViewPr snapToGrid="0">
      <p:cViewPr varScale="1">
        <p:scale>
          <a:sx n="45" d="100"/>
          <a:sy n="45" d="100"/>
        </p:scale>
        <p:origin x="2222"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ED5E1-4A79-4607-B05E-066BA80387E1}" type="datetimeFigureOut">
              <a:rPr lang="en-US" smtClean="0"/>
              <a:t>10/30/2019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3422E6-57C4-472B-BB37-763E50B58060}" type="slidenum">
              <a:rPr lang="en-US" smtClean="0"/>
              <a:t>‹#›</a:t>
            </a:fld>
            <a:endParaRPr lang="en-US" dirty="0"/>
          </a:p>
        </p:txBody>
      </p:sp>
    </p:spTree>
    <p:extLst>
      <p:ext uri="{BB962C8B-B14F-4D97-AF65-F5344CB8AC3E}">
        <p14:creationId xmlns:p14="http://schemas.microsoft.com/office/powerpoint/2010/main" val="3968210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13422E6-57C4-472B-BB37-763E50B58060}" type="slidenum">
              <a:rPr lang="en-US" smtClean="0"/>
              <a:t>1</a:t>
            </a:fld>
            <a:endParaRPr lang="en-US" dirty="0"/>
          </a:p>
        </p:txBody>
      </p:sp>
    </p:spTree>
    <p:extLst>
      <p:ext uri="{BB962C8B-B14F-4D97-AF65-F5344CB8AC3E}">
        <p14:creationId xmlns:p14="http://schemas.microsoft.com/office/powerpoint/2010/main" val="2484931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None/>
            </a:pPr>
            <a:endParaRPr lang="en-US" sz="1200" dirty="0"/>
          </a:p>
          <a:p>
            <a:pPr marL="0" indent="0">
              <a:spcAft>
                <a:spcPts val="600"/>
              </a:spcAft>
              <a:buNone/>
            </a:pPr>
            <a:endParaRPr lang="en-US" sz="1200" dirty="0"/>
          </a:p>
          <a:p>
            <a:endParaRPr lang="en-US" dirty="0"/>
          </a:p>
        </p:txBody>
      </p:sp>
      <p:sp>
        <p:nvSpPr>
          <p:cNvPr id="4" name="Slide Number Placeholder 3"/>
          <p:cNvSpPr>
            <a:spLocks noGrp="1"/>
          </p:cNvSpPr>
          <p:nvPr>
            <p:ph type="sldNum" sz="quarter" idx="10"/>
          </p:nvPr>
        </p:nvSpPr>
        <p:spPr/>
        <p:txBody>
          <a:bodyPr/>
          <a:lstStyle/>
          <a:p>
            <a:fld id="{85969799-E1F4-4892-8DCB-9D2CBB9A76F6}" type="slidenum">
              <a:rPr lang="en-US" smtClean="0"/>
              <a:t>10</a:t>
            </a:fld>
            <a:endParaRPr lang="en-US" dirty="0"/>
          </a:p>
        </p:txBody>
      </p:sp>
    </p:spTree>
    <p:extLst>
      <p:ext uri="{BB962C8B-B14F-4D97-AF65-F5344CB8AC3E}">
        <p14:creationId xmlns:p14="http://schemas.microsoft.com/office/powerpoint/2010/main" val="3849883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11</a:t>
            </a:fld>
            <a:endParaRPr lang="en-US" dirty="0"/>
          </a:p>
        </p:txBody>
      </p:sp>
    </p:spTree>
    <p:extLst>
      <p:ext uri="{BB962C8B-B14F-4D97-AF65-F5344CB8AC3E}">
        <p14:creationId xmlns:p14="http://schemas.microsoft.com/office/powerpoint/2010/main" val="1250832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969799-E1F4-4892-8DCB-9D2CBB9A76F6}" type="slidenum">
              <a:rPr lang="en-US" smtClean="0"/>
              <a:t>12</a:t>
            </a:fld>
            <a:endParaRPr lang="en-US" dirty="0"/>
          </a:p>
        </p:txBody>
      </p:sp>
    </p:spTree>
    <p:extLst>
      <p:ext uri="{BB962C8B-B14F-4D97-AF65-F5344CB8AC3E}">
        <p14:creationId xmlns:p14="http://schemas.microsoft.com/office/powerpoint/2010/main" val="2801719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13</a:t>
            </a:fld>
            <a:endParaRPr lang="en-US" dirty="0"/>
          </a:p>
        </p:txBody>
      </p:sp>
    </p:spTree>
    <p:extLst>
      <p:ext uri="{BB962C8B-B14F-4D97-AF65-F5344CB8AC3E}">
        <p14:creationId xmlns:p14="http://schemas.microsoft.com/office/powerpoint/2010/main" val="2355526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14</a:t>
            </a:fld>
            <a:endParaRPr lang="en-US" dirty="0"/>
          </a:p>
        </p:txBody>
      </p:sp>
    </p:spTree>
    <p:extLst>
      <p:ext uri="{BB962C8B-B14F-4D97-AF65-F5344CB8AC3E}">
        <p14:creationId xmlns:p14="http://schemas.microsoft.com/office/powerpoint/2010/main" val="3473782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15</a:t>
            </a:fld>
            <a:endParaRPr lang="en-US" dirty="0"/>
          </a:p>
        </p:txBody>
      </p:sp>
    </p:spTree>
    <p:extLst>
      <p:ext uri="{BB962C8B-B14F-4D97-AF65-F5344CB8AC3E}">
        <p14:creationId xmlns:p14="http://schemas.microsoft.com/office/powerpoint/2010/main" val="340675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16</a:t>
            </a:fld>
            <a:endParaRPr lang="en-US" dirty="0"/>
          </a:p>
        </p:txBody>
      </p:sp>
    </p:spTree>
    <p:extLst>
      <p:ext uri="{BB962C8B-B14F-4D97-AF65-F5344CB8AC3E}">
        <p14:creationId xmlns:p14="http://schemas.microsoft.com/office/powerpoint/2010/main" val="4213191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17</a:t>
            </a:fld>
            <a:endParaRPr lang="en-US" dirty="0"/>
          </a:p>
        </p:txBody>
      </p:sp>
    </p:spTree>
    <p:extLst>
      <p:ext uri="{BB962C8B-B14F-4D97-AF65-F5344CB8AC3E}">
        <p14:creationId xmlns:p14="http://schemas.microsoft.com/office/powerpoint/2010/main" val="142692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18</a:t>
            </a:fld>
            <a:endParaRPr lang="en-US" dirty="0"/>
          </a:p>
        </p:txBody>
      </p:sp>
    </p:spTree>
    <p:extLst>
      <p:ext uri="{BB962C8B-B14F-4D97-AF65-F5344CB8AC3E}">
        <p14:creationId xmlns:p14="http://schemas.microsoft.com/office/powerpoint/2010/main" val="2828486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19</a:t>
            </a:fld>
            <a:endParaRPr lang="en-US" dirty="0"/>
          </a:p>
        </p:txBody>
      </p:sp>
    </p:spTree>
    <p:extLst>
      <p:ext uri="{BB962C8B-B14F-4D97-AF65-F5344CB8AC3E}">
        <p14:creationId xmlns:p14="http://schemas.microsoft.com/office/powerpoint/2010/main" val="1818937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2</a:t>
            </a:fld>
            <a:endParaRPr lang="en-US" dirty="0"/>
          </a:p>
        </p:txBody>
      </p:sp>
    </p:spTree>
    <p:extLst>
      <p:ext uri="{BB962C8B-B14F-4D97-AF65-F5344CB8AC3E}">
        <p14:creationId xmlns:p14="http://schemas.microsoft.com/office/powerpoint/2010/main" val="3016735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Placeholder 2"/>
          <p:cNvSpPr>
            <a:spLocks noGrp="1" noRot="1" noChangeAspect="1"/>
          </p:cNvSpPr>
          <p:nvPr>
            <p:ph type="sldImg"/>
          </p:nvPr>
        </p:nvSpPr>
        <p:spPr bwMode="auto">
          <a:noFill/>
          <a:ln>
            <a:solidFill>
              <a:srgbClr val="000000"/>
            </a:solidFill>
            <a:miter lim="800000"/>
            <a:headEnd/>
            <a:tailEnd/>
          </a:ln>
        </p:spPr>
      </p:sp>
      <p:sp>
        <p:nvSpPr>
          <p:cNvPr id="97283" name="Placeholder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79170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a:p>
            <a:endParaRPr lang="en-US" dirty="0"/>
          </a:p>
        </p:txBody>
      </p:sp>
      <p:sp>
        <p:nvSpPr>
          <p:cNvPr id="4" name="Slide Number Placeholder 3"/>
          <p:cNvSpPr>
            <a:spLocks noGrp="1"/>
          </p:cNvSpPr>
          <p:nvPr>
            <p:ph type="sldNum" sz="quarter" idx="10"/>
          </p:nvPr>
        </p:nvSpPr>
        <p:spPr/>
        <p:txBody>
          <a:bodyPr/>
          <a:lstStyle/>
          <a:p>
            <a:fld id="{85969799-E1F4-4892-8DCB-9D2CBB9A76F6}" type="slidenum">
              <a:rPr lang="en-US" smtClean="0"/>
              <a:t>3</a:t>
            </a:fld>
            <a:endParaRPr lang="en-US" dirty="0"/>
          </a:p>
        </p:txBody>
      </p:sp>
    </p:spTree>
    <p:extLst>
      <p:ext uri="{BB962C8B-B14F-4D97-AF65-F5344CB8AC3E}">
        <p14:creationId xmlns:p14="http://schemas.microsoft.com/office/powerpoint/2010/main" val="2026471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969799-E1F4-4892-8DCB-9D2CBB9A76F6}" type="slidenum">
              <a:rPr lang="en-US" smtClean="0"/>
              <a:t>4</a:t>
            </a:fld>
            <a:endParaRPr lang="en-US" dirty="0"/>
          </a:p>
        </p:txBody>
      </p:sp>
    </p:spTree>
    <p:extLst>
      <p:ext uri="{BB962C8B-B14F-4D97-AF65-F5344CB8AC3E}">
        <p14:creationId xmlns:p14="http://schemas.microsoft.com/office/powerpoint/2010/main" val="3880087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5</a:t>
            </a:fld>
            <a:endParaRPr lang="en-US" dirty="0"/>
          </a:p>
        </p:txBody>
      </p:sp>
    </p:spTree>
    <p:extLst>
      <p:ext uri="{BB962C8B-B14F-4D97-AF65-F5344CB8AC3E}">
        <p14:creationId xmlns:p14="http://schemas.microsoft.com/office/powerpoint/2010/main" val="3100540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6</a:t>
            </a:fld>
            <a:endParaRPr lang="en-US" dirty="0"/>
          </a:p>
        </p:txBody>
      </p:sp>
    </p:spTree>
    <p:extLst>
      <p:ext uri="{BB962C8B-B14F-4D97-AF65-F5344CB8AC3E}">
        <p14:creationId xmlns:p14="http://schemas.microsoft.com/office/powerpoint/2010/main" val="1063225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013422E6-57C4-472B-BB37-763E50B58060}" type="slidenum">
              <a:rPr lang="en-US" smtClean="0"/>
              <a:t>7</a:t>
            </a:fld>
            <a:endParaRPr lang="en-US" dirty="0"/>
          </a:p>
        </p:txBody>
      </p:sp>
    </p:spTree>
    <p:extLst>
      <p:ext uri="{BB962C8B-B14F-4D97-AF65-F5344CB8AC3E}">
        <p14:creationId xmlns:p14="http://schemas.microsoft.com/office/powerpoint/2010/main" val="184981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a:p>
          <a:p>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8</a:t>
            </a:fld>
            <a:endParaRPr lang="en-US" dirty="0"/>
          </a:p>
        </p:txBody>
      </p:sp>
    </p:spTree>
    <p:extLst>
      <p:ext uri="{BB962C8B-B14F-4D97-AF65-F5344CB8AC3E}">
        <p14:creationId xmlns:p14="http://schemas.microsoft.com/office/powerpoint/2010/main" val="3224618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13422E6-57C4-472B-BB37-763E50B58060}" type="slidenum">
              <a:rPr lang="en-US" smtClean="0"/>
              <a:t>9</a:t>
            </a:fld>
            <a:endParaRPr lang="en-US" dirty="0"/>
          </a:p>
        </p:txBody>
      </p:sp>
    </p:spTree>
    <p:extLst>
      <p:ext uri="{BB962C8B-B14F-4D97-AF65-F5344CB8AC3E}">
        <p14:creationId xmlns:p14="http://schemas.microsoft.com/office/powerpoint/2010/main" val="1200417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914400" y="339883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11469716-BACD-4997-B5DF-D995F6728735}" type="datetime2">
              <a:rPr lang="en-US"/>
              <a:pPr>
                <a:defRPr/>
              </a:pPr>
              <a:t>Wednesday, October 30, 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9A52BEF-7088-4A79-8954-7E0F8B8F553A}" type="slidenum">
              <a:rPr lang="en-US"/>
              <a:pPr>
                <a:defRPr/>
              </a:pPr>
              <a:t>‹#›</a:t>
            </a:fld>
            <a:endParaRPr lang="en-US" dirty="0"/>
          </a:p>
        </p:txBody>
      </p:sp>
    </p:spTree>
    <p:extLst>
      <p:ext uri="{BB962C8B-B14F-4D97-AF65-F5344CB8AC3E}">
        <p14:creationId xmlns:p14="http://schemas.microsoft.com/office/powerpoint/2010/main" val="1649705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1A6A56-AAA0-4F32-A6D3-D9F88E3DC241}" type="datetime2">
              <a:rPr lang="en-US"/>
              <a:pPr>
                <a:defRPr/>
              </a:pPr>
              <a:t>Wednesday, October 30, 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4682324-9A48-4BF9-BE51-345E2E0967C2}" type="slidenum">
              <a:rPr lang="en-US"/>
              <a:pPr>
                <a:defRPr/>
              </a:pPr>
              <a:t>‹#›</a:t>
            </a:fld>
            <a:endParaRPr lang="en-US" dirty="0"/>
          </a:p>
        </p:txBody>
      </p:sp>
    </p:spTree>
    <p:extLst>
      <p:ext uri="{BB962C8B-B14F-4D97-AF65-F5344CB8AC3E}">
        <p14:creationId xmlns:p14="http://schemas.microsoft.com/office/powerpoint/2010/main" val="288113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884B369-0B34-497C-B092-9551C78B231A}" type="datetime2">
              <a:rPr lang="en-US"/>
              <a:pPr>
                <a:defRPr/>
              </a:pPr>
              <a:t>Wednesday, October 30, 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12DFCAB-8A42-4001-933B-11ADD0D367F5}" type="slidenum">
              <a:rPr lang="en-US"/>
              <a:pPr>
                <a:defRPr/>
              </a:pPr>
              <a:t>‹#›</a:t>
            </a:fld>
            <a:endParaRPr lang="en-US" dirty="0"/>
          </a:p>
        </p:txBody>
      </p:sp>
    </p:spTree>
    <p:extLst>
      <p:ext uri="{BB962C8B-B14F-4D97-AF65-F5344CB8AC3E}">
        <p14:creationId xmlns:p14="http://schemas.microsoft.com/office/powerpoint/2010/main" val="671388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9DD02A-869B-49DC-A22D-D8AD133B3D26}" type="datetime2">
              <a:rPr lang="en-US"/>
              <a:pPr>
                <a:defRPr/>
              </a:pPr>
              <a:t>Wednesday, October 30, 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2F736A6-7933-452F-A48D-58A64503FD06}" type="slidenum">
              <a:rPr lang="en-US"/>
              <a:pPr>
                <a:defRPr/>
              </a:pPr>
              <a:t>‹#›</a:t>
            </a:fld>
            <a:endParaRPr lang="en-US" dirty="0"/>
          </a:p>
        </p:txBody>
      </p:sp>
    </p:spTree>
    <p:extLst>
      <p:ext uri="{BB962C8B-B14F-4D97-AF65-F5344CB8AC3E}">
        <p14:creationId xmlns:p14="http://schemas.microsoft.com/office/powerpoint/2010/main" val="1771091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975784" y="459898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4" y="2362201"/>
            <a:ext cx="103632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CAABB5-F409-4AA7-B9A1-E12BDA1E0917}" type="datetime2">
              <a:rPr lang="en-US"/>
              <a:pPr>
                <a:defRPr/>
              </a:pPr>
              <a:t>Wednesday, October 30, 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344AC1-1564-4F1A-BBCC-D28EE0E013B5}" type="slidenum">
              <a:rPr lang="en-US"/>
              <a:pPr>
                <a:defRPr/>
              </a:pPr>
              <a:t>‹#›</a:t>
            </a:fld>
            <a:endParaRPr lang="en-US" dirty="0"/>
          </a:p>
        </p:txBody>
      </p:sp>
    </p:spTree>
    <p:extLst>
      <p:ext uri="{BB962C8B-B14F-4D97-AF65-F5344CB8AC3E}">
        <p14:creationId xmlns:p14="http://schemas.microsoft.com/office/powerpoint/2010/main" val="34732865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5471D90-27FD-4468-B60C-1749DAF7B999}" type="datetime2">
              <a:rPr lang="en-US"/>
              <a:pPr>
                <a:defRPr/>
              </a:pPr>
              <a:t>Wednesday, October 30, 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016C814-40BC-46D0-A8C3-9D2318B2B413}" type="slidenum">
              <a:rPr lang="en-US"/>
              <a:pPr>
                <a:defRPr/>
              </a:pPr>
              <a:t>‹#›</a:t>
            </a:fld>
            <a:endParaRPr lang="en-US" dirty="0"/>
          </a:p>
        </p:txBody>
      </p:sp>
    </p:spTree>
    <p:extLst>
      <p:ext uri="{BB962C8B-B14F-4D97-AF65-F5344CB8AC3E}">
        <p14:creationId xmlns:p14="http://schemas.microsoft.com/office/powerpoint/2010/main" val="3040051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3742796" y="4045480"/>
            <a:ext cx="470852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4AE6E7C8-38E0-45EB-B7DF-AA978E3A7A34}" type="datetime2">
              <a:rPr lang="en-US"/>
              <a:pPr>
                <a:defRPr/>
              </a:pPr>
              <a:t>Wednesday, October 30, 2019</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9D9696A2-6431-4F90-98CE-77071C1F3F0E}" type="slidenum">
              <a:rPr lang="en-US"/>
              <a:pPr>
                <a:defRPr/>
              </a:pPr>
              <a:t>‹#›</a:t>
            </a:fld>
            <a:endParaRPr lang="en-US" dirty="0"/>
          </a:p>
        </p:txBody>
      </p:sp>
    </p:spTree>
    <p:extLst>
      <p:ext uri="{BB962C8B-B14F-4D97-AF65-F5344CB8AC3E}">
        <p14:creationId xmlns:p14="http://schemas.microsoft.com/office/powerpoint/2010/main" val="108738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451B331-4B49-45CE-85D0-743E7C76037B}" type="datetime2">
              <a:rPr lang="en-US"/>
              <a:pPr>
                <a:defRPr/>
              </a:pPr>
              <a:t>Wednesday, October 30, 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0A68755-545F-4F52-BB8D-34A06755936A}" type="slidenum">
              <a:rPr lang="en-US"/>
              <a:pPr>
                <a:defRPr/>
              </a:pPr>
              <a:t>‹#›</a:t>
            </a:fld>
            <a:endParaRPr lang="en-US" dirty="0"/>
          </a:p>
        </p:txBody>
      </p:sp>
    </p:spTree>
    <p:extLst>
      <p:ext uri="{BB962C8B-B14F-4D97-AF65-F5344CB8AC3E}">
        <p14:creationId xmlns:p14="http://schemas.microsoft.com/office/powerpoint/2010/main" val="2743027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B63F26-93A0-4296-B3C7-B0D157FD43C4}" type="datetime2">
              <a:rPr lang="en-US"/>
              <a:pPr>
                <a:defRPr/>
              </a:pPr>
              <a:t>Wednesday, October 30, 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3F0D1F7-246E-4B4D-915D-7BBAF2DD17BC}" type="slidenum">
              <a:rPr lang="en-US"/>
              <a:pPr>
                <a:defRPr/>
              </a:pPr>
              <a:t>‹#›</a:t>
            </a:fld>
            <a:endParaRPr lang="en-US" dirty="0"/>
          </a:p>
        </p:txBody>
      </p:sp>
    </p:spTree>
    <p:extLst>
      <p:ext uri="{BB962C8B-B14F-4D97-AF65-F5344CB8AC3E}">
        <p14:creationId xmlns:p14="http://schemas.microsoft.com/office/powerpoint/2010/main" val="3282702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911754" y="3580343"/>
            <a:ext cx="557847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515B2775-05E4-4758-B848-621D0714D905}" type="datetime2">
              <a:rPr lang="en-US"/>
              <a:pPr>
                <a:defRPr/>
              </a:pPr>
              <a:t>Wednesday, October 30, 2019</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132BACCF-070E-40F2-9168-7145DBCA1418}" type="slidenum">
              <a:rPr lang="en-US"/>
              <a:pPr>
                <a:defRPr/>
              </a:pPr>
              <a:t>‹#›</a:t>
            </a:fld>
            <a:endParaRPr lang="en-US" dirty="0"/>
          </a:p>
        </p:txBody>
      </p:sp>
    </p:spTree>
    <p:extLst>
      <p:ext uri="{BB962C8B-B14F-4D97-AF65-F5344CB8AC3E}">
        <p14:creationId xmlns:p14="http://schemas.microsoft.com/office/powerpoint/2010/main" val="305291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5C7FE78-8E03-4852-ABAB-32A73E9CF35A}" type="datetime2">
              <a:rPr lang="en-US"/>
              <a:pPr>
                <a:defRPr/>
              </a:pPr>
              <a:t>Wednesday, October 30, 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22077C-E156-4610-86C6-FFDCFBB3FB21}" type="slidenum">
              <a:rPr lang="en-US"/>
              <a:pPr>
                <a:defRPr/>
              </a:pPr>
              <a:t>‹#›</a:t>
            </a:fld>
            <a:endParaRPr lang="en-US" dirty="0"/>
          </a:p>
        </p:txBody>
      </p:sp>
    </p:spTree>
    <p:extLst>
      <p:ext uri="{BB962C8B-B14F-4D97-AF65-F5344CB8AC3E}">
        <p14:creationId xmlns:p14="http://schemas.microsoft.com/office/powerpoint/2010/main" val="3784991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609600" y="1600200"/>
            <a:ext cx="109728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1"/>
            <a:ext cx="12192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 name="Date Placeholder 3"/>
          <p:cNvSpPr>
            <a:spLocks noGrp="1"/>
          </p:cNvSpPr>
          <p:nvPr>
            <p:ph type="dt" sz="half" idx="2"/>
          </p:nvPr>
        </p:nvSpPr>
        <p:spPr>
          <a:xfrm>
            <a:off x="609600" y="19051"/>
            <a:ext cx="3860800" cy="328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ea typeface="+mn-ea"/>
                <a:cs typeface="+mn-cs"/>
              </a:defRPr>
            </a:lvl1pPr>
          </a:lstStyle>
          <a:p>
            <a:pPr>
              <a:defRPr/>
            </a:pPr>
            <a:fld id="{211C0565-A44B-44E0-A887-C2ADE0B54789}" type="datetime2">
              <a:rPr lang="en-US"/>
              <a:pPr>
                <a:defRPr/>
              </a:pPr>
              <a:t>Wednesday, October 30, 2019</a:t>
            </a:fld>
            <a:endParaRPr lang="en-US" dirty="0"/>
          </a:p>
        </p:txBody>
      </p:sp>
      <p:sp>
        <p:nvSpPr>
          <p:cNvPr id="5" name="Footer Placeholder 4"/>
          <p:cNvSpPr>
            <a:spLocks noGrp="1"/>
          </p:cNvSpPr>
          <p:nvPr>
            <p:ph type="ftr" sz="quarter" idx="3"/>
          </p:nvPr>
        </p:nvSpPr>
        <p:spPr>
          <a:xfrm>
            <a:off x="4572000" y="19051"/>
            <a:ext cx="5486400" cy="328613"/>
          </a:xfrm>
          <a:prstGeom prst="rect">
            <a:avLst/>
          </a:prstGeom>
        </p:spPr>
        <p:txBody>
          <a:bodyPr vert="horz" lIns="91440" tIns="45720" rIns="91440" bIns="45720" rtlCol="0" anchor="ctr"/>
          <a:lstStyle>
            <a:lvl1pPr algn="r" fontAlgn="auto">
              <a:spcBef>
                <a:spcPts val="0"/>
              </a:spcBef>
              <a:spcAft>
                <a:spcPts val="0"/>
              </a:spcAft>
              <a:defRPr sz="1200" dirty="0">
                <a:solidFill>
                  <a:srgbClr val="FFFFFF"/>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10160000" y="19051"/>
            <a:ext cx="1422400" cy="328613"/>
          </a:xfrm>
          <a:prstGeom prst="rect">
            <a:avLst/>
          </a:prstGeom>
        </p:spPr>
        <p:txBody>
          <a:bodyPr vert="horz" lIns="91440" tIns="45720" rIns="91440" bIns="45720" rtlCol="0" anchor="ctr"/>
          <a:lstStyle>
            <a:lvl1pPr algn="l" fontAlgn="auto">
              <a:spcBef>
                <a:spcPts val="0"/>
              </a:spcBef>
              <a:spcAft>
                <a:spcPts val="0"/>
              </a:spcAft>
              <a:defRPr sz="1400" b="1" smtClean="0">
                <a:solidFill>
                  <a:srgbClr val="FFFFFF"/>
                </a:solidFill>
                <a:latin typeface="+mn-lt"/>
                <a:ea typeface="+mn-ea"/>
                <a:cs typeface="+mn-cs"/>
              </a:defRPr>
            </a:lvl1pPr>
          </a:lstStyle>
          <a:p>
            <a:pPr>
              <a:defRPr/>
            </a:pPr>
            <a:fld id="{EC3721E8-9C32-479D-96C1-67413B93FE65}" type="slidenum">
              <a:rPr lang="en-US"/>
              <a:pPr>
                <a:defRPr/>
              </a:pPr>
              <a:t>‹#›</a:t>
            </a:fld>
            <a:endParaRPr lang="en-US" dirty="0"/>
          </a:p>
        </p:txBody>
      </p:sp>
    </p:spTree>
    <p:extLst>
      <p:ext uri="{BB962C8B-B14F-4D97-AF65-F5344CB8AC3E}">
        <p14:creationId xmlns:p14="http://schemas.microsoft.com/office/powerpoint/2010/main" val="122496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spcBef>
          <a:spcPct val="0"/>
        </a:spcBef>
        <a:spcAft>
          <a:spcPct val="0"/>
        </a:spcAft>
        <a:defRPr sz="4000" kern="1200" spc="-100">
          <a:solidFill>
            <a:schemeClr val="tx2"/>
          </a:solidFill>
          <a:latin typeface="+mj-lt"/>
          <a:ea typeface="ＭＳ Ｐゴシック" pitchFamily="127" charset="-128"/>
          <a:cs typeface="ＭＳ Ｐゴシック" pitchFamily="127" charset="-128"/>
        </a:defRPr>
      </a:lvl1pPr>
      <a:lvl2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9pPr>
    </p:titleStyle>
    <p:bodyStyle>
      <a:lvl1pPr marL="182563" indent="-182563" algn="l" rtl="0" fontAlgn="base">
        <a:spcBef>
          <a:spcPct val="20000"/>
        </a:spcBef>
        <a:spcAft>
          <a:spcPct val="0"/>
        </a:spcAft>
        <a:buClr>
          <a:schemeClr val="accent1"/>
        </a:buClr>
        <a:buSzPct val="85000"/>
        <a:buFont typeface="Arial" pitchFamily="127" charset="0"/>
        <a:buChar char="•"/>
        <a:defRPr sz="2400" kern="1200">
          <a:solidFill>
            <a:schemeClr val="tx1"/>
          </a:solidFill>
          <a:latin typeface="+mn-lt"/>
          <a:ea typeface="ＭＳ Ｐゴシック" pitchFamily="127" charset="-128"/>
          <a:cs typeface="ＭＳ Ｐゴシック" pitchFamily="127" charset="-128"/>
        </a:defRPr>
      </a:lvl1pPr>
      <a:lvl2pPr marL="457200" indent="-182563" algn="l" rtl="0" fontAlgn="base">
        <a:spcBef>
          <a:spcPct val="20000"/>
        </a:spcBef>
        <a:spcAft>
          <a:spcPct val="0"/>
        </a:spcAft>
        <a:buClr>
          <a:schemeClr val="accent1"/>
        </a:buClr>
        <a:buSzPct val="85000"/>
        <a:buFont typeface="Arial" pitchFamily="127" charset="0"/>
        <a:buChar char="•"/>
        <a:defRPr sz="2000" kern="1200">
          <a:solidFill>
            <a:schemeClr val="tx1"/>
          </a:solidFill>
          <a:latin typeface="+mn-lt"/>
          <a:ea typeface="ＭＳ Ｐゴシック" pitchFamily="127" charset="-128"/>
          <a:cs typeface="+mn-cs"/>
        </a:defRPr>
      </a:lvl2pPr>
      <a:lvl3pPr marL="730250" indent="-182563" algn="l" rtl="0" fontAlgn="base">
        <a:spcBef>
          <a:spcPct val="20000"/>
        </a:spcBef>
        <a:spcAft>
          <a:spcPct val="0"/>
        </a:spcAft>
        <a:buClr>
          <a:schemeClr val="accent1"/>
        </a:buClr>
        <a:buSzPct val="90000"/>
        <a:buFont typeface="Arial" pitchFamily="127" charset="0"/>
        <a:buChar char="•"/>
        <a:defRPr kern="1200">
          <a:solidFill>
            <a:schemeClr val="tx1"/>
          </a:solidFill>
          <a:latin typeface="+mn-lt"/>
          <a:ea typeface="ＭＳ Ｐゴシック" pitchFamily="127" charset="-128"/>
          <a:cs typeface="+mn-cs"/>
        </a:defRPr>
      </a:lvl3pPr>
      <a:lvl4pPr marL="1004888" indent="-182563" algn="l" rtl="0" fontAlgn="base">
        <a:spcBef>
          <a:spcPct val="20000"/>
        </a:spcBef>
        <a:spcAft>
          <a:spcPct val="0"/>
        </a:spcAft>
        <a:buClr>
          <a:schemeClr val="accent1"/>
        </a:buClr>
        <a:buFont typeface="Arial" pitchFamily="127" charset="0"/>
        <a:buChar char="•"/>
        <a:defRPr sz="1600" kern="1200">
          <a:solidFill>
            <a:schemeClr val="tx1"/>
          </a:solidFill>
          <a:latin typeface="+mn-lt"/>
          <a:ea typeface="ＭＳ Ｐゴシック" pitchFamily="127" charset="-128"/>
          <a:cs typeface="+mn-cs"/>
        </a:defRPr>
      </a:lvl4pPr>
      <a:lvl5pPr marL="1187450" indent="-136525" algn="l" rtl="0" fontAlgn="base">
        <a:spcBef>
          <a:spcPct val="20000"/>
        </a:spcBef>
        <a:spcAft>
          <a:spcPct val="0"/>
        </a:spcAft>
        <a:buClr>
          <a:schemeClr val="accent1"/>
        </a:buClr>
        <a:buSzPct val="100000"/>
        <a:buFont typeface="Arial" pitchFamily="127" charset="0"/>
        <a:buChar char="•"/>
        <a:defRPr sz="1400" kern="1200">
          <a:solidFill>
            <a:schemeClr val="tx1"/>
          </a:solidFill>
          <a:latin typeface="+mn-lt"/>
          <a:ea typeface="ＭＳ Ｐゴシック" pitchFamily="127" charset="-128"/>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ltcombudsman.org/omb_support/nor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act.theconsumervoice.org/site/R?i=ULo3eBxh5XPWdj_kQEku7A" TargetMode="External"/><Relationship Id="rId7" Type="http://schemas.openxmlformats.org/officeDocument/2006/relationships/hyperlink" Target="http://act.theconsumervoice.org/site/R?i=P-KSyZCy-32de1Ly_RSoH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act.theconsumervoice.org/site/R?i=M38YSdwfFhLxjBtSC-ZxpA" TargetMode="External"/><Relationship Id="rId5" Type="http://schemas.openxmlformats.org/officeDocument/2006/relationships/hyperlink" Target="http://act.theconsumervoice.org/site/R?i=cu6QHk7KVh2Bek-6gR7OSA" TargetMode="External"/><Relationship Id="rId4" Type="http://schemas.openxmlformats.org/officeDocument/2006/relationships/hyperlink" Target="http://act.theconsumervoice.org/site/R?i=DHO4dESxRkXK0Vpgq7tjEg" TargetMode="External"/><Relationship Id="rId9" Type="http://schemas.openxmlformats.org/officeDocument/2006/relationships/image" Target="../media/image14.svg"/></Relationships>
</file>

<file path=ppt/slides/_rels/slide19.xml.rels><?xml version="1.0" encoding="UTF-8" standalone="yes"?>
<Relationships xmlns="http://schemas.openxmlformats.org/package/2006/relationships"><Relationship Id="rId3" Type="http://schemas.openxmlformats.org/officeDocument/2006/relationships/hyperlink" Target="mailto:aoveralllaib@theconsumervoice.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mailto:margreene@outlook.com" TargetMode="External"/><Relationship Id="rId4" Type="http://schemas.openxmlformats.org/officeDocument/2006/relationships/hyperlink" Target="mailto:louise.ryan@acl.hhs.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hyperlink" Target="http://www.twitter.com/ConsumerVoices" TargetMode="External"/><Relationship Id="rId3" Type="http://schemas.openxmlformats.org/officeDocument/2006/relationships/image" Target="../media/image2.png"/><Relationship Id="rId7"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www.facebook.com/theconsumervoice" TargetMode="External"/><Relationship Id="rId11" Type="http://schemas.openxmlformats.org/officeDocument/2006/relationships/image" Target="../media/image18.svg"/><Relationship Id="rId5" Type="http://schemas.openxmlformats.org/officeDocument/2006/relationships/hyperlink" Target="mailto:ombudcenter@theconsumervoice.org" TargetMode="External"/><Relationship Id="rId10" Type="http://schemas.openxmlformats.org/officeDocument/2006/relationships/image" Target="../media/image17.png"/><Relationship Id="rId4" Type="http://schemas.openxmlformats.org/officeDocument/2006/relationships/hyperlink" Target="http://www.ltcombudsman.org/" TargetMode="External"/><Relationship Id="rId9" Type="http://schemas.openxmlformats.org/officeDocument/2006/relationships/image" Target="../media/image1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tcombudsman.org/omb_support/nors/revised-nors-data-collection"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462399"/>
            <a:ext cx="11055927" cy="2126226"/>
          </a:xfrm>
        </p:spPr>
        <p:txBody>
          <a:bodyPr/>
          <a:lstStyle/>
          <a:p>
            <a:r>
              <a:rPr lang="en-US" sz="3400" b="1" dirty="0"/>
              <a:t>National ombudsman reporting system (NORS) training Part I: OPEN dialogue</a:t>
            </a:r>
            <a:br>
              <a:rPr lang="en-US" sz="3200" b="1" dirty="0"/>
            </a:br>
            <a:br>
              <a:rPr lang="en-US" sz="2000" b="1" dirty="0"/>
            </a:br>
            <a:r>
              <a:rPr lang="en-US" sz="3000" i="1" dirty="0"/>
              <a:t>Case, Complaint, Complainant, Information and Assistance</a:t>
            </a:r>
          </a:p>
        </p:txBody>
      </p:sp>
      <p:sp>
        <p:nvSpPr>
          <p:cNvPr id="3" name="Subtitle 2"/>
          <p:cNvSpPr>
            <a:spLocks noGrp="1"/>
          </p:cNvSpPr>
          <p:nvPr>
            <p:ph type="subTitle" idx="1"/>
          </p:nvPr>
        </p:nvSpPr>
        <p:spPr>
          <a:xfrm>
            <a:off x="914399" y="4721629"/>
            <a:ext cx="10468303" cy="1818655"/>
          </a:xfrm>
        </p:spPr>
        <p:txBody>
          <a:bodyPr/>
          <a:lstStyle/>
          <a:p>
            <a:endParaRPr lang="en-US" dirty="0">
              <a:solidFill>
                <a:schemeClr val="tx1"/>
              </a:solidFill>
            </a:endParaRPr>
          </a:p>
          <a:p>
            <a:endParaRPr lang="en-US" dirty="0">
              <a:solidFill>
                <a:schemeClr val="tx1"/>
              </a:solidFill>
            </a:endParaRPr>
          </a:p>
          <a:p>
            <a:endParaRPr lang="en-US" dirty="0">
              <a:solidFill>
                <a:schemeClr val="tx1"/>
              </a:solidFill>
            </a:endParaRPr>
          </a:p>
          <a:p>
            <a:r>
              <a:rPr lang="en-US" dirty="0">
                <a:solidFill>
                  <a:schemeClr val="tx1"/>
                </a:solidFill>
              </a:rPr>
              <a:t>October 30, 2019</a:t>
            </a:r>
          </a:p>
          <a:p>
            <a:endParaRPr lang="en-US" i="1" dirty="0">
              <a:solidFill>
                <a:schemeClr val="tx1"/>
              </a:solidFill>
            </a:endParaRPr>
          </a:p>
          <a:p>
            <a:endParaRPr lang="en-US" i="1" dirty="0">
              <a:solidFill>
                <a:schemeClr val="tx1"/>
              </a:solidFill>
            </a:endParaRPr>
          </a:p>
        </p:txBody>
      </p:sp>
      <p:pic>
        <p:nvPicPr>
          <p:cNvPr id="4" name="Picture 4" descr="NORClogo"/>
          <p:cNvPicPr>
            <a:picLocks noChangeAspect="1" noChangeArrowheads="1"/>
          </p:cNvPicPr>
          <p:nvPr/>
        </p:nvPicPr>
        <p:blipFill>
          <a:blip r:embed="rId3" cstate="print"/>
          <a:srcRect/>
          <a:stretch>
            <a:fillRect/>
          </a:stretch>
        </p:blipFill>
        <p:spPr bwMode="auto">
          <a:xfrm>
            <a:off x="1752600" y="465138"/>
            <a:ext cx="8686800" cy="1400175"/>
          </a:xfrm>
          <a:prstGeom prst="rect">
            <a:avLst/>
          </a:prstGeom>
          <a:noFill/>
          <a:ln w="9525">
            <a:noFill/>
            <a:miter lim="800000"/>
            <a:headEnd/>
            <a:tailEnd/>
          </a:ln>
        </p:spPr>
      </p:pic>
    </p:spTree>
    <p:extLst>
      <p:ext uri="{BB962C8B-B14F-4D97-AF65-F5344CB8AC3E}">
        <p14:creationId xmlns:p14="http://schemas.microsoft.com/office/powerpoint/2010/main" val="3333099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Principles</a:t>
            </a:r>
          </a:p>
        </p:txBody>
      </p:sp>
      <p:sp>
        <p:nvSpPr>
          <p:cNvPr id="3" name="Content Placeholder 2"/>
          <p:cNvSpPr>
            <a:spLocks noGrp="1"/>
          </p:cNvSpPr>
          <p:nvPr>
            <p:ph idx="1"/>
          </p:nvPr>
        </p:nvSpPr>
        <p:spPr>
          <a:xfrm>
            <a:off x="783771" y="1828800"/>
            <a:ext cx="10798629" cy="4351338"/>
          </a:xfrm>
        </p:spPr>
        <p:txBody>
          <a:bodyPr>
            <a:normAutofit fontScale="92500" lnSpcReduction="10000"/>
          </a:bodyPr>
          <a:lstStyle/>
          <a:p>
            <a:pPr marL="0" indent="0">
              <a:spcAft>
                <a:spcPts val="600"/>
              </a:spcAft>
              <a:buNone/>
            </a:pPr>
            <a:r>
              <a:rPr lang="en-US" sz="2800" b="1" dirty="0"/>
              <a:t>Key Changes:</a:t>
            </a:r>
          </a:p>
          <a:p>
            <a:pPr>
              <a:spcAft>
                <a:spcPts val="600"/>
              </a:spcAft>
            </a:pPr>
            <a:r>
              <a:rPr lang="en-US" sz="2800" dirty="0"/>
              <a:t>Consultation is now called </a:t>
            </a:r>
            <a:r>
              <a:rPr lang="en-US" sz="2800" b="1" u="sng" dirty="0"/>
              <a:t>Information and Assistance</a:t>
            </a:r>
            <a:r>
              <a:rPr lang="en-US" sz="2800" dirty="0"/>
              <a:t>.</a:t>
            </a:r>
          </a:p>
          <a:p>
            <a:pPr>
              <a:spcAft>
                <a:spcPts val="600"/>
              </a:spcAft>
            </a:pPr>
            <a:r>
              <a:rPr lang="en-US" sz="2800" dirty="0"/>
              <a:t>NORS no longer requires the top three topics for information and assistance. </a:t>
            </a:r>
          </a:p>
          <a:p>
            <a:pPr marL="0" indent="0">
              <a:spcAft>
                <a:spcPts val="600"/>
              </a:spcAft>
              <a:buNone/>
            </a:pPr>
            <a:endParaRPr lang="en-US" sz="2800" b="1" u="sng" dirty="0"/>
          </a:p>
          <a:p>
            <a:pPr marL="0" indent="0">
              <a:spcAft>
                <a:spcPts val="600"/>
              </a:spcAft>
              <a:buNone/>
            </a:pPr>
            <a:r>
              <a:rPr lang="en-US" sz="2800" b="1" u="sng" dirty="0"/>
              <a:t>Information and Assistance </a:t>
            </a:r>
            <a:r>
              <a:rPr lang="en-US" sz="2800" dirty="0"/>
              <a:t>is providing information to an individual or facility staff about issues impacting residents (e.g., resident rights, care issues, services) and/or sharing information about accessing services without opening a case and working to resolve a complaint.</a:t>
            </a:r>
          </a:p>
          <a:p>
            <a:pPr marL="0" indent="0">
              <a:spcAft>
                <a:spcPts val="600"/>
              </a:spcAft>
              <a:buNone/>
            </a:pPr>
            <a:endParaRPr lang="en-US" sz="2800" dirty="0"/>
          </a:p>
          <a:p>
            <a:pPr marL="0" indent="0">
              <a:spcAft>
                <a:spcPts val="600"/>
              </a:spcAft>
              <a:buNone/>
            </a:pPr>
            <a:endParaRPr lang="en-US" sz="2800" dirty="0"/>
          </a:p>
        </p:txBody>
      </p:sp>
    </p:spTree>
    <p:extLst>
      <p:ext uri="{BB962C8B-B14F-4D97-AF65-F5344CB8AC3E}">
        <p14:creationId xmlns:p14="http://schemas.microsoft.com/office/powerpoint/2010/main" val="383529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15ABD-D51B-4BEA-BF70-227D1AF4A339}"/>
              </a:ext>
            </a:extLst>
          </p:cNvPr>
          <p:cNvSpPr>
            <a:spLocks noGrp="1"/>
          </p:cNvSpPr>
          <p:nvPr>
            <p:ph type="title"/>
          </p:nvPr>
        </p:nvSpPr>
        <p:spPr/>
        <p:txBody>
          <a:bodyPr/>
          <a:lstStyle/>
          <a:p>
            <a:r>
              <a:rPr lang="en-US" b="1" dirty="0"/>
              <a:t>Basic Principles</a:t>
            </a:r>
          </a:p>
        </p:txBody>
      </p:sp>
      <p:sp>
        <p:nvSpPr>
          <p:cNvPr id="3" name="Content Placeholder 2">
            <a:extLst>
              <a:ext uri="{FF2B5EF4-FFF2-40B4-BE49-F238E27FC236}">
                <a16:creationId xmlns:a16="http://schemas.microsoft.com/office/drawing/2014/main" id="{CDA0DC95-E460-4908-8741-1D5D094D0099}"/>
              </a:ext>
            </a:extLst>
          </p:cNvPr>
          <p:cNvSpPr>
            <a:spLocks noGrp="1"/>
          </p:cNvSpPr>
          <p:nvPr>
            <p:ph idx="1"/>
          </p:nvPr>
        </p:nvSpPr>
        <p:spPr/>
        <p:txBody>
          <a:bodyPr/>
          <a:lstStyle/>
          <a:p>
            <a:r>
              <a:rPr lang="en-US" dirty="0"/>
              <a:t>Information and assistance may be provided through various means, including but not limited to telephone, by written correspondence such as e-mail, or in person. </a:t>
            </a:r>
          </a:p>
          <a:p>
            <a:endParaRPr lang="en-US" dirty="0"/>
          </a:p>
          <a:p>
            <a:r>
              <a:rPr lang="en-US" b="1" dirty="0"/>
              <a:t>It does not involve investigating and working to resolve complaints. </a:t>
            </a:r>
            <a:r>
              <a:rPr lang="en-US" dirty="0"/>
              <a:t>The resident (or resident representative, where applicable) has not provided direction and consent to investigate a complaint. </a:t>
            </a:r>
          </a:p>
          <a:p>
            <a:endParaRPr lang="en-US" dirty="0"/>
          </a:p>
          <a:p>
            <a:r>
              <a:rPr lang="en-US" dirty="0"/>
              <a:t>Directing an individual to contact another agency for assistance does not constitute a case.</a:t>
            </a:r>
          </a:p>
          <a:p>
            <a:endParaRPr lang="en-US" dirty="0"/>
          </a:p>
          <a:p>
            <a:endParaRPr lang="en-US" dirty="0"/>
          </a:p>
        </p:txBody>
      </p:sp>
    </p:spTree>
    <p:extLst>
      <p:ext uri="{BB962C8B-B14F-4D97-AF65-F5344CB8AC3E}">
        <p14:creationId xmlns:p14="http://schemas.microsoft.com/office/powerpoint/2010/main" val="778625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800" b="1" dirty="0"/>
              <a:t>Table 1 – Case Data Components</a:t>
            </a:r>
            <a:br>
              <a:rPr lang="en-US" dirty="0"/>
            </a:br>
            <a:r>
              <a:rPr lang="en-US" sz="2800" dirty="0"/>
              <a:t>Parts A, B, and C – Case and Complaint Codes, Values and Definitions</a:t>
            </a:r>
          </a:p>
        </p:txBody>
      </p:sp>
      <p:pic>
        <p:nvPicPr>
          <p:cNvPr id="3" name="Picture 2">
            <a:extLst>
              <a:ext uri="{FF2B5EF4-FFF2-40B4-BE49-F238E27FC236}">
                <a16:creationId xmlns:a16="http://schemas.microsoft.com/office/drawing/2014/main" id="{DC8448D5-03B2-46E5-882D-4F7B91C1F6E8}"/>
              </a:ext>
            </a:extLst>
          </p:cNvPr>
          <p:cNvPicPr>
            <a:picLocks noChangeAspect="1"/>
          </p:cNvPicPr>
          <p:nvPr/>
        </p:nvPicPr>
        <p:blipFill>
          <a:blip r:embed="rId3"/>
          <a:stretch>
            <a:fillRect/>
          </a:stretch>
        </p:blipFill>
        <p:spPr>
          <a:xfrm>
            <a:off x="754744" y="1685766"/>
            <a:ext cx="10827656" cy="5172234"/>
          </a:xfrm>
          <a:prstGeom prst="rect">
            <a:avLst/>
          </a:prstGeom>
        </p:spPr>
      </p:pic>
    </p:spTree>
    <p:extLst>
      <p:ext uri="{BB962C8B-B14F-4D97-AF65-F5344CB8AC3E}">
        <p14:creationId xmlns:p14="http://schemas.microsoft.com/office/powerpoint/2010/main" val="2622541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Table 1 Highlights</a:t>
            </a:r>
          </a:p>
        </p:txBody>
      </p:sp>
      <p:sp>
        <p:nvSpPr>
          <p:cNvPr id="3" name="Content Placeholder 2"/>
          <p:cNvSpPr>
            <a:spLocks noGrp="1"/>
          </p:cNvSpPr>
          <p:nvPr>
            <p:ph idx="1"/>
          </p:nvPr>
        </p:nvSpPr>
        <p:spPr/>
        <p:txBody>
          <a:bodyPr/>
          <a:lstStyle/>
          <a:p>
            <a:r>
              <a:rPr lang="en-US" sz="3200" dirty="0"/>
              <a:t> Case Data Components:</a:t>
            </a:r>
          </a:p>
          <a:p>
            <a:pPr lvl="1"/>
            <a:endParaRPr lang="en-US" dirty="0"/>
          </a:p>
          <a:p>
            <a:pPr lvl="1"/>
            <a:r>
              <a:rPr lang="en-US" sz="2400" dirty="0"/>
              <a:t>Date case &amp; complaint opened and closed</a:t>
            </a:r>
          </a:p>
          <a:p>
            <a:pPr lvl="1"/>
            <a:r>
              <a:rPr lang="en-US" sz="2400" dirty="0"/>
              <a:t>Facility or setting</a:t>
            </a:r>
          </a:p>
          <a:p>
            <a:pPr lvl="1"/>
            <a:r>
              <a:rPr lang="en-US" sz="2400" dirty="0"/>
              <a:t>Complainant</a:t>
            </a:r>
          </a:p>
          <a:p>
            <a:pPr lvl="1"/>
            <a:r>
              <a:rPr lang="en-US" sz="2400" dirty="0"/>
              <a:t>Complaints (one or more)</a:t>
            </a:r>
          </a:p>
          <a:p>
            <a:pPr lvl="1"/>
            <a:r>
              <a:rPr lang="en-US" sz="2400" dirty="0">
                <a:solidFill>
                  <a:srgbClr val="FF0000"/>
                </a:solidFill>
              </a:rPr>
              <a:t>Perpetrator</a:t>
            </a:r>
          </a:p>
          <a:p>
            <a:pPr lvl="1"/>
            <a:r>
              <a:rPr lang="en-US" sz="2400" dirty="0">
                <a:solidFill>
                  <a:srgbClr val="FF0000"/>
                </a:solidFill>
              </a:rPr>
              <a:t>Referral agency</a:t>
            </a:r>
          </a:p>
          <a:p>
            <a:pPr lvl="1"/>
            <a:r>
              <a:rPr lang="en-US" sz="2400" dirty="0"/>
              <a:t>Verification</a:t>
            </a:r>
          </a:p>
          <a:p>
            <a:pPr lvl="1"/>
            <a:r>
              <a:rPr lang="en-US" sz="2400" dirty="0"/>
              <a:t>Disposition</a:t>
            </a:r>
            <a:r>
              <a:rPr lang="en-US" dirty="0"/>
              <a:t> </a:t>
            </a:r>
          </a:p>
        </p:txBody>
      </p:sp>
    </p:spTree>
    <p:extLst>
      <p:ext uri="{BB962C8B-B14F-4D97-AF65-F5344CB8AC3E}">
        <p14:creationId xmlns:p14="http://schemas.microsoft.com/office/powerpoint/2010/main" val="3837749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6BC60-423C-4385-9BE5-81F2217654A2}"/>
              </a:ext>
            </a:extLst>
          </p:cNvPr>
          <p:cNvSpPr>
            <a:spLocks noGrp="1"/>
          </p:cNvSpPr>
          <p:nvPr>
            <p:ph type="title"/>
          </p:nvPr>
        </p:nvSpPr>
        <p:spPr/>
        <p:txBody>
          <a:bodyPr>
            <a:normAutofit/>
          </a:bodyPr>
          <a:lstStyle/>
          <a:p>
            <a:r>
              <a:rPr lang="en-US" sz="5200" b="1" dirty="0"/>
              <a:t>Open dialogue</a:t>
            </a:r>
          </a:p>
        </p:txBody>
      </p:sp>
      <p:sp>
        <p:nvSpPr>
          <p:cNvPr id="3" name="Text Placeholder 2">
            <a:extLst>
              <a:ext uri="{FF2B5EF4-FFF2-40B4-BE49-F238E27FC236}">
                <a16:creationId xmlns:a16="http://schemas.microsoft.com/office/drawing/2014/main" id="{16359CF0-A205-4103-9425-12DCE858693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6841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048000" y="3819907"/>
            <a:ext cx="6350000" cy="2275416"/>
          </a:xfrm>
        </p:spPr>
      </p:pic>
      <p:sp>
        <p:nvSpPr>
          <p:cNvPr id="9" name="Content Placeholder 8"/>
          <p:cNvSpPr>
            <a:spLocks noGrp="1"/>
          </p:cNvSpPr>
          <p:nvPr>
            <p:ph sz="half" idx="2"/>
          </p:nvPr>
        </p:nvSpPr>
        <p:spPr>
          <a:xfrm>
            <a:off x="423333" y="762677"/>
            <a:ext cx="11294534" cy="2666323"/>
          </a:xfrm>
        </p:spPr>
        <p:txBody>
          <a:bodyPr/>
          <a:lstStyle/>
          <a:p>
            <a:pPr marL="0" indent="0" algn="ctr">
              <a:buNone/>
            </a:pPr>
            <a:r>
              <a:rPr lang="en-US" b="1" dirty="0"/>
              <a:t>Please type your questions into the Question and Answer box by clicking on the Q&amp;A icon at the bottom of your screen.</a:t>
            </a:r>
          </a:p>
          <a:p>
            <a:pPr marL="0" indent="0">
              <a:buNone/>
            </a:pPr>
            <a:endParaRPr lang="en-US" dirty="0"/>
          </a:p>
          <a:p>
            <a:pPr marL="0" indent="0">
              <a:buNone/>
            </a:pPr>
            <a:r>
              <a:rPr lang="en-US" dirty="0"/>
              <a:t> </a:t>
            </a:r>
          </a:p>
        </p:txBody>
      </p:sp>
      <p:pic>
        <p:nvPicPr>
          <p:cNvPr id="8" name="Picture 7">
            <a:extLst>
              <a:ext uri="{FF2B5EF4-FFF2-40B4-BE49-F238E27FC236}">
                <a16:creationId xmlns:a16="http://schemas.microsoft.com/office/drawing/2014/main" id="{6AFF46DF-7464-4AC7-8A91-74B713CB3688}"/>
              </a:ext>
            </a:extLst>
          </p:cNvPr>
          <p:cNvPicPr>
            <a:picLocks noChangeAspect="1"/>
          </p:cNvPicPr>
          <p:nvPr/>
        </p:nvPicPr>
        <p:blipFill rotWithShape="1">
          <a:blip r:embed="rId4"/>
          <a:srcRect l="54042" t="67637" r="42981" b="28486"/>
          <a:stretch/>
        </p:blipFill>
        <p:spPr>
          <a:xfrm>
            <a:off x="5537200" y="2453123"/>
            <a:ext cx="1117600" cy="780887"/>
          </a:xfrm>
          <a:prstGeom prst="rect">
            <a:avLst/>
          </a:prstGeom>
        </p:spPr>
      </p:pic>
    </p:spTree>
    <p:extLst>
      <p:ext uri="{BB962C8B-B14F-4D97-AF65-F5344CB8AC3E}">
        <p14:creationId xmlns:p14="http://schemas.microsoft.com/office/powerpoint/2010/main" val="1181405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resources</a:t>
            </a:r>
          </a:p>
        </p:txBody>
      </p:sp>
    </p:spTree>
    <p:extLst>
      <p:ext uri="{BB962C8B-B14F-4D97-AF65-F5344CB8AC3E}">
        <p14:creationId xmlns:p14="http://schemas.microsoft.com/office/powerpoint/2010/main" val="3635180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09607-9E74-40FE-A3A1-F22B20922EED}"/>
              </a:ext>
            </a:extLst>
          </p:cNvPr>
          <p:cNvSpPr>
            <a:spLocks noGrp="1"/>
          </p:cNvSpPr>
          <p:nvPr>
            <p:ph type="title"/>
          </p:nvPr>
        </p:nvSpPr>
        <p:spPr>
          <a:xfrm>
            <a:off x="426720" y="396240"/>
            <a:ext cx="10972800" cy="990600"/>
          </a:xfrm>
        </p:spPr>
        <p:txBody>
          <a:bodyPr>
            <a:normAutofit fontScale="90000"/>
          </a:bodyPr>
          <a:lstStyle/>
          <a:p>
            <a:r>
              <a:rPr lang="en-US" b="1" dirty="0">
                <a:solidFill>
                  <a:schemeClr val="tx1"/>
                </a:solidFill>
              </a:rPr>
              <a:t>NORS Instructions, Training, and Materials</a:t>
            </a:r>
            <a:br>
              <a:rPr lang="en-US" dirty="0">
                <a:solidFill>
                  <a:schemeClr val="tx1"/>
                </a:solidFill>
              </a:rPr>
            </a:br>
            <a:r>
              <a:rPr lang="en-US" sz="3100" dirty="0">
                <a:solidFill>
                  <a:srgbClr val="0000CC"/>
                </a:solidFill>
                <a:hlinkClick r:id="rId3">
                  <a:extLst>
                    <a:ext uri="{A12FA001-AC4F-418D-AE19-62706E023703}">
                      <ahyp:hlinkClr xmlns:ahyp="http://schemas.microsoft.com/office/drawing/2018/hyperlinkcolor" val="tx"/>
                    </a:ext>
                  </a:extLst>
                </a:hlinkClick>
              </a:rPr>
              <a:t>https://ltcombudsman.org/omb_support/nors</a:t>
            </a:r>
            <a:r>
              <a:rPr lang="en-US" sz="3100" dirty="0">
                <a:solidFill>
                  <a:srgbClr val="0000CC"/>
                </a:solidFill>
              </a:rPr>
              <a:t>  </a:t>
            </a:r>
          </a:p>
        </p:txBody>
      </p:sp>
      <p:pic>
        <p:nvPicPr>
          <p:cNvPr id="5" name="Content Placeholder 4">
            <a:extLst>
              <a:ext uri="{FF2B5EF4-FFF2-40B4-BE49-F238E27FC236}">
                <a16:creationId xmlns:a16="http://schemas.microsoft.com/office/drawing/2014/main" id="{53149FB6-C12B-4FBD-ABA5-A58F5374CD4D}"/>
              </a:ext>
            </a:extLst>
          </p:cNvPr>
          <p:cNvPicPr>
            <a:picLocks noGrp="1" noChangeAspect="1"/>
          </p:cNvPicPr>
          <p:nvPr>
            <p:ph idx="1"/>
          </p:nvPr>
        </p:nvPicPr>
        <p:blipFill rotWithShape="1">
          <a:blip r:embed="rId4"/>
          <a:srcRect l="20010" t="9202" r="23922"/>
          <a:stretch/>
        </p:blipFill>
        <p:spPr>
          <a:xfrm>
            <a:off x="1959186" y="1446107"/>
            <a:ext cx="7907867" cy="5325448"/>
          </a:xfrm>
          <a:prstGeom prst="rect">
            <a:avLst/>
          </a:prstGeom>
        </p:spPr>
      </p:pic>
    </p:spTree>
    <p:extLst>
      <p:ext uri="{BB962C8B-B14F-4D97-AF65-F5344CB8AC3E}">
        <p14:creationId xmlns:p14="http://schemas.microsoft.com/office/powerpoint/2010/main" val="3639096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727841"/>
          </a:xfrm>
        </p:spPr>
        <p:txBody>
          <a:bodyPr/>
          <a:lstStyle/>
          <a:p>
            <a:r>
              <a:rPr lang="en-US" b="1" dirty="0"/>
              <a:t>NORS Open Dialogue Webinars</a:t>
            </a:r>
          </a:p>
        </p:txBody>
      </p:sp>
      <p:sp>
        <p:nvSpPr>
          <p:cNvPr id="3" name="Content Placeholder 2"/>
          <p:cNvSpPr>
            <a:spLocks noGrp="1"/>
          </p:cNvSpPr>
          <p:nvPr>
            <p:ph idx="1"/>
          </p:nvPr>
        </p:nvSpPr>
        <p:spPr>
          <a:xfrm>
            <a:off x="609600" y="1421523"/>
            <a:ext cx="11277600" cy="5215759"/>
          </a:xfrm>
        </p:spPr>
        <p:txBody>
          <a:bodyPr/>
          <a:lstStyle/>
          <a:p>
            <a:r>
              <a:rPr lang="en-US" dirty="0"/>
              <a:t>Register for one webinar you are registered for the entire series.</a:t>
            </a:r>
          </a:p>
          <a:p>
            <a:pPr lvl="1">
              <a:buFont typeface="Arial" panose="020B0604020202020204" pitchFamily="34" charset="0"/>
              <a:buChar char="•"/>
            </a:pPr>
            <a:r>
              <a:rPr lang="en-US" sz="2200" dirty="0"/>
              <a:t>Part II: Coding Complaints – Open Dialogue - November 20, 3 – 4 ET</a:t>
            </a:r>
          </a:p>
          <a:p>
            <a:pPr lvl="1">
              <a:buFont typeface="Arial" panose="020B0604020202020204" pitchFamily="34" charset="0"/>
              <a:buChar char="•"/>
            </a:pPr>
            <a:r>
              <a:rPr lang="en-US" sz="2200" dirty="0"/>
              <a:t>Part III and IV Closing the Case and Activities – Open Dialogue - December 17, 3 – 4 ET</a:t>
            </a:r>
          </a:p>
          <a:p>
            <a:pPr marL="0" indent="0">
              <a:buNone/>
            </a:pPr>
            <a:endParaRPr lang="en-US" dirty="0"/>
          </a:p>
          <a:p>
            <a:r>
              <a:rPr lang="en-US" dirty="0"/>
              <a:t>Prior to joining the webinars, please do the following: </a:t>
            </a:r>
          </a:p>
          <a:p>
            <a:pPr lvl="1"/>
            <a:r>
              <a:rPr lang="en-US" dirty="0"/>
              <a:t>Review the </a:t>
            </a:r>
            <a:r>
              <a:rPr lang="en-US" u="sng" dirty="0">
                <a:hlinkClick r:id="rId3"/>
              </a:rPr>
              <a:t>Administration for Community Living (ACL) NORS Tables 1 – 3</a:t>
            </a:r>
            <a:r>
              <a:rPr lang="en-US" dirty="0"/>
              <a:t>. </a:t>
            </a:r>
          </a:p>
          <a:p>
            <a:pPr lvl="1"/>
            <a:r>
              <a:rPr lang="en-US" dirty="0"/>
              <a:t>Review the </a:t>
            </a:r>
            <a:r>
              <a:rPr lang="en-US" u="sng" dirty="0">
                <a:hlinkClick r:id="rId4"/>
              </a:rPr>
              <a:t>NORS Training Materials</a:t>
            </a:r>
            <a:r>
              <a:rPr lang="en-US" dirty="0"/>
              <a:t> and listen to the </a:t>
            </a:r>
            <a:r>
              <a:rPr lang="en-US" u="sng" dirty="0">
                <a:hlinkClick r:id="rId5"/>
              </a:rPr>
              <a:t>NORS Training Webinar series</a:t>
            </a:r>
            <a:r>
              <a:rPr lang="en-US" dirty="0"/>
              <a:t>. </a:t>
            </a:r>
          </a:p>
          <a:p>
            <a:pPr lvl="1"/>
            <a:r>
              <a:rPr lang="en-US" dirty="0"/>
              <a:t>Read the </a:t>
            </a:r>
            <a:r>
              <a:rPr lang="en-US" u="sng" dirty="0">
                <a:hlinkClick r:id="rId6"/>
              </a:rPr>
              <a:t>NORS Frequently Asked Questions (FAQs)</a:t>
            </a:r>
            <a:r>
              <a:rPr lang="en-US" dirty="0"/>
              <a:t> and listen to the </a:t>
            </a:r>
            <a:r>
              <a:rPr lang="en-US" u="sng" dirty="0">
                <a:hlinkClick r:id="rId7"/>
              </a:rPr>
              <a:t>FAQ webinar</a:t>
            </a:r>
            <a:r>
              <a:rPr lang="en-US" dirty="0"/>
              <a:t>. </a:t>
            </a:r>
          </a:p>
          <a:p>
            <a:pPr lvl="1"/>
            <a:r>
              <a:rPr lang="en-US" dirty="0"/>
              <a:t>Keep print and/or digital copies of the ACL Tables and other NORS resources available as a reference during the technical assistance open webinars.  </a:t>
            </a:r>
          </a:p>
          <a:p>
            <a:pPr lvl="1"/>
            <a:r>
              <a:rPr lang="en-US" dirty="0"/>
              <a:t>Write down your questions so you are ready to share. </a:t>
            </a:r>
          </a:p>
        </p:txBody>
      </p:sp>
      <p:pic>
        <p:nvPicPr>
          <p:cNvPr id="5" name="Graphic 4" descr="Daily calendar">
            <a:extLst>
              <a:ext uri="{FF2B5EF4-FFF2-40B4-BE49-F238E27FC236}">
                <a16:creationId xmlns:a16="http://schemas.microsoft.com/office/drawing/2014/main" id="{5FC60A68-D259-46D5-ACEA-1D10D2AA5F3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68467" y="533400"/>
            <a:ext cx="1413933" cy="1413933"/>
          </a:xfrm>
          <a:prstGeom prst="rect">
            <a:avLst/>
          </a:prstGeom>
        </p:spPr>
      </p:pic>
    </p:spTree>
    <p:extLst>
      <p:ext uri="{BB962C8B-B14F-4D97-AF65-F5344CB8AC3E}">
        <p14:creationId xmlns:p14="http://schemas.microsoft.com/office/powerpoint/2010/main" val="1261027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855133"/>
          </a:xfrm>
        </p:spPr>
        <p:txBody>
          <a:bodyPr/>
          <a:lstStyle/>
          <a:p>
            <a:r>
              <a:rPr lang="en-US" b="1" dirty="0"/>
              <a:t>Contact Information</a:t>
            </a:r>
          </a:p>
        </p:txBody>
      </p:sp>
      <p:sp>
        <p:nvSpPr>
          <p:cNvPr id="3" name="Content Placeholder 2"/>
          <p:cNvSpPr>
            <a:spLocks noGrp="1"/>
          </p:cNvSpPr>
          <p:nvPr>
            <p:ph idx="1"/>
          </p:nvPr>
        </p:nvSpPr>
        <p:spPr>
          <a:xfrm>
            <a:off x="609600" y="1388533"/>
            <a:ext cx="10972800" cy="5088467"/>
          </a:xfrm>
        </p:spPr>
        <p:txBody>
          <a:bodyPr/>
          <a:lstStyle/>
          <a:p>
            <a:pPr marL="0" indent="0">
              <a:buNone/>
            </a:pPr>
            <a:r>
              <a:rPr lang="en-US" sz="2300" dirty="0"/>
              <a:t>Amity Overall-Laib, NORC Director</a:t>
            </a:r>
          </a:p>
          <a:p>
            <a:pPr marL="0" indent="0">
              <a:buNone/>
            </a:pPr>
            <a:r>
              <a:rPr lang="en-US" sz="2300" dirty="0">
                <a:hlinkClick r:id="rId3"/>
              </a:rPr>
              <a:t>aoveralllaib@theconsumervoice.org</a:t>
            </a:r>
            <a:endParaRPr lang="en-US" sz="2300" dirty="0"/>
          </a:p>
          <a:p>
            <a:pPr marL="0" indent="0">
              <a:buNone/>
            </a:pPr>
            <a:r>
              <a:rPr lang="en-US" sz="2300" dirty="0"/>
              <a:t>(202) 332 2275 ext. 207</a:t>
            </a:r>
          </a:p>
          <a:p>
            <a:pPr marL="0" indent="0">
              <a:buNone/>
            </a:pPr>
            <a:endParaRPr lang="en-US" sz="2300" dirty="0"/>
          </a:p>
          <a:p>
            <a:pPr marL="0" indent="0">
              <a:buNone/>
            </a:pPr>
            <a:r>
              <a:rPr lang="en-US" sz="2300" dirty="0"/>
              <a:t>Louise Ryan, Ombudsman Program Specialist, </a:t>
            </a:r>
            <a:r>
              <a:rPr lang="en-US" sz="2300" dirty="0">
                <a:solidFill>
                  <a:srgbClr val="0000CC"/>
                </a:solidFill>
              </a:rPr>
              <a:t>AoA/ACL</a:t>
            </a:r>
          </a:p>
          <a:p>
            <a:pPr marL="0" indent="0">
              <a:buNone/>
            </a:pPr>
            <a:r>
              <a:rPr lang="en-US" sz="2300" dirty="0">
                <a:hlinkClick r:id="rId4"/>
              </a:rPr>
              <a:t>louise.ryan@acl.hhs.gov</a:t>
            </a:r>
            <a:endParaRPr lang="en-US" sz="2300" dirty="0"/>
          </a:p>
          <a:p>
            <a:pPr marL="0" indent="0">
              <a:buNone/>
            </a:pPr>
            <a:r>
              <a:rPr lang="en-US" sz="2300" dirty="0"/>
              <a:t>(202) 795-7355</a:t>
            </a:r>
          </a:p>
          <a:p>
            <a:pPr marL="0" indent="0">
              <a:buNone/>
            </a:pPr>
            <a:endParaRPr lang="en-US" sz="2300" dirty="0"/>
          </a:p>
          <a:p>
            <a:pPr marL="0" indent="0">
              <a:buNone/>
            </a:pPr>
            <a:r>
              <a:rPr lang="en-US" sz="2300" dirty="0"/>
              <a:t>Maria Greene</a:t>
            </a:r>
          </a:p>
          <a:p>
            <a:pPr marL="0" indent="0">
              <a:buNone/>
            </a:pPr>
            <a:r>
              <a:rPr lang="en-US" sz="2300" dirty="0"/>
              <a:t>NORC Consultant</a:t>
            </a:r>
          </a:p>
          <a:p>
            <a:pPr marL="0" indent="0">
              <a:buNone/>
            </a:pPr>
            <a:r>
              <a:rPr lang="en-US" sz="2300" dirty="0">
                <a:hlinkClick r:id="rId5"/>
              </a:rPr>
              <a:t>margreene@outlook.com</a:t>
            </a:r>
            <a:endParaRPr lang="en-US" sz="2300" dirty="0"/>
          </a:p>
          <a:p>
            <a:pPr marL="0" indent="0">
              <a:buNone/>
            </a:pPr>
            <a:r>
              <a:rPr lang="en-US" sz="2300" dirty="0"/>
              <a:t>(770) 668 6366</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89521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052BE-C7A8-4514-B8E9-997AA9801C6B}"/>
              </a:ext>
            </a:extLst>
          </p:cNvPr>
          <p:cNvSpPr>
            <a:spLocks noGrp="1"/>
          </p:cNvSpPr>
          <p:nvPr>
            <p:ph type="title"/>
          </p:nvPr>
        </p:nvSpPr>
        <p:spPr>
          <a:xfrm>
            <a:off x="287482" y="399041"/>
            <a:ext cx="10972800" cy="755073"/>
          </a:xfrm>
        </p:spPr>
        <p:txBody>
          <a:bodyPr/>
          <a:lstStyle/>
          <a:p>
            <a:r>
              <a:rPr lang="en-US" b="1" dirty="0"/>
              <a:t>Have a question? Use the Q&amp;A or Chat box.</a:t>
            </a:r>
          </a:p>
        </p:txBody>
      </p:sp>
      <p:pic>
        <p:nvPicPr>
          <p:cNvPr id="3" name="Picture 2">
            <a:extLst>
              <a:ext uri="{FF2B5EF4-FFF2-40B4-BE49-F238E27FC236}">
                <a16:creationId xmlns:a16="http://schemas.microsoft.com/office/drawing/2014/main" id="{3C7822F3-A131-47DE-A7B4-8989305C6EB9}"/>
              </a:ext>
            </a:extLst>
          </p:cNvPr>
          <p:cNvPicPr>
            <a:picLocks noChangeAspect="1"/>
          </p:cNvPicPr>
          <p:nvPr/>
        </p:nvPicPr>
        <p:blipFill rotWithShape="1">
          <a:blip r:embed="rId3"/>
          <a:srcRect l="33182" t="22312" r="27656"/>
          <a:stretch/>
        </p:blipFill>
        <p:spPr>
          <a:xfrm>
            <a:off x="843397" y="2431183"/>
            <a:ext cx="4774623" cy="4312516"/>
          </a:xfrm>
          <a:prstGeom prst="rect">
            <a:avLst/>
          </a:prstGeom>
        </p:spPr>
      </p:pic>
      <p:pic>
        <p:nvPicPr>
          <p:cNvPr id="4" name="Picture 3">
            <a:extLst>
              <a:ext uri="{FF2B5EF4-FFF2-40B4-BE49-F238E27FC236}">
                <a16:creationId xmlns:a16="http://schemas.microsoft.com/office/drawing/2014/main" id="{31D9E61B-3707-48EF-A719-1A0B1E54468D}"/>
              </a:ext>
            </a:extLst>
          </p:cNvPr>
          <p:cNvPicPr>
            <a:picLocks noChangeAspect="1"/>
          </p:cNvPicPr>
          <p:nvPr/>
        </p:nvPicPr>
        <p:blipFill rotWithShape="1">
          <a:blip r:embed="rId4"/>
          <a:srcRect l="32386" t="30618" r="26534" b="16637"/>
          <a:stretch/>
        </p:blipFill>
        <p:spPr>
          <a:xfrm>
            <a:off x="6573981" y="2545483"/>
            <a:ext cx="5008419" cy="3449783"/>
          </a:xfrm>
          <a:prstGeom prst="rect">
            <a:avLst/>
          </a:prstGeom>
        </p:spPr>
      </p:pic>
      <p:pic>
        <p:nvPicPr>
          <p:cNvPr id="5" name="Picture 4">
            <a:extLst>
              <a:ext uri="{FF2B5EF4-FFF2-40B4-BE49-F238E27FC236}">
                <a16:creationId xmlns:a16="http://schemas.microsoft.com/office/drawing/2014/main" id="{922E1564-C327-4DFA-90A1-260679B23B41}"/>
              </a:ext>
            </a:extLst>
          </p:cNvPr>
          <p:cNvPicPr>
            <a:picLocks noChangeAspect="1"/>
          </p:cNvPicPr>
          <p:nvPr/>
        </p:nvPicPr>
        <p:blipFill rotWithShape="1">
          <a:blip r:embed="rId5"/>
          <a:srcRect l="31194" t="65410" r="25766" b="26488"/>
          <a:stretch/>
        </p:blipFill>
        <p:spPr>
          <a:xfrm>
            <a:off x="2117575" y="1482580"/>
            <a:ext cx="7956850" cy="803564"/>
          </a:xfrm>
          <a:prstGeom prst="rect">
            <a:avLst/>
          </a:prstGeom>
        </p:spPr>
      </p:pic>
      <p:sp>
        <p:nvSpPr>
          <p:cNvPr id="6" name="Arrow: Down 5">
            <a:extLst>
              <a:ext uri="{FF2B5EF4-FFF2-40B4-BE49-F238E27FC236}">
                <a16:creationId xmlns:a16="http://schemas.microsoft.com/office/drawing/2014/main" id="{12F77E7B-5E57-4923-B1B6-A7B6C72D5A02}"/>
              </a:ext>
            </a:extLst>
          </p:cNvPr>
          <p:cNvSpPr/>
          <p:nvPr/>
        </p:nvSpPr>
        <p:spPr>
          <a:xfrm>
            <a:off x="5140036" y="1143000"/>
            <a:ext cx="353288" cy="459293"/>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Down 6">
            <a:extLst>
              <a:ext uri="{FF2B5EF4-FFF2-40B4-BE49-F238E27FC236}">
                <a16:creationId xmlns:a16="http://schemas.microsoft.com/office/drawing/2014/main" id="{F5DB839B-AF05-48B5-BCD1-0ADD9093A703}"/>
              </a:ext>
            </a:extLst>
          </p:cNvPr>
          <p:cNvSpPr/>
          <p:nvPr/>
        </p:nvSpPr>
        <p:spPr>
          <a:xfrm>
            <a:off x="6470078" y="1122507"/>
            <a:ext cx="353289" cy="479786"/>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Down 9">
            <a:extLst>
              <a:ext uri="{FF2B5EF4-FFF2-40B4-BE49-F238E27FC236}">
                <a16:creationId xmlns:a16="http://schemas.microsoft.com/office/drawing/2014/main" id="{8D505249-8049-4668-B341-5CF4EF6D9A1A}"/>
              </a:ext>
            </a:extLst>
          </p:cNvPr>
          <p:cNvSpPr/>
          <p:nvPr/>
        </p:nvSpPr>
        <p:spPr>
          <a:xfrm rot="18442321">
            <a:off x="377029" y="2056497"/>
            <a:ext cx="353288" cy="459293"/>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522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4" descr="NORClogo"/>
          <p:cNvPicPr>
            <a:picLocks noChangeAspect="1" noChangeArrowheads="1"/>
          </p:cNvPicPr>
          <p:nvPr/>
        </p:nvPicPr>
        <p:blipFill>
          <a:blip r:embed="rId3" cstate="print"/>
          <a:srcRect/>
          <a:stretch>
            <a:fillRect/>
          </a:stretch>
        </p:blipFill>
        <p:spPr bwMode="auto">
          <a:xfrm>
            <a:off x="2714526" y="506999"/>
            <a:ext cx="6762946" cy="1090080"/>
          </a:xfrm>
          <a:prstGeom prst="rect">
            <a:avLst/>
          </a:prstGeom>
          <a:noFill/>
          <a:ln w="9525">
            <a:noFill/>
            <a:miter lim="800000"/>
            <a:headEnd/>
            <a:tailEnd/>
          </a:ln>
        </p:spPr>
      </p:pic>
      <p:sp>
        <p:nvSpPr>
          <p:cNvPr id="58370" name="TextBox 3"/>
          <p:cNvSpPr txBox="1">
            <a:spLocks noChangeArrowheads="1"/>
          </p:cNvSpPr>
          <p:nvPr/>
        </p:nvSpPr>
        <p:spPr bwMode="auto">
          <a:xfrm>
            <a:off x="303229" y="1680181"/>
            <a:ext cx="11585541" cy="5324535"/>
          </a:xfrm>
          <a:prstGeom prst="rect">
            <a:avLst/>
          </a:prstGeom>
          <a:noFill/>
          <a:ln w="9525">
            <a:noFill/>
            <a:miter lim="800000"/>
            <a:headEnd/>
            <a:tailEnd/>
          </a:ln>
        </p:spPr>
        <p:txBody>
          <a:bodyPr wrap="square">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2060"/>
                </a:solidFill>
                <a:effectLst/>
                <a:uLnTx/>
                <a:uFillTx/>
                <a:latin typeface="Arial"/>
                <a:ea typeface="+mn-ea"/>
                <a:cs typeface="+mn-cs"/>
              </a:rPr>
              <a:t>Connect with us: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i="1" dirty="0">
              <a:solidFill>
                <a:srgbClr val="002060"/>
              </a:solidFill>
              <a:latin typeface="Arial"/>
            </a:endParaRPr>
          </a:p>
          <a:p>
            <a:pPr algn="ctr">
              <a:defRPr/>
            </a:pPr>
            <a:r>
              <a:rPr lang="en-US" sz="2000" dirty="0">
                <a:solidFill>
                  <a:srgbClr val="002060"/>
                </a:solidFill>
                <a:latin typeface="Arial" pitchFamily="127" charset="0"/>
                <a:ea typeface="ＭＳ Ｐゴシック" pitchFamily="127" charset="-128"/>
                <a:hlinkClick r:id="rId4"/>
              </a:rPr>
              <a:t>www.ltcombudsman.org</a:t>
            </a:r>
            <a:endParaRPr lang="en-US" sz="2000" dirty="0">
              <a:solidFill>
                <a:srgbClr val="002060"/>
              </a:solidFill>
              <a:latin typeface="Arial" pitchFamily="127" charset="0"/>
              <a:ea typeface="ＭＳ Ｐゴシック" pitchFamily="127" charset="-128"/>
            </a:endParaRPr>
          </a:p>
          <a:p>
            <a:pPr algn="ctr">
              <a:defRPr/>
            </a:pPr>
            <a:endParaRPr lang="en-US" sz="1000" dirty="0">
              <a:solidFill>
                <a:srgbClr val="002060"/>
              </a:solidFill>
              <a:latin typeface="Arial" pitchFamily="127" charset="0"/>
              <a:ea typeface="ＭＳ Ｐゴシック" pitchFamily="127" charset="-128"/>
            </a:endParaRPr>
          </a:p>
          <a:p>
            <a:pPr algn="ctr">
              <a:defRPr/>
            </a:pPr>
            <a:r>
              <a:rPr lang="en-US" sz="2000" dirty="0">
                <a:solidFill>
                  <a:srgbClr val="002060"/>
                </a:solidFill>
                <a:latin typeface="Arial" pitchFamily="127" charset="0"/>
                <a:ea typeface="ＭＳ Ｐゴシック" pitchFamily="127" charset="-128"/>
                <a:hlinkClick r:id="rId5"/>
              </a:rPr>
              <a:t>ombudcenter@theconsumervoice.org</a:t>
            </a:r>
            <a:r>
              <a:rPr lang="en-US" sz="2000" dirty="0">
                <a:solidFill>
                  <a:srgbClr val="002060"/>
                </a:solidFill>
                <a:latin typeface="Arial" pitchFamily="127" charset="0"/>
                <a:ea typeface="ＭＳ Ｐゴシック" pitchFamily="127" charset="-128"/>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i="1" dirty="0">
              <a:solidFill>
                <a:srgbClr val="00206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The National LTC Ombudsman Resource Center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rgbClr val="00206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06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@LTCombudcenter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rgbClr val="002060"/>
              </a:solidFill>
              <a:latin typeface="Arial" pitchFamily="127" charset="0"/>
              <a:ea typeface="ＭＳ Ｐゴシック" pitchFamily="127"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a:ea typeface="+mn-ea"/>
                <a:cs typeface="+mn-cs"/>
              </a:rPr>
              <a:t>         </a:t>
            </a:r>
            <a:r>
              <a:rPr kumimoji="0" lang="en-US" sz="1800" b="1" i="0" u="none" strike="noStrike" kern="1200" cap="none" spc="0" normalizeH="0" baseline="0" noProof="0" dirty="0">
                <a:ln>
                  <a:noFill/>
                </a:ln>
                <a:solidFill>
                  <a:srgbClr val="002060"/>
                </a:solidFill>
                <a:effectLst/>
                <a:uLnTx/>
                <a:uFillTx/>
                <a:latin typeface="Arial"/>
                <a:ea typeface="+mn-ea"/>
                <a:cs typeface="+mn-cs"/>
              </a:rPr>
              <a:t>Get our app! Search for "LTC Ombudsman Resource Center" in the Apple Store or Google Play </a:t>
            </a:r>
            <a:endParaRPr kumimoji="0" lang="en-US" sz="1800" b="1"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rPr>
              <a:t>This project was supported, in part, by grant number </a:t>
            </a:r>
            <a:r>
              <a:rPr kumimoji="0" lang="en-US" sz="1200" b="0" i="1" u="none" strike="noStrike" kern="1200" cap="none" spc="0" normalizeH="0" baseline="0" noProof="0" dirty="0">
                <a:ln>
                  <a:noFill/>
                </a:ln>
                <a:solidFill>
                  <a:srgbClr val="002060"/>
                </a:solidFill>
                <a:effectLst/>
                <a:uLnTx/>
                <a:uFillTx/>
                <a:latin typeface="Arial"/>
                <a:ea typeface="+mn-ea"/>
                <a:cs typeface="+mn-cs"/>
              </a:rPr>
              <a:t>90OMRC0001-01-00</a:t>
            </a:r>
            <a:r>
              <a:rPr kumimoji="0" lang="en-US" sz="1200" b="0" i="1" u="none" strike="noStrike" kern="1200" cap="none" spc="0" normalizeH="0" baseline="0" noProof="0" dirty="0">
                <a:ln>
                  <a:noFill/>
                </a:ln>
                <a:solidFill>
                  <a:srgbClr val="002060"/>
                </a:solidFill>
                <a:effectLst/>
                <a:uLnTx/>
                <a:uFillTx/>
                <a:latin typeface="Arial" pitchFamily="127" charset="0"/>
                <a:ea typeface="ＭＳ Ｐゴシック" pitchFamily="127" charset="-128"/>
                <a:cs typeface="+mn-cs"/>
              </a:rPr>
              <a:t>,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a:t>
            </a:r>
          </a:p>
        </p:txBody>
      </p:sp>
      <p:pic>
        <p:nvPicPr>
          <p:cNvPr id="4" name="Picture 3" descr="cid:image003.jpg@01CFB310.A36779F0">
            <a:hlinkClick r:id="rId6"/>
            <a:extLst>
              <a:ext uri="{FF2B5EF4-FFF2-40B4-BE49-F238E27FC236}">
                <a16:creationId xmlns:a16="http://schemas.microsoft.com/office/drawing/2014/main" id="{75775DF9-72AA-45B3-8E26-01B6DDB74C2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934549" y="3429000"/>
            <a:ext cx="512890" cy="444587"/>
          </a:xfrm>
          <a:prstGeom prst="rect">
            <a:avLst/>
          </a:prstGeom>
          <a:noFill/>
          <a:ln>
            <a:noFill/>
          </a:ln>
        </p:spPr>
      </p:pic>
      <p:pic>
        <p:nvPicPr>
          <p:cNvPr id="5" name="Picture 4" descr="cid:image004.jpg@01CFB310.A36779F0">
            <a:hlinkClick r:id="rId8"/>
            <a:extLst>
              <a:ext uri="{FF2B5EF4-FFF2-40B4-BE49-F238E27FC236}">
                <a16:creationId xmlns:a16="http://schemas.microsoft.com/office/drawing/2014/main" id="{6BE81116-3DB1-4096-AB6C-444A0937B6F1}"/>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4493859" y="4122830"/>
            <a:ext cx="504446" cy="504925"/>
          </a:xfrm>
          <a:prstGeom prst="rect">
            <a:avLst/>
          </a:prstGeom>
          <a:noFill/>
          <a:ln>
            <a:noFill/>
          </a:ln>
        </p:spPr>
      </p:pic>
      <p:pic>
        <p:nvPicPr>
          <p:cNvPr id="3" name="Graphic 2" descr="Smart Phone">
            <a:extLst>
              <a:ext uri="{FF2B5EF4-FFF2-40B4-BE49-F238E27FC236}">
                <a16:creationId xmlns:a16="http://schemas.microsoft.com/office/drawing/2014/main" id="{1A524A66-D447-4221-91AD-05F83E1CD9EF}"/>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5155" y="4819831"/>
            <a:ext cx="715976" cy="715976"/>
          </a:xfrm>
          <a:prstGeom prst="rect">
            <a:avLst/>
          </a:prstGeom>
        </p:spPr>
      </p:pic>
    </p:spTree>
    <p:extLst>
      <p:ext uri="{BB962C8B-B14F-4D97-AF65-F5344CB8AC3E}">
        <p14:creationId xmlns:p14="http://schemas.microsoft.com/office/powerpoint/2010/main" val="2324245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Agenda</a:t>
            </a:r>
          </a:p>
        </p:txBody>
      </p:sp>
      <p:sp>
        <p:nvSpPr>
          <p:cNvPr id="3" name="Content Placeholder 2"/>
          <p:cNvSpPr>
            <a:spLocks noGrp="1"/>
          </p:cNvSpPr>
          <p:nvPr>
            <p:ph sz="half" idx="1"/>
          </p:nvPr>
        </p:nvSpPr>
        <p:spPr>
          <a:xfrm>
            <a:off x="609600" y="1673352"/>
            <a:ext cx="10668000" cy="4718304"/>
          </a:xfrm>
        </p:spPr>
        <p:txBody>
          <a:bodyPr/>
          <a:lstStyle/>
          <a:p>
            <a:pPr>
              <a:spcAft>
                <a:spcPts val="600"/>
              </a:spcAft>
            </a:pPr>
            <a:r>
              <a:rPr lang="en-US" dirty="0"/>
              <a:t>Greetings from ACL</a:t>
            </a:r>
          </a:p>
          <a:p>
            <a:pPr>
              <a:spcAft>
                <a:spcPts val="600"/>
              </a:spcAft>
            </a:pPr>
            <a:r>
              <a:rPr lang="en-US" dirty="0"/>
              <a:t>Highlights of Part I Elements </a:t>
            </a:r>
          </a:p>
          <a:p>
            <a:pPr>
              <a:spcAft>
                <a:spcPts val="600"/>
              </a:spcAft>
            </a:pPr>
            <a:r>
              <a:rPr lang="en-US" dirty="0"/>
              <a:t>Discussion</a:t>
            </a:r>
          </a:p>
          <a:p>
            <a:pPr>
              <a:spcAft>
                <a:spcPts val="600"/>
              </a:spcAft>
            </a:pPr>
            <a:r>
              <a:rPr lang="en-US" dirty="0"/>
              <a:t>Resources</a:t>
            </a:r>
          </a:p>
        </p:txBody>
      </p:sp>
    </p:spTree>
    <p:extLst>
      <p:ext uri="{BB962C8B-B14F-4D97-AF65-F5344CB8AC3E}">
        <p14:creationId xmlns:p14="http://schemas.microsoft.com/office/powerpoint/2010/main" val="2988128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ACL Greetings</a:t>
            </a:r>
          </a:p>
        </p:txBody>
      </p:sp>
      <p:sp>
        <p:nvSpPr>
          <p:cNvPr id="3" name="Content Placeholder 2"/>
          <p:cNvSpPr>
            <a:spLocks noGrp="1"/>
          </p:cNvSpPr>
          <p:nvPr>
            <p:ph idx="1"/>
          </p:nvPr>
        </p:nvSpPr>
        <p:spPr>
          <a:xfrm>
            <a:off x="609600" y="2612571"/>
            <a:ext cx="10972800" cy="3864428"/>
          </a:xfrm>
        </p:spPr>
        <p:txBody>
          <a:bodyPr/>
          <a:lstStyle/>
          <a:p>
            <a:pPr algn="ctr">
              <a:spcAft>
                <a:spcPts val="600"/>
              </a:spcAft>
              <a:buNone/>
            </a:pPr>
            <a:r>
              <a:rPr lang="en-US" sz="2600" b="1" dirty="0"/>
              <a:t>Louise Ryan</a:t>
            </a:r>
          </a:p>
          <a:p>
            <a:pPr algn="ctr">
              <a:spcAft>
                <a:spcPts val="600"/>
              </a:spcAft>
              <a:buNone/>
            </a:pPr>
            <a:r>
              <a:rPr lang="en-US" sz="2600" dirty="0"/>
              <a:t>Ombudsman Program Specialist</a:t>
            </a:r>
          </a:p>
          <a:p>
            <a:pPr algn="ctr">
              <a:spcAft>
                <a:spcPts val="600"/>
              </a:spcAft>
              <a:buNone/>
            </a:pPr>
            <a:r>
              <a:rPr lang="en-US" sz="2600" dirty="0"/>
              <a:t>Administration on Aging /Administration for Community Living</a:t>
            </a:r>
          </a:p>
        </p:txBody>
      </p:sp>
    </p:spTree>
    <p:extLst>
      <p:ext uri="{BB962C8B-B14F-4D97-AF65-F5344CB8AC3E}">
        <p14:creationId xmlns:p14="http://schemas.microsoft.com/office/powerpoint/2010/main" val="2240126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52088-79FE-4752-BC0E-910C6DA820A9}"/>
              </a:ext>
            </a:extLst>
          </p:cNvPr>
          <p:cNvSpPr>
            <a:spLocks noGrp="1"/>
          </p:cNvSpPr>
          <p:nvPr>
            <p:ph type="title"/>
          </p:nvPr>
        </p:nvSpPr>
        <p:spPr>
          <a:xfrm>
            <a:off x="393469" y="332290"/>
            <a:ext cx="11405061" cy="1130750"/>
          </a:xfrm>
        </p:spPr>
        <p:txBody>
          <a:bodyPr>
            <a:normAutofit fontScale="90000"/>
          </a:bodyPr>
          <a:lstStyle/>
          <a:p>
            <a:r>
              <a:rPr lang="en-US" sz="3600" b="1" dirty="0"/>
              <a:t>NORS Training Part 1: Case, Complaint, Complainant, and Information and Assistance</a:t>
            </a:r>
          </a:p>
        </p:txBody>
      </p:sp>
      <p:sp>
        <p:nvSpPr>
          <p:cNvPr id="7" name="TextBox 6">
            <a:extLst>
              <a:ext uri="{FF2B5EF4-FFF2-40B4-BE49-F238E27FC236}">
                <a16:creationId xmlns:a16="http://schemas.microsoft.com/office/drawing/2014/main" id="{4B0E7E14-7329-440A-9E87-000A11056B01}"/>
              </a:ext>
            </a:extLst>
          </p:cNvPr>
          <p:cNvSpPr txBox="1"/>
          <p:nvPr/>
        </p:nvSpPr>
        <p:spPr>
          <a:xfrm>
            <a:off x="532015" y="1895302"/>
            <a:ext cx="5752407" cy="4031873"/>
          </a:xfrm>
          <a:prstGeom prst="rect">
            <a:avLst/>
          </a:prstGeom>
          <a:noFill/>
        </p:spPr>
        <p:txBody>
          <a:bodyPr wrap="square" rtlCol="0">
            <a:spAutoFit/>
          </a:bodyPr>
          <a:lstStyle/>
          <a:p>
            <a:r>
              <a:rPr lang="en-US" sz="2600" dirty="0"/>
              <a:t>The three documents for the revised Part I NORS training materials are:</a:t>
            </a:r>
          </a:p>
          <a:p>
            <a:endParaRPr lang="en-US" sz="2800" dirty="0"/>
          </a:p>
          <a:p>
            <a:pPr marL="285750" indent="-285750">
              <a:buFont typeface="Arial" panose="020B0604020202020204" pitchFamily="34" charset="0"/>
              <a:buChar char="•"/>
            </a:pPr>
            <a:r>
              <a:rPr lang="en-US" sz="2400" dirty="0"/>
              <a:t>Basic Principles</a:t>
            </a:r>
          </a:p>
          <a:p>
            <a:pPr marL="285750" indent="-285750">
              <a:buFont typeface="Arial" panose="020B0604020202020204" pitchFamily="34" charset="0"/>
              <a:buChar char="•"/>
            </a:pPr>
            <a:r>
              <a:rPr lang="en-US" sz="2400" dirty="0"/>
              <a:t>Quiz</a:t>
            </a:r>
          </a:p>
          <a:p>
            <a:pPr marL="285750" indent="-285750">
              <a:buFont typeface="Arial" panose="020B0604020202020204" pitchFamily="34" charset="0"/>
              <a:buChar char="•"/>
            </a:pPr>
            <a:r>
              <a:rPr lang="en-US" sz="2400" dirty="0"/>
              <a:t>Quiz Answer Sheet</a:t>
            </a:r>
          </a:p>
          <a:p>
            <a:endParaRPr lang="en-US" sz="2600" dirty="0"/>
          </a:p>
          <a:p>
            <a:r>
              <a:rPr lang="en-US" sz="2600" dirty="0">
                <a:hlinkClick r:id="rId3"/>
              </a:rPr>
              <a:t>https://ltcombudsman.org/omb_support/nors/revised-nors-data-collection</a:t>
            </a:r>
            <a:r>
              <a:rPr lang="en-US" sz="2600" dirty="0"/>
              <a:t> </a:t>
            </a:r>
          </a:p>
          <a:p>
            <a:pPr marL="285750" indent="-285750">
              <a:buFont typeface="Arial" panose="020B0604020202020204" pitchFamily="34" charset="0"/>
              <a:buChar char="•"/>
            </a:pPr>
            <a:endParaRPr lang="en-US" sz="2600" dirty="0"/>
          </a:p>
        </p:txBody>
      </p:sp>
      <p:pic>
        <p:nvPicPr>
          <p:cNvPr id="6" name="Picture 5">
            <a:extLst>
              <a:ext uri="{FF2B5EF4-FFF2-40B4-BE49-F238E27FC236}">
                <a16:creationId xmlns:a16="http://schemas.microsoft.com/office/drawing/2014/main" id="{00BC4767-F264-4C3E-AFA7-0B93CD83944D}"/>
              </a:ext>
            </a:extLst>
          </p:cNvPr>
          <p:cNvPicPr>
            <a:picLocks noChangeAspect="1"/>
          </p:cNvPicPr>
          <p:nvPr/>
        </p:nvPicPr>
        <p:blipFill>
          <a:blip r:embed="rId4"/>
          <a:stretch>
            <a:fillRect/>
          </a:stretch>
        </p:blipFill>
        <p:spPr>
          <a:xfrm>
            <a:off x="6444994" y="1011985"/>
            <a:ext cx="3265136" cy="4200743"/>
          </a:xfrm>
          <a:prstGeom prst="rect">
            <a:avLst/>
          </a:prstGeom>
          <a:ln>
            <a:solidFill>
              <a:schemeClr val="tx1"/>
            </a:solidFill>
          </a:ln>
        </p:spPr>
      </p:pic>
      <p:pic>
        <p:nvPicPr>
          <p:cNvPr id="10" name="Picture 9">
            <a:extLst>
              <a:ext uri="{FF2B5EF4-FFF2-40B4-BE49-F238E27FC236}">
                <a16:creationId xmlns:a16="http://schemas.microsoft.com/office/drawing/2014/main" id="{70D6DB45-0619-42CC-8FF1-8A61BAB55E28}"/>
              </a:ext>
            </a:extLst>
          </p:cNvPr>
          <p:cNvPicPr>
            <a:picLocks noChangeAspect="1"/>
          </p:cNvPicPr>
          <p:nvPr/>
        </p:nvPicPr>
        <p:blipFill>
          <a:blip r:embed="rId5"/>
          <a:stretch>
            <a:fillRect/>
          </a:stretch>
        </p:blipFill>
        <p:spPr>
          <a:xfrm>
            <a:off x="7506746" y="1791386"/>
            <a:ext cx="3380049" cy="4173769"/>
          </a:xfrm>
          <a:prstGeom prst="rect">
            <a:avLst/>
          </a:prstGeom>
          <a:ln>
            <a:solidFill>
              <a:schemeClr val="tx1"/>
            </a:solidFill>
          </a:ln>
        </p:spPr>
      </p:pic>
      <p:pic>
        <p:nvPicPr>
          <p:cNvPr id="12" name="Picture 11">
            <a:extLst>
              <a:ext uri="{FF2B5EF4-FFF2-40B4-BE49-F238E27FC236}">
                <a16:creationId xmlns:a16="http://schemas.microsoft.com/office/drawing/2014/main" id="{CA456CDD-06CF-4D71-833D-04BE88B42505}"/>
              </a:ext>
            </a:extLst>
          </p:cNvPr>
          <p:cNvPicPr>
            <a:picLocks noChangeAspect="1"/>
          </p:cNvPicPr>
          <p:nvPr/>
        </p:nvPicPr>
        <p:blipFill>
          <a:blip r:embed="rId6"/>
          <a:stretch>
            <a:fillRect/>
          </a:stretch>
        </p:blipFill>
        <p:spPr>
          <a:xfrm>
            <a:off x="8725018" y="2543813"/>
            <a:ext cx="3223529" cy="4173769"/>
          </a:xfrm>
          <a:prstGeom prst="rect">
            <a:avLst/>
          </a:prstGeom>
          <a:ln>
            <a:solidFill>
              <a:schemeClr val="tx1"/>
            </a:solidFill>
          </a:ln>
        </p:spPr>
      </p:pic>
    </p:spTree>
    <p:extLst>
      <p:ext uri="{BB962C8B-B14F-4D97-AF65-F5344CB8AC3E}">
        <p14:creationId xmlns:p14="http://schemas.microsoft.com/office/powerpoint/2010/main" val="275952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46C58-FCD2-4C43-A37E-B0C7FD71ACFE}"/>
              </a:ext>
            </a:extLst>
          </p:cNvPr>
          <p:cNvSpPr>
            <a:spLocks noGrp="1"/>
          </p:cNvSpPr>
          <p:nvPr>
            <p:ph type="title"/>
          </p:nvPr>
        </p:nvSpPr>
        <p:spPr>
          <a:xfrm>
            <a:off x="508000" y="466344"/>
            <a:ext cx="10972800" cy="990600"/>
          </a:xfrm>
        </p:spPr>
        <p:txBody>
          <a:bodyPr/>
          <a:lstStyle/>
          <a:p>
            <a:r>
              <a:rPr lang="en-US" b="1" dirty="0"/>
              <a:t>Basic Principles</a:t>
            </a:r>
          </a:p>
        </p:txBody>
      </p:sp>
      <p:sp>
        <p:nvSpPr>
          <p:cNvPr id="3" name="Content Placeholder 2">
            <a:extLst>
              <a:ext uri="{FF2B5EF4-FFF2-40B4-BE49-F238E27FC236}">
                <a16:creationId xmlns:a16="http://schemas.microsoft.com/office/drawing/2014/main" id="{56E2EDF4-DAE9-471B-9574-DBE7E3244C17}"/>
              </a:ext>
            </a:extLst>
          </p:cNvPr>
          <p:cNvSpPr>
            <a:spLocks noGrp="1"/>
          </p:cNvSpPr>
          <p:nvPr>
            <p:ph sz="half" idx="1"/>
          </p:nvPr>
        </p:nvSpPr>
        <p:spPr>
          <a:xfrm>
            <a:off x="609600" y="1673352"/>
            <a:ext cx="5979886" cy="4718304"/>
          </a:xfrm>
        </p:spPr>
        <p:txBody>
          <a:bodyPr/>
          <a:lstStyle/>
          <a:p>
            <a:r>
              <a:rPr lang="en-US" sz="2600" dirty="0"/>
              <a:t>Basic Principles document includes important explanations and reminders.</a:t>
            </a:r>
          </a:p>
          <a:p>
            <a:pPr marL="0" indent="0">
              <a:buNone/>
            </a:pPr>
            <a:endParaRPr lang="en-US" dirty="0"/>
          </a:p>
          <a:p>
            <a:r>
              <a:rPr lang="en-US" sz="2600" dirty="0"/>
              <a:t>In these materials, “Ombudsman” is used as a generic term that may mean the state Ombudsman, a representative of the Office, or the Ombudsman program. </a:t>
            </a:r>
          </a:p>
        </p:txBody>
      </p:sp>
      <p:pic>
        <p:nvPicPr>
          <p:cNvPr id="6" name="Content Placeholder 5">
            <a:extLst>
              <a:ext uri="{FF2B5EF4-FFF2-40B4-BE49-F238E27FC236}">
                <a16:creationId xmlns:a16="http://schemas.microsoft.com/office/drawing/2014/main" id="{63FA807E-1094-471E-B65F-FDB5907DCACD}"/>
              </a:ext>
            </a:extLst>
          </p:cNvPr>
          <p:cNvPicPr>
            <a:picLocks noGrp="1" noChangeAspect="1"/>
          </p:cNvPicPr>
          <p:nvPr>
            <p:ph sz="half" idx="2"/>
          </p:nvPr>
        </p:nvPicPr>
        <p:blipFill>
          <a:blip r:embed="rId3"/>
          <a:stretch>
            <a:fillRect/>
          </a:stretch>
        </p:blipFill>
        <p:spPr>
          <a:xfrm>
            <a:off x="6937828" y="466344"/>
            <a:ext cx="4397829" cy="6139698"/>
          </a:xfrm>
          <a:prstGeom prst="rect">
            <a:avLst/>
          </a:prstGeom>
          <a:ln>
            <a:solidFill>
              <a:schemeClr val="tx1"/>
            </a:solidFill>
          </a:ln>
        </p:spPr>
      </p:pic>
    </p:spTree>
    <p:extLst>
      <p:ext uri="{BB962C8B-B14F-4D97-AF65-F5344CB8AC3E}">
        <p14:creationId xmlns:p14="http://schemas.microsoft.com/office/powerpoint/2010/main" val="2536726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Principles</a:t>
            </a:r>
          </a:p>
        </p:txBody>
      </p:sp>
      <p:sp>
        <p:nvSpPr>
          <p:cNvPr id="3" name="Content Placeholder 2"/>
          <p:cNvSpPr>
            <a:spLocks noGrp="1"/>
          </p:cNvSpPr>
          <p:nvPr>
            <p:ph idx="1"/>
          </p:nvPr>
        </p:nvSpPr>
        <p:spPr/>
        <p:txBody>
          <a:bodyPr>
            <a:normAutofit lnSpcReduction="10000"/>
          </a:bodyPr>
          <a:lstStyle/>
          <a:p>
            <a:pPr marL="0" indent="0">
              <a:buNone/>
            </a:pPr>
            <a:r>
              <a:rPr lang="en-US" sz="2800" dirty="0"/>
              <a:t>A </a:t>
            </a:r>
            <a:r>
              <a:rPr lang="en-US" sz="2800" b="1" u="sng" dirty="0"/>
              <a:t>case</a:t>
            </a:r>
            <a:r>
              <a:rPr lang="en-US" sz="2800" dirty="0"/>
              <a:t> is comprised of a: </a:t>
            </a:r>
          </a:p>
          <a:p>
            <a:pPr marL="0" indent="0">
              <a:buNone/>
            </a:pPr>
            <a:endParaRPr lang="en-US" dirty="0"/>
          </a:p>
          <a:p>
            <a:r>
              <a:rPr lang="en-US" sz="2800" dirty="0"/>
              <a:t>complainant, </a:t>
            </a:r>
          </a:p>
          <a:p>
            <a:r>
              <a:rPr lang="en-US" sz="2800" dirty="0"/>
              <a:t>complaint(s), </a:t>
            </a:r>
          </a:p>
          <a:p>
            <a:r>
              <a:rPr lang="en-US" sz="2800" dirty="0"/>
              <a:t>perpetrator for abuse/neglect/exploitation complaints (A codes), </a:t>
            </a:r>
          </a:p>
          <a:p>
            <a:r>
              <a:rPr lang="en-US" sz="2800" dirty="0"/>
              <a:t>setting, </a:t>
            </a:r>
          </a:p>
          <a:p>
            <a:r>
              <a:rPr lang="en-US" sz="2800" dirty="0"/>
              <a:t>verification, </a:t>
            </a:r>
          </a:p>
          <a:p>
            <a:r>
              <a:rPr lang="en-US" sz="2800" dirty="0"/>
              <a:t>resolution, and </a:t>
            </a:r>
          </a:p>
          <a:p>
            <a:r>
              <a:rPr lang="en-US" sz="2800" dirty="0"/>
              <a:t>information regarding whether a complaint was referred to another agency.</a:t>
            </a:r>
          </a:p>
          <a:p>
            <a:endParaRPr lang="en-US" sz="2800" dirty="0"/>
          </a:p>
          <a:p>
            <a:pPr marL="0" indent="0">
              <a:buNone/>
            </a:pPr>
            <a:endParaRPr lang="en-US" sz="2800" dirty="0"/>
          </a:p>
        </p:txBody>
      </p:sp>
    </p:spTree>
    <p:extLst>
      <p:ext uri="{BB962C8B-B14F-4D97-AF65-F5344CB8AC3E}">
        <p14:creationId xmlns:p14="http://schemas.microsoft.com/office/powerpoint/2010/main" val="1675504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Principles</a:t>
            </a:r>
          </a:p>
        </p:txBody>
      </p:sp>
      <p:sp>
        <p:nvSpPr>
          <p:cNvPr id="3" name="Content Placeholder 2"/>
          <p:cNvSpPr>
            <a:spLocks noGrp="1"/>
          </p:cNvSpPr>
          <p:nvPr>
            <p:ph idx="1"/>
          </p:nvPr>
        </p:nvSpPr>
        <p:spPr/>
        <p:txBody>
          <a:bodyPr>
            <a:normAutofit/>
          </a:bodyPr>
          <a:lstStyle/>
          <a:p>
            <a:pPr marL="0" indent="0">
              <a:buNone/>
            </a:pPr>
            <a:r>
              <a:rPr lang="en-US" sz="3200" dirty="0"/>
              <a:t>Each case must have a minimum of one complaint. </a:t>
            </a:r>
          </a:p>
          <a:p>
            <a:pPr marL="0" indent="0">
              <a:buNone/>
            </a:pPr>
            <a:endParaRPr lang="en-US" sz="3200" dirty="0"/>
          </a:p>
          <a:p>
            <a:pPr marL="0" indent="0">
              <a:buNone/>
            </a:pPr>
            <a:r>
              <a:rPr lang="en-US" sz="3200" dirty="0"/>
              <a:t>A </a:t>
            </a:r>
            <a:r>
              <a:rPr lang="en-US" sz="3200" b="1" u="sng" dirty="0"/>
              <a:t>complaint</a:t>
            </a:r>
            <a:r>
              <a:rPr lang="en-US" sz="3200" dirty="0"/>
              <a:t> is an expression of dissatisfaction or concern brought to, or initiated by, the Ombudsman program which requires Ombudsman program investigation and resolution on behalf of one or more residents of a long-term care facility.</a:t>
            </a:r>
          </a:p>
          <a:p>
            <a:pPr marL="0" indent="0">
              <a:buNone/>
            </a:pPr>
            <a:endParaRPr lang="en-US" sz="3200" dirty="0"/>
          </a:p>
          <a:p>
            <a:pPr marL="0" indent="0">
              <a:buNone/>
            </a:pPr>
            <a:endParaRPr lang="en-US" sz="2700" dirty="0"/>
          </a:p>
        </p:txBody>
      </p:sp>
    </p:spTree>
    <p:extLst>
      <p:ext uri="{BB962C8B-B14F-4D97-AF65-F5344CB8AC3E}">
        <p14:creationId xmlns:p14="http://schemas.microsoft.com/office/powerpoint/2010/main" val="751485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Basic Principles</a:t>
            </a:r>
          </a:p>
        </p:txBody>
      </p:sp>
      <p:sp>
        <p:nvSpPr>
          <p:cNvPr id="3" name="Content Placeholder 2"/>
          <p:cNvSpPr>
            <a:spLocks noGrp="1"/>
          </p:cNvSpPr>
          <p:nvPr>
            <p:ph idx="1"/>
          </p:nvPr>
        </p:nvSpPr>
        <p:spPr/>
        <p:txBody>
          <a:bodyPr/>
          <a:lstStyle/>
          <a:p>
            <a:pPr marL="0" indent="0">
              <a:buNone/>
            </a:pPr>
            <a:endParaRPr lang="en-US" sz="3200" dirty="0"/>
          </a:p>
          <a:p>
            <a:pPr marL="0" indent="0">
              <a:buNone/>
            </a:pPr>
            <a:r>
              <a:rPr lang="en-US" sz="3200" dirty="0"/>
              <a:t>A </a:t>
            </a:r>
            <a:r>
              <a:rPr lang="en-US" sz="3200" b="1" u="sng" dirty="0"/>
              <a:t>complainant</a:t>
            </a:r>
            <a:r>
              <a:rPr lang="en-US" sz="3200" dirty="0"/>
              <a:t> is an individual (i.e., resident, resident representative*/family/friend, facility staff) who requests Ombudsman program complaint investigation services regarding one or more complaints made by, or on behalf of, residents.</a:t>
            </a:r>
          </a:p>
          <a:p>
            <a:pPr marL="0" indent="0">
              <a:buNone/>
            </a:pPr>
            <a:endParaRPr lang="en-US" sz="3200" dirty="0"/>
          </a:p>
          <a:p>
            <a:pPr marL="0" indent="0">
              <a:buNone/>
            </a:pPr>
            <a:endParaRPr lang="en-US" sz="3200" dirty="0"/>
          </a:p>
          <a:p>
            <a:pPr marL="0" indent="0">
              <a:buNone/>
            </a:pPr>
            <a:r>
              <a:rPr lang="en-US" sz="1600" i="1" dirty="0"/>
              <a:t>*resident representative as defined in 45 CFR 1324.1</a:t>
            </a:r>
          </a:p>
          <a:p>
            <a:pPr marL="0" indent="0">
              <a:buNone/>
            </a:pPr>
            <a:endParaRPr lang="en-US" sz="3200" dirty="0"/>
          </a:p>
        </p:txBody>
      </p:sp>
    </p:spTree>
    <p:extLst>
      <p:ext uri="{BB962C8B-B14F-4D97-AF65-F5344CB8AC3E}">
        <p14:creationId xmlns:p14="http://schemas.microsoft.com/office/powerpoint/2010/main" val="29148665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ORC">
      <a:dk1>
        <a:srgbClr val="002060"/>
      </a:dk1>
      <a:lt1>
        <a:sysClr val="window" lastClr="FFFFFF"/>
      </a:lt1>
      <a:dk2>
        <a:srgbClr val="002060"/>
      </a:dk2>
      <a:lt2>
        <a:srgbClr val="E3DED1"/>
      </a:lt2>
      <a:accent1>
        <a:srgbClr val="8AB833"/>
      </a:accent1>
      <a:accent2>
        <a:srgbClr val="8AB833"/>
      </a:accent2>
      <a:accent3>
        <a:srgbClr val="C0CF3A"/>
      </a:accent3>
      <a:accent4>
        <a:srgbClr val="029676"/>
      </a:accent4>
      <a:accent5>
        <a:srgbClr val="4AB5C4"/>
      </a:accent5>
      <a:accent6>
        <a:srgbClr val="0989B1"/>
      </a:accent6>
      <a:hlink>
        <a:srgbClr val="0000CC"/>
      </a:hlink>
      <a:folHlink>
        <a:srgbClr val="BA6906"/>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3072</TotalTime>
  <Words>715</Words>
  <Application>Microsoft Office PowerPoint</Application>
  <PresentationFormat>Widescreen</PresentationFormat>
  <Paragraphs>142</Paragraphs>
  <Slides>20</Slides>
  <Notes>20</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Clarity</vt:lpstr>
      <vt:lpstr>National ombudsman reporting system (NORS) training Part I: OPEN dialogue  Case, Complaint, Complainant, Information and Assistance</vt:lpstr>
      <vt:lpstr>Have a question? Use the Q&amp;A or Chat box.</vt:lpstr>
      <vt:lpstr>Agenda</vt:lpstr>
      <vt:lpstr>ACL Greetings</vt:lpstr>
      <vt:lpstr>NORS Training Part 1: Case, Complaint, Complainant, and Information and Assistance</vt:lpstr>
      <vt:lpstr>Basic Principles</vt:lpstr>
      <vt:lpstr>Basic Principles</vt:lpstr>
      <vt:lpstr>Basic Principles</vt:lpstr>
      <vt:lpstr>Basic Principles</vt:lpstr>
      <vt:lpstr>Basic Principles</vt:lpstr>
      <vt:lpstr>Basic Principles</vt:lpstr>
      <vt:lpstr>Table 1 – Case Data Components Parts A, B, and C – Case and Complaint Codes, Values and Definitions</vt:lpstr>
      <vt:lpstr>Table 1 Highlights</vt:lpstr>
      <vt:lpstr>Open dialogue</vt:lpstr>
      <vt:lpstr>PowerPoint Presentation</vt:lpstr>
      <vt:lpstr>resources</vt:lpstr>
      <vt:lpstr>NORS Instructions, Training, and Materials https://ltcombudsman.org/omb_support/nors  </vt:lpstr>
      <vt:lpstr>NORS Open Dialogue Webinars</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Amity Overall-Laib</dc:creator>
  <cp:lastModifiedBy>Amity Overall-Laib</cp:lastModifiedBy>
  <cp:revision>175</cp:revision>
  <dcterms:created xsi:type="dcterms:W3CDTF">2017-08-16T20:53:38Z</dcterms:created>
  <dcterms:modified xsi:type="dcterms:W3CDTF">2019-10-30T20:34:07Z</dcterms:modified>
</cp:coreProperties>
</file>