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57"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261" r:id="rId22"/>
    <p:sldId id="353" r:id="rId23"/>
    <p:sldId id="354" r:id="rId24"/>
    <p:sldId id="329" r:id="rId25"/>
    <p:sldId id="35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D8C9DB-BF09-4FD0-A23A-A28A108F188A}" v="1" dt="2020-07-16T03:19:40.0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67611" autoAdjust="0"/>
  </p:normalViewPr>
  <p:slideViewPr>
    <p:cSldViewPr snapToGrid="0">
      <p:cViewPr varScale="1">
        <p:scale>
          <a:sx n="45" d="100"/>
          <a:sy n="45" d="100"/>
        </p:scale>
        <p:origin x="13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ity Overall-Laib" userId="bc07e668652b26ae" providerId="LiveId" clId="{BBD8C9DB-BF09-4FD0-A23A-A28A108F188A}"/>
    <pc:docChg chg="custSel delSld modSld">
      <pc:chgData name="Amity Overall-Laib" userId="bc07e668652b26ae" providerId="LiveId" clId="{BBD8C9DB-BF09-4FD0-A23A-A28A108F188A}" dt="2020-07-16T03:27:50.388" v="86" actId="47"/>
      <pc:docMkLst>
        <pc:docMk/>
      </pc:docMkLst>
      <pc:sldChg chg="modSp mod">
        <pc:chgData name="Amity Overall-Laib" userId="bc07e668652b26ae" providerId="LiveId" clId="{BBD8C9DB-BF09-4FD0-A23A-A28A108F188A}" dt="2020-07-16T03:25:35.016" v="45" actId="20577"/>
        <pc:sldMkLst>
          <pc:docMk/>
          <pc:sldMk cId="3333099541" sldId="257"/>
        </pc:sldMkLst>
        <pc:spChg chg="mod">
          <ac:chgData name="Amity Overall-Laib" userId="bc07e668652b26ae" providerId="LiveId" clId="{BBD8C9DB-BF09-4FD0-A23A-A28A108F188A}" dt="2020-07-16T03:25:35.016" v="45" actId="20577"/>
          <ac:spMkLst>
            <pc:docMk/>
            <pc:sldMk cId="3333099541" sldId="257"/>
            <ac:spMk id="2" creationId="{00000000-0000-0000-0000-000000000000}"/>
          </ac:spMkLst>
        </pc:spChg>
      </pc:sldChg>
      <pc:sldChg chg="del">
        <pc:chgData name="Amity Overall-Laib" userId="bc07e668652b26ae" providerId="LiveId" clId="{BBD8C9DB-BF09-4FD0-A23A-A28A108F188A}" dt="2020-07-16T03:20:12.830" v="5" actId="47"/>
        <pc:sldMkLst>
          <pc:docMk/>
          <pc:sldMk cId="2820971826" sldId="333"/>
        </pc:sldMkLst>
      </pc:sldChg>
      <pc:sldChg chg="del">
        <pc:chgData name="Amity Overall-Laib" userId="bc07e668652b26ae" providerId="LiveId" clId="{BBD8C9DB-BF09-4FD0-A23A-A28A108F188A}" dt="2020-07-16T03:20:12.830" v="5" actId="47"/>
        <pc:sldMkLst>
          <pc:docMk/>
          <pc:sldMk cId="334193846" sldId="334"/>
        </pc:sldMkLst>
      </pc:sldChg>
      <pc:sldChg chg="del">
        <pc:chgData name="Amity Overall-Laib" userId="bc07e668652b26ae" providerId="LiveId" clId="{BBD8C9DB-BF09-4FD0-A23A-A28A108F188A}" dt="2020-07-16T03:20:12.830" v="5" actId="47"/>
        <pc:sldMkLst>
          <pc:docMk/>
          <pc:sldMk cId="3903084897" sldId="335"/>
        </pc:sldMkLst>
      </pc:sldChg>
      <pc:sldChg chg="del">
        <pc:chgData name="Amity Overall-Laib" userId="bc07e668652b26ae" providerId="LiveId" clId="{BBD8C9DB-BF09-4FD0-A23A-A28A108F188A}" dt="2020-07-16T03:20:12.830" v="5" actId="47"/>
        <pc:sldMkLst>
          <pc:docMk/>
          <pc:sldMk cId="3200671638" sldId="336"/>
        </pc:sldMkLst>
      </pc:sldChg>
      <pc:sldChg chg="del">
        <pc:chgData name="Amity Overall-Laib" userId="bc07e668652b26ae" providerId="LiveId" clId="{BBD8C9DB-BF09-4FD0-A23A-A28A108F188A}" dt="2020-07-16T03:20:12.830" v="5" actId="47"/>
        <pc:sldMkLst>
          <pc:docMk/>
          <pc:sldMk cId="1515764059" sldId="337"/>
        </pc:sldMkLst>
      </pc:sldChg>
      <pc:sldChg chg="del">
        <pc:chgData name="Amity Overall-Laib" userId="bc07e668652b26ae" providerId="LiveId" clId="{BBD8C9DB-BF09-4FD0-A23A-A28A108F188A}" dt="2020-07-16T03:20:12.830" v="5" actId="47"/>
        <pc:sldMkLst>
          <pc:docMk/>
          <pc:sldMk cId="955960337" sldId="338"/>
        </pc:sldMkLst>
      </pc:sldChg>
      <pc:sldChg chg="del">
        <pc:chgData name="Amity Overall-Laib" userId="bc07e668652b26ae" providerId="LiveId" clId="{BBD8C9DB-BF09-4FD0-A23A-A28A108F188A}" dt="2020-07-16T03:20:12.830" v="5" actId="47"/>
        <pc:sldMkLst>
          <pc:docMk/>
          <pc:sldMk cId="839218520" sldId="339"/>
        </pc:sldMkLst>
      </pc:sldChg>
      <pc:sldChg chg="del">
        <pc:chgData name="Amity Overall-Laib" userId="bc07e668652b26ae" providerId="LiveId" clId="{BBD8C9DB-BF09-4FD0-A23A-A28A108F188A}" dt="2020-07-16T03:20:12.830" v="5" actId="47"/>
        <pc:sldMkLst>
          <pc:docMk/>
          <pc:sldMk cId="568258677" sldId="340"/>
        </pc:sldMkLst>
      </pc:sldChg>
      <pc:sldChg chg="del">
        <pc:chgData name="Amity Overall-Laib" userId="bc07e668652b26ae" providerId="LiveId" clId="{BBD8C9DB-BF09-4FD0-A23A-A28A108F188A}" dt="2020-07-16T03:20:12.830" v="5" actId="47"/>
        <pc:sldMkLst>
          <pc:docMk/>
          <pc:sldMk cId="983109781" sldId="341"/>
        </pc:sldMkLst>
      </pc:sldChg>
      <pc:sldChg chg="del">
        <pc:chgData name="Amity Overall-Laib" userId="bc07e668652b26ae" providerId="LiveId" clId="{BBD8C9DB-BF09-4FD0-A23A-A28A108F188A}" dt="2020-07-16T03:20:12.830" v="5" actId="47"/>
        <pc:sldMkLst>
          <pc:docMk/>
          <pc:sldMk cId="817002324" sldId="342"/>
        </pc:sldMkLst>
      </pc:sldChg>
      <pc:sldChg chg="del">
        <pc:chgData name="Amity Overall-Laib" userId="bc07e668652b26ae" providerId="LiveId" clId="{BBD8C9DB-BF09-4FD0-A23A-A28A108F188A}" dt="2020-07-16T03:20:12.830" v="5" actId="47"/>
        <pc:sldMkLst>
          <pc:docMk/>
          <pc:sldMk cId="2588113323" sldId="343"/>
        </pc:sldMkLst>
      </pc:sldChg>
      <pc:sldChg chg="del">
        <pc:chgData name="Amity Overall-Laib" userId="bc07e668652b26ae" providerId="LiveId" clId="{BBD8C9DB-BF09-4FD0-A23A-A28A108F188A}" dt="2020-07-16T03:20:12.830" v="5" actId="47"/>
        <pc:sldMkLst>
          <pc:docMk/>
          <pc:sldMk cId="2505475549" sldId="344"/>
        </pc:sldMkLst>
      </pc:sldChg>
      <pc:sldChg chg="del">
        <pc:chgData name="Amity Overall-Laib" userId="bc07e668652b26ae" providerId="LiveId" clId="{BBD8C9DB-BF09-4FD0-A23A-A28A108F188A}" dt="2020-07-16T03:20:12.830" v="5" actId="47"/>
        <pc:sldMkLst>
          <pc:docMk/>
          <pc:sldMk cId="762953459" sldId="345"/>
        </pc:sldMkLst>
      </pc:sldChg>
      <pc:sldChg chg="del">
        <pc:chgData name="Amity Overall-Laib" userId="bc07e668652b26ae" providerId="LiveId" clId="{BBD8C9DB-BF09-4FD0-A23A-A28A108F188A}" dt="2020-07-16T03:20:12.830" v="5" actId="47"/>
        <pc:sldMkLst>
          <pc:docMk/>
          <pc:sldMk cId="4196417670" sldId="346"/>
        </pc:sldMkLst>
      </pc:sldChg>
      <pc:sldChg chg="del">
        <pc:chgData name="Amity Overall-Laib" userId="bc07e668652b26ae" providerId="LiveId" clId="{BBD8C9DB-BF09-4FD0-A23A-A28A108F188A}" dt="2020-07-16T03:20:12.830" v="5" actId="47"/>
        <pc:sldMkLst>
          <pc:docMk/>
          <pc:sldMk cId="2508915536" sldId="347"/>
        </pc:sldMkLst>
      </pc:sldChg>
      <pc:sldChg chg="del">
        <pc:chgData name="Amity Overall-Laib" userId="bc07e668652b26ae" providerId="LiveId" clId="{BBD8C9DB-BF09-4FD0-A23A-A28A108F188A}" dt="2020-07-16T03:20:12.830" v="5" actId="47"/>
        <pc:sldMkLst>
          <pc:docMk/>
          <pc:sldMk cId="1748331300" sldId="348"/>
        </pc:sldMkLst>
      </pc:sldChg>
      <pc:sldChg chg="del">
        <pc:chgData name="Amity Overall-Laib" userId="bc07e668652b26ae" providerId="LiveId" clId="{BBD8C9DB-BF09-4FD0-A23A-A28A108F188A}" dt="2020-07-16T03:20:12.830" v="5" actId="47"/>
        <pc:sldMkLst>
          <pc:docMk/>
          <pc:sldMk cId="312099657" sldId="349"/>
        </pc:sldMkLst>
      </pc:sldChg>
      <pc:sldChg chg="del">
        <pc:chgData name="Amity Overall-Laib" userId="bc07e668652b26ae" providerId="LiveId" clId="{BBD8C9DB-BF09-4FD0-A23A-A28A108F188A}" dt="2020-07-16T03:20:12.830" v="5" actId="47"/>
        <pc:sldMkLst>
          <pc:docMk/>
          <pc:sldMk cId="3798177599" sldId="350"/>
        </pc:sldMkLst>
      </pc:sldChg>
      <pc:sldChg chg="del">
        <pc:chgData name="Amity Overall-Laib" userId="bc07e668652b26ae" providerId="LiveId" clId="{BBD8C9DB-BF09-4FD0-A23A-A28A108F188A}" dt="2020-07-16T03:20:12.830" v="5" actId="47"/>
        <pc:sldMkLst>
          <pc:docMk/>
          <pc:sldMk cId="188041959" sldId="351"/>
        </pc:sldMkLst>
      </pc:sldChg>
      <pc:sldChg chg="del">
        <pc:chgData name="Amity Overall-Laib" userId="bc07e668652b26ae" providerId="LiveId" clId="{BBD8C9DB-BF09-4FD0-A23A-A28A108F188A}" dt="2020-07-16T03:25:39.636" v="46" actId="47"/>
        <pc:sldMkLst>
          <pc:docMk/>
          <pc:sldMk cId="2015730079" sldId="355"/>
        </pc:sldMkLst>
      </pc:sldChg>
      <pc:sldChg chg="modSp mod">
        <pc:chgData name="Amity Overall-Laib" userId="bc07e668652b26ae" providerId="LiveId" clId="{BBD8C9DB-BF09-4FD0-A23A-A28A108F188A}" dt="2020-07-16T03:25:59.445" v="51" actId="20577"/>
        <pc:sldMkLst>
          <pc:docMk/>
          <pc:sldMk cId="2217894514" sldId="359"/>
        </pc:sldMkLst>
        <pc:spChg chg="mod">
          <ac:chgData name="Amity Overall-Laib" userId="bc07e668652b26ae" providerId="LiveId" clId="{BBD8C9DB-BF09-4FD0-A23A-A28A108F188A}" dt="2020-07-16T03:19:40.126" v="0" actId="27636"/>
          <ac:spMkLst>
            <pc:docMk/>
            <pc:sldMk cId="2217894514" sldId="359"/>
            <ac:spMk id="2" creationId="{00000000-0000-0000-0000-000000000000}"/>
          </ac:spMkLst>
        </pc:spChg>
        <pc:spChg chg="mod">
          <ac:chgData name="Amity Overall-Laib" userId="bc07e668652b26ae" providerId="LiveId" clId="{BBD8C9DB-BF09-4FD0-A23A-A28A108F188A}" dt="2020-07-16T03:25:59.445" v="51" actId="20577"/>
          <ac:spMkLst>
            <pc:docMk/>
            <pc:sldMk cId="2217894514" sldId="359"/>
            <ac:spMk id="3" creationId="{00000000-0000-0000-0000-000000000000}"/>
          </ac:spMkLst>
        </pc:spChg>
      </pc:sldChg>
      <pc:sldChg chg="modSp mod">
        <pc:chgData name="Amity Overall-Laib" userId="bc07e668652b26ae" providerId="LiveId" clId="{BBD8C9DB-BF09-4FD0-A23A-A28A108F188A}" dt="2020-07-16T03:26:11.782" v="57" actId="27636"/>
        <pc:sldMkLst>
          <pc:docMk/>
          <pc:sldMk cId="3444998241" sldId="360"/>
        </pc:sldMkLst>
        <pc:spChg chg="mod">
          <ac:chgData name="Amity Overall-Laib" userId="bc07e668652b26ae" providerId="LiveId" clId="{BBD8C9DB-BF09-4FD0-A23A-A28A108F188A}" dt="2020-07-16T03:26:11.782" v="57" actId="27636"/>
          <ac:spMkLst>
            <pc:docMk/>
            <pc:sldMk cId="3444998241" sldId="360"/>
            <ac:spMk id="3" creationId="{00000000-0000-0000-0000-000000000000}"/>
          </ac:spMkLst>
        </pc:spChg>
      </pc:sldChg>
      <pc:sldChg chg="modSp mod">
        <pc:chgData name="Amity Overall-Laib" userId="bc07e668652b26ae" providerId="LiveId" clId="{BBD8C9DB-BF09-4FD0-A23A-A28A108F188A}" dt="2020-07-16T03:26:21.014" v="61" actId="27636"/>
        <pc:sldMkLst>
          <pc:docMk/>
          <pc:sldMk cId="1910463368" sldId="361"/>
        </pc:sldMkLst>
        <pc:spChg chg="mod">
          <ac:chgData name="Amity Overall-Laib" userId="bc07e668652b26ae" providerId="LiveId" clId="{BBD8C9DB-BF09-4FD0-A23A-A28A108F188A}" dt="2020-07-16T03:26:21.014" v="61" actId="27636"/>
          <ac:spMkLst>
            <pc:docMk/>
            <pc:sldMk cId="1910463368" sldId="361"/>
            <ac:spMk id="3" creationId="{00000000-0000-0000-0000-000000000000}"/>
          </ac:spMkLst>
        </pc:spChg>
      </pc:sldChg>
      <pc:sldChg chg="modSp mod">
        <pc:chgData name="Amity Overall-Laib" userId="bc07e668652b26ae" providerId="LiveId" clId="{BBD8C9DB-BF09-4FD0-A23A-A28A108F188A}" dt="2020-07-16T03:26:29.635" v="64" actId="14100"/>
        <pc:sldMkLst>
          <pc:docMk/>
          <pc:sldMk cId="3554670784" sldId="362"/>
        </pc:sldMkLst>
        <pc:spChg chg="mod">
          <ac:chgData name="Amity Overall-Laib" userId="bc07e668652b26ae" providerId="LiveId" clId="{BBD8C9DB-BF09-4FD0-A23A-A28A108F188A}" dt="2020-07-16T03:26:29.635" v="64" actId="14100"/>
          <ac:spMkLst>
            <pc:docMk/>
            <pc:sldMk cId="3554670784" sldId="362"/>
            <ac:spMk id="3" creationId="{00000000-0000-0000-0000-000000000000}"/>
          </ac:spMkLst>
        </pc:spChg>
      </pc:sldChg>
      <pc:sldChg chg="modSp mod">
        <pc:chgData name="Amity Overall-Laib" userId="bc07e668652b26ae" providerId="LiveId" clId="{BBD8C9DB-BF09-4FD0-A23A-A28A108F188A}" dt="2020-07-16T03:19:40.139" v="1" actId="27636"/>
        <pc:sldMkLst>
          <pc:docMk/>
          <pc:sldMk cId="4123964006" sldId="363"/>
        </pc:sldMkLst>
        <pc:spChg chg="mod">
          <ac:chgData name="Amity Overall-Laib" userId="bc07e668652b26ae" providerId="LiveId" clId="{BBD8C9DB-BF09-4FD0-A23A-A28A108F188A}" dt="2020-07-16T03:19:40.139" v="1" actId="27636"/>
          <ac:spMkLst>
            <pc:docMk/>
            <pc:sldMk cId="4123964006" sldId="363"/>
            <ac:spMk id="2" creationId="{00000000-0000-0000-0000-000000000000}"/>
          </ac:spMkLst>
        </pc:spChg>
      </pc:sldChg>
      <pc:sldChg chg="modSp mod">
        <pc:chgData name="Amity Overall-Laib" userId="bc07e668652b26ae" providerId="LiveId" clId="{BBD8C9DB-BF09-4FD0-A23A-A28A108F188A}" dt="2020-07-16T03:26:41.166" v="67" actId="14100"/>
        <pc:sldMkLst>
          <pc:docMk/>
          <pc:sldMk cId="749375894" sldId="364"/>
        </pc:sldMkLst>
        <pc:spChg chg="mod">
          <ac:chgData name="Amity Overall-Laib" userId="bc07e668652b26ae" providerId="LiveId" clId="{BBD8C9DB-BF09-4FD0-A23A-A28A108F188A}" dt="2020-07-16T03:26:41.166" v="67" actId="14100"/>
          <ac:spMkLst>
            <pc:docMk/>
            <pc:sldMk cId="749375894" sldId="364"/>
            <ac:spMk id="3" creationId="{00000000-0000-0000-0000-000000000000}"/>
          </ac:spMkLst>
        </pc:spChg>
      </pc:sldChg>
      <pc:sldChg chg="modSp mod">
        <pc:chgData name="Amity Overall-Laib" userId="bc07e668652b26ae" providerId="LiveId" clId="{BBD8C9DB-BF09-4FD0-A23A-A28A108F188A}" dt="2020-07-16T03:26:48.654" v="69" actId="14100"/>
        <pc:sldMkLst>
          <pc:docMk/>
          <pc:sldMk cId="1825661431" sldId="365"/>
        </pc:sldMkLst>
        <pc:spChg chg="mod">
          <ac:chgData name="Amity Overall-Laib" userId="bc07e668652b26ae" providerId="LiveId" clId="{BBD8C9DB-BF09-4FD0-A23A-A28A108F188A}" dt="2020-07-16T03:26:48.654" v="69" actId="14100"/>
          <ac:spMkLst>
            <pc:docMk/>
            <pc:sldMk cId="1825661431" sldId="365"/>
            <ac:spMk id="3" creationId="{00000000-0000-0000-0000-000000000000}"/>
          </ac:spMkLst>
        </pc:spChg>
      </pc:sldChg>
      <pc:sldChg chg="modSp mod">
        <pc:chgData name="Amity Overall-Laib" userId="bc07e668652b26ae" providerId="LiveId" clId="{BBD8C9DB-BF09-4FD0-A23A-A28A108F188A}" dt="2020-07-16T03:27:04.338" v="75" actId="20577"/>
        <pc:sldMkLst>
          <pc:docMk/>
          <pc:sldMk cId="3866379737" sldId="366"/>
        </pc:sldMkLst>
        <pc:spChg chg="mod">
          <ac:chgData name="Amity Overall-Laib" userId="bc07e668652b26ae" providerId="LiveId" clId="{BBD8C9DB-BF09-4FD0-A23A-A28A108F188A}" dt="2020-07-16T03:19:40.156" v="4" actId="27636"/>
          <ac:spMkLst>
            <pc:docMk/>
            <pc:sldMk cId="3866379737" sldId="366"/>
            <ac:spMk id="2" creationId="{00000000-0000-0000-0000-000000000000}"/>
          </ac:spMkLst>
        </pc:spChg>
        <pc:spChg chg="mod">
          <ac:chgData name="Amity Overall-Laib" userId="bc07e668652b26ae" providerId="LiveId" clId="{BBD8C9DB-BF09-4FD0-A23A-A28A108F188A}" dt="2020-07-16T03:27:04.338" v="75" actId="20577"/>
          <ac:spMkLst>
            <pc:docMk/>
            <pc:sldMk cId="3866379737" sldId="366"/>
            <ac:spMk id="3" creationId="{00000000-0000-0000-0000-000000000000}"/>
          </ac:spMkLst>
        </pc:spChg>
      </pc:sldChg>
      <pc:sldChg chg="modSp mod">
        <pc:chgData name="Amity Overall-Laib" userId="bc07e668652b26ae" providerId="LiveId" clId="{BBD8C9DB-BF09-4FD0-A23A-A28A108F188A}" dt="2020-07-16T03:27:17.598" v="78" actId="20577"/>
        <pc:sldMkLst>
          <pc:docMk/>
          <pc:sldMk cId="248005939" sldId="368"/>
        </pc:sldMkLst>
        <pc:spChg chg="mod">
          <ac:chgData name="Amity Overall-Laib" userId="bc07e668652b26ae" providerId="LiveId" clId="{BBD8C9DB-BF09-4FD0-A23A-A28A108F188A}" dt="2020-07-16T03:27:17.598" v="78" actId="20577"/>
          <ac:spMkLst>
            <pc:docMk/>
            <pc:sldMk cId="248005939" sldId="368"/>
            <ac:spMk id="3" creationId="{00000000-0000-0000-0000-000000000000}"/>
          </ac:spMkLst>
        </pc:spChg>
      </pc:sldChg>
      <pc:sldChg chg="modSp mod">
        <pc:chgData name="Amity Overall-Laib" userId="bc07e668652b26ae" providerId="LiveId" clId="{BBD8C9DB-BF09-4FD0-A23A-A28A108F188A}" dt="2020-07-16T03:27:28.792" v="79" actId="14100"/>
        <pc:sldMkLst>
          <pc:docMk/>
          <pc:sldMk cId="860709071" sldId="372"/>
        </pc:sldMkLst>
        <pc:spChg chg="mod">
          <ac:chgData name="Amity Overall-Laib" userId="bc07e668652b26ae" providerId="LiveId" clId="{BBD8C9DB-BF09-4FD0-A23A-A28A108F188A}" dt="2020-07-16T03:27:28.792" v="79" actId="14100"/>
          <ac:spMkLst>
            <pc:docMk/>
            <pc:sldMk cId="860709071" sldId="372"/>
            <ac:spMk id="3" creationId="{00000000-0000-0000-0000-000000000000}"/>
          </ac:spMkLst>
        </pc:spChg>
      </pc:sldChg>
      <pc:sldChg chg="modSp mod">
        <pc:chgData name="Amity Overall-Laib" userId="bc07e668652b26ae" providerId="LiveId" clId="{BBD8C9DB-BF09-4FD0-A23A-A28A108F188A}" dt="2020-07-16T03:27:43.243" v="85" actId="1076"/>
        <pc:sldMkLst>
          <pc:docMk/>
          <pc:sldMk cId="3247031792" sldId="373"/>
        </pc:sldMkLst>
        <pc:spChg chg="mod">
          <ac:chgData name="Amity Overall-Laib" userId="bc07e668652b26ae" providerId="LiveId" clId="{BBD8C9DB-BF09-4FD0-A23A-A28A108F188A}" dt="2020-07-16T03:27:35.864" v="81" actId="14100"/>
          <ac:spMkLst>
            <pc:docMk/>
            <pc:sldMk cId="3247031792" sldId="373"/>
            <ac:spMk id="3" creationId="{00000000-0000-0000-0000-000000000000}"/>
          </ac:spMkLst>
        </pc:spChg>
        <pc:picChg chg="mod">
          <ac:chgData name="Amity Overall-Laib" userId="bc07e668652b26ae" providerId="LiveId" clId="{BBD8C9DB-BF09-4FD0-A23A-A28A108F188A}" dt="2020-07-16T03:27:43.243" v="85" actId="1076"/>
          <ac:picMkLst>
            <pc:docMk/>
            <pc:sldMk cId="3247031792" sldId="373"/>
            <ac:picMk id="4" creationId="{00000000-0000-0000-0000-000000000000}"/>
          </ac:picMkLst>
        </pc:picChg>
      </pc:sldChg>
      <pc:sldChg chg="del">
        <pc:chgData name="Amity Overall-Laib" userId="bc07e668652b26ae" providerId="LiveId" clId="{BBD8C9DB-BF09-4FD0-A23A-A28A108F188A}" dt="2020-07-16T03:27:50.388" v="86" actId="47"/>
        <pc:sldMkLst>
          <pc:docMk/>
          <pc:sldMk cId="2420865790" sldId="3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ED5E1-4A79-4607-B05E-066BA80387E1}" type="datetimeFigureOut">
              <a:rPr lang="en-US" smtClean="0"/>
              <a:t>7/15/2020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422E6-57C4-472B-BB37-763E50B58060}" type="slidenum">
              <a:rPr lang="en-US" smtClean="0"/>
              <a:t>‹#›</a:t>
            </a:fld>
            <a:endParaRPr lang="en-US" dirty="0"/>
          </a:p>
        </p:txBody>
      </p:sp>
    </p:spTree>
    <p:extLst>
      <p:ext uri="{BB962C8B-B14F-4D97-AF65-F5344CB8AC3E}">
        <p14:creationId xmlns:p14="http://schemas.microsoft.com/office/powerpoint/2010/main" val="3968210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Across the globe and across our nation,</a:t>
            </a:r>
            <a:r>
              <a:rPr lang="en-US" baseline="0" dirty="0"/>
              <a:t> a large number of cases have been reported, thousands of people have died and hundreds of thousands have been affected. But, no matter the number, each person is an individual which reinforces the need for person centered care.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0E1C74-3A49-4648-801B-6CAC407B82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7691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#2:</a:t>
            </a:r>
            <a:r>
              <a:rPr lang="en-US" baseline="0" dirty="0"/>
              <a:t> </a:t>
            </a:r>
            <a:r>
              <a:rPr lang="en-US" dirty="0"/>
              <a:t>-stimulate community hospitality</a:t>
            </a:r>
          </a:p>
          <a:p>
            <a:pPr marL="0" indent="0">
              <a:buNone/>
            </a:pPr>
            <a:r>
              <a:rPr lang="en-US" dirty="0"/>
              <a:t>-enlist community members in assisting people to define and work toward a desirable future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BFD68C-E0FB-C647-BDF5-DEA45542B5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3072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 a valued member of the community:</a:t>
            </a:r>
            <a:r>
              <a:rPr lang="en-US" baseline="0" dirty="0"/>
              <a:t> How are you regarded by others? How do other people look at you?</a:t>
            </a:r>
          </a:p>
          <a:p>
            <a:endParaRPr lang="en-US" baseline="0" dirty="0"/>
          </a:p>
          <a:p>
            <a:r>
              <a:rPr lang="en-US" baseline="0" dirty="0"/>
              <a:t>If we understand what’s important to the person, then our interventions will support that through what’s important “for” then.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BFD68C-E0FB-C647-BDF5-DEA45542B5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4604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helps us build a story to introduce</a:t>
            </a:r>
            <a:r>
              <a:rPr lang="en-US" baseline="0" dirty="0"/>
              <a:t> the person – because we typically introduce via paper/documentation</a:t>
            </a:r>
          </a:p>
          <a:p>
            <a:endParaRPr lang="en-US" baseline="0" dirty="0"/>
          </a:p>
          <a:p>
            <a:r>
              <a:rPr lang="en-US" baseline="0" dirty="0"/>
              <a:t>This is more than an assessment, it’s a spark for conversation – follow it wherever it goes.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BFD68C-E0FB-C647-BDF5-DEA45542B5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695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exercise is a really simple way of analyzing</a:t>
            </a:r>
            <a:r>
              <a:rPr lang="en-US" baseline="0" dirty="0"/>
              <a:t> what is happening in someone’s life from more than one perspective, it can help to identify whether what is important to them is present in their life, and whether they are being support in a way that makes sense to them. Problems surface where there are areas of disagreement in people’s lives. By looking at what is working and what is not working from different perspectives, it is clear where there is agreement and where there is difference. </a:t>
            </a:r>
            <a:endParaRPr lang="en-US" dirty="0"/>
          </a:p>
          <a:p>
            <a:endParaRPr lang="en-US" dirty="0"/>
          </a:p>
          <a:p>
            <a:r>
              <a:rPr lang="en-US" dirty="0"/>
              <a:t>Being unconditionally</a:t>
            </a:r>
            <a:r>
              <a:rPr lang="en-US" baseline="0" dirty="0"/>
              <a:t> constructive: </a:t>
            </a:r>
            <a:r>
              <a:rPr lang="en-US" dirty="0"/>
              <a:t>No matter</a:t>
            </a:r>
            <a:r>
              <a:rPr lang="en-US" baseline="0" dirty="0"/>
              <a:t> how tempted you are to take sides, you don’t. You don’t criticize people’s perspectives. Solutions will pop up when you facilitate it well.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BFD68C-E0FB-C647-BDF5-DEA45542B5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1294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What it does</a:t>
            </a:r>
          </a:p>
          <a:p>
            <a:r>
              <a:rPr lang="en-US" sz="1200" b="0" i="0" kern="1200" dirty="0">
                <a:solidFill>
                  <a:schemeClr val="tx1"/>
                </a:solidFill>
                <a:effectLst/>
                <a:latin typeface="+mn-lt"/>
                <a:ea typeface="+mn-ea"/>
                <a:cs typeface="+mn-cs"/>
              </a:rPr>
              <a:t>It is a way to think about and identify specific roles and responsibilities of people in a particular situation, so that people know what has to be done a particular way and where they can experiment and be creative. It also identifies what is not part of someone’s role.</a:t>
            </a:r>
          </a:p>
          <a:p>
            <a:r>
              <a:rPr lang="en-US" sz="1200" b="1" i="0" kern="1200" dirty="0">
                <a:solidFill>
                  <a:schemeClr val="tx1"/>
                </a:solidFill>
                <a:effectLst/>
                <a:latin typeface="+mn-lt"/>
                <a:ea typeface="+mn-ea"/>
                <a:cs typeface="+mn-cs"/>
              </a:rPr>
              <a:t>How it helps</a:t>
            </a:r>
          </a:p>
          <a:p>
            <a:r>
              <a:rPr lang="en-US" sz="1200" b="0" i="0" kern="1200" dirty="0">
                <a:solidFill>
                  <a:schemeClr val="tx1"/>
                </a:solidFill>
                <a:effectLst/>
                <a:latin typeface="+mn-lt"/>
                <a:ea typeface="+mn-ea"/>
                <a:cs typeface="+mn-cs"/>
              </a:rPr>
              <a:t>It can help to clarify the roles of the different professionals and agencies involved in supporting someone. This can feed into care and support planning, and can be used to sort roles and expectations in a team plan.</a:t>
            </a:r>
          </a:p>
          <a:p>
            <a:r>
              <a:rPr lang="en-US" baseline="0" dirty="0"/>
              <a:t>d what do you have in mind? What she buys is up to her but if she cannot afford, judgment and creativity is helpful. </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BFD68C-E0FB-C647-BDF5-DEA45542B5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2076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Charles</a:t>
            </a:r>
            <a:r>
              <a:rPr lang="en-US" baseline="0" dirty="0"/>
              <a:t> Handy, The Empty Raincoat (UK)</a:t>
            </a:r>
          </a:p>
          <a:p>
            <a:r>
              <a:rPr lang="en-US" baseline="0" dirty="0"/>
              <a:t>The Age of Paradox (in the US) read the chapter. </a:t>
            </a:r>
          </a:p>
          <a:p>
            <a:endParaRPr lang="en-US" baseline="0" dirty="0"/>
          </a:p>
          <a:p>
            <a:r>
              <a:rPr lang="en-US" baseline="0" dirty="0"/>
              <a:t>Carrie: Michaels craft store. Going into Michaels is a time to walk out with things for her crafting projects. Doesn’t always have the money. It is your core responsibility to ask Carrie if she has money – is it enough? Do you want to go to Michaels an</a:t>
            </a:r>
          </a:p>
          <a:p>
            <a:endParaRPr lang="en-US" baseline="0" dirty="0"/>
          </a:p>
          <a:p>
            <a:r>
              <a:rPr lang="en-US" sz="1200" b="1" i="0" kern="1200" dirty="0">
                <a:solidFill>
                  <a:schemeClr val="tx1"/>
                </a:solidFill>
                <a:effectLst/>
                <a:latin typeface="+mn-lt"/>
                <a:ea typeface="+mn-ea"/>
                <a:cs typeface="+mn-cs"/>
              </a:rPr>
              <a:t>What it does</a:t>
            </a:r>
          </a:p>
          <a:p>
            <a:r>
              <a:rPr lang="en-US" sz="1200" b="0" i="0" kern="1200" dirty="0">
                <a:solidFill>
                  <a:schemeClr val="tx1"/>
                </a:solidFill>
                <a:effectLst/>
                <a:latin typeface="+mn-lt"/>
                <a:ea typeface="+mn-ea"/>
                <a:cs typeface="+mn-cs"/>
              </a:rPr>
              <a:t>It is a way to think about and identify specific roles and responsibilities of people in a particular situation, so that people know what has to be done a particular way and where they can experiment and be creative. It also identifies what is not part of someone’s role.</a:t>
            </a:r>
          </a:p>
          <a:p>
            <a:r>
              <a:rPr lang="en-US" sz="1200" b="1" i="0" kern="1200" dirty="0">
                <a:solidFill>
                  <a:schemeClr val="tx1"/>
                </a:solidFill>
                <a:effectLst/>
                <a:latin typeface="+mn-lt"/>
                <a:ea typeface="+mn-ea"/>
                <a:cs typeface="+mn-cs"/>
              </a:rPr>
              <a:t>How it helps</a:t>
            </a:r>
          </a:p>
          <a:p>
            <a:r>
              <a:rPr lang="en-US" sz="1200" b="0" i="0" kern="1200" dirty="0">
                <a:solidFill>
                  <a:schemeClr val="tx1"/>
                </a:solidFill>
                <a:effectLst/>
                <a:latin typeface="+mn-lt"/>
                <a:ea typeface="+mn-ea"/>
                <a:cs typeface="+mn-cs"/>
              </a:rPr>
              <a:t>It can help to clarify the roles of the different professionals and agencies involved in supporting someone. This can feed into care and support planning, and can be used to sort roles and expectations in a team plan.</a:t>
            </a:r>
          </a:p>
          <a:p>
            <a:r>
              <a:rPr lang="en-US" baseline="0" dirty="0"/>
              <a:t>d what do you have in mind? What she buys is up to her but if she cannot afford, judgment and creativity is helpful.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BFD68C-E0FB-C647-BDF5-DEA45542B5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8712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never done learning. Some people change quickly and some people change slowly, but we are always learning.</a:t>
            </a:r>
          </a:p>
          <a:p>
            <a:endParaRPr lang="en-US" dirty="0"/>
          </a:p>
          <a:p>
            <a:endParaRPr lang="en-US" dirty="0"/>
          </a:p>
          <a:p>
            <a:r>
              <a:rPr lang="en-US" dirty="0"/>
              <a:t>Reflecting this in our documentation</a:t>
            </a:r>
          </a:p>
          <a:p>
            <a:endParaRPr lang="en-US" dirty="0"/>
          </a:p>
          <a:p>
            <a:r>
              <a:rPr lang="en-US" dirty="0"/>
              <a:t>It gives you a</a:t>
            </a:r>
            <a:r>
              <a:rPr lang="en-US" baseline="0" dirty="0"/>
              <a:t> process to help you to record what you are learning while supporting someone. It is more useful when people are trying out new activities or are being supported by a new staff member. By capturing this information and re</a:t>
            </a:r>
          </a:p>
          <a:p>
            <a:endParaRPr lang="en-US" baseline="0" dirty="0"/>
          </a:p>
          <a:p>
            <a:r>
              <a:rPr lang="en-US" sz="1200" b="1" i="0" kern="1200" dirty="0">
                <a:solidFill>
                  <a:schemeClr val="tx1"/>
                </a:solidFill>
                <a:effectLst/>
                <a:latin typeface="+mn-lt"/>
                <a:ea typeface="+mn-ea"/>
                <a:cs typeface="+mn-cs"/>
              </a:rPr>
              <a:t>What it does?</a:t>
            </a:r>
          </a:p>
          <a:p>
            <a:r>
              <a:rPr lang="en-US" sz="1200" b="0" i="0" kern="1200" dirty="0">
                <a:solidFill>
                  <a:schemeClr val="tx1"/>
                </a:solidFill>
                <a:effectLst/>
                <a:latin typeface="+mn-lt"/>
                <a:ea typeface="+mn-ea"/>
                <a:cs typeface="+mn-cs"/>
              </a:rPr>
              <a:t>It gives you a process to help you to record what you are learning whilst supporting someone. It is most useful when people are trying out new activities or are being supported by a new staff member. By capturing this information and reviewing it, the whole team can keep learning how to give the best support.</a:t>
            </a:r>
          </a:p>
          <a:p>
            <a:r>
              <a:rPr lang="en-US" sz="1200" b="1" i="0" kern="1200" dirty="0">
                <a:solidFill>
                  <a:schemeClr val="tx1"/>
                </a:solidFill>
                <a:effectLst/>
                <a:latin typeface="+mn-lt"/>
                <a:ea typeface="+mn-ea"/>
                <a:cs typeface="+mn-cs"/>
              </a:rPr>
              <a:t>How it helps</a:t>
            </a:r>
          </a:p>
          <a:p>
            <a:r>
              <a:rPr lang="en-US" sz="1200" b="0" i="0" kern="1200" dirty="0">
                <a:solidFill>
                  <a:schemeClr val="tx1"/>
                </a:solidFill>
                <a:effectLst/>
                <a:latin typeface="+mn-lt"/>
                <a:ea typeface="+mn-ea"/>
                <a:cs typeface="+mn-cs"/>
              </a:rPr>
              <a:t>Crucially, learning logs ensure that in-depth knowledge and understanding of a person is shared with the wider team so that they too can support them well. They should be reviewed regularly by team leaders and shared with the people involved in the support.</a:t>
            </a:r>
          </a:p>
          <a:p>
            <a:r>
              <a:rPr lang="en-US" baseline="0" dirty="0"/>
              <a:t>viewing it, the whole team can keep learning how to give the best support. This can also be shared with the wider team so that they too can support them well.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6BFD68C-E0FB-C647-BDF5-DEA45542B5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4855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Placeholder 2"/>
          <p:cNvSpPr>
            <a:spLocks noGrp="1" noRot="1" noChangeAspect="1"/>
          </p:cNvSpPr>
          <p:nvPr>
            <p:ph type="sldImg"/>
          </p:nvPr>
        </p:nvSpPr>
        <p:spPr bwMode="auto">
          <a:noFill/>
          <a:ln>
            <a:solidFill>
              <a:srgbClr val="000000"/>
            </a:solidFill>
            <a:miter lim="800000"/>
            <a:headEnd/>
            <a:tailEnd/>
          </a:ln>
        </p:spPr>
      </p:sp>
      <p:sp>
        <p:nvSpPr>
          <p:cNvPr id="97283"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79170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Wednesday, July 15,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extLst>
      <p:ext uri="{BB962C8B-B14F-4D97-AF65-F5344CB8AC3E}">
        <p14:creationId xmlns:p14="http://schemas.microsoft.com/office/powerpoint/2010/main" val="164970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Wednesday, July 15,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extLst>
      <p:ext uri="{BB962C8B-B14F-4D97-AF65-F5344CB8AC3E}">
        <p14:creationId xmlns:p14="http://schemas.microsoft.com/office/powerpoint/2010/main" val="288113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Wednesday, July 15,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extLst>
      <p:ext uri="{BB962C8B-B14F-4D97-AF65-F5344CB8AC3E}">
        <p14:creationId xmlns:p14="http://schemas.microsoft.com/office/powerpoint/2010/main" val="671388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764988" y="6122895"/>
            <a:ext cx="2844800" cy="259317"/>
          </a:xfrm>
        </p:spPr>
        <p:txBody>
          <a:bodyPr/>
          <a:lstStyle/>
          <a:p>
            <a:fld id="{FB18A65A-6E2A-8B4A-8E8F-58CADFE8C990}" type="datetimeFigureOut">
              <a:rPr lang="en-US" smtClean="0"/>
              <a:t>7/15/2020</a:t>
            </a:fld>
            <a:endParaRPr lang="en-US" dirty="0"/>
          </a:p>
        </p:txBody>
      </p:sp>
      <p:sp>
        <p:nvSpPr>
          <p:cNvPr id="5" name="Footer Placeholder 4"/>
          <p:cNvSpPr>
            <a:spLocks noGrp="1"/>
          </p:cNvSpPr>
          <p:nvPr>
            <p:ph type="ftr" sz="quarter" idx="11"/>
          </p:nvPr>
        </p:nvSpPr>
        <p:spPr>
          <a:xfrm>
            <a:off x="7518400" y="6122894"/>
            <a:ext cx="3860800" cy="257810"/>
          </a:xfrm>
        </p:spPr>
        <p:txBody>
          <a:bodyPr/>
          <a:lstStyle/>
          <a:p>
            <a:endParaRPr lang="en-US" dirty="0"/>
          </a:p>
        </p:txBody>
      </p:sp>
      <p:sp>
        <p:nvSpPr>
          <p:cNvPr id="6" name="Slide Number Placeholder 5"/>
          <p:cNvSpPr>
            <a:spLocks noGrp="1"/>
          </p:cNvSpPr>
          <p:nvPr>
            <p:ph type="sldNum" sz="quarter" idx="12"/>
          </p:nvPr>
        </p:nvSpPr>
        <p:spPr>
          <a:xfrm>
            <a:off x="5588000" y="6122895"/>
            <a:ext cx="1016000" cy="271463"/>
          </a:xfrm>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29637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3556206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759012" y="6122895"/>
            <a:ext cx="2844800" cy="259317"/>
          </a:xfrm>
        </p:spPr>
        <p:txBody>
          <a:bodyPr/>
          <a:lstStyle/>
          <a:p>
            <a:fld id="{FB18A65A-6E2A-8B4A-8E8F-58CADFE8C990}" type="datetimeFigureOut">
              <a:rPr lang="en-US" smtClean="0"/>
              <a:t>7/15/2020</a:t>
            </a:fld>
            <a:endParaRPr lang="en-US" dirty="0"/>
          </a:p>
        </p:txBody>
      </p:sp>
      <p:sp>
        <p:nvSpPr>
          <p:cNvPr id="5" name="Footer Placeholder 4"/>
          <p:cNvSpPr>
            <a:spLocks noGrp="1"/>
          </p:cNvSpPr>
          <p:nvPr>
            <p:ph type="ftr" sz="quarter" idx="11"/>
          </p:nvPr>
        </p:nvSpPr>
        <p:spPr>
          <a:xfrm>
            <a:off x="7518400" y="6124401"/>
            <a:ext cx="3860800" cy="257810"/>
          </a:xfrm>
        </p:spPr>
        <p:txBody>
          <a:bodyPr/>
          <a:lstStyle/>
          <a:p>
            <a:endParaRPr lang="en-US" dirty="0"/>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dirty="0"/>
              <a:t>Drag picture to placeholder or click icon to add</a:t>
            </a:r>
            <a:endParaRPr dirty="0"/>
          </a:p>
        </p:txBody>
      </p:sp>
    </p:spTree>
    <p:extLst>
      <p:ext uri="{BB962C8B-B14F-4D97-AF65-F5344CB8AC3E}">
        <p14:creationId xmlns:p14="http://schemas.microsoft.com/office/powerpoint/2010/main" val="2713798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3754201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717656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1684016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954262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384200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Wednesday, July 15,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extLst>
      <p:ext uri="{BB962C8B-B14F-4D97-AF65-F5344CB8AC3E}">
        <p14:creationId xmlns:p14="http://schemas.microsoft.com/office/powerpoint/2010/main" val="1771091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9221299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8B0498-0AE1-F141-80DC-7361597529E1}" type="slidenum">
              <a:rPr lang="en-US" smtClean="0"/>
              <a:t>‹#›</a:t>
            </a:fld>
            <a:endParaRPr lang="en-US" dirty="0"/>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dirty="0"/>
              <a:t>Drag picture to placeholder or click icon to add</a:t>
            </a:r>
            <a:endParaRPr dirty="0"/>
          </a:p>
        </p:txBody>
      </p:sp>
    </p:spTree>
    <p:extLst>
      <p:ext uri="{BB962C8B-B14F-4D97-AF65-F5344CB8AC3E}">
        <p14:creationId xmlns:p14="http://schemas.microsoft.com/office/powerpoint/2010/main" val="2826653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26981841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60114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12227877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FB18A65A-6E2A-8B4A-8E8F-58CADFE8C990}"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8B0498-0AE1-F141-80DC-7361597529E1}" type="slidenum">
              <a:rPr lang="en-US" smtClean="0"/>
              <a:t>‹#›</a:t>
            </a:fld>
            <a:endParaRPr lang="en-US" dirty="0"/>
          </a:p>
        </p:txBody>
      </p:sp>
    </p:spTree>
    <p:extLst>
      <p:ext uri="{BB962C8B-B14F-4D97-AF65-F5344CB8AC3E}">
        <p14:creationId xmlns:p14="http://schemas.microsoft.com/office/powerpoint/2010/main" val="124128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Wednesday, July 15,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extLst>
      <p:ext uri="{BB962C8B-B14F-4D97-AF65-F5344CB8AC3E}">
        <p14:creationId xmlns:p14="http://schemas.microsoft.com/office/powerpoint/2010/main" val="3473286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Wednesday, July 15,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extLst>
      <p:ext uri="{BB962C8B-B14F-4D97-AF65-F5344CB8AC3E}">
        <p14:creationId xmlns:p14="http://schemas.microsoft.com/office/powerpoint/2010/main" val="3040051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Wednesday, July 15, 2020</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extLst>
      <p:ext uri="{BB962C8B-B14F-4D97-AF65-F5344CB8AC3E}">
        <p14:creationId xmlns:p14="http://schemas.microsoft.com/office/powerpoint/2010/main" val="10873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Wednesday, July 15, 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extLst>
      <p:ext uri="{BB962C8B-B14F-4D97-AF65-F5344CB8AC3E}">
        <p14:creationId xmlns:p14="http://schemas.microsoft.com/office/powerpoint/2010/main" val="274302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Wednesday, July 15, 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extLst>
      <p:ext uri="{BB962C8B-B14F-4D97-AF65-F5344CB8AC3E}">
        <p14:creationId xmlns:p14="http://schemas.microsoft.com/office/powerpoint/2010/main" val="328270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Wednesday, July 15, 2020</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extLst>
      <p:ext uri="{BB962C8B-B14F-4D97-AF65-F5344CB8AC3E}">
        <p14:creationId xmlns:p14="http://schemas.microsoft.com/office/powerpoint/2010/main" val="30529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Wednesday, July 15,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extLst>
      <p:ext uri="{BB962C8B-B14F-4D97-AF65-F5344CB8AC3E}">
        <p14:creationId xmlns:p14="http://schemas.microsoft.com/office/powerpoint/2010/main" val="378499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09600" y="1600200"/>
            <a:ext cx="10972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1"/>
            <a:ext cx="12192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4" name="Date Placeholder 3"/>
          <p:cNvSpPr>
            <a:spLocks noGrp="1"/>
          </p:cNvSpPr>
          <p:nvPr>
            <p:ph type="dt" sz="half" idx="2"/>
          </p:nvPr>
        </p:nvSpPr>
        <p:spPr>
          <a:xfrm>
            <a:off x="609600" y="19051"/>
            <a:ext cx="38608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Wednesday, July 15, 2020</a:t>
            </a:fld>
            <a:endParaRPr lang="en-US" dirty="0"/>
          </a:p>
        </p:txBody>
      </p:sp>
      <p:sp>
        <p:nvSpPr>
          <p:cNvPr id="5" name="Footer Placeholder 4"/>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10160000" y="19051"/>
            <a:ext cx="14224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extLst>
      <p:ext uri="{BB962C8B-B14F-4D97-AF65-F5344CB8AC3E}">
        <p14:creationId xmlns:p14="http://schemas.microsoft.com/office/powerpoint/2010/main" val="122496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FB18A65A-6E2A-8B4A-8E8F-58CADFE8C990}" type="datetimeFigureOut">
              <a:rPr lang="en-US" smtClean="0"/>
              <a:t>7/15/2020</a:t>
            </a:fld>
            <a:endParaRPr lang="en-US" dirty="0"/>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128B0498-0AE1-F141-80DC-7361597529E1}" type="slidenum">
              <a:rPr lang="en-US" smtClean="0"/>
              <a:t>‹#›</a:t>
            </a:fld>
            <a:endParaRPr lang="en-US" dirty="0"/>
          </a:p>
        </p:txBody>
      </p:sp>
    </p:spTree>
    <p:extLst>
      <p:ext uri="{BB962C8B-B14F-4D97-AF65-F5344CB8AC3E}">
        <p14:creationId xmlns:p14="http://schemas.microsoft.com/office/powerpoint/2010/main" val="17352194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rSheriGibson.com" TargetMode="External"/><Relationship Id="rId2" Type="http://schemas.openxmlformats.org/officeDocument/2006/relationships/hyperlink" Target="mailto:sherigibson2@gmail.com"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hyperlink" Target="https://theconsumervoice.org/issues/family" TargetMode="External"/><Relationship Id="rId3" Type="http://schemas.openxmlformats.org/officeDocument/2006/relationships/hyperlink" Target="https://ltcombudsman.org/issues/trauma-informed-care" TargetMode="External"/><Relationship Id="rId7" Type="http://schemas.openxmlformats.org/officeDocument/2006/relationships/hyperlink" Target="https://theconsumervoice.org/issues/recipients" TargetMode="External"/><Relationship Id="rId2" Type="http://schemas.openxmlformats.org/officeDocument/2006/relationships/hyperlink" Target="https://ltcombudsman.org/issues/person-centered-care" TargetMode="External"/><Relationship Id="rId1" Type="http://schemas.openxmlformats.org/officeDocument/2006/relationships/slideLayout" Target="../slideLayouts/slideLayout2.xml"/><Relationship Id="rId6" Type="http://schemas.openxmlformats.org/officeDocument/2006/relationships/hyperlink" Target="http://theconsumervoice.org/uploads/files/long-term-care-recipient/my-personal-directions-example-revised.pdf" TargetMode="External"/><Relationship Id="rId5" Type="http://schemas.openxmlformats.org/officeDocument/2006/relationships/hyperlink" Target="http://theconsumervoice.org/uploads/files/long-term-care-recipient/my-personal-directions-blank-revised-fillable.pdf" TargetMode="External"/><Relationship Id="rId4" Type="http://schemas.openxmlformats.org/officeDocument/2006/relationships/hyperlink" Target="https://theconsumervoice.org/issues/for-advocates/resident-directed-car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ltcombudsman.org/omb_support/COVID-19" TargetMode="External"/><Relationship Id="rId2" Type="http://schemas.openxmlformats.org/officeDocument/2006/relationships/hyperlink" Target="http://www.ltcombudsman.org/" TargetMode="External"/><Relationship Id="rId1" Type="http://schemas.openxmlformats.org/officeDocument/2006/relationships/slideLayout" Target="../slideLayouts/slideLayout2.xml"/><Relationship Id="rId6" Type="http://schemas.openxmlformats.org/officeDocument/2006/relationships/hyperlink" Target="https://theconsumervoice.org/issues/other-issues-and-resources/covid-19/residents-families" TargetMode="External"/><Relationship Id="rId5" Type="http://schemas.openxmlformats.org/officeDocument/2006/relationships/hyperlink" Target="https://theconsumervoice.org/issues/other-issues-and-resources/covid-19" TargetMode="External"/><Relationship Id="rId4" Type="http://schemas.openxmlformats.org/officeDocument/2006/relationships/hyperlink" Target="http://www.theconsumervoice.or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twitter.com/ConsumerVoices" TargetMode="External"/><Relationship Id="rId3" Type="http://schemas.openxmlformats.org/officeDocument/2006/relationships/image" Target="../media/image12.png"/><Relationship Id="rId7"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www.facebook.com/theconsumervoice" TargetMode="External"/><Relationship Id="rId11" Type="http://schemas.openxmlformats.org/officeDocument/2006/relationships/image" Target="../media/image16.svg"/><Relationship Id="rId5" Type="http://schemas.openxmlformats.org/officeDocument/2006/relationships/hyperlink" Target="mailto:ombudcenter@theconsumervoice.org" TargetMode="External"/><Relationship Id="rId10" Type="http://schemas.openxmlformats.org/officeDocument/2006/relationships/image" Target="../media/image15.png"/><Relationship Id="rId4" Type="http://schemas.openxmlformats.org/officeDocument/2006/relationships/hyperlink" Target="http://www.ltcombudsman.org/" TargetMode="External"/><Relationship Id="rId9" Type="http://schemas.openxmlformats.org/officeDocument/2006/relationships/image" Target="../media/image14.jpg"/></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016123"/>
            <a:ext cx="10401300" cy="1336677"/>
          </a:xfrm>
        </p:spPr>
        <p:txBody>
          <a:bodyPr/>
          <a:lstStyle/>
          <a:p>
            <a:pPr algn="ctr"/>
            <a:r>
              <a:rPr lang="en-US" sz="4000" b="1" dirty="0"/>
              <a:t>Person-centered thinking: </a:t>
            </a:r>
            <a:br>
              <a:rPr lang="en-US" sz="4000" b="1" dirty="0"/>
            </a:br>
            <a:r>
              <a:rPr lang="en-US" sz="4000" b="1" dirty="0"/>
              <a:t>direct care services</a:t>
            </a:r>
          </a:p>
        </p:txBody>
      </p:sp>
      <p:sp>
        <p:nvSpPr>
          <p:cNvPr id="3" name="Subtitle 2"/>
          <p:cNvSpPr>
            <a:spLocks noGrp="1"/>
          </p:cNvSpPr>
          <p:nvPr>
            <p:ph type="subTitle" idx="1"/>
          </p:nvPr>
        </p:nvSpPr>
        <p:spPr>
          <a:xfrm>
            <a:off x="914399" y="3505200"/>
            <a:ext cx="10401299" cy="1447800"/>
          </a:xfrm>
        </p:spPr>
        <p:txBody>
          <a:bodyPr/>
          <a:lstStyle/>
          <a:p>
            <a:pPr algn="ctr"/>
            <a:r>
              <a:rPr lang="en-US" dirty="0">
                <a:solidFill>
                  <a:srgbClr val="000000"/>
                </a:solidFill>
              </a:rPr>
              <a:t>Sheri Gibson, Ph.D.</a:t>
            </a:r>
          </a:p>
          <a:p>
            <a:pPr algn="ctr"/>
            <a:r>
              <a:rPr lang="en-US" dirty="0">
                <a:solidFill>
                  <a:srgbClr val="000000"/>
                </a:solidFill>
                <a:hlinkClick r:id="rId2"/>
              </a:rPr>
              <a:t>sherigibson2@gmail.com</a:t>
            </a:r>
            <a:endParaRPr lang="en-US" dirty="0">
              <a:solidFill>
                <a:srgbClr val="000000"/>
              </a:solidFill>
            </a:endParaRPr>
          </a:p>
          <a:p>
            <a:pPr algn="ctr"/>
            <a:r>
              <a:rPr lang="en-US" dirty="0">
                <a:solidFill>
                  <a:srgbClr val="000000"/>
                </a:solidFill>
                <a:hlinkClick r:id="rId3"/>
              </a:rPr>
              <a:t>www.DrSheriGibson.com</a:t>
            </a:r>
            <a:endParaRPr lang="en-US" dirty="0">
              <a:solidFill>
                <a:srgbClr val="000000"/>
              </a:solidFill>
            </a:endParaRPr>
          </a:p>
          <a:p>
            <a:endParaRPr lang="en-US" dirty="0">
              <a:solidFill>
                <a:schemeClr val="tx1"/>
              </a:solidFill>
            </a:endParaRPr>
          </a:p>
        </p:txBody>
      </p:sp>
      <p:pic>
        <p:nvPicPr>
          <p:cNvPr id="5" name="Picture 4">
            <a:extLst>
              <a:ext uri="{FF2B5EF4-FFF2-40B4-BE49-F238E27FC236}">
                <a16:creationId xmlns:a16="http://schemas.microsoft.com/office/drawing/2014/main" id="{1CE8D32A-429C-4333-B575-32E9FB956F7E}"/>
              </a:ext>
            </a:extLst>
          </p:cNvPr>
          <p:cNvPicPr>
            <a:picLocks noChangeAspect="1"/>
          </p:cNvPicPr>
          <p:nvPr/>
        </p:nvPicPr>
        <p:blipFill>
          <a:blip r:embed="rId4"/>
          <a:stretch>
            <a:fillRect/>
          </a:stretch>
        </p:blipFill>
        <p:spPr>
          <a:xfrm>
            <a:off x="3279817" y="399796"/>
            <a:ext cx="5670461" cy="1645315"/>
          </a:xfrm>
          <a:prstGeom prst="rect">
            <a:avLst/>
          </a:prstGeom>
        </p:spPr>
      </p:pic>
    </p:spTree>
    <p:extLst>
      <p:ext uri="{BB962C8B-B14F-4D97-AF65-F5344CB8AC3E}">
        <p14:creationId xmlns:p14="http://schemas.microsoft.com/office/powerpoint/2010/main" val="333309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Important to and for</a:t>
            </a:r>
          </a:p>
        </p:txBody>
      </p:sp>
      <p:sp>
        <p:nvSpPr>
          <p:cNvPr id="3" name="Content Placeholder 2"/>
          <p:cNvSpPr>
            <a:spLocks noGrp="1"/>
          </p:cNvSpPr>
          <p:nvPr>
            <p:ph idx="1"/>
          </p:nvPr>
        </p:nvSpPr>
        <p:spPr>
          <a:xfrm>
            <a:off x="814388" y="2157856"/>
            <a:ext cx="10287000" cy="4171507"/>
          </a:xfrm>
        </p:spPr>
        <p:txBody>
          <a:bodyPr>
            <a:noAutofit/>
          </a:bodyPr>
          <a:lstStyle/>
          <a:p>
            <a:r>
              <a:rPr lang="en-US" dirty="0">
                <a:solidFill>
                  <a:srgbClr val="000000"/>
                </a:solidFill>
              </a:rPr>
              <a:t>Important To:</a:t>
            </a:r>
          </a:p>
          <a:p>
            <a:pPr lvl="1"/>
            <a:r>
              <a:rPr lang="en-US" sz="2400" dirty="0">
                <a:solidFill>
                  <a:srgbClr val="000000"/>
                </a:solidFill>
              </a:rPr>
              <a:t>Comfort</a:t>
            </a:r>
          </a:p>
          <a:p>
            <a:pPr lvl="1"/>
            <a:r>
              <a:rPr lang="en-US" sz="2400" dirty="0">
                <a:solidFill>
                  <a:srgbClr val="000000"/>
                </a:solidFill>
              </a:rPr>
              <a:t>Happiness</a:t>
            </a:r>
          </a:p>
          <a:p>
            <a:pPr lvl="1"/>
            <a:r>
              <a:rPr lang="en-US" sz="2400" dirty="0">
                <a:solidFill>
                  <a:srgbClr val="000000"/>
                </a:solidFill>
              </a:rPr>
              <a:t>Contentment</a:t>
            </a:r>
          </a:p>
          <a:p>
            <a:pPr lvl="1"/>
            <a:r>
              <a:rPr lang="en-US" sz="2400" dirty="0">
                <a:solidFill>
                  <a:srgbClr val="000000"/>
                </a:solidFill>
              </a:rPr>
              <a:t>Fulfillment</a:t>
            </a:r>
          </a:p>
          <a:p>
            <a:pPr lvl="1"/>
            <a:r>
              <a:rPr lang="en-US" sz="2400" dirty="0">
                <a:solidFill>
                  <a:srgbClr val="000000"/>
                </a:solidFill>
              </a:rPr>
              <a:t>Satisfaction </a:t>
            </a:r>
          </a:p>
          <a:p>
            <a:r>
              <a:rPr lang="en-US" dirty="0">
                <a:solidFill>
                  <a:srgbClr val="000000"/>
                </a:solidFill>
              </a:rPr>
              <a:t> Important For:</a:t>
            </a:r>
          </a:p>
          <a:p>
            <a:pPr lvl="1"/>
            <a:r>
              <a:rPr lang="en-US" sz="2400" dirty="0">
                <a:solidFill>
                  <a:srgbClr val="000000"/>
                </a:solidFill>
              </a:rPr>
              <a:t>Health and Safety</a:t>
            </a:r>
          </a:p>
          <a:p>
            <a:pPr lvl="1"/>
            <a:r>
              <a:rPr lang="en-US" sz="2400" dirty="0">
                <a:solidFill>
                  <a:srgbClr val="000000"/>
                </a:solidFill>
              </a:rPr>
              <a:t>Being a valued member of the community</a:t>
            </a:r>
          </a:p>
        </p:txBody>
      </p:sp>
    </p:spTree>
    <p:extLst>
      <p:ext uri="{BB962C8B-B14F-4D97-AF65-F5344CB8AC3E}">
        <p14:creationId xmlns:p14="http://schemas.microsoft.com/office/powerpoint/2010/main" val="749375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Maps</a:t>
            </a:r>
          </a:p>
        </p:txBody>
      </p:sp>
      <p:sp>
        <p:nvSpPr>
          <p:cNvPr id="3" name="Content Placeholder 2"/>
          <p:cNvSpPr>
            <a:spLocks noGrp="1"/>
          </p:cNvSpPr>
          <p:nvPr>
            <p:ph idx="1"/>
          </p:nvPr>
        </p:nvSpPr>
        <p:spPr>
          <a:xfrm>
            <a:off x="842963" y="2133601"/>
            <a:ext cx="10458449" cy="3931920"/>
          </a:xfrm>
        </p:spPr>
        <p:txBody>
          <a:bodyPr>
            <a:normAutofit fontScale="92500" lnSpcReduction="10000"/>
          </a:bodyPr>
          <a:lstStyle/>
          <a:p>
            <a:r>
              <a:rPr lang="en-US" dirty="0">
                <a:solidFill>
                  <a:srgbClr val="000000"/>
                </a:solidFill>
              </a:rPr>
              <a:t>Sorting out who to talk to and who to listen to.</a:t>
            </a:r>
          </a:p>
          <a:p>
            <a:r>
              <a:rPr lang="en-US" dirty="0">
                <a:solidFill>
                  <a:srgbClr val="000000"/>
                </a:solidFill>
              </a:rPr>
              <a:t>Questions to ask of people who can tell you about the person:</a:t>
            </a:r>
          </a:p>
          <a:p>
            <a:pPr lvl="1"/>
            <a:r>
              <a:rPr lang="en-US" dirty="0">
                <a:solidFill>
                  <a:srgbClr val="000000"/>
                </a:solidFill>
              </a:rPr>
              <a:t>What do you like most about him/her?</a:t>
            </a:r>
          </a:p>
          <a:p>
            <a:pPr lvl="1"/>
            <a:r>
              <a:rPr lang="en-US" dirty="0">
                <a:solidFill>
                  <a:srgbClr val="000000"/>
                </a:solidFill>
              </a:rPr>
              <a:t>What do you admire about him/her?</a:t>
            </a:r>
          </a:p>
          <a:p>
            <a:pPr lvl="1"/>
            <a:r>
              <a:rPr lang="en-US" dirty="0">
                <a:solidFill>
                  <a:srgbClr val="000000"/>
                </a:solidFill>
              </a:rPr>
              <a:t>When is the last time you had fun together?</a:t>
            </a:r>
          </a:p>
          <a:p>
            <a:pPr lvl="1"/>
            <a:endParaRPr lang="en-US" dirty="0">
              <a:solidFill>
                <a:srgbClr val="000000"/>
              </a:solidFill>
            </a:endParaRPr>
          </a:p>
          <a:p>
            <a:pPr lvl="1"/>
            <a:r>
              <a:rPr lang="en-US" dirty="0">
                <a:solidFill>
                  <a:srgbClr val="000000"/>
                </a:solidFill>
              </a:rPr>
              <a:t>What do the answers reveal? Does they reflect a personal or a working relationship with the individual?</a:t>
            </a:r>
          </a:p>
          <a:p>
            <a:pPr lvl="1"/>
            <a:r>
              <a:rPr lang="en-US" dirty="0">
                <a:solidFill>
                  <a:srgbClr val="000000"/>
                </a:solidFill>
              </a:rPr>
              <a:t>Be persistent in asking “Like, Admire, and Fun”</a:t>
            </a:r>
          </a:p>
          <a:p>
            <a:pPr lvl="1"/>
            <a:r>
              <a:rPr lang="en-US" dirty="0">
                <a:solidFill>
                  <a:srgbClr val="000000"/>
                </a:solidFill>
              </a:rPr>
              <a:t>Listen for the personal connection</a:t>
            </a:r>
          </a:p>
        </p:txBody>
      </p:sp>
    </p:spTree>
    <p:extLst>
      <p:ext uri="{BB962C8B-B14F-4D97-AF65-F5344CB8AC3E}">
        <p14:creationId xmlns:p14="http://schemas.microsoft.com/office/powerpoint/2010/main" val="1825661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Working and Not-Working tool</a:t>
            </a:r>
          </a:p>
        </p:txBody>
      </p:sp>
      <p:sp>
        <p:nvSpPr>
          <p:cNvPr id="3" name="Content Placeholder 2"/>
          <p:cNvSpPr>
            <a:spLocks noGrp="1"/>
          </p:cNvSpPr>
          <p:nvPr>
            <p:ph idx="1"/>
          </p:nvPr>
        </p:nvSpPr>
        <p:spPr>
          <a:xfrm>
            <a:off x="671514" y="2133601"/>
            <a:ext cx="10872786" cy="3931920"/>
          </a:xfrm>
        </p:spPr>
        <p:txBody>
          <a:bodyPr>
            <a:normAutofit/>
          </a:bodyPr>
          <a:lstStyle/>
          <a:p>
            <a:r>
              <a:rPr lang="en-US" dirty="0">
                <a:solidFill>
                  <a:srgbClr val="000000"/>
                </a:solidFill>
              </a:rPr>
              <a:t>Consider what’s working and not working from different perspectives</a:t>
            </a:r>
          </a:p>
          <a:p>
            <a:pPr lvl="1"/>
            <a:r>
              <a:rPr lang="en-US" dirty="0">
                <a:solidFill>
                  <a:srgbClr val="000000"/>
                </a:solidFill>
              </a:rPr>
              <a:t>The perspective of the person with whom you are working.</a:t>
            </a:r>
          </a:p>
          <a:p>
            <a:pPr lvl="1"/>
            <a:r>
              <a:rPr lang="en-US" dirty="0">
                <a:solidFill>
                  <a:srgbClr val="000000"/>
                </a:solidFill>
              </a:rPr>
              <a:t>Also the perspectives of staff, family, or key stakeholder.</a:t>
            </a:r>
          </a:p>
          <a:p>
            <a:r>
              <a:rPr lang="en-US" dirty="0">
                <a:solidFill>
                  <a:srgbClr val="000000"/>
                </a:solidFill>
              </a:rPr>
              <a:t>Looking at a particular issue or circumstance.</a:t>
            </a:r>
          </a:p>
          <a:p>
            <a:r>
              <a:rPr lang="en-US" dirty="0">
                <a:solidFill>
                  <a:srgbClr val="000000"/>
                </a:solidFill>
              </a:rPr>
              <a:t>Core principles of negotiation:</a:t>
            </a:r>
          </a:p>
          <a:p>
            <a:pPr lvl="1"/>
            <a:r>
              <a:rPr lang="en-US" dirty="0">
                <a:solidFill>
                  <a:srgbClr val="000000"/>
                </a:solidFill>
              </a:rPr>
              <a:t>Person feels listened to.</a:t>
            </a:r>
          </a:p>
          <a:p>
            <a:pPr lvl="1"/>
            <a:r>
              <a:rPr lang="en-US" dirty="0">
                <a:solidFill>
                  <a:srgbClr val="000000"/>
                </a:solidFill>
              </a:rPr>
              <a:t>Start with common ground (what can everyone agree on?)</a:t>
            </a:r>
          </a:p>
          <a:p>
            <a:pPr lvl="1"/>
            <a:r>
              <a:rPr lang="en-US" dirty="0">
                <a:solidFill>
                  <a:srgbClr val="000000"/>
                </a:solidFill>
              </a:rPr>
              <a:t>Be unconditionally constructive</a:t>
            </a:r>
          </a:p>
        </p:txBody>
      </p:sp>
    </p:spTree>
    <p:extLst>
      <p:ext uri="{BB962C8B-B14F-4D97-AF65-F5344CB8AC3E}">
        <p14:creationId xmlns:p14="http://schemas.microsoft.com/office/powerpoint/2010/main" val="3866379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13AE-73BA-4C2F-AD08-2B6AF7962B68}"/>
              </a:ext>
            </a:extLst>
          </p:cNvPr>
          <p:cNvSpPr>
            <a:spLocks noGrp="1"/>
          </p:cNvSpPr>
          <p:nvPr>
            <p:ph type="title"/>
          </p:nvPr>
        </p:nvSpPr>
        <p:spPr/>
        <p:txBody>
          <a:bodyPr/>
          <a:lstStyle/>
          <a:p>
            <a:r>
              <a:rPr lang="en-US" dirty="0"/>
              <a:t>The Doughnut</a:t>
            </a:r>
          </a:p>
        </p:txBody>
      </p:sp>
      <p:pic>
        <p:nvPicPr>
          <p:cNvPr id="1026" name="Picture 2" descr="doughnut">
            <a:extLst>
              <a:ext uri="{FF2B5EF4-FFF2-40B4-BE49-F238E27FC236}">
                <a16:creationId xmlns:a16="http://schemas.microsoft.com/office/drawing/2014/main" id="{B13D3FA9-360E-4728-A81B-84FE0B3E0A9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419601" y="2096582"/>
            <a:ext cx="3493477" cy="40286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04452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Doughnut</a:t>
            </a:r>
          </a:p>
        </p:txBody>
      </p:sp>
      <p:sp>
        <p:nvSpPr>
          <p:cNvPr id="3" name="Content Placeholder 2"/>
          <p:cNvSpPr>
            <a:spLocks noGrp="1"/>
          </p:cNvSpPr>
          <p:nvPr>
            <p:ph idx="1"/>
          </p:nvPr>
        </p:nvSpPr>
        <p:spPr>
          <a:xfrm>
            <a:off x="714376" y="2133601"/>
            <a:ext cx="10279592" cy="3931920"/>
          </a:xfrm>
        </p:spPr>
        <p:txBody>
          <a:bodyPr>
            <a:noAutofit/>
          </a:bodyPr>
          <a:lstStyle/>
          <a:p>
            <a:r>
              <a:rPr lang="en-US" dirty="0">
                <a:solidFill>
                  <a:srgbClr val="000000"/>
                </a:solidFill>
              </a:rPr>
              <a:t>Our core responsibility</a:t>
            </a:r>
          </a:p>
          <a:p>
            <a:pPr lvl="1"/>
            <a:r>
              <a:rPr lang="en-US" sz="2400" dirty="0">
                <a:solidFill>
                  <a:srgbClr val="000000"/>
                </a:solidFill>
              </a:rPr>
              <a:t>What is important to do, as instructed</a:t>
            </a:r>
          </a:p>
          <a:p>
            <a:r>
              <a:rPr lang="en-US" dirty="0">
                <a:solidFill>
                  <a:srgbClr val="000000"/>
                </a:solidFill>
              </a:rPr>
              <a:t>Judgment and creativity</a:t>
            </a:r>
          </a:p>
          <a:p>
            <a:pPr lvl="1"/>
            <a:r>
              <a:rPr lang="en-US" sz="2400" dirty="0">
                <a:solidFill>
                  <a:srgbClr val="000000"/>
                </a:solidFill>
              </a:rPr>
              <a:t>What is tried to see if it works</a:t>
            </a:r>
          </a:p>
          <a:p>
            <a:r>
              <a:rPr lang="en-US" dirty="0">
                <a:solidFill>
                  <a:srgbClr val="000000"/>
                </a:solidFill>
              </a:rPr>
              <a:t>Beyond the boundary </a:t>
            </a:r>
          </a:p>
          <a:p>
            <a:pPr lvl="1"/>
            <a:r>
              <a:rPr lang="en-US" sz="2400" dirty="0">
                <a:solidFill>
                  <a:srgbClr val="000000"/>
                </a:solidFill>
              </a:rPr>
              <a:t>Not our responsibility</a:t>
            </a:r>
          </a:p>
          <a:p>
            <a:r>
              <a:rPr lang="en-US" dirty="0">
                <a:solidFill>
                  <a:srgbClr val="000000"/>
                </a:solidFill>
              </a:rPr>
              <a:t>“Carrie’s story”</a:t>
            </a:r>
          </a:p>
        </p:txBody>
      </p:sp>
    </p:spTree>
    <p:extLst>
      <p:ext uri="{BB962C8B-B14F-4D97-AF65-F5344CB8AC3E}">
        <p14:creationId xmlns:p14="http://schemas.microsoft.com/office/powerpoint/2010/main" val="248005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plus 1</a:t>
            </a:r>
          </a:p>
        </p:txBody>
      </p:sp>
      <p:sp>
        <p:nvSpPr>
          <p:cNvPr id="3" name="Content Placeholder 2"/>
          <p:cNvSpPr>
            <a:spLocks noGrp="1"/>
          </p:cNvSpPr>
          <p:nvPr>
            <p:ph idx="1"/>
          </p:nvPr>
        </p:nvSpPr>
        <p:spPr/>
        <p:txBody>
          <a:bodyPr>
            <a:normAutofit/>
          </a:bodyPr>
          <a:lstStyle/>
          <a:p>
            <a:r>
              <a:rPr lang="en-US" dirty="0">
                <a:solidFill>
                  <a:srgbClr val="000000"/>
                </a:solidFill>
              </a:rPr>
              <a:t>What have we tried?</a:t>
            </a:r>
          </a:p>
          <a:p>
            <a:r>
              <a:rPr lang="en-US" dirty="0">
                <a:solidFill>
                  <a:srgbClr val="000000"/>
                </a:solidFill>
              </a:rPr>
              <a:t>What have we learned?</a:t>
            </a:r>
          </a:p>
          <a:p>
            <a:r>
              <a:rPr lang="en-US" dirty="0">
                <a:solidFill>
                  <a:srgbClr val="000000"/>
                </a:solidFill>
              </a:rPr>
              <a:t>What are we pleased about?</a:t>
            </a:r>
          </a:p>
          <a:p>
            <a:r>
              <a:rPr lang="en-US" dirty="0">
                <a:solidFill>
                  <a:srgbClr val="000000"/>
                </a:solidFill>
              </a:rPr>
              <a:t>What are we concerned about?</a:t>
            </a:r>
          </a:p>
          <a:p>
            <a:r>
              <a:rPr lang="en-US" dirty="0">
                <a:solidFill>
                  <a:srgbClr val="000000"/>
                </a:solidFill>
              </a:rPr>
              <a:t>Where do we go next?</a:t>
            </a:r>
          </a:p>
        </p:txBody>
      </p:sp>
    </p:spTree>
    <p:extLst>
      <p:ext uri="{BB962C8B-B14F-4D97-AF65-F5344CB8AC3E}">
        <p14:creationId xmlns:p14="http://schemas.microsoft.com/office/powerpoint/2010/main" val="3646700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Log</a:t>
            </a:r>
          </a:p>
        </p:txBody>
      </p:sp>
      <p:sp>
        <p:nvSpPr>
          <p:cNvPr id="3" name="Content Placeholder 2"/>
          <p:cNvSpPr>
            <a:spLocks noGrp="1"/>
          </p:cNvSpPr>
          <p:nvPr>
            <p:ph idx="1"/>
          </p:nvPr>
        </p:nvSpPr>
        <p:spPr/>
        <p:txBody>
          <a:bodyPr>
            <a:noAutofit/>
          </a:bodyPr>
          <a:lstStyle/>
          <a:p>
            <a:r>
              <a:rPr lang="en-US" dirty="0">
                <a:solidFill>
                  <a:srgbClr val="000000"/>
                </a:solidFill>
              </a:rPr>
              <a:t>Date</a:t>
            </a:r>
          </a:p>
          <a:p>
            <a:r>
              <a:rPr lang="en-US" dirty="0">
                <a:solidFill>
                  <a:srgbClr val="000000"/>
                </a:solidFill>
              </a:rPr>
              <a:t>What did the person do?</a:t>
            </a:r>
          </a:p>
          <a:p>
            <a:r>
              <a:rPr lang="en-US" dirty="0">
                <a:solidFill>
                  <a:srgbClr val="000000"/>
                </a:solidFill>
              </a:rPr>
              <a:t>Who was there?</a:t>
            </a:r>
          </a:p>
          <a:p>
            <a:r>
              <a:rPr lang="en-US" dirty="0">
                <a:solidFill>
                  <a:srgbClr val="000000"/>
                </a:solidFill>
              </a:rPr>
              <a:t>What did you learn about what worked well?</a:t>
            </a:r>
          </a:p>
          <a:p>
            <a:r>
              <a:rPr lang="en-US" dirty="0">
                <a:solidFill>
                  <a:srgbClr val="000000"/>
                </a:solidFill>
              </a:rPr>
              <a:t>What did you learn about what didn’t work well?</a:t>
            </a:r>
          </a:p>
          <a:p>
            <a:r>
              <a:rPr lang="en-US" dirty="0">
                <a:solidFill>
                  <a:srgbClr val="000000"/>
                </a:solidFill>
              </a:rPr>
              <a:t>“Beverly’s story”</a:t>
            </a:r>
          </a:p>
        </p:txBody>
      </p:sp>
    </p:spTree>
    <p:extLst>
      <p:ext uri="{BB962C8B-B14F-4D97-AF65-F5344CB8AC3E}">
        <p14:creationId xmlns:p14="http://schemas.microsoft.com/office/powerpoint/2010/main" val="882686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can you do?</a:t>
            </a:r>
          </a:p>
        </p:txBody>
      </p:sp>
      <p:pic>
        <p:nvPicPr>
          <p:cNvPr id="4" name="Content Placeholder 3" descr="images.jpeg"/>
          <p:cNvPicPr>
            <a:picLocks noGrp="1" noChangeAspect="1"/>
          </p:cNvPicPr>
          <p:nvPr>
            <p:ph idx="1"/>
          </p:nvPr>
        </p:nvPicPr>
        <p:blipFill>
          <a:blip r:embed="rId2">
            <a:extLst>
              <a:ext uri="{28A0092B-C50C-407E-A947-70E740481C1C}">
                <a14:useLocalDpi xmlns:a14="http://schemas.microsoft.com/office/drawing/2010/main" val="0"/>
              </a:ext>
            </a:extLst>
          </a:blip>
          <a:srcRect l="-39099" r="-39099"/>
          <a:stretch>
            <a:fillRect/>
          </a:stretch>
        </p:blipFill>
        <p:spPr/>
      </p:pic>
    </p:spTree>
    <p:extLst>
      <p:ext uri="{BB962C8B-B14F-4D97-AF65-F5344CB8AC3E}">
        <p14:creationId xmlns:p14="http://schemas.microsoft.com/office/powerpoint/2010/main" val="790958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 Listen, Listen	</a:t>
            </a:r>
          </a:p>
        </p:txBody>
      </p:sp>
      <p:sp>
        <p:nvSpPr>
          <p:cNvPr id="3" name="Content Placeholder 2"/>
          <p:cNvSpPr>
            <a:spLocks noGrp="1"/>
          </p:cNvSpPr>
          <p:nvPr>
            <p:ph idx="1"/>
          </p:nvPr>
        </p:nvSpPr>
        <p:spPr>
          <a:xfrm>
            <a:off x="857250" y="2133601"/>
            <a:ext cx="10136717" cy="3931920"/>
          </a:xfrm>
        </p:spPr>
        <p:txBody>
          <a:bodyPr/>
          <a:lstStyle/>
          <a:p>
            <a:r>
              <a:rPr lang="en-US" dirty="0"/>
              <a:t>Relationship is critical in long term care communities;</a:t>
            </a:r>
          </a:p>
          <a:p>
            <a:r>
              <a:rPr lang="en-US" dirty="0"/>
              <a:t>What is being “said” to you that indicates success or needing a different approach?</a:t>
            </a:r>
          </a:p>
          <a:p>
            <a:pPr lvl="1"/>
            <a:r>
              <a:rPr lang="en-US" dirty="0"/>
              <a:t>Nonverbal communication makes of 85% of all communication.</a:t>
            </a:r>
          </a:p>
          <a:p>
            <a:r>
              <a:rPr lang="en-US" dirty="0"/>
              <a:t>Embrace the philosophy of “being </a:t>
            </a:r>
            <a:r>
              <a:rPr lang="en-US" i="1" dirty="0"/>
              <a:t>with” </a:t>
            </a:r>
            <a:r>
              <a:rPr lang="en-US" dirty="0"/>
              <a:t>people rather than “doing </a:t>
            </a:r>
            <a:r>
              <a:rPr lang="en-US" i="1" dirty="0"/>
              <a:t>to” </a:t>
            </a:r>
            <a:r>
              <a:rPr lang="en-US" dirty="0"/>
              <a:t>people. </a:t>
            </a:r>
          </a:p>
        </p:txBody>
      </p:sp>
    </p:spTree>
    <p:extLst>
      <p:ext uri="{BB962C8B-B14F-4D97-AF65-F5344CB8AC3E}">
        <p14:creationId xmlns:p14="http://schemas.microsoft.com/office/powerpoint/2010/main" val="860709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From the Mud, grows the Lotus</a:t>
            </a:r>
          </a:p>
        </p:txBody>
      </p:sp>
      <p:sp>
        <p:nvSpPr>
          <p:cNvPr id="3" name="Content Placeholder 2"/>
          <p:cNvSpPr>
            <a:spLocks noGrp="1"/>
          </p:cNvSpPr>
          <p:nvPr>
            <p:ph idx="1"/>
          </p:nvPr>
        </p:nvSpPr>
        <p:spPr>
          <a:xfrm>
            <a:off x="928688" y="2133601"/>
            <a:ext cx="10401300" cy="3931920"/>
          </a:xfrm>
        </p:spPr>
        <p:txBody>
          <a:bodyPr/>
          <a:lstStyle/>
          <a:p>
            <a:r>
              <a:rPr lang="en-US" dirty="0"/>
              <a:t>Adversity allows opportunity for growth and creativity;</a:t>
            </a:r>
          </a:p>
          <a:p>
            <a:r>
              <a:rPr lang="en-US" dirty="0"/>
              <a:t>Person-Centered Thinking is a Strength-Based philosophy of being </a:t>
            </a:r>
            <a:r>
              <a:rPr lang="en-US" i="1" dirty="0"/>
              <a:t>with </a:t>
            </a:r>
            <a:r>
              <a:rPr lang="en-US" dirty="0"/>
              <a:t>people, not </a:t>
            </a:r>
            <a:r>
              <a:rPr lang="en-US" i="1" dirty="0"/>
              <a:t>doing to </a:t>
            </a:r>
            <a:r>
              <a:rPr lang="en-US" dirty="0"/>
              <a:t>people;</a:t>
            </a:r>
          </a:p>
          <a:p>
            <a:r>
              <a:rPr lang="en-US" dirty="0"/>
              <a:t>Person-Centered Thinking is best modeled by YOU to create systemic change that reverberates across all levels of care and, ultimately, affects residents, and families. </a:t>
            </a:r>
          </a:p>
          <a:p>
            <a:endParaRPr lang="en-US" dirty="0"/>
          </a:p>
        </p:txBody>
      </p:sp>
      <p:pic>
        <p:nvPicPr>
          <p:cNvPr id="4" name="Picture 3" descr="lotu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0354" y="4814887"/>
            <a:ext cx="2115539" cy="1407796"/>
          </a:xfrm>
          <a:prstGeom prst="rect">
            <a:avLst/>
          </a:prstGeom>
        </p:spPr>
      </p:pic>
    </p:spTree>
    <p:extLst>
      <p:ext uri="{BB962C8B-B14F-4D97-AF65-F5344CB8AC3E}">
        <p14:creationId xmlns:p14="http://schemas.microsoft.com/office/powerpoint/2010/main" val="324703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Intent of this Training:</a:t>
            </a:r>
            <a:br>
              <a:rPr lang="en-US" dirty="0"/>
            </a:br>
            <a:r>
              <a:rPr lang="en-US" sz="4000" dirty="0"/>
              <a:t>Providing Person-Centered Care</a:t>
            </a:r>
          </a:p>
        </p:txBody>
      </p:sp>
      <p:sp>
        <p:nvSpPr>
          <p:cNvPr id="3" name="Content Placeholder 2"/>
          <p:cNvSpPr>
            <a:spLocks noGrp="1"/>
          </p:cNvSpPr>
          <p:nvPr>
            <p:ph idx="1"/>
          </p:nvPr>
        </p:nvSpPr>
        <p:spPr/>
        <p:txBody>
          <a:bodyPr>
            <a:normAutofit/>
          </a:bodyPr>
          <a:lstStyle/>
          <a:p>
            <a:r>
              <a:rPr lang="en-US" dirty="0"/>
              <a:t>Getting back to the basics</a:t>
            </a:r>
          </a:p>
          <a:p>
            <a:r>
              <a:rPr lang="en-US" dirty="0"/>
              <a:t>Person-Centered thinking during a time of COVID-19</a:t>
            </a:r>
          </a:p>
          <a:p>
            <a:r>
              <a:rPr lang="en-US" dirty="0"/>
              <a:t>Tools to enhance your knowledge of resident’s needs</a:t>
            </a:r>
          </a:p>
          <a:p>
            <a:r>
              <a:rPr lang="en-US" dirty="0"/>
              <a:t>Behavioral and nonverbal indicators to raise awareness of what’s working or what’s not working</a:t>
            </a:r>
          </a:p>
        </p:txBody>
      </p:sp>
    </p:spTree>
    <p:extLst>
      <p:ext uri="{BB962C8B-B14F-4D97-AF65-F5344CB8AC3E}">
        <p14:creationId xmlns:p14="http://schemas.microsoft.com/office/powerpoint/2010/main" val="4134804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resources</a:t>
            </a:r>
          </a:p>
        </p:txBody>
      </p:sp>
    </p:spTree>
    <p:extLst>
      <p:ext uri="{BB962C8B-B14F-4D97-AF65-F5344CB8AC3E}">
        <p14:creationId xmlns:p14="http://schemas.microsoft.com/office/powerpoint/2010/main" val="3635180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DCAE3-4625-4BDD-A8B7-9C1AEAFD79F0}"/>
              </a:ext>
            </a:extLst>
          </p:cNvPr>
          <p:cNvSpPr>
            <a:spLocks noGrp="1"/>
          </p:cNvSpPr>
          <p:nvPr>
            <p:ph type="title"/>
          </p:nvPr>
        </p:nvSpPr>
        <p:spPr/>
        <p:txBody>
          <a:bodyPr/>
          <a:lstStyle/>
          <a:p>
            <a:r>
              <a:rPr lang="en-US" b="1" dirty="0"/>
              <a:t>Person-Centered Care Resources</a:t>
            </a:r>
          </a:p>
        </p:txBody>
      </p:sp>
      <p:sp>
        <p:nvSpPr>
          <p:cNvPr id="3" name="Content Placeholder 2">
            <a:extLst>
              <a:ext uri="{FF2B5EF4-FFF2-40B4-BE49-F238E27FC236}">
                <a16:creationId xmlns:a16="http://schemas.microsoft.com/office/drawing/2014/main" id="{5C4EFE4F-57A4-4B0C-8199-B727A5CA975A}"/>
              </a:ext>
            </a:extLst>
          </p:cNvPr>
          <p:cNvSpPr>
            <a:spLocks noGrp="1"/>
          </p:cNvSpPr>
          <p:nvPr>
            <p:ph idx="1"/>
          </p:nvPr>
        </p:nvSpPr>
        <p:spPr/>
        <p:txBody>
          <a:bodyPr/>
          <a:lstStyle/>
          <a:p>
            <a:r>
              <a:rPr lang="en-US" b="1" dirty="0"/>
              <a:t>NORC</a:t>
            </a:r>
          </a:p>
          <a:p>
            <a:pPr lvl="1"/>
            <a:r>
              <a:rPr lang="en-US" dirty="0">
                <a:solidFill>
                  <a:prstClr val="black"/>
                </a:solidFill>
              </a:rPr>
              <a:t>Person-centered care - </a:t>
            </a:r>
            <a:r>
              <a:rPr lang="en-US" dirty="0">
                <a:solidFill>
                  <a:prstClr val="black"/>
                </a:solidFill>
                <a:hlinkClick r:id="rId2"/>
              </a:rPr>
              <a:t>https://ltcombudsman.org/issues/person-centered-care</a:t>
            </a:r>
            <a:endParaRPr lang="en-US" dirty="0">
              <a:solidFill>
                <a:prstClr val="black"/>
              </a:solidFill>
            </a:endParaRPr>
          </a:p>
          <a:p>
            <a:pPr lvl="1"/>
            <a:r>
              <a:rPr lang="en-US" dirty="0">
                <a:solidFill>
                  <a:prstClr val="black"/>
                </a:solidFill>
              </a:rPr>
              <a:t>Trauma-informed care – </a:t>
            </a:r>
            <a:r>
              <a:rPr lang="en-US" dirty="0">
                <a:solidFill>
                  <a:prstClr val="black"/>
                </a:solidFill>
                <a:hlinkClick r:id="rId3"/>
              </a:rPr>
              <a:t>https://ltcombudsman.org/issues/trauma-informed-care</a:t>
            </a:r>
            <a:endParaRPr lang="en-US" dirty="0">
              <a:solidFill>
                <a:prstClr val="black"/>
              </a:solidFill>
            </a:endParaRPr>
          </a:p>
          <a:p>
            <a:pPr lvl="1"/>
            <a:endParaRPr lang="en-US" dirty="0">
              <a:solidFill>
                <a:prstClr val="black"/>
              </a:solidFill>
            </a:endParaRPr>
          </a:p>
          <a:p>
            <a:r>
              <a:rPr lang="en-US" b="1" dirty="0"/>
              <a:t>Consumer Voice</a:t>
            </a:r>
          </a:p>
          <a:p>
            <a:pPr lvl="1"/>
            <a:r>
              <a:rPr lang="en-US" dirty="0">
                <a:solidFill>
                  <a:prstClr val="black"/>
                </a:solidFill>
              </a:rPr>
              <a:t>Resident-Directed Care/Culture Change </a:t>
            </a:r>
            <a:r>
              <a:rPr lang="en-US" dirty="0">
                <a:hlinkClick r:id="rId4"/>
              </a:rPr>
              <a:t>https://theconsumervoice.org/issues/for-advocates/resident-directed-care</a:t>
            </a:r>
            <a:endParaRPr lang="en-US" dirty="0"/>
          </a:p>
          <a:p>
            <a:pPr lvl="1"/>
            <a:r>
              <a:rPr lang="en-US" dirty="0">
                <a:solidFill>
                  <a:prstClr val="black"/>
                </a:solidFill>
              </a:rPr>
              <a:t>My Personal Directions for Quality Living - </a:t>
            </a:r>
            <a:r>
              <a:rPr lang="en-US" dirty="0">
                <a:solidFill>
                  <a:prstClr val="black"/>
                </a:solidFill>
                <a:hlinkClick r:id="rId5"/>
              </a:rPr>
              <a:t>Blank Form </a:t>
            </a:r>
            <a:r>
              <a:rPr lang="en-US" dirty="0">
                <a:solidFill>
                  <a:prstClr val="black"/>
                </a:solidFill>
              </a:rPr>
              <a:t>&amp; </a:t>
            </a:r>
            <a:r>
              <a:rPr lang="en-US" dirty="0">
                <a:solidFill>
                  <a:prstClr val="black"/>
                </a:solidFill>
                <a:hlinkClick r:id="rId6"/>
              </a:rPr>
              <a:t>Sample</a:t>
            </a:r>
            <a:endParaRPr lang="en-US" dirty="0">
              <a:solidFill>
                <a:prstClr val="black"/>
              </a:solidFill>
            </a:endParaRPr>
          </a:p>
          <a:p>
            <a:pPr lvl="2"/>
            <a:r>
              <a:rPr lang="en-US" dirty="0">
                <a:solidFill>
                  <a:prstClr val="black"/>
                </a:solidFill>
              </a:rPr>
              <a:t>A tool from Consumer Voice, with edits by SAGE, for individuals to share what matters to them for person-centered care.</a:t>
            </a:r>
          </a:p>
          <a:p>
            <a:pPr lvl="1"/>
            <a:r>
              <a:rPr lang="en-US" dirty="0">
                <a:solidFill>
                  <a:prstClr val="black"/>
                </a:solidFill>
              </a:rPr>
              <a:t>Information for LTC consumers - </a:t>
            </a:r>
            <a:r>
              <a:rPr lang="en-US" dirty="0">
                <a:solidFill>
                  <a:prstClr val="black"/>
                </a:solidFill>
                <a:hlinkClick r:id="rId7"/>
              </a:rPr>
              <a:t>https://theconsumervoice.org/issues/recipients</a:t>
            </a:r>
            <a:endParaRPr lang="en-US" dirty="0">
              <a:solidFill>
                <a:prstClr val="black"/>
              </a:solidFill>
            </a:endParaRPr>
          </a:p>
          <a:p>
            <a:pPr lvl="1"/>
            <a:r>
              <a:rPr lang="en-US" dirty="0">
                <a:solidFill>
                  <a:srgbClr val="000000"/>
                </a:solidFill>
              </a:rPr>
              <a:t>Information for Family Members </a:t>
            </a:r>
            <a:r>
              <a:rPr lang="en-US" dirty="0">
                <a:solidFill>
                  <a:prstClr val="black"/>
                </a:solidFill>
              </a:rPr>
              <a:t>- </a:t>
            </a:r>
            <a:r>
              <a:rPr lang="en-US" dirty="0">
                <a:solidFill>
                  <a:prstClr val="black"/>
                </a:solidFill>
                <a:hlinkClick r:id="rId8"/>
              </a:rPr>
              <a:t>https://theconsumervoice.org/issues/family</a:t>
            </a:r>
            <a:endParaRPr lang="en-US" dirty="0">
              <a:solidFill>
                <a:prstClr val="black"/>
              </a:solidFill>
            </a:endParaRPr>
          </a:p>
          <a:p>
            <a:pPr lvl="1"/>
            <a:endParaRPr lang="en-US" dirty="0">
              <a:solidFill>
                <a:prstClr val="black"/>
              </a:solidFill>
            </a:endParaRPr>
          </a:p>
          <a:p>
            <a:pPr marL="0" indent="0">
              <a:buNone/>
            </a:pPr>
            <a:endParaRPr lang="en-US" dirty="0">
              <a:solidFill>
                <a:prstClr val="black"/>
              </a:solidFill>
            </a:endParaRPr>
          </a:p>
          <a:p>
            <a:endParaRPr lang="en-US" dirty="0"/>
          </a:p>
        </p:txBody>
      </p:sp>
    </p:spTree>
    <p:extLst>
      <p:ext uri="{BB962C8B-B14F-4D97-AF65-F5344CB8AC3E}">
        <p14:creationId xmlns:p14="http://schemas.microsoft.com/office/powerpoint/2010/main" val="4201535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C4060-ECF3-4532-9246-AC03A8DF23E5}"/>
              </a:ext>
            </a:extLst>
          </p:cNvPr>
          <p:cNvSpPr>
            <a:spLocks noGrp="1"/>
          </p:cNvSpPr>
          <p:nvPr>
            <p:ph type="title"/>
          </p:nvPr>
        </p:nvSpPr>
        <p:spPr/>
        <p:txBody>
          <a:bodyPr/>
          <a:lstStyle/>
          <a:p>
            <a:r>
              <a:rPr lang="en-US" b="1" dirty="0"/>
              <a:t>Resources</a:t>
            </a:r>
          </a:p>
        </p:txBody>
      </p:sp>
      <p:sp>
        <p:nvSpPr>
          <p:cNvPr id="3" name="Content Placeholder 2">
            <a:extLst>
              <a:ext uri="{FF2B5EF4-FFF2-40B4-BE49-F238E27FC236}">
                <a16:creationId xmlns:a16="http://schemas.microsoft.com/office/drawing/2014/main" id="{EAB24283-782B-4482-87BF-E31EE304283B}"/>
              </a:ext>
            </a:extLst>
          </p:cNvPr>
          <p:cNvSpPr>
            <a:spLocks noGrp="1"/>
          </p:cNvSpPr>
          <p:nvPr>
            <p:ph idx="1"/>
          </p:nvPr>
        </p:nvSpPr>
        <p:spPr>
          <a:xfrm>
            <a:off x="609599" y="1600200"/>
            <a:ext cx="11149013" cy="4876800"/>
          </a:xfrm>
        </p:spPr>
        <p:txBody>
          <a:bodyPr/>
          <a:lstStyle/>
          <a:p>
            <a:pPr marL="0" indent="0">
              <a:buNone/>
            </a:pPr>
            <a:r>
              <a:rPr lang="en-US" b="1" dirty="0"/>
              <a:t>National Long-Term Care Ombudsman Resource Center (NORC)</a:t>
            </a:r>
            <a:r>
              <a:rPr lang="en-US" dirty="0"/>
              <a:t> </a:t>
            </a:r>
            <a:r>
              <a:rPr lang="en-US" dirty="0">
                <a:hlinkClick r:id="rId2"/>
              </a:rPr>
              <a:t>www.ltcombudsman.org</a:t>
            </a:r>
            <a:r>
              <a:rPr lang="en-US" dirty="0"/>
              <a:t> </a:t>
            </a:r>
          </a:p>
          <a:p>
            <a:pPr lvl="1"/>
            <a:r>
              <a:rPr lang="en-US" dirty="0"/>
              <a:t>Coronavirus Prevention in Long-Term Care Facilities: Information for Ombudsman Programs </a:t>
            </a:r>
            <a:r>
              <a:rPr lang="en-US" dirty="0">
                <a:hlinkClick r:id="rId3"/>
              </a:rPr>
              <a:t>https://ltcombudsman.org/omb_support/COVID-19</a:t>
            </a:r>
            <a:endParaRPr lang="en-US" dirty="0"/>
          </a:p>
          <a:p>
            <a:pPr marL="274637" lvl="1" indent="0">
              <a:buNone/>
            </a:pPr>
            <a:endParaRPr lang="en-US" dirty="0"/>
          </a:p>
          <a:p>
            <a:pPr marL="0" indent="0">
              <a:buNone/>
            </a:pPr>
            <a:r>
              <a:rPr lang="en-US" b="1" dirty="0"/>
              <a:t>National Consumer Voice for Quality Long-Term Care (Consumer Voice) </a:t>
            </a:r>
            <a:r>
              <a:rPr lang="en-US" dirty="0"/>
              <a:t> </a:t>
            </a:r>
            <a:r>
              <a:rPr lang="en-US" dirty="0">
                <a:hlinkClick r:id="rId4"/>
              </a:rPr>
              <a:t>www.theconsumervoice.org</a:t>
            </a:r>
            <a:endParaRPr lang="en-US" dirty="0"/>
          </a:p>
          <a:p>
            <a:pPr lvl="1"/>
            <a:r>
              <a:rPr lang="en-US" dirty="0"/>
              <a:t>Coronavirus in Long-Term Care Facilities: Information for Advocates </a:t>
            </a:r>
            <a:r>
              <a:rPr lang="en-US" dirty="0">
                <a:hlinkClick r:id="rId5"/>
              </a:rPr>
              <a:t>https://theconsumervoice.org/issues/other-issues-and-resources/covid-19</a:t>
            </a:r>
            <a:endParaRPr lang="en-US" dirty="0"/>
          </a:p>
          <a:p>
            <a:pPr lvl="1"/>
            <a:r>
              <a:rPr lang="en-US" dirty="0"/>
              <a:t>Coronavirus in Long-Term Care Facilities: Information for Residents and Families </a:t>
            </a:r>
            <a:r>
              <a:rPr lang="en-US" dirty="0">
                <a:hlinkClick r:id="rId6"/>
              </a:rPr>
              <a:t>https://theconsumervoice.org/issues/other-issues-and-resources/covid-19/residents-families</a:t>
            </a:r>
            <a:endParaRPr lang="en-US" dirty="0"/>
          </a:p>
          <a:p>
            <a:endParaRPr lang="en-US" dirty="0"/>
          </a:p>
        </p:txBody>
      </p:sp>
    </p:spTree>
    <p:extLst>
      <p:ext uri="{BB962C8B-B14F-4D97-AF65-F5344CB8AC3E}">
        <p14:creationId xmlns:p14="http://schemas.microsoft.com/office/powerpoint/2010/main" val="2826053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4" descr="NORClogo"/>
          <p:cNvPicPr>
            <a:picLocks noChangeAspect="1" noChangeArrowheads="1"/>
          </p:cNvPicPr>
          <p:nvPr/>
        </p:nvPicPr>
        <p:blipFill>
          <a:blip r:embed="rId3" cstate="print"/>
          <a:srcRect/>
          <a:stretch>
            <a:fillRect/>
          </a:stretch>
        </p:blipFill>
        <p:spPr bwMode="auto">
          <a:xfrm>
            <a:off x="2722382" y="419201"/>
            <a:ext cx="6762946" cy="1090080"/>
          </a:xfrm>
          <a:prstGeom prst="rect">
            <a:avLst/>
          </a:prstGeom>
          <a:noFill/>
          <a:ln w="9525">
            <a:noFill/>
            <a:miter lim="800000"/>
            <a:headEnd/>
            <a:tailEnd/>
          </a:ln>
        </p:spPr>
      </p:pic>
      <p:sp>
        <p:nvSpPr>
          <p:cNvPr id="58370" name="TextBox 3"/>
          <p:cNvSpPr txBox="1">
            <a:spLocks noChangeArrowheads="1"/>
          </p:cNvSpPr>
          <p:nvPr/>
        </p:nvSpPr>
        <p:spPr bwMode="auto">
          <a:xfrm>
            <a:off x="303229" y="1680181"/>
            <a:ext cx="11585541" cy="5016758"/>
          </a:xfrm>
          <a:prstGeom prst="rect">
            <a:avLst/>
          </a:prstGeom>
          <a:noFill/>
          <a:ln w="9525">
            <a:noFill/>
            <a:miter lim="800000"/>
            <a:headEnd/>
            <a:tailEnd/>
          </a:ln>
        </p:spPr>
        <p:txBody>
          <a:bodyPr wrap="square">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2060"/>
                </a:solidFill>
                <a:effectLst/>
                <a:uLnTx/>
                <a:uFillTx/>
                <a:latin typeface="Arial"/>
                <a:ea typeface="+mn-ea"/>
                <a:cs typeface="+mn-cs"/>
              </a:rPr>
              <a:t>Connect with us: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1"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hlinkClick r:id="rId4"/>
              </a:rPr>
              <a:t>www.ltcombudsman.org</a:t>
            </a: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hlinkClick r:id="rId5"/>
              </a:rPr>
              <a:t>ombudcenter@theconsumervoice.org</a:t>
            </a:r>
            <a:r>
              <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a:ea typeface="+mn-ea"/>
                <a:cs typeface="+mn-cs"/>
              </a:rPr>
              <a:t>The National LTC Ombudsman Resource Center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a:ea typeface="+mn-ea"/>
                <a:cs typeface="+mn-cs"/>
              </a:rPr>
              <a:t>@LTCombudcenter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Arial"/>
                <a:ea typeface="+mn-ea"/>
                <a:cs typeface="+mn-cs"/>
              </a:rPr>
              <a:t>         </a:t>
            </a:r>
            <a:r>
              <a:rPr kumimoji="0" lang="en-US" sz="1800" b="1" i="0" u="none" strike="noStrike" kern="1200" cap="none" spc="0" normalizeH="0" baseline="0" noProof="0" dirty="0">
                <a:ln>
                  <a:noFill/>
                </a:ln>
                <a:solidFill>
                  <a:srgbClr val="002060"/>
                </a:solidFill>
                <a:effectLst/>
                <a:uLnTx/>
                <a:uFillTx/>
                <a:latin typeface="Arial"/>
                <a:ea typeface="+mn-ea"/>
                <a:cs typeface="+mn-cs"/>
              </a:rPr>
              <a:t>Get our app! Search for "LTC Ombudsman Resource Center" in the Apple Store or Google Play </a:t>
            </a:r>
            <a:endParaRPr kumimoji="0" lang="en-US" sz="18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1"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rPr>
              <a:t>This project was supported, in part, by grant number </a:t>
            </a:r>
            <a:r>
              <a:rPr kumimoji="0" lang="en-US" sz="1200" b="0" i="1" u="none" strike="noStrike" kern="1200" cap="none" spc="0" normalizeH="0" baseline="0" noProof="0" dirty="0">
                <a:ln>
                  <a:noFill/>
                </a:ln>
                <a:solidFill>
                  <a:srgbClr val="002060"/>
                </a:solidFill>
                <a:effectLst/>
                <a:uLnTx/>
                <a:uFillTx/>
                <a:latin typeface="Arial"/>
                <a:ea typeface="+mn-ea"/>
                <a:cs typeface="+mn-cs"/>
              </a:rPr>
              <a:t>90OMRC0001-01-00</a:t>
            </a:r>
            <a:r>
              <a:rPr kumimoji="0" lang="en-US" sz="1200" b="0" i="1"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rPr>
              <a:t>,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pic>
        <p:nvPicPr>
          <p:cNvPr id="4" name="Picture 3" descr="cid:image003.jpg@01CFB310.A36779F0">
            <a:hlinkClick r:id="rId6"/>
            <a:extLst>
              <a:ext uri="{FF2B5EF4-FFF2-40B4-BE49-F238E27FC236}">
                <a16:creationId xmlns:a16="http://schemas.microsoft.com/office/drawing/2014/main" id="{75775DF9-72AA-45B3-8E26-01B6DDB74C2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2917296" y="3670647"/>
            <a:ext cx="512890" cy="444587"/>
          </a:xfrm>
          <a:prstGeom prst="rect">
            <a:avLst/>
          </a:prstGeom>
          <a:noFill/>
          <a:ln>
            <a:noFill/>
          </a:ln>
        </p:spPr>
      </p:pic>
      <p:pic>
        <p:nvPicPr>
          <p:cNvPr id="5" name="Picture 4" descr="cid:image004.jpg@01CFB310.A36779F0">
            <a:hlinkClick r:id="rId8"/>
            <a:extLst>
              <a:ext uri="{FF2B5EF4-FFF2-40B4-BE49-F238E27FC236}">
                <a16:creationId xmlns:a16="http://schemas.microsoft.com/office/drawing/2014/main" id="{6BE81116-3DB1-4096-AB6C-444A0937B6F1}"/>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4476926" y="4375292"/>
            <a:ext cx="504446" cy="504925"/>
          </a:xfrm>
          <a:prstGeom prst="rect">
            <a:avLst/>
          </a:prstGeom>
          <a:noFill/>
          <a:ln>
            <a:noFill/>
          </a:ln>
        </p:spPr>
      </p:pic>
      <p:pic>
        <p:nvPicPr>
          <p:cNvPr id="3" name="Graphic 2" descr="Smart Phone">
            <a:extLst>
              <a:ext uri="{FF2B5EF4-FFF2-40B4-BE49-F238E27FC236}">
                <a16:creationId xmlns:a16="http://schemas.microsoft.com/office/drawing/2014/main" id="{1A524A66-D447-4221-91AD-05F83E1CD9E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85155" y="4880217"/>
            <a:ext cx="715976" cy="715976"/>
          </a:xfrm>
          <a:prstGeom prst="rect">
            <a:avLst/>
          </a:prstGeom>
        </p:spPr>
      </p:pic>
    </p:spTree>
    <p:extLst>
      <p:ext uri="{BB962C8B-B14F-4D97-AF65-F5344CB8AC3E}">
        <p14:creationId xmlns:p14="http://schemas.microsoft.com/office/powerpoint/2010/main" val="3786128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pic>
        <p:nvPicPr>
          <p:cNvPr id="4" name="Content Placeholder 3" descr="ripple.jpeg"/>
          <p:cNvPicPr>
            <a:picLocks noGrp="1" noChangeAspect="1"/>
          </p:cNvPicPr>
          <p:nvPr>
            <p:ph idx="1"/>
          </p:nvPr>
        </p:nvPicPr>
        <p:blipFill>
          <a:blip r:embed="rId2">
            <a:extLst>
              <a:ext uri="{28A0092B-C50C-407E-A947-70E740481C1C}">
                <a14:useLocalDpi xmlns:a14="http://schemas.microsoft.com/office/drawing/2010/main" val="0"/>
              </a:ext>
            </a:extLst>
          </a:blip>
          <a:srcRect t="9777" b="9777"/>
          <a:stretch>
            <a:fillRect/>
          </a:stretch>
        </p:blipFill>
        <p:spPr/>
      </p:pic>
    </p:spTree>
    <p:extLst>
      <p:ext uri="{BB962C8B-B14F-4D97-AF65-F5344CB8AC3E}">
        <p14:creationId xmlns:p14="http://schemas.microsoft.com/office/powerpoint/2010/main" val="402258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COVID-19</a:t>
            </a:r>
          </a:p>
        </p:txBody>
      </p:sp>
      <p:pic>
        <p:nvPicPr>
          <p:cNvPr id="4" name="Content Placeholder 3" descr="COVID.jpg"/>
          <p:cNvPicPr>
            <a:picLocks noGrp="1" noChangeAspect="1"/>
          </p:cNvPicPr>
          <p:nvPr>
            <p:ph idx="1"/>
          </p:nvPr>
        </p:nvPicPr>
        <p:blipFill>
          <a:blip r:embed="rId3">
            <a:extLst>
              <a:ext uri="{28A0092B-C50C-407E-A947-70E740481C1C}">
                <a14:useLocalDpi xmlns:a14="http://schemas.microsoft.com/office/drawing/2010/main" val="0"/>
              </a:ext>
            </a:extLst>
          </a:blip>
          <a:srcRect t="9850" b="9850"/>
          <a:stretch>
            <a:fillRect/>
          </a:stretch>
        </p:blipFill>
        <p:spPr/>
      </p:pic>
    </p:spTree>
    <p:extLst>
      <p:ext uri="{BB962C8B-B14F-4D97-AF65-F5344CB8AC3E}">
        <p14:creationId xmlns:p14="http://schemas.microsoft.com/office/powerpoint/2010/main" val="237772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Carl Rogers</a:t>
            </a:r>
          </a:p>
        </p:txBody>
      </p:sp>
      <p:pic>
        <p:nvPicPr>
          <p:cNvPr id="4" name="Content Placeholder 3" descr="Carl Rogers.jpeg"/>
          <p:cNvPicPr>
            <a:picLocks noGrp="1" noChangeAspect="1"/>
          </p:cNvPicPr>
          <p:nvPr>
            <p:ph idx="1"/>
          </p:nvPr>
        </p:nvPicPr>
        <p:blipFill rotWithShape="1">
          <a:blip r:embed="rId2">
            <a:extLst>
              <a:ext uri="{28A0092B-C50C-407E-A947-70E740481C1C}">
                <a14:useLocalDpi xmlns:a14="http://schemas.microsoft.com/office/drawing/2010/main" val="0"/>
              </a:ext>
            </a:extLst>
          </a:blip>
          <a:srcRect l="-962" r="-2066" b="11818"/>
          <a:stretch/>
        </p:blipFill>
        <p:spPr>
          <a:xfrm>
            <a:off x="2211950" y="2399201"/>
            <a:ext cx="1953463" cy="2310990"/>
          </a:xfrm>
        </p:spPr>
      </p:pic>
      <p:sp>
        <p:nvSpPr>
          <p:cNvPr id="5" name="TextBox 4"/>
          <p:cNvSpPr txBox="1"/>
          <p:nvPr/>
        </p:nvSpPr>
        <p:spPr>
          <a:xfrm>
            <a:off x="4565387" y="3069562"/>
            <a:ext cx="5684120" cy="1323439"/>
          </a:xfrm>
          <a:prstGeom prst="rect">
            <a:avLst/>
          </a:prstGeom>
          <a:noFill/>
        </p:spPr>
        <p:txBody>
          <a:bodyPr wrap="none" rtlCol="0">
            <a:spAutoFit/>
          </a:bodyPr>
          <a:lstStyle/>
          <a:p>
            <a:pPr defTabSz="457200"/>
            <a:r>
              <a:rPr lang="en-US" sz="2000" dirty="0">
                <a:solidFill>
                  <a:srgbClr val="000000"/>
                </a:solidFill>
                <a:latin typeface="Calisto MT"/>
              </a:rPr>
              <a:t>Creator of Person-Centered therapy</a:t>
            </a:r>
          </a:p>
          <a:p>
            <a:pPr defTabSz="457200"/>
            <a:r>
              <a:rPr lang="en-US" sz="2000" dirty="0">
                <a:solidFill>
                  <a:srgbClr val="000000"/>
                </a:solidFill>
                <a:latin typeface="Calisto MT"/>
              </a:rPr>
              <a:t>-Empathy at the core of therapeutic change</a:t>
            </a:r>
          </a:p>
          <a:p>
            <a:pPr defTabSz="457200"/>
            <a:r>
              <a:rPr lang="en-US" sz="2000" dirty="0">
                <a:solidFill>
                  <a:srgbClr val="000000"/>
                </a:solidFill>
                <a:latin typeface="Calisto MT"/>
              </a:rPr>
              <a:t>-Clients are viewed through the lens of potential</a:t>
            </a:r>
          </a:p>
          <a:p>
            <a:pPr defTabSz="457200"/>
            <a:r>
              <a:rPr lang="en-US" sz="2000" dirty="0">
                <a:solidFill>
                  <a:srgbClr val="000000"/>
                </a:solidFill>
                <a:latin typeface="Calisto MT"/>
              </a:rPr>
              <a:t>-Therapist exhibits positive, non-judgmental regard</a:t>
            </a:r>
          </a:p>
        </p:txBody>
      </p:sp>
    </p:spTree>
    <p:extLst>
      <p:ext uri="{BB962C8B-B14F-4D97-AF65-F5344CB8AC3E}">
        <p14:creationId xmlns:p14="http://schemas.microsoft.com/office/powerpoint/2010/main" val="37943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Person-Centered Thinking?</a:t>
            </a:r>
          </a:p>
        </p:txBody>
      </p:sp>
      <p:sp>
        <p:nvSpPr>
          <p:cNvPr id="3" name="Content Placeholder 2"/>
          <p:cNvSpPr>
            <a:spLocks noGrp="1"/>
          </p:cNvSpPr>
          <p:nvPr>
            <p:ph idx="1"/>
          </p:nvPr>
        </p:nvSpPr>
        <p:spPr>
          <a:xfrm>
            <a:off x="971549" y="1931552"/>
            <a:ext cx="10201275" cy="4334778"/>
          </a:xfrm>
        </p:spPr>
        <p:txBody>
          <a:bodyPr>
            <a:normAutofit fontScale="70000" lnSpcReduction="20000"/>
          </a:bodyPr>
          <a:lstStyle/>
          <a:p>
            <a:r>
              <a:rPr lang="en-US" sz="2900" dirty="0">
                <a:solidFill>
                  <a:srgbClr val="000000"/>
                </a:solidFill>
              </a:rPr>
              <a:t>Definition- </a:t>
            </a:r>
            <a:r>
              <a:rPr lang="en-US" sz="2900" b="1" dirty="0">
                <a:solidFill>
                  <a:srgbClr val="000000"/>
                </a:solidFill>
              </a:rPr>
              <a:t>supporting versus dictating or fixing</a:t>
            </a:r>
          </a:p>
          <a:p>
            <a:r>
              <a:rPr lang="en-US" sz="2900" dirty="0">
                <a:solidFill>
                  <a:srgbClr val="000000"/>
                </a:solidFill>
              </a:rPr>
              <a:t>Strength base approach and build off strengths of the person</a:t>
            </a:r>
          </a:p>
          <a:p>
            <a:r>
              <a:rPr lang="en-US" sz="2900" dirty="0">
                <a:solidFill>
                  <a:srgbClr val="000000"/>
                </a:solidFill>
              </a:rPr>
              <a:t>Knowing the personal story of the people we serve</a:t>
            </a:r>
          </a:p>
          <a:p>
            <a:r>
              <a:rPr lang="en-US" sz="2900" dirty="0">
                <a:solidFill>
                  <a:srgbClr val="000000"/>
                </a:solidFill>
              </a:rPr>
              <a:t>Build a culture of learning, partnership and accountability</a:t>
            </a:r>
          </a:p>
          <a:p>
            <a:r>
              <a:rPr lang="en-US" sz="2900" dirty="0">
                <a:solidFill>
                  <a:srgbClr val="000000"/>
                </a:solidFill>
              </a:rPr>
              <a:t>An approach used to discover meaningful information regarding a person which is later used to create a person-centered plan of supports.  </a:t>
            </a:r>
          </a:p>
          <a:p>
            <a:r>
              <a:rPr lang="en-US" sz="2900" dirty="0">
                <a:solidFill>
                  <a:srgbClr val="000000"/>
                </a:solidFill>
              </a:rPr>
              <a:t>Aims to promote the individual choice, direction, and control of their life and supports they receive.  </a:t>
            </a:r>
          </a:p>
          <a:p>
            <a:r>
              <a:rPr lang="en-US" sz="2900" dirty="0">
                <a:solidFill>
                  <a:srgbClr val="000000"/>
                </a:solidFill>
              </a:rPr>
              <a:t>Helps to ensure individuals are allowed positive control over their desired life, are recognized for their contributions to their community of choice, and are supported through paid and natural supports within their community.</a:t>
            </a:r>
          </a:p>
          <a:p>
            <a:endParaRPr lang="en-US" dirty="0">
              <a:solidFill>
                <a:srgbClr val="000000"/>
              </a:solidFill>
            </a:endParaRPr>
          </a:p>
        </p:txBody>
      </p:sp>
    </p:spTree>
    <p:extLst>
      <p:ext uri="{BB962C8B-B14F-4D97-AF65-F5344CB8AC3E}">
        <p14:creationId xmlns:p14="http://schemas.microsoft.com/office/powerpoint/2010/main" val="221789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a System and Culture of Person-Centered Care</a:t>
            </a:r>
          </a:p>
        </p:txBody>
      </p:sp>
      <p:sp>
        <p:nvSpPr>
          <p:cNvPr id="3" name="Content Placeholder 2"/>
          <p:cNvSpPr>
            <a:spLocks noGrp="1"/>
          </p:cNvSpPr>
          <p:nvPr>
            <p:ph idx="1"/>
          </p:nvPr>
        </p:nvSpPr>
        <p:spPr>
          <a:xfrm>
            <a:off x="1028700" y="1914525"/>
            <a:ext cx="10515600" cy="4577421"/>
          </a:xfrm>
        </p:spPr>
        <p:txBody>
          <a:bodyPr>
            <a:normAutofit/>
          </a:bodyPr>
          <a:lstStyle/>
          <a:p>
            <a:r>
              <a:rPr lang="en-US" dirty="0">
                <a:solidFill>
                  <a:srgbClr val="000000"/>
                </a:solidFill>
              </a:rPr>
              <a:t>How are you doing within your organization? </a:t>
            </a:r>
          </a:p>
          <a:p>
            <a:r>
              <a:rPr lang="en-US" dirty="0">
                <a:solidFill>
                  <a:srgbClr val="000000"/>
                </a:solidFill>
              </a:rPr>
              <a:t>Language- reframe </a:t>
            </a:r>
          </a:p>
          <a:p>
            <a:r>
              <a:rPr lang="en-US" dirty="0">
                <a:solidFill>
                  <a:srgbClr val="000000"/>
                </a:solidFill>
              </a:rPr>
              <a:t>Perspective- of knowing people and honoring what is </a:t>
            </a:r>
            <a:r>
              <a:rPr lang="en-US" b="1" dirty="0">
                <a:solidFill>
                  <a:srgbClr val="000000"/>
                </a:solidFill>
              </a:rPr>
              <a:t>important to </a:t>
            </a:r>
            <a:r>
              <a:rPr lang="en-US" dirty="0">
                <a:solidFill>
                  <a:srgbClr val="000000"/>
                </a:solidFill>
              </a:rPr>
              <a:t>them while balancing what is </a:t>
            </a:r>
            <a:r>
              <a:rPr lang="en-US" b="1" dirty="0">
                <a:solidFill>
                  <a:srgbClr val="000000"/>
                </a:solidFill>
              </a:rPr>
              <a:t>important for </a:t>
            </a:r>
            <a:r>
              <a:rPr lang="en-US" dirty="0">
                <a:solidFill>
                  <a:srgbClr val="000000"/>
                </a:solidFill>
              </a:rPr>
              <a:t>them. </a:t>
            </a:r>
          </a:p>
          <a:p>
            <a:r>
              <a:rPr lang="en-US" dirty="0">
                <a:solidFill>
                  <a:srgbClr val="000000"/>
                </a:solidFill>
              </a:rPr>
              <a:t>Listen to how they want to live</a:t>
            </a:r>
          </a:p>
          <a:p>
            <a:r>
              <a:rPr lang="en-US" dirty="0">
                <a:solidFill>
                  <a:srgbClr val="000000"/>
                </a:solidFill>
              </a:rPr>
              <a:t>Support people in making use of community resources to have the life they want to live.</a:t>
            </a:r>
          </a:p>
          <a:p>
            <a:r>
              <a:rPr lang="en-US" dirty="0">
                <a:solidFill>
                  <a:srgbClr val="000000"/>
                </a:solidFill>
              </a:rPr>
              <a:t>Provide the support to assist people with making these things happen.</a:t>
            </a:r>
          </a:p>
          <a:p>
            <a:endParaRPr lang="en-US" dirty="0">
              <a:solidFill>
                <a:srgbClr val="000000"/>
              </a:solidFill>
            </a:endParaRPr>
          </a:p>
        </p:txBody>
      </p:sp>
    </p:spTree>
    <p:extLst>
      <p:ext uri="{BB962C8B-B14F-4D97-AF65-F5344CB8AC3E}">
        <p14:creationId xmlns:p14="http://schemas.microsoft.com/office/powerpoint/2010/main" val="3444998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Foundational Beliefs</a:t>
            </a:r>
          </a:p>
        </p:txBody>
      </p:sp>
      <p:sp>
        <p:nvSpPr>
          <p:cNvPr id="3" name="Content Placeholder 2"/>
          <p:cNvSpPr>
            <a:spLocks noGrp="1"/>
          </p:cNvSpPr>
          <p:nvPr>
            <p:ph idx="1"/>
          </p:nvPr>
        </p:nvSpPr>
        <p:spPr>
          <a:xfrm>
            <a:off x="900113" y="1869988"/>
            <a:ext cx="10487025" cy="4516136"/>
          </a:xfrm>
        </p:spPr>
        <p:txBody>
          <a:bodyPr>
            <a:normAutofit/>
          </a:bodyPr>
          <a:lstStyle/>
          <a:p>
            <a:pPr marL="0" indent="0">
              <a:buNone/>
            </a:pPr>
            <a:r>
              <a:rPr lang="en-US" dirty="0">
                <a:solidFill>
                  <a:srgbClr val="000000"/>
                </a:solidFill>
              </a:rPr>
              <a:t>1. Important questions: </a:t>
            </a:r>
            <a:r>
              <a:rPr lang="en-US" b="1" i="1" dirty="0">
                <a:solidFill>
                  <a:srgbClr val="000000"/>
                </a:solidFill>
              </a:rPr>
              <a:t>Who is this person and what is important to them?</a:t>
            </a:r>
          </a:p>
          <a:p>
            <a:pPr marL="0" indent="0">
              <a:buNone/>
            </a:pPr>
            <a:r>
              <a:rPr lang="en-US" dirty="0">
                <a:solidFill>
                  <a:srgbClr val="000000"/>
                </a:solidFill>
              </a:rPr>
              <a:t>2.  Person-centeredness aims to change common patterns of community life. </a:t>
            </a:r>
          </a:p>
          <a:p>
            <a:pPr marL="0" indent="0">
              <a:buNone/>
            </a:pPr>
            <a:r>
              <a:rPr lang="en-US" dirty="0">
                <a:solidFill>
                  <a:srgbClr val="000000"/>
                </a:solidFill>
              </a:rPr>
              <a:t>3. Person-centeredness fundamentally challenges practices that separate people and perpetuate controlling relationships.</a:t>
            </a:r>
          </a:p>
          <a:p>
            <a:pPr marL="0" indent="0">
              <a:buNone/>
            </a:pPr>
            <a:r>
              <a:rPr lang="en-US" dirty="0">
                <a:solidFill>
                  <a:srgbClr val="000000"/>
                </a:solidFill>
              </a:rPr>
              <a:t>4. Honest person-centered planning can only come from respect for the dignity and completeness of the whole person.</a:t>
            </a:r>
          </a:p>
          <a:p>
            <a:pPr marL="0" indent="0">
              <a:buNone/>
            </a:pPr>
            <a:r>
              <a:rPr lang="en-US" dirty="0">
                <a:solidFill>
                  <a:srgbClr val="000000"/>
                </a:solidFill>
              </a:rPr>
              <a:t>5. Assisting people to define and pursue a desirable future tests the person’s clarity, commitment and courage.</a:t>
            </a:r>
          </a:p>
        </p:txBody>
      </p:sp>
    </p:spTree>
    <p:extLst>
      <p:ext uri="{BB962C8B-B14F-4D97-AF65-F5344CB8AC3E}">
        <p14:creationId xmlns:p14="http://schemas.microsoft.com/office/powerpoint/2010/main" val="191046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of Life and Self-Determination</a:t>
            </a:r>
          </a:p>
        </p:txBody>
      </p:sp>
      <p:sp>
        <p:nvSpPr>
          <p:cNvPr id="3" name="Content Placeholder 2"/>
          <p:cNvSpPr>
            <a:spLocks noGrp="1"/>
          </p:cNvSpPr>
          <p:nvPr>
            <p:ph idx="1"/>
          </p:nvPr>
        </p:nvSpPr>
        <p:spPr>
          <a:xfrm>
            <a:off x="914400" y="1971675"/>
            <a:ext cx="10472738" cy="4242135"/>
          </a:xfrm>
        </p:spPr>
        <p:txBody>
          <a:bodyPr>
            <a:noAutofit/>
          </a:bodyPr>
          <a:lstStyle/>
          <a:p>
            <a:r>
              <a:rPr lang="en-US" dirty="0">
                <a:solidFill>
                  <a:srgbClr val="000000"/>
                </a:solidFill>
              </a:rPr>
              <a:t>What does quality of life mean to the person?</a:t>
            </a:r>
          </a:p>
          <a:p>
            <a:r>
              <a:rPr lang="en-US" dirty="0">
                <a:solidFill>
                  <a:srgbClr val="000000"/>
                </a:solidFill>
              </a:rPr>
              <a:t>What does self determination mean to the person?</a:t>
            </a:r>
          </a:p>
          <a:p>
            <a:r>
              <a:rPr lang="en-US" dirty="0">
                <a:solidFill>
                  <a:srgbClr val="000000"/>
                </a:solidFill>
              </a:rPr>
              <a:t>Autonomy </a:t>
            </a:r>
          </a:p>
          <a:p>
            <a:r>
              <a:rPr lang="en-US" dirty="0">
                <a:solidFill>
                  <a:srgbClr val="000000"/>
                </a:solidFill>
              </a:rPr>
              <a:t>Dignity of risk – informed choice and importance of documentation</a:t>
            </a:r>
          </a:p>
          <a:p>
            <a:endParaRPr lang="en-US" dirty="0">
              <a:solidFill>
                <a:srgbClr val="000000"/>
              </a:solidFill>
            </a:endParaRPr>
          </a:p>
          <a:p>
            <a:r>
              <a:rPr lang="en-US" i="1" dirty="0">
                <a:solidFill>
                  <a:srgbClr val="3366FF"/>
                </a:solidFill>
              </a:rPr>
              <a:t>All of which are germane to long term care communities</a:t>
            </a:r>
            <a:r>
              <a:rPr lang="en-US" dirty="0">
                <a:solidFill>
                  <a:srgbClr val="000000"/>
                </a:solidFill>
              </a:rPr>
              <a:t>. </a:t>
            </a:r>
          </a:p>
        </p:txBody>
      </p:sp>
    </p:spTree>
    <p:extLst>
      <p:ext uri="{BB962C8B-B14F-4D97-AF65-F5344CB8AC3E}">
        <p14:creationId xmlns:p14="http://schemas.microsoft.com/office/powerpoint/2010/main" val="3554670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Tools for Analysis and Action</a:t>
            </a:r>
          </a:p>
        </p:txBody>
      </p:sp>
      <p:pic>
        <p:nvPicPr>
          <p:cNvPr id="4" name="Content Placeholder 3" descr="patient-centered-healthcare1.jpg"/>
          <p:cNvPicPr>
            <a:picLocks noGrp="1" noChangeAspect="1"/>
          </p:cNvPicPr>
          <p:nvPr>
            <p:ph idx="1"/>
          </p:nvPr>
        </p:nvPicPr>
        <p:blipFill>
          <a:blip r:embed="rId2">
            <a:extLst>
              <a:ext uri="{28A0092B-C50C-407E-A947-70E740481C1C}">
                <a14:useLocalDpi xmlns:a14="http://schemas.microsoft.com/office/drawing/2010/main" val="0"/>
              </a:ext>
            </a:extLst>
          </a:blip>
          <a:srcRect l="-53663" r="-53663"/>
          <a:stretch>
            <a:fillRect/>
          </a:stretch>
        </p:blipFill>
        <p:spPr/>
      </p:pic>
    </p:spTree>
    <p:extLst>
      <p:ext uri="{BB962C8B-B14F-4D97-AF65-F5344CB8AC3E}">
        <p14:creationId xmlns:p14="http://schemas.microsoft.com/office/powerpoint/2010/main" val="4123964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1997</Words>
  <Application>Microsoft Office PowerPoint</Application>
  <PresentationFormat>Widescreen</PresentationFormat>
  <Paragraphs>193</Paragraphs>
  <Slides>24</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Brush Script MT</vt:lpstr>
      <vt:lpstr>Calibri</vt:lpstr>
      <vt:lpstr>Calisto MT</vt:lpstr>
      <vt:lpstr>Clarity</vt:lpstr>
      <vt:lpstr>Capital</vt:lpstr>
      <vt:lpstr>Person-centered thinking:  direct care services</vt:lpstr>
      <vt:lpstr>Intent of this Training: Providing Person-Centered Care</vt:lpstr>
      <vt:lpstr>COVID-19</vt:lpstr>
      <vt:lpstr>Carl Rogers</vt:lpstr>
      <vt:lpstr>What is Person-Centered Thinking?</vt:lpstr>
      <vt:lpstr>Creating a System and Culture of Person-Centered Care</vt:lpstr>
      <vt:lpstr>Five Foundational Beliefs</vt:lpstr>
      <vt:lpstr>Quality of Life and Self-Determination</vt:lpstr>
      <vt:lpstr>Tools for Analysis and Action</vt:lpstr>
      <vt:lpstr>Important to and for</vt:lpstr>
      <vt:lpstr>Relationship Maps</vt:lpstr>
      <vt:lpstr>Working and Not-Working tool</vt:lpstr>
      <vt:lpstr>The Doughnut</vt:lpstr>
      <vt:lpstr>The Doughnut</vt:lpstr>
      <vt:lpstr>Four plus 1</vt:lpstr>
      <vt:lpstr>Learning Log</vt:lpstr>
      <vt:lpstr>What else can you do?</vt:lpstr>
      <vt:lpstr>Listen, Listen, Listen </vt:lpstr>
      <vt:lpstr>From the Mud, grows the Lotus</vt:lpstr>
      <vt:lpstr>resources</vt:lpstr>
      <vt:lpstr>Person-Centered Care Resources</vt:lpstr>
      <vt:lpstr>Resources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Amity Overall-Laib</dc:creator>
  <cp:lastModifiedBy>Amity Overall-Laib</cp:lastModifiedBy>
  <cp:revision>8</cp:revision>
  <dcterms:created xsi:type="dcterms:W3CDTF">2017-08-16T20:53:38Z</dcterms:created>
  <dcterms:modified xsi:type="dcterms:W3CDTF">2020-07-16T03:28:08Z</dcterms:modified>
</cp:coreProperties>
</file>