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95" r:id="rId1"/>
  </p:sldMasterIdLst>
  <p:notesMasterIdLst>
    <p:notesMasterId r:id="rId35"/>
  </p:notesMasterIdLst>
  <p:handoutMasterIdLst>
    <p:handoutMasterId r:id="rId36"/>
  </p:handoutMasterIdLst>
  <p:sldIdLst>
    <p:sldId id="526" r:id="rId2"/>
    <p:sldId id="524" r:id="rId3"/>
    <p:sldId id="508" r:id="rId4"/>
    <p:sldId id="509" r:id="rId5"/>
    <p:sldId id="510" r:id="rId6"/>
    <p:sldId id="511" r:id="rId7"/>
    <p:sldId id="525" r:id="rId8"/>
    <p:sldId id="512" r:id="rId9"/>
    <p:sldId id="528" r:id="rId10"/>
    <p:sldId id="527" r:id="rId11"/>
    <p:sldId id="529" r:id="rId12"/>
    <p:sldId id="530" r:id="rId13"/>
    <p:sldId id="542" r:id="rId14"/>
    <p:sldId id="513" r:id="rId15"/>
    <p:sldId id="520" r:id="rId16"/>
    <p:sldId id="521" r:id="rId17"/>
    <p:sldId id="522" r:id="rId18"/>
    <p:sldId id="532" r:id="rId19"/>
    <p:sldId id="531" r:id="rId20"/>
    <p:sldId id="533" r:id="rId21"/>
    <p:sldId id="544" r:id="rId22"/>
    <p:sldId id="545" r:id="rId23"/>
    <p:sldId id="546" r:id="rId24"/>
    <p:sldId id="547" r:id="rId25"/>
    <p:sldId id="534" r:id="rId26"/>
    <p:sldId id="535" r:id="rId27"/>
    <p:sldId id="536" r:id="rId28"/>
    <p:sldId id="541" r:id="rId29"/>
    <p:sldId id="537" r:id="rId30"/>
    <p:sldId id="538" r:id="rId31"/>
    <p:sldId id="543" r:id="rId32"/>
    <p:sldId id="539" r:id="rId33"/>
    <p:sldId id="540" r:id="rId34"/>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MS PGothic" panose="020B0600070205080204" pitchFamily="34" charset="-128"/>
      <p:regular r:id="rId4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overalllaib" initials="ao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9E0"/>
    <a:srgbClr val="EDEDE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3" autoAdjust="0"/>
    <p:restoredTop sz="77586" autoAdjust="0"/>
  </p:normalViewPr>
  <p:slideViewPr>
    <p:cSldViewPr>
      <p:cViewPr varScale="1">
        <p:scale>
          <a:sx n="64" d="100"/>
          <a:sy n="64" d="100"/>
        </p:scale>
        <p:origin x="60" y="6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F959E2-B820-4221-87F4-0E2EF58A7714}" type="datetimeFigureOut">
              <a:rPr lang="en-US" smtClean="0"/>
              <a:pPr/>
              <a:t>2/10/2017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9050D7-3622-4F8E-9DDE-CEDD22CEEF5B}" type="slidenum">
              <a:rPr lang="en-US" smtClean="0"/>
              <a:pPr/>
              <a:t>‹#›</a:t>
            </a:fld>
            <a:endParaRPr lang="en-US" dirty="0"/>
          </a:p>
        </p:txBody>
      </p:sp>
    </p:spTree>
    <p:extLst>
      <p:ext uri="{BB962C8B-B14F-4D97-AF65-F5344CB8AC3E}">
        <p14:creationId xmlns:p14="http://schemas.microsoft.com/office/powerpoint/2010/main" val="355122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ED846-5E3B-4151-8E8A-5BCA49D37A02}" type="datetimeFigureOut">
              <a:rPr lang="en-US" smtClean="0"/>
              <a:pPr/>
              <a:t>2/10/2017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12266-F999-4DEF-BAD3-9AEA611E25C8}" type="slidenum">
              <a:rPr lang="en-US" smtClean="0"/>
              <a:pPr/>
              <a:t>‹#›</a:t>
            </a:fld>
            <a:endParaRPr lang="en-US" dirty="0"/>
          </a:p>
        </p:txBody>
      </p:sp>
    </p:spTree>
    <p:extLst>
      <p:ext uri="{BB962C8B-B14F-4D97-AF65-F5344CB8AC3E}">
        <p14:creationId xmlns:p14="http://schemas.microsoft.com/office/powerpoint/2010/main" val="574988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our hour together, we’ll cover several topics. By</a:t>
            </a:r>
            <a:r>
              <a:rPr lang="en-US" baseline="0" dirty="0" smtClean="0"/>
              <a:t> the end of this session the goal is that you will……(goals on slide).</a:t>
            </a:r>
          </a:p>
          <a:p>
            <a:endParaRPr lang="en-US" baseline="0" dirty="0" smtClean="0"/>
          </a:p>
          <a:p>
            <a:r>
              <a:rPr lang="en-US" baseline="0" dirty="0" smtClean="0"/>
              <a:t>We’ll build on your current knowledge and experience as ombudsmen.</a:t>
            </a:r>
          </a:p>
          <a:p>
            <a:endParaRPr lang="en-US" baseline="0" dirty="0" smtClean="0"/>
          </a:p>
          <a:p>
            <a:r>
              <a:rPr lang="en-US" baseline="0" dirty="0" smtClean="0"/>
              <a:t>There will be time for questions and some case scenarios for you to discuss.</a:t>
            </a:r>
          </a:p>
          <a:p>
            <a:endParaRPr lang="en-US" baseline="0" dirty="0" smtClean="0"/>
          </a:p>
          <a:p>
            <a:r>
              <a:rPr lang="en-US" baseline="0" dirty="0" smtClean="0"/>
              <a:t>I’m hoping that this session will be interesting, will prompt you to use your “thinking cap” in different ways, and will result in collaborative learning.</a:t>
            </a:r>
          </a:p>
        </p:txBody>
      </p:sp>
      <p:sp>
        <p:nvSpPr>
          <p:cNvPr id="4" name="Slide Number Placeholder 3"/>
          <p:cNvSpPr>
            <a:spLocks noGrp="1"/>
          </p:cNvSpPr>
          <p:nvPr>
            <p:ph type="sldNum" sz="quarter" idx="10"/>
          </p:nvPr>
        </p:nvSpPr>
        <p:spPr/>
        <p:txBody>
          <a:bodyPr/>
          <a:lstStyle/>
          <a:p>
            <a:fld id="{4D012266-F999-4DEF-BAD3-9AEA611E25C8}" type="slidenum">
              <a:rPr lang="en-US" smtClean="0"/>
              <a:pPr/>
              <a:t>2</a:t>
            </a:fld>
            <a:endParaRPr lang="en-US" dirty="0"/>
          </a:p>
        </p:txBody>
      </p:sp>
    </p:spTree>
    <p:extLst>
      <p:ext uri="{BB962C8B-B14F-4D97-AF65-F5344CB8AC3E}">
        <p14:creationId xmlns:p14="http://schemas.microsoft.com/office/powerpoint/2010/main" val="2901662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few more tips before case scenarios</a:t>
            </a:r>
          </a:p>
          <a:p>
            <a:endParaRPr lang="en-US" baseline="0" dirty="0" smtClean="0"/>
          </a:p>
          <a:p>
            <a:r>
              <a:rPr lang="en-US" baseline="0" dirty="0" smtClean="0"/>
              <a:t>Be mindful: </a:t>
            </a:r>
            <a:r>
              <a:rPr lang="en-US" dirty="0" smtClean="0"/>
              <a:t>Some cultures make joint decisions, not</a:t>
            </a:r>
            <a:r>
              <a:rPr lang="en-US" baseline="0" dirty="0" smtClean="0"/>
              <a:t> “autonomous” ones. Be aware of the individual’s preferences and values. Be careful about imposing your lens onto someone else’s situation.</a:t>
            </a:r>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14</a:t>
            </a:fld>
            <a:endParaRPr lang="en-US" dirty="0"/>
          </a:p>
        </p:txBody>
      </p:sp>
    </p:spTree>
    <p:extLst>
      <p:ext uri="{BB962C8B-B14F-4D97-AF65-F5344CB8AC3E}">
        <p14:creationId xmlns:p14="http://schemas.microsoft.com/office/powerpoint/2010/main" val="163308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Who’s involved in the conversation is important.</a:t>
            </a:r>
            <a:r>
              <a:rPr lang="en-US" baseline="0" dirty="0" smtClean="0"/>
              <a:t> It may be the LTCO who pushes to have the “right” people participate.</a:t>
            </a:r>
          </a:p>
          <a:p>
            <a:endParaRPr lang="en-US" dirty="0" smtClean="0"/>
          </a:p>
          <a:p>
            <a:r>
              <a:rPr lang="en-US" dirty="0" smtClean="0"/>
              <a:t>The LTCO may be the one to “slow” down the process and to insist</a:t>
            </a:r>
            <a:r>
              <a:rPr lang="en-US" baseline="0" dirty="0" smtClean="0"/>
              <a:t> on resident participation to the greatest extent possible.</a:t>
            </a:r>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15</a:t>
            </a:fld>
            <a:endParaRPr lang="en-US" dirty="0"/>
          </a:p>
        </p:txBody>
      </p:sp>
    </p:spTree>
    <p:extLst>
      <p:ext uri="{BB962C8B-B14F-4D97-AF65-F5344CB8AC3E}">
        <p14:creationId xmlns:p14="http://schemas.microsoft.com/office/powerpoint/2010/main" val="1118790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LTCO may need to slow the “rush to make a decision or to act”</a:t>
            </a:r>
            <a:r>
              <a:rPr lang="en-US" baseline="0" dirty="0" smtClean="0"/>
              <a:t> process down.</a:t>
            </a:r>
          </a:p>
          <a:p>
            <a:endParaRPr lang="en-US" baseline="0" dirty="0" smtClean="0"/>
          </a:p>
          <a:p>
            <a:r>
              <a:rPr lang="en-US" baseline="0" dirty="0" smtClean="0"/>
              <a:t>May be particularly important when the resident’s decision-making capacity is limited: in reality or because others have usurped the role.</a:t>
            </a:r>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16</a:t>
            </a:fld>
            <a:endParaRPr lang="en-US" dirty="0"/>
          </a:p>
        </p:txBody>
      </p:sp>
    </p:spTree>
    <p:extLst>
      <p:ext uri="{BB962C8B-B14F-4D97-AF65-F5344CB8AC3E}">
        <p14:creationId xmlns:p14="http://schemas.microsoft.com/office/powerpoint/2010/main" val="59882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Guidance for LTCO Actions, especially</a:t>
            </a:r>
            <a:r>
              <a:rPr lang="en-US" baseline="0" dirty="0" smtClean="0"/>
              <a:t> in tricky, messy situations. </a:t>
            </a:r>
          </a:p>
          <a:p>
            <a:endParaRPr lang="en-US" baseline="0" dirty="0" smtClean="0"/>
          </a:p>
          <a:p>
            <a:r>
              <a:rPr lang="en-US" baseline="0" dirty="0" smtClean="0"/>
              <a:t>“Help” for ambiguous situations.</a:t>
            </a:r>
          </a:p>
          <a:p>
            <a:endParaRPr lang="en-US" baseline="0" dirty="0" smtClean="0"/>
          </a:p>
          <a:p>
            <a:r>
              <a:rPr lang="en-US" baseline="0" dirty="0" smtClean="0"/>
              <a:t>Handout on questions for self-check when there are conflicting interests or the situation seems to be a quagmire.</a:t>
            </a:r>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17</a:t>
            </a:fld>
            <a:endParaRPr lang="en-US" dirty="0"/>
          </a:p>
        </p:txBody>
      </p:sp>
    </p:spTree>
    <p:extLst>
      <p:ext uri="{BB962C8B-B14F-4D97-AF65-F5344CB8AC3E}">
        <p14:creationId xmlns:p14="http://schemas.microsoft.com/office/powerpoint/2010/main" val="4185952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20</a:t>
            </a:fld>
            <a:endParaRPr lang="en-US" dirty="0"/>
          </a:p>
        </p:txBody>
      </p:sp>
    </p:spTree>
    <p:extLst>
      <p:ext uri="{BB962C8B-B14F-4D97-AF65-F5344CB8AC3E}">
        <p14:creationId xmlns:p14="http://schemas.microsoft.com/office/powerpoint/2010/main" val="3456957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smtClean="0">
                <a:solidFill>
                  <a:schemeClr val="tx1"/>
                </a:solidFill>
                <a:latin typeface="+mn-lt"/>
                <a:ea typeface="+mn-ea"/>
                <a:cs typeface="+mn-cs"/>
              </a:rPr>
              <a:t>The Food and Dining Side of the Culture Change Movement: Identifying Barriers and Potential Solutions to furthering Innovation in Nursing Homes</a:t>
            </a:r>
          </a:p>
          <a:p>
            <a:endParaRPr lang="en-US" sz="1200" b="0" i="1"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Pre-symposium Paper: to the February 11, 2010 Symposium</a:t>
            </a:r>
          </a:p>
          <a:p>
            <a:r>
              <a:rPr lang="en-US" sz="1200" b="0" i="1" kern="1200" baseline="0" dirty="0" smtClean="0">
                <a:solidFill>
                  <a:schemeClr val="tx1"/>
                </a:solidFill>
                <a:latin typeface="+mn-lt"/>
                <a:ea typeface="+mn-ea"/>
                <a:cs typeface="+mn-cs"/>
              </a:rPr>
              <a:t>Creating Home in the Nursing Home II: A National Symposium</a:t>
            </a:r>
            <a:endParaRPr lang="en-US" sz="1200" b="0" i="0" kern="1200" baseline="0" dirty="0" smtClean="0">
              <a:solidFill>
                <a:schemeClr val="tx1"/>
              </a:solidFill>
              <a:latin typeface="+mn-lt"/>
              <a:ea typeface="+mn-ea"/>
              <a:cs typeface="+mn-cs"/>
            </a:endParaRP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Carmen S. Bowman, January 28, 2010</a:t>
            </a:r>
            <a:endParaRPr lang="en-US" b="0"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23</a:t>
            </a:fld>
            <a:endParaRPr lang="en-US" dirty="0"/>
          </a:p>
        </p:txBody>
      </p:sp>
    </p:spTree>
    <p:extLst>
      <p:ext uri="{BB962C8B-B14F-4D97-AF65-F5344CB8AC3E}">
        <p14:creationId xmlns:p14="http://schemas.microsoft.com/office/powerpoint/2010/main" val="1786018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Bonnie Kantor’s example, pp. 103</a:t>
            </a:r>
            <a:r>
              <a:rPr lang="en-US" baseline="0" dirty="0" smtClean="0"/>
              <a:t> – 104.</a:t>
            </a:r>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24</a:t>
            </a:fld>
            <a:endParaRPr lang="en-US" dirty="0"/>
          </a:p>
        </p:txBody>
      </p:sp>
    </p:spTree>
    <p:extLst>
      <p:ext uri="{BB962C8B-B14F-4D97-AF65-F5344CB8AC3E}">
        <p14:creationId xmlns:p14="http://schemas.microsoft.com/office/powerpoint/2010/main" val="2782653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i="0" u="none" strike="noStrike" kern="1200" baseline="0" dirty="0" smtClean="0">
                <a:solidFill>
                  <a:schemeClr val="tx1"/>
                </a:solidFill>
                <a:latin typeface="+mn-lt"/>
                <a:ea typeface="+mn-ea"/>
                <a:cs typeface="+mn-cs"/>
              </a:rPr>
              <a:t>Ombudsmen must employ other advocacy strategies when responding to allegations of abuse, where consent is not given, in order to protect resident confidentiality and do their best to ensure resident safety. When responding to allegations of abuse, LTCO should exhaust all possible advocacy strategies for the safety not only of the complainant resident, but for the safety of all residents. </a:t>
            </a:r>
          </a:p>
          <a:p>
            <a:endParaRPr lang="en-US" sz="1200" b="0" i="0" u="none" strike="noStrike" kern="1200" baseline="0" dirty="0" smtClean="0">
              <a:solidFill>
                <a:schemeClr val="tx1"/>
              </a:solidFill>
              <a:latin typeface="+mn-lt"/>
              <a:ea typeface="+mn-ea"/>
              <a:cs typeface="+mn-cs"/>
            </a:endParaRPr>
          </a:p>
          <a:p>
            <a:pPr defTabSz="457200" fontAlgn="auto">
              <a:spcBef>
                <a:spcPts val="0"/>
              </a:spcBef>
              <a:spcAft>
                <a:spcPts val="0"/>
              </a:spcAft>
            </a:pPr>
            <a:r>
              <a:rPr lang="en-US" sz="2500" b="1" u="sng" dirty="0" smtClean="0">
                <a:solidFill>
                  <a:srgbClr val="002060"/>
                </a:solidFill>
              </a:rPr>
              <a:t>Disclosure:</a:t>
            </a:r>
            <a:r>
              <a:rPr lang="en-US" sz="2500" b="1" dirty="0" smtClean="0">
                <a:solidFill>
                  <a:srgbClr val="002060"/>
                </a:solidFill>
              </a:rPr>
              <a:t> </a:t>
            </a:r>
          </a:p>
          <a:p>
            <a:pPr lvl="1" defTabSz="457200" fontAlgn="auto">
              <a:spcBef>
                <a:spcPts val="0"/>
              </a:spcBef>
              <a:spcAft>
                <a:spcPts val="0"/>
              </a:spcAft>
            </a:pPr>
            <a:r>
              <a:rPr lang="en-US" sz="2200" dirty="0" smtClean="0">
                <a:solidFill>
                  <a:srgbClr val="002060"/>
                </a:solidFill>
              </a:rPr>
              <a:t>The final rule prohibits program from disclosing information regarding suspected abuse, neglect or exploitation of a resident without informed consent (if resident able and/or has resident representative). </a:t>
            </a:r>
          </a:p>
          <a:p>
            <a:pPr marL="800100" lvl="2" indent="-342900" defTabSz="457200" fontAlgn="auto">
              <a:spcBef>
                <a:spcPts val="0"/>
              </a:spcBef>
              <a:spcAft>
                <a:spcPts val="0"/>
              </a:spcAft>
              <a:buFont typeface="Arial" panose="020B0604020202020204" pitchFamily="34" charset="0"/>
              <a:buChar char="•"/>
            </a:pPr>
            <a:r>
              <a:rPr lang="en-US" sz="2100" dirty="0" smtClean="0">
                <a:solidFill>
                  <a:srgbClr val="002060"/>
                </a:solidFill>
              </a:rPr>
              <a:t>Regardless of state mandatory reporting laws (b)(3)(iii)</a:t>
            </a:r>
          </a:p>
          <a:p>
            <a:pPr marL="457200" lvl="2" defTabSz="457200" fontAlgn="auto">
              <a:spcBef>
                <a:spcPts val="0"/>
              </a:spcBef>
              <a:spcAft>
                <a:spcPts val="0"/>
              </a:spcAft>
            </a:pPr>
            <a:endParaRPr lang="en-US" sz="1200" dirty="0" smtClean="0">
              <a:solidFill>
                <a:srgbClr val="002060"/>
              </a:solidFill>
            </a:endParaRPr>
          </a:p>
          <a:p>
            <a:pPr marL="342900" lvl="1" indent="-342900" defTabSz="457200" fontAlgn="auto">
              <a:spcBef>
                <a:spcPts val="0"/>
              </a:spcBef>
              <a:spcAft>
                <a:spcPts val="0"/>
              </a:spcAft>
            </a:pPr>
            <a:r>
              <a:rPr lang="en-US" sz="2400" b="1" dirty="0" smtClean="0">
                <a:solidFill>
                  <a:srgbClr val="002060"/>
                </a:solidFill>
              </a:rPr>
              <a:t>Ombudsman or representative:</a:t>
            </a:r>
          </a:p>
          <a:p>
            <a:pPr marL="615950" lvl="2" indent="-342900" defTabSz="457200" fontAlgn="auto">
              <a:spcBef>
                <a:spcPts val="0"/>
              </a:spcBef>
              <a:spcAft>
                <a:spcPts val="0"/>
              </a:spcAft>
            </a:pPr>
            <a:r>
              <a:rPr lang="en-US" sz="2200" u="sng" dirty="0" smtClean="0">
                <a:solidFill>
                  <a:srgbClr val="002060"/>
                </a:solidFill>
              </a:rPr>
              <a:t>must</a:t>
            </a:r>
            <a:r>
              <a:rPr lang="en-US" sz="2200" dirty="0" smtClean="0">
                <a:solidFill>
                  <a:srgbClr val="002060"/>
                </a:solidFill>
              </a:rPr>
              <a:t> assist resident with referral and/or disclose information if goals of resident or resident representative are for regulatory, protective services, or law enforcement action. (b)(3)(i)</a:t>
            </a:r>
          </a:p>
          <a:p>
            <a:pPr marL="615950" lvl="2" indent="-342900" defTabSz="457200" fontAlgn="auto">
              <a:spcBef>
                <a:spcPts val="0"/>
              </a:spcBef>
              <a:spcAft>
                <a:spcPts val="0"/>
              </a:spcAft>
            </a:pPr>
            <a:r>
              <a:rPr lang="en-US" sz="2200" u="sng" dirty="0" smtClean="0">
                <a:solidFill>
                  <a:srgbClr val="002060"/>
                </a:solidFill>
              </a:rPr>
              <a:t>may</a:t>
            </a:r>
            <a:r>
              <a:rPr lang="en-US" sz="2200" dirty="0" smtClean="0">
                <a:solidFill>
                  <a:srgbClr val="002060"/>
                </a:solidFill>
              </a:rPr>
              <a:t> assist with referral, provide referral information, and/or disclose information to other entities to assist with resident goals. (b)(3)(ii)</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27</a:t>
            </a:fld>
            <a:endParaRPr lang="en-US" dirty="0"/>
          </a:p>
        </p:txBody>
      </p:sp>
    </p:spTree>
    <p:extLst>
      <p:ext uri="{BB962C8B-B14F-4D97-AF65-F5344CB8AC3E}">
        <p14:creationId xmlns:p14="http://schemas.microsoft.com/office/powerpoint/2010/main" val="2620931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18A4F3B1-DF58-4D14-BDDC-9D4509585090}" type="slidenum">
              <a:rPr lang="en-US" smtClean="0"/>
              <a:pPr>
                <a:defRPr/>
              </a:pPr>
              <a:t>28</a:t>
            </a:fld>
            <a:endParaRPr lang="en-US" dirty="0"/>
          </a:p>
        </p:txBody>
      </p:sp>
    </p:spTree>
    <p:extLst>
      <p:ext uri="{BB962C8B-B14F-4D97-AF65-F5344CB8AC3E}">
        <p14:creationId xmlns:p14="http://schemas.microsoft.com/office/powerpoint/2010/main" val="3602689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NORC has many resources on ethical issues and LTCO response. Some of these focus on specific complaint scenarios and how to work through them. </a:t>
            </a:r>
          </a:p>
          <a:p>
            <a:endParaRPr lang="en-US" dirty="0" smtClean="0"/>
          </a:p>
          <a:p>
            <a:r>
              <a:rPr lang="en-US" dirty="0" smtClean="0"/>
              <a:t>There’s a TA Brief, a quick guide, as well as longer, more thorough resources.</a:t>
            </a:r>
          </a:p>
          <a:p>
            <a:endParaRPr lang="en-US" dirty="0" smtClean="0"/>
          </a:p>
          <a:p>
            <a:r>
              <a:rPr lang="en-US" dirty="0" smtClean="0"/>
              <a:t>The key is to be thoughtful,</a:t>
            </a:r>
            <a:r>
              <a:rPr lang="en-US" baseline="0" dirty="0" smtClean="0"/>
              <a:t> be aware of your internal </a:t>
            </a:r>
            <a:r>
              <a:rPr lang="en-US" i="1" baseline="0" dirty="0" smtClean="0"/>
              <a:t>nagging</a:t>
            </a:r>
            <a:r>
              <a:rPr lang="en-US" i="0" baseline="0" dirty="0" smtClean="0"/>
              <a:t> questions or dissonance, and act according to P&amp;P, Code of Ethics, the LTCOP Rule.</a:t>
            </a:r>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31</a:t>
            </a:fld>
            <a:endParaRPr lang="en-US" dirty="0"/>
          </a:p>
        </p:txBody>
      </p:sp>
    </p:spTree>
    <p:extLst>
      <p:ext uri="{BB962C8B-B14F-4D97-AF65-F5344CB8AC3E}">
        <p14:creationId xmlns:p14="http://schemas.microsoft.com/office/powerpoint/2010/main" val="69901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ethics?</a:t>
            </a:r>
          </a:p>
          <a:p>
            <a:r>
              <a:rPr lang="en-US" dirty="0" smtClean="0"/>
              <a:t>Responses</a:t>
            </a:r>
            <a:r>
              <a:rPr lang="en-US" baseline="0" dirty="0" smtClean="0"/>
              <a:t> from SLTCO.</a:t>
            </a:r>
          </a:p>
          <a:p>
            <a:r>
              <a:rPr lang="en-US" baseline="0" dirty="0" smtClean="0"/>
              <a:t>Definition.</a:t>
            </a:r>
          </a:p>
          <a:p>
            <a:endParaRPr lang="en-US" baseline="0" dirty="0" smtClean="0"/>
          </a:p>
          <a:p>
            <a:r>
              <a:rPr lang="en-US" baseline="0" dirty="0" smtClean="0"/>
              <a:t>What/Where are the principles for LTCO?</a:t>
            </a:r>
          </a:p>
          <a:p>
            <a:endParaRPr lang="en-US" baseline="0" dirty="0" smtClean="0"/>
          </a:p>
          <a:p>
            <a:r>
              <a:rPr lang="en-US" baseline="0" dirty="0" smtClean="0"/>
              <a:t>LTCO have the problem-solving process (receive/identify complaints/concerns, investigate, resolve, follow-up), the OAA and the LTCOP Rule, state regulations or policies and procedures: confidentiality,  conflicts of interest, disclosure of information, etc. Also need to be familiar with LTC facility regulations and survey process.</a:t>
            </a:r>
          </a:p>
          <a:p>
            <a:endParaRPr lang="en-US" baseline="0" dirty="0" smtClean="0"/>
          </a:p>
          <a:p>
            <a:r>
              <a:rPr lang="en-US" baseline="0" dirty="0" smtClean="0"/>
              <a:t>Where does </a:t>
            </a:r>
            <a:r>
              <a:rPr lang="en-US" i="1" baseline="0" dirty="0" smtClean="0"/>
              <a:t>ethics</a:t>
            </a:r>
            <a:r>
              <a:rPr lang="en-US" i="0" baseline="0" dirty="0" smtClean="0"/>
              <a:t> fit into the LTCO process? (Isn’t there enough guidance and “how to” and “what” info already available?</a:t>
            </a:r>
          </a:p>
          <a:p>
            <a:endParaRPr lang="en-US" i="0" baseline="0" dirty="0" smtClean="0"/>
          </a:p>
          <a:p>
            <a:r>
              <a:rPr lang="en-US" i="0" baseline="0" dirty="0" smtClean="0"/>
              <a:t>Why is </a:t>
            </a:r>
            <a:r>
              <a:rPr lang="en-US" i="1" baseline="0" dirty="0" smtClean="0"/>
              <a:t>ethics</a:t>
            </a:r>
            <a:r>
              <a:rPr lang="en-US" i="0" baseline="0" dirty="0" smtClean="0"/>
              <a:t> important to discuss?</a:t>
            </a:r>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3</a:t>
            </a:fld>
            <a:endParaRPr lang="en-US" dirty="0"/>
          </a:p>
        </p:txBody>
      </p:sp>
    </p:spTree>
    <p:extLst>
      <p:ext uri="{BB962C8B-B14F-4D97-AF65-F5344CB8AC3E}">
        <p14:creationId xmlns:p14="http://schemas.microsoft.com/office/powerpoint/2010/main" val="1862066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Other scenarios</a:t>
            </a:r>
            <a:r>
              <a:rPr lang="en-US" sz="1200" baseline="0" dirty="0" smtClean="0"/>
              <a:t> in the TA Guide:</a:t>
            </a:r>
          </a:p>
          <a:p>
            <a:endParaRPr lang="en-US" sz="1200" baseline="0" dirty="0" smtClean="0"/>
          </a:p>
          <a:p>
            <a:r>
              <a:rPr lang="en-US" sz="1200" dirty="0" smtClean="0"/>
              <a:t>A facility staff person shares an allegation of abuse with the LTCO, but the resident involved does not give the ombudsman permission to pursue the complaint.</a:t>
            </a:r>
          </a:p>
          <a:p>
            <a:pPr marL="0" indent="0">
              <a:buNone/>
            </a:pPr>
            <a:endParaRPr lang="en-US" sz="800" dirty="0" smtClean="0"/>
          </a:p>
          <a:p>
            <a:r>
              <a:rPr lang="en-US" sz="1200" dirty="0" smtClean="0"/>
              <a:t>During a facility visit, the LTCO witnesses resident physical or verbal abuse.</a:t>
            </a:r>
          </a:p>
          <a:p>
            <a:pPr marL="0" indent="0">
              <a:buNone/>
            </a:pPr>
            <a:endParaRPr lang="en-US" sz="800" dirty="0" smtClean="0"/>
          </a:p>
          <a:p>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32</a:t>
            </a:fld>
            <a:endParaRPr lang="en-US" dirty="0"/>
          </a:p>
        </p:txBody>
      </p:sp>
    </p:spTree>
    <p:extLst>
      <p:ext uri="{BB962C8B-B14F-4D97-AF65-F5344CB8AC3E}">
        <p14:creationId xmlns:p14="http://schemas.microsoft.com/office/powerpoint/2010/main" val="1600481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Placeholder 2"/>
          <p:cNvSpPr>
            <a:spLocks noGrp="1" noRot="1" noChangeAspect="1"/>
          </p:cNvSpPr>
          <p:nvPr>
            <p:ph type="sldImg"/>
          </p:nvPr>
        </p:nvSpPr>
        <p:spPr bwMode="auto">
          <a:noFill/>
          <a:ln>
            <a:solidFill>
              <a:srgbClr val="000000"/>
            </a:solidFill>
            <a:miter lim="800000"/>
            <a:headEnd/>
            <a:tailEnd/>
          </a:ln>
        </p:spPr>
      </p:sp>
      <p:sp>
        <p:nvSpPr>
          <p:cNvPr id="8294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87504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Code</a:t>
            </a:r>
            <a:r>
              <a:rPr lang="en-US" baseline="0" dirty="0" smtClean="0"/>
              <a:t> of Ethics: Developed by NASOP, later one by NALLTCO</a:t>
            </a:r>
          </a:p>
          <a:p>
            <a:endParaRPr lang="en-US" baseline="0" dirty="0" smtClean="0"/>
          </a:p>
          <a:p>
            <a:r>
              <a:rPr lang="en-US" dirty="0" smtClean="0"/>
              <a:t>Each Code of Ethics was developed after LONG</a:t>
            </a:r>
            <a:r>
              <a:rPr lang="en-US" baseline="0" dirty="0" smtClean="0"/>
              <a:t> process of dialogue and discussion regarding the tenets and exact language. Arose from ombudsmen asking for a code of professional conduct to guide LTC Ombudsman actions.</a:t>
            </a:r>
          </a:p>
          <a:p>
            <a:endParaRPr lang="en-US" baseline="0" dirty="0" smtClean="0"/>
          </a:p>
          <a:p>
            <a:r>
              <a:rPr lang="en-US" baseline="0" dirty="0" smtClean="0"/>
              <a:t>What are some of the provisions in these codes?</a:t>
            </a:r>
          </a:p>
          <a:p>
            <a:endParaRPr lang="en-US" baseline="0" dirty="0" smtClean="0"/>
          </a:p>
          <a:p>
            <a:r>
              <a:rPr lang="en-US" baseline="0" dirty="0" smtClean="0"/>
              <a:t>Provisions can be grouped into roughly 2 big categories: (1) Respecting and relating to clients (residents)  and (2) Acting in a manner consistent with LTCOP provisions and in a way that supports/enhances the credibility of the ombudsman as client/resident advocate.</a:t>
            </a:r>
          </a:p>
          <a:p>
            <a:endParaRPr lang="en-US" baseline="0" dirty="0" smtClean="0"/>
          </a:p>
          <a:p>
            <a:r>
              <a:rPr lang="en-US" baseline="0" dirty="0" smtClean="0"/>
              <a:t>Which one is the most challenging for you?</a:t>
            </a:r>
          </a:p>
          <a:p>
            <a:endParaRPr lang="en-US" baseline="0" dirty="0" smtClean="0"/>
          </a:p>
          <a:p>
            <a:r>
              <a:rPr lang="en-US" baseline="0" dirty="0" smtClean="0"/>
              <a:t>What’s the relationship between: Respects and promotes client’s self-determination; Makes every reasonable effort to ascertain &amp; act in accordance w/client’s wishes; and Acts to protect vulnerable individuals from abuse and neglect?</a:t>
            </a:r>
          </a:p>
          <a:p>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5</a:t>
            </a:fld>
            <a:endParaRPr lang="en-US" dirty="0"/>
          </a:p>
        </p:txBody>
      </p:sp>
    </p:spTree>
    <p:extLst>
      <p:ext uri="{BB962C8B-B14F-4D97-AF65-F5344CB8AC3E}">
        <p14:creationId xmlns:p14="http://schemas.microsoft.com/office/powerpoint/2010/main" val="82675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feel pressured into acting or making decisions. You may have different people pushing you to take their side or do what they want as an outcome.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Good LTCO practice means stepping back, taking a break, and being sure that you are grounded in “good facts” and in the LTCO role.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Staying grounded in the ombudsman role may be a particular challenge for those of us who have worked as professionals in other capacities that were not totally focused on supporting the client/resident’s voice, where we had compliance issues or legal parameters to follow regarding what could or could not be done.</a:t>
            </a:r>
          </a:p>
        </p:txBody>
      </p:sp>
      <p:sp>
        <p:nvSpPr>
          <p:cNvPr id="4" name="Slide Number Placeholder 3"/>
          <p:cNvSpPr>
            <a:spLocks noGrp="1"/>
          </p:cNvSpPr>
          <p:nvPr>
            <p:ph type="sldNum" sz="quarter" idx="10"/>
          </p:nvPr>
        </p:nvSpPr>
        <p:spPr/>
        <p:txBody>
          <a:bodyPr/>
          <a:lstStyle/>
          <a:p>
            <a:fld id="{4D012266-F999-4DEF-BAD3-9AEA611E25C8}" type="slidenum">
              <a:rPr lang="en-US" smtClean="0"/>
              <a:pPr/>
              <a:t>6</a:t>
            </a:fld>
            <a:endParaRPr lang="en-US" dirty="0"/>
          </a:p>
        </p:txBody>
      </p:sp>
    </p:spTree>
    <p:extLst>
      <p:ext uri="{BB962C8B-B14F-4D97-AF65-F5344CB8AC3E}">
        <p14:creationId xmlns:p14="http://schemas.microsoft.com/office/powerpoint/2010/main" val="3979235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a:t>
            </a:r>
            <a:r>
              <a:rPr lang="en-US" baseline="0" dirty="0" smtClean="0"/>
              <a:t> flags or alarm bells for an ombudsman.</a:t>
            </a:r>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7</a:t>
            </a:fld>
            <a:endParaRPr lang="en-US" dirty="0"/>
          </a:p>
        </p:txBody>
      </p:sp>
    </p:spTree>
    <p:extLst>
      <p:ext uri="{BB962C8B-B14F-4D97-AF65-F5344CB8AC3E}">
        <p14:creationId xmlns:p14="http://schemas.microsoft.com/office/powerpoint/2010/main" val="3307212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What do each of these mean? (Ask for responses.)</a:t>
            </a:r>
          </a:p>
          <a:p>
            <a:endParaRPr lang="en-US" i="0" baseline="0" dirty="0" smtClean="0"/>
          </a:p>
          <a:p>
            <a:r>
              <a:rPr lang="en-US" i="0" baseline="0" dirty="0" smtClean="0"/>
              <a:t>Listed in the order of preference for LTCO use from first choice to “if needed”. </a:t>
            </a:r>
          </a:p>
          <a:p>
            <a:endParaRPr lang="en-US" i="0" baseline="0" dirty="0" smtClean="0"/>
          </a:p>
          <a:p>
            <a:r>
              <a:rPr lang="en-US" i="0" baseline="0" dirty="0" smtClean="0"/>
              <a:t>The LTCOP Rule provides some direction in certain circumstances regarding consent.</a:t>
            </a:r>
            <a:endParaRPr lang="en-US" i="0"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8</a:t>
            </a:fld>
            <a:endParaRPr lang="en-US" dirty="0"/>
          </a:p>
        </p:txBody>
      </p:sp>
    </p:spTree>
    <p:extLst>
      <p:ext uri="{BB962C8B-B14F-4D97-AF65-F5344CB8AC3E}">
        <p14:creationId xmlns:p14="http://schemas.microsoft.com/office/powerpoint/2010/main" val="297336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Since the law didn’t specifically state LTCO investigate complaints of abuse, but didn’t exclude it from doing so either, the final rule specifically states those complaints are included in LTCO work, but that the focus of an LTCO investigation, of abuse and any other complaints, is to resolve the complaint to the resident’s satisfaction AND protect the resident’s health, welfare, and rights.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9</a:t>
            </a:fld>
            <a:endParaRPr lang="en-US" dirty="0"/>
          </a:p>
        </p:txBody>
      </p:sp>
    </p:spTree>
    <p:extLst>
      <p:ext uri="{BB962C8B-B14F-4D97-AF65-F5344CB8AC3E}">
        <p14:creationId xmlns:p14="http://schemas.microsoft.com/office/powerpoint/2010/main" val="212268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means </a:t>
            </a:r>
            <a:r>
              <a:rPr lang="en-US" sz="1200" dirty="0" smtClean="0"/>
              <a:t>(or resident representative, where applicable).</a:t>
            </a:r>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11</a:t>
            </a:fld>
            <a:endParaRPr lang="en-US" dirty="0"/>
          </a:p>
        </p:txBody>
      </p:sp>
    </p:spTree>
    <p:extLst>
      <p:ext uri="{BB962C8B-B14F-4D97-AF65-F5344CB8AC3E}">
        <p14:creationId xmlns:p14="http://schemas.microsoft.com/office/powerpoint/2010/main" val="2781945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steps listed in the Rule are consistent with the Problem-Solving</a:t>
            </a:r>
            <a:r>
              <a:rPr lang="en-US" baseline="0" dirty="0" smtClean="0"/>
              <a:t> Process for LTCO that lists the key elements or steps to follow from receiving a complaint through resolution and follow-up.</a:t>
            </a:r>
          </a:p>
          <a:p>
            <a:endParaRPr lang="en-US" baseline="0" dirty="0" smtClean="0"/>
          </a:p>
          <a:p>
            <a:r>
              <a:rPr lang="en-US" baseline="0" dirty="0" smtClean="0"/>
              <a:t>LTCO may need to “nudge” resident representative to use substituted judgment if possible.</a:t>
            </a:r>
          </a:p>
          <a:p>
            <a:endParaRPr lang="en-US" baseline="0" dirty="0" smtClean="0"/>
          </a:p>
          <a:p>
            <a:r>
              <a:rPr lang="en-US" baseline="0" dirty="0" smtClean="0"/>
              <a:t>It is difficult (credibility gap) to expect providers to uphold resident’s rights and to support resident decision-making if LTCO are not demonstrating and implementing resident direction in every step. LTCO must “walk the talk.”</a:t>
            </a:r>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12</a:t>
            </a:fld>
            <a:endParaRPr lang="en-US" dirty="0"/>
          </a:p>
        </p:txBody>
      </p:sp>
    </p:spTree>
    <p:extLst>
      <p:ext uri="{BB962C8B-B14F-4D97-AF65-F5344CB8AC3E}">
        <p14:creationId xmlns:p14="http://schemas.microsoft.com/office/powerpoint/2010/main" val="108732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Friday, February 10, 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81454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Friday, February 10, 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330221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Friday, February 10, 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66608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Friday, February 10, 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33372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Friday, February 10, 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524440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Friday, February 10, 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200685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Friday, February 10, 2017</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98917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Friday, February 10, 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42140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Friday, February 10, 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51962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Friday, February 10, 2017</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203116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Friday, February 10, 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187566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Friday, February 10, 2017</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30880600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ltcombudsman.org/uploads/files/issues/responding-to-allegations-of-abuse_0.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www.theconsumervoice.org/" TargetMode="External"/><Relationship Id="rId4" Type="http://schemas.openxmlformats.org/officeDocument/2006/relationships/hyperlink" Target="http://www.ltcombudsman.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848600" cy="1447800"/>
          </a:xfrm>
        </p:spPr>
        <p:txBody>
          <a:bodyPr/>
          <a:lstStyle/>
          <a:p>
            <a:r>
              <a:rPr lang="en-US" sz="3200" dirty="0" smtClean="0"/>
              <a:t>Working through ethical dilemmas in ombudsman practice</a:t>
            </a:r>
            <a:endParaRPr lang="en-US" sz="3200" dirty="0"/>
          </a:p>
        </p:txBody>
      </p:sp>
      <p:sp>
        <p:nvSpPr>
          <p:cNvPr id="3" name="Subtitle 2"/>
          <p:cNvSpPr>
            <a:spLocks noGrp="1"/>
          </p:cNvSpPr>
          <p:nvPr>
            <p:ph type="subTitle" idx="1"/>
          </p:nvPr>
        </p:nvSpPr>
        <p:spPr/>
        <p:txBody>
          <a:bodyPr/>
          <a:lstStyle/>
          <a:p>
            <a:r>
              <a:rPr lang="en-US" dirty="0" smtClean="0">
                <a:solidFill>
                  <a:schemeClr val="tx1"/>
                </a:solidFill>
              </a:rPr>
              <a:t>North Dakota LTCOP Training</a:t>
            </a:r>
          </a:p>
          <a:p>
            <a:r>
              <a:rPr lang="en-US" dirty="0" smtClean="0">
                <a:solidFill>
                  <a:schemeClr val="tx1"/>
                </a:solidFill>
              </a:rPr>
              <a:t>May 3, 2016</a:t>
            </a:r>
          </a:p>
          <a:p>
            <a:endParaRPr lang="en-US" dirty="0" smtClean="0">
              <a:solidFill>
                <a:schemeClr val="tx1"/>
              </a:solidFill>
            </a:endParaRPr>
          </a:p>
          <a:p>
            <a:r>
              <a:rPr lang="en-US" dirty="0" smtClean="0">
                <a:solidFill>
                  <a:schemeClr val="tx1"/>
                </a:solidFill>
              </a:rPr>
              <a:t>Presented by Sara Hunt, NORC Consultant</a:t>
            </a:r>
            <a:endParaRPr lang="en-US" dirty="0">
              <a:solidFill>
                <a:schemeClr val="tx1"/>
              </a:solidFill>
            </a:endParaRPr>
          </a:p>
        </p:txBody>
      </p:sp>
      <p:pic>
        <p:nvPicPr>
          <p:cNvPr id="4" name="Picture 4" descr="NORClogo"/>
          <p:cNvPicPr>
            <a:picLocks noChangeAspect="1" noChangeArrowheads="1"/>
          </p:cNvPicPr>
          <p:nvPr/>
        </p:nvPicPr>
        <p:blipFill>
          <a:blip r:embed="rId2" cstate="print"/>
          <a:srcRect/>
          <a:stretch>
            <a:fillRect/>
          </a:stretch>
        </p:blipFill>
        <p:spPr bwMode="auto">
          <a:xfrm>
            <a:off x="228600" y="465137"/>
            <a:ext cx="8686800" cy="1400175"/>
          </a:xfrm>
          <a:prstGeom prst="rect">
            <a:avLst/>
          </a:prstGeom>
          <a:noFill/>
          <a:ln w="9525">
            <a:noFill/>
            <a:miter lim="800000"/>
            <a:headEnd/>
            <a:tailEnd/>
          </a:ln>
        </p:spPr>
      </p:pic>
    </p:spTree>
    <p:extLst>
      <p:ext uri="{BB962C8B-B14F-4D97-AF65-F5344CB8AC3E}">
        <p14:creationId xmlns:p14="http://schemas.microsoft.com/office/powerpoint/2010/main" val="3333099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1327.19 Duties of the representatives</a:t>
            </a:r>
            <a:endParaRPr lang="en-US" dirty="0"/>
          </a:p>
        </p:txBody>
      </p:sp>
      <p:sp>
        <p:nvSpPr>
          <p:cNvPr id="3" name="Content Placeholder 2"/>
          <p:cNvSpPr>
            <a:spLocks noGrp="1"/>
          </p:cNvSpPr>
          <p:nvPr>
            <p:ph idx="1"/>
          </p:nvPr>
        </p:nvSpPr>
        <p:spPr/>
        <p:txBody>
          <a:bodyPr/>
          <a:lstStyle/>
          <a:p>
            <a:pPr>
              <a:buNone/>
            </a:pPr>
            <a:r>
              <a:rPr lang="en-US" b="1" dirty="0" smtClean="0"/>
              <a:t>(b) </a:t>
            </a:r>
            <a:r>
              <a:rPr lang="en-US" b="1" i="1" dirty="0" smtClean="0"/>
              <a:t>Complaint processing. </a:t>
            </a:r>
            <a:endParaRPr lang="en-US" sz="1200" b="1" i="1" dirty="0" smtClean="0"/>
          </a:p>
          <a:p>
            <a:pPr>
              <a:spcAft>
                <a:spcPts val="600"/>
              </a:spcAft>
              <a:buNone/>
            </a:pPr>
            <a:r>
              <a:rPr lang="en-US" sz="2200" dirty="0" smtClean="0"/>
              <a:t>(2) </a:t>
            </a:r>
            <a:r>
              <a:rPr lang="en-US" sz="2000" dirty="0" smtClean="0"/>
              <a:t>Regardless of the source of the complaint (</a:t>
            </a:r>
            <a:r>
              <a:rPr lang="en-US" sz="2000" i="1" dirty="0" smtClean="0"/>
              <a:t>i.e. </a:t>
            </a:r>
            <a:r>
              <a:rPr lang="en-US" sz="2000" dirty="0" smtClean="0"/>
              <a:t>the complainant), including when the source is the Ombudsman or representative of the Office, the Ombudsman or representative of the Office </a:t>
            </a:r>
            <a:r>
              <a:rPr lang="en-US" sz="2000" u="sng" dirty="0" smtClean="0"/>
              <a:t>must support and maximize resident participation </a:t>
            </a:r>
            <a:r>
              <a:rPr lang="en-US" sz="2000" dirty="0" smtClean="0"/>
              <a:t>in the process of resolving the complaint as follows:</a:t>
            </a:r>
          </a:p>
          <a:p>
            <a:pPr lvl="1">
              <a:spcAft>
                <a:spcPts val="600"/>
              </a:spcAft>
              <a:buNone/>
            </a:pPr>
            <a:r>
              <a:rPr lang="en-US" sz="1800" b="1" dirty="0" smtClean="0"/>
              <a:t>(</a:t>
            </a:r>
            <a:r>
              <a:rPr lang="en-US" sz="1800" b="1" dirty="0" err="1" smtClean="0"/>
              <a:t>i</a:t>
            </a:r>
            <a:r>
              <a:rPr lang="en-US" sz="1800" b="1" dirty="0" smtClean="0"/>
              <a:t>)</a:t>
            </a:r>
            <a:r>
              <a:rPr lang="en-US" sz="1800" dirty="0" smtClean="0"/>
              <a:t> Privacy…</a:t>
            </a:r>
          </a:p>
          <a:p>
            <a:pPr lvl="1">
              <a:spcAft>
                <a:spcPts val="600"/>
              </a:spcAft>
              <a:buNone/>
            </a:pPr>
            <a:r>
              <a:rPr lang="en-US" sz="1800" b="1" dirty="0" smtClean="0"/>
              <a:t>(ii)</a:t>
            </a:r>
            <a:r>
              <a:rPr lang="en-US" sz="1800" dirty="0" smtClean="0"/>
              <a:t> The Ombudsman or representative of the Office shall </a:t>
            </a:r>
            <a:r>
              <a:rPr lang="en-US" sz="1800" u="sng" dirty="0" smtClean="0"/>
              <a:t>personally discuss the complaint with the resident </a:t>
            </a:r>
            <a:r>
              <a:rPr lang="en-US" sz="1800" dirty="0" smtClean="0"/>
              <a:t>(and, if the resident is unable to communicate informed consent, the resident’s representative) in order to:</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1327.19 Duties of the representatives</a:t>
            </a:r>
            <a:endParaRPr lang="en-US" dirty="0"/>
          </a:p>
        </p:txBody>
      </p:sp>
      <p:sp>
        <p:nvSpPr>
          <p:cNvPr id="3" name="Content Placeholder 2"/>
          <p:cNvSpPr>
            <a:spLocks noGrp="1"/>
          </p:cNvSpPr>
          <p:nvPr>
            <p:ph idx="1"/>
          </p:nvPr>
        </p:nvSpPr>
        <p:spPr/>
        <p:txBody>
          <a:bodyPr/>
          <a:lstStyle/>
          <a:p>
            <a:pPr>
              <a:buNone/>
            </a:pPr>
            <a:r>
              <a:rPr lang="en-US" b="1" dirty="0" smtClean="0"/>
              <a:t>(b) </a:t>
            </a:r>
            <a:r>
              <a:rPr lang="en-US" b="1" i="1" dirty="0" smtClean="0"/>
              <a:t>Complaint processing. </a:t>
            </a:r>
            <a:endParaRPr lang="en-US" sz="800" b="1" i="1" dirty="0" smtClean="0"/>
          </a:p>
          <a:p>
            <a:pPr>
              <a:spcAft>
                <a:spcPts val="600"/>
              </a:spcAft>
              <a:buNone/>
            </a:pPr>
            <a:r>
              <a:rPr lang="en-US" dirty="0" smtClean="0"/>
              <a:t>(2)  </a:t>
            </a:r>
            <a:r>
              <a:rPr lang="en-US" sz="1800" b="1" dirty="0" smtClean="0"/>
              <a:t>(A)</a:t>
            </a:r>
            <a:r>
              <a:rPr lang="en-US" sz="1800" dirty="0" smtClean="0"/>
              <a:t> Determine the perspective of the resident…</a:t>
            </a:r>
          </a:p>
          <a:p>
            <a:pPr lvl="2">
              <a:spcAft>
                <a:spcPts val="600"/>
              </a:spcAft>
              <a:buNone/>
            </a:pPr>
            <a:r>
              <a:rPr lang="en-US" b="1" dirty="0" smtClean="0"/>
              <a:t>(B)</a:t>
            </a:r>
            <a:r>
              <a:rPr lang="en-US" dirty="0" smtClean="0"/>
              <a:t> Request the resident …to communicate informed consent in order to investigate the complaint;</a:t>
            </a:r>
          </a:p>
          <a:p>
            <a:pPr lvl="2">
              <a:spcAft>
                <a:spcPts val="600"/>
              </a:spcAft>
              <a:buNone/>
            </a:pPr>
            <a:r>
              <a:rPr lang="en-US" b="1" dirty="0" smtClean="0"/>
              <a:t>(C)</a:t>
            </a:r>
            <a:r>
              <a:rPr lang="en-US" dirty="0" smtClean="0"/>
              <a:t> Determine the wishes of the resident …with respect to resolution of the complaint, including whether the allegations are to be reported and, if so, whether Ombudsman or representative of the Office may disclose resident identifying information or other relevant information to the facility and/or appropriate agencies. </a:t>
            </a:r>
          </a:p>
          <a:p>
            <a:pPr lvl="2">
              <a:buNone/>
            </a:pPr>
            <a:r>
              <a:rPr lang="en-US" b="1" dirty="0" smtClean="0"/>
              <a:t>(D)</a:t>
            </a:r>
            <a:r>
              <a:rPr lang="en-US" dirty="0" smtClean="0"/>
              <a:t> Advise the resident …of the resident’s rights;</a:t>
            </a:r>
            <a:endParaRPr lang="en-US" b="1" i="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1327.19 Duties of the representatives</a:t>
            </a:r>
            <a:endParaRPr lang="en-US" dirty="0"/>
          </a:p>
        </p:txBody>
      </p:sp>
      <p:sp>
        <p:nvSpPr>
          <p:cNvPr id="3" name="Content Placeholder 2"/>
          <p:cNvSpPr>
            <a:spLocks noGrp="1"/>
          </p:cNvSpPr>
          <p:nvPr>
            <p:ph idx="1"/>
          </p:nvPr>
        </p:nvSpPr>
        <p:spPr/>
        <p:txBody>
          <a:bodyPr/>
          <a:lstStyle/>
          <a:p>
            <a:pPr>
              <a:buNone/>
            </a:pPr>
            <a:r>
              <a:rPr lang="en-US" b="1" dirty="0" smtClean="0"/>
              <a:t>(b) </a:t>
            </a:r>
            <a:r>
              <a:rPr lang="en-US" b="1" i="1" dirty="0" smtClean="0"/>
              <a:t>Complaint processing. </a:t>
            </a:r>
            <a:endParaRPr lang="en-US" b="1" dirty="0" smtClean="0"/>
          </a:p>
          <a:p>
            <a:pPr lvl="1">
              <a:spcAft>
                <a:spcPts val="600"/>
              </a:spcAft>
              <a:buNone/>
            </a:pPr>
            <a:r>
              <a:rPr lang="en-US" sz="1800" b="1" dirty="0" smtClean="0"/>
              <a:t>(E)</a:t>
            </a:r>
            <a:r>
              <a:rPr lang="en-US" sz="1800" dirty="0" smtClean="0"/>
              <a:t> Work with the resident…to develop a plan of action for resolution of the complaint;</a:t>
            </a:r>
          </a:p>
          <a:p>
            <a:pPr lvl="1">
              <a:spcAft>
                <a:spcPts val="600"/>
              </a:spcAft>
              <a:buNone/>
            </a:pPr>
            <a:r>
              <a:rPr lang="en-US" sz="1800" b="1" dirty="0" smtClean="0"/>
              <a:t>(F)</a:t>
            </a:r>
            <a:r>
              <a:rPr lang="en-US" sz="1800" dirty="0" smtClean="0"/>
              <a:t> Investigate the complaint to determine whether the complaint can be verified and</a:t>
            </a:r>
          </a:p>
          <a:p>
            <a:pPr lvl="1">
              <a:spcAft>
                <a:spcPts val="600"/>
              </a:spcAft>
              <a:buNone/>
            </a:pPr>
            <a:r>
              <a:rPr lang="en-US" sz="1800" b="1" dirty="0" smtClean="0"/>
              <a:t>(G)</a:t>
            </a:r>
            <a:r>
              <a:rPr lang="en-US" sz="1800" dirty="0" smtClean="0"/>
              <a:t> Determine whether the complaint is resolved to the satisfaction of the resident…</a:t>
            </a:r>
          </a:p>
          <a:p>
            <a:endParaRPr lang="en-US" dirty="0" smtClean="0"/>
          </a:p>
          <a:p>
            <a:r>
              <a:rPr lang="en-US" dirty="0" smtClean="0"/>
              <a:t>Person-Centered complaint processing</a:t>
            </a:r>
          </a:p>
          <a:p>
            <a:r>
              <a:rPr lang="en-US" dirty="0" smtClean="0"/>
              <a:t>The OAA and the LTCOP Rule are clear</a:t>
            </a:r>
            <a:r>
              <a:rPr lang="en-US" dirty="0" smtClean="0">
                <a:latin typeface="Calibri"/>
              </a:rPr>
              <a:t>──</a:t>
            </a:r>
            <a:r>
              <a:rPr lang="en-US" dirty="0" smtClean="0"/>
              <a:t>Role of the LTCO is to support informed consent, substituted judgment (resident representative), best interest.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1327.19 Duties of the representatives</a:t>
            </a:r>
            <a:endParaRPr lang="en-US" dirty="0"/>
          </a:p>
        </p:txBody>
      </p:sp>
      <p:sp>
        <p:nvSpPr>
          <p:cNvPr id="3" name="Content Placeholder 2"/>
          <p:cNvSpPr>
            <a:spLocks noGrp="1"/>
          </p:cNvSpPr>
          <p:nvPr>
            <p:ph idx="1"/>
          </p:nvPr>
        </p:nvSpPr>
        <p:spPr/>
        <p:txBody>
          <a:bodyPr/>
          <a:lstStyle/>
          <a:p>
            <a:pPr>
              <a:buNone/>
            </a:pPr>
            <a:r>
              <a:rPr lang="en-US" b="1" dirty="0" smtClean="0"/>
              <a:t>(b) </a:t>
            </a:r>
            <a:r>
              <a:rPr lang="en-US" b="1" i="1" dirty="0" smtClean="0"/>
              <a:t>Complaint processing. </a:t>
            </a:r>
            <a:endParaRPr lang="en-US" b="1" dirty="0" smtClean="0"/>
          </a:p>
          <a:p>
            <a:r>
              <a:rPr lang="en-US" dirty="0" smtClean="0"/>
              <a:t>Ombudsman program MAY disclose resident-identifying information under some circumstances:</a:t>
            </a:r>
          </a:p>
          <a:p>
            <a:pPr lvl="1"/>
            <a:r>
              <a:rPr lang="en-US" dirty="0" smtClean="0"/>
              <a:t>No one available to communicate consent </a:t>
            </a:r>
          </a:p>
          <a:p>
            <a:pPr lvl="2"/>
            <a:r>
              <a:rPr lang="en-US" sz="1600" dirty="0" smtClean="0"/>
              <a:t>or resident representative has taken action to harm resident; </a:t>
            </a:r>
          </a:p>
          <a:p>
            <a:pPr lvl="1"/>
            <a:r>
              <a:rPr lang="en-US" dirty="0" smtClean="0"/>
              <a:t>Reasonable cause to believe that an action may adversely affect the resident’s health, safety, welfare, or rights;</a:t>
            </a:r>
          </a:p>
          <a:p>
            <a:pPr lvl="1"/>
            <a:r>
              <a:rPr lang="en-US" dirty="0" smtClean="0"/>
              <a:t>No evidence that resident would not wish a referral;</a:t>
            </a:r>
          </a:p>
          <a:p>
            <a:pPr lvl="1"/>
            <a:r>
              <a:rPr lang="en-US" dirty="0" smtClean="0"/>
              <a:t>Reasonable cause to believe a referral is in residents’ best interest; AND</a:t>
            </a:r>
          </a:p>
          <a:p>
            <a:pPr lvl="1"/>
            <a:r>
              <a:rPr lang="en-US" dirty="0" smtClean="0"/>
              <a:t>Ombudsman approval (or otherwise follows Office policies)</a:t>
            </a:r>
          </a:p>
          <a:p>
            <a:pPr lvl="1" indent="0">
              <a:buNone/>
            </a:pPr>
            <a:r>
              <a:rPr lang="en-US" sz="1800" dirty="0" smtClean="0"/>
              <a:t>45 CFR 1327.19(b)(6), (7)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algn="ctr"/>
            <a:r>
              <a:rPr lang="en-US" b="1" dirty="0" smtClean="0"/>
              <a:t>  Tips for LTCO Practice</a:t>
            </a:r>
            <a:endParaRPr lang="en-US" b="1" dirty="0"/>
          </a:p>
        </p:txBody>
      </p:sp>
      <p:sp>
        <p:nvSpPr>
          <p:cNvPr id="3" name="Content Placeholder 2"/>
          <p:cNvSpPr>
            <a:spLocks noGrp="1"/>
          </p:cNvSpPr>
          <p:nvPr>
            <p:ph idx="1"/>
          </p:nvPr>
        </p:nvSpPr>
        <p:spPr>
          <a:xfrm>
            <a:off x="457200" y="1752600"/>
            <a:ext cx="8229600" cy="4724400"/>
          </a:xfrm>
        </p:spPr>
        <p:txBody>
          <a:bodyPr/>
          <a:lstStyle/>
          <a:p>
            <a:pPr marL="0" lvl="0" indent="0">
              <a:buNone/>
            </a:pPr>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Conflicts usually arise over the application of values, instead of over the values themselves.</a:t>
            </a:r>
          </a:p>
          <a:p>
            <a:pPr marL="0" lvl="0" indent="0">
              <a:buNone/>
            </a:pPr>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Values emerge from relationships.</a:t>
            </a:r>
          </a:p>
          <a:p>
            <a:pPr marL="0" lvl="0" indent="0">
              <a:buNone/>
            </a:pPr>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Values may evolve and change depending upon who’s involved in the conversation.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34282">
            <a:off x="679068" y="523498"/>
            <a:ext cx="1517847" cy="1533026"/>
          </a:xfrm>
          <a:prstGeom prst="rect">
            <a:avLst/>
          </a:prstGeom>
        </p:spPr>
      </p:pic>
    </p:spTree>
    <p:extLst>
      <p:ext uri="{BB962C8B-B14F-4D97-AF65-F5344CB8AC3E}">
        <p14:creationId xmlns:p14="http://schemas.microsoft.com/office/powerpoint/2010/main" val="74192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LTCO Action</a:t>
            </a:r>
            <a:endParaRPr lang="en-US" b="1" dirty="0"/>
          </a:p>
        </p:txBody>
      </p:sp>
      <p:sp>
        <p:nvSpPr>
          <p:cNvPr id="3" name="Content Placeholder 2"/>
          <p:cNvSpPr>
            <a:spLocks noGrp="1"/>
          </p:cNvSpPr>
          <p:nvPr>
            <p:ph idx="1"/>
          </p:nvPr>
        </p:nvSpPr>
        <p:spPr/>
        <p:txBody>
          <a:bodyPr/>
          <a:lstStyle/>
          <a:p>
            <a:pPr lvl="0"/>
            <a:r>
              <a:rPr lang="en-US" b="1" dirty="0">
                <a:latin typeface="Arial" panose="020B0604020202020204" pitchFamily="34" charset="0"/>
                <a:cs typeface="Arial" panose="020B0604020202020204" pitchFamily="34" charset="0"/>
              </a:rPr>
              <a:t>Identify individuals to be involved in the conversation with the resident when conflicts arise.</a:t>
            </a:r>
          </a:p>
          <a:p>
            <a:endParaRPr lang="en-US" dirty="0" smtClean="0"/>
          </a:p>
          <a:p>
            <a:pPr lvl="0"/>
            <a:r>
              <a:rPr lang="en-US" b="1" dirty="0">
                <a:latin typeface="Arial" panose="020B0604020202020204" pitchFamily="34" charset="0"/>
                <a:cs typeface="Arial" panose="020B0604020202020204" pitchFamily="34" charset="0"/>
              </a:rPr>
              <a:t>Be able to tolerate ambiguity.</a:t>
            </a:r>
          </a:p>
          <a:p>
            <a:endParaRPr lang="en-US" dirty="0" smtClean="0"/>
          </a:p>
          <a:p>
            <a:pPr lvl="0"/>
            <a:r>
              <a:rPr lang="en-US" b="1" dirty="0">
                <a:latin typeface="Arial" panose="020B0604020202020204" pitchFamily="34" charset="0"/>
                <a:cs typeface="Arial" panose="020B0604020202020204" pitchFamily="34" charset="0"/>
              </a:rPr>
              <a:t>The key is the </a:t>
            </a:r>
            <a:r>
              <a:rPr lang="en-US" b="1" i="1" dirty="0">
                <a:latin typeface="Arial" panose="020B0604020202020204" pitchFamily="34" charset="0"/>
                <a:cs typeface="Arial" panose="020B0604020202020204" pitchFamily="34" charset="0"/>
              </a:rPr>
              <a:t>process</a:t>
            </a:r>
            <a:r>
              <a:rPr lang="en-US" b="1" dirty="0">
                <a:latin typeface="Arial" panose="020B0604020202020204" pitchFamily="34" charset="0"/>
                <a:cs typeface="Arial" panose="020B0604020202020204" pitchFamily="34" charset="0"/>
              </a:rPr>
              <a:t> used to sort out the options and arrive at a choice. </a:t>
            </a:r>
          </a:p>
          <a:p>
            <a:endParaRPr lang="en-US" dirty="0" smtClean="0"/>
          </a:p>
          <a:p>
            <a:endParaRPr lang="en-US" dirty="0"/>
          </a:p>
          <a:p>
            <a:pPr marL="0" lvl="1" indent="0" algn="r">
              <a:buNone/>
            </a:pPr>
            <a:endParaRPr lang="en-US" sz="1800" i="1" dirty="0" smtClean="0">
              <a:latin typeface="Arial" panose="020B0604020202020204" pitchFamily="34" charset="0"/>
              <a:cs typeface="Arial" panose="020B0604020202020204" pitchFamily="34" charset="0"/>
            </a:endParaRPr>
          </a:p>
          <a:p>
            <a:pPr marL="0" lvl="1" indent="0" algn="r">
              <a:buNone/>
            </a:pPr>
            <a:endParaRPr lang="en-US" sz="1800" i="1" dirty="0">
              <a:latin typeface="Arial" panose="020B0604020202020204" pitchFamily="34" charset="0"/>
              <a:cs typeface="Arial" panose="020B0604020202020204" pitchFamily="34" charset="0"/>
            </a:endParaRPr>
          </a:p>
          <a:p>
            <a:pPr marL="0" lvl="1" indent="0" algn="r">
              <a:buNone/>
            </a:pPr>
            <a:r>
              <a:rPr lang="en-US" sz="1800" i="1" dirty="0" smtClean="0">
                <a:latin typeface="Arial" panose="020B0604020202020204" pitchFamily="34" charset="0"/>
                <a:cs typeface="Arial" panose="020B0604020202020204" pitchFamily="34" charset="0"/>
              </a:rPr>
              <a:t>Gibson</a:t>
            </a:r>
            <a:r>
              <a:rPr lang="en-US" sz="1800" i="1" dirty="0">
                <a:latin typeface="Arial" panose="020B0604020202020204" pitchFamily="34" charset="0"/>
                <a:cs typeface="Arial" panose="020B0604020202020204" pitchFamily="34" charset="0"/>
              </a:rPr>
              <a:t>, 1991 presentation to LTCO</a:t>
            </a:r>
          </a:p>
          <a:p>
            <a:endParaRPr lang="en-US" dirty="0"/>
          </a:p>
          <a:p>
            <a:endParaRPr lang="en-US" dirty="0"/>
          </a:p>
          <a:p>
            <a:endParaRPr lang="en-US" dirty="0"/>
          </a:p>
        </p:txBody>
      </p:sp>
    </p:spTree>
    <p:extLst>
      <p:ext uri="{BB962C8B-B14F-4D97-AF65-F5344CB8AC3E}">
        <p14:creationId xmlns:p14="http://schemas.microsoft.com/office/powerpoint/2010/main" val="2896584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LTCO Ask in Dilemmas</a:t>
            </a:r>
            <a:endParaRPr lang="en-US" b="1" dirty="0"/>
          </a:p>
        </p:txBody>
      </p:sp>
      <p:sp>
        <p:nvSpPr>
          <p:cNvPr id="3" name="Content Placeholder 2"/>
          <p:cNvSpPr>
            <a:spLocks noGrp="1"/>
          </p:cNvSpPr>
          <p:nvPr>
            <p:ph idx="1"/>
          </p:nvPr>
        </p:nvSpPr>
        <p:spPr/>
        <p:txBody>
          <a:bodyPr/>
          <a:lstStyle/>
          <a:p>
            <a:pPr>
              <a:spcAft>
                <a:spcPts val="600"/>
              </a:spcAft>
            </a:pPr>
            <a:r>
              <a:rPr lang="en-US" dirty="0"/>
              <a:t>What “harm” </a:t>
            </a:r>
            <a:r>
              <a:rPr lang="en-US" dirty="0" smtClean="0"/>
              <a:t>will be prevented?</a:t>
            </a:r>
          </a:p>
          <a:p>
            <a:pPr>
              <a:spcAft>
                <a:spcPts val="600"/>
              </a:spcAft>
            </a:pPr>
            <a:endParaRPr lang="en-US" sz="1200" dirty="0"/>
          </a:p>
          <a:p>
            <a:pPr>
              <a:spcAft>
                <a:spcPts val="600"/>
              </a:spcAft>
            </a:pPr>
            <a:r>
              <a:rPr lang="en-US" dirty="0"/>
              <a:t>What “good” </a:t>
            </a:r>
            <a:r>
              <a:rPr lang="en-US" dirty="0" smtClean="0"/>
              <a:t>will be done?</a:t>
            </a:r>
          </a:p>
          <a:p>
            <a:pPr>
              <a:spcAft>
                <a:spcPts val="600"/>
              </a:spcAft>
            </a:pPr>
            <a:endParaRPr lang="en-US" sz="1200" dirty="0"/>
          </a:p>
          <a:p>
            <a:pPr>
              <a:spcAft>
                <a:spcPts val="600"/>
              </a:spcAft>
            </a:pPr>
            <a:r>
              <a:rPr lang="en-US" dirty="0"/>
              <a:t>What is the real issue</a:t>
            </a:r>
            <a:r>
              <a:rPr lang="en-US" dirty="0" smtClean="0"/>
              <a:t>?</a:t>
            </a:r>
          </a:p>
          <a:p>
            <a:pPr>
              <a:spcAft>
                <a:spcPts val="600"/>
              </a:spcAft>
            </a:pPr>
            <a:endParaRPr lang="en-US" sz="1200" dirty="0"/>
          </a:p>
          <a:p>
            <a:pPr>
              <a:spcAft>
                <a:spcPts val="600"/>
              </a:spcAft>
            </a:pPr>
            <a:r>
              <a:rPr lang="en-US" dirty="0"/>
              <a:t>What </a:t>
            </a:r>
            <a:r>
              <a:rPr lang="en-US" dirty="0" smtClean="0"/>
              <a:t>needs </a:t>
            </a:r>
            <a:r>
              <a:rPr lang="en-US" dirty="0"/>
              <a:t>to </a:t>
            </a:r>
            <a:r>
              <a:rPr lang="en-US" dirty="0" smtClean="0"/>
              <a:t>be known </a:t>
            </a:r>
            <a:r>
              <a:rPr lang="en-US" dirty="0"/>
              <a:t>to make [assist] this decision</a:t>
            </a:r>
            <a:r>
              <a:rPr lang="en-US" dirty="0" smtClean="0"/>
              <a:t>?</a:t>
            </a:r>
          </a:p>
          <a:p>
            <a:pPr>
              <a:spcAft>
                <a:spcPts val="600"/>
              </a:spcAft>
            </a:pPr>
            <a:endParaRPr lang="en-US" sz="1200" dirty="0"/>
          </a:p>
          <a:p>
            <a:pPr>
              <a:spcAft>
                <a:spcPts val="600"/>
              </a:spcAft>
            </a:pPr>
            <a:r>
              <a:rPr lang="en-US" dirty="0"/>
              <a:t>What are the client’s/resident’s questions or concerns</a:t>
            </a:r>
            <a:r>
              <a:rPr lang="en-US" dirty="0" smtClean="0"/>
              <a:t>?</a:t>
            </a:r>
          </a:p>
          <a:p>
            <a:pPr marL="0" indent="0">
              <a:spcAft>
                <a:spcPts val="600"/>
              </a:spcAft>
              <a:buNone/>
            </a:pPr>
            <a:endParaRPr lang="en-US" dirty="0"/>
          </a:p>
          <a:p>
            <a:pPr marL="0" indent="0" algn="r">
              <a:spcAft>
                <a:spcPts val="600"/>
              </a:spcAft>
              <a:buNone/>
            </a:pPr>
            <a:r>
              <a:rPr lang="en-US" sz="1800" i="1" dirty="0"/>
              <a:t>Joan McIver Gibson, 1991</a:t>
            </a:r>
          </a:p>
          <a:p>
            <a:pPr>
              <a:spcAft>
                <a:spcPts val="600"/>
              </a:spcAft>
            </a:pPr>
            <a:endParaRPr lang="en-US" dirty="0"/>
          </a:p>
          <a:p>
            <a:endParaRPr lang="en-US" dirty="0"/>
          </a:p>
        </p:txBody>
      </p:sp>
    </p:spTree>
    <p:extLst>
      <p:ext uri="{BB962C8B-B14F-4D97-AF65-F5344CB8AC3E}">
        <p14:creationId xmlns:p14="http://schemas.microsoft.com/office/powerpoint/2010/main" val="1888914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LTCO Actions and Ethics</a:t>
            </a:r>
            <a:endParaRPr lang="en-US" b="1" dirty="0"/>
          </a:p>
        </p:txBody>
      </p:sp>
      <p:sp>
        <p:nvSpPr>
          <p:cNvPr id="3" name="Content Placeholder 2"/>
          <p:cNvSpPr>
            <a:spLocks noGrp="1"/>
          </p:cNvSpPr>
          <p:nvPr>
            <p:ph sz="half" idx="1"/>
          </p:nvPr>
        </p:nvSpPr>
        <p:spPr>
          <a:xfrm>
            <a:off x="457200" y="1673352"/>
            <a:ext cx="8229600" cy="4718304"/>
          </a:xfrm>
        </p:spPr>
        <p:txBody>
          <a:bodyPr/>
          <a:lstStyle/>
          <a:p>
            <a:r>
              <a:rPr lang="en-US" sz="2400" b="1" dirty="0">
                <a:latin typeface="Arial" panose="020B0604020202020204" pitchFamily="34" charset="0"/>
                <a:cs typeface="Arial" panose="020B0604020202020204" pitchFamily="34" charset="0"/>
              </a:rPr>
              <a:t>Code of </a:t>
            </a:r>
            <a:r>
              <a:rPr lang="en-US" sz="2400" b="1" dirty="0" smtClean="0">
                <a:latin typeface="Arial" panose="020B0604020202020204" pitchFamily="34" charset="0"/>
                <a:cs typeface="Arial" panose="020B0604020202020204" pitchFamily="34" charset="0"/>
              </a:rPr>
              <a:t>Ethics, OAA, LTCOP Rule</a:t>
            </a:r>
            <a:endParaRPr lang="en-US" sz="16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Applying ethical </a:t>
            </a:r>
            <a:r>
              <a:rPr lang="en-US" sz="2400" b="1" dirty="0" smtClean="0">
                <a:latin typeface="Arial" panose="020B0604020202020204" pitchFamily="34" charset="0"/>
                <a:cs typeface="Arial" panose="020B0604020202020204" pitchFamily="34" charset="0"/>
              </a:rPr>
              <a:t>concepts</a:t>
            </a:r>
            <a:endParaRPr lang="en-US" sz="16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Identify situations for self-check</a:t>
            </a:r>
          </a:p>
          <a:p>
            <a:pPr lvl="1"/>
            <a:r>
              <a:rPr lang="en-US" sz="2000" dirty="0">
                <a:latin typeface="Arial" panose="020B0604020202020204" pitchFamily="34" charset="0"/>
                <a:cs typeface="Arial" panose="020B0604020202020204" pitchFamily="34" charset="0"/>
              </a:rPr>
              <a:t>What internal conflict am I feeling? Why?</a:t>
            </a:r>
          </a:p>
          <a:p>
            <a:pPr lvl="1"/>
            <a:r>
              <a:rPr lang="en-US" sz="2000" dirty="0">
                <a:latin typeface="Arial" panose="020B0604020202020204" pitchFamily="34" charset="0"/>
                <a:cs typeface="Arial" panose="020B0604020202020204" pitchFamily="34" charset="0"/>
              </a:rPr>
              <a:t>Whose interests am I representing?</a:t>
            </a:r>
          </a:p>
          <a:p>
            <a:pPr lvl="1"/>
            <a:r>
              <a:rPr lang="en-US" sz="2000" dirty="0">
                <a:latin typeface="Arial" panose="020B0604020202020204" pitchFamily="34" charset="0"/>
                <a:cs typeface="Arial" panose="020B0604020202020204" pitchFamily="34" charset="0"/>
              </a:rPr>
              <a:t>What if resident cannot express wishes</a:t>
            </a:r>
            <a:r>
              <a:rPr lang="en-US" sz="2000" dirty="0" smtClean="0">
                <a:latin typeface="Arial" panose="020B0604020202020204" pitchFamily="34" charset="0"/>
                <a:cs typeface="Arial" panose="020B0604020202020204" pitchFamily="34" charset="0"/>
              </a:rPr>
              <a:t>?</a:t>
            </a:r>
          </a:p>
          <a:p>
            <a:pPr lvl="1"/>
            <a:r>
              <a:rPr lang="en-US" sz="2000" dirty="0" smtClean="0">
                <a:latin typeface="Arial" panose="020B0604020202020204" pitchFamily="34" charset="0"/>
                <a:cs typeface="Arial" panose="020B0604020202020204" pitchFamily="34" charset="0"/>
              </a:rPr>
              <a:t>Have I taken reasonable actions to support resident decision-making?</a:t>
            </a:r>
          </a:p>
          <a:p>
            <a:pPr lvl="1"/>
            <a:r>
              <a:rPr lang="en-US" sz="2000" dirty="0" smtClean="0">
                <a:latin typeface="Arial" panose="020B0604020202020204" pitchFamily="34" charset="0"/>
                <a:cs typeface="Arial" panose="020B0604020202020204" pitchFamily="34" charset="0"/>
              </a:rPr>
              <a:t>Have I followed LTCOP Policies? Will my actions support the credibility of the LTCOP as resident’s advocate?</a:t>
            </a:r>
          </a:p>
          <a:p>
            <a:pPr lvl="1"/>
            <a:r>
              <a:rPr lang="en-US" sz="2000" dirty="0" smtClean="0">
                <a:latin typeface="Arial" panose="020B0604020202020204" pitchFamily="34" charset="0"/>
                <a:cs typeface="Arial" panose="020B0604020202020204" pitchFamily="34" charset="0"/>
              </a:rPr>
              <a:t>How have I used my influence?</a:t>
            </a:r>
          </a:p>
          <a:p>
            <a:pPr lvl="1"/>
            <a:r>
              <a:rPr lang="en-US" sz="2000" dirty="0" smtClean="0">
                <a:latin typeface="Arial" panose="020B0604020202020204" pitchFamily="34" charset="0"/>
                <a:cs typeface="Arial" panose="020B0604020202020204" pitchFamily="34" charset="0"/>
              </a:rPr>
              <a:t>Have I been honest with the resident and others?</a:t>
            </a:r>
            <a:endParaRPr lang="en-US" sz="2000" dirty="0">
              <a:latin typeface="Arial" panose="020B060402020202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828800"/>
            <a:ext cx="1447800" cy="1737360"/>
          </a:xfrm>
          <a:prstGeom prst="rect">
            <a:avLst/>
          </a:prstGeom>
        </p:spPr>
      </p:pic>
    </p:spTree>
    <p:extLst>
      <p:ext uri="{BB962C8B-B14F-4D97-AF65-F5344CB8AC3E}">
        <p14:creationId xmlns:p14="http://schemas.microsoft.com/office/powerpoint/2010/main" val="2602753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t>Case Discussion</a:t>
            </a:r>
            <a:endParaRPr lang="en-US" sz="5400" b="1" dirty="0"/>
          </a:p>
        </p:txBody>
      </p:sp>
    </p:spTree>
    <p:extLst>
      <p:ext uri="{BB962C8B-B14F-4D97-AF65-F5344CB8AC3E}">
        <p14:creationId xmlns:p14="http://schemas.microsoft.com/office/powerpoint/2010/main" val="488658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Mrs. Irons</a:t>
            </a:r>
            <a:endParaRPr lang="en-US" dirty="0"/>
          </a:p>
        </p:txBody>
      </p:sp>
      <p:sp>
        <p:nvSpPr>
          <p:cNvPr id="6" name="Content Placeholder 5"/>
          <p:cNvSpPr>
            <a:spLocks noGrp="1"/>
          </p:cNvSpPr>
          <p:nvPr>
            <p:ph idx="1"/>
          </p:nvPr>
        </p:nvSpPr>
        <p:spPr>
          <a:xfrm>
            <a:off x="457200" y="1371600"/>
            <a:ext cx="8229600" cy="5105400"/>
          </a:xfrm>
        </p:spPr>
        <p:txBody>
          <a:bodyPr/>
          <a:lstStyle/>
          <a:p>
            <a:pPr>
              <a:lnSpc>
                <a:spcPct val="150000"/>
              </a:lnSpc>
              <a:buNone/>
            </a:pPr>
            <a:r>
              <a:rPr lang="en-US" sz="1800" dirty="0" smtClean="0"/>
              <a:t>The social worker at The Pines Nursing Facility calls and says the facility needs your help with a situation. A resident, Mrs. Julia Irons, is refusing treatment. Her doctor ordered a pureed diet and she refuses to continue eating it and insists that she wants a regular diet. Although she has a terminal illness she is not on hospice and she is mentally sharp, she can make her own decisions. Facility staff are concerned that she will aspirate and die if she eats a regular diet. Mrs. Irons says she is willing to take the risk in order to have food that tastes and looks like real food. Some of her family members support Mrs. Irons’ decision, others are strongly opposed. They take out their frustration on the staff who feel caught between upholding residents’ rights, complying with medical orders, and possibly contributing to Mrs. Irons’ death. Will you come and work out a solution?</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p:txBody>
          <a:bodyPr/>
          <a:lstStyle/>
          <a:p>
            <a:pPr>
              <a:spcAft>
                <a:spcPts val="1200"/>
              </a:spcAft>
              <a:buFont typeface="Wingdings" pitchFamily="2" charset="2"/>
              <a:buChar char="ü"/>
            </a:pPr>
            <a:r>
              <a:rPr lang="en-US" dirty="0" smtClean="0"/>
              <a:t>Know key aspects of ethical decision-making</a:t>
            </a:r>
          </a:p>
          <a:p>
            <a:pPr>
              <a:spcAft>
                <a:spcPts val="1200"/>
              </a:spcAft>
              <a:buFont typeface="Wingdings" pitchFamily="2" charset="2"/>
              <a:buChar char="ü"/>
            </a:pPr>
            <a:r>
              <a:rPr lang="en-US" dirty="0" smtClean="0"/>
              <a:t>Know how to apply LTCO Code of Ethics</a:t>
            </a:r>
          </a:p>
          <a:p>
            <a:pPr>
              <a:spcAft>
                <a:spcPts val="1200"/>
              </a:spcAft>
              <a:buFont typeface="Wingdings" pitchFamily="2" charset="2"/>
              <a:buChar char="ü"/>
            </a:pPr>
            <a:r>
              <a:rPr lang="en-US" dirty="0" smtClean="0"/>
              <a:t>Have a set of questions to apply to stay grounded in the LTCO role</a:t>
            </a:r>
          </a:p>
          <a:p>
            <a:pPr>
              <a:spcAft>
                <a:spcPts val="1200"/>
              </a:spcAft>
              <a:buFont typeface="Wingdings" pitchFamily="2" charset="2"/>
              <a:buChar char="ü"/>
            </a:pPr>
            <a:r>
              <a:rPr lang="en-US" dirty="0" smtClean="0"/>
              <a:t>Know how the LTCOP Rule supports an ethical approach in complaint processing</a:t>
            </a:r>
            <a:endParaRPr lang="en-US" dirty="0"/>
          </a:p>
        </p:txBody>
      </p:sp>
      <p:pic>
        <p:nvPicPr>
          <p:cNvPr id="1027" name="Picture 3" descr="C:\Users\Sara\AppData\Local\Microsoft\Windows\Temporary Internet Files\Content.IE5\7EJ8SWET\clip_learning_strat[1].JPG"/>
          <p:cNvPicPr>
            <a:picLocks noChangeAspect="1" noChangeArrowheads="1"/>
          </p:cNvPicPr>
          <p:nvPr/>
        </p:nvPicPr>
        <p:blipFill>
          <a:blip r:embed="rId3" cstate="print"/>
          <a:srcRect/>
          <a:stretch>
            <a:fillRect/>
          </a:stretch>
        </p:blipFill>
        <p:spPr bwMode="auto">
          <a:xfrm>
            <a:off x="6248400" y="4267200"/>
            <a:ext cx="2209800" cy="191384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Mrs. Irons</a:t>
            </a:r>
            <a:endParaRPr lang="en-US" dirty="0"/>
          </a:p>
        </p:txBody>
      </p:sp>
      <p:sp>
        <p:nvSpPr>
          <p:cNvPr id="3" name="Content Placeholder 2"/>
          <p:cNvSpPr>
            <a:spLocks noGrp="1"/>
          </p:cNvSpPr>
          <p:nvPr>
            <p:ph idx="1"/>
          </p:nvPr>
        </p:nvSpPr>
        <p:spPr/>
        <p:txBody>
          <a:bodyPr/>
          <a:lstStyle/>
          <a:p>
            <a:pPr marL="457200" indent="-457200">
              <a:spcAft>
                <a:spcPts val="1200"/>
              </a:spcAft>
              <a:buFont typeface="+mj-lt"/>
              <a:buAutoNum type="arabicPeriod"/>
            </a:pPr>
            <a:r>
              <a:rPr lang="en-US" dirty="0" smtClean="0"/>
              <a:t>Who is your client? Why?</a:t>
            </a:r>
          </a:p>
          <a:p>
            <a:pPr marL="457200" indent="-457200">
              <a:spcAft>
                <a:spcPts val="1200"/>
              </a:spcAft>
              <a:buFont typeface="+mj-lt"/>
              <a:buAutoNum type="arabicPeriod"/>
            </a:pPr>
            <a:r>
              <a:rPr lang="en-US" dirty="0" smtClean="0"/>
              <a:t>What are the ethical and values issues?</a:t>
            </a:r>
          </a:p>
          <a:p>
            <a:pPr marL="457200" indent="-457200">
              <a:spcAft>
                <a:spcPts val="1200"/>
              </a:spcAft>
              <a:buFont typeface="+mj-lt"/>
              <a:buAutoNum type="arabicPeriod"/>
            </a:pPr>
            <a:r>
              <a:rPr lang="en-US" dirty="0" smtClean="0"/>
              <a:t>What actions would you take?</a:t>
            </a:r>
          </a:p>
          <a:p>
            <a:pPr marL="457200" indent="-457200">
              <a:spcAft>
                <a:spcPts val="1200"/>
              </a:spcAft>
              <a:buFont typeface="+mj-lt"/>
              <a:buAutoNum type="arabicPeriod"/>
            </a:pPr>
            <a:r>
              <a:rPr lang="en-US" dirty="0" smtClean="0"/>
              <a:t>What questions or uncertainties might you have about your actions?</a:t>
            </a:r>
          </a:p>
          <a:p>
            <a:pPr marL="457200" indent="-457200">
              <a:buFont typeface="+mj-lt"/>
              <a:buAutoNum type="arabicPeriod"/>
            </a:pPr>
            <a:r>
              <a:rPr lang="en-US" dirty="0" smtClean="0"/>
              <a:t>How would you know if you’ve </a:t>
            </a:r>
            <a:r>
              <a:rPr lang="en-US" i="1" dirty="0" smtClean="0"/>
              <a:t>done the right thing?</a:t>
            </a:r>
            <a:endParaRPr lang="en-US" dirty="0"/>
          </a:p>
        </p:txBody>
      </p:sp>
      <p:pic>
        <p:nvPicPr>
          <p:cNvPr id="3076" name="Picture 4" descr="C:\Users\Sara\AppData\Local\Microsoft\Windows\Temporary Internet Files\Content.IE5\FXYDLQL1\19a959f358a71de739e4d418466f2e66[1].jpg"/>
          <p:cNvPicPr>
            <a:picLocks noChangeAspect="1" noChangeArrowheads="1"/>
          </p:cNvPicPr>
          <p:nvPr/>
        </p:nvPicPr>
        <p:blipFill>
          <a:blip r:embed="rId3" cstate="print"/>
          <a:srcRect/>
          <a:stretch>
            <a:fillRect/>
          </a:stretch>
        </p:blipFill>
        <p:spPr bwMode="auto">
          <a:xfrm>
            <a:off x="6096000" y="4800600"/>
            <a:ext cx="2031814" cy="152399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SOM</a:t>
            </a:r>
            <a:endParaRPr lang="en-US" dirty="0"/>
          </a:p>
        </p:txBody>
      </p:sp>
      <p:sp>
        <p:nvSpPr>
          <p:cNvPr id="3" name="Content Placeholder 2"/>
          <p:cNvSpPr>
            <a:spLocks noGrp="1"/>
          </p:cNvSpPr>
          <p:nvPr>
            <p:ph idx="1"/>
          </p:nvPr>
        </p:nvSpPr>
        <p:spPr>
          <a:xfrm>
            <a:off x="457200" y="1600200"/>
            <a:ext cx="8229600" cy="4572000"/>
          </a:xfrm>
        </p:spPr>
        <p:txBody>
          <a:bodyPr/>
          <a:lstStyle/>
          <a:p>
            <a:pPr>
              <a:spcAft>
                <a:spcPts val="600"/>
              </a:spcAft>
              <a:buNone/>
            </a:pPr>
            <a:r>
              <a:rPr lang="en-US" sz="2000" b="1" dirty="0" smtClean="0"/>
              <a:t>§483.10(b)(4) – The resident has the right to refuse treatment,…</a:t>
            </a:r>
          </a:p>
          <a:p>
            <a:pPr>
              <a:spcAft>
                <a:spcPts val="600"/>
              </a:spcAft>
              <a:buNone/>
            </a:pPr>
            <a:r>
              <a:rPr lang="en-US" sz="2000" b="1" dirty="0" smtClean="0"/>
              <a:t>§483.10(d)(3) – The resident has the right to… participate in planning care and treatment or changes in care and treatment.</a:t>
            </a:r>
            <a:endParaRPr lang="en-US" sz="2000" dirty="0" smtClean="0"/>
          </a:p>
          <a:p>
            <a:pPr>
              <a:spcAft>
                <a:spcPts val="600"/>
              </a:spcAft>
              <a:buNone/>
            </a:pPr>
            <a:r>
              <a:rPr lang="en-US" sz="2000" dirty="0" smtClean="0"/>
              <a:t>Interpretive Guidelines: Whenever there appears to be a conflict between a resident’s right and the resident’s health or safety, determine if the facility attempted to accommodate both the exercise of the resident’s rights and the resident’s health, including exploration of care alternatives through a thorough care planning process in which the resident may participate.</a:t>
            </a:r>
          </a:p>
        </p:txBody>
      </p:sp>
      <p:pic>
        <p:nvPicPr>
          <p:cNvPr id="1027" name="Picture 3" descr="C:\Users\Sara\AppData\Local\Microsoft\Windows\Temporary Internet Files\Content.IE5\FXYDLQL1\icon_43498-300x300[1].png"/>
          <p:cNvPicPr>
            <a:picLocks noChangeAspect="1" noChangeArrowheads="1"/>
          </p:cNvPicPr>
          <p:nvPr/>
        </p:nvPicPr>
        <p:blipFill>
          <a:blip r:embed="rId2" cstate="print"/>
          <a:srcRect/>
          <a:stretch>
            <a:fillRect/>
          </a:stretch>
        </p:blipFill>
        <p:spPr bwMode="auto">
          <a:xfrm>
            <a:off x="6553200" y="4495800"/>
            <a:ext cx="1524000" cy="1524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SOM</a:t>
            </a:r>
            <a:endParaRPr lang="en-US" dirty="0"/>
          </a:p>
        </p:txBody>
      </p:sp>
      <p:sp>
        <p:nvSpPr>
          <p:cNvPr id="3" name="Content Placeholder 2"/>
          <p:cNvSpPr>
            <a:spLocks noGrp="1"/>
          </p:cNvSpPr>
          <p:nvPr>
            <p:ph idx="1"/>
          </p:nvPr>
        </p:nvSpPr>
        <p:spPr/>
        <p:txBody>
          <a:bodyPr/>
          <a:lstStyle/>
          <a:p>
            <a:pPr>
              <a:buNone/>
            </a:pPr>
            <a:r>
              <a:rPr lang="en-US" sz="2000" b="1" dirty="0" smtClean="0"/>
              <a:t>§483.20(k)(2) A comprehensive care plan </a:t>
            </a:r>
          </a:p>
          <a:p>
            <a:pPr>
              <a:buNone/>
            </a:pPr>
            <a:r>
              <a:rPr lang="en-US" sz="2000" dirty="0" smtClean="0"/>
              <a:t>While Federal regulations affirm the resident’s right to participate in care planning and to refuse treatment, the regulations do not create the right for a resident, legal surrogate or representative to demand that the facility use specific medical intervention or treatment that the facility deems inappropriate. Statutory requirements hold the facility ultimately accountable for the resident’s care and safety, including clinical decisions.</a:t>
            </a:r>
          </a:p>
          <a:p>
            <a:pPr>
              <a:spcAft>
                <a:spcPts val="600"/>
              </a:spcAft>
              <a:buNone/>
            </a:pPr>
            <a:r>
              <a:rPr lang="en-US" sz="2000" dirty="0" smtClean="0"/>
              <a:t>Surveyor Probes: Was interdisciplinary expertise utilized…?</a:t>
            </a:r>
          </a:p>
          <a:p>
            <a:pPr>
              <a:buNone/>
            </a:pPr>
            <a:r>
              <a:rPr lang="en-US" sz="2000" dirty="0" smtClean="0"/>
              <a:t>b. Do the dietitian and speech therapist determine, for example, the optimum textures and consistency for the resident’s food that provide both a nutritionally adequate diet and effectively use </a:t>
            </a:r>
            <a:r>
              <a:rPr lang="en-US" sz="2000" dirty="0" err="1" smtClean="0"/>
              <a:t>oropharyngeal</a:t>
            </a:r>
            <a:r>
              <a:rPr lang="en-US" sz="2000" dirty="0" smtClean="0"/>
              <a:t> capabilities of the resident?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and Dining Symposium</a:t>
            </a:r>
            <a:endParaRPr lang="en-US" dirty="0"/>
          </a:p>
        </p:txBody>
      </p:sp>
      <p:sp>
        <p:nvSpPr>
          <p:cNvPr id="3" name="Content Placeholder 2"/>
          <p:cNvSpPr>
            <a:spLocks noGrp="1"/>
          </p:cNvSpPr>
          <p:nvPr>
            <p:ph idx="1"/>
          </p:nvPr>
        </p:nvSpPr>
        <p:spPr/>
        <p:txBody>
          <a:bodyPr/>
          <a:lstStyle/>
          <a:p>
            <a:pPr>
              <a:buNone/>
            </a:pPr>
            <a:r>
              <a:rPr lang="en-US" sz="2000" b="1" dirty="0" smtClean="0"/>
              <a:t>§483.35(</a:t>
            </a:r>
            <a:r>
              <a:rPr lang="en-US" sz="2000" b="1" dirty="0" err="1" smtClean="0"/>
              <a:t>i</a:t>
            </a:r>
            <a:r>
              <a:rPr lang="en-US" sz="2000" b="1" dirty="0" smtClean="0"/>
              <a:t>) Nutrition (2) Receives a therapeutic diet when there is a nutritional problem.</a:t>
            </a:r>
          </a:p>
          <a:p>
            <a:pPr>
              <a:spcBef>
                <a:spcPts val="0"/>
              </a:spcBef>
              <a:spcAft>
                <a:spcPts val="600"/>
              </a:spcAft>
              <a:buNone/>
            </a:pPr>
            <a:r>
              <a:rPr lang="en-US" sz="1600" i="1" dirty="0" smtClean="0"/>
              <a:t>Receives a Therapeutic Diet</a:t>
            </a:r>
          </a:p>
          <a:p>
            <a:pPr>
              <a:spcBef>
                <a:spcPts val="0"/>
              </a:spcBef>
              <a:spcAft>
                <a:spcPts val="600"/>
              </a:spcAft>
              <a:buNone/>
            </a:pPr>
            <a:r>
              <a:rPr lang="en-US" sz="1600" dirty="0" smtClean="0"/>
              <a:t>Therapeutic diet refers to two kinds of diets: restricted diets…and altered texture diets (such as mechanical soft or pureed). As might be expected,…residents on a modified texture diet would also sometimes prefer a regular diet, which might put them at risk for choking.</a:t>
            </a:r>
          </a:p>
          <a:p>
            <a:pPr>
              <a:spcBef>
                <a:spcPts val="0"/>
              </a:spcBef>
              <a:spcAft>
                <a:spcPts val="600"/>
              </a:spcAft>
              <a:buNone/>
            </a:pPr>
            <a:r>
              <a:rPr lang="en-US" sz="1600" dirty="0" smtClean="0"/>
              <a:t>The Intent statement in the [CMS] interpretive guidance for this requirement currently states that care and services be </a:t>
            </a:r>
            <a:r>
              <a:rPr lang="en-US" sz="1600" i="1" dirty="0" smtClean="0"/>
              <a:t>consistent with the resident’s comprehensive assessment and that the therapeutic diet takes into account the resident’s clinical condition and preferences. </a:t>
            </a:r>
            <a:endParaRPr lang="en-US" sz="1600" dirty="0" smtClean="0"/>
          </a:p>
          <a:p>
            <a:pPr>
              <a:spcBef>
                <a:spcPts val="0"/>
              </a:spcBef>
              <a:spcAft>
                <a:spcPts val="600"/>
              </a:spcAft>
              <a:buNone/>
            </a:pPr>
            <a:r>
              <a:rPr lang="en-US" sz="1600" dirty="0" smtClean="0"/>
              <a:t>The</a:t>
            </a:r>
            <a:r>
              <a:rPr lang="en-US" sz="1600" i="1" dirty="0" smtClean="0"/>
              <a:t> </a:t>
            </a:r>
            <a:r>
              <a:rPr lang="en-US" sz="1600" dirty="0" smtClean="0"/>
              <a:t>resident’s personal wishes are acknowledged with the following: </a:t>
            </a:r>
            <a:r>
              <a:rPr lang="en-US" sz="1600" i="1" dirty="0" smtClean="0"/>
              <a:t>Goals and prognosis refer to a resident’s projected personal and clinical outcomes. These are influenced by the resident’s preferences.</a:t>
            </a:r>
          </a:p>
          <a:p>
            <a:pPr>
              <a:spcBef>
                <a:spcPts val="0"/>
              </a:spcBef>
              <a:spcAft>
                <a:spcPts val="600"/>
              </a:spcAft>
              <a:buNone/>
            </a:pPr>
            <a:r>
              <a:rPr lang="en-US" sz="1600" dirty="0" smtClean="0"/>
              <a:t>Tag F325 Nutrition guidance identifies that a person has </a:t>
            </a:r>
            <a:r>
              <a:rPr lang="en-US" sz="1600" i="1" dirty="0" smtClean="0"/>
              <a:t>dislikes, preferences and preferred portion sizes.</a:t>
            </a:r>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and Dining Symposium</a:t>
            </a:r>
            <a:endParaRPr lang="en-US" dirty="0"/>
          </a:p>
        </p:txBody>
      </p:sp>
      <p:sp>
        <p:nvSpPr>
          <p:cNvPr id="3" name="Content Placeholder 2"/>
          <p:cNvSpPr>
            <a:spLocks noGrp="1"/>
          </p:cNvSpPr>
          <p:nvPr>
            <p:ph idx="1"/>
          </p:nvPr>
        </p:nvSpPr>
        <p:spPr/>
        <p:txBody>
          <a:bodyPr/>
          <a:lstStyle/>
          <a:p>
            <a:pPr>
              <a:buNone/>
            </a:pPr>
            <a:r>
              <a:rPr lang="en-US" dirty="0" smtClean="0"/>
              <a:t>CMS F325 Deficiency Categorization</a:t>
            </a:r>
          </a:p>
          <a:p>
            <a:pPr>
              <a:buNone/>
            </a:pPr>
            <a:endParaRPr lang="en-US" dirty="0" smtClean="0"/>
          </a:p>
          <a:p>
            <a:pPr>
              <a:buNone/>
            </a:pPr>
            <a:r>
              <a:rPr lang="en-US" dirty="0" smtClean="0"/>
              <a:t>The first instance is an example of Severity Level 4 - Immediate Jeopardy:</a:t>
            </a:r>
          </a:p>
          <a:p>
            <a:pPr>
              <a:buNone/>
            </a:pPr>
            <a:endParaRPr lang="en-US" dirty="0" smtClean="0"/>
          </a:p>
          <a:p>
            <a:pPr lvl="1">
              <a:buFont typeface="Arial" pitchFamily="34" charset="0"/>
              <a:buChar char="•"/>
            </a:pPr>
            <a:r>
              <a:rPr lang="en-US" i="1" dirty="0" smtClean="0"/>
              <a:t>Substantial and ongoing decline in food intake resulting in significant unplanned weight loss due to dietary restrictions or downgraded diet textures (e.g., mechanic soft, pureed) provided by the facility against the resident’s expressed preferences.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Mrs. Delgado</a:t>
            </a:r>
            <a:endParaRPr lang="en-US" dirty="0"/>
          </a:p>
        </p:txBody>
      </p:sp>
      <p:sp>
        <p:nvSpPr>
          <p:cNvPr id="3" name="Content Placeholder 2"/>
          <p:cNvSpPr>
            <a:spLocks noGrp="1"/>
          </p:cNvSpPr>
          <p:nvPr>
            <p:ph idx="1"/>
          </p:nvPr>
        </p:nvSpPr>
        <p:spPr/>
        <p:txBody>
          <a:bodyPr/>
          <a:lstStyle/>
          <a:p>
            <a:pPr indent="0">
              <a:lnSpc>
                <a:spcPct val="150000"/>
              </a:lnSpc>
              <a:buNone/>
            </a:pPr>
            <a:r>
              <a:rPr lang="en-US" sz="2000" dirty="0" smtClean="0"/>
              <a:t>While you are visiting residents in Peaceful Shores Convalescent Facility, a resident, Mrs. Delgado shares that she is very scared. Last night a staff person told her that if she keeps using the call light she will be punished by being discharged from the facility.  Mrs. Delgado is totally bedfast and needs assistance from staff for all of her daily functions. She has no other place to go. Mrs. Delgado tells you not to do anything to assist her because she fears retaliation and no one will be able to protect her.  </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Mrs. Delgado</a:t>
            </a:r>
            <a:endParaRPr lang="en-US" dirty="0"/>
          </a:p>
        </p:txBody>
      </p:sp>
      <p:sp>
        <p:nvSpPr>
          <p:cNvPr id="3" name="Content Placeholder 2"/>
          <p:cNvSpPr>
            <a:spLocks noGrp="1"/>
          </p:cNvSpPr>
          <p:nvPr>
            <p:ph idx="1"/>
          </p:nvPr>
        </p:nvSpPr>
        <p:spPr/>
        <p:txBody>
          <a:bodyPr/>
          <a:lstStyle/>
          <a:p>
            <a:pPr marL="457200" indent="-457200">
              <a:spcAft>
                <a:spcPts val="1200"/>
              </a:spcAft>
              <a:buFont typeface="+mj-lt"/>
              <a:buAutoNum type="arabicPeriod"/>
            </a:pPr>
            <a:r>
              <a:rPr lang="en-US" dirty="0" smtClean="0"/>
              <a:t>Who is your client? Why?</a:t>
            </a:r>
          </a:p>
          <a:p>
            <a:pPr marL="457200" indent="-457200">
              <a:spcAft>
                <a:spcPts val="1200"/>
              </a:spcAft>
              <a:buFont typeface="+mj-lt"/>
              <a:buAutoNum type="arabicPeriod"/>
            </a:pPr>
            <a:r>
              <a:rPr lang="en-US" dirty="0" smtClean="0"/>
              <a:t>What are the ethical and values issues?</a:t>
            </a:r>
          </a:p>
          <a:p>
            <a:pPr marL="457200" indent="-457200">
              <a:spcAft>
                <a:spcPts val="1200"/>
              </a:spcAft>
              <a:buFont typeface="+mj-lt"/>
              <a:buAutoNum type="arabicPeriod"/>
            </a:pPr>
            <a:r>
              <a:rPr lang="en-US" dirty="0" smtClean="0"/>
              <a:t>What actions would you take?</a:t>
            </a:r>
          </a:p>
          <a:p>
            <a:pPr marL="457200" indent="-457200">
              <a:spcAft>
                <a:spcPts val="1200"/>
              </a:spcAft>
              <a:buFont typeface="+mj-lt"/>
              <a:buAutoNum type="arabicPeriod"/>
            </a:pPr>
            <a:r>
              <a:rPr lang="en-US" dirty="0" smtClean="0"/>
              <a:t>What questions or uncertainties might you have about your actions?</a:t>
            </a:r>
          </a:p>
          <a:p>
            <a:pPr marL="457200" indent="-457200">
              <a:spcAft>
                <a:spcPts val="1200"/>
              </a:spcAft>
              <a:buFont typeface="+mj-lt"/>
              <a:buAutoNum type="arabicPeriod"/>
            </a:pPr>
            <a:r>
              <a:rPr lang="en-US" dirty="0" smtClean="0"/>
              <a:t>How would you know if you’ve </a:t>
            </a:r>
            <a:r>
              <a:rPr lang="en-US" i="1" dirty="0" smtClean="0"/>
              <a:t>done the right thing?</a:t>
            </a:r>
          </a:p>
          <a:p>
            <a:pPr marL="457200" indent="-457200">
              <a:buFont typeface="+mj-lt"/>
              <a:buAutoNum type="arabicPeriod"/>
            </a:pPr>
            <a:r>
              <a:rPr lang="en-US" dirty="0" smtClean="0"/>
              <a:t>Would your actions change if Mrs. Delgado had cognitive impairments? If so, why? How?</a:t>
            </a: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7982"/>
            <a:ext cx="8229600" cy="685800"/>
          </a:xfrm>
        </p:spPr>
        <p:txBody>
          <a:bodyPr>
            <a:normAutofit fontScale="90000"/>
          </a:bodyPr>
          <a:lstStyle/>
          <a:p>
            <a:r>
              <a:rPr lang="en-US" b="1" dirty="0" smtClean="0"/>
              <a:t>LTCO Advocacy</a:t>
            </a:r>
            <a:endParaRPr lang="en-US" b="1" dirty="0"/>
          </a:p>
        </p:txBody>
      </p:sp>
      <p:sp>
        <p:nvSpPr>
          <p:cNvPr id="3" name="Content Placeholder 2"/>
          <p:cNvSpPr>
            <a:spLocks noGrp="1"/>
          </p:cNvSpPr>
          <p:nvPr>
            <p:ph idx="1"/>
          </p:nvPr>
        </p:nvSpPr>
        <p:spPr>
          <a:xfrm>
            <a:off x="152400" y="1143000"/>
            <a:ext cx="8839200" cy="5334000"/>
          </a:xfrm>
        </p:spPr>
        <p:txBody>
          <a:bodyPr/>
          <a:lstStyle/>
          <a:p>
            <a:r>
              <a:rPr lang="en-US" sz="2000" dirty="0" smtClean="0"/>
              <a:t>Explore the reason for the resident’s reluctance, discuss her rights, the role of the LTCOP, the complaint process, and potential risks of not reporting the complaint. </a:t>
            </a:r>
          </a:p>
          <a:p>
            <a:pPr lvl="1"/>
            <a:r>
              <a:rPr lang="en-US" sz="1700" dirty="0" smtClean="0"/>
              <a:t>Offer to investigate without revealing her identity.</a:t>
            </a:r>
          </a:p>
          <a:p>
            <a:pPr lvl="1"/>
            <a:r>
              <a:rPr lang="en-US" sz="1700" dirty="0" smtClean="0"/>
              <a:t>Visit as frequently as possible, ask if she is interested in supportive services (e.g. counseling), and encourage her to give her consent to report the abuse. </a:t>
            </a:r>
          </a:p>
          <a:p>
            <a:pPr lvl="1"/>
            <a:r>
              <a:rPr lang="en-US" sz="1700" dirty="0" smtClean="0"/>
              <a:t>Leave the door open for her to change her mind.</a:t>
            </a:r>
          </a:p>
          <a:p>
            <a:pPr lvl="1"/>
            <a:endParaRPr lang="en-US" sz="800" dirty="0"/>
          </a:p>
          <a:p>
            <a:r>
              <a:rPr lang="en-US" sz="2000" dirty="0" smtClean="0"/>
              <a:t>Ask if she has shared this information with anyone else. </a:t>
            </a:r>
          </a:p>
          <a:p>
            <a:endParaRPr lang="en-US" sz="800" dirty="0" smtClean="0"/>
          </a:p>
          <a:p>
            <a:r>
              <a:rPr lang="en-US" sz="2000" dirty="0" smtClean="0"/>
              <a:t>See if there are other residents with the same issue, </a:t>
            </a:r>
            <a:r>
              <a:rPr lang="en-US" sz="2000" i="1" dirty="0" smtClean="0"/>
              <a:t>very carefully.</a:t>
            </a:r>
            <a:endParaRPr lang="en-US" sz="2000" dirty="0" smtClean="0"/>
          </a:p>
          <a:p>
            <a:endParaRPr lang="en-US" sz="800" dirty="0" smtClean="0"/>
          </a:p>
          <a:p>
            <a:r>
              <a:rPr lang="en-US" sz="2000" dirty="0" smtClean="0"/>
              <a:t>Gather information regarding the allegation and if you find information supporting the allegation share the information with the facility if it is possible to do so without identifying the resident (e.g. here is information supporting allegations we’ve received that the nurse aide, Jackie, on the evening shift is…) and remind the facility of their responsibility to report and investigate abuse. </a:t>
            </a:r>
          </a:p>
          <a:p>
            <a:pPr marL="0" indent="0">
              <a:buNone/>
            </a:pPr>
            <a:endParaRPr lang="en-US" dirty="0" smtClean="0"/>
          </a:p>
          <a:p>
            <a:endParaRPr lang="en-US" dirty="0" smtClean="0"/>
          </a:p>
        </p:txBody>
      </p:sp>
    </p:spTree>
    <p:extLst>
      <p:ext uri="{BB962C8B-B14F-4D97-AF65-F5344CB8AC3E}">
        <p14:creationId xmlns:p14="http://schemas.microsoft.com/office/powerpoint/2010/main" val="2393265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385763"/>
            <a:ext cx="8653462" cy="990600"/>
          </a:xfrm>
        </p:spPr>
        <p:txBody>
          <a:bodyPr>
            <a:normAutofit fontScale="90000"/>
          </a:bodyPr>
          <a:lstStyle/>
          <a:p>
            <a:pPr eaLnBrk="1" hangingPunct="1">
              <a:defRPr/>
            </a:pPr>
            <a:r>
              <a:rPr lang="en-US" b="1" dirty="0" smtClean="0"/>
              <a:t>Touchstones: </a:t>
            </a:r>
            <a:br>
              <a:rPr lang="en-US" b="1" dirty="0" smtClean="0"/>
            </a:br>
            <a:r>
              <a:rPr lang="en-US" sz="3300" dirty="0" smtClean="0"/>
              <a:t>LTCO Role Responding to Abuse Complaints</a:t>
            </a:r>
            <a:endParaRPr lang="en-US" sz="3300" dirty="0"/>
          </a:p>
        </p:txBody>
      </p:sp>
      <p:sp>
        <p:nvSpPr>
          <p:cNvPr id="73730" name="Content Placeholder 2"/>
          <p:cNvSpPr>
            <a:spLocks noGrp="1"/>
          </p:cNvSpPr>
          <p:nvPr>
            <p:ph sz="half" idx="1"/>
          </p:nvPr>
        </p:nvSpPr>
        <p:spPr>
          <a:xfrm>
            <a:off x="185738" y="1600200"/>
            <a:ext cx="5255714" cy="5094288"/>
          </a:xfrm>
        </p:spPr>
        <p:txBody>
          <a:bodyPr/>
          <a:lstStyle/>
          <a:p>
            <a:r>
              <a:rPr lang="en-US" sz="2200" dirty="0" smtClean="0"/>
              <a:t>Person-centered complaint processing approach.</a:t>
            </a:r>
          </a:p>
          <a:p>
            <a:endParaRPr lang="en-US" sz="2200" dirty="0"/>
          </a:p>
          <a:p>
            <a:r>
              <a:rPr lang="en-US" sz="2200" dirty="0" smtClean="0"/>
              <a:t>Resolution goal= resident satisfaction and protection of resident’s health, welfare and rights.</a:t>
            </a:r>
          </a:p>
          <a:p>
            <a:endParaRPr lang="en-US" sz="2200" dirty="0"/>
          </a:p>
          <a:p>
            <a:r>
              <a:rPr lang="en-US" sz="2200" dirty="0" smtClean="0"/>
              <a:t>LTCOPs are not the “official finder of fact” to substantiate abuse complaints.</a:t>
            </a:r>
          </a:p>
          <a:p>
            <a:endParaRPr lang="en-US" sz="2200" dirty="0"/>
          </a:p>
          <a:p>
            <a:r>
              <a:rPr lang="en-US" sz="2200" dirty="0" smtClean="0"/>
              <a:t>LTCO are not mandatory reporters, but LTCO must support the resident to the extent the resident wants assistance.</a:t>
            </a:r>
          </a:p>
          <a:p>
            <a:endParaRPr lang="en-US" sz="2000" i="1" dirty="0"/>
          </a:p>
          <a:p>
            <a:endParaRPr lang="en-US" sz="2000" i="1" dirty="0" smtClean="0"/>
          </a:p>
          <a:p>
            <a:endParaRPr lang="en-US" sz="2000" i="1" dirty="0"/>
          </a:p>
          <a:p>
            <a:endParaRPr lang="en-US" sz="2000" i="1" dirty="0" smtClean="0"/>
          </a:p>
          <a:p>
            <a:pPr eaLnBrk="1" hangingPunct="1"/>
            <a:endParaRPr lang="en-US" sz="2000" i="1" dirty="0"/>
          </a:p>
          <a:p>
            <a:pPr eaLnBrk="1" hangingPunct="1"/>
            <a:endParaRPr lang="en-US" sz="2000" dirty="0" smtClean="0"/>
          </a:p>
          <a:p>
            <a:pPr eaLnBrk="1" hangingPunct="1"/>
            <a:endParaRPr lang="en-US" dirty="0" smtClean="0"/>
          </a:p>
          <a:p>
            <a:pPr eaLnBrk="1" hangingPunct="1"/>
            <a:endParaRPr lang="en-US" dirty="0" smtClean="0"/>
          </a:p>
        </p:txBody>
      </p:sp>
      <p:pic>
        <p:nvPicPr>
          <p:cNvPr id="73731" name="Picture 3"/>
          <p:cNvPicPr>
            <a:picLocks noChangeAspect="1"/>
          </p:cNvPicPr>
          <p:nvPr/>
        </p:nvPicPr>
        <p:blipFill>
          <a:blip r:embed="rId3" cstate="print"/>
          <a:srcRect/>
          <a:stretch>
            <a:fillRect/>
          </a:stretch>
        </p:blipFill>
        <p:spPr bwMode="auto">
          <a:xfrm>
            <a:off x="5441452" y="1600200"/>
            <a:ext cx="3245348" cy="4876800"/>
          </a:xfrm>
          <a:prstGeom prst="rect">
            <a:avLst/>
          </a:prstGeom>
          <a:noFill/>
          <a:ln w="9525">
            <a:noFill/>
            <a:miter lim="800000"/>
            <a:headEnd/>
            <a:tailEnd/>
          </a:ln>
        </p:spPr>
      </p:pic>
    </p:spTree>
    <p:extLst>
      <p:ext uri="{BB962C8B-B14F-4D97-AF65-F5344CB8AC3E}">
        <p14:creationId xmlns:p14="http://schemas.microsoft.com/office/powerpoint/2010/main" val="1531349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t>Questions?</a:t>
            </a:r>
            <a:endParaRPr lang="en-US" sz="5400" b="1" dirty="0"/>
          </a:p>
        </p:txBody>
      </p:sp>
    </p:spTree>
    <p:extLst>
      <p:ext uri="{BB962C8B-B14F-4D97-AF65-F5344CB8AC3E}">
        <p14:creationId xmlns:p14="http://schemas.microsoft.com/office/powerpoint/2010/main" val="3393754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b="1" dirty="0" smtClean="0">
                <a:latin typeface="Arial" panose="020B0604020202020204" pitchFamily="34" charset="0"/>
                <a:cs typeface="Arial" panose="020B0604020202020204" pitchFamily="34" charset="0"/>
              </a:rPr>
              <a:t>What is ethics?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24000"/>
            <a:ext cx="8229600" cy="4929335"/>
          </a:xfrm>
        </p:spPr>
        <p:txBody>
          <a:bodyPr/>
          <a:lstStyle/>
          <a:p>
            <a:r>
              <a:rPr lang="en-US" sz="2800" b="1" dirty="0" smtClean="0">
                <a:latin typeface="Arial" panose="020B0604020202020204" pitchFamily="34" charset="0"/>
                <a:cs typeface="Arial" panose="020B0604020202020204" pitchFamily="34" charset="0"/>
              </a:rPr>
              <a:t>A </a:t>
            </a:r>
            <a:r>
              <a:rPr lang="en-US" sz="2800" b="1" dirty="0">
                <a:latin typeface="Arial" panose="020B0604020202020204" pitchFamily="34" charset="0"/>
                <a:cs typeface="Arial" panose="020B0604020202020204" pitchFamily="34" charset="0"/>
              </a:rPr>
              <a:t>set of moral </a:t>
            </a:r>
            <a:r>
              <a:rPr lang="en-US" sz="2800" b="1" dirty="0" smtClean="0">
                <a:latin typeface="Arial" panose="020B0604020202020204" pitchFamily="34" charset="0"/>
                <a:cs typeface="Arial" panose="020B0604020202020204" pitchFamily="34" charset="0"/>
              </a:rPr>
              <a:t>principles</a:t>
            </a:r>
          </a:p>
          <a:p>
            <a:pPr lvl="1"/>
            <a:r>
              <a:rPr lang="en-US" sz="2200" dirty="0" smtClean="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theory or system of moral </a:t>
            </a:r>
            <a:r>
              <a:rPr lang="en-US" sz="2200" dirty="0" smtClean="0">
                <a:latin typeface="Arial" panose="020B0604020202020204" pitchFamily="34" charset="0"/>
                <a:cs typeface="Arial" panose="020B0604020202020204" pitchFamily="34" charset="0"/>
              </a:rPr>
              <a:t>values </a:t>
            </a:r>
          </a:p>
          <a:p>
            <a:pPr lvl="1"/>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principles of conduct governing an individual or a </a:t>
            </a:r>
            <a:r>
              <a:rPr lang="en-US" sz="2200" dirty="0" smtClean="0">
                <a:latin typeface="Arial" panose="020B0604020202020204" pitchFamily="34" charset="0"/>
                <a:cs typeface="Arial" panose="020B0604020202020204" pitchFamily="34" charset="0"/>
              </a:rPr>
              <a:t>group </a:t>
            </a:r>
          </a:p>
          <a:p>
            <a:pPr lvl="1"/>
            <a:r>
              <a:rPr lang="en-US" sz="2200" dirty="0" smtClean="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guiding </a:t>
            </a:r>
            <a:r>
              <a:rPr lang="en-US" sz="2200" dirty="0" smtClean="0">
                <a:latin typeface="Arial" panose="020B0604020202020204" pitchFamily="34" charset="0"/>
                <a:cs typeface="Arial" panose="020B0604020202020204" pitchFamily="34" charset="0"/>
              </a:rPr>
              <a:t>philosophy</a:t>
            </a:r>
          </a:p>
          <a:p>
            <a:pPr>
              <a:buNone/>
            </a:pPr>
            <a:endParaRPr lang="en-US" dirty="0" smtClean="0">
              <a:latin typeface="Arial" panose="020B0604020202020204" pitchFamily="34" charset="0"/>
              <a:cs typeface="Arial" panose="020B0604020202020204" pitchFamily="34" charset="0"/>
            </a:endParaRPr>
          </a:p>
          <a:p>
            <a:pPr algn="r">
              <a:buNone/>
            </a:pPr>
            <a:endParaRPr lang="en-US" sz="1200" i="1" dirty="0" smtClean="0">
              <a:latin typeface="Arial" panose="020B0604020202020204" pitchFamily="34" charset="0"/>
              <a:cs typeface="Arial" panose="020B0604020202020204" pitchFamily="34" charset="0"/>
            </a:endParaRPr>
          </a:p>
          <a:p>
            <a:pPr algn="r">
              <a:buNone/>
            </a:pPr>
            <a:endParaRPr lang="en-US" sz="1200" i="1" dirty="0">
              <a:latin typeface="Arial" panose="020B0604020202020204" pitchFamily="34" charset="0"/>
              <a:cs typeface="Arial" panose="020B0604020202020204" pitchFamily="34" charset="0"/>
            </a:endParaRPr>
          </a:p>
          <a:p>
            <a:pPr algn="r">
              <a:buNone/>
            </a:pPr>
            <a:endParaRPr lang="en-US" sz="1200" i="1" dirty="0">
              <a:latin typeface="Arial" panose="020B0604020202020204" pitchFamily="34" charset="0"/>
              <a:cs typeface="Arial" panose="020B0604020202020204" pitchFamily="34" charset="0"/>
            </a:endParaRPr>
          </a:p>
          <a:p>
            <a:pPr algn="r">
              <a:buNone/>
            </a:pPr>
            <a:endParaRPr lang="en-US" sz="1200" i="1" dirty="0">
              <a:latin typeface="Arial" panose="020B0604020202020204" pitchFamily="34" charset="0"/>
              <a:cs typeface="Arial" panose="020B0604020202020204" pitchFamily="34" charset="0"/>
            </a:endParaRPr>
          </a:p>
          <a:p>
            <a:pPr algn="r">
              <a:buNone/>
            </a:pPr>
            <a:endParaRPr lang="en-US" sz="1200" i="1" dirty="0">
              <a:latin typeface="Arial" panose="020B0604020202020204" pitchFamily="34" charset="0"/>
              <a:cs typeface="Arial" panose="020B0604020202020204" pitchFamily="34" charset="0"/>
            </a:endParaRPr>
          </a:p>
          <a:p>
            <a:pPr algn="r">
              <a:buNone/>
            </a:pPr>
            <a:endParaRPr lang="en-US" sz="1200" i="1" dirty="0">
              <a:latin typeface="Arial" panose="020B0604020202020204" pitchFamily="34" charset="0"/>
              <a:cs typeface="Arial" panose="020B0604020202020204" pitchFamily="34" charset="0"/>
            </a:endParaRPr>
          </a:p>
          <a:p>
            <a:pPr algn="r">
              <a:buNone/>
            </a:pPr>
            <a:endParaRPr lang="en-US" sz="1200" i="1" dirty="0">
              <a:latin typeface="Arial" panose="020B0604020202020204" pitchFamily="34" charset="0"/>
              <a:cs typeface="Arial" panose="020B0604020202020204" pitchFamily="34" charset="0"/>
            </a:endParaRPr>
          </a:p>
          <a:p>
            <a:pPr algn="r">
              <a:buNone/>
            </a:pPr>
            <a:endParaRPr lang="en-US" sz="1200" i="1" dirty="0">
              <a:latin typeface="Arial" panose="020B0604020202020204" pitchFamily="34" charset="0"/>
              <a:cs typeface="Arial" panose="020B0604020202020204" pitchFamily="34" charset="0"/>
            </a:endParaRPr>
          </a:p>
          <a:p>
            <a:pPr algn="r">
              <a:buNone/>
            </a:pPr>
            <a:endParaRPr lang="en-US" sz="1200" i="1" dirty="0">
              <a:latin typeface="Arial" panose="020B0604020202020204" pitchFamily="34" charset="0"/>
              <a:cs typeface="Arial" panose="020B0604020202020204" pitchFamily="34" charset="0"/>
            </a:endParaRPr>
          </a:p>
          <a:p>
            <a:pPr algn="r">
              <a:buNone/>
            </a:pPr>
            <a:endParaRPr lang="en-US" sz="1200" i="1" dirty="0">
              <a:latin typeface="Arial" panose="020B0604020202020204" pitchFamily="34" charset="0"/>
              <a:cs typeface="Arial" panose="020B0604020202020204" pitchFamily="34" charset="0"/>
            </a:endParaRPr>
          </a:p>
          <a:p>
            <a:pPr algn="r">
              <a:buNone/>
            </a:pPr>
            <a:endParaRPr lang="en-US" sz="1200" i="1" dirty="0">
              <a:latin typeface="Arial" panose="020B0604020202020204" pitchFamily="34" charset="0"/>
              <a:cs typeface="Arial" panose="020B0604020202020204" pitchFamily="34" charset="0"/>
            </a:endParaRPr>
          </a:p>
          <a:p>
            <a:pPr algn="r">
              <a:buNone/>
            </a:pPr>
            <a:endParaRPr lang="en-US" sz="1200" i="1" dirty="0">
              <a:latin typeface="Arial" panose="020B0604020202020204" pitchFamily="34" charset="0"/>
              <a:cs typeface="Arial" panose="020B0604020202020204" pitchFamily="34" charset="0"/>
            </a:endParaRPr>
          </a:p>
          <a:p>
            <a:pPr>
              <a:buNone/>
            </a:pPr>
            <a:r>
              <a:rPr lang="en-US" sz="1000" i="1" dirty="0" smtClean="0">
                <a:latin typeface="Arial" panose="020B0604020202020204" pitchFamily="34" charset="0"/>
                <a:cs typeface="Arial" panose="020B0604020202020204" pitchFamily="34" charset="0"/>
              </a:rPr>
              <a:t>Merriam-Webster </a:t>
            </a:r>
            <a:r>
              <a:rPr lang="en-US" sz="1000" i="1" dirty="0">
                <a:latin typeface="Arial" panose="020B0604020202020204" pitchFamily="34" charset="0"/>
                <a:cs typeface="Arial" panose="020B0604020202020204" pitchFamily="34" charset="0"/>
              </a:rPr>
              <a:t>online </a:t>
            </a:r>
            <a:r>
              <a:rPr lang="en-US" sz="1000" i="1" dirty="0" smtClean="0">
                <a:latin typeface="Arial" panose="020B0604020202020204" pitchFamily="34" charset="0"/>
                <a:cs typeface="Arial" panose="020B0604020202020204" pitchFamily="34" charset="0"/>
              </a:rPr>
              <a:t>dictionary</a:t>
            </a:r>
            <a:endParaRPr lang="en-US" sz="1000" i="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2554" y="3505200"/>
            <a:ext cx="2158892" cy="2719194"/>
          </a:xfrm>
          <a:prstGeom prst="rect">
            <a:avLst/>
          </a:prstGeom>
        </p:spPr>
      </p:pic>
    </p:spTree>
    <p:extLst>
      <p:ext uri="{BB962C8B-B14F-4D97-AF65-F5344CB8AC3E}">
        <p14:creationId xmlns:p14="http://schemas.microsoft.com/office/powerpoint/2010/main" val="285178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17" end="17"/>
                                            </p:txEl>
                                          </p:spTgt>
                                        </p:tgtEl>
                                        <p:attrNameLst>
                                          <p:attrName>style.visibility</p:attrName>
                                        </p:attrNameLst>
                                      </p:cBhvr>
                                      <p:to>
                                        <p:strVal val="visible"/>
                                      </p:to>
                                    </p:set>
                                    <p:animEffect transition="in" filter="blinds(horizontal)">
                                      <p:cBhvr>
                                        <p:cTn id="19"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resources</a:t>
            </a:r>
            <a:endParaRPr lang="en-US" sz="5400" b="1" dirty="0"/>
          </a:p>
        </p:txBody>
      </p:sp>
    </p:spTree>
    <p:extLst>
      <p:ext uri="{BB962C8B-B14F-4D97-AF65-F5344CB8AC3E}">
        <p14:creationId xmlns:p14="http://schemas.microsoft.com/office/powerpoint/2010/main" val="4276550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381000"/>
            <a:ext cx="9144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stretch>
            <a:fillRect/>
          </a:stretch>
        </p:blipFill>
        <p:spPr>
          <a:xfrm>
            <a:off x="3810000" y="457200"/>
            <a:ext cx="4941318" cy="6260696"/>
          </a:xfrm>
          <a:prstGeom prst="rect">
            <a:avLst/>
          </a:prstGeom>
        </p:spPr>
      </p:pic>
      <p:sp>
        <p:nvSpPr>
          <p:cNvPr id="12" name="TextBox 11"/>
          <p:cNvSpPr txBox="1"/>
          <p:nvPr/>
        </p:nvSpPr>
        <p:spPr>
          <a:xfrm>
            <a:off x="228600" y="490728"/>
            <a:ext cx="2438400" cy="6771084"/>
          </a:xfrm>
          <a:prstGeom prst="rect">
            <a:avLst/>
          </a:prstGeom>
          <a:noFill/>
        </p:spPr>
        <p:txBody>
          <a:bodyPr wrap="square" rtlCol="0">
            <a:spAutoFit/>
          </a:bodyPr>
          <a:lstStyle/>
          <a:p>
            <a:r>
              <a:rPr lang="en-US" sz="2200" b="1" dirty="0" smtClean="0"/>
              <a:t>Technical Assistance Guide</a:t>
            </a:r>
          </a:p>
          <a:p>
            <a:endParaRPr lang="en-US" sz="1200" dirty="0"/>
          </a:p>
          <a:p>
            <a:r>
              <a:rPr lang="en-US" sz="1900" i="1" dirty="0" smtClean="0"/>
              <a:t>Responding to Allegations of Abuse: Role and Responsibilities of </a:t>
            </a:r>
            <a:endParaRPr lang="en-US" sz="1900" i="1" dirty="0"/>
          </a:p>
          <a:p>
            <a:r>
              <a:rPr lang="en-US" sz="1900" i="1" dirty="0" smtClean="0"/>
              <a:t>LTCO</a:t>
            </a:r>
          </a:p>
          <a:p>
            <a:endParaRPr lang="en-US" sz="1200" dirty="0"/>
          </a:p>
          <a:p>
            <a:pPr marL="285750" indent="-285750">
              <a:buFont typeface="Arial" panose="020B0604020202020204" pitchFamily="34" charset="0"/>
              <a:buChar char="•"/>
            </a:pPr>
            <a:r>
              <a:rPr lang="en-US" dirty="0" smtClean="0"/>
              <a:t>Overview</a:t>
            </a:r>
          </a:p>
          <a:p>
            <a:pPr marL="285750" indent="-285750">
              <a:buFont typeface="Arial" panose="020B0604020202020204" pitchFamily="34" charset="0"/>
              <a:buChar char="•"/>
            </a:pPr>
            <a:r>
              <a:rPr lang="en-US" dirty="0" smtClean="0"/>
              <a:t>Key Points</a:t>
            </a:r>
          </a:p>
          <a:p>
            <a:pPr marL="285750" indent="-285750">
              <a:buFont typeface="Arial" panose="020B0604020202020204" pitchFamily="34" charset="0"/>
              <a:buChar char="•"/>
            </a:pPr>
            <a:r>
              <a:rPr lang="en-US" dirty="0" smtClean="0"/>
              <a:t>AoA Statements</a:t>
            </a:r>
          </a:p>
          <a:p>
            <a:pPr marL="285750" indent="-285750">
              <a:buFont typeface="Arial" panose="020B0604020202020204" pitchFamily="34" charset="0"/>
              <a:buChar char="•"/>
            </a:pPr>
            <a:r>
              <a:rPr lang="en-US" dirty="0" smtClean="0"/>
              <a:t>What Can An Ombudsman Do?</a:t>
            </a:r>
          </a:p>
          <a:p>
            <a:pPr marL="285750" indent="-285750">
              <a:buFont typeface="Arial" panose="020B0604020202020204" pitchFamily="34" charset="0"/>
              <a:buChar char="•"/>
            </a:pPr>
            <a:r>
              <a:rPr lang="en-US" dirty="0" smtClean="0"/>
              <a:t>LTCO Advocacy Strategies</a:t>
            </a:r>
          </a:p>
          <a:p>
            <a:pPr marL="285750" indent="-285750">
              <a:buFont typeface="Arial" panose="020B0604020202020204" pitchFamily="34" charset="0"/>
              <a:buChar char="•"/>
            </a:pPr>
            <a:r>
              <a:rPr lang="en-US" dirty="0" smtClean="0"/>
              <a:t>Resources</a:t>
            </a:r>
          </a:p>
          <a:p>
            <a:pPr marL="285750" indent="-285750">
              <a:buFont typeface="Arial" panose="020B0604020202020204" pitchFamily="34" charset="0"/>
              <a:buChar char="•"/>
            </a:pPr>
            <a:endParaRPr lang="en-US" dirty="0"/>
          </a:p>
          <a:p>
            <a:r>
              <a:rPr lang="en-US" sz="1600" dirty="0">
                <a:hlinkClick r:id="rId4"/>
              </a:rPr>
              <a:t>http://</a:t>
            </a:r>
            <a:r>
              <a:rPr lang="en-US" sz="1600" dirty="0" smtClean="0">
                <a:hlinkClick r:id="rId4"/>
              </a:rPr>
              <a:t>ltcombudsman.org/uploads/files/issues/responding-to-allegations-of-abuse_0.pdf</a:t>
            </a:r>
            <a:r>
              <a:rPr lang="en-US" sz="1600" dirty="0" smtClean="0"/>
              <a:t> </a:t>
            </a:r>
          </a:p>
          <a:p>
            <a:endParaRPr lang="en-US" dirty="0"/>
          </a:p>
        </p:txBody>
      </p:sp>
    </p:spTree>
    <p:extLst>
      <p:ext uri="{BB962C8B-B14F-4D97-AF65-F5344CB8AC3E}">
        <p14:creationId xmlns:p14="http://schemas.microsoft.com/office/powerpoint/2010/main" val="3669207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4" descr="NORClogo"/>
          <p:cNvPicPr>
            <a:picLocks noChangeAspect="1" noChangeArrowheads="1"/>
          </p:cNvPicPr>
          <p:nvPr/>
        </p:nvPicPr>
        <p:blipFill>
          <a:blip r:embed="rId3" cstate="print"/>
          <a:srcRect/>
          <a:stretch>
            <a:fillRect/>
          </a:stretch>
        </p:blipFill>
        <p:spPr bwMode="auto">
          <a:xfrm>
            <a:off x="228600" y="428625"/>
            <a:ext cx="8686800" cy="1400175"/>
          </a:xfrm>
          <a:prstGeom prst="rect">
            <a:avLst/>
          </a:prstGeom>
          <a:noFill/>
          <a:ln w="9525">
            <a:noFill/>
            <a:miter lim="800000"/>
            <a:headEnd/>
            <a:tailEnd/>
          </a:ln>
        </p:spPr>
      </p:pic>
      <p:sp>
        <p:nvSpPr>
          <p:cNvPr id="81922" name="TextBox 3"/>
          <p:cNvSpPr txBox="1">
            <a:spLocks noChangeArrowheads="1"/>
          </p:cNvSpPr>
          <p:nvPr/>
        </p:nvSpPr>
        <p:spPr bwMode="auto">
          <a:xfrm>
            <a:off x="179388" y="1828800"/>
            <a:ext cx="8785225" cy="5324535"/>
          </a:xfrm>
          <a:prstGeom prst="rect">
            <a:avLst/>
          </a:prstGeom>
          <a:noFill/>
          <a:ln w="9525">
            <a:noFill/>
            <a:miter lim="800000"/>
            <a:headEnd/>
            <a:tailEnd/>
          </a:ln>
        </p:spPr>
        <p:txBody>
          <a:bodyPr>
            <a:prstTxWarp prst="textNoShape">
              <a:avLst/>
            </a:prstTxWarp>
            <a:spAutoFit/>
          </a:bodyPr>
          <a:lstStyle/>
          <a:p>
            <a:pPr algn="ctr"/>
            <a:endParaRPr lang="en-US" sz="800" b="1" dirty="0"/>
          </a:p>
          <a:p>
            <a:pPr algn="ctr"/>
            <a:endParaRPr lang="en-US" sz="2200" b="1" dirty="0"/>
          </a:p>
          <a:p>
            <a:pPr algn="ctr"/>
            <a:r>
              <a:rPr lang="en-US" sz="2200" b="1" dirty="0"/>
              <a:t>The National Long-Term Care </a:t>
            </a:r>
          </a:p>
          <a:p>
            <a:pPr algn="ctr"/>
            <a:r>
              <a:rPr lang="en-US" sz="2200" b="1" dirty="0"/>
              <a:t>Ombudsman Resource Center (NORC)</a:t>
            </a:r>
          </a:p>
          <a:p>
            <a:pPr algn="ctr"/>
            <a:r>
              <a:rPr lang="en-US" sz="2000" dirty="0">
                <a:hlinkClick r:id="rId4"/>
              </a:rPr>
              <a:t>www.ltcombudsman.org</a:t>
            </a:r>
            <a:endParaRPr lang="en-US" sz="2000" dirty="0"/>
          </a:p>
          <a:p>
            <a:pPr algn="ctr"/>
            <a:endParaRPr lang="en-US" sz="2000" dirty="0" smtClean="0"/>
          </a:p>
          <a:p>
            <a:pPr algn="ctr"/>
            <a:endParaRPr lang="en-US" sz="2000" dirty="0" smtClean="0"/>
          </a:p>
          <a:p>
            <a:pPr algn="ctr"/>
            <a:endParaRPr lang="en-US" sz="2000" dirty="0"/>
          </a:p>
          <a:p>
            <a:pPr algn="ctr"/>
            <a:r>
              <a:rPr lang="en-US" sz="2200" b="1" dirty="0"/>
              <a:t>The National Consumer Voice for Quality Long-Term Care </a:t>
            </a:r>
          </a:p>
          <a:p>
            <a:pPr algn="ctr"/>
            <a:r>
              <a:rPr lang="en-US" sz="2200" b="1" dirty="0"/>
              <a:t>(formerly NCCNHR)</a:t>
            </a:r>
          </a:p>
          <a:p>
            <a:pPr algn="ctr"/>
            <a:r>
              <a:rPr lang="en-US" sz="2000" dirty="0">
                <a:hlinkClick r:id="rId5"/>
              </a:rPr>
              <a:t>http://www.theconsumervoice.org/</a:t>
            </a:r>
            <a:endParaRPr lang="en-US" sz="2000" dirty="0"/>
          </a:p>
          <a:p>
            <a:pPr algn="ctr"/>
            <a:endParaRPr lang="en-US" sz="2000" dirty="0"/>
          </a:p>
          <a:p>
            <a:pPr algn="ctr"/>
            <a:r>
              <a:rPr lang="en-US" sz="1600" i="1" dirty="0"/>
              <a:t>This presentation was supported, in part, by a grant from the Administration on Aging,  Administration for Community Living, U.S. Department of Health and </a:t>
            </a:r>
          </a:p>
          <a:p>
            <a:pPr algn="ctr"/>
            <a:r>
              <a:rPr lang="en-US" sz="1600" i="1" dirty="0"/>
              <a:t>Human Services. </a:t>
            </a:r>
          </a:p>
          <a:p>
            <a:endParaRPr lang="en-US" sz="1800" dirty="0"/>
          </a:p>
          <a:p>
            <a:endParaRPr lang="en-US" sz="1800" dirty="0"/>
          </a:p>
          <a:p>
            <a:endParaRPr lang="en-US" sz="1800" dirty="0"/>
          </a:p>
        </p:txBody>
      </p:sp>
    </p:spTree>
    <p:extLst>
      <p:ext uri="{BB962C8B-B14F-4D97-AF65-F5344CB8AC3E}">
        <p14:creationId xmlns:p14="http://schemas.microsoft.com/office/powerpoint/2010/main" val="670464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b="1" dirty="0" smtClean="0"/>
              <a:t>Code of Ethics for Ombudsmen</a:t>
            </a:r>
            <a:endParaRPr lang="en-US" b="1" dirty="0"/>
          </a:p>
        </p:txBody>
      </p:sp>
      <p:sp useBgFill="1">
        <p:nvSpPr>
          <p:cNvPr id="3" name="Content Placeholder 2"/>
          <p:cNvSpPr>
            <a:spLocks noGrp="1"/>
          </p:cNvSpPr>
          <p:nvPr>
            <p:ph idx="1"/>
          </p:nvPr>
        </p:nvSpPr>
        <p:spPr/>
        <p:txBody>
          <a:bodyPr/>
          <a:lstStyle/>
          <a:p>
            <a:r>
              <a:rPr lang="en-US" b="1" dirty="0" smtClean="0">
                <a:latin typeface="Arial" panose="020B0604020202020204" pitchFamily="34" charset="0"/>
                <a:cs typeface="Arial" panose="020B0604020202020204" pitchFamily="34" charset="0"/>
              </a:rPr>
              <a:t>LTCO work is filled with ambiguity</a:t>
            </a:r>
          </a:p>
          <a:p>
            <a:pPr lvl="1"/>
            <a:r>
              <a:rPr lang="en-US" dirty="0" smtClean="0">
                <a:latin typeface="Arial" panose="020B0604020202020204" pitchFamily="34" charset="0"/>
                <a:cs typeface="Arial" panose="020B0604020202020204" pitchFamily="34" charset="0"/>
              </a:rPr>
              <a:t>Client/resident characteristics</a:t>
            </a:r>
          </a:p>
          <a:p>
            <a:pPr lvl="1"/>
            <a:r>
              <a:rPr lang="en-US" dirty="0" smtClean="0">
                <a:latin typeface="Arial" panose="020B0604020202020204" pitchFamily="34" charset="0"/>
                <a:cs typeface="Arial" panose="020B0604020202020204" pitchFamily="34" charset="0"/>
              </a:rPr>
              <a:t>Right or Wrong courses of action unclear</a:t>
            </a:r>
          </a:p>
          <a:p>
            <a:pPr lvl="1"/>
            <a:r>
              <a:rPr lang="en-US" dirty="0" smtClean="0">
                <a:latin typeface="Arial" panose="020B0604020202020204" pitchFamily="34" charset="0"/>
                <a:cs typeface="Arial" panose="020B0604020202020204" pitchFamily="34" charset="0"/>
              </a:rPr>
              <a:t>Need to maintain credibility and work with integrity</a:t>
            </a:r>
          </a:p>
          <a:p>
            <a:pPr marL="274638" lvl="1" indent="0">
              <a:buNone/>
            </a:pPr>
            <a:endParaRPr lang="en-US" dirty="0" smtClean="0">
              <a:latin typeface="Arial" panose="020B0604020202020204" pitchFamily="34" charset="0"/>
              <a:cs typeface="Arial" panose="020B0604020202020204" pitchFamily="34" charset="0"/>
            </a:endParaRPr>
          </a:p>
          <a:p>
            <a:pPr marL="0" indent="0">
              <a:buNone/>
            </a:pPr>
            <a:endParaRPr lang="en-US" sz="1800"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Code of Ethics guides actions</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2300" y="4419600"/>
            <a:ext cx="2819400" cy="1875152"/>
          </a:xfrm>
          <a:prstGeom prst="rect">
            <a:avLst/>
          </a:prstGeom>
        </p:spPr>
      </p:pic>
    </p:spTree>
    <p:extLst>
      <p:ext uri="{BB962C8B-B14F-4D97-AF65-F5344CB8AC3E}">
        <p14:creationId xmlns:p14="http://schemas.microsoft.com/office/powerpoint/2010/main" val="6924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b="1" dirty="0" smtClean="0"/>
              <a:t>Code of Ethics for Ombudsmen</a:t>
            </a:r>
            <a:endParaRPr lang="en-US" b="1" dirty="0"/>
          </a:p>
        </p:txBody>
      </p:sp>
      <p:sp useBgFill="1">
        <p:nvSpPr>
          <p:cNvPr id="3" name="Content Placeholder 2"/>
          <p:cNvSpPr>
            <a:spLocks noGrp="1"/>
          </p:cNvSpPr>
          <p:nvPr>
            <p:ph idx="1"/>
          </p:nvPr>
        </p:nvSpPr>
        <p:spPr>
          <a:xfrm>
            <a:off x="381000" y="1524000"/>
            <a:ext cx="8305800" cy="4953000"/>
          </a:xfrm>
        </p:spPr>
        <p:txBody>
          <a:bodyPr/>
          <a:lstStyle/>
          <a:p>
            <a:pPr>
              <a:buNone/>
            </a:pPr>
            <a:r>
              <a:rPr lang="en-US" dirty="0" smtClean="0"/>
              <a:t>What are some of the provisions in these codes?</a:t>
            </a:r>
          </a:p>
          <a:p>
            <a:pPr lvl="1"/>
            <a:r>
              <a:rPr lang="en-US" dirty="0" smtClean="0"/>
              <a:t>Provides services with respect for human dignity and the individuality of the client, unrestricted by considerations of age, social or economic status, personal characteristics, or lifestyle choices.</a:t>
            </a:r>
          </a:p>
          <a:p>
            <a:pPr lvl="1"/>
            <a:r>
              <a:rPr lang="en-US" dirty="0" smtClean="0"/>
              <a:t>Respects and promotes client’s right to self-determination.</a:t>
            </a:r>
          </a:p>
          <a:p>
            <a:pPr lvl="1"/>
            <a:r>
              <a:rPr lang="en-US" dirty="0" smtClean="0"/>
              <a:t>Makes every reasonable effort to ascertain and act in accordance with client’s wishes.</a:t>
            </a:r>
          </a:p>
          <a:p>
            <a:pPr lvl="1"/>
            <a:r>
              <a:rPr lang="en-US" dirty="0" smtClean="0"/>
              <a:t>Acts to protect vulnerable individuals from abuse and neglect.</a:t>
            </a:r>
          </a:p>
          <a:p>
            <a:pPr lvl="1"/>
            <a:r>
              <a:rPr lang="en-US" dirty="0" smtClean="0"/>
              <a:t>Provides professional advocacy services unrestricted by his/her personal belief or opinion.</a:t>
            </a:r>
          </a:p>
          <a:p>
            <a:pPr lvl="1"/>
            <a:r>
              <a:rPr lang="en-US" dirty="0" smtClean="0"/>
              <a:t>Acts in accordance with the standards and practices of the LTCOP.</a:t>
            </a:r>
          </a:p>
          <a:p>
            <a:pPr lvl="1"/>
            <a:r>
              <a:rPr lang="en-US" dirty="0" smtClean="0"/>
              <a:t>Conducts self in a manner that will strengthen the statewide and national ombudsman network.</a:t>
            </a:r>
            <a:endParaRPr lang="en-US" dirty="0"/>
          </a:p>
        </p:txBody>
      </p:sp>
    </p:spTree>
    <p:extLst>
      <p:ext uri="{BB962C8B-B14F-4D97-AF65-F5344CB8AC3E}">
        <p14:creationId xmlns:p14="http://schemas.microsoft.com/office/powerpoint/2010/main" val="16813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b="1" dirty="0" smtClean="0"/>
              <a:t>Doing Ethics</a:t>
            </a:r>
            <a:endParaRPr lang="en-US" b="1" dirty="0"/>
          </a:p>
        </p:txBody>
      </p:sp>
      <p:sp>
        <p:nvSpPr>
          <p:cNvPr id="3" name="Content Placeholder 2"/>
          <p:cNvSpPr>
            <a:spLocks noGrp="1"/>
          </p:cNvSpPr>
          <p:nvPr>
            <p:ph idx="1"/>
          </p:nvPr>
        </p:nvSpPr>
        <p:spPr/>
        <p:txBody>
          <a:bodyPr/>
          <a:lstStyle/>
          <a:p>
            <a:pPr lvl="0"/>
            <a:r>
              <a:rPr lang="en-US" b="1" dirty="0" smtClean="0">
                <a:latin typeface="Arial" panose="020B0604020202020204" pitchFamily="34" charset="0"/>
                <a:cs typeface="Arial" panose="020B0604020202020204" pitchFamily="34" charset="0"/>
              </a:rPr>
              <a:t>Ethics is about the process as well as what you do. It is about </a:t>
            </a:r>
            <a:r>
              <a:rPr lang="en-US" b="1" i="1" dirty="0" smtClean="0">
                <a:latin typeface="Arial" panose="020B0604020202020204" pitchFamily="34" charset="0"/>
                <a:cs typeface="Arial" panose="020B0604020202020204" pitchFamily="34" charset="0"/>
              </a:rPr>
              <a:t>how</a:t>
            </a:r>
            <a:r>
              <a:rPr lang="en-US" b="1" dirty="0" smtClean="0">
                <a:latin typeface="Arial" panose="020B0604020202020204" pitchFamily="34" charset="0"/>
                <a:cs typeface="Arial" panose="020B0604020202020204" pitchFamily="34" charset="0"/>
              </a:rPr>
              <a:t> you get there.</a:t>
            </a:r>
          </a:p>
          <a:p>
            <a:pPr lvl="0"/>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Good ethics begins with good facts.</a:t>
            </a:r>
          </a:p>
          <a:p>
            <a:pPr lvl="0"/>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There is always a range of morally acceptable actions. </a:t>
            </a:r>
            <a:endParaRPr lang="en-US" i="1" dirty="0" smtClean="0">
              <a:solidFill>
                <a:schemeClr val="tx2"/>
              </a:solidFill>
              <a:latin typeface="Arial" panose="020B0604020202020204" pitchFamily="34" charset="0"/>
              <a:cs typeface="Arial" panose="020B0604020202020204" pitchFamily="34" charset="0"/>
            </a:endParaRPr>
          </a:p>
          <a:p>
            <a:pPr lvl="0"/>
            <a:endParaRPr lang="en-US" i="1" dirty="0" smtClean="0">
              <a:solidFill>
                <a:schemeClr val="tx2"/>
              </a:solidFill>
              <a:latin typeface="Arial" panose="020B0604020202020204" pitchFamily="34" charset="0"/>
              <a:cs typeface="Arial" panose="020B0604020202020204" pitchFamily="34" charset="0"/>
            </a:endParaRPr>
          </a:p>
          <a:p>
            <a:pPr marL="0" lvl="0" indent="0">
              <a:buNone/>
            </a:pPr>
            <a:endParaRPr lang="en-US" i="1" dirty="0" smtClean="0">
              <a:solidFill>
                <a:schemeClr val="tx2"/>
              </a:solidFill>
              <a:latin typeface="Arial" panose="020B0604020202020204" pitchFamily="34" charset="0"/>
              <a:cs typeface="Arial" panose="020B0604020202020204" pitchFamily="34" charset="0"/>
            </a:endParaRPr>
          </a:p>
          <a:p>
            <a:pPr marL="0" lvl="0" indent="0">
              <a:buNone/>
            </a:pPr>
            <a:r>
              <a:rPr lang="en-US" i="1" dirty="0" smtClean="0">
                <a:solidFill>
                  <a:schemeClr val="tx2"/>
                </a:solidFill>
                <a:latin typeface="Arial" panose="020B0604020202020204" pitchFamily="34" charset="0"/>
                <a:cs typeface="Arial" panose="020B0604020202020204" pitchFamily="34" charset="0"/>
              </a:rPr>
              <a:t>				</a:t>
            </a:r>
          </a:p>
          <a:p>
            <a:pPr marL="0" lvl="0" indent="0">
              <a:buNone/>
            </a:pPr>
            <a:endParaRPr lang="en-US" sz="2000" i="1" dirty="0" smtClean="0">
              <a:solidFill>
                <a:schemeClr val="tx2"/>
              </a:solidFill>
              <a:latin typeface="Arial" panose="020B0604020202020204" pitchFamily="34" charset="0"/>
              <a:cs typeface="Arial" panose="020B0604020202020204" pitchFamily="34" charset="0"/>
            </a:endParaRPr>
          </a:p>
          <a:p>
            <a:pPr marL="0" lvl="0" indent="0">
              <a:buNone/>
            </a:pPr>
            <a:r>
              <a:rPr lang="en-US" sz="2000" i="1" dirty="0" smtClean="0">
                <a:solidFill>
                  <a:schemeClr val="tx2"/>
                </a:solidFill>
                <a:latin typeface="Arial" panose="020B0604020202020204" pitchFamily="34" charset="0"/>
                <a:cs typeface="Arial" panose="020B0604020202020204" pitchFamily="34" charset="0"/>
              </a:rPr>
              <a:t>			Jacqueline Glover, 2001 presentation to LTCO</a:t>
            </a:r>
          </a:p>
          <a:p>
            <a:pPr>
              <a:buNone/>
            </a:pPr>
            <a:endParaRPr lang="en-US" b="1" dirty="0"/>
          </a:p>
        </p:txBody>
      </p:sp>
    </p:spTree>
    <p:extLst>
      <p:ext uri="{BB962C8B-B14F-4D97-AF65-F5344CB8AC3E}">
        <p14:creationId xmlns:p14="http://schemas.microsoft.com/office/powerpoint/2010/main" val="3103088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Capacity</a:t>
            </a:r>
            <a:endParaRPr lang="en-US" dirty="0"/>
          </a:p>
        </p:txBody>
      </p:sp>
      <p:sp>
        <p:nvSpPr>
          <p:cNvPr id="3" name="Content Placeholder 2"/>
          <p:cNvSpPr>
            <a:spLocks noGrp="1"/>
          </p:cNvSpPr>
          <p:nvPr>
            <p:ph idx="1"/>
          </p:nvPr>
        </p:nvSpPr>
        <p:spPr/>
        <p:txBody>
          <a:bodyPr/>
          <a:lstStyle/>
          <a:p>
            <a:pPr>
              <a:buNone/>
            </a:pPr>
            <a:r>
              <a:rPr lang="en-US" dirty="0" smtClean="0"/>
              <a:t>Is questioned when the decision someone makes differs from what professionals would choose.</a:t>
            </a:r>
          </a:p>
          <a:p>
            <a:pPr algn="r">
              <a:buNone/>
            </a:pPr>
            <a:r>
              <a:rPr lang="en-US" sz="1800" i="1" dirty="0" smtClean="0"/>
              <a:t>Joan McIver Gibson, 1991</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Font typeface="Wingdings" pitchFamily="2" charset="2"/>
              <a:buChar char="Ø"/>
            </a:pPr>
            <a:r>
              <a:rPr lang="en-US" dirty="0" smtClean="0"/>
              <a:t>Tip: When someone tells you why you can’t trust or believe what a resident is saying, ask yourself </a:t>
            </a:r>
            <a:r>
              <a:rPr lang="en-US" i="1" dirty="0" smtClean="0"/>
              <a:t>why.</a:t>
            </a:r>
            <a:endParaRPr lang="en-US" dirty="0"/>
          </a:p>
        </p:txBody>
      </p:sp>
      <p:pic>
        <p:nvPicPr>
          <p:cNvPr id="2050" name="Picture 2" descr="C:\Users\Sara\AppData\Local\Microsoft\Windows\Temporary Internet Files\Content.IE5\IWE63K8K\questions-2[1].jpg"/>
          <p:cNvPicPr>
            <a:picLocks noChangeAspect="1" noChangeArrowheads="1"/>
          </p:cNvPicPr>
          <p:nvPr/>
        </p:nvPicPr>
        <p:blipFill>
          <a:blip r:embed="rId3" cstate="print"/>
          <a:srcRect/>
          <a:stretch>
            <a:fillRect/>
          </a:stretch>
        </p:blipFill>
        <p:spPr bwMode="auto">
          <a:xfrm>
            <a:off x="3733800" y="2819400"/>
            <a:ext cx="1587500" cy="1587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b="1" dirty="0" smtClean="0"/>
              <a:t>Principles for Decision-Making</a:t>
            </a:r>
            <a:endParaRPr lang="en-US" b="1" dirty="0"/>
          </a:p>
        </p:txBody>
      </p:sp>
      <p:sp>
        <p:nvSpPr>
          <p:cNvPr id="3" name="Content Placeholder 2"/>
          <p:cNvSpPr>
            <a:spLocks noGrp="1"/>
          </p:cNvSpPr>
          <p:nvPr>
            <p:ph idx="1"/>
          </p:nvPr>
        </p:nvSpPr>
        <p:spPr/>
        <p:txBody>
          <a:bodyPr/>
          <a:lstStyle/>
          <a:p>
            <a:pPr lvl="0"/>
            <a:r>
              <a:rPr lang="en-US" b="1" dirty="0" smtClean="0">
                <a:latin typeface="Arial" panose="020B0604020202020204" pitchFamily="34" charset="0"/>
                <a:cs typeface="Arial" panose="020B0604020202020204" pitchFamily="34" charset="0"/>
              </a:rPr>
              <a:t>Informed consent and autonomy</a:t>
            </a:r>
          </a:p>
          <a:p>
            <a:pPr marL="0" lvl="0" indent="0">
              <a:buNone/>
            </a:pPr>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Substituted judgment</a:t>
            </a:r>
          </a:p>
          <a:p>
            <a:pPr marL="0" lvl="0" indent="0">
              <a:buNone/>
            </a:pPr>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Best interest</a:t>
            </a:r>
          </a:p>
        </p:txBody>
      </p:sp>
    </p:spTree>
    <p:extLst>
      <p:ext uri="{BB962C8B-B14F-4D97-AF65-F5344CB8AC3E}">
        <p14:creationId xmlns:p14="http://schemas.microsoft.com/office/powerpoint/2010/main" val="337100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990600"/>
          </a:xfrm>
        </p:spPr>
        <p:txBody>
          <a:bodyPr>
            <a:normAutofit/>
          </a:bodyPr>
          <a:lstStyle/>
          <a:p>
            <a:r>
              <a:rPr lang="en-US" sz="3500" b="1" dirty="0" smtClean="0"/>
              <a:t>1327.19 Duties of the representatives</a:t>
            </a:r>
            <a:endParaRPr lang="en-US" sz="3500" b="1" dirty="0"/>
          </a:p>
        </p:txBody>
      </p:sp>
      <p:sp>
        <p:nvSpPr>
          <p:cNvPr id="3" name="Content Placeholder 2"/>
          <p:cNvSpPr>
            <a:spLocks noGrp="1"/>
          </p:cNvSpPr>
          <p:nvPr>
            <p:ph idx="1"/>
          </p:nvPr>
        </p:nvSpPr>
        <p:spPr>
          <a:xfrm>
            <a:off x="228600" y="1524000"/>
            <a:ext cx="8458200" cy="4724400"/>
          </a:xfrm>
        </p:spPr>
        <p:txBody>
          <a:bodyPr/>
          <a:lstStyle/>
          <a:p>
            <a:pPr>
              <a:buNone/>
            </a:pPr>
            <a:r>
              <a:rPr lang="en-US" b="1" dirty="0" smtClean="0"/>
              <a:t>(</a:t>
            </a:r>
            <a:r>
              <a:rPr lang="en-US" b="1" dirty="0"/>
              <a:t>b) </a:t>
            </a:r>
            <a:r>
              <a:rPr lang="en-US" b="1" i="1" dirty="0"/>
              <a:t>Complaint processing. </a:t>
            </a:r>
            <a:endParaRPr lang="en-US" sz="1200" b="1" i="1" dirty="0" smtClean="0"/>
          </a:p>
          <a:p>
            <a:pPr lvl="1">
              <a:buNone/>
            </a:pPr>
            <a:r>
              <a:rPr lang="en-US" sz="2200" dirty="0" smtClean="0"/>
              <a:t>(</a:t>
            </a:r>
            <a:r>
              <a:rPr lang="en-US" sz="2200" dirty="0"/>
              <a:t>1) </a:t>
            </a:r>
            <a:r>
              <a:rPr lang="en-US" sz="2200" dirty="0" smtClean="0"/>
              <a:t>With respect </a:t>
            </a:r>
            <a:r>
              <a:rPr lang="en-US" sz="2200" dirty="0"/>
              <a:t>to identifying, investigating </a:t>
            </a:r>
            <a:r>
              <a:rPr lang="en-US" sz="2200" dirty="0" smtClean="0"/>
              <a:t>and resolving </a:t>
            </a:r>
            <a:r>
              <a:rPr lang="en-US" sz="2200" dirty="0"/>
              <a:t>complaints, and regardless </a:t>
            </a:r>
            <a:r>
              <a:rPr lang="en-US" sz="2200" dirty="0" smtClean="0"/>
              <a:t>of the </a:t>
            </a:r>
            <a:r>
              <a:rPr lang="en-US" sz="2200" dirty="0"/>
              <a:t>source of the complaint (</a:t>
            </a:r>
            <a:r>
              <a:rPr lang="en-US" sz="2200" i="1" dirty="0" smtClean="0"/>
              <a:t>i.e. </a:t>
            </a:r>
            <a:r>
              <a:rPr lang="en-US" sz="2200" dirty="0" smtClean="0"/>
              <a:t>complainant</a:t>
            </a:r>
            <a:r>
              <a:rPr lang="en-US" sz="2200" dirty="0"/>
              <a:t>), </a:t>
            </a:r>
            <a:r>
              <a:rPr lang="en-US" sz="2200" u="sng" dirty="0"/>
              <a:t>the Ombudsman and </a:t>
            </a:r>
            <a:r>
              <a:rPr lang="en-US" sz="2200" u="sng" dirty="0" smtClean="0"/>
              <a:t>the representatives </a:t>
            </a:r>
            <a:r>
              <a:rPr lang="en-US" sz="2200" u="sng" dirty="0"/>
              <a:t>of the Office serve </a:t>
            </a:r>
            <a:r>
              <a:rPr lang="en-US" sz="2200" u="sng" dirty="0" smtClean="0"/>
              <a:t>the resident </a:t>
            </a:r>
            <a:r>
              <a:rPr lang="en-US" sz="2200" u="sng" dirty="0"/>
              <a:t>of a long-term care facility</a:t>
            </a:r>
            <a:r>
              <a:rPr lang="en-US" sz="2200" dirty="0"/>
              <a:t>. </a:t>
            </a:r>
            <a:r>
              <a:rPr lang="en-US" sz="2200" dirty="0" smtClean="0"/>
              <a:t>The Ombudsman </a:t>
            </a:r>
            <a:r>
              <a:rPr lang="en-US" sz="2200" dirty="0"/>
              <a:t>or representative of </a:t>
            </a:r>
            <a:r>
              <a:rPr lang="en-US" sz="2200" dirty="0" smtClean="0"/>
              <a:t>the Office </a:t>
            </a:r>
            <a:r>
              <a:rPr lang="en-US" sz="2200" dirty="0"/>
              <a:t>shall investigate a </a:t>
            </a:r>
            <a:r>
              <a:rPr lang="en-US" sz="2200" dirty="0" smtClean="0"/>
              <a:t>complaint, including </a:t>
            </a:r>
            <a:r>
              <a:rPr lang="en-US" sz="2200" dirty="0"/>
              <a:t>but not limited to a </a:t>
            </a:r>
            <a:r>
              <a:rPr lang="en-US" sz="2200" dirty="0" smtClean="0"/>
              <a:t>complaint related </a:t>
            </a:r>
            <a:r>
              <a:rPr lang="en-US" sz="2200" dirty="0"/>
              <a:t>to abuse, neglect, or </a:t>
            </a:r>
            <a:r>
              <a:rPr lang="en-US" sz="2200" dirty="0" smtClean="0"/>
              <a:t>exploitation, for </a:t>
            </a:r>
            <a:r>
              <a:rPr lang="en-US" sz="2200" dirty="0"/>
              <a:t>the purposes of resolving </a:t>
            </a:r>
            <a:r>
              <a:rPr lang="en-US" sz="2200" dirty="0" smtClean="0"/>
              <a:t>the complaint </a:t>
            </a:r>
            <a:r>
              <a:rPr lang="en-US" sz="2200" dirty="0"/>
              <a:t>to the resident’s </a:t>
            </a:r>
            <a:r>
              <a:rPr lang="en-US" sz="2200" dirty="0" smtClean="0"/>
              <a:t>satisfaction and </a:t>
            </a:r>
            <a:r>
              <a:rPr lang="en-US" sz="2200" dirty="0"/>
              <a:t>of protecting the health, </a:t>
            </a:r>
            <a:r>
              <a:rPr lang="en-US" sz="2200" dirty="0" smtClean="0"/>
              <a:t>welfare, and </a:t>
            </a:r>
            <a:r>
              <a:rPr lang="en-US" sz="2200" dirty="0"/>
              <a:t>rights of the resident. [</a:t>
            </a:r>
            <a:r>
              <a:rPr lang="en-US" sz="2200" dirty="0" smtClean="0"/>
              <a:t>1327.19 (b)(1)]</a:t>
            </a:r>
          </a:p>
          <a:p>
            <a:pPr lvl="1">
              <a:buNone/>
            </a:pPr>
            <a:endParaRPr lang="en-US" sz="2200" dirty="0">
              <a:solidFill>
                <a:prstClr val="black"/>
              </a:solidFill>
              <a:latin typeface="Calibri"/>
            </a:endParaRPr>
          </a:p>
          <a:p>
            <a:pPr lvl="1"/>
            <a:r>
              <a:rPr lang="en-US" sz="2200" dirty="0" smtClean="0">
                <a:solidFill>
                  <a:srgbClr val="002060"/>
                </a:solidFill>
              </a:rPr>
              <a:t>Including residents that are </a:t>
            </a:r>
            <a:r>
              <a:rPr lang="en-US" sz="2200" dirty="0">
                <a:solidFill>
                  <a:srgbClr val="002060"/>
                </a:solidFill>
              </a:rPr>
              <a:t>unable to communicate informed consent </a:t>
            </a:r>
            <a:r>
              <a:rPr lang="en-US" sz="2200" dirty="0" smtClean="0">
                <a:solidFill>
                  <a:srgbClr val="002060"/>
                </a:solidFill>
              </a:rPr>
              <a:t>and do not have a representative </a:t>
            </a:r>
            <a:r>
              <a:rPr lang="en-US" sz="2200" dirty="0">
                <a:solidFill>
                  <a:srgbClr val="002060"/>
                </a:solidFill>
              </a:rPr>
              <a:t>(b)(2)(iii) </a:t>
            </a:r>
          </a:p>
          <a:p>
            <a:pPr lvl="1"/>
            <a:endParaRPr lang="en-US" dirty="0"/>
          </a:p>
        </p:txBody>
      </p:sp>
    </p:spTree>
    <p:extLst>
      <p:ext uri="{BB962C8B-B14F-4D97-AF65-F5344CB8AC3E}">
        <p14:creationId xmlns:p14="http://schemas.microsoft.com/office/powerpoint/2010/main" val="35261032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10371</TotalTime>
  <Words>3500</Words>
  <Application>Microsoft Office PowerPoint</Application>
  <PresentationFormat>On-screen Show (4:3)</PresentationFormat>
  <Paragraphs>353</Paragraphs>
  <Slides>33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Wingdings</vt:lpstr>
      <vt:lpstr>Calibri</vt:lpstr>
      <vt:lpstr>MS PGothic</vt:lpstr>
      <vt:lpstr>Clarity</vt:lpstr>
      <vt:lpstr>Working through ethical dilemmas in ombudsman practice</vt:lpstr>
      <vt:lpstr>Learning Goals</vt:lpstr>
      <vt:lpstr>What is ethics?</vt:lpstr>
      <vt:lpstr>Code of Ethics for Ombudsmen</vt:lpstr>
      <vt:lpstr>Code of Ethics for Ombudsmen</vt:lpstr>
      <vt:lpstr>Doing Ethics</vt:lpstr>
      <vt:lpstr>Decision-Making Capacity</vt:lpstr>
      <vt:lpstr>Principles for Decision-Making</vt:lpstr>
      <vt:lpstr>1327.19 Duties of the representatives</vt:lpstr>
      <vt:lpstr>1327.19 Duties of the representatives</vt:lpstr>
      <vt:lpstr>1327.19 Duties of the representatives</vt:lpstr>
      <vt:lpstr>1327.19 Duties of the representatives</vt:lpstr>
      <vt:lpstr>1327.19 Duties of the representatives</vt:lpstr>
      <vt:lpstr>  Tips for LTCO Practice</vt:lpstr>
      <vt:lpstr>LTCO Action</vt:lpstr>
      <vt:lpstr>Questions LTCO Ask in Dilemmas</vt:lpstr>
      <vt:lpstr>LTCO Actions and Ethics</vt:lpstr>
      <vt:lpstr>Case Discussion</vt:lpstr>
      <vt:lpstr>Mrs. Irons</vt:lpstr>
      <vt:lpstr>Mrs. Irons</vt:lpstr>
      <vt:lpstr>CMS SOM</vt:lpstr>
      <vt:lpstr>CMS SOM</vt:lpstr>
      <vt:lpstr>Food and Dining Symposium</vt:lpstr>
      <vt:lpstr>Food and Dining Symposium</vt:lpstr>
      <vt:lpstr>Mrs. Delgado</vt:lpstr>
      <vt:lpstr>Mrs. Delgado</vt:lpstr>
      <vt:lpstr>LTCO Advocacy</vt:lpstr>
      <vt:lpstr>Touchstones:  LTCO Role Responding to Abuse Complaints</vt:lpstr>
      <vt:lpstr>Questions?</vt:lpstr>
      <vt:lpstr>resources</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dc:creator>
  <cp:lastModifiedBy>Katie Kohler</cp:lastModifiedBy>
  <cp:revision>666</cp:revision>
  <dcterms:created xsi:type="dcterms:W3CDTF">2011-04-03T21:38:02Z</dcterms:created>
  <dcterms:modified xsi:type="dcterms:W3CDTF">2017-02-10T15:50:05Z</dcterms:modified>
</cp:coreProperties>
</file>