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diagrams/layout1.xml" ContentType="application/vnd.openxmlformats-officedocument.drawingml.diagramLayout+xml"/>
  <Default Extension="doc" ContentType="application/msword"/>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8" r:id="rId1"/>
  </p:sldMasterIdLst>
  <p:notesMasterIdLst>
    <p:notesMasterId r:id="rId49"/>
  </p:notesMasterIdLst>
  <p:sldIdLst>
    <p:sldId id="341" r:id="rId2"/>
    <p:sldId id="342" r:id="rId3"/>
    <p:sldId id="344" r:id="rId4"/>
    <p:sldId id="358" r:id="rId5"/>
    <p:sldId id="359" r:id="rId6"/>
    <p:sldId id="360" r:id="rId7"/>
    <p:sldId id="348" r:id="rId8"/>
    <p:sldId id="361" r:id="rId9"/>
    <p:sldId id="362" r:id="rId10"/>
    <p:sldId id="363" r:id="rId11"/>
    <p:sldId id="364" r:id="rId12"/>
    <p:sldId id="365" r:id="rId13"/>
    <p:sldId id="366" r:id="rId14"/>
    <p:sldId id="367" r:id="rId15"/>
    <p:sldId id="368" r:id="rId16"/>
    <p:sldId id="369" r:id="rId17"/>
    <p:sldId id="370" r:id="rId18"/>
    <p:sldId id="371" r:id="rId19"/>
    <p:sldId id="372" r:id="rId20"/>
    <p:sldId id="373" r:id="rId21"/>
    <p:sldId id="374" r:id="rId22"/>
    <p:sldId id="375" r:id="rId23"/>
    <p:sldId id="376" r:id="rId24"/>
    <p:sldId id="377" r:id="rId25"/>
    <p:sldId id="378" r:id="rId26"/>
    <p:sldId id="379" r:id="rId27"/>
    <p:sldId id="380" r:id="rId28"/>
    <p:sldId id="381" r:id="rId29"/>
    <p:sldId id="382" r:id="rId30"/>
    <p:sldId id="383" r:id="rId31"/>
    <p:sldId id="384" r:id="rId32"/>
    <p:sldId id="385" r:id="rId33"/>
    <p:sldId id="386" r:id="rId34"/>
    <p:sldId id="387" r:id="rId35"/>
    <p:sldId id="345" r:id="rId36"/>
    <p:sldId id="343" r:id="rId37"/>
    <p:sldId id="349" r:id="rId38"/>
    <p:sldId id="350" r:id="rId39"/>
    <p:sldId id="351" r:id="rId40"/>
    <p:sldId id="352" r:id="rId41"/>
    <p:sldId id="353" r:id="rId42"/>
    <p:sldId id="354" r:id="rId43"/>
    <p:sldId id="355" r:id="rId44"/>
    <p:sldId id="356" r:id="rId45"/>
    <p:sldId id="357" r:id="rId46"/>
    <p:sldId id="340" r:id="rId47"/>
    <p:sldId id="339" r:id="rId4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127" charset="0"/>
        <a:ea typeface="ＭＳ Ｐゴシック" pitchFamily="127" charset="-128"/>
        <a:cs typeface="ＭＳ Ｐゴシック" pitchFamily="127" charset="-128"/>
      </a:defRPr>
    </a:lvl1pPr>
    <a:lvl2pPr marL="457200" algn="l" rtl="0" fontAlgn="base">
      <a:spcBef>
        <a:spcPct val="0"/>
      </a:spcBef>
      <a:spcAft>
        <a:spcPct val="0"/>
      </a:spcAft>
      <a:defRPr kern="1200">
        <a:solidFill>
          <a:schemeClr val="tx1"/>
        </a:solidFill>
        <a:latin typeface="Arial" pitchFamily="127" charset="0"/>
        <a:ea typeface="ＭＳ Ｐゴシック" pitchFamily="127" charset="-128"/>
        <a:cs typeface="ＭＳ Ｐゴシック" pitchFamily="127" charset="-128"/>
      </a:defRPr>
    </a:lvl2pPr>
    <a:lvl3pPr marL="914400" algn="l" rtl="0" fontAlgn="base">
      <a:spcBef>
        <a:spcPct val="0"/>
      </a:spcBef>
      <a:spcAft>
        <a:spcPct val="0"/>
      </a:spcAft>
      <a:defRPr kern="1200">
        <a:solidFill>
          <a:schemeClr val="tx1"/>
        </a:solidFill>
        <a:latin typeface="Arial" pitchFamily="127" charset="0"/>
        <a:ea typeface="ＭＳ Ｐゴシック" pitchFamily="127" charset="-128"/>
        <a:cs typeface="ＭＳ Ｐゴシック" pitchFamily="127" charset="-128"/>
      </a:defRPr>
    </a:lvl3pPr>
    <a:lvl4pPr marL="1371600" algn="l" rtl="0" fontAlgn="base">
      <a:spcBef>
        <a:spcPct val="0"/>
      </a:spcBef>
      <a:spcAft>
        <a:spcPct val="0"/>
      </a:spcAft>
      <a:defRPr kern="1200">
        <a:solidFill>
          <a:schemeClr val="tx1"/>
        </a:solidFill>
        <a:latin typeface="Arial" pitchFamily="127" charset="0"/>
        <a:ea typeface="ＭＳ Ｐゴシック" pitchFamily="127" charset="-128"/>
        <a:cs typeface="ＭＳ Ｐゴシック" pitchFamily="127" charset="-128"/>
      </a:defRPr>
    </a:lvl4pPr>
    <a:lvl5pPr marL="1828800" algn="l" rtl="0" fontAlgn="base">
      <a:spcBef>
        <a:spcPct val="0"/>
      </a:spcBef>
      <a:spcAft>
        <a:spcPct val="0"/>
      </a:spcAft>
      <a:defRPr kern="1200">
        <a:solidFill>
          <a:schemeClr val="tx1"/>
        </a:solidFill>
        <a:latin typeface="Arial" pitchFamily="127" charset="0"/>
        <a:ea typeface="ＭＳ Ｐゴシック" pitchFamily="127" charset="-128"/>
        <a:cs typeface="ＭＳ Ｐゴシック" pitchFamily="127" charset="-128"/>
      </a:defRPr>
    </a:lvl5pPr>
    <a:lvl6pPr marL="2286000" algn="l" defTabSz="457200" rtl="0" eaLnBrk="1" latinLnBrk="0" hangingPunct="1">
      <a:defRPr kern="1200">
        <a:solidFill>
          <a:schemeClr val="tx1"/>
        </a:solidFill>
        <a:latin typeface="Arial" pitchFamily="127" charset="0"/>
        <a:ea typeface="ＭＳ Ｐゴシック" pitchFamily="127" charset="-128"/>
        <a:cs typeface="ＭＳ Ｐゴシック" pitchFamily="127" charset="-128"/>
      </a:defRPr>
    </a:lvl6pPr>
    <a:lvl7pPr marL="2743200" algn="l" defTabSz="457200" rtl="0" eaLnBrk="1" latinLnBrk="0" hangingPunct="1">
      <a:defRPr kern="1200">
        <a:solidFill>
          <a:schemeClr val="tx1"/>
        </a:solidFill>
        <a:latin typeface="Arial" pitchFamily="127" charset="0"/>
        <a:ea typeface="ＭＳ Ｐゴシック" pitchFamily="127" charset="-128"/>
        <a:cs typeface="ＭＳ Ｐゴシック" pitchFamily="127" charset="-128"/>
      </a:defRPr>
    </a:lvl7pPr>
    <a:lvl8pPr marL="3200400" algn="l" defTabSz="457200" rtl="0" eaLnBrk="1" latinLnBrk="0" hangingPunct="1">
      <a:defRPr kern="1200">
        <a:solidFill>
          <a:schemeClr val="tx1"/>
        </a:solidFill>
        <a:latin typeface="Arial" pitchFamily="127" charset="0"/>
        <a:ea typeface="ＭＳ Ｐゴシック" pitchFamily="127" charset="-128"/>
        <a:cs typeface="ＭＳ Ｐゴシック" pitchFamily="127" charset="-128"/>
      </a:defRPr>
    </a:lvl8pPr>
    <a:lvl9pPr marL="3657600" algn="l" defTabSz="457200" rtl="0" eaLnBrk="1" latinLnBrk="0" hangingPunct="1">
      <a:defRPr kern="1200">
        <a:solidFill>
          <a:schemeClr val="tx1"/>
        </a:solidFill>
        <a:latin typeface="Arial" pitchFamily="127" charset="0"/>
        <a:ea typeface="ＭＳ Ｐゴシック" pitchFamily="127" charset="-128"/>
        <a:cs typeface="ＭＳ Ｐゴシック" pitchFamily="127" charset="-128"/>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308"/>
    <a:srgbClr val="0000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834" autoAdjust="0"/>
    <p:restoredTop sz="81081" autoAdjust="0"/>
  </p:normalViewPr>
  <p:slideViewPr>
    <p:cSldViewPr snapToGrid="0" snapToObjects="1">
      <p:cViewPr varScale="1">
        <p:scale>
          <a:sx n="62" d="100"/>
          <a:sy n="62" d="100"/>
        </p:scale>
        <p:origin x="-47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FDD629-3965-4C01-8EFC-A5A061B64ADA}" type="doc">
      <dgm:prSet loTypeId="urn:microsoft.com/office/officeart/2005/8/layout/arrow2" loCatId="process" qsTypeId="urn:microsoft.com/office/officeart/2005/8/quickstyle/simple1#1" qsCatId="simple" csTypeId="urn:microsoft.com/office/officeart/2005/8/colors/accent1_2#1" csCatId="accent1" phldr="1"/>
      <dgm:spPr/>
    </dgm:pt>
    <dgm:pt modelId="{C554B5E5-F6D1-4A00-AD54-627F881DA88E}">
      <dgm:prSet phldrT="[Text]" custT="1"/>
      <dgm:spPr/>
      <dgm:t>
        <a:bodyPr/>
        <a:lstStyle/>
        <a:p>
          <a:r>
            <a:rPr lang="en-US" sz="2400" dirty="0" smtClean="0">
              <a:solidFill>
                <a:schemeClr val="tx1"/>
              </a:solidFill>
            </a:rPr>
            <a:t>People with Chronic Conditions-- Guided planning for long range</a:t>
          </a:r>
          <a:endParaRPr lang="en-US" sz="2400" dirty="0">
            <a:solidFill>
              <a:schemeClr val="tx1"/>
            </a:solidFill>
          </a:endParaRPr>
        </a:p>
      </dgm:t>
    </dgm:pt>
    <dgm:pt modelId="{5F98439E-894C-4F0E-A175-245D8FA8A1A4}" type="parTrans" cxnId="{CA12B9C2-5F75-4877-AD3B-FBDF7CA9F317}">
      <dgm:prSet/>
      <dgm:spPr/>
      <dgm:t>
        <a:bodyPr/>
        <a:lstStyle/>
        <a:p>
          <a:endParaRPr lang="en-US"/>
        </a:p>
      </dgm:t>
    </dgm:pt>
    <dgm:pt modelId="{1E3C9F69-27A9-4108-881A-3528F3FF1906}" type="sibTrans" cxnId="{CA12B9C2-5F75-4877-AD3B-FBDF7CA9F317}">
      <dgm:prSet/>
      <dgm:spPr/>
      <dgm:t>
        <a:bodyPr/>
        <a:lstStyle/>
        <a:p>
          <a:endParaRPr lang="en-US"/>
        </a:p>
      </dgm:t>
    </dgm:pt>
    <dgm:pt modelId="{1E6287C8-4C3D-47E2-825E-3FDB60793DAC}">
      <dgm:prSet phldrT="[Text]" custT="1"/>
      <dgm:spPr/>
      <dgm:t>
        <a:bodyPr/>
        <a:lstStyle/>
        <a:p>
          <a:pPr>
            <a:spcAft>
              <a:spcPts val="0"/>
            </a:spcAft>
          </a:pPr>
          <a:r>
            <a:rPr lang="en-US" sz="2400" dirty="0" smtClean="0">
              <a:solidFill>
                <a:schemeClr val="tx1"/>
              </a:solidFill>
            </a:rPr>
            <a:t>Advanced Illness: Specific care plan </a:t>
          </a:r>
        </a:p>
        <a:p>
          <a:pPr>
            <a:spcAft>
              <a:spcPts val="0"/>
            </a:spcAft>
          </a:pPr>
          <a:r>
            <a:rPr lang="en-US" sz="2400" dirty="0" smtClean="0">
              <a:solidFill>
                <a:schemeClr val="tx1"/>
              </a:solidFill>
            </a:rPr>
            <a:t>(e.g. POLST)</a:t>
          </a:r>
          <a:endParaRPr lang="en-US" sz="2400" dirty="0">
            <a:solidFill>
              <a:schemeClr val="tx1"/>
            </a:solidFill>
          </a:endParaRPr>
        </a:p>
      </dgm:t>
    </dgm:pt>
    <dgm:pt modelId="{F988337E-EC13-42C8-9E4B-624A9CCDDD63}" type="parTrans" cxnId="{DE485738-49C0-4EEE-A4E9-C00666297A05}">
      <dgm:prSet/>
      <dgm:spPr/>
      <dgm:t>
        <a:bodyPr/>
        <a:lstStyle/>
        <a:p>
          <a:endParaRPr lang="en-US"/>
        </a:p>
      </dgm:t>
    </dgm:pt>
    <dgm:pt modelId="{D7C67085-F4A9-41C5-88EB-2A940F1F709D}" type="sibTrans" cxnId="{DE485738-49C0-4EEE-A4E9-C00666297A05}">
      <dgm:prSet/>
      <dgm:spPr/>
      <dgm:t>
        <a:bodyPr/>
        <a:lstStyle/>
        <a:p>
          <a:endParaRPr lang="en-US"/>
        </a:p>
      </dgm:t>
    </dgm:pt>
    <dgm:pt modelId="{FE3BE38F-64B0-4DAE-9731-A57AA38409A3}" type="pres">
      <dgm:prSet presAssocID="{44FDD629-3965-4C01-8EFC-A5A061B64ADA}" presName="arrowDiagram" presStyleCnt="0">
        <dgm:presLayoutVars>
          <dgm:chMax val="5"/>
          <dgm:dir/>
          <dgm:resizeHandles val="exact"/>
        </dgm:presLayoutVars>
      </dgm:prSet>
      <dgm:spPr/>
    </dgm:pt>
    <dgm:pt modelId="{0ADC4184-3644-4388-B36E-1DC472C370A6}" type="pres">
      <dgm:prSet presAssocID="{44FDD629-3965-4C01-8EFC-A5A061B64ADA}" presName="arrow" presStyleLbl="bgShp" presStyleIdx="0" presStyleCnt="1" custLinFactNeighborX="1852" custLinFactNeighborY="-6"/>
      <dgm:spPr>
        <a:solidFill>
          <a:schemeClr val="accent5">
            <a:lumMod val="75000"/>
          </a:schemeClr>
        </a:solidFill>
      </dgm:spPr>
    </dgm:pt>
    <dgm:pt modelId="{02DC3D49-7F47-45FE-B66F-A8AFC9ACDA76}" type="pres">
      <dgm:prSet presAssocID="{44FDD629-3965-4C01-8EFC-A5A061B64ADA}" presName="arrowDiagram2" presStyleCnt="0"/>
      <dgm:spPr/>
    </dgm:pt>
    <dgm:pt modelId="{29680010-4955-4DB1-B147-70D79FBF2BC7}" type="pres">
      <dgm:prSet presAssocID="{C554B5E5-F6D1-4A00-AD54-627F881DA88E}" presName="bullet2a" presStyleLbl="node1" presStyleIdx="0" presStyleCnt="2" custScaleX="114286" custScaleY="114286" custLinFactX="200000" custLinFactY="-100000" custLinFactNeighborX="280424" custLinFactNeighborY="-151884"/>
      <dgm:spPr/>
      <dgm:t>
        <a:bodyPr/>
        <a:lstStyle/>
        <a:p>
          <a:endParaRPr lang="en-US"/>
        </a:p>
      </dgm:t>
    </dgm:pt>
    <dgm:pt modelId="{55B0286F-42D0-496D-8502-937B682AB987}" type="pres">
      <dgm:prSet presAssocID="{C554B5E5-F6D1-4A00-AD54-627F881DA88E}" presName="textBox2a" presStyleLbl="revTx" presStyleIdx="0" presStyleCnt="2" custLinFactNeighborX="39886" custLinFactNeighborY="-7334">
        <dgm:presLayoutVars>
          <dgm:bulletEnabled val="1"/>
        </dgm:presLayoutVars>
      </dgm:prSet>
      <dgm:spPr/>
      <dgm:t>
        <a:bodyPr/>
        <a:lstStyle/>
        <a:p>
          <a:endParaRPr lang="en-US"/>
        </a:p>
      </dgm:t>
    </dgm:pt>
    <dgm:pt modelId="{BA9F4A43-8A19-4E4B-8957-21963DA9A796}" type="pres">
      <dgm:prSet presAssocID="{1E6287C8-4C3D-47E2-825E-3FDB60793DAC}" presName="bullet2b" presStyleLbl="node1" presStyleIdx="1" presStyleCnt="2" custLinFactX="100000" custLinFactNeighborX="116975" custLinFactNeighborY="-55227"/>
      <dgm:spPr/>
    </dgm:pt>
    <dgm:pt modelId="{DFABA261-2E44-4A6E-9096-FE614E9298F8}" type="pres">
      <dgm:prSet presAssocID="{1E6287C8-4C3D-47E2-825E-3FDB60793DAC}" presName="textBox2b" presStyleLbl="revTx" presStyleIdx="1" presStyleCnt="2" custScaleX="78244" custScaleY="69537" custLinFactNeighborX="5185" custLinFactNeighborY="-1705">
        <dgm:presLayoutVars>
          <dgm:bulletEnabled val="1"/>
        </dgm:presLayoutVars>
      </dgm:prSet>
      <dgm:spPr/>
      <dgm:t>
        <a:bodyPr/>
        <a:lstStyle/>
        <a:p>
          <a:endParaRPr lang="en-US"/>
        </a:p>
      </dgm:t>
    </dgm:pt>
  </dgm:ptLst>
  <dgm:cxnLst>
    <dgm:cxn modelId="{DE485738-49C0-4EEE-A4E9-C00666297A05}" srcId="{44FDD629-3965-4C01-8EFC-A5A061B64ADA}" destId="{1E6287C8-4C3D-47E2-825E-3FDB60793DAC}" srcOrd="1" destOrd="0" parTransId="{F988337E-EC13-42C8-9E4B-624A9CCDDD63}" sibTransId="{D7C67085-F4A9-41C5-88EB-2A940F1F709D}"/>
    <dgm:cxn modelId="{E1DB0FCB-81AF-40F8-9CA3-D2F8AF7FA64F}" type="presOf" srcId="{1E6287C8-4C3D-47E2-825E-3FDB60793DAC}" destId="{DFABA261-2E44-4A6E-9096-FE614E9298F8}" srcOrd="0" destOrd="0" presId="urn:microsoft.com/office/officeart/2005/8/layout/arrow2"/>
    <dgm:cxn modelId="{CA12B9C2-5F75-4877-AD3B-FBDF7CA9F317}" srcId="{44FDD629-3965-4C01-8EFC-A5A061B64ADA}" destId="{C554B5E5-F6D1-4A00-AD54-627F881DA88E}" srcOrd="0" destOrd="0" parTransId="{5F98439E-894C-4F0E-A175-245D8FA8A1A4}" sibTransId="{1E3C9F69-27A9-4108-881A-3528F3FF1906}"/>
    <dgm:cxn modelId="{077DE0F0-5192-401C-B228-9F63C797583A}" type="presOf" srcId="{C554B5E5-F6D1-4A00-AD54-627F881DA88E}" destId="{55B0286F-42D0-496D-8502-937B682AB987}" srcOrd="0" destOrd="0" presId="urn:microsoft.com/office/officeart/2005/8/layout/arrow2"/>
    <dgm:cxn modelId="{933A0544-FC9B-4F10-9FD6-6D68C95A5DE9}" type="presOf" srcId="{44FDD629-3965-4C01-8EFC-A5A061B64ADA}" destId="{FE3BE38F-64B0-4DAE-9731-A57AA38409A3}" srcOrd="0" destOrd="0" presId="urn:microsoft.com/office/officeart/2005/8/layout/arrow2"/>
    <dgm:cxn modelId="{11F8350A-CC90-44CC-8510-2FBB9572FC9D}" type="presParOf" srcId="{FE3BE38F-64B0-4DAE-9731-A57AA38409A3}" destId="{0ADC4184-3644-4388-B36E-1DC472C370A6}" srcOrd="0" destOrd="0" presId="urn:microsoft.com/office/officeart/2005/8/layout/arrow2"/>
    <dgm:cxn modelId="{1973B5C6-583A-4941-B240-816A2F4ED3BF}" type="presParOf" srcId="{FE3BE38F-64B0-4DAE-9731-A57AA38409A3}" destId="{02DC3D49-7F47-45FE-B66F-A8AFC9ACDA76}" srcOrd="1" destOrd="0" presId="urn:microsoft.com/office/officeart/2005/8/layout/arrow2"/>
    <dgm:cxn modelId="{BE72E315-ED11-4504-967E-31AEF2F768FC}" type="presParOf" srcId="{02DC3D49-7F47-45FE-B66F-A8AFC9ACDA76}" destId="{29680010-4955-4DB1-B147-70D79FBF2BC7}" srcOrd="0" destOrd="0" presId="urn:microsoft.com/office/officeart/2005/8/layout/arrow2"/>
    <dgm:cxn modelId="{102F9B70-8B61-41D8-B145-766A2ED71FED}" type="presParOf" srcId="{02DC3D49-7F47-45FE-B66F-A8AFC9ACDA76}" destId="{55B0286F-42D0-496D-8502-937B682AB987}" srcOrd="1" destOrd="0" presId="urn:microsoft.com/office/officeart/2005/8/layout/arrow2"/>
    <dgm:cxn modelId="{6FD6E60B-F1FA-40B9-BC78-FBD725FF8306}" type="presParOf" srcId="{02DC3D49-7F47-45FE-B66F-A8AFC9ACDA76}" destId="{BA9F4A43-8A19-4E4B-8957-21963DA9A796}" srcOrd="2" destOrd="0" presId="urn:microsoft.com/office/officeart/2005/8/layout/arrow2"/>
    <dgm:cxn modelId="{26584CCE-DF2A-4180-9084-D11EA48E780D}" type="presParOf" srcId="{02DC3D49-7F47-45FE-B66F-A8AFC9ACDA76}" destId="{DFABA261-2E44-4A6E-9096-FE614E9298F8}" srcOrd="3" destOrd="0" presId="urn:microsoft.com/office/officeart/2005/8/layout/arrow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ADC4184-3644-4388-B36E-1DC472C370A6}">
      <dsp:nvSpPr>
        <dsp:cNvPr id="0" name=""/>
        <dsp:cNvSpPr/>
      </dsp:nvSpPr>
      <dsp:spPr>
        <a:xfrm>
          <a:off x="0" y="119186"/>
          <a:ext cx="8229600" cy="5143500"/>
        </a:xfrm>
        <a:prstGeom prst="swooshArrow">
          <a:avLst>
            <a:gd name="adj1" fmla="val 25000"/>
            <a:gd name="adj2" fmla="val 25000"/>
          </a:avLst>
        </a:prstGeom>
        <a:solidFill>
          <a:schemeClr val="accent5">
            <a:lumMod val="75000"/>
          </a:schemeClr>
        </a:solidFill>
        <a:ln>
          <a:noFill/>
        </a:ln>
        <a:effectLst/>
      </dsp:spPr>
      <dsp:style>
        <a:lnRef idx="0">
          <a:scrgbClr r="0" g="0" b="0"/>
        </a:lnRef>
        <a:fillRef idx="1">
          <a:scrgbClr r="0" g="0" b="0"/>
        </a:fillRef>
        <a:effectRef idx="0">
          <a:scrgbClr r="0" g="0" b="0"/>
        </a:effectRef>
        <a:fontRef idx="minor"/>
      </dsp:style>
    </dsp:sp>
    <dsp:sp modelId="{29680010-4955-4DB1-B147-70D79FBF2BC7}">
      <dsp:nvSpPr>
        <dsp:cNvPr id="0" name=""/>
        <dsp:cNvSpPr/>
      </dsp:nvSpPr>
      <dsp:spPr>
        <a:xfrm>
          <a:off x="3276601" y="2176611"/>
          <a:ext cx="329184" cy="329184"/>
        </a:xfrm>
        <a:prstGeom prst="ellipse">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B0286F-42D0-496D-8502-937B682AB987}">
      <dsp:nvSpPr>
        <dsp:cNvPr id="0" name=""/>
        <dsp:cNvSpPr/>
      </dsp:nvSpPr>
      <dsp:spPr>
        <a:xfrm>
          <a:off x="3124198" y="2905646"/>
          <a:ext cx="2674620" cy="21962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624" tIns="0" rIns="0" bIns="0" numCol="1" spcCol="1270" anchor="t" anchorCtr="0">
          <a:noAutofit/>
        </a:bodyPr>
        <a:lstStyle/>
        <a:p>
          <a:pPr lvl="0" algn="l" defTabSz="1066800">
            <a:lnSpc>
              <a:spcPct val="90000"/>
            </a:lnSpc>
            <a:spcBef>
              <a:spcPct val="0"/>
            </a:spcBef>
            <a:spcAft>
              <a:spcPct val="35000"/>
            </a:spcAft>
          </a:pPr>
          <a:r>
            <a:rPr lang="en-US" sz="2400" kern="1200" dirty="0" smtClean="0">
              <a:solidFill>
                <a:schemeClr val="tx1"/>
              </a:solidFill>
            </a:rPr>
            <a:t>People with Chronic Conditions-- Guided planning for long range</a:t>
          </a:r>
          <a:endParaRPr lang="en-US" sz="2400" kern="1200" dirty="0">
            <a:solidFill>
              <a:schemeClr val="tx1"/>
            </a:solidFill>
          </a:endParaRPr>
        </a:p>
      </dsp:txBody>
      <dsp:txXfrm>
        <a:off x="3124198" y="2905646"/>
        <a:ext cx="2674620" cy="2196274"/>
      </dsp:txXfrm>
    </dsp:sp>
    <dsp:sp modelId="{BA9F4A43-8A19-4E4B-8957-21963DA9A796}">
      <dsp:nvSpPr>
        <dsp:cNvPr id="0" name=""/>
        <dsp:cNvSpPr/>
      </dsp:nvSpPr>
      <dsp:spPr>
        <a:xfrm>
          <a:off x="5638798" y="1338412"/>
          <a:ext cx="493776" cy="493776"/>
        </a:xfrm>
        <a:prstGeom prst="ellipse">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ABA261-2E44-4A6E-9096-FE614E9298F8}">
      <dsp:nvSpPr>
        <dsp:cNvPr id="0" name=""/>
        <dsp:cNvSpPr/>
      </dsp:nvSpPr>
      <dsp:spPr>
        <a:xfrm>
          <a:off x="5243940" y="2318575"/>
          <a:ext cx="2092729" cy="2367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642" tIns="0" rIns="0" bIns="0" numCol="1" spcCol="1270" anchor="t" anchorCtr="0">
          <a:noAutofit/>
        </a:bodyPr>
        <a:lstStyle/>
        <a:p>
          <a:pPr lvl="0" algn="l" defTabSz="1066800">
            <a:lnSpc>
              <a:spcPct val="90000"/>
            </a:lnSpc>
            <a:spcBef>
              <a:spcPct val="0"/>
            </a:spcBef>
            <a:spcAft>
              <a:spcPts val="0"/>
            </a:spcAft>
          </a:pPr>
          <a:r>
            <a:rPr lang="en-US" sz="2400" kern="1200" dirty="0" smtClean="0">
              <a:solidFill>
                <a:schemeClr val="tx1"/>
              </a:solidFill>
            </a:rPr>
            <a:t>Advanced Illness: Specific care plan </a:t>
          </a:r>
        </a:p>
        <a:p>
          <a:pPr lvl="0" algn="l" defTabSz="1066800">
            <a:lnSpc>
              <a:spcPct val="90000"/>
            </a:lnSpc>
            <a:spcBef>
              <a:spcPct val="0"/>
            </a:spcBef>
            <a:spcAft>
              <a:spcPts val="0"/>
            </a:spcAft>
          </a:pPr>
          <a:r>
            <a:rPr lang="en-US" sz="2400" kern="1200" dirty="0" smtClean="0">
              <a:solidFill>
                <a:schemeClr val="tx1"/>
              </a:solidFill>
            </a:rPr>
            <a:t>(e.g. POLST)</a:t>
          </a:r>
          <a:endParaRPr lang="en-US" sz="2400" kern="1200" dirty="0">
            <a:solidFill>
              <a:schemeClr val="tx1"/>
            </a:solidFill>
          </a:endParaRPr>
        </a:p>
      </dsp:txBody>
      <dsp:txXfrm>
        <a:off x="5243940" y="2318575"/>
        <a:ext cx="2092729" cy="2367732"/>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F0455299-EDBC-4A3B-BA3D-876BC8BAC754}" type="datetimeFigureOut">
              <a:rPr lang="en-US"/>
              <a:pPr>
                <a:defRPr/>
              </a:pPr>
              <a:t>6/15/2015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DC304DCF-6284-4BFA-A45B-6BEFD904EF42}" type="slidenum">
              <a:rPr lang="en-US"/>
              <a:pPr>
                <a:defRPr/>
              </a:pPr>
              <a:t>‹#›</a:t>
            </a:fld>
            <a:endParaRPr lang="en-US" dirty="0"/>
          </a:p>
        </p:txBody>
      </p:sp>
    </p:spTree>
    <p:extLst>
      <p:ext uri="{BB962C8B-B14F-4D97-AF65-F5344CB8AC3E}">
        <p14:creationId xmlns="" xmlns:p14="http://schemas.microsoft.com/office/powerpoint/2010/main" val="581560058"/>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pitchFamily="127" charset="-128"/>
        <a:cs typeface="ＭＳ Ｐゴシック" pitchFamily="127" charset="-128"/>
      </a:defRPr>
    </a:lvl1pPr>
    <a:lvl2pPr marL="457200" algn="l" defTabSz="457200" rtl="0" fontAlgn="base">
      <a:spcBef>
        <a:spcPct val="30000"/>
      </a:spcBef>
      <a:spcAft>
        <a:spcPct val="0"/>
      </a:spcAft>
      <a:defRPr sz="1200" kern="1200">
        <a:solidFill>
          <a:schemeClr val="tx1"/>
        </a:solidFill>
        <a:latin typeface="+mn-lt"/>
        <a:ea typeface="ＭＳ Ｐゴシック" pitchFamily="127"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pitchFamily="127"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pitchFamily="127"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pitchFamily="12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C304DCF-6284-4BFA-A45B-6BEFD904EF42}" type="slidenum">
              <a:rPr lang="en-US" smtClean="0"/>
              <a:pPr>
                <a:defRPr/>
              </a:pPr>
              <a:t>5</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Placeholder 2"/>
          <p:cNvSpPr>
            <a:spLocks noGrp="1" noRot="1" noChangeAspect="1"/>
          </p:cNvSpPr>
          <p:nvPr>
            <p:ph type="sldImg"/>
          </p:nvPr>
        </p:nvSpPr>
        <p:spPr bwMode="auto">
          <a:noFill/>
          <a:ln>
            <a:solidFill>
              <a:srgbClr val="000000"/>
            </a:solidFill>
            <a:miter lim="800000"/>
            <a:headEnd/>
            <a:tailEnd/>
          </a:ln>
        </p:spPr>
      </p:sp>
      <p:sp>
        <p:nvSpPr>
          <p:cNvPr id="97283" name="Placeholder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 xmlns:p14="http://schemas.microsoft.com/office/powerpoint/2010/main" val="3746604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C304DCF-6284-4BFA-A45B-6BEFD904EF42}" type="slidenum">
              <a:rPr lang="en-US" smtClean="0"/>
              <a:pPr>
                <a:defRPr/>
              </a:pPr>
              <a:t>34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a:buChar char="•"/>
            </a:pPr>
            <a:r>
              <a:rPr lang="en-US" sz="1200" kern="1200" dirty="0" smtClean="0">
                <a:solidFill>
                  <a:schemeClr val="tx1"/>
                </a:solidFill>
                <a:latin typeface="+mn-lt"/>
                <a:ea typeface="ＭＳ Ｐゴシック" pitchFamily="127" charset="-128"/>
                <a:cs typeface="ＭＳ Ｐゴシック" pitchFamily="127" charset="-128"/>
              </a:rPr>
              <a:t>Listen to resident wishes regarding their care without telling them what they should think or do and encourage them to document their wishes. </a:t>
            </a:r>
          </a:p>
          <a:p>
            <a:pPr marL="171450" lvl="0" indent="-171450">
              <a:buFont typeface="Arial"/>
              <a:buChar char="•"/>
            </a:pPr>
            <a:r>
              <a:rPr lang="en-US" sz="1200" kern="1200" dirty="0" smtClean="0">
                <a:solidFill>
                  <a:schemeClr val="tx1"/>
                </a:solidFill>
                <a:latin typeface="+mn-lt"/>
                <a:ea typeface="ＭＳ Ｐゴシック" pitchFamily="127" charset="-128"/>
                <a:cs typeface="ＭＳ Ｐゴシック" pitchFamily="127" charset="-128"/>
              </a:rPr>
              <a:t>Remain neutral and be respectful of their decisions.</a:t>
            </a:r>
          </a:p>
          <a:p>
            <a:pPr marL="171450" lvl="0" indent="-171450">
              <a:buFont typeface="Arial"/>
              <a:buChar char="•"/>
            </a:pPr>
            <a:r>
              <a:rPr lang="en-US" sz="1200" kern="1200" dirty="0" smtClean="0">
                <a:solidFill>
                  <a:schemeClr val="tx1"/>
                </a:solidFill>
                <a:latin typeface="+mn-lt"/>
                <a:ea typeface="ＭＳ Ｐゴシック" pitchFamily="127" charset="-128"/>
                <a:cs typeface="ＭＳ Ｐゴシック" pitchFamily="127" charset="-128"/>
              </a:rPr>
              <a:t>Provide information, copies of advance care planning documents, and/or make referrals, such as to legal counsel, if appropriate. </a:t>
            </a:r>
          </a:p>
          <a:p>
            <a:pPr marL="171450" lvl="0" indent="-171450">
              <a:buFont typeface="Arial"/>
              <a:buChar char="•"/>
            </a:pPr>
            <a:r>
              <a:rPr lang="en-US" sz="1200" kern="1200" dirty="0" smtClean="0">
                <a:solidFill>
                  <a:schemeClr val="tx1"/>
                </a:solidFill>
                <a:latin typeface="+mn-lt"/>
                <a:ea typeface="ＭＳ Ｐゴシック" pitchFamily="127" charset="-128"/>
                <a:cs typeface="ＭＳ Ｐゴシック" pitchFamily="127" charset="-128"/>
              </a:rPr>
              <a:t>Inform residents of their rights regarding individualized care, choice, and participating in their care planning- including advance care planning. </a:t>
            </a:r>
          </a:p>
          <a:p>
            <a:pPr marL="171450" lvl="0" indent="-171450">
              <a:buFont typeface="Arial"/>
              <a:buChar char="•"/>
            </a:pPr>
            <a:r>
              <a:rPr lang="en-US" sz="1200" kern="1200" dirty="0" smtClean="0">
                <a:solidFill>
                  <a:schemeClr val="tx1"/>
                </a:solidFill>
                <a:latin typeface="+mn-lt"/>
                <a:ea typeface="ＭＳ Ｐゴシック" pitchFamily="127" charset="-128"/>
                <a:cs typeface="ＭＳ Ｐゴシック" pitchFamily="127" charset="-128"/>
              </a:rPr>
              <a:t>Advocate for the resident’s decisions even when family, friends, and facility staff may not agree with the resident’s choices.</a:t>
            </a:r>
          </a:p>
          <a:p>
            <a:pPr marL="171450" lvl="0" indent="-171450">
              <a:buFont typeface="Arial"/>
              <a:buChar char="•"/>
            </a:pPr>
            <a:r>
              <a:rPr lang="en-US" sz="1200" kern="1200" dirty="0" smtClean="0">
                <a:solidFill>
                  <a:schemeClr val="tx1"/>
                </a:solidFill>
                <a:latin typeface="+mn-lt"/>
                <a:ea typeface="ＭＳ Ｐゴシック" pitchFamily="127" charset="-128"/>
                <a:cs typeface="ＭＳ Ｐゴシック" pitchFamily="127" charset="-128"/>
              </a:rPr>
              <a:t>Remind facility staff of their responsibility to inform residents of their rights to participate in their own care, choice in their care, and to develop advance care plans. </a:t>
            </a:r>
          </a:p>
          <a:p>
            <a:pPr marL="171450" lvl="0" indent="-171450">
              <a:buFont typeface="Arial"/>
              <a:buChar char="•"/>
            </a:pPr>
            <a:r>
              <a:rPr lang="en-US" sz="1200" kern="1200" dirty="0" smtClean="0">
                <a:solidFill>
                  <a:schemeClr val="tx1"/>
                </a:solidFill>
                <a:latin typeface="+mn-lt"/>
                <a:ea typeface="ＭＳ Ｐゴシック" pitchFamily="127" charset="-128"/>
                <a:cs typeface="ＭＳ Ｐゴシック" pitchFamily="127" charset="-128"/>
              </a:rPr>
              <a:t>Share consumer information materials regarding advance care planning and residents’ rights with family members.</a:t>
            </a:r>
          </a:p>
          <a:p>
            <a:pPr marL="171450" lvl="0" indent="-171450">
              <a:buFont typeface="Arial"/>
              <a:buChar char="•"/>
            </a:pPr>
            <a:r>
              <a:rPr lang="en-US" sz="1200" kern="1200" dirty="0" smtClean="0">
                <a:solidFill>
                  <a:schemeClr val="tx1"/>
                </a:solidFill>
                <a:latin typeface="+mn-lt"/>
                <a:ea typeface="ＭＳ Ｐゴシック" pitchFamily="127" charset="-128"/>
                <a:cs typeface="ＭＳ Ｐゴシック" pitchFamily="127" charset="-128"/>
              </a:rPr>
              <a:t>Become familiar with advance care planning process in your state as well as the nursing home and assisted living requirements regarding sharing information about advance care planning with residents.</a:t>
            </a:r>
          </a:p>
          <a:p>
            <a:endParaRPr lang="en-US" dirty="0" smtClean="0"/>
          </a:p>
        </p:txBody>
      </p:sp>
      <p:sp>
        <p:nvSpPr>
          <p:cNvPr id="4" name="Slide Number Placeholder 3"/>
          <p:cNvSpPr>
            <a:spLocks noGrp="1"/>
          </p:cNvSpPr>
          <p:nvPr>
            <p:ph type="sldNum" sz="quarter" idx="10"/>
          </p:nvPr>
        </p:nvSpPr>
        <p:spPr/>
        <p:txBody>
          <a:bodyPr/>
          <a:lstStyle/>
          <a:p>
            <a:pPr>
              <a:defRPr/>
            </a:pPr>
            <a:fld id="{DC304DCF-6284-4BFA-A45B-6BEFD904EF42}" type="slidenum">
              <a:rPr lang="en-US" smtClean="0"/>
              <a:pPr>
                <a:defRPr/>
              </a:pPr>
              <a:t>38</a:t>
            </a:fld>
            <a:endParaRPr lang="en-US" dirty="0"/>
          </a:p>
        </p:txBody>
      </p:sp>
    </p:spTree>
    <p:extLst>
      <p:ext uri="{BB962C8B-B14F-4D97-AF65-F5344CB8AC3E}">
        <p14:creationId xmlns="" xmlns:p14="http://schemas.microsoft.com/office/powerpoint/2010/main" val="2595979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kern="1200" dirty="0" smtClean="0">
                <a:solidFill>
                  <a:schemeClr val="tx1"/>
                </a:solidFill>
                <a:latin typeface="+mn-lt"/>
                <a:ea typeface="ＭＳ Ｐゴシック" pitchFamily="127" charset="-128"/>
                <a:cs typeface="ＭＳ Ｐゴシック" pitchFamily="127" charset="-128"/>
              </a:rPr>
              <a:t>If a resident does not have a guardian/conservator of person appointed by a court of law, they are considered legally competent.  </a:t>
            </a:r>
          </a:p>
          <a:p>
            <a:pPr marL="171450" indent="-171450">
              <a:buFont typeface="Arial"/>
              <a:buChar char="•"/>
            </a:pPr>
            <a:r>
              <a:rPr lang="en-US" sz="1200" kern="1200" dirty="0" smtClean="0">
                <a:solidFill>
                  <a:schemeClr val="tx1"/>
                </a:solidFill>
                <a:latin typeface="+mn-lt"/>
                <a:ea typeface="ＭＳ Ｐゴシック" pitchFamily="127" charset="-128"/>
                <a:cs typeface="ＭＳ Ｐゴシック" pitchFamily="127" charset="-128"/>
              </a:rPr>
              <a:t>Proceed with seeking assistance to help the resident document his</a:t>
            </a:r>
            <a:r>
              <a:rPr lang="en-US" sz="1200" kern="1200" baseline="0" dirty="0" smtClean="0">
                <a:solidFill>
                  <a:schemeClr val="tx1"/>
                </a:solidFill>
                <a:latin typeface="+mn-lt"/>
                <a:ea typeface="ＭＳ Ｐゴシック" pitchFamily="127" charset="-128"/>
                <a:cs typeface="ＭＳ Ｐゴシック" pitchFamily="127" charset="-128"/>
              </a:rPr>
              <a:t> or her wishes</a:t>
            </a:r>
          </a:p>
          <a:p>
            <a:pPr marL="171450" indent="-171450">
              <a:buFont typeface="Arial"/>
              <a:buChar char="•"/>
            </a:pPr>
            <a:endParaRPr lang="en-US" sz="1200" kern="1200" baseline="0" dirty="0" smtClean="0">
              <a:solidFill>
                <a:schemeClr val="tx1"/>
              </a:solidFill>
              <a:latin typeface="+mn-lt"/>
              <a:ea typeface="ＭＳ Ｐゴシック" pitchFamily="127" charset="-128"/>
              <a:cs typeface="ＭＳ Ｐゴシック" pitchFamily="127" charset="-128"/>
            </a:endParaRPr>
          </a:p>
          <a:p>
            <a:pPr marL="171450" indent="-171450">
              <a:buFont typeface="Arial"/>
              <a:buChar char="•"/>
            </a:pPr>
            <a:r>
              <a:rPr lang="en-US" sz="1200" kern="1200" baseline="0" dirty="0" smtClean="0">
                <a:solidFill>
                  <a:schemeClr val="tx1"/>
                </a:solidFill>
                <a:latin typeface="+mn-lt"/>
                <a:ea typeface="ＭＳ Ｐゴシック" pitchFamily="127" charset="-128"/>
                <a:cs typeface="ＭＳ Ｐゴシック" pitchFamily="127" charset="-128"/>
              </a:rPr>
              <a:t>That could include:</a:t>
            </a:r>
          </a:p>
          <a:p>
            <a:pPr marL="628650" lvl="1" indent="-171450">
              <a:buFont typeface="Arial"/>
              <a:buChar char="•"/>
            </a:pPr>
            <a:r>
              <a:rPr lang="en-US" sz="1200" kern="1200" dirty="0" smtClean="0">
                <a:solidFill>
                  <a:schemeClr val="tx1"/>
                </a:solidFill>
                <a:latin typeface="+mn-lt"/>
                <a:ea typeface="ＭＳ Ｐゴシック" pitchFamily="127" charset="-128"/>
                <a:cs typeface="ＭＳ Ｐゴシック" pitchFamily="127" charset="-128"/>
              </a:rPr>
              <a:t>Determining if the resident would like to include any family or friends in the advance care planning process</a:t>
            </a:r>
          </a:p>
          <a:p>
            <a:pPr marL="628650" lvl="1" indent="-171450">
              <a:buFont typeface="Arial"/>
              <a:buChar char="•"/>
            </a:pPr>
            <a:r>
              <a:rPr lang="en-US" sz="1200" kern="1200" dirty="0" smtClean="0">
                <a:solidFill>
                  <a:schemeClr val="tx1"/>
                </a:solidFill>
                <a:latin typeface="+mn-lt"/>
                <a:ea typeface="ＭＳ Ｐゴシック" pitchFamily="127" charset="-128"/>
                <a:cs typeface="ＭＳ Ｐゴシック" pitchFamily="127" charset="-128"/>
              </a:rPr>
              <a:t>Contacting the social worker in the facility to determine the facility’s policies around assisting the resident in completing advance directives</a:t>
            </a:r>
          </a:p>
          <a:p>
            <a:pPr marL="628650" lvl="1" indent="-171450">
              <a:buFont typeface="Arial"/>
              <a:buChar char="•"/>
            </a:pPr>
            <a:r>
              <a:rPr lang="en-US" sz="1200" kern="1200" dirty="0" smtClean="0">
                <a:solidFill>
                  <a:schemeClr val="tx1"/>
                </a:solidFill>
                <a:latin typeface="+mn-lt"/>
                <a:ea typeface="ＭＳ Ｐゴシック" pitchFamily="127" charset="-128"/>
                <a:cs typeface="ＭＳ Ｐゴシック" pitchFamily="127" charset="-128"/>
              </a:rPr>
              <a:t>Making a referral to an appropriate agency or organization – such as a legal services provider or benefits counselor</a:t>
            </a:r>
          </a:p>
          <a:p>
            <a:pPr marL="628650" lvl="1" indent="-171450">
              <a:buFont typeface="Arial"/>
              <a:buChar char="•"/>
            </a:pPr>
            <a:r>
              <a:rPr lang="en-US" sz="1200" kern="1200" dirty="0" smtClean="0">
                <a:solidFill>
                  <a:schemeClr val="tx1"/>
                </a:solidFill>
                <a:latin typeface="+mn-lt"/>
                <a:ea typeface="ＭＳ Ｐゴシック" pitchFamily="127" charset="-128"/>
                <a:cs typeface="ＭＳ Ｐゴシック" pitchFamily="127" charset="-128"/>
              </a:rPr>
              <a:t>Sharing information with the resident and/or family members about advance care planning or advance directives</a:t>
            </a:r>
          </a:p>
          <a:p>
            <a:pPr marL="628650" lvl="1" indent="-171450">
              <a:buFont typeface="Arial"/>
              <a:buChar char="•"/>
            </a:pPr>
            <a:r>
              <a:rPr lang="en-US" sz="1200" kern="1200" dirty="0" smtClean="0">
                <a:solidFill>
                  <a:schemeClr val="tx1"/>
                </a:solidFill>
                <a:latin typeface="+mn-lt"/>
                <a:ea typeface="ＭＳ Ｐゴシック" pitchFamily="127" charset="-128"/>
                <a:cs typeface="ＭＳ Ｐゴシック" pitchFamily="127" charset="-128"/>
              </a:rPr>
              <a:t>Support the resident being able to have his/her wishes heard and understood by family, friends, or those helping draft their advance directive forms</a:t>
            </a:r>
          </a:p>
          <a:p>
            <a:r>
              <a:rPr lang="en-US" sz="1200" kern="1200" dirty="0" smtClean="0">
                <a:solidFill>
                  <a:schemeClr val="tx1"/>
                </a:solidFill>
                <a:latin typeface="+mn-lt"/>
                <a:ea typeface="ＭＳ Ｐゴシック" pitchFamily="127" charset="-128"/>
                <a:cs typeface="ＭＳ Ｐゴシック" pitchFamily="127" charset="-128"/>
              </a:rPr>
              <a:t> </a:t>
            </a:r>
            <a:endParaRPr lang="en-US" dirty="0"/>
          </a:p>
        </p:txBody>
      </p:sp>
      <p:sp>
        <p:nvSpPr>
          <p:cNvPr id="4" name="Slide Number Placeholder 3"/>
          <p:cNvSpPr>
            <a:spLocks noGrp="1"/>
          </p:cNvSpPr>
          <p:nvPr>
            <p:ph type="sldNum" sz="quarter" idx="10"/>
          </p:nvPr>
        </p:nvSpPr>
        <p:spPr/>
        <p:txBody>
          <a:bodyPr/>
          <a:lstStyle/>
          <a:p>
            <a:pPr>
              <a:defRPr/>
            </a:pPr>
            <a:fld id="{DC304DCF-6284-4BFA-A45B-6BEFD904EF42}" type="slidenum">
              <a:rPr lang="en-US" smtClean="0"/>
              <a:pPr>
                <a:defRPr/>
              </a:pPr>
              <a:t>39</a:t>
            </a:fld>
            <a:endParaRPr lang="en-US" dirty="0"/>
          </a:p>
        </p:txBody>
      </p:sp>
    </p:spTree>
    <p:extLst>
      <p:ext uri="{BB962C8B-B14F-4D97-AF65-F5344CB8AC3E}">
        <p14:creationId xmlns="" xmlns:p14="http://schemas.microsoft.com/office/powerpoint/2010/main" val="3731627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smtClean="0">
                <a:solidFill>
                  <a:schemeClr val="tx1"/>
                </a:solidFill>
                <a:latin typeface="+mn-lt"/>
                <a:ea typeface="ＭＳ Ｐゴシック" pitchFamily="127" charset="-128"/>
                <a:cs typeface="ＭＳ Ｐゴシック" pitchFamily="127" charset="-128"/>
              </a:rPr>
              <a:t>As in the above situation, the LTCO would seek to assist the resident in any of the ways mentioned: </a:t>
            </a:r>
          </a:p>
          <a:p>
            <a:r>
              <a:rPr lang="en-US" sz="1100" kern="1200" dirty="0" smtClean="0">
                <a:solidFill>
                  <a:schemeClr val="tx1"/>
                </a:solidFill>
                <a:latin typeface="+mn-lt"/>
                <a:ea typeface="ＭＳ Ｐゴシック" pitchFamily="127" charset="-128"/>
                <a:cs typeface="ＭＳ Ｐゴシック" pitchFamily="127" charset="-128"/>
              </a:rPr>
              <a:t> </a:t>
            </a:r>
          </a:p>
          <a:p>
            <a:pPr lvl="0">
              <a:buFont typeface="Arial" pitchFamily="34" charset="0"/>
              <a:buChar char="•"/>
            </a:pPr>
            <a:r>
              <a:rPr lang="en-US" sz="1100" kern="1200" dirty="0" smtClean="0">
                <a:solidFill>
                  <a:schemeClr val="tx1"/>
                </a:solidFill>
                <a:latin typeface="+mn-lt"/>
                <a:ea typeface="ＭＳ Ｐゴシック" pitchFamily="127" charset="-128"/>
                <a:cs typeface="ＭＳ Ｐゴシック" pitchFamily="127" charset="-128"/>
              </a:rPr>
              <a:t> Determining if the resident has any family or friends to include in the advance care planning process</a:t>
            </a:r>
          </a:p>
          <a:p>
            <a:pPr lvl="0">
              <a:buFont typeface="Arial" pitchFamily="34" charset="0"/>
              <a:buChar char="•"/>
            </a:pPr>
            <a:r>
              <a:rPr lang="en-US" sz="1100" kern="1200" baseline="0" dirty="0" smtClean="0">
                <a:solidFill>
                  <a:schemeClr val="tx1"/>
                </a:solidFill>
                <a:latin typeface="+mn-lt"/>
                <a:ea typeface="ＭＳ Ｐゴシック" pitchFamily="127" charset="-128"/>
                <a:cs typeface="ＭＳ Ｐゴシック" pitchFamily="127" charset="-128"/>
              </a:rPr>
              <a:t> C</a:t>
            </a:r>
            <a:r>
              <a:rPr lang="en-US" sz="1100" kern="1200" dirty="0" smtClean="0">
                <a:solidFill>
                  <a:schemeClr val="tx1"/>
                </a:solidFill>
                <a:latin typeface="+mn-lt"/>
                <a:ea typeface="ＭＳ Ｐゴシック" pitchFamily="127" charset="-128"/>
                <a:cs typeface="ＭＳ Ｐゴシック" pitchFamily="127" charset="-128"/>
              </a:rPr>
              <a:t>ontacting the social worker in the facility to determine the facility’s policies around assisting the resident in completing advance directives</a:t>
            </a:r>
          </a:p>
          <a:p>
            <a:pPr lvl="0">
              <a:buFont typeface="Arial" pitchFamily="34" charset="0"/>
              <a:buChar char="•"/>
            </a:pPr>
            <a:r>
              <a:rPr lang="en-US" sz="1100" kern="1200" dirty="0" smtClean="0">
                <a:solidFill>
                  <a:schemeClr val="tx1"/>
                </a:solidFill>
                <a:latin typeface="+mn-lt"/>
                <a:ea typeface="ＭＳ Ｐゴシック" pitchFamily="127" charset="-128"/>
                <a:cs typeface="ＭＳ Ｐゴシック" pitchFamily="127" charset="-128"/>
              </a:rPr>
              <a:t> Making a referral to an appropriate agency or organization – such as disability rights</a:t>
            </a:r>
            <a:r>
              <a:rPr lang="en-US" sz="1100" kern="1200" baseline="0" dirty="0" smtClean="0">
                <a:solidFill>
                  <a:schemeClr val="tx1"/>
                </a:solidFill>
                <a:latin typeface="+mn-lt"/>
                <a:ea typeface="ＭＳ Ｐゴシック" pitchFamily="127" charset="-128"/>
                <a:cs typeface="ＭＳ Ｐゴシック" pitchFamily="127" charset="-128"/>
              </a:rPr>
              <a:t> or </a:t>
            </a:r>
            <a:r>
              <a:rPr lang="en-US" sz="1100" kern="1200" dirty="0" smtClean="0">
                <a:solidFill>
                  <a:schemeClr val="tx1"/>
                </a:solidFill>
                <a:latin typeface="+mn-lt"/>
                <a:ea typeface="ＭＳ Ｐゴシック" pitchFamily="127" charset="-128"/>
                <a:cs typeface="ＭＳ Ｐゴシック" pitchFamily="127" charset="-128"/>
              </a:rPr>
              <a:t>a legal services provider</a:t>
            </a:r>
          </a:p>
          <a:p>
            <a:pPr lvl="0">
              <a:buFont typeface="Arial" pitchFamily="34" charset="0"/>
              <a:buChar char="•"/>
            </a:pPr>
            <a:r>
              <a:rPr lang="en-US" sz="1100" kern="1200" baseline="0" dirty="0" smtClean="0">
                <a:solidFill>
                  <a:schemeClr val="tx1"/>
                </a:solidFill>
                <a:latin typeface="+mn-lt"/>
                <a:ea typeface="ＭＳ Ｐゴシック" pitchFamily="127" charset="-128"/>
                <a:cs typeface="ＭＳ Ｐゴシック" pitchFamily="127" charset="-128"/>
              </a:rPr>
              <a:t> </a:t>
            </a:r>
            <a:r>
              <a:rPr lang="en-US" sz="1100" kern="1200" dirty="0" smtClean="0">
                <a:solidFill>
                  <a:schemeClr val="tx1"/>
                </a:solidFill>
                <a:latin typeface="+mn-lt"/>
                <a:ea typeface="ＭＳ Ｐゴシック" pitchFamily="127" charset="-128"/>
                <a:cs typeface="ＭＳ Ｐゴシック" pitchFamily="127" charset="-128"/>
              </a:rPr>
              <a:t>Sharing information with the resident and/or family members about advance care planning or advance directives</a:t>
            </a:r>
          </a:p>
          <a:p>
            <a:pPr lvl="0">
              <a:buFont typeface="Arial" pitchFamily="34" charset="0"/>
              <a:buChar char="•"/>
            </a:pPr>
            <a:r>
              <a:rPr lang="en-US" sz="1100" kern="1200" baseline="0" dirty="0" smtClean="0">
                <a:solidFill>
                  <a:schemeClr val="tx1"/>
                </a:solidFill>
                <a:latin typeface="+mn-lt"/>
                <a:ea typeface="ＭＳ Ｐゴシック" pitchFamily="127" charset="-128"/>
                <a:cs typeface="ＭＳ Ｐゴシック" pitchFamily="127" charset="-128"/>
              </a:rPr>
              <a:t> </a:t>
            </a:r>
            <a:r>
              <a:rPr lang="en-US" sz="1100" kern="1200" dirty="0" smtClean="0">
                <a:solidFill>
                  <a:schemeClr val="tx1"/>
                </a:solidFill>
                <a:latin typeface="+mn-lt"/>
                <a:ea typeface="ＭＳ Ｐゴシック" pitchFamily="127" charset="-128"/>
                <a:cs typeface="ＭＳ Ｐゴシック" pitchFamily="127" charset="-128"/>
              </a:rPr>
              <a:t>Support the resident being able to have his/her wishes heard and understood by family, friends, or those helping draft their advance directive forms</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pPr>
              <a:defRPr/>
            </a:pPr>
            <a:fld id="{DC304DCF-6284-4BFA-A45B-6BEFD904EF42}" type="slidenum">
              <a:rPr lang="en-US" smtClean="0"/>
              <a:pPr>
                <a:defRPr/>
              </a:pPr>
              <a:t>40</a:t>
            </a:fld>
            <a:endParaRPr lang="en-US" dirty="0"/>
          </a:p>
        </p:txBody>
      </p:sp>
    </p:spTree>
    <p:extLst>
      <p:ext uri="{BB962C8B-B14F-4D97-AF65-F5344CB8AC3E}">
        <p14:creationId xmlns="" xmlns:p14="http://schemas.microsoft.com/office/powerpoint/2010/main" val="2427109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ＭＳ Ｐゴシック" pitchFamily="127" charset="-128"/>
                <a:cs typeface="ＭＳ Ｐゴシック" pitchFamily="127" charset="-128"/>
              </a:rPr>
              <a:t>If a resident is competent and able to express his or her wishes, s/he may change their advance care documents at any time, including changing who is designated as a surrogate decision-maker. Circumstances such as a new health diagnosis may cause a person to re-evaluate what care they do or do not want.  Medical or Durable Power of Attorney designees may have died or are no longer capable of carrying out the resident’s wishes thus requiring a new designee.</a:t>
            </a:r>
          </a:p>
          <a:p>
            <a:r>
              <a:rPr lang="en-US" sz="1200" kern="1200" dirty="0" smtClean="0">
                <a:solidFill>
                  <a:schemeClr val="tx1"/>
                </a:solidFill>
                <a:latin typeface="+mn-lt"/>
                <a:ea typeface="ＭＳ Ｐゴシック" pitchFamily="127" charset="-128"/>
                <a:cs typeface="ＭＳ Ｐゴシック" pitchFamily="127" charset="-128"/>
              </a:rPr>
              <a:t> </a:t>
            </a:r>
          </a:p>
          <a:p>
            <a:r>
              <a:rPr lang="en-US" sz="1200" kern="1200" dirty="0" smtClean="0">
                <a:solidFill>
                  <a:schemeClr val="tx1"/>
                </a:solidFill>
                <a:latin typeface="+mn-lt"/>
                <a:ea typeface="ＭＳ Ｐゴシック" pitchFamily="127" charset="-128"/>
                <a:cs typeface="ＭＳ Ｐゴシック" pitchFamily="127" charset="-128"/>
              </a:rPr>
              <a:t>Even a resident, for example, with a Do Not Resuscitate Order on her chart, may change her mind and request resuscitation if it is necessary, or after any DNR protocol has been activated.</a:t>
            </a:r>
          </a:p>
          <a:p>
            <a:r>
              <a:rPr lang="en-US" sz="1200" kern="1200" dirty="0" smtClean="0">
                <a:solidFill>
                  <a:schemeClr val="tx1"/>
                </a:solidFill>
                <a:latin typeface="+mn-lt"/>
                <a:ea typeface="ＭＳ Ｐゴシック" pitchFamily="127" charset="-128"/>
                <a:cs typeface="ＭＳ Ｐゴシック" pitchFamily="127" charset="-128"/>
              </a:rPr>
              <a:t> </a:t>
            </a:r>
          </a:p>
          <a:p>
            <a:r>
              <a:rPr lang="en-US" sz="1200" kern="1200" dirty="0" smtClean="0">
                <a:solidFill>
                  <a:schemeClr val="tx1"/>
                </a:solidFill>
                <a:latin typeface="+mn-lt"/>
                <a:ea typeface="ＭＳ Ｐゴシック" pitchFamily="127" charset="-128"/>
                <a:cs typeface="ＭＳ Ｐゴシック" pitchFamily="127" charset="-128"/>
              </a:rPr>
              <a:t>LTCO can support the resident in changing any advance care planning document by helping to assure that the resident is given the opportunity to express her wishes, even in the event of disagreement with those wishes by family, friends, or facility staff. </a:t>
            </a:r>
          </a:p>
          <a:p>
            <a:endParaRPr lang="en-US" dirty="0"/>
          </a:p>
        </p:txBody>
      </p:sp>
      <p:sp>
        <p:nvSpPr>
          <p:cNvPr id="4" name="Slide Number Placeholder 3"/>
          <p:cNvSpPr>
            <a:spLocks noGrp="1"/>
          </p:cNvSpPr>
          <p:nvPr>
            <p:ph type="sldNum" sz="quarter" idx="10"/>
          </p:nvPr>
        </p:nvSpPr>
        <p:spPr/>
        <p:txBody>
          <a:bodyPr/>
          <a:lstStyle/>
          <a:p>
            <a:pPr>
              <a:defRPr/>
            </a:pPr>
            <a:fld id="{DC304DCF-6284-4BFA-A45B-6BEFD904EF42}" type="slidenum">
              <a:rPr lang="en-US" smtClean="0"/>
              <a:pPr>
                <a:defRPr/>
              </a:pPr>
              <a:t>41</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ＭＳ Ｐゴシック" pitchFamily="127" charset="-128"/>
                <a:cs typeface="ＭＳ Ｐゴシック" pitchFamily="127" charset="-128"/>
              </a:rPr>
              <a:t>The act of witnessing someone signing their name is just that.  You saw the person sign or make their mark on paper.  Unless your state law, rules and regulations or Ombudsman policies and procedures prohibit you in your role of Ombudsman from witnessing a resident sign their name, you may.  You may also seek and ask on the resident’s behalf other people to witness the signing.  People who may not witness a resident signing legal documents and/or advance care planning documents are </a:t>
            </a:r>
            <a:r>
              <a:rPr lang="en-US" sz="1200" u="sng" kern="1200" dirty="0" smtClean="0">
                <a:solidFill>
                  <a:schemeClr val="tx1"/>
                </a:solidFill>
                <a:latin typeface="+mn-lt"/>
                <a:ea typeface="ＭＳ Ｐゴシック" pitchFamily="127" charset="-128"/>
                <a:cs typeface="ＭＳ Ｐゴシック" pitchFamily="127" charset="-128"/>
              </a:rPr>
              <a:t>facility staff and medical providers</a:t>
            </a:r>
            <a:r>
              <a:rPr lang="en-US" sz="1200" kern="1200" dirty="0" smtClean="0">
                <a:solidFill>
                  <a:schemeClr val="tx1"/>
                </a:solidFill>
                <a:latin typeface="+mn-lt"/>
                <a:ea typeface="ＭＳ Ｐゴシック" pitchFamily="127" charset="-128"/>
                <a:cs typeface="ＭＳ Ｐゴシック" pitchFamily="127" charset="-128"/>
              </a:rPr>
              <a:t>  .  Some states recommend or require witnessing by a notary public.  Review your state laws and seek guidance from the Office of the State Long Term Care Ombudsman.</a:t>
            </a:r>
          </a:p>
          <a:p>
            <a:r>
              <a:rPr lang="en-US" sz="1200" kern="1200" dirty="0" smtClean="0">
                <a:solidFill>
                  <a:schemeClr val="tx1"/>
                </a:solidFill>
                <a:latin typeface="+mn-lt"/>
                <a:ea typeface="ＭＳ Ｐゴシック" pitchFamily="127" charset="-128"/>
                <a:cs typeface="ＭＳ Ｐゴシック" pitchFamily="127" charset="-128"/>
              </a:rPr>
              <a:t> </a:t>
            </a:r>
          </a:p>
          <a:p>
            <a:endParaRPr lang="en-US" dirty="0"/>
          </a:p>
        </p:txBody>
      </p:sp>
      <p:sp>
        <p:nvSpPr>
          <p:cNvPr id="4" name="Slide Number Placeholder 3"/>
          <p:cNvSpPr>
            <a:spLocks noGrp="1"/>
          </p:cNvSpPr>
          <p:nvPr>
            <p:ph type="sldNum" sz="quarter" idx="10"/>
          </p:nvPr>
        </p:nvSpPr>
        <p:spPr/>
        <p:txBody>
          <a:bodyPr/>
          <a:lstStyle/>
          <a:p>
            <a:pPr>
              <a:defRPr/>
            </a:pPr>
            <a:fld id="{DC304DCF-6284-4BFA-A45B-6BEFD904EF42}" type="slidenum">
              <a:rPr lang="en-US" smtClean="0"/>
              <a:pPr>
                <a:defRPr/>
              </a:pPr>
              <a:t>42</a:t>
            </a:fld>
            <a:endParaRPr lang="en-US" dirty="0"/>
          </a:p>
        </p:txBody>
      </p:sp>
    </p:spTree>
    <p:extLst>
      <p:ext uri="{BB962C8B-B14F-4D97-AF65-F5344CB8AC3E}">
        <p14:creationId xmlns="" xmlns:p14="http://schemas.microsoft.com/office/powerpoint/2010/main" val="3943968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ＭＳ Ｐゴシック" pitchFamily="127" charset="-128"/>
                <a:cs typeface="ＭＳ Ｐゴシック" pitchFamily="127" charset="-128"/>
              </a:rPr>
              <a:t>It could be that the resident wants someone to listen and talk with them about death and dying. Ask the resident if they would like to talk to a hospice counselor or clergy of their choice.  You might also ask the resident if they have done advanced care planning and prepared advance directive documents, or named a surrogate decision-maker.  Share available resources with them as appropriate.</a:t>
            </a:r>
          </a:p>
          <a:p>
            <a:r>
              <a:rPr lang="en-US" sz="1200" kern="1200" dirty="0" smtClean="0">
                <a:solidFill>
                  <a:schemeClr val="tx1"/>
                </a:solidFill>
                <a:latin typeface="+mn-lt"/>
                <a:ea typeface="ＭＳ Ｐゴシック" pitchFamily="127" charset="-128"/>
                <a:cs typeface="ＭＳ Ｐゴシック" pitchFamily="127" charset="-128"/>
              </a:rPr>
              <a:t> </a:t>
            </a:r>
          </a:p>
          <a:p>
            <a:r>
              <a:rPr lang="en-US" sz="1200" kern="1200" dirty="0" smtClean="0">
                <a:solidFill>
                  <a:schemeClr val="tx1"/>
                </a:solidFill>
                <a:latin typeface="+mn-lt"/>
                <a:ea typeface="ＭＳ Ｐゴシック" pitchFamily="127" charset="-128"/>
                <a:cs typeface="ＭＳ Ｐゴシック" pitchFamily="127" charset="-128"/>
              </a:rPr>
              <a:t>If you think that the resident may be depressed and suicidal,</a:t>
            </a:r>
            <a:r>
              <a:rPr lang="en-US" sz="1200" kern="1200" baseline="0" dirty="0" smtClean="0">
                <a:solidFill>
                  <a:schemeClr val="tx1"/>
                </a:solidFill>
                <a:latin typeface="+mn-lt"/>
                <a:ea typeface="ＭＳ Ｐゴシック" pitchFamily="127" charset="-128"/>
                <a:cs typeface="ＭＳ Ｐゴシック" pitchFamily="127" charset="-128"/>
              </a:rPr>
              <a:t> ask them if there is someone – family, friend, clergy, counselor, staff member – they can turn to for help and ask if you can get or call that person. If they say no, turn the tables – you’ve told me this information and have left me in a difficult situation, so can you help me figure out how to handle this.</a:t>
            </a:r>
          </a:p>
          <a:p>
            <a:endParaRPr lang="en-US" sz="1200" kern="1200" baseline="0" dirty="0" smtClean="0">
              <a:solidFill>
                <a:schemeClr val="tx1"/>
              </a:solidFill>
              <a:latin typeface="+mn-lt"/>
              <a:ea typeface="ＭＳ Ｐゴシック" pitchFamily="127" charset="-128"/>
              <a:cs typeface="ＭＳ Ｐゴシック" pitchFamily="127" charset="-128"/>
            </a:endParaRPr>
          </a:p>
          <a:p>
            <a:r>
              <a:rPr lang="en-US" sz="1200" kern="1200" baseline="0" dirty="0" smtClean="0">
                <a:solidFill>
                  <a:schemeClr val="tx1"/>
                </a:solidFill>
                <a:latin typeface="+mn-lt"/>
                <a:ea typeface="ＭＳ Ｐゴシック" pitchFamily="127" charset="-128"/>
                <a:cs typeface="ＭＳ Ｐゴシック" pitchFamily="127" charset="-128"/>
              </a:rPr>
              <a:t>If they live in Oregon, Washington, or Vermont – where there are Death with Dignity laws – the resident would have to proactively follow the process set out by state law.</a:t>
            </a:r>
          </a:p>
          <a:p>
            <a:endParaRPr lang="en-US" sz="1200" kern="1200" baseline="0" dirty="0" smtClean="0">
              <a:solidFill>
                <a:schemeClr val="tx1"/>
              </a:solidFill>
              <a:latin typeface="+mn-lt"/>
              <a:ea typeface="ＭＳ Ｐゴシック" pitchFamily="127" charset="-128"/>
              <a:cs typeface="ＭＳ Ｐゴシック" pitchFamily="127" charset="-128"/>
            </a:endParaRPr>
          </a:p>
          <a:p>
            <a:r>
              <a:rPr lang="en-US" sz="1200" kern="1200" baseline="0" dirty="0" smtClean="0">
                <a:solidFill>
                  <a:schemeClr val="tx1"/>
                </a:solidFill>
                <a:latin typeface="+mn-lt"/>
                <a:ea typeface="ＭＳ Ｐゴシック" pitchFamily="127" charset="-128"/>
                <a:cs typeface="ＭＳ Ｐゴシック" pitchFamily="127" charset="-128"/>
              </a:rPr>
              <a:t>In any of these situations, get the State Ombudsman or supervisor involved as soon as possible. </a:t>
            </a:r>
            <a:endParaRPr lang="en-US" sz="1200" kern="1200" dirty="0" smtClean="0">
              <a:solidFill>
                <a:schemeClr val="tx1"/>
              </a:solidFill>
              <a:latin typeface="+mn-lt"/>
              <a:ea typeface="ＭＳ Ｐゴシック" pitchFamily="127" charset="-128"/>
              <a:cs typeface="ＭＳ Ｐゴシック" pitchFamily="127" charset="-128"/>
            </a:endParaRPr>
          </a:p>
          <a:p>
            <a:r>
              <a:rPr lang="en-US" sz="1200" kern="1200" dirty="0" smtClean="0">
                <a:solidFill>
                  <a:schemeClr val="tx1"/>
                </a:solidFill>
                <a:latin typeface="+mn-lt"/>
                <a:ea typeface="ＭＳ Ｐゴシック" pitchFamily="127" charset="-128"/>
                <a:cs typeface="ＭＳ Ｐゴシック" pitchFamily="127" charset="-128"/>
              </a:rPr>
              <a:t> </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C304DCF-6284-4BFA-A45B-6BEFD904EF42}" type="slidenum">
              <a:rPr lang="en-US" smtClean="0"/>
              <a:pPr>
                <a:defRPr/>
              </a:pPr>
              <a:t>43</a:t>
            </a:fld>
            <a:endParaRPr lang="en-US" dirty="0"/>
          </a:p>
        </p:txBody>
      </p:sp>
    </p:spTree>
    <p:extLst>
      <p:ext uri="{BB962C8B-B14F-4D97-AF65-F5344CB8AC3E}">
        <p14:creationId xmlns="" xmlns:p14="http://schemas.microsoft.com/office/powerpoint/2010/main" val="35993558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C304DCF-6284-4BFA-A45B-6BEFD904EF42}" type="slidenum">
              <a:rPr lang="en-US" smtClean="0"/>
              <a:pPr>
                <a:defRPr/>
              </a:pPr>
              <a:t>44</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11469716-BACD-4997-B5DF-D995F6728735}" type="datetime2">
              <a:rPr lang="en-US"/>
              <a:pPr>
                <a:defRPr/>
              </a:pPr>
              <a:t>Monday, June 15, 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9A52BEF-7088-4A79-8954-7E0F8B8F553A}"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91A6A56-AAA0-4F32-A6D3-D9F88E3DC241}" type="datetime2">
              <a:rPr lang="en-US"/>
              <a:pPr>
                <a:defRPr/>
              </a:pPr>
              <a:t>Monday, June 15, 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4682324-9A48-4BF9-BE51-345E2E0967C2}"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6884B369-0B34-497C-B092-9551C78B231A}" type="datetime2">
              <a:rPr lang="en-US"/>
              <a:pPr>
                <a:defRPr/>
              </a:pPr>
              <a:t>Monday, June 15, 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12DFCAB-8A42-4001-933B-11ADD0D367F5}"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29DD02A-869B-49DC-A22D-D8AD133B3D26}" type="datetime2">
              <a:rPr lang="en-US"/>
              <a:pPr>
                <a:defRPr/>
              </a:pPr>
              <a:t>Monday, June 15, 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2F736A6-7933-452F-A48D-58A64503FD06}"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cxnSp>
        <p:nvCxnSpPr>
          <p:cNvPr id="4" name="Straight Connector 3"/>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0CAABB5-F409-4AA7-B9A1-E12BDA1E0917}" type="datetime2">
              <a:rPr lang="en-US"/>
              <a:pPr>
                <a:defRPr/>
              </a:pPr>
              <a:t>Monday, June 15, 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3344AC1-1564-4F1A-BBCC-D28EE0E013B5}"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15471D90-27FD-4468-B60C-1749DAF7B999}" type="datetime2">
              <a:rPr lang="en-US"/>
              <a:pPr>
                <a:defRPr/>
              </a:pPr>
              <a:t>Monday, June 15, 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016C814-40BC-46D0-A8C3-9D2318B2B413}"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0"/>
          </p:nvPr>
        </p:nvSpPr>
        <p:spPr/>
        <p:txBody>
          <a:bodyPr/>
          <a:lstStyle>
            <a:lvl1pPr>
              <a:defRPr/>
            </a:lvl1pPr>
          </a:lstStyle>
          <a:p>
            <a:pPr>
              <a:defRPr/>
            </a:pPr>
            <a:fld id="{4AE6E7C8-38E0-45EB-B7DF-AA978E3A7A34}" type="datetime2">
              <a:rPr lang="en-US"/>
              <a:pPr>
                <a:defRPr/>
              </a:pPr>
              <a:t>Monday, June 15, 2015</a:t>
            </a:fld>
            <a:endParaRPr lang="en-US" dirty="0"/>
          </a:p>
        </p:txBody>
      </p:sp>
      <p:sp>
        <p:nvSpPr>
          <p:cNvPr id="9" name="Footer Placeholder 7"/>
          <p:cNvSpPr>
            <a:spLocks noGrp="1"/>
          </p:cNvSpPr>
          <p:nvPr>
            <p:ph type="ftr" sz="quarter" idx="11"/>
          </p:nvPr>
        </p:nvSpPr>
        <p:spPr/>
        <p:txBody>
          <a:bodyPr/>
          <a:lstStyle>
            <a:lvl1pPr>
              <a:defRPr/>
            </a:lvl1pPr>
          </a:lstStyle>
          <a:p>
            <a:pPr>
              <a:defRPr/>
            </a:pPr>
            <a:endParaRPr lang="en-US" dirty="0"/>
          </a:p>
        </p:txBody>
      </p:sp>
      <p:sp>
        <p:nvSpPr>
          <p:cNvPr id="10" name="Slide Number Placeholder 8"/>
          <p:cNvSpPr>
            <a:spLocks noGrp="1"/>
          </p:cNvSpPr>
          <p:nvPr>
            <p:ph type="sldNum" sz="quarter" idx="12"/>
          </p:nvPr>
        </p:nvSpPr>
        <p:spPr/>
        <p:txBody>
          <a:bodyPr/>
          <a:lstStyle>
            <a:lvl1pPr>
              <a:defRPr/>
            </a:lvl1pPr>
          </a:lstStyle>
          <a:p>
            <a:pPr>
              <a:defRPr/>
            </a:pPr>
            <a:fld id="{9D9696A2-6431-4F90-98CE-77071C1F3F0E}"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451B331-4B49-45CE-85D0-743E7C76037B}" type="datetime2">
              <a:rPr lang="en-US"/>
              <a:pPr>
                <a:defRPr/>
              </a:pPr>
              <a:t>Monday, June 15, 2015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D0A68755-545F-4F52-BB8D-34A06755936A}"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2B63F26-93A0-4296-B3C7-B0D157FD43C4}" type="datetime2">
              <a:rPr lang="en-US"/>
              <a:pPr>
                <a:defRPr/>
              </a:pPr>
              <a:t>Monday, June 15, 2015</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53F0D1F7-246E-4B4D-915D-7BBAF2DD17BC}"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515B2775-05E4-4758-B848-621D0714D905}" type="datetime2">
              <a:rPr lang="en-US"/>
              <a:pPr>
                <a:defRPr/>
              </a:pPr>
              <a:t>Monday, June 15, 2015</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dirty="0"/>
          </a:p>
        </p:txBody>
      </p:sp>
      <p:sp>
        <p:nvSpPr>
          <p:cNvPr id="8" name="Slide Number Placeholder 6"/>
          <p:cNvSpPr>
            <a:spLocks noGrp="1"/>
          </p:cNvSpPr>
          <p:nvPr>
            <p:ph type="sldNum" sz="quarter" idx="12"/>
          </p:nvPr>
        </p:nvSpPr>
        <p:spPr/>
        <p:txBody>
          <a:bodyPr/>
          <a:lstStyle>
            <a:lvl1pPr>
              <a:defRPr/>
            </a:lvl1pPr>
          </a:lstStyle>
          <a:p>
            <a:pPr>
              <a:defRPr/>
            </a:pPr>
            <a:fld id="{132BACCF-070E-40F2-9168-7145DBCA1418}"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5C7FE78-8E03-4852-ABAB-32A73E9CF35A}" type="datetime2">
              <a:rPr lang="en-US"/>
              <a:pPr>
                <a:defRPr/>
              </a:pPr>
              <a:t>Monday, June 15, 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222077C-E156-4610-86C6-FFDCFBB3FB21}"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028" name="Text Placeholder 2"/>
          <p:cNvSpPr>
            <a:spLocks noGrp="1"/>
          </p:cNvSpPr>
          <p:nvPr>
            <p:ph type="body" idx="1"/>
          </p:nvPr>
        </p:nvSpPr>
        <p:spPr bwMode="auto">
          <a:xfrm>
            <a:off x="457200" y="1600200"/>
            <a:ext cx="8229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fontAlgn="auto">
              <a:spcBef>
                <a:spcPts val="0"/>
              </a:spcBef>
              <a:spcAft>
                <a:spcPts val="0"/>
              </a:spcAft>
              <a:defRPr sz="1200" smtClean="0">
                <a:solidFill>
                  <a:srgbClr val="FFFFFF"/>
                </a:solidFill>
                <a:latin typeface="+mn-lt"/>
                <a:ea typeface="+mn-ea"/>
                <a:cs typeface="+mn-cs"/>
              </a:defRPr>
            </a:lvl1pPr>
          </a:lstStyle>
          <a:p>
            <a:pPr>
              <a:defRPr/>
            </a:pPr>
            <a:fld id="{211C0565-A44B-44E0-A887-C2ADE0B54789}" type="datetime2">
              <a:rPr lang="en-US"/>
              <a:pPr>
                <a:defRPr/>
              </a:pPr>
              <a:t>Monday, June 15, 2015</a:t>
            </a:fld>
            <a:endParaRPr lang="en-US" dirty="0"/>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r" fontAlgn="auto">
              <a:spcBef>
                <a:spcPts val="0"/>
              </a:spcBef>
              <a:spcAft>
                <a:spcPts val="0"/>
              </a:spcAft>
              <a:defRPr sz="1200" dirty="0">
                <a:solidFill>
                  <a:srgbClr val="FFFFFF"/>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fontAlgn="auto">
              <a:spcBef>
                <a:spcPts val="0"/>
              </a:spcBef>
              <a:spcAft>
                <a:spcPts val="0"/>
              </a:spcAft>
              <a:defRPr sz="1400" b="1" smtClean="0">
                <a:solidFill>
                  <a:srgbClr val="FFFFFF"/>
                </a:solidFill>
                <a:latin typeface="+mn-lt"/>
                <a:ea typeface="+mn-ea"/>
                <a:cs typeface="+mn-cs"/>
              </a:defRPr>
            </a:lvl1pPr>
          </a:lstStyle>
          <a:p>
            <a:pPr>
              <a:defRPr/>
            </a:pPr>
            <a:fld id="{EC3721E8-9C32-479D-96C1-67413B93FE6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020" r:id="rId1"/>
    <p:sldLayoutId id="2147484019" r:id="rId2"/>
    <p:sldLayoutId id="2147484021" r:id="rId3"/>
    <p:sldLayoutId id="2147484018" r:id="rId4"/>
    <p:sldLayoutId id="2147484022" r:id="rId5"/>
    <p:sldLayoutId id="2147484017" r:id="rId6"/>
    <p:sldLayoutId id="2147484016" r:id="rId7"/>
    <p:sldLayoutId id="2147484023" r:id="rId8"/>
    <p:sldLayoutId id="2147484015" r:id="rId9"/>
    <p:sldLayoutId id="2147484014" r:id="rId10"/>
    <p:sldLayoutId id="2147484013" r:id="rId11"/>
  </p:sldLayoutIdLst>
  <p:hf sldNum="0" hdr="0" ftr="0" dt="0"/>
  <p:txStyles>
    <p:titleStyle>
      <a:lvl1pPr algn="l" rtl="0" fontAlgn="base">
        <a:spcBef>
          <a:spcPct val="0"/>
        </a:spcBef>
        <a:spcAft>
          <a:spcPct val="0"/>
        </a:spcAft>
        <a:defRPr sz="4000" kern="1200" spc="-100">
          <a:solidFill>
            <a:schemeClr val="tx2"/>
          </a:solidFill>
          <a:latin typeface="+mj-lt"/>
          <a:ea typeface="ＭＳ Ｐゴシック" pitchFamily="127" charset="-128"/>
          <a:cs typeface="ＭＳ Ｐゴシック" pitchFamily="127" charset="-128"/>
        </a:defRPr>
      </a:lvl1pPr>
      <a:lvl2pPr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2pPr>
      <a:lvl3pPr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3pPr>
      <a:lvl4pPr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4pPr>
      <a:lvl5pPr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5pPr>
      <a:lvl6pPr marL="457200"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6pPr>
      <a:lvl7pPr marL="914400"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7pPr>
      <a:lvl8pPr marL="1371600"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8pPr>
      <a:lvl9pPr marL="1828800"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9pPr>
    </p:titleStyle>
    <p:bodyStyle>
      <a:lvl1pPr marL="182563" indent="-182563" algn="l" rtl="0" fontAlgn="base">
        <a:spcBef>
          <a:spcPct val="20000"/>
        </a:spcBef>
        <a:spcAft>
          <a:spcPct val="0"/>
        </a:spcAft>
        <a:buClr>
          <a:schemeClr val="accent1"/>
        </a:buClr>
        <a:buSzPct val="85000"/>
        <a:buFont typeface="Arial" pitchFamily="127" charset="0"/>
        <a:buChar char="•"/>
        <a:defRPr sz="2400" kern="1200">
          <a:solidFill>
            <a:schemeClr val="tx1"/>
          </a:solidFill>
          <a:latin typeface="+mn-lt"/>
          <a:ea typeface="ＭＳ Ｐゴシック" pitchFamily="127" charset="-128"/>
          <a:cs typeface="ＭＳ Ｐゴシック" pitchFamily="127" charset="-128"/>
        </a:defRPr>
      </a:lvl1pPr>
      <a:lvl2pPr marL="457200" indent="-182563" algn="l" rtl="0" fontAlgn="base">
        <a:spcBef>
          <a:spcPct val="20000"/>
        </a:spcBef>
        <a:spcAft>
          <a:spcPct val="0"/>
        </a:spcAft>
        <a:buClr>
          <a:schemeClr val="accent1"/>
        </a:buClr>
        <a:buSzPct val="85000"/>
        <a:buFont typeface="Arial" pitchFamily="127" charset="0"/>
        <a:buChar char="•"/>
        <a:defRPr sz="2000" kern="1200">
          <a:solidFill>
            <a:schemeClr val="tx1"/>
          </a:solidFill>
          <a:latin typeface="+mn-lt"/>
          <a:ea typeface="ＭＳ Ｐゴシック" pitchFamily="127" charset="-128"/>
          <a:cs typeface="+mn-cs"/>
        </a:defRPr>
      </a:lvl2pPr>
      <a:lvl3pPr marL="730250" indent="-182563" algn="l" rtl="0" fontAlgn="base">
        <a:spcBef>
          <a:spcPct val="20000"/>
        </a:spcBef>
        <a:spcAft>
          <a:spcPct val="0"/>
        </a:spcAft>
        <a:buClr>
          <a:schemeClr val="accent1"/>
        </a:buClr>
        <a:buSzPct val="90000"/>
        <a:buFont typeface="Arial" pitchFamily="127" charset="0"/>
        <a:buChar char="•"/>
        <a:defRPr kern="1200">
          <a:solidFill>
            <a:schemeClr val="tx1"/>
          </a:solidFill>
          <a:latin typeface="+mn-lt"/>
          <a:ea typeface="ＭＳ Ｐゴシック" pitchFamily="127" charset="-128"/>
          <a:cs typeface="+mn-cs"/>
        </a:defRPr>
      </a:lvl3pPr>
      <a:lvl4pPr marL="1004888" indent="-182563" algn="l" rtl="0" fontAlgn="base">
        <a:spcBef>
          <a:spcPct val="20000"/>
        </a:spcBef>
        <a:spcAft>
          <a:spcPct val="0"/>
        </a:spcAft>
        <a:buClr>
          <a:schemeClr val="accent1"/>
        </a:buClr>
        <a:buFont typeface="Arial" pitchFamily="127" charset="0"/>
        <a:buChar char="•"/>
        <a:defRPr sz="1600" kern="1200">
          <a:solidFill>
            <a:schemeClr val="tx1"/>
          </a:solidFill>
          <a:latin typeface="+mn-lt"/>
          <a:ea typeface="ＭＳ Ｐゴシック" pitchFamily="127" charset="-128"/>
          <a:cs typeface="+mn-cs"/>
        </a:defRPr>
      </a:lvl4pPr>
      <a:lvl5pPr marL="1187450" indent="-136525" algn="l" rtl="0" fontAlgn="base">
        <a:spcBef>
          <a:spcPct val="20000"/>
        </a:spcBef>
        <a:spcAft>
          <a:spcPct val="0"/>
        </a:spcAft>
        <a:buClr>
          <a:schemeClr val="accent1"/>
        </a:buClr>
        <a:buSzPct val="100000"/>
        <a:buFont typeface="Arial" pitchFamily="127" charset="0"/>
        <a:buChar char="•"/>
        <a:defRPr sz="1400" kern="1200">
          <a:solidFill>
            <a:schemeClr val="tx1"/>
          </a:solidFill>
          <a:latin typeface="+mn-lt"/>
          <a:ea typeface="ＭＳ Ｐゴシック" pitchFamily="127" charset="-128"/>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www.americanbar.org/groups/law_aging/resources/health_care_decision_making.html" TargetMode="External"/><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Microsoft_Office_Word_97_-_2003_Document1.doc"/><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Microsoft_Office_Word_97_-_2003_Document2.doc"/><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4.v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5.v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6.v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7.v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8.v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Microsoft_Office_Word_97_-_2003_Document3.doc"/><Relationship Id="rId7" Type="http://schemas.openxmlformats.org/officeDocument/2006/relationships/image" Target="../media/image28.wmf"/><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27.png"/><Relationship Id="rId5" Type="http://schemas.openxmlformats.org/officeDocument/2006/relationships/image" Target="../media/image26.wmf"/><Relationship Id="rId4" Type="http://schemas.openxmlformats.org/officeDocument/2006/relationships/oleObject" Target="../embeddings/Microsoft_Office_Word_97_-_2003_Document4.doc"/></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mailto:margreene@frontier.net" TargetMode="External"/><Relationship Id="rId2" Type="http://schemas.openxmlformats.org/officeDocument/2006/relationships/hyperlink" Target="mailto:charles.sabatino@americanbar.org" TargetMode="External"/><Relationship Id="rId1" Type="http://schemas.openxmlformats.org/officeDocument/2006/relationships/slideLayout" Target="../slideLayouts/slideLayout2.xml"/><Relationship Id="rId4" Type="http://schemas.openxmlformats.org/officeDocument/2006/relationships/hyperlink" Target="mailto:lsmetanka@theconsumervoice.org"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http://www.ltcombudsman.or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65312"/>
            <a:ext cx="7848600" cy="1433513"/>
          </a:xfrm>
        </p:spPr>
        <p:txBody>
          <a:bodyPr/>
          <a:lstStyle/>
          <a:p>
            <a:r>
              <a:rPr lang="en-US" sz="2800" dirty="0" smtClean="0"/>
              <a:t>Advance care planning for residents</a:t>
            </a:r>
            <a:endParaRPr lang="en-US" sz="2800" dirty="0"/>
          </a:p>
        </p:txBody>
      </p:sp>
      <p:sp>
        <p:nvSpPr>
          <p:cNvPr id="3" name="Subtitle 2"/>
          <p:cNvSpPr>
            <a:spLocks noGrp="1"/>
          </p:cNvSpPr>
          <p:nvPr>
            <p:ph type="subTitle" idx="1"/>
          </p:nvPr>
        </p:nvSpPr>
        <p:spPr/>
        <p:txBody>
          <a:bodyPr/>
          <a:lstStyle/>
          <a:p>
            <a:r>
              <a:rPr lang="en-US" dirty="0" smtClean="0"/>
              <a:t>Role and Responsibilities of Long-Term Care Ombudsmen</a:t>
            </a:r>
            <a:endParaRPr lang="en-US" dirty="0"/>
          </a:p>
        </p:txBody>
      </p:sp>
      <p:pic>
        <p:nvPicPr>
          <p:cNvPr id="4" name="Picture 4" descr="NORClogo"/>
          <p:cNvPicPr>
            <a:picLocks noChangeAspect="1" noChangeArrowheads="1"/>
          </p:cNvPicPr>
          <p:nvPr/>
        </p:nvPicPr>
        <p:blipFill>
          <a:blip r:embed="rId2" cstate="print"/>
          <a:srcRect/>
          <a:stretch>
            <a:fillRect/>
          </a:stretch>
        </p:blipFill>
        <p:spPr bwMode="auto">
          <a:xfrm>
            <a:off x="833438" y="465137"/>
            <a:ext cx="7874763" cy="1269287"/>
          </a:xfrm>
          <a:prstGeom prst="rect">
            <a:avLst/>
          </a:prstGeom>
          <a:noFill/>
          <a:ln w="9525">
            <a:noFill/>
            <a:miter lim="800000"/>
            <a:headEnd/>
            <a:tailEnd/>
          </a:ln>
        </p:spPr>
      </p:pic>
      <p:sp>
        <p:nvSpPr>
          <p:cNvPr id="5" name="TextBox 2"/>
          <p:cNvSpPr txBox="1">
            <a:spLocks noChangeArrowheads="1"/>
          </p:cNvSpPr>
          <p:nvPr/>
        </p:nvSpPr>
        <p:spPr bwMode="auto">
          <a:xfrm>
            <a:off x="685799" y="4442192"/>
            <a:ext cx="8022401" cy="1938992"/>
          </a:xfrm>
          <a:prstGeom prst="rect">
            <a:avLst/>
          </a:prstGeom>
          <a:noFill/>
          <a:ln w="9525">
            <a:noFill/>
            <a:miter lim="800000"/>
            <a:headEnd/>
            <a:tailEnd/>
          </a:ln>
        </p:spPr>
        <p:txBody>
          <a:bodyPr wrap="square">
            <a:prstTxWarp prst="textNoShape">
              <a:avLst/>
            </a:prstTxWarp>
            <a:spAutoFit/>
          </a:bodyPr>
          <a:lstStyle/>
          <a:p>
            <a:r>
              <a:rPr lang="en-US" sz="2000" b="1" dirty="0" smtClean="0">
                <a:ea typeface="Arial" pitchFamily="127" charset="0"/>
                <a:cs typeface="Arial" pitchFamily="127" charset="0"/>
              </a:rPr>
              <a:t>Charles </a:t>
            </a:r>
            <a:r>
              <a:rPr lang="en-US" sz="2000" b="1" dirty="0" err="1" smtClean="0">
                <a:ea typeface="Arial" pitchFamily="127" charset="0"/>
                <a:cs typeface="Arial" pitchFamily="127" charset="0"/>
              </a:rPr>
              <a:t>Sabatino</a:t>
            </a:r>
            <a:r>
              <a:rPr lang="en-US" sz="2000" b="1" dirty="0" smtClean="0">
                <a:ea typeface="Arial" pitchFamily="127" charset="0"/>
                <a:cs typeface="Arial" pitchFamily="127" charset="0"/>
              </a:rPr>
              <a:t> </a:t>
            </a:r>
          </a:p>
          <a:p>
            <a:r>
              <a:rPr lang="en-US" sz="2000" dirty="0" smtClean="0">
                <a:ea typeface="Arial" pitchFamily="127" charset="0"/>
                <a:cs typeface="Arial" pitchFamily="127" charset="0"/>
              </a:rPr>
              <a:t>Director, American Bar Association Commission on Law &amp; Aging</a:t>
            </a:r>
          </a:p>
          <a:p>
            <a:r>
              <a:rPr lang="en-US" sz="2000" b="1" dirty="0" smtClean="0">
                <a:ea typeface="Arial" pitchFamily="127" charset="0"/>
                <a:cs typeface="Arial" pitchFamily="127" charset="0"/>
              </a:rPr>
              <a:t>Maria Greene </a:t>
            </a:r>
          </a:p>
          <a:p>
            <a:r>
              <a:rPr lang="en-US" sz="2000" dirty="0" smtClean="0">
                <a:ea typeface="Arial" pitchFamily="127" charset="0"/>
                <a:cs typeface="Arial" pitchFamily="127" charset="0"/>
              </a:rPr>
              <a:t>Consultant, National LTC Ombudsman Resource Center</a:t>
            </a:r>
          </a:p>
          <a:p>
            <a:endParaRPr lang="en-US" sz="2000" dirty="0" smtClean="0">
              <a:ea typeface="Arial" pitchFamily="127" charset="0"/>
              <a:cs typeface="Arial" pitchFamily="127" charset="0"/>
            </a:endParaRPr>
          </a:p>
          <a:p>
            <a:r>
              <a:rPr lang="en-US" sz="2000" dirty="0" smtClean="0">
                <a:ea typeface="Arial" pitchFamily="127" charset="0"/>
                <a:cs typeface="Arial" pitchFamily="127" charset="0"/>
              </a:rPr>
              <a:t>June 16, 2015</a:t>
            </a:r>
            <a:endParaRPr lang="en-US" sz="2000" dirty="0"/>
          </a:p>
        </p:txBody>
      </p:sp>
      <p:sp>
        <p:nvSpPr>
          <p:cNvPr id="7" name="TextBox 6"/>
          <p:cNvSpPr txBox="1"/>
          <p:nvPr/>
        </p:nvSpPr>
        <p:spPr>
          <a:xfrm>
            <a:off x="-102425" y="327791"/>
            <a:ext cx="184666" cy="369332"/>
          </a:xfrm>
          <a:prstGeom prst="rect">
            <a:avLst/>
          </a:prstGeom>
          <a:noFill/>
        </p:spPr>
        <p:txBody>
          <a:bodyPr wrap="none" rtlCol="0">
            <a:spAutoFit/>
          </a:bodyPr>
          <a:lstStyle/>
          <a:p>
            <a:endParaRPr lang="en-US" dirty="0"/>
          </a:p>
        </p:txBody>
      </p:sp>
    </p:spTree>
    <p:extLst>
      <p:ext uri="{BB962C8B-B14F-4D97-AF65-F5344CB8AC3E}">
        <p14:creationId xmlns="" xmlns:p14="http://schemas.microsoft.com/office/powerpoint/2010/main" val="33330995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12153" y="568036"/>
            <a:ext cx="749808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100" normalizeH="0" baseline="0" noProof="0" smtClean="0">
                <a:ln>
                  <a:noFill/>
                </a:ln>
                <a:solidFill>
                  <a:schemeClr val="tx2"/>
                </a:solidFill>
                <a:effectLst/>
                <a:uLnTx/>
                <a:uFillTx/>
                <a:latin typeface="+mj-lt"/>
                <a:ea typeface="ＭＳ Ｐゴシック" pitchFamily="127" charset="-128"/>
                <a:cs typeface="ＭＳ Ｐゴシック" pitchFamily="127" charset="-128"/>
              </a:rPr>
              <a:t>Advance Care Planning (ACP)</a:t>
            </a:r>
            <a:endParaRPr kumimoji="0" lang="en-US" sz="4000" b="0" i="0" u="none" strike="noStrike" kern="1200" cap="none" spc="-100" normalizeH="0" baseline="0" noProof="0" dirty="0">
              <a:ln>
                <a:noFill/>
              </a:ln>
              <a:solidFill>
                <a:schemeClr val="tx2"/>
              </a:solidFill>
              <a:effectLst/>
              <a:uLnTx/>
              <a:uFillTx/>
              <a:latin typeface="+mj-lt"/>
              <a:ea typeface="ＭＳ Ｐゴシック" pitchFamily="127" charset="-128"/>
              <a:cs typeface="ＭＳ Ｐゴシック" pitchFamily="127" charset="-128"/>
            </a:endParaRPr>
          </a:p>
        </p:txBody>
      </p:sp>
      <p:sp>
        <p:nvSpPr>
          <p:cNvPr id="3" name="Content Placeholder 3"/>
          <p:cNvSpPr txBox="1">
            <a:spLocks/>
          </p:cNvSpPr>
          <p:nvPr/>
        </p:nvSpPr>
        <p:spPr>
          <a:xfrm>
            <a:off x="576627" y="1524000"/>
            <a:ext cx="3657600" cy="4663440"/>
          </a:xfrm>
          <a:prstGeom prst="rect">
            <a:avLst/>
          </a:prstGeom>
        </p:spPr>
        <p:txBody>
          <a:bodyPr/>
          <a:lstStyle/>
          <a:p>
            <a:pPr marL="182563" marR="0" lvl="0" indent="-182563" algn="l" defTabSz="914400" rtl="0" eaLnBrk="1" fontAlgn="base" latinLnBrk="0" hangingPunct="1">
              <a:lnSpc>
                <a:spcPct val="100000"/>
              </a:lnSpc>
              <a:spcBef>
                <a:spcPct val="20000"/>
              </a:spcBef>
              <a:spcAft>
                <a:spcPct val="0"/>
              </a:spcAft>
              <a:buClr>
                <a:schemeClr val="accent1"/>
              </a:buClr>
              <a:buSzPct val="85000"/>
              <a:buFont typeface="Arial" pitchFamily="127" charset="0"/>
              <a:buNone/>
              <a:tabLst/>
              <a:defRPr/>
            </a:pPr>
            <a:endParaRPr kumimoji="0" lang="en-US" sz="2400" b="0" i="0" u="none" strike="noStrike" kern="1200" cap="none" spc="0" normalizeH="0" baseline="0" noProof="0" smtClean="0">
              <a:ln>
                <a:noFill/>
              </a:ln>
              <a:solidFill>
                <a:schemeClr val="tx1"/>
              </a:solidFill>
              <a:effectLst/>
              <a:uLnTx/>
              <a:uFillTx/>
              <a:latin typeface="+mn-lt"/>
              <a:ea typeface="ＭＳ Ｐゴシック" pitchFamily="127" charset="-128"/>
              <a:cs typeface="ＭＳ Ｐゴシック" pitchFamily="127" charset="-128"/>
            </a:endParaRPr>
          </a:p>
          <a:p>
            <a:pPr marL="182563" marR="0" lvl="0" indent="-182563" algn="l" defTabSz="914400" rtl="0" eaLnBrk="1" fontAlgn="base" latinLnBrk="0" hangingPunct="1">
              <a:lnSpc>
                <a:spcPct val="100000"/>
              </a:lnSpc>
              <a:spcBef>
                <a:spcPct val="20000"/>
              </a:spcBef>
              <a:spcAft>
                <a:spcPct val="0"/>
              </a:spcAft>
              <a:buClr>
                <a:schemeClr val="accent1"/>
              </a:buClr>
              <a:buSzPct val="85000"/>
              <a:buFont typeface="Arial" pitchFamily="127" charset="0"/>
              <a:buNone/>
              <a:tabLst/>
              <a:defRPr/>
            </a:pPr>
            <a:r>
              <a:rPr kumimoji="0" lang="en-US" sz="2400" b="0" i="0" u="none" strike="noStrike" kern="1200" cap="none" spc="0" normalizeH="0" baseline="0" noProof="0" smtClean="0">
                <a:ln>
                  <a:noFill/>
                </a:ln>
                <a:solidFill>
                  <a:schemeClr val="tx1"/>
                </a:solidFill>
                <a:effectLst/>
                <a:uLnTx/>
                <a:uFillTx/>
                <a:latin typeface="+mn-lt"/>
                <a:ea typeface="ＭＳ Ｐゴシック" pitchFamily="127" charset="-128"/>
                <a:cs typeface="ＭＳ Ｐゴシック" pitchFamily="127" charset="-128"/>
              </a:rPr>
              <a:t>	</a:t>
            </a:r>
          </a:p>
          <a:p>
            <a:pPr marL="182563" marR="0" lvl="0" indent="-182563" algn="l" defTabSz="914400" rtl="0" eaLnBrk="1" fontAlgn="base" latinLnBrk="0" hangingPunct="1">
              <a:lnSpc>
                <a:spcPct val="100000"/>
              </a:lnSpc>
              <a:spcBef>
                <a:spcPct val="20000"/>
              </a:spcBef>
              <a:spcAft>
                <a:spcPct val="0"/>
              </a:spcAft>
              <a:buClr>
                <a:schemeClr val="accent1"/>
              </a:buClr>
              <a:buSzPct val="85000"/>
              <a:buFont typeface="Arial" pitchFamily="127" charset="0"/>
              <a:buNone/>
              <a:tabLst/>
              <a:defRPr/>
            </a:pPr>
            <a:r>
              <a:rPr kumimoji="0" lang="en-US" sz="3600" b="0" i="0" u="none" strike="noStrike" kern="1200" cap="none" spc="0" normalizeH="0" baseline="0" noProof="0" smtClean="0">
                <a:ln>
                  <a:noFill/>
                </a:ln>
                <a:solidFill>
                  <a:schemeClr val="tx1"/>
                </a:solidFill>
                <a:effectLst/>
                <a:uLnTx/>
                <a:uFillTx/>
                <a:latin typeface="+mn-lt"/>
                <a:ea typeface="ＭＳ Ｐゴシック" pitchFamily="127" charset="-128"/>
                <a:cs typeface="ＭＳ Ｐゴシック" pitchFamily="127" charset="-128"/>
              </a:rPr>
              <a:t>	ACP</a:t>
            </a:r>
          </a:p>
          <a:p>
            <a:pPr marL="182563" marR="0" lvl="0" indent="-182563" algn="l" defTabSz="914400" rtl="0" eaLnBrk="1" fontAlgn="base" latinLnBrk="0" hangingPunct="1">
              <a:lnSpc>
                <a:spcPct val="100000"/>
              </a:lnSpc>
              <a:spcBef>
                <a:spcPct val="20000"/>
              </a:spcBef>
              <a:spcAft>
                <a:spcPct val="0"/>
              </a:spcAft>
              <a:buClr>
                <a:schemeClr val="accent1"/>
              </a:buClr>
              <a:buSzPct val="85000"/>
              <a:buFont typeface="Arial" pitchFamily="127" charset="0"/>
              <a:buNone/>
              <a:tabLst/>
              <a:defRPr/>
            </a:pPr>
            <a:r>
              <a:rPr kumimoji="0" lang="en-US" sz="3600" b="0" i="0" u="none" strike="noStrike" kern="1200" cap="none" spc="0" normalizeH="0" baseline="0" noProof="0" smtClean="0">
                <a:ln>
                  <a:noFill/>
                </a:ln>
                <a:solidFill>
                  <a:schemeClr val="tx1"/>
                </a:solidFill>
                <a:effectLst/>
                <a:uLnTx/>
                <a:uFillTx/>
                <a:latin typeface="+mn-lt"/>
                <a:ea typeface="ＭＳ Ｐゴシック" pitchFamily="127" charset="-128"/>
                <a:cs typeface="ＭＳ Ｐゴシック" pitchFamily="127" charset="-128"/>
              </a:rPr>
              <a:t>	It’s all about Conversations</a:t>
            </a:r>
            <a:endParaRPr kumimoji="0" lang="en-US" sz="3600" b="0" i="0" u="none" strike="noStrike" kern="1200" cap="none" spc="0" normalizeH="0" baseline="0" noProof="0" dirty="0">
              <a:ln>
                <a:noFill/>
              </a:ln>
              <a:solidFill>
                <a:schemeClr val="tx1"/>
              </a:solidFill>
              <a:effectLst/>
              <a:uLnTx/>
              <a:uFillTx/>
              <a:latin typeface="+mn-lt"/>
              <a:ea typeface="ＭＳ Ｐゴシック" pitchFamily="127" charset="-128"/>
              <a:cs typeface="ＭＳ Ｐゴシック" pitchFamily="127" charset="-128"/>
            </a:endParaRPr>
          </a:p>
        </p:txBody>
      </p:sp>
      <p:pic>
        <p:nvPicPr>
          <p:cNvPr id="4" name="Content Placeholder 5" descr="3 people talking.jpg"/>
          <p:cNvPicPr>
            <a:picLocks noChangeAspect="1"/>
          </p:cNvPicPr>
          <p:nvPr/>
        </p:nvPicPr>
        <p:blipFill>
          <a:blip r:embed="rId2" cstate="print"/>
          <a:stretch>
            <a:fillRect/>
          </a:stretch>
        </p:blipFill>
        <p:spPr>
          <a:xfrm>
            <a:off x="4234227" y="2133600"/>
            <a:ext cx="4424863" cy="346813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92727" y="457200"/>
            <a:ext cx="7917873" cy="11430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100" normalizeH="0" baseline="0" noProof="0" smtClean="0">
                <a:ln>
                  <a:noFill/>
                </a:ln>
                <a:solidFill>
                  <a:schemeClr val="tx2"/>
                </a:solidFill>
                <a:effectLst/>
                <a:uLnTx/>
                <a:uFillTx/>
                <a:latin typeface="Gill Sans" pitchFamily="34" charset="0"/>
                <a:ea typeface="ＭＳ Ｐゴシック" pitchFamily="127" charset="-128"/>
                <a:cs typeface="ＭＳ Ｐゴシック" pitchFamily="127" charset="-128"/>
              </a:rPr>
              <a:t>Effective Advance Planning – </a:t>
            </a:r>
            <a:br>
              <a:rPr kumimoji="0" lang="en-US" sz="3200" b="1" i="0" u="none" strike="noStrike" kern="1200" cap="none" spc="-100" normalizeH="0" baseline="0" noProof="0" smtClean="0">
                <a:ln>
                  <a:noFill/>
                </a:ln>
                <a:solidFill>
                  <a:schemeClr val="tx2"/>
                </a:solidFill>
                <a:effectLst/>
                <a:uLnTx/>
                <a:uFillTx/>
                <a:latin typeface="Gill Sans" pitchFamily="34" charset="0"/>
                <a:ea typeface="ＭＳ Ｐゴシック" pitchFamily="127" charset="-128"/>
                <a:cs typeface="ＭＳ Ｐゴシック" pitchFamily="127" charset="-128"/>
              </a:rPr>
            </a:br>
            <a:r>
              <a:rPr kumimoji="0" lang="en-US" sz="3200" b="1" i="0" u="none" strike="noStrike" kern="1200" cap="none" spc="-100" normalizeH="0" baseline="0" noProof="0" smtClean="0">
                <a:ln>
                  <a:noFill/>
                </a:ln>
                <a:solidFill>
                  <a:schemeClr val="tx2"/>
                </a:solidFill>
                <a:effectLst/>
                <a:uLnTx/>
                <a:uFillTx/>
                <a:latin typeface="Gill Sans" pitchFamily="34" charset="0"/>
                <a:ea typeface="ＭＳ Ｐゴシック" pitchFamily="127" charset="-128"/>
                <a:cs typeface="ＭＳ Ｐゴシック" pitchFamily="127" charset="-128"/>
              </a:rPr>
              <a:t>A Communications Approach</a:t>
            </a:r>
            <a:endParaRPr kumimoji="0" lang="en-US" sz="3200" b="1" i="0" u="none" strike="noStrike" kern="1200" cap="none" spc="-100" normalizeH="0" baseline="0" noProof="0" dirty="0" smtClean="0">
              <a:ln>
                <a:noFill/>
              </a:ln>
              <a:solidFill>
                <a:schemeClr val="tx2"/>
              </a:solidFill>
              <a:effectLst/>
              <a:uLnTx/>
              <a:uFillTx/>
              <a:latin typeface="Gill Sans" pitchFamily="34" charset="0"/>
              <a:ea typeface="ＭＳ Ｐゴシック" pitchFamily="127" charset="-128"/>
              <a:cs typeface="ＭＳ Ｐゴシック" pitchFamily="127" charset="-128"/>
            </a:endParaRPr>
          </a:p>
        </p:txBody>
      </p:sp>
      <p:sp>
        <p:nvSpPr>
          <p:cNvPr id="3" name="Rectangle 3"/>
          <p:cNvSpPr txBox="1">
            <a:spLocks noChangeArrowheads="1"/>
          </p:cNvSpPr>
          <p:nvPr/>
        </p:nvSpPr>
        <p:spPr>
          <a:xfrm>
            <a:off x="692727" y="2161309"/>
            <a:ext cx="7467600" cy="3581400"/>
          </a:xfrm>
          <a:prstGeom prst="rect">
            <a:avLst/>
          </a:prstGeom>
        </p:spPr>
        <p:txBody>
          <a:bodyPr/>
          <a:lstStyle/>
          <a:p>
            <a:pPr marL="182563" marR="0" lvl="0" indent="-182563" algn="l" defTabSz="914400" rtl="0" eaLnBrk="1" fontAlgn="base" latinLnBrk="0" hangingPunct="1">
              <a:lnSpc>
                <a:spcPct val="90000"/>
              </a:lnSpc>
              <a:spcBef>
                <a:spcPct val="20000"/>
              </a:spcBef>
              <a:spcAft>
                <a:spcPct val="0"/>
              </a:spcAft>
              <a:buClr>
                <a:schemeClr val="accent1"/>
              </a:buClr>
              <a:buSzPct val="85000"/>
              <a:buFontTx/>
              <a:buNone/>
              <a:tabLst/>
              <a:defRPr/>
            </a:pPr>
            <a:endParaRPr kumimoji="0" lang="en-US" sz="3200" b="1" i="0" u="none" strike="noStrike" kern="1200" cap="none" spc="0" normalizeH="0" baseline="0" noProof="0" dirty="0" smtClean="0">
              <a:ln>
                <a:noFill/>
              </a:ln>
              <a:solidFill>
                <a:schemeClr val="tx1"/>
              </a:solidFill>
              <a:effectLst/>
              <a:uLnTx/>
              <a:uFillTx/>
              <a:latin typeface="Gill Sans" pitchFamily="34" charset="0"/>
              <a:ea typeface="ＭＳ Ｐゴシック" pitchFamily="127" charset="-128"/>
              <a:cs typeface="ＭＳ Ｐゴシック" pitchFamily="127" charset="-128"/>
            </a:endParaRPr>
          </a:p>
          <a:p>
            <a:pPr marL="182563" marR="0" lvl="0" indent="-182563" algn="l" defTabSz="914400" rtl="0" eaLnBrk="1" fontAlgn="base" latinLnBrk="0" hangingPunct="1">
              <a:lnSpc>
                <a:spcPct val="90000"/>
              </a:lnSpc>
              <a:spcBef>
                <a:spcPct val="20000"/>
              </a:spcBef>
              <a:spcAft>
                <a:spcPct val="0"/>
              </a:spcAft>
              <a:buClr>
                <a:schemeClr val="accent1"/>
              </a:buClr>
              <a:buSzPct val="85000"/>
              <a:buFontTx/>
              <a:buNone/>
              <a:tabLst/>
              <a:defRPr/>
            </a:pPr>
            <a:r>
              <a:rPr kumimoji="0" lang="en-US" sz="3200" b="1" i="0" u="none" strike="noStrike" kern="1200" cap="none" spc="0" normalizeH="0" baseline="0" noProof="0" dirty="0" smtClean="0">
                <a:ln>
                  <a:noFill/>
                </a:ln>
                <a:solidFill>
                  <a:schemeClr val="tx1"/>
                </a:solidFill>
                <a:effectLst/>
                <a:uLnTx/>
                <a:uFillTx/>
                <a:latin typeface="Gill Sans" pitchFamily="34" charset="0"/>
                <a:ea typeface="ＭＳ Ｐゴシック" pitchFamily="127" charset="-128"/>
                <a:cs typeface="ＭＳ Ｐゴシック" pitchFamily="127" charset="-128"/>
              </a:rPr>
              <a:t>Three Key Questions</a:t>
            </a:r>
          </a:p>
          <a:p>
            <a:pPr marL="182563" marR="0" lvl="0" indent="-182563" algn="l" defTabSz="914400" rtl="0" eaLnBrk="1" fontAlgn="base" latinLnBrk="0" hangingPunct="1">
              <a:lnSpc>
                <a:spcPct val="90000"/>
              </a:lnSpc>
              <a:spcBef>
                <a:spcPct val="20000"/>
              </a:spcBef>
              <a:spcAft>
                <a:spcPct val="0"/>
              </a:spcAft>
              <a:buClr>
                <a:schemeClr val="accent1"/>
              </a:buClr>
              <a:buSzPct val="85000"/>
              <a:buFontTx/>
              <a:buNone/>
              <a:tabLst/>
              <a:defRPr/>
            </a:pPr>
            <a:endParaRPr kumimoji="0" lang="en-US" sz="2400" b="0" i="0" u="none" strike="noStrike" kern="1200" cap="none" spc="0" normalizeH="0" baseline="0" noProof="0" dirty="0" smtClean="0">
              <a:ln>
                <a:noFill/>
              </a:ln>
              <a:solidFill>
                <a:schemeClr val="tx1"/>
              </a:solidFill>
              <a:effectLst/>
              <a:uLnTx/>
              <a:uFillTx/>
              <a:latin typeface="Gill Sans" pitchFamily="34" charset="0"/>
              <a:ea typeface="ＭＳ Ｐゴシック" pitchFamily="127" charset="-128"/>
              <a:cs typeface="ＭＳ Ｐゴシック" pitchFamily="127" charset="-128"/>
            </a:endParaRPr>
          </a:p>
          <a:p>
            <a:pPr marL="182563" marR="0" lvl="0" indent="-182563" algn="l" defTabSz="914400" rtl="0" eaLnBrk="1" fontAlgn="base" latinLnBrk="0" hangingPunct="1">
              <a:lnSpc>
                <a:spcPct val="90000"/>
              </a:lnSpc>
              <a:spcBef>
                <a:spcPct val="20000"/>
              </a:spcBef>
              <a:spcAft>
                <a:spcPct val="0"/>
              </a:spcAft>
              <a:buClr>
                <a:schemeClr val="accent1"/>
              </a:buClr>
              <a:buSzPct val="85000"/>
              <a:buFontTx/>
              <a:buNone/>
              <a:tabLst/>
              <a:defRPr/>
            </a:pPr>
            <a:endParaRPr kumimoji="0" lang="en-US" sz="2400" b="0" i="0" u="none" strike="noStrike" kern="1200" cap="none" spc="0" normalizeH="0" baseline="0" noProof="0" dirty="0" smtClean="0">
              <a:ln>
                <a:noFill/>
              </a:ln>
              <a:solidFill>
                <a:schemeClr val="tx1"/>
              </a:solidFill>
              <a:effectLst/>
              <a:uLnTx/>
              <a:uFillTx/>
              <a:latin typeface="Gill Sans" pitchFamily="34" charset="0"/>
              <a:ea typeface="ＭＳ Ｐゴシック" pitchFamily="127" charset="-128"/>
              <a:cs typeface="ＭＳ Ｐゴシック" pitchFamily="127" charset="-128"/>
            </a:endParaRPr>
          </a:p>
          <a:p>
            <a:pPr marL="514350" marR="0" lvl="0" indent="-514350" algn="l" defTabSz="914400" rtl="0" eaLnBrk="1" fontAlgn="base" latinLnBrk="0" hangingPunct="1">
              <a:lnSpc>
                <a:spcPct val="90000"/>
              </a:lnSpc>
              <a:spcBef>
                <a:spcPct val="20000"/>
              </a:spcBef>
              <a:spcAft>
                <a:spcPct val="0"/>
              </a:spcAft>
              <a:buClr>
                <a:schemeClr val="accent1"/>
              </a:buClr>
              <a:buSzPct val="110000"/>
              <a:buFont typeface="+mj-lt"/>
              <a:buAutoNum type="arabicPeriod"/>
              <a:tabLst/>
              <a:defRPr/>
            </a:pPr>
            <a:r>
              <a:rPr kumimoji="0" lang="en-US" sz="2800" b="0" i="0" u="none" strike="noStrike" kern="1200" cap="none" spc="0" normalizeH="0" baseline="0" noProof="0" dirty="0" smtClean="0">
                <a:ln>
                  <a:noFill/>
                </a:ln>
                <a:solidFill>
                  <a:schemeClr val="tx1"/>
                </a:solidFill>
                <a:effectLst/>
                <a:uLnTx/>
                <a:uFillTx/>
                <a:latin typeface="Gill Sans" pitchFamily="34" charset="0"/>
                <a:ea typeface="ＭＳ Ｐゴシック" pitchFamily="127" charset="-128"/>
                <a:cs typeface="ＭＳ Ｐゴシック" pitchFamily="127" charset="-128"/>
              </a:rPr>
              <a:t>Who can speak for me if I can’t?</a:t>
            </a:r>
          </a:p>
          <a:p>
            <a:pPr marL="514350" marR="0" lvl="0" indent="-514350" algn="l" defTabSz="914400" rtl="0" eaLnBrk="1" fontAlgn="base" latinLnBrk="0" hangingPunct="1">
              <a:lnSpc>
                <a:spcPct val="90000"/>
              </a:lnSpc>
              <a:spcBef>
                <a:spcPct val="20000"/>
              </a:spcBef>
              <a:spcAft>
                <a:spcPct val="0"/>
              </a:spcAft>
              <a:buClr>
                <a:schemeClr val="accent1"/>
              </a:buClr>
              <a:buSzPct val="110000"/>
              <a:buFont typeface="+mj-lt"/>
              <a:buAutoNum type="arabicPeriod"/>
              <a:tabLst/>
              <a:defRPr/>
            </a:pPr>
            <a:r>
              <a:rPr kumimoji="0" lang="en-US" sz="2800" b="0" i="0" u="none" strike="noStrike" kern="1200" cap="none" spc="0" normalizeH="0" baseline="0" noProof="0" dirty="0" smtClean="0">
                <a:ln>
                  <a:noFill/>
                </a:ln>
                <a:solidFill>
                  <a:schemeClr val="tx1"/>
                </a:solidFill>
                <a:effectLst/>
                <a:uLnTx/>
                <a:uFillTx/>
                <a:latin typeface="Gill Sans" pitchFamily="34" charset="0"/>
                <a:ea typeface="ＭＳ Ｐゴシック" pitchFamily="127" charset="-128"/>
                <a:cs typeface="ＭＳ Ｐゴシック" pitchFamily="127" charset="-128"/>
              </a:rPr>
              <a:t>What guidance do I want to give?</a:t>
            </a:r>
          </a:p>
          <a:p>
            <a:pPr marL="514350" marR="0" lvl="0" indent="-514350" algn="l" defTabSz="914400" rtl="0" eaLnBrk="1" fontAlgn="base" latinLnBrk="0" hangingPunct="1">
              <a:lnSpc>
                <a:spcPct val="90000"/>
              </a:lnSpc>
              <a:spcBef>
                <a:spcPct val="20000"/>
              </a:spcBef>
              <a:spcAft>
                <a:spcPct val="0"/>
              </a:spcAft>
              <a:buClr>
                <a:schemeClr val="accent1"/>
              </a:buClr>
              <a:buSzPct val="110000"/>
              <a:buFont typeface="+mj-lt"/>
              <a:buAutoNum type="arabicPeriod"/>
              <a:tabLst/>
              <a:defRPr/>
            </a:pPr>
            <a:r>
              <a:rPr kumimoji="0" lang="en-US" sz="2800" b="0" i="0" u="none" strike="noStrike" kern="1200" cap="none" spc="0" normalizeH="0" baseline="0" noProof="0" dirty="0" smtClean="0">
                <a:ln>
                  <a:noFill/>
                </a:ln>
                <a:solidFill>
                  <a:schemeClr val="tx1"/>
                </a:solidFill>
                <a:effectLst/>
                <a:uLnTx/>
                <a:uFillTx/>
                <a:latin typeface="Gill Sans" pitchFamily="34" charset="0"/>
                <a:ea typeface="ＭＳ Ｐゴシック" pitchFamily="127" charset="-128"/>
                <a:cs typeface="ＭＳ Ｐゴシック" pitchFamily="127" charset="-128"/>
              </a:rPr>
              <a:t>What’s the best way to communicate all this?</a:t>
            </a:r>
          </a:p>
        </p:txBody>
      </p:sp>
      <p:pic>
        <p:nvPicPr>
          <p:cNvPr id="4" name="Picture 2" descr="C:\Users\sabatinc\AppData\Local\Microsoft\Windows\Temporary Internet Files\Content.IE5\UR4QFOAI\question-mark[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061363" y="2161309"/>
            <a:ext cx="1600200" cy="160020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15636" y="734291"/>
            <a:ext cx="4800600" cy="1143000"/>
          </a:xfrm>
          <a:prstGeom prst="rect">
            <a:avLst/>
          </a:prstGeom>
        </p:spPr>
        <p:txBody>
          <a:bodyPr>
            <a:noAutofit/>
          </a:bodyPr>
          <a:lstStyle/>
          <a:p>
            <a:pPr marL="742950" marR="0" lvl="0" indent="-74295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4000" b="0" i="0" u="none" strike="noStrike" kern="1200" cap="none" spc="-100" normalizeH="0" baseline="0" noProof="0" dirty="0" smtClean="0">
                <a:ln>
                  <a:noFill/>
                </a:ln>
                <a:solidFill>
                  <a:schemeClr val="tx2"/>
                </a:solidFill>
                <a:effectLst/>
                <a:uLnTx/>
                <a:uFillTx/>
                <a:latin typeface="Gill Sans" pitchFamily="34" charset="0"/>
                <a:ea typeface="ＭＳ Ｐゴシック" pitchFamily="127" charset="-128"/>
                <a:cs typeface="ＭＳ Ｐゴシック" pitchFamily="127" charset="-128"/>
              </a:rPr>
              <a:t>Who can speak </a:t>
            </a:r>
            <a:br>
              <a:rPr kumimoji="0" lang="en-US" sz="4000" b="0" i="0" u="none" strike="noStrike" kern="1200" cap="none" spc="-100" normalizeH="0" baseline="0" noProof="0" dirty="0" smtClean="0">
                <a:ln>
                  <a:noFill/>
                </a:ln>
                <a:solidFill>
                  <a:schemeClr val="tx2"/>
                </a:solidFill>
                <a:effectLst/>
                <a:uLnTx/>
                <a:uFillTx/>
                <a:latin typeface="Gill Sans" pitchFamily="34" charset="0"/>
                <a:ea typeface="ＭＳ Ｐゴシック" pitchFamily="127" charset="-128"/>
                <a:cs typeface="ＭＳ Ｐゴシック" pitchFamily="127" charset="-128"/>
              </a:rPr>
            </a:br>
            <a:r>
              <a:rPr kumimoji="0" lang="en-US" sz="4000" b="0" i="0" u="none" strike="noStrike" kern="1200" cap="none" spc="-100" normalizeH="0" baseline="0" noProof="0" dirty="0" smtClean="0">
                <a:ln>
                  <a:noFill/>
                </a:ln>
                <a:solidFill>
                  <a:schemeClr val="tx2"/>
                </a:solidFill>
                <a:effectLst/>
                <a:uLnTx/>
                <a:uFillTx/>
                <a:latin typeface="Gill Sans" pitchFamily="34" charset="0"/>
                <a:ea typeface="ＭＳ Ｐゴシック" pitchFamily="127" charset="-128"/>
                <a:cs typeface="ＭＳ Ｐゴシック" pitchFamily="127" charset="-128"/>
              </a:rPr>
              <a:t>for me if I can’t?</a:t>
            </a:r>
            <a:endParaRPr kumimoji="0" lang="en-US" sz="4000" b="0" i="0" u="none" strike="noStrike" kern="1200" cap="none" spc="-100" normalizeH="0" baseline="0" noProof="0" dirty="0">
              <a:ln>
                <a:noFill/>
              </a:ln>
              <a:solidFill>
                <a:schemeClr val="tx2"/>
              </a:solidFill>
              <a:effectLst/>
              <a:uLnTx/>
              <a:uFillTx/>
              <a:latin typeface="+mj-lt"/>
              <a:ea typeface="ＭＳ Ｐゴシック" pitchFamily="127" charset="-128"/>
              <a:cs typeface="ＭＳ Ｐゴシック" pitchFamily="127" charset="-128"/>
            </a:endParaRPr>
          </a:p>
        </p:txBody>
      </p:sp>
      <p:pic>
        <p:nvPicPr>
          <p:cNvPr id="3"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424055" y="734291"/>
            <a:ext cx="2933700" cy="1926463"/>
          </a:xfrm>
          <a:prstGeom prst="rect">
            <a:avLst/>
          </a:prstGeom>
        </p:spPr>
      </p:pic>
      <p:sp>
        <p:nvSpPr>
          <p:cNvPr id="4" name="Content Placeholder 2"/>
          <p:cNvSpPr txBox="1">
            <a:spLocks/>
          </p:cNvSpPr>
          <p:nvPr/>
        </p:nvSpPr>
        <p:spPr>
          <a:xfrm>
            <a:off x="415636" y="2916382"/>
            <a:ext cx="8049491" cy="3304309"/>
          </a:xfrm>
          <a:prstGeom prst="rect">
            <a:avLst/>
          </a:prstGeom>
        </p:spPr>
        <p:txBody>
          <a:bodyPr>
            <a:normAutofit/>
          </a:bodyPr>
          <a:lstStyle/>
          <a:p>
            <a:pPr marL="82296" marR="0" lvl="0" indent="0" algn="l" defTabSz="914400" rtl="0" eaLnBrk="1" fontAlgn="base" latinLnBrk="0" hangingPunct="1">
              <a:lnSpc>
                <a:spcPct val="100000"/>
              </a:lnSpc>
              <a:spcBef>
                <a:spcPct val="20000"/>
              </a:spcBef>
              <a:spcAft>
                <a:spcPct val="0"/>
              </a:spcAft>
              <a:buClr>
                <a:schemeClr val="accent1"/>
              </a:buClr>
              <a:buSzPct val="85000"/>
              <a:buFont typeface="Arial" pitchFamily="127" charset="0"/>
              <a:buNone/>
              <a:tabLst/>
              <a:defRPr/>
            </a:pPr>
            <a:r>
              <a:rPr kumimoji="0" lang="en-US" sz="2400" b="0" i="0" u="none" strike="noStrike" kern="1200" cap="none" spc="0" normalizeH="0" baseline="0" noProof="0" dirty="0" smtClean="0">
                <a:ln>
                  <a:noFill/>
                </a:ln>
                <a:solidFill>
                  <a:schemeClr val="tx1"/>
                </a:solidFill>
                <a:effectLst/>
                <a:uLnTx/>
                <a:uFillTx/>
                <a:latin typeface="+mn-lt"/>
                <a:ea typeface="ＭＳ Ｐゴシック" pitchFamily="127" charset="-128"/>
                <a:cs typeface="ＭＳ Ｐゴシック" pitchFamily="127" charset="-128"/>
              </a:rPr>
              <a:t>Priority of authority…</a:t>
            </a:r>
          </a:p>
          <a:p>
            <a:pPr marL="596646" marR="0" lvl="0" indent="-514350" algn="l" defTabSz="914400" rtl="0" eaLnBrk="1" fontAlgn="base" latinLnBrk="0" hangingPunct="1">
              <a:lnSpc>
                <a:spcPct val="100000"/>
              </a:lnSpc>
              <a:spcBef>
                <a:spcPct val="20000"/>
              </a:spcBef>
              <a:spcAft>
                <a:spcPct val="0"/>
              </a:spcAft>
              <a:buClr>
                <a:schemeClr val="accent1"/>
              </a:buClr>
              <a:buSzPct val="85000"/>
              <a:buFont typeface="+mj-lt"/>
              <a:buAutoNum type="arabicPeriod"/>
              <a:tabLst/>
              <a:defRPr/>
            </a:pPr>
            <a:r>
              <a:rPr kumimoji="0" lang="en-US" sz="2400" b="0" i="0" u="none" strike="noStrike" kern="1200" cap="none" spc="0" normalizeH="0" baseline="0" noProof="0" dirty="0" smtClean="0">
                <a:ln>
                  <a:noFill/>
                </a:ln>
                <a:solidFill>
                  <a:schemeClr val="tx1"/>
                </a:solidFill>
                <a:effectLst/>
                <a:uLnTx/>
                <a:uFillTx/>
                <a:latin typeface="+mn-lt"/>
                <a:ea typeface="ＭＳ Ｐゴシック" pitchFamily="127" charset="-128"/>
                <a:cs typeface="ＭＳ Ｐゴシック" pitchFamily="127" charset="-128"/>
              </a:rPr>
              <a:t>The person you appoint under a legally recognized document.</a:t>
            </a:r>
          </a:p>
          <a:p>
            <a:pPr marL="596646" marR="0" lvl="0" indent="-514350" algn="l" defTabSz="914400" rtl="0" eaLnBrk="1" fontAlgn="base" latinLnBrk="0" hangingPunct="1">
              <a:lnSpc>
                <a:spcPct val="100000"/>
              </a:lnSpc>
              <a:spcBef>
                <a:spcPct val="20000"/>
              </a:spcBef>
              <a:spcAft>
                <a:spcPct val="0"/>
              </a:spcAft>
              <a:buClr>
                <a:schemeClr val="accent1"/>
              </a:buClr>
              <a:buSzPct val="85000"/>
              <a:buFont typeface="+mj-lt"/>
              <a:buAutoNum type="arabicPeriod"/>
              <a:tabLst/>
              <a:defRPr/>
            </a:pPr>
            <a:r>
              <a:rPr kumimoji="0" lang="en-US" sz="2400" b="0" i="0" u="none" strike="noStrike" kern="1200" cap="none" spc="0" normalizeH="0" baseline="0" noProof="0" dirty="0" smtClean="0">
                <a:ln>
                  <a:noFill/>
                </a:ln>
                <a:solidFill>
                  <a:schemeClr val="tx1"/>
                </a:solidFill>
                <a:effectLst/>
                <a:uLnTx/>
                <a:uFillTx/>
                <a:latin typeface="+mn-lt"/>
                <a:ea typeface="ＭＳ Ｐゴシック" pitchFamily="127" charset="-128"/>
                <a:cs typeface="ＭＳ Ｐゴシック" pitchFamily="127" charset="-128"/>
              </a:rPr>
              <a:t>Guardian/conservator with health decisions authority.</a:t>
            </a:r>
          </a:p>
          <a:p>
            <a:pPr marL="596646" marR="0" lvl="0" indent="-514350" algn="l" defTabSz="914400" rtl="0" eaLnBrk="1" fontAlgn="base" latinLnBrk="0" hangingPunct="1">
              <a:lnSpc>
                <a:spcPct val="100000"/>
              </a:lnSpc>
              <a:spcBef>
                <a:spcPct val="20000"/>
              </a:spcBef>
              <a:spcAft>
                <a:spcPct val="0"/>
              </a:spcAft>
              <a:buClr>
                <a:schemeClr val="accent1"/>
              </a:buClr>
              <a:buSzPct val="85000"/>
              <a:buFont typeface="+mj-lt"/>
              <a:buAutoNum type="arabicPeriod"/>
              <a:tabLst/>
              <a:defRPr/>
            </a:pPr>
            <a:r>
              <a:rPr kumimoji="0" lang="en-US" sz="2400" b="0" i="0" u="none" strike="noStrike" kern="1200" cap="none" spc="0" normalizeH="0" baseline="0" noProof="0" dirty="0" smtClean="0">
                <a:ln>
                  <a:noFill/>
                </a:ln>
                <a:solidFill>
                  <a:schemeClr val="tx1"/>
                </a:solidFill>
                <a:effectLst/>
                <a:uLnTx/>
                <a:uFillTx/>
                <a:latin typeface="+mn-lt"/>
                <a:ea typeface="ＭＳ Ｐゴシック" pitchFamily="127" charset="-128"/>
                <a:cs typeface="ＭＳ Ｐゴシック" pitchFamily="127" charset="-128"/>
              </a:rPr>
              <a:t>Default surrogate under state law, see…</a:t>
            </a:r>
          </a:p>
          <a:p>
            <a:pPr marL="82296" marR="0" lvl="0" indent="0" algn="l" defTabSz="914400" rtl="0" eaLnBrk="1" fontAlgn="base" latinLnBrk="0" hangingPunct="1">
              <a:lnSpc>
                <a:spcPct val="100000"/>
              </a:lnSpc>
              <a:spcBef>
                <a:spcPct val="20000"/>
              </a:spcBef>
              <a:spcAft>
                <a:spcPct val="0"/>
              </a:spcAft>
              <a:buClr>
                <a:schemeClr val="accent1"/>
              </a:buClr>
              <a:buSzPct val="85000"/>
              <a:buFont typeface="Arial" pitchFamily="127" charset="0"/>
              <a:buNone/>
              <a:tabLst/>
              <a:defRPr/>
            </a:pPr>
            <a:r>
              <a:rPr kumimoji="0" lang="en-US" sz="2400" b="0" i="0" u="none" strike="noStrike" kern="1200" cap="none" spc="0" normalizeH="0" baseline="0" noProof="0" dirty="0" smtClean="0">
                <a:ln>
                  <a:noFill/>
                </a:ln>
                <a:solidFill>
                  <a:schemeClr val="tx1"/>
                </a:solidFill>
                <a:effectLst/>
                <a:uLnTx/>
                <a:uFillTx/>
                <a:latin typeface="+mn-lt"/>
                <a:ea typeface="ＭＳ Ｐゴシック" pitchFamily="127" charset="-128"/>
                <a:cs typeface="ＭＳ Ｐゴシック" pitchFamily="127" charset="-128"/>
                <a:hlinkClick r:id="rId3"/>
              </a:rPr>
              <a:t>www.americanbar.org/groups/law_aging/resources/health_care_decision_making.html</a:t>
            </a:r>
            <a:endParaRPr kumimoji="0" lang="en-US" sz="2400" b="0" i="0" u="none" strike="noStrike" kern="1200" cap="none" spc="0" normalizeH="0" baseline="0" noProof="0" dirty="0" smtClean="0">
              <a:ln>
                <a:noFill/>
              </a:ln>
              <a:solidFill>
                <a:schemeClr val="tx1"/>
              </a:solidFill>
              <a:effectLst/>
              <a:uLnTx/>
              <a:uFillTx/>
              <a:latin typeface="+mn-lt"/>
              <a:ea typeface="ＭＳ Ｐゴシック" pitchFamily="127" charset="-128"/>
              <a:cs typeface="ＭＳ Ｐゴシック" pitchFamily="127" charset="-128"/>
            </a:endParaRPr>
          </a:p>
          <a:p>
            <a:pPr marL="82296" marR="0" lvl="0" indent="0" algn="l" defTabSz="914400" rtl="0" eaLnBrk="1" fontAlgn="base" latinLnBrk="0" hangingPunct="1">
              <a:lnSpc>
                <a:spcPct val="100000"/>
              </a:lnSpc>
              <a:spcBef>
                <a:spcPct val="20000"/>
              </a:spcBef>
              <a:spcAft>
                <a:spcPct val="0"/>
              </a:spcAft>
              <a:buClr>
                <a:schemeClr val="accent1"/>
              </a:buClr>
              <a:buSzPct val="85000"/>
              <a:buFont typeface="Arial" pitchFamily="127" charset="0"/>
              <a:buNone/>
              <a:tabLst/>
              <a:defRPr/>
            </a:pPr>
            <a:endParaRPr kumimoji="0" lang="en-US" sz="2400" b="0" i="0" u="none" strike="noStrike" kern="1200" cap="none" spc="0" normalizeH="0" baseline="0" noProof="0" dirty="0" smtClean="0">
              <a:ln>
                <a:noFill/>
              </a:ln>
              <a:solidFill>
                <a:schemeClr val="tx1"/>
              </a:solidFill>
              <a:effectLst/>
              <a:uLnTx/>
              <a:uFillTx/>
              <a:latin typeface="+mn-lt"/>
              <a:ea typeface="ＭＳ Ｐゴシック" pitchFamily="127" charset="-128"/>
              <a:cs typeface="ＭＳ Ｐゴシック" pitchFamily="127" charset="-128"/>
            </a:endParaRPr>
          </a:p>
          <a:p>
            <a:pPr marL="596646" marR="0" lvl="0" indent="-514350" algn="l" defTabSz="914400" rtl="0" eaLnBrk="1" fontAlgn="base" latinLnBrk="0" hangingPunct="1">
              <a:lnSpc>
                <a:spcPct val="100000"/>
              </a:lnSpc>
              <a:spcBef>
                <a:spcPct val="20000"/>
              </a:spcBef>
              <a:spcAft>
                <a:spcPct val="0"/>
              </a:spcAft>
              <a:buClr>
                <a:schemeClr val="accent1"/>
              </a:buClr>
              <a:buSzPct val="85000"/>
              <a:buFont typeface="+mj-lt"/>
              <a:buAutoNum type="arabicPeriod"/>
              <a:tabLst/>
              <a:defRPr/>
            </a:pPr>
            <a:endParaRPr kumimoji="0" lang="en-US" sz="2400" b="0" i="0" u="none" strike="noStrike" kern="1200" cap="none" spc="0" normalizeH="0" baseline="0" noProof="0" dirty="0">
              <a:ln>
                <a:noFill/>
              </a:ln>
              <a:solidFill>
                <a:schemeClr val="tx1"/>
              </a:solidFill>
              <a:effectLst/>
              <a:uLnTx/>
              <a:uFillTx/>
              <a:latin typeface="+mn-lt"/>
              <a:ea typeface="ＭＳ Ｐゴシック" pitchFamily="127" charset="-128"/>
              <a:cs typeface="ＭＳ Ｐゴシック" pitchFamily="127" charset="-128"/>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1"/>
          <p:cNvSpPr txBox="1">
            <a:spLocks noChangeArrowheads="1"/>
          </p:cNvSpPr>
          <p:nvPr/>
        </p:nvSpPr>
        <p:spPr bwMode="auto">
          <a:xfrm>
            <a:off x="609600" y="1524000"/>
            <a:ext cx="7695962" cy="50352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marL="0" indent="0">
              <a:lnSpc>
                <a:spcPct val="110000"/>
              </a:lnSpc>
              <a:defRPr/>
            </a:pPr>
            <a:r>
              <a:rPr lang="en-US" sz="2800" i="1" dirty="0">
                <a:solidFill>
                  <a:schemeClr val="tx2"/>
                </a:solidFill>
                <a:latin typeface="Arial" charset="0"/>
              </a:rPr>
              <a:t>The ideal health care proxy…</a:t>
            </a:r>
          </a:p>
          <a:p>
            <a:pPr lvl="1">
              <a:lnSpc>
                <a:spcPct val="110000"/>
              </a:lnSpc>
              <a:buFontTx/>
              <a:buAutoNum type="arabicPeriod"/>
              <a:defRPr/>
            </a:pPr>
            <a:r>
              <a:rPr lang="en-US" dirty="0" smtClean="0">
                <a:latin typeface="Arial" charset="0"/>
              </a:rPr>
              <a:t>Meets the legal criteria.</a:t>
            </a:r>
          </a:p>
          <a:p>
            <a:pPr lvl="1">
              <a:lnSpc>
                <a:spcPct val="110000"/>
              </a:lnSpc>
              <a:buFontTx/>
              <a:buAutoNum type="arabicPeriod"/>
              <a:defRPr/>
            </a:pPr>
            <a:r>
              <a:rPr lang="en-US" dirty="0" smtClean="0">
                <a:latin typeface="Arial" charset="0"/>
              </a:rPr>
              <a:t>Willing to speak on your behalf.</a:t>
            </a:r>
          </a:p>
          <a:p>
            <a:pPr lvl="1">
              <a:lnSpc>
                <a:spcPct val="110000"/>
              </a:lnSpc>
              <a:buFontTx/>
              <a:buAutoNum type="arabicPeriod"/>
              <a:defRPr/>
            </a:pPr>
            <a:r>
              <a:rPr lang="en-US" dirty="0" smtClean="0">
                <a:latin typeface="Arial" charset="0"/>
              </a:rPr>
              <a:t>Able to act on your wishes, not his/hers.</a:t>
            </a:r>
          </a:p>
          <a:p>
            <a:pPr lvl="1">
              <a:lnSpc>
                <a:spcPct val="110000"/>
              </a:lnSpc>
              <a:buFontTx/>
              <a:buAutoNum type="arabicPeriod"/>
              <a:defRPr/>
            </a:pPr>
            <a:r>
              <a:rPr lang="en-US" dirty="0" smtClean="0">
                <a:latin typeface="Arial" charset="0"/>
              </a:rPr>
              <a:t>Can be at your side when needed.</a:t>
            </a:r>
          </a:p>
          <a:p>
            <a:pPr lvl="1">
              <a:lnSpc>
                <a:spcPct val="110000"/>
              </a:lnSpc>
              <a:buFontTx/>
              <a:buAutoNum type="arabicPeriod"/>
              <a:defRPr/>
            </a:pPr>
            <a:r>
              <a:rPr lang="en-US" dirty="0" smtClean="0">
                <a:latin typeface="Arial" charset="0"/>
              </a:rPr>
              <a:t>Knows your values, goals, priorities.</a:t>
            </a:r>
          </a:p>
          <a:p>
            <a:pPr lvl="1">
              <a:lnSpc>
                <a:spcPct val="110000"/>
              </a:lnSpc>
              <a:buFontTx/>
              <a:buAutoNum type="arabicPeriod"/>
              <a:defRPr/>
            </a:pPr>
            <a:r>
              <a:rPr lang="en-US" dirty="0" smtClean="0">
                <a:latin typeface="Arial" charset="0"/>
              </a:rPr>
              <a:t>Can handle the responsibility.</a:t>
            </a:r>
          </a:p>
          <a:p>
            <a:pPr lvl="1">
              <a:lnSpc>
                <a:spcPct val="110000"/>
              </a:lnSpc>
              <a:buFontTx/>
              <a:buAutoNum type="arabicPeriod"/>
              <a:defRPr/>
            </a:pPr>
            <a:r>
              <a:rPr lang="en-US" dirty="0" smtClean="0">
                <a:latin typeface="Arial" charset="0"/>
              </a:rPr>
              <a:t>Will talk with you and listen.</a:t>
            </a:r>
          </a:p>
          <a:p>
            <a:pPr lvl="1">
              <a:lnSpc>
                <a:spcPct val="110000"/>
              </a:lnSpc>
              <a:buFontTx/>
              <a:buAutoNum type="arabicPeriod"/>
              <a:defRPr/>
            </a:pPr>
            <a:r>
              <a:rPr lang="en-US" dirty="0" smtClean="0">
                <a:latin typeface="Arial" charset="0"/>
              </a:rPr>
              <a:t>Will live longer than you.</a:t>
            </a:r>
          </a:p>
          <a:p>
            <a:pPr lvl="1">
              <a:lnSpc>
                <a:spcPct val="110000"/>
              </a:lnSpc>
              <a:buFontTx/>
              <a:buAutoNum type="arabicPeriod"/>
              <a:defRPr/>
            </a:pPr>
            <a:r>
              <a:rPr lang="en-US" dirty="0" smtClean="0">
                <a:latin typeface="Arial" charset="0"/>
              </a:rPr>
              <a:t>Can manage conflict.</a:t>
            </a:r>
          </a:p>
          <a:p>
            <a:pPr lvl="1">
              <a:lnSpc>
                <a:spcPct val="110000"/>
              </a:lnSpc>
              <a:buFontTx/>
              <a:buAutoNum type="arabicPeriod"/>
              <a:defRPr/>
            </a:pPr>
            <a:r>
              <a:rPr lang="en-US" dirty="0" smtClean="0">
                <a:latin typeface="Arial" charset="0"/>
              </a:rPr>
              <a:t>Strong advocate</a:t>
            </a:r>
            <a:r>
              <a:rPr lang="en-US" sz="2800" dirty="0" smtClean="0">
                <a:solidFill>
                  <a:srgbClr val="F8F8F8"/>
                </a:solidFill>
                <a:effectLst>
                  <a:outerShdw blurRad="38100" dist="38100" dir="2700000" algn="tl">
                    <a:srgbClr val="000000"/>
                  </a:outerShdw>
                </a:effectLst>
                <a:latin typeface="Arial" charset="0"/>
              </a:rPr>
              <a:t>.</a:t>
            </a:r>
          </a:p>
          <a:p>
            <a:pPr marL="0" indent="0" algn="r">
              <a:lnSpc>
                <a:spcPct val="110000"/>
              </a:lnSpc>
              <a:defRPr/>
            </a:pPr>
            <a:r>
              <a:rPr lang="en-US" sz="2000" dirty="0" smtClean="0">
                <a:solidFill>
                  <a:schemeClr val="tx2"/>
                </a:solidFill>
                <a:latin typeface="Gill Sans" pitchFamily="34" charset="0"/>
              </a:rPr>
              <a:t>From: ABA Tool </a:t>
            </a:r>
            <a:r>
              <a:rPr lang="en-US" sz="2000" dirty="0">
                <a:solidFill>
                  <a:schemeClr val="tx2"/>
                </a:solidFill>
                <a:latin typeface="Gill Sans" pitchFamily="34" charset="0"/>
              </a:rPr>
              <a:t>Kit for Health Care  Advance Planning</a:t>
            </a:r>
            <a:endParaRPr lang="en-US" sz="2000" dirty="0" smtClean="0">
              <a:solidFill>
                <a:schemeClr val="tx2"/>
              </a:solidFill>
              <a:latin typeface="Arial" charset="0"/>
            </a:endParaRPr>
          </a:p>
        </p:txBody>
      </p:sp>
      <p:pic>
        <p:nvPicPr>
          <p:cNvPr id="5" name="Picture 4"/>
          <p:cNvPicPr>
            <a:picLocks noChangeAspect="1"/>
          </p:cNvPicPr>
          <p:nvPr/>
        </p:nvPicPr>
        <p:blipFill rotWithShape="1">
          <a:blip r:embed="rId2" cstate="print">
            <a:extLst>
              <a:ext uri="{28A0092B-C50C-407E-A947-70E740481C1C}">
                <a14:useLocalDpi xmlns="" xmlns:a14="http://schemas.microsoft.com/office/drawing/2010/main" val="0"/>
              </a:ext>
            </a:extLst>
          </a:blip>
          <a:srcRect t="9562" r="17649" b="26790"/>
          <a:stretch/>
        </p:blipFill>
        <p:spPr>
          <a:xfrm>
            <a:off x="6118632" y="522961"/>
            <a:ext cx="2590324" cy="2002077"/>
          </a:xfrm>
          <a:prstGeom prst="rect">
            <a:avLst/>
          </a:prstGeom>
        </p:spPr>
      </p:pic>
      <p:sp>
        <p:nvSpPr>
          <p:cNvPr id="6" name="Title 1"/>
          <p:cNvSpPr txBox="1">
            <a:spLocks/>
          </p:cNvSpPr>
          <p:nvPr/>
        </p:nvSpPr>
        <p:spPr>
          <a:xfrm>
            <a:off x="415636" y="522961"/>
            <a:ext cx="4800600" cy="779366"/>
          </a:xfrm>
          <a:prstGeom prst="rect">
            <a:avLst/>
          </a:prstGeom>
        </p:spPr>
        <p:txBody>
          <a:bodyPr>
            <a:noAutofit/>
          </a:bodyPr>
          <a:lstStyle/>
          <a:p>
            <a:pPr marL="742950" marR="0" lvl="0" indent="-742950" algn="l" defTabSz="914400" rtl="0" eaLnBrk="1" fontAlgn="base" latinLnBrk="0" hangingPunct="1">
              <a:lnSpc>
                <a:spcPct val="100000"/>
              </a:lnSpc>
              <a:spcBef>
                <a:spcPct val="0"/>
              </a:spcBef>
              <a:spcAft>
                <a:spcPct val="0"/>
              </a:spcAft>
              <a:buClrTx/>
              <a:buSzTx/>
              <a:tabLst/>
              <a:defRPr/>
            </a:pPr>
            <a:r>
              <a:rPr kumimoji="0" lang="en-US" sz="4000" b="0" i="0" u="none" strike="noStrike" kern="1200" cap="none" spc="-100" normalizeH="0" baseline="0" noProof="0" dirty="0" smtClean="0">
                <a:ln>
                  <a:noFill/>
                </a:ln>
                <a:solidFill>
                  <a:schemeClr val="tx2"/>
                </a:solidFill>
                <a:effectLst/>
                <a:uLnTx/>
                <a:uFillTx/>
                <a:latin typeface="Gill Sans" pitchFamily="34" charset="0"/>
                <a:ea typeface="ＭＳ Ｐゴシック" pitchFamily="127" charset="-128"/>
                <a:cs typeface="ＭＳ Ｐゴシック" pitchFamily="127" charset="-128"/>
              </a:rPr>
              <a:t>Selecting an Agent</a:t>
            </a:r>
            <a:endParaRPr kumimoji="0" lang="en-US" sz="4000" b="0" i="0" u="none" strike="noStrike" kern="1200" cap="none" spc="-100" normalizeH="0" baseline="0" noProof="0" dirty="0">
              <a:ln>
                <a:noFill/>
              </a:ln>
              <a:solidFill>
                <a:schemeClr val="tx2"/>
              </a:solidFill>
              <a:effectLst/>
              <a:uLnTx/>
              <a:uFillTx/>
              <a:latin typeface="+mj-lt"/>
              <a:ea typeface="ＭＳ Ｐゴシック" pitchFamily="127" charset="-128"/>
              <a:cs typeface="ＭＳ Ｐゴシック" pitchFamily="127" charset="-128"/>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1752600" y="-215900"/>
          <a:ext cx="5604164" cy="7259161"/>
        </p:xfrm>
        <a:graphic>
          <a:graphicData uri="http://schemas.openxmlformats.org/presentationml/2006/ole">
            <p:oleObj spid="_x0000_s1026" name="Acrobat Document" r:id="rId3" imgW="5829199" imgH="7543800" progId="AcroExch.Document.11">
              <p:embed/>
            </p:oleObj>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08710" y="1854708"/>
            <a:ext cx="4232563" cy="1472184"/>
          </a:xfrm>
          <a:prstGeom prst="rect">
            <a:avLst/>
          </a:prstGeom>
        </p:spPr>
        <p:txBody>
          <a:bodyPr>
            <a:norm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100" normalizeH="0" baseline="0" noProof="0" dirty="0" smtClean="0">
                <a:ln>
                  <a:noFill/>
                </a:ln>
                <a:solidFill>
                  <a:schemeClr val="tx2"/>
                </a:solidFill>
                <a:effectLst/>
                <a:uLnTx/>
                <a:uFillTx/>
                <a:latin typeface="Gill Sans" pitchFamily="34" charset="0"/>
                <a:ea typeface="ＭＳ Ｐゴシック" pitchFamily="127" charset="-128"/>
                <a:cs typeface="ＭＳ Ｐゴシック" pitchFamily="127" charset="-128"/>
              </a:rPr>
              <a:t>2.  What guidance </a:t>
            </a:r>
            <a:br>
              <a:rPr kumimoji="0" lang="en-US" sz="4000" b="0" i="0" u="none" strike="noStrike" kern="1200" cap="none" spc="-100" normalizeH="0" baseline="0" noProof="0" dirty="0" smtClean="0">
                <a:ln>
                  <a:noFill/>
                </a:ln>
                <a:solidFill>
                  <a:schemeClr val="tx2"/>
                </a:solidFill>
                <a:effectLst/>
                <a:uLnTx/>
                <a:uFillTx/>
                <a:latin typeface="Gill Sans" pitchFamily="34" charset="0"/>
                <a:ea typeface="ＭＳ Ｐゴシック" pitchFamily="127" charset="-128"/>
                <a:cs typeface="ＭＳ Ｐゴシック" pitchFamily="127" charset="-128"/>
              </a:rPr>
            </a:br>
            <a:r>
              <a:rPr kumimoji="0" lang="en-US" sz="4000" b="0" i="0" u="none" strike="noStrike" kern="1200" cap="none" spc="-100" normalizeH="0" baseline="0" noProof="0" dirty="0" smtClean="0">
                <a:ln>
                  <a:noFill/>
                </a:ln>
                <a:solidFill>
                  <a:schemeClr val="tx2"/>
                </a:solidFill>
                <a:effectLst/>
                <a:uLnTx/>
                <a:uFillTx/>
                <a:latin typeface="Gill Sans" pitchFamily="34" charset="0"/>
                <a:ea typeface="ＭＳ Ｐゴシック" pitchFamily="127" charset="-128"/>
                <a:cs typeface="ＭＳ Ｐゴシック" pitchFamily="127" charset="-128"/>
              </a:rPr>
              <a:t>do I want to give?</a:t>
            </a:r>
            <a:endParaRPr kumimoji="0" lang="en-US" sz="4000" b="0" i="0" u="none" strike="noStrike" kern="1200" cap="none" spc="-100" normalizeH="0" baseline="0" noProof="0" dirty="0">
              <a:ln>
                <a:noFill/>
              </a:ln>
              <a:solidFill>
                <a:schemeClr val="tx2"/>
              </a:solidFill>
              <a:effectLst/>
              <a:uLnTx/>
              <a:uFillTx/>
              <a:latin typeface="+mj-lt"/>
              <a:ea typeface="ＭＳ Ｐゴシック" pitchFamily="127" charset="-128"/>
              <a:cs typeface="ＭＳ Ｐゴシック" pitchFamily="127" charset="-128"/>
            </a:endParaRPr>
          </a:p>
        </p:txBody>
      </p:sp>
      <p:pic>
        <p:nvPicPr>
          <p:cNvPr id="3" name="Picture 2" descr="C:\Users\sabatinc\AppData\Local\Microsoft\Windows\Temporary Internet Files\Content.IE5\9MY3RBYP\Directions[1].jp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35405" t="30286" r="11533" b="11941"/>
          <a:stretch/>
        </p:blipFill>
        <p:spPr bwMode="auto">
          <a:xfrm>
            <a:off x="5015346" y="1510145"/>
            <a:ext cx="3369501" cy="2780779"/>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58982" y="512618"/>
            <a:ext cx="7772399" cy="1073727"/>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100" normalizeH="0" baseline="0" noProof="0" dirty="0" smtClean="0">
                <a:ln>
                  <a:noFill/>
                </a:ln>
                <a:solidFill>
                  <a:schemeClr val="tx2"/>
                </a:solidFill>
                <a:effectLst/>
                <a:uLnTx/>
                <a:uFillTx/>
                <a:latin typeface="Arial" panose="020B0604020202020204" pitchFamily="34" charset="0"/>
                <a:ea typeface="ＭＳ Ｐゴシック" pitchFamily="127" charset="-128"/>
                <a:cs typeface="Arial" panose="020B0604020202020204" pitchFamily="34" charset="0"/>
              </a:rPr>
              <a:t>Conversations that change over time</a:t>
            </a:r>
            <a:r>
              <a:rPr kumimoji="0" lang="en-US" sz="1200" b="0" i="0" u="none" strike="noStrike" kern="1200" cap="none" spc="-100" normalizeH="0" baseline="0" noProof="0" dirty="0" smtClean="0">
                <a:ln>
                  <a:noFill/>
                </a:ln>
                <a:solidFill>
                  <a:schemeClr val="tx2"/>
                </a:solidFill>
                <a:effectLst/>
                <a:uLnTx/>
                <a:uFillTx/>
                <a:latin typeface="+mj-lt"/>
                <a:ea typeface="ＭＳ Ｐゴシック" pitchFamily="127" charset="-128"/>
                <a:cs typeface="ＭＳ Ｐゴシック" pitchFamily="127" charset="-128"/>
              </a:rPr>
              <a:t/>
            </a:r>
            <a:br>
              <a:rPr kumimoji="0" lang="en-US" sz="1200" b="0" i="0" u="none" strike="noStrike" kern="1200" cap="none" spc="-100" normalizeH="0" baseline="0" noProof="0" dirty="0" smtClean="0">
                <a:ln>
                  <a:noFill/>
                </a:ln>
                <a:solidFill>
                  <a:schemeClr val="tx2"/>
                </a:solidFill>
                <a:effectLst/>
                <a:uLnTx/>
                <a:uFillTx/>
                <a:latin typeface="+mj-lt"/>
                <a:ea typeface="ＭＳ Ｐゴシック" pitchFamily="127" charset="-128"/>
                <a:cs typeface="ＭＳ Ｐゴシック" pitchFamily="127" charset="-128"/>
              </a:rPr>
            </a:br>
            <a:r>
              <a:rPr kumimoji="0" lang="en-US" sz="1200" b="0" i="0" u="none" strike="noStrike" kern="1200" cap="none" spc="-100" normalizeH="0" baseline="0" noProof="0" dirty="0" smtClean="0">
                <a:ln>
                  <a:noFill/>
                </a:ln>
                <a:solidFill>
                  <a:schemeClr val="tx2"/>
                </a:solidFill>
                <a:effectLst/>
                <a:uLnTx/>
                <a:uFillTx/>
                <a:latin typeface="+mj-lt"/>
                <a:ea typeface="ＭＳ Ｐゴシック" pitchFamily="127" charset="-128"/>
                <a:cs typeface="ＭＳ Ｐゴシック" pitchFamily="127" charset="-128"/>
              </a:rPr>
              <a:t/>
            </a:r>
            <a:br>
              <a:rPr kumimoji="0" lang="en-US" sz="1200" b="0" i="0" u="none" strike="noStrike" kern="1200" cap="none" spc="-100" normalizeH="0" baseline="0" noProof="0" dirty="0" smtClean="0">
                <a:ln>
                  <a:noFill/>
                </a:ln>
                <a:solidFill>
                  <a:schemeClr val="tx2"/>
                </a:solidFill>
                <a:effectLst/>
                <a:uLnTx/>
                <a:uFillTx/>
                <a:latin typeface="+mj-lt"/>
                <a:ea typeface="ＭＳ Ｐゴシック" pitchFamily="127" charset="-128"/>
                <a:cs typeface="ＭＳ Ｐゴシック" pitchFamily="127" charset="-128"/>
              </a:rPr>
            </a:br>
            <a:endParaRPr kumimoji="0" lang="en-US" sz="1400" b="0" i="0" u="none" strike="noStrike" kern="1200" cap="none" spc="-100" normalizeH="0" baseline="0" noProof="0" dirty="0" smtClean="0">
              <a:ln>
                <a:noFill/>
              </a:ln>
              <a:solidFill>
                <a:schemeClr val="tx2"/>
              </a:solidFill>
              <a:effectLst/>
              <a:uLnTx/>
              <a:uFillTx/>
              <a:latin typeface="+mj-lt"/>
              <a:ea typeface="ＭＳ Ｐゴシック" pitchFamily="127" charset="-128"/>
              <a:cs typeface="ＭＳ Ｐゴシック" pitchFamily="127" charset="-128"/>
            </a:endParaRPr>
          </a:p>
        </p:txBody>
      </p:sp>
      <p:graphicFrame>
        <p:nvGraphicFramePr>
          <p:cNvPr id="3" name="Content Placeholder 3"/>
          <p:cNvGraphicFramePr>
            <a:graphicFrameLocks/>
          </p:cNvGraphicFramePr>
          <p:nvPr>
            <p:extLst>
              <p:ext uri="{D42A27DB-BD31-4B8C-83A1-F6EECF244321}">
                <p14:modId xmlns="" xmlns:p14="http://schemas.microsoft.com/office/powerpoint/2010/main" val="2863462996"/>
              </p:ext>
            </p:extLst>
          </p:nvPr>
        </p:nvGraphicFramePr>
        <p:xfrm>
          <a:off x="381000" y="1246908"/>
          <a:ext cx="8229600" cy="53824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1939636" y="4876800"/>
            <a:ext cx="2057400" cy="17526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3378" tIns="0" rIns="0" bIns="0" numCol="1" spcCol="1270" anchor="t" anchorCtr="0">
            <a:noAutofit/>
          </a:bodyPr>
          <a:lstStyle/>
          <a:p>
            <a:pPr lvl="0" algn="l" defTabSz="1200150">
              <a:lnSpc>
                <a:spcPct val="90000"/>
              </a:lnSpc>
              <a:spcBef>
                <a:spcPct val="0"/>
              </a:spcBef>
              <a:spcAft>
                <a:spcPct val="35000"/>
              </a:spcAft>
            </a:pPr>
            <a:r>
              <a:rPr lang="en-US" sz="2400" kern="1200" dirty="0" smtClean="0">
                <a:solidFill>
                  <a:schemeClr val="tx1"/>
                </a:solidFill>
              </a:rPr>
              <a:t>Healthy Adults– </a:t>
            </a:r>
            <a:br>
              <a:rPr lang="en-US" sz="2400" kern="1200" dirty="0" smtClean="0">
                <a:solidFill>
                  <a:schemeClr val="tx1"/>
                </a:solidFill>
              </a:rPr>
            </a:br>
            <a:r>
              <a:rPr lang="en-US" sz="2400" kern="1200" dirty="0" smtClean="0">
                <a:solidFill>
                  <a:schemeClr val="tx1"/>
                </a:solidFill>
              </a:rPr>
              <a:t>Proxy for emergency care</a:t>
            </a:r>
            <a:r>
              <a:rPr lang="en-US" sz="2700" kern="1200" dirty="0" smtClean="0">
                <a:solidFill>
                  <a:schemeClr val="tx1"/>
                </a:solidFill>
              </a:rPr>
              <a:t>	</a:t>
            </a:r>
            <a:endParaRPr lang="en-US" sz="2700" kern="1200" dirty="0">
              <a:solidFill>
                <a:schemeClr val="tx1"/>
              </a:solidFill>
            </a:endParaRPr>
          </a:p>
        </p:txBody>
      </p:sp>
      <p:sp>
        <p:nvSpPr>
          <p:cNvPr id="5" name="Oval 4"/>
          <p:cNvSpPr/>
          <p:nvPr/>
        </p:nvSpPr>
        <p:spPr>
          <a:xfrm>
            <a:off x="1939636" y="4457700"/>
            <a:ext cx="228600" cy="22860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cstate="print"/>
          <a:srcRect l="17767" t="14578" r="19020" b="3417"/>
          <a:stretch/>
        </p:blipFill>
        <p:spPr bwMode="auto">
          <a:xfrm>
            <a:off x="0" y="0"/>
            <a:ext cx="9144000" cy="6858000"/>
          </a:xfrm>
          <a:prstGeom prst="rect">
            <a:avLst/>
          </a:prstGeom>
          <a:ln>
            <a:noFill/>
          </a:ln>
          <a:extLst>
            <a:ext uri="{53640926-AAD7-44D8-BBD7-CCE9431645EC}">
              <a14:shadowObscured xmlns="" xmlns:a14="http://schemas.microsoft.com/office/drawing/2010/main"/>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24344" y="381000"/>
            <a:ext cx="7286171" cy="15240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100" normalizeH="0" baseline="0" noProof="0" smtClean="0">
                <a:ln>
                  <a:noFill/>
                </a:ln>
                <a:solidFill>
                  <a:schemeClr val="tx2"/>
                </a:solidFill>
                <a:effectLst/>
                <a:uLnTx/>
                <a:uFillTx/>
                <a:latin typeface="Arial" panose="020B0604020202020204" pitchFamily="34" charset="0"/>
                <a:ea typeface="ＭＳ Ｐゴシック" pitchFamily="127" charset="-128"/>
                <a:cs typeface="Arial" panose="020B0604020202020204" pitchFamily="34" charset="0"/>
              </a:rPr>
              <a:t>Consumer Tool Kit for Health Care Advance Planning</a:t>
            </a:r>
            <a:r>
              <a:rPr kumimoji="0" lang="en-US" sz="3600" b="0" i="0" u="none" strike="noStrike" kern="1200" cap="none" spc="-100" normalizeH="0" baseline="0" noProof="0" smtClean="0">
                <a:ln>
                  <a:noFill/>
                </a:ln>
                <a:solidFill>
                  <a:schemeClr val="tx2"/>
                </a:solidFill>
                <a:effectLst/>
                <a:uLnTx/>
                <a:uFillTx/>
                <a:latin typeface="Arial" panose="020B0604020202020204" pitchFamily="34" charset="0"/>
                <a:ea typeface="ＭＳ Ｐゴシック" pitchFamily="127" charset="-128"/>
                <a:cs typeface="Arial" panose="020B0604020202020204" pitchFamily="34" charset="0"/>
              </a:rPr>
              <a:t/>
            </a:r>
            <a:br>
              <a:rPr kumimoji="0" lang="en-US" sz="3600" b="0" i="0" u="none" strike="noStrike" kern="1200" cap="none" spc="-100" normalizeH="0" baseline="0" noProof="0" smtClean="0">
                <a:ln>
                  <a:noFill/>
                </a:ln>
                <a:solidFill>
                  <a:schemeClr val="tx2"/>
                </a:solidFill>
                <a:effectLst/>
                <a:uLnTx/>
                <a:uFillTx/>
                <a:latin typeface="Arial" panose="020B0604020202020204" pitchFamily="34" charset="0"/>
                <a:ea typeface="ＭＳ Ｐゴシック" pitchFamily="127" charset="-128"/>
                <a:cs typeface="Arial" panose="020B0604020202020204" pitchFamily="34" charset="0"/>
              </a:rPr>
            </a:br>
            <a:r>
              <a:rPr kumimoji="0" lang="en-US" sz="2400" b="0" i="0" u="sng" strike="noStrike" kern="1200" cap="none" spc="-100" normalizeH="0" baseline="0" noProof="0" smtClean="0">
                <a:ln>
                  <a:noFill/>
                </a:ln>
                <a:solidFill>
                  <a:schemeClr val="tx1"/>
                </a:solidFill>
                <a:effectLst/>
                <a:uLnTx/>
                <a:uFillTx/>
                <a:latin typeface="+mj-lt"/>
                <a:ea typeface="ＭＳ Ｐゴシック" pitchFamily="127" charset="-128"/>
                <a:cs typeface="ＭＳ Ｐゴシック" pitchFamily="127" charset="-128"/>
              </a:rPr>
              <a:t>www.ambar.org/agingtoolkit</a:t>
            </a:r>
            <a:r>
              <a:rPr kumimoji="0" lang="en-US" sz="2400" b="0" i="0" u="none" strike="noStrike" kern="1200" cap="none" spc="-100" normalizeH="0" baseline="0" noProof="0" smtClean="0">
                <a:ln>
                  <a:noFill/>
                </a:ln>
                <a:solidFill>
                  <a:schemeClr val="tx1"/>
                </a:solidFill>
                <a:effectLst/>
                <a:uLnTx/>
                <a:uFillTx/>
                <a:latin typeface="+mj-lt"/>
                <a:ea typeface="ＭＳ Ｐゴシック" pitchFamily="127" charset="-128"/>
                <a:cs typeface="ＭＳ Ｐゴシック" pitchFamily="127" charset="-128"/>
              </a:rPr>
              <a:t> </a:t>
            </a:r>
            <a:endParaRPr kumimoji="0" lang="en-US" sz="2400" b="0" i="0" u="none" strike="noStrike" kern="1200" cap="none" spc="-100" normalizeH="0" baseline="0" noProof="0" dirty="0">
              <a:ln>
                <a:noFill/>
              </a:ln>
              <a:solidFill>
                <a:schemeClr val="tx1"/>
              </a:solidFill>
              <a:effectLst/>
              <a:uLnTx/>
              <a:uFillTx/>
              <a:latin typeface="Arial" panose="020B0604020202020204" pitchFamily="34" charset="0"/>
              <a:ea typeface="ＭＳ Ｐゴシック" pitchFamily="127" charset="-128"/>
              <a:cs typeface="Arial" panose="020B0604020202020204" pitchFamily="34" charset="0"/>
            </a:endParaRPr>
          </a:p>
        </p:txBody>
      </p:sp>
      <p:sp>
        <p:nvSpPr>
          <p:cNvPr id="3" name="Text Box 4"/>
          <p:cNvSpPr txBox="1">
            <a:spLocks noChangeArrowheads="1"/>
          </p:cNvSpPr>
          <p:nvPr/>
        </p:nvSpPr>
        <p:spPr bwMode="auto">
          <a:xfrm>
            <a:off x="824344" y="2057400"/>
            <a:ext cx="7620000" cy="4572000"/>
          </a:xfrm>
          <a:prstGeom prst="rect">
            <a:avLst/>
          </a:prstGeom>
          <a:solidFill>
            <a:srgbClr val="FFFFFF"/>
          </a:solidFill>
          <a:ln w="25400">
            <a:solidFill>
              <a:srgbClr val="1F497D"/>
            </a:solidFill>
            <a:miter lim="800000"/>
            <a:headEnd/>
            <a:tailEnd/>
          </a:ln>
        </p:spPr>
        <p:txBody>
          <a:bodyPr vert="horz" wrap="square" lIns="137160" tIns="45720" rIns="91440" bIns="45720" numCol="1" anchor="t" anchorCtr="0" compatLnSpc="1">
            <a:prstTxWarp prst="textNoShape">
              <a:avLst/>
            </a:prstTxWarp>
          </a:bodyPr>
          <a:lstStyle/>
          <a:p>
            <a:pPr marL="0" marR="0" lvl="0" indent="0" algn="ctr" defTabSz="914400" rtl="0" eaLnBrk="1" fontAlgn="base" latinLnBrk="0" hangingPunct="1">
              <a:lnSpc>
                <a:spcPct val="128000"/>
              </a:lnSpc>
              <a:spcBef>
                <a:spcPct val="0"/>
              </a:spcBef>
              <a:spcAft>
                <a:spcPct val="0"/>
              </a:spcAft>
              <a:buClrTx/>
              <a:buSzTx/>
              <a:buFontTx/>
              <a:buNone/>
              <a:tabLst/>
            </a:pPr>
            <a:r>
              <a:rPr kumimoji="0" lang="en-US" altLang="en-US" sz="2400" b="1" i="0" u="none" strike="noStrike" cap="none" normalizeH="0" baseline="0" dirty="0" smtClean="0">
                <a:ln>
                  <a:noFill/>
                </a:ln>
                <a:solidFill>
                  <a:srgbClr val="005400"/>
                </a:solidFill>
                <a:latin typeface="Arial" pitchFamily="34" charset="0"/>
                <a:cs typeface="Arial" pitchFamily="34" charset="0"/>
              </a:rPr>
              <a:t>There Are 10 “Tools” in This Tool Kit: </a:t>
            </a:r>
          </a:p>
          <a:p>
            <a:pPr marL="91440" marR="0" lvl="1" indent="0" algn="l" defTabSz="914400" rtl="0" eaLnBrk="1" fontAlgn="base" latinLnBrk="0" hangingPunct="1">
              <a:lnSpc>
                <a:spcPct val="100000"/>
              </a:lnSpc>
              <a:spcBef>
                <a:spcPct val="0"/>
              </a:spcBef>
              <a:spcAft>
                <a:spcPts val="0"/>
              </a:spcAft>
              <a:buClrTx/>
              <a:buSzTx/>
              <a:buFontTx/>
              <a:buNone/>
              <a:tabLst/>
            </a:pPr>
            <a:r>
              <a:rPr kumimoji="0" lang="en-US" altLang="en-US" sz="2400" b="1" i="0" u="none" strike="noStrike" cap="none" normalizeH="0" baseline="0" dirty="0" smtClean="0">
                <a:ln>
                  <a:noFill/>
                </a:ln>
                <a:solidFill>
                  <a:srgbClr val="1F497D"/>
                </a:solidFill>
                <a:effectLst/>
                <a:latin typeface="Calibri" panose="020F0502020204030204" pitchFamily="34" charset="0"/>
                <a:cs typeface="Arial" pitchFamily="34" charset="0"/>
              </a:rPr>
              <a:t>#1  How to Select Your Health Care Agent </a:t>
            </a:r>
          </a:p>
          <a:p>
            <a:pPr marL="91440" marR="0" lvl="1" indent="0" algn="l" defTabSz="914400" rtl="0" eaLnBrk="1" fontAlgn="base" latinLnBrk="0" hangingPunct="1">
              <a:lnSpc>
                <a:spcPct val="100000"/>
              </a:lnSpc>
              <a:spcBef>
                <a:spcPct val="0"/>
              </a:spcBef>
              <a:spcAft>
                <a:spcPts val="0"/>
              </a:spcAft>
              <a:buClrTx/>
              <a:buSzTx/>
              <a:buFontTx/>
              <a:buNone/>
              <a:tabLst/>
            </a:pPr>
            <a:r>
              <a:rPr kumimoji="0" lang="en-US" altLang="en-US" sz="2400" b="1" i="0" u="none" strike="noStrike" cap="none" normalizeH="0" baseline="0" dirty="0" smtClean="0">
                <a:ln>
                  <a:noFill/>
                </a:ln>
                <a:solidFill>
                  <a:srgbClr val="1F497D"/>
                </a:solidFill>
                <a:effectLst/>
                <a:latin typeface="Calibri" panose="020F0502020204030204" pitchFamily="34" charset="0"/>
                <a:cs typeface="Arial" pitchFamily="34" charset="0"/>
              </a:rPr>
              <a:t>#2  Are Some Conditions Worse Than Death?</a:t>
            </a:r>
          </a:p>
          <a:p>
            <a:pPr marL="91440" marR="0" lvl="1" indent="0" algn="l" defTabSz="914400" rtl="0" eaLnBrk="1" fontAlgn="base" latinLnBrk="0" hangingPunct="1">
              <a:lnSpc>
                <a:spcPct val="100000"/>
              </a:lnSpc>
              <a:spcBef>
                <a:spcPct val="0"/>
              </a:spcBef>
              <a:spcAft>
                <a:spcPts val="0"/>
              </a:spcAft>
              <a:buClrTx/>
              <a:buSzTx/>
              <a:buFontTx/>
              <a:buNone/>
              <a:tabLst/>
            </a:pPr>
            <a:r>
              <a:rPr kumimoji="0" lang="en-US" altLang="en-US" sz="2400" b="1" i="0" u="none" strike="noStrike" cap="none" normalizeH="0" baseline="0" dirty="0" smtClean="0">
                <a:ln>
                  <a:noFill/>
                </a:ln>
                <a:solidFill>
                  <a:srgbClr val="1F497D"/>
                </a:solidFill>
                <a:effectLst/>
                <a:latin typeface="Calibri" panose="020F0502020204030204" pitchFamily="34" charset="0"/>
                <a:cs typeface="Arial" pitchFamily="34" charset="0"/>
              </a:rPr>
              <a:t>#3  How Do You Weigh Odds of Survival?</a:t>
            </a:r>
          </a:p>
          <a:p>
            <a:pPr marL="91440" marR="0" lvl="1" indent="0" algn="l" defTabSz="914400" rtl="0" eaLnBrk="1" fontAlgn="base" latinLnBrk="0" hangingPunct="1">
              <a:lnSpc>
                <a:spcPct val="100000"/>
              </a:lnSpc>
              <a:spcBef>
                <a:spcPct val="0"/>
              </a:spcBef>
              <a:spcAft>
                <a:spcPts val="0"/>
              </a:spcAft>
              <a:buClrTx/>
              <a:buSzTx/>
              <a:buFontTx/>
              <a:buNone/>
              <a:tabLst/>
            </a:pPr>
            <a:r>
              <a:rPr kumimoji="0" lang="en-US" altLang="en-US" sz="2400" b="1" i="0" u="none" strike="noStrike" cap="none" normalizeH="0" baseline="0" dirty="0" smtClean="0">
                <a:ln>
                  <a:noFill/>
                </a:ln>
                <a:solidFill>
                  <a:srgbClr val="1F497D"/>
                </a:solidFill>
                <a:effectLst/>
                <a:latin typeface="Calibri" panose="020F0502020204030204" pitchFamily="34" charset="0"/>
                <a:cs typeface="Arial" pitchFamily="34" charset="0"/>
              </a:rPr>
              <a:t>#4  Personal Priorities and Spiritual Values</a:t>
            </a:r>
          </a:p>
          <a:p>
            <a:pPr marL="91440" marR="0" lvl="1" indent="0" algn="l" defTabSz="914400" rtl="0" eaLnBrk="1" fontAlgn="base" latinLnBrk="0" hangingPunct="1">
              <a:lnSpc>
                <a:spcPct val="100000"/>
              </a:lnSpc>
              <a:spcBef>
                <a:spcPct val="0"/>
              </a:spcBef>
              <a:spcAft>
                <a:spcPts val="0"/>
              </a:spcAft>
              <a:buClrTx/>
              <a:buSzTx/>
              <a:buFontTx/>
              <a:buNone/>
              <a:tabLst/>
            </a:pPr>
            <a:r>
              <a:rPr kumimoji="0" lang="en-US" altLang="en-US" sz="2400" b="1" i="0" u="none" strike="noStrike" cap="none" normalizeH="0" baseline="0" dirty="0" smtClean="0">
                <a:ln>
                  <a:noFill/>
                </a:ln>
                <a:solidFill>
                  <a:srgbClr val="1F497D"/>
                </a:solidFill>
                <a:effectLst/>
                <a:latin typeface="Calibri" panose="020F0502020204030204" pitchFamily="34" charset="0"/>
                <a:cs typeface="Arial" pitchFamily="34" charset="0"/>
              </a:rPr>
              <a:t>#5  After Death Decisions to Think About Now</a:t>
            </a:r>
          </a:p>
          <a:p>
            <a:pPr marL="91440" marR="0" lvl="1" indent="0" algn="l" defTabSz="914400" rtl="0" eaLnBrk="1" fontAlgn="base" latinLnBrk="0" hangingPunct="1">
              <a:lnSpc>
                <a:spcPct val="100000"/>
              </a:lnSpc>
              <a:spcBef>
                <a:spcPct val="0"/>
              </a:spcBef>
              <a:spcAft>
                <a:spcPts val="0"/>
              </a:spcAft>
              <a:buClrTx/>
              <a:buSzTx/>
              <a:buFontTx/>
              <a:buNone/>
              <a:tabLst/>
            </a:pPr>
            <a:r>
              <a:rPr kumimoji="0" lang="en-US" altLang="en-US" sz="2400" b="1" i="0" u="none" strike="noStrike" cap="none" normalizeH="0" baseline="0" dirty="0" smtClean="0">
                <a:ln>
                  <a:noFill/>
                </a:ln>
                <a:solidFill>
                  <a:srgbClr val="1F497D"/>
                </a:solidFill>
                <a:effectLst/>
                <a:latin typeface="Calibri" panose="020F0502020204030204" pitchFamily="34" charset="0"/>
                <a:cs typeface="Arial" pitchFamily="34" charset="0"/>
              </a:rPr>
              <a:t>#6  Conversation Scripts: Getting Past the Resistance</a:t>
            </a:r>
          </a:p>
          <a:p>
            <a:pPr marL="91440" marR="0" lvl="1" indent="0" algn="l" defTabSz="914400" rtl="0" eaLnBrk="1" fontAlgn="base" latinLnBrk="0" hangingPunct="1">
              <a:lnSpc>
                <a:spcPct val="100000"/>
              </a:lnSpc>
              <a:spcBef>
                <a:spcPct val="0"/>
              </a:spcBef>
              <a:spcAft>
                <a:spcPts val="0"/>
              </a:spcAft>
              <a:buClrTx/>
              <a:buSzTx/>
              <a:buFontTx/>
              <a:buNone/>
              <a:tabLst/>
            </a:pPr>
            <a:r>
              <a:rPr kumimoji="0" lang="en-US" altLang="en-US" sz="2400" b="1" i="0" u="none" strike="noStrike" cap="none" normalizeH="0" baseline="0" dirty="0" smtClean="0">
                <a:ln>
                  <a:noFill/>
                </a:ln>
                <a:solidFill>
                  <a:srgbClr val="1F497D"/>
                </a:solidFill>
                <a:effectLst/>
                <a:latin typeface="Calibri" panose="020F0502020204030204" pitchFamily="34" charset="0"/>
                <a:cs typeface="Arial" pitchFamily="34" charset="0"/>
              </a:rPr>
              <a:t>#7  The Proxy Quiz</a:t>
            </a:r>
          </a:p>
          <a:p>
            <a:pPr marL="91440" marR="0" lvl="1" indent="0" algn="l" defTabSz="914400" rtl="0" eaLnBrk="1" fontAlgn="base" latinLnBrk="0" hangingPunct="1">
              <a:lnSpc>
                <a:spcPct val="100000"/>
              </a:lnSpc>
              <a:spcBef>
                <a:spcPct val="0"/>
              </a:spcBef>
              <a:spcAft>
                <a:spcPts val="0"/>
              </a:spcAft>
              <a:buClrTx/>
              <a:buSzTx/>
              <a:buFontTx/>
              <a:buNone/>
              <a:tabLst/>
            </a:pPr>
            <a:r>
              <a:rPr kumimoji="0" lang="en-US" altLang="en-US" sz="2400" b="1" i="0" u="none" strike="noStrike" cap="none" normalizeH="0" baseline="0" dirty="0" smtClean="0">
                <a:ln>
                  <a:noFill/>
                </a:ln>
                <a:solidFill>
                  <a:srgbClr val="1F497D"/>
                </a:solidFill>
                <a:effectLst/>
                <a:latin typeface="Calibri" panose="020F0502020204030204" pitchFamily="34" charset="0"/>
                <a:cs typeface="Arial" pitchFamily="34" charset="0"/>
              </a:rPr>
              <a:t>#8  What to Do After Signing Your Advance Directive </a:t>
            </a:r>
          </a:p>
          <a:p>
            <a:pPr marL="91440" marR="0" lvl="1" indent="0" algn="l" defTabSz="914400" rtl="0" eaLnBrk="1" fontAlgn="base" latinLnBrk="0" hangingPunct="1">
              <a:lnSpc>
                <a:spcPct val="100000"/>
              </a:lnSpc>
              <a:spcBef>
                <a:spcPct val="0"/>
              </a:spcBef>
              <a:spcAft>
                <a:spcPts val="0"/>
              </a:spcAft>
              <a:buClrTx/>
              <a:buSzTx/>
              <a:buFontTx/>
              <a:buNone/>
              <a:tabLst/>
            </a:pPr>
            <a:r>
              <a:rPr kumimoji="0" lang="en-US" altLang="en-US" sz="2400" b="1" i="0" u="none" strike="noStrike" cap="none" normalizeH="0" baseline="0" dirty="0" smtClean="0">
                <a:ln>
                  <a:noFill/>
                </a:ln>
                <a:solidFill>
                  <a:srgbClr val="1F497D"/>
                </a:solidFill>
                <a:effectLst/>
                <a:latin typeface="Calibri" panose="020F0502020204030204" pitchFamily="34" charset="0"/>
                <a:cs typeface="Arial" pitchFamily="34" charset="0"/>
              </a:rPr>
              <a:t>#9  Mini-Guide for Health Care Proxies</a:t>
            </a:r>
          </a:p>
          <a:p>
            <a:pPr marL="91440" marR="0" lvl="1" indent="0" algn="l" defTabSz="914400" rtl="0" eaLnBrk="1" fontAlgn="base" latinLnBrk="0" hangingPunct="1">
              <a:lnSpc>
                <a:spcPct val="100000"/>
              </a:lnSpc>
              <a:spcBef>
                <a:spcPct val="0"/>
              </a:spcBef>
              <a:spcAft>
                <a:spcPts val="1000"/>
              </a:spcAft>
              <a:buClrTx/>
              <a:buSzTx/>
              <a:buFontTx/>
              <a:buNone/>
              <a:tabLst/>
            </a:pPr>
            <a:r>
              <a:rPr kumimoji="0" lang="en-US" altLang="en-US" sz="2400" b="1" i="0" u="none" strike="noStrike" cap="none" normalizeH="0" baseline="0" dirty="0" smtClean="0">
                <a:ln>
                  <a:noFill/>
                </a:ln>
                <a:solidFill>
                  <a:srgbClr val="1F497D"/>
                </a:solidFill>
                <a:effectLst/>
                <a:latin typeface="Calibri" panose="020F0502020204030204" pitchFamily="34" charset="0"/>
                <a:cs typeface="Arial" pitchFamily="34" charset="0"/>
              </a:rPr>
              <a:t>#10 Resources (See updated ABA resource</a:t>
            </a:r>
            <a:r>
              <a:rPr kumimoji="0" lang="en-US" altLang="en-US" sz="2400" b="1" i="0" u="none" strike="noStrike" cap="none" normalizeH="0" dirty="0" smtClean="0">
                <a:ln>
                  <a:noFill/>
                </a:ln>
                <a:solidFill>
                  <a:srgbClr val="1F497D"/>
                </a:solidFill>
                <a:effectLst/>
                <a:latin typeface="Calibri" pitchFamily="34" charset="0"/>
                <a:cs typeface="Arial" pitchFamily="34" charset="0"/>
              </a:rPr>
              <a:t> list)</a:t>
            </a:r>
            <a:endParaRPr kumimoji="0" lang="en-US" alt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nvGraphicFramePr>
        <p:xfrm>
          <a:off x="838199" y="-304801"/>
          <a:ext cx="7460674" cy="8140105"/>
        </p:xfrm>
        <a:graphic>
          <a:graphicData uri="http://schemas.openxmlformats.org/presentationml/2006/ole">
            <p:oleObj spid="_x0000_s2050" name="Document" r:id="rId3" imgW="7277122" imgH="7929209" progId="Word.Document.8">
              <p:embed/>
            </p:oleObj>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smtClean="0"/>
              <a:t>Lori Smetanka, Director</a:t>
            </a:r>
            <a:br>
              <a:rPr lang="en-US" sz="2800" dirty="0" smtClean="0"/>
            </a:br>
            <a:r>
              <a:rPr lang="en-US" sz="2800" dirty="0" smtClean="0"/>
              <a:t>National LTC Ombudsman Resource Center</a:t>
            </a:r>
            <a:endParaRPr lang="en-US" sz="2800" dirty="0"/>
          </a:p>
        </p:txBody>
      </p:sp>
      <p:pic>
        <p:nvPicPr>
          <p:cNvPr id="6" name="Content Placeholder 5" descr="Lori.png"/>
          <p:cNvPicPr>
            <a:picLocks noGrp="1" noChangeAspect="1"/>
          </p:cNvPicPr>
          <p:nvPr>
            <p:ph idx="1"/>
          </p:nvPr>
        </p:nvPicPr>
        <p:blipFill rotWithShape="1">
          <a:blip r:embed="rId2" cstate="print">
            <a:extLst>
              <a:ext uri="{28A0092B-C50C-407E-A947-70E740481C1C}">
                <a14:useLocalDpi xmlns="" xmlns:a14="http://schemas.microsoft.com/office/drawing/2010/main" val="0"/>
              </a:ext>
            </a:extLst>
          </a:blip>
          <a:srcRect l="-2804" r="-2804"/>
          <a:stretch/>
        </p:blipFill>
        <p:spPr>
          <a:xfrm>
            <a:off x="2997345" y="2105573"/>
            <a:ext cx="3148162" cy="4078024"/>
          </a:xfrm>
        </p:spPr>
      </p:pic>
    </p:spTree>
    <p:extLst>
      <p:ext uri="{BB962C8B-B14F-4D97-AF65-F5344CB8AC3E}">
        <p14:creationId xmlns="" xmlns:p14="http://schemas.microsoft.com/office/powerpoint/2010/main" val="8336984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1828800" y="25399"/>
          <a:ext cx="5667741" cy="7400637"/>
        </p:xfrm>
        <a:graphic>
          <a:graphicData uri="http://schemas.openxmlformats.org/presentationml/2006/ole">
            <p:oleObj spid="_x0000_s3074" name="Document" r:id="rId3" imgW="6872357" imgH="8932282" progId="Word.Document.8">
              <p:embed/>
            </p:oleObj>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24000" y="0"/>
            <a:ext cx="6400800" cy="67311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946073" y="152400"/>
            <a:ext cx="2978727" cy="369332"/>
          </a:xfrm>
          <a:prstGeom prst="rect">
            <a:avLst/>
          </a:prstGeom>
          <a:noFill/>
        </p:spPr>
        <p:txBody>
          <a:bodyPr wrap="square" rtlCol="0">
            <a:spAutoFit/>
          </a:bodyPr>
          <a:lstStyle/>
          <a:p>
            <a:r>
              <a:rPr lang="en-US" b="1" dirty="0" smtClean="0">
                <a:solidFill>
                  <a:srgbClr val="000000"/>
                </a:solidFill>
                <a:effectLst/>
              </a:rPr>
              <a:t>www.codaalliance.org</a:t>
            </a:r>
            <a:endParaRPr lang="en-US" b="1" dirty="0">
              <a:solidFill>
                <a:srgbClr val="000000"/>
              </a:solidFill>
              <a:effectLs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cstate="print"/>
          <a:srcRect l="16323" t="13987" r="17562" b="5427"/>
          <a:stretch/>
        </p:blipFill>
        <p:spPr bwMode="auto">
          <a:xfrm>
            <a:off x="0" y="152400"/>
            <a:ext cx="9144000" cy="6096000"/>
          </a:xfrm>
          <a:prstGeom prst="rect">
            <a:avLst/>
          </a:prstGeom>
          <a:ln>
            <a:noFill/>
          </a:ln>
          <a:extLst>
            <a:ext uri="{53640926-AAD7-44D8-BBD7-CCE9431645EC}">
              <a14:shadowObscured xmlns="" xmlns:a14="http://schemas.microsoft.com/office/drawing/2010/main"/>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07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659978" y="0"/>
            <a:ext cx="5636172"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Text Box 3075"/>
          <p:cNvSpPr txBox="1">
            <a:spLocks noChangeArrowheads="1"/>
          </p:cNvSpPr>
          <p:nvPr/>
        </p:nvSpPr>
        <p:spPr bwMode="auto">
          <a:xfrm>
            <a:off x="2514600" y="6324600"/>
            <a:ext cx="4267200"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sz="2400" dirty="0">
                <a:solidFill>
                  <a:srgbClr val="0000FF"/>
                </a:solidFill>
                <a:effectLst>
                  <a:outerShdw blurRad="38100" dist="38100" dir="2700000" algn="tl">
                    <a:srgbClr val="000000"/>
                  </a:outerShdw>
                </a:effectLst>
                <a:latin typeface="Arial" charset="0"/>
              </a:rPr>
              <a:t>www.agingwithdignity.org</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2"/>
          <p:cNvGraphicFramePr>
            <a:graphicFrameLocks noChangeAspect="1"/>
          </p:cNvGraphicFramePr>
          <p:nvPr/>
        </p:nvGraphicFramePr>
        <p:xfrm>
          <a:off x="1905000" y="-12700"/>
          <a:ext cx="5308600" cy="6870700"/>
        </p:xfrm>
        <a:graphic>
          <a:graphicData uri="http://schemas.openxmlformats.org/presentationml/2006/ole">
            <p:oleObj spid="_x0000_s4098" name="Acrobat Document" r:id="rId3" imgW="5829199" imgH="7543800" progId="AcroExch.Document.11">
              <p:embed/>
            </p:oleObj>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2"/>
          <p:cNvGraphicFramePr>
            <a:graphicFrameLocks noChangeAspect="1"/>
          </p:cNvGraphicFramePr>
          <p:nvPr/>
        </p:nvGraphicFramePr>
        <p:xfrm>
          <a:off x="734291" y="-51429"/>
          <a:ext cx="6026727" cy="6909429"/>
        </p:xfrm>
        <a:graphic>
          <a:graphicData uri="http://schemas.openxmlformats.org/presentationml/2006/ole">
            <p:oleObj spid="_x0000_s5122" name="Acrobat Document" r:id="rId3" imgW="5829199" imgH="7543800" progId="AcroExch.Document.11">
              <p:embed/>
            </p:oleObj>
          </a:graphicData>
        </a:graphic>
      </p:graphicFrame>
      <p:sp>
        <p:nvSpPr>
          <p:cNvPr id="3" name="TextBox 2"/>
          <p:cNvSpPr txBox="1"/>
          <p:nvPr/>
        </p:nvSpPr>
        <p:spPr>
          <a:xfrm>
            <a:off x="7107382" y="4038599"/>
            <a:ext cx="1655618" cy="1477328"/>
          </a:xfrm>
          <a:prstGeom prst="rect">
            <a:avLst/>
          </a:prstGeom>
          <a:noFill/>
          <a:ln>
            <a:solidFill>
              <a:schemeClr val="accent1"/>
            </a:solidFill>
          </a:ln>
        </p:spPr>
        <p:txBody>
          <a:bodyPr wrap="square" rtlCol="0">
            <a:spAutoFit/>
          </a:bodyPr>
          <a:lstStyle/>
          <a:p>
            <a:r>
              <a:rPr lang="en-US" b="1" dirty="0" smtClean="0"/>
              <a:t>NOTE: </a:t>
            </a:r>
          </a:p>
          <a:p>
            <a:r>
              <a:rPr lang="en-US" b="1" dirty="0" smtClean="0"/>
              <a:t>Don’t use this in: IN, NH, OH, TX, WI</a:t>
            </a:r>
            <a:endParaRPr lang="en-US" b="1" dirty="0"/>
          </a:p>
        </p:txBody>
      </p:sp>
      <p:sp>
        <p:nvSpPr>
          <p:cNvPr id="4" name="TextBox 3"/>
          <p:cNvSpPr txBox="1"/>
          <p:nvPr/>
        </p:nvSpPr>
        <p:spPr>
          <a:xfrm>
            <a:off x="1834407" y="6312041"/>
            <a:ext cx="3505200" cy="369332"/>
          </a:xfrm>
          <a:prstGeom prst="rect">
            <a:avLst/>
          </a:prstGeom>
          <a:noFill/>
        </p:spPr>
        <p:txBody>
          <a:bodyPr wrap="square" rtlCol="0">
            <a:spAutoFit/>
          </a:bodyPr>
          <a:lstStyle/>
          <a:p>
            <a:r>
              <a:rPr lang="en-US" sz="1800" u="sng" dirty="0">
                <a:solidFill>
                  <a:srgbClr val="000000"/>
                </a:solidFill>
                <a:effectLst/>
                <a:latin typeface="Arial" panose="020B0604020202020204" pitchFamily="34" charset="0"/>
                <a:cs typeface="Arial" panose="020B0604020202020204" pitchFamily="34" charset="0"/>
              </a:rPr>
              <a:t>www.ambar.org/HealthCarePOA</a:t>
            </a:r>
            <a:r>
              <a:rPr lang="en-US" sz="1800" dirty="0">
                <a:solidFill>
                  <a:srgbClr val="000000"/>
                </a:solidFill>
                <a:effectLst/>
                <a:latin typeface="Arial" panose="020B0604020202020204" pitchFamily="34" charset="0"/>
                <a:cs typeface="Arial" panose="020B0604020202020204" pitchFamily="34" charset="0"/>
              </a:rPr>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Object 2"/>
          <p:cNvGraphicFramePr>
            <a:graphicFrameLocks noChangeAspect="1"/>
          </p:cNvGraphicFramePr>
          <p:nvPr/>
        </p:nvGraphicFramePr>
        <p:xfrm>
          <a:off x="339436" y="540327"/>
          <a:ext cx="4658573" cy="6039703"/>
        </p:xfrm>
        <a:graphic>
          <a:graphicData uri="http://schemas.openxmlformats.org/presentationml/2006/ole">
            <p:oleObj spid="_x0000_s6146" name="Acrobat Document" r:id="rId3" imgW="5829199" imgH="7543800" progId="AcroExch.Document.11">
              <p:embed/>
            </p:oleObj>
          </a:graphicData>
        </a:graphic>
      </p:graphicFrame>
      <p:sp>
        <p:nvSpPr>
          <p:cNvPr id="3" name="TextBox 2"/>
          <p:cNvSpPr txBox="1"/>
          <p:nvPr/>
        </p:nvSpPr>
        <p:spPr>
          <a:xfrm>
            <a:off x="4998009" y="2535382"/>
            <a:ext cx="3924318" cy="1569660"/>
          </a:xfrm>
          <a:prstGeom prst="rect">
            <a:avLst/>
          </a:prstGeom>
          <a:solidFill>
            <a:schemeClr val="bg1"/>
          </a:solidFill>
        </p:spPr>
        <p:txBody>
          <a:bodyPr wrap="square" rtlCol="0">
            <a:spAutoFit/>
          </a:bodyPr>
          <a:lstStyle/>
          <a:p>
            <a:r>
              <a:rPr lang="en-US" sz="2400" b="1" dirty="0"/>
              <a:t>http://coalitionccc.org/tools-resources/people-with-developmental-disabilities</a:t>
            </a:r>
            <a:r>
              <a:rPr lang="en-US" sz="2400" dirty="0"/>
              <a:t>.</a:t>
            </a:r>
            <a:endParaRPr lang="en-US" sz="2400" dirty="0">
              <a:solidFill>
                <a:schemeClr val="tx1"/>
              </a:solidFill>
              <a:latin typeface="Arial" panose="020B0604020202020204" pitchFamily="34" charset="0"/>
              <a:cs typeface="Arial" panose="020B060402020202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2"/>
          <p:cNvGraphicFramePr>
            <a:graphicFrameLocks noChangeAspect="1"/>
          </p:cNvGraphicFramePr>
          <p:nvPr/>
        </p:nvGraphicFramePr>
        <p:xfrm>
          <a:off x="1676400" y="0"/>
          <a:ext cx="5548429" cy="7175500"/>
        </p:xfrm>
        <a:graphic>
          <a:graphicData uri="http://schemas.openxmlformats.org/presentationml/2006/ole">
            <p:oleObj spid="_x0000_s7170" name="Acrobat Document" r:id="rId3" imgW="5829199" imgH="7543800" progId="AcroExch.Document.11">
              <p:embed/>
            </p:oleObj>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ct 2"/>
          <p:cNvGraphicFramePr>
            <a:graphicFrameLocks noChangeAspect="1"/>
          </p:cNvGraphicFramePr>
          <p:nvPr/>
        </p:nvGraphicFramePr>
        <p:xfrm>
          <a:off x="1752600" y="0"/>
          <a:ext cx="5688707" cy="7350991"/>
        </p:xfrm>
        <a:graphic>
          <a:graphicData uri="http://schemas.openxmlformats.org/presentationml/2006/ole">
            <p:oleObj spid="_x0000_s8194" name="Acrobat Document" r:id="rId3" imgW="5829199" imgH="7543800" progId="AcroExch.Document.11">
              <p:embed/>
            </p:oleObj>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2800" dirty="0" smtClean="0"/>
              <a:t>Charles </a:t>
            </a:r>
            <a:r>
              <a:rPr lang="en-US" sz="2800" dirty="0" err="1" smtClean="0"/>
              <a:t>Sabatino</a:t>
            </a:r>
            <a:r>
              <a:rPr lang="en-US" sz="2800" dirty="0" smtClean="0"/>
              <a:t>, Director</a:t>
            </a:r>
            <a:br>
              <a:rPr lang="en-US" sz="2800" dirty="0" smtClean="0"/>
            </a:br>
            <a:r>
              <a:rPr lang="en-US" sz="2800" dirty="0" smtClean="0"/>
              <a:t>American Bar Association Commission on Law &amp; Aging</a:t>
            </a:r>
            <a:endParaRPr lang="en-US" sz="2800" dirty="0"/>
          </a:p>
        </p:txBody>
      </p:sp>
      <p:pic>
        <p:nvPicPr>
          <p:cNvPr id="4" name="Content Placeholder 3" descr="Charlie.png"/>
          <p:cNvPicPr>
            <a:picLocks noGrp="1" noChangeAspect="1"/>
          </p:cNvPicPr>
          <p:nvPr>
            <p:ph idx="1"/>
          </p:nvPr>
        </p:nvPicPr>
        <p:blipFill rotWithShape="1">
          <a:blip r:embed="rId2" cstate="print">
            <a:extLst>
              <a:ext uri="{28A0092B-C50C-407E-A947-70E740481C1C}">
                <a14:useLocalDpi xmlns="" xmlns:a14="http://schemas.microsoft.com/office/drawing/2010/main" val="0"/>
              </a:ext>
            </a:extLst>
          </a:blip>
          <a:srcRect t="248" b="-1271"/>
          <a:stretch/>
        </p:blipFill>
        <p:spPr>
          <a:xfrm>
            <a:off x="3038995" y="2056660"/>
            <a:ext cx="3075935" cy="3843576"/>
          </a:xfrm>
        </p:spPr>
      </p:pic>
    </p:spTree>
    <p:extLst>
      <p:ext uri="{BB962C8B-B14F-4D97-AF65-F5344CB8AC3E}">
        <p14:creationId xmlns="" xmlns:p14="http://schemas.microsoft.com/office/powerpoint/2010/main" val="17498114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92262" y="526473"/>
            <a:ext cx="749808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100" normalizeH="0" baseline="0" noProof="0" smtClean="0">
                <a:ln>
                  <a:noFill/>
                </a:ln>
                <a:solidFill>
                  <a:schemeClr val="tx2"/>
                </a:solidFill>
                <a:effectLst/>
                <a:uLnTx/>
                <a:uFillTx/>
                <a:latin typeface="+mj-lt"/>
                <a:ea typeface="ＭＳ Ｐゴシック" pitchFamily="127" charset="-128"/>
                <a:cs typeface="ＭＳ Ｐゴシック" pitchFamily="127" charset="-128"/>
              </a:rPr>
              <a:t>Advance Care Planning</a:t>
            </a:r>
            <a:endParaRPr kumimoji="0" lang="en-US" sz="4000" b="1" i="0" u="none" strike="noStrike" kern="1200" cap="none" spc="-100" normalizeH="0" baseline="0" noProof="0" dirty="0">
              <a:ln>
                <a:noFill/>
              </a:ln>
              <a:solidFill>
                <a:schemeClr val="tx2"/>
              </a:solidFill>
              <a:effectLst/>
              <a:uLnTx/>
              <a:uFillTx/>
              <a:latin typeface="+mj-lt"/>
              <a:ea typeface="ＭＳ Ｐゴシック" pitchFamily="127" charset="-128"/>
              <a:cs typeface="ＭＳ Ｐゴシック" pitchFamily="127" charset="-128"/>
            </a:endParaRPr>
          </a:p>
        </p:txBody>
      </p:sp>
      <p:sp>
        <p:nvSpPr>
          <p:cNvPr id="3" name="Content Placeholder 2"/>
          <p:cNvSpPr txBox="1">
            <a:spLocks/>
          </p:cNvSpPr>
          <p:nvPr/>
        </p:nvSpPr>
        <p:spPr>
          <a:xfrm>
            <a:off x="562771" y="1524000"/>
            <a:ext cx="3657600" cy="4663440"/>
          </a:xfrm>
          <a:prstGeom prst="rect">
            <a:avLst/>
          </a:prstGeom>
        </p:spPr>
        <p:txBody>
          <a:bodyPr>
            <a:normAutofit/>
          </a:bodyPr>
          <a:lstStyle/>
          <a:p>
            <a:pPr marL="182563" marR="0" lvl="0" indent="-182563" algn="l" defTabSz="914400" rtl="0" eaLnBrk="1" fontAlgn="base" latinLnBrk="0" hangingPunct="1">
              <a:lnSpc>
                <a:spcPct val="100000"/>
              </a:lnSpc>
              <a:spcBef>
                <a:spcPct val="20000"/>
              </a:spcBef>
              <a:spcAft>
                <a:spcPct val="0"/>
              </a:spcAft>
              <a:buClr>
                <a:schemeClr val="accent1"/>
              </a:buClr>
              <a:buSzPct val="85000"/>
              <a:buFont typeface="Arial" pitchFamily="127" charset="0"/>
              <a:buNone/>
              <a:tabLst/>
              <a:defRPr/>
            </a:pPr>
            <a:endParaRPr kumimoji="0" lang="en-US" sz="3600" b="0" i="0" u="none" strike="noStrike" kern="1200" cap="none" spc="0" normalizeH="0" baseline="0" noProof="0" dirty="0" smtClean="0">
              <a:ln>
                <a:noFill/>
              </a:ln>
              <a:solidFill>
                <a:schemeClr val="tx1"/>
              </a:solidFill>
              <a:effectLst/>
              <a:uLnTx/>
              <a:uFillTx/>
              <a:latin typeface="+mn-lt"/>
              <a:ea typeface="ＭＳ Ｐゴシック" pitchFamily="127" charset="-128"/>
              <a:cs typeface="ＭＳ Ｐゴシック" pitchFamily="127" charset="-128"/>
            </a:endParaRPr>
          </a:p>
          <a:p>
            <a:pPr marL="182563" marR="0" lvl="0" indent="-182563" algn="l" defTabSz="914400" rtl="0" eaLnBrk="1" fontAlgn="base" latinLnBrk="0" hangingPunct="1">
              <a:lnSpc>
                <a:spcPct val="100000"/>
              </a:lnSpc>
              <a:spcBef>
                <a:spcPct val="20000"/>
              </a:spcBef>
              <a:spcAft>
                <a:spcPct val="0"/>
              </a:spcAft>
              <a:buClr>
                <a:schemeClr val="accent1"/>
              </a:buClr>
              <a:buSzPct val="85000"/>
              <a:buFont typeface="Arial" pitchFamily="127" charset="0"/>
              <a:buNone/>
              <a:tabLst/>
              <a:defRPr/>
            </a:pPr>
            <a:endParaRPr kumimoji="0" lang="en-US" sz="3600" b="0" i="0" u="none" strike="noStrike" kern="1200" cap="none" spc="0" normalizeH="0" baseline="0" noProof="0" dirty="0" smtClean="0">
              <a:ln>
                <a:noFill/>
              </a:ln>
              <a:solidFill>
                <a:schemeClr val="tx1"/>
              </a:solidFill>
              <a:effectLst/>
              <a:uLnTx/>
              <a:uFillTx/>
              <a:latin typeface="+mn-lt"/>
              <a:ea typeface="ＭＳ Ｐゴシック" pitchFamily="127" charset="-128"/>
              <a:cs typeface="ＭＳ Ｐゴシック" pitchFamily="127" charset="-128"/>
            </a:endParaRPr>
          </a:p>
          <a:p>
            <a:pPr marL="0" marR="0" lvl="0" indent="0" algn="l" defTabSz="914400" rtl="0" eaLnBrk="1" fontAlgn="base" latinLnBrk="0" hangingPunct="1">
              <a:lnSpc>
                <a:spcPct val="90000"/>
              </a:lnSpc>
              <a:spcBef>
                <a:spcPct val="20000"/>
              </a:spcBef>
              <a:spcAft>
                <a:spcPct val="0"/>
              </a:spcAft>
              <a:buClr>
                <a:schemeClr val="accent1"/>
              </a:buClr>
              <a:buSzPct val="85000"/>
              <a:buFont typeface="Arial" pitchFamily="127" charset="0"/>
              <a:buNone/>
              <a:tabLst/>
              <a:defRPr/>
            </a:pPr>
            <a:r>
              <a:rPr kumimoji="0" lang="en-US" sz="3600" b="0" i="0" u="none" strike="noStrike" kern="1200" cap="none" spc="0" normalizeH="0" baseline="0" noProof="0" dirty="0" smtClean="0">
                <a:ln>
                  <a:noFill/>
                </a:ln>
                <a:solidFill>
                  <a:schemeClr val="tx1"/>
                </a:solidFill>
                <a:effectLst/>
                <a:uLnTx/>
                <a:uFillTx/>
                <a:latin typeface="Gill Sans" pitchFamily="34" charset="0"/>
                <a:ea typeface="ＭＳ Ｐゴシック" pitchFamily="127" charset="-128"/>
                <a:cs typeface="ＭＳ Ｐゴシック" pitchFamily="127" charset="-128"/>
              </a:rPr>
              <a:t>3.  What’s the best way to communicate all this?</a:t>
            </a:r>
            <a:endParaRPr kumimoji="0" lang="en-US" sz="3600" b="0" i="0" u="none" strike="noStrike" kern="1200" cap="none" spc="0" normalizeH="0" baseline="0" noProof="0" dirty="0">
              <a:ln>
                <a:noFill/>
              </a:ln>
              <a:solidFill>
                <a:schemeClr val="tx1"/>
              </a:solidFill>
              <a:effectLst/>
              <a:uLnTx/>
              <a:uFillTx/>
              <a:latin typeface="Gill Sans" pitchFamily="34" charset="0"/>
              <a:ea typeface="ＭＳ Ｐゴシック" pitchFamily="127" charset="-128"/>
              <a:cs typeface="ＭＳ Ｐゴシック" pitchFamily="127" charset="-128"/>
            </a:endParaRPr>
          </a:p>
        </p:txBody>
      </p:sp>
      <p:pic>
        <p:nvPicPr>
          <p:cNvPr id="4" name="Content Placeholder 7" descr="2 couples.jpg"/>
          <p:cNvPicPr>
            <a:picLocks noChangeAspect="1"/>
          </p:cNvPicPr>
          <p:nvPr/>
        </p:nvPicPr>
        <p:blipFill>
          <a:blip r:embed="rId2" cstate="print"/>
          <a:stretch>
            <a:fillRect/>
          </a:stretch>
        </p:blipFill>
        <p:spPr>
          <a:xfrm>
            <a:off x="4391892" y="2057399"/>
            <a:ext cx="4294216" cy="3595255"/>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29026" y="692727"/>
            <a:ext cx="749808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100" normalizeH="0" baseline="0" noProof="0" smtClean="0">
                <a:ln>
                  <a:noFill/>
                </a:ln>
                <a:solidFill>
                  <a:schemeClr val="tx2"/>
                </a:solidFill>
                <a:effectLst/>
                <a:uLnTx/>
                <a:uFillTx/>
                <a:latin typeface="+mj-lt"/>
                <a:ea typeface="ＭＳ Ｐゴシック" pitchFamily="127" charset="-128"/>
                <a:cs typeface="ＭＳ Ｐゴシック" pitchFamily="127" charset="-128"/>
              </a:rPr>
              <a:t>Advance Directive Forms</a:t>
            </a:r>
            <a:endParaRPr kumimoji="0" lang="en-US" sz="4000" b="0" i="0" u="none" strike="noStrike" kern="1200" cap="none" spc="-100" normalizeH="0" baseline="0" noProof="0" dirty="0">
              <a:ln>
                <a:noFill/>
              </a:ln>
              <a:solidFill>
                <a:schemeClr val="tx2"/>
              </a:solidFill>
              <a:effectLst/>
              <a:uLnTx/>
              <a:uFillTx/>
              <a:latin typeface="+mj-lt"/>
              <a:ea typeface="ＭＳ Ｐゴシック" pitchFamily="127" charset="-128"/>
              <a:cs typeface="ＭＳ Ｐゴシック" pitchFamily="127" charset="-128"/>
            </a:endParaRPr>
          </a:p>
        </p:txBody>
      </p:sp>
      <p:sp>
        <p:nvSpPr>
          <p:cNvPr id="3" name="Content Placeholder 2"/>
          <p:cNvSpPr txBox="1">
            <a:spLocks/>
          </p:cNvSpPr>
          <p:nvPr/>
        </p:nvSpPr>
        <p:spPr>
          <a:xfrm>
            <a:off x="729026" y="1447800"/>
            <a:ext cx="7498080" cy="4800600"/>
          </a:xfrm>
          <a:prstGeom prst="rect">
            <a:avLst/>
          </a:prstGeom>
        </p:spPr>
        <p:txBody>
          <a:bodyPr>
            <a:normAutofit/>
          </a:bodyPr>
          <a:lstStyle/>
          <a:p>
            <a:pPr marL="182563" marR="0" lvl="0" indent="-182563" algn="l" defTabSz="914400" rtl="0" eaLnBrk="1" fontAlgn="base" latinLnBrk="0" hangingPunct="1">
              <a:lnSpc>
                <a:spcPct val="100000"/>
              </a:lnSpc>
              <a:spcBef>
                <a:spcPct val="20000"/>
              </a:spcBef>
              <a:spcAft>
                <a:spcPct val="0"/>
              </a:spcAft>
              <a:buClr>
                <a:schemeClr val="accent1"/>
              </a:buClr>
              <a:buSzPct val="85000"/>
              <a:buFont typeface="Arial" pitchFamily="127" charset="0"/>
              <a:buNone/>
              <a:tabLst/>
              <a:defRPr/>
            </a:pPr>
            <a:endParaRPr kumimoji="0" lang="en-US" sz="2400" b="0" i="0" u="none" strike="noStrike" kern="1200" cap="none" spc="0" normalizeH="0" baseline="0" noProof="0" dirty="0" smtClean="0">
              <a:ln>
                <a:noFill/>
              </a:ln>
              <a:solidFill>
                <a:schemeClr val="tx1"/>
              </a:solidFill>
              <a:effectLst/>
              <a:uLnTx/>
              <a:uFillTx/>
              <a:latin typeface="+mn-lt"/>
              <a:ea typeface="ＭＳ Ｐゴシック" pitchFamily="127" charset="-128"/>
              <a:cs typeface="ＭＳ Ｐゴシック" pitchFamily="127" charset="-128"/>
            </a:endParaRPr>
          </a:p>
          <a:p>
            <a:pPr marL="182563" marR="0" lvl="0" indent="-182563" algn="l" defTabSz="914400" rtl="0" eaLnBrk="1" fontAlgn="base" latinLnBrk="0" hangingPunct="1">
              <a:lnSpc>
                <a:spcPct val="100000"/>
              </a:lnSpc>
              <a:spcBef>
                <a:spcPct val="20000"/>
              </a:spcBef>
              <a:spcAft>
                <a:spcPct val="0"/>
              </a:spcAft>
              <a:buClr>
                <a:schemeClr val="accent1"/>
              </a:buClr>
              <a:buSzPct val="85000"/>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ＭＳ Ｐゴシック" pitchFamily="127" charset="-128"/>
                <a:cs typeface="ＭＳ Ｐゴシック" pitchFamily="127" charset="-128"/>
              </a:rPr>
              <a:t>Health Care Advance Directives – a generic term.</a:t>
            </a:r>
          </a:p>
          <a:p>
            <a:pPr marL="182563" marR="0" lvl="0" indent="-182563" algn="l" defTabSz="914400" rtl="0" eaLnBrk="1" fontAlgn="base" latinLnBrk="0" hangingPunct="1">
              <a:lnSpc>
                <a:spcPct val="100000"/>
              </a:lnSpc>
              <a:spcBef>
                <a:spcPct val="20000"/>
              </a:spcBef>
              <a:spcAft>
                <a:spcPct val="0"/>
              </a:spcAft>
              <a:buClr>
                <a:schemeClr val="accent1"/>
              </a:buClr>
              <a:buSzPct val="85000"/>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ＭＳ Ｐゴシック" pitchFamily="127" charset="-128"/>
                <a:cs typeface="ＭＳ Ｐゴシック" pitchFamily="127" charset="-128"/>
              </a:rPr>
              <a:t>Living will – colloquial, any instructions.</a:t>
            </a:r>
          </a:p>
          <a:p>
            <a:pPr marL="182563" marR="0" lvl="0" indent="-182563" algn="l" defTabSz="914400" rtl="0" eaLnBrk="1" fontAlgn="base" latinLnBrk="0" hangingPunct="1">
              <a:lnSpc>
                <a:spcPct val="100000"/>
              </a:lnSpc>
              <a:spcBef>
                <a:spcPct val="20000"/>
              </a:spcBef>
              <a:spcAft>
                <a:spcPct val="0"/>
              </a:spcAft>
              <a:buClr>
                <a:schemeClr val="accent1"/>
              </a:buClr>
              <a:buSzPct val="85000"/>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ＭＳ Ｐゴシック" pitchFamily="127" charset="-128"/>
                <a:cs typeface="ＭＳ Ｐゴシック" pitchFamily="127" charset="-128"/>
              </a:rPr>
              <a:t>Durable Power of Attorney for Health Care (many names)</a:t>
            </a:r>
          </a:p>
          <a:p>
            <a:pPr marL="182563" marR="0" lvl="0" indent="-182563" algn="l" defTabSz="914400" rtl="0" eaLnBrk="1" fontAlgn="base" latinLnBrk="0" hangingPunct="1">
              <a:lnSpc>
                <a:spcPct val="100000"/>
              </a:lnSpc>
              <a:spcBef>
                <a:spcPct val="20000"/>
              </a:spcBef>
              <a:spcAft>
                <a:spcPct val="0"/>
              </a:spcAft>
              <a:buClr>
                <a:schemeClr val="accent1"/>
              </a:buClr>
              <a:buSzPct val="85000"/>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ＭＳ Ｐゴシック" pitchFamily="127" charset="-128"/>
                <a:cs typeface="ＭＳ Ｐゴシック" pitchFamily="127" charset="-128"/>
              </a:rPr>
              <a:t>Non-statutory documentation: chart notes, worksheets, video, letters, etc.</a:t>
            </a:r>
          </a:p>
          <a:p>
            <a:pPr marL="182563" marR="0" lvl="0" indent="-182563" algn="l" defTabSz="914400" rtl="0" eaLnBrk="1" fontAlgn="base" latinLnBrk="0" hangingPunct="1">
              <a:lnSpc>
                <a:spcPct val="100000"/>
              </a:lnSpc>
              <a:spcBef>
                <a:spcPct val="20000"/>
              </a:spcBef>
              <a:spcAft>
                <a:spcPct val="0"/>
              </a:spcAft>
              <a:buClr>
                <a:schemeClr val="accent1"/>
              </a:buClr>
              <a:buSzPct val="85000"/>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ＭＳ Ｐゴシック" pitchFamily="127" charset="-128"/>
                <a:cs typeface="ＭＳ Ｐゴシック" pitchFamily="127" charset="-128"/>
              </a:rPr>
              <a:t>Physicians Orders for Life Sustaining Treatment (POLST)</a:t>
            </a:r>
          </a:p>
          <a:p>
            <a:pPr marL="182563" marR="0" lvl="0" indent="-182563" algn="l" defTabSz="914400" rtl="0" eaLnBrk="1" fontAlgn="base" latinLnBrk="0" hangingPunct="1">
              <a:lnSpc>
                <a:spcPct val="100000"/>
              </a:lnSpc>
              <a:spcBef>
                <a:spcPct val="20000"/>
              </a:spcBef>
              <a:spcAft>
                <a:spcPct val="0"/>
              </a:spcAft>
              <a:buClr>
                <a:schemeClr val="accent1"/>
              </a:buClr>
              <a:buSzPct val="85000"/>
              <a:buFont typeface="Wingdings" pitchFamily="2" charset="2"/>
              <a:buChar char="§"/>
              <a:tabLst/>
              <a:defRPr/>
            </a:pPr>
            <a:endParaRPr kumimoji="0" lang="en-US" sz="2400" b="0" i="0" u="none" strike="noStrike" kern="1200" cap="none" spc="0" normalizeH="0" baseline="0" noProof="0" dirty="0">
              <a:ln>
                <a:noFill/>
              </a:ln>
              <a:solidFill>
                <a:schemeClr val="tx1"/>
              </a:solidFill>
              <a:effectLst/>
              <a:uLnTx/>
              <a:uFillTx/>
              <a:latin typeface="+mn-lt"/>
              <a:ea typeface="ＭＳ Ｐゴシック" pitchFamily="127" charset="-128"/>
              <a:cs typeface="ＭＳ Ｐゴシック" pitchFamily="127" charset="-128"/>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9" name="Object 3"/>
          <p:cNvGraphicFramePr>
            <a:graphicFrameLocks noGrp="1" noChangeAspect="1"/>
          </p:cNvGraphicFramePr>
          <p:nvPr/>
        </p:nvGraphicFramePr>
        <p:xfrm>
          <a:off x="1752600" y="1676400"/>
          <a:ext cx="5410200" cy="4737100"/>
        </p:xfrm>
        <a:graphic>
          <a:graphicData uri="http://schemas.openxmlformats.org/presentationml/2006/ole">
            <p:oleObj spid="_x0000_s9219" name="Document" r:id="rId3" imgW="5955682" imgH="6706590" progId="Word.Document.8">
              <p:embed/>
            </p:oleObj>
          </a:graphicData>
        </a:graphic>
      </p:graphicFrame>
      <p:sp>
        <p:nvSpPr>
          <p:cNvPr id="2" name="Rectangle 2"/>
          <p:cNvSpPr txBox="1">
            <a:spLocks noChangeArrowheads="1"/>
          </p:cNvSpPr>
          <p:nvPr/>
        </p:nvSpPr>
        <p:spPr>
          <a:xfrm>
            <a:off x="720436" y="637309"/>
            <a:ext cx="7600950" cy="1143000"/>
          </a:xfrm>
          <a:prstGeom prst="rect">
            <a:avLst/>
          </a:prstGeom>
        </p:spPr>
        <p:txBody>
          <a:bodyPr>
            <a:normAutofit fontScale="97500" lnSpcReduction="10000"/>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4000" b="0" i="0" u="none" strike="noStrike" kern="1200" cap="none" spc="-100" normalizeH="0" baseline="0" noProof="0" smtClean="0">
                <a:ln>
                  <a:noFill/>
                </a:ln>
                <a:solidFill>
                  <a:schemeClr val="tx2"/>
                </a:solidFill>
                <a:effectLst/>
                <a:uLnTx/>
                <a:uFillTx/>
                <a:latin typeface="Gill Sans"/>
                <a:ea typeface="ＭＳ Ｐゴシック" pitchFamily="127" charset="-128"/>
                <a:cs typeface="ＭＳ Ｐゴシック" pitchFamily="127" charset="-128"/>
              </a:rPr>
              <a:t>Know that an advance directive does not equal a plan of care</a:t>
            </a:r>
            <a:endParaRPr kumimoji="0" lang="en-US" sz="2800" b="0" i="0" u="none" strike="noStrike" kern="1200" cap="none" spc="-100" normalizeH="0" baseline="0" noProof="0" dirty="0" smtClean="0">
              <a:ln>
                <a:noFill/>
              </a:ln>
              <a:solidFill>
                <a:schemeClr val="tx2"/>
              </a:solidFill>
              <a:effectLst/>
              <a:uLnTx/>
              <a:uFillTx/>
              <a:latin typeface="Gill Sans"/>
              <a:ea typeface="ＭＳ Ｐゴシック" pitchFamily="127" charset="-128"/>
              <a:cs typeface="ＭＳ Ｐゴシック" pitchFamily="127" charset="-128"/>
            </a:endParaRPr>
          </a:p>
        </p:txBody>
      </p:sp>
      <p:graphicFrame>
        <p:nvGraphicFramePr>
          <p:cNvPr id="9218" name="Object 2"/>
          <p:cNvGraphicFramePr>
            <a:graphicFrameLocks noGrp="1" noChangeAspect="1"/>
          </p:cNvGraphicFramePr>
          <p:nvPr/>
        </p:nvGraphicFramePr>
        <p:xfrm>
          <a:off x="720436" y="2067669"/>
          <a:ext cx="6975764" cy="4631126"/>
        </p:xfrm>
        <a:graphic>
          <a:graphicData uri="http://schemas.openxmlformats.org/presentationml/2006/ole">
            <p:oleObj spid="_x0000_s9218" name="Document" r:id="rId4" imgW="5955682" imgH="6706590" progId="Word.Document.8">
              <p:embed/>
            </p:oleObj>
          </a:graphicData>
        </a:graphic>
      </p:graphicFrame>
      <p:pic>
        <p:nvPicPr>
          <p:cNvPr id="3" name="Picture 8" descr="illness"/>
          <p:cNvPicPr>
            <a:picLocks noChangeAspect="1" noChangeArrowheads="1"/>
          </p:cNvPicPr>
          <p:nvPr/>
        </p:nvPicPr>
        <p:blipFill>
          <a:blip r:embed="rId5" cstate="print">
            <a:lum contrast="6000"/>
            <a:extLst>
              <a:ext uri="{28A0092B-C50C-407E-A947-70E740481C1C}">
                <a14:useLocalDpi xmlns="" xmlns:a14="http://schemas.microsoft.com/office/drawing/2010/main" val="0"/>
              </a:ext>
            </a:extLst>
          </a:blip>
          <a:srcRect/>
          <a:stretch>
            <a:fillRect/>
          </a:stretch>
        </p:blipFill>
        <p:spPr bwMode="auto">
          <a:xfrm>
            <a:off x="720436" y="2687782"/>
            <a:ext cx="1566862" cy="1695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2" descr="MC900431561[1]"/>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3009900" y="2940050"/>
            <a:ext cx="2095500" cy="946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TextBox 7"/>
          <p:cNvSpPr txBox="1"/>
          <p:nvPr/>
        </p:nvSpPr>
        <p:spPr>
          <a:xfrm>
            <a:off x="3352800" y="4682836"/>
            <a:ext cx="1752600" cy="1815882"/>
          </a:xfrm>
          <a:prstGeom prst="rect">
            <a:avLst/>
          </a:prstGeom>
          <a:noFill/>
        </p:spPr>
        <p:txBody>
          <a:bodyPr wrap="square" rtlCol="0">
            <a:spAutoFit/>
          </a:bodyPr>
          <a:lstStyle/>
          <a:p>
            <a:pPr algn="ctr"/>
            <a:r>
              <a:rPr lang="en-US" sz="2800" i="1" dirty="0" smtClean="0"/>
              <a:t>How do you convert </a:t>
            </a:r>
            <a:r>
              <a:rPr lang="en-US" sz="2800" b="1" i="1" dirty="0" smtClean="0"/>
              <a:t>A</a:t>
            </a:r>
            <a:r>
              <a:rPr lang="en-US" sz="2800" i="1" dirty="0" smtClean="0"/>
              <a:t> into </a:t>
            </a:r>
            <a:r>
              <a:rPr lang="en-US" sz="2800" b="1" i="1" dirty="0" smtClean="0"/>
              <a:t>B</a:t>
            </a:r>
            <a:r>
              <a:rPr lang="en-US" sz="2800" i="1" dirty="0" smtClean="0"/>
              <a:t>?</a:t>
            </a:r>
            <a:endParaRPr lang="en-US" sz="2800" i="1" dirty="0"/>
          </a:p>
        </p:txBody>
      </p:sp>
      <p:sp>
        <p:nvSpPr>
          <p:cNvPr id="9" name="Text Box 10"/>
          <p:cNvSpPr txBox="1">
            <a:spLocks noChangeArrowheads="1"/>
          </p:cNvSpPr>
          <p:nvPr/>
        </p:nvSpPr>
        <p:spPr bwMode="auto">
          <a:xfrm>
            <a:off x="952500" y="4566841"/>
            <a:ext cx="1600200" cy="15696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spcBef>
                <a:spcPct val="50000"/>
              </a:spcBef>
            </a:pPr>
            <a:r>
              <a:rPr lang="en-US" sz="2000" b="1" dirty="0" smtClean="0">
                <a:solidFill>
                  <a:schemeClr val="bg1"/>
                </a:solidFill>
              </a:rPr>
              <a:t>      </a:t>
            </a:r>
            <a:r>
              <a:rPr lang="en-US" sz="2400" b="1" u="sng" dirty="0" smtClean="0">
                <a:solidFill>
                  <a:schemeClr val="bg1"/>
                </a:solidFill>
              </a:rPr>
              <a:t>A</a:t>
            </a:r>
          </a:p>
          <a:p>
            <a:pPr eaLnBrk="1" hangingPunct="1">
              <a:spcBef>
                <a:spcPct val="50000"/>
              </a:spcBef>
            </a:pPr>
            <a:r>
              <a:rPr lang="en-US" sz="1600" b="1" dirty="0" smtClean="0">
                <a:solidFill>
                  <a:schemeClr val="bg1"/>
                </a:solidFill>
              </a:rPr>
              <a:t>Individual’s </a:t>
            </a:r>
            <a:r>
              <a:rPr lang="en-US" sz="1600" b="1" dirty="0">
                <a:solidFill>
                  <a:schemeClr val="bg1"/>
                </a:solidFill>
              </a:rPr>
              <a:t>Wishes/ </a:t>
            </a:r>
            <a:r>
              <a:rPr lang="en-US" sz="1600" b="1" dirty="0" smtClean="0">
                <a:solidFill>
                  <a:schemeClr val="bg1"/>
                </a:solidFill>
              </a:rPr>
              <a:t/>
            </a:r>
            <a:br>
              <a:rPr lang="en-US" sz="1600" b="1" dirty="0" smtClean="0">
                <a:solidFill>
                  <a:schemeClr val="bg1"/>
                </a:solidFill>
              </a:rPr>
            </a:br>
            <a:r>
              <a:rPr lang="en-US" sz="1600" b="1" dirty="0" smtClean="0">
                <a:solidFill>
                  <a:schemeClr val="bg1"/>
                </a:solidFill>
              </a:rPr>
              <a:t>Goals </a:t>
            </a:r>
            <a:r>
              <a:rPr lang="en-US" sz="1600" b="1" dirty="0">
                <a:solidFill>
                  <a:schemeClr val="bg1"/>
                </a:solidFill>
              </a:rPr>
              <a:t>of </a:t>
            </a:r>
            <a:r>
              <a:rPr lang="en-US" sz="1600" b="1" dirty="0" smtClean="0">
                <a:solidFill>
                  <a:schemeClr val="bg1"/>
                </a:solidFill>
              </a:rPr>
              <a:t/>
            </a:r>
            <a:br>
              <a:rPr lang="en-US" sz="1600" b="1" dirty="0" smtClean="0">
                <a:solidFill>
                  <a:schemeClr val="bg1"/>
                </a:solidFill>
              </a:rPr>
            </a:br>
            <a:r>
              <a:rPr lang="en-US" sz="1600" b="1" dirty="0" smtClean="0">
                <a:solidFill>
                  <a:schemeClr val="bg1"/>
                </a:solidFill>
              </a:rPr>
              <a:t>Care</a:t>
            </a:r>
            <a:endParaRPr lang="en-US" sz="1600" b="1" dirty="0">
              <a:solidFill>
                <a:schemeClr val="bg1"/>
              </a:solidFill>
            </a:endParaRPr>
          </a:p>
        </p:txBody>
      </p:sp>
      <p:sp>
        <p:nvSpPr>
          <p:cNvPr id="10" name="Text Box 11"/>
          <p:cNvSpPr txBox="1">
            <a:spLocks noChangeArrowheads="1"/>
          </p:cNvSpPr>
          <p:nvPr/>
        </p:nvSpPr>
        <p:spPr bwMode="auto">
          <a:xfrm>
            <a:off x="6096000" y="4566841"/>
            <a:ext cx="1219200" cy="184665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spcBef>
                <a:spcPct val="50000"/>
              </a:spcBef>
            </a:pPr>
            <a:r>
              <a:rPr lang="en-US" sz="2000" b="1" dirty="0" smtClean="0">
                <a:solidFill>
                  <a:schemeClr val="bg1"/>
                </a:solidFill>
              </a:rPr>
              <a:t>   </a:t>
            </a:r>
            <a:r>
              <a:rPr lang="en-US" sz="2400" b="1" u="sng" dirty="0" smtClean="0">
                <a:solidFill>
                  <a:schemeClr val="bg1"/>
                </a:solidFill>
              </a:rPr>
              <a:t>B</a:t>
            </a:r>
          </a:p>
          <a:p>
            <a:pPr eaLnBrk="1" hangingPunct="1">
              <a:spcBef>
                <a:spcPct val="50000"/>
              </a:spcBef>
            </a:pPr>
            <a:r>
              <a:rPr lang="en-US" sz="2000" b="1" dirty="0" smtClean="0">
                <a:solidFill>
                  <a:schemeClr val="bg1"/>
                </a:solidFill>
              </a:rPr>
              <a:t>Rx </a:t>
            </a:r>
            <a:r>
              <a:rPr lang="en-US" sz="2000" b="1" dirty="0">
                <a:solidFill>
                  <a:schemeClr val="bg1"/>
                </a:solidFill>
              </a:rPr>
              <a:t>Orders in Chart</a:t>
            </a:r>
          </a:p>
        </p:txBody>
      </p:sp>
      <p:sp>
        <p:nvSpPr>
          <p:cNvPr id="11" name="TextBox 10"/>
          <p:cNvSpPr txBox="1"/>
          <p:nvPr/>
        </p:nvSpPr>
        <p:spPr>
          <a:xfrm>
            <a:off x="7239001" y="4021139"/>
            <a:ext cx="1904999" cy="2677656"/>
          </a:xfrm>
          <a:prstGeom prst="rect">
            <a:avLst/>
          </a:prstGeom>
          <a:solidFill>
            <a:srgbClr val="000308"/>
          </a:solidFill>
        </p:spPr>
        <p:txBody>
          <a:bodyPr wrap="square" rtlCol="0">
            <a:spAutoFit/>
          </a:bodyPr>
          <a:lstStyle/>
          <a:p>
            <a:endParaRPr lang="en-US" sz="2000" b="1" dirty="0" smtClean="0"/>
          </a:p>
          <a:p>
            <a:r>
              <a:rPr lang="en-US" sz="2000" b="1" dirty="0" smtClean="0"/>
              <a:t>  </a:t>
            </a:r>
          </a:p>
          <a:p>
            <a:r>
              <a:rPr lang="en-US" sz="2000" b="1" dirty="0" smtClean="0"/>
              <a:t> </a:t>
            </a:r>
          </a:p>
          <a:p>
            <a:r>
              <a:rPr lang="en-US" sz="2000" b="1" dirty="0" smtClean="0">
                <a:solidFill>
                  <a:schemeClr val="bg1"/>
                </a:solidFill>
              </a:rPr>
              <a:t>  + Standard</a:t>
            </a:r>
          </a:p>
          <a:p>
            <a:r>
              <a:rPr lang="en-US" sz="2000" b="1" dirty="0">
                <a:solidFill>
                  <a:schemeClr val="bg1"/>
                </a:solidFill>
              </a:rPr>
              <a:t> </a:t>
            </a:r>
            <a:r>
              <a:rPr lang="en-US" sz="2000" b="1" dirty="0" smtClean="0">
                <a:solidFill>
                  <a:schemeClr val="bg1"/>
                </a:solidFill>
              </a:rPr>
              <a:t>    Medical</a:t>
            </a:r>
          </a:p>
          <a:p>
            <a:r>
              <a:rPr lang="en-US" sz="2000" b="1" dirty="0" smtClean="0">
                <a:solidFill>
                  <a:schemeClr val="bg1"/>
                </a:solidFill>
              </a:rPr>
              <a:t>      protocols</a:t>
            </a:r>
          </a:p>
          <a:p>
            <a:endParaRPr lang="en-US" sz="2000" b="1" dirty="0"/>
          </a:p>
          <a:p>
            <a:endParaRPr lang="en-US" sz="2000" b="1" dirty="0"/>
          </a:p>
          <a:p>
            <a:endParaRPr lang="en-US" sz="800" b="1" dirty="0" smtClean="0"/>
          </a:p>
        </p:txBody>
      </p:sp>
      <p:pic>
        <p:nvPicPr>
          <p:cNvPr id="5" name="Picture 9" descr="hospital"/>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6324600" y="2687782"/>
            <a:ext cx="1676400" cy="1562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858982" y="290945"/>
            <a:ext cx="7391400" cy="838200"/>
          </a:xfrm>
          <a:prstGeom prst="rect">
            <a:avLst/>
          </a:prstGeom>
        </p:spPr>
        <p:txBody>
          <a:bodyPr vert="horz" lIns="0" tIns="45720" rIns="0" bIns="0" rtlCol="0" anchor="b">
            <a:norm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100" normalizeH="0" baseline="0" noProof="0" dirty="0" smtClean="0">
                <a:ln>
                  <a:noFill/>
                </a:ln>
                <a:solidFill>
                  <a:schemeClr val="accent2"/>
                </a:solidFill>
                <a:effectLst/>
                <a:uLnTx/>
                <a:uFillTx/>
                <a:latin typeface="+mj-lt"/>
                <a:ea typeface="ＭＳ Ｐゴシック" pitchFamily="127" charset="-128"/>
                <a:cs typeface="ＭＳ Ｐゴシック" pitchFamily="127" charset="-128"/>
              </a:rPr>
              <a:t>The “POLST” Paradigm</a:t>
            </a:r>
          </a:p>
        </p:txBody>
      </p:sp>
      <p:sp>
        <p:nvSpPr>
          <p:cNvPr id="3" name="Content Placeholder 4"/>
          <p:cNvSpPr txBox="1">
            <a:spLocks/>
          </p:cNvSpPr>
          <p:nvPr/>
        </p:nvSpPr>
        <p:spPr bwMode="auto">
          <a:xfrm>
            <a:off x="554182" y="1316182"/>
            <a:ext cx="7696200" cy="53132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lnSpcReduction="10000"/>
          </a:bodyPr>
          <a:lstStyle/>
          <a:p>
            <a:pPr marL="609600" marR="0" lvl="0" indent="-609600" algn="l" defTabSz="914400" rtl="0" eaLnBrk="1" fontAlgn="base" latinLnBrk="0" hangingPunct="1">
              <a:lnSpc>
                <a:spcPct val="100000"/>
              </a:lnSpc>
              <a:spcBef>
                <a:spcPct val="20000"/>
              </a:spcBef>
              <a:spcAft>
                <a:spcPct val="0"/>
              </a:spcAft>
              <a:buClr>
                <a:schemeClr val="accent1"/>
              </a:buClr>
              <a:buSzPct val="85000"/>
              <a:buFontTx/>
              <a:buNone/>
              <a:tabLst/>
              <a:defRPr/>
            </a:pPr>
            <a:r>
              <a:rPr kumimoji="0" lang="en-US" sz="2400" b="0" i="0" u="none" strike="noStrike" kern="1200" cap="none" spc="0" normalizeH="0" baseline="0" noProof="0" dirty="0" smtClean="0">
                <a:ln>
                  <a:noFill/>
                </a:ln>
                <a:solidFill>
                  <a:schemeClr val="tx1"/>
                </a:solidFill>
                <a:effectLst/>
                <a:uLnTx/>
                <a:uFillTx/>
                <a:latin typeface="+mn-lt"/>
                <a:ea typeface="ＭＳ Ｐゴシック" pitchFamily="127" charset="-128"/>
                <a:cs typeface="ＭＳ Ｐゴシック" pitchFamily="127" charset="-128"/>
              </a:rPr>
              <a:t>	=  A systemic step to bridge gap between patient’s goals/preferences and implementation of a plan of care </a:t>
            </a:r>
            <a:r>
              <a:rPr kumimoji="0" lang="en-US" sz="2400" b="0" i="0" u="sng" strike="noStrike" kern="1200" cap="none" spc="0" normalizeH="0" baseline="0" noProof="0" dirty="0" smtClean="0">
                <a:ln>
                  <a:noFill/>
                </a:ln>
                <a:solidFill>
                  <a:schemeClr val="tx1"/>
                </a:solidFill>
                <a:effectLst/>
                <a:uLnTx/>
                <a:uFillTx/>
                <a:latin typeface="+mn-lt"/>
                <a:ea typeface="ＭＳ Ｐゴシック" pitchFamily="127" charset="-128"/>
                <a:cs typeface="ＭＳ Ｐゴシック" pitchFamily="127" charset="-128"/>
              </a:rPr>
              <a:t>with teeth</a:t>
            </a:r>
            <a:r>
              <a:rPr kumimoji="0" lang="en-US" sz="2400" b="0" i="0" u="none" strike="noStrike" kern="1200" cap="none" spc="0" normalizeH="0" baseline="0" noProof="0" dirty="0" smtClean="0">
                <a:ln>
                  <a:noFill/>
                </a:ln>
                <a:solidFill>
                  <a:schemeClr val="tx1"/>
                </a:solidFill>
                <a:effectLst/>
                <a:uLnTx/>
                <a:uFillTx/>
                <a:latin typeface="+mn-lt"/>
                <a:ea typeface="ＭＳ Ｐゴシック" pitchFamily="127" charset="-128"/>
                <a:cs typeface="ＭＳ Ｐゴシック" pitchFamily="127" charset="-128"/>
              </a:rPr>
              <a:t>.</a:t>
            </a:r>
            <a:br>
              <a:rPr kumimoji="0" lang="en-US" sz="2400" b="0" i="0" u="none" strike="noStrike" kern="1200" cap="none" spc="0" normalizeH="0" baseline="0" noProof="0" dirty="0" smtClean="0">
                <a:ln>
                  <a:noFill/>
                </a:ln>
                <a:solidFill>
                  <a:schemeClr val="tx1"/>
                </a:solidFill>
                <a:effectLst/>
                <a:uLnTx/>
                <a:uFillTx/>
                <a:latin typeface="+mn-lt"/>
                <a:ea typeface="ＭＳ Ｐゴシック" pitchFamily="127" charset="-128"/>
                <a:cs typeface="ＭＳ Ｐゴシック" pitchFamily="127" charset="-128"/>
              </a:rPr>
            </a:br>
            <a:endParaRPr kumimoji="0" lang="en-US" sz="2400" b="0" i="0" u="none" strike="noStrike" kern="1200" cap="none" spc="0" normalizeH="0" baseline="0" noProof="0" dirty="0" smtClean="0">
              <a:ln>
                <a:noFill/>
              </a:ln>
              <a:solidFill>
                <a:schemeClr val="tx1"/>
              </a:solidFill>
              <a:effectLst/>
              <a:uLnTx/>
              <a:uFillTx/>
              <a:latin typeface="+mn-lt"/>
              <a:ea typeface="ＭＳ Ｐゴシック" pitchFamily="127" charset="-128"/>
              <a:cs typeface="ＭＳ Ｐゴシック" pitchFamily="127" charset="-128"/>
            </a:endParaRPr>
          </a:p>
          <a:p>
            <a:pPr marL="609600" marR="0" lvl="0" indent="-609600" algn="l" defTabSz="914400" rtl="0" eaLnBrk="1" fontAlgn="base" latinLnBrk="0" hangingPunct="1">
              <a:lnSpc>
                <a:spcPct val="100000"/>
              </a:lnSpc>
              <a:spcBef>
                <a:spcPct val="20000"/>
              </a:spcBef>
              <a:spcAft>
                <a:spcPct val="0"/>
              </a:spcAft>
              <a:buClr>
                <a:schemeClr val="accent1"/>
              </a:buClr>
              <a:buSzPct val="85000"/>
              <a:buFontTx/>
              <a:buNone/>
              <a:tabLst/>
              <a:defRPr/>
            </a:pPr>
            <a:r>
              <a:rPr kumimoji="0" lang="en-US" sz="2400" b="0" i="0" u="none" strike="noStrike" kern="1200" cap="none" spc="0" normalizeH="0" baseline="0" noProof="0" dirty="0" smtClean="0">
                <a:ln>
                  <a:noFill/>
                </a:ln>
                <a:solidFill>
                  <a:schemeClr val="tx1"/>
                </a:solidFill>
                <a:effectLst/>
                <a:uLnTx/>
                <a:uFillTx/>
                <a:latin typeface="+mn-lt"/>
                <a:ea typeface="ＭＳ Ｐゴシック" pitchFamily="127" charset="-128"/>
                <a:cs typeface="ＭＳ Ｐゴシック" pitchFamily="127" charset="-128"/>
              </a:rPr>
              <a:t>Four actions required:</a:t>
            </a:r>
          </a:p>
          <a:p>
            <a:pPr marL="927100" marR="0" lvl="1" indent="-533400" algn="l" defTabSz="914400" rtl="0" eaLnBrk="1" fontAlgn="base" latinLnBrk="0" hangingPunct="1">
              <a:lnSpc>
                <a:spcPct val="100000"/>
              </a:lnSpc>
              <a:spcBef>
                <a:spcPct val="20000"/>
              </a:spcBef>
              <a:spcAft>
                <a:spcPct val="0"/>
              </a:spcAft>
              <a:buClr>
                <a:schemeClr val="accent1"/>
              </a:buClr>
              <a:buSzPct val="85000"/>
              <a:buFontTx/>
              <a:buAutoNum type="arabicPeriod"/>
              <a:tabLst/>
              <a:defRPr/>
            </a:pPr>
            <a:r>
              <a:rPr kumimoji="0" lang="en-US" sz="2600" b="1" i="0" u="none" strike="noStrike" kern="1200" cap="none" spc="0" normalizeH="0" baseline="0" noProof="0" dirty="0" smtClean="0">
                <a:ln>
                  <a:noFill/>
                </a:ln>
                <a:solidFill>
                  <a:schemeClr val="tx1"/>
                </a:solidFill>
                <a:effectLst/>
                <a:uLnTx/>
                <a:uFillTx/>
                <a:latin typeface="+mn-lt"/>
                <a:ea typeface="ＭＳ Ｐゴシック" pitchFamily="127" charset="-128"/>
                <a:cs typeface="+mn-cs"/>
              </a:rPr>
              <a:t>Discussion: Find out patient’s goals/wishes re: CPR, care goals (comfort vs. treatment), N&amp;H, etc.</a:t>
            </a:r>
          </a:p>
          <a:p>
            <a:pPr marL="927100" marR="0" lvl="1" indent="-533400" algn="l" defTabSz="914400" rtl="0" eaLnBrk="1" fontAlgn="base" latinLnBrk="0" hangingPunct="1">
              <a:lnSpc>
                <a:spcPct val="100000"/>
              </a:lnSpc>
              <a:spcBef>
                <a:spcPct val="20000"/>
              </a:spcBef>
              <a:spcAft>
                <a:spcPct val="0"/>
              </a:spcAft>
              <a:buClr>
                <a:schemeClr val="accent1"/>
              </a:buClr>
              <a:buSzPct val="85000"/>
              <a:buFontTx/>
              <a:buAutoNum type="arabicPeriod"/>
              <a:tabLst/>
              <a:defRPr/>
            </a:pPr>
            <a:r>
              <a:rPr kumimoji="0" lang="en-US" sz="2600" b="1" i="0" u="none" strike="noStrike" kern="1200" cap="none" spc="0" normalizeH="0" baseline="0" noProof="0" dirty="0" smtClean="0">
                <a:ln>
                  <a:noFill/>
                </a:ln>
                <a:solidFill>
                  <a:schemeClr val="tx1"/>
                </a:solidFill>
                <a:effectLst/>
                <a:uLnTx/>
                <a:uFillTx/>
                <a:latin typeface="+mn-lt"/>
                <a:ea typeface="ＭＳ Ｐゴシック" pitchFamily="127" charset="-128"/>
                <a:cs typeface="+mn-cs"/>
              </a:rPr>
              <a:t>Translate into doctors orders on visually distinct medical file cover sheet.</a:t>
            </a:r>
          </a:p>
          <a:p>
            <a:pPr marL="927100" marR="0" lvl="1" indent="-533400" algn="l" defTabSz="914400" rtl="0" eaLnBrk="1" fontAlgn="base" latinLnBrk="0" hangingPunct="1">
              <a:lnSpc>
                <a:spcPct val="100000"/>
              </a:lnSpc>
              <a:spcBef>
                <a:spcPct val="20000"/>
              </a:spcBef>
              <a:spcAft>
                <a:spcPct val="0"/>
              </a:spcAft>
              <a:buClr>
                <a:schemeClr val="accent1"/>
              </a:buClr>
              <a:buSzPct val="85000"/>
              <a:buFontTx/>
              <a:buAutoNum type="arabicPeriod"/>
              <a:tabLst/>
              <a:defRPr/>
            </a:pPr>
            <a:r>
              <a:rPr kumimoji="0" lang="en-US" sz="2600" b="1" i="0" u="none" strike="noStrike" kern="1200" cap="none" spc="0" normalizeH="0" baseline="0" noProof="0" dirty="0" smtClean="0">
                <a:ln>
                  <a:noFill/>
                </a:ln>
                <a:solidFill>
                  <a:schemeClr val="tx1"/>
                </a:solidFill>
                <a:effectLst/>
                <a:uLnTx/>
                <a:uFillTx/>
                <a:latin typeface="+mn-lt"/>
                <a:ea typeface="ＭＳ Ｐゴシック" pitchFamily="127" charset="-128"/>
                <a:cs typeface="+mn-cs"/>
              </a:rPr>
              <a:t>Ensure order set follows patient across care settings.</a:t>
            </a:r>
          </a:p>
          <a:p>
            <a:pPr marL="927100" marR="0" lvl="1" indent="-533400" algn="l" defTabSz="914400" rtl="0" eaLnBrk="1" fontAlgn="base" latinLnBrk="0" hangingPunct="1">
              <a:lnSpc>
                <a:spcPct val="100000"/>
              </a:lnSpc>
              <a:spcBef>
                <a:spcPct val="20000"/>
              </a:spcBef>
              <a:spcAft>
                <a:spcPct val="0"/>
              </a:spcAft>
              <a:buClr>
                <a:schemeClr val="accent1"/>
              </a:buClr>
              <a:buSzPct val="85000"/>
              <a:buFontTx/>
              <a:buAutoNum type="arabicPeriod"/>
              <a:tabLst/>
              <a:defRPr/>
            </a:pPr>
            <a:r>
              <a:rPr kumimoji="0" lang="en-US" sz="2600" b="1" i="0" u="none" strike="noStrike" kern="1200" cap="none" spc="0" normalizeH="0" baseline="0" noProof="0" dirty="0" smtClean="0">
                <a:ln>
                  <a:noFill/>
                </a:ln>
                <a:solidFill>
                  <a:schemeClr val="tx1"/>
                </a:solidFill>
                <a:effectLst/>
                <a:uLnTx/>
                <a:uFillTx/>
                <a:latin typeface="+mn-lt"/>
                <a:ea typeface="ＭＳ Ｐゴシック" pitchFamily="127" charset="-128"/>
                <a:cs typeface="+mn-cs"/>
              </a:rPr>
              <a:t>Review</a:t>
            </a:r>
            <a:endParaRPr kumimoji="0" lang="en-US" sz="2600" b="0" i="0" u="none" strike="noStrike" kern="1200" cap="none" spc="0" normalizeH="0" baseline="0" noProof="0" dirty="0" smtClean="0">
              <a:ln>
                <a:noFill/>
              </a:ln>
              <a:solidFill>
                <a:schemeClr val="tx1"/>
              </a:solidFill>
              <a:effectLst/>
              <a:uLnTx/>
              <a:uFillTx/>
              <a:latin typeface="+mn-lt"/>
              <a:ea typeface="ＭＳ Ｐゴシック" pitchFamily="127" charset="-128"/>
              <a:cs typeface="+mn-cs"/>
            </a:endParaRPr>
          </a:p>
          <a:p>
            <a:pPr marL="609600" marR="0" lvl="0" indent="-609600" algn="ctr" defTabSz="914400" rtl="0" eaLnBrk="1" fontAlgn="base" latinLnBrk="0" hangingPunct="1">
              <a:lnSpc>
                <a:spcPct val="100000"/>
              </a:lnSpc>
              <a:spcBef>
                <a:spcPct val="20000"/>
              </a:spcBef>
              <a:spcAft>
                <a:spcPct val="0"/>
              </a:spcAft>
              <a:buClr>
                <a:schemeClr val="accent1"/>
              </a:buClr>
              <a:buSzPct val="85000"/>
              <a:buFontTx/>
              <a:buNone/>
              <a:tabLst/>
              <a:defRPr/>
            </a:pPr>
            <a:r>
              <a:rPr kumimoji="0" lang="en-US" sz="2400" b="0" i="0" u="none" strike="noStrike" kern="1200" cap="none" spc="0" normalizeH="0" baseline="0" noProof="0" dirty="0" smtClean="0">
                <a:ln>
                  <a:noFill/>
                </a:ln>
                <a:solidFill>
                  <a:srgbClr val="333399"/>
                </a:solidFill>
                <a:effectLst/>
                <a:uLnTx/>
                <a:uFillTx/>
                <a:latin typeface="+mn-lt"/>
                <a:ea typeface="ＭＳ Ｐゴシック" pitchFamily="127" charset="-128"/>
                <a:cs typeface="ＭＳ Ｐゴシック" pitchFamily="127" charset="-128"/>
              </a:rPr>
              <a:t/>
            </a:r>
            <a:br>
              <a:rPr kumimoji="0" lang="en-US" sz="2400" b="0" i="0" u="none" strike="noStrike" kern="1200" cap="none" spc="0" normalizeH="0" baseline="0" noProof="0" dirty="0" smtClean="0">
                <a:ln>
                  <a:noFill/>
                </a:ln>
                <a:solidFill>
                  <a:srgbClr val="333399"/>
                </a:solidFill>
                <a:effectLst/>
                <a:uLnTx/>
                <a:uFillTx/>
                <a:latin typeface="+mn-lt"/>
                <a:ea typeface="ＭＳ Ｐゴシック" pitchFamily="127" charset="-128"/>
                <a:cs typeface="ＭＳ Ｐゴシック" pitchFamily="127" charset="-128"/>
              </a:rPr>
            </a:br>
            <a:r>
              <a:rPr kumimoji="0" lang="en-US" sz="2400" b="0" i="0" u="none" strike="noStrike" kern="1200" cap="none" spc="0" normalizeH="0" baseline="0" noProof="0" dirty="0" smtClean="0">
                <a:ln>
                  <a:noFill/>
                </a:ln>
                <a:solidFill>
                  <a:srgbClr val="333399"/>
                </a:solidFill>
                <a:effectLst/>
                <a:uLnTx/>
                <a:uFillTx/>
                <a:latin typeface="+mn-lt"/>
                <a:ea typeface="ＭＳ Ｐゴシック" pitchFamily="127" charset="-128"/>
                <a:cs typeface="ＭＳ Ｐゴシック" pitchFamily="127" charset="-128"/>
              </a:rPr>
              <a:t>It’s </a:t>
            </a:r>
            <a:r>
              <a:rPr kumimoji="0" lang="en-US" sz="2400" b="0" i="0" u="sng" strike="noStrike" kern="1200" cap="none" spc="0" normalizeH="0" baseline="0" noProof="0" dirty="0" smtClean="0">
                <a:ln>
                  <a:noFill/>
                </a:ln>
                <a:solidFill>
                  <a:srgbClr val="333399"/>
                </a:solidFill>
                <a:effectLst/>
                <a:uLnTx/>
                <a:uFillTx/>
                <a:latin typeface="+mn-lt"/>
                <a:ea typeface="ＭＳ Ｐゴシック" pitchFamily="127" charset="-128"/>
                <a:cs typeface="ＭＳ Ｐゴシック" pitchFamily="127" charset="-128"/>
              </a:rPr>
              <a:t>not</a:t>
            </a:r>
            <a:r>
              <a:rPr kumimoji="0" lang="en-US" sz="2400" b="0" i="0" u="none" strike="noStrike" kern="1200" cap="none" spc="0" normalizeH="0" baseline="0" noProof="0" dirty="0" smtClean="0">
                <a:ln>
                  <a:noFill/>
                </a:ln>
                <a:solidFill>
                  <a:srgbClr val="333399"/>
                </a:solidFill>
                <a:effectLst/>
                <a:uLnTx/>
                <a:uFillTx/>
                <a:latin typeface="+mn-lt"/>
                <a:ea typeface="ＭＳ Ｐゴシック" pitchFamily="127" charset="-128"/>
                <a:cs typeface="ＭＳ Ｐゴシック" pitchFamily="127" charset="-128"/>
              </a:rPr>
              <a:t> a form, it’s a </a:t>
            </a:r>
            <a:r>
              <a:rPr kumimoji="0" lang="en-US" sz="2400" b="0" i="0" u="sng" strike="noStrike" kern="1200" cap="none" spc="0" normalizeH="0" baseline="0" noProof="0" dirty="0" smtClean="0">
                <a:ln>
                  <a:noFill/>
                </a:ln>
                <a:solidFill>
                  <a:srgbClr val="333399"/>
                </a:solidFill>
                <a:effectLst/>
                <a:uLnTx/>
                <a:uFillTx/>
                <a:latin typeface="+mn-lt"/>
                <a:ea typeface="ＭＳ Ｐゴシック" pitchFamily="127" charset="-128"/>
                <a:cs typeface="ＭＳ Ｐゴシック" pitchFamily="127" charset="-128"/>
              </a:rPr>
              <a:t>process</a:t>
            </a:r>
            <a:r>
              <a:rPr kumimoji="0" lang="en-US" sz="2400" b="0" i="0" u="none" strike="noStrike" kern="1200" cap="none" spc="0" normalizeH="0" baseline="0" noProof="0" dirty="0" smtClean="0">
                <a:ln>
                  <a:noFill/>
                </a:ln>
                <a:solidFill>
                  <a:srgbClr val="333399"/>
                </a:solidFill>
                <a:effectLst/>
                <a:uLnTx/>
                <a:uFillTx/>
                <a:latin typeface="+mn-lt"/>
                <a:ea typeface="ＭＳ Ｐゴシック" pitchFamily="127" charset="-128"/>
                <a:cs typeface="ＭＳ Ｐゴシック" pitchFamily="127" charset="-128"/>
              </a:rPr>
              <a: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7515" y="420688"/>
            <a:ext cx="7262812" cy="646112"/>
          </a:xfrm>
          <a:prstGeom prst="rect">
            <a:avLst/>
          </a:prstGeom>
          <a:noFill/>
        </p:spPr>
        <p:txBody>
          <a:bodyPr>
            <a:spAutoFit/>
          </a:bodyPr>
          <a:lstStyle/>
          <a:p>
            <a:pPr algn="ctr">
              <a:defRPr/>
            </a:pPr>
            <a:r>
              <a:rPr lang="en-US" sz="3600" dirty="0">
                <a:solidFill>
                  <a:srgbClr val="333399"/>
                </a:solidFill>
                <a:latin typeface="+mj-lt"/>
                <a:cs typeface="Arial" charset="0"/>
              </a:rPr>
              <a:t>Advance Directives vs. POLST</a:t>
            </a:r>
          </a:p>
        </p:txBody>
      </p:sp>
      <p:pic>
        <p:nvPicPr>
          <p:cNvPr id="3"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23443" y="1355577"/>
            <a:ext cx="8177212" cy="55024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smtClean="0"/>
              <a:t>Maria Greene, Consultant</a:t>
            </a:r>
            <a:br>
              <a:rPr lang="en-US" sz="2800" dirty="0" smtClean="0"/>
            </a:br>
            <a:r>
              <a:rPr lang="en-US" sz="2800" dirty="0" smtClean="0"/>
              <a:t>National LTC Ombudsman Resource Center</a:t>
            </a:r>
            <a:endParaRPr lang="en-US" sz="2800" dirty="0"/>
          </a:p>
        </p:txBody>
      </p:sp>
      <p:pic>
        <p:nvPicPr>
          <p:cNvPr id="5" name="Content Placeholder 3" descr="Maria Greene.jpg"/>
          <p:cNvPicPr>
            <a:picLocks noGrp="1" noChangeAspect="1"/>
          </p:cNvPicPr>
          <p:nvPr>
            <p:ph idx="1"/>
          </p:nvPr>
        </p:nvPicPr>
        <p:blipFill rotWithShape="1">
          <a:blip r:embed="rId2" cstate="print"/>
          <a:srcRect t="-575" r="-174"/>
          <a:stretch/>
        </p:blipFill>
        <p:spPr>
          <a:xfrm>
            <a:off x="2908873" y="1925771"/>
            <a:ext cx="3748758" cy="3708136"/>
          </a:xfrm>
        </p:spPr>
      </p:pic>
    </p:spTree>
    <p:extLst>
      <p:ext uri="{BB962C8B-B14F-4D97-AF65-F5344CB8AC3E}">
        <p14:creationId xmlns="" xmlns:p14="http://schemas.microsoft.com/office/powerpoint/2010/main" val="6360534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Ombudsman ACP</a:t>
            </a:r>
            <a:br>
              <a:rPr lang="en-US" dirty="0" smtClean="0"/>
            </a:br>
            <a:r>
              <a:rPr lang="en-US" dirty="0" smtClean="0"/>
              <a:t>Roles &amp; Responsibilities</a:t>
            </a:r>
            <a:endParaRPr lang="en-US" dirty="0"/>
          </a:p>
        </p:txBody>
      </p:sp>
      <p:sp>
        <p:nvSpPr>
          <p:cNvPr id="3" name="Content Placeholder 2"/>
          <p:cNvSpPr>
            <a:spLocks noGrp="1"/>
          </p:cNvSpPr>
          <p:nvPr>
            <p:ph idx="1"/>
          </p:nvPr>
        </p:nvSpPr>
        <p:spPr/>
        <p:txBody>
          <a:bodyPr/>
          <a:lstStyle/>
          <a:p>
            <a:endParaRPr lang="en-US" dirty="0" smtClean="0"/>
          </a:p>
          <a:p>
            <a:endParaRPr lang="en-US" dirty="0"/>
          </a:p>
          <a:p>
            <a:r>
              <a:rPr lang="en-US" sz="2800" dirty="0" smtClean="0"/>
              <a:t>ACP Educator</a:t>
            </a:r>
          </a:p>
          <a:p>
            <a:r>
              <a:rPr lang="en-US" sz="2800" dirty="0" smtClean="0"/>
              <a:t>Advocate to support residents’ requests concerning ACP</a:t>
            </a:r>
          </a:p>
          <a:p>
            <a:r>
              <a:rPr lang="en-US" sz="2800" dirty="0" smtClean="0"/>
              <a:t>ACP complaint resolution</a:t>
            </a:r>
          </a:p>
          <a:p>
            <a:r>
              <a:rPr lang="en-US" sz="2800" dirty="0" smtClean="0"/>
              <a:t>Ensuring resident’s wishes are followed</a:t>
            </a:r>
            <a:endParaRPr lang="en-US" sz="2800" dirty="0"/>
          </a:p>
        </p:txBody>
      </p:sp>
    </p:spTree>
    <p:extLst>
      <p:ext uri="{BB962C8B-B14F-4D97-AF65-F5344CB8AC3E}">
        <p14:creationId xmlns="" xmlns:p14="http://schemas.microsoft.com/office/powerpoint/2010/main" val="40458358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Roles &amp; Responsibilities</a:t>
            </a:r>
            <a:endParaRPr lang="en-US" dirty="0"/>
          </a:p>
        </p:txBody>
      </p:sp>
      <p:sp>
        <p:nvSpPr>
          <p:cNvPr id="5" name="Content Placeholder 4"/>
          <p:cNvSpPr>
            <a:spLocks noGrp="1"/>
          </p:cNvSpPr>
          <p:nvPr>
            <p:ph sz="half" idx="1"/>
          </p:nvPr>
        </p:nvSpPr>
        <p:spPr/>
        <p:txBody>
          <a:bodyPr/>
          <a:lstStyle/>
          <a:p>
            <a:pPr marL="0" indent="0">
              <a:buNone/>
            </a:pPr>
            <a:r>
              <a:rPr lang="en-US" dirty="0" smtClean="0"/>
              <a:t>Set Aside Your Own</a:t>
            </a:r>
          </a:p>
          <a:p>
            <a:endParaRPr lang="en-US" dirty="0" smtClean="0"/>
          </a:p>
          <a:p>
            <a:r>
              <a:rPr lang="en-US" dirty="0" smtClean="0"/>
              <a:t>Opinions</a:t>
            </a:r>
          </a:p>
          <a:p>
            <a:r>
              <a:rPr lang="en-US" dirty="0" smtClean="0"/>
              <a:t>Religious Beliefs</a:t>
            </a:r>
          </a:p>
          <a:p>
            <a:r>
              <a:rPr lang="en-US" dirty="0" smtClean="0"/>
              <a:t>Superstitions</a:t>
            </a:r>
          </a:p>
          <a:p>
            <a:r>
              <a:rPr lang="en-US" dirty="0" smtClean="0"/>
              <a:t>Morals</a:t>
            </a:r>
          </a:p>
          <a:p>
            <a:r>
              <a:rPr lang="en-US" dirty="0" smtClean="0"/>
              <a:t>Fears of Death and Dying</a:t>
            </a:r>
            <a:endParaRPr lang="en-US" dirty="0"/>
          </a:p>
        </p:txBody>
      </p:sp>
      <p:pic>
        <p:nvPicPr>
          <p:cNvPr id="7" name="Content Placeholder 4" descr="puzzled-woman1.jpg"/>
          <p:cNvPicPr>
            <a:picLocks noGrp="1" noChangeAspect="1"/>
          </p:cNvPicPr>
          <p:nvPr>
            <p:ph sz="half" idx="2"/>
          </p:nvPr>
        </p:nvPicPr>
        <p:blipFill>
          <a:blip r:embed="rId2" cstate="print"/>
          <a:srcRect t="-47358" b="-47358"/>
          <a:stretch>
            <a:fillRect/>
          </a:stretch>
        </p:blipFill>
        <p:spPr/>
      </p:pic>
    </p:spTree>
    <p:extLst>
      <p:ext uri="{BB962C8B-B14F-4D97-AF65-F5344CB8AC3E}">
        <p14:creationId xmlns="" xmlns:p14="http://schemas.microsoft.com/office/powerpoint/2010/main" val="29736251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Roles &amp; Responsibilities</a:t>
            </a:r>
            <a:endParaRPr lang="en-US" dirty="0"/>
          </a:p>
        </p:txBody>
      </p:sp>
      <p:sp>
        <p:nvSpPr>
          <p:cNvPr id="4" name="Content Placeholder 3"/>
          <p:cNvSpPr>
            <a:spLocks noGrp="1"/>
          </p:cNvSpPr>
          <p:nvPr>
            <p:ph sz="half" idx="2"/>
          </p:nvPr>
        </p:nvSpPr>
        <p:spPr/>
        <p:txBody>
          <a:bodyPr/>
          <a:lstStyle/>
          <a:p>
            <a:r>
              <a:rPr lang="en-US" dirty="0" smtClean="0"/>
              <a:t>Be knowledgeable of states’ ACP documents</a:t>
            </a:r>
          </a:p>
          <a:p>
            <a:r>
              <a:rPr lang="en-US" dirty="0" smtClean="0"/>
              <a:t>Listen to residents’ wishes</a:t>
            </a:r>
          </a:p>
          <a:p>
            <a:r>
              <a:rPr lang="en-US" dirty="0" smtClean="0"/>
              <a:t>Provide information &amp; copies</a:t>
            </a:r>
          </a:p>
          <a:p>
            <a:r>
              <a:rPr lang="en-US" dirty="0" smtClean="0"/>
              <a:t>Make referrals or assist in completing documents</a:t>
            </a:r>
            <a:endParaRPr lang="en-US" dirty="0"/>
          </a:p>
        </p:txBody>
      </p:sp>
      <p:pic>
        <p:nvPicPr>
          <p:cNvPr id="5" name="Content Placeholder 3" descr="listening.jpg"/>
          <p:cNvPicPr>
            <a:picLocks noGrp="1" noChangeAspect="1"/>
          </p:cNvPicPr>
          <p:nvPr>
            <p:ph sz="half" idx="1"/>
          </p:nvPr>
        </p:nvPicPr>
        <p:blipFill>
          <a:blip r:embed="rId3" cstate="print"/>
          <a:srcRect t="-27987" b="-27987"/>
          <a:stretch>
            <a:fillRect/>
          </a:stretch>
        </p:blipFill>
        <p:spPr/>
      </p:pic>
    </p:spTree>
    <p:extLst>
      <p:ext uri="{BB962C8B-B14F-4D97-AF65-F5344CB8AC3E}">
        <p14:creationId xmlns="" xmlns:p14="http://schemas.microsoft.com/office/powerpoint/2010/main" val="39648761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Roles &amp; Responsibilities</a:t>
            </a:r>
            <a:endParaRPr lang="en-US" dirty="0"/>
          </a:p>
        </p:txBody>
      </p:sp>
      <p:sp>
        <p:nvSpPr>
          <p:cNvPr id="4" name="Content Placeholder 3"/>
          <p:cNvSpPr>
            <a:spLocks noGrp="1"/>
          </p:cNvSpPr>
          <p:nvPr>
            <p:ph sz="half" idx="2"/>
          </p:nvPr>
        </p:nvSpPr>
        <p:spPr/>
        <p:txBody>
          <a:bodyPr/>
          <a:lstStyle/>
          <a:p>
            <a:pPr marL="0" indent="0">
              <a:buNone/>
            </a:pPr>
            <a:endParaRPr lang="en-US" i="1" dirty="0" smtClean="0"/>
          </a:p>
          <a:p>
            <a:pPr marL="274637" lvl="1" indent="0">
              <a:buNone/>
            </a:pPr>
            <a:r>
              <a:rPr lang="en-US" i="1" dirty="0" smtClean="0"/>
              <a:t>What If ……….</a:t>
            </a:r>
          </a:p>
          <a:p>
            <a:pPr marL="0" indent="0">
              <a:buNone/>
            </a:pPr>
            <a:endParaRPr lang="en-US" dirty="0"/>
          </a:p>
          <a:p>
            <a:pPr marL="274637" lvl="1" indent="0">
              <a:buNone/>
            </a:pPr>
            <a:r>
              <a:rPr lang="en-US" dirty="0" smtClean="0"/>
              <a:t>A resident has questionable or diminished capacity most days but on a “good” day they ask for ACP help?</a:t>
            </a:r>
            <a:endParaRPr lang="en-US" dirty="0"/>
          </a:p>
        </p:txBody>
      </p:sp>
      <p:pic>
        <p:nvPicPr>
          <p:cNvPr id="5" name="Content Placeholder 4" descr="confused woman.png"/>
          <p:cNvPicPr>
            <a:picLocks noGrp="1" noChangeAspect="1"/>
          </p:cNvPicPr>
          <p:nvPr>
            <p:ph sz="half" idx="1"/>
          </p:nvPr>
        </p:nvPicPr>
        <p:blipFill>
          <a:blip r:embed="rId3" cstate="print"/>
          <a:srcRect t="-42664" b="-42664"/>
          <a:stretch>
            <a:fillRect/>
          </a:stretch>
        </p:blipFill>
        <p:spPr/>
      </p:pic>
    </p:spTree>
    <p:extLst>
      <p:ext uri="{BB962C8B-B14F-4D97-AF65-F5344CB8AC3E}">
        <p14:creationId xmlns="" xmlns:p14="http://schemas.microsoft.com/office/powerpoint/2010/main" val="1804798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46760" y="530352"/>
            <a:ext cx="7498080" cy="1143000"/>
          </a:xfrm>
          <a:prstGeom prst="rect">
            <a:avLst/>
          </a:prstGeo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800" b="0" i="0" u="none" strike="noStrike" kern="1200" cap="none" spc="-100" normalizeH="0" baseline="0" noProof="0" dirty="0" smtClean="0">
                <a:ln>
                  <a:noFill/>
                </a:ln>
                <a:solidFill>
                  <a:schemeClr val="tx2"/>
                </a:solidFill>
                <a:effectLst/>
                <a:uLnTx/>
                <a:uFillTx/>
                <a:latin typeface="+mj-lt"/>
                <a:ea typeface="ＭＳ Ｐゴシック" pitchFamily="127" charset="-128"/>
                <a:cs typeface="ＭＳ Ｐゴシック" pitchFamily="127" charset="-128"/>
              </a:rPr>
              <a:t>Threshold matter…</a:t>
            </a:r>
            <a:endParaRPr kumimoji="0" lang="en-US" sz="4800" b="0" i="0" u="none" strike="noStrike" kern="1200" cap="none" spc="-100" normalizeH="0" baseline="0" noProof="0" dirty="0">
              <a:ln>
                <a:noFill/>
              </a:ln>
              <a:solidFill>
                <a:schemeClr val="tx2"/>
              </a:solidFill>
              <a:effectLst/>
              <a:uLnTx/>
              <a:uFillTx/>
              <a:latin typeface="+mj-lt"/>
              <a:ea typeface="ＭＳ Ｐゴシック" pitchFamily="127" charset="-128"/>
              <a:cs typeface="ＭＳ Ｐゴシック" pitchFamily="127" charset="-128"/>
            </a:endParaRPr>
          </a:p>
        </p:txBody>
      </p:sp>
      <p:sp>
        <p:nvSpPr>
          <p:cNvPr id="6" name="Content Placeholder 2"/>
          <p:cNvSpPr>
            <a:spLocks noGrp="1"/>
          </p:cNvSpPr>
          <p:nvPr>
            <p:ph idx="1"/>
          </p:nvPr>
        </p:nvSpPr>
        <p:spPr>
          <a:xfrm>
            <a:off x="3352800" y="2286000"/>
            <a:ext cx="4953000" cy="3810000"/>
          </a:xfrm>
        </p:spPr>
        <p:txBody>
          <a:bodyPr>
            <a:normAutofit lnSpcReduction="10000"/>
          </a:bodyPr>
          <a:lstStyle/>
          <a:p>
            <a:pPr marL="82296" indent="0">
              <a:buNone/>
            </a:pPr>
            <a:r>
              <a:rPr lang="en-US" sz="4000" dirty="0" smtClean="0"/>
              <a:t>What is capacity to make an advance directive?</a:t>
            </a:r>
          </a:p>
          <a:p>
            <a:pPr marL="82296" indent="0">
              <a:buNone/>
            </a:pPr>
            <a:endParaRPr lang="en-US" sz="4000" dirty="0"/>
          </a:p>
          <a:p>
            <a:pPr marL="82296" indent="0">
              <a:buNone/>
            </a:pPr>
            <a:r>
              <a:rPr lang="en-US" sz="3500" dirty="0" smtClean="0"/>
              <a:t>No well-established legal definition, but…</a:t>
            </a:r>
          </a:p>
        </p:txBody>
      </p:sp>
      <p:pic>
        <p:nvPicPr>
          <p:cNvPr id="7" name="Picture 8" descr="Human brain clipart"/>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347916" y="2286000"/>
            <a:ext cx="1447800" cy="13668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Roles &amp; Responsibilities</a:t>
            </a:r>
            <a:endParaRPr lang="en-US" dirty="0"/>
          </a:p>
        </p:txBody>
      </p:sp>
      <p:sp>
        <p:nvSpPr>
          <p:cNvPr id="3" name="Content Placeholder 2"/>
          <p:cNvSpPr>
            <a:spLocks noGrp="1"/>
          </p:cNvSpPr>
          <p:nvPr>
            <p:ph sz="half" idx="1"/>
          </p:nvPr>
        </p:nvSpPr>
        <p:spPr/>
        <p:txBody>
          <a:bodyPr/>
          <a:lstStyle/>
          <a:p>
            <a:pPr>
              <a:buNone/>
            </a:pPr>
            <a:endParaRPr lang="en-US" i="1" dirty="0" smtClean="0"/>
          </a:p>
          <a:p>
            <a:pPr>
              <a:buNone/>
            </a:pPr>
            <a:r>
              <a:rPr lang="en-US" i="1" dirty="0" smtClean="0"/>
              <a:t>What </a:t>
            </a:r>
            <a:r>
              <a:rPr lang="en-US" i="1" dirty="0"/>
              <a:t>If……….</a:t>
            </a:r>
            <a:endParaRPr lang="en-US" dirty="0"/>
          </a:p>
          <a:p>
            <a:pPr>
              <a:buNone/>
            </a:pPr>
            <a:r>
              <a:rPr lang="en-US" i="1" dirty="0"/>
              <a:t>	</a:t>
            </a:r>
            <a:r>
              <a:rPr lang="en-US" dirty="0"/>
              <a:t>a resident has an intellectual or</a:t>
            </a:r>
          </a:p>
          <a:p>
            <a:pPr>
              <a:buNone/>
            </a:pPr>
            <a:r>
              <a:rPr lang="en-US" dirty="0"/>
              <a:t>	developmental </a:t>
            </a:r>
          </a:p>
          <a:p>
            <a:pPr>
              <a:buNone/>
            </a:pPr>
            <a:r>
              <a:rPr lang="en-US" dirty="0"/>
              <a:t>	disability and they express interest in completing ACP documents?</a:t>
            </a:r>
          </a:p>
          <a:p>
            <a:endParaRPr lang="en-US" dirty="0"/>
          </a:p>
        </p:txBody>
      </p:sp>
      <p:pic>
        <p:nvPicPr>
          <p:cNvPr id="5" name="Content Placeholder 4" descr="person with disability.jpg"/>
          <p:cNvPicPr>
            <a:picLocks noGrp="1" noChangeAspect="1"/>
          </p:cNvPicPr>
          <p:nvPr>
            <p:ph sz="half" idx="2"/>
          </p:nvPr>
        </p:nvPicPr>
        <p:blipFill>
          <a:blip r:embed="rId3" cstate="print"/>
          <a:srcRect t="-27987" b="-27987"/>
          <a:stretch>
            <a:fillRect/>
          </a:stretch>
        </p:blipFill>
        <p:spPr/>
      </p:pic>
    </p:spTree>
    <p:extLst>
      <p:ext uri="{BB962C8B-B14F-4D97-AF65-F5344CB8AC3E}">
        <p14:creationId xmlns="" xmlns:p14="http://schemas.microsoft.com/office/powerpoint/2010/main" val="7909316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Roles &amp; Responsibilities</a:t>
            </a:r>
            <a:endParaRPr lang="en-US" dirty="0"/>
          </a:p>
        </p:txBody>
      </p:sp>
      <p:sp>
        <p:nvSpPr>
          <p:cNvPr id="4" name="Content Placeholder 3"/>
          <p:cNvSpPr>
            <a:spLocks noGrp="1"/>
          </p:cNvSpPr>
          <p:nvPr>
            <p:ph sz="half" idx="2"/>
          </p:nvPr>
        </p:nvSpPr>
        <p:spPr/>
        <p:txBody>
          <a:bodyPr/>
          <a:lstStyle/>
          <a:p>
            <a:pPr>
              <a:buNone/>
            </a:pPr>
            <a:endParaRPr lang="en-US" i="1" dirty="0" smtClean="0"/>
          </a:p>
          <a:p>
            <a:pPr>
              <a:buNone/>
            </a:pPr>
            <a:endParaRPr lang="en-US" i="1" dirty="0"/>
          </a:p>
          <a:p>
            <a:pPr>
              <a:buNone/>
            </a:pPr>
            <a:r>
              <a:rPr lang="en-US" i="1" dirty="0" smtClean="0"/>
              <a:t>What </a:t>
            </a:r>
            <a:r>
              <a:rPr lang="en-US" i="1" dirty="0"/>
              <a:t>If……….</a:t>
            </a:r>
            <a:endParaRPr lang="en-US" dirty="0"/>
          </a:p>
          <a:p>
            <a:pPr>
              <a:buNone/>
            </a:pPr>
            <a:r>
              <a:rPr lang="en-US" i="1" dirty="0"/>
              <a:t>	</a:t>
            </a:r>
            <a:r>
              <a:rPr lang="en-US" dirty="0"/>
              <a:t>a resident completed ACP documents years ago and now they want to change them</a:t>
            </a:r>
          </a:p>
        </p:txBody>
      </p:sp>
      <p:pic>
        <p:nvPicPr>
          <p:cNvPr id="5" name="Content Placeholder 4" descr="change.jpg"/>
          <p:cNvPicPr>
            <a:picLocks noGrp="1" noChangeAspect="1"/>
          </p:cNvPicPr>
          <p:nvPr>
            <p:ph sz="half" idx="1"/>
          </p:nvPr>
        </p:nvPicPr>
        <p:blipFill>
          <a:blip r:embed="rId3" cstate="print"/>
          <a:srcRect t="-84592" b="-84592"/>
          <a:stretch>
            <a:fillRect/>
          </a:stretch>
        </p:blipFill>
        <p:spPr/>
      </p:pic>
    </p:spTree>
    <p:extLst>
      <p:ext uri="{BB962C8B-B14F-4D97-AF65-F5344CB8AC3E}">
        <p14:creationId xmlns="" xmlns:p14="http://schemas.microsoft.com/office/powerpoint/2010/main" val="23887432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Roles &amp; Responsibilities</a:t>
            </a:r>
            <a:endParaRPr lang="en-US" dirty="0"/>
          </a:p>
        </p:txBody>
      </p:sp>
      <p:sp>
        <p:nvSpPr>
          <p:cNvPr id="3" name="Content Placeholder 2"/>
          <p:cNvSpPr>
            <a:spLocks noGrp="1"/>
          </p:cNvSpPr>
          <p:nvPr>
            <p:ph sz="half" idx="1"/>
          </p:nvPr>
        </p:nvSpPr>
        <p:spPr/>
        <p:txBody>
          <a:bodyPr/>
          <a:lstStyle/>
          <a:p>
            <a:pPr>
              <a:buNone/>
            </a:pPr>
            <a:endParaRPr lang="en-US" i="1" dirty="0" smtClean="0"/>
          </a:p>
          <a:p>
            <a:pPr>
              <a:buNone/>
            </a:pPr>
            <a:r>
              <a:rPr lang="en-US" sz="2400" i="1" dirty="0" smtClean="0"/>
              <a:t>What </a:t>
            </a:r>
            <a:r>
              <a:rPr lang="en-US" sz="2400" i="1" dirty="0"/>
              <a:t>If……….</a:t>
            </a:r>
          </a:p>
          <a:p>
            <a:pPr>
              <a:buNone/>
            </a:pPr>
            <a:r>
              <a:rPr lang="en-US" sz="2400" i="1" dirty="0"/>
              <a:t>	I am asked to become a resident’s surrogate decision maker or I’m asked to witness their signing of ACP documents?</a:t>
            </a:r>
            <a:endParaRPr lang="en-US" sz="2400" dirty="0"/>
          </a:p>
        </p:txBody>
      </p:sp>
      <p:pic>
        <p:nvPicPr>
          <p:cNvPr id="5" name="Content Placeholder 4" descr="man with dilemma.jpg"/>
          <p:cNvPicPr>
            <a:picLocks noGrp="1" noChangeAspect="1"/>
          </p:cNvPicPr>
          <p:nvPr>
            <p:ph sz="half" idx="2"/>
          </p:nvPr>
        </p:nvPicPr>
        <p:blipFill>
          <a:blip r:embed="rId3" cstate="print"/>
          <a:srcRect l="28600" r="28600"/>
          <a:stretch>
            <a:fillRect/>
          </a:stretch>
        </p:blipFill>
        <p:spPr>
          <a:xfrm>
            <a:off x="4648200" y="1673225"/>
            <a:ext cx="4038600" cy="4718050"/>
          </a:xfrm>
        </p:spPr>
      </p:pic>
    </p:spTree>
    <p:extLst>
      <p:ext uri="{BB962C8B-B14F-4D97-AF65-F5344CB8AC3E}">
        <p14:creationId xmlns="" xmlns:p14="http://schemas.microsoft.com/office/powerpoint/2010/main" val="24583900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Roles &amp; Responsibilities</a:t>
            </a:r>
            <a:endParaRPr lang="en-US" dirty="0"/>
          </a:p>
        </p:txBody>
      </p:sp>
      <p:sp>
        <p:nvSpPr>
          <p:cNvPr id="4" name="Content Placeholder 3"/>
          <p:cNvSpPr>
            <a:spLocks noGrp="1"/>
          </p:cNvSpPr>
          <p:nvPr>
            <p:ph sz="half" idx="2"/>
          </p:nvPr>
        </p:nvSpPr>
        <p:spPr/>
        <p:txBody>
          <a:bodyPr/>
          <a:lstStyle/>
          <a:p>
            <a:pPr>
              <a:buNone/>
            </a:pPr>
            <a:endParaRPr lang="en-US" i="1" dirty="0" smtClean="0"/>
          </a:p>
          <a:p>
            <a:pPr>
              <a:buNone/>
            </a:pPr>
            <a:endParaRPr lang="en-US" i="1" dirty="0"/>
          </a:p>
          <a:p>
            <a:pPr>
              <a:buNone/>
            </a:pPr>
            <a:r>
              <a:rPr lang="en-US" sz="2400" i="1" dirty="0" smtClean="0"/>
              <a:t>What </a:t>
            </a:r>
            <a:r>
              <a:rPr lang="en-US" sz="2400" i="1" dirty="0"/>
              <a:t>If……….</a:t>
            </a:r>
          </a:p>
          <a:p>
            <a:pPr>
              <a:buNone/>
            </a:pPr>
            <a:r>
              <a:rPr lang="en-US" sz="2400" dirty="0"/>
              <a:t>	A resident talks of dying and expresses an interest in ending their life?</a:t>
            </a:r>
          </a:p>
          <a:p>
            <a:endParaRPr lang="en-US" dirty="0"/>
          </a:p>
        </p:txBody>
      </p:sp>
      <p:pic>
        <p:nvPicPr>
          <p:cNvPr id="5" name="Content Placeholder 4" descr="sick man.jpg"/>
          <p:cNvPicPr>
            <a:picLocks noGrp="1" noChangeAspect="1"/>
          </p:cNvPicPr>
          <p:nvPr>
            <p:ph sz="half" idx="1"/>
          </p:nvPr>
        </p:nvPicPr>
        <p:blipFill>
          <a:blip r:embed="rId3" cstate="print"/>
          <a:srcRect l="-3656" r="-3656"/>
          <a:stretch>
            <a:fillRect/>
          </a:stretch>
        </p:blipFill>
        <p:spPr/>
      </p:pic>
    </p:spTree>
    <p:extLst>
      <p:ext uri="{BB962C8B-B14F-4D97-AF65-F5344CB8AC3E}">
        <p14:creationId xmlns="" xmlns:p14="http://schemas.microsoft.com/office/powerpoint/2010/main" val="38930191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Roles &amp; Responsibilities</a:t>
            </a:r>
            <a:endParaRPr lang="en-US" dirty="0"/>
          </a:p>
        </p:txBody>
      </p:sp>
      <p:sp>
        <p:nvSpPr>
          <p:cNvPr id="3" name="Content Placeholder 2"/>
          <p:cNvSpPr>
            <a:spLocks noGrp="1"/>
          </p:cNvSpPr>
          <p:nvPr>
            <p:ph sz="half" idx="1"/>
          </p:nvPr>
        </p:nvSpPr>
        <p:spPr/>
        <p:txBody>
          <a:bodyPr/>
          <a:lstStyle/>
          <a:p>
            <a:pPr>
              <a:buNone/>
            </a:pPr>
            <a:r>
              <a:rPr lang="en-US" sz="2400" dirty="0"/>
              <a:t>General Guidance</a:t>
            </a:r>
          </a:p>
          <a:p>
            <a:pPr>
              <a:buFont typeface="Arial" pitchFamily="34" charset="0"/>
              <a:buChar char="•"/>
            </a:pPr>
            <a:r>
              <a:rPr lang="en-US" sz="2400" dirty="0"/>
              <a:t>Determine if resident has a legal guardian </a:t>
            </a:r>
          </a:p>
          <a:p>
            <a:pPr>
              <a:buFont typeface="Arial" pitchFamily="34" charset="0"/>
              <a:buChar char="•"/>
            </a:pPr>
            <a:r>
              <a:rPr lang="en-US" sz="2400" dirty="0"/>
              <a:t>Is the surrogate decision maker’s authority in effect?</a:t>
            </a:r>
          </a:p>
          <a:p>
            <a:pPr>
              <a:buFont typeface="Arial" pitchFamily="34" charset="0"/>
              <a:buChar char="•"/>
            </a:pPr>
            <a:r>
              <a:rPr lang="en-US" sz="2400" dirty="0"/>
              <a:t>Read the resident’s ACP  documents</a:t>
            </a:r>
          </a:p>
          <a:p>
            <a:pPr>
              <a:buFont typeface="Arial" pitchFamily="34" charset="0"/>
              <a:buChar char="•"/>
            </a:pPr>
            <a:r>
              <a:rPr lang="en-US" sz="2400" dirty="0"/>
              <a:t>Are wishes being followed?</a:t>
            </a:r>
          </a:p>
          <a:p>
            <a:pPr>
              <a:buFont typeface="Arial" pitchFamily="34" charset="0"/>
              <a:buChar char="•"/>
            </a:pPr>
            <a:r>
              <a:rPr lang="en-US" sz="2400" dirty="0"/>
              <a:t>Seek </a:t>
            </a:r>
            <a:r>
              <a:rPr lang="en-US" sz="2400" dirty="0" smtClean="0"/>
              <a:t>advice </a:t>
            </a:r>
            <a:r>
              <a:rPr lang="en-US" sz="2400" dirty="0"/>
              <a:t>from supervisor &amp; SLTCO</a:t>
            </a:r>
          </a:p>
          <a:p>
            <a:endParaRPr lang="en-US" sz="2400" dirty="0"/>
          </a:p>
        </p:txBody>
      </p:sp>
      <p:pic>
        <p:nvPicPr>
          <p:cNvPr id="5" name="Content Placeholder 4" descr="busy person.jpg"/>
          <p:cNvPicPr>
            <a:picLocks noGrp="1" noChangeAspect="1"/>
          </p:cNvPicPr>
          <p:nvPr>
            <p:ph sz="half" idx="2"/>
          </p:nvPr>
        </p:nvPicPr>
        <p:blipFill>
          <a:blip r:embed="rId3" cstate="print"/>
          <a:srcRect t="-37778" b="-37778"/>
          <a:stretch>
            <a:fillRect/>
          </a:stretch>
        </p:blipFill>
        <p:spPr>
          <a:xfrm>
            <a:off x="4648200" y="1673225"/>
            <a:ext cx="4038600" cy="4718050"/>
          </a:xfrm>
        </p:spPr>
      </p:pic>
    </p:spTree>
    <p:extLst>
      <p:ext uri="{BB962C8B-B14F-4D97-AF65-F5344CB8AC3E}">
        <p14:creationId xmlns="" xmlns:p14="http://schemas.microsoft.com/office/powerpoint/2010/main" val="238200855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ACP Resources</a:t>
            </a:r>
            <a:endParaRPr lang="en-US" dirty="0"/>
          </a:p>
        </p:txBody>
      </p:sp>
      <p:sp>
        <p:nvSpPr>
          <p:cNvPr id="6" name="Content Placeholder 5"/>
          <p:cNvSpPr>
            <a:spLocks noGrp="1"/>
          </p:cNvSpPr>
          <p:nvPr>
            <p:ph idx="1"/>
          </p:nvPr>
        </p:nvSpPr>
        <p:spPr>
          <a:xfrm>
            <a:off x="1003766" y="1600200"/>
            <a:ext cx="7231211" cy="4876800"/>
          </a:xfrm>
        </p:spPr>
        <p:txBody>
          <a:bodyPr/>
          <a:lstStyle/>
          <a:p>
            <a:pPr marL="0" indent="0">
              <a:buNone/>
            </a:pPr>
            <a:endParaRPr lang="en-US" dirty="0" smtClean="0"/>
          </a:p>
          <a:p>
            <a:pPr marL="0" indent="0">
              <a:buNone/>
            </a:pPr>
            <a:r>
              <a:rPr lang="en-US" dirty="0" smtClean="0"/>
              <a:t>NORC Ombudsman Resources on ACP</a:t>
            </a:r>
          </a:p>
          <a:p>
            <a:pPr marL="0" indent="0">
              <a:buNone/>
            </a:pPr>
            <a:endParaRPr lang="en-US" dirty="0"/>
          </a:p>
          <a:p>
            <a:r>
              <a:rPr lang="en-US" dirty="0" smtClean="0"/>
              <a:t>TA Briefs</a:t>
            </a:r>
          </a:p>
          <a:p>
            <a:r>
              <a:rPr lang="en-US" dirty="0" smtClean="0"/>
              <a:t>TA Guides</a:t>
            </a:r>
          </a:p>
          <a:p>
            <a:r>
              <a:rPr lang="en-US" dirty="0" smtClean="0"/>
              <a:t>ACP Community Education PowerPoint including group activities</a:t>
            </a:r>
          </a:p>
          <a:p>
            <a:r>
              <a:rPr lang="en-US" dirty="0" smtClean="0"/>
              <a:t>Recorded webinar presentation</a:t>
            </a:r>
            <a:endParaRPr lang="en-US" dirty="0"/>
          </a:p>
        </p:txBody>
      </p:sp>
    </p:spTree>
    <p:extLst>
      <p:ext uri="{BB962C8B-B14F-4D97-AF65-F5344CB8AC3E}">
        <p14:creationId xmlns="" xmlns:p14="http://schemas.microsoft.com/office/powerpoint/2010/main" val="355032008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Content Placeholder 2"/>
          <p:cNvSpPr>
            <a:spLocks noGrp="1"/>
          </p:cNvSpPr>
          <p:nvPr>
            <p:ph idx="1"/>
          </p:nvPr>
        </p:nvSpPr>
        <p:spPr>
          <a:xfrm>
            <a:off x="1065221" y="1600200"/>
            <a:ext cx="7621578" cy="4876800"/>
          </a:xfrm>
        </p:spPr>
        <p:txBody>
          <a:bodyPr/>
          <a:lstStyle/>
          <a:p>
            <a:pPr marL="0" indent="0">
              <a:buNone/>
            </a:pPr>
            <a:endParaRPr lang="en-US" dirty="0" smtClean="0"/>
          </a:p>
          <a:p>
            <a:pPr marL="0" indent="0">
              <a:buNone/>
            </a:pPr>
            <a:r>
              <a:rPr lang="en-US" dirty="0" smtClean="0"/>
              <a:t>Charles </a:t>
            </a:r>
            <a:r>
              <a:rPr lang="en-US" dirty="0" err="1" smtClean="0"/>
              <a:t>Sabatino</a:t>
            </a:r>
            <a:endParaRPr lang="en-US" dirty="0" smtClean="0"/>
          </a:p>
          <a:p>
            <a:pPr marL="0" indent="0">
              <a:buNone/>
            </a:pPr>
            <a:r>
              <a:rPr lang="en-US" dirty="0"/>
              <a:t>	</a:t>
            </a:r>
            <a:r>
              <a:rPr lang="en-US" dirty="0" smtClean="0">
                <a:hlinkClick r:id="rId2"/>
              </a:rPr>
              <a:t>charles.sabatino@americanbar.org</a:t>
            </a:r>
            <a:endParaRPr lang="en-US" dirty="0" smtClean="0"/>
          </a:p>
          <a:p>
            <a:pPr marL="0" indent="0">
              <a:buNone/>
            </a:pPr>
            <a:endParaRPr lang="en-US" dirty="0"/>
          </a:p>
          <a:p>
            <a:pPr marL="0" indent="0">
              <a:buNone/>
            </a:pPr>
            <a:endParaRPr lang="en-US" dirty="0" smtClean="0"/>
          </a:p>
          <a:p>
            <a:pPr marL="0" indent="0">
              <a:buNone/>
            </a:pPr>
            <a:r>
              <a:rPr lang="en-US" dirty="0" smtClean="0"/>
              <a:t>Maria Greene </a:t>
            </a:r>
          </a:p>
          <a:p>
            <a:pPr marL="0" indent="0">
              <a:buNone/>
            </a:pPr>
            <a:r>
              <a:rPr lang="en-US" dirty="0"/>
              <a:t>	</a:t>
            </a:r>
            <a:r>
              <a:rPr lang="en-US" dirty="0" smtClean="0">
                <a:hlinkClick r:id="rId3"/>
              </a:rPr>
              <a:t>margreene@frontier.net</a:t>
            </a:r>
            <a:endParaRPr lang="en-US" dirty="0" smtClean="0"/>
          </a:p>
          <a:p>
            <a:pPr marL="0" indent="0">
              <a:buNone/>
            </a:pPr>
            <a:endParaRPr lang="en-US" dirty="0"/>
          </a:p>
          <a:p>
            <a:pPr marL="0" indent="0">
              <a:buNone/>
            </a:pPr>
            <a:endParaRPr lang="en-US" dirty="0" smtClean="0"/>
          </a:p>
          <a:p>
            <a:pPr marL="0" indent="0">
              <a:buNone/>
            </a:pPr>
            <a:r>
              <a:rPr lang="en-US" dirty="0" smtClean="0"/>
              <a:t>Lori Smetanka</a:t>
            </a:r>
          </a:p>
          <a:p>
            <a:pPr marL="0" indent="0">
              <a:buNone/>
            </a:pPr>
            <a:r>
              <a:rPr lang="en-US" dirty="0"/>
              <a:t>	</a:t>
            </a:r>
            <a:r>
              <a:rPr lang="en-US" dirty="0" smtClean="0">
                <a:hlinkClick r:id="rId4"/>
              </a:rPr>
              <a:t>lsmetanka@theconsumervoice.org</a:t>
            </a:r>
            <a:r>
              <a:rPr lang="en-US" dirty="0" smtClean="0"/>
              <a:t>  </a:t>
            </a:r>
            <a:endParaRPr lang="en-US" dirty="0"/>
          </a:p>
        </p:txBody>
      </p:sp>
    </p:spTree>
    <p:extLst>
      <p:ext uri="{BB962C8B-B14F-4D97-AF65-F5344CB8AC3E}">
        <p14:creationId xmlns="" xmlns:p14="http://schemas.microsoft.com/office/powerpoint/2010/main" val="392099736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4" descr="NORClogo"/>
          <p:cNvPicPr>
            <a:picLocks noChangeAspect="1" noChangeArrowheads="1"/>
          </p:cNvPicPr>
          <p:nvPr/>
        </p:nvPicPr>
        <p:blipFill>
          <a:blip r:embed="rId3" cstate="print"/>
          <a:srcRect/>
          <a:stretch>
            <a:fillRect/>
          </a:stretch>
        </p:blipFill>
        <p:spPr bwMode="auto">
          <a:xfrm>
            <a:off x="658785" y="428627"/>
            <a:ext cx="7719587" cy="1244276"/>
          </a:xfrm>
          <a:prstGeom prst="rect">
            <a:avLst/>
          </a:prstGeom>
          <a:noFill/>
          <a:ln w="9525">
            <a:noFill/>
            <a:miter lim="800000"/>
            <a:headEnd/>
            <a:tailEnd/>
          </a:ln>
        </p:spPr>
      </p:pic>
      <p:sp>
        <p:nvSpPr>
          <p:cNvPr id="58370" name="TextBox 3"/>
          <p:cNvSpPr txBox="1">
            <a:spLocks noChangeArrowheads="1"/>
          </p:cNvSpPr>
          <p:nvPr/>
        </p:nvSpPr>
        <p:spPr bwMode="auto">
          <a:xfrm>
            <a:off x="179512" y="1828801"/>
            <a:ext cx="8784976" cy="5293757"/>
          </a:xfrm>
          <a:prstGeom prst="rect">
            <a:avLst/>
          </a:prstGeom>
          <a:noFill/>
          <a:ln w="9525">
            <a:noFill/>
            <a:miter lim="800000"/>
            <a:headEnd/>
            <a:tailEnd/>
          </a:ln>
        </p:spPr>
        <p:txBody>
          <a:bodyPr wrap="square">
            <a:prstTxWarp prst="textNoShape">
              <a:avLst/>
            </a:prstTxWarp>
            <a:spAutoFit/>
          </a:bodyPr>
          <a:lstStyle/>
          <a:p>
            <a:pPr algn="ctr"/>
            <a:endParaRPr lang="en-US" sz="2200" b="1" dirty="0" smtClean="0"/>
          </a:p>
          <a:p>
            <a:pPr algn="ctr"/>
            <a:endParaRPr lang="en-US" sz="2200" b="1" dirty="0"/>
          </a:p>
          <a:p>
            <a:pPr algn="ctr"/>
            <a:endParaRPr lang="en-US" sz="2200" b="1" dirty="0" smtClean="0"/>
          </a:p>
          <a:p>
            <a:pPr algn="ctr"/>
            <a:r>
              <a:rPr lang="en-US" sz="2200" b="1" dirty="0" smtClean="0"/>
              <a:t>The </a:t>
            </a:r>
            <a:r>
              <a:rPr lang="en-US" sz="2200" b="1" dirty="0"/>
              <a:t>National Long-Term Care </a:t>
            </a:r>
          </a:p>
          <a:p>
            <a:pPr algn="ctr"/>
            <a:r>
              <a:rPr lang="en-US" sz="2200" b="1" dirty="0"/>
              <a:t>Ombudsman Resource Center (NORC</a:t>
            </a:r>
            <a:r>
              <a:rPr lang="en-US" sz="2200" b="1" dirty="0" smtClean="0"/>
              <a:t>)</a:t>
            </a:r>
            <a:endParaRPr lang="en-US" sz="2200" b="1" dirty="0"/>
          </a:p>
          <a:p>
            <a:pPr algn="ctr"/>
            <a:r>
              <a:rPr lang="en-US" sz="2000" dirty="0">
                <a:hlinkClick r:id="rId4"/>
              </a:rPr>
              <a:t>www.ltcombudsman.org</a:t>
            </a:r>
            <a:endParaRPr lang="en-US" sz="2000" dirty="0"/>
          </a:p>
          <a:p>
            <a:pPr algn="ctr"/>
            <a:endParaRPr lang="en-US" sz="2000" dirty="0"/>
          </a:p>
          <a:p>
            <a:pPr algn="ctr"/>
            <a:endParaRPr lang="en-US" sz="2000" dirty="0" smtClean="0"/>
          </a:p>
          <a:p>
            <a:pPr algn="ctr"/>
            <a:endParaRPr lang="en-US" sz="2000" dirty="0"/>
          </a:p>
          <a:p>
            <a:pPr algn="ctr"/>
            <a:endParaRPr lang="en-US" sz="2000" dirty="0" smtClean="0"/>
          </a:p>
          <a:p>
            <a:pPr algn="ctr"/>
            <a:endParaRPr lang="en-US" sz="2000" dirty="0"/>
          </a:p>
          <a:p>
            <a:pPr algn="ctr"/>
            <a:r>
              <a:rPr lang="en-US" sz="1800" i="1" dirty="0"/>
              <a:t>This presentation was supported, in part, by a grant from the Administration on Aging, </a:t>
            </a:r>
            <a:r>
              <a:rPr lang="en-US" sz="1800" i="1" dirty="0" smtClean="0"/>
              <a:t> Administration for Community Living, U.S. Department </a:t>
            </a:r>
            <a:r>
              <a:rPr lang="en-US" sz="1800" i="1" dirty="0"/>
              <a:t>of Health and </a:t>
            </a:r>
            <a:endParaRPr lang="en-US" sz="1800" i="1" dirty="0" smtClean="0"/>
          </a:p>
          <a:p>
            <a:pPr algn="ctr"/>
            <a:r>
              <a:rPr lang="en-US" sz="1800" i="1" dirty="0" smtClean="0"/>
              <a:t>Human </a:t>
            </a:r>
            <a:r>
              <a:rPr lang="en-US" sz="1800" i="1" dirty="0"/>
              <a:t>Services. </a:t>
            </a:r>
          </a:p>
          <a:p>
            <a:endParaRPr lang="en-US" sz="1800" dirty="0"/>
          </a:p>
          <a:p>
            <a:endParaRPr lang="en-US" sz="1800" dirty="0"/>
          </a:p>
          <a:p>
            <a:endParaRPr lang="en-US" sz="1800" dirty="0"/>
          </a:p>
        </p:txBody>
      </p:sp>
    </p:spTree>
    <p:extLst>
      <p:ext uri="{BB962C8B-B14F-4D97-AF65-F5344CB8AC3E}">
        <p14:creationId xmlns="" xmlns:p14="http://schemas.microsoft.com/office/powerpoint/2010/main" val="34395012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graphicFrame>
        <p:nvGraphicFramePr>
          <p:cNvPr id="5" name="Table 4"/>
          <p:cNvGraphicFramePr>
            <a:graphicFrameLocks noGrp="1"/>
          </p:cNvGraphicFramePr>
          <p:nvPr>
            <p:extLst>
              <p:ext uri="{D42A27DB-BD31-4B8C-83A1-F6EECF244321}">
                <p14:modId xmlns="" xmlns:p14="http://schemas.microsoft.com/office/powerpoint/2010/main" val="2401156373"/>
              </p:ext>
            </p:extLst>
          </p:nvPr>
        </p:nvGraphicFramePr>
        <p:xfrm>
          <a:off x="0" y="0"/>
          <a:ext cx="8991600" cy="6759247"/>
        </p:xfrm>
        <a:graphic>
          <a:graphicData uri="http://schemas.openxmlformats.org/drawingml/2006/table">
            <a:tbl>
              <a:tblPr firstRow="1" firstCol="1" bandRow="1">
                <a:tableStyleId>{5C22544A-7EE6-4342-B048-85BDC9FD1C3A}</a:tableStyleId>
              </a:tblPr>
              <a:tblGrid>
                <a:gridCol w="1620311"/>
                <a:gridCol w="4414222"/>
                <a:gridCol w="2957067"/>
              </a:tblGrid>
              <a:tr h="640743">
                <a:tc gridSpan="3">
                  <a:txBody>
                    <a:bodyPr/>
                    <a:lstStyle/>
                    <a:p>
                      <a:pPr marL="228600" marR="0" algn="ctr">
                        <a:spcBef>
                          <a:spcPts val="0"/>
                        </a:spcBef>
                        <a:spcAft>
                          <a:spcPts val="0"/>
                        </a:spcAft>
                      </a:pPr>
                      <a:endParaRPr lang="en-US" sz="800" dirty="0" smtClean="0">
                        <a:effectLst/>
                      </a:endParaRPr>
                    </a:p>
                    <a:p>
                      <a:pPr marL="228600" marR="0" algn="ctr">
                        <a:spcBef>
                          <a:spcPts val="0"/>
                        </a:spcBef>
                        <a:spcAft>
                          <a:spcPts val="0"/>
                        </a:spcAft>
                      </a:pPr>
                      <a:r>
                        <a:rPr lang="en-US" sz="2800" dirty="0" smtClean="0">
                          <a:effectLst/>
                        </a:rPr>
                        <a:t>Capacity </a:t>
                      </a:r>
                      <a:r>
                        <a:rPr lang="en-US" sz="2800" dirty="0">
                          <a:effectLst/>
                        </a:rPr>
                        <a:t>to Appoint an </a:t>
                      </a:r>
                      <a:r>
                        <a:rPr lang="en-US" sz="2800" dirty="0" smtClean="0">
                          <a:effectLst/>
                        </a:rPr>
                        <a:t>Agent</a:t>
                      </a:r>
                    </a:p>
                    <a:p>
                      <a:pPr marL="228600" marR="0" algn="ctr">
                        <a:spcBef>
                          <a:spcPts val="0"/>
                        </a:spcBef>
                        <a:spcAft>
                          <a:spcPts val="0"/>
                        </a:spcAft>
                      </a:pPr>
                      <a:endParaRPr lang="en-US" sz="800" dirty="0" smtClean="0">
                        <a:effectLst/>
                      </a:endParaRPr>
                    </a:p>
                  </a:txBody>
                  <a:tcPr marL="68580" marR="68580" marT="0" marB="0"/>
                </a:tc>
                <a:tc hMerge="1">
                  <a:txBody>
                    <a:bodyPr/>
                    <a:lstStyle/>
                    <a:p>
                      <a:endParaRPr lang="en-US"/>
                    </a:p>
                  </a:txBody>
                  <a:tcPr/>
                </a:tc>
                <a:tc hMerge="1">
                  <a:txBody>
                    <a:bodyPr/>
                    <a:lstStyle/>
                    <a:p>
                      <a:endParaRPr lang="en-US"/>
                    </a:p>
                  </a:txBody>
                  <a:tcPr/>
                </a:tc>
              </a:tr>
              <a:tr h="553369">
                <a:tc>
                  <a:txBody>
                    <a:bodyPr/>
                    <a:lstStyle/>
                    <a:p>
                      <a:pPr marL="0" marR="0">
                        <a:spcBef>
                          <a:spcPts val="0"/>
                        </a:spcBef>
                        <a:spcAft>
                          <a:spcPts val="0"/>
                        </a:spcAft>
                      </a:pPr>
                      <a:r>
                        <a:rPr lang="en-US" sz="1000" dirty="0">
                          <a:effectLst/>
                        </a:rPr>
                        <a:t> </a:t>
                      </a:r>
                      <a:endParaRPr lang="en-US" sz="1200" dirty="0">
                        <a:effectLst/>
                        <a:latin typeface="Times New Roman"/>
                        <a:ea typeface="Times New Roman"/>
                      </a:endParaRPr>
                    </a:p>
                  </a:txBody>
                  <a:tcPr marL="68580" marR="68580" marT="0" marB="0"/>
                </a:tc>
                <a:tc>
                  <a:txBody>
                    <a:bodyPr/>
                    <a:lstStyle/>
                    <a:p>
                      <a:pPr marL="0" marR="0">
                        <a:spcBef>
                          <a:spcPts val="0"/>
                        </a:spcBef>
                        <a:spcAft>
                          <a:spcPts val="0"/>
                        </a:spcAft>
                      </a:pPr>
                      <a:r>
                        <a:rPr lang="en-US" sz="2000" b="1" dirty="0" smtClean="0">
                          <a:effectLst/>
                        </a:rPr>
                        <a:t>Utah</a:t>
                      </a:r>
                      <a:r>
                        <a:rPr lang="en-US" sz="1800" b="1" dirty="0">
                          <a:effectLst/>
                        </a:rPr>
                        <a:t>§ 75-2a-103 and -105</a:t>
                      </a:r>
                      <a:endParaRPr lang="en-US" sz="1800" b="1" dirty="0">
                        <a:effectLst/>
                        <a:latin typeface="Times New Roman"/>
                        <a:ea typeface="Times New Roman"/>
                      </a:endParaRPr>
                    </a:p>
                  </a:txBody>
                  <a:tcPr marL="68580" marR="68580" marT="0" marB="0"/>
                </a:tc>
                <a:tc>
                  <a:txBody>
                    <a:bodyPr/>
                    <a:lstStyle/>
                    <a:p>
                      <a:pPr marL="0" marR="0">
                        <a:spcBef>
                          <a:spcPts val="0"/>
                        </a:spcBef>
                        <a:spcAft>
                          <a:spcPts val="0"/>
                        </a:spcAft>
                      </a:pPr>
                      <a:r>
                        <a:rPr lang="en-US" sz="2000" b="1" dirty="0" smtClean="0">
                          <a:effectLst/>
                        </a:rPr>
                        <a:t>Vermont</a:t>
                      </a:r>
                      <a:r>
                        <a:rPr lang="en-US" sz="1800" b="1" dirty="0" smtClean="0">
                          <a:effectLst/>
                        </a:rPr>
                        <a:t>  </a:t>
                      </a:r>
                      <a:r>
                        <a:rPr lang="en-US" sz="1800" b="1" dirty="0">
                          <a:effectLst/>
                        </a:rPr>
                        <a:t>Tit. 18, §9701(4)</a:t>
                      </a:r>
                      <a:endParaRPr lang="en-US" sz="1800" b="1" dirty="0">
                        <a:effectLst/>
                        <a:latin typeface="Times New Roman"/>
                        <a:ea typeface="Times New Roman"/>
                      </a:endParaRPr>
                    </a:p>
                  </a:txBody>
                  <a:tcPr marL="68580" marR="68580" marT="0" marB="0"/>
                </a:tc>
              </a:tr>
              <a:tr h="1216429">
                <a:tc>
                  <a:txBody>
                    <a:bodyPr/>
                    <a:lstStyle/>
                    <a:p>
                      <a:pPr marL="0" marR="0">
                        <a:spcBef>
                          <a:spcPts val="0"/>
                        </a:spcBef>
                        <a:spcAft>
                          <a:spcPts val="0"/>
                        </a:spcAft>
                      </a:pPr>
                      <a:r>
                        <a:rPr lang="en-US" sz="1600" dirty="0">
                          <a:effectLst/>
                        </a:rPr>
                        <a:t>Understanding</a:t>
                      </a:r>
                      <a:endParaRPr lang="en-US" sz="1600" dirty="0">
                        <a:effectLst/>
                        <a:latin typeface="Times New Roman"/>
                        <a:ea typeface="Times New Roman"/>
                      </a:endParaRPr>
                    </a:p>
                  </a:txBody>
                  <a:tcPr marL="68580" marR="68580" marT="0" marB="0"/>
                </a:tc>
                <a:tc>
                  <a:txBody>
                    <a:bodyPr/>
                    <a:lstStyle/>
                    <a:p>
                      <a:pPr marL="0" marR="0">
                        <a:spcBef>
                          <a:spcPts val="0"/>
                        </a:spcBef>
                        <a:spcAft>
                          <a:spcPts val="0"/>
                        </a:spcAft>
                      </a:pPr>
                      <a:r>
                        <a:rPr lang="en-US" sz="1800" dirty="0">
                          <a:effectLst/>
                        </a:rPr>
                        <a:t>understands the consequences of appointing a particular person as agent.</a:t>
                      </a:r>
                      <a:endParaRPr lang="en-US" sz="1800" dirty="0">
                        <a:effectLst/>
                        <a:latin typeface="Times New Roman"/>
                        <a:ea typeface="Times New Roman"/>
                      </a:endParaRPr>
                    </a:p>
                  </a:txBody>
                  <a:tcPr marL="68580" marR="68580" marT="0" marB="0"/>
                </a:tc>
                <a:tc>
                  <a:txBody>
                    <a:bodyPr/>
                    <a:lstStyle/>
                    <a:p>
                      <a:pPr marL="0" marR="0">
                        <a:spcBef>
                          <a:spcPts val="0"/>
                        </a:spcBef>
                        <a:spcAft>
                          <a:spcPts val="0"/>
                        </a:spcAft>
                      </a:pPr>
                      <a:r>
                        <a:rPr lang="en-US" sz="1800" dirty="0">
                          <a:effectLst/>
                        </a:rPr>
                        <a:t>has a basic understanding of what it means to have another individual make </a:t>
                      </a:r>
                      <a:r>
                        <a:rPr lang="en-US" sz="1800" dirty="0" err="1">
                          <a:effectLst/>
                        </a:rPr>
                        <a:t>h.c</a:t>
                      </a:r>
                      <a:r>
                        <a:rPr lang="en-US" sz="1800" dirty="0">
                          <a:effectLst/>
                        </a:rPr>
                        <a:t>. decisions for oneself </a:t>
                      </a:r>
                      <a:endParaRPr lang="en-US" sz="1800" dirty="0">
                        <a:effectLst/>
                        <a:latin typeface="Times New Roman"/>
                        <a:ea typeface="Times New Roman"/>
                      </a:endParaRPr>
                    </a:p>
                  </a:txBody>
                  <a:tcPr marL="68580" marR="68580" marT="0" marB="0"/>
                </a:tc>
              </a:tr>
              <a:tr h="962625">
                <a:tc>
                  <a:txBody>
                    <a:bodyPr/>
                    <a:lstStyle/>
                    <a:p>
                      <a:pPr marL="0" marR="0">
                        <a:spcBef>
                          <a:spcPts val="0"/>
                        </a:spcBef>
                        <a:spcAft>
                          <a:spcPts val="0"/>
                        </a:spcAft>
                      </a:pPr>
                      <a:r>
                        <a:rPr lang="en-US" sz="1600" dirty="0">
                          <a:effectLst/>
                        </a:rPr>
                        <a:t>Appreciation of a relationship</a:t>
                      </a:r>
                      <a:endParaRPr lang="en-US" sz="1600" dirty="0">
                        <a:effectLst/>
                        <a:latin typeface="Times New Roman"/>
                        <a:ea typeface="Times New Roman"/>
                      </a:endParaRPr>
                    </a:p>
                  </a:txBody>
                  <a:tcPr marL="68580" marR="68580" marT="0" marB="0"/>
                </a:tc>
                <a:tc>
                  <a:txBody>
                    <a:bodyPr/>
                    <a:lstStyle/>
                    <a:p>
                      <a:pPr marL="0" marR="0">
                        <a:spcBef>
                          <a:spcPts val="0"/>
                        </a:spcBef>
                        <a:spcAft>
                          <a:spcPts val="0"/>
                        </a:spcAft>
                      </a:pPr>
                      <a:r>
                        <a:rPr lang="en-US" sz="1800" dirty="0">
                          <a:effectLst/>
                        </a:rPr>
                        <a:t>(a) has expressed over time an intent to appoint the same person as agent;</a:t>
                      </a:r>
                      <a:endParaRPr lang="en-US" sz="1800" dirty="0">
                        <a:effectLst/>
                        <a:latin typeface="Times New Roman"/>
                        <a:ea typeface="Times New Roman"/>
                      </a:endParaRPr>
                    </a:p>
                  </a:txBody>
                  <a:tcPr marL="68580" marR="68580" marT="0" marB="0"/>
                </a:tc>
                <a:tc>
                  <a:txBody>
                    <a:bodyPr/>
                    <a:lstStyle/>
                    <a:p>
                      <a:pPr marL="0" marR="0">
                        <a:spcBef>
                          <a:spcPts val="0"/>
                        </a:spcBef>
                        <a:spcAft>
                          <a:spcPts val="0"/>
                        </a:spcAft>
                      </a:pPr>
                      <a:r>
                        <a:rPr lang="en-US" sz="1800" dirty="0">
                          <a:effectLst/>
                        </a:rPr>
                        <a:t>and of who would be an appropriate individual to make those decisions, </a:t>
                      </a:r>
                      <a:endParaRPr lang="en-US" sz="1800" dirty="0">
                        <a:effectLst/>
                        <a:latin typeface="Times New Roman"/>
                        <a:ea typeface="Times New Roman"/>
                      </a:endParaRPr>
                    </a:p>
                  </a:txBody>
                  <a:tcPr marL="68580" marR="68580" marT="0" marB="0"/>
                </a:tc>
              </a:tr>
              <a:tr h="1684593">
                <a:tc>
                  <a:txBody>
                    <a:bodyPr/>
                    <a:lstStyle/>
                    <a:p>
                      <a:pPr marL="114300" marR="0">
                        <a:spcBef>
                          <a:spcPts val="0"/>
                        </a:spcBef>
                        <a:spcAft>
                          <a:spcPts val="0"/>
                        </a:spcAft>
                      </a:pPr>
                      <a:r>
                        <a:rPr lang="en-US" sz="1600" dirty="0">
                          <a:effectLst/>
                        </a:rPr>
                        <a:t> </a:t>
                      </a:r>
                      <a:endParaRPr lang="en-US" sz="1600" dirty="0">
                        <a:effectLst/>
                        <a:latin typeface="Times New Roman"/>
                        <a:ea typeface="Times New Roman"/>
                      </a:endParaRPr>
                    </a:p>
                  </a:txBody>
                  <a:tcPr marL="68580" marR="68580" marT="0" marB="0"/>
                </a:tc>
                <a:tc>
                  <a:txBody>
                    <a:bodyPr/>
                    <a:lstStyle/>
                    <a:p>
                      <a:pPr marL="0" marR="0">
                        <a:spcBef>
                          <a:spcPts val="0"/>
                        </a:spcBef>
                        <a:spcAft>
                          <a:spcPts val="0"/>
                        </a:spcAft>
                      </a:pPr>
                      <a:r>
                        <a:rPr lang="en-US" sz="1800" dirty="0">
                          <a:effectLst/>
                        </a:rPr>
                        <a:t>(b) choice of agent is consistent with past relationships and patterns of behavior between the individual and the prospective agent, or, if inconsistent, whether there is a reasonable justification for the change;  </a:t>
                      </a:r>
                      <a:endParaRPr lang="en-US" sz="1800" dirty="0">
                        <a:effectLst/>
                        <a:latin typeface="Times New Roman"/>
                        <a:ea typeface="Times New Roman"/>
                      </a:endParaRPr>
                    </a:p>
                  </a:txBody>
                  <a:tcPr marL="68580" marR="68580" marT="0" marB="0"/>
                </a:tc>
                <a:tc>
                  <a:txBody>
                    <a:bodyPr/>
                    <a:lstStyle/>
                    <a:p>
                      <a:pPr marL="0" marR="0">
                        <a:spcBef>
                          <a:spcPts val="0"/>
                        </a:spcBef>
                        <a:spcAft>
                          <a:spcPts val="0"/>
                        </a:spcAft>
                      </a:pPr>
                      <a:r>
                        <a:rPr lang="en-US" sz="1800" dirty="0">
                          <a:effectLst/>
                        </a:rPr>
                        <a:t> </a:t>
                      </a:r>
                      <a:endParaRPr lang="en-US" sz="1800" dirty="0">
                        <a:effectLst/>
                        <a:latin typeface="Times New Roman"/>
                        <a:ea typeface="Times New Roman"/>
                      </a:endParaRPr>
                    </a:p>
                  </a:txBody>
                  <a:tcPr marL="68580" marR="68580" marT="0" marB="0"/>
                </a:tc>
              </a:tr>
              <a:tr h="1572734">
                <a:tc>
                  <a:txBody>
                    <a:bodyPr/>
                    <a:lstStyle/>
                    <a:p>
                      <a:pPr marL="0" marR="0">
                        <a:spcBef>
                          <a:spcPts val="0"/>
                        </a:spcBef>
                        <a:spcAft>
                          <a:spcPts val="0"/>
                        </a:spcAft>
                      </a:pPr>
                      <a:r>
                        <a:rPr lang="en-US" sz="1600" dirty="0">
                          <a:effectLst/>
                        </a:rPr>
                        <a:t>Ability to communicate an intent</a:t>
                      </a:r>
                      <a:endParaRPr lang="en-US" sz="1600" dirty="0">
                        <a:effectLst/>
                        <a:latin typeface="Times New Roman"/>
                        <a:ea typeface="Times New Roman"/>
                      </a:endParaRPr>
                    </a:p>
                  </a:txBody>
                  <a:tcPr marL="68580" marR="68580" marT="0" marB="0"/>
                </a:tc>
                <a:tc>
                  <a:txBody>
                    <a:bodyPr/>
                    <a:lstStyle/>
                    <a:p>
                      <a:pPr marL="0" marR="0">
                        <a:spcBef>
                          <a:spcPts val="0"/>
                        </a:spcBef>
                        <a:spcAft>
                          <a:spcPts val="0"/>
                        </a:spcAft>
                      </a:pPr>
                      <a:r>
                        <a:rPr lang="en-US" sz="1800" dirty="0">
                          <a:effectLst/>
                        </a:rPr>
                        <a:t>(c) expression of the intent to appoint the agent occurs at times when, or in settings where, the individual has the greatest ability to make and communicate decisions</a:t>
                      </a:r>
                      <a:r>
                        <a:rPr lang="en-US" sz="1800" dirty="0" smtClean="0">
                          <a:effectLst/>
                        </a:rPr>
                        <a:t>.</a:t>
                      </a:r>
                    </a:p>
                    <a:p>
                      <a:pPr marL="0" marR="0">
                        <a:spcBef>
                          <a:spcPts val="0"/>
                        </a:spcBef>
                        <a:spcAft>
                          <a:spcPts val="0"/>
                        </a:spcAft>
                      </a:pPr>
                      <a:endParaRPr lang="en-US" sz="1800" dirty="0" smtClean="0">
                        <a:effectLst/>
                      </a:endParaRPr>
                    </a:p>
                  </a:txBody>
                  <a:tcPr marL="68580" marR="68580" marT="0" marB="0"/>
                </a:tc>
                <a:tc>
                  <a:txBody>
                    <a:bodyPr/>
                    <a:lstStyle/>
                    <a:p>
                      <a:pPr marL="0" marR="0">
                        <a:spcBef>
                          <a:spcPts val="0"/>
                        </a:spcBef>
                        <a:spcAft>
                          <a:spcPts val="0"/>
                        </a:spcAft>
                      </a:pPr>
                      <a:r>
                        <a:rPr lang="en-US" sz="1800" dirty="0">
                          <a:effectLst/>
                        </a:rPr>
                        <a:t>and can identify whom the individual wants to make health care decisions for the individual.</a:t>
                      </a:r>
                    </a:p>
                    <a:p>
                      <a:pPr marL="0" marR="0">
                        <a:spcBef>
                          <a:spcPts val="0"/>
                        </a:spcBef>
                        <a:spcAft>
                          <a:spcPts val="0"/>
                        </a:spcAft>
                      </a:pPr>
                      <a:r>
                        <a:rPr lang="en-US" sz="1800" dirty="0">
                          <a:effectLst/>
                        </a:rPr>
                        <a:t> </a:t>
                      </a:r>
                      <a:endParaRPr lang="en-US" sz="1800" dirty="0">
                        <a:effectLst/>
                        <a:latin typeface="Times New Roman"/>
                        <a:ea typeface="Times New Roman"/>
                      </a:endParaRPr>
                    </a:p>
                  </a:txBody>
                  <a:tcPr marL="68580" marR="68580" marT="0" marB="0"/>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latin typeface="Gill Sans" pitchFamily="34" charset="0"/>
              </a:rPr>
              <a:t>ADs Have Not Worked as Well as Hoped</a:t>
            </a:r>
            <a:endParaRPr lang="en-US" dirty="0"/>
          </a:p>
        </p:txBody>
      </p:sp>
      <p:sp>
        <p:nvSpPr>
          <p:cNvPr id="7" name="Rectangle 3"/>
          <p:cNvSpPr>
            <a:spLocks noChangeArrowheads="1"/>
          </p:cNvSpPr>
          <p:nvPr/>
        </p:nvSpPr>
        <p:spPr bwMode="auto">
          <a:xfrm>
            <a:off x="457200" y="1524000"/>
            <a:ext cx="8229599" cy="5105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algn="ctr">
              <a:spcBef>
                <a:spcPct val="20000"/>
              </a:spcBef>
              <a:defRPr/>
            </a:pPr>
            <a:r>
              <a:rPr lang="en-US" b="1" i="1" dirty="0">
                <a:latin typeface="Gill Sans" pitchFamily="34" charset="0"/>
              </a:rPr>
              <a:t>A great idea but:</a:t>
            </a:r>
            <a:endParaRPr lang="en-US" b="1" dirty="0">
              <a:latin typeface="Gill Sans" pitchFamily="34" charset="0"/>
            </a:endParaRPr>
          </a:p>
          <a:p>
            <a:pPr marL="342900" indent="-342900">
              <a:spcBef>
                <a:spcPct val="20000"/>
              </a:spcBef>
              <a:buFontTx/>
              <a:buChar char="•"/>
              <a:defRPr/>
            </a:pPr>
            <a:r>
              <a:rPr lang="en-US" sz="2400" dirty="0">
                <a:latin typeface="Gill Sans" pitchFamily="34" charset="0"/>
              </a:rPr>
              <a:t>Most people don’t do.  </a:t>
            </a:r>
          </a:p>
          <a:p>
            <a:pPr marL="342900" indent="-342900">
              <a:spcBef>
                <a:spcPct val="20000"/>
              </a:spcBef>
              <a:buFontTx/>
              <a:buChar char="•"/>
              <a:defRPr/>
            </a:pPr>
            <a:r>
              <a:rPr lang="en-US" sz="2400" dirty="0">
                <a:latin typeface="Gill Sans" pitchFamily="34" charset="0"/>
              </a:rPr>
              <a:t>When they do, a standard form doesn’t provide much guidance.  </a:t>
            </a:r>
          </a:p>
          <a:p>
            <a:pPr marL="342900" indent="-342900">
              <a:spcBef>
                <a:spcPct val="20000"/>
              </a:spcBef>
              <a:buFontTx/>
              <a:buChar char="•"/>
              <a:defRPr/>
            </a:pPr>
            <a:r>
              <a:rPr lang="en-US" sz="2400" dirty="0">
                <a:latin typeface="Gill Sans" pitchFamily="34" charset="0"/>
              </a:rPr>
              <a:t>People change their minds. </a:t>
            </a:r>
          </a:p>
          <a:p>
            <a:pPr marL="342900" indent="-342900">
              <a:spcBef>
                <a:spcPct val="20000"/>
              </a:spcBef>
              <a:buFontTx/>
              <a:buChar char="•"/>
              <a:defRPr/>
            </a:pPr>
            <a:r>
              <a:rPr lang="en-US" sz="2400" dirty="0">
                <a:latin typeface="Gill Sans" pitchFamily="34" charset="0"/>
              </a:rPr>
              <a:t>When they name an agent, they seldom explain their wishes to agent.</a:t>
            </a:r>
          </a:p>
          <a:p>
            <a:pPr marL="342900" indent="-342900">
              <a:spcBef>
                <a:spcPct val="20000"/>
              </a:spcBef>
              <a:buFontTx/>
              <a:buChar char="•"/>
              <a:defRPr/>
            </a:pPr>
            <a:r>
              <a:rPr lang="en-US" sz="2400" dirty="0">
                <a:latin typeface="Gill Sans" pitchFamily="34" charset="0"/>
              </a:rPr>
              <a:t>Even if they do, health care providers usually don’t know about the directive.  </a:t>
            </a:r>
          </a:p>
          <a:p>
            <a:pPr marL="342900" indent="-342900">
              <a:spcBef>
                <a:spcPct val="20000"/>
              </a:spcBef>
              <a:buFontTx/>
              <a:buChar char="•"/>
              <a:defRPr/>
            </a:pPr>
            <a:r>
              <a:rPr lang="en-US" sz="2400" dirty="0">
                <a:latin typeface="Gill Sans" pitchFamily="34" charset="0"/>
              </a:rPr>
              <a:t>Even if providers know directive exists, it isn’t in medical record.</a:t>
            </a:r>
          </a:p>
          <a:p>
            <a:pPr marL="342900" indent="-342900">
              <a:spcBef>
                <a:spcPct val="20000"/>
              </a:spcBef>
              <a:buFontTx/>
              <a:buChar char="•"/>
              <a:defRPr/>
            </a:pPr>
            <a:r>
              <a:rPr lang="en-US" sz="2400" dirty="0">
                <a:latin typeface="Gill Sans" pitchFamily="34" charset="0"/>
              </a:rPr>
              <a:t>Even if in the record, it isn’t consulted.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540327" y="581891"/>
            <a:ext cx="7924800" cy="990600"/>
          </a:xfrm>
        </p:spPr>
        <p:txBody>
          <a:bodyPr>
            <a:normAutofit/>
          </a:bodyPr>
          <a:lstStyle/>
          <a:p>
            <a:pPr eaLnBrk="1" hangingPunct="1"/>
            <a:r>
              <a:rPr lang="en-US" sz="3600" dirty="0" smtClean="0">
                <a:solidFill>
                  <a:schemeClr val="tx2"/>
                </a:solidFill>
                <a:effectLst/>
                <a:latin typeface="Arial" panose="020B0604020202020204" pitchFamily="34" charset="0"/>
                <a:cs typeface="Arial" panose="020B0604020202020204" pitchFamily="34" charset="0"/>
              </a:rPr>
              <a:t>Change of Mind?</a:t>
            </a:r>
          </a:p>
        </p:txBody>
      </p:sp>
      <p:sp>
        <p:nvSpPr>
          <p:cNvPr id="7" name="Rectangle 3"/>
          <p:cNvSpPr txBox="1">
            <a:spLocks noChangeArrowheads="1"/>
          </p:cNvSpPr>
          <p:nvPr/>
        </p:nvSpPr>
        <p:spPr bwMode="auto">
          <a:xfrm>
            <a:off x="540327" y="1447800"/>
            <a:ext cx="7924800" cy="507769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7150" marR="0" lvl="0" indent="0" algn="l" defTabSz="914400" rtl="0" eaLnBrk="1" fontAlgn="base" latinLnBrk="0" hangingPunct="1">
              <a:lnSpc>
                <a:spcPct val="90000"/>
              </a:lnSpc>
              <a:spcBef>
                <a:spcPct val="20000"/>
              </a:spcBef>
              <a:spcAft>
                <a:spcPct val="0"/>
              </a:spcAft>
              <a:buClr>
                <a:schemeClr val="accent1"/>
              </a:buClr>
              <a:buSzPct val="85000"/>
              <a:buFontTx/>
              <a:buNone/>
              <a:tabLst/>
              <a:defRPr/>
            </a:pPr>
            <a:endParaRPr kumimoji="0" lang="en-US" sz="1000" b="0" i="0" u="none" strike="noStrike" kern="1200" cap="none" spc="0" normalizeH="0" baseline="0" noProof="0" dirty="0" smtClean="0">
              <a:ln>
                <a:noFill/>
              </a:ln>
              <a:solidFill>
                <a:schemeClr val="tx1"/>
              </a:solidFill>
              <a:effectLst/>
              <a:uLnTx/>
              <a:uFillTx/>
              <a:latin typeface="Arial" panose="020B0604020202020204" pitchFamily="34" charset="0"/>
              <a:ea typeface="ＭＳ Ｐゴシック" pitchFamily="127" charset="-128"/>
              <a:cs typeface="Arial" panose="020B0604020202020204" pitchFamily="34" charset="0"/>
            </a:endParaRPr>
          </a:p>
          <a:p>
            <a:pPr marL="57150" marR="0" lvl="0" indent="0" algn="l" defTabSz="914400" rtl="0" eaLnBrk="1" fontAlgn="base" latinLnBrk="0" hangingPunct="1">
              <a:lnSpc>
                <a:spcPct val="90000"/>
              </a:lnSpc>
              <a:spcBef>
                <a:spcPct val="20000"/>
              </a:spcBef>
              <a:spcAft>
                <a:spcPct val="0"/>
              </a:spcAft>
              <a:buClr>
                <a:schemeClr val="accent1"/>
              </a:buClr>
              <a:buSzPct val="85000"/>
              <a:buFontTx/>
              <a:buNone/>
              <a:tabLst/>
              <a:defRPr/>
            </a:pPr>
            <a:r>
              <a:rPr kumimoji="0" lang="en-US" sz="2800" b="0" i="0" u="none" strike="noStrike" kern="1200" cap="none" spc="0" normalizeH="0" baseline="0" noProof="0" dirty="0" smtClean="0">
                <a:ln>
                  <a:noFill/>
                </a:ln>
                <a:solidFill>
                  <a:schemeClr val="tx1"/>
                </a:solidFill>
                <a:effectLst/>
                <a:uLnTx/>
                <a:uFillTx/>
                <a:latin typeface="Arial" panose="020B0604020202020204" pitchFamily="34" charset="0"/>
                <a:ea typeface="ＭＳ Ｐゴシック" pitchFamily="127" charset="-128"/>
                <a:cs typeface="Arial" panose="020B0604020202020204" pitchFamily="34" charset="0"/>
              </a:rPr>
              <a:t>2-year study of 189 community-dwelling persons &gt; 60 with advanced chronic conditions. Participants asked about their willingness to risk physical disability in order to avoid death. </a:t>
            </a:r>
          </a:p>
          <a:p>
            <a:pPr marL="730250" marR="0" lvl="2" indent="-182563" algn="l" defTabSz="914400" rtl="0" eaLnBrk="1" fontAlgn="base" latinLnBrk="0" hangingPunct="1">
              <a:lnSpc>
                <a:spcPct val="90000"/>
              </a:lnSpc>
              <a:spcBef>
                <a:spcPct val="20000"/>
              </a:spcBef>
              <a:spcAft>
                <a:spcPct val="0"/>
              </a:spcAft>
              <a:buClr>
                <a:schemeClr val="accent1"/>
              </a:buClr>
              <a:buSzPct val="90000"/>
              <a:buFont typeface="Arial" pitchFamily="127" charset="0"/>
              <a:buChar char="•"/>
              <a:tabLst/>
              <a:defRPr/>
            </a:pPr>
            <a:r>
              <a:rPr kumimoji="0" lang="en-US" sz="2400" b="0" i="0" u="none" strike="noStrike" kern="1200" cap="none" spc="0" normalizeH="0" baseline="0" noProof="0" dirty="0" smtClean="0">
                <a:ln>
                  <a:noFill/>
                </a:ln>
                <a:solidFill>
                  <a:schemeClr val="tx1"/>
                </a:solidFill>
                <a:effectLst/>
                <a:uLnTx/>
                <a:uFillTx/>
                <a:latin typeface="Arial" panose="020B0604020202020204" pitchFamily="34" charset="0"/>
                <a:ea typeface="ＭＳ Ｐゴシック" pitchFamily="127" charset="-128"/>
                <a:cs typeface="Arial" panose="020B0604020202020204" pitchFamily="34" charset="0"/>
              </a:rPr>
              <a:t>48% changed minds over a 2-year period either + or –</a:t>
            </a:r>
          </a:p>
          <a:p>
            <a:pPr marL="730250" marR="0" lvl="2" indent="-182563" algn="l" defTabSz="914400" rtl="0" eaLnBrk="1" fontAlgn="base" latinLnBrk="0" hangingPunct="1">
              <a:lnSpc>
                <a:spcPct val="90000"/>
              </a:lnSpc>
              <a:spcBef>
                <a:spcPct val="20000"/>
              </a:spcBef>
              <a:spcAft>
                <a:spcPct val="0"/>
              </a:spcAft>
              <a:buClr>
                <a:schemeClr val="accent1"/>
              </a:buClr>
              <a:buSzPct val="90000"/>
              <a:buFont typeface="Arial" pitchFamily="127" charset="0"/>
              <a:buChar char="•"/>
              <a:tabLst/>
              <a:defRPr/>
            </a:pPr>
            <a:r>
              <a:rPr kumimoji="0" lang="en-US" sz="2400" b="0" i="0" u="none" strike="noStrike" kern="1200" cap="none" spc="0" normalizeH="0" baseline="0" noProof="0" dirty="0" smtClean="0">
                <a:ln>
                  <a:noFill/>
                </a:ln>
                <a:solidFill>
                  <a:schemeClr val="tx1"/>
                </a:solidFill>
                <a:effectLst/>
                <a:uLnTx/>
                <a:uFillTx/>
                <a:latin typeface="Arial" panose="020B0604020202020204" pitchFamily="34" charset="0"/>
                <a:ea typeface="ＭＳ Ｐゴシック" pitchFamily="127" charset="-128"/>
                <a:cs typeface="Arial" panose="020B0604020202020204" pitchFamily="34" charset="0"/>
              </a:rPr>
              <a:t>When asked about willingness to risk cognitive disability, 49% changed their minds.  </a:t>
            </a:r>
          </a:p>
          <a:p>
            <a:pPr marL="730250" marR="0" lvl="2" indent="-182563" algn="l" defTabSz="914400" rtl="0" eaLnBrk="1" fontAlgn="base" latinLnBrk="0" hangingPunct="1">
              <a:lnSpc>
                <a:spcPct val="90000"/>
              </a:lnSpc>
              <a:spcBef>
                <a:spcPct val="20000"/>
              </a:spcBef>
              <a:spcAft>
                <a:spcPct val="0"/>
              </a:spcAft>
              <a:buClr>
                <a:schemeClr val="accent1"/>
              </a:buClr>
              <a:buSzPct val="90000"/>
              <a:buFont typeface="Arial" pitchFamily="127" charset="0"/>
              <a:buChar char="•"/>
              <a:tabLst/>
              <a:defRPr/>
            </a:pPr>
            <a:r>
              <a:rPr kumimoji="0" lang="en-US" sz="2400" b="0" i="0" u="none" strike="noStrike" kern="1200" cap="none" spc="0" normalizeH="0" baseline="0" noProof="0" dirty="0" smtClean="0">
                <a:ln>
                  <a:noFill/>
                </a:ln>
                <a:solidFill>
                  <a:schemeClr val="tx1"/>
                </a:solidFill>
                <a:effectLst/>
                <a:uLnTx/>
                <a:uFillTx/>
                <a:latin typeface="Arial" panose="020B0604020202020204" pitchFamily="34" charset="0"/>
                <a:ea typeface="ＭＳ Ｐゴシック" pitchFamily="127" charset="-128"/>
                <a:cs typeface="Arial" panose="020B0604020202020204" pitchFamily="34" charset="0"/>
              </a:rPr>
              <a:t>Those whose health varied over time were more likely to have inconsistent trajectories.</a:t>
            </a:r>
          </a:p>
          <a:p>
            <a:pPr marL="457200" marR="0" lvl="1" indent="-182563" algn="l" defTabSz="914400" rtl="0" eaLnBrk="1" fontAlgn="base" latinLnBrk="0" hangingPunct="1">
              <a:lnSpc>
                <a:spcPct val="90000"/>
              </a:lnSpc>
              <a:spcBef>
                <a:spcPct val="20000"/>
              </a:spcBef>
              <a:spcAft>
                <a:spcPct val="0"/>
              </a:spcAft>
              <a:buClr>
                <a:schemeClr val="accent1"/>
              </a:buClr>
              <a:buSzPct val="85000"/>
              <a:buFontTx/>
              <a:buNone/>
              <a:tabLst/>
              <a:defRPr/>
            </a:pPr>
            <a:r>
              <a:rPr kumimoji="0" lang="fr-FR" sz="2400" b="0" i="0" u="none" strike="noStrike" kern="1200" cap="none" spc="0" normalizeH="0" baseline="0" noProof="0" dirty="0" smtClean="0">
                <a:ln>
                  <a:noFill/>
                </a:ln>
                <a:solidFill>
                  <a:schemeClr val="tx1"/>
                </a:solidFill>
                <a:effectLst/>
                <a:uLnTx/>
                <a:uFillTx/>
                <a:latin typeface="Arial" panose="020B0604020202020204" pitchFamily="34" charset="0"/>
                <a:ea typeface="ＭＳ Ｐゴシック" pitchFamily="127" charset="-128"/>
                <a:cs typeface="Arial" panose="020B0604020202020204" pitchFamily="34" charset="0"/>
              </a:rPr>
              <a:t>	</a:t>
            </a:r>
            <a:r>
              <a:rPr kumimoji="0" lang="fr-FR" sz="1600" b="0" i="0" u="none" strike="noStrike" kern="1200" cap="none" spc="0" normalizeH="0" baseline="0" noProof="0" dirty="0" err="1" smtClean="0">
                <a:ln>
                  <a:noFill/>
                </a:ln>
                <a:solidFill>
                  <a:schemeClr val="tx1"/>
                </a:solidFill>
                <a:effectLst/>
                <a:uLnTx/>
                <a:uFillTx/>
                <a:latin typeface="Arial" panose="020B0604020202020204" pitchFamily="34" charset="0"/>
                <a:ea typeface="ＭＳ Ｐゴシック" pitchFamily="127" charset="-128"/>
                <a:cs typeface="Arial" panose="020B0604020202020204" pitchFamily="34" charset="0"/>
              </a:rPr>
              <a:t>Fried</a:t>
            </a:r>
            <a:r>
              <a:rPr kumimoji="0" lang="fr-FR" sz="1600" b="0" i="0" u="none" strike="noStrike" kern="1200" cap="none" spc="0" normalizeH="0" baseline="0" noProof="0" dirty="0" smtClean="0">
                <a:ln>
                  <a:noFill/>
                </a:ln>
                <a:solidFill>
                  <a:schemeClr val="tx1"/>
                </a:solidFill>
                <a:effectLst/>
                <a:uLnTx/>
                <a:uFillTx/>
                <a:latin typeface="Arial" panose="020B0604020202020204" pitchFamily="34" charset="0"/>
                <a:ea typeface="ＭＳ Ｐゴシック" pitchFamily="127" charset="-128"/>
                <a:cs typeface="Arial" panose="020B0604020202020204" pitchFamily="34" charset="0"/>
              </a:rPr>
              <a:t>, T.R., et al. </a:t>
            </a:r>
            <a:r>
              <a:rPr kumimoji="0" lang="en-US" sz="1600" b="0" i="0" u="none" strike="noStrike" kern="1200" cap="none" spc="0" normalizeH="0" baseline="0" noProof="0" dirty="0" smtClean="0">
                <a:ln>
                  <a:noFill/>
                </a:ln>
                <a:solidFill>
                  <a:schemeClr val="tx1"/>
                </a:solidFill>
                <a:effectLst/>
                <a:uLnTx/>
                <a:uFillTx/>
                <a:latin typeface="Arial" panose="020B0604020202020204" pitchFamily="34" charset="0"/>
                <a:ea typeface="ＭＳ Ｐゴシック" pitchFamily="127" charset="-128"/>
                <a:cs typeface="Arial" panose="020B0604020202020204" pitchFamily="34" charset="0"/>
              </a:rPr>
              <a:t>Inconsistency over Time in the Preferences of Older Persons with Advanced Illness for Life-Sustaining Treatment. 55(7) </a:t>
            </a:r>
            <a:r>
              <a:rPr kumimoji="0" lang="en-US" sz="1600" b="0" i="1" u="none" strike="noStrike" kern="1200" cap="none" spc="0" normalizeH="0" baseline="0" noProof="0" dirty="0" smtClean="0">
                <a:ln>
                  <a:noFill/>
                </a:ln>
                <a:solidFill>
                  <a:schemeClr val="tx1"/>
                </a:solidFill>
                <a:effectLst/>
                <a:uLnTx/>
                <a:uFillTx/>
                <a:latin typeface="Arial" panose="020B0604020202020204" pitchFamily="34" charset="0"/>
                <a:ea typeface="ＭＳ Ｐゴシック" pitchFamily="127" charset="-128"/>
                <a:cs typeface="Arial" panose="020B0604020202020204" pitchFamily="34" charset="0"/>
              </a:rPr>
              <a:t>J. Amer. </a:t>
            </a:r>
            <a:r>
              <a:rPr kumimoji="0" lang="en-US" sz="1600" b="0" i="1" u="none" strike="noStrike" kern="1200" cap="none" spc="0" normalizeH="0" baseline="0" noProof="0" dirty="0" err="1" smtClean="0">
                <a:ln>
                  <a:noFill/>
                </a:ln>
                <a:solidFill>
                  <a:schemeClr val="tx1"/>
                </a:solidFill>
                <a:effectLst/>
                <a:uLnTx/>
                <a:uFillTx/>
                <a:latin typeface="Arial" panose="020B0604020202020204" pitchFamily="34" charset="0"/>
                <a:ea typeface="ＭＳ Ｐゴシック" pitchFamily="127" charset="-128"/>
                <a:cs typeface="Arial" panose="020B0604020202020204" pitchFamily="34" charset="0"/>
              </a:rPr>
              <a:t>Geriatrics.Soc</a:t>
            </a:r>
            <a:r>
              <a:rPr kumimoji="0" lang="en-US" sz="1600" b="0" i="1" u="none" strike="noStrike" kern="1200" cap="none" spc="0" normalizeH="0" baseline="0" noProof="0" dirty="0" smtClean="0">
                <a:ln>
                  <a:noFill/>
                </a:ln>
                <a:solidFill>
                  <a:schemeClr val="tx1"/>
                </a:solidFill>
                <a:effectLst/>
                <a:uLnTx/>
                <a:uFillTx/>
                <a:latin typeface="Arial" panose="020B0604020202020204" pitchFamily="34" charset="0"/>
                <a:ea typeface="ＭＳ Ｐゴシック" pitchFamily="127" charset="-128"/>
                <a:cs typeface="Arial" panose="020B0604020202020204" pitchFamily="34" charset="0"/>
              </a:rPr>
              <a:t>. </a:t>
            </a:r>
            <a:r>
              <a:rPr kumimoji="0" lang="en-US" sz="1600" b="0" i="0" u="none" strike="noStrike" kern="1200" cap="none" spc="0" normalizeH="0" baseline="0" noProof="0" dirty="0" smtClean="0">
                <a:ln>
                  <a:noFill/>
                </a:ln>
                <a:solidFill>
                  <a:schemeClr val="tx1"/>
                </a:solidFill>
                <a:effectLst/>
                <a:uLnTx/>
                <a:uFillTx/>
                <a:latin typeface="Arial" panose="020B0604020202020204" pitchFamily="34" charset="0"/>
                <a:ea typeface="ＭＳ Ｐゴシック" pitchFamily="127" charset="-128"/>
                <a:cs typeface="Arial" panose="020B0604020202020204" pitchFamily="34" charset="0"/>
              </a:rPr>
              <a:t>1007–14. (2007).</a:t>
            </a:r>
          </a:p>
        </p:txBody>
      </p:sp>
    </p:spTree>
    <p:extLst>
      <p:ext uri="{BB962C8B-B14F-4D97-AF65-F5344CB8AC3E}">
        <p14:creationId xmlns="" xmlns:p14="http://schemas.microsoft.com/office/powerpoint/2010/main" val="1041553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588818" y="1600200"/>
            <a:ext cx="8001000" cy="4267200"/>
          </a:xfrm>
          <a:prstGeom prst="rect">
            <a:avLst/>
          </a:prstGeom>
        </p:spPr>
        <p:txBody>
          <a:bodyPr/>
          <a:lstStyle/>
          <a:p>
            <a:pPr marL="609600" marR="0" lvl="0" indent="-609600" algn="l" defTabSz="914400" rtl="0" eaLnBrk="1" fontAlgn="base" latinLnBrk="0" hangingPunct="1">
              <a:lnSpc>
                <a:spcPct val="90000"/>
              </a:lnSpc>
              <a:spcBef>
                <a:spcPct val="20000"/>
              </a:spcBef>
              <a:spcAft>
                <a:spcPct val="0"/>
              </a:spcAft>
              <a:buClr>
                <a:schemeClr val="accent1"/>
              </a:buClr>
              <a:buSzPct val="85000"/>
              <a:buFontTx/>
              <a:buAutoNum type="arabicPeriod"/>
              <a:tabLst/>
              <a:defRPr/>
            </a:pPr>
            <a:r>
              <a:rPr kumimoji="0" lang="en-US" sz="2800" b="1" i="0" u="none" strike="noStrike" kern="1200" cap="none" spc="0" normalizeH="0" baseline="0" noProof="0" dirty="0" smtClean="0">
                <a:ln>
                  <a:noFill/>
                </a:ln>
                <a:solidFill>
                  <a:schemeClr val="tx1"/>
                </a:solidFill>
                <a:effectLst/>
                <a:uLnTx/>
                <a:uFillTx/>
                <a:latin typeface="Gill Sans" pitchFamily="34" charset="0"/>
                <a:ea typeface="ＭＳ Ｐゴシック" pitchFamily="127" charset="-128"/>
                <a:cs typeface="ＭＳ Ｐゴシック" pitchFamily="127" charset="-128"/>
              </a:rPr>
              <a:t>Can’t provide cookbook directions -- dying is complicated!</a:t>
            </a:r>
          </a:p>
          <a:p>
            <a:pPr marL="609600" marR="0" lvl="0" indent="-609600" algn="l" defTabSz="914400" rtl="0" eaLnBrk="1" fontAlgn="base" latinLnBrk="0" hangingPunct="1">
              <a:lnSpc>
                <a:spcPct val="90000"/>
              </a:lnSpc>
              <a:spcBef>
                <a:spcPct val="20000"/>
              </a:spcBef>
              <a:spcAft>
                <a:spcPct val="0"/>
              </a:spcAft>
              <a:buClr>
                <a:schemeClr val="accent1"/>
              </a:buClr>
              <a:buSzPct val="85000"/>
              <a:buFontTx/>
              <a:buAutoNum type="arabicPeriod"/>
              <a:tabLst/>
              <a:defRPr/>
            </a:pPr>
            <a:endParaRPr lang="en-US" sz="2800" b="1" dirty="0" smtClean="0">
              <a:latin typeface="Gill Sans" pitchFamily="34" charset="0"/>
            </a:endParaRPr>
          </a:p>
          <a:p>
            <a:pPr marL="609600" marR="0" lvl="0" indent="-609600" algn="l" defTabSz="914400" rtl="0" eaLnBrk="1" fontAlgn="base" latinLnBrk="0" hangingPunct="1">
              <a:lnSpc>
                <a:spcPct val="90000"/>
              </a:lnSpc>
              <a:spcBef>
                <a:spcPct val="20000"/>
              </a:spcBef>
              <a:spcAft>
                <a:spcPct val="0"/>
              </a:spcAft>
              <a:buClr>
                <a:schemeClr val="accent1"/>
              </a:buClr>
              <a:buSzPct val="85000"/>
              <a:buFontTx/>
              <a:buAutoNum type="arabicPeriod"/>
              <a:tabLst/>
              <a:defRPr/>
            </a:pPr>
            <a:r>
              <a:rPr kumimoji="0" lang="en-US" sz="2800" b="1" i="0" u="none" strike="noStrike" kern="1200" cap="none" spc="0" normalizeH="0" baseline="0" noProof="0" dirty="0" smtClean="0">
                <a:ln>
                  <a:noFill/>
                </a:ln>
                <a:solidFill>
                  <a:schemeClr val="tx1"/>
                </a:solidFill>
                <a:effectLst/>
                <a:uLnTx/>
                <a:uFillTx/>
                <a:latin typeface="Gill Sans" pitchFamily="34" charset="0"/>
                <a:ea typeface="ＭＳ Ｐゴシック" pitchFamily="127" charset="-128"/>
                <a:cs typeface="ＭＳ Ｐゴシック" pitchFamily="127" charset="-128"/>
              </a:rPr>
              <a:t>Can’t eliminate personal ambivalence.</a:t>
            </a:r>
          </a:p>
          <a:p>
            <a:pPr marL="609600" marR="0" lvl="0" indent="-609600" algn="l" defTabSz="914400" rtl="0" eaLnBrk="1" fontAlgn="base" latinLnBrk="0" hangingPunct="1">
              <a:lnSpc>
                <a:spcPct val="90000"/>
              </a:lnSpc>
              <a:spcBef>
                <a:spcPct val="20000"/>
              </a:spcBef>
              <a:spcAft>
                <a:spcPct val="0"/>
              </a:spcAft>
              <a:buClr>
                <a:schemeClr val="accent1"/>
              </a:buClr>
              <a:buSzPct val="85000"/>
              <a:buFontTx/>
              <a:buAutoNum type="arabicPeriod"/>
              <a:tabLst/>
              <a:defRPr/>
            </a:pPr>
            <a:endParaRPr lang="en-US" sz="2800" b="1" dirty="0" smtClean="0">
              <a:latin typeface="Gill Sans" pitchFamily="34" charset="0"/>
            </a:endParaRPr>
          </a:p>
          <a:p>
            <a:pPr marL="609600" marR="0" lvl="0" indent="-609600" algn="l" defTabSz="914400" rtl="0" eaLnBrk="1" fontAlgn="base" latinLnBrk="0" hangingPunct="1">
              <a:lnSpc>
                <a:spcPct val="90000"/>
              </a:lnSpc>
              <a:spcBef>
                <a:spcPct val="20000"/>
              </a:spcBef>
              <a:spcAft>
                <a:spcPct val="0"/>
              </a:spcAft>
              <a:buClr>
                <a:schemeClr val="accent1"/>
              </a:buClr>
              <a:buSzPct val="85000"/>
              <a:buFontTx/>
              <a:buAutoNum type="arabicPeriod"/>
              <a:tabLst/>
              <a:defRPr/>
            </a:pPr>
            <a:r>
              <a:rPr kumimoji="0" lang="en-US" sz="2800" b="1" i="0" u="none" strike="noStrike" kern="1200" cap="none" spc="0" normalizeH="0" baseline="0" noProof="0" dirty="0" smtClean="0">
                <a:ln>
                  <a:noFill/>
                </a:ln>
                <a:solidFill>
                  <a:schemeClr val="tx1"/>
                </a:solidFill>
                <a:effectLst/>
                <a:uLnTx/>
                <a:uFillTx/>
                <a:latin typeface="Gill Sans" pitchFamily="34" charset="0"/>
                <a:ea typeface="ＭＳ Ｐゴシック" pitchFamily="127" charset="-128"/>
                <a:cs typeface="ＭＳ Ｐゴシック" pitchFamily="127" charset="-128"/>
              </a:rPr>
              <a:t>Can’t be a substitute for Discussion.</a:t>
            </a:r>
          </a:p>
          <a:p>
            <a:pPr marL="609600" marR="0" lvl="0" indent="-609600" algn="l" defTabSz="914400" rtl="0" eaLnBrk="1" fontAlgn="base" latinLnBrk="0" hangingPunct="1">
              <a:lnSpc>
                <a:spcPct val="90000"/>
              </a:lnSpc>
              <a:spcBef>
                <a:spcPct val="20000"/>
              </a:spcBef>
              <a:spcAft>
                <a:spcPct val="0"/>
              </a:spcAft>
              <a:buClr>
                <a:schemeClr val="accent1"/>
              </a:buClr>
              <a:buSzPct val="85000"/>
              <a:buFontTx/>
              <a:buAutoNum type="arabicPeriod"/>
              <a:tabLst/>
              <a:defRPr/>
            </a:pPr>
            <a:endParaRPr lang="en-US" sz="2800" b="1" dirty="0" smtClean="0">
              <a:latin typeface="Gill Sans" pitchFamily="34" charset="0"/>
            </a:endParaRPr>
          </a:p>
          <a:p>
            <a:pPr marL="609600" marR="0" lvl="0" indent="-609600" algn="l" defTabSz="914400" rtl="0" eaLnBrk="1" fontAlgn="base" latinLnBrk="0" hangingPunct="1">
              <a:lnSpc>
                <a:spcPct val="90000"/>
              </a:lnSpc>
              <a:spcBef>
                <a:spcPct val="20000"/>
              </a:spcBef>
              <a:spcAft>
                <a:spcPct val="0"/>
              </a:spcAft>
              <a:buClr>
                <a:schemeClr val="accent1"/>
              </a:buClr>
              <a:buSzPct val="85000"/>
              <a:buFontTx/>
              <a:buAutoNum type="arabicPeriod"/>
              <a:tabLst/>
              <a:defRPr/>
            </a:pPr>
            <a:r>
              <a:rPr kumimoji="0" lang="en-US" sz="2800" b="1" i="0" u="none" strike="noStrike" kern="1200" cap="none" spc="0" normalizeH="0" baseline="0" noProof="0" dirty="0" smtClean="0">
                <a:ln>
                  <a:noFill/>
                </a:ln>
                <a:solidFill>
                  <a:schemeClr val="tx1"/>
                </a:solidFill>
                <a:effectLst/>
                <a:uLnTx/>
                <a:uFillTx/>
                <a:latin typeface="Gill Sans" pitchFamily="34" charset="0"/>
                <a:ea typeface="ＭＳ Ｐゴシック" pitchFamily="127" charset="-128"/>
                <a:cs typeface="ＭＳ Ｐゴシック" pitchFamily="127" charset="-128"/>
              </a:rPr>
              <a:t>Can’t control health care providers</a:t>
            </a:r>
            <a:r>
              <a:rPr kumimoji="0" lang="en-US" sz="3600" b="0" i="0" u="none" strike="noStrike" kern="1200" cap="none" spc="0" normalizeH="0" baseline="0" noProof="0" dirty="0" smtClean="0">
                <a:ln>
                  <a:noFill/>
                </a:ln>
                <a:solidFill>
                  <a:schemeClr val="tx1"/>
                </a:solidFill>
                <a:effectLst/>
                <a:uLnTx/>
                <a:uFillTx/>
                <a:latin typeface="Gill Sans" pitchFamily="34" charset="0"/>
                <a:ea typeface="ＭＳ Ｐゴシック" pitchFamily="127" charset="-128"/>
                <a:cs typeface="ＭＳ Ｐゴシック" pitchFamily="127" charset="-128"/>
              </a:rPr>
              <a:t>.</a:t>
            </a:r>
          </a:p>
        </p:txBody>
      </p:sp>
      <p:sp>
        <p:nvSpPr>
          <p:cNvPr id="5" name="Rectangle 2"/>
          <p:cNvSpPr txBox="1">
            <a:spLocks noChangeArrowheads="1"/>
          </p:cNvSpPr>
          <p:nvPr/>
        </p:nvSpPr>
        <p:spPr>
          <a:xfrm>
            <a:off x="540327" y="581891"/>
            <a:ext cx="7924800" cy="990600"/>
          </a:xfrm>
          <a:prstGeom prst="rect">
            <a:avLst/>
          </a:prstGeom>
        </p:spPr>
        <p:txBody>
          <a:bodyPr>
            <a:norm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100" normalizeH="0" baseline="0" noProof="0" dirty="0" smtClean="0">
                <a:ln>
                  <a:noFill/>
                </a:ln>
                <a:solidFill>
                  <a:schemeClr val="tx2"/>
                </a:solidFill>
                <a:effectLst/>
                <a:uLnTx/>
                <a:uFillTx/>
                <a:latin typeface="Arial" panose="020B0604020202020204" pitchFamily="34" charset="0"/>
                <a:ea typeface="ＭＳ Ｐゴシック" pitchFamily="127" charset="-128"/>
                <a:cs typeface="Arial" panose="020B0604020202020204" pitchFamily="34" charset="0"/>
              </a:rPr>
              <a:t>What Ads </a:t>
            </a:r>
            <a:r>
              <a:rPr kumimoji="0" lang="en-US" sz="3600" b="1" i="1" u="none" strike="noStrike" kern="1200" cap="none" spc="-100" normalizeH="0" baseline="0" noProof="0" dirty="0" smtClean="0">
                <a:ln>
                  <a:noFill/>
                </a:ln>
                <a:solidFill>
                  <a:schemeClr val="tx2"/>
                </a:solidFill>
                <a:effectLst/>
                <a:uLnTx/>
                <a:uFillTx/>
                <a:latin typeface="Arial" panose="020B0604020202020204" pitchFamily="34" charset="0"/>
                <a:ea typeface="ＭＳ Ｐゴシック" pitchFamily="127" charset="-128"/>
                <a:cs typeface="Arial" panose="020B0604020202020204" pitchFamily="34" charset="0"/>
              </a:rPr>
              <a:t>Can’t</a:t>
            </a:r>
            <a:r>
              <a:rPr kumimoji="0" lang="en-US" sz="3600" b="1" i="0" u="none" strike="noStrike" kern="1200" cap="none" spc="-100" normalizeH="0" baseline="0" noProof="0" dirty="0" smtClean="0">
                <a:ln>
                  <a:noFill/>
                </a:ln>
                <a:solidFill>
                  <a:schemeClr val="tx2"/>
                </a:solidFill>
                <a:effectLst/>
                <a:uLnTx/>
                <a:uFillTx/>
                <a:latin typeface="Arial" panose="020B0604020202020204" pitchFamily="34" charset="0"/>
                <a:ea typeface="ＭＳ Ｐゴシック" pitchFamily="127" charset="-128"/>
                <a:cs typeface="Arial" panose="020B0604020202020204" pitchFamily="34" charset="0"/>
              </a:rPr>
              <a:t> Do</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852054" y="554182"/>
            <a:ext cx="7086600" cy="1143000"/>
          </a:xfrm>
          <a:prstGeom prst="rect">
            <a:avLst/>
          </a:prstGeom>
        </p:spPr>
        <p:txBody>
          <a:bodyPr>
            <a:norm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100" normalizeH="0" baseline="0" noProof="0" smtClean="0">
                <a:ln>
                  <a:noFill/>
                </a:ln>
                <a:solidFill>
                  <a:schemeClr val="tx2"/>
                </a:solidFill>
                <a:effectLst/>
                <a:uLnTx/>
                <a:uFillTx/>
                <a:latin typeface="Gill Sans" pitchFamily="34" charset="0"/>
                <a:ea typeface="ＭＳ Ｐゴシック" pitchFamily="127" charset="-128"/>
                <a:cs typeface="ＭＳ Ｐゴシック" pitchFamily="127" charset="-128"/>
              </a:rPr>
              <a:t>What ADs </a:t>
            </a:r>
            <a:r>
              <a:rPr kumimoji="0" lang="en-US" sz="4000" b="1" i="1" u="none" strike="noStrike" kern="1200" cap="none" spc="-100" normalizeH="0" baseline="0" noProof="0" smtClean="0">
                <a:ln>
                  <a:noFill/>
                </a:ln>
                <a:solidFill>
                  <a:schemeClr val="tx2"/>
                </a:solidFill>
                <a:effectLst/>
                <a:uLnTx/>
                <a:uFillTx/>
                <a:latin typeface="Gill Sans" pitchFamily="34" charset="0"/>
                <a:ea typeface="ＭＳ Ｐゴシック" pitchFamily="127" charset="-128"/>
                <a:cs typeface="ＭＳ Ｐゴシック" pitchFamily="127" charset="-128"/>
              </a:rPr>
              <a:t>Can</a:t>
            </a:r>
            <a:r>
              <a:rPr kumimoji="0" lang="en-US" sz="4000" b="1" i="0" u="none" strike="noStrike" kern="1200" cap="none" spc="-100" normalizeH="0" baseline="0" noProof="0" smtClean="0">
                <a:ln>
                  <a:noFill/>
                </a:ln>
                <a:solidFill>
                  <a:schemeClr val="tx2"/>
                </a:solidFill>
                <a:effectLst/>
                <a:uLnTx/>
                <a:uFillTx/>
                <a:latin typeface="Gill Sans" pitchFamily="34" charset="0"/>
                <a:ea typeface="ＭＳ Ｐゴシック" pitchFamily="127" charset="-128"/>
                <a:cs typeface="ＭＳ Ｐゴシック" pitchFamily="127" charset="-128"/>
              </a:rPr>
              <a:t> Do</a:t>
            </a:r>
            <a:endParaRPr kumimoji="0" lang="en-US" sz="4000" b="1" i="0" u="none" strike="noStrike" kern="1200" cap="none" spc="-100" normalizeH="0" baseline="0" noProof="0" dirty="0" smtClean="0">
              <a:ln>
                <a:noFill/>
              </a:ln>
              <a:solidFill>
                <a:schemeClr val="tx2"/>
              </a:solidFill>
              <a:effectLst/>
              <a:uLnTx/>
              <a:uFillTx/>
              <a:latin typeface="Gill Sans" pitchFamily="34" charset="0"/>
              <a:ea typeface="ＭＳ Ｐゴシック" pitchFamily="127" charset="-128"/>
              <a:cs typeface="ＭＳ Ｐゴシック" pitchFamily="127" charset="-128"/>
            </a:endParaRPr>
          </a:p>
        </p:txBody>
      </p:sp>
      <p:sp>
        <p:nvSpPr>
          <p:cNvPr id="3" name="Rectangle 3"/>
          <p:cNvSpPr txBox="1">
            <a:spLocks noChangeArrowheads="1"/>
          </p:cNvSpPr>
          <p:nvPr/>
        </p:nvSpPr>
        <p:spPr>
          <a:xfrm>
            <a:off x="554182" y="1676400"/>
            <a:ext cx="7848600" cy="4191000"/>
          </a:xfrm>
          <a:prstGeom prst="rect">
            <a:avLst/>
          </a:prstGeom>
        </p:spPr>
        <p:txBody>
          <a:bodyPr>
            <a:normAutofit lnSpcReduction="10000"/>
          </a:bodyPr>
          <a:lstStyle/>
          <a:p>
            <a:pPr marL="533400" marR="0" lvl="0" indent="-533400" algn="l" defTabSz="914400" rtl="0" eaLnBrk="1" fontAlgn="base" latinLnBrk="0" hangingPunct="1">
              <a:lnSpc>
                <a:spcPct val="100000"/>
              </a:lnSpc>
              <a:spcBef>
                <a:spcPct val="20000"/>
              </a:spcBef>
              <a:spcAft>
                <a:spcPct val="0"/>
              </a:spcAft>
              <a:buClr>
                <a:schemeClr val="accent1"/>
              </a:buClr>
              <a:buSzPct val="85000"/>
              <a:buFontTx/>
              <a:buAutoNum type="arabicPeriod"/>
              <a:tabLst/>
              <a:defRPr/>
            </a:pPr>
            <a:r>
              <a:rPr kumimoji="0" lang="en-US" sz="2800" b="1" i="0" u="none" strike="noStrike" kern="1200" cap="none" spc="0" normalizeH="0" baseline="0" noProof="0" dirty="0" smtClean="0">
                <a:ln>
                  <a:noFill/>
                </a:ln>
                <a:solidFill>
                  <a:schemeClr val="tx1"/>
                </a:solidFill>
                <a:effectLst/>
                <a:uLnTx/>
                <a:uFillTx/>
                <a:latin typeface="Gill Sans" pitchFamily="34" charset="0"/>
                <a:ea typeface="ＭＳ Ｐゴシック" pitchFamily="127" charset="-128"/>
                <a:cs typeface="ＭＳ Ｐゴシック" pitchFamily="127" charset="-128"/>
              </a:rPr>
              <a:t>CAN support a </a:t>
            </a:r>
            <a:r>
              <a:rPr kumimoji="0" lang="en-US" sz="2800" b="1" i="0" u="sng" strike="noStrike" kern="1200" cap="none" spc="0" normalizeH="0" baseline="0" noProof="0" dirty="0" smtClean="0">
                <a:ln>
                  <a:noFill/>
                </a:ln>
                <a:solidFill>
                  <a:schemeClr val="tx1"/>
                </a:solidFill>
                <a:effectLst/>
                <a:uLnTx/>
                <a:uFillTx/>
                <a:latin typeface="Gill Sans" pitchFamily="34" charset="0"/>
                <a:ea typeface="ＭＳ Ｐゴシック" pitchFamily="127" charset="-128"/>
                <a:cs typeface="ＭＳ Ｐゴシック" pitchFamily="127" charset="-128"/>
              </a:rPr>
              <a:t>process</a:t>
            </a:r>
            <a:r>
              <a:rPr kumimoji="0" lang="en-US" sz="2800" b="1" i="0" u="none" strike="noStrike" kern="1200" cap="none" spc="0" normalizeH="0" baseline="0" noProof="0" dirty="0" smtClean="0">
                <a:ln>
                  <a:noFill/>
                </a:ln>
                <a:solidFill>
                  <a:schemeClr val="tx1"/>
                </a:solidFill>
                <a:effectLst/>
                <a:uLnTx/>
                <a:uFillTx/>
                <a:latin typeface="Gill Sans" pitchFamily="34" charset="0"/>
                <a:ea typeface="ＭＳ Ｐゴシック" pitchFamily="127" charset="-128"/>
                <a:cs typeface="ＭＳ Ｐゴシック" pitchFamily="127" charset="-128"/>
              </a:rPr>
              <a:t> of advance care planning</a:t>
            </a:r>
            <a:r>
              <a:rPr kumimoji="0" lang="en-US" sz="2800" b="0" i="0" u="none" strike="noStrike" kern="1200" cap="none" spc="0" normalizeH="0" baseline="0" noProof="0" dirty="0" smtClean="0">
                <a:ln>
                  <a:noFill/>
                </a:ln>
                <a:solidFill>
                  <a:schemeClr val="tx1"/>
                </a:solidFill>
                <a:effectLst/>
                <a:uLnTx/>
                <a:uFillTx/>
                <a:latin typeface="Gill Sans" pitchFamily="34" charset="0"/>
                <a:ea typeface="ＭＳ Ｐゴシック" pitchFamily="127" charset="-128"/>
                <a:cs typeface="ＭＳ Ｐゴシック" pitchFamily="127" charset="-128"/>
              </a:rPr>
              <a:t>.</a:t>
            </a:r>
          </a:p>
          <a:p>
            <a:pPr marL="533400" marR="0" lvl="0" indent="-533400" algn="l" defTabSz="914400" rtl="0" eaLnBrk="1" fontAlgn="base" latinLnBrk="0" hangingPunct="1">
              <a:lnSpc>
                <a:spcPct val="100000"/>
              </a:lnSpc>
              <a:spcBef>
                <a:spcPct val="20000"/>
              </a:spcBef>
              <a:spcAft>
                <a:spcPct val="0"/>
              </a:spcAft>
              <a:buClr>
                <a:schemeClr val="accent1"/>
              </a:buClr>
              <a:buSzPct val="85000"/>
              <a:buFontTx/>
              <a:buAutoNum type="arabicPeriod"/>
              <a:tabLst/>
              <a:defRPr/>
            </a:pPr>
            <a:endParaRPr kumimoji="0" lang="en-US" sz="2800" b="0" i="0" u="none" strike="noStrike" kern="1200" cap="none" spc="0" normalizeH="0" baseline="0" noProof="0" dirty="0" smtClean="0">
              <a:ln>
                <a:noFill/>
              </a:ln>
              <a:solidFill>
                <a:schemeClr val="tx1"/>
              </a:solidFill>
              <a:effectLst/>
              <a:uLnTx/>
              <a:uFillTx/>
              <a:latin typeface="Gill Sans" pitchFamily="34" charset="0"/>
              <a:ea typeface="ＭＳ Ｐゴシック" pitchFamily="127" charset="-128"/>
              <a:cs typeface="ＭＳ Ｐゴシック" pitchFamily="127" charset="-128"/>
            </a:endParaRPr>
          </a:p>
          <a:p>
            <a:pPr marL="533400" marR="0" lvl="0" indent="-533400" algn="l" defTabSz="914400" rtl="0" eaLnBrk="1" fontAlgn="base" latinLnBrk="0" hangingPunct="1">
              <a:lnSpc>
                <a:spcPct val="100000"/>
              </a:lnSpc>
              <a:spcBef>
                <a:spcPct val="20000"/>
              </a:spcBef>
              <a:spcAft>
                <a:spcPct val="0"/>
              </a:spcAft>
              <a:buClr>
                <a:schemeClr val="accent1"/>
              </a:buClr>
              <a:buSzPct val="85000"/>
              <a:buFontTx/>
              <a:buAutoNum type="arabicPeriod"/>
              <a:tabLst/>
              <a:defRPr/>
            </a:pPr>
            <a:r>
              <a:rPr kumimoji="0" lang="en-US" sz="2800" b="1" i="0" u="none" strike="noStrike" kern="1200" cap="none" spc="0" normalizeH="0" baseline="0" noProof="0" dirty="0" smtClean="0">
                <a:ln>
                  <a:noFill/>
                </a:ln>
                <a:solidFill>
                  <a:schemeClr val="tx1"/>
                </a:solidFill>
                <a:effectLst/>
                <a:uLnTx/>
                <a:uFillTx/>
                <a:latin typeface="Gill Sans" pitchFamily="34" charset="0"/>
                <a:ea typeface="ＭＳ Ｐゴシック" pitchFamily="127" charset="-128"/>
                <a:cs typeface="ＭＳ Ｐゴシック" pitchFamily="127" charset="-128"/>
              </a:rPr>
              <a:t>CAN empower/educate a health care agent.</a:t>
            </a:r>
          </a:p>
          <a:p>
            <a:pPr marL="533400" marR="0" lvl="0" indent="-533400" algn="l" defTabSz="914400" rtl="0" eaLnBrk="1" fontAlgn="base" latinLnBrk="0" hangingPunct="1">
              <a:lnSpc>
                <a:spcPct val="40000"/>
              </a:lnSpc>
              <a:spcBef>
                <a:spcPct val="20000"/>
              </a:spcBef>
              <a:spcAft>
                <a:spcPct val="0"/>
              </a:spcAft>
              <a:buClr>
                <a:schemeClr val="accent1"/>
              </a:buClr>
              <a:buSzPct val="85000"/>
              <a:buFont typeface="+mj-lt"/>
              <a:buAutoNum type="arabicPeriod"/>
              <a:tabLst/>
              <a:defRPr/>
            </a:pPr>
            <a:endParaRPr kumimoji="0" lang="en-US" sz="2400" b="0" i="0" u="none" strike="noStrike" kern="1200" cap="none" spc="0" normalizeH="0" baseline="0" noProof="0" dirty="0" smtClean="0">
              <a:ln>
                <a:noFill/>
              </a:ln>
              <a:solidFill>
                <a:schemeClr val="tx1"/>
              </a:solidFill>
              <a:effectLst/>
              <a:uLnTx/>
              <a:uFillTx/>
              <a:latin typeface="Gill Sans" pitchFamily="34" charset="0"/>
              <a:ea typeface="ＭＳ Ｐゴシック" pitchFamily="127" charset="-128"/>
              <a:cs typeface="ＭＳ Ｐゴシック" pitchFamily="127" charset="-128"/>
            </a:endParaRPr>
          </a:p>
          <a:p>
            <a:pPr marL="533400" marR="0" lvl="0" indent="-533400" algn="l" defTabSz="914400" rtl="0" eaLnBrk="1" fontAlgn="base" latinLnBrk="0" hangingPunct="1">
              <a:lnSpc>
                <a:spcPct val="100000"/>
              </a:lnSpc>
              <a:spcBef>
                <a:spcPct val="20000"/>
              </a:spcBef>
              <a:spcAft>
                <a:spcPct val="0"/>
              </a:spcAft>
              <a:buClr>
                <a:schemeClr val="accent1"/>
              </a:buClr>
              <a:buSzPct val="85000"/>
              <a:buFont typeface="+mj-lt"/>
              <a:buAutoNum type="arabicPeriod"/>
              <a:tabLst/>
              <a:defRPr/>
            </a:pPr>
            <a:r>
              <a:rPr kumimoji="0" lang="en-US" sz="2800" b="1" i="0" u="none" strike="noStrike" kern="1200" cap="none" spc="0" normalizeH="0" baseline="0" noProof="0" dirty="0" smtClean="0">
                <a:ln>
                  <a:noFill/>
                </a:ln>
                <a:solidFill>
                  <a:schemeClr val="tx1"/>
                </a:solidFill>
                <a:effectLst/>
                <a:uLnTx/>
                <a:uFillTx/>
                <a:latin typeface="Gill Sans" pitchFamily="34" charset="0"/>
                <a:ea typeface="ＭＳ Ｐゴシック" pitchFamily="127" charset="-128"/>
                <a:cs typeface="ＭＳ Ｐゴシック" pitchFamily="127" charset="-128"/>
              </a:rPr>
              <a:t>CAN help clarify goals and priorities on a trajectory of increasing specificity.</a:t>
            </a:r>
            <a:r>
              <a:rPr kumimoji="0" lang="en-US" sz="2800" b="0" i="0" u="none" strike="noStrike" kern="1200" cap="none" spc="0" normalizeH="0" baseline="0" noProof="0" dirty="0" smtClean="0">
                <a:ln>
                  <a:noFill/>
                </a:ln>
                <a:solidFill>
                  <a:schemeClr val="tx1"/>
                </a:solidFill>
                <a:effectLst/>
                <a:uLnTx/>
                <a:uFillTx/>
                <a:latin typeface="Gill Sans" pitchFamily="34" charset="0"/>
                <a:ea typeface="ＭＳ Ｐゴシック" pitchFamily="127" charset="-128"/>
                <a:cs typeface="ＭＳ Ｐゴシック" pitchFamily="127" charset="-128"/>
              </a:rPr>
              <a:t>  </a:t>
            </a:r>
          </a:p>
          <a:p>
            <a:pPr marL="457200" marR="0" lvl="0" indent="-457200" algn="l" defTabSz="914400" rtl="0" eaLnBrk="1" fontAlgn="base" latinLnBrk="0" hangingPunct="1">
              <a:lnSpc>
                <a:spcPct val="40000"/>
              </a:lnSpc>
              <a:spcBef>
                <a:spcPct val="20000"/>
              </a:spcBef>
              <a:spcAft>
                <a:spcPct val="0"/>
              </a:spcAft>
              <a:buClr>
                <a:schemeClr val="accent1"/>
              </a:buClr>
              <a:buSzPct val="85000"/>
              <a:buFont typeface="+mj-lt"/>
              <a:buAutoNum type="arabicPeriod"/>
              <a:tabLst/>
              <a:defRPr/>
            </a:pPr>
            <a:endParaRPr kumimoji="0" lang="en-US" sz="2400" b="0" i="0" u="none" strike="noStrike" kern="1200" cap="none" spc="0" normalizeH="0" baseline="0" noProof="0" dirty="0" smtClean="0">
              <a:ln>
                <a:noFill/>
              </a:ln>
              <a:solidFill>
                <a:schemeClr val="tx1"/>
              </a:solidFill>
              <a:effectLst/>
              <a:uLnTx/>
              <a:uFillTx/>
              <a:latin typeface="Gill Sans" pitchFamily="34" charset="0"/>
              <a:ea typeface="ＭＳ Ｐゴシック" pitchFamily="127" charset="-128"/>
              <a:cs typeface="ＭＳ Ｐゴシック" pitchFamily="127" charset="-128"/>
            </a:endParaRPr>
          </a:p>
          <a:p>
            <a:pPr marL="533400" marR="0" lvl="0" indent="-533400" algn="l" defTabSz="914400" rtl="0" eaLnBrk="1" fontAlgn="base" latinLnBrk="0" hangingPunct="1">
              <a:lnSpc>
                <a:spcPct val="100000"/>
              </a:lnSpc>
              <a:spcBef>
                <a:spcPct val="20000"/>
              </a:spcBef>
              <a:spcAft>
                <a:spcPct val="0"/>
              </a:spcAft>
              <a:buClr>
                <a:schemeClr val="accent1"/>
              </a:buClr>
              <a:buSzPct val="85000"/>
              <a:buFont typeface="+mj-lt"/>
              <a:buAutoNum type="arabicPeriod"/>
              <a:tabLst/>
              <a:defRPr/>
            </a:pPr>
            <a:r>
              <a:rPr kumimoji="0" lang="en-US" sz="2800" b="1" i="0" u="none" strike="noStrike" kern="1200" cap="none" spc="0" normalizeH="0" baseline="0" noProof="0" dirty="0" smtClean="0">
                <a:ln>
                  <a:noFill/>
                </a:ln>
                <a:solidFill>
                  <a:schemeClr val="tx1"/>
                </a:solidFill>
                <a:effectLst/>
                <a:uLnTx/>
                <a:uFillTx/>
                <a:latin typeface="Gill Sans" pitchFamily="34" charset="0"/>
                <a:ea typeface="ＭＳ Ｐゴシック" pitchFamily="127" charset="-128"/>
                <a:cs typeface="ＭＳ Ｐゴシック" pitchFamily="127" charset="-128"/>
              </a:rPr>
              <a:t>CAN influence services provided</a:t>
            </a:r>
            <a:r>
              <a:rPr kumimoji="0" lang="en-US" sz="2800" b="0" i="0" u="none" strike="noStrike" kern="1200" cap="none" spc="0" normalizeH="0" baseline="0" noProof="0" dirty="0" smtClean="0">
                <a:ln>
                  <a:noFill/>
                </a:ln>
                <a:solidFill>
                  <a:schemeClr val="tx1"/>
                </a:solidFill>
                <a:effectLst/>
                <a:uLnTx/>
                <a:uFillTx/>
                <a:latin typeface="Gill Sans" pitchFamily="34" charset="0"/>
                <a:ea typeface="ＭＳ Ｐゴシック" pitchFamily="127" charset="-128"/>
                <a:cs typeface="ＭＳ Ｐゴシック" pitchFamily="127" charset="-128"/>
              </a:rPr>
              <a:t>.  </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NORC">
      <a:dk1>
        <a:srgbClr val="002060"/>
      </a:dk1>
      <a:lt1>
        <a:sysClr val="window" lastClr="FFFFFF"/>
      </a:lt1>
      <a:dk2>
        <a:srgbClr val="002060"/>
      </a:dk2>
      <a:lt2>
        <a:srgbClr val="E3DED1"/>
      </a:lt2>
      <a:accent1>
        <a:srgbClr val="8AB833"/>
      </a:accent1>
      <a:accent2>
        <a:srgbClr val="8AB833"/>
      </a:accent2>
      <a:accent3>
        <a:srgbClr val="C0CF3A"/>
      </a:accent3>
      <a:accent4>
        <a:srgbClr val="029676"/>
      </a:accent4>
      <a:accent5>
        <a:srgbClr val="4AB5C4"/>
      </a:accent5>
      <a:accent6>
        <a:srgbClr val="0989B1"/>
      </a:accent6>
      <a:hlink>
        <a:srgbClr val="0000CC"/>
      </a:hlink>
      <a:folHlink>
        <a:srgbClr val="BA6906"/>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13786</TotalTime>
  <Words>1714</Words>
  <Application>Microsoft Office PowerPoint</Application>
  <PresentationFormat>On-screen Show (4:3)</PresentationFormat>
  <Paragraphs>289</Paragraphs>
  <Slides>47</Slides>
  <Notes>10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47</vt:i4>
      </vt:variant>
    </vt:vector>
  </HeadingPairs>
  <TitlesOfParts>
    <vt:vector size="50" baseType="lpstr">
      <vt:lpstr>Clarity</vt:lpstr>
      <vt:lpstr>Acrobat Document</vt:lpstr>
      <vt:lpstr>Document</vt:lpstr>
      <vt:lpstr>Advance care planning for residents</vt:lpstr>
      <vt:lpstr>Lori Smetanka, Director National LTC Ombudsman Resource Center</vt:lpstr>
      <vt:lpstr>Charles Sabatino, Director American Bar Association Commission on Law &amp; Aging</vt:lpstr>
      <vt:lpstr>Slide 4</vt:lpstr>
      <vt:lpstr>Slide 5</vt:lpstr>
      <vt:lpstr>ADs Have Not Worked as Well as Hoped</vt:lpstr>
      <vt:lpstr>Change of Mind?</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Maria Greene, Consultant National LTC Ombudsman Resource Center</vt:lpstr>
      <vt:lpstr>Ombudsman ACP Roles &amp; Responsibilities</vt:lpstr>
      <vt:lpstr>Roles &amp; Responsibilities</vt:lpstr>
      <vt:lpstr>Roles &amp; Responsibilities</vt:lpstr>
      <vt:lpstr>Roles &amp; Responsibilities</vt:lpstr>
      <vt:lpstr>Roles &amp; Responsibilities</vt:lpstr>
      <vt:lpstr>Roles &amp; Responsibilities</vt:lpstr>
      <vt:lpstr>Roles &amp; Responsibilities</vt:lpstr>
      <vt:lpstr>Roles &amp; Responsibilities</vt:lpstr>
      <vt:lpstr>Roles &amp; Responsibilities</vt:lpstr>
      <vt:lpstr>ACP Resources</vt:lpstr>
      <vt:lpstr>Contact Information</vt:lpstr>
      <vt:lpstr>Slide 47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Abuse &amp; Neglect of  Nursing Home Residents:  What are we doing about it?</dc:title>
  <dc:creator>Lori Smetanka</dc:creator>
  <cp:lastModifiedBy>lsmetanka</cp:lastModifiedBy>
  <cp:revision>538</cp:revision>
  <cp:lastPrinted>2014-03-05T18:59:21Z</cp:lastPrinted>
  <dcterms:created xsi:type="dcterms:W3CDTF">2013-03-03T14:32:33Z</dcterms:created>
  <dcterms:modified xsi:type="dcterms:W3CDTF">2015-06-15T18:52:23Z</dcterms:modified>
</cp:coreProperties>
</file>