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5" r:id="rId1"/>
    <p:sldMasterId id="2147483707" r:id="rId2"/>
  </p:sldMasterIdLst>
  <p:notesMasterIdLst>
    <p:notesMasterId r:id="rId66"/>
  </p:notesMasterIdLst>
  <p:handoutMasterIdLst>
    <p:handoutMasterId r:id="rId67"/>
  </p:handoutMasterIdLst>
  <p:sldIdLst>
    <p:sldId id="386" r:id="rId3"/>
    <p:sldId id="477" r:id="rId4"/>
    <p:sldId id="476" r:id="rId5"/>
    <p:sldId id="487" r:id="rId6"/>
    <p:sldId id="480" r:id="rId7"/>
    <p:sldId id="483" r:id="rId8"/>
    <p:sldId id="488" r:id="rId9"/>
    <p:sldId id="489" r:id="rId10"/>
    <p:sldId id="490" r:id="rId11"/>
    <p:sldId id="491" r:id="rId12"/>
    <p:sldId id="492" r:id="rId13"/>
    <p:sldId id="493" r:id="rId14"/>
    <p:sldId id="494" r:id="rId15"/>
    <p:sldId id="495"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13" r:id="rId34"/>
    <p:sldId id="514" r:id="rId35"/>
    <p:sldId id="515" r:id="rId36"/>
    <p:sldId id="516" r:id="rId37"/>
    <p:sldId id="517" r:id="rId38"/>
    <p:sldId id="518" r:id="rId39"/>
    <p:sldId id="519" r:id="rId40"/>
    <p:sldId id="520" r:id="rId41"/>
    <p:sldId id="521" r:id="rId42"/>
    <p:sldId id="522" r:id="rId43"/>
    <p:sldId id="523" r:id="rId44"/>
    <p:sldId id="524" r:id="rId45"/>
    <p:sldId id="525" r:id="rId46"/>
    <p:sldId id="526" r:id="rId47"/>
    <p:sldId id="527" r:id="rId48"/>
    <p:sldId id="528" r:id="rId49"/>
    <p:sldId id="529" r:id="rId50"/>
    <p:sldId id="530" r:id="rId51"/>
    <p:sldId id="531" r:id="rId52"/>
    <p:sldId id="532" r:id="rId53"/>
    <p:sldId id="533" r:id="rId54"/>
    <p:sldId id="484" r:id="rId55"/>
    <p:sldId id="486" r:id="rId56"/>
    <p:sldId id="485" r:id="rId57"/>
    <p:sldId id="441" r:id="rId58"/>
    <p:sldId id="469" r:id="rId59"/>
    <p:sldId id="408" r:id="rId60"/>
    <p:sldId id="481" r:id="rId61"/>
    <p:sldId id="473" r:id="rId62"/>
    <p:sldId id="409" r:id="rId63"/>
    <p:sldId id="474" r:id="rId64"/>
    <p:sldId id="438" r:id="rId65"/>
  </p:sldIdLst>
  <p:sldSz cx="9144000" cy="6858000" type="screen4x3"/>
  <p:notesSz cx="6858000" cy="9144000"/>
  <p:embeddedFontLst>
    <p:embeddedFont>
      <p:font typeface="Calibri" panose="020F0502020204030204" pitchFamily="34" charset="0"/>
      <p:regular r:id="rId68"/>
      <p:bold r:id="rId69"/>
      <p:italic r:id="rId70"/>
      <p:boldItalic r:id="rId71"/>
    </p:embeddedFont>
    <p:embeddedFont>
      <p:font typeface="MS PGothic" panose="020B0600070205080204" pitchFamily="34" charset="-128"/>
      <p:regular r:id="rId72"/>
    </p:embeddedFont>
    <p:embeddedFont>
      <p:font typeface="Century Gothic" panose="020B0502020202020204" pitchFamily="34" charset="0"/>
      <p:regular r:id="rId73"/>
      <p:bold r:id="rId74"/>
      <p:italic r:id="rId75"/>
      <p:boldItalic r:id="rId76"/>
    </p:embeddedFont>
    <p:embeddedFont>
      <p:font typeface="Gill Sans MT" panose="020B0502020104020203" pitchFamily="34" charset="0"/>
      <p:regular r:id="rId77"/>
      <p:bold r:id="rId78"/>
      <p:italic r:id="rId79"/>
      <p:boldItalic r:id="rId80"/>
    </p:embeddedFont>
    <p:embeddedFont>
      <p:font typeface="Bookman Old Style" panose="02050604050505020204" pitchFamily="18" charset="0"/>
      <p:regular r:id="rId81"/>
      <p:bold r:id="rId82"/>
      <p:italic r:id="rId83"/>
      <p:boldItalic r:id="rId84"/>
    </p:embeddedFont>
    <p:embeddedFont>
      <p:font typeface="MS PGothic" panose="020B0600070205080204" pitchFamily="34" charset="-128"/>
      <p:regular r:id="rId7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overalllaib" initials="ao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50" autoAdjust="0"/>
    <p:restoredTop sz="54039" autoAdjust="0"/>
  </p:normalViewPr>
  <p:slideViewPr>
    <p:cSldViewPr>
      <p:cViewPr varScale="1">
        <p:scale>
          <a:sx n="40" d="100"/>
          <a:sy n="40" d="100"/>
        </p:scale>
        <p:origin x="202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5.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smtClean="0">
                <a:solidFill>
                  <a:srgbClr val="002060"/>
                </a:solidFill>
              </a:rPr>
              <a:t>Resident-to-Resident Abuse and Conflict</a:t>
            </a:r>
            <a:endParaRPr lang="en-US" sz="2000" dirty="0">
              <a:solidFill>
                <a:srgbClr val="00206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Nursing Homes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A6 Resident-to-Resident physical or sexual abuse</c:v>
                </c:pt>
                <c:pt idx="1">
                  <c:v>I66 Resident Conflict</c:v>
                </c:pt>
              </c:strCache>
            </c:strRef>
          </c:cat>
          <c:val>
            <c:numRef>
              <c:f>Sheet1!$B$2:$B$3</c:f>
              <c:numCache>
                <c:formatCode>#,##0</c:formatCode>
                <c:ptCount val="2"/>
                <c:pt idx="0">
                  <c:v>2140</c:v>
                </c:pt>
                <c:pt idx="1">
                  <c:v>5235</c:v>
                </c:pt>
              </c:numCache>
            </c:numRef>
          </c:val>
        </c:ser>
        <c:ser>
          <c:idx val="1"/>
          <c:order val="1"/>
          <c:tx>
            <c:strRef>
              <c:f>Sheet1!$C$1</c:f>
              <c:strCache>
                <c:ptCount val="1"/>
                <c:pt idx="0">
                  <c:v>Assisted Living (B&amp;C)</c:v>
                </c:pt>
              </c:strCache>
            </c:strRef>
          </c:tx>
          <c:spPr>
            <a:solidFill>
              <a:srgbClr val="002060"/>
            </a:solidFill>
            <a:ln>
              <a:noFill/>
            </a:ln>
            <a:effectLst/>
          </c:spPr>
          <c:invertIfNegative val="0"/>
          <c:dLbls>
            <c:dLbl>
              <c:idx val="1"/>
              <c:layout/>
              <c:tx>
                <c:rich>
                  <a:bodyPr/>
                  <a:lstStyle/>
                  <a:p>
                    <a:r>
                      <a:rPr lang="en-US" dirty="0" smtClean="0"/>
                      <a:t>1,589</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A6 Resident-to-Resident physical or sexual abuse</c:v>
                </c:pt>
                <c:pt idx="1">
                  <c:v>I66 Resident Conflict</c:v>
                </c:pt>
              </c:strCache>
            </c:strRef>
          </c:cat>
          <c:val>
            <c:numRef>
              <c:f>Sheet1!$C$2:$C$3</c:f>
              <c:numCache>
                <c:formatCode>General</c:formatCode>
                <c:ptCount val="2"/>
                <c:pt idx="0">
                  <c:v>642</c:v>
                </c:pt>
                <c:pt idx="1">
                  <c:v>1589</c:v>
                </c:pt>
              </c:numCache>
            </c:numRef>
          </c:val>
        </c:ser>
        <c:dLbls>
          <c:dLblPos val="ctr"/>
          <c:showLegendKey val="0"/>
          <c:showVal val="1"/>
          <c:showCatName val="0"/>
          <c:showSerName val="0"/>
          <c:showPercent val="0"/>
          <c:showBubbleSize val="0"/>
        </c:dLbls>
        <c:gapWidth val="219"/>
        <c:overlap val="-27"/>
        <c:axId val="243287016"/>
        <c:axId val="243285056"/>
      </c:barChart>
      <c:catAx>
        <c:axId val="243287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243285056"/>
        <c:crosses val="autoZero"/>
        <c:auto val="1"/>
        <c:lblAlgn val="ctr"/>
        <c:lblOffset val="100"/>
        <c:noMultiLvlLbl val="0"/>
      </c:catAx>
      <c:valAx>
        <c:axId val="243285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243287016"/>
        <c:crosses val="autoZero"/>
        <c:crossBetween val="between"/>
        <c:majorUnit val="500"/>
        <c:minorUnit val="10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300" b="0" i="0" u="none" strike="noStrike" kern="1200" baseline="0">
              <a:solidFill>
                <a:srgbClr val="00206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F959E2-B820-4221-87F4-0E2EF58A7714}" type="datetimeFigureOut">
              <a:rPr lang="en-US" smtClean="0"/>
              <a:t>7/28/2015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79050D7-3622-4F8E-9DDE-CEDD22CEEF5B}" type="slidenum">
              <a:rPr lang="en-US" smtClean="0"/>
              <a:t>‹#›</a:t>
            </a:fld>
            <a:endParaRPr lang="en-US" dirty="0"/>
          </a:p>
        </p:txBody>
      </p:sp>
    </p:spTree>
    <p:extLst>
      <p:ext uri="{BB962C8B-B14F-4D97-AF65-F5344CB8AC3E}">
        <p14:creationId xmlns:p14="http://schemas.microsoft.com/office/powerpoint/2010/main" val="355122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ED846-5E3B-4151-8E8A-5BCA49D37A02}" type="datetimeFigureOut">
              <a:rPr lang="en-US" smtClean="0"/>
              <a:pPr/>
              <a:t>7/28/2015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12266-F999-4DEF-BAD3-9AEA611E25C8}" type="slidenum">
              <a:rPr lang="en-US" smtClean="0"/>
              <a:pPr/>
              <a:t>‹#›</a:t>
            </a:fld>
            <a:endParaRPr lang="en-US" dirty="0"/>
          </a:p>
        </p:txBody>
      </p:sp>
    </p:spTree>
    <p:extLst>
      <p:ext uri="{BB962C8B-B14F-4D97-AF65-F5344CB8AC3E}">
        <p14:creationId xmlns:p14="http://schemas.microsoft.com/office/powerpoint/2010/main" val="574988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z="1200" b="1" baseline="0" dirty="0" smtClean="0">
              <a:latin typeface="Arial" pitchFamily="34" charset="0"/>
              <a:cs typeface="Arial" pitchFamily="34" charset="0"/>
            </a:endParaRP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27835-8A42-4D64-87E6-1DC8F264A8CC}" type="slidenum">
              <a:rPr lang="en-US">
                <a:solidFill>
                  <a:prstClr val="black"/>
                </a:solidFill>
                <a:ea typeface="ＭＳ Ｐゴシック" pitchFamily="127" charset="-128"/>
                <a:cs typeface="ＭＳ Ｐゴシック" pitchFamily="127" charset="-128"/>
              </a:rPr>
              <a:pPr fontAlgn="base">
                <a:spcBef>
                  <a:spcPct val="0"/>
                </a:spcBef>
                <a:spcAft>
                  <a:spcPct val="0"/>
                </a:spcAft>
              </a:pPr>
              <a:t>1</a:t>
            </a:fld>
            <a:endParaRPr lang="en-US" dirty="0">
              <a:solidFill>
                <a:prstClr val="black"/>
              </a:solidFill>
              <a:ea typeface="ＭＳ Ｐゴシック" pitchFamily="127" charset="-128"/>
              <a:cs typeface="ＭＳ Ｐゴシック" pitchFamily="127" charset="-128"/>
            </a:endParaRPr>
          </a:p>
        </p:txBody>
      </p:sp>
    </p:spTree>
    <p:extLst>
      <p:ext uri="{BB962C8B-B14F-4D97-AF65-F5344CB8AC3E}">
        <p14:creationId xmlns:p14="http://schemas.microsoft.com/office/powerpoint/2010/main" val="3681517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75F843-6B2D-45F2-B75E-57D42411B422}" type="slidenum">
              <a:rPr lang="en-US" altLang="en-US" sz="1200">
                <a:solidFill>
                  <a:prstClr val="black"/>
                </a:solidFill>
                <a:latin typeface="Calibri" panose="020F0502020204030204" pitchFamily="34" charset="0"/>
              </a:rPr>
              <a:pPr eaLnBrk="1" hangingPunct="1"/>
              <a:t>11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512745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724A0D9-C65B-4038-B287-89DDA32F9754}" type="slidenum">
              <a:rPr lang="en-US" altLang="en-US" sz="1200">
                <a:solidFill>
                  <a:prstClr val="black"/>
                </a:solidFill>
                <a:latin typeface="Calibri" panose="020F0502020204030204" pitchFamily="34" charset="0"/>
              </a:rPr>
              <a:pPr eaLnBrk="1" hangingPunct="1"/>
              <a:t>12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28989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3FCA34B-BF04-46CB-899A-0ABF95D5ED91}" type="slidenum">
              <a:rPr lang="en-US" altLang="en-US" sz="1200">
                <a:solidFill>
                  <a:prstClr val="black"/>
                </a:solidFill>
                <a:latin typeface="Calibri" panose="020F0502020204030204" pitchFamily="34" charset="0"/>
              </a:rPr>
              <a:pPr eaLnBrk="1" hangingPunct="1"/>
              <a:t>13</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156693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15F85BE-7380-46BA-9A96-2E6619329820}" type="slidenum">
              <a:rPr lang="en-US" altLang="en-US" sz="1200">
                <a:solidFill>
                  <a:prstClr val="black"/>
                </a:solidFill>
                <a:latin typeface="Calibri" panose="020F0502020204030204" pitchFamily="34" charset="0"/>
              </a:rPr>
              <a:pPr eaLnBrk="1" hangingPunct="1"/>
              <a:t>14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05310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DCCE109-BB8A-4721-8A58-647AC81C98AD}" type="slidenum">
              <a:rPr lang="en-US" altLang="en-US" sz="1200">
                <a:solidFill>
                  <a:prstClr val="black"/>
                </a:solidFill>
                <a:latin typeface="Calibri" panose="020F0502020204030204" pitchFamily="34" charset="0"/>
              </a:rPr>
              <a:pPr eaLnBrk="1" hangingPunct="1"/>
              <a:t>15</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267680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9731BAE-AB9D-41BD-8A82-68BD5824D65C}" type="slidenum">
              <a:rPr lang="en-US" altLang="en-US" sz="1200">
                <a:solidFill>
                  <a:prstClr val="black"/>
                </a:solidFill>
                <a:latin typeface="Calibri" panose="020F0502020204030204" pitchFamily="34" charset="0"/>
              </a:rPr>
              <a:pPr eaLnBrk="1" hangingPunct="1"/>
              <a:t>16</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02245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295B082-E56E-47B2-9A5E-CA9EC4D7763A}" type="slidenum">
              <a:rPr lang="en-US" altLang="en-US" sz="1200">
                <a:solidFill>
                  <a:prstClr val="black"/>
                </a:solidFill>
                <a:latin typeface="Calibri" panose="020F0502020204030204" pitchFamily="34" charset="0"/>
              </a:rPr>
              <a:pPr eaLnBrk="1" hangingPunct="1"/>
              <a:t>17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765512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94023D0-442F-4A35-8A67-EED282560B0C}" type="slidenum">
              <a:rPr lang="en-US" altLang="en-US" sz="1200">
                <a:solidFill>
                  <a:prstClr val="black"/>
                </a:solidFill>
                <a:latin typeface="Calibri" panose="020F0502020204030204" pitchFamily="34" charset="0"/>
              </a:rPr>
              <a:pPr eaLnBrk="1" hangingPunct="1"/>
              <a:t>18</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278043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39C748-1A1B-4283-89D6-60BA372CE6EE}" type="slidenum">
              <a:rPr lang="en-US" altLang="en-US" sz="1200">
                <a:solidFill>
                  <a:prstClr val="black"/>
                </a:solidFill>
                <a:latin typeface="Calibri" panose="020F0502020204030204" pitchFamily="34" charset="0"/>
              </a:rPr>
              <a:pPr eaLnBrk="1" hangingPunct="1"/>
              <a:t>19</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7383011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2C572A3-EB75-436D-A605-8D22B8DE1F23}" type="slidenum">
              <a:rPr lang="en-US" altLang="en-US" sz="1200">
                <a:solidFill>
                  <a:prstClr val="black"/>
                </a:solidFill>
                <a:latin typeface="Calibri" panose="020F0502020204030204" pitchFamily="34" charset="0"/>
              </a:rPr>
              <a:pPr eaLnBrk="1" hangingPunct="1"/>
              <a:t>20</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95015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304DCF-6284-4BFA-A45B-6BEFD904EF42}" type="slidenum">
              <a:rPr lang="en-US" smtClean="0"/>
              <a:pPr>
                <a:defRPr/>
              </a:pPr>
              <a:t>2</a:t>
            </a:fld>
            <a:endParaRPr lang="en-US" dirty="0"/>
          </a:p>
        </p:txBody>
      </p:sp>
    </p:spTree>
    <p:extLst>
      <p:ext uri="{BB962C8B-B14F-4D97-AF65-F5344CB8AC3E}">
        <p14:creationId xmlns:p14="http://schemas.microsoft.com/office/powerpoint/2010/main" val="1298566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3CBDF2D-ED24-4AF5-AF07-EC7276B8D319}" type="slidenum">
              <a:rPr lang="en-US" altLang="en-US" sz="1200">
                <a:solidFill>
                  <a:prstClr val="black"/>
                </a:solidFill>
                <a:latin typeface="Calibri" panose="020F0502020204030204" pitchFamily="34" charset="0"/>
              </a:rPr>
              <a:pPr eaLnBrk="1" hangingPunct="1"/>
              <a:t>21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9986466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E4D2781-9C1E-455A-A895-1C1F2A620A9E}" type="slidenum">
              <a:rPr lang="en-US" altLang="en-US" sz="1200">
                <a:solidFill>
                  <a:prstClr val="black"/>
                </a:solidFill>
                <a:latin typeface="Calibri" panose="020F0502020204030204" pitchFamily="34" charset="0"/>
              </a:rPr>
              <a:pPr eaLnBrk="1" hangingPunct="1"/>
              <a:t>22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573437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954CFB09-68EB-4C69-BADA-9A089D45979C}" type="slidenum">
              <a:rPr lang="en-US" altLang="en-US" sz="1200">
                <a:solidFill>
                  <a:prstClr val="black"/>
                </a:solidFill>
                <a:latin typeface="Calibri" panose="020F0502020204030204" pitchFamily="34" charset="0"/>
              </a:rPr>
              <a:pPr eaLnBrk="1" hangingPunct="1"/>
              <a:t>23</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455651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0A893FC-DF89-4759-B6E8-284A9DB4301A}" type="slidenum">
              <a:rPr lang="en-US" altLang="en-US" sz="1200">
                <a:solidFill>
                  <a:prstClr val="black"/>
                </a:solidFill>
                <a:latin typeface="Calibri" panose="020F0502020204030204" pitchFamily="34" charset="0"/>
              </a:rPr>
              <a:pPr eaLnBrk="1" hangingPunct="1"/>
              <a:t>24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716152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D8C3616-C882-4A78-8890-E6B621E023BF}" type="slidenum">
              <a:rPr lang="en-US" altLang="en-US" sz="1200">
                <a:solidFill>
                  <a:prstClr val="black"/>
                </a:solidFill>
                <a:latin typeface="Calibri" panose="020F0502020204030204" pitchFamily="34" charset="0"/>
              </a:rPr>
              <a:pPr eaLnBrk="1" hangingPunct="1"/>
              <a:t>25</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121786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9C76303-6F5F-4ACE-9A30-5FF71C1D55F6}" type="slidenum">
              <a:rPr lang="en-US" altLang="en-US" sz="1200">
                <a:solidFill>
                  <a:prstClr val="black"/>
                </a:solidFill>
                <a:latin typeface="Calibri" panose="020F0502020204030204" pitchFamily="34" charset="0"/>
              </a:rPr>
              <a:pPr eaLnBrk="1" hangingPunct="1"/>
              <a:t>26</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4115500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64FE397-AA84-4FD2-90F1-39C4BE5DC2C0}" type="slidenum">
              <a:rPr lang="en-US" altLang="en-US" sz="1200">
                <a:solidFill>
                  <a:prstClr val="black"/>
                </a:solidFill>
                <a:latin typeface="Calibri" panose="020F0502020204030204" pitchFamily="34" charset="0"/>
              </a:rPr>
              <a:pPr eaLnBrk="1" hangingPunct="1"/>
              <a:t>27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52145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3F80DC4-FEAD-4B57-99BC-5E568D642B7B}" type="slidenum">
              <a:rPr lang="en-US" altLang="en-US" sz="1200">
                <a:solidFill>
                  <a:prstClr val="black"/>
                </a:solidFill>
                <a:latin typeface="Calibri" panose="020F0502020204030204" pitchFamily="34" charset="0"/>
              </a:rPr>
              <a:pPr eaLnBrk="1" hangingPunct="1"/>
              <a:t>28</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3466112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23FE86E-D55A-4658-9DC5-AC7BD2F5A50D}" type="slidenum">
              <a:rPr lang="en-US" altLang="en-US" sz="1200">
                <a:solidFill>
                  <a:prstClr val="black"/>
                </a:solidFill>
                <a:latin typeface="Calibri" panose="020F0502020204030204" pitchFamily="34" charset="0"/>
              </a:rPr>
              <a:pPr eaLnBrk="1" hangingPunct="1"/>
              <a:t>29</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5094018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93F8E91-C8BF-4289-BCDD-03A8C38AEFCF}" type="slidenum">
              <a:rPr lang="en-US" altLang="en-US" sz="1200">
                <a:solidFill>
                  <a:prstClr val="black"/>
                </a:solidFill>
                <a:latin typeface="Calibri" panose="020F0502020204030204" pitchFamily="34" charset="0"/>
              </a:rPr>
              <a:pPr eaLnBrk="1" hangingPunct="1"/>
              <a:t>30</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153396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 Robin </a:t>
            </a:r>
            <a:r>
              <a:rPr lang="en-US" sz="1200" kern="1200" dirty="0" err="1" smtClean="0">
                <a:solidFill>
                  <a:schemeClr val="tx1"/>
                </a:solidFill>
                <a:effectLst/>
                <a:latin typeface="+mn-lt"/>
                <a:ea typeface="+mn-ea"/>
                <a:cs typeface="+mn-cs"/>
              </a:rPr>
              <a:t>Bonifas</a:t>
            </a:r>
            <a:r>
              <a:rPr lang="en-US" sz="1200" kern="1200" dirty="0" smtClean="0">
                <a:solidFill>
                  <a:schemeClr val="tx1"/>
                </a:solidFill>
                <a:effectLst/>
                <a:latin typeface="+mn-lt"/>
                <a:ea typeface="+mn-ea"/>
                <a:cs typeface="+mn-cs"/>
              </a:rPr>
              <a:t>, is a John A. Hartford Faculty Scholar in Geriatric Social Work</a:t>
            </a:r>
            <a:r>
              <a:rPr lang="en-US" sz="1200" kern="1200" baseline="0" dirty="0" smtClean="0">
                <a:solidFill>
                  <a:schemeClr val="tx1"/>
                </a:solidFill>
                <a:effectLst/>
                <a:latin typeface="+mn-lt"/>
                <a:ea typeface="+mn-ea"/>
                <a:cs typeface="+mn-cs"/>
              </a:rPr>
              <a:t> and an </a:t>
            </a:r>
            <a:r>
              <a:rPr lang="en-US" sz="1200" kern="1200" dirty="0" smtClean="0">
                <a:solidFill>
                  <a:schemeClr val="tx1"/>
                </a:solidFill>
                <a:effectLst/>
                <a:latin typeface="+mn-lt"/>
                <a:ea typeface="+mn-ea"/>
                <a:cs typeface="+mn-cs"/>
              </a:rPr>
              <a:t>Associate Professor with the School of Social Work at Arizona State University.</a:t>
            </a:r>
            <a:r>
              <a:rPr lang="en-US" sz="1200" kern="1200" baseline="0" dirty="0" smtClean="0">
                <a:solidFill>
                  <a:schemeClr val="tx1"/>
                </a:solidFill>
                <a:effectLst/>
                <a:latin typeface="+mn-lt"/>
                <a:ea typeface="+mn-ea"/>
                <a:cs typeface="+mn-cs"/>
              </a:rPr>
              <a:t> She </a:t>
            </a:r>
            <a:r>
              <a:rPr lang="en-US" sz="1200" kern="1200" dirty="0" smtClean="0">
                <a:solidFill>
                  <a:schemeClr val="tx1"/>
                </a:solidFill>
                <a:effectLst/>
                <a:latin typeface="+mn-lt"/>
                <a:ea typeface="+mn-ea"/>
                <a:cs typeface="+mn-cs"/>
              </a:rPr>
              <a:t>has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15 years experience working with elders and their families in both long-term care and inpatient psychiatric settings. Her </a:t>
            </a:r>
            <a:r>
              <a:rPr lang="en-US" sz="1200" kern="1200" dirty="0" err="1" smtClean="0">
                <a:solidFill>
                  <a:schemeClr val="tx1"/>
                </a:solidFill>
                <a:effectLst/>
                <a:latin typeface="+mn-lt"/>
                <a:ea typeface="+mn-ea"/>
                <a:cs typeface="+mn-cs"/>
              </a:rPr>
              <a:t>curesidents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rightsent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projects examine elder social justice issues such as resident-to-resident aggression in nursing homes, late-life bullying, and other challenges to social relationships in senior care organizations. </a:t>
            </a:r>
          </a:p>
          <a:p>
            <a:endParaRPr lang="en-US" sz="1200" kern="1200" dirty="0" smtClean="0">
              <a:solidFill>
                <a:schemeClr val="tx1"/>
              </a:solidFill>
              <a:effectLst/>
              <a:latin typeface="+mn-lt"/>
              <a:ea typeface="+mn-ea"/>
              <a:cs typeface="+mn-cs"/>
            </a:endParaRPr>
          </a:p>
          <a:p>
            <a:pPr eaLnBrk="1" hangingPunct="1"/>
            <a:r>
              <a:rPr lang="en-US" sz="1200" kern="1200" dirty="0" smtClean="0">
                <a:solidFill>
                  <a:schemeClr val="tx1"/>
                </a:solidFill>
                <a:effectLst/>
                <a:latin typeface="+mn-lt"/>
                <a:ea typeface="+mn-ea"/>
                <a:cs typeface="+mn-cs"/>
              </a:rPr>
              <a:t>To start our webinar, Dr. </a:t>
            </a:r>
            <a:r>
              <a:rPr lang="en-US" sz="1200" kern="1200" dirty="0" err="1" smtClean="0">
                <a:solidFill>
                  <a:schemeClr val="tx1"/>
                </a:solidFill>
                <a:effectLst/>
                <a:latin typeface="+mn-lt"/>
                <a:ea typeface="+mn-ea"/>
                <a:cs typeface="+mn-cs"/>
              </a:rPr>
              <a:t>Bonifas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discuss her recent work regarding bullying among residents in LTC settings, reviewing the prevalence of bullying and how to identify, prevent, and respond to these incidents. There will be time for questions following her presentation.</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a:t>
            </a:r>
            <a:r>
              <a:rPr lang="en-US" sz="1200" kern="1200" baseline="0" dirty="0" smtClean="0">
                <a:solidFill>
                  <a:schemeClr val="tx1"/>
                </a:solidFill>
                <a:effectLst/>
                <a:latin typeface="+mn-lt"/>
                <a:ea typeface="+mn-ea"/>
                <a:cs typeface="+mn-cs"/>
              </a:rPr>
              <a:t> her presentation I</a:t>
            </a:r>
            <a:r>
              <a:rPr lang="en-US" sz="1200" kern="1200" dirty="0" smtClean="0">
                <a:solidFill>
                  <a:schemeClr val="tx1"/>
                </a:solidFill>
                <a:effectLst/>
                <a:latin typeface="+mn-lt"/>
                <a:ea typeface="+mn-ea"/>
                <a:cs typeface="+mn-cs"/>
              </a:rPr>
              <a:t> will share resources regarding resident-to-resident mistreatment,</a:t>
            </a:r>
            <a:r>
              <a:rPr lang="en-US" sz="1200" kern="1200" baseline="0" dirty="0" smtClean="0">
                <a:solidFill>
                  <a:schemeClr val="tx1"/>
                </a:solidFill>
                <a:effectLst/>
                <a:latin typeface="+mn-lt"/>
                <a:ea typeface="+mn-ea"/>
                <a:cs typeface="+mn-cs"/>
              </a:rPr>
              <a:t> discuss the role and responsibilities of LTCO regarding these incidents, and share some advocacy strategies. </a:t>
            </a:r>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D012266-F999-4DEF-BAD3-9AEA611E25C8}" type="slidenum">
              <a:rPr lang="en-US" smtClean="0"/>
              <a:pPr/>
              <a:t>3</a:t>
            </a:fld>
            <a:endParaRPr lang="en-US" dirty="0"/>
          </a:p>
        </p:txBody>
      </p:sp>
    </p:spTree>
    <p:extLst>
      <p:ext uri="{BB962C8B-B14F-4D97-AF65-F5344CB8AC3E}">
        <p14:creationId xmlns:p14="http://schemas.microsoft.com/office/powerpoint/2010/main" val="952906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3840E42-C7BF-4529-962D-EE97F0B44891}" type="slidenum">
              <a:rPr lang="en-US" altLang="en-US" sz="1200">
                <a:solidFill>
                  <a:prstClr val="black"/>
                </a:solidFill>
                <a:latin typeface="Calibri" panose="020F0502020204030204" pitchFamily="34" charset="0"/>
              </a:rPr>
              <a:pPr eaLnBrk="1" hangingPunct="1"/>
              <a:t>31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334049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BA07F8-E08B-4CF1-85D4-3E23E550E206}" type="slidenum">
              <a:rPr lang="en-US" altLang="en-US" sz="1200">
                <a:solidFill>
                  <a:prstClr val="black"/>
                </a:solidFill>
                <a:latin typeface="Calibri" panose="020F0502020204030204" pitchFamily="34" charset="0"/>
              </a:rPr>
              <a:pPr eaLnBrk="1" hangingPunct="1"/>
              <a:t>32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614953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0BC4EFC-EEE2-4DC3-979C-F291DA869C0F}" type="slidenum">
              <a:rPr lang="en-US" altLang="en-US" sz="1200">
                <a:solidFill>
                  <a:prstClr val="black"/>
                </a:solidFill>
                <a:latin typeface="Calibri" panose="020F0502020204030204" pitchFamily="34" charset="0"/>
              </a:rPr>
              <a:pPr eaLnBrk="1" hangingPunct="1"/>
              <a:t>33</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167348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1D8BEC3-34C0-4065-A033-1F5D8DE84CE2}" type="slidenum">
              <a:rPr lang="en-US" altLang="en-US" sz="1200">
                <a:solidFill>
                  <a:prstClr val="black"/>
                </a:solidFill>
                <a:latin typeface="Calibri" panose="020F0502020204030204" pitchFamily="34" charset="0"/>
              </a:rPr>
              <a:pPr eaLnBrk="1" hangingPunct="1"/>
              <a:t>34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887799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7A39B0E-21AF-497C-9417-10011B45466B}" type="slidenum">
              <a:rPr lang="en-US" altLang="en-US" sz="1200">
                <a:solidFill>
                  <a:prstClr val="black"/>
                </a:solidFill>
                <a:latin typeface="Calibri" panose="020F0502020204030204" pitchFamily="34" charset="0"/>
              </a:rPr>
              <a:pPr eaLnBrk="1" hangingPunct="1"/>
              <a:t>35</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86273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D249B0D-5DC8-46C4-A10C-88C4ADB71407}" type="slidenum">
              <a:rPr lang="en-US" altLang="en-US" sz="1200">
                <a:solidFill>
                  <a:prstClr val="black"/>
                </a:solidFill>
                <a:latin typeface="Calibri" panose="020F0502020204030204" pitchFamily="34" charset="0"/>
              </a:rPr>
              <a:pPr eaLnBrk="1" hangingPunct="1"/>
              <a:t>36</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07344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1949F91-2297-4EFD-B202-DCE05A6B51EE}" type="slidenum">
              <a:rPr lang="en-US" altLang="en-US" sz="1200">
                <a:solidFill>
                  <a:prstClr val="black"/>
                </a:solidFill>
                <a:latin typeface="Calibri" panose="020F0502020204030204" pitchFamily="34" charset="0"/>
              </a:rPr>
              <a:pPr eaLnBrk="1" hangingPunct="1"/>
              <a:t>37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0110260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4853D70-6C4E-4685-8197-C1ADE9407E11}" type="slidenum">
              <a:rPr lang="en-US" altLang="en-US" sz="1200">
                <a:solidFill>
                  <a:prstClr val="black"/>
                </a:solidFill>
                <a:latin typeface="Calibri" panose="020F0502020204030204" pitchFamily="34" charset="0"/>
              </a:rPr>
              <a:pPr eaLnBrk="1" hangingPunct="1"/>
              <a:t>38</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407750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6E553E6-2F2C-47DF-AA31-E5E7D5F6A043}" type="slidenum">
              <a:rPr lang="en-US" altLang="en-US" sz="1200">
                <a:solidFill>
                  <a:prstClr val="black"/>
                </a:solidFill>
                <a:latin typeface="Calibri" panose="020F0502020204030204" pitchFamily="34" charset="0"/>
              </a:rPr>
              <a:pPr eaLnBrk="1" hangingPunct="1"/>
              <a:t>39</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029512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C82F43C-4004-4C78-B411-622E10314AD3}" type="slidenum">
              <a:rPr lang="en-US" altLang="en-US" sz="1200">
                <a:solidFill>
                  <a:prstClr val="black"/>
                </a:solidFill>
                <a:latin typeface="Calibri" panose="020F0502020204030204" pitchFamily="34" charset="0"/>
              </a:rPr>
              <a:pPr eaLnBrk="1" hangingPunct="1"/>
              <a:t>40</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798499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talking about bullying</a:t>
            </a:r>
            <a:r>
              <a:rPr lang="en-US" baseline="0" dirty="0" smtClean="0"/>
              <a:t> because it happens. These are just a few examples of headlines in the news about bullying in LTC. </a:t>
            </a:r>
          </a:p>
          <a:p>
            <a:endParaRPr lang="en-US" baseline="0" dirty="0" smtClean="0"/>
          </a:p>
          <a:p>
            <a:r>
              <a:rPr lang="en-US" dirty="0" smtClean="0"/>
              <a:t>It happens</a:t>
            </a:r>
            <a:r>
              <a:rPr lang="en-US" baseline="0" dirty="0" smtClean="0"/>
              <a:t> and sometimes no one notices except for the residents involved, or the resident that was bullied doesn’t tell anyone, or the staff and family members downplay the bullying. Bullying, and other forms of aggressive behavior, often occurs due to the unmet needs of residents. Behavior is a form of communication and usually a warning sign that there is an underlying problem. </a:t>
            </a:r>
          </a:p>
          <a:p>
            <a:endParaRPr lang="en-US" baseline="0" dirty="0" smtClean="0"/>
          </a:p>
          <a:p>
            <a:r>
              <a:rPr lang="en-US" baseline="0" dirty="0" smtClean="0"/>
              <a:t>Bullying has a significant negative impact on all residents involved and each resident has the right to individualized, quality care and to be free from mistreatment. </a:t>
            </a:r>
          </a:p>
          <a:p>
            <a:endParaRPr lang="en-US" baseline="0" dirty="0" smtClean="0"/>
          </a:p>
          <a:p>
            <a:r>
              <a:rPr lang="en-US" baseline="0" dirty="0" smtClean="0"/>
              <a:t>So we need to learn more about it in order to better support all residents, help ensure their safety and well-being, and promote individualized care. </a:t>
            </a:r>
            <a:endParaRPr lang="en-US" dirty="0" smtClean="0"/>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4</a:t>
            </a:fld>
            <a:endParaRPr lang="en-US" dirty="0"/>
          </a:p>
        </p:txBody>
      </p:sp>
    </p:spTree>
    <p:extLst>
      <p:ext uri="{BB962C8B-B14F-4D97-AF65-F5344CB8AC3E}">
        <p14:creationId xmlns:p14="http://schemas.microsoft.com/office/powerpoint/2010/main" val="433890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39A261-658E-4E9F-AB70-73F45AAC4620}" type="slidenum">
              <a:rPr lang="en-US" altLang="en-US" sz="1200">
                <a:solidFill>
                  <a:prstClr val="black"/>
                </a:solidFill>
                <a:latin typeface="Calibri" panose="020F0502020204030204" pitchFamily="34" charset="0"/>
              </a:rPr>
              <a:pPr eaLnBrk="1" hangingPunct="1"/>
              <a:t>41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9491482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04B9BF-A8E9-4F3B-977B-8F87C2634757}" type="slidenum">
              <a:rPr lang="en-US" altLang="en-US" sz="1200">
                <a:solidFill>
                  <a:prstClr val="black"/>
                </a:solidFill>
                <a:latin typeface="Calibri" panose="020F0502020204030204" pitchFamily="34" charset="0"/>
              </a:rPr>
              <a:pPr eaLnBrk="1" hangingPunct="1"/>
              <a:t>42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1354226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CC6EBCA-9B8A-4989-A60C-1C8B4EF8C16D}" type="slidenum">
              <a:rPr lang="en-US" altLang="en-US" sz="1200">
                <a:solidFill>
                  <a:prstClr val="black"/>
                </a:solidFill>
                <a:latin typeface="Calibri" panose="020F0502020204030204" pitchFamily="34" charset="0"/>
              </a:rPr>
              <a:pPr eaLnBrk="1" hangingPunct="1"/>
              <a:t>43</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7289551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81DD83E-70D2-4DBE-8D25-9A7DDFEECD35}" type="slidenum">
              <a:rPr lang="en-US" altLang="en-US" sz="1200">
                <a:solidFill>
                  <a:prstClr val="black"/>
                </a:solidFill>
                <a:latin typeface="Calibri" panose="020F0502020204030204" pitchFamily="34" charset="0"/>
              </a:rPr>
              <a:pPr eaLnBrk="1" hangingPunct="1"/>
              <a:t>44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4705060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1482FBE-805B-4ECC-A98E-FB1CA9C24B97}" type="slidenum">
              <a:rPr lang="en-US" altLang="en-US" sz="1200">
                <a:solidFill>
                  <a:prstClr val="black"/>
                </a:solidFill>
                <a:latin typeface="Calibri" panose="020F0502020204030204" pitchFamily="34" charset="0"/>
              </a:rPr>
              <a:pPr eaLnBrk="1" hangingPunct="1"/>
              <a:t>45</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734527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C4889A1-DEEC-497A-AC15-FD7FB7154ED3}" type="slidenum">
              <a:rPr lang="en-US" altLang="en-US" sz="1200">
                <a:solidFill>
                  <a:prstClr val="black"/>
                </a:solidFill>
                <a:latin typeface="Calibri" panose="020F0502020204030204" pitchFamily="34" charset="0"/>
              </a:rPr>
              <a:pPr eaLnBrk="1" hangingPunct="1"/>
              <a:t>46</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6477625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28FF4DD-61AF-4197-A368-A0DBF9BDEF2F}" type="slidenum">
              <a:rPr lang="en-US" altLang="en-US" sz="1200">
                <a:solidFill>
                  <a:prstClr val="black"/>
                </a:solidFill>
                <a:latin typeface="Calibri" panose="020F0502020204030204" pitchFamily="34" charset="0"/>
              </a:rPr>
              <a:pPr eaLnBrk="1" hangingPunct="1"/>
              <a:t>47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6205888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6146548-860E-45C1-A87C-A4543133E43D}" type="slidenum">
              <a:rPr lang="en-US" altLang="en-US" sz="1200">
                <a:solidFill>
                  <a:prstClr val="black"/>
                </a:solidFill>
                <a:latin typeface="Calibri" panose="020F0502020204030204" pitchFamily="34" charset="0"/>
              </a:rPr>
              <a:pPr eaLnBrk="1" hangingPunct="1"/>
              <a:t>48</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0738454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8F668EF-CDBD-45D8-BA3D-1DCAFC0D1860}" type="slidenum">
              <a:rPr lang="en-US" altLang="en-US" sz="1200">
                <a:solidFill>
                  <a:prstClr val="black"/>
                </a:solidFill>
                <a:latin typeface="Calibri" panose="020F0502020204030204" pitchFamily="34" charset="0"/>
              </a:rPr>
              <a:pPr eaLnBrk="1" hangingPunct="1"/>
              <a:t>49</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9359954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F46A739-748D-4E27-8CEB-1C138B90B106}" type="slidenum">
              <a:rPr lang="en-US" altLang="en-US" sz="1200">
                <a:solidFill>
                  <a:prstClr val="black"/>
                </a:solidFill>
                <a:latin typeface="Calibri" panose="020F0502020204030204" pitchFamily="34" charset="0"/>
              </a:rPr>
              <a:pPr eaLnBrk="1" hangingPunct="1"/>
              <a:t>50</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661109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a:t>
            </a:r>
            <a:r>
              <a:rPr lang="en-US" baseline="0" dirty="0" smtClean="0"/>
              <a:t> to the National Ombudsman Reporting System (NORS) data in 2013, there were 2,140 cases of resident to resident abuse (code A6) in NHs and 642 in ALFs (B&amp;C). </a:t>
            </a:r>
            <a:r>
              <a:rPr lang="en-US" baseline="0" dirty="0" smtClean="0"/>
              <a:t>Resident-to-resident </a:t>
            </a:r>
            <a:r>
              <a:rPr lang="en-US" baseline="0" dirty="0" smtClean="0"/>
              <a:t>abuse was the second most frequent complaint in category A, under physical abuse (as most of you know the codes in category A are only for abuse defined as  “</a:t>
            </a:r>
            <a:r>
              <a:rPr lang="en-US" dirty="0" smtClean="0"/>
              <a:t>willful mistreatment of residents</a:t>
            </a:r>
            <a:r>
              <a:rPr lang="en-US" dirty="0" smtClean="0"/>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As</a:t>
            </a:r>
            <a:r>
              <a:rPr lang="en-US" baseline="0" dirty="0" smtClean="0"/>
              <a:t> the bars show on the right-hand side, there were over 5,000 complaints of resident conflict (code I66) in NHs and 1,589 in ALFs. </a:t>
            </a:r>
            <a:r>
              <a:rPr lang="en-US" dirty="0" smtClean="0"/>
              <a:t>Code I66</a:t>
            </a:r>
            <a:r>
              <a:rPr lang="en-US" baseline="0" dirty="0" smtClean="0"/>
              <a:t> is u</a:t>
            </a:r>
            <a:r>
              <a:rPr lang="en-US" dirty="0" smtClean="0"/>
              <a:t>sed for any complaint involving conflict between residents, including roommate conflict, and inappropriate behaviors that impact another resident’s quality of life.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Two notable takeaways</a:t>
            </a:r>
            <a:r>
              <a:rPr lang="en-US" baseline="0" dirty="0" smtClean="0"/>
              <a:t> from this data is that in 2013:</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code </a:t>
            </a:r>
            <a:r>
              <a:rPr lang="en-US" dirty="0" smtClean="0"/>
              <a:t>I66 was</a:t>
            </a:r>
            <a:r>
              <a:rPr lang="en-US" baseline="0" dirty="0" smtClean="0"/>
              <a:t> </a:t>
            </a:r>
            <a:r>
              <a:rPr lang="en-US" dirty="0" smtClean="0"/>
              <a:t>among the Top Ten complaints for both NHs and ALFs (#4 in NHs, #6 in ALFs)</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there were more complaints of resident conflict (I66) than of </a:t>
            </a:r>
            <a:r>
              <a:rPr lang="en-US" b="0" dirty="0" smtClean="0"/>
              <a:t>any</a:t>
            </a:r>
            <a:r>
              <a:rPr lang="en-US" dirty="0" smtClean="0"/>
              <a:t> abuse code (in</a:t>
            </a:r>
            <a:r>
              <a:rPr lang="en-US" baseline="0" dirty="0" smtClean="0"/>
              <a:t> </a:t>
            </a:r>
            <a:r>
              <a:rPr lang="en-US" dirty="0" smtClean="0"/>
              <a:t>category A)</a:t>
            </a:r>
            <a:r>
              <a:rPr lang="en-US" baseline="0" dirty="0" smtClean="0"/>
              <a:t> in both NHs and ALFs.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Resident </a:t>
            </a:r>
            <a:r>
              <a:rPr lang="en-US" baseline="0" dirty="0" smtClean="0"/>
              <a:t>conflict, including bullying, depending on the situation, could escalate to abuse and regardless of whether it is considered willful abuse or not, these conflicts can have a lasting negative impact on resident’s quality of life and care, so this is an important issue that needs to be addressed. </a:t>
            </a:r>
          </a:p>
          <a:p>
            <a:endParaRPr lang="en-US" dirty="0" smtClean="0"/>
          </a:p>
        </p:txBody>
      </p:sp>
      <p:sp>
        <p:nvSpPr>
          <p:cNvPr id="4" name="Slide Number Placeholder 3"/>
          <p:cNvSpPr>
            <a:spLocks noGrp="1"/>
          </p:cNvSpPr>
          <p:nvPr>
            <p:ph type="sldNum" sz="quarter" idx="10"/>
          </p:nvPr>
        </p:nvSpPr>
        <p:spPr/>
        <p:txBody>
          <a:bodyPr/>
          <a:lstStyle/>
          <a:p>
            <a:fld id="{4D012266-F999-4DEF-BAD3-9AEA611E25C8}" type="slidenum">
              <a:rPr lang="en-US" smtClean="0"/>
              <a:pPr/>
              <a:t>5</a:t>
            </a:fld>
            <a:endParaRPr lang="en-US" dirty="0"/>
          </a:p>
        </p:txBody>
      </p:sp>
    </p:spTree>
    <p:extLst>
      <p:ext uri="{BB962C8B-B14F-4D97-AF65-F5344CB8AC3E}">
        <p14:creationId xmlns:p14="http://schemas.microsoft.com/office/powerpoint/2010/main" val="3761300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1B0201-9249-4AC8-935F-B1C23B6D4505}" type="slidenum">
              <a:rPr lang="en-US" altLang="en-US" sz="1200">
                <a:solidFill>
                  <a:prstClr val="black"/>
                </a:solidFill>
                <a:latin typeface="Calibri" panose="020F0502020204030204" pitchFamily="34" charset="0"/>
              </a:rPr>
              <a:pPr eaLnBrk="1" hangingPunct="1"/>
              <a:t>51</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3684069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CF62CA3-2A89-4BD9-AC84-51649B274A0E}" type="slidenum">
              <a:rPr lang="en-US" altLang="en-US" sz="1200">
                <a:solidFill>
                  <a:prstClr val="black"/>
                </a:solidFill>
                <a:latin typeface="Calibri" panose="020F0502020204030204" pitchFamily="34" charset="0"/>
              </a:rPr>
              <a:pPr eaLnBrk="1" hangingPunct="1"/>
              <a:t>52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2155477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effectLst/>
                <a:latin typeface="+mn-lt"/>
                <a:ea typeface="+mn-ea"/>
                <a:cs typeface="+mn-cs"/>
              </a:rPr>
              <a:t>After </a:t>
            </a:r>
            <a:r>
              <a:rPr lang="en-US" sz="1200" kern="1200" dirty="0" smtClean="0">
                <a:solidFill>
                  <a:schemeClr val="tx1"/>
                </a:solidFill>
                <a:effectLst/>
                <a:latin typeface="+mn-lt"/>
                <a:ea typeface="+mn-ea"/>
                <a:cs typeface="+mn-cs"/>
              </a:rPr>
              <a:t>receiving permission to pursue a complaint from the resident(s), or legal representative(s), some fundamental LTCO advocacy considerations in response to complaints involving</a:t>
            </a:r>
            <a:r>
              <a:rPr lang="en-US" sz="1200" kern="1200" baseline="0" dirty="0" smtClean="0">
                <a:solidFill>
                  <a:schemeClr val="tx1"/>
                </a:solidFill>
                <a:effectLst/>
                <a:latin typeface="+mn-lt"/>
                <a:ea typeface="+mn-ea"/>
                <a:cs typeface="+mn-cs"/>
              </a:rPr>
              <a:t> bullying include</a:t>
            </a:r>
            <a:r>
              <a:rPr lang="en-US" sz="1200" kern="1200" dirty="0" smtClean="0">
                <a:solidFill>
                  <a:schemeClr val="tx1"/>
                </a:solidFill>
                <a:effectLst/>
                <a:latin typeface="+mn-lt"/>
                <a:ea typeface="+mn-ea"/>
                <a:cs typeface="+mn-cs"/>
              </a:rPr>
              <a:t>, but are not limited to, the following:</a:t>
            </a:r>
          </a:p>
          <a:p>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Support the resident(s), as much as the resident(s) want you involved, during the complaint investigation process. Seek direction from the resident(s) regarding their resolution goal and provide information about available services (e.g. facility social worker, counseling). Provide information regarding </a:t>
            </a:r>
            <a:r>
              <a:rPr lang="en-US" sz="1200" kern="1200" dirty="0" smtClean="0">
                <a:solidFill>
                  <a:schemeClr val="tx1"/>
                </a:solidFill>
                <a:effectLst/>
                <a:latin typeface="+mn-lt"/>
                <a:ea typeface="+mn-ea"/>
                <a:cs typeface="+mn-cs"/>
              </a:rPr>
              <a:t>residents' rights</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and communication skills to help empower the resident. </a:t>
            </a: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Communicate with your supervisor (e.g. a volunteer LTCO consults with their staff LTCO) and follow applicable state LTCO program policies and procedures regarding consultation, communication, and complaint investigation. For example, in a situation involving two residents consult with your supervisor to determine if you advocate for both residents or if you need the assistance of another LTCO in order for each resident involved to have a separate advocate.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Advocate for documentation of the incident and care planning and assessment for each resident after the incident. Planning should include measures to maintain resident safety, meet their needs after the incident (e.g. counseling), and prevent future incidents (e.g. environmental changes, separation of residents, proper staff supervision). Discuss common characteristics of those that bully and are bullied and if</a:t>
            </a:r>
            <a:r>
              <a:rPr lang="en-US" sz="1200" kern="1200" baseline="0" dirty="0" smtClean="0">
                <a:solidFill>
                  <a:schemeClr val="tx1"/>
                </a:solidFill>
                <a:effectLst/>
                <a:latin typeface="+mn-lt"/>
                <a:ea typeface="+mn-ea"/>
                <a:cs typeface="+mn-cs"/>
              </a:rPr>
              <a:t> those characteristics apply to the individuals involved, how to address their needs (e.g. sense of loss and needing to regain control, anger, or self confidence for the resident that was bullied)</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Share information with the facility Administrator and staff about responding to, and preventing future, incidents of </a:t>
            </a:r>
            <a:r>
              <a:rPr lang="en-US" sz="1200" kern="1200" dirty="0" smtClean="0">
                <a:solidFill>
                  <a:schemeClr val="tx1"/>
                </a:solidFill>
                <a:effectLst/>
                <a:latin typeface="+mn-lt"/>
                <a:ea typeface="+mn-ea"/>
                <a:cs typeface="+mn-cs"/>
              </a:rPr>
              <a:t>bullying. </a:t>
            </a:r>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54</a:t>
            </a:fld>
            <a:endParaRPr lang="en-US" dirty="0"/>
          </a:p>
        </p:txBody>
      </p:sp>
    </p:spTree>
    <p:extLst>
      <p:ext uri="{BB962C8B-B14F-4D97-AF65-F5344CB8AC3E}">
        <p14:creationId xmlns:p14="http://schemas.microsoft.com/office/powerpoint/2010/main" val="350712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Now that you’ve learned more about bullying, the characteristics</a:t>
            </a:r>
            <a:r>
              <a:rPr lang="en-US" sz="1200" b="0" kern="1200" baseline="0" dirty="0" smtClean="0">
                <a:solidFill>
                  <a:schemeClr val="tx1"/>
                </a:solidFill>
                <a:effectLst/>
                <a:latin typeface="+mn-lt"/>
                <a:ea typeface="+mn-ea"/>
                <a:cs typeface="+mn-cs"/>
              </a:rPr>
              <a:t> of those that bully and the targets of bullying, the impact of it, and how to recognize it and intervene </a:t>
            </a:r>
            <a:r>
              <a:rPr lang="en-US" sz="1200" b="0" kern="1200" dirty="0" smtClean="0">
                <a:solidFill>
                  <a:schemeClr val="tx1"/>
                </a:solidFill>
                <a:effectLst/>
                <a:latin typeface="+mn-lt"/>
                <a:ea typeface="+mn-ea"/>
                <a:cs typeface="+mn-cs"/>
              </a:rPr>
              <a:t>here are four things</a:t>
            </a:r>
            <a:r>
              <a:rPr lang="en-US" sz="1200" b="0" kern="1200" baseline="0" dirty="0" smtClean="0">
                <a:solidFill>
                  <a:schemeClr val="tx1"/>
                </a:solidFill>
                <a:effectLst/>
                <a:latin typeface="+mn-lt"/>
                <a:ea typeface="+mn-ea"/>
                <a:cs typeface="+mn-cs"/>
              </a:rPr>
              <a:t> you can do now</a:t>
            </a:r>
            <a:r>
              <a:rPr lang="en-US" sz="1200" b="0" kern="1200" dirty="0" smtClean="0">
                <a:solidFill>
                  <a:schemeClr val="tx1"/>
                </a:solidFill>
                <a:effectLst/>
                <a:latin typeface="+mn-lt"/>
                <a:ea typeface="+mn-ea"/>
                <a:cs typeface="+mn-cs"/>
              </a:rPr>
              <a:t> to help ensure the safety and quality of care and life of all long-term care residents.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Residents:</a:t>
            </a:r>
            <a:r>
              <a:rPr lang="en-US" sz="1200" b="0"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Discuss residents' rights, </a:t>
            </a:r>
            <a:r>
              <a:rPr lang="en-US" sz="1200" b="0" kern="1200" baseline="0" dirty="0" smtClean="0">
                <a:solidFill>
                  <a:schemeClr val="tx1"/>
                </a:solidFill>
                <a:effectLst/>
                <a:latin typeface="+mn-lt"/>
                <a:ea typeface="+mn-ea"/>
                <a:cs typeface="+mn-cs"/>
              </a:rPr>
              <a:t>especially their right to be free from mistreatment, including bullying. </a:t>
            </a:r>
            <a:r>
              <a:rPr lang="en-US" dirty="0" smtClean="0"/>
              <a:t>Share tools for empowerment and open communication. Encourage reporting</a:t>
            </a:r>
            <a:r>
              <a:rPr lang="en-US" baseline="0" dirty="0" smtClean="0"/>
              <a:t> of incidents and the importance of supporting each other and fostering a bullying free community.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FMs: </a:t>
            </a:r>
            <a:r>
              <a:rPr lang="en-US" baseline="0" dirty="0" smtClean="0"/>
              <a:t>Discuss residents' rights, </a:t>
            </a:r>
            <a:r>
              <a:rPr lang="en-US" baseline="0" dirty="0" smtClean="0"/>
              <a:t>signs of bullying, how to support residents, and report incidents. </a:t>
            </a:r>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Facility: Responsibility in preventing mistreatment and responding to incidents (including documenting and possibly reporting it if willful abuse). Stress importance of individualized care.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55</a:t>
            </a:fld>
            <a:endParaRPr lang="en-US" dirty="0"/>
          </a:p>
        </p:txBody>
      </p:sp>
    </p:spTree>
    <p:extLst>
      <p:ext uri="{BB962C8B-B14F-4D97-AF65-F5344CB8AC3E}">
        <p14:creationId xmlns:p14="http://schemas.microsoft.com/office/powerpoint/2010/main" val="24580678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In addition to individual advocacy and education, systems advocacy is an effective approach in addressing bullying. </a:t>
            </a:r>
          </a:p>
          <a:p>
            <a:pPr eaLnBrk="1" hangingPunct="1"/>
            <a:endParaRPr lang="en-US" dirty="0" smtClean="0"/>
          </a:p>
          <a:p>
            <a:pPr eaLnBrk="1" hangingPunct="1"/>
            <a:r>
              <a:rPr lang="en-US" dirty="0" smtClean="0"/>
              <a:t>Review your complaint data regularly- how many complaints</a:t>
            </a:r>
            <a:r>
              <a:rPr lang="en-US" baseline="0" dirty="0" smtClean="0"/>
              <a:t> do you handle regarding resident conflict? </a:t>
            </a:r>
            <a:r>
              <a:rPr lang="en-US" baseline="0" dirty="0" smtClean="0"/>
              <a:t>Resident-to-resident abuse? </a:t>
            </a:r>
            <a:r>
              <a:rPr lang="en-US" baseline="0" dirty="0" smtClean="0"/>
              <a:t>Are there any trends? Can you identify any root causes or systemic issues that need to be addressed (e.g. importance of individualized care, meaningful activities, appropriate staffing levels and staff training, etc.)?</a:t>
            </a:r>
          </a:p>
          <a:p>
            <a:pPr eaLnBrk="1" hangingPunct="1"/>
            <a:endParaRPr lang="en-US" baseline="0" dirty="0" smtClean="0"/>
          </a:p>
          <a:p>
            <a:pPr eaLnBrk="1" hangingPunct="1"/>
            <a:r>
              <a:rPr lang="en-US" baseline="0" dirty="0" smtClean="0"/>
              <a:t>Education, Collaboration, and Advocacy</a:t>
            </a:r>
          </a:p>
          <a:p>
            <a:pPr marL="171450" indent="-171450" eaLnBrk="1" hangingPunct="1">
              <a:buFont typeface="Arial" panose="020B0604020202020204" pitchFamily="34" charset="0"/>
              <a:buChar char="•"/>
            </a:pPr>
            <a:r>
              <a:rPr lang="en-US" baseline="0" dirty="0" smtClean="0"/>
              <a:t>Share information with residents, families, and providers. Create and conduct in-service training for staff and RCs and FCs.</a:t>
            </a:r>
          </a:p>
          <a:p>
            <a:pPr marL="171450" indent="-171450" eaLnBrk="1" hangingPunct="1">
              <a:buFont typeface="Arial" panose="020B0604020202020204" pitchFamily="34" charset="0"/>
              <a:buChar char="•"/>
            </a:pPr>
            <a:r>
              <a:rPr lang="en-US" baseline="0" dirty="0" smtClean="0"/>
              <a:t>Identify partners to work with regarding </a:t>
            </a:r>
            <a:r>
              <a:rPr lang="en-US" baseline="0" dirty="0" smtClean="0"/>
              <a:t>abuse </a:t>
            </a:r>
            <a:r>
              <a:rPr lang="en-US" baseline="0" dirty="0" smtClean="0"/>
              <a:t>and resident to resident mistreatment (e.g. APS, mental health professionals)</a:t>
            </a:r>
          </a:p>
          <a:p>
            <a:pPr marL="171450" indent="-171450" eaLnBrk="1" hangingPunct="1">
              <a:buFont typeface="Arial" panose="020B0604020202020204" pitchFamily="34" charset="0"/>
              <a:buChar char="•"/>
            </a:pPr>
            <a:r>
              <a:rPr lang="en-US" baseline="0" dirty="0" smtClean="0"/>
              <a:t>Regional/statewide elder abuse task force</a:t>
            </a:r>
            <a:endParaRPr lang="en-US" dirty="0" smtClean="0"/>
          </a:p>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737A8742-A80F-469A-80C0-28CCC8EDCA3F}" type="slidenum">
              <a:rPr lang="en-US" smtClean="0"/>
              <a:pPr>
                <a:defRPr/>
              </a:pPr>
              <a:t>56</a:t>
            </a:fld>
            <a:endParaRPr lang="en-US" dirty="0"/>
          </a:p>
        </p:txBody>
      </p:sp>
    </p:spTree>
    <p:extLst>
      <p:ext uri="{BB962C8B-B14F-4D97-AF65-F5344CB8AC3E}">
        <p14:creationId xmlns:p14="http://schemas.microsoft.com/office/powerpoint/2010/main" val="1514910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18A4F3B1-DF58-4D14-BDDC-9D4509585090}" type="slidenum">
              <a:rPr lang="en-US" smtClean="0"/>
              <a:pPr>
                <a:defRPr/>
              </a:pPr>
              <a:t>57</a:t>
            </a:fld>
            <a:endParaRPr lang="en-US" dirty="0"/>
          </a:p>
        </p:txBody>
      </p:sp>
    </p:spTree>
    <p:extLst>
      <p:ext uri="{BB962C8B-B14F-4D97-AF65-F5344CB8AC3E}">
        <p14:creationId xmlns:p14="http://schemas.microsoft.com/office/powerpoint/2010/main" val="3602689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800" dirty="0" smtClean="0"/>
          </a:p>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61</a:t>
            </a:fld>
            <a:endParaRPr lang="en-US" dirty="0"/>
          </a:p>
        </p:txBody>
      </p:sp>
    </p:spTree>
    <p:extLst>
      <p:ext uri="{BB962C8B-B14F-4D97-AF65-F5344CB8AC3E}">
        <p14:creationId xmlns:p14="http://schemas.microsoft.com/office/powerpoint/2010/main" val="1600481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2266-F999-4DEF-BAD3-9AEA611E25C8}" type="slidenum">
              <a:rPr lang="en-US" smtClean="0"/>
              <a:pPr/>
              <a:t>62</a:t>
            </a:fld>
            <a:endParaRPr lang="en-US" dirty="0"/>
          </a:p>
        </p:txBody>
      </p:sp>
    </p:spTree>
    <p:extLst>
      <p:ext uri="{BB962C8B-B14F-4D97-AF65-F5344CB8AC3E}">
        <p14:creationId xmlns:p14="http://schemas.microsoft.com/office/powerpoint/2010/main" val="38983186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laceholder 2"/>
          <p:cNvSpPr>
            <a:spLocks noGrp="1" noRot="1" noChangeAspect="1"/>
          </p:cNvSpPr>
          <p:nvPr>
            <p:ph type="sldImg"/>
          </p:nvPr>
        </p:nvSpPr>
        <p:spPr bwMode="auto">
          <a:noFill/>
          <a:ln>
            <a:solidFill>
              <a:srgbClr val="000000"/>
            </a:solidFill>
            <a:miter lim="800000"/>
            <a:headEnd/>
            <a:tailEnd/>
          </a:ln>
        </p:spPr>
      </p:sp>
      <p:sp>
        <p:nvSpPr>
          <p:cNvPr id="829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287504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0525511-506C-44E6-9FD1-4511CD59BEC2}" type="slidenum">
              <a:rPr lang="en-US" altLang="en-US" sz="1200">
                <a:solidFill>
                  <a:prstClr val="black"/>
                </a:solidFill>
                <a:latin typeface="Calibri" panose="020F0502020204030204" pitchFamily="34" charset="0"/>
              </a:rPr>
              <a:pPr eaLnBrk="1" hangingPunct="1"/>
              <a:t>7</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86512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669BBAE-E318-4EE4-A040-6710D519C4D6}" type="slidenum">
              <a:rPr lang="en-US" altLang="en-US" sz="1200">
                <a:solidFill>
                  <a:prstClr val="black"/>
                </a:solidFill>
                <a:latin typeface="Calibri" panose="020F0502020204030204" pitchFamily="34" charset="0"/>
              </a:rPr>
              <a:pPr eaLnBrk="1" hangingPunct="1"/>
              <a:t>8</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95733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B4528B-FE38-4EAF-A1D2-2A3242D5197A}" type="slidenum">
              <a:rPr lang="en-US" altLang="en-US" sz="1200">
                <a:solidFill>
                  <a:prstClr val="black"/>
                </a:solidFill>
                <a:latin typeface="Calibri" panose="020F0502020204030204" pitchFamily="34" charset="0"/>
              </a:rPr>
              <a:pPr eaLnBrk="1" hangingPunct="1"/>
              <a:t>9</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118595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51F8940-915E-4BCB-9308-B789FD7C3978}" type="slidenum">
              <a:rPr lang="en-US" altLang="en-US" sz="1200">
                <a:solidFill>
                  <a:prstClr val="black"/>
                </a:solidFill>
                <a:latin typeface="Calibri" panose="020F0502020204030204" pitchFamily="34" charset="0"/>
              </a:rPr>
              <a:pPr eaLnBrk="1" hangingPunct="1"/>
              <a:t>10</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22090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11469716-BACD-4997-B5DF-D995F6728735}" type="datetime2">
              <a:rPr lang="en-US"/>
              <a:pPr>
                <a:defRPr/>
              </a:pPr>
              <a:t>Tuesday, July 28,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A52BEF-7088-4A79-8954-7E0F8B8F553A}" type="slidenum">
              <a:rPr lang="en-US"/>
              <a:pPr>
                <a:defRPr/>
              </a:pPr>
              <a:t>‹#›</a:t>
            </a:fld>
            <a:endParaRPr lang="en-US" dirty="0"/>
          </a:p>
        </p:txBody>
      </p:sp>
    </p:spTree>
    <p:extLst>
      <p:ext uri="{BB962C8B-B14F-4D97-AF65-F5344CB8AC3E}">
        <p14:creationId xmlns:p14="http://schemas.microsoft.com/office/powerpoint/2010/main" val="181454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1A6A56-AAA0-4F32-A6D3-D9F88E3DC241}" type="datetime2">
              <a:rPr lang="en-US"/>
              <a:pPr>
                <a:defRPr/>
              </a:pPr>
              <a:t>Tuesday, July 28,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682324-9A48-4BF9-BE51-345E2E0967C2}" type="slidenum">
              <a:rPr lang="en-US"/>
              <a:pPr>
                <a:defRPr/>
              </a:pPr>
              <a:t>‹#›</a:t>
            </a:fld>
            <a:endParaRPr lang="en-US" dirty="0"/>
          </a:p>
        </p:txBody>
      </p:sp>
    </p:spTree>
    <p:extLst>
      <p:ext uri="{BB962C8B-B14F-4D97-AF65-F5344CB8AC3E}">
        <p14:creationId xmlns:p14="http://schemas.microsoft.com/office/powerpoint/2010/main" val="330221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84B369-0B34-497C-B092-9551C78B231A}" type="datetime2">
              <a:rPr lang="en-US"/>
              <a:pPr>
                <a:defRPr/>
              </a:pPr>
              <a:t>Tuesday, July 28,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12DFCAB-8A42-4001-933B-11ADD0D367F5}" type="slidenum">
              <a:rPr lang="en-US"/>
              <a:pPr>
                <a:defRPr/>
              </a:pPr>
              <a:t>‹#›</a:t>
            </a:fld>
            <a:endParaRPr lang="en-US" dirty="0"/>
          </a:p>
        </p:txBody>
      </p:sp>
    </p:spTree>
    <p:extLst>
      <p:ext uri="{BB962C8B-B14F-4D97-AF65-F5344CB8AC3E}">
        <p14:creationId xmlns:p14="http://schemas.microsoft.com/office/powerpoint/2010/main" val="666084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020787A-6C9B-4FD5-9D06-99D53E6BF810}" type="datetime1">
              <a:rPr lang="en-US" altLang="en-US"/>
              <a:pPr/>
              <a:t>7/28/2015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F87436A-7859-4DBC-95FE-62082C528BA0}" type="slidenum">
              <a:rPr lang="en-US" altLang="en-US"/>
              <a:pPr/>
              <a:t>‹#›</a:t>
            </a:fld>
            <a:endParaRPr lang="en-US" altLang="en-US"/>
          </a:p>
        </p:txBody>
      </p:sp>
    </p:spTree>
    <p:extLst>
      <p:ext uri="{BB962C8B-B14F-4D97-AF65-F5344CB8AC3E}">
        <p14:creationId xmlns:p14="http://schemas.microsoft.com/office/powerpoint/2010/main" val="408657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7AD4827-0603-4266-B4E2-9001BBE3EEBA}" type="datetime1">
              <a:rPr lang="en-US" altLang="en-US"/>
              <a:pPr/>
              <a:t>7/28/2015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25236C7-58C5-4A76-B680-DBF76A4CA0A2}" type="slidenum">
              <a:rPr lang="en-US" altLang="en-US"/>
              <a:pPr/>
              <a:t>‹#›</a:t>
            </a:fld>
            <a:endParaRPr lang="en-US" altLang="en-US"/>
          </a:p>
        </p:txBody>
      </p:sp>
    </p:spTree>
    <p:extLst>
      <p:ext uri="{BB962C8B-B14F-4D97-AF65-F5344CB8AC3E}">
        <p14:creationId xmlns:p14="http://schemas.microsoft.com/office/powerpoint/2010/main" val="2950220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CF279B0-F3AE-4E19-9E73-F25893B1077E}" type="datetime1">
              <a:rPr lang="en-US" altLang="en-US"/>
              <a:pPr/>
              <a:t>7/28/2015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32E1737-8D3B-4E18-9B92-848AA85EB55E}" type="slidenum">
              <a:rPr lang="en-US" altLang="en-US"/>
              <a:pPr/>
              <a:t>‹#›</a:t>
            </a:fld>
            <a:endParaRPr lang="en-US" altLang="en-US"/>
          </a:p>
        </p:txBody>
      </p:sp>
    </p:spTree>
    <p:extLst>
      <p:ext uri="{BB962C8B-B14F-4D97-AF65-F5344CB8AC3E}">
        <p14:creationId xmlns:p14="http://schemas.microsoft.com/office/powerpoint/2010/main" val="607423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00B31EB9-79E6-4254-ABCF-5892F55B3A2B}" type="datetime1">
              <a:rPr lang="en-US" altLang="en-US"/>
              <a:pPr/>
              <a:t>7/28/2015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06B7F2C-EF99-4CFF-BA62-67E0B3D6D8F7}" type="slidenum">
              <a:rPr lang="en-US" altLang="en-US"/>
              <a:pPr/>
              <a:t>‹#›</a:t>
            </a:fld>
            <a:endParaRPr lang="en-US" altLang="en-US"/>
          </a:p>
        </p:txBody>
      </p:sp>
    </p:spTree>
    <p:extLst>
      <p:ext uri="{BB962C8B-B14F-4D97-AF65-F5344CB8AC3E}">
        <p14:creationId xmlns:p14="http://schemas.microsoft.com/office/powerpoint/2010/main" val="3801506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BB56E4D2-7AE5-4BBE-93EF-9ABE3E4A5652}" type="datetime1">
              <a:rPr lang="en-US" altLang="en-US"/>
              <a:pPr/>
              <a:t>7/28/2015</a:t>
            </a:fld>
            <a:endParaRPr lang="en-US" altLang="en-US"/>
          </a:p>
        </p:txBody>
      </p:sp>
      <p:sp>
        <p:nvSpPr>
          <p:cNvPr id="8" name="Footer Placeholder 4"/>
          <p:cNvSpPr>
            <a:spLocks noGrp="1"/>
          </p:cNvSpPr>
          <p:nvPr>
            <p:ph type="ftr" sz="quarter" idx="11"/>
          </p:nvPr>
        </p:nvSpPr>
        <p:spPr/>
        <p:txBody>
          <a:bodyPr/>
          <a:lstStyle>
            <a:lvl1pPr>
              <a:defRPr/>
            </a:lvl1pPr>
          </a:lstStyle>
          <a:p>
            <a:endParaRPr lang="en-US" altLang="en-US"/>
          </a:p>
        </p:txBody>
      </p:sp>
      <p:sp>
        <p:nvSpPr>
          <p:cNvPr id="9" name="Slide Number Placeholder 5"/>
          <p:cNvSpPr>
            <a:spLocks noGrp="1"/>
          </p:cNvSpPr>
          <p:nvPr>
            <p:ph type="sldNum" sz="quarter" idx="12"/>
          </p:nvPr>
        </p:nvSpPr>
        <p:spPr/>
        <p:txBody>
          <a:bodyPr/>
          <a:lstStyle>
            <a:lvl1pPr>
              <a:defRPr/>
            </a:lvl1pPr>
          </a:lstStyle>
          <a:p>
            <a:fld id="{C0307928-5B4E-4A92-972E-E98436631CBC}" type="slidenum">
              <a:rPr lang="en-US" altLang="en-US"/>
              <a:pPr/>
              <a:t>‹#›</a:t>
            </a:fld>
            <a:endParaRPr lang="en-US" altLang="en-US"/>
          </a:p>
        </p:txBody>
      </p:sp>
    </p:spTree>
    <p:extLst>
      <p:ext uri="{BB962C8B-B14F-4D97-AF65-F5344CB8AC3E}">
        <p14:creationId xmlns:p14="http://schemas.microsoft.com/office/powerpoint/2010/main" val="2137626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CC7C7DA9-E3A4-4325-B66F-59DADCAF269E}" type="datetime1">
              <a:rPr lang="en-US" altLang="en-US"/>
              <a:pPr/>
              <a:t>7/28/2015</a:t>
            </a:fld>
            <a:endParaRPr lang="en-US" altLang="en-US"/>
          </a:p>
        </p:txBody>
      </p:sp>
      <p:sp>
        <p:nvSpPr>
          <p:cNvPr id="4" name="Footer Placeholder 4"/>
          <p:cNvSpPr>
            <a:spLocks noGrp="1"/>
          </p:cNvSpPr>
          <p:nvPr>
            <p:ph type="ftr" sz="quarter" idx="11"/>
          </p:nvPr>
        </p:nvSpPr>
        <p:spPr/>
        <p:txBody>
          <a:bodyPr/>
          <a:lstStyle>
            <a:lvl1pPr>
              <a:defRPr/>
            </a:lvl1pPr>
          </a:lstStyle>
          <a:p>
            <a:endParaRPr lang="en-US" altLang="en-US"/>
          </a:p>
        </p:txBody>
      </p:sp>
      <p:sp>
        <p:nvSpPr>
          <p:cNvPr id="5" name="Slide Number Placeholder 5"/>
          <p:cNvSpPr>
            <a:spLocks noGrp="1"/>
          </p:cNvSpPr>
          <p:nvPr>
            <p:ph type="sldNum" sz="quarter" idx="12"/>
          </p:nvPr>
        </p:nvSpPr>
        <p:spPr/>
        <p:txBody>
          <a:bodyPr/>
          <a:lstStyle>
            <a:lvl1pPr>
              <a:defRPr/>
            </a:lvl1pPr>
          </a:lstStyle>
          <a:p>
            <a:fld id="{66AD00A9-2F3A-48B9-9DE9-BF3603CD263E}" type="slidenum">
              <a:rPr lang="en-US" altLang="en-US"/>
              <a:pPr/>
              <a:t>‹#›</a:t>
            </a:fld>
            <a:endParaRPr lang="en-US" altLang="en-US"/>
          </a:p>
        </p:txBody>
      </p:sp>
    </p:spTree>
    <p:extLst>
      <p:ext uri="{BB962C8B-B14F-4D97-AF65-F5344CB8AC3E}">
        <p14:creationId xmlns:p14="http://schemas.microsoft.com/office/powerpoint/2010/main" val="906508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0C48E0F-8015-4A30-A903-D653D3E1B18B}" type="datetime1">
              <a:rPr lang="en-US" altLang="en-US"/>
              <a:pPr/>
              <a:t>7/28/2015</a:t>
            </a:fld>
            <a:endParaRPr lang="en-US" altLang="en-US"/>
          </a:p>
        </p:txBody>
      </p:sp>
      <p:sp>
        <p:nvSpPr>
          <p:cNvPr id="3" name="Footer Placeholder 4"/>
          <p:cNvSpPr>
            <a:spLocks noGrp="1"/>
          </p:cNvSpPr>
          <p:nvPr>
            <p:ph type="ftr" sz="quarter" idx="11"/>
          </p:nvPr>
        </p:nvSpPr>
        <p:spPr/>
        <p:txBody>
          <a:bodyPr/>
          <a:lstStyle>
            <a:lvl1pPr>
              <a:defRPr/>
            </a:lvl1pPr>
          </a:lstStyle>
          <a:p>
            <a:endParaRPr lang="en-US" altLang="en-US"/>
          </a:p>
        </p:txBody>
      </p:sp>
      <p:sp>
        <p:nvSpPr>
          <p:cNvPr id="4" name="Slide Number Placeholder 5"/>
          <p:cNvSpPr>
            <a:spLocks noGrp="1"/>
          </p:cNvSpPr>
          <p:nvPr>
            <p:ph type="sldNum" sz="quarter" idx="12"/>
          </p:nvPr>
        </p:nvSpPr>
        <p:spPr/>
        <p:txBody>
          <a:bodyPr/>
          <a:lstStyle>
            <a:lvl1pPr>
              <a:defRPr/>
            </a:lvl1pPr>
          </a:lstStyle>
          <a:p>
            <a:fld id="{9EAFA66B-3BB7-482A-BB10-9D353FAD5A5B}" type="slidenum">
              <a:rPr lang="en-US" altLang="en-US"/>
              <a:pPr/>
              <a:t>‹#›</a:t>
            </a:fld>
            <a:endParaRPr lang="en-US" altLang="en-US"/>
          </a:p>
        </p:txBody>
      </p:sp>
    </p:spTree>
    <p:extLst>
      <p:ext uri="{BB962C8B-B14F-4D97-AF65-F5344CB8AC3E}">
        <p14:creationId xmlns:p14="http://schemas.microsoft.com/office/powerpoint/2010/main" val="376167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79230CD-21BE-4C2A-A884-42A0CDA79168}" type="datetime1">
              <a:rPr lang="en-US" altLang="en-US"/>
              <a:pPr/>
              <a:t>7/28/2015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FDDAF204-20CE-445D-B082-428AC71BC18A}" type="slidenum">
              <a:rPr lang="en-US" altLang="en-US"/>
              <a:pPr/>
              <a:t>‹#›</a:t>
            </a:fld>
            <a:endParaRPr lang="en-US" altLang="en-US"/>
          </a:p>
        </p:txBody>
      </p:sp>
    </p:spTree>
    <p:extLst>
      <p:ext uri="{BB962C8B-B14F-4D97-AF65-F5344CB8AC3E}">
        <p14:creationId xmlns:p14="http://schemas.microsoft.com/office/powerpoint/2010/main" val="315974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9DD02A-869B-49DC-A22D-D8AD133B3D26}" type="datetime2">
              <a:rPr lang="en-US"/>
              <a:pPr>
                <a:defRPr/>
              </a:pPr>
              <a:t>Tuesday, July 28, 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F736A6-7933-452F-A48D-58A64503FD06}" type="slidenum">
              <a:rPr lang="en-US"/>
              <a:pPr>
                <a:defRPr/>
              </a:pPr>
              <a:t>‹#›</a:t>
            </a:fld>
            <a:endParaRPr lang="en-US" dirty="0"/>
          </a:p>
        </p:txBody>
      </p:sp>
    </p:spTree>
    <p:extLst>
      <p:ext uri="{BB962C8B-B14F-4D97-AF65-F5344CB8AC3E}">
        <p14:creationId xmlns:p14="http://schemas.microsoft.com/office/powerpoint/2010/main" val="333720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C0A5FE0-D502-4589-8BE8-1258D9DA2F54}" type="datetime1">
              <a:rPr lang="en-US" altLang="en-US"/>
              <a:pPr/>
              <a:t>7/28/2015</a:t>
            </a:fld>
            <a:endParaRPr lang="en-US" altLang="en-US"/>
          </a:p>
        </p:txBody>
      </p:sp>
      <p:sp>
        <p:nvSpPr>
          <p:cNvPr id="6" name="Footer Placeholder 4"/>
          <p:cNvSpPr>
            <a:spLocks noGrp="1"/>
          </p:cNvSpPr>
          <p:nvPr>
            <p:ph type="ftr" sz="quarter" idx="11"/>
          </p:nvPr>
        </p:nvSpPr>
        <p:spPr/>
        <p:txBody>
          <a:bodyPr/>
          <a:lstStyle>
            <a:lvl1pPr>
              <a:defRPr/>
            </a:lvl1pPr>
          </a:lstStyle>
          <a:p>
            <a:endParaRPr lang="en-US" altLang="en-US"/>
          </a:p>
        </p:txBody>
      </p:sp>
      <p:sp>
        <p:nvSpPr>
          <p:cNvPr id="7" name="Slide Number Placeholder 5"/>
          <p:cNvSpPr>
            <a:spLocks noGrp="1"/>
          </p:cNvSpPr>
          <p:nvPr>
            <p:ph type="sldNum" sz="quarter" idx="12"/>
          </p:nvPr>
        </p:nvSpPr>
        <p:spPr/>
        <p:txBody>
          <a:bodyPr/>
          <a:lstStyle>
            <a:lvl1pPr>
              <a:defRPr/>
            </a:lvl1pPr>
          </a:lstStyle>
          <a:p>
            <a:fld id="{58BE80CF-5C41-47FA-9C55-FEDBF19AC4DD}" type="slidenum">
              <a:rPr lang="en-US" altLang="en-US"/>
              <a:pPr/>
              <a:t>‹#›</a:t>
            </a:fld>
            <a:endParaRPr lang="en-US" altLang="en-US"/>
          </a:p>
        </p:txBody>
      </p:sp>
    </p:spTree>
    <p:extLst>
      <p:ext uri="{BB962C8B-B14F-4D97-AF65-F5344CB8AC3E}">
        <p14:creationId xmlns:p14="http://schemas.microsoft.com/office/powerpoint/2010/main" val="31766101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DDC53B-20BF-4209-BD0D-F2DEDAA8FC97}" type="datetime1">
              <a:rPr lang="en-US" altLang="en-US"/>
              <a:pPr/>
              <a:t>7/28/2015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FA000E3-6F10-4AB2-8C8D-35CA9259F00F}" type="slidenum">
              <a:rPr lang="en-US" altLang="en-US"/>
              <a:pPr/>
              <a:t>‹#›</a:t>
            </a:fld>
            <a:endParaRPr lang="en-US" altLang="en-US"/>
          </a:p>
        </p:txBody>
      </p:sp>
    </p:spTree>
    <p:extLst>
      <p:ext uri="{BB962C8B-B14F-4D97-AF65-F5344CB8AC3E}">
        <p14:creationId xmlns:p14="http://schemas.microsoft.com/office/powerpoint/2010/main" val="2383884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EAB03ED-D956-43B3-AE6E-CE6EF6EE6191}" type="datetime1">
              <a:rPr lang="en-US" altLang="en-US"/>
              <a:pPr/>
              <a:t>7/28/2015</a:t>
            </a:fld>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9CDF31-95D8-4A2B-AC10-5C16B7B03CB8}" type="slidenum">
              <a:rPr lang="en-US" altLang="en-US"/>
              <a:pPr/>
              <a:t>‹#›</a:t>
            </a:fld>
            <a:endParaRPr lang="en-US" altLang="en-US"/>
          </a:p>
        </p:txBody>
      </p:sp>
    </p:spTree>
    <p:extLst>
      <p:ext uri="{BB962C8B-B14F-4D97-AF65-F5344CB8AC3E}">
        <p14:creationId xmlns:p14="http://schemas.microsoft.com/office/powerpoint/2010/main" val="530518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CAABB5-F409-4AA7-B9A1-E12BDA1E0917}" type="datetime2">
              <a:rPr lang="en-US"/>
              <a:pPr>
                <a:defRPr/>
              </a:pPr>
              <a:t>Tuesday, July 28,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344AC1-1564-4F1A-BBCC-D28EE0E013B5}" type="slidenum">
              <a:rPr lang="en-US"/>
              <a:pPr>
                <a:defRPr/>
              </a:pPr>
              <a:t>‹#›</a:t>
            </a:fld>
            <a:endParaRPr lang="en-US" dirty="0"/>
          </a:p>
        </p:txBody>
      </p:sp>
    </p:spTree>
    <p:extLst>
      <p:ext uri="{BB962C8B-B14F-4D97-AF65-F5344CB8AC3E}">
        <p14:creationId xmlns:p14="http://schemas.microsoft.com/office/powerpoint/2010/main" val="3524440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5471D90-27FD-4468-B60C-1749DAF7B999}" type="datetime2">
              <a:rPr lang="en-US"/>
              <a:pPr>
                <a:defRPr/>
              </a:pPr>
              <a:t>Tuesday, July 28,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16C814-40BC-46D0-A8C3-9D2318B2B413}" type="slidenum">
              <a:rPr lang="en-US"/>
              <a:pPr>
                <a:defRPr/>
              </a:pPr>
              <a:t>‹#›</a:t>
            </a:fld>
            <a:endParaRPr lang="en-US" dirty="0"/>
          </a:p>
        </p:txBody>
      </p:sp>
    </p:spTree>
    <p:extLst>
      <p:ext uri="{BB962C8B-B14F-4D97-AF65-F5344CB8AC3E}">
        <p14:creationId xmlns:p14="http://schemas.microsoft.com/office/powerpoint/2010/main" val="200685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4AE6E7C8-38E0-45EB-B7DF-AA978E3A7A34}" type="datetime2">
              <a:rPr lang="en-US"/>
              <a:pPr>
                <a:defRPr/>
              </a:pPr>
              <a:t>Tuesday, July 28, 2015</a:t>
            </a:fld>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9D9696A2-6431-4F90-98CE-77071C1F3F0E}" type="slidenum">
              <a:rPr lang="en-US"/>
              <a:pPr>
                <a:defRPr/>
              </a:pPr>
              <a:t>‹#›</a:t>
            </a:fld>
            <a:endParaRPr lang="en-US" dirty="0"/>
          </a:p>
        </p:txBody>
      </p:sp>
    </p:spTree>
    <p:extLst>
      <p:ext uri="{BB962C8B-B14F-4D97-AF65-F5344CB8AC3E}">
        <p14:creationId xmlns:p14="http://schemas.microsoft.com/office/powerpoint/2010/main" val="98917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51B331-4B49-45CE-85D0-743E7C76037B}" type="datetime2">
              <a:rPr lang="en-US"/>
              <a:pPr>
                <a:defRPr/>
              </a:pPr>
              <a:t>Tuesday, July 28, 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0A68755-545F-4F52-BB8D-34A06755936A}" type="slidenum">
              <a:rPr lang="en-US"/>
              <a:pPr>
                <a:defRPr/>
              </a:pPr>
              <a:t>‹#›</a:t>
            </a:fld>
            <a:endParaRPr lang="en-US" dirty="0"/>
          </a:p>
        </p:txBody>
      </p:sp>
    </p:spTree>
    <p:extLst>
      <p:ext uri="{BB962C8B-B14F-4D97-AF65-F5344CB8AC3E}">
        <p14:creationId xmlns:p14="http://schemas.microsoft.com/office/powerpoint/2010/main" val="421404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B63F26-93A0-4296-B3C7-B0D157FD43C4}" type="datetime2">
              <a:rPr lang="en-US"/>
              <a:pPr>
                <a:defRPr/>
              </a:pPr>
              <a:t>Tuesday, July 28, 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3F0D1F7-246E-4B4D-915D-7BBAF2DD17BC}" type="slidenum">
              <a:rPr lang="en-US"/>
              <a:pPr>
                <a:defRPr/>
              </a:pPr>
              <a:t>‹#›</a:t>
            </a:fld>
            <a:endParaRPr lang="en-US" dirty="0"/>
          </a:p>
        </p:txBody>
      </p:sp>
    </p:spTree>
    <p:extLst>
      <p:ext uri="{BB962C8B-B14F-4D97-AF65-F5344CB8AC3E}">
        <p14:creationId xmlns:p14="http://schemas.microsoft.com/office/powerpoint/2010/main" val="351962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515B2775-05E4-4758-B848-621D0714D905}" type="datetime2">
              <a:rPr lang="en-US"/>
              <a:pPr>
                <a:defRPr/>
              </a:pPr>
              <a:t>Tuesday, July 28, 2015</a:t>
            </a:fld>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132BACCF-070E-40F2-9168-7145DBCA1418}" type="slidenum">
              <a:rPr lang="en-US"/>
              <a:pPr>
                <a:defRPr/>
              </a:pPr>
              <a:t>‹#›</a:t>
            </a:fld>
            <a:endParaRPr lang="en-US" dirty="0"/>
          </a:p>
        </p:txBody>
      </p:sp>
    </p:spTree>
    <p:extLst>
      <p:ext uri="{BB962C8B-B14F-4D97-AF65-F5344CB8AC3E}">
        <p14:creationId xmlns:p14="http://schemas.microsoft.com/office/powerpoint/2010/main" val="203116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C7FE78-8E03-4852-ABAB-32A73E9CF35A}" type="datetime2">
              <a:rPr lang="en-US"/>
              <a:pPr>
                <a:defRPr/>
              </a:pPr>
              <a:t>Tuesday, July 28, 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22077C-E156-4610-86C6-FFDCFBB3FB21}" type="slidenum">
              <a:rPr lang="en-US"/>
              <a:pPr>
                <a:defRPr/>
              </a:pPr>
              <a:t>‹#›</a:t>
            </a:fld>
            <a:endParaRPr lang="en-US" dirty="0"/>
          </a:p>
        </p:txBody>
      </p:sp>
    </p:spTree>
    <p:extLst>
      <p:ext uri="{BB962C8B-B14F-4D97-AF65-F5344CB8AC3E}">
        <p14:creationId xmlns:p14="http://schemas.microsoft.com/office/powerpoint/2010/main" val="3187566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211C0565-A44B-44E0-A887-C2ADE0B54789}" type="datetime2">
              <a:rPr lang="en-US"/>
              <a:pPr>
                <a:defRPr/>
              </a:pPr>
              <a:t>Tuesday, July 28, 2015</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EC3721E8-9C32-479D-96C1-67413B93FE65}" type="slidenum">
              <a:rPr lang="en-US"/>
              <a:pPr>
                <a:defRPr/>
              </a:pPr>
              <a:t>‹#›</a:t>
            </a:fld>
            <a:endParaRPr lang="en-US" dirty="0"/>
          </a:p>
        </p:txBody>
      </p:sp>
    </p:spTree>
    <p:extLst>
      <p:ext uri="{BB962C8B-B14F-4D97-AF65-F5344CB8AC3E}">
        <p14:creationId xmlns:p14="http://schemas.microsoft.com/office/powerpoint/2010/main" val="30880600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sldNum="0" hdr="0" ftr="0" dt="0"/>
  <p:txStyles>
    <p:titleStyle>
      <a:lvl1pPr algn="l" rtl="0" fontAlgn="base">
        <a:spcBef>
          <a:spcPct val="0"/>
        </a:spcBef>
        <a:spcAft>
          <a:spcPct val="0"/>
        </a:spcAft>
        <a:defRPr sz="4000" kern="1200" spc="-100">
          <a:solidFill>
            <a:schemeClr val="tx2"/>
          </a:solidFill>
          <a:latin typeface="+mj-lt"/>
          <a:ea typeface="ＭＳ Ｐゴシック" pitchFamily="127" charset="-128"/>
          <a:cs typeface="ＭＳ Ｐゴシック" pitchFamily="127" charset="-128"/>
        </a:defRPr>
      </a:lvl1pPr>
      <a:lvl2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4000">
          <a:solidFill>
            <a:schemeClr val="tx2"/>
          </a:solidFill>
          <a:latin typeface="Arial" pitchFamily="127" charset="0"/>
          <a:ea typeface="ＭＳ Ｐゴシック" pitchFamily="127" charset="-128"/>
          <a:cs typeface="ＭＳ Ｐゴシック" pitchFamily="127" charset="-128"/>
        </a:defRPr>
      </a:lvl9pPr>
    </p:titleStyle>
    <p:bodyStyle>
      <a:lvl1pPr marL="182563" indent="-182563" algn="l" rtl="0" fontAlgn="base">
        <a:spcBef>
          <a:spcPct val="20000"/>
        </a:spcBef>
        <a:spcAft>
          <a:spcPct val="0"/>
        </a:spcAft>
        <a:buClr>
          <a:schemeClr val="accent1"/>
        </a:buClr>
        <a:buSzPct val="85000"/>
        <a:buFont typeface="Arial" pitchFamily="127" charset="0"/>
        <a:buChar char="•"/>
        <a:defRPr sz="2400" kern="1200">
          <a:solidFill>
            <a:schemeClr val="tx1"/>
          </a:solidFill>
          <a:latin typeface="+mn-lt"/>
          <a:ea typeface="ＭＳ Ｐゴシック" pitchFamily="127" charset="-128"/>
          <a:cs typeface="ＭＳ Ｐゴシック" pitchFamily="127" charset="-128"/>
        </a:defRPr>
      </a:lvl1pPr>
      <a:lvl2pPr marL="457200" indent="-182563" algn="l" rtl="0" fontAlgn="base">
        <a:spcBef>
          <a:spcPct val="20000"/>
        </a:spcBef>
        <a:spcAft>
          <a:spcPct val="0"/>
        </a:spcAft>
        <a:buClr>
          <a:schemeClr val="accent1"/>
        </a:buClr>
        <a:buSzPct val="85000"/>
        <a:buFont typeface="Arial" pitchFamily="127" charset="0"/>
        <a:buChar char="•"/>
        <a:defRPr sz="2000" kern="1200">
          <a:solidFill>
            <a:schemeClr val="tx1"/>
          </a:solidFill>
          <a:latin typeface="+mn-lt"/>
          <a:ea typeface="ＭＳ Ｐゴシック" pitchFamily="127" charset="-128"/>
          <a:cs typeface="+mn-cs"/>
        </a:defRPr>
      </a:lvl2pPr>
      <a:lvl3pPr marL="730250" indent="-182563" algn="l" rtl="0" fontAlgn="base">
        <a:spcBef>
          <a:spcPct val="20000"/>
        </a:spcBef>
        <a:spcAft>
          <a:spcPct val="0"/>
        </a:spcAft>
        <a:buClr>
          <a:schemeClr val="accent1"/>
        </a:buClr>
        <a:buSzPct val="90000"/>
        <a:buFont typeface="Arial" pitchFamily="127" charset="0"/>
        <a:buChar char="•"/>
        <a:defRPr kern="1200">
          <a:solidFill>
            <a:schemeClr val="tx1"/>
          </a:solidFill>
          <a:latin typeface="+mn-lt"/>
          <a:ea typeface="ＭＳ Ｐゴシック" pitchFamily="127" charset="-128"/>
          <a:cs typeface="+mn-cs"/>
        </a:defRPr>
      </a:lvl3pPr>
      <a:lvl4pPr marL="1004888" indent="-182563" algn="l" rtl="0" fontAlgn="base">
        <a:spcBef>
          <a:spcPct val="20000"/>
        </a:spcBef>
        <a:spcAft>
          <a:spcPct val="0"/>
        </a:spcAft>
        <a:buClr>
          <a:schemeClr val="accent1"/>
        </a:buClr>
        <a:buFont typeface="Arial" pitchFamily="127" charset="0"/>
        <a:buChar char="•"/>
        <a:defRPr sz="1600" kern="1200">
          <a:solidFill>
            <a:schemeClr val="tx1"/>
          </a:solidFill>
          <a:latin typeface="+mn-lt"/>
          <a:ea typeface="ＭＳ Ｐゴシック" pitchFamily="127" charset="-128"/>
          <a:cs typeface="+mn-cs"/>
        </a:defRPr>
      </a:lvl4pPr>
      <a:lvl5pPr marL="1187450" indent="-136525" algn="l" rtl="0" fontAlgn="base">
        <a:spcBef>
          <a:spcPct val="20000"/>
        </a:spcBef>
        <a:spcAft>
          <a:spcPct val="0"/>
        </a:spcAft>
        <a:buClr>
          <a:schemeClr val="accent1"/>
        </a:buClr>
        <a:buSzPct val="100000"/>
        <a:buFont typeface="Arial" pitchFamily="127" charset="0"/>
        <a:buChar char="•"/>
        <a:defRPr sz="1400" kern="1200">
          <a:solidFill>
            <a:schemeClr val="tx1"/>
          </a:solidFill>
          <a:latin typeface="+mn-lt"/>
          <a:ea typeface="ＭＳ Ｐゴシック" pitchFamily="127"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pPr defTabSz="457200"/>
            <a:fld id="{4F8332BE-A943-41EF-9419-7FEFED4CE0FB}" type="datetime1">
              <a:rPr lang="en-US" altLang="en-US" smtClean="0">
                <a:ea typeface="MS PGothic" panose="020B0600070205080204" pitchFamily="34" charset="-128"/>
              </a:rPr>
              <a:pPr defTabSz="457200"/>
              <a:t>7/28/2015</a:t>
            </a:fld>
            <a:endParaRPr lang="en-US" altLang="en-US" smtClean="0">
              <a:ea typeface="MS PGothic"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anose="020F0502020204030204" pitchFamily="34" charset="0"/>
              </a:defRPr>
            </a:lvl1pPr>
          </a:lstStyle>
          <a:p>
            <a:pPr defTabSz="457200"/>
            <a:endParaRPr lang="en-US" altLang="en-US" smtClean="0">
              <a:ea typeface="MS PGothic" panose="020B0600070205080204"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defTabSz="457200"/>
            <a:fld id="{61AEFE8F-6631-4A2E-992D-3E4669878003}" type="slidenum">
              <a:rPr lang="en-US" altLang="en-US" smtClean="0">
                <a:ea typeface="MS PGothic" panose="020B0600070205080204" pitchFamily="34" charset="-128"/>
              </a:rPr>
              <a:pPr defTabSz="457200"/>
              <a:t>‹#›</a:t>
            </a:fld>
            <a:endParaRPr lang="en-US" altLang="en-US" smtClean="0">
              <a:ea typeface="MS PGothic" panose="020B0600070205080204" pitchFamily="34" charset="-128"/>
            </a:endParaRPr>
          </a:p>
        </p:txBody>
      </p:sp>
    </p:spTree>
    <p:extLst>
      <p:ext uri="{BB962C8B-B14F-4D97-AF65-F5344CB8AC3E}">
        <p14:creationId xmlns:p14="http://schemas.microsoft.com/office/powerpoint/2010/main" val="352295494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 charset="-128"/>
        </a:defRPr>
      </a:lvl1pPr>
      <a:lvl2pPr algn="ctr" defTabSz="457200" rtl="0" eaLnBrk="0" fontAlgn="base" hangingPunct="0">
        <a:spcBef>
          <a:spcPct val="0"/>
        </a:spcBef>
        <a:spcAft>
          <a:spcPct val="0"/>
        </a:spcAft>
        <a:defRPr sz="4400">
          <a:solidFill>
            <a:schemeClr val="tx1"/>
          </a:solidFill>
          <a:latin typeface="Calibri" pitchFamily="1" charset="0"/>
          <a:ea typeface="MS PGothic" panose="020B0600070205080204" pitchFamily="34" charset="-128"/>
          <a:cs typeface="ＭＳ Ｐゴシック" pitchFamily="1" charset="-128"/>
        </a:defRPr>
      </a:lvl2pPr>
      <a:lvl3pPr algn="ctr" defTabSz="457200" rtl="0" eaLnBrk="0" fontAlgn="base" hangingPunct="0">
        <a:spcBef>
          <a:spcPct val="0"/>
        </a:spcBef>
        <a:spcAft>
          <a:spcPct val="0"/>
        </a:spcAft>
        <a:defRPr sz="4400">
          <a:solidFill>
            <a:schemeClr val="tx1"/>
          </a:solidFill>
          <a:latin typeface="Calibri" pitchFamily="1" charset="0"/>
          <a:ea typeface="MS PGothic" panose="020B0600070205080204" pitchFamily="34" charset="-128"/>
          <a:cs typeface="ＭＳ Ｐゴシック" pitchFamily="1" charset="-128"/>
        </a:defRPr>
      </a:lvl3pPr>
      <a:lvl4pPr algn="ctr" defTabSz="457200" rtl="0" eaLnBrk="0" fontAlgn="base" hangingPunct="0">
        <a:spcBef>
          <a:spcPct val="0"/>
        </a:spcBef>
        <a:spcAft>
          <a:spcPct val="0"/>
        </a:spcAft>
        <a:defRPr sz="4400">
          <a:solidFill>
            <a:schemeClr val="tx1"/>
          </a:solidFill>
          <a:latin typeface="Calibri" pitchFamily="1" charset="0"/>
          <a:ea typeface="MS PGothic" panose="020B0600070205080204" pitchFamily="34" charset="-128"/>
          <a:cs typeface="ＭＳ Ｐゴシック" pitchFamily="1" charset="-128"/>
        </a:defRPr>
      </a:lvl4pPr>
      <a:lvl5pPr algn="ctr" defTabSz="457200" rtl="0" eaLnBrk="0" fontAlgn="base" hangingPunct="0">
        <a:spcBef>
          <a:spcPct val="0"/>
        </a:spcBef>
        <a:spcAft>
          <a:spcPct val="0"/>
        </a:spcAft>
        <a:defRPr sz="4400">
          <a:solidFill>
            <a:schemeClr val="tx1"/>
          </a:solidFill>
          <a:latin typeface="Calibri" pitchFamily="1" charset="0"/>
          <a:ea typeface="MS PGothic" panose="020B0600070205080204" pitchFamily="34" charset="-128"/>
          <a:cs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cs typeface="ＭＳ Ｐゴシック" pitchFamily="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ltcombudsman.org/issues/elder-abuse-elder-justice#Resources" TargetMode="External"/><Relationship Id="rId2" Type="http://schemas.openxmlformats.org/officeDocument/2006/relationships/image" Target="../media/image23.emf"/><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6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6.xml"/><Relationship Id="rId1" Type="http://schemas.openxmlformats.org/officeDocument/2006/relationships/slideLayout" Target="../slideLayouts/slideLayout8.xml"/><Relationship Id="rId4" Type="http://schemas.openxmlformats.org/officeDocument/2006/relationships/hyperlink" Target="http://ltcombudsman.org/uploads/files/issues/responding-to-allegations-of-abuse_0.pdf"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ltcombudsman.org/issues/elder-abuse-elder-justice"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ltcombudsman.org/omb_support/advocacy" TargetMode="External"/><Relationship Id="rId5" Type="http://schemas.openxmlformats.org/officeDocument/2006/relationships/hyperlink" Target="http://ltcombudsman.org/library" TargetMode="External"/><Relationship Id="rId4" Type="http://schemas.openxmlformats.org/officeDocument/2006/relationships/hyperlink" Target="http://ltcombudsman.org/omb_support/training"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hyperlink" Target="http://www.ltcombudsman.org/" TargetMode="External"/><Relationship Id="rId4" Type="http://schemas.openxmlformats.org/officeDocument/2006/relationships/hyperlink" Target="mailto:aoveralllaib@theconsumervoice.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362200"/>
            <a:ext cx="8001000" cy="1600200"/>
          </a:xfrm>
        </p:spPr>
        <p:txBody>
          <a:bodyPr rtlCol="0">
            <a:normAutofit/>
          </a:bodyPr>
          <a:lstStyle/>
          <a:p>
            <a:pPr marL="0" indent="0" algn="ctr" fontAlgn="auto">
              <a:spcAft>
                <a:spcPts val="0"/>
              </a:spcAft>
              <a:buNone/>
              <a:defRPr/>
            </a:pPr>
            <a:endParaRPr lang="en-US" dirty="0" smtClean="0">
              <a:ea typeface="+mn-ea"/>
              <a:cs typeface="+mn-cs"/>
            </a:endParaRPr>
          </a:p>
          <a:p>
            <a:pPr marL="0" indent="0" algn="ctr" fontAlgn="auto">
              <a:spcAft>
                <a:spcPts val="0"/>
              </a:spcAft>
              <a:buNone/>
              <a:defRPr/>
            </a:pPr>
            <a:r>
              <a:rPr lang="en-US" sz="3000" b="1" dirty="0" smtClean="0">
                <a:latin typeface="+mj-lt"/>
              </a:rPr>
              <a:t>Identifying, Preventing, and Responding to </a:t>
            </a:r>
          </a:p>
          <a:p>
            <a:pPr marL="0" indent="0" algn="ctr" fontAlgn="auto">
              <a:spcAft>
                <a:spcPts val="0"/>
              </a:spcAft>
              <a:buNone/>
              <a:defRPr/>
            </a:pPr>
            <a:r>
              <a:rPr lang="en-US" sz="3000" b="1" dirty="0" smtClean="0">
                <a:latin typeface="+mj-lt"/>
              </a:rPr>
              <a:t>Bullying in Long-Term Care Facilities</a:t>
            </a:r>
            <a:endParaRPr lang="en-US" sz="3000" dirty="0" smtClean="0">
              <a:latin typeface="+mj-lt"/>
              <a:ea typeface="+mn-ea"/>
              <a:cs typeface="+mn-cs"/>
            </a:endParaRPr>
          </a:p>
          <a:p>
            <a:pPr marL="0" indent="0" algn="ctr" fontAlgn="auto">
              <a:spcAft>
                <a:spcPts val="0"/>
              </a:spcAft>
              <a:buNone/>
              <a:defRPr/>
            </a:pPr>
            <a:endParaRPr lang="en-US" dirty="0" smtClean="0">
              <a:ea typeface="+mn-ea"/>
              <a:cs typeface="+mn-cs"/>
            </a:endParaRPr>
          </a:p>
          <a:p>
            <a:pPr marL="0" indent="0" algn="ctr" fontAlgn="auto">
              <a:spcAft>
                <a:spcPts val="0"/>
              </a:spcAft>
              <a:buNone/>
              <a:defRPr/>
            </a:pPr>
            <a:endParaRPr lang="en-US" sz="6500" b="1" dirty="0" smtClean="0"/>
          </a:p>
          <a:p>
            <a:pPr marL="0" indent="0" algn="ctr" fontAlgn="auto">
              <a:spcAft>
                <a:spcPts val="0"/>
              </a:spcAft>
              <a:buNone/>
              <a:defRPr/>
            </a:pPr>
            <a:endParaRPr lang="en-US" sz="5200" b="1" dirty="0">
              <a:ea typeface="+mn-ea"/>
              <a:cs typeface="+mn-cs"/>
            </a:endParaRPr>
          </a:p>
          <a:p>
            <a:pPr marL="0" indent="0" algn="ctr" fontAlgn="auto">
              <a:spcAft>
                <a:spcPts val="0"/>
              </a:spcAft>
              <a:buNone/>
              <a:defRPr/>
            </a:pPr>
            <a:endParaRPr lang="en-US" dirty="0" smtClean="0">
              <a:ea typeface="+mn-ea"/>
              <a:cs typeface="+mn-cs"/>
            </a:endParaRPr>
          </a:p>
          <a:p>
            <a:pPr marL="0" indent="0" algn="ctr" fontAlgn="auto">
              <a:spcAft>
                <a:spcPts val="0"/>
              </a:spcAft>
              <a:buNone/>
              <a:defRPr/>
            </a:pPr>
            <a:endParaRPr lang="en-US" dirty="0">
              <a:ea typeface="+mn-ea"/>
              <a:cs typeface="+mn-cs"/>
            </a:endParaRPr>
          </a:p>
          <a:p>
            <a:pPr marL="0" indent="0" algn="ctr" fontAlgn="auto">
              <a:spcAft>
                <a:spcPts val="0"/>
              </a:spcAft>
              <a:buNone/>
              <a:defRPr/>
            </a:pPr>
            <a:endParaRPr lang="en-US" dirty="0" smtClean="0">
              <a:ea typeface="+mn-ea"/>
              <a:cs typeface="+mn-cs"/>
            </a:endParaRPr>
          </a:p>
          <a:p>
            <a:pPr marL="0" indent="0" algn="ctr" fontAlgn="auto">
              <a:spcAft>
                <a:spcPts val="0"/>
              </a:spcAft>
              <a:buNone/>
              <a:defRPr/>
            </a:pPr>
            <a:endParaRPr lang="en-US" dirty="0">
              <a:ea typeface="+mn-ea"/>
              <a:cs typeface="+mn-cs"/>
            </a:endParaRPr>
          </a:p>
          <a:p>
            <a:pPr marL="0" indent="0" algn="ctr" fontAlgn="auto">
              <a:spcAft>
                <a:spcPts val="0"/>
              </a:spcAft>
              <a:buNone/>
              <a:defRPr/>
            </a:pPr>
            <a:endParaRPr lang="en-US" sz="3200" dirty="0">
              <a:ea typeface="+mn-ea"/>
              <a:cs typeface="+mn-cs"/>
            </a:endParaRPr>
          </a:p>
        </p:txBody>
      </p:sp>
      <p:cxnSp>
        <p:nvCxnSpPr>
          <p:cNvPr id="5" name="Straight Connector 4"/>
          <p:cNvCxnSpPr/>
          <p:nvPr/>
        </p:nvCxnSpPr>
        <p:spPr>
          <a:xfrm>
            <a:off x="1296164" y="4140833"/>
            <a:ext cx="6987918" cy="0"/>
          </a:xfrm>
          <a:prstGeom prst="line">
            <a:avLst/>
          </a:prstGeom>
        </p:spPr>
        <p:style>
          <a:lnRef idx="2">
            <a:schemeClr val="accent1"/>
          </a:lnRef>
          <a:fillRef idx="0">
            <a:schemeClr val="accent1"/>
          </a:fillRef>
          <a:effectRef idx="1">
            <a:schemeClr val="accent1"/>
          </a:effectRef>
          <a:fontRef idx="minor">
            <a:schemeClr val="tx1"/>
          </a:fontRef>
        </p:style>
      </p:cxnSp>
      <p:pic>
        <p:nvPicPr>
          <p:cNvPr id="6" name="Picture 4" descr="NORClogo"/>
          <p:cNvPicPr>
            <a:picLocks noChangeAspect="1" noChangeArrowheads="1"/>
          </p:cNvPicPr>
          <p:nvPr/>
        </p:nvPicPr>
        <p:blipFill>
          <a:blip r:embed="rId3" cstate="print"/>
          <a:srcRect/>
          <a:stretch>
            <a:fillRect/>
          </a:stretch>
        </p:blipFill>
        <p:spPr bwMode="auto">
          <a:xfrm>
            <a:off x="228600" y="560294"/>
            <a:ext cx="8686800" cy="1400175"/>
          </a:xfrm>
          <a:prstGeom prst="rect">
            <a:avLst/>
          </a:prstGeom>
          <a:noFill/>
          <a:ln w="9525">
            <a:noFill/>
            <a:miter lim="800000"/>
            <a:headEnd/>
            <a:tailEnd/>
          </a:ln>
        </p:spPr>
      </p:pic>
      <p:sp>
        <p:nvSpPr>
          <p:cNvPr id="2" name="TextBox 1"/>
          <p:cNvSpPr txBox="1"/>
          <p:nvPr/>
        </p:nvSpPr>
        <p:spPr>
          <a:xfrm>
            <a:off x="685800" y="4382419"/>
            <a:ext cx="7772400" cy="369332"/>
          </a:xfrm>
          <a:prstGeom prst="rect">
            <a:avLst/>
          </a:prstGeom>
          <a:noFill/>
        </p:spPr>
        <p:txBody>
          <a:bodyPr wrap="square" rtlCol="0">
            <a:spAutoFit/>
          </a:bodyPr>
          <a:lstStyle/>
          <a:p>
            <a:pPr algn="ctr"/>
            <a:r>
              <a:rPr lang="en-US" dirty="0" smtClean="0"/>
              <a:t>Tuesday, July 28, 2015</a:t>
            </a:r>
            <a:endParaRPr lang="en-US" dirty="0"/>
          </a:p>
        </p:txBody>
      </p:sp>
    </p:spTree>
    <p:extLst>
      <p:ext uri="{BB962C8B-B14F-4D97-AF65-F5344CB8AC3E}">
        <p14:creationId xmlns:p14="http://schemas.microsoft.com/office/powerpoint/2010/main" val="4652599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
          <p:cNvSpPr>
            <a:spLocks noGrp="1"/>
          </p:cNvSpPr>
          <p:nvPr>
            <p:ph type="ctrTitle"/>
          </p:nvPr>
        </p:nvSpPr>
        <p:spPr/>
        <p:txBody>
          <a:bodyPr/>
          <a:lstStyle/>
          <a:p>
            <a:r>
              <a:rPr lang="en-US" altLang="en-US" smtClean="0"/>
              <a:t>Who here has ever been bullied?</a:t>
            </a:r>
          </a:p>
        </p:txBody>
      </p:sp>
      <p:sp>
        <p:nvSpPr>
          <p:cNvPr id="21507" name="Subtitle 13"/>
          <p:cNvSpPr>
            <a:spLocks noGrp="1"/>
          </p:cNvSpPr>
          <p:nvPr>
            <p:ph type="subTitle" idx="1"/>
          </p:nvPr>
        </p:nvSpPr>
        <p:spPr>
          <a:xfrm>
            <a:off x="1371600" y="3314700"/>
            <a:ext cx="6400800" cy="1752600"/>
          </a:xfrm>
        </p:spPr>
        <p:txBody>
          <a:bodyPr/>
          <a:lstStyle/>
          <a:p>
            <a:r>
              <a:rPr lang="en-US" altLang="en-US" smtClean="0">
                <a:solidFill>
                  <a:schemeClr val="tx1"/>
                </a:solidFill>
              </a:rPr>
              <a:t>When and where did it occur?</a:t>
            </a:r>
          </a:p>
          <a:p>
            <a:r>
              <a:rPr lang="en-US" altLang="en-US" smtClean="0">
                <a:solidFill>
                  <a:schemeClr val="tx1"/>
                </a:solidFill>
              </a:rPr>
              <a:t>What did it feel like?</a:t>
            </a:r>
          </a:p>
        </p:txBody>
      </p:sp>
      <p:sp>
        <p:nvSpPr>
          <p:cNvPr id="21508"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A8BD67-8D54-4387-9170-4364ABC963A8}" type="slidenum">
              <a:rPr lang="en-US" altLang="en-US" sz="1200">
                <a:solidFill>
                  <a:srgbClr val="898989"/>
                </a:solidFill>
                <a:latin typeface="Calibri" panose="020F0502020204030204" pitchFamily="34" charset="0"/>
              </a:rPr>
              <a:pPr eaLnBrk="1" hangingPunct="1"/>
              <a:t>10</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1514" name="Picture 15" descr="images.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686300"/>
            <a:ext cx="3733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6" descr="Bullying-rc08v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373438"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4704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2"/>
          <p:cNvSpPr>
            <a:spLocks noGrp="1"/>
          </p:cNvSpPr>
          <p:nvPr>
            <p:ph type="ctrTitle"/>
          </p:nvPr>
        </p:nvSpPr>
        <p:spPr>
          <a:xfrm>
            <a:off x="685800" y="1395413"/>
            <a:ext cx="7772400" cy="1470025"/>
          </a:xfrm>
        </p:spPr>
        <p:txBody>
          <a:bodyPr/>
          <a:lstStyle/>
          <a:p>
            <a:r>
              <a:rPr lang="en-US" altLang="en-US" smtClean="0"/>
              <a:t>Unfortunately, bullying appears to occur across the lifespan</a:t>
            </a:r>
          </a:p>
        </p:txBody>
      </p:sp>
      <p:sp>
        <p:nvSpPr>
          <p:cNvPr id="23555"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0E876FF-2FAC-4395-A153-B34E6149AEC2}" type="slidenum">
              <a:rPr lang="en-US" altLang="en-US" sz="1200">
                <a:solidFill>
                  <a:srgbClr val="898989"/>
                </a:solidFill>
                <a:latin typeface="Calibri" panose="020F0502020204030204" pitchFamily="34" charset="0"/>
              </a:rPr>
              <a:pPr eaLnBrk="1" hangingPunct="1"/>
              <a:t>11</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3561" name="Picture 13" descr="4_0066.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3788" y="3149600"/>
            <a:ext cx="4332287"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51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wrap="none"/>
          <a:lstStyle/>
          <a:p>
            <a:pPr algn="l" eaLnBrk="1" hangingPunct="1"/>
            <a:r>
              <a:rPr lang="en-US" altLang="en-US" smtClean="0">
                <a:latin typeface="Gill Sans MT" panose="020B0502020104020203" pitchFamily="34" charset="0"/>
              </a:rPr>
              <a:t>Bullying Definition</a:t>
            </a:r>
          </a:p>
        </p:txBody>
      </p:sp>
      <p:sp>
        <p:nvSpPr>
          <p:cNvPr id="25603" name="Content Placeholder 8"/>
          <p:cNvSpPr>
            <a:spLocks noGrp="1"/>
          </p:cNvSpPr>
          <p:nvPr>
            <p:ph idx="1"/>
          </p:nvPr>
        </p:nvSpPr>
        <p:spPr>
          <a:xfrm>
            <a:off x="457200" y="1384300"/>
            <a:ext cx="8229600" cy="4525963"/>
          </a:xfrm>
        </p:spPr>
        <p:txBody>
          <a:bodyPr/>
          <a:lstStyle/>
          <a:p>
            <a:r>
              <a:rPr lang="en-US" altLang="en-US" smtClean="0"/>
              <a:t>First, let’s clarify what bullying is and provide some examples so we all know what it is we are talking about…</a:t>
            </a:r>
            <a:endParaRPr lang="en-US" altLang="en-US" sz="2400" smtClean="0"/>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609" name="Picture 3"/>
          <p:cNvPicPr preferRelativeResize="0">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3203575"/>
            <a:ext cx="466725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DD73468-FE91-409B-96DF-385A223E207B}" type="slidenum">
              <a:rPr lang="en-US" altLang="en-US" sz="1200">
                <a:solidFill>
                  <a:srgbClr val="898989"/>
                </a:solidFill>
                <a:latin typeface="Calibri" panose="020F0502020204030204" pitchFamily="34" charset="0"/>
              </a:rPr>
              <a:pPr eaLnBrk="1" hangingPunct="1"/>
              <a:t>12</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370325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Bullying Definition</a:t>
            </a:r>
            <a:br>
              <a:rPr lang="en-US" altLang="en-US" smtClean="0"/>
            </a:br>
            <a:endParaRPr lang="en-US" altLang="en-US" smtClean="0"/>
          </a:p>
        </p:txBody>
      </p:sp>
      <p:sp>
        <p:nvSpPr>
          <p:cNvPr id="27651" name="Content Placeholder 8"/>
          <p:cNvSpPr>
            <a:spLocks noGrp="1"/>
          </p:cNvSpPr>
          <p:nvPr>
            <p:ph idx="1"/>
          </p:nvPr>
        </p:nvSpPr>
        <p:spPr/>
        <p:txBody>
          <a:bodyPr/>
          <a:lstStyle/>
          <a:p>
            <a:r>
              <a:rPr lang="en-US" altLang="en-US" sz="2800" smtClean="0"/>
              <a:t>Intentional repetitive aggressive behavior involving an imbalance of power or strength (Hazelden Foundation, 2008).</a:t>
            </a:r>
          </a:p>
          <a:p>
            <a:pPr lvl="1"/>
            <a:r>
              <a:rPr lang="en-US" altLang="en-US" sz="2400" smtClean="0"/>
              <a:t>The necessity of repetition is questionable because one-time incidents can have significant negative impact on some individuals.</a:t>
            </a:r>
          </a:p>
          <a:p>
            <a:r>
              <a:rPr lang="en-US" altLang="en-US" sz="2800" smtClean="0"/>
              <a:t>Relational aggression is a common form of bullying among older adults:  non-physical aggression intended to damage peer relationships and social connections (Hawker &amp; Boulton, 2000) </a:t>
            </a:r>
          </a:p>
          <a:p>
            <a:endParaRPr lang="en-US" altLang="en-US" smtClean="0"/>
          </a:p>
        </p:txBody>
      </p:sp>
      <p:sp>
        <p:nvSpPr>
          <p:cNvPr id="27652"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3FFCE94-2C9A-464A-8D58-3B3D2C7D0FC9}" type="slidenum">
              <a:rPr lang="en-US" altLang="en-US" sz="1200">
                <a:solidFill>
                  <a:srgbClr val="898989"/>
                </a:solidFill>
                <a:latin typeface="Calibri" panose="020F0502020204030204" pitchFamily="34" charset="0"/>
              </a:rPr>
              <a:pPr eaLnBrk="1" hangingPunct="1"/>
              <a:t>13</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186709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wrap="none"/>
          <a:lstStyle/>
          <a:p>
            <a:pPr algn="l" eaLnBrk="1" hangingPunct="1"/>
            <a:r>
              <a:rPr lang="en-US" altLang="en-US" smtClean="0">
                <a:latin typeface="Gill Sans MT" panose="020B0502020104020203" pitchFamily="34" charset="0"/>
              </a:rPr>
              <a:t>What Does Bullying Look Like?</a:t>
            </a:r>
            <a:r>
              <a:rPr lang="en-US" altLang="en-US" sz="2000" smtClean="0">
                <a:latin typeface="Gill Sans MT" panose="020B0502020104020203" pitchFamily="34" charset="0"/>
              </a:rPr>
              <a:t/>
            </a:r>
            <a:br>
              <a:rPr lang="en-US" altLang="en-US" sz="2000" smtClean="0">
                <a:latin typeface="Gill Sans MT" panose="020B0502020104020203" pitchFamily="34" charset="0"/>
              </a:rPr>
            </a:br>
            <a:endParaRPr lang="en-US" altLang="en-US" sz="1900" b="1" smtClean="0">
              <a:latin typeface="Academy Engraved LET" pitchFamily="1" charset="0"/>
              <a:cs typeface="Arial" panose="020B0604020202020204" pitchFamily="34" charset="0"/>
            </a:endParaRPr>
          </a:p>
        </p:txBody>
      </p:sp>
      <p:sp>
        <p:nvSpPr>
          <p:cNvPr id="29699" name="Content Placeholder 8"/>
          <p:cNvSpPr>
            <a:spLocks noGrp="1"/>
          </p:cNvSpPr>
          <p:nvPr>
            <p:ph idx="1"/>
          </p:nvPr>
        </p:nvSpPr>
        <p:spPr>
          <a:xfrm>
            <a:off x="457200" y="1384300"/>
            <a:ext cx="8229600" cy="4525963"/>
          </a:xfrm>
        </p:spPr>
        <p:txBody>
          <a:bodyPr/>
          <a:lstStyle/>
          <a:p>
            <a:pPr eaLnBrk="1" hangingPunct="1"/>
            <a:r>
              <a:rPr lang="en-US" altLang="en-US" smtClean="0">
                <a:latin typeface="Gill Sans MT" panose="020B0502020104020203" pitchFamily="34" charset="0"/>
              </a:rPr>
              <a:t>Bullying includes behaviors and actions that are:</a:t>
            </a:r>
            <a:endParaRPr lang="en-US" altLang="en-US" sz="1800" smtClean="0">
              <a:latin typeface="Gill Sans MT" panose="020B0502020104020203" pitchFamily="34" charset="0"/>
            </a:endParaRPr>
          </a:p>
          <a:p>
            <a:pPr lvl="1" eaLnBrk="1" hangingPunct="1"/>
            <a:r>
              <a:rPr lang="en-US" altLang="en-US" sz="3200" smtClean="0">
                <a:latin typeface="Gill Sans MT" panose="020B0502020104020203" pitchFamily="34" charset="0"/>
              </a:rPr>
              <a:t>Verbal</a:t>
            </a:r>
          </a:p>
          <a:p>
            <a:pPr lvl="1" eaLnBrk="1" hangingPunct="1"/>
            <a:r>
              <a:rPr lang="en-US" altLang="en-US" sz="3200" smtClean="0">
                <a:latin typeface="Gill Sans MT" panose="020B0502020104020203" pitchFamily="34" charset="0"/>
              </a:rPr>
              <a:t>Physical</a:t>
            </a:r>
          </a:p>
          <a:p>
            <a:pPr lvl="1" eaLnBrk="1" hangingPunct="1"/>
            <a:r>
              <a:rPr lang="en-US" altLang="en-US" sz="3200" smtClean="0">
                <a:latin typeface="Gill Sans MT" panose="020B0502020104020203" pitchFamily="34" charset="0"/>
              </a:rPr>
              <a:t>Anti-social or relationship-centered</a:t>
            </a:r>
          </a:p>
          <a:p>
            <a:pPr eaLnBrk="1" hangingPunct="1"/>
            <a:r>
              <a:rPr lang="en-US" altLang="en-US" smtClean="0">
                <a:latin typeface="Gill Sans MT" panose="020B0502020104020203" pitchFamily="34" charset="0"/>
              </a:rPr>
              <a:t>Here are some specific examples…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DA8A2A4-9B14-4616-BA9C-637A0B80D5C4}" type="slidenum">
              <a:rPr lang="en-US" altLang="en-US" sz="1200">
                <a:solidFill>
                  <a:srgbClr val="898989"/>
                </a:solidFill>
                <a:latin typeface="Calibri" panose="020F0502020204030204" pitchFamily="34" charset="0"/>
              </a:rPr>
              <a:pPr eaLnBrk="1" hangingPunct="1"/>
              <a:t>14</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612420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wrap="none"/>
          <a:lstStyle/>
          <a:p>
            <a:pPr algn="l" eaLnBrk="1" hangingPunct="1"/>
            <a:r>
              <a:rPr lang="en-US" altLang="en-US" smtClean="0"/>
              <a:t>Types of Bullying</a:t>
            </a:r>
            <a:r>
              <a:rPr lang="en-US" altLang="en-US" sz="2000" smtClean="0"/>
              <a:t/>
            </a:r>
            <a:br>
              <a:rPr lang="en-US" altLang="en-US" sz="2000" smtClean="0"/>
            </a:br>
            <a:endParaRPr lang="en-US" altLang="en-US" sz="1900" b="1" smtClean="0">
              <a:latin typeface="Academy Engraved LET" pitchFamily="1" charset="0"/>
              <a:cs typeface="Arial" panose="020B0604020202020204" pitchFamily="34" charset="0"/>
            </a:endParaRPr>
          </a:p>
        </p:txBody>
      </p:sp>
      <p:sp>
        <p:nvSpPr>
          <p:cNvPr id="31747" name="Content Placeholder 8"/>
          <p:cNvSpPr>
            <a:spLocks noGrp="1"/>
          </p:cNvSpPr>
          <p:nvPr>
            <p:ph idx="1"/>
          </p:nvPr>
        </p:nvSpPr>
        <p:spPr>
          <a:xfrm>
            <a:off x="457200" y="1384300"/>
            <a:ext cx="8229600" cy="4525963"/>
          </a:xfrm>
        </p:spPr>
        <p:txBody>
          <a:bodyPr/>
          <a:lstStyle/>
          <a:p>
            <a:pPr eaLnBrk="1" hangingPunct="1">
              <a:spcBef>
                <a:spcPct val="0"/>
              </a:spcBef>
            </a:pPr>
            <a:r>
              <a:rPr lang="en-US" altLang="en-US" b="1" smtClean="0"/>
              <a:t>Verbal</a:t>
            </a:r>
            <a:r>
              <a:rPr lang="en-US" altLang="en-US" smtClean="0"/>
              <a:t>: name calling, teasing, insults, taunts, threats, sarcasm, or pointed jokes targeting specific individuals </a:t>
            </a:r>
          </a:p>
          <a:p>
            <a:pPr eaLnBrk="1" hangingPunct="1">
              <a:spcBef>
                <a:spcPct val="0"/>
              </a:spcBef>
            </a:pPr>
            <a:r>
              <a:rPr lang="en-US" altLang="en-US" b="1" smtClean="0"/>
              <a:t>Physical</a:t>
            </a:r>
            <a:r>
              <a:rPr lang="en-US" altLang="en-US" smtClean="0"/>
              <a:t>: pushing, hitting, destroying property, or stealing </a:t>
            </a:r>
          </a:p>
          <a:p>
            <a:pPr eaLnBrk="1" hangingPunct="1">
              <a:spcBef>
                <a:spcPct val="0"/>
              </a:spcBef>
            </a:pPr>
            <a:r>
              <a:rPr lang="en-US" altLang="en-US" b="1" smtClean="0"/>
              <a:t>Anti-social</a:t>
            </a:r>
            <a:r>
              <a:rPr lang="en-US" altLang="en-US" smtClean="0"/>
              <a:t>: shunning/excluding, gossiping, spreading rumors and using negative non-verbal body language (mimicking, offensive gestures)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1753"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2BD57C-E4CA-4AF0-85A0-1D771FE87C62}" type="slidenum">
              <a:rPr lang="en-US" altLang="en-US" sz="1200">
                <a:solidFill>
                  <a:srgbClr val="898989"/>
                </a:solidFill>
                <a:latin typeface="Calibri" panose="020F0502020204030204" pitchFamily="34" charset="0"/>
              </a:rPr>
              <a:pPr eaLnBrk="1" hangingPunct="1"/>
              <a:t>15</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69526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60363"/>
            <a:ext cx="8229600" cy="1143000"/>
          </a:xfrm>
        </p:spPr>
        <p:txBody>
          <a:bodyPr wrap="none"/>
          <a:lstStyle/>
          <a:p>
            <a:pPr algn="l" eaLnBrk="1" hangingPunct="1"/>
            <a:r>
              <a:rPr lang="en-US" altLang="en-US" sz="4000" smtClean="0">
                <a:latin typeface="Gill Sans MT" panose="020B0502020104020203" pitchFamily="34" charset="0"/>
              </a:rPr>
              <a:t>Most Distressing Behaviors Reported </a:t>
            </a:r>
            <a:br>
              <a:rPr lang="en-US" altLang="en-US" sz="4000" smtClean="0">
                <a:latin typeface="Gill Sans MT" panose="020B0502020104020203" pitchFamily="34" charset="0"/>
              </a:rPr>
            </a:br>
            <a:r>
              <a:rPr lang="en-US" altLang="en-US" sz="4000" smtClean="0">
                <a:latin typeface="Gill Sans MT" panose="020B0502020104020203" pitchFamily="34" charset="0"/>
              </a:rPr>
              <a:t>by Research Participants</a:t>
            </a:r>
            <a:endParaRPr lang="en-US" altLang="en-US" sz="4000" smtClean="0">
              <a:latin typeface="Gill Sans MT" panose="020B0502020104020203" pitchFamily="34" charset="0"/>
              <a:cs typeface="Arial" panose="020B0604020202020204" pitchFamily="34" charset="0"/>
            </a:endParaRPr>
          </a:p>
        </p:txBody>
      </p:sp>
      <p:sp>
        <p:nvSpPr>
          <p:cNvPr id="33795" name="Content Placeholder 8"/>
          <p:cNvSpPr>
            <a:spLocks noGrp="1"/>
          </p:cNvSpPr>
          <p:nvPr>
            <p:ph sz="half" idx="1"/>
          </p:nvPr>
        </p:nvSpPr>
        <p:spPr>
          <a:xfrm>
            <a:off x="325438" y="1746250"/>
            <a:ext cx="4191000" cy="3565525"/>
          </a:xfrm>
        </p:spPr>
        <p:txBody>
          <a:bodyPr/>
          <a:lstStyle/>
          <a:p>
            <a:pPr lvl="1" eaLnBrk="1" hangingPunct="1">
              <a:spcBef>
                <a:spcPct val="0"/>
              </a:spcBef>
            </a:pPr>
            <a:r>
              <a:rPr lang="en-US" altLang="en-US" sz="2800" smtClean="0">
                <a:latin typeface="Gill Sans MT" panose="020B0502020104020203" pitchFamily="34" charset="0"/>
              </a:rPr>
              <a:t>Loud arguments in communal areas</a:t>
            </a:r>
          </a:p>
          <a:p>
            <a:pPr lvl="1" eaLnBrk="1" hangingPunct="1">
              <a:spcBef>
                <a:spcPct val="0"/>
              </a:spcBef>
            </a:pPr>
            <a:r>
              <a:rPr lang="en-US" altLang="en-US" sz="2800" smtClean="0">
                <a:latin typeface="Gill Sans MT" panose="020B0502020104020203" pitchFamily="34" charset="0"/>
              </a:rPr>
              <a:t>Naming calling/teasing</a:t>
            </a:r>
          </a:p>
          <a:p>
            <a:pPr lvl="1" eaLnBrk="1" hangingPunct="1">
              <a:spcBef>
                <a:spcPct val="0"/>
              </a:spcBef>
            </a:pPr>
            <a:r>
              <a:rPr lang="en-US" altLang="en-US" sz="2800" smtClean="0">
                <a:latin typeface="Gill Sans MT" panose="020B0502020104020203" pitchFamily="34" charset="0"/>
              </a:rPr>
              <a:t>Gossiping</a:t>
            </a:r>
          </a:p>
          <a:p>
            <a:pPr lvl="1" eaLnBrk="1" hangingPunct="1">
              <a:spcBef>
                <a:spcPct val="0"/>
              </a:spcBef>
            </a:pPr>
            <a:r>
              <a:rPr lang="en-US" altLang="en-US" sz="2800" smtClean="0">
                <a:latin typeface="Gill Sans MT" panose="020B0502020104020203" pitchFamily="34" charset="0"/>
              </a:rPr>
              <a:t>Being bossed around</a:t>
            </a:r>
          </a:p>
          <a:p>
            <a:pPr lvl="1" eaLnBrk="1" hangingPunct="1">
              <a:spcBef>
                <a:spcPct val="0"/>
              </a:spcBef>
            </a:pPr>
            <a:r>
              <a:rPr lang="en-US" altLang="en-US" sz="2800" smtClean="0">
                <a:latin typeface="Gill Sans MT" panose="020B0502020104020203" pitchFamily="34" charset="0"/>
              </a:rPr>
              <a:t>Negotiating value differences</a:t>
            </a:r>
          </a:p>
          <a:p>
            <a:pPr lvl="1" eaLnBrk="1" hangingPunct="1">
              <a:spcBef>
                <a:spcPct val="0"/>
              </a:spcBef>
            </a:pPr>
            <a:r>
              <a:rPr lang="en-US" altLang="en-US" sz="2800" smtClean="0">
                <a:latin typeface="Gill Sans MT" panose="020B0502020104020203" pitchFamily="34" charset="0"/>
              </a:rPr>
              <a:t>Sharing scarce resources</a:t>
            </a:r>
          </a:p>
        </p:txBody>
      </p:sp>
      <p:sp>
        <p:nvSpPr>
          <p:cNvPr id="33796" name="Content Placeholder 12"/>
          <p:cNvSpPr>
            <a:spLocks noGrp="1"/>
          </p:cNvSpPr>
          <p:nvPr>
            <p:ph sz="half" idx="2"/>
          </p:nvPr>
        </p:nvSpPr>
        <p:spPr>
          <a:xfrm>
            <a:off x="4516438" y="1746250"/>
            <a:ext cx="4170362" cy="3565525"/>
          </a:xfrm>
        </p:spPr>
        <p:txBody>
          <a:bodyPr/>
          <a:lstStyle/>
          <a:p>
            <a:pPr lvl="1" eaLnBrk="1" hangingPunct="1">
              <a:spcBef>
                <a:spcPct val="0"/>
              </a:spcBef>
            </a:pPr>
            <a:r>
              <a:rPr lang="en-US" altLang="en-US" sz="2800" smtClean="0">
                <a:latin typeface="Gill Sans MT" panose="020B0502020104020203" pitchFamily="34" charset="0"/>
              </a:rPr>
              <a:t>Being hounded for money or cigarettes</a:t>
            </a:r>
          </a:p>
          <a:p>
            <a:pPr lvl="1" eaLnBrk="1" hangingPunct="1">
              <a:spcBef>
                <a:spcPct val="0"/>
              </a:spcBef>
            </a:pPr>
            <a:r>
              <a:rPr lang="en-US" altLang="en-US" sz="2800" smtClean="0">
                <a:latin typeface="Gill Sans MT" panose="020B0502020104020203" pitchFamily="34" charset="0"/>
              </a:rPr>
              <a:t>Listening to others complain</a:t>
            </a:r>
          </a:p>
          <a:p>
            <a:pPr lvl="1" eaLnBrk="1" hangingPunct="1">
              <a:spcBef>
                <a:spcPct val="0"/>
              </a:spcBef>
            </a:pPr>
            <a:r>
              <a:rPr lang="en-US" altLang="en-US" sz="2800" smtClean="0">
                <a:latin typeface="Gill Sans MT" panose="020B0502020104020203" pitchFamily="34" charset="0"/>
              </a:rPr>
              <a:t>Experiencing physical aggression</a:t>
            </a:r>
          </a:p>
          <a:p>
            <a:pPr lvl="1" eaLnBrk="1" hangingPunct="1">
              <a:spcBef>
                <a:spcPct val="0"/>
              </a:spcBef>
            </a:pPr>
            <a:r>
              <a:rPr lang="en-US" altLang="en-US" sz="2800" smtClean="0">
                <a:latin typeface="Gill Sans MT" panose="020B0502020104020203" pitchFamily="34" charset="0"/>
              </a:rPr>
              <a:t>Witnessing psychiatric symptoms</a:t>
            </a:r>
          </a:p>
          <a:p>
            <a:endParaRPr lang="en-US" altLang="en-US" smtClean="0"/>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02"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E72CF8E-B479-42BB-817D-4E9139DC5F87}" type="slidenum">
              <a:rPr lang="en-US" altLang="en-US" sz="1200">
                <a:solidFill>
                  <a:srgbClr val="898989"/>
                </a:solidFill>
                <a:latin typeface="Calibri" panose="020F0502020204030204" pitchFamily="34" charset="0"/>
              </a:rPr>
              <a:pPr eaLnBrk="1" hangingPunct="1"/>
              <a:t>16</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362487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2"/>
          <p:cNvSpPr>
            <a:spLocks noGrp="1"/>
          </p:cNvSpPr>
          <p:nvPr>
            <p:ph type="ctrTitle"/>
          </p:nvPr>
        </p:nvSpPr>
        <p:spPr>
          <a:xfrm>
            <a:off x="685800" y="1808163"/>
            <a:ext cx="7772400" cy="1470025"/>
          </a:xfrm>
        </p:spPr>
        <p:txBody>
          <a:bodyPr/>
          <a:lstStyle/>
          <a:p>
            <a:r>
              <a:rPr lang="en-US" altLang="en-US" smtClean="0"/>
              <a:t>Note that some of the behavior listed previously do not meet the definition of bullying</a:t>
            </a:r>
          </a:p>
        </p:txBody>
      </p:sp>
      <p:sp>
        <p:nvSpPr>
          <p:cNvPr id="35843" name="Subtitle 13"/>
          <p:cNvSpPr>
            <a:spLocks noGrp="1"/>
          </p:cNvSpPr>
          <p:nvPr>
            <p:ph type="subTitle" idx="1"/>
          </p:nvPr>
        </p:nvSpPr>
        <p:spPr>
          <a:xfrm>
            <a:off x="1371600" y="3960813"/>
            <a:ext cx="6400800" cy="1752600"/>
          </a:xfrm>
        </p:spPr>
        <p:txBody>
          <a:bodyPr/>
          <a:lstStyle/>
          <a:p>
            <a:r>
              <a:rPr lang="en-US" altLang="en-US" smtClean="0">
                <a:solidFill>
                  <a:srgbClr val="000000"/>
                </a:solidFill>
              </a:rPr>
              <a:t>Assisted living residents often consider any behavior that is frightening or disturbing to be “bullying”</a:t>
            </a:r>
          </a:p>
        </p:txBody>
      </p:sp>
      <p:sp>
        <p:nvSpPr>
          <p:cNvPr id="3584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BD299C4-E611-468D-8151-25A97E088350}" type="slidenum">
              <a:rPr lang="en-US" altLang="en-US" sz="1200">
                <a:solidFill>
                  <a:srgbClr val="898989"/>
                </a:solidFill>
                <a:latin typeface="Calibri" panose="020F0502020204030204" pitchFamily="34" charset="0"/>
              </a:rPr>
              <a:pPr eaLnBrk="1" hangingPunct="1"/>
              <a:t>17</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77603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Example Bullying Incidents</a:t>
            </a:r>
          </a:p>
        </p:txBody>
      </p:sp>
      <p:sp>
        <p:nvSpPr>
          <p:cNvPr id="37891" name="Content Placeholder 8"/>
          <p:cNvSpPr>
            <a:spLocks noGrp="1"/>
          </p:cNvSpPr>
          <p:nvPr>
            <p:ph idx="1"/>
          </p:nvPr>
        </p:nvSpPr>
        <p:spPr>
          <a:xfrm>
            <a:off x="457200" y="1384300"/>
            <a:ext cx="8229600" cy="4525963"/>
          </a:xfrm>
        </p:spPr>
        <p:txBody>
          <a:bodyPr/>
          <a:lstStyle/>
          <a:p>
            <a:r>
              <a:rPr lang="en-US" altLang="en-US" i="1" smtClean="0"/>
              <a:t>“There’s one that tries to be the number one tough guy. [He comes up] to me [and says] ‘One of these days, I’m gonna smack you with a hammer.’”</a:t>
            </a:r>
          </a:p>
          <a:p>
            <a:pPr>
              <a:buFont typeface="Arial" panose="020B0604020202020204" pitchFamily="34" charset="0"/>
              <a:buNone/>
            </a:pPr>
            <a:r>
              <a:rPr lang="en-US" altLang="en-US" i="1" smtClean="0"/>
              <a:t> </a:t>
            </a:r>
          </a:p>
          <a:p>
            <a:r>
              <a:rPr lang="en-US" altLang="en-US" i="1" smtClean="0"/>
              <a:t>“He calls me “fatso”.  He says, “Hey fatso.”  Then as he goes down the hall…he would make oinking noises as he went to the elevator.”</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89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77D9BC0-C066-40B0-AE5F-E70C00CB1D2F}" type="slidenum">
              <a:rPr lang="en-US" altLang="en-US" sz="1200">
                <a:solidFill>
                  <a:srgbClr val="898989"/>
                </a:solidFill>
                <a:latin typeface="Calibri" panose="020F0502020204030204" pitchFamily="34" charset="0"/>
              </a:rPr>
              <a:pPr eaLnBrk="1" hangingPunct="1"/>
              <a:t>18</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879847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How Often Does Bullying Occur?</a:t>
            </a:r>
          </a:p>
        </p:txBody>
      </p:sp>
      <p:sp>
        <p:nvSpPr>
          <p:cNvPr id="39939" name="Content Placeholder 8"/>
          <p:cNvSpPr>
            <a:spLocks noGrp="1"/>
          </p:cNvSpPr>
          <p:nvPr>
            <p:ph idx="1"/>
          </p:nvPr>
        </p:nvSpPr>
        <p:spPr>
          <a:xfrm>
            <a:off x="457200" y="1384300"/>
            <a:ext cx="8229600" cy="4525963"/>
          </a:xfrm>
        </p:spPr>
        <p:txBody>
          <a:bodyPr/>
          <a:lstStyle/>
          <a:p>
            <a:r>
              <a:rPr lang="en-US" altLang="en-US" smtClean="0"/>
              <a:t>Incidence noted in my pilot study: </a:t>
            </a:r>
          </a:p>
          <a:p>
            <a:pPr lvl="1"/>
            <a:r>
              <a:rPr lang="en-US" altLang="en-US" smtClean="0"/>
              <a:t>28 out of 30 residents were able to describe an incident of bullying or negative social interaction that they had experienced since moving into the facility.</a:t>
            </a:r>
          </a:p>
          <a:p>
            <a:pPr lvl="1"/>
            <a:r>
              <a:rPr lang="en-US" altLang="en-US" smtClean="0"/>
              <a:t>Most had also witnessing others being bullied or involved in similar negative social interactions.</a:t>
            </a:r>
          </a:p>
          <a:p>
            <a:pPr lvl="1"/>
            <a:r>
              <a:rPr lang="en-US" altLang="en-US" smtClean="0"/>
              <a:t>Given a total of 134 residents in the two facilities, this implies that at least 20 percent of residents experienced one or more episodes of bullying or related behavior.</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9945"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D85675C-0A86-492B-A3F4-6348BB11E6D5}" type="slidenum">
              <a:rPr lang="en-US" altLang="en-US" sz="1200">
                <a:solidFill>
                  <a:srgbClr val="898989"/>
                </a:solidFill>
                <a:latin typeface="Calibri" panose="020F0502020204030204" pitchFamily="34" charset="0"/>
              </a:rPr>
              <a:pPr eaLnBrk="1" hangingPunct="1"/>
              <a:t>19</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81028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4590" y="593558"/>
            <a:ext cx="4741306" cy="5798098"/>
          </a:xfrm>
        </p:spPr>
        <p:txBody>
          <a:bodyPr/>
          <a:lstStyle/>
          <a:p>
            <a:r>
              <a:rPr lang="en-US" sz="1900" dirty="0" smtClean="0"/>
              <a:t>Use the </a:t>
            </a:r>
            <a:r>
              <a:rPr lang="en-US" sz="1900" b="1" dirty="0" smtClean="0"/>
              <a:t>Red </a:t>
            </a:r>
            <a:r>
              <a:rPr lang="en-US" sz="1900" b="1" dirty="0" err="1" smtClean="0"/>
              <a:t>Aresidents</a:t>
            </a:r>
            <a:r>
              <a:rPr lang="en-US" sz="1900" b="1" dirty="0" smtClean="0"/>
              <a:t>' </a:t>
            </a:r>
            <a:r>
              <a:rPr lang="en-US" sz="1900" b="1" dirty="0" err="1" smtClean="0"/>
              <a:t>rightsow</a:t>
            </a:r>
            <a:r>
              <a:rPr lang="en-US" sz="1900" b="1" dirty="0" smtClean="0"/>
              <a:t> </a:t>
            </a:r>
            <a:r>
              <a:rPr lang="en-US" sz="1900" dirty="0" smtClean="0"/>
              <a:t>to expand or collapse your control panel.</a:t>
            </a:r>
          </a:p>
          <a:p>
            <a:pPr marL="0" indent="0">
              <a:buNone/>
            </a:pPr>
            <a:endParaRPr lang="en-US" sz="1200" dirty="0" smtClean="0"/>
          </a:p>
          <a:p>
            <a:r>
              <a:rPr lang="en-US" sz="1900" b="1" dirty="0" smtClean="0"/>
              <a:t>Audio: </a:t>
            </a:r>
            <a:r>
              <a:rPr lang="en-US" sz="1900" dirty="0" smtClean="0"/>
              <a:t>Select Mic &amp; Speakers to use your speakers for audio or call-in using your phone. Choose the telephone option to see the call-in information.</a:t>
            </a:r>
          </a:p>
          <a:p>
            <a:endParaRPr lang="en-US" sz="1200" dirty="0"/>
          </a:p>
          <a:p>
            <a:r>
              <a:rPr lang="en-US" sz="1900" b="1" dirty="0" smtClean="0"/>
              <a:t>Mute: </a:t>
            </a:r>
            <a:r>
              <a:rPr lang="en-US" sz="1900" dirty="0" smtClean="0"/>
              <a:t>All lines are muted.</a:t>
            </a:r>
          </a:p>
          <a:p>
            <a:endParaRPr lang="en-US" sz="1200" dirty="0" smtClean="0"/>
          </a:p>
          <a:p>
            <a:r>
              <a:rPr lang="en-US" sz="1900" b="1" dirty="0" smtClean="0"/>
              <a:t>Questions: </a:t>
            </a:r>
            <a:r>
              <a:rPr lang="en-US" sz="1900" dirty="0" smtClean="0"/>
              <a:t>Enter questions in this box and we will respond during the Q&amp;A following the presentation or click the </a:t>
            </a:r>
            <a:r>
              <a:rPr lang="en-US" sz="1900" b="1" dirty="0" smtClean="0"/>
              <a:t>hand icon </a:t>
            </a:r>
            <a:r>
              <a:rPr lang="en-US" sz="1900" dirty="0" smtClean="0"/>
              <a:t>and we will unmute your line.</a:t>
            </a:r>
          </a:p>
          <a:p>
            <a:endParaRPr lang="en-US" sz="1200" dirty="0"/>
          </a:p>
          <a:p>
            <a:r>
              <a:rPr lang="en-US" sz="1900" b="1" dirty="0" smtClean="0"/>
              <a:t>Recording: </a:t>
            </a:r>
            <a:r>
              <a:rPr lang="en-US" sz="1900" dirty="0" smtClean="0"/>
              <a:t>The webinar recording will be available on our website. </a:t>
            </a:r>
            <a:r>
              <a:rPr lang="en-US" sz="1900" dirty="0"/>
              <a:t>W</a:t>
            </a:r>
            <a:r>
              <a:rPr lang="en-US" sz="1900" dirty="0" smtClean="0"/>
              <a:t>e will send a link to the recording and materials in a follow-up email soon. </a:t>
            </a:r>
            <a:endParaRPr lang="en-US" sz="1900" dirty="0"/>
          </a:p>
        </p:txBody>
      </p:sp>
      <p:pic>
        <p:nvPicPr>
          <p:cNvPr id="5" name="Content Placeholder 3"/>
          <p:cNvPicPr>
            <a:picLocks noGrp="1" noChangeAspect="1"/>
          </p:cNvPicPr>
          <p:nvPr>
            <p:ph sz="half" idx="2"/>
          </p:nvPr>
        </p:nvPicPr>
        <p:blipFill>
          <a:blip r:embed="rId3"/>
          <a:stretch>
            <a:fillRect/>
          </a:stretch>
        </p:blipFill>
        <p:spPr>
          <a:xfrm>
            <a:off x="5071903" y="593558"/>
            <a:ext cx="3994485" cy="6128083"/>
          </a:xfrm>
          <a:prstGeom prst="rect">
            <a:avLst/>
          </a:prstGeom>
        </p:spPr>
      </p:pic>
      <p:cxnSp>
        <p:nvCxnSpPr>
          <p:cNvPr id="7" name="Straight Arrow Connector 6"/>
          <p:cNvCxnSpPr/>
          <p:nvPr/>
        </p:nvCxnSpPr>
        <p:spPr>
          <a:xfrm flipV="1">
            <a:off x="4656406" y="3697501"/>
            <a:ext cx="1696267" cy="368062"/>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753853" y="1026695"/>
            <a:ext cx="1443789" cy="2887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542189" y="1748590"/>
            <a:ext cx="1184843"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197642" y="3113389"/>
            <a:ext cx="187735" cy="8418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8715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Where Does Bullying Occur?</a:t>
            </a:r>
          </a:p>
        </p:txBody>
      </p:sp>
      <p:sp>
        <p:nvSpPr>
          <p:cNvPr id="41987" name="Content Placeholder 8"/>
          <p:cNvSpPr>
            <a:spLocks noGrp="1"/>
          </p:cNvSpPr>
          <p:nvPr>
            <p:ph idx="1"/>
          </p:nvPr>
        </p:nvSpPr>
        <p:spPr>
          <a:xfrm>
            <a:off x="457200" y="1384300"/>
            <a:ext cx="8229600" cy="4525963"/>
          </a:xfrm>
        </p:spPr>
        <p:txBody>
          <a:bodyPr/>
          <a:lstStyle/>
          <a:p>
            <a:r>
              <a:rPr lang="en-US" altLang="en-US" sz="3600" smtClean="0"/>
              <a:t>My research took place in assisted living facilities, but late-life bullying also occurs in:</a:t>
            </a:r>
          </a:p>
          <a:p>
            <a:pPr lvl="1"/>
            <a:r>
              <a:rPr lang="en-US" altLang="en-US" sz="3200" smtClean="0"/>
              <a:t>Senior centers</a:t>
            </a:r>
          </a:p>
          <a:p>
            <a:pPr lvl="1"/>
            <a:r>
              <a:rPr lang="en-US" altLang="en-US" sz="3200" smtClean="0"/>
              <a:t>Adult day health centers</a:t>
            </a:r>
          </a:p>
          <a:p>
            <a:pPr lvl="1"/>
            <a:r>
              <a:rPr lang="en-US" altLang="en-US" sz="3200" smtClean="0"/>
              <a:t>Senior housing</a:t>
            </a:r>
          </a:p>
          <a:p>
            <a:pPr lvl="1"/>
            <a:r>
              <a:rPr lang="en-US" altLang="en-US" sz="3200" smtClean="0"/>
              <a:t>Retirement apartments</a:t>
            </a:r>
          </a:p>
          <a:p>
            <a:pPr lvl="1"/>
            <a:r>
              <a:rPr lang="en-US" altLang="en-US" sz="3200" smtClean="0"/>
              <a:t>Nursing homes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99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644716E-AD55-41B0-AAE6-1C0E297B2588}" type="slidenum">
              <a:rPr lang="en-US" altLang="en-US" sz="1200">
                <a:solidFill>
                  <a:srgbClr val="898989"/>
                </a:solidFill>
                <a:latin typeface="Calibri" panose="020F0502020204030204" pitchFamily="34" charset="0"/>
              </a:rPr>
              <a:pPr eaLnBrk="1" hangingPunct="1"/>
              <a:t>20</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433097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Where Does Bullying Occur?</a:t>
            </a:r>
          </a:p>
        </p:txBody>
      </p:sp>
      <p:sp>
        <p:nvSpPr>
          <p:cNvPr id="44035" name="Content Placeholder 8"/>
          <p:cNvSpPr>
            <a:spLocks noGrp="1"/>
          </p:cNvSpPr>
          <p:nvPr>
            <p:ph idx="1"/>
          </p:nvPr>
        </p:nvSpPr>
        <p:spPr>
          <a:xfrm>
            <a:off x="457200" y="1384300"/>
            <a:ext cx="8229600" cy="4525963"/>
          </a:xfrm>
        </p:spPr>
        <p:txBody>
          <a:bodyPr/>
          <a:lstStyle/>
          <a:p>
            <a:r>
              <a:rPr lang="en-US" altLang="en-US" sz="3600" smtClean="0"/>
              <a:t>Engaging in bullying and relationally aggressive behaviors requires a certain level of cognitive and social skills (Walker &amp; Richardson, 1998).</a:t>
            </a:r>
          </a:p>
          <a:p>
            <a:r>
              <a:rPr lang="en-US" altLang="en-US" sz="3600" smtClean="0"/>
              <a:t>Senior environments with higher functioning residents or participants tend to have more problems with bullying.</a:t>
            </a:r>
            <a:endParaRPr lang="en-US" altLang="en-US" smtClean="0"/>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4041"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348EDE7-4E22-4D83-8263-FB8ABA8944D2}" type="slidenum">
              <a:rPr lang="en-US" altLang="en-US" sz="1200">
                <a:solidFill>
                  <a:srgbClr val="898989"/>
                </a:solidFill>
                <a:latin typeface="Calibri" panose="020F0502020204030204" pitchFamily="34" charset="0"/>
              </a:rPr>
              <a:pPr eaLnBrk="1" hangingPunct="1"/>
              <a:t>21</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679348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Who Bullies?</a:t>
            </a:r>
          </a:p>
        </p:txBody>
      </p:sp>
      <p:sp>
        <p:nvSpPr>
          <p:cNvPr id="46083" name="Content Placeholder 8"/>
          <p:cNvSpPr>
            <a:spLocks noGrp="1"/>
          </p:cNvSpPr>
          <p:nvPr>
            <p:ph idx="1"/>
          </p:nvPr>
        </p:nvSpPr>
        <p:spPr>
          <a:xfrm>
            <a:off x="457200" y="1384300"/>
            <a:ext cx="8229600" cy="4525963"/>
          </a:xfrm>
        </p:spPr>
        <p:txBody>
          <a:bodyPr/>
          <a:lstStyle/>
          <a:p>
            <a:r>
              <a:rPr lang="en-US" altLang="en-US" smtClean="0"/>
              <a:t>Some common characteristics of people who bully:</a:t>
            </a:r>
          </a:p>
          <a:p>
            <a:pPr lvl="1"/>
            <a:r>
              <a:rPr lang="en-US" altLang="en-US" smtClean="0"/>
              <a:t>Seek to control others</a:t>
            </a:r>
          </a:p>
          <a:p>
            <a:pPr lvl="1"/>
            <a:r>
              <a:rPr lang="en-US" altLang="en-US" smtClean="0"/>
              <a:t>Feel reinforced by:</a:t>
            </a:r>
          </a:p>
          <a:p>
            <a:pPr lvl="2"/>
            <a:r>
              <a:rPr lang="en-US" altLang="en-US" smtClean="0"/>
              <a:t>Being powerful and controlling</a:t>
            </a:r>
          </a:p>
          <a:p>
            <a:pPr lvl="2"/>
            <a:r>
              <a:rPr lang="en-US" altLang="en-US" smtClean="0"/>
              <a:t>Making others feel threatened, fearful or hurt</a:t>
            </a:r>
          </a:p>
          <a:p>
            <a:pPr lvl="2"/>
            <a:r>
              <a:rPr lang="en-US" altLang="en-US" smtClean="0"/>
              <a:t>Causing and observing conflict between people</a:t>
            </a:r>
          </a:p>
          <a:p>
            <a:pPr lvl="1"/>
            <a:r>
              <a:rPr lang="en-US" altLang="en-US" smtClean="0"/>
              <a:t>Have difficulty tolerating individual differences</a:t>
            </a:r>
          </a:p>
          <a:p>
            <a:pPr lvl="1"/>
            <a:r>
              <a:rPr lang="en-US" altLang="en-US" smtClean="0"/>
              <a:t>Lack empathy</a:t>
            </a:r>
          </a:p>
          <a:p>
            <a:pPr lvl="1"/>
            <a:r>
              <a:rPr lang="en-US" altLang="en-US" smtClean="0"/>
              <a:t>Are likely to have few positive social relationships</a:t>
            </a:r>
          </a:p>
          <a:p>
            <a:endParaRPr lang="en-US" altLang="en-US" smtClean="0"/>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6089"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DFC085E-F727-4247-BC64-8945E4CB0DD8}" type="slidenum">
              <a:rPr lang="en-US" altLang="en-US" sz="1200">
                <a:solidFill>
                  <a:srgbClr val="898989"/>
                </a:solidFill>
                <a:latin typeface="Calibri" panose="020F0502020204030204" pitchFamily="34" charset="0"/>
              </a:rPr>
              <a:pPr eaLnBrk="1" hangingPunct="1"/>
              <a:t>22</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189305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Who Bullies?</a:t>
            </a:r>
          </a:p>
        </p:txBody>
      </p:sp>
      <p:sp>
        <p:nvSpPr>
          <p:cNvPr id="48131" name="Content Placeholder 8"/>
          <p:cNvSpPr>
            <a:spLocks noGrp="1"/>
          </p:cNvSpPr>
          <p:nvPr>
            <p:ph idx="1"/>
          </p:nvPr>
        </p:nvSpPr>
        <p:spPr>
          <a:xfrm>
            <a:off x="457200" y="1384300"/>
            <a:ext cx="8229600" cy="4525963"/>
          </a:xfrm>
        </p:spPr>
        <p:txBody>
          <a:bodyPr/>
          <a:lstStyle/>
          <a:p>
            <a:pPr>
              <a:spcBef>
                <a:spcPts val="600"/>
              </a:spcBef>
            </a:pPr>
            <a:r>
              <a:rPr lang="en-US" altLang="en-US" smtClean="0"/>
              <a:t>At the same time, bullying among older adults also seems to be associated with loss.</a:t>
            </a:r>
          </a:p>
          <a:p>
            <a:pPr lvl="1">
              <a:spcBef>
                <a:spcPts val="600"/>
              </a:spcBef>
            </a:pPr>
            <a:r>
              <a:rPr lang="en-US" altLang="en-US" smtClean="0"/>
              <a:t>Loss of valued roles</a:t>
            </a:r>
          </a:p>
          <a:p>
            <a:pPr lvl="1">
              <a:spcBef>
                <a:spcPts val="600"/>
              </a:spcBef>
            </a:pPr>
            <a:r>
              <a:rPr lang="en-US" altLang="en-US" smtClean="0"/>
              <a:t>Loss of social identity</a:t>
            </a:r>
          </a:p>
          <a:p>
            <a:pPr lvl="1">
              <a:spcBef>
                <a:spcPts val="600"/>
              </a:spcBef>
            </a:pPr>
            <a:r>
              <a:rPr lang="en-US" altLang="en-US" smtClean="0"/>
              <a:t>Loss of a sense of belonging</a:t>
            </a:r>
          </a:p>
          <a:p>
            <a:pPr eaLnBrk="1" hangingPunct="1">
              <a:spcBef>
                <a:spcPts val="600"/>
              </a:spcBef>
            </a:pPr>
            <a:r>
              <a:rPr lang="en-US" altLang="en-US" smtClean="0"/>
              <a:t>Older bullies may be seeking control at a time in their life when they feel powerless.</a:t>
            </a:r>
          </a:p>
          <a:p>
            <a:pPr eaLnBrk="1" hangingPunct="1">
              <a:spcBef>
                <a:spcPts val="600"/>
              </a:spcBef>
            </a:pPr>
            <a:r>
              <a:rPr lang="en-US" altLang="en-US" smtClean="0"/>
              <a:t>Some of negative behaviors may be attempts to regain a sense of equilibrium.</a:t>
            </a:r>
          </a:p>
          <a:p>
            <a:endParaRPr lang="en-US" altLang="en-US" smtClean="0"/>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8137"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04BB4F6-88D1-467C-9119-E02E7CAB0B85}" type="slidenum">
              <a:rPr lang="en-US" altLang="en-US" sz="1200">
                <a:solidFill>
                  <a:srgbClr val="898989"/>
                </a:solidFill>
                <a:latin typeface="Calibri" panose="020F0502020204030204" pitchFamily="34" charset="0"/>
              </a:rPr>
              <a:pPr eaLnBrk="1" hangingPunct="1"/>
              <a:t>23</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686250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wrap="none"/>
          <a:lstStyle/>
          <a:p>
            <a:pPr algn="l" eaLnBrk="1" hangingPunct="1"/>
            <a:r>
              <a:rPr lang="en-US" altLang="en-US" sz="4000" smtClean="0">
                <a:latin typeface="Gill Sans MT" panose="020B0502020104020203" pitchFamily="34" charset="0"/>
                <a:cs typeface="Arial" panose="020B0604020202020204" pitchFamily="34" charset="0"/>
              </a:rPr>
              <a:t>Factors Influencing Bullying Situations</a:t>
            </a:r>
          </a:p>
        </p:txBody>
      </p:sp>
      <p:sp>
        <p:nvSpPr>
          <p:cNvPr id="50179" name="Content Placeholder 15"/>
          <p:cNvSpPr>
            <a:spLocks noGrp="1"/>
          </p:cNvSpPr>
          <p:nvPr>
            <p:ph idx="1"/>
          </p:nvPr>
        </p:nvSpPr>
        <p:spPr/>
        <p:txBody>
          <a:bodyPr/>
          <a:lstStyle/>
          <a:p>
            <a:r>
              <a:rPr lang="en-US" altLang="en-US" i="1" smtClean="0"/>
              <a:t>“I have problems accepting their problems…that‘s one of the things that is hardest to deal with”</a:t>
            </a:r>
          </a:p>
          <a:p>
            <a:r>
              <a:rPr lang="en-US" altLang="en-US" i="1" smtClean="0"/>
              <a:t>“They go two generations back from me and I don’t know what they’re talking about.”</a:t>
            </a:r>
          </a:p>
          <a:p>
            <a:r>
              <a:rPr lang="en-US" altLang="en-US" i="1" smtClean="0"/>
              <a:t>“For me, the hardest part has been living with people I have never associated with in my life”.</a:t>
            </a:r>
          </a:p>
        </p:txBody>
      </p:sp>
      <p:sp>
        <p:nvSpPr>
          <p:cNvPr id="50180"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B3AD944-2DE2-48AF-BE1B-1179941DE2C9}" type="slidenum">
              <a:rPr lang="en-US" altLang="en-US" sz="1200">
                <a:solidFill>
                  <a:srgbClr val="898989"/>
                </a:solidFill>
                <a:latin typeface="Calibri" panose="020F0502020204030204" pitchFamily="34" charset="0"/>
              </a:rPr>
              <a:pPr eaLnBrk="1" hangingPunct="1"/>
              <a:t>24</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64273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Gender Differences Noted</a:t>
            </a:r>
          </a:p>
        </p:txBody>
      </p:sp>
      <p:sp>
        <p:nvSpPr>
          <p:cNvPr id="52227" name="Content Placeholder 15"/>
          <p:cNvSpPr>
            <a:spLocks noGrp="1"/>
          </p:cNvSpPr>
          <p:nvPr>
            <p:ph idx="1"/>
          </p:nvPr>
        </p:nvSpPr>
        <p:spPr/>
        <p:txBody>
          <a:bodyPr/>
          <a:lstStyle/>
          <a:p>
            <a:pPr eaLnBrk="1" hangingPunct="1"/>
            <a:r>
              <a:rPr lang="en-US" altLang="en-US" sz="3600" smtClean="0">
                <a:latin typeface="Gill Sans MT" panose="020B0502020104020203" pitchFamily="34" charset="0"/>
              </a:rPr>
              <a:t>Women tend to engage in more passive aggressive behavior like gossiping and whispering.</a:t>
            </a:r>
          </a:p>
          <a:p>
            <a:pPr eaLnBrk="1" hangingPunct="1"/>
            <a:endParaRPr lang="en-US" altLang="en-US" sz="1300" smtClean="0">
              <a:latin typeface="Gill Sans MT" panose="020B0502020104020203" pitchFamily="34" charset="0"/>
            </a:endParaRPr>
          </a:p>
          <a:p>
            <a:pPr eaLnBrk="1" hangingPunct="1"/>
            <a:r>
              <a:rPr lang="en-US" altLang="en-US" sz="3600" smtClean="0">
                <a:latin typeface="Gill Sans MT" panose="020B0502020104020203" pitchFamily="34" charset="0"/>
              </a:rPr>
              <a:t>Men are more likely to make negative in-your-face comments.</a:t>
            </a:r>
          </a:p>
        </p:txBody>
      </p:sp>
      <p:sp>
        <p:nvSpPr>
          <p:cNvPr id="52228"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85D855-37D4-466C-8255-6016D4BA6862}" type="slidenum">
              <a:rPr lang="en-US" altLang="en-US" sz="1200">
                <a:solidFill>
                  <a:srgbClr val="898989"/>
                </a:solidFill>
                <a:latin typeface="Calibri" panose="020F0502020204030204" pitchFamily="34" charset="0"/>
              </a:rPr>
              <a:pPr eaLnBrk="1" hangingPunct="1"/>
              <a:t>25</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45663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6"/>
          <p:cNvSpPr>
            <a:spLocks noGrp="1"/>
          </p:cNvSpPr>
          <p:nvPr>
            <p:ph type="title"/>
          </p:nvPr>
        </p:nvSpPr>
        <p:spPr/>
        <p:txBody>
          <a:bodyPr/>
          <a:lstStyle/>
          <a:p>
            <a:r>
              <a:rPr lang="en-US" altLang="en-US" sz="3600" smtClean="0">
                <a:latin typeface="Gill Sans MT" panose="020B0502020104020203" pitchFamily="34" charset="0"/>
                <a:cs typeface="Arial" panose="020B0604020202020204" pitchFamily="34" charset="0"/>
              </a:rPr>
              <a:t>Bullies Experience Less Lifetime Trauma</a:t>
            </a:r>
            <a:endParaRPr lang="en-US" altLang="en-US" sz="3600" smtClean="0"/>
          </a:p>
        </p:txBody>
      </p:sp>
      <p:graphicFrame>
        <p:nvGraphicFramePr>
          <p:cNvPr id="13" name="Content Placeholder 12"/>
          <p:cNvGraphicFramePr>
            <a:graphicFrameLocks noGrp="1"/>
          </p:cNvGraphicFramePr>
          <p:nvPr>
            <p:ph idx="1"/>
          </p:nvPr>
        </p:nvGraphicFramePr>
        <p:xfrm>
          <a:off x="457200" y="1600200"/>
          <a:ext cx="8229600" cy="4708528"/>
        </p:xfrm>
        <a:graphic>
          <a:graphicData uri="http://schemas.openxmlformats.org/drawingml/2006/table">
            <a:tbl>
              <a:tblPr/>
              <a:tblGrid>
                <a:gridCol w="2057400"/>
                <a:gridCol w="2057400"/>
                <a:gridCol w="2057400"/>
                <a:gridCol w="2057400"/>
              </a:tblGrid>
              <a:tr h="58261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1"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Average Differences by Bullying Status </a:t>
                      </a:r>
                      <a:endParaRPr kumimoji="0" lang="en-US" altLang="en-US" sz="32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731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Cognitive impairment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24.71 (3.62)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21.27 (5.1)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1.627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984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Depression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6.14 (5.64)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5.93(3.28)</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.091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9848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Self-esteem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21.14 (8.21)</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19.93 (6.97)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.359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731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Lifetime trauma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5.00 (3.32)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8.33 (3.15)</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-2.273**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8261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en-US" sz="24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p</a:t>
                      </a: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&lt; .05; </a:t>
                      </a:r>
                      <a:r>
                        <a:rPr kumimoji="0" lang="en-US" altLang="en-US" sz="24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a:t>
                      </a: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 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4306"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2359F91-D320-4B2B-848C-FC51BF065C04}" type="slidenum">
              <a:rPr lang="en-US" altLang="en-US" sz="1200">
                <a:solidFill>
                  <a:srgbClr val="898989"/>
                </a:solidFill>
                <a:latin typeface="Calibri" panose="020F0502020204030204" pitchFamily="34" charset="0"/>
              </a:rPr>
              <a:pPr eaLnBrk="1" hangingPunct="1"/>
              <a:t>26</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43093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Who Gets Bullied?</a:t>
            </a:r>
          </a:p>
        </p:txBody>
      </p:sp>
      <p:sp>
        <p:nvSpPr>
          <p:cNvPr id="56323" name="Content Placeholder 8"/>
          <p:cNvSpPr>
            <a:spLocks noGrp="1"/>
          </p:cNvSpPr>
          <p:nvPr>
            <p:ph idx="1"/>
          </p:nvPr>
        </p:nvSpPr>
        <p:spPr>
          <a:xfrm>
            <a:off x="457200" y="1384300"/>
            <a:ext cx="8229600" cy="4525963"/>
          </a:xfrm>
        </p:spPr>
        <p:txBody>
          <a:bodyPr/>
          <a:lstStyle/>
          <a:p>
            <a:pPr eaLnBrk="1" hangingPunct="1"/>
            <a:r>
              <a:rPr lang="en-US" altLang="en-US" sz="3600" smtClean="0">
                <a:latin typeface="Gill Sans MT" panose="020B0502020104020203" pitchFamily="34" charset="0"/>
              </a:rPr>
              <a:t>Characteristics of people who are bullied:</a:t>
            </a:r>
          </a:p>
          <a:p>
            <a:pPr lvl="1" eaLnBrk="1" hangingPunct="1"/>
            <a:r>
              <a:rPr lang="en-US" altLang="en-US" sz="3200" smtClean="0">
                <a:latin typeface="Gill Sans MT" panose="020B0502020104020203" pitchFamily="34" charset="0"/>
              </a:rPr>
              <a:t>Typically have trouble defending themselves.</a:t>
            </a:r>
          </a:p>
          <a:p>
            <a:pPr lvl="1" eaLnBrk="1" hangingPunct="1"/>
            <a:r>
              <a:rPr lang="en-US" altLang="en-US" sz="3200" smtClean="0">
                <a:latin typeface="Gill Sans MT" panose="020B0502020104020203" pitchFamily="34" charset="0"/>
              </a:rPr>
              <a:t>Do nothing to “cause” the bullying.</a:t>
            </a:r>
          </a:p>
          <a:p>
            <a:pPr lvl="1" eaLnBrk="1" hangingPunct="1"/>
            <a:r>
              <a:rPr lang="en-US" altLang="en-US" sz="3200" smtClean="0">
                <a:latin typeface="Gill Sans MT" panose="020B0502020104020203" pitchFamily="34" charset="0"/>
              </a:rPr>
              <a:t>Often experience a sense of powerlessness because the bullying experiences are unpredictable.</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6329"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67E9380-3BEA-4482-AB7C-54CC3B9298B2}" type="slidenum">
              <a:rPr lang="en-US" altLang="en-US" sz="1200">
                <a:solidFill>
                  <a:srgbClr val="898989"/>
                </a:solidFill>
                <a:latin typeface="Calibri" panose="020F0502020204030204" pitchFamily="34" charset="0"/>
              </a:rPr>
              <a:pPr eaLnBrk="1" hangingPunct="1"/>
              <a:t>27</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342948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Who Gets Bullied?</a:t>
            </a:r>
          </a:p>
        </p:txBody>
      </p:sp>
      <p:sp>
        <p:nvSpPr>
          <p:cNvPr id="58371" name="Content Placeholder 8"/>
          <p:cNvSpPr>
            <a:spLocks noGrp="1"/>
          </p:cNvSpPr>
          <p:nvPr>
            <p:ph idx="1"/>
          </p:nvPr>
        </p:nvSpPr>
        <p:spPr>
          <a:xfrm>
            <a:off x="457200" y="1384300"/>
            <a:ext cx="8229600" cy="4525963"/>
          </a:xfrm>
        </p:spPr>
        <p:txBody>
          <a:bodyPr/>
          <a:lstStyle/>
          <a:p>
            <a:pPr eaLnBrk="1" hangingPunct="1"/>
            <a:r>
              <a:rPr lang="en-US" altLang="en-US" sz="3600" smtClean="0">
                <a:latin typeface="Gill Sans MT" panose="020B0502020104020203" pitchFamily="34" charset="0"/>
              </a:rPr>
              <a:t>Two types of people often targeted with bullying:</a:t>
            </a:r>
          </a:p>
          <a:p>
            <a:pPr lvl="1" eaLnBrk="1" hangingPunct="1"/>
            <a:r>
              <a:rPr lang="en-US" altLang="en-US" smtClean="0">
                <a:latin typeface="Gill Sans MT" panose="020B0502020104020203" pitchFamily="34" charset="0"/>
              </a:rPr>
              <a:t>Passive targets</a:t>
            </a:r>
          </a:p>
          <a:p>
            <a:pPr lvl="1" eaLnBrk="1" hangingPunct="1"/>
            <a:r>
              <a:rPr lang="en-US" altLang="en-US" smtClean="0">
                <a:latin typeface="Gill Sans MT" panose="020B0502020104020203" pitchFamily="34" charset="0"/>
              </a:rPr>
              <a:t>Provocative targets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377"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8F76516-AAC6-4162-81C7-FA3C2857B402}" type="slidenum">
              <a:rPr lang="en-US" altLang="en-US" sz="1200">
                <a:solidFill>
                  <a:srgbClr val="898989"/>
                </a:solidFill>
                <a:latin typeface="Calibri" panose="020F0502020204030204" pitchFamily="34" charset="0"/>
              </a:rPr>
              <a:pPr eaLnBrk="1" hangingPunct="1"/>
              <a:t>28</a:t>
            </a:fld>
            <a:endParaRPr lang="en-US" altLang="en-US" sz="1200">
              <a:solidFill>
                <a:srgbClr val="898989"/>
              </a:solidFill>
              <a:latin typeface="Calibri" panose="020F0502020204030204" pitchFamily="34" charset="0"/>
            </a:endParaRPr>
          </a:p>
        </p:txBody>
      </p:sp>
      <p:pic>
        <p:nvPicPr>
          <p:cNvPr id="58378" name="Picture 12" descr="1329853768Pkph1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557588"/>
            <a:ext cx="402590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50970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Who Gets Bullied?</a:t>
            </a:r>
          </a:p>
        </p:txBody>
      </p:sp>
      <p:sp>
        <p:nvSpPr>
          <p:cNvPr id="60419" name="Content Placeholder 8"/>
          <p:cNvSpPr>
            <a:spLocks noGrp="1"/>
          </p:cNvSpPr>
          <p:nvPr>
            <p:ph idx="1"/>
          </p:nvPr>
        </p:nvSpPr>
        <p:spPr>
          <a:xfrm>
            <a:off x="457200" y="1384300"/>
            <a:ext cx="8229600" cy="4525963"/>
          </a:xfrm>
        </p:spPr>
        <p:txBody>
          <a:bodyPr/>
          <a:lstStyle/>
          <a:p>
            <a:pPr eaLnBrk="1" hangingPunct="1">
              <a:lnSpc>
                <a:spcPct val="90000"/>
              </a:lnSpc>
            </a:pPr>
            <a:r>
              <a:rPr lang="en-US" altLang="en-US" sz="3600" smtClean="0"/>
              <a:t>Passive Targets </a:t>
            </a:r>
          </a:p>
          <a:p>
            <a:pPr lvl="1" eaLnBrk="1" hangingPunct="1">
              <a:lnSpc>
                <a:spcPct val="90000"/>
              </a:lnSpc>
            </a:pPr>
            <a:r>
              <a:rPr lang="en-US" altLang="en-US" sz="3200" smtClean="0"/>
              <a:t>May be highly emotional</a:t>
            </a:r>
          </a:p>
          <a:p>
            <a:pPr lvl="1" eaLnBrk="1" hangingPunct="1">
              <a:lnSpc>
                <a:spcPct val="90000"/>
              </a:lnSpc>
            </a:pPr>
            <a:r>
              <a:rPr lang="en-US" altLang="en-US" sz="3200" smtClean="0"/>
              <a:t>Have difficulty reading social cues</a:t>
            </a:r>
          </a:p>
          <a:p>
            <a:pPr lvl="1" eaLnBrk="1" hangingPunct="1">
              <a:lnSpc>
                <a:spcPct val="90000"/>
              </a:lnSpc>
            </a:pPr>
            <a:r>
              <a:rPr lang="en-US" altLang="en-US" sz="3200" smtClean="0"/>
              <a:t>May be shy and insecure</a:t>
            </a:r>
          </a:p>
          <a:p>
            <a:pPr lvl="1" eaLnBrk="1" hangingPunct="1">
              <a:lnSpc>
                <a:spcPct val="90000"/>
              </a:lnSpc>
            </a:pPr>
            <a:r>
              <a:rPr lang="en-US" altLang="en-US" sz="3200" smtClean="0"/>
              <a:t>May experience anxiety</a:t>
            </a:r>
          </a:p>
          <a:p>
            <a:pPr lvl="1" eaLnBrk="1" hangingPunct="1">
              <a:lnSpc>
                <a:spcPct val="90000"/>
              </a:lnSpc>
            </a:pPr>
            <a:r>
              <a:rPr lang="en-US" altLang="en-US" sz="3200" smtClean="0"/>
              <a:t>May have early stage dementia</a:t>
            </a:r>
          </a:p>
          <a:p>
            <a:pPr lvl="1" eaLnBrk="1" hangingPunct="1">
              <a:lnSpc>
                <a:spcPct val="90000"/>
              </a:lnSpc>
            </a:pPr>
            <a:r>
              <a:rPr lang="en-US" altLang="en-US" sz="3200" smtClean="0"/>
              <a:t>Have racial/ethnic, spiritual beliefs, or sexual orientation perceived as “different.”</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0425"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771CEAA-B19E-42F4-B9C7-06BA99B0EA2B}" type="slidenum">
              <a:rPr lang="en-US" altLang="en-US" sz="1200">
                <a:solidFill>
                  <a:srgbClr val="898989"/>
                </a:solidFill>
                <a:latin typeface="Calibri" panose="020F0502020204030204" pitchFamily="34" charset="0"/>
              </a:rPr>
              <a:pPr eaLnBrk="1" hangingPunct="1"/>
              <a:t>29</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299582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8" y="457200"/>
            <a:ext cx="8915401" cy="1828800"/>
          </a:xfrm>
        </p:spPr>
        <p:txBody>
          <a:bodyPr>
            <a:normAutofit fontScale="90000"/>
          </a:bodyPr>
          <a:lstStyle/>
          <a:p>
            <a:pPr algn="ctr"/>
            <a:r>
              <a:rPr lang="en-US" dirty="0" smtClean="0"/>
              <a:t/>
            </a:r>
            <a:br>
              <a:rPr lang="en-US" dirty="0" smtClean="0"/>
            </a:br>
            <a:r>
              <a:rPr lang="en-US" sz="3600" dirty="0" smtClean="0"/>
              <a:t>Dr. Robin Bonifas, Associate </a:t>
            </a:r>
            <a:r>
              <a:rPr lang="en-US" sz="3600" dirty="0"/>
              <a:t>Professor</a:t>
            </a:r>
            <a:br>
              <a:rPr lang="en-US" sz="3600" dirty="0"/>
            </a:br>
            <a:r>
              <a:rPr lang="en-US" sz="3600" dirty="0"/>
              <a:t>School Of Social </a:t>
            </a:r>
            <a:r>
              <a:rPr lang="en-US" sz="3600" dirty="0" smtClean="0"/>
              <a:t>Work, Arizona State University</a:t>
            </a:r>
            <a:r>
              <a:rPr lang="en-US" dirty="0"/>
              <a:t/>
            </a:r>
            <a:br>
              <a:rPr lang="en-US" dirty="0"/>
            </a:br>
            <a:endParaRPr lang="en-US" dirty="0"/>
          </a:p>
        </p:txBody>
      </p:sp>
      <p:pic>
        <p:nvPicPr>
          <p:cNvPr id="1028" name="Picture 4" descr="http://www.mybetternursinghome.com/wp-content/uploads/Robin-Bonifas-Glamour-Shots-005-150x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660" y="2286000"/>
            <a:ext cx="3876676" cy="387667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07100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Who Gets Bullied?</a:t>
            </a:r>
          </a:p>
        </p:txBody>
      </p:sp>
      <p:sp>
        <p:nvSpPr>
          <p:cNvPr id="62467" name="Content Placeholder 8"/>
          <p:cNvSpPr>
            <a:spLocks noGrp="1"/>
          </p:cNvSpPr>
          <p:nvPr>
            <p:ph idx="1"/>
          </p:nvPr>
        </p:nvSpPr>
        <p:spPr>
          <a:xfrm>
            <a:off x="457200" y="1384300"/>
            <a:ext cx="8229600" cy="4525963"/>
          </a:xfrm>
        </p:spPr>
        <p:txBody>
          <a:bodyPr/>
          <a:lstStyle/>
          <a:p>
            <a:pPr eaLnBrk="1" hangingPunct="1">
              <a:lnSpc>
                <a:spcPct val="90000"/>
              </a:lnSpc>
            </a:pPr>
            <a:r>
              <a:rPr lang="en-US" altLang="en-US" sz="3600" dirty="0" smtClean="0"/>
              <a:t>Provocative Targets </a:t>
            </a:r>
          </a:p>
          <a:p>
            <a:pPr lvl="1" eaLnBrk="1" hangingPunct="1">
              <a:lnSpc>
                <a:spcPct val="90000"/>
              </a:lnSpc>
            </a:pPr>
            <a:r>
              <a:rPr lang="en-US" altLang="en-US" sz="3200" dirty="0" smtClean="0"/>
              <a:t>Can be annoying or </a:t>
            </a:r>
            <a:r>
              <a:rPr lang="en-US" altLang="en-US" sz="3200" dirty="0" err="1" smtClean="0"/>
              <a:t>iresidents</a:t>
            </a:r>
            <a:r>
              <a:rPr lang="en-US" altLang="en-US" sz="3200" dirty="0" smtClean="0"/>
              <a:t>' </a:t>
            </a:r>
            <a:r>
              <a:rPr lang="en-US" altLang="en-US" sz="3200" dirty="0" err="1" smtClean="0"/>
              <a:t>rightsitating</a:t>
            </a:r>
            <a:r>
              <a:rPr lang="en-US" altLang="en-US" sz="3200" dirty="0" smtClean="0"/>
              <a:t> </a:t>
            </a:r>
            <a:r>
              <a:rPr lang="en-US" altLang="en-US" sz="3200" dirty="0" smtClean="0"/>
              <a:t>to others</a:t>
            </a:r>
          </a:p>
          <a:p>
            <a:pPr lvl="1" eaLnBrk="1" hangingPunct="1">
              <a:lnSpc>
                <a:spcPct val="90000"/>
              </a:lnSpc>
            </a:pPr>
            <a:r>
              <a:rPr lang="en-US" altLang="en-US" sz="3200" dirty="0" smtClean="0"/>
              <a:t>Quick-tempered</a:t>
            </a:r>
          </a:p>
          <a:p>
            <a:pPr lvl="1" eaLnBrk="1" hangingPunct="1">
              <a:lnSpc>
                <a:spcPct val="90000"/>
              </a:lnSpc>
            </a:pPr>
            <a:r>
              <a:rPr lang="en-US" altLang="en-US" sz="3200" dirty="0" smtClean="0"/>
              <a:t>May unwittingly “egg on” bullies</a:t>
            </a:r>
          </a:p>
          <a:p>
            <a:pPr lvl="1" eaLnBrk="1" hangingPunct="1">
              <a:lnSpc>
                <a:spcPct val="90000"/>
              </a:lnSpc>
            </a:pPr>
            <a:r>
              <a:rPr lang="en-US" altLang="en-US" sz="3200" dirty="0" smtClean="0"/>
              <a:t>Intrusive into others’ space</a:t>
            </a:r>
          </a:p>
          <a:p>
            <a:pPr lvl="1" eaLnBrk="1" hangingPunct="1">
              <a:lnSpc>
                <a:spcPct val="90000"/>
              </a:lnSpc>
            </a:pPr>
            <a:r>
              <a:rPr lang="en-US" altLang="en-US" sz="3200" dirty="0" smtClean="0"/>
              <a:t>May have mid-stage dementia</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47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3ECD96A-FD96-4FD3-A3E1-98493CC8B37E}" type="slidenum">
              <a:rPr lang="en-US" altLang="en-US" sz="1200">
                <a:solidFill>
                  <a:srgbClr val="898989"/>
                </a:solidFill>
                <a:latin typeface="Calibri" panose="020F0502020204030204" pitchFamily="34" charset="0"/>
              </a:rPr>
              <a:pPr eaLnBrk="1" hangingPunct="1"/>
              <a:t>30</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3051397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The Impact of Bullying</a:t>
            </a:r>
          </a:p>
        </p:txBody>
      </p:sp>
      <p:sp>
        <p:nvSpPr>
          <p:cNvPr id="64515" name="Content Placeholder 8"/>
          <p:cNvSpPr>
            <a:spLocks noGrp="1"/>
          </p:cNvSpPr>
          <p:nvPr>
            <p:ph idx="1"/>
          </p:nvPr>
        </p:nvSpPr>
        <p:spPr/>
        <p:txBody>
          <a:bodyPr/>
          <a:lstStyle/>
          <a:p>
            <a:pPr eaLnBrk="1" hangingPunct="1">
              <a:spcBef>
                <a:spcPct val="0"/>
              </a:spcBef>
            </a:pPr>
            <a:r>
              <a:rPr lang="en-US" altLang="en-US" dirty="0" smtClean="0">
                <a:latin typeface="Gill Sans MT" panose="020B0502020104020203" pitchFamily="34" charset="0"/>
              </a:rPr>
              <a:t>Common reactions to distressing behaviors and interaction patterns</a:t>
            </a:r>
          </a:p>
          <a:p>
            <a:pPr lvl="1" eaLnBrk="1" hangingPunct="1">
              <a:spcBef>
                <a:spcPct val="0"/>
              </a:spcBef>
            </a:pPr>
            <a:r>
              <a:rPr lang="en-US" altLang="en-US" dirty="0" smtClean="0">
                <a:latin typeface="Gill Sans MT" panose="020B0502020104020203" pitchFamily="34" charset="0"/>
              </a:rPr>
              <a:t>Anger</a:t>
            </a:r>
          </a:p>
          <a:p>
            <a:pPr lvl="1" eaLnBrk="1" hangingPunct="1">
              <a:spcBef>
                <a:spcPct val="0"/>
              </a:spcBef>
            </a:pPr>
            <a:r>
              <a:rPr lang="en-US" altLang="en-US" dirty="0" smtClean="0">
                <a:latin typeface="Gill Sans MT" panose="020B0502020104020203" pitchFamily="34" charset="0"/>
              </a:rPr>
              <a:t>Annoyance</a:t>
            </a:r>
          </a:p>
          <a:p>
            <a:pPr lvl="1" eaLnBrk="1" hangingPunct="1">
              <a:spcBef>
                <a:spcPct val="0"/>
              </a:spcBef>
            </a:pPr>
            <a:r>
              <a:rPr lang="en-US" altLang="en-US" dirty="0" smtClean="0">
                <a:latin typeface="Gill Sans MT" panose="020B0502020104020203" pitchFamily="34" charset="0"/>
              </a:rPr>
              <a:t>Frustration</a:t>
            </a:r>
          </a:p>
          <a:p>
            <a:pPr lvl="1" eaLnBrk="1" hangingPunct="1">
              <a:spcBef>
                <a:spcPct val="0"/>
              </a:spcBef>
            </a:pPr>
            <a:r>
              <a:rPr lang="en-US" altLang="en-US" dirty="0" smtClean="0">
                <a:latin typeface="Gill Sans MT" panose="020B0502020104020203" pitchFamily="34" charset="0"/>
              </a:rPr>
              <a:t>Fearfulness</a:t>
            </a:r>
          </a:p>
          <a:p>
            <a:pPr lvl="1" eaLnBrk="1" hangingPunct="1">
              <a:spcBef>
                <a:spcPct val="0"/>
              </a:spcBef>
            </a:pPr>
            <a:r>
              <a:rPr lang="en-US" altLang="en-US" dirty="0" smtClean="0">
                <a:latin typeface="Gill Sans MT" panose="020B0502020104020203" pitchFamily="34" charset="0"/>
              </a:rPr>
              <a:t>Anxiety/tension/</a:t>
            </a:r>
            <a:r>
              <a:rPr lang="en-US" altLang="en-US" dirty="0" err="1" smtClean="0">
                <a:latin typeface="Gill Sans MT" panose="020B0502020104020203" pitchFamily="34" charset="0"/>
              </a:rPr>
              <a:t>woresidents</a:t>
            </a:r>
            <a:r>
              <a:rPr lang="en-US" altLang="en-US" dirty="0" smtClean="0">
                <a:latin typeface="Gill Sans MT" panose="020B0502020104020203" pitchFamily="34" charset="0"/>
              </a:rPr>
              <a:t>' </a:t>
            </a:r>
            <a:r>
              <a:rPr lang="en-US" altLang="en-US" dirty="0" err="1" smtClean="0">
                <a:latin typeface="Gill Sans MT" panose="020B0502020104020203" pitchFamily="34" charset="0"/>
              </a:rPr>
              <a:t>rightsy</a:t>
            </a:r>
            <a:endParaRPr lang="en-US" altLang="en-US" dirty="0" smtClean="0">
              <a:latin typeface="Gill Sans MT" panose="020B0502020104020203" pitchFamily="34" charset="0"/>
            </a:endParaRPr>
          </a:p>
          <a:p>
            <a:pPr lvl="1" eaLnBrk="1" hangingPunct="1">
              <a:spcBef>
                <a:spcPct val="0"/>
              </a:spcBef>
            </a:pPr>
            <a:r>
              <a:rPr lang="en-US" altLang="en-US" dirty="0" smtClean="0">
                <a:latin typeface="Gill Sans MT" panose="020B0502020104020203" pitchFamily="34" charset="0"/>
              </a:rPr>
              <a:t>Retaliation followed by shame</a:t>
            </a:r>
          </a:p>
          <a:p>
            <a:pPr lvl="1" eaLnBrk="1" hangingPunct="1">
              <a:spcBef>
                <a:spcPct val="0"/>
              </a:spcBef>
            </a:pPr>
            <a:r>
              <a:rPr lang="en-US" altLang="en-US" dirty="0" smtClean="0">
                <a:latin typeface="Gill Sans MT" panose="020B0502020104020203" pitchFamily="34" charset="0"/>
              </a:rPr>
              <a:t>Self isolation</a:t>
            </a:r>
          </a:p>
          <a:p>
            <a:pPr lvl="1" eaLnBrk="1" hangingPunct="1">
              <a:spcBef>
                <a:spcPct val="0"/>
              </a:spcBef>
            </a:pPr>
            <a:r>
              <a:rPr lang="en-US" altLang="en-US" dirty="0" smtClean="0">
                <a:latin typeface="Gill Sans MT" panose="020B0502020104020203" pitchFamily="34" charset="0"/>
              </a:rPr>
              <a:t>Exacerbation of mental health conditions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64521" name="Picture 12" descr="Copy_4_004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52850"/>
            <a:ext cx="2819400"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2"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2388" y="2268538"/>
            <a:ext cx="2368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64523"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3A853C0-0DE5-4CC1-A832-117D31615DD1}" type="slidenum">
              <a:rPr lang="en-US" altLang="en-US" sz="1200">
                <a:solidFill>
                  <a:srgbClr val="898989"/>
                </a:solidFill>
                <a:latin typeface="Calibri" panose="020F0502020204030204" pitchFamily="34" charset="0"/>
              </a:rPr>
              <a:pPr eaLnBrk="1" hangingPunct="1"/>
              <a:t>31</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832120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Example Reactions to Bullying</a:t>
            </a:r>
          </a:p>
        </p:txBody>
      </p:sp>
      <p:sp>
        <p:nvSpPr>
          <p:cNvPr id="66563" name="Content Placeholder 15"/>
          <p:cNvSpPr>
            <a:spLocks noGrp="1"/>
          </p:cNvSpPr>
          <p:nvPr>
            <p:ph idx="1"/>
          </p:nvPr>
        </p:nvSpPr>
        <p:spPr/>
        <p:txBody>
          <a:bodyPr/>
          <a:lstStyle/>
          <a:p>
            <a:r>
              <a:rPr lang="en-US" altLang="en-US" i="1" smtClean="0"/>
              <a:t>“It makes me burning mad!”</a:t>
            </a:r>
          </a:p>
          <a:p>
            <a:r>
              <a:rPr lang="en-US" altLang="en-US" i="1" smtClean="0"/>
              <a:t>“You can’t get away from that certain person, it’s hard, it’s hard.  She won’t change.  She does this to everybody, every day.  Just aggravates the crap out of me.” </a:t>
            </a:r>
          </a:p>
          <a:p>
            <a:r>
              <a:rPr lang="en-US" altLang="en-US" i="1" smtClean="0"/>
              <a:t>“I just have to dodge him…because he will altercate me. I have to try and avoid being harangued…if he hits me, and I fall, I’ll break a bone.”</a:t>
            </a:r>
          </a:p>
        </p:txBody>
      </p:sp>
      <p:sp>
        <p:nvSpPr>
          <p:cNvPr id="6656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799BA4E-D5CF-4157-9091-1CBFFD64F2B6}" type="slidenum">
              <a:rPr lang="en-US" altLang="en-US" sz="1200">
                <a:solidFill>
                  <a:srgbClr val="898989"/>
                </a:solidFill>
                <a:latin typeface="Calibri" panose="020F0502020204030204" pitchFamily="34" charset="0"/>
              </a:rPr>
              <a:pPr eaLnBrk="1" hangingPunct="1"/>
              <a:t>32</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72936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Coping with Bullying</a:t>
            </a:r>
          </a:p>
        </p:txBody>
      </p:sp>
      <p:sp>
        <p:nvSpPr>
          <p:cNvPr id="68611" name="Content Placeholder 8"/>
          <p:cNvSpPr>
            <a:spLocks noGrp="1"/>
          </p:cNvSpPr>
          <p:nvPr>
            <p:ph sz="half" idx="1"/>
          </p:nvPr>
        </p:nvSpPr>
        <p:spPr>
          <a:xfrm>
            <a:off x="457200" y="2233613"/>
            <a:ext cx="4038600" cy="4525962"/>
          </a:xfrm>
        </p:spPr>
        <p:txBody>
          <a:bodyPr/>
          <a:lstStyle/>
          <a:p>
            <a:pPr lvl="1">
              <a:spcBef>
                <a:spcPct val="0"/>
              </a:spcBef>
            </a:pPr>
            <a:r>
              <a:rPr lang="en-US" altLang="en-US" sz="2800" smtClean="0"/>
              <a:t>Avoid contact with upsetting individual/ “walk away”</a:t>
            </a:r>
          </a:p>
          <a:p>
            <a:pPr lvl="1">
              <a:spcBef>
                <a:spcPct val="0"/>
              </a:spcBef>
            </a:pPr>
            <a:r>
              <a:rPr lang="en-US" altLang="en-US" sz="2800" smtClean="0"/>
              <a:t>Engage in positive self-talk</a:t>
            </a:r>
          </a:p>
          <a:p>
            <a:pPr lvl="1">
              <a:spcBef>
                <a:spcPct val="0"/>
              </a:spcBef>
            </a:pPr>
            <a:r>
              <a:rPr lang="en-US" altLang="en-US" sz="2800" smtClean="0"/>
              <a:t>“Bite their tongue”</a:t>
            </a:r>
          </a:p>
          <a:p>
            <a:pPr lvl="1">
              <a:spcBef>
                <a:spcPct val="0"/>
              </a:spcBef>
            </a:pPr>
            <a:r>
              <a:rPr lang="en-US" altLang="en-US" sz="2800" smtClean="0"/>
              <a:t>Pursue individual activities</a:t>
            </a:r>
          </a:p>
          <a:p>
            <a:pPr lvl="1">
              <a:spcBef>
                <a:spcPct val="0"/>
              </a:spcBef>
            </a:pPr>
            <a:r>
              <a:rPr lang="en-US" altLang="en-US" sz="2800" smtClean="0"/>
              <a:t>Just “let it go” or tune it out</a:t>
            </a:r>
          </a:p>
        </p:txBody>
      </p:sp>
      <p:sp>
        <p:nvSpPr>
          <p:cNvPr id="68612" name="Content Placeholder 12"/>
          <p:cNvSpPr>
            <a:spLocks noGrp="1"/>
          </p:cNvSpPr>
          <p:nvPr>
            <p:ph sz="half" idx="2"/>
          </p:nvPr>
        </p:nvSpPr>
        <p:spPr>
          <a:xfrm>
            <a:off x="4648200" y="2233613"/>
            <a:ext cx="4038600" cy="4525962"/>
          </a:xfrm>
        </p:spPr>
        <p:txBody>
          <a:bodyPr/>
          <a:lstStyle/>
          <a:p>
            <a:pPr lvl="1">
              <a:spcBef>
                <a:spcPct val="0"/>
              </a:spcBef>
            </a:pPr>
            <a:r>
              <a:rPr lang="en-US" altLang="en-US" sz="2800" smtClean="0"/>
              <a:t>Strive to see the other person’s point of view</a:t>
            </a:r>
          </a:p>
          <a:p>
            <a:pPr lvl="1">
              <a:spcBef>
                <a:spcPct val="0"/>
              </a:spcBef>
            </a:pPr>
            <a:r>
              <a:rPr lang="en-US" altLang="en-US" sz="2800" smtClean="0"/>
              <a:t>Offer alternatives to problematic behavior</a:t>
            </a:r>
          </a:p>
          <a:p>
            <a:pPr lvl="1">
              <a:spcBef>
                <a:spcPct val="0"/>
              </a:spcBef>
            </a:pPr>
            <a:r>
              <a:rPr lang="en-US" altLang="en-US" sz="2800" smtClean="0"/>
              <a:t>Work to calm others down</a:t>
            </a:r>
          </a:p>
          <a:p>
            <a:pPr lvl="1">
              <a:spcBef>
                <a:spcPct val="0"/>
              </a:spcBef>
            </a:pPr>
            <a:r>
              <a:rPr lang="en-US" altLang="en-US" sz="2800" smtClean="0"/>
              <a:t>Spend time with pets</a:t>
            </a:r>
          </a:p>
          <a:p>
            <a:pPr lvl="1">
              <a:spcBef>
                <a:spcPct val="0"/>
              </a:spcBef>
            </a:pPr>
            <a:r>
              <a:rPr lang="en-US" altLang="en-US" sz="2800" smtClean="0"/>
              <a:t>Relationship with a supportive individual</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8618" name="TextBox 13"/>
          <p:cNvSpPr txBox="1">
            <a:spLocks noChangeArrowheads="1"/>
          </p:cNvSpPr>
          <p:nvPr/>
        </p:nvSpPr>
        <p:spPr bwMode="auto">
          <a:xfrm>
            <a:off x="457200" y="1279525"/>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1" hangingPunct="1"/>
            <a:r>
              <a:rPr lang="en-US" altLang="en-US" sz="2800" smtClean="0">
                <a:solidFill>
                  <a:prstClr val="black"/>
                </a:solidFill>
              </a:rPr>
              <a:t>Seniors demonstrate extraordinary strategies for coping with challenging social relationships:</a:t>
            </a:r>
          </a:p>
          <a:p>
            <a:pPr defTabSz="457200" eaLnBrk="1" hangingPunct="1"/>
            <a:endParaRPr lang="en-US" altLang="en-US" sz="1800" smtClean="0">
              <a:solidFill>
                <a:prstClr val="black"/>
              </a:solidFill>
            </a:endParaRPr>
          </a:p>
        </p:txBody>
      </p:sp>
      <p:sp>
        <p:nvSpPr>
          <p:cNvPr id="68619"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5AA738E-2A9F-4FE7-A105-A35948335E5D}" type="slidenum">
              <a:rPr lang="en-US" altLang="en-US" sz="1200">
                <a:solidFill>
                  <a:srgbClr val="898989"/>
                </a:solidFill>
                <a:latin typeface="Calibri" panose="020F0502020204030204" pitchFamily="34" charset="0"/>
              </a:rPr>
              <a:pPr eaLnBrk="1" hangingPunct="1"/>
              <a:t>33</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4114086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382588"/>
            <a:ext cx="8229600" cy="1143000"/>
          </a:xfrm>
        </p:spPr>
        <p:txBody>
          <a:bodyPr wrap="none"/>
          <a:lstStyle/>
          <a:p>
            <a:pPr algn="l" eaLnBrk="1" hangingPunct="1"/>
            <a:r>
              <a:rPr lang="en-US" altLang="en-US" smtClean="0">
                <a:latin typeface="Gill Sans MT" panose="020B0502020104020203" pitchFamily="34" charset="0"/>
                <a:cs typeface="Arial" panose="020B0604020202020204" pitchFamily="34" charset="0"/>
              </a:rPr>
              <a:t>Some People Have Difficulty Coping</a:t>
            </a:r>
          </a:p>
        </p:txBody>
      </p:sp>
      <p:graphicFrame>
        <p:nvGraphicFramePr>
          <p:cNvPr id="13" name="Content Placeholder 12"/>
          <p:cNvGraphicFramePr>
            <a:graphicFrameLocks noGrp="1"/>
          </p:cNvGraphicFramePr>
          <p:nvPr>
            <p:ph idx="1"/>
          </p:nvPr>
        </p:nvGraphicFramePr>
        <p:xfrm>
          <a:off x="457200" y="1525588"/>
          <a:ext cx="8229600" cy="4723132"/>
        </p:xfrm>
        <a:graphic>
          <a:graphicData uri="http://schemas.openxmlformats.org/drawingml/2006/table">
            <a:tbl>
              <a:tblPr/>
              <a:tblGrid>
                <a:gridCol w="2057400"/>
                <a:gridCol w="2057400"/>
                <a:gridCol w="2057400"/>
                <a:gridCol w="2057400"/>
              </a:tblGrid>
              <a:tr h="75406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3200" b="1" i="1"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Average Differences by Level of Distress </a:t>
                      </a:r>
                      <a:endParaRPr kumimoji="0" lang="en-US" altLang="en-US" sz="32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540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Cognitive impairment</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22.00 (3.64)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22.57 (4.99)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540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Depression</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3.50 (2.62)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7.42 (4.07)</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-2.442**</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540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Self-esteem</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23.25 (4.20)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18.64 (8.14)</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1.749*</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5406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Lifetime trauma</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7.0 (3.50)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7.42 (3.63)</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Times New Roman" panose="02020603050405020304" pitchFamily="18" charset="0"/>
                          <a:ea typeface="MS PGothic" panose="020B0600070205080204" pitchFamily="34" charset="-128"/>
                        </a:rPr>
                        <a:t>-.270</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754063">
                <a:tc gridSpan="4">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eaLnBrk="0" hangingPunct="0">
                        <a:spcBef>
                          <a:spcPct val="20000"/>
                        </a:spcBef>
                        <a:defRPr sz="2000">
                          <a:solidFill>
                            <a:schemeClr val="tx1"/>
                          </a:solidFill>
                          <a:latin typeface="Calibri" panose="020F0502020204030204" pitchFamily="34" charset="0"/>
                          <a:ea typeface="MS PGothic" panose="020B0600070205080204" pitchFamily="34" charset="-128"/>
                        </a:defRPr>
                      </a:lvl3pPr>
                      <a:lvl4pPr eaLnBrk="0" hangingPunct="0">
                        <a:spcBef>
                          <a:spcPct val="20000"/>
                        </a:spcBef>
                        <a:defRPr>
                          <a:solidFill>
                            <a:schemeClr val="tx1"/>
                          </a:solidFill>
                          <a:latin typeface="Calibri" panose="020F0502020204030204" pitchFamily="34" charset="0"/>
                          <a:ea typeface="MS PGothic" panose="020B0600070205080204" pitchFamily="34" charset="-128"/>
                        </a:defRPr>
                      </a:lvl4pPr>
                      <a:lvl5pPr eaLnBrk="0" hangingPunct="0">
                        <a:spcBef>
                          <a:spcPct val="20000"/>
                        </a:spcBef>
                        <a:defRPr>
                          <a:solidFill>
                            <a:schemeClr val="tx1"/>
                          </a:solidFill>
                          <a:latin typeface="Calibri" panose="020F0502020204030204" pitchFamily="34" charset="0"/>
                          <a:ea typeface="MS PGothic"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t>
                      </a:r>
                      <a:r>
                        <a:rPr kumimoji="0" lang="en-US" altLang="en-US" sz="24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p </a:t>
                      </a: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&lt; .10;</a:t>
                      </a:r>
                      <a:r>
                        <a:rPr kumimoji="0" lang="en-US" altLang="en-US" sz="24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**p</a:t>
                      </a: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&lt; .05 </a:t>
                      </a:r>
                      <a:r>
                        <a:rPr kumimoji="0" lang="en-US" altLang="en-US" sz="2400" b="0" i="1"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n</a:t>
                      </a:r>
                      <a:r>
                        <a:rPr kumimoji="0" lang="en-US" altLang="en-US" sz="24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 = 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70690"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EDC4BFC-31ED-40CE-8EE8-7B0A6F247C3E}" type="slidenum">
              <a:rPr lang="en-US" altLang="en-US" sz="1200">
                <a:solidFill>
                  <a:srgbClr val="898989"/>
                </a:solidFill>
                <a:latin typeface="Calibri" panose="020F0502020204030204" pitchFamily="34" charset="0"/>
              </a:rPr>
              <a:pPr eaLnBrk="1" hangingPunct="1"/>
              <a:t>34</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56173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382588"/>
            <a:ext cx="8229600" cy="1143000"/>
          </a:xfrm>
        </p:spPr>
        <p:txBody>
          <a:bodyPr wrap="none"/>
          <a:lstStyle/>
          <a:p>
            <a:pPr algn="l" eaLnBrk="1" hangingPunct="1"/>
            <a:r>
              <a:rPr lang="en-US" altLang="en-US" smtClean="0">
                <a:latin typeface="Gill Sans MT" panose="020B0502020104020203" pitchFamily="34" charset="0"/>
                <a:cs typeface="Arial" panose="020B0604020202020204" pitchFamily="34" charset="0"/>
              </a:rPr>
              <a:t>Bullying Warning Signs</a:t>
            </a:r>
          </a:p>
        </p:txBody>
      </p:sp>
      <p:sp>
        <p:nvSpPr>
          <p:cNvPr id="72707" name="Content Placeholder 15"/>
          <p:cNvSpPr>
            <a:spLocks noGrp="1"/>
          </p:cNvSpPr>
          <p:nvPr>
            <p:ph idx="1"/>
          </p:nvPr>
        </p:nvSpPr>
        <p:spPr/>
        <p:txBody>
          <a:bodyPr/>
          <a:lstStyle/>
          <a:p>
            <a:r>
              <a:rPr lang="en-US" altLang="en-US" smtClean="0"/>
              <a:t>Individuals who are being bullied may exhibit these behaviors:</a:t>
            </a:r>
          </a:p>
          <a:p>
            <a:pPr lvl="1"/>
            <a:r>
              <a:rPr lang="en-US" altLang="en-US" smtClean="0"/>
              <a:t>Self isolation</a:t>
            </a:r>
          </a:p>
          <a:p>
            <a:pPr lvl="1"/>
            <a:r>
              <a:rPr lang="en-US" altLang="en-US" smtClean="0"/>
              <a:t>Avoidance of specific areas or activities</a:t>
            </a:r>
          </a:p>
          <a:p>
            <a:pPr lvl="1"/>
            <a:r>
              <a:rPr lang="en-US" altLang="en-US" smtClean="0"/>
              <a:t>Take long circuitous routes to get to and from communal areas</a:t>
            </a:r>
          </a:p>
          <a:p>
            <a:pPr lvl="1"/>
            <a:r>
              <a:rPr lang="en-US" altLang="en-US" smtClean="0"/>
              <a:t>Vague complaints “They don’t like me” or “They won’t let me.”</a:t>
            </a:r>
          </a:p>
          <a:p>
            <a:pPr lvl="1"/>
            <a:r>
              <a:rPr lang="en-US" altLang="en-US" smtClean="0"/>
              <a:t>Depressed mood</a:t>
            </a:r>
          </a:p>
          <a:p>
            <a:endParaRPr lang="en-US" altLang="en-US" smtClean="0"/>
          </a:p>
        </p:txBody>
      </p:sp>
      <p:sp>
        <p:nvSpPr>
          <p:cNvPr id="72708"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DE5EBFB-DEFC-4825-BFF3-511AC977C007}" type="slidenum">
              <a:rPr lang="en-US" altLang="en-US" sz="1200">
                <a:solidFill>
                  <a:srgbClr val="898989"/>
                </a:solidFill>
                <a:latin typeface="Calibri" panose="020F0502020204030204" pitchFamily="34" charset="0"/>
              </a:rPr>
              <a:pPr eaLnBrk="1" hangingPunct="1"/>
              <a:t>35</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3827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382588"/>
            <a:ext cx="8229600" cy="1143000"/>
          </a:xfrm>
        </p:spPr>
        <p:txBody>
          <a:bodyPr wrap="none"/>
          <a:lstStyle/>
          <a:p>
            <a:pPr algn="l" eaLnBrk="1" hangingPunct="1"/>
            <a:r>
              <a:rPr lang="en-US" altLang="en-US" smtClean="0">
                <a:latin typeface="Gill Sans MT" panose="020B0502020104020203" pitchFamily="34" charset="0"/>
                <a:cs typeface="Arial" panose="020B0604020202020204" pitchFamily="34" charset="0"/>
              </a:rPr>
              <a:t>Bullying Warning Signs</a:t>
            </a:r>
          </a:p>
        </p:txBody>
      </p:sp>
      <p:sp>
        <p:nvSpPr>
          <p:cNvPr id="74755" name="Content Placeholder 15"/>
          <p:cNvSpPr>
            <a:spLocks noGrp="1"/>
          </p:cNvSpPr>
          <p:nvPr>
            <p:ph idx="1"/>
          </p:nvPr>
        </p:nvSpPr>
        <p:spPr/>
        <p:txBody>
          <a:bodyPr/>
          <a:lstStyle/>
          <a:p>
            <a:r>
              <a:rPr lang="en-US" altLang="en-US" smtClean="0"/>
              <a:t>Individuals who bully their peers may exhibit these behaviors:</a:t>
            </a:r>
          </a:p>
          <a:p>
            <a:pPr lvl="1"/>
            <a:r>
              <a:rPr lang="en-US" altLang="en-US" smtClean="0"/>
              <a:t>Intimidate staff</a:t>
            </a:r>
          </a:p>
          <a:p>
            <a:pPr lvl="1"/>
            <a:r>
              <a:rPr lang="en-US" altLang="en-US" smtClean="0"/>
              <a:t>Often tell others what to do using a bossy style</a:t>
            </a:r>
          </a:p>
          <a:p>
            <a:pPr lvl="1"/>
            <a:r>
              <a:rPr lang="en-US" altLang="en-US" smtClean="0"/>
              <a:t>Criticize others or lack empathy toward them</a:t>
            </a:r>
          </a:p>
          <a:p>
            <a:pPr lvl="1"/>
            <a:r>
              <a:rPr lang="en-US" altLang="en-US" smtClean="0"/>
              <a:t>Make repeated complaints about others</a:t>
            </a:r>
          </a:p>
          <a:p>
            <a:pPr lvl="2"/>
            <a:r>
              <a:rPr lang="en-US" altLang="en-US" smtClean="0"/>
              <a:t>Be aware that individuals who complain in a powerful, outraged style about others’ picking on them are often bullies themselves!</a:t>
            </a:r>
          </a:p>
          <a:p>
            <a:endParaRPr lang="en-US" altLang="en-US" smtClean="0"/>
          </a:p>
          <a:p>
            <a:endParaRPr lang="en-US" altLang="en-US" smtClean="0"/>
          </a:p>
        </p:txBody>
      </p:sp>
      <p:sp>
        <p:nvSpPr>
          <p:cNvPr id="74756"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37DC00E-D51A-4BA4-88B9-6073221FB8DB}" type="slidenum">
              <a:rPr lang="en-US" altLang="en-US" sz="1200">
                <a:solidFill>
                  <a:srgbClr val="898989"/>
                </a:solidFill>
                <a:latin typeface="Calibri" panose="020F0502020204030204" pitchFamily="34" charset="0"/>
              </a:rPr>
              <a:pPr eaLnBrk="1" hangingPunct="1"/>
              <a:t>36</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18094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914400" y="660400"/>
            <a:ext cx="7772400" cy="1470025"/>
          </a:xfrm>
        </p:spPr>
        <p:txBody>
          <a:bodyPr wrap="none"/>
          <a:lstStyle/>
          <a:p>
            <a:pPr eaLnBrk="1" hangingPunct="1"/>
            <a:r>
              <a:rPr lang="en-US" altLang="en-US" smtClean="0">
                <a:latin typeface="Gill Sans MT" panose="020B0502020104020203" pitchFamily="34" charset="0"/>
                <a:cs typeface="Arial" panose="020B0604020202020204" pitchFamily="34" charset="0"/>
              </a:rPr>
              <a:t>We have learned a lot about </a:t>
            </a:r>
            <a:br>
              <a:rPr lang="en-US" altLang="en-US" smtClean="0">
                <a:latin typeface="Gill Sans MT" panose="020B0502020104020203" pitchFamily="34" charset="0"/>
                <a:cs typeface="Arial" panose="020B0604020202020204" pitchFamily="34" charset="0"/>
              </a:rPr>
            </a:br>
            <a:r>
              <a:rPr lang="en-US" altLang="en-US" smtClean="0">
                <a:latin typeface="Gill Sans MT" panose="020B0502020104020203" pitchFamily="34" charset="0"/>
                <a:cs typeface="Arial" panose="020B0604020202020204" pitchFamily="34" charset="0"/>
              </a:rPr>
              <a:t>bullying among older adults…</a:t>
            </a:r>
          </a:p>
        </p:txBody>
      </p:sp>
      <p:sp>
        <p:nvSpPr>
          <p:cNvPr id="76803" name="Content Placeholder 15"/>
          <p:cNvSpPr>
            <a:spLocks noGrp="1"/>
          </p:cNvSpPr>
          <p:nvPr>
            <p:ph type="subTitle" idx="1"/>
          </p:nvPr>
        </p:nvSpPr>
        <p:spPr>
          <a:xfrm>
            <a:off x="1371600" y="2133600"/>
            <a:ext cx="6400800" cy="1752600"/>
          </a:xfrm>
        </p:spPr>
        <p:txBody>
          <a:bodyPr/>
          <a:lstStyle/>
          <a:p>
            <a:r>
              <a:rPr lang="en-US" altLang="en-US" sz="4000" i="1" smtClean="0">
                <a:solidFill>
                  <a:srgbClr val="0000FF"/>
                </a:solidFill>
              </a:rPr>
              <a:t>So what do we do about it?!</a:t>
            </a:r>
          </a:p>
        </p:txBody>
      </p:sp>
      <p:sp>
        <p:nvSpPr>
          <p:cNvPr id="76804"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FD85476-A5AC-4967-BF72-8BA7BAFE8AA7}" type="slidenum">
              <a:rPr lang="en-US" altLang="en-US" sz="1200">
                <a:solidFill>
                  <a:srgbClr val="898989"/>
                </a:solidFill>
                <a:latin typeface="Calibri" panose="020F0502020204030204" pitchFamily="34" charset="0"/>
              </a:rPr>
              <a:pPr eaLnBrk="1" hangingPunct="1"/>
              <a:t>37</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76810" name="Picture 5"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2400" y="3140075"/>
            <a:ext cx="4241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5897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Organizational Level Interventions</a:t>
            </a:r>
          </a:p>
        </p:txBody>
      </p:sp>
      <p:pic>
        <p:nvPicPr>
          <p:cNvPr id="78851" name="Content Placeholder 12" descr="peace_bully.gi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287588"/>
            <a:ext cx="8229600" cy="2719387"/>
          </a:xfrm>
        </p:spPr>
      </p:pic>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78857"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6764B76-A053-47F7-8C41-DC15D87B8C65}" type="slidenum">
              <a:rPr lang="en-US" altLang="en-US" sz="1200">
                <a:solidFill>
                  <a:srgbClr val="898989"/>
                </a:solidFill>
                <a:latin typeface="Calibri" panose="020F0502020204030204" pitchFamily="34" charset="0"/>
              </a:rPr>
              <a:pPr eaLnBrk="1" hangingPunct="1"/>
              <a:t>38</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3964650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Three-tiered Intervention Model</a:t>
            </a:r>
          </a:p>
        </p:txBody>
      </p:sp>
      <p:sp>
        <p:nvSpPr>
          <p:cNvPr id="80899" name="Content Placeholder 8"/>
          <p:cNvSpPr>
            <a:spLocks noGrp="1"/>
          </p:cNvSpPr>
          <p:nvPr>
            <p:ph idx="1"/>
          </p:nvPr>
        </p:nvSpPr>
        <p:spPr>
          <a:xfrm>
            <a:off x="457200" y="1384300"/>
            <a:ext cx="8229600" cy="4525963"/>
          </a:xfrm>
        </p:spPr>
        <p:txBody>
          <a:bodyPr/>
          <a:lstStyle/>
          <a:p>
            <a:r>
              <a:rPr lang="en-US" altLang="en-US" smtClean="0"/>
              <a:t>Preventing and minimizing bullying behavior requires intervention at multiple levels:</a:t>
            </a:r>
          </a:p>
          <a:p>
            <a:pPr lvl="1"/>
            <a:r>
              <a:rPr lang="en-US" altLang="en-US" smtClean="0"/>
              <a:t>Organization</a:t>
            </a:r>
          </a:p>
          <a:p>
            <a:pPr lvl="1"/>
            <a:r>
              <a:rPr lang="en-US" altLang="en-US" smtClean="0"/>
              <a:t>Bully</a:t>
            </a:r>
          </a:p>
          <a:p>
            <a:pPr lvl="1"/>
            <a:r>
              <a:rPr lang="en-US" altLang="en-US" smtClean="0"/>
              <a:t>Victim/Target</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0905"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23CDB13-D1C6-4AC5-BFE0-1506DCBD88A2}" type="slidenum">
              <a:rPr lang="en-US" altLang="en-US" sz="1200">
                <a:solidFill>
                  <a:srgbClr val="898989"/>
                </a:solidFill>
                <a:latin typeface="Calibri" panose="020F0502020204030204" pitchFamily="34" charset="0"/>
              </a:rPr>
              <a:pPr eaLnBrk="1" hangingPunct="1"/>
              <a:t>39</a:t>
            </a:fld>
            <a:endParaRPr lang="en-US" altLang="en-US" sz="1200">
              <a:solidFill>
                <a:srgbClr val="898989"/>
              </a:solidFill>
              <a:latin typeface="Calibri" panose="020F0502020204030204" pitchFamily="34" charset="0"/>
            </a:endParaRPr>
          </a:p>
        </p:txBody>
      </p:sp>
      <p:pic>
        <p:nvPicPr>
          <p:cNvPr id="80906" name="Picture 7" descr="No-Bullying-Sign-K-7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263" y="4452938"/>
            <a:ext cx="2471737"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403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014" y="427051"/>
            <a:ext cx="8438670" cy="990600"/>
          </a:xfrm>
        </p:spPr>
        <p:txBody>
          <a:bodyPr>
            <a:normAutofit fontScale="90000"/>
          </a:bodyPr>
          <a:lstStyle/>
          <a:p>
            <a:r>
              <a:rPr lang="en-US" b="1" dirty="0" smtClean="0"/>
              <a:t>Why Are We Talking About Bullying?</a:t>
            </a:r>
            <a:endParaRPr lang="en-US" b="1" dirty="0"/>
          </a:p>
        </p:txBody>
      </p:sp>
      <p:sp>
        <p:nvSpPr>
          <p:cNvPr id="4" name="Content Placeholder 3"/>
          <p:cNvSpPr>
            <a:spLocks noGrp="1"/>
          </p:cNvSpPr>
          <p:nvPr>
            <p:ph sz="half" idx="2"/>
          </p:nvPr>
        </p:nvSpPr>
        <p:spPr>
          <a:xfrm>
            <a:off x="4386137" y="1451467"/>
            <a:ext cx="4605463" cy="5357131"/>
          </a:xfrm>
        </p:spPr>
        <p:txBody>
          <a:bodyPr/>
          <a:lstStyle/>
          <a:p>
            <a:r>
              <a:rPr lang="en-US" sz="2300" b="1" dirty="0" smtClean="0"/>
              <a:t>It happens, but is often not addressed.</a:t>
            </a:r>
          </a:p>
          <a:p>
            <a:endParaRPr lang="en-US" sz="2300" b="1" dirty="0"/>
          </a:p>
          <a:p>
            <a:r>
              <a:rPr lang="en-US" sz="2300" b="1" dirty="0" smtClean="0"/>
              <a:t>Aggressive behavior is often a symptom of an unmet need.</a:t>
            </a:r>
          </a:p>
          <a:p>
            <a:endParaRPr lang="en-US" sz="2300" b="1" dirty="0"/>
          </a:p>
          <a:p>
            <a:r>
              <a:rPr lang="en-US" sz="2300" b="1" dirty="0" smtClean="0"/>
              <a:t>Bullying negatively impacts all residents involved.</a:t>
            </a:r>
          </a:p>
          <a:p>
            <a:endParaRPr lang="en-US" sz="2300" b="1" dirty="0"/>
          </a:p>
          <a:p>
            <a:r>
              <a:rPr lang="en-US" sz="2300" b="1" dirty="0" smtClean="0"/>
              <a:t>Every resident has the right to individualized care and to be free from mistreatment.</a:t>
            </a:r>
          </a:p>
          <a:p>
            <a:endParaRPr lang="en-US" dirty="0"/>
          </a:p>
          <a:p>
            <a:endParaRPr lang="en-US" dirty="0"/>
          </a:p>
        </p:txBody>
      </p:sp>
      <p:sp>
        <p:nvSpPr>
          <p:cNvPr id="5" name="TextBox 4"/>
          <p:cNvSpPr txBox="1"/>
          <p:nvPr/>
        </p:nvSpPr>
        <p:spPr>
          <a:xfrm rot="21400751">
            <a:off x="257331" y="1557817"/>
            <a:ext cx="3429000" cy="769441"/>
          </a:xfrm>
          <a:prstGeom prst="rect">
            <a:avLst/>
          </a:prstGeom>
          <a:noFill/>
        </p:spPr>
        <p:txBody>
          <a:bodyPr wrap="square" rtlCol="0">
            <a:spAutoFit/>
          </a:bodyPr>
          <a:lstStyle/>
          <a:p>
            <a:r>
              <a:rPr lang="en-US" sz="2200" b="1" dirty="0" smtClean="0">
                <a:solidFill>
                  <a:schemeClr val="bg2">
                    <a:lumMod val="10000"/>
                  </a:schemeClr>
                </a:solidFill>
                <a:latin typeface="Bookman Old Style" panose="02050604050505020204" pitchFamily="18" charset="0"/>
              </a:rPr>
              <a:t>Older Adults Can Be Bullies, Too</a:t>
            </a:r>
            <a:endParaRPr lang="en-US" sz="2200" b="1" dirty="0">
              <a:solidFill>
                <a:schemeClr val="bg2">
                  <a:lumMod val="10000"/>
                </a:schemeClr>
              </a:solidFill>
              <a:latin typeface="Bookman Old Style" panose="02050604050505020204" pitchFamily="18" charset="0"/>
            </a:endParaRPr>
          </a:p>
        </p:txBody>
      </p:sp>
      <p:sp>
        <p:nvSpPr>
          <p:cNvPr id="6" name="TextBox 5"/>
          <p:cNvSpPr txBox="1"/>
          <p:nvPr/>
        </p:nvSpPr>
        <p:spPr>
          <a:xfrm>
            <a:off x="833771" y="2725612"/>
            <a:ext cx="3591503" cy="430887"/>
          </a:xfrm>
          <a:prstGeom prst="rect">
            <a:avLst/>
          </a:prstGeom>
          <a:noFill/>
        </p:spPr>
        <p:txBody>
          <a:bodyPr wrap="square" rtlCol="0">
            <a:spAutoFit/>
          </a:bodyPr>
          <a:lstStyle/>
          <a:p>
            <a:r>
              <a:rPr lang="en-US" sz="2200" b="1" dirty="0" smtClean="0">
                <a:solidFill>
                  <a:schemeClr val="bg2">
                    <a:lumMod val="10000"/>
                  </a:schemeClr>
                </a:solidFill>
                <a:latin typeface="Century Gothic" panose="020B0502020202020204" pitchFamily="34" charset="0"/>
              </a:rPr>
              <a:t>No Age Limit on Bullying</a:t>
            </a:r>
            <a:endParaRPr lang="en-US" sz="2200" b="1" dirty="0">
              <a:solidFill>
                <a:schemeClr val="bg2">
                  <a:lumMod val="10000"/>
                </a:schemeClr>
              </a:solidFill>
              <a:latin typeface="Century Gothic" panose="020B0502020202020204" pitchFamily="34" charset="0"/>
            </a:endParaRPr>
          </a:p>
        </p:txBody>
      </p:sp>
      <p:sp>
        <p:nvSpPr>
          <p:cNvPr id="7" name="TextBox 6"/>
          <p:cNvSpPr txBox="1"/>
          <p:nvPr/>
        </p:nvSpPr>
        <p:spPr>
          <a:xfrm rot="599740">
            <a:off x="195772" y="3697626"/>
            <a:ext cx="4264087" cy="830997"/>
          </a:xfrm>
          <a:prstGeom prst="rect">
            <a:avLst/>
          </a:prstGeom>
          <a:noFill/>
        </p:spPr>
        <p:txBody>
          <a:bodyPr wrap="square" rtlCol="0">
            <a:spAutoFit/>
          </a:bodyPr>
          <a:lstStyle/>
          <a:p>
            <a:r>
              <a:rPr lang="en-US" sz="2400" b="1" dirty="0" smtClean="0">
                <a:solidFill>
                  <a:schemeClr val="bg2">
                    <a:lumMod val="10000"/>
                  </a:schemeClr>
                </a:solidFill>
                <a:latin typeface="Courier New" panose="02070309020205020404" pitchFamily="49" charset="0"/>
                <a:cs typeface="Courier New" panose="02070309020205020404" pitchFamily="49" charset="0"/>
              </a:rPr>
              <a:t>Mean Girls in Assisted Living</a:t>
            </a:r>
            <a:endParaRPr lang="en-US" sz="2400" b="1" dirty="0">
              <a:solidFill>
                <a:schemeClr val="bg2">
                  <a:lumMod val="10000"/>
                </a:schemeClr>
              </a:solidFill>
              <a:latin typeface="Courier New" panose="02070309020205020404" pitchFamily="49" charset="0"/>
              <a:cs typeface="Courier New" panose="02070309020205020404" pitchFamily="49" charset="0"/>
            </a:endParaRPr>
          </a:p>
        </p:txBody>
      </p:sp>
      <p:sp>
        <p:nvSpPr>
          <p:cNvPr id="8" name="TextBox 7"/>
          <p:cNvSpPr txBox="1"/>
          <p:nvPr/>
        </p:nvSpPr>
        <p:spPr>
          <a:xfrm>
            <a:off x="195137" y="4768233"/>
            <a:ext cx="4191000" cy="1107996"/>
          </a:xfrm>
          <a:prstGeom prst="rect">
            <a:avLst/>
          </a:prstGeom>
          <a:noFill/>
        </p:spPr>
        <p:txBody>
          <a:bodyPr wrap="square" rtlCol="0">
            <a:spAutoFit/>
          </a:bodyPr>
          <a:lstStyle/>
          <a:p>
            <a:r>
              <a:rPr lang="en-US" sz="2200" b="1" dirty="0" smtClean="0">
                <a:solidFill>
                  <a:schemeClr val="bg2">
                    <a:lumMod val="10000"/>
                  </a:schemeClr>
                </a:solidFill>
                <a:latin typeface="Times New Roman" panose="02020603050405020304" pitchFamily="18" charset="0"/>
                <a:cs typeface="Times New Roman" panose="02020603050405020304" pitchFamily="18" charset="0"/>
              </a:rPr>
              <a:t>Bullying is Ageless: Conflict and Violence Widespread in Nursing Homes, Study Finds</a:t>
            </a:r>
            <a:endParaRPr lang="en-US" sz="2200" b="1" dirty="0">
              <a:solidFill>
                <a:schemeClr val="bg2">
                  <a:lumMod val="10000"/>
                </a:schemeClr>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8934" y="5603254"/>
            <a:ext cx="1524000" cy="1205345"/>
          </a:xfrm>
          <a:prstGeom prst="rect">
            <a:avLst/>
          </a:prstGeom>
        </p:spPr>
      </p:pic>
    </p:spTree>
    <p:extLst>
      <p:ext uri="{BB962C8B-B14F-4D97-AF65-F5344CB8AC3E}">
        <p14:creationId xmlns:p14="http://schemas.microsoft.com/office/powerpoint/2010/main" val="37740806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Organizational Level Intervention</a:t>
            </a:r>
          </a:p>
        </p:txBody>
      </p:sp>
      <p:sp>
        <p:nvSpPr>
          <p:cNvPr id="82947" name="Content Placeholder 8"/>
          <p:cNvSpPr>
            <a:spLocks noGrp="1"/>
          </p:cNvSpPr>
          <p:nvPr>
            <p:ph idx="1"/>
          </p:nvPr>
        </p:nvSpPr>
        <p:spPr>
          <a:xfrm>
            <a:off x="457200" y="1384300"/>
            <a:ext cx="8229600" cy="4525963"/>
          </a:xfrm>
        </p:spPr>
        <p:txBody>
          <a:bodyPr/>
          <a:lstStyle/>
          <a:p>
            <a:pPr eaLnBrk="1" hangingPunct="1"/>
            <a:r>
              <a:rPr lang="en-US" altLang="en-US" sz="3600" smtClean="0">
                <a:latin typeface="Gill Sans MT" panose="020B0502020104020203" pitchFamily="34" charset="0"/>
              </a:rPr>
              <a:t>The goal is to create caring communities for residents and staff.</a:t>
            </a:r>
          </a:p>
          <a:p>
            <a:pPr eaLnBrk="1" hangingPunct="1"/>
            <a:r>
              <a:rPr lang="en-US" altLang="en-US" sz="3600" u="sng" smtClean="0"/>
              <a:t>Caring</a:t>
            </a:r>
            <a:r>
              <a:rPr lang="en-US" altLang="en-US" sz="3600" smtClean="0"/>
              <a:t> is feeling and exhibiting concern and empathy for others. </a:t>
            </a:r>
          </a:p>
          <a:p>
            <a:pPr eaLnBrk="1" hangingPunct="1"/>
            <a:r>
              <a:rPr lang="en-US" altLang="en-US" sz="3600" u="sng" smtClean="0"/>
              <a:t>Empathy</a:t>
            </a:r>
            <a:r>
              <a:rPr lang="en-US" altLang="en-US" sz="3600" smtClean="0"/>
              <a:t> is the capacity to recognize and share feelings that are being experienced by another.</a:t>
            </a:r>
          </a:p>
          <a:p>
            <a:pPr eaLnBrk="1" hangingPunct="1"/>
            <a:r>
              <a:rPr lang="en-US" altLang="en-US" sz="3600" b="1" smtClean="0"/>
              <a:t>Empathy is the best antidote to bullying!</a:t>
            </a:r>
          </a:p>
          <a:p>
            <a:pPr eaLnBrk="1" hangingPunct="1">
              <a:spcBef>
                <a:spcPct val="0"/>
              </a:spcBef>
            </a:pPr>
            <a:endParaRPr lang="en-US" altLang="en-US" sz="3600" b="1" smtClean="0">
              <a:latin typeface="Arial" panose="020B0604020202020204" pitchFamily="34" charset="0"/>
            </a:endParaRPr>
          </a:p>
          <a:p>
            <a:pPr eaLnBrk="1" hangingPunct="1"/>
            <a:endParaRPr lang="en-US" altLang="en-US" sz="3600" smtClean="0">
              <a:latin typeface="Gill Sans MT" panose="020B0502020104020203"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295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BBAE5AC-7D59-4DC7-B4CA-9656A2B46299}" type="slidenum">
              <a:rPr lang="en-US" altLang="en-US" sz="1200">
                <a:solidFill>
                  <a:srgbClr val="898989"/>
                </a:solidFill>
                <a:latin typeface="Calibri" panose="020F0502020204030204" pitchFamily="34" charset="0"/>
              </a:rPr>
              <a:pPr eaLnBrk="1" hangingPunct="1"/>
              <a:t>40</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088288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Organizational Level Interventions</a:t>
            </a:r>
          </a:p>
        </p:txBody>
      </p:sp>
      <p:sp>
        <p:nvSpPr>
          <p:cNvPr id="84995" name="Content Placeholder 8"/>
          <p:cNvSpPr>
            <a:spLocks noGrp="1"/>
          </p:cNvSpPr>
          <p:nvPr>
            <p:ph idx="1"/>
          </p:nvPr>
        </p:nvSpPr>
        <p:spPr>
          <a:xfrm>
            <a:off x="457200" y="1384300"/>
            <a:ext cx="8229600" cy="4525963"/>
          </a:xfrm>
        </p:spPr>
        <p:txBody>
          <a:bodyPr/>
          <a:lstStyle/>
          <a:p>
            <a:pPr eaLnBrk="1" hangingPunct="1"/>
            <a:r>
              <a:rPr lang="en-US" altLang="en-US" sz="3600" smtClean="0">
                <a:latin typeface="Gill Sans MT" panose="020B0502020104020203" pitchFamily="34" charset="0"/>
              </a:rPr>
              <a:t>Strive to create an environment that promotes empathy; this requires:</a:t>
            </a:r>
          </a:p>
          <a:p>
            <a:pPr lvl="1" eaLnBrk="1" hangingPunct="1"/>
            <a:r>
              <a:rPr lang="en-US" altLang="en-US" sz="3200" smtClean="0">
                <a:latin typeface="Gill Sans MT" panose="020B0502020104020203" pitchFamily="34" charset="0"/>
              </a:rPr>
              <a:t>A culture of respect</a:t>
            </a:r>
          </a:p>
          <a:p>
            <a:pPr lvl="1" eaLnBrk="1" hangingPunct="1"/>
            <a:r>
              <a:rPr lang="en-US" altLang="en-US" sz="3200" smtClean="0">
                <a:latin typeface="Gill Sans MT" panose="020B0502020104020203" pitchFamily="34" charset="0"/>
              </a:rPr>
              <a:t>Residents/consumers and staff be held accountable and responsible for their behaviors.</a:t>
            </a:r>
          </a:p>
          <a:p>
            <a:pPr lvl="1" eaLnBrk="1" hangingPunct="1"/>
            <a:r>
              <a:rPr lang="en-US" altLang="en-US" sz="3200" smtClean="0">
                <a:latin typeface="Gill Sans MT" panose="020B0502020104020203" pitchFamily="34" charset="0"/>
              </a:rPr>
              <a:t>Everyone is willing to stand up for what is right.</a:t>
            </a:r>
          </a:p>
          <a:p>
            <a:pPr lvl="1" eaLnBrk="1" hangingPunct="1"/>
            <a:r>
              <a:rPr lang="en-US" altLang="en-US" sz="3200" smtClean="0">
                <a:latin typeface="Gill Sans MT" panose="020B0502020104020203" pitchFamily="34" charset="0"/>
              </a:rPr>
              <a:t>High level of trust</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5001"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6851A17-5CA7-47FD-B508-530CA5BF9365}" type="slidenum">
              <a:rPr lang="en-US" altLang="en-US" sz="1200">
                <a:solidFill>
                  <a:srgbClr val="898989"/>
                </a:solidFill>
                <a:latin typeface="Calibri" panose="020F0502020204030204" pitchFamily="34" charset="0"/>
              </a:rPr>
              <a:pPr eaLnBrk="1" hangingPunct="1"/>
              <a:t>41</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1367914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490538"/>
            <a:ext cx="8229600" cy="1143000"/>
          </a:xfrm>
        </p:spPr>
        <p:txBody>
          <a:bodyPr/>
          <a:lstStyle/>
          <a:p>
            <a:r>
              <a:rPr lang="en-US" altLang="en-US" smtClean="0"/>
              <a:t>Organizational Level Interventions:  Civility Training</a:t>
            </a:r>
          </a:p>
        </p:txBody>
      </p:sp>
      <p:sp>
        <p:nvSpPr>
          <p:cNvPr id="87043" name="Content Placeholder 8"/>
          <p:cNvSpPr>
            <a:spLocks noGrp="1"/>
          </p:cNvSpPr>
          <p:nvPr>
            <p:ph idx="1"/>
          </p:nvPr>
        </p:nvSpPr>
        <p:spPr>
          <a:xfrm>
            <a:off x="457200" y="1771650"/>
            <a:ext cx="8229600" cy="4525963"/>
          </a:xfrm>
        </p:spPr>
        <p:txBody>
          <a:bodyPr/>
          <a:lstStyle/>
          <a:p>
            <a:r>
              <a:rPr lang="en-US" altLang="en-US" sz="2800" smtClean="0"/>
              <a:t>Nine tools for civility</a:t>
            </a:r>
          </a:p>
          <a:p>
            <a:pPr lvl="1"/>
            <a:r>
              <a:rPr lang="en-US" altLang="en-US" sz="2400" smtClean="0"/>
              <a:t>Pay attention</a:t>
            </a:r>
          </a:p>
          <a:p>
            <a:pPr lvl="1"/>
            <a:r>
              <a:rPr lang="en-US" altLang="en-US" sz="2400" smtClean="0"/>
              <a:t>Listen</a:t>
            </a:r>
          </a:p>
          <a:p>
            <a:pPr lvl="1"/>
            <a:r>
              <a:rPr lang="en-US" altLang="en-US" sz="2400" smtClean="0"/>
              <a:t>Be inclusive</a:t>
            </a:r>
          </a:p>
          <a:p>
            <a:pPr lvl="1"/>
            <a:r>
              <a:rPr lang="en-US" altLang="en-US" sz="2400" smtClean="0"/>
              <a:t>Don’t gossip</a:t>
            </a:r>
          </a:p>
          <a:p>
            <a:pPr lvl="1"/>
            <a:r>
              <a:rPr lang="en-US" altLang="en-US" sz="2400" smtClean="0"/>
              <a:t>Show respect</a:t>
            </a:r>
          </a:p>
          <a:p>
            <a:pPr lvl="1"/>
            <a:r>
              <a:rPr lang="en-US" altLang="en-US" sz="2400" smtClean="0"/>
              <a:t>Be agreeable</a:t>
            </a:r>
          </a:p>
          <a:p>
            <a:pPr lvl="1"/>
            <a:r>
              <a:rPr lang="en-US" altLang="en-US" sz="2400" smtClean="0"/>
              <a:t>Apologize</a:t>
            </a:r>
          </a:p>
          <a:p>
            <a:pPr lvl="1"/>
            <a:r>
              <a:rPr lang="en-US" altLang="en-US" sz="2400" smtClean="0"/>
              <a:t>Give constructive criticism</a:t>
            </a:r>
          </a:p>
          <a:p>
            <a:pPr lvl="1"/>
            <a:r>
              <a:rPr lang="en-US" altLang="en-US" sz="2400" smtClean="0"/>
              <a:t>Take responsibility</a:t>
            </a:r>
          </a:p>
        </p:txBody>
      </p:sp>
      <p:sp>
        <p:nvSpPr>
          <p:cNvPr id="87044"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98E2862-F5BF-4B10-AAE7-C328668FC353}" type="slidenum">
              <a:rPr lang="en-US" altLang="en-US" sz="1200">
                <a:solidFill>
                  <a:srgbClr val="898989"/>
                </a:solidFill>
                <a:latin typeface="Calibri" panose="020F0502020204030204" pitchFamily="34" charset="0"/>
              </a:rPr>
              <a:pPr eaLnBrk="1" hangingPunct="1"/>
              <a:t>42</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01717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Organizational Level Interventions</a:t>
            </a:r>
          </a:p>
        </p:txBody>
      </p:sp>
      <p:sp>
        <p:nvSpPr>
          <p:cNvPr id="89091" name="Content Placeholder 8"/>
          <p:cNvSpPr>
            <a:spLocks noGrp="1"/>
          </p:cNvSpPr>
          <p:nvPr>
            <p:ph idx="1"/>
          </p:nvPr>
        </p:nvSpPr>
        <p:spPr>
          <a:xfrm>
            <a:off x="457200" y="1384300"/>
            <a:ext cx="8229600" cy="4525963"/>
          </a:xfrm>
        </p:spPr>
        <p:txBody>
          <a:bodyPr/>
          <a:lstStyle/>
          <a:p>
            <a:pPr eaLnBrk="1" hangingPunct="1"/>
            <a:r>
              <a:rPr lang="en-US" altLang="en-US" sz="3600" smtClean="0">
                <a:latin typeface="Gill Sans MT" panose="020B0502020104020203" pitchFamily="34" charset="0"/>
              </a:rPr>
              <a:t>Key Strategies:</a:t>
            </a:r>
          </a:p>
          <a:p>
            <a:pPr lvl="1" eaLnBrk="1" hangingPunct="1"/>
            <a:r>
              <a:rPr lang="en-US" altLang="en-US" sz="3200" smtClean="0">
                <a:latin typeface="Gill Sans MT" panose="020B0502020104020203" pitchFamily="34" charset="0"/>
              </a:rPr>
              <a:t>Regular staff and resident trainings and discussions about communal living.</a:t>
            </a:r>
          </a:p>
          <a:p>
            <a:pPr lvl="1" eaLnBrk="1" hangingPunct="1"/>
            <a:r>
              <a:rPr lang="en-US" altLang="en-US" sz="3200" smtClean="0">
                <a:latin typeface="Gill Sans MT" panose="020B0502020104020203" pitchFamily="34" charset="0"/>
              </a:rPr>
              <a:t>Staff training and support around recognizing and responding to bullying and aggressive behavior.</a:t>
            </a:r>
          </a:p>
          <a:p>
            <a:pPr lvl="1" eaLnBrk="1" hangingPunct="1"/>
            <a:r>
              <a:rPr lang="en-US" altLang="en-US" sz="3200" smtClean="0">
                <a:latin typeface="Gill Sans MT" panose="020B0502020104020203" pitchFamily="34" charset="0"/>
              </a:rPr>
              <a:t>Policies and procedures that guide behavior and encourage reporting of bullying incidents.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89097"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5F387EF-BF14-466E-8609-A3564DC6E0E5}" type="slidenum">
              <a:rPr lang="en-US" altLang="en-US" sz="1200">
                <a:solidFill>
                  <a:srgbClr val="898989"/>
                </a:solidFill>
                <a:latin typeface="Calibri" panose="020F0502020204030204" pitchFamily="34" charset="0"/>
              </a:rPr>
              <a:pPr eaLnBrk="1" hangingPunct="1"/>
              <a:t>43</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5692476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Organizational Level Interventions</a:t>
            </a:r>
          </a:p>
        </p:txBody>
      </p:sp>
      <p:sp>
        <p:nvSpPr>
          <p:cNvPr id="91139" name="Content Placeholder 8"/>
          <p:cNvSpPr>
            <a:spLocks noGrp="1"/>
          </p:cNvSpPr>
          <p:nvPr>
            <p:ph idx="1"/>
          </p:nvPr>
        </p:nvSpPr>
        <p:spPr>
          <a:xfrm>
            <a:off x="457200" y="1384300"/>
            <a:ext cx="8229600" cy="4525963"/>
          </a:xfrm>
        </p:spPr>
        <p:txBody>
          <a:bodyPr/>
          <a:lstStyle/>
          <a:p>
            <a:pPr marL="328613" indent="-279400" eaLnBrk="1" hangingPunct="1"/>
            <a:r>
              <a:rPr lang="en-US" altLang="en-US" sz="3600" smtClean="0"/>
              <a:t>Other example strategies:</a:t>
            </a:r>
          </a:p>
          <a:p>
            <a:pPr marL="728663" lvl="1" indent="-279400" eaLnBrk="1" hangingPunct="1"/>
            <a:r>
              <a:rPr lang="en-US" altLang="en-US" sz="3200" smtClean="0"/>
              <a:t>Acknowledge members of your community that go out of their way to make others welcome.</a:t>
            </a:r>
          </a:p>
          <a:p>
            <a:pPr marL="728663" lvl="1" indent="-279400" eaLnBrk="1" hangingPunct="1"/>
            <a:r>
              <a:rPr lang="en-US" altLang="en-US" sz="3200" smtClean="0"/>
              <a:t>Notice acts of kindness and publically  reward them.</a:t>
            </a:r>
          </a:p>
          <a:p>
            <a:pPr marL="728663" lvl="1" indent="-279400" eaLnBrk="1" hangingPunct="1"/>
            <a:r>
              <a:rPr lang="en-US" altLang="en-US" sz="3200" smtClean="0"/>
              <a:t>Train residents in bystander intervention strategies to help them stop bullying when its observed.</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1145"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F6C8C2B-EEC6-4201-B75C-DDAAE033A16D}" type="slidenum">
              <a:rPr lang="en-US" altLang="en-US" sz="1200">
                <a:solidFill>
                  <a:srgbClr val="898989"/>
                </a:solidFill>
                <a:latin typeface="Calibri" panose="020F0502020204030204" pitchFamily="34" charset="0"/>
              </a:rPr>
              <a:pPr eaLnBrk="1" hangingPunct="1"/>
              <a:t>44</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430405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57200" y="382588"/>
            <a:ext cx="8229600" cy="1143000"/>
          </a:xfrm>
        </p:spPr>
        <p:txBody>
          <a:bodyPr/>
          <a:lstStyle/>
          <a:p>
            <a:r>
              <a:rPr lang="en-US" altLang="en-US" smtClean="0"/>
              <a:t>Example Component of Bystander Intervention Training</a:t>
            </a:r>
          </a:p>
        </p:txBody>
      </p:sp>
      <p:sp>
        <p:nvSpPr>
          <p:cNvPr id="93187"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C9DE68E-84A7-44AC-8F09-9FDAF88380FA}" type="slidenum">
              <a:rPr lang="en-US" altLang="en-US" sz="1200">
                <a:solidFill>
                  <a:srgbClr val="898989"/>
                </a:solidFill>
                <a:latin typeface="Calibri" panose="020F0502020204030204" pitchFamily="34" charset="0"/>
              </a:rPr>
              <a:pPr eaLnBrk="1" hangingPunct="1"/>
              <a:t>45</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9319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3300" y="1697038"/>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396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wrap="none"/>
          <a:lstStyle/>
          <a:p>
            <a:pPr algn="l" eaLnBrk="1" hangingPunct="1"/>
            <a:r>
              <a:rPr lang="en-US" altLang="en-US" sz="4000" smtClean="0">
                <a:latin typeface="Gill Sans MT" panose="020B0502020104020203" pitchFamily="34" charset="0"/>
                <a:cs typeface="Arial" panose="020B0604020202020204" pitchFamily="34" charset="0"/>
              </a:rPr>
              <a:t>Interventions for Individuals who Bully</a:t>
            </a:r>
          </a:p>
        </p:txBody>
      </p:sp>
      <p:sp>
        <p:nvSpPr>
          <p:cNvPr id="95235" name="Content Placeholder 8"/>
          <p:cNvSpPr>
            <a:spLocks noGrp="1"/>
          </p:cNvSpPr>
          <p:nvPr>
            <p:ph idx="1"/>
          </p:nvPr>
        </p:nvSpPr>
        <p:spPr>
          <a:xfrm>
            <a:off x="457200" y="1384300"/>
            <a:ext cx="8229600" cy="4922838"/>
          </a:xfrm>
        </p:spPr>
        <p:txBody>
          <a:bodyPr/>
          <a:lstStyle/>
          <a:p>
            <a:pPr eaLnBrk="1" hangingPunct="1"/>
            <a:r>
              <a:rPr lang="en-US" altLang="en-US" smtClean="0">
                <a:latin typeface="Gill Sans MT" panose="020B0502020104020203" pitchFamily="34" charset="0"/>
              </a:rPr>
              <a:t>Consistently set limits on bullying behavior</a:t>
            </a:r>
          </a:p>
          <a:p>
            <a:pPr eaLnBrk="1" hangingPunct="1"/>
            <a:r>
              <a:rPr lang="en-US" altLang="en-US" smtClean="0">
                <a:latin typeface="Gill Sans MT" panose="020B0502020104020203" pitchFamily="34" charset="0"/>
              </a:rPr>
              <a:t>Offer an appropriate outlet to vent frustrations</a:t>
            </a:r>
          </a:p>
          <a:p>
            <a:pPr eaLnBrk="1" hangingPunct="1"/>
            <a:r>
              <a:rPr lang="en-US" altLang="en-US" smtClean="0">
                <a:latin typeface="Gill Sans MT" panose="020B0502020104020203" pitchFamily="34" charset="0"/>
              </a:rPr>
              <a:t>Help them to:</a:t>
            </a:r>
          </a:p>
          <a:p>
            <a:pPr lvl="1" eaLnBrk="1" hangingPunct="1"/>
            <a:r>
              <a:rPr lang="en-US" altLang="en-US" smtClean="0">
                <a:latin typeface="Gill Sans MT" panose="020B0502020104020203" pitchFamily="34" charset="0"/>
              </a:rPr>
              <a:t>Identify alternative methods to feel in control</a:t>
            </a:r>
          </a:p>
          <a:p>
            <a:pPr lvl="1" eaLnBrk="1" hangingPunct="1"/>
            <a:r>
              <a:rPr lang="en-US" altLang="en-US" smtClean="0">
                <a:latin typeface="Gill Sans MT" panose="020B0502020104020203" pitchFamily="34" charset="0"/>
              </a:rPr>
              <a:t>Learn positive communication skills</a:t>
            </a:r>
          </a:p>
          <a:p>
            <a:pPr lvl="1" eaLnBrk="1" hangingPunct="1"/>
            <a:r>
              <a:rPr lang="en-US" altLang="en-US" smtClean="0">
                <a:latin typeface="Gill Sans MT" panose="020B0502020104020203" pitchFamily="34" charset="0"/>
              </a:rPr>
              <a:t>Develop empathy</a:t>
            </a:r>
          </a:p>
          <a:p>
            <a:pPr lvl="1" eaLnBrk="1" hangingPunct="1"/>
            <a:r>
              <a:rPr lang="en-US" altLang="en-US" smtClean="0">
                <a:latin typeface="Gill Sans MT" panose="020B0502020104020203" pitchFamily="34" charset="0"/>
              </a:rPr>
              <a:t>Expand their social network</a:t>
            </a:r>
          </a:p>
          <a:p>
            <a:pPr lvl="1" eaLnBrk="1" hangingPunct="1"/>
            <a:r>
              <a:rPr lang="en-US" altLang="en-US" smtClean="0">
                <a:latin typeface="Gill Sans MT" panose="020B0502020104020203" pitchFamily="34" charset="0"/>
              </a:rPr>
              <a:t>Address feeling of loss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5241"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09BAF37-004B-4D13-B204-83B4FCA26D55}" type="slidenum">
              <a:rPr lang="en-US" altLang="en-US" sz="1200">
                <a:solidFill>
                  <a:srgbClr val="898989"/>
                </a:solidFill>
                <a:latin typeface="Calibri" panose="020F0502020204030204" pitchFamily="34" charset="0"/>
              </a:rPr>
              <a:pPr eaLnBrk="1" hangingPunct="1"/>
              <a:t>46</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5945274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339725"/>
            <a:ext cx="8229600" cy="1143000"/>
          </a:xfrm>
        </p:spPr>
        <p:txBody>
          <a:bodyPr wrap="none"/>
          <a:lstStyle/>
          <a:p>
            <a:pPr algn="l" eaLnBrk="1" hangingPunct="1"/>
            <a:r>
              <a:rPr lang="en-US" altLang="en-US" sz="4000" smtClean="0">
                <a:latin typeface="Gill Sans MT" panose="020B0502020104020203" pitchFamily="34" charset="0"/>
                <a:cs typeface="Arial" panose="020B0604020202020204" pitchFamily="34" charset="0"/>
              </a:rPr>
              <a:t>Intervention for Individuals who are </a:t>
            </a:r>
            <a:br>
              <a:rPr lang="en-US" altLang="en-US" sz="4000" smtClean="0">
                <a:latin typeface="Gill Sans MT" panose="020B0502020104020203" pitchFamily="34" charset="0"/>
                <a:cs typeface="Arial" panose="020B0604020202020204" pitchFamily="34" charset="0"/>
              </a:rPr>
            </a:br>
            <a:r>
              <a:rPr lang="en-US" altLang="en-US" sz="4000" smtClean="0">
                <a:latin typeface="Gill Sans MT" panose="020B0502020104020203" pitchFamily="34" charset="0"/>
                <a:cs typeface="Arial" panose="020B0604020202020204" pitchFamily="34" charset="0"/>
              </a:rPr>
              <a:t>Bullied</a:t>
            </a:r>
          </a:p>
        </p:txBody>
      </p:sp>
      <p:sp>
        <p:nvSpPr>
          <p:cNvPr id="97283" name="Content Placeholder 8"/>
          <p:cNvSpPr>
            <a:spLocks noGrp="1"/>
          </p:cNvSpPr>
          <p:nvPr>
            <p:ph idx="1"/>
          </p:nvPr>
        </p:nvSpPr>
        <p:spPr>
          <a:xfrm>
            <a:off x="457200" y="1492250"/>
            <a:ext cx="8229600" cy="4525963"/>
          </a:xfrm>
        </p:spPr>
        <p:txBody>
          <a:bodyPr/>
          <a:lstStyle/>
          <a:p>
            <a:pPr eaLnBrk="1" hangingPunct="1"/>
            <a:r>
              <a:rPr lang="en-US" altLang="en-US" smtClean="0">
                <a:latin typeface="Gill Sans MT" panose="020B0502020104020203" pitchFamily="34" charset="0"/>
              </a:rPr>
              <a:t>Foster self worth and dignity; bolster self esteem</a:t>
            </a:r>
          </a:p>
          <a:p>
            <a:pPr eaLnBrk="1" hangingPunct="1"/>
            <a:r>
              <a:rPr lang="en-US" altLang="en-US" smtClean="0">
                <a:latin typeface="Gill Sans MT" panose="020B0502020104020203" pitchFamily="34" charset="0"/>
              </a:rPr>
              <a:t>Assure an underlying depression is recognized and treated</a:t>
            </a:r>
          </a:p>
          <a:p>
            <a:pPr eaLnBrk="1" hangingPunct="1"/>
            <a:r>
              <a:rPr lang="en-US" altLang="en-US" smtClean="0">
                <a:latin typeface="Gill Sans MT" panose="020B0502020104020203" pitchFamily="34" charset="0"/>
              </a:rPr>
              <a:t>Focus on skill development to help them avoid being victimized:</a:t>
            </a:r>
          </a:p>
          <a:p>
            <a:pPr lvl="1" eaLnBrk="1" hangingPunct="1"/>
            <a:r>
              <a:rPr lang="en-US" altLang="en-US" smtClean="0"/>
              <a:t>Standing up for one’s rights</a:t>
            </a:r>
          </a:p>
          <a:p>
            <a:pPr lvl="1"/>
            <a:r>
              <a:rPr lang="en-US" altLang="en-US" smtClean="0"/>
              <a:t>Managing feelings of anger</a:t>
            </a:r>
          </a:p>
          <a:p>
            <a:pPr lvl="1"/>
            <a:r>
              <a:rPr lang="en-US" altLang="en-US" smtClean="0"/>
              <a:t>Using direct communication strategies</a:t>
            </a:r>
            <a:endParaRPr lang="en-US" altLang="en-US" smtClean="0">
              <a:latin typeface="Gill Sans MT" panose="020B0502020104020203"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7289"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9B17039-CBEA-4723-870C-B71CFF396840}" type="slidenum">
              <a:rPr lang="en-US" altLang="en-US" sz="1200">
                <a:solidFill>
                  <a:srgbClr val="898989"/>
                </a:solidFill>
                <a:latin typeface="Calibri" panose="020F0502020204030204" pitchFamily="34" charset="0"/>
              </a:rPr>
              <a:pPr eaLnBrk="1" hangingPunct="1"/>
              <a:t>47</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9582774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425450"/>
            <a:ext cx="8229600" cy="1143000"/>
          </a:xfrm>
        </p:spPr>
        <p:txBody>
          <a:bodyPr wrap="none"/>
          <a:lstStyle/>
          <a:p>
            <a:pPr algn="l" eaLnBrk="1" hangingPunct="1"/>
            <a:r>
              <a:rPr lang="en-US" altLang="en-US" sz="4000" smtClean="0">
                <a:latin typeface="Gill Sans MT" panose="020B0502020104020203" pitchFamily="34" charset="0"/>
                <a:cs typeface="Arial" panose="020B0604020202020204" pitchFamily="34" charset="0"/>
              </a:rPr>
              <a:t>Research Participants’ Intervention Ideas</a:t>
            </a:r>
          </a:p>
        </p:txBody>
      </p:sp>
      <p:sp>
        <p:nvSpPr>
          <p:cNvPr id="99331" name="Content Placeholder 8"/>
          <p:cNvSpPr>
            <a:spLocks noGrp="1"/>
          </p:cNvSpPr>
          <p:nvPr>
            <p:ph idx="1"/>
          </p:nvPr>
        </p:nvSpPr>
        <p:spPr>
          <a:xfrm>
            <a:off x="457200" y="1384300"/>
            <a:ext cx="8229600" cy="4525963"/>
          </a:xfrm>
        </p:spPr>
        <p:txBody>
          <a:bodyPr/>
          <a:lstStyle/>
          <a:p>
            <a:pPr lvl="1">
              <a:spcBef>
                <a:spcPct val="0"/>
              </a:spcBef>
            </a:pPr>
            <a:endParaRPr lang="en-US" altLang="en-US" smtClean="0"/>
          </a:p>
          <a:p>
            <a:pPr>
              <a:spcBef>
                <a:spcPct val="0"/>
              </a:spcBef>
            </a:pPr>
            <a:r>
              <a:rPr lang="en-US" altLang="en-US" smtClean="0"/>
              <a:t>Offer anger management classes</a:t>
            </a:r>
          </a:p>
          <a:p>
            <a:pPr>
              <a:spcBef>
                <a:spcPct val="0"/>
              </a:spcBef>
            </a:pPr>
            <a:r>
              <a:rPr lang="en-US" altLang="en-US" smtClean="0"/>
              <a:t>Set limits with people who pick on others/eviction notices if they don’t improve</a:t>
            </a:r>
          </a:p>
          <a:p>
            <a:pPr>
              <a:spcBef>
                <a:spcPct val="0"/>
              </a:spcBef>
            </a:pPr>
            <a:r>
              <a:rPr lang="en-US" altLang="en-US" smtClean="0"/>
              <a:t>Hold regular meetings to promote communication among residents/tenants</a:t>
            </a:r>
          </a:p>
          <a:p>
            <a:pPr>
              <a:spcBef>
                <a:spcPct val="0"/>
              </a:spcBef>
            </a:pPr>
            <a:r>
              <a:rPr lang="en-US" altLang="en-US" smtClean="0"/>
              <a:t>Develop rules and expectations for behavior</a:t>
            </a:r>
          </a:p>
          <a:p>
            <a:pPr>
              <a:spcBef>
                <a:spcPct val="0"/>
              </a:spcBef>
            </a:pPr>
            <a:r>
              <a:rPr lang="en-US" altLang="en-US" smtClean="0"/>
              <a:t>Create partnerships between residents and facility management</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9933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40BABF1-98A0-472C-91D7-7550CA0FEDFA}" type="slidenum">
              <a:rPr lang="en-US" altLang="en-US" sz="1200">
                <a:solidFill>
                  <a:srgbClr val="898989"/>
                </a:solidFill>
                <a:latin typeface="Calibri" panose="020F0502020204030204" pitchFamily="34" charset="0"/>
              </a:rPr>
              <a:pPr eaLnBrk="1" hangingPunct="1"/>
              <a:t>48</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999985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457200" y="317500"/>
            <a:ext cx="8229600" cy="1143000"/>
          </a:xfrm>
        </p:spPr>
        <p:txBody>
          <a:bodyPr wrap="none"/>
          <a:lstStyle/>
          <a:p>
            <a:pPr algn="l" eaLnBrk="1" hangingPunct="1"/>
            <a:r>
              <a:rPr lang="en-US" altLang="en-US" sz="4000" smtClean="0">
                <a:latin typeface="Gill Sans MT" panose="020B0502020104020203" pitchFamily="34" charset="0"/>
                <a:cs typeface="Arial" panose="020B0604020202020204" pitchFamily="34" charset="0"/>
              </a:rPr>
              <a:t>Research Participants’ Intervention Ideas</a:t>
            </a:r>
            <a:endParaRPr lang="en-US" altLang="en-US" sz="4000" b="1" smtClean="0">
              <a:latin typeface="Academy Engraved LET" pitchFamily="1" charset="0"/>
              <a:cs typeface="Arial" panose="020B0604020202020204" pitchFamily="34" charset="0"/>
            </a:endParaRPr>
          </a:p>
        </p:txBody>
      </p:sp>
      <p:sp>
        <p:nvSpPr>
          <p:cNvPr id="101379" name="Content Placeholder 8"/>
          <p:cNvSpPr>
            <a:spLocks noGrp="1"/>
          </p:cNvSpPr>
          <p:nvPr>
            <p:ph idx="1"/>
          </p:nvPr>
        </p:nvSpPr>
        <p:spPr>
          <a:xfrm>
            <a:off x="457200" y="1492250"/>
            <a:ext cx="8229600" cy="4525963"/>
          </a:xfrm>
        </p:spPr>
        <p:txBody>
          <a:bodyPr/>
          <a:lstStyle/>
          <a:p>
            <a:pPr marL="0" indent="0">
              <a:buFont typeface="Arial" panose="020B0604020202020204" pitchFamily="34" charset="0"/>
              <a:buNone/>
            </a:pPr>
            <a:r>
              <a:rPr lang="en-US" altLang="en-US" i="1" smtClean="0"/>
              <a:t>“We decided to use democratic measures [to deal with problematic resident behaviors] to create a comfortable atmosphere. This is part of our cultural shift.”</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1385"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EE17239-296E-4307-904A-AFB8EC824045}" type="slidenum">
              <a:rPr lang="en-US" altLang="en-US" sz="1200">
                <a:solidFill>
                  <a:srgbClr val="898989"/>
                </a:solidFill>
                <a:latin typeface="Calibri" panose="020F0502020204030204" pitchFamily="34" charset="0"/>
              </a:rPr>
              <a:pPr eaLnBrk="1" hangingPunct="1"/>
              <a:t>49</a:t>
            </a:fld>
            <a:endParaRPr lang="en-US" altLang="en-US" sz="1200">
              <a:solidFill>
                <a:srgbClr val="898989"/>
              </a:solidFill>
              <a:latin typeface="Calibri" panose="020F0502020204030204" pitchFamily="34" charset="0"/>
            </a:endParaRPr>
          </a:p>
        </p:txBody>
      </p:sp>
      <p:pic>
        <p:nvPicPr>
          <p:cNvPr id="101386" name="Picture 9" descr="pink_ladie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3643313"/>
            <a:ext cx="39624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8634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763000" cy="990600"/>
          </a:xfrm>
        </p:spPr>
        <p:txBody>
          <a:bodyPr>
            <a:normAutofit fontScale="90000"/>
          </a:bodyPr>
          <a:lstStyle/>
          <a:p>
            <a:r>
              <a:rPr lang="en-US" b="1" dirty="0" smtClean="0"/>
              <a:t>Resident-to-Resident Abuse and Conflict</a:t>
            </a:r>
            <a:r>
              <a:rPr lang="en-US" dirty="0" smtClean="0"/>
              <a:t/>
            </a:r>
            <a:br>
              <a:rPr lang="en-US" dirty="0" smtClean="0"/>
            </a:br>
            <a:r>
              <a:rPr lang="en-US" sz="2200" dirty="0" smtClean="0"/>
              <a:t>2013 NORS Data</a:t>
            </a:r>
            <a:endParaRPr lang="en-US"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69415423"/>
              </p:ext>
            </p:extLst>
          </p:nvPr>
        </p:nvGraphicFramePr>
        <p:xfrm>
          <a:off x="488795" y="1752600"/>
          <a:ext cx="82296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23527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339725"/>
            <a:ext cx="8229600" cy="1143000"/>
          </a:xfrm>
        </p:spPr>
        <p:txBody>
          <a:bodyPr wrap="none"/>
          <a:lstStyle/>
          <a:p>
            <a:pPr algn="l" eaLnBrk="1" hangingPunct="1"/>
            <a:r>
              <a:rPr lang="en-US" altLang="en-US" sz="4000" smtClean="0">
                <a:latin typeface="Gill Sans MT" panose="020B0502020104020203" pitchFamily="34" charset="0"/>
                <a:cs typeface="Arial" panose="020B0604020202020204" pitchFamily="34" charset="0"/>
              </a:rPr>
              <a:t>Example Intervention Developed with </a:t>
            </a:r>
            <a:br>
              <a:rPr lang="en-US" altLang="en-US" sz="4000" smtClean="0">
                <a:latin typeface="Gill Sans MT" panose="020B0502020104020203" pitchFamily="34" charset="0"/>
                <a:cs typeface="Arial" panose="020B0604020202020204" pitchFamily="34" charset="0"/>
              </a:rPr>
            </a:br>
            <a:r>
              <a:rPr lang="en-US" altLang="en-US" sz="4000" smtClean="0">
                <a:latin typeface="Gill Sans MT" panose="020B0502020104020203" pitchFamily="34" charset="0"/>
                <a:cs typeface="Arial" panose="020B0604020202020204" pitchFamily="34" charset="0"/>
              </a:rPr>
              <a:t>Assisted Living Residents</a:t>
            </a:r>
          </a:p>
        </p:txBody>
      </p:sp>
      <p:sp>
        <p:nvSpPr>
          <p:cNvPr id="103427" name="Content Placeholder 8"/>
          <p:cNvSpPr>
            <a:spLocks noGrp="1"/>
          </p:cNvSpPr>
          <p:nvPr>
            <p:ph idx="1"/>
          </p:nvPr>
        </p:nvSpPr>
        <p:spPr>
          <a:xfrm>
            <a:off x="457200" y="1781175"/>
            <a:ext cx="8229600" cy="4525963"/>
          </a:xfrm>
        </p:spPr>
        <p:txBody>
          <a:bodyPr/>
          <a:lstStyle/>
          <a:p>
            <a:pPr>
              <a:spcBef>
                <a:spcPct val="0"/>
              </a:spcBef>
            </a:pPr>
            <a:r>
              <a:rPr lang="en-US" altLang="en-US" smtClean="0"/>
              <a:t>Held a </a:t>
            </a:r>
            <a:r>
              <a:rPr lang="en-US" altLang="en-US" i="1" smtClean="0"/>
              <a:t>Peace Learning Circle</a:t>
            </a:r>
          </a:p>
          <a:p>
            <a:pPr lvl="1">
              <a:spcBef>
                <a:spcPct val="0"/>
              </a:spcBef>
            </a:pPr>
            <a:r>
              <a:rPr lang="en-US" altLang="en-US" smtClean="0"/>
              <a:t>a group event to help recognize problematic behaviors and present simple strategies to call attention to them when they occur</a:t>
            </a:r>
            <a:r>
              <a:rPr lang="en-US" altLang="en-US" i="1" smtClean="0"/>
              <a:t> - </a:t>
            </a:r>
            <a:r>
              <a:rPr lang="en-US" altLang="en-US" smtClean="0"/>
              <a:t> building on bystander intervention concepts.</a:t>
            </a:r>
          </a:p>
          <a:p>
            <a:pPr>
              <a:spcBef>
                <a:spcPct val="0"/>
              </a:spcBef>
            </a:pPr>
            <a:r>
              <a:rPr lang="en-US" altLang="en-US" smtClean="0"/>
              <a:t>Outcome:</a:t>
            </a:r>
          </a:p>
          <a:p>
            <a:pPr lvl="1">
              <a:spcBef>
                <a:spcPct val="0"/>
              </a:spcBef>
            </a:pPr>
            <a:r>
              <a:rPr lang="en-US" altLang="en-US" smtClean="0"/>
              <a:t>Residents’ attention spans and fatigue interfered with the 30-minute group session.</a:t>
            </a:r>
          </a:p>
          <a:p>
            <a:pPr lvl="1">
              <a:spcBef>
                <a:spcPct val="0"/>
              </a:spcBef>
            </a:pPr>
            <a:r>
              <a:rPr lang="en-US" altLang="en-US" smtClean="0"/>
              <a:t>The people who really needed it didn’t attend!</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3433"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AF7A643-C662-4F36-A55B-7A5ECFD458E4}" type="slidenum">
              <a:rPr lang="en-US" altLang="en-US" sz="1200">
                <a:solidFill>
                  <a:srgbClr val="898989"/>
                </a:solidFill>
                <a:latin typeface="Calibri" panose="020F0502020204030204" pitchFamily="34" charset="0"/>
              </a:rPr>
              <a:pPr eaLnBrk="1" hangingPunct="1"/>
              <a:t>50</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903608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457200" y="360363"/>
            <a:ext cx="8229600" cy="1143000"/>
          </a:xfrm>
        </p:spPr>
        <p:txBody>
          <a:bodyPr wrap="none"/>
          <a:lstStyle/>
          <a:p>
            <a:pPr algn="l" eaLnBrk="1" hangingPunct="1"/>
            <a:r>
              <a:rPr lang="en-US" altLang="en-US" sz="4000" smtClean="0">
                <a:latin typeface="Gill Sans MT" panose="020B0502020104020203" pitchFamily="34" charset="0"/>
                <a:cs typeface="Arial" panose="020B0604020202020204" pitchFamily="34" charset="0"/>
              </a:rPr>
              <a:t>Example Intervention Developed by </a:t>
            </a:r>
            <a:br>
              <a:rPr lang="en-US" altLang="en-US" sz="4000" smtClean="0">
                <a:latin typeface="Gill Sans MT" panose="020B0502020104020203" pitchFamily="34" charset="0"/>
                <a:cs typeface="Arial" panose="020B0604020202020204" pitchFamily="34" charset="0"/>
              </a:rPr>
            </a:br>
            <a:r>
              <a:rPr lang="en-US" altLang="en-US" sz="4000" smtClean="0">
                <a:latin typeface="Gill Sans MT" panose="020B0502020104020203" pitchFamily="34" charset="0"/>
                <a:cs typeface="Arial" panose="020B0604020202020204" pitchFamily="34" charset="0"/>
              </a:rPr>
              <a:t>Assisted Living Residents</a:t>
            </a:r>
            <a:endParaRPr lang="en-US" altLang="en-US" sz="4000" b="1" smtClean="0">
              <a:latin typeface="Academy Engraved LET" pitchFamily="1" charset="0"/>
              <a:cs typeface="Arial" panose="020B0604020202020204" pitchFamily="34" charset="0"/>
            </a:endParaRPr>
          </a:p>
        </p:txBody>
      </p:sp>
      <p:sp>
        <p:nvSpPr>
          <p:cNvPr id="105475" name="Content Placeholder 8"/>
          <p:cNvSpPr>
            <a:spLocks noGrp="1"/>
          </p:cNvSpPr>
          <p:nvPr>
            <p:ph idx="1"/>
          </p:nvPr>
        </p:nvSpPr>
        <p:spPr>
          <a:xfrm>
            <a:off x="457200" y="1830388"/>
            <a:ext cx="8229600" cy="4525962"/>
          </a:xfrm>
        </p:spPr>
        <p:txBody>
          <a:bodyPr/>
          <a:lstStyle/>
          <a:p>
            <a:pPr>
              <a:spcBef>
                <a:spcPts val="600"/>
              </a:spcBef>
            </a:pPr>
            <a:r>
              <a:rPr lang="en-US" altLang="en-US" smtClean="0"/>
              <a:t>Residents and staff revised the </a:t>
            </a:r>
            <a:r>
              <a:rPr lang="en-US" altLang="en-US" i="1" smtClean="0"/>
              <a:t>Peace Learning Circle </a:t>
            </a:r>
            <a:r>
              <a:rPr lang="en-US" altLang="en-US" smtClean="0"/>
              <a:t>concept to better fit the population:</a:t>
            </a:r>
          </a:p>
          <a:p>
            <a:pPr lvl="1">
              <a:spcBef>
                <a:spcPts val="600"/>
              </a:spcBef>
            </a:pPr>
            <a:r>
              <a:rPr lang="en-US" altLang="en-US" smtClean="0"/>
              <a:t>Incorporating main ideas into the popular weekly religious service</a:t>
            </a:r>
          </a:p>
          <a:p>
            <a:pPr lvl="1">
              <a:spcBef>
                <a:spcPts val="600"/>
              </a:spcBef>
            </a:pPr>
            <a:r>
              <a:rPr lang="en-US" altLang="en-US" smtClean="0"/>
              <a:t>Maximizing brief teaching moments by Infusing ongoing learning into inspirational “thought of the week” messages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5481"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A6BF7E8-7EDD-4E12-BFA9-E638FA857378}" type="slidenum">
              <a:rPr lang="en-US" altLang="en-US" sz="1200">
                <a:solidFill>
                  <a:srgbClr val="898989"/>
                </a:solidFill>
                <a:latin typeface="Calibri" panose="020F0502020204030204" pitchFamily="34" charset="0"/>
              </a:rPr>
              <a:pPr eaLnBrk="1" hangingPunct="1"/>
              <a:t>51</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1976144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8"/>
          <p:cNvSpPr>
            <a:spLocks noGrp="1"/>
          </p:cNvSpPr>
          <p:nvPr>
            <p:ph idx="1"/>
          </p:nvPr>
        </p:nvSpPr>
        <p:spPr>
          <a:xfrm>
            <a:off x="457200" y="1384300"/>
            <a:ext cx="8229600" cy="4525963"/>
          </a:xfrm>
        </p:spPr>
        <p:txBody>
          <a:bodyPr/>
          <a:lstStyle/>
          <a:p>
            <a:pPr>
              <a:spcBef>
                <a:spcPct val="0"/>
              </a:spcBef>
              <a:buFont typeface="Arial" panose="020B0604020202020204" pitchFamily="34" charset="0"/>
              <a:buNone/>
            </a:pPr>
            <a:endParaRPr lang="en-US" altLang="en-US" sz="4000" smtClean="0"/>
          </a:p>
          <a:p>
            <a:pPr algn="ctr">
              <a:spcBef>
                <a:spcPct val="0"/>
              </a:spcBef>
              <a:buFont typeface="Arial" panose="020B0604020202020204" pitchFamily="34" charset="0"/>
              <a:buNone/>
            </a:pPr>
            <a:r>
              <a:rPr lang="en-US" altLang="en-US" sz="4000" smtClean="0"/>
              <a:t>Questions, comments, or discussion?</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7528"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A816908-D2C4-41EA-A6AD-54A718D46181}" type="slidenum">
              <a:rPr lang="en-US" altLang="en-US" sz="1200">
                <a:solidFill>
                  <a:srgbClr val="898989"/>
                </a:solidFill>
                <a:latin typeface="Calibri" panose="020F0502020204030204" pitchFamily="34" charset="0"/>
              </a:rPr>
              <a:pPr eaLnBrk="1" hangingPunct="1"/>
              <a:t>52</a:t>
            </a:fld>
            <a:endParaRPr lang="en-US" altLang="en-US" sz="1200">
              <a:solidFill>
                <a:srgbClr val="898989"/>
              </a:solidFill>
              <a:latin typeface="Calibri" panose="020F0502020204030204" pitchFamily="34" charset="0"/>
            </a:endParaRPr>
          </a:p>
        </p:txBody>
      </p:sp>
      <p:pic>
        <p:nvPicPr>
          <p:cNvPr id="107529"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0313" y="3186113"/>
            <a:ext cx="1600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0448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5400" b="1" dirty="0" smtClean="0"/>
              <a:t>Questions?</a:t>
            </a:r>
            <a:endParaRPr lang="en-US" sz="5400" b="1" dirty="0"/>
          </a:p>
        </p:txBody>
      </p:sp>
    </p:spTree>
    <p:extLst>
      <p:ext uri="{BB962C8B-B14F-4D97-AF65-F5344CB8AC3E}">
        <p14:creationId xmlns:p14="http://schemas.microsoft.com/office/powerpoint/2010/main" val="14562871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838200"/>
          </a:xfrm>
        </p:spPr>
        <p:txBody>
          <a:bodyPr/>
          <a:lstStyle/>
          <a:p>
            <a:r>
              <a:rPr lang="en-US" b="1" dirty="0" smtClean="0"/>
              <a:t>LTCO Advocacy Strategies</a:t>
            </a:r>
            <a:endParaRPr lang="en-US" b="1" dirty="0"/>
          </a:p>
        </p:txBody>
      </p:sp>
      <p:sp>
        <p:nvSpPr>
          <p:cNvPr id="3" name="Content Placeholder 2"/>
          <p:cNvSpPr>
            <a:spLocks noGrp="1"/>
          </p:cNvSpPr>
          <p:nvPr>
            <p:ph idx="1"/>
          </p:nvPr>
        </p:nvSpPr>
        <p:spPr>
          <a:xfrm>
            <a:off x="457200" y="1447800"/>
            <a:ext cx="8458200" cy="5029200"/>
          </a:xfrm>
        </p:spPr>
        <p:txBody>
          <a:bodyPr/>
          <a:lstStyle/>
          <a:p>
            <a:pPr lvl="0"/>
            <a:r>
              <a:rPr lang="en-US" sz="2300" b="1" dirty="0"/>
              <a:t>Support the </a:t>
            </a:r>
            <a:r>
              <a:rPr lang="en-US" sz="2300" b="1" dirty="0" smtClean="0"/>
              <a:t>resident (as much as they want you involved) and seek direction for their resolution goal.</a:t>
            </a:r>
          </a:p>
          <a:p>
            <a:pPr lvl="1"/>
            <a:r>
              <a:rPr lang="en-US" dirty="0"/>
              <a:t>If possible, determine whether this has happened before to other residents and if this is a pattern of behavior.</a:t>
            </a:r>
          </a:p>
          <a:p>
            <a:pPr marL="0" lvl="0" indent="0">
              <a:buNone/>
            </a:pPr>
            <a:endParaRPr lang="en-US" sz="1500" dirty="0"/>
          </a:p>
          <a:p>
            <a:pPr lvl="0"/>
            <a:r>
              <a:rPr lang="en-US" sz="2300" b="1" dirty="0" smtClean="0"/>
              <a:t>Consult with your supervisor and follow program policies.</a:t>
            </a:r>
          </a:p>
          <a:p>
            <a:pPr lvl="0"/>
            <a:endParaRPr lang="en-US" sz="1500" dirty="0"/>
          </a:p>
          <a:p>
            <a:pPr lvl="0"/>
            <a:r>
              <a:rPr lang="en-US" sz="2300" b="1" dirty="0" smtClean="0"/>
              <a:t>Advocate for documentation of the incident and assessment of needs for both residents after the incident. </a:t>
            </a:r>
          </a:p>
          <a:p>
            <a:pPr marL="0" lvl="0" indent="0">
              <a:buNone/>
            </a:pPr>
            <a:endParaRPr lang="en-US" sz="1500" dirty="0"/>
          </a:p>
          <a:p>
            <a:pPr lvl="0"/>
            <a:r>
              <a:rPr lang="en-US" sz="2300" b="1" dirty="0" smtClean="0"/>
              <a:t>Discuss facility responsibilities regarding prevention, investigation, and reporting of the incident (if applicable). </a:t>
            </a:r>
          </a:p>
          <a:p>
            <a:pPr lvl="1"/>
            <a:r>
              <a:rPr lang="en-US" dirty="0" smtClean="0"/>
              <a:t>Reminder regarding proper staff supervision and training</a:t>
            </a:r>
          </a:p>
          <a:p>
            <a:pPr lvl="0"/>
            <a:endParaRPr lang="en-US" dirty="0"/>
          </a:p>
          <a:p>
            <a:pPr lvl="0"/>
            <a:endParaRPr lang="en-US" dirty="0" smtClean="0"/>
          </a:p>
          <a:p>
            <a:pPr lvl="0"/>
            <a:endParaRPr lang="en-US" dirty="0"/>
          </a:p>
          <a:p>
            <a:pPr lvl="0"/>
            <a:endParaRPr lang="en-US" dirty="0" smtClean="0"/>
          </a:p>
          <a:p>
            <a:pPr lvl="0"/>
            <a:endParaRPr lang="en-US" dirty="0"/>
          </a:p>
        </p:txBody>
      </p:sp>
    </p:spTree>
    <p:extLst>
      <p:ext uri="{BB962C8B-B14F-4D97-AF65-F5344CB8AC3E}">
        <p14:creationId xmlns:p14="http://schemas.microsoft.com/office/powerpoint/2010/main" val="22665074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458200" cy="990600"/>
          </a:xfrm>
        </p:spPr>
        <p:txBody>
          <a:bodyPr/>
          <a:lstStyle/>
          <a:p>
            <a:r>
              <a:rPr lang="en-US" b="1" dirty="0" smtClean="0"/>
              <a:t>Next Steps</a:t>
            </a:r>
            <a:endParaRPr lang="en-US" b="1" dirty="0"/>
          </a:p>
        </p:txBody>
      </p:sp>
      <p:sp>
        <p:nvSpPr>
          <p:cNvPr id="3" name="Content Placeholder 2"/>
          <p:cNvSpPr>
            <a:spLocks noGrp="1"/>
          </p:cNvSpPr>
          <p:nvPr>
            <p:ph idx="1"/>
          </p:nvPr>
        </p:nvSpPr>
        <p:spPr>
          <a:xfrm>
            <a:off x="457200" y="1524000"/>
            <a:ext cx="8458200" cy="5105400"/>
          </a:xfrm>
        </p:spPr>
        <p:txBody>
          <a:bodyPr/>
          <a:lstStyle/>
          <a:p>
            <a:r>
              <a:rPr lang="en-US" b="1" dirty="0" smtClean="0"/>
              <a:t>Speak with residents and Resident Councils.</a:t>
            </a:r>
            <a:endParaRPr lang="en-US" sz="1000" b="1" dirty="0" smtClean="0"/>
          </a:p>
          <a:p>
            <a:endParaRPr lang="en-US" sz="1000" b="1" dirty="0"/>
          </a:p>
          <a:p>
            <a:r>
              <a:rPr lang="en-US" b="1" dirty="0" smtClean="0"/>
              <a:t>Share information with family members and Family Councils. </a:t>
            </a:r>
            <a:endParaRPr lang="en-US" sz="1200" b="1" dirty="0" smtClean="0"/>
          </a:p>
          <a:p>
            <a:endParaRPr lang="en-US" sz="1200" b="1" dirty="0"/>
          </a:p>
          <a:p>
            <a:r>
              <a:rPr lang="en-US" b="1" dirty="0" smtClean="0"/>
              <a:t>Talk about bullying with facility staff.</a:t>
            </a:r>
          </a:p>
          <a:p>
            <a:pPr marL="0" indent="0">
              <a:buNone/>
            </a:pPr>
            <a:endParaRPr lang="en-US" sz="1200" b="1" dirty="0"/>
          </a:p>
          <a:p>
            <a:r>
              <a:rPr lang="en-US" b="1" dirty="0" smtClean="0"/>
              <a:t>Include information regarding bullying in LTCO training.</a:t>
            </a:r>
          </a:p>
          <a:p>
            <a:endParaRPr lang="en-US" dirty="0"/>
          </a:p>
          <a:p>
            <a:endParaRPr lang="en-US" dirty="0" smtClean="0"/>
          </a:p>
          <a:p>
            <a:pPr lvl="1"/>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562" y="4474132"/>
            <a:ext cx="2665476" cy="2178714"/>
          </a:xfrm>
          <a:prstGeom prst="rect">
            <a:avLst/>
          </a:prstGeom>
        </p:spPr>
      </p:pic>
    </p:spTree>
    <p:extLst>
      <p:ext uri="{BB962C8B-B14F-4D97-AF65-F5344CB8AC3E}">
        <p14:creationId xmlns:p14="http://schemas.microsoft.com/office/powerpoint/2010/main" val="36002478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582491"/>
            <a:ext cx="8229600" cy="804862"/>
          </a:xfrm>
        </p:spPr>
        <p:txBody>
          <a:bodyPr/>
          <a:lstStyle/>
          <a:p>
            <a:pPr eaLnBrk="1" hangingPunct="1">
              <a:defRPr/>
            </a:pPr>
            <a:r>
              <a:rPr lang="en-US" b="1" dirty="0" smtClean="0"/>
              <a:t>LTCO Systems Advocacy </a:t>
            </a:r>
            <a:endParaRPr lang="en-US" b="1" dirty="0"/>
          </a:p>
        </p:txBody>
      </p:sp>
      <p:sp>
        <p:nvSpPr>
          <p:cNvPr id="65538" name="Content Placeholder 2"/>
          <p:cNvSpPr>
            <a:spLocks noGrp="1"/>
          </p:cNvSpPr>
          <p:nvPr>
            <p:ph idx="1"/>
          </p:nvPr>
        </p:nvSpPr>
        <p:spPr>
          <a:xfrm>
            <a:off x="195263" y="1404938"/>
            <a:ext cx="8720137" cy="5224462"/>
          </a:xfrm>
        </p:spPr>
        <p:txBody>
          <a:bodyPr/>
          <a:lstStyle/>
          <a:p>
            <a:pPr eaLnBrk="1" hangingPunct="1"/>
            <a:endParaRPr lang="en-US" dirty="0" smtClean="0"/>
          </a:p>
          <a:p>
            <a:pPr eaLnBrk="1" hangingPunct="1"/>
            <a:r>
              <a:rPr lang="en-US" b="1" dirty="0" smtClean="0"/>
              <a:t>Review your complaint data regularly. </a:t>
            </a:r>
          </a:p>
          <a:p>
            <a:pPr marL="0" indent="0" eaLnBrk="1" hangingPunct="1">
              <a:buNone/>
            </a:pPr>
            <a:endParaRPr lang="en-US" dirty="0" smtClean="0"/>
          </a:p>
          <a:p>
            <a:pPr eaLnBrk="1" hangingPunct="1"/>
            <a:r>
              <a:rPr lang="en-US" b="1" dirty="0" smtClean="0"/>
              <a:t>Identify areas for education, collaboration, and advocacy.</a:t>
            </a:r>
          </a:p>
          <a:p>
            <a:pPr lvl="1"/>
            <a:r>
              <a:rPr lang="en-US" sz="2200" dirty="0" smtClean="0"/>
              <a:t>Promote bullying free communities and effective communication.</a:t>
            </a:r>
          </a:p>
          <a:p>
            <a:pPr marL="0" indent="0" eaLnBrk="1" hangingPunct="1">
              <a:buNone/>
            </a:pPr>
            <a:endParaRPr lang="en-US" dirty="0" smtClean="0"/>
          </a:p>
          <a:p>
            <a:pPr eaLnBrk="1" hangingPunct="1"/>
            <a:r>
              <a:rPr lang="en-US" b="1" dirty="0" smtClean="0"/>
              <a:t>Consult with your supervisor and/or SLTCO to coordinate systems advocacy agendas.</a:t>
            </a:r>
            <a:r>
              <a:rPr lang="en-US" b="1" dirty="0"/>
              <a:t> </a:t>
            </a:r>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a:p>
            <a:pPr lvl="2" eaLnBrk="1" hangingPunct="1"/>
            <a:endParaRPr lang="en-US" dirty="0" smtClean="0"/>
          </a:p>
        </p:txBody>
      </p:sp>
    </p:spTree>
    <p:extLst>
      <p:ext uri="{BB962C8B-B14F-4D97-AF65-F5344CB8AC3E}">
        <p14:creationId xmlns:p14="http://schemas.microsoft.com/office/powerpoint/2010/main" val="28749690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385763"/>
            <a:ext cx="8653462" cy="990600"/>
          </a:xfrm>
        </p:spPr>
        <p:txBody>
          <a:bodyPr>
            <a:normAutofit/>
          </a:bodyPr>
          <a:lstStyle/>
          <a:p>
            <a:pPr eaLnBrk="1" hangingPunct="1">
              <a:defRPr/>
            </a:pPr>
            <a:r>
              <a:rPr lang="en-US" b="1" dirty="0" smtClean="0"/>
              <a:t>Touchstones</a:t>
            </a:r>
            <a:endParaRPr lang="en-US" sz="3300" dirty="0"/>
          </a:p>
        </p:txBody>
      </p:sp>
      <p:sp>
        <p:nvSpPr>
          <p:cNvPr id="73730" name="Content Placeholder 2"/>
          <p:cNvSpPr>
            <a:spLocks noGrp="1"/>
          </p:cNvSpPr>
          <p:nvPr>
            <p:ph sz="half" idx="1"/>
          </p:nvPr>
        </p:nvSpPr>
        <p:spPr>
          <a:xfrm>
            <a:off x="185738" y="1376363"/>
            <a:ext cx="5376862" cy="5318125"/>
          </a:xfrm>
        </p:spPr>
        <p:txBody>
          <a:bodyPr/>
          <a:lstStyle/>
          <a:p>
            <a:r>
              <a:rPr lang="en-US" sz="2200" dirty="0" smtClean="0"/>
              <a:t>Aggressive behavior is often a form of communication- identify the root cause.</a:t>
            </a:r>
          </a:p>
          <a:p>
            <a:endParaRPr lang="en-US" sz="1000" dirty="0"/>
          </a:p>
          <a:p>
            <a:r>
              <a:rPr lang="en-US" sz="2200" dirty="0" smtClean="0"/>
              <a:t>Person-centered complaint processing approach.</a:t>
            </a:r>
          </a:p>
          <a:p>
            <a:endParaRPr lang="en-US" sz="1000" dirty="0"/>
          </a:p>
          <a:p>
            <a:r>
              <a:rPr lang="en-US" sz="2200" dirty="0" smtClean="0"/>
              <a:t>Resolution goal= resident satisfaction and protection of resident’s health, welfare and rights.</a:t>
            </a:r>
          </a:p>
          <a:p>
            <a:endParaRPr lang="en-US" sz="1000" dirty="0"/>
          </a:p>
          <a:p>
            <a:r>
              <a:rPr lang="en-US" sz="2200" dirty="0" smtClean="0"/>
              <a:t>LTCOPs are not the “official finder of fact” to substantiate abuse complaints.</a:t>
            </a:r>
          </a:p>
          <a:p>
            <a:endParaRPr lang="en-US" sz="1000" dirty="0"/>
          </a:p>
          <a:p>
            <a:r>
              <a:rPr lang="en-US" sz="2200" dirty="0" smtClean="0"/>
              <a:t>LTCO are not mandatory reporters, but LTCO must support the resident to the extent the resident wants assistance.</a:t>
            </a:r>
          </a:p>
          <a:p>
            <a:endParaRPr lang="en-US" sz="2000" i="1" dirty="0"/>
          </a:p>
          <a:p>
            <a:endParaRPr lang="en-US" sz="2000" i="1" dirty="0" smtClean="0"/>
          </a:p>
          <a:p>
            <a:endParaRPr lang="en-US" sz="2000" i="1" dirty="0"/>
          </a:p>
          <a:p>
            <a:endParaRPr lang="en-US" sz="2000" i="1" dirty="0" smtClean="0"/>
          </a:p>
          <a:p>
            <a:pPr eaLnBrk="1" hangingPunct="1"/>
            <a:endParaRPr lang="en-US" sz="2000" i="1" dirty="0"/>
          </a:p>
          <a:p>
            <a:pPr eaLnBrk="1" hangingPunct="1"/>
            <a:endParaRPr lang="en-US" sz="2000" dirty="0" smtClean="0"/>
          </a:p>
          <a:p>
            <a:pPr eaLnBrk="1" hangingPunct="1"/>
            <a:endParaRPr lang="en-US" dirty="0" smtClean="0"/>
          </a:p>
          <a:p>
            <a:pPr eaLnBrk="1" hangingPunct="1"/>
            <a:endParaRPr lang="en-US" dirty="0" smtClean="0"/>
          </a:p>
        </p:txBody>
      </p:sp>
      <p:pic>
        <p:nvPicPr>
          <p:cNvPr id="73731" name="Picture 3"/>
          <p:cNvPicPr>
            <a:picLocks noChangeAspect="1"/>
          </p:cNvPicPr>
          <p:nvPr/>
        </p:nvPicPr>
        <p:blipFill>
          <a:blip r:embed="rId3"/>
          <a:srcRect/>
          <a:stretch>
            <a:fillRect/>
          </a:stretch>
        </p:blipFill>
        <p:spPr bwMode="auto">
          <a:xfrm>
            <a:off x="5745702" y="1600200"/>
            <a:ext cx="2941097" cy="4419600"/>
          </a:xfrm>
          <a:prstGeom prst="rect">
            <a:avLst/>
          </a:prstGeom>
          <a:noFill/>
          <a:ln w="9525">
            <a:noFill/>
            <a:miter lim="800000"/>
            <a:headEnd/>
            <a:tailEnd/>
          </a:ln>
        </p:spPr>
      </p:pic>
    </p:spTree>
    <p:extLst>
      <p:ext uri="{BB962C8B-B14F-4D97-AF65-F5344CB8AC3E}">
        <p14:creationId xmlns:p14="http://schemas.microsoft.com/office/powerpoint/2010/main" val="15313498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resources</a:t>
            </a:r>
            <a:endParaRPr lang="en-US" sz="5400" b="1" dirty="0"/>
          </a:p>
        </p:txBody>
      </p:sp>
    </p:spTree>
    <p:extLst>
      <p:ext uri="{BB962C8B-B14F-4D97-AF65-F5344CB8AC3E}">
        <p14:creationId xmlns:p14="http://schemas.microsoft.com/office/powerpoint/2010/main" val="42765508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2444496" cy="2362200"/>
          </a:xfrm>
        </p:spPr>
        <p:txBody>
          <a:bodyPr/>
          <a:lstStyle/>
          <a:p>
            <a:r>
              <a:rPr lang="en-US" sz="2200" b="1" dirty="0" smtClean="0"/>
              <a:t>Technical Assistance (TA) Brief </a:t>
            </a:r>
            <a:r>
              <a:rPr lang="en-US" sz="2200" b="1" i="1" dirty="0" smtClean="0">
                <a:solidFill>
                  <a:srgbClr val="FF0000"/>
                </a:solidFill>
              </a:rPr>
              <a:t>(DRAFT)</a:t>
            </a:r>
            <a:r>
              <a:rPr lang="en-US" sz="2200" b="1" dirty="0" smtClean="0"/>
              <a:t/>
            </a:r>
            <a:br>
              <a:rPr lang="en-US" sz="2200" b="1" dirty="0" smtClean="0"/>
            </a:br>
            <a:r>
              <a:rPr lang="en-US" sz="2200" b="1" dirty="0"/>
              <a:t/>
            </a:r>
            <a:br>
              <a:rPr lang="en-US" sz="2200" b="1" dirty="0"/>
            </a:br>
            <a:r>
              <a:rPr lang="en-US" sz="2200" b="1" i="1" dirty="0" smtClean="0"/>
              <a:t>LTCO Advocacy: </a:t>
            </a:r>
            <a:r>
              <a:rPr lang="en-US" sz="2000" i="1" dirty="0" smtClean="0"/>
              <a:t>Resident-to-Resident Aggression</a:t>
            </a:r>
            <a:endParaRPr lang="en-US" sz="2000" i="1" dirty="0"/>
          </a:p>
        </p:txBody>
      </p:sp>
      <p:pic>
        <p:nvPicPr>
          <p:cNvPr id="5" name="Content Placeholder 4"/>
          <p:cNvPicPr>
            <a:picLocks noGrp="1" noChangeAspect="1"/>
          </p:cNvPicPr>
          <p:nvPr>
            <p:ph idx="1"/>
          </p:nvPr>
        </p:nvPicPr>
        <p:blipFill>
          <a:blip r:embed="rId2"/>
          <a:stretch>
            <a:fillRect/>
          </a:stretch>
        </p:blipFill>
        <p:spPr>
          <a:xfrm>
            <a:off x="2971800" y="457200"/>
            <a:ext cx="6042647" cy="6248400"/>
          </a:xfrm>
          <a:prstGeom prst="rect">
            <a:avLst/>
          </a:prstGeom>
        </p:spPr>
      </p:pic>
      <p:sp>
        <p:nvSpPr>
          <p:cNvPr id="4" name="Text Placeholder 3"/>
          <p:cNvSpPr>
            <a:spLocks noGrp="1"/>
          </p:cNvSpPr>
          <p:nvPr>
            <p:ph type="body" sz="half" idx="2"/>
          </p:nvPr>
        </p:nvSpPr>
        <p:spPr>
          <a:xfrm>
            <a:off x="152401" y="3200400"/>
            <a:ext cx="2209800" cy="3173767"/>
          </a:xfrm>
        </p:spPr>
        <p:txBody>
          <a:bodyPr/>
          <a:lstStyle/>
          <a:p>
            <a:pPr marL="285750" indent="-285750">
              <a:buFont typeface="Arial" panose="020B0604020202020204" pitchFamily="34" charset="0"/>
              <a:buChar char="•"/>
            </a:pPr>
            <a:r>
              <a:rPr lang="en-US" dirty="0" smtClean="0"/>
              <a:t>Information regarding resident-to-resident aggression </a:t>
            </a:r>
            <a:r>
              <a:rPr lang="en-US" dirty="0" smtClean="0"/>
              <a:t>(residents' </a:t>
            </a:r>
            <a:r>
              <a:rPr lang="en-US" dirty="0" err="1" smtClean="0"/>
              <a:t>rightsA</a:t>
            </a:r>
            <a:r>
              <a:rPr lang="en-US" dirty="0" smtClean="0"/>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Tips for LTCO to help prevent and reduce the prevalence of </a:t>
            </a:r>
            <a:r>
              <a:rPr lang="en-US" dirty="0" smtClean="0"/>
              <a:t>residents' </a:t>
            </a:r>
            <a:r>
              <a:rPr lang="en-US" dirty="0" err="1" smtClean="0"/>
              <a:t>rightsA</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LTCO Advocacy Strategies </a:t>
            </a:r>
            <a:endParaRPr lang="en-US" dirty="0"/>
          </a:p>
        </p:txBody>
      </p:sp>
    </p:spTree>
    <p:extLst>
      <p:ext uri="{BB962C8B-B14F-4D97-AF65-F5344CB8AC3E}">
        <p14:creationId xmlns:p14="http://schemas.microsoft.com/office/powerpoint/2010/main" val="248736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presentation</a:t>
            </a:r>
            <a:endParaRPr lang="en-US" sz="5400" b="1" dirty="0"/>
          </a:p>
        </p:txBody>
      </p:sp>
      <p:sp>
        <p:nvSpPr>
          <p:cNvPr id="3" name="Text Placeholder 2"/>
          <p:cNvSpPr>
            <a:spLocks noGrp="1"/>
          </p:cNvSpPr>
          <p:nvPr>
            <p:ph type="body" idx="1"/>
          </p:nvPr>
        </p:nvSpPr>
        <p:spPr/>
        <p:txBody>
          <a:bodyPr/>
          <a:lstStyle/>
          <a:p>
            <a:r>
              <a:rPr lang="en-US" dirty="0" smtClean="0"/>
              <a:t>Dr. Robin Bonifas</a:t>
            </a:r>
            <a:r>
              <a:rPr lang="en-US" dirty="0"/>
              <a:t>, Associate Professor</a:t>
            </a:r>
            <a:br>
              <a:rPr lang="en-US" dirty="0"/>
            </a:br>
            <a:r>
              <a:rPr lang="en-US" dirty="0"/>
              <a:t>School Of Social Work, Arizona State University</a:t>
            </a:r>
          </a:p>
        </p:txBody>
      </p:sp>
    </p:spTree>
    <p:extLst>
      <p:ext uri="{BB962C8B-B14F-4D97-AF65-F5344CB8AC3E}">
        <p14:creationId xmlns:p14="http://schemas.microsoft.com/office/powerpoint/2010/main" val="407914091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533400"/>
            <a:ext cx="2368296" cy="1261872"/>
          </a:xfrm>
        </p:spPr>
        <p:txBody>
          <a:bodyPr/>
          <a:lstStyle/>
          <a:p>
            <a:r>
              <a:rPr lang="en-US" b="1" dirty="0" smtClean="0"/>
              <a:t>What is Resident Mistreatment?</a:t>
            </a:r>
            <a:endParaRPr lang="en-US" b="1" dirty="0"/>
          </a:p>
        </p:txBody>
      </p:sp>
      <p:pic>
        <p:nvPicPr>
          <p:cNvPr id="5" name="Content Placeholder 4"/>
          <p:cNvPicPr>
            <a:picLocks noGrp="1" noChangeAspect="1"/>
          </p:cNvPicPr>
          <p:nvPr>
            <p:ph idx="1"/>
          </p:nvPr>
        </p:nvPicPr>
        <p:blipFill>
          <a:blip r:embed="rId2"/>
          <a:stretch>
            <a:fillRect/>
          </a:stretch>
        </p:blipFill>
        <p:spPr>
          <a:xfrm>
            <a:off x="2819400" y="685800"/>
            <a:ext cx="3219129" cy="5688367"/>
          </a:xfrm>
          <a:prstGeom prst="rect">
            <a:avLst/>
          </a:prstGeom>
        </p:spPr>
      </p:pic>
      <p:sp>
        <p:nvSpPr>
          <p:cNvPr id="4" name="Text Placeholder 3"/>
          <p:cNvSpPr>
            <a:spLocks noGrp="1"/>
          </p:cNvSpPr>
          <p:nvPr>
            <p:ph type="body" sz="half" idx="2"/>
          </p:nvPr>
        </p:nvSpPr>
        <p:spPr>
          <a:xfrm>
            <a:off x="228600" y="1905000"/>
            <a:ext cx="2368297" cy="4469167"/>
          </a:xfrm>
        </p:spPr>
        <p:txBody>
          <a:bodyPr/>
          <a:lstStyle/>
          <a:p>
            <a:pPr marL="285750" indent="-285750">
              <a:buFont typeface="Arial" panose="020B0604020202020204" pitchFamily="34" charset="0"/>
              <a:buChar char="•"/>
            </a:pPr>
            <a:r>
              <a:rPr lang="en-US" sz="1800" dirty="0" smtClean="0"/>
              <a:t>Consumer Brochure</a:t>
            </a:r>
          </a:p>
          <a:p>
            <a:pPr marL="285750" indent="-285750">
              <a:buFont typeface="Arial" panose="020B0604020202020204" pitchFamily="34" charset="0"/>
              <a:buChar char="•"/>
            </a:pPr>
            <a:r>
              <a:rPr lang="en-US" sz="1800" dirty="0" smtClean="0"/>
              <a:t>Defines ANE</a:t>
            </a:r>
          </a:p>
          <a:p>
            <a:pPr marL="285750" indent="-285750">
              <a:buFont typeface="Arial" panose="020B0604020202020204" pitchFamily="34" charset="0"/>
              <a:buChar char="•"/>
            </a:pPr>
            <a:r>
              <a:rPr lang="en-US" sz="1800" dirty="0" smtClean="0"/>
              <a:t>Overview of Residents’ Rights</a:t>
            </a:r>
          </a:p>
          <a:p>
            <a:pPr marL="285750" indent="-285750">
              <a:buFont typeface="Arial" panose="020B0604020202020204" pitchFamily="34" charset="0"/>
              <a:buChar char="•"/>
            </a:pPr>
            <a:r>
              <a:rPr lang="en-US" sz="1800" dirty="0" smtClean="0"/>
              <a:t>Defines Resident-to-Resident Mistreatment</a:t>
            </a:r>
          </a:p>
          <a:p>
            <a:pPr marL="285750" indent="-285750">
              <a:buFont typeface="Arial" panose="020B0604020202020204" pitchFamily="34" charset="0"/>
              <a:buChar char="•"/>
            </a:pPr>
            <a:r>
              <a:rPr lang="en-US" sz="1800" dirty="0" smtClean="0"/>
              <a:t>Explains how to seek help </a:t>
            </a:r>
          </a:p>
          <a:p>
            <a:pPr marL="285750" indent="-285750">
              <a:buFont typeface="Arial" panose="020B0604020202020204" pitchFamily="34" charset="0"/>
              <a:buChar char="•"/>
            </a:pPr>
            <a:endParaRPr lang="en-US" sz="1200" dirty="0"/>
          </a:p>
          <a:p>
            <a:r>
              <a:rPr lang="en-US" sz="1800" dirty="0">
                <a:hlinkClick r:id="rId3"/>
              </a:rPr>
              <a:t>http://</a:t>
            </a:r>
            <a:r>
              <a:rPr lang="en-US" sz="1800" dirty="0" smtClean="0">
                <a:hlinkClick r:id="rId3"/>
              </a:rPr>
              <a:t>ltcombudsman.org/issues/elder-abuse-elder-justice#Resources</a:t>
            </a:r>
            <a:r>
              <a:rPr lang="en-US" sz="1800" dirty="0" smtClean="0"/>
              <a:t> </a:t>
            </a:r>
          </a:p>
          <a:p>
            <a:pPr marL="285750" indent="-285750">
              <a:buFont typeface="Arial" panose="020B0604020202020204" pitchFamily="34" charset="0"/>
              <a:buChar char="•"/>
            </a:pPr>
            <a:endParaRPr lang="en-US" dirty="0"/>
          </a:p>
        </p:txBody>
      </p:sp>
      <p:pic>
        <p:nvPicPr>
          <p:cNvPr id="6" name="Picture 5"/>
          <p:cNvPicPr>
            <a:picLocks noChangeAspect="1"/>
          </p:cNvPicPr>
          <p:nvPr/>
        </p:nvPicPr>
        <p:blipFill>
          <a:blip r:embed="rId4"/>
          <a:stretch>
            <a:fillRect/>
          </a:stretch>
        </p:blipFill>
        <p:spPr>
          <a:xfrm>
            <a:off x="5980759" y="838200"/>
            <a:ext cx="3140237" cy="5535967"/>
          </a:xfrm>
          <a:prstGeom prst="rect">
            <a:avLst/>
          </a:prstGeom>
        </p:spPr>
      </p:pic>
    </p:spTree>
    <p:extLst>
      <p:ext uri="{BB962C8B-B14F-4D97-AF65-F5344CB8AC3E}">
        <p14:creationId xmlns:p14="http://schemas.microsoft.com/office/powerpoint/2010/main" val="32630339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10000" y="457200"/>
            <a:ext cx="4941318" cy="6260696"/>
          </a:xfrm>
          <a:prstGeom prst="rect">
            <a:avLst/>
          </a:prstGeom>
        </p:spPr>
      </p:pic>
      <p:sp>
        <p:nvSpPr>
          <p:cNvPr id="12" name="TextBox 11"/>
          <p:cNvSpPr txBox="1"/>
          <p:nvPr/>
        </p:nvSpPr>
        <p:spPr>
          <a:xfrm>
            <a:off x="228600" y="490728"/>
            <a:ext cx="2438400" cy="6771084"/>
          </a:xfrm>
          <a:prstGeom prst="rect">
            <a:avLst/>
          </a:prstGeom>
          <a:noFill/>
        </p:spPr>
        <p:txBody>
          <a:bodyPr wrap="square" rtlCol="0">
            <a:spAutoFit/>
          </a:bodyPr>
          <a:lstStyle/>
          <a:p>
            <a:r>
              <a:rPr lang="en-US" sz="2200" b="1" dirty="0" smtClean="0"/>
              <a:t>Technical Assistance Guide</a:t>
            </a:r>
          </a:p>
          <a:p>
            <a:endParaRPr lang="en-US" sz="1200" dirty="0"/>
          </a:p>
          <a:p>
            <a:r>
              <a:rPr lang="en-US" sz="1900" i="1" dirty="0" smtClean="0"/>
              <a:t>Responding to Allegations of Abuse: Role and Responsibilities of </a:t>
            </a:r>
            <a:endParaRPr lang="en-US" sz="1900" i="1" dirty="0"/>
          </a:p>
          <a:p>
            <a:r>
              <a:rPr lang="en-US" sz="1900" i="1" dirty="0" smtClean="0"/>
              <a:t>LTCO</a:t>
            </a:r>
          </a:p>
          <a:p>
            <a:endParaRPr lang="en-US" sz="1200" dirty="0"/>
          </a:p>
          <a:p>
            <a:pPr marL="285750" indent="-285750">
              <a:buFont typeface="Arial" panose="020B0604020202020204" pitchFamily="34" charset="0"/>
              <a:buChar char="•"/>
            </a:pPr>
            <a:r>
              <a:rPr lang="en-US" dirty="0" smtClean="0"/>
              <a:t>Overview</a:t>
            </a:r>
          </a:p>
          <a:p>
            <a:pPr marL="285750" indent="-285750">
              <a:buFont typeface="Arial" panose="020B0604020202020204" pitchFamily="34" charset="0"/>
              <a:buChar char="•"/>
            </a:pPr>
            <a:r>
              <a:rPr lang="en-US" dirty="0" smtClean="0"/>
              <a:t>Key Points</a:t>
            </a:r>
          </a:p>
          <a:p>
            <a:pPr marL="285750" indent="-285750">
              <a:buFont typeface="Arial" panose="020B0604020202020204" pitchFamily="34" charset="0"/>
              <a:buChar char="•"/>
            </a:pPr>
            <a:r>
              <a:rPr lang="en-US" dirty="0" smtClean="0"/>
              <a:t>AoA Statements</a:t>
            </a:r>
          </a:p>
          <a:p>
            <a:pPr marL="285750" indent="-285750">
              <a:buFont typeface="Arial" panose="020B0604020202020204" pitchFamily="34" charset="0"/>
              <a:buChar char="•"/>
            </a:pPr>
            <a:r>
              <a:rPr lang="en-US" dirty="0" smtClean="0"/>
              <a:t>What Can An Ombudsman Do?</a:t>
            </a:r>
          </a:p>
          <a:p>
            <a:pPr marL="285750" indent="-285750">
              <a:buFont typeface="Arial" panose="020B0604020202020204" pitchFamily="34" charset="0"/>
              <a:buChar char="•"/>
            </a:pPr>
            <a:r>
              <a:rPr lang="en-US" dirty="0" smtClean="0"/>
              <a:t>LTCO Advocacy Strategies</a:t>
            </a:r>
          </a:p>
          <a:p>
            <a:pPr marL="285750" indent="-285750">
              <a:buFont typeface="Arial" panose="020B0604020202020204" pitchFamily="34" charset="0"/>
              <a:buChar char="•"/>
            </a:pPr>
            <a:r>
              <a:rPr lang="en-US" dirty="0" smtClean="0"/>
              <a:t>Resources</a:t>
            </a:r>
          </a:p>
          <a:p>
            <a:pPr marL="285750" indent="-285750">
              <a:buFont typeface="Arial" panose="020B0604020202020204" pitchFamily="34" charset="0"/>
              <a:buChar char="•"/>
            </a:pPr>
            <a:endParaRPr lang="en-US" dirty="0"/>
          </a:p>
          <a:p>
            <a:r>
              <a:rPr lang="en-US" sz="1600" dirty="0">
                <a:hlinkClick r:id="rId4"/>
              </a:rPr>
              <a:t>http://</a:t>
            </a:r>
            <a:r>
              <a:rPr lang="en-US" sz="1600" dirty="0" smtClean="0">
                <a:hlinkClick r:id="rId4"/>
              </a:rPr>
              <a:t>ltcombudsman.org/uploads/files/issues/responding-to-allegations-of-abuse_0.pdf</a:t>
            </a:r>
            <a:r>
              <a:rPr lang="en-US" sz="1600" dirty="0" smtClean="0"/>
              <a:t> </a:t>
            </a:r>
          </a:p>
          <a:p>
            <a:endParaRPr lang="en-US" dirty="0"/>
          </a:p>
        </p:txBody>
      </p:sp>
    </p:spTree>
    <p:extLst>
      <p:ext uri="{BB962C8B-B14F-4D97-AF65-F5344CB8AC3E}">
        <p14:creationId xmlns:p14="http://schemas.microsoft.com/office/powerpoint/2010/main" val="366920735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90600"/>
          </a:xfrm>
        </p:spPr>
        <p:txBody>
          <a:bodyPr/>
          <a:lstStyle/>
          <a:p>
            <a:r>
              <a:rPr lang="en-US" b="1" dirty="0" smtClean="0"/>
              <a:t>Additional Information…</a:t>
            </a:r>
            <a:endParaRPr lang="en-US" b="1" dirty="0"/>
          </a:p>
        </p:txBody>
      </p:sp>
      <p:sp>
        <p:nvSpPr>
          <p:cNvPr id="3" name="Content Placeholder 2"/>
          <p:cNvSpPr>
            <a:spLocks noGrp="1"/>
          </p:cNvSpPr>
          <p:nvPr>
            <p:ph idx="1"/>
          </p:nvPr>
        </p:nvSpPr>
        <p:spPr/>
        <p:txBody>
          <a:bodyPr/>
          <a:lstStyle/>
          <a:p>
            <a:r>
              <a:rPr lang="en-US" b="1" dirty="0" smtClean="0"/>
              <a:t>NORC Resources</a:t>
            </a:r>
          </a:p>
          <a:p>
            <a:pPr marL="0" indent="0">
              <a:buNone/>
            </a:pPr>
            <a:endParaRPr lang="en-US" sz="1000" b="1" dirty="0" smtClean="0"/>
          </a:p>
          <a:p>
            <a:pPr lvl="1"/>
            <a:r>
              <a:rPr lang="en-US" sz="2200" dirty="0"/>
              <a:t>Elder Abuse/Elder Justice Issue page </a:t>
            </a:r>
            <a:r>
              <a:rPr lang="en-US" sz="2200" dirty="0">
                <a:hlinkClick r:id="rId3"/>
              </a:rPr>
              <a:t>http://ltcombudsman.org/issues/elder-abuse-elder-justice</a:t>
            </a:r>
            <a:r>
              <a:rPr lang="en-US" sz="2200" dirty="0"/>
              <a:t> </a:t>
            </a:r>
          </a:p>
          <a:p>
            <a:pPr lvl="1"/>
            <a:r>
              <a:rPr lang="en-US" sz="2200" dirty="0"/>
              <a:t>LTCO Training (webinar recordings, in-service materials)       </a:t>
            </a:r>
            <a:r>
              <a:rPr lang="en-US" sz="2200" dirty="0">
                <a:hlinkClick r:id="rId4"/>
              </a:rPr>
              <a:t>http://ltcombudsman.org/omb_support/training</a:t>
            </a:r>
            <a:r>
              <a:rPr lang="en-US" sz="2200" dirty="0"/>
              <a:t> </a:t>
            </a:r>
          </a:p>
          <a:p>
            <a:pPr lvl="1"/>
            <a:r>
              <a:rPr lang="en-US" sz="2200" dirty="0"/>
              <a:t>Library (federal regulations)               </a:t>
            </a:r>
            <a:r>
              <a:rPr lang="en-US" sz="2200" dirty="0">
                <a:hlinkClick r:id="rId5"/>
              </a:rPr>
              <a:t>http://</a:t>
            </a:r>
            <a:r>
              <a:rPr lang="en-US" sz="2200" dirty="0" smtClean="0">
                <a:hlinkClick r:id="rId5"/>
              </a:rPr>
              <a:t>ltcombudsman.org/library</a:t>
            </a:r>
            <a:endParaRPr lang="en-US" sz="2200" dirty="0" smtClean="0"/>
          </a:p>
          <a:p>
            <a:pPr lvl="1"/>
            <a:r>
              <a:rPr lang="en-US" sz="2200" dirty="0" smtClean="0"/>
              <a:t>Systems Advocacy (e.g. Quick Reference Guide)</a:t>
            </a:r>
          </a:p>
          <a:p>
            <a:pPr marL="274637" lvl="1" indent="0">
              <a:buNone/>
            </a:pPr>
            <a:r>
              <a:rPr lang="en-US" sz="2200" dirty="0"/>
              <a:t> </a:t>
            </a:r>
            <a:r>
              <a:rPr lang="en-US" sz="2200" dirty="0" smtClean="0"/>
              <a:t>  </a:t>
            </a:r>
            <a:r>
              <a:rPr lang="en-US" sz="2200" dirty="0" smtClean="0">
                <a:hlinkClick r:id="rId6"/>
              </a:rPr>
              <a:t>http</a:t>
            </a:r>
            <a:r>
              <a:rPr lang="en-US" sz="2200" dirty="0">
                <a:hlinkClick r:id="rId6"/>
              </a:rPr>
              <a:t>://</a:t>
            </a:r>
            <a:r>
              <a:rPr lang="en-US" sz="2200" dirty="0" smtClean="0">
                <a:hlinkClick r:id="rId6"/>
              </a:rPr>
              <a:t>ltcombudsman.org/omb_support/advocacy</a:t>
            </a:r>
            <a:r>
              <a:rPr lang="en-US" sz="2200" dirty="0" smtClean="0"/>
              <a:t> </a:t>
            </a:r>
          </a:p>
          <a:p>
            <a:pPr marL="0" indent="0">
              <a:buNone/>
            </a:pPr>
            <a:endParaRPr lang="en-US" dirty="0"/>
          </a:p>
          <a:p>
            <a:pPr marL="274637" lvl="1" indent="0">
              <a:buNone/>
            </a:pPr>
            <a:endParaRPr lang="en-US" dirty="0"/>
          </a:p>
          <a:p>
            <a:pPr lvl="1"/>
            <a:endParaRPr lang="en-US" dirty="0" smtClean="0"/>
          </a:p>
          <a:p>
            <a:pPr lvl="1"/>
            <a:endParaRPr lang="en-US" dirty="0" smtClean="0"/>
          </a:p>
          <a:p>
            <a:endParaRPr lang="en-US" dirty="0"/>
          </a:p>
        </p:txBody>
      </p:sp>
    </p:spTree>
    <p:extLst>
      <p:ext uri="{BB962C8B-B14F-4D97-AF65-F5344CB8AC3E}">
        <p14:creationId xmlns:p14="http://schemas.microsoft.com/office/powerpoint/2010/main" val="33688975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NORClogo"/>
          <p:cNvPicPr>
            <a:picLocks noChangeAspect="1" noChangeArrowheads="1"/>
          </p:cNvPicPr>
          <p:nvPr/>
        </p:nvPicPr>
        <p:blipFill>
          <a:blip r:embed="rId3"/>
          <a:srcRect/>
          <a:stretch>
            <a:fillRect/>
          </a:stretch>
        </p:blipFill>
        <p:spPr bwMode="auto">
          <a:xfrm>
            <a:off x="228600" y="428625"/>
            <a:ext cx="8686800" cy="1400175"/>
          </a:xfrm>
          <a:prstGeom prst="rect">
            <a:avLst/>
          </a:prstGeom>
          <a:noFill/>
          <a:ln w="9525">
            <a:noFill/>
            <a:miter lim="800000"/>
            <a:headEnd/>
            <a:tailEnd/>
          </a:ln>
        </p:spPr>
      </p:pic>
      <p:sp>
        <p:nvSpPr>
          <p:cNvPr id="81922" name="TextBox 3"/>
          <p:cNvSpPr txBox="1">
            <a:spLocks noChangeArrowheads="1"/>
          </p:cNvSpPr>
          <p:nvPr/>
        </p:nvSpPr>
        <p:spPr bwMode="auto">
          <a:xfrm>
            <a:off x="179388" y="1828800"/>
            <a:ext cx="8785225" cy="5816977"/>
          </a:xfrm>
          <a:prstGeom prst="rect">
            <a:avLst/>
          </a:prstGeom>
          <a:noFill/>
          <a:ln w="9525">
            <a:noFill/>
            <a:miter lim="800000"/>
            <a:headEnd/>
            <a:tailEnd/>
          </a:ln>
        </p:spPr>
        <p:txBody>
          <a:bodyPr wrap="square">
            <a:prstTxWarp prst="textNoShape">
              <a:avLst/>
            </a:prstTxWarp>
            <a:spAutoFit/>
          </a:bodyPr>
          <a:lstStyle/>
          <a:p>
            <a:pPr algn="ctr"/>
            <a:endParaRPr lang="en-US" sz="800" b="1" dirty="0"/>
          </a:p>
          <a:p>
            <a:pPr algn="ctr"/>
            <a:endParaRPr lang="en-US" sz="2200" b="1" dirty="0" smtClean="0"/>
          </a:p>
          <a:p>
            <a:pPr algn="ctr"/>
            <a:r>
              <a:rPr lang="en-US" sz="2200" b="1" dirty="0" smtClean="0"/>
              <a:t>Amity </a:t>
            </a:r>
            <a:r>
              <a:rPr lang="en-US" sz="2200" b="1" dirty="0"/>
              <a:t>Overall-Laib</a:t>
            </a:r>
          </a:p>
          <a:p>
            <a:pPr algn="ctr"/>
            <a:r>
              <a:rPr lang="en-US" sz="2200" b="1" dirty="0"/>
              <a:t>Manager, LTCO Program &amp; Policy</a:t>
            </a:r>
          </a:p>
          <a:p>
            <a:pPr algn="ctr"/>
            <a:r>
              <a:rPr lang="en-US" sz="2000" dirty="0">
                <a:hlinkClick r:id="rId4"/>
              </a:rPr>
              <a:t>aoveralllaib@theconsumervoice.org</a:t>
            </a:r>
            <a:r>
              <a:rPr lang="en-US" sz="2000" dirty="0"/>
              <a:t> </a:t>
            </a:r>
          </a:p>
          <a:p>
            <a:pPr algn="ctr"/>
            <a:endParaRPr lang="en-US" sz="2200" b="1" dirty="0"/>
          </a:p>
          <a:p>
            <a:pPr algn="ctr"/>
            <a:endParaRPr lang="en-US" sz="2200" b="1" dirty="0"/>
          </a:p>
          <a:p>
            <a:pPr algn="ctr"/>
            <a:r>
              <a:rPr lang="en-US" sz="2200" b="1" dirty="0"/>
              <a:t>The National Long-Term Care </a:t>
            </a:r>
          </a:p>
          <a:p>
            <a:pPr algn="ctr"/>
            <a:r>
              <a:rPr lang="en-US" sz="2200" b="1" dirty="0"/>
              <a:t>Ombudsman Resource Center (NORC)</a:t>
            </a:r>
          </a:p>
          <a:p>
            <a:pPr algn="ctr"/>
            <a:r>
              <a:rPr lang="en-US" sz="2000" dirty="0">
                <a:hlinkClick r:id="rId5"/>
              </a:rPr>
              <a:t>www.ltcombudsman.org</a:t>
            </a:r>
            <a:endParaRPr lang="en-US" sz="2000" dirty="0"/>
          </a:p>
          <a:p>
            <a:pPr algn="ctr"/>
            <a:endParaRPr lang="en-US" sz="2000" dirty="0" smtClean="0"/>
          </a:p>
          <a:p>
            <a:pPr algn="ctr"/>
            <a:endParaRPr lang="en-US" sz="2000" dirty="0" smtClean="0"/>
          </a:p>
          <a:p>
            <a:pPr algn="ctr"/>
            <a:endParaRPr lang="en-US" sz="2000" dirty="0"/>
          </a:p>
          <a:p>
            <a:pPr algn="ctr"/>
            <a:r>
              <a:rPr lang="en-US" sz="1400" dirty="0"/>
              <a:t>This project was supported, in part, by grant number 90OM002,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a:p>
            <a:endParaRPr lang="en-US" sz="1800" dirty="0"/>
          </a:p>
          <a:p>
            <a:endParaRPr lang="en-US" sz="1800" dirty="0"/>
          </a:p>
          <a:p>
            <a:endParaRPr lang="en-US" sz="1800" dirty="0"/>
          </a:p>
        </p:txBody>
      </p:sp>
    </p:spTree>
    <p:extLst>
      <p:ext uri="{BB962C8B-B14F-4D97-AF65-F5344CB8AC3E}">
        <p14:creationId xmlns:p14="http://schemas.microsoft.com/office/powerpoint/2010/main" val="670464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2"/>
          <p:cNvSpPr>
            <a:spLocks noGrp="1"/>
          </p:cNvSpPr>
          <p:nvPr>
            <p:ph type="ctrTitle"/>
          </p:nvPr>
        </p:nvSpPr>
        <p:spPr>
          <a:xfrm>
            <a:off x="685800" y="660400"/>
            <a:ext cx="7772400" cy="1470025"/>
          </a:xfrm>
        </p:spPr>
        <p:txBody>
          <a:bodyPr/>
          <a:lstStyle/>
          <a:p>
            <a:r>
              <a:rPr lang="en-US" altLang="en-US" sz="3600" smtClean="0"/>
              <a:t>The National Long-Term Care Ombudsman Resource Center</a:t>
            </a:r>
          </a:p>
        </p:txBody>
      </p:sp>
      <p:sp>
        <p:nvSpPr>
          <p:cNvPr id="15363" name="Content Placeholder 8"/>
          <p:cNvSpPr>
            <a:spLocks noGrp="1"/>
          </p:cNvSpPr>
          <p:nvPr>
            <p:ph type="subTitle" idx="1"/>
          </p:nvPr>
        </p:nvSpPr>
        <p:spPr>
          <a:xfrm>
            <a:off x="1371600" y="2130425"/>
            <a:ext cx="6400800" cy="1752600"/>
          </a:xfrm>
        </p:spPr>
        <p:txBody>
          <a:bodyPr/>
          <a:lstStyle/>
          <a:p>
            <a:r>
              <a:rPr lang="en-US" altLang="en-US" b="1" smtClean="0">
                <a:solidFill>
                  <a:srgbClr val="0000FF"/>
                </a:solidFill>
              </a:rPr>
              <a:t>Webinar:  Identifying, Preventing, and Responding to Bullying in Long-Term Care Facilities </a:t>
            </a:r>
            <a:endParaRPr lang="en-US" altLang="en-US" sz="2400" smtClean="0">
              <a:solidFill>
                <a:srgbClr val="0000FF"/>
              </a:solidFill>
            </a:endParaRPr>
          </a:p>
          <a:p>
            <a:pPr>
              <a:spcBef>
                <a:spcPct val="0"/>
              </a:spcBef>
            </a:pPr>
            <a:endParaRPr lang="en-US" altLang="en-US" sz="2400" smtClean="0">
              <a:solidFill>
                <a:srgbClr val="000000"/>
              </a:solidFill>
            </a:endParaRPr>
          </a:p>
          <a:p>
            <a:pPr>
              <a:spcBef>
                <a:spcPct val="0"/>
              </a:spcBef>
            </a:pPr>
            <a:endParaRPr lang="en-US" altLang="en-US" sz="2400" smtClean="0">
              <a:solidFill>
                <a:srgbClr val="000000"/>
              </a:solidFill>
            </a:endParaRPr>
          </a:p>
          <a:p>
            <a:pPr>
              <a:spcBef>
                <a:spcPct val="0"/>
              </a:spcBef>
            </a:pPr>
            <a:r>
              <a:rPr lang="en-US" altLang="en-US" sz="2400" smtClean="0">
                <a:solidFill>
                  <a:srgbClr val="000000"/>
                </a:solidFill>
              </a:rPr>
              <a:t>Robin P. Bonifas, PhD, MSW</a:t>
            </a:r>
          </a:p>
          <a:p>
            <a:pPr>
              <a:spcBef>
                <a:spcPct val="0"/>
              </a:spcBef>
            </a:pPr>
            <a:r>
              <a:rPr lang="en-US" altLang="en-US" sz="2400" smtClean="0">
                <a:solidFill>
                  <a:srgbClr val="000000"/>
                </a:solidFill>
              </a:rPr>
              <a:t>July 28th, 2015</a:t>
            </a:r>
          </a:p>
        </p:txBody>
      </p:sp>
      <p:sp>
        <p:nvSpPr>
          <p:cNvPr id="15364"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2D5174F-4E42-4FB3-8D46-B2F8B756E6A9}" type="slidenum">
              <a:rPr lang="en-US" altLang="en-US" sz="1200">
                <a:solidFill>
                  <a:srgbClr val="898989"/>
                </a:solidFill>
                <a:latin typeface="Calibri" panose="020F0502020204030204" pitchFamily="34" charset="0"/>
              </a:rPr>
              <a:pPr eaLnBrk="1" hangingPunct="1"/>
              <a:t>7</a:t>
            </a:fld>
            <a:endParaRPr lang="en-US" altLang="en-US" sz="1200">
              <a:solidFill>
                <a:srgbClr val="898989"/>
              </a:solidFill>
              <a:latin typeface="Calibri" panose="020F0502020204030204" pitchFamily="34" charset="0"/>
            </a:endParaRP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70" name="Picture 12" descr="COPPSSW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5188" y="5553075"/>
            <a:ext cx="26876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3606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Presentation Overview</a:t>
            </a:r>
          </a:p>
        </p:txBody>
      </p:sp>
      <p:sp>
        <p:nvSpPr>
          <p:cNvPr id="17411" name="Content Placeholder 8"/>
          <p:cNvSpPr>
            <a:spLocks noGrp="1"/>
          </p:cNvSpPr>
          <p:nvPr>
            <p:ph idx="1"/>
          </p:nvPr>
        </p:nvSpPr>
        <p:spPr>
          <a:xfrm>
            <a:off x="457200" y="1384300"/>
            <a:ext cx="8229600" cy="4525963"/>
          </a:xfrm>
        </p:spPr>
        <p:txBody>
          <a:bodyPr/>
          <a:lstStyle/>
          <a:p>
            <a:r>
              <a:rPr lang="en-US" altLang="en-US" smtClean="0"/>
              <a:t>Characteristics of bullying among older adults</a:t>
            </a:r>
          </a:p>
          <a:p>
            <a:pPr lvl="1"/>
            <a:r>
              <a:rPr lang="en-US" altLang="en-US" smtClean="0"/>
              <a:t>Definition and example behaviors</a:t>
            </a:r>
          </a:p>
          <a:p>
            <a:pPr lvl="1"/>
            <a:r>
              <a:rPr lang="en-US" altLang="en-US" smtClean="0"/>
              <a:t>People who bully</a:t>
            </a:r>
          </a:p>
          <a:p>
            <a:pPr lvl="1"/>
            <a:r>
              <a:rPr lang="en-US" altLang="en-US" smtClean="0"/>
              <a:t>People who are the targets of bullying</a:t>
            </a:r>
          </a:p>
          <a:p>
            <a:r>
              <a:rPr lang="en-US" altLang="en-US" smtClean="0"/>
              <a:t>The impact of bullying on older adults</a:t>
            </a:r>
          </a:p>
          <a:p>
            <a:r>
              <a:rPr lang="en-US" altLang="en-US" smtClean="0"/>
              <a:t>Recognizing potential bullying situations </a:t>
            </a:r>
          </a:p>
          <a:p>
            <a:r>
              <a:rPr lang="en-US" altLang="en-US" smtClean="0"/>
              <a:t>A three-tiered framework for developing interventions to address bullying</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741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F669E64-E3B4-4E1B-B729-4E73C73BFDE0}" type="slidenum">
              <a:rPr lang="en-US" altLang="en-US" sz="1200">
                <a:solidFill>
                  <a:srgbClr val="898989"/>
                </a:solidFill>
                <a:latin typeface="Calibri" panose="020F0502020204030204" pitchFamily="34" charset="0"/>
              </a:rPr>
              <a:pPr eaLnBrk="1" hangingPunct="1"/>
              <a:t>8</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038735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wrap="none"/>
          <a:lstStyle/>
          <a:p>
            <a:pPr algn="l" eaLnBrk="1" hangingPunct="1"/>
            <a:r>
              <a:rPr lang="en-US" altLang="en-US" smtClean="0">
                <a:latin typeface="Gill Sans MT" panose="020B0502020104020203" pitchFamily="34" charset="0"/>
                <a:cs typeface="Arial" panose="020B0604020202020204" pitchFamily="34" charset="0"/>
              </a:rPr>
              <a:t>Presentation Overview</a:t>
            </a:r>
          </a:p>
        </p:txBody>
      </p:sp>
      <p:sp>
        <p:nvSpPr>
          <p:cNvPr id="19459" name="Content Placeholder 8"/>
          <p:cNvSpPr>
            <a:spLocks noGrp="1"/>
          </p:cNvSpPr>
          <p:nvPr>
            <p:ph idx="1"/>
          </p:nvPr>
        </p:nvSpPr>
        <p:spPr>
          <a:xfrm>
            <a:off x="457200" y="1384300"/>
            <a:ext cx="8229600" cy="4525963"/>
          </a:xfrm>
        </p:spPr>
        <p:txBody>
          <a:bodyPr/>
          <a:lstStyle/>
          <a:p>
            <a:r>
              <a:rPr lang="en-US" altLang="en-US" smtClean="0"/>
              <a:t>Minimal research has been completed on bullying among older adults.</a:t>
            </a:r>
          </a:p>
          <a:p>
            <a:r>
              <a:rPr lang="en-US" altLang="en-US" smtClean="0"/>
              <a:t>This presentation is based on three sources of information:</a:t>
            </a:r>
          </a:p>
          <a:p>
            <a:pPr lvl="1"/>
            <a:r>
              <a:rPr lang="en-US" altLang="en-US" smtClean="0"/>
              <a:t>A pilot research study in two assisted living facilities</a:t>
            </a:r>
          </a:p>
          <a:p>
            <a:pPr lvl="1"/>
            <a:r>
              <a:rPr lang="en-US" altLang="en-US" smtClean="0"/>
              <a:t>Practice experience working with individuals and organizations impacted by senior bullying</a:t>
            </a:r>
          </a:p>
          <a:p>
            <a:pPr lvl="1"/>
            <a:r>
              <a:rPr lang="en-US" altLang="en-US" smtClean="0"/>
              <a:t>Research literature on bullying among other population groups.</a:t>
            </a:r>
          </a:p>
        </p:txBody>
      </p:sp>
      <p:cxnSp>
        <p:nvCxnSpPr>
          <p:cNvPr id="6" name="Straight Connector 5"/>
          <p:cNvCxnSpPr>
            <a:cxnSpLocks noChangeShapeType="1"/>
          </p:cNvCxnSpPr>
          <p:nvPr/>
        </p:nvCxnSpPr>
        <p:spPr bwMode="auto">
          <a:xfrm rot="5400000" flipH="1" flipV="1">
            <a:off x="-2501900" y="3754438"/>
            <a:ext cx="5424487" cy="15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0" name="Straight Connector 9"/>
          <p:cNvCxnSpPr>
            <a:cxnSpLocks noChangeShapeType="1"/>
          </p:cNvCxnSpPr>
          <p:nvPr/>
        </p:nvCxnSpPr>
        <p:spPr bwMode="auto">
          <a:xfrm rot="5400000" flipH="1" flipV="1">
            <a:off x="-2386806" y="3593307"/>
            <a:ext cx="5426075" cy="1587"/>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flipH="1" flipV="1">
            <a:off x="-349250" y="14941550"/>
            <a:ext cx="5424488"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2222500" y="314325"/>
            <a:ext cx="6070600" cy="1588"/>
          </a:xfrm>
          <a:prstGeom prst="line">
            <a:avLst/>
          </a:prstGeom>
          <a:noFill/>
          <a:ln w="25400">
            <a:solidFill>
              <a:srgbClr val="3C8076"/>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2362200" y="188913"/>
            <a:ext cx="6565900"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946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9AD3617-349F-4938-A7B7-0C187A0E5513}" type="slidenum">
              <a:rPr lang="en-US" altLang="en-US" sz="1200">
                <a:solidFill>
                  <a:srgbClr val="898989"/>
                </a:solidFill>
                <a:latin typeface="Calibri" panose="020F0502020204030204" pitchFamily="34" charset="0"/>
              </a:rPr>
              <a:pPr eaLnBrk="1" hangingPunct="1"/>
              <a:t>9</a:t>
            </a:fld>
            <a:endParaRPr lang="en-US" altLang="en-US" sz="1200">
              <a:solidFill>
                <a:srgbClr val="898989"/>
              </a:solidFill>
              <a:latin typeface="Calibri" panose="020F0502020204030204" pitchFamily="34" charset="0"/>
            </a:endParaRPr>
          </a:p>
        </p:txBody>
      </p:sp>
    </p:spTree>
    <p:extLst>
      <p:ext uri="{BB962C8B-B14F-4D97-AF65-F5344CB8AC3E}">
        <p14:creationId xmlns:p14="http://schemas.microsoft.com/office/powerpoint/2010/main" val="21991228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ORC">
      <a:dk1>
        <a:srgbClr val="002060"/>
      </a:dk1>
      <a:lt1>
        <a:sysClr val="window" lastClr="FFFFFF"/>
      </a:lt1>
      <a:dk2>
        <a:srgbClr val="002060"/>
      </a:dk2>
      <a:lt2>
        <a:srgbClr val="E3DED1"/>
      </a:lt2>
      <a:accent1>
        <a:srgbClr val="8AB833"/>
      </a:accent1>
      <a:accent2>
        <a:srgbClr val="8AB833"/>
      </a:accent2>
      <a:accent3>
        <a:srgbClr val="C0CF3A"/>
      </a:accent3>
      <a:accent4>
        <a:srgbClr val="029676"/>
      </a:accent4>
      <a:accent5>
        <a:srgbClr val="4AB5C4"/>
      </a:accent5>
      <a:accent6>
        <a:srgbClr val="0989B1"/>
      </a:accent6>
      <a:hlink>
        <a:srgbClr val="0000CC"/>
      </a:hlink>
      <a:folHlink>
        <a:srgbClr val="BA6906"/>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2012 Spring Conference PP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12550</TotalTime>
  <Words>3852</Words>
  <Application>Microsoft Office PowerPoint</Application>
  <PresentationFormat>On-screen Show (4:3)</PresentationFormat>
  <Paragraphs>568</Paragraphs>
  <Slides>63</Slides>
  <Notes>58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63</vt:i4>
      </vt:variant>
    </vt:vector>
  </HeadingPairs>
  <TitlesOfParts>
    <vt:vector size="75" baseType="lpstr">
      <vt:lpstr>Calibri</vt:lpstr>
      <vt:lpstr>MS PGothic</vt:lpstr>
      <vt:lpstr>Academy Engraved LET</vt:lpstr>
      <vt:lpstr>Century Gothic</vt:lpstr>
      <vt:lpstr>Arial</vt:lpstr>
      <vt:lpstr>Gill Sans MT</vt:lpstr>
      <vt:lpstr>Bookman Old Style</vt:lpstr>
      <vt:lpstr>Courier New</vt:lpstr>
      <vt:lpstr>MS PGothic</vt:lpstr>
      <vt:lpstr>Times New Roman</vt:lpstr>
      <vt:lpstr>Clarity</vt:lpstr>
      <vt:lpstr>2012 Spring Conference PP Template</vt:lpstr>
      <vt:lpstr>PowerPoint Presentation</vt:lpstr>
      <vt:lpstr>PowerPoint Presentation</vt:lpstr>
      <vt:lpstr> Dr. Robin Bonifas, Associate Professor School Of Social Work, Arizona State University </vt:lpstr>
      <vt:lpstr>Why Are We Talking About Bullying?</vt:lpstr>
      <vt:lpstr>Resident-to-Resident Abuse and Conflict 2013 NORS Data</vt:lpstr>
      <vt:lpstr>presentation</vt:lpstr>
      <vt:lpstr>The National Long-Term Care Ombudsman Resource Center</vt:lpstr>
      <vt:lpstr>Presentation Overview</vt:lpstr>
      <vt:lpstr>Presentation Overview</vt:lpstr>
      <vt:lpstr>Who here has ever been bullied?</vt:lpstr>
      <vt:lpstr>Unfortunately, bullying appears to occur across the lifespan</vt:lpstr>
      <vt:lpstr>Bullying Definition</vt:lpstr>
      <vt:lpstr>Bullying Definition </vt:lpstr>
      <vt:lpstr>What Does Bullying Look Like? </vt:lpstr>
      <vt:lpstr>Types of Bullying </vt:lpstr>
      <vt:lpstr>Most Distressing Behaviors Reported  by Research Participants</vt:lpstr>
      <vt:lpstr>Note that some of the behavior listed previously do not meet the definition of bullying</vt:lpstr>
      <vt:lpstr>Example Bullying Incidents</vt:lpstr>
      <vt:lpstr>How Often Does Bullying Occur?</vt:lpstr>
      <vt:lpstr>Where Does Bullying Occur?</vt:lpstr>
      <vt:lpstr>Where Does Bullying Occur?</vt:lpstr>
      <vt:lpstr>Who Bullies?</vt:lpstr>
      <vt:lpstr>Who Bullies?</vt:lpstr>
      <vt:lpstr>Factors Influencing Bullying Situations</vt:lpstr>
      <vt:lpstr>Gender Differences Noted</vt:lpstr>
      <vt:lpstr>Bullies Experience Less Lifetime Trauma</vt:lpstr>
      <vt:lpstr>Who Gets Bullied?</vt:lpstr>
      <vt:lpstr>Who Gets Bullied?</vt:lpstr>
      <vt:lpstr>Who Gets Bullied?</vt:lpstr>
      <vt:lpstr>Who Gets Bullied?</vt:lpstr>
      <vt:lpstr>The Impact of Bullying</vt:lpstr>
      <vt:lpstr>Example Reactions to Bullying</vt:lpstr>
      <vt:lpstr>Coping with Bullying</vt:lpstr>
      <vt:lpstr>Some People Have Difficulty Coping</vt:lpstr>
      <vt:lpstr>Bullying Warning Signs</vt:lpstr>
      <vt:lpstr>Bullying Warning Signs</vt:lpstr>
      <vt:lpstr>We have learned a lot about  bullying among older adults…</vt:lpstr>
      <vt:lpstr>Organizational Level Interventions</vt:lpstr>
      <vt:lpstr>Three-tiered Intervention Model</vt:lpstr>
      <vt:lpstr>Organizational Level Intervention</vt:lpstr>
      <vt:lpstr>Organizational Level Interventions</vt:lpstr>
      <vt:lpstr>Organizational Level Interventions:  Civility Training</vt:lpstr>
      <vt:lpstr>Organizational Level Interventions</vt:lpstr>
      <vt:lpstr>Organizational Level Interventions</vt:lpstr>
      <vt:lpstr>Example Component of Bystander Intervention Training</vt:lpstr>
      <vt:lpstr>Interventions for Individuals who Bully</vt:lpstr>
      <vt:lpstr>Intervention for Individuals who are  Bullied</vt:lpstr>
      <vt:lpstr>Research Participants’ Intervention Ideas</vt:lpstr>
      <vt:lpstr>Research Participants’ Intervention Ideas</vt:lpstr>
      <vt:lpstr>Example Intervention Developed with  Assisted Living Residents</vt:lpstr>
      <vt:lpstr>Example Intervention Developed by  Assisted Living Residents</vt:lpstr>
      <vt:lpstr>PowerPoint Presentation</vt:lpstr>
      <vt:lpstr>Questions?</vt:lpstr>
      <vt:lpstr>LTCO Advocacy Strategies</vt:lpstr>
      <vt:lpstr>Next Steps</vt:lpstr>
      <vt:lpstr>LTCO Systems Advocacy </vt:lpstr>
      <vt:lpstr>Touchstones</vt:lpstr>
      <vt:lpstr>resources</vt:lpstr>
      <vt:lpstr>Technical Assistance (TA) Brief (DRAFT)  LTCO Advocacy: Resident-to-Resident Aggression</vt:lpstr>
      <vt:lpstr>What is Resident Mistreatment?</vt:lpstr>
      <vt:lpstr>PowerPoint Presentation</vt:lpstr>
      <vt:lpstr>Additional Information…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Amity</dc:creator>
  <cp:lastModifiedBy>Amity Overall-Laib</cp:lastModifiedBy>
  <cp:revision>651</cp:revision>
  <dcterms:created xsi:type="dcterms:W3CDTF">2011-04-03T21:38:02Z</dcterms:created>
  <dcterms:modified xsi:type="dcterms:W3CDTF">2015-07-28T22:18:28Z</dcterms:modified>
</cp:coreProperties>
</file>