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334" r:id="rId3"/>
    <p:sldId id="256" r:id="rId4"/>
    <p:sldId id="331" r:id="rId5"/>
    <p:sldId id="257" r:id="rId6"/>
    <p:sldId id="287" r:id="rId7"/>
    <p:sldId id="288" r:id="rId8"/>
    <p:sldId id="258" r:id="rId9"/>
    <p:sldId id="259" r:id="rId10"/>
    <p:sldId id="332" r:id="rId11"/>
    <p:sldId id="307" r:id="rId12"/>
    <p:sldId id="261" r:id="rId13"/>
    <p:sldId id="279" r:id="rId14"/>
    <p:sldId id="333" r:id="rId15"/>
    <p:sldId id="281" r:id="rId16"/>
    <p:sldId id="305" r:id="rId17"/>
    <p:sldId id="300" r:id="rId18"/>
    <p:sldId id="303" r:id="rId19"/>
    <p:sldId id="306" r:id="rId20"/>
    <p:sldId id="314" r:id="rId21"/>
    <p:sldId id="335" r:id="rId22"/>
    <p:sldId id="336" r:id="rId23"/>
    <p:sldId id="337" r:id="rId24"/>
    <p:sldId id="338" r:id="rId25"/>
    <p:sldId id="339" r:id="rId26"/>
    <p:sldId id="34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 Johnston" initials="TJ" lastIdx="27" clrIdx="0"/>
  <p:cmAuthor id="1" name="Tim Johnston" initials="" lastIdx="2" clrIdx="1"/>
  <p:cmAuthor id="2" name="Hilary Meyer" initials="HM" lastIdx="2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28E0"/>
    <a:srgbClr val="600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44165" autoAdjust="0"/>
  </p:normalViewPr>
  <p:slideViewPr>
    <p:cSldViewPr>
      <p:cViewPr>
        <p:scale>
          <a:sx n="20" d="100"/>
          <a:sy n="20" d="100"/>
        </p:scale>
        <p:origin x="-190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2247D-3BFD-4BA6-94DC-6C049F0FD37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2924DF5-ECE3-490C-929E-F0A55D7E7BF7}">
      <dgm:prSet phldrT="[Text]"/>
      <dgm:spPr/>
      <dgm:t>
        <a:bodyPr/>
        <a:lstStyle/>
        <a:p>
          <a:r>
            <a:rPr lang="en-US" dirty="0" smtClean="0"/>
            <a:t>Health Disparities</a:t>
          </a:r>
          <a:endParaRPr lang="en-US" dirty="0"/>
        </a:p>
      </dgm:t>
    </dgm:pt>
    <dgm:pt modelId="{40D7C48E-F673-4437-A4E7-CD7C17D32C5E}" type="parTrans" cxnId="{A050667E-AB10-45CA-BCD3-4377437F17E8}">
      <dgm:prSet/>
      <dgm:spPr/>
      <dgm:t>
        <a:bodyPr/>
        <a:lstStyle/>
        <a:p>
          <a:endParaRPr lang="en-US"/>
        </a:p>
      </dgm:t>
    </dgm:pt>
    <dgm:pt modelId="{88EEB1CE-5E6F-4B0C-A81A-B5FDDCA35F64}" type="sibTrans" cxnId="{A050667E-AB10-45CA-BCD3-4377437F17E8}">
      <dgm:prSet/>
      <dgm:spPr/>
      <dgm:t>
        <a:bodyPr/>
        <a:lstStyle/>
        <a:p>
          <a:endParaRPr lang="en-US"/>
        </a:p>
      </dgm:t>
    </dgm:pt>
    <dgm:pt modelId="{ADDE20FE-8948-4B80-89D2-835AEB2DE073}">
      <dgm:prSet phldrT="[Text]"/>
      <dgm:spPr/>
      <dgm:t>
        <a:bodyPr/>
        <a:lstStyle/>
        <a:p>
          <a:r>
            <a:rPr lang="en-US" dirty="0" smtClean="0"/>
            <a:t>Lack of informal or family care</a:t>
          </a:r>
          <a:endParaRPr lang="en-US" dirty="0"/>
        </a:p>
      </dgm:t>
    </dgm:pt>
    <dgm:pt modelId="{89C4980D-0216-4CD1-A01C-8504622C93CF}" type="parTrans" cxnId="{817589DC-20AB-44EA-9F34-2A282D6B6558}">
      <dgm:prSet/>
      <dgm:spPr/>
      <dgm:t>
        <a:bodyPr/>
        <a:lstStyle/>
        <a:p>
          <a:endParaRPr lang="en-US"/>
        </a:p>
      </dgm:t>
    </dgm:pt>
    <dgm:pt modelId="{CD0E24D3-05AE-4C64-AC29-31979C645834}" type="sibTrans" cxnId="{817589DC-20AB-44EA-9F34-2A282D6B6558}">
      <dgm:prSet/>
      <dgm:spPr/>
      <dgm:t>
        <a:bodyPr/>
        <a:lstStyle/>
        <a:p>
          <a:endParaRPr lang="en-US"/>
        </a:p>
      </dgm:t>
    </dgm:pt>
    <dgm:pt modelId="{A69273B4-D7EC-4895-A18C-26B579023472}">
      <dgm:prSet phldrT="[Text]"/>
      <dgm:spPr/>
      <dgm:t>
        <a:bodyPr/>
        <a:lstStyle/>
        <a:p>
          <a:r>
            <a:rPr lang="en-US" dirty="0" smtClean="0"/>
            <a:t>Distrust of professional health and care services</a:t>
          </a:r>
          <a:endParaRPr lang="en-US" dirty="0"/>
        </a:p>
      </dgm:t>
    </dgm:pt>
    <dgm:pt modelId="{A57DD821-5E03-46A4-8D97-6ECBE9DD1849}" type="parTrans" cxnId="{7410D0A6-D98D-405C-B002-76FF2A21E46B}">
      <dgm:prSet/>
      <dgm:spPr/>
      <dgm:t>
        <a:bodyPr/>
        <a:lstStyle/>
        <a:p>
          <a:endParaRPr lang="en-US"/>
        </a:p>
      </dgm:t>
    </dgm:pt>
    <dgm:pt modelId="{31CA1B74-8767-4704-91BD-37F1B1DE0FA1}" type="sibTrans" cxnId="{7410D0A6-D98D-405C-B002-76FF2A21E46B}">
      <dgm:prSet/>
      <dgm:spPr/>
      <dgm:t>
        <a:bodyPr/>
        <a:lstStyle/>
        <a:p>
          <a:endParaRPr lang="en-US"/>
        </a:p>
      </dgm:t>
    </dgm:pt>
    <dgm:pt modelId="{8BE0D6EE-7C3E-4E9C-885A-8A50964C90D6}">
      <dgm:prSet phldrT="[Text]"/>
      <dgm:spPr/>
      <dgm:t>
        <a:bodyPr/>
        <a:lstStyle/>
        <a:p>
          <a:r>
            <a:rPr lang="en-US" dirty="0" smtClean="0"/>
            <a:t>Legal and Financial Disparities</a:t>
          </a:r>
          <a:endParaRPr lang="en-US" dirty="0"/>
        </a:p>
      </dgm:t>
    </dgm:pt>
    <dgm:pt modelId="{C20CF86D-139E-454A-9106-94C11B09A30C}" type="parTrans" cxnId="{A4796A71-3AFC-485D-8923-FD9486E151A9}">
      <dgm:prSet/>
      <dgm:spPr/>
      <dgm:t>
        <a:bodyPr/>
        <a:lstStyle/>
        <a:p>
          <a:endParaRPr lang="en-US"/>
        </a:p>
      </dgm:t>
    </dgm:pt>
    <dgm:pt modelId="{9DE095EC-5989-45EA-A081-C1CCDBEA87A3}" type="sibTrans" cxnId="{A4796A71-3AFC-485D-8923-FD9486E151A9}">
      <dgm:prSet/>
      <dgm:spPr/>
      <dgm:t>
        <a:bodyPr/>
        <a:lstStyle/>
        <a:p>
          <a:endParaRPr lang="en-US"/>
        </a:p>
      </dgm:t>
    </dgm:pt>
    <dgm:pt modelId="{FAF665BD-5A18-42FD-B8EE-A9FE29E9DAD9}" type="pres">
      <dgm:prSet presAssocID="{DC52247D-3BFD-4BA6-94DC-6C049F0FD37B}" presName="Name0" presStyleCnt="0">
        <dgm:presLayoutVars>
          <dgm:dir/>
          <dgm:resizeHandles val="exact"/>
        </dgm:presLayoutVars>
      </dgm:prSet>
      <dgm:spPr/>
      <dgm:t>
        <a:bodyPr/>
        <a:lstStyle/>
        <a:p>
          <a:endParaRPr lang="en-US"/>
        </a:p>
      </dgm:t>
    </dgm:pt>
    <dgm:pt modelId="{B85DE123-3D08-4C09-8613-FF9D76D445B4}" type="pres">
      <dgm:prSet presAssocID="{DC52247D-3BFD-4BA6-94DC-6C049F0FD37B}" presName="cycle" presStyleCnt="0"/>
      <dgm:spPr/>
    </dgm:pt>
    <dgm:pt modelId="{350EF80F-BD77-4E30-8050-1E0797D1F7A5}" type="pres">
      <dgm:prSet presAssocID="{32924DF5-ECE3-490C-929E-F0A55D7E7BF7}" presName="nodeFirstNode" presStyleLbl="node1" presStyleIdx="0" presStyleCnt="4" custRadScaleRad="100006" custRadScaleInc="-481">
        <dgm:presLayoutVars>
          <dgm:bulletEnabled val="1"/>
        </dgm:presLayoutVars>
      </dgm:prSet>
      <dgm:spPr/>
      <dgm:t>
        <a:bodyPr/>
        <a:lstStyle/>
        <a:p>
          <a:endParaRPr lang="en-US"/>
        </a:p>
      </dgm:t>
    </dgm:pt>
    <dgm:pt modelId="{2FD43883-651F-46BB-B919-B7D6F75C9E4B}" type="pres">
      <dgm:prSet presAssocID="{88EEB1CE-5E6F-4B0C-A81A-B5FDDCA35F64}" presName="sibTransFirstNode" presStyleLbl="bgShp" presStyleIdx="0" presStyleCnt="1"/>
      <dgm:spPr/>
      <dgm:t>
        <a:bodyPr/>
        <a:lstStyle/>
        <a:p>
          <a:endParaRPr lang="en-US"/>
        </a:p>
      </dgm:t>
    </dgm:pt>
    <dgm:pt modelId="{CEA7ECDA-6573-4373-ABE7-54BA41FA1897}" type="pres">
      <dgm:prSet presAssocID="{8BE0D6EE-7C3E-4E9C-885A-8A50964C90D6}" presName="nodeFollowingNodes" presStyleLbl="node1" presStyleIdx="1" presStyleCnt="4" custRadScaleRad="100006" custRadScaleInc="-481">
        <dgm:presLayoutVars>
          <dgm:bulletEnabled val="1"/>
        </dgm:presLayoutVars>
      </dgm:prSet>
      <dgm:spPr/>
      <dgm:t>
        <a:bodyPr/>
        <a:lstStyle/>
        <a:p>
          <a:endParaRPr lang="en-US"/>
        </a:p>
      </dgm:t>
    </dgm:pt>
    <dgm:pt modelId="{3CA49F62-40C6-46F2-B904-F725A950F2EE}" type="pres">
      <dgm:prSet presAssocID="{ADDE20FE-8948-4B80-89D2-835AEB2DE073}" presName="nodeFollowingNodes" presStyleLbl="node1" presStyleIdx="2" presStyleCnt="4">
        <dgm:presLayoutVars>
          <dgm:bulletEnabled val="1"/>
        </dgm:presLayoutVars>
      </dgm:prSet>
      <dgm:spPr/>
      <dgm:t>
        <a:bodyPr/>
        <a:lstStyle/>
        <a:p>
          <a:endParaRPr lang="en-US"/>
        </a:p>
      </dgm:t>
    </dgm:pt>
    <dgm:pt modelId="{295A8A32-C57F-4599-89F8-46D75C5D5E88}" type="pres">
      <dgm:prSet presAssocID="{A69273B4-D7EC-4895-A18C-26B579023472}" presName="nodeFollowingNodes" presStyleLbl="node1" presStyleIdx="3" presStyleCnt="4">
        <dgm:presLayoutVars>
          <dgm:bulletEnabled val="1"/>
        </dgm:presLayoutVars>
      </dgm:prSet>
      <dgm:spPr/>
      <dgm:t>
        <a:bodyPr/>
        <a:lstStyle/>
        <a:p>
          <a:endParaRPr lang="en-US"/>
        </a:p>
      </dgm:t>
    </dgm:pt>
  </dgm:ptLst>
  <dgm:cxnLst>
    <dgm:cxn modelId="{A4796A71-3AFC-485D-8923-FD9486E151A9}" srcId="{DC52247D-3BFD-4BA6-94DC-6C049F0FD37B}" destId="{8BE0D6EE-7C3E-4E9C-885A-8A50964C90D6}" srcOrd="1" destOrd="0" parTransId="{C20CF86D-139E-454A-9106-94C11B09A30C}" sibTransId="{9DE095EC-5989-45EA-A081-C1CCDBEA87A3}"/>
    <dgm:cxn modelId="{A050667E-AB10-45CA-BCD3-4377437F17E8}" srcId="{DC52247D-3BFD-4BA6-94DC-6C049F0FD37B}" destId="{32924DF5-ECE3-490C-929E-F0A55D7E7BF7}" srcOrd="0" destOrd="0" parTransId="{40D7C48E-F673-4437-A4E7-CD7C17D32C5E}" sibTransId="{88EEB1CE-5E6F-4B0C-A81A-B5FDDCA35F64}"/>
    <dgm:cxn modelId="{16CAE508-1493-4C7E-854C-3AA76156FF7F}" type="presOf" srcId="{DC52247D-3BFD-4BA6-94DC-6C049F0FD37B}" destId="{FAF665BD-5A18-42FD-B8EE-A9FE29E9DAD9}" srcOrd="0" destOrd="0" presId="urn:microsoft.com/office/officeart/2005/8/layout/cycle3"/>
    <dgm:cxn modelId="{23FFE6E9-44B3-4AD1-9212-34C4EC8B0ACF}" type="presOf" srcId="{8BE0D6EE-7C3E-4E9C-885A-8A50964C90D6}" destId="{CEA7ECDA-6573-4373-ABE7-54BA41FA1897}" srcOrd="0" destOrd="0" presId="urn:microsoft.com/office/officeart/2005/8/layout/cycle3"/>
    <dgm:cxn modelId="{8D0132AB-FD17-4142-B2B4-80BAAC7A3741}" type="presOf" srcId="{88EEB1CE-5E6F-4B0C-A81A-B5FDDCA35F64}" destId="{2FD43883-651F-46BB-B919-B7D6F75C9E4B}" srcOrd="0" destOrd="0" presId="urn:microsoft.com/office/officeart/2005/8/layout/cycle3"/>
    <dgm:cxn modelId="{4DD8D4E1-F9C5-4BDD-8774-378DF81CA68B}" type="presOf" srcId="{A69273B4-D7EC-4895-A18C-26B579023472}" destId="{295A8A32-C57F-4599-89F8-46D75C5D5E88}" srcOrd="0" destOrd="0" presId="urn:microsoft.com/office/officeart/2005/8/layout/cycle3"/>
    <dgm:cxn modelId="{714CBAEC-6A23-4AB0-81EE-C921B6802719}" type="presOf" srcId="{ADDE20FE-8948-4B80-89D2-835AEB2DE073}" destId="{3CA49F62-40C6-46F2-B904-F725A950F2EE}" srcOrd="0" destOrd="0" presId="urn:microsoft.com/office/officeart/2005/8/layout/cycle3"/>
    <dgm:cxn modelId="{6A093C04-4C43-4A56-BEA9-85E21D4324D5}" type="presOf" srcId="{32924DF5-ECE3-490C-929E-F0A55D7E7BF7}" destId="{350EF80F-BD77-4E30-8050-1E0797D1F7A5}" srcOrd="0" destOrd="0" presId="urn:microsoft.com/office/officeart/2005/8/layout/cycle3"/>
    <dgm:cxn modelId="{7410D0A6-D98D-405C-B002-76FF2A21E46B}" srcId="{DC52247D-3BFD-4BA6-94DC-6C049F0FD37B}" destId="{A69273B4-D7EC-4895-A18C-26B579023472}" srcOrd="3" destOrd="0" parTransId="{A57DD821-5E03-46A4-8D97-6ECBE9DD1849}" sibTransId="{31CA1B74-8767-4704-91BD-37F1B1DE0FA1}"/>
    <dgm:cxn modelId="{817589DC-20AB-44EA-9F34-2A282D6B6558}" srcId="{DC52247D-3BFD-4BA6-94DC-6C049F0FD37B}" destId="{ADDE20FE-8948-4B80-89D2-835AEB2DE073}" srcOrd="2" destOrd="0" parTransId="{89C4980D-0216-4CD1-A01C-8504622C93CF}" sibTransId="{CD0E24D3-05AE-4C64-AC29-31979C645834}"/>
    <dgm:cxn modelId="{1E44A76C-77F5-4DBF-8C70-5D80DD42AEB9}" type="presParOf" srcId="{FAF665BD-5A18-42FD-B8EE-A9FE29E9DAD9}" destId="{B85DE123-3D08-4C09-8613-FF9D76D445B4}" srcOrd="0" destOrd="0" presId="urn:microsoft.com/office/officeart/2005/8/layout/cycle3"/>
    <dgm:cxn modelId="{28912523-1DB2-4985-8F9C-F1108A910685}" type="presParOf" srcId="{B85DE123-3D08-4C09-8613-FF9D76D445B4}" destId="{350EF80F-BD77-4E30-8050-1E0797D1F7A5}" srcOrd="0" destOrd="0" presId="urn:microsoft.com/office/officeart/2005/8/layout/cycle3"/>
    <dgm:cxn modelId="{74AE020D-607F-44DB-BDD5-D4E77A9D534C}" type="presParOf" srcId="{B85DE123-3D08-4C09-8613-FF9D76D445B4}" destId="{2FD43883-651F-46BB-B919-B7D6F75C9E4B}" srcOrd="1" destOrd="0" presId="urn:microsoft.com/office/officeart/2005/8/layout/cycle3"/>
    <dgm:cxn modelId="{C1E6B0E0-74CB-4C01-AE26-E57A173FD622}" type="presParOf" srcId="{B85DE123-3D08-4C09-8613-FF9D76D445B4}" destId="{CEA7ECDA-6573-4373-ABE7-54BA41FA1897}" srcOrd="2" destOrd="0" presId="urn:microsoft.com/office/officeart/2005/8/layout/cycle3"/>
    <dgm:cxn modelId="{F0E252E6-2403-496B-B7AA-D6734F1AAF5A}" type="presParOf" srcId="{B85DE123-3D08-4C09-8613-FF9D76D445B4}" destId="{3CA49F62-40C6-46F2-B904-F725A950F2EE}" srcOrd="3" destOrd="0" presId="urn:microsoft.com/office/officeart/2005/8/layout/cycle3"/>
    <dgm:cxn modelId="{FF38DA8A-93AA-402B-B77B-9E711D8FC68F}" type="presParOf" srcId="{B85DE123-3D08-4C09-8613-FF9D76D445B4}" destId="{295A8A32-C57F-4599-89F8-46D75C5D5E8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yriad Pro"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yriad Pro" pitchFamily="34" charset="0"/>
              </a:defRPr>
            </a:lvl1pPr>
          </a:lstStyle>
          <a:p>
            <a:fld id="{57FA3313-00A6-48C7-BA6F-C5BD064AC954}" type="datetimeFigureOut">
              <a:rPr lang="en-US" smtClean="0"/>
              <a:pPr/>
              <a:t>12/4/2014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yriad Pro"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yriad Pro" pitchFamily="34" charset="0"/>
              </a:defRPr>
            </a:lvl1pPr>
          </a:lstStyle>
          <a:p>
            <a:fld id="{CAB22496-7374-4DF9-8A3C-A22C3ABB5E3E}" type="slidenum">
              <a:rPr lang="en-US" smtClean="0"/>
              <a:pPr/>
              <a:t>‹#›</a:t>
            </a:fld>
            <a:endParaRPr lang="en-US" dirty="0"/>
          </a:p>
        </p:txBody>
      </p:sp>
    </p:spTree>
    <p:extLst>
      <p:ext uri="{BB962C8B-B14F-4D97-AF65-F5344CB8AC3E}">
        <p14:creationId xmlns:p14="http://schemas.microsoft.com/office/powerpoint/2010/main" val="278016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itchFamily="34" charset="0"/>
        <a:ea typeface="+mn-ea"/>
        <a:cs typeface="+mn-cs"/>
      </a:defRPr>
    </a:lvl1pPr>
    <a:lvl2pPr marL="457200" algn="l" defTabSz="914400" rtl="0" eaLnBrk="1" latinLnBrk="0" hangingPunct="1">
      <a:defRPr sz="1200" kern="1200">
        <a:solidFill>
          <a:schemeClr val="tx1"/>
        </a:solidFill>
        <a:latin typeface="Myriad Pro" pitchFamily="34" charset="0"/>
        <a:ea typeface="+mn-ea"/>
        <a:cs typeface="+mn-cs"/>
      </a:defRPr>
    </a:lvl2pPr>
    <a:lvl3pPr marL="914400" algn="l" defTabSz="914400" rtl="0" eaLnBrk="1" latinLnBrk="0" hangingPunct="1">
      <a:defRPr sz="1200" kern="1200">
        <a:solidFill>
          <a:schemeClr val="tx1"/>
        </a:solidFill>
        <a:latin typeface="Myriad Pro" pitchFamily="34" charset="0"/>
        <a:ea typeface="+mn-ea"/>
        <a:cs typeface="+mn-cs"/>
      </a:defRPr>
    </a:lvl3pPr>
    <a:lvl4pPr marL="1371600" algn="l" defTabSz="914400" rtl="0" eaLnBrk="1" latinLnBrk="0" hangingPunct="1">
      <a:defRPr sz="1200" kern="1200">
        <a:solidFill>
          <a:schemeClr val="tx1"/>
        </a:solidFill>
        <a:latin typeface="Myriad Pro" pitchFamily="34" charset="0"/>
        <a:ea typeface="+mn-ea"/>
        <a:cs typeface="+mn-cs"/>
      </a:defRPr>
    </a:lvl4pPr>
    <a:lvl5pPr marL="1828800" algn="l" defTabSz="914400" rtl="0" eaLnBrk="1" latinLnBrk="0" hangingPunct="1">
      <a:defRPr sz="1200" kern="1200">
        <a:solidFill>
          <a:schemeClr val="tx1"/>
        </a:solidFill>
        <a:latin typeface="Myriad Pro"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304DCF-6284-4BFA-A45B-6BEFD904EF42}" type="slidenum">
              <a:rPr lang="en-US">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02939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One of the frequent questions we hear is how many LGBT older adults are there? </a:t>
            </a:r>
          </a:p>
          <a:p>
            <a:pPr eaLnBrk="1" hangingPunct="1"/>
            <a:endParaRPr lang="en-US" altLang="en-US" dirty="0" smtClean="0"/>
          </a:p>
          <a:p>
            <a:pPr eaLnBrk="1" hangingPunct="1"/>
            <a:r>
              <a:rPr lang="en-US" altLang="en-US" dirty="0" smtClean="0"/>
              <a:t>It is estimated that the population of LGBT older adults will more than double between 2010 and 2030. In part this is due to the aging of the Baby Boomers – which will greatly increase the number of all older adults during this time frame.</a:t>
            </a:r>
            <a:r>
              <a:rPr lang="en-US" altLang="en-US" baseline="0" dirty="0" smtClean="0"/>
              <a:t> </a:t>
            </a:r>
            <a:r>
              <a:rPr lang="en-US" altLang="en-US" dirty="0" smtClean="0"/>
              <a:t>I suspect that during this time it will FEEL like a tremendous growth as well because not only will there be many more older adults in general but LGBT Baby Boomers are more likely to have been out in their younger lives and will continue to be so as older adults. So there will be more out LGBT older adults in the coming years.</a:t>
            </a:r>
          </a:p>
          <a:p>
            <a:pPr eaLnBrk="1" hangingPunct="1"/>
            <a:endParaRPr lang="en-US" altLang="en-US" dirty="0" smtClean="0"/>
          </a:p>
          <a:p>
            <a:pPr eaLnBrk="1" hangingPunct="1"/>
            <a:r>
              <a:rPr lang="en-US" altLang="en-US" dirty="0" smtClean="0"/>
              <a:t>That is why we</a:t>
            </a:r>
            <a:r>
              <a:rPr lang="ja-JP" altLang="en-US" dirty="0" smtClean="0"/>
              <a:t>’</a:t>
            </a:r>
            <a:r>
              <a:rPr lang="en-US" altLang="ja-JP" dirty="0" smtClean="0"/>
              <a:t>re having this conversation today. </a:t>
            </a:r>
            <a:endParaRPr lang="en-US" baseline="0" dirty="0" smtClean="0"/>
          </a:p>
          <a:p>
            <a:endParaRPr lang="en-US" b="0" baseline="0" dirty="0" smtClean="0"/>
          </a:p>
          <a:p>
            <a:r>
              <a:rPr lang="en-US" b="0" i="1" baseline="0" dirty="0" smtClean="0"/>
              <a:t>T/F Question</a:t>
            </a:r>
          </a:p>
          <a:p>
            <a:endParaRPr lang="en-US" b="0" baseline="0" dirty="0" smtClean="0"/>
          </a:p>
          <a:p>
            <a:r>
              <a:rPr lang="en-US" b="0" baseline="0" dirty="0" smtClean="0"/>
              <a:t>“Most LGBT people live in major metropolitan areas like New York, San Francisco, and Washington DC” </a:t>
            </a:r>
          </a:p>
          <a:p>
            <a:endParaRPr lang="en-US" b="1" baseline="0" dirty="0" smtClean="0"/>
          </a:p>
          <a:p>
            <a:pPr defTabSz="914372">
              <a:defRPr/>
            </a:pPr>
            <a:endParaRPr lang="en-US" b="0" i="0" baseline="0" dirty="0" smtClean="0"/>
          </a:p>
          <a:p>
            <a:pPr defTabSz="914372">
              <a:defRPr/>
            </a:pPr>
            <a:endParaRPr lang="en-US" b="0" i="0" baseline="0" dirty="0" smtClean="0"/>
          </a:p>
          <a:p>
            <a:pPr defTabSz="914372">
              <a:defRPr/>
            </a:pPr>
            <a:r>
              <a:rPr lang="en-US" b="0" i="0" baseline="0" dirty="0" smtClean="0"/>
              <a:t>References </a:t>
            </a:r>
          </a:p>
          <a:p>
            <a:pPr defTabSz="914372">
              <a:defRPr/>
            </a:pPr>
            <a:endParaRPr lang="en-US" b="0" i="0" baseline="0" dirty="0" smtClean="0"/>
          </a:p>
          <a:p>
            <a:pPr defTabSz="903976">
              <a:defRPr/>
            </a:pPr>
            <a:r>
              <a:rPr lang="en-US" dirty="0" smtClean="0"/>
              <a:t>Outing Age: Public Policy Issues Affecting Lesbian, Gay, Bisexual, and Transgender Elders. National Gay and Lesbian Task Force, 2010. http://www.thetaskforce.org/downloads/reports/reports/outingage_final.pdf</a:t>
            </a:r>
            <a:endParaRPr lang="en-US" b="0" dirty="0" smtClean="0"/>
          </a:p>
          <a:p>
            <a:pPr defTabSz="903976">
              <a:defRPr/>
            </a:pPr>
            <a:r>
              <a:rPr lang="en-US" b="0" dirty="0" smtClean="0"/>
              <a:t>http://williamsinstitute.law.ucla.edu/</a:t>
            </a:r>
          </a:p>
          <a:p>
            <a:pPr defTabSz="903976">
              <a:defRPr/>
            </a:pPr>
            <a:r>
              <a:rPr lang="en-US" dirty="0" smtClean="0"/>
              <a:t>http://www.aoa.gov/Aging_Statistics/future_growth/future_growth.aspx#hispanic</a:t>
            </a:r>
          </a:p>
          <a:p>
            <a:pPr defTabSz="914372">
              <a:defRPr/>
            </a:pPr>
            <a:endParaRPr lang="en-US" b="0" i="0" baseline="0" dirty="0" smtClean="0"/>
          </a:p>
          <a:p>
            <a:pPr defTabSz="914372">
              <a:defRPr/>
            </a:pPr>
            <a:endParaRPr lang="en-US" b="0" i="0" baseline="0" dirty="0" smtClean="0"/>
          </a:p>
          <a:p>
            <a:pPr defTabSz="914372">
              <a:defRPr/>
            </a:pPr>
            <a:endParaRPr lang="en-US" dirty="0"/>
          </a:p>
          <a:p>
            <a:endParaRPr lang="en-US" dirty="0"/>
          </a:p>
        </p:txBody>
      </p:sp>
      <p:sp>
        <p:nvSpPr>
          <p:cNvPr id="4" name="Slide Number Placeholder 3"/>
          <p:cNvSpPr>
            <a:spLocks noGrp="1"/>
          </p:cNvSpPr>
          <p:nvPr>
            <p:ph type="sldNum" sz="quarter" idx="10"/>
          </p:nvPr>
        </p:nvSpPr>
        <p:spPr/>
        <p:txBody>
          <a:bodyPr/>
          <a:lstStyle/>
          <a:p>
            <a:fld id="{14CCD682-49E1-4EDD-97D7-9E473B01D9CA}" type="slidenum">
              <a:rPr lang="en-US" smtClean="0"/>
              <a:pPr/>
              <a:t>12</a:t>
            </a:fld>
            <a:endParaRPr lang="en-US" dirty="0"/>
          </a:p>
        </p:txBody>
      </p:sp>
    </p:spTree>
    <p:extLst>
      <p:ext uri="{BB962C8B-B14F-4D97-AF65-F5344CB8AC3E}">
        <p14:creationId xmlns:p14="http://schemas.microsoft.com/office/powerpoint/2010/main" val="2273129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The answer is False! </a:t>
            </a:r>
          </a:p>
          <a:p>
            <a:endParaRPr lang="en-US" b="0" i="0" baseline="0" dirty="0" smtClean="0"/>
          </a:p>
          <a:p>
            <a:r>
              <a:rPr lang="en-US" b="0" i="0" baseline="0" dirty="0" smtClean="0"/>
              <a:t>While many LGBT people do live in large urban areas, as this map shows, LGBT people live in nearly every community in the United States. Same-sex couples live in 93% of all United States Counties. </a:t>
            </a:r>
          </a:p>
          <a:p>
            <a:endParaRPr lang="en-US" b="0" i="0" baseline="0" dirty="0" smtClean="0"/>
          </a:p>
          <a:p>
            <a:r>
              <a:rPr lang="en-US" b="0" i="0" baseline="0" dirty="0" smtClean="0"/>
              <a:t>This means that no matter where you live and work, i</a:t>
            </a:r>
            <a:r>
              <a:rPr lang="en-US" dirty="0"/>
              <a:t>t is important to develop empathy and learn about best practices to make it safe for LGBT elders to seek health and social </a:t>
            </a:r>
            <a:r>
              <a:rPr lang="en-US" dirty="0" smtClean="0"/>
              <a:t>services.</a:t>
            </a:r>
            <a:r>
              <a:rPr lang="en-US" baseline="0" dirty="0" smtClean="0"/>
              <a:t> I</a:t>
            </a:r>
            <a:r>
              <a:rPr lang="en-US" dirty="0" smtClean="0"/>
              <a:t>f you believe that you are not currently working with any LGBT older adults, you may be working with people that are in the closet. You almost certainly will work with LGBT older adults in the near future.</a:t>
            </a:r>
          </a:p>
          <a:p>
            <a:pPr defTabSz="914372">
              <a:defRPr/>
            </a:pPr>
            <a:endParaRPr lang="en-US" dirty="0" smtClean="0"/>
          </a:p>
          <a:p>
            <a:endParaRPr lang="en-US" dirty="0" smtClean="0"/>
          </a:p>
          <a:p>
            <a:endParaRPr lang="en-US" dirty="0" smtClean="0"/>
          </a:p>
          <a:p>
            <a:pPr defTabSz="903976">
              <a:defRPr/>
            </a:pPr>
            <a:r>
              <a:rPr lang="en-US" u="sng" baseline="0" dirty="0" smtClean="0"/>
              <a:t>References (You do not need to read these aloud. They are included here in case participants ask for more information about these statistics)</a:t>
            </a:r>
          </a:p>
          <a:p>
            <a:pPr defTabSz="903976">
              <a:defRPr/>
            </a:pPr>
            <a:endParaRPr lang="en-US" b="0" dirty="0" smtClean="0"/>
          </a:p>
          <a:p>
            <a:pPr defTabSz="903976">
              <a:defRPr/>
            </a:pPr>
            <a:r>
              <a:rPr lang="en-US" b="0" dirty="0" smtClean="0"/>
              <a:t>http://williamsinstitute.law.ucla.edu/</a:t>
            </a:r>
          </a:p>
          <a:p>
            <a:pPr defTabSz="903976">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4CCD682-49E1-4EDD-97D7-9E473B01D9CA}" type="slidenum">
              <a:rPr lang="en-US" smtClean="0"/>
              <a:pPr/>
              <a:t>13</a:t>
            </a:fld>
            <a:endParaRPr lang="en-US" dirty="0"/>
          </a:p>
        </p:txBody>
      </p:sp>
    </p:spTree>
    <p:extLst>
      <p:ext uri="{BB962C8B-B14F-4D97-AF65-F5344CB8AC3E}">
        <p14:creationId xmlns:p14="http://schemas.microsoft.com/office/powerpoint/2010/main" val="1031798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will focus on two things that make</a:t>
            </a:r>
            <a:r>
              <a:rPr lang="en-US" baseline="0" dirty="0" smtClean="0"/>
              <a:t> LGBT older adults unique. </a:t>
            </a:r>
          </a:p>
          <a:p>
            <a:endParaRPr lang="en-US" baseline="0" dirty="0" smtClean="0"/>
          </a:p>
          <a:p>
            <a:r>
              <a:rPr lang="en-US" altLang="en-US" i="1" dirty="0" smtClean="0">
                <a:ea typeface="ＭＳ Ｐゴシック" charset="-128"/>
              </a:rPr>
              <a:t>Many LGBT older adults </a:t>
            </a:r>
            <a:r>
              <a:rPr lang="en-US" altLang="en-US" b="1" i="1" dirty="0" smtClean="0">
                <a:ea typeface="ＭＳ Ｐゴシック" charset="-128"/>
              </a:rPr>
              <a:t>live alone </a:t>
            </a:r>
            <a:r>
              <a:rPr lang="en-US" altLang="en-US" i="1" dirty="0" smtClean="0">
                <a:ea typeface="ＭＳ Ｐゴシック" charset="-128"/>
              </a:rPr>
              <a:t>and rely on other older adults for support and </a:t>
            </a:r>
            <a:r>
              <a:rPr lang="en-US" altLang="en-US" b="1" i="1" dirty="0" smtClean="0">
                <a:ea typeface="ＭＳ Ｐゴシック" charset="-128"/>
              </a:rPr>
              <a:t>caregiving</a:t>
            </a:r>
            <a:r>
              <a:rPr lang="en-US" altLang="en-US" i="1" dirty="0" smtClean="0">
                <a:ea typeface="ＭＳ Ｐゴシック" charset="-128"/>
              </a:rPr>
              <a:t>.</a:t>
            </a:r>
          </a:p>
          <a:p>
            <a:pPr marL="0" indent="0">
              <a:buNone/>
            </a:pPr>
            <a:endParaRPr lang="en-US" altLang="en-US" i="1" dirty="0" smtClean="0">
              <a:ea typeface="ＭＳ Ｐゴシック" charset="-128"/>
            </a:endParaRPr>
          </a:p>
          <a:p>
            <a:r>
              <a:rPr lang="en-US" altLang="en-US" i="1" dirty="0" smtClean="0">
                <a:ea typeface="ＭＳ Ｐゴシック" charset="-128"/>
              </a:rPr>
              <a:t>A </a:t>
            </a:r>
            <a:r>
              <a:rPr lang="en-US" altLang="en-US" b="1" i="1" dirty="0" smtClean="0">
                <a:ea typeface="ＭＳ Ｐゴシック" charset="-128"/>
              </a:rPr>
              <a:t>history of discrimination </a:t>
            </a:r>
            <a:r>
              <a:rPr lang="en-US" altLang="en-US" i="1" dirty="0" smtClean="0">
                <a:ea typeface="ＭＳ Ｐゴシック" charset="-128"/>
              </a:rPr>
              <a:t>leaves many LGBT older adults with a general </a:t>
            </a:r>
            <a:r>
              <a:rPr lang="en-US" altLang="en-US" b="1" i="1" dirty="0" smtClean="0">
                <a:ea typeface="ＭＳ Ｐゴシック" charset="-128"/>
              </a:rPr>
              <a:t>distrust</a:t>
            </a:r>
            <a:r>
              <a:rPr lang="en-US" altLang="en-US" i="1" dirty="0" smtClean="0">
                <a:ea typeface="ＭＳ Ｐゴシック" charset="-128"/>
              </a:rPr>
              <a:t> of mainstream institutions that many heterosexuals assume are in place to help them.</a:t>
            </a:r>
          </a:p>
          <a:p>
            <a:endParaRPr lang="en-US" dirty="0"/>
          </a:p>
        </p:txBody>
      </p:sp>
      <p:sp>
        <p:nvSpPr>
          <p:cNvPr id="4" name="Slide Number Placeholder 3"/>
          <p:cNvSpPr>
            <a:spLocks noGrp="1"/>
          </p:cNvSpPr>
          <p:nvPr>
            <p:ph type="sldNum" sz="quarter" idx="10"/>
          </p:nvPr>
        </p:nvSpPr>
        <p:spPr/>
        <p:txBody>
          <a:bodyPr/>
          <a:lstStyle/>
          <a:p>
            <a:fld id="{CAB22496-7374-4DF9-8A3C-A22C3ABB5E3E}" type="slidenum">
              <a:rPr lang="en-US" smtClean="0"/>
              <a:pPr/>
              <a:t>14</a:t>
            </a:fld>
            <a:endParaRPr lang="en-US" dirty="0"/>
          </a:p>
        </p:txBody>
      </p:sp>
    </p:spTree>
    <p:extLst>
      <p:ext uri="{BB962C8B-B14F-4D97-AF65-F5344CB8AC3E}">
        <p14:creationId xmlns:p14="http://schemas.microsoft.com/office/powerpoint/2010/main" val="348757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see how these problems are interlinked. LGBT older adults have higher</a:t>
            </a:r>
            <a:r>
              <a:rPr lang="en-US" baseline="0" dirty="0" smtClean="0"/>
              <a:t> levels of health issues than their heterosexual counterparts. They also face additional legal and financial barriers to economic security, making them less able to afford care. They lack family or other information care networks, and may distrust the social safety nets and organizations that are intended to help them. </a:t>
            </a:r>
            <a:endParaRPr lang="en-US" dirty="0"/>
          </a:p>
        </p:txBody>
      </p:sp>
      <p:sp>
        <p:nvSpPr>
          <p:cNvPr id="4" name="Slide Number Placeholder 3"/>
          <p:cNvSpPr>
            <a:spLocks noGrp="1"/>
          </p:cNvSpPr>
          <p:nvPr>
            <p:ph type="sldNum" sz="quarter" idx="10"/>
          </p:nvPr>
        </p:nvSpPr>
        <p:spPr/>
        <p:txBody>
          <a:bodyPr/>
          <a:lstStyle/>
          <a:p>
            <a:fld id="{CAB22496-7374-4DF9-8A3C-A22C3ABB5E3E}" type="slidenum">
              <a:rPr lang="en-US" smtClean="0"/>
              <a:pPr/>
              <a:t>15</a:t>
            </a:fld>
            <a:endParaRPr lang="en-US" dirty="0"/>
          </a:p>
        </p:txBody>
      </p:sp>
    </p:spTree>
    <p:extLst>
      <p:ext uri="{BB962C8B-B14F-4D97-AF65-F5344CB8AC3E}">
        <p14:creationId xmlns:p14="http://schemas.microsoft.com/office/powerpoint/2010/main" val="284434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I would like for everyone to share their answer to this question:</a:t>
            </a:r>
            <a:r>
              <a:rPr lang="en-US" b="1" i="0" baseline="0" dirty="0" smtClean="0"/>
              <a:t> “What is one thing I can start doing differently to be more sensitive to LGBT older adults?”</a:t>
            </a:r>
            <a:endParaRPr lang="en-US" b="0" i="0" baseline="0" dirty="0" smtClean="0"/>
          </a:p>
          <a:p>
            <a:endParaRPr lang="en-US" b="0" i="0" baseline="0" dirty="0" smtClean="0"/>
          </a:p>
          <a:p>
            <a:r>
              <a:rPr lang="en-US" b="0" i="0" baseline="0" dirty="0" smtClean="0"/>
              <a:t>Tell me your answer through the chat box or private message. </a:t>
            </a:r>
          </a:p>
        </p:txBody>
      </p:sp>
      <p:sp>
        <p:nvSpPr>
          <p:cNvPr id="4" name="Slide Number Placeholder 3"/>
          <p:cNvSpPr>
            <a:spLocks noGrp="1"/>
          </p:cNvSpPr>
          <p:nvPr>
            <p:ph type="sldNum" sz="quarter" idx="10"/>
          </p:nvPr>
        </p:nvSpPr>
        <p:spPr/>
        <p:txBody>
          <a:bodyPr/>
          <a:lstStyle/>
          <a:p>
            <a:fld id="{14CCD682-49E1-4EDD-97D7-9E473B01D9CA}" type="slidenum">
              <a:rPr lang="en-US" smtClean="0"/>
              <a:pPr/>
              <a:t>17</a:t>
            </a:fld>
            <a:endParaRPr lang="en-US" dirty="0"/>
          </a:p>
        </p:txBody>
      </p:sp>
    </p:spTree>
    <p:extLst>
      <p:ext uri="{BB962C8B-B14F-4D97-AF65-F5344CB8AC3E}">
        <p14:creationId xmlns:p14="http://schemas.microsoft.com/office/powerpoint/2010/main" val="397184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2"/>
            <a:r>
              <a:rPr lang="en-US" dirty="0" smtClean="0"/>
              <a:t>Are </a:t>
            </a:r>
            <a:r>
              <a:rPr lang="en-US" dirty="0"/>
              <a:t>you interested in learning more about LGBT older adults and how you can better serve those who access your services? </a:t>
            </a:r>
            <a:r>
              <a:rPr lang="en-US" b="0" i="0" dirty="0" smtClean="0"/>
              <a:t>The </a:t>
            </a:r>
            <a:r>
              <a:rPr lang="en-US" b="0" i="0" baseline="0" dirty="0" smtClean="0"/>
              <a:t>National Resource Center on LGBT Aging has developed both in-person and online trainings to support efforts to create a safe and inclusive environment for LGBT older adults. </a:t>
            </a:r>
          </a:p>
          <a:p>
            <a:endParaRPr lang="en-US" b="0" i="0" baseline="0" dirty="0" smtClean="0"/>
          </a:p>
          <a:p>
            <a:r>
              <a:rPr lang="en-US" b="0" i="0" baseline="0" dirty="0" smtClean="0"/>
              <a:t>Please visit www.lgbtagingcenter.org for a full description of our trainings and to </a:t>
            </a:r>
            <a:r>
              <a:rPr lang="en-US" b="1" i="0" baseline="0" dirty="0" smtClean="0"/>
              <a:t>schedule a training</a:t>
            </a:r>
            <a:r>
              <a:rPr lang="en-US" b="0" i="0" baseline="0" dirty="0" smtClean="0"/>
              <a:t> for your organization. </a:t>
            </a:r>
          </a:p>
          <a:p>
            <a:endParaRPr lang="en-US" b="0" i="0" baseline="0" dirty="0" smtClean="0"/>
          </a:p>
        </p:txBody>
      </p:sp>
      <p:sp>
        <p:nvSpPr>
          <p:cNvPr id="4" name="Slide Number Placeholder 3"/>
          <p:cNvSpPr>
            <a:spLocks noGrp="1"/>
          </p:cNvSpPr>
          <p:nvPr>
            <p:ph type="sldNum" sz="quarter" idx="10"/>
          </p:nvPr>
        </p:nvSpPr>
        <p:spPr/>
        <p:txBody>
          <a:bodyPr/>
          <a:lstStyle/>
          <a:p>
            <a:fld id="{F969BA0A-ADE2-4652-AEBE-29746FD43D7D}" type="slidenum">
              <a:rPr lang="en-US" smtClean="0"/>
              <a:pPr/>
              <a:t>18</a:t>
            </a:fld>
            <a:endParaRPr lang="en-US" dirty="0"/>
          </a:p>
        </p:txBody>
      </p:sp>
    </p:spTree>
    <p:extLst>
      <p:ext uri="{BB962C8B-B14F-4D97-AF65-F5344CB8AC3E}">
        <p14:creationId xmlns:p14="http://schemas.microsoft.com/office/powerpoint/2010/main" val="3898299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304DCF-6284-4BFA-A45B-6BEFD904EF42}" type="slidenum">
              <a:rPr lang="en-US">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874825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a:t>
            </a:r>
            <a:r>
              <a:rPr lang="en-US" baseline="0" dirty="0" smtClean="0"/>
              <a:t> of your continuing self-evaluation and assessment of your program, learn more about what it means to provide inclusive services and be a welcoming agency to ensure all consumers, families and other individuals are comfortable seeking your assistance.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C304DCF-6284-4BFA-A45B-6BEFD904EF42}" type="slidenum">
              <a:rPr lang="en-US">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725559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a:t>
            </a:r>
            <a:r>
              <a:rPr lang="en-US" baseline="0" dirty="0" smtClean="0"/>
              <a:t> the first day of Residents’ Rights Month. </a:t>
            </a:r>
            <a:r>
              <a:rPr lang="en-US" dirty="0" smtClean="0"/>
              <a:t>If</a:t>
            </a:r>
            <a:r>
              <a:rPr lang="en-US" baseline="0" dirty="0" smtClean="0"/>
              <a:t> you are hosting an RR events, conducting in-services or outreach during RRM consider including these fact sheets. </a:t>
            </a:r>
          </a:p>
          <a:p>
            <a:endParaRPr lang="en-US" baseline="0" dirty="0" smtClean="0"/>
          </a:p>
          <a:p>
            <a:r>
              <a:rPr lang="en-US" baseline="0" dirty="0" smtClean="0"/>
              <a:t>In addition to RRM, distribute these fact sheets during your routine visits, in-services, LTCO training and to start conversations with facility staff, Resident and Family Councils. </a:t>
            </a:r>
            <a:endParaRPr lang="en-US" dirty="0"/>
          </a:p>
        </p:txBody>
      </p:sp>
      <p:sp>
        <p:nvSpPr>
          <p:cNvPr id="4" name="Slide Number Placeholder 3"/>
          <p:cNvSpPr>
            <a:spLocks noGrp="1"/>
          </p:cNvSpPr>
          <p:nvPr>
            <p:ph type="sldNum" sz="quarter" idx="10"/>
          </p:nvPr>
        </p:nvSpPr>
        <p:spPr/>
        <p:txBody>
          <a:bodyPr/>
          <a:lstStyle/>
          <a:p>
            <a:pPr>
              <a:defRPr/>
            </a:pPr>
            <a:fld id="{DC304DCF-6284-4BFA-A45B-6BEFD904EF42}" type="slidenum">
              <a:rPr lang="en-US">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191522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F162CE-8CD5-4DE6-8B03-7C4BF6AFAA47}" type="slidenum">
              <a:rPr lang="en-US">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83253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AB22496-7374-4DF9-8A3C-A22C3ABB5E3E}" type="slidenum">
              <a:rPr lang="en-US" smtClean="0"/>
              <a:pPr/>
              <a:t>4</a:t>
            </a:fld>
            <a:endParaRPr lang="en-US" dirty="0"/>
          </a:p>
        </p:txBody>
      </p:sp>
    </p:spTree>
    <p:extLst>
      <p:ext uri="{BB962C8B-B14F-4D97-AF65-F5344CB8AC3E}">
        <p14:creationId xmlns:p14="http://schemas.microsoft.com/office/powerpoint/2010/main" val="521425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laceholder 2"/>
          <p:cNvSpPr>
            <a:spLocks noGrp="1" noRot="1" noChangeAspect="1"/>
          </p:cNvSpPr>
          <p:nvPr>
            <p:ph type="sldImg"/>
          </p:nvPr>
        </p:nvSpPr>
        <p:spPr bwMode="auto">
          <a:noFill/>
          <a:ln>
            <a:solidFill>
              <a:srgbClr val="000000"/>
            </a:solidFill>
            <a:miter lim="800000"/>
            <a:headEnd/>
            <a:tailEnd/>
          </a:ln>
        </p:spPr>
      </p:sp>
      <p:sp>
        <p:nvSpPr>
          <p:cNvPr id="97283" name="Placeholder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a:p>
            <a:endParaRPr lang="en-US" dirty="0"/>
          </a:p>
        </p:txBody>
      </p:sp>
    </p:spTree>
    <p:extLst>
      <p:ext uri="{BB962C8B-B14F-4D97-AF65-F5344CB8AC3E}">
        <p14:creationId xmlns:p14="http://schemas.microsoft.com/office/powerpoint/2010/main" val="318474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2">
              <a:defRPr/>
            </a:pPr>
            <a:r>
              <a:rPr lang="en-US" dirty="0" smtClean="0"/>
              <a:t>This </a:t>
            </a:r>
            <a:r>
              <a:rPr lang="en-US" dirty="0"/>
              <a:t>presentation was developed by an organization called </a:t>
            </a:r>
            <a:r>
              <a:rPr lang="en-US" dirty="0" smtClean="0"/>
              <a:t>SAGE in conjunction with the LGBT Aging</a:t>
            </a:r>
            <a:r>
              <a:rPr lang="en-US" baseline="0" dirty="0" smtClean="0"/>
              <a:t> Project and Fenway Health in Boston. SAGE stands for</a:t>
            </a:r>
            <a:r>
              <a:rPr lang="en-US" dirty="0" smtClean="0"/>
              <a:t> </a:t>
            </a:r>
            <a:r>
              <a:rPr lang="en-US" dirty="0"/>
              <a:t>Services and Advocacy for GLBT Elders. </a:t>
            </a:r>
            <a:r>
              <a:rPr lang="en-US" b="1" dirty="0">
                <a:effectLst>
                  <a:outerShdw sx="0" sy="0">
                    <a:srgbClr val="000000"/>
                  </a:outerShdw>
                  <a:reflection stA="0" endPos="0" fadeDir="0" sx="0" sy="0"/>
                </a:effectLst>
              </a:rPr>
              <a:t>SAGE is the country’s largest and oldest organization dedicated to improving the lives of lesbian, gay, bisexual, and transgender older adults</a:t>
            </a:r>
            <a:r>
              <a:rPr lang="en-US" dirty="0">
                <a:effectLst>
                  <a:outerShdw sx="0" sy="0">
                    <a:srgbClr val="000000"/>
                  </a:outerShdw>
                  <a:reflection stA="0" endPos="0" fadeDir="0" sx="0" sy="0"/>
                </a:effectLst>
              </a:rPr>
              <a:t>. </a:t>
            </a:r>
            <a:r>
              <a:rPr lang="en-US" dirty="0"/>
              <a:t>SAGE offers supportive services and consumer resources to LGBT older adults and their caregivers, advocates for public policy changes that address the needs of LGBT older people, and provides training for aging providers and LGBT organizations.</a:t>
            </a:r>
          </a:p>
          <a:p>
            <a:endParaRPr lang="en-US" i="0" dirty="0" smtClean="0"/>
          </a:p>
          <a:p>
            <a:r>
              <a:rPr lang="en-US" i="0" dirty="0" smtClean="0"/>
              <a:t>For</a:t>
            </a:r>
            <a:r>
              <a:rPr lang="en-US" i="0" baseline="0" dirty="0" smtClean="0"/>
              <a:t> more information on SAGE’s programs and services, please visit www.sageusa.org</a:t>
            </a:r>
          </a:p>
          <a:p>
            <a:endParaRPr lang="en-US" i="0" dirty="0"/>
          </a:p>
        </p:txBody>
      </p:sp>
      <p:sp>
        <p:nvSpPr>
          <p:cNvPr id="4" name="Slide Number Placeholder 3"/>
          <p:cNvSpPr>
            <a:spLocks noGrp="1"/>
          </p:cNvSpPr>
          <p:nvPr>
            <p:ph type="sldNum" sz="quarter" idx="10"/>
          </p:nvPr>
        </p:nvSpPr>
        <p:spPr/>
        <p:txBody>
          <a:bodyPr/>
          <a:lstStyle/>
          <a:p>
            <a:fld id="{14CCD682-49E1-4EDD-97D7-9E473B01D9CA}" type="slidenum">
              <a:rPr lang="en-US" smtClean="0"/>
              <a:pPr/>
              <a:t>5</a:t>
            </a:fld>
            <a:endParaRPr lang="en-US" dirty="0"/>
          </a:p>
        </p:txBody>
      </p:sp>
    </p:spTree>
    <p:extLst>
      <p:ext uri="{BB962C8B-B14F-4D97-AF65-F5344CB8AC3E}">
        <p14:creationId xmlns:p14="http://schemas.microsoft.com/office/powerpoint/2010/main" val="312132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SAGE also operates the</a:t>
            </a:r>
            <a:r>
              <a:rPr lang="en-US" b="1" i="0" dirty="0" smtClean="0"/>
              <a:t> </a:t>
            </a:r>
            <a:r>
              <a:rPr lang="en-US" b="0" i="0" dirty="0"/>
              <a:t>National Resource Center on LGBT </a:t>
            </a:r>
            <a:r>
              <a:rPr lang="en-US" b="0" i="0" dirty="0" smtClean="0"/>
              <a:t>Aging. The </a:t>
            </a:r>
            <a:r>
              <a:rPr lang="en-US" b="1" i="0" dirty="0" smtClean="0"/>
              <a:t>Resource Center </a:t>
            </a:r>
            <a:r>
              <a:rPr lang="en-US" b="1" i="0" dirty="0"/>
              <a:t>is the country's first and only technical assistance resource center aimed at improving the quality of services and supports offered to lesbian, gay, bisexual, and transgender (LGBT) older adults.</a:t>
            </a:r>
          </a:p>
          <a:p>
            <a:endParaRPr lang="en-US" b="1" i="0" dirty="0"/>
          </a:p>
          <a:p>
            <a:pPr defTabSz="914372">
              <a:defRPr/>
            </a:pPr>
            <a:endParaRPr lang="en-US" baseline="0" dirty="0" smtClean="0"/>
          </a:p>
          <a:p>
            <a:pPr defTabSz="914372">
              <a:defRPr/>
            </a:pPr>
            <a:r>
              <a:rPr lang="en-US" baseline="0" dirty="0" smtClean="0"/>
              <a:t>For more information you can visit </a:t>
            </a:r>
            <a:r>
              <a:rPr lang="en-US" b="1" baseline="0" dirty="0" smtClean="0"/>
              <a:t>www.lgbtagingcenter.org </a:t>
            </a:r>
          </a:p>
          <a:p>
            <a:pPr defTabSz="914372">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4CCD682-49E1-4EDD-97D7-9E473B01D9CA}" type="slidenum">
              <a:rPr lang="en-US" smtClean="0"/>
              <a:pPr/>
              <a:t>6</a:t>
            </a:fld>
            <a:endParaRPr lang="en-US" dirty="0"/>
          </a:p>
        </p:txBody>
      </p:sp>
    </p:spTree>
    <p:extLst>
      <p:ext uri="{BB962C8B-B14F-4D97-AF65-F5344CB8AC3E}">
        <p14:creationId xmlns:p14="http://schemas.microsoft.com/office/powerpoint/2010/main" val="97092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Our goals for today are to increase your knowledge of what issues are unique for LGBT older adults and caregivers and to enhance your professionals skills working with this population. Many of you have tremendous expertise working with older adults – so today is about taking your </a:t>
            </a:r>
            <a:r>
              <a:rPr lang="en-US" altLang="ja-JP" dirty="0" smtClean="0"/>
              <a:t> A game, adding some new knowledge and skills and making it an A+ game.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Today is</a:t>
            </a:r>
            <a:r>
              <a:rPr lang="en-US" altLang="en-US" baseline="0" dirty="0" smtClean="0"/>
              <a:t> a basic introduction to </a:t>
            </a:r>
            <a:r>
              <a:rPr lang="en-US" altLang="en-US" dirty="0" smtClean="0"/>
              <a:t>three specific knowledge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Frist, we will look at the </a:t>
            </a:r>
            <a:r>
              <a:rPr lang="en-US" altLang="en-US" b="1" dirty="0" smtClean="0"/>
              <a:t>unique issues facing LGBT older adults</a:t>
            </a:r>
            <a:r>
              <a:rPr lang="en-US" altLang="en-US" b="1" baseline="0" dirty="0" smtClean="0"/>
              <a:t> and caregivers</a:t>
            </a:r>
            <a:r>
              <a:rPr lang="en-US" altLang="en-US" b="0" baseline="0" dirty="0" smtClean="0"/>
              <a:t>. LGBT older adults face many of the same problems as all older adults, but they also have a unique history and set of vulnerabilities that you need to be aware of.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Second, we will talk about how the history of discrimination faced by LGBT older adults make them</a:t>
            </a:r>
            <a:r>
              <a:rPr lang="en-US" altLang="en-US" b="1" baseline="0" dirty="0" smtClean="0"/>
              <a:t> less likely to access health and social services</a:t>
            </a:r>
            <a:r>
              <a:rPr lang="en-US" altLang="en-US" b="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smtClean="0"/>
              <a:t>Finally, we will end the presentation by discussing </a:t>
            </a:r>
            <a:r>
              <a:rPr lang="en-US" altLang="en-US" b="1" baseline="0" dirty="0" smtClean="0"/>
              <a:t>best practices for helping LGBT older adults feel more included in your organization</a:t>
            </a:r>
            <a:r>
              <a:rPr lang="en-US" altLang="en-US"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AB22496-7374-4DF9-8A3C-A22C3ABB5E3E}" type="slidenum">
              <a:rPr lang="en-US" smtClean="0"/>
              <a:pPr/>
              <a:t>7</a:t>
            </a:fld>
            <a:endParaRPr lang="en-US" dirty="0"/>
          </a:p>
        </p:txBody>
      </p:sp>
    </p:spTree>
    <p:extLst>
      <p:ext uri="{BB962C8B-B14F-4D97-AF65-F5344CB8AC3E}">
        <p14:creationId xmlns:p14="http://schemas.microsoft.com/office/powerpoint/2010/main" val="422006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we’re going to start with some key terminology used to describe the LGBT community.</a:t>
            </a:r>
          </a:p>
          <a:p>
            <a:endParaRPr lang="en-US" dirty="0" smtClean="0"/>
          </a:p>
          <a:p>
            <a:r>
              <a:rPr lang="en-US" dirty="0" smtClean="0"/>
              <a:t>We will be covering concepts that</a:t>
            </a:r>
            <a:r>
              <a:rPr lang="en-US" baseline="0" dirty="0" smtClean="0"/>
              <a:t> you may be unfamiliar with or find confusing. The best thing you can do is ask a question. If you have a question, chances are someone else has the same question, so please don’t be shy. At any time feel free to “r</a:t>
            </a:r>
            <a:r>
              <a:rPr lang="en-US" dirty="0" smtClean="0"/>
              <a:t>aise your hand,” use the Chat box, or send me a private message.</a:t>
            </a:r>
            <a:endParaRPr lang="en-US" altLang="en-US" i="1" dirty="0" smtClean="0"/>
          </a:p>
          <a:p>
            <a:pPr eaLnBrk="1" hangingPunct="1"/>
            <a:endParaRPr lang="en-US" altLang="en-US" i="1" dirty="0" smtClean="0"/>
          </a:p>
          <a:p>
            <a:pPr eaLnBrk="1" hangingPunct="1"/>
            <a:r>
              <a:rPr lang="en-US" altLang="en-US" b="1" dirty="0" smtClean="0"/>
              <a:t>LGBT</a:t>
            </a:r>
            <a:r>
              <a:rPr lang="en-US" altLang="en-US" b="0" dirty="0" smtClean="0"/>
              <a:t> is an acronym that stands for Lesbian,</a:t>
            </a:r>
            <a:r>
              <a:rPr lang="en-US" altLang="en-US" b="0" baseline="0" dirty="0" smtClean="0"/>
              <a:t> Gay, Bisexual, and Transgender. </a:t>
            </a:r>
            <a:r>
              <a:rPr lang="en-US" altLang="en-US" dirty="0" smtClean="0"/>
              <a:t>LGBT, GBLT, BLT – these letters can be used in any combination, don</a:t>
            </a:r>
            <a:r>
              <a:rPr lang="ja-JP" altLang="en-US" dirty="0" smtClean="0"/>
              <a:t>’</a:t>
            </a:r>
            <a:r>
              <a:rPr lang="en-US" altLang="ja-JP" dirty="0" smtClean="0"/>
              <a:t>t worry about </a:t>
            </a:r>
            <a:r>
              <a:rPr lang="ja-JP" altLang="en-US" dirty="0" smtClean="0"/>
              <a:t>“</a:t>
            </a:r>
            <a:r>
              <a:rPr lang="en-US" altLang="ja-JP" dirty="0" smtClean="0"/>
              <a:t>getting it right</a:t>
            </a:r>
            <a:r>
              <a:rPr lang="ja-JP" altLang="en-US" dirty="0" smtClean="0"/>
              <a:t>”</a:t>
            </a:r>
            <a:r>
              <a:rPr lang="en-US" altLang="ja-JP" dirty="0" smtClean="0"/>
              <a:t> while we</a:t>
            </a:r>
            <a:r>
              <a:rPr lang="ja-JP" altLang="en-US" dirty="0" smtClean="0"/>
              <a:t>’</a:t>
            </a:r>
            <a:r>
              <a:rPr lang="en-US" altLang="ja-JP" dirty="0" smtClean="0"/>
              <a:t>re talking.</a:t>
            </a:r>
            <a:r>
              <a:rPr lang="en-US" altLang="ja-JP" baseline="0" dirty="0" smtClean="0"/>
              <a:t> </a:t>
            </a:r>
          </a:p>
          <a:p>
            <a:pPr eaLnBrk="1" hangingPunct="1"/>
            <a:endParaRPr lang="en-US" altLang="ja-JP" baseline="0" dirty="0" smtClean="0"/>
          </a:p>
          <a:p>
            <a:pPr eaLnBrk="1" hangingPunct="1"/>
            <a:r>
              <a:rPr lang="en-US" altLang="ja-JP" i="0" baseline="0" dirty="0" smtClean="0"/>
              <a:t>Many of you may have seen LGBT with additional letters added to the end. </a:t>
            </a:r>
            <a:r>
              <a:rPr lang="en-US" altLang="ja-JP" i="1" baseline="0" dirty="0" smtClean="0"/>
              <a:t>Use the chat box to tell us any other letters you’ve seen attached to LGBT, and what you think that letter stands for.</a:t>
            </a:r>
          </a:p>
          <a:p>
            <a:pPr eaLnBrk="1" hangingPunct="1"/>
            <a:endParaRPr lang="en-US" altLang="ja-JP" baseline="0" dirty="0" smtClean="0"/>
          </a:p>
          <a:p>
            <a:pPr eaLnBrk="1" hangingPunct="1"/>
            <a:r>
              <a:rPr lang="en-US" altLang="ja-JP" baseline="0" dirty="0" smtClean="0"/>
              <a:t>Ex. Q for Queer or Questioning, an I for intersex, or an A for Ally. </a:t>
            </a:r>
          </a:p>
          <a:p>
            <a:pPr eaLnBrk="1" hangingPunct="1"/>
            <a:endParaRPr lang="en-US" altLang="ja-JP" baseline="0" dirty="0" smtClean="0"/>
          </a:p>
          <a:p>
            <a:pPr eaLnBrk="1" hangingPunct="1"/>
            <a:r>
              <a:rPr lang="en-US" altLang="ja-JP" baseline="0" dirty="0" smtClean="0"/>
              <a:t>All of these are correct, but for today, let’s stick with LGBT which is the most general and common acronym to refer to this community. </a:t>
            </a:r>
          </a:p>
          <a:p>
            <a:pPr eaLnBrk="1" hangingPunct="1"/>
            <a:endParaRPr lang="en-US" altLang="en-US" dirty="0" smtClean="0"/>
          </a:p>
          <a:p>
            <a:pPr eaLnBrk="1" hangingPunct="1"/>
            <a:r>
              <a:rPr lang="en-US" altLang="en-US" dirty="0" smtClean="0"/>
              <a:t>Lesbian, Gay and Bisexual all refer to </a:t>
            </a:r>
            <a:r>
              <a:rPr lang="en-US" altLang="en-US" b="1" dirty="0" smtClean="0"/>
              <a:t>sexual orientation </a:t>
            </a:r>
            <a:r>
              <a:rPr lang="en-US" altLang="en-US" dirty="0" smtClean="0"/>
              <a:t>– who one is attracted to or partners with. </a:t>
            </a:r>
          </a:p>
          <a:p>
            <a:pPr eaLnBrk="1" hangingPunct="1"/>
            <a:endParaRPr lang="en-US" altLang="en-US" dirty="0" smtClean="0"/>
          </a:p>
          <a:p>
            <a:pPr eaLnBrk="1" hangingPunct="1"/>
            <a:r>
              <a:rPr lang="en-US" altLang="en-US" b="1" dirty="0" smtClean="0"/>
              <a:t>Lesbian</a:t>
            </a:r>
            <a:r>
              <a:rPr lang="en-US" altLang="en-US" baseline="0" dirty="0" smtClean="0"/>
              <a:t> refers to a woman </a:t>
            </a:r>
            <a:r>
              <a:rPr lang="en-US" altLang="en-US" b="0" baseline="0" dirty="0" smtClean="0"/>
              <a:t>whose</a:t>
            </a:r>
            <a:r>
              <a:rPr lang="en-US" altLang="en-US" baseline="0" dirty="0" smtClean="0"/>
              <a:t> primary emotional, physical, and/or romantic attractions are for other women. </a:t>
            </a:r>
          </a:p>
          <a:p>
            <a:pPr eaLnBrk="1" hangingPunct="1"/>
            <a:endParaRPr lang="en-US" altLang="en-US" baseline="0" dirty="0" smtClean="0"/>
          </a:p>
          <a:p>
            <a:pPr eaLnBrk="1" hangingPunct="1"/>
            <a:r>
              <a:rPr lang="en-US" altLang="en-US" b="1" baseline="0" dirty="0" smtClean="0"/>
              <a:t>Gay</a:t>
            </a:r>
            <a:r>
              <a:rPr lang="en-US" altLang="en-US" baseline="0" dirty="0" smtClean="0"/>
              <a:t> refers to a man whose primary emotional, physical, and/or romantic attractions are for other men. Gay can also be used as an umbrella term that applies to men and women.</a:t>
            </a:r>
          </a:p>
          <a:p>
            <a:pPr eaLnBrk="1" hangingPunct="1"/>
            <a:endParaRPr lang="en-US" altLang="en-US" baseline="0" dirty="0" smtClean="0"/>
          </a:p>
          <a:p>
            <a:pPr eaLnBrk="1" hangingPunct="1"/>
            <a:r>
              <a:rPr lang="en-US" altLang="en-US" b="1" baseline="0" dirty="0" smtClean="0"/>
              <a:t>Bisexual</a:t>
            </a:r>
            <a:r>
              <a:rPr lang="en-US" altLang="en-US" baseline="0" dirty="0" smtClean="0"/>
              <a:t> is someone whose emotional, physical, and/or romantic attractions are for both men and women, although not necessarily in equal proportion. </a:t>
            </a:r>
            <a:endParaRPr lang="en-US" altLang="en-US" dirty="0" smtClean="0"/>
          </a:p>
        </p:txBody>
      </p:sp>
      <p:sp>
        <p:nvSpPr>
          <p:cNvPr id="4" name="Slide Number Placeholder 3"/>
          <p:cNvSpPr>
            <a:spLocks noGrp="1"/>
          </p:cNvSpPr>
          <p:nvPr>
            <p:ph type="sldNum" sz="quarter" idx="10"/>
          </p:nvPr>
        </p:nvSpPr>
        <p:spPr/>
        <p:txBody>
          <a:bodyPr/>
          <a:lstStyle/>
          <a:p>
            <a:fld id="{CAB22496-7374-4DF9-8A3C-A22C3ABB5E3E}" type="slidenum">
              <a:rPr lang="en-US" smtClean="0"/>
              <a:pPr/>
              <a:t>8</a:t>
            </a:fld>
            <a:endParaRPr lang="en-US" dirty="0"/>
          </a:p>
        </p:txBody>
      </p:sp>
    </p:spTree>
    <p:extLst>
      <p:ext uri="{BB962C8B-B14F-4D97-AF65-F5344CB8AC3E}">
        <p14:creationId xmlns:p14="http://schemas.microsoft.com/office/powerpoint/2010/main" val="368223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we’re going to start with some key terminology used to describe the LGBT community.</a:t>
            </a:r>
          </a:p>
          <a:p>
            <a:endParaRPr lang="en-US" dirty="0" smtClean="0"/>
          </a:p>
          <a:p>
            <a:r>
              <a:rPr lang="en-US" dirty="0" smtClean="0"/>
              <a:t>We will be covering concepts that</a:t>
            </a:r>
            <a:r>
              <a:rPr lang="en-US" baseline="0" dirty="0" smtClean="0"/>
              <a:t> you may be unfamiliar with or find confusing. The best thing you can do is ask a question. If you have a question, chances are someone else has the same question, so please don’t be shy. At any time feel free to “r</a:t>
            </a:r>
            <a:r>
              <a:rPr lang="en-US" dirty="0" smtClean="0"/>
              <a:t>aise your hand,” use the Chat box, or send me a private message.</a:t>
            </a:r>
            <a:endParaRPr lang="en-US" altLang="en-US" i="1" dirty="0" smtClean="0"/>
          </a:p>
          <a:p>
            <a:pPr eaLnBrk="1" hangingPunct="1"/>
            <a:endParaRPr lang="en-US" altLang="en-US" i="1" dirty="0" smtClean="0"/>
          </a:p>
          <a:p>
            <a:pPr eaLnBrk="1" hangingPunct="1"/>
            <a:r>
              <a:rPr lang="en-US" altLang="en-US" b="1" dirty="0" smtClean="0"/>
              <a:t>LGBT</a:t>
            </a:r>
            <a:r>
              <a:rPr lang="en-US" altLang="en-US" b="0" dirty="0" smtClean="0"/>
              <a:t> is an acronym that stands for Lesbian,</a:t>
            </a:r>
            <a:r>
              <a:rPr lang="en-US" altLang="en-US" b="0" baseline="0" dirty="0" smtClean="0"/>
              <a:t> Gay, Bisexual, and Transgender. </a:t>
            </a:r>
            <a:r>
              <a:rPr lang="en-US" altLang="en-US" dirty="0" smtClean="0"/>
              <a:t>LGBT, GBLT, BLT – these letters can be used in any combination, don</a:t>
            </a:r>
            <a:r>
              <a:rPr lang="ja-JP" altLang="en-US" dirty="0" smtClean="0"/>
              <a:t>’</a:t>
            </a:r>
            <a:r>
              <a:rPr lang="en-US" altLang="ja-JP" dirty="0" smtClean="0"/>
              <a:t>t worry about </a:t>
            </a:r>
            <a:r>
              <a:rPr lang="ja-JP" altLang="en-US" dirty="0" smtClean="0"/>
              <a:t>“</a:t>
            </a:r>
            <a:r>
              <a:rPr lang="en-US" altLang="ja-JP" dirty="0" smtClean="0"/>
              <a:t>getting it right</a:t>
            </a:r>
            <a:r>
              <a:rPr lang="ja-JP" altLang="en-US" dirty="0" smtClean="0"/>
              <a:t>”</a:t>
            </a:r>
            <a:r>
              <a:rPr lang="en-US" altLang="ja-JP" dirty="0" smtClean="0"/>
              <a:t> while we</a:t>
            </a:r>
            <a:r>
              <a:rPr lang="ja-JP" altLang="en-US" dirty="0" smtClean="0"/>
              <a:t>’</a:t>
            </a:r>
            <a:r>
              <a:rPr lang="en-US" altLang="ja-JP" dirty="0" smtClean="0"/>
              <a:t>re talking.</a:t>
            </a:r>
            <a:r>
              <a:rPr lang="en-US" altLang="ja-JP" baseline="0" dirty="0" smtClean="0"/>
              <a:t> </a:t>
            </a:r>
          </a:p>
          <a:p>
            <a:pPr eaLnBrk="1" hangingPunct="1"/>
            <a:endParaRPr lang="en-US" altLang="ja-JP" baseline="0" dirty="0" smtClean="0"/>
          </a:p>
          <a:p>
            <a:pPr eaLnBrk="1" hangingPunct="1"/>
            <a:r>
              <a:rPr lang="en-US" altLang="ja-JP" i="0" baseline="0" dirty="0" smtClean="0"/>
              <a:t>Many of you may have seen LGBT with additional letters added to the end. </a:t>
            </a:r>
            <a:r>
              <a:rPr lang="en-US" altLang="ja-JP" i="1" baseline="0" dirty="0" smtClean="0"/>
              <a:t>Use the chat box to tell us any other letters you’ve seen attached to LGBT, and what you think that letter stands for.</a:t>
            </a:r>
          </a:p>
          <a:p>
            <a:pPr eaLnBrk="1" hangingPunct="1"/>
            <a:endParaRPr lang="en-US" altLang="ja-JP" baseline="0" dirty="0" smtClean="0"/>
          </a:p>
          <a:p>
            <a:pPr eaLnBrk="1" hangingPunct="1"/>
            <a:r>
              <a:rPr lang="en-US" altLang="ja-JP" baseline="0" dirty="0" smtClean="0"/>
              <a:t>Ex. Q for Queer or Questioning, an I for intersex, or an A for Ally. </a:t>
            </a:r>
          </a:p>
          <a:p>
            <a:pPr eaLnBrk="1" hangingPunct="1"/>
            <a:endParaRPr lang="en-US" altLang="ja-JP" baseline="0" dirty="0" smtClean="0"/>
          </a:p>
          <a:p>
            <a:pPr eaLnBrk="1" hangingPunct="1"/>
            <a:r>
              <a:rPr lang="en-US" altLang="ja-JP" baseline="0" dirty="0" smtClean="0"/>
              <a:t>All of these are correct, but for today, let’s stick with LGBT which is the most general and common acronym to refer to this community. </a:t>
            </a:r>
          </a:p>
          <a:p>
            <a:pPr eaLnBrk="1" hangingPunct="1"/>
            <a:endParaRPr lang="en-US" altLang="en-US" dirty="0" smtClean="0"/>
          </a:p>
          <a:p>
            <a:pPr eaLnBrk="1" hangingPunct="1"/>
            <a:r>
              <a:rPr lang="en-US" altLang="en-US" dirty="0" smtClean="0"/>
              <a:t>Lesbian, Gay and Bisexual all refer to </a:t>
            </a:r>
            <a:r>
              <a:rPr lang="en-US" altLang="en-US" b="1" dirty="0" smtClean="0"/>
              <a:t>sexual orientation </a:t>
            </a:r>
            <a:r>
              <a:rPr lang="en-US" altLang="en-US" dirty="0" smtClean="0"/>
              <a:t>– who one is attracted to or partners with. </a:t>
            </a:r>
          </a:p>
          <a:p>
            <a:pPr eaLnBrk="1" hangingPunct="1"/>
            <a:endParaRPr lang="en-US" altLang="en-US" dirty="0" smtClean="0"/>
          </a:p>
          <a:p>
            <a:pPr eaLnBrk="1" hangingPunct="1"/>
            <a:r>
              <a:rPr lang="en-US" altLang="en-US" b="1" dirty="0" smtClean="0"/>
              <a:t>Lesbian</a:t>
            </a:r>
            <a:r>
              <a:rPr lang="en-US" altLang="en-US" baseline="0" dirty="0" smtClean="0"/>
              <a:t> refers to a woman </a:t>
            </a:r>
            <a:r>
              <a:rPr lang="en-US" altLang="en-US" b="0" baseline="0" dirty="0" smtClean="0"/>
              <a:t>whose</a:t>
            </a:r>
            <a:r>
              <a:rPr lang="en-US" altLang="en-US" baseline="0" dirty="0" smtClean="0"/>
              <a:t> primary emotional, physical, and/or romantic attractions are for other women. </a:t>
            </a:r>
          </a:p>
          <a:p>
            <a:pPr eaLnBrk="1" hangingPunct="1"/>
            <a:endParaRPr lang="en-US" altLang="en-US" baseline="0" dirty="0" smtClean="0"/>
          </a:p>
          <a:p>
            <a:pPr eaLnBrk="1" hangingPunct="1"/>
            <a:r>
              <a:rPr lang="en-US" altLang="en-US" b="1" baseline="0" dirty="0" smtClean="0"/>
              <a:t>Gay</a:t>
            </a:r>
            <a:r>
              <a:rPr lang="en-US" altLang="en-US" baseline="0" dirty="0" smtClean="0"/>
              <a:t> refers to a man whose primary emotional, physical, and/or romantic attractions are for other men. Gay can also be used as an umbrella term that applies to men and women.</a:t>
            </a:r>
          </a:p>
          <a:p>
            <a:pPr eaLnBrk="1" hangingPunct="1"/>
            <a:endParaRPr lang="en-US" altLang="en-US" baseline="0" dirty="0" smtClean="0"/>
          </a:p>
          <a:p>
            <a:pPr eaLnBrk="1" hangingPunct="1"/>
            <a:r>
              <a:rPr lang="en-US" altLang="en-US" b="1" baseline="0" dirty="0" smtClean="0"/>
              <a:t>Bisexual</a:t>
            </a:r>
            <a:r>
              <a:rPr lang="en-US" altLang="en-US" baseline="0" dirty="0" smtClean="0"/>
              <a:t> is someone whose emotional, physical, and/or romantic attractions are for both men and women, although not necessarily in equal proportion. </a:t>
            </a:r>
            <a:endParaRPr lang="en-US" altLang="en-US" dirty="0" smtClean="0"/>
          </a:p>
        </p:txBody>
      </p:sp>
      <p:sp>
        <p:nvSpPr>
          <p:cNvPr id="4" name="Slide Number Placeholder 3"/>
          <p:cNvSpPr>
            <a:spLocks noGrp="1"/>
          </p:cNvSpPr>
          <p:nvPr>
            <p:ph type="sldNum" sz="quarter" idx="10"/>
          </p:nvPr>
        </p:nvSpPr>
        <p:spPr/>
        <p:txBody>
          <a:bodyPr/>
          <a:lstStyle/>
          <a:p>
            <a:fld id="{CAB22496-7374-4DF9-8A3C-A22C3ABB5E3E}" type="slidenum">
              <a:rPr lang="en-US" smtClean="0"/>
              <a:pPr/>
              <a:t>9</a:t>
            </a:fld>
            <a:endParaRPr lang="en-US" dirty="0"/>
          </a:p>
        </p:txBody>
      </p:sp>
    </p:spTree>
    <p:extLst>
      <p:ext uri="{BB962C8B-B14F-4D97-AF65-F5344CB8AC3E}">
        <p14:creationId xmlns:p14="http://schemas.microsoft.com/office/powerpoint/2010/main" val="368223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There are some terms that you should avoid when working</a:t>
            </a:r>
            <a:r>
              <a:rPr lang="en-US" altLang="en-US" baseline="0" dirty="0" smtClean="0"/>
              <a:t> with LGBT older adults. Let’s look at four of these words now:</a:t>
            </a:r>
            <a:endParaRPr lang="en-US" altLang="en-US" dirty="0" smtClean="0"/>
          </a:p>
          <a:p>
            <a:pPr eaLnBrk="1" hangingPunct="1"/>
            <a:endParaRPr lang="en-US" altLang="en-US" dirty="0" smtClean="0"/>
          </a:p>
          <a:p>
            <a:pPr eaLnBrk="1" hangingPunct="1"/>
            <a:r>
              <a:rPr lang="en-US" altLang="en-US" b="1" dirty="0" smtClean="0"/>
              <a:t>Queer</a:t>
            </a:r>
            <a:r>
              <a:rPr lang="en-US" altLang="en-US" b="0" dirty="0" smtClean="0"/>
              <a:t>: We</a:t>
            </a:r>
            <a:r>
              <a:rPr lang="en-US" altLang="en-US" dirty="0" smtClean="0"/>
              <a:t> frequently get questions about the use of the word “Queer.” Historically this has been a very negative term and many LGBT older adults recall having heard this word used with tremendous hate.  In recent years it has been reclaimed by a younger generation that has wanted to use it as a more universal term for LGBT and we’ve seen many youth and progressive  movements using the term quite freely.</a:t>
            </a:r>
            <a:r>
              <a:rPr lang="en-US" altLang="en-US" baseline="0" dirty="0" smtClean="0"/>
              <a:t> </a:t>
            </a:r>
            <a:r>
              <a:rPr lang="en-US" altLang="en-US" dirty="0" smtClean="0"/>
              <a:t>This is an interesting intergenerational element in the LGBT community and important to consider. Many LGBT older adults still feel the sting of this word and I defer to that by not using the word queer in my work unless an older adult has used it first.</a:t>
            </a:r>
          </a:p>
          <a:p>
            <a:pPr eaLnBrk="1" hangingPunct="1"/>
            <a:endParaRPr lang="en-US" altLang="en-US" dirty="0" smtClean="0"/>
          </a:p>
          <a:p>
            <a:pPr eaLnBrk="1" hangingPunct="1"/>
            <a:r>
              <a:rPr lang="en-US" altLang="en-US" b="1" dirty="0" smtClean="0"/>
              <a:t>Homosexual</a:t>
            </a:r>
            <a:r>
              <a:rPr lang="en-US" altLang="en-US" dirty="0" smtClean="0"/>
              <a:t> is an outdated term, medical model and very pejorative for many. Gay and Lesbian is much more common. However, some older LGBTs still do use the term themselves.</a:t>
            </a:r>
          </a:p>
          <a:p>
            <a:pPr eaLnBrk="1" hangingPunct="1"/>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Lifestyle</a:t>
            </a:r>
            <a:r>
              <a:rPr lang="en-US" altLang="en-US" dirty="0" smtClean="0"/>
              <a:t>: </a:t>
            </a:r>
            <a:r>
              <a:rPr lang="en-US" sz="1200" kern="1200" dirty="0" smtClean="0">
                <a:solidFill>
                  <a:schemeClr val="tx1"/>
                </a:solidFill>
                <a:effectLst/>
                <a:ea typeface="+mn-ea"/>
                <a:cs typeface="+mn-cs"/>
              </a:rPr>
              <a:t>Describing LGBT identity as a lifestyle is generally considered offensive. Just as there is no one straight “lifestyle,” there is no one lesbian, gay, bisexual, or transgender lifestyle.</a:t>
            </a:r>
          </a:p>
          <a:p>
            <a:pPr eaLnBrk="1" hangingPunct="1"/>
            <a:endParaRPr lang="en-US" altLang="en-US" dirty="0" smtClean="0"/>
          </a:p>
          <a:p>
            <a:pPr eaLnBrk="1" hangingPunct="1"/>
            <a:r>
              <a:rPr lang="en-US" altLang="en-US" b="1" dirty="0" smtClean="0"/>
              <a:t>Sexual</a:t>
            </a:r>
            <a:r>
              <a:rPr lang="en-US" altLang="en-US" b="1" baseline="0" dirty="0" smtClean="0"/>
              <a:t> Preference </a:t>
            </a:r>
            <a:r>
              <a:rPr lang="en-US" sz="1200" kern="1200" dirty="0" smtClean="0">
                <a:solidFill>
                  <a:schemeClr val="tx1"/>
                </a:solidFill>
                <a:effectLst/>
                <a:ea typeface="+mn-ea"/>
                <a:cs typeface="+mn-cs"/>
              </a:rPr>
              <a:t>conveys the suggestion that being gay or lesbian is a choice and therefore can be “cured” or changed.</a:t>
            </a:r>
            <a:endParaRPr lang="en-US" altLang="en-US" dirty="0" smtClean="0"/>
          </a:p>
          <a:p>
            <a:pPr eaLnBrk="1" hangingPunct="1"/>
            <a:endParaRPr lang="en-US" altLang="en-US" dirty="0" smtClean="0"/>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AB22496-7374-4DF9-8A3C-A22C3ABB5E3E}" type="slidenum">
              <a:rPr lang="en-US" smtClean="0"/>
              <a:pPr/>
              <a:t>10</a:t>
            </a:fld>
            <a:endParaRPr lang="en-US" dirty="0"/>
          </a:p>
        </p:txBody>
      </p:sp>
    </p:spTree>
    <p:extLst>
      <p:ext uri="{BB962C8B-B14F-4D97-AF65-F5344CB8AC3E}">
        <p14:creationId xmlns:p14="http://schemas.microsoft.com/office/powerpoint/2010/main" val="2578738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i="1" dirty="0" smtClean="0"/>
              <a:t>Participant poll:</a:t>
            </a:r>
          </a:p>
          <a:p>
            <a:pPr marL="228600" indent="-228600" eaLnBrk="1" hangingPunct="1">
              <a:buAutoNum type="arabicPeriod"/>
            </a:pPr>
            <a:r>
              <a:rPr lang="en-US" altLang="en-US" i="1" baseline="0" dirty="0" smtClean="0"/>
              <a:t>How many of you know a someone who identifies as LGBT?</a:t>
            </a:r>
          </a:p>
          <a:p>
            <a:pPr marL="228600" indent="-228600" eaLnBrk="1" hangingPunct="1">
              <a:buAutoNum type="arabicPeriod"/>
            </a:pPr>
            <a:r>
              <a:rPr lang="en-US" altLang="en-US" i="1" baseline="0" dirty="0" smtClean="0"/>
              <a:t>How many of you know an older adult (60+) who identifies as LGBT?</a:t>
            </a:r>
            <a:endParaRPr lang="en-US" altLang="en-US" i="0" dirty="0" smtClean="0"/>
          </a:p>
          <a:p>
            <a:pPr eaLnBrk="1" hangingPunct="1"/>
            <a:endParaRPr lang="en-US" altLang="en-US" i="0" dirty="0" smtClean="0"/>
          </a:p>
          <a:p>
            <a:pPr eaLnBrk="1" hangingPunct="1"/>
            <a:r>
              <a:rPr lang="en-US" altLang="en-US" i="0" dirty="0" smtClean="0"/>
              <a:t>Many people know an LGBT person, but not that many know an LGBT older adult.</a:t>
            </a:r>
            <a:r>
              <a:rPr lang="en-US" altLang="en-US" i="0" baseline="0" dirty="0" smtClean="0"/>
              <a:t> LGBT older adults are an underserved and often forgotten population. </a:t>
            </a:r>
            <a:endParaRPr lang="en-US" altLang="en-US" i="0" dirty="0" smtClean="0"/>
          </a:p>
          <a:p>
            <a:pPr eaLnBrk="1" hangingPunct="1"/>
            <a:endParaRPr lang="en-US" altLang="en-US" dirty="0" smtClean="0"/>
          </a:p>
          <a:p>
            <a:pPr eaLnBrk="1" hangingPunct="1"/>
            <a:r>
              <a:rPr lang="en-US" altLang="en-US" dirty="0" smtClean="0"/>
              <a:t>Our work in LGBT Aging grows out of the fact that although the elder service network does provides tremendous care for older adults, LGBT folks have not been on their radar screen. At the same time the LGBT community has focused its energies on HIV/AIDS care, LGBT youth, marriage equality, transgender issues, but not on older adults.  </a:t>
            </a:r>
          </a:p>
          <a:p>
            <a:pPr eaLnBrk="1" hangingPunct="1"/>
            <a:endParaRPr lang="en-US" altLang="en-US" dirty="0" smtClean="0"/>
          </a:p>
          <a:p>
            <a:pPr eaLnBrk="1" hangingPunct="1"/>
            <a:r>
              <a:rPr lang="en-US" altLang="en-US" dirty="0" smtClean="0"/>
              <a:t>The result is that LGBT older adults have been overlooked and are falling through the cracks. </a:t>
            </a:r>
          </a:p>
          <a:p>
            <a:pPr eaLnBrk="1" hangingPunct="1"/>
            <a:endParaRPr lang="en-US" altLang="en-US" dirty="0" smtClean="0"/>
          </a:p>
          <a:p>
            <a:pPr eaLnBrk="1" hangingPunct="1"/>
            <a:r>
              <a:rPr lang="en-US" altLang="en-US" dirty="0" smtClean="0"/>
              <a:t>Next we will look at two questions: How large</a:t>
            </a:r>
            <a:r>
              <a:rPr lang="en-US" altLang="en-US" baseline="0" dirty="0" smtClean="0"/>
              <a:t> is this population, and what unique challenges face LGBT older adults?</a:t>
            </a:r>
            <a:endParaRPr lang="en-US" altLang="en-US" dirty="0" smtClean="0"/>
          </a:p>
          <a:p>
            <a:pPr eaLnBrk="1" hangingPunct="1"/>
            <a:endParaRPr lang="en-US" altLang="en-US" dirty="0" smtClean="0"/>
          </a:p>
        </p:txBody>
      </p:sp>
      <p:sp>
        <p:nvSpPr>
          <p:cNvPr id="4" name="Slide Number Placeholder 3"/>
          <p:cNvSpPr>
            <a:spLocks noGrp="1"/>
          </p:cNvSpPr>
          <p:nvPr>
            <p:ph type="sldNum" sz="quarter" idx="10"/>
          </p:nvPr>
        </p:nvSpPr>
        <p:spPr/>
        <p:txBody>
          <a:bodyPr/>
          <a:lstStyle/>
          <a:p>
            <a:fld id="{CAB22496-7374-4DF9-8A3C-A22C3ABB5E3E}" type="slidenum">
              <a:rPr lang="en-US" smtClean="0"/>
              <a:pPr/>
              <a:t>11</a:t>
            </a:fld>
            <a:endParaRPr lang="en-US" dirty="0"/>
          </a:p>
        </p:txBody>
      </p:sp>
    </p:spTree>
    <p:extLst>
      <p:ext uri="{BB962C8B-B14F-4D97-AF65-F5344CB8AC3E}">
        <p14:creationId xmlns:p14="http://schemas.microsoft.com/office/powerpoint/2010/main" val="3874272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380841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212278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1347266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11469716-BACD-4997-B5DF-D995F6728735}" type="datetime2">
              <a:rPr lang="en-US"/>
              <a:pPr>
                <a:defRPr/>
              </a:pPr>
              <a:t>Thursday, December 04, 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9A52BEF-7088-4A79-8954-7E0F8B8F553A}" type="slidenum">
              <a:rPr lang="en-US"/>
              <a:pPr>
                <a:defRPr/>
              </a:pPr>
              <a:t>‹#›</a:t>
            </a:fld>
            <a:endParaRPr lang="en-US" dirty="0"/>
          </a:p>
        </p:txBody>
      </p:sp>
    </p:spTree>
    <p:extLst>
      <p:ext uri="{BB962C8B-B14F-4D97-AF65-F5344CB8AC3E}">
        <p14:creationId xmlns:p14="http://schemas.microsoft.com/office/powerpoint/2010/main" val="237806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9DD02A-869B-49DC-A22D-D8AD133B3D26}" type="datetime2">
              <a:rPr lang="en-US"/>
              <a:pPr>
                <a:defRPr/>
              </a:pPr>
              <a:t>Thursday, December 04, 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F736A6-7933-452F-A48D-58A64503FD06}" type="slidenum">
              <a:rPr lang="en-US"/>
              <a:pPr>
                <a:defRPr/>
              </a:pPr>
              <a:t>‹#›</a:t>
            </a:fld>
            <a:endParaRPr lang="en-US" dirty="0"/>
          </a:p>
        </p:txBody>
      </p:sp>
    </p:spTree>
    <p:extLst>
      <p:ext uri="{BB962C8B-B14F-4D97-AF65-F5344CB8AC3E}">
        <p14:creationId xmlns:p14="http://schemas.microsoft.com/office/powerpoint/2010/main" val="7666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CAABB5-F409-4AA7-B9A1-E12BDA1E0917}" type="datetime2">
              <a:rPr lang="en-US"/>
              <a:pPr>
                <a:defRPr/>
              </a:pPr>
              <a:t>Thursday, December 04, 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3344AC1-1564-4F1A-BBCC-D28EE0E013B5}" type="slidenum">
              <a:rPr lang="en-US"/>
              <a:pPr>
                <a:defRPr/>
              </a:pPr>
              <a:t>‹#›</a:t>
            </a:fld>
            <a:endParaRPr lang="en-US" dirty="0"/>
          </a:p>
        </p:txBody>
      </p:sp>
    </p:spTree>
    <p:extLst>
      <p:ext uri="{BB962C8B-B14F-4D97-AF65-F5344CB8AC3E}">
        <p14:creationId xmlns:p14="http://schemas.microsoft.com/office/powerpoint/2010/main" val="107121889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5471D90-27FD-4468-B60C-1749DAF7B999}" type="datetime2">
              <a:rPr lang="en-US"/>
              <a:pPr>
                <a:defRPr/>
              </a:pPr>
              <a:t>Thursday, December 04, 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016C814-40BC-46D0-A8C3-9D2318B2B413}" type="slidenum">
              <a:rPr lang="en-US"/>
              <a:pPr>
                <a:defRPr/>
              </a:pPr>
              <a:t>‹#›</a:t>
            </a:fld>
            <a:endParaRPr lang="en-US" dirty="0"/>
          </a:p>
        </p:txBody>
      </p:sp>
    </p:spTree>
    <p:extLst>
      <p:ext uri="{BB962C8B-B14F-4D97-AF65-F5344CB8AC3E}">
        <p14:creationId xmlns:p14="http://schemas.microsoft.com/office/powerpoint/2010/main" val="3869444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4AE6E7C8-38E0-45EB-B7DF-AA978E3A7A34}" type="datetime2">
              <a:rPr lang="en-US"/>
              <a:pPr>
                <a:defRPr/>
              </a:pPr>
              <a:t>Thursday, December 04, 2014</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9D9696A2-6431-4F90-98CE-77071C1F3F0E}" type="slidenum">
              <a:rPr lang="en-US"/>
              <a:pPr>
                <a:defRPr/>
              </a:pPr>
              <a:t>‹#›</a:t>
            </a:fld>
            <a:endParaRPr lang="en-US" dirty="0"/>
          </a:p>
        </p:txBody>
      </p:sp>
    </p:spTree>
    <p:extLst>
      <p:ext uri="{BB962C8B-B14F-4D97-AF65-F5344CB8AC3E}">
        <p14:creationId xmlns:p14="http://schemas.microsoft.com/office/powerpoint/2010/main" val="3368634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51B331-4B49-45CE-85D0-743E7C76037B}" type="datetime2">
              <a:rPr lang="en-US"/>
              <a:pPr>
                <a:defRPr/>
              </a:pPr>
              <a:t>Thursday, December 04, 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0A68755-545F-4F52-BB8D-34A06755936A}" type="slidenum">
              <a:rPr lang="en-US"/>
              <a:pPr>
                <a:defRPr/>
              </a:pPr>
              <a:t>‹#›</a:t>
            </a:fld>
            <a:endParaRPr lang="en-US" dirty="0"/>
          </a:p>
        </p:txBody>
      </p:sp>
    </p:spTree>
    <p:extLst>
      <p:ext uri="{BB962C8B-B14F-4D97-AF65-F5344CB8AC3E}">
        <p14:creationId xmlns:p14="http://schemas.microsoft.com/office/powerpoint/2010/main" val="3351119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B63F26-93A0-4296-B3C7-B0D157FD43C4}" type="datetime2">
              <a:rPr lang="en-US"/>
              <a:pPr>
                <a:defRPr/>
              </a:pPr>
              <a:t>Thursday, December 04, 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3F0D1F7-246E-4B4D-915D-7BBAF2DD17BC}" type="slidenum">
              <a:rPr lang="en-US"/>
              <a:pPr>
                <a:defRPr/>
              </a:pPr>
              <a:t>‹#›</a:t>
            </a:fld>
            <a:endParaRPr lang="en-US" dirty="0"/>
          </a:p>
        </p:txBody>
      </p:sp>
    </p:spTree>
    <p:extLst>
      <p:ext uri="{BB962C8B-B14F-4D97-AF65-F5344CB8AC3E}">
        <p14:creationId xmlns:p14="http://schemas.microsoft.com/office/powerpoint/2010/main" val="3863133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15B2775-05E4-4758-B848-621D0714D905}" type="datetime2">
              <a:rPr lang="en-US"/>
              <a:pPr>
                <a:defRPr/>
              </a:pPr>
              <a:t>Thursday, December 04, 2014</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132BACCF-070E-40F2-9168-7145DBCA1418}" type="slidenum">
              <a:rPr lang="en-US"/>
              <a:pPr>
                <a:defRPr/>
              </a:pPr>
              <a:t>‹#›</a:t>
            </a:fld>
            <a:endParaRPr lang="en-US" dirty="0"/>
          </a:p>
        </p:txBody>
      </p:sp>
    </p:spTree>
    <p:extLst>
      <p:ext uri="{BB962C8B-B14F-4D97-AF65-F5344CB8AC3E}">
        <p14:creationId xmlns:p14="http://schemas.microsoft.com/office/powerpoint/2010/main" val="170217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2223005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5C7FE78-8E03-4852-ABAB-32A73E9CF35A}" type="datetime2">
              <a:rPr lang="en-US"/>
              <a:pPr>
                <a:defRPr/>
              </a:pPr>
              <a:t>Thursday, December 04, 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222077C-E156-4610-86C6-FFDCFBB3FB21}" type="slidenum">
              <a:rPr lang="en-US"/>
              <a:pPr>
                <a:defRPr/>
              </a:pPr>
              <a:t>‹#›</a:t>
            </a:fld>
            <a:endParaRPr lang="en-US" dirty="0"/>
          </a:p>
        </p:txBody>
      </p:sp>
    </p:spTree>
    <p:extLst>
      <p:ext uri="{BB962C8B-B14F-4D97-AF65-F5344CB8AC3E}">
        <p14:creationId xmlns:p14="http://schemas.microsoft.com/office/powerpoint/2010/main" val="1285032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1A6A56-AAA0-4F32-A6D3-D9F88E3DC241}" type="datetime2">
              <a:rPr lang="en-US"/>
              <a:pPr>
                <a:defRPr/>
              </a:pPr>
              <a:t>Thursday, December 04, 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4682324-9A48-4BF9-BE51-345E2E0967C2}" type="slidenum">
              <a:rPr lang="en-US"/>
              <a:pPr>
                <a:defRPr/>
              </a:pPr>
              <a:t>‹#›</a:t>
            </a:fld>
            <a:endParaRPr lang="en-US" dirty="0"/>
          </a:p>
        </p:txBody>
      </p:sp>
    </p:spTree>
    <p:extLst>
      <p:ext uri="{BB962C8B-B14F-4D97-AF65-F5344CB8AC3E}">
        <p14:creationId xmlns:p14="http://schemas.microsoft.com/office/powerpoint/2010/main" val="219958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884B369-0B34-497C-B092-9551C78B231A}" type="datetime2">
              <a:rPr lang="en-US"/>
              <a:pPr>
                <a:defRPr/>
              </a:pPr>
              <a:t>Thursday, December 04, 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12DFCAB-8A42-4001-933B-11ADD0D367F5}" type="slidenum">
              <a:rPr lang="en-US"/>
              <a:pPr>
                <a:defRPr/>
              </a:pPr>
              <a:t>‹#›</a:t>
            </a:fld>
            <a:endParaRPr lang="en-US" dirty="0"/>
          </a:p>
        </p:txBody>
      </p:sp>
    </p:spTree>
    <p:extLst>
      <p:ext uri="{BB962C8B-B14F-4D97-AF65-F5344CB8AC3E}">
        <p14:creationId xmlns:p14="http://schemas.microsoft.com/office/powerpoint/2010/main" val="210624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1159409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381793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338420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104025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31976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1825786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ABE6EA-82F7-44D6-A132-4D232A406BB0}" type="datetimeFigureOut">
              <a:rPr lang="en-US" smtClean="0"/>
              <a:pPr/>
              <a:t>12/4/2014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144822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yriad Pro" pitchFamily="34" charset="0"/>
              </a:defRPr>
            </a:lvl1pPr>
          </a:lstStyle>
          <a:p>
            <a:fld id="{8FABE6EA-82F7-44D6-A132-4D232A406BB0}" type="datetimeFigureOut">
              <a:rPr lang="en-US" smtClean="0"/>
              <a:pPr/>
              <a:t>12/4/2014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yriad Pro"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yriad Pro" pitchFamily="34" charset="0"/>
              </a:defRPr>
            </a:lvl1pPr>
          </a:lstStyle>
          <a:p>
            <a:fld id="{51900EB5-4F8C-4C6B-81D9-423639306249}" type="slidenum">
              <a:rPr lang="en-US" smtClean="0"/>
              <a:pPr/>
              <a:t>‹#›</a:t>
            </a:fld>
            <a:endParaRPr lang="en-US" dirty="0"/>
          </a:p>
        </p:txBody>
      </p:sp>
    </p:spTree>
    <p:extLst>
      <p:ext uri="{BB962C8B-B14F-4D97-AF65-F5344CB8AC3E}">
        <p14:creationId xmlns:p14="http://schemas.microsoft.com/office/powerpoint/2010/main" val="1865830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cs typeface="+mn-cs"/>
              </a:defRPr>
            </a:lvl1pPr>
          </a:lstStyle>
          <a:p>
            <a:pPr>
              <a:defRPr/>
            </a:pPr>
            <a:fld id="{211C0565-A44B-44E0-A887-C2ADE0B54789}" type="datetime2">
              <a:rPr lang="en-US"/>
              <a:pPr>
                <a:defRPr/>
              </a:pPr>
              <a:t>Thursday, December 04, 2014</a:t>
            </a:fld>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r" fontAlgn="auto">
              <a:spcBef>
                <a:spcPts val="0"/>
              </a:spcBef>
              <a:spcAft>
                <a:spcPts val="0"/>
              </a:spcAft>
              <a:defRPr sz="1200" dirty="0">
                <a:solidFill>
                  <a:srgbClr val="FFFFFF"/>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smtClean="0">
                <a:solidFill>
                  <a:srgbClr val="FFFFFF"/>
                </a:solidFill>
                <a:latin typeface="+mn-lt"/>
                <a:ea typeface="+mn-ea"/>
                <a:cs typeface="+mn-cs"/>
              </a:defRPr>
            </a:lvl1pPr>
          </a:lstStyle>
          <a:p>
            <a:pPr>
              <a:defRPr/>
            </a:pPr>
            <a:fld id="{EC3721E8-9C32-479D-96C1-67413B93FE65}" type="slidenum">
              <a:rPr lang="en-US"/>
              <a:pPr>
                <a:defRPr/>
              </a:pPr>
              <a:t>‹#›</a:t>
            </a:fld>
            <a:endParaRPr lang="en-US" dirty="0"/>
          </a:p>
        </p:txBody>
      </p:sp>
    </p:spTree>
    <p:extLst>
      <p:ext uri="{BB962C8B-B14F-4D97-AF65-F5344CB8AC3E}">
        <p14:creationId xmlns:p14="http://schemas.microsoft.com/office/powerpoint/2010/main" val="3183322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fontAlgn="base">
        <a:spcBef>
          <a:spcPct val="0"/>
        </a:spcBef>
        <a:spcAft>
          <a:spcPct val="0"/>
        </a:spcAft>
        <a:defRPr sz="4000" kern="1200" spc="-100">
          <a:solidFill>
            <a:schemeClr val="tx2"/>
          </a:solidFill>
          <a:latin typeface="+mj-lt"/>
          <a:ea typeface="ＭＳ Ｐゴシック" pitchFamily="127" charset="-128"/>
          <a:cs typeface="ＭＳ Ｐゴシック" pitchFamily="127" charset="-128"/>
        </a:defRPr>
      </a:lvl1pPr>
      <a:lvl2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2pPr>
      <a:lvl3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3pPr>
      <a:lvl4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4pPr>
      <a:lvl5pPr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5pPr>
      <a:lvl6pPr marL="4572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6pPr>
      <a:lvl7pPr marL="9144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7pPr>
      <a:lvl8pPr marL="13716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8pPr>
      <a:lvl9pPr marL="1828800" algn="l" rtl="0" fontAlgn="base">
        <a:spcBef>
          <a:spcPct val="0"/>
        </a:spcBef>
        <a:spcAft>
          <a:spcPct val="0"/>
        </a:spcAft>
        <a:defRPr sz="4000">
          <a:solidFill>
            <a:schemeClr val="tx2"/>
          </a:solidFill>
          <a:latin typeface="Arial" pitchFamily="127" charset="0"/>
          <a:ea typeface="ＭＳ Ｐゴシック" pitchFamily="127" charset="-128"/>
          <a:cs typeface="ＭＳ Ｐゴシック" pitchFamily="127" charset="-128"/>
        </a:defRPr>
      </a:lvl9pPr>
    </p:titleStyle>
    <p:bodyStyle>
      <a:lvl1pPr marL="182563" indent="-182563" algn="l" rtl="0" fontAlgn="base">
        <a:spcBef>
          <a:spcPct val="20000"/>
        </a:spcBef>
        <a:spcAft>
          <a:spcPct val="0"/>
        </a:spcAft>
        <a:buClr>
          <a:schemeClr val="accent1"/>
        </a:buClr>
        <a:buSzPct val="85000"/>
        <a:buFont typeface="Arial" pitchFamily="127" charset="0"/>
        <a:buChar char="•"/>
        <a:defRPr sz="2400" kern="1200">
          <a:solidFill>
            <a:schemeClr val="tx1"/>
          </a:solidFill>
          <a:latin typeface="+mn-lt"/>
          <a:ea typeface="ＭＳ Ｐゴシック" pitchFamily="127" charset="-128"/>
          <a:cs typeface="ＭＳ Ｐゴシック" pitchFamily="127" charset="-128"/>
        </a:defRPr>
      </a:lvl1pPr>
      <a:lvl2pPr marL="457200" indent="-182563" algn="l" rtl="0" fontAlgn="base">
        <a:spcBef>
          <a:spcPct val="20000"/>
        </a:spcBef>
        <a:spcAft>
          <a:spcPct val="0"/>
        </a:spcAft>
        <a:buClr>
          <a:schemeClr val="accent1"/>
        </a:buClr>
        <a:buSzPct val="85000"/>
        <a:buFont typeface="Arial" pitchFamily="127" charset="0"/>
        <a:buChar char="•"/>
        <a:defRPr sz="2000" kern="1200">
          <a:solidFill>
            <a:schemeClr val="tx1"/>
          </a:solidFill>
          <a:latin typeface="+mn-lt"/>
          <a:ea typeface="ＭＳ Ｐゴシック" pitchFamily="127" charset="-128"/>
          <a:cs typeface="+mn-cs"/>
        </a:defRPr>
      </a:lvl2pPr>
      <a:lvl3pPr marL="730250" indent="-182563" algn="l" rtl="0" fontAlgn="base">
        <a:spcBef>
          <a:spcPct val="20000"/>
        </a:spcBef>
        <a:spcAft>
          <a:spcPct val="0"/>
        </a:spcAft>
        <a:buClr>
          <a:schemeClr val="accent1"/>
        </a:buClr>
        <a:buSzPct val="90000"/>
        <a:buFont typeface="Arial" pitchFamily="127" charset="0"/>
        <a:buChar char="•"/>
        <a:defRPr kern="1200">
          <a:solidFill>
            <a:schemeClr val="tx1"/>
          </a:solidFill>
          <a:latin typeface="+mn-lt"/>
          <a:ea typeface="ＭＳ Ｐゴシック" pitchFamily="127" charset="-128"/>
          <a:cs typeface="+mn-cs"/>
        </a:defRPr>
      </a:lvl3pPr>
      <a:lvl4pPr marL="1004888" indent="-182563" algn="l" rtl="0" fontAlgn="base">
        <a:spcBef>
          <a:spcPct val="20000"/>
        </a:spcBef>
        <a:spcAft>
          <a:spcPct val="0"/>
        </a:spcAft>
        <a:buClr>
          <a:schemeClr val="accent1"/>
        </a:buClr>
        <a:buFont typeface="Arial" pitchFamily="127" charset="0"/>
        <a:buChar char="•"/>
        <a:defRPr sz="1600" kern="1200">
          <a:solidFill>
            <a:schemeClr val="tx1"/>
          </a:solidFill>
          <a:latin typeface="+mn-lt"/>
          <a:ea typeface="ＭＳ Ｐゴシック" pitchFamily="127" charset="-128"/>
          <a:cs typeface="+mn-cs"/>
        </a:defRPr>
      </a:lvl4pPr>
      <a:lvl5pPr marL="1187450" indent="-136525" algn="l" rtl="0" fontAlgn="base">
        <a:spcBef>
          <a:spcPct val="20000"/>
        </a:spcBef>
        <a:spcAft>
          <a:spcPct val="0"/>
        </a:spcAft>
        <a:buClr>
          <a:schemeClr val="accent1"/>
        </a:buClr>
        <a:buSzPct val="100000"/>
        <a:buFont typeface="Arial" pitchFamily="127" charset="0"/>
        <a:buChar char="•"/>
        <a:defRPr sz="1400" kern="1200">
          <a:solidFill>
            <a:schemeClr val="tx1"/>
          </a:solidFill>
          <a:latin typeface="+mn-lt"/>
          <a:ea typeface="ＭＳ Ｐゴシック" pitchFamily="127" charset="-128"/>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hyperlink" Target="http://www.theconsumervoice.org/" TargetMode="External"/><Relationship Id="rId4" Type="http://schemas.openxmlformats.org/officeDocument/2006/relationships/hyperlink" Target="http://www.ltcombudsman.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5312"/>
            <a:ext cx="8229600" cy="1433513"/>
          </a:xfrm>
        </p:spPr>
        <p:txBody>
          <a:bodyPr/>
          <a:lstStyle/>
          <a:p>
            <a:r>
              <a:rPr lang="en-US" sz="3600" b="1" dirty="0" smtClean="0"/>
              <a:t>Introduction to lgbt aging: </a:t>
            </a:r>
            <a:endParaRPr lang="en-US" sz="3600" dirty="0"/>
          </a:p>
        </p:txBody>
      </p:sp>
      <p:sp>
        <p:nvSpPr>
          <p:cNvPr id="3" name="Subtitle 2"/>
          <p:cNvSpPr>
            <a:spLocks noGrp="1"/>
          </p:cNvSpPr>
          <p:nvPr>
            <p:ph type="subTitle" idx="1"/>
          </p:nvPr>
        </p:nvSpPr>
        <p:spPr>
          <a:xfrm>
            <a:off x="685799" y="3505199"/>
            <a:ext cx="8063754" cy="2141221"/>
          </a:xfrm>
        </p:spPr>
        <p:txBody>
          <a:bodyPr/>
          <a:lstStyle/>
          <a:p>
            <a:r>
              <a:rPr lang="en-US" sz="2800" dirty="0" smtClean="0">
                <a:solidFill>
                  <a:srgbClr val="002060"/>
                </a:solidFill>
              </a:rPr>
              <a:t>What You Need to Know about Lesbian, Gay, Bisexual and Transgender Older Adults</a:t>
            </a:r>
          </a:p>
          <a:p>
            <a:endParaRPr lang="en-US" sz="2800" dirty="0" smtClean="0">
              <a:solidFill>
                <a:srgbClr val="002060"/>
              </a:solidFill>
            </a:endParaRPr>
          </a:p>
          <a:p>
            <a:endParaRPr lang="en-US" sz="1600" dirty="0">
              <a:solidFill>
                <a:srgbClr val="002060"/>
              </a:solidFill>
            </a:endParaRPr>
          </a:p>
          <a:p>
            <a:pPr algn="ctr"/>
            <a:r>
              <a:rPr lang="en-US" sz="1800" dirty="0" smtClean="0">
                <a:solidFill>
                  <a:srgbClr val="002060"/>
                </a:solidFill>
              </a:rPr>
              <a:t>October 1, 2014</a:t>
            </a:r>
          </a:p>
          <a:p>
            <a:endParaRPr lang="en-US" sz="2000" i="1" dirty="0" smtClean="0">
              <a:solidFill>
                <a:srgbClr val="002060"/>
              </a:solidFill>
            </a:endParaRPr>
          </a:p>
        </p:txBody>
      </p:sp>
      <p:pic>
        <p:nvPicPr>
          <p:cNvPr id="4" name="Picture 4" descr="NORClogo"/>
          <p:cNvPicPr>
            <a:picLocks noChangeAspect="1" noChangeArrowheads="1"/>
          </p:cNvPicPr>
          <p:nvPr/>
        </p:nvPicPr>
        <p:blipFill>
          <a:blip r:embed="rId3" cstate="print"/>
          <a:srcRect/>
          <a:stretch>
            <a:fillRect/>
          </a:stretch>
        </p:blipFill>
        <p:spPr bwMode="auto">
          <a:xfrm>
            <a:off x="228600" y="465137"/>
            <a:ext cx="8686800" cy="1400175"/>
          </a:xfrm>
          <a:prstGeom prst="rect">
            <a:avLst/>
          </a:prstGeom>
          <a:noFill/>
          <a:ln w="9525">
            <a:noFill/>
            <a:miter lim="800000"/>
            <a:headEnd/>
            <a:tailEnd/>
          </a:ln>
        </p:spPr>
      </p:pic>
      <p:sp>
        <p:nvSpPr>
          <p:cNvPr id="5" name="TextBox 2"/>
          <p:cNvSpPr txBox="1">
            <a:spLocks noChangeArrowheads="1"/>
          </p:cNvSpPr>
          <p:nvPr/>
        </p:nvSpPr>
        <p:spPr bwMode="auto">
          <a:xfrm>
            <a:off x="430306" y="5837238"/>
            <a:ext cx="8485094" cy="707886"/>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000" b="1" i="1" dirty="0">
                <a:solidFill>
                  <a:srgbClr val="FF0000"/>
                </a:solidFill>
                <a:ea typeface="Arial" pitchFamily="127" charset="0"/>
                <a:cs typeface="Arial" pitchFamily="127" charset="0"/>
              </a:rPr>
              <a:t>Please call </a:t>
            </a:r>
            <a:r>
              <a:rPr lang="en-US" sz="2000" b="1" i="1" dirty="0" smtClean="0">
                <a:solidFill>
                  <a:srgbClr val="FF0000"/>
                </a:solidFill>
                <a:ea typeface="Arial" pitchFamily="127" charset="0"/>
                <a:cs typeface="Arial" pitchFamily="127" charset="0"/>
              </a:rPr>
              <a:t>1-800-768-2983 </a:t>
            </a:r>
            <a:r>
              <a:rPr lang="en-US" sz="2000" b="1" i="1" dirty="0">
                <a:solidFill>
                  <a:srgbClr val="FF0000"/>
                </a:solidFill>
                <a:ea typeface="Arial" pitchFamily="127" charset="0"/>
                <a:cs typeface="Arial" pitchFamily="127" charset="0"/>
              </a:rPr>
              <a:t>and use access code </a:t>
            </a:r>
            <a:r>
              <a:rPr lang="en-US" sz="2000" b="1" i="1" dirty="0" smtClean="0">
                <a:solidFill>
                  <a:srgbClr val="FF0000"/>
                </a:solidFill>
                <a:ea typeface="Arial" pitchFamily="127" charset="0"/>
                <a:cs typeface="Arial" pitchFamily="127" charset="0"/>
              </a:rPr>
              <a:t>5629525 </a:t>
            </a:r>
            <a:r>
              <a:rPr lang="en-US" sz="2000" b="1" i="1" dirty="0">
                <a:solidFill>
                  <a:srgbClr val="FF0000"/>
                </a:solidFill>
                <a:ea typeface="Arial" pitchFamily="127" charset="0"/>
                <a:cs typeface="Arial" pitchFamily="127" charset="0"/>
              </a:rPr>
              <a:t>to </a:t>
            </a:r>
            <a:r>
              <a:rPr lang="en-US" sz="2000" b="1" i="1" dirty="0" smtClean="0">
                <a:solidFill>
                  <a:srgbClr val="FF0000"/>
                </a:solidFill>
                <a:ea typeface="Arial" pitchFamily="127" charset="0"/>
                <a:cs typeface="Arial" pitchFamily="127" charset="0"/>
              </a:rPr>
              <a:t>join</a:t>
            </a:r>
          </a:p>
          <a:p>
            <a:pPr algn="ctr" fontAlgn="base">
              <a:spcBef>
                <a:spcPct val="0"/>
              </a:spcBef>
              <a:spcAft>
                <a:spcPct val="0"/>
              </a:spcAft>
            </a:pPr>
            <a:r>
              <a:rPr lang="en-US" sz="2000" b="1" i="1" dirty="0">
                <a:solidFill>
                  <a:srgbClr val="FF0000"/>
                </a:solidFill>
                <a:ea typeface="Arial" pitchFamily="127" charset="0"/>
                <a:cs typeface="Arial" pitchFamily="127" charset="0"/>
              </a:rPr>
              <a:t>t</a:t>
            </a:r>
            <a:r>
              <a:rPr lang="en-US" sz="2000" b="1" i="1" dirty="0" smtClean="0">
                <a:solidFill>
                  <a:srgbClr val="FF0000"/>
                </a:solidFill>
                <a:ea typeface="Arial" pitchFamily="127" charset="0"/>
                <a:cs typeface="Arial" pitchFamily="127" charset="0"/>
              </a:rPr>
              <a:t>he audio </a:t>
            </a:r>
            <a:r>
              <a:rPr lang="en-US" sz="2000" b="1" i="1" dirty="0">
                <a:solidFill>
                  <a:srgbClr val="FF0000"/>
                </a:solidFill>
                <a:ea typeface="Arial" pitchFamily="127" charset="0"/>
                <a:cs typeface="Arial" pitchFamily="127" charset="0"/>
              </a:rPr>
              <a:t>portion of today’s webinar</a:t>
            </a:r>
            <a:endParaRPr lang="en-US" sz="2000" dirty="0">
              <a:solidFill>
                <a:srgbClr val="002060"/>
              </a:solidFill>
              <a:ea typeface="ＭＳ Ｐゴシック" pitchFamily="127" charset="-128"/>
            </a:endParaRPr>
          </a:p>
        </p:txBody>
      </p:sp>
    </p:spTree>
    <p:extLst>
      <p:ext uri="{BB962C8B-B14F-4D97-AF65-F5344CB8AC3E}">
        <p14:creationId xmlns:p14="http://schemas.microsoft.com/office/powerpoint/2010/main" val="1249932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038600" cy="1143000"/>
          </a:xfrm>
        </p:spPr>
        <p:txBody>
          <a:bodyPr>
            <a:noAutofit/>
          </a:bodyPr>
          <a:lstStyle/>
          <a:p>
            <a:r>
              <a:rPr lang="en-US" sz="4500" dirty="0" smtClean="0"/>
              <a:t>Terms to Avoid</a:t>
            </a:r>
            <a:endParaRPr lang="en-US" sz="4500" dirty="0"/>
          </a:p>
        </p:txBody>
      </p:sp>
      <p:sp>
        <p:nvSpPr>
          <p:cNvPr id="5" name="TextBox 4"/>
          <p:cNvSpPr txBox="1"/>
          <p:nvPr/>
        </p:nvSpPr>
        <p:spPr>
          <a:xfrm>
            <a:off x="152400" y="1600200"/>
            <a:ext cx="3352800" cy="3323987"/>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Queer</a:t>
            </a:r>
          </a:p>
          <a:p>
            <a:endParaRPr lang="en-US" sz="3000" dirty="0" smtClean="0"/>
          </a:p>
          <a:p>
            <a:pPr marL="285750" indent="-285750">
              <a:buFont typeface="Arial" panose="020B0604020202020204" pitchFamily="34" charset="0"/>
              <a:buChar char="•"/>
            </a:pPr>
            <a:r>
              <a:rPr lang="en-US" sz="3000" dirty="0" smtClean="0"/>
              <a:t>Homosexual</a:t>
            </a:r>
          </a:p>
          <a:p>
            <a:endParaRPr lang="en-US" sz="3000" dirty="0" smtClean="0"/>
          </a:p>
          <a:p>
            <a:pPr marL="285750" indent="-285750">
              <a:buFont typeface="Arial" panose="020B0604020202020204" pitchFamily="34" charset="0"/>
              <a:buChar char="•"/>
            </a:pPr>
            <a:r>
              <a:rPr lang="en-US" sz="3000" dirty="0" smtClean="0"/>
              <a:t>Lifestyle</a:t>
            </a:r>
          </a:p>
          <a:p>
            <a:endParaRPr lang="en-US" sz="3000" dirty="0" smtClean="0"/>
          </a:p>
          <a:p>
            <a:pPr marL="285750" indent="-285750">
              <a:buFont typeface="Arial" panose="020B0604020202020204" pitchFamily="34" charset="0"/>
              <a:buChar char="•"/>
            </a:pPr>
            <a:r>
              <a:rPr lang="en-US" sz="3000" dirty="0" smtClean="0"/>
              <a:t>Sexual Preference</a:t>
            </a:r>
            <a:endParaRPr lang="en-US" sz="3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069" y="-28577"/>
            <a:ext cx="5164931" cy="6886575"/>
          </a:xfrm>
          <a:prstGeom prst="rect">
            <a:avLst/>
          </a:prstGeom>
        </p:spPr>
      </p:pic>
    </p:spTree>
    <p:extLst>
      <p:ext uri="{BB962C8B-B14F-4D97-AF65-F5344CB8AC3E}">
        <p14:creationId xmlns:p14="http://schemas.microsoft.com/office/powerpoint/2010/main" val="61007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919" r="18681"/>
          <a:stretch/>
        </p:blipFill>
        <p:spPr>
          <a:xfrm>
            <a:off x="-32953" y="8238"/>
            <a:ext cx="9176951" cy="6849762"/>
          </a:xfrm>
          <a:prstGeom prst="rect">
            <a:avLst/>
          </a:prstGeom>
        </p:spPr>
      </p:pic>
      <p:sp>
        <p:nvSpPr>
          <p:cNvPr id="6" name="TextBox 5"/>
          <p:cNvSpPr txBox="1"/>
          <p:nvPr/>
        </p:nvSpPr>
        <p:spPr>
          <a:xfrm>
            <a:off x="-92678" y="5334000"/>
            <a:ext cx="9296400" cy="630942"/>
          </a:xfrm>
          <a:prstGeom prst="rect">
            <a:avLst/>
          </a:prstGeom>
          <a:solidFill>
            <a:schemeClr val="bg1"/>
          </a:solidFill>
          <a:effectLst>
            <a:softEdge rad="31750"/>
          </a:effectLst>
        </p:spPr>
        <p:txBody>
          <a:bodyPr wrap="square" rtlCol="0">
            <a:spAutoFit/>
          </a:bodyPr>
          <a:lstStyle/>
          <a:p>
            <a:pPr algn="ctr"/>
            <a:r>
              <a:rPr lang="en-US" sz="3500" dirty="0" smtClean="0">
                <a:latin typeface="Myriad Pro" pitchFamily="34" charset="0"/>
              </a:rPr>
              <a:t>LGBT Older Adults: A Forgotten Population</a:t>
            </a:r>
            <a:endParaRPr lang="en-US" sz="3500" dirty="0">
              <a:latin typeface="Myriad Pro" pitchFamily="34" charset="0"/>
            </a:endParaRPr>
          </a:p>
        </p:txBody>
      </p:sp>
    </p:spTree>
    <p:extLst>
      <p:ext uri="{BB962C8B-B14F-4D97-AF65-F5344CB8AC3E}">
        <p14:creationId xmlns:p14="http://schemas.microsoft.com/office/powerpoint/2010/main" val="872526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33461" t="7395" r="26375" b="18985"/>
          <a:stretch/>
        </p:blipFill>
        <p:spPr>
          <a:xfrm>
            <a:off x="-7675" y="0"/>
            <a:ext cx="3741475" cy="6858000"/>
          </a:xfrm>
          <a:prstGeom prst="rect">
            <a:avLst/>
          </a:prstGeom>
        </p:spPr>
      </p:pic>
      <p:sp>
        <p:nvSpPr>
          <p:cNvPr id="5" name="Content Placeholder 2"/>
          <p:cNvSpPr txBox="1">
            <a:spLocks/>
          </p:cNvSpPr>
          <p:nvPr/>
        </p:nvSpPr>
        <p:spPr>
          <a:xfrm>
            <a:off x="3962400" y="1371600"/>
            <a:ext cx="49530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smtClean="0">
              <a:latin typeface="Myriad Pro" pitchFamily="34" charset="0"/>
            </a:endParaRPr>
          </a:p>
          <a:p>
            <a:pPr marL="0" indent="0">
              <a:buNone/>
            </a:pPr>
            <a:r>
              <a:rPr lang="en-US" sz="3600" dirty="0" smtClean="0">
                <a:latin typeface="Myriad Pro" pitchFamily="34" charset="0"/>
              </a:rPr>
              <a:t>2010</a:t>
            </a:r>
            <a:r>
              <a:rPr lang="en-US" sz="3600" dirty="0">
                <a:latin typeface="Myriad Pro" pitchFamily="34" charset="0"/>
              </a:rPr>
              <a:t>: Between 1.6 and </a:t>
            </a:r>
            <a:r>
              <a:rPr lang="en-US" sz="3600" b="1" dirty="0">
                <a:latin typeface="Myriad Pro" pitchFamily="34" charset="0"/>
              </a:rPr>
              <a:t>2.4 million</a:t>
            </a:r>
            <a:r>
              <a:rPr lang="en-US" sz="3600" dirty="0">
                <a:latin typeface="Myriad Pro" pitchFamily="34" charset="0"/>
              </a:rPr>
              <a:t/>
            </a:r>
            <a:br>
              <a:rPr lang="en-US" sz="3600" dirty="0">
                <a:latin typeface="Myriad Pro" pitchFamily="34" charset="0"/>
              </a:rPr>
            </a:br>
            <a:r>
              <a:rPr lang="en-US" sz="3600" dirty="0" smtClean="0">
                <a:latin typeface="Myriad Pro" pitchFamily="34" charset="0"/>
              </a:rPr>
              <a:t/>
            </a:r>
            <a:br>
              <a:rPr lang="en-US" sz="3600" dirty="0" smtClean="0">
                <a:latin typeface="Myriad Pro" pitchFamily="34" charset="0"/>
              </a:rPr>
            </a:br>
            <a:r>
              <a:rPr lang="en-US" sz="3600" dirty="0" smtClean="0">
                <a:latin typeface="Myriad Pro" pitchFamily="34" charset="0"/>
              </a:rPr>
              <a:t>2030</a:t>
            </a:r>
            <a:r>
              <a:rPr lang="en-US" sz="3600" dirty="0">
                <a:latin typeface="Myriad Pro" pitchFamily="34" charset="0"/>
              </a:rPr>
              <a:t>: As many as </a:t>
            </a:r>
            <a:r>
              <a:rPr lang="en-US" sz="3600" b="1" dirty="0">
                <a:latin typeface="Myriad Pro" pitchFamily="34" charset="0"/>
              </a:rPr>
              <a:t>7 million</a:t>
            </a:r>
          </a:p>
          <a:p>
            <a:pPr marL="0" indent="0">
              <a:buNone/>
            </a:pPr>
            <a:endParaRPr lang="en-US" altLang="en-US" sz="2700" dirty="0" smtClean="0">
              <a:latin typeface="Myriad Pro" pitchFamily="34" charset="0"/>
              <a:ea typeface="ＭＳ Ｐゴシック" charset="-128"/>
            </a:endParaRPr>
          </a:p>
        </p:txBody>
      </p:sp>
      <p:sp>
        <p:nvSpPr>
          <p:cNvPr id="4" name="Title 1"/>
          <p:cNvSpPr txBox="1">
            <a:spLocks/>
          </p:cNvSpPr>
          <p:nvPr/>
        </p:nvSpPr>
        <p:spPr>
          <a:xfrm>
            <a:off x="3962400" y="228600"/>
            <a:ext cx="48768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7030A0"/>
                </a:solidFill>
                <a:latin typeface="Myriad Pro" pitchFamily="34" charset="0"/>
              </a:rPr>
              <a:t>LGBT Older Adult Population</a:t>
            </a:r>
            <a:endParaRPr lang="en-US" dirty="0">
              <a:solidFill>
                <a:srgbClr val="7030A0"/>
              </a:solidFill>
              <a:latin typeface="Myriad Pro" pitchFamily="34" charset="0"/>
            </a:endParaRPr>
          </a:p>
        </p:txBody>
      </p:sp>
    </p:spTree>
    <p:extLst>
      <p:ext uri="{BB962C8B-B14F-4D97-AF65-F5344CB8AC3E}">
        <p14:creationId xmlns:p14="http://schemas.microsoft.com/office/powerpoint/2010/main" val="3534162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14" y="1060666"/>
            <a:ext cx="9198144" cy="5805050"/>
          </a:xfrm>
        </p:spPr>
      </p:pic>
      <p:sp>
        <p:nvSpPr>
          <p:cNvPr id="2" name="Title 1"/>
          <p:cNvSpPr>
            <a:spLocks noGrp="1"/>
          </p:cNvSpPr>
          <p:nvPr>
            <p:ph type="title"/>
          </p:nvPr>
        </p:nvSpPr>
        <p:spPr>
          <a:xfrm>
            <a:off x="1562100" y="304800"/>
            <a:ext cx="6096000" cy="609600"/>
          </a:xfrm>
        </p:spPr>
        <p:txBody>
          <a:bodyPr>
            <a:noAutofit/>
          </a:bodyPr>
          <a:lstStyle/>
          <a:p>
            <a:r>
              <a:rPr lang="en-US" sz="2000" b="1" dirty="0"/>
              <a:t>Same-sex couples per 1,000 households </a:t>
            </a:r>
            <a:r>
              <a:rPr lang="en-US" sz="2000" dirty="0"/>
              <a:t/>
            </a:r>
            <a:br>
              <a:rPr lang="en-US" sz="2000" dirty="0"/>
            </a:br>
            <a:r>
              <a:rPr lang="en-US" sz="2000" b="1" dirty="0"/>
              <a:t>by county (adjusted)</a:t>
            </a:r>
            <a:r>
              <a:rPr lang="en-US" sz="2000" dirty="0"/>
              <a:t/>
            </a:r>
            <a:br>
              <a:rPr lang="en-US" sz="2000" dirty="0"/>
            </a:br>
            <a:endParaRPr lang="en-US" sz="2000" dirty="0"/>
          </a:p>
        </p:txBody>
      </p:sp>
    </p:spTree>
    <p:extLst>
      <p:ext uri="{BB962C8B-B14F-4D97-AF65-F5344CB8AC3E}">
        <p14:creationId xmlns:p14="http://schemas.microsoft.com/office/powerpoint/2010/main" val="7792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LGBT older adults unique?</a:t>
            </a:r>
            <a:endParaRPr lang="en-US" dirty="0"/>
          </a:p>
        </p:txBody>
      </p:sp>
      <p:sp>
        <p:nvSpPr>
          <p:cNvPr id="3" name="Content Placeholder 2"/>
          <p:cNvSpPr>
            <a:spLocks noGrp="1"/>
          </p:cNvSpPr>
          <p:nvPr>
            <p:ph idx="1"/>
          </p:nvPr>
        </p:nvSpPr>
        <p:spPr>
          <a:xfrm>
            <a:off x="457200" y="1828800"/>
            <a:ext cx="8229600" cy="4525963"/>
          </a:xfrm>
        </p:spPr>
        <p:txBody>
          <a:bodyPr/>
          <a:lstStyle/>
          <a:p>
            <a:r>
              <a:rPr lang="en-US" altLang="en-US" i="1" dirty="0" smtClean="0">
                <a:ea typeface="ＭＳ Ｐゴシック" charset="-128"/>
              </a:rPr>
              <a:t>Many LGBT older adults </a:t>
            </a:r>
            <a:r>
              <a:rPr lang="en-US" altLang="en-US" b="1" i="1" dirty="0" smtClean="0">
                <a:ea typeface="ＭＳ Ｐゴシック" charset="-128"/>
              </a:rPr>
              <a:t>live alone </a:t>
            </a:r>
            <a:r>
              <a:rPr lang="en-US" altLang="en-US" i="1" dirty="0" smtClean="0">
                <a:ea typeface="ＭＳ Ｐゴシック" charset="-128"/>
              </a:rPr>
              <a:t>and rely on other older adults for support and </a:t>
            </a:r>
            <a:r>
              <a:rPr lang="en-US" altLang="en-US" b="1" i="1" dirty="0" smtClean="0">
                <a:ea typeface="ＭＳ Ｐゴシック" charset="-128"/>
              </a:rPr>
              <a:t>caregiving</a:t>
            </a:r>
            <a:r>
              <a:rPr lang="en-US" altLang="en-US" i="1" dirty="0" smtClean="0">
                <a:ea typeface="ＭＳ Ｐゴシック" charset="-128"/>
              </a:rPr>
              <a:t>.</a:t>
            </a:r>
          </a:p>
          <a:p>
            <a:pPr marL="0" indent="0">
              <a:buNone/>
            </a:pPr>
            <a:endParaRPr lang="en-US" altLang="en-US" i="1" dirty="0" smtClean="0">
              <a:ea typeface="ＭＳ Ｐゴシック" charset="-128"/>
            </a:endParaRPr>
          </a:p>
          <a:p>
            <a:r>
              <a:rPr lang="en-US" altLang="en-US" i="1" dirty="0" smtClean="0">
                <a:ea typeface="ＭＳ Ｐゴシック" charset="-128"/>
              </a:rPr>
              <a:t>A </a:t>
            </a:r>
            <a:r>
              <a:rPr lang="en-US" altLang="en-US" b="1" i="1" dirty="0" smtClean="0">
                <a:ea typeface="ＭＳ Ｐゴシック" charset="-128"/>
              </a:rPr>
              <a:t>history of discrimination </a:t>
            </a:r>
            <a:r>
              <a:rPr lang="en-US" altLang="en-US" i="1" dirty="0" smtClean="0">
                <a:ea typeface="ＭＳ Ｐゴシック" charset="-128"/>
              </a:rPr>
              <a:t>leaves many LGBT older adults with a general </a:t>
            </a:r>
            <a:r>
              <a:rPr lang="en-US" altLang="en-US" b="1" i="1" dirty="0" smtClean="0">
                <a:ea typeface="ＭＳ Ｐゴシック" charset="-128"/>
              </a:rPr>
              <a:t>distrust</a:t>
            </a:r>
            <a:r>
              <a:rPr lang="en-US" altLang="en-US" i="1" dirty="0" smtClean="0">
                <a:ea typeface="ＭＳ Ｐゴシック" charset="-128"/>
              </a:rPr>
              <a:t> of mainstream institutions.</a:t>
            </a:r>
          </a:p>
          <a:p>
            <a:pPr marL="0" indent="0">
              <a:buNone/>
            </a:pPr>
            <a:endParaRPr lang="en-US" dirty="0"/>
          </a:p>
        </p:txBody>
      </p:sp>
    </p:spTree>
    <p:extLst>
      <p:ext uri="{BB962C8B-B14F-4D97-AF65-F5344CB8AC3E}">
        <p14:creationId xmlns:p14="http://schemas.microsoft.com/office/powerpoint/2010/main" val="998316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198584771"/>
              </p:ext>
            </p:extLst>
          </p:nvPr>
        </p:nvGraphicFramePr>
        <p:xfrm>
          <a:off x="228600" y="381000"/>
          <a:ext cx="8763000" cy="576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6846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2362201"/>
          </a:xfrm>
        </p:spPr>
        <p:txBody>
          <a:bodyPr>
            <a:normAutofit fontScale="85000" lnSpcReduction="20000"/>
          </a:bodyPr>
          <a:lstStyle/>
          <a:p>
            <a:pPr marL="0" indent="0">
              <a:buNone/>
            </a:pPr>
            <a:r>
              <a:rPr lang="en-US" sz="4200" dirty="0" smtClean="0"/>
              <a:t>Remember, LGBT older adults may not come out right away, but if you set a tone of respect and acceptance they may feel comfortable coming out later on.</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419600"/>
            <a:ext cx="8686800" cy="2108443"/>
          </a:xfrm>
          <a:prstGeom prst="rect">
            <a:avLst/>
          </a:prstGeom>
        </p:spPr>
      </p:pic>
    </p:spTree>
    <p:extLst>
      <p:ext uri="{BB962C8B-B14F-4D97-AF65-F5344CB8AC3E}">
        <p14:creationId xmlns:p14="http://schemas.microsoft.com/office/powerpoint/2010/main" val="3951316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2" t="3146" r="6919"/>
          <a:stretch/>
        </p:blipFill>
        <p:spPr>
          <a:xfrm>
            <a:off x="10297" y="-304800"/>
            <a:ext cx="9144000" cy="7162800"/>
          </a:xfrm>
          <a:prstGeom prst="rect">
            <a:avLst/>
          </a:prstGeom>
        </p:spPr>
      </p:pic>
      <p:sp>
        <p:nvSpPr>
          <p:cNvPr id="8" name="Content Placeholder 2"/>
          <p:cNvSpPr>
            <a:spLocks noGrp="1"/>
          </p:cNvSpPr>
          <p:nvPr>
            <p:ph idx="1"/>
          </p:nvPr>
        </p:nvSpPr>
        <p:spPr>
          <a:xfrm>
            <a:off x="533400" y="4267200"/>
            <a:ext cx="8229600" cy="1828800"/>
          </a:xfrm>
          <a:solidFill>
            <a:schemeClr val="bg1"/>
          </a:solidFill>
          <a:effectLst>
            <a:softEdge rad="31750"/>
          </a:effectLst>
        </p:spPr>
        <p:txBody>
          <a:bodyPr>
            <a:noAutofit/>
          </a:bodyPr>
          <a:lstStyle/>
          <a:p>
            <a:pPr marL="0" indent="0" algn="ctr">
              <a:buNone/>
            </a:pPr>
            <a:r>
              <a:rPr lang="en-US" sz="4000" i="1" dirty="0" smtClean="0"/>
              <a:t>“What </a:t>
            </a:r>
            <a:r>
              <a:rPr lang="en-US" sz="4000" i="1" dirty="0"/>
              <a:t>is one thing I can start doing </a:t>
            </a:r>
            <a:r>
              <a:rPr lang="en-US" sz="4000" i="1" dirty="0" smtClean="0"/>
              <a:t>differently to better serve LGBT </a:t>
            </a:r>
            <a:r>
              <a:rPr lang="en-US" sz="4000" i="1" dirty="0"/>
              <a:t>older adults?”</a:t>
            </a:r>
          </a:p>
        </p:txBody>
      </p:sp>
    </p:spTree>
    <p:extLst>
      <p:ext uri="{BB962C8B-B14F-4D97-AF65-F5344CB8AC3E}">
        <p14:creationId xmlns:p14="http://schemas.microsoft.com/office/powerpoint/2010/main" val="1472002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2775" r="10432"/>
          <a:stretch/>
        </p:blipFill>
        <p:spPr>
          <a:xfrm>
            <a:off x="0" y="-152400"/>
            <a:ext cx="9144001" cy="7010400"/>
          </a:xfrm>
          <a:prstGeom prst="rect">
            <a:avLst/>
          </a:prstGeom>
        </p:spPr>
      </p:pic>
      <p:sp>
        <p:nvSpPr>
          <p:cNvPr id="3" name="Content Placeholder 2"/>
          <p:cNvSpPr>
            <a:spLocks noGrp="1"/>
          </p:cNvSpPr>
          <p:nvPr>
            <p:ph idx="1"/>
          </p:nvPr>
        </p:nvSpPr>
        <p:spPr/>
        <p:txBody>
          <a:bodyPr/>
          <a:lstStyle/>
          <a:p>
            <a:endParaRPr lang="en-US" sz="2600" dirty="0"/>
          </a:p>
          <a:p>
            <a:pPr marL="0" indent="0">
              <a:buNone/>
            </a:pPr>
            <a:endParaRPr lang="en-US" sz="2600" dirty="0"/>
          </a:p>
        </p:txBody>
      </p:sp>
      <p:sp>
        <p:nvSpPr>
          <p:cNvPr id="4" name="TextBox 3"/>
          <p:cNvSpPr txBox="1"/>
          <p:nvPr/>
        </p:nvSpPr>
        <p:spPr>
          <a:xfrm>
            <a:off x="1219200" y="5486400"/>
            <a:ext cx="6553200" cy="477054"/>
          </a:xfrm>
          <a:prstGeom prst="rect">
            <a:avLst/>
          </a:prstGeom>
          <a:solidFill>
            <a:schemeClr val="bg1"/>
          </a:solidFill>
          <a:effectLst>
            <a:softEdge rad="63500"/>
          </a:effectLst>
        </p:spPr>
        <p:txBody>
          <a:bodyPr wrap="square" rtlCol="0">
            <a:spAutoFit/>
          </a:bodyPr>
          <a:lstStyle/>
          <a:p>
            <a:pPr algn="ctr"/>
            <a:endParaRPr lang="en-US" sz="2500" dirty="0" smtClean="0">
              <a:latin typeface="Myriad Pro" pitchFamily="34" charset="0"/>
            </a:endParaRPr>
          </a:p>
        </p:txBody>
      </p:sp>
      <p:sp>
        <p:nvSpPr>
          <p:cNvPr id="5" name="TextBox 4"/>
          <p:cNvSpPr txBox="1"/>
          <p:nvPr/>
        </p:nvSpPr>
        <p:spPr>
          <a:xfrm>
            <a:off x="304800" y="490479"/>
            <a:ext cx="5105400" cy="5878532"/>
          </a:xfrm>
          <a:prstGeom prst="rect">
            <a:avLst/>
          </a:prstGeom>
          <a:solidFill>
            <a:schemeClr val="bg1"/>
          </a:solidFill>
          <a:effectLst>
            <a:softEdge rad="31750"/>
          </a:effectLst>
        </p:spPr>
        <p:txBody>
          <a:bodyPr wrap="square" rtlCol="0">
            <a:spAutoFit/>
          </a:bodyPr>
          <a:lstStyle/>
          <a:p>
            <a:r>
              <a:rPr lang="en-US" sz="3000" b="1" dirty="0">
                <a:latin typeface="Myriad Pro" pitchFamily="34" charset="0"/>
              </a:rPr>
              <a:t>In-Person Trainings</a:t>
            </a:r>
            <a:endParaRPr lang="en-US" sz="3000" dirty="0">
              <a:latin typeface="Myriad Pro" pitchFamily="34" charset="0"/>
            </a:endParaRPr>
          </a:p>
          <a:p>
            <a:pPr marL="285750" indent="-285750">
              <a:buFont typeface="Arial" panose="020B0604020202020204" pitchFamily="34" charset="0"/>
              <a:buChar char="•"/>
            </a:pPr>
            <a:r>
              <a:rPr lang="en-US" sz="3000" i="1" dirty="0">
                <a:latin typeface="Myriad Pro" pitchFamily="34" charset="0"/>
              </a:rPr>
              <a:t>Introduction to LGBT </a:t>
            </a:r>
            <a:r>
              <a:rPr lang="en-US" sz="3000" i="1" dirty="0" smtClean="0">
                <a:latin typeface="Myriad Pro" pitchFamily="34" charset="0"/>
              </a:rPr>
              <a:t>Aging </a:t>
            </a:r>
            <a:r>
              <a:rPr lang="en-US" sz="2000" i="1" dirty="0" smtClean="0">
                <a:latin typeface="Myriad Pro" pitchFamily="34" charset="0"/>
              </a:rPr>
              <a:t>(60 minute highly interactive presentation)</a:t>
            </a:r>
          </a:p>
          <a:p>
            <a:pPr marL="285750" indent="-285750">
              <a:buFont typeface="Arial" panose="020B0604020202020204" pitchFamily="34" charset="0"/>
              <a:buChar char="•"/>
            </a:pPr>
            <a:r>
              <a:rPr lang="en-US" sz="3000" i="1" dirty="0" smtClean="0">
                <a:latin typeface="Myriad Pro" pitchFamily="34" charset="0"/>
              </a:rPr>
              <a:t>For Aging Service Providers </a:t>
            </a:r>
            <a:r>
              <a:rPr lang="en-US" sz="2000" i="1" dirty="0" smtClean="0">
                <a:latin typeface="Myriad Pro" pitchFamily="34" charset="0"/>
              </a:rPr>
              <a:t>(Intensive 4 or 8 hour workshop)</a:t>
            </a:r>
          </a:p>
          <a:p>
            <a:pPr lvl="1"/>
            <a:r>
              <a:rPr lang="en-US" sz="2000" dirty="0" smtClean="0">
                <a:latin typeface="Myriad Pro" pitchFamily="34" charset="0"/>
              </a:rPr>
              <a:t>Our most popular training!</a:t>
            </a:r>
          </a:p>
          <a:p>
            <a:pPr marL="285750" indent="-285750">
              <a:buFont typeface="Arial" panose="020B0604020202020204" pitchFamily="34" charset="0"/>
              <a:buChar char="•"/>
            </a:pPr>
            <a:r>
              <a:rPr lang="en-US" sz="3000" i="1" dirty="0" smtClean="0">
                <a:latin typeface="Myriad Pro" pitchFamily="34" charset="0"/>
              </a:rPr>
              <a:t>For LGBT Organizations </a:t>
            </a:r>
            <a:br>
              <a:rPr lang="en-US" sz="3000" i="1" dirty="0" smtClean="0">
                <a:latin typeface="Myriad Pro" pitchFamily="34" charset="0"/>
              </a:rPr>
            </a:br>
            <a:r>
              <a:rPr lang="en-US" sz="2000" i="1" dirty="0" smtClean="0">
                <a:latin typeface="Myriad Pro" pitchFamily="34" charset="0"/>
              </a:rPr>
              <a:t>(Intensive 4 or 9 hour workshop)</a:t>
            </a:r>
            <a:endParaRPr lang="en-US" sz="2000" b="1" i="1" dirty="0" smtClean="0">
              <a:latin typeface="Myriad Pro" pitchFamily="34" charset="0"/>
            </a:endParaRPr>
          </a:p>
          <a:p>
            <a:endParaRPr lang="en-US" sz="3000" b="1" dirty="0">
              <a:latin typeface="Myriad Pro" pitchFamily="34" charset="0"/>
            </a:endParaRPr>
          </a:p>
          <a:p>
            <a:pPr algn="ctr"/>
            <a:r>
              <a:rPr lang="en-US" sz="3200" dirty="0" smtClean="0">
                <a:latin typeface="Myriad Pro" pitchFamily="34" charset="0"/>
              </a:rPr>
              <a:t>Request </a:t>
            </a:r>
            <a:r>
              <a:rPr lang="en-US" sz="3200" dirty="0">
                <a:latin typeface="Myriad Pro" pitchFamily="34" charset="0"/>
              </a:rPr>
              <a:t>a </a:t>
            </a:r>
            <a:r>
              <a:rPr lang="en-US" sz="3200" dirty="0" smtClean="0">
                <a:latin typeface="Myriad Pro" pitchFamily="34" charset="0"/>
              </a:rPr>
              <a:t>training and </a:t>
            </a:r>
            <a:r>
              <a:rPr lang="en-US" sz="3200" dirty="0">
                <a:latin typeface="Myriad Pro" pitchFamily="34" charset="0"/>
              </a:rPr>
              <a:t>get more information </a:t>
            </a:r>
            <a:r>
              <a:rPr lang="en-US" sz="3200" dirty="0" smtClean="0">
                <a:latin typeface="Myriad Pro" pitchFamily="34" charset="0"/>
              </a:rPr>
              <a:t>at: </a:t>
            </a:r>
            <a:endParaRPr lang="en-US" sz="3200" dirty="0">
              <a:latin typeface="Myriad Pro" pitchFamily="34" charset="0"/>
            </a:endParaRPr>
          </a:p>
          <a:p>
            <a:pPr algn="ctr"/>
            <a:r>
              <a:rPr lang="en-US" sz="3200" dirty="0" smtClean="0">
                <a:latin typeface="Myriad Pro" pitchFamily="34" charset="0"/>
              </a:rPr>
              <a:t>www.lgbtagingcenter.org</a:t>
            </a:r>
            <a:endParaRPr lang="en-US" sz="3200" dirty="0">
              <a:latin typeface="Myriad Pro" pitchFamily="34" charset="0"/>
            </a:endParaRPr>
          </a:p>
        </p:txBody>
      </p:sp>
    </p:spTree>
    <p:extLst>
      <p:ext uri="{BB962C8B-B14F-4D97-AF65-F5344CB8AC3E}">
        <p14:creationId xmlns:p14="http://schemas.microsoft.com/office/powerpoint/2010/main" val="2681771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Thank You!</a:t>
            </a:r>
            <a:endParaRPr lang="en-US" sz="7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5288" y="3962400"/>
            <a:ext cx="3773424" cy="1944624"/>
          </a:xfrm>
          <a:prstGeom prst="rect">
            <a:avLst/>
          </a:prstGeom>
        </p:spPr>
      </p:pic>
    </p:spTree>
    <p:extLst>
      <p:ext uri="{BB962C8B-B14F-4D97-AF65-F5344CB8AC3E}">
        <p14:creationId xmlns:p14="http://schemas.microsoft.com/office/powerpoint/2010/main" val="846778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4615"/>
            <a:ext cx="7924800" cy="3965575"/>
          </a:xfrm>
        </p:spPr>
        <p:txBody>
          <a:bodyPr>
            <a:normAutofit fontScale="90000"/>
          </a:bodyPr>
          <a:lstStyle/>
          <a:p>
            <a:r>
              <a:rPr lang="en-US" altLang="en-US" sz="5400" b="1" dirty="0" smtClean="0">
                <a:solidFill>
                  <a:srgbClr val="430043"/>
                </a:solidFill>
                <a:ea typeface="ＭＳ Ｐゴシック" charset="-128"/>
              </a:rPr>
              <a:t>Introduction to LGBT Aging:</a:t>
            </a:r>
            <a:r>
              <a:rPr lang="en-US" altLang="en-US" sz="5400" b="1" dirty="0" smtClean="0">
                <a:solidFill>
                  <a:schemeClr val="tx1"/>
                </a:solidFill>
                <a:ea typeface="ＭＳ Ｐゴシック" charset="-128"/>
              </a:rPr>
              <a:t/>
            </a:r>
            <a:br>
              <a:rPr lang="en-US" altLang="en-US" sz="5400" b="1" dirty="0" smtClean="0">
                <a:solidFill>
                  <a:schemeClr val="tx1"/>
                </a:solidFill>
                <a:ea typeface="ＭＳ Ｐゴシック" charset="-128"/>
              </a:rPr>
            </a:br>
            <a:r>
              <a:rPr lang="en-US" altLang="en-US" dirty="0" smtClean="0">
                <a:solidFill>
                  <a:schemeClr val="tx1"/>
                </a:solidFill>
                <a:ea typeface="ＭＳ Ｐゴシック" charset="-128"/>
              </a:rPr>
              <a:t>What You Need to Know about   Lesbian, Gay, Bisexual and  Transgender Older Adults</a:t>
            </a:r>
            <a:br>
              <a:rPr lang="en-US" altLang="en-US" dirty="0" smtClean="0">
                <a:solidFill>
                  <a:schemeClr val="tx1"/>
                </a:solidFill>
                <a:ea typeface="ＭＳ Ｐゴシック" charset="-128"/>
              </a:rPr>
            </a:br>
            <a:r>
              <a:rPr lang="en-US" dirty="0" smtClean="0">
                <a:solidFill>
                  <a:schemeClr val="bg1">
                    <a:lumMod val="50000"/>
                  </a:schemeClr>
                </a:solidFill>
              </a:rPr>
              <a:t/>
            </a:r>
            <a:br>
              <a:rPr lang="en-US" dirty="0" smtClean="0">
                <a:solidFill>
                  <a:schemeClr val="bg1">
                    <a:lumMod val="50000"/>
                  </a:schemeClr>
                </a:solidFill>
              </a:rPr>
            </a:br>
            <a:endParaRPr 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118100" y="4796353"/>
            <a:ext cx="4000500" cy="20616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3733800"/>
            <a:ext cx="4267200" cy="830997"/>
          </a:xfrm>
          <a:prstGeom prst="rect">
            <a:avLst/>
          </a:prstGeom>
          <a:noFill/>
        </p:spPr>
        <p:txBody>
          <a:bodyPr wrap="square" rtlCol="0">
            <a:spAutoFit/>
          </a:bodyPr>
          <a:lstStyle/>
          <a:p>
            <a:pPr algn="ctr"/>
            <a:r>
              <a:rPr lang="en-US" sz="1600" dirty="0" smtClean="0">
                <a:latin typeface="Myriad Pro" pitchFamily="34" charset="0"/>
              </a:rPr>
              <a:t>A product of SAGE’s National Resource Center on LGBT Aging. © SAGE</a:t>
            </a:r>
            <a:r>
              <a:rPr lang="en-US" sz="1600" dirty="0">
                <a:latin typeface="Myriad Pro" pitchFamily="34" charset="0"/>
              </a:rPr>
              <a:t>, National Resource Center on LGBT Aging, 2014</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4800600"/>
            <a:ext cx="2254684" cy="2057400"/>
          </a:xfrm>
          <a:prstGeom prst="rect">
            <a:avLst/>
          </a:prstGeom>
        </p:spPr>
      </p:pic>
    </p:spTree>
    <p:extLst>
      <p:ext uri="{BB962C8B-B14F-4D97-AF65-F5344CB8AC3E}">
        <p14:creationId xmlns:p14="http://schemas.microsoft.com/office/powerpoint/2010/main" val="945413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discussion</a:t>
            </a:r>
            <a:endParaRPr lang="en-US" b="1"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773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Action steps and resources</a:t>
            </a:r>
            <a:endParaRPr lang="en-US" b="1"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9901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4" y="515471"/>
            <a:ext cx="8229600" cy="990600"/>
          </a:xfrm>
        </p:spPr>
        <p:txBody>
          <a:bodyPr/>
          <a:lstStyle/>
          <a:p>
            <a:r>
              <a:rPr lang="en-US" b="1" dirty="0" smtClean="0"/>
              <a:t>What can LTCO do?</a:t>
            </a:r>
            <a:endParaRPr lang="en-US" b="1" dirty="0"/>
          </a:p>
        </p:txBody>
      </p:sp>
      <p:sp>
        <p:nvSpPr>
          <p:cNvPr id="3" name="Content Placeholder 2"/>
          <p:cNvSpPr>
            <a:spLocks noGrp="1"/>
          </p:cNvSpPr>
          <p:nvPr>
            <p:ph idx="1"/>
          </p:nvPr>
        </p:nvSpPr>
        <p:spPr>
          <a:xfrm>
            <a:off x="313764" y="1506070"/>
            <a:ext cx="8229600" cy="5127811"/>
          </a:xfrm>
        </p:spPr>
        <p:txBody>
          <a:bodyPr/>
          <a:lstStyle/>
          <a:p>
            <a:r>
              <a:rPr lang="en-US" dirty="0" smtClean="0"/>
              <a:t>Learn more about providing inclusive services and being a welcoming agency/program</a:t>
            </a:r>
          </a:p>
          <a:p>
            <a:pPr marL="0" indent="0">
              <a:buNone/>
            </a:pPr>
            <a:endParaRPr lang="en-US" dirty="0" smtClean="0"/>
          </a:p>
          <a:p>
            <a:r>
              <a:rPr lang="en-US" dirty="0" smtClean="0"/>
              <a:t>Incorporate this information into initial certification and continuing education training for staff and volunteer LTCO</a:t>
            </a:r>
          </a:p>
          <a:p>
            <a:endParaRPr lang="en-US" dirty="0" smtClean="0"/>
          </a:p>
          <a:p>
            <a:r>
              <a:rPr lang="en-US" dirty="0" smtClean="0"/>
              <a:t>Provide in-service training for facility staff</a:t>
            </a:r>
          </a:p>
          <a:p>
            <a:endParaRPr lang="en-US" dirty="0" smtClean="0"/>
          </a:p>
          <a:p>
            <a:r>
              <a:rPr lang="en-US" dirty="0" smtClean="0"/>
              <a:t>Share information and resources with facility administrators, residents and family members</a:t>
            </a:r>
          </a:p>
          <a:p>
            <a:endParaRPr lang="en-US" dirty="0"/>
          </a:p>
          <a:p>
            <a:r>
              <a:rPr lang="en-US" dirty="0" smtClean="0"/>
              <a:t>Share information with Resident and Family Councils</a:t>
            </a:r>
          </a:p>
          <a:p>
            <a:endParaRPr lang="en-US" dirty="0"/>
          </a:p>
        </p:txBody>
      </p:sp>
    </p:spTree>
    <p:extLst>
      <p:ext uri="{BB962C8B-B14F-4D97-AF65-F5344CB8AC3E}">
        <p14:creationId xmlns:p14="http://schemas.microsoft.com/office/powerpoint/2010/main" val="4133833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 y="502920"/>
            <a:ext cx="2057400" cy="1165860"/>
          </a:xfrm>
        </p:spPr>
        <p:txBody>
          <a:bodyPr>
            <a:normAutofit fontScale="90000"/>
          </a:bodyPr>
          <a:lstStyle/>
          <a:p>
            <a:r>
              <a:rPr lang="en-US" b="1" i="1" dirty="0" smtClean="0"/>
              <a:t>NEW </a:t>
            </a:r>
            <a:r>
              <a:rPr lang="en-US" b="1" dirty="0" smtClean="0"/>
              <a:t>Consumer Fact Sheet</a:t>
            </a:r>
            <a:endParaRPr lang="en-US" b="1" dirty="0"/>
          </a:p>
        </p:txBody>
      </p:sp>
      <p:sp>
        <p:nvSpPr>
          <p:cNvPr id="4" name="Text Placeholder 3"/>
          <p:cNvSpPr>
            <a:spLocks noGrp="1"/>
          </p:cNvSpPr>
          <p:nvPr>
            <p:ph type="body" sz="half" idx="2"/>
          </p:nvPr>
        </p:nvSpPr>
        <p:spPr>
          <a:xfrm>
            <a:off x="205740" y="1668780"/>
            <a:ext cx="2057400" cy="5006340"/>
          </a:xfrm>
        </p:spPr>
        <p:txBody>
          <a:bodyPr/>
          <a:lstStyle/>
          <a:p>
            <a:r>
              <a:rPr lang="en-US" sz="2000" i="1" dirty="0" smtClean="0"/>
              <a:t>Residents’ Rights and the LGBT Community: Know YOUR Rights as a Nursing Home Resident</a:t>
            </a:r>
          </a:p>
          <a:p>
            <a:endParaRPr lang="en-US" sz="2000" i="1" dirty="0" smtClean="0"/>
          </a:p>
          <a:p>
            <a:pPr marL="342900" indent="-342900">
              <a:buFont typeface="Arial" panose="020B0604020202020204" pitchFamily="34" charset="0"/>
              <a:buChar char="•"/>
            </a:pPr>
            <a:r>
              <a:rPr lang="en-US" sz="1800" dirty="0" smtClean="0"/>
              <a:t>Overview and Context</a:t>
            </a:r>
          </a:p>
          <a:p>
            <a:pPr marL="342900" indent="-342900">
              <a:buFont typeface="Arial" panose="020B0604020202020204" pitchFamily="34" charset="0"/>
              <a:buChar char="•"/>
            </a:pPr>
            <a:r>
              <a:rPr lang="en-US" sz="1800" dirty="0" smtClean="0"/>
              <a:t>Residents’ Rights </a:t>
            </a:r>
          </a:p>
          <a:p>
            <a:pPr marL="342900" indent="-342900">
              <a:buFont typeface="Arial" panose="020B0604020202020204" pitchFamily="34" charset="0"/>
              <a:buChar char="•"/>
            </a:pPr>
            <a:r>
              <a:rPr lang="en-US" sz="1800" dirty="0" smtClean="0"/>
              <a:t>Advocacy Tips and Contacts</a:t>
            </a:r>
          </a:p>
          <a:p>
            <a:pPr marL="342900" indent="-342900">
              <a:buFont typeface="Arial" panose="020B0604020202020204" pitchFamily="34" charset="0"/>
              <a:buChar char="•"/>
            </a:pPr>
            <a:r>
              <a:rPr lang="en-US" sz="1800" dirty="0" smtClean="0"/>
              <a:t>Resources</a:t>
            </a:r>
            <a:endParaRPr lang="en-US" sz="1800" dirty="0"/>
          </a:p>
          <a:p>
            <a:endParaRPr lang="en-US" sz="2000" i="1" dirty="0" smtClean="0"/>
          </a:p>
          <a:p>
            <a:endParaRPr lang="en-US" dirty="0"/>
          </a:p>
          <a:p>
            <a:endParaRPr lang="en-US" dirty="0"/>
          </a:p>
        </p:txBody>
      </p:sp>
      <p:pic>
        <p:nvPicPr>
          <p:cNvPr id="19" name="Picture Placeholder 18"/>
          <p:cNvPicPr>
            <a:picLocks noGrp="1" noChangeAspect="1"/>
          </p:cNvPicPr>
          <p:nvPr>
            <p:ph type="pic" idx="1"/>
          </p:nvPr>
        </p:nvPicPr>
        <p:blipFill>
          <a:blip r:embed="rId3" cstate="print"/>
          <a:srcRect t="337" b="337"/>
          <a:stretch>
            <a:fillRect/>
          </a:stretch>
        </p:blipFill>
        <p:spPr>
          <a:xfrm>
            <a:off x="2263140" y="480060"/>
            <a:ext cx="6697663" cy="6172200"/>
          </a:xfrm>
          <a:prstGeom prst="rect">
            <a:avLst/>
          </a:prstGeom>
          <a:ln>
            <a:noFill/>
          </a:ln>
        </p:spPr>
      </p:pic>
    </p:spTree>
    <p:extLst>
      <p:ext uri="{BB962C8B-B14F-4D97-AF65-F5344CB8AC3E}">
        <p14:creationId xmlns:p14="http://schemas.microsoft.com/office/powerpoint/2010/main" val="1788064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72035"/>
            <a:ext cx="8229600" cy="990600"/>
          </a:xfrm>
        </p:spPr>
        <p:txBody>
          <a:bodyPr/>
          <a:lstStyle/>
          <a:p>
            <a:r>
              <a:rPr lang="en-US" b="1" dirty="0" smtClean="0">
                <a:latin typeface="Arial" panose="020B0604020202020204" pitchFamily="34" charset="0"/>
                <a:cs typeface="Arial" panose="020B0604020202020204" pitchFamily="34" charset="0"/>
              </a:rPr>
              <a:t>Resources and Training</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107504" y="1183341"/>
            <a:ext cx="8856984" cy="5486400"/>
          </a:xfrm>
        </p:spPr>
        <p:txBody>
          <a:bodyPr/>
          <a:lstStyle/>
          <a:p>
            <a:pPr marL="0" indent="0">
              <a:buNone/>
            </a:pPr>
            <a:endParaRPr lang="en-US" sz="1200" b="1" dirty="0" smtClean="0">
              <a:latin typeface="Arial" pitchFamily="34" charset="0"/>
              <a:cs typeface="Arial" pitchFamily="34" charset="0"/>
            </a:endParaRPr>
          </a:p>
          <a:p>
            <a:r>
              <a:rPr lang="en-US" sz="2200" b="1" dirty="0" smtClean="0">
                <a:latin typeface="Arial" pitchFamily="34" charset="0"/>
                <a:cs typeface="Arial" pitchFamily="34" charset="0"/>
              </a:rPr>
              <a:t>NORC “LGBT Elders” Issue Page</a:t>
            </a:r>
          </a:p>
          <a:p>
            <a:pPr marL="0" indent="0">
              <a:buNone/>
            </a:pPr>
            <a:r>
              <a:rPr lang="en-US" sz="2200" b="1" dirty="0" smtClean="0">
                <a:latin typeface="Arial" pitchFamily="34" charset="0"/>
                <a:cs typeface="Arial" pitchFamily="34" charset="0"/>
              </a:rPr>
              <a:t> </a:t>
            </a:r>
            <a:r>
              <a:rPr lang="en-US" sz="2100" dirty="0" smtClean="0">
                <a:solidFill>
                  <a:srgbClr val="0000CC"/>
                </a:solidFill>
                <a:latin typeface="Arial" pitchFamily="34" charset="0"/>
                <a:cs typeface="Arial" pitchFamily="34" charset="0"/>
              </a:rPr>
              <a:t>http</a:t>
            </a:r>
            <a:r>
              <a:rPr lang="en-US" sz="2100" dirty="0">
                <a:solidFill>
                  <a:srgbClr val="0000CC"/>
                </a:solidFill>
                <a:latin typeface="Arial" pitchFamily="34" charset="0"/>
                <a:cs typeface="Arial" pitchFamily="34" charset="0"/>
              </a:rPr>
              <a:t>://</a:t>
            </a:r>
            <a:r>
              <a:rPr lang="en-US" sz="2100" dirty="0" smtClean="0">
                <a:solidFill>
                  <a:srgbClr val="0000CC"/>
                </a:solidFill>
                <a:latin typeface="Arial" pitchFamily="34" charset="0"/>
                <a:cs typeface="Arial" pitchFamily="34" charset="0"/>
              </a:rPr>
              <a:t>www.ltcombudsman.org/issues/LGBT-aging </a:t>
            </a:r>
          </a:p>
          <a:p>
            <a:pPr lvl="1"/>
            <a:r>
              <a:rPr lang="en-US" sz="2100" dirty="0" smtClean="0">
                <a:latin typeface="Arial" pitchFamily="34" charset="0"/>
                <a:cs typeface="Arial" pitchFamily="34" charset="0"/>
              </a:rPr>
              <a:t>Residents’ Rights and the LGBT Community: Know Your Rights as a Nursing Home Resident (consumer fact sheet)</a:t>
            </a:r>
          </a:p>
          <a:p>
            <a:pPr lvl="1"/>
            <a:r>
              <a:rPr lang="en-US" sz="2100" dirty="0" smtClean="0">
                <a:latin typeface="Arial" pitchFamily="34" charset="0"/>
                <a:cs typeface="Arial" pitchFamily="34" charset="0"/>
              </a:rPr>
              <a:t>Advocating for LGBT Long-Term Care Consumers: Resources for Long-Term Care Ombudsmen (webinar)</a:t>
            </a:r>
          </a:p>
          <a:p>
            <a:pPr lvl="1"/>
            <a:r>
              <a:rPr lang="en-US" sz="2100" dirty="0" smtClean="0">
                <a:latin typeface="Arial" pitchFamily="34" charset="0"/>
                <a:cs typeface="Arial" pitchFamily="34" charset="0"/>
              </a:rPr>
              <a:t>Inclusive Services for LGBT Older Adults: A Practical Guide to Creating Welcoming Agencies- National Resource Center on LGBT Aging</a:t>
            </a:r>
          </a:p>
          <a:p>
            <a:pPr lvl="1"/>
            <a:r>
              <a:rPr lang="en-US" sz="2100" dirty="0" smtClean="0">
                <a:latin typeface="Arial" pitchFamily="34" charset="0"/>
                <a:cs typeface="Arial" pitchFamily="34" charset="0"/>
              </a:rPr>
              <a:t>Mistreatment of Lesbian, Gay, Bisexual, and Transgender (LGBT) Elders- NCEA</a:t>
            </a:r>
          </a:p>
          <a:p>
            <a:pPr marL="274637" lvl="1" indent="0">
              <a:buNone/>
            </a:pPr>
            <a:endParaRPr lang="en-US" sz="1200" b="1" dirty="0" smtClean="0">
              <a:latin typeface="Arial" pitchFamily="34" charset="0"/>
              <a:cs typeface="Arial" pitchFamily="34" charset="0"/>
            </a:endParaRPr>
          </a:p>
          <a:p>
            <a:r>
              <a:rPr lang="en-US" sz="2200" b="1" dirty="0" smtClean="0">
                <a:latin typeface="Arial" pitchFamily="34" charset="0"/>
                <a:cs typeface="Arial" pitchFamily="34" charset="0"/>
              </a:rPr>
              <a:t>38</a:t>
            </a:r>
            <a:r>
              <a:rPr lang="en-US" sz="2200" b="1" baseline="30000" dirty="0" smtClean="0">
                <a:latin typeface="Arial" pitchFamily="34" charset="0"/>
                <a:cs typeface="Arial" pitchFamily="34" charset="0"/>
              </a:rPr>
              <a:t>th</a:t>
            </a:r>
            <a:r>
              <a:rPr lang="en-US" sz="2200" b="1" dirty="0" smtClean="0">
                <a:latin typeface="Arial" pitchFamily="34" charset="0"/>
                <a:cs typeface="Arial" pitchFamily="34" charset="0"/>
              </a:rPr>
              <a:t> Annual Consumer Voice Conference (Arlington, VA)</a:t>
            </a:r>
          </a:p>
          <a:p>
            <a:pPr marL="0" indent="0">
              <a:buNone/>
            </a:pPr>
            <a:r>
              <a:rPr lang="en-US" sz="2100" dirty="0" smtClean="0">
                <a:solidFill>
                  <a:srgbClr val="0000CC"/>
                </a:solidFill>
                <a:latin typeface="Arial" pitchFamily="34" charset="0"/>
                <a:cs typeface="Arial" pitchFamily="34" charset="0"/>
              </a:rPr>
              <a:t>http</a:t>
            </a:r>
            <a:r>
              <a:rPr lang="en-US" sz="2100" dirty="0">
                <a:solidFill>
                  <a:srgbClr val="0000CC"/>
                </a:solidFill>
                <a:latin typeface="Arial" pitchFamily="34" charset="0"/>
                <a:cs typeface="Arial" pitchFamily="34" charset="0"/>
              </a:rPr>
              <a:t>://</a:t>
            </a:r>
            <a:r>
              <a:rPr lang="en-US" sz="2100" dirty="0" smtClean="0">
                <a:solidFill>
                  <a:srgbClr val="0000CC"/>
                </a:solidFill>
                <a:latin typeface="Arial" pitchFamily="34" charset="0"/>
                <a:cs typeface="Arial" pitchFamily="34" charset="0"/>
              </a:rPr>
              <a:t>theconsumervoice.org/misc/2014-annual-conference </a:t>
            </a:r>
          </a:p>
          <a:p>
            <a:pPr marL="274637" lvl="1" indent="0">
              <a:buNone/>
            </a:pPr>
            <a:endParaRPr lang="en-US" sz="2000" dirty="0" smtClean="0">
              <a:latin typeface="Arial" pitchFamily="34" charset="0"/>
              <a:cs typeface="Arial" pitchFamily="34" charset="0"/>
            </a:endParaRPr>
          </a:p>
          <a:p>
            <a:pPr marL="274638" lvl="1" indent="0">
              <a:buNone/>
            </a:pP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2623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NORClogo"/>
          <p:cNvPicPr>
            <a:picLocks noChangeAspect="1" noChangeArrowheads="1"/>
          </p:cNvPicPr>
          <p:nvPr/>
        </p:nvPicPr>
        <p:blipFill>
          <a:blip r:embed="rId3" cstate="print"/>
          <a:srcRect/>
          <a:stretch>
            <a:fillRect/>
          </a:stretch>
        </p:blipFill>
        <p:spPr bwMode="auto">
          <a:xfrm>
            <a:off x="228600" y="428626"/>
            <a:ext cx="8686800" cy="1400175"/>
          </a:xfrm>
          <a:prstGeom prst="rect">
            <a:avLst/>
          </a:prstGeom>
          <a:noFill/>
          <a:ln w="9525">
            <a:noFill/>
            <a:miter lim="800000"/>
            <a:headEnd/>
            <a:tailEnd/>
          </a:ln>
        </p:spPr>
      </p:pic>
      <p:sp>
        <p:nvSpPr>
          <p:cNvPr id="58370" name="TextBox 3"/>
          <p:cNvSpPr txBox="1">
            <a:spLocks noChangeArrowheads="1"/>
          </p:cNvSpPr>
          <p:nvPr/>
        </p:nvSpPr>
        <p:spPr bwMode="auto">
          <a:xfrm>
            <a:off x="179512" y="1828801"/>
            <a:ext cx="8784976" cy="5601533"/>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endParaRPr lang="en-US" sz="2200" b="1" dirty="0">
              <a:solidFill>
                <a:srgbClr val="002060"/>
              </a:solidFill>
              <a:ea typeface="ＭＳ Ｐゴシック" pitchFamily="127" charset="-128"/>
            </a:endParaRPr>
          </a:p>
          <a:p>
            <a:pPr algn="ctr" fontAlgn="base">
              <a:spcBef>
                <a:spcPct val="0"/>
              </a:spcBef>
              <a:spcAft>
                <a:spcPct val="0"/>
              </a:spcAft>
            </a:pPr>
            <a:r>
              <a:rPr lang="en-US" sz="2200" b="1" dirty="0" smtClean="0">
                <a:solidFill>
                  <a:srgbClr val="002060"/>
                </a:solidFill>
                <a:ea typeface="ＭＳ Ｐゴシック" pitchFamily="127" charset="-128"/>
              </a:rPr>
              <a:t>The </a:t>
            </a:r>
            <a:r>
              <a:rPr lang="en-US" sz="2200" b="1" dirty="0">
                <a:solidFill>
                  <a:srgbClr val="002060"/>
                </a:solidFill>
                <a:ea typeface="ＭＳ Ｐゴシック" pitchFamily="127" charset="-128"/>
              </a:rPr>
              <a:t>National Long-Term Care </a:t>
            </a:r>
          </a:p>
          <a:p>
            <a:pPr algn="ctr" fontAlgn="base">
              <a:spcBef>
                <a:spcPct val="0"/>
              </a:spcBef>
              <a:spcAft>
                <a:spcPct val="0"/>
              </a:spcAft>
            </a:pPr>
            <a:r>
              <a:rPr lang="en-US" sz="2200" b="1" dirty="0">
                <a:solidFill>
                  <a:srgbClr val="002060"/>
                </a:solidFill>
                <a:ea typeface="ＭＳ Ｐゴシック" pitchFamily="127" charset="-128"/>
              </a:rPr>
              <a:t>Ombudsman Resource Center (NORC</a:t>
            </a:r>
            <a:r>
              <a:rPr lang="en-US" sz="2200" b="1" dirty="0" smtClean="0">
                <a:solidFill>
                  <a:srgbClr val="002060"/>
                </a:solidFill>
                <a:ea typeface="ＭＳ Ｐゴシック" pitchFamily="127" charset="-128"/>
              </a:rPr>
              <a:t>)</a:t>
            </a:r>
            <a:endParaRPr lang="en-US" sz="2200" b="1" dirty="0">
              <a:solidFill>
                <a:srgbClr val="002060"/>
              </a:solidFill>
              <a:ea typeface="ＭＳ Ｐゴシック" pitchFamily="127" charset="-128"/>
            </a:endParaRPr>
          </a:p>
          <a:p>
            <a:pPr algn="ctr" fontAlgn="base">
              <a:spcBef>
                <a:spcPct val="0"/>
              </a:spcBef>
              <a:spcAft>
                <a:spcPct val="0"/>
              </a:spcAft>
            </a:pPr>
            <a:r>
              <a:rPr lang="en-US" sz="2000" dirty="0">
                <a:solidFill>
                  <a:srgbClr val="002060"/>
                </a:solidFill>
                <a:ea typeface="ＭＳ Ｐゴシック" pitchFamily="127" charset="-128"/>
                <a:hlinkClick r:id="rId4"/>
              </a:rPr>
              <a:t>www.ltcombudsman.org</a:t>
            </a:r>
            <a:endParaRPr lang="en-US" sz="2000" dirty="0">
              <a:solidFill>
                <a:srgbClr val="002060"/>
              </a:solidFill>
              <a:ea typeface="ＭＳ Ｐゴシック" pitchFamily="127" charset="-128"/>
            </a:endParaRPr>
          </a:p>
          <a:p>
            <a:pPr algn="ctr" fontAlgn="base">
              <a:spcBef>
                <a:spcPct val="0"/>
              </a:spcBef>
              <a:spcAft>
                <a:spcPct val="0"/>
              </a:spcAft>
            </a:pPr>
            <a:endParaRPr lang="en-US" sz="2000" dirty="0" smtClean="0">
              <a:solidFill>
                <a:srgbClr val="002060"/>
              </a:solidFill>
              <a:ea typeface="ＭＳ Ｐゴシック" pitchFamily="127" charset="-128"/>
            </a:endParaRPr>
          </a:p>
          <a:p>
            <a:pPr algn="ctr" fontAlgn="base">
              <a:spcBef>
                <a:spcPct val="0"/>
              </a:spcBef>
              <a:spcAft>
                <a:spcPct val="0"/>
              </a:spcAft>
            </a:pPr>
            <a:endParaRPr lang="en-US" sz="2000" dirty="0">
              <a:solidFill>
                <a:srgbClr val="002060"/>
              </a:solidFill>
              <a:ea typeface="ＭＳ Ｐゴシック" pitchFamily="127" charset="-128"/>
            </a:endParaRPr>
          </a:p>
          <a:p>
            <a:pPr algn="ctr" fontAlgn="base">
              <a:spcBef>
                <a:spcPct val="0"/>
              </a:spcBef>
              <a:spcAft>
                <a:spcPct val="0"/>
              </a:spcAft>
            </a:pPr>
            <a:r>
              <a:rPr lang="en-US" sz="2200" b="1" dirty="0">
                <a:solidFill>
                  <a:srgbClr val="002060"/>
                </a:solidFill>
                <a:ea typeface="ＭＳ Ｐゴシック" pitchFamily="127" charset="-128"/>
              </a:rPr>
              <a:t>The National Consumer Voice for Quality Long-Term Care </a:t>
            </a:r>
          </a:p>
          <a:p>
            <a:pPr algn="ctr" fontAlgn="base">
              <a:spcBef>
                <a:spcPct val="0"/>
              </a:spcBef>
              <a:spcAft>
                <a:spcPct val="0"/>
              </a:spcAft>
            </a:pPr>
            <a:r>
              <a:rPr lang="en-US" sz="2200" b="1" dirty="0">
                <a:solidFill>
                  <a:srgbClr val="002060"/>
                </a:solidFill>
                <a:ea typeface="ＭＳ Ｐゴシック" pitchFamily="127" charset="-128"/>
              </a:rPr>
              <a:t>(formerly NCCNHR)</a:t>
            </a:r>
          </a:p>
          <a:p>
            <a:pPr algn="ctr" fontAlgn="base">
              <a:spcBef>
                <a:spcPct val="0"/>
              </a:spcBef>
              <a:spcAft>
                <a:spcPct val="0"/>
              </a:spcAft>
            </a:pPr>
            <a:r>
              <a:rPr lang="en-US" sz="2000" dirty="0">
                <a:solidFill>
                  <a:srgbClr val="002060"/>
                </a:solidFill>
                <a:ea typeface="ＭＳ Ｐゴシック" pitchFamily="127" charset="-128"/>
                <a:hlinkClick r:id="rId5"/>
              </a:rPr>
              <a:t>http://www.theconsumervoice.org/</a:t>
            </a:r>
            <a:endParaRPr lang="en-US" sz="2000" dirty="0">
              <a:solidFill>
                <a:srgbClr val="002060"/>
              </a:solidFill>
              <a:ea typeface="ＭＳ Ｐゴシック" pitchFamily="127" charset="-128"/>
            </a:endParaRPr>
          </a:p>
          <a:p>
            <a:pPr algn="ctr" fontAlgn="base">
              <a:spcBef>
                <a:spcPct val="0"/>
              </a:spcBef>
              <a:spcAft>
                <a:spcPct val="0"/>
              </a:spcAft>
            </a:pPr>
            <a:endParaRPr lang="en-US" sz="2000" dirty="0">
              <a:solidFill>
                <a:srgbClr val="002060"/>
              </a:solidFill>
              <a:ea typeface="ＭＳ Ｐゴシック" pitchFamily="127" charset="-128"/>
            </a:endParaRPr>
          </a:p>
          <a:p>
            <a:pPr algn="ctr" fontAlgn="base">
              <a:spcBef>
                <a:spcPct val="0"/>
              </a:spcBef>
              <a:spcAft>
                <a:spcPct val="0"/>
              </a:spcAft>
            </a:pPr>
            <a:endParaRPr lang="en-US" sz="2000" dirty="0" smtClean="0">
              <a:solidFill>
                <a:srgbClr val="002060"/>
              </a:solidFill>
              <a:ea typeface="ＭＳ Ｐゴシック" pitchFamily="127" charset="-128"/>
            </a:endParaRPr>
          </a:p>
          <a:p>
            <a:pPr algn="ctr" fontAlgn="base">
              <a:spcBef>
                <a:spcPct val="0"/>
              </a:spcBef>
              <a:spcAft>
                <a:spcPct val="0"/>
              </a:spcAft>
            </a:pPr>
            <a:endParaRPr lang="en-US" sz="2000" dirty="0">
              <a:solidFill>
                <a:srgbClr val="002060"/>
              </a:solidFill>
              <a:ea typeface="ＭＳ Ｐゴシック" pitchFamily="127" charset="-128"/>
            </a:endParaRPr>
          </a:p>
          <a:p>
            <a:pPr algn="ctr" fontAlgn="base">
              <a:spcBef>
                <a:spcPct val="0"/>
              </a:spcBef>
              <a:spcAft>
                <a:spcPct val="0"/>
              </a:spcAft>
            </a:pPr>
            <a:r>
              <a:rPr lang="en-US" i="1" dirty="0">
                <a:solidFill>
                  <a:srgbClr val="002060"/>
                </a:solidFill>
                <a:ea typeface="ＭＳ Ｐゴシック" pitchFamily="127" charset="-128"/>
              </a:rPr>
              <a:t>This presentation was supported, in part, by a grant from the Administration on Aging, </a:t>
            </a:r>
            <a:r>
              <a:rPr lang="en-US" i="1" dirty="0" smtClean="0">
                <a:solidFill>
                  <a:srgbClr val="002060"/>
                </a:solidFill>
                <a:ea typeface="ＭＳ Ｐゴシック" pitchFamily="127" charset="-128"/>
              </a:rPr>
              <a:t> Administration for Community Living, U.S. Department </a:t>
            </a:r>
            <a:r>
              <a:rPr lang="en-US" i="1" dirty="0">
                <a:solidFill>
                  <a:srgbClr val="002060"/>
                </a:solidFill>
                <a:ea typeface="ＭＳ Ｐゴシック" pitchFamily="127" charset="-128"/>
              </a:rPr>
              <a:t>of Health and </a:t>
            </a:r>
            <a:endParaRPr lang="en-US" i="1" dirty="0" smtClean="0">
              <a:solidFill>
                <a:srgbClr val="002060"/>
              </a:solidFill>
              <a:ea typeface="ＭＳ Ｐゴシック" pitchFamily="127" charset="-128"/>
            </a:endParaRPr>
          </a:p>
          <a:p>
            <a:pPr algn="ctr" fontAlgn="base">
              <a:spcBef>
                <a:spcPct val="0"/>
              </a:spcBef>
              <a:spcAft>
                <a:spcPct val="0"/>
              </a:spcAft>
            </a:pPr>
            <a:r>
              <a:rPr lang="en-US" i="1" dirty="0" smtClean="0">
                <a:solidFill>
                  <a:srgbClr val="002060"/>
                </a:solidFill>
                <a:ea typeface="ＭＳ Ｐゴシック" pitchFamily="127" charset="-128"/>
              </a:rPr>
              <a:t>Human </a:t>
            </a:r>
            <a:r>
              <a:rPr lang="en-US" i="1" dirty="0">
                <a:solidFill>
                  <a:srgbClr val="002060"/>
                </a:solidFill>
                <a:ea typeface="ＭＳ Ｐゴシック" pitchFamily="127" charset="-128"/>
              </a:rPr>
              <a:t>Services. </a:t>
            </a:r>
          </a:p>
          <a:p>
            <a:pPr fontAlgn="base">
              <a:spcBef>
                <a:spcPct val="0"/>
              </a:spcBef>
              <a:spcAft>
                <a:spcPct val="0"/>
              </a:spcAft>
            </a:pPr>
            <a:endParaRPr lang="en-US" dirty="0">
              <a:solidFill>
                <a:srgbClr val="002060"/>
              </a:solidFill>
              <a:ea typeface="ＭＳ Ｐゴシック" pitchFamily="127" charset="-128"/>
            </a:endParaRPr>
          </a:p>
          <a:p>
            <a:pPr fontAlgn="base">
              <a:spcBef>
                <a:spcPct val="0"/>
              </a:spcBef>
              <a:spcAft>
                <a:spcPct val="0"/>
              </a:spcAft>
            </a:pPr>
            <a:endParaRPr lang="en-US" dirty="0">
              <a:solidFill>
                <a:srgbClr val="002060"/>
              </a:solidFill>
              <a:ea typeface="ＭＳ Ｐゴシック" pitchFamily="127" charset="-128"/>
            </a:endParaRPr>
          </a:p>
          <a:p>
            <a:pPr fontAlgn="base">
              <a:spcBef>
                <a:spcPct val="0"/>
              </a:spcBef>
              <a:spcAft>
                <a:spcPct val="0"/>
              </a:spcAft>
            </a:pPr>
            <a:endParaRPr lang="en-US" dirty="0">
              <a:solidFill>
                <a:srgbClr val="002060"/>
              </a:solidFill>
              <a:ea typeface="ＭＳ Ｐゴシック" pitchFamily="127" charset="-128"/>
            </a:endParaRPr>
          </a:p>
        </p:txBody>
      </p:sp>
    </p:spTree>
    <p:extLst>
      <p:ext uri="{BB962C8B-B14F-4D97-AF65-F5344CB8AC3E}">
        <p14:creationId xmlns:p14="http://schemas.microsoft.com/office/powerpoint/2010/main" val="3796898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4615"/>
            <a:ext cx="7924800" cy="3965575"/>
          </a:xfrm>
        </p:spPr>
        <p:txBody>
          <a:bodyPr>
            <a:normAutofit fontScale="90000"/>
          </a:bodyPr>
          <a:lstStyle/>
          <a:p>
            <a:r>
              <a:rPr lang="en-US" altLang="en-US" sz="5400" b="1" dirty="0" smtClean="0">
                <a:solidFill>
                  <a:srgbClr val="430043"/>
                </a:solidFill>
                <a:ea typeface="ＭＳ Ｐゴシック" charset="-128"/>
              </a:rPr>
              <a:t>Introduction to LGBT Aging:</a:t>
            </a:r>
            <a:r>
              <a:rPr lang="en-US" altLang="en-US" sz="5400" b="1" dirty="0" smtClean="0">
                <a:solidFill>
                  <a:schemeClr val="tx1"/>
                </a:solidFill>
                <a:ea typeface="ＭＳ Ｐゴシック" charset="-128"/>
              </a:rPr>
              <a:t/>
            </a:r>
            <a:br>
              <a:rPr lang="en-US" altLang="en-US" sz="5400" b="1" dirty="0" smtClean="0">
                <a:solidFill>
                  <a:schemeClr val="tx1"/>
                </a:solidFill>
                <a:ea typeface="ＭＳ Ｐゴシック" charset="-128"/>
              </a:rPr>
            </a:br>
            <a:r>
              <a:rPr lang="en-US" altLang="en-US" dirty="0" smtClean="0">
                <a:solidFill>
                  <a:schemeClr val="tx1"/>
                </a:solidFill>
                <a:ea typeface="ＭＳ Ｐゴシック" charset="-128"/>
              </a:rPr>
              <a:t>What You Need to Know about   Lesbian, Gay, Bisexual and  Transgender Older Adults</a:t>
            </a:r>
            <a:br>
              <a:rPr lang="en-US" altLang="en-US" dirty="0" smtClean="0">
                <a:solidFill>
                  <a:schemeClr val="tx1"/>
                </a:solidFill>
                <a:ea typeface="ＭＳ Ｐゴシック" charset="-128"/>
              </a:rPr>
            </a:br>
            <a:r>
              <a:rPr lang="en-US" dirty="0" smtClean="0">
                <a:solidFill>
                  <a:schemeClr val="bg1">
                    <a:lumMod val="50000"/>
                  </a:schemeClr>
                </a:solidFill>
              </a:rPr>
              <a:t/>
            </a:r>
            <a:br>
              <a:rPr lang="en-US" dirty="0" smtClean="0">
                <a:solidFill>
                  <a:schemeClr val="bg1">
                    <a:lumMod val="50000"/>
                  </a:schemeClr>
                </a:solidFill>
              </a:rPr>
            </a:br>
            <a:endParaRPr lang="en-US" dirty="0"/>
          </a:p>
        </p:txBody>
      </p:sp>
      <p:pic>
        <p:nvPicPr>
          <p:cNvPr id="7" name="Picture 6" descr="http://upload.wikimedia.org/wikipedia/en/d/d2/LGBT_Aging_Projec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724400"/>
            <a:ext cx="4114800" cy="17873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0800000" flipV="1">
            <a:off x="685800" y="4114800"/>
            <a:ext cx="8001000" cy="477054"/>
          </a:xfrm>
          <a:prstGeom prst="rect">
            <a:avLst/>
          </a:prstGeom>
          <a:noFill/>
        </p:spPr>
        <p:txBody>
          <a:bodyPr wrap="square" rtlCol="0">
            <a:spAutoFit/>
          </a:bodyPr>
          <a:lstStyle/>
          <a:p>
            <a:r>
              <a:rPr lang="en-US" sz="2500" dirty="0" smtClean="0">
                <a:latin typeface="Myriad Pro" pitchFamily="34" charset="0"/>
              </a:rPr>
              <a:t>Developed in collaboration with the LGBT Aging Project</a:t>
            </a:r>
            <a:endParaRPr lang="en-US" sz="2500" dirty="0">
              <a:latin typeface="Myriad Pro" pitchFamily="34" charset="0"/>
            </a:endParaRPr>
          </a:p>
        </p:txBody>
      </p:sp>
    </p:spTree>
    <p:extLst>
      <p:ext uri="{BB962C8B-B14F-4D97-AF65-F5344CB8AC3E}">
        <p14:creationId xmlns:p14="http://schemas.microsoft.com/office/powerpoint/2010/main" val="1183200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a typeface="ＭＳ Ｐゴシック" pitchFamily="-84" charset="-128"/>
                <a:cs typeface="ＭＳ Ｐゴシック" pitchFamily="-84" charset="-128"/>
              </a:rPr>
              <a:t>Welcome and Introductions</a:t>
            </a:r>
            <a:endParaRPr lang="en-US" dirty="0"/>
          </a:p>
        </p:txBody>
      </p:sp>
      <p:sp>
        <p:nvSpPr>
          <p:cNvPr id="5" name="TextBox 4"/>
          <p:cNvSpPr txBox="1"/>
          <p:nvPr/>
        </p:nvSpPr>
        <p:spPr>
          <a:xfrm>
            <a:off x="3917197" y="1905000"/>
            <a:ext cx="4953000" cy="1461939"/>
          </a:xfrm>
          <a:prstGeom prst="rect">
            <a:avLst/>
          </a:prstGeom>
          <a:noFill/>
        </p:spPr>
        <p:txBody>
          <a:bodyPr wrap="square" rtlCol="0">
            <a:spAutoFit/>
          </a:bodyPr>
          <a:lstStyle/>
          <a:p>
            <a:r>
              <a:rPr lang="en-US" sz="3000" dirty="0" smtClean="0">
                <a:latin typeface="Myriad Pro" pitchFamily="34" charset="0"/>
              </a:rPr>
              <a:t>Tim R. Johnston,  PhD</a:t>
            </a:r>
          </a:p>
          <a:p>
            <a:endParaRPr lang="en-US" dirty="0">
              <a:latin typeface="Myriad Pro" pitchFamily="34" charset="0"/>
            </a:endParaRPr>
          </a:p>
          <a:p>
            <a:r>
              <a:rPr lang="en-US" sz="2300" dirty="0" smtClean="0">
                <a:latin typeface="Myriad Pro" pitchFamily="34" charset="0"/>
              </a:rPr>
              <a:t>Manager of Education and Training </a:t>
            </a:r>
          </a:p>
          <a:p>
            <a:r>
              <a:rPr lang="en-US" dirty="0" smtClean="0">
                <a:latin typeface="Myriad Pro" pitchFamily="34" charset="0"/>
              </a:rPr>
              <a:t>SAGE‘s National Resource Center on LGBT Aging</a:t>
            </a:r>
            <a:endParaRPr lang="en-US" dirty="0">
              <a:latin typeface="Myriad Pro" pitchFamily="34" charset="0"/>
            </a:endParaRPr>
          </a:p>
        </p:txBody>
      </p:sp>
      <p:pic>
        <p:nvPicPr>
          <p:cNvPr id="7" name="Picture 3" descr="I:\file-server\DATA\Communications &amp; Marketing\Resource Center\NRC_LBGT_Aging_logo\NRC_LBGT_Aging_logo\Print\NRC_LBGT_Aging_4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347935"/>
            <a:ext cx="2667000" cy="13744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455" y="5264727"/>
            <a:ext cx="1662545" cy="1517073"/>
          </a:xfrm>
          <a:prstGeom prst="rect">
            <a:avLst/>
          </a:prstGeom>
        </p:spPr>
      </p:pic>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90600" y="1295400"/>
            <a:ext cx="2362200" cy="3426399"/>
          </a:xfrm>
        </p:spPr>
      </p:pic>
    </p:spTree>
    <p:extLst>
      <p:ext uri="{BB962C8B-B14F-4D97-AF65-F5344CB8AC3E}">
        <p14:creationId xmlns:p14="http://schemas.microsoft.com/office/powerpoint/2010/main" val="3416027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909" t="15818" r="9397" b="12406"/>
          <a:stretch/>
        </p:blipFill>
        <p:spPr>
          <a:xfrm>
            <a:off x="0" y="0"/>
            <a:ext cx="9283700" cy="6858000"/>
          </a:xfrm>
        </p:spPr>
      </p:pic>
      <p:sp>
        <p:nvSpPr>
          <p:cNvPr id="2" name="TextBox 1"/>
          <p:cNvSpPr txBox="1"/>
          <p:nvPr/>
        </p:nvSpPr>
        <p:spPr>
          <a:xfrm>
            <a:off x="5486400" y="533400"/>
            <a:ext cx="3276600" cy="1754327"/>
          </a:xfrm>
          <a:prstGeom prst="rect">
            <a:avLst/>
          </a:prstGeom>
          <a:solidFill>
            <a:schemeClr val="bg1"/>
          </a:solidFill>
          <a:effectLst>
            <a:softEdge rad="31750"/>
          </a:effectLst>
        </p:spPr>
        <p:txBody>
          <a:bodyPr wrap="square" rtlCol="0">
            <a:spAutoFit/>
          </a:bodyPr>
          <a:lstStyle/>
          <a:p>
            <a:r>
              <a:rPr lang="en-US" dirty="0" smtClean="0">
                <a:latin typeface="Myriad Pro" pitchFamily="34" charset="0"/>
              </a:rPr>
              <a:t>SAGE is </a:t>
            </a:r>
            <a:r>
              <a:rPr lang="en-US" dirty="0">
                <a:latin typeface="Myriad Pro" pitchFamily="34" charset="0"/>
              </a:rPr>
              <a:t>the country's largest and oldest organization dedicated to improving the lives of lesbian, gay, bisexual and transgender (LGBT) older </a:t>
            </a:r>
            <a:r>
              <a:rPr lang="en-US" dirty="0" smtClean="0">
                <a:latin typeface="Myriad Pro" pitchFamily="34" charset="0"/>
              </a:rPr>
              <a:t>adults.</a:t>
            </a:r>
            <a:endParaRPr lang="en-US" dirty="0">
              <a:latin typeface="Myriad Pro" pitchFamily="34" charset="0"/>
            </a:endParaRPr>
          </a:p>
        </p:txBody>
      </p:sp>
    </p:spTree>
    <p:extLst>
      <p:ext uri="{BB962C8B-B14F-4D97-AF65-F5344CB8AC3E}">
        <p14:creationId xmlns:p14="http://schemas.microsoft.com/office/powerpoint/2010/main" val="705160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441257"/>
            <a:ext cx="8229600" cy="3970318"/>
          </a:xfrm>
          <a:prstGeom prst="rect">
            <a:avLst/>
          </a:prstGeom>
          <a:noFill/>
        </p:spPr>
        <p:txBody>
          <a:bodyPr wrap="square" rtlCol="0">
            <a:spAutoFit/>
          </a:bodyPr>
          <a:lstStyle/>
          <a:p>
            <a:r>
              <a:rPr lang="en-US" sz="3000" dirty="0" smtClean="0">
                <a:latin typeface="Myriad Pro" pitchFamily="34" charset="0"/>
              </a:rPr>
              <a:t>The National Resource Center on LGBT Aging is the country's first and only technical assistance resource center aimed at improving the quality of services and supports offered to lesbian, gay, bisexual, and transgender (LGBT) older adults.</a:t>
            </a:r>
          </a:p>
          <a:p>
            <a:endParaRPr lang="en-US" sz="3000" dirty="0">
              <a:latin typeface="Myriad Pro" pitchFamily="34" charset="0"/>
            </a:endParaRPr>
          </a:p>
          <a:p>
            <a:pPr algn="ctr"/>
            <a:r>
              <a:rPr lang="en-US" sz="3000" dirty="0" smtClean="0">
                <a:latin typeface="Myriad Pro" pitchFamily="34" charset="0"/>
              </a:rPr>
              <a:t>www.lgbtagingcenter.org</a:t>
            </a:r>
          </a:p>
          <a:p>
            <a:endParaRPr lang="en-US" sz="2400" dirty="0">
              <a:latin typeface="Myriad Pro" pitchFamily="34" charset="0"/>
            </a:endParaRPr>
          </a:p>
          <a:p>
            <a:endParaRPr lang="en-US" dirty="0">
              <a:latin typeface="Myriad Pro" pitchFamily="34"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9050"/>
            <a:ext cx="9282800" cy="2384107"/>
          </a:xfrm>
        </p:spPr>
      </p:pic>
    </p:spTree>
    <p:extLst>
      <p:ext uri="{BB962C8B-B14F-4D97-AF65-F5344CB8AC3E}">
        <p14:creationId xmlns:p14="http://schemas.microsoft.com/office/powerpoint/2010/main" val="4223290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143000"/>
          </a:xfrm>
        </p:spPr>
        <p:txBody>
          <a:bodyPr>
            <a:normAutofit/>
          </a:bodyPr>
          <a:lstStyle/>
          <a:p>
            <a:r>
              <a:rPr lang="en-US" dirty="0" smtClean="0">
                <a:ea typeface="ＭＳ Ｐゴシック" pitchFamily="-84" charset="-128"/>
                <a:cs typeface="ＭＳ Ｐゴシック" pitchFamily="-84" charset="-128"/>
              </a:rPr>
              <a:t>A basic introduction to:</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dirty="0" smtClean="0">
                <a:ea typeface="ＭＳ Ｐゴシック" charset="-128"/>
              </a:rPr>
              <a:t>… some of the unique issues facing LGBT older adults and caregivers.</a:t>
            </a:r>
          </a:p>
          <a:p>
            <a:pPr marL="0" indent="0">
              <a:buNone/>
            </a:pPr>
            <a:endParaRPr lang="en-US" altLang="en-US" dirty="0" smtClean="0">
              <a:ea typeface="ＭＳ Ｐゴシック" charset="-128"/>
            </a:endParaRPr>
          </a:p>
          <a:p>
            <a:pPr lvl="0"/>
            <a:r>
              <a:rPr lang="en-US" dirty="0" smtClean="0"/>
              <a:t>… the reasons why </a:t>
            </a:r>
            <a:r>
              <a:rPr lang="en-US" dirty="0"/>
              <a:t>LGBT older adults are </a:t>
            </a:r>
            <a:r>
              <a:rPr lang="en-US" dirty="0" smtClean="0"/>
              <a:t>less likely </a:t>
            </a:r>
            <a:r>
              <a:rPr lang="en-US" dirty="0"/>
              <a:t>to access health and social services</a:t>
            </a:r>
            <a:r>
              <a:rPr lang="en-US" dirty="0" smtClean="0"/>
              <a:t>.</a:t>
            </a:r>
          </a:p>
          <a:p>
            <a:pPr marL="0" lvl="0" indent="0">
              <a:buNone/>
            </a:pPr>
            <a:endParaRPr lang="en-US" dirty="0"/>
          </a:p>
          <a:p>
            <a:pPr lvl="0"/>
            <a:r>
              <a:rPr lang="en-US" dirty="0" smtClean="0"/>
              <a:t>… best practices </a:t>
            </a:r>
            <a:r>
              <a:rPr lang="en-US" dirty="0"/>
              <a:t>for helping LGBT older adults feel more included in </a:t>
            </a:r>
            <a:r>
              <a:rPr lang="en-US" dirty="0" smtClean="0"/>
              <a:t>your organization.</a:t>
            </a:r>
          </a:p>
        </p:txBody>
      </p:sp>
    </p:spTree>
    <p:extLst>
      <p:ext uri="{BB962C8B-B14F-4D97-AF65-F5344CB8AC3E}">
        <p14:creationId xmlns:p14="http://schemas.microsoft.com/office/powerpoint/2010/main" val="3088937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Terminology</a:t>
            </a:r>
            <a:endParaRPr lang="en-US" dirty="0"/>
          </a:p>
        </p:txBody>
      </p:sp>
      <p:sp>
        <p:nvSpPr>
          <p:cNvPr id="3" name="Content Placeholder 2"/>
          <p:cNvSpPr>
            <a:spLocks noGrp="1"/>
          </p:cNvSpPr>
          <p:nvPr>
            <p:ph idx="1"/>
          </p:nvPr>
        </p:nvSpPr>
        <p:spPr/>
        <p:txBody>
          <a:bodyPr>
            <a:noAutofit/>
          </a:bodyPr>
          <a:lstStyle/>
          <a:p>
            <a:pPr marL="0" indent="0">
              <a:buNone/>
            </a:pPr>
            <a:r>
              <a:rPr lang="en-US" altLang="en-US" sz="2800" dirty="0" smtClean="0">
                <a:solidFill>
                  <a:srgbClr val="600060"/>
                </a:solidFill>
                <a:ea typeface="ＭＳ Ｐゴシック" charset="-128"/>
              </a:rPr>
              <a:t>LGBT:</a:t>
            </a:r>
            <a:r>
              <a:rPr lang="en-US" altLang="en-US" sz="2800" dirty="0">
                <a:solidFill>
                  <a:srgbClr val="600060"/>
                </a:solidFill>
                <a:ea typeface="ＭＳ Ｐゴシック" charset="-128"/>
              </a:rPr>
              <a:t> </a:t>
            </a:r>
            <a:r>
              <a:rPr lang="en-US" altLang="en-US" sz="2800" dirty="0" smtClean="0">
                <a:solidFill>
                  <a:srgbClr val="600060"/>
                </a:solidFill>
                <a:ea typeface="ＭＳ Ｐゴシック" charset="-128"/>
              </a:rPr>
              <a:t>	</a:t>
            </a:r>
            <a:r>
              <a:rPr lang="en-US" altLang="en-US" sz="2800" dirty="0" smtClean="0">
                <a:ea typeface="ＭＳ Ｐゴシック" charset="-128"/>
              </a:rPr>
              <a:t>Lesbian, Gay, Bisexual &amp; Transgender</a:t>
            </a:r>
            <a:r>
              <a:rPr lang="en-US" altLang="en-US" sz="2800" dirty="0">
                <a:solidFill>
                  <a:srgbClr val="600060"/>
                </a:solidFill>
                <a:ea typeface="ＭＳ Ｐゴシック" charset="-128"/>
              </a:rPr>
              <a:t/>
            </a:r>
            <a:br>
              <a:rPr lang="en-US" altLang="en-US" sz="2800" dirty="0">
                <a:solidFill>
                  <a:srgbClr val="600060"/>
                </a:solidFill>
                <a:ea typeface="ＭＳ Ｐゴシック" charset="-128"/>
              </a:rPr>
            </a:br>
            <a:endParaRPr lang="en-US" altLang="en-US" sz="2800" dirty="0">
              <a:solidFill>
                <a:srgbClr val="600060"/>
              </a:solidFill>
              <a:ea typeface="ＭＳ Ｐゴシック" charset="-128"/>
            </a:endParaRPr>
          </a:p>
          <a:p>
            <a:pPr marL="0" indent="0">
              <a:buNone/>
            </a:pPr>
            <a:r>
              <a:rPr lang="en-US" altLang="en-US" sz="2800" dirty="0" smtClean="0">
                <a:solidFill>
                  <a:srgbClr val="600060"/>
                </a:solidFill>
                <a:ea typeface="ＭＳ Ｐゴシック" charset="-128"/>
              </a:rPr>
              <a:t>Lesbian: </a:t>
            </a:r>
            <a:r>
              <a:rPr lang="en-US" altLang="en-US" sz="2800" dirty="0" smtClean="0">
                <a:ea typeface="ＭＳ Ｐゴシック" charset="-128"/>
              </a:rPr>
              <a:t>	A women who is attracted to women </a:t>
            </a:r>
          </a:p>
          <a:p>
            <a:pPr marL="0" indent="0">
              <a:buNone/>
            </a:pPr>
            <a:r>
              <a:rPr lang="en-US" altLang="en-US" sz="2800" dirty="0" smtClean="0">
                <a:ea typeface="ＭＳ Ｐゴシック" charset="-128"/>
              </a:rPr>
              <a:t> </a:t>
            </a:r>
          </a:p>
          <a:p>
            <a:pPr marL="0" indent="0">
              <a:buNone/>
            </a:pPr>
            <a:r>
              <a:rPr lang="en-US" altLang="en-US" sz="2800" dirty="0" smtClean="0">
                <a:solidFill>
                  <a:srgbClr val="600060"/>
                </a:solidFill>
                <a:ea typeface="ＭＳ Ｐゴシック" charset="-128"/>
              </a:rPr>
              <a:t>Gay:</a:t>
            </a:r>
            <a:r>
              <a:rPr lang="en-US" altLang="en-US" sz="2800" dirty="0" smtClean="0">
                <a:ea typeface="ＭＳ Ｐゴシック" charset="-128"/>
              </a:rPr>
              <a:t> 		A man who is attracted to men; also  		an umbrella term to describe both 			gay men and women</a:t>
            </a:r>
          </a:p>
          <a:p>
            <a:pPr marL="0" indent="0">
              <a:buNone/>
            </a:pPr>
            <a:endParaRPr lang="en-US" altLang="en-US" sz="2800" dirty="0" smtClean="0">
              <a:ea typeface="ＭＳ Ｐゴシック" charset="-128"/>
            </a:endParaRPr>
          </a:p>
          <a:p>
            <a:pPr marL="0" indent="0">
              <a:buNone/>
            </a:pPr>
            <a:r>
              <a:rPr lang="en-US" altLang="en-US" sz="2800" dirty="0">
                <a:solidFill>
                  <a:srgbClr val="600060"/>
                </a:solidFill>
                <a:ea typeface="ＭＳ Ｐゴシック" charset="-128"/>
              </a:rPr>
              <a:t>Bisexual : </a:t>
            </a:r>
            <a:r>
              <a:rPr lang="en-US" altLang="en-US" sz="2800" dirty="0" smtClean="0">
                <a:solidFill>
                  <a:srgbClr val="FFCC66"/>
                </a:solidFill>
                <a:ea typeface="ＭＳ Ｐゴシック" charset="-128"/>
              </a:rPr>
              <a:t>	</a:t>
            </a:r>
            <a:r>
              <a:rPr lang="en-US" altLang="en-US" sz="2800" dirty="0" smtClean="0">
                <a:ea typeface="ＭＳ Ｐゴシック" charset="-128"/>
              </a:rPr>
              <a:t>Individuals who are attracted to both  	       </a:t>
            </a:r>
            <a:r>
              <a:rPr lang="en-US" altLang="en-US" sz="2800" dirty="0">
                <a:ea typeface="ＭＳ Ｐゴシック" charset="-128"/>
              </a:rPr>
              <a:t>	</a:t>
            </a:r>
            <a:r>
              <a:rPr lang="en-US" altLang="en-US" sz="2800" dirty="0" smtClean="0">
                <a:ea typeface="ＭＳ Ｐゴシック" charset="-128"/>
              </a:rPr>
              <a:t>men and women</a:t>
            </a:r>
          </a:p>
          <a:p>
            <a:pPr marL="0" indent="0">
              <a:buNone/>
            </a:pPr>
            <a:endParaRPr lang="en-US" altLang="en-US" sz="2800" dirty="0" smtClean="0">
              <a:ea typeface="ＭＳ Ｐゴシック" charset="-128"/>
            </a:endParaRPr>
          </a:p>
          <a:p>
            <a:pPr marL="0" indent="0">
              <a:buNone/>
            </a:pPr>
            <a:endParaRPr lang="en-US" sz="2800" dirty="0"/>
          </a:p>
        </p:txBody>
      </p:sp>
    </p:spTree>
    <p:extLst>
      <p:ext uri="{BB962C8B-B14F-4D97-AF65-F5344CB8AC3E}">
        <p14:creationId xmlns:p14="http://schemas.microsoft.com/office/powerpoint/2010/main" val="6385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Terminology</a:t>
            </a:r>
            <a:endParaRPr lang="en-US" dirty="0"/>
          </a:p>
        </p:txBody>
      </p:sp>
      <p:sp>
        <p:nvSpPr>
          <p:cNvPr id="3" name="Content Placeholder 2"/>
          <p:cNvSpPr>
            <a:spLocks noGrp="1"/>
          </p:cNvSpPr>
          <p:nvPr>
            <p:ph idx="1"/>
          </p:nvPr>
        </p:nvSpPr>
        <p:spPr/>
        <p:txBody>
          <a:bodyPr>
            <a:noAutofit/>
          </a:bodyPr>
          <a:lstStyle/>
          <a:p>
            <a:pPr marL="0" indent="0">
              <a:buNone/>
            </a:pPr>
            <a:r>
              <a:rPr lang="en-US" altLang="en-US" sz="2800" dirty="0" smtClean="0">
                <a:solidFill>
                  <a:srgbClr val="600060"/>
                </a:solidFill>
                <a:ea typeface="ＭＳ Ｐゴシック" charset="-128"/>
              </a:rPr>
              <a:t>Transgender: 	</a:t>
            </a:r>
            <a:r>
              <a:rPr lang="en-US" altLang="en-US" sz="2800" dirty="0">
                <a:ea typeface="ＭＳ Ｐゴシック" charset="-128"/>
              </a:rPr>
              <a:t>Individuals whose gender identity </a:t>
            </a:r>
            <a:r>
              <a:rPr lang="en-US" altLang="en-US" sz="2800" dirty="0" smtClean="0">
                <a:ea typeface="ＭＳ Ｐゴシック" charset="-128"/>
              </a:rPr>
              <a:t>			or </a:t>
            </a:r>
            <a:r>
              <a:rPr lang="en-US" altLang="en-US" sz="2800" dirty="0">
                <a:ea typeface="ＭＳ Ｐゴシック" charset="-128"/>
              </a:rPr>
              <a:t>gender expression do not align </a:t>
            </a:r>
            <a:r>
              <a:rPr lang="en-US" altLang="en-US" sz="2800" dirty="0" smtClean="0">
                <a:ea typeface="ＭＳ Ｐゴシック" charset="-128"/>
              </a:rPr>
              <a:t>			with </a:t>
            </a:r>
            <a:r>
              <a:rPr lang="en-US" altLang="en-US" sz="2800" dirty="0">
                <a:ea typeface="ＭＳ Ｐゴシック" charset="-128"/>
              </a:rPr>
              <a:t>their biological or assigned </a:t>
            </a:r>
            <a:r>
              <a:rPr lang="en-US" altLang="en-US" sz="2800" dirty="0" smtClean="0">
                <a:ea typeface="ＭＳ Ｐゴシック" charset="-128"/>
              </a:rPr>
              <a:t>			sex.</a:t>
            </a:r>
            <a:endParaRPr lang="en-US" altLang="en-US" sz="2800" dirty="0">
              <a:ea typeface="ＭＳ Ｐゴシック" charset="-128"/>
            </a:endParaRPr>
          </a:p>
          <a:p>
            <a:pPr marL="0" indent="0">
              <a:buNone/>
            </a:pPr>
            <a:r>
              <a:rPr lang="en-US" altLang="en-US" sz="2800" dirty="0" smtClean="0">
                <a:solidFill>
                  <a:srgbClr val="600060"/>
                </a:solidFill>
                <a:ea typeface="ＭＳ Ｐゴシック" charset="-128"/>
              </a:rPr>
              <a:t>Cisgender: 	</a:t>
            </a:r>
            <a:r>
              <a:rPr lang="en-US" altLang="en-US" sz="2800" dirty="0" smtClean="0">
                <a:ea typeface="ＭＳ Ｐゴシック" charset="-128"/>
              </a:rPr>
              <a:t>	</a:t>
            </a:r>
            <a:r>
              <a:rPr lang="en-US" altLang="en-US" sz="2800" dirty="0">
                <a:ea typeface="ＭＳ Ｐゴシック" charset="-128"/>
              </a:rPr>
              <a:t>Individuals whose gender </a:t>
            </a:r>
            <a:r>
              <a:rPr lang="en-US" altLang="en-US" sz="2800" dirty="0" smtClean="0">
                <a:ea typeface="ＭＳ Ｐゴシック" charset="-128"/>
              </a:rPr>
              <a:t>identity			or gender </a:t>
            </a:r>
            <a:r>
              <a:rPr lang="en-US" altLang="en-US" sz="2800" dirty="0">
                <a:ea typeface="ＭＳ Ｐゴシック" charset="-128"/>
              </a:rPr>
              <a:t>expression do align </a:t>
            </a:r>
            <a:r>
              <a:rPr lang="en-US" altLang="en-US" sz="2800" dirty="0" smtClean="0">
                <a:ea typeface="ＭＳ Ｐゴシック" charset="-128"/>
              </a:rPr>
              <a:t>			with </a:t>
            </a:r>
            <a:r>
              <a:rPr lang="en-US" altLang="en-US" sz="2800" dirty="0">
                <a:ea typeface="ＭＳ Ｐゴシック" charset="-128"/>
              </a:rPr>
              <a:t>their </a:t>
            </a:r>
            <a:r>
              <a:rPr lang="en-US" altLang="en-US" sz="2800" dirty="0" smtClean="0">
                <a:ea typeface="ＭＳ Ｐゴシック" charset="-128"/>
              </a:rPr>
              <a:t>biological </a:t>
            </a:r>
            <a:r>
              <a:rPr lang="en-US" altLang="en-US" sz="2800" dirty="0">
                <a:ea typeface="ＭＳ Ｐゴシック" charset="-128"/>
              </a:rPr>
              <a:t>or assigned </a:t>
            </a:r>
            <a:r>
              <a:rPr lang="en-US" altLang="en-US" sz="2800" dirty="0" smtClean="0">
                <a:ea typeface="ＭＳ Ｐゴシック" charset="-128"/>
              </a:rPr>
              <a:t>			sex</a:t>
            </a:r>
            <a:r>
              <a:rPr lang="en-US" altLang="en-US" sz="2800" dirty="0">
                <a:ea typeface="ＭＳ Ｐゴシック" charset="-128"/>
              </a:rPr>
              <a:t>.</a:t>
            </a:r>
          </a:p>
          <a:p>
            <a:pPr marL="0" indent="0">
              <a:buNone/>
            </a:pPr>
            <a:endParaRPr lang="en-US" altLang="en-US" sz="2800" dirty="0" smtClean="0">
              <a:ea typeface="ＭＳ Ｐゴシック" charset="-128"/>
            </a:endParaRPr>
          </a:p>
          <a:p>
            <a:pPr marL="0" indent="0">
              <a:buNone/>
            </a:pPr>
            <a:r>
              <a:rPr lang="en-US" altLang="en-US" sz="2800" dirty="0" smtClean="0">
                <a:ea typeface="ＭＳ Ｐゴシック" charset="-128"/>
              </a:rPr>
              <a:t> </a:t>
            </a:r>
          </a:p>
          <a:p>
            <a:pPr marL="0" indent="0">
              <a:buNone/>
            </a:pPr>
            <a:endParaRPr lang="en-US" altLang="en-US" sz="2800" dirty="0" smtClean="0">
              <a:ea typeface="ＭＳ Ｐゴシック" charset="-128"/>
            </a:endParaRPr>
          </a:p>
          <a:p>
            <a:pPr marL="0" indent="0">
              <a:buNone/>
            </a:pPr>
            <a:endParaRPr lang="en-US" altLang="en-US" sz="2800" dirty="0" smtClean="0">
              <a:ea typeface="ＭＳ Ｐゴシック" charset="-128"/>
            </a:endParaRPr>
          </a:p>
          <a:p>
            <a:pPr marL="0" indent="0">
              <a:buNone/>
            </a:pPr>
            <a:endParaRPr lang="en-US" sz="2800" dirty="0"/>
          </a:p>
        </p:txBody>
      </p:sp>
    </p:spTree>
    <p:extLst>
      <p:ext uri="{BB962C8B-B14F-4D97-AF65-F5344CB8AC3E}">
        <p14:creationId xmlns:p14="http://schemas.microsoft.com/office/powerpoint/2010/main" val="42849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NORC">
      <a:dk1>
        <a:srgbClr val="002060"/>
      </a:dk1>
      <a:lt1>
        <a:sysClr val="window" lastClr="FFFFFF"/>
      </a:lt1>
      <a:dk2>
        <a:srgbClr val="002060"/>
      </a:dk2>
      <a:lt2>
        <a:srgbClr val="E3DED1"/>
      </a:lt2>
      <a:accent1>
        <a:srgbClr val="8AB833"/>
      </a:accent1>
      <a:accent2>
        <a:srgbClr val="8AB833"/>
      </a:accent2>
      <a:accent3>
        <a:srgbClr val="C0CF3A"/>
      </a:accent3>
      <a:accent4>
        <a:srgbClr val="029676"/>
      </a:accent4>
      <a:accent5>
        <a:srgbClr val="4AB5C4"/>
      </a:accent5>
      <a:accent6>
        <a:srgbClr val="0989B1"/>
      </a:accent6>
      <a:hlink>
        <a:srgbClr val="0000CC"/>
      </a:hlink>
      <a:folHlink>
        <a:srgbClr val="BA690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4980</TotalTime>
  <Words>2749</Words>
  <Application>Microsoft Office PowerPoint</Application>
  <PresentationFormat>On-screen Show (4:3)</PresentationFormat>
  <Paragraphs>261</Paragraphs>
  <Slides>25</Slides>
  <Notes>20</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Clarity</vt:lpstr>
      <vt:lpstr>Introduction to lgbt aging: </vt:lpstr>
      <vt:lpstr>Introduction to LGBT Aging: What You Need to Know about   Lesbian, Gay, Bisexual and  Transgender Older Adults  </vt:lpstr>
      <vt:lpstr>Introduction to LGBT Aging: What You Need to Know about   Lesbian, Gay, Bisexual and  Transgender Older Adults  </vt:lpstr>
      <vt:lpstr>Welcome and Introductions</vt:lpstr>
      <vt:lpstr>PowerPoint Presentation</vt:lpstr>
      <vt:lpstr>PowerPoint Presentation</vt:lpstr>
      <vt:lpstr>A basic introduction to:</vt:lpstr>
      <vt:lpstr>Key Terminology</vt:lpstr>
      <vt:lpstr>Key Terminology</vt:lpstr>
      <vt:lpstr>Terms to Avoid</vt:lpstr>
      <vt:lpstr>PowerPoint Presentation</vt:lpstr>
      <vt:lpstr>PowerPoint Presentation</vt:lpstr>
      <vt:lpstr>Same-sex couples per 1,000 households  by county (adjusted) </vt:lpstr>
      <vt:lpstr>What makes LGBT older adults unique?</vt:lpstr>
      <vt:lpstr>PowerPoint Presentation</vt:lpstr>
      <vt:lpstr>PowerPoint Presentation</vt:lpstr>
      <vt:lpstr>PowerPoint Presentation</vt:lpstr>
      <vt:lpstr>PowerPoint Presentation</vt:lpstr>
      <vt:lpstr>Thank You!</vt:lpstr>
      <vt:lpstr>discussion</vt:lpstr>
      <vt:lpstr>Action steps and resources</vt:lpstr>
      <vt:lpstr>What can LTCO do?</vt:lpstr>
      <vt:lpstr>NEW Consumer Fact Sheet</vt:lpstr>
      <vt:lpstr>Resources and Training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LGBT Aging 101: What You Need to Know about   Lesbian, Gay, Bisexual  and  Transgender Older Adults &amp; Caregivers</dc:title>
  <dc:creator>Tim Johnston</dc:creator>
  <cp:lastModifiedBy>Tina</cp:lastModifiedBy>
  <cp:revision>170</cp:revision>
  <dcterms:created xsi:type="dcterms:W3CDTF">2013-11-21T14:41:28Z</dcterms:created>
  <dcterms:modified xsi:type="dcterms:W3CDTF">2014-12-04T17:45:48Z</dcterms:modified>
</cp:coreProperties>
</file>