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9"/>
  </p:notesMasterIdLst>
  <p:handoutMasterIdLst>
    <p:handoutMasterId r:id="rId40"/>
  </p:handoutMasterIdLst>
  <p:sldIdLst>
    <p:sldId id="256" r:id="rId2"/>
    <p:sldId id="403" r:id="rId3"/>
    <p:sldId id="404" r:id="rId4"/>
    <p:sldId id="405" r:id="rId5"/>
    <p:sldId id="426" r:id="rId6"/>
    <p:sldId id="361" r:id="rId7"/>
    <p:sldId id="445" r:id="rId8"/>
    <p:sldId id="352" r:id="rId9"/>
    <p:sldId id="448" r:id="rId10"/>
    <p:sldId id="447" r:id="rId11"/>
    <p:sldId id="362" r:id="rId12"/>
    <p:sldId id="446" r:id="rId13"/>
    <p:sldId id="450" r:id="rId14"/>
    <p:sldId id="449" r:id="rId15"/>
    <p:sldId id="429" r:id="rId16"/>
    <p:sldId id="370" r:id="rId17"/>
    <p:sldId id="451" r:id="rId18"/>
    <p:sldId id="452" r:id="rId19"/>
    <p:sldId id="434" r:id="rId20"/>
    <p:sldId id="369" r:id="rId21"/>
    <p:sldId id="453" r:id="rId22"/>
    <p:sldId id="432" r:id="rId23"/>
    <p:sldId id="454" r:id="rId24"/>
    <p:sldId id="439" r:id="rId25"/>
    <p:sldId id="371" r:id="rId26"/>
    <p:sldId id="382" r:id="rId27"/>
    <p:sldId id="435" r:id="rId28"/>
    <p:sldId id="375" r:id="rId29"/>
    <p:sldId id="436" r:id="rId30"/>
    <p:sldId id="444" r:id="rId31"/>
    <p:sldId id="356" r:id="rId32"/>
    <p:sldId id="566" r:id="rId33"/>
    <p:sldId id="560" r:id="rId34"/>
    <p:sldId id="561" r:id="rId35"/>
    <p:sldId id="567" r:id="rId36"/>
    <p:sldId id="383" r:id="rId37"/>
    <p:sldId id="33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84" autoAdjust="0"/>
    <p:restoredTop sz="92993" autoAdjust="0"/>
  </p:normalViewPr>
  <p:slideViewPr>
    <p:cSldViewPr snapToGrid="0" snapToObjects="1">
      <p:cViewPr varScale="1">
        <p:scale>
          <a:sx n="86" d="100"/>
          <a:sy n="86" d="100"/>
        </p:scale>
        <p:origin x="10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9FA72-37EA-7D4E-9D80-57ADCC7EDF05}" type="doc">
      <dgm:prSet loTypeId="urn:microsoft.com/office/officeart/2005/8/layout/pyramid4" loCatId="relationship" qsTypeId="urn:microsoft.com/office/officeart/2005/8/quickstyle/simple2" qsCatId="simple" csTypeId="urn:microsoft.com/office/officeart/2005/8/colors/accent2_2" csCatId="accent2" phldr="1"/>
      <dgm:spPr/>
      <dgm:t>
        <a:bodyPr/>
        <a:lstStyle/>
        <a:p>
          <a:endParaRPr lang="en-US"/>
        </a:p>
      </dgm:t>
    </dgm:pt>
    <dgm:pt modelId="{9573A101-E076-2744-9176-562046932DEE}">
      <dgm:prSet phldrT="[Text]"/>
      <dgm:spPr/>
      <dgm:t>
        <a:bodyPr/>
        <a:lstStyle/>
        <a:p>
          <a:r>
            <a:rPr lang="en-US" b="1" dirty="0"/>
            <a:t>Staffing</a:t>
          </a:r>
        </a:p>
      </dgm:t>
    </dgm:pt>
    <dgm:pt modelId="{AAB4196D-5EA5-1D4A-970B-D3DDAB6FD18A}" type="parTrans" cxnId="{BB8026AA-1209-FA4B-BE2D-A1F69679A4EB}">
      <dgm:prSet/>
      <dgm:spPr/>
      <dgm:t>
        <a:bodyPr/>
        <a:lstStyle/>
        <a:p>
          <a:endParaRPr lang="en-US"/>
        </a:p>
      </dgm:t>
    </dgm:pt>
    <dgm:pt modelId="{EC9F7F19-ADEF-3443-A2D7-F821F5393F4C}" type="sibTrans" cxnId="{BB8026AA-1209-FA4B-BE2D-A1F69679A4EB}">
      <dgm:prSet/>
      <dgm:spPr/>
      <dgm:t>
        <a:bodyPr/>
        <a:lstStyle/>
        <a:p>
          <a:endParaRPr lang="en-US"/>
        </a:p>
      </dgm:t>
    </dgm:pt>
    <dgm:pt modelId="{1A6627D7-6BB1-C24F-9841-A39281D780BC}">
      <dgm:prSet phldrT="[Text]"/>
      <dgm:spPr/>
      <dgm:t>
        <a:bodyPr/>
        <a:lstStyle/>
        <a:p>
          <a:r>
            <a:rPr lang="en-US" b="1" dirty="0"/>
            <a:t>Location</a:t>
          </a:r>
        </a:p>
      </dgm:t>
    </dgm:pt>
    <dgm:pt modelId="{D9D6DE6B-3AB4-404D-8874-81E995A551B7}" type="parTrans" cxnId="{6B3CDA5D-20E0-804C-A7F3-0F665FD1504F}">
      <dgm:prSet/>
      <dgm:spPr/>
      <dgm:t>
        <a:bodyPr/>
        <a:lstStyle/>
        <a:p>
          <a:endParaRPr lang="en-US"/>
        </a:p>
      </dgm:t>
    </dgm:pt>
    <dgm:pt modelId="{70BCD99C-B3DE-B84C-897D-FBA19C2EA57B}" type="sibTrans" cxnId="{6B3CDA5D-20E0-804C-A7F3-0F665FD1504F}">
      <dgm:prSet/>
      <dgm:spPr/>
      <dgm:t>
        <a:bodyPr/>
        <a:lstStyle/>
        <a:p>
          <a:endParaRPr lang="en-US"/>
        </a:p>
      </dgm:t>
    </dgm:pt>
    <dgm:pt modelId="{8CB43F3E-82DA-6A4A-BE90-9A0E27DBC306}">
      <dgm:prSet phldrT="[Text]"/>
      <dgm:spPr/>
      <dgm:t>
        <a:bodyPr/>
        <a:lstStyle/>
        <a:p>
          <a:r>
            <a:rPr lang="en-US" b="1" dirty="0"/>
            <a:t>Quality</a:t>
          </a:r>
        </a:p>
      </dgm:t>
    </dgm:pt>
    <dgm:pt modelId="{AFD718E9-8E50-764F-A1CC-44FEDADEF452}" type="parTrans" cxnId="{314258FE-2271-8341-B37E-BAEB5BB873B8}">
      <dgm:prSet/>
      <dgm:spPr/>
      <dgm:t>
        <a:bodyPr/>
        <a:lstStyle/>
        <a:p>
          <a:endParaRPr lang="en-US"/>
        </a:p>
      </dgm:t>
    </dgm:pt>
    <dgm:pt modelId="{4E5649C7-54D9-CF40-8CC6-C5A7B0A2CA7C}" type="sibTrans" cxnId="{314258FE-2271-8341-B37E-BAEB5BB873B8}">
      <dgm:prSet/>
      <dgm:spPr/>
      <dgm:t>
        <a:bodyPr/>
        <a:lstStyle/>
        <a:p>
          <a:endParaRPr lang="en-US"/>
        </a:p>
      </dgm:t>
    </dgm:pt>
    <dgm:pt modelId="{4FF075A1-CE09-9F41-8D17-313631F090FB}">
      <dgm:prSet phldrT="[Text]" custT="1"/>
      <dgm:spPr/>
      <dgm:t>
        <a:bodyPr/>
        <a:lstStyle/>
        <a:p>
          <a:r>
            <a:rPr lang="en-US" sz="1000" b="1" dirty="0"/>
            <a:t>Oversight</a:t>
          </a:r>
        </a:p>
      </dgm:t>
    </dgm:pt>
    <dgm:pt modelId="{357AFCC1-EB4E-3349-A9C8-EB50ABD542B4}" type="parTrans" cxnId="{1037C88E-5786-4F4C-88BC-F481B319984E}">
      <dgm:prSet/>
      <dgm:spPr/>
      <dgm:t>
        <a:bodyPr/>
        <a:lstStyle/>
        <a:p>
          <a:endParaRPr lang="en-US"/>
        </a:p>
      </dgm:t>
    </dgm:pt>
    <dgm:pt modelId="{E30990EE-0D25-5D43-9BD0-6492DC3387A7}" type="sibTrans" cxnId="{1037C88E-5786-4F4C-88BC-F481B319984E}">
      <dgm:prSet/>
      <dgm:spPr/>
      <dgm:t>
        <a:bodyPr/>
        <a:lstStyle/>
        <a:p>
          <a:endParaRPr lang="en-US"/>
        </a:p>
      </dgm:t>
    </dgm:pt>
    <dgm:pt modelId="{B680B49B-98A8-1845-852C-C89B3660A14A}" type="pres">
      <dgm:prSet presAssocID="{44E9FA72-37EA-7D4E-9D80-57ADCC7EDF05}" presName="compositeShape" presStyleCnt="0">
        <dgm:presLayoutVars>
          <dgm:chMax val="9"/>
          <dgm:dir/>
          <dgm:resizeHandles val="exact"/>
        </dgm:presLayoutVars>
      </dgm:prSet>
      <dgm:spPr/>
    </dgm:pt>
    <dgm:pt modelId="{4EA8A053-0731-E742-8815-FFFF8E14185C}" type="pres">
      <dgm:prSet presAssocID="{44E9FA72-37EA-7D4E-9D80-57ADCC7EDF05}" presName="triangle1" presStyleLbl="node1" presStyleIdx="0" presStyleCnt="4">
        <dgm:presLayoutVars>
          <dgm:bulletEnabled val="1"/>
        </dgm:presLayoutVars>
      </dgm:prSet>
      <dgm:spPr/>
    </dgm:pt>
    <dgm:pt modelId="{10728540-1EEA-6B4E-A1AB-306BE47F1133}" type="pres">
      <dgm:prSet presAssocID="{44E9FA72-37EA-7D4E-9D80-57ADCC7EDF05}" presName="triangle2" presStyleLbl="node1" presStyleIdx="1" presStyleCnt="4">
        <dgm:presLayoutVars>
          <dgm:bulletEnabled val="1"/>
        </dgm:presLayoutVars>
      </dgm:prSet>
      <dgm:spPr/>
    </dgm:pt>
    <dgm:pt modelId="{A0BE954C-DDED-F341-8628-16AB756D2B13}" type="pres">
      <dgm:prSet presAssocID="{44E9FA72-37EA-7D4E-9D80-57ADCC7EDF05}" presName="triangle3" presStyleLbl="node1" presStyleIdx="2" presStyleCnt="4">
        <dgm:presLayoutVars>
          <dgm:bulletEnabled val="1"/>
        </dgm:presLayoutVars>
      </dgm:prSet>
      <dgm:spPr/>
    </dgm:pt>
    <dgm:pt modelId="{226A57AB-8296-EF45-9FD7-C99269D5AA93}" type="pres">
      <dgm:prSet presAssocID="{44E9FA72-37EA-7D4E-9D80-57ADCC7EDF05}" presName="triangle4" presStyleLbl="node1" presStyleIdx="3" presStyleCnt="4">
        <dgm:presLayoutVars>
          <dgm:bulletEnabled val="1"/>
        </dgm:presLayoutVars>
      </dgm:prSet>
      <dgm:spPr/>
    </dgm:pt>
  </dgm:ptLst>
  <dgm:cxnLst>
    <dgm:cxn modelId="{6266BE1D-DF1F-BA4E-AE1C-2B5CC3896EDE}" type="presOf" srcId="{9573A101-E076-2744-9176-562046932DEE}" destId="{226A57AB-8296-EF45-9FD7-C99269D5AA93}" srcOrd="0" destOrd="0" presId="urn:microsoft.com/office/officeart/2005/8/layout/pyramid4"/>
    <dgm:cxn modelId="{6B3CDA5D-20E0-804C-A7F3-0F665FD1504F}" srcId="{44E9FA72-37EA-7D4E-9D80-57ADCC7EDF05}" destId="{1A6627D7-6BB1-C24F-9841-A39281D780BC}" srcOrd="0" destOrd="0" parTransId="{D9D6DE6B-3AB4-404D-8874-81E995A551B7}" sibTransId="{70BCD99C-B3DE-B84C-897D-FBA19C2EA57B}"/>
    <dgm:cxn modelId="{70E4CA45-A74C-1649-9280-079D51D954F3}" type="presOf" srcId="{1A6627D7-6BB1-C24F-9841-A39281D780BC}" destId="{4EA8A053-0731-E742-8815-FFFF8E14185C}" srcOrd="0" destOrd="0" presId="urn:microsoft.com/office/officeart/2005/8/layout/pyramid4"/>
    <dgm:cxn modelId="{BD50BD6B-7AD6-DA40-88EC-F20B16B86700}" type="presOf" srcId="{4FF075A1-CE09-9F41-8D17-313631F090FB}" destId="{A0BE954C-DDED-F341-8628-16AB756D2B13}" srcOrd="0" destOrd="0" presId="urn:microsoft.com/office/officeart/2005/8/layout/pyramid4"/>
    <dgm:cxn modelId="{1037C88E-5786-4F4C-88BC-F481B319984E}" srcId="{44E9FA72-37EA-7D4E-9D80-57ADCC7EDF05}" destId="{4FF075A1-CE09-9F41-8D17-313631F090FB}" srcOrd="2" destOrd="0" parTransId="{357AFCC1-EB4E-3349-A9C8-EB50ABD542B4}" sibTransId="{E30990EE-0D25-5D43-9BD0-6492DC3387A7}"/>
    <dgm:cxn modelId="{BB8026AA-1209-FA4B-BE2D-A1F69679A4EB}" srcId="{44E9FA72-37EA-7D4E-9D80-57ADCC7EDF05}" destId="{9573A101-E076-2744-9176-562046932DEE}" srcOrd="3" destOrd="0" parTransId="{AAB4196D-5EA5-1D4A-970B-D3DDAB6FD18A}" sibTransId="{EC9F7F19-ADEF-3443-A2D7-F821F5393F4C}"/>
    <dgm:cxn modelId="{AC3808B8-167C-954A-83A2-4697090A8FC9}" type="presOf" srcId="{8CB43F3E-82DA-6A4A-BE90-9A0E27DBC306}" destId="{10728540-1EEA-6B4E-A1AB-306BE47F1133}" srcOrd="0" destOrd="0" presId="urn:microsoft.com/office/officeart/2005/8/layout/pyramid4"/>
    <dgm:cxn modelId="{FAE94CEE-73FF-FF47-B48E-73BF7E778CCE}" type="presOf" srcId="{44E9FA72-37EA-7D4E-9D80-57ADCC7EDF05}" destId="{B680B49B-98A8-1845-852C-C89B3660A14A}" srcOrd="0" destOrd="0" presId="urn:microsoft.com/office/officeart/2005/8/layout/pyramid4"/>
    <dgm:cxn modelId="{314258FE-2271-8341-B37E-BAEB5BB873B8}" srcId="{44E9FA72-37EA-7D4E-9D80-57ADCC7EDF05}" destId="{8CB43F3E-82DA-6A4A-BE90-9A0E27DBC306}" srcOrd="1" destOrd="0" parTransId="{AFD718E9-8E50-764F-A1CC-44FEDADEF452}" sibTransId="{4E5649C7-54D9-CF40-8CC6-C5A7B0A2CA7C}"/>
    <dgm:cxn modelId="{C4FF9F38-2F3D-9543-835A-5C9F8298657E}" type="presParOf" srcId="{B680B49B-98A8-1845-852C-C89B3660A14A}" destId="{4EA8A053-0731-E742-8815-FFFF8E14185C}" srcOrd="0" destOrd="0" presId="urn:microsoft.com/office/officeart/2005/8/layout/pyramid4"/>
    <dgm:cxn modelId="{F7063687-D0DF-1C4B-9672-D922DDF167B1}" type="presParOf" srcId="{B680B49B-98A8-1845-852C-C89B3660A14A}" destId="{10728540-1EEA-6B4E-A1AB-306BE47F1133}" srcOrd="1" destOrd="0" presId="urn:microsoft.com/office/officeart/2005/8/layout/pyramid4"/>
    <dgm:cxn modelId="{FFC0E0D5-C258-8D4E-A1DB-8DDE46FD8E43}" type="presParOf" srcId="{B680B49B-98A8-1845-852C-C89B3660A14A}" destId="{A0BE954C-DDED-F341-8628-16AB756D2B13}" srcOrd="2" destOrd="0" presId="urn:microsoft.com/office/officeart/2005/8/layout/pyramid4"/>
    <dgm:cxn modelId="{C63DEC6F-4DD1-D347-BE22-1CB4DC58720B}" type="presParOf" srcId="{B680B49B-98A8-1845-852C-C89B3660A14A}" destId="{226A57AB-8296-EF45-9FD7-C99269D5AA93}"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5ECEB-7401-C240-B4D3-CE096EE1110F}" type="doc">
      <dgm:prSet loTypeId="urn:microsoft.com/office/officeart/2005/8/layout/arrow6" loCatId="" qsTypeId="urn:microsoft.com/office/officeart/2005/8/quickstyle/simple5" qsCatId="simple" csTypeId="urn:microsoft.com/office/officeart/2005/8/colors/colorful2" csCatId="colorful" phldr="1"/>
      <dgm:spPr/>
      <dgm:t>
        <a:bodyPr/>
        <a:lstStyle/>
        <a:p>
          <a:endParaRPr lang="en-US"/>
        </a:p>
      </dgm:t>
    </dgm:pt>
    <dgm:pt modelId="{B2FABF51-BF6C-AE41-893E-06AA5174F635}">
      <dgm:prSet phldrT="[Text]"/>
      <dgm:spPr/>
      <dgm:t>
        <a:bodyPr/>
        <a:lstStyle/>
        <a:p>
          <a:r>
            <a:rPr lang="en-US" dirty="0"/>
            <a:t>Questions?</a:t>
          </a:r>
        </a:p>
      </dgm:t>
    </dgm:pt>
    <dgm:pt modelId="{3DAD9670-D92F-9649-AA60-4F08147FA665}" type="parTrans" cxnId="{C7064DA4-27F2-294A-AA86-7931764F99D5}">
      <dgm:prSet/>
      <dgm:spPr/>
      <dgm:t>
        <a:bodyPr/>
        <a:lstStyle/>
        <a:p>
          <a:endParaRPr lang="en-US"/>
        </a:p>
      </dgm:t>
    </dgm:pt>
    <dgm:pt modelId="{B6A7390D-F08B-014B-BAFA-0467057DB049}" type="sibTrans" cxnId="{C7064DA4-27F2-294A-AA86-7931764F99D5}">
      <dgm:prSet/>
      <dgm:spPr/>
      <dgm:t>
        <a:bodyPr/>
        <a:lstStyle/>
        <a:p>
          <a:endParaRPr lang="en-US"/>
        </a:p>
      </dgm:t>
    </dgm:pt>
    <dgm:pt modelId="{EAFD4CE7-DC74-1F4B-979B-A17D6A78BF4F}">
      <dgm:prSet phldrT="[Text]"/>
      <dgm:spPr/>
      <dgm:t>
        <a:bodyPr/>
        <a:lstStyle/>
        <a:p>
          <a:r>
            <a:rPr lang="en-US" dirty="0"/>
            <a:t>Comments?</a:t>
          </a:r>
        </a:p>
      </dgm:t>
    </dgm:pt>
    <dgm:pt modelId="{8A46792F-C7B4-1A40-9DB0-7B0D09E5C75A}" type="parTrans" cxnId="{43BF61D8-8F1C-6E4D-8228-68771DE26792}">
      <dgm:prSet/>
      <dgm:spPr/>
      <dgm:t>
        <a:bodyPr/>
        <a:lstStyle/>
        <a:p>
          <a:endParaRPr lang="en-US"/>
        </a:p>
      </dgm:t>
    </dgm:pt>
    <dgm:pt modelId="{CC08C005-6479-7242-BD66-5DFE628C825D}" type="sibTrans" cxnId="{43BF61D8-8F1C-6E4D-8228-68771DE26792}">
      <dgm:prSet/>
      <dgm:spPr/>
      <dgm:t>
        <a:bodyPr/>
        <a:lstStyle/>
        <a:p>
          <a:endParaRPr lang="en-US"/>
        </a:p>
      </dgm:t>
    </dgm:pt>
    <dgm:pt modelId="{08575FE8-17FC-DF4D-BA5E-10294D139C0D}" type="pres">
      <dgm:prSet presAssocID="{5915ECEB-7401-C240-B4D3-CE096EE1110F}" presName="compositeShape" presStyleCnt="0">
        <dgm:presLayoutVars>
          <dgm:chMax val="2"/>
          <dgm:dir/>
          <dgm:resizeHandles val="exact"/>
        </dgm:presLayoutVars>
      </dgm:prSet>
      <dgm:spPr/>
    </dgm:pt>
    <dgm:pt modelId="{7D15DD75-124E-B344-B5F5-3E9658FA529F}" type="pres">
      <dgm:prSet presAssocID="{5915ECEB-7401-C240-B4D3-CE096EE1110F}" presName="ribbon" presStyleLbl="node1" presStyleIdx="0" presStyleCnt="1" custLinFactNeighborY="-26374"/>
      <dgm:spPr/>
    </dgm:pt>
    <dgm:pt modelId="{7C56841F-CBE7-6043-9E6C-9827EF699CC9}" type="pres">
      <dgm:prSet presAssocID="{5915ECEB-7401-C240-B4D3-CE096EE1110F}" presName="leftArrowText" presStyleLbl="node1" presStyleIdx="0" presStyleCnt="1" custLinFactNeighborX="1579" custLinFactNeighborY="-38720">
        <dgm:presLayoutVars>
          <dgm:chMax val="0"/>
          <dgm:bulletEnabled val="1"/>
        </dgm:presLayoutVars>
      </dgm:prSet>
      <dgm:spPr/>
    </dgm:pt>
    <dgm:pt modelId="{98B971E0-F726-274B-9EC2-7F43C0B69E13}" type="pres">
      <dgm:prSet presAssocID="{5915ECEB-7401-C240-B4D3-CE096EE1110F}" presName="rightArrowText" presStyleLbl="node1" presStyleIdx="0" presStyleCnt="1" custLinFactNeighborX="-698" custLinFactNeighborY="-36013">
        <dgm:presLayoutVars>
          <dgm:chMax val="0"/>
          <dgm:bulletEnabled val="1"/>
        </dgm:presLayoutVars>
      </dgm:prSet>
      <dgm:spPr/>
    </dgm:pt>
  </dgm:ptLst>
  <dgm:cxnLst>
    <dgm:cxn modelId="{2CC04110-F942-D445-8496-0D15B8790490}" type="presOf" srcId="{EAFD4CE7-DC74-1F4B-979B-A17D6A78BF4F}" destId="{98B971E0-F726-274B-9EC2-7F43C0B69E13}" srcOrd="0" destOrd="0" presId="urn:microsoft.com/office/officeart/2005/8/layout/arrow6"/>
    <dgm:cxn modelId="{C79ED44B-2B5B-E241-B9F4-3B51D7672CC1}" type="presOf" srcId="{B2FABF51-BF6C-AE41-893E-06AA5174F635}" destId="{7C56841F-CBE7-6043-9E6C-9827EF699CC9}" srcOrd="0" destOrd="0" presId="urn:microsoft.com/office/officeart/2005/8/layout/arrow6"/>
    <dgm:cxn modelId="{C7064DA4-27F2-294A-AA86-7931764F99D5}" srcId="{5915ECEB-7401-C240-B4D3-CE096EE1110F}" destId="{B2FABF51-BF6C-AE41-893E-06AA5174F635}" srcOrd="0" destOrd="0" parTransId="{3DAD9670-D92F-9649-AA60-4F08147FA665}" sibTransId="{B6A7390D-F08B-014B-BAFA-0467057DB049}"/>
    <dgm:cxn modelId="{43BF61D8-8F1C-6E4D-8228-68771DE26792}" srcId="{5915ECEB-7401-C240-B4D3-CE096EE1110F}" destId="{EAFD4CE7-DC74-1F4B-979B-A17D6A78BF4F}" srcOrd="1" destOrd="0" parTransId="{8A46792F-C7B4-1A40-9DB0-7B0D09E5C75A}" sibTransId="{CC08C005-6479-7242-BD66-5DFE628C825D}"/>
    <dgm:cxn modelId="{446072E3-F54A-FA4D-9986-A46BB0B10B29}" type="presOf" srcId="{5915ECEB-7401-C240-B4D3-CE096EE1110F}" destId="{08575FE8-17FC-DF4D-BA5E-10294D139C0D}" srcOrd="0" destOrd="0" presId="urn:microsoft.com/office/officeart/2005/8/layout/arrow6"/>
    <dgm:cxn modelId="{26ECAC8D-9C5B-874F-85E5-E0FCF0EE4143}" type="presParOf" srcId="{08575FE8-17FC-DF4D-BA5E-10294D139C0D}" destId="{7D15DD75-124E-B344-B5F5-3E9658FA529F}" srcOrd="0" destOrd="0" presId="urn:microsoft.com/office/officeart/2005/8/layout/arrow6"/>
    <dgm:cxn modelId="{7EE63A02-48D6-C14F-93EC-9C35270C2301}" type="presParOf" srcId="{08575FE8-17FC-DF4D-BA5E-10294D139C0D}" destId="{7C56841F-CBE7-6043-9E6C-9827EF699CC9}" srcOrd="1" destOrd="0" presId="urn:microsoft.com/office/officeart/2005/8/layout/arrow6"/>
    <dgm:cxn modelId="{73EA443F-8FDD-5945-BA30-D30C6224C564}" type="presParOf" srcId="{08575FE8-17FC-DF4D-BA5E-10294D139C0D}" destId="{98B971E0-F726-274B-9EC2-7F43C0B69E13}"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A053-0731-E742-8815-FFFF8E14185C}">
      <dsp:nvSpPr>
        <dsp:cNvPr id="0" name=""/>
        <dsp:cNvSpPr/>
      </dsp:nvSpPr>
      <dsp:spPr>
        <a:xfrm>
          <a:off x="857922" y="0"/>
          <a:ext cx="1210235" cy="1210235"/>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Location</a:t>
          </a:r>
        </a:p>
      </dsp:txBody>
      <dsp:txXfrm>
        <a:off x="1160481" y="605118"/>
        <a:ext cx="605117" cy="605117"/>
      </dsp:txXfrm>
    </dsp:sp>
    <dsp:sp modelId="{10728540-1EEA-6B4E-A1AB-306BE47F1133}">
      <dsp:nvSpPr>
        <dsp:cNvPr id="0" name=""/>
        <dsp:cNvSpPr/>
      </dsp:nvSpPr>
      <dsp:spPr>
        <a:xfrm>
          <a:off x="252804" y="1210235"/>
          <a:ext cx="1210235" cy="1210235"/>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Quality</a:t>
          </a:r>
        </a:p>
      </dsp:txBody>
      <dsp:txXfrm>
        <a:off x="555363" y="1815353"/>
        <a:ext cx="605117" cy="605117"/>
      </dsp:txXfrm>
    </dsp:sp>
    <dsp:sp modelId="{A0BE954C-DDED-F341-8628-16AB756D2B13}">
      <dsp:nvSpPr>
        <dsp:cNvPr id="0" name=""/>
        <dsp:cNvSpPr/>
      </dsp:nvSpPr>
      <dsp:spPr>
        <a:xfrm rot="10800000">
          <a:off x="857922" y="1210235"/>
          <a:ext cx="1210235" cy="1210235"/>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Oversight</a:t>
          </a:r>
        </a:p>
      </dsp:txBody>
      <dsp:txXfrm rot="10800000">
        <a:off x="1160481" y="1210235"/>
        <a:ext cx="605117" cy="605117"/>
      </dsp:txXfrm>
    </dsp:sp>
    <dsp:sp modelId="{226A57AB-8296-EF45-9FD7-C99269D5AA93}">
      <dsp:nvSpPr>
        <dsp:cNvPr id="0" name=""/>
        <dsp:cNvSpPr/>
      </dsp:nvSpPr>
      <dsp:spPr>
        <a:xfrm>
          <a:off x="1463040" y="1210235"/>
          <a:ext cx="1210235" cy="1210235"/>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Staffing</a:t>
          </a:r>
        </a:p>
      </dsp:txBody>
      <dsp:txXfrm>
        <a:off x="1765599" y="1815353"/>
        <a:ext cx="605117" cy="605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5DD75-124E-B344-B5F5-3E9658FA529F}">
      <dsp:nvSpPr>
        <dsp:cNvPr id="0" name=""/>
        <dsp:cNvSpPr/>
      </dsp:nvSpPr>
      <dsp:spPr>
        <a:xfrm>
          <a:off x="0" y="0"/>
          <a:ext cx="8259580" cy="3303832"/>
        </a:xfrm>
        <a:prstGeom prst="leftRightRibbon">
          <a:avLst/>
        </a:prstGeom>
        <a:gradFill rotWithShape="0">
          <a:gsLst>
            <a:gs pos="0">
              <a:schemeClr val="accent2">
                <a:hueOff val="0"/>
                <a:satOff val="0"/>
                <a:lumOff val="0"/>
                <a:alphaOff val="0"/>
                <a:shade val="40000"/>
                <a:alpha val="100000"/>
                <a:satMod val="150000"/>
                <a:lumMod val="100000"/>
              </a:schemeClr>
            </a:gs>
            <a:gs pos="100000">
              <a:schemeClr val="accent2">
                <a:hueOff val="0"/>
                <a:satOff val="0"/>
                <a:lumOff val="0"/>
                <a:alphaOff val="0"/>
                <a:tint val="70000"/>
                <a:shade val="100000"/>
                <a:alpha val="100000"/>
                <a:satMod val="200000"/>
                <a:lumMod val="100000"/>
              </a:schemeClr>
            </a:gs>
          </a:gsLst>
          <a:lin ang="5400000" scaled="1"/>
        </a:gra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sp>
    <dsp:sp modelId="{7C56841F-CBE7-6043-9E6C-9827EF699CC9}">
      <dsp:nvSpPr>
        <dsp:cNvPr id="0" name=""/>
        <dsp:cNvSpPr/>
      </dsp:nvSpPr>
      <dsp:spPr>
        <a:xfrm>
          <a:off x="1034187" y="400133"/>
          <a:ext cx="2725661" cy="1618877"/>
        </a:xfrm>
        <a:prstGeom prst="rect">
          <a:avLst/>
        </a:prstGeom>
        <a:noFill/>
        <a:ln>
          <a:noFill/>
        </a:ln>
        <a:effectLst/>
        <a:scene3d>
          <a:camera prst="orthographicFront">
            <a:rot lat="0" lon="0" rev="0"/>
          </a:camera>
          <a:lightRig rig="twoPt" dir="tl">
            <a:rot lat="0" lon="0" rev="45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167132" rIns="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Questions?</a:t>
          </a:r>
        </a:p>
      </dsp:txBody>
      <dsp:txXfrm>
        <a:off x="1034187" y="400133"/>
        <a:ext cx="2725661" cy="1618877"/>
      </dsp:txXfrm>
    </dsp:sp>
    <dsp:sp modelId="{98B971E0-F726-274B-9EC2-7F43C0B69E13}">
      <dsp:nvSpPr>
        <dsp:cNvPr id="0" name=""/>
        <dsp:cNvSpPr/>
      </dsp:nvSpPr>
      <dsp:spPr>
        <a:xfrm>
          <a:off x="4107305" y="972569"/>
          <a:ext cx="3221236" cy="1618877"/>
        </a:xfrm>
        <a:prstGeom prst="rect">
          <a:avLst/>
        </a:prstGeom>
        <a:noFill/>
        <a:ln>
          <a:noFill/>
        </a:ln>
        <a:effectLst/>
        <a:scene3d>
          <a:camera prst="orthographicFront">
            <a:rot lat="0" lon="0" rev="0"/>
          </a:camera>
          <a:lightRig rig="twoPt" dir="tl">
            <a:rot lat="0" lon="0" rev="45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167132" rIns="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Comments?</a:t>
          </a:r>
        </a:p>
      </dsp:txBody>
      <dsp:txXfrm>
        <a:off x="4107305" y="972569"/>
        <a:ext cx="3221236" cy="1618877"/>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288B34-411B-7549-B4B0-4B3027C69F2C}" type="datetimeFigureOut">
              <a:rPr lang="en-US" smtClean="0"/>
              <a:t>1/19/2021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2DB24E-1E83-EB4A-8903-10676973FA5E}" type="slidenum">
              <a:rPr lang="en-US" smtClean="0"/>
              <a:t>‹#›</a:t>
            </a:fld>
            <a:endParaRPr lang="en-US"/>
          </a:p>
        </p:txBody>
      </p:sp>
    </p:spTree>
    <p:extLst>
      <p:ext uri="{BB962C8B-B14F-4D97-AF65-F5344CB8AC3E}">
        <p14:creationId xmlns:p14="http://schemas.microsoft.com/office/powerpoint/2010/main" val="26893499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B1E1F7-5978-0547-9783-FAA5480D790B}" type="datetimeFigureOut">
              <a:rPr lang="en-US" smtClean="0"/>
              <a:pPr/>
              <a:t>1/19/2021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39CDB9-D071-B449-B6EC-902860491864}" type="slidenum">
              <a:rPr lang="en-US" smtClean="0"/>
              <a:pPr/>
              <a:t>‹#›</a:t>
            </a:fld>
            <a:endParaRPr lang="en-US"/>
          </a:p>
        </p:txBody>
      </p:sp>
    </p:spTree>
    <p:extLst>
      <p:ext uri="{BB962C8B-B14F-4D97-AF65-F5344CB8AC3E}">
        <p14:creationId xmlns:p14="http://schemas.microsoft.com/office/powerpoint/2010/main" val="4235394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39CDB9-D071-B449-B6EC-902860491864}" type="slidenum">
              <a:rPr lang="en-US" smtClean="0"/>
              <a:pPr/>
              <a:t>1</a:t>
            </a:fld>
            <a:endParaRPr lang="en-US"/>
          </a:p>
        </p:txBody>
      </p:sp>
    </p:spTree>
    <p:extLst>
      <p:ext uri="{BB962C8B-B14F-4D97-AF65-F5344CB8AC3E}">
        <p14:creationId xmlns:p14="http://schemas.microsoft.com/office/powerpoint/2010/main" val="104233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39CDB9-D071-B449-B6EC-902860491864}" type="slidenum">
              <a:rPr lang="en-US" smtClean="0"/>
              <a:pPr/>
              <a:t>36</a:t>
            </a:fld>
            <a:endParaRPr lang="en-US"/>
          </a:p>
        </p:txBody>
      </p:sp>
      <p:sp>
        <p:nvSpPr>
          <p:cNvPr id="6" name="Header Placeholder 5"/>
          <p:cNvSpPr>
            <a:spLocks noGrp="1"/>
          </p:cNvSpPr>
          <p:nvPr>
            <p:ph type="hdr" sz="quarter" idx="12"/>
          </p:nvPr>
        </p:nvSpPr>
        <p:spPr/>
        <p:txBody>
          <a:bodyPr/>
          <a:lstStyle/>
          <a:p>
            <a:r>
              <a:rPr lang="en-US"/>
              <a:t>LTCCC LTCOP Program</a:t>
            </a:r>
          </a:p>
        </p:txBody>
      </p:sp>
    </p:spTree>
    <p:extLst>
      <p:ext uri="{BB962C8B-B14F-4D97-AF65-F5344CB8AC3E}">
        <p14:creationId xmlns:p14="http://schemas.microsoft.com/office/powerpoint/2010/main" val="7080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A107F3B-817F-094E-94A1-0B2CE7E8E007}" type="datetime1">
              <a:rPr lang="en-US" smtClean="0"/>
              <a:t>1/19/2021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spd="med">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8C3BB2A8-02DF-1B42-90CC-006D71DF74D1}" type="datetime1">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spd="med">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9CC0FCB-EDB6-5F4B-A70C-42A7A98CFA41}" type="datetime1">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8F43C-AB59-C64B-8C71-A4089041536E}" type="slidenum">
              <a:rPr lang="en-US" smtClean="0"/>
              <a:pPr/>
              <a:t>‹#›</a:t>
            </a:fld>
            <a:endParaRPr lang="en-US"/>
          </a:p>
        </p:txBody>
      </p:sp>
    </p:spTree>
  </p:cSld>
  <p:clrMapOvr>
    <a:masterClrMapping/>
  </p:clrMapOvr>
  <p:transition spd="med">
    <p:wipe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E52C61C3-6FB2-7F4D-8C08-CEF380163E3F}" type="datetime1">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8F43C-AB59-C64B-8C71-A4089041536E}" type="slidenum">
              <a:rPr lang="en-US" smtClean="0"/>
              <a:pPr/>
              <a:t>‹#›</a:t>
            </a:fld>
            <a:endParaRPr lang="en-US"/>
          </a:p>
        </p:txBody>
      </p:sp>
    </p:spTree>
  </p:cSld>
  <p:clrMapOvr>
    <a:masterClrMapping/>
  </p:clrMapOvr>
  <p:transition spd="med">
    <p:wipe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573EA551-E162-F146-8D0D-3617EAAF3F6C}" type="datetime1">
              <a:rPr lang="en-US" smtClean="0"/>
              <a:t>1/19/2021</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transition spd="med">
    <p:wipe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FF852CD-49D0-964B-B9BD-E3AF1FEDCE26}" type="datetime1">
              <a:rPr lang="en-US" smtClean="0"/>
              <a:t>1/19/2021</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transition spd="med">
    <p:wipe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6E777-7A37-0346-A881-C78BBDCA1411}" type="datetime1">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transition spd="med">
    <p:wipe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B36C522A-BE74-0147-B21F-F3E67F1745F0}" type="datetime1">
              <a:rPr lang="en-US" smtClean="0"/>
              <a:t>1/19/2021</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Click icon to add picture</a:t>
            </a:r>
            <a:endParaRPr/>
          </a:p>
        </p:txBody>
      </p:sp>
    </p:spTree>
  </p:cSld>
  <p:clrMapOvr>
    <a:masterClrMapping/>
  </p:clrMapOvr>
  <p:transition spd="med">
    <p:wipe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8686CBD1-0C5A-C643-AD57-19F9747CBEAB}" type="datetime1">
              <a:rPr lang="en-US" smtClean="0"/>
              <a:t>1/19/2021</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Click icon to add picture</a:t>
            </a:r>
            <a:endParaRPr/>
          </a:p>
        </p:txBody>
      </p:sp>
    </p:spTree>
  </p:cSld>
  <p:clrMapOvr>
    <a:masterClrMapping/>
  </p:clrMapOvr>
  <p:transition spd="med">
    <p:wipe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1CDC261-DD0E-2A42-A1E0-7E56CD9E313B}" type="datetime1">
              <a:rPr lang="en-US" smtClean="0"/>
              <a:t>1/19/2021</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Click icon to add picture</a:t>
            </a:r>
            <a:endParaRPr/>
          </a:p>
        </p:txBody>
      </p:sp>
    </p:spTree>
  </p:cSld>
  <p:clrMapOvr>
    <a:masterClrMapping/>
  </p:clrMapOvr>
  <p:transition spd="med">
    <p:wipe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6749E07-7405-494E-B97E-4FB0493C706B}" type="datetime1">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8F43C-AB59-C64B-8C71-A4089041536E}" type="slidenum">
              <a:rPr lang="en-US" smtClean="0"/>
              <a:pPr/>
              <a:t>‹#›</a:t>
            </a:fld>
            <a:endParaRPr lang="en-US"/>
          </a:p>
        </p:txBody>
      </p:sp>
    </p:spTree>
  </p:cSld>
  <p:clrMapOvr>
    <a:masterClrMapping/>
  </p:clrMapOvr>
  <p:transition spd="med">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0BEF0A47-E7BA-2242-88EE-0FDA501A8C41}" type="datetime1">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8F43C-AB59-C64B-8C71-A4089041536E}"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spd="med">
    <p:wipe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5FA6BC6-933F-7C49-893C-9242AD7FD0E8}" type="datetime1">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8F43C-AB59-C64B-8C71-A4089041536E}"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transition spd="med">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CC66D86-7767-D541-A780-5DA51C15AF65}" type="datetime1">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8F43C-AB59-C64B-8C71-A4089041536E}"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transition spd="med">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40F557F3-1E43-704C-9163-09C2C44E8543}" type="datetime1">
              <a:rPr lang="en-US" smtClean="0"/>
              <a:t>1/19/2021</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transition spd="med">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4C50D389-1F71-2D4D-869A-7CC3C95EF053}" type="datetime1">
              <a:rPr lang="en-US" smtClean="0"/>
              <a:t>1/19/2021</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5328F43C-AB59-C64B-8C71-A4089041536E}"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spd="med">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DEE16C0-0CEC-3D44-9588-88B43FCF54D2}" type="datetime1">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Tree>
  </p:cSld>
  <p:clrMapOvr>
    <a:masterClrMapping/>
  </p:clrMapOvr>
  <p:transition spd="med">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BDC48DDC-4F54-DF45-9DC0-F230660AE96B}" type="datetime1">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8F43C-AB59-C64B-8C71-A4089041536E}"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transition spd="med">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1E7F1A8-72CF-4745-91DC-44765208D6CA}" type="datetime1">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5328F43C-AB59-C64B-8C71-A4089041536E}" type="slidenum">
              <a:rPr lang="en-US" smtClean="0"/>
              <a:pPr/>
              <a:t>‹#›</a:t>
            </a:fld>
            <a:endParaRPr lang="en-US"/>
          </a:p>
        </p:txBody>
      </p:sp>
    </p:spTree>
  </p:cSld>
  <p:clrMapOvr>
    <a:masterClrMapping/>
  </p:clrMapOvr>
  <p:transition spd="med">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DAA97F1-FA16-8B4C-A055-15209818C950}" type="datetime1">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8F43C-AB59-C64B-8C71-A4089041536E}"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spd="med">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1274E1CF-FF75-204D-ADE4-ACF4AF616E97}" type="datetime1">
              <a:rPr lang="en-US" smtClean="0"/>
              <a:t>1/19/2021</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5328F43C-AB59-C64B-8C71-A408904153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med">
    <p:wipe dir="u"/>
  </p:transition>
  <p:hf hdr="0" ft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nursinghome411.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projects.propublica.org/nursing-homes/"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ursinghome411.org/join/" TargetMode="External"/><Relationship Id="rId2" Type="http://schemas.openxmlformats.org/officeDocument/2006/relationships/hyperlink" Target="http://www.nursinghome411.org/" TargetMode="External"/><Relationship Id="rId1" Type="http://schemas.openxmlformats.org/officeDocument/2006/relationships/slideLayout" Target="../slideLayouts/slideLayout2.xml"/><Relationship Id="rId4" Type="http://schemas.openxmlformats.org/officeDocument/2006/relationships/hyperlink" Target="mailto:sara@ltccc.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data.cms.go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www.data.medicare.go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data.medicare.go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nursinghome411.org/"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nursinghome411.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nursinghome411.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nursinghome411.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nursinghome411.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nursinghome411.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www.nursinghome411.org/learning-center/"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nursinghome411.org/families-ombudsmen/"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nursinghome411.org/forms-tools-resident-centered-advocacy/"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nursinghome411.org/learning-center/webinars-events/" TargetMode="External"/><Relationship Id="rId2" Type="http://schemas.openxmlformats.org/officeDocument/2006/relationships/hyperlink" Target="mailto:sara@ltccc.or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facebook.com/ltcc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nursinghome411.org/" TargetMode="External"/><Relationship Id="rId4" Type="http://schemas.openxmlformats.org/officeDocument/2006/relationships/hyperlink" Target="http://www.twitter.com/LTCconsumer"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hyperlink" Target="http://www.medicare.gov/care-compare/"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hyperlink" Target="https://www.ncbi.nlm.nih.gov/pmc/articles/PMC1920506/"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medicare.gov/care-compar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dyfromlogo.jpg"/>
          <p:cNvPicPr>
            <a:picLocks noChangeAspect="1"/>
          </p:cNvPicPr>
          <p:nvPr/>
        </p:nvPicPr>
        <p:blipFill>
          <a:blip r:embed="rId3"/>
          <a:stretch>
            <a:fillRect/>
          </a:stretch>
        </p:blipFill>
        <p:spPr>
          <a:xfrm>
            <a:off x="482629" y="461602"/>
            <a:ext cx="3632806" cy="3690654"/>
          </a:xfrm>
          <a:prstGeom prst="rect">
            <a:avLst/>
          </a:prstGeom>
        </p:spPr>
      </p:pic>
      <p:sp>
        <p:nvSpPr>
          <p:cNvPr id="4" name="Subtitle 3"/>
          <p:cNvSpPr>
            <a:spLocks noGrp="1"/>
          </p:cNvSpPr>
          <p:nvPr>
            <p:ph type="subTitle" idx="1"/>
          </p:nvPr>
        </p:nvSpPr>
        <p:spPr>
          <a:xfrm>
            <a:off x="228600" y="4767970"/>
            <a:ext cx="8686800" cy="1628428"/>
          </a:xfrm>
        </p:spPr>
        <p:txBody>
          <a:bodyPr>
            <a:noAutofit/>
          </a:bodyPr>
          <a:lstStyle/>
          <a:p>
            <a:pPr algn="ctr">
              <a:spcBef>
                <a:spcPts val="0"/>
              </a:spcBef>
            </a:pPr>
            <a:r>
              <a:rPr lang="en-US" sz="2800" b="1" dirty="0">
                <a:solidFill>
                  <a:schemeClr val="accent2"/>
                </a:solidFill>
                <a:latin typeface="Calibri" charset="0"/>
                <a:ea typeface="Calibri" charset="0"/>
                <a:cs typeface="Calibri" charset="0"/>
              </a:rPr>
              <a:t>Using Data to Strengthen Your Nursing Home Advocacy</a:t>
            </a:r>
          </a:p>
          <a:p>
            <a:pPr algn="ctr">
              <a:spcBef>
                <a:spcPts val="900"/>
              </a:spcBef>
            </a:pPr>
            <a:r>
              <a:rPr lang="en-US" sz="2400" b="1" dirty="0">
                <a:latin typeface="Calibri" charset="0"/>
                <a:ea typeface="Calibri" charset="0"/>
                <a:cs typeface="Calibri" charset="0"/>
              </a:rPr>
              <a:t>Long Term Care Community Coalition</a:t>
            </a:r>
          </a:p>
          <a:p>
            <a:pPr algn="ctr"/>
            <a:r>
              <a:rPr lang="en-US" sz="2800" b="1" dirty="0">
                <a:solidFill>
                  <a:schemeClr val="tx1"/>
                </a:solidFill>
                <a:latin typeface="Calibri" charset="0"/>
                <a:ea typeface="Calibri" charset="0"/>
                <a:cs typeface="Calibri" charset="0"/>
                <a:hlinkClick r:id="rId4"/>
              </a:rPr>
              <a:t>www.nursinghome411.org</a:t>
            </a:r>
            <a:endParaRPr lang="en-US" sz="2800" b="1" dirty="0">
              <a:solidFill>
                <a:schemeClr val="tx1"/>
              </a:solidFill>
              <a:latin typeface="Calibri" charset="0"/>
              <a:ea typeface="Calibri" charset="0"/>
              <a:cs typeface="Calibri" charset="0"/>
            </a:endParaRPr>
          </a:p>
        </p:txBody>
      </p:sp>
      <p:pic>
        <p:nvPicPr>
          <p:cNvPr id="7" name="Picture 6">
            <a:extLst>
              <a:ext uri="{FF2B5EF4-FFF2-40B4-BE49-F238E27FC236}">
                <a16:creationId xmlns:a16="http://schemas.microsoft.com/office/drawing/2014/main" id="{EC20783D-1486-1D41-88A5-0B1A395F6DAC}"/>
              </a:ext>
            </a:extLst>
          </p:cNvPr>
          <p:cNvPicPr>
            <a:picLocks noChangeAspect="1"/>
          </p:cNvPicPr>
          <p:nvPr/>
        </p:nvPicPr>
        <p:blipFill>
          <a:blip r:embed="rId5"/>
          <a:srcRect/>
          <a:stretch/>
        </p:blipFill>
        <p:spPr>
          <a:xfrm rot="594146">
            <a:off x="5136932" y="898235"/>
            <a:ext cx="3134750" cy="2720336"/>
          </a:xfrm>
          <a:prstGeom prst="rect">
            <a:avLst/>
          </a:prstGeom>
        </p:spPr>
      </p:pic>
    </p:spTree>
  </p:cSld>
  <p:clrMapOvr>
    <a:masterClrMapping/>
  </p:clrMapOvr>
  <p:transition spd="med">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8" y="284326"/>
            <a:ext cx="7556313" cy="672166"/>
          </a:xfrm>
        </p:spPr>
        <p:txBody>
          <a:bodyPr>
            <a:noAutofit/>
          </a:bodyPr>
          <a:lstStyle/>
          <a:p>
            <a:r>
              <a:rPr lang="en-US" sz="3200" dirty="0"/>
              <a:t>Care Compare </a:t>
            </a:r>
            <a:r>
              <a:rPr lang="en-US" sz="3200" dirty="0">
                <a:solidFill>
                  <a:schemeClr val="accent2"/>
                </a:solidFill>
              </a:rPr>
              <a:t>Profile</a:t>
            </a:r>
            <a:endParaRPr lang="en-US" sz="32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10</a:t>
            </a:fld>
            <a:endParaRPr lang="en-US"/>
          </a:p>
        </p:txBody>
      </p:sp>
      <p:pic>
        <p:nvPicPr>
          <p:cNvPr id="9" name="Content Placeholder 8">
            <a:extLst>
              <a:ext uri="{FF2B5EF4-FFF2-40B4-BE49-F238E27FC236}">
                <a16:creationId xmlns:a16="http://schemas.microsoft.com/office/drawing/2014/main" id="{8CD7E7F6-B065-BB4D-ACF5-A72D0176A310}"/>
              </a:ext>
            </a:extLst>
          </p:cNvPr>
          <p:cNvPicPr>
            <a:picLocks noGrp="1" noChangeAspect="1"/>
          </p:cNvPicPr>
          <p:nvPr>
            <p:ph idx="1"/>
          </p:nvPr>
        </p:nvPicPr>
        <p:blipFill>
          <a:blip r:embed="rId2"/>
          <a:srcRect/>
          <a:stretch/>
        </p:blipFill>
        <p:spPr>
          <a:xfrm>
            <a:off x="680022" y="1176906"/>
            <a:ext cx="7192738" cy="5094223"/>
          </a:xfrm>
        </p:spPr>
      </p:pic>
    </p:spTree>
    <p:extLst>
      <p:ext uri="{BB962C8B-B14F-4D97-AF65-F5344CB8AC3E}">
        <p14:creationId xmlns:p14="http://schemas.microsoft.com/office/powerpoint/2010/main" val="1608421319"/>
      </p:ext>
    </p:extLst>
  </p:cSld>
  <p:clrMapOvr>
    <a:masterClrMapping/>
  </p:clrMapOvr>
  <p:transition spd="med">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8" y="284326"/>
            <a:ext cx="7556313" cy="672166"/>
          </a:xfrm>
        </p:spPr>
        <p:txBody>
          <a:bodyPr>
            <a:noAutofit/>
          </a:bodyPr>
          <a:lstStyle/>
          <a:p>
            <a:r>
              <a:rPr lang="en-US" sz="3200" dirty="0"/>
              <a:t>Care Compare </a:t>
            </a:r>
            <a:r>
              <a:rPr lang="en-US" sz="3200" dirty="0">
                <a:solidFill>
                  <a:schemeClr val="accent2"/>
                </a:solidFill>
              </a:rPr>
              <a:t>Profile</a:t>
            </a:r>
            <a:endParaRPr lang="en-US" sz="32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11</a:t>
            </a:fld>
            <a:endParaRPr lang="en-US"/>
          </a:p>
        </p:txBody>
      </p:sp>
      <p:pic>
        <p:nvPicPr>
          <p:cNvPr id="9" name="Content Placeholder 8">
            <a:extLst>
              <a:ext uri="{FF2B5EF4-FFF2-40B4-BE49-F238E27FC236}">
                <a16:creationId xmlns:a16="http://schemas.microsoft.com/office/drawing/2014/main" id="{8CD7E7F6-B065-BB4D-ACF5-A72D0176A310}"/>
              </a:ext>
            </a:extLst>
          </p:cNvPr>
          <p:cNvPicPr>
            <a:picLocks noGrp="1" noChangeAspect="1"/>
          </p:cNvPicPr>
          <p:nvPr>
            <p:ph idx="1"/>
          </p:nvPr>
        </p:nvPicPr>
        <p:blipFill>
          <a:blip r:embed="rId2"/>
          <a:srcRect/>
          <a:stretch/>
        </p:blipFill>
        <p:spPr>
          <a:xfrm>
            <a:off x="680022" y="1176906"/>
            <a:ext cx="7192738" cy="5094223"/>
          </a:xfrm>
        </p:spPr>
      </p:pic>
    </p:spTree>
    <p:extLst>
      <p:ext uri="{BB962C8B-B14F-4D97-AF65-F5344CB8AC3E}">
        <p14:creationId xmlns:p14="http://schemas.microsoft.com/office/powerpoint/2010/main" val="125875369"/>
      </p:ext>
    </p:extLst>
  </p:cSld>
  <p:clrMapOvr>
    <a:masterClrMapping/>
  </p:clrMapOvr>
  <p:transition spd="med">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8" y="284326"/>
            <a:ext cx="7556313" cy="672166"/>
          </a:xfrm>
        </p:spPr>
        <p:txBody>
          <a:bodyPr>
            <a:noAutofit/>
          </a:bodyPr>
          <a:lstStyle/>
          <a:p>
            <a:r>
              <a:rPr lang="en-US" sz="3200" dirty="0"/>
              <a:t>Care Compare </a:t>
            </a:r>
            <a:r>
              <a:rPr lang="en-US" sz="3200" dirty="0">
                <a:solidFill>
                  <a:schemeClr val="accent2"/>
                </a:solidFill>
              </a:rPr>
              <a:t>Profile</a:t>
            </a:r>
            <a:endParaRPr lang="en-US" sz="32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12</a:t>
            </a:fld>
            <a:endParaRPr lang="en-US"/>
          </a:p>
        </p:txBody>
      </p:sp>
      <p:pic>
        <p:nvPicPr>
          <p:cNvPr id="9" name="Content Placeholder 8">
            <a:extLst>
              <a:ext uri="{FF2B5EF4-FFF2-40B4-BE49-F238E27FC236}">
                <a16:creationId xmlns:a16="http://schemas.microsoft.com/office/drawing/2014/main" id="{8CD7E7F6-B065-BB4D-ACF5-A72D0176A310}"/>
              </a:ext>
            </a:extLst>
          </p:cNvPr>
          <p:cNvPicPr>
            <a:picLocks noGrp="1" noChangeAspect="1"/>
          </p:cNvPicPr>
          <p:nvPr>
            <p:ph idx="1"/>
          </p:nvPr>
        </p:nvPicPr>
        <p:blipFill>
          <a:blip r:embed="rId2"/>
          <a:srcRect/>
          <a:stretch/>
        </p:blipFill>
        <p:spPr>
          <a:xfrm>
            <a:off x="680022" y="1176906"/>
            <a:ext cx="7192738" cy="5094223"/>
          </a:xfrm>
        </p:spPr>
      </p:pic>
    </p:spTree>
    <p:extLst>
      <p:ext uri="{BB962C8B-B14F-4D97-AF65-F5344CB8AC3E}">
        <p14:creationId xmlns:p14="http://schemas.microsoft.com/office/powerpoint/2010/main" val="1139166320"/>
      </p:ext>
    </p:extLst>
  </p:cSld>
  <p:clrMapOvr>
    <a:masterClrMapping/>
  </p:clrMapOvr>
  <p:transition spd="med">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8" y="284326"/>
            <a:ext cx="7556313" cy="672166"/>
          </a:xfrm>
        </p:spPr>
        <p:txBody>
          <a:bodyPr>
            <a:noAutofit/>
          </a:bodyPr>
          <a:lstStyle/>
          <a:p>
            <a:r>
              <a:rPr lang="en-US" sz="3200" dirty="0"/>
              <a:t>Care Compare </a:t>
            </a:r>
            <a:r>
              <a:rPr lang="en-US" sz="3200" dirty="0">
                <a:solidFill>
                  <a:schemeClr val="accent2"/>
                </a:solidFill>
              </a:rPr>
              <a:t>Profile</a:t>
            </a:r>
            <a:endParaRPr lang="en-US" sz="32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13</a:t>
            </a:fld>
            <a:endParaRPr lang="en-US"/>
          </a:p>
        </p:txBody>
      </p:sp>
      <p:pic>
        <p:nvPicPr>
          <p:cNvPr id="9" name="Content Placeholder 8">
            <a:extLst>
              <a:ext uri="{FF2B5EF4-FFF2-40B4-BE49-F238E27FC236}">
                <a16:creationId xmlns:a16="http://schemas.microsoft.com/office/drawing/2014/main" id="{8CD7E7F6-B065-BB4D-ACF5-A72D0176A310}"/>
              </a:ext>
            </a:extLst>
          </p:cNvPr>
          <p:cNvPicPr>
            <a:picLocks noGrp="1" noChangeAspect="1"/>
          </p:cNvPicPr>
          <p:nvPr>
            <p:ph idx="1"/>
          </p:nvPr>
        </p:nvPicPr>
        <p:blipFill>
          <a:blip r:embed="rId2"/>
          <a:srcRect/>
          <a:stretch/>
        </p:blipFill>
        <p:spPr>
          <a:xfrm>
            <a:off x="680022" y="1176906"/>
            <a:ext cx="7192738" cy="5094223"/>
          </a:xfrm>
        </p:spPr>
      </p:pic>
    </p:spTree>
    <p:extLst>
      <p:ext uri="{BB962C8B-B14F-4D97-AF65-F5344CB8AC3E}">
        <p14:creationId xmlns:p14="http://schemas.microsoft.com/office/powerpoint/2010/main" val="2713741620"/>
      </p:ext>
    </p:extLst>
  </p:cSld>
  <p:clrMapOvr>
    <a:masterClrMapping/>
  </p:clrMapOvr>
  <p:transition spd="med">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8" y="284326"/>
            <a:ext cx="7556313" cy="672166"/>
          </a:xfrm>
        </p:spPr>
        <p:txBody>
          <a:bodyPr>
            <a:noAutofit/>
          </a:bodyPr>
          <a:lstStyle/>
          <a:p>
            <a:r>
              <a:rPr lang="en-US" sz="3200" dirty="0"/>
              <a:t>Care Compare </a:t>
            </a:r>
            <a:r>
              <a:rPr lang="en-US" sz="3200" dirty="0">
                <a:solidFill>
                  <a:schemeClr val="accent2"/>
                </a:solidFill>
              </a:rPr>
              <a:t>Profile</a:t>
            </a:r>
            <a:endParaRPr lang="en-US" sz="32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14</a:t>
            </a:fld>
            <a:endParaRPr lang="en-US"/>
          </a:p>
        </p:txBody>
      </p:sp>
      <p:pic>
        <p:nvPicPr>
          <p:cNvPr id="9" name="Content Placeholder 8">
            <a:extLst>
              <a:ext uri="{FF2B5EF4-FFF2-40B4-BE49-F238E27FC236}">
                <a16:creationId xmlns:a16="http://schemas.microsoft.com/office/drawing/2014/main" id="{8CD7E7F6-B065-BB4D-ACF5-A72D0176A310}"/>
              </a:ext>
            </a:extLst>
          </p:cNvPr>
          <p:cNvPicPr>
            <a:picLocks noGrp="1" noChangeAspect="1"/>
          </p:cNvPicPr>
          <p:nvPr>
            <p:ph idx="1"/>
          </p:nvPr>
        </p:nvPicPr>
        <p:blipFill>
          <a:blip r:embed="rId2"/>
          <a:srcRect/>
          <a:stretch/>
        </p:blipFill>
        <p:spPr>
          <a:xfrm>
            <a:off x="3637239" y="1251334"/>
            <a:ext cx="3936445" cy="5094223"/>
          </a:xfrm>
          <a:ln>
            <a:solidFill>
              <a:schemeClr val="accent1"/>
            </a:solidFill>
          </a:ln>
        </p:spPr>
      </p:pic>
      <p:sp>
        <p:nvSpPr>
          <p:cNvPr id="3" name="TextBox 2">
            <a:extLst>
              <a:ext uri="{FF2B5EF4-FFF2-40B4-BE49-F238E27FC236}">
                <a16:creationId xmlns:a16="http://schemas.microsoft.com/office/drawing/2014/main" id="{BF07ECA8-3FAC-C947-BF19-115002038F3A}"/>
              </a:ext>
            </a:extLst>
          </p:cNvPr>
          <p:cNvSpPr txBox="1"/>
          <p:nvPr/>
        </p:nvSpPr>
        <p:spPr>
          <a:xfrm>
            <a:off x="712381" y="1390354"/>
            <a:ext cx="2434856" cy="4955203"/>
          </a:xfrm>
          <a:prstGeom prst="rect">
            <a:avLst/>
          </a:prstGeom>
          <a:noFill/>
        </p:spPr>
        <p:txBody>
          <a:bodyPr wrap="square" rtlCol="0">
            <a:spAutoFit/>
          </a:bodyPr>
          <a:lstStyle/>
          <a:p>
            <a:r>
              <a:rPr lang="en-US" sz="3200" dirty="0"/>
              <a:t>Statements of Deficiencies.</a:t>
            </a:r>
          </a:p>
          <a:p>
            <a:r>
              <a:rPr lang="en-US" sz="2000" dirty="0">
                <a:solidFill>
                  <a:schemeClr val="accent2"/>
                </a:solidFill>
              </a:rPr>
              <a:t>Important Note: Both state nursing home websites and the federal Care Compare website post Statements of Deficiencies. </a:t>
            </a:r>
            <a:r>
              <a:rPr lang="en-US" sz="2000" i="1" dirty="0">
                <a:solidFill>
                  <a:schemeClr val="accent2"/>
                </a:solidFill>
              </a:rPr>
              <a:t>However</a:t>
            </a:r>
            <a:r>
              <a:rPr lang="en-US" sz="2000" dirty="0">
                <a:solidFill>
                  <a:schemeClr val="accent2"/>
                </a:solidFill>
              </a:rPr>
              <a:t>, Only the state websites are required to post plans of correction.</a:t>
            </a:r>
          </a:p>
        </p:txBody>
      </p:sp>
    </p:spTree>
    <p:extLst>
      <p:ext uri="{BB962C8B-B14F-4D97-AF65-F5344CB8AC3E}">
        <p14:creationId xmlns:p14="http://schemas.microsoft.com/office/powerpoint/2010/main" val="166540899"/>
      </p:ext>
    </p:extLst>
  </p:cSld>
  <p:clrMapOvr>
    <a:masterClrMapping/>
  </p:clrMapOvr>
  <p:transition spd="med">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C6DA-602A-4242-B111-62CED9DB8574}"/>
              </a:ext>
            </a:extLst>
          </p:cNvPr>
          <p:cNvSpPr>
            <a:spLocks noGrp="1"/>
          </p:cNvSpPr>
          <p:nvPr>
            <p:ph type="title"/>
          </p:nvPr>
        </p:nvSpPr>
        <p:spPr/>
        <p:txBody>
          <a:bodyPr/>
          <a:lstStyle/>
          <a:p>
            <a:r>
              <a:rPr lang="en-US" dirty="0"/>
              <a:t>Digging Deeper</a:t>
            </a:r>
          </a:p>
        </p:txBody>
      </p:sp>
      <p:sp>
        <p:nvSpPr>
          <p:cNvPr id="3" name="Text Placeholder 2">
            <a:extLst>
              <a:ext uri="{FF2B5EF4-FFF2-40B4-BE49-F238E27FC236}">
                <a16:creationId xmlns:a16="http://schemas.microsoft.com/office/drawing/2014/main" id="{90FEF87B-1516-4150-ABB6-42464F4FC728}"/>
              </a:ext>
            </a:extLst>
          </p:cNvPr>
          <p:cNvSpPr>
            <a:spLocks noGrp="1"/>
          </p:cNvSpPr>
          <p:nvPr>
            <p:ph type="body" idx="1"/>
          </p:nvPr>
        </p:nvSpPr>
        <p:spPr/>
        <p:txBody>
          <a:bodyPr>
            <a:normAutofit/>
          </a:bodyPr>
          <a:lstStyle/>
          <a:p>
            <a:r>
              <a:rPr lang="en-US" sz="1800" dirty="0"/>
              <a:t>Accessing Data on ProPublica’s Nursing Home Inspect</a:t>
            </a:r>
          </a:p>
        </p:txBody>
      </p:sp>
      <p:sp>
        <p:nvSpPr>
          <p:cNvPr id="4" name="Slide Number Placeholder 3">
            <a:extLst>
              <a:ext uri="{FF2B5EF4-FFF2-40B4-BE49-F238E27FC236}">
                <a16:creationId xmlns:a16="http://schemas.microsoft.com/office/drawing/2014/main" id="{68D482C7-9885-4DE0-A807-02E641AF2B0F}"/>
              </a:ext>
            </a:extLst>
          </p:cNvPr>
          <p:cNvSpPr>
            <a:spLocks noGrp="1"/>
          </p:cNvSpPr>
          <p:nvPr>
            <p:ph type="sldNum" sz="quarter" idx="12"/>
          </p:nvPr>
        </p:nvSpPr>
        <p:spPr/>
        <p:txBody>
          <a:bodyPr/>
          <a:lstStyle/>
          <a:p>
            <a:fld id="{5328F43C-AB59-C64B-8C71-A4089041536E}" type="slidenum">
              <a:rPr lang="en-US" smtClean="0"/>
              <a:pPr/>
              <a:t>15</a:t>
            </a:fld>
            <a:endParaRPr lang="en-US"/>
          </a:p>
        </p:txBody>
      </p:sp>
    </p:spTree>
    <p:extLst>
      <p:ext uri="{BB962C8B-B14F-4D97-AF65-F5344CB8AC3E}">
        <p14:creationId xmlns:p14="http://schemas.microsoft.com/office/powerpoint/2010/main" val="2506677283"/>
      </p:ext>
    </p:extLst>
  </p:cSld>
  <p:clrMapOvr>
    <a:masterClrMapping/>
  </p:clrMapOvr>
  <p:transition spd="med">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42234"/>
            <a:ext cx="7556313" cy="1006703"/>
          </a:xfrm>
        </p:spPr>
        <p:txBody>
          <a:bodyPr>
            <a:normAutofit fontScale="90000"/>
          </a:bodyPr>
          <a:lstStyle/>
          <a:p>
            <a:r>
              <a:rPr lang="en-US" dirty="0" err="1"/>
              <a:t>projects.propublica.org</a:t>
            </a:r>
            <a:r>
              <a:rPr lang="en-US" dirty="0"/>
              <a:t>/nursing-homes/</a:t>
            </a:r>
          </a:p>
        </p:txBody>
      </p:sp>
      <p:pic>
        <p:nvPicPr>
          <p:cNvPr id="5" name="Content Placeholder 4"/>
          <p:cNvPicPr>
            <a:picLocks noGrp="1" noChangeAspect="1"/>
          </p:cNvPicPr>
          <p:nvPr>
            <p:ph idx="1"/>
          </p:nvPr>
        </p:nvPicPr>
        <p:blipFill>
          <a:blip r:embed="rId2"/>
          <a:srcRect/>
          <a:stretch/>
        </p:blipFill>
        <p:spPr>
          <a:xfrm>
            <a:off x="1294202" y="1029472"/>
            <a:ext cx="6555596" cy="5365750"/>
          </a:xfrm>
          <a:ln>
            <a:solidFill>
              <a:schemeClr val="accent1"/>
            </a:solidFill>
          </a:ln>
        </p:spPr>
      </p:pic>
      <p:sp>
        <p:nvSpPr>
          <p:cNvPr id="4" name="Slide Number Placeholder 3"/>
          <p:cNvSpPr>
            <a:spLocks noGrp="1"/>
          </p:cNvSpPr>
          <p:nvPr>
            <p:ph type="sldNum" sz="quarter" idx="12"/>
          </p:nvPr>
        </p:nvSpPr>
        <p:spPr/>
        <p:txBody>
          <a:bodyPr/>
          <a:lstStyle/>
          <a:p>
            <a:fld id="{5328F43C-AB59-C64B-8C71-A4089041536E}" type="slidenum">
              <a:rPr lang="en-US" smtClean="0"/>
              <a:pPr/>
              <a:t>16</a:t>
            </a:fld>
            <a:endParaRPr lang="en-US"/>
          </a:p>
        </p:txBody>
      </p:sp>
    </p:spTree>
    <p:extLst>
      <p:ext uri="{BB962C8B-B14F-4D97-AF65-F5344CB8AC3E}">
        <p14:creationId xmlns:p14="http://schemas.microsoft.com/office/powerpoint/2010/main" val="177875540"/>
      </p:ext>
    </p:extLst>
  </p:cSld>
  <p:clrMapOvr>
    <a:masterClrMapping/>
  </p:clrMapOvr>
  <p:transition spd="med">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165C2-4137-9E4D-9244-7D20BAE53273}"/>
              </a:ext>
            </a:extLst>
          </p:cNvPr>
          <p:cNvSpPr>
            <a:spLocks noGrp="1"/>
          </p:cNvSpPr>
          <p:nvPr>
            <p:ph type="sldNum" sz="quarter" idx="12"/>
          </p:nvPr>
        </p:nvSpPr>
        <p:spPr/>
        <p:txBody>
          <a:bodyPr/>
          <a:lstStyle/>
          <a:p>
            <a:fld id="{5328F43C-AB59-C64B-8C71-A4089041536E}" type="slidenum">
              <a:rPr lang="en-US" smtClean="0"/>
              <a:pPr/>
              <a:t>17</a:t>
            </a:fld>
            <a:endParaRPr lang="en-US"/>
          </a:p>
        </p:txBody>
      </p:sp>
      <p:sp>
        <p:nvSpPr>
          <p:cNvPr id="3" name="TextBox 2">
            <a:extLst>
              <a:ext uri="{FF2B5EF4-FFF2-40B4-BE49-F238E27FC236}">
                <a16:creationId xmlns:a16="http://schemas.microsoft.com/office/drawing/2014/main" id="{AC81D7A1-8C3F-5548-B20C-5EB04865C78B}"/>
              </a:ext>
            </a:extLst>
          </p:cNvPr>
          <p:cNvSpPr txBox="1"/>
          <p:nvPr/>
        </p:nvSpPr>
        <p:spPr>
          <a:xfrm>
            <a:off x="657922" y="2430966"/>
            <a:ext cx="7738945" cy="1200329"/>
          </a:xfrm>
          <a:prstGeom prst="rect">
            <a:avLst/>
          </a:prstGeom>
          <a:noFill/>
        </p:spPr>
        <p:txBody>
          <a:bodyPr wrap="square" rtlCol="0">
            <a:spAutoFit/>
          </a:bodyPr>
          <a:lstStyle/>
          <a:p>
            <a:r>
              <a:rPr lang="en-US" sz="3600" b="1" dirty="0">
                <a:solidFill>
                  <a:srgbClr val="0070C0"/>
                </a:solidFill>
                <a:hlinkClick r:id="rId2">
                  <a:extLst>
                    <a:ext uri="{A12FA001-AC4F-418D-AE19-62706E023703}">
                      <ahyp:hlinkClr xmlns:ahyp="http://schemas.microsoft.com/office/drawing/2018/hyperlinkcolor" val="tx"/>
                    </a:ext>
                  </a:extLst>
                </a:hlinkClick>
              </a:rPr>
              <a:t>https://projects.propublica.org/nursing-homes/</a:t>
            </a:r>
            <a:r>
              <a:rPr lang="en-US" sz="3600" b="1" dirty="0">
                <a:solidFill>
                  <a:srgbClr val="0070C0"/>
                </a:solidFill>
              </a:rPr>
              <a:t> </a:t>
            </a:r>
          </a:p>
        </p:txBody>
      </p:sp>
      <p:sp>
        <p:nvSpPr>
          <p:cNvPr id="4" name="TextBox 3">
            <a:extLst>
              <a:ext uri="{FF2B5EF4-FFF2-40B4-BE49-F238E27FC236}">
                <a16:creationId xmlns:a16="http://schemas.microsoft.com/office/drawing/2014/main" id="{0D7D5268-05B5-4349-9959-0BEDC4AB5AD1}"/>
              </a:ext>
            </a:extLst>
          </p:cNvPr>
          <p:cNvSpPr txBox="1"/>
          <p:nvPr/>
        </p:nvSpPr>
        <p:spPr>
          <a:xfrm>
            <a:off x="3862859" y="1956391"/>
            <a:ext cx="1329070" cy="369332"/>
          </a:xfrm>
          <a:prstGeom prst="rect">
            <a:avLst/>
          </a:prstGeom>
          <a:noFill/>
        </p:spPr>
        <p:txBody>
          <a:bodyPr wrap="square" rtlCol="0">
            <a:spAutoFit/>
          </a:bodyPr>
          <a:lstStyle/>
          <a:p>
            <a:pPr algn="ctr"/>
            <a:r>
              <a:rPr lang="en-US" i="1" dirty="0"/>
              <a:t>Visit</a:t>
            </a:r>
          </a:p>
        </p:txBody>
      </p:sp>
    </p:spTree>
    <p:extLst>
      <p:ext uri="{BB962C8B-B14F-4D97-AF65-F5344CB8AC3E}">
        <p14:creationId xmlns:p14="http://schemas.microsoft.com/office/powerpoint/2010/main" val="4167219646"/>
      </p:ext>
    </p:extLst>
  </p:cSld>
  <p:clrMapOvr>
    <a:masterClrMapping/>
  </p:clrMapOvr>
  <p:transition spd="med">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C6DA-602A-4242-B111-62CED9DB8574}"/>
              </a:ext>
            </a:extLst>
          </p:cNvPr>
          <p:cNvSpPr>
            <a:spLocks noGrp="1"/>
          </p:cNvSpPr>
          <p:nvPr>
            <p:ph type="title"/>
          </p:nvPr>
        </p:nvSpPr>
        <p:spPr/>
        <p:txBody>
          <a:bodyPr/>
          <a:lstStyle/>
          <a:p>
            <a:r>
              <a:rPr lang="en-US" dirty="0"/>
              <a:t>Digging Deeper</a:t>
            </a:r>
          </a:p>
        </p:txBody>
      </p:sp>
      <p:sp>
        <p:nvSpPr>
          <p:cNvPr id="3" name="Text Placeholder 2">
            <a:extLst>
              <a:ext uri="{FF2B5EF4-FFF2-40B4-BE49-F238E27FC236}">
                <a16:creationId xmlns:a16="http://schemas.microsoft.com/office/drawing/2014/main" id="{90FEF87B-1516-4150-ABB6-42464F4FC728}"/>
              </a:ext>
            </a:extLst>
          </p:cNvPr>
          <p:cNvSpPr>
            <a:spLocks noGrp="1"/>
          </p:cNvSpPr>
          <p:nvPr>
            <p:ph type="body" idx="1"/>
          </p:nvPr>
        </p:nvSpPr>
        <p:spPr/>
        <p:txBody>
          <a:bodyPr>
            <a:normAutofit/>
          </a:bodyPr>
          <a:lstStyle/>
          <a:p>
            <a:r>
              <a:rPr lang="en-US" sz="1800" dirty="0"/>
              <a:t>Accessing Federal Nursing Home Data</a:t>
            </a:r>
          </a:p>
        </p:txBody>
      </p:sp>
      <p:sp>
        <p:nvSpPr>
          <p:cNvPr id="4" name="Slide Number Placeholder 3">
            <a:extLst>
              <a:ext uri="{FF2B5EF4-FFF2-40B4-BE49-F238E27FC236}">
                <a16:creationId xmlns:a16="http://schemas.microsoft.com/office/drawing/2014/main" id="{68D482C7-9885-4DE0-A807-02E641AF2B0F}"/>
              </a:ext>
            </a:extLst>
          </p:cNvPr>
          <p:cNvSpPr>
            <a:spLocks noGrp="1"/>
          </p:cNvSpPr>
          <p:nvPr>
            <p:ph type="sldNum" sz="quarter" idx="12"/>
          </p:nvPr>
        </p:nvSpPr>
        <p:spPr/>
        <p:txBody>
          <a:bodyPr/>
          <a:lstStyle/>
          <a:p>
            <a:fld id="{5328F43C-AB59-C64B-8C71-A4089041536E}" type="slidenum">
              <a:rPr lang="en-US" smtClean="0"/>
              <a:pPr/>
              <a:t>18</a:t>
            </a:fld>
            <a:endParaRPr lang="en-US"/>
          </a:p>
        </p:txBody>
      </p:sp>
    </p:spTree>
    <p:extLst>
      <p:ext uri="{BB962C8B-B14F-4D97-AF65-F5344CB8AC3E}">
        <p14:creationId xmlns:p14="http://schemas.microsoft.com/office/powerpoint/2010/main" val="2546679158"/>
      </p:ext>
    </p:extLst>
  </p:cSld>
  <p:clrMapOvr>
    <a:masterClrMapping/>
  </p:clrMapOvr>
  <p:transition spd="med">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054C-A01C-4A0C-A3BB-F720023E61F2}"/>
              </a:ext>
            </a:extLst>
          </p:cNvPr>
          <p:cNvSpPr>
            <a:spLocks noGrp="1"/>
          </p:cNvSpPr>
          <p:nvPr>
            <p:ph type="title"/>
          </p:nvPr>
        </p:nvSpPr>
        <p:spPr>
          <a:xfrm>
            <a:off x="498474" y="242234"/>
            <a:ext cx="7556313" cy="661015"/>
          </a:xfrm>
        </p:spPr>
        <p:txBody>
          <a:bodyPr/>
          <a:lstStyle/>
          <a:p>
            <a:r>
              <a:rPr lang="en-US" sz="2400" dirty="0"/>
              <a:t>Payroll Based Journal Staffing Data: </a:t>
            </a:r>
            <a:r>
              <a:rPr lang="en-US" sz="2400" dirty="0" err="1"/>
              <a:t>data.cms.gov</a:t>
            </a:r>
            <a:endParaRPr lang="en-US" sz="2400" dirty="0"/>
          </a:p>
        </p:txBody>
      </p:sp>
      <p:sp>
        <p:nvSpPr>
          <p:cNvPr id="3" name="Content Placeholder 2">
            <a:extLst>
              <a:ext uri="{FF2B5EF4-FFF2-40B4-BE49-F238E27FC236}">
                <a16:creationId xmlns:a16="http://schemas.microsoft.com/office/drawing/2014/main" id="{869BC601-C52F-4540-98D1-2031EC5BFFB5}"/>
              </a:ext>
            </a:extLst>
          </p:cNvPr>
          <p:cNvSpPr>
            <a:spLocks noGrp="1"/>
          </p:cNvSpPr>
          <p:nvPr>
            <p:ph idx="1"/>
          </p:nvPr>
        </p:nvSpPr>
        <p:spPr>
          <a:xfrm>
            <a:off x="498475" y="903250"/>
            <a:ext cx="7556312" cy="5401857"/>
          </a:xfrm>
        </p:spPr>
        <p:txBody>
          <a:bodyPr>
            <a:normAutofit fontScale="92500" lnSpcReduction="10000"/>
          </a:bodyPr>
          <a:lstStyle/>
          <a:p>
            <a:pPr marL="0" indent="0">
              <a:buNone/>
            </a:pPr>
            <a:r>
              <a:rPr lang="en-US" sz="2400" b="1" dirty="0">
                <a:solidFill>
                  <a:srgbClr val="7030A0"/>
                </a:solidFill>
              </a:rPr>
              <a:t>What are the PBJ data and why are they so important? </a:t>
            </a:r>
          </a:p>
          <a:p>
            <a:pPr>
              <a:buClr>
                <a:schemeClr val="accent2"/>
              </a:buClr>
            </a:pPr>
            <a:r>
              <a:rPr lang="en-US" dirty="0"/>
              <a:t>Historically, nursing homes only reported their staffing levels once a year, for the two weeks prior to their annual survey. These data were not audited by either the states or federal government. </a:t>
            </a:r>
          </a:p>
          <a:p>
            <a:pPr>
              <a:buClr>
                <a:schemeClr val="accent2"/>
              </a:buClr>
            </a:pPr>
            <a:r>
              <a:rPr lang="en-US" dirty="0"/>
              <a:t>Due to concerns that many nursing homes were inflating their staffing numbers (surprise!), the 2010 Affordable Care Act required that nursing homes report their staffing numbers every day of the year, based on their </a:t>
            </a:r>
            <a:r>
              <a:rPr lang="en-US" b="1" dirty="0">
                <a:solidFill>
                  <a:srgbClr val="7030A0"/>
                </a:solidFill>
              </a:rPr>
              <a:t>auditable payroll records. </a:t>
            </a:r>
          </a:p>
          <a:p>
            <a:pPr>
              <a:buClr>
                <a:schemeClr val="accent2"/>
              </a:buClr>
            </a:pPr>
            <a:r>
              <a:rPr lang="en-US" dirty="0"/>
              <a:t>This requirement was implemented in 2016. Public reporting began in 2017. </a:t>
            </a:r>
          </a:p>
          <a:p>
            <a:pPr algn="just"/>
            <a:r>
              <a:rPr lang="en-US" dirty="0"/>
              <a:t>Data are provided for ever facility for every day, in quarterly (3 month) files. </a:t>
            </a:r>
          </a:p>
          <a:p>
            <a:pPr algn="just"/>
            <a:r>
              <a:rPr lang="en-US" dirty="0"/>
              <a:t>They include daily hours for: RN, LPN, CNA, nursing staff assigned to provide care or administrative work, nursing staff who are permanent or contract, plus medical directors, pharmacist, activities, and therapy staff.</a:t>
            </a:r>
          </a:p>
          <a:p>
            <a:pPr>
              <a:buClr>
                <a:schemeClr val="accent2"/>
              </a:buClr>
            </a:pPr>
            <a:endParaRPr lang="en-US" dirty="0"/>
          </a:p>
        </p:txBody>
      </p:sp>
      <p:sp>
        <p:nvSpPr>
          <p:cNvPr id="4" name="Slide Number Placeholder 3">
            <a:extLst>
              <a:ext uri="{FF2B5EF4-FFF2-40B4-BE49-F238E27FC236}">
                <a16:creationId xmlns:a16="http://schemas.microsoft.com/office/drawing/2014/main" id="{310D05EF-A049-4DB9-B7A1-EA9F9DB69578}"/>
              </a:ext>
            </a:extLst>
          </p:cNvPr>
          <p:cNvSpPr>
            <a:spLocks noGrp="1"/>
          </p:cNvSpPr>
          <p:nvPr>
            <p:ph type="sldNum" sz="quarter" idx="12"/>
          </p:nvPr>
        </p:nvSpPr>
        <p:spPr/>
        <p:txBody>
          <a:bodyPr/>
          <a:lstStyle/>
          <a:p>
            <a:fld id="{5328F43C-AB59-C64B-8C71-A4089041536E}" type="slidenum">
              <a:rPr lang="en-US" smtClean="0"/>
              <a:pPr/>
              <a:t>19</a:t>
            </a:fld>
            <a:endParaRPr lang="en-US"/>
          </a:p>
        </p:txBody>
      </p:sp>
    </p:spTree>
    <p:extLst>
      <p:ext uri="{BB962C8B-B14F-4D97-AF65-F5344CB8AC3E}">
        <p14:creationId xmlns:p14="http://schemas.microsoft.com/office/powerpoint/2010/main" val="3216645188"/>
      </p:ext>
    </p:extLst>
  </p:cSld>
  <p:clrMapOvr>
    <a:masterClrMapping/>
  </p:clrMapOvr>
  <p:transition spd="med">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10" y="242234"/>
            <a:ext cx="7556313" cy="748556"/>
          </a:xfrm>
        </p:spPr>
        <p:txBody>
          <a:bodyPr>
            <a:normAutofit/>
          </a:bodyPr>
          <a:lstStyle/>
          <a:p>
            <a:r>
              <a:rPr lang="en-US" sz="2800" dirty="0"/>
              <a:t>About the Long Term Care Community Coalition?</a:t>
            </a:r>
          </a:p>
        </p:txBody>
      </p:sp>
      <p:sp>
        <p:nvSpPr>
          <p:cNvPr id="3" name="Content Placeholder 2"/>
          <p:cNvSpPr>
            <a:spLocks noGrp="1"/>
          </p:cNvSpPr>
          <p:nvPr>
            <p:ph idx="1"/>
          </p:nvPr>
        </p:nvSpPr>
        <p:spPr>
          <a:xfrm>
            <a:off x="223737" y="990790"/>
            <a:ext cx="7931435" cy="5471794"/>
          </a:xfrm>
        </p:spPr>
        <p:txBody>
          <a:bodyPr>
            <a:normAutofit fontScale="92500" lnSpcReduction="20000"/>
          </a:bodyPr>
          <a:lstStyle/>
          <a:p>
            <a:r>
              <a:rPr lang="en-US" sz="2400" b="1" dirty="0">
                <a:solidFill>
                  <a:schemeClr val="accent2">
                    <a:lumMod val="75000"/>
                  </a:schemeClr>
                </a:solidFill>
              </a:rPr>
              <a:t>LTCCC</a:t>
            </a:r>
            <a:r>
              <a:rPr lang="en-US" sz="2400" dirty="0"/>
              <a:t>: Nonprofit, nonpartisan organization dedicated to improving care &amp; quality of life for the elderly &amp; adult disabled in long-term care (LTC). Home to two local LTC Ombudsman Programs in NY.</a:t>
            </a:r>
          </a:p>
          <a:p>
            <a:r>
              <a:rPr lang="en-US" sz="2400" b="1" dirty="0">
                <a:solidFill>
                  <a:schemeClr val="accent2">
                    <a:lumMod val="75000"/>
                  </a:schemeClr>
                </a:solidFill>
              </a:rPr>
              <a:t>Our focus</a:t>
            </a:r>
            <a:r>
              <a:rPr lang="en-US" sz="2400" dirty="0"/>
              <a:t>: People who live in nursing homes &amp; assisted living. </a:t>
            </a:r>
          </a:p>
          <a:p>
            <a:r>
              <a:rPr lang="en-US" sz="2400" b="1" dirty="0">
                <a:solidFill>
                  <a:schemeClr val="accent2">
                    <a:lumMod val="75000"/>
                  </a:schemeClr>
                </a:solidFill>
              </a:rPr>
              <a:t>What we do</a:t>
            </a:r>
            <a:r>
              <a:rPr lang="en-US" sz="2400" dirty="0"/>
              <a:t>: </a:t>
            </a:r>
          </a:p>
          <a:p>
            <a:pPr lvl="1"/>
            <a:r>
              <a:rPr lang="en-US" sz="2400" dirty="0"/>
              <a:t>State and national policy analysis and systems advocacy; </a:t>
            </a:r>
          </a:p>
          <a:p>
            <a:pPr lvl="1"/>
            <a:r>
              <a:rPr lang="en-US" sz="2400" dirty="0"/>
              <a:t>Education of consumers and families, LTC Ombudsmen, and other stakeholders.</a:t>
            </a:r>
          </a:p>
          <a:p>
            <a:r>
              <a:rPr lang="en-US" sz="2400" b="1" dirty="0">
                <a:solidFill>
                  <a:schemeClr val="accent2">
                    <a:lumMod val="75000"/>
                  </a:schemeClr>
                </a:solidFill>
              </a:rPr>
              <a:t>Resources</a:t>
            </a:r>
            <a:r>
              <a:rPr lang="en-US" sz="2400" dirty="0"/>
              <a:t>: </a:t>
            </a:r>
          </a:p>
          <a:p>
            <a:pPr lvl="1"/>
            <a:r>
              <a:rPr lang="en-US" sz="2400" dirty="0">
                <a:solidFill>
                  <a:srgbClr val="7030A0"/>
                </a:solidFill>
                <a:hlinkClick r:id="rId2">
                  <a:extLst>
                    <a:ext uri="{A12FA001-AC4F-418D-AE19-62706E023703}">
                      <ahyp:hlinkClr xmlns:ahyp="http://schemas.microsoft.com/office/drawing/2018/hyperlinkcolor" val="tx"/>
                    </a:ext>
                  </a:extLst>
                </a:hlinkClick>
              </a:rPr>
              <a:t>www.nursinghome411.org</a:t>
            </a:r>
            <a:r>
              <a:rPr lang="en-US" sz="2400" dirty="0"/>
              <a:t>: News, resources, data… all free to use and share; </a:t>
            </a:r>
          </a:p>
          <a:p>
            <a:pPr lvl="1"/>
            <a:r>
              <a:rPr lang="en-US" sz="2400" dirty="0">
                <a:solidFill>
                  <a:srgbClr val="7030A0"/>
                </a:solidFill>
                <a:hlinkClick r:id="rId3">
                  <a:extLst>
                    <a:ext uri="{A12FA001-AC4F-418D-AE19-62706E023703}">
                      <ahyp:hlinkClr xmlns:ahyp="http://schemas.microsoft.com/office/drawing/2018/hyperlinkcolor" val="tx"/>
                    </a:ext>
                  </a:extLst>
                </a:hlinkClick>
              </a:rPr>
              <a:t>nursinghome411.org/join/</a:t>
            </a:r>
            <a:r>
              <a:rPr lang="en-US" sz="2400" dirty="0"/>
              <a:t>: Sign-up for news and alerts;</a:t>
            </a:r>
          </a:p>
          <a:p>
            <a:pPr lvl="1"/>
            <a:r>
              <a:rPr lang="en-US" sz="2400" dirty="0"/>
              <a:t>Monthly webinars that you can use to offer one-hour LTCO trainings. Email </a:t>
            </a:r>
            <a:r>
              <a:rPr lang="en-US" sz="2400" dirty="0">
                <a:solidFill>
                  <a:srgbClr val="7030A0"/>
                </a:solidFill>
                <a:hlinkClick r:id="rId4">
                  <a:extLst>
                    <a:ext uri="{A12FA001-AC4F-418D-AE19-62706E023703}">
                      <ahyp:hlinkClr xmlns:ahyp="http://schemas.microsoft.com/office/drawing/2018/hyperlinkcolor" val="tx"/>
                    </a:ext>
                  </a:extLst>
                </a:hlinkClick>
              </a:rPr>
              <a:t>sara@ltccc.org</a:t>
            </a:r>
            <a:r>
              <a:rPr lang="en-US" sz="2400" dirty="0">
                <a:solidFill>
                  <a:srgbClr val="7030A0"/>
                </a:solidFill>
              </a:rPr>
              <a:t> </a:t>
            </a:r>
            <a:r>
              <a:rPr lang="en-US" sz="2400" dirty="0"/>
              <a:t>to sign-up your Program.</a:t>
            </a:r>
          </a:p>
          <a:p>
            <a:pPr marL="228600" lvl="1" indent="0">
              <a:buNone/>
            </a:pPr>
            <a:endParaRPr lang="en-US" sz="24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2</a:t>
            </a:fld>
            <a:endParaRPr lang="en-US"/>
          </a:p>
        </p:txBody>
      </p:sp>
    </p:spTree>
    <p:extLst>
      <p:ext uri="{BB962C8B-B14F-4D97-AF65-F5344CB8AC3E}">
        <p14:creationId xmlns:p14="http://schemas.microsoft.com/office/powerpoint/2010/main" val="3303989230"/>
      </p:ext>
    </p:extLst>
  </p:cSld>
  <p:clrMapOvr>
    <a:masterClrMapping/>
  </p:clrMapOvr>
  <p:transition spd="med">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42234"/>
            <a:ext cx="7556313" cy="1006703"/>
          </a:xfrm>
        </p:spPr>
        <p:txBody>
          <a:bodyPr>
            <a:normAutofit/>
          </a:bodyPr>
          <a:lstStyle/>
          <a:p>
            <a:r>
              <a:rPr lang="en-US" dirty="0"/>
              <a:t>PBJ Staffing: </a:t>
            </a:r>
            <a:r>
              <a:rPr lang="en-US" dirty="0">
                <a:hlinkClick r:id="rId2"/>
              </a:rPr>
              <a:t>www.data.cms.gov</a:t>
            </a:r>
            <a:r>
              <a:rPr lang="en-US" dirty="0"/>
              <a:t>  </a:t>
            </a:r>
          </a:p>
        </p:txBody>
      </p:sp>
      <p:pic>
        <p:nvPicPr>
          <p:cNvPr id="5" name="Content Placeholder 4"/>
          <p:cNvPicPr>
            <a:picLocks noGrp="1" noChangeAspect="1"/>
          </p:cNvPicPr>
          <p:nvPr>
            <p:ph idx="1"/>
          </p:nvPr>
        </p:nvPicPr>
        <p:blipFill rotWithShape="1">
          <a:blip r:embed="rId3"/>
          <a:srcRect b="57669"/>
          <a:stretch/>
        </p:blipFill>
        <p:spPr>
          <a:xfrm>
            <a:off x="1515621" y="1586399"/>
            <a:ext cx="5522018" cy="4373771"/>
          </a:xfrm>
          <a:ln>
            <a:solidFill>
              <a:schemeClr val="accent1"/>
            </a:solidFill>
          </a:ln>
        </p:spPr>
      </p:pic>
      <p:sp>
        <p:nvSpPr>
          <p:cNvPr id="4" name="Slide Number Placeholder 3"/>
          <p:cNvSpPr>
            <a:spLocks noGrp="1"/>
          </p:cNvSpPr>
          <p:nvPr>
            <p:ph type="sldNum" sz="quarter" idx="12"/>
          </p:nvPr>
        </p:nvSpPr>
        <p:spPr/>
        <p:txBody>
          <a:bodyPr/>
          <a:lstStyle/>
          <a:p>
            <a:fld id="{5328F43C-AB59-C64B-8C71-A4089041536E}" type="slidenum">
              <a:rPr lang="en-US" smtClean="0"/>
              <a:pPr/>
              <a:t>20</a:t>
            </a:fld>
            <a:endParaRPr lang="en-US"/>
          </a:p>
        </p:txBody>
      </p:sp>
      <p:cxnSp>
        <p:nvCxnSpPr>
          <p:cNvPr id="6" name="Straight Arrow Connector 5">
            <a:extLst>
              <a:ext uri="{FF2B5EF4-FFF2-40B4-BE49-F238E27FC236}">
                <a16:creationId xmlns:a16="http://schemas.microsoft.com/office/drawing/2014/main" id="{B0A515DB-3441-554E-A259-F777F3B8A2C3}"/>
              </a:ext>
            </a:extLst>
          </p:cNvPr>
          <p:cNvCxnSpPr>
            <a:cxnSpLocks/>
          </p:cNvCxnSpPr>
          <p:nvPr/>
        </p:nvCxnSpPr>
        <p:spPr>
          <a:xfrm flipH="1">
            <a:off x="4501593" y="1053400"/>
            <a:ext cx="2452467" cy="10659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7946854-D824-0849-90DA-A7C83F6B594D}"/>
              </a:ext>
            </a:extLst>
          </p:cNvPr>
          <p:cNvCxnSpPr>
            <a:cxnSpLocks/>
          </p:cNvCxnSpPr>
          <p:nvPr/>
        </p:nvCxnSpPr>
        <p:spPr>
          <a:xfrm flipH="1">
            <a:off x="5983063" y="3420515"/>
            <a:ext cx="2452467" cy="10659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783428C-6B9B-104E-A2EE-7788B9968F38}"/>
              </a:ext>
            </a:extLst>
          </p:cNvPr>
          <p:cNvCxnSpPr>
            <a:cxnSpLocks/>
          </p:cNvCxnSpPr>
          <p:nvPr/>
        </p:nvCxnSpPr>
        <p:spPr>
          <a:xfrm flipH="1" flipV="1">
            <a:off x="3420046" y="5759548"/>
            <a:ext cx="4885754" cy="5457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851939"/>
      </p:ext>
    </p:extLst>
  </p:cSld>
  <p:clrMapOvr>
    <a:masterClrMapping/>
  </p:clrMapOvr>
  <p:transition spd="med">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165C2-4137-9E4D-9244-7D20BAE53273}"/>
              </a:ext>
            </a:extLst>
          </p:cNvPr>
          <p:cNvSpPr>
            <a:spLocks noGrp="1"/>
          </p:cNvSpPr>
          <p:nvPr>
            <p:ph type="sldNum" sz="quarter" idx="12"/>
          </p:nvPr>
        </p:nvSpPr>
        <p:spPr/>
        <p:txBody>
          <a:bodyPr/>
          <a:lstStyle/>
          <a:p>
            <a:fld id="{5328F43C-AB59-C64B-8C71-A4089041536E}" type="slidenum">
              <a:rPr lang="en-US" smtClean="0"/>
              <a:pPr/>
              <a:t>21</a:t>
            </a:fld>
            <a:endParaRPr lang="en-US"/>
          </a:p>
        </p:txBody>
      </p:sp>
      <p:sp>
        <p:nvSpPr>
          <p:cNvPr id="3" name="TextBox 2">
            <a:extLst>
              <a:ext uri="{FF2B5EF4-FFF2-40B4-BE49-F238E27FC236}">
                <a16:creationId xmlns:a16="http://schemas.microsoft.com/office/drawing/2014/main" id="{AC81D7A1-8C3F-5548-B20C-5EB04865C78B}"/>
              </a:ext>
            </a:extLst>
          </p:cNvPr>
          <p:cNvSpPr txBox="1"/>
          <p:nvPr/>
        </p:nvSpPr>
        <p:spPr>
          <a:xfrm>
            <a:off x="702526" y="5237961"/>
            <a:ext cx="7738945" cy="646331"/>
          </a:xfrm>
          <a:prstGeom prst="rect">
            <a:avLst/>
          </a:prstGeom>
          <a:noFill/>
        </p:spPr>
        <p:txBody>
          <a:bodyPr wrap="square" rtlCol="0">
            <a:spAutoFit/>
          </a:bodyPr>
          <a:lstStyle/>
          <a:p>
            <a:pPr algn="ctr"/>
            <a:r>
              <a:rPr lang="en-US" sz="3600" b="1" u="sng" dirty="0" err="1">
                <a:solidFill>
                  <a:srgbClr val="0070C0"/>
                </a:solidFill>
              </a:rPr>
              <a:t>Data.cms.gov</a:t>
            </a:r>
            <a:r>
              <a:rPr lang="en-US" sz="3600" b="1" u="sng" dirty="0">
                <a:solidFill>
                  <a:srgbClr val="0070C0"/>
                </a:solidFill>
              </a:rPr>
              <a:t> </a:t>
            </a:r>
          </a:p>
        </p:txBody>
      </p:sp>
      <p:pic>
        <p:nvPicPr>
          <p:cNvPr id="5" name="Picture 4">
            <a:extLst>
              <a:ext uri="{FF2B5EF4-FFF2-40B4-BE49-F238E27FC236}">
                <a16:creationId xmlns:a16="http://schemas.microsoft.com/office/drawing/2014/main" id="{2AD060CE-F8D8-9E4D-A2CD-EAAACFB149A7}"/>
              </a:ext>
            </a:extLst>
          </p:cNvPr>
          <p:cNvPicPr>
            <a:picLocks noChangeAspect="1"/>
          </p:cNvPicPr>
          <p:nvPr/>
        </p:nvPicPr>
        <p:blipFill>
          <a:blip r:embed="rId2"/>
          <a:stretch>
            <a:fillRect/>
          </a:stretch>
        </p:blipFill>
        <p:spPr>
          <a:xfrm>
            <a:off x="1791584" y="893004"/>
            <a:ext cx="5560828" cy="3498308"/>
          </a:xfrm>
          <a:prstGeom prst="rect">
            <a:avLst/>
          </a:prstGeom>
          <a:ln>
            <a:solidFill>
              <a:schemeClr val="accent1"/>
            </a:solidFill>
          </a:ln>
        </p:spPr>
      </p:pic>
      <p:sp>
        <p:nvSpPr>
          <p:cNvPr id="6" name="TextBox 5">
            <a:extLst>
              <a:ext uri="{FF2B5EF4-FFF2-40B4-BE49-F238E27FC236}">
                <a16:creationId xmlns:a16="http://schemas.microsoft.com/office/drawing/2014/main" id="{78F4FF1A-8EAB-E342-B539-2C9450985403}"/>
              </a:ext>
            </a:extLst>
          </p:cNvPr>
          <p:cNvSpPr txBox="1"/>
          <p:nvPr/>
        </p:nvSpPr>
        <p:spPr>
          <a:xfrm>
            <a:off x="3987209" y="4742121"/>
            <a:ext cx="1169581" cy="369332"/>
          </a:xfrm>
          <a:prstGeom prst="rect">
            <a:avLst/>
          </a:prstGeom>
          <a:noFill/>
        </p:spPr>
        <p:txBody>
          <a:bodyPr wrap="square" rtlCol="0">
            <a:spAutoFit/>
          </a:bodyPr>
          <a:lstStyle/>
          <a:p>
            <a:pPr algn="ctr"/>
            <a:r>
              <a:rPr lang="en-US" i="1" dirty="0"/>
              <a:t>Visit</a:t>
            </a:r>
          </a:p>
        </p:txBody>
      </p:sp>
    </p:spTree>
    <p:extLst>
      <p:ext uri="{BB962C8B-B14F-4D97-AF65-F5344CB8AC3E}">
        <p14:creationId xmlns:p14="http://schemas.microsoft.com/office/powerpoint/2010/main" val="414786544"/>
      </p:ext>
    </p:extLst>
  </p:cSld>
  <p:clrMapOvr>
    <a:masterClrMapping/>
  </p:clrMapOvr>
  <p:transition spd="med">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6D1F-D175-49C7-AE67-7C88E69104D4}"/>
              </a:ext>
            </a:extLst>
          </p:cNvPr>
          <p:cNvSpPr>
            <a:spLocks noGrp="1"/>
          </p:cNvSpPr>
          <p:nvPr>
            <p:ph type="title"/>
          </p:nvPr>
        </p:nvSpPr>
        <p:spPr>
          <a:xfrm>
            <a:off x="498474" y="336721"/>
            <a:ext cx="7556313" cy="790229"/>
          </a:xfrm>
        </p:spPr>
        <p:txBody>
          <a:bodyPr/>
          <a:lstStyle/>
          <a:p>
            <a:r>
              <a:rPr lang="en-US" sz="2800" dirty="0">
                <a:solidFill>
                  <a:srgbClr val="797B7E"/>
                </a:solidFill>
              </a:rPr>
              <a:t>Other Nursing Home Info: </a:t>
            </a:r>
            <a:r>
              <a:rPr lang="en-US" sz="2800" dirty="0">
                <a:solidFill>
                  <a:srgbClr val="797B7E"/>
                </a:solidFill>
                <a:hlinkClick r:id="rId2">
                  <a:extLst>
                    <a:ext uri="{A12FA001-AC4F-418D-AE19-62706E023703}">
                      <ahyp:hlinkClr xmlns:ahyp="http://schemas.microsoft.com/office/drawing/2018/hyperlinkcolor" val="tx"/>
                    </a:ext>
                  </a:extLst>
                </a:hlinkClick>
              </a:rPr>
              <a:t>data.medicare.gov</a:t>
            </a:r>
            <a:r>
              <a:rPr lang="en-US" sz="2800" dirty="0">
                <a:solidFill>
                  <a:srgbClr val="797B7E"/>
                </a:solidFill>
              </a:rPr>
              <a:t> </a:t>
            </a:r>
            <a:endParaRPr lang="en-US" dirty="0"/>
          </a:p>
        </p:txBody>
      </p:sp>
      <p:sp>
        <p:nvSpPr>
          <p:cNvPr id="3" name="Content Placeholder 2">
            <a:extLst>
              <a:ext uri="{FF2B5EF4-FFF2-40B4-BE49-F238E27FC236}">
                <a16:creationId xmlns:a16="http://schemas.microsoft.com/office/drawing/2014/main" id="{3DED8938-1637-4326-BAF7-9AF758007128}"/>
              </a:ext>
            </a:extLst>
          </p:cNvPr>
          <p:cNvSpPr>
            <a:spLocks noGrp="1"/>
          </p:cNvSpPr>
          <p:nvPr>
            <p:ph idx="1"/>
          </p:nvPr>
        </p:nvSpPr>
        <p:spPr>
          <a:xfrm>
            <a:off x="498474" y="1527244"/>
            <a:ext cx="8149416" cy="4598920"/>
          </a:xfrm>
        </p:spPr>
        <p:txBody>
          <a:bodyPr>
            <a:normAutofit fontScale="92500" lnSpcReduction="10000"/>
          </a:bodyPr>
          <a:lstStyle/>
          <a:p>
            <a:r>
              <a:rPr lang="en-US" b="1" dirty="0">
                <a:solidFill>
                  <a:srgbClr val="7030A0"/>
                </a:solidFill>
              </a:rPr>
              <a:t>Datasets include information for every nursing home. Topics include:</a:t>
            </a:r>
          </a:p>
          <a:p>
            <a:pPr lvl="1">
              <a:buClr>
                <a:schemeClr val="accent2"/>
              </a:buClr>
            </a:pPr>
            <a:r>
              <a:rPr lang="en-US" dirty="0"/>
              <a:t>Health deficiencies</a:t>
            </a:r>
          </a:p>
          <a:p>
            <a:pPr lvl="1">
              <a:buClr>
                <a:schemeClr val="accent2"/>
              </a:buClr>
            </a:pPr>
            <a:r>
              <a:rPr lang="en-US" dirty="0"/>
              <a:t>MDS Quality Measures (like antipsychotic drugging rates, pressure ulcers, falls, </a:t>
            </a:r>
            <a:r>
              <a:rPr lang="en-US" dirty="0" err="1"/>
              <a:t>etc</a:t>
            </a:r>
            <a:r>
              <a:rPr lang="en-US" dirty="0"/>
              <a:t>…)</a:t>
            </a:r>
          </a:p>
          <a:p>
            <a:pPr lvl="1">
              <a:buClr>
                <a:schemeClr val="accent2"/>
              </a:buClr>
            </a:pPr>
            <a:r>
              <a:rPr lang="en-US" dirty="0"/>
              <a:t>Ownership </a:t>
            </a:r>
          </a:p>
          <a:p>
            <a:pPr lvl="1">
              <a:buClr>
                <a:schemeClr val="accent2"/>
              </a:buClr>
            </a:pPr>
            <a:r>
              <a:rPr lang="en-US" dirty="0"/>
              <a:t>Penalty counts </a:t>
            </a:r>
          </a:p>
          <a:p>
            <a:pPr lvl="1">
              <a:buClr>
                <a:schemeClr val="accent2"/>
              </a:buClr>
            </a:pPr>
            <a:r>
              <a:rPr lang="en-US" dirty="0"/>
              <a:t>Staffing (risk-adjusted) </a:t>
            </a:r>
          </a:p>
          <a:p>
            <a:pPr lvl="1">
              <a:buClr>
                <a:schemeClr val="accent2"/>
              </a:buClr>
            </a:pPr>
            <a:r>
              <a:rPr lang="en-US" dirty="0"/>
              <a:t>Star ratings </a:t>
            </a:r>
          </a:p>
          <a:p>
            <a:r>
              <a:rPr lang="en-US" b="1" dirty="0">
                <a:solidFill>
                  <a:srgbClr val="7030A0"/>
                </a:solidFill>
              </a:rPr>
              <a:t>Each dataset includes searchable identifying information, such as: </a:t>
            </a:r>
          </a:p>
          <a:p>
            <a:pPr lvl="1">
              <a:buClr>
                <a:schemeClr val="accent2"/>
              </a:buClr>
            </a:pPr>
            <a:r>
              <a:rPr lang="en-US" dirty="0"/>
              <a:t>Nursing home name</a:t>
            </a:r>
          </a:p>
          <a:p>
            <a:pPr lvl="1">
              <a:buClr>
                <a:schemeClr val="accent2"/>
              </a:buClr>
            </a:pPr>
            <a:r>
              <a:rPr lang="en-US" dirty="0"/>
              <a:t>State</a:t>
            </a:r>
          </a:p>
          <a:p>
            <a:pPr lvl="1">
              <a:buClr>
                <a:schemeClr val="accent2"/>
              </a:buClr>
            </a:pPr>
            <a:r>
              <a:rPr lang="en-US" dirty="0"/>
              <a:t>City</a:t>
            </a:r>
          </a:p>
          <a:p>
            <a:pPr lvl="1">
              <a:buClr>
                <a:schemeClr val="accent2"/>
              </a:buClr>
            </a:pPr>
            <a:r>
              <a:rPr lang="en-US" dirty="0"/>
              <a:t>County </a:t>
            </a:r>
          </a:p>
          <a:p>
            <a:pPr lvl="1">
              <a:buClr>
                <a:schemeClr val="accent2"/>
              </a:buClr>
            </a:pPr>
            <a:r>
              <a:rPr lang="en-US" dirty="0"/>
              <a:t>Address</a:t>
            </a:r>
          </a:p>
        </p:txBody>
      </p:sp>
      <p:sp>
        <p:nvSpPr>
          <p:cNvPr id="4" name="Slide Number Placeholder 3">
            <a:extLst>
              <a:ext uri="{FF2B5EF4-FFF2-40B4-BE49-F238E27FC236}">
                <a16:creationId xmlns:a16="http://schemas.microsoft.com/office/drawing/2014/main" id="{9294F6C0-4D46-4F8E-B95A-F9261CC61AEB}"/>
              </a:ext>
            </a:extLst>
          </p:cNvPr>
          <p:cNvSpPr>
            <a:spLocks noGrp="1"/>
          </p:cNvSpPr>
          <p:nvPr>
            <p:ph type="sldNum" sz="quarter" idx="12"/>
          </p:nvPr>
        </p:nvSpPr>
        <p:spPr/>
        <p:txBody>
          <a:bodyPr/>
          <a:lstStyle/>
          <a:p>
            <a:fld id="{5328F43C-AB59-C64B-8C71-A4089041536E}" type="slidenum">
              <a:rPr lang="en-US" smtClean="0"/>
              <a:pPr/>
              <a:t>22</a:t>
            </a:fld>
            <a:endParaRPr lang="en-US"/>
          </a:p>
        </p:txBody>
      </p:sp>
    </p:spTree>
    <p:extLst>
      <p:ext uri="{BB962C8B-B14F-4D97-AF65-F5344CB8AC3E}">
        <p14:creationId xmlns:p14="http://schemas.microsoft.com/office/powerpoint/2010/main" val="2756857087"/>
      </p:ext>
    </p:extLst>
  </p:cSld>
  <p:clrMapOvr>
    <a:masterClrMapping/>
  </p:clrMapOvr>
  <p:transition spd="med">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42234"/>
            <a:ext cx="7556313" cy="1006703"/>
          </a:xfrm>
        </p:spPr>
        <p:txBody>
          <a:bodyPr>
            <a:noAutofit/>
          </a:bodyPr>
          <a:lstStyle/>
          <a:p>
            <a:r>
              <a:rPr lang="en-US" sz="2800" dirty="0"/>
              <a:t>Other Nursing Home Info: </a:t>
            </a:r>
            <a:r>
              <a:rPr lang="en-US" sz="2800" dirty="0">
                <a:hlinkClick r:id="rId2"/>
              </a:rPr>
              <a:t>www.data.medicare.gov</a:t>
            </a:r>
            <a:r>
              <a:rPr lang="en-US" sz="2800" dirty="0"/>
              <a:t>  </a:t>
            </a:r>
          </a:p>
        </p:txBody>
      </p:sp>
      <p:sp>
        <p:nvSpPr>
          <p:cNvPr id="4" name="Slide Number Placeholder 3"/>
          <p:cNvSpPr>
            <a:spLocks noGrp="1"/>
          </p:cNvSpPr>
          <p:nvPr>
            <p:ph type="sldNum" sz="quarter" idx="12"/>
          </p:nvPr>
        </p:nvSpPr>
        <p:spPr/>
        <p:txBody>
          <a:bodyPr/>
          <a:lstStyle/>
          <a:p>
            <a:fld id="{5328F43C-AB59-C64B-8C71-A4089041536E}" type="slidenum">
              <a:rPr lang="en-US" smtClean="0"/>
              <a:pPr/>
              <a:t>23</a:t>
            </a:fld>
            <a:endParaRPr lang="en-US"/>
          </a:p>
        </p:txBody>
      </p:sp>
      <p:pic>
        <p:nvPicPr>
          <p:cNvPr id="11" name="Content Placeholder 10">
            <a:extLst>
              <a:ext uri="{FF2B5EF4-FFF2-40B4-BE49-F238E27FC236}">
                <a16:creationId xmlns:a16="http://schemas.microsoft.com/office/drawing/2014/main" id="{BF71EDDE-6AFF-BD49-8C83-343EA4A5EB16}"/>
              </a:ext>
            </a:extLst>
          </p:cNvPr>
          <p:cNvPicPr>
            <a:picLocks noGrp="1" noChangeAspect="1"/>
          </p:cNvPicPr>
          <p:nvPr>
            <p:ph idx="1"/>
          </p:nvPr>
        </p:nvPicPr>
        <p:blipFill>
          <a:blip r:embed="rId3"/>
          <a:srcRect/>
          <a:stretch/>
        </p:blipFill>
        <p:spPr>
          <a:xfrm>
            <a:off x="1924733" y="1226986"/>
            <a:ext cx="4204034" cy="3658056"/>
          </a:xfrm>
        </p:spPr>
      </p:pic>
      <p:cxnSp>
        <p:nvCxnSpPr>
          <p:cNvPr id="12" name="Straight Arrow Connector 11">
            <a:extLst>
              <a:ext uri="{FF2B5EF4-FFF2-40B4-BE49-F238E27FC236}">
                <a16:creationId xmlns:a16="http://schemas.microsoft.com/office/drawing/2014/main" id="{0E8C2397-C715-5943-A455-1136BE2FA343}"/>
              </a:ext>
            </a:extLst>
          </p:cNvPr>
          <p:cNvCxnSpPr>
            <a:cxnSpLocks/>
          </p:cNvCxnSpPr>
          <p:nvPr/>
        </p:nvCxnSpPr>
        <p:spPr>
          <a:xfrm flipH="1">
            <a:off x="4276629" y="3266511"/>
            <a:ext cx="3192440" cy="14137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2AC887E-7983-264E-97E5-3C519F75AB7B}"/>
              </a:ext>
            </a:extLst>
          </p:cNvPr>
          <p:cNvCxnSpPr>
            <a:cxnSpLocks/>
          </p:cNvCxnSpPr>
          <p:nvPr/>
        </p:nvCxnSpPr>
        <p:spPr>
          <a:xfrm flipH="1" flipV="1">
            <a:off x="4786539" y="1739406"/>
            <a:ext cx="2900800" cy="7698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E1E3856-737F-014E-899B-E04354CD44DD}"/>
              </a:ext>
            </a:extLst>
          </p:cNvPr>
          <p:cNvSpPr txBox="1"/>
          <p:nvPr/>
        </p:nvSpPr>
        <p:spPr>
          <a:xfrm>
            <a:off x="3441959" y="5261682"/>
            <a:ext cx="1169581" cy="369332"/>
          </a:xfrm>
          <a:prstGeom prst="rect">
            <a:avLst/>
          </a:prstGeom>
          <a:noFill/>
        </p:spPr>
        <p:txBody>
          <a:bodyPr wrap="square" rtlCol="0">
            <a:spAutoFit/>
          </a:bodyPr>
          <a:lstStyle/>
          <a:p>
            <a:pPr algn="ctr"/>
            <a:r>
              <a:rPr lang="en-US" i="1" dirty="0"/>
              <a:t>Visit</a:t>
            </a:r>
          </a:p>
        </p:txBody>
      </p:sp>
      <p:sp>
        <p:nvSpPr>
          <p:cNvPr id="17" name="TextBox 16">
            <a:extLst>
              <a:ext uri="{FF2B5EF4-FFF2-40B4-BE49-F238E27FC236}">
                <a16:creationId xmlns:a16="http://schemas.microsoft.com/office/drawing/2014/main" id="{B1CB82BE-6D83-6D4B-B5FA-3ED73B86EC4C}"/>
              </a:ext>
            </a:extLst>
          </p:cNvPr>
          <p:cNvSpPr txBox="1"/>
          <p:nvPr/>
        </p:nvSpPr>
        <p:spPr>
          <a:xfrm>
            <a:off x="2128852" y="5699933"/>
            <a:ext cx="4295554" cy="523220"/>
          </a:xfrm>
          <a:prstGeom prst="rect">
            <a:avLst/>
          </a:prstGeom>
          <a:noFill/>
        </p:spPr>
        <p:txBody>
          <a:bodyPr wrap="square" rtlCol="0">
            <a:spAutoFit/>
          </a:bodyPr>
          <a:lstStyle/>
          <a:p>
            <a:r>
              <a:rPr lang="en-US" sz="2800" b="1" dirty="0">
                <a:solidFill>
                  <a:srgbClr val="0070C0"/>
                </a:solidFill>
                <a:ea typeface="+mj-ea"/>
                <a:cs typeface="+mj-cs"/>
                <a:hlinkClick r:id="rId2">
                  <a:extLst>
                    <a:ext uri="{A12FA001-AC4F-418D-AE19-62706E023703}">
                      <ahyp:hlinkClr xmlns:ahyp="http://schemas.microsoft.com/office/drawing/2018/hyperlinkcolor" val="tx"/>
                    </a:ext>
                  </a:extLst>
                </a:hlinkClick>
              </a:rPr>
              <a:t>www.data.medicare.gov</a:t>
            </a:r>
            <a:endParaRPr lang="en-US" b="1" dirty="0">
              <a:solidFill>
                <a:srgbClr val="0070C0"/>
              </a:solidFill>
            </a:endParaRPr>
          </a:p>
        </p:txBody>
      </p:sp>
    </p:spTree>
    <p:extLst>
      <p:ext uri="{BB962C8B-B14F-4D97-AF65-F5344CB8AC3E}">
        <p14:creationId xmlns:p14="http://schemas.microsoft.com/office/powerpoint/2010/main" val="1755513748"/>
      </p:ext>
    </p:extLst>
  </p:cSld>
  <p:clrMapOvr>
    <a:masterClrMapping/>
  </p:clrMapOvr>
  <p:transition spd="med">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C6DA-602A-4242-B111-62CED9DB8574}"/>
              </a:ext>
            </a:extLst>
          </p:cNvPr>
          <p:cNvSpPr>
            <a:spLocks noGrp="1"/>
          </p:cNvSpPr>
          <p:nvPr>
            <p:ph type="title"/>
          </p:nvPr>
        </p:nvSpPr>
        <p:spPr/>
        <p:txBody>
          <a:bodyPr/>
          <a:lstStyle/>
          <a:p>
            <a:r>
              <a:rPr lang="en-US" dirty="0"/>
              <a:t>Digging Deeper</a:t>
            </a:r>
          </a:p>
        </p:txBody>
      </p:sp>
      <p:sp>
        <p:nvSpPr>
          <p:cNvPr id="3" name="Text Placeholder 2">
            <a:extLst>
              <a:ext uri="{FF2B5EF4-FFF2-40B4-BE49-F238E27FC236}">
                <a16:creationId xmlns:a16="http://schemas.microsoft.com/office/drawing/2014/main" id="{90FEF87B-1516-4150-ABB6-42464F4FC728}"/>
              </a:ext>
            </a:extLst>
          </p:cNvPr>
          <p:cNvSpPr>
            <a:spLocks noGrp="1"/>
          </p:cNvSpPr>
          <p:nvPr>
            <p:ph type="body" idx="1"/>
          </p:nvPr>
        </p:nvSpPr>
        <p:spPr>
          <a:xfrm>
            <a:off x="2285999" y="4495800"/>
            <a:ext cx="5843239" cy="1500187"/>
          </a:xfrm>
        </p:spPr>
        <p:txBody>
          <a:bodyPr>
            <a:normAutofit/>
          </a:bodyPr>
          <a:lstStyle/>
          <a:p>
            <a:r>
              <a:rPr lang="en-US" sz="2400" dirty="0"/>
              <a:t>Accessing Data on </a:t>
            </a:r>
            <a:r>
              <a:rPr lang="en-US" sz="2400" dirty="0">
                <a:hlinkClick r:id="rId2">
                  <a:extLst>
                    <a:ext uri="{A12FA001-AC4F-418D-AE19-62706E023703}">
                      <ahyp:hlinkClr xmlns:ahyp="http://schemas.microsoft.com/office/drawing/2018/hyperlinkcolor" val="tx"/>
                    </a:ext>
                  </a:extLst>
                </a:hlinkClick>
              </a:rPr>
              <a:t>www.nursinghome411.org</a:t>
            </a:r>
            <a:r>
              <a:rPr lang="en-US" sz="2400" dirty="0"/>
              <a:t> </a:t>
            </a:r>
          </a:p>
        </p:txBody>
      </p:sp>
      <p:sp>
        <p:nvSpPr>
          <p:cNvPr id="4" name="Slide Number Placeholder 3">
            <a:extLst>
              <a:ext uri="{FF2B5EF4-FFF2-40B4-BE49-F238E27FC236}">
                <a16:creationId xmlns:a16="http://schemas.microsoft.com/office/drawing/2014/main" id="{68D482C7-9885-4DE0-A807-02E641AF2B0F}"/>
              </a:ext>
            </a:extLst>
          </p:cNvPr>
          <p:cNvSpPr>
            <a:spLocks noGrp="1"/>
          </p:cNvSpPr>
          <p:nvPr>
            <p:ph type="sldNum" sz="quarter" idx="12"/>
          </p:nvPr>
        </p:nvSpPr>
        <p:spPr/>
        <p:txBody>
          <a:bodyPr/>
          <a:lstStyle/>
          <a:p>
            <a:fld id="{5328F43C-AB59-C64B-8C71-A4089041536E}" type="slidenum">
              <a:rPr lang="en-US" smtClean="0"/>
              <a:pPr/>
              <a:t>24</a:t>
            </a:fld>
            <a:endParaRPr lang="en-US"/>
          </a:p>
        </p:txBody>
      </p:sp>
    </p:spTree>
    <p:extLst>
      <p:ext uri="{BB962C8B-B14F-4D97-AF65-F5344CB8AC3E}">
        <p14:creationId xmlns:p14="http://schemas.microsoft.com/office/powerpoint/2010/main" val="3778414168"/>
      </p:ext>
    </p:extLst>
  </p:cSld>
  <p:clrMapOvr>
    <a:masterClrMapping/>
  </p:clrMapOvr>
  <p:transition spd="med">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25" y="216839"/>
            <a:ext cx="7556313" cy="1006703"/>
          </a:xfrm>
        </p:spPr>
        <p:txBody>
          <a:bodyPr>
            <a:normAutofit fontScale="90000"/>
          </a:bodyPr>
          <a:lstStyle/>
          <a:p>
            <a:r>
              <a:rPr lang="en-US" dirty="0"/>
              <a:t>Accessing data on </a:t>
            </a:r>
            <a:r>
              <a:rPr lang="en-US" dirty="0">
                <a:hlinkClick r:id="rId2"/>
              </a:rPr>
              <a:t>www.nursinghome411.org</a:t>
            </a:r>
            <a:r>
              <a:rPr lang="en-US" dirty="0"/>
              <a:t> </a:t>
            </a:r>
          </a:p>
        </p:txBody>
      </p:sp>
      <p:sp>
        <p:nvSpPr>
          <p:cNvPr id="4" name="Slide Number Placeholder 3"/>
          <p:cNvSpPr>
            <a:spLocks noGrp="1"/>
          </p:cNvSpPr>
          <p:nvPr>
            <p:ph type="sldNum" sz="quarter" idx="12"/>
          </p:nvPr>
        </p:nvSpPr>
        <p:spPr/>
        <p:txBody>
          <a:bodyPr/>
          <a:lstStyle/>
          <a:p>
            <a:fld id="{5328F43C-AB59-C64B-8C71-A4089041536E}" type="slidenum">
              <a:rPr lang="en-US" smtClean="0"/>
              <a:pPr/>
              <a:t>25</a:t>
            </a:fld>
            <a:endParaRPr lang="en-US"/>
          </a:p>
        </p:txBody>
      </p:sp>
      <p:pic>
        <p:nvPicPr>
          <p:cNvPr id="9" name="Picture 8">
            <a:extLst>
              <a:ext uri="{FF2B5EF4-FFF2-40B4-BE49-F238E27FC236}">
                <a16:creationId xmlns:a16="http://schemas.microsoft.com/office/drawing/2014/main" id="{95BA6A15-EEBD-4428-82BF-975910615310}"/>
              </a:ext>
            </a:extLst>
          </p:cNvPr>
          <p:cNvPicPr>
            <a:picLocks noChangeAspect="1"/>
          </p:cNvPicPr>
          <p:nvPr/>
        </p:nvPicPr>
        <p:blipFill>
          <a:blip r:embed="rId3"/>
          <a:srcRect t="14287" b="14287"/>
          <a:stretch/>
        </p:blipFill>
        <p:spPr>
          <a:xfrm>
            <a:off x="844046" y="1693449"/>
            <a:ext cx="6887469" cy="3471102"/>
          </a:xfrm>
          <a:prstGeom prst="rect">
            <a:avLst/>
          </a:prstGeom>
          <a:ln>
            <a:noFill/>
          </a:ln>
          <a:effectLst>
            <a:outerShdw blurRad="190500" algn="tl" rotWithShape="0">
              <a:srgbClr val="000000">
                <a:alpha val="70000"/>
              </a:srgbClr>
            </a:outerShdw>
          </a:effectLst>
        </p:spPr>
      </p:pic>
      <p:cxnSp>
        <p:nvCxnSpPr>
          <p:cNvPr id="10" name="Straight Arrow Connector 9">
            <a:extLst>
              <a:ext uri="{FF2B5EF4-FFF2-40B4-BE49-F238E27FC236}">
                <a16:creationId xmlns:a16="http://schemas.microsoft.com/office/drawing/2014/main" id="{3E9AD61B-0E06-4582-9AA4-4A34DB88F6D8}"/>
              </a:ext>
            </a:extLst>
          </p:cNvPr>
          <p:cNvCxnSpPr>
            <a:cxnSpLocks/>
          </p:cNvCxnSpPr>
          <p:nvPr/>
        </p:nvCxnSpPr>
        <p:spPr>
          <a:xfrm flipH="1" flipV="1">
            <a:off x="5326913" y="2498652"/>
            <a:ext cx="1057321" cy="22115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2AABD30-6DED-4768-B346-6AA328772E76}"/>
              </a:ext>
            </a:extLst>
          </p:cNvPr>
          <p:cNvSpPr txBox="1"/>
          <p:nvPr/>
        </p:nvSpPr>
        <p:spPr>
          <a:xfrm>
            <a:off x="6384234" y="4410498"/>
            <a:ext cx="2298540" cy="1508105"/>
          </a:xfrm>
          <a:prstGeom prst="rect">
            <a:avLst/>
          </a:prstGeom>
          <a:solidFill>
            <a:schemeClr val="accent2">
              <a:lumMod val="60000"/>
              <a:lumOff val="40000"/>
            </a:schemeClr>
          </a:solidFill>
        </p:spPr>
        <p:txBody>
          <a:bodyPr wrap="square" rtlCol="0">
            <a:spAutoFit/>
          </a:bodyPr>
          <a:lstStyle/>
          <a:p>
            <a:r>
              <a:rPr lang="en-US" dirty="0"/>
              <a:t>NursingHome411.org provides data on:</a:t>
            </a:r>
          </a:p>
          <a:p>
            <a:pPr marL="91440" indent="-285750">
              <a:buFont typeface="Arial" charset="0"/>
              <a:buChar char="•"/>
            </a:pPr>
            <a:r>
              <a:rPr lang="en-US" sz="1400" dirty="0"/>
              <a:t>Staffing</a:t>
            </a:r>
          </a:p>
          <a:p>
            <a:pPr marL="91440" indent="-285750">
              <a:buFont typeface="Arial" charset="0"/>
              <a:buChar char="•"/>
            </a:pPr>
            <a:r>
              <a:rPr lang="en-US" sz="1400" dirty="0"/>
              <a:t>Enforcement</a:t>
            </a:r>
          </a:p>
          <a:p>
            <a:pPr marL="91440" indent="-285750">
              <a:buFont typeface="Arial" charset="0"/>
              <a:buChar char="•"/>
            </a:pPr>
            <a:r>
              <a:rPr lang="en-US" sz="1400" dirty="0"/>
              <a:t>Dementia Care</a:t>
            </a:r>
          </a:p>
          <a:p>
            <a:pPr marL="91440" indent="-285750">
              <a:buFont typeface="Arial" charset="0"/>
              <a:buChar char="•"/>
            </a:pPr>
            <a:r>
              <a:rPr lang="en-US" sz="1400" dirty="0"/>
              <a:t>Antipsychotic Drugging</a:t>
            </a:r>
          </a:p>
        </p:txBody>
      </p:sp>
    </p:spTree>
    <p:extLst>
      <p:ext uri="{BB962C8B-B14F-4D97-AF65-F5344CB8AC3E}">
        <p14:creationId xmlns:p14="http://schemas.microsoft.com/office/powerpoint/2010/main" val="256964156"/>
      </p:ext>
    </p:extLst>
  </p:cSld>
  <p:clrMapOvr>
    <a:masterClrMapping/>
  </p:clrMapOvr>
  <p:transition spd="med">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25" y="216839"/>
            <a:ext cx="7556313" cy="686409"/>
          </a:xfrm>
        </p:spPr>
        <p:txBody>
          <a:bodyPr>
            <a:normAutofit fontScale="90000"/>
          </a:bodyPr>
          <a:lstStyle/>
          <a:p>
            <a:r>
              <a:rPr lang="en-US" dirty="0"/>
              <a:t>Citation data on </a:t>
            </a:r>
            <a:r>
              <a:rPr lang="en-US" dirty="0">
                <a:hlinkClick r:id="rId2"/>
              </a:rPr>
              <a:t>www.nursinghome411.org</a:t>
            </a:r>
            <a:r>
              <a:rPr lang="en-US" dirty="0"/>
              <a:t> </a:t>
            </a:r>
          </a:p>
        </p:txBody>
      </p:sp>
      <p:pic>
        <p:nvPicPr>
          <p:cNvPr id="5" name="Content Placeholder 4"/>
          <p:cNvPicPr>
            <a:picLocks noGrp="1" noChangeAspect="1"/>
          </p:cNvPicPr>
          <p:nvPr>
            <p:ph idx="1"/>
          </p:nvPr>
        </p:nvPicPr>
        <p:blipFill>
          <a:blip r:embed="rId3"/>
          <a:srcRect/>
          <a:stretch/>
        </p:blipFill>
        <p:spPr>
          <a:xfrm>
            <a:off x="753137" y="903248"/>
            <a:ext cx="7069288" cy="5605822"/>
          </a:xfrm>
        </p:spPr>
      </p:pic>
      <p:sp>
        <p:nvSpPr>
          <p:cNvPr id="4" name="Slide Number Placeholder 3"/>
          <p:cNvSpPr>
            <a:spLocks noGrp="1"/>
          </p:cNvSpPr>
          <p:nvPr>
            <p:ph type="sldNum" sz="quarter" idx="12"/>
          </p:nvPr>
        </p:nvSpPr>
        <p:spPr/>
        <p:txBody>
          <a:bodyPr/>
          <a:lstStyle/>
          <a:p>
            <a:fld id="{5328F43C-AB59-C64B-8C71-A4089041536E}" type="slidenum">
              <a:rPr lang="en-US" smtClean="0"/>
              <a:pPr/>
              <a:t>26</a:t>
            </a:fld>
            <a:endParaRPr lang="en-US"/>
          </a:p>
        </p:txBody>
      </p:sp>
    </p:spTree>
    <p:extLst>
      <p:ext uri="{BB962C8B-B14F-4D97-AF65-F5344CB8AC3E}">
        <p14:creationId xmlns:p14="http://schemas.microsoft.com/office/powerpoint/2010/main" val="2030271686"/>
      </p:ext>
    </p:extLst>
  </p:cSld>
  <p:clrMapOvr>
    <a:masterClrMapping/>
  </p:clrMapOvr>
  <p:transition spd="med">
    <p:wipe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25" y="216840"/>
            <a:ext cx="7556313" cy="663338"/>
          </a:xfrm>
        </p:spPr>
        <p:txBody>
          <a:bodyPr>
            <a:normAutofit fontScale="90000"/>
          </a:bodyPr>
          <a:lstStyle/>
          <a:p>
            <a:r>
              <a:rPr lang="en-US" dirty="0"/>
              <a:t>Citation data on </a:t>
            </a:r>
            <a:r>
              <a:rPr lang="en-US" dirty="0">
                <a:hlinkClick r:id="rId2"/>
              </a:rPr>
              <a:t>www.nursinghome411.org</a:t>
            </a:r>
            <a:r>
              <a:rPr lang="en-US" dirty="0"/>
              <a:t>  </a:t>
            </a:r>
          </a:p>
        </p:txBody>
      </p:sp>
      <p:pic>
        <p:nvPicPr>
          <p:cNvPr id="5" name="Content Placeholder 4"/>
          <p:cNvPicPr>
            <a:picLocks noGrp="1" noChangeAspect="1"/>
          </p:cNvPicPr>
          <p:nvPr>
            <p:ph idx="1"/>
          </p:nvPr>
        </p:nvPicPr>
        <p:blipFill>
          <a:blip r:embed="rId3"/>
          <a:srcRect/>
          <a:stretch/>
        </p:blipFill>
        <p:spPr>
          <a:xfrm>
            <a:off x="269763" y="803234"/>
            <a:ext cx="7207019" cy="6148443"/>
          </a:xfrm>
        </p:spPr>
      </p:pic>
      <p:sp>
        <p:nvSpPr>
          <p:cNvPr id="4" name="Slide Number Placeholder 3"/>
          <p:cNvSpPr>
            <a:spLocks noGrp="1"/>
          </p:cNvSpPr>
          <p:nvPr>
            <p:ph type="sldNum" sz="quarter" idx="12"/>
          </p:nvPr>
        </p:nvSpPr>
        <p:spPr/>
        <p:txBody>
          <a:bodyPr/>
          <a:lstStyle/>
          <a:p>
            <a:fld id="{5328F43C-AB59-C64B-8C71-A4089041536E}" type="slidenum">
              <a:rPr lang="en-US" smtClean="0"/>
              <a:pPr/>
              <a:t>27</a:t>
            </a:fld>
            <a:endParaRPr lang="en-US"/>
          </a:p>
        </p:txBody>
      </p:sp>
      <p:sp>
        <p:nvSpPr>
          <p:cNvPr id="6" name="TextBox 5">
            <a:extLst>
              <a:ext uri="{FF2B5EF4-FFF2-40B4-BE49-F238E27FC236}">
                <a16:creationId xmlns:a16="http://schemas.microsoft.com/office/drawing/2014/main" id="{1384845B-FE99-D94C-A972-DEF0B594EDF2}"/>
              </a:ext>
            </a:extLst>
          </p:cNvPr>
          <p:cNvSpPr txBox="1"/>
          <p:nvPr/>
        </p:nvSpPr>
        <p:spPr>
          <a:xfrm>
            <a:off x="6777618" y="2169295"/>
            <a:ext cx="1987484" cy="3493264"/>
          </a:xfrm>
          <a:prstGeom prst="rect">
            <a:avLst/>
          </a:prstGeom>
          <a:solidFill>
            <a:schemeClr val="accent2">
              <a:lumMod val="60000"/>
              <a:lumOff val="40000"/>
            </a:schemeClr>
          </a:solidFill>
        </p:spPr>
        <p:txBody>
          <a:bodyPr wrap="square" rtlCol="0">
            <a:spAutoFit/>
          </a:bodyPr>
          <a:lstStyle/>
          <a:p>
            <a:r>
              <a:rPr lang="en-US" dirty="0"/>
              <a:t>Note: Separate tabs for all citations and citations at harm or immediate jeopardy. </a:t>
            </a:r>
          </a:p>
          <a:p>
            <a:pPr>
              <a:spcBef>
                <a:spcPts val="600"/>
              </a:spcBef>
            </a:pPr>
            <a:r>
              <a:rPr lang="en-US" dirty="0"/>
              <a:t>Every file has a </a:t>
            </a:r>
            <a:r>
              <a:rPr lang="en-US" i="1" dirty="0"/>
              <a:t>Notes</a:t>
            </a:r>
            <a:r>
              <a:rPr lang="en-US" dirty="0"/>
              <a:t> tab with information on what data are provided and their original source.</a:t>
            </a:r>
          </a:p>
        </p:txBody>
      </p:sp>
    </p:spTree>
    <p:extLst>
      <p:ext uri="{BB962C8B-B14F-4D97-AF65-F5344CB8AC3E}">
        <p14:creationId xmlns:p14="http://schemas.microsoft.com/office/powerpoint/2010/main" val="341621653"/>
      </p:ext>
    </p:extLst>
  </p:cSld>
  <p:clrMapOvr>
    <a:masterClrMapping/>
  </p:clrMapOvr>
  <p:transition spd="med">
    <p:wipe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25" y="216839"/>
            <a:ext cx="7556313" cy="1006703"/>
          </a:xfrm>
        </p:spPr>
        <p:txBody>
          <a:bodyPr>
            <a:normAutofit fontScale="90000"/>
          </a:bodyPr>
          <a:lstStyle/>
          <a:p>
            <a:r>
              <a:rPr lang="en-US" dirty="0"/>
              <a:t>Staffing data on </a:t>
            </a:r>
            <a:r>
              <a:rPr lang="en-US" dirty="0">
                <a:hlinkClick r:id="rId2"/>
              </a:rPr>
              <a:t>www.nursinghome411.org</a:t>
            </a:r>
            <a:r>
              <a:rPr lang="en-US" dirty="0"/>
              <a:t> </a:t>
            </a:r>
          </a:p>
        </p:txBody>
      </p:sp>
      <p:pic>
        <p:nvPicPr>
          <p:cNvPr id="5" name="Content Placeholder 4"/>
          <p:cNvPicPr>
            <a:picLocks noGrp="1" noChangeAspect="1"/>
          </p:cNvPicPr>
          <p:nvPr>
            <p:ph idx="1"/>
          </p:nvPr>
        </p:nvPicPr>
        <p:blipFill>
          <a:blip r:embed="rId3"/>
          <a:srcRect/>
          <a:stretch/>
        </p:blipFill>
        <p:spPr>
          <a:xfrm>
            <a:off x="149351" y="1237643"/>
            <a:ext cx="7402320" cy="4994336"/>
          </a:xfrm>
        </p:spPr>
      </p:pic>
      <p:sp>
        <p:nvSpPr>
          <p:cNvPr id="4" name="Slide Number Placeholder 3"/>
          <p:cNvSpPr>
            <a:spLocks noGrp="1"/>
          </p:cNvSpPr>
          <p:nvPr>
            <p:ph type="sldNum" sz="quarter" idx="12"/>
          </p:nvPr>
        </p:nvSpPr>
        <p:spPr/>
        <p:txBody>
          <a:bodyPr/>
          <a:lstStyle/>
          <a:p>
            <a:fld id="{5328F43C-AB59-C64B-8C71-A4089041536E}" type="slidenum">
              <a:rPr lang="en-US" smtClean="0"/>
              <a:pPr/>
              <a:t>28</a:t>
            </a:fld>
            <a:endParaRPr lang="en-US"/>
          </a:p>
        </p:txBody>
      </p:sp>
    </p:spTree>
    <p:extLst>
      <p:ext uri="{BB962C8B-B14F-4D97-AF65-F5344CB8AC3E}">
        <p14:creationId xmlns:p14="http://schemas.microsoft.com/office/powerpoint/2010/main" val="1392165835"/>
      </p:ext>
    </p:extLst>
  </p:cSld>
  <p:clrMapOvr>
    <a:masterClrMapping/>
  </p:clrMapOvr>
  <p:transition spd="med">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25" y="216839"/>
            <a:ext cx="7556313" cy="1006703"/>
          </a:xfrm>
        </p:spPr>
        <p:txBody>
          <a:bodyPr>
            <a:normAutofit fontScale="90000"/>
          </a:bodyPr>
          <a:lstStyle/>
          <a:p>
            <a:r>
              <a:rPr lang="en-US" dirty="0"/>
              <a:t>Staffing data on </a:t>
            </a:r>
            <a:r>
              <a:rPr lang="en-US" dirty="0">
                <a:hlinkClick r:id="rId2"/>
              </a:rPr>
              <a:t>www.nursinghome411.org</a:t>
            </a:r>
            <a:r>
              <a:rPr lang="en-US" dirty="0"/>
              <a:t> </a:t>
            </a:r>
          </a:p>
        </p:txBody>
      </p:sp>
      <p:sp>
        <p:nvSpPr>
          <p:cNvPr id="4" name="Slide Number Placeholder 3"/>
          <p:cNvSpPr>
            <a:spLocks noGrp="1"/>
          </p:cNvSpPr>
          <p:nvPr>
            <p:ph type="sldNum" sz="quarter" idx="12"/>
          </p:nvPr>
        </p:nvSpPr>
        <p:spPr/>
        <p:txBody>
          <a:bodyPr/>
          <a:lstStyle/>
          <a:p>
            <a:fld id="{5328F43C-AB59-C64B-8C71-A4089041536E}" type="slidenum">
              <a:rPr lang="en-US" smtClean="0"/>
              <a:pPr/>
              <a:t>29</a:t>
            </a:fld>
            <a:endParaRPr lang="en-US"/>
          </a:p>
        </p:txBody>
      </p:sp>
      <p:sp>
        <p:nvSpPr>
          <p:cNvPr id="3" name="Rectangle 2">
            <a:extLst>
              <a:ext uri="{FF2B5EF4-FFF2-40B4-BE49-F238E27FC236}">
                <a16:creationId xmlns:a16="http://schemas.microsoft.com/office/drawing/2014/main" id="{DCE655C2-5267-E841-A0A6-454A5144ACBC}"/>
              </a:ext>
            </a:extLst>
          </p:cNvPr>
          <p:cNvSpPr/>
          <p:nvPr/>
        </p:nvSpPr>
        <p:spPr>
          <a:xfrm rot="590925">
            <a:off x="7456006" y="2408663"/>
            <a:ext cx="1299311" cy="59101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Nurse Staff</a:t>
            </a:r>
          </a:p>
        </p:txBody>
      </p:sp>
      <p:sp>
        <p:nvSpPr>
          <p:cNvPr id="10" name="TextBox 9">
            <a:extLst>
              <a:ext uri="{FF2B5EF4-FFF2-40B4-BE49-F238E27FC236}">
                <a16:creationId xmlns:a16="http://schemas.microsoft.com/office/drawing/2014/main" id="{F55B8CD1-31D9-6E46-BDE1-360F93F3FC65}"/>
              </a:ext>
            </a:extLst>
          </p:cNvPr>
          <p:cNvSpPr txBox="1"/>
          <p:nvPr/>
        </p:nvSpPr>
        <p:spPr>
          <a:xfrm>
            <a:off x="1448888" y="1775883"/>
            <a:ext cx="5677786" cy="2308324"/>
          </a:xfrm>
          <a:prstGeom prst="rect">
            <a:avLst/>
          </a:prstGeom>
          <a:noFill/>
        </p:spPr>
        <p:txBody>
          <a:bodyPr wrap="square" rtlCol="0">
            <a:spAutoFit/>
          </a:bodyPr>
          <a:lstStyle/>
          <a:p>
            <a:r>
              <a:rPr lang="en-US" sz="2400" dirty="0">
                <a:solidFill>
                  <a:schemeClr val="tx1">
                    <a:lumMod val="65000"/>
                    <a:lumOff val="35000"/>
                  </a:schemeClr>
                </a:solidFill>
              </a:rPr>
              <a:t>Sortable facility-level data on staffing based on auditable PBJ data.</a:t>
            </a:r>
          </a:p>
          <a:p>
            <a:r>
              <a:rPr lang="en-US" sz="2400" dirty="0">
                <a:solidFill>
                  <a:schemeClr val="tx1">
                    <a:lumMod val="65000"/>
                    <a:lumOff val="35000"/>
                  </a:schemeClr>
                </a:solidFill>
              </a:rPr>
              <a:t>NH411 posts new data every quarter, when they are released by CMS, and maintains the historical data files  (since 2017) for your reference.</a:t>
            </a:r>
          </a:p>
        </p:txBody>
      </p:sp>
      <p:sp>
        <p:nvSpPr>
          <p:cNvPr id="11" name="Rectangle 10">
            <a:extLst>
              <a:ext uri="{FF2B5EF4-FFF2-40B4-BE49-F238E27FC236}">
                <a16:creationId xmlns:a16="http://schemas.microsoft.com/office/drawing/2014/main" id="{E9A29A3B-CDB3-AA45-B5E8-F5A3ABB4F260}"/>
              </a:ext>
            </a:extLst>
          </p:cNvPr>
          <p:cNvSpPr/>
          <p:nvPr/>
        </p:nvSpPr>
        <p:spPr>
          <a:xfrm rot="590925">
            <a:off x="7416282" y="3633998"/>
            <a:ext cx="1299311" cy="59101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Contract Staff</a:t>
            </a:r>
          </a:p>
        </p:txBody>
      </p:sp>
      <p:sp>
        <p:nvSpPr>
          <p:cNvPr id="12" name="Rectangle 11">
            <a:extLst>
              <a:ext uri="{FF2B5EF4-FFF2-40B4-BE49-F238E27FC236}">
                <a16:creationId xmlns:a16="http://schemas.microsoft.com/office/drawing/2014/main" id="{B1DF4384-674D-2247-997C-8B6EA35FCA0A}"/>
              </a:ext>
            </a:extLst>
          </p:cNvPr>
          <p:cNvSpPr/>
          <p:nvPr/>
        </p:nvSpPr>
        <p:spPr>
          <a:xfrm rot="590925">
            <a:off x="7416280" y="4907749"/>
            <a:ext cx="1299311" cy="59101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Non-Nurse Staff</a:t>
            </a:r>
          </a:p>
        </p:txBody>
      </p:sp>
      <p:sp>
        <p:nvSpPr>
          <p:cNvPr id="13" name="TextBox 12">
            <a:extLst>
              <a:ext uri="{FF2B5EF4-FFF2-40B4-BE49-F238E27FC236}">
                <a16:creationId xmlns:a16="http://schemas.microsoft.com/office/drawing/2014/main" id="{D68B8A8B-3161-554D-8755-D139A442A0F7}"/>
              </a:ext>
            </a:extLst>
          </p:cNvPr>
          <p:cNvSpPr txBox="1"/>
          <p:nvPr/>
        </p:nvSpPr>
        <p:spPr>
          <a:xfrm>
            <a:off x="3353546" y="4442282"/>
            <a:ext cx="1868470" cy="1754326"/>
          </a:xfrm>
          <a:prstGeom prst="rect">
            <a:avLst/>
          </a:prstGeom>
          <a:noFill/>
        </p:spPr>
        <p:txBody>
          <a:bodyPr wrap="square" rtlCol="0">
            <a:spAutoFit/>
          </a:bodyPr>
          <a:lstStyle/>
          <a:p>
            <a:pPr algn="ctr"/>
            <a:r>
              <a:rPr lang="en-US" i="1" dirty="0"/>
              <a:t>View </a:t>
            </a:r>
          </a:p>
          <a:p>
            <a:pPr algn="ctr"/>
            <a:r>
              <a:rPr lang="en-US" i="1" dirty="0"/>
              <a:t>Excel file examples </a:t>
            </a:r>
          </a:p>
          <a:p>
            <a:pPr algn="ctr"/>
            <a:r>
              <a:rPr lang="en-US" i="1" dirty="0"/>
              <a:t>of</a:t>
            </a:r>
          </a:p>
          <a:p>
            <a:pPr algn="ctr"/>
            <a:r>
              <a:rPr lang="en-US" i="1" dirty="0"/>
              <a:t>State Staffing Data.</a:t>
            </a:r>
          </a:p>
        </p:txBody>
      </p:sp>
    </p:spTree>
    <p:extLst>
      <p:ext uri="{BB962C8B-B14F-4D97-AF65-F5344CB8AC3E}">
        <p14:creationId xmlns:p14="http://schemas.microsoft.com/office/powerpoint/2010/main" val="1086755034"/>
      </p:ext>
    </p:extLst>
  </p:cSld>
  <p:clrMapOvr>
    <a:masterClrMapping/>
  </p:clrMapOvr>
  <p:transition spd="med">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3DD7-8356-492B-ABB1-17C4FCDD246B}"/>
              </a:ext>
            </a:extLst>
          </p:cNvPr>
          <p:cNvSpPr>
            <a:spLocks noGrp="1"/>
          </p:cNvSpPr>
          <p:nvPr>
            <p:ph type="title"/>
          </p:nvPr>
        </p:nvSpPr>
        <p:spPr>
          <a:xfrm>
            <a:off x="498474" y="242234"/>
            <a:ext cx="7556313" cy="1116106"/>
          </a:xfrm>
        </p:spPr>
        <p:txBody>
          <a:bodyPr/>
          <a:lstStyle/>
          <a:p>
            <a:r>
              <a:rPr lang="en-US" dirty="0"/>
              <a:t>Why are nursing home data useful?</a:t>
            </a:r>
          </a:p>
        </p:txBody>
      </p:sp>
      <p:sp>
        <p:nvSpPr>
          <p:cNvPr id="3" name="Content Placeholder 2">
            <a:extLst>
              <a:ext uri="{FF2B5EF4-FFF2-40B4-BE49-F238E27FC236}">
                <a16:creationId xmlns:a16="http://schemas.microsoft.com/office/drawing/2014/main" id="{129E9843-4BBC-4B6D-A8A2-C45B6B39FDAD}"/>
              </a:ext>
            </a:extLst>
          </p:cNvPr>
          <p:cNvSpPr>
            <a:spLocks noGrp="1"/>
          </p:cNvSpPr>
          <p:nvPr>
            <p:ph idx="1"/>
          </p:nvPr>
        </p:nvSpPr>
        <p:spPr>
          <a:xfrm>
            <a:off x="498474" y="1014761"/>
            <a:ext cx="6627155" cy="5464097"/>
          </a:xfrm>
        </p:spPr>
        <p:txBody>
          <a:bodyPr>
            <a:normAutofit/>
          </a:bodyPr>
          <a:lstStyle/>
          <a:p>
            <a:pPr>
              <a:buClr>
                <a:schemeClr val="accent2"/>
              </a:buClr>
            </a:pPr>
            <a:r>
              <a:rPr lang="en-US" b="1" dirty="0">
                <a:solidFill>
                  <a:schemeClr val="accent2"/>
                </a:solidFill>
              </a:rPr>
              <a:t>To Support Advocacy in a Nursing Home</a:t>
            </a:r>
          </a:p>
          <a:p>
            <a:pPr lvl="1">
              <a:buClr>
                <a:srgbClr val="0070C0"/>
              </a:buClr>
              <a:buSzPct val="80000"/>
              <a:buFont typeface="Wingdings" panose="05000000000000000000" pitchFamily="2" charset="2"/>
              <a:buChar char="Ø"/>
            </a:pPr>
            <a:r>
              <a:rPr lang="en-US" dirty="0"/>
              <a:t>Data can support advocacy about concerns such as antipsychotic drugging, pressure ulcers, falls, etc… </a:t>
            </a:r>
          </a:p>
          <a:p>
            <a:pPr lvl="1">
              <a:buClr>
                <a:srgbClr val="0070C0"/>
              </a:buClr>
              <a:buSzPct val="80000"/>
              <a:buFont typeface="Wingdings" panose="05000000000000000000" pitchFamily="2" charset="2"/>
              <a:buChar char="Ø"/>
            </a:pPr>
            <a:r>
              <a:rPr lang="en-US" dirty="0"/>
              <a:t>Data enable comparisons between a facility and others in the community or state or nation. </a:t>
            </a:r>
          </a:p>
          <a:p>
            <a:pPr lvl="1">
              <a:buClr>
                <a:srgbClr val="0070C0"/>
              </a:buClr>
              <a:buSzPct val="80000"/>
              <a:buFont typeface="Wingdings" panose="05000000000000000000" pitchFamily="2" charset="2"/>
              <a:buChar char="Ø"/>
            </a:pPr>
            <a:r>
              <a:rPr lang="en-US" dirty="0"/>
              <a:t>Data can indicate low staffing and support advocacy for improvement.</a:t>
            </a:r>
          </a:p>
          <a:p>
            <a:pPr>
              <a:buClr>
                <a:schemeClr val="accent2"/>
              </a:buClr>
            </a:pPr>
            <a:r>
              <a:rPr lang="en-US" b="1" dirty="0">
                <a:solidFill>
                  <a:schemeClr val="accent2"/>
                </a:solidFill>
              </a:rPr>
              <a:t>To Support Broader and Systemic Advocacy </a:t>
            </a:r>
          </a:p>
          <a:p>
            <a:pPr lvl="1">
              <a:buClr>
                <a:srgbClr val="0070C0"/>
              </a:buClr>
              <a:buSzPct val="80000"/>
              <a:buFont typeface="Wingdings" panose="05000000000000000000" pitchFamily="2" charset="2"/>
              <a:buChar char="Ø"/>
            </a:pPr>
            <a:r>
              <a:rPr lang="en-US" dirty="0"/>
              <a:t>Highlight and substantiate concerns, such as low staffing or high drugging or pressure ulcer rates, with state and federal politicians, news reporters, etc… </a:t>
            </a:r>
          </a:p>
          <a:p>
            <a:pPr lvl="1">
              <a:buClr>
                <a:srgbClr val="0070C0"/>
              </a:buClr>
              <a:buSzPct val="80000"/>
              <a:buFont typeface="Wingdings" panose="05000000000000000000" pitchFamily="2" charset="2"/>
              <a:buChar char="Ø"/>
            </a:pPr>
            <a:r>
              <a:rPr lang="en-US" dirty="0"/>
              <a:t>Demonstrate and substantiate concerns for state enforcement agencies, Medicaid Fraud Control Units, state auditors, and the public. </a:t>
            </a:r>
          </a:p>
          <a:p>
            <a:pPr lvl="1">
              <a:buClr>
                <a:srgbClr val="0070C0"/>
              </a:buClr>
              <a:buSzPct val="80000"/>
              <a:buFont typeface="Wingdings" panose="05000000000000000000" pitchFamily="2" charset="2"/>
              <a:buChar char="Ø"/>
            </a:pPr>
            <a:r>
              <a:rPr lang="en-US" dirty="0"/>
              <a:t>Support requests for funding by showing the need of the work you do.</a:t>
            </a:r>
          </a:p>
        </p:txBody>
      </p:sp>
      <p:sp>
        <p:nvSpPr>
          <p:cNvPr id="4" name="Slide Number Placeholder 3">
            <a:extLst>
              <a:ext uri="{FF2B5EF4-FFF2-40B4-BE49-F238E27FC236}">
                <a16:creationId xmlns:a16="http://schemas.microsoft.com/office/drawing/2014/main" id="{B850801F-3BD8-44ED-8F0D-E5E5B1BF9958}"/>
              </a:ext>
            </a:extLst>
          </p:cNvPr>
          <p:cNvSpPr>
            <a:spLocks noGrp="1"/>
          </p:cNvSpPr>
          <p:nvPr>
            <p:ph type="sldNum" sz="quarter" idx="12"/>
          </p:nvPr>
        </p:nvSpPr>
        <p:spPr/>
        <p:txBody>
          <a:bodyPr/>
          <a:lstStyle/>
          <a:p>
            <a:fld id="{5328F43C-AB59-C64B-8C71-A4089041536E}" type="slidenum">
              <a:rPr lang="en-US" smtClean="0"/>
              <a:pPr/>
              <a:t>3</a:t>
            </a:fld>
            <a:endParaRPr lang="en-US"/>
          </a:p>
        </p:txBody>
      </p:sp>
      <p:pic>
        <p:nvPicPr>
          <p:cNvPr id="7" name="Picture 6" descr="A picture containing game&#10;&#10;Description automatically generated">
            <a:extLst>
              <a:ext uri="{FF2B5EF4-FFF2-40B4-BE49-F238E27FC236}">
                <a16:creationId xmlns:a16="http://schemas.microsoft.com/office/drawing/2014/main" id="{FACC8807-7AB8-304B-91C6-123EACCD5184}"/>
              </a:ext>
            </a:extLst>
          </p:cNvPr>
          <p:cNvPicPr>
            <a:picLocks noChangeAspect="1"/>
          </p:cNvPicPr>
          <p:nvPr/>
        </p:nvPicPr>
        <p:blipFill>
          <a:blip r:embed="rId2"/>
          <a:stretch>
            <a:fillRect/>
          </a:stretch>
        </p:blipFill>
        <p:spPr>
          <a:xfrm rot="732196">
            <a:off x="6733692" y="2183859"/>
            <a:ext cx="2114995" cy="1883472"/>
          </a:xfrm>
          <a:prstGeom prst="rect">
            <a:avLst/>
          </a:prstGeom>
        </p:spPr>
      </p:pic>
    </p:spTree>
    <p:extLst>
      <p:ext uri="{BB962C8B-B14F-4D97-AF65-F5344CB8AC3E}">
        <p14:creationId xmlns:p14="http://schemas.microsoft.com/office/powerpoint/2010/main" val="539632396"/>
      </p:ext>
    </p:extLst>
  </p:cSld>
  <p:clrMapOvr>
    <a:masterClrMapping/>
  </p:clrMapOvr>
  <p:transition spd="med">
    <p:wipe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432E-3282-4A8D-A175-19C404B9D2AC}"/>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E1D05804-5A76-4374-977F-8D8655312AB7}"/>
              </a:ext>
            </a:extLst>
          </p:cNvPr>
          <p:cNvSpPr>
            <a:spLocks noGrp="1"/>
          </p:cNvSpPr>
          <p:nvPr>
            <p:ph type="body" idx="1"/>
          </p:nvPr>
        </p:nvSpPr>
        <p:spPr>
          <a:xfrm>
            <a:off x="2286000" y="4495801"/>
            <a:ext cx="6134986" cy="475034"/>
          </a:xfrm>
        </p:spPr>
        <p:txBody>
          <a:bodyPr>
            <a:normAutofit/>
          </a:bodyPr>
          <a:lstStyle/>
          <a:p>
            <a:r>
              <a:rPr lang="en-US" sz="1800" dirty="0"/>
              <a:t>Fact sheets, reports, podcasts, etc… to support your advocacy</a:t>
            </a:r>
          </a:p>
        </p:txBody>
      </p:sp>
      <p:sp>
        <p:nvSpPr>
          <p:cNvPr id="4" name="Slide Number Placeholder 3">
            <a:extLst>
              <a:ext uri="{FF2B5EF4-FFF2-40B4-BE49-F238E27FC236}">
                <a16:creationId xmlns:a16="http://schemas.microsoft.com/office/drawing/2014/main" id="{1CF9ED51-D401-42A6-91E4-EE4E24F23897}"/>
              </a:ext>
            </a:extLst>
          </p:cNvPr>
          <p:cNvSpPr>
            <a:spLocks noGrp="1"/>
          </p:cNvSpPr>
          <p:nvPr>
            <p:ph type="sldNum" sz="quarter" idx="12"/>
          </p:nvPr>
        </p:nvSpPr>
        <p:spPr/>
        <p:txBody>
          <a:bodyPr/>
          <a:lstStyle/>
          <a:p>
            <a:fld id="{5328F43C-AB59-C64B-8C71-A4089041536E}" type="slidenum">
              <a:rPr lang="en-US" smtClean="0"/>
              <a:pPr/>
              <a:t>30</a:t>
            </a:fld>
            <a:endParaRPr lang="en-US"/>
          </a:p>
        </p:txBody>
      </p:sp>
    </p:spTree>
    <p:extLst>
      <p:ext uri="{BB962C8B-B14F-4D97-AF65-F5344CB8AC3E}">
        <p14:creationId xmlns:p14="http://schemas.microsoft.com/office/powerpoint/2010/main" val="3848568108"/>
      </p:ext>
    </p:extLst>
  </p:cSld>
  <p:clrMapOvr>
    <a:masterClrMapping/>
  </p:clrMapOvr>
  <p:transition spd="med">
    <p:wipe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3975-109A-5040-BA8E-9F32FAA3597B}"/>
              </a:ext>
            </a:extLst>
          </p:cNvPr>
          <p:cNvSpPr>
            <a:spLocks noGrp="1"/>
          </p:cNvSpPr>
          <p:nvPr>
            <p:ph type="title"/>
          </p:nvPr>
        </p:nvSpPr>
        <p:spPr>
          <a:xfrm>
            <a:off x="498473" y="242234"/>
            <a:ext cx="7556313" cy="1116106"/>
          </a:xfrm>
        </p:spPr>
        <p:txBody>
          <a:bodyPr/>
          <a:lstStyle/>
          <a:p>
            <a:r>
              <a:rPr lang="en-US" sz="3200"/>
              <a:t>Learning Center</a:t>
            </a:r>
          </a:p>
        </p:txBody>
      </p:sp>
      <p:pic>
        <p:nvPicPr>
          <p:cNvPr id="6" name="Content Placeholder 5">
            <a:extLst>
              <a:ext uri="{FF2B5EF4-FFF2-40B4-BE49-F238E27FC236}">
                <a16:creationId xmlns:a16="http://schemas.microsoft.com/office/drawing/2014/main" id="{E3D2E9E7-CC55-ED42-85D5-EAD1029A891C}"/>
              </a:ext>
            </a:extLst>
          </p:cNvPr>
          <p:cNvPicPr>
            <a:picLocks noGrp="1" noChangeAspect="1"/>
          </p:cNvPicPr>
          <p:nvPr>
            <p:ph idx="1"/>
          </p:nvPr>
        </p:nvPicPr>
        <p:blipFill>
          <a:blip r:embed="rId2"/>
          <a:srcRect/>
          <a:stretch/>
        </p:blipFill>
        <p:spPr>
          <a:xfrm>
            <a:off x="722359" y="882955"/>
            <a:ext cx="7332427" cy="4960525"/>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E8B96A4D-D758-9448-9263-6211A045A13E}"/>
              </a:ext>
            </a:extLst>
          </p:cNvPr>
          <p:cNvSpPr>
            <a:spLocks noGrp="1"/>
          </p:cNvSpPr>
          <p:nvPr>
            <p:ph type="sldNum" sz="quarter" idx="12"/>
          </p:nvPr>
        </p:nvSpPr>
        <p:spPr/>
        <p:txBody>
          <a:bodyPr/>
          <a:lstStyle/>
          <a:p>
            <a:fld id="{5328F43C-AB59-C64B-8C71-A4089041536E}" type="slidenum">
              <a:rPr lang="en-US" smtClean="0"/>
              <a:pPr/>
              <a:t>31</a:t>
            </a:fld>
            <a:endParaRPr lang="en-US"/>
          </a:p>
        </p:txBody>
      </p:sp>
      <p:sp>
        <p:nvSpPr>
          <p:cNvPr id="3" name="TextBox 2">
            <a:extLst>
              <a:ext uri="{FF2B5EF4-FFF2-40B4-BE49-F238E27FC236}">
                <a16:creationId xmlns:a16="http://schemas.microsoft.com/office/drawing/2014/main" id="{BF4E7C64-A8DD-864C-B27A-74DCDBA4A4D5}"/>
              </a:ext>
            </a:extLst>
          </p:cNvPr>
          <p:cNvSpPr txBox="1"/>
          <p:nvPr/>
        </p:nvSpPr>
        <p:spPr>
          <a:xfrm>
            <a:off x="722359" y="5975045"/>
            <a:ext cx="7409270" cy="461665"/>
          </a:xfrm>
          <a:prstGeom prst="rect">
            <a:avLst/>
          </a:prstGeom>
          <a:noFill/>
        </p:spPr>
        <p:txBody>
          <a:bodyPr wrap="square" rtlCol="0">
            <a:spAutoFit/>
          </a:bodyPr>
          <a:lstStyle/>
          <a:p>
            <a:pPr algn="ctr"/>
            <a:r>
              <a:rPr lang="en-US" sz="2400" b="1" dirty="0">
                <a:hlinkClick r:id="rId3"/>
              </a:rPr>
              <a:t>www.nursinghome411.org/learning-center/</a:t>
            </a:r>
            <a:endParaRPr lang="en-US" sz="2400" b="1" dirty="0"/>
          </a:p>
        </p:txBody>
      </p:sp>
    </p:spTree>
    <p:extLst>
      <p:ext uri="{BB962C8B-B14F-4D97-AF65-F5344CB8AC3E}">
        <p14:creationId xmlns:p14="http://schemas.microsoft.com/office/powerpoint/2010/main" val="110010453"/>
      </p:ext>
    </p:extLst>
  </p:cSld>
  <p:clrMapOvr>
    <a:masterClrMapping/>
  </p:clrMapOvr>
  <p:transition spd="med">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6B98-7690-2A4B-8573-507BB0C2DA90}"/>
              </a:ext>
            </a:extLst>
          </p:cNvPr>
          <p:cNvSpPr>
            <a:spLocks noGrp="1"/>
          </p:cNvSpPr>
          <p:nvPr>
            <p:ph type="title"/>
          </p:nvPr>
        </p:nvSpPr>
        <p:spPr>
          <a:xfrm>
            <a:off x="498518" y="257698"/>
            <a:ext cx="7807282" cy="1116106"/>
          </a:xfrm>
        </p:spPr>
        <p:txBody>
          <a:bodyPr/>
          <a:lstStyle/>
          <a:p>
            <a:r>
              <a:rPr lang="en-US" sz="2800" dirty="0"/>
              <a:t>LTCCC Factsheet: Informed Consent</a:t>
            </a:r>
          </a:p>
        </p:txBody>
      </p:sp>
      <p:pic>
        <p:nvPicPr>
          <p:cNvPr id="7" name="Content Placeholder 6">
            <a:extLst>
              <a:ext uri="{FF2B5EF4-FFF2-40B4-BE49-F238E27FC236}">
                <a16:creationId xmlns:a16="http://schemas.microsoft.com/office/drawing/2014/main" id="{C09B7197-30A7-4046-8403-82C200D7AD59}"/>
              </a:ext>
            </a:extLst>
          </p:cNvPr>
          <p:cNvPicPr>
            <a:picLocks noGrp="1" noChangeAspect="1"/>
          </p:cNvPicPr>
          <p:nvPr>
            <p:ph sz="half" idx="1"/>
          </p:nvPr>
        </p:nvPicPr>
        <p:blipFill>
          <a:blip r:embed="rId2"/>
          <a:srcRect/>
          <a:stretch/>
        </p:blipFill>
        <p:spPr>
          <a:xfrm>
            <a:off x="409668" y="1062713"/>
            <a:ext cx="3832961" cy="4960302"/>
          </a:xfrm>
          <a:ln>
            <a:solidFill>
              <a:schemeClr val="accent1"/>
            </a:solidFill>
          </a:ln>
        </p:spPr>
      </p:pic>
      <p:pic>
        <p:nvPicPr>
          <p:cNvPr id="9" name="Content Placeholder 8">
            <a:extLst>
              <a:ext uri="{FF2B5EF4-FFF2-40B4-BE49-F238E27FC236}">
                <a16:creationId xmlns:a16="http://schemas.microsoft.com/office/drawing/2014/main" id="{B6603253-FB63-EF49-B1B1-C17F26114D11}"/>
              </a:ext>
            </a:extLst>
          </p:cNvPr>
          <p:cNvPicPr>
            <a:picLocks noGrp="1" noChangeAspect="1"/>
          </p:cNvPicPr>
          <p:nvPr>
            <p:ph sz="half" idx="2"/>
          </p:nvPr>
        </p:nvPicPr>
        <p:blipFill>
          <a:blip r:embed="rId3"/>
          <a:srcRect/>
          <a:stretch/>
        </p:blipFill>
        <p:spPr>
          <a:xfrm>
            <a:off x="4493598" y="1088604"/>
            <a:ext cx="3812202" cy="4908521"/>
          </a:xfrm>
          <a:ln>
            <a:solidFill>
              <a:schemeClr val="accent1"/>
            </a:solidFill>
          </a:ln>
        </p:spPr>
      </p:pic>
      <p:sp>
        <p:nvSpPr>
          <p:cNvPr id="5" name="Slide Number Placeholder 4">
            <a:extLst>
              <a:ext uri="{FF2B5EF4-FFF2-40B4-BE49-F238E27FC236}">
                <a16:creationId xmlns:a16="http://schemas.microsoft.com/office/drawing/2014/main" id="{4705054F-A8CA-394D-98C4-42D808713EBB}"/>
              </a:ext>
            </a:extLst>
          </p:cNvPr>
          <p:cNvSpPr>
            <a:spLocks noGrp="1"/>
          </p:cNvSpPr>
          <p:nvPr>
            <p:ph type="sldNum" sz="quarter" idx="12"/>
          </p:nvPr>
        </p:nvSpPr>
        <p:spPr/>
        <p:txBody>
          <a:bodyPr/>
          <a:lstStyle/>
          <a:p>
            <a:fld id="{5328F43C-AB59-C64B-8C71-A4089041536E}" type="slidenum">
              <a:rPr lang="en-US" smtClean="0"/>
              <a:pPr/>
              <a:t>32</a:t>
            </a:fld>
            <a:endParaRPr lang="en-US"/>
          </a:p>
        </p:txBody>
      </p:sp>
      <p:sp>
        <p:nvSpPr>
          <p:cNvPr id="6" name="Rectangle 5">
            <a:extLst>
              <a:ext uri="{FF2B5EF4-FFF2-40B4-BE49-F238E27FC236}">
                <a16:creationId xmlns:a16="http://schemas.microsoft.com/office/drawing/2014/main" id="{B968CA8B-7BBB-482C-A7E0-34C24EBFC351}"/>
              </a:ext>
            </a:extLst>
          </p:cNvPr>
          <p:cNvSpPr/>
          <p:nvPr/>
        </p:nvSpPr>
        <p:spPr>
          <a:xfrm>
            <a:off x="576943" y="6074229"/>
            <a:ext cx="8058010" cy="5415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u="sng" dirty="0">
                <a:solidFill>
                  <a:schemeClr val="bg1"/>
                </a:solidFill>
              </a:rPr>
              <a:t>nursinghome411.org/learning-center/fact-sheets/ </a:t>
            </a:r>
          </a:p>
        </p:txBody>
      </p:sp>
    </p:spTree>
    <p:extLst>
      <p:ext uri="{BB962C8B-B14F-4D97-AF65-F5344CB8AC3E}">
        <p14:creationId xmlns:p14="http://schemas.microsoft.com/office/powerpoint/2010/main" val="3115008936"/>
      </p:ext>
    </p:extLst>
  </p:cSld>
  <p:clrMapOvr>
    <a:masterClrMapping/>
  </p:clrMapOvr>
  <p:transition spd="med">
    <p:wipe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3975-109A-5040-BA8E-9F32FAA3597B}"/>
              </a:ext>
            </a:extLst>
          </p:cNvPr>
          <p:cNvSpPr>
            <a:spLocks noGrp="1"/>
          </p:cNvSpPr>
          <p:nvPr>
            <p:ph type="title"/>
          </p:nvPr>
        </p:nvSpPr>
        <p:spPr>
          <a:xfrm>
            <a:off x="498473" y="242234"/>
            <a:ext cx="7556313" cy="1116106"/>
          </a:xfrm>
        </p:spPr>
        <p:txBody>
          <a:bodyPr/>
          <a:lstStyle/>
          <a:p>
            <a:r>
              <a:rPr lang="en-US" sz="3200" dirty="0"/>
              <a:t>Family &amp; Ombudsman Resource Center</a:t>
            </a:r>
          </a:p>
        </p:txBody>
      </p:sp>
      <p:pic>
        <p:nvPicPr>
          <p:cNvPr id="6" name="Content Placeholder 5">
            <a:extLst>
              <a:ext uri="{FF2B5EF4-FFF2-40B4-BE49-F238E27FC236}">
                <a16:creationId xmlns:a16="http://schemas.microsoft.com/office/drawing/2014/main" id="{E3D2E9E7-CC55-ED42-85D5-EAD1029A891C}"/>
              </a:ext>
            </a:extLst>
          </p:cNvPr>
          <p:cNvPicPr>
            <a:picLocks noGrp="1" noChangeAspect="1"/>
          </p:cNvPicPr>
          <p:nvPr>
            <p:ph idx="1"/>
          </p:nvPr>
        </p:nvPicPr>
        <p:blipFill>
          <a:blip r:embed="rId2"/>
          <a:srcRect/>
          <a:stretch/>
        </p:blipFill>
        <p:spPr>
          <a:xfrm>
            <a:off x="639272" y="1058922"/>
            <a:ext cx="6425557" cy="4713638"/>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E8B96A4D-D758-9448-9263-6211A045A13E}"/>
              </a:ext>
            </a:extLst>
          </p:cNvPr>
          <p:cNvSpPr>
            <a:spLocks noGrp="1"/>
          </p:cNvSpPr>
          <p:nvPr>
            <p:ph type="sldNum" sz="quarter" idx="12"/>
          </p:nvPr>
        </p:nvSpPr>
        <p:spPr/>
        <p:txBody>
          <a:bodyPr/>
          <a:lstStyle/>
          <a:p>
            <a:fld id="{5328F43C-AB59-C64B-8C71-A4089041536E}" type="slidenum">
              <a:rPr lang="en-US" smtClean="0"/>
              <a:pPr/>
              <a:t>33</a:t>
            </a:fld>
            <a:endParaRPr lang="en-US"/>
          </a:p>
        </p:txBody>
      </p:sp>
      <p:sp>
        <p:nvSpPr>
          <p:cNvPr id="3" name="Rectangle 2">
            <a:extLst>
              <a:ext uri="{FF2B5EF4-FFF2-40B4-BE49-F238E27FC236}">
                <a16:creationId xmlns:a16="http://schemas.microsoft.com/office/drawing/2014/main" id="{F3025128-9708-2C4E-A0DC-B272FB3BCD3A}"/>
              </a:ext>
            </a:extLst>
          </p:cNvPr>
          <p:cNvSpPr/>
          <p:nvPr/>
        </p:nvSpPr>
        <p:spPr>
          <a:xfrm>
            <a:off x="576943" y="6074229"/>
            <a:ext cx="6487886" cy="5415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www.nursinghome411.org/families-ombudsmen/</a:t>
            </a:r>
            <a:endParaRPr lang="en-US" sz="2000" b="1" dirty="0">
              <a:solidFill>
                <a:schemeClr val="bg1"/>
              </a:solidFill>
            </a:endParaRPr>
          </a:p>
        </p:txBody>
      </p:sp>
      <p:sp>
        <p:nvSpPr>
          <p:cNvPr id="5" name="Pentagon 4">
            <a:extLst>
              <a:ext uri="{FF2B5EF4-FFF2-40B4-BE49-F238E27FC236}">
                <a16:creationId xmlns:a16="http://schemas.microsoft.com/office/drawing/2014/main" id="{F1AAB637-AEBC-294C-B2B2-8B3904E8A3BA}"/>
              </a:ext>
            </a:extLst>
          </p:cNvPr>
          <p:cNvSpPr/>
          <p:nvPr/>
        </p:nvSpPr>
        <p:spPr>
          <a:xfrm flipH="1">
            <a:off x="6907266" y="4139218"/>
            <a:ext cx="2056267" cy="2598937"/>
          </a:xfrm>
          <a:prstGeom prst="homePlat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Sign-up for LTCCC’s Family Council Zoom Meeting Room!</a:t>
            </a:r>
          </a:p>
        </p:txBody>
      </p:sp>
      <p:sp>
        <p:nvSpPr>
          <p:cNvPr id="7" name="Oval 6">
            <a:extLst>
              <a:ext uri="{FF2B5EF4-FFF2-40B4-BE49-F238E27FC236}">
                <a16:creationId xmlns:a16="http://schemas.microsoft.com/office/drawing/2014/main" id="{0C0394EB-9B63-4472-9CFD-AE848216EC60}"/>
              </a:ext>
            </a:extLst>
          </p:cNvPr>
          <p:cNvSpPr/>
          <p:nvPr/>
        </p:nvSpPr>
        <p:spPr>
          <a:xfrm>
            <a:off x="5008562" y="5300032"/>
            <a:ext cx="1795009" cy="315019"/>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43464"/>
      </p:ext>
    </p:extLst>
  </p:cSld>
  <p:clrMapOvr>
    <a:masterClrMapping/>
  </p:clrMapOvr>
  <p:transition spd="med">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3975-109A-5040-BA8E-9F32FAA3597B}"/>
              </a:ext>
            </a:extLst>
          </p:cNvPr>
          <p:cNvSpPr>
            <a:spLocks noGrp="1"/>
          </p:cNvSpPr>
          <p:nvPr>
            <p:ph type="title"/>
          </p:nvPr>
        </p:nvSpPr>
        <p:spPr>
          <a:xfrm>
            <a:off x="498473" y="242234"/>
            <a:ext cx="7556313" cy="1116106"/>
          </a:xfrm>
        </p:spPr>
        <p:txBody>
          <a:bodyPr/>
          <a:lstStyle/>
          <a:p>
            <a:r>
              <a:rPr lang="en-US" sz="3200" dirty="0"/>
              <a:t>Forms &amp; Tools for Resident-Centered Advocacy</a:t>
            </a:r>
          </a:p>
        </p:txBody>
      </p:sp>
      <p:pic>
        <p:nvPicPr>
          <p:cNvPr id="6" name="Content Placeholder 5">
            <a:extLst>
              <a:ext uri="{FF2B5EF4-FFF2-40B4-BE49-F238E27FC236}">
                <a16:creationId xmlns:a16="http://schemas.microsoft.com/office/drawing/2014/main" id="{E3D2E9E7-CC55-ED42-85D5-EAD1029A891C}"/>
              </a:ext>
            </a:extLst>
          </p:cNvPr>
          <p:cNvPicPr>
            <a:picLocks noGrp="1" noChangeAspect="1"/>
          </p:cNvPicPr>
          <p:nvPr>
            <p:ph idx="1"/>
          </p:nvPr>
        </p:nvPicPr>
        <p:blipFill>
          <a:blip r:embed="rId2"/>
          <a:srcRect/>
          <a:stretch/>
        </p:blipFill>
        <p:spPr>
          <a:xfrm>
            <a:off x="979731" y="1273500"/>
            <a:ext cx="6286492" cy="4504566"/>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E8B96A4D-D758-9448-9263-6211A045A13E}"/>
              </a:ext>
            </a:extLst>
          </p:cNvPr>
          <p:cNvSpPr>
            <a:spLocks noGrp="1"/>
          </p:cNvSpPr>
          <p:nvPr>
            <p:ph type="sldNum" sz="quarter" idx="12"/>
          </p:nvPr>
        </p:nvSpPr>
        <p:spPr/>
        <p:txBody>
          <a:bodyPr/>
          <a:lstStyle/>
          <a:p>
            <a:fld id="{5328F43C-AB59-C64B-8C71-A4089041536E}" type="slidenum">
              <a:rPr lang="en-US" smtClean="0"/>
              <a:pPr/>
              <a:t>34</a:t>
            </a:fld>
            <a:endParaRPr lang="en-US"/>
          </a:p>
        </p:txBody>
      </p:sp>
      <p:sp>
        <p:nvSpPr>
          <p:cNvPr id="8" name="Rectangle 7">
            <a:extLst>
              <a:ext uri="{FF2B5EF4-FFF2-40B4-BE49-F238E27FC236}">
                <a16:creationId xmlns:a16="http://schemas.microsoft.com/office/drawing/2014/main" id="{DE88A388-EBC7-4BA0-9229-001A0E3D5D1B}"/>
              </a:ext>
            </a:extLst>
          </p:cNvPr>
          <p:cNvSpPr/>
          <p:nvPr/>
        </p:nvSpPr>
        <p:spPr>
          <a:xfrm>
            <a:off x="576943" y="6074229"/>
            <a:ext cx="8058010" cy="5415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https://nursinghome411.org/forms-tools-resident-centered-advocacy/</a:t>
            </a:r>
            <a:endParaRPr lang="en-US" sz="2000" b="1" dirty="0">
              <a:solidFill>
                <a:schemeClr val="bg1"/>
              </a:solidFill>
            </a:endParaRPr>
          </a:p>
        </p:txBody>
      </p:sp>
    </p:spTree>
    <p:extLst>
      <p:ext uri="{BB962C8B-B14F-4D97-AF65-F5344CB8AC3E}">
        <p14:creationId xmlns:p14="http://schemas.microsoft.com/office/powerpoint/2010/main" val="3646704836"/>
      </p:ext>
    </p:extLst>
  </p:cSld>
  <p:clrMapOvr>
    <a:masterClrMapping/>
  </p:clrMapOvr>
  <p:transition spd="med">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7E36-13A3-0C41-B577-B3E9BBB35F54}"/>
              </a:ext>
            </a:extLst>
          </p:cNvPr>
          <p:cNvSpPr>
            <a:spLocks noGrp="1"/>
          </p:cNvSpPr>
          <p:nvPr>
            <p:ph type="title"/>
          </p:nvPr>
        </p:nvSpPr>
        <p:spPr>
          <a:xfrm>
            <a:off x="501165" y="290393"/>
            <a:ext cx="7556313" cy="441445"/>
          </a:xfrm>
        </p:spPr>
        <p:txBody>
          <a:bodyPr/>
          <a:lstStyle/>
          <a:p>
            <a:endParaRPr lang="en-US" dirty="0"/>
          </a:p>
        </p:txBody>
      </p:sp>
      <p:sp>
        <p:nvSpPr>
          <p:cNvPr id="3" name="Content Placeholder 2">
            <a:extLst>
              <a:ext uri="{FF2B5EF4-FFF2-40B4-BE49-F238E27FC236}">
                <a16:creationId xmlns:a16="http://schemas.microsoft.com/office/drawing/2014/main" id="{7161E74A-E560-C94A-B58B-E372051003D0}"/>
              </a:ext>
            </a:extLst>
          </p:cNvPr>
          <p:cNvSpPr>
            <a:spLocks noGrp="1"/>
          </p:cNvSpPr>
          <p:nvPr>
            <p:ph sz="half" idx="2"/>
          </p:nvPr>
        </p:nvSpPr>
        <p:spPr>
          <a:xfrm>
            <a:off x="497541" y="1765567"/>
            <a:ext cx="3657600" cy="4360595"/>
          </a:xfrm>
        </p:spPr>
        <p:txBody>
          <a:bodyPr>
            <a:normAutofit fontScale="92500" lnSpcReduction="10000"/>
          </a:bodyPr>
          <a:lstStyle/>
          <a:p>
            <a:pPr marL="0" indent="0">
              <a:buNone/>
            </a:pPr>
            <a:r>
              <a:rPr lang="en-US" b="1" dirty="0">
                <a:solidFill>
                  <a:schemeClr val="accent2"/>
                </a:solidFill>
              </a:rPr>
              <a:t>Available on Spotify, Apple Podcasts, and </a:t>
            </a:r>
            <a:r>
              <a:rPr lang="en-US" b="1" u="sng" dirty="0">
                <a:solidFill>
                  <a:schemeClr val="accent2"/>
                </a:solidFill>
              </a:rPr>
              <a:t>nursinghome411.org/podcast</a:t>
            </a:r>
            <a:r>
              <a:rPr lang="en-US" b="1" dirty="0">
                <a:solidFill>
                  <a:schemeClr val="accent2"/>
                </a:solidFill>
              </a:rPr>
              <a:t>/.  </a:t>
            </a:r>
          </a:p>
          <a:p>
            <a:r>
              <a:rPr lang="en-US" dirty="0"/>
              <a:t>How Ombudsmen Are a Conduit for Nursing Home Residents</a:t>
            </a:r>
          </a:p>
          <a:p>
            <a:r>
              <a:rPr lang="en-US" dirty="0"/>
              <a:t>‘It takes a team. A family’: How a Baltimore nursing home has kept out the coronavirus</a:t>
            </a:r>
          </a:p>
          <a:p>
            <a:r>
              <a:rPr lang="en-US" dirty="0"/>
              <a:t>‘The Eyes, Ears, and Voice’: Why Nursing Home Visitation Saves Lives</a:t>
            </a:r>
          </a:p>
          <a:p>
            <a:r>
              <a:rPr lang="en-US" dirty="0"/>
              <a:t>Mice, Mold, and Mystery Debris: Journalist Marjie Lundstrom on the Rampant Food Safety Violations in Nursing Homes</a:t>
            </a:r>
          </a:p>
          <a:p>
            <a:endParaRPr lang="en-US" dirty="0"/>
          </a:p>
        </p:txBody>
      </p:sp>
      <p:sp>
        <p:nvSpPr>
          <p:cNvPr id="4" name="Content Placeholder 3">
            <a:extLst>
              <a:ext uri="{FF2B5EF4-FFF2-40B4-BE49-F238E27FC236}">
                <a16:creationId xmlns:a16="http://schemas.microsoft.com/office/drawing/2014/main" id="{5DD1DC76-0901-F64F-BC23-1B4E5B6DE188}"/>
              </a:ext>
            </a:extLst>
          </p:cNvPr>
          <p:cNvSpPr>
            <a:spLocks noGrp="1"/>
          </p:cNvSpPr>
          <p:nvPr>
            <p:ph sz="quarter" idx="4"/>
          </p:nvPr>
        </p:nvSpPr>
        <p:spPr>
          <a:xfrm>
            <a:off x="4399878" y="1765567"/>
            <a:ext cx="3657600" cy="4360595"/>
          </a:xfrm>
        </p:spPr>
        <p:txBody>
          <a:bodyPr>
            <a:normAutofit/>
          </a:bodyPr>
          <a:lstStyle/>
          <a:p>
            <a:pPr marL="0" indent="0">
              <a:buNone/>
            </a:pPr>
            <a:r>
              <a:rPr lang="en-US" sz="1700" dirty="0"/>
              <a:t>LTCCC holds monthly webinars on the 3</a:t>
            </a:r>
            <a:r>
              <a:rPr lang="en-US" sz="1700" baseline="30000" dirty="0"/>
              <a:t>rd</a:t>
            </a:r>
            <a:r>
              <a:rPr lang="en-US" sz="1700" dirty="0"/>
              <a:t> Tuesday of the month @1pm Eastern.  All programs are free and we welcome LTCOPs to use these programs for trainings. Email </a:t>
            </a:r>
            <a:r>
              <a:rPr lang="en-US" sz="1700" dirty="0">
                <a:hlinkClick r:id="rId2"/>
              </a:rPr>
              <a:t>sara@ltccc.org</a:t>
            </a:r>
            <a:r>
              <a:rPr lang="en-US" sz="1700" dirty="0"/>
              <a:t> for more info.</a:t>
            </a:r>
          </a:p>
          <a:p>
            <a:pPr marL="0" indent="0">
              <a:buNone/>
            </a:pPr>
            <a:r>
              <a:rPr lang="en-US" sz="1700" b="1" dirty="0">
                <a:solidFill>
                  <a:schemeClr val="accent2"/>
                </a:solidFill>
              </a:rPr>
              <a:t>To register for a webinar, visit </a:t>
            </a:r>
            <a:r>
              <a:rPr lang="en-US" sz="1700" b="1" dirty="0">
                <a:solidFill>
                  <a:schemeClr val="accent2"/>
                </a:solidFill>
                <a:hlinkClick r:id="rId3">
                  <a:extLst>
                    <a:ext uri="{A12FA001-AC4F-418D-AE19-62706E023703}">
                      <ahyp:hlinkClr xmlns:ahyp="http://schemas.microsoft.com/office/drawing/2018/hyperlinkcolor" val="tx"/>
                    </a:ext>
                  </a:extLst>
                </a:hlinkClick>
              </a:rPr>
              <a:t>nursinghome411.org/learning-center/webinars-events/</a:t>
            </a:r>
            <a:r>
              <a:rPr lang="en-US" sz="1700" b="1" dirty="0">
                <a:solidFill>
                  <a:schemeClr val="accent2"/>
                </a:solidFill>
              </a:rPr>
              <a:t>. </a:t>
            </a:r>
          </a:p>
          <a:p>
            <a:pPr marL="0" indent="0">
              <a:buNone/>
            </a:pPr>
            <a:r>
              <a:rPr lang="en-US" sz="1700" u="sng" dirty="0"/>
              <a:t>Coming up on 2/16/21</a:t>
            </a:r>
            <a:r>
              <a:rPr lang="en-US" sz="1700" dirty="0"/>
              <a:t>: The Inappropriate Institutionalization of People with Mental Illness</a:t>
            </a:r>
          </a:p>
          <a:p>
            <a:endParaRPr lang="en-US" dirty="0"/>
          </a:p>
        </p:txBody>
      </p:sp>
      <p:sp>
        <p:nvSpPr>
          <p:cNvPr id="5" name="Slide Number Placeholder 4">
            <a:extLst>
              <a:ext uri="{FF2B5EF4-FFF2-40B4-BE49-F238E27FC236}">
                <a16:creationId xmlns:a16="http://schemas.microsoft.com/office/drawing/2014/main" id="{A73830C7-97BA-1C43-92AD-2997DB5746D8}"/>
              </a:ext>
            </a:extLst>
          </p:cNvPr>
          <p:cNvSpPr>
            <a:spLocks noGrp="1"/>
          </p:cNvSpPr>
          <p:nvPr>
            <p:ph type="sldNum" sz="quarter" idx="12"/>
          </p:nvPr>
        </p:nvSpPr>
        <p:spPr/>
        <p:txBody>
          <a:bodyPr/>
          <a:lstStyle/>
          <a:p>
            <a:fld id="{5328F43C-AB59-C64B-8C71-A4089041536E}" type="slidenum">
              <a:rPr lang="en-US" smtClean="0"/>
              <a:pPr/>
              <a:t>35</a:t>
            </a:fld>
            <a:endParaRPr lang="en-US"/>
          </a:p>
        </p:txBody>
      </p:sp>
      <p:sp>
        <p:nvSpPr>
          <p:cNvPr id="6" name="Text Placeholder 5">
            <a:extLst>
              <a:ext uri="{FF2B5EF4-FFF2-40B4-BE49-F238E27FC236}">
                <a16:creationId xmlns:a16="http://schemas.microsoft.com/office/drawing/2014/main" id="{382B4584-C80D-F149-8B7B-DE3A2587E402}"/>
              </a:ext>
            </a:extLst>
          </p:cNvPr>
          <p:cNvSpPr>
            <a:spLocks noGrp="1"/>
          </p:cNvSpPr>
          <p:nvPr>
            <p:ph type="body" idx="1"/>
          </p:nvPr>
        </p:nvSpPr>
        <p:spPr>
          <a:xfrm>
            <a:off x="497541" y="1442838"/>
            <a:ext cx="3657600" cy="322729"/>
          </a:xfrm>
        </p:spPr>
        <p:txBody>
          <a:bodyPr/>
          <a:lstStyle/>
          <a:p>
            <a:r>
              <a:rPr lang="en-US" dirty="0"/>
              <a:t>Podcasts</a:t>
            </a:r>
          </a:p>
        </p:txBody>
      </p:sp>
      <p:sp>
        <p:nvSpPr>
          <p:cNvPr id="7" name="Text Placeholder 6">
            <a:extLst>
              <a:ext uri="{FF2B5EF4-FFF2-40B4-BE49-F238E27FC236}">
                <a16:creationId xmlns:a16="http://schemas.microsoft.com/office/drawing/2014/main" id="{EBB1FB9E-FF15-784B-A93F-2FDE50519C2E}"/>
              </a:ext>
            </a:extLst>
          </p:cNvPr>
          <p:cNvSpPr>
            <a:spLocks noGrp="1"/>
          </p:cNvSpPr>
          <p:nvPr>
            <p:ph type="body" sz="quarter" idx="3"/>
          </p:nvPr>
        </p:nvSpPr>
        <p:spPr>
          <a:xfrm>
            <a:off x="4399878" y="1442838"/>
            <a:ext cx="3657600" cy="322729"/>
          </a:xfrm>
          <a:solidFill>
            <a:schemeClr val="accent2"/>
          </a:solidFill>
        </p:spPr>
        <p:txBody>
          <a:bodyPr/>
          <a:lstStyle/>
          <a:p>
            <a:r>
              <a:rPr lang="en-US" dirty="0"/>
              <a:t>Webinars</a:t>
            </a:r>
          </a:p>
        </p:txBody>
      </p:sp>
    </p:spTree>
    <p:extLst>
      <p:ext uri="{BB962C8B-B14F-4D97-AF65-F5344CB8AC3E}">
        <p14:creationId xmlns:p14="http://schemas.microsoft.com/office/powerpoint/2010/main" val="2377209298"/>
      </p:ext>
    </p:extLst>
  </p:cSld>
  <p:clrMapOvr>
    <a:masterClrMapping/>
  </p:clrMapOvr>
  <p:transition spd="med">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42234"/>
            <a:ext cx="7556313" cy="1091266"/>
          </a:xfrm>
        </p:spPr>
        <p:txBody>
          <a:bodyPr/>
          <a:lstStyle/>
          <a:p>
            <a:pPr algn="ctr"/>
            <a:r>
              <a:rPr lang="en-US" b="1" dirty="0">
                <a:solidFill>
                  <a:schemeClr val="accent2"/>
                </a:solidFill>
                <a:latin typeface="Calibri" charset="0"/>
                <a:ea typeface="Calibri" charset="0"/>
                <a:cs typeface="Calibri" charset="0"/>
              </a:rPr>
              <a:t>Thank You!</a:t>
            </a:r>
          </a:p>
        </p:txBody>
      </p:sp>
      <p:sp>
        <p:nvSpPr>
          <p:cNvPr id="5" name="Content Placeholder 4"/>
          <p:cNvSpPr>
            <a:spLocks noGrp="1"/>
          </p:cNvSpPr>
          <p:nvPr>
            <p:ph idx="1"/>
          </p:nvPr>
        </p:nvSpPr>
        <p:spPr>
          <a:xfrm>
            <a:off x="498473" y="937488"/>
            <a:ext cx="7688597" cy="5678277"/>
          </a:xfrm>
        </p:spPr>
        <p:txBody>
          <a:bodyPr>
            <a:normAutofit/>
          </a:bodyPr>
          <a:lstStyle/>
          <a:p>
            <a:pPr marL="0" indent="0">
              <a:lnSpc>
                <a:spcPct val="110000"/>
              </a:lnSpc>
              <a:spcBef>
                <a:spcPts val="300"/>
              </a:spcBef>
              <a:spcAft>
                <a:spcPts val="600"/>
              </a:spcAft>
              <a:buNone/>
            </a:pPr>
            <a:r>
              <a:rPr lang="en-US" sz="2800" dirty="0">
                <a:latin typeface="Calibri" charset="0"/>
                <a:ea typeface="Calibri" charset="0"/>
                <a:cs typeface="Calibri" charset="0"/>
              </a:rPr>
              <a:t>Visit </a:t>
            </a:r>
            <a:r>
              <a:rPr lang="en-US" sz="2800" b="1" dirty="0">
                <a:latin typeface="Calibri" charset="0"/>
                <a:ea typeface="Calibri" charset="0"/>
                <a:cs typeface="Calibri" charset="0"/>
              </a:rPr>
              <a:t>https://nursinghome411.org/join/ </a:t>
            </a:r>
            <a:r>
              <a:rPr lang="en-US" sz="2800" dirty="0">
                <a:latin typeface="Calibri" charset="0"/>
                <a:ea typeface="Calibri" charset="0"/>
                <a:cs typeface="Calibri" charset="0"/>
              </a:rPr>
              <a:t>or call  </a:t>
            </a:r>
            <a:r>
              <a:rPr lang="en-US" sz="2800" b="1" dirty="0">
                <a:latin typeface="Calibri" charset="0"/>
                <a:ea typeface="Calibri" charset="0"/>
                <a:cs typeface="Calibri" charset="0"/>
              </a:rPr>
              <a:t>212-385-0355</a:t>
            </a:r>
            <a:r>
              <a:rPr lang="en-US" sz="2800" dirty="0">
                <a:latin typeface="Calibri" charset="0"/>
                <a:ea typeface="Calibri" charset="0"/>
                <a:cs typeface="Calibri" charset="0"/>
              </a:rPr>
              <a:t> if you would like to</a:t>
            </a:r>
            <a:r>
              <a:rPr lang="is-IS" sz="2800" dirty="0">
                <a:latin typeface="Calibri" charset="0"/>
                <a:ea typeface="Calibri" charset="0"/>
                <a:cs typeface="Calibri" charset="0"/>
              </a:rPr>
              <a:t>…</a:t>
            </a:r>
            <a:endParaRPr lang="en-US" sz="2800" dirty="0">
              <a:latin typeface="Calibri" charset="0"/>
              <a:ea typeface="Calibri" charset="0"/>
              <a:cs typeface="Calibri" charset="0"/>
            </a:endParaRPr>
          </a:p>
          <a:p>
            <a:pPr>
              <a:lnSpc>
                <a:spcPct val="110000"/>
              </a:lnSpc>
              <a:spcBef>
                <a:spcPts val="300"/>
              </a:spcBef>
              <a:spcAft>
                <a:spcPts val="600"/>
              </a:spcAft>
              <a:buClr>
                <a:schemeClr val="accent2"/>
              </a:buClr>
            </a:pPr>
            <a:r>
              <a:rPr lang="en-US" sz="2800" dirty="0">
                <a:latin typeface="Calibri" charset="0"/>
                <a:ea typeface="Calibri" charset="0"/>
                <a:cs typeface="Calibri" charset="0"/>
              </a:rPr>
              <a:t>Receive alerts for future programs or</a:t>
            </a:r>
          </a:p>
          <a:p>
            <a:pPr>
              <a:lnSpc>
                <a:spcPct val="110000"/>
              </a:lnSpc>
              <a:spcBef>
                <a:spcPts val="300"/>
              </a:spcBef>
              <a:spcAft>
                <a:spcPts val="600"/>
              </a:spcAft>
              <a:buClr>
                <a:schemeClr val="accent2"/>
              </a:buClr>
            </a:pPr>
            <a:r>
              <a:rPr lang="en-US" sz="2800" dirty="0">
                <a:latin typeface="Calibri" charset="0"/>
                <a:ea typeface="Calibri" charset="0"/>
                <a:cs typeface="Calibri" charset="0"/>
              </a:rPr>
              <a:t>Sign up for our newsletter and alerts.</a:t>
            </a:r>
          </a:p>
          <a:p>
            <a:pPr marL="0" indent="0">
              <a:lnSpc>
                <a:spcPct val="110000"/>
              </a:lnSpc>
              <a:spcBef>
                <a:spcPts val="300"/>
              </a:spcBef>
              <a:spcAft>
                <a:spcPts val="600"/>
              </a:spcAft>
              <a:buClr>
                <a:schemeClr val="accent2"/>
              </a:buClr>
              <a:buNone/>
            </a:pPr>
            <a:r>
              <a:rPr lang="en-US" sz="2800" dirty="0">
                <a:latin typeface="Calibri" charset="0"/>
                <a:ea typeface="Calibri" charset="0"/>
                <a:cs typeface="Calibri" charset="0"/>
              </a:rPr>
              <a:t>You can also</a:t>
            </a:r>
            <a:r>
              <a:rPr lang="mr-IN" sz="2800" dirty="0">
                <a:latin typeface="Calibri" charset="0"/>
                <a:ea typeface="Calibri" charset="0"/>
                <a:cs typeface="Calibri" charset="0"/>
              </a:rPr>
              <a:t>…</a:t>
            </a:r>
            <a:endParaRPr lang="en-US" sz="2800" dirty="0">
              <a:latin typeface="Calibri" charset="0"/>
              <a:ea typeface="Calibri" charset="0"/>
              <a:cs typeface="Calibri" charset="0"/>
            </a:endParaRPr>
          </a:p>
          <a:p>
            <a:pPr>
              <a:lnSpc>
                <a:spcPct val="110000"/>
              </a:lnSpc>
              <a:spcBef>
                <a:spcPts val="300"/>
              </a:spcBef>
              <a:spcAft>
                <a:spcPts val="600"/>
              </a:spcAft>
              <a:buClr>
                <a:schemeClr val="accent2"/>
              </a:buClr>
            </a:pPr>
            <a:r>
              <a:rPr lang="en-US" sz="2800" dirty="0">
                <a:latin typeface="Calibri" charset="0"/>
                <a:ea typeface="Calibri" charset="0"/>
                <a:cs typeface="Calibri" charset="0"/>
              </a:rPr>
              <a:t>Join us on </a:t>
            </a:r>
            <a:r>
              <a:rPr lang="en-US" sz="2800" b="1" dirty="0">
                <a:solidFill>
                  <a:schemeClr val="accent2"/>
                </a:solidFill>
                <a:latin typeface="Calibri" charset="0"/>
                <a:ea typeface="Calibri" charset="0"/>
                <a:cs typeface="Calibri" charset="0"/>
              </a:rPr>
              <a:t>Facebook</a:t>
            </a:r>
            <a:r>
              <a:rPr lang="en-US" sz="2800" dirty="0">
                <a:latin typeface="Calibri" charset="0"/>
                <a:ea typeface="Calibri" charset="0"/>
                <a:cs typeface="Calibri" charset="0"/>
              </a:rPr>
              <a:t> at </a:t>
            </a:r>
            <a:r>
              <a:rPr lang="en-US" sz="2800" dirty="0">
                <a:latin typeface="Calibri" charset="0"/>
                <a:ea typeface="Calibri" charset="0"/>
                <a:cs typeface="Calibri" charset="0"/>
                <a:hlinkClick r:id="rId3"/>
              </a:rPr>
              <a:t>www.facebook.com/ltccc</a:t>
            </a:r>
            <a:r>
              <a:rPr lang="en-US" sz="2800" dirty="0">
                <a:latin typeface="Calibri" charset="0"/>
                <a:ea typeface="Calibri" charset="0"/>
                <a:cs typeface="Calibri" charset="0"/>
              </a:rPr>
              <a:t> </a:t>
            </a:r>
          </a:p>
          <a:p>
            <a:pPr>
              <a:lnSpc>
                <a:spcPct val="110000"/>
              </a:lnSpc>
              <a:spcBef>
                <a:spcPts val="300"/>
              </a:spcBef>
              <a:spcAft>
                <a:spcPts val="600"/>
              </a:spcAft>
              <a:buClr>
                <a:schemeClr val="accent2"/>
              </a:buClr>
            </a:pPr>
            <a:r>
              <a:rPr lang="en-US" sz="2800" dirty="0">
                <a:latin typeface="Calibri" charset="0"/>
                <a:ea typeface="Calibri" charset="0"/>
                <a:cs typeface="Calibri" charset="0"/>
              </a:rPr>
              <a:t>Follow us on </a:t>
            </a:r>
            <a:r>
              <a:rPr lang="en-US" sz="2800" b="1" dirty="0">
                <a:solidFill>
                  <a:schemeClr val="accent2"/>
                </a:solidFill>
                <a:latin typeface="Calibri" charset="0"/>
                <a:ea typeface="Calibri" charset="0"/>
                <a:cs typeface="Calibri" charset="0"/>
              </a:rPr>
              <a:t>Twitter</a:t>
            </a:r>
            <a:r>
              <a:rPr lang="en-US" sz="2800" dirty="0">
                <a:latin typeface="Calibri" charset="0"/>
                <a:ea typeface="Calibri" charset="0"/>
                <a:cs typeface="Calibri" charset="0"/>
              </a:rPr>
              <a:t> at </a:t>
            </a:r>
            <a:r>
              <a:rPr lang="en-US" sz="2800" dirty="0">
                <a:latin typeface="Calibri" charset="0"/>
                <a:ea typeface="Calibri" charset="0"/>
                <a:cs typeface="Calibri" charset="0"/>
                <a:hlinkClick r:id="rId4"/>
              </a:rPr>
              <a:t>www.twitter.com/LTCconsumer</a:t>
            </a:r>
            <a:endParaRPr lang="en-US" sz="2800" dirty="0">
              <a:latin typeface="Calibri" charset="0"/>
              <a:ea typeface="Calibri" charset="0"/>
              <a:cs typeface="Calibri" charset="0"/>
            </a:endParaRPr>
          </a:p>
          <a:p>
            <a:pPr>
              <a:lnSpc>
                <a:spcPct val="110000"/>
              </a:lnSpc>
              <a:spcBef>
                <a:spcPts val="300"/>
              </a:spcBef>
              <a:spcAft>
                <a:spcPts val="600"/>
              </a:spcAft>
              <a:buClr>
                <a:schemeClr val="accent2"/>
              </a:buClr>
            </a:pPr>
            <a:r>
              <a:rPr lang="en-US" sz="2800" dirty="0">
                <a:latin typeface="Calibri" charset="0"/>
                <a:ea typeface="Calibri" charset="0"/>
                <a:cs typeface="Calibri" charset="0"/>
              </a:rPr>
              <a:t>Visit us on the </a:t>
            </a:r>
            <a:r>
              <a:rPr lang="en-US" sz="2800" b="1" dirty="0">
                <a:solidFill>
                  <a:schemeClr val="accent2"/>
                </a:solidFill>
                <a:latin typeface="Calibri" charset="0"/>
                <a:ea typeface="Calibri" charset="0"/>
                <a:cs typeface="Calibri" charset="0"/>
              </a:rPr>
              <a:t>Web</a:t>
            </a:r>
            <a:r>
              <a:rPr lang="en-US" sz="2800" dirty="0">
                <a:latin typeface="Calibri" charset="0"/>
                <a:ea typeface="Calibri" charset="0"/>
                <a:cs typeface="Calibri" charset="0"/>
              </a:rPr>
              <a:t> at </a:t>
            </a:r>
            <a:r>
              <a:rPr lang="en-US" sz="2800" dirty="0">
                <a:latin typeface="Calibri" charset="0"/>
                <a:ea typeface="Calibri" charset="0"/>
                <a:cs typeface="Calibri" charset="0"/>
                <a:hlinkClick r:id="rId5"/>
              </a:rPr>
              <a:t>www.nursinghome411.org</a:t>
            </a:r>
            <a:r>
              <a:rPr lang="en-US" sz="2800" dirty="0">
                <a:latin typeface="Calibri" charset="0"/>
                <a:ea typeface="Calibri" charset="0"/>
                <a:cs typeface="Calibri" charset="0"/>
              </a:rPr>
              <a:t>.</a:t>
            </a:r>
          </a:p>
        </p:txBody>
      </p:sp>
      <p:sp>
        <p:nvSpPr>
          <p:cNvPr id="4" name="Slide Number Placeholder 3"/>
          <p:cNvSpPr>
            <a:spLocks noGrp="1"/>
          </p:cNvSpPr>
          <p:nvPr>
            <p:ph type="sldNum" sz="quarter" idx="12"/>
          </p:nvPr>
        </p:nvSpPr>
        <p:spPr/>
        <p:txBody>
          <a:bodyPr/>
          <a:lstStyle/>
          <a:p>
            <a:fld id="{5328F43C-AB59-C64B-8C71-A4089041536E}" type="slidenum">
              <a:rPr lang="en-US" smtClean="0"/>
              <a:pPr/>
              <a:t>36</a:t>
            </a:fld>
            <a:endParaRPr lang="en-US"/>
          </a:p>
        </p:txBody>
      </p:sp>
    </p:spTree>
    <p:extLst>
      <p:ext uri="{BB962C8B-B14F-4D97-AF65-F5344CB8AC3E}">
        <p14:creationId xmlns:p14="http://schemas.microsoft.com/office/powerpoint/2010/main" val="624687235"/>
      </p:ext>
    </p:extLst>
  </p:cSld>
  <p:clrMapOvr>
    <a:masterClrMapping/>
  </p:clrMapOvr>
  <p:transition spd="med">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28F43C-AB59-C64B-8C71-A4089041536E}" type="slidenum">
              <a:rPr lang="en-US" smtClean="0"/>
              <a:pPr/>
              <a:t>37</a:t>
            </a:fld>
            <a:endParaRPr lang="en-US"/>
          </a:p>
        </p:txBody>
      </p:sp>
      <p:graphicFrame>
        <p:nvGraphicFramePr>
          <p:cNvPr id="3" name="Diagram 2"/>
          <p:cNvGraphicFramePr/>
          <p:nvPr>
            <p:extLst>
              <p:ext uri="{D42A27DB-BD31-4B8C-83A1-F6EECF244321}">
                <p14:modId xmlns:p14="http://schemas.microsoft.com/office/powerpoint/2010/main" val="2032274726"/>
              </p:ext>
            </p:extLst>
          </p:nvPr>
        </p:nvGraphicFramePr>
        <p:xfrm>
          <a:off x="442210" y="1796902"/>
          <a:ext cx="8259580" cy="4201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3323270"/>
      </p:ext>
    </p:extLst>
  </p:cSld>
  <p:clrMapOvr>
    <a:masterClrMapping/>
  </p:clrMapOvr>
  <p:transition spd="med">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55D9-B633-4675-BF45-AA85B9329AE2}"/>
              </a:ext>
            </a:extLst>
          </p:cNvPr>
          <p:cNvSpPr>
            <a:spLocks noGrp="1"/>
          </p:cNvSpPr>
          <p:nvPr>
            <p:ph type="title"/>
          </p:nvPr>
        </p:nvSpPr>
        <p:spPr/>
        <p:txBody>
          <a:bodyPr/>
          <a:lstStyle/>
          <a:p>
            <a:r>
              <a:rPr lang="en-US" dirty="0"/>
              <a:t>Webinar Agenda</a:t>
            </a:r>
          </a:p>
        </p:txBody>
      </p:sp>
      <p:sp>
        <p:nvSpPr>
          <p:cNvPr id="3" name="Content Placeholder 2">
            <a:extLst>
              <a:ext uri="{FF2B5EF4-FFF2-40B4-BE49-F238E27FC236}">
                <a16:creationId xmlns:a16="http://schemas.microsoft.com/office/drawing/2014/main" id="{A1274BE4-AFA1-47A0-AB01-88AA3F54E109}"/>
              </a:ext>
            </a:extLst>
          </p:cNvPr>
          <p:cNvSpPr>
            <a:spLocks noGrp="1"/>
          </p:cNvSpPr>
          <p:nvPr>
            <p:ph idx="1"/>
          </p:nvPr>
        </p:nvSpPr>
        <p:spPr>
          <a:xfrm>
            <a:off x="498474" y="1600200"/>
            <a:ext cx="8147052" cy="4754563"/>
          </a:xfrm>
        </p:spPr>
        <p:txBody>
          <a:bodyPr>
            <a:normAutofit lnSpcReduction="10000"/>
          </a:bodyPr>
          <a:lstStyle/>
          <a:p>
            <a:pPr>
              <a:buClr>
                <a:schemeClr val="accent2"/>
              </a:buClr>
            </a:pPr>
            <a:r>
              <a:rPr lang="en-US" sz="4000" b="1" dirty="0">
                <a:solidFill>
                  <a:schemeClr val="accent2"/>
                </a:solidFill>
              </a:rPr>
              <a:t>Care Compare</a:t>
            </a:r>
            <a:r>
              <a:rPr lang="en-US" sz="4000" dirty="0"/>
              <a:t>: The NEW federal website for nursing home information</a:t>
            </a:r>
          </a:p>
          <a:p>
            <a:pPr>
              <a:buClr>
                <a:schemeClr val="accent2"/>
              </a:buClr>
            </a:pPr>
            <a:r>
              <a:rPr lang="en-US" sz="4000" dirty="0"/>
              <a:t>Digging Deeper on…</a:t>
            </a:r>
          </a:p>
          <a:p>
            <a:pPr lvl="1">
              <a:buClr>
                <a:srgbClr val="0070C0"/>
              </a:buClr>
              <a:buSzPct val="80000"/>
              <a:buFont typeface="Wingdings" panose="05000000000000000000" pitchFamily="2" charset="2"/>
              <a:buChar char="Ø"/>
            </a:pPr>
            <a:r>
              <a:rPr lang="en-US" sz="3200" dirty="0"/>
              <a:t>ProPublica’s </a:t>
            </a:r>
            <a:r>
              <a:rPr lang="en-US" sz="3200" b="1" dirty="0">
                <a:solidFill>
                  <a:schemeClr val="accent2"/>
                </a:solidFill>
              </a:rPr>
              <a:t>Nursing Home Inspect</a:t>
            </a:r>
          </a:p>
          <a:p>
            <a:pPr lvl="1">
              <a:buClr>
                <a:srgbClr val="0070C0"/>
              </a:buClr>
              <a:buSzPct val="80000"/>
              <a:buFont typeface="Wingdings" panose="05000000000000000000" pitchFamily="2" charset="2"/>
              <a:buChar char="Ø"/>
            </a:pPr>
            <a:r>
              <a:rPr lang="en-US" sz="3200" dirty="0"/>
              <a:t>LTCCC’s website, </a:t>
            </a:r>
            <a:r>
              <a:rPr lang="en-US" sz="3200" b="1" dirty="0">
                <a:solidFill>
                  <a:schemeClr val="accent2"/>
                </a:solidFill>
              </a:rPr>
              <a:t>nursinghome411.org</a:t>
            </a:r>
          </a:p>
          <a:p>
            <a:pPr lvl="1">
              <a:buClr>
                <a:srgbClr val="0070C0"/>
              </a:buClr>
              <a:buSzPct val="80000"/>
              <a:buFont typeface="Wingdings" panose="05000000000000000000" pitchFamily="2" charset="2"/>
              <a:buChar char="Ø"/>
            </a:pPr>
            <a:r>
              <a:rPr lang="en-US" sz="3200" dirty="0"/>
              <a:t>Federal databases: </a:t>
            </a:r>
            <a:r>
              <a:rPr lang="en-US" sz="3200" b="1" dirty="0" err="1">
                <a:solidFill>
                  <a:schemeClr val="accent2"/>
                </a:solidFill>
              </a:rPr>
              <a:t>data.medicare.gov</a:t>
            </a:r>
            <a:r>
              <a:rPr lang="en-US" sz="3200" b="1" dirty="0">
                <a:solidFill>
                  <a:schemeClr val="accent2"/>
                </a:solidFill>
              </a:rPr>
              <a:t> </a:t>
            </a:r>
            <a:r>
              <a:rPr lang="en-US" sz="3200" dirty="0"/>
              <a:t>&amp; </a:t>
            </a:r>
            <a:r>
              <a:rPr lang="en-US" sz="3200" b="1" dirty="0" err="1">
                <a:solidFill>
                  <a:schemeClr val="accent2"/>
                </a:solidFill>
              </a:rPr>
              <a:t>data.cms.gov</a:t>
            </a:r>
            <a:endParaRPr lang="en-US" sz="3200" b="1" dirty="0">
              <a:solidFill>
                <a:schemeClr val="accent2"/>
              </a:solidFill>
            </a:endParaRPr>
          </a:p>
        </p:txBody>
      </p:sp>
      <p:sp>
        <p:nvSpPr>
          <p:cNvPr id="4" name="Slide Number Placeholder 3">
            <a:extLst>
              <a:ext uri="{FF2B5EF4-FFF2-40B4-BE49-F238E27FC236}">
                <a16:creationId xmlns:a16="http://schemas.microsoft.com/office/drawing/2014/main" id="{F15F9F4B-E28B-47BB-9C53-554EBAFE4AE5}"/>
              </a:ext>
            </a:extLst>
          </p:cNvPr>
          <p:cNvSpPr>
            <a:spLocks noGrp="1"/>
          </p:cNvSpPr>
          <p:nvPr>
            <p:ph type="sldNum" sz="quarter" idx="12"/>
          </p:nvPr>
        </p:nvSpPr>
        <p:spPr/>
        <p:txBody>
          <a:bodyPr/>
          <a:lstStyle/>
          <a:p>
            <a:fld id="{5328F43C-AB59-C64B-8C71-A4089041536E}" type="slidenum">
              <a:rPr lang="en-US" smtClean="0"/>
              <a:pPr/>
              <a:t>4</a:t>
            </a:fld>
            <a:endParaRPr lang="en-US"/>
          </a:p>
        </p:txBody>
      </p:sp>
    </p:spTree>
    <p:extLst>
      <p:ext uri="{BB962C8B-B14F-4D97-AF65-F5344CB8AC3E}">
        <p14:creationId xmlns:p14="http://schemas.microsoft.com/office/powerpoint/2010/main" val="3292619515"/>
      </p:ext>
    </p:extLst>
  </p:cSld>
  <p:clrMapOvr>
    <a:masterClrMapping/>
  </p:clrMapOvr>
  <p:transition spd="med">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37A0-87C5-46CF-96A0-17B3E7BD1B7A}"/>
              </a:ext>
            </a:extLst>
          </p:cNvPr>
          <p:cNvSpPr>
            <a:spLocks noGrp="1"/>
          </p:cNvSpPr>
          <p:nvPr>
            <p:ph type="title"/>
          </p:nvPr>
        </p:nvSpPr>
        <p:spPr>
          <a:xfrm>
            <a:off x="2286000" y="4165060"/>
            <a:ext cx="5638800" cy="1362075"/>
          </a:xfrm>
        </p:spPr>
        <p:txBody>
          <a:bodyPr/>
          <a:lstStyle/>
          <a:p>
            <a:r>
              <a:rPr lang="en-US" dirty="0"/>
              <a:t>Intro to Care Compare</a:t>
            </a:r>
          </a:p>
        </p:txBody>
      </p:sp>
      <p:sp>
        <p:nvSpPr>
          <p:cNvPr id="4" name="Slide Number Placeholder 3">
            <a:extLst>
              <a:ext uri="{FF2B5EF4-FFF2-40B4-BE49-F238E27FC236}">
                <a16:creationId xmlns:a16="http://schemas.microsoft.com/office/drawing/2014/main" id="{C3AC69D6-D0CC-44E2-96BA-0856E8511B84}"/>
              </a:ext>
            </a:extLst>
          </p:cNvPr>
          <p:cNvSpPr>
            <a:spLocks noGrp="1"/>
          </p:cNvSpPr>
          <p:nvPr>
            <p:ph type="sldNum" sz="quarter" idx="12"/>
          </p:nvPr>
        </p:nvSpPr>
        <p:spPr/>
        <p:txBody>
          <a:bodyPr/>
          <a:lstStyle/>
          <a:p>
            <a:fld id="{5328F43C-AB59-C64B-8C71-A4089041536E}" type="slidenum">
              <a:rPr lang="en-US" smtClean="0"/>
              <a:pPr/>
              <a:t>5</a:t>
            </a:fld>
            <a:endParaRPr lang="en-US"/>
          </a:p>
        </p:txBody>
      </p:sp>
    </p:spTree>
    <p:extLst>
      <p:ext uri="{BB962C8B-B14F-4D97-AF65-F5344CB8AC3E}">
        <p14:creationId xmlns:p14="http://schemas.microsoft.com/office/powerpoint/2010/main" val="2657249098"/>
      </p:ext>
    </p:extLst>
  </p:cSld>
  <p:clrMapOvr>
    <a:masterClrMapping/>
  </p:clrMapOvr>
  <p:transition spd="med">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3" y="242233"/>
            <a:ext cx="7556313" cy="1285483"/>
          </a:xfrm>
        </p:spPr>
        <p:txBody>
          <a:bodyPr>
            <a:normAutofit fontScale="90000"/>
          </a:bodyPr>
          <a:lstStyle/>
          <a:p>
            <a:r>
              <a:rPr lang="en-US" dirty="0"/>
              <a:t>Care Compare &amp; the Five-Star Rating System: </a:t>
            </a:r>
            <a:r>
              <a:rPr lang="en-US" dirty="0">
                <a:hlinkClick r:id="rId2"/>
              </a:rPr>
              <a:t>www.medicare.gov/care-compare/</a:t>
            </a:r>
            <a:r>
              <a:rPr lang="en-US" dirty="0"/>
              <a:t> </a:t>
            </a:r>
            <a:br>
              <a:rPr lang="en-US" dirty="0"/>
            </a:br>
            <a:endParaRPr lang="en-US"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6</a:t>
            </a:fld>
            <a:endParaRPr lang="en-US"/>
          </a:p>
        </p:txBody>
      </p:sp>
      <p:sp>
        <p:nvSpPr>
          <p:cNvPr id="3" name="Content Placeholder 2"/>
          <p:cNvSpPr>
            <a:spLocks noGrp="1"/>
          </p:cNvSpPr>
          <p:nvPr>
            <p:ph idx="1"/>
          </p:nvPr>
        </p:nvSpPr>
        <p:spPr>
          <a:xfrm>
            <a:off x="498475" y="1527715"/>
            <a:ext cx="6085205" cy="4733236"/>
          </a:xfrm>
        </p:spPr>
        <p:txBody>
          <a:bodyPr>
            <a:normAutofit/>
          </a:bodyPr>
          <a:lstStyle/>
          <a:p>
            <a:pPr marL="0" indent="0">
              <a:buClr>
                <a:schemeClr val="accent3"/>
              </a:buClr>
              <a:buNone/>
            </a:pPr>
            <a:r>
              <a:rPr lang="en-US" sz="2800" u="sng" dirty="0"/>
              <a:t>Background</a:t>
            </a:r>
          </a:p>
          <a:p>
            <a:pPr>
              <a:buClr>
                <a:schemeClr val="accent2"/>
              </a:buClr>
            </a:pPr>
            <a:r>
              <a:rPr lang="en-US" sz="2800" dirty="0"/>
              <a:t>Care Compare provides information on every licensed nursing home in the U.S.</a:t>
            </a:r>
          </a:p>
          <a:p>
            <a:pPr>
              <a:buClr>
                <a:schemeClr val="accent2"/>
              </a:buClr>
            </a:pPr>
            <a:r>
              <a:rPr lang="en-US" sz="2800" dirty="0"/>
              <a:t>While it is not perfect, we consider it to be the most reliable and useful resource for information on a nursing home’s quality.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437470"/>
            <a:ext cx="2327237" cy="2311825"/>
          </a:xfrm>
          <a:prstGeom prst="rect">
            <a:avLst/>
          </a:prstGeom>
        </p:spPr>
      </p:pic>
      <p:graphicFrame>
        <p:nvGraphicFramePr>
          <p:cNvPr id="7" name="Diagram 6"/>
          <p:cNvGraphicFramePr/>
          <p:nvPr/>
        </p:nvGraphicFramePr>
        <p:xfrm>
          <a:off x="5798372" y="4023360"/>
          <a:ext cx="2926080" cy="2420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1623111"/>
      </p:ext>
    </p:extLst>
  </p:cSld>
  <p:clrMapOvr>
    <a:masterClrMapping/>
  </p:clrMapOvr>
  <p:transition spd="med">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FF96-E98B-EE46-8DAE-5FB22D997099}"/>
              </a:ext>
            </a:extLst>
          </p:cNvPr>
          <p:cNvSpPr>
            <a:spLocks noGrp="1"/>
          </p:cNvSpPr>
          <p:nvPr>
            <p:ph type="title"/>
          </p:nvPr>
        </p:nvSpPr>
        <p:spPr>
          <a:xfrm>
            <a:off x="498473" y="424796"/>
            <a:ext cx="7556313" cy="1116106"/>
          </a:xfrm>
        </p:spPr>
        <p:txBody>
          <a:bodyPr/>
          <a:lstStyle/>
          <a:p>
            <a:r>
              <a:rPr lang="en-US" dirty="0"/>
              <a:t>Important to Keep in Mind…</a:t>
            </a:r>
          </a:p>
        </p:txBody>
      </p:sp>
      <p:sp>
        <p:nvSpPr>
          <p:cNvPr id="3" name="Content Placeholder 2">
            <a:extLst>
              <a:ext uri="{FF2B5EF4-FFF2-40B4-BE49-F238E27FC236}">
                <a16:creationId xmlns:a16="http://schemas.microsoft.com/office/drawing/2014/main" id="{788E8BA2-B6E7-694C-97CB-B4902672517A}"/>
              </a:ext>
            </a:extLst>
          </p:cNvPr>
          <p:cNvSpPr>
            <a:spLocks noGrp="1"/>
          </p:cNvSpPr>
          <p:nvPr>
            <p:ph idx="1"/>
          </p:nvPr>
        </p:nvSpPr>
        <p:spPr/>
        <p:txBody>
          <a:bodyPr/>
          <a:lstStyle/>
          <a:p>
            <a:pPr marL="0" indent="0" algn="ctr">
              <a:buNone/>
            </a:pPr>
            <a:r>
              <a:rPr lang="en-US" sz="4400" i="1" dirty="0"/>
              <a:t>Where Should Momma Go?</a:t>
            </a:r>
          </a:p>
          <a:p>
            <a:pPr marL="0" indent="0">
              <a:buNone/>
            </a:pPr>
            <a:r>
              <a:rPr lang="en-US" sz="3200" dirty="0"/>
              <a:t>Study found that rating systems “are better at identifying problem facilities than potentially good homes.”</a:t>
            </a:r>
          </a:p>
          <a:p>
            <a:pPr marL="0" indent="0">
              <a:buNone/>
            </a:pPr>
            <a:r>
              <a:rPr lang="en-US" sz="3200" dirty="0">
                <a:solidFill>
                  <a:schemeClr val="accent2"/>
                </a:solidFill>
                <a:hlinkClick r:id="rId2">
                  <a:extLst>
                    <a:ext uri="{A12FA001-AC4F-418D-AE19-62706E023703}">
                      <ahyp:hlinkClr xmlns:ahyp="http://schemas.microsoft.com/office/drawing/2018/hyperlinkcolor" val="tx"/>
                    </a:ext>
                  </a:extLst>
                </a:hlinkClick>
              </a:rPr>
              <a:t>https://www.ncbi.nlm.nih.gov/pmc/articles/PMC1920506/</a:t>
            </a:r>
            <a:r>
              <a:rPr lang="en-US" sz="3200" dirty="0">
                <a:solidFill>
                  <a:schemeClr val="accent2"/>
                </a:solidFill>
              </a:rPr>
              <a:t> </a:t>
            </a:r>
          </a:p>
          <a:p>
            <a:pPr marL="0" indent="0">
              <a:buNone/>
            </a:pPr>
            <a:endParaRPr lang="en-US" dirty="0"/>
          </a:p>
        </p:txBody>
      </p:sp>
      <p:sp>
        <p:nvSpPr>
          <p:cNvPr id="4" name="Slide Number Placeholder 3">
            <a:extLst>
              <a:ext uri="{FF2B5EF4-FFF2-40B4-BE49-F238E27FC236}">
                <a16:creationId xmlns:a16="http://schemas.microsoft.com/office/drawing/2014/main" id="{AD8615D9-666B-0C44-8716-1C6C908AE407}"/>
              </a:ext>
            </a:extLst>
          </p:cNvPr>
          <p:cNvSpPr>
            <a:spLocks noGrp="1"/>
          </p:cNvSpPr>
          <p:nvPr>
            <p:ph type="sldNum" sz="quarter" idx="12"/>
          </p:nvPr>
        </p:nvSpPr>
        <p:spPr/>
        <p:txBody>
          <a:bodyPr/>
          <a:lstStyle/>
          <a:p>
            <a:fld id="{5328F43C-AB59-C64B-8C71-A4089041536E}" type="slidenum">
              <a:rPr lang="en-US" smtClean="0"/>
              <a:pPr/>
              <a:t>7</a:t>
            </a:fld>
            <a:endParaRPr lang="en-US"/>
          </a:p>
        </p:txBody>
      </p:sp>
    </p:spTree>
    <p:extLst>
      <p:ext uri="{BB962C8B-B14F-4D97-AF65-F5344CB8AC3E}">
        <p14:creationId xmlns:p14="http://schemas.microsoft.com/office/powerpoint/2010/main" val="1958754010"/>
      </p:ext>
    </p:extLst>
  </p:cSld>
  <p:clrMapOvr>
    <a:masterClrMapping/>
  </p:clrMapOvr>
  <p:transition spd="med">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 Compare: </a:t>
            </a:r>
            <a:r>
              <a:rPr lang="en-US" dirty="0">
                <a:hlinkClick r:id="rId2"/>
              </a:rPr>
              <a:t>www.medicare.gov/care-compare/</a:t>
            </a:r>
            <a:endParaRPr lang="en-US" sz="3100" dirty="0">
              <a:solidFill>
                <a:schemeClr val="accent2"/>
              </a:solidFill>
            </a:endParaRPr>
          </a:p>
        </p:txBody>
      </p:sp>
      <p:sp>
        <p:nvSpPr>
          <p:cNvPr id="4" name="Slide Number Placeholder 3"/>
          <p:cNvSpPr>
            <a:spLocks noGrp="1"/>
          </p:cNvSpPr>
          <p:nvPr>
            <p:ph type="sldNum" sz="quarter" idx="12"/>
          </p:nvPr>
        </p:nvSpPr>
        <p:spPr/>
        <p:txBody>
          <a:bodyPr/>
          <a:lstStyle/>
          <a:p>
            <a:fld id="{5328F43C-AB59-C64B-8C71-A4089041536E}" type="slidenum">
              <a:rPr lang="en-US" smtClean="0"/>
              <a:pPr/>
              <a:t>8</a:t>
            </a:fld>
            <a:endParaRPr lang="en-US"/>
          </a:p>
        </p:txBody>
      </p:sp>
      <p:sp>
        <p:nvSpPr>
          <p:cNvPr id="9" name="TextBox 8">
            <a:extLst>
              <a:ext uri="{FF2B5EF4-FFF2-40B4-BE49-F238E27FC236}">
                <a16:creationId xmlns:a16="http://schemas.microsoft.com/office/drawing/2014/main" id="{0F39081D-1527-4259-A9C9-6541DF6B444E}"/>
              </a:ext>
            </a:extLst>
          </p:cNvPr>
          <p:cNvSpPr txBox="1"/>
          <p:nvPr/>
        </p:nvSpPr>
        <p:spPr>
          <a:xfrm>
            <a:off x="313729" y="3620608"/>
            <a:ext cx="2088282" cy="1200329"/>
          </a:xfrm>
          <a:prstGeom prst="rect">
            <a:avLst/>
          </a:prstGeom>
          <a:solidFill>
            <a:schemeClr val="accent2">
              <a:lumMod val="60000"/>
              <a:lumOff val="40000"/>
            </a:schemeClr>
          </a:solidFill>
        </p:spPr>
        <p:txBody>
          <a:bodyPr wrap="square" rtlCol="0">
            <a:spAutoFit/>
          </a:bodyPr>
          <a:lstStyle/>
          <a:p>
            <a:r>
              <a:rPr lang="en-US" b="1" dirty="0"/>
              <a:t>Search by …</a:t>
            </a:r>
            <a:endParaRPr lang="en-US" dirty="0"/>
          </a:p>
          <a:p>
            <a:pPr marL="285750" indent="-285750">
              <a:buFont typeface="Arial" panose="020B0604020202020204" pitchFamily="34" charset="0"/>
              <a:buChar char="•"/>
            </a:pPr>
            <a:r>
              <a:rPr lang="en-US" dirty="0"/>
              <a:t>Nearest town/city</a:t>
            </a:r>
          </a:p>
          <a:p>
            <a:pPr marL="285750" indent="-285750">
              <a:buFont typeface="Arial" panose="020B0604020202020204" pitchFamily="34" charset="0"/>
              <a:buChar char="•"/>
            </a:pPr>
            <a:r>
              <a:rPr lang="en-US" dirty="0"/>
              <a:t>Zip code</a:t>
            </a:r>
          </a:p>
        </p:txBody>
      </p:sp>
      <p:pic>
        <p:nvPicPr>
          <p:cNvPr id="6" name="Picture 5">
            <a:extLst>
              <a:ext uri="{FF2B5EF4-FFF2-40B4-BE49-F238E27FC236}">
                <a16:creationId xmlns:a16="http://schemas.microsoft.com/office/drawing/2014/main" id="{6356DCCC-4776-5C44-9B9E-1BB994C5DC57}"/>
              </a:ext>
            </a:extLst>
          </p:cNvPr>
          <p:cNvPicPr>
            <a:picLocks noChangeAspect="1"/>
          </p:cNvPicPr>
          <p:nvPr/>
        </p:nvPicPr>
        <p:blipFill>
          <a:blip r:embed="rId3"/>
          <a:stretch>
            <a:fillRect/>
          </a:stretch>
        </p:blipFill>
        <p:spPr>
          <a:xfrm>
            <a:off x="2754634" y="1705928"/>
            <a:ext cx="5636388" cy="4419600"/>
          </a:xfrm>
          <a:prstGeom prst="rect">
            <a:avLst/>
          </a:prstGeom>
        </p:spPr>
      </p:pic>
    </p:spTree>
    <p:extLst>
      <p:ext uri="{BB962C8B-B14F-4D97-AF65-F5344CB8AC3E}">
        <p14:creationId xmlns:p14="http://schemas.microsoft.com/office/powerpoint/2010/main" val="1585458794"/>
      </p:ext>
    </p:extLst>
  </p:cSld>
  <p:clrMapOvr>
    <a:masterClrMapping/>
  </p:clrMapOvr>
  <p:transition spd="med">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8" y="284326"/>
            <a:ext cx="7556313" cy="672166"/>
          </a:xfrm>
        </p:spPr>
        <p:txBody>
          <a:bodyPr>
            <a:noAutofit/>
          </a:bodyPr>
          <a:lstStyle/>
          <a:p>
            <a:r>
              <a:rPr lang="en-US" sz="3200" dirty="0"/>
              <a:t>Care Compare </a:t>
            </a:r>
            <a:r>
              <a:rPr lang="en-US" sz="3200" dirty="0">
                <a:solidFill>
                  <a:schemeClr val="accent2"/>
                </a:solidFill>
              </a:rPr>
              <a:t>Profile</a:t>
            </a:r>
            <a:endParaRPr lang="en-US" sz="3200" dirty="0"/>
          </a:p>
        </p:txBody>
      </p:sp>
      <p:sp>
        <p:nvSpPr>
          <p:cNvPr id="4" name="Slide Number Placeholder 3"/>
          <p:cNvSpPr>
            <a:spLocks noGrp="1"/>
          </p:cNvSpPr>
          <p:nvPr>
            <p:ph type="sldNum" sz="quarter" idx="12"/>
          </p:nvPr>
        </p:nvSpPr>
        <p:spPr/>
        <p:txBody>
          <a:bodyPr/>
          <a:lstStyle/>
          <a:p>
            <a:fld id="{5328F43C-AB59-C64B-8C71-A4089041536E}" type="slidenum">
              <a:rPr lang="en-US" smtClean="0"/>
              <a:pPr/>
              <a:t>9</a:t>
            </a:fld>
            <a:endParaRPr lang="en-US"/>
          </a:p>
        </p:txBody>
      </p:sp>
      <p:pic>
        <p:nvPicPr>
          <p:cNvPr id="9" name="Content Placeholder 8">
            <a:extLst>
              <a:ext uri="{FF2B5EF4-FFF2-40B4-BE49-F238E27FC236}">
                <a16:creationId xmlns:a16="http://schemas.microsoft.com/office/drawing/2014/main" id="{8CD7E7F6-B065-BB4D-ACF5-A72D0176A310}"/>
              </a:ext>
            </a:extLst>
          </p:cNvPr>
          <p:cNvPicPr>
            <a:picLocks noGrp="1" noChangeAspect="1"/>
          </p:cNvPicPr>
          <p:nvPr>
            <p:ph idx="1"/>
          </p:nvPr>
        </p:nvPicPr>
        <p:blipFill>
          <a:blip r:embed="rId2"/>
          <a:srcRect/>
          <a:stretch/>
        </p:blipFill>
        <p:spPr>
          <a:xfrm>
            <a:off x="680022" y="1176906"/>
            <a:ext cx="7192738" cy="5094223"/>
          </a:xfrm>
        </p:spPr>
      </p:pic>
    </p:spTree>
    <p:extLst>
      <p:ext uri="{BB962C8B-B14F-4D97-AF65-F5344CB8AC3E}">
        <p14:creationId xmlns:p14="http://schemas.microsoft.com/office/powerpoint/2010/main" val="2900513010"/>
      </p:ext>
    </p:extLst>
  </p:cSld>
  <p:clrMapOvr>
    <a:masterClrMapping/>
  </p:clrMapOvr>
  <p:transition spd="med">
    <p:wipe dir="u"/>
  </p:transition>
</p:sld>
</file>

<file path=ppt/theme/theme1.xml><?xml version="1.0" encoding="utf-8"?>
<a:theme xmlns:a="http://schemas.openxmlformats.org/drawingml/2006/main" name="Advantag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14672</TotalTime>
  <Words>1313</Words>
  <Application>Microsoft Office PowerPoint</Application>
  <PresentationFormat>On-screen Show (4:3)</PresentationFormat>
  <Paragraphs>180</Paragraphs>
  <Slides>37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Advantage</vt:lpstr>
      <vt:lpstr>PowerPoint Presentation</vt:lpstr>
      <vt:lpstr>About the Long Term Care Community Coalition?</vt:lpstr>
      <vt:lpstr>Why are nursing home data useful?</vt:lpstr>
      <vt:lpstr>Webinar Agenda</vt:lpstr>
      <vt:lpstr>Intro to Care Compare</vt:lpstr>
      <vt:lpstr>Care Compare &amp; the Five-Star Rating System: www.medicare.gov/care-compare/  </vt:lpstr>
      <vt:lpstr>Important to Keep in Mind…</vt:lpstr>
      <vt:lpstr>Care Compare: www.medicare.gov/care-compare/</vt:lpstr>
      <vt:lpstr>Care Compare Profile</vt:lpstr>
      <vt:lpstr>Care Compare Profile</vt:lpstr>
      <vt:lpstr>Care Compare Profile</vt:lpstr>
      <vt:lpstr>Care Compare Profile</vt:lpstr>
      <vt:lpstr>Care Compare Profile</vt:lpstr>
      <vt:lpstr>Care Compare Profile</vt:lpstr>
      <vt:lpstr>Digging Deeper</vt:lpstr>
      <vt:lpstr>projects.propublica.org/nursing-homes/</vt:lpstr>
      <vt:lpstr>PowerPoint Presentation</vt:lpstr>
      <vt:lpstr>Digging Deeper</vt:lpstr>
      <vt:lpstr>Payroll Based Journal Staffing Data: data.cms.gov</vt:lpstr>
      <vt:lpstr>PBJ Staffing: www.data.cms.gov  </vt:lpstr>
      <vt:lpstr>PowerPoint Presentation</vt:lpstr>
      <vt:lpstr>Other Nursing Home Info: data.medicare.gov </vt:lpstr>
      <vt:lpstr>Other Nursing Home Info: www.data.medicare.gov  </vt:lpstr>
      <vt:lpstr>Digging Deeper</vt:lpstr>
      <vt:lpstr>Accessing data on www.nursinghome411.org </vt:lpstr>
      <vt:lpstr>Citation data on www.nursinghome411.org </vt:lpstr>
      <vt:lpstr>Citation data on www.nursinghome411.org  </vt:lpstr>
      <vt:lpstr>Staffing data on www.nursinghome411.org </vt:lpstr>
      <vt:lpstr>Staffing data on www.nursinghome411.org </vt:lpstr>
      <vt:lpstr>Additional Resources</vt:lpstr>
      <vt:lpstr>Learning Center</vt:lpstr>
      <vt:lpstr>LTCCC Factsheet: Informed Consent</vt:lpstr>
      <vt:lpstr>Family &amp; Ombudsman Resource Center</vt:lpstr>
      <vt:lpstr>Forms &amp; Tools for Resident-Centered Advocacy</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Mollot</dc:creator>
  <cp:lastModifiedBy>Katie Kohler</cp:lastModifiedBy>
  <cp:revision>88</cp:revision>
  <cp:lastPrinted>2020-02-23T01:54:54Z</cp:lastPrinted>
  <dcterms:created xsi:type="dcterms:W3CDTF">2020-02-18T14:18:34Z</dcterms:created>
  <dcterms:modified xsi:type="dcterms:W3CDTF">2021-01-19T14:22:58Z</dcterms:modified>
</cp:coreProperties>
</file>