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4" r:id="rId1"/>
    <p:sldMasterId id="2147484028" r:id="rId2"/>
    <p:sldMasterId id="2147484044" r:id="rId3"/>
  </p:sldMasterIdLst>
  <p:notesMasterIdLst>
    <p:notesMasterId r:id="rId26"/>
  </p:notesMasterIdLst>
  <p:sldIdLst>
    <p:sldId id="464" r:id="rId4"/>
    <p:sldId id="465" r:id="rId5"/>
    <p:sldId id="467" r:id="rId6"/>
    <p:sldId id="469" r:id="rId7"/>
    <p:sldId id="471" r:id="rId8"/>
    <p:sldId id="472" r:id="rId9"/>
    <p:sldId id="449" r:id="rId10"/>
    <p:sldId id="446" r:id="rId11"/>
    <p:sldId id="462" r:id="rId12"/>
    <p:sldId id="450" r:id="rId13"/>
    <p:sldId id="451" r:id="rId14"/>
    <p:sldId id="452" r:id="rId15"/>
    <p:sldId id="463" r:id="rId16"/>
    <p:sldId id="454" r:id="rId17"/>
    <p:sldId id="455" r:id="rId18"/>
    <p:sldId id="459" r:id="rId19"/>
    <p:sldId id="457" r:id="rId20"/>
    <p:sldId id="461" r:id="rId21"/>
    <p:sldId id="474" r:id="rId22"/>
    <p:sldId id="473" r:id="rId23"/>
    <p:sldId id="475" r:id="rId24"/>
    <p:sldId id="47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1pPr>
    <a:lvl2pPr marL="457200"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2pPr>
    <a:lvl3pPr marL="914400"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3pPr>
    <a:lvl4pPr marL="1371600"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4pPr>
    <a:lvl5pPr marL="1828800" algn="l" rtl="0" fontAlgn="base">
      <a:spcBef>
        <a:spcPct val="0"/>
      </a:spcBef>
      <a:spcAft>
        <a:spcPct val="0"/>
      </a:spcAft>
      <a:defRPr kern="1200">
        <a:solidFill>
          <a:schemeClr val="tx1"/>
        </a:solidFill>
        <a:latin typeface="Arial" pitchFamily="127" charset="0"/>
        <a:ea typeface="ＭＳ Ｐゴシック" pitchFamily="127" charset="-128"/>
        <a:cs typeface="ＭＳ Ｐゴシック" pitchFamily="127" charset="-128"/>
      </a:defRPr>
    </a:lvl5pPr>
    <a:lvl6pPr marL="2286000" algn="l" defTabSz="457200" rtl="0" eaLnBrk="1" latinLnBrk="0" hangingPunct="1">
      <a:defRPr kern="1200">
        <a:solidFill>
          <a:schemeClr val="tx1"/>
        </a:solidFill>
        <a:latin typeface="Arial" pitchFamily="127" charset="0"/>
        <a:ea typeface="ＭＳ Ｐゴシック" pitchFamily="127" charset="-128"/>
        <a:cs typeface="ＭＳ Ｐゴシック" pitchFamily="127" charset="-128"/>
      </a:defRPr>
    </a:lvl6pPr>
    <a:lvl7pPr marL="2743200" algn="l" defTabSz="457200" rtl="0" eaLnBrk="1" latinLnBrk="0" hangingPunct="1">
      <a:defRPr kern="1200">
        <a:solidFill>
          <a:schemeClr val="tx1"/>
        </a:solidFill>
        <a:latin typeface="Arial" pitchFamily="127" charset="0"/>
        <a:ea typeface="ＭＳ Ｐゴシック" pitchFamily="127" charset="-128"/>
        <a:cs typeface="ＭＳ Ｐゴシック" pitchFamily="127" charset="-128"/>
      </a:defRPr>
    </a:lvl7pPr>
    <a:lvl8pPr marL="3200400" algn="l" defTabSz="457200" rtl="0" eaLnBrk="1" latinLnBrk="0" hangingPunct="1">
      <a:defRPr kern="1200">
        <a:solidFill>
          <a:schemeClr val="tx1"/>
        </a:solidFill>
        <a:latin typeface="Arial" pitchFamily="127" charset="0"/>
        <a:ea typeface="ＭＳ Ｐゴシック" pitchFamily="127" charset="-128"/>
        <a:cs typeface="ＭＳ Ｐゴシック" pitchFamily="127" charset="-128"/>
      </a:defRPr>
    </a:lvl8pPr>
    <a:lvl9pPr marL="3657600" algn="l" defTabSz="457200" rtl="0" eaLnBrk="1" latinLnBrk="0" hangingPunct="1">
      <a:defRPr kern="1200">
        <a:solidFill>
          <a:schemeClr val="tx1"/>
        </a:solidFill>
        <a:latin typeface="Arial" pitchFamily="127" charset="0"/>
        <a:ea typeface="ＭＳ Ｐゴシック" pitchFamily="127" charset="-128"/>
        <a:cs typeface="ＭＳ Ｐゴシック" pitchFamily="127"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00"/>
    <a:srgbClr val="009900"/>
    <a:srgbClr val="FF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70197" autoAdjust="0"/>
  </p:normalViewPr>
  <p:slideViewPr>
    <p:cSldViewPr snapToGrid="0" snapToObjects="1">
      <p:cViewPr varScale="1">
        <p:scale>
          <a:sx n="59" d="100"/>
          <a:sy n="59" d="100"/>
        </p:scale>
        <p:origin x="90" y="5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EF5A99-E63E-4DA7-88DA-2FBA1F109D97}" type="doc">
      <dgm:prSet loTypeId="urn:microsoft.com/office/officeart/2005/8/layout/chevron2" loCatId="process" qsTypeId="urn:microsoft.com/office/officeart/2005/8/quickstyle/simple1" qsCatId="simple" csTypeId="urn:microsoft.com/office/officeart/2005/8/colors/colorful3" csCatId="colorful" phldr="1"/>
      <dgm:spPr/>
      <dgm:t>
        <a:bodyPr/>
        <a:lstStyle/>
        <a:p>
          <a:endParaRPr lang="en-US"/>
        </a:p>
      </dgm:t>
    </dgm:pt>
    <dgm:pt modelId="{46CC5AB0-5086-457F-B936-4767CD5F96CE}">
      <dgm:prSet phldrT="[Text]"/>
      <dgm:spPr/>
      <dgm:t>
        <a:bodyPr/>
        <a:lstStyle/>
        <a:p>
          <a:r>
            <a:rPr lang="en-US" dirty="0" smtClean="0"/>
            <a:t>1972</a:t>
          </a:r>
          <a:endParaRPr lang="en-US" dirty="0"/>
        </a:p>
      </dgm:t>
    </dgm:pt>
    <dgm:pt modelId="{E290ACDE-0EF3-472F-95F6-B7CBECEF77A6}" type="parTrans" cxnId="{69B52D0B-9696-4E0C-A2AB-7410D41734C9}">
      <dgm:prSet/>
      <dgm:spPr/>
      <dgm:t>
        <a:bodyPr/>
        <a:lstStyle/>
        <a:p>
          <a:endParaRPr lang="en-US"/>
        </a:p>
      </dgm:t>
    </dgm:pt>
    <dgm:pt modelId="{17F7C799-5377-45DB-9837-C3E5DAA99E07}" type="sibTrans" cxnId="{69B52D0B-9696-4E0C-A2AB-7410D41734C9}">
      <dgm:prSet/>
      <dgm:spPr/>
      <dgm:t>
        <a:bodyPr/>
        <a:lstStyle/>
        <a:p>
          <a:endParaRPr lang="en-US"/>
        </a:p>
      </dgm:t>
    </dgm:pt>
    <dgm:pt modelId="{673AD81C-4FAA-4AE0-AABC-9FB1E3E1B34F}">
      <dgm:prSet phldrT="[Text]"/>
      <dgm:spPr/>
      <dgm:t>
        <a:bodyPr/>
        <a:lstStyle/>
        <a:p>
          <a:r>
            <a:rPr lang="en-US" dirty="0" smtClean="0"/>
            <a:t>Five Nursing Home Ombudsman Demonstration programs established to focus on nursing home resident complaint resolution</a:t>
          </a:r>
          <a:endParaRPr lang="en-US" dirty="0"/>
        </a:p>
      </dgm:t>
    </dgm:pt>
    <dgm:pt modelId="{941BE736-9F1D-4E40-ACF4-978FCE895ECD}" type="parTrans" cxnId="{13A0C9A8-A1BF-49C7-AEC6-CEC27B8B68FD}">
      <dgm:prSet/>
      <dgm:spPr/>
      <dgm:t>
        <a:bodyPr/>
        <a:lstStyle/>
        <a:p>
          <a:endParaRPr lang="en-US"/>
        </a:p>
      </dgm:t>
    </dgm:pt>
    <dgm:pt modelId="{AFF312F7-020E-4580-BA2B-8F663A62D902}" type="sibTrans" cxnId="{13A0C9A8-A1BF-49C7-AEC6-CEC27B8B68FD}">
      <dgm:prSet/>
      <dgm:spPr/>
      <dgm:t>
        <a:bodyPr/>
        <a:lstStyle/>
        <a:p>
          <a:endParaRPr lang="en-US"/>
        </a:p>
      </dgm:t>
    </dgm:pt>
    <dgm:pt modelId="{3EB1AACF-60B8-446C-B454-01D9EA5DA52A}">
      <dgm:prSet phldrT="[Text]"/>
      <dgm:spPr/>
      <dgm:t>
        <a:bodyPr/>
        <a:lstStyle/>
        <a:p>
          <a:r>
            <a:rPr lang="en-US" dirty="0" smtClean="0"/>
            <a:t>1978</a:t>
          </a:r>
          <a:endParaRPr lang="en-US" dirty="0"/>
        </a:p>
      </dgm:t>
    </dgm:pt>
    <dgm:pt modelId="{ECD3CD2A-15F1-483C-9EDC-688B964F7082}" type="parTrans" cxnId="{AE689D5A-24C5-48D9-9D49-64C36CDCA087}">
      <dgm:prSet/>
      <dgm:spPr/>
      <dgm:t>
        <a:bodyPr/>
        <a:lstStyle/>
        <a:p>
          <a:endParaRPr lang="en-US"/>
        </a:p>
      </dgm:t>
    </dgm:pt>
    <dgm:pt modelId="{5746E47E-1E76-4F10-AED9-130916BCCA77}" type="sibTrans" cxnId="{AE689D5A-24C5-48D9-9D49-64C36CDCA087}">
      <dgm:prSet/>
      <dgm:spPr/>
      <dgm:t>
        <a:bodyPr/>
        <a:lstStyle/>
        <a:p>
          <a:endParaRPr lang="en-US"/>
        </a:p>
      </dgm:t>
    </dgm:pt>
    <dgm:pt modelId="{F15C05D3-D7FA-4C2B-B8D6-F3096D917125}">
      <dgm:prSet phldrT="[Text]"/>
      <dgm:spPr/>
      <dgm:t>
        <a:bodyPr/>
        <a:lstStyle/>
        <a:p>
          <a:r>
            <a:rPr lang="en-US" dirty="0" smtClean="0"/>
            <a:t>Older Americans Act (OAA) amendments </a:t>
          </a:r>
          <a:r>
            <a:rPr lang="en-US" b="1" dirty="0" smtClean="0"/>
            <a:t>required</a:t>
          </a:r>
          <a:r>
            <a:rPr lang="en-US" dirty="0" smtClean="0"/>
            <a:t> </a:t>
          </a:r>
          <a:r>
            <a:rPr lang="en-US" b="1" dirty="0" smtClean="0"/>
            <a:t>all states </a:t>
          </a:r>
          <a:r>
            <a:rPr lang="en-US" dirty="0" smtClean="0"/>
            <a:t>to establish an Ombudsman Program</a:t>
          </a:r>
          <a:endParaRPr lang="en-US" dirty="0"/>
        </a:p>
      </dgm:t>
    </dgm:pt>
    <dgm:pt modelId="{CF8842EE-026E-4973-89E4-47559B8C31E2}" type="parTrans" cxnId="{E6A65211-5FEA-4E55-B097-83FE909D93FB}">
      <dgm:prSet/>
      <dgm:spPr/>
      <dgm:t>
        <a:bodyPr/>
        <a:lstStyle/>
        <a:p>
          <a:endParaRPr lang="en-US"/>
        </a:p>
      </dgm:t>
    </dgm:pt>
    <dgm:pt modelId="{643D15D4-D3A1-495C-9E59-8CFA6B389432}" type="sibTrans" cxnId="{E6A65211-5FEA-4E55-B097-83FE909D93FB}">
      <dgm:prSet/>
      <dgm:spPr/>
      <dgm:t>
        <a:bodyPr/>
        <a:lstStyle/>
        <a:p>
          <a:endParaRPr lang="en-US"/>
        </a:p>
      </dgm:t>
    </dgm:pt>
    <dgm:pt modelId="{91C805CD-8FD5-40A5-A8E6-2E6E8EA06EB7}">
      <dgm:prSet phldrT="[Text]"/>
      <dgm:spPr/>
      <dgm:t>
        <a:bodyPr/>
        <a:lstStyle/>
        <a:p>
          <a:r>
            <a:rPr lang="en-US" dirty="0" smtClean="0"/>
            <a:t>1981</a:t>
          </a:r>
          <a:endParaRPr lang="en-US" dirty="0"/>
        </a:p>
      </dgm:t>
    </dgm:pt>
    <dgm:pt modelId="{A9F00AC6-66FB-4AEC-83F4-44F037ECCBC7}" type="parTrans" cxnId="{63AFCD91-BAB4-493D-BF51-6026862BD801}">
      <dgm:prSet/>
      <dgm:spPr/>
      <dgm:t>
        <a:bodyPr/>
        <a:lstStyle/>
        <a:p>
          <a:endParaRPr lang="en-US"/>
        </a:p>
      </dgm:t>
    </dgm:pt>
    <dgm:pt modelId="{B4E343FE-B997-462C-846E-C934119588A9}" type="sibTrans" cxnId="{63AFCD91-BAB4-493D-BF51-6026862BD801}">
      <dgm:prSet/>
      <dgm:spPr/>
      <dgm:t>
        <a:bodyPr/>
        <a:lstStyle/>
        <a:p>
          <a:endParaRPr lang="en-US"/>
        </a:p>
      </dgm:t>
    </dgm:pt>
    <dgm:pt modelId="{499C8372-EBC3-40D4-827B-8664C0E82CF9}">
      <dgm:prSet phldrT="[Text]"/>
      <dgm:spPr/>
      <dgm:t>
        <a:bodyPr/>
        <a:lstStyle/>
        <a:p>
          <a:r>
            <a:rPr lang="en-US" dirty="0" smtClean="0"/>
            <a:t>Duties expanded to board and care homes (e.g. Assisted Living Facilities)</a:t>
          </a:r>
          <a:endParaRPr lang="en-US" dirty="0"/>
        </a:p>
      </dgm:t>
    </dgm:pt>
    <dgm:pt modelId="{810C2978-08BD-4CDB-BAC1-04A61BB51879}" type="parTrans" cxnId="{621FA93B-BA2C-4015-ADFE-8A9B833320C8}">
      <dgm:prSet/>
      <dgm:spPr/>
      <dgm:t>
        <a:bodyPr/>
        <a:lstStyle/>
        <a:p>
          <a:endParaRPr lang="en-US"/>
        </a:p>
      </dgm:t>
    </dgm:pt>
    <dgm:pt modelId="{0DD12D49-0F9F-4613-BCBF-D7822FAAD9B5}" type="sibTrans" cxnId="{621FA93B-BA2C-4015-ADFE-8A9B833320C8}">
      <dgm:prSet/>
      <dgm:spPr/>
      <dgm:t>
        <a:bodyPr/>
        <a:lstStyle/>
        <a:p>
          <a:endParaRPr lang="en-US"/>
        </a:p>
      </dgm:t>
    </dgm:pt>
    <dgm:pt modelId="{C2429298-FB30-40D3-9628-6C20AF2A6A7E}">
      <dgm:prSet phldrT="[Text]"/>
      <dgm:spPr/>
      <dgm:t>
        <a:bodyPr/>
        <a:lstStyle/>
        <a:p>
          <a:r>
            <a:rPr lang="en-US" dirty="0" smtClean="0"/>
            <a:t>Name changed from Nursing Home Ombudsman to Long-Term Care Ombudsman (LTCO)</a:t>
          </a:r>
          <a:endParaRPr lang="en-US" dirty="0"/>
        </a:p>
      </dgm:t>
    </dgm:pt>
    <dgm:pt modelId="{1EEC4BF1-AC59-49E5-9301-4831F1917AB3}" type="parTrans" cxnId="{214D8756-5DB8-4828-AFAF-3170D80BC258}">
      <dgm:prSet/>
      <dgm:spPr/>
      <dgm:t>
        <a:bodyPr/>
        <a:lstStyle/>
        <a:p>
          <a:endParaRPr lang="en-US"/>
        </a:p>
      </dgm:t>
    </dgm:pt>
    <dgm:pt modelId="{28EF0AE4-905D-4C95-8F5E-A3E0742B8DDF}" type="sibTrans" cxnId="{214D8756-5DB8-4828-AFAF-3170D80BC258}">
      <dgm:prSet/>
      <dgm:spPr/>
      <dgm:t>
        <a:bodyPr/>
        <a:lstStyle/>
        <a:p>
          <a:endParaRPr lang="en-US"/>
        </a:p>
      </dgm:t>
    </dgm:pt>
    <dgm:pt modelId="{94AC9130-2E6B-41FE-8078-23FDB0965E7B}">
      <dgm:prSet/>
      <dgm:spPr/>
      <dgm:t>
        <a:bodyPr/>
        <a:lstStyle/>
        <a:p>
          <a:r>
            <a:rPr lang="en-US" dirty="0" smtClean="0"/>
            <a:t>1987</a:t>
          </a:r>
          <a:endParaRPr lang="en-US" dirty="0"/>
        </a:p>
      </dgm:t>
    </dgm:pt>
    <dgm:pt modelId="{72EF8B07-FC94-48BF-80B1-3DBCEC7DF7ED}" type="parTrans" cxnId="{0A153267-4F1B-46B7-B9F3-9DD41F9A2BA8}">
      <dgm:prSet/>
      <dgm:spPr/>
      <dgm:t>
        <a:bodyPr/>
        <a:lstStyle/>
        <a:p>
          <a:endParaRPr lang="en-US"/>
        </a:p>
      </dgm:t>
    </dgm:pt>
    <dgm:pt modelId="{07CBB210-C89D-4F82-B3B7-611A06F3847F}" type="sibTrans" cxnId="{0A153267-4F1B-46B7-B9F3-9DD41F9A2BA8}">
      <dgm:prSet/>
      <dgm:spPr/>
      <dgm:t>
        <a:bodyPr/>
        <a:lstStyle/>
        <a:p>
          <a:endParaRPr lang="en-US"/>
        </a:p>
      </dgm:t>
    </dgm:pt>
    <dgm:pt modelId="{CE0FD041-3765-4B9F-91FD-7B7986E042C7}">
      <dgm:prSet phldrT="[Text]"/>
      <dgm:spPr/>
      <dgm:t>
        <a:bodyPr/>
        <a:lstStyle/>
        <a:p>
          <a:r>
            <a:rPr lang="en-US" dirty="0" smtClean="0"/>
            <a:t>LTCO access to resident records (with resident consent)</a:t>
          </a:r>
          <a:endParaRPr lang="en-US" dirty="0"/>
        </a:p>
      </dgm:t>
    </dgm:pt>
    <dgm:pt modelId="{58F7081E-5E41-46C6-A559-37D43B2A96E7}" type="parTrans" cxnId="{65FE60BA-A372-4A32-ADE7-062AC3BE5DA9}">
      <dgm:prSet/>
      <dgm:spPr/>
      <dgm:t>
        <a:bodyPr/>
        <a:lstStyle/>
        <a:p>
          <a:endParaRPr lang="en-US"/>
        </a:p>
      </dgm:t>
    </dgm:pt>
    <dgm:pt modelId="{4F19BBB3-4BBB-4718-8198-914F38201BC5}" type="sibTrans" cxnId="{65FE60BA-A372-4A32-ADE7-062AC3BE5DA9}">
      <dgm:prSet/>
      <dgm:spPr/>
      <dgm:t>
        <a:bodyPr/>
        <a:lstStyle/>
        <a:p>
          <a:endParaRPr lang="en-US"/>
        </a:p>
      </dgm:t>
    </dgm:pt>
    <dgm:pt modelId="{4309AA1B-F71D-47C5-BB29-1176C8CC001E}">
      <dgm:prSet phldrT="[Text]"/>
      <dgm:spPr/>
      <dgm:t>
        <a:bodyPr/>
        <a:lstStyle/>
        <a:p>
          <a:r>
            <a:rPr lang="en-US" dirty="0" smtClean="0"/>
            <a:t>States must prohibit willful interference of official LTCO duties and/or retaliation against a LTCO, resident or other individual related to LTCOP duties</a:t>
          </a:r>
          <a:endParaRPr lang="en-US" dirty="0"/>
        </a:p>
      </dgm:t>
    </dgm:pt>
    <dgm:pt modelId="{7B9DB574-09A2-4896-B86D-4A77F93727E0}" type="parTrans" cxnId="{913622D3-22C5-4AA8-9219-B6D9FCC465B0}">
      <dgm:prSet/>
      <dgm:spPr/>
      <dgm:t>
        <a:bodyPr/>
        <a:lstStyle/>
        <a:p>
          <a:endParaRPr lang="en-US"/>
        </a:p>
      </dgm:t>
    </dgm:pt>
    <dgm:pt modelId="{99F91A57-EE26-44B0-AEF8-0A934DDB1543}" type="sibTrans" cxnId="{913622D3-22C5-4AA8-9219-B6D9FCC465B0}">
      <dgm:prSet/>
      <dgm:spPr/>
      <dgm:t>
        <a:bodyPr/>
        <a:lstStyle/>
        <a:p>
          <a:endParaRPr lang="en-US"/>
        </a:p>
      </dgm:t>
    </dgm:pt>
    <dgm:pt modelId="{747874C3-B6F1-402E-81BD-09E0FBA52889}">
      <dgm:prSet phldrT="[Text]"/>
      <dgm:spPr/>
      <dgm:t>
        <a:bodyPr/>
        <a:lstStyle/>
        <a:p>
          <a:r>
            <a:rPr lang="en-US" dirty="0" smtClean="0"/>
            <a:t>Program designed to be a </a:t>
          </a:r>
          <a:r>
            <a:rPr lang="en-US" b="1" dirty="0" smtClean="0"/>
            <a:t>local, community program </a:t>
          </a:r>
          <a:r>
            <a:rPr lang="en-US" dirty="0" smtClean="0"/>
            <a:t>utilizing volunteers</a:t>
          </a:r>
          <a:endParaRPr lang="en-US" dirty="0"/>
        </a:p>
      </dgm:t>
    </dgm:pt>
    <dgm:pt modelId="{7225382F-9A8F-483E-9D87-5F3CAFD3B42F}" type="parTrans" cxnId="{5AB176CE-E406-40AB-9F1A-21C05CAA69E1}">
      <dgm:prSet/>
      <dgm:spPr/>
      <dgm:t>
        <a:bodyPr/>
        <a:lstStyle/>
        <a:p>
          <a:endParaRPr lang="en-US"/>
        </a:p>
      </dgm:t>
    </dgm:pt>
    <dgm:pt modelId="{7ACB6F9E-D436-43FE-B489-08A5AC4E9DC0}" type="sibTrans" cxnId="{5AB176CE-E406-40AB-9F1A-21C05CAA69E1}">
      <dgm:prSet/>
      <dgm:spPr/>
      <dgm:t>
        <a:bodyPr/>
        <a:lstStyle/>
        <a:p>
          <a:endParaRPr lang="en-US"/>
        </a:p>
      </dgm:t>
    </dgm:pt>
    <dgm:pt modelId="{4A50B80F-731C-473D-AED8-DBC6A8C12A3A}" type="pres">
      <dgm:prSet presAssocID="{FEEF5A99-E63E-4DA7-88DA-2FBA1F109D97}" presName="linearFlow" presStyleCnt="0">
        <dgm:presLayoutVars>
          <dgm:dir/>
          <dgm:animLvl val="lvl"/>
          <dgm:resizeHandles val="exact"/>
        </dgm:presLayoutVars>
      </dgm:prSet>
      <dgm:spPr/>
      <dgm:t>
        <a:bodyPr/>
        <a:lstStyle/>
        <a:p>
          <a:endParaRPr lang="en-US"/>
        </a:p>
      </dgm:t>
    </dgm:pt>
    <dgm:pt modelId="{A3B43105-DF6A-4AA6-90D6-44CC34FA7404}" type="pres">
      <dgm:prSet presAssocID="{46CC5AB0-5086-457F-B936-4767CD5F96CE}" presName="composite" presStyleCnt="0"/>
      <dgm:spPr/>
    </dgm:pt>
    <dgm:pt modelId="{A3AB5976-1120-4138-9474-AEB08F80E3D2}" type="pres">
      <dgm:prSet presAssocID="{46CC5AB0-5086-457F-B936-4767CD5F96CE}" presName="parentText" presStyleLbl="alignNode1" presStyleIdx="0" presStyleCnt="4">
        <dgm:presLayoutVars>
          <dgm:chMax val="1"/>
          <dgm:bulletEnabled val="1"/>
        </dgm:presLayoutVars>
      </dgm:prSet>
      <dgm:spPr/>
      <dgm:t>
        <a:bodyPr/>
        <a:lstStyle/>
        <a:p>
          <a:endParaRPr lang="en-US"/>
        </a:p>
      </dgm:t>
    </dgm:pt>
    <dgm:pt modelId="{742D12A8-3F50-41FE-82EA-D16B80FF2CDD}" type="pres">
      <dgm:prSet presAssocID="{46CC5AB0-5086-457F-B936-4767CD5F96CE}" presName="descendantText" presStyleLbl="alignAcc1" presStyleIdx="0" presStyleCnt="4">
        <dgm:presLayoutVars>
          <dgm:bulletEnabled val="1"/>
        </dgm:presLayoutVars>
      </dgm:prSet>
      <dgm:spPr/>
      <dgm:t>
        <a:bodyPr/>
        <a:lstStyle/>
        <a:p>
          <a:endParaRPr lang="en-US"/>
        </a:p>
      </dgm:t>
    </dgm:pt>
    <dgm:pt modelId="{B0A44CFC-668C-4342-B08B-A05BA1CC578B}" type="pres">
      <dgm:prSet presAssocID="{17F7C799-5377-45DB-9837-C3E5DAA99E07}" presName="sp" presStyleCnt="0"/>
      <dgm:spPr/>
    </dgm:pt>
    <dgm:pt modelId="{44EE7E42-41C1-40EA-BF09-529EC13D227D}" type="pres">
      <dgm:prSet presAssocID="{3EB1AACF-60B8-446C-B454-01D9EA5DA52A}" presName="composite" presStyleCnt="0"/>
      <dgm:spPr/>
    </dgm:pt>
    <dgm:pt modelId="{424AA167-1799-43A7-A3A9-2AAD338F3A01}" type="pres">
      <dgm:prSet presAssocID="{3EB1AACF-60B8-446C-B454-01D9EA5DA52A}" presName="parentText" presStyleLbl="alignNode1" presStyleIdx="1" presStyleCnt="4">
        <dgm:presLayoutVars>
          <dgm:chMax val="1"/>
          <dgm:bulletEnabled val="1"/>
        </dgm:presLayoutVars>
      </dgm:prSet>
      <dgm:spPr/>
      <dgm:t>
        <a:bodyPr/>
        <a:lstStyle/>
        <a:p>
          <a:endParaRPr lang="en-US"/>
        </a:p>
      </dgm:t>
    </dgm:pt>
    <dgm:pt modelId="{FEDA114B-9D46-4873-8444-CA0B2ECBECDA}" type="pres">
      <dgm:prSet presAssocID="{3EB1AACF-60B8-446C-B454-01D9EA5DA52A}" presName="descendantText" presStyleLbl="alignAcc1" presStyleIdx="1" presStyleCnt="4">
        <dgm:presLayoutVars>
          <dgm:bulletEnabled val="1"/>
        </dgm:presLayoutVars>
      </dgm:prSet>
      <dgm:spPr/>
      <dgm:t>
        <a:bodyPr/>
        <a:lstStyle/>
        <a:p>
          <a:endParaRPr lang="en-US"/>
        </a:p>
      </dgm:t>
    </dgm:pt>
    <dgm:pt modelId="{22CE6F60-82D5-4A73-84F8-FE68F1B42097}" type="pres">
      <dgm:prSet presAssocID="{5746E47E-1E76-4F10-AED9-130916BCCA77}" presName="sp" presStyleCnt="0"/>
      <dgm:spPr/>
    </dgm:pt>
    <dgm:pt modelId="{DB1A67C8-A1D3-4B84-93DE-1EF280FE0B58}" type="pres">
      <dgm:prSet presAssocID="{91C805CD-8FD5-40A5-A8E6-2E6E8EA06EB7}" presName="composite" presStyleCnt="0"/>
      <dgm:spPr/>
    </dgm:pt>
    <dgm:pt modelId="{51CFE36F-B923-4E8F-993D-C19FAB2466F9}" type="pres">
      <dgm:prSet presAssocID="{91C805CD-8FD5-40A5-A8E6-2E6E8EA06EB7}" presName="parentText" presStyleLbl="alignNode1" presStyleIdx="2" presStyleCnt="4">
        <dgm:presLayoutVars>
          <dgm:chMax val="1"/>
          <dgm:bulletEnabled val="1"/>
        </dgm:presLayoutVars>
      </dgm:prSet>
      <dgm:spPr/>
      <dgm:t>
        <a:bodyPr/>
        <a:lstStyle/>
        <a:p>
          <a:endParaRPr lang="en-US"/>
        </a:p>
      </dgm:t>
    </dgm:pt>
    <dgm:pt modelId="{B73B95CF-7CB9-4218-9BC1-105497E8FD3B}" type="pres">
      <dgm:prSet presAssocID="{91C805CD-8FD5-40A5-A8E6-2E6E8EA06EB7}" presName="descendantText" presStyleLbl="alignAcc1" presStyleIdx="2" presStyleCnt="4">
        <dgm:presLayoutVars>
          <dgm:bulletEnabled val="1"/>
        </dgm:presLayoutVars>
      </dgm:prSet>
      <dgm:spPr/>
      <dgm:t>
        <a:bodyPr/>
        <a:lstStyle/>
        <a:p>
          <a:endParaRPr lang="en-US"/>
        </a:p>
      </dgm:t>
    </dgm:pt>
    <dgm:pt modelId="{28175222-D476-4D91-A6A5-5A0A40EDF41E}" type="pres">
      <dgm:prSet presAssocID="{B4E343FE-B997-462C-846E-C934119588A9}" presName="sp" presStyleCnt="0"/>
      <dgm:spPr/>
    </dgm:pt>
    <dgm:pt modelId="{B3BC99BA-5945-4E28-A6FE-886D4755C019}" type="pres">
      <dgm:prSet presAssocID="{94AC9130-2E6B-41FE-8078-23FDB0965E7B}" presName="composite" presStyleCnt="0"/>
      <dgm:spPr/>
    </dgm:pt>
    <dgm:pt modelId="{580AD65D-7956-49A3-ADD9-9818C179C409}" type="pres">
      <dgm:prSet presAssocID="{94AC9130-2E6B-41FE-8078-23FDB0965E7B}" presName="parentText" presStyleLbl="alignNode1" presStyleIdx="3" presStyleCnt="4">
        <dgm:presLayoutVars>
          <dgm:chMax val="1"/>
          <dgm:bulletEnabled val="1"/>
        </dgm:presLayoutVars>
      </dgm:prSet>
      <dgm:spPr/>
      <dgm:t>
        <a:bodyPr/>
        <a:lstStyle/>
        <a:p>
          <a:endParaRPr lang="en-US"/>
        </a:p>
      </dgm:t>
    </dgm:pt>
    <dgm:pt modelId="{5B315C51-9D3B-4964-9924-627C110EF996}" type="pres">
      <dgm:prSet presAssocID="{94AC9130-2E6B-41FE-8078-23FDB0965E7B}" presName="descendantText" presStyleLbl="alignAcc1" presStyleIdx="3" presStyleCnt="4">
        <dgm:presLayoutVars>
          <dgm:bulletEnabled val="1"/>
        </dgm:presLayoutVars>
      </dgm:prSet>
      <dgm:spPr/>
      <dgm:t>
        <a:bodyPr/>
        <a:lstStyle/>
        <a:p>
          <a:endParaRPr lang="en-US"/>
        </a:p>
      </dgm:t>
    </dgm:pt>
  </dgm:ptLst>
  <dgm:cxnLst>
    <dgm:cxn modelId="{80EC3EA1-DD9E-435B-8D0E-D69F058CF280}" type="presOf" srcId="{C2429298-FB30-40D3-9628-6C20AF2A6A7E}" destId="{B73B95CF-7CB9-4218-9BC1-105497E8FD3B}" srcOrd="0" destOrd="1" presId="urn:microsoft.com/office/officeart/2005/8/layout/chevron2"/>
    <dgm:cxn modelId="{5AB176CE-E406-40AB-9F1A-21C05CAA69E1}" srcId="{3EB1AACF-60B8-446C-B454-01D9EA5DA52A}" destId="{747874C3-B6F1-402E-81BD-09E0FBA52889}" srcOrd="1" destOrd="0" parTransId="{7225382F-9A8F-483E-9D87-5F3CAFD3B42F}" sibTransId="{7ACB6F9E-D436-43FE-B489-08A5AC4E9DC0}"/>
    <dgm:cxn modelId="{AE689D5A-24C5-48D9-9D49-64C36CDCA087}" srcId="{FEEF5A99-E63E-4DA7-88DA-2FBA1F109D97}" destId="{3EB1AACF-60B8-446C-B454-01D9EA5DA52A}" srcOrd="1" destOrd="0" parTransId="{ECD3CD2A-15F1-483C-9EDC-688B964F7082}" sibTransId="{5746E47E-1E76-4F10-AED9-130916BCCA77}"/>
    <dgm:cxn modelId="{BD16DC6A-8D68-4328-9AB2-26BA4FC4A0E3}" type="presOf" srcId="{747874C3-B6F1-402E-81BD-09E0FBA52889}" destId="{FEDA114B-9D46-4873-8444-CA0B2ECBECDA}" srcOrd="0" destOrd="1" presId="urn:microsoft.com/office/officeart/2005/8/layout/chevron2"/>
    <dgm:cxn modelId="{621FA93B-BA2C-4015-ADFE-8A9B833320C8}" srcId="{91C805CD-8FD5-40A5-A8E6-2E6E8EA06EB7}" destId="{499C8372-EBC3-40D4-827B-8664C0E82CF9}" srcOrd="0" destOrd="0" parTransId="{810C2978-08BD-4CDB-BAC1-04A61BB51879}" sibTransId="{0DD12D49-0F9F-4613-BCBF-D7822FAAD9B5}"/>
    <dgm:cxn modelId="{0A153267-4F1B-46B7-B9F3-9DD41F9A2BA8}" srcId="{FEEF5A99-E63E-4DA7-88DA-2FBA1F109D97}" destId="{94AC9130-2E6B-41FE-8078-23FDB0965E7B}" srcOrd="3" destOrd="0" parTransId="{72EF8B07-FC94-48BF-80B1-3DBCEC7DF7ED}" sibTransId="{07CBB210-C89D-4F82-B3B7-611A06F3847F}"/>
    <dgm:cxn modelId="{E6A65211-5FEA-4E55-B097-83FE909D93FB}" srcId="{3EB1AACF-60B8-446C-B454-01D9EA5DA52A}" destId="{F15C05D3-D7FA-4C2B-B8D6-F3096D917125}" srcOrd="0" destOrd="0" parTransId="{CF8842EE-026E-4973-89E4-47559B8C31E2}" sibTransId="{643D15D4-D3A1-495C-9E59-8CFA6B389432}"/>
    <dgm:cxn modelId="{F2E2A57E-F022-4670-BD09-E15733E30FC6}" type="presOf" srcId="{F15C05D3-D7FA-4C2B-B8D6-F3096D917125}" destId="{FEDA114B-9D46-4873-8444-CA0B2ECBECDA}" srcOrd="0" destOrd="0" presId="urn:microsoft.com/office/officeart/2005/8/layout/chevron2"/>
    <dgm:cxn modelId="{913622D3-22C5-4AA8-9219-B6D9FCC465B0}" srcId="{94AC9130-2E6B-41FE-8078-23FDB0965E7B}" destId="{4309AA1B-F71D-47C5-BB29-1176C8CC001E}" srcOrd="1" destOrd="0" parTransId="{7B9DB574-09A2-4896-B86D-4A77F93727E0}" sibTransId="{99F91A57-EE26-44B0-AEF8-0A934DDB1543}"/>
    <dgm:cxn modelId="{AF13E983-FB00-44C4-813A-523C18297281}" type="presOf" srcId="{FEEF5A99-E63E-4DA7-88DA-2FBA1F109D97}" destId="{4A50B80F-731C-473D-AED8-DBC6A8C12A3A}" srcOrd="0" destOrd="0" presId="urn:microsoft.com/office/officeart/2005/8/layout/chevron2"/>
    <dgm:cxn modelId="{B5E7F04D-7EB9-4B09-B2EB-952C152DF0E2}" type="presOf" srcId="{673AD81C-4FAA-4AE0-AABC-9FB1E3E1B34F}" destId="{742D12A8-3F50-41FE-82EA-D16B80FF2CDD}" srcOrd="0" destOrd="0" presId="urn:microsoft.com/office/officeart/2005/8/layout/chevron2"/>
    <dgm:cxn modelId="{69B52D0B-9696-4E0C-A2AB-7410D41734C9}" srcId="{FEEF5A99-E63E-4DA7-88DA-2FBA1F109D97}" destId="{46CC5AB0-5086-457F-B936-4767CD5F96CE}" srcOrd="0" destOrd="0" parTransId="{E290ACDE-0EF3-472F-95F6-B7CBECEF77A6}" sibTransId="{17F7C799-5377-45DB-9837-C3E5DAA99E07}"/>
    <dgm:cxn modelId="{543E0BD0-CF3E-4305-9BFC-F762CCAE7955}" type="presOf" srcId="{46CC5AB0-5086-457F-B936-4767CD5F96CE}" destId="{A3AB5976-1120-4138-9474-AEB08F80E3D2}" srcOrd="0" destOrd="0" presId="urn:microsoft.com/office/officeart/2005/8/layout/chevron2"/>
    <dgm:cxn modelId="{1FFA9884-8D82-4E8C-904F-816CE5454FF9}" type="presOf" srcId="{3EB1AACF-60B8-446C-B454-01D9EA5DA52A}" destId="{424AA167-1799-43A7-A3A9-2AAD338F3A01}" srcOrd="0" destOrd="0" presId="urn:microsoft.com/office/officeart/2005/8/layout/chevron2"/>
    <dgm:cxn modelId="{D23E9A5C-B1FF-4BC7-996A-78C4AF855381}" type="presOf" srcId="{91C805CD-8FD5-40A5-A8E6-2E6E8EA06EB7}" destId="{51CFE36F-B923-4E8F-993D-C19FAB2466F9}" srcOrd="0" destOrd="0" presId="urn:microsoft.com/office/officeart/2005/8/layout/chevron2"/>
    <dgm:cxn modelId="{65FE60BA-A372-4A32-ADE7-062AC3BE5DA9}" srcId="{94AC9130-2E6B-41FE-8078-23FDB0965E7B}" destId="{CE0FD041-3765-4B9F-91FD-7B7986E042C7}" srcOrd="0" destOrd="0" parTransId="{58F7081E-5E41-46C6-A559-37D43B2A96E7}" sibTransId="{4F19BBB3-4BBB-4718-8198-914F38201BC5}"/>
    <dgm:cxn modelId="{63AFCD91-BAB4-493D-BF51-6026862BD801}" srcId="{FEEF5A99-E63E-4DA7-88DA-2FBA1F109D97}" destId="{91C805CD-8FD5-40A5-A8E6-2E6E8EA06EB7}" srcOrd="2" destOrd="0" parTransId="{A9F00AC6-66FB-4AEC-83F4-44F037ECCBC7}" sibTransId="{B4E343FE-B997-462C-846E-C934119588A9}"/>
    <dgm:cxn modelId="{061CEAB1-1B37-422C-A99E-E73C1ED6D5FA}" type="presOf" srcId="{CE0FD041-3765-4B9F-91FD-7B7986E042C7}" destId="{5B315C51-9D3B-4964-9924-627C110EF996}" srcOrd="0" destOrd="0" presId="urn:microsoft.com/office/officeart/2005/8/layout/chevron2"/>
    <dgm:cxn modelId="{214D8756-5DB8-4828-AFAF-3170D80BC258}" srcId="{91C805CD-8FD5-40A5-A8E6-2E6E8EA06EB7}" destId="{C2429298-FB30-40D3-9628-6C20AF2A6A7E}" srcOrd="1" destOrd="0" parTransId="{1EEC4BF1-AC59-49E5-9301-4831F1917AB3}" sibTransId="{28EF0AE4-905D-4C95-8F5E-A3E0742B8DDF}"/>
    <dgm:cxn modelId="{4249FD84-44DC-4D59-94A4-6F8DA4AA2839}" type="presOf" srcId="{499C8372-EBC3-40D4-827B-8664C0E82CF9}" destId="{B73B95CF-7CB9-4218-9BC1-105497E8FD3B}" srcOrd="0" destOrd="0" presId="urn:microsoft.com/office/officeart/2005/8/layout/chevron2"/>
    <dgm:cxn modelId="{DD28CF27-E4FB-46E2-A023-C4A5DA0B6235}" type="presOf" srcId="{4309AA1B-F71D-47C5-BB29-1176C8CC001E}" destId="{5B315C51-9D3B-4964-9924-627C110EF996}" srcOrd="0" destOrd="1" presId="urn:microsoft.com/office/officeart/2005/8/layout/chevron2"/>
    <dgm:cxn modelId="{13A0C9A8-A1BF-49C7-AEC6-CEC27B8B68FD}" srcId="{46CC5AB0-5086-457F-B936-4767CD5F96CE}" destId="{673AD81C-4FAA-4AE0-AABC-9FB1E3E1B34F}" srcOrd="0" destOrd="0" parTransId="{941BE736-9F1D-4E40-ACF4-978FCE895ECD}" sibTransId="{AFF312F7-020E-4580-BA2B-8F663A62D902}"/>
    <dgm:cxn modelId="{CD9C9D26-8DD5-48BB-B2D7-6F0E583A4A27}" type="presOf" srcId="{94AC9130-2E6B-41FE-8078-23FDB0965E7B}" destId="{580AD65D-7956-49A3-ADD9-9818C179C409}" srcOrd="0" destOrd="0" presId="urn:microsoft.com/office/officeart/2005/8/layout/chevron2"/>
    <dgm:cxn modelId="{A65E2203-9697-438C-B1DD-ACD81471ED60}" type="presParOf" srcId="{4A50B80F-731C-473D-AED8-DBC6A8C12A3A}" destId="{A3B43105-DF6A-4AA6-90D6-44CC34FA7404}" srcOrd="0" destOrd="0" presId="urn:microsoft.com/office/officeart/2005/8/layout/chevron2"/>
    <dgm:cxn modelId="{C15A7630-9E79-481F-A062-D6FB11637EFA}" type="presParOf" srcId="{A3B43105-DF6A-4AA6-90D6-44CC34FA7404}" destId="{A3AB5976-1120-4138-9474-AEB08F80E3D2}" srcOrd="0" destOrd="0" presId="urn:microsoft.com/office/officeart/2005/8/layout/chevron2"/>
    <dgm:cxn modelId="{0DAE6A62-67C6-4665-85C5-164AB0DCDD5D}" type="presParOf" srcId="{A3B43105-DF6A-4AA6-90D6-44CC34FA7404}" destId="{742D12A8-3F50-41FE-82EA-D16B80FF2CDD}" srcOrd="1" destOrd="0" presId="urn:microsoft.com/office/officeart/2005/8/layout/chevron2"/>
    <dgm:cxn modelId="{E0078C9E-2789-4BBC-A702-15F06CEBCF92}" type="presParOf" srcId="{4A50B80F-731C-473D-AED8-DBC6A8C12A3A}" destId="{B0A44CFC-668C-4342-B08B-A05BA1CC578B}" srcOrd="1" destOrd="0" presId="urn:microsoft.com/office/officeart/2005/8/layout/chevron2"/>
    <dgm:cxn modelId="{5A3EFB99-8BF9-4C10-9A65-0CD2E02E887C}" type="presParOf" srcId="{4A50B80F-731C-473D-AED8-DBC6A8C12A3A}" destId="{44EE7E42-41C1-40EA-BF09-529EC13D227D}" srcOrd="2" destOrd="0" presId="urn:microsoft.com/office/officeart/2005/8/layout/chevron2"/>
    <dgm:cxn modelId="{256CC51F-6E68-447D-B472-6F5CDDCF980D}" type="presParOf" srcId="{44EE7E42-41C1-40EA-BF09-529EC13D227D}" destId="{424AA167-1799-43A7-A3A9-2AAD338F3A01}" srcOrd="0" destOrd="0" presId="urn:microsoft.com/office/officeart/2005/8/layout/chevron2"/>
    <dgm:cxn modelId="{1B13E41D-420A-4D1C-8381-756B0C844767}" type="presParOf" srcId="{44EE7E42-41C1-40EA-BF09-529EC13D227D}" destId="{FEDA114B-9D46-4873-8444-CA0B2ECBECDA}" srcOrd="1" destOrd="0" presId="urn:microsoft.com/office/officeart/2005/8/layout/chevron2"/>
    <dgm:cxn modelId="{1AB47B49-ABDC-4B2B-85C9-0B84BC630AA3}" type="presParOf" srcId="{4A50B80F-731C-473D-AED8-DBC6A8C12A3A}" destId="{22CE6F60-82D5-4A73-84F8-FE68F1B42097}" srcOrd="3" destOrd="0" presId="urn:microsoft.com/office/officeart/2005/8/layout/chevron2"/>
    <dgm:cxn modelId="{1B0242C6-673D-444D-9C56-834F840CF5E5}" type="presParOf" srcId="{4A50B80F-731C-473D-AED8-DBC6A8C12A3A}" destId="{DB1A67C8-A1D3-4B84-93DE-1EF280FE0B58}" srcOrd="4" destOrd="0" presId="urn:microsoft.com/office/officeart/2005/8/layout/chevron2"/>
    <dgm:cxn modelId="{D23599C7-468F-4AFF-BB4C-0BDE403BFC78}" type="presParOf" srcId="{DB1A67C8-A1D3-4B84-93DE-1EF280FE0B58}" destId="{51CFE36F-B923-4E8F-993D-C19FAB2466F9}" srcOrd="0" destOrd="0" presId="urn:microsoft.com/office/officeart/2005/8/layout/chevron2"/>
    <dgm:cxn modelId="{37958096-8CAA-4D70-B06D-BA490E881896}" type="presParOf" srcId="{DB1A67C8-A1D3-4B84-93DE-1EF280FE0B58}" destId="{B73B95CF-7CB9-4218-9BC1-105497E8FD3B}" srcOrd="1" destOrd="0" presId="urn:microsoft.com/office/officeart/2005/8/layout/chevron2"/>
    <dgm:cxn modelId="{3271A486-7B18-4CD6-A5F2-3992C197658D}" type="presParOf" srcId="{4A50B80F-731C-473D-AED8-DBC6A8C12A3A}" destId="{28175222-D476-4D91-A6A5-5A0A40EDF41E}" srcOrd="5" destOrd="0" presId="urn:microsoft.com/office/officeart/2005/8/layout/chevron2"/>
    <dgm:cxn modelId="{68EE1347-798F-48A3-B36D-B370039831E1}" type="presParOf" srcId="{4A50B80F-731C-473D-AED8-DBC6A8C12A3A}" destId="{B3BC99BA-5945-4E28-A6FE-886D4755C019}" srcOrd="6" destOrd="0" presId="urn:microsoft.com/office/officeart/2005/8/layout/chevron2"/>
    <dgm:cxn modelId="{B32E0326-6283-438E-9993-78A76800B79E}" type="presParOf" srcId="{B3BC99BA-5945-4E28-A6FE-886D4755C019}" destId="{580AD65D-7956-49A3-ADD9-9818C179C409}" srcOrd="0" destOrd="0" presId="urn:microsoft.com/office/officeart/2005/8/layout/chevron2"/>
    <dgm:cxn modelId="{1DECD295-B0E1-4B69-B667-BD3FDEB44732}" type="presParOf" srcId="{B3BC99BA-5945-4E28-A6FE-886D4755C019}" destId="{5B315C51-9D3B-4964-9924-627C110EF99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509FB0-DAB4-4372-8EE8-768FDE7F8E96}"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8F4CEED1-8B85-43C6-BECA-FF355930B83B}">
      <dgm:prSet phldrT="[Text]"/>
      <dgm:spPr/>
      <dgm:t>
        <a:bodyPr/>
        <a:lstStyle/>
        <a:p>
          <a:r>
            <a:rPr lang="en-US" dirty="0" smtClean="0"/>
            <a:t>LTCO are Resident Advocates</a:t>
          </a:r>
          <a:endParaRPr lang="en-US" dirty="0"/>
        </a:p>
      </dgm:t>
    </dgm:pt>
    <dgm:pt modelId="{D8EEED9F-BEF8-4953-8A73-BA393345A74B}" type="parTrans" cxnId="{E222CA86-D395-486D-828C-8FFE801686AB}">
      <dgm:prSet/>
      <dgm:spPr/>
      <dgm:t>
        <a:bodyPr/>
        <a:lstStyle/>
        <a:p>
          <a:endParaRPr lang="en-US"/>
        </a:p>
      </dgm:t>
    </dgm:pt>
    <dgm:pt modelId="{0BCF9B84-5B75-40E0-AF8B-510487EB8726}" type="sibTrans" cxnId="{E222CA86-D395-486D-828C-8FFE801686AB}">
      <dgm:prSet/>
      <dgm:spPr/>
      <dgm:t>
        <a:bodyPr/>
        <a:lstStyle/>
        <a:p>
          <a:endParaRPr lang="en-US"/>
        </a:p>
      </dgm:t>
    </dgm:pt>
    <dgm:pt modelId="{B7438CD4-CC3D-4749-A585-591981C6F531}">
      <dgm:prSet phldrT="[Text]"/>
      <dgm:spPr/>
      <dgm:t>
        <a:bodyPr/>
        <a:lstStyle/>
        <a:p>
          <a:r>
            <a:rPr lang="en-US" b="1" dirty="0" smtClean="0"/>
            <a:t>LTCO seek to resolve complaints to the residents’ satisfaction</a:t>
          </a:r>
          <a:endParaRPr lang="en-US" b="1" dirty="0"/>
        </a:p>
      </dgm:t>
    </dgm:pt>
    <dgm:pt modelId="{25FE7E98-A654-42F8-AFA3-CFE1ED9110F3}" type="parTrans" cxnId="{AB184CC1-5D42-4EF6-B9DE-34E66D808BFB}">
      <dgm:prSet/>
      <dgm:spPr/>
      <dgm:t>
        <a:bodyPr/>
        <a:lstStyle/>
        <a:p>
          <a:endParaRPr lang="en-US" dirty="0"/>
        </a:p>
      </dgm:t>
    </dgm:pt>
    <dgm:pt modelId="{015D2BC2-DFB5-4995-9C92-BCDB9FFCDA1A}" type="sibTrans" cxnId="{AB184CC1-5D42-4EF6-B9DE-34E66D808BFB}">
      <dgm:prSet/>
      <dgm:spPr/>
      <dgm:t>
        <a:bodyPr/>
        <a:lstStyle/>
        <a:p>
          <a:endParaRPr lang="en-US"/>
        </a:p>
      </dgm:t>
    </dgm:pt>
    <dgm:pt modelId="{1F68F2CD-BD78-4B30-84BD-5C10E141DC10}">
      <dgm:prSet phldrT="[Text]"/>
      <dgm:spPr/>
      <dgm:t>
        <a:bodyPr/>
        <a:lstStyle/>
        <a:p>
          <a:r>
            <a:rPr lang="en-US" b="1" dirty="0" smtClean="0"/>
            <a:t>LTCO represent residents’ interests</a:t>
          </a:r>
          <a:endParaRPr lang="en-US" b="1" dirty="0"/>
        </a:p>
      </dgm:t>
    </dgm:pt>
    <dgm:pt modelId="{C5486B34-9F2C-4B42-8E3D-D714CDE9BBA6}" type="parTrans" cxnId="{2C39030A-E1B6-419D-9F1E-7E6F6D379DA6}">
      <dgm:prSet/>
      <dgm:spPr/>
      <dgm:t>
        <a:bodyPr/>
        <a:lstStyle/>
        <a:p>
          <a:endParaRPr lang="en-US" dirty="0"/>
        </a:p>
      </dgm:t>
    </dgm:pt>
    <dgm:pt modelId="{9D783FE6-2F22-4A3D-8233-B144754F5690}" type="sibTrans" cxnId="{2C39030A-E1B6-419D-9F1E-7E6F6D379DA6}">
      <dgm:prSet/>
      <dgm:spPr/>
      <dgm:t>
        <a:bodyPr/>
        <a:lstStyle/>
        <a:p>
          <a:endParaRPr lang="en-US"/>
        </a:p>
      </dgm:t>
    </dgm:pt>
    <dgm:pt modelId="{AB240CAC-D6BA-4264-A7E3-FBBF3F07F7DC}">
      <dgm:prSet phldrT="[Text]"/>
      <dgm:spPr/>
      <dgm:t>
        <a:bodyPr/>
        <a:lstStyle/>
        <a:p>
          <a:r>
            <a:rPr lang="en-US" b="1" dirty="0" smtClean="0"/>
            <a:t>LTCO empower residents and promote self-advocacy</a:t>
          </a:r>
          <a:endParaRPr lang="en-US" b="1" dirty="0"/>
        </a:p>
      </dgm:t>
    </dgm:pt>
    <dgm:pt modelId="{06601FD8-E30D-49DC-98A6-DB5E60E72A63}" type="parTrans" cxnId="{0381A167-9672-437D-B0D2-22CA89E1EBB6}">
      <dgm:prSet/>
      <dgm:spPr/>
      <dgm:t>
        <a:bodyPr/>
        <a:lstStyle/>
        <a:p>
          <a:endParaRPr lang="en-US" dirty="0"/>
        </a:p>
      </dgm:t>
    </dgm:pt>
    <dgm:pt modelId="{3368D8C7-D601-451C-A140-D5AC41323D23}" type="sibTrans" cxnId="{0381A167-9672-437D-B0D2-22CA89E1EBB6}">
      <dgm:prSet/>
      <dgm:spPr/>
      <dgm:t>
        <a:bodyPr/>
        <a:lstStyle/>
        <a:p>
          <a:endParaRPr lang="en-US"/>
        </a:p>
      </dgm:t>
    </dgm:pt>
    <dgm:pt modelId="{8CFABB1A-9406-4937-8DDE-1353528411DE}">
      <dgm:prSet phldrT="[Text]"/>
      <dgm:spPr/>
      <dgm:t>
        <a:bodyPr/>
        <a:lstStyle/>
        <a:p>
          <a:r>
            <a:rPr lang="en-US" b="1" dirty="0" smtClean="0"/>
            <a:t>The resident guides LTCO action</a:t>
          </a:r>
          <a:endParaRPr lang="en-US" b="1" dirty="0"/>
        </a:p>
      </dgm:t>
    </dgm:pt>
    <dgm:pt modelId="{6C289233-4C4B-4E26-BB76-77AE4E437989}" type="parTrans" cxnId="{64A20B60-3C42-483C-847A-A3A642CE3491}">
      <dgm:prSet/>
      <dgm:spPr/>
      <dgm:t>
        <a:bodyPr/>
        <a:lstStyle/>
        <a:p>
          <a:endParaRPr lang="en-US" dirty="0"/>
        </a:p>
      </dgm:t>
    </dgm:pt>
    <dgm:pt modelId="{40FDCD25-F386-4C40-9A52-2593ABD6CBCF}" type="sibTrans" cxnId="{64A20B60-3C42-483C-847A-A3A642CE3491}">
      <dgm:prSet/>
      <dgm:spPr/>
      <dgm:t>
        <a:bodyPr/>
        <a:lstStyle/>
        <a:p>
          <a:endParaRPr lang="en-US"/>
        </a:p>
      </dgm:t>
    </dgm:pt>
    <dgm:pt modelId="{C96A2A42-41C9-4E0C-89B4-32B2C9E29A32}">
      <dgm:prSet/>
      <dgm:spPr/>
      <dgm:t>
        <a:bodyPr/>
        <a:lstStyle/>
        <a:p>
          <a:r>
            <a:rPr lang="en-US" b="1" dirty="0" smtClean="0"/>
            <a:t>LTCO need resident consent before sharing information</a:t>
          </a:r>
          <a:endParaRPr lang="en-US" b="1" dirty="0"/>
        </a:p>
      </dgm:t>
    </dgm:pt>
    <dgm:pt modelId="{EC060A15-F179-4A42-90BB-02FC2FF2C002}" type="parTrans" cxnId="{DFEB3A4B-AABA-40F9-A093-E54BC119E760}">
      <dgm:prSet/>
      <dgm:spPr/>
      <dgm:t>
        <a:bodyPr/>
        <a:lstStyle/>
        <a:p>
          <a:endParaRPr lang="en-US" dirty="0"/>
        </a:p>
      </dgm:t>
    </dgm:pt>
    <dgm:pt modelId="{C77C9668-A19D-4CFB-96E7-25E10F9ED49B}" type="sibTrans" cxnId="{DFEB3A4B-AABA-40F9-A093-E54BC119E760}">
      <dgm:prSet/>
      <dgm:spPr/>
      <dgm:t>
        <a:bodyPr/>
        <a:lstStyle/>
        <a:p>
          <a:endParaRPr lang="en-US"/>
        </a:p>
      </dgm:t>
    </dgm:pt>
    <dgm:pt modelId="{B6951506-1E90-4A91-9BD3-93274CF2C6B2}" type="pres">
      <dgm:prSet presAssocID="{76509FB0-DAB4-4372-8EE8-768FDE7F8E96}" presName="cycle" presStyleCnt="0">
        <dgm:presLayoutVars>
          <dgm:chMax val="1"/>
          <dgm:dir/>
          <dgm:animLvl val="ctr"/>
          <dgm:resizeHandles val="exact"/>
        </dgm:presLayoutVars>
      </dgm:prSet>
      <dgm:spPr/>
      <dgm:t>
        <a:bodyPr/>
        <a:lstStyle/>
        <a:p>
          <a:endParaRPr lang="en-US"/>
        </a:p>
      </dgm:t>
    </dgm:pt>
    <dgm:pt modelId="{64A7EC92-7666-4E42-B9D0-174EAF7CEDFC}" type="pres">
      <dgm:prSet presAssocID="{8F4CEED1-8B85-43C6-BECA-FF355930B83B}" presName="centerShape" presStyleLbl="node0" presStyleIdx="0" presStyleCnt="1" custScaleX="163088" custScaleY="152580" custLinFactNeighborX="466" custLinFactNeighborY="1529"/>
      <dgm:spPr/>
      <dgm:t>
        <a:bodyPr/>
        <a:lstStyle/>
        <a:p>
          <a:endParaRPr lang="en-US"/>
        </a:p>
      </dgm:t>
    </dgm:pt>
    <dgm:pt modelId="{EEF46E60-2946-45D4-992C-0AFB799866D2}" type="pres">
      <dgm:prSet presAssocID="{25FE7E98-A654-42F8-AFA3-CFE1ED9110F3}" presName="Name9" presStyleLbl="parChTrans1D2" presStyleIdx="0" presStyleCnt="5"/>
      <dgm:spPr/>
      <dgm:t>
        <a:bodyPr/>
        <a:lstStyle/>
        <a:p>
          <a:endParaRPr lang="en-US"/>
        </a:p>
      </dgm:t>
    </dgm:pt>
    <dgm:pt modelId="{0EC4AFE7-D5D0-4C4B-B0A9-25927A59A504}" type="pres">
      <dgm:prSet presAssocID="{25FE7E98-A654-42F8-AFA3-CFE1ED9110F3}" presName="connTx" presStyleLbl="parChTrans1D2" presStyleIdx="0" presStyleCnt="5"/>
      <dgm:spPr/>
      <dgm:t>
        <a:bodyPr/>
        <a:lstStyle/>
        <a:p>
          <a:endParaRPr lang="en-US"/>
        </a:p>
      </dgm:t>
    </dgm:pt>
    <dgm:pt modelId="{7AC0A222-8E77-4631-B82A-69750CD534E8}" type="pres">
      <dgm:prSet presAssocID="{B7438CD4-CC3D-4749-A585-591981C6F531}" presName="node" presStyleLbl="node1" presStyleIdx="0" presStyleCnt="5" custRadScaleRad="104478" custRadScaleInc="-2547">
        <dgm:presLayoutVars>
          <dgm:bulletEnabled val="1"/>
        </dgm:presLayoutVars>
      </dgm:prSet>
      <dgm:spPr/>
      <dgm:t>
        <a:bodyPr/>
        <a:lstStyle/>
        <a:p>
          <a:endParaRPr lang="en-US"/>
        </a:p>
      </dgm:t>
    </dgm:pt>
    <dgm:pt modelId="{6D95AFFE-52F7-4C41-BF9F-AEA2F89CCCC0}" type="pres">
      <dgm:prSet presAssocID="{C5486B34-9F2C-4B42-8E3D-D714CDE9BBA6}" presName="Name9" presStyleLbl="parChTrans1D2" presStyleIdx="1" presStyleCnt="5"/>
      <dgm:spPr/>
      <dgm:t>
        <a:bodyPr/>
        <a:lstStyle/>
        <a:p>
          <a:endParaRPr lang="en-US"/>
        </a:p>
      </dgm:t>
    </dgm:pt>
    <dgm:pt modelId="{BE01C601-746E-460F-AC2C-9FD7AD015DDD}" type="pres">
      <dgm:prSet presAssocID="{C5486B34-9F2C-4B42-8E3D-D714CDE9BBA6}" presName="connTx" presStyleLbl="parChTrans1D2" presStyleIdx="1" presStyleCnt="5"/>
      <dgm:spPr/>
      <dgm:t>
        <a:bodyPr/>
        <a:lstStyle/>
        <a:p>
          <a:endParaRPr lang="en-US"/>
        </a:p>
      </dgm:t>
    </dgm:pt>
    <dgm:pt modelId="{FD1A99AD-06A8-4627-9D93-61897A69AA91}" type="pres">
      <dgm:prSet presAssocID="{1F68F2CD-BD78-4B30-84BD-5C10E141DC10}" presName="node" presStyleLbl="node1" presStyleIdx="1" presStyleCnt="5" custRadScaleRad="116793" custRadScaleInc="1966">
        <dgm:presLayoutVars>
          <dgm:bulletEnabled val="1"/>
        </dgm:presLayoutVars>
      </dgm:prSet>
      <dgm:spPr/>
      <dgm:t>
        <a:bodyPr/>
        <a:lstStyle/>
        <a:p>
          <a:endParaRPr lang="en-US"/>
        </a:p>
      </dgm:t>
    </dgm:pt>
    <dgm:pt modelId="{A0BF33FA-240D-4AA3-BDAF-C29D219DF76F}" type="pres">
      <dgm:prSet presAssocID="{06601FD8-E30D-49DC-98A6-DB5E60E72A63}" presName="Name9" presStyleLbl="parChTrans1D2" presStyleIdx="2" presStyleCnt="5"/>
      <dgm:spPr/>
      <dgm:t>
        <a:bodyPr/>
        <a:lstStyle/>
        <a:p>
          <a:endParaRPr lang="en-US"/>
        </a:p>
      </dgm:t>
    </dgm:pt>
    <dgm:pt modelId="{2B83D8B6-6700-4AE5-A51C-CC9C7CE3CD45}" type="pres">
      <dgm:prSet presAssocID="{06601FD8-E30D-49DC-98A6-DB5E60E72A63}" presName="connTx" presStyleLbl="parChTrans1D2" presStyleIdx="2" presStyleCnt="5"/>
      <dgm:spPr/>
      <dgm:t>
        <a:bodyPr/>
        <a:lstStyle/>
        <a:p>
          <a:endParaRPr lang="en-US"/>
        </a:p>
      </dgm:t>
    </dgm:pt>
    <dgm:pt modelId="{AD44AE17-2DB7-40DD-B6BE-FBF226BA4014}" type="pres">
      <dgm:prSet presAssocID="{AB240CAC-D6BA-4264-A7E3-FBBF3F07F7DC}" presName="node" presStyleLbl="node1" presStyleIdx="2" presStyleCnt="5" custRadScaleRad="112649" custRadScaleInc="-12979">
        <dgm:presLayoutVars>
          <dgm:bulletEnabled val="1"/>
        </dgm:presLayoutVars>
      </dgm:prSet>
      <dgm:spPr/>
      <dgm:t>
        <a:bodyPr/>
        <a:lstStyle/>
        <a:p>
          <a:endParaRPr lang="en-US"/>
        </a:p>
      </dgm:t>
    </dgm:pt>
    <dgm:pt modelId="{56BA2980-0047-4F83-84D2-51F899034308}" type="pres">
      <dgm:prSet presAssocID="{EC060A15-F179-4A42-90BB-02FC2FF2C002}" presName="Name9" presStyleLbl="parChTrans1D2" presStyleIdx="3" presStyleCnt="5"/>
      <dgm:spPr/>
      <dgm:t>
        <a:bodyPr/>
        <a:lstStyle/>
        <a:p>
          <a:endParaRPr lang="en-US"/>
        </a:p>
      </dgm:t>
    </dgm:pt>
    <dgm:pt modelId="{E5D27FFC-95CD-42A8-A487-4C2CF1EC124B}" type="pres">
      <dgm:prSet presAssocID="{EC060A15-F179-4A42-90BB-02FC2FF2C002}" presName="connTx" presStyleLbl="parChTrans1D2" presStyleIdx="3" presStyleCnt="5"/>
      <dgm:spPr/>
      <dgm:t>
        <a:bodyPr/>
        <a:lstStyle/>
        <a:p>
          <a:endParaRPr lang="en-US"/>
        </a:p>
      </dgm:t>
    </dgm:pt>
    <dgm:pt modelId="{3C35F254-A66F-44C7-8FCD-B23BD3E3B6DB}" type="pres">
      <dgm:prSet presAssocID="{C96A2A42-41C9-4E0C-89B4-32B2C9E29A32}" presName="node" presStyleLbl="node1" presStyleIdx="3" presStyleCnt="5" custRadScaleRad="108319" custRadScaleInc="12181">
        <dgm:presLayoutVars>
          <dgm:bulletEnabled val="1"/>
        </dgm:presLayoutVars>
      </dgm:prSet>
      <dgm:spPr/>
      <dgm:t>
        <a:bodyPr/>
        <a:lstStyle/>
        <a:p>
          <a:endParaRPr lang="en-US"/>
        </a:p>
      </dgm:t>
    </dgm:pt>
    <dgm:pt modelId="{A000F788-0963-4478-96F7-A7115A33A64D}" type="pres">
      <dgm:prSet presAssocID="{6C289233-4C4B-4E26-BB76-77AE4E437989}" presName="Name9" presStyleLbl="parChTrans1D2" presStyleIdx="4" presStyleCnt="5"/>
      <dgm:spPr/>
      <dgm:t>
        <a:bodyPr/>
        <a:lstStyle/>
        <a:p>
          <a:endParaRPr lang="en-US"/>
        </a:p>
      </dgm:t>
    </dgm:pt>
    <dgm:pt modelId="{25841D77-EBC5-4A91-BE0C-127F4919483D}" type="pres">
      <dgm:prSet presAssocID="{6C289233-4C4B-4E26-BB76-77AE4E437989}" presName="connTx" presStyleLbl="parChTrans1D2" presStyleIdx="4" presStyleCnt="5"/>
      <dgm:spPr/>
      <dgm:t>
        <a:bodyPr/>
        <a:lstStyle/>
        <a:p>
          <a:endParaRPr lang="en-US"/>
        </a:p>
      </dgm:t>
    </dgm:pt>
    <dgm:pt modelId="{733C53AE-FB6C-480D-A491-2F6D437A7C5D}" type="pres">
      <dgm:prSet presAssocID="{8CFABB1A-9406-4937-8DDE-1353528411DE}" presName="node" presStyleLbl="node1" presStyleIdx="4" presStyleCnt="5" custRadScaleRad="116503" custRadScaleInc="-1843">
        <dgm:presLayoutVars>
          <dgm:bulletEnabled val="1"/>
        </dgm:presLayoutVars>
      </dgm:prSet>
      <dgm:spPr/>
      <dgm:t>
        <a:bodyPr/>
        <a:lstStyle/>
        <a:p>
          <a:endParaRPr lang="en-US"/>
        </a:p>
      </dgm:t>
    </dgm:pt>
  </dgm:ptLst>
  <dgm:cxnLst>
    <dgm:cxn modelId="{D55BAA53-83CC-491D-87C3-AC1DBBD946C0}" type="presOf" srcId="{C5486B34-9F2C-4B42-8E3D-D714CDE9BBA6}" destId="{BE01C601-746E-460F-AC2C-9FD7AD015DDD}" srcOrd="1" destOrd="0" presId="urn:microsoft.com/office/officeart/2005/8/layout/radial1"/>
    <dgm:cxn modelId="{CD44E1D6-79B9-43A5-AA18-6AF4B9D51F9A}" type="presOf" srcId="{6C289233-4C4B-4E26-BB76-77AE4E437989}" destId="{A000F788-0963-4478-96F7-A7115A33A64D}" srcOrd="0" destOrd="0" presId="urn:microsoft.com/office/officeart/2005/8/layout/radial1"/>
    <dgm:cxn modelId="{64A20B60-3C42-483C-847A-A3A642CE3491}" srcId="{8F4CEED1-8B85-43C6-BECA-FF355930B83B}" destId="{8CFABB1A-9406-4937-8DDE-1353528411DE}" srcOrd="4" destOrd="0" parTransId="{6C289233-4C4B-4E26-BB76-77AE4E437989}" sibTransId="{40FDCD25-F386-4C40-9A52-2593ABD6CBCF}"/>
    <dgm:cxn modelId="{DEE2B6A8-E999-45C8-948F-D122D12BE42F}" type="presOf" srcId="{06601FD8-E30D-49DC-98A6-DB5E60E72A63}" destId="{A0BF33FA-240D-4AA3-BDAF-C29D219DF76F}" srcOrd="0" destOrd="0" presId="urn:microsoft.com/office/officeart/2005/8/layout/radial1"/>
    <dgm:cxn modelId="{96BC55B8-E0BF-44D9-8894-DEDF2403035D}" type="presOf" srcId="{25FE7E98-A654-42F8-AFA3-CFE1ED9110F3}" destId="{EEF46E60-2946-45D4-992C-0AFB799866D2}" srcOrd="0" destOrd="0" presId="urn:microsoft.com/office/officeart/2005/8/layout/radial1"/>
    <dgm:cxn modelId="{07DCA2C6-8D6E-4FC6-BDBA-5D0652C01AD1}" type="presOf" srcId="{06601FD8-E30D-49DC-98A6-DB5E60E72A63}" destId="{2B83D8B6-6700-4AE5-A51C-CC9C7CE3CD45}" srcOrd="1" destOrd="0" presId="urn:microsoft.com/office/officeart/2005/8/layout/radial1"/>
    <dgm:cxn modelId="{2B9CA405-E34C-4850-AE4F-2AA21AB4F096}" type="presOf" srcId="{76509FB0-DAB4-4372-8EE8-768FDE7F8E96}" destId="{B6951506-1E90-4A91-9BD3-93274CF2C6B2}" srcOrd="0" destOrd="0" presId="urn:microsoft.com/office/officeart/2005/8/layout/radial1"/>
    <dgm:cxn modelId="{4FE2E725-39BA-422C-846B-BEBA949BCDA6}" type="presOf" srcId="{8F4CEED1-8B85-43C6-BECA-FF355930B83B}" destId="{64A7EC92-7666-4E42-B9D0-174EAF7CEDFC}" srcOrd="0" destOrd="0" presId="urn:microsoft.com/office/officeart/2005/8/layout/radial1"/>
    <dgm:cxn modelId="{58C94DF6-E3D6-45C0-9977-A2946D6A5E7C}" type="presOf" srcId="{8CFABB1A-9406-4937-8DDE-1353528411DE}" destId="{733C53AE-FB6C-480D-A491-2F6D437A7C5D}" srcOrd="0" destOrd="0" presId="urn:microsoft.com/office/officeart/2005/8/layout/radial1"/>
    <dgm:cxn modelId="{AB184CC1-5D42-4EF6-B9DE-34E66D808BFB}" srcId="{8F4CEED1-8B85-43C6-BECA-FF355930B83B}" destId="{B7438CD4-CC3D-4749-A585-591981C6F531}" srcOrd="0" destOrd="0" parTransId="{25FE7E98-A654-42F8-AFA3-CFE1ED9110F3}" sibTransId="{015D2BC2-DFB5-4995-9C92-BCDB9FFCDA1A}"/>
    <dgm:cxn modelId="{68468A47-A602-4EA6-B02A-DD6A17BF6BC0}" type="presOf" srcId="{1F68F2CD-BD78-4B30-84BD-5C10E141DC10}" destId="{FD1A99AD-06A8-4627-9D93-61897A69AA91}" srcOrd="0" destOrd="0" presId="urn:microsoft.com/office/officeart/2005/8/layout/radial1"/>
    <dgm:cxn modelId="{0A12623A-D3ED-46F2-B999-F6657BD4CD83}" type="presOf" srcId="{AB240CAC-D6BA-4264-A7E3-FBBF3F07F7DC}" destId="{AD44AE17-2DB7-40DD-B6BE-FBF226BA4014}" srcOrd="0" destOrd="0" presId="urn:microsoft.com/office/officeart/2005/8/layout/radial1"/>
    <dgm:cxn modelId="{DFEB3A4B-AABA-40F9-A093-E54BC119E760}" srcId="{8F4CEED1-8B85-43C6-BECA-FF355930B83B}" destId="{C96A2A42-41C9-4E0C-89B4-32B2C9E29A32}" srcOrd="3" destOrd="0" parTransId="{EC060A15-F179-4A42-90BB-02FC2FF2C002}" sibTransId="{C77C9668-A19D-4CFB-96E7-25E10F9ED49B}"/>
    <dgm:cxn modelId="{AAC1CC4D-7362-4D17-8CE3-0875652BD639}" type="presOf" srcId="{EC060A15-F179-4A42-90BB-02FC2FF2C002}" destId="{E5D27FFC-95CD-42A8-A487-4C2CF1EC124B}" srcOrd="1" destOrd="0" presId="urn:microsoft.com/office/officeart/2005/8/layout/radial1"/>
    <dgm:cxn modelId="{0381A167-9672-437D-B0D2-22CA89E1EBB6}" srcId="{8F4CEED1-8B85-43C6-BECA-FF355930B83B}" destId="{AB240CAC-D6BA-4264-A7E3-FBBF3F07F7DC}" srcOrd="2" destOrd="0" parTransId="{06601FD8-E30D-49DC-98A6-DB5E60E72A63}" sibTransId="{3368D8C7-D601-451C-A140-D5AC41323D23}"/>
    <dgm:cxn modelId="{DDD58D91-C765-4E35-945C-9750ABFA2B63}" type="presOf" srcId="{B7438CD4-CC3D-4749-A585-591981C6F531}" destId="{7AC0A222-8E77-4631-B82A-69750CD534E8}" srcOrd="0" destOrd="0" presId="urn:microsoft.com/office/officeart/2005/8/layout/radial1"/>
    <dgm:cxn modelId="{24D7EBD7-D7BB-489D-B360-048152F2A2EC}" type="presOf" srcId="{6C289233-4C4B-4E26-BB76-77AE4E437989}" destId="{25841D77-EBC5-4A91-BE0C-127F4919483D}" srcOrd="1" destOrd="0" presId="urn:microsoft.com/office/officeart/2005/8/layout/radial1"/>
    <dgm:cxn modelId="{2C39030A-E1B6-419D-9F1E-7E6F6D379DA6}" srcId="{8F4CEED1-8B85-43C6-BECA-FF355930B83B}" destId="{1F68F2CD-BD78-4B30-84BD-5C10E141DC10}" srcOrd="1" destOrd="0" parTransId="{C5486B34-9F2C-4B42-8E3D-D714CDE9BBA6}" sibTransId="{9D783FE6-2F22-4A3D-8233-B144754F5690}"/>
    <dgm:cxn modelId="{E222CA86-D395-486D-828C-8FFE801686AB}" srcId="{76509FB0-DAB4-4372-8EE8-768FDE7F8E96}" destId="{8F4CEED1-8B85-43C6-BECA-FF355930B83B}" srcOrd="0" destOrd="0" parTransId="{D8EEED9F-BEF8-4953-8A73-BA393345A74B}" sibTransId="{0BCF9B84-5B75-40E0-AF8B-510487EB8726}"/>
    <dgm:cxn modelId="{CE68CFE9-46C7-4A56-8AA6-692FB7D008EB}" type="presOf" srcId="{C96A2A42-41C9-4E0C-89B4-32B2C9E29A32}" destId="{3C35F254-A66F-44C7-8FCD-B23BD3E3B6DB}" srcOrd="0" destOrd="0" presId="urn:microsoft.com/office/officeart/2005/8/layout/radial1"/>
    <dgm:cxn modelId="{E11FD5EC-1BEE-4438-94FC-E52E4ECDBEDE}" type="presOf" srcId="{EC060A15-F179-4A42-90BB-02FC2FF2C002}" destId="{56BA2980-0047-4F83-84D2-51F899034308}" srcOrd="0" destOrd="0" presId="urn:microsoft.com/office/officeart/2005/8/layout/radial1"/>
    <dgm:cxn modelId="{853D1C2A-22F9-44A8-9022-CF7EBB51A8D1}" type="presOf" srcId="{25FE7E98-A654-42F8-AFA3-CFE1ED9110F3}" destId="{0EC4AFE7-D5D0-4C4B-B0A9-25927A59A504}" srcOrd="1" destOrd="0" presId="urn:microsoft.com/office/officeart/2005/8/layout/radial1"/>
    <dgm:cxn modelId="{A1D042C5-7809-4A40-9812-6C747A16469A}" type="presOf" srcId="{C5486B34-9F2C-4B42-8E3D-D714CDE9BBA6}" destId="{6D95AFFE-52F7-4C41-BF9F-AEA2F89CCCC0}" srcOrd="0" destOrd="0" presId="urn:microsoft.com/office/officeart/2005/8/layout/radial1"/>
    <dgm:cxn modelId="{3DA4604D-9CE4-4F85-9411-0D3A4D4939A5}" type="presParOf" srcId="{B6951506-1E90-4A91-9BD3-93274CF2C6B2}" destId="{64A7EC92-7666-4E42-B9D0-174EAF7CEDFC}" srcOrd="0" destOrd="0" presId="urn:microsoft.com/office/officeart/2005/8/layout/radial1"/>
    <dgm:cxn modelId="{55CE07DC-9A43-4752-BC54-57D802DEBAED}" type="presParOf" srcId="{B6951506-1E90-4A91-9BD3-93274CF2C6B2}" destId="{EEF46E60-2946-45D4-992C-0AFB799866D2}" srcOrd="1" destOrd="0" presId="urn:microsoft.com/office/officeart/2005/8/layout/radial1"/>
    <dgm:cxn modelId="{29C95546-41A9-4D76-9235-5C5EDCF347FF}" type="presParOf" srcId="{EEF46E60-2946-45D4-992C-0AFB799866D2}" destId="{0EC4AFE7-D5D0-4C4B-B0A9-25927A59A504}" srcOrd="0" destOrd="0" presId="urn:microsoft.com/office/officeart/2005/8/layout/radial1"/>
    <dgm:cxn modelId="{B66CE7BA-4341-4686-940D-AB6370A830F9}" type="presParOf" srcId="{B6951506-1E90-4A91-9BD3-93274CF2C6B2}" destId="{7AC0A222-8E77-4631-B82A-69750CD534E8}" srcOrd="2" destOrd="0" presId="urn:microsoft.com/office/officeart/2005/8/layout/radial1"/>
    <dgm:cxn modelId="{84FDC67B-4EB8-4069-91C7-AD815D07E798}" type="presParOf" srcId="{B6951506-1E90-4A91-9BD3-93274CF2C6B2}" destId="{6D95AFFE-52F7-4C41-BF9F-AEA2F89CCCC0}" srcOrd="3" destOrd="0" presId="urn:microsoft.com/office/officeart/2005/8/layout/radial1"/>
    <dgm:cxn modelId="{AC1F0888-9DB9-4D6E-887D-D69CFA5BEC9E}" type="presParOf" srcId="{6D95AFFE-52F7-4C41-BF9F-AEA2F89CCCC0}" destId="{BE01C601-746E-460F-AC2C-9FD7AD015DDD}" srcOrd="0" destOrd="0" presId="urn:microsoft.com/office/officeart/2005/8/layout/radial1"/>
    <dgm:cxn modelId="{ADA8CF9F-5160-4E82-A4CF-A55FF9266F86}" type="presParOf" srcId="{B6951506-1E90-4A91-9BD3-93274CF2C6B2}" destId="{FD1A99AD-06A8-4627-9D93-61897A69AA91}" srcOrd="4" destOrd="0" presId="urn:microsoft.com/office/officeart/2005/8/layout/radial1"/>
    <dgm:cxn modelId="{02D081BA-C3AB-4535-A32C-161C72B159AC}" type="presParOf" srcId="{B6951506-1E90-4A91-9BD3-93274CF2C6B2}" destId="{A0BF33FA-240D-4AA3-BDAF-C29D219DF76F}" srcOrd="5" destOrd="0" presId="urn:microsoft.com/office/officeart/2005/8/layout/radial1"/>
    <dgm:cxn modelId="{E5FCB7AF-5A37-416B-B1C6-7491D48E120C}" type="presParOf" srcId="{A0BF33FA-240D-4AA3-BDAF-C29D219DF76F}" destId="{2B83D8B6-6700-4AE5-A51C-CC9C7CE3CD45}" srcOrd="0" destOrd="0" presId="urn:microsoft.com/office/officeart/2005/8/layout/radial1"/>
    <dgm:cxn modelId="{D39A9FE3-B983-4729-8920-04EAF2932E31}" type="presParOf" srcId="{B6951506-1E90-4A91-9BD3-93274CF2C6B2}" destId="{AD44AE17-2DB7-40DD-B6BE-FBF226BA4014}" srcOrd="6" destOrd="0" presId="urn:microsoft.com/office/officeart/2005/8/layout/radial1"/>
    <dgm:cxn modelId="{DCCC1ED2-C78B-4ABE-AB1C-6AA1876F4E86}" type="presParOf" srcId="{B6951506-1E90-4A91-9BD3-93274CF2C6B2}" destId="{56BA2980-0047-4F83-84D2-51F899034308}" srcOrd="7" destOrd="0" presId="urn:microsoft.com/office/officeart/2005/8/layout/radial1"/>
    <dgm:cxn modelId="{A30B574F-E17A-4F51-B6B7-33CED8CE3844}" type="presParOf" srcId="{56BA2980-0047-4F83-84D2-51F899034308}" destId="{E5D27FFC-95CD-42A8-A487-4C2CF1EC124B}" srcOrd="0" destOrd="0" presId="urn:microsoft.com/office/officeart/2005/8/layout/radial1"/>
    <dgm:cxn modelId="{ECBBE300-EF10-4A34-9285-713F26293C2C}" type="presParOf" srcId="{B6951506-1E90-4A91-9BD3-93274CF2C6B2}" destId="{3C35F254-A66F-44C7-8FCD-B23BD3E3B6DB}" srcOrd="8" destOrd="0" presId="urn:microsoft.com/office/officeart/2005/8/layout/radial1"/>
    <dgm:cxn modelId="{21CE19B9-BC3F-4547-A2BB-1960A84D1C05}" type="presParOf" srcId="{B6951506-1E90-4A91-9BD3-93274CF2C6B2}" destId="{A000F788-0963-4478-96F7-A7115A33A64D}" srcOrd="9" destOrd="0" presId="urn:microsoft.com/office/officeart/2005/8/layout/radial1"/>
    <dgm:cxn modelId="{34BE7834-68E6-4B31-BA1E-DA3B57ABD339}" type="presParOf" srcId="{A000F788-0963-4478-96F7-A7115A33A64D}" destId="{25841D77-EBC5-4A91-BE0C-127F4919483D}" srcOrd="0" destOrd="0" presId="urn:microsoft.com/office/officeart/2005/8/layout/radial1"/>
    <dgm:cxn modelId="{730BA516-1039-468D-A958-6F4C510B8B3C}" type="presParOf" srcId="{B6951506-1E90-4A91-9BD3-93274CF2C6B2}" destId="{733C53AE-FB6C-480D-A491-2F6D437A7C5D}"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F0455299-EDBC-4A3B-BA3D-876BC8BAC754}" type="datetimeFigureOut">
              <a:rPr lang="en-US"/>
              <a:pPr>
                <a:defRPr/>
              </a:pPr>
              <a:t>2/10/2017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C304DCF-6284-4BFA-A45B-6BEFD904EF42}" type="slidenum">
              <a:rPr lang="en-US"/>
              <a:pPr>
                <a:defRPr/>
              </a:pPr>
              <a:t>‹#›</a:t>
            </a:fld>
            <a:endParaRPr lang="en-US" dirty="0"/>
          </a:p>
        </p:txBody>
      </p:sp>
    </p:spTree>
    <p:extLst>
      <p:ext uri="{BB962C8B-B14F-4D97-AF65-F5344CB8AC3E}">
        <p14:creationId xmlns:p14="http://schemas.microsoft.com/office/powerpoint/2010/main" val="581560058"/>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27" charset="-128"/>
        <a:cs typeface="ＭＳ Ｐゴシック" pitchFamily="127"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27"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27"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27"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2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 the Strategic</a:t>
            </a:r>
            <a:r>
              <a:rPr lang="en-US" baseline="0" dirty="0" smtClean="0"/>
              <a:t> Planning process, we developed the Vision Statement which reads …..</a:t>
            </a:r>
          </a:p>
          <a:p>
            <a:endParaRPr lang="en-US" baseline="0" dirty="0" smtClean="0"/>
          </a:p>
          <a:p>
            <a:pPr marL="171450" indent="-171450">
              <a:buFontTx/>
              <a:buChar char="-"/>
            </a:pPr>
            <a:r>
              <a:rPr lang="en-US" baseline="0" dirty="0" smtClean="0"/>
              <a:t>All consumers</a:t>
            </a:r>
          </a:p>
          <a:p>
            <a:pPr marL="171450" indent="-171450">
              <a:buFontTx/>
              <a:buChar char="-"/>
            </a:pPr>
            <a:r>
              <a:rPr lang="en-US" baseline="0" dirty="0" smtClean="0"/>
              <a:t>Respect &amp; Dignity, individual choice</a:t>
            </a:r>
          </a:p>
          <a:p>
            <a:pPr marL="171450" indent="-171450">
              <a:buFontTx/>
              <a:buChar char="-"/>
            </a:pPr>
            <a:r>
              <a:rPr lang="en-US" baseline="0" dirty="0" smtClean="0"/>
              <a:t>Affordable, quality options</a:t>
            </a:r>
          </a:p>
          <a:p>
            <a:pPr marL="0" indent="0">
              <a:buFontTx/>
              <a:buNone/>
            </a:pPr>
            <a:endParaRPr lang="en-US" baseline="0" dirty="0" smtClean="0"/>
          </a:p>
          <a:p>
            <a:pPr marL="0" indent="0">
              <a:buFontTx/>
              <a:buNone/>
            </a:pPr>
            <a:endParaRPr lang="en-US" baseline="0" dirty="0" smtClean="0"/>
          </a:p>
          <a:p>
            <a:pPr marL="0" indent="0">
              <a:buFontTx/>
              <a:buNone/>
            </a:pPr>
            <a:r>
              <a:rPr lang="en-US" baseline="0" dirty="0" smtClean="0"/>
              <a:t>Essentially, quality care, quality of life, protection of rights</a:t>
            </a:r>
          </a:p>
        </p:txBody>
      </p:sp>
      <p:sp>
        <p:nvSpPr>
          <p:cNvPr id="4" name="Slide Number Placeholder 3"/>
          <p:cNvSpPr>
            <a:spLocks noGrp="1"/>
          </p:cNvSpPr>
          <p:nvPr>
            <p:ph type="sldNum" sz="quarter" idx="10"/>
          </p:nvPr>
        </p:nvSpPr>
        <p:spPr/>
        <p:txBody>
          <a:bodyPr/>
          <a:lstStyle/>
          <a:p>
            <a:fld id="{4C6596E0-347C-5C4F-A9E7-96059D3BFB28}" type="slidenum">
              <a:rPr lang="en-US" smtClean="0"/>
              <a:pPr/>
              <a:t>3</a:t>
            </a:fld>
            <a:endParaRPr lang="en-US"/>
          </a:p>
        </p:txBody>
      </p:sp>
    </p:spTree>
    <p:extLst>
      <p:ext uri="{BB962C8B-B14F-4D97-AF65-F5344CB8AC3E}">
        <p14:creationId xmlns:p14="http://schemas.microsoft.com/office/powerpoint/2010/main" val="2335865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State Long-Term Care Ombudsman is responsible for operating the statewide LTCOP.  The LTCOP is designed to be a local, community program utilizing staff and volunteer LTCO to visit residents in their local community. In 2014, there were 559 local programs across the country. </a:t>
            </a:r>
            <a:endParaRPr lang="en-US" dirty="0"/>
          </a:p>
        </p:txBody>
      </p:sp>
      <p:sp>
        <p:nvSpPr>
          <p:cNvPr id="4" name="Slide Number Placeholder 3"/>
          <p:cNvSpPr>
            <a:spLocks noGrp="1"/>
          </p:cNvSpPr>
          <p:nvPr>
            <p:ph type="sldNum" sz="quarter" idx="10"/>
          </p:nvPr>
        </p:nvSpPr>
        <p:spPr/>
        <p:txBody>
          <a:bodyPr/>
          <a:lstStyle/>
          <a:p>
            <a:pPr>
              <a:defRPr/>
            </a:pPr>
            <a:fld id="{639D12C5-865C-40C8-A962-6DD52A7F08F7}" type="slidenum">
              <a:rPr lang="en-US" smtClean="0"/>
              <a:pPr>
                <a:defRPr/>
              </a:pPr>
              <a:t>13</a:t>
            </a:fld>
            <a:endParaRPr lang="en-US" dirty="0"/>
          </a:p>
        </p:txBody>
      </p:sp>
    </p:spTree>
    <p:extLst>
      <p:ext uri="{BB962C8B-B14F-4D97-AF65-F5344CB8AC3E}">
        <p14:creationId xmlns:p14="http://schemas.microsoft.com/office/powerpoint/2010/main" val="2120390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14</a:t>
            </a:fld>
            <a:endParaRPr lang="en-US" dirty="0"/>
          </a:p>
        </p:txBody>
      </p:sp>
    </p:spTree>
    <p:extLst>
      <p:ext uri="{BB962C8B-B14F-4D97-AF65-F5344CB8AC3E}">
        <p14:creationId xmlns:p14="http://schemas.microsoft.com/office/powerpoint/2010/main" val="25763937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15</a:t>
            </a:fld>
            <a:endParaRPr lang="en-US" dirty="0"/>
          </a:p>
        </p:txBody>
      </p:sp>
    </p:spTree>
    <p:extLst>
      <p:ext uri="{BB962C8B-B14F-4D97-AF65-F5344CB8AC3E}">
        <p14:creationId xmlns:p14="http://schemas.microsoft.com/office/powerpoint/2010/main" val="1966933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mn-lt"/>
                <a:ea typeface="ＭＳ Ｐゴシック" pitchFamily="127" charset="-128"/>
                <a:cs typeface="ＭＳ Ｐゴシック" pitchFamily="127" charset="-128"/>
              </a:rPr>
              <a:t>The resident is the ombudsman’s client; therefore, complaint investigation and activities are resident-directed. The OAA requires that LTCO have resident consent prior to investigating a complaint or referring a complaint to another agency. When someone other than the resident files a complaint, the ombudsman must determine, to the extent possible, what the resident wants. </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So, after receiving the complaint, the ombudsman will visit the resident in order to understand the resident’s capacity to make decisions before</a:t>
            </a:r>
            <a:r>
              <a:rPr lang="en-US" baseline="0" dirty="0" smtClean="0"/>
              <a:t> moving forward with the complaint</a:t>
            </a:r>
            <a:r>
              <a:rPr lang="en-US" dirty="0" smtClean="0"/>
              <a:t>. Many residents, even residents with dementia, are able to express their wishes. If the resident wants the ombudsman to act on the problem the ombudsman will investigate the complaint and continue to communicate with the resident throughout the investigation process. </a:t>
            </a:r>
            <a:r>
              <a:rPr lang="en-US" baseline="0" dirty="0" smtClean="0"/>
              <a:t>However, even when a resident has limited capacity, it is still important that the resident has the opportunity to participate in decisions regarding their daily life as much as possible. For example, if a resident’s family member has a legal representative, but the resident has capacity and can express their wishes and preferences the LTCO would still work with the resident and follow their wishes. </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dirty="0" smtClean="0"/>
          </a:p>
          <a:p>
            <a:r>
              <a:rPr lang="en-US" sz="1200" b="0" i="0" u="none" strike="noStrike" kern="1200" baseline="0" dirty="0" smtClean="0">
                <a:solidFill>
                  <a:schemeClr val="tx1"/>
                </a:solidFill>
                <a:latin typeface="+mn-lt"/>
                <a:ea typeface="ＭＳ Ｐゴシック" pitchFamily="127" charset="-128"/>
                <a:cs typeface="ＭＳ Ｐゴシック" pitchFamily="127" charset="-128"/>
              </a:rPr>
              <a:t>If the resident cannot indicate to the ombudsman what he or she would like and is not able to provide consent, the ombudsman assumes the resident would want his or her health, safety and welfare protected and the LTCO will work with the resident’s legal representative or follow their state policies and procedures if the resident doesn’t have a legal representative.</a:t>
            </a:r>
            <a:endParaRPr lang="en-US" dirty="0" smtClean="0"/>
          </a:p>
          <a:p>
            <a:pPr marL="0" marR="0" indent="0" algn="l" defTabSz="4572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639D12C5-865C-40C8-A962-6DD52A7F08F7}" type="slidenum">
              <a:rPr lang="en-US" smtClean="0"/>
              <a:pPr>
                <a:defRPr/>
              </a:pPr>
              <a:t>16</a:t>
            </a:fld>
            <a:endParaRPr lang="en-US" dirty="0"/>
          </a:p>
        </p:txBody>
      </p:sp>
    </p:spTree>
    <p:extLst>
      <p:ext uri="{BB962C8B-B14F-4D97-AF65-F5344CB8AC3E}">
        <p14:creationId xmlns:p14="http://schemas.microsoft.com/office/powerpoint/2010/main" val="5594611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LTCO handle a variety of complaints about quality of life and care</a:t>
            </a:r>
            <a:r>
              <a:rPr lang="en-US" sz="1200" baseline="0" dirty="0" smtClean="0"/>
              <a:t>. The most frequent complaints usually include: complaints about the discharge/eviction process, failure to respond to calls for assistance or call lights, residents not treated with dignity and respect, medication errors, accidents, resident conflict, care planning process, food complaints. </a:t>
            </a:r>
            <a:endParaRPr lang="en-US" sz="1200" dirty="0" smtClean="0"/>
          </a:p>
          <a:p>
            <a:endParaRPr lang="en-US" sz="1000" dirty="0" smtClean="0"/>
          </a:p>
          <a:p>
            <a:r>
              <a:rPr lang="en-US" sz="1200" dirty="0" smtClean="0"/>
              <a:t>Not all complaints are about the care provided by a facility, some complaints are about outside agencies, services or individuals (e.g. Medicaid or Medicare benefits).</a:t>
            </a:r>
          </a:p>
          <a:p>
            <a:endParaRPr lang="en-US" sz="1000" dirty="0" smtClean="0"/>
          </a:p>
          <a:p>
            <a:r>
              <a:rPr lang="en-US" sz="1200" dirty="0" smtClean="0"/>
              <a:t>LTCO can receive and respond to complaints from individuals other than the resident (e.g. family member), but LTCO still need resident permission to investigate or share information.</a:t>
            </a:r>
          </a:p>
          <a:p>
            <a:endParaRPr lang="en-US" sz="1000" dirty="0" smtClean="0"/>
          </a:p>
          <a:p>
            <a:r>
              <a:rPr lang="en-US" sz="1200" dirty="0" smtClean="0"/>
              <a:t>Nationwide, in 2014 the LTCOP investigated</a:t>
            </a:r>
            <a:r>
              <a:rPr lang="en-US" sz="1200" baseline="0" dirty="0" smtClean="0"/>
              <a:t> 191,533</a:t>
            </a:r>
            <a:r>
              <a:rPr lang="en-US" sz="1200" dirty="0" smtClean="0"/>
              <a:t> complaints in nursing homes and board and care facilities.</a:t>
            </a:r>
          </a:p>
          <a:p>
            <a:endParaRPr lang="en-US" dirty="0"/>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17</a:t>
            </a:fld>
            <a:endParaRPr lang="en-US" dirty="0"/>
          </a:p>
        </p:txBody>
      </p:sp>
    </p:spTree>
    <p:extLst>
      <p:ext uri="{BB962C8B-B14F-4D97-AF65-F5344CB8AC3E}">
        <p14:creationId xmlns:p14="http://schemas.microsoft.com/office/powerpoint/2010/main" val="931694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see LTCO handle a variety of concerns</a:t>
            </a:r>
            <a:r>
              <a:rPr lang="en-US" baseline="0" dirty="0" smtClean="0"/>
              <a:t> and are resident advocates in all aspects of their work. To get more information about the LTCOP or find out how to contact your state or local program, visit the website. Using the map you can search for your state and local LTCOPs, state survey agency, APS, Medicaid agency, and other state entities. </a:t>
            </a:r>
            <a:endParaRPr lang="en-US" dirty="0"/>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18</a:t>
            </a:fld>
            <a:endParaRPr lang="en-US" dirty="0"/>
          </a:p>
        </p:txBody>
      </p:sp>
    </p:spTree>
    <p:extLst>
      <p:ext uri="{BB962C8B-B14F-4D97-AF65-F5344CB8AC3E}">
        <p14:creationId xmlns:p14="http://schemas.microsoft.com/office/powerpoint/2010/main" val="774864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20</a:t>
            </a:fld>
            <a:endParaRPr lang="en-US" dirty="0"/>
          </a:p>
        </p:txBody>
      </p:sp>
    </p:spTree>
    <p:extLst>
      <p:ext uri="{BB962C8B-B14F-4D97-AF65-F5344CB8AC3E}">
        <p14:creationId xmlns:p14="http://schemas.microsoft.com/office/powerpoint/2010/main" val="985401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Mission Statement says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C6596E0-347C-5C4F-A9E7-96059D3BFB28}" type="slidenum">
              <a:rPr lang="en-US" smtClean="0"/>
              <a:pPr/>
              <a:t>4</a:t>
            </a:fld>
            <a:endParaRPr lang="en-US"/>
          </a:p>
        </p:txBody>
      </p:sp>
    </p:spTree>
    <p:extLst>
      <p:ext uri="{BB962C8B-B14F-4D97-AF65-F5344CB8AC3E}">
        <p14:creationId xmlns:p14="http://schemas.microsoft.com/office/powerpoint/2010/main" val="695828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1). Nursing Home Staffing (Goal #1, 2)</a:t>
            </a:r>
            <a:endParaRPr lang="en-US" dirty="0" smtClean="0"/>
          </a:p>
          <a:p>
            <a:pPr lvl="0"/>
            <a:r>
              <a:rPr lang="en-US" sz="1200" dirty="0" smtClean="0"/>
              <a:t>- Seek full and accurate implementation of the Affordable Care Act provision requiring staffing information to be collected through payroll data </a:t>
            </a:r>
          </a:p>
          <a:p>
            <a:pPr lvl="0"/>
            <a:r>
              <a:rPr lang="en-US" sz="1200" dirty="0" smtClean="0"/>
              <a:t>- Advocate for passage of federal legislation requiring at least one registered nurse 24 hour a day in Medicare and/or Medicaid certified facilities. </a:t>
            </a:r>
          </a:p>
          <a:p>
            <a:pPr lvl="0"/>
            <a:r>
              <a:rPr lang="en-US" sz="1200" dirty="0" smtClean="0"/>
              <a:t>- Develop draft federal legislation to require at least 4.1 hours of direct care nursing (nurse and nursing assistant) time per resident per day in Medicare and/or Medicaid certified facilities; educate the public and policymakers about the need for increased nursing home staffing and minimum standards</a:t>
            </a:r>
          </a:p>
          <a:p>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6</a:t>
            </a:fld>
            <a:endParaRPr lang="en-US" dirty="0"/>
          </a:p>
        </p:txBody>
      </p:sp>
    </p:spTree>
    <p:extLst>
      <p:ext uri="{BB962C8B-B14F-4D97-AF65-F5344CB8AC3E}">
        <p14:creationId xmlns:p14="http://schemas.microsoft.com/office/powerpoint/2010/main" val="1851620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smtClean="0"/>
              <a:t>This</a:t>
            </a:r>
            <a:r>
              <a:rPr lang="en-US" baseline="0" dirty="0" smtClean="0"/>
              <a:t> presentation provides a general overview of the Long-Term Care Ombudsman Program (LTCOP) highlighting the history, role and responsibilities of the program.  Every state has a LTCOP, but each state operates their program differently. Therefore, this presentation will only address the program responsibilities required by federal law so the information is applicable in every state. At the conclusion of this presentation you should have an understanding about what the LTCOP does, who Long-Term Care Ombudsmen (LTCO) represent and how to work with the LTCO.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C304DCF-6284-4BFA-A45B-6BEFD904EF42}" type="slidenum">
              <a:rPr lang="en-US" smtClean="0"/>
              <a:pPr>
                <a:defRPr/>
              </a:pPr>
              <a:t>7</a:t>
            </a:fld>
            <a:endParaRPr lang="en-US" dirty="0"/>
          </a:p>
        </p:txBody>
      </p:sp>
    </p:spTree>
    <p:extLst>
      <p:ext uri="{BB962C8B-B14F-4D97-AF65-F5344CB8AC3E}">
        <p14:creationId xmlns:p14="http://schemas.microsoft.com/office/powerpoint/2010/main" val="3503116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baseline="0" dirty="0" smtClean="0">
                <a:solidFill>
                  <a:schemeClr val="tx1"/>
                </a:solidFill>
                <a:latin typeface="+mn-lt"/>
                <a:ea typeface="ＭＳ Ｐゴシック" pitchFamily="127" charset="-128"/>
                <a:cs typeface="ＭＳ Ｐゴシック" pitchFamily="127" charset="-128"/>
              </a:rPr>
              <a:t>First and foremost, the LTCOP advocates for the quality of life and care of residents in nursing homes, board and care/assisted living, and other similar adult care homes, and is a </a:t>
            </a:r>
            <a:r>
              <a:rPr lang="en-US" sz="1200" b="0" i="0" u="sng" strike="noStrike" kern="1200" baseline="0" dirty="0" smtClean="0">
                <a:solidFill>
                  <a:schemeClr val="tx1"/>
                </a:solidFill>
                <a:latin typeface="+mn-lt"/>
                <a:ea typeface="ＭＳ Ｐゴシック" pitchFamily="127" charset="-128"/>
                <a:cs typeface="ＭＳ Ｐゴシック" pitchFamily="127" charset="-128"/>
              </a:rPr>
              <a:t>resident</a:t>
            </a:r>
            <a:r>
              <a:rPr lang="en-US" sz="1200" b="0" i="0" u="none" strike="noStrike" kern="1200" baseline="0" dirty="0" smtClean="0">
                <a:solidFill>
                  <a:schemeClr val="tx1"/>
                </a:solidFill>
                <a:latin typeface="+mn-lt"/>
                <a:ea typeface="ＭＳ Ｐゴシック" pitchFamily="127" charset="-128"/>
                <a:cs typeface="ＭＳ Ｐゴシック" pitchFamily="127" charset="-128"/>
              </a:rPr>
              <a:t> advocate.</a:t>
            </a:r>
          </a:p>
          <a:p>
            <a:endParaRPr lang="en-US" sz="1200" b="0" i="0" u="none" strike="noStrike" kern="1200" baseline="0" dirty="0" smtClean="0">
              <a:solidFill>
                <a:schemeClr val="tx1"/>
              </a:solidFill>
              <a:latin typeface="+mn-lt"/>
              <a:ea typeface="ＭＳ Ｐゴシック" pitchFamily="127" charset="-128"/>
            </a:endParaRPr>
          </a:p>
          <a:p>
            <a:pPr marL="0" marR="0" indent="0" algn="l" defTabSz="457200" rtl="0" eaLnBrk="1" fontAlgn="base" latinLnBrk="0" hangingPunct="1">
              <a:lnSpc>
                <a:spcPct val="100000"/>
              </a:lnSpc>
              <a:spcBef>
                <a:spcPct val="30000"/>
              </a:spcBef>
              <a:spcAft>
                <a:spcPct val="0"/>
              </a:spcAft>
              <a:buClrTx/>
              <a:buSzTx/>
              <a:buFontTx/>
              <a:buNone/>
              <a:tabLst/>
              <a:defRPr/>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639D12C5-865C-40C8-A962-6DD52A7F08F7}" type="slidenum">
              <a:rPr lang="en-US">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1519509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The nursing home industry experienced rapid growth after the introduction of Medicare and Medicaid in 1965. Complaints about substandard care lead to the realization that the systems in place to protect individuals had failed and improvements in quality of care were needed. In addition to increasing the number of state regulatory inspectors, enhancing the federal enforcement standards and process, the federal government also established the Nursing Home Ombudsman Demonstration grants. Through amendments in the Older Americans Act the responsibilities of the LTCOP continue to expand.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639D12C5-865C-40C8-A962-6DD52A7F08F7}" type="slidenum">
              <a:rPr lang="en-US" smtClean="0"/>
              <a:pPr>
                <a:defRPr/>
              </a:pPr>
              <a:t>9</a:t>
            </a:fld>
            <a:endParaRPr lang="en-US" dirty="0"/>
          </a:p>
        </p:txBody>
      </p:sp>
    </p:spTree>
    <p:extLst>
      <p:ext uri="{BB962C8B-B14F-4D97-AF65-F5344CB8AC3E}">
        <p14:creationId xmlns:p14="http://schemas.microsoft.com/office/powerpoint/2010/main" val="3886859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 to the Older Americans Act and</a:t>
            </a:r>
            <a:r>
              <a:rPr lang="en-US" baseline="0" dirty="0" smtClean="0"/>
              <a:t> new LTCOP regulations, responsibilities of the program include:</a:t>
            </a:r>
          </a:p>
          <a:p>
            <a:endParaRPr lang="en-US" baseline="0" dirty="0" smtClean="0"/>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ＭＳ Ｐゴシック" pitchFamily="127" charset="-128"/>
                <a:cs typeface="ＭＳ Ｐゴシック" pitchFamily="127" charset="-128"/>
              </a:rPr>
              <a:t>Identifying, investigating, and resolving complaints made by or on behalf of residents.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ＭＳ Ｐゴシック" pitchFamily="127" charset="-128"/>
                <a:cs typeface="ＭＳ Ｐゴシック" pitchFamily="127" charset="-128"/>
              </a:rPr>
              <a:t>Educating consumers about residents’ rights, good care practices, and other related topics.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ＭＳ Ｐゴシック" pitchFamily="127" charset="-128"/>
                <a:cs typeface="ＭＳ Ｐゴシック" pitchFamily="127" charset="-128"/>
              </a:rPr>
              <a:t>Providing information to the public regarding long-term care facilities and services, residents’ rights, and legislative and policy issues.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ＭＳ Ｐゴシック" pitchFamily="127" charset="-128"/>
                <a:cs typeface="ＭＳ Ｐゴシック" pitchFamily="127" charset="-128"/>
              </a:rPr>
              <a:t>Educating providers about residents’ rights, good care practices, preventing abuse and neglect and other issues regarding quality of life and quality of care.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ＭＳ Ｐゴシック" pitchFamily="127" charset="-128"/>
                <a:cs typeface="ＭＳ Ｐゴシック" pitchFamily="127" charset="-128"/>
              </a:rPr>
              <a:t>Helping develop and support resident and family councils by providing information and assistance in starting or strengthening a council. </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ＭＳ Ｐゴシック" pitchFamily="127" charset="-128"/>
                <a:cs typeface="ＭＳ Ｐゴシック" pitchFamily="127" charset="-128"/>
              </a:rPr>
              <a:t>Advocating for improvements in the long-term care system that will benefit residents of long-term care facilities, including representing resident interest before governmental agencies and seeking legal, administrative, and other remedies to protect residents.</a:t>
            </a:r>
          </a:p>
          <a:p>
            <a:r>
              <a:rPr lang="en-US" sz="1200" b="0" i="0" u="none" strike="noStrike" kern="1200" baseline="0" dirty="0" smtClean="0">
                <a:solidFill>
                  <a:schemeClr val="tx1"/>
                </a:solidFill>
                <a:latin typeface="+mn-lt"/>
                <a:ea typeface="ＭＳ Ｐゴシック" pitchFamily="127" charset="-128"/>
                <a:cs typeface="ＭＳ Ｐゴシック" pitchFamily="127" charset="-128"/>
              </a:rPr>
              <a:t>	</a:t>
            </a:r>
          </a:p>
          <a:p>
            <a:endParaRPr lang="en-US" dirty="0"/>
          </a:p>
        </p:txBody>
      </p:sp>
      <p:sp>
        <p:nvSpPr>
          <p:cNvPr id="4" name="Slide Number Placeholder 3"/>
          <p:cNvSpPr>
            <a:spLocks noGrp="1"/>
          </p:cNvSpPr>
          <p:nvPr>
            <p:ph type="sldNum" sz="quarter" idx="10"/>
          </p:nvPr>
        </p:nvSpPr>
        <p:spPr/>
        <p:txBody>
          <a:bodyPr/>
          <a:lstStyle/>
          <a:p>
            <a:pPr>
              <a:defRPr/>
            </a:pPr>
            <a:fld id="{639D12C5-865C-40C8-A962-6DD52A7F08F7}" type="slidenum">
              <a:rPr lang="en-US" smtClean="0"/>
              <a:pPr>
                <a:defRPr/>
              </a:pPr>
              <a:t>10</a:t>
            </a:fld>
            <a:endParaRPr lang="en-US" dirty="0"/>
          </a:p>
        </p:txBody>
      </p:sp>
    </p:spTree>
    <p:extLst>
      <p:ext uri="{BB962C8B-B14F-4D97-AF65-F5344CB8AC3E}">
        <p14:creationId xmlns:p14="http://schemas.microsoft.com/office/powerpoint/2010/main" val="2565388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primary</a:t>
            </a:r>
            <a:r>
              <a:rPr lang="en-US" baseline="0" dirty="0" smtClean="0"/>
              <a:t> responsibility of the LTCOP is to serve as the resident advocate. LTCO support resident-centered care and residents guide all LTCO work. </a:t>
            </a:r>
          </a:p>
          <a:p>
            <a:endParaRPr lang="en-US" baseline="0" dirty="0" smtClean="0"/>
          </a:p>
          <a:p>
            <a:r>
              <a:rPr lang="en-US" baseline="0" dirty="0" smtClean="0"/>
              <a:t>For example…</a:t>
            </a:r>
            <a:endParaRPr lang="en-US" dirty="0"/>
          </a:p>
        </p:txBody>
      </p:sp>
      <p:sp>
        <p:nvSpPr>
          <p:cNvPr id="4" name="Slide Number Placeholder 3"/>
          <p:cNvSpPr>
            <a:spLocks noGrp="1"/>
          </p:cNvSpPr>
          <p:nvPr>
            <p:ph type="sldNum" sz="quarter" idx="10"/>
          </p:nvPr>
        </p:nvSpPr>
        <p:spPr/>
        <p:txBody>
          <a:bodyPr/>
          <a:lstStyle/>
          <a:p>
            <a:pPr>
              <a:defRPr/>
            </a:pPr>
            <a:fld id="{639D12C5-865C-40C8-A962-6DD52A7F08F7}" type="slidenum">
              <a:rPr lang="en-US" smtClean="0"/>
              <a:pPr>
                <a:defRPr/>
              </a:pPr>
              <a:t>11</a:t>
            </a:fld>
            <a:endParaRPr lang="en-US" dirty="0"/>
          </a:p>
        </p:txBody>
      </p:sp>
    </p:spTree>
    <p:extLst>
      <p:ext uri="{BB962C8B-B14F-4D97-AF65-F5344CB8AC3E}">
        <p14:creationId xmlns:p14="http://schemas.microsoft.com/office/powerpoint/2010/main" val="4225724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Long-Term Care Ombudsmen (LTCO) need resident permission prior to investigating a complaint or referring a complaint to another agency. This is due to federal</a:t>
            </a:r>
            <a:r>
              <a:rPr lang="en-US" baseline="0" dirty="0" smtClean="0"/>
              <a:t> confidentiality </a:t>
            </a:r>
            <a:r>
              <a:rPr lang="en-US" dirty="0" smtClean="0"/>
              <a:t>requirements of the LTCOP and it is what makes the program so unique and different from other Older</a:t>
            </a:r>
            <a:r>
              <a:rPr lang="en-US" baseline="0" dirty="0" smtClean="0"/>
              <a:t> Americans Act p</a:t>
            </a:r>
            <a:r>
              <a:rPr lang="en-US" dirty="0" smtClean="0"/>
              <a:t>rograms and services. </a:t>
            </a:r>
          </a:p>
          <a:p>
            <a:endParaRPr lang="en-US" dirty="0" smtClean="0"/>
          </a:p>
          <a:p>
            <a:r>
              <a:rPr lang="en-US" dirty="0" smtClean="0"/>
              <a:t>T</a:t>
            </a:r>
            <a:r>
              <a:rPr lang="en-US" baseline="0" dirty="0" smtClean="0"/>
              <a:t>his chart will give you a better understanding of the LTCO role compared to other agencies and programs. </a:t>
            </a:r>
            <a:endParaRPr lang="en-US" dirty="0" smtClean="0"/>
          </a:p>
          <a:p>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639D12C5-865C-40C8-A962-6DD52A7F08F7}" type="slidenum">
              <a:rPr lang="en-US" smtClean="0"/>
              <a:pPr>
                <a:defRPr/>
              </a:pPr>
              <a:t>12</a:t>
            </a:fld>
            <a:endParaRPr lang="en-US" dirty="0"/>
          </a:p>
        </p:txBody>
      </p:sp>
    </p:spTree>
    <p:extLst>
      <p:ext uri="{BB962C8B-B14F-4D97-AF65-F5344CB8AC3E}">
        <p14:creationId xmlns:p14="http://schemas.microsoft.com/office/powerpoint/2010/main" val="1949313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a:prstGeom prst="rect">
            <a:avLst/>
          </a:prstGeom>
        </p:spPr>
        <p:txBody>
          <a:bodyPr anchor="ctr">
            <a:normAutofit/>
          </a:bodyPr>
          <a:lstStyle>
            <a:lvl1pPr>
              <a:defRPr sz="4400">
                <a:latin typeface="+mj-lt"/>
              </a:defRPr>
            </a:lvl1pPr>
          </a:lstStyle>
          <a:p>
            <a:r>
              <a:rPr lang="en-US" smtClean="0"/>
              <a:t>Click to edit Master title style</a:t>
            </a:r>
            <a:endParaRPr lang="en-US" dirty="0"/>
          </a:p>
        </p:txBody>
      </p:sp>
      <p:sp>
        <p:nvSpPr>
          <p:cNvPr id="3" name="Date Placeholder 2"/>
          <p:cNvSpPr>
            <a:spLocks noGrp="1"/>
          </p:cNvSpPr>
          <p:nvPr>
            <p:ph type="dt" sz="half" idx="10"/>
          </p:nvPr>
        </p:nvSpPr>
        <p:spPr>
          <a:xfrm>
            <a:off x="2667000" y="3505200"/>
            <a:ext cx="3810000" cy="365125"/>
          </a:xfrm>
          <a:prstGeom prst="rect">
            <a:avLst/>
          </a:prstGeom>
        </p:spPr>
        <p:txBody>
          <a:bodyPr/>
          <a:lstStyle>
            <a:lvl1pPr algn="ctr">
              <a:defRPr sz="2000">
                <a:latin typeface="+mn-lt"/>
              </a:defRPr>
            </a:lvl1pPr>
          </a:lstStyle>
          <a:p>
            <a:pPr defTabSz="457200" fontAlgn="auto">
              <a:spcBef>
                <a:spcPts val="0"/>
              </a:spcBef>
              <a:spcAft>
                <a:spcPts val="0"/>
              </a:spcAft>
            </a:pPr>
            <a:r>
              <a:rPr lang="en-US" dirty="0" smtClean="0">
                <a:solidFill>
                  <a:prstClr val="white"/>
                </a:solidFill>
                <a:ea typeface="+mn-ea"/>
                <a:cs typeface="+mn-cs"/>
              </a:rPr>
              <a:t>December 2, 2011</a:t>
            </a:r>
            <a:endParaRPr lang="en-US" dirty="0">
              <a:solidFill>
                <a:prstClr val="white"/>
              </a:solidFill>
              <a:ea typeface="+mn-ea"/>
              <a:cs typeface="+mn-cs"/>
            </a:endParaRPr>
          </a:p>
        </p:txBody>
      </p:sp>
    </p:spTree>
    <p:extLst>
      <p:ext uri="{BB962C8B-B14F-4D97-AF65-F5344CB8AC3E}">
        <p14:creationId xmlns:p14="http://schemas.microsoft.com/office/powerpoint/2010/main" val="101025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5471D90-27FD-4468-B60C-1749DAF7B999}" type="datetime2">
              <a:rPr lang="en-US"/>
              <a:pPr>
                <a:defRPr/>
              </a:pPr>
              <a:t>Friday, February 10,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16C814-40BC-46D0-A8C3-9D2318B2B413}" type="slidenum">
              <a:rPr lang="en-US"/>
              <a:pPr>
                <a:defRPr/>
              </a:pPr>
              <a:t>‹#›</a:t>
            </a:fld>
            <a:endParaRPr lang="en-US" dirty="0"/>
          </a:p>
        </p:txBody>
      </p:sp>
    </p:spTree>
    <p:extLst>
      <p:ext uri="{BB962C8B-B14F-4D97-AF65-F5344CB8AC3E}">
        <p14:creationId xmlns:p14="http://schemas.microsoft.com/office/powerpoint/2010/main" val="3955126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4AE6E7C8-38E0-45EB-B7DF-AA978E3A7A34}" type="datetime2">
              <a:rPr lang="en-US"/>
              <a:pPr>
                <a:defRPr/>
              </a:pPr>
              <a:t>Friday, February 10, 2017</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9D9696A2-6431-4F90-98CE-77071C1F3F0E}" type="slidenum">
              <a:rPr lang="en-US"/>
              <a:pPr>
                <a:defRPr/>
              </a:pPr>
              <a:t>‹#›</a:t>
            </a:fld>
            <a:endParaRPr lang="en-US" dirty="0"/>
          </a:p>
        </p:txBody>
      </p:sp>
    </p:spTree>
    <p:extLst>
      <p:ext uri="{BB962C8B-B14F-4D97-AF65-F5344CB8AC3E}">
        <p14:creationId xmlns:p14="http://schemas.microsoft.com/office/powerpoint/2010/main" val="1789070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451B331-4B49-45CE-85D0-743E7C76037B}" type="datetime2">
              <a:rPr lang="en-US"/>
              <a:pPr>
                <a:defRPr/>
              </a:pPr>
              <a:t>Friday, February 10, 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0A68755-545F-4F52-BB8D-34A06755936A}" type="slidenum">
              <a:rPr lang="en-US"/>
              <a:pPr>
                <a:defRPr/>
              </a:pPr>
              <a:t>‹#›</a:t>
            </a:fld>
            <a:endParaRPr lang="en-US" dirty="0"/>
          </a:p>
        </p:txBody>
      </p:sp>
    </p:spTree>
    <p:extLst>
      <p:ext uri="{BB962C8B-B14F-4D97-AF65-F5344CB8AC3E}">
        <p14:creationId xmlns:p14="http://schemas.microsoft.com/office/powerpoint/2010/main" val="623331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B63F26-93A0-4296-B3C7-B0D157FD43C4}" type="datetime2">
              <a:rPr lang="en-US"/>
              <a:pPr>
                <a:defRPr/>
              </a:pPr>
              <a:t>Friday, February 10, 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3F0D1F7-246E-4B4D-915D-7BBAF2DD17BC}" type="slidenum">
              <a:rPr lang="en-US"/>
              <a:pPr>
                <a:defRPr/>
              </a:pPr>
              <a:t>‹#›</a:t>
            </a:fld>
            <a:endParaRPr lang="en-US" dirty="0"/>
          </a:p>
        </p:txBody>
      </p:sp>
    </p:spTree>
    <p:extLst>
      <p:ext uri="{BB962C8B-B14F-4D97-AF65-F5344CB8AC3E}">
        <p14:creationId xmlns:p14="http://schemas.microsoft.com/office/powerpoint/2010/main" val="843207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515B2775-05E4-4758-B848-621D0714D905}" type="datetime2">
              <a:rPr lang="en-US"/>
              <a:pPr>
                <a:defRPr/>
              </a:pPr>
              <a:t>Friday, February 10, 2017</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132BACCF-070E-40F2-9168-7145DBCA1418}" type="slidenum">
              <a:rPr lang="en-US"/>
              <a:pPr>
                <a:defRPr/>
              </a:pPr>
              <a:t>‹#›</a:t>
            </a:fld>
            <a:endParaRPr lang="en-US" dirty="0"/>
          </a:p>
        </p:txBody>
      </p:sp>
    </p:spTree>
    <p:extLst>
      <p:ext uri="{BB962C8B-B14F-4D97-AF65-F5344CB8AC3E}">
        <p14:creationId xmlns:p14="http://schemas.microsoft.com/office/powerpoint/2010/main" val="1462525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C7FE78-8E03-4852-ABAB-32A73E9CF35A}" type="datetime2">
              <a:rPr lang="en-US"/>
              <a:pPr>
                <a:defRPr/>
              </a:pPr>
              <a:t>Friday, February 10,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222077C-E156-4610-86C6-FFDCFBB3FB21}" type="slidenum">
              <a:rPr lang="en-US"/>
              <a:pPr>
                <a:defRPr/>
              </a:pPr>
              <a:t>‹#›</a:t>
            </a:fld>
            <a:endParaRPr lang="en-US" dirty="0"/>
          </a:p>
        </p:txBody>
      </p:sp>
    </p:spTree>
    <p:extLst>
      <p:ext uri="{BB962C8B-B14F-4D97-AF65-F5344CB8AC3E}">
        <p14:creationId xmlns:p14="http://schemas.microsoft.com/office/powerpoint/2010/main" val="3960264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91A6A56-AAA0-4F32-A6D3-D9F88E3DC241}" type="datetime2">
              <a:rPr lang="en-US"/>
              <a:pPr>
                <a:defRPr/>
              </a:pPr>
              <a:t>Friday, February 10, 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682324-9A48-4BF9-BE51-345E2E0967C2}" type="slidenum">
              <a:rPr lang="en-US"/>
              <a:pPr>
                <a:defRPr/>
              </a:pPr>
              <a:t>‹#›</a:t>
            </a:fld>
            <a:endParaRPr lang="en-US" dirty="0"/>
          </a:p>
        </p:txBody>
      </p:sp>
    </p:spTree>
    <p:extLst>
      <p:ext uri="{BB962C8B-B14F-4D97-AF65-F5344CB8AC3E}">
        <p14:creationId xmlns:p14="http://schemas.microsoft.com/office/powerpoint/2010/main" val="20288134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884B369-0B34-497C-B092-9551C78B231A}" type="datetime2">
              <a:rPr lang="en-US"/>
              <a:pPr>
                <a:defRPr/>
              </a:pPr>
              <a:t>Friday, February 10, 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12DFCAB-8A42-4001-933B-11ADD0D367F5}" type="slidenum">
              <a:rPr lang="en-US"/>
              <a:pPr>
                <a:defRPr/>
              </a:pPr>
              <a:t>‹#›</a:t>
            </a:fld>
            <a:endParaRPr lang="en-US" dirty="0"/>
          </a:p>
        </p:txBody>
      </p:sp>
    </p:spTree>
    <p:extLst>
      <p:ext uri="{BB962C8B-B14F-4D97-AF65-F5344CB8AC3E}">
        <p14:creationId xmlns:p14="http://schemas.microsoft.com/office/powerpoint/2010/main" val="3584726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Interior Slide">
    <p:bg>
      <p:bgPr>
        <a:solidFill>
          <a:srgbClr val="FFFFFF"/>
        </a:solidFill>
        <a:effectLst/>
      </p:bgPr>
    </p:bg>
    <p:spTree>
      <p:nvGrpSpPr>
        <p:cNvPr id="1" name=""/>
        <p:cNvGrpSpPr/>
        <p:nvPr/>
      </p:nvGrpSpPr>
      <p:grpSpPr>
        <a:xfrm>
          <a:off x="0" y="0"/>
          <a:ext cx="0" cy="0"/>
          <a:chOff x="0" y="0"/>
          <a:chExt cx="0" cy="0"/>
        </a:xfrm>
      </p:grpSpPr>
      <p:sp>
        <p:nvSpPr>
          <p:cNvPr id="7" name="Rectangle 6"/>
          <p:cNvSpPr/>
          <p:nvPr userDrawn="1"/>
        </p:nvSpPr>
        <p:spPr>
          <a:xfrm>
            <a:off x="0" y="5943600"/>
            <a:ext cx="9144000" cy="914400"/>
          </a:xfrm>
          <a:prstGeom prst="rect">
            <a:avLst/>
          </a:prstGeom>
          <a:solidFill>
            <a:srgbClr val="790A26"/>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dirty="0">
              <a:solidFill>
                <a:prstClr val="white"/>
              </a:solidFill>
            </a:endParaRPr>
          </a:p>
        </p:txBody>
      </p:sp>
      <p:cxnSp>
        <p:nvCxnSpPr>
          <p:cNvPr id="8" name="Straight Connector 7"/>
          <p:cNvCxnSpPr/>
          <p:nvPr userDrawn="1"/>
        </p:nvCxnSpPr>
        <p:spPr>
          <a:xfrm>
            <a:off x="0" y="5943600"/>
            <a:ext cx="9144000" cy="1588"/>
          </a:xfrm>
          <a:prstGeom prst="line">
            <a:avLst/>
          </a:prstGeom>
          <a:ln w="25400">
            <a:solidFill>
              <a:srgbClr val="F1AB1F"/>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13"/>
          <p:cNvSpPr>
            <a:spLocks noGrp="1"/>
          </p:cNvSpPr>
          <p:nvPr>
            <p:ph sz="quarter" idx="13"/>
          </p:nvPr>
        </p:nvSpPr>
        <p:spPr>
          <a:xfrm>
            <a:off x="457200" y="1219200"/>
            <a:ext cx="8229600" cy="4648200"/>
          </a:xfrm>
          <a:prstGeom prst="rect">
            <a:avLst/>
          </a:prstGeom>
        </p:spPr>
        <p:txBody>
          <a:bodyPr vert="horz"/>
          <a:lstStyle>
            <a:lvl1pPr marL="342900" indent="-342900">
              <a:buClr>
                <a:srgbClr val="790A26"/>
              </a:buClr>
              <a:buSzPct val="85000"/>
              <a:buFont typeface="Arial"/>
              <a:buChar char="•"/>
              <a:defRPr baseline="0">
                <a:solidFill>
                  <a:schemeClr val="bg1"/>
                </a:solidFill>
                <a:latin typeface="+mn-lt"/>
                <a:cs typeface="Frutiger 55 Roman"/>
              </a:defRPr>
            </a:lvl1pPr>
            <a:lvl2pPr marL="742950" indent="-285750">
              <a:buClr>
                <a:srgbClr val="790A26"/>
              </a:buClr>
              <a:buSzPct val="85000"/>
              <a:buFont typeface="Arial"/>
              <a:buChar char="•"/>
              <a:defRPr baseline="0">
                <a:solidFill>
                  <a:schemeClr val="bg1"/>
                </a:solidFill>
                <a:latin typeface="+mn-lt"/>
                <a:cs typeface="Frutiger 55 Roman"/>
              </a:defRPr>
            </a:lvl2pPr>
            <a:lvl3pPr marL="1143000" indent="-228600">
              <a:buClr>
                <a:srgbClr val="790A26"/>
              </a:buClr>
              <a:buSzPct val="85000"/>
              <a:buFont typeface="Arial"/>
              <a:buChar char="•"/>
              <a:defRPr baseline="0">
                <a:solidFill>
                  <a:schemeClr val="bg1"/>
                </a:solidFill>
                <a:latin typeface="+mn-lt"/>
                <a:cs typeface="Frutiger 55 Roman"/>
              </a:defRPr>
            </a:lvl3pPr>
            <a:lvl4pPr marL="1600200" indent="-228600">
              <a:buClr>
                <a:srgbClr val="790A26"/>
              </a:buClr>
              <a:buSzPct val="85000"/>
              <a:buFont typeface="Arial"/>
              <a:buChar char="•"/>
              <a:defRPr baseline="0">
                <a:solidFill>
                  <a:schemeClr val="bg1"/>
                </a:solidFill>
                <a:latin typeface="+mn-lt"/>
                <a:cs typeface="Frutiger 55 Roman"/>
              </a:defRPr>
            </a:lvl4pPr>
            <a:lvl5pPr marL="2057400" indent="-228600">
              <a:buClr>
                <a:srgbClr val="790A26"/>
              </a:buClr>
              <a:buSzPct val="85000"/>
              <a:buFont typeface="Arial"/>
              <a:buChar char="•"/>
              <a:defRPr baseline="0">
                <a:solidFill>
                  <a:schemeClr val="bg1"/>
                </a:solidFill>
                <a:latin typeface="+mn-lt"/>
                <a:cs typeface="Frutiger 55 Roman"/>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14"/>
          <p:cNvSpPr>
            <a:spLocks noGrp="1"/>
          </p:cNvSpPr>
          <p:nvPr>
            <p:ph type="title"/>
          </p:nvPr>
        </p:nvSpPr>
        <p:spPr>
          <a:xfrm>
            <a:off x="457200" y="228600"/>
            <a:ext cx="8229600" cy="990600"/>
          </a:xfrm>
          <a:prstGeom prst="rect">
            <a:avLst/>
          </a:prstGeom>
        </p:spPr>
        <p:txBody>
          <a:bodyPr anchor="ctr">
            <a:normAutofit/>
          </a:bodyPr>
          <a:lstStyle>
            <a:lvl1pPr algn="l">
              <a:defRPr sz="4000" b="1" i="0">
                <a:solidFill>
                  <a:srgbClr val="000000"/>
                </a:solidFill>
                <a:latin typeface="Palatino Linotype"/>
                <a:cs typeface="Palatino Linotype"/>
              </a:defRPr>
            </a:lvl1pPr>
          </a:lstStyle>
          <a:p>
            <a:r>
              <a:rPr lang="en-US" smtClean="0"/>
              <a:t>Click to edit Master title style</a:t>
            </a:r>
            <a:endParaRPr lang="en-US" dirty="0"/>
          </a:p>
        </p:txBody>
      </p:sp>
      <p:sp>
        <p:nvSpPr>
          <p:cNvPr id="16" name="Date Placeholder 15"/>
          <p:cNvSpPr>
            <a:spLocks noGrp="1"/>
          </p:cNvSpPr>
          <p:nvPr>
            <p:ph type="dt" sz="half" idx="14"/>
          </p:nvPr>
        </p:nvSpPr>
        <p:spPr>
          <a:xfrm>
            <a:off x="6553200" y="6228715"/>
            <a:ext cx="2133600" cy="365125"/>
          </a:xfrm>
          <a:prstGeom prst="rect">
            <a:avLst/>
          </a:prstGeom>
        </p:spPr>
        <p:txBody>
          <a:bodyPr/>
          <a:lstStyle>
            <a:lvl1pPr algn="r">
              <a:defRPr/>
            </a:lvl1pPr>
          </a:lstStyle>
          <a:p>
            <a:pPr defTabSz="457200" fontAlgn="auto">
              <a:spcBef>
                <a:spcPts val="0"/>
              </a:spcBef>
              <a:spcAft>
                <a:spcPts val="0"/>
              </a:spcAft>
            </a:pPr>
            <a:fld id="{3FE98728-8B25-A142-A87B-AACB3930A169}" type="slidenum">
              <a:rPr lang="en-US" smtClean="0">
                <a:solidFill>
                  <a:prstClr val="white"/>
                </a:solidFill>
                <a:latin typeface="Palatino Linotype"/>
                <a:ea typeface="+mn-ea"/>
                <a:cs typeface="+mn-cs"/>
              </a:rPr>
              <a:pPr defTabSz="457200" fontAlgn="auto">
                <a:spcBef>
                  <a:spcPts val="0"/>
                </a:spcBef>
                <a:spcAft>
                  <a:spcPts val="0"/>
                </a:spcAft>
              </a:pPr>
              <a:t>‹#›</a:t>
            </a:fld>
            <a:endParaRPr lang="en-US" dirty="0">
              <a:solidFill>
                <a:prstClr val="white"/>
              </a:solidFill>
              <a:latin typeface="Palatino Linotype"/>
              <a:ea typeface="+mn-ea"/>
              <a:cs typeface="+mn-cs"/>
            </a:endParaRPr>
          </a:p>
        </p:txBody>
      </p:sp>
      <p:pic>
        <p:nvPicPr>
          <p:cNvPr id="9" name="Picture 8" descr="Keck School of Medicine Lockups white gold CMYK_2lines.eps"/>
          <p:cNvPicPr>
            <a:picLocks noChangeAspect="1"/>
          </p:cNvPicPr>
          <p:nvPr userDrawn="1"/>
        </p:nvPicPr>
        <p:blipFill>
          <a:blip r:embed="rId2"/>
          <a:stretch>
            <a:fillRect/>
          </a:stretch>
        </p:blipFill>
        <p:spPr>
          <a:xfrm>
            <a:off x="400050" y="6172200"/>
            <a:ext cx="1554480" cy="426720"/>
          </a:xfrm>
          <a:prstGeom prst="rect">
            <a:avLst/>
          </a:prstGeom>
        </p:spPr>
      </p:pic>
    </p:spTree>
    <p:extLst>
      <p:ext uri="{BB962C8B-B14F-4D97-AF65-F5344CB8AC3E}">
        <p14:creationId xmlns:p14="http://schemas.microsoft.com/office/powerpoint/2010/main" val="320657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fontAlgn="auto">
              <a:spcBef>
                <a:spcPts val="0"/>
              </a:spcBef>
              <a:spcAft>
                <a:spcPts val="0"/>
              </a:spcAft>
            </a:pPr>
            <a:fld id="{866FE5F7-27FC-424A-934B-18B3261BF597}" type="datetimeFigureOut">
              <a:rPr lang="en-US" smtClean="0">
                <a:solidFill>
                  <a:prstClr val="white"/>
                </a:solidFill>
                <a:latin typeface="Palatino Linotype"/>
                <a:ea typeface="+mn-ea"/>
                <a:cs typeface="+mn-cs"/>
              </a:rPr>
              <a:pPr defTabSz="457200" fontAlgn="auto">
                <a:spcBef>
                  <a:spcPts val="0"/>
                </a:spcBef>
                <a:spcAft>
                  <a:spcPts val="0"/>
                </a:spcAft>
              </a:pPr>
              <a:t>2/10/2017</a:t>
            </a:fld>
            <a:endParaRPr lang="en-US" dirty="0">
              <a:solidFill>
                <a:prstClr val="white"/>
              </a:solidFill>
              <a:latin typeface="Palatino Linotype"/>
              <a:ea typeface="+mn-ea"/>
              <a:cs typeface="+mn-cs"/>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fontAlgn="auto">
              <a:spcBef>
                <a:spcPts val="0"/>
              </a:spcBef>
              <a:spcAft>
                <a:spcPts val="0"/>
              </a:spcAft>
            </a:pPr>
            <a:endParaRPr lang="en-US" dirty="0">
              <a:solidFill>
                <a:prstClr val="white"/>
              </a:solidFill>
              <a:latin typeface="Palatino Linotype"/>
              <a:ea typeface="+mn-ea"/>
              <a:cs typeface="+mn-cs"/>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fontAlgn="auto">
              <a:spcBef>
                <a:spcPts val="0"/>
              </a:spcBef>
              <a:spcAft>
                <a:spcPts val="0"/>
              </a:spcAft>
            </a:pPr>
            <a:fld id="{DDB8DB95-2DAE-4804-B25E-6DABFF658660}" type="slidenum">
              <a:rPr lang="en-US" smtClean="0">
                <a:solidFill>
                  <a:prstClr val="white"/>
                </a:solidFill>
                <a:latin typeface="Palatino Linotype"/>
                <a:ea typeface="+mn-ea"/>
                <a:cs typeface="+mn-cs"/>
              </a:rPr>
              <a:pPr defTabSz="457200" fontAlgn="auto">
                <a:spcBef>
                  <a:spcPts val="0"/>
                </a:spcBef>
                <a:spcAft>
                  <a:spcPts val="0"/>
                </a:spcAft>
              </a:pPr>
              <a:t>‹#›</a:t>
            </a:fld>
            <a:endParaRPr lang="en-US" dirty="0">
              <a:solidFill>
                <a:prstClr val="white"/>
              </a:solidFill>
              <a:latin typeface="Palatino Linotype"/>
              <a:ea typeface="+mn-ea"/>
              <a:cs typeface="+mn-cs"/>
            </a:endParaRPr>
          </a:p>
        </p:txBody>
      </p:sp>
    </p:spTree>
    <p:extLst>
      <p:ext uri="{BB962C8B-B14F-4D97-AF65-F5344CB8AC3E}">
        <p14:creationId xmlns:p14="http://schemas.microsoft.com/office/powerpoint/2010/main" val="487750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a:prstGeom prst="rect">
            <a:avLst/>
          </a:prstGeom>
        </p:spPr>
        <p:txBody>
          <a:bodyPr anchor="ctr">
            <a:normAutofit/>
          </a:bodyPr>
          <a:lstStyle>
            <a:lvl1pPr>
              <a:defRPr sz="4400">
                <a:latin typeface="+mj-lt"/>
              </a:defRPr>
            </a:lvl1pPr>
          </a:lstStyle>
          <a:p>
            <a:r>
              <a:rPr lang="en-US" smtClean="0"/>
              <a:t>Click to edit Master title style</a:t>
            </a:r>
            <a:endParaRPr lang="en-US" dirty="0"/>
          </a:p>
        </p:txBody>
      </p:sp>
      <p:sp>
        <p:nvSpPr>
          <p:cNvPr id="3" name="Date Placeholder 2"/>
          <p:cNvSpPr>
            <a:spLocks noGrp="1"/>
          </p:cNvSpPr>
          <p:nvPr>
            <p:ph type="dt" sz="half" idx="10"/>
          </p:nvPr>
        </p:nvSpPr>
        <p:spPr>
          <a:xfrm>
            <a:off x="2667000" y="3505200"/>
            <a:ext cx="3810000" cy="365125"/>
          </a:xfrm>
          <a:prstGeom prst="rect">
            <a:avLst/>
          </a:prstGeom>
        </p:spPr>
        <p:txBody>
          <a:bodyPr/>
          <a:lstStyle>
            <a:lvl1pPr algn="ctr">
              <a:defRPr sz="2000">
                <a:latin typeface="+mn-lt"/>
              </a:defRPr>
            </a:lvl1pPr>
          </a:lstStyle>
          <a:p>
            <a:pPr defTabSz="457200" fontAlgn="auto">
              <a:spcBef>
                <a:spcPts val="0"/>
              </a:spcBef>
              <a:spcAft>
                <a:spcPts val="0"/>
              </a:spcAft>
            </a:pPr>
            <a:r>
              <a:rPr lang="en-US" dirty="0" smtClean="0">
                <a:solidFill>
                  <a:prstClr val="white"/>
                </a:solidFill>
                <a:ea typeface="+mn-ea"/>
                <a:cs typeface="+mn-cs"/>
              </a:rPr>
              <a:t>December 2, 2011</a:t>
            </a:r>
            <a:endParaRPr lang="en-US" dirty="0">
              <a:solidFill>
                <a:prstClr val="white"/>
              </a:solidFill>
              <a:ea typeface="+mn-ea"/>
              <a:cs typeface="+mn-cs"/>
            </a:endParaRPr>
          </a:p>
        </p:txBody>
      </p:sp>
    </p:spTree>
    <p:extLst>
      <p:ext uri="{BB962C8B-B14F-4D97-AF65-F5344CB8AC3E}">
        <p14:creationId xmlns:p14="http://schemas.microsoft.com/office/powerpoint/2010/main" val="283364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Interior Slide">
    <p:bg>
      <p:bgPr>
        <a:solidFill>
          <a:srgbClr val="FFFFFF"/>
        </a:solidFill>
        <a:effectLst/>
      </p:bgPr>
    </p:bg>
    <p:spTree>
      <p:nvGrpSpPr>
        <p:cNvPr id="1" name=""/>
        <p:cNvGrpSpPr/>
        <p:nvPr/>
      </p:nvGrpSpPr>
      <p:grpSpPr>
        <a:xfrm>
          <a:off x="0" y="0"/>
          <a:ext cx="0" cy="0"/>
          <a:chOff x="0" y="0"/>
          <a:chExt cx="0" cy="0"/>
        </a:xfrm>
      </p:grpSpPr>
      <p:sp>
        <p:nvSpPr>
          <p:cNvPr id="7" name="Rectangle 6"/>
          <p:cNvSpPr/>
          <p:nvPr userDrawn="1"/>
        </p:nvSpPr>
        <p:spPr>
          <a:xfrm>
            <a:off x="0" y="5943600"/>
            <a:ext cx="9144000" cy="914400"/>
          </a:xfrm>
          <a:prstGeom prst="rect">
            <a:avLst/>
          </a:prstGeom>
          <a:solidFill>
            <a:srgbClr val="790A26"/>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dirty="0">
              <a:solidFill>
                <a:prstClr val="white"/>
              </a:solidFill>
            </a:endParaRPr>
          </a:p>
        </p:txBody>
      </p:sp>
      <p:cxnSp>
        <p:nvCxnSpPr>
          <p:cNvPr id="8" name="Straight Connector 7"/>
          <p:cNvCxnSpPr/>
          <p:nvPr userDrawn="1"/>
        </p:nvCxnSpPr>
        <p:spPr>
          <a:xfrm>
            <a:off x="0" y="5943600"/>
            <a:ext cx="9144000" cy="1588"/>
          </a:xfrm>
          <a:prstGeom prst="line">
            <a:avLst/>
          </a:prstGeom>
          <a:ln w="25400">
            <a:solidFill>
              <a:srgbClr val="F1AB1F"/>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13"/>
          <p:cNvSpPr>
            <a:spLocks noGrp="1"/>
          </p:cNvSpPr>
          <p:nvPr>
            <p:ph sz="quarter" idx="13"/>
          </p:nvPr>
        </p:nvSpPr>
        <p:spPr>
          <a:xfrm>
            <a:off x="457200" y="1219200"/>
            <a:ext cx="8229600" cy="4648200"/>
          </a:xfrm>
          <a:prstGeom prst="rect">
            <a:avLst/>
          </a:prstGeom>
        </p:spPr>
        <p:txBody>
          <a:bodyPr vert="horz"/>
          <a:lstStyle>
            <a:lvl1pPr marL="342900" indent="-342900">
              <a:buClr>
                <a:srgbClr val="790A26"/>
              </a:buClr>
              <a:buSzPct val="85000"/>
              <a:buFont typeface="Arial"/>
              <a:buChar char="•"/>
              <a:defRPr baseline="0">
                <a:solidFill>
                  <a:schemeClr val="bg1"/>
                </a:solidFill>
                <a:latin typeface="+mn-lt"/>
                <a:cs typeface="Frutiger 55 Roman"/>
              </a:defRPr>
            </a:lvl1pPr>
            <a:lvl2pPr marL="742950" indent="-285750">
              <a:buClr>
                <a:srgbClr val="790A26"/>
              </a:buClr>
              <a:buSzPct val="85000"/>
              <a:buFont typeface="Arial"/>
              <a:buChar char="•"/>
              <a:defRPr baseline="0">
                <a:solidFill>
                  <a:schemeClr val="bg1"/>
                </a:solidFill>
                <a:latin typeface="+mn-lt"/>
                <a:cs typeface="Frutiger 55 Roman"/>
              </a:defRPr>
            </a:lvl2pPr>
            <a:lvl3pPr marL="1143000" indent="-228600">
              <a:buClr>
                <a:srgbClr val="790A26"/>
              </a:buClr>
              <a:buSzPct val="85000"/>
              <a:buFont typeface="Arial"/>
              <a:buChar char="•"/>
              <a:defRPr baseline="0">
                <a:solidFill>
                  <a:schemeClr val="bg1"/>
                </a:solidFill>
                <a:latin typeface="+mn-lt"/>
                <a:cs typeface="Frutiger 55 Roman"/>
              </a:defRPr>
            </a:lvl3pPr>
            <a:lvl4pPr marL="1600200" indent="-228600">
              <a:buClr>
                <a:srgbClr val="790A26"/>
              </a:buClr>
              <a:buSzPct val="85000"/>
              <a:buFont typeface="Arial"/>
              <a:buChar char="•"/>
              <a:defRPr baseline="0">
                <a:solidFill>
                  <a:schemeClr val="bg1"/>
                </a:solidFill>
                <a:latin typeface="+mn-lt"/>
                <a:cs typeface="Frutiger 55 Roman"/>
              </a:defRPr>
            </a:lvl4pPr>
            <a:lvl5pPr marL="2057400" indent="-228600">
              <a:buClr>
                <a:srgbClr val="790A26"/>
              </a:buClr>
              <a:buSzPct val="85000"/>
              <a:buFont typeface="Arial"/>
              <a:buChar char="•"/>
              <a:defRPr baseline="0">
                <a:solidFill>
                  <a:schemeClr val="bg1"/>
                </a:solidFill>
                <a:latin typeface="+mn-lt"/>
                <a:cs typeface="Frutiger 55 Roman"/>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14"/>
          <p:cNvSpPr>
            <a:spLocks noGrp="1"/>
          </p:cNvSpPr>
          <p:nvPr>
            <p:ph type="title"/>
          </p:nvPr>
        </p:nvSpPr>
        <p:spPr>
          <a:xfrm>
            <a:off x="457200" y="228600"/>
            <a:ext cx="8229600" cy="990600"/>
          </a:xfrm>
          <a:prstGeom prst="rect">
            <a:avLst/>
          </a:prstGeom>
        </p:spPr>
        <p:txBody>
          <a:bodyPr anchor="ctr">
            <a:normAutofit/>
          </a:bodyPr>
          <a:lstStyle>
            <a:lvl1pPr algn="l">
              <a:defRPr sz="4000" b="1" i="0">
                <a:solidFill>
                  <a:srgbClr val="000000"/>
                </a:solidFill>
                <a:latin typeface="Palatino Linotype"/>
                <a:cs typeface="Palatino Linotype"/>
              </a:defRPr>
            </a:lvl1pPr>
          </a:lstStyle>
          <a:p>
            <a:r>
              <a:rPr lang="en-US" smtClean="0"/>
              <a:t>Click to edit Master title style</a:t>
            </a:r>
            <a:endParaRPr lang="en-US" dirty="0"/>
          </a:p>
        </p:txBody>
      </p:sp>
      <p:sp>
        <p:nvSpPr>
          <p:cNvPr id="16" name="Date Placeholder 15"/>
          <p:cNvSpPr>
            <a:spLocks noGrp="1"/>
          </p:cNvSpPr>
          <p:nvPr>
            <p:ph type="dt" sz="half" idx="14"/>
          </p:nvPr>
        </p:nvSpPr>
        <p:spPr>
          <a:xfrm>
            <a:off x="6553200" y="6228715"/>
            <a:ext cx="2133600" cy="365125"/>
          </a:xfrm>
          <a:prstGeom prst="rect">
            <a:avLst/>
          </a:prstGeom>
        </p:spPr>
        <p:txBody>
          <a:bodyPr/>
          <a:lstStyle>
            <a:lvl1pPr algn="r">
              <a:defRPr/>
            </a:lvl1pPr>
          </a:lstStyle>
          <a:p>
            <a:pPr defTabSz="457200" fontAlgn="auto">
              <a:spcBef>
                <a:spcPts val="0"/>
              </a:spcBef>
              <a:spcAft>
                <a:spcPts val="0"/>
              </a:spcAft>
            </a:pPr>
            <a:fld id="{3FE98728-8B25-A142-A87B-AACB3930A169}" type="slidenum">
              <a:rPr lang="en-US" smtClean="0">
                <a:solidFill>
                  <a:prstClr val="white"/>
                </a:solidFill>
                <a:latin typeface="Palatino Linotype"/>
                <a:ea typeface="+mn-ea"/>
                <a:cs typeface="+mn-cs"/>
              </a:rPr>
              <a:pPr defTabSz="457200" fontAlgn="auto">
                <a:spcBef>
                  <a:spcPts val="0"/>
                </a:spcBef>
                <a:spcAft>
                  <a:spcPts val="0"/>
                </a:spcAft>
              </a:pPr>
              <a:t>‹#›</a:t>
            </a:fld>
            <a:endParaRPr lang="en-US" dirty="0">
              <a:solidFill>
                <a:prstClr val="white"/>
              </a:solidFill>
              <a:latin typeface="Palatino Linotype"/>
              <a:ea typeface="+mn-ea"/>
              <a:cs typeface="+mn-cs"/>
            </a:endParaRPr>
          </a:p>
        </p:txBody>
      </p:sp>
      <p:pic>
        <p:nvPicPr>
          <p:cNvPr id="9" name="Picture 8" descr="Keck School of Medicine Lockups white gold CMYK_2lines.eps"/>
          <p:cNvPicPr>
            <a:picLocks noChangeAspect="1"/>
          </p:cNvPicPr>
          <p:nvPr userDrawn="1"/>
        </p:nvPicPr>
        <p:blipFill>
          <a:blip r:embed="rId2"/>
          <a:stretch>
            <a:fillRect/>
          </a:stretch>
        </p:blipFill>
        <p:spPr>
          <a:xfrm>
            <a:off x="400050" y="6172200"/>
            <a:ext cx="1554480" cy="426720"/>
          </a:xfrm>
          <a:prstGeom prst="rect">
            <a:avLst/>
          </a:prstGeom>
        </p:spPr>
      </p:pic>
    </p:spTree>
    <p:extLst>
      <p:ext uri="{BB962C8B-B14F-4D97-AF65-F5344CB8AC3E}">
        <p14:creationId xmlns:p14="http://schemas.microsoft.com/office/powerpoint/2010/main" val="280004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defTabSz="457200" fontAlgn="auto">
              <a:spcBef>
                <a:spcPts val="0"/>
              </a:spcBef>
              <a:spcAft>
                <a:spcPts val="0"/>
              </a:spcAft>
            </a:pPr>
            <a:fld id="{866FE5F7-27FC-424A-934B-18B3261BF597}" type="datetimeFigureOut">
              <a:rPr lang="en-US" smtClean="0">
                <a:solidFill>
                  <a:prstClr val="white"/>
                </a:solidFill>
                <a:latin typeface="Palatino Linotype"/>
                <a:ea typeface="+mn-ea"/>
                <a:cs typeface="+mn-cs"/>
              </a:rPr>
              <a:pPr defTabSz="457200" fontAlgn="auto">
                <a:spcBef>
                  <a:spcPts val="0"/>
                </a:spcBef>
                <a:spcAft>
                  <a:spcPts val="0"/>
                </a:spcAft>
              </a:pPr>
              <a:t>2/10/2017</a:t>
            </a:fld>
            <a:endParaRPr lang="en-US" dirty="0">
              <a:solidFill>
                <a:prstClr val="white"/>
              </a:solidFill>
              <a:latin typeface="Palatino Linotype"/>
              <a:ea typeface="+mn-ea"/>
              <a:cs typeface="+mn-cs"/>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defTabSz="457200" fontAlgn="auto">
              <a:spcBef>
                <a:spcPts val="0"/>
              </a:spcBef>
              <a:spcAft>
                <a:spcPts val="0"/>
              </a:spcAft>
            </a:pPr>
            <a:endParaRPr lang="en-US" dirty="0">
              <a:solidFill>
                <a:prstClr val="white"/>
              </a:solidFill>
              <a:latin typeface="Palatino Linotype"/>
              <a:ea typeface="+mn-ea"/>
              <a:cs typeface="+mn-cs"/>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defTabSz="457200" fontAlgn="auto">
              <a:spcBef>
                <a:spcPts val="0"/>
              </a:spcBef>
              <a:spcAft>
                <a:spcPts val="0"/>
              </a:spcAft>
            </a:pPr>
            <a:fld id="{DDB8DB95-2DAE-4804-B25E-6DABFF658660}" type="slidenum">
              <a:rPr lang="en-US" smtClean="0">
                <a:solidFill>
                  <a:prstClr val="white"/>
                </a:solidFill>
                <a:latin typeface="Palatino Linotype"/>
                <a:ea typeface="+mn-ea"/>
                <a:cs typeface="+mn-cs"/>
              </a:rPr>
              <a:pPr defTabSz="457200" fontAlgn="auto">
                <a:spcBef>
                  <a:spcPts val="0"/>
                </a:spcBef>
                <a:spcAft>
                  <a:spcPts val="0"/>
                </a:spcAft>
              </a:pPr>
              <a:t>‹#›</a:t>
            </a:fld>
            <a:endParaRPr lang="en-US" dirty="0">
              <a:solidFill>
                <a:prstClr val="white"/>
              </a:solidFill>
              <a:latin typeface="Palatino Linotype"/>
              <a:ea typeface="+mn-ea"/>
              <a:cs typeface="+mn-cs"/>
            </a:endParaRPr>
          </a:p>
        </p:txBody>
      </p:sp>
    </p:spTree>
    <p:extLst>
      <p:ext uri="{BB962C8B-B14F-4D97-AF65-F5344CB8AC3E}">
        <p14:creationId xmlns:p14="http://schemas.microsoft.com/office/powerpoint/2010/main" val="877105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11469716-BACD-4997-B5DF-D995F6728735}" type="datetime2">
              <a:rPr lang="en-US"/>
              <a:pPr>
                <a:defRPr/>
              </a:pPr>
              <a:t>Friday, February 10,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A52BEF-7088-4A79-8954-7E0F8B8F553A}" type="slidenum">
              <a:rPr lang="en-US"/>
              <a:pPr>
                <a:defRPr/>
              </a:pPr>
              <a:t>‹#›</a:t>
            </a:fld>
            <a:endParaRPr lang="en-US" dirty="0"/>
          </a:p>
        </p:txBody>
      </p:sp>
    </p:spTree>
    <p:extLst>
      <p:ext uri="{BB962C8B-B14F-4D97-AF65-F5344CB8AC3E}">
        <p14:creationId xmlns:p14="http://schemas.microsoft.com/office/powerpoint/2010/main" val="1592687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9DD02A-869B-49DC-A22D-D8AD133B3D26}" type="datetime2">
              <a:rPr lang="en-US"/>
              <a:pPr>
                <a:defRPr/>
              </a:pPr>
              <a:t>Friday, February 10, 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2F736A6-7933-452F-A48D-58A64503FD06}" type="slidenum">
              <a:rPr lang="en-US"/>
              <a:pPr>
                <a:defRPr/>
              </a:pPr>
              <a:t>‹#›</a:t>
            </a:fld>
            <a:endParaRPr lang="en-US" dirty="0"/>
          </a:p>
        </p:txBody>
      </p:sp>
    </p:spTree>
    <p:extLst>
      <p:ext uri="{BB962C8B-B14F-4D97-AF65-F5344CB8AC3E}">
        <p14:creationId xmlns:p14="http://schemas.microsoft.com/office/powerpoint/2010/main" val="36002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CAABB5-F409-4AA7-B9A1-E12BDA1E0917}" type="datetime2">
              <a:rPr lang="en-US"/>
              <a:pPr>
                <a:defRPr/>
              </a:pPr>
              <a:t>Friday, February 10, 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3344AC1-1564-4F1A-BBCC-D28EE0E013B5}" type="slidenum">
              <a:rPr lang="en-US"/>
              <a:pPr>
                <a:defRPr/>
              </a:pPr>
              <a:t>‹#›</a:t>
            </a:fld>
            <a:endParaRPr lang="en-US" dirty="0"/>
          </a:p>
        </p:txBody>
      </p:sp>
    </p:spTree>
    <p:extLst>
      <p:ext uri="{BB962C8B-B14F-4D97-AF65-F5344CB8AC3E}">
        <p14:creationId xmlns:p14="http://schemas.microsoft.com/office/powerpoint/2010/main" val="386790884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790A26"/>
        </a:solidFill>
        <a:effectLst/>
      </p:bgPr>
    </p:bg>
    <p:spTree>
      <p:nvGrpSpPr>
        <p:cNvPr id="1" name=""/>
        <p:cNvGrpSpPr/>
        <p:nvPr/>
      </p:nvGrpSpPr>
      <p:grpSpPr>
        <a:xfrm>
          <a:off x="0" y="0"/>
          <a:ext cx="0" cy="0"/>
          <a:chOff x="0" y="0"/>
          <a:chExt cx="0" cy="0"/>
        </a:xfrm>
      </p:grpSpPr>
      <p:sp>
        <p:nvSpPr>
          <p:cNvPr id="9" name="Rectangle 8"/>
          <p:cNvSpPr/>
          <p:nvPr/>
        </p:nvSpPr>
        <p:spPr>
          <a:xfrm>
            <a:off x="0" y="5943600"/>
            <a:ext cx="9144000" cy="914400"/>
          </a:xfrm>
          <a:prstGeom prst="rect">
            <a:avLst/>
          </a:prstGeom>
          <a:solidFill>
            <a:srgbClr val="790A26"/>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dirty="0">
              <a:solidFill>
                <a:prstClr val="white"/>
              </a:solidFill>
            </a:endParaRPr>
          </a:p>
        </p:txBody>
      </p:sp>
      <p:cxnSp>
        <p:nvCxnSpPr>
          <p:cNvPr id="10" name="Straight Connector 9"/>
          <p:cNvCxnSpPr/>
          <p:nvPr/>
        </p:nvCxnSpPr>
        <p:spPr>
          <a:xfrm>
            <a:off x="0" y="5943600"/>
            <a:ext cx="9144000" cy="1588"/>
          </a:xfrm>
          <a:prstGeom prst="line">
            <a:avLst/>
          </a:prstGeom>
          <a:ln w="25400">
            <a:solidFill>
              <a:srgbClr val="F1AB1F"/>
            </a:solidFill>
          </a:ln>
          <a:effectLst/>
        </p:spPr>
        <p:style>
          <a:lnRef idx="2">
            <a:schemeClr val="accent1"/>
          </a:lnRef>
          <a:fillRef idx="0">
            <a:schemeClr val="accent1"/>
          </a:fillRef>
          <a:effectRef idx="1">
            <a:schemeClr val="accent1"/>
          </a:effectRef>
          <a:fontRef idx="minor">
            <a:schemeClr val="tx1"/>
          </a:fontRef>
        </p:style>
      </p:cxnSp>
      <p:pic>
        <p:nvPicPr>
          <p:cNvPr id="6" name="Picture 5" descr="Regular Use Shield_GoldOnTrans.eps"/>
          <p:cNvPicPr>
            <a:picLocks noChangeAspect="1"/>
          </p:cNvPicPr>
          <p:nvPr/>
        </p:nvPicPr>
        <p:blipFill>
          <a:blip r:embed="rId5"/>
          <a:stretch>
            <a:fillRect/>
          </a:stretch>
        </p:blipFill>
        <p:spPr>
          <a:xfrm>
            <a:off x="8001000" y="228600"/>
            <a:ext cx="914400" cy="914400"/>
          </a:xfrm>
          <a:prstGeom prst="rect">
            <a:avLst/>
          </a:prstGeom>
        </p:spPr>
      </p:pic>
      <p:pic>
        <p:nvPicPr>
          <p:cNvPr id="7" name="Picture 6" descr="Keck School of Medicine Lockups white gold CMYK_2lines.eps"/>
          <p:cNvPicPr>
            <a:picLocks noChangeAspect="1"/>
          </p:cNvPicPr>
          <p:nvPr/>
        </p:nvPicPr>
        <p:blipFill>
          <a:blip r:embed="rId6"/>
          <a:stretch>
            <a:fillRect/>
          </a:stretch>
        </p:blipFill>
        <p:spPr>
          <a:xfrm>
            <a:off x="400050" y="6172200"/>
            <a:ext cx="1554480" cy="426720"/>
          </a:xfrm>
          <a:prstGeom prst="rect">
            <a:avLst/>
          </a:prstGeom>
        </p:spPr>
      </p:pic>
    </p:spTree>
    <p:extLst>
      <p:ext uri="{BB962C8B-B14F-4D97-AF65-F5344CB8AC3E}">
        <p14:creationId xmlns:p14="http://schemas.microsoft.com/office/powerpoint/2010/main" val="2969828370"/>
      </p:ext>
    </p:extLst>
  </p:cSld>
  <p:clrMap bg1="dk1" tx1="lt1" bg2="dk2" tx2="lt2" accent1="accent1" accent2="accent2" accent3="accent3" accent4="accent4" accent5="accent5" accent6="accent6" hlink="hlink" folHlink="folHlink"/>
  <p:sldLayoutIdLst>
    <p:sldLayoutId id="2147484025" r:id="rId1"/>
    <p:sldLayoutId id="2147484026" r:id="rId2"/>
    <p:sldLayoutId id="2147484027" r:id="rId3"/>
  </p:sldLayoutIdLst>
  <p:hf sldNum="0" hdr="0" ftr="0"/>
  <p:txStyles>
    <p:titleStyle>
      <a:lvl1pPr algn="ctr" defTabSz="457200" rtl="0" eaLnBrk="1" latinLnBrk="0" hangingPunct="1">
        <a:spcBef>
          <a:spcPct val="0"/>
        </a:spcBef>
        <a:buNone/>
        <a:defRPr sz="4400" kern="1200" spc="0">
          <a:solidFill>
            <a:schemeClr val="tx1"/>
          </a:solidFill>
          <a:latin typeface="Adobe Caslon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790A26"/>
        </a:solidFill>
        <a:effectLst/>
      </p:bgPr>
    </p:bg>
    <p:spTree>
      <p:nvGrpSpPr>
        <p:cNvPr id="1" name=""/>
        <p:cNvGrpSpPr/>
        <p:nvPr/>
      </p:nvGrpSpPr>
      <p:grpSpPr>
        <a:xfrm>
          <a:off x="0" y="0"/>
          <a:ext cx="0" cy="0"/>
          <a:chOff x="0" y="0"/>
          <a:chExt cx="0" cy="0"/>
        </a:xfrm>
      </p:grpSpPr>
      <p:sp>
        <p:nvSpPr>
          <p:cNvPr id="9" name="Rectangle 8"/>
          <p:cNvSpPr/>
          <p:nvPr/>
        </p:nvSpPr>
        <p:spPr>
          <a:xfrm>
            <a:off x="0" y="5943600"/>
            <a:ext cx="9144000" cy="914400"/>
          </a:xfrm>
          <a:prstGeom prst="rect">
            <a:avLst/>
          </a:prstGeom>
          <a:solidFill>
            <a:srgbClr val="790A26"/>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dirty="0">
              <a:solidFill>
                <a:prstClr val="white"/>
              </a:solidFill>
            </a:endParaRPr>
          </a:p>
        </p:txBody>
      </p:sp>
      <p:cxnSp>
        <p:nvCxnSpPr>
          <p:cNvPr id="10" name="Straight Connector 9"/>
          <p:cNvCxnSpPr/>
          <p:nvPr/>
        </p:nvCxnSpPr>
        <p:spPr>
          <a:xfrm>
            <a:off x="0" y="5943600"/>
            <a:ext cx="9144000" cy="1588"/>
          </a:xfrm>
          <a:prstGeom prst="line">
            <a:avLst/>
          </a:prstGeom>
          <a:ln w="25400">
            <a:solidFill>
              <a:srgbClr val="F1AB1F"/>
            </a:solidFill>
          </a:ln>
          <a:effectLst/>
        </p:spPr>
        <p:style>
          <a:lnRef idx="2">
            <a:schemeClr val="accent1"/>
          </a:lnRef>
          <a:fillRef idx="0">
            <a:schemeClr val="accent1"/>
          </a:fillRef>
          <a:effectRef idx="1">
            <a:schemeClr val="accent1"/>
          </a:effectRef>
          <a:fontRef idx="minor">
            <a:schemeClr val="tx1"/>
          </a:fontRef>
        </p:style>
      </p:cxnSp>
      <p:pic>
        <p:nvPicPr>
          <p:cNvPr id="6" name="Picture 5" descr="Regular Use Shield_GoldOnTrans.eps"/>
          <p:cNvPicPr>
            <a:picLocks noChangeAspect="1"/>
          </p:cNvPicPr>
          <p:nvPr/>
        </p:nvPicPr>
        <p:blipFill>
          <a:blip r:embed="rId5"/>
          <a:stretch>
            <a:fillRect/>
          </a:stretch>
        </p:blipFill>
        <p:spPr>
          <a:xfrm>
            <a:off x="8001000" y="228600"/>
            <a:ext cx="914400" cy="914400"/>
          </a:xfrm>
          <a:prstGeom prst="rect">
            <a:avLst/>
          </a:prstGeom>
        </p:spPr>
      </p:pic>
      <p:pic>
        <p:nvPicPr>
          <p:cNvPr id="7" name="Picture 6" descr="Keck School of Medicine Lockups white gold CMYK_2lines.eps"/>
          <p:cNvPicPr>
            <a:picLocks noChangeAspect="1"/>
          </p:cNvPicPr>
          <p:nvPr/>
        </p:nvPicPr>
        <p:blipFill>
          <a:blip r:embed="rId6"/>
          <a:stretch>
            <a:fillRect/>
          </a:stretch>
        </p:blipFill>
        <p:spPr>
          <a:xfrm>
            <a:off x="400050" y="6172200"/>
            <a:ext cx="1554480" cy="426720"/>
          </a:xfrm>
          <a:prstGeom prst="rect">
            <a:avLst/>
          </a:prstGeom>
        </p:spPr>
      </p:pic>
    </p:spTree>
    <p:extLst>
      <p:ext uri="{BB962C8B-B14F-4D97-AF65-F5344CB8AC3E}">
        <p14:creationId xmlns:p14="http://schemas.microsoft.com/office/powerpoint/2010/main" val="2995008454"/>
      </p:ext>
    </p:extLst>
  </p:cSld>
  <p:clrMap bg1="dk1" tx1="lt1" bg2="dk2" tx2="lt2" accent1="accent1" accent2="accent2" accent3="accent3" accent4="accent4" accent5="accent5" accent6="accent6" hlink="hlink" folHlink="folHlink"/>
  <p:sldLayoutIdLst>
    <p:sldLayoutId id="2147484029" r:id="rId1"/>
    <p:sldLayoutId id="2147484030" r:id="rId2"/>
    <p:sldLayoutId id="2147484031" r:id="rId3"/>
  </p:sldLayoutIdLst>
  <p:hf sldNum="0" hdr="0" ftr="0"/>
  <p:txStyles>
    <p:titleStyle>
      <a:lvl1pPr algn="ctr" defTabSz="457200" rtl="0" eaLnBrk="1" latinLnBrk="0" hangingPunct="1">
        <a:spcBef>
          <a:spcPct val="0"/>
        </a:spcBef>
        <a:buNone/>
        <a:defRPr sz="4400" kern="1200" spc="0">
          <a:solidFill>
            <a:schemeClr val="tx1"/>
          </a:solidFill>
          <a:latin typeface="Adobe Caslon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ea typeface="+mn-ea"/>
                <a:cs typeface="+mn-cs"/>
              </a:defRPr>
            </a:lvl1pPr>
          </a:lstStyle>
          <a:p>
            <a:pPr>
              <a:defRPr/>
            </a:pPr>
            <a:fld id="{211C0565-A44B-44E0-A887-C2ADE0B54789}" type="datetime2">
              <a:rPr lang="en-US"/>
              <a:pPr>
                <a:defRPr/>
              </a:pPr>
              <a:t>Friday, February 10, 2017</a:t>
            </a:fld>
            <a:endParaRPr lang="en-US"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r" fontAlgn="auto">
              <a:spcBef>
                <a:spcPts val="0"/>
              </a:spcBef>
              <a:spcAft>
                <a:spcPts val="0"/>
              </a:spcAft>
              <a:defRPr sz="1200" dirty="0">
                <a:solidFill>
                  <a:srgbClr val="FFFFFF"/>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ea typeface="+mn-ea"/>
                <a:cs typeface="+mn-cs"/>
              </a:defRPr>
            </a:lvl1pPr>
          </a:lstStyle>
          <a:p>
            <a:pPr>
              <a:defRPr/>
            </a:pPr>
            <a:fld id="{EC3721E8-9C32-479D-96C1-67413B93FE65}" type="slidenum">
              <a:rPr lang="en-US"/>
              <a:pPr>
                <a:defRPr/>
              </a:pPr>
              <a:t>‹#›</a:t>
            </a:fld>
            <a:endParaRPr lang="en-US" dirty="0"/>
          </a:p>
        </p:txBody>
      </p:sp>
    </p:spTree>
    <p:extLst>
      <p:ext uri="{BB962C8B-B14F-4D97-AF65-F5344CB8AC3E}">
        <p14:creationId xmlns:p14="http://schemas.microsoft.com/office/powerpoint/2010/main" val="3527613836"/>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sldNum="0" hdr="0" ftr="0" dt="0"/>
  <p:txStyles>
    <p:titleStyle>
      <a:lvl1pPr algn="l" rtl="0" fontAlgn="base">
        <a:spcBef>
          <a:spcPct val="0"/>
        </a:spcBef>
        <a:spcAft>
          <a:spcPct val="0"/>
        </a:spcAft>
        <a:defRPr sz="4000" kern="1200" spc="-100">
          <a:solidFill>
            <a:schemeClr val="tx2"/>
          </a:solidFill>
          <a:latin typeface="+mj-lt"/>
          <a:ea typeface="ＭＳ Ｐゴシック" pitchFamily="127" charset="-128"/>
          <a:cs typeface="ＭＳ Ｐゴシック" pitchFamily="127" charset="-128"/>
        </a:defRPr>
      </a:lvl1pPr>
      <a:lvl2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2pPr>
      <a:lvl3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3pPr>
      <a:lvl4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4pPr>
      <a:lvl5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5pPr>
      <a:lvl6pPr marL="4572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6pPr>
      <a:lvl7pPr marL="9144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7pPr>
      <a:lvl8pPr marL="13716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8pPr>
      <a:lvl9pPr marL="18288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9pPr>
    </p:titleStyle>
    <p:bodyStyle>
      <a:lvl1pPr marL="182563" indent="-182563" algn="l" rtl="0" fontAlgn="base">
        <a:spcBef>
          <a:spcPct val="20000"/>
        </a:spcBef>
        <a:spcAft>
          <a:spcPct val="0"/>
        </a:spcAft>
        <a:buClr>
          <a:schemeClr val="accent1"/>
        </a:buClr>
        <a:buSzPct val="85000"/>
        <a:buFont typeface="Arial" pitchFamily="127" charset="0"/>
        <a:buChar char="•"/>
        <a:defRPr sz="2400" kern="1200">
          <a:solidFill>
            <a:schemeClr val="tx1"/>
          </a:solidFill>
          <a:latin typeface="+mn-lt"/>
          <a:ea typeface="ＭＳ Ｐゴシック" pitchFamily="127" charset="-128"/>
          <a:cs typeface="ＭＳ Ｐゴシック" pitchFamily="127" charset="-128"/>
        </a:defRPr>
      </a:lvl1pPr>
      <a:lvl2pPr marL="457200" indent="-182563" algn="l" rtl="0" fontAlgn="base">
        <a:spcBef>
          <a:spcPct val="20000"/>
        </a:spcBef>
        <a:spcAft>
          <a:spcPct val="0"/>
        </a:spcAft>
        <a:buClr>
          <a:schemeClr val="accent1"/>
        </a:buClr>
        <a:buSzPct val="85000"/>
        <a:buFont typeface="Arial" pitchFamily="127" charset="0"/>
        <a:buChar char="•"/>
        <a:defRPr sz="2000" kern="1200">
          <a:solidFill>
            <a:schemeClr val="tx1"/>
          </a:solidFill>
          <a:latin typeface="+mn-lt"/>
          <a:ea typeface="ＭＳ Ｐゴシック" pitchFamily="127" charset="-128"/>
          <a:cs typeface="+mn-cs"/>
        </a:defRPr>
      </a:lvl2pPr>
      <a:lvl3pPr marL="730250" indent="-182563" algn="l" rtl="0" fontAlgn="base">
        <a:spcBef>
          <a:spcPct val="20000"/>
        </a:spcBef>
        <a:spcAft>
          <a:spcPct val="0"/>
        </a:spcAft>
        <a:buClr>
          <a:schemeClr val="accent1"/>
        </a:buClr>
        <a:buSzPct val="90000"/>
        <a:buFont typeface="Arial" pitchFamily="127" charset="0"/>
        <a:buChar char="•"/>
        <a:defRPr kern="1200">
          <a:solidFill>
            <a:schemeClr val="tx1"/>
          </a:solidFill>
          <a:latin typeface="+mn-lt"/>
          <a:ea typeface="ＭＳ Ｐゴシック" pitchFamily="127" charset="-128"/>
          <a:cs typeface="+mn-cs"/>
        </a:defRPr>
      </a:lvl3pPr>
      <a:lvl4pPr marL="1004888" indent="-182563" algn="l" rtl="0" fontAlgn="base">
        <a:spcBef>
          <a:spcPct val="20000"/>
        </a:spcBef>
        <a:spcAft>
          <a:spcPct val="0"/>
        </a:spcAft>
        <a:buClr>
          <a:schemeClr val="accent1"/>
        </a:buClr>
        <a:buFont typeface="Arial" pitchFamily="127" charset="0"/>
        <a:buChar char="•"/>
        <a:defRPr sz="1600" kern="1200">
          <a:solidFill>
            <a:schemeClr val="tx1"/>
          </a:solidFill>
          <a:latin typeface="+mn-lt"/>
          <a:ea typeface="ＭＳ Ｐゴシック" pitchFamily="127" charset="-128"/>
          <a:cs typeface="+mn-cs"/>
        </a:defRPr>
      </a:lvl4pPr>
      <a:lvl5pPr marL="1187450" indent="-136525" algn="l" rtl="0" fontAlgn="base">
        <a:spcBef>
          <a:spcPct val="20000"/>
        </a:spcBef>
        <a:spcAft>
          <a:spcPct val="0"/>
        </a:spcAft>
        <a:buClr>
          <a:schemeClr val="accent1"/>
        </a:buClr>
        <a:buSzPct val="100000"/>
        <a:buFont typeface="Arial" pitchFamily="127" charset="0"/>
        <a:buChar char="•"/>
        <a:defRPr sz="1400" kern="1200">
          <a:solidFill>
            <a:schemeClr val="tx1"/>
          </a:solidFill>
          <a:latin typeface="+mn-lt"/>
          <a:ea typeface="ＭＳ Ｐゴシック" pitchFamily="127"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hyperlink" Target="http://www.ltcombudsman.org/" TargetMode="External"/><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www.theconsumervoice.org" TargetMode="External"/><Relationship Id="rId2" Type="http://schemas.openxmlformats.org/officeDocument/2006/relationships/hyperlink" Target="mailto:lsmetanka@theconsumervoice.org" TargetMode="External"/><Relationship Id="rId1" Type="http://schemas.openxmlformats.org/officeDocument/2006/relationships/slideLayout" Target="../slideLayouts/slideLayout8.xml"/><Relationship Id="rId5" Type="http://schemas.openxmlformats.org/officeDocument/2006/relationships/image" Target="../media/image4.jpg"/><Relationship Id="rId4" Type="http://schemas.openxmlformats.org/officeDocument/2006/relationships/hyperlink" Target="http://www.ltcombudsman.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Advocates for residents’ rights</a:t>
            </a:r>
            <a:endParaRPr lang="en-US" dirty="0"/>
          </a:p>
        </p:txBody>
      </p:sp>
      <p:sp>
        <p:nvSpPr>
          <p:cNvPr id="3" name="Text Placeholder 2"/>
          <p:cNvSpPr>
            <a:spLocks noGrp="1"/>
          </p:cNvSpPr>
          <p:nvPr>
            <p:ph type="body" idx="1"/>
          </p:nvPr>
        </p:nvSpPr>
        <p:spPr/>
        <p:txBody>
          <a:bodyPr/>
          <a:lstStyle/>
          <a:p>
            <a:r>
              <a:rPr lang="en-US" dirty="0" smtClean="0"/>
              <a:t>Lori Smetanka</a:t>
            </a:r>
          </a:p>
          <a:p>
            <a:r>
              <a:rPr lang="en-US" dirty="0" smtClean="0"/>
              <a:t>Executive Director</a:t>
            </a:r>
            <a:endParaRPr lang="en-US" dirty="0"/>
          </a:p>
        </p:txBody>
      </p:sp>
      <p:pic>
        <p:nvPicPr>
          <p:cNvPr id="4" name="Picture 3" descr="Consumer Voice Logo - high resoluti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495" y="753963"/>
            <a:ext cx="7269220" cy="1422459"/>
          </a:xfrm>
          <a:prstGeom prst="rect">
            <a:avLst/>
          </a:prstGeom>
        </p:spPr>
      </p:pic>
    </p:spTree>
    <p:extLst>
      <p:ext uri="{BB962C8B-B14F-4D97-AF65-F5344CB8AC3E}">
        <p14:creationId xmlns:p14="http://schemas.microsoft.com/office/powerpoint/2010/main" val="2075638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2"/>
          </p:nvPr>
        </p:nvSpPr>
        <p:spPr>
          <a:xfrm>
            <a:off x="179512" y="1748118"/>
            <a:ext cx="4392488" cy="4633210"/>
          </a:xfrm>
        </p:spPr>
        <p:txBody>
          <a:bodyPr/>
          <a:lstStyle/>
          <a:p>
            <a:r>
              <a:rPr lang="en-US" sz="2200" dirty="0" smtClean="0"/>
              <a:t>Identify, investigate and resolve complaints made by or on behalf of residents.</a:t>
            </a:r>
          </a:p>
          <a:p>
            <a:pPr>
              <a:buNone/>
            </a:pPr>
            <a:endParaRPr lang="en-US" sz="2200" dirty="0" smtClean="0"/>
          </a:p>
          <a:p>
            <a:r>
              <a:rPr lang="en-US" sz="2200" dirty="0" smtClean="0"/>
              <a:t>Provide information to residents about long-term care services.</a:t>
            </a:r>
          </a:p>
          <a:p>
            <a:endParaRPr lang="en-US" sz="2200" dirty="0" smtClean="0"/>
          </a:p>
          <a:p>
            <a:r>
              <a:rPr lang="en-US" sz="2200" dirty="0" smtClean="0"/>
              <a:t>Provide technical support for the development of resident and family councils. </a:t>
            </a:r>
          </a:p>
          <a:p>
            <a:endParaRPr lang="en-US" sz="2000" dirty="0" smtClean="0"/>
          </a:p>
          <a:p>
            <a:pPr>
              <a:buNone/>
            </a:pPr>
            <a:endParaRPr lang="en-US" sz="2000" dirty="0"/>
          </a:p>
        </p:txBody>
      </p:sp>
      <p:sp>
        <p:nvSpPr>
          <p:cNvPr id="5" name="Content Placeholder 4"/>
          <p:cNvSpPr>
            <a:spLocks noGrp="1"/>
          </p:cNvSpPr>
          <p:nvPr>
            <p:ph sz="quarter" idx="4"/>
          </p:nvPr>
        </p:nvSpPr>
        <p:spPr>
          <a:xfrm>
            <a:off x="4572000" y="1748117"/>
            <a:ext cx="4392488" cy="4863697"/>
          </a:xfrm>
        </p:spPr>
        <p:txBody>
          <a:bodyPr/>
          <a:lstStyle/>
          <a:p>
            <a:r>
              <a:rPr lang="en-US" sz="2200" dirty="0" smtClean="0"/>
              <a:t>Advocate for changes to improve residents’ quality of life and care.</a:t>
            </a:r>
          </a:p>
          <a:p>
            <a:pPr>
              <a:buNone/>
            </a:pPr>
            <a:endParaRPr lang="en-US" sz="1500" dirty="0" smtClean="0"/>
          </a:p>
          <a:p>
            <a:r>
              <a:rPr lang="en-US" sz="2200" dirty="0" smtClean="0"/>
              <a:t>Represent resident interests before governmental agencies.</a:t>
            </a:r>
          </a:p>
          <a:p>
            <a:pPr>
              <a:buNone/>
            </a:pPr>
            <a:endParaRPr lang="en-US" sz="1500" dirty="0" smtClean="0"/>
          </a:p>
          <a:p>
            <a:r>
              <a:rPr lang="en-US" sz="2200" dirty="0" smtClean="0"/>
              <a:t>Seek legal, administrative, and other remedies to protect residents.</a:t>
            </a:r>
          </a:p>
          <a:p>
            <a:pPr>
              <a:buNone/>
            </a:pPr>
            <a:endParaRPr lang="en-US" sz="1500" dirty="0" smtClean="0"/>
          </a:p>
          <a:p>
            <a:r>
              <a:rPr lang="en-US" sz="2200" dirty="0" smtClean="0"/>
              <a:t>Ensure residents have regular and timely access to the LTCOP.</a:t>
            </a:r>
          </a:p>
          <a:p>
            <a:endParaRPr lang="en-US" sz="2000" dirty="0"/>
          </a:p>
        </p:txBody>
      </p:sp>
      <p:sp>
        <p:nvSpPr>
          <p:cNvPr id="6" name="Title 5"/>
          <p:cNvSpPr>
            <a:spLocks noGrp="1"/>
          </p:cNvSpPr>
          <p:nvPr>
            <p:ph type="title"/>
          </p:nvPr>
        </p:nvSpPr>
        <p:spPr>
          <a:xfrm>
            <a:off x="251520" y="533400"/>
            <a:ext cx="8229600" cy="990600"/>
          </a:xfrm>
        </p:spPr>
        <p:txBody>
          <a:bodyPr/>
          <a:lstStyle/>
          <a:p>
            <a:r>
              <a:rPr lang="en-US" b="1" dirty="0" smtClean="0"/>
              <a:t>LTCOP Responsibilities</a:t>
            </a:r>
            <a:endParaRPr lang="en-US" b="1" dirty="0"/>
          </a:p>
        </p:txBody>
      </p:sp>
    </p:spTree>
    <p:extLst>
      <p:ext uri="{BB962C8B-B14F-4D97-AF65-F5344CB8AC3E}">
        <p14:creationId xmlns:p14="http://schemas.microsoft.com/office/powerpoint/2010/main" val="3294981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3628426148"/>
              </p:ext>
            </p:extLst>
          </p:nvPr>
        </p:nvGraphicFramePr>
        <p:xfrm>
          <a:off x="323528" y="403412"/>
          <a:ext cx="8504238" cy="6381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9904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95533602"/>
              </p:ext>
            </p:extLst>
          </p:nvPr>
        </p:nvGraphicFramePr>
        <p:xfrm>
          <a:off x="0" y="1"/>
          <a:ext cx="9144000" cy="7080545"/>
        </p:xfrm>
        <a:graphic>
          <a:graphicData uri="http://schemas.openxmlformats.org/drawingml/2006/table">
            <a:tbl>
              <a:tblPr firstRow="1" bandRow="1">
                <a:tableStyleId>{5C22544A-7EE6-4342-B048-85BDC9FD1C3A}</a:tableStyleId>
              </a:tblPr>
              <a:tblGrid>
                <a:gridCol w="1814286"/>
                <a:gridCol w="7329714"/>
              </a:tblGrid>
              <a:tr h="812799">
                <a:tc gridSpan="2">
                  <a:txBody>
                    <a:bodyPr/>
                    <a:lstStyle/>
                    <a:p>
                      <a:pPr algn="ctr"/>
                      <a:r>
                        <a:rPr lang="en-US" sz="2600" dirty="0" smtClean="0"/>
                        <a:t>Role</a:t>
                      </a:r>
                      <a:r>
                        <a:rPr lang="en-US" sz="2600" baseline="0" dirty="0" smtClean="0"/>
                        <a:t> of the LTCOP:</a:t>
                      </a:r>
                    </a:p>
                    <a:p>
                      <a:pPr algn="ctr"/>
                      <a:r>
                        <a:rPr lang="en-US" sz="2600" dirty="0" smtClean="0"/>
                        <a:t>Long-Term Care Ombudsmen…</a:t>
                      </a:r>
                      <a:endParaRPr lang="en-US" sz="2600" dirty="0"/>
                    </a:p>
                  </a:txBody>
                  <a:tcPr/>
                </a:tc>
                <a:tc hMerge="1">
                  <a:txBody>
                    <a:bodyPr/>
                    <a:lstStyle/>
                    <a:p>
                      <a:endParaRPr lang="en-US" dirty="0"/>
                    </a:p>
                  </a:txBody>
                  <a:tcPr/>
                </a:tc>
              </a:tr>
              <a:tr h="1716065">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u="sng" dirty="0" smtClean="0"/>
                        <a:t>Do not </a:t>
                      </a:r>
                      <a:r>
                        <a:rPr lang="en-US" dirty="0" smtClean="0"/>
                        <a:t>conduct licensing and regulatory inspections or investigations</a:t>
                      </a:r>
                    </a:p>
                  </a:txBody>
                  <a:tcPr/>
                </a:tc>
                <a:tc>
                  <a:txBody>
                    <a:bodyPr/>
                    <a:lstStyle/>
                    <a:p>
                      <a:pPr marL="285750" marR="0" lvl="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dirty="0" smtClean="0"/>
                        <a:t>LTCO are knowledgeable of federal and state regulations and will refer to relevant regulations as they advocate for the highest quality</a:t>
                      </a:r>
                      <a:r>
                        <a:rPr lang="en-US" baseline="0" dirty="0" smtClean="0"/>
                        <a:t> of care and life for residents.</a:t>
                      </a:r>
                      <a:endParaRPr lang="en-US" dirty="0" smtClean="0"/>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sz="1000" dirty="0" smtClean="0"/>
                    </a:p>
                    <a:p>
                      <a:pPr marL="285750" marR="0" lvl="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dirty="0" smtClean="0"/>
                        <a:t>If</a:t>
                      </a:r>
                      <a:r>
                        <a:rPr lang="en-US" baseline="0" dirty="0" smtClean="0"/>
                        <a:t> necessary, with resident consent, LTCO will file a complaint with licensing and regulatory.</a:t>
                      </a:r>
                      <a:endParaRPr lang="en-US" dirty="0" smtClean="0"/>
                    </a:p>
                  </a:txBody>
                  <a:tcPr/>
                </a:tc>
              </a:tr>
              <a:tr h="2583834">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u="sng" dirty="0" smtClean="0"/>
                        <a:t>Are not </a:t>
                      </a:r>
                      <a:r>
                        <a:rPr lang="en-US" dirty="0" smtClean="0"/>
                        <a:t>Adult Protective Services (APS) investigators </a:t>
                      </a:r>
                    </a:p>
                  </a:txBody>
                  <a:tcPr/>
                </a:tc>
                <a:tc>
                  <a:txBody>
                    <a:bodyPr/>
                    <a:lstStyle/>
                    <a:p>
                      <a:pPr marL="285750" indent="-285750">
                        <a:buFont typeface="Arial" pitchFamily="34" charset="0"/>
                        <a:buChar char="•"/>
                      </a:pPr>
                      <a:r>
                        <a:rPr lang="en-US" dirty="0" smtClean="0"/>
                        <a:t>LTCO provide information</a:t>
                      </a:r>
                      <a:r>
                        <a:rPr lang="en-US" baseline="0" dirty="0" smtClean="0"/>
                        <a:t> regarding preventing and reporting abuse, neglect, and exploitation.</a:t>
                      </a:r>
                    </a:p>
                    <a:p>
                      <a:pPr>
                        <a:buFont typeface="Arial" pitchFamily="34" charset="0"/>
                        <a:buChar char="•"/>
                      </a:pPr>
                      <a:endParaRPr lang="en-US" sz="1000" b="0" i="0" u="none" strike="noStrike" kern="1200" baseline="0" dirty="0" smtClean="0">
                        <a:solidFill>
                          <a:schemeClr val="dk1"/>
                        </a:solidFill>
                        <a:latin typeface="+mn-lt"/>
                        <a:ea typeface="+mn-ea"/>
                        <a:cs typeface="+mn-cs"/>
                      </a:endParaRPr>
                    </a:p>
                    <a:p>
                      <a:pPr marL="285750" indent="-285750">
                        <a:buFont typeface="Arial" pitchFamily="34" charset="0"/>
                        <a:buChar char="•"/>
                      </a:pPr>
                      <a:r>
                        <a:rPr lang="en-US" sz="1800" b="0" i="0" u="none" strike="noStrike" kern="1200" baseline="0" dirty="0" smtClean="0">
                          <a:solidFill>
                            <a:schemeClr val="dk1"/>
                          </a:solidFill>
                          <a:latin typeface="+mn-lt"/>
                          <a:ea typeface="+mn-ea"/>
                          <a:cs typeface="+mn-cs"/>
                        </a:rPr>
                        <a:t>LTCOPs do not have the same standard of evidence requirement as APS and are not the “official finder of fact.” LTCOPs attempt to resolve complaints to the residents’ satisfaction (including those regarding abuse), not gather evidence to substantiate that abuse occurred. </a:t>
                      </a:r>
                    </a:p>
                    <a:p>
                      <a:pPr marL="0" indent="0">
                        <a:buFont typeface="Arial" pitchFamily="34" charset="0"/>
                        <a:buNone/>
                      </a:pPr>
                      <a:endParaRPr lang="en-US" sz="1000" b="0" i="0" u="none" strike="noStrike" kern="1200" baseline="0" dirty="0" smtClean="0">
                        <a:solidFill>
                          <a:schemeClr val="dk1"/>
                        </a:solidFill>
                        <a:latin typeface="+mn-lt"/>
                        <a:ea typeface="+mn-ea"/>
                        <a:cs typeface="+mn-cs"/>
                      </a:endParaRPr>
                    </a:p>
                    <a:p>
                      <a:pPr marL="285750" indent="-285750">
                        <a:buFont typeface="Arial" pitchFamily="34" charset="0"/>
                        <a:buChar char="•"/>
                      </a:pPr>
                      <a:r>
                        <a:rPr lang="en-US" baseline="0" dirty="0" smtClean="0"/>
                        <a:t>If necessary, with resident consent or permission of the State LTCO if the resident can’t consent and does not have a legal representative, the LTCO will file a complaint about alleged abuse.</a:t>
                      </a:r>
                      <a:endParaRPr lang="en-US" dirty="0"/>
                    </a:p>
                  </a:txBody>
                  <a:tcPr/>
                </a:tc>
              </a:tr>
              <a:tr h="1196476">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u="sng" dirty="0" smtClean="0"/>
                        <a:t>Do not </a:t>
                      </a:r>
                      <a:r>
                        <a:rPr lang="en-US" dirty="0" smtClean="0"/>
                        <a:t>provide direct care for residents</a:t>
                      </a:r>
                    </a:p>
                  </a:txBody>
                  <a:tcPr/>
                </a:tc>
                <a:tc>
                  <a:txBody>
                    <a:bodyPr/>
                    <a:lstStyle/>
                    <a:p>
                      <a:pPr marL="285750" indent="-285750">
                        <a:buFont typeface="Arial" pitchFamily="34" charset="0"/>
                        <a:buChar char="•"/>
                      </a:pPr>
                      <a:r>
                        <a:rPr lang="en-US" dirty="0" smtClean="0"/>
                        <a:t>LTCO share</a:t>
                      </a:r>
                      <a:r>
                        <a:rPr lang="en-US" baseline="0" dirty="0" smtClean="0"/>
                        <a:t> information about quality care practices and ways to enhance the quality of life for residents.</a:t>
                      </a:r>
                    </a:p>
                    <a:p>
                      <a:pPr marL="285750" indent="-285750">
                        <a:buFont typeface="Arial" pitchFamily="34" charset="0"/>
                        <a:buChar char="•"/>
                      </a:pPr>
                      <a:endParaRPr lang="en-US" sz="1000" baseline="0" dirty="0" smtClean="0"/>
                    </a:p>
                    <a:p>
                      <a:pPr marL="285750" indent="-285750">
                        <a:buFont typeface="Arial" pitchFamily="34" charset="0"/>
                        <a:buChar char="•"/>
                      </a:pPr>
                      <a:r>
                        <a:rPr lang="en-US" sz="1800" b="0" i="0" u="none" strike="noStrike" kern="1200" baseline="0" dirty="0" smtClean="0">
                          <a:solidFill>
                            <a:schemeClr val="dk1"/>
                          </a:solidFill>
                          <a:latin typeface="+mn-lt"/>
                          <a:ea typeface="+mn-ea"/>
                          <a:cs typeface="+mn-cs"/>
                        </a:rPr>
                        <a:t>LTCO are a resource for staff training and provide information for community resources. </a:t>
                      </a:r>
                    </a:p>
                  </a:txBody>
                  <a:tcPr/>
                </a:tc>
              </a:tr>
            </a:tbl>
          </a:graphicData>
        </a:graphic>
      </p:graphicFrame>
    </p:spTree>
    <p:extLst>
      <p:ext uri="{BB962C8B-B14F-4D97-AF65-F5344CB8AC3E}">
        <p14:creationId xmlns:p14="http://schemas.microsoft.com/office/powerpoint/2010/main" val="3473171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016" y="604665"/>
            <a:ext cx="8110797" cy="752128"/>
          </a:xfrm>
        </p:spPr>
        <p:txBody>
          <a:bodyPr/>
          <a:lstStyle/>
          <a:p>
            <a:r>
              <a:rPr lang="en-US" b="1" dirty="0" smtClean="0"/>
              <a:t>State LTCO Programs</a:t>
            </a:r>
            <a:endParaRPr lang="en-US" b="1" dirty="0"/>
          </a:p>
        </p:txBody>
      </p:sp>
      <p:sp>
        <p:nvSpPr>
          <p:cNvPr id="3" name="Content Placeholder 2"/>
          <p:cNvSpPr>
            <a:spLocks noGrp="1"/>
          </p:cNvSpPr>
          <p:nvPr>
            <p:ph sz="quarter" idx="1"/>
          </p:nvPr>
        </p:nvSpPr>
        <p:spPr>
          <a:xfrm>
            <a:off x="428016" y="1356793"/>
            <a:ext cx="8536472" cy="5256584"/>
          </a:xfrm>
        </p:spPr>
        <p:txBody>
          <a:bodyPr/>
          <a:lstStyle/>
          <a:p>
            <a:r>
              <a:rPr lang="en-US" sz="2400" b="1" dirty="0" smtClean="0"/>
              <a:t>Who are LTCO?</a:t>
            </a:r>
          </a:p>
          <a:p>
            <a:pPr lvl="1"/>
            <a:r>
              <a:rPr lang="en-US" sz="2200" dirty="0" smtClean="0"/>
              <a:t>53 State Long-Term Care Ombudsmen (each state and Guam, Puerto Rico and Washington D.C.)</a:t>
            </a:r>
            <a:endParaRPr lang="en-US" sz="2200" dirty="0" smtClean="0">
              <a:solidFill>
                <a:srgbClr val="C00000"/>
              </a:solidFill>
            </a:endParaRPr>
          </a:p>
          <a:p>
            <a:pPr lvl="1"/>
            <a:r>
              <a:rPr lang="en-US" sz="2200" dirty="0" smtClean="0"/>
              <a:t>Local Long-Term Care Ombudsmen (559 local programs)</a:t>
            </a:r>
          </a:p>
          <a:p>
            <a:pPr lvl="1"/>
            <a:r>
              <a:rPr lang="en-US" sz="2200" dirty="0" smtClean="0"/>
              <a:t>Volunteer Ombudsmen (8,155 certified volunteers in 2014)</a:t>
            </a:r>
          </a:p>
          <a:p>
            <a:pPr lvl="1">
              <a:buNone/>
            </a:pPr>
            <a:endParaRPr lang="en-US" sz="1200" dirty="0" smtClean="0"/>
          </a:p>
          <a:p>
            <a:r>
              <a:rPr lang="en-US" sz="2400" b="1" dirty="0" smtClean="0"/>
              <a:t>Volunteer Ombudsmen</a:t>
            </a:r>
          </a:p>
          <a:p>
            <a:pPr lvl="1"/>
            <a:r>
              <a:rPr lang="en-US" sz="2200" dirty="0" smtClean="0"/>
              <a:t>Not all state and local programs have volunteer LTCO</a:t>
            </a:r>
          </a:p>
          <a:p>
            <a:pPr lvl="1"/>
            <a:r>
              <a:rPr lang="en-US" sz="2200" dirty="0" smtClean="0"/>
              <a:t>Volunteer LTCO duties vary depending on the state program</a:t>
            </a:r>
          </a:p>
          <a:p>
            <a:pPr lvl="1"/>
            <a:r>
              <a:rPr lang="en-US" sz="2200" dirty="0" smtClean="0"/>
              <a:t>Volunteer LTCO may:</a:t>
            </a:r>
          </a:p>
          <a:p>
            <a:pPr lvl="2"/>
            <a:r>
              <a:rPr lang="en-US" sz="2200" dirty="0" smtClean="0"/>
              <a:t>Investigate complaints, provide in-service training, visit residents, and support resident and family councils.</a:t>
            </a:r>
          </a:p>
          <a:p>
            <a:pPr lvl="1">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694586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62143"/>
            <a:ext cx="8229600" cy="990600"/>
          </a:xfrm>
        </p:spPr>
        <p:txBody>
          <a:bodyPr/>
          <a:lstStyle/>
          <a:p>
            <a:r>
              <a:rPr lang="en-US" b="1" dirty="0" smtClean="0"/>
              <a:t>State LTCO Programs</a:t>
            </a:r>
            <a:endParaRPr lang="en-US" b="1" dirty="0"/>
          </a:p>
        </p:txBody>
      </p:sp>
      <p:sp>
        <p:nvSpPr>
          <p:cNvPr id="3" name="Content Placeholder 2"/>
          <p:cNvSpPr>
            <a:spLocks noGrp="1"/>
          </p:cNvSpPr>
          <p:nvPr>
            <p:ph sz="quarter" idx="1"/>
          </p:nvPr>
        </p:nvSpPr>
        <p:spPr>
          <a:xfrm>
            <a:off x="301752" y="1407023"/>
            <a:ext cx="8503920" cy="4921205"/>
          </a:xfrm>
        </p:spPr>
        <p:txBody>
          <a:bodyPr/>
          <a:lstStyle/>
          <a:p>
            <a:r>
              <a:rPr lang="en-US" sz="2400" b="1" dirty="0" smtClean="0"/>
              <a:t>LTCO visit residents in:</a:t>
            </a:r>
          </a:p>
          <a:p>
            <a:pPr lvl="1"/>
            <a:r>
              <a:rPr lang="en-US" dirty="0" smtClean="0"/>
              <a:t>Nursing homes and assisted living facilities/board and care homes.</a:t>
            </a:r>
          </a:p>
          <a:p>
            <a:pPr lvl="1"/>
            <a:r>
              <a:rPr lang="en-US" dirty="0" smtClean="0"/>
              <a:t>In a small number of states, LTCOPs also visit individuals that receive long-term care services in their own home.</a:t>
            </a:r>
          </a:p>
          <a:p>
            <a:pPr lvl="1">
              <a:buNone/>
            </a:pPr>
            <a:endParaRPr lang="en-US" sz="1900" dirty="0" smtClean="0"/>
          </a:p>
          <a:p>
            <a:r>
              <a:rPr lang="en-US" sz="2400" b="1" dirty="0" smtClean="0"/>
              <a:t>Do LTCO represent all residents, regardless of age?</a:t>
            </a:r>
          </a:p>
          <a:p>
            <a:pPr lvl="1"/>
            <a:r>
              <a:rPr lang="en-US" dirty="0" smtClean="0"/>
              <a:t>OAA programs provide services to individuals 60 and older, but the LTCOP will assist residents younger than 60 as advocacy for individuals younger than 60 will also benefit other residents.</a:t>
            </a:r>
          </a:p>
          <a:p>
            <a:pPr lvl="1">
              <a:buNone/>
            </a:pPr>
            <a:endParaRPr lang="en-US" sz="1200" dirty="0" smtClean="0"/>
          </a:p>
          <a:p>
            <a:r>
              <a:rPr lang="en-US" sz="2400" b="1" dirty="0" smtClean="0"/>
              <a:t>How often do LTCO visit?</a:t>
            </a:r>
          </a:p>
          <a:p>
            <a:pPr lvl="1"/>
            <a:r>
              <a:rPr lang="en-US" sz="2000" dirty="0" smtClean="0"/>
              <a:t>LTCO regularly visit facilities in order to provide access to the program, but how often depends on the program (e.g. weekly, monthly, quarterly).</a:t>
            </a:r>
          </a:p>
          <a:p>
            <a:endParaRPr lang="en-US" dirty="0"/>
          </a:p>
        </p:txBody>
      </p:sp>
    </p:spTree>
    <p:extLst>
      <p:ext uri="{BB962C8B-B14F-4D97-AF65-F5344CB8AC3E}">
        <p14:creationId xmlns:p14="http://schemas.microsoft.com/office/powerpoint/2010/main" val="7315129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LTCO Complaint Investigation</a:t>
            </a:r>
            <a:endParaRPr lang="en-US" b="1" dirty="0"/>
          </a:p>
        </p:txBody>
      </p:sp>
      <p:sp>
        <p:nvSpPr>
          <p:cNvPr id="5" name="Content Placeholder 4"/>
          <p:cNvSpPr>
            <a:spLocks noGrp="1"/>
          </p:cNvSpPr>
          <p:nvPr>
            <p:ph sz="quarter" idx="1"/>
          </p:nvPr>
        </p:nvSpPr>
        <p:spPr>
          <a:xfrm>
            <a:off x="457200" y="1524000"/>
            <a:ext cx="8229600" cy="4953000"/>
          </a:xfrm>
        </p:spPr>
        <p:txBody>
          <a:bodyPr/>
          <a:lstStyle/>
          <a:p>
            <a:r>
              <a:rPr lang="en-US" sz="2300" dirty="0" smtClean="0"/>
              <a:t>LTCO investigate individual complaints and address concerns that impact several or all residents in a facility. </a:t>
            </a:r>
          </a:p>
          <a:p>
            <a:pPr>
              <a:buNone/>
            </a:pPr>
            <a:endParaRPr lang="en-US" sz="1000" dirty="0" smtClean="0"/>
          </a:p>
          <a:p>
            <a:r>
              <a:rPr lang="en-US" sz="2300" dirty="0" smtClean="0"/>
              <a:t>LTCO can address general concerns they personally observe during a visit (e.g. odors, environmental issues).</a:t>
            </a:r>
          </a:p>
          <a:p>
            <a:pPr>
              <a:buNone/>
            </a:pPr>
            <a:endParaRPr lang="en-US" sz="1000" dirty="0" smtClean="0"/>
          </a:p>
          <a:p>
            <a:r>
              <a:rPr lang="en-US" sz="2300" dirty="0" smtClean="0"/>
              <a:t>During complaint investigations LTCO cannot share information without resident consent. Some residents ask to remain anonymous.</a:t>
            </a:r>
          </a:p>
          <a:p>
            <a:endParaRPr lang="en-US" sz="1000" dirty="0" smtClean="0"/>
          </a:p>
          <a:p>
            <a:r>
              <a:rPr lang="en-US" sz="2300" dirty="0"/>
              <a:t>Investigate to gather the facts, but the main goal is to resolve the issue to the residents’ satisfaction.</a:t>
            </a:r>
          </a:p>
          <a:p>
            <a:endParaRPr lang="en-US" sz="1000" dirty="0"/>
          </a:p>
          <a:p>
            <a:r>
              <a:rPr lang="en-US" sz="2300" dirty="0"/>
              <a:t>LTCO call upon others to fulfill their responsibilities to residents.</a:t>
            </a:r>
          </a:p>
          <a:p>
            <a:endParaRPr lang="en-US" sz="25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577367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356" y="422176"/>
            <a:ext cx="8229600" cy="990600"/>
          </a:xfrm>
        </p:spPr>
        <p:txBody>
          <a:bodyPr>
            <a:normAutofit/>
          </a:bodyPr>
          <a:lstStyle/>
          <a:p>
            <a:r>
              <a:rPr lang="en-US" b="1" dirty="0" smtClean="0"/>
              <a:t>LTCO Complaint Investigation</a:t>
            </a:r>
            <a:endParaRPr lang="en-US" b="1" dirty="0"/>
          </a:p>
        </p:txBody>
      </p:sp>
      <p:sp>
        <p:nvSpPr>
          <p:cNvPr id="3" name="Content Placeholder 2"/>
          <p:cNvSpPr>
            <a:spLocks noGrp="1"/>
          </p:cNvSpPr>
          <p:nvPr>
            <p:ph sz="quarter" idx="1"/>
          </p:nvPr>
        </p:nvSpPr>
        <p:spPr>
          <a:xfrm>
            <a:off x="318356" y="1412776"/>
            <a:ext cx="8507288" cy="4968552"/>
          </a:xfrm>
        </p:spPr>
        <p:txBody>
          <a:bodyPr/>
          <a:lstStyle/>
          <a:p>
            <a:r>
              <a:rPr lang="en-US" dirty="0" smtClean="0"/>
              <a:t>If the complaint is from someone other than the resident, the LTCO will visit the resident in order to understand the resident’s capacity to make decisions.</a:t>
            </a:r>
          </a:p>
          <a:p>
            <a:pPr lvl="1"/>
            <a:r>
              <a:rPr lang="en-US" dirty="0" smtClean="0"/>
              <a:t>If </a:t>
            </a:r>
            <a:r>
              <a:rPr lang="en-US" dirty="0"/>
              <a:t>the resident cannot </a:t>
            </a:r>
            <a:r>
              <a:rPr lang="en-US" dirty="0" smtClean="0"/>
              <a:t>provide </a:t>
            </a:r>
            <a:r>
              <a:rPr lang="en-US" dirty="0"/>
              <a:t>consent, </a:t>
            </a:r>
            <a:r>
              <a:rPr lang="en-US" dirty="0" smtClean="0"/>
              <a:t>the LTCO </a:t>
            </a:r>
            <a:r>
              <a:rPr lang="en-US" dirty="0"/>
              <a:t>will </a:t>
            </a:r>
            <a:r>
              <a:rPr lang="en-US" dirty="0" smtClean="0"/>
              <a:t>work with the resident’s legal representative or follow their state procedure if the resident doesn’t have a legal representative.  </a:t>
            </a:r>
          </a:p>
          <a:p>
            <a:pPr lvl="1"/>
            <a:endParaRPr lang="en-US" dirty="0" smtClean="0"/>
          </a:p>
          <a:p>
            <a:pPr lvl="1"/>
            <a:endParaRPr lang="en-US" sz="250" dirty="0" smtClean="0"/>
          </a:p>
          <a:p>
            <a:r>
              <a:rPr lang="en-US" sz="2400" dirty="0" smtClean="0"/>
              <a:t>Federal law grants LTCO access to resident information (with resident permission) and LTCO are required to keep that information confidential. </a:t>
            </a:r>
          </a:p>
          <a:p>
            <a:pPr>
              <a:buNone/>
            </a:pPr>
            <a:endParaRPr lang="en-US" sz="1200" dirty="0" smtClean="0"/>
          </a:p>
          <a:p>
            <a:r>
              <a:rPr lang="en-US" sz="2400" dirty="0" smtClean="0"/>
              <a:t>In accordance with federal law, facilities must provide the LTCOP with immediate access to residents.</a:t>
            </a:r>
          </a:p>
          <a:p>
            <a:pPr>
              <a:buNone/>
            </a:pPr>
            <a:endParaRPr lang="en-US" sz="1200" dirty="0" smtClean="0"/>
          </a:p>
          <a:p>
            <a:endParaRPr lang="en-US" sz="1600" dirty="0" smtClean="0"/>
          </a:p>
          <a:p>
            <a:endParaRPr lang="en-US" dirty="0"/>
          </a:p>
        </p:txBody>
      </p:sp>
    </p:spTree>
    <p:extLst>
      <p:ext uri="{BB962C8B-B14F-4D97-AF65-F5344CB8AC3E}">
        <p14:creationId xmlns:p14="http://schemas.microsoft.com/office/powerpoint/2010/main" val="2166845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27256"/>
            <a:ext cx="8229600" cy="990600"/>
          </a:xfrm>
        </p:spPr>
        <p:txBody>
          <a:bodyPr/>
          <a:lstStyle/>
          <a:p>
            <a:r>
              <a:rPr lang="en-US" b="1" dirty="0" smtClean="0"/>
              <a:t>Type of Complaints</a:t>
            </a:r>
            <a:endParaRPr lang="en-US" b="1" dirty="0"/>
          </a:p>
        </p:txBody>
      </p:sp>
      <p:sp>
        <p:nvSpPr>
          <p:cNvPr id="3" name="Content Placeholder 2"/>
          <p:cNvSpPr>
            <a:spLocks noGrp="1"/>
          </p:cNvSpPr>
          <p:nvPr>
            <p:ph sz="quarter" idx="1"/>
          </p:nvPr>
        </p:nvSpPr>
        <p:spPr>
          <a:xfrm>
            <a:off x="179512" y="1412776"/>
            <a:ext cx="8497128" cy="4968552"/>
          </a:xfrm>
        </p:spPr>
        <p:txBody>
          <a:bodyPr/>
          <a:lstStyle/>
          <a:p>
            <a:r>
              <a:rPr lang="en-US" sz="2400" dirty="0" smtClean="0"/>
              <a:t>LTCO handle a variety of complaints about quality of life and care.</a:t>
            </a:r>
          </a:p>
          <a:p>
            <a:endParaRPr lang="en-US" sz="1600" dirty="0" smtClean="0"/>
          </a:p>
          <a:p>
            <a:r>
              <a:rPr lang="en-US" sz="2400" dirty="0" smtClean="0"/>
              <a:t>Not all complaints are about the care provided by a facility, some complaints are about outside agencies, services or individuals (e.g. Medicaid or Medicare benefits).</a:t>
            </a:r>
          </a:p>
          <a:p>
            <a:endParaRPr lang="en-US" sz="1600" dirty="0" smtClean="0"/>
          </a:p>
          <a:p>
            <a:r>
              <a:rPr lang="en-US" sz="2400" dirty="0" smtClean="0"/>
              <a:t>LTCO can receive and respond to complaints from individuals other than the resident (e.g. family member), but LTCO still need resident permission to investigate or share information.</a:t>
            </a:r>
          </a:p>
          <a:p>
            <a:endParaRPr lang="en-US" sz="1600" dirty="0" smtClean="0"/>
          </a:p>
          <a:p>
            <a:r>
              <a:rPr lang="en-US" sz="2400" dirty="0" smtClean="0"/>
              <a:t>Nationwide, in 2014 the LTCOP investigated </a:t>
            </a:r>
            <a:r>
              <a:rPr lang="en-US" dirty="0" smtClean="0"/>
              <a:t>191,533</a:t>
            </a:r>
            <a:r>
              <a:rPr lang="en-US" sz="2400" dirty="0" smtClean="0"/>
              <a:t> complaints in nursing homes and board and care facilities.</a:t>
            </a:r>
          </a:p>
          <a:p>
            <a:endParaRPr lang="en-US" dirty="0"/>
          </a:p>
        </p:txBody>
      </p:sp>
    </p:spTree>
    <p:extLst>
      <p:ext uri="{BB962C8B-B14F-4D97-AF65-F5344CB8AC3E}">
        <p14:creationId xmlns:p14="http://schemas.microsoft.com/office/powerpoint/2010/main" val="935996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32395"/>
            <a:ext cx="8229600" cy="990600"/>
          </a:xfrm>
        </p:spPr>
        <p:txBody>
          <a:bodyPr/>
          <a:lstStyle/>
          <a:p>
            <a:r>
              <a:rPr lang="en-US" b="1" dirty="0" smtClean="0"/>
              <a:t>How to Contact the LTCOP</a:t>
            </a:r>
            <a:endParaRPr lang="en-US" b="1" dirty="0"/>
          </a:p>
        </p:txBody>
      </p:sp>
      <p:sp>
        <p:nvSpPr>
          <p:cNvPr id="3" name="Content Placeholder 2"/>
          <p:cNvSpPr>
            <a:spLocks noGrp="1"/>
          </p:cNvSpPr>
          <p:nvPr>
            <p:ph sz="quarter" idx="1"/>
          </p:nvPr>
        </p:nvSpPr>
        <p:spPr>
          <a:xfrm>
            <a:off x="179512" y="1222995"/>
            <a:ext cx="8784976" cy="5158333"/>
          </a:xfrm>
        </p:spPr>
        <p:txBody>
          <a:bodyPr/>
          <a:lstStyle/>
          <a:p>
            <a:r>
              <a:rPr lang="en-US" sz="2200" dirty="0" smtClean="0"/>
              <a:t>Nursing homes are required to post contact information for the LTCOP and </a:t>
            </a:r>
            <a:r>
              <a:rPr lang="en-US" sz="2200" dirty="0"/>
              <a:t>s</a:t>
            </a:r>
            <a:r>
              <a:rPr lang="en-US" sz="2200" dirty="0" smtClean="0"/>
              <a:t>ome states require assisted living facilities/board and care facilities to post information about the LTCOP. </a:t>
            </a:r>
          </a:p>
          <a:p>
            <a:endParaRPr lang="en-US" sz="1200" dirty="0" smtClean="0"/>
          </a:p>
          <a:p>
            <a:r>
              <a:rPr lang="en-US" sz="2200" dirty="0" smtClean="0"/>
              <a:t>Visit the National Long-Term Care Ombudsman Resource Center website to locate your local or state LTCO: </a:t>
            </a:r>
            <a:r>
              <a:rPr lang="en-US" sz="2200" dirty="0" smtClean="0">
                <a:hlinkClick r:id="rId3"/>
              </a:rPr>
              <a:t>http://www.ltcombudsman.org/</a:t>
            </a:r>
            <a:r>
              <a:rPr lang="en-US" sz="2200" dirty="0" smtClean="0"/>
              <a:t> </a:t>
            </a:r>
          </a:p>
          <a:p>
            <a:endParaRPr lang="en-US" dirty="0"/>
          </a:p>
        </p:txBody>
      </p:sp>
      <p:pic>
        <p:nvPicPr>
          <p:cNvPr id="4" name="Picture 3"/>
          <p:cNvPicPr>
            <a:picLocks noChangeAspect="1"/>
          </p:cNvPicPr>
          <p:nvPr/>
        </p:nvPicPr>
        <p:blipFill rotWithShape="1">
          <a:blip r:embed="rId4"/>
          <a:srcRect l="14861" t="8288" r="16083" b="11498"/>
          <a:stretch/>
        </p:blipFill>
        <p:spPr>
          <a:xfrm>
            <a:off x="2260121" y="3709358"/>
            <a:ext cx="4635114" cy="3027065"/>
          </a:xfrm>
          <a:prstGeom prst="rect">
            <a:avLst/>
          </a:prstGeom>
        </p:spPr>
      </p:pic>
    </p:spTree>
    <p:extLst>
      <p:ext uri="{BB962C8B-B14F-4D97-AF65-F5344CB8AC3E}">
        <p14:creationId xmlns:p14="http://schemas.microsoft.com/office/powerpoint/2010/main" val="4009840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Residents’</a:t>
            </a:r>
            <a:r>
              <a:rPr lang="en-US" b="1" dirty="0"/>
              <a:t> </a:t>
            </a:r>
            <a:r>
              <a:rPr lang="en-US" b="1" dirty="0" smtClean="0"/>
              <a:t>Rights Month</a:t>
            </a:r>
            <a:endParaRPr lang="en-US" dirty="0"/>
          </a:p>
        </p:txBody>
      </p:sp>
      <p:sp>
        <p:nvSpPr>
          <p:cNvPr id="3" name="Content Placeholder 2"/>
          <p:cNvSpPr>
            <a:spLocks noGrp="1"/>
          </p:cNvSpPr>
          <p:nvPr>
            <p:ph idx="1"/>
          </p:nvPr>
        </p:nvSpPr>
        <p:spPr/>
        <p:txBody>
          <a:bodyPr/>
          <a:lstStyle/>
          <a:p>
            <a:endParaRPr lang="en-US" dirty="0" smtClean="0"/>
          </a:p>
          <a:p>
            <a:r>
              <a:rPr lang="en-US" sz="3600" dirty="0" smtClean="0"/>
              <a:t>Each October</a:t>
            </a:r>
          </a:p>
          <a:p>
            <a:endParaRPr lang="en-US" sz="3600" dirty="0"/>
          </a:p>
          <a:p>
            <a:r>
              <a:rPr lang="en-US" sz="3600" dirty="0" smtClean="0"/>
              <a:t>Materials, Activities, Products</a:t>
            </a:r>
          </a:p>
          <a:p>
            <a:endParaRPr lang="en-US" sz="3600" dirty="0"/>
          </a:p>
          <a:p>
            <a:r>
              <a:rPr lang="en-US" sz="3600" dirty="0" smtClean="0"/>
              <a:t>The Resident’s Voice “challenge”</a:t>
            </a:r>
            <a:endParaRPr lang="en-US" sz="3600" dirty="0"/>
          </a:p>
        </p:txBody>
      </p:sp>
    </p:spTree>
    <p:extLst>
      <p:ext uri="{BB962C8B-B14F-4D97-AF65-F5344CB8AC3E}">
        <p14:creationId xmlns:p14="http://schemas.microsoft.com/office/powerpoint/2010/main" val="255784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r>
              <a:rPr lang="en-US" dirty="0" smtClean="0"/>
              <a:t>Founded in 1975 as the National Citizens’ Coalition for Nursing Home Reform (NCCNHR) because of public concern about substandard care in nursing homes.</a:t>
            </a:r>
            <a:endParaRPr lang="en-US" dirty="0"/>
          </a:p>
          <a:p>
            <a:endParaRPr lang="en-US" dirty="0" smtClean="0"/>
          </a:p>
          <a:p>
            <a:r>
              <a:rPr lang="en-US" dirty="0" smtClean="0"/>
              <a:t>In 2010 expanded focus to advocate for people who need long-term services and supports in any setting, including assisted living and home and community based settings (HCBS).</a:t>
            </a:r>
          </a:p>
          <a:p>
            <a:pPr marL="0" indent="0">
              <a:buNone/>
            </a:pPr>
            <a:endParaRPr lang="en-US" dirty="0" smtClean="0"/>
          </a:p>
        </p:txBody>
      </p:sp>
      <p:pic>
        <p:nvPicPr>
          <p:cNvPr id="4" name="Picture 3" descr="Consumer Voice Logo - high resolution.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6495" y="525283"/>
            <a:ext cx="5493172" cy="1074917"/>
          </a:xfrm>
          <a:prstGeom prst="rect">
            <a:avLst/>
          </a:prstGeom>
        </p:spPr>
      </p:pic>
    </p:spTree>
    <p:extLst>
      <p:ext uri="{BB962C8B-B14F-4D97-AF65-F5344CB8AC3E}">
        <p14:creationId xmlns:p14="http://schemas.microsoft.com/office/powerpoint/2010/main" val="3333111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5490633"/>
            <a:ext cx="8229600" cy="990600"/>
          </a:xfrm>
        </p:spPr>
        <p:txBody>
          <a:bodyPr/>
          <a:lstStyle/>
          <a:p>
            <a:pPr algn="ctr"/>
            <a:r>
              <a:rPr lang="en-US" dirty="0" smtClean="0"/>
              <a:t>2015</a:t>
            </a:r>
            <a:endParaRPr lang="en-US" dirty="0"/>
          </a:p>
        </p:txBody>
      </p:sp>
      <p:pic>
        <p:nvPicPr>
          <p:cNvPr id="4" name="Content Placeholder 3" descr="carematters_-_cropped.jpg"/>
          <p:cNvPicPr>
            <a:picLocks noGrp="1" noChangeAspect="1"/>
          </p:cNvPicPr>
          <p:nvPr>
            <p:ph idx="1"/>
          </p:nvPr>
        </p:nvPicPr>
        <p:blipFill>
          <a:blip r:embed="rId3">
            <a:extLst>
              <a:ext uri="{28A0092B-C50C-407E-A947-70E740481C1C}">
                <a14:useLocalDpi xmlns:a14="http://schemas.microsoft.com/office/drawing/2010/main" val="0"/>
              </a:ext>
            </a:extLst>
          </a:blip>
          <a:srcRect t="-5469" b="-5469"/>
          <a:stretch>
            <a:fillRect/>
          </a:stretch>
        </p:blipFill>
        <p:spPr>
          <a:xfrm>
            <a:off x="457200" y="635000"/>
            <a:ext cx="8229600" cy="4876800"/>
          </a:xfrm>
        </p:spPr>
      </p:pic>
    </p:spTree>
    <p:extLst>
      <p:ext uri="{BB962C8B-B14F-4D97-AF65-F5344CB8AC3E}">
        <p14:creationId xmlns:p14="http://schemas.microsoft.com/office/powerpoint/2010/main" val="530550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2016 Residents’ Rights Month</a:t>
            </a:r>
            <a:endParaRPr lang="en-US" b="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sz="6000" b="1" i="1" dirty="0" smtClean="0"/>
              <a:t>… stay tuned!</a:t>
            </a:r>
            <a:endParaRPr lang="en-US" sz="6000" b="1" i="1" dirty="0"/>
          </a:p>
        </p:txBody>
      </p:sp>
    </p:spTree>
    <p:extLst>
      <p:ext uri="{BB962C8B-B14F-4D97-AF65-F5344CB8AC3E}">
        <p14:creationId xmlns:p14="http://schemas.microsoft.com/office/powerpoint/2010/main" val="237215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3600" dirty="0" smtClean="0"/>
              <a:t>Lori Smetanka</a:t>
            </a:r>
          </a:p>
          <a:p>
            <a:pPr marL="0" indent="0" algn="ctr">
              <a:buNone/>
            </a:pPr>
            <a:r>
              <a:rPr lang="en-US" dirty="0" smtClean="0">
                <a:hlinkClick r:id="rId2"/>
              </a:rPr>
              <a:t>lsmetanka@theconsumervoice.org</a:t>
            </a:r>
            <a:endParaRPr lang="en-US" dirty="0" smtClean="0"/>
          </a:p>
          <a:p>
            <a:pPr marL="0" indent="0" algn="ctr">
              <a:buNone/>
            </a:pPr>
            <a:endParaRPr lang="en-US" dirty="0"/>
          </a:p>
          <a:p>
            <a:pPr marL="0" indent="0" algn="ctr">
              <a:buNone/>
            </a:pPr>
            <a:r>
              <a:rPr lang="en-US" dirty="0" smtClean="0">
                <a:hlinkClick r:id="rId3"/>
              </a:rPr>
              <a:t>www.theconsumervoice.org</a:t>
            </a:r>
            <a:endParaRPr lang="en-US" dirty="0" smtClean="0"/>
          </a:p>
          <a:p>
            <a:pPr marL="0" indent="0" algn="ctr">
              <a:buNone/>
            </a:pPr>
            <a:r>
              <a:rPr lang="en-US" dirty="0" smtClean="0">
                <a:hlinkClick r:id="rId4"/>
              </a:rPr>
              <a:t>www.ltcombudsman.org</a:t>
            </a:r>
            <a:endParaRPr lang="en-US" dirty="0" smtClean="0"/>
          </a:p>
          <a:p>
            <a:pPr marL="0" indent="0" algn="ctr">
              <a:buNone/>
            </a:pPr>
            <a:endParaRPr lang="en-US" dirty="0" smtClean="0"/>
          </a:p>
          <a:p>
            <a:pPr marL="0" indent="0" algn="ctr">
              <a:buNone/>
            </a:pPr>
            <a:endParaRPr lang="en-US" dirty="0"/>
          </a:p>
        </p:txBody>
      </p:sp>
      <p:pic>
        <p:nvPicPr>
          <p:cNvPr id="5" name="Picture 4" descr="Consumer Voice Logo - high resolution.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1495" y="753963"/>
            <a:ext cx="7269220" cy="1422459"/>
          </a:xfrm>
          <a:prstGeom prst="rect">
            <a:avLst/>
          </a:prstGeom>
        </p:spPr>
      </p:pic>
    </p:spTree>
    <p:extLst>
      <p:ext uri="{BB962C8B-B14F-4D97-AF65-F5344CB8AC3E}">
        <p14:creationId xmlns:p14="http://schemas.microsoft.com/office/powerpoint/2010/main" val="184758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83D6E"/>
                </a:solidFill>
              </a:rPr>
              <a:t>Our Vision</a:t>
            </a:r>
            <a:endParaRPr lang="en-US" b="1" dirty="0">
              <a:solidFill>
                <a:srgbClr val="083D6E"/>
              </a:solidFill>
            </a:endParaRPr>
          </a:p>
        </p:txBody>
      </p:sp>
      <p:sp>
        <p:nvSpPr>
          <p:cNvPr id="3" name="Content Placeholder 2"/>
          <p:cNvSpPr>
            <a:spLocks noGrp="1"/>
          </p:cNvSpPr>
          <p:nvPr>
            <p:ph idx="1"/>
          </p:nvPr>
        </p:nvSpPr>
        <p:spPr/>
        <p:txBody>
          <a:bodyPr/>
          <a:lstStyle/>
          <a:p>
            <a:pPr>
              <a:buNone/>
            </a:pPr>
            <a:r>
              <a:rPr lang="en-US" sz="3200" dirty="0" smtClean="0"/>
              <a:t>	The </a:t>
            </a:r>
            <a:r>
              <a:rPr lang="en-US" sz="3200" b="1" dirty="0" smtClean="0">
                <a:solidFill>
                  <a:srgbClr val="083D6E"/>
                </a:solidFill>
              </a:rPr>
              <a:t>Consumer Voice </a:t>
            </a:r>
            <a:r>
              <a:rPr lang="en-US" sz="3200" dirty="0" smtClean="0"/>
              <a:t>envisions a world in which all consumers of long-term care, services and supports are treated with respect and dignity and have a wide range of affordable, quality options across all care settings. These options will make it possible for individuals to receive care and services in the location and manner of their choice and to attain a high quality of life.</a:t>
            </a:r>
          </a:p>
          <a:p>
            <a:pPr>
              <a:buNone/>
            </a:pPr>
            <a:endParaRPr lang="en-US" dirty="0"/>
          </a:p>
        </p:txBody>
      </p:sp>
      <p:pic>
        <p:nvPicPr>
          <p:cNvPr id="4" name="Picture 3" descr="Consumer Voice Logo - high resolution.jpg"/>
          <p:cNvPicPr>
            <a:picLocks noChangeAspect="1"/>
          </p:cNvPicPr>
          <p:nvPr/>
        </p:nvPicPr>
        <p:blipFill>
          <a:blip r:embed="rId3" cstate="print"/>
          <a:stretch>
            <a:fillRect/>
          </a:stretch>
        </p:blipFill>
        <p:spPr>
          <a:xfrm>
            <a:off x="6781800" y="6248400"/>
            <a:ext cx="1947032" cy="381000"/>
          </a:xfrm>
          <a:prstGeom prst="rect">
            <a:avLst/>
          </a:prstGeom>
        </p:spPr>
      </p:pic>
    </p:spTree>
    <p:extLst>
      <p:ext uri="{BB962C8B-B14F-4D97-AF65-F5344CB8AC3E}">
        <p14:creationId xmlns:p14="http://schemas.microsoft.com/office/powerpoint/2010/main" val="936944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dirty="0" smtClean="0">
                <a:solidFill>
                  <a:srgbClr val="083D6E"/>
                </a:solidFill>
              </a:rPr>
              <a:t>Consumer Voice’s Mission:</a:t>
            </a:r>
            <a:r>
              <a:rPr lang="en-US" b="1" dirty="0" smtClean="0">
                <a:solidFill>
                  <a:srgbClr val="1078D6"/>
                </a:solidFill>
              </a:rPr>
              <a:t/>
            </a:r>
            <a:br>
              <a:rPr lang="en-US" b="1" dirty="0" smtClean="0">
                <a:solidFill>
                  <a:srgbClr val="1078D6"/>
                </a:solidFill>
              </a:rPr>
            </a:br>
            <a:r>
              <a:rPr lang="en-US" sz="3100" b="1" dirty="0" smtClean="0">
                <a:solidFill>
                  <a:schemeClr val="accent5">
                    <a:lumMod val="75000"/>
                  </a:schemeClr>
                </a:solidFill>
              </a:rPr>
              <a:t>To represent consumers at the national level for quality long-term care, services, and supports</a:t>
            </a:r>
            <a:endParaRPr lang="en-US" sz="3100" b="1" dirty="0">
              <a:solidFill>
                <a:schemeClr val="accent5">
                  <a:lumMod val="75000"/>
                </a:schemeClr>
              </a:solidFill>
            </a:endParaRPr>
          </a:p>
        </p:txBody>
      </p:sp>
      <p:sp>
        <p:nvSpPr>
          <p:cNvPr id="3" name="Content Placeholder 2"/>
          <p:cNvSpPr>
            <a:spLocks noGrp="1"/>
          </p:cNvSpPr>
          <p:nvPr>
            <p:ph idx="1"/>
          </p:nvPr>
        </p:nvSpPr>
        <p:spPr>
          <a:xfrm>
            <a:off x="609600" y="2133600"/>
            <a:ext cx="8229600" cy="4525963"/>
          </a:xfrm>
        </p:spPr>
        <p:txBody>
          <a:bodyPr>
            <a:noAutofit/>
          </a:bodyPr>
          <a:lstStyle/>
          <a:p>
            <a:pPr>
              <a:buNone/>
            </a:pPr>
            <a:r>
              <a:rPr lang="en-US" sz="2400" dirty="0" smtClean="0"/>
              <a:t>To carry out our mission, we:</a:t>
            </a:r>
          </a:p>
          <a:p>
            <a:r>
              <a:rPr lang="en-US" sz="2400" dirty="0" smtClean="0"/>
              <a:t>Advocate for public policies that support quality care and quality of life responsive to consumers’ needs in all long-term care settings;</a:t>
            </a:r>
          </a:p>
          <a:p>
            <a:r>
              <a:rPr lang="en-US" sz="2400" dirty="0" smtClean="0"/>
              <a:t>Empower and educate consumers and families with the knowledge and tools they need to advocate for themselves;</a:t>
            </a:r>
          </a:p>
          <a:p>
            <a:r>
              <a:rPr lang="en-US" sz="2400" dirty="0" smtClean="0"/>
              <a:t>Train and support individuals and groups that empower and advocate for consumers of long-term care;</a:t>
            </a:r>
          </a:p>
          <a:p>
            <a:r>
              <a:rPr lang="en-US" sz="2400" dirty="0" smtClean="0"/>
              <a:t>Promote the critical role of direct-care workers and best practices in quality care delivery</a:t>
            </a:r>
            <a:endParaRPr lang="en-US" sz="2400" dirty="0"/>
          </a:p>
        </p:txBody>
      </p:sp>
      <p:pic>
        <p:nvPicPr>
          <p:cNvPr id="4" name="Picture 3" descr="Consumer Voice Logo - high resolution.jpg"/>
          <p:cNvPicPr>
            <a:picLocks noChangeAspect="1"/>
          </p:cNvPicPr>
          <p:nvPr/>
        </p:nvPicPr>
        <p:blipFill>
          <a:blip r:embed="rId3" cstate="print"/>
          <a:stretch>
            <a:fillRect/>
          </a:stretch>
        </p:blipFill>
        <p:spPr>
          <a:xfrm>
            <a:off x="6781800" y="6248400"/>
            <a:ext cx="1947032" cy="381000"/>
          </a:xfrm>
          <a:prstGeom prst="rect">
            <a:avLst/>
          </a:prstGeom>
        </p:spPr>
      </p:pic>
    </p:spTree>
    <p:extLst>
      <p:ext uri="{BB962C8B-B14F-4D97-AF65-F5344CB8AC3E}">
        <p14:creationId xmlns:p14="http://schemas.microsoft.com/office/powerpoint/2010/main" val="3473389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954" y="480219"/>
            <a:ext cx="8229600" cy="563562"/>
          </a:xfrm>
        </p:spPr>
        <p:txBody>
          <a:bodyPr>
            <a:normAutofit fontScale="90000"/>
          </a:bodyPr>
          <a:lstStyle/>
          <a:p>
            <a:r>
              <a:rPr lang="en-US" b="1" dirty="0">
                <a:solidFill>
                  <a:schemeClr val="accent5">
                    <a:lumMod val="75000"/>
                  </a:schemeClr>
                </a:solidFill>
              </a:rPr>
              <a:t>Consumer Voice Public </a:t>
            </a:r>
            <a:r>
              <a:rPr lang="en-US" b="1" dirty="0" smtClean="0">
                <a:solidFill>
                  <a:schemeClr val="accent5">
                    <a:lumMod val="75000"/>
                  </a:schemeClr>
                </a:solidFill>
              </a:rPr>
              <a:t>Policy Agenda</a:t>
            </a:r>
            <a:endParaRPr lang="en-US" dirty="0"/>
          </a:p>
        </p:txBody>
      </p:sp>
      <p:sp>
        <p:nvSpPr>
          <p:cNvPr id="3" name="Content Placeholder 2"/>
          <p:cNvSpPr>
            <a:spLocks noGrp="1"/>
          </p:cNvSpPr>
          <p:nvPr>
            <p:ph idx="1"/>
          </p:nvPr>
        </p:nvSpPr>
        <p:spPr>
          <a:xfrm>
            <a:off x="457200" y="762000"/>
            <a:ext cx="8229600" cy="5791200"/>
          </a:xfrm>
        </p:spPr>
        <p:txBody>
          <a:bodyPr>
            <a:normAutofit/>
          </a:bodyPr>
          <a:lstStyle/>
          <a:p>
            <a:pPr marL="0" indent="0" algn="ctr">
              <a:buNone/>
            </a:pPr>
            <a:endParaRPr lang="en-US" dirty="0" smtClean="0"/>
          </a:p>
          <a:p>
            <a:r>
              <a:rPr lang="en-US" sz="2400" dirty="0" smtClean="0"/>
              <a:t>Advocate </a:t>
            </a:r>
            <a:r>
              <a:rPr lang="en-US" sz="2400" dirty="0"/>
              <a:t>for public policies that support quality care and quality of life responsive to long-term care consumers’ needs</a:t>
            </a:r>
            <a:r>
              <a:rPr lang="en-US" sz="2400" dirty="0" smtClean="0"/>
              <a:t>.</a:t>
            </a:r>
          </a:p>
          <a:p>
            <a:pPr marL="0" indent="0">
              <a:buNone/>
            </a:pPr>
            <a:endParaRPr lang="en-US" sz="2400" dirty="0" smtClean="0"/>
          </a:p>
          <a:p>
            <a:r>
              <a:rPr lang="en-US" sz="2400" dirty="0" smtClean="0"/>
              <a:t>To </a:t>
            </a:r>
            <a:r>
              <a:rPr lang="en-US" sz="2400" dirty="0"/>
              <a:t>develop, fund, strengthen and preserve programs, laws, and regulations that provide services for and protect long-term care consumers</a:t>
            </a:r>
            <a:r>
              <a:rPr lang="en-US" sz="2400" dirty="0" smtClean="0"/>
              <a:t>.</a:t>
            </a:r>
          </a:p>
          <a:p>
            <a:pPr marL="0" indent="0">
              <a:buNone/>
            </a:pPr>
            <a:endParaRPr lang="en-US" sz="2400" dirty="0" smtClean="0"/>
          </a:p>
          <a:p>
            <a:r>
              <a:rPr lang="en-US" sz="2400" dirty="0" smtClean="0"/>
              <a:t>To </a:t>
            </a:r>
            <a:r>
              <a:rPr lang="en-US" sz="2400" dirty="0"/>
              <a:t>ensure a strong and independent long-term care ombudsman program</a:t>
            </a:r>
            <a:r>
              <a:rPr lang="en-US" sz="2400" dirty="0" smtClean="0"/>
              <a:t>.</a:t>
            </a:r>
          </a:p>
          <a:p>
            <a:pPr marL="0" indent="0">
              <a:buNone/>
            </a:pPr>
            <a:endParaRPr lang="en-US" sz="2400" dirty="0" smtClean="0"/>
          </a:p>
          <a:p>
            <a:r>
              <a:rPr lang="en-US" sz="2400" dirty="0" smtClean="0"/>
              <a:t>To </a:t>
            </a:r>
            <a:r>
              <a:rPr lang="en-US" sz="2400" dirty="0"/>
              <a:t>advocate for the establishment and enforcement of long-term care consumers’ rights. </a:t>
            </a:r>
          </a:p>
          <a:p>
            <a:pPr>
              <a:buNone/>
            </a:pPr>
            <a:endParaRPr lang="en-US" sz="2400" dirty="0"/>
          </a:p>
          <a:p>
            <a:endParaRPr lang="en-US" sz="2400" b="1" u="sng" dirty="0">
              <a:solidFill>
                <a:srgbClr val="083D6E"/>
              </a:solidFill>
            </a:endParaRPr>
          </a:p>
          <a:p>
            <a:endParaRPr lang="en-US" sz="2400" b="1" u="sng" dirty="0">
              <a:solidFill>
                <a:srgbClr val="083D6E"/>
              </a:solidFill>
            </a:endParaRPr>
          </a:p>
          <a:p>
            <a:endParaRPr lang="en-US" sz="2400" b="1" u="sng" dirty="0">
              <a:solidFill>
                <a:srgbClr val="083D6E"/>
              </a:solidFill>
            </a:endParaRPr>
          </a:p>
          <a:p>
            <a:endParaRPr lang="en-US" dirty="0"/>
          </a:p>
        </p:txBody>
      </p:sp>
    </p:spTree>
    <p:extLst>
      <p:ext uri="{BB962C8B-B14F-4D97-AF65-F5344CB8AC3E}">
        <p14:creationId xmlns:p14="http://schemas.microsoft.com/office/powerpoint/2010/main" val="1314023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Nursing Home Staffing</a:t>
            </a:r>
          </a:p>
          <a:p>
            <a:pPr lvl="1"/>
            <a:r>
              <a:rPr lang="en-US" dirty="0" smtClean="0"/>
              <a:t>Reporting of staffing levels through payroll data</a:t>
            </a:r>
          </a:p>
          <a:p>
            <a:pPr lvl="1"/>
            <a:r>
              <a:rPr lang="en-US" dirty="0" smtClean="0"/>
              <a:t>24hr RN legislation</a:t>
            </a:r>
          </a:p>
          <a:p>
            <a:pPr lvl="1"/>
            <a:r>
              <a:rPr lang="en-US" dirty="0" smtClean="0"/>
              <a:t>4.1 hours of direct care per resident per day</a:t>
            </a:r>
          </a:p>
          <a:p>
            <a:r>
              <a:rPr lang="en-US" dirty="0" smtClean="0"/>
              <a:t>Preserve and strengthen the Nursing Home Reform Law of OBRA </a:t>
            </a:r>
            <a:r>
              <a:rPr lang="fr-FR" dirty="0" smtClean="0"/>
              <a:t>’</a:t>
            </a:r>
            <a:r>
              <a:rPr lang="en-US" dirty="0" smtClean="0"/>
              <a:t>87 and Requirements of Participation</a:t>
            </a:r>
          </a:p>
          <a:p>
            <a:r>
              <a:rPr lang="en-US" dirty="0" smtClean="0"/>
              <a:t>Assisted Living</a:t>
            </a:r>
          </a:p>
          <a:p>
            <a:pPr lvl="1"/>
            <a:r>
              <a:rPr lang="en-US" dirty="0" smtClean="0"/>
              <a:t>Implementation of the new HCBS rules</a:t>
            </a:r>
          </a:p>
          <a:p>
            <a:pPr lvl="1"/>
            <a:r>
              <a:rPr lang="en-US" dirty="0" smtClean="0"/>
              <a:t>Improve contract protections for consumers</a:t>
            </a:r>
          </a:p>
          <a:p>
            <a:pPr lvl="1"/>
            <a:r>
              <a:rPr lang="en-US" dirty="0" smtClean="0"/>
              <a:t>Establish protections against Medicaid discrimination</a:t>
            </a:r>
          </a:p>
          <a:p>
            <a:pPr lvl="1"/>
            <a:r>
              <a:rPr lang="en-US" dirty="0" smtClean="0"/>
              <a:t>Advocate for consumer disclosure statements</a:t>
            </a:r>
            <a:endParaRPr lang="en-US" dirty="0"/>
          </a:p>
        </p:txBody>
      </p:sp>
      <p:sp>
        <p:nvSpPr>
          <p:cNvPr id="4" name="Title 1"/>
          <p:cNvSpPr txBox="1">
            <a:spLocks/>
          </p:cNvSpPr>
          <p:nvPr/>
        </p:nvSpPr>
        <p:spPr>
          <a:xfrm>
            <a:off x="457200" y="550333"/>
            <a:ext cx="8229600" cy="839258"/>
          </a:xfrm>
          <a:prstGeom prst="rect">
            <a:avLst/>
          </a:prstGeom>
        </p:spPr>
        <p:txBody>
          <a:bodyPr vert="horz" lIns="91440" tIns="45720" rIns="91440" bIns="45720" rtlCol="0" anchor="ctr">
            <a:normAutofit fontScale="90000"/>
          </a:bodyPr>
          <a:lstStyle>
            <a:lvl1pPr algn="l" rtl="0" fontAlgn="base">
              <a:spcBef>
                <a:spcPct val="0"/>
              </a:spcBef>
              <a:spcAft>
                <a:spcPct val="0"/>
              </a:spcAft>
              <a:defRPr sz="4000" kern="1200" spc="-100">
                <a:solidFill>
                  <a:schemeClr val="tx2"/>
                </a:solidFill>
                <a:latin typeface="+mj-lt"/>
                <a:ea typeface="ＭＳ Ｐゴシック" pitchFamily="127" charset="-128"/>
                <a:cs typeface="ＭＳ Ｐゴシック" pitchFamily="127" charset="-128"/>
              </a:defRPr>
            </a:lvl1pPr>
            <a:lvl2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2pPr>
            <a:lvl3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3pPr>
            <a:lvl4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4pPr>
            <a:lvl5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5pPr>
            <a:lvl6pPr marL="4572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6pPr>
            <a:lvl7pPr marL="9144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7pPr>
            <a:lvl8pPr marL="13716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8pPr>
            <a:lvl9pPr marL="18288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9pPr>
          </a:lstStyle>
          <a:p>
            <a:r>
              <a:rPr lang="en-US" sz="3600" b="1" dirty="0" smtClean="0">
                <a:solidFill>
                  <a:schemeClr val="accent5">
                    <a:lumMod val="75000"/>
                  </a:schemeClr>
                </a:solidFill>
              </a:rPr>
              <a:t>Consumer Voice Public Policy Priority Areas</a:t>
            </a:r>
            <a:endParaRPr lang="en-US" sz="3600" dirty="0">
              <a:solidFill>
                <a:schemeClr val="accent5">
                  <a:lumMod val="75000"/>
                </a:schemeClr>
              </a:solidFill>
            </a:endParaRPr>
          </a:p>
        </p:txBody>
      </p:sp>
    </p:spTree>
    <p:extLst>
      <p:ext uri="{BB962C8B-B14F-4D97-AF65-F5344CB8AC3E}">
        <p14:creationId xmlns:p14="http://schemas.microsoft.com/office/powerpoint/2010/main" val="78866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376" y="2743200"/>
            <a:ext cx="8265459" cy="1819275"/>
          </a:xfrm>
        </p:spPr>
        <p:txBody>
          <a:bodyPr>
            <a:normAutofit/>
          </a:bodyPr>
          <a:lstStyle/>
          <a:p>
            <a:r>
              <a:rPr lang="en-US" sz="4000" b="1" dirty="0" smtClean="0"/>
              <a:t>The long-term care ombudsman program (LTCOP)</a:t>
            </a:r>
            <a:endParaRPr lang="en-US" sz="3800" dirty="0"/>
          </a:p>
        </p:txBody>
      </p:sp>
      <p:sp>
        <p:nvSpPr>
          <p:cNvPr id="3" name="Text Placeholder 2"/>
          <p:cNvSpPr>
            <a:spLocks noGrp="1"/>
          </p:cNvSpPr>
          <p:nvPr>
            <p:ph type="body" idx="1"/>
          </p:nvPr>
        </p:nvSpPr>
        <p:spPr>
          <a:xfrm>
            <a:off x="412376" y="4626864"/>
            <a:ext cx="8265459" cy="1500187"/>
          </a:xfrm>
        </p:spPr>
        <p:txBody>
          <a:bodyPr/>
          <a:lstStyle/>
          <a:p>
            <a:r>
              <a:rPr lang="en-US" sz="2800" i="1" dirty="0" smtClean="0"/>
              <a:t>Overview of the History, Role, and Responsibilities</a:t>
            </a:r>
          </a:p>
          <a:p>
            <a:endParaRPr lang="en-US" dirty="0"/>
          </a:p>
        </p:txBody>
      </p:sp>
      <p:pic>
        <p:nvPicPr>
          <p:cNvPr id="4" name="Picture 4" descr="NORClogo"/>
          <p:cNvPicPr>
            <a:picLocks noChangeAspect="1" noChangeArrowheads="1"/>
          </p:cNvPicPr>
          <p:nvPr/>
        </p:nvPicPr>
        <p:blipFill>
          <a:blip r:embed="rId3" cstate="print"/>
          <a:srcRect/>
          <a:stretch>
            <a:fillRect/>
          </a:stretch>
        </p:blipFill>
        <p:spPr bwMode="auto">
          <a:xfrm>
            <a:off x="228600" y="721659"/>
            <a:ext cx="8686800" cy="1400175"/>
          </a:xfrm>
          <a:prstGeom prst="rect">
            <a:avLst/>
          </a:prstGeom>
          <a:noFill/>
          <a:ln w="9525">
            <a:noFill/>
            <a:miter lim="800000"/>
            <a:headEnd/>
            <a:tailEnd/>
          </a:ln>
        </p:spPr>
      </p:pic>
    </p:spTree>
    <p:extLst>
      <p:ext uri="{BB962C8B-B14F-4D97-AF65-F5344CB8AC3E}">
        <p14:creationId xmlns:p14="http://schemas.microsoft.com/office/powerpoint/2010/main" val="3470892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60648"/>
            <a:ext cx="8640959" cy="752128"/>
          </a:xfrm>
        </p:spPr>
        <p:txBody>
          <a:bodyPr>
            <a:normAutofit fontScale="90000"/>
          </a:bodyPr>
          <a:lstStyle/>
          <a:p>
            <a:r>
              <a:rPr lang="en-US" b="1" dirty="0" smtClean="0"/>
              <a:t>What is a Long-Term Care Ombudsman?</a:t>
            </a:r>
            <a:endParaRPr lang="en-US" b="1" dirty="0"/>
          </a:p>
        </p:txBody>
      </p:sp>
      <p:sp>
        <p:nvSpPr>
          <p:cNvPr id="3" name="Content Placeholder 2"/>
          <p:cNvSpPr>
            <a:spLocks noGrp="1"/>
          </p:cNvSpPr>
          <p:nvPr>
            <p:ph sz="quarter" idx="1"/>
          </p:nvPr>
        </p:nvSpPr>
        <p:spPr>
          <a:xfrm>
            <a:off x="358588" y="1412776"/>
            <a:ext cx="8461883" cy="4824536"/>
          </a:xfrm>
        </p:spPr>
        <p:txBody>
          <a:bodyPr/>
          <a:lstStyle/>
          <a:p>
            <a:r>
              <a:rPr lang="en-US" dirty="0" smtClean="0"/>
              <a:t>A Long-Term Care Ombudsman (LTCO) is a </a:t>
            </a:r>
            <a:r>
              <a:rPr lang="en-US" u="sng" dirty="0" smtClean="0"/>
              <a:t>resident</a:t>
            </a:r>
            <a:r>
              <a:rPr lang="en-US" dirty="0" smtClean="0"/>
              <a:t> advocate.</a:t>
            </a:r>
          </a:p>
          <a:p>
            <a:pPr>
              <a:buNone/>
            </a:pPr>
            <a:endParaRPr lang="en-US" dirty="0" smtClean="0"/>
          </a:p>
          <a:p>
            <a:r>
              <a:rPr lang="en-US" dirty="0" smtClean="0"/>
              <a:t>LTCO advocate for quality of care and quality of life of residents in long-term care (nursing homes, board and care/assisted living, other similar adult care facilities). </a:t>
            </a:r>
          </a:p>
          <a:p>
            <a:endParaRPr lang="en-US" dirty="0">
              <a:latin typeface="+mj-lt"/>
              <a:cs typeface="Calibri" pitchFamily="34" charset="0"/>
            </a:endParaRPr>
          </a:p>
          <a:p>
            <a:r>
              <a:rPr lang="en-US" dirty="0" smtClean="0"/>
              <a:t>LTCO provisions in the Older </a:t>
            </a:r>
            <a:r>
              <a:rPr lang="en-US" dirty="0"/>
              <a:t>Americans Act (OAA</a:t>
            </a:r>
            <a:r>
              <a:rPr lang="en-US" dirty="0" smtClean="0"/>
              <a:t>) </a:t>
            </a:r>
            <a:r>
              <a:rPr lang="en-US" dirty="0"/>
              <a:t>include</a:t>
            </a:r>
            <a:r>
              <a:rPr lang="en-US" dirty="0" smtClean="0"/>
              <a:t>:</a:t>
            </a:r>
          </a:p>
          <a:p>
            <a:pPr lvl="1"/>
            <a:r>
              <a:rPr lang="en-US" dirty="0" smtClean="0"/>
              <a:t>Investigate and resolve complaints </a:t>
            </a:r>
          </a:p>
          <a:p>
            <a:pPr lvl="1"/>
            <a:r>
              <a:rPr lang="en-US" dirty="0" smtClean="0"/>
              <a:t>Provide information to residents, families, staff (e.g. residents’ rights)</a:t>
            </a:r>
          </a:p>
          <a:p>
            <a:pPr lvl="1"/>
            <a:r>
              <a:rPr lang="en-US" dirty="0" smtClean="0"/>
              <a:t>Advocate for systemic changes to improve residents’ care and quality of life. </a:t>
            </a:r>
          </a:p>
          <a:p>
            <a:pPr marL="274637" lvl="1" indent="0">
              <a:buNone/>
            </a:pPr>
            <a:endParaRPr lang="en-US" dirty="0" smtClean="0"/>
          </a:p>
          <a:p>
            <a:pPr lvl="1"/>
            <a:endParaRPr lang="en-US" dirty="0"/>
          </a:p>
          <a:p>
            <a:endParaRPr lang="en-US" dirty="0" smtClean="0">
              <a:latin typeface="+mj-lt"/>
              <a:cs typeface="Calibri" pitchFamily="34" charset="0"/>
            </a:endParaRPr>
          </a:p>
          <a:p>
            <a:endParaRPr lang="en-US" dirty="0">
              <a:latin typeface="+mj-lt"/>
              <a:cs typeface="Calibri" pitchFamily="34" charset="0"/>
            </a:endParaRPr>
          </a:p>
          <a:p>
            <a:endParaRPr lang="en-US" dirty="0" smtClean="0">
              <a:latin typeface="+mj-lt"/>
              <a:cs typeface="Calibri" pitchFamily="34" charset="0"/>
            </a:endParaRPr>
          </a:p>
        </p:txBody>
      </p:sp>
    </p:spTree>
    <p:extLst>
      <p:ext uri="{BB962C8B-B14F-4D97-AF65-F5344CB8AC3E}">
        <p14:creationId xmlns:p14="http://schemas.microsoft.com/office/powerpoint/2010/main" val="2661954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385762"/>
            <a:ext cx="8534400" cy="996727"/>
          </a:xfrm>
        </p:spPr>
        <p:txBody>
          <a:bodyPr>
            <a:normAutofit fontScale="90000"/>
          </a:bodyPr>
          <a:lstStyle/>
          <a:p>
            <a:r>
              <a:rPr lang="en-US" sz="3200" b="1" dirty="0" smtClean="0"/>
              <a:t>History of the Long-Term Care Ombudsman Program (LTCOP)</a:t>
            </a:r>
            <a:endParaRPr lang="en-US" sz="32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09054340"/>
              </p:ext>
            </p:extLst>
          </p:nvPr>
        </p:nvGraphicFramePr>
        <p:xfrm>
          <a:off x="301625" y="1527175"/>
          <a:ext cx="8504238" cy="4959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7604780"/>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KeckSchoolofMedicin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KeckSchoolofMedicin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larity">
  <a:themeElements>
    <a:clrScheme name="NORC">
      <a:dk1>
        <a:srgbClr val="002060"/>
      </a:dk1>
      <a:lt1>
        <a:sysClr val="window" lastClr="FFFFFF"/>
      </a:lt1>
      <a:dk2>
        <a:srgbClr val="002060"/>
      </a:dk2>
      <a:lt2>
        <a:srgbClr val="E3DED1"/>
      </a:lt2>
      <a:accent1>
        <a:srgbClr val="8AB833"/>
      </a:accent1>
      <a:accent2>
        <a:srgbClr val="8AB833"/>
      </a:accent2>
      <a:accent3>
        <a:srgbClr val="C0CF3A"/>
      </a:accent3>
      <a:accent4>
        <a:srgbClr val="029676"/>
      </a:accent4>
      <a:accent5>
        <a:srgbClr val="4AB5C4"/>
      </a:accent5>
      <a:accent6>
        <a:srgbClr val="0989B1"/>
      </a:accent6>
      <a:hlink>
        <a:srgbClr val="0000CC"/>
      </a:hlink>
      <a:folHlink>
        <a:srgbClr val="BA6906"/>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16086</TotalTime>
  <Words>2585</Words>
  <Application>Microsoft Office PowerPoint</Application>
  <PresentationFormat>On-screen Show (4:3)</PresentationFormat>
  <Paragraphs>239</Paragraphs>
  <Slides>22</Slides>
  <Notes>16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22</vt:i4>
      </vt:variant>
    </vt:vector>
  </HeadingPairs>
  <TitlesOfParts>
    <vt:vector size="31" baseType="lpstr">
      <vt:lpstr>MS PGothic</vt:lpstr>
      <vt:lpstr>Adobe Caslon Pro</vt:lpstr>
      <vt:lpstr>Arial</vt:lpstr>
      <vt:lpstr>Calibri</vt:lpstr>
      <vt:lpstr>Frutiger 55 Roman</vt:lpstr>
      <vt:lpstr>Palatino Linotype</vt:lpstr>
      <vt:lpstr>KeckSchoolofMedicine-2</vt:lpstr>
      <vt:lpstr>1_KeckSchoolofMedicine-2</vt:lpstr>
      <vt:lpstr>1_Clarity</vt:lpstr>
      <vt:lpstr>Advocates for residents’ rights</vt:lpstr>
      <vt:lpstr>PowerPoint Presentation</vt:lpstr>
      <vt:lpstr>Our Vision</vt:lpstr>
      <vt:lpstr>Consumer Voice’s Mission: To represent consumers at the national level for quality long-term care, services, and supports</vt:lpstr>
      <vt:lpstr>Consumer Voice Public Policy Agenda</vt:lpstr>
      <vt:lpstr>PowerPoint Presentation</vt:lpstr>
      <vt:lpstr>The long-term care ombudsman program (LTCOP)</vt:lpstr>
      <vt:lpstr>What is a Long-Term Care Ombudsman?</vt:lpstr>
      <vt:lpstr>History of the Long-Term Care Ombudsman Program (LTCOP)</vt:lpstr>
      <vt:lpstr>LTCOP Responsibilities</vt:lpstr>
      <vt:lpstr>PowerPoint Presentation</vt:lpstr>
      <vt:lpstr>PowerPoint Presentation</vt:lpstr>
      <vt:lpstr>State LTCO Programs</vt:lpstr>
      <vt:lpstr>State LTCO Programs</vt:lpstr>
      <vt:lpstr>LTCO Complaint Investigation</vt:lpstr>
      <vt:lpstr>LTCO Complaint Investigation</vt:lpstr>
      <vt:lpstr>Type of Complaints</vt:lpstr>
      <vt:lpstr>How to Contact the LTCOP</vt:lpstr>
      <vt:lpstr>Residents’ Rights Month</vt:lpstr>
      <vt:lpstr>2015</vt:lpstr>
      <vt:lpstr>2016 Residents’ Rights Month</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Abuse &amp; Neglect of  Nursing Home Residents:  What are we doing about it?</dc:title>
  <dc:creator>Lori Smetanka</dc:creator>
  <cp:lastModifiedBy>Katie Kohler</cp:lastModifiedBy>
  <cp:revision>659</cp:revision>
  <cp:lastPrinted>2014-03-05T18:59:21Z</cp:lastPrinted>
  <dcterms:created xsi:type="dcterms:W3CDTF">2013-03-03T14:32:33Z</dcterms:created>
  <dcterms:modified xsi:type="dcterms:W3CDTF">2017-02-10T15:36:48Z</dcterms:modified>
</cp:coreProperties>
</file>