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7" r:id="rId2"/>
    <p:sldId id="266" r:id="rId3"/>
    <p:sldId id="267" r:id="rId4"/>
    <p:sldId id="338" r:id="rId5"/>
    <p:sldId id="259" r:id="rId6"/>
    <p:sldId id="349" r:id="rId7"/>
    <p:sldId id="350" r:id="rId8"/>
    <p:sldId id="490" r:id="rId9"/>
    <p:sldId id="352" r:id="rId10"/>
    <p:sldId id="354" r:id="rId11"/>
    <p:sldId id="355" r:id="rId12"/>
    <p:sldId id="478" r:id="rId13"/>
    <p:sldId id="479" r:id="rId14"/>
    <p:sldId id="480" r:id="rId15"/>
    <p:sldId id="481" r:id="rId16"/>
    <p:sldId id="485" r:id="rId17"/>
    <p:sldId id="357" r:id="rId18"/>
    <p:sldId id="356" r:id="rId19"/>
    <p:sldId id="358" r:id="rId20"/>
    <p:sldId id="359" r:id="rId21"/>
    <p:sldId id="360" r:id="rId22"/>
    <p:sldId id="362" r:id="rId23"/>
    <p:sldId id="486" r:id="rId24"/>
    <p:sldId id="363" r:id="rId25"/>
    <p:sldId id="366" r:id="rId26"/>
    <p:sldId id="476" r:id="rId27"/>
    <p:sldId id="364" r:id="rId28"/>
    <p:sldId id="367" r:id="rId29"/>
    <p:sldId id="482" r:id="rId30"/>
    <p:sldId id="369" r:id="rId31"/>
    <p:sldId id="370" r:id="rId32"/>
    <p:sldId id="378" r:id="rId33"/>
    <p:sldId id="371" r:id="rId34"/>
    <p:sldId id="372" r:id="rId35"/>
    <p:sldId id="301" r:id="rId36"/>
    <p:sldId id="374" r:id="rId37"/>
    <p:sldId id="375" r:id="rId38"/>
    <p:sldId id="376" r:id="rId39"/>
    <p:sldId id="396" r:id="rId40"/>
    <p:sldId id="397" r:id="rId41"/>
    <p:sldId id="401" r:id="rId42"/>
    <p:sldId id="402" r:id="rId43"/>
    <p:sldId id="399" r:id="rId44"/>
    <p:sldId id="404" r:id="rId45"/>
    <p:sldId id="405" r:id="rId46"/>
    <p:sldId id="406" r:id="rId47"/>
    <p:sldId id="407" r:id="rId48"/>
    <p:sldId id="409" r:id="rId49"/>
    <p:sldId id="489" r:id="rId50"/>
    <p:sldId id="408" r:id="rId51"/>
    <p:sldId id="410" r:id="rId52"/>
    <p:sldId id="411" r:id="rId53"/>
    <p:sldId id="412" r:id="rId54"/>
    <p:sldId id="413" r:id="rId55"/>
    <p:sldId id="414" r:id="rId56"/>
    <p:sldId id="415" r:id="rId57"/>
    <p:sldId id="460" r:id="rId58"/>
    <p:sldId id="461" r:id="rId59"/>
    <p:sldId id="462" r:id="rId60"/>
    <p:sldId id="463" r:id="rId61"/>
    <p:sldId id="464" r:id="rId62"/>
    <p:sldId id="465" r:id="rId63"/>
    <p:sldId id="466" r:id="rId64"/>
    <p:sldId id="467" r:id="rId65"/>
    <p:sldId id="468" r:id="rId66"/>
    <p:sldId id="470" r:id="rId67"/>
    <p:sldId id="469" r:id="rId68"/>
    <p:sldId id="471" r:id="rId69"/>
    <p:sldId id="472" r:id="rId70"/>
    <p:sldId id="473" r:id="rId71"/>
    <p:sldId id="260" r:id="rId72"/>
    <p:sldId id="488" r:id="rId73"/>
    <p:sldId id="263" r:id="rId74"/>
    <p:sldId id="26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Gordon" initials="KG" lastIdx="51" clrIdx="0">
    <p:extLst>
      <p:ext uri="{19B8F6BF-5375-455C-9EA6-DF929625EA0E}">
        <p15:presenceInfo xmlns:p15="http://schemas.microsoft.com/office/powerpoint/2012/main" userId="e6bb3cebef18fd4d" providerId="Windows Live"/>
      </p:ext>
    </p:extLst>
  </p:cmAuthor>
  <p:cmAuthor id="2" name="Katie Kohler" initials="KK" lastIdx="5" clrIdx="1">
    <p:extLst>
      <p:ext uri="{19B8F6BF-5375-455C-9EA6-DF929625EA0E}">
        <p15:presenceInfo xmlns:p15="http://schemas.microsoft.com/office/powerpoint/2012/main" userId="Katie Kohler" providerId="None"/>
      </p:ext>
    </p:extLst>
  </p:cmAuthor>
  <p:cmAuthor id="3" name="Deanna Okrent" initials="DO" lastIdx="3" clrIdx="2">
    <p:extLst>
      <p:ext uri="{19B8F6BF-5375-455C-9EA6-DF929625EA0E}">
        <p15:presenceInfo xmlns:p15="http://schemas.microsoft.com/office/powerpoint/2012/main" userId="8100b05989bf6287" providerId="Windows Live"/>
      </p:ext>
    </p:extLst>
  </p:cmAuthor>
  <p:cmAuthor id="4" name="Carol Scott" initials="CS" lastIdx="1" clrIdx="3">
    <p:extLst>
      <p:ext uri="{19B8F6BF-5375-455C-9EA6-DF929625EA0E}">
        <p15:presenceInfo xmlns:p15="http://schemas.microsoft.com/office/powerpoint/2012/main" userId="Carol Sc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1325" autoAdjust="0"/>
  </p:normalViewPr>
  <p:slideViewPr>
    <p:cSldViewPr snapToGrid="0">
      <p:cViewPr varScale="1">
        <p:scale>
          <a:sx n="41" d="100"/>
          <a:sy n="41" d="100"/>
        </p:scale>
        <p:origin x="1512" y="24"/>
      </p:cViewPr>
      <p:guideLst/>
    </p:cSldViewPr>
  </p:slideViewPr>
  <p:outlineViewPr>
    <p:cViewPr>
      <p:scale>
        <a:sx n="33" d="100"/>
        <a:sy n="33" d="100"/>
      </p:scale>
      <p:origin x="0" y="-80760"/>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ty Overall-Laib" userId="bc07e668652b26ae" providerId="LiveId" clId="{4C068115-3F0B-47FC-BA91-B87431D859F1}"/>
    <pc:docChg chg="custSel modSld">
      <pc:chgData name="Amity Overall-Laib" userId="bc07e668652b26ae" providerId="LiveId" clId="{4C068115-3F0B-47FC-BA91-B87431D859F1}" dt="2022-01-19T05:55:53.914" v="407" actId="114"/>
      <pc:docMkLst>
        <pc:docMk/>
      </pc:docMkLst>
      <pc:sldChg chg="modSp mod">
        <pc:chgData name="Amity Overall-Laib" userId="bc07e668652b26ae" providerId="LiveId" clId="{4C068115-3F0B-47FC-BA91-B87431D859F1}" dt="2022-01-19T05:55:53.914" v="407" actId="114"/>
        <pc:sldMkLst>
          <pc:docMk/>
          <pc:sldMk cId="3333099541" sldId="257"/>
        </pc:sldMkLst>
        <pc:spChg chg="mod">
          <ac:chgData name="Amity Overall-Laib" userId="bc07e668652b26ae" providerId="LiveId" clId="{4C068115-3F0B-47FC-BA91-B87431D859F1}" dt="2022-01-19T05:55:53.914" v="407" actId="114"/>
          <ac:spMkLst>
            <pc:docMk/>
            <pc:sldMk cId="3333099541" sldId="257"/>
            <ac:spMk id="2" creationId="{00000000-0000-0000-0000-000000000000}"/>
          </ac:spMkLst>
        </pc:spChg>
      </pc:sldChg>
      <pc:sldChg chg="modSp mod modNotesTx">
        <pc:chgData name="Amity Overall-Laib" userId="bc07e668652b26ae" providerId="LiveId" clId="{4C068115-3F0B-47FC-BA91-B87431D859F1}" dt="2022-01-17T06:08:46.133" v="389" actId="20577"/>
        <pc:sldMkLst>
          <pc:docMk/>
          <pc:sldMk cId="1102155408" sldId="267"/>
        </pc:sldMkLst>
        <pc:spChg chg="mod">
          <ac:chgData name="Amity Overall-Laib" userId="bc07e668652b26ae" providerId="LiveId" clId="{4C068115-3F0B-47FC-BA91-B87431D859F1}" dt="2022-01-17T06:08:24.846" v="387" actId="20577"/>
          <ac:spMkLst>
            <pc:docMk/>
            <pc:sldMk cId="1102155408" sldId="267"/>
            <ac:spMk id="5" creationId="{00000000-0000-0000-0000-000000000000}"/>
          </ac:spMkLst>
        </pc:spChg>
      </pc:sldChg>
      <pc:sldChg chg="modNotesTx">
        <pc:chgData name="Amity Overall-Laib" userId="bc07e668652b26ae" providerId="LiveId" clId="{4C068115-3F0B-47FC-BA91-B87431D859F1}" dt="2022-01-13T18:33:37.724" v="46" actId="20577"/>
        <pc:sldMkLst>
          <pc:docMk/>
          <pc:sldMk cId="3503118386" sldId="354"/>
        </pc:sldMkLst>
      </pc:sldChg>
      <pc:sldChg chg="modNotesTx">
        <pc:chgData name="Amity Overall-Laib" userId="bc07e668652b26ae" providerId="LiveId" clId="{4C068115-3F0B-47FC-BA91-B87431D859F1}" dt="2022-01-13T18:19:17.016" v="1" actId="20577"/>
        <pc:sldMkLst>
          <pc:docMk/>
          <pc:sldMk cId="3332023262" sldId="355"/>
        </pc:sldMkLst>
      </pc:sldChg>
      <pc:sldChg chg="modNotesTx">
        <pc:chgData name="Amity Overall-Laib" userId="bc07e668652b26ae" providerId="LiveId" clId="{4C068115-3F0B-47FC-BA91-B87431D859F1}" dt="2022-01-13T18:22:19.907" v="6" actId="313"/>
        <pc:sldMkLst>
          <pc:docMk/>
          <pc:sldMk cId="3916377099" sldId="369"/>
        </pc:sldMkLst>
      </pc:sldChg>
      <pc:sldChg chg="modNotesTx">
        <pc:chgData name="Amity Overall-Laib" userId="bc07e668652b26ae" providerId="LiveId" clId="{4C068115-3F0B-47FC-BA91-B87431D859F1}" dt="2022-01-13T18:23:14.098" v="9" actId="313"/>
        <pc:sldMkLst>
          <pc:docMk/>
          <pc:sldMk cId="2990628288" sldId="375"/>
        </pc:sldMkLst>
      </pc:sldChg>
      <pc:sldChg chg="modNotesTx">
        <pc:chgData name="Amity Overall-Laib" userId="bc07e668652b26ae" providerId="LiveId" clId="{4C068115-3F0B-47FC-BA91-B87431D859F1}" dt="2022-01-13T18:27:11.617" v="13" actId="20577"/>
        <pc:sldMkLst>
          <pc:docMk/>
          <pc:sldMk cId="3175610864" sldId="376"/>
        </pc:sldMkLst>
      </pc:sldChg>
      <pc:sldChg chg="modNotesTx">
        <pc:chgData name="Amity Overall-Laib" userId="bc07e668652b26ae" providerId="LiveId" clId="{4C068115-3F0B-47FC-BA91-B87431D859F1}" dt="2022-01-13T18:29:16.451" v="29" actId="20577"/>
        <pc:sldMkLst>
          <pc:docMk/>
          <pc:sldMk cId="3667935302" sldId="399"/>
        </pc:sldMkLst>
      </pc:sldChg>
      <pc:sldChg chg="modSp mod">
        <pc:chgData name="Amity Overall-Laib" userId="bc07e668652b26ae" providerId="LiveId" clId="{4C068115-3F0B-47FC-BA91-B87431D859F1}" dt="2022-01-13T21:53:19.495" v="249" actId="20577"/>
        <pc:sldMkLst>
          <pc:docMk/>
          <pc:sldMk cId="767169888" sldId="401"/>
        </pc:sldMkLst>
        <pc:spChg chg="mod">
          <ac:chgData name="Amity Overall-Laib" userId="bc07e668652b26ae" providerId="LiveId" clId="{4C068115-3F0B-47FC-BA91-B87431D859F1}" dt="2022-01-13T21:53:19.495" v="249" actId="20577"/>
          <ac:spMkLst>
            <pc:docMk/>
            <pc:sldMk cId="767169888" sldId="401"/>
            <ac:spMk id="3" creationId="{51E050CA-F404-476E-A8FA-3B2DD72AD3F2}"/>
          </ac:spMkLst>
        </pc:spChg>
      </pc:sldChg>
      <pc:sldChg chg="modNotesTx">
        <pc:chgData name="Amity Overall-Laib" userId="bc07e668652b26ae" providerId="LiveId" clId="{4C068115-3F0B-47FC-BA91-B87431D859F1}" dt="2022-01-13T18:29:42.237" v="37" actId="20577"/>
        <pc:sldMkLst>
          <pc:docMk/>
          <pc:sldMk cId="2125522533" sldId="406"/>
        </pc:sldMkLst>
      </pc:sldChg>
      <pc:sldChg chg="modNotesTx">
        <pc:chgData name="Amity Overall-Laib" userId="bc07e668652b26ae" providerId="LiveId" clId="{4C068115-3F0B-47FC-BA91-B87431D859F1}" dt="2022-01-13T18:29:54.283" v="45" actId="20577"/>
        <pc:sldMkLst>
          <pc:docMk/>
          <pc:sldMk cId="847683734" sldId="407"/>
        </pc:sldMkLst>
      </pc:sldChg>
      <pc:sldChg chg="modNotesTx">
        <pc:chgData name="Amity Overall-Laib" userId="bc07e668652b26ae" providerId="LiveId" clId="{4C068115-3F0B-47FC-BA91-B87431D859F1}" dt="2022-01-13T18:35:55.084" v="48"/>
        <pc:sldMkLst>
          <pc:docMk/>
          <pc:sldMk cId="438811196" sldId="408"/>
        </pc:sldMkLst>
      </pc:sldChg>
      <pc:sldChg chg="modNotesTx">
        <pc:chgData name="Amity Overall-Laib" userId="bc07e668652b26ae" providerId="LiveId" clId="{4C068115-3F0B-47FC-BA91-B87431D859F1}" dt="2022-01-13T20:51:42.939" v="49" actId="20577"/>
        <pc:sldMkLst>
          <pc:docMk/>
          <pc:sldMk cId="1198447719" sldId="409"/>
        </pc:sldMkLst>
      </pc:sldChg>
      <pc:sldChg chg="modSp mod">
        <pc:chgData name="Amity Overall-Laib" userId="bc07e668652b26ae" providerId="LiveId" clId="{4C068115-3F0B-47FC-BA91-B87431D859F1}" dt="2022-01-13T21:52:17.922" v="152" actId="20577"/>
        <pc:sldMkLst>
          <pc:docMk/>
          <pc:sldMk cId="1765364539" sldId="410"/>
        </pc:sldMkLst>
        <pc:spChg chg="mod">
          <ac:chgData name="Amity Overall-Laib" userId="bc07e668652b26ae" providerId="LiveId" clId="{4C068115-3F0B-47FC-BA91-B87431D859F1}" dt="2022-01-13T21:52:17.922" v="152" actId="20577"/>
          <ac:spMkLst>
            <pc:docMk/>
            <pc:sldMk cId="1765364539" sldId="410"/>
            <ac:spMk id="2" creationId="{B30AC90E-471A-4FF3-8654-C00DE11F1FBE}"/>
          </ac:spMkLst>
        </pc:spChg>
      </pc:sldChg>
      <pc:sldChg chg="modSp mod modNotesTx">
        <pc:chgData name="Amity Overall-Laib" userId="bc07e668652b26ae" providerId="LiveId" clId="{4C068115-3F0B-47FC-BA91-B87431D859F1}" dt="2022-01-13T20:53:15.429" v="58" actId="20577"/>
        <pc:sldMkLst>
          <pc:docMk/>
          <pc:sldMk cId="3546678970" sldId="412"/>
        </pc:sldMkLst>
        <pc:spChg chg="mod">
          <ac:chgData name="Amity Overall-Laib" userId="bc07e668652b26ae" providerId="LiveId" clId="{4C068115-3F0B-47FC-BA91-B87431D859F1}" dt="2022-01-13T20:53:00.257" v="50" actId="12"/>
          <ac:spMkLst>
            <pc:docMk/>
            <pc:sldMk cId="3546678970" sldId="412"/>
            <ac:spMk id="3" creationId="{D5B17FF3-9610-438D-BBD5-312A8BADD90D}"/>
          </ac:spMkLst>
        </pc:spChg>
      </pc:sldChg>
      <pc:sldChg chg="modNotesTx">
        <pc:chgData name="Amity Overall-Laib" userId="bc07e668652b26ae" providerId="LiveId" clId="{4C068115-3F0B-47FC-BA91-B87431D859F1}" dt="2022-01-13T21:51:59.588" v="81" actId="20577"/>
        <pc:sldMkLst>
          <pc:docMk/>
          <pc:sldMk cId="3250468592" sldId="4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7127F-6C98-4BCB-93B0-2CB4AFBA9EF5}"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58D0C9DA-8DF5-42C6-9611-495341484ED2}">
      <dgm:prSet phldrT="[Text]"/>
      <dgm:spPr/>
      <dgm:t>
        <a:bodyPr/>
        <a:lstStyle/>
        <a:p>
          <a:r>
            <a:rPr lang="en-US" dirty="0"/>
            <a:t>Traditional Care</a:t>
          </a:r>
        </a:p>
      </dgm:t>
    </dgm:pt>
    <dgm:pt modelId="{E4BB1440-FCA6-4FE0-AA54-34D65419D458}" type="parTrans" cxnId="{D381485B-E643-4E03-952F-23C64C9B7939}">
      <dgm:prSet/>
      <dgm:spPr/>
      <dgm:t>
        <a:bodyPr/>
        <a:lstStyle/>
        <a:p>
          <a:endParaRPr lang="en-US"/>
        </a:p>
      </dgm:t>
    </dgm:pt>
    <dgm:pt modelId="{B7B1C61E-3902-4FD8-A81B-5693FEEA2A8F}" type="sibTrans" cxnId="{D381485B-E643-4E03-952F-23C64C9B7939}">
      <dgm:prSet/>
      <dgm:spPr/>
      <dgm:t>
        <a:bodyPr/>
        <a:lstStyle/>
        <a:p>
          <a:endParaRPr lang="en-US"/>
        </a:p>
      </dgm:t>
    </dgm:pt>
    <dgm:pt modelId="{1790F609-40FE-4F45-AA00-9B20F7B8C22D}">
      <dgm:prSet phldrT="[Text]"/>
      <dgm:spPr>
        <a:solidFill>
          <a:schemeClr val="accent4">
            <a:lumMod val="75000"/>
          </a:schemeClr>
        </a:solidFill>
      </dgm:spPr>
      <dgm:t>
        <a:bodyPr/>
        <a:lstStyle/>
        <a:p>
          <a:r>
            <a:rPr lang="en-US" dirty="0"/>
            <a:t>Place to die</a:t>
          </a:r>
        </a:p>
      </dgm:t>
    </dgm:pt>
    <dgm:pt modelId="{1757EB34-D64C-499D-A6EA-684EA70D0370}" type="parTrans" cxnId="{814DA03C-640B-4CF8-868F-F2B71884BFC0}">
      <dgm:prSet/>
      <dgm:spPr/>
      <dgm:t>
        <a:bodyPr/>
        <a:lstStyle/>
        <a:p>
          <a:endParaRPr lang="en-US"/>
        </a:p>
      </dgm:t>
    </dgm:pt>
    <dgm:pt modelId="{8EEABE9C-3AF4-4097-80D0-8E8FBA339234}" type="sibTrans" cxnId="{814DA03C-640B-4CF8-868F-F2B71884BFC0}">
      <dgm:prSet/>
      <dgm:spPr/>
      <dgm:t>
        <a:bodyPr/>
        <a:lstStyle/>
        <a:p>
          <a:endParaRPr lang="en-US"/>
        </a:p>
      </dgm:t>
    </dgm:pt>
    <dgm:pt modelId="{49B32C6B-EDB0-4974-97B9-C8B600AA2E64}">
      <dgm:prSet phldrT="[Text]"/>
      <dgm:spPr>
        <a:solidFill>
          <a:schemeClr val="accent4">
            <a:lumMod val="75000"/>
          </a:schemeClr>
        </a:solidFill>
      </dgm:spPr>
      <dgm:t>
        <a:bodyPr/>
        <a:lstStyle/>
        <a:p>
          <a:r>
            <a:rPr lang="en-US" dirty="0"/>
            <a:t>Different care staff</a:t>
          </a:r>
        </a:p>
      </dgm:t>
    </dgm:pt>
    <dgm:pt modelId="{39653926-8CAF-4C49-862E-9D930976ACBE}" type="parTrans" cxnId="{FCE7D15F-07FF-46EE-8C18-F8E26C0E898F}">
      <dgm:prSet/>
      <dgm:spPr/>
      <dgm:t>
        <a:bodyPr/>
        <a:lstStyle/>
        <a:p>
          <a:endParaRPr lang="en-US"/>
        </a:p>
      </dgm:t>
    </dgm:pt>
    <dgm:pt modelId="{C4DFBEF0-DCD5-4B54-8674-3DA800AFEA3F}" type="sibTrans" cxnId="{FCE7D15F-07FF-46EE-8C18-F8E26C0E898F}">
      <dgm:prSet/>
      <dgm:spPr/>
      <dgm:t>
        <a:bodyPr/>
        <a:lstStyle/>
        <a:p>
          <a:endParaRPr lang="en-US"/>
        </a:p>
      </dgm:t>
    </dgm:pt>
    <dgm:pt modelId="{78F8FEE6-8DAC-4D84-BB4D-AC7E568BCC03}">
      <dgm:prSet phldrT="[Text]"/>
      <dgm:spPr/>
      <dgm:t>
        <a:bodyPr/>
        <a:lstStyle/>
        <a:p>
          <a:r>
            <a:rPr lang="en-US" dirty="0"/>
            <a:t>Person-Centered Care </a:t>
          </a:r>
        </a:p>
      </dgm:t>
    </dgm:pt>
    <dgm:pt modelId="{F77E3250-7BD6-4E9E-B2F9-AB21DBE0A43A}" type="parTrans" cxnId="{AB68F679-DF27-4F9A-B843-8467EA5F6162}">
      <dgm:prSet/>
      <dgm:spPr/>
      <dgm:t>
        <a:bodyPr/>
        <a:lstStyle/>
        <a:p>
          <a:endParaRPr lang="en-US"/>
        </a:p>
      </dgm:t>
    </dgm:pt>
    <dgm:pt modelId="{9FC69B81-3512-4DE6-BF46-7015BCA90078}" type="sibTrans" cxnId="{AB68F679-DF27-4F9A-B843-8467EA5F6162}">
      <dgm:prSet/>
      <dgm:spPr/>
      <dgm:t>
        <a:bodyPr/>
        <a:lstStyle/>
        <a:p>
          <a:endParaRPr lang="en-US"/>
        </a:p>
      </dgm:t>
    </dgm:pt>
    <dgm:pt modelId="{D604C46A-D608-4498-B1DC-4546B42ABE8E}">
      <dgm:prSet phldrT="[Text]"/>
      <dgm:spPr/>
      <dgm:t>
        <a:bodyPr/>
        <a:lstStyle/>
        <a:p>
          <a:r>
            <a:rPr lang="en-US" dirty="0"/>
            <a:t>Celebrations</a:t>
          </a:r>
        </a:p>
      </dgm:t>
    </dgm:pt>
    <dgm:pt modelId="{7A608537-1DA9-4FC8-ADE2-BFEC99249ADC}" type="parTrans" cxnId="{AA9B58E9-1188-40C2-94F5-A677C30EC3E5}">
      <dgm:prSet/>
      <dgm:spPr/>
      <dgm:t>
        <a:bodyPr/>
        <a:lstStyle/>
        <a:p>
          <a:endParaRPr lang="en-US"/>
        </a:p>
      </dgm:t>
    </dgm:pt>
    <dgm:pt modelId="{D0C18C1D-568F-43EE-B6C2-1CC1DBC09CC2}" type="sibTrans" cxnId="{AA9B58E9-1188-40C2-94F5-A677C30EC3E5}">
      <dgm:prSet/>
      <dgm:spPr/>
      <dgm:t>
        <a:bodyPr/>
        <a:lstStyle/>
        <a:p>
          <a:endParaRPr lang="en-US"/>
        </a:p>
      </dgm:t>
    </dgm:pt>
    <dgm:pt modelId="{F9D5C6F7-B389-4167-B4F2-8938FFD54878}">
      <dgm:prSet phldrT="[Text]"/>
      <dgm:spPr/>
      <dgm:t>
        <a:bodyPr/>
        <a:lstStyle/>
        <a:p>
          <a:r>
            <a:rPr lang="en-US" dirty="0"/>
            <a:t>Same staff assignments</a:t>
          </a:r>
        </a:p>
      </dgm:t>
    </dgm:pt>
    <dgm:pt modelId="{F6CA9E44-1216-4785-A7FD-80E522B0BD89}" type="parTrans" cxnId="{8D7FBE3D-783B-46D6-94B1-F7C56905F933}">
      <dgm:prSet/>
      <dgm:spPr/>
      <dgm:t>
        <a:bodyPr/>
        <a:lstStyle/>
        <a:p>
          <a:endParaRPr lang="en-US"/>
        </a:p>
      </dgm:t>
    </dgm:pt>
    <dgm:pt modelId="{438DD80C-CC1B-4217-B0A7-FE4437B6D446}" type="sibTrans" cxnId="{8D7FBE3D-783B-46D6-94B1-F7C56905F933}">
      <dgm:prSet/>
      <dgm:spPr/>
      <dgm:t>
        <a:bodyPr/>
        <a:lstStyle/>
        <a:p>
          <a:endParaRPr lang="en-US"/>
        </a:p>
      </dgm:t>
    </dgm:pt>
    <dgm:pt modelId="{B1C6C4C4-3A12-456D-8E9C-9AD40D88118B}">
      <dgm:prSet phldrT="[Text]"/>
      <dgm:spPr/>
      <dgm:t>
        <a:bodyPr/>
        <a:lstStyle/>
        <a:p>
          <a:r>
            <a:rPr lang="en-US" dirty="0"/>
            <a:t>Residents choose their schedules</a:t>
          </a:r>
        </a:p>
      </dgm:t>
    </dgm:pt>
    <dgm:pt modelId="{88CAEB86-104F-45EF-84F9-AAE478CC6685}" type="parTrans" cxnId="{6690E58C-46C0-4381-9662-8ABD861040B8}">
      <dgm:prSet/>
      <dgm:spPr/>
      <dgm:t>
        <a:bodyPr/>
        <a:lstStyle/>
        <a:p>
          <a:endParaRPr lang="en-US"/>
        </a:p>
      </dgm:t>
    </dgm:pt>
    <dgm:pt modelId="{8DE9138C-9AF7-42EA-95E5-9FD4A00DFEEA}" type="sibTrans" cxnId="{6690E58C-46C0-4381-9662-8ABD861040B8}">
      <dgm:prSet/>
      <dgm:spPr/>
      <dgm:t>
        <a:bodyPr/>
        <a:lstStyle/>
        <a:p>
          <a:endParaRPr lang="en-US"/>
        </a:p>
      </dgm:t>
    </dgm:pt>
    <dgm:pt modelId="{7CB0CB95-313B-4B6B-85D8-CB8D48D0B62A}">
      <dgm:prSet phldrT="[Text]"/>
      <dgm:spPr/>
      <dgm:t>
        <a:bodyPr/>
        <a:lstStyle/>
        <a:p>
          <a:endParaRPr lang="en-US"/>
        </a:p>
      </dgm:t>
    </dgm:pt>
    <dgm:pt modelId="{C481D121-41DA-446C-B9A7-53EAC9818561}" type="parTrans" cxnId="{93F6D29C-511A-4A52-84CB-69BE23102F90}">
      <dgm:prSet/>
      <dgm:spPr/>
      <dgm:t>
        <a:bodyPr/>
        <a:lstStyle/>
        <a:p>
          <a:endParaRPr lang="en-US"/>
        </a:p>
      </dgm:t>
    </dgm:pt>
    <dgm:pt modelId="{45A43A55-BD8A-43BF-92EF-3AF2A17C5826}" type="sibTrans" cxnId="{93F6D29C-511A-4A52-84CB-69BE23102F90}">
      <dgm:prSet/>
      <dgm:spPr/>
      <dgm:t>
        <a:bodyPr/>
        <a:lstStyle/>
        <a:p>
          <a:endParaRPr lang="en-US"/>
        </a:p>
      </dgm:t>
    </dgm:pt>
    <dgm:pt modelId="{956190EC-2F27-42D0-8808-F09C63D3CAD9}">
      <dgm:prSet/>
      <dgm:spPr>
        <a:solidFill>
          <a:schemeClr val="accent4">
            <a:lumMod val="75000"/>
          </a:schemeClr>
        </a:solidFill>
      </dgm:spPr>
      <dgm:t>
        <a:bodyPr/>
        <a:lstStyle/>
        <a:p>
          <a:r>
            <a:rPr lang="en-US" dirty="0"/>
            <a:t>Facility sets schedules</a:t>
          </a:r>
        </a:p>
      </dgm:t>
    </dgm:pt>
    <dgm:pt modelId="{550C679B-A700-4D68-9043-64F619CD4288}" type="parTrans" cxnId="{7F58D5D9-C98D-40A9-B276-5257AA610FFB}">
      <dgm:prSet/>
      <dgm:spPr/>
      <dgm:t>
        <a:bodyPr/>
        <a:lstStyle/>
        <a:p>
          <a:endParaRPr lang="en-US"/>
        </a:p>
      </dgm:t>
    </dgm:pt>
    <dgm:pt modelId="{A448FB85-3E93-48E4-A366-B0646ED491E6}" type="sibTrans" cxnId="{7F58D5D9-C98D-40A9-B276-5257AA610FFB}">
      <dgm:prSet/>
      <dgm:spPr/>
      <dgm:t>
        <a:bodyPr/>
        <a:lstStyle/>
        <a:p>
          <a:endParaRPr lang="en-US"/>
        </a:p>
      </dgm:t>
    </dgm:pt>
    <dgm:pt modelId="{BB602574-9827-4C30-B090-CF016AE1519B}">
      <dgm:prSet phldrT="[Text]"/>
      <dgm:spPr/>
      <dgm:t>
        <a:bodyPr/>
        <a:lstStyle/>
        <a:p>
          <a:r>
            <a:rPr lang="en-US" dirty="0"/>
            <a:t>Daily activities with purpose</a:t>
          </a:r>
        </a:p>
      </dgm:t>
    </dgm:pt>
    <dgm:pt modelId="{B7DEE317-7AB8-4368-A884-CA332A946D1F}" type="parTrans" cxnId="{083F6ECF-07E7-4A5A-93B2-CE729957532C}">
      <dgm:prSet/>
      <dgm:spPr/>
      <dgm:t>
        <a:bodyPr/>
        <a:lstStyle/>
        <a:p>
          <a:endParaRPr lang="en-US"/>
        </a:p>
      </dgm:t>
    </dgm:pt>
    <dgm:pt modelId="{7CF9E22F-0348-494B-96F1-5D7096022B6C}" type="sibTrans" cxnId="{083F6ECF-07E7-4A5A-93B2-CE729957532C}">
      <dgm:prSet/>
      <dgm:spPr/>
      <dgm:t>
        <a:bodyPr/>
        <a:lstStyle/>
        <a:p>
          <a:endParaRPr lang="en-US"/>
        </a:p>
      </dgm:t>
    </dgm:pt>
    <dgm:pt modelId="{85B30D38-5DA0-48F0-834A-E063173012AC}">
      <dgm:prSet phldrT="[Text]"/>
      <dgm:spPr/>
      <dgm:t>
        <a:bodyPr/>
        <a:lstStyle/>
        <a:p>
          <a:endParaRPr lang="en-US"/>
        </a:p>
      </dgm:t>
    </dgm:pt>
    <dgm:pt modelId="{DFBB0DBC-46F2-4D45-95F2-219869DD034C}" type="parTrans" cxnId="{1814F2A4-1917-48F2-85BF-CE8AFA2F1F79}">
      <dgm:prSet/>
      <dgm:spPr/>
      <dgm:t>
        <a:bodyPr/>
        <a:lstStyle/>
        <a:p>
          <a:endParaRPr lang="en-US"/>
        </a:p>
      </dgm:t>
    </dgm:pt>
    <dgm:pt modelId="{6CF18391-DC9F-4CA9-98C6-6F5A88685191}" type="sibTrans" cxnId="{1814F2A4-1917-48F2-85BF-CE8AFA2F1F79}">
      <dgm:prSet/>
      <dgm:spPr/>
      <dgm:t>
        <a:bodyPr/>
        <a:lstStyle/>
        <a:p>
          <a:endParaRPr lang="en-US"/>
        </a:p>
      </dgm:t>
    </dgm:pt>
    <dgm:pt modelId="{F7BBE729-E85E-4292-BF11-2F25E038C90A}" type="pres">
      <dgm:prSet presAssocID="{3D57127F-6C98-4BCB-93B0-2CB4AFBA9EF5}" presName="outerComposite" presStyleCnt="0">
        <dgm:presLayoutVars>
          <dgm:chMax val="2"/>
          <dgm:animLvl val="lvl"/>
          <dgm:resizeHandles val="exact"/>
        </dgm:presLayoutVars>
      </dgm:prSet>
      <dgm:spPr/>
    </dgm:pt>
    <dgm:pt modelId="{CA8EAC86-C1E1-4812-802E-004F101E0297}" type="pres">
      <dgm:prSet presAssocID="{3D57127F-6C98-4BCB-93B0-2CB4AFBA9EF5}" presName="dummyMaxCanvas" presStyleCnt="0"/>
      <dgm:spPr/>
    </dgm:pt>
    <dgm:pt modelId="{A72210C5-B007-4D2F-9857-D00DDA64AD52}" type="pres">
      <dgm:prSet presAssocID="{3D57127F-6C98-4BCB-93B0-2CB4AFBA9EF5}" presName="parentComposite" presStyleCnt="0"/>
      <dgm:spPr/>
    </dgm:pt>
    <dgm:pt modelId="{53A3323B-C883-4504-83A6-F541A0A90C07}" type="pres">
      <dgm:prSet presAssocID="{3D57127F-6C98-4BCB-93B0-2CB4AFBA9EF5}" presName="parent1" presStyleLbl="alignAccFollowNode1" presStyleIdx="0" presStyleCnt="4">
        <dgm:presLayoutVars>
          <dgm:chMax val="4"/>
        </dgm:presLayoutVars>
      </dgm:prSet>
      <dgm:spPr/>
    </dgm:pt>
    <dgm:pt modelId="{B3F98EB8-8430-4E7C-9FBE-84D6B8F7998D}" type="pres">
      <dgm:prSet presAssocID="{3D57127F-6C98-4BCB-93B0-2CB4AFBA9EF5}" presName="parent2" presStyleLbl="alignAccFollowNode1" presStyleIdx="1" presStyleCnt="4">
        <dgm:presLayoutVars>
          <dgm:chMax val="4"/>
        </dgm:presLayoutVars>
      </dgm:prSet>
      <dgm:spPr/>
    </dgm:pt>
    <dgm:pt modelId="{479AEB7B-D46E-4733-8750-2DA07DA36110}" type="pres">
      <dgm:prSet presAssocID="{3D57127F-6C98-4BCB-93B0-2CB4AFBA9EF5}" presName="childrenComposite" presStyleCnt="0"/>
      <dgm:spPr/>
    </dgm:pt>
    <dgm:pt modelId="{A5E2C112-26CB-4476-A73B-EC66ADFEE09E}" type="pres">
      <dgm:prSet presAssocID="{3D57127F-6C98-4BCB-93B0-2CB4AFBA9EF5}" presName="dummyMaxCanvas_ChildArea" presStyleCnt="0"/>
      <dgm:spPr/>
    </dgm:pt>
    <dgm:pt modelId="{AD587441-B78D-480F-B8BA-7774B11EA39F}" type="pres">
      <dgm:prSet presAssocID="{3D57127F-6C98-4BCB-93B0-2CB4AFBA9EF5}" presName="fulcrum" presStyleLbl="alignAccFollowNode1" presStyleIdx="2" presStyleCnt="4"/>
      <dgm:spPr/>
    </dgm:pt>
    <dgm:pt modelId="{55F40B94-DC06-4A22-9AD7-F8A8128ECB31}" type="pres">
      <dgm:prSet presAssocID="{3D57127F-6C98-4BCB-93B0-2CB4AFBA9EF5}" presName="balance_34" presStyleLbl="alignAccFollowNode1" presStyleIdx="3" presStyleCnt="4">
        <dgm:presLayoutVars>
          <dgm:bulletEnabled val="1"/>
        </dgm:presLayoutVars>
      </dgm:prSet>
      <dgm:spPr/>
    </dgm:pt>
    <dgm:pt modelId="{1F4A35D3-58DB-4BC3-A877-774E9DEF1E40}" type="pres">
      <dgm:prSet presAssocID="{3D57127F-6C98-4BCB-93B0-2CB4AFBA9EF5}" presName="right_34_1" presStyleLbl="node1" presStyleIdx="0" presStyleCnt="7">
        <dgm:presLayoutVars>
          <dgm:bulletEnabled val="1"/>
        </dgm:presLayoutVars>
      </dgm:prSet>
      <dgm:spPr/>
    </dgm:pt>
    <dgm:pt modelId="{8774607E-0CE8-4153-BB3A-08280D815582}" type="pres">
      <dgm:prSet presAssocID="{3D57127F-6C98-4BCB-93B0-2CB4AFBA9EF5}" presName="right_34_2" presStyleLbl="node1" presStyleIdx="1" presStyleCnt="7">
        <dgm:presLayoutVars>
          <dgm:bulletEnabled val="1"/>
        </dgm:presLayoutVars>
      </dgm:prSet>
      <dgm:spPr/>
    </dgm:pt>
    <dgm:pt modelId="{3B907F76-0BEC-47F5-82F6-9C002DF2B76A}" type="pres">
      <dgm:prSet presAssocID="{3D57127F-6C98-4BCB-93B0-2CB4AFBA9EF5}" presName="right_34_3" presStyleLbl="node1" presStyleIdx="2" presStyleCnt="7">
        <dgm:presLayoutVars>
          <dgm:bulletEnabled val="1"/>
        </dgm:presLayoutVars>
      </dgm:prSet>
      <dgm:spPr/>
    </dgm:pt>
    <dgm:pt modelId="{D7E6E20C-9702-4682-9892-ABDF399F2F87}" type="pres">
      <dgm:prSet presAssocID="{3D57127F-6C98-4BCB-93B0-2CB4AFBA9EF5}" presName="right_34_4" presStyleLbl="node1" presStyleIdx="3" presStyleCnt="7">
        <dgm:presLayoutVars>
          <dgm:bulletEnabled val="1"/>
        </dgm:presLayoutVars>
      </dgm:prSet>
      <dgm:spPr/>
    </dgm:pt>
    <dgm:pt modelId="{4779E915-27EB-4B1C-A433-742A87997D77}" type="pres">
      <dgm:prSet presAssocID="{3D57127F-6C98-4BCB-93B0-2CB4AFBA9EF5}" presName="left_34_1" presStyleLbl="node1" presStyleIdx="4" presStyleCnt="7">
        <dgm:presLayoutVars>
          <dgm:bulletEnabled val="1"/>
        </dgm:presLayoutVars>
      </dgm:prSet>
      <dgm:spPr/>
    </dgm:pt>
    <dgm:pt modelId="{21219A29-4305-4739-B681-90BE20741C66}" type="pres">
      <dgm:prSet presAssocID="{3D57127F-6C98-4BCB-93B0-2CB4AFBA9EF5}" presName="left_34_2" presStyleLbl="node1" presStyleIdx="5" presStyleCnt="7">
        <dgm:presLayoutVars>
          <dgm:bulletEnabled val="1"/>
        </dgm:presLayoutVars>
      </dgm:prSet>
      <dgm:spPr/>
    </dgm:pt>
    <dgm:pt modelId="{549B3AAE-3A5D-46A6-B518-195F24000F65}" type="pres">
      <dgm:prSet presAssocID="{3D57127F-6C98-4BCB-93B0-2CB4AFBA9EF5}" presName="left_34_3" presStyleLbl="node1" presStyleIdx="6" presStyleCnt="7">
        <dgm:presLayoutVars>
          <dgm:bulletEnabled val="1"/>
        </dgm:presLayoutVars>
      </dgm:prSet>
      <dgm:spPr/>
    </dgm:pt>
  </dgm:ptLst>
  <dgm:cxnLst>
    <dgm:cxn modelId="{80B90A10-D040-4878-82BB-C8B4051A05DE}" type="presOf" srcId="{D604C46A-D608-4498-B1DC-4546B42ABE8E}" destId="{1F4A35D3-58DB-4BC3-A877-774E9DEF1E40}" srcOrd="0" destOrd="0" presId="urn:microsoft.com/office/officeart/2005/8/layout/balance1"/>
    <dgm:cxn modelId="{8EF18817-5CD4-42C5-B4D6-8EA1431E8598}" type="presOf" srcId="{B1C6C4C4-3A12-456D-8E9C-9AD40D88118B}" destId="{3B907F76-0BEC-47F5-82F6-9C002DF2B76A}" srcOrd="0" destOrd="0" presId="urn:microsoft.com/office/officeart/2005/8/layout/balance1"/>
    <dgm:cxn modelId="{E0182B31-EA49-4810-873B-56BA57176B57}" type="presOf" srcId="{3D57127F-6C98-4BCB-93B0-2CB4AFBA9EF5}" destId="{F7BBE729-E85E-4292-BF11-2F25E038C90A}" srcOrd="0" destOrd="0" presId="urn:microsoft.com/office/officeart/2005/8/layout/balance1"/>
    <dgm:cxn modelId="{C1819732-0CBE-4A1C-A9FF-1BE85E9F3EFB}" type="presOf" srcId="{49B32C6B-EDB0-4974-97B9-C8B600AA2E64}" destId="{21219A29-4305-4739-B681-90BE20741C66}" srcOrd="0" destOrd="0" presId="urn:microsoft.com/office/officeart/2005/8/layout/balance1"/>
    <dgm:cxn modelId="{814DA03C-640B-4CF8-868F-F2B71884BFC0}" srcId="{58D0C9DA-8DF5-42C6-9611-495341484ED2}" destId="{1790F609-40FE-4F45-AA00-9B20F7B8C22D}" srcOrd="0" destOrd="0" parTransId="{1757EB34-D64C-499D-A6EA-684EA70D0370}" sibTransId="{8EEABE9C-3AF4-4097-80D0-8E8FBA339234}"/>
    <dgm:cxn modelId="{8D7FBE3D-783B-46D6-94B1-F7C56905F933}" srcId="{78F8FEE6-8DAC-4D84-BB4D-AC7E568BCC03}" destId="{F9D5C6F7-B389-4167-B4F2-8938FFD54878}" srcOrd="1" destOrd="0" parTransId="{F6CA9E44-1216-4785-A7FD-80E522B0BD89}" sibTransId="{438DD80C-CC1B-4217-B0A7-FE4437B6D446}"/>
    <dgm:cxn modelId="{D381485B-E643-4E03-952F-23C64C9B7939}" srcId="{3D57127F-6C98-4BCB-93B0-2CB4AFBA9EF5}" destId="{58D0C9DA-8DF5-42C6-9611-495341484ED2}" srcOrd="0" destOrd="0" parTransId="{E4BB1440-FCA6-4FE0-AA54-34D65419D458}" sibTransId="{B7B1C61E-3902-4FD8-A81B-5693FEEA2A8F}"/>
    <dgm:cxn modelId="{FCE7D15F-07FF-46EE-8C18-F8E26C0E898F}" srcId="{58D0C9DA-8DF5-42C6-9611-495341484ED2}" destId="{49B32C6B-EDB0-4974-97B9-C8B600AA2E64}" srcOrd="1" destOrd="0" parTransId="{39653926-8CAF-4C49-862E-9D930976ACBE}" sibTransId="{C4DFBEF0-DCD5-4B54-8674-3DA800AFEA3F}"/>
    <dgm:cxn modelId="{AB68F679-DF27-4F9A-B843-8467EA5F6162}" srcId="{3D57127F-6C98-4BCB-93B0-2CB4AFBA9EF5}" destId="{78F8FEE6-8DAC-4D84-BB4D-AC7E568BCC03}" srcOrd="1" destOrd="0" parTransId="{F77E3250-7BD6-4E9E-B2F9-AB21DBE0A43A}" sibTransId="{9FC69B81-3512-4DE6-BF46-7015BCA90078}"/>
    <dgm:cxn modelId="{34BB6F7A-022D-48D2-A37D-8CBB52FD908A}" type="presOf" srcId="{58D0C9DA-8DF5-42C6-9611-495341484ED2}" destId="{53A3323B-C883-4504-83A6-F541A0A90C07}" srcOrd="0" destOrd="0" presId="urn:microsoft.com/office/officeart/2005/8/layout/balance1"/>
    <dgm:cxn modelId="{6690E58C-46C0-4381-9662-8ABD861040B8}" srcId="{78F8FEE6-8DAC-4D84-BB4D-AC7E568BCC03}" destId="{B1C6C4C4-3A12-456D-8E9C-9AD40D88118B}" srcOrd="2" destOrd="0" parTransId="{88CAEB86-104F-45EF-84F9-AAE478CC6685}" sibTransId="{8DE9138C-9AF7-42EA-95E5-9FD4A00DFEEA}"/>
    <dgm:cxn modelId="{EA901497-1447-41CB-A58E-6477AD19F1AF}" type="presOf" srcId="{78F8FEE6-8DAC-4D84-BB4D-AC7E568BCC03}" destId="{B3F98EB8-8430-4E7C-9FBE-84D6B8F7998D}" srcOrd="0" destOrd="0" presId="urn:microsoft.com/office/officeart/2005/8/layout/balance1"/>
    <dgm:cxn modelId="{93F6D29C-511A-4A52-84CB-69BE23102F90}" srcId="{3D57127F-6C98-4BCB-93B0-2CB4AFBA9EF5}" destId="{7CB0CB95-313B-4B6B-85D8-CB8D48D0B62A}" srcOrd="2" destOrd="0" parTransId="{C481D121-41DA-446C-B9A7-53EAC9818561}" sibTransId="{45A43A55-BD8A-43BF-92EF-3AF2A17C5826}"/>
    <dgm:cxn modelId="{1814F2A4-1917-48F2-85BF-CE8AFA2F1F79}" srcId="{78F8FEE6-8DAC-4D84-BB4D-AC7E568BCC03}" destId="{85B30D38-5DA0-48F0-834A-E063173012AC}" srcOrd="4" destOrd="0" parTransId="{DFBB0DBC-46F2-4D45-95F2-219869DD034C}" sibTransId="{6CF18391-DC9F-4CA9-98C6-6F5A88685191}"/>
    <dgm:cxn modelId="{8B47E8B4-61D9-4A64-8C52-E62A777F8342}" type="presOf" srcId="{BB602574-9827-4C30-B090-CF016AE1519B}" destId="{D7E6E20C-9702-4682-9892-ABDF399F2F87}" srcOrd="0" destOrd="0" presId="urn:microsoft.com/office/officeart/2005/8/layout/balance1"/>
    <dgm:cxn modelId="{9A95B0CC-840F-452E-B2EA-2A0A3F038C6B}" type="presOf" srcId="{F9D5C6F7-B389-4167-B4F2-8938FFD54878}" destId="{8774607E-0CE8-4153-BB3A-08280D815582}" srcOrd="0" destOrd="0" presId="urn:microsoft.com/office/officeart/2005/8/layout/balance1"/>
    <dgm:cxn modelId="{083F6ECF-07E7-4A5A-93B2-CE729957532C}" srcId="{78F8FEE6-8DAC-4D84-BB4D-AC7E568BCC03}" destId="{BB602574-9827-4C30-B090-CF016AE1519B}" srcOrd="3" destOrd="0" parTransId="{B7DEE317-7AB8-4368-A884-CA332A946D1F}" sibTransId="{7CF9E22F-0348-494B-96F1-5D7096022B6C}"/>
    <dgm:cxn modelId="{18C226D3-E9D3-4239-8104-9723A46DD52D}" type="presOf" srcId="{956190EC-2F27-42D0-8808-F09C63D3CAD9}" destId="{549B3AAE-3A5D-46A6-B518-195F24000F65}" srcOrd="0" destOrd="0" presId="urn:microsoft.com/office/officeart/2005/8/layout/balance1"/>
    <dgm:cxn modelId="{7F58D5D9-C98D-40A9-B276-5257AA610FFB}" srcId="{58D0C9DA-8DF5-42C6-9611-495341484ED2}" destId="{956190EC-2F27-42D0-8808-F09C63D3CAD9}" srcOrd="2" destOrd="0" parTransId="{550C679B-A700-4D68-9043-64F619CD4288}" sibTransId="{A448FB85-3E93-48E4-A366-B0646ED491E6}"/>
    <dgm:cxn modelId="{AA9B58E9-1188-40C2-94F5-A677C30EC3E5}" srcId="{78F8FEE6-8DAC-4D84-BB4D-AC7E568BCC03}" destId="{D604C46A-D608-4498-B1DC-4546B42ABE8E}" srcOrd="0" destOrd="0" parTransId="{7A608537-1DA9-4FC8-ADE2-BFEC99249ADC}" sibTransId="{D0C18C1D-568F-43EE-B6C2-1CC1DBC09CC2}"/>
    <dgm:cxn modelId="{76468EEC-5ACD-48A3-AB93-4FDDD7769B99}" type="presOf" srcId="{1790F609-40FE-4F45-AA00-9B20F7B8C22D}" destId="{4779E915-27EB-4B1C-A433-742A87997D77}" srcOrd="0" destOrd="0" presId="urn:microsoft.com/office/officeart/2005/8/layout/balance1"/>
    <dgm:cxn modelId="{3E53EEC4-1B7E-41AF-AD76-6037F0F8BD13}" type="presParOf" srcId="{F7BBE729-E85E-4292-BF11-2F25E038C90A}" destId="{CA8EAC86-C1E1-4812-802E-004F101E0297}" srcOrd="0" destOrd="0" presId="urn:microsoft.com/office/officeart/2005/8/layout/balance1"/>
    <dgm:cxn modelId="{75B9334B-7374-4CA1-8CE2-D5C508D193AB}" type="presParOf" srcId="{F7BBE729-E85E-4292-BF11-2F25E038C90A}" destId="{A72210C5-B007-4D2F-9857-D00DDA64AD52}" srcOrd="1" destOrd="0" presId="urn:microsoft.com/office/officeart/2005/8/layout/balance1"/>
    <dgm:cxn modelId="{B8DA0063-CB6F-418D-9E93-DDB99EB107DF}" type="presParOf" srcId="{A72210C5-B007-4D2F-9857-D00DDA64AD52}" destId="{53A3323B-C883-4504-83A6-F541A0A90C07}" srcOrd="0" destOrd="0" presId="urn:microsoft.com/office/officeart/2005/8/layout/balance1"/>
    <dgm:cxn modelId="{6752847C-10E3-43A5-A407-FACD4813086A}" type="presParOf" srcId="{A72210C5-B007-4D2F-9857-D00DDA64AD52}" destId="{B3F98EB8-8430-4E7C-9FBE-84D6B8F7998D}" srcOrd="1" destOrd="0" presId="urn:microsoft.com/office/officeart/2005/8/layout/balance1"/>
    <dgm:cxn modelId="{194E10B3-3607-4943-82A9-3F80D55049F5}" type="presParOf" srcId="{F7BBE729-E85E-4292-BF11-2F25E038C90A}" destId="{479AEB7B-D46E-4733-8750-2DA07DA36110}" srcOrd="2" destOrd="0" presId="urn:microsoft.com/office/officeart/2005/8/layout/balance1"/>
    <dgm:cxn modelId="{7F3DD1CD-01CA-4600-AA60-94E2C04F40D7}" type="presParOf" srcId="{479AEB7B-D46E-4733-8750-2DA07DA36110}" destId="{A5E2C112-26CB-4476-A73B-EC66ADFEE09E}" srcOrd="0" destOrd="0" presId="urn:microsoft.com/office/officeart/2005/8/layout/balance1"/>
    <dgm:cxn modelId="{19F05B94-4AA3-4830-B307-E8BE5E536EBD}" type="presParOf" srcId="{479AEB7B-D46E-4733-8750-2DA07DA36110}" destId="{AD587441-B78D-480F-B8BA-7774B11EA39F}" srcOrd="1" destOrd="0" presId="urn:microsoft.com/office/officeart/2005/8/layout/balance1"/>
    <dgm:cxn modelId="{4F34EA2F-8A9E-4F42-8D52-FF53603FEF87}" type="presParOf" srcId="{479AEB7B-D46E-4733-8750-2DA07DA36110}" destId="{55F40B94-DC06-4A22-9AD7-F8A8128ECB31}" srcOrd="2" destOrd="0" presId="urn:microsoft.com/office/officeart/2005/8/layout/balance1"/>
    <dgm:cxn modelId="{1BD9056E-370E-4983-9B7A-1D73AA60849E}" type="presParOf" srcId="{479AEB7B-D46E-4733-8750-2DA07DA36110}" destId="{1F4A35D3-58DB-4BC3-A877-774E9DEF1E40}" srcOrd="3" destOrd="0" presId="urn:microsoft.com/office/officeart/2005/8/layout/balance1"/>
    <dgm:cxn modelId="{232C6BB5-48CA-4286-9A29-863487AF7ACD}" type="presParOf" srcId="{479AEB7B-D46E-4733-8750-2DA07DA36110}" destId="{8774607E-0CE8-4153-BB3A-08280D815582}" srcOrd="4" destOrd="0" presId="urn:microsoft.com/office/officeart/2005/8/layout/balance1"/>
    <dgm:cxn modelId="{FB241E1A-D878-47E6-BC65-C8A0F05FDD89}" type="presParOf" srcId="{479AEB7B-D46E-4733-8750-2DA07DA36110}" destId="{3B907F76-0BEC-47F5-82F6-9C002DF2B76A}" srcOrd="5" destOrd="0" presId="urn:microsoft.com/office/officeart/2005/8/layout/balance1"/>
    <dgm:cxn modelId="{8E24ADBE-8FC8-4CE2-8713-715AC3B23059}" type="presParOf" srcId="{479AEB7B-D46E-4733-8750-2DA07DA36110}" destId="{D7E6E20C-9702-4682-9892-ABDF399F2F87}" srcOrd="6" destOrd="0" presId="urn:microsoft.com/office/officeart/2005/8/layout/balance1"/>
    <dgm:cxn modelId="{94293FB1-9276-4222-ADB8-E81F879C93AB}" type="presParOf" srcId="{479AEB7B-D46E-4733-8750-2DA07DA36110}" destId="{4779E915-27EB-4B1C-A433-742A87997D77}" srcOrd="7" destOrd="0" presId="urn:microsoft.com/office/officeart/2005/8/layout/balance1"/>
    <dgm:cxn modelId="{84C50450-54AB-4ABF-A1C9-472DAF3BECC9}" type="presParOf" srcId="{479AEB7B-D46E-4733-8750-2DA07DA36110}" destId="{21219A29-4305-4739-B681-90BE20741C66}" srcOrd="8" destOrd="0" presId="urn:microsoft.com/office/officeart/2005/8/layout/balance1"/>
    <dgm:cxn modelId="{06A13601-174B-4EDF-A2A3-C6424F530FB5}" type="presParOf" srcId="{479AEB7B-D46E-4733-8750-2DA07DA36110}" destId="{549B3AAE-3A5D-46A6-B518-195F24000F65}"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F570A-2C62-4762-982D-8F4F973EA98D}" type="doc">
      <dgm:prSet loTypeId="urn:microsoft.com/office/officeart/2005/8/layout/hProcess11" loCatId="process" qsTypeId="urn:microsoft.com/office/officeart/2005/8/quickstyle/simple1" qsCatId="simple" csTypeId="urn:microsoft.com/office/officeart/2005/8/colors/accent1_2" csCatId="accent1" phldr="1"/>
      <dgm:spPr/>
    </dgm:pt>
    <dgm:pt modelId="{263445F5-C13D-435A-BA14-9347D4E89F83}">
      <dgm:prSet phldrT="[Text]"/>
      <dgm:spPr/>
      <dgm:t>
        <a:bodyPr/>
        <a:lstStyle/>
        <a:p>
          <a:r>
            <a:rPr lang="en-US" dirty="0"/>
            <a:t>No Decisional Capacity</a:t>
          </a:r>
        </a:p>
      </dgm:t>
    </dgm:pt>
    <dgm:pt modelId="{9C4269F7-E9EB-49C4-875C-8157BBB9ABF9}" type="parTrans" cxnId="{6B21F1DC-535F-4352-BDBE-88E57B6A86DD}">
      <dgm:prSet/>
      <dgm:spPr/>
      <dgm:t>
        <a:bodyPr/>
        <a:lstStyle/>
        <a:p>
          <a:endParaRPr lang="en-US"/>
        </a:p>
      </dgm:t>
    </dgm:pt>
    <dgm:pt modelId="{079717B0-16BD-4D69-8821-7C36C1EC7821}" type="sibTrans" cxnId="{6B21F1DC-535F-4352-BDBE-88E57B6A86DD}">
      <dgm:prSet/>
      <dgm:spPr/>
      <dgm:t>
        <a:bodyPr/>
        <a:lstStyle/>
        <a:p>
          <a:endParaRPr lang="en-US"/>
        </a:p>
      </dgm:t>
    </dgm:pt>
    <dgm:pt modelId="{82181A25-73A2-4665-AF67-7343B5FEF855}">
      <dgm:prSet phldrT="[Text]"/>
      <dgm:spPr/>
      <dgm:t>
        <a:bodyPr/>
        <a:lstStyle/>
        <a:p>
          <a:r>
            <a:rPr lang="en-US" dirty="0"/>
            <a:t>Some Decisional Capacity</a:t>
          </a:r>
        </a:p>
      </dgm:t>
    </dgm:pt>
    <dgm:pt modelId="{58942306-B863-4588-9EC2-F2FD770F7021}" type="parTrans" cxnId="{45695764-1379-4B76-9DAE-E125256BDE5F}">
      <dgm:prSet/>
      <dgm:spPr/>
      <dgm:t>
        <a:bodyPr/>
        <a:lstStyle/>
        <a:p>
          <a:endParaRPr lang="en-US"/>
        </a:p>
      </dgm:t>
    </dgm:pt>
    <dgm:pt modelId="{29C529F9-3CED-4D6A-9560-FB9E0C7D759D}" type="sibTrans" cxnId="{45695764-1379-4B76-9DAE-E125256BDE5F}">
      <dgm:prSet/>
      <dgm:spPr/>
      <dgm:t>
        <a:bodyPr/>
        <a:lstStyle/>
        <a:p>
          <a:endParaRPr lang="en-US"/>
        </a:p>
      </dgm:t>
    </dgm:pt>
    <dgm:pt modelId="{87F011AD-F515-44B8-A85D-DF9ADCF05B70}">
      <dgm:prSet phldrT="[Text]"/>
      <dgm:spPr/>
      <dgm:t>
        <a:bodyPr/>
        <a:lstStyle/>
        <a:p>
          <a:r>
            <a:rPr lang="en-US" dirty="0"/>
            <a:t>Decisional Capacity</a:t>
          </a:r>
        </a:p>
      </dgm:t>
    </dgm:pt>
    <dgm:pt modelId="{75C707FB-412E-43EC-A0D2-17755015F36E}" type="parTrans" cxnId="{6A1E9098-1BBD-4200-96E6-3C8B354FD6D8}">
      <dgm:prSet/>
      <dgm:spPr/>
      <dgm:t>
        <a:bodyPr/>
        <a:lstStyle/>
        <a:p>
          <a:endParaRPr lang="en-US"/>
        </a:p>
      </dgm:t>
    </dgm:pt>
    <dgm:pt modelId="{7F224F07-CF15-4663-828F-233317D81B46}" type="sibTrans" cxnId="{6A1E9098-1BBD-4200-96E6-3C8B354FD6D8}">
      <dgm:prSet/>
      <dgm:spPr/>
      <dgm:t>
        <a:bodyPr/>
        <a:lstStyle/>
        <a:p>
          <a:endParaRPr lang="en-US"/>
        </a:p>
      </dgm:t>
    </dgm:pt>
    <dgm:pt modelId="{0821F5E0-98A9-48B0-84B6-BA1C7C750EDB}" type="pres">
      <dgm:prSet presAssocID="{483F570A-2C62-4762-982D-8F4F973EA98D}" presName="Name0" presStyleCnt="0">
        <dgm:presLayoutVars>
          <dgm:dir/>
          <dgm:resizeHandles val="exact"/>
        </dgm:presLayoutVars>
      </dgm:prSet>
      <dgm:spPr/>
    </dgm:pt>
    <dgm:pt modelId="{90294327-F9C6-4A11-BD26-94330F44658F}" type="pres">
      <dgm:prSet presAssocID="{483F570A-2C62-4762-982D-8F4F973EA98D}" presName="arrow" presStyleLbl="bgShp" presStyleIdx="0" presStyleCnt="1"/>
      <dgm:spPr>
        <a:prstGeom prst="leftRightArrow">
          <a:avLst/>
        </a:prstGeom>
        <a:solidFill>
          <a:schemeClr val="accent5">
            <a:lumMod val="40000"/>
            <a:lumOff val="60000"/>
          </a:schemeClr>
        </a:solidFill>
      </dgm:spPr>
    </dgm:pt>
    <dgm:pt modelId="{BA7AE3EB-778D-43CC-AF81-145C83F79FFB}" type="pres">
      <dgm:prSet presAssocID="{483F570A-2C62-4762-982D-8F4F973EA98D}" presName="points" presStyleCnt="0"/>
      <dgm:spPr/>
    </dgm:pt>
    <dgm:pt modelId="{20DE5ECB-5B22-49EC-9CDE-579AE4D4F326}" type="pres">
      <dgm:prSet presAssocID="{263445F5-C13D-435A-BA14-9347D4E89F83}" presName="compositeA" presStyleCnt="0"/>
      <dgm:spPr/>
    </dgm:pt>
    <dgm:pt modelId="{7D169A35-AFAB-4CB1-BDC2-095599AAE81B}" type="pres">
      <dgm:prSet presAssocID="{263445F5-C13D-435A-BA14-9347D4E89F83}" presName="textA" presStyleLbl="revTx" presStyleIdx="0" presStyleCnt="3">
        <dgm:presLayoutVars>
          <dgm:bulletEnabled val="1"/>
        </dgm:presLayoutVars>
      </dgm:prSet>
      <dgm:spPr/>
    </dgm:pt>
    <dgm:pt modelId="{7BB2707B-1397-4CEE-B896-B29DA39CA4E8}" type="pres">
      <dgm:prSet presAssocID="{263445F5-C13D-435A-BA14-9347D4E89F83}" presName="circleA" presStyleLbl="node1" presStyleIdx="0" presStyleCnt="3"/>
      <dgm:spPr/>
    </dgm:pt>
    <dgm:pt modelId="{7042921F-FA78-4AC0-95A1-6AEB944319EE}" type="pres">
      <dgm:prSet presAssocID="{263445F5-C13D-435A-BA14-9347D4E89F83}" presName="spaceA" presStyleCnt="0"/>
      <dgm:spPr/>
    </dgm:pt>
    <dgm:pt modelId="{4C0F8B6A-89FA-45C1-82EC-A684B8F71086}" type="pres">
      <dgm:prSet presAssocID="{079717B0-16BD-4D69-8821-7C36C1EC7821}" presName="space" presStyleCnt="0"/>
      <dgm:spPr/>
    </dgm:pt>
    <dgm:pt modelId="{CDC9419A-EDC2-44D8-ABD1-23BB839935AD}" type="pres">
      <dgm:prSet presAssocID="{82181A25-73A2-4665-AF67-7343B5FEF855}" presName="compositeB" presStyleCnt="0"/>
      <dgm:spPr/>
    </dgm:pt>
    <dgm:pt modelId="{BC0CA8EE-1961-4110-BE81-A7DC18186E9A}" type="pres">
      <dgm:prSet presAssocID="{82181A25-73A2-4665-AF67-7343B5FEF855}" presName="textB" presStyleLbl="revTx" presStyleIdx="1" presStyleCnt="3">
        <dgm:presLayoutVars>
          <dgm:bulletEnabled val="1"/>
        </dgm:presLayoutVars>
      </dgm:prSet>
      <dgm:spPr/>
    </dgm:pt>
    <dgm:pt modelId="{837C6115-931E-4EDC-A08A-F57DC7E2D506}" type="pres">
      <dgm:prSet presAssocID="{82181A25-73A2-4665-AF67-7343B5FEF855}" presName="circleB" presStyleLbl="node1" presStyleIdx="1" presStyleCnt="3"/>
      <dgm:spPr/>
    </dgm:pt>
    <dgm:pt modelId="{386B37C7-7929-4FAD-8927-3D7489C4A7C9}" type="pres">
      <dgm:prSet presAssocID="{82181A25-73A2-4665-AF67-7343B5FEF855}" presName="spaceB" presStyleCnt="0"/>
      <dgm:spPr/>
    </dgm:pt>
    <dgm:pt modelId="{A768FD46-7A05-470E-9E7A-5B88891A285E}" type="pres">
      <dgm:prSet presAssocID="{29C529F9-3CED-4D6A-9560-FB9E0C7D759D}" presName="space" presStyleCnt="0"/>
      <dgm:spPr/>
    </dgm:pt>
    <dgm:pt modelId="{7F28D0A1-70DA-4791-AAA7-9059CF0B7795}" type="pres">
      <dgm:prSet presAssocID="{87F011AD-F515-44B8-A85D-DF9ADCF05B70}" presName="compositeA" presStyleCnt="0"/>
      <dgm:spPr/>
    </dgm:pt>
    <dgm:pt modelId="{A1FE1CE5-9CBA-4F0B-8AEB-826192F302B6}" type="pres">
      <dgm:prSet presAssocID="{87F011AD-F515-44B8-A85D-DF9ADCF05B70}" presName="textA" presStyleLbl="revTx" presStyleIdx="2" presStyleCnt="3">
        <dgm:presLayoutVars>
          <dgm:bulletEnabled val="1"/>
        </dgm:presLayoutVars>
      </dgm:prSet>
      <dgm:spPr/>
    </dgm:pt>
    <dgm:pt modelId="{A085AB97-209F-41CB-A75B-DE96F58026B1}" type="pres">
      <dgm:prSet presAssocID="{87F011AD-F515-44B8-A85D-DF9ADCF05B70}" presName="circleA" presStyleLbl="node1" presStyleIdx="2" presStyleCnt="3"/>
      <dgm:spPr/>
    </dgm:pt>
    <dgm:pt modelId="{DCEABEB3-0622-4060-B5F0-A51966408712}" type="pres">
      <dgm:prSet presAssocID="{87F011AD-F515-44B8-A85D-DF9ADCF05B70}" presName="spaceA" presStyleCnt="0"/>
      <dgm:spPr/>
    </dgm:pt>
  </dgm:ptLst>
  <dgm:cxnLst>
    <dgm:cxn modelId="{E38FC616-8D94-494A-9078-EDFAA2D36BE8}" type="presOf" srcId="{82181A25-73A2-4665-AF67-7343B5FEF855}" destId="{BC0CA8EE-1961-4110-BE81-A7DC18186E9A}" srcOrd="0" destOrd="0" presId="urn:microsoft.com/office/officeart/2005/8/layout/hProcess11"/>
    <dgm:cxn modelId="{45695764-1379-4B76-9DAE-E125256BDE5F}" srcId="{483F570A-2C62-4762-982D-8F4F973EA98D}" destId="{82181A25-73A2-4665-AF67-7343B5FEF855}" srcOrd="1" destOrd="0" parTransId="{58942306-B863-4588-9EC2-F2FD770F7021}" sibTransId="{29C529F9-3CED-4D6A-9560-FB9E0C7D759D}"/>
    <dgm:cxn modelId="{6A1E9098-1BBD-4200-96E6-3C8B354FD6D8}" srcId="{483F570A-2C62-4762-982D-8F4F973EA98D}" destId="{87F011AD-F515-44B8-A85D-DF9ADCF05B70}" srcOrd="2" destOrd="0" parTransId="{75C707FB-412E-43EC-A0D2-17755015F36E}" sibTransId="{7F224F07-CF15-4663-828F-233317D81B46}"/>
    <dgm:cxn modelId="{985EFAA5-F7F8-449B-86B3-84758BDA1021}" type="presOf" srcId="{483F570A-2C62-4762-982D-8F4F973EA98D}" destId="{0821F5E0-98A9-48B0-84B6-BA1C7C750EDB}" srcOrd="0" destOrd="0" presId="urn:microsoft.com/office/officeart/2005/8/layout/hProcess11"/>
    <dgm:cxn modelId="{51A107A6-3469-42C0-A1A5-3802577499CF}" type="presOf" srcId="{263445F5-C13D-435A-BA14-9347D4E89F83}" destId="{7D169A35-AFAB-4CB1-BDC2-095599AAE81B}" srcOrd="0" destOrd="0" presId="urn:microsoft.com/office/officeart/2005/8/layout/hProcess11"/>
    <dgm:cxn modelId="{F9F43FC1-04B7-4709-8A9A-3D487DB60C62}" type="presOf" srcId="{87F011AD-F515-44B8-A85D-DF9ADCF05B70}" destId="{A1FE1CE5-9CBA-4F0B-8AEB-826192F302B6}" srcOrd="0" destOrd="0" presId="urn:microsoft.com/office/officeart/2005/8/layout/hProcess11"/>
    <dgm:cxn modelId="{6B21F1DC-535F-4352-BDBE-88E57B6A86DD}" srcId="{483F570A-2C62-4762-982D-8F4F973EA98D}" destId="{263445F5-C13D-435A-BA14-9347D4E89F83}" srcOrd="0" destOrd="0" parTransId="{9C4269F7-E9EB-49C4-875C-8157BBB9ABF9}" sibTransId="{079717B0-16BD-4D69-8821-7C36C1EC7821}"/>
    <dgm:cxn modelId="{104146F4-AB21-48C3-A989-342504818A30}" type="presParOf" srcId="{0821F5E0-98A9-48B0-84B6-BA1C7C750EDB}" destId="{90294327-F9C6-4A11-BD26-94330F44658F}" srcOrd="0" destOrd="0" presId="urn:microsoft.com/office/officeart/2005/8/layout/hProcess11"/>
    <dgm:cxn modelId="{91ABDAAD-A36C-4C37-BFCD-29742B035305}" type="presParOf" srcId="{0821F5E0-98A9-48B0-84B6-BA1C7C750EDB}" destId="{BA7AE3EB-778D-43CC-AF81-145C83F79FFB}" srcOrd="1" destOrd="0" presId="urn:microsoft.com/office/officeart/2005/8/layout/hProcess11"/>
    <dgm:cxn modelId="{B9C5C745-1775-48AA-91B2-7617E7DBE84F}" type="presParOf" srcId="{BA7AE3EB-778D-43CC-AF81-145C83F79FFB}" destId="{20DE5ECB-5B22-49EC-9CDE-579AE4D4F326}" srcOrd="0" destOrd="0" presId="urn:microsoft.com/office/officeart/2005/8/layout/hProcess11"/>
    <dgm:cxn modelId="{ADEDAC0B-69D9-4A8D-A82D-D7D88ACFFF88}" type="presParOf" srcId="{20DE5ECB-5B22-49EC-9CDE-579AE4D4F326}" destId="{7D169A35-AFAB-4CB1-BDC2-095599AAE81B}" srcOrd="0" destOrd="0" presId="urn:microsoft.com/office/officeart/2005/8/layout/hProcess11"/>
    <dgm:cxn modelId="{2BDD983D-941C-4E3D-8FC0-5702B2D196A9}" type="presParOf" srcId="{20DE5ECB-5B22-49EC-9CDE-579AE4D4F326}" destId="{7BB2707B-1397-4CEE-B896-B29DA39CA4E8}" srcOrd="1" destOrd="0" presId="urn:microsoft.com/office/officeart/2005/8/layout/hProcess11"/>
    <dgm:cxn modelId="{260701D9-343A-4941-8DBE-299D2FA0CE24}" type="presParOf" srcId="{20DE5ECB-5B22-49EC-9CDE-579AE4D4F326}" destId="{7042921F-FA78-4AC0-95A1-6AEB944319EE}" srcOrd="2" destOrd="0" presId="urn:microsoft.com/office/officeart/2005/8/layout/hProcess11"/>
    <dgm:cxn modelId="{91CC1F85-1F1E-43D9-BD81-4238A458E2C0}" type="presParOf" srcId="{BA7AE3EB-778D-43CC-AF81-145C83F79FFB}" destId="{4C0F8B6A-89FA-45C1-82EC-A684B8F71086}" srcOrd="1" destOrd="0" presId="urn:microsoft.com/office/officeart/2005/8/layout/hProcess11"/>
    <dgm:cxn modelId="{BA35C4E8-F77F-4DFD-8DEA-133BAD435377}" type="presParOf" srcId="{BA7AE3EB-778D-43CC-AF81-145C83F79FFB}" destId="{CDC9419A-EDC2-44D8-ABD1-23BB839935AD}" srcOrd="2" destOrd="0" presId="urn:microsoft.com/office/officeart/2005/8/layout/hProcess11"/>
    <dgm:cxn modelId="{4CA81937-348C-400E-BA76-EE05D9CA7E77}" type="presParOf" srcId="{CDC9419A-EDC2-44D8-ABD1-23BB839935AD}" destId="{BC0CA8EE-1961-4110-BE81-A7DC18186E9A}" srcOrd="0" destOrd="0" presId="urn:microsoft.com/office/officeart/2005/8/layout/hProcess11"/>
    <dgm:cxn modelId="{41F76398-709F-4597-A0B5-191D8AAEDC83}" type="presParOf" srcId="{CDC9419A-EDC2-44D8-ABD1-23BB839935AD}" destId="{837C6115-931E-4EDC-A08A-F57DC7E2D506}" srcOrd="1" destOrd="0" presId="urn:microsoft.com/office/officeart/2005/8/layout/hProcess11"/>
    <dgm:cxn modelId="{C746A421-9449-4825-A604-22FAFBC521FA}" type="presParOf" srcId="{CDC9419A-EDC2-44D8-ABD1-23BB839935AD}" destId="{386B37C7-7929-4FAD-8927-3D7489C4A7C9}" srcOrd="2" destOrd="0" presId="urn:microsoft.com/office/officeart/2005/8/layout/hProcess11"/>
    <dgm:cxn modelId="{22FD603E-80AF-43ED-AAFB-5953531E82B1}" type="presParOf" srcId="{BA7AE3EB-778D-43CC-AF81-145C83F79FFB}" destId="{A768FD46-7A05-470E-9E7A-5B88891A285E}" srcOrd="3" destOrd="0" presId="urn:microsoft.com/office/officeart/2005/8/layout/hProcess11"/>
    <dgm:cxn modelId="{71CCE6A5-618A-4E54-AD69-61574FFABD3E}" type="presParOf" srcId="{BA7AE3EB-778D-43CC-AF81-145C83F79FFB}" destId="{7F28D0A1-70DA-4791-AAA7-9059CF0B7795}" srcOrd="4" destOrd="0" presId="urn:microsoft.com/office/officeart/2005/8/layout/hProcess11"/>
    <dgm:cxn modelId="{8857C6C2-13DF-47CE-AB49-52525C46BA56}" type="presParOf" srcId="{7F28D0A1-70DA-4791-AAA7-9059CF0B7795}" destId="{A1FE1CE5-9CBA-4F0B-8AEB-826192F302B6}" srcOrd="0" destOrd="0" presId="urn:microsoft.com/office/officeart/2005/8/layout/hProcess11"/>
    <dgm:cxn modelId="{0CE819A4-CA32-4FA1-81B9-64A3B32A493B}" type="presParOf" srcId="{7F28D0A1-70DA-4791-AAA7-9059CF0B7795}" destId="{A085AB97-209F-41CB-A75B-DE96F58026B1}" srcOrd="1" destOrd="0" presId="urn:microsoft.com/office/officeart/2005/8/layout/hProcess11"/>
    <dgm:cxn modelId="{124996D8-9A4B-4877-A752-0D6682068AB4}" type="presParOf" srcId="{7F28D0A1-70DA-4791-AAA7-9059CF0B7795}" destId="{DCEABEB3-0622-4060-B5F0-A5196640871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C30446-6E56-4FD6-BB39-10016F4EE621}"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5DA16D9F-EF75-4829-A079-687ADD9783C2}">
      <dgm:prSet phldrT="[Text]"/>
      <dgm:spPr/>
      <dgm:t>
        <a:bodyPr/>
        <a:lstStyle/>
        <a:p>
          <a:r>
            <a:rPr lang="en-US" dirty="0"/>
            <a:t>Quality of Care</a:t>
          </a:r>
        </a:p>
      </dgm:t>
    </dgm:pt>
    <dgm:pt modelId="{C9676174-3553-489E-9702-6A4E438CA7A6}" type="parTrans" cxnId="{1F0B5E4A-9FB7-4244-8D9F-2A247C11B4D9}">
      <dgm:prSet/>
      <dgm:spPr/>
      <dgm:t>
        <a:bodyPr/>
        <a:lstStyle/>
        <a:p>
          <a:endParaRPr lang="en-US"/>
        </a:p>
      </dgm:t>
    </dgm:pt>
    <dgm:pt modelId="{FDE77F38-2A75-4651-8856-BCB566DD6E53}" type="sibTrans" cxnId="{1F0B5E4A-9FB7-4244-8D9F-2A247C11B4D9}">
      <dgm:prSet/>
      <dgm:spPr/>
      <dgm:t>
        <a:bodyPr/>
        <a:lstStyle/>
        <a:p>
          <a:endParaRPr lang="en-US"/>
        </a:p>
      </dgm:t>
    </dgm:pt>
    <dgm:pt modelId="{A031EF49-7B31-4957-AFE9-471BCFBD9F2B}">
      <dgm:prSet phldrT="[Text]"/>
      <dgm:spPr/>
      <dgm:t>
        <a:bodyPr/>
        <a:lstStyle/>
        <a:p>
          <a:r>
            <a:rPr lang="en-US" dirty="0"/>
            <a:t>Quality of Life</a:t>
          </a:r>
        </a:p>
      </dgm:t>
    </dgm:pt>
    <dgm:pt modelId="{1571DE9D-6E79-489B-8EF1-1E482750E7F6}" type="parTrans" cxnId="{015D2861-5039-450F-BF04-9D5E2EC3E6F7}">
      <dgm:prSet/>
      <dgm:spPr/>
      <dgm:t>
        <a:bodyPr/>
        <a:lstStyle/>
        <a:p>
          <a:endParaRPr lang="en-US"/>
        </a:p>
      </dgm:t>
    </dgm:pt>
    <dgm:pt modelId="{215D02E1-3ED6-4E1F-8A70-355B3EA53E5B}" type="sibTrans" cxnId="{015D2861-5039-450F-BF04-9D5E2EC3E6F7}">
      <dgm:prSet/>
      <dgm:spPr/>
      <dgm:t>
        <a:bodyPr/>
        <a:lstStyle/>
        <a:p>
          <a:endParaRPr lang="en-US"/>
        </a:p>
      </dgm:t>
    </dgm:pt>
    <dgm:pt modelId="{39243902-C572-4388-8B88-DA0EC1A56E92}">
      <dgm:prSet phldrT="[Text]"/>
      <dgm:spPr/>
      <dgm:t>
        <a:bodyPr/>
        <a:lstStyle/>
        <a:p>
          <a:r>
            <a:rPr lang="en-US" dirty="0"/>
            <a:t>Highest Practicable Level </a:t>
          </a:r>
        </a:p>
      </dgm:t>
    </dgm:pt>
    <dgm:pt modelId="{AF518138-3F09-433D-815B-0656822CFF2A}" type="parTrans" cxnId="{ED35FC62-F802-40C7-83C9-E962171180D4}">
      <dgm:prSet/>
      <dgm:spPr/>
      <dgm:t>
        <a:bodyPr/>
        <a:lstStyle/>
        <a:p>
          <a:endParaRPr lang="en-US"/>
        </a:p>
      </dgm:t>
    </dgm:pt>
    <dgm:pt modelId="{8AFBAF7B-A1B9-4CB6-B5D7-C363E0B97AFD}" type="sibTrans" cxnId="{ED35FC62-F802-40C7-83C9-E962171180D4}">
      <dgm:prSet/>
      <dgm:spPr/>
      <dgm:t>
        <a:bodyPr/>
        <a:lstStyle/>
        <a:p>
          <a:endParaRPr lang="en-US"/>
        </a:p>
      </dgm:t>
    </dgm:pt>
    <dgm:pt modelId="{0FB60D7A-8D87-423D-9DC8-D6B50C56A9B8}" type="pres">
      <dgm:prSet presAssocID="{C5C30446-6E56-4FD6-BB39-10016F4EE621}" presName="linear" presStyleCnt="0">
        <dgm:presLayoutVars>
          <dgm:dir/>
          <dgm:animLvl val="lvl"/>
          <dgm:resizeHandles val="exact"/>
        </dgm:presLayoutVars>
      </dgm:prSet>
      <dgm:spPr/>
    </dgm:pt>
    <dgm:pt modelId="{093ABDED-4BA5-46D7-8844-388F298CAD37}" type="pres">
      <dgm:prSet presAssocID="{5DA16D9F-EF75-4829-A079-687ADD9783C2}" presName="parentLin" presStyleCnt="0"/>
      <dgm:spPr/>
    </dgm:pt>
    <dgm:pt modelId="{940B426C-52BD-4722-97E9-515990A6E476}" type="pres">
      <dgm:prSet presAssocID="{5DA16D9F-EF75-4829-A079-687ADD9783C2}" presName="parentLeftMargin" presStyleLbl="node1" presStyleIdx="0" presStyleCnt="3"/>
      <dgm:spPr/>
    </dgm:pt>
    <dgm:pt modelId="{85D37ACA-E3CD-4468-B133-BDD4B1619AA5}" type="pres">
      <dgm:prSet presAssocID="{5DA16D9F-EF75-4829-A079-687ADD9783C2}" presName="parentText" presStyleLbl="node1" presStyleIdx="0" presStyleCnt="3">
        <dgm:presLayoutVars>
          <dgm:chMax val="0"/>
          <dgm:bulletEnabled val="1"/>
        </dgm:presLayoutVars>
      </dgm:prSet>
      <dgm:spPr/>
    </dgm:pt>
    <dgm:pt modelId="{2FC8063F-A6A4-4F6C-8F65-FA67044ACF7A}" type="pres">
      <dgm:prSet presAssocID="{5DA16D9F-EF75-4829-A079-687ADD9783C2}" presName="negativeSpace" presStyleCnt="0"/>
      <dgm:spPr/>
    </dgm:pt>
    <dgm:pt modelId="{9D5F64F0-0C2D-420F-864F-D029B1284D8A}" type="pres">
      <dgm:prSet presAssocID="{5DA16D9F-EF75-4829-A079-687ADD9783C2}" presName="childText" presStyleLbl="conFgAcc1" presStyleIdx="0" presStyleCnt="3">
        <dgm:presLayoutVars>
          <dgm:bulletEnabled val="1"/>
        </dgm:presLayoutVars>
      </dgm:prSet>
      <dgm:spPr/>
    </dgm:pt>
    <dgm:pt modelId="{9EAD4675-C290-4008-8C9D-402C99368F66}" type="pres">
      <dgm:prSet presAssocID="{FDE77F38-2A75-4651-8856-BCB566DD6E53}" presName="spaceBetweenRectangles" presStyleCnt="0"/>
      <dgm:spPr/>
    </dgm:pt>
    <dgm:pt modelId="{0E45A37D-5E1E-4602-87B3-8355B406FAE0}" type="pres">
      <dgm:prSet presAssocID="{A031EF49-7B31-4957-AFE9-471BCFBD9F2B}" presName="parentLin" presStyleCnt="0"/>
      <dgm:spPr/>
    </dgm:pt>
    <dgm:pt modelId="{59A99907-81BF-4808-A634-746DE7916B48}" type="pres">
      <dgm:prSet presAssocID="{A031EF49-7B31-4957-AFE9-471BCFBD9F2B}" presName="parentLeftMargin" presStyleLbl="node1" presStyleIdx="0" presStyleCnt="3"/>
      <dgm:spPr/>
    </dgm:pt>
    <dgm:pt modelId="{0BA3B648-D246-4C75-83E5-2E74ED86A093}" type="pres">
      <dgm:prSet presAssocID="{A031EF49-7B31-4957-AFE9-471BCFBD9F2B}" presName="parentText" presStyleLbl="node1" presStyleIdx="1" presStyleCnt="3">
        <dgm:presLayoutVars>
          <dgm:chMax val="0"/>
          <dgm:bulletEnabled val="1"/>
        </dgm:presLayoutVars>
      </dgm:prSet>
      <dgm:spPr/>
    </dgm:pt>
    <dgm:pt modelId="{ECA7A346-D1ED-4E01-ACF1-C1D4C4CFF99B}" type="pres">
      <dgm:prSet presAssocID="{A031EF49-7B31-4957-AFE9-471BCFBD9F2B}" presName="negativeSpace" presStyleCnt="0"/>
      <dgm:spPr/>
    </dgm:pt>
    <dgm:pt modelId="{62C35F30-6CF1-48DF-9E87-A0CC71808502}" type="pres">
      <dgm:prSet presAssocID="{A031EF49-7B31-4957-AFE9-471BCFBD9F2B}" presName="childText" presStyleLbl="conFgAcc1" presStyleIdx="1" presStyleCnt="3">
        <dgm:presLayoutVars>
          <dgm:bulletEnabled val="1"/>
        </dgm:presLayoutVars>
      </dgm:prSet>
      <dgm:spPr/>
    </dgm:pt>
    <dgm:pt modelId="{5C7C3559-0BE9-4971-A9B9-0656EE803D56}" type="pres">
      <dgm:prSet presAssocID="{215D02E1-3ED6-4E1F-8A70-355B3EA53E5B}" presName="spaceBetweenRectangles" presStyleCnt="0"/>
      <dgm:spPr/>
    </dgm:pt>
    <dgm:pt modelId="{CE8363F8-5670-4D57-8D2E-64281F5DA3D7}" type="pres">
      <dgm:prSet presAssocID="{39243902-C572-4388-8B88-DA0EC1A56E92}" presName="parentLin" presStyleCnt="0"/>
      <dgm:spPr/>
    </dgm:pt>
    <dgm:pt modelId="{7713CC38-272E-41BA-88D7-DD18429EB63D}" type="pres">
      <dgm:prSet presAssocID="{39243902-C572-4388-8B88-DA0EC1A56E92}" presName="parentLeftMargin" presStyleLbl="node1" presStyleIdx="1" presStyleCnt="3"/>
      <dgm:spPr/>
    </dgm:pt>
    <dgm:pt modelId="{936BCA22-6E9E-44CA-ACD9-BD40F6049D31}" type="pres">
      <dgm:prSet presAssocID="{39243902-C572-4388-8B88-DA0EC1A56E92}" presName="parentText" presStyleLbl="node1" presStyleIdx="2" presStyleCnt="3">
        <dgm:presLayoutVars>
          <dgm:chMax val="0"/>
          <dgm:bulletEnabled val="1"/>
        </dgm:presLayoutVars>
      </dgm:prSet>
      <dgm:spPr/>
    </dgm:pt>
    <dgm:pt modelId="{5ED3FCB3-D1D0-406E-9326-30B47D95619D}" type="pres">
      <dgm:prSet presAssocID="{39243902-C572-4388-8B88-DA0EC1A56E92}" presName="negativeSpace" presStyleCnt="0"/>
      <dgm:spPr/>
    </dgm:pt>
    <dgm:pt modelId="{31C72BC4-5081-4A53-82CF-1D31B3530FB3}" type="pres">
      <dgm:prSet presAssocID="{39243902-C572-4388-8B88-DA0EC1A56E92}" presName="childText" presStyleLbl="conFgAcc1" presStyleIdx="2" presStyleCnt="3">
        <dgm:presLayoutVars>
          <dgm:bulletEnabled val="1"/>
        </dgm:presLayoutVars>
      </dgm:prSet>
      <dgm:spPr/>
    </dgm:pt>
  </dgm:ptLst>
  <dgm:cxnLst>
    <dgm:cxn modelId="{DF43A212-3089-4530-81E3-AACAF5E2B48C}" type="presOf" srcId="{C5C30446-6E56-4FD6-BB39-10016F4EE621}" destId="{0FB60D7A-8D87-423D-9DC8-D6B50C56A9B8}" srcOrd="0" destOrd="0" presId="urn:microsoft.com/office/officeart/2005/8/layout/list1"/>
    <dgm:cxn modelId="{015D2861-5039-450F-BF04-9D5E2EC3E6F7}" srcId="{C5C30446-6E56-4FD6-BB39-10016F4EE621}" destId="{A031EF49-7B31-4957-AFE9-471BCFBD9F2B}" srcOrd="1" destOrd="0" parTransId="{1571DE9D-6E79-489B-8EF1-1E482750E7F6}" sibTransId="{215D02E1-3ED6-4E1F-8A70-355B3EA53E5B}"/>
    <dgm:cxn modelId="{ED35FC62-F802-40C7-83C9-E962171180D4}" srcId="{C5C30446-6E56-4FD6-BB39-10016F4EE621}" destId="{39243902-C572-4388-8B88-DA0EC1A56E92}" srcOrd="2" destOrd="0" parTransId="{AF518138-3F09-433D-815B-0656822CFF2A}" sibTransId="{8AFBAF7B-A1B9-4CB6-B5D7-C363E0B97AFD}"/>
    <dgm:cxn modelId="{49ACE966-26C5-4D95-8F22-E1C9989A169F}" type="presOf" srcId="{5DA16D9F-EF75-4829-A079-687ADD9783C2}" destId="{940B426C-52BD-4722-97E9-515990A6E476}" srcOrd="0" destOrd="0" presId="urn:microsoft.com/office/officeart/2005/8/layout/list1"/>
    <dgm:cxn modelId="{1F0B5E4A-9FB7-4244-8D9F-2A247C11B4D9}" srcId="{C5C30446-6E56-4FD6-BB39-10016F4EE621}" destId="{5DA16D9F-EF75-4829-A079-687ADD9783C2}" srcOrd="0" destOrd="0" parTransId="{C9676174-3553-489E-9702-6A4E438CA7A6}" sibTransId="{FDE77F38-2A75-4651-8856-BCB566DD6E53}"/>
    <dgm:cxn modelId="{FF6DE26A-CC25-4894-9BBE-952ECF205BC9}" type="presOf" srcId="{39243902-C572-4388-8B88-DA0EC1A56E92}" destId="{936BCA22-6E9E-44CA-ACD9-BD40F6049D31}" srcOrd="1" destOrd="0" presId="urn:microsoft.com/office/officeart/2005/8/layout/list1"/>
    <dgm:cxn modelId="{209FE958-D02A-4EE3-BAFF-6FE27199410F}" type="presOf" srcId="{A031EF49-7B31-4957-AFE9-471BCFBD9F2B}" destId="{59A99907-81BF-4808-A634-746DE7916B48}" srcOrd="0" destOrd="0" presId="urn:microsoft.com/office/officeart/2005/8/layout/list1"/>
    <dgm:cxn modelId="{B8A693A7-3B2B-4CB4-8DE6-3EE0B5B48E22}" type="presOf" srcId="{39243902-C572-4388-8B88-DA0EC1A56E92}" destId="{7713CC38-272E-41BA-88D7-DD18429EB63D}" srcOrd="0" destOrd="0" presId="urn:microsoft.com/office/officeart/2005/8/layout/list1"/>
    <dgm:cxn modelId="{C12965BC-B0AC-438A-9891-05510F4B28CF}" type="presOf" srcId="{5DA16D9F-EF75-4829-A079-687ADD9783C2}" destId="{85D37ACA-E3CD-4468-B133-BDD4B1619AA5}" srcOrd="1" destOrd="0" presId="urn:microsoft.com/office/officeart/2005/8/layout/list1"/>
    <dgm:cxn modelId="{213F9DF1-C0FF-4C2B-8814-20CC2CEA75CE}" type="presOf" srcId="{A031EF49-7B31-4957-AFE9-471BCFBD9F2B}" destId="{0BA3B648-D246-4C75-83E5-2E74ED86A093}" srcOrd="1" destOrd="0" presId="urn:microsoft.com/office/officeart/2005/8/layout/list1"/>
    <dgm:cxn modelId="{50FACE8D-0224-4268-9E3F-58F1E2294332}" type="presParOf" srcId="{0FB60D7A-8D87-423D-9DC8-D6B50C56A9B8}" destId="{093ABDED-4BA5-46D7-8844-388F298CAD37}" srcOrd="0" destOrd="0" presId="urn:microsoft.com/office/officeart/2005/8/layout/list1"/>
    <dgm:cxn modelId="{D2CBD5D2-D1C5-4CDF-BBCD-56123B8D469A}" type="presParOf" srcId="{093ABDED-4BA5-46D7-8844-388F298CAD37}" destId="{940B426C-52BD-4722-97E9-515990A6E476}" srcOrd="0" destOrd="0" presId="urn:microsoft.com/office/officeart/2005/8/layout/list1"/>
    <dgm:cxn modelId="{24DF7118-C089-44AC-AB4F-8760B47A9EBA}" type="presParOf" srcId="{093ABDED-4BA5-46D7-8844-388F298CAD37}" destId="{85D37ACA-E3CD-4468-B133-BDD4B1619AA5}" srcOrd="1" destOrd="0" presId="urn:microsoft.com/office/officeart/2005/8/layout/list1"/>
    <dgm:cxn modelId="{EB483FA5-BA89-49AA-82A2-072D1ADFB724}" type="presParOf" srcId="{0FB60D7A-8D87-423D-9DC8-D6B50C56A9B8}" destId="{2FC8063F-A6A4-4F6C-8F65-FA67044ACF7A}" srcOrd="1" destOrd="0" presId="urn:microsoft.com/office/officeart/2005/8/layout/list1"/>
    <dgm:cxn modelId="{3E9A72DA-C5A3-4E0B-85E3-115AE42A90AC}" type="presParOf" srcId="{0FB60D7A-8D87-423D-9DC8-D6B50C56A9B8}" destId="{9D5F64F0-0C2D-420F-864F-D029B1284D8A}" srcOrd="2" destOrd="0" presId="urn:microsoft.com/office/officeart/2005/8/layout/list1"/>
    <dgm:cxn modelId="{A14821C3-CE45-4694-B106-AC447F478E6D}" type="presParOf" srcId="{0FB60D7A-8D87-423D-9DC8-D6B50C56A9B8}" destId="{9EAD4675-C290-4008-8C9D-402C99368F66}" srcOrd="3" destOrd="0" presId="urn:microsoft.com/office/officeart/2005/8/layout/list1"/>
    <dgm:cxn modelId="{DD568537-6297-4985-AC10-AD34802A74DD}" type="presParOf" srcId="{0FB60D7A-8D87-423D-9DC8-D6B50C56A9B8}" destId="{0E45A37D-5E1E-4602-87B3-8355B406FAE0}" srcOrd="4" destOrd="0" presId="urn:microsoft.com/office/officeart/2005/8/layout/list1"/>
    <dgm:cxn modelId="{BF60406D-C5F2-4530-8B5D-E081B719E80B}" type="presParOf" srcId="{0E45A37D-5E1E-4602-87B3-8355B406FAE0}" destId="{59A99907-81BF-4808-A634-746DE7916B48}" srcOrd="0" destOrd="0" presId="urn:microsoft.com/office/officeart/2005/8/layout/list1"/>
    <dgm:cxn modelId="{C1629010-6B27-46D9-B183-113CC4097C89}" type="presParOf" srcId="{0E45A37D-5E1E-4602-87B3-8355B406FAE0}" destId="{0BA3B648-D246-4C75-83E5-2E74ED86A093}" srcOrd="1" destOrd="0" presId="urn:microsoft.com/office/officeart/2005/8/layout/list1"/>
    <dgm:cxn modelId="{723CCEEE-397D-4442-9642-11CD9A53FD2D}" type="presParOf" srcId="{0FB60D7A-8D87-423D-9DC8-D6B50C56A9B8}" destId="{ECA7A346-D1ED-4E01-ACF1-C1D4C4CFF99B}" srcOrd="5" destOrd="0" presId="urn:microsoft.com/office/officeart/2005/8/layout/list1"/>
    <dgm:cxn modelId="{7C18EBCD-C28D-48CC-9B6F-75AA9B86EE06}" type="presParOf" srcId="{0FB60D7A-8D87-423D-9DC8-D6B50C56A9B8}" destId="{62C35F30-6CF1-48DF-9E87-A0CC71808502}" srcOrd="6" destOrd="0" presId="urn:microsoft.com/office/officeart/2005/8/layout/list1"/>
    <dgm:cxn modelId="{A9221A2E-858F-4DB7-99FF-E35639886103}" type="presParOf" srcId="{0FB60D7A-8D87-423D-9DC8-D6B50C56A9B8}" destId="{5C7C3559-0BE9-4971-A9B9-0656EE803D56}" srcOrd="7" destOrd="0" presId="urn:microsoft.com/office/officeart/2005/8/layout/list1"/>
    <dgm:cxn modelId="{A4152C08-EFD5-4412-9FAC-F081A4DBDF28}" type="presParOf" srcId="{0FB60D7A-8D87-423D-9DC8-D6B50C56A9B8}" destId="{CE8363F8-5670-4D57-8D2E-64281F5DA3D7}" srcOrd="8" destOrd="0" presId="urn:microsoft.com/office/officeart/2005/8/layout/list1"/>
    <dgm:cxn modelId="{C3E248BD-CEAD-43B7-8FCF-334C544526EB}" type="presParOf" srcId="{CE8363F8-5670-4D57-8D2E-64281F5DA3D7}" destId="{7713CC38-272E-41BA-88D7-DD18429EB63D}" srcOrd="0" destOrd="0" presId="urn:microsoft.com/office/officeart/2005/8/layout/list1"/>
    <dgm:cxn modelId="{088057AA-10E3-4D3D-BE14-2A22F9B37074}" type="presParOf" srcId="{CE8363F8-5670-4D57-8D2E-64281F5DA3D7}" destId="{936BCA22-6E9E-44CA-ACD9-BD40F6049D31}" srcOrd="1" destOrd="0" presId="urn:microsoft.com/office/officeart/2005/8/layout/list1"/>
    <dgm:cxn modelId="{A314A996-E936-4DF1-9822-F5EE977CCA93}" type="presParOf" srcId="{0FB60D7A-8D87-423D-9DC8-D6B50C56A9B8}" destId="{5ED3FCB3-D1D0-406E-9326-30B47D95619D}" srcOrd="9" destOrd="0" presId="urn:microsoft.com/office/officeart/2005/8/layout/list1"/>
    <dgm:cxn modelId="{61F07CA5-D50E-4F0E-91DF-281C11339F21}" type="presParOf" srcId="{0FB60D7A-8D87-423D-9DC8-D6B50C56A9B8}" destId="{31C72BC4-5081-4A53-82CF-1D31B3530F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8508D6-2F4D-4760-9C15-816A238753B8}" type="doc">
      <dgm:prSet loTypeId="urn:microsoft.com/office/officeart/2005/8/layout/equation2" loCatId="relationship" qsTypeId="urn:microsoft.com/office/officeart/2005/8/quickstyle/simple1" qsCatId="simple" csTypeId="urn:microsoft.com/office/officeart/2005/8/colors/accent6_5" csCatId="accent6" phldr="1"/>
      <dgm:spPr/>
      <dgm:t>
        <a:bodyPr/>
        <a:lstStyle/>
        <a:p>
          <a:endParaRPr lang="en-US"/>
        </a:p>
      </dgm:t>
    </dgm:pt>
    <dgm:pt modelId="{425BDA6B-BF3A-4161-9264-A7A017B86375}">
      <dgm:prSet phldrT="[Text]" custT="1"/>
      <dgm:spPr/>
      <dgm:t>
        <a:bodyPr/>
        <a:lstStyle/>
        <a:p>
          <a:r>
            <a:rPr lang="en-US" sz="1800" dirty="0"/>
            <a:t>Medical</a:t>
          </a:r>
        </a:p>
      </dgm:t>
    </dgm:pt>
    <dgm:pt modelId="{ABB78CF6-6738-414D-A268-C4BC3953458A}" type="parTrans" cxnId="{6F155F51-3374-493D-A5BA-E293E4DB4ADC}">
      <dgm:prSet/>
      <dgm:spPr/>
      <dgm:t>
        <a:bodyPr/>
        <a:lstStyle/>
        <a:p>
          <a:endParaRPr lang="en-US"/>
        </a:p>
      </dgm:t>
    </dgm:pt>
    <dgm:pt modelId="{7E4CD65A-AD9D-4D00-B447-269B9F4548A5}" type="sibTrans" cxnId="{6F155F51-3374-493D-A5BA-E293E4DB4ADC}">
      <dgm:prSet/>
      <dgm:spPr/>
      <dgm:t>
        <a:bodyPr/>
        <a:lstStyle/>
        <a:p>
          <a:endParaRPr lang="en-US"/>
        </a:p>
      </dgm:t>
    </dgm:pt>
    <dgm:pt modelId="{F0E9B046-3563-4F43-899F-5D7A2AEC6187}">
      <dgm:prSet phldrT="[Text]" custT="1"/>
      <dgm:spPr/>
      <dgm:t>
        <a:bodyPr/>
        <a:lstStyle/>
        <a:p>
          <a:r>
            <a:rPr lang="en-US" sz="1800" dirty="0"/>
            <a:t>Physical</a:t>
          </a:r>
        </a:p>
      </dgm:t>
    </dgm:pt>
    <dgm:pt modelId="{9D8F03CF-332A-4ABC-BCC8-0E1EBE2A066E}" type="parTrans" cxnId="{6C971620-30FD-49B0-998E-3BA593A14AFE}">
      <dgm:prSet/>
      <dgm:spPr/>
      <dgm:t>
        <a:bodyPr/>
        <a:lstStyle/>
        <a:p>
          <a:endParaRPr lang="en-US"/>
        </a:p>
      </dgm:t>
    </dgm:pt>
    <dgm:pt modelId="{74B95DCA-F563-458D-AF05-C9A25349FF47}" type="sibTrans" cxnId="{6C971620-30FD-49B0-998E-3BA593A14AFE}">
      <dgm:prSet/>
      <dgm:spPr/>
      <dgm:t>
        <a:bodyPr/>
        <a:lstStyle/>
        <a:p>
          <a:endParaRPr lang="en-US"/>
        </a:p>
      </dgm:t>
    </dgm:pt>
    <dgm:pt modelId="{7EEF8D50-A7FA-4342-A2F1-DF10731DB1A3}">
      <dgm:prSet phldrT="[Text]" custT="1"/>
      <dgm:spPr/>
      <dgm:t>
        <a:bodyPr/>
        <a:lstStyle/>
        <a:p>
          <a:r>
            <a:rPr lang="en-US" sz="1800" dirty="0"/>
            <a:t>Mental</a:t>
          </a:r>
        </a:p>
      </dgm:t>
    </dgm:pt>
    <dgm:pt modelId="{67524544-0BD0-4671-B984-2B7BA3F971F7}" type="parTrans" cxnId="{8C7B830F-0BB5-46FB-A107-4AF814E3E184}">
      <dgm:prSet/>
      <dgm:spPr/>
      <dgm:t>
        <a:bodyPr/>
        <a:lstStyle/>
        <a:p>
          <a:endParaRPr lang="en-US"/>
        </a:p>
      </dgm:t>
    </dgm:pt>
    <dgm:pt modelId="{43A5C96A-B024-44D4-B0AA-C4FFD9BD3714}" type="sibTrans" cxnId="{8C7B830F-0BB5-46FB-A107-4AF814E3E184}">
      <dgm:prSet/>
      <dgm:spPr/>
      <dgm:t>
        <a:bodyPr/>
        <a:lstStyle/>
        <a:p>
          <a:endParaRPr lang="en-US"/>
        </a:p>
      </dgm:t>
    </dgm:pt>
    <dgm:pt modelId="{DC1A45C3-A1F9-4866-B667-503010C1D58A}">
      <dgm:prSet custT="1"/>
      <dgm:spPr/>
      <dgm:t>
        <a:bodyPr/>
        <a:lstStyle/>
        <a:p>
          <a:r>
            <a:rPr lang="en-US" sz="1800" dirty="0"/>
            <a:t>Psycho-social</a:t>
          </a:r>
        </a:p>
      </dgm:t>
    </dgm:pt>
    <dgm:pt modelId="{A06B03B8-8617-4802-B4AE-A8053085BB79}" type="parTrans" cxnId="{7B2EA7AB-2FCE-4ED1-AEA4-8379DF83D64D}">
      <dgm:prSet/>
      <dgm:spPr/>
      <dgm:t>
        <a:bodyPr/>
        <a:lstStyle/>
        <a:p>
          <a:endParaRPr lang="en-US"/>
        </a:p>
      </dgm:t>
    </dgm:pt>
    <dgm:pt modelId="{03C3BD0F-54B7-4C56-B1C6-847B4310BE70}" type="sibTrans" cxnId="{7B2EA7AB-2FCE-4ED1-AEA4-8379DF83D64D}">
      <dgm:prSet/>
      <dgm:spPr>
        <a:solidFill>
          <a:schemeClr val="accent5">
            <a:lumMod val="75000"/>
          </a:schemeClr>
        </a:solidFill>
      </dgm:spPr>
      <dgm:t>
        <a:bodyPr/>
        <a:lstStyle/>
        <a:p>
          <a:r>
            <a:rPr lang="en-US" dirty="0"/>
            <a:t>7 Days</a:t>
          </a:r>
        </a:p>
      </dgm:t>
    </dgm:pt>
    <dgm:pt modelId="{1EF7A3A6-EC45-42FA-ACB3-B1233CE9E311}">
      <dgm:prSet/>
      <dgm:spPr/>
      <dgm:t>
        <a:bodyPr/>
        <a:lstStyle/>
        <a:p>
          <a:r>
            <a:rPr lang="en-US" dirty="0"/>
            <a:t>Resident-specific</a:t>
          </a:r>
        </a:p>
        <a:p>
          <a:r>
            <a:rPr lang="en-US" dirty="0"/>
            <a:t> Measurable objectives</a:t>
          </a:r>
        </a:p>
        <a:p>
          <a:r>
            <a:rPr lang="en-US" dirty="0"/>
            <a:t>Timeframes</a:t>
          </a:r>
        </a:p>
      </dgm:t>
    </dgm:pt>
    <dgm:pt modelId="{431D40D6-820A-4773-9286-84E5D5D68FF2}" type="parTrans" cxnId="{D130ADCD-9159-4E29-9D3B-06258B0FF3A0}">
      <dgm:prSet/>
      <dgm:spPr/>
      <dgm:t>
        <a:bodyPr/>
        <a:lstStyle/>
        <a:p>
          <a:endParaRPr lang="en-US"/>
        </a:p>
      </dgm:t>
    </dgm:pt>
    <dgm:pt modelId="{D4CBAC6C-A089-4769-BEF0-9A614D9E7B41}" type="sibTrans" cxnId="{D130ADCD-9159-4E29-9D3B-06258B0FF3A0}">
      <dgm:prSet/>
      <dgm:spPr/>
      <dgm:t>
        <a:bodyPr/>
        <a:lstStyle/>
        <a:p>
          <a:endParaRPr lang="en-US"/>
        </a:p>
      </dgm:t>
    </dgm:pt>
    <dgm:pt modelId="{65C668B0-B57E-4538-9D5A-B426365B38B1}" type="pres">
      <dgm:prSet presAssocID="{D28508D6-2F4D-4760-9C15-816A238753B8}" presName="Name0" presStyleCnt="0">
        <dgm:presLayoutVars>
          <dgm:dir/>
          <dgm:resizeHandles val="exact"/>
        </dgm:presLayoutVars>
      </dgm:prSet>
      <dgm:spPr/>
    </dgm:pt>
    <dgm:pt modelId="{E59B545B-3E44-4B79-A1A8-4855EF7D7A8F}" type="pres">
      <dgm:prSet presAssocID="{D28508D6-2F4D-4760-9C15-816A238753B8}" presName="vNodes" presStyleCnt="0"/>
      <dgm:spPr/>
    </dgm:pt>
    <dgm:pt modelId="{52D6E8D9-7B87-43EA-A1A6-96FFCCB232F3}" type="pres">
      <dgm:prSet presAssocID="{425BDA6B-BF3A-4161-9264-A7A017B86375}" presName="node" presStyleLbl="node1" presStyleIdx="0" presStyleCnt="5" custScaleX="155696" custScaleY="151325">
        <dgm:presLayoutVars>
          <dgm:bulletEnabled val="1"/>
        </dgm:presLayoutVars>
      </dgm:prSet>
      <dgm:spPr/>
    </dgm:pt>
    <dgm:pt modelId="{87B37DB9-619D-4973-8DC7-AA75D7672DFF}" type="pres">
      <dgm:prSet presAssocID="{7E4CD65A-AD9D-4D00-B447-269B9F4548A5}" presName="spacerT" presStyleCnt="0"/>
      <dgm:spPr/>
    </dgm:pt>
    <dgm:pt modelId="{49281D55-E544-435E-9ECB-DA4527A33D2A}" type="pres">
      <dgm:prSet presAssocID="{7E4CD65A-AD9D-4D00-B447-269B9F4548A5}" presName="sibTrans" presStyleLbl="sibTrans2D1" presStyleIdx="0" presStyleCnt="4"/>
      <dgm:spPr/>
    </dgm:pt>
    <dgm:pt modelId="{66844CF2-A27F-489B-9A76-C08FD3C99465}" type="pres">
      <dgm:prSet presAssocID="{7E4CD65A-AD9D-4D00-B447-269B9F4548A5}" presName="spacerB" presStyleCnt="0"/>
      <dgm:spPr/>
    </dgm:pt>
    <dgm:pt modelId="{C25FCED5-C879-439C-A0A2-6CB96A8D3335}" type="pres">
      <dgm:prSet presAssocID="{F0E9B046-3563-4F43-899F-5D7A2AEC6187}" presName="node" presStyleLbl="node1" presStyleIdx="1" presStyleCnt="5" custScaleX="170066" custScaleY="160106" custLinFactNeighborX="1333" custLinFactNeighborY="16421">
        <dgm:presLayoutVars>
          <dgm:bulletEnabled val="1"/>
        </dgm:presLayoutVars>
      </dgm:prSet>
      <dgm:spPr/>
    </dgm:pt>
    <dgm:pt modelId="{BBC5D2B8-EE01-49E0-A522-0B6AEAEE8CF8}" type="pres">
      <dgm:prSet presAssocID="{74B95DCA-F563-458D-AF05-C9A25349FF47}" presName="spacerT" presStyleCnt="0"/>
      <dgm:spPr/>
    </dgm:pt>
    <dgm:pt modelId="{9A633CF2-BCF9-455E-8B0E-CB323E176FC1}" type="pres">
      <dgm:prSet presAssocID="{74B95DCA-F563-458D-AF05-C9A25349FF47}" presName="sibTrans" presStyleLbl="sibTrans2D1" presStyleIdx="1" presStyleCnt="4"/>
      <dgm:spPr/>
    </dgm:pt>
    <dgm:pt modelId="{56C9BDF4-E27E-4FDE-BE1F-B2B8EDFA63B2}" type="pres">
      <dgm:prSet presAssocID="{74B95DCA-F563-458D-AF05-C9A25349FF47}" presName="spacerB" presStyleCnt="0"/>
      <dgm:spPr/>
    </dgm:pt>
    <dgm:pt modelId="{96E97B3F-0B18-4E2E-B0AF-D77F3E66DCD8}" type="pres">
      <dgm:prSet presAssocID="{7EEF8D50-A7FA-4342-A2F1-DF10731DB1A3}" presName="node" presStyleLbl="node1" presStyleIdx="2" presStyleCnt="5" custScaleX="145693" custScaleY="133554">
        <dgm:presLayoutVars>
          <dgm:bulletEnabled val="1"/>
        </dgm:presLayoutVars>
      </dgm:prSet>
      <dgm:spPr/>
    </dgm:pt>
    <dgm:pt modelId="{079BDA32-DFCA-4279-B64D-35B563DCDFEC}" type="pres">
      <dgm:prSet presAssocID="{43A5C96A-B024-44D4-B0AA-C4FFD9BD3714}" presName="spacerT" presStyleCnt="0"/>
      <dgm:spPr/>
    </dgm:pt>
    <dgm:pt modelId="{651BF405-CF71-4644-87C2-BB00105BC573}" type="pres">
      <dgm:prSet presAssocID="{43A5C96A-B024-44D4-B0AA-C4FFD9BD3714}" presName="sibTrans" presStyleLbl="sibTrans2D1" presStyleIdx="2" presStyleCnt="4"/>
      <dgm:spPr/>
    </dgm:pt>
    <dgm:pt modelId="{1F5BD74D-5DB2-4838-9C35-101CF5E3DCBA}" type="pres">
      <dgm:prSet presAssocID="{43A5C96A-B024-44D4-B0AA-C4FFD9BD3714}" presName="spacerB" presStyleCnt="0"/>
      <dgm:spPr/>
    </dgm:pt>
    <dgm:pt modelId="{A2B8EF10-555B-446D-832B-B9F5CE21960C}" type="pres">
      <dgm:prSet presAssocID="{DC1A45C3-A1F9-4866-B667-503010C1D58A}" presName="node" presStyleLbl="node1" presStyleIdx="3" presStyleCnt="5" custScaleX="182009" custScaleY="178984">
        <dgm:presLayoutVars>
          <dgm:bulletEnabled val="1"/>
        </dgm:presLayoutVars>
      </dgm:prSet>
      <dgm:spPr/>
    </dgm:pt>
    <dgm:pt modelId="{6E82891D-F1BD-47DC-83C1-C3DF53D9E6B5}" type="pres">
      <dgm:prSet presAssocID="{D28508D6-2F4D-4760-9C15-816A238753B8}" presName="sibTransLast" presStyleLbl="sibTrans2D1" presStyleIdx="3" presStyleCnt="4" custScaleX="239717" custScaleY="236622" custLinFactNeighborX="-30582" custLinFactNeighborY="17908"/>
      <dgm:spPr/>
    </dgm:pt>
    <dgm:pt modelId="{1642E68A-FB61-41EA-9113-DC8D23787063}" type="pres">
      <dgm:prSet presAssocID="{D28508D6-2F4D-4760-9C15-816A238753B8}" presName="connectorText" presStyleLbl="sibTrans2D1" presStyleIdx="3" presStyleCnt="4"/>
      <dgm:spPr/>
    </dgm:pt>
    <dgm:pt modelId="{F5F0F0F7-1AC1-4030-82B6-8D5E0428A38F}" type="pres">
      <dgm:prSet presAssocID="{D28508D6-2F4D-4760-9C15-816A238753B8}" presName="lastNode" presStyleLbl="node1" presStyleIdx="4" presStyleCnt="5" custScaleX="250275" custScaleY="246408" custLinFactX="19131" custLinFactNeighborX="100000" custLinFactNeighborY="0">
        <dgm:presLayoutVars>
          <dgm:bulletEnabled val="1"/>
        </dgm:presLayoutVars>
      </dgm:prSet>
      <dgm:spPr/>
    </dgm:pt>
  </dgm:ptLst>
  <dgm:cxnLst>
    <dgm:cxn modelId="{FF196502-8693-4EAF-9829-EC48D566420F}" type="presOf" srcId="{43A5C96A-B024-44D4-B0AA-C4FFD9BD3714}" destId="{651BF405-CF71-4644-87C2-BB00105BC573}" srcOrd="0" destOrd="0" presId="urn:microsoft.com/office/officeart/2005/8/layout/equation2"/>
    <dgm:cxn modelId="{2611C108-42B7-43F7-8542-6B276CF5E5F8}" type="presOf" srcId="{DC1A45C3-A1F9-4866-B667-503010C1D58A}" destId="{A2B8EF10-555B-446D-832B-B9F5CE21960C}" srcOrd="0" destOrd="0" presId="urn:microsoft.com/office/officeart/2005/8/layout/equation2"/>
    <dgm:cxn modelId="{8C7B830F-0BB5-46FB-A107-4AF814E3E184}" srcId="{D28508D6-2F4D-4760-9C15-816A238753B8}" destId="{7EEF8D50-A7FA-4342-A2F1-DF10731DB1A3}" srcOrd="2" destOrd="0" parTransId="{67524544-0BD0-4671-B984-2B7BA3F971F7}" sibTransId="{43A5C96A-B024-44D4-B0AA-C4FFD9BD3714}"/>
    <dgm:cxn modelId="{EB429611-8E44-484F-9FEC-1AFE4A489C3B}" type="presOf" srcId="{425BDA6B-BF3A-4161-9264-A7A017B86375}" destId="{52D6E8D9-7B87-43EA-A1A6-96FFCCB232F3}" srcOrd="0" destOrd="0" presId="urn:microsoft.com/office/officeart/2005/8/layout/equation2"/>
    <dgm:cxn modelId="{93327F12-C6BC-405A-8E47-92283FF41B2D}" type="presOf" srcId="{7EEF8D50-A7FA-4342-A2F1-DF10731DB1A3}" destId="{96E97B3F-0B18-4E2E-B0AF-D77F3E66DCD8}" srcOrd="0" destOrd="0" presId="urn:microsoft.com/office/officeart/2005/8/layout/equation2"/>
    <dgm:cxn modelId="{6C971620-30FD-49B0-998E-3BA593A14AFE}" srcId="{D28508D6-2F4D-4760-9C15-816A238753B8}" destId="{F0E9B046-3563-4F43-899F-5D7A2AEC6187}" srcOrd="1" destOrd="0" parTransId="{9D8F03CF-332A-4ABC-BCC8-0E1EBE2A066E}" sibTransId="{74B95DCA-F563-458D-AF05-C9A25349FF47}"/>
    <dgm:cxn modelId="{F40FA12D-6E5E-4B21-988D-263B283A0309}" type="presOf" srcId="{74B95DCA-F563-458D-AF05-C9A25349FF47}" destId="{9A633CF2-BCF9-455E-8B0E-CB323E176FC1}" srcOrd="0" destOrd="0" presId="urn:microsoft.com/office/officeart/2005/8/layout/equation2"/>
    <dgm:cxn modelId="{6F155F51-3374-493D-A5BA-E293E4DB4ADC}" srcId="{D28508D6-2F4D-4760-9C15-816A238753B8}" destId="{425BDA6B-BF3A-4161-9264-A7A017B86375}" srcOrd="0" destOrd="0" parTransId="{ABB78CF6-6738-414D-A268-C4BC3953458A}" sibTransId="{7E4CD65A-AD9D-4D00-B447-269B9F4548A5}"/>
    <dgm:cxn modelId="{8836FB77-C231-4751-9A6A-0E5FCB3B6917}" type="presOf" srcId="{D28508D6-2F4D-4760-9C15-816A238753B8}" destId="{65C668B0-B57E-4538-9D5A-B426365B38B1}" srcOrd="0" destOrd="0" presId="urn:microsoft.com/office/officeart/2005/8/layout/equation2"/>
    <dgm:cxn modelId="{82E7D678-F5DD-4E05-B9DD-5D103BA64D08}" type="presOf" srcId="{03C3BD0F-54B7-4C56-B1C6-847B4310BE70}" destId="{1642E68A-FB61-41EA-9113-DC8D23787063}" srcOrd="1" destOrd="0" presId="urn:microsoft.com/office/officeart/2005/8/layout/equation2"/>
    <dgm:cxn modelId="{D8E9A38B-FDCA-4605-8CD1-807E21580C71}" type="presOf" srcId="{1EF7A3A6-EC45-42FA-ACB3-B1233CE9E311}" destId="{F5F0F0F7-1AC1-4030-82B6-8D5E0428A38F}" srcOrd="0" destOrd="0" presId="urn:microsoft.com/office/officeart/2005/8/layout/equation2"/>
    <dgm:cxn modelId="{24C6F88B-77CA-4C93-A945-6F21B22D5082}" type="presOf" srcId="{03C3BD0F-54B7-4C56-B1C6-847B4310BE70}" destId="{6E82891D-F1BD-47DC-83C1-C3DF53D9E6B5}" srcOrd="0" destOrd="0" presId="urn:microsoft.com/office/officeart/2005/8/layout/equation2"/>
    <dgm:cxn modelId="{7B2EA7AB-2FCE-4ED1-AEA4-8379DF83D64D}" srcId="{D28508D6-2F4D-4760-9C15-816A238753B8}" destId="{DC1A45C3-A1F9-4866-B667-503010C1D58A}" srcOrd="3" destOrd="0" parTransId="{A06B03B8-8617-4802-B4AE-A8053085BB79}" sibTransId="{03C3BD0F-54B7-4C56-B1C6-847B4310BE70}"/>
    <dgm:cxn modelId="{8ACC68BD-9816-425F-B9EB-4B204A185D39}" type="presOf" srcId="{7E4CD65A-AD9D-4D00-B447-269B9F4548A5}" destId="{49281D55-E544-435E-9ECB-DA4527A33D2A}" srcOrd="0" destOrd="0" presId="urn:microsoft.com/office/officeart/2005/8/layout/equation2"/>
    <dgm:cxn modelId="{D130ADCD-9159-4E29-9D3B-06258B0FF3A0}" srcId="{D28508D6-2F4D-4760-9C15-816A238753B8}" destId="{1EF7A3A6-EC45-42FA-ACB3-B1233CE9E311}" srcOrd="4" destOrd="0" parTransId="{431D40D6-820A-4773-9286-84E5D5D68FF2}" sibTransId="{D4CBAC6C-A089-4769-BEF0-9A614D9E7B41}"/>
    <dgm:cxn modelId="{3B3E48F5-A581-4464-AD95-E34E211CD897}" type="presOf" srcId="{F0E9B046-3563-4F43-899F-5D7A2AEC6187}" destId="{C25FCED5-C879-439C-A0A2-6CB96A8D3335}" srcOrd="0" destOrd="0" presId="urn:microsoft.com/office/officeart/2005/8/layout/equation2"/>
    <dgm:cxn modelId="{DE4F25BD-DE1E-4F3C-91C3-EB32B7530D76}" type="presParOf" srcId="{65C668B0-B57E-4538-9D5A-B426365B38B1}" destId="{E59B545B-3E44-4B79-A1A8-4855EF7D7A8F}" srcOrd="0" destOrd="0" presId="urn:microsoft.com/office/officeart/2005/8/layout/equation2"/>
    <dgm:cxn modelId="{BF594B4E-6DE4-44B2-B4F3-01AA4CA72595}" type="presParOf" srcId="{E59B545B-3E44-4B79-A1A8-4855EF7D7A8F}" destId="{52D6E8D9-7B87-43EA-A1A6-96FFCCB232F3}" srcOrd="0" destOrd="0" presId="urn:microsoft.com/office/officeart/2005/8/layout/equation2"/>
    <dgm:cxn modelId="{CE92A6C6-B2D1-4DE2-A8BF-06C829319676}" type="presParOf" srcId="{E59B545B-3E44-4B79-A1A8-4855EF7D7A8F}" destId="{87B37DB9-619D-4973-8DC7-AA75D7672DFF}" srcOrd="1" destOrd="0" presId="urn:microsoft.com/office/officeart/2005/8/layout/equation2"/>
    <dgm:cxn modelId="{774F8372-F4A0-4652-9838-E67AD1F97C26}" type="presParOf" srcId="{E59B545B-3E44-4B79-A1A8-4855EF7D7A8F}" destId="{49281D55-E544-435E-9ECB-DA4527A33D2A}" srcOrd="2" destOrd="0" presId="urn:microsoft.com/office/officeart/2005/8/layout/equation2"/>
    <dgm:cxn modelId="{C060365D-42C2-4A4C-8EE1-5621C2687B9C}" type="presParOf" srcId="{E59B545B-3E44-4B79-A1A8-4855EF7D7A8F}" destId="{66844CF2-A27F-489B-9A76-C08FD3C99465}" srcOrd="3" destOrd="0" presId="urn:microsoft.com/office/officeart/2005/8/layout/equation2"/>
    <dgm:cxn modelId="{8FD144EE-5227-4B76-9F86-85B9AEE117CD}" type="presParOf" srcId="{E59B545B-3E44-4B79-A1A8-4855EF7D7A8F}" destId="{C25FCED5-C879-439C-A0A2-6CB96A8D3335}" srcOrd="4" destOrd="0" presId="urn:microsoft.com/office/officeart/2005/8/layout/equation2"/>
    <dgm:cxn modelId="{474EF04D-2468-42CE-8F3C-9E9DCB4E652C}" type="presParOf" srcId="{E59B545B-3E44-4B79-A1A8-4855EF7D7A8F}" destId="{BBC5D2B8-EE01-49E0-A522-0B6AEAEE8CF8}" srcOrd="5" destOrd="0" presId="urn:microsoft.com/office/officeart/2005/8/layout/equation2"/>
    <dgm:cxn modelId="{BE106729-9699-442B-8784-DF8D0EC8AFBC}" type="presParOf" srcId="{E59B545B-3E44-4B79-A1A8-4855EF7D7A8F}" destId="{9A633CF2-BCF9-455E-8B0E-CB323E176FC1}" srcOrd="6" destOrd="0" presId="urn:microsoft.com/office/officeart/2005/8/layout/equation2"/>
    <dgm:cxn modelId="{5538FF36-E8D7-4B94-B581-7727B6649C71}" type="presParOf" srcId="{E59B545B-3E44-4B79-A1A8-4855EF7D7A8F}" destId="{56C9BDF4-E27E-4FDE-BE1F-B2B8EDFA63B2}" srcOrd="7" destOrd="0" presId="urn:microsoft.com/office/officeart/2005/8/layout/equation2"/>
    <dgm:cxn modelId="{F148B370-D9FD-4042-A2D5-48370423C72F}" type="presParOf" srcId="{E59B545B-3E44-4B79-A1A8-4855EF7D7A8F}" destId="{96E97B3F-0B18-4E2E-B0AF-D77F3E66DCD8}" srcOrd="8" destOrd="0" presId="urn:microsoft.com/office/officeart/2005/8/layout/equation2"/>
    <dgm:cxn modelId="{B44A0B2E-EE31-4A3A-9375-F65960EBD807}" type="presParOf" srcId="{E59B545B-3E44-4B79-A1A8-4855EF7D7A8F}" destId="{079BDA32-DFCA-4279-B64D-35B563DCDFEC}" srcOrd="9" destOrd="0" presId="urn:microsoft.com/office/officeart/2005/8/layout/equation2"/>
    <dgm:cxn modelId="{1A8F1E94-5A38-4331-9D34-F0AF30EFCA39}" type="presParOf" srcId="{E59B545B-3E44-4B79-A1A8-4855EF7D7A8F}" destId="{651BF405-CF71-4644-87C2-BB00105BC573}" srcOrd="10" destOrd="0" presId="urn:microsoft.com/office/officeart/2005/8/layout/equation2"/>
    <dgm:cxn modelId="{1A9FAE05-D476-4B1E-AAF6-56A2DE6A3247}" type="presParOf" srcId="{E59B545B-3E44-4B79-A1A8-4855EF7D7A8F}" destId="{1F5BD74D-5DB2-4838-9C35-101CF5E3DCBA}" srcOrd="11" destOrd="0" presId="urn:microsoft.com/office/officeart/2005/8/layout/equation2"/>
    <dgm:cxn modelId="{14823F04-C6CB-46C5-931E-FBA4E7DFB429}" type="presParOf" srcId="{E59B545B-3E44-4B79-A1A8-4855EF7D7A8F}" destId="{A2B8EF10-555B-446D-832B-B9F5CE21960C}" srcOrd="12" destOrd="0" presId="urn:microsoft.com/office/officeart/2005/8/layout/equation2"/>
    <dgm:cxn modelId="{C6B7BCA2-AF0F-4B4F-90BE-239F5B522D80}" type="presParOf" srcId="{65C668B0-B57E-4538-9D5A-B426365B38B1}" destId="{6E82891D-F1BD-47DC-83C1-C3DF53D9E6B5}" srcOrd="1" destOrd="0" presId="urn:microsoft.com/office/officeart/2005/8/layout/equation2"/>
    <dgm:cxn modelId="{2DD69337-0E07-4144-ABBE-EC9D6BBBD03F}" type="presParOf" srcId="{6E82891D-F1BD-47DC-83C1-C3DF53D9E6B5}" destId="{1642E68A-FB61-41EA-9113-DC8D23787063}" srcOrd="0" destOrd="0" presId="urn:microsoft.com/office/officeart/2005/8/layout/equation2"/>
    <dgm:cxn modelId="{3750BDB5-8DF9-4840-893D-65825C9B7134}" type="presParOf" srcId="{65C668B0-B57E-4538-9D5A-B426365B38B1}" destId="{F5F0F0F7-1AC1-4030-82B6-8D5E0428A38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3323B-C883-4504-83A6-F541A0A90C07}">
      <dsp:nvSpPr>
        <dsp:cNvPr id="0" name=""/>
        <dsp:cNvSpPr/>
      </dsp:nvSpPr>
      <dsp:spPr>
        <a:xfrm>
          <a:off x="2876804" y="0"/>
          <a:ext cx="2135124" cy="1186180"/>
        </a:xfrm>
        <a:prstGeom prst="roundRect">
          <a:avLst>
            <a:gd name="adj" fmla="val 1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Traditional Care</a:t>
          </a:r>
        </a:p>
      </dsp:txBody>
      <dsp:txXfrm>
        <a:off x="2911546" y="34742"/>
        <a:ext cx="2065640" cy="1116696"/>
      </dsp:txXfrm>
    </dsp:sp>
    <dsp:sp modelId="{B3F98EB8-8430-4E7C-9FBE-84D6B8F7998D}">
      <dsp:nvSpPr>
        <dsp:cNvPr id="0" name=""/>
        <dsp:cNvSpPr/>
      </dsp:nvSpPr>
      <dsp:spPr>
        <a:xfrm>
          <a:off x="5960872" y="0"/>
          <a:ext cx="2135124" cy="1186180"/>
        </a:xfrm>
        <a:prstGeom prst="roundRect">
          <a:avLst>
            <a:gd name="adj" fmla="val 1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Person-Centered Care </a:t>
          </a:r>
        </a:p>
      </dsp:txBody>
      <dsp:txXfrm>
        <a:off x="5995614" y="34742"/>
        <a:ext cx="2065640" cy="1116696"/>
      </dsp:txXfrm>
    </dsp:sp>
    <dsp:sp modelId="{AD587441-B78D-480F-B8BA-7774B11EA39F}">
      <dsp:nvSpPr>
        <dsp:cNvPr id="0" name=""/>
        <dsp:cNvSpPr/>
      </dsp:nvSpPr>
      <dsp:spPr>
        <a:xfrm>
          <a:off x="5041582" y="5041265"/>
          <a:ext cx="889635" cy="889635"/>
        </a:xfrm>
        <a:prstGeom prst="triangl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40B94-DC06-4A22-9AD7-F8A8128ECB31}">
      <dsp:nvSpPr>
        <dsp:cNvPr id="0" name=""/>
        <dsp:cNvSpPr/>
      </dsp:nvSpPr>
      <dsp:spPr>
        <a:xfrm rot="240000">
          <a:off x="2816679" y="4660046"/>
          <a:ext cx="5339440" cy="37337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A35D3-58DB-4BC3-A877-774E9DEF1E40}">
      <dsp:nvSpPr>
        <dsp:cNvPr id="0" name=""/>
        <dsp:cNvSpPr/>
      </dsp:nvSpPr>
      <dsp:spPr>
        <a:xfrm rot="240000">
          <a:off x="6028295" y="3987406"/>
          <a:ext cx="2118895" cy="73174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Celebrations</a:t>
          </a:r>
        </a:p>
      </dsp:txBody>
      <dsp:txXfrm>
        <a:off x="6064016" y="4023127"/>
        <a:ext cx="2047453" cy="660307"/>
      </dsp:txXfrm>
    </dsp:sp>
    <dsp:sp modelId="{8774607E-0CE8-4153-BB3A-08280D815582}">
      <dsp:nvSpPr>
        <dsp:cNvPr id="0" name=""/>
        <dsp:cNvSpPr/>
      </dsp:nvSpPr>
      <dsp:spPr>
        <a:xfrm rot="240000">
          <a:off x="6087604" y="3204527"/>
          <a:ext cx="2118895" cy="73174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Same staff assignments</a:t>
          </a:r>
        </a:p>
      </dsp:txBody>
      <dsp:txXfrm>
        <a:off x="6123325" y="3240248"/>
        <a:ext cx="2047453" cy="660307"/>
      </dsp:txXfrm>
    </dsp:sp>
    <dsp:sp modelId="{3B907F76-0BEC-47F5-82F6-9C002DF2B76A}">
      <dsp:nvSpPr>
        <dsp:cNvPr id="0" name=""/>
        <dsp:cNvSpPr/>
      </dsp:nvSpPr>
      <dsp:spPr>
        <a:xfrm rot="240000">
          <a:off x="6146913" y="2421648"/>
          <a:ext cx="2118895" cy="73174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Residents choose their schedules</a:t>
          </a:r>
        </a:p>
      </dsp:txBody>
      <dsp:txXfrm>
        <a:off x="6182634" y="2457369"/>
        <a:ext cx="2047453" cy="660307"/>
      </dsp:txXfrm>
    </dsp:sp>
    <dsp:sp modelId="{D7E6E20C-9702-4682-9892-ABDF399F2F87}">
      <dsp:nvSpPr>
        <dsp:cNvPr id="0" name=""/>
        <dsp:cNvSpPr/>
      </dsp:nvSpPr>
      <dsp:spPr>
        <a:xfrm rot="240000">
          <a:off x="6206222" y="1638769"/>
          <a:ext cx="2118895" cy="73174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Daily activities with purpose</a:t>
          </a:r>
        </a:p>
      </dsp:txBody>
      <dsp:txXfrm>
        <a:off x="6241943" y="1674490"/>
        <a:ext cx="2047453" cy="660307"/>
      </dsp:txXfrm>
    </dsp:sp>
    <dsp:sp modelId="{4779E915-27EB-4B1C-A433-742A87997D77}">
      <dsp:nvSpPr>
        <dsp:cNvPr id="0" name=""/>
        <dsp:cNvSpPr/>
      </dsp:nvSpPr>
      <dsp:spPr>
        <a:xfrm rot="240000">
          <a:off x="2944227" y="3773893"/>
          <a:ext cx="2118895" cy="731749"/>
        </a:xfrm>
        <a:prstGeom prst="roundRect">
          <a:avLst/>
        </a:prstGeom>
        <a:solidFill>
          <a:schemeClr val="accent4">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Place to die</a:t>
          </a:r>
        </a:p>
      </dsp:txBody>
      <dsp:txXfrm>
        <a:off x="2979948" y="3809614"/>
        <a:ext cx="2047453" cy="660307"/>
      </dsp:txXfrm>
    </dsp:sp>
    <dsp:sp modelId="{21219A29-4305-4739-B681-90BE20741C66}">
      <dsp:nvSpPr>
        <dsp:cNvPr id="0" name=""/>
        <dsp:cNvSpPr/>
      </dsp:nvSpPr>
      <dsp:spPr>
        <a:xfrm rot="240000">
          <a:off x="3003536" y="2991014"/>
          <a:ext cx="2118895" cy="731749"/>
        </a:xfrm>
        <a:prstGeom prst="roundRect">
          <a:avLst/>
        </a:prstGeom>
        <a:solidFill>
          <a:schemeClr val="accent4">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Different care staff</a:t>
          </a:r>
        </a:p>
      </dsp:txBody>
      <dsp:txXfrm>
        <a:off x="3039257" y="3026735"/>
        <a:ext cx="2047453" cy="660307"/>
      </dsp:txXfrm>
    </dsp:sp>
    <dsp:sp modelId="{549B3AAE-3A5D-46A6-B518-195F24000F65}">
      <dsp:nvSpPr>
        <dsp:cNvPr id="0" name=""/>
        <dsp:cNvSpPr/>
      </dsp:nvSpPr>
      <dsp:spPr>
        <a:xfrm rot="240000">
          <a:off x="3062845" y="2208136"/>
          <a:ext cx="2118895" cy="731749"/>
        </a:xfrm>
        <a:prstGeom prst="roundRect">
          <a:avLst/>
        </a:prstGeom>
        <a:solidFill>
          <a:schemeClr val="accent4">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Facility sets schedules</a:t>
          </a:r>
        </a:p>
      </dsp:txBody>
      <dsp:txXfrm>
        <a:off x="3098566" y="2243857"/>
        <a:ext cx="2047453" cy="660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4327-F9C6-4A11-BD26-94330F44658F}">
      <dsp:nvSpPr>
        <dsp:cNvPr id="0" name=""/>
        <dsp:cNvSpPr/>
      </dsp:nvSpPr>
      <dsp:spPr>
        <a:xfrm>
          <a:off x="0" y="1463040"/>
          <a:ext cx="10972800" cy="1950720"/>
        </a:xfrm>
        <a:prstGeom prst="leftRightArrow">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7D169A35-AFAB-4CB1-BDC2-095599AAE81B}">
      <dsp:nvSpPr>
        <dsp:cNvPr id="0" name=""/>
        <dsp:cNvSpPr/>
      </dsp:nvSpPr>
      <dsp:spPr>
        <a:xfrm>
          <a:off x="4822" y="0"/>
          <a:ext cx="318254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b" anchorCtr="0">
          <a:noAutofit/>
        </a:bodyPr>
        <a:lstStyle/>
        <a:p>
          <a:pPr marL="0" lvl="0" indent="0" algn="ctr" defTabSz="1600200">
            <a:lnSpc>
              <a:spcPct val="90000"/>
            </a:lnSpc>
            <a:spcBef>
              <a:spcPct val="0"/>
            </a:spcBef>
            <a:spcAft>
              <a:spcPct val="35000"/>
            </a:spcAft>
            <a:buNone/>
          </a:pPr>
          <a:r>
            <a:rPr lang="en-US" sz="3600" kern="1200" dirty="0"/>
            <a:t>No Decisional Capacity</a:t>
          </a:r>
        </a:p>
      </dsp:txBody>
      <dsp:txXfrm>
        <a:off x="4822" y="0"/>
        <a:ext cx="3182540" cy="1950720"/>
      </dsp:txXfrm>
    </dsp:sp>
    <dsp:sp modelId="{7BB2707B-1397-4CEE-B896-B29DA39CA4E8}">
      <dsp:nvSpPr>
        <dsp:cNvPr id="0" name=""/>
        <dsp:cNvSpPr/>
      </dsp:nvSpPr>
      <dsp:spPr>
        <a:xfrm>
          <a:off x="1352252" y="2194559"/>
          <a:ext cx="487680" cy="48768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CA8EE-1961-4110-BE81-A7DC18186E9A}">
      <dsp:nvSpPr>
        <dsp:cNvPr id="0" name=""/>
        <dsp:cNvSpPr/>
      </dsp:nvSpPr>
      <dsp:spPr>
        <a:xfrm>
          <a:off x="3346489" y="2926080"/>
          <a:ext cx="318254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kern="1200" dirty="0"/>
            <a:t>Some Decisional Capacity</a:t>
          </a:r>
        </a:p>
      </dsp:txBody>
      <dsp:txXfrm>
        <a:off x="3346489" y="2926080"/>
        <a:ext cx="3182540" cy="1950720"/>
      </dsp:txXfrm>
    </dsp:sp>
    <dsp:sp modelId="{837C6115-931E-4EDC-A08A-F57DC7E2D506}">
      <dsp:nvSpPr>
        <dsp:cNvPr id="0" name=""/>
        <dsp:cNvSpPr/>
      </dsp:nvSpPr>
      <dsp:spPr>
        <a:xfrm>
          <a:off x="4693920" y="2194559"/>
          <a:ext cx="487680" cy="48768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E1CE5-9CBA-4F0B-8AEB-826192F302B6}">
      <dsp:nvSpPr>
        <dsp:cNvPr id="0" name=""/>
        <dsp:cNvSpPr/>
      </dsp:nvSpPr>
      <dsp:spPr>
        <a:xfrm>
          <a:off x="6688157" y="0"/>
          <a:ext cx="318254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b" anchorCtr="0">
          <a:noAutofit/>
        </a:bodyPr>
        <a:lstStyle/>
        <a:p>
          <a:pPr marL="0" lvl="0" indent="0" algn="ctr" defTabSz="1600200">
            <a:lnSpc>
              <a:spcPct val="90000"/>
            </a:lnSpc>
            <a:spcBef>
              <a:spcPct val="0"/>
            </a:spcBef>
            <a:spcAft>
              <a:spcPct val="35000"/>
            </a:spcAft>
            <a:buNone/>
          </a:pPr>
          <a:r>
            <a:rPr lang="en-US" sz="3600" kern="1200" dirty="0"/>
            <a:t>Decisional Capacity</a:t>
          </a:r>
        </a:p>
      </dsp:txBody>
      <dsp:txXfrm>
        <a:off x="6688157" y="0"/>
        <a:ext cx="3182540" cy="1950720"/>
      </dsp:txXfrm>
    </dsp:sp>
    <dsp:sp modelId="{A085AB97-209F-41CB-A75B-DE96F58026B1}">
      <dsp:nvSpPr>
        <dsp:cNvPr id="0" name=""/>
        <dsp:cNvSpPr/>
      </dsp:nvSpPr>
      <dsp:spPr>
        <a:xfrm>
          <a:off x="8035587" y="2194559"/>
          <a:ext cx="487680" cy="48768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F64F0-0C2D-420F-864F-D029B1284D8A}">
      <dsp:nvSpPr>
        <dsp:cNvPr id="0" name=""/>
        <dsp:cNvSpPr/>
      </dsp:nvSpPr>
      <dsp:spPr>
        <a:xfrm>
          <a:off x="0" y="615843"/>
          <a:ext cx="8699500" cy="957600"/>
        </a:xfrm>
        <a:prstGeom prst="rect">
          <a:avLst/>
        </a:prstGeom>
        <a:solidFill>
          <a:schemeClr val="accent6">
            <a:alpha val="90000"/>
            <a:tint val="4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37ACA-E3CD-4468-B133-BDD4B1619AA5}">
      <dsp:nvSpPr>
        <dsp:cNvPr id="0" name=""/>
        <dsp:cNvSpPr/>
      </dsp:nvSpPr>
      <dsp:spPr>
        <a:xfrm>
          <a:off x="434975" y="54963"/>
          <a:ext cx="6089650" cy="1121760"/>
        </a:xfrm>
        <a:prstGeom prst="roundRect">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174" tIns="0" rIns="230174" bIns="0" numCol="1" spcCol="1270" anchor="ctr" anchorCtr="0">
          <a:noAutofit/>
        </a:bodyPr>
        <a:lstStyle/>
        <a:p>
          <a:pPr marL="0" lvl="0" indent="0" algn="l" defTabSz="1689100">
            <a:lnSpc>
              <a:spcPct val="90000"/>
            </a:lnSpc>
            <a:spcBef>
              <a:spcPct val="0"/>
            </a:spcBef>
            <a:spcAft>
              <a:spcPct val="35000"/>
            </a:spcAft>
            <a:buNone/>
          </a:pPr>
          <a:r>
            <a:rPr lang="en-US" sz="3800" kern="1200" dirty="0"/>
            <a:t>Quality of Care</a:t>
          </a:r>
        </a:p>
      </dsp:txBody>
      <dsp:txXfrm>
        <a:off x="489735" y="109723"/>
        <a:ext cx="5980130" cy="1012240"/>
      </dsp:txXfrm>
    </dsp:sp>
    <dsp:sp modelId="{62C35F30-6CF1-48DF-9E87-A0CC71808502}">
      <dsp:nvSpPr>
        <dsp:cNvPr id="0" name=""/>
        <dsp:cNvSpPr/>
      </dsp:nvSpPr>
      <dsp:spPr>
        <a:xfrm>
          <a:off x="0" y="2339523"/>
          <a:ext cx="8699500" cy="957600"/>
        </a:xfrm>
        <a:prstGeom prst="rect">
          <a:avLst/>
        </a:prstGeom>
        <a:solidFill>
          <a:schemeClr val="accent6">
            <a:alpha val="90000"/>
            <a:tint val="4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A3B648-D246-4C75-83E5-2E74ED86A093}">
      <dsp:nvSpPr>
        <dsp:cNvPr id="0" name=""/>
        <dsp:cNvSpPr/>
      </dsp:nvSpPr>
      <dsp:spPr>
        <a:xfrm>
          <a:off x="434975" y="1778643"/>
          <a:ext cx="6089650" cy="1121760"/>
        </a:xfrm>
        <a:prstGeom prst="roundRect">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174" tIns="0" rIns="230174" bIns="0" numCol="1" spcCol="1270" anchor="ctr" anchorCtr="0">
          <a:noAutofit/>
        </a:bodyPr>
        <a:lstStyle/>
        <a:p>
          <a:pPr marL="0" lvl="0" indent="0" algn="l" defTabSz="1689100">
            <a:lnSpc>
              <a:spcPct val="90000"/>
            </a:lnSpc>
            <a:spcBef>
              <a:spcPct val="0"/>
            </a:spcBef>
            <a:spcAft>
              <a:spcPct val="35000"/>
            </a:spcAft>
            <a:buNone/>
          </a:pPr>
          <a:r>
            <a:rPr lang="en-US" sz="3800" kern="1200" dirty="0"/>
            <a:t>Quality of Life</a:t>
          </a:r>
        </a:p>
      </dsp:txBody>
      <dsp:txXfrm>
        <a:off x="489735" y="1833403"/>
        <a:ext cx="5980130" cy="1012240"/>
      </dsp:txXfrm>
    </dsp:sp>
    <dsp:sp modelId="{31C72BC4-5081-4A53-82CF-1D31B3530FB3}">
      <dsp:nvSpPr>
        <dsp:cNvPr id="0" name=""/>
        <dsp:cNvSpPr/>
      </dsp:nvSpPr>
      <dsp:spPr>
        <a:xfrm>
          <a:off x="0" y="4063203"/>
          <a:ext cx="8699500" cy="957600"/>
        </a:xfrm>
        <a:prstGeom prst="rect">
          <a:avLst/>
        </a:prstGeom>
        <a:solidFill>
          <a:schemeClr val="accent6">
            <a:alpha val="90000"/>
            <a:tint val="40000"/>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BCA22-6E9E-44CA-ACD9-BD40F6049D31}">
      <dsp:nvSpPr>
        <dsp:cNvPr id="0" name=""/>
        <dsp:cNvSpPr/>
      </dsp:nvSpPr>
      <dsp:spPr>
        <a:xfrm>
          <a:off x="434975" y="3502323"/>
          <a:ext cx="6089650" cy="1121760"/>
        </a:xfrm>
        <a:prstGeom prst="roundRect">
          <a:avLst/>
        </a:prstGeom>
        <a:solidFill>
          <a:schemeClr val="lt1">
            <a:hueOff val="0"/>
            <a:satOff val="0"/>
            <a:lumOff val="0"/>
            <a:alphaOff val="0"/>
          </a:schemeClr>
        </a:solidFill>
        <a:ln w="2642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174" tIns="0" rIns="230174" bIns="0" numCol="1" spcCol="1270" anchor="ctr" anchorCtr="0">
          <a:noAutofit/>
        </a:bodyPr>
        <a:lstStyle/>
        <a:p>
          <a:pPr marL="0" lvl="0" indent="0" algn="l" defTabSz="1689100">
            <a:lnSpc>
              <a:spcPct val="90000"/>
            </a:lnSpc>
            <a:spcBef>
              <a:spcPct val="0"/>
            </a:spcBef>
            <a:spcAft>
              <a:spcPct val="35000"/>
            </a:spcAft>
            <a:buNone/>
          </a:pPr>
          <a:r>
            <a:rPr lang="en-US" sz="3800" kern="1200" dirty="0"/>
            <a:t>Highest Practicable Level </a:t>
          </a:r>
        </a:p>
      </dsp:txBody>
      <dsp:txXfrm>
        <a:off x="489735" y="3557083"/>
        <a:ext cx="5980130" cy="1012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6E8D9-7B87-43EA-A1A6-96FFCCB232F3}">
      <dsp:nvSpPr>
        <dsp:cNvPr id="0" name=""/>
        <dsp:cNvSpPr/>
      </dsp:nvSpPr>
      <dsp:spPr>
        <a:xfrm>
          <a:off x="2969043" y="4553"/>
          <a:ext cx="1187366" cy="1154032"/>
        </a:xfrm>
        <a:prstGeom prst="ellipse">
          <a:avLst/>
        </a:prstGeom>
        <a:solidFill>
          <a:schemeClr val="accent6">
            <a:alpha val="9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Medical</a:t>
          </a:r>
        </a:p>
      </dsp:txBody>
      <dsp:txXfrm>
        <a:off x="3142929" y="173557"/>
        <a:ext cx="839594" cy="816024"/>
      </dsp:txXfrm>
    </dsp:sp>
    <dsp:sp modelId="{49281D55-E544-435E-9ECB-DA4527A33D2A}">
      <dsp:nvSpPr>
        <dsp:cNvPr id="0" name=""/>
        <dsp:cNvSpPr/>
      </dsp:nvSpPr>
      <dsp:spPr>
        <a:xfrm>
          <a:off x="3341567" y="1220510"/>
          <a:ext cx="442318" cy="442318"/>
        </a:xfrm>
        <a:prstGeom prst="mathPlus">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400196" y="1389652"/>
        <a:ext cx="325060" cy="104034"/>
      </dsp:txXfrm>
    </dsp:sp>
    <dsp:sp modelId="{C25FCED5-C879-439C-A0A2-6CB96A8D3335}">
      <dsp:nvSpPr>
        <dsp:cNvPr id="0" name=""/>
        <dsp:cNvSpPr/>
      </dsp:nvSpPr>
      <dsp:spPr>
        <a:xfrm>
          <a:off x="2924415" y="1734922"/>
          <a:ext cx="1296954" cy="1220998"/>
        </a:xfrm>
        <a:prstGeom prst="ellipse">
          <a:avLst/>
        </a:prstGeom>
        <a:solidFill>
          <a:schemeClr val="accent6">
            <a:alpha val="90000"/>
            <a:hueOff val="0"/>
            <a:satOff val="0"/>
            <a:lumOff val="0"/>
            <a:alphaOff val="-1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Physical</a:t>
          </a:r>
        </a:p>
      </dsp:txBody>
      <dsp:txXfrm>
        <a:off x="3114350" y="1913733"/>
        <a:ext cx="917084" cy="863376"/>
      </dsp:txXfrm>
    </dsp:sp>
    <dsp:sp modelId="{9A633CF2-BCF9-455E-8B0E-CB323E176FC1}">
      <dsp:nvSpPr>
        <dsp:cNvPr id="0" name=""/>
        <dsp:cNvSpPr/>
      </dsp:nvSpPr>
      <dsp:spPr>
        <a:xfrm>
          <a:off x="3341567" y="3007676"/>
          <a:ext cx="442318" cy="442318"/>
        </a:xfrm>
        <a:prstGeom prst="mathPlus">
          <a:avLst/>
        </a:prstGeom>
        <a:solidFill>
          <a:schemeClr val="accent6">
            <a:shade val="90000"/>
            <a:hueOff val="204018"/>
            <a:satOff val="-19522"/>
            <a:lumOff val="151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400196" y="3176818"/>
        <a:ext cx="325060" cy="104034"/>
      </dsp:txXfrm>
    </dsp:sp>
    <dsp:sp modelId="{96E97B3F-0B18-4E2E-B0AF-D77F3E66DCD8}">
      <dsp:nvSpPr>
        <dsp:cNvPr id="0" name=""/>
        <dsp:cNvSpPr/>
      </dsp:nvSpPr>
      <dsp:spPr>
        <a:xfrm>
          <a:off x="3007186" y="3511919"/>
          <a:ext cx="1111081" cy="1018507"/>
        </a:xfrm>
        <a:prstGeom prst="ellipse">
          <a:avLst/>
        </a:prstGeom>
        <a:solidFill>
          <a:schemeClr val="accent6">
            <a:alpha val="90000"/>
            <a:hueOff val="0"/>
            <a:satOff val="0"/>
            <a:lumOff val="0"/>
            <a:alphaOff val="-2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Mental</a:t>
          </a:r>
        </a:p>
      </dsp:txBody>
      <dsp:txXfrm>
        <a:off x="3169900" y="3661076"/>
        <a:ext cx="785653" cy="720193"/>
      </dsp:txXfrm>
    </dsp:sp>
    <dsp:sp modelId="{651BF405-CF71-4644-87C2-BB00105BC573}">
      <dsp:nvSpPr>
        <dsp:cNvPr id="0" name=""/>
        <dsp:cNvSpPr/>
      </dsp:nvSpPr>
      <dsp:spPr>
        <a:xfrm>
          <a:off x="3341567" y="4592352"/>
          <a:ext cx="442318" cy="442318"/>
        </a:xfrm>
        <a:prstGeom prst="mathPlus">
          <a:avLst/>
        </a:prstGeom>
        <a:solidFill>
          <a:schemeClr val="accent6">
            <a:shade val="90000"/>
            <a:hueOff val="408037"/>
            <a:satOff val="-39044"/>
            <a:lumOff val="302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400196" y="4761494"/>
        <a:ext cx="325060" cy="104034"/>
      </dsp:txXfrm>
    </dsp:sp>
    <dsp:sp modelId="{A2B8EF10-555B-446D-832B-B9F5CE21960C}">
      <dsp:nvSpPr>
        <dsp:cNvPr id="0" name=""/>
        <dsp:cNvSpPr/>
      </dsp:nvSpPr>
      <dsp:spPr>
        <a:xfrm>
          <a:off x="2868709" y="5096595"/>
          <a:ext cx="1388034" cy="1364965"/>
        </a:xfrm>
        <a:prstGeom prst="ellipse">
          <a:avLst/>
        </a:prstGeom>
        <a:solidFill>
          <a:schemeClr val="accent6">
            <a:alpha val="90000"/>
            <a:hueOff val="0"/>
            <a:satOff val="0"/>
            <a:lumOff val="0"/>
            <a:alphaOff val="-3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Psycho-social</a:t>
          </a:r>
        </a:p>
      </dsp:txBody>
      <dsp:txXfrm>
        <a:off x="3071982" y="5296489"/>
        <a:ext cx="981488" cy="965177"/>
      </dsp:txXfrm>
    </dsp:sp>
    <dsp:sp modelId="{6E82891D-F1BD-47DC-83C1-C3DF53D9E6B5}">
      <dsp:nvSpPr>
        <dsp:cNvPr id="0" name=""/>
        <dsp:cNvSpPr/>
      </dsp:nvSpPr>
      <dsp:spPr>
        <a:xfrm>
          <a:off x="3991280" y="2948219"/>
          <a:ext cx="1194580" cy="671282"/>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7 Days</a:t>
          </a:r>
        </a:p>
      </dsp:txBody>
      <dsp:txXfrm>
        <a:off x="3991280" y="3082475"/>
        <a:ext cx="993195" cy="402770"/>
      </dsp:txXfrm>
    </dsp:sp>
    <dsp:sp modelId="{F5F0F0F7-1AC1-4030-82B6-8D5E0428A38F}">
      <dsp:nvSpPr>
        <dsp:cNvPr id="0" name=""/>
        <dsp:cNvSpPr/>
      </dsp:nvSpPr>
      <dsp:spPr>
        <a:xfrm>
          <a:off x="5196988" y="1353903"/>
          <a:ext cx="3817287" cy="3758306"/>
        </a:xfrm>
        <a:prstGeom prst="ellipse">
          <a:avLst/>
        </a:prstGeom>
        <a:solidFill>
          <a:schemeClr val="accent6">
            <a:alpha val="90000"/>
            <a:hueOff val="0"/>
            <a:satOff val="0"/>
            <a:lumOff val="0"/>
            <a:alpha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Resident-specific</a:t>
          </a:r>
        </a:p>
        <a:p>
          <a:pPr marL="0" lvl="0" indent="0" algn="ctr" defTabSz="1466850">
            <a:lnSpc>
              <a:spcPct val="90000"/>
            </a:lnSpc>
            <a:spcBef>
              <a:spcPct val="0"/>
            </a:spcBef>
            <a:spcAft>
              <a:spcPct val="35000"/>
            </a:spcAft>
            <a:buNone/>
          </a:pPr>
          <a:r>
            <a:rPr lang="en-US" sz="3300" kern="1200" dirty="0"/>
            <a:t> Measurable objectives</a:t>
          </a:r>
        </a:p>
        <a:p>
          <a:pPr marL="0" lvl="0" indent="0" algn="ctr" defTabSz="1466850">
            <a:lnSpc>
              <a:spcPct val="90000"/>
            </a:lnSpc>
            <a:spcBef>
              <a:spcPct val="0"/>
            </a:spcBef>
            <a:spcAft>
              <a:spcPct val="35000"/>
            </a:spcAft>
            <a:buNone/>
          </a:pPr>
          <a:r>
            <a:rPr lang="en-US" sz="3300" kern="1200" dirty="0"/>
            <a:t>Timeframes</a:t>
          </a:r>
        </a:p>
      </dsp:txBody>
      <dsp:txXfrm>
        <a:off x="5756017" y="1904294"/>
        <a:ext cx="2699229" cy="265752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edicaid.gov/sites/default/files/2019-12/final-rule-fact-sheet.pdf"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prod.nmhealth.org/publication/view/help/379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Before conducting this training, make sure you have read the Trainer’s Guide and are very familiar with the materials.  Go over the Trainer’s Tips.   Prior to conducting this training, you must add the state-specific information required for this session.  You can find the required information in your Trainer’s Guide.</a:t>
            </a:r>
          </a:p>
          <a:p>
            <a:endParaRPr lang="en-US" i="1" dirty="0"/>
          </a:p>
          <a:p>
            <a:r>
              <a:rPr lang="en-US" i="1" dirty="0"/>
              <a:t>Trainer’s Notes are italicized within the notes.  Trainer’s Notes will help you move through the material as intended.  The text that is not italicized is information that you should go over with the trainees.  Do not read to them, but make sure you deliver the information in a way that the trainees understand. </a:t>
            </a:r>
          </a:p>
        </p:txBody>
      </p:sp>
      <p:sp>
        <p:nvSpPr>
          <p:cNvPr id="4" name="Slide Number Placeholder 3"/>
          <p:cNvSpPr>
            <a:spLocks noGrp="1"/>
          </p:cNvSpPr>
          <p:nvPr>
            <p:ph type="sldNum" sz="quarter" idx="5"/>
          </p:nvPr>
        </p:nvSpPr>
        <p:spPr/>
        <p:txBody>
          <a:bodyPr/>
          <a:lstStyle/>
          <a:p>
            <a:fld id="{013422E6-57C4-472B-BB37-763E50B58060}" type="slidenum">
              <a:rPr lang="en-US" smtClean="0"/>
              <a:t>1</a:t>
            </a:fld>
            <a:endParaRPr lang="en-US"/>
          </a:p>
        </p:txBody>
      </p:sp>
    </p:spTree>
    <p:extLst>
      <p:ext uri="{BB962C8B-B14F-4D97-AF65-F5344CB8AC3E}">
        <p14:creationId xmlns:p14="http://schemas.microsoft.com/office/powerpoint/2010/main" val="90395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Part of person-centered care is using appropriate language that puts the resident before the diagnosis or disability and is sensitive and respectful to the resident. This type of language is called “person-first.”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t>Texas Health and Human Services put together a short video to explain person-first language.</a:t>
            </a:r>
          </a:p>
          <a:p>
            <a:endParaRPr lang="en-US" dirty="0"/>
          </a:p>
          <a:p>
            <a:r>
              <a:rPr lang="en-US" dirty="0"/>
              <a:t>Person-first language refers to the person first and then the diagnosis or disability second for example “a resident with dementia” instead of “a confused resident”</a:t>
            </a:r>
          </a:p>
          <a:p>
            <a:endParaRPr lang="en-US" dirty="0"/>
          </a:p>
          <a:p>
            <a:r>
              <a:rPr lang="en-US" dirty="0"/>
              <a:t>Person-first uses neutral language that does not describe the resident as lacking or deficient such as “June had a stroke” as opposed to “June is a victim of a stroke”</a:t>
            </a:r>
          </a:p>
          <a:p>
            <a:endParaRPr lang="en-US" dirty="0"/>
          </a:p>
          <a:p>
            <a:r>
              <a:rPr lang="en-US" dirty="0"/>
              <a:t>Person-first language does not use labels such as “feeders”, “honey” or “sweetie”, but instead calls the resident by their name of choice.</a:t>
            </a:r>
          </a:p>
          <a:p>
            <a:endParaRPr lang="en-US" dirty="0"/>
          </a:p>
          <a:p>
            <a:r>
              <a:rPr lang="en-US" b="1" i="1" dirty="0"/>
              <a:t>Trainer’s Note:  </a:t>
            </a:r>
            <a:r>
              <a:rPr lang="en-US" i="1" dirty="0"/>
              <a:t>Show the video titled Person-Centered Care: Person-Centered Language by Texas Health and Human Services.  This video sets the tone for person-centered care and language that everyone should use.  Explain to the trainees that representatives demonstrate appropriate language and behaviors by using person-first language when talking with and about residents. </a:t>
            </a:r>
          </a:p>
          <a:p>
            <a:endParaRPr lang="en-US" i="1" dirty="0"/>
          </a:p>
          <a:p>
            <a:r>
              <a:rPr lang="en-US" i="1" dirty="0"/>
              <a:t>Ask the trainees: “What takeaways did you get from the video?”</a:t>
            </a:r>
          </a:p>
          <a:p>
            <a:endParaRPr lang="en-US" i="1" dirty="0"/>
          </a:p>
          <a:p>
            <a:r>
              <a:rPr lang="en-US" i="1" dirty="0"/>
              <a:t>Responses may include: Facilities should partner with a resident when discussing their care. Simple changes such as putting the person first in language can redefine how residents are perceived. Not defining residents by a label such as a “walker” or a “talker” is a more respectful way to talk to or about a resident</a:t>
            </a:r>
          </a:p>
          <a:p>
            <a:endParaRPr lang="en-US" i="1" dirty="0"/>
          </a:p>
          <a:p>
            <a:r>
              <a:rPr lang="en-US" i="1" dirty="0"/>
              <a:t>Summarize with a quote from the video: “</a:t>
            </a:r>
            <a:r>
              <a:rPr lang="en-US" b="1" i="1" dirty="0"/>
              <a:t>When staff put residents first in their language, they recognize the whole person and don’t let disabilities define a resident</a:t>
            </a:r>
            <a:r>
              <a:rPr lang="en-US" i="1" dirty="0"/>
              <a:t>.”</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10</a:t>
            </a:fld>
            <a:endParaRPr lang="en-US"/>
          </a:p>
        </p:txBody>
      </p:sp>
    </p:spTree>
    <p:extLst>
      <p:ext uri="{BB962C8B-B14F-4D97-AF65-F5344CB8AC3E}">
        <p14:creationId xmlns:p14="http://schemas.microsoft.com/office/powerpoint/2010/main" val="72041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Awareness of and requirements to provide person-centered care or planning are growing.  Federal regulations for nursing facilities and for Medicaid-funded long-term services and supports require person-centered care and planning. Brief examples from federal requirements are below. Person-centered care and residents’ rights will be discussed more in the next module.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a:p>
            <a:r>
              <a:rPr lang="en-US" i="0" dirty="0"/>
              <a:t>The first federal law to refer to person-centered care is the Omnibus Budget Reconciliation Act of 1987 (OBRA ’87, also known as the Nursing Home Reform Act).  While the primary goals of OBRA </a:t>
            </a:r>
            <a:r>
              <a:rPr lang="en-US" b="0" i="0" u="none" dirty="0"/>
              <a:t>‘87 </a:t>
            </a:r>
            <a:r>
              <a:rPr lang="en-US" i="0" dirty="0"/>
              <a:t>are to improve the quality of care provided to residents and establish uniform standards for nursing homes, the Act also require</a:t>
            </a:r>
            <a:r>
              <a:rPr lang="en-US" b="0" i="0" u="none" dirty="0"/>
              <a:t>s</a:t>
            </a:r>
            <a:r>
              <a:rPr lang="en-US" i="0" dirty="0"/>
              <a:t> nursing homes to:</a:t>
            </a:r>
          </a:p>
          <a:p>
            <a:r>
              <a:rPr lang="en-US" i="0" dirty="0"/>
              <a:t>• promote the “physical, mental and psychosocial well-being of each resident” and</a:t>
            </a:r>
          </a:p>
          <a:p>
            <a:r>
              <a:rPr lang="en-US" i="0" dirty="0"/>
              <a:t>• promote the quality of life, choice, self-determination, and rights of each resident.</a:t>
            </a:r>
          </a:p>
          <a:p>
            <a:endParaRPr lang="en-US" i="0" dirty="0"/>
          </a:p>
          <a:p>
            <a:pPr marL="0" marR="0" algn="just">
              <a:lnSpc>
                <a:spcPct val="115000"/>
              </a:lnSpc>
              <a:spcBef>
                <a:spcPts val="120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Additionally, OBRA ‘87 required </a:t>
            </a:r>
            <a:r>
              <a:rPr lang="en-US" sz="1800" b="1" dirty="0">
                <a:effectLst/>
                <a:latin typeface="Helvetica" panose="020B0604020202020204" pitchFamily="34" charset="0"/>
                <a:ea typeface="Times New Roman" panose="02020603050405020304" pitchFamily="18" charset="0"/>
                <a:cs typeface="Times New Roman" panose="02020603050405020304" pitchFamily="18" charset="0"/>
              </a:rPr>
              <a:t>state and federal governments</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to: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Evaluate whether each resident is receiving care which promotes the highest practicable well-being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Ensure facility compliance with residents’ rights and quality of life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Person-centered care is a requirement of the federal nursing facility regulations. The regulations define resident-centered care as follows: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400050" algn="just">
              <a:lnSpc>
                <a:spcPct val="115000"/>
              </a:lnSpc>
              <a:spcBef>
                <a:spcPts val="0"/>
              </a:spcBef>
              <a:spcAft>
                <a:spcPts val="0"/>
              </a:spcAft>
            </a:pPr>
            <a:r>
              <a:rPr lang="en-US"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“…person-centered care means to focus on the resident as the locus of control and support the resident in making their own choices and having control over their daily lives.”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a:p>
            <a:r>
              <a:rPr lang="en-US" i="1" dirty="0"/>
              <a:t>Click to bring up: Who decides?</a:t>
            </a:r>
          </a:p>
          <a:p>
            <a:r>
              <a:rPr lang="en-US" i="0" dirty="0"/>
              <a:t>Who decides when it comes to person-centered care?  </a:t>
            </a:r>
          </a:p>
          <a:p>
            <a:r>
              <a:rPr lang="en-US" i="1" dirty="0"/>
              <a:t>Click again to bring up: </a:t>
            </a:r>
            <a:r>
              <a:rPr lang="en-US" i="0" dirty="0"/>
              <a:t>The resident!</a:t>
            </a:r>
          </a:p>
          <a:p>
            <a:endParaRPr lang="en-US" i="1" dirty="0"/>
          </a:p>
          <a:p>
            <a:r>
              <a:rPr lang="en-US" b="1" i="1" dirty="0"/>
              <a:t>Trainer’s Note:  </a:t>
            </a:r>
            <a:r>
              <a:rPr lang="en-US" i="1" dirty="0"/>
              <a:t>Tell the trainees there are links to several culture change and person-centered care &amp; language in their manuals.</a:t>
            </a:r>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a:p>
        </p:txBody>
      </p:sp>
    </p:spTree>
    <p:extLst>
      <p:ext uri="{BB962C8B-B14F-4D97-AF65-F5344CB8AC3E}">
        <p14:creationId xmlns:p14="http://schemas.microsoft.com/office/powerpoint/2010/main" val="10275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ym typeface="Symbol" panose="05050102010706020507" pitchFamily="18" charset="2"/>
              </a:rPr>
              <a:t> </a:t>
            </a:r>
            <a:r>
              <a:rPr lang="en-US" sz="1800" b="1" dirty="0">
                <a:effectLst/>
                <a:latin typeface="Helvetica" panose="020B0604020202020204" pitchFamily="34" charset="0"/>
                <a:ea typeface="Times New Roman" panose="02020603050405020304" pitchFamily="18" charset="0"/>
                <a:cs typeface="Times New Roman" panose="02020603050405020304" pitchFamily="18" charset="0"/>
              </a:rPr>
              <a:t>Add state-specific regulations regarding person-centered care in nursing facilities and residential care communities, if applicable.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b="1" dirty="0"/>
          </a:p>
        </p:txBody>
      </p:sp>
      <p:sp>
        <p:nvSpPr>
          <p:cNvPr id="4" name="Slide Number Placeholder 3"/>
          <p:cNvSpPr>
            <a:spLocks noGrp="1"/>
          </p:cNvSpPr>
          <p:nvPr>
            <p:ph type="sldNum" sz="quarter" idx="5"/>
          </p:nvPr>
        </p:nvSpPr>
        <p:spPr/>
        <p:txBody>
          <a:bodyPr/>
          <a:lstStyle/>
          <a:p>
            <a:fld id="{013422E6-57C4-472B-BB37-763E50B58060}" type="slidenum">
              <a:rPr lang="en-US" smtClean="0"/>
              <a:t>12</a:t>
            </a:fld>
            <a:endParaRPr lang="en-US"/>
          </a:p>
        </p:txBody>
      </p:sp>
    </p:spTree>
    <p:extLst>
      <p:ext uri="{BB962C8B-B14F-4D97-AF65-F5344CB8AC3E}">
        <p14:creationId xmlns:p14="http://schemas.microsoft.com/office/powerpoint/2010/main" val="254352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a:t>
            </a:r>
            <a:r>
              <a:rPr lang="en-US" b="1" i="1" u="none" dirty="0"/>
              <a:t>r’s</a:t>
            </a:r>
            <a:r>
              <a:rPr lang="en-US" b="1" i="1" dirty="0"/>
              <a:t> Note: </a:t>
            </a:r>
            <a:r>
              <a:rPr lang="en-US" i="1" dirty="0"/>
              <a:t>Refer to your Guide to conduct this activity.</a:t>
            </a:r>
          </a:p>
          <a:p>
            <a:r>
              <a:rPr lang="en-US" i="1" dirty="0"/>
              <a:t>Depending on how you conduct the activity, allow 15-30 minutes. Click on the link to the Consumer Voice tool called </a:t>
            </a:r>
            <a:r>
              <a:rPr lang="en-US" i="1" u="sng" dirty="0"/>
              <a:t>My Personal Directions for Quality of Life</a:t>
            </a:r>
            <a:r>
              <a:rPr lang="en-US" i="1" dirty="0"/>
              <a:t>. </a:t>
            </a:r>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a:p>
        </p:txBody>
      </p:sp>
    </p:spTree>
    <p:extLst>
      <p:ext uri="{BB962C8B-B14F-4D97-AF65-F5344CB8AC3E}">
        <p14:creationId xmlns:p14="http://schemas.microsoft.com/office/powerpoint/2010/main" val="182371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a:t>
            </a:r>
            <a:r>
              <a:rPr lang="en-US" b="1" i="1" u="none" dirty="0"/>
              <a:t>’s</a:t>
            </a:r>
            <a:r>
              <a:rPr lang="en-US" b="1" i="1" dirty="0"/>
              <a:t> Note: </a:t>
            </a:r>
            <a:r>
              <a:rPr lang="en-US" i="1" dirty="0"/>
              <a:t>Compare some of the differences between a traditional, institutional model of care and person-centered care. Use your experience to share examples of each model.</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Facilities that operate using a more institutional care model usually focus on what works best for the facility.  Management makes most of the decisions, and daily schedules accommodate staff preferences and facility routines.  Facilities that truly practice person-centered care make decisions based on the residents’ preferences, care needs, and routines. The chart below illustrates some of the differences between a traditional, institutional model of care and person-centered care.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a:p>
        </p:txBody>
      </p:sp>
    </p:spTree>
    <p:extLst>
      <p:ext uri="{BB962C8B-B14F-4D97-AF65-F5344CB8AC3E}">
        <p14:creationId xmlns:p14="http://schemas.microsoft.com/office/powerpoint/2010/main" val="420145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a:t>
            </a:r>
            <a:r>
              <a:rPr lang="en-US" b="1" i="1" u="none" dirty="0"/>
              <a:t>’s </a:t>
            </a:r>
            <a:r>
              <a:rPr lang="en-US" b="1" i="1" dirty="0"/>
              <a:t>Note: </a:t>
            </a:r>
            <a:r>
              <a:rPr lang="en-US" i="1" dirty="0"/>
              <a:t>Click to bring up each tool.</a:t>
            </a:r>
          </a:p>
          <a:p>
            <a:endParaRPr lang="en-US" dirty="0"/>
          </a:p>
          <a:p>
            <a:pPr marL="0" marR="0" algn="just">
              <a:lnSpc>
                <a:spcPct val="115000"/>
              </a:lnSpc>
              <a:spcBef>
                <a:spcPts val="0"/>
              </a:spcBef>
              <a:spcAft>
                <a:spcPts val="800"/>
              </a:spcAf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It is the role of the Ombudsman program to advocate for residents’ rights and person-centered care empowering residents to direct their care and life.  How does the LTCOP promote resident-centered care? This is accomplished though educating and empowering residents, modeling person-centered communication, and promoting resident participation in the care plan process.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marR="0" algn="just">
              <a:lnSpc>
                <a:spcPct val="115000"/>
              </a:lnSpc>
              <a:spcBef>
                <a:spcPts val="400"/>
              </a:spcBef>
              <a:spcAft>
                <a:spcPts val="0"/>
              </a:spcAft>
            </a:pPr>
            <a:r>
              <a:rPr lang="en-US" sz="1800" b="1" u="none"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Educate </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and Empower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 key responsibility of the Ombudsman program is to inform individuals about residents’ rights.  Representatives continually educate residents, family members, staff members, and the public. By providing information about residents’ rights and person-centered care representatives empower residents to voice their concerns and be part of the complaint resolution process to the extent possible or desired. </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Ombudsman program also serves as a resource to staff by sharing promising practices and providing training on residents’ rights and person-centered care. Many Ombudsman programs are involved in local coalitions and initiatives in support of culture change and person-centered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gn="just">
              <a:lnSpc>
                <a:spcPct val="115000"/>
              </a:lnSpc>
              <a:spcBef>
                <a:spcPts val="400"/>
              </a:spcBef>
              <a:spcAft>
                <a:spcPts val="0"/>
              </a:spcAft>
            </a:pP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Model Person-Centered Behavior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Representatives model how to work and communicate with residents. Representatives always treat residents with dignity and respect. For example, by following the direction of the resident and involving the resident throughout the problem-solving process (to the extent possible or desired), the Ombudsman program models person-centered care to facility staff, family members, and others.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marR="0" algn="just">
              <a:lnSpc>
                <a:spcPct val="115000"/>
              </a:lnSpc>
              <a:spcBef>
                <a:spcPts val="400"/>
              </a:spcBef>
              <a:spcAft>
                <a:spcPts val="0"/>
              </a:spcAft>
            </a:pP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Promote Resident Involvement in the Care Plan Process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Representatives support resident participation during the care plan process to ensure the resident’s needs and preferences are heard, incorporated, and implemented. The care plan process is discussed in more detail later in this Module.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15</a:t>
            </a:fld>
            <a:endParaRPr lang="en-US"/>
          </a:p>
        </p:txBody>
      </p:sp>
    </p:spTree>
    <p:extLst>
      <p:ext uri="{BB962C8B-B14F-4D97-AF65-F5344CB8AC3E}">
        <p14:creationId xmlns:p14="http://schemas.microsoft.com/office/powerpoint/2010/main" val="341903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Allow at least 30 minutes for Section 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10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Trainer’s Note: </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This may be one of the most challenging topics to explain and to work with in the field.  Caution the trainees that others may label a resident as “lacking capacity” (believing or suggesting that the resident cannot make any decisions).  Direct the trainees to challenge that label by questioning what decisions the resident is unable to make – all decisions or some decisions (e.g., decisions regarding their daily routine, but not financial decisions) and ask for documentation explaining decision-making capacity. Share examples from your work with residents who had diminished capacity. Since this is a complicated topic, it may be helpful to invite an attorney with whom you work closely who understands the Ombudsman program and long-term care to provide training on decision-making capacity for this section and advance care planning and third-party decision makers in Section 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endParaRPr lang="en-US"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Capacity is the ability to make and communicate an informed choice. There is no simple test for capacity. Often, understanding the person’s personal values, preferences, or goals can assist in understanding their capacity to make decisions. </a:t>
            </a:r>
          </a:p>
          <a:p>
            <a:pPr marL="0" marR="0" algn="just">
              <a:lnSpc>
                <a:spcPct val="115000"/>
              </a:lnSpc>
              <a:spcBef>
                <a:spcPts val="0"/>
              </a:spcBef>
              <a:spcAft>
                <a:spcPts val="800"/>
              </a:spcAft>
            </a:pPr>
            <a:endParaRPr lang="en-US"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Capacity is issue-specific, a spectrum, and transient. The first question is: “capacity to decide what?” Different types of decisions require varying levels of memory and distinct cognitive skills. The memory needed depends on how relevant past information is to the choice at hand. For example, very little memory is needed to decide what to wear or eat today. Different decisions require different cognitive skills, such as calculation, comparison, or organizing data.</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Capacity is a spectrum. The ability to understand and make choices is not an on-off function. Capacity varies in subtle degrees, from no or very low levels of understanding, to the ability to understand and make decisions on very sophisticated and complex issues. Capacity is affected by health, pain, medication, illness, or injury. </a:t>
            </a:r>
          </a:p>
          <a:p>
            <a:pPr marL="0" marR="0" algn="just">
              <a:lnSpc>
                <a:spcPct val="115000"/>
              </a:lnSpc>
              <a:spcBef>
                <a:spcPts val="0"/>
              </a:spcBef>
              <a:spcAft>
                <a:spcPts val="800"/>
              </a:spcAft>
            </a:pPr>
            <a:endPar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Capacity can be developed by learning and experience, and it can decrease with illness or injury. As these factors change, capacity can increase, decease, and return.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17</a:t>
            </a:fld>
            <a:endParaRPr lang="en-US"/>
          </a:p>
        </p:txBody>
      </p:sp>
    </p:spTree>
    <p:extLst>
      <p:ext uri="{BB962C8B-B14F-4D97-AF65-F5344CB8AC3E}">
        <p14:creationId xmlns:p14="http://schemas.microsoft.com/office/powerpoint/2010/main" val="1152049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As resident advocates, it is a core program responsibility to empower residents and encourage others to realize the extent of the resident’s decision-making abilities.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When you are unsure of a resident’s decision-making capacity, some questions to consider include: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Does the resident understand the information?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Can the resident relate the information to their situation?</a:t>
            </a:r>
            <a:r>
              <a:rPr lang="en-US" sz="1800" dirty="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Does the resident understand the possible outcomes of their decision?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Can the resident retain the information long enough to make a decision?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Can the resident communicate their decision in some way?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u="none"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18</a:t>
            </a:fld>
            <a:endParaRPr lang="en-US"/>
          </a:p>
        </p:txBody>
      </p:sp>
    </p:spTree>
    <p:extLst>
      <p:ext uri="{BB962C8B-B14F-4D97-AF65-F5344CB8AC3E}">
        <p14:creationId xmlns:p14="http://schemas.microsoft.com/office/powerpoint/2010/main" val="131094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1" dirty="0"/>
              <a:t>Add state-specific policies and procedures on working with residents when decisional capacity is unclear. </a:t>
            </a:r>
          </a:p>
          <a:p>
            <a:endParaRPr lang="en-US" b="1"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19</a:t>
            </a:fld>
            <a:endParaRPr lang="en-US"/>
          </a:p>
        </p:txBody>
      </p:sp>
    </p:spTree>
    <p:extLst>
      <p:ext uri="{BB962C8B-B14F-4D97-AF65-F5344CB8AC3E}">
        <p14:creationId xmlns:p14="http://schemas.microsoft.com/office/powerpoint/2010/main" val="303663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rPr>
              <a:t>Trainer’s Note: </a:t>
            </a:r>
            <a:r>
              <a:rPr lang="en-US" i="1" dirty="0">
                <a:solidFill>
                  <a:srgbClr val="000000"/>
                </a:solidFill>
              </a:rPr>
              <a:t>Allow at least 15 minutes for Section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21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Representatives empower residents and encourage others to realize the extent of the resident’s decision-making abilities. </a:t>
            </a:r>
            <a:endParaRPr lang="en-US" dirty="0"/>
          </a:p>
          <a:p>
            <a:endParaRPr lang="en-US" dirty="0"/>
          </a:p>
          <a:p>
            <a:pPr marL="0" marR="0" algn="just">
              <a:lnSpc>
                <a:spcPct val="115000"/>
              </a:lnSpc>
              <a:spcBef>
                <a:spcPts val="0"/>
              </a:spcBef>
              <a:spcAft>
                <a:spcPts val="0"/>
              </a:spcAft>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If the resident’s ability to make decisions is still not clear, or the status of the resident’s capacity is uncertain, you may consider the following: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Ask the resident for permission to speak with their representative (i.e., decision-maker)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Follow state program policies and procedures for working with residents when capacity is unclear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Consult your supervisor for guidance</a:t>
            </a: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20</a:t>
            </a:fld>
            <a:endParaRPr lang="en-US"/>
          </a:p>
        </p:txBody>
      </p:sp>
    </p:spTree>
    <p:extLst>
      <p:ext uri="{BB962C8B-B14F-4D97-AF65-F5344CB8AC3E}">
        <p14:creationId xmlns:p14="http://schemas.microsoft.com/office/powerpoint/2010/main" val="38727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Helvetica" panose="020B0604020202020204" pitchFamily="34" charset="0"/>
                <a:ea typeface="Times New Roman" panose="02020603050405020304" pitchFamily="18" charset="0"/>
              </a:rPr>
              <a:t>Decision-making capacity applies to all areas, including health, legal, financial, daily life, visitors, etc. Regardless of capacity, residents make decisions every day about how they want to spend their time. For example, a resident may not know what year it is, but may be able to communicate whether they want a specific family member or friend to visit them and what activities and food they prefer. Or a resident may not be able to manage their finances but can determine who they want to manage their affairs. </a:t>
            </a:r>
          </a:p>
          <a:p>
            <a:endParaRPr lang="en-US" sz="1800" dirty="0">
              <a:effectLst/>
              <a:latin typeface="Helvetica" panose="020B0604020202020204" pitchFamily="34" charset="0"/>
              <a:ea typeface="Times New Roman" panose="02020603050405020304" pitchFamily="18" charset="0"/>
            </a:endParaRPr>
          </a:p>
          <a:p>
            <a:r>
              <a:rPr lang="en-US" sz="1800" dirty="0">
                <a:effectLst/>
                <a:latin typeface="Helvetica" panose="020B0604020202020204" pitchFamily="34" charset="0"/>
                <a:ea typeface="Times New Roman" panose="02020603050405020304" pitchFamily="18" charset="0"/>
              </a:rPr>
              <a:t>The goal of the Ombudsman program is to focus on the resident and their wishes even if the resident is not able to make all their decisions. For example, a resident may determine their daily routine, go out and visit with friends, or spend “pocket money,” but leave major financial and complex medical decisions up to an individual acting as their representative (e.g., the agent on a Durable Power of Attorney). Communicate with residents and assume they can make their own decisions. </a:t>
            </a:r>
          </a:p>
          <a:p>
            <a:endParaRPr lang="en-US" dirty="0"/>
          </a:p>
          <a:p>
            <a:pPr marL="0" marR="0" algn="just">
              <a:lnSpc>
                <a:spcPct val="115000"/>
              </a:lnSpc>
              <a:spcBef>
                <a:spcPts val="1200"/>
              </a:spcBef>
              <a:spcAft>
                <a:spcPts val="0"/>
              </a:spcAft>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To empower residents to exercise their right to choose and participate in their care (to the greatest extent possible), ensure that: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Information presented to the resident is in a language and manner in which the resident understands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Choices and outcomes are discussed fairly and evenly and without other people influencing the resident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The resident is given the opportunity to talk to anyone they rely upon to make important decisions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The resident is given enough time to consider their options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21</a:t>
            </a:fld>
            <a:endParaRPr lang="en-US"/>
          </a:p>
        </p:txBody>
      </p:sp>
    </p:spTree>
    <p:extLst>
      <p:ext uri="{BB962C8B-B14F-4D97-AF65-F5344CB8AC3E}">
        <p14:creationId xmlns:p14="http://schemas.microsoft.com/office/powerpoint/2010/main" val="98731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b="1" i="1" dirty="0"/>
              <a:t>Trainer’s Note: </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Representatives of the Office do not serve as attorneys. However, they may come across advance directives and other health care decision-making documents during their work. This section is intended to provide a basic overview of advance planning options and decision-making authority. The overview includes information about why it is important for representatives to have knowledge of such documents.</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SzPts val="1600"/>
              <a:buFont typeface="Symbol" panose="05050102010706020507" pitchFamily="18" charset="2"/>
              <a:buChar char=""/>
              <a:tabLst>
                <a:tab pos="571500" algn="l"/>
              </a:tabLs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Refer to state-specific definitions of relevant advance care planning documents such as a health care advance directive, portable medical order (e.g., POLST/MOLST), CPR (cardiopulmonary resuscitation) directive, or supported decision-making agreement.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800"/>
              </a:spcAft>
              <a:buSzPts val="1600"/>
              <a:buFont typeface="Symbol" panose="05050102010706020507" pitchFamily="18" charset="2"/>
              <a:buChar char=""/>
              <a:tabLst>
                <a:tab pos="571500" algn="l"/>
              </a:tabLs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Review state-specific laws and/or policies and procedures about communicating with resident representatives.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Patient Self-Determination Act (PSDA) requires most hospitals, nursing facilities, home health agencies, hospice programs, and HMOs (health management organizations) to provide information on advance directives at the time of admission. The PSDA strengthened residents’ rights to be informed of, and establish, advance directives. </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Advance care planning involves learning about the types of decisions that might need to be made, considering those decisions ahead of time, and then letting others know (e.g., family members and health care providers) about their preferences. These preferences are often put into an </a:t>
            </a:r>
            <a:r>
              <a:rPr lang="en-US" sz="1800" i="1" dirty="0">
                <a:effectLst/>
                <a:latin typeface="Helvetica" panose="020B0604020202020204" pitchFamily="34" charset="0"/>
                <a:ea typeface="Times New Roman" panose="02020603050405020304" pitchFamily="18" charset="0"/>
                <a:cs typeface="Times New Roman" panose="02020603050405020304" pitchFamily="18" charset="0"/>
              </a:rPr>
              <a:t>advance directive</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 legal document that goes into effect only if an individual is incapacitated and unable to speak for themself.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22</a:t>
            </a:fld>
            <a:endParaRPr lang="en-US"/>
          </a:p>
        </p:txBody>
      </p:sp>
    </p:spTree>
    <p:extLst>
      <p:ext uri="{BB962C8B-B14F-4D97-AF65-F5344CB8AC3E}">
        <p14:creationId xmlns:p14="http://schemas.microsoft.com/office/powerpoint/2010/main" val="3084149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Allow at least 20 minutes for Section 4.</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17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rPr>
              <a:t>Per the American Bar Association, a health care advance directive is the primary legal tool for any health care decision made on behalf of an individual should the individual become unable to speak for themself. "Health care advance directive" is the general term for any written statement someone makes while competent concerning their future health care wishes. Formal advance directives include the Living Will and the Healthcare Power of Attorney.</a:t>
            </a:r>
          </a:p>
          <a:p>
            <a:pPr marL="0" marR="0">
              <a:spcBef>
                <a:spcPts val="0"/>
              </a:spcBef>
              <a:spcAft>
                <a:spcPts val="0"/>
              </a:spcAft>
            </a:pPr>
            <a:endParaRPr lang="en-US" i="0" dirty="0"/>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Other types of advance care directives involve discussions with a person’s doctor, and these are written in the form of a medical order.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a:p>
            <a:r>
              <a:rPr lang="en-US" b="1" i="1" dirty="0"/>
              <a:t>Trainer’s Note: </a:t>
            </a:r>
            <a:r>
              <a:rPr lang="en-US" i="1" dirty="0"/>
              <a:t>Go over information on the slide.</a:t>
            </a:r>
          </a:p>
          <a:p>
            <a:endParaRPr lang="en-US" i="1" dirty="0"/>
          </a:p>
          <a:p>
            <a:r>
              <a:rPr lang="en-US" i="1" dirty="0"/>
              <a:t>DNR = Do not resuscitate</a:t>
            </a:r>
          </a:p>
          <a:p>
            <a:endParaRPr lang="en-US" i="1" dirty="0"/>
          </a:p>
          <a:p>
            <a:pPr marL="0" marR="0" algn="just">
              <a:lnSpc>
                <a:spcPct val="115000"/>
              </a:lnSpc>
              <a:spcBef>
                <a:spcPts val="0"/>
              </a:spcBef>
              <a:spcAft>
                <a:spcPts val="0"/>
              </a:spcAft>
            </a:pPr>
            <a:r>
              <a:rPr lang="en-US" sz="1800" b="1" dirty="0">
                <a:effectLst/>
                <a:latin typeface="Helvetica" panose="020B0604020202020204" pitchFamily="34" charset="0"/>
                <a:ea typeface="Times New Roman" panose="02020603050405020304" pitchFamily="18" charset="0"/>
                <a:cs typeface="Times New Roman" panose="02020603050405020304" pitchFamily="18" charset="0"/>
              </a:rPr>
              <a:t>Cardiopulmonary Resuscitation (CPR) Directive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Health care advance directives may also have other terms like, “Cardiopulmonary Resuscitation (CPR) Directive” or “Do Not Resuscitate (DNR) Order.”  This type of medical order is signed by the doctor and patient and instructs providers on the patient’s desire about resuscitation if the person’s heart or breathing stops. Some states call this directive an “Out-of-the-Hospital DNR.” The form for this, and who must sign it, varies from state to state.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a:p>
            <a:pPr marL="0" marR="0" algn="just">
              <a:lnSpc>
                <a:spcPct val="115000"/>
              </a:lnSpc>
              <a:spcBef>
                <a:spcPts val="0"/>
              </a:spcBef>
              <a:spcAft>
                <a:spcPts val="0"/>
              </a:spcAft>
              <a:tabLst>
                <a:tab pos="-914400" algn="l"/>
                <a:tab pos="-457200" algn="l"/>
              </a:tabLst>
            </a:pPr>
            <a:r>
              <a:rPr lang="en-US" sz="1800" spc="-1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Portable medical orders are often referred to as POLST. However, states use other names or different acronym definitions [e.g., POLST (Practitioner/Provider/Physician Orders for Life-Sustaining Treatment), POST (Physician Orders for Scope of Treatment), MOLST (Medical Orders for Life-Sustaining Treatment), MOST (Medical Orders for Scope of Treatment)].  A POLST form tells health care providers what treatments the individual wants and the individual’s goals of care, even if transferring from the hospital to a nursing facility, or to hospice or another setting. Points to remember about this type of order: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914400" algn="l"/>
                <a:tab pos="-457200" algn="l"/>
              </a:tabLst>
            </a:pPr>
            <a:r>
              <a:rPr lang="en-US" sz="1800" spc="-1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POLST is for people who are seriously ill or have advanced frailty.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914400" algn="l"/>
                <a:tab pos="-457200" algn="l"/>
              </a:tabLst>
            </a:pPr>
            <a:r>
              <a:rPr lang="en-US" sz="1800" spc="-1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It is a form that is signed by both the patient, or in many states by the health care representative if the patient is unable to do so, and the doctor.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914400" algn="l"/>
                <a:tab pos="-457200" algn="l"/>
              </a:tabLst>
            </a:pPr>
            <a:r>
              <a:rPr lang="en-US" sz="1800" spc="-1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Most important is that it involves a discussion between the doctor and the patient.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Why is this important to the LTCOP? </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 CPR Directive and the POLST are documents that explain the resident’s wishes.  When a resident is unable to communicate their wishes and there is a question about end-of-life decisions, these directives to medical professionals help determine what actions the resident wants or does not want taken. These are one type of medical records a representative of the Office may need to review during complaint investigation* (following relevant policies and procedures).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p:txBody>
      </p:sp>
      <p:sp>
        <p:nvSpPr>
          <p:cNvPr id="4" name="Slide Number Placeholder 3"/>
          <p:cNvSpPr>
            <a:spLocks noGrp="1"/>
          </p:cNvSpPr>
          <p:nvPr>
            <p:ph type="sldNum" sz="quarter" idx="5"/>
          </p:nvPr>
        </p:nvSpPr>
        <p:spPr/>
        <p:txBody>
          <a:bodyPr/>
          <a:lstStyle/>
          <a:p>
            <a:fld id="{013422E6-57C4-472B-BB37-763E50B58060}" type="slidenum">
              <a:rPr lang="en-US" smtClean="0"/>
              <a:t>24</a:t>
            </a:fld>
            <a:endParaRPr lang="en-US"/>
          </a:p>
        </p:txBody>
      </p:sp>
    </p:spTree>
    <p:extLst>
      <p:ext uri="{BB962C8B-B14F-4D97-AF65-F5344CB8AC3E}">
        <p14:creationId xmlns:p14="http://schemas.microsoft.com/office/powerpoint/2010/main" val="419807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advance directives discussed include information about specific documents and physician’s orders that express an individual’s preferences for health care treatment.  Some advance directives allow for individuals to name someone else to make decisions on their behalf. </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Ombudsman program follows the direction of the resident. However, there are residents who lack the ability to communicate their wishes, needs, or preferences.  Then whose direction does the program follow? It depends. Some residents have chosen a decision maker, and some have been assigned a decision maker by the courts. Other residents rely upon someone who helps them make medical and financial decisions. In this section, we will explore the different types of decision makers and their authority to make decisions with or on behalf of residents.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p>
          <a:p>
            <a:r>
              <a:rPr lang="en-US" i="0" dirty="0"/>
              <a:t>Why is this important to the LTCOP?  If a resident has a supported decision-maker, the LTCOP still needs permission from the resident to share information with that person. </a:t>
            </a:r>
          </a:p>
          <a:p>
            <a:endParaRPr lang="en-US" i="0" dirty="0"/>
          </a:p>
          <a:p>
            <a:r>
              <a:rPr lang="en-US" b="1" i="1" dirty="0"/>
              <a:t>Trainer’s Note: </a:t>
            </a:r>
            <a:r>
              <a:rPr lang="en-US" i="1" dirty="0"/>
              <a:t>Tell the trainees there is a link in their manual for more information on supported decision-making.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5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decision-makers.  Those that are assigned by the resident and those that are assigned for a resident.  Decision-makers may only act within the guidelines granted by or for the resident. </a:t>
            </a:r>
          </a:p>
          <a:p>
            <a:endParaRPr lang="en-US" dirty="0"/>
          </a:p>
          <a:p>
            <a:r>
              <a:rPr lang="en-US" dirty="0"/>
              <a:t>A Power of Attorney is a document in which a person appoints another individual(s) to be their decision-maker if/when they are no longer able to do so or earlier in some situations.  There are different types of POAs and there are a lot of misconceptions about powers granted in a POA. </a:t>
            </a:r>
          </a:p>
          <a:p>
            <a:endParaRPr lang="en-US"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definitions of guardianship and conservatorship vary from state to state.  In most states, when a guardian or conservator is appointed, the court removes all or some of the individual’s rights and deems the individual incapable of administering their own affairs. Those affairs may be financial or personal, day-to</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day, or both.  Guardianships and conservatorships may be limited in scope and in length of time.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Some guardians or conservators are family or friends of residents who know them and their values and goals, and others are court appointed professionals who do not know or may have never met the resident.</a:t>
            </a:r>
          </a:p>
          <a:p>
            <a:endParaRPr lang="en-US" dirty="0"/>
          </a:p>
          <a:p>
            <a:r>
              <a:rPr lang="en-US" dirty="0"/>
              <a:t>The LTCOP advocates that the resident cho</a:t>
            </a:r>
            <a:r>
              <a:rPr lang="en-US" b="0" u="none" dirty="0"/>
              <a:t>o</a:t>
            </a:r>
            <a:r>
              <a:rPr lang="en-US" dirty="0"/>
              <a:t>se who their decision-maker is and what authority they are giving to the person, as opposed to having the court make these decisions. Because guardianships and conservatorships remove individual’s rights, they should be considered as a last resort.</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26</a:t>
            </a:fld>
            <a:endParaRPr lang="en-US"/>
          </a:p>
        </p:txBody>
      </p:sp>
    </p:spTree>
    <p:extLst>
      <p:ext uri="{BB962C8B-B14F-4D97-AF65-F5344CB8AC3E}">
        <p14:creationId xmlns:p14="http://schemas.microsoft.com/office/powerpoint/2010/main" val="3032170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Go over the information on the slide.</a:t>
            </a:r>
          </a:p>
          <a:p>
            <a:endParaRPr lang="en-US" i="1" dirty="0"/>
          </a:p>
          <a:p>
            <a:r>
              <a:rPr lang="en-US" i="0" dirty="0"/>
              <a:t>There are different types of POAs.  For example, a durable Power of Attorney comes into effect as soon as the document is signed.  A springing Power of Attorney “springs” into effect if the principle becomes unable to communicate informed consent.  There are POAs specific to health care decisions and some that are specific to finances and property. Every state has their own specific Power of Attorney terminology, forms, and laws.</a:t>
            </a:r>
          </a:p>
          <a:p>
            <a:endParaRPr lang="en-US" i="1" dirty="0"/>
          </a:p>
          <a:p>
            <a:r>
              <a:rPr lang="en-US" i="1" dirty="0"/>
              <a:t>Tell the trainees there is a link in their manual for more information on POAs.</a:t>
            </a:r>
          </a:p>
          <a:p>
            <a:endParaRPr lang="en-US" i="1" dirty="0"/>
          </a:p>
          <a:p>
            <a:r>
              <a:rPr lang="en-US" i="0" dirty="0"/>
              <a:t>Why is this important to the LTCOP?  In order for a representative to take direction from an agent under a power of attorney, the type of POA and the powers, or authority, granted to the agent must be identified.  It is necessary for the Ombudsman program to obtain or review POA papers to determine the extent of the authority granted.</a:t>
            </a:r>
          </a:p>
          <a:p>
            <a:endParaRPr lang="en-US" i="0" dirty="0"/>
          </a:p>
          <a:p>
            <a:r>
              <a:rPr lang="en-US" i="1" dirty="0"/>
              <a:t>Trainer’s Note: The LTCOP often works in situations where agents try </a:t>
            </a:r>
            <a:r>
              <a:rPr lang="en-US" b="0" i="1" u="none" dirty="0"/>
              <a:t>to wield more power than has been granted by the resident.  Agents under a POA are normally given the authority to make health care decisions, or in some cases financial decisions, on behalf of the resident. Agents normally DO NOT have the authority to tell </a:t>
            </a:r>
            <a:r>
              <a:rPr lang="en-US" i="1" dirty="0"/>
              <a:t>the facility who may or may not visit with the resident or restrict the resident from going outside; etc.</a:t>
            </a:r>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1" dirty="0">
                <a:sym typeface="Symbol" panose="05050102010706020507" pitchFamily="18" charset="2"/>
              </a:rPr>
              <a:t> </a:t>
            </a:r>
            <a:r>
              <a:rPr lang="en-US" b="1" i="1" dirty="0"/>
              <a:t>Include state-specific laws and/or policies and procedures on communication with a guardian or conservator and with a resident for whom a legal decision-maker has been appointed. Explain any state-specific information necessary for trainees including whether a representative should speak to their supervisor in cases involving a guardian. List each type of guardianship, conservatorship, etc., and provide links to those documents or state resources when applicable.</a:t>
            </a:r>
          </a:p>
          <a:p>
            <a:pPr marL="171450" indent="-171450">
              <a:buFont typeface="Wingdings" panose="05000000000000000000" pitchFamily="2" charset="2"/>
              <a:buChar char="Ø"/>
            </a:pPr>
            <a:endParaRPr lang="en-US" b="1" i="1" dirty="0"/>
          </a:p>
          <a:p>
            <a:pPr marL="0" indent="0">
              <a:buFont typeface="Wingdings" panose="05000000000000000000" pitchFamily="2" charset="2"/>
              <a:buNone/>
            </a:pPr>
            <a:endParaRPr lang="en-US" b="0" i="1" dirty="0"/>
          </a:p>
          <a:p>
            <a:pPr marL="0" indent="0">
              <a:buFont typeface="Wingdings" panose="05000000000000000000" pitchFamily="2" charset="2"/>
              <a:buNone/>
            </a:pPr>
            <a:endParaRPr lang="en-US" b="0" i="0" dirty="0"/>
          </a:p>
          <a:p>
            <a:pPr marL="0" indent="0">
              <a:buFont typeface="Wingdings" panose="05000000000000000000" pitchFamily="2" charset="2"/>
              <a:buNone/>
            </a:pPr>
            <a:endParaRPr lang="en-US" b="0" i="1" dirty="0"/>
          </a:p>
        </p:txBody>
      </p:sp>
      <p:sp>
        <p:nvSpPr>
          <p:cNvPr id="4" name="Slide Number Placeholder 3"/>
          <p:cNvSpPr>
            <a:spLocks noGrp="1"/>
          </p:cNvSpPr>
          <p:nvPr>
            <p:ph type="sldNum" sz="quarter" idx="5"/>
          </p:nvPr>
        </p:nvSpPr>
        <p:spPr/>
        <p:txBody>
          <a:bodyPr/>
          <a:lstStyle/>
          <a:p>
            <a:fld id="{013422E6-57C4-472B-BB37-763E50B58060}" type="slidenum">
              <a:rPr lang="en-US" smtClean="0"/>
              <a:t>28</a:t>
            </a:fld>
            <a:endParaRPr lang="en-US"/>
          </a:p>
        </p:txBody>
      </p:sp>
    </p:spTree>
    <p:extLst>
      <p:ext uri="{BB962C8B-B14F-4D97-AF65-F5344CB8AC3E}">
        <p14:creationId xmlns:p14="http://schemas.microsoft.com/office/powerpoint/2010/main" val="3678073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representative payee  is a person, or an organization appointed to receive Social Security or Supplemental Security Income  (SSI) benefits for anyone who can’t manage or direct the management of their benefits. SSI is designed to help people who are aged, blind, or have disabilities and who have little or no income.  SSI provides cash to meet basic needs for food, clothing, and shelter.</a:t>
            </a:r>
          </a:p>
        </p:txBody>
      </p:sp>
      <p:sp>
        <p:nvSpPr>
          <p:cNvPr id="4" name="Slide Number Placeholder 3"/>
          <p:cNvSpPr>
            <a:spLocks noGrp="1"/>
          </p:cNvSpPr>
          <p:nvPr>
            <p:ph type="sldNum" sz="quarter" idx="5"/>
          </p:nvPr>
        </p:nvSpPr>
        <p:spPr/>
        <p:txBody>
          <a:bodyPr/>
          <a:lstStyle/>
          <a:p>
            <a:fld id="{013422E6-57C4-472B-BB37-763E50B58060}" type="slidenum">
              <a:rPr lang="en-US" smtClean="0"/>
              <a:t>29</a:t>
            </a:fld>
            <a:endParaRPr lang="en-US"/>
          </a:p>
        </p:txBody>
      </p:sp>
    </p:spTree>
    <p:extLst>
      <p:ext uri="{BB962C8B-B14F-4D97-AF65-F5344CB8AC3E}">
        <p14:creationId xmlns:p14="http://schemas.microsoft.com/office/powerpoint/2010/main" val="198048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Begin the session by welcoming the trainees and thanking them for their interest in the program. Introduce yourself and ask the trainees to introduce themselves by sharing the information on the slide.  After introductions, thank the trainees for their information and explain any housekeeping items that need to be addressed including the time-frame of the training day, breaks, location of bathrooms, refreshments, etc.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conducting the training virtually, make sure all trainees can respond and engage in class discussions via speaker </a:t>
            </a:r>
          </a:p>
          <a:p>
            <a:pPr marL="0" marR="0">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possible, or at minimum in writing.</a:t>
            </a:r>
          </a:p>
          <a:p>
            <a:pPr marL="0" marR="0">
              <a:lnSpc>
                <a:spcPct val="115000"/>
              </a:lnSpc>
              <a:spcBef>
                <a:spcPts val="0"/>
              </a:spcBef>
              <a:spcAft>
                <a:spcPts val="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everyone introduces themselves – even if they c</a:t>
            </a:r>
            <a:r>
              <a:rPr lang="en-US" sz="1800" b="0" i="1"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 late.</a:t>
            </a:r>
          </a:p>
          <a:p>
            <a:pPr marL="0" marR="0">
              <a:lnSpc>
                <a:spcPct val="115000"/>
              </a:lnSpc>
              <a:spcBef>
                <a:spcPts val="0"/>
              </a:spcBef>
              <a:spcAft>
                <a:spcPts val="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this is not the first meeting</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have everyone reintroduce themselves.  For the 3</a:t>
            </a:r>
            <a:r>
              <a:rPr lang="en-US" sz="1800" i="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bullet point, you can ask them to name one thing they learned from the previous Module – something that really stuck with them or surprised them</a:t>
            </a:r>
            <a:r>
              <a:rPr lang="en-US" sz="1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900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sz="1800" i="1" dirty="0">
                <a:solidFill>
                  <a:srgbClr val="0000CC"/>
                </a:solidFill>
                <a:effectLst/>
                <a:latin typeface="Helvetica" panose="020B0604020202020204" pitchFamily="34" charset="0"/>
                <a:ea typeface="Times New Roman" panose="02020603050405020304" pitchFamily="18" charset="0"/>
              </a:rPr>
              <a:t>This is the first time introducing the term “resident representative.”  Explain the definition as defined in Key Words and Terms: An individual chosen by a resident to act on their behalf, or an agent under a power of attorney, or other legally authorized representative, etc., or a court-appointed guardian or conservator of a resident. This term is further defined in the LTCOP Rule and is not intended to include a representative of the Office.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800" dirty="0">
                <a:effectLst/>
                <a:latin typeface="Helvetica" panose="020B0604020202020204" pitchFamily="34" charset="0"/>
                <a:ea typeface="Times New Roman" panose="02020603050405020304" pitchFamily="18" charset="0"/>
              </a:rPr>
              <a:t>LTCOP Rule defines “resident representative” as “an individual chosen by the resident to act on their behalf, or a person authorized by federal or state law (e.g., agent under a Power of Attorney, representative payee, and other fiduciaries) to act on behalf of a resident in order to support the resident in decision-making; access medical, social, or other personal information of the resident; manage financial matters; or receive notifications; legal representative (as used in Section 712 of the Act), or a court-appointed guardian or conservator of a resident.” When working with or on behalf of a resident, there are times when the Ombudsman program takes direction from the resident’s representative.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elvetica" panose="020B0604020202020204" pitchFamily="34" charset="0"/>
            </a:endParaRPr>
          </a:p>
          <a:p>
            <a:pPr marL="0" marR="0" algn="just">
              <a:lnSpc>
                <a:spcPct val="115000"/>
              </a:lnSpc>
              <a:spcBef>
                <a:spcPts val="0"/>
              </a:spcBef>
              <a:spcAft>
                <a:spcPts val="0"/>
              </a:spcAft>
              <a:tabLst>
                <a:tab pos="-914400" algn="l"/>
                <a:tab pos="-457200" algn="l"/>
              </a:tabLs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Once the LTCOP has determined the resident is not able to communicate informed consent and before the LTCOP takes direction from someone other than the resident, consider the following questions: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tabLst>
                <a:tab pos="-914400" algn="l"/>
                <a:tab pos="-457200" algn="l"/>
              </a:tabLs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Does the resident have an advance planning directive? If so, what kind of directive?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Does the resident have a supported decision maker?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Does the resident have a guardian or conservator?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Is there evidence of the resident representative’s authority?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30</a:t>
            </a:fld>
            <a:endParaRPr lang="en-US"/>
          </a:p>
        </p:txBody>
      </p:sp>
    </p:spTree>
    <p:extLst>
      <p:ext uri="{BB962C8B-B14F-4D97-AF65-F5344CB8AC3E}">
        <p14:creationId xmlns:p14="http://schemas.microsoft.com/office/powerpoint/2010/main" val="1134733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LTCOP Rule is clear about determining whether to rely upon a resident representative to communicate or make decisions on behalf of residents relating to the complaint process. The LTCOP “shall ascertain the extent of the authority that has been granted to the resident representative under court order (in the case of a guardian or conservator), by power of attorney or other document by which the resident has granted authority to the representative, or under other applicable State or Federal law.”</a:t>
            </a:r>
          </a:p>
          <a:p>
            <a:endParaRPr lang="en-US" dirty="0"/>
          </a:p>
          <a:p>
            <a:r>
              <a:rPr lang="en-US" i="0" dirty="0"/>
              <a:t>In order words, this means the LTCOP reviews the relevant documentation to </a:t>
            </a:r>
            <a:r>
              <a:rPr lang="en-US" b="0" i="0" u="none" dirty="0"/>
              <a:t>determine under </a:t>
            </a:r>
            <a:r>
              <a:rPr lang="en-US" i="0" dirty="0"/>
              <a:t>what circumstances they are to follow the direction of the resident representative. The resident representative can only act within the scope of the authority granted.  For example, a daughter may say that she has power of attorney to make health care decisions. The Ombudsman program must ask for proof and verify the accuracy and details of decision-making authority. This may also require the Ombudsman program to consult with the program’s legal counsel or local legal services if there are questions or concerns about the form.</a:t>
            </a:r>
          </a:p>
          <a:p>
            <a:endParaRPr lang="en-US" i="0" dirty="0"/>
          </a:p>
          <a:p>
            <a:endParaRPr lang="en-US" i="1" dirty="0"/>
          </a:p>
          <a:p>
            <a:r>
              <a:rPr lang="en-US" i="1" dirty="0"/>
              <a:t>Trainer’s Note:  Ask why it is important to understand the authority granted to a decision-maker?</a:t>
            </a:r>
          </a:p>
          <a:p>
            <a:endParaRPr lang="en-US" i="1" dirty="0"/>
          </a:p>
          <a:p>
            <a:r>
              <a:rPr lang="en-US" i="1" dirty="0"/>
              <a:t>Responses may include: The resident representative can only act within the scope of the authority granted.  The resident may still have legal rights to make some decisions.  The LTCOP reviews the forms to help determine under what circumstances they are to follow the direction of the resident representative.  Sometimes resident representatives are confused about what authority has been granted and believe they have more power than they have in reality.</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31</a:t>
            </a:fld>
            <a:endParaRPr lang="en-US"/>
          </a:p>
        </p:txBody>
      </p:sp>
    </p:spTree>
    <p:extLst>
      <p:ext uri="{BB962C8B-B14F-4D97-AF65-F5344CB8AC3E}">
        <p14:creationId xmlns:p14="http://schemas.microsoft.com/office/powerpoint/2010/main" val="1089233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Allow at least 30 minutes for Section 5.</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32</a:t>
            </a:fld>
            <a:endParaRPr lang="en-US"/>
          </a:p>
        </p:txBody>
      </p:sp>
    </p:spTree>
    <p:extLst>
      <p:ext uri="{BB962C8B-B14F-4D97-AF65-F5344CB8AC3E}">
        <p14:creationId xmlns:p14="http://schemas.microsoft.com/office/powerpoint/2010/main" val="3541829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Empowerment  is the process of becoming stronger and more confident, especially in controlling one’s life and claiming one’s rights. In an ideal world, when a resident has a concern, they feel confident to approach staff or others for help.  However, there are factors that may affect a resident’s sense of empowerment.  </a:t>
            </a:r>
          </a:p>
          <a:p>
            <a:endParaRPr lang="en-US" dirty="0"/>
          </a:p>
          <a:p>
            <a:r>
              <a:rPr lang="en-US" dirty="0"/>
              <a:t>The Ombudsman program was created to restore the balance of power between residents and staff, as well as between residents and their family members.  Residents tend to be inhibited and constrained due to their health status, their reliance on staff and family members, effects from medication, and lack of opportunity to practice complaint resolution. With this information, the federal government created the LTCOP to ensure residents had someone on their side who would help empower them and, if necessary, be their advocate.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33</a:t>
            </a:fld>
            <a:endParaRPr lang="en-US"/>
          </a:p>
        </p:txBody>
      </p:sp>
    </p:spTree>
    <p:extLst>
      <p:ext uri="{BB962C8B-B14F-4D97-AF65-F5344CB8AC3E}">
        <p14:creationId xmlns:p14="http://schemas.microsoft.com/office/powerpoint/2010/main" val="951870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Refer trainees to the list titled “Barriers to Empowerment” in their manual and go over some of the obstacles to empowerment.  The slide shows common resident responses as to why they may not want to talk to staff about their concerns.</a:t>
            </a:r>
          </a:p>
          <a:p>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34</a:t>
            </a:fld>
            <a:endParaRPr lang="en-US"/>
          </a:p>
        </p:txBody>
      </p:sp>
    </p:spTree>
    <p:extLst>
      <p:ext uri="{BB962C8B-B14F-4D97-AF65-F5344CB8AC3E}">
        <p14:creationId xmlns:p14="http://schemas.microsoft.com/office/powerpoint/2010/main" val="489636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30</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minutes to watch </a:t>
            </a:r>
            <a:r>
              <a:rPr lang="en-US" sz="1800" b="0" i="1"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discuss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video.</a:t>
            </a:r>
          </a:p>
          <a:p>
            <a:pPr marL="0" marR="0">
              <a:lnSpc>
                <a:spcPct val="115000"/>
              </a:lnSpc>
              <a:spcBef>
                <a:spcPts val="0"/>
              </a:spcBef>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viewing the video facilitate a small or large group discussion using the questions on the slide. If breaking the trainees into groups, make sure you tell them they have 10 minutes to discuss the 4 questions and one person from the group will need to report answers back to the entire class.  Depending on the time allowed and the size of the class, you may just ask each group to report on one question, even though they should discuss all questions.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conducting the session virtually, then ask the questions in a large group format.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14-minute video was developed by the Connecticut Long-Term Care Ombudsman Program.  While the focus of the video is retaliation, the video also portrays other aspects of life in a nursing home from the perspective of five residents.</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fontAlgn="base">
              <a:lnSpc>
                <a:spcPct val="115000"/>
              </a:lnSpc>
              <a:spcBef>
                <a:spcPts val="0"/>
              </a:spcBef>
              <a:spcAft>
                <a:spcPts val="0"/>
              </a:spcAft>
              <a:buClr>
                <a:srgbClr val="000000"/>
              </a:buClr>
              <a:buFont typeface="+mj-lt"/>
              <a:buNone/>
            </a:pPr>
            <a:r>
              <a:rPr lang="en-US" sz="1800"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1. What reasons are given for not reporting poor treatment or problems within the facility?</a:t>
            </a:r>
            <a:endParaRPr lang="en-US" sz="18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Possible responses:</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 fear, dependency on staff, not knowing what will happen if problems are reported.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fontAlgn="base">
              <a:lnSpc>
                <a:spcPct val="115000"/>
              </a:lnSpc>
              <a:spcBef>
                <a:spcPts val="0"/>
              </a:spcBef>
              <a:spcAft>
                <a:spcPts val="0"/>
              </a:spcAft>
              <a:buClr>
                <a:srgbClr val="000000"/>
              </a:buClr>
              <a:buFont typeface="+mj-lt"/>
              <a:buNone/>
            </a:pPr>
            <a:r>
              <a:rPr lang="en-US" sz="1800"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2. What concerns or fears are brought up by the residents?</a:t>
            </a:r>
            <a:endParaRPr lang="en-US" sz="18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Possible responses:</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 retaliation, dependency, fear of speaking out, not knowing who to go to for help.</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i="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fontAlgn="base">
              <a:lnSpc>
                <a:spcPct val="115000"/>
              </a:lnSpc>
              <a:spcBef>
                <a:spcPts val="0"/>
              </a:spcBef>
              <a:spcAft>
                <a:spcPts val="0"/>
              </a:spcAft>
              <a:buClr>
                <a:srgbClr val="000000"/>
              </a:buClr>
              <a:buFont typeface="+mj-lt"/>
              <a:buNone/>
            </a:pPr>
            <a:r>
              <a:rPr lang="en-US" sz="1800"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3. What examples of retaliation did you hear from the video?</a:t>
            </a:r>
            <a:endParaRPr lang="en-US" sz="18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Possible responses:</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 being treated like a child, being picked on, not answering call lights, dinner tray delivered last, asking for help and staff walk by, being bullied.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i="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fontAlgn="base">
              <a:lnSpc>
                <a:spcPct val="115000"/>
              </a:lnSpc>
              <a:spcBef>
                <a:spcPts val="0"/>
              </a:spcBef>
              <a:spcAft>
                <a:spcPts val="0"/>
              </a:spcAft>
              <a:buClr>
                <a:srgbClr val="000000"/>
              </a:buClr>
              <a:buFont typeface="+mj-lt"/>
              <a:buNone/>
            </a:pPr>
            <a:r>
              <a:rPr lang="en-US" sz="1800"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4. What examples to overcome the fear of retaliation are discussed in the video?</a:t>
            </a:r>
            <a:endParaRPr lang="en-US" sz="18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Possible responses:</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 Find another resident or the Resident Council President, or staff to help confront a problem; call the Ombudsman program; go to resident activities and the Resident Council; create a paper trail for follow-up to problems; know residents’ rights; ask staff to put themselves in the residents’ shoes; create an atmosphere of open communication in the facility.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CC"/>
                </a:solidFill>
                <a:effectLst/>
                <a:latin typeface="Helvetica" panose="020B0604020202020204" pitchFamily="34" charset="0"/>
                <a:ea typeface="Times New Roman" panose="02020603050405020304" pitchFamily="18" charset="0"/>
              </a:rPr>
              <a:t>End the video discussion with the quote in the text box from Ronnie. </a:t>
            </a:r>
          </a:p>
          <a:p>
            <a:pPr marL="0" marR="0" algn="l">
              <a:lnSpc>
                <a:spcPct val="115000"/>
              </a:lnSpc>
              <a:spcBef>
                <a:spcPts val="0"/>
              </a:spcBef>
              <a:spcAft>
                <a:spcPts val="800"/>
              </a:spcAft>
            </a:pPr>
            <a:r>
              <a:rPr lang="en-US" sz="1800" i="1" dirty="0">
                <a:solidFill>
                  <a:srgbClr val="0000CC"/>
                </a:solidFill>
                <a:effectLst/>
                <a:latin typeface="Helvetica" panose="020B0604020202020204" pitchFamily="34" charset="0"/>
                <a:ea typeface="Times New Roman" panose="02020603050405020304" pitchFamily="18" charset="0"/>
              </a:rPr>
              <a:t>“</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Because when people speak their mind, they become confident and empowered.  And when they’re empowered their quality of life improves.”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sz="1800" dirty="0">
                <a:solidFill>
                  <a:srgbClr val="000000"/>
                </a:solidFill>
                <a:effectLst/>
                <a:latin typeface="Helvetica" panose="020B0604020202020204" pitchFamily="34" charset="0"/>
                <a:ea typeface="Times New Roman" panose="02020603050405020304" pitchFamily="18" charset="0"/>
              </a:rPr>
              <a:t>Ronnie </a:t>
            </a: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35</a:t>
            </a:fld>
            <a:endParaRPr lang="en-US"/>
          </a:p>
        </p:txBody>
      </p:sp>
    </p:spTree>
    <p:extLst>
      <p:ext uri="{BB962C8B-B14F-4D97-AF65-F5344CB8AC3E}">
        <p14:creationId xmlns:p14="http://schemas.microsoft.com/office/powerpoint/2010/main" val="1446172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of retaliation is one of the most common reasons expressed by residents for not seeking resolution to their concern.  Retaliation may be real or perceived, but in either situation, it is frightening to residents.  When instances of retaliation occur, they can range from subtle to obvious.  </a:t>
            </a:r>
          </a:p>
          <a:p>
            <a:endParaRPr lang="en-US" dirty="0"/>
          </a:p>
          <a:p>
            <a:r>
              <a:rPr lang="en-US" dirty="0"/>
              <a:t>Subtle instances of retaliation include but are not limited to:</a:t>
            </a:r>
          </a:p>
          <a:p>
            <a:r>
              <a:rPr lang="en-US" dirty="0"/>
              <a:t>• Call lights not answered or are delayed in being answered</a:t>
            </a:r>
          </a:p>
          <a:p>
            <a:r>
              <a:rPr lang="en-US" dirty="0"/>
              <a:t>• Staff ignoring resident requests for help</a:t>
            </a:r>
          </a:p>
          <a:p>
            <a:r>
              <a:rPr lang="en-US" dirty="0"/>
              <a:t>• Nurses withholding pain medication or are late when distributing medication</a:t>
            </a:r>
          </a:p>
          <a:p>
            <a:endParaRPr lang="en-US" dirty="0"/>
          </a:p>
          <a:p>
            <a:r>
              <a:rPr lang="en-US" dirty="0"/>
              <a:t>Obvious instances of retaliation include but are not limited to:</a:t>
            </a:r>
          </a:p>
          <a:p>
            <a:r>
              <a:rPr lang="en-US" dirty="0"/>
              <a:t>• Rough care</a:t>
            </a:r>
          </a:p>
          <a:p>
            <a:r>
              <a:rPr lang="en-US" dirty="0"/>
              <a:t>• Abusive treatment</a:t>
            </a:r>
          </a:p>
          <a:p>
            <a:r>
              <a:rPr lang="en-US" dirty="0"/>
              <a:t>• Eviction or attempted eviction</a:t>
            </a:r>
          </a:p>
          <a:p>
            <a:r>
              <a:rPr lang="en-US" dirty="0"/>
              <a:t>• Withholding food and water</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36</a:t>
            </a:fld>
            <a:endParaRPr lang="en-US"/>
          </a:p>
        </p:txBody>
      </p:sp>
    </p:spTree>
    <p:extLst>
      <p:ext uri="{BB962C8B-B14F-4D97-AF65-F5344CB8AC3E}">
        <p14:creationId xmlns:p14="http://schemas.microsoft.com/office/powerpoint/2010/main" val="2388900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Representatives all have one thing in common: they want to help residents.  Often the first thought that comes to mind is to take action for them, but that is not empowering. </a:t>
            </a:r>
          </a:p>
          <a:p>
            <a:endParaRPr lang="en-US" dirty="0"/>
          </a:p>
          <a:p>
            <a:r>
              <a:rPr lang="en-US" dirty="0"/>
              <a:t>Empowerment is the primary way to help a resident and is the first tool representatives use.  Explaining resident rights and encouraging residents to have direct communication with other residents, family members, and staff will improve the resident’s ability to resolve concerns.  </a:t>
            </a:r>
          </a:p>
          <a:p>
            <a:endParaRPr lang="en-US" dirty="0"/>
          </a:p>
          <a:p>
            <a:r>
              <a:rPr lang="en-US" dirty="0"/>
              <a:t>Empowerment begins with listening to the resident’s concerns, their ideas about resolving their concerns and the actions they have already taken to address the problem.  Listening to the resident shows them that their thoughts and feelings are important.  Some specific steps the Ombudsman program can take to encourage empowerment for self-advocacy include but are not limited to:</a:t>
            </a:r>
          </a:p>
          <a:p>
            <a:endParaRPr lang="en-US" dirty="0"/>
          </a:p>
          <a:p>
            <a:r>
              <a:rPr lang="en-US" dirty="0"/>
              <a:t>• Educating residents about their rights, including their right to present grievances without fear of retaliation</a:t>
            </a:r>
          </a:p>
          <a:p>
            <a:r>
              <a:rPr lang="en-US" dirty="0"/>
              <a:t>• Educating family, decision-makers and staff about residents’ rights</a:t>
            </a:r>
          </a:p>
          <a:p>
            <a:r>
              <a:rPr lang="en-US" dirty="0"/>
              <a:t>• Encouraging residents to participate and address their concern in the care plan meeting</a:t>
            </a:r>
          </a:p>
          <a:p>
            <a:r>
              <a:rPr lang="en-US" dirty="0"/>
              <a:t>• Encouraging residents to participate and address their concern in the resident council meetings</a:t>
            </a:r>
          </a:p>
          <a:p>
            <a:r>
              <a:rPr lang="en-US" dirty="0"/>
              <a:t>• Talking about which staff member may most effectively address the problem</a:t>
            </a:r>
          </a:p>
          <a:p>
            <a:r>
              <a:rPr lang="en-US" dirty="0"/>
              <a:t>• Explaining how to file a complaint with the state survey agency, and the pros and cons of doing so</a:t>
            </a:r>
          </a:p>
          <a:p>
            <a:endParaRPr lang="en-US" dirty="0"/>
          </a:p>
          <a:p>
            <a:r>
              <a:rPr lang="en-US" i="1" dirty="0"/>
              <a:t>Trainer’s Note: care plan meeting and resident council meetings are discussed later in this Module.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37</a:t>
            </a:fld>
            <a:endParaRPr lang="en-US"/>
          </a:p>
        </p:txBody>
      </p:sp>
    </p:spTree>
    <p:extLst>
      <p:ext uri="{BB962C8B-B14F-4D97-AF65-F5344CB8AC3E}">
        <p14:creationId xmlns:p14="http://schemas.microsoft.com/office/powerpoint/2010/main" val="949379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talking to a resident about their concerns, suggest the resident meet with the staff person whom you both have identified as the person most likely to help resolve the problem.  When you make this suggestion, it may be helpful to offer to attend the meeting with the resident.  The Ombudsman program’s presence may increase the resident’s confidence that their concern will be heard and resolved.</a:t>
            </a:r>
          </a:p>
          <a:p>
            <a:endParaRPr lang="en-US" dirty="0"/>
          </a:p>
          <a:p>
            <a:r>
              <a:rPr lang="en-US" dirty="0"/>
              <a:t>If you attend a meeting with the resident and the staff member, make sure you and the resident have a clear understanding of what will be discussed and who will take the lead in the discussion.  Always go with the resident’s preference.  Talk to the resident about their desired outcome of the discussion so you understand their goal of the meeting.  Remember you are there to promote resident empowerment and advocate for resident rights, not to bring the resident in line with the facility’s preferences.</a:t>
            </a:r>
          </a:p>
          <a:p>
            <a:endParaRPr lang="en-US" dirty="0"/>
          </a:p>
          <a:p>
            <a:r>
              <a:rPr lang="en-US" i="1" dirty="0"/>
              <a:t>Trainer’s Notes: Show the 3-minute video titled Residents Rights Month as a summary </a:t>
            </a:r>
            <a:r>
              <a:rPr lang="en-US" b="0" i="1" u="none" dirty="0"/>
              <a:t>of </a:t>
            </a:r>
            <a:r>
              <a:rPr lang="en-US" i="1" dirty="0"/>
              <a:t>the information discussed about empowerment and retaliation.  Clarify that Raegan and Teresa are both representatives with the Texas LTCOP.  Ask the trainees if they have any questions about the role of the LTCOP and empowering residents.  Ask if anyone would like to share their own experience with fear of retaliation in a nursing facility or an RCC.</a:t>
            </a:r>
          </a:p>
          <a:p>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38</a:t>
            </a:fld>
            <a:endParaRPr lang="en-US"/>
          </a:p>
        </p:txBody>
      </p:sp>
    </p:spTree>
    <p:extLst>
      <p:ext uri="{BB962C8B-B14F-4D97-AF65-F5344CB8AC3E}">
        <p14:creationId xmlns:p14="http://schemas.microsoft.com/office/powerpoint/2010/main" val="3343107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Trainer’s Note: </a:t>
            </a:r>
            <a:r>
              <a:rPr lang="en-US" dirty="0"/>
              <a:t>Allow at least 30 minutes for Section 6.</a:t>
            </a:r>
          </a:p>
        </p:txBody>
      </p:sp>
      <p:sp>
        <p:nvSpPr>
          <p:cNvPr id="4" name="Slide Number Placeholder 3"/>
          <p:cNvSpPr>
            <a:spLocks noGrp="1"/>
          </p:cNvSpPr>
          <p:nvPr>
            <p:ph type="sldNum" sz="quarter" idx="5"/>
          </p:nvPr>
        </p:nvSpPr>
        <p:spPr/>
        <p:txBody>
          <a:bodyPr/>
          <a:lstStyle/>
          <a:p>
            <a:fld id="{013422E6-57C4-472B-BB37-763E50B58060}" type="slidenum">
              <a:rPr lang="en-US" smtClean="0"/>
              <a:t>39</a:t>
            </a:fld>
            <a:endParaRPr lang="en-US"/>
          </a:p>
        </p:txBody>
      </p:sp>
    </p:spTree>
    <p:extLst>
      <p:ext uri="{BB962C8B-B14F-4D97-AF65-F5344CB8AC3E}">
        <p14:creationId xmlns:p14="http://schemas.microsoft.com/office/powerpoint/2010/main" val="380986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If this is the first-time meeting, ask if there are any questions at this point; or, if this is not the first session, ask if any questions have come up for them after the last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If everyone has gone through Module 2, ask them what they learned in Module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Responses may include: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Resident demographics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people enter long-term care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people stay in long-term care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impact of loss when residents enter long-term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Common diagnoses, the effects on residents and the importance to the LTCOP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Common health concerns in long-term care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96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All nursing facilities are required by federal regulations to provide supports and services necessary to help residents reach or maintain their highest practicable level of well-being. Nursing facilities are required to conduct initial and periodic comprehensive and accurate assessments. An initial assessment evaluates functional capacity and helps staff learn about the resident and their needs. The Resident Assessment Instrument-Minimum Data Set, often referred to as the “MDS” is the required assessment tool used in nursing facilities. It is designed to collect the minimum amount of data to guide care planning and monitoring for residents.  It is from this assessment that care plans are developed.</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most important tools for assuring that residents receive adequate care are through resident assessment, care plan development, and the care plan meeting.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40</a:t>
            </a:fld>
            <a:endParaRPr lang="en-US"/>
          </a:p>
        </p:txBody>
      </p:sp>
    </p:spTree>
    <p:extLst>
      <p:ext uri="{BB962C8B-B14F-4D97-AF65-F5344CB8AC3E}">
        <p14:creationId xmlns:p14="http://schemas.microsoft.com/office/powerpoint/2010/main" val="1994443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Go over slide.</a:t>
            </a:r>
          </a:p>
          <a:p>
            <a:r>
              <a:rPr lang="en-US" i="1" dirty="0"/>
              <a:t>FYI: When Medicare is paying for the resident’s stay, the facility must complete an assessment at the following intervals: 5-day, 14-day, 30-day, and 90-day mark.</a:t>
            </a:r>
          </a:p>
          <a:p>
            <a:endParaRPr lang="en-US"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41</a:t>
            </a:fld>
            <a:endParaRPr lang="en-US"/>
          </a:p>
        </p:txBody>
      </p:sp>
    </p:spTree>
    <p:extLst>
      <p:ext uri="{BB962C8B-B14F-4D97-AF65-F5344CB8AC3E}">
        <p14:creationId xmlns:p14="http://schemas.microsoft.com/office/powerpoint/2010/main" val="3856736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Ombudsman program can help residents participate in the assessment process to the greatest extent possible by:</a:t>
            </a:r>
          </a:p>
          <a:p>
            <a:endParaRPr lang="en-US" dirty="0"/>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Suggesting that residents prepare for the assessment by thinking about daily routines, activity preferences, and goals before staff begin interviews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Reminding residents that they can request activities or daily routines that are not included in the list provided on the MDS assessment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Helping residents work with facility staff to resolve any issues related to assessment interview procedures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i="1" dirty="0"/>
          </a:p>
          <a:p>
            <a:r>
              <a:rPr lang="en-US" b="1" i="1" dirty="0"/>
              <a:t>Trainer’s Note:  </a:t>
            </a:r>
            <a:r>
              <a:rPr lang="en-US" i="1" dirty="0"/>
              <a:t>Examples include, asking to be assessed at a certain time of day, or with a support person present.</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42</a:t>
            </a:fld>
            <a:endParaRPr lang="en-US"/>
          </a:p>
        </p:txBody>
      </p:sp>
    </p:spTree>
    <p:extLst>
      <p:ext uri="{BB962C8B-B14F-4D97-AF65-F5344CB8AC3E}">
        <p14:creationId xmlns:p14="http://schemas.microsoft.com/office/powerpoint/2010/main" val="1690769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Care Plan</a:t>
            </a:r>
          </a:p>
          <a:p>
            <a:r>
              <a:rPr lang="en-US" dirty="0"/>
              <a:t>Within forty-eight hours of admission, nursing facilities are required to develop a baseline care plan for each resident that includes the instructions needed to provide effective and person-centered care of the resident that meet professional standards of quality care. </a:t>
            </a:r>
          </a:p>
          <a:p>
            <a:endParaRPr lang="en-US" dirty="0"/>
          </a:p>
          <a:p>
            <a:r>
              <a:rPr lang="en-US" dirty="0"/>
              <a:t>The nursing facility is required to provide the resident and their decision-maker with a summary of the baseline care plan including but not limited to the following information:</a:t>
            </a:r>
          </a:p>
          <a:p>
            <a:r>
              <a:rPr lang="en-US" dirty="0"/>
              <a:t>• The initial goals of the resident</a:t>
            </a:r>
          </a:p>
          <a:p>
            <a:r>
              <a:rPr lang="en-US" dirty="0"/>
              <a:t>• A summary of the resident’s medications and dietary instructions</a:t>
            </a:r>
          </a:p>
          <a:p>
            <a:r>
              <a:rPr lang="en-US" dirty="0"/>
              <a:t>• Any services and treatments to be administered by the facility</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43</a:t>
            </a:fld>
            <a:endParaRPr lang="en-US"/>
          </a:p>
        </p:txBody>
      </p:sp>
    </p:spTree>
    <p:extLst>
      <p:ext uri="{BB962C8B-B14F-4D97-AF65-F5344CB8AC3E}">
        <p14:creationId xmlns:p14="http://schemas.microsoft.com/office/powerpoint/2010/main" val="226843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regulations require facilities to develop and implement a comprehensive person-centered care plan within seven days after completion of the MDS assessment, but not more than 21 days after admission. </a:t>
            </a:r>
          </a:p>
          <a:p>
            <a:endParaRPr lang="en-US" dirty="0"/>
          </a:p>
          <a:p>
            <a:r>
              <a:rPr lang="en-US" dirty="0"/>
              <a:t>The care plan must include resident-specific, measurable objectives and timeframes to meet the resident’s medical, physical, mental, and psychosocial needs that are identified in the MDS.  The care plan must also describe services that will be used to help the resident attain or maintain the highest practicable physical, mental, and psychosocial well-being. Care plans must include the resident’s preferences, including the right to refuse treatment and potential for discharge.</a:t>
            </a:r>
          </a:p>
          <a:p>
            <a:endParaRPr lang="en-US" dirty="0"/>
          </a:p>
          <a:p>
            <a:r>
              <a:rPr lang="en-US" dirty="0"/>
              <a:t>The care plan must also describe services that will be used to help the resident attain or maintain the highest practicable physical, mental, and psychosocial well-being. Care plans must include the resident’s preferences, including the right to refuse treatment, and potential for discharge.</a:t>
            </a:r>
          </a:p>
        </p:txBody>
      </p:sp>
      <p:sp>
        <p:nvSpPr>
          <p:cNvPr id="4" name="Slide Number Placeholder 3"/>
          <p:cNvSpPr>
            <a:spLocks noGrp="1"/>
          </p:cNvSpPr>
          <p:nvPr>
            <p:ph type="sldNum" sz="quarter" idx="5"/>
          </p:nvPr>
        </p:nvSpPr>
        <p:spPr/>
        <p:txBody>
          <a:bodyPr/>
          <a:lstStyle/>
          <a:p>
            <a:fld id="{013422E6-57C4-472B-BB37-763E50B58060}" type="slidenum">
              <a:rPr lang="en-US" smtClean="0"/>
              <a:t>44</a:t>
            </a:fld>
            <a:endParaRPr lang="en-US"/>
          </a:p>
        </p:txBody>
      </p:sp>
    </p:spTree>
    <p:extLst>
      <p:ext uri="{BB962C8B-B14F-4D97-AF65-F5344CB8AC3E}">
        <p14:creationId xmlns:p14="http://schemas.microsoft.com/office/powerpoint/2010/main" val="464434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thorough care plan is: </a:t>
            </a:r>
            <a:r>
              <a:rPr lang="en-US" i="1" dirty="0"/>
              <a:t>(Go over the bullet points.)</a:t>
            </a:r>
          </a:p>
        </p:txBody>
      </p:sp>
      <p:sp>
        <p:nvSpPr>
          <p:cNvPr id="4" name="Slide Number Placeholder 3"/>
          <p:cNvSpPr>
            <a:spLocks noGrp="1"/>
          </p:cNvSpPr>
          <p:nvPr>
            <p:ph type="sldNum" sz="quarter" idx="5"/>
          </p:nvPr>
        </p:nvSpPr>
        <p:spPr/>
        <p:txBody>
          <a:bodyPr/>
          <a:lstStyle/>
          <a:p>
            <a:fld id="{013422E6-57C4-472B-BB37-763E50B58060}" type="slidenum">
              <a:rPr lang="en-US" smtClean="0"/>
              <a:t>45</a:t>
            </a:fld>
            <a:endParaRPr lang="en-US"/>
          </a:p>
        </p:txBody>
      </p:sp>
    </p:spTree>
    <p:extLst>
      <p:ext uri="{BB962C8B-B14F-4D97-AF65-F5344CB8AC3E}">
        <p14:creationId xmlns:p14="http://schemas.microsoft.com/office/powerpoint/2010/main" val="1688754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rights to participate in the development and implementation of the person-centered care plan are clear. The mere existence of the regulations, however, does not guarantee that these planning processes will operate in a person-centered way. Some nursing facilities may be inclined to treat the planning regulations as a bothersome requirement, which makes it essential that residents effectively assert both their right to participate and their preferences for care and discharge. This is where the Ombudsman program can provide an extra voice of knowledge and support to help the resident achieve their goals.</a:t>
            </a:r>
          </a:p>
          <a:p>
            <a:endParaRPr lang="en-US" dirty="0"/>
          </a:p>
          <a:p>
            <a:pPr marL="0" marR="0" algn="just">
              <a:lnSpc>
                <a:spcPct val="115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Residents’ Rights Related to Care Planning</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t>•The right to participate in the planning process, including the right to identify individuals or roles to be included in the planning process, the right to request meetings and the right to request revisions to the person-centered plan of care.</a:t>
            </a:r>
          </a:p>
          <a:p>
            <a:r>
              <a:rPr lang="en-US" dirty="0"/>
              <a:t>•The right to participate in establishing the expected goals and outcomes of care, the type, amount, frequency, and duration of care, and any other factors related to the effectiveness of the plan of care.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46</a:t>
            </a:fld>
            <a:endParaRPr lang="en-US"/>
          </a:p>
        </p:txBody>
      </p:sp>
    </p:spTree>
    <p:extLst>
      <p:ext uri="{BB962C8B-B14F-4D97-AF65-F5344CB8AC3E}">
        <p14:creationId xmlns:p14="http://schemas.microsoft.com/office/powerpoint/2010/main" val="892409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a:t>
            </a:r>
            <a:r>
              <a:rPr lang="en-US" b="1" i="1" u="none" dirty="0"/>
              <a:t>’s</a:t>
            </a:r>
            <a:r>
              <a:rPr lang="en-US" b="1" i="1" baseline="0" dirty="0"/>
              <a:t> </a:t>
            </a:r>
            <a:r>
              <a:rPr lang="en-US" b="1" i="1" dirty="0"/>
              <a:t>Note: </a:t>
            </a:r>
            <a:r>
              <a:rPr lang="en-US" b="0" i="1" dirty="0"/>
              <a:t>Go over the remaining residents’ rights on the slide.</a:t>
            </a:r>
          </a:p>
          <a:p>
            <a:endParaRPr lang="en-US" dirty="0"/>
          </a:p>
          <a:p>
            <a:r>
              <a:rPr lang="en-US" dirty="0"/>
              <a:t>The nursing facility is required to inform the resident of the right to participate in their treatment and must support the resident’s right to do so.  The planning process is required to include the resident and/or the resident’s representative, an assessment of the resident’s strengths and needs, and incorporate the resident’s personal and cultural preferences in developing goals of care.	</a:t>
            </a:r>
          </a:p>
          <a:p>
            <a:endParaRPr lang="en-US" b="1" dirty="0"/>
          </a:p>
          <a:p>
            <a:r>
              <a:rPr lang="en-US" b="1" i="1" dirty="0"/>
              <a:t>Trainer’s Note: </a:t>
            </a:r>
            <a:r>
              <a:rPr lang="en-US" i="1" dirty="0"/>
              <a:t>There is a link in the trainee manuals to learn more about assessments and care plans.</a:t>
            </a:r>
          </a:p>
        </p:txBody>
      </p:sp>
      <p:sp>
        <p:nvSpPr>
          <p:cNvPr id="4" name="Slide Number Placeholder 3"/>
          <p:cNvSpPr>
            <a:spLocks noGrp="1"/>
          </p:cNvSpPr>
          <p:nvPr>
            <p:ph type="sldNum" sz="quarter" idx="5"/>
          </p:nvPr>
        </p:nvSpPr>
        <p:spPr/>
        <p:txBody>
          <a:bodyPr/>
          <a:lstStyle/>
          <a:p>
            <a:fld id="{013422E6-57C4-472B-BB37-763E50B58060}" type="slidenum">
              <a:rPr lang="en-US" smtClean="0"/>
              <a:t>47</a:t>
            </a:fld>
            <a:endParaRPr lang="en-US"/>
          </a:p>
        </p:txBody>
      </p:sp>
    </p:spTree>
    <p:extLst>
      <p:ext uri="{BB962C8B-B14F-4D97-AF65-F5344CB8AC3E}">
        <p14:creationId xmlns:p14="http://schemas.microsoft.com/office/powerpoint/2010/main" val="20201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MDS assessment is complete and a care plan is written, a care plan meeting is held no later than 21 days after admission, every three months, or after a significant change in condition. The care plan meeting is supposed to be scheduled to accommodate the resident and/or the resident’s representative.</a:t>
            </a:r>
          </a:p>
          <a:p>
            <a:endParaRPr lang="en-US" dirty="0"/>
          </a:p>
          <a:p>
            <a:r>
              <a:rPr lang="en-US" dirty="0"/>
              <a:t>The care plan meeting is a conference where staff, the resident, and persons of the resident’s choice go over the care plan. Care plans are a great tool to use when resolving a complaint. Representatives of the Office can participate in a care plan meeting with permission of the resident.  It is a good idea to request a copy of the current care plan as well as the proposed care plan (if available) prior to the meeting.  Review both care plans with the resident and talk about the resident’s concerns and goals and expectations of the representative’s role during the care plan meeting. While an effective care plan requires the involvement of several individuals, all members of the care plan team may not actually attend the meeting.</a:t>
            </a:r>
          </a:p>
          <a:p>
            <a:endParaRPr lang="en-US" dirty="0"/>
          </a:p>
          <a:p>
            <a:r>
              <a:rPr lang="en-US" i="1" dirty="0"/>
              <a:t>Trainer’s Note: Ask the trainees: Who did you see in attendance at Ms. Durham’s care plan meeting?</a:t>
            </a:r>
          </a:p>
          <a:p>
            <a:endParaRPr lang="en-US" i="1" dirty="0"/>
          </a:p>
          <a:p>
            <a:r>
              <a:rPr lang="en-US" i="1" dirty="0"/>
              <a:t>Answers include: Ms. Durham, her daughter, a nurse, doctor, CNA, &amp; a representative of the Office.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48</a:t>
            </a:fld>
            <a:endParaRPr lang="en-US"/>
          </a:p>
        </p:txBody>
      </p:sp>
    </p:spTree>
    <p:extLst>
      <p:ext uri="{BB962C8B-B14F-4D97-AF65-F5344CB8AC3E}">
        <p14:creationId xmlns:p14="http://schemas.microsoft.com/office/powerpoint/2010/main" val="2586487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This is an optional slide. If your state doesn’t utilize HCBS in Residential Care Communities, you can delete this slide. Look in the Trainer’s Manual (Section 6) for more information.</a:t>
            </a:r>
          </a:p>
          <a:p>
            <a:endParaRPr lang="en-US" i="1" dirty="0"/>
          </a:p>
          <a:p>
            <a:pPr marL="0" marR="0">
              <a:spcBef>
                <a:spcPts val="0"/>
              </a:spcBef>
              <a:spcAft>
                <a:spcPts val="0"/>
              </a:spcAft>
            </a:pPr>
            <a:r>
              <a:rPr lang="en-US" i="1" dirty="0"/>
              <a:t>Source: </a:t>
            </a:r>
            <a:r>
              <a:rPr lang="en-US" sz="1800" i="1" dirty="0">
                <a:effectLst/>
                <a:latin typeface="Helvetica" panose="020B0604020202020204" pitchFamily="34" charset="0"/>
                <a:ea typeface="Calibri" panose="020F0502020204030204" pitchFamily="34" charset="0"/>
                <a:cs typeface="Times New Roman" panose="02020603050405020304" pitchFamily="18" charset="0"/>
              </a:rPr>
              <a:t>Centers for Medicare &amp; Medicaid Services. Home and Community Based Services. Fact Sheet. January 2014. </a:t>
            </a:r>
            <a:r>
              <a:rPr lang="en-US" sz="1800" i="1" u="sng" dirty="0">
                <a:solidFill>
                  <a:srgbClr val="0000FF"/>
                </a:solidFill>
                <a:effectLst/>
                <a:latin typeface="Helvetica" panose="020B0604020202020204" pitchFamily="34" charset="0"/>
                <a:ea typeface="Calibri" panose="020F0502020204030204" pitchFamily="34" charset="0"/>
                <a:cs typeface="Times New Roman" panose="02020603050405020304" pitchFamily="18" charset="0"/>
                <a:hlinkClick r:id="rId3"/>
              </a:rPr>
              <a:t>https://www.medicaid.gov/sites/default/files/2019-12/final-rule-fact-sheet.pdf</a:t>
            </a:r>
            <a:r>
              <a:rPr lang="en-US" sz="1800" i="1" dirty="0">
                <a:effectLst/>
                <a:latin typeface="Helvetica" panose="020B0604020202020204" pitchFamily="34" charset="0"/>
                <a:ea typeface="Calibri" panose="020F0502020204030204" pitchFamily="34" charset="0"/>
                <a:cs typeface="Times New Roman" panose="02020603050405020304" pitchFamily="18" charset="0"/>
              </a:rPr>
              <a:t>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Helvetica" panose="020B0604020202020204" pitchFamily="34" charset="0"/>
                <a:ea typeface="Times New Roman" panose="02020603050405020304" pitchFamily="18" charset="0"/>
              </a:rPr>
              <a:t>HCBS Rule §441,720 and §441.725(a) and the Person-Centered Planning and Home and Community-Based Services fact sheet </a:t>
            </a:r>
            <a:r>
              <a:rPr lang="en-US" sz="1800" i="1" u="sng" dirty="0">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https://prod.nmhealth.org/publication/view/help/3792/</a:t>
            </a:r>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49</a:t>
            </a:fld>
            <a:endParaRPr lang="en-US"/>
          </a:p>
        </p:txBody>
      </p:sp>
    </p:spTree>
    <p:extLst>
      <p:ext uri="{BB962C8B-B14F-4D97-AF65-F5344CB8AC3E}">
        <p14:creationId xmlns:p14="http://schemas.microsoft.com/office/powerpoint/2010/main" val="396094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Go over the agenda with the trainees and refer them to the table of contents in their manual. </a:t>
            </a:r>
          </a:p>
          <a:p>
            <a:r>
              <a:rPr lang="en-US" i="1" dirty="0"/>
              <a:t>Section 1 – 15 mins</a:t>
            </a:r>
          </a:p>
          <a:p>
            <a:r>
              <a:rPr lang="en-US" i="1" dirty="0"/>
              <a:t>Section 2 – 60 mins</a:t>
            </a:r>
          </a:p>
          <a:p>
            <a:r>
              <a:rPr lang="en-US" i="1" dirty="0"/>
              <a:t>Section 3 – 30 mins</a:t>
            </a:r>
          </a:p>
          <a:p>
            <a:r>
              <a:rPr lang="en-US" i="1" dirty="0"/>
              <a:t>Section 4 – 20 mins</a:t>
            </a:r>
          </a:p>
          <a:p>
            <a:r>
              <a:rPr lang="en-US" dirty="0"/>
              <a:t>Section 5 –  30 mins</a:t>
            </a:r>
          </a:p>
          <a:p>
            <a:r>
              <a:rPr lang="en-US" dirty="0"/>
              <a:t>Section 6 – 30 mins</a:t>
            </a:r>
          </a:p>
          <a:p>
            <a:r>
              <a:rPr lang="en-US" dirty="0"/>
              <a:t>Section 7 – 15 mins</a:t>
            </a:r>
          </a:p>
          <a:p>
            <a:r>
              <a:rPr lang="en-US" dirty="0"/>
              <a:t>Section 8 – 15 mins</a:t>
            </a:r>
          </a:p>
          <a:p>
            <a:r>
              <a:rPr lang="en-US" i="1" dirty="0"/>
              <a:t> </a:t>
            </a:r>
          </a:p>
          <a:p>
            <a:r>
              <a:rPr lang="en-US" b="1" i="1" dirty="0"/>
              <a:t>Trainer’s Note: </a:t>
            </a:r>
            <a:r>
              <a:rPr lang="en-US" i="1" dirty="0"/>
              <a:t>The timeframes for each section are approximate. Allow at least 4 hours for this session.</a:t>
            </a:r>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a:p>
        </p:txBody>
      </p:sp>
    </p:spTree>
    <p:extLst>
      <p:ext uri="{BB962C8B-B14F-4D97-AF65-F5344CB8AC3E}">
        <p14:creationId xmlns:p14="http://schemas.microsoft.com/office/powerpoint/2010/main" val="2602589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Show the video </a:t>
            </a:r>
            <a:r>
              <a:rPr lang="en-US" i="1" u="sng" dirty="0"/>
              <a:t>Person-Centered Care: Care Plans </a:t>
            </a:r>
            <a:r>
              <a:rPr lang="en-US" i="1" dirty="0"/>
              <a:t>by Texas Health and Human Services to give the trainees an introduction to care plans and the care plan process. Ask trainees to write down specifics they remember about the care plan meeting. </a:t>
            </a:r>
            <a:r>
              <a:rPr lang="en-US" sz="1800" i="1" dirty="0">
                <a:solidFill>
                  <a:srgbClr val="0000CC"/>
                </a:solidFill>
                <a:effectLst/>
                <a:latin typeface="Helvetica" panose="020B0604020202020204" pitchFamily="34" charset="0"/>
                <a:ea typeface="Times New Roman" panose="02020603050405020304" pitchFamily="18" charset="0"/>
              </a:rPr>
              <a:t>Mention to trainees that as an example of person-first language and person-centered care, although the video says the facility develops a care plan </a:t>
            </a:r>
            <a:r>
              <a:rPr lang="en-US" sz="1800" i="1" u="sng" dirty="0">
                <a:solidFill>
                  <a:srgbClr val="0000CC"/>
                </a:solidFill>
                <a:effectLst/>
                <a:latin typeface="Helvetica" panose="020B0604020202020204" pitchFamily="34" charset="0"/>
                <a:ea typeface="Times New Roman" panose="02020603050405020304" pitchFamily="18" charset="0"/>
              </a:rPr>
              <a:t>for</a:t>
            </a:r>
            <a:r>
              <a:rPr lang="en-US" sz="1800" i="1" dirty="0">
                <a:solidFill>
                  <a:srgbClr val="0000CC"/>
                </a:solidFill>
                <a:effectLst/>
                <a:latin typeface="Helvetica" panose="020B0604020202020204" pitchFamily="34" charset="0"/>
                <a:ea typeface="Times New Roman" panose="02020603050405020304" pitchFamily="18" charset="0"/>
              </a:rPr>
              <a:t> the resident the facility is required to develop a care plan </a:t>
            </a:r>
            <a:r>
              <a:rPr lang="en-US" sz="1800" i="1" u="sng" dirty="0">
                <a:solidFill>
                  <a:srgbClr val="0000CC"/>
                </a:solidFill>
                <a:effectLst/>
                <a:latin typeface="Helvetica" panose="020B0604020202020204" pitchFamily="34" charset="0"/>
                <a:ea typeface="Times New Roman" panose="02020603050405020304" pitchFamily="18" charset="0"/>
              </a:rPr>
              <a:t>with</a:t>
            </a:r>
            <a:r>
              <a:rPr lang="en-US" sz="1800" i="1" dirty="0">
                <a:solidFill>
                  <a:srgbClr val="0000CC"/>
                </a:solidFill>
                <a:effectLst/>
                <a:latin typeface="Helvetica" panose="020B0604020202020204" pitchFamily="34" charset="0"/>
                <a:ea typeface="Times New Roman" panose="02020603050405020304" pitchFamily="18" charset="0"/>
              </a:rPr>
              <a:t> the resident. The LTCOP advocates to ensure residents are involved in their care (to the extent possible). </a:t>
            </a:r>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the trainees: “What are the key points the video explained?”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Answers: A care plan must be individualized; residents are partners in the planning process; a resident’s social and emotional life are just as important as physical health; and problem solving is a key part of care plan meetings.</a:t>
            </a:r>
          </a:p>
          <a:p>
            <a:endParaRPr lang="en-US" i="1" dirty="0"/>
          </a:p>
          <a:p>
            <a:r>
              <a:rPr lang="en-US" i="1" dirty="0"/>
              <a:t>Ask the trainees: “Who has participated in a care plan meeting? Tell us about your experience.”</a:t>
            </a:r>
          </a:p>
          <a:p>
            <a:r>
              <a:rPr lang="en-US" i="1" dirty="0"/>
              <a:t>Answers will vary. Some may not have attended one. Be prepared to share some thoughts about your experiences to help the trainees get insight into care plan meetings to support residents. </a:t>
            </a:r>
          </a:p>
          <a:p>
            <a:endParaRPr lang="en-US"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50</a:t>
            </a:fld>
            <a:endParaRPr lang="en-US"/>
          </a:p>
        </p:txBody>
      </p:sp>
    </p:spTree>
    <p:extLst>
      <p:ext uri="{BB962C8B-B14F-4D97-AF65-F5344CB8AC3E}">
        <p14:creationId xmlns:p14="http://schemas.microsoft.com/office/powerpoint/2010/main" val="3438925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a:t>
            </a:r>
            <a:r>
              <a:rPr lang="en-US" b="1" i="1" u="none" dirty="0"/>
              <a:t>’s</a:t>
            </a:r>
            <a:r>
              <a:rPr lang="en-US" b="1" i="1" baseline="0" dirty="0"/>
              <a:t> </a:t>
            </a:r>
            <a:r>
              <a:rPr lang="en-US" b="1" i="1" dirty="0"/>
              <a:t>Note: </a:t>
            </a:r>
            <a:r>
              <a:rPr lang="en-US" i="1" dirty="0"/>
              <a:t>Go over bullet points.</a:t>
            </a:r>
          </a:p>
        </p:txBody>
      </p:sp>
      <p:sp>
        <p:nvSpPr>
          <p:cNvPr id="4" name="Slide Number Placeholder 3"/>
          <p:cNvSpPr>
            <a:spLocks noGrp="1"/>
          </p:cNvSpPr>
          <p:nvPr>
            <p:ph type="sldNum" sz="quarter" idx="5"/>
          </p:nvPr>
        </p:nvSpPr>
        <p:spPr/>
        <p:txBody>
          <a:bodyPr/>
          <a:lstStyle/>
          <a:p>
            <a:fld id="{013422E6-57C4-472B-BB37-763E50B58060}" type="slidenum">
              <a:rPr lang="en-US" smtClean="0"/>
              <a:t>51</a:t>
            </a:fld>
            <a:endParaRPr lang="en-US"/>
          </a:p>
        </p:txBody>
      </p:sp>
    </p:spTree>
    <p:extLst>
      <p:ext uri="{BB962C8B-B14F-4D97-AF65-F5344CB8AC3E}">
        <p14:creationId xmlns:p14="http://schemas.microsoft.com/office/powerpoint/2010/main" val="169638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a:t>
            </a:r>
            <a:r>
              <a:rPr lang="en-US" b="1" i="1" u="none" dirty="0"/>
              <a:t>’s</a:t>
            </a:r>
            <a:r>
              <a:rPr lang="en-US" b="1" i="1" dirty="0"/>
              <a:t> Note:  </a:t>
            </a:r>
            <a:r>
              <a:rPr lang="en-US" i="1" dirty="0"/>
              <a:t>Go over the bullet points then ask:</a:t>
            </a:r>
          </a:p>
          <a:p>
            <a:r>
              <a:rPr lang="en-US" i="1" dirty="0"/>
              <a:t> “How was Ms. Durham treated as a partner in the care planning process?”</a:t>
            </a:r>
          </a:p>
          <a:p>
            <a:endParaRPr lang="en-US" i="1" dirty="0"/>
          </a:p>
          <a:p>
            <a:r>
              <a:rPr lang="en-US" i="1" dirty="0"/>
              <a:t>Answers: </a:t>
            </a:r>
          </a:p>
          <a:p>
            <a:r>
              <a:rPr lang="en-US" i="1" dirty="0"/>
              <a:t>• She was asked who she wanted to invite.</a:t>
            </a:r>
          </a:p>
          <a:p>
            <a:r>
              <a:rPr lang="en-US" i="1" dirty="0"/>
              <a:t>• Staff encouraged Ms. Durham to discuss new things she would like to try.</a:t>
            </a:r>
          </a:p>
          <a:p>
            <a:r>
              <a:rPr lang="en-US" i="1" dirty="0"/>
              <a:t>• They involved Ms. Durham in problem solving and talked with her about why she is reluctant to shower.</a:t>
            </a:r>
          </a:p>
          <a:p>
            <a:r>
              <a:rPr lang="en-US" i="1" dirty="0"/>
              <a:t>• Staff followed up with Ms. Durham to see how the changes to her care plan are working.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52</a:t>
            </a:fld>
            <a:endParaRPr lang="en-US"/>
          </a:p>
        </p:txBody>
      </p:sp>
    </p:spTree>
    <p:extLst>
      <p:ext uri="{BB962C8B-B14F-4D97-AF65-F5344CB8AC3E}">
        <p14:creationId xmlns:p14="http://schemas.microsoft.com/office/powerpoint/2010/main" val="4602570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Ombudsman Program Advocacy Before, During and After the Care Plan Meeting</a:t>
            </a:r>
          </a:p>
          <a:p>
            <a:endParaRPr lang="en-US" dirty="0"/>
          </a:p>
          <a:p>
            <a:r>
              <a:rPr lang="en-US" b="1" dirty="0"/>
              <a:t>Preparing for the Care Plan Meeting</a:t>
            </a:r>
          </a:p>
          <a:p>
            <a:r>
              <a:rPr lang="en-US" dirty="0"/>
              <a:t>Prior to the meeting, many decisions have already been made in terms of care needs, goals and interventions.  Meetings tend to be scheduled back-to-back at 15-minute intervals.  However, nursing facilities are required to hold care plan meetings at the time of day when a resident is functioning best, provide sufficient notice in advance of the meeting, schedule meetings to accommodate a resident’s representative (such as conducting the meeting in-person, via a conference call, or video conferencing), and plan enough time for information exchange and decision-making.</a:t>
            </a:r>
          </a:p>
          <a:p>
            <a:endParaRPr lang="en-US" b="1" dirty="0"/>
          </a:p>
          <a:p>
            <a:r>
              <a:rPr lang="en-US" b="1" i="1" dirty="0"/>
              <a:t>Trainer’s Note: </a:t>
            </a:r>
            <a:r>
              <a:rPr lang="en-US" i="1" dirty="0"/>
              <a:t>The LTCOP and the resident may consider the following questions  - go over the questions and then click to have the word “NO” appear. </a:t>
            </a:r>
          </a:p>
          <a:p>
            <a:endParaRPr lang="en-US" i="1" dirty="0"/>
          </a:p>
          <a:p>
            <a:r>
              <a:rPr lang="en-US" i="0" dirty="0"/>
              <a:t>Explain the facility requirements to the resident and the resident’s representative, when applicable</a:t>
            </a:r>
            <a:r>
              <a:rPr lang="en-US" b="1" i="0" u="sng" dirty="0"/>
              <a:t>,</a:t>
            </a:r>
            <a:r>
              <a:rPr lang="en-US" i="0" dirty="0"/>
              <a:t> so they can make an informed decision about asking for changes to the scheduled care plan meeting. </a:t>
            </a:r>
            <a:r>
              <a:rPr lang="en-US" i="1" dirty="0"/>
              <a:t>(Click again to have the words “Speak up!” appear.</a:t>
            </a:r>
          </a:p>
        </p:txBody>
      </p:sp>
      <p:sp>
        <p:nvSpPr>
          <p:cNvPr id="4" name="Slide Number Placeholder 3"/>
          <p:cNvSpPr>
            <a:spLocks noGrp="1"/>
          </p:cNvSpPr>
          <p:nvPr>
            <p:ph type="sldNum" sz="quarter" idx="5"/>
          </p:nvPr>
        </p:nvSpPr>
        <p:spPr/>
        <p:txBody>
          <a:bodyPr/>
          <a:lstStyle/>
          <a:p>
            <a:fld id="{013422E6-57C4-472B-BB37-763E50B58060}" type="slidenum">
              <a:rPr lang="en-US" smtClean="0"/>
              <a:t>53</a:t>
            </a:fld>
            <a:endParaRPr lang="en-US"/>
          </a:p>
        </p:txBody>
      </p:sp>
    </p:spTree>
    <p:extLst>
      <p:ext uri="{BB962C8B-B14F-4D97-AF65-F5344CB8AC3E}">
        <p14:creationId xmlns:p14="http://schemas.microsoft.com/office/powerpoint/2010/main" val="14234046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Ombudsman program can empower the resident and/or their decision-maker to speak up if they would like the meeting to be longer than the scheduled timeframe or prefer/need the meeting to be scheduled differently.  The LTCOP can also offer to attend the meeting. If the resident would like the LTCOP to attend, talk about the resident’s expectations of the LTCOP’s role in the care plan meeting as well as the resident’s concerns and goals.</a:t>
            </a:r>
          </a:p>
          <a:p>
            <a:endParaRPr lang="en-US" dirty="0"/>
          </a:p>
          <a:p>
            <a:r>
              <a:rPr lang="en-US" dirty="0"/>
              <a:t>The representative can empower the resident by suggesting they prepare a list of the assistance, activities or other preferences that the resident wants to have included in the care plan. Also, ask the resident to think of how those preferences should be explained or presented to the nursing facility staff. Residents and their families likely will be unfamiliar with the care planning process, at least at first, so good preparation is an important way to ensure that the care planning process is properly focused on the resident’s needs, goals, and preferences.</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54</a:t>
            </a:fld>
            <a:endParaRPr lang="en-US"/>
          </a:p>
        </p:txBody>
      </p:sp>
    </p:spTree>
    <p:extLst>
      <p:ext uri="{BB962C8B-B14F-4D97-AF65-F5344CB8AC3E}">
        <p14:creationId xmlns:p14="http://schemas.microsoft.com/office/powerpoint/2010/main" val="4065258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LTCOP advocacy during the care plan meeting includes ensuring:</a:t>
            </a:r>
          </a:p>
          <a:p>
            <a:pPr marL="171450" indent="-171450">
              <a:buFont typeface="Arial" panose="020B0604020202020204" pitchFamily="34" charset="0"/>
              <a:buChar char="•"/>
            </a:pPr>
            <a:r>
              <a:rPr lang="en-US" dirty="0"/>
              <a:t>The resident has an opportunity to speak</a:t>
            </a:r>
          </a:p>
          <a:p>
            <a:pPr marL="171450" indent="-171450">
              <a:buFont typeface="Arial" panose="020B0604020202020204" pitchFamily="34" charset="0"/>
              <a:buChar char="•"/>
            </a:pPr>
            <a:r>
              <a:rPr lang="en-US" dirty="0"/>
              <a:t>The resident’s questions are answered</a:t>
            </a:r>
          </a:p>
          <a:p>
            <a:pPr marL="171450" indent="-171450">
              <a:buFont typeface="Arial" panose="020B0604020202020204" pitchFamily="34" charset="0"/>
              <a:buChar char="•"/>
            </a:pPr>
            <a:r>
              <a:rPr lang="en-US" dirty="0"/>
              <a:t>The resident’s preferences are addressed</a:t>
            </a:r>
          </a:p>
          <a:p>
            <a:pPr marL="171450" indent="-171450">
              <a:buFont typeface="Arial" panose="020B0604020202020204" pitchFamily="34" charset="0"/>
              <a:buChar char="•"/>
            </a:pPr>
            <a:r>
              <a:rPr lang="en-US" dirty="0"/>
              <a:t>Supports and services options are discussed</a:t>
            </a:r>
          </a:p>
          <a:p>
            <a:pPr marL="171450" indent="-171450">
              <a:buFont typeface="Arial" panose="020B0604020202020204" pitchFamily="34" charset="0"/>
              <a:buChar char="•"/>
            </a:pPr>
            <a:r>
              <a:rPr lang="en-US" dirty="0"/>
              <a:t>The resident understands and agrees with the care plan </a:t>
            </a:r>
          </a:p>
          <a:p>
            <a:pPr marL="171450" indent="-171450">
              <a:buFont typeface="Arial" panose="020B0604020202020204" pitchFamily="34" charset="0"/>
              <a:buChar char="•"/>
            </a:pPr>
            <a:r>
              <a:rPr lang="en-US" dirty="0"/>
              <a:t>The resident receives a copy of the plan if requested</a:t>
            </a:r>
          </a:p>
          <a:p>
            <a:pPr marL="171450" indent="-171450">
              <a:buFont typeface="Arial" panose="020B0604020202020204" pitchFamily="34" charset="0"/>
              <a:buChar char="•"/>
            </a:pPr>
            <a:r>
              <a:rPr lang="en-US" dirty="0"/>
              <a:t>The resident knows who to talk to if there are changes to be made to the care plan</a:t>
            </a:r>
          </a:p>
          <a:p>
            <a:pPr marL="171450" indent="-171450">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resident understands there are options to leave the nursing facility and receive long-term services and supports in the community and how to seek assistance, if applicable (transitioning to the community is discussed more in future modules)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a:p>
            <a:r>
              <a:rPr lang="en-US" b="1" i="1" dirty="0"/>
              <a:t>Trainer’s Note: </a:t>
            </a:r>
            <a:r>
              <a:rPr lang="en-US" i="1" dirty="0"/>
              <a:t>Ask “Why is it important for direct care staff to be involved in resident care planning?”</a:t>
            </a:r>
          </a:p>
          <a:p>
            <a:r>
              <a:rPr lang="en-US" i="1" dirty="0"/>
              <a:t>Answers: Direct care staff / CNAs:</a:t>
            </a:r>
          </a:p>
          <a:p>
            <a:r>
              <a:rPr lang="en-US" i="1" dirty="0"/>
              <a:t>• Know the person</a:t>
            </a:r>
          </a:p>
          <a:p>
            <a:r>
              <a:rPr lang="en-US" i="1" dirty="0"/>
              <a:t>• Understand what is important to the person</a:t>
            </a:r>
          </a:p>
          <a:p>
            <a:r>
              <a:rPr lang="en-US" i="1" dirty="0"/>
              <a:t>• Understand the person’s communication style and may best interpret nonverbal communication</a:t>
            </a:r>
          </a:p>
          <a:p>
            <a:r>
              <a:rPr lang="en-US" i="1" dirty="0"/>
              <a:t>• Have a trusting relationship with the person</a:t>
            </a:r>
          </a:p>
          <a:p>
            <a:r>
              <a:rPr lang="en-US" i="1" dirty="0"/>
              <a:t>• Support the person in different environments</a:t>
            </a:r>
          </a:p>
          <a:p>
            <a:r>
              <a:rPr lang="en-US" i="1" dirty="0"/>
              <a:t>• Can be the person the resident turns to for assistance and support</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55</a:t>
            </a:fld>
            <a:endParaRPr lang="en-US"/>
          </a:p>
        </p:txBody>
      </p:sp>
    </p:spTree>
    <p:extLst>
      <p:ext uri="{BB962C8B-B14F-4D97-AF65-F5344CB8AC3E}">
        <p14:creationId xmlns:p14="http://schemas.microsoft.com/office/powerpoint/2010/main" val="441820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LTCOP actions may include but are not limited to:</a:t>
            </a:r>
          </a:p>
          <a:p>
            <a:r>
              <a:rPr lang="en-US" dirty="0"/>
              <a:t>• Following up with the resident to find out if the care plan is being followed and asking if the resident is satisfied with the supports and services received. </a:t>
            </a:r>
          </a:p>
          <a:p>
            <a:r>
              <a:rPr lang="en-US" dirty="0"/>
              <a:t>• Asking the resident if changes need to be made to the care plan.</a:t>
            </a:r>
          </a:p>
          <a:p>
            <a:r>
              <a:rPr lang="en-US" dirty="0"/>
              <a:t>• Explaining the resident right to request a care plan meeting at any time to make modifications.  If the change is not included in the care plan, it will likely not happen.</a:t>
            </a:r>
          </a:p>
          <a:p>
            <a:endParaRPr lang="en-US" dirty="0"/>
          </a:p>
          <a:p>
            <a:r>
              <a:rPr lang="en-US" b="1" i="1" dirty="0"/>
              <a:t>Trainer’s Note: </a:t>
            </a:r>
            <a:r>
              <a:rPr lang="en-US" i="1" dirty="0"/>
              <a:t>Ask: “How can residents who are unable to go to the meeting room attend or participate in their care plan meeting?” </a:t>
            </a:r>
          </a:p>
          <a:p>
            <a:r>
              <a:rPr lang="en-US" i="1" dirty="0"/>
              <a:t>Answer: Hold the meeting in their room.</a:t>
            </a:r>
          </a:p>
          <a:p>
            <a:endParaRPr lang="en-US" i="1" dirty="0"/>
          </a:p>
          <a:p>
            <a:r>
              <a:rPr lang="en-US" i="1" dirty="0"/>
              <a:t>Ask: “How can staff ensure residents, whose ability to make decisions about care and treatment is impaired, participate in their care plan to the best of their ability?”</a:t>
            </a:r>
          </a:p>
          <a:p>
            <a:r>
              <a:rPr lang="en-US" i="1" dirty="0"/>
              <a:t>Answer: Plan enough time for information exchange and decision-making. Ask residents who they would like to attend the meeting to support them in decision-making.</a:t>
            </a:r>
          </a:p>
          <a:p>
            <a:endParaRPr lang="en-US" i="1" dirty="0"/>
          </a:p>
          <a:p>
            <a:r>
              <a:rPr lang="en-US" i="1" dirty="0"/>
              <a:t>There are links in the trainee manual to learn more about assessments and care planning.</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56</a:t>
            </a:fld>
            <a:endParaRPr lang="en-US"/>
          </a:p>
        </p:txBody>
      </p:sp>
    </p:spTree>
    <p:extLst>
      <p:ext uri="{BB962C8B-B14F-4D97-AF65-F5344CB8AC3E}">
        <p14:creationId xmlns:p14="http://schemas.microsoft.com/office/powerpoint/2010/main" val="1309877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Allow at least 15 minutes for Section 7.</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527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The following information is related to nursing facilities.  However, not all nursing facilities have resident councils. </a:t>
            </a:r>
          </a:p>
        </p:txBody>
      </p:sp>
      <p:sp>
        <p:nvSpPr>
          <p:cNvPr id="4" name="Slide Number Placeholder 3"/>
          <p:cNvSpPr>
            <a:spLocks noGrp="1"/>
          </p:cNvSpPr>
          <p:nvPr>
            <p:ph type="sldNum" sz="quarter" idx="5"/>
          </p:nvPr>
        </p:nvSpPr>
        <p:spPr/>
        <p:txBody>
          <a:bodyPr/>
          <a:lstStyle/>
          <a:p>
            <a:fld id="{013422E6-57C4-472B-BB37-763E50B58060}" type="slidenum">
              <a:rPr lang="en-US" smtClean="0"/>
              <a:t>58</a:t>
            </a:fld>
            <a:endParaRPr lang="en-US"/>
          </a:p>
        </p:txBody>
      </p:sp>
    </p:spTree>
    <p:extLst>
      <p:ext uri="{BB962C8B-B14F-4D97-AF65-F5344CB8AC3E}">
        <p14:creationId xmlns:p14="http://schemas.microsoft.com/office/powerpoint/2010/main" val="1809068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regulations pertaining to resident councils in both nursing facilities and RCCs.  These state regulations often mirror the federal regulations.</a:t>
            </a:r>
          </a:p>
          <a:p>
            <a:endParaRPr lang="en-US" dirty="0"/>
          </a:p>
          <a:p>
            <a:r>
              <a:rPr lang="en-US" dirty="0"/>
              <a:t>Federal nursing home regulations include the following requirements for resident councils:</a:t>
            </a:r>
          </a:p>
          <a:p>
            <a:r>
              <a:rPr lang="en-US" dirty="0"/>
              <a:t>• The facility must provide a resident council, if one exists, with a private space for meetings.</a:t>
            </a:r>
          </a:p>
          <a:p>
            <a:r>
              <a:rPr lang="en-US" dirty="0"/>
              <a:t>• The facility must take reasonable steps, with the approval of the resident council, to make residents aware of upcoming meetings in a timely manner.</a:t>
            </a:r>
          </a:p>
          <a:p>
            <a:r>
              <a:rPr lang="en-US" dirty="0"/>
              <a:t>• The facility must provide a designated staff person who is approved by the resident council and the facility to provide assistance and respond to written requests from the resident council.</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59</a:t>
            </a:fld>
            <a:endParaRPr lang="en-US"/>
          </a:p>
        </p:txBody>
      </p:sp>
    </p:spTree>
    <p:extLst>
      <p:ext uri="{BB962C8B-B14F-4D97-AF65-F5344CB8AC3E}">
        <p14:creationId xmlns:p14="http://schemas.microsoft.com/office/powerpoint/2010/main" val="414977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Trainer’s Note:</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Review the Module 3 objectives saying “by the end of this Module you will be able to understand”: (Review the bullet points.)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a:p>
        </p:txBody>
      </p:sp>
    </p:spTree>
    <p:extLst>
      <p:ext uri="{BB962C8B-B14F-4D97-AF65-F5344CB8AC3E}">
        <p14:creationId xmlns:p14="http://schemas.microsoft.com/office/powerpoint/2010/main" val="22917979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facility must consider the views of a resident council and act promptly upon grievances and recommendations of the resident council concerning issues of resident care and life in the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facility must be able to demonstrate their response and rationale for their response.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right to a response does not mean facilities are required to implement every request of the resident council.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resident council meetings are closed to staff, visitors, and other guests. For staff, visitors, or other guests to attend, the resident council must invite them.</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60</a:t>
            </a:fld>
            <a:endParaRPr lang="en-US"/>
          </a:p>
        </p:txBody>
      </p:sp>
    </p:spTree>
    <p:extLst>
      <p:ext uri="{BB962C8B-B14F-4D97-AF65-F5344CB8AC3E}">
        <p14:creationId xmlns:p14="http://schemas.microsoft.com/office/powerpoint/2010/main" val="1798992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1" dirty="0">
                <a:sym typeface="Symbol" panose="05050102010706020507" pitchFamily="18" charset="2"/>
              </a:rPr>
              <a:t></a:t>
            </a:r>
            <a:r>
              <a:rPr lang="en-US" b="1" i="1" dirty="0"/>
              <a:t> Add state-specific requirements for resident councils in RCCs, as applicable.</a:t>
            </a:r>
          </a:p>
        </p:txBody>
      </p:sp>
      <p:sp>
        <p:nvSpPr>
          <p:cNvPr id="4" name="Slide Number Placeholder 3"/>
          <p:cNvSpPr>
            <a:spLocks noGrp="1"/>
          </p:cNvSpPr>
          <p:nvPr>
            <p:ph type="sldNum" sz="quarter" idx="5"/>
          </p:nvPr>
        </p:nvSpPr>
        <p:spPr/>
        <p:txBody>
          <a:bodyPr/>
          <a:lstStyle/>
          <a:p>
            <a:fld id="{013422E6-57C4-472B-BB37-763E50B58060}" type="slidenum">
              <a:rPr lang="en-US" smtClean="0"/>
              <a:t>61</a:t>
            </a:fld>
            <a:endParaRPr lang="en-US"/>
          </a:p>
        </p:txBody>
      </p:sp>
    </p:spTree>
    <p:extLst>
      <p:ext uri="{BB962C8B-B14F-4D97-AF65-F5344CB8AC3E}">
        <p14:creationId xmlns:p14="http://schemas.microsoft.com/office/powerpoint/2010/main" val="1553843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Ombudsman program is required to assist with the development of Resident Councils when asked.  Representatives often encourage residents to share their concerns during the Resident Council meeting to address concerns that may affect all or some residents, such as call lights not being answered in a timely manner or cold food.</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Representatives of the Office must have the approval of the Council Members to attend the meetings.  Often, representatives are welcome to attend and do so on a regular basis.  There are great benefits in attending the Resident Council meetings, such as getting to know residents, being a familiar support to residents, and getting a sense of how the residents are treated and how the facility is managed.</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It is a good idea to check in with the Resident Council President or another Council Member during regular visits to get a sense of what is going on in the facility.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62</a:t>
            </a:fld>
            <a:endParaRPr lang="en-US"/>
          </a:p>
        </p:txBody>
      </p:sp>
    </p:spTree>
    <p:extLst>
      <p:ext uri="{BB962C8B-B14F-4D97-AF65-F5344CB8AC3E}">
        <p14:creationId xmlns:p14="http://schemas.microsoft.com/office/powerpoint/2010/main" val="2147886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 Family Council is a group of residents’ family members that meets regularly to discuss and offer suggestions about facility policies and procedures affecting residents’ care, treatment, and quality of life; support each other; plan resident and family activities; participate in educational activities; or, for any other purpose.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Members form a united consumer voice which can play a crucial role in voicing concerns, requesting improvements, supporting new family members and residents, and supporting facility efforts to make care and life in the facility the best it can be. </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Similar to how parents’ associations work with schools, Family Councils provide a way for concerned persons to actively participate in helping the facility to be the best it can be, through combining and prioritizing shared concerns and then communicating them to facility administrators, making recommendations, and suggesting solutions, sharing answers and information when replies are received, and supplementing staff services via additional actions which enhance residential life.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63</a:t>
            </a:fld>
            <a:endParaRPr lang="en-US"/>
          </a:p>
        </p:txBody>
      </p:sp>
    </p:spTree>
    <p:extLst>
      <p:ext uri="{BB962C8B-B14F-4D97-AF65-F5344CB8AC3E}">
        <p14:creationId xmlns:p14="http://schemas.microsoft.com/office/powerpoint/2010/main" val="27275432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A Family Council meets regularly and promotes communication, action, support, and education.  The specific activities of the Council depend upon the needs of the residents and the choices made by Council members.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Family Councils operate on the premises that: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There is strength in numbers and that combined voices garner more attention than just one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Increased family involvement fosters greater staff accountability, which in turn decreases possible neglect and abuse</a:t>
            </a: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US" sz="1200" dirty="0">
                <a:effectLst/>
                <a:latin typeface="Helvetica" panose="020B0604020202020204" pitchFamily="34" charset="0"/>
                <a:ea typeface="Times New Roman" panose="02020603050405020304" pitchFamily="18" charset="0"/>
                <a:cs typeface="Times New Roman" panose="02020603050405020304" pitchFamily="18" charset="0"/>
              </a:rPr>
              <a:t>Streamlining concerns is more efficient and reduces the time staff ultimately spends addressing repeat issues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64</a:t>
            </a:fld>
            <a:endParaRPr lang="en-US"/>
          </a:p>
        </p:txBody>
      </p:sp>
    </p:spTree>
    <p:extLst>
      <p:ext uri="{BB962C8B-B14F-4D97-AF65-F5344CB8AC3E}">
        <p14:creationId xmlns:p14="http://schemas.microsoft.com/office/powerpoint/2010/main" val="2720398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1987 Nursing Home Reform Act guarantees the families of nursing facility residents a number of important rights to enhance a loved one’s nursing facility experience and improve facility-wide services and conditions. Key among these rights is the right to form a Family Council and hold regular private meetings.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Nursing facilities must provide a meeting space, cooperate with the Council’s activities, and respond to the group’s concerns. Nursing facilities must appoint a staff advisor or liaison to the Family Council, but staff and administrators have access to Council meetings only by invitation. While the federal law specifically references “families” of residents, close friends of residents are encouraged to play an active role in Family Councils, too.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Specifically, the federal law includes the following requirements on Family Councils: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 resident’s family has the right to meet in the facility with the families of other residents in the facility.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facility must provide a family group, if one exists, with private space.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Staff or visitors may attend meetings at the group’s invitation.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 facility must provide a designated staff person responsible for providing assistance and responding to written requests that result from group meetings.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When a family group exists, the facility must listen to the views and act upon the grievances and recommendations of residents and families concerning proposed policy and operational decisions affecting resident care and life in the facility.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These federal requirements are often supplemented by State Statutes.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65</a:t>
            </a:fld>
            <a:endParaRPr lang="en-US"/>
          </a:p>
        </p:txBody>
      </p:sp>
    </p:spTree>
    <p:extLst>
      <p:ext uri="{BB962C8B-B14F-4D97-AF65-F5344CB8AC3E}">
        <p14:creationId xmlns:p14="http://schemas.microsoft.com/office/powerpoint/2010/main" val="106805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i="1" dirty="0">
                <a:sym typeface="Symbol" panose="05050102010706020507" pitchFamily="18" charset="2"/>
              </a:rPr>
              <a:t> </a:t>
            </a:r>
            <a:r>
              <a:rPr lang="en-US" b="1" i="1" dirty="0"/>
              <a:t>Add state-specific information on family councils, as applicable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698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In addition to acting as an advocate for residents, the Ombudsman program can educate residents, families, and friends about residents’ rights, state surveys, and federal and state laws that are applicable to nursing facilities and other long-term care facilities. The LTCOP also provides support and advocacy to Family Councils when asked by the Council.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Successful Family Councils maintain open communications with the LTCOP which is mutually beneficial:  the program is kept informed of concerns which reflect multiple residents’ experiences (which often reflect the facility culture) and the Council has a human resource which can help to differentiate fact from fiction when members seek to clarify and correct problematic situations.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i="1" dirty="0"/>
              <a:t>There are links to additional information on resident and family councils in the trainee manuals.</a:t>
            </a:r>
          </a:p>
        </p:txBody>
      </p:sp>
      <p:sp>
        <p:nvSpPr>
          <p:cNvPr id="4" name="Slide Number Placeholder 3"/>
          <p:cNvSpPr>
            <a:spLocks noGrp="1"/>
          </p:cNvSpPr>
          <p:nvPr>
            <p:ph type="sldNum" sz="quarter" idx="5"/>
          </p:nvPr>
        </p:nvSpPr>
        <p:spPr/>
        <p:txBody>
          <a:bodyPr/>
          <a:lstStyle/>
          <a:p>
            <a:fld id="{013422E6-57C4-472B-BB37-763E50B58060}" type="slidenum">
              <a:rPr lang="en-US" smtClean="0"/>
              <a:t>67</a:t>
            </a:fld>
            <a:endParaRPr lang="en-US"/>
          </a:p>
        </p:txBody>
      </p:sp>
    </p:spTree>
    <p:extLst>
      <p:ext uri="{BB962C8B-B14F-4D97-AF65-F5344CB8AC3E}">
        <p14:creationId xmlns:p14="http://schemas.microsoft.com/office/powerpoint/2010/main" val="3962320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Allow at least 15 minutes for Section 8.</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453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a:lnSpc>
                <a:spcPct val="115000"/>
              </a:lnSpc>
              <a:spcBef>
                <a:spcPts val="0"/>
              </a:spcBef>
              <a:spcAft>
                <a:spcPts val="800"/>
              </a:spcAft>
              <a:buFont typeface="+mj-lt"/>
              <a:buAutoNum type="arabicPeriod"/>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Why is it important for a representative to know about advance planning and third-party decision makers?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800"/>
              </a:spcAft>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These documents show the resident’s wishes and may also name someone else to make decisions on the resident’s behalf when or if the time comes that the resident is unable to do so.</a:t>
            </a:r>
            <a:r>
              <a:rPr lang="en-US" sz="1800"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800"/>
              </a:spcAft>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The LTCOP Rule requires the LTCOP to determine the extent of the authority that has been granted to the resident representative (e.g., agent under a POA, guardian, etc.). Therefore, if/when the LTCOP follows the direction of someone named as the resident’s decision maker, it is crucial to understand the limits of their authority to make such decisions.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Click to show question 2</a:t>
            </a:r>
          </a:p>
          <a:p>
            <a:endParaRPr lang="en-US" dirty="0"/>
          </a:p>
          <a:p>
            <a:pPr marL="0" marR="0" lvl="0" indent="0" algn="just">
              <a:lnSpc>
                <a:spcPct val="115000"/>
              </a:lnSpc>
              <a:spcBef>
                <a:spcPts val="0"/>
              </a:spcBef>
              <a:spcAft>
                <a:spcPts val="800"/>
              </a:spcAft>
              <a:buFont typeface="+mj-lt"/>
              <a:buNone/>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2. Explain what “empowerment” means to you.</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800"/>
              </a:spcAft>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Empowerment is the process of becoming stronger and more confident, especially in controlling one’s life and claiming one’s rights. Empowerment is encouraging others to speak out and resolve their own concerns.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a:p>
            <a:r>
              <a:rPr lang="en-US" i="1" dirty="0"/>
              <a:t>Click to show question 3</a:t>
            </a:r>
          </a:p>
          <a:p>
            <a:endParaRPr lang="en-US" i="1" dirty="0"/>
          </a:p>
          <a:p>
            <a:pPr marL="0" marR="0" lvl="0" indent="0" algn="just">
              <a:lnSpc>
                <a:spcPct val="115000"/>
              </a:lnSpc>
              <a:spcBef>
                <a:spcPts val="0"/>
              </a:spcBef>
              <a:spcAft>
                <a:spcPts val="800"/>
              </a:spcAft>
              <a:buFont typeface="+mj-lt"/>
              <a:buNone/>
            </a:pPr>
            <a:r>
              <a:rPr lang="en-US" dirty="0"/>
              <a:t>3. </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When a resident is hesitant to speak up about a concern, what can you do to help? Hint: Look at Section 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Educate residents about their rights, including their right to present grievances without fear of retaliation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Educate staff about residents’ rights, especially that the resident has the right to bring up concerns or complaints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Encourage residents to participate and address their concern in the care plan meeting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Encourage residents to participate and address their concern in the Resident Council meetings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Talk about which staff member may most effectively address the problem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Explain the pros and cons of speaking up, of asking the LTCOP for help, and of filing a complaint with the state survey agency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Click to show question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a:lnSpc>
                <a:spcPct val="115000"/>
              </a:lnSpc>
              <a:spcBef>
                <a:spcPts val="0"/>
              </a:spcBef>
              <a:spcAft>
                <a:spcPts val="0"/>
              </a:spcAft>
              <a:buFont typeface="+mj-lt"/>
              <a:buNone/>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Name four residents’ rights that are related to care planning.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Participate in the planning process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Identify individuals or roles to be included in the planning process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Request meetings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Request revisions to the person-centered plan of care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Participate in establishing the expected goals and outcomes of care, the type, amount, frequency, and duration of care, and any other factors related to the effectiveness of the plan of care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Be informed, in advance, of changes to the plan of care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Receive the services and/or items included in the plan of care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See the care plan, including the right to sign after significant changes to the plan of care are made False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Click to show question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a:lnSpc>
                <a:spcPct val="115000"/>
              </a:lnSpc>
              <a:spcBef>
                <a:spcPts val="0"/>
              </a:spcBef>
              <a:spcAft>
                <a:spcPts val="800"/>
              </a:spcAft>
              <a:buFont typeface="+mj-lt"/>
              <a:buNone/>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Name two things a facility must do to assist Resident Councils and Family Councils.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Possible answers:</a:t>
            </a:r>
            <a:r>
              <a:rPr lang="en-US" sz="1800" i="1" dirty="0">
                <a:solidFill>
                  <a:srgbClr val="0000CC"/>
                </a:solidFill>
                <a:effectLst/>
                <a:latin typeface="Helvetica" panose="020B0604020202020204" pitchFamily="34" charset="0"/>
                <a:ea typeface="Times New Roman" panose="02020603050405020304" pitchFamily="18" charset="0"/>
                <a:cs typeface="Times New Roman" panose="02020603050405020304" pitchFamily="18" charset="0"/>
              </a:rPr>
              <a:t> provide private space for meetings; make residents (or family members) aware of upcoming meetings in a timely manner; designate a staff person to provide assistance; and respond to written requests.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69</a:t>
            </a:fld>
            <a:endParaRPr lang="en-US"/>
          </a:p>
        </p:txBody>
      </p:sp>
    </p:spTree>
    <p:extLst>
      <p:ext uri="{BB962C8B-B14F-4D97-AF65-F5344CB8AC3E}">
        <p14:creationId xmlns:p14="http://schemas.microsoft.com/office/powerpoint/2010/main" val="210431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Allow 60 minutes to go over Section 2.</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a:t>
            </a:fld>
            <a:endParaRPr lang="en-US"/>
          </a:p>
        </p:txBody>
      </p:sp>
    </p:spTree>
    <p:extLst>
      <p:ext uri="{BB962C8B-B14F-4D97-AF65-F5344CB8AC3E}">
        <p14:creationId xmlns:p14="http://schemas.microsoft.com/office/powerpoint/2010/main" val="37781210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Click to show the answer to “a”, click again to show the second question, and finally, click again to show the answer to “b”.</a:t>
            </a:r>
          </a:p>
          <a:p>
            <a:endParaRPr lang="en-US" dirty="0"/>
          </a:p>
          <a:p>
            <a:r>
              <a:rPr lang="en-US" dirty="0"/>
              <a:t>6. True or False:</a:t>
            </a:r>
          </a:p>
          <a:p>
            <a:pPr marL="342900" indent="-342900">
              <a:buAutoNum type="alphaLcPeriod"/>
            </a:pPr>
            <a:r>
              <a:rPr lang="en-US" sz="1800" dirty="0">
                <a:effectLst/>
                <a:latin typeface="Helvetica" panose="020B0604020202020204" pitchFamily="34" charset="0"/>
                <a:ea typeface="Times New Roman" panose="02020603050405020304" pitchFamily="18" charset="0"/>
              </a:rPr>
              <a:t>The charge nurse is responsible for assuring the nursing care provided by other nurses and nursing aides meets federal and state requirements. </a:t>
            </a:r>
          </a:p>
          <a:p>
            <a:pPr marL="0" indent="0">
              <a:buNone/>
            </a:pPr>
            <a:endParaRPr lang="en-US" dirty="0"/>
          </a:p>
          <a:p>
            <a:r>
              <a:rPr lang="en-US" b="1" i="1" dirty="0"/>
              <a:t>False: </a:t>
            </a:r>
            <a:r>
              <a:rPr lang="en-US" i="1" dirty="0"/>
              <a:t>This is the responsibility of the DON.</a:t>
            </a:r>
          </a:p>
          <a:p>
            <a:endParaRPr lang="en-US" dirty="0"/>
          </a:p>
          <a:p>
            <a:r>
              <a:rPr lang="en-US" dirty="0"/>
              <a:t>b. </a:t>
            </a:r>
            <a:r>
              <a:rPr lang="en-US" sz="1800" dirty="0">
                <a:effectLst/>
                <a:latin typeface="Helvetica" panose="020B0604020202020204" pitchFamily="34" charset="0"/>
                <a:ea typeface="Times New Roman" panose="02020603050405020304" pitchFamily="18" charset="0"/>
              </a:rPr>
              <a:t>The care plan coordinator is a social worker who works with other facility staff, residents, and residents’ family members to conduct assessments and to coordinate individual nursing care. </a:t>
            </a:r>
          </a:p>
          <a:p>
            <a:endParaRPr lang="en-US" dirty="0"/>
          </a:p>
          <a:p>
            <a:r>
              <a:rPr lang="en-US" b="1" i="1" dirty="0"/>
              <a:t>False: </a:t>
            </a:r>
            <a:r>
              <a:rPr lang="en-US" i="1" dirty="0"/>
              <a:t>The care plan coordinator is a nurse.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70</a:t>
            </a:fld>
            <a:endParaRPr lang="en-US"/>
          </a:p>
        </p:txBody>
      </p:sp>
    </p:spTree>
    <p:extLst>
      <p:ext uri="{BB962C8B-B14F-4D97-AF65-F5344CB8AC3E}">
        <p14:creationId xmlns:p14="http://schemas.microsoft.com/office/powerpoint/2010/main" val="13048664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If you have specific information or resources that you feel trainees need to follow-up on, use this opportunity to direct their attention to those in the trainee manual.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27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anose="020B0604020202020204" pitchFamily="34" charset="0"/>
                <a:ea typeface="Times New Roman" panose="02020603050405020304" pitchFamily="18" charset="0"/>
                <a:cs typeface="Times New Roman" panose="02020603050405020304" pitchFamily="18" charset="0"/>
              </a:rPr>
              <a:t>Person-centered care is a process for selecting and organizing the services and supports that an older adult or person with a disability may need to live to their fullest potential. Most importantly, the person who receives the services and supports directs and makes decisions about how they receive care.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a:t>
            </a:fld>
            <a:endParaRPr lang="en-US"/>
          </a:p>
        </p:txBody>
      </p:sp>
    </p:spTree>
    <p:extLst>
      <p:ext uri="{BB962C8B-B14F-4D97-AF65-F5344CB8AC3E}">
        <p14:creationId xmlns:p14="http://schemas.microsoft.com/office/powerpoint/2010/main" val="201451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Person-centered care places decision-making and self-determination in the hands of individual residents to express choices and preferences about their care and day-to-day activities to the maximum extent possible.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Areas in which person-centered, individualized care can be implemented include, but are not limited to: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i="1" dirty="0"/>
              <a:t>(Click to bring up all of the bullet points, reading them as they come on the slide.)</a:t>
            </a:r>
          </a:p>
          <a:p>
            <a:endParaRPr lang="en-US" dirty="0"/>
          </a:p>
          <a:p>
            <a:pPr marL="0" marR="0">
              <a:lnSpc>
                <a:spcPct val="115000"/>
              </a:lnSpc>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Person-centered practices: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Put residents at the center of decision-making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Recognize residents are experts about their lives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Acknowledge residents have individual interests, needs, and abilities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Emphasize person-first language to eliminate stereotypes and labeling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9</a:t>
            </a:fld>
            <a:endParaRPr lang="en-US"/>
          </a:p>
        </p:txBody>
      </p:sp>
    </p:spTree>
    <p:extLst>
      <p:ext uri="{BB962C8B-B14F-4D97-AF65-F5344CB8AC3E}">
        <p14:creationId xmlns:p14="http://schemas.microsoft.com/office/powerpoint/2010/main" val="373297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Tuesday, January 18,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Tuesday, January 18,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Tuesday, January 18,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Tuesday, January 18,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Tuesday, January 18,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Tuesday, January 18,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Tuesday, January 18, 2022</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Tuesday, January 18, 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Tuesday, January 18, 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Tuesday, January 18, 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Tuesday, January 18,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Tuesday, January 18, 2022</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qObKDz6-Wv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flickr.com/photos/nazareth_college/417445869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heconsumervoice.org/uploads/files/long-term-care-recipient/my-personal-directions-blank-revised-fillabl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ebstockreview.net/explore/tool-clipart-carto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owl.excelsior.edu/writing-process/prewriting-strategies/prewriting-strategies-asking-defining-question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iqsels.com/en/search?q=brain&amp;page=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iqsels.com/en/search?q=brain&amp;page=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ublications.ici.umn.edu/impact/32-1/supported-decision-making-us-status-and-trend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hicagotribune.com/business/ct-social-security-increase-0714-biz-20170713-stor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owerlanguage.net/blog/2019/09/24/powerlanguage-conference-2019-welcome-everyon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stitcher.com/podcast/chris-changyen-phillips/lets-find-ou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areertrackcoaching.com/a-foolproof-method-to-answer-the-interview-question-how-do-you-prioritize-your-work/"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yourlifeafter25.com/2012/08/08/treating-hormonal-imbalanc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feoQjlW3_bc&amp;feature=emb_titl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moetlaw.com/nursing-home-elder-abuse-lawsuit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jpost.com/israel-news/health/shaking-hands-evolved-as-method-to-check-out-each-others-odors-39295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jOYq2-TXwa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stroexhibitions.co.uk/top-5-questions-wont-think-ask-exhibition-stand-designer/"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eckhartzpress.com/meet-the-eckhartz-press-authors-new-events-listed-for-landecker-burns-richardso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ssseva.org/moredetail/long-term-car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mdsadvisor.org/product-page/baseline-care-plan-summary"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rivergardenhomecare.co.uk/care-plans-explained/"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money.cnn.com/2017/11/10/news/included-racial-wealth-gap-coke/index.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MTSLUgkND4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corporatecomplianceinsights.com/4-ways-lessen-burden-finra-audi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ehavekids.com/family-relationships/10-Gift-Ideas-for-Nursing-Home-Resident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coasc.org/ombud-services/"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sunnyroseglenblog.wordpress.com/2016/07/27/resident-council-meeting/" TargetMode="External"/><Relationship Id="rId5" Type="http://schemas.openxmlformats.org/officeDocument/2006/relationships/image" Target="../media/image31.jpg"/><Relationship Id="rId4" Type="http://schemas.openxmlformats.org/officeDocument/2006/relationships/hyperlink" Target="http://alarishealth.com/events/2017-resident-council-jersey-city/"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forestridgehealth.com/activit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allevents.in/edmond/resident-council/20002292890002"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alton.uark.edu/insights/confessions-ways-to-build-relationships.ph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pinterest.com/pin/565694403177960029/" TargetMode="External"/><Relationship Id="rId5" Type="http://schemas.openxmlformats.org/officeDocument/2006/relationships/image" Target="../media/image36.jpg"/><Relationship Id="rId4" Type="http://schemas.openxmlformats.org/officeDocument/2006/relationships/hyperlink" Target="http://alarishealth.com/events/family-council-rochelle-park/"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hyperlink" Target="https://www.pinterest.com/pin/565694403177960029/"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allevents.in/edmond/resident-council/20002292890002"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rchsd.org/about-us/who-we-are/family-advisory-counci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www.thephilosophyman.com/faq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www.ltcombudsman.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en/person-centred-person-centred-support-333789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istasiofirm.com/blog/category/nursing-home-abuse/page/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865313"/>
            <a:ext cx="10492353" cy="1433513"/>
          </a:xfrm>
        </p:spPr>
        <p:txBody>
          <a:bodyPr/>
          <a:lstStyle/>
          <a:p>
            <a:r>
              <a:rPr lang="en-US" sz="3400" b="1" i="1" dirty="0"/>
              <a:t>Initial certification training CURRICULUM for  long-term care ombudsman programs</a:t>
            </a:r>
            <a:endParaRPr lang="en-US" sz="3400" i="1" dirty="0"/>
          </a:p>
        </p:txBody>
      </p:sp>
      <p:sp>
        <p:nvSpPr>
          <p:cNvPr id="3" name="Subtitle 2"/>
          <p:cNvSpPr>
            <a:spLocks noGrp="1"/>
          </p:cNvSpPr>
          <p:nvPr>
            <p:ph type="subTitle" idx="1"/>
          </p:nvPr>
        </p:nvSpPr>
        <p:spPr/>
        <p:txBody>
          <a:bodyPr/>
          <a:lstStyle/>
          <a:p>
            <a:r>
              <a:rPr lang="en-US" sz="2800" b="1" dirty="0">
                <a:solidFill>
                  <a:schemeClr val="tx1"/>
                </a:solidFill>
              </a:rPr>
              <a:t>Module 3: </a:t>
            </a:r>
            <a:r>
              <a:rPr lang="en-US" sz="2800" dirty="0">
                <a:solidFill>
                  <a:schemeClr val="tx1"/>
                </a:solidFill>
              </a:rPr>
              <a:t>Putting the Resident First</a:t>
            </a: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D646A-BE5A-4620-8B5E-294ECFF2132D}"/>
              </a:ext>
            </a:extLst>
          </p:cNvPr>
          <p:cNvSpPr>
            <a:spLocks noGrp="1"/>
          </p:cNvSpPr>
          <p:nvPr>
            <p:ph idx="1"/>
          </p:nvPr>
        </p:nvSpPr>
        <p:spPr>
          <a:xfrm>
            <a:off x="609600" y="698090"/>
            <a:ext cx="10972800" cy="5778910"/>
          </a:xfrm>
        </p:spPr>
        <p:txBody>
          <a:bodyPr/>
          <a:lstStyle/>
          <a:p>
            <a:pPr marL="0" indent="0" algn="ctr">
              <a:buNone/>
            </a:pPr>
            <a:r>
              <a:rPr lang="en-US" sz="2400" i="1"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Person-Centered Care: Person-Centered Language</a:t>
            </a:r>
            <a:r>
              <a:rPr lang="en-US" sz="24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a:t>
            </a:r>
            <a:endParaRPr lang="en-US" dirty="0"/>
          </a:p>
        </p:txBody>
      </p:sp>
      <p:pic>
        <p:nvPicPr>
          <p:cNvPr id="7" name="Picture 6">
            <a:extLst>
              <a:ext uri="{FF2B5EF4-FFF2-40B4-BE49-F238E27FC236}">
                <a16:creationId xmlns:a16="http://schemas.microsoft.com/office/drawing/2014/main" id="{05B64DCC-B522-4FEE-BB7F-6FC36EB55900}"/>
              </a:ext>
            </a:extLst>
          </p:cNvPr>
          <p:cNvPicPr>
            <a:picLocks noChangeAspect="1"/>
          </p:cNvPicPr>
          <p:nvPr/>
        </p:nvPicPr>
        <p:blipFill rotWithShape="1">
          <a:blip r:embed="rId4"/>
          <a:srcRect l="1048" t="26846" r="71452" b="23261"/>
          <a:stretch/>
        </p:blipFill>
        <p:spPr>
          <a:xfrm>
            <a:off x="2200433" y="1667208"/>
            <a:ext cx="7504005" cy="3829024"/>
          </a:xfrm>
          <a:prstGeom prst="rect">
            <a:avLst/>
          </a:prstGeom>
        </p:spPr>
      </p:pic>
    </p:spTree>
    <p:extLst>
      <p:ext uri="{BB962C8B-B14F-4D97-AF65-F5344CB8AC3E}">
        <p14:creationId xmlns:p14="http://schemas.microsoft.com/office/powerpoint/2010/main" val="350311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BDB3D-5470-4680-AC22-6418E98C3577}"/>
              </a:ext>
            </a:extLst>
          </p:cNvPr>
          <p:cNvSpPr>
            <a:spLocks noGrp="1"/>
          </p:cNvSpPr>
          <p:nvPr>
            <p:ph idx="1"/>
          </p:nvPr>
        </p:nvSpPr>
        <p:spPr>
          <a:xfrm>
            <a:off x="609600" y="412376"/>
            <a:ext cx="10972800" cy="6178561"/>
          </a:xfrm>
        </p:spPr>
        <p:txBody>
          <a:bodyPr/>
          <a:lstStyle/>
          <a:p>
            <a:pPr marL="0" indent="0">
              <a:buNone/>
            </a:pPr>
            <a:endParaRPr lang="en-US" sz="3200" dirty="0"/>
          </a:p>
          <a:p>
            <a:pPr marL="0" indent="0">
              <a:buNone/>
            </a:pPr>
            <a:endParaRPr lang="en-US" sz="3200" dirty="0"/>
          </a:p>
          <a:p>
            <a:r>
              <a:rPr lang="en-US" sz="2800" dirty="0"/>
              <a:t>Nursing Home Reform Act (OBRA)</a:t>
            </a:r>
          </a:p>
          <a:p>
            <a:r>
              <a:rPr lang="en-US" sz="2800" dirty="0"/>
              <a:t>Federal Requirements for States and Long-Term Care Facilities</a:t>
            </a:r>
          </a:p>
          <a:p>
            <a:pPr marL="0" indent="0">
              <a:buNone/>
            </a:pPr>
            <a:endParaRPr lang="en-US" sz="3200" dirty="0"/>
          </a:p>
          <a:p>
            <a:pPr marL="0" indent="0">
              <a:buNone/>
            </a:pPr>
            <a:endParaRPr lang="en-US" sz="3200" dirty="0"/>
          </a:p>
          <a:p>
            <a:pPr marL="0" indent="0">
              <a:buNone/>
            </a:pPr>
            <a:r>
              <a:rPr lang="en-US" sz="3200" dirty="0"/>
              <a:t>Who decides?  </a:t>
            </a:r>
            <a:endParaRPr lang="en-US" dirty="0"/>
          </a:p>
          <a:p>
            <a:pPr marL="0" indent="0">
              <a:buNone/>
            </a:pPr>
            <a:r>
              <a:rPr lang="en-US" sz="3600" b="1" dirty="0">
                <a:solidFill>
                  <a:srgbClr val="C00000"/>
                </a:solidFill>
              </a:rPr>
              <a:t>The resident!</a:t>
            </a:r>
          </a:p>
        </p:txBody>
      </p:sp>
      <p:pic>
        <p:nvPicPr>
          <p:cNvPr id="11" name="Picture 10">
            <a:extLst>
              <a:ext uri="{FF2B5EF4-FFF2-40B4-BE49-F238E27FC236}">
                <a16:creationId xmlns:a16="http://schemas.microsoft.com/office/drawing/2014/main" id="{61B0A453-CBCB-40AA-A6F6-38B248B3A3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35382" y="2681234"/>
            <a:ext cx="5123588" cy="3569335"/>
          </a:xfrm>
          <a:prstGeom prst="rect">
            <a:avLst/>
          </a:prstGeom>
        </p:spPr>
      </p:pic>
      <p:sp>
        <p:nvSpPr>
          <p:cNvPr id="12" name="TextBox 11">
            <a:extLst>
              <a:ext uri="{FF2B5EF4-FFF2-40B4-BE49-F238E27FC236}">
                <a16:creationId xmlns:a16="http://schemas.microsoft.com/office/drawing/2014/main" id="{A5123BDD-1B4C-4538-A537-D7CF966FB476}"/>
              </a:ext>
            </a:extLst>
          </p:cNvPr>
          <p:cNvSpPr txBox="1"/>
          <p:nvPr/>
        </p:nvSpPr>
        <p:spPr>
          <a:xfrm>
            <a:off x="3784286" y="6375493"/>
            <a:ext cx="3903406" cy="215444"/>
          </a:xfrm>
          <a:prstGeom prst="rect">
            <a:avLst/>
          </a:prstGeom>
          <a:noFill/>
        </p:spPr>
        <p:txBody>
          <a:bodyPr wrap="square" rtlCol="0">
            <a:spAutoFit/>
          </a:bodyPr>
          <a:lstStyle/>
          <a:p>
            <a:r>
              <a:rPr lang="en-US" sz="800" dirty="0">
                <a:hlinkClick r:id="rId4" tooltip="http://www.flickr.com/photos/nazareth_college/4174458692/"/>
              </a:rPr>
              <a:t>This Photo</a:t>
            </a:r>
            <a:r>
              <a:rPr lang="en-US" sz="800" dirty="0"/>
              <a:t> by Unknown Author is licensed under </a:t>
            </a:r>
            <a:r>
              <a:rPr lang="en-US" sz="800" dirty="0">
                <a:hlinkClick r:id="rId5" tooltip="https://creativecommons.org/licenses/by/3.0/"/>
              </a:rPr>
              <a:t>CC BY</a:t>
            </a:r>
            <a:endParaRPr lang="en-US" sz="800" dirty="0"/>
          </a:p>
        </p:txBody>
      </p:sp>
      <p:sp>
        <p:nvSpPr>
          <p:cNvPr id="5" name="Title 1">
            <a:extLst>
              <a:ext uri="{FF2B5EF4-FFF2-40B4-BE49-F238E27FC236}">
                <a16:creationId xmlns:a16="http://schemas.microsoft.com/office/drawing/2014/main" id="{3D91EC32-17C2-421E-ACB2-1C4046493B7C}"/>
              </a:ext>
            </a:extLst>
          </p:cNvPr>
          <p:cNvSpPr>
            <a:spLocks noGrp="1"/>
          </p:cNvSpPr>
          <p:nvPr>
            <p:ph type="title"/>
          </p:nvPr>
        </p:nvSpPr>
        <p:spPr>
          <a:xfrm>
            <a:off x="609600" y="682294"/>
            <a:ext cx="10972800" cy="990600"/>
          </a:xfrm>
        </p:spPr>
        <p:txBody>
          <a:bodyPr/>
          <a:lstStyle/>
          <a:p>
            <a:r>
              <a:rPr lang="en-US" b="1" dirty="0"/>
              <a:t>Person-Centered Care Based in Law </a:t>
            </a:r>
          </a:p>
        </p:txBody>
      </p:sp>
    </p:spTree>
    <p:extLst>
      <p:ext uri="{BB962C8B-B14F-4D97-AF65-F5344CB8AC3E}">
        <p14:creationId xmlns:p14="http://schemas.microsoft.com/office/powerpoint/2010/main" val="33320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CB76-7D5F-4674-B0A4-3524CB2839B1}"/>
              </a:ext>
            </a:extLst>
          </p:cNvPr>
          <p:cNvSpPr>
            <a:spLocks noGrp="1"/>
          </p:cNvSpPr>
          <p:nvPr>
            <p:ph type="title"/>
          </p:nvPr>
        </p:nvSpPr>
        <p:spPr/>
        <p:txBody>
          <a:bodyPr>
            <a:normAutofit fontScale="90000"/>
          </a:bodyPr>
          <a:lstStyle/>
          <a:p>
            <a:r>
              <a:rPr lang="en-US" b="1" dirty="0">
                <a:sym typeface="Symbol" panose="05050102010706020507" pitchFamily="18" charset="2"/>
              </a:rPr>
              <a:t>  </a:t>
            </a:r>
            <a:r>
              <a:rPr lang="en-US" b="1" dirty="0"/>
              <a:t>Add State-Specific Regulations Regarding Person-Centered Care </a:t>
            </a:r>
          </a:p>
        </p:txBody>
      </p:sp>
      <p:sp>
        <p:nvSpPr>
          <p:cNvPr id="3" name="Content Placeholder 2">
            <a:extLst>
              <a:ext uri="{FF2B5EF4-FFF2-40B4-BE49-F238E27FC236}">
                <a16:creationId xmlns:a16="http://schemas.microsoft.com/office/drawing/2014/main" id="{FDFC491B-5416-4919-8661-356CA8902C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748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D383-2D3A-4052-B9B3-24284B3D8DC2}"/>
              </a:ext>
            </a:extLst>
          </p:cNvPr>
          <p:cNvSpPr>
            <a:spLocks noGrp="1"/>
          </p:cNvSpPr>
          <p:nvPr>
            <p:ph type="title"/>
          </p:nvPr>
        </p:nvSpPr>
        <p:spPr/>
        <p:txBody>
          <a:bodyPr/>
          <a:lstStyle/>
          <a:p>
            <a:r>
              <a:rPr lang="en-US" sz="4000" i="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My Personal Directions for Quality of Life</a:t>
            </a:r>
            <a:endParaRPr lang="en-US" dirty="0"/>
          </a:p>
        </p:txBody>
      </p:sp>
      <p:sp>
        <p:nvSpPr>
          <p:cNvPr id="3" name="Content Placeholder 2">
            <a:extLst>
              <a:ext uri="{FF2B5EF4-FFF2-40B4-BE49-F238E27FC236}">
                <a16:creationId xmlns:a16="http://schemas.microsoft.com/office/drawing/2014/main" id="{33178844-A001-4636-9A1C-98A68C54BD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420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59F77E5-8D48-4860-9CF1-99B5DD393FD3}"/>
              </a:ext>
            </a:extLst>
          </p:cNvPr>
          <p:cNvGraphicFramePr>
            <a:graphicFrameLocks noGrp="1"/>
          </p:cNvGraphicFramePr>
          <p:nvPr>
            <p:ph idx="1"/>
            <p:extLst>
              <p:ext uri="{D42A27DB-BD31-4B8C-83A1-F6EECF244321}">
                <p14:modId xmlns:p14="http://schemas.microsoft.com/office/powerpoint/2010/main" val="635050173"/>
              </p:ext>
            </p:extLst>
          </p:nvPr>
        </p:nvGraphicFramePr>
        <p:xfrm>
          <a:off x="609600" y="546100"/>
          <a:ext cx="10972800" cy="593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94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8748-38C0-4A81-93BE-0A27E5016DD3}"/>
              </a:ext>
            </a:extLst>
          </p:cNvPr>
          <p:cNvSpPr>
            <a:spLocks noGrp="1"/>
          </p:cNvSpPr>
          <p:nvPr>
            <p:ph type="title"/>
          </p:nvPr>
        </p:nvSpPr>
        <p:spPr/>
        <p:txBody>
          <a:bodyPr>
            <a:normAutofit fontScale="90000"/>
          </a:bodyPr>
          <a:lstStyle/>
          <a:p>
            <a:r>
              <a:rPr lang="en-US" b="1" dirty="0"/>
              <a:t>How the Ombudsman Program Promotes Resident-Centered Care</a:t>
            </a:r>
          </a:p>
        </p:txBody>
      </p:sp>
      <p:pic>
        <p:nvPicPr>
          <p:cNvPr id="9" name="Content Placeholder 8" descr="Logo&#10;&#10;Description automatically generated">
            <a:extLst>
              <a:ext uri="{FF2B5EF4-FFF2-40B4-BE49-F238E27FC236}">
                <a16:creationId xmlns:a16="http://schemas.microsoft.com/office/drawing/2014/main" id="{9006348D-285D-40CF-A28F-6B9F2C9C839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39636" y="1930400"/>
            <a:ext cx="3756338" cy="3556000"/>
          </a:xfrm>
        </p:spPr>
      </p:pic>
      <p:sp>
        <p:nvSpPr>
          <p:cNvPr id="4" name="Rectangle: Rounded Corners 3">
            <a:extLst>
              <a:ext uri="{FF2B5EF4-FFF2-40B4-BE49-F238E27FC236}">
                <a16:creationId xmlns:a16="http://schemas.microsoft.com/office/drawing/2014/main" id="{75B3E2CC-2E93-4B7D-8561-455EFED56692}"/>
              </a:ext>
            </a:extLst>
          </p:cNvPr>
          <p:cNvSpPr/>
          <p:nvPr/>
        </p:nvSpPr>
        <p:spPr>
          <a:xfrm>
            <a:off x="1255363" y="2197637"/>
            <a:ext cx="5303085" cy="736709"/>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Educate and Empower</a:t>
            </a:r>
          </a:p>
        </p:txBody>
      </p:sp>
      <p:sp>
        <p:nvSpPr>
          <p:cNvPr id="6" name="Rectangle: Rounded Corners 5">
            <a:extLst>
              <a:ext uri="{FF2B5EF4-FFF2-40B4-BE49-F238E27FC236}">
                <a16:creationId xmlns:a16="http://schemas.microsoft.com/office/drawing/2014/main" id="{517AED5B-D654-418D-80FE-2889D9ED98B7}"/>
              </a:ext>
            </a:extLst>
          </p:cNvPr>
          <p:cNvSpPr/>
          <p:nvPr/>
        </p:nvSpPr>
        <p:spPr>
          <a:xfrm>
            <a:off x="1255363" y="3656093"/>
            <a:ext cx="5303085" cy="7367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Model Person-Centered Behavior</a:t>
            </a:r>
          </a:p>
        </p:txBody>
      </p:sp>
      <p:sp>
        <p:nvSpPr>
          <p:cNvPr id="7" name="Rectangle: Rounded Corners 6">
            <a:extLst>
              <a:ext uri="{FF2B5EF4-FFF2-40B4-BE49-F238E27FC236}">
                <a16:creationId xmlns:a16="http://schemas.microsoft.com/office/drawing/2014/main" id="{C68A7C56-EC55-4CA9-8AB5-72ACDBB0AA19}"/>
              </a:ext>
            </a:extLst>
          </p:cNvPr>
          <p:cNvSpPr/>
          <p:nvPr/>
        </p:nvSpPr>
        <p:spPr>
          <a:xfrm>
            <a:off x="1255364" y="5093776"/>
            <a:ext cx="5258636" cy="73670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Utilize the Care Plan Process</a:t>
            </a:r>
          </a:p>
        </p:txBody>
      </p:sp>
    </p:spTree>
    <p:extLst>
      <p:ext uri="{BB962C8B-B14F-4D97-AF65-F5344CB8AC3E}">
        <p14:creationId xmlns:p14="http://schemas.microsoft.com/office/powerpoint/2010/main" val="42734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0228E-96FA-4F8C-9E1F-5404D7682551}"/>
              </a:ext>
            </a:extLst>
          </p:cNvPr>
          <p:cNvSpPr>
            <a:spLocks noGrp="1"/>
          </p:cNvSpPr>
          <p:nvPr>
            <p:ph type="title"/>
          </p:nvPr>
        </p:nvSpPr>
        <p:spPr/>
        <p:txBody>
          <a:bodyPr/>
          <a:lstStyle/>
          <a:p>
            <a:r>
              <a:rPr lang="en-US" dirty="0"/>
              <a:t>Decision Making</a:t>
            </a:r>
          </a:p>
        </p:txBody>
      </p:sp>
      <p:sp>
        <p:nvSpPr>
          <p:cNvPr id="5" name="Text Placeholder 4">
            <a:extLst>
              <a:ext uri="{FF2B5EF4-FFF2-40B4-BE49-F238E27FC236}">
                <a16:creationId xmlns:a16="http://schemas.microsoft.com/office/drawing/2014/main" id="{242C4806-19AF-4AC0-9402-6AE281AB252C}"/>
              </a:ext>
            </a:extLst>
          </p:cNvPr>
          <p:cNvSpPr>
            <a:spLocks noGrp="1"/>
          </p:cNvSpPr>
          <p:nvPr>
            <p:ph type="body" idx="1"/>
          </p:nvPr>
        </p:nvSpPr>
        <p:spPr/>
        <p:txBody>
          <a:bodyPr/>
          <a:lstStyle/>
          <a:p>
            <a:r>
              <a:rPr lang="en-US" dirty="0"/>
              <a:t>Section 3</a:t>
            </a:r>
          </a:p>
        </p:txBody>
      </p:sp>
    </p:spTree>
    <p:extLst>
      <p:ext uri="{BB962C8B-B14F-4D97-AF65-F5344CB8AC3E}">
        <p14:creationId xmlns:p14="http://schemas.microsoft.com/office/powerpoint/2010/main" val="111033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86B797A-1A78-42E9-B6FC-F30F875DCE8F}"/>
              </a:ext>
            </a:extLst>
          </p:cNvPr>
          <p:cNvGraphicFramePr>
            <a:graphicFrameLocks noGrp="1"/>
          </p:cNvGraphicFramePr>
          <p:nvPr>
            <p:ph idx="1"/>
            <p:extLst>
              <p:ext uri="{D42A27DB-BD31-4B8C-83A1-F6EECF244321}">
                <p14:modId xmlns:p14="http://schemas.microsoft.com/office/powerpoint/2010/main" val="2429079835"/>
              </p:ext>
            </p:extLst>
          </p:nvPr>
        </p:nvGraphicFramePr>
        <p:xfrm>
          <a:off x="609600" y="1364225"/>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94E16297-64A2-4ADC-AFB5-42A9055F821F}"/>
              </a:ext>
            </a:extLst>
          </p:cNvPr>
          <p:cNvSpPr/>
          <p:nvPr/>
        </p:nvSpPr>
        <p:spPr>
          <a:xfrm>
            <a:off x="3642360" y="3558785"/>
            <a:ext cx="487680" cy="4876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Oval 3">
            <a:extLst>
              <a:ext uri="{FF2B5EF4-FFF2-40B4-BE49-F238E27FC236}">
                <a16:creationId xmlns:a16="http://schemas.microsoft.com/office/drawing/2014/main" id="{A29AB8DC-B294-4A36-A280-06137495AF96}"/>
              </a:ext>
            </a:extLst>
          </p:cNvPr>
          <p:cNvSpPr/>
          <p:nvPr/>
        </p:nvSpPr>
        <p:spPr>
          <a:xfrm>
            <a:off x="7023100" y="3558785"/>
            <a:ext cx="487680" cy="4876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28456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42346-717E-49A7-B817-E165A543FBE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0029" y="1267786"/>
            <a:ext cx="4327671" cy="2885113"/>
          </a:xfrm>
          <a:prstGeom prst="rect">
            <a:avLst/>
          </a:prstGeom>
        </p:spPr>
      </p:pic>
      <p:sp>
        <p:nvSpPr>
          <p:cNvPr id="2" name="Title 1">
            <a:extLst>
              <a:ext uri="{FF2B5EF4-FFF2-40B4-BE49-F238E27FC236}">
                <a16:creationId xmlns:a16="http://schemas.microsoft.com/office/drawing/2014/main" id="{F46E845E-617F-45F8-A866-A9CEEA74A82D}"/>
              </a:ext>
            </a:extLst>
          </p:cNvPr>
          <p:cNvSpPr>
            <a:spLocks noGrp="1"/>
          </p:cNvSpPr>
          <p:nvPr>
            <p:ph type="title"/>
          </p:nvPr>
        </p:nvSpPr>
        <p:spPr>
          <a:xfrm>
            <a:off x="114300" y="590550"/>
            <a:ext cx="10972800" cy="990600"/>
          </a:xfrm>
        </p:spPr>
        <p:txBody>
          <a:bodyPr/>
          <a:lstStyle/>
          <a:p>
            <a:r>
              <a:rPr lang="en-US" b="1" dirty="0"/>
              <a:t>Decision-Making Capacity</a:t>
            </a:r>
          </a:p>
        </p:txBody>
      </p:sp>
      <p:sp>
        <p:nvSpPr>
          <p:cNvPr id="3" name="Content Placeholder 2">
            <a:extLst>
              <a:ext uri="{FF2B5EF4-FFF2-40B4-BE49-F238E27FC236}">
                <a16:creationId xmlns:a16="http://schemas.microsoft.com/office/drawing/2014/main" id="{A363188D-9194-48DC-A7A2-966C12D7686B}"/>
              </a:ext>
            </a:extLst>
          </p:cNvPr>
          <p:cNvSpPr>
            <a:spLocks noGrp="1"/>
          </p:cNvSpPr>
          <p:nvPr>
            <p:ph idx="1"/>
          </p:nvPr>
        </p:nvSpPr>
        <p:spPr>
          <a:xfrm>
            <a:off x="317500" y="2545428"/>
            <a:ext cx="10972800" cy="4102100"/>
          </a:xfrm>
        </p:spPr>
        <p:txBody>
          <a:bodyPr/>
          <a:lstStyle/>
          <a:p>
            <a:pPr>
              <a:lnSpc>
                <a:spcPct val="150000"/>
              </a:lnSpc>
            </a:pPr>
            <a:r>
              <a:rPr lang="en-US" dirty="0"/>
              <a:t>Does the resident understand the information?</a:t>
            </a:r>
          </a:p>
          <a:p>
            <a:pPr>
              <a:lnSpc>
                <a:spcPct val="150000"/>
              </a:lnSpc>
            </a:pPr>
            <a:r>
              <a:rPr lang="en-US" dirty="0"/>
              <a:t>Can the resident relate the information to their situation?</a:t>
            </a:r>
          </a:p>
          <a:p>
            <a:pPr>
              <a:lnSpc>
                <a:spcPct val="150000"/>
              </a:lnSpc>
            </a:pPr>
            <a:r>
              <a:rPr lang="en-US" dirty="0"/>
              <a:t>Does the resident understand the possible outcomes of their decision?</a:t>
            </a:r>
          </a:p>
          <a:p>
            <a:pPr>
              <a:lnSpc>
                <a:spcPct val="150000"/>
              </a:lnSpc>
            </a:pPr>
            <a:r>
              <a:rPr lang="en-US" dirty="0"/>
              <a:t>Can the resident retain the information long enough to make a decision? </a:t>
            </a:r>
          </a:p>
          <a:p>
            <a:pPr>
              <a:lnSpc>
                <a:spcPct val="150000"/>
              </a:lnSpc>
            </a:pPr>
            <a:r>
              <a:rPr lang="en-US" dirty="0"/>
              <a:t>Can the resident communicate their decision in some way?</a:t>
            </a:r>
          </a:p>
          <a:p>
            <a:endParaRPr lang="en-US" dirty="0"/>
          </a:p>
        </p:txBody>
      </p:sp>
      <p:sp>
        <p:nvSpPr>
          <p:cNvPr id="6" name="TextBox 5">
            <a:extLst>
              <a:ext uri="{FF2B5EF4-FFF2-40B4-BE49-F238E27FC236}">
                <a16:creationId xmlns:a16="http://schemas.microsoft.com/office/drawing/2014/main" id="{2D6690A2-02D7-4FDB-8FF2-587049C7E0F4}"/>
              </a:ext>
            </a:extLst>
          </p:cNvPr>
          <p:cNvSpPr txBox="1"/>
          <p:nvPr/>
        </p:nvSpPr>
        <p:spPr>
          <a:xfrm>
            <a:off x="8602826" y="6425580"/>
            <a:ext cx="3067398" cy="221948"/>
          </a:xfrm>
          <a:prstGeom prst="rect">
            <a:avLst/>
          </a:prstGeom>
          <a:noFill/>
        </p:spPr>
        <p:txBody>
          <a:bodyPr wrap="square" rtlCol="0">
            <a:spAutoFit/>
          </a:bodyPr>
          <a:lstStyle/>
          <a:p>
            <a:r>
              <a:rPr lang="en-US" sz="800" dirty="0">
                <a:hlinkClick r:id="rId4" tooltip="https://owl.excelsior.edu/writing-process/prewriting-strategies/prewriting-strategies-asking-defining-questions/"/>
              </a:rPr>
              <a:t>This Photo</a:t>
            </a:r>
            <a:r>
              <a:rPr lang="en-US" sz="800" dirty="0"/>
              <a:t> by Unknown Author is licensed under </a:t>
            </a:r>
            <a:r>
              <a:rPr lang="en-US" sz="800" dirty="0">
                <a:hlinkClick r:id="rId5" tooltip="https://creativecommons.org/licenses/by/3.0/"/>
              </a:rPr>
              <a:t>CC BY</a:t>
            </a:r>
            <a:endParaRPr lang="en-US" sz="800" dirty="0"/>
          </a:p>
        </p:txBody>
      </p:sp>
    </p:spTree>
    <p:extLst>
      <p:ext uri="{BB962C8B-B14F-4D97-AF65-F5344CB8AC3E}">
        <p14:creationId xmlns:p14="http://schemas.microsoft.com/office/powerpoint/2010/main" val="257848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E272-FA58-4F1E-A0D4-7FA34D17C98C}"/>
              </a:ext>
            </a:extLst>
          </p:cNvPr>
          <p:cNvSpPr>
            <a:spLocks noGrp="1"/>
          </p:cNvSpPr>
          <p:nvPr>
            <p:ph type="title"/>
          </p:nvPr>
        </p:nvSpPr>
        <p:spPr/>
        <p:txBody>
          <a:bodyPr>
            <a:normAutofit fontScale="90000"/>
          </a:bodyPr>
          <a:lstStyle/>
          <a:p>
            <a:r>
              <a:rPr lang="en-US" b="1" dirty="0">
                <a:sym typeface="Symbol" panose="05050102010706020507" pitchFamily="18" charset="2"/>
              </a:rPr>
              <a:t> </a:t>
            </a:r>
            <a:r>
              <a:rPr lang="en-US" b="1" dirty="0"/>
              <a:t>Add State-Specific Policies and Procedures: When Decisional Capacity is Unclear</a:t>
            </a:r>
          </a:p>
        </p:txBody>
      </p:sp>
      <p:sp>
        <p:nvSpPr>
          <p:cNvPr id="3" name="Content Placeholder 2">
            <a:extLst>
              <a:ext uri="{FF2B5EF4-FFF2-40B4-BE49-F238E27FC236}">
                <a16:creationId xmlns:a16="http://schemas.microsoft.com/office/drawing/2014/main" id="{B4337F43-DDEA-4266-99D8-F7167F150C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8748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7AA9-0BA1-4133-BA44-25AFC86B792E}"/>
              </a:ext>
            </a:extLst>
          </p:cNvPr>
          <p:cNvSpPr>
            <a:spLocks noGrp="1"/>
          </p:cNvSpPr>
          <p:nvPr>
            <p:ph type="title"/>
          </p:nvPr>
        </p:nvSpPr>
        <p:spPr/>
        <p:txBody>
          <a:bodyPr/>
          <a:lstStyle/>
          <a:p>
            <a:r>
              <a:rPr lang="en-US" b="1" dirty="0"/>
              <a:t>Welcome and Introduction</a:t>
            </a:r>
          </a:p>
        </p:txBody>
      </p:sp>
      <p:sp>
        <p:nvSpPr>
          <p:cNvPr id="3" name="Text Placeholder 2">
            <a:extLst>
              <a:ext uri="{FF2B5EF4-FFF2-40B4-BE49-F238E27FC236}">
                <a16:creationId xmlns:a16="http://schemas.microsoft.com/office/drawing/2014/main" id="{8BD41FB8-03E7-4AB7-8D0C-78FC5D344E80}"/>
              </a:ext>
            </a:extLst>
          </p:cNvPr>
          <p:cNvSpPr>
            <a:spLocks noGrp="1"/>
          </p:cNvSpPr>
          <p:nvPr>
            <p:ph type="body" idx="1"/>
          </p:nvPr>
        </p:nvSpPr>
        <p:spPr/>
        <p:txBody>
          <a:bodyPr/>
          <a:lstStyle/>
          <a:p>
            <a:r>
              <a:rPr lang="en-US" dirty="0"/>
              <a:t>Section 1</a:t>
            </a:r>
          </a:p>
        </p:txBody>
      </p:sp>
    </p:spTree>
    <p:extLst>
      <p:ext uri="{BB962C8B-B14F-4D97-AF65-F5344CB8AC3E}">
        <p14:creationId xmlns:p14="http://schemas.microsoft.com/office/powerpoint/2010/main" val="326765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40F852-482F-4671-97BC-04E2FAE8980F}"/>
              </a:ext>
            </a:extLst>
          </p:cNvPr>
          <p:cNvSpPr>
            <a:spLocks noGrp="1"/>
          </p:cNvSpPr>
          <p:nvPr>
            <p:ph idx="1"/>
          </p:nvPr>
        </p:nvSpPr>
        <p:spPr>
          <a:xfrm>
            <a:off x="471487" y="3719593"/>
            <a:ext cx="11245232" cy="4999161"/>
          </a:xfrm>
        </p:spPr>
        <p:txBody>
          <a:bodyPr/>
          <a:lstStyle/>
          <a:p>
            <a:pPr marL="0" indent="0">
              <a:spcBef>
                <a:spcPts val="0"/>
              </a:spcBef>
              <a:buNone/>
            </a:pP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If the resident’s ability to make decisions is still not clear, or the status of the resident’s capacity is uncertain, you may consider the following:</a:t>
            </a:r>
          </a:p>
          <a:p>
            <a:pPr marL="0" indent="0">
              <a:spcBef>
                <a:spcPts val="0"/>
              </a:spcBef>
              <a:buNone/>
            </a:pPr>
            <a:endParaRPr lang="en-US" sz="2400" dirty="0">
              <a:effectLst/>
              <a:latin typeface="Helvetica"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0"/>
              </a:spcBef>
            </a:pP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Ask the resident for permission to speak with their representative </a:t>
            </a:r>
            <a:endParaRPr lang="en-US" dirty="0"/>
          </a:p>
          <a:p>
            <a:pPr>
              <a:lnSpc>
                <a:spcPct val="150000"/>
              </a:lnSpc>
              <a:spcBef>
                <a:spcPts val="0"/>
              </a:spcBef>
            </a:pPr>
            <a:r>
              <a:rPr lang="en-US" dirty="0"/>
              <a:t>Follow your state program policies and procedures</a:t>
            </a:r>
          </a:p>
          <a:p>
            <a:pPr>
              <a:lnSpc>
                <a:spcPct val="150000"/>
              </a:lnSpc>
              <a:spcBef>
                <a:spcPts val="0"/>
              </a:spcBef>
            </a:pPr>
            <a:r>
              <a:rPr lang="en-US" dirty="0"/>
              <a:t>Consult with your supervisor for guidance</a:t>
            </a:r>
          </a:p>
        </p:txBody>
      </p:sp>
      <p:pic>
        <p:nvPicPr>
          <p:cNvPr id="7" name="Picture 6">
            <a:extLst>
              <a:ext uri="{FF2B5EF4-FFF2-40B4-BE49-F238E27FC236}">
                <a16:creationId xmlns:a16="http://schemas.microsoft.com/office/drawing/2014/main" id="{653285B3-112C-4C2A-BE4F-FACC79E52CB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7712" y="381000"/>
            <a:ext cx="10696575" cy="3048000"/>
          </a:xfrm>
          <a:prstGeom prst="rect">
            <a:avLst/>
          </a:prstGeom>
        </p:spPr>
      </p:pic>
    </p:spTree>
    <p:extLst>
      <p:ext uri="{BB962C8B-B14F-4D97-AF65-F5344CB8AC3E}">
        <p14:creationId xmlns:p14="http://schemas.microsoft.com/office/powerpoint/2010/main" val="380444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BB6A46-F9BA-4092-9B65-7A5160898E83}"/>
              </a:ext>
            </a:extLst>
          </p:cNvPr>
          <p:cNvSpPr>
            <a:spLocks noGrp="1"/>
          </p:cNvSpPr>
          <p:nvPr>
            <p:ph idx="1"/>
          </p:nvPr>
        </p:nvSpPr>
        <p:spPr>
          <a:xfrm>
            <a:off x="609600" y="4111933"/>
            <a:ext cx="10972800" cy="4520380"/>
          </a:xfrm>
        </p:spPr>
        <p:txBody>
          <a:bodyPr/>
          <a:lstStyle/>
          <a:p>
            <a:pPr>
              <a:lnSpc>
                <a:spcPct val="150000"/>
              </a:lnSpc>
            </a:pPr>
            <a:r>
              <a:rPr lang="en-US" dirty="0"/>
              <a:t>Use language and manner the resident can understand</a:t>
            </a:r>
          </a:p>
          <a:p>
            <a:pPr>
              <a:lnSpc>
                <a:spcPct val="150000"/>
              </a:lnSpc>
            </a:pPr>
            <a:r>
              <a:rPr lang="en-US" dirty="0"/>
              <a:t>Discuss choices and outcomes fairly and evenly</a:t>
            </a:r>
          </a:p>
          <a:p>
            <a:pPr>
              <a:lnSpc>
                <a:spcPct val="150000"/>
              </a:lnSpc>
            </a:pPr>
            <a:r>
              <a:rPr lang="en-US" dirty="0"/>
              <a:t>Let the resident talk to a reliable person </a:t>
            </a:r>
          </a:p>
          <a:p>
            <a:pPr>
              <a:lnSpc>
                <a:spcPct val="150000"/>
              </a:lnSpc>
            </a:pPr>
            <a:r>
              <a:rPr lang="en-US" dirty="0"/>
              <a:t>Give the resident enough time</a:t>
            </a:r>
          </a:p>
          <a:p>
            <a:endParaRPr lang="en-US" dirty="0"/>
          </a:p>
        </p:txBody>
      </p:sp>
      <p:pic>
        <p:nvPicPr>
          <p:cNvPr id="4" name="Picture 3">
            <a:extLst>
              <a:ext uri="{FF2B5EF4-FFF2-40B4-BE49-F238E27FC236}">
                <a16:creationId xmlns:a16="http://schemas.microsoft.com/office/drawing/2014/main" id="{6832EFCC-D9E8-4A39-A62A-8D3C4644B5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599" y="485877"/>
            <a:ext cx="10696575" cy="3048000"/>
          </a:xfrm>
          <a:prstGeom prst="rect">
            <a:avLst/>
          </a:prstGeom>
        </p:spPr>
      </p:pic>
    </p:spTree>
    <p:extLst>
      <p:ext uri="{BB962C8B-B14F-4D97-AF65-F5344CB8AC3E}">
        <p14:creationId xmlns:p14="http://schemas.microsoft.com/office/powerpoint/2010/main" val="345880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34B1-23C3-48B2-833B-F0EED449624E}"/>
              </a:ext>
            </a:extLst>
          </p:cNvPr>
          <p:cNvSpPr>
            <a:spLocks noGrp="1"/>
          </p:cNvSpPr>
          <p:nvPr>
            <p:ph type="title"/>
          </p:nvPr>
        </p:nvSpPr>
        <p:spPr/>
        <p:txBody>
          <a:bodyPr>
            <a:normAutofit fontScale="90000"/>
          </a:bodyPr>
          <a:lstStyle/>
          <a:p>
            <a:r>
              <a:rPr lang="en-US" b="1" dirty="0">
                <a:sym typeface="Symbol" panose="05050102010706020507" pitchFamily="18" charset="2"/>
              </a:rPr>
              <a:t> </a:t>
            </a:r>
            <a:r>
              <a:rPr lang="en-US" b="1" dirty="0"/>
              <a:t>State-Specific Information on Advance Planning</a:t>
            </a:r>
          </a:p>
        </p:txBody>
      </p:sp>
      <p:sp>
        <p:nvSpPr>
          <p:cNvPr id="3" name="Content Placeholder 2">
            <a:extLst>
              <a:ext uri="{FF2B5EF4-FFF2-40B4-BE49-F238E27FC236}">
                <a16:creationId xmlns:a16="http://schemas.microsoft.com/office/drawing/2014/main" id="{2254171A-E8F8-4CAD-A640-704AB7BCBDD0}"/>
              </a:ext>
            </a:extLst>
          </p:cNvPr>
          <p:cNvSpPr>
            <a:spLocks noGrp="1"/>
          </p:cNvSpPr>
          <p:nvPr>
            <p:ph idx="1"/>
          </p:nvPr>
        </p:nvSpPr>
        <p:spPr/>
        <p:txBody>
          <a:bodyPr/>
          <a:lstStyle/>
          <a:p>
            <a:pPr>
              <a:lnSpc>
                <a:spcPct val="150000"/>
              </a:lnSpc>
            </a:pPr>
            <a:r>
              <a:rPr lang="en-US" dirty="0"/>
              <a:t>Cardiopulmonary Resuscitation (CPR) Directive</a:t>
            </a:r>
          </a:p>
          <a:p>
            <a:pPr>
              <a:lnSpc>
                <a:spcPct val="150000"/>
              </a:lnSpc>
            </a:pPr>
            <a:r>
              <a:rPr lang="en-US" dirty="0"/>
              <a:t>Power of Attorney (POA)</a:t>
            </a:r>
          </a:p>
          <a:p>
            <a:pPr>
              <a:lnSpc>
                <a:spcPct val="150000"/>
              </a:lnSpc>
            </a:pPr>
            <a:r>
              <a:rPr lang="en-US" dirty="0"/>
              <a:t>POLST = Portable Medical Orders</a:t>
            </a:r>
          </a:p>
          <a:p>
            <a:pPr>
              <a:lnSpc>
                <a:spcPct val="150000"/>
              </a:lnSpc>
            </a:pPr>
            <a:r>
              <a:rPr lang="en-US" dirty="0"/>
              <a:t>Supported Decision-Making</a:t>
            </a:r>
          </a:p>
        </p:txBody>
      </p:sp>
    </p:spTree>
    <p:extLst>
      <p:ext uri="{BB962C8B-B14F-4D97-AF65-F5344CB8AC3E}">
        <p14:creationId xmlns:p14="http://schemas.microsoft.com/office/powerpoint/2010/main" val="316696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0228E-96FA-4F8C-9E1F-5404D7682551}"/>
              </a:ext>
            </a:extLst>
          </p:cNvPr>
          <p:cNvSpPr>
            <a:spLocks noGrp="1"/>
          </p:cNvSpPr>
          <p:nvPr>
            <p:ph type="title"/>
          </p:nvPr>
        </p:nvSpPr>
        <p:spPr/>
        <p:txBody>
          <a:bodyPr/>
          <a:lstStyle/>
          <a:p>
            <a:r>
              <a:rPr lang="en-US" dirty="0"/>
              <a:t>Advanced Planning and Third-Party Decision-Makers</a:t>
            </a:r>
          </a:p>
        </p:txBody>
      </p:sp>
      <p:sp>
        <p:nvSpPr>
          <p:cNvPr id="5" name="Text Placeholder 4">
            <a:extLst>
              <a:ext uri="{FF2B5EF4-FFF2-40B4-BE49-F238E27FC236}">
                <a16:creationId xmlns:a16="http://schemas.microsoft.com/office/drawing/2014/main" id="{242C4806-19AF-4AC0-9402-6AE281AB252C}"/>
              </a:ext>
            </a:extLst>
          </p:cNvPr>
          <p:cNvSpPr>
            <a:spLocks noGrp="1"/>
          </p:cNvSpPr>
          <p:nvPr>
            <p:ph type="body" idx="1"/>
          </p:nvPr>
        </p:nvSpPr>
        <p:spPr/>
        <p:txBody>
          <a:bodyPr/>
          <a:lstStyle/>
          <a:p>
            <a:r>
              <a:rPr lang="en-US" dirty="0"/>
              <a:t>Section 4</a:t>
            </a:r>
          </a:p>
        </p:txBody>
      </p:sp>
    </p:spTree>
    <p:extLst>
      <p:ext uri="{BB962C8B-B14F-4D97-AF65-F5344CB8AC3E}">
        <p14:creationId xmlns:p14="http://schemas.microsoft.com/office/powerpoint/2010/main" val="94214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6699-06E4-48A2-B143-8FD3B44D7280}"/>
              </a:ext>
            </a:extLst>
          </p:cNvPr>
          <p:cNvSpPr>
            <a:spLocks noGrp="1"/>
          </p:cNvSpPr>
          <p:nvPr>
            <p:ph type="title"/>
          </p:nvPr>
        </p:nvSpPr>
        <p:spPr/>
        <p:txBody>
          <a:bodyPr>
            <a:normAutofit/>
          </a:bodyPr>
          <a:lstStyle/>
          <a:p>
            <a:r>
              <a:rPr lang="en-US" b="1" dirty="0"/>
              <a:t>Advance Planning</a:t>
            </a:r>
          </a:p>
        </p:txBody>
      </p:sp>
      <p:sp>
        <p:nvSpPr>
          <p:cNvPr id="4" name="Rectangle: Rounded Corners 3">
            <a:extLst>
              <a:ext uri="{FF2B5EF4-FFF2-40B4-BE49-F238E27FC236}">
                <a16:creationId xmlns:a16="http://schemas.microsoft.com/office/drawing/2014/main" id="{CE02DE97-C309-4560-94FF-DC1B1B2338FF}"/>
              </a:ext>
            </a:extLst>
          </p:cNvPr>
          <p:cNvSpPr/>
          <p:nvPr/>
        </p:nvSpPr>
        <p:spPr>
          <a:xfrm>
            <a:off x="1772234" y="2064774"/>
            <a:ext cx="3891965" cy="46281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5">
                    <a:lumMod val="50000"/>
                  </a:schemeClr>
                </a:solidFill>
              </a:rPr>
              <a:t>A medical order</a:t>
            </a:r>
          </a:p>
          <a:p>
            <a:pPr marL="285750" indent="-285750">
              <a:buFont typeface="Arial" panose="020B0604020202020204" pitchFamily="34" charset="0"/>
              <a:buChar char="•"/>
            </a:pPr>
            <a:endParaRPr lang="en-US" sz="2000" dirty="0">
              <a:solidFill>
                <a:schemeClr val="accent5">
                  <a:lumMod val="50000"/>
                </a:schemeClr>
              </a:solidFill>
            </a:endParaRPr>
          </a:p>
          <a:p>
            <a:r>
              <a:rPr lang="en-US" sz="2000" dirty="0">
                <a:solidFill>
                  <a:schemeClr val="accent5">
                    <a:lumMod val="50000"/>
                  </a:schemeClr>
                </a:solidFill>
              </a:rPr>
              <a:t>Signed by patient &amp; doctor</a:t>
            </a:r>
          </a:p>
          <a:p>
            <a:pPr marL="285750" indent="-285750">
              <a:buFont typeface="Arial" panose="020B0604020202020204" pitchFamily="34" charset="0"/>
              <a:buChar char="•"/>
            </a:pPr>
            <a:endParaRPr lang="en-US" sz="2000" dirty="0">
              <a:solidFill>
                <a:schemeClr val="accent5">
                  <a:lumMod val="50000"/>
                </a:schemeClr>
              </a:solidFill>
            </a:endParaRPr>
          </a:p>
          <a:p>
            <a:r>
              <a:rPr lang="en-US" sz="2000" dirty="0">
                <a:solidFill>
                  <a:schemeClr val="accent5">
                    <a:lumMod val="50000"/>
                  </a:schemeClr>
                </a:solidFill>
              </a:rPr>
              <a:t>Instructs providers on resuscitation if the person’s heart or breathing stops</a:t>
            </a:r>
          </a:p>
          <a:p>
            <a:pPr marL="285750" indent="-285750">
              <a:buFont typeface="Arial" panose="020B0604020202020204" pitchFamily="34" charset="0"/>
              <a:buChar char="•"/>
            </a:pPr>
            <a:endParaRPr lang="en-US" sz="2000" dirty="0">
              <a:solidFill>
                <a:schemeClr val="accent5">
                  <a:lumMod val="50000"/>
                </a:schemeClr>
              </a:solidFill>
            </a:endParaRPr>
          </a:p>
          <a:p>
            <a:r>
              <a:rPr lang="en-US" sz="2000" dirty="0">
                <a:solidFill>
                  <a:schemeClr val="accent5">
                    <a:lumMod val="50000"/>
                  </a:schemeClr>
                </a:solidFill>
              </a:rPr>
              <a:t>Also called an Out-of-the-Hospital DNR.</a:t>
            </a:r>
          </a:p>
        </p:txBody>
      </p:sp>
      <p:sp>
        <p:nvSpPr>
          <p:cNvPr id="5" name="Rectangle: Rounded Corners 4">
            <a:extLst>
              <a:ext uri="{FF2B5EF4-FFF2-40B4-BE49-F238E27FC236}">
                <a16:creationId xmlns:a16="http://schemas.microsoft.com/office/drawing/2014/main" id="{5C2F2975-A013-475D-A86B-4F37A2C2C9E9}"/>
              </a:ext>
            </a:extLst>
          </p:cNvPr>
          <p:cNvSpPr/>
          <p:nvPr/>
        </p:nvSpPr>
        <p:spPr>
          <a:xfrm>
            <a:off x="6527802" y="969236"/>
            <a:ext cx="3891963" cy="56939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5">
                    <a:lumMod val="50000"/>
                  </a:schemeClr>
                </a:solidFill>
              </a:rPr>
              <a:t>Treatments and goals of care </a:t>
            </a:r>
          </a:p>
          <a:p>
            <a:endParaRPr lang="en-US" sz="2800" dirty="0">
              <a:solidFill>
                <a:schemeClr val="accent5">
                  <a:lumMod val="50000"/>
                </a:schemeClr>
              </a:solidFill>
            </a:endParaRPr>
          </a:p>
          <a:p>
            <a:r>
              <a:rPr lang="en-US" sz="2000" dirty="0">
                <a:solidFill>
                  <a:schemeClr val="accent5">
                    <a:lumMod val="50000"/>
                  </a:schemeClr>
                </a:solidFill>
              </a:rPr>
              <a:t>Transfers from setting to setting</a:t>
            </a:r>
          </a:p>
          <a:p>
            <a:endParaRPr lang="en-US" sz="2000" dirty="0">
              <a:solidFill>
                <a:schemeClr val="accent5">
                  <a:lumMod val="50000"/>
                </a:schemeClr>
              </a:solidFill>
            </a:endParaRPr>
          </a:p>
          <a:p>
            <a:r>
              <a:rPr lang="en-US" sz="2000" dirty="0">
                <a:solidFill>
                  <a:schemeClr val="accent5">
                    <a:lumMod val="50000"/>
                  </a:schemeClr>
                </a:solidFill>
              </a:rPr>
              <a:t>Life-limiting condition</a:t>
            </a:r>
          </a:p>
          <a:p>
            <a:endParaRPr lang="en-US" sz="2000" dirty="0">
              <a:solidFill>
                <a:schemeClr val="accent5">
                  <a:lumMod val="50000"/>
                </a:schemeClr>
              </a:solidFill>
            </a:endParaRPr>
          </a:p>
          <a:p>
            <a:r>
              <a:rPr lang="en-US" sz="2000" dirty="0">
                <a:solidFill>
                  <a:schemeClr val="accent5">
                    <a:lumMod val="50000"/>
                  </a:schemeClr>
                </a:solidFill>
              </a:rPr>
              <a:t>State-specific form </a:t>
            </a:r>
          </a:p>
          <a:p>
            <a:endParaRPr lang="en-US" sz="2000" dirty="0">
              <a:solidFill>
                <a:schemeClr val="accent5">
                  <a:lumMod val="50000"/>
                </a:schemeClr>
              </a:solidFill>
            </a:endParaRPr>
          </a:p>
          <a:p>
            <a:r>
              <a:rPr lang="en-US" sz="2000" dirty="0">
                <a:solidFill>
                  <a:schemeClr val="accent5">
                    <a:lumMod val="50000"/>
                  </a:schemeClr>
                </a:solidFill>
              </a:rPr>
              <a:t>Completed by a health care professional &amp; the patient</a:t>
            </a:r>
          </a:p>
          <a:p>
            <a:endParaRPr lang="en-US" sz="2000" dirty="0">
              <a:solidFill>
                <a:schemeClr val="accent5">
                  <a:lumMod val="50000"/>
                </a:schemeClr>
              </a:solidFill>
            </a:endParaRPr>
          </a:p>
          <a:p>
            <a:r>
              <a:rPr lang="en-US" sz="2000" dirty="0">
                <a:solidFill>
                  <a:schemeClr val="accent5">
                    <a:lumMod val="50000"/>
                  </a:schemeClr>
                </a:solidFill>
              </a:rPr>
              <a:t>Also called POST, MOLST, MOST, etc.</a:t>
            </a:r>
          </a:p>
        </p:txBody>
      </p:sp>
      <p:sp>
        <p:nvSpPr>
          <p:cNvPr id="6" name="Rectangle: Rounded Corners 5">
            <a:extLst>
              <a:ext uri="{FF2B5EF4-FFF2-40B4-BE49-F238E27FC236}">
                <a16:creationId xmlns:a16="http://schemas.microsoft.com/office/drawing/2014/main" id="{A4736457-085C-4D12-BB58-6068624B2681}"/>
              </a:ext>
            </a:extLst>
          </p:cNvPr>
          <p:cNvSpPr/>
          <p:nvPr/>
        </p:nvSpPr>
        <p:spPr>
          <a:xfrm rot="20276001">
            <a:off x="1301344" y="1805069"/>
            <a:ext cx="1674596"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rPr>
              <a:t>CPR Directive </a:t>
            </a:r>
          </a:p>
        </p:txBody>
      </p:sp>
      <p:sp>
        <p:nvSpPr>
          <p:cNvPr id="7" name="Rectangle: Rounded Corners 6">
            <a:extLst>
              <a:ext uri="{FF2B5EF4-FFF2-40B4-BE49-F238E27FC236}">
                <a16:creationId xmlns:a16="http://schemas.microsoft.com/office/drawing/2014/main" id="{6897C991-D1F9-4F64-BCC4-7C7D4E7C1E18}"/>
              </a:ext>
            </a:extLst>
          </p:cNvPr>
          <p:cNvSpPr/>
          <p:nvPr/>
        </p:nvSpPr>
        <p:spPr>
          <a:xfrm rot="1900095">
            <a:off x="9582466" y="571499"/>
            <a:ext cx="1674596"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rPr>
              <a:t>POLST</a:t>
            </a:r>
          </a:p>
        </p:txBody>
      </p:sp>
    </p:spTree>
    <p:extLst>
      <p:ext uri="{BB962C8B-B14F-4D97-AF65-F5344CB8AC3E}">
        <p14:creationId xmlns:p14="http://schemas.microsoft.com/office/powerpoint/2010/main" val="3145035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6699-06E4-48A2-B143-8FD3B44D7280}"/>
              </a:ext>
            </a:extLst>
          </p:cNvPr>
          <p:cNvSpPr>
            <a:spLocks noGrp="1"/>
          </p:cNvSpPr>
          <p:nvPr>
            <p:ph type="title"/>
          </p:nvPr>
        </p:nvSpPr>
        <p:spPr/>
        <p:txBody>
          <a:bodyPr/>
          <a:lstStyle/>
          <a:p>
            <a:r>
              <a:rPr lang="en-US" b="1" dirty="0"/>
              <a:t>Supported Decision-Making</a:t>
            </a:r>
          </a:p>
        </p:txBody>
      </p:sp>
      <p:sp>
        <p:nvSpPr>
          <p:cNvPr id="4" name="Rectangle: Rounded Corners 3">
            <a:extLst>
              <a:ext uri="{FF2B5EF4-FFF2-40B4-BE49-F238E27FC236}">
                <a16:creationId xmlns:a16="http://schemas.microsoft.com/office/drawing/2014/main" id="{CE02DE97-C309-4560-94FF-DC1B1B2338FF}"/>
              </a:ext>
            </a:extLst>
          </p:cNvPr>
          <p:cNvSpPr/>
          <p:nvPr/>
        </p:nvSpPr>
        <p:spPr>
          <a:xfrm>
            <a:off x="928819" y="2133600"/>
            <a:ext cx="4665736" cy="44146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4AB5C4">
                  <a:lumMod val="50000"/>
                </a:srgbClr>
              </a:solidFill>
              <a:latin typeface="Aria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AB5C4">
                    <a:lumMod val="50000"/>
                  </a:srgbClr>
                </a:solidFill>
                <a:effectLst/>
                <a:uLnTx/>
                <a:uFillTx/>
                <a:latin typeface="Arial"/>
                <a:ea typeface="+mn-ea"/>
                <a:cs typeface="+mn-cs"/>
              </a:rPr>
              <a:t>It is a written arrangement </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4AB5C4">
                    <a:lumMod val="50000"/>
                  </a:srgbClr>
                </a:solidFill>
                <a:effectLst/>
                <a:uLnTx/>
                <a:uFillTx/>
                <a:latin typeface="Arial"/>
                <a:ea typeface="+mn-ea"/>
                <a:cs typeface="+mn-cs"/>
              </a:rPr>
              <a:t>a list of decisions for which the resident wants assistance</a:t>
            </a:r>
          </a:p>
          <a:p>
            <a:pPr marL="742950" lvl="1" indent="-285750">
              <a:buFont typeface="Arial" panose="020B0604020202020204" pitchFamily="34" charset="0"/>
              <a:buChar char="•"/>
              <a:defRPr/>
            </a:pPr>
            <a:endParaRPr kumimoji="0" lang="en-US"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4AB5C4">
                    <a:lumMod val="50000"/>
                  </a:srgbClr>
                </a:solidFill>
                <a:effectLst/>
                <a:uLnTx/>
                <a:uFillTx/>
                <a:latin typeface="Arial"/>
                <a:ea typeface="+mn-ea"/>
                <a:cs typeface="+mn-cs"/>
              </a:rPr>
              <a:t>it identifies who will help make those decisions</a:t>
            </a:r>
            <a:endParaRPr lang="en-US" dirty="0">
              <a:solidFill>
                <a:srgbClr val="4AB5C4">
                  <a:lumMod val="50000"/>
                </a:srgbClr>
              </a:solidFill>
              <a:latin typeface="Arial"/>
            </a:endParaRPr>
          </a:p>
          <a:p>
            <a:pPr marL="742950" lvl="1" indent="-285750">
              <a:buFont typeface="Arial" panose="020B0604020202020204" pitchFamily="34" charset="0"/>
              <a:buChar char="•"/>
              <a:defRPr/>
            </a:pPr>
            <a:endParaRPr kumimoji="0" lang="en-US"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6">
                    <a:lumMod val="50000"/>
                  </a:schemeClr>
                </a:solidFill>
                <a:effectLst/>
                <a:uLnTx/>
                <a:uFillTx/>
                <a:latin typeface="Arial"/>
                <a:ea typeface="+mn-ea"/>
                <a:cs typeface="+mn-cs"/>
              </a:rPr>
              <a:t>Allows resident </a:t>
            </a:r>
            <a:r>
              <a:rPr kumimoji="0" lang="en-US" sz="1800" b="0" i="0" u="none" strike="noStrike" kern="1200" cap="none" spc="0" normalizeH="0" baseline="0" noProof="0" dirty="0">
                <a:ln>
                  <a:noFill/>
                </a:ln>
                <a:solidFill>
                  <a:schemeClr val="tx2">
                    <a:lumMod val="90000"/>
                    <a:lumOff val="10000"/>
                  </a:schemeClr>
                </a:solidFill>
                <a:effectLst/>
                <a:uLnTx/>
                <a:uFillTx/>
                <a:latin typeface="Arial"/>
                <a:ea typeface="+mn-ea"/>
                <a:cs typeface="+mn-cs"/>
              </a:rPr>
              <a:t>to </a:t>
            </a:r>
            <a:r>
              <a:rPr kumimoji="0" lang="en-US" sz="1800" b="0" i="0" u="none" strike="noStrike" kern="1200" cap="none" spc="0" normalizeH="0" baseline="0" noProof="0" dirty="0">
                <a:ln>
                  <a:noFill/>
                </a:ln>
                <a:solidFill>
                  <a:srgbClr val="4AB5C4">
                    <a:lumMod val="50000"/>
                  </a:srgbClr>
                </a:solidFill>
                <a:effectLst/>
                <a:uLnTx/>
                <a:uFillTx/>
                <a:latin typeface="Arial"/>
                <a:ea typeface="+mn-ea"/>
                <a:cs typeface="+mn-cs"/>
              </a:rPr>
              <a:t>maintain as much control as possible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6">
                    <a:lumMod val="50000"/>
                  </a:schemeClr>
                </a:solidFill>
                <a:effectLst/>
                <a:uLnTx/>
                <a:uFillTx/>
                <a:latin typeface="Arial"/>
                <a:ea typeface="+mn-ea"/>
                <a:cs typeface="+mn-cs"/>
              </a:rPr>
              <a:t>Provides for </a:t>
            </a:r>
            <a:r>
              <a:rPr kumimoji="0" lang="en-US" sz="1800" b="0" i="0" u="none" strike="noStrike" kern="1200" cap="none" spc="0" normalizeH="0" baseline="0" noProof="0" dirty="0">
                <a:ln>
                  <a:noFill/>
                </a:ln>
                <a:solidFill>
                  <a:srgbClr val="4AB5C4">
                    <a:lumMod val="50000"/>
                  </a:srgbClr>
                </a:solidFill>
                <a:effectLst/>
                <a:uLnTx/>
                <a:uFillTx/>
                <a:latin typeface="Arial"/>
                <a:ea typeface="+mn-ea"/>
                <a:cs typeface="+mn-cs"/>
              </a:rPr>
              <a:t>some assistance with making important life, medical or financial decisions</a:t>
            </a:r>
          </a:p>
          <a:p>
            <a:pPr marL="285750" indent="-285750">
              <a:buFont typeface="Arial" panose="020B0604020202020204" pitchFamily="34" charset="0"/>
              <a:buChar char="•"/>
              <a:defRPr/>
            </a:pPr>
            <a:endParaRPr kumimoji="0" lang="en-US" b="0" i="0" u="none" strike="noStrike" kern="1200" cap="none" spc="0" normalizeH="0" baseline="0" noProof="0" dirty="0">
              <a:ln>
                <a:noFill/>
              </a:ln>
              <a:solidFill>
                <a:srgbClr val="4AB5C4">
                  <a:lumMod val="50000"/>
                </a:srgbClr>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A4736457-085C-4D12-BB58-6068624B2681}"/>
              </a:ext>
            </a:extLst>
          </p:cNvPr>
          <p:cNvSpPr/>
          <p:nvPr/>
        </p:nvSpPr>
        <p:spPr>
          <a:xfrm rot="20276001">
            <a:off x="384241" y="1558412"/>
            <a:ext cx="1674596"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AB5C4">
                    <a:lumMod val="50000"/>
                  </a:srgbClr>
                </a:solidFill>
                <a:effectLst/>
                <a:uLnTx/>
                <a:uFillTx/>
                <a:latin typeface="Arial"/>
                <a:ea typeface="+mn-ea"/>
                <a:cs typeface="+mn-cs"/>
              </a:rPr>
              <a:t>What is it?</a:t>
            </a:r>
          </a:p>
        </p:txBody>
      </p:sp>
      <p:pic>
        <p:nvPicPr>
          <p:cNvPr id="8" name="Picture 7">
            <a:extLst>
              <a:ext uri="{FF2B5EF4-FFF2-40B4-BE49-F238E27FC236}">
                <a16:creationId xmlns:a16="http://schemas.microsoft.com/office/drawing/2014/main" id="{0D96F7D0-51EB-42F4-9B00-6F0B9B6D2B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8207" y="2349500"/>
            <a:ext cx="5474193" cy="3644900"/>
          </a:xfrm>
          <a:prstGeom prst="rect">
            <a:avLst/>
          </a:prstGeom>
        </p:spPr>
      </p:pic>
    </p:spTree>
    <p:extLst>
      <p:ext uri="{BB962C8B-B14F-4D97-AF65-F5344CB8AC3E}">
        <p14:creationId xmlns:p14="http://schemas.microsoft.com/office/powerpoint/2010/main" val="78720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ABD7-0676-467C-8AE0-F023609FBA87}"/>
              </a:ext>
            </a:extLst>
          </p:cNvPr>
          <p:cNvSpPr>
            <a:spLocks noGrp="1"/>
          </p:cNvSpPr>
          <p:nvPr>
            <p:ph type="title"/>
          </p:nvPr>
        </p:nvSpPr>
        <p:spPr/>
        <p:txBody>
          <a:bodyPr/>
          <a:lstStyle/>
          <a:p>
            <a:r>
              <a:rPr lang="en-US" b="1" dirty="0"/>
              <a:t>Third-Party Decision-Makers </a:t>
            </a:r>
          </a:p>
        </p:txBody>
      </p:sp>
      <p:sp>
        <p:nvSpPr>
          <p:cNvPr id="3" name="Text Placeholder 2">
            <a:extLst>
              <a:ext uri="{FF2B5EF4-FFF2-40B4-BE49-F238E27FC236}">
                <a16:creationId xmlns:a16="http://schemas.microsoft.com/office/drawing/2014/main" id="{D2C1CD98-776E-4555-9B16-8AFC0445E65E}"/>
              </a:ext>
            </a:extLst>
          </p:cNvPr>
          <p:cNvSpPr>
            <a:spLocks noGrp="1"/>
          </p:cNvSpPr>
          <p:nvPr>
            <p:ph type="body" idx="1"/>
          </p:nvPr>
        </p:nvSpPr>
        <p:spPr/>
        <p:txBody>
          <a:bodyPr>
            <a:normAutofit/>
          </a:bodyPr>
          <a:lstStyle/>
          <a:p>
            <a:r>
              <a:rPr lang="en-US" sz="2400" dirty="0"/>
              <a:t>Assigned </a:t>
            </a:r>
            <a:r>
              <a:rPr lang="en-US" sz="2400" b="1" i="1" dirty="0"/>
              <a:t>by</a:t>
            </a:r>
            <a:r>
              <a:rPr lang="en-US" sz="2400" dirty="0"/>
              <a:t> the Resident</a:t>
            </a:r>
          </a:p>
        </p:txBody>
      </p:sp>
      <p:sp>
        <p:nvSpPr>
          <p:cNvPr id="4" name="Content Placeholder 3">
            <a:extLst>
              <a:ext uri="{FF2B5EF4-FFF2-40B4-BE49-F238E27FC236}">
                <a16:creationId xmlns:a16="http://schemas.microsoft.com/office/drawing/2014/main" id="{49C77E1A-FA6D-4751-9921-A881EDB879D0}"/>
              </a:ext>
            </a:extLst>
          </p:cNvPr>
          <p:cNvSpPr>
            <a:spLocks noGrp="1"/>
          </p:cNvSpPr>
          <p:nvPr>
            <p:ph sz="half" idx="2"/>
          </p:nvPr>
        </p:nvSpPr>
        <p:spPr>
          <a:xfrm>
            <a:off x="609600" y="2566195"/>
            <a:ext cx="5242560" cy="3951288"/>
          </a:xfrm>
        </p:spPr>
        <p:txBody>
          <a:bodyPr/>
          <a:lstStyle/>
          <a:p>
            <a:r>
              <a:rPr lang="en-US" dirty="0"/>
              <a:t>Power of Attorney (POA)</a:t>
            </a:r>
          </a:p>
          <a:p>
            <a:pPr lvl="1"/>
            <a:r>
              <a:rPr lang="en-US" dirty="0"/>
              <a:t>Appointed by the individual</a:t>
            </a:r>
          </a:p>
          <a:p>
            <a:pPr lvl="1"/>
            <a:r>
              <a:rPr lang="en-US" dirty="0"/>
              <a:t>Does not remove rights</a:t>
            </a:r>
          </a:p>
          <a:p>
            <a:pPr lvl="1"/>
            <a:r>
              <a:rPr lang="en-US" dirty="0"/>
              <a:t>Different types of POAs</a:t>
            </a:r>
          </a:p>
        </p:txBody>
      </p:sp>
      <p:sp>
        <p:nvSpPr>
          <p:cNvPr id="5" name="Text Placeholder 4">
            <a:extLst>
              <a:ext uri="{FF2B5EF4-FFF2-40B4-BE49-F238E27FC236}">
                <a16:creationId xmlns:a16="http://schemas.microsoft.com/office/drawing/2014/main" id="{1AD96667-E341-424D-A004-395833ACED82}"/>
              </a:ext>
            </a:extLst>
          </p:cNvPr>
          <p:cNvSpPr>
            <a:spLocks noGrp="1"/>
          </p:cNvSpPr>
          <p:nvPr>
            <p:ph type="body" sz="quarter" idx="3"/>
          </p:nvPr>
        </p:nvSpPr>
        <p:spPr/>
        <p:txBody>
          <a:bodyPr>
            <a:normAutofit/>
          </a:bodyPr>
          <a:lstStyle/>
          <a:p>
            <a:r>
              <a:rPr lang="en-US" sz="2400" dirty="0"/>
              <a:t>Assigned </a:t>
            </a:r>
            <a:r>
              <a:rPr lang="en-US" sz="2400" b="1" i="1" dirty="0"/>
              <a:t>for</a:t>
            </a:r>
            <a:r>
              <a:rPr lang="en-US" sz="2400" dirty="0"/>
              <a:t> the Resident</a:t>
            </a:r>
          </a:p>
        </p:txBody>
      </p:sp>
      <p:sp>
        <p:nvSpPr>
          <p:cNvPr id="6" name="Content Placeholder 5">
            <a:extLst>
              <a:ext uri="{FF2B5EF4-FFF2-40B4-BE49-F238E27FC236}">
                <a16:creationId xmlns:a16="http://schemas.microsoft.com/office/drawing/2014/main" id="{DA54AD8C-D046-46A0-9B4A-1D672B4BC58D}"/>
              </a:ext>
            </a:extLst>
          </p:cNvPr>
          <p:cNvSpPr>
            <a:spLocks noGrp="1"/>
          </p:cNvSpPr>
          <p:nvPr>
            <p:ph sz="quarter" idx="4"/>
          </p:nvPr>
        </p:nvSpPr>
        <p:spPr>
          <a:xfrm>
            <a:off x="6339840" y="2468562"/>
            <a:ext cx="5242560" cy="3951288"/>
          </a:xfrm>
        </p:spPr>
        <p:txBody>
          <a:bodyPr/>
          <a:lstStyle/>
          <a:p>
            <a:r>
              <a:rPr lang="en-US" dirty="0"/>
              <a:t>Guardianship</a:t>
            </a:r>
          </a:p>
          <a:p>
            <a:r>
              <a:rPr lang="en-US" dirty="0"/>
              <a:t>Conservatorship</a:t>
            </a:r>
          </a:p>
          <a:p>
            <a:pPr lvl="1"/>
            <a:r>
              <a:rPr lang="en-US" dirty="0"/>
              <a:t>Appointed by the court</a:t>
            </a:r>
          </a:p>
          <a:p>
            <a:pPr lvl="1"/>
            <a:r>
              <a:rPr lang="en-US" dirty="0"/>
              <a:t>Removes the individual’s rights </a:t>
            </a:r>
          </a:p>
          <a:p>
            <a:pPr lvl="1"/>
            <a:r>
              <a:rPr lang="en-US" dirty="0"/>
              <a:t>Deems the individual incapable of administering their own affairs</a:t>
            </a:r>
          </a:p>
          <a:p>
            <a:pPr lvl="1"/>
            <a:endParaRPr lang="en-US" dirty="0"/>
          </a:p>
        </p:txBody>
      </p:sp>
    </p:spTree>
    <p:extLst>
      <p:ext uri="{BB962C8B-B14F-4D97-AF65-F5344CB8AC3E}">
        <p14:creationId xmlns:p14="http://schemas.microsoft.com/office/powerpoint/2010/main" val="247532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6699-06E4-48A2-B143-8FD3B44D7280}"/>
              </a:ext>
            </a:extLst>
          </p:cNvPr>
          <p:cNvSpPr>
            <a:spLocks noGrp="1"/>
          </p:cNvSpPr>
          <p:nvPr>
            <p:ph type="title"/>
          </p:nvPr>
        </p:nvSpPr>
        <p:spPr/>
        <p:txBody>
          <a:bodyPr/>
          <a:lstStyle/>
          <a:p>
            <a:r>
              <a:rPr lang="en-US" b="1" dirty="0"/>
              <a:t>Power of Attorney (POA)</a:t>
            </a:r>
          </a:p>
        </p:txBody>
      </p:sp>
      <p:sp>
        <p:nvSpPr>
          <p:cNvPr id="4" name="Rectangle: Rounded Corners 3">
            <a:extLst>
              <a:ext uri="{FF2B5EF4-FFF2-40B4-BE49-F238E27FC236}">
                <a16:creationId xmlns:a16="http://schemas.microsoft.com/office/drawing/2014/main" id="{CE02DE97-C309-4560-94FF-DC1B1B2338FF}"/>
              </a:ext>
            </a:extLst>
          </p:cNvPr>
          <p:cNvSpPr/>
          <p:nvPr/>
        </p:nvSpPr>
        <p:spPr>
          <a:xfrm>
            <a:off x="2025650" y="1727200"/>
            <a:ext cx="8140700" cy="47371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rPr>
              <a:t>“Power of Attorney” is the document.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rPr>
              <a:t>“Principal” is the person appointing the decision-maker (agent).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rPr>
              <a:t>“Agent” is the person who is appointed by the principal.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rPr>
              <a:t>Agents are required to act with the highest degree of good faith.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B5C4">
                    <a:lumMod val="50000"/>
                  </a:srgbClr>
                </a:solidFill>
                <a:effectLst/>
                <a:uLnTx/>
                <a:uFillTx/>
                <a:latin typeface="Arial"/>
                <a:ea typeface="+mn-ea"/>
                <a:cs typeface="+mn-cs"/>
              </a:rPr>
              <a:t>An agent’s authority can be revoked by the principle.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AB5C4">
                  <a:lumMod val="50000"/>
                </a:srgbClr>
              </a:solidFill>
              <a:effectLst/>
              <a:uLnTx/>
              <a:uFillTx/>
              <a:latin typeface="Arial"/>
              <a:ea typeface="+mn-ea"/>
              <a:cs typeface="+mn-cs"/>
            </a:endParaRPr>
          </a:p>
        </p:txBody>
      </p:sp>
    </p:spTree>
    <p:extLst>
      <p:ext uri="{BB962C8B-B14F-4D97-AF65-F5344CB8AC3E}">
        <p14:creationId xmlns:p14="http://schemas.microsoft.com/office/powerpoint/2010/main" val="694805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D66D-9BB8-4E6D-940C-BAAD7B187713}"/>
              </a:ext>
            </a:extLst>
          </p:cNvPr>
          <p:cNvSpPr>
            <a:spLocks noGrp="1"/>
          </p:cNvSpPr>
          <p:nvPr>
            <p:ph type="title"/>
          </p:nvPr>
        </p:nvSpPr>
        <p:spPr/>
        <p:txBody>
          <a:bodyPr>
            <a:normAutofit fontScale="90000"/>
          </a:bodyPr>
          <a:lstStyle/>
          <a:p>
            <a:r>
              <a:rPr lang="en-US" b="1" dirty="0">
                <a:sym typeface="Symbol" panose="05050102010706020507" pitchFamily="18" charset="2"/>
              </a:rPr>
              <a:t> </a:t>
            </a:r>
            <a:r>
              <a:rPr lang="en-US" b="1" dirty="0"/>
              <a:t>State-Specific Information: Guardianship/Conservatorship</a:t>
            </a:r>
          </a:p>
        </p:txBody>
      </p:sp>
      <p:sp>
        <p:nvSpPr>
          <p:cNvPr id="3" name="Content Placeholder 2">
            <a:extLst>
              <a:ext uri="{FF2B5EF4-FFF2-40B4-BE49-F238E27FC236}">
                <a16:creationId xmlns:a16="http://schemas.microsoft.com/office/drawing/2014/main" id="{ED9EA91A-42A0-4BCE-8F04-7AD5FE355C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0029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D887-ADCA-4C5C-B346-C2C21D4248A8}"/>
              </a:ext>
            </a:extLst>
          </p:cNvPr>
          <p:cNvSpPr>
            <a:spLocks noGrp="1"/>
          </p:cNvSpPr>
          <p:nvPr>
            <p:ph type="title"/>
          </p:nvPr>
        </p:nvSpPr>
        <p:spPr>
          <a:xfrm>
            <a:off x="609600" y="533400"/>
            <a:ext cx="10972800" cy="990600"/>
          </a:xfrm>
        </p:spPr>
        <p:txBody>
          <a:bodyPr anchor="ctr">
            <a:normAutofit/>
          </a:bodyPr>
          <a:lstStyle/>
          <a:p>
            <a:r>
              <a:rPr lang="en-US" b="1" dirty="0"/>
              <a:t>Representative Payee </a:t>
            </a:r>
          </a:p>
        </p:txBody>
      </p:sp>
      <p:pic>
        <p:nvPicPr>
          <p:cNvPr id="5" name="Content Placeholder 4" descr="A picture containing text, electronics&#10;&#10;Description automatically generated">
            <a:extLst>
              <a:ext uri="{FF2B5EF4-FFF2-40B4-BE49-F238E27FC236}">
                <a16:creationId xmlns:a16="http://schemas.microsoft.com/office/drawing/2014/main" id="{61E50775-A5CF-4673-A20A-80210FE0A4F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502" b="18915"/>
          <a:stretch/>
        </p:blipFill>
        <p:spPr>
          <a:xfrm>
            <a:off x="609600" y="1600200"/>
            <a:ext cx="10972800" cy="4876800"/>
          </a:xfrm>
          <a:noFill/>
        </p:spPr>
      </p:pic>
    </p:spTree>
    <p:extLst>
      <p:ext uri="{BB962C8B-B14F-4D97-AF65-F5344CB8AC3E}">
        <p14:creationId xmlns:p14="http://schemas.microsoft.com/office/powerpoint/2010/main" val="415903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p>
        </p:txBody>
      </p:sp>
      <p:sp>
        <p:nvSpPr>
          <p:cNvPr id="5" name="Content Placeholder 4"/>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Your name</a:t>
            </a:r>
          </a:p>
          <a:p>
            <a:pPr marL="342900" marR="0" lvl="0" indent="-342900">
              <a:lnSpc>
                <a:spcPct val="115000"/>
              </a:lnSpc>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W</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here you are from</a:t>
            </a:r>
          </a:p>
          <a:p>
            <a:pPr marL="342900" marR="0" lvl="0" indent="-342900">
              <a:lnSpc>
                <a:spcPct val="115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One thing you learned from Module 2 </a:t>
            </a:r>
          </a:p>
          <a:p>
            <a:pPr marL="342900" marR="0" lvl="0" indent="-342900">
              <a:lnSpc>
                <a:spcPct val="115000"/>
              </a:lnSpc>
              <a:spcBef>
                <a:spcPts val="0"/>
              </a:spcBef>
              <a:spcAft>
                <a:spcPts val="80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W</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hat you hope to </a:t>
            </a:r>
            <a:r>
              <a:rPr lang="en-US" sz="2800" dirty="0">
                <a:latin typeface="Calibri" panose="020F0502020204030204" pitchFamily="34" charset="0"/>
                <a:ea typeface="Times New Roman" panose="02020603050405020304" pitchFamily="18" charset="0"/>
                <a:cs typeface="Times New Roman" panose="02020603050405020304" pitchFamily="18" charset="0"/>
              </a:rPr>
              <a:t>learn since the last module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912DB991-A0B5-4EB7-8CE9-2042DC2F912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0439" y="4038600"/>
            <a:ext cx="6332737" cy="2725712"/>
          </a:xfrm>
          <a:prstGeom prst="rect">
            <a:avLst/>
          </a:prstGeom>
        </p:spPr>
      </p:pic>
    </p:spTree>
    <p:extLst>
      <p:ext uri="{BB962C8B-B14F-4D97-AF65-F5344CB8AC3E}">
        <p14:creationId xmlns:p14="http://schemas.microsoft.com/office/powerpoint/2010/main" val="110215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6FDE6EC-6BFD-46AF-90EE-B2A4353A3C09}"/>
              </a:ext>
            </a:extLst>
          </p:cNvPr>
          <p:cNvSpPr>
            <a:spLocks noGrp="1"/>
          </p:cNvSpPr>
          <p:nvPr>
            <p:ph idx="1"/>
          </p:nvPr>
        </p:nvSpPr>
        <p:spPr>
          <a:xfrm>
            <a:off x="241300" y="1524000"/>
            <a:ext cx="10972800" cy="4884174"/>
          </a:xfrm>
        </p:spPr>
        <p:txBody>
          <a:bodyPr/>
          <a:lstStyle/>
          <a:p>
            <a:pPr marL="0" indent="0">
              <a:buNone/>
            </a:pPr>
            <a:endParaRPr lang="en-US" dirty="0"/>
          </a:p>
          <a:p>
            <a:pPr marL="0" indent="0">
              <a:lnSpc>
                <a:spcPct val="150000"/>
              </a:lnSpc>
              <a:buNone/>
            </a:pPr>
            <a:r>
              <a:rPr lang="en-US" dirty="0"/>
              <a:t>Does the resident have: </a:t>
            </a:r>
          </a:p>
          <a:p>
            <a:pPr>
              <a:lnSpc>
                <a:spcPct val="150000"/>
              </a:lnSpc>
            </a:pPr>
            <a:r>
              <a:rPr lang="en-US" dirty="0"/>
              <a:t>An advance planning directive? </a:t>
            </a:r>
          </a:p>
          <a:p>
            <a:pPr lvl="1">
              <a:lnSpc>
                <a:spcPct val="150000"/>
              </a:lnSpc>
            </a:pPr>
            <a:r>
              <a:rPr lang="en-US" dirty="0"/>
              <a:t>If so, what kind of directive?</a:t>
            </a:r>
          </a:p>
          <a:p>
            <a:pPr>
              <a:lnSpc>
                <a:spcPct val="150000"/>
              </a:lnSpc>
            </a:pPr>
            <a:r>
              <a:rPr lang="en-US" dirty="0"/>
              <a:t>A supported decision-maker?</a:t>
            </a:r>
          </a:p>
          <a:p>
            <a:pPr>
              <a:lnSpc>
                <a:spcPct val="150000"/>
              </a:lnSpc>
            </a:pPr>
            <a:r>
              <a:rPr lang="en-US" dirty="0"/>
              <a:t>A guardian or conservator?</a:t>
            </a:r>
          </a:p>
          <a:p>
            <a:pPr>
              <a:lnSpc>
                <a:spcPct val="150000"/>
              </a:lnSpc>
            </a:pPr>
            <a:r>
              <a:rPr lang="en-US" dirty="0"/>
              <a:t>Is there evidence of the individual’s authority?</a:t>
            </a:r>
          </a:p>
          <a:p>
            <a:endParaRPr lang="en-US" dirty="0"/>
          </a:p>
        </p:txBody>
      </p:sp>
      <p:pic>
        <p:nvPicPr>
          <p:cNvPr id="10" name="Picture 9">
            <a:extLst>
              <a:ext uri="{FF2B5EF4-FFF2-40B4-BE49-F238E27FC236}">
                <a16:creationId xmlns:a16="http://schemas.microsoft.com/office/drawing/2014/main" id="{5BDA97AC-0E34-4FE0-B2BC-CA07FFA5A9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6526" y="1308100"/>
            <a:ext cx="4884174" cy="4884174"/>
          </a:xfrm>
          <a:prstGeom prst="rect">
            <a:avLst/>
          </a:prstGeom>
        </p:spPr>
      </p:pic>
      <p:sp>
        <p:nvSpPr>
          <p:cNvPr id="4" name="Title 1">
            <a:extLst>
              <a:ext uri="{FF2B5EF4-FFF2-40B4-BE49-F238E27FC236}">
                <a16:creationId xmlns:a16="http://schemas.microsoft.com/office/drawing/2014/main" id="{70E9D78C-EFDC-4DA6-915D-1A9B54D1D5EB}"/>
              </a:ext>
            </a:extLst>
          </p:cNvPr>
          <p:cNvSpPr>
            <a:spLocks noGrp="1"/>
          </p:cNvSpPr>
          <p:nvPr>
            <p:ph type="title"/>
          </p:nvPr>
        </p:nvSpPr>
        <p:spPr>
          <a:xfrm>
            <a:off x="241300" y="533400"/>
            <a:ext cx="10972800" cy="990600"/>
          </a:xfrm>
        </p:spPr>
        <p:txBody>
          <a:bodyPr/>
          <a:lstStyle/>
          <a:p>
            <a:r>
              <a:rPr lang="en-US" b="1" dirty="0"/>
              <a:t>Resident Representative</a:t>
            </a:r>
          </a:p>
        </p:txBody>
      </p:sp>
    </p:spTree>
    <p:extLst>
      <p:ext uri="{BB962C8B-B14F-4D97-AF65-F5344CB8AC3E}">
        <p14:creationId xmlns:p14="http://schemas.microsoft.com/office/powerpoint/2010/main" val="391637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9EDF56-ACF5-4C97-9FC3-1A1C3DEF45F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85100" y="2908300"/>
            <a:ext cx="3949700" cy="3949700"/>
          </a:xfrm>
          <a:prstGeom prst="rect">
            <a:avLst/>
          </a:prstGeom>
        </p:spPr>
      </p:pic>
      <p:sp>
        <p:nvSpPr>
          <p:cNvPr id="3" name="Content Placeholder 2">
            <a:extLst>
              <a:ext uri="{FF2B5EF4-FFF2-40B4-BE49-F238E27FC236}">
                <a16:creationId xmlns:a16="http://schemas.microsoft.com/office/drawing/2014/main" id="{269C6A0E-2B60-459F-B380-591297A237D3}"/>
              </a:ext>
            </a:extLst>
          </p:cNvPr>
          <p:cNvSpPr>
            <a:spLocks noGrp="1"/>
          </p:cNvSpPr>
          <p:nvPr>
            <p:ph idx="1"/>
          </p:nvPr>
        </p:nvSpPr>
        <p:spPr>
          <a:xfrm>
            <a:off x="609600" y="1028700"/>
            <a:ext cx="10972800" cy="4876800"/>
          </a:xfrm>
        </p:spPr>
        <p:txBody>
          <a:bodyPr/>
          <a:lstStyle/>
          <a:p>
            <a:pPr marL="0" indent="0">
              <a:buNone/>
            </a:pPr>
            <a:endParaRPr lang="en-US"/>
          </a:p>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r>
              <a:rPr kumimoji="0" lang="en-US" sz="2400" b="1" i="0" u="none" strike="noStrike" kern="1200" cap="none" spc="0" normalizeH="0" baseline="0" noProof="0">
                <a:ln>
                  <a:noFill/>
                </a:ln>
                <a:solidFill>
                  <a:srgbClr val="FF0000"/>
                </a:solidFill>
                <a:effectLst/>
                <a:uLnTx/>
                <a:uFillTx/>
                <a:latin typeface="Arial"/>
                <a:ea typeface="ＭＳ Ｐゴシック" pitchFamily="127" charset="-128"/>
              </a:rPr>
              <a:t>Review the forms!</a:t>
            </a:r>
          </a:p>
          <a:p>
            <a:pPr marL="0" indent="0">
              <a:buNone/>
            </a:pPr>
            <a:endParaRPr lang="en-US"/>
          </a:p>
          <a:p>
            <a:pPr marL="0" indent="0">
              <a:buNone/>
            </a:pPr>
            <a:r>
              <a:rPr lang="en-US"/>
              <a:t>Under what circumstances do you follow the direction of the resident representative?</a:t>
            </a:r>
          </a:p>
          <a:p>
            <a:pPr marL="0" indent="0">
              <a:lnSpc>
                <a:spcPct val="150000"/>
              </a:lnSpc>
              <a:buNone/>
            </a:pPr>
            <a:r>
              <a:rPr lang="en-US"/>
              <a:t>What authority does the resident representative have?</a:t>
            </a:r>
          </a:p>
          <a:p>
            <a:pPr marL="0" indent="0">
              <a:lnSpc>
                <a:spcPct val="150000"/>
              </a:lnSpc>
              <a:buNone/>
            </a:pPr>
            <a:r>
              <a:rPr lang="en-US"/>
              <a:t>What decisions can the resident make?</a:t>
            </a:r>
          </a:p>
          <a:p>
            <a:pPr marL="0" indent="0">
              <a:lnSpc>
                <a:spcPct val="150000"/>
              </a:lnSpc>
              <a:buNone/>
            </a:pPr>
            <a:r>
              <a:rPr lang="en-US"/>
              <a:t>What rights does the resident have?</a:t>
            </a:r>
            <a:endParaRPr lang="en-US" dirty="0"/>
          </a:p>
        </p:txBody>
      </p:sp>
      <p:sp>
        <p:nvSpPr>
          <p:cNvPr id="4" name="Title 1">
            <a:extLst>
              <a:ext uri="{FF2B5EF4-FFF2-40B4-BE49-F238E27FC236}">
                <a16:creationId xmlns:a16="http://schemas.microsoft.com/office/drawing/2014/main" id="{A7D70781-EE0F-4C33-B786-AECAF225F1FD}"/>
              </a:ext>
            </a:extLst>
          </p:cNvPr>
          <p:cNvSpPr>
            <a:spLocks noGrp="1"/>
          </p:cNvSpPr>
          <p:nvPr>
            <p:ph type="title"/>
          </p:nvPr>
        </p:nvSpPr>
        <p:spPr>
          <a:xfrm>
            <a:off x="609600" y="533400"/>
            <a:ext cx="10972800" cy="990600"/>
          </a:xfrm>
        </p:spPr>
        <p:txBody>
          <a:bodyPr/>
          <a:lstStyle/>
          <a:p>
            <a:r>
              <a:rPr lang="en-US" b="1" dirty="0"/>
              <a:t>Resident Representative Role</a:t>
            </a:r>
          </a:p>
        </p:txBody>
      </p:sp>
    </p:spTree>
    <p:extLst>
      <p:ext uri="{BB962C8B-B14F-4D97-AF65-F5344CB8AC3E}">
        <p14:creationId xmlns:p14="http://schemas.microsoft.com/office/powerpoint/2010/main" val="2857166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DA17D-934D-43D3-A70D-E075EE0F1971}"/>
              </a:ext>
            </a:extLst>
          </p:cNvPr>
          <p:cNvSpPr>
            <a:spLocks noGrp="1"/>
          </p:cNvSpPr>
          <p:nvPr>
            <p:ph type="title"/>
          </p:nvPr>
        </p:nvSpPr>
        <p:spPr/>
        <p:txBody>
          <a:bodyPr/>
          <a:lstStyle/>
          <a:p>
            <a:r>
              <a:rPr lang="en-US" dirty="0"/>
              <a:t>Empowerment</a:t>
            </a:r>
          </a:p>
        </p:txBody>
      </p:sp>
      <p:sp>
        <p:nvSpPr>
          <p:cNvPr id="5" name="Text Placeholder 4">
            <a:extLst>
              <a:ext uri="{FF2B5EF4-FFF2-40B4-BE49-F238E27FC236}">
                <a16:creationId xmlns:a16="http://schemas.microsoft.com/office/drawing/2014/main" id="{D0899581-8377-4589-B643-14EB1C049061}"/>
              </a:ext>
            </a:extLst>
          </p:cNvPr>
          <p:cNvSpPr>
            <a:spLocks noGrp="1"/>
          </p:cNvSpPr>
          <p:nvPr>
            <p:ph type="body" idx="1"/>
          </p:nvPr>
        </p:nvSpPr>
        <p:spPr/>
        <p:txBody>
          <a:bodyPr/>
          <a:lstStyle/>
          <a:p>
            <a:r>
              <a:rPr lang="en-US" dirty="0"/>
              <a:t>Section 5</a:t>
            </a:r>
          </a:p>
        </p:txBody>
      </p:sp>
    </p:spTree>
    <p:extLst>
      <p:ext uri="{BB962C8B-B14F-4D97-AF65-F5344CB8AC3E}">
        <p14:creationId xmlns:p14="http://schemas.microsoft.com/office/powerpoint/2010/main" val="328308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63431-2257-4309-A56B-B11022FC9E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4900" y="2222688"/>
            <a:ext cx="5754836" cy="3951287"/>
          </a:xfrm>
          <a:prstGeom prst="rect">
            <a:avLst/>
          </a:prstGeom>
        </p:spPr>
      </p:pic>
      <p:sp>
        <p:nvSpPr>
          <p:cNvPr id="7" name="Text Placeholder 6">
            <a:extLst>
              <a:ext uri="{FF2B5EF4-FFF2-40B4-BE49-F238E27FC236}">
                <a16:creationId xmlns:a16="http://schemas.microsoft.com/office/drawing/2014/main" id="{350EFDA1-9E8B-47E7-A14C-12B5D1390724}"/>
              </a:ext>
            </a:extLst>
          </p:cNvPr>
          <p:cNvSpPr>
            <a:spLocks noGrp="1"/>
          </p:cNvSpPr>
          <p:nvPr>
            <p:ph type="body" idx="1"/>
          </p:nvPr>
        </p:nvSpPr>
        <p:spPr>
          <a:xfrm>
            <a:off x="609600" y="840658"/>
            <a:ext cx="5242560" cy="639762"/>
          </a:xfrm>
        </p:spPr>
        <p:txBody>
          <a:bodyPr>
            <a:noAutofit/>
          </a:bodyPr>
          <a:lstStyle/>
          <a:p>
            <a:r>
              <a:rPr lang="en-US" sz="3600" b="1" dirty="0"/>
              <a:t>Empowerment</a:t>
            </a:r>
          </a:p>
        </p:txBody>
      </p:sp>
      <p:sp>
        <p:nvSpPr>
          <p:cNvPr id="8" name="Content Placeholder 7">
            <a:extLst>
              <a:ext uri="{FF2B5EF4-FFF2-40B4-BE49-F238E27FC236}">
                <a16:creationId xmlns:a16="http://schemas.microsoft.com/office/drawing/2014/main" id="{671FCC71-023A-479D-832F-348A37069C03}"/>
              </a:ext>
            </a:extLst>
          </p:cNvPr>
          <p:cNvSpPr>
            <a:spLocks noGrp="1"/>
          </p:cNvSpPr>
          <p:nvPr>
            <p:ph sz="half" idx="2"/>
          </p:nvPr>
        </p:nvSpPr>
        <p:spPr>
          <a:xfrm>
            <a:off x="609600" y="1769807"/>
            <a:ext cx="5242560" cy="3951288"/>
          </a:xfrm>
        </p:spPr>
        <p:txBody>
          <a:bodyPr/>
          <a:lstStyle/>
          <a:p>
            <a:pPr marL="0" indent="0">
              <a:lnSpc>
                <a:spcPct val="150000"/>
              </a:lnSpc>
              <a:buNone/>
            </a:pPr>
            <a:r>
              <a:rPr lang="en-US" dirty="0"/>
              <a:t>Becoming stronger </a:t>
            </a:r>
          </a:p>
          <a:p>
            <a:pPr marL="0" indent="0">
              <a:lnSpc>
                <a:spcPct val="150000"/>
              </a:lnSpc>
              <a:buNone/>
            </a:pPr>
            <a:r>
              <a:rPr lang="en-US" dirty="0"/>
              <a:t>More confident </a:t>
            </a:r>
          </a:p>
          <a:p>
            <a:pPr marL="0" indent="0">
              <a:lnSpc>
                <a:spcPct val="150000"/>
              </a:lnSpc>
              <a:buNone/>
            </a:pPr>
            <a:r>
              <a:rPr lang="en-US" dirty="0"/>
              <a:t>Controlling one’s life </a:t>
            </a:r>
          </a:p>
          <a:p>
            <a:pPr marL="0" indent="0">
              <a:lnSpc>
                <a:spcPct val="150000"/>
              </a:lnSpc>
              <a:buNone/>
            </a:pPr>
            <a:r>
              <a:rPr lang="en-US" dirty="0"/>
              <a:t>Claiming one’s rights</a:t>
            </a:r>
          </a:p>
        </p:txBody>
      </p:sp>
      <p:sp>
        <p:nvSpPr>
          <p:cNvPr id="9" name="Text Placeholder 8">
            <a:extLst>
              <a:ext uri="{FF2B5EF4-FFF2-40B4-BE49-F238E27FC236}">
                <a16:creationId xmlns:a16="http://schemas.microsoft.com/office/drawing/2014/main" id="{2A86BE4D-D393-4CD3-8CDE-A28E870C17DD}"/>
              </a:ext>
            </a:extLst>
          </p:cNvPr>
          <p:cNvSpPr>
            <a:spLocks noGrp="1"/>
          </p:cNvSpPr>
          <p:nvPr>
            <p:ph type="body" sz="quarter" idx="3"/>
          </p:nvPr>
        </p:nvSpPr>
        <p:spPr>
          <a:xfrm>
            <a:off x="6339840" y="840658"/>
            <a:ext cx="5242560" cy="639762"/>
          </a:xfrm>
        </p:spPr>
        <p:txBody>
          <a:bodyPr>
            <a:noAutofit/>
          </a:bodyPr>
          <a:lstStyle/>
          <a:p>
            <a:r>
              <a:rPr lang="en-US" sz="3600" b="1" dirty="0"/>
              <a:t>Imbalance of Power</a:t>
            </a:r>
          </a:p>
        </p:txBody>
      </p:sp>
      <p:sp>
        <p:nvSpPr>
          <p:cNvPr id="14" name="TextBox 13">
            <a:extLst>
              <a:ext uri="{FF2B5EF4-FFF2-40B4-BE49-F238E27FC236}">
                <a16:creationId xmlns:a16="http://schemas.microsoft.com/office/drawing/2014/main" id="{D66BC11A-3F25-4C91-814D-66368C9EAE64}"/>
              </a:ext>
            </a:extLst>
          </p:cNvPr>
          <p:cNvSpPr txBox="1"/>
          <p:nvPr/>
        </p:nvSpPr>
        <p:spPr>
          <a:xfrm>
            <a:off x="10009238" y="5648010"/>
            <a:ext cx="2182762" cy="400110"/>
          </a:xfrm>
          <a:prstGeom prst="rect">
            <a:avLst/>
          </a:prstGeom>
          <a:noFill/>
        </p:spPr>
        <p:txBody>
          <a:bodyPr wrap="square" rtlCol="0">
            <a:spAutoFit/>
          </a:bodyPr>
          <a:lstStyle/>
          <a:p>
            <a:r>
              <a:rPr lang="en-US" sz="2000" dirty="0"/>
              <a:t>Facility Staff</a:t>
            </a:r>
          </a:p>
        </p:txBody>
      </p:sp>
      <p:sp>
        <p:nvSpPr>
          <p:cNvPr id="15" name="TextBox 14">
            <a:extLst>
              <a:ext uri="{FF2B5EF4-FFF2-40B4-BE49-F238E27FC236}">
                <a16:creationId xmlns:a16="http://schemas.microsoft.com/office/drawing/2014/main" id="{02AB0F46-34E5-49A9-8BD3-50C913CD9FC2}"/>
              </a:ext>
            </a:extLst>
          </p:cNvPr>
          <p:cNvSpPr txBox="1"/>
          <p:nvPr/>
        </p:nvSpPr>
        <p:spPr>
          <a:xfrm>
            <a:off x="6894051" y="2515083"/>
            <a:ext cx="1573162" cy="400110"/>
          </a:xfrm>
          <a:prstGeom prst="rect">
            <a:avLst/>
          </a:prstGeom>
          <a:noFill/>
        </p:spPr>
        <p:txBody>
          <a:bodyPr wrap="square" rtlCol="0">
            <a:spAutoFit/>
          </a:bodyPr>
          <a:lstStyle/>
          <a:p>
            <a:r>
              <a:rPr lang="en-US" sz="2000" dirty="0"/>
              <a:t>Resident</a:t>
            </a:r>
          </a:p>
        </p:txBody>
      </p:sp>
      <p:sp>
        <p:nvSpPr>
          <p:cNvPr id="16" name="TextBox 15">
            <a:extLst>
              <a:ext uri="{FF2B5EF4-FFF2-40B4-BE49-F238E27FC236}">
                <a16:creationId xmlns:a16="http://schemas.microsoft.com/office/drawing/2014/main" id="{3E82145D-4C0E-4D8E-BADF-0243366D7B5B}"/>
              </a:ext>
            </a:extLst>
          </p:cNvPr>
          <p:cNvSpPr txBox="1"/>
          <p:nvPr/>
        </p:nvSpPr>
        <p:spPr>
          <a:xfrm>
            <a:off x="9229213" y="5322100"/>
            <a:ext cx="1258529" cy="400110"/>
          </a:xfrm>
          <a:prstGeom prst="rect">
            <a:avLst/>
          </a:prstGeom>
          <a:noFill/>
        </p:spPr>
        <p:txBody>
          <a:bodyPr wrap="square" rtlCol="0">
            <a:spAutoFit/>
          </a:bodyPr>
          <a:lstStyle/>
          <a:p>
            <a:r>
              <a:rPr lang="en-US" sz="2000" dirty="0"/>
              <a:t>Family</a:t>
            </a:r>
          </a:p>
        </p:txBody>
      </p:sp>
    </p:spTree>
    <p:extLst>
      <p:ext uri="{BB962C8B-B14F-4D97-AF65-F5344CB8AC3E}">
        <p14:creationId xmlns:p14="http://schemas.microsoft.com/office/powerpoint/2010/main" val="351888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73E7E2-327F-43C3-A747-D7C97545E807}"/>
              </a:ext>
            </a:extLst>
          </p:cNvPr>
          <p:cNvSpPr>
            <a:spLocks noGrp="1"/>
          </p:cNvSpPr>
          <p:nvPr>
            <p:ph type="title"/>
          </p:nvPr>
        </p:nvSpPr>
        <p:spPr/>
        <p:txBody>
          <a:bodyPr/>
          <a:lstStyle/>
          <a:p>
            <a:r>
              <a:rPr lang="en-US" b="1" dirty="0">
                <a:solidFill>
                  <a:schemeClr val="accent6">
                    <a:lumMod val="50000"/>
                  </a:schemeClr>
                </a:solidFill>
              </a:rPr>
              <a:t>Barriers</a:t>
            </a:r>
            <a:r>
              <a:rPr lang="en-US" b="1" dirty="0"/>
              <a:t> to Empowerment</a:t>
            </a:r>
          </a:p>
        </p:txBody>
      </p:sp>
      <p:sp>
        <p:nvSpPr>
          <p:cNvPr id="4" name="Speech Bubble: Rectangle with Corners Rounded 3">
            <a:extLst>
              <a:ext uri="{FF2B5EF4-FFF2-40B4-BE49-F238E27FC236}">
                <a16:creationId xmlns:a16="http://schemas.microsoft.com/office/drawing/2014/main" id="{1604F62E-4568-4914-957A-6BCC404ECDAA}"/>
              </a:ext>
            </a:extLst>
          </p:cNvPr>
          <p:cNvSpPr/>
          <p:nvPr/>
        </p:nvSpPr>
        <p:spPr>
          <a:xfrm rot="21250606">
            <a:off x="786283" y="1960081"/>
            <a:ext cx="1971105" cy="1572971"/>
          </a:xfrm>
          <a:prstGeom prst="wedgeRoundRectCallou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I’m afraid</a:t>
            </a:r>
          </a:p>
        </p:txBody>
      </p:sp>
      <p:sp>
        <p:nvSpPr>
          <p:cNvPr id="5" name="Speech Bubble: Rectangle with Corners Rounded 4">
            <a:extLst>
              <a:ext uri="{FF2B5EF4-FFF2-40B4-BE49-F238E27FC236}">
                <a16:creationId xmlns:a16="http://schemas.microsoft.com/office/drawing/2014/main" id="{DB789BDD-6D14-44CB-89F9-4D6A7075E4BE}"/>
              </a:ext>
            </a:extLst>
          </p:cNvPr>
          <p:cNvSpPr/>
          <p:nvPr/>
        </p:nvSpPr>
        <p:spPr>
          <a:xfrm>
            <a:off x="5524500" y="1774788"/>
            <a:ext cx="2768600" cy="1854200"/>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I don’t want to get anyone in trouble</a:t>
            </a:r>
          </a:p>
        </p:txBody>
      </p:sp>
      <p:sp>
        <p:nvSpPr>
          <p:cNvPr id="6" name="Speech Bubble: Oval 5">
            <a:extLst>
              <a:ext uri="{FF2B5EF4-FFF2-40B4-BE49-F238E27FC236}">
                <a16:creationId xmlns:a16="http://schemas.microsoft.com/office/drawing/2014/main" id="{B3071D99-D56D-4262-B92B-9C6F7C755150}"/>
              </a:ext>
            </a:extLst>
          </p:cNvPr>
          <p:cNvSpPr/>
          <p:nvPr/>
        </p:nvSpPr>
        <p:spPr>
          <a:xfrm rot="1246791">
            <a:off x="8824565" y="3743795"/>
            <a:ext cx="2490955" cy="196121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I don’t want them to think I’m difficult</a:t>
            </a:r>
          </a:p>
        </p:txBody>
      </p:sp>
      <p:sp>
        <p:nvSpPr>
          <p:cNvPr id="8" name="Speech Bubble: Rectangle 7">
            <a:extLst>
              <a:ext uri="{FF2B5EF4-FFF2-40B4-BE49-F238E27FC236}">
                <a16:creationId xmlns:a16="http://schemas.microsoft.com/office/drawing/2014/main" id="{1BC37F0A-866C-48BF-85F6-592CA557A2B2}"/>
              </a:ext>
            </a:extLst>
          </p:cNvPr>
          <p:cNvSpPr/>
          <p:nvPr/>
        </p:nvSpPr>
        <p:spPr>
          <a:xfrm>
            <a:off x="2832100" y="4228886"/>
            <a:ext cx="2324100" cy="1854200"/>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Last time I complained, staff were mean to me</a:t>
            </a:r>
          </a:p>
        </p:txBody>
      </p:sp>
    </p:spTree>
    <p:extLst>
      <p:ext uri="{BB962C8B-B14F-4D97-AF65-F5344CB8AC3E}">
        <p14:creationId xmlns:p14="http://schemas.microsoft.com/office/powerpoint/2010/main" val="153039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157F-6520-4CAE-8C1F-CEEAE3A04042}"/>
              </a:ext>
            </a:extLst>
          </p:cNvPr>
          <p:cNvSpPr>
            <a:spLocks noGrp="1"/>
          </p:cNvSpPr>
          <p:nvPr>
            <p:ph type="title"/>
          </p:nvPr>
        </p:nvSpPr>
        <p:spPr/>
        <p:txBody>
          <a:bodyPr/>
          <a:lstStyle/>
          <a:p>
            <a:r>
              <a:rPr lang="en-US" b="1" dirty="0"/>
              <a:t>Resident Experiences</a:t>
            </a:r>
          </a:p>
        </p:txBody>
      </p:sp>
      <p:sp>
        <p:nvSpPr>
          <p:cNvPr id="3" name="Content Placeholder 2">
            <a:extLst>
              <a:ext uri="{FF2B5EF4-FFF2-40B4-BE49-F238E27FC236}">
                <a16:creationId xmlns:a16="http://schemas.microsoft.com/office/drawing/2014/main" id="{051560D6-D160-41FD-B8DF-6F37FD5A00F4}"/>
              </a:ext>
            </a:extLst>
          </p:cNvPr>
          <p:cNvSpPr>
            <a:spLocks noGrp="1"/>
          </p:cNvSpPr>
          <p:nvPr>
            <p:ph idx="1"/>
          </p:nvPr>
        </p:nvSpPr>
        <p:spPr>
          <a:xfrm>
            <a:off x="609600" y="1524000"/>
            <a:ext cx="11355092" cy="4876800"/>
          </a:xfrm>
        </p:spPr>
        <p:txBody>
          <a:bodyPr/>
          <a:lstStyle/>
          <a:p>
            <a:pPr marL="0" indent="0">
              <a:buNone/>
            </a:pPr>
            <a:r>
              <a:rPr lang="en-US" dirty="0"/>
              <a:t>Video: </a:t>
            </a:r>
            <a:r>
              <a:rPr lang="en-US" dirty="0">
                <a:hlinkClick r:id="rId3"/>
              </a:rPr>
              <a:t>Voices Speak out Against Retaliation</a:t>
            </a:r>
            <a:endParaRPr lang="en-US" dirty="0"/>
          </a:p>
          <a:p>
            <a:endParaRPr lang="en-US" dirty="0"/>
          </a:p>
          <a:p>
            <a:pPr marL="0" indent="0">
              <a:buNone/>
            </a:pPr>
            <a:r>
              <a:rPr lang="en-US" dirty="0"/>
              <a:t>1. </a:t>
            </a:r>
            <a:r>
              <a:rPr lang="en-US"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What reasons are given for not reporting poor treatment or problems within the facility?</a:t>
            </a:r>
            <a:endParaRPr lang="en-US" dirty="0"/>
          </a:p>
          <a:p>
            <a:pPr marL="0" indent="0">
              <a:buNone/>
            </a:pPr>
            <a:endParaRPr lang="en-US" dirty="0"/>
          </a:p>
          <a:p>
            <a:pPr marL="0" indent="0">
              <a:buNone/>
            </a:pPr>
            <a:r>
              <a:rPr lang="en-US" dirty="0"/>
              <a:t>2. </a:t>
            </a:r>
            <a:r>
              <a:rPr lang="en-US"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What concerns or fears are brought up by the residents?</a:t>
            </a:r>
            <a:endParaRPr lang="en-US" dirty="0"/>
          </a:p>
          <a:p>
            <a:pPr marL="0" indent="0">
              <a:buNone/>
            </a:pPr>
            <a:endParaRPr lang="en-US" dirty="0"/>
          </a:p>
          <a:p>
            <a:pPr marL="0" indent="0">
              <a:buNone/>
            </a:pPr>
            <a:r>
              <a:rPr lang="en-US" dirty="0"/>
              <a:t>3. </a:t>
            </a:r>
            <a:r>
              <a:rPr lang="en-US"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What examples of retaliation did you hear from the video?</a:t>
            </a:r>
            <a:endParaRPr lang="en-US" dirty="0"/>
          </a:p>
          <a:p>
            <a:pPr marL="0" indent="0">
              <a:buNone/>
            </a:pPr>
            <a:endParaRPr lang="en-US" dirty="0"/>
          </a:p>
          <a:p>
            <a:pPr marL="0" indent="0">
              <a:buNone/>
            </a:pPr>
            <a:r>
              <a:rPr lang="en-US" dirty="0"/>
              <a:t>4. </a:t>
            </a:r>
            <a:r>
              <a:rPr lang="en-US" u="none" strike="noStrike" kern="0" spc="0" dirty="0">
                <a:effectLst/>
                <a:latin typeface="Helvetica" panose="020B0604020202020204" pitchFamily="34" charset="0"/>
                <a:ea typeface="Times New Roman" panose="02020603050405020304" pitchFamily="18" charset="0"/>
                <a:cs typeface="Times New Roman" panose="02020603050405020304" pitchFamily="18" charset="0"/>
              </a:rPr>
              <a:t>What examples to overcome the fear of retaliation are discussed in the video?</a:t>
            </a:r>
            <a:endParaRPr lang="en-US"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800" dirty="0"/>
          </a:p>
          <a:p>
            <a:endParaRPr lang="en-US" dirty="0"/>
          </a:p>
        </p:txBody>
      </p:sp>
    </p:spTree>
    <p:extLst>
      <p:ext uri="{BB962C8B-B14F-4D97-AF65-F5344CB8AC3E}">
        <p14:creationId xmlns:p14="http://schemas.microsoft.com/office/powerpoint/2010/main" val="121154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D14A-E55C-4D47-A433-552D61C26633}"/>
              </a:ext>
            </a:extLst>
          </p:cNvPr>
          <p:cNvSpPr>
            <a:spLocks noGrp="1"/>
          </p:cNvSpPr>
          <p:nvPr>
            <p:ph type="title"/>
          </p:nvPr>
        </p:nvSpPr>
        <p:spPr/>
        <p:txBody>
          <a:bodyPr/>
          <a:lstStyle/>
          <a:p>
            <a:r>
              <a:rPr lang="en-US" b="1" dirty="0"/>
              <a:t>Retaliation </a:t>
            </a:r>
          </a:p>
        </p:txBody>
      </p:sp>
      <p:sp>
        <p:nvSpPr>
          <p:cNvPr id="4" name="Rectangle: Rounded Corners 3">
            <a:extLst>
              <a:ext uri="{FF2B5EF4-FFF2-40B4-BE49-F238E27FC236}">
                <a16:creationId xmlns:a16="http://schemas.microsoft.com/office/drawing/2014/main" id="{1B25BA1B-B392-4C04-8040-664C84173D42}"/>
              </a:ext>
            </a:extLst>
          </p:cNvPr>
          <p:cNvSpPr/>
          <p:nvPr/>
        </p:nvSpPr>
        <p:spPr>
          <a:xfrm>
            <a:off x="501446" y="1661652"/>
            <a:ext cx="3834580" cy="44835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accent3">
                    <a:lumMod val="50000"/>
                  </a:schemeClr>
                </a:solidFill>
              </a:rPr>
              <a:t>Call lights not answered or delayed in being answered</a:t>
            </a:r>
          </a:p>
          <a:p>
            <a:pPr marL="285750" indent="-285750">
              <a:buFont typeface="Arial" panose="020B0604020202020204" pitchFamily="34" charset="0"/>
              <a:buChar char="•"/>
            </a:pPr>
            <a:endParaRPr lang="en-US" sz="2000" dirty="0">
              <a:solidFill>
                <a:schemeClr val="accent3">
                  <a:lumMod val="50000"/>
                </a:schemeClr>
              </a:solidFill>
            </a:endParaRPr>
          </a:p>
          <a:p>
            <a:pPr marL="285750" indent="-285750">
              <a:buFont typeface="Arial" panose="020B0604020202020204" pitchFamily="34" charset="0"/>
              <a:buChar char="•"/>
            </a:pPr>
            <a:r>
              <a:rPr lang="en-US" sz="2000" dirty="0">
                <a:solidFill>
                  <a:schemeClr val="accent3">
                    <a:lumMod val="50000"/>
                  </a:schemeClr>
                </a:solidFill>
              </a:rPr>
              <a:t>Staff ignoring resident requests for help</a:t>
            </a:r>
          </a:p>
          <a:p>
            <a:pPr marL="285750" indent="-285750">
              <a:buFont typeface="Arial" panose="020B0604020202020204" pitchFamily="34" charset="0"/>
              <a:buChar char="•"/>
            </a:pPr>
            <a:endParaRPr lang="en-US" sz="2000" dirty="0">
              <a:solidFill>
                <a:schemeClr val="accent3">
                  <a:lumMod val="50000"/>
                </a:schemeClr>
              </a:solidFill>
            </a:endParaRPr>
          </a:p>
          <a:p>
            <a:pPr marL="285750" indent="-285750">
              <a:buFont typeface="Arial" panose="020B0604020202020204" pitchFamily="34" charset="0"/>
              <a:buChar char="•"/>
            </a:pPr>
            <a:r>
              <a:rPr lang="en-US" sz="2000" dirty="0">
                <a:solidFill>
                  <a:schemeClr val="accent3">
                    <a:lumMod val="50000"/>
                  </a:schemeClr>
                </a:solidFill>
              </a:rPr>
              <a:t>Nurses withholding pain medication or late when distributing medication</a:t>
            </a:r>
          </a:p>
        </p:txBody>
      </p:sp>
      <p:sp>
        <p:nvSpPr>
          <p:cNvPr id="5" name="Rectangle: Rounded Corners 4">
            <a:extLst>
              <a:ext uri="{FF2B5EF4-FFF2-40B4-BE49-F238E27FC236}">
                <a16:creationId xmlns:a16="http://schemas.microsoft.com/office/drawing/2014/main" id="{6E040DA6-FC6D-46DB-B350-57265A568DFC}"/>
              </a:ext>
            </a:extLst>
          </p:cNvPr>
          <p:cNvSpPr/>
          <p:nvPr/>
        </p:nvSpPr>
        <p:spPr>
          <a:xfrm>
            <a:off x="7934634" y="1661652"/>
            <a:ext cx="4050889" cy="452038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3">
                    <a:lumMod val="50000"/>
                  </a:schemeClr>
                </a:solidFill>
              </a:rPr>
              <a:t>•  </a:t>
            </a:r>
            <a:r>
              <a:rPr lang="en-US" sz="2000" dirty="0">
                <a:solidFill>
                  <a:schemeClr val="accent3">
                    <a:lumMod val="50000"/>
                  </a:schemeClr>
                </a:solidFill>
              </a:rPr>
              <a:t>Rough care</a:t>
            </a:r>
          </a:p>
          <a:p>
            <a:endParaRPr lang="en-US" sz="2000" dirty="0">
              <a:solidFill>
                <a:schemeClr val="accent3">
                  <a:lumMod val="50000"/>
                </a:schemeClr>
              </a:solidFill>
            </a:endParaRPr>
          </a:p>
          <a:p>
            <a:r>
              <a:rPr lang="en-US" sz="2000" dirty="0">
                <a:solidFill>
                  <a:schemeClr val="accent3">
                    <a:lumMod val="50000"/>
                  </a:schemeClr>
                </a:solidFill>
              </a:rPr>
              <a:t>•  Abusive treatment</a:t>
            </a:r>
          </a:p>
          <a:p>
            <a:endParaRPr lang="en-US" sz="2000" dirty="0">
              <a:solidFill>
                <a:schemeClr val="accent3">
                  <a:lumMod val="50000"/>
                </a:schemeClr>
              </a:solidFill>
            </a:endParaRPr>
          </a:p>
          <a:p>
            <a:r>
              <a:rPr lang="en-US" sz="2000" dirty="0">
                <a:solidFill>
                  <a:schemeClr val="accent3">
                    <a:lumMod val="50000"/>
                  </a:schemeClr>
                </a:solidFill>
              </a:rPr>
              <a:t>•  Eviction</a:t>
            </a:r>
          </a:p>
          <a:p>
            <a:endParaRPr lang="en-US" sz="2000" dirty="0">
              <a:solidFill>
                <a:schemeClr val="accent3">
                  <a:lumMod val="50000"/>
                </a:schemeClr>
              </a:solidFill>
            </a:endParaRPr>
          </a:p>
          <a:p>
            <a:r>
              <a:rPr lang="en-US" sz="2000" dirty="0">
                <a:solidFill>
                  <a:schemeClr val="accent3">
                    <a:lumMod val="50000"/>
                  </a:schemeClr>
                </a:solidFill>
              </a:rPr>
              <a:t>•  Withholding food and water</a:t>
            </a:r>
          </a:p>
        </p:txBody>
      </p:sp>
      <p:pic>
        <p:nvPicPr>
          <p:cNvPr id="7" name="Picture 6">
            <a:extLst>
              <a:ext uri="{FF2B5EF4-FFF2-40B4-BE49-F238E27FC236}">
                <a16:creationId xmlns:a16="http://schemas.microsoft.com/office/drawing/2014/main" id="{09269D10-576C-4C12-95B7-857AB339200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2795950"/>
            <a:ext cx="3048000" cy="2033016"/>
          </a:xfrm>
          <a:prstGeom prst="rect">
            <a:avLst/>
          </a:prstGeom>
        </p:spPr>
      </p:pic>
    </p:spTree>
    <p:extLst>
      <p:ext uri="{BB962C8B-B14F-4D97-AF65-F5344CB8AC3E}">
        <p14:creationId xmlns:p14="http://schemas.microsoft.com/office/powerpoint/2010/main" val="164846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8B229-A340-442A-AB0B-692F68CC13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45688" y="978697"/>
            <a:ext cx="4500624" cy="2940189"/>
          </a:xfrm>
          <a:prstGeom prst="rect">
            <a:avLst/>
          </a:prstGeom>
        </p:spPr>
      </p:pic>
      <p:sp>
        <p:nvSpPr>
          <p:cNvPr id="2" name="Title 1">
            <a:extLst>
              <a:ext uri="{FF2B5EF4-FFF2-40B4-BE49-F238E27FC236}">
                <a16:creationId xmlns:a16="http://schemas.microsoft.com/office/drawing/2014/main" id="{71CB34AB-A36B-421D-8FBF-12D3A8F73D42}"/>
              </a:ext>
            </a:extLst>
          </p:cNvPr>
          <p:cNvSpPr>
            <a:spLocks noGrp="1"/>
          </p:cNvSpPr>
          <p:nvPr>
            <p:ph type="title"/>
          </p:nvPr>
        </p:nvSpPr>
        <p:spPr/>
        <p:txBody>
          <a:bodyPr/>
          <a:lstStyle/>
          <a:p>
            <a:r>
              <a:rPr lang="en-US" b="1" dirty="0"/>
              <a:t>Partnering with Residents for Self-Advocacy</a:t>
            </a:r>
          </a:p>
        </p:txBody>
      </p:sp>
      <p:sp>
        <p:nvSpPr>
          <p:cNvPr id="3" name="Content Placeholder 2">
            <a:extLst>
              <a:ext uri="{FF2B5EF4-FFF2-40B4-BE49-F238E27FC236}">
                <a16:creationId xmlns:a16="http://schemas.microsoft.com/office/drawing/2014/main" id="{701553EE-A951-41A3-96D0-C3136E0C14B4}"/>
              </a:ext>
            </a:extLst>
          </p:cNvPr>
          <p:cNvSpPr>
            <a:spLocks noGrp="1"/>
          </p:cNvSpPr>
          <p:nvPr>
            <p:ph idx="1"/>
          </p:nvPr>
        </p:nvSpPr>
        <p:spPr>
          <a:xfrm>
            <a:off x="609600" y="2205182"/>
            <a:ext cx="10972800" cy="4876800"/>
          </a:xfrm>
        </p:spPr>
        <p:txBody>
          <a:bodyPr/>
          <a:lstStyle/>
          <a:p>
            <a:pPr>
              <a:lnSpc>
                <a:spcPct val="150000"/>
              </a:lnSpc>
            </a:pPr>
            <a:r>
              <a:rPr lang="en-US" dirty="0"/>
              <a:t>Listen</a:t>
            </a:r>
          </a:p>
          <a:p>
            <a:pPr>
              <a:lnSpc>
                <a:spcPct val="150000"/>
              </a:lnSpc>
            </a:pPr>
            <a:r>
              <a:rPr lang="en-US" dirty="0"/>
              <a:t>Educate</a:t>
            </a:r>
          </a:p>
          <a:p>
            <a:pPr>
              <a:lnSpc>
                <a:spcPct val="150000"/>
              </a:lnSpc>
            </a:pPr>
            <a:r>
              <a:rPr lang="en-US" dirty="0"/>
              <a:t>Explain options</a:t>
            </a:r>
          </a:p>
          <a:p>
            <a:pPr>
              <a:lnSpc>
                <a:spcPct val="150000"/>
              </a:lnSpc>
            </a:pPr>
            <a:r>
              <a:rPr lang="en-US" dirty="0"/>
              <a:t>Encourage</a:t>
            </a:r>
          </a:p>
          <a:p>
            <a:pPr>
              <a:lnSpc>
                <a:spcPct val="150000"/>
              </a:lnSpc>
            </a:pPr>
            <a:r>
              <a:rPr lang="en-US" dirty="0"/>
              <a:t>Talk about who can help</a:t>
            </a:r>
          </a:p>
          <a:p>
            <a:pPr>
              <a:lnSpc>
                <a:spcPct val="150000"/>
              </a:lnSpc>
            </a:pPr>
            <a:r>
              <a:rPr lang="en-US" dirty="0"/>
              <a:t>Explain how to file a complaint</a:t>
            </a:r>
          </a:p>
          <a:p>
            <a:endParaRPr lang="en-US" dirty="0"/>
          </a:p>
        </p:txBody>
      </p:sp>
    </p:spTree>
    <p:extLst>
      <p:ext uri="{BB962C8B-B14F-4D97-AF65-F5344CB8AC3E}">
        <p14:creationId xmlns:p14="http://schemas.microsoft.com/office/powerpoint/2010/main" val="2990628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E91DD-437E-42B2-8526-108FCF7E8EBF}"/>
              </a:ext>
            </a:extLst>
          </p:cNvPr>
          <p:cNvSpPr>
            <a:spLocks noGrp="1"/>
          </p:cNvSpPr>
          <p:nvPr>
            <p:ph idx="1"/>
          </p:nvPr>
        </p:nvSpPr>
        <p:spPr>
          <a:xfrm>
            <a:off x="609600" y="771896"/>
            <a:ext cx="10972800" cy="5705104"/>
          </a:xfrm>
        </p:spPr>
        <p:txBody>
          <a:bodyPr/>
          <a:lstStyle/>
          <a:p>
            <a:pPr marL="0" indent="0">
              <a:buNone/>
            </a:pPr>
            <a:r>
              <a:rPr lang="en-US" dirty="0"/>
              <a:t>Resident Rights and Empowerment </a:t>
            </a:r>
            <a:r>
              <a:rPr lang="en-US" sz="2400" i="1"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video</a:t>
            </a:r>
            <a:r>
              <a:rPr lang="en-US" sz="24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3DE7D33A-C49F-439E-993D-6BAF673962E4}"/>
              </a:ext>
            </a:extLst>
          </p:cNvPr>
          <p:cNvPicPr>
            <a:picLocks noChangeAspect="1"/>
          </p:cNvPicPr>
          <p:nvPr/>
        </p:nvPicPr>
        <p:blipFill rotWithShape="1">
          <a:blip r:embed="rId4"/>
          <a:srcRect l="5000" t="18918" r="67175" b="27056"/>
          <a:stretch/>
        </p:blipFill>
        <p:spPr>
          <a:xfrm>
            <a:off x="1425040" y="1588020"/>
            <a:ext cx="8952688" cy="4888980"/>
          </a:xfrm>
          <a:prstGeom prst="rect">
            <a:avLst/>
          </a:prstGeom>
        </p:spPr>
      </p:pic>
    </p:spTree>
    <p:extLst>
      <p:ext uri="{BB962C8B-B14F-4D97-AF65-F5344CB8AC3E}">
        <p14:creationId xmlns:p14="http://schemas.microsoft.com/office/powerpoint/2010/main" val="3175610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E0A0F-1A6C-40DA-AC23-37CFF49E185E}"/>
              </a:ext>
            </a:extLst>
          </p:cNvPr>
          <p:cNvSpPr>
            <a:spLocks noGrp="1"/>
          </p:cNvSpPr>
          <p:nvPr>
            <p:ph type="title"/>
          </p:nvPr>
        </p:nvSpPr>
        <p:spPr/>
        <p:txBody>
          <a:bodyPr/>
          <a:lstStyle/>
          <a:p>
            <a:r>
              <a:rPr lang="en-US" dirty="0"/>
              <a:t>Resident Assessments and Care Plans</a:t>
            </a:r>
          </a:p>
        </p:txBody>
      </p:sp>
      <p:sp>
        <p:nvSpPr>
          <p:cNvPr id="5" name="Text Placeholder 4">
            <a:extLst>
              <a:ext uri="{FF2B5EF4-FFF2-40B4-BE49-F238E27FC236}">
                <a16:creationId xmlns:a16="http://schemas.microsoft.com/office/drawing/2014/main" id="{EFC95B93-541A-4470-8093-78868175350B}"/>
              </a:ext>
            </a:extLst>
          </p:cNvPr>
          <p:cNvSpPr>
            <a:spLocks noGrp="1"/>
          </p:cNvSpPr>
          <p:nvPr>
            <p:ph type="body" idx="1"/>
          </p:nvPr>
        </p:nvSpPr>
        <p:spPr/>
        <p:txBody>
          <a:bodyPr/>
          <a:lstStyle/>
          <a:p>
            <a:r>
              <a:rPr lang="en-US" dirty="0"/>
              <a:t>Section 6</a:t>
            </a:r>
          </a:p>
        </p:txBody>
      </p:sp>
    </p:spTree>
    <p:extLst>
      <p:ext uri="{BB962C8B-B14F-4D97-AF65-F5344CB8AC3E}">
        <p14:creationId xmlns:p14="http://schemas.microsoft.com/office/powerpoint/2010/main" val="353891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6317-3BF3-421A-B219-51343AC66A5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23A71E7-DC6B-4849-ADBA-02AFA1EBFE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209" y="410817"/>
            <a:ext cx="11171581" cy="6284015"/>
          </a:xfrm>
        </p:spPr>
      </p:pic>
    </p:spTree>
    <p:extLst>
      <p:ext uri="{BB962C8B-B14F-4D97-AF65-F5344CB8AC3E}">
        <p14:creationId xmlns:p14="http://schemas.microsoft.com/office/powerpoint/2010/main" val="3771570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EE029-331B-4D54-9F8B-546437ECBD23}"/>
              </a:ext>
            </a:extLst>
          </p:cNvPr>
          <p:cNvSpPr>
            <a:spLocks noGrp="1"/>
          </p:cNvSpPr>
          <p:nvPr>
            <p:ph type="title"/>
          </p:nvPr>
        </p:nvSpPr>
        <p:spPr/>
        <p:txBody>
          <a:bodyPr/>
          <a:lstStyle/>
          <a:p>
            <a:r>
              <a:rPr lang="en-US" b="1" dirty="0"/>
              <a:t>The Minimum Data Set Assessment (MDS)</a:t>
            </a:r>
          </a:p>
        </p:txBody>
      </p:sp>
      <p:graphicFrame>
        <p:nvGraphicFramePr>
          <p:cNvPr id="2" name="Diagram 1">
            <a:extLst>
              <a:ext uri="{FF2B5EF4-FFF2-40B4-BE49-F238E27FC236}">
                <a16:creationId xmlns:a16="http://schemas.microsoft.com/office/drawing/2014/main" id="{8A108F08-CA9A-49C5-9554-2F3A7E52BEEB}"/>
              </a:ext>
            </a:extLst>
          </p:cNvPr>
          <p:cNvGraphicFramePr/>
          <p:nvPr>
            <p:extLst>
              <p:ext uri="{D42A27DB-BD31-4B8C-83A1-F6EECF244321}">
                <p14:modId xmlns:p14="http://schemas.microsoft.com/office/powerpoint/2010/main" val="396979865"/>
              </p:ext>
            </p:extLst>
          </p:nvPr>
        </p:nvGraphicFramePr>
        <p:xfrm>
          <a:off x="609600" y="1663700"/>
          <a:ext cx="8699500" cy="5075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39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EF60-C740-4855-AE04-7D9BAF593D53}"/>
              </a:ext>
            </a:extLst>
          </p:cNvPr>
          <p:cNvSpPr>
            <a:spLocks noGrp="1"/>
          </p:cNvSpPr>
          <p:nvPr>
            <p:ph type="title"/>
          </p:nvPr>
        </p:nvSpPr>
        <p:spPr/>
        <p:txBody>
          <a:bodyPr>
            <a:normAutofit fontScale="90000"/>
          </a:bodyPr>
          <a:lstStyle/>
          <a:p>
            <a:br>
              <a:rPr lang="en-US" dirty="0"/>
            </a:br>
            <a:r>
              <a:rPr lang="en-US" b="1" dirty="0"/>
              <a:t>How Often are Residents Assessed?</a:t>
            </a:r>
            <a:br>
              <a:rPr lang="en-US" b="1" dirty="0"/>
            </a:br>
            <a:endParaRPr lang="en-US" b="1" dirty="0"/>
          </a:p>
        </p:txBody>
      </p:sp>
      <p:sp>
        <p:nvSpPr>
          <p:cNvPr id="3" name="Content Placeholder 2">
            <a:extLst>
              <a:ext uri="{FF2B5EF4-FFF2-40B4-BE49-F238E27FC236}">
                <a16:creationId xmlns:a16="http://schemas.microsoft.com/office/drawing/2014/main" id="{51E050CA-F404-476E-A8FA-3B2DD72AD3F2}"/>
              </a:ext>
            </a:extLst>
          </p:cNvPr>
          <p:cNvSpPr>
            <a:spLocks noGrp="1"/>
          </p:cNvSpPr>
          <p:nvPr>
            <p:ph idx="1"/>
          </p:nvPr>
        </p:nvSpPr>
        <p:spPr/>
        <p:txBody>
          <a:bodyPr/>
          <a:lstStyle/>
          <a:p>
            <a:pPr>
              <a:lnSpc>
                <a:spcPct val="150000"/>
              </a:lnSpc>
            </a:pPr>
            <a:r>
              <a:rPr lang="en-US" dirty="0"/>
              <a:t>At the time of </a:t>
            </a:r>
            <a:r>
              <a:rPr lang="en-US"/>
              <a:t>admission </a:t>
            </a:r>
            <a:endParaRPr lang="en-US" dirty="0"/>
          </a:p>
          <a:p>
            <a:pPr>
              <a:lnSpc>
                <a:spcPct val="150000"/>
              </a:lnSpc>
            </a:pPr>
            <a:r>
              <a:rPr lang="en-US" dirty="0"/>
              <a:t>When readmitted following hospitalization</a:t>
            </a:r>
          </a:p>
          <a:p>
            <a:pPr>
              <a:lnSpc>
                <a:spcPct val="150000"/>
              </a:lnSpc>
            </a:pPr>
            <a:r>
              <a:rPr lang="en-US" dirty="0"/>
              <a:t>Quarterly</a:t>
            </a:r>
          </a:p>
          <a:p>
            <a:pPr>
              <a:lnSpc>
                <a:spcPct val="150000"/>
              </a:lnSpc>
            </a:pPr>
            <a:r>
              <a:rPr lang="en-US" dirty="0"/>
              <a:t>Annually</a:t>
            </a:r>
          </a:p>
          <a:p>
            <a:pPr>
              <a:lnSpc>
                <a:spcPct val="150000"/>
              </a:lnSpc>
            </a:pPr>
            <a:r>
              <a:rPr lang="en-US" dirty="0"/>
              <a:t>After a significant change in condition</a:t>
            </a:r>
          </a:p>
          <a:p>
            <a:pPr>
              <a:lnSpc>
                <a:spcPct val="150000"/>
              </a:lnSpc>
            </a:pPr>
            <a:r>
              <a:rPr lang="en-US" dirty="0"/>
              <a:t>When a significant change to a prior assessment needs to be made</a:t>
            </a:r>
          </a:p>
          <a:p>
            <a:pPr>
              <a:lnSpc>
                <a:spcPct val="150000"/>
              </a:lnSpc>
            </a:pPr>
            <a:r>
              <a:rPr lang="en-US" dirty="0"/>
              <a:t>At the time of discharge</a:t>
            </a:r>
          </a:p>
          <a:p>
            <a:endParaRPr lang="en-US" dirty="0"/>
          </a:p>
        </p:txBody>
      </p:sp>
      <p:pic>
        <p:nvPicPr>
          <p:cNvPr id="5" name="Picture 4">
            <a:extLst>
              <a:ext uri="{FF2B5EF4-FFF2-40B4-BE49-F238E27FC236}">
                <a16:creationId xmlns:a16="http://schemas.microsoft.com/office/drawing/2014/main" id="{6AAA1F5B-09C5-41A8-8A32-EC1BC7C9BE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99218" y="1418977"/>
            <a:ext cx="4398818" cy="2749261"/>
          </a:xfrm>
          <a:prstGeom prst="rect">
            <a:avLst/>
          </a:prstGeom>
        </p:spPr>
      </p:pic>
    </p:spTree>
    <p:extLst>
      <p:ext uri="{BB962C8B-B14F-4D97-AF65-F5344CB8AC3E}">
        <p14:creationId xmlns:p14="http://schemas.microsoft.com/office/powerpoint/2010/main" val="767169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59F5-B485-4F37-9F6D-0EA76697EB85}"/>
              </a:ext>
            </a:extLst>
          </p:cNvPr>
          <p:cNvSpPr>
            <a:spLocks noGrp="1"/>
          </p:cNvSpPr>
          <p:nvPr>
            <p:ph type="title"/>
          </p:nvPr>
        </p:nvSpPr>
        <p:spPr/>
        <p:txBody>
          <a:bodyPr/>
          <a:lstStyle/>
          <a:p>
            <a:r>
              <a:rPr lang="en-US" b="1" dirty="0"/>
              <a:t>What is Your Role in an Assessment?</a:t>
            </a:r>
          </a:p>
        </p:txBody>
      </p:sp>
      <p:sp>
        <p:nvSpPr>
          <p:cNvPr id="3" name="Content Placeholder 2">
            <a:extLst>
              <a:ext uri="{FF2B5EF4-FFF2-40B4-BE49-F238E27FC236}">
                <a16:creationId xmlns:a16="http://schemas.microsoft.com/office/drawing/2014/main" id="{092FAF54-90B8-44C7-B625-C7DCC55E2EEF}"/>
              </a:ext>
            </a:extLst>
          </p:cNvPr>
          <p:cNvSpPr>
            <a:spLocks noGrp="1"/>
          </p:cNvSpPr>
          <p:nvPr>
            <p:ph idx="1"/>
          </p:nvPr>
        </p:nvSpPr>
        <p:spPr>
          <a:xfrm>
            <a:off x="609600" y="2182090"/>
            <a:ext cx="10972800" cy="4876800"/>
          </a:xfrm>
        </p:spPr>
        <p:txBody>
          <a:bodyPr/>
          <a:lstStyle/>
          <a:p>
            <a:r>
              <a:rPr lang="en-US" dirty="0"/>
              <a:t>Suggest residents prepare</a:t>
            </a:r>
          </a:p>
          <a:p>
            <a:endParaRPr lang="en-US" dirty="0"/>
          </a:p>
          <a:p>
            <a:r>
              <a:rPr lang="en-US" dirty="0"/>
              <a:t>Remind residents that they can make requests</a:t>
            </a:r>
          </a:p>
          <a:p>
            <a:endParaRPr lang="en-US" dirty="0"/>
          </a:p>
          <a:p>
            <a:r>
              <a:rPr lang="en-US" dirty="0"/>
              <a:t>Help residents resolve any issues </a:t>
            </a:r>
            <a:r>
              <a:rPr lang="en-US" dirty="0">
                <a:solidFill>
                  <a:srgbClr val="002060"/>
                </a:solidFill>
              </a:rPr>
              <a:t>related </a:t>
            </a:r>
          </a:p>
          <a:p>
            <a:pPr marL="0" indent="0">
              <a:buNone/>
            </a:pPr>
            <a:r>
              <a:rPr lang="en-US" dirty="0">
                <a:solidFill>
                  <a:srgbClr val="002060"/>
                </a:solidFill>
              </a:rPr>
              <a:t>  to assessment interview procedures</a:t>
            </a:r>
          </a:p>
          <a:p>
            <a:endParaRPr lang="en-US" dirty="0"/>
          </a:p>
        </p:txBody>
      </p:sp>
      <p:pic>
        <p:nvPicPr>
          <p:cNvPr id="7" name="Picture 6">
            <a:extLst>
              <a:ext uri="{FF2B5EF4-FFF2-40B4-BE49-F238E27FC236}">
                <a16:creationId xmlns:a16="http://schemas.microsoft.com/office/drawing/2014/main" id="{1BF4CA62-C302-4BF3-AE5C-778A1031A9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9220" y="3700703"/>
            <a:ext cx="4453180" cy="2765445"/>
          </a:xfrm>
          <a:prstGeom prst="rect">
            <a:avLst/>
          </a:prstGeom>
        </p:spPr>
      </p:pic>
    </p:spTree>
    <p:extLst>
      <p:ext uri="{BB962C8B-B14F-4D97-AF65-F5344CB8AC3E}">
        <p14:creationId xmlns:p14="http://schemas.microsoft.com/office/powerpoint/2010/main" val="54374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389BD-63DE-4194-A118-04918624B7A1}"/>
              </a:ext>
            </a:extLst>
          </p:cNvPr>
          <p:cNvSpPr>
            <a:spLocks noGrp="1"/>
          </p:cNvSpPr>
          <p:nvPr>
            <p:ph idx="1"/>
          </p:nvPr>
        </p:nvSpPr>
        <p:spPr>
          <a:xfrm>
            <a:off x="609600" y="4830287"/>
            <a:ext cx="10972800" cy="4876800"/>
          </a:xfrm>
        </p:spPr>
        <p:txBody>
          <a:bodyPr/>
          <a:lstStyle/>
          <a:p>
            <a:pPr>
              <a:lnSpc>
                <a:spcPct val="150000"/>
              </a:lnSpc>
            </a:pPr>
            <a:r>
              <a:rPr lang="en-US" dirty="0"/>
              <a:t>The initial goals of the resident</a:t>
            </a:r>
          </a:p>
          <a:p>
            <a:pPr>
              <a:lnSpc>
                <a:spcPct val="150000"/>
              </a:lnSpc>
            </a:pPr>
            <a:r>
              <a:rPr lang="en-US" dirty="0"/>
              <a:t>A summary of the resident’s medications and dietary instructions</a:t>
            </a:r>
          </a:p>
          <a:p>
            <a:pPr>
              <a:lnSpc>
                <a:spcPct val="150000"/>
              </a:lnSpc>
            </a:pPr>
            <a:r>
              <a:rPr lang="en-US" dirty="0"/>
              <a:t>Any services and treatments to be administered by the facility</a:t>
            </a:r>
          </a:p>
          <a:p>
            <a:endParaRPr lang="en-US" dirty="0"/>
          </a:p>
        </p:txBody>
      </p:sp>
      <p:pic>
        <p:nvPicPr>
          <p:cNvPr id="5" name="Picture 4">
            <a:extLst>
              <a:ext uri="{FF2B5EF4-FFF2-40B4-BE49-F238E27FC236}">
                <a16:creationId xmlns:a16="http://schemas.microsoft.com/office/drawing/2014/main" id="{A743F7E0-C684-4DAA-ABE9-4EEB9B6CD0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55076" y="454396"/>
            <a:ext cx="5681848" cy="3787899"/>
          </a:xfrm>
          <a:prstGeom prst="rect">
            <a:avLst/>
          </a:prstGeom>
        </p:spPr>
      </p:pic>
    </p:spTree>
    <p:extLst>
      <p:ext uri="{BB962C8B-B14F-4D97-AF65-F5344CB8AC3E}">
        <p14:creationId xmlns:p14="http://schemas.microsoft.com/office/powerpoint/2010/main" val="3667935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C9B86306-EFA4-4EF2-A3DA-969F88E8102D}"/>
              </a:ext>
            </a:extLst>
          </p:cNvPr>
          <p:cNvGraphicFramePr/>
          <p:nvPr>
            <p:extLst>
              <p:ext uri="{D42A27DB-BD31-4B8C-83A1-F6EECF244321}">
                <p14:modId xmlns:p14="http://schemas.microsoft.com/office/powerpoint/2010/main" val="1002938010"/>
              </p:ext>
            </p:extLst>
          </p:nvPr>
        </p:nvGraphicFramePr>
        <p:xfrm>
          <a:off x="-1745674" y="391886"/>
          <a:ext cx="11400312" cy="646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Rounded Corners 20">
            <a:extLst>
              <a:ext uri="{FF2B5EF4-FFF2-40B4-BE49-F238E27FC236}">
                <a16:creationId xmlns:a16="http://schemas.microsoft.com/office/drawing/2014/main" id="{CA84612D-92B7-4FE4-AC14-18ADC267CA16}"/>
              </a:ext>
            </a:extLst>
          </p:cNvPr>
          <p:cNvSpPr/>
          <p:nvPr/>
        </p:nvSpPr>
        <p:spPr>
          <a:xfrm>
            <a:off x="8763482" y="2546033"/>
            <a:ext cx="2669946" cy="17659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Care Plan</a:t>
            </a:r>
          </a:p>
        </p:txBody>
      </p:sp>
      <p:sp>
        <p:nvSpPr>
          <p:cNvPr id="27" name="Equals 26">
            <a:extLst>
              <a:ext uri="{FF2B5EF4-FFF2-40B4-BE49-F238E27FC236}">
                <a16:creationId xmlns:a16="http://schemas.microsoft.com/office/drawing/2014/main" id="{A2F05258-1A2A-4601-883A-8C3D56B20C0D}"/>
              </a:ext>
            </a:extLst>
          </p:cNvPr>
          <p:cNvSpPr/>
          <p:nvPr/>
        </p:nvSpPr>
        <p:spPr>
          <a:xfrm>
            <a:off x="7600208" y="3167743"/>
            <a:ext cx="914400" cy="914400"/>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3905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3D38B-BFFD-473A-B843-38DC3A75D2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8100" y="410924"/>
            <a:ext cx="7073900" cy="3536950"/>
          </a:xfrm>
          <a:prstGeom prst="rect">
            <a:avLst/>
          </a:prstGeom>
        </p:spPr>
      </p:pic>
      <p:sp>
        <p:nvSpPr>
          <p:cNvPr id="3" name="Content Placeholder 2">
            <a:extLst>
              <a:ext uri="{FF2B5EF4-FFF2-40B4-BE49-F238E27FC236}">
                <a16:creationId xmlns:a16="http://schemas.microsoft.com/office/drawing/2014/main" id="{07B27904-FF0D-41FE-9B1E-F16DD2497DBC}"/>
              </a:ext>
            </a:extLst>
          </p:cNvPr>
          <p:cNvSpPr>
            <a:spLocks noGrp="1"/>
          </p:cNvSpPr>
          <p:nvPr>
            <p:ph idx="1"/>
          </p:nvPr>
        </p:nvSpPr>
        <p:spPr>
          <a:xfrm>
            <a:off x="383969" y="2336800"/>
            <a:ext cx="10972800" cy="5205021"/>
          </a:xfrm>
        </p:spPr>
        <p:txBody>
          <a:bodyPr/>
          <a:lstStyle/>
          <a:p>
            <a:pPr>
              <a:lnSpc>
                <a:spcPct val="150000"/>
              </a:lnSpc>
            </a:pPr>
            <a:r>
              <a:rPr lang="en-US" dirty="0"/>
              <a:t>Individualized</a:t>
            </a:r>
          </a:p>
          <a:p>
            <a:pPr>
              <a:lnSpc>
                <a:spcPct val="150000"/>
              </a:lnSpc>
            </a:pPr>
            <a:r>
              <a:rPr lang="en-US" dirty="0"/>
              <a:t>Specific</a:t>
            </a:r>
          </a:p>
          <a:p>
            <a:pPr>
              <a:lnSpc>
                <a:spcPct val="150000"/>
              </a:lnSpc>
            </a:pPr>
            <a:r>
              <a:rPr lang="en-US" dirty="0"/>
              <a:t>Comprehensive</a:t>
            </a:r>
          </a:p>
          <a:p>
            <a:pPr>
              <a:lnSpc>
                <a:spcPct val="150000"/>
              </a:lnSpc>
            </a:pPr>
            <a:r>
              <a:rPr lang="en-US" dirty="0"/>
              <a:t>Written in a language everyone can understand</a:t>
            </a:r>
          </a:p>
          <a:p>
            <a:pPr>
              <a:lnSpc>
                <a:spcPct val="150000"/>
              </a:lnSpc>
            </a:pPr>
            <a:r>
              <a:rPr lang="en-US" dirty="0"/>
              <a:t>Reflective of the resident’s concerns, preferences, and goals</a:t>
            </a:r>
          </a:p>
          <a:p>
            <a:pPr>
              <a:lnSpc>
                <a:spcPct val="150000"/>
              </a:lnSpc>
            </a:pPr>
            <a:r>
              <a:rPr lang="en-US" dirty="0"/>
              <a:t>Supportive of the resident’s well-being, abilities, and rights</a:t>
            </a:r>
          </a:p>
          <a:p>
            <a:pPr>
              <a:lnSpc>
                <a:spcPct val="150000"/>
              </a:lnSpc>
            </a:pPr>
            <a:r>
              <a:rPr lang="en-US" dirty="0"/>
              <a:t>Accessible to staff providing supports and services</a:t>
            </a:r>
          </a:p>
          <a:p>
            <a:endParaRPr lang="en-US" dirty="0"/>
          </a:p>
        </p:txBody>
      </p:sp>
      <p:sp>
        <p:nvSpPr>
          <p:cNvPr id="5" name="Title 1">
            <a:extLst>
              <a:ext uri="{FF2B5EF4-FFF2-40B4-BE49-F238E27FC236}">
                <a16:creationId xmlns:a16="http://schemas.microsoft.com/office/drawing/2014/main" id="{BF14154D-B382-4647-9D2A-AEFF0C692F91}"/>
              </a:ext>
            </a:extLst>
          </p:cNvPr>
          <p:cNvSpPr>
            <a:spLocks noGrp="1"/>
          </p:cNvSpPr>
          <p:nvPr>
            <p:ph type="title"/>
          </p:nvPr>
        </p:nvSpPr>
        <p:spPr>
          <a:xfrm>
            <a:off x="383969" y="1104423"/>
            <a:ext cx="10972800" cy="990600"/>
          </a:xfrm>
        </p:spPr>
        <p:txBody>
          <a:bodyPr/>
          <a:lstStyle/>
          <a:p>
            <a:r>
              <a:rPr lang="en-US" b="1" dirty="0"/>
              <a:t>Care Plan</a:t>
            </a:r>
          </a:p>
        </p:txBody>
      </p:sp>
    </p:spTree>
    <p:extLst>
      <p:ext uri="{BB962C8B-B14F-4D97-AF65-F5344CB8AC3E}">
        <p14:creationId xmlns:p14="http://schemas.microsoft.com/office/powerpoint/2010/main" val="3765680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E780-A006-4488-8C85-E4BEE7650DE0}"/>
              </a:ext>
            </a:extLst>
          </p:cNvPr>
          <p:cNvSpPr>
            <a:spLocks noGrp="1"/>
          </p:cNvSpPr>
          <p:nvPr>
            <p:ph type="title"/>
          </p:nvPr>
        </p:nvSpPr>
        <p:spPr/>
        <p:txBody>
          <a:bodyPr/>
          <a:lstStyle/>
          <a:p>
            <a:r>
              <a:rPr lang="en-US" b="1" dirty="0"/>
              <a:t>Care Planning Rights</a:t>
            </a:r>
          </a:p>
        </p:txBody>
      </p:sp>
      <p:sp>
        <p:nvSpPr>
          <p:cNvPr id="3" name="Content Placeholder 2">
            <a:extLst>
              <a:ext uri="{FF2B5EF4-FFF2-40B4-BE49-F238E27FC236}">
                <a16:creationId xmlns:a16="http://schemas.microsoft.com/office/drawing/2014/main" id="{02E66CAC-9DBD-4BCD-B4D6-675E9866ADE3}"/>
              </a:ext>
            </a:extLst>
          </p:cNvPr>
          <p:cNvSpPr>
            <a:spLocks noGrp="1"/>
          </p:cNvSpPr>
          <p:nvPr>
            <p:ph idx="1"/>
          </p:nvPr>
        </p:nvSpPr>
        <p:spPr/>
        <p:txBody>
          <a:bodyPr/>
          <a:lstStyle/>
          <a:p>
            <a:pPr>
              <a:lnSpc>
                <a:spcPct val="150000"/>
              </a:lnSpc>
            </a:pPr>
            <a:r>
              <a:rPr lang="en-US" dirty="0"/>
              <a:t>Participate in the planning process</a:t>
            </a:r>
          </a:p>
          <a:p>
            <a:pPr>
              <a:lnSpc>
                <a:spcPct val="150000"/>
              </a:lnSpc>
            </a:pPr>
            <a:r>
              <a:rPr lang="en-US" dirty="0"/>
              <a:t>Identify individuals or roles to be included in the planning process</a:t>
            </a:r>
          </a:p>
          <a:p>
            <a:pPr>
              <a:lnSpc>
                <a:spcPct val="150000"/>
              </a:lnSpc>
            </a:pPr>
            <a:r>
              <a:rPr lang="en-US" dirty="0"/>
              <a:t>Request a care plan meeting </a:t>
            </a:r>
          </a:p>
          <a:p>
            <a:pPr>
              <a:lnSpc>
                <a:spcPct val="150000"/>
              </a:lnSpc>
            </a:pPr>
            <a:r>
              <a:rPr lang="en-US" dirty="0"/>
              <a:t>Request revisions to the care plan</a:t>
            </a:r>
          </a:p>
          <a:p>
            <a:pPr>
              <a:lnSpc>
                <a:spcPct val="150000"/>
              </a:lnSpc>
            </a:pPr>
            <a:r>
              <a:rPr lang="en-US" dirty="0"/>
              <a:t>Participate in </a:t>
            </a:r>
            <a:r>
              <a:rPr lang="en-US" dirty="0">
                <a:solidFill>
                  <a:srgbClr val="002060"/>
                </a:solidFill>
              </a:rPr>
              <a:t>establishing</a:t>
            </a:r>
            <a:r>
              <a:rPr lang="en-US" dirty="0"/>
              <a:t> goals and outcomes of care</a:t>
            </a:r>
          </a:p>
          <a:p>
            <a:pPr>
              <a:lnSpc>
                <a:spcPct val="150000"/>
              </a:lnSpc>
            </a:pPr>
            <a:r>
              <a:rPr lang="en-US" dirty="0"/>
              <a:t>Participate in all factors related to the effectiveness of the care plan</a:t>
            </a:r>
          </a:p>
        </p:txBody>
      </p:sp>
    </p:spTree>
    <p:extLst>
      <p:ext uri="{BB962C8B-B14F-4D97-AF65-F5344CB8AC3E}">
        <p14:creationId xmlns:p14="http://schemas.microsoft.com/office/powerpoint/2010/main" val="2125522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453E0-C5B3-4ABA-AB30-085A2CFF68F0}"/>
              </a:ext>
            </a:extLst>
          </p:cNvPr>
          <p:cNvSpPr>
            <a:spLocks noGrp="1"/>
          </p:cNvSpPr>
          <p:nvPr>
            <p:ph idx="1"/>
          </p:nvPr>
        </p:nvSpPr>
        <p:spPr>
          <a:xfrm>
            <a:off x="609600" y="3785260"/>
            <a:ext cx="10972800" cy="4876800"/>
          </a:xfrm>
        </p:spPr>
        <p:txBody>
          <a:bodyPr/>
          <a:lstStyle/>
          <a:p>
            <a:pPr>
              <a:lnSpc>
                <a:spcPct val="150000"/>
              </a:lnSpc>
            </a:pPr>
            <a:r>
              <a:rPr lang="en-US" dirty="0"/>
              <a:t>Be informed, in advance, of changes to the plan of care</a:t>
            </a:r>
          </a:p>
          <a:p>
            <a:pPr>
              <a:lnSpc>
                <a:spcPct val="150000"/>
              </a:lnSpc>
            </a:pPr>
            <a:r>
              <a:rPr lang="en-US" dirty="0"/>
              <a:t>Receive the services and/or items included in the plan of care</a:t>
            </a:r>
          </a:p>
          <a:p>
            <a:pPr>
              <a:lnSpc>
                <a:spcPct val="150000"/>
              </a:lnSpc>
            </a:pPr>
            <a:r>
              <a:rPr lang="en-US" dirty="0"/>
              <a:t>See and have a copy of the care plan</a:t>
            </a:r>
          </a:p>
          <a:p>
            <a:pPr>
              <a:lnSpc>
                <a:spcPct val="150000"/>
              </a:lnSpc>
            </a:pPr>
            <a:r>
              <a:rPr lang="en-US" dirty="0"/>
              <a:t>Sign the care plan after significant changes have been made</a:t>
            </a:r>
          </a:p>
          <a:p>
            <a:endParaRPr lang="en-US" dirty="0"/>
          </a:p>
        </p:txBody>
      </p:sp>
      <p:pic>
        <p:nvPicPr>
          <p:cNvPr id="5" name="Picture 4">
            <a:extLst>
              <a:ext uri="{FF2B5EF4-FFF2-40B4-BE49-F238E27FC236}">
                <a16:creationId xmlns:a16="http://schemas.microsoft.com/office/drawing/2014/main" id="{967FD7D0-B331-488D-AAE2-FF61439460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99459" y="435739"/>
            <a:ext cx="5761264" cy="3242558"/>
          </a:xfrm>
          <a:prstGeom prst="rect">
            <a:avLst/>
          </a:prstGeom>
        </p:spPr>
      </p:pic>
    </p:spTree>
    <p:extLst>
      <p:ext uri="{BB962C8B-B14F-4D97-AF65-F5344CB8AC3E}">
        <p14:creationId xmlns:p14="http://schemas.microsoft.com/office/powerpoint/2010/main" val="847683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0A968054-96CA-4759-BA23-3176F3A7FEC9}"/>
              </a:ext>
            </a:extLst>
          </p:cNvPr>
          <p:cNvSpPr/>
          <p:nvPr/>
        </p:nvSpPr>
        <p:spPr>
          <a:xfrm>
            <a:off x="4522519" y="489626"/>
            <a:ext cx="3146962" cy="2422566"/>
          </a:xfrm>
          <a:prstGeom prst="irregularSeal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Every 3 months</a:t>
            </a:r>
          </a:p>
        </p:txBody>
      </p:sp>
      <p:sp>
        <p:nvSpPr>
          <p:cNvPr id="11" name="Title 1">
            <a:extLst>
              <a:ext uri="{FF2B5EF4-FFF2-40B4-BE49-F238E27FC236}">
                <a16:creationId xmlns:a16="http://schemas.microsoft.com/office/drawing/2014/main" id="{0F49B415-4B47-40E6-9B86-6C9BFE579751}"/>
              </a:ext>
            </a:extLst>
          </p:cNvPr>
          <p:cNvSpPr>
            <a:spLocks noGrp="1"/>
          </p:cNvSpPr>
          <p:nvPr>
            <p:ph type="title"/>
          </p:nvPr>
        </p:nvSpPr>
        <p:spPr>
          <a:xfrm>
            <a:off x="609600" y="533400"/>
            <a:ext cx="10972800" cy="990600"/>
          </a:xfrm>
        </p:spPr>
        <p:txBody>
          <a:bodyPr/>
          <a:lstStyle/>
          <a:p>
            <a:r>
              <a:rPr lang="en-US" b="1" dirty="0"/>
              <a:t>Care Plan Meeting</a:t>
            </a:r>
          </a:p>
        </p:txBody>
      </p:sp>
      <p:pic>
        <p:nvPicPr>
          <p:cNvPr id="17" name="Content Placeholder 16">
            <a:extLst>
              <a:ext uri="{FF2B5EF4-FFF2-40B4-BE49-F238E27FC236}">
                <a16:creationId xmlns:a16="http://schemas.microsoft.com/office/drawing/2014/main" id="{381783A8-31EE-4D78-8022-079757A4EDF5}"/>
              </a:ext>
            </a:extLst>
          </p:cNvPr>
          <p:cNvPicPr>
            <a:picLocks noGrp="1" noChangeAspect="1"/>
          </p:cNvPicPr>
          <p:nvPr>
            <p:ph idx="1"/>
          </p:nvPr>
        </p:nvPicPr>
        <p:blipFill rotWithShape="1">
          <a:blip r:embed="rId3"/>
          <a:srcRect l="2389" t="18119" r="64341" b="21501"/>
          <a:stretch/>
        </p:blipFill>
        <p:spPr>
          <a:xfrm>
            <a:off x="2363690" y="2993752"/>
            <a:ext cx="6964579" cy="3554934"/>
          </a:xfrm>
        </p:spPr>
      </p:pic>
      <p:sp>
        <p:nvSpPr>
          <p:cNvPr id="9" name="Explosion: 14 Points 8">
            <a:extLst>
              <a:ext uri="{FF2B5EF4-FFF2-40B4-BE49-F238E27FC236}">
                <a16:creationId xmlns:a16="http://schemas.microsoft.com/office/drawing/2014/main" id="{B36E51B7-8DF0-4F52-9A5A-27649597032E}"/>
              </a:ext>
            </a:extLst>
          </p:cNvPr>
          <p:cNvSpPr/>
          <p:nvPr/>
        </p:nvSpPr>
        <p:spPr>
          <a:xfrm rot="584148">
            <a:off x="8273337" y="649594"/>
            <a:ext cx="3325092" cy="3114305"/>
          </a:xfrm>
          <a:prstGeom prst="irregularSeal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rgbClr val="002060"/>
                </a:solidFill>
                <a:effectLst>
                  <a:outerShdw blurRad="38100" dist="19050" dir="2700000" algn="tl" rotWithShape="0">
                    <a:srgbClr val="002060">
                      <a:alpha val="40000"/>
                    </a:srgbClr>
                  </a:outerShdw>
                </a:effectLst>
                <a:latin typeface="Arial"/>
              </a:rPr>
              <a:t>After a significant change</a:t>
            </a:r>
            <a:endParaRPr lang="en-US" dirty="0"/>
          </a:p>
        </p:txBody>
      </p:sp>
      <p:sp>
        <p:nvSpPr>
          <p:cNvPr id="4" name="Explosion: 14 Points 3">
            <a:extLst>
              <a:ext uri="{FF2B5EF4-FFF2-40B4-BE49-F238E27FC236}">
                <a16:creationId xmlns:a16="http://schemas.microsoft.com/office/drawing/2014/main" id="{22BE6F24-AC22-4370-AAD3-4D3C4B536796}"/>
              </a:ext>
            </a:extLst>
          </p:cNvPr>
          <p:cNvSpPr/>
          <p:nvPr/>
        </p:nvSpPr>
        <p:spPr>
          <a:xfrm rot="21083240">
            <a:off x="1025239" y="1752864"/>
            <a:ext cx="2133600" cy="2208811"/>
          </a:xfrm>
          <a:prstGeom prst="irregularSeal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Arial"/>
                <a:ea typeface="+mn-ea"/>
                <a:cs typeface="+mn-cs"/>
              </a:rPr>
              <a:t>21 days</a:t>
            </a:r>
            <a:endParaRPr lang="en-US" sz="2400" dirty="0">
              <a:solidFill>
                <a:srgbClr val="000000"/>
              </a:solidFill>
            </a:endParaRPr>
          </a:p>
        </p:txBody>
      </p:sp>
    </p:spTree>
    <p:extLst>
      <p:ext uri="{BB962C8B-B14F-4D97-AF65-F5344CB8AC3E}">
        <p14:creationId xmlns:p14="http://schemas.microsoft.com/office/powerpoint/2010/main" val="1198447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5464-DFC1-4575-BE4C-973AF91548D9}"/>
              </a:ext>
            </a:extLst>
          </p:cNvPr>
          <p:cNvSpPr>
            <a:spLocks noGrp="1"/>
          </p:cNvSpPr>
          <p:nvPr>
            <p:ph type="title"/>
          </p:nvPr>
        </p:nvSpPr>
        <p:spPr/>
        <p:txBody>
          <a:bodyPr>
            <a:normAutofit fontScale="90000"/>
          </a:bodyPr>
          <a:lstStyle/>
          <a:p>
            <a:r>
              <a:rPr lang="en-US" b="1" dirty="0"/>
              <a:t>Person-Centered Planning in Home and Community-Based Services (HCBS)</a:t>
            </a:r>
          </a:p>
        </p:txBody>
      </p:sp>
      <p:sp>
        <p:nvSpPr>
          <p:cNvPr id="3" name="Content Placeholder 2">
            <a:extLst>
              <a:ext uri="{FF2B5EF4-FFF2-40B4-BE49-F238E27FC236}">
                <a16:creationId xmlns:a16="http://schemas.microsoft.com/office/drawing/2014/main" id="{7A7AFB58-A4DB-46C3-B162-2E75A083560E}"/>
              </a:ext>
            </a:extLst>
          </p:cNvPr>
          <p:cNvSpPr>
            <a:spLocks noGrp="1"/>
          </p:cNvSpPr>
          <p:nvPr>
            <p:ph idx="1"/>
          </p:nvPr>
        </p:nvSpPr>
        <p:spPr/>
        <p:txBody>
          <a:bodyPr/>
          <a:lstStyle/>
          <a:p>
            <a:r>
              <a:rPr lang="en-US" dirty="0"/>
              <a:t>The HCBS Rule applies to all settings in which an HCBS recipient lives or receives the HCBS services, including residential care communities that accept Medicaid coverage for services. </a:t>
            </a:r>
          </a:p>
          <a:p>
            <a:pPr marL="0" indent="0">
              <a:buNone/>
            </a:pPr>
            <a:endParaRPr lang="en-US" dirty="0"/>
          </a:p>
          <a:p>
            <a:r>
              <a:rPr lang="en-US" dirty="0"/>
              <a:t>Similar to federal nursing facility requirements for assessment and care planning, the HCBS Rule requires the development of a person-centered service plan that is developed using a person-centered planning process driven by the individual receiving services. </a:t>
            </a:r>
          </a:p>
          <a:p>
            <a:endParaRPr lang="en-US" dirty="0"/>
          </a:p>
          <a:p>
            <a:r>
              <a:rPr lang="en-US" dirty="0"/>
              <a:t>Choices for services and living options are discussed, and the individual can request meetings to update/change their choices. Additionally, the information provided should be in plain language that is accessible to the individual. </a:t>
            </a:r>
          </a:p>
        </p:txBody>
      </p:sp>
    </p:spTree>
    <p:extLst>
      <p:ext uri="{BB962C8B-B14F-4D97-AF65-F5344CB8AC3E}">
        <p14:creationId xmlns:p14="http://schemas.microsoft.com/office/powerpoint/2010/main" val="199323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Today’s Agenda</a:t>
            </a:r>
          </a:p>
        </p:txBody>
      </p:sp>
      <p:sp>
        <p:nvSpPr>
          <p:cNvPr id="5" name="Content Placeholder 4"/>
          <p:cNvSpPr>
            <a:spLocks noGrp="1"/>
          </p:cNvSpPr>
          <p:nvPr>
            <p:ph idx="1"/>
          </p:nvPr>
        </p:nvSpPr>
        <p:spPr>
          <a:xfrm>
            <a:off x="609600" y="1363022"/>
            <a:ext cx="10972800" cy="5285751"/>
          </a:xfrm>
        </p:spPr>
        <p:txBody>
          <a:bodyPr/>
          <a:lstStyle/>
          <a:p>
            <a:pPr marL="0" indent="0">
              <a:lnSpc>
                <a:spcPct val="150000"/>
              </a:lnSpc>
              <a:spcBef>
                <a:spcPts val="0"/>
              </a:spcBef>
              <a:buNone/>
            </a:pPr>
            <a:r>
              <a:rPr lang="en-US" dirty="0"/>
              <a:t>Section 1:	Welcome and Introduction (15 minutes)</a:t>
            </a:r>
          </a:p>
          <a:p>
            <a:pPr marL="0" indent="0">
              <a:lnSpc>
                <a:spcPct val="150000"/>
              </a:lnSpc>
              <a:spcBef>
                <a:spcPts val="0"/>
              </a:spcBef>
              <a:buNone/>
            </a:pPr>
            <a:r>
              <a:rPr lang="en-US" dirty="0"/>
              <a:t>Section 2:	Person-Centered Care (60 minutes)</a:t>
            </a:r>
          </a:p>
          <a:p>
            <a:pPr marL="0" indent="0">
              <a:lnSpc>
                <a:spcPct val="150000"/>
              </a:lnSpc>
              <a:spcBef>
                <a:spcPts val="0"/>
              </a:spcBef>
              <a:buNone/>
            </a:pPr>
            <a:r>
              <a:rPr lang="en-US" dirty="0"/>
              <a:t>Section 3:	Decision Making (30 minutes)</a:t>
            </a:r>
          </a:p>
          <a:p>
            <a:pPr marL="0" indent="0">
              <a:lnSpc>
                <a:spcPct val="150000"/>
              </a:lnSpc>
              <a:spcBef>
                <a:spcPts val="0"/>
              </a:spcBef>
              <a:buNone/>
            </a:pPr>
            <a:r>
              <a:rPr lang="en-US" dirty="0"/>
              <a:t>Section 4:	Advanced Planning and Third-Party Decision-Makers (20 minutes)</a:t>
            </a:r>
          </a:p>
          <a:p>
            <a:pPr marL="0" indent="0">
              <a:lnSpc>
                <a:spcPct val="150000"/>
              </a:lnSpc>
              <a:spcBef>
                <a:spcPts val="0"/>
              </a:spcBef>
              <a:buNone/>
            </a:pPr>
            <a:r>
              <a:rPr lang="en-US" b="1" dirty="0">
                <a:solidFill>
                  <a:schemeClr val="accent1"/>
                </a:solidFill>
              </a:rPr>
              <a:t>-----BREAK----- (10-15 minutes)</a:t>
            </a:r>
          </a:p>
          <a:p>
            <a:pPr marL="0" indent="0">
              <a:lnSpc>
                <a:spcPct val="150000"/>
              </a:lnSpc>
              <a:spcBef>
                <a:spcPts val="0"/>
              </a:spcBef>
              <a:buNone/>
            </a:pPr>
            <a:r>
              <a:rPr lang="en-US" dirty="0"/>
              <a:t>Section 5:	Empowerment (30 minutes)</a:t>
            </a:r>
          </a:p>
          <a:p>
            <a:pPr marL="0" indent="0">
              <a:lnSpc>
                <a:spcPct val="150000"/>
              </a:lnSpc>
              <a:spcBef>
                <a:spcPts val="0"/>
              </a:spcBef>
              <a:buNone/>
            </a:pPr>
            <a:r>
              <a:rPr lang="en-US" dirty="0"/>
              <a:t>Section 6:	Resident Assessments and Care Plans (30 minutes)</a:t>
            </a:r>
          </a:p>
          <a:p>
            <a:pPr marL="0" marR="0" lvl="0" indent="0" algn="l" defTabSz="914400" rtl="0" eaLnBrk="1" fontAlgn="base" latinLnBrk="0" hangingPunct="1">
              <a:lnSpc>
                <a:spcPct val="150000"/>
              </a:lnSpc>
              <a:spcBef>
                <a:spcPct val="20000"/>
              </a:spcBef>
              <a:spcAft>
                <a:spcPct val="0"/>
              </a:spcAft>
              <a:buClr>
                <a:srgbClr val="8AB833"/>
              </a:buClr>
              <a:buSzPct val="85000"/>
              <a:buFont typeface="Arial" pitchFamily="127" charset="0"/>
              <a:buNone/>
              <a:tabLst/>
              <a:defRPr/>
            </a:pPr>
            <a:r>
              <a:rPr kumimoji="0" lang="en-US" b="0" i="0" u="none" strike="noStrike" kern="1200" cap="none" spc="0" normalizeH="0" baseline="0" noProof="0" dirty="0">
                <a:ln>
                  <a:noFill/>
                </a:ln>
                <a:solidFill>
                  <a:srgbClr val="002060"/>
                </a:solidFill>
                <a:effectLst/>
                <a:uLnTx/>
                <a:uFillTx/>
                <a:latin typeface="Arial"/>
                <a:ea typeface="ＭＳ Ｐゴシック" pitchFamily="127" charset="-128"/>
              </a:rPr>
              <a:t>Section 7:	Resident Councils and Family Councils (15 minutes)</a:t>
            </a:r>
          </a:p>
          <a:p>
            <a:pPr marL="0" marR="0" lvl="0" indent="0" algn="l" defTabSz="914400" rtl="0" eaLnBrk="1" fontAlgn="base" latinLnBrk="0" hangingPunct="1">
              <a:lnSpc>
                <a:spcPct val="150000"/>
              </a:lnSpc>
              <a:spcBef>
                <a:spcPct val="20000"/>
              </a:spcBef>
              <a:spcAft>
                <a:spcPct val="0"/>
              </a:spcAft>
              <a:buClr>
                <a:srgbClr val="8AB833"/>
              </a:buClr>
              <a:buSzPct val="85000"/>
              <a:buNone/>
              <a:tabLst/>
              <a:defRPr/>
            </a:pPr>
            <a:r>
              <a:rPr kumimoji="0" lang="en-US" b="0" i="0" u="none" strike="noStrike" kern="1200" cap="none" spc="0" normalizeH="0" baseline="0" noProof="0" dirty="0">
                <a:ln>
                  <a:noFill/>
                </a:ln>
                <a:solidFill>
                  <a:srgbClr val="002060"/>
                </a:solidFill>
                <a:effectLst/>
                <a:uLnTx/>
                <a:uFillTx/>
                <a:latin typeface="Arial"/>
                <a:ea typeface="ＭＳ Ｐゴシック" pitchFamily="127" charset="-128"/>
              </a:rPr>
              <a:t>Section 8:	Conclusion (15 minutes)</a:t>
            </a:r>
          </a:p>
        </p:txBody>
      </p:sp>
    </p:spTree>
    <p:extLst>
      <p:ext uri="{BB962C8B-B14F-4D97-AF65-F5344CB8AC3E}">
        <p14:creationId xmlns:p14="http://schemas.microsoft.com/office/powerpoint/2010/main" val="83369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77C37-1905-4565-8E8E-752A8C645F2C}"/>
              </a:ext>
            </a:extLst>
          </p:cNvPr>
          <p:cNvSpPr>
            <a:spLocks noGrp="1"/>
          </p:cNvSpPr>
          <p:nvPr>
            <p:ph idx="1"/>
          </p:nvPr>
        </p:nvSpPr>
        <p:spPr>
          <a:xfrm>
            <a:off x="609600" y="721425"/>
            <a:ext cx="10972800" cy="5869379"/>
          </a:xfrm>
        </p:spPr>
        <p:txBody>
          <a:bodyPr/>
          <a:lstStyle/>
          <a:p>
            <a:pPr marL="0" indent="0">
              <a:buNone/>
            </a:pPr>
            <a:r>
              <a:rPr lang="en-US" sz="2400" i="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Person-Centered Care: Care Plans</a:t>
            </a:r>
            <a:endParaRPr lang="en-US" dirty="0"/>
          </a:p>
        </p:txBody>
      </p:sp>
      <p:pic>
        <p:nvPicPr>
          <p:cNvPr id="5" name="Picture 4">
            <a:extLst>
              <a:ext uri="{FF2B5EF4-FFF2-40B4-BE49-F238E27FC236}">
                <a16:creationId xmlns:a16="http://schemas.microsoft.com/office/drawing/2014/main" id="{FE28467E-D390-4BE1-BAA9-A8064ED6A3A1}"/>
              </a:ext>
            </a:extLst>
          </p:cNvPr>
          <p:cNvPicPr>
            <a:picLocks noChangeAspect="1"/>
          </p:cNvPicPr>
          <p:nvPr/>
        </p:nvPicPr>
        <p:blipFill rotWithShape="1">
          <a:blip r:embed="rId4"/>
          <a:srcRect l="2630" t="17879" r="64253" b="20822"/>
          <a:stretch/>
        </p:blipFill>
        <p:spPr>
          <a:xfrm>
            <a:off x="1624603" y="1641764"/>
            <a:ext cx="8942794" cy="4655512"/>
          </a:xfrm>
          <a:prstGeom prst="rect">
            <a:avLst/>
          </a:prstGeom>
        </p:spPr>
      </p:pic>
    </p:spTree>
    <p:extLst>
      <p:ext uri="{BB962C8B-B14F-4D97-AF65-F5344CB8AC3E}">
        <p14:creationId xmlns:p14="http://schemas.microsoft.com/office/powerpoint/2010/main" val="438811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C90E-471A-4FF3-8654-C00DE11F1FBE}"/>
              </a:ext>
            </a:extLst>
          </p:cNvPr>
          <p:cNvSpPr>
            <a:spLocks noGrp="1"/>
          </p:cNvSpPr>
          <p:nvPr>
            <p:ph type="title"/>
          </p:nvPr>
        </p:nvSpPr>
        <p:spPr/>
        <p:txBody>
          <a:bodyPr/>
          <a:lstStyle/>
          <a:p>
            <a:r>
              <a:rPr lang="en-US" b="1" dirty="0"/>
              <a:t>Key Care Plan Meeting Participants</a:t>
            </a:r>
          </a:p>
        </p:txBody>
      </p:sp>
      <p:sp>
        <p:nvSpPr>
          <p:cNvPr id="3" name="Content Placeholder 2">
            <a:extLst>
              <a:ext uri="{FF2B5EF4-FFF2-40B4-BE49-F238E27FC236}">
                <a16:creationId xmlns:a16="http://schemas.microsoft.com/office/drawing/2014/main" id="{4282DB24-A203-4119-A1C4-1DF7540BA5E4}"/>
              </a:ext>
            </a:extLst>
          </p:cNvPr>
          <p:cNvSpPr>
            <a:spLocks noGrp="1"/>
          </p:cNvSpPr>
          <p:nvPr>
            <p:ph idx="1"/>
          </p:nvPr>
        </p:nvSpPr>
        <p:spPr/>
        <p:txBody>
          <a:bodyPr numCol="2"/>
          <a:lstStyle/>
          <a:p>
            <a:pPr>
              <a:lnSpc>
                <a:spcPct val="150000"/>
              </a:lnSpc>
            </a:pPr>
            <a:r>
              <a:rPr lang="en-US" dirty="0"/>
              <a:t>Care Plan Coordinator</a:t>
            </a:r>
          </a:p>
          <a:p>
            <a:pPr>
              <a:lnSpc>
                <a:spcPct val="150000"/>
              </a:lnSpc>
            </a:pPr>
            <a:r>
              <a:rPr lang="en-US" dirty="0"/>
              <a:t>Resident</a:t>
            </a:r>
          </a:p>
          <a:p>
            <a:pPr>
              <a:lnSpc>
                <a:spcPct val="150000"/>
              </a:lnSpc>
            </a:pPr>
            <a:r>
              <a:rPr lang="en-US" dirty="0"/>
              <a:t>Resident’s representative</a:t>
            </a:r>
          </a:p>
          <a:p>
            <a:pPr>
              <a:lnSpc>
                <a:spcPct val="150000"/>
              </a:lnSpc>
            </a:pPr>
            <a:r>
              <a:rPr lang="en-US" dirty="0"/>
              <a:t>Physician(s)</a:t>
            </a:r>
          </a:p>
          <a:p>
            <a:pPr>
              <a:lnSpc>
                <a:spcPct val="150000"/>
              </a:lnSpc>
            </a:pPr>
            <a:r>
              <a:rPr lang="en-US" dirty="0"/>
              <a:t>Nursing staff</a:t>
            </a:r>
          </a:p>
          <a:p>
            <a:pPr>
              <a:lnSpc>
                <a:spcPct val="150000"/>
              </a:lnSpc>
            </a:pPr>
            <a:r>
              <a:rPr lang="en-US" dirty="0"/>
              <a:t>Dietary staff</a:t>
            </a:r>
          </a:p>
          <a:p>
            <a:pPr marL="0" indent="0">
              <a:lnSpc>
                <a:spcPct val="150000"/>
              </a:lnSpc>
              <a:buNone/>
            </a:pPr>
            <a:endParaRPr lang="en-US" dirty="0"/>
          </a:p>
          <a:p>
            <a:pPr>
              <a:lnSpc>
                <a:spcPct val="150000"/>
              </a:lnSpc>
            </a:pPr>
            <a:r>
              <a:rPr lang="en-US" dirty="0"/>
              <a:t>Therapy staff</a:t>
            </a:r>
          </a:p>
          <a:p>
            <a:pPr>
              <a:lnSpc>
                <a:spcPct val="150000"/>
              </a:lnSpc>
            </a:pPr>
            <a:r>
              <a:rPr lang="en-US" dirty="0"/>
              <a:t>Social services staff</a:t>
            </a:r>
          </a:p>
          <a:p>
            <a:pPr>
              <a:lnSpc>
                <a:spcPct val="150000"/>
              </a:lnSpc>
            </a:pPr>
            <a:r>
              <a:rPr lang="en-US" dirty="0"/>
              <a:t>Activities staff</a:t>
            </a:r>
          </a:p>
          <a:p>
            <a:pPr>
              <a:lnSpc>
                <a:spcPct val="150000"/>
              </a:lnSpc>
            </a:pPr>
            <a:r>
              <a:rPr lang="en-US" dirty="0"/>
              <a:t>Anyone else invited by the resident (e.g., family members, representative of the Office)</a:t>
            </a:r>
          </a:p>
          <a:p>
            <a:endParaRPr lang="en-US" dirty="0"/>
          </a:p>
        </p:txBody>
      </p:sp>
    </p:spTree>
    <p:extLst>
      <p:ext uri="{BB962C8B-B14F-4D97-AF65-F5344CB8AC3E}">
        <p14:creationId xmlns:p14="http://schemas.microsoft.com/office/powerpoint/2010/main" val="1765364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0987-F474-4692-A412-8EAAF5FF5CF5}"/>
              </a:ext>
            </a:extLst>
          </p:cNvPr>
          <p:cNvSpPr>
            <a:spLocks noGrp="1"/>
          </p:cNvSpPr>
          <p:nvPr>
            <p:ph type="title"/>
          </p:nvPr>
        </p:nvSpPr>
        <p:spPr/>
        <p:txBody>
          <a:bodyPr/>
          <a:lstStyle/>
          <a:p>
            <a:r>
              <a:rPr lang="en-US" b="1" dirty="0"/>
              <a:t>What is Discussed at the Care Plan Meeting?</a:t>
            </a:r>
          </a:p>
        </p:txBody>
      </p:sp>
      <p:sp>
        <p:nvSpPr>
          <p:cNvPr id="3" name="Content Placeholder 2">
            <a:extLst>
              <a:ext uri="{FF2B5EF4-FFF2-40B4-BE49-F238E27FC236}">
                <a16:creationId xmlns:a16="http://schemas.microsoft.com/office/drawing/2014/main" id="{619C2399-4E10-41E4-A055-55795E0AD4B3}"/>
              </a:ext>
            </a:extLst>
          </p:cNvPr>
          <p:cNvSpPr>
            <a:spLocks noGrp="1"/>
          </p:cNvSpPr>
          <p:nvPr>
            <p:ph idx="1"/>
          </p:nvPr>
        </p:nvSpPr>
        <p:spPr/>
        <p:txBody>
          <a:bodyPr numCol="2"/>
          <a:lstStyle/>
          <a:p>
            <a:pPr>
              <a:lnSpc>
                <a:spcPct val="150000"/>
              </a:lnSpc>
            </a:pPr>
            <a:r>
              <a:rPr lang="en-US" dirty="0"/>
              <a:t>Resident needs &amp; preferences</a:t>
            </a:r>
          </a:p>
          <a:p>
            <a:pPr>
              <a:lnSpc>
                <a:spcPct val="150000"/>
              </a:lnSpc>
            </a:pPr>
            <a:r>
              <a:rPr lang="en-US" dirty="0"/>
              <a:t>Supports and services</a:t>
            </a:r>
          </a:p>
          <a:p>
            <a:pPr>
              <a:lnSpc>
                <a:spcPct val="150000"/>
              </a:lnSpc>
            </a:pPr>
            <a:r>
              <a:rPr lang="en-US" dirty="0">
                <a:solidFill>
                  <a:srgbClr val="002060"/>
                </a:solidFill>
              </a:rPr>
              <a:t>Staff</a:t>
            </a:r>
            <a:r>
              <a:rPr lang="en-US" dirty="0"/>
              <a:t> responsible for providing supports and services</a:t>
            </a:r>
          </a:p>
          <a:p>
            <a:pPr>
              <a:lnSpc>
                <a:spcPct val="150000"/>
              </a:lnSpc>
            </a:pPr>
            <a:r>
              <a:rPr lang="en-US" dirty="0"/>
              <a:t>Resident’s preferred daily routines</a:t>
            </a:r>
          </a:p>
          <a:p>
            <a:pPr>
              <a:lnSpc>
                <a:spcPct val="150000"/>
              </a:lnSpc>
            </a:pPr>
            <a:endParaRPr lang="en-US" dirty="0"/>
          </a:p>
          <a:p>
            <a:pPr>
              <a:lnSpc>
                <a:spcPct val="150000"/>
              </a:lnSpc>
            </a:pPr>
            <a:endParaRPr lang="en-US" dirty="0"/>
          </a:p>
          <a:p>
            <a:pPr>
              <a:lnSpc>
                <a:spcPct val="150000"/>
              </a:lnSpc>
            </a:pPr>
            <a:r>
              <a:rPr lang="en-US" dirty="0"/>
              <a:t>Dietary preferences, concerns, &amp; needs</a:t>
            </a:r>
          </a:p>
          <a:p>
            <a:pPr>
              <a:lnSpc>
                <a:spcPct val="150000"/>
              </a:lnSpc>
            </a:pPr>
            <a:r>
              <a:rPr lang="en-US" dirty="0"/>
              <a:t>Resident’s preferred activities &amp; interests</a:t>
            </a:r>
          </a:p>
          <a:p>
            <a:pPr>
              <a:lnSpc>
                <a:spcPct val="150000"/>
              </a:lnSpc>
            </a:pPr>
            <a:r>
              <a:rPr lang="en-US" dirty="0"/>
              <a:t>Medication</a:t>
            </a:r>
          </a:p>
          <a:p>
            <a:pPr>
              <a:lnSpc>
                <a:spcPct val="150000"/>
              </a:lnSpc>
            </a:pPr>
            <a:r>
              <a:rPr lang="en-US" dirty="0"/>
              <a:t>Discharge goals</a:t>
            </a:r>
          </a:p>
          <a:p>
            <a:endParaRPr lang="en-US" dirty="0"/>
          </a:p>
        </p:txBody>
      </p:sp>
    </p:spTree>
    <p:extLst>
      <p:ext uri="{BB962C8B-B14F-4D97-AF65-F5344CB8AC3E}">
        <p14:creationId xmlns:p14="http://schemas.microsoft.com/office/powerpoint/2010/main" val="2182167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D95F-B67E-41B8-A883-3DAFB69FA067}"/>
              </a:ext>
            </a:extLst>
          </p:cNvPr>
          <p:cNvSpPr>
            <a:spLocks noGrp="1"/>
          </p:cNvSpPr>
          <p:nvPr>
            <p:ph type="title"/>
          </p:nvPr>
        </p:nvSpPr>
        <p:spPr/>
        <p:txBody>
          <a:bodyPr/>
          <a:lstStyle/>
          <a:p>
            <a:r>
              <a:rPr lang="en-US" b="1" dirty="0"/>
              <a:t>Preparing for the Care Plan Meeting</a:t>
            </a:r>
          </a:p>
        </p:txBody>
      </p:sp>
      <p:sp>
        <p:nvSpPr>
          <p:cNvPr id="3" name="Content Placeholder 2">
            <a:extLst>
              <a:ext uri="{FF2B5EF4-FFF2-40B4-BE49-F238E27FC236}">
                <a16:creationId xmlns:a16="http://schemas.microsoft.com/office/drawing/2014/main" id="{D5B17FF3-9610-438D-BBD5-312A8BADD90D}"/>
              </a:ext>
            </a:extLst>
          </p:cNvPr>
          <p:cNvSpPr>
            <a:spLocks noGrp="1"/>
          </p:cNvSpPr>
          <p:nvPr>
            <p:ph idx="1"/>
          </p:nvPr>
        </p:nvSpPr>
        <p:spPr>
          <a:xfrm>
            <a:off x="609600" y="1524000"/>
            <a:ext cx="10972800" cy="4876800"/>
          </a:xfrm>
        </p:spPr>
        <p:txBody>
          <a:bodyPr/>
          <a:lstStyle/>
          <a:p>
            <a:pPr>
              <a:lnSpc>
                <a:spcPct val="150000"/>
              </a:lnSpc>
            </a:pPr>
            <a:r>
              <a:rPr lang="en-US" dirty="0"/>
              <a:t>Is the meeting held at a time of day best for the resident?</a:t>
            </a:r>
          </a:p>
          <a:p>
            <a:pPr>
              <a:lnSpc>
                <a:spcPct val="150000"/>
              </a:lnSpc>
            </a:pPr>
            <a:r>
              <a:rPr lang="en-US" dirty="0"/>
              <a:t>Did the facility provide sufficient notice?</a:t>
            </a:r>
          </a:p>
          <a:p>
            <a:pPr>
              <a:lnSpc>
                <a:spcPct val="150000"/>
              </a:lnSpc>
            </a:pPr>
            <a:r>
              <a:rPr lang="en-US" dirty="0"/>
              <a:t>Does the scheduled meeting accommodate the resident and others the resident wants to attend?</a:t>
            </a:r>
          </a:p>
          <a:p>
            <a:pPr>
              <a:lnSpc>
                <a:spcPct val="150000"/>
              </a:lnSpc>
            </a:pPr>
            <a:r>
              <a:rPr lang="en-US" dirty="0"/>
              <a:t>Is there sufficient time to discuss all necessary information? </a:t>
            </a:r>
          </a:p>
          <a:p>
            <a:pPr marL="0" indent="0">
              <a:lnSpc>
                <a:spcPct val="150000"/>
              </a:lnSpc>
              <a:buNone/>
            </a:pPr>
            <a:endParaRPr lang="en-US" dirty="0"/>
          </a:p>
        </p:txBody>
      </p:sp>
      <p:sp>
        <p:nvSpPr>
          <p:cNvPr id="4" name="Rectangle 3">
            <a:extLst>
              <a:ext uri="{FF2B5EF4-FFF2-40B4-BE49-F238E27FC236}">
                <a16:creationId xmlns:a16="http://schemas.microsoft.com/office/drawing/2014/main" id="{5A1404C6-1F64-40B5-B2A9-EC3B5CCD73B4}"/>
              </a:ext>
            </a:extLst>
          </p:cNvPr>
          <p:cNvSpPr/>
          <p:nvPr/>
        </p:nvSpPr>
        <p:spPr>
          <a:xfrm>
            <a:off x="780979" y="5107090"/>
            <a:ext cx="1608133" cy="923330"/>
          </a:xfrm>
          <a:prstGeom prst="rect">
            <a:avLst/>
          </a:prstGeom>
          <a:noFill/>
        </p:spPr>
        <p:txBody>
          <a:bodyPr wrap="none" lIns="91440" tIns="45720" rIns="91440" bIns="45720">
            <a:spAutoFit/>
          </a:bodyPr>
          <a:lstStyle/>
          <a:p>
            <a:pPr algn="ctr"/>
            <a:r>
              <a:rPr lang="en-US" sz="5400" dirty="0">
                <a:ln w="0"/>
                <a:solidFill>
                  <a:srgbClr val="C00000"/>
                </a:solidFill>
                <a:effectLst>
                  <a:outerShdw blurRad="38100" dist="19050" dir="2700000" algn="tl" rotWithShape="0">
                    <a:schemeClr val="dk1">
                      <a:alpha val="40000"/>
                    </a:schemeClr>
                  </a:outerShdw>
                </a:effectLst>
              </a:rPr>
              <a:t>NO?</a:t>
            </a:r>
            <a:endParaRPr lang="en-US" sz="5400" b="0" cap="none" spc="0" dirty="0">
              <a:ln w="0"/>
              <a:solidFill>
                <a:srgbClr val="C00000"/>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14AD8013-D309-45D3-B4BC-49C788B5A16B}"/>
              </a:ext>
            </a:extLst>
          </p:cNvPr>
          <p:cNvSpPr/>
          <p:nvPr/>
        </p:nvSpPr>
        <p:spPr>
          <a:xfrm>
            <a:off x="3174888" y="5107090"/>
            <a:ext cx="330090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Speak up!</a:t>
            </a:r>
          </a:p>
        </p:txBody>
      </p:sp>
    </p:spTree>
    <p:extLst>
      <p:ext uri="{BB962C8B-B14F-4D97-AF65-F5344CB8AC3E}">
        <p14:creationId xmlns:p14="http://schemas.microsoft.com/office/powerpoint/2010/main" val="35466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7D7EB-8B32-4B24-AA00-8A759493703F}"/>
              </a:ext>
            </a:extLst>
          </p:cNvPr>
          <p:cNvSpPr>
            <a:spLocks noGrp="1"/>
          </p:cNvSpPr>
          <p:nvPr>
            <p:ph idx="1"/>
          </p:nvPr>
        </p:nvSpPr>
        <p:spPr>
          <a:xfrm>
            <a:off x="609600" y="3892138"/>
            <a:ext cx="10972800" cy="4876800"/>
          </a:xfrm>
        </p:spPr>
        <p:txBody>
          <a:bodyPr/>
          <a:lstStyle/>
          <a:p>
            <a:pPr>
              <a:lnSpc>
                <a:spcPct val="150000"/>
              </a:lnSpc>
            </a:pPr>
            <a:r>
              <a:rPr lang="en-US" dirty="0"/>
              <a:t>Offer to attend the care plan meeting</a:t>
            </a:r>
          </a:p>
          <a:p>
            <a:pPr>
              <a:lnSpc>
                <a:spcPct val="150000"/>
              </a:lnSpc>
            </a:pPr>
            <a:r>
              <a:rPr lang="en-US" dirty="0"/>
              <a:t>Discuss the resident’s expectations, concerns, &amp; goals</a:t>
            </a:r>
          </a:p>
          <a:p>
            <a:pPr>
              <a:lnSpc>
                <a:spcPct val="150000"/>
              </a:lnSpc>
            </a:pPr>
            <a:r>
              <a:rPr lang="en-US" dirty="0"/>
              <a:t>Discuss the LTCOP’s role</a:t>
            </a:r>
          </a:p>
          <a:p>
            <a:pPr>
              <a:lnSpc>
                <a:spcPct val="150000"/>
              </a:lnSpc>
            </a:pPr>
            <a:r>
              <a:rPr lang="en-US" dirty="0"/>
              <a:t>Prepare a list about what is important to the resident</a:t>
            </a:r>
          </a:p>
        </p:txBody>
      </p:sp>
      <p:pic>
        <p:nvPicPr>
          <p:cNvPr id="5" name="Picture 4">
            <a:extLst>
              <a:ext uri="{FF2B5EF4-FFF2-40B4-BE49-F238E27FC236}">
                <a16:creationId xmlns:a16="http://schemas.microsoft.com/office/drawing/2014/main" id="{455047E2-61CD-4BF8-AAFE-DE6A16E94E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3396" y="650223"/>
            <a:ext cx="4504360" cy="3004408"/>
          </a:xfrm>
          <a:prstGeom prst="rect">
            <a:avLst/>
          </a:prstGeom>
        </p:spPr>
      </p:pic>
    </p:spTree>
    <p:extLst>
      <p:ext uri="{BB962C8B-B14F-4D97-AF65-F5344CB8AC3E}">
        <p14:creationId xmlns:p14="http://schemas.microsoft.com/office/powerpoint/2010/main" val="3694972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11EF-2837-40A4-B12C-C98709B666EF}"/>
              </a:ext>
            </a:extLst>
          </p:cNvPr>
          <p:cNvSpPr>
            <a:spLocks noGrp="1"/>
          </p:cNvSpPr>
          <p:nvPr>
            <p:ph type="title"/>
          </p:nvPr>
        </p:nvSpPr>
        <p:spPr/>
        <p:txBody>
          <a:bodyPr/>
          <a:lstStyle/>
          <a:p>
            <a:r>
              <a:rPr lang="en-US" b="1" dirty="0"/>
              <a:t>During the Care Plan Meeting</a:t>
            </a:r>
          </a:p>
        </p:txBody>
      </p:sp>
      <p:sp>
        <p:nvSpPr>
          <p:cNvPr id="3" name="Content Placeholder 2">
            <a:extLst>
              <a:ext uri="{FF2B5EF4-FFF2-40B4-BE49-F238E27FC236}">
                <a16:creationId xmlns:a16="http://schemas.microsoft.com/office/drawing/2014/main" id="{12DAA3DB-2984-4033-B541-671D5AA8BBD4}"/>
              </a:ext>
            </a:extLst>
          </p:cNvPr>
          <p:cNvSpPr>
            <a:spLocks noGrp="1"/>
          </p:cNvSpPr>
          <p:nvPr>
            <p:ph idx="1"/>
          </p:nvPr>
        </p:nvSpPr>
        <p:spPr>
          <a:xfrm>
            <a:off x="609600" y="1506071"/>
            <a:ext cx="10972800" cy="4876800"/>
          </a:xfrm>
        </p:spPr>
        <p:txBody>
          <a:bodyPr/>
          <a:lstStyle/>
          <a:p>
            <a:pPr marL="0" indent="0">
              <a:lnSpc>
                <a:spcPct val="150000"/>
              </a:lnSpc>
              <a:buNone/>
            </a:pPr>
            <a:r>
              <a:rPr lang="en-US" dirty="0"/>
              <a:t>LTCOP advocacy ensures</a:t>
            </a:r>
          </a:p>
          <a:p>
            <a:pPr>
              <a:lnSpc>
                <a:spcPct val="150000"/>
              </a:lnSpc>
            </a:pPr>
            <a:r>
              <a:rPr lang="en-US" dirty="0">
                <a:solidFill>
                  <a:srgbClr val="002060"/>
                </a:solidFill>
              </a:rPr>
              <a:t>The resident has an opportunity to speak</a:t>
            </a:r>
          </a:p>
          <a:p>
            <a:pPr>
              <a:lnSpc>
                <a:spcPct val="150000"/>
              </a:lnSpc>
            </a:pPr>
            <a:r>
              <a:rPr lang="en-US" dirty="0">
                <a:solidFill>
                  <a:srgbClr val="002060"/>
                </a:solidFill>
              </a:rPr>
              <a:t>Resident’s questions are answered</a:t>
            </a:r>
          </a:p>
          <a:p>
            <a:pPr>
              <a:lnSpc>
                <a:spcPct val="150000"/>
              </a:lnSpc>
            </a:pPr>
            <a:r>
              <a:rPr lang="en-US" dirty="0">
                <a:solidFill>
                  <a:srgbClr val="002060"/>
                </a:solidFill>
              </a:rPr>
              <a:t>Preferences are addressed</a:t>
            </a:r>
          </a:p>
          <a:p>
            <a:pPr>
              <a:lnSpc>
                <a:spcPct val="150000"/>
              </a:lnSpc>
            </a:pPr>
            <a:r>
              <a:rPr lang="en-US" dirty="0">
                <a:solidFill>
                  <a:srgbClr val="002060"/>
                </a:solidFill>
              </a:rPr>
              <a:t>Supports and services options are discussed</a:t>
            </a:r>
          </a:p>
          <a:p>
            <a:pPr>
              <a:lnSpc>
                <a:spcPct val="150000"/>
              </a:lnSpc>
            </a:pPr>
            <a:r>
              <a:rPr lang="en-US" dirty="0">
                <a:solidFill>
                  <a:srgbClr val="002060"/>
                </a:solidFill>
              </a:rPr>
              <a:t>Resident understands and agrees with the care plan </a:t>
            </a:r>
          </a:p>
          <a:p>
            <a:pPr>
              <a:lnSpc>
                <a:spcPct val="150000"/>
              </a:lnSpc>
            </a:pPr>
            <a:r>
              <a:rPr lang="en-US" dirty="0">
                <a:solidFill>
                  <a:srgbClr val="002060"/>
                </a:solidFill>
              </a:rPr>
              <a:t>Resident receives a copy of the plan</a:t>
            </a:r>
          </a:p>
          <a:p>
            <a:pPr>
              <a:lnSpc>
                <a:spcPct val="150000"/>
              </a:lnSpc>
            </a:pPr>
            <a:r>
              <a:rPr lang="en-US" dirty="0">
                <a:solidFill>
                  <a:srgbClr val="002060"/>
                </a:solidFill>
              </a:rPr>
              <a:t>Knows who to talk to if there a</a:t>
            </a:r>
            <a:r>
              <a:rPr lang="en-US" dirty="0"/>
              <a:t>re changes to be made to the care plan</a:t>
            </a:r>
          </a:p>
          <a:p>
            <a:endParaRPr lang="en-US" dirty="0"/>
          </a:p>
        </p:txBody>
      </p:sp>
      <p:pic>
        <p:nvPicPr>
          <p:cNvPr id="5" name="Picture 4">
            <a:extLst>
              <a:ext uri="{FF2B5EF4-FFF2-40B4-BE49-F238E27FC236}">
                <a16:creationId xmlns:a16="http://schemas.microsoft.com/office/drawing/2014/main" id="{6B003D3C-73B3-4103-8D9D-123186C4132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50822" y="599704"/>
            <a:ext cx="3903931" cy="2790701"/>
          </a:xfrm>
          <a:prstGeom prst="rect">
            <a:avLst/>
          </a:prstGeom>
        </p:spPr>
      </p:pic>
    </p:spTree>
    <p:extLst>
      <p:ext uri="{BB962C8B-B14F-4D97-AF65-F5344CB8AC3E}">
        <p14:creationId xmlns:p14="http://schemas.microsoft.com/office/powerpoint/2010/main" val="3250468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0749-AE93-4219-A6C0-B44B01562D36}"/>
              </a:ext>
            </a:extLst>
          </p:cNvPr>
          <p:cNvSpPr>
            <a:spLocks noGrp="1"/>
          </p:cNvSpPr>
          <p:nvPr>
            <p:ph type="title"/>
          </p:nvPr>
        </p:nvSpPr>
        <p:spPr>
          <a:xfrm>
            <a:off x="514598" y="1651166"/>
            <a:ext cx="10972800" cy="990600"/>
          </a:xfrm>
        </p:spPr>
        <p:txBody>
          <a:bodyPr/>
          <a:lstStyle/>
          <a:p>
            <a:r>
              <a:rPr lang="en-US" b="1" dirty="0"/>
              <a:t>After the Care Plan Meeting</a:t>
            </a:r>
          </a:p>
        </p:txBody>
      </p:sp>
      <p:sp>
        <p:nvSpPr>
          <p:cNvPr id="3" name="Content Placeholder 2">
            <a:extLst>
              <a:ext uri="{FF2B5EF4-FFF2-40B4-BE49-F238E27FC236}">
                <a16:creationId xmlns:a16="http://schemas.microsoft.com/office/drawing/2014/main" id="{1D0DED53-7902-4390-A7FF-E2B24B2E349A}"/>
              </a:ext>
            </a:extLst>
          </p:cNvPr>
          <p:cNvSpPr>
            <a:spLocks noGrp="1"/>
          </p:cNvSpPr>
          <p:nvPr>
            <p:ph idx="1"/>
          </p:nvPr>
        </p:nvSpPr>
        <p:spPr>
          <a:xfrm>
            <a:off x="514598" y="2886859"/>
            <a:ext cx="10972800" cy="4876800"/>
          </a:xfrm>
        </p:spPr>
        <p:txBody>
          <a:bodyPr/>
          <a:lstStyle/>
          <a:p>
            <a:pPr>
              <a:lnSpc>
                <a:spcPct val="150000"/>
              </a:lnSpc>
            </a:pPr>
            <a:r>
              <a:rPr lang="en-US" dirty="0"/>
              <a:t>Follow up with the resident</a:t>
            </a:r>
          </a:p>
          <a:p>
            <a:pPr>
              <a:lnSpc>
                <a:spcPct val="150000"/>
              </a:lnSpc>
            </a:pPr>
            <a:r>
              <a:rPr lang="en-US" dirty="0"/>
              <a:t>Is the resident satisfied?</a:t>
            </a:r>
          </a:p>
          <a:p>
            <a:pPr>
              <a:lnSpc>
                <a:spcPct val="150000"/>
              </a:lnSpc>
            </a:pPr>
            <a:r>
              <a:rPr lang="en-US" dirty="0"/>
              <a:t>Do changes need to be made to the care plan?</a:t>
            </a:r>
          </a:p>
          <a:p>
            <a:pPr>
              <a:lnSpc>
                <a:spcPct val="150000"/>
              </a:lnSpc>
            </a:pPr>
            <a:r>
              <a:rPr lang="en-US" dirty="0">
                <a:solidFill>
                  <a:srgbClr val="002060"/>
                </a:solidFill>
              </a:rPr>
              <a:t>Explain</a:t>
            </a:r>
            <a:r>
              <a:rPr lang="en-US" dirty="0"/>
              <a:t> right to request a care plan meeting at any time</a:t>
            </a:r>
          </a:p>
        </p:txBody>
      </p:sp>
      <p:pic>
        <p:nvPicPr>
          <p:cNvPr id="5" name="Picture 4">
            <a:extLst>
              <a:ext uri="{FF2B5EF4-FFF2-40B4-BE49-F238E27FC236}">
                <a16:creationId xmlns:a16="http://schemas.microsoft.com/office/drawing/2014/main" id="{384B7756-1CDA-495E-9E1E-398063EA945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3108" y="533400"/>
            <a:ext cx="4808417" cy="3204359"/>
          </a:xfrm>
          <a:prstGeom prst="rect">
            <a:avLst/>
          </a:prstGeom>
        </p:spPr>
      </p:pic>
    </p:spTree>
    <p:extLst>
      <p:ext uri="{BB962C8B-B14F-4D97-AF65-F5344CB8AC3E}">
        <p14:creationId xmlns:p14="http://schemas.microsoft.com/office/powerpoint/2010/main" val="2474026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67C8A-87C5-4062-A1B7-8468B5CDF3F7}"/>
              </a:ext>
            </a:extLst>
          </p:cNvPr>
          <p:cNvSpPr>
            <a:spLocks noGrp="1"/>
          </p:cNvSpPr>
          <p:nvPr>
            <p:ph type="title"/>
          </p:nvPr>
        </p:nvSpPr>
        <p:spPr/>
        <p:txBody>
          <a:bodyPr/>
          <a:lstStyle/>
          <a:p>
            <a:r>
              <a:rPr lang="en-US" dirty="0"/>
              <a:t>Resident Councils and Family Councils </a:t>
            </a:r>
          </a:p>
        </p:txBody>
      </p:sp>
      <p:sp>
        <p:nvSpPr>
          <p:cNvPr id="5" name="Text Placeholder 4">
            <a:extLst>
              <a:ext uri="{FF2B5EF4-FFF2-40B4-BE49-F238E27FC236}">
                <a16:creationId xmlns:a16="http://schemas.microsoft.com/office/drawing/2014/main" id="{C76C9039-5963-4038-AE36-45A65ABFF581}"/>
              </a:ext>
            </a:extLst>
          </p:cNvPr>
          <p:cNvSpPr>
            <a:spLocks noGrp="1"/>
          </p:cNvSpPr>
          <p:nvPr>
            <p:ph type="body" idx="1"/>
          </p:nvPr>
        </p:nvSpPr>
        <p:spPr/>
        <p:txBody>
          <a:bodyPr/>
          <a:lstStyle/>
          <a:p>
            <a:r>
              <a:rPr lang="en-US" dirty="0"/>
              <a:t>Section 7</a:t>
            </a:r>
          </a:p>
        </p:txBody>
      </p:sp>
    </p:spTree>
    <p:extLst>
      <p:ext uri="{BB962C8B-B14F-4D97-AF65-F5344CB8AC3E}">
        <p14:creationId xmlns:p14="http://schemas.microsoft.com/office/powerpoint/2010/main" val="124269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055AC1D-7D8B-4B0D-B184-D53EA4D99AA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6430" y="412667"/>
            <a:ext cx="2518129" cy="2508663"/>
          </a:xfrm>
        </p:spPr>
      </p:pic>
      <p:sp>
        <p:nvSpPr>
          <p:cNvPr id="9" name="TextBox 8">
            <a:extLst>
              <a:ext uri="{FF2B5EF4-FFF2-40B4-BE49-F238E27FC236}">
                <a16:creationId xmlns:a16="http://schemas.microsoft.com/office/drawing/2014/main" id="{2677C8FC-E118-4AD9-BE49-9FA56B250388}"/>
              </a:ext>
            </a:extLst>
          </p:cNvPr>
          <p:cNvSpPr txBox="1"/>
          <p:nvPr/>
        </p:nvSpPr>
        <p:spPr>
          <a:xfrm>
            <a:off x="3123209" y="1151906"/>
            <a:ext cx="8288977" cy="1323439"/>
          </a:xfrm>
          <a:prstGeom prst="rect">
            <a:avLst/>
          </a:prstGeom>
          <a:noFill/>
        </p:spPr>
        <p:txBody>
          <a:bodyPr wrap="square">
            <a:spAutoFit/>
          </a:bodyPr>
          <a:lstStyle/>
          <a:p>
            <a:pPr algn="just"/>
            <a:r>
              <a:rPr lang="en-US" sz="2000" dirty="0"/>
              <a:t>A resident council is an independent group of residents living in the same facility who meet on a regular basis to discuss and seek resolution to concerns, develop suggestions to improve life in the facility, and plan activities to promote socialization with other residents. </a:t>
            </a:r>
          </a:p>
        </p:txBody>
      </p:sp>
      <p:pic>
        <p:nvPicPr>
          <p:cNvPr id="11" name="Picture 10">
            <a:extLst>
              <a:ext uri="{FF2B5EF4-FFF2-40B4-BE49-F238E27FC236}">
                <a16:creationId xmlns:a16="http://schemas.microsoft.com/office/drawing/2014/main" id="{123B04A9-D16F-4ABC-BD78-9DF19A7ACD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00103" y="2624573"/>
            <a:ext cx="6567055" cy="4052013"/>
          </a:xfrm>
          <a:prstGeom prst="rect">
            <a:avLst/>
          </a:prstGeom>
        </p:spPr>
      </p:pic>
    </p:spTree>
    <p:extLst>
      <p:ext uri="{BB962C8B-B14F-4D97-AF65-F5344CB8AC3E}">
        <p14:creationId xmlns:p14="http://schemas.microsoft.com/office/powerpoint/2010/main" val="682768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7224C-79BE-45C9-A9FF-B27D5D314677}"/>
              </a:ext>
            </a:extLst>
          </p:cNvPr>
          <p:cNvSpPr>
            <a:spLocks noGrp="1"/>
          </p:cNvSpPr>
          <p:nvPr>
            <p:ph idx="1"/>
          </p:nvPr>
        </p:nvSpPr>
        <p:spPr>
          <a:xfrm>
            <a:off x="609600" y="819397"/>
            <a:ext cx="10972800" cy="5657603"/>
          </a:xfrm>
        </p:spPr>
        <p:txBody>
          <a:bodyPr/>
          <a:lstStyle/>
          <a:p>
            <a:pPr marL="0" indent="0">
              <a:buNone/>
            </a:pPr>
            <a:r>
              <a:rPr lang="en-US" dirty="0"/>
              <a:t>The nursing facility must:</a:t>
            </a:r>
          </a:p>
          <a:p>
            <a:pPr>
              <a:lnSpc>
                <a:spcPct val="150000"/>
              </a:lnSpc>
            </a:pPr>
            <a:r>
              <a:rPr lang="en-US" dirty="0"/>
              <a:t>provide a private space for meetings</a:t>
            </a:r>
          </a:p>
          <a:p>
            <a:pPr>
              <a:lnSpc>
                <a:spcPct val="150000"/>
              </a:lnSpc>
            </a:pPr>
            <a:r>
              <a:rPr lang="en-US" dirty="0"/>
              <a:t>make residents aware of upcoming meetings</a:t>
            </a:r>
          </a:p>
          <a:p>
            <a:pPr>
              <a:lnSpc>
                <a:spcPct val="150000"/>
              </a:lnSpc>
            </a:pPr>
            <a:r>
              <a:rPr lang="en-US" dirty="0"/>
              <a:t>provide a designated staff person who is approved by the resident council and the facility to provide assistance and respond to written requests from the resident council</a:t>
            </a:r>
          </a:p>
        </p:txBody>
      </p:sp>
      <p:pic>
        <p:nvPicPr>
          <p:cNvPr id="5" name="Picture 4">
            <a:extLst>
              <a:ext uri="{FF2B5EF4-FFF2-40B4-BE49-F238E27FC236}">
                <a16:creationId xmlns:a16="http://schemas.microsoft.com/office/drawing/2014/main" id="{76876654-E595-428E-B753-93E815D1DA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66270" y="3927269"/>
            <a:ext cx="7369470" cy="2800399"/>
          </a:xfrm>
          <a:prstGeom prst="rect">
            <a:avLst/>
          </a:prstGeom>
        </p:spPr>
      </p:pic>
    </p:spTree>
    <p:extLst>
      <p:ext uri="{BB962C8B-B14F-4D97-AF65-F5344CB8AC3E}">
        <p14:creationId xmlns:p14="http://schemas.microsoft.com/office/powerpoint/2010/main" val="387676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70D8-425B-4046-BEB1-CA41EA2C1750}"/>
              </a:ext>
            </a:extLst>
          </p:cNvPr>
          <p:cNvSpPr>
            <a:spLocks noGrp="1"/>
          </p:cNvSpPr>
          <p:nvPr>
            <p:ph type="title"/>
          </p:nvPr>
        </p:nvSpPr>
        <p:spPr/>
        <p:txBody>
          <a:bodyPr/>
          <a:lstStyle/>
          <a:p>
            <a:r>
              <a:rPr lang="en-US" b="1" dirty="0"/>
              <a:t>Module 3 Learning Objectives</a:t>
            </a:r>
          </a:p>
        </p:txBody>
      </p:sp>
      <p:sp>
        <p:nvSpPr>
          <p:cNvPr id="3" name="Content Placeholder 2">
            <a:extLst>
              <a:ext uri="{FF2B5EF4-FFF2-40B4-BE49-F238E27FC236}">
                <a16:creationId xmlns:a16="http://schemas.microsoft.com/office/drawing/2014/main" id="{9BBE87A1-20CB-41B2-978E-3A4F2E4358E2}"/>
              </a:ext>
            </a:extLst>
          </p:cNvPr>
          <p:cNvSpPr>
            <a:spLocks noGrp="1"/>
          </p:cNvSpPr>
          <p:nvPr>
            <p:ph idx="1"/>
          </p:nvPr>
        </p:nvSpPr>
        <p:spPr/>
        <p:txBody>
          <a:bodyPr/>
          <a:lstStyle/>
          <a:p>
            <a:pPr marL="182563" marR="0" lvl="0" indent="-182563" algn="l" defTabSz="914400" rtl="0" eaLnBrk="1" fontAlgn="base" latinLnBrk="0" hangingPunct="1">
              <a:lnSpc>
                <a:spcPct val="150000"/>
              </a:lnSpc>
              <a:spcBef>
                <a:spcPct val="20000"/>
              </a:spcBef>
              <a:spcAft>
                <a:spcPct val="0"/>
              </a:spcAft>
              <a:buClr>
                <a:srgbClr val="8AB833"/>
              </a:buClr>
              <a:buSzPct val="85000"/>
              <a:buFont typeface="Arial" pitchFamily="127" charset="0"/>
              <a:buChar char="•"/>
              <a:tabLst/>
              <a:defRPr/>
            </a:pPr>
            <a:r>
              <a:rPr lang="en-US" dirty="0">
                <a:solidFill>
                  <a:srgbClr val="002060"/>
                </a:solidFill>
                <a:latin typeface="Arial"/>
              </a:rPr>
              <a:t>Person</a:t>
            </a: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-centered care</a:t>
            </a:r>
          </a:p>
          <a:p>
            <a:pPr marL="182563" marR="0" lvl="0" indent="-182563" algn="l" defTabSz="914400" rtl="0" eaLnBrk="1" fontAlgn="base" latinLnBrk="0" hangingPunct="1">
              <a:lnSpc>
                <a:spcPct val="150000"/>
              </a:lnSpc>
              <a:spcBef>
                <a:spcPct val="20000"/>
              </a:spcBef>
              <a:spcAft>
                <a:spcPct val="0"/>
              </a:spcAft>
              <a:buClr>
                <a:srgbClr val="8AB833"/>
              </a:buClr>
              <a:buSzPct val="85000"/>
              <a:buFont typeface="Arial" pitchFamily="127" charset="0"/>
              <a:buChar char="•"/>
              <a:tabLst/>
              <a:defRPr/>
            </a:pPr>
            <a:r>
              <a:rPr lang="en-US" dirty="0">
                <a:solidFill>
                  <a:srgbClr val="002060"/>
                </a:solidFill>
                <a:latin typeface="Arial"/>
              </a:rPr>
              <a:t>Advance</a:t>
            </a: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 planning and decision-making authority</a:t>
            </a:r>
          </a:p>
          <a:p>
            <a:pPr>
              <a:lnSpc>
                <a:spcPct val="150000"/>
              </a:lnSpc>
            </a:pPr>
            <a:r>
              <a:rPr lang="en-US" dirty="0"/>
              <a:t>The importance of empowerment</a:t>
            </a:r>
          </a:p>
          <a:p>
            <a:pPr>
              <a:lnSpc>
                <a:spcPct val="150000"/>
              </a:lnSpc>
            </a:pPr>
            <a:r>
              <a:rPr lang="en-US" dirty="0"/>
              <a:t>Assessment and care plans</a:t>
            </a:r>
          </a:p>
          <a:p>
            <a:pPr marL="182563" marR="0" lvl="0" indent="-182563" algn="l" defTabSz="914400" rtl="0" eaLnBrk="1" fontAlgn="base" latinLnBrk="0" hangingPunct="1">
              <a:lnSpc>
                <a:spcPct val="150000"/>
              </a:lnSpc>
              <a:spcBef>
                <a:spcPct val="20000"/>
              </a:spcBef>
              <a:spcAft>
                <a:spcPct val="0"/>
              </a:spcAft>
              <a:buClr>
                <a:srgbClr val="8AB833"/>
              </a:buClr>
              <a:buSzPct val="85000"/>
              <a:buFont typeface="Arial" pitchFamily="127" charset="0"/>
              <a:buChar char="•"/>
              <a:tabLst/>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Resident Councils and Family </a:t>
            </a:r>
            <a:r>
              <a:rPr lang="en-US" dirty="0">
                <a:solidFill>
                  <a:srgbClr val="002060"/>
                </a:solidFill>
                <a:latin typeface="Arial"/>
              </a:rPr>
              <a:t>C</a:t>
            </a:r>
            <a:r>
              <a:rPr kumimoji="0" lang="en-US" sz="2400" b="0" i="0" u="none" strike="noStrike" kern="1200" cap="none" spc="0" normalizeH="0" baseline="0" noProof="0" dirty="0" err="1">
                <a:ln>
                  <a:noFill/>
                </a:ln>
                <a:solidFill>
                  <a:srgbClr val="002060"/>
                </a:solidFill>
                <a:effectLst/>
                <a:uLnTx/>
                <a:uFillTx/>
                <a:latin typeface="Arial"/>
                <a:ea typeface="ＭＳ Ｐゴシック" pitchFamily="127" charset="-128"/>
              </a:rPr>
              <a:t>ouncils</a:t>
            </a:r>
            <a:endParaRPr lang="en-US" dirty="0"/>
          </a:p>
        </p:txBody>
      </p:sp>
    </p:spTree>
    <p:extLst>
      <p:ext uri="{BB962C8B-B14F-4D97-AF65-F5344CB8AC3E}">
        <p14:creationId xmlns:p14="http://schemas.microsoft.com/office/powerpoint/2010/main" val="26715478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A142AC-D40F-48AD-ACB3-C93FA2C5B9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43912" y="1725942"/>
            <a:ext cx="3545030" cy="2751055"/>
          </a:xfrm>
          <a:prstGeom prst="rect">
            <a:avLst/>
          </a:prstGeom>
        </p:spPr>
      </p:pic>
      <p:sp>
        <p:nvSpPr>
          <p:cNvPr id="3" name="Content Placeholder 2">
            <a:extLst>
              <a:ext uri="{FF2B5EF4-FFF2-40B4-BE49-F238E27FC236}">
                <a16:creationId xmlns:a16="http://schemas.microsoft.com/office/drawing/2014/main" id="{CCAB927E-C497-4C40-BEC3-EFBEDB349BB2}"/>
              </a:ext>
            </a:extLst>
          </p:cNvPr>
          <p:cNvSpPr>
            <a:spLocks noGrp="1"/>
          </p:cNvSpPr>
          <p:nvPr>
            <p:ph idx="1"/>
          </p:nvPr>
        </p:nvSpPr>
        <p:spPr>
          <a:xfrm>
            <a:off x="609600" y="712520"/>
            <a:ext cx="10972800" cy="5800106"/>
          </a:xfrm>
        </p:spPr>
        <p:txBody>
          <a:bodyPr/>
          <a:lstStyle/>
          <a:p>
            <a:pPr marL="182563" marR="0" lvl="0" indent="-182563" algn="l" defTabSz="914400" rtl="0" eaLnBrk="1" fontAlgn="base" latinLnBrk="0" hangingPunct="1">
              <a:lnSpc>
                <a:spcPct val="100000"/>
              </a:lnSpc>
              <a:spcBef>
                <a:spcPct val="20000"/>
              </a:spcBef>
              <a:spcAft>
                <a:spcPct val="0"/>
              </a:spcAft>
              <a:buClr>
                <a:srgbClr val="8AB833"/>
              </a:buClr>
              <a:buSzPct val="85000"/>
              <a:buFont typeface="Arial" pitchFamily="127" charset="0"/>
              <a:buChar char="•"/>
              <a:tabLst/>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consider the views of a resident council and act promptly upon grievances and recommendations of the resident council concerning issues of resident care and life in the facility</a:t>
            </a:r>
          </a:p>
          <a:p>
            <a:pPr lvl="1">
              <a:buClr>
                <a:srgbClr val="8AB833"/>
              </a:buClr>
              <a:defRPr/>
            </a:pPr>
            <a:endParaRPr kumimoji="0" lang="en-US" b="0" i="0" u="none" strike="noStrike" kern="1200" cap="none" spc="0" normalizeH="0" baseline="0" noProof="0" dirty="0">
              <a:ln>
                <a:noFill/>
              </a:ln>
              <a:solidFill>
                <a:srgbClr val="002060"/>
              </a:solidFill>
              <a:effectLst/>
              <a:uLnTx/>
              <a:uFillTx/>
              <a:latin typeface="Arial"/>
              <a:ea typeface="ＭＳ Ｐゴシック" pitchFamily="127" charset="-128"/>
            </a:endParaRPr>
          </a:p>
          <a:p>
            <a:pPr lvl="1">
              <a:buFont typeface="Wingdings" panose="05000000000000000000" pitchFamily="2" charset="2"/>
              <a:buChar char="v"/>
            </a:pPr>
            <a:r>
              <a:rPr lang="en-US" dirty="0"/>
              <a:t>The facility must provide a response and rationale </a:t>
            </a:r>
          </a:p>
          <a:p>
            <a:pPr marL="547687" lvl="2" indent="0">
              <a:buNone/>
            </a:pPr>
            <a:r>
              <a:rPr lang="en-US" sz="2000" dirty="0"/>
              <a:t>for their response</a:t>
            </a:r>
          </a:p>
          <a:p>
            <a:pPr marL="547687" lvl="2" indent="0">
              <a:buNone/>
            </a:pPr>
            <a:endParaRPr lang="en-US" sz="2000" dirty="0"/>
          </a:p>
          <a:p>
            <a:pPr lvl="1">
              <a:buFont typeface="Wingdings" panose="05000000000000000000" pitchFamily="2" charset="2"/>
              <a:buChar char="v"/>
            </a:pPr>
            <a:r>
              <a:rPr lang="en-US" dirty="0"/>
              <a:t>The right to a response does not mean facilities are </a:t>
            </a:r>
          </a:p>
          <a:p>
            <a:pPr marL="547687" lvl="2" indent="0">
              <a:buNone/>
            </a:pPr>
            <a:r>
              <a:rPr lang="en-US" sz="2000" dirty="0"/>
              <a:t>required to implement every request of the resident council</a:t>
            </a:r>
          </a:p>
          <a:p>
            <a:pPr marL="0" indent="0">
              <a:buNone/>
            </a:pPr>
            <a:endParaRPr lang="en-US" dirty="0"/>
          </a:p>
          <a:p>
            <a:pPr marL="0" indent="0">
              <a:buNone/>
            </a:pPr>
            <a:endParaRPr lang="en-US" dirty="0"/>
          </a:p>
          <a:p>
            <a:pPr marL="0" indent="0">
              <a:buNone/>
            </a:pPr>
            <a:r>
              <a:rPr lang="en-US" dirty="0"/>
              <a:t>The resident council meetings are closed to staff, visitors, and other guests, unless invited.</a:t>
            </a:r>
          </a:p>
          <a:p>
            <a:pPr marL="0" indent="0">
              <a:buNone/>
            </a:pPr>
            <a:endParaRPr lang="en-US" dirty="0"/>
          </a:p>
        </p:txBody>
      </p:sp>
    </p:spTree>
    <p:extLst>
      <p:ext uri="{BB962C8B-B14F-4D97-AF65-F5344CB8AC3E}">
        <p14:creationId xmlns:p14="http://schemas.microsoft.com/office/powerpoint/2010/main" val="131140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EB91-E3F3-4AA2-915E-DF71CF2824E4}"/>
              </a:ext>
            </a:extLst>
          </p:cNvPr>
          <p:cNvSpPr>
            <a:spLocks noGrp="1"/>
          </p:cNvSpPr>
          <p:nvPr>
            <p:ph type="title"/>
          </p:nvPr>
        </p:nvSpPr>
        <p:spPr/>
        <p:txBody>
          <a:bodyPr/>
          <a:lstStyle/>
          <a:p>
            <a:r>
              <a:rPr lang="en-US" b="1" dirty="0">
                <a:sym typeface="Symbol" panose="05050102010706020507" pitchFamily="18" charset="2"/>
              </a:rPr>
              <a:t> </a:t>
            </a:r>
            <a:r>
              <a:rPr lang="en-US" b="1" dirty="0"/>
              <a:t>State-Specific Resident Council in RCCs</a:t>
            </a:r>
          </a:p>
        </p:txBody>
      </p:sp>
      <p:sp>
        <p:nvSpPr>
          <p:cNvPr id="3" name="Content Placeholder 2">
            <a:extLst>
              <a:ext uri="{FF2B5EF4-FFF2-40B4-BE49-F238E27FC236}">
                <a16:creationId xmlns:a16="http://schemas.microsoft.com/office/drawing/2014/main" id="{9F62F222-35A9-43F7-BD9B-A6DC14058FF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4678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FA05-A141-4847-B8F3-0858EF6D4C4C}"/>
              </a:ext>
            </a:extLst>
          </p:cNvPr>
          <p:cNvSpPr>
            <a:spLocks noGrp="1"/>
          </p:cNvSpPr>
          <p:nvPr>
            <p:ph type="title"/>
          </p:nvPr>
        </p:nvSpPr>
        <p:spPr/>
        <p:txBody>
          <a:bodyPr>
            <a:normAutofit fontScale="90000"/>
          </a:bodyPr>
          <a:lstStyle/>
          <a:p>
            <a:r>
              <a:rPr lang="en-US" b="1" dirty="0"/>
              <a:t>Ombudsman Program and the Resident Council</a:t>
            </a:r>
          </a:p>
        </p:txBody>
      </p:sp>
      <p:sp>
        <p:nvSpPr>
          <p:cNvPr id="3" name="Content Placeholder 2">
            <a:extLst>
              <a:ext uri="{FF2B5EF4-FFF2-40B4-BE49-F238E27FC236}">
                <a16:creationId xmlns:a16="http://schemas.microsoft.com/office/drawing/2014/main" id="{66D3EC94-005E-47E7-A69F-F91A78B44F85}"/>
              </a:ext>
            </a:extLst>
          </p:cNvPr>
          <p:cNvSpPr>
            <a:spLocks noGrp="1"/>
          </p:cNvSpPr>
          <p:nvPr>
            <p:ph idx="1"/>
          </p:nvPr>
        </p:nvSpPr>
        <p:spPr/>
        <p:txBody>
          <a:bodyPr/>
          <a:lstStyle/>
          <a:p>
            <a:pPr>
              <a:lnSpc>
                <a:spcPct val="150000"/>
              </a:lnSpc>
            </a:pPr>
            <a:r>
              <a:rPr lang="en-US" dirty="0"/>
              <a:t>Required to assist when asked</a:t>
            </a:r>
          </a:p>
          <a:p>
            <a:pPr>
              <a:lnSpc>
                <a:spcPct val="150000"/>
              </a:lnSpc>
            </a:pPr>
            <a:r>
              <a:rPr lang="en-US" dirty="0"/>
              <a:t>Encourages the use of resident councils to resolve concerns</a:t>
            </a:r>
          </a:p>
          <a:p>
            <a:pPr>
              <a:lnSpc>
                <a:spcPct val="150000"/>
              </a:lnSpc>
            </a:pPr>
            <a:r>
              <a:rPr lang="en-US" dirty="0"/>
              <a:t>Benefits when the LTCOP attend resident councils</a:t>
            </a:r>
          </a:p>
          <a:p>
            <a:pPr lvl="1">
              <a:lnSpc>
                <a:spcPct val="150000"/>
              </a:lnSpc>
              <a:buFont typeface="Wingdings" panose="05000000000000000000" pitchFamily="2" charset="2"/>
              <a:buChar char="ü"/>
            </a:pPr>
            <a:r>
              <a:rPr lang="en-US" dirty="0"/>
              <a:t>Getting to know residents </a:t>
            </a:r>
          </a:p>
          <a:p>
            <a:pPr lvl="1">
              <a:lnSpc>
                <a:spcPct val="150000"/>
              </a:lnSpc>
              <a:buFont typeface="Wingdings" panose="05000000000000000000" pitchFamily="2" charset="2"/>
              <a:buChar char="ü"/>
            </a:pPr>
            <a:r>
              <a:rPr lang="en-US" dirty="0"/>
              <a:t>Being a familiar support to residents </a:t>
            </a:r>
          </a:p>
          <a:p>
            <a:pPr lvl="1">
              <a:lnSpc>
                <a:spcPct val="150000"/>
              </a:lnSpc>
              <a:buFont typeface="Wingdings" panose="05000000000000000000" pitchFamily="2" charset="2"/>
              <a:buChar char="ü"/>
            </a:pPr>
            <a:r>
              <a:rPr lang="en-US" dirty="0"/>
              <a:t>Getting a sense of how the residents are treated</a:t>
            </a:r>
          </a:p>
          <a:p>
            <a:pPr lvl="1">
              <a:lnSpc>
                <a:spcPct val="150000"/>
              </a:lnSpc>
              <a:buFont typeface="Wingdings" panose="05000000000000000000" pitchFamily="2" charset="2"/>
              <a:buChar char="ü"/>
            </a:pPr>
            <a:r>
              <a:rPr lang="en-US" dirty="0"/>
              <a:t>Observing how the facility is managed</a:t>
            </a:r>
          </a:p>
          <a:p>
            <a:endParaRPr lang="en-US" dirty="0"/>
          </a:p>
        </p:txBody>
      </p:sp>
      <p:pic>
        <p:nvPicPr>
          <p:cNvPr id="5" name="Picture 4">
            <a:extLst>
              <a:ext uri="{FF2B5EF4-FFF2-40B4-BE49-F238E27FC236}">
                <a16:creationId xmlns:a16="http://schemas.microsoft.com/office/drawing/2014/main" id="{28DC115F-D9BB-4B7A-8FBA-FE170AD120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1116" y="4050476"/>
            <a:ext cx="5267399" cy="2807524"/>
          </a:xfrm>
          <a:prstGeom prst="rect">
            <a:avLst/>
          </a:prstGeom>
        </p:spPr>
      </p:pic>
    </p:spTree>
    <p:extLst>
      <p:ext uri="{BB962C8B-B14F-4D97-AF65-F5344CB8AC3E}">
        <p14:creationId xmlns:p14="http://schemas.microsoft.com/office/powerpoint/2010/main" val="3771046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8113D8-28FF-4040-9D86-6A8EFE18A01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054" y="448294"/>
            <a:ext cx="2716776" cy="2706562"/>
          </a:xfrm>
        </p:spPr>
      </p:pic>
      <p:sp>
        <p:nvSpPr>
          <p:cNvPr id="8" name="TextBox 7">
            <a:extLst>
              <a:ext uri="{FF2B5EF4-FFF2-40B4-BE49-F238E27FC236}">
                <a16:creationId xmlns:a16="http://schemas.microsoft.com/office/drawing/2014/main" id="{3C530F96-D053-4916-B9D7-D6E495049B6B}"/>
              </a:ext>
            </a:extLst>
          </p:cNvPr>
          <p:cNvSpPr txBox="1"/>
          <p:nvPr/>
        </p:nvSpPr>
        <p:spPr>
          <a:xfrm>
            <a:off x="368135" y="3598224"/>
            <a:ext cx="2716776" cy="2585323"/>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400" dirty="0"/>
              <a:t>Communication</a:t>
            </a:r>
          </a:p>
          <a:p>
            <a:pPr marL="342900" indent="-342900">
              <a:lnSpc>
                <a:spcPct val="150000"/>
              </a:lnSpc>
              <a:buFont typeface="Wingdings" panose="05000000000000000000" pitchFamily="2" charset="2"/>
              <a:buChar char="ü"/>
            </a:pPr>
            <a:r>
              <a:rPr lang="en-US" sz="2400" dirty="0"/>
              <a:t>Action</a:t>
            </a:r>
          </a:p>
          <a:p>
            <a:pPr marL="342900" indent="-342900">
              <a:lnSpc>
                <a:spcPct val="150000"/>
              </a:lnSpc>
              <a:buFont typeface="Wingdings" panose="05000000000000000000" pitchFamily="2" charset="2"/>
              <a:buChar char="ü"/>
            </a:pPr>
            <a:r>
              <a:rPr lang="en-US" sz="2400" dirty="0"/>
              <a:t>Support</a:t>
            </a:r>
          </a:p>
          <a:p>
            <a:pPr marL="342900" indent="-342900">
              <a:lnSpc>
                <a:spcPct val="150000"/>
              </a:lnSpc>
              <a:buFont typeface="Wingdings" panose="05000000000000000000" pitchFamily="2" charset="2"/>
              <a:buChar char="ü"/>
            </a:pPr>
            <a:r>
              <a:rPr lang="en-US" sz="2400" dirty="0"/>
              <a:t>Education</a:t>
            </a:r>
          </a:p>
          <a:p>
            <a:endParaRPr lang="en-US" dirty="0"/>
          </a:p>
        </p:txBody>
      </p:sp>
      <p:pic>
        <p:nvPicPr>
          <p:cNvPr id="9" name="Picture 8">
            <a:extLst>
              <a:ext uri="{FF2B5EF4-FFF2-40B4-BE49-F238E27FC236}">
                <a16:creationId xmlns:a16="http://schemas.microsoft.com/office/drawing/2014/main" id="{F523451D-831B-4FBA-B53E-1DB3F7F229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300528" y="1993192"/>
            <a:ext cx="7170293" cy="3836107"/>
          </a:xfrm>
          <a:prstGeom prst="rect">
            <a:avLst/>
          </a:prstGeom>
          <a:noFill/>
        </p:spPr>
      </p:pic>
    </p:spTree>
    <p:extLst>
      <p:ext uri="{BB962C8B-B14F-4D97-AF65-F5344CB8AC3E}">
        <p14:creationId xmlns:p14="http://schemas.microsoft.com/office/powerpoint/2010/main" val="3299744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187DD-BEC8-4847-8F8A-9F14F35318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2816" y="1673352"/>
            <a:ext cx="5821585" cy="3114548"/>
          </a:xfrm>
          <a:prstGeom prst="rect">
            <a:avLst/>
          </a:prstGeom>
          <a:noFill/>
        </p:spPr>
      </p:pic>
      <p:sp>
        <p:nvSpPr>
          <p:cNvPr id="3" name="Content Placeholder 2">
            <a:extLst>
              <a:ext uri="{FF2B5EF4-FFF2-40B4-BE49-F238E27FC236}">
                <a16:creationId xmlns:a16="http://schemas.microsoft.com/office/drawing/2014/main" id="{E2C3796B-B8A7-4CE4-B505-9E6FF77B052F}"/>
              </a:ext>
            </a:extLst>
          </p:cNvPr>
          <p:cNvSpPr>
            <a:spLocks noGrp="1"/>
          </p:cNvSpPr>
          <p:nvPr>
            <p:ph sz="half" idx="2"/>
          </p:nvPr>
        </p:nvSpPr>
        <p:spPr>
          <a:xfrm>
            <a:off x="6197601" y="1381252"/>
            <a:ext cx="5384800" cy="4718304"/>
          </a:xfrm>
        </p:spPr>
        <p:txBody>
          <a:bodyPr wrap="square" anchor="t">
            <a:normAutofit/>
          </a:bodyPr>
          <a:lstStyle/>
          <a:p>
            <a:r>
              <a:rPr lang="en-US" dirty="0"/>
              <a:t>Strength in numbers</a:t>
            </a:r>
          </a:p>
          <a:p>
            <a:r>
              <a:rPr lang="en-US" dirty="0"/>
              <a:t>Fosters greater staff accountability </a:t>
            </a:r>
          </a:p>
          <a:p>
            <a:r>
              <a:rPr lang="en-US" dirty="0"/>
              <a:t>Decreases possible neglect and abuse</a:t>
            </a:r>
          </a:p>
          <a:p>
            <a:r>
              <a:rPr lang="en-US" dirty="0">
                <a:solidFill>
                  <a:srgbClr val="002060"/>
                </a:solidFill>
              </a:rPr>
              <a:t>Streamlining concerns is efficient</a:t>
            </a:r>
          </a:p>
        </p:txBody>
      </p:sp>
    </p:spTree>
    <p:extLst>
      <p:ext uri="{BB962C8B-B14F-4D97-AF65-F5344CB8AC3E}">
        <p14:creationId xmlns:p14="http://schemas.microsoft.com/office/powerpoint/2010/main" val="588093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89A4B-1631-4C73-AF51-A07499212B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3907" y="811542"/>
            <a:ext cx="3545030" cy="2751055"/>
          </a:xfrm>
          <a:prstGeom prst="rect">
            <a:avLst/>
          </a:prstGeom>
        </p:spPr>
      </p:pic>
      <p:sp>
        <p:nvSpPr>
          <p:cNvPr id="3" name="Content Placeholder 2">
            <a:extLst>
              <a:ext uri="{FF2B5EF4-FFF2-40B4-BE49-F238E27FC236}">
                <a16:creationId xmlns:a16="http://schemas.microsoft.com/office/drawing/2014/main" id="{A0103BF7-A6E9-495B-8A96-7F6D03F210DB}"/>
              </a:ext>
            </a:extLst>
          </p:cNvPr>
          <p:cNvSpPr>
            <a:spLocks noGrp="1"/>
          </p:cNvSpPr>
          <p:nvPr>
            <p:ph idx="1"/>
          </p:nvPr>
        </p:nvSpPr>
        <p:spPr>
          <a:xfrm>
            <a:off x="609600" y="1888176"/>
            <a:ext cx="10972800" cy="4588823"/>
          </a:xfrm>
        </p:spPr>
        <p:txBody>
          <a:bodyPr/>
          <a:lstStyle/>
          <a:p>
            <a:pPr marL="0" indent="0">
              <a:buNone/>
            </a:pPr>
            <a:r>
              <a:rPr lang="en-US" dirty="0"/>
              <a:t>Nursing facilities must:</a:t>
            </a:r>
          </a:p>
          <a:p>
            <a:r>
              <a:rPr lang="en-US" dirty="0"/>
              <a:t>provide a private meeting space</a:t>
            </a:r>
          </a:p>
          <a:p>
            <a:r>
              <a:rPr lang="en-US" dirty="0"/>
              <a:t>cooperate with the council’s activities</a:t>
            </a:r>
          </a:p>
          <a:p>
            <a:pPr marL="182563" marR="0" lvl="0" indent="-182563" algn="l" defTabSz="914400" rtl="0" eaLnBrk="1" fontAlgn="base" latinLnBrk="0" hangingPunct="1">
              <a:lnSpc>
                <a:spcPct val="100000"/>
              </a:lnSpc>
              <a:spcBef>
                <a:spcPct val="20000"/>
              </a:spcBef>
              <a:spcAft>
                <a:spcPct val="0"/>
              </a:spcAft>
              <a:buClr>
                <a:srgbClr val="8AB833"/>
              </a:buClr>
              <a:buSzPct val="85000"/>
              <a:buFont typeface="Arial" pitchFamily="127" charset="0"/>
              <a:buChar char="•"/>
              <a:tabLst/>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appoint a staff advisor or liaison to the family council</a:t>
            </a:r>
            <a:endParaRPr lang="en-US" dirty="0"/>
          </a:p>
          <a:p>
            <a:r>
              <a:rPr lang="en-US" dirty="0"/>
              <a:t>respond to the group’s concerns</a:t>
            </a:r>
          </a:p>
          <a:p>
            <a:endParaRPr lang="en-US" dirty="0"/>
          </a:p>
          <a:p>
            <a:pPr marL="0" indent="0">
              <a:buNone/>
            </a:pPr>
            <a:r>
              <a:rPr lang="en-US" dirty="0"/>
              <a:t>The family council meetings are closed to staff, </a:t>
            </a:r>
            <a:r>
              <a:rPr lang="en-US" dirty="0">
                <a:solidFill>
                  <a:srgbClr val="002060"/>
                </a:solidFill>
              </a:rPr>
              <a:t>administrators, and visitors</a:t>
            </a:r>
            <a:r>
              <a:rPr lang="en-US" dirty="0"/>
              <a:t>, unless invited by the council. </a:t>
            </a:r>
          </a:p>
          <a:p>
            <a:endParaRPr lang="en-US" dirty="0"/>
          </a:p>
          <a:p>
            <a:endParaRPr lang="en-US" dirty="0"/>
          </a:p>
        </p:txBody>
      </p:sp>
    </p:spTree>
    <p:extLst>
      <p:ext uri="{BB962C8B-B14F-4D97-AF65-F5344CB8AC3E}">
        <p14:creationId xmlns:p14="http://schemas.microsoft.com/office/powerpoint/2010/main" val="2141895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EB91-E3F3-4AA2-915E-DF71CF2824E4}"/>
              </a:ext>
            </a:extLst>
          </p:cNvPr>
          <p:cNvSpPr>
            <a:spLocks noGrp="1"/>
          </p:cNvSpPr>
          <p:nvPr>
            <p:ph type="title"/>
          </p:nvPr>
        </p:nvSpPr>
        <p:spPr/>
        <p:txBody>
          <a:bodyPr/>
          <a:lstStyle/>
          <a:p>
            <a:r>
              <a:rPr lang="en-US" b="1" dirty="0">
                <a:sym typeface="Symbol" panose="05050102010706020507" pitchFamily="18" charset="2"/>
              </a:rPr>
              <a:t> </a:t>
            </a:r>
            <a:r>
              <a:rPr lang="en-US" b="1" dirty="0"/>
              <a:t>State-Specific Family Councils</a:t>
            </a:r>
          </a:p>
        </p:txBody>
      </p:sp>
      <p:sp>
        <p:nvSpPr>
          <p:cNvPr id="3" name="Content Placeholder 2">
            <a:extLst>
              <a:ext uri="{FF2B5EF4-FFF2-40B4-BE49-F238E27FC236}">
                <a16:creationId xmlns:a16="http://schemas.microsoft.com/office/drawing/2014/main" id="{9F62F222-35A9-43F7-BD9B-A6DC14058FF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36826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843C-F5FE-4A13-9D0B-D6003F340E60}"/>
              </a:ext>
            </a:extLst>
          </p:cNvPr>
          <p:cNvSpPr>
            <a:spLocks noGrp="1"/>
          </p:cNvSpPr>
          <p:nvPr>
            <p:ph type="title"/>
          </p:nvPr>
        </p:nvSpPr>
        <p:spPr/>
        <p:txBody>
          <a:bodyPr/>
          <a:lstStyle/>
          <a:p>
            <a:r>
              <a:rPr lang="en-US" b="1" dirty="0"/>
              <a:t>Ombudsman Program and the Family Council</a:t>
            </a:r>
          </a:p>
        </p:txBody>
      </p:sp>
      <p:sp>
        <p:nvSpPr>
          <p:cNvPr id="3" name="Content Placeholder 2">
            <a:extLst>
              <a:ext uri="{FF2B5EF4-FFF2-40B4-BE49-F238E27FC236}">
                <a16:creationId xmlns:a16="http://schemas.microsoft.com/office/drawing/2014/main" id="{BDFF9A58-E28B-4962-879C-D0430D130062}"/>
              </a:ext>
            </a:extLst>
          </p:cNvPr>
          <p:cNvSpPr>
            <a:spLocks noGrp="1"/>
          </p:cNvSpPr>
          <p:nvPr>
            <p:ph idx="1"/>
          </p:nvPr>
        </p:nvSpPr>
        <p:spPr/>
        <p:txBody>
          <a:bodyPr/>
          <a:lstStyle/>
          <a:p>
            <a:pPr>
              <a:lnSpc>
                <a:spcPct val="150000"/>
              </a:lnSpc>
            </a:pPr>
            <a:r>
              <a:rPr lang="en-US" dirty="0"/>
              <a:t>Required to assist when asked</a:t>
            </a:r>
          </a:p>
          <a:p>
            <a:pPr>
              <a:lnSpc>
                <a:spcPct val="150000"/>
              </a:lnSpc>
            </a:pPr>
            <a:r>
              <a:rPr lang="en-US" dirty="0"/>
              <a:t>Encourages the use of family councils to resolve concerns</a:t>
            </a:r>
          </a:p>
          <a:p>
            <a:pPr>
              <a:lnSpc>
                <a:spcPct val="150000"/>
              </a:lnSpc>
            </a:pPr>
            <a:r>
              <a:rPr lang="en-US" dirty="0"/>
              <a:t>Provides education, support, and advocacy to family councils when asked</a:t>
            </a:r>
          </a:p>
          <a:p>
            <a:pPr>
              <a:lnSpc>
                <a:spcPct val="150000"/>
              </a:lnSpc>
            </a:pPr>
            <a:r>
              <a:rPr lang="en-US" dirty="0"/>
              <a:t>May attend meetings if invited</a:t>
            </a:r>
          </a:p>
          <a:p>
            <a:endParaRPr lang="en-US" dirty="0"/>
          </a:p>
          <a:p>
            <a:endParaRPr lang="en-US" dirty="0"/>
          </a:p>
        </p:txBody>
      </p:sp>
      <p:pic>
        <p:nvPicPr>
          <p:cNvPr id="5" name="Picture 4">
            <a:extLst>
              <a:ext uri="{FF2B5EF4-FFF2-40B4-BE49-F238E27FC236}">
                <a16:creationId xmlns:a16="http://schemas.microsoft.com/office/drawing/2014/main" id="{5E7146F8-F3BE-43FE-B1B5-27AD0D1D0F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2063" y="4264097"/>
            <a:ext cx="3942732" cy="2593903"/>
          </a:xfrm>
          <a:prstGeom prst="rect">
            <a:avLst/>
          </a:prstGeom>
        </p:spPr>
      </p:pic>
    </p:spTree>
    <p:extLst>
      <p:ext uri="{BB962C8B-B14F-4D97-AF65-F5344CB8AC3E}">
        <p14:creationId xmlns:p14="http://schemas.microsoft.com/office/powerpoint/2010/main" val="135833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67C8A-87C5-4062-A1B7-8468B5CDF3F7}"/>
              </a:ext>
            </a:extLst>
          </p:cNvPr>
          <p:cNvSpPr>
            <a:spLocks noGrp="1"/>
          </p:cNvSpPr>
          <p:nvPr>
            <p:ph type="title"/>
          </p:nvPr>
        </p:nvSpPr>
        <p:spPr/>
        <p:txBody>
          <a:bodyPr/>
          <a:lstStyle/>
          <a:p>
            <a:r>
              <a:rPr lang="en-US" dirty="0"/>
              <a:t>Conclusion</a:t>
            </a:r>
          </a:p>
        </p:txBody>
      </p:sp>
      <p:sp>
        <p:nvSpPr>
          <p:cNvPr id="5" name="Text Placeholder 4">
            <a:extLst>
              <a:ext uri="{FF2B5EF4-FFF2-40B4-BE49-F238E27FC236}">
                <a16:creationId xmlns:a16="http://schemas.microsoft.com/office/drawing/2014/main" id="{C76C9039-5963-4038-AE36-45A65ABFF581}"/>
              </a:ext>
            </a:extLst>
          </p:cNvPr>
          <p:cNvSpPr>
            <a:spLocks noGrp="1"/>
          </p:cNvSpPr>
          <p:nvPr>
            <p:ph type="body" idx="1"/>
          </p:nvPr>
        </p:nvSpPr>
        <p:spPr/>
        <p:txBody>
          <a:bodyPr/>
          <a:lstStyle/>
          <a:p>
            <a:r>
              <a:rPr lang="en-US" dirty="0"/>
              <a:t>Section 8</a:t>
            </a:r>
          </a:p>
        </p:txBody>
      </p:sp>
    </p:spTree>
    <p:extLst>
      <p:ext uri="{BB962C8B-B14F-4D97-AF65-F5344CB8AC3E}">
        <p14:creationId xmlns:p14="http://schemas.microsoft.com/office/powerpoint/2010/main" val="226364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5B28A-9D3A-4273-A204-D49456ECE795}"/>
              </a:ext>
            </a:extLst>
          </p:cNvPr>
          <p:cNvSpPr>
            <a:spLocks noGrp="1"/>
          </p:cNvSpPr>
          <p:nvPr>
            <p:ph type="title"/>
          </p:nvPr>
        </p:nvSpPr>
        <p:spPr/>
        <p:txBody>
          <a:bodyPr/>
          <a:lstStyle/>
          <a:p>
            <a:r>
              <a:rPr lang="en-US" b="1" dirty="0"/>
              <a:t>Module 3 Questions</a:t>
            </a:r>
          </a:p>
        </p:txBody>
      </p:sp>
      <p:sp>
        <p:nvSpPr>
          <p:cNvPr id="5" name="Content Placeholder 4">
            <a:extLst>
              <a:ext uri="{FF2B5EF4-FFF2-40B4-BE49-F238E27FC236}">
                <a16:creationId xmlns:a16="http://schemas.microsoft.com/office/drawing/2014/main" id="{0EACA216-B89F-4E41-B124-133E5EE8C6A1}"/>
              </a:ext>
            </a:extLst>
          </p:cNvPr>
          <p:cNvSpPr>
            <a:spLocks noGrp="1"/>
          </p:cNvSpPr>
          <p:nvPr>
            <p:ph idx="1"/>
          </p:nvPr>
        </p:nvSpPr>
        <p:spPr>
          <a:xfrm>
            <a:off x="609600" y="1422400"/>
            <a:ext cx="10972800" cy="5321300"/>
          </a:xfrm>
        </p:spPr>
        <p:txBody>
          <a:bodyPr/>
          <a:lstStyle/>
          <a:p>
            <a:pPr marL="0" lvl="0" indent="0">
              <a:buClr>
                <a:srgbClr val="8AB833"/>
              </a:buClr>
              <a:buNone/>
            </a:pPr>
            <a:r>
              <a:rPr lang="en-US" dirty="0"/>
              <a:t>1. </a:t>
            </a:r>
            <a:r>
              <a:rPr lang="en-US" dirty="0">
                <a:solidFill>
                  <a:srgbClr val="002060"/>
                </a:solidFill>
              </a:rPr>
              <a:t>Why is it important for a representative to know about advance planning and third-party decision-makers?</a:t>
            </a:r>
          </a:p>
          <a:p>
            <a:pPr marL="0" indent="0">
              <a:buNone/>
            </a:pPr>
            <a:endParaRPr lang="en-US" dirty="0"/>
          </a:p>
          <a:p>
            <a:pPr marL="0" indent="0">
              <a:buNone/>
            </a:pPr>
            <a:r>
              <a:rPr lang="en-US" dirty="0"/>
              <a:t>2. Explain what “empowerment” means to you.</a:t>
            </a:r>
          </a:p>
          <a:p>
            <a:pPr marL="0" indent="0">
              <a:buNone/>
            </a:pPr>
            <a:endParaRPr lang="en-US" dirty="0"/>
          </a:p>
          <a:p>
            <a:pPr marL="0" indent="0">
              <a:buNone/>
            </a:pPr>
            <a:r>
              <a:rPr lang="en-US" dirty="0"/>
              <a:t>3. When a resident is hesitant to speak up about a concern, what can you do to help?</a:t>
            </a:r>
          </a:p>
          <a:p>
            <a:pPr marL="0" indent="0">
              <a:buNone/>
            </a:pPr>
            <a:endParaRPr lang="en-US" dirty="0"/>
          </a:p>
          <a:p>
            <a:pPr marL="0" lvl="0" indent="0">
              <a:buClr>
                <a:srgbClr val="8AB833"/>
              </a:buClr>
              <a:buNone/>
            </a:pPr>
            <a:r>
              <a:rPr lang="en-US" dirty="0">
                <a:solidFill>
                  <a:srgbClr val="002060"/>
                </a:solidFill>
              </a:rPr>
              <a:t>4. Name four residents’ rights that are related to care planning.</a:t>
            </a:r>
          </a:p>
          <a:p>
            <a:pPr marL="0" lvl="0" indent="0">
              <a:buClr>
                <a:srgbClr val="8AB833"/>
              </a:buClr>
              <a:buNone/>
            </a:pPr>
            <a:endParaRPr lang="en-US" dirty="0">
              <a:solidFill>
                <a:srgbClr val="002060"/>
              </a:solidFill>
            </a:endParaRPr>
          </a:p>
          <a:p>
            <a:pPr marL="0" lvl="0" indent="0">
              <a:buClr>
                <a:srgbClr val="8AB833"/>
              </a:buClr>
              <a:buNone/>
            </a:pPr>
            <a:r>
              <a:rPr lang="en-US" dirty="0">
                <a:solidFill>
                  <a:srgbClr val="002060"/>
                </a:solidFill>
              </a:rPr>
              <a:t>5. Name two things a facility must do to assist Resident Councils and Family Councils.</a:t>
            </a:r>
          </a:p>
          <a:p>
            <a:pPr marL="0" indent="0">
              <a:buNone/>
            </a:pPr>
            <a:endParaRPr lang="en-US" sz="2400" dirty="0">
              <a:solidFill>
                <a:srgbClr val="002060"/>
              </a:solidFill>
            </a:endParaRPr>
          </a:p>
        </p:txBody>
      </p:sp>
    </p:spTree>
    <p:extLst>
      <p:ext uri="{BB962C8B-B14F-4D97-AF65-F5344CB8AC3E}">
        <p14:creationId xmlns:p14="http://schemas.microsoft.com/office/powerpoint/2010/main" val="4392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0228E-96FA-4F8C-9E1F-5404D7682551}"/>
              </a:ext>
            </a:extLst>
          </p:cNvPr>
          <p:cNvSpPr>
            <a:spLocks noGrp="1"/>
          </p:cNvSpPr>
          <p:nvPr>
            <p:ph type="title"/>
          </p:nvPr>
        </p:nvSpPr>
        <p:spPr/>
        <p:txBody>
          <a:bodyPr/>
          <a:lstStyle/>
          <a:p>
            <a:r>
              <a:rPr lang="en-US" dirty="0"/>
              <a:t>Person-Centered care</a:t>
            </a:r>
          </a:p>
        </p:txBody>
      </p:sp>
      <p:sp>
        <p:nvSpPr>
          <p:cNvPr id="5" name="Text Placeholder 4">
            <a:extLst>
              <a:ext uri="{FF2B5EF4-FFF2-40B4-BE49-F238E27FC236}">
                <a16:creationId xmlns:a16="http://schemas.microsoft.com/office/drawing/2014/main" id="{242C4806-19AF-4AC0-9402-6AE281AB252C}"/>
              </a:ext>
            </a:extLst>
          </p:cNvPr>
          <p:cNvSpPr>
            <a:spLocks noGrp="1"/>
          </p:cNvSpPr>
          <p:nvPr>
            <p:ph type="body" idx="1"/>
          </p:nvPr>
        </p:nvSpPr>
        <p:spPr/>
        <p:txBody>
          <a:bodyPr/>
          <a:lstStyle/>
          <a:p>
            <a:r>
              <a:rPr lang="en-US" dirty="0"/>
              <a:t>Section 2</a:t>
            </a:r>
          </a:p>
        </p:txBody>
      </p:sp>
    </p:spTree>
    <p:extLst>
      <p:ext uri="{BB962C8B-B14F-4D97-AF65-F5344CB8AC3E}">
        <p14:creationId xmlns:p14="http://schemas.microsoft.com/office/powerpoint/2010/main" val="662192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B4C38-63E1-49EA-8272-697022E7B81A}"/>
              </a:ext>
            </a:extLst>
          </p:cNvPr>
          <p:cNvSpPr>
            <a:spLocks noGrp="1"/>
          </p:cNvSpPr>
          <p:nvPr>
            <p:ph idx="1"/>
          </p:nvPr>
        </p:nvSpPr>
        <p:spPr>
          <a:xfrm>
            <a:off x="609600" y="1021278"/>
            <a:ext cx="10972800" cy="5455722"/>
          </a:xfrm>
        </p:spPr>
        <p:txBody>
          <a:bodyPr/>
          <a:lstStyle/>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r>
              <a:rPr kumimoji="0" lang="en-US" sz="2400" b="1" i="0" u="none" strike="noStrike" kern="1200" cap="none" spc="0" normalizeH="0" baseline="0" noProof="0" dirty="0">
                <a:ln>
                  <a:noFill/>
                </a:ln>
                <a:solidFill>
                  <a:srgbClr val="002060"/>
                </a:solidFill>
                <a:effectLst/>
                <a:uLnTx/>
                <a:uFillTx/>
                <a:latin typeface="Arial"/>
                <a:ea typeface="ＭＳ Ｐゴシック" pitchFamily="127" charset="-128"/>
              </a:rPr>
              <a:t>True or False</a:t>
            </a:r>
          </a:p>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endParaRPr kumimoji="0" lang="en-US" sz="2400" b="1" i="0" u="none" strike="noStrike" kern="1200" cap="none" spc="0" normalizeH="0" baseline="0" noProof="0" dirty="0">
              <a:ln>
                <a:noFill/>
              </a:ln>
              <a:solidFill>
                <a:srgbClr val="002060"/>
              </a:solidFill>
              <a:effectLst/>
              <a:uLnTx/>
              <a:uFillTx/>
              <a:latin typeface="Arial"/>
              <a:ea typeface="ＭＳ Ｐゴシック" pitchFamily="127" charset="-128"/>
            </a:endParaRPr>
          </a:p>
          <a:p>
            <a:pPr marL="547687" lvl="2" indent="0">
              <a:buClr>
                <a:srgbClr val="8AB833"/>
              </a:buClr>
              <a:buNone/>
              <a:defRPr/>
            </a:pPr>
            <a:r>
              <a:rPr kumimoji="0" lang="en-US" sz="2400" b="0" i="0" u="none" strike="noStrike" kern="1200" cap="none" spc="0" normalizeH="0" baseline="0" noProof="0" dirty="0">
                <a:ln>
                  <a:noFill/>
                </a:ln>
                <a:solidFill>
                  <a:srgbClr val="002060"/>
                </a:solidFill>
                <a:effectLst/>
                <a:uLnTx/>
                <a:uFillTx/>
                <a:latin typeface="Arial"/>
              </a:rPr>
              <a:t>a. </a:t>
            </a:r>
            <a:r>
              <a:rPr lang="en-US" sz="2400" dirty="0"/>
              <a:t>The charge nurse is responsible for assuring the nursing care provided by other nurses and nursing aides meets federal and state requirements. </a:t>
            </a:r>
            <a:endParaRPr kumimoji="0" lang="en-US" sz="2400" b="0" i="0" u="none" strike="noStrike" kern="1200" cap="none" spc="0" normalizeH="0" baseline="0" noProof="0" dirty="0">
              <a:ln>
                <a:noFill/>
              </a:ln>
              <a:solidFill>
                <a:srgbClr val="002060"/>
              </a:solidFill>
              <a:effectLst/>
              <a:uLnTx/>
              <a:uFillTx/>
              <a:latin typeface="Arial"/>
            </a:endParaRPr>
          </a:p>
          <a:p>
            <a:pPr marL="547687" marR="0" lvl="2" indent="0" algn="l" defTabSz="914400" rtl="0" eaLnBrk="1" fontAlgn="base" latinLnBrk="0" hangingPunct="1">
              <a:lnSpc>
                <a:spcPct val="100000"/>
              </a:lnSpc>
              <a:spcBef>
                <a:spcPct val="20000"/>
              </a:spcBef>
              <a:spcAft>
                <a:spcPct val="0"/>
              </a:spcAft>
              <a:buClr>
                <a:srgbClr val="8AB833"/>
              </a:buClr>
              <a:buSzPct val="90000"/>
              <a:buFont typeface="Arial" pitchFamily="127" charset="0"/>
              <a:buNone/>
              <a:tabLst/>
              <a:defRPr/>
            </a:pPr>
            <a:endParaRPr kumimoji="0" lang="en-US" sz="2400" b="0" i="0" u="none" strike="noStrike" kern="1200" cap="none" spc="0" normalizeH="0" baseline="0" noProof="0" dirty="0">
              <a:ln>
                <a:noFill/>
              </a:ln>
              <a:solidFill>
                <a:srgbClr val="C00000"/>
              </a:solidFill>
              <a:effectLst/>
              <a:uLnTx/>
              <a:uFillTx/>
              <a:latin typeface="Arial"/>
            </a:endParaRPr>
          </a:p>
          <a:p>
            <a:pPr marL="547687" marR="0" lvl="2" indent="0" algn="l" defTabSz="914400" rtl="0" eaLnBrk="1" fontAlgn="base" latinLnBrk="0" hangingPunct="1">
              <a:lnSpc>
                <a:spcPct val="100000"/>
              </a:lnSpc>
              <a:spcBef>
                <a:spcPct val="20000"/>
              </a:spcBef>
              <a:spcAft>
                <a:spcPct val="0"/>
              </a:spcAft>
              <a:buClr>
                <a:srgbClr val="8AB833"/>
              </a:buClr>
              <a:buSzPct val="90000"/>
              <a:buFont typeface="Arial" pitchFamily="127" charset="0"/>
              <a:buNone/>
              <a:tabLst/>
              <a:defRPr/>
            </a:pPr>
            <a:r>
              <a:rPr kumimoji="0" lang="en-US" sz="2400" b="0" i="0" u="none" strike="noStrike" kern="1200" cap="none" spc="0" normalizeH="0" baseline="0" noProof="0" dirty="0">
                <a:ln>
                  <a:noFill/>
                </a:ln>
                <a:solidFill>
                  <a:srgbClr val="C00000"/>
                </a:solidFill>
                <a:effectLst/>
                <a:uLnTx/>
                <a:uFillTx/>
                <a:latin typeface="Arial"/>
              </a:rPr>
              <a:t>False</a:t>
            </a:r>
          </a:p>
          <a:p>
            <a:pPr marL="547687" marR="0" lvl="2" indent="0" algn="l" defTabSz="914400" rtl="0" eaLnBrk="1" fontAlgn="base" latinLnBrk="0" hangingPunct="1">
              <a:lnSpc>
                <a:spcPct val="100000"/>
              </a:lnSpc>
              <a:spcBef>
                <a:spcPct val="20000"/>
              </a:spcBef>
              <a:spcAft>
                <a:spcPct val="0"/>
              </a:spcAft>
              <a:buClr>
                <a:srgbClr val="8AB833"/>
              </a:buClr>
              <a:buSzPct val="90000"/>
              <a:buFont typeface="Arial" pitchFamily="127" charset="0"/>
              <a:buNone/>
              <a:tabLst/>
              <a:defRPr/>
            </a:pPr>
            <a:endParaRPr kumimoji="0" lang="en-US" sz="2400" b="0" i="0" u="none" strike="noStrike" kern="1200" cap="none" spc="0" normalizeH="0" baseline="0" noProof="0" dirty="0">
              <a:ln>
                <a:noFill/>
              </a:ln>
              <a:solidFill>
                <a:srgbClr val="002060"/>
              </a:solidFill>
              <a:effectLst/>
              <a:uLnTx/>
              <a:uFillTx/>
              <a:latin typeface="Arial"/>
            </a:endParaRPr>
          </a:p>
          <a:p>
            <a:pPr marL="547687" lvl="2" indent="0">
              <a:buClr>
                <a:srgbClr val="8AB833"/>
              </a:buClr>
              <a:buNone/>
              <a:defRPr/>
            </a:pPr>
            <a:r>
              <a:rPr kumimoji="0" lang="en-US" sz="2400" b="0" i="0" u="none" strike="noStrike" kern="1200" cap="none" spc="0" normalizeH="0" baseline="0" noProof="0" dirty="0">
                <a:ln>
                  <a:noFill/>
                </a:ln>
                <a:solidFill>
                  <a:srgbClr val="002060"/>
                </a:solidFill>
                <a:effectLst/>
                <a:uLnTx/>
                <a:uFillTx/>
                <a:latin typeface="Arial"/>
              </a:rPr>
              <a:t>b. </a:t>
            </a:r>
            <a:r>
              <a:rPr lang="en-US" sz="2400" dirty="0"/>
              <a:t>The care plan coordinator is a social worker who works with other facility staff, residents, and residents’ family members to conduct assessments and to coordinate individual nursing care. </a:t>
            </a:r>
          </a:p>
          <a:p>
            <a:pPr marL="547687" lvl="2" indent="0">
              <a:buClr>
                <a:srgbClr val="8AB833"/>
              </a:buClr>
              <a:buNone/>
              <a:defRPr/>
            </a:pPr>
            <a:endParaRPr lang="en-US" sz="2400" dirty="0">
              <a:solidFill>
                <a:srgbClr val="002060"/>
              </a:solidFill>
              <a:latin typeface="Arial"/>
            </a:endParaRPr>
          </a:p>
          <a:p>
            <a:pPr marL="547687" marR="0" lvl="2" indent="0" algn="l" defTabSz="914400" rtl="0" eaLnBrk="1" fontAlgn="base" latinLnBrk="0" hangingPunct="1">
              <a:lnSpc>
                <a:spcPct val="100000"/>
              </a:lnSpc>
              <a:spcBef>
                <a:spcPct val="20000"/>
              </a:spcBef>
              <a:spcAft>
                <a:spcPct val="0"/>
              </a:spcAft>
              <a:buClr>
                <a:srgbClr val="8AB833"/>
              </a:buClr>
              <a:buSzPct val="90000"/>
              <a:buNone/>
              <a:tabLst/>
              <a:defRPr/>
            </a:pPr>
            <a:r>
              <a:rPr kumimoji="0" lang="en-US" sz="2400" b="0" i="0" u="none" strike="noStrike" kern="1200" cap="none" spc="0" normalizeH="0" baseline="0" noProof="0" dirty="0">
                <a:ln>
                  <a:noFill/>
                </a:ln>
                <a:solidFill>
                  <a:srgbClr val="C00000"/>
                </a:solidFill>
                <a:effectLst/>
                <a:uLnTx/>
                <a:uFillTx/>
                <a:latin typeface="Arial"/>
                <a:ea typeface="ＭＳ Ｐゴシック" pitchFamily="127" charset="-128"/>
                <a:cs typeface="+mn-cs"/>
              </a:rPr>
              <a:t>False</a:t>
            </a:r>
          </a:p>
          <a:p>
            <a:endParaRPr lang="en-US" dirty="0"/>
          </a:p>
        </p:txBody>
      </p:sp>
      <p:pic>
        <p:nvPicPr>
          <p:cNvPr id="4" name="Picture 3">
            <a:extLst>
              <a:ext uri="{FF2B5EF4-FFF2-40B4-BE49-F238E27FC236}">
                <a16:creationId xmlns:a16="http://schemas.microsoft.com/office/drawing/2014/main" id="{41B9D68E-A570-4B2B-9C1D-EA7D0349127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69757" y="5104534"/>
            <a:ext cx="1233370" cy="1464375"/>
          </a:xfrm>
          <a:prstGeom prst="rect">
            <a:avLst/>
          </a:prstGeom>
        </p:spPr>
      </p:pic>
    </p:spTree>
    <p:extLst>
      <p:ext uri="{BB962C8B-B14F-4D97-AF65-F5344CB8AC3E}">
        <p14:creationId xmlns:p14="http://schemas.microsoft.com/office/powerpoint/2010/main" val="31790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arn(inVertic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Additional resources</a:t>
            </a:r>
          </a:p>
        </p:txBody>
      </p:sp>
      <p:sp>
        <p:nvSpPr>
          <p:cNvPr id="3" name="Content Placeholder 2">
            <a:extLst>
              <a:ext uri="{FF2B5EF4-FFF2-40B4-BE49-F238E27FC236}">
                <a16:creationId xmlns:a16="http://schemas.microsoft.com/office/drawing/2014/main" id="{FF33CA99-DD58-4132-822E-5729EE4EFDE8}"/>
              </a:ext>
            </a:extLst>
          </p:cNvPr>
          <p:cNvSpPr txBox="1">
            <a:spLocks/>
          </p:cNvSpPr>
          <p:nvPr/>
        </p:nvSpPr>
        <p:spPr bwMode="auto">
          <a:xfrm>
            <a:off x="963084" y="4914900"/>
            <a:ext cx="10619316"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Clr>
                <a:schemeClr val="accent1"/>
              </a:buClr>
              <a:buSzPct val="85000"/>
              <a:buFont typeface="Arial" pitchFamily="127" charset="0"/>
              <a:buNone/>
              <a:defRPr sz="2400" kern="1200">
                <a:solidFill>
                  <a:schemeClr val="tx2"/>
                </a:solidFill>
                <a:latin typeface="+mn-lt"/>
                <a:ea typeface="ＭＳ Ｐゴシック" pitchFamily="127" charset="-128"/>
                <a:cs typeface="ＭＳ Ｐゴシック" pitchFamily="127" charset="-128"/>
              </a:defRPr>
            </a:lvl1pPr>
            <a:lvl2pPr marL="457200" indent="0" algn="l" rtl="0" fontAlgn="base">
              <a:spcBef>
                <a:spcPct val="20000"/>
              </a:spcBef>
              <a:spcAft>
                <a:spcPct val="0"/>
              </a:spcAft>
              <a:buClr>
                <a:schemeClr val="accent1"/>
              </a:buClr>
              <a:buSzPct val="85000"/>
              <a:buFont typeface="Arial" pitchFamily="127" charset="0"/>
              <a:buNone/>
              <a:defRPr sz="1800" kern="1200">
                <a:solidFill>
                  <a:schemeClr val="tx1">
                    <a:tint val="75000"/>
                  </a:schemeClr>
                </a:solidFill>
                <a:latin typeface="+mn-lt"/>
                <a:ea typeface="ＭＳ Ｐゴシック" pitchFamily="127" charset="-128"/>
                <a:cs typeface="+mn-cs"/>
              </a:defRPr>
            </a:lvl2pPr>
            <a:lvl3pPr marL="914400" indent="0" algn="l" rtl="0" fontAlgn="base">
              <a:spcBef>
                <a:spcPct val="20000"/>
              </a:spcBef>
              <a:spcAft>
                <a:spcPct val="0"/>
              </a:spcAft>
              <a:buClr>
                <a:schemeClr val="accent1"/>
              </a:buClr>
              <a:buSzPct val="90000"/>
              <a:buFont typeface="Arial" pitchFamily="127" charset="0"/>
              <a:buNone/>
              <a:defRPr sz="1600" kern="1200">
                <a:solidFill>
                  <a:schemeClr val="tx1">
                    <a:tint val="75000"/>
                  </a:schemeClr>
                </a:solidFill>
                <a:latin typeface="+mn-lt"/>
                <a:ea typeface="ＭＳ Ｐゴシック" pitchFamily="127" charset="-128"/>
                <a:cs typeface="+mn-cs"/>
              </a:defRPr>
            </a:lvl3pPr>
            <a:lvl4pPr marL="1371600" indent="0" algn="l" rtl="0" fontAlgn="base">
              <a:spcBef>
                <a:spcPct val="20000"/>
              </a:spcBef>
              <a:spcAft>
                <a:spcPct val="0"/>
              </a:spcAft>
              <a:buClr>
                <a:schemeClr val="accent1"/>
              </a:buClr>
              <a:buFont typeface="Arial" pitchFamily="127" charset="0"/>
              <a:buNone/>
              <a:defRPr sz="1400" kern="1200">
                <a:solidFill>
                  <a:schemeClr val="tx1">
                    <a:tint val="75000"/>
                  </a:schemeClr>
                </a:solidFill>
                <a:latin typeface="+mn-lt"/>
                <a:ea typeface="ＭＳ Ｐゴシック" pitchFamily="127" charset="-128"/>
                <a:cs typeface="+mn-cs"/>
              </a:defRPr>
            </a:lvl4pPr>
            <a:lvl5pPr marL="1828800" indent="0" algn="l" rtl="0" fontAlgn="base">
              <a:spcBef>
                <a:spcPct val="20000"/>
              </a:spcBef>
              <a:spcAft>
                <a:spcPct val="0"/>
              </a:spcAft>
              <a:buClr>
                <a:schemeClr val="accent1"/>
              </a:buClr>
              <a:buSzPct val="100000"/>
              <a:buFont typeface="Arial" pitchFamily="127" charset="0"/>
              <a:buNone/>
              <a:defRPr sz="1400" kern="1200">
                <a:solidFill>
                  <a:schemeClr val="tx1">
                    <a:tint val="75000"/>
                  </a:schemeClr>
                </a:solidFill>
                <a:latin typeface="+mn-lt"/>
                <a:ea typeface="ＭＳ Ｐゴシック" pitchFamily="127" charset="-128"/>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r>
              <a:rPr kumimoji="0" lang="en-US" sz="2400" b="0" i="0" u="none" strike="noStrike" kern="1200" cap="none" spc="0" normalizeH="0" baseline="0" noProof="0" dirty="0">
                <a:ln>
                  <a:noFill/>
                </a:ln>
                <a:solidFill>
                  <a:srgbClr val="E3DED1"/>
                </a:solidFill>
                <a:effectLst/>
                <a:uLnTx/>
                <a:uFillTx/>
                <a:latin typeface="Arial"/>
                <a:ea typeface="ＭＳ Ｐゴシック" pitchFamily="127" charset="-128"/>
              </a:rPr>
              <a:t>Refer to your trainee manual for other sources of information related to topics discussed in this module. </a:t>
            </a:r>
          </a:p>
        </p:txBody>
      </p:sp>
    </p:spTree>
    <p:extLst>
      <p:ext uri="{BB962C8B-B14F-4D97-AF65-F5344CB8AC3E}">
        <p14:creationId xmlns:p14="http://schemas.microsoft.com/office/powerpoint/2010/main" val="20767603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r>
              <a:rPr lang="en-US" dirty="0"/>
              <a:t>INSERT PRESENTER CONTACT INFORMATION</a:t>
            </a:r>
          </a:p>
        </p:txBody>
      </p:sp>
    </p:spTree>
    <p:extLst>
      <p:ext uri="{BB962C8B-B14F-4D97-AF65-F5344CB8AC3E}">
        <p14:creationId xmlns:p14="http://schemas.microsoft.com/office/powerpoint/2010/main" val="3920997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678204"/>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Tree>
    <p:extLst>
      <p:ext uri="{BB962C8B-B14F-4D97-AF65-F5344CB8AC3E}">
        <p14:creationId xmlns:p14="http://schemas.microsoft.com/office/powerpoint/2010/main" val="343950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E556-E97D-4AF1-A14A-0A3E5C331F57}"/>
              </a:ext>
            </a:extLst>
          </p:cNvPr>
          <p:cNvSpPr>
            <a:spLocks noGrp="1"/>
          </p:cNvSpPr>
          <p:nvPr>
            <p:ph type="title"/>
          </p:nvPr>
        </p:nvSpPr>
        <p:spPr/>
        <p:txBody>
          <a:bodyPr/>
          <a:lstStyle/>
          <a:p>
            <a:r>
              <a:rPr lang="en-US" b="1" dirty="0"/>
              <a:t>Person-Centered Care</a:t>
            </a:r>
          </a:p>
        </p:txBody>
      </p:sp>
      <p:sp>
        <p:nvSpPr>
          <p:cNvPr id="3" name="Content Placeholder 2">
            <a:extLst>
              <a:ext uri="{FF2B5EF4-FFF2-40B4-BE49-F238E27FC236}">
                <a16:creationId xmlns:a16="http://schemas.microsoft.com/office/drawing/2014/main" id="{527D6160-FB0D-4225-AFE2-96942A821D26}"/>
              </a:ext>
            </a:extLst>
          </p:cNvPr>
          <p:cNvSpPr>
            <a:spLocks noGrp="1"/>
          </p:cNvSpPr>
          <p:nvPr>
            <p:ph idx="1"/>
          </p:nvPr>
        </p:nvSpPr>
        <p:spPr/>
        <p:txBody>
          <a:bodyPr/>
          <a:lstStyle/>
          <a:p>
            <a:pPr marL="0" marR="0" algn="just">
              <a:lnSpc>
                <a:spcPct val="115000"/>
              </a:lnSpc>
              <a:spcBef>
                <a:spcPts val="0"/>
              </a:spcBef>
              <a:spcAft>
                <a:spcPts val="800"/>
              </a:spcAft>
            </a:pPr>
            <a:r>
              <a:rPr lang="en-US" dirty="0">
                <a:effectLst/>
                <a:latin typeface="Helvetica" panose="020B0604020202020204" pitchFamily="34" charset="0"/>
                <a:ea typeface="Times New Roman" panose="02020603050405020304" pitchFamily="18" charset="0"/>
                <a:cs typeface="Times New Roman" panose="02020603050405020304" pitchFamily="18" charset="0"/>
              </a:rPr>
              <a:t>Person-centered care is a process for selecting and organizing the services and supports that an older adult or person with a disability may need to live to their fullest potential. </a:t>
            </a:r>
            <a:endParaRPr lang="en-US" dirty="0"/>
          </a:p>
          <a:p>
            <a:pPr marL="0" indent="0">
              <a:buNone/>
            </a:pPr>
            <a:endParaRPr lang="en-US" dirty="0"/>
          </a:p>
        </p:txBody>
      </p:sp>
      <p:pic>
        <p:nvPicPr>
          <p:cNvPr id="4" name="Picture 3">
            <a:extLst>
              <a:ext uri="{FF2B5EF4-FFF2-40B4-BE49-F238E27FC236}">
                <a16:creationId xmlns:a16="http://schemas.microsoft.com/office/drawing/2014/main" id="{3CAEFE4F-1DE6-4478-9359-B02F16A7F22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63095" y="3429000"/>
            <a:ext cx="2497122" cy="2641737"/>
          </a:xfrm>
          <a:prstGeom prst="rect">
            <a:avLst/>
          </a:prstGeom>
        </p:spPr>
      </p:pic>
    </p:spTree>
    <p:extLst>
      <p:ext uri="{BB962C8B-B14F-4D97-AF65-F5344CB8AC3E}">
        <p14:creationId xmlns:p14="http://schemas.microsoft.com/office/powerpoint/2010/main" val="88598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1F8A0-51FC-41AC-818D-CC691C9A62DE}"/>
              </a:ext>
            </a:extLst>
          </p:cNvPr>
          <p:cNvSpPr>
            <a:spLocks noGrp="1"/>
          </p:cNvSpPr>
          <p:nvPr>
            <p:ph idx="1"/>
          </p:nvPr>
        </p:nvSpPr>
        <p:spPr>
          <a:xfrm>
            <a:off x="609600" y="672280"/>
            <a:ext cx="10972800" cy="5513439"/>
          </a:xfrm>
        </p:spPr>
        <p:txBody>
          <a:bodyPr/>
          <a:lstStyle/>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r>
              <a:rPr kumimoji="0" lang="en-US" sz="3200" b="1" i="0" u="none" strike="noStrike" kern="1200" cap="none" spc="0" normalizeH="0" baseline="0" noProof="0" dirty="0">
                <a:ln>
                  <a:noFill/>
                </a:ln>
                <a:effectLst/>
                <a:uLnTx/>
                <a:uFillTx/>
                <a:latin typeface="Arial"/>
                <a:ea typeface="ＭＳ Ｐゴシック" pitchFamily="127" charset="-128"/>
              </a:rPr>
              <a:t>The Resident </a:t>
            </a:r>
            <a:r>
              <a:rPr lang="en-US" sz="3200" b="1" noProof="0" dirty="0">
                <a:latin typeface="Arial"/>
              </a:rPr>
              <a:t>Decides </a:t>
            </a:r>
            <a:endParaRPr kumimoji="0" lang="en-US" sz="3200" b="1" i="0" u="none" strike="noStrike" kern="1200" cap="none" spc="0" normalizeH="0" baseline="0" noProof="0" dirty="0">
              <a:ln>
                <a:noFill/>
              </a:ln>
              <a:effectLst/>
              <a:uLnTx/>
              <a:uFillTx/>
              <a:latin typeface="Arial"/>
            </a:endParaRP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Activities </a:t>
            </a: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Bathing </a:t>
            </a: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Care </a:t>
            </a: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Death and dying</a:t>
            </a: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Dining </a:t>
            </a:r>
          </a:p>
          <a:p>
            <a:pPr>
              <a:buClr>
                <a:srgbClr val="8AB833"/>
              </a:buClr>
              <a:defRPr/>
            </a:pPr>
            <a:r>
              <a:rPr lang="en-US" dirty="0">
                <a:solidFill>
                  <a:srgbClr val="002060"/>
                </a:solidFill>
                <a:latin typeface="Arial"/>
              </a:rPr>
              <a:t>Dressing</a:t>
            </a:r>
            <a:endPar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endParaRPr>
          </a:p>
          <a:p>
            <a:pPr>
              <a:buClr>
                <a:srgbClr val="8AB833"/>
              </a:buClr>
              <a:defRPr/>
            </a:pPr>
            <a:r>
              <a:rPr lang="en-US" dirty="0">
                <a:solidFill>
                  <a:srgbClr val="002060"/>
                </a:solidFill>
                <a:latin typeface="Arial"/>
              </a:rPr>
              <a:t>Community involvement</a:t>
            </a:r>
            <a:endPar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endParaRP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Medication administration</a:t>
            </a:r>
          </a:p>
          <a:p>
            <a:pPr>
              <a:buClr>
                <a:srgbClr val="8AB833"/>
              </a:buClr>
              <a:defRPr/>
            </a:pPr>
            <a:r>
              <a:rPr lang="en-US" dirty="0">
                <a:solidFill>
                  <a:srgbClr val="002060"/>
                </a:solidFill>
                <a:latin typeface="Arial"/>
              </a:rPr>
              <a:t>Relationships</a:t>
            </a:r>
            <a:endPar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endParaRPr>
          </a:p>
          <a:p>
            <a:pPr>
              <a:buClr>
                <a:srgbClr val="8AB833"/>
              </a:buClr>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Staff assignments</a:t>
            </a:r>
          </a:p>
          <a:p>
            <a:pPr>
              <a:buClr>
                <a:srgbClr val="8AB833"/>
              </a:buClr>
              <a:defRPr/>
            </a:pPr>
            <a:r>
              <a:rPr lang="en-US" dirty="0">
                <a:solidFill>
                  <a:srgbClr val="002060"/>
                </a:solidFill>
                <a:latin typeface="Arial"/>
              </a:rPr>
              <a:t>Work</a:t>
            </a:r>
            <a:endPar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endParaRPr>
          </a:p>
          <a:p>
            <a:endParaRPr lang="en-US" dirty="0"/>
          </a:p>
        </p:txBody>
      </p:sp>
      <p:pic>
        <p:nvPicPr>
          <p:cNvPr id="5" name="Picture 4">
            <a:extLst>
              <a:ext uri="{FF2B5EF4-FFF2-40B4-BE49-F238E27FC236}">
                <a16:creationId xmlns:a16="http://schemas.microsoft.com/office/drawing/2014/main" id="{686EE0E7-3991-4EC0-870E-665058F88D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42841" y="1839168"/>
            <a:ext cx="6539559" cy="3989131"/>
          </a:xfrm>
          <a:prstGeom prst="rect">
            <a:avLst/>
          </a:prstGeom>
        </p:spPr>
      </p:pic>
    </p:spTree>
    <p:extLst>
      <p:ext uri="{BB962C8B-B14F-4D97-AF65-F5344CB8AC3E}">
        <p14:creationId xmlns:p14="http://schemas.microsoft.com/office/powerpoint/2010/main" val="1586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12542</TotalTime>
  <Words>12369</Words>
  <Application>Microsoft Office PowerPoint</Application>
  <PresentationFormat>Widescreen</PresentationFormat>
  <Paragraphs>953</Paragraphs>
  <Slides>74</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Helvetica</vt:lpstr>
      <vt:lpstr>Symbol</vt:lpstr>
      <vt:lpstr>Wingdings</vt:lpstr>
      <vt:lpstr>Clarity</vt:lpstr>
      <vt:lpstr>Initial certification training CURRICULUM for  long-term care ombudsman programs</vt:lpstr>
      <vt:lpstr>Welcome and Introduction</vt:lpstr>
      <vt:lpstr>Welcome</vt:lpstr>
      <vt:lpstr>PowerPoint Presentation</vt:lpstr>
      <vt:lpstr>Today’s Agenda</vt:lpstr>
      <vt:lpstr>Module 3 Learning Objectives</vt:lpstr>
      <vt:lpstr>Person-Centered care</vt:lpstr>
      <vt:lpstr>Person-Centered Care</vt:lpstr>
      <vt:lpstr>PowerPoint Presentation</vt:lpstr>
      <vt:lpstr>PowerPoint Presentation</vt:lpstr>
      <vt:lpstr>Person-Centered Care Based in Law </vt:lpstr>
      <vt:lpstr>  Add State-Specific Regulations Regarding Person-Centered Care </vt:lpstr>
      <vt:lpstr>My Personal Directions for Quality of Life</vt:lpstr>
      <vt:lpstr>PowerPoint Presentation</vt:lpstr>
      <vt:lpstr>How the Ombudsman Program Promotes Resident-Centered Care</vt:lpstr>
      <vt:lpstr>Decision Making</vt:lpstr>
      <vt:lpstr>PowerPoint Presentation</vt:lpstr>
      <vt:lpstr>Decision-Making Capacity</vt:lpstr>
      <vt:lpstr> Add State-Specific Policies and Procedures: When Decisional Capacity is Unclear</vt:lpstr>
      <vt:lpstr>PowerPoint Presentation</vt:lpstr>
      <vt:lpstr>PowerPoint Presentation</vt:lpstr>
      <vt:lpstr> State-Specific Information on Advance Planning</vt:lpstr>
      <vt:lpstr>Advanced Planning and Third-Party Decision-Makers</vt:lpstr>
      <vt:lpstr>Advance Planning</vt:lpstr>
      <vt:lpstr>Supported Decision-Making</vt:lpstr>
      <vt:lpstr>Third-Party Decision-Makers </vt:lpstr>
      <vt:lpstr>Power of Attorney (POA)</vt:lpstr>
      <vt:lpstr> State-Specific Information: Guardianship/Conservatorship</vt:lpstr>
      <vt:lpstr>Representative Payee </vt:lpstr>
      <vt:lpstr>Resident Representative</vt:lpstr>
      <vt:lpstr>Resident Representative Role</vt:lpstr>
      <vt:lpstr>Empowerment</vt:lpstr>
      <vt:lpstr>PowerPoint Presentation</vt:lpstr>
      <vt:lpstr>Barriers to Empowerment</vt:lpstr>
      <vt:lpstr>Resident Experiences</vt:lpstr>
      <vt:lpstr>Retaliation </vt:lpstr>
      <vt:lpstr>Partnering with Residents for Self-Advocacy</vt:lpstr>
      <vt:lpstr>PowerPoint Presentation</vt:lpstr>
      <vt:lpstr>Resident Assessments and Care Plans</vt:lpstr>
      <vt:lpstr>The Minimum Data Set Assessment (MDS)</vt:lpstr>
      <vt:lpstr> How Often are Residents Assessed? </vt:lpstr>
      <vt:lpstr>What is Your Role in an Assessment?</vt:lpstr>
      <vt:lpstr>PowerPoint Presentation</vt:lpstr>
      <vt:lpstr>PowerPoint Presentation</vt:lpstr>
      <vt:lpstr>Care Plan</vt:lpstr>
      <vt:lpstr>Care Planning Rights</vt:lpstr>
      <vt:lpstr>PowerPoint Presentation</vt:lpstr>
      <vt:lpstr>Care Plan Meeting</vt:lpstr>
      <vt:lpstr>Person-Centered Planning in Home and Community-Based Services (HCBS)</vt:lpstr>
      <vt:lpstr>PowerPoint Presentation</vt:lpstr>
      <vt:lpstr>Key Care Plan Meeting Participants</vt:lpstr>
      <vt:lpstr>What is Discussed at the Care Plan Meeting?</vt:lpstr>
      <vt:lpstr>Preparing for the Care Plan Meeting</vt:lpstr>
      <vt:lpstr>PowerPoint Presentation</vt:lpstr>
      <vt:lpstr>During the Care Plan Meeting</vt:lpstr>
      <vt:lpstr>After the Care Plan Meeting</vt:lpstr>
      <vt:lpstr>Resident Councils and Family Councils </vt:lpstr>
      <vt:lpstr>PowerPoint Presentation</vt:lpstr>
      <vt:lpstr>PowerPoint Presentation</vt:lpstr>
      <vt:lpstr>PowerPoint Presentation</vt:lpstr>
      <vt:lpstr> State-Specific Resident Council in RCCs</vt:lpstr>
      <vt:lpstr>Ombudsman Program and the Resident Council</vt:lpstr>
      <vt:lpstr>PowerPoint Presentation</vt:lpstr>
      <vt:lpstr>PowerPoint Presentation</vt:lpstr>
      <vt:lpstr>PowerPoint Presentation</vt:lpstr>
      <vt:lpstr> State-Specific Family Councils</vt:lpstr>
      <vt:lpstr>Ombudsman Program and the Family Council</vt:lpstr>
      <vt:lpstr>Conclusion</vt:lpstr>
      <vt:lpstr>Module 3 Questions</vt:lpstr>
      <vt:lpstr>PowerPoint Presentation</vt:lpstr>
      <vt:lpstr>Questions?</vt:lpstr>
      <vt:lpstr>Additional resources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278</cp:revision>
  <dcterms:created xsi:type="dcterms:W3CDTF">2017-08-16T20:53:38Z</dcterms:created>
  <dcterms:modified xsi:type="dcterms:W3CDTF">2022-01-19T05:55:57Z</dcterms:modified>
</cp:coreProperties>
</file>