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7" r:id="rId2"/>
    <p:sldId id="259" r:id="rId3"/>
    <p:sldId id="265" r:id="rId4"/>
    <p:sldId id="299" r:id="rId5"/>
    <p:sldId id="335" r:id="rId6"/>
    <p:sldId id="336" r:id="rId7"/>
    <p:sldId id="312" r:id="rId8"/>
    <p:sldId id="311" r:id="rId9"/>
    <p:sldId id="309" r:id="rId10"/>
    <p:sldId id="328" r:id="rId11"/>
    <p:sldId id="339" r:id="rId12"/>
    <p:sldId id="285" r:id="rId13"/>
    <p:sldId id="290" r:id="rId14"/>
    <p:sldId id="347" r:id="rId15"/>
    <p:sldId id="297" r:id="rId16"/>
    <p:sldId id="338" r:id="rId17"/>
    <p:sldId id="268" r:id="rId18"/>
    <p:sldId id="343" r:id="rId19"/>
    <p:sldId id="318" r:id="rId20"/>
    <p:sldId id="340" r:id="rId21"/>
    <p:sldId id="291" r:id="rId22"/>
    <p:sldId id="322" r:id="rId23"/>
    <p:sldId id="321" r:id="rId24"/>
    <p:sldId id="329" r:id="rId25"/>
    <p:sldId id="330" r:id="rId26"/>
    <p:sldId id="344" r:id="rId27"/>
    <p:sldId id="319" r:id="rId28"/>
    <p:sldId id="282" r:id="rId29"/>
    <p:sldId id="258" r:id="rId30"/>
    <p:sldId id="293" r:id="rId31"/>
    <p:sldId id="320" r:id="rId32"/>
    <p:sldId id="331" r:id="rId33"/>
    <p:sldId id="332" r:id="rId34"/>
    <p:sldId id="345" r:id="rId35"/>
    <p:sldId id="324" r:id="rId36"/>
    <p:sldId id="341" r:id="rId37"/>
    <p:sldId id="326" r:id="rId38"/>
    <p:sldId id="325" r:id="rId39"/>
    <p:sldId id="296" r:id="rId40"/>
    <p:sldId id="284" r:id="rId41"/>
    <p:sldId id="274" r:id="rId42"/>
    <p:sldId id="260" r:id="rId43"/>
    <p:sldId id="261" r:id="rId44"/>
    <p:sldId id="333" r:id="rId45"/>
    <p:sldId id="346" r:id="rId46"/>
    <p:sldId id="263" r:id="rId47"/>
    <p:sldId id="264" r:id="rId4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Greene" initials="MG" lastIdx="27" clrIdx="0">
    <p:extLst>
      <p:ext uri="{19B8F6BF-5375-455C-9EA6-DF929625EA0E}">
        <p15:presenceInfo xmlns:p15="http://schemas.microsoft.com/office/powerpoint/2012/main" userId="bca95dc0db115c4e" providerId="Windows Live"/>
      </p:ext>
    </p:extLst>
  </p:cmAuthor>
  <p:cmAuthor id="2" name="Amity Overall-Laib" initials="AO" lastIdx="6" clrIdx="1">
    <p:extLst>
      <p:ext uri="{19B8F6BF-5375-455C-9EA6-DF929625EA0E}">
        <p15:presenceInfo xmlns:p15="http://schemas.microsoft.com/office/powerpoint/2012/main" userId="Amity Overall-Laib" providerId="None"/>
      </p:ext>
    </p:extLst>
  </p:cmAuthor>
  <p:cmAuthor id="3" name="ACL" initials="ACL" lastIdx="17" clrIdx="2">
    <p:extLst>
      <p:ext uri="{19B8F6BF-5375-455C-9EA6-DF929625EA0E}">
        <p15:presenceInfo xmlns:p15="http://schemas.microsoft.com/office/powerpoint/2012/main" userId="AC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38018" autoAdjust="0"/>
  </p:normalViewPr>
  <p:slideViewPr>
    <p:cSldViewPr snapToGrid="0">
      <p:cViewPr varScale="1">
        <p:scale>
          <a:sx n="29" d="100"/>
          <a:sy n="29" d="100"/>
        </p:scale>
        <p:origin x="1013"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19ED5E1-4A79-4607-B05E-066BA80387E1}" type="datetimeFigureOut">
              <a:rPr lang="en-US" smtClean="0"/>
              <a:t>2/7/2019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13422E6-57C4-472B-BB37-763E50B58060}" type="slidenum">
              <a:rPr lang="en-US" smtClean="0"/>
              <a:t>‹#›</a:t>
            </a:fld>
            <a:endParaRPr lang="en-US" dirty="0"/>
          </a:p>
        </p:txBody>
      </p:sp>
    </p:spTree>
    <p:extLst>
      <p:ext uri="{BB962C8B-B14F-4D97-AF65-F5344CB8AC3E}">
        <p14:creationId xmlns:p14="http://schemas.microsoft.com/office/powerpoint/2010/main" val="396821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Welcome to today’s webinar, an Introduction to the </a:t>
            </a:r>
            <a:r>
              <a:rPr lang="en-US" b="0" i="1" dirty="0"/>
              <a:t>Revised National Ombudsman Reporting System (NORS). </a:t>
            </a:r>
            <a:r>
              <a:rPr lang="en-US" b="0" dirty="0"/>
              <a:t>My name is Amity Overall-Laib with NORC and we are glad you are here with us.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Attendees of today’s webinar include both State Ombudsmen and </a:t>
            </a:r>
            <a:r>
              <a:rPr lang="en-US" b="0" baseline="0" dirty="0"/>
              <a:t>Representatives of the Office of the State Long-Term Care Ombudsman. Representatives of the Office, often call local ombudsmen in states, are our target audience today. State Ombudsmen have had other opportunities to learn about the revised NORS but, for many of you this may be your first opportunity to hear details about the revised NORS. Today is the first of five webinars created specifically for those of you in the field who provide direct Ombudsman program services.</a:t>
            </a:r>
          </a:p>
          <a:p>
            <a:endParaRPr lang="en-US" b="0" dirty="0"/>
          </a:p>
          <a:p>
            <a:r>
              <a:rPr lang="en-US" b="0" dirty="0"/>
              <a:t>You will hear from two other presenters today, Louise Ryan, Ombudsman Program Specialist, with the Administration on Aging/Administration for Community Living, and Maria Greene, a consultant with NORC. </a:t>
            </a:r>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1</a:t>
            </a:fld>
            <a:endParaRPr lang="en-US" dirty="0"/>
          </a:p>
        </p:txBody>
      </p:sp>
    </p:spTree>
    <p:extLst>
      <p:ext uri="{BB962C8B-B14F-4D97-AF65-F5344CB8AC3E}">
        <p14:creationId xmlns:p14="http://schemas.microsoft.com/office/powerpoint/2010/main" val="2484931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One example of how the changes will ensure ACL’s ability to understand the data, is that ACL will have access to disaggregated data. This means that ACL</a:t>
            </a:r>
            <a:r>
              <a:rPr lang="en-US" sz="1200" b="0"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can review the data by the type of complaint, number of complaint type verified, number of complaints, resolved etc.</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10</a:t>
            </a:fld>
            <a:endParaRPr lang="en-US" dirty="0"/>
          </a:p>
        </p:txBody>
      </p:sp>
    </p:spTree>
    <p:extLst>
      <p:ext uri="{BB962C8B-B14F-4D97-AF65-F5344CB8AC3E}">
        <p14:creationId xmlns:p14="http://schemas.microsoft.com/office/powerpoint/2010/main" val="3290116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really use the data! It helps to share policy at the federal level – such</a:t>
            </a:r>
            <a:r>
              <a:rPr lang="en-US" baseline="0" dirty="0"/>
              <a:t> as when the nursing home regulations were revised.  State Ombudsmen use their data at state and local levels to inform the public, raise awareness, and inform policy decisions.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Here are some examples of recent media stories citing NORS data. The NPR story about inappropriate nursing facility transfers and evictions, including the following, “</a:t>
            </a:r>
            <a:r>
              <a:rPr lang="en-US" sz="1200" b="0" i="1" dirty="0"/>
              <a:t>This is not just a California issue. Nationwide, between 8,000 and 9,000 people complain to the government about nursing home evictions every year. It's the leading category of all nursing home complaints, according to the federal Administration for Community Living.”</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11</a:t>
            </a:fld>
            <a:endParaRPr lang="en-US" dirty="0"/>
          </a:p>
        </p:txBody>
      </p:sp>
    </p:spTree>
    <p:extLst>
      <p:ext uri="{BB962C8B-B14F-4D97-AF65-F5344CB8AC3E}">
        <p14:creationId xmlns:p14="http://schemas.microsoft.com/office/powerpoint/2010/main" val="2781535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1995</a:t>
            </a:r>
          </a:p>
          <a:p>
            <a:r>
              <a:rPr lang="en-US" dirty="0"/>
              <a:t>AoA/ACL implemented NORS, which provided substantial state and national data on ombudsman cases, complaints and program activities, beginning in 1996. There haven’t been significant improvements to NORS since it was implemented</a:t>
            </a:r>
            <a:r>
              <a:rPr lang="en-US" baseline="0" dirty="0"/>
              <a:t> in 1996. At times we have struggled with NORS and like some older car models we wished for better days.</a:t>
            </a:r>
            <a:endParaRPr lang="en-US" dirty="0"/>
          </a:p>
          <a:p>
            <a:endParaRPr lang="en-US" dirty="0"/>
          </a:p>
          <a:p>
            <a:r>
              <a:rPr lang="en-US" dirty="0"/>
              <a:t>1999</a:t>
            </a:r>
          </a:p>
          <a:p>
            <a:pPr defTabSz="931774">
              <a:defRPr/>
            </a:pPr>
            <a:r>
              <a:rPr lang="en-US" dirty="0"/>
              <a:t>Office of Inspector General (OIG, 1999; OEI02-98-00351), study findings support the need to continue to strengthen the LTCOP is reporting system and to develop a standard for measuring outcomes of ombudsman complaint investigation, education, and advocacy efforts. </a:t>
            </a:r>
          </a:p>
          <a:p>
            <a:endParaRPr lang="en-US" dirty="0"/>
          </a:p>
          <a:p>
            <a:r>
              <a:rPr lang="en-US" dirty="0"/>
              <a:t>2002</a:t>
            </a:r>
          </a:p>
          <a:p>
            <a:r>
              <a:rPr lang="en-US" dirty="0"/>
              <a:t>The National Association of State Ombudsman Programs (NASOP) received a Helen Bader Foundation grant to convene a retreat: </a:t>
            </a:r>
            <a:r>
              <a:rPr lang="en-US" i="1" dirty="0"/>
              <a:t>The Long-Term Care Ombudsman Program: Rethinking and Retooling for the Future</a:t>
            </a:r>
            <a:r>
              <a:rPr lang="en-US" dirty="0"/>
              <a:t>; a report, recommendations and work groups ensued from the retreat.</a:t>
            </a:r>
          </a:p>
          <a:p>
            <a:endParaRPr lang="en-US" dirty="0"/>
          </a:p>
          <a:p>
            <a:r>
              <a:rPr lang="en-US" dirty="0"/>
              <a:t>2003 </a:t>
            </a:r>
          </a:p>
          <a:p>
            <a:pPr lvl="0"/>
            <a:r>
              <a:rPr lang="en-US" dirty="0"/>
              <a:t>Based on a Bader Retreat recommendation, the NASOP Data Committee initiated a standing Workgroup to Improve NORS Consistency (WINC). The WINC included representatives from NASOP, NALLTCO, AoA, and NORC. The WINC examined the consistency of the NORS data, developed consensus regarding specific definitions, approaches, and interpretations to provide guidance to Ombudsman programs; and recommended strategies for improving consistency.    This workgroup</a:t>
            </a:r>
            <a:r>
              <a:rPr lang="en-US" baseline="0" dirty="0"/>
              <a:t> developed the early versions of the NORS training that is in current use. </a:t>
            </a:r>
            <a:endParaRPr lang="en-US" dirty="0"/>
          </a:p>
          <a:p>
            <a:pPr defTabSz="931774">
              <a:defRPr/>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12</a:t>
            </a:fld>
            <a:endParaRPr lang="en-US" dirty="0"/>
          </a:p>
        </p:txBody>
      </p:sp>
    </p:spTree>
    <p:extLst>
      <p:ext uri="{BB962C8B-B14F-4D97-AF65-F5344CB8AC3E}">
        <p14:creationId xmlns:p14="http://schemas.microsoft.com/office/powerpoint/2010/main" val="890403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lvl="1"/>
            <a:endParaRPr lang="en-US" dirty="0"/>
          </a:p>
          <a:p>
            <a:pPr marL="465887" lvl="1"/>
            <a:r>
              <a:rPr lang="en-US" dirty="0"/>
              <a:t>There is a long history of state Ombudsman and representatives of the Office involvement in the development and</a:t>
            </a:r>
            <a:r>
              <a:rPr lang="en-US" baseline="0" dirty="0"/>
              <a:t> revisions to NORS.</a:t>
            </a:r>
            <a:endParaRPr lang="en-US" dirty="0"/>
          </a:p>
          <a:p>
            <a:pPr marL="465887" lvl="1"/>
            <a:endParaRPr lang="en-US" dirty="0"/>
          </a:p>
          <a:p>
            <a:pPr marL="465887" lvl="1"/>
            <a:r>
              <a:rPr lang="en-US" baseline="0" dirty="0"/>
              <a:t>Your assistance to improve and revise NORS has been incredibly helpful and has directly impacted NORS. Like the new cars of today we aim for the new NORS to be efficient, economical, and easy to operate.</a:t>
            </a:r>
          </a:p>
          <a:p>
            <a:pPr marL="465887" lvl="1"/>
            <a:endParaRPr lang="en-US" baseline="0" dirty="0"/>
          </a:p>
          <a:p>
            <a:pPr marL="465887" lvl="1"/>
            <a:r>
              <a:rPr lang="en-US" baseline="0" dirty="0"/>
              <a:t>ACL convened a “NORS Next” workgroup comprised of state Ombudsmen and representatives of the Office to help develop and give feedback on the revisions to NORS.  The proposed data collection then went through two public comment periods and received final approval from the Office of Management and Budget (OMB) </a:t>
            </a:r>
          </a:p>
          <a:p>
            <a:pPr marL="465887" lvl="1"/>
            <a:endParaRPr lang="en-US" sz="1400" dirty="0"/>
          </a:p>
          <a:p>
            <a:pPr marL="465887" lvl="1"/>
            <a:r>
              <a:rPr lang="en-US" sz="1400" dirty="0"/>
              <a:t>To update the NORS training materials NORC relied on input from the Revised NORS Training Workgroup. The workgroup including representatives from NASOP and NALLTCO and the following states: AK, CA, IA, NC, ND, TX, and PA</a:t>
            </a:r>
          </a:p>
          <a:p>
            <a:endParaRPr lang="en-US" sz="1400" dirty="0"/>
          </a:p>
          <a:p>
            <a:r>
              <a:rPr lang="en-US" sz="1400" dirty="0"/>
              <a:t>In addition to updating the NORS codes, definitions, and activities, ACL created a new reporting software system, the Older Americans Act Performance System (OAAPS), for State Ombudsmen to submit their program data to ACL. We see that the data collection and software</a:t>
            </a:r>
            <a:r>
              <a:rPr lang="en-US" sz="1400" baseline="0" dirty="0"/>
              <a:t> go hand in hand and both pieces needed State Ombudsman and representatives of the Office involvement. </a:t>
            </a:r>
          </a:p>
          <a:p>
            <a:endParaRPr lang="en-US" sz="1400" baseline="0" dirty="0"/>
          </a:p>
          <a:p>
            <a:r>
              <a:rPr lang="en-US" sz="1400" baseline="0" dirty="0"/>
              <a:t>Now I going to turn it back over to Amity to administer another poll question. </a:t>
            </a:r>
            <a:endParaRPr lang="en-US" sz="1400" dirty="0"/>
          </a:p>
          <a:p>
            <a:endParaRPr lang="en-US" sz="1400" dirty="0"/>
          </a:p>
        </p:txBody>
      </p:sp>
      <p:sp>
        <p:nvSpPr>
          <p:cNvPr id="4" name="Slide Number Placeholder 3"/>
          <p:cNvSpPr>
            <a:spLocks noGrp="1"/>
          </p:cNvSpPr>
          <p:nvPr>
            <p:ph type="sldNum" sz="quarter" idx="10"/>
          </p:nvPr>
        </p:nvSpPr>
        <p:spPr/>
        <p:txBody>
          <a:bodyPr/>
          <a:lstStyle/>
          <a:p>
            <a:fld id="{013422E6-57C4-472B-BB37-763E50B58060}" type="slidenum">
              <a:rPr lang="en-US" smtClean="0"/>
              <a:t>13</a:t>
            </a:fld>
            <a:endParaRPr lang="en-US" dirty="0"/>
          </a:p>
        </p:txBody>
      </p:sp>
    </p:spTree>
    <p:extLst>
      <p:ext uri="{BB962C8B-B14F-4D97-AF65-F5344CB8AC3E}">
        <p14:creationId xmlns:p14="http://schemas.microsoft.com/office/powerpoint/2010/main" val="2362951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013422E6-57C4-472B-BB37-763E50B58060}" type="slidenum">
              <a:rPr lang="en-US" smtClean="0"/>
              <a:t>14</a:t>
            </a:fld>
            <a:endParaRPr lang="en-US" dirty="0"/>
          </a:p>
        </p:txBody>
      </p:sp>
    </p:spTree>
    <p:extLst>
      <p:ext uri="{BB962C8B-B14F-4D97-AF65-F5344CB8AC3E}">
        <p14:creationId xmlns:p14="http://schemas.microsoft.com/office/powerpoint/2010/main" val="2374826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Now I’d like to introduce Maria Greene, a consultant with NORC. </a:t>
            </a:r>
          </a:p>
          <a:p>
            <a:endParaRPr lang="en-US" b="0" baseline="0" dirty="0"/>
          </a:p>
          <a:p>
            <a:r>
              <a:rPr lang="en-US" b="0" baseline="0" dirty="0"/>
              <a:t>Maria is going to walk us through some of the significant changes in the revised NORS. </a:t>
            </a:r>
          </a:p>
          <a:p>
            <a:endParaRPr lang="en-US" b="0" baseline="0" dirty="0"/>
          </a:p>
          <a:p>
            <a:r>
              <a:rPr lang="en-US" b="0" baseline="0" dirty="0"/>
              <a:t>We understand this is a lot of new information in one webinar, but there will be links to the tables discussed today and we will go into more detail about how to report your work using the new codes and definitions in the upcoming webinars. </a:t>
            </a:r>
            <a:endParaRPr lang="en-US" b="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15</a:t>
            </a:fld>
            <a:endParaRPr lang="en-US" dirty="0"/>
          </a:p>
        </p:txBody>
      </p:sp>
    </p:spTree>
    <p:extLst>
      <p:ext uri="{BB962C8B-B14F-4D97-AF65-F5344CB8AC3E}">
        <p14:creationId xmlns:p14="http://schemas.microsoft.com/office/powerpoint/2010/main" val="2417280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a:t>
            </a:r>
            <a:r>
              <a:rPr lang="en-US" b="0" baseline="0" dirty="0"/>
              <a:t> instructions and complaint codes on the left should be very familiar as they are the current NORS data collection. </a:t>
            </a:r>
            <a:r>
              <a:rPr lang="en-US" b="0" dirty="0"/>
              <a:t>These will be obsolete</a:t>
            </a:r>
            <a:r>
              <a:rPr lang="en-US" b="0" baseline="0" dirty="0"/>
              <a:t> effective October 1, 2019.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The tables on the right are for the revised NORS. The tables, especially Table 2 Complaint Codes and Definitions, and the NORS training materials that will be discussed in detail in upcoming webinars will be your reference points for the revised NORS. </a:t>
            </a:r>
            <a:endParaRPr lang="en-US" b="0" dirty="0"/>
          </a:p>
          <a:p>
            <a:endParaRPr lang="en-US" dirty="0"/>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16</a:t>
            </a:fld>
            <a:endParaRPr lang="en-US" dirty="0"/>
          </a:p>
        </p:txBody>
      </p:sp>
    </p:spTree>
    <p:extLst>
      <p:ext uri="{BB962C8B-B14F-4D97-AF65-F5344CB8AC3E}">
        <p14:creationId xmlns:p14="http://schemas.microsoft.com/office/powerpoint/2010/main" val="1121173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The revised NORS data collection has three tables for Ombudsman programs to use when coding.  These 3 tables will replace the current NORS instructions effective October 1, 2019.  You should throw out those instructions on October 1, 2019 and use the Tables moving forward.      </a:t>
            </a:r>
          </a:p>
          <a:p>
            <a:endParaRPr lang="en-US" b="0" baseline="0" dirty="0"/>
          </a:p>
          <a:p>
            <a:r>
              <a:rPr lang="en-US" b="0" baseline="0" dirty="0"/>
              <a:t>Table 1 pertains to Case Data Components, Table 2 Complaint Codes and Definitions, and Table 3 State Program Information. During the next several slides we will discuss the tables and highlight changes from the current NORS  with a focus on what you will most use.</a:t>
            </a:r>
          </a:p>
          <a:p>
            <a:endParaRPr lang="en-US" b="0" dirty="0"/>
          </a:p>
          <a:p>
            <a:pPr defTabSz="931774">
              <a:defRPr/>
            </a:pPr>
            <a:r>
              <a:rPr lang="en-US" b="0" dirty="0"/>
              <a:t>For the vast majority of the states the NORS software will be updated by the </a:t>
            </a:r>
            <a:r>
              <a:rPr lang="en-US" b="0" baseline="0" dirty="0"/>
              <a:t>State Ombudsman Program’s IT vendor and/or state IT staff. The purpose of this and upcoming NORS webinars is to provide guidance around data collection and recording for Ombudsmen representatives and not about ACL’s NORS reporting software.   ACL and the software contractor will provide training to State Ombudsmen on how to use the new  </a:t>
            </a:r>
            <a:r>
              <a:rPr lang="en-US" b="0" dirty="0"/>
              <a:t>Older Americans Act Performance System (OAAPS). ACL is available to answer technical questions that, State Ombudsmen, state IT staff, or vendors</a:t>
            </a:r>
            <a:r>
              <a:rPr lang="en-US" b="0" baseline="0" dirty="0"/>
              <a:t> have about OAAPS.</a:t>
            </a:r>
            <a:r>
              <a:rPr lang="en-US" b="0"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17</a:t>
            </a:fld>
            <a:endParaRPr lang="en-US" dirty="0"/>
          </a:p>
        </p:txBody>
      </p:sp>
    </p:spTree>
    <p:extLst>
      <p:ext uri="{BB962C8B-B14F-4D97-AF65-F5344CB8AC3E}">
        <p14:creationId xmlns:p14="http://schemas.microsoft.com/office/powerpoint/2010/main" val="959586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is a screenshot of the first page of Table 1. This table is 10 pages long and explains what components each case must have to be reported in NORS. For the purpose of today’s webinar we are only introducing the tables and providing highlights of the content. All tables are available on the NORC website.</a:t>
            </a:r>
          </a:p>
          <a:p>
            <a:endParaRPr lang="en-US" b="1" dirty="0"/>
          </a:p>
          <a:p>
            <a:endParaRPr lang="en-US" b="1" dirty="0"/>
          </a:p>
        </p:txBody>
      </p:sp>
      <p:sp>
        <p:nvSpPr>
          <p:cNvPr id="4" name="Slide Number Placeholder 3"/>
          <p:cNvSpPr>
            <a:spLocks noGrp="1"/>
          </p:cNvSpPr>
          <p:nvPr>
            <p:ph type="sldNum" sz="quarter" idx="5"/>
          </p:nvPr>
        </p:nvSpPr>
        <p:spPr/>
        <p:txBody>
          <a:bodyPr/>
          <a:lstStyle/>
          <a:p>
            <a:fld id="{013422E6-57C4-472B-BB37-763E50B58060}" type="slidenum">
              <a:rPr lang="en-US" smtClean="0"/>
              <a:t>18</a:t>
            </a:fld>
            <a:endParaRPr lang="en-US" dirty="0"/>
          </a:p>
        </p:txBody>
      </p:sp>
    </p:spTree>
    <p:extLst>
      <p:ext uri="{BB962C8B-B14F-4D97-AF65-F5344CB8AC3E}">
        <p14:creationId xmlns:p14="http://schemas.microsoft.com/office/powerpoint/2010/main" val="4045175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1 explains that cases must have the following components. Reporting most of this information is not new to you.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Currently a case includes one or more complaints brought to, or initiated by, the program. In reporting a case programs have to identify the complainant, complaint code, type of facility, verification, and resolution for complaints.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changes are in red font. In the revised NORS, programs now have to enter a code for the perpetrator of abuse, neglect, or exploitation, meaning coding whether facility staff, another resident, a family member, resident representative, friend, or other individual is alleged to have caused the abuse, neglect, or exploitation.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new in the revised NORS, referring a complaint to another agency is no longer a disposition code. Now, programs will enter a code for what type of agency the complaint was referred as a step toward resolving the complaint.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of the Tables will provide code definitions, examples, and reporting tips. We will cover this in more detail in our next webinar.</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19</a:t>
            </a:fld>
            <a:endParaRPr lang="en-US" dirty="0"/>
          </a:p>
        </p:txBody>
      </p:sp>
    </p:spTree>
    <p:extLst>
      <p:ext uri="{BB962C8B-B14F-4D97-AF65-F5344CB8AC3E}">
        <p14:creationId xmlns:p14="http://schemas.microsoft.com/office/powerpoint/2010/main" val="1615168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Today’s agenda includes a review of NORS background, an overview of the basics and data with a few examples, upcoming training dates, and time for questions. Attendees are muted. If you have questions, please submit those in the control panel on your screen. We will try to address as many questions as possible after the presentations. </a:t>
            </a:r>
          </a:p>
          <a:p>
            <a:endParaRPr lang="en-US" b="0" baseline="0" dirty="0"/>
          </a:p>
          <a:p>
            <a:r>
              <a:rPr lang="en-US" b="0" baseline="0" dirty="0"/>
              <a:t>The webinar will be recorded and posted with all of the webinar materials shortly after our webinar today. Today’s slides and the tables we discuss are attached in your tool box as handouts. </a:t>
            </a:r>
          </a:p>
          <a:p>
            <a:endParaRPr lang="en-US" b="0" baseline="0" dirty="0"/>
          </a:p>
          <a:p>
            <a:r>
              <a:rPr lang="en-US" b="0" baseline="0" dirty="0"/>
              <a:t>We will also send a follow-up email to attendees with a Certificate of Attendance that you can share with your supervisor to verify your participation in today’s training. </a:t>
            </a:r>
            <a:endParaRPr lang="en-US" b="0" dirty="0"/>
          </a:p>
        </p:txBody>
      </p:sp>
      <p:sp>
        <p:nvSpPr>
          <p:cNvPr id="4" name="Slide Number Placeholder 3"/>
          <p:cNvSpPr>
            <a:spLocks noGrp="1"/>
          </p:cNvSpPr>
          <p:nvPr>
            <p:ph type="sldNum" sz="quarter" idx="10"/>
          </p:nvPr>
        </p:nvSpPr>
        <p:spPr/>
        <p:txBody>
          <a:bodyPr/>
          <a:lstStyle/>
          <a:p>
            <a:fld id="{013422E6-57C4-472B-BB37-763E50B58060}" type="slidenum">
              <a:rPr lang="en-US" smtClean="0"/>
              <a:t>2</a:t>
            </a:fld>
            <a:endParaRPr lang="en-US" dirty="0"/>
          </a:p>
        </p:txBody>
      </p:sp>
    </p:spTree>
    <p:extLst>
      <p:ext uri="{BB962C8B-B14F-4D97-AF65-F5344CB8AC3E}">
        <p14:creationId xmlns:p14="http://schemas.microsoft.com/office/powerpoint/2010/main" val="1980377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snapshot of the top portion of Table 1 – Case Data Components. We briefly want to discuss how to read the tables.</a:t>
            </a:r>
            <a:r>
              <a:rPr lang="en-US" baseline="0" dirty="0"/>
              <a:t> M</a:t>
            </a:r>
            <a:r>
              <a:rPr lang="en-US" dirty="0"/>
              <a:t>ore in depth information will be provided in future webinars. </a:t>
            </a:r>
          </a:p>
          <a:p>
            <a:endParaRPr lang="en-US" dirty="0"/>
          </a:p>
          <a:p>
            <a:r>
              <a:rPr lang="en-US" dirty="0"/>
              <a:t>The</a:t>
            </a:r>
            <a:r>
              <a:rPr lang="en-US" baseline="0" dirty="0"/>
              <a:t> arrow highlights the column headers which includes:</a:t>
            </a:r>
          </a:p>
          <a:p>
            <a:endParaRPr lang="en-US" baseline="0" dirty="0"/>
          </a:p>
          <a:p>
            <a:r>
              <a:rPr lang="en-US" b="1" baseline="0" dirty="0"/>
              <a:t>Element Number </a:t>
            </a:r>
            <a:r>
              <a:rPr lang="en-US" baseline="0" dirty="0"/>
              <a:t>– coding for the software</a:t>
            </a:r>
          </a:p>
          <a:p>
            <a:r>
              <a:rPr lang="en-US" b="1" baseline="0" dirty="0"/>
              <a:t>Data Element </a:t>
            </a:r>
            <a:r>
              <a:rPr lang="en-US" baseline="0" dirty="0"/>
              <a:t>– name of the data element. Example: Date Case Opened.</a:t>
            </a:r>
          </a:p>
          <a:p>
            <a:r>
              <a:rPr lang="en-US" b="1" baseline="0" dirty="0"/>
              <a:t>Definition</a:t>
            </a:r>
            <a:r>
              <a:rPr lang="en-US" baseline="0" dirty="0"/>
              <a:t> of the data element. Example: Date Case Opened is the Month, Day, and Year that the case was opened</a:t>
            </a:r>
          </a:p>
          <a:p>
            <a:r>
              <a:rPr lang="en-US" b="1" baseline="0" dirty="0"/>
              <a:t>Quantifier</a:t>
            </a:r>
            <a:r>
              <a:rPr lang="en-US" baseline="0" dirty="0"/>
              <a:t> – if single or multiple codes are allowed</a:t>
            </a:r>
          </a:p>
          <a:p>
            <a:r>
              <a:rPr lang="en-US" b="1" baseline="0" dirty="0"/>
              <a:t>Type </a:t>
            </a:r>
            <a:r>
              <a:rPr lang="en-US" baseline="0" dirty="0"/>
              <a:t>– if it’s an alphanumeric code or a date</a:t>
            </a:r>
          </a:p>
          <a:p>
            <a:r>
              <a:rPr lang="en-US" b="1" baseline="0" dirty="0"/>
              <a:t>Codes and Values </a:t>
            </a:r>
            <a:r>
              <a:rPr lang="en-US" baseline="0" dirty="0"/>
              <a:t>– coded elements such as 01resident or 02 resident representative/friend/family, and </a:t>
            </a:r>
          </a:p>
          <a:p>
            <a:r>
              <a:rPr lang="en-US" b="1" baseline="0" dirty="0"/>
              <a:t>Examples and Reporting Tips </a:t>
            </a:r>
            <a:r>
              <a:rPr lang="en-US" baseline="0" dirty="0"/>
              <a:t>– such as each case may only have one open case date.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a:t>
            </a:r>
            <a:r>
              <a:rPr lang="en-US" baseline="0" dirty="0"/>
              <a:t> of the tables are set up with a code, label, definition, codes and values and examples and reporting tips.  Some items such as “quantifier” and ”type” are to inform a software developer  how this is represented in your state’s software, i.e. – the software cannot allow for more than one facility type or complainant per case, which is true in the current NORS.  </a:t>
            </a:r>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20</a:t>
            </a:fld>
            <a:endParaRPr lang="en-US" dirty="0"/>
          </a:p>
        </p:txBody>
      </p:sp>
    </p:spTree>
    <p:extLst>
      <p:ext uri="{BB962C8B-B14F-4D97-AF65-F5344CB8AC3E}">
        <p14:creationId xmlns:p14="http://schemas.microsoft.com/office/powerpoint/2010/main" val="1666118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closely at the green ovals indicating the codes and values column. </a:t>
            </a:r>
          </a:p>
          <a:p>
            <a:endParaRPr lang="en-US" dirty="0"/>
          </a:p>
          <a:p>
            <a:r>
              <a:rPr lang="en-US" b="0" dirty="0"/>
              <a:t>Similar to the current NORS, when</a:t>
            </a:r>
            <a:r>
              <a:rPr lang="en-US" b="0" baseline="0" dirty="0"/>
              <a:t> reporting a case you will indicate what type of facility or setting the resident resides and the complainant. As you are familiar with, you can only select one facility or setting type and one complainant per case. </a:t>
            </a:r>
          </a:p>
          <a:p>
            <a:endParaRPr lang="en-US" baseline="0" dirty="0"/>
          </a:p>
          <a:p>
            <a:r>
              <a:rPr lang="en-US" baseline="0" dirty="0"/>
              <a:t>01 is a Nursing Facility. 02 is a Residential Care Community which is currently called Board and Care.  99 is Other Setting which is something different than a Nursing Facility or Residential Care Community. Definitions will be provided in training </a:t>
            </a:r>
            <a:r>
              <a:rPr lang="en-US" b="0" baseline="0" dirty="0"/>
              <a:t>manuals and we will go into more detail in future webinars. </a:t>
            </a:r>
          </a:p>
          <a:p>
            <a:endParaRPr lang="en-US" baseline="0" dirty="0"/>
          </a:p>
          <a:p>
            <a:r>
              <a:rPr lang="en-US" baseline="0" dirty="0"/>
              <a:t>Refer to the list 01 through 08 and choose the complainant type that best represents the complainant for the case. </a:t>
            </a:r>
            <a:r>
              <a:rPr lang="en-US" b="0" baseline="0" dirty="0"/>
              <a:t>As you can see in the table, there have been minor changes to the types of complainants with the addition of “resident or family council” and merging of other categories from the current NORS. </a:t>
            </a:r>
          </a:p>
          <a:p>
            <a:endParaRPr lang="en-US" baseline="0" dirty="0"/>
          </a:p>
          <a:p>
            <a:r>
              <a:rPr lang="en-US" baseline="0" dirty="0"/>
              <a:t>If you are ever in doubt about which is the right code to choose for </a:t>
            </a:r>
            <a:r>
              <a:rPr lang="en-US" b="0" baseline="0" dirty="0"/>
              <a:t>any case component or activity</a:t>
            </a:r>
            <a:r>
              <a:rPr lang="en-US" baseline="0" dirty="0"/>
              <a:t>, we recommend referring back to the reporting tips, training curriculum, </a:t>
            </a:r>
            <a:r>
              <a:rPr lang="en-US" b="0" baseline="0" dirty="0"/>
              <a:t>consult your supervisor, </a:t>
            </a:r>
            <a:r>
              <a:rPr lang="en-US" baseline="0" dirty="0"/>
              <a:t>and/or contact your State Ombudsman Office.</a:t>
            </a:r>
            <a:endParaRPr lang="en-US" dirty="0"/>
          </a:p>
          <a:p>
            <a:endParaRPr lang="en-US" b="0" baseline="0" dirty="0"/>
          </a:p>
          <a:p>
            <a:r>
              <a:rPr lang="en-US" b="0" baseline="0" dirty="0">
                <a:highlight>
                  <a:srgbClr val="FFFF00"/>
                </a:highlight>
              </a:rPr>
              <a:t>Although all data elements in the Table have a code and we may refer to those codes during training,  your software or forms, may have different codes that map behind the scenes to the NORS codes.</a:t>
            </a:r>
            <a:endParaRPr lang="en-US" b="0" dirty="0">
              <a:highlight>
                <a:srgbClr val="FFFF00"/>
              </a:highlight>
            </a:endParaRPr>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21</a:t>
            </a:fld>
            <a:endParaRPr lang="en-US" dirty="0"/>
          </a:p>
        </p:txBody>
      </p:sp>
    </p:spTree>
    <p:extLst>
      <p:ext uri="{BB962C8B-B14F-4D97-AF65-F5344CB8AC3E}">
        <p14:creationId xmlns:p14="http://schemas.microsoft.com/office/powerpoint/2010/main" val="2099723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Starting October 1</a:t>
            </a:r>
            <a:r>
              <a:rPr lang="en-US" b="0" baseline="30000" dirty="0"/>
              <a:t>st</a:t>
            </a:r>
            <a:r>
              <a:rPr lang="en-US" b="0" dirty="0"/>
              <a:t>, the codes for type of facility or setting </a:t>
            </a:r>
            <a:r>
              <a:rPr lang="en-US" b="0" baseline="0" dirty="0"/>
              <a:t>will be</a:t>
            </a:r>
            <a:r>
              <a:rPr lang="en-US" b="0" dirty="0"/>
              <a:t> nursing facility, residential care community, and other setting. The only significant change is the facility type that used to be called “board and care” will be coded as “residential care community.”</a:t>
            </a:r>
            <a:endParaRPr lang="en-US" b="0" baseline="0" dirty="0"/>
          </a:p>
          <a:p>
            <a:endParaRPr lang="en-US" baseline="0" dirty="0"/>
          </a:p>
          <a:p>
            <a:r>
              <a:rPr lang="en-US" dirty="0"/>
              <a:t>In your everyday practice you will not notice a difference. For example, most states have a variety of license types for their residential care settings, such as, Assisted Living, Adult Foster Home, etc.  That will not change even though at the federal level we have changed the name from “Board &amp; Care” to “Residential Care Community.”</a:t>
            </a:r>
          </a:p>
          <a:p>
            <a:endParaRPr lang="en-US" dirty="0"/>
          </a:p>
          <a:p>
            <a:r>
              <a:rPr lang="en-US" dirty="0"/>
              <a:t>“Other Settings,” formerly “other,” is an optional code (and many states do not use it) for those states who wish to report other Ombudsman services that the program may provide, i.e. home care Ombudsman, managed care, etc. </a:t>
            </a:r>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22</a:t>
            </a:fld>
            <a:endParaRPr lang="en-US" dirty="0"/>
          </a:p>
        </p:txBody>
      </p:sp>
    </p:spTree>
    <p:extLst>
      <p:ext uri="{BB962C8B-B14F-4D97-AF65-F5344CB8AC3E}">
        <p14:creationId xmlns:p14="http://schemas.microsoft.com/office/powerpoint/2010/main" val="108002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As mentioned earlier, referral is no longer a disposition code.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“Referral Agency” is now a component of a case which is defined in Table 1 as “</a:t>
            </a:r>
            <a:r>
              <a:rPr lang="en-US" sz="1200" b="0" i="0" u="none" strike="noStrike" kern="1200" baseline="0" dirty="0">
                <a:solidFill>
                  <a:schemeClr val="tx1"/>
                </a:solidFill>
                <a:latin typeface="+mn-lt"/>
                <a:ea typeface="+mn-ea"/>
                <a:cs typeface="+mn-cs"/>
              </a:rPr>
              <a:t>the agency or agencies to which a complaint was referred to as part of the Ombudsman program’s plan of action for complaint resolution” such as referrals to the state licensing and certification agency or APS. 	</a:t>
            </a:r>
          </a:p>
          <a:p>
            <a:endParaRPr lang="en-US" b="0" dirty="0"/>
          </a:p>
          <a:p>
            <a:r>
              <a:rPr lang="en-US" b="0" dirty="0"/>
              <a:t>The number of disposition codes, meaning the final outcome of the complaint, were reduced from 7 to only 3 codes: fully or partially resolved, withdrawn, or not resolved. </a:t>
            </a:r>
          </a:p>
          <a:p>
            <a:endParaRPr lang="en-US" b="0" dirty="0"/>
          </a:p>
          <a:p>
            <a:r>
              <a:rPr lang="en-US" b="0" dirty="0"/>
              <a:t>We will go into more detail about these changes in the next webinar.</a:t>
            </a:r>
          </a:p>
        </p:txBody>
      </p:sp>
      <p:sp>
        <p:nvSpPr>
          <p:cNvPr id="4" name="Slide Number Placeholder 3"/>
          <p:cNvSpPr>
            <a:spLocks noGrp="1"/>
          </p:cNvSpPr>
          <p:nvPr>
            <p:ph type="sldNum" sz="quarter" idx="10"/>
          </p:nvPr>
        </p:nvSpPr>
        <p:spPr/>
        <p:txBody>
          <a:bodyPr/>
          <a:lstStyle/>
          <a:p>
            <a:fld id="{013422E6-57C4-472B-BB37-763E50B58060}" type="slidenum">
              <a:rPr lang="en-US" smtClean="0"/>
              <a:t>23</a:t>
            </a:fld>
            <a:endParaRPr lang="en-US" dirty="0"/>
          </a:p>
        </p:txBody>
      </p:sp>
    </p:spTree>
    <p:extLst>
      <p:ext uri="{BB962C8B-B14F-4D97-AF65-F5344CB8AC3E}">
        <p14:creationId xmlns:p14="http://schemas.microsoft.com/office/powerpoint/2010/main" val="2506547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I have opened a new case. The resident is in a board and care facility. Which facility code should be used?   Choose the correct answer.</a:t>
            </a:r>
          </a:p>
          <a:p>
            <a:pPr marL="0" indent="0">
              <a:buNone/>
            </a:pPr>
            <a:r>
              <a:rPr lang="en-US" sz="1200" dirty="0"/>
              <a:t> </a:t>
            </a:r>
          </a:p>
          <a:p>
            <a:pPr marL="457200" indent="-457200">
              <a:buFont typeface="+mj-lt"/>
              <a:buAutoNum type="alphaLcParenR"/>
            </a:pPr>
            <a:r>
              <a:rPr lang="en-US" sz="1200" dirty="0"/>
              <a:t>01 Nursing Facility</a:t>
            </a:r>
          </a:p>
          <a:p>
            <a:pPr marL="457200" indent="-457200">
              <a:buFont typeface="+mj-lt"/>
              <a:buAutoNum type="alphaLcParenR"/>
            </a:pPr>
            <a:r>
              <a:rPr lang="en-US" sz="1200" dirty="0"/>
              <a:t>02 Residential Care Community</a:t>
            </a:r>
          </a:p>
          <a:p>
            <a:pPr marL="457200" indent="-457200">
              <a:buFont typeface="+mj-lt"/>
              <a:buAutoNum type="alphaLcParenR"/>
            </a:pPr>
            <a:r>
              <a:rPr lang="en-US" sz="1200" dirty="0"/>
              <a:t>03 Other Setting</a:t>
            </a:r>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24</a:t>
            </a:fld>
            <a:endParaRPr lang="en-US" dirty="0"/>
          </a:p>
        </p:txBody>
      </p:sp>
    </p:spTree>
    <p:extLst>
      <p:ext uri="{BB962C8B-B14F-4D97-AF65-F5344CB8AC3E}">
        <p14:creationId xmlns:p14="http://schemas.microsoft.com/office/powerpoint/2010/main" val="1864275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Residential Care Community is the correct answer. In the revised</a:t>
            </a:r>
            <a:r>
              <a:rPr lang="en-US" baseline="0" dirty="0"/>
              <a:t> NORS, Board and Care Facility is now referred to as a Residential Care Community.</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 a reminder, states have a variety of names for their residential care communities, such as  personal care home, assisted living, or adult foster care, so </a:t>
            </a:r>
            <a:r>
              <a:rPr lang="en-US" sz="1200" kern="1200" baseline="0" dirty="0">
                <a:solidFill>
                  <a:schemeClr val="tx1"/>
                </a:solidFill>
                <a:effectLst/>
                <a:latin typeface="+mn-lt"/>
                <a:ea typeface="+mn-ea"/>
                <a:cs typeface="+mn-cs"/>
              </a:rPr>
              <a:t>although board and care is now residential care community in the revised NORS, that doesn’t change the</a:t>
            </a:r>
            <a:r>
              <a:rPr lang="en-US" sz="1200" kern="1200" dirty="0">
                <a:solidFill>
                  <a:schemeClr val="tx1"/>
                </a:solidFill>
                <a:effectLst/>
                <a:latin typeface="+mn-lt"/>
                <a:ea typeface="+mn-ea"/>
                <a:cs typeface="+mn-cs"/>
              </a:rPr>
              <a:t> the names at the state level. </a:t>
            </a:r>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25</a:t>
            </a:fld>
            <a:endParaRPr lang="en-US" dirty="0"/>
          </a:p>
        </p:txBody>
      </p:sp>
    </p:spTree>
    <p:extLst>
      <p:ext uri="{BB962C8B-B14F-4D97-AF65-F5344CB8AC3E}">
        <p14:creationId xmlns:p14="http://schemas.microsoft.com/office/powerpoint/2010/main" val="3682408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is a screenshot of the first page of Table 2. This table is 21 pages long and explains the complaint codes and definitions for the revised NORS. </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26</a:t>
            </a:fld>
            <a:endParaRPr lang="en-US" dirty="0"/>
          </a:p>
        </p:txBody>
      </p:sp>
    </p:spTree>
    <p:extLst>
      <p:ext uri="{BB962C8B-B14F-4D97-AF65-F5344CB8AC3E}">
        <p14:creationId xmlns:p14="http://schemas.microsoft.com/office/powerpoint/2010/main" val="1885790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Table 2 includes a label, code, definition, and example and reporting tips for each complaint code.  </a:t>
            </a:r>
          </a:p>
          <a:p>
            <a:endParaRPr lang="en-US" b="0" baseline="0" dirty="0"/>
          </a:p>
          <a:p>
            <a:r>
              <a:rPr lang="en-US" b="0" dirty="0"/>
              <a:t>The most significant change for the complaint codes is that there is a dramatic reduction in the number of complaint codes. </a:t>
            </a:r>
          </a:p>
          <a:p>
            <a:endParaRPr lang="en-US" b="1" dirty="0"/>
          </a:p>
          <a:p>
            <a:r>
              <a:rPr lang="en-US" baseline="0" dirty="0"/>
              <a:t>Currently, NORS has 133 complaint codes. Based on recommendations from you, many codes have been merged  into the new complaint codes and you will find examples of those old codes in the examples and reporting tips. For instance the old NORS code M96-102 is merged into the complaint code “Staffing.”</a:t>
            </a:r>
          </a:p>
          <a:p>
            <a:endParaRPr lang="en-US" baseline="0" dirty="0"/>
          </a:p>
          <a:p>
            <a:r>
              <a:rPr lang="en-US" baseline="0" dirty="0"/>
              <a:t>The revised NORS has 59 complaint codes. For those of you who have memorized all of the codes, it may take a little time to learn the new codes. We have created resources in simple formats showing side-by-side changes to codes.</a:t>
            </a:r>
            <a:endParaRPr lang="en-US" dirty="0"/>
          </a:p>
          <a:p>
            <a:endParaRPr lang="en-US" baseline="0" dirty="0"/>
          </a:p>
          <a:p>
            <a:r>
              <a:rPr lang="en-US" baseline="0" dirty="0"/>
              <a:t>Because so many codes were not used in the current NORS they were eliminated or incorporated into other complaint codes.  A crosswalk is available if you want to see how the codes changed.  </a:t>
            </a:r>
          </a:p>
          <a:p>
            <a:endParaRPr lang="en-US" baseline="0" dirty="0"/>
          </a:p>
          <a:p>
            <a:r>
              <a:rPr lang="en-US" baseline="0" dirty="0"/>
              <a:t>However, we recommend that you start fresh and use Table 2 when selecting complaint codes.  </a:t>
            </a:r>
          </a:p>
          <a:p>
            <a:endParaRPr lang="en-US" b="0" baseline="0" dirty="0"/>
          </a:p>
          <a:p>
            <a:r>
              <a:rPr lang="en-US" b="0" baseline="0" dirty="0"/>
              <a:t>There are also complaint code categories, A – L, Category A is for complaints about abuse in which you must select a perpetrator code; Categories B – J are for complaints against the facility; Category K is for complaints against other programs and agencies; and Category L is for complaints against others not associated with the facility. </a:t>
            </a:r>
          </a:p>
          <a:p>
            <a:endParaRPr lang="en-US" baseline="0" dirty="0"/>
          </a:p>
          <a:p>
            <a:r>
              <a:rPr lang="en-US" baseline="0" dirty="0"/>
              <a:t>The examples and reporting tips will be helpful to help you focus in on the correct code.  Your state may choose to have additional codes and that is acceptable as long as they map to an accurate NORS code. (as many states do now) </a:t>
            </a:r>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27</a:t>
            </a:fld>
            <a:endParaRPr lang="en-US" dirty="0"/>
          </a:p>
        </p:txBody>
      </p:sp>
    </p:spTree>
    <p:extLst>
      <p:ext uri="{BB962C8B-B14F-4D97-AF65-F5344CB8AC3E}">
        <p14:creationId xmlns:p14="http://schemas.microsoft.com/office/powerpoint/2010/main" val="14495967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Table 2 a complaint is defined as “an expression of dissatisfaction or concern brought to, or initiated by, the Ombudsman program which requires Ombudsman program investigation and resolution on behalf of one or more residents of a long-term care facility.”  As you see, this</a:t>
            </a:r>
            <a:r>
              <a:rPr lang="en-US" baseline="0" dirty="0"/>
              <a:t> definition has not dramatically changed.</a:t>
            </a:r>
            <a:endParaRPr lang="en-US" dirty="0"/>
          </a:p>
          <a:p>
            <a:endParaRPr lang="en-US" dirty="0"/>
          </a:p>
          <a:p>
            <a:r>
              <a:rPr lang="en-US" dirty="0"/>
              <a:t>Abuse, Gross Neglect, Exploitation (Code A) </a:t>
            </a:r>
          </a:p>
          <a:p>
            <a:r>
              <a:rPr lang="en-US" dirty="0"/>
              <a:t>Use this section for serious complaints of willful mistreatment of residents by facility staff, resident representative/ family/friend, other residents or an outside individual. Indicate who appears to be the cause of the abuse, neglect or exploitation: (1) Facility staff, (2) another resident (3) resident representative, family, friend or (4) other</a:t>
            </a:r>
            <a:r>
              <a:rPr lang="en-US" b="0" dirty="0"/>
              <a:t>. This is new in the revised NORS as the current NORS does not ask for the accused perpetrator. </a:t>
            </a:r>
          </a:p>
          <a:p>
            <a:r>
              <a:rPr lang="en-US" b="0" dirty="0"/>
              <a:t> </a:t>
            </a:r>
          </a:p>
        </p:txBody>
      </p:sp>
      <p:sp>
        <p:nvSpPr>
          <p:cNvPr id="4" name="Slide Number Placeholder 3"/>
          <p:cNvSpPr>
            <a:spLocks noGrp="1"/>
          </p:cNvSpPr>
          <p:nvPr>
            <p:ph type="sldNum" sz="quarter" idx="10"/>
          </p:nvPr>
        </p:nvSpPr>
        <p:spPr/>
        <p:txBody>
          <a:bodyPr/>
          <a:lstStyle/>
          <a:p>
            <a:fld id="{013422E6-57C4-472B-BB37-763E50B58060}" type="slidenum">
              <a:rPr lang="en-US" smtClean="0"/>
              <a:t>28</a:t>
            </a:fld>
            <a:endParaRPr lang="en-US" dirty="0"/>
          </a:p>
        </p:txBody>
      </p:sp>
    </p:spTree>
    <p:extLst>
      <p:ext uri="{BB962C8B-B14F-4D97-AF65-F5344CB8AC3E}">
        <p14:creationId xmlns:p14="http://schemas.microsoft.com/office/powerpoint/2010/main" val="3551935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snapshot of the top portion of Table 2</a:t>
            </a:r>
            <a:r>
              <a:rPr lang="en-US" baseline="0" dirty="0"/>
              <a:t> – Complaint Codes and Definitions</a:t>
            </a:r>
            <a:r>
              <a:rPr lang="en-US" dirty="0"/>
              <a:t>. The</a:t>
            </a:r>
            <a:r>
              <a:rPr lang="en-US" baseline="0" dirty="0"/>
              <a:t> arrow highlights the columns identified as the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Label – </a:t>
            </a:r>
            <a:r>
              <a:rPr lang="en-US" b="0" baseline="0" dirty="0"/>
              <a:t>data element name such as Abuse Physical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Code – </a:t>
            </a:r>
            <a:r>
              <a:rPr lang="en-US" b="0" baseline="0" dirty="0"/>
              <a:t>A01 is for the code for Abuse: Physical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Definition – definitions for the complaint codes, such as “</a:t>
            </a:r>
            <a:r>
              <a:rPr lang="en-US" b="0" baseline="0" dirty="0"/>
              <a:t>the definition of Abuse: Physical is the intentional use of physical force that results in acute or chronic illness, bodily injury, physical pain, functional impairment, distress, or death.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Examples and Tips – </a:t>
            </a:r>
            <a:r>
              <a:rPr lang="en-US" b="0" baseline="0" dirty="0"/>
              <a:t>Additional information such as “physical abuse Includes hitting, slapping, and pinching, kicking, etc. and/or controlling behavior through corporal punishment”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29</a:t>
            </a:fld>
            <a:endParaRPr lang="en-US" dirty="0"/>
          </a:p>
        </p:txBody>
      </p:sp>
    </p:spTree>
    <p:extLst>
      <p:ext uri="{BB962C8B-B14F-4D97-AF65-F5344CB8AC3E}">
        <p14:creationId xmlns:p14="http://schemas.microsoft.com/office/powerpoint/2010/main" val="689769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3</a:t>
            </a:fld>
            <a:endParaRPr lang="en-US" dirty="0"/>
          </a:p>
        </p:txBody>
      </p:sp>
    </p:spTree>
    <p:extLst>
      <p:ext uri="{BB962C8B-B14F-4D97-AF65-F5344CB8AC3E}">
        <p14:creationId xmlns:p14="http://schemas.microsoft.com/office/powerpoint/2010/main" val="885241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one example from Table 2.  </a:t>
            </a:r>
          </a:p>
          <a:p>
            <a:endParaRPr lang="en-US" baseline="0" dirty="0"/>
          </a:p>
          <a:p>
            <a:r>
              <a:rPr lang="en-US" dirty="0"/>
              <a:t>Abuse, Gross Neglect, Exploitation (A codes) A01 through A05 remain the same. </a:t>
            </a:r>
          </a:p>
          <a:p>
            <a:endParaRPr lang="en-US" dirty="0"/>
          </a:p>
          <a:p>
            <a:r>
              <a:rPr lang="en-US" dirty="0"/>
              <a:t>A6 and A7 will no longer exist in the revised NORS.</a:t>
            </a:r>
          </a:p>
          <a:p>
            <a:r>
              <a:rPr lang="en-US" b="0" dirty="0"/>
              <a:t>In the revised NORS to report resident-to-resident </a:t>
            </a:r>
            <a:r>
              <a:rPr lang="en-US" b="0" baseline="0" dirty="0"/>
              <a:t>abuse</a:t>
            </a:r>
            <a:r>
              <a:rPr lang="en-US" b="0" dirty="0"/>
              <a:t> identify the type of abuse by selecting appropriate code(s) A01-A04 and select resident as the perpetrator, meaning the person who appears to have caused the abuse. </a:t>
            </a:r>
          </a:p>
          <a:p>
            <a:endParaRPr lang="en-US" baseline="0" dirty="0"/>
          </a:p>
          <a:p>
            <a:r>
              <a:rPr lang="en-US" b="0" baseline="0" dirty="0"/>
              <a:t>Only use </a:t>
            </a:r>
            <a:r>
              <a:rPr lang="en-US" b="0" i="1" baseline="0" dirty="0"/>
              <a:t>perpetrator(s)</a:t>
            </a:r>
            <a:r>
              <a:rPr lang="en-US" b="0" baseline="0" dirty="0"/>
              <a:t> for Abuse, Gross Neglect, and Exploitation complaints A01 to A05. </a:t>
            </a:r>
          </a:p>
          <a:p>
            <a:r>
              <a:rPr lang="en-US" baseline="0" dirty="0"/>
              <a:t>There can be multiple perpetrators for each complaint. </a:t>
            </a:r>
            <a:endParaRPr lang="en-US" dirty="0"/>
          </a:p>
          <a:p>
            <a:endParaRPr lang="en-US" dirty="0"/>
          </a:p>
          <a:p>
            <a:pPr defTabSz="931774">
              <a:defRPr/>
            </a:pPr>
            <a:r>
              <a:rPr lang="en-US" baseline="0" dirty="0"/>
              <a:t>The current NORS P code for System/Others - P117. Abuse/neglect/abandonment by family member/friend/guardian or, while on visit out of facility, any other person will be reported as one of the Abuse, Gross Neglect, Exploitation (A code) </a:t>
            </a:r>
            <a:r>
              <a:rPr lang="en-US" b="0" baseline="0" dirty="0"/>
              <a:t>and you would select “family, resident representative, or friend” as the perpetrator. </a:t>
            </a:r>
            <a:endParaRPr lang="en-US" b="0" dirty="0"/>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30</a:t>
            </a:fld>
            <a:endParaRPr lang="en-US" dirty="0"/>
          </a:p>
        </p:txBody>
      </p:sp>
    </p:spTree>
    <p:extLst>
      <p:ext uri="{BB962C8B-B14F-4D97-AF65-F5344CB8AC3E}">
        <p14:creationId xmlns:p14="http://schemas.microsoft.com/office/powerpoint/2010/main" val="23400451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has perpetrator been added?</a:t>
            </a:r>
          </a:p>
          <a:p>
            <a:endParaRPr lang="en-US" dirty="0"/>
          </a:p>
          <a:p>
            <a:r>
              <a:rPr lang="en-US" sz="3400" dirty="0"/>
              <a:t>In the current NORS, there is sometimes confusion and miscoding because there are duplicate codes that describe abuse. </a:t>
            </a:r>
          </a:p>
          <a:p>
            <a:pPr marL="0" indent="0">
              <a:buNone/>
            </a:pPr>
            <a:endParaRPr lang="en-US" sz="1500" dirty="0"/>
          </a:p>
          <a:p>
            <a:r>
              <a:rPr lang="en-US" sz="3600" dirty="0"/>
              <a:t> </a:t>
            </a:r>
            <a:r>
              <a:rPr lang="en-US" sz="3400" dirty="0"/>
              <a:t>This addition will:</a:t>
            </a:r>
          </a:p>
          <a:p>
            <a:pPr lvl="1"/>
            <a:r>
              <a:rPr lang="en-US" sz="2800" dirty="0"/>
              <a:t>provide ACL with a better understanding of the types of abuse, neglect, and exploitation and the perpetrator;</a:t>
            </a:r>
          </a:p>
          <a:p>
            <a:pPr lvl="1"/>
            <a:r>
              <a:rPr lang="en-US" sz="2800" dirty="0"/>
              <a:t>increase the information available about abuse; and </a:t>
            </a:r>
          </a:p>
          <a:p>
            <a:pPr lvl="1"/>
            <a:r>
              <a:rPr lang="en-US" sz="2800" dirty="0"/>
              <a:t>improve the ability to analyze the data. </a:t>
            </a:r>
          </a:p>
          <a:p>
            <a:endParaRPr lang="en-US" dirty="0"/>
          </a:p>
          <a:p>
            <a:r>
              <a:rPr lang="en-US" dirty="0"/>
              <a:t>Requiring a code for perpetrator For example there could be resident to resident financial exploitation but there is not a clear way</a:t>
            </a:r>
            <a:r>
              <a:rPr lang="en-US" baseline="0" dirty="0"/>
              <a:t> to reflect that in the current system.  Also, the A-Abuse codes have been confused with the P-Systems other abuse codes in the current NORS. </a:t>
            </a:r>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31</a:t>
            </a:fld>
            <a:endParaRPr lang="en-US" dirty="0"/>
          </a:p>
        </p:txBody>
      </p:sp>
    </p:spTree>
    <p:extLst>
      <p:ext uri="{BB962C8B-B14F-4D97-AF65-F5344CB8AC3E}">
        <p14:creationId xmlns:p14="http://schemas.microsoft.com/office/powerpoint/2010/main" val="31350845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 resident who lives in a nursing facility told a representative of the Office that a staff person hit her while in the shower. </a:t>
            </a:r>
          </a:p>
          <a:p>
            <a:pPr marL="0" indent="0">
              <a:buNone/>
            </a:pPr>
            <a:endParaRPr lang="en-US" dirty="0"/>
          </a:p>
          <a:p>
            <a:pPr marL="0" indent="0">
              <a:buNone/>
            </a:pPr>
            <a:r>
              <a:rPr lang="en-US" dirty="0"/>
              <a:t>Choose the correct answer for the perpetrator.</a:t>
            </a:r>
          </a:p>
          <a:p>
            <a:pPr marL="0" indent="0">
              <a:buNone/>
            </a:pPr>
            <a:endParaRPr lang="en-US" dirty="0"/>
          </a:p>
          <a:p>
            <a:pPr marL="457200" indent="-457200">
              <a:buFont typeface="+mj-lt"/>
              <a:buAutoNum type="alphaLcParenR"/>
            </a:pPr>
            <a:r>
              <a:rPr lang="en-US" dirty="0"/>
              <a:t>01	Facility Staff 	</a:t>
            </a:r>
          </a:p>
          <a:p>
            <a:pPr marL="457200" indent="-457200">
              <a:buFont typeface="+mj-lt"/>
              <a:buAutoNum type="alphaLcParenR"/>
            </a:pPr>
            <a:r>
              <a:rPr lang="en-US" dirty="0"/>
              <a:t>02	Another Resident </a:t>
            </a:r>
          </a:p>
          <a:p>
            <a:pPr marL="457200" indent="-457200">
              <a:buFont typeface="+mj-lt"/>
              <a:buAutoNum type="alphaLcParenR"/>
            </a:pPr>
            <a:r>
              <a:rPr lang="en-US" dirty="0"/>
              <a:t>03	Family, Resident Representative, Friend</a:t>
            </a:r>
          </a:p>
          <a:p>
            <a:pPr marL="457200" indent="-457200">
              <a:buFont typeface="+mj-lt"/>
              <a:buAutoNum type="alphaLcParenR"/>
            </a:pPr>
            <a:r>
              <a:rPr lang="en-US" dirty="0"/>
              <a:t>04	Other</a:t>
            </a:r>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32</a:t>
            </a:fld>
            <a:endParaRPr lang="en-US" dirty="0"/>
          </a:p>
        </p:txBody>
      </p:sp>
    </p:spTree>
    <p:extLst>
      <p:ext uri="{BB962C8B-B14F-4D97-AF65-F5344CB8AC3E}">
        <p14:creationId xmlns:p14="http://schemas.microsoft.com/office/powerpoint/2010/main" val="15104394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 would code this as Facility Staff for the perpetrator.</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33</a:t>
            </a:fld>
            <a:endParaRPr lang="en-US" dirty="0"/>
          </a:p>
        </p:txBody>
      </p:sp>
    </p:spTree>
    <p:extLst>
      <p:ext uri="{BB962C8B-B14F-4D97-AF65-F5344CB8AC3E}">
        <p14:creationId xmlns:p14="http://schemas.microsoft.com/office/powerpoint/2010/main" val="24381318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is a screenshot of the first page of Table 3. This table is 35 pages long and explains </a:t>
            </a:r>
            <a:r>
              <a:rPr lang="en-US" sz="1200" b="0" i="0" u="none" strike="noStrike" kern="1200" baseline="0" dirty="0">
                <a:solidFill>
                  <a:schemeClr val="tx1"/>
                </a:solidFill>
                <a:latin typeface="+mn-lt"/>
                <a:ea typeface="+mn-ea"/>
                <a:cs typeface="+mn-cs"/>
              </a:rPr>
              <a:t>the elements that Ombudsman programs will use to report their program activities. </a:t>
            </a:r>
          </a:p>
          <a:p>
            <a:endParaRPr lang="en-US" sz="12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majority</a:t>
            </a:r>
            <a:r>
              <a:rPr lang="en-US" baseline="0" dirty="0"/>
              <a:t> of the Program Information is compiled and written by the Office of the State Ombudsman. However, we will provide an overview and share one example of how your work and record keeping is reflected in the program information submitted for Table 3. </a:t>
            </a:r>
            <a:endParaRPr lang="en-US" dirty="0"/>
          </a:p>
          <a:p>
            <a:endParaRPr lang="en-US" sz="1200" b="1"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34</a:t>
            </a:fld>
            <a:endParaRPr lang="en-US" dirty="0"/>
          </a:p>
        </p:txBody>
      </p:sp>
    </p:spTree>
    <p:extLst>
      <p:ext uri="{BB962C8B-B14F-4D97-AF65-F5344CB8AC3E}">
        <p14:creationId xmlns:p14="http://schemas.microsoft.com/office/powerpoint/2010/main" val="6798114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list of what is in Table 3.  Most of this is the responsibility of the Office of State Long-Term Care</a:t>
            </a:r>
            <a:r>
              <a:rPr lang="en-US" baseline="0" dirty="0"/>
              <a:t> Ombudsman and is not significantly different from their current reporting requirements. </a:t>
            </a:r>
          </a:p>
          <a:p>
            <a:endParaRPr lang="en-US" baseline="0" dirty="0"/>
          </a:p>
          <a:p>
            <a:r>
              <a:rPr lang="en-US" b="0" baseline="0" dirty="0"/>
              <a:t>There were significant changes to the reporting of Ombudsman program activities so it is in red font and we will describe those changes in a moment. </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78678-88A4-4BE9-BB45-C5BDA72D90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40897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snapshot of the top portion of Table 3</a:t>
            </a:r>
            <a:r>
              <a:rPr lang="en-US" baseline="0" dirty="0"/>
              <a:t> – State Program Information</a:t>
            </a:r>
            <a:r>
              <a:rPr lang="en-US" dirty="0"/>
              <a:t>. </a:t>
            </a:r>
          </a:p>
          <a:p>
            <a:endParaRPr lang="en-US" dirty="0"/>
          </a:p>
          <a:p>
            <a:r>
              <a:rPr lang="en-US" dirty="0"/>
              <a:t>The </a:t>
            </a:r>
            <a:r>
              <a:rPr lang="en-US" baseline="0" dirty="0"/>
              <a:t>arrow is highlights the columns identified as the:</a:t>
            </a:r>
          </a:p>
          <a:p>
            <a:endParaRPr lang="en-US" baseline="0" dirty="0"/>
          </a:p>
          <a:p>
            <a:r>
              <a:rPr lang="en-US" b="1" baseline="0" dirty="0"/>
              <a:t>Composite Data Element </a:t>
            </a:r>
            <a:r>
              <a:rPr lang="en-US" b="0" baseline="0" dirty="0"/>
              <a:t>is the Complaint Example and  </a:t>
            </a:r>
            <a:r>
              <a:rPr lang="en-US" b="1" baseline="0" dirty="0"/>
              <a:t>Data Element (on other pages in Table 3)</a:t>
            </a:r>
            <a:r>
              <a:rPr lang="en-US" b="0" baseline="0" dirty="0"/>
              <a:t> is the name of the data element.</a:t>
            </a:r>
            <a:endParaRPr lang="en-US" baseline="0" dirty="0"/>
          </a:p>
          <a:p>
            <a:r>
              <a:rPr lang="en-US" b="1" baseline="0" dirty="0"/>
              <a:t>Element Description or Element Definition (on other pages in Table 3) </a:t>
            </a:r>
            <a:r>
              <a:rPr lang="en-US" baseline="0" dirty="0"/>
              <a:t>– name and definition of the data element. </a:t>
            </a:r>
          </a:p>
          <a:p>
            <a:r>
              <a:rPr lang="en-US" b="1" baseline="0" dirty="0"/>
              <a:t>Quantifier</a:t>
            </a:r>
            <a:r>
              <a:rPr lang="en-US" baseline="0" dirty="0"/>
              <a:t> – if single or multiple codes are allowed</a:t>
            </a:r>
          </a:p>
          <a:p>
            <a:r>
              <a:rPr lang="en-US" b="1" baseline="0" dirty="0"/>
              <a:t>Type </a:t>
            </a:r>
            <a:r>
              <a:rPr lang="en-US" baseline="0" dirty="0"/>
              <a:t>– if it’s an alphanumeric code or numeric</a:t>
            </a:r>
          </a:p>
          <a:p>
            <a:r>
              <a:rPr lang="en-US" b="1" baseline="0" dirty="0"/>
              <a:t>Codes and Values </a:t>
            </a:r>
            <a:r>
              <a:rPr lang="en-US" baseline="0" dirty="0"/>
              <a:t>– coded elements such as 01- Nursing Facility 02-Residential Care Community 03-Not specific to a setting </a:t>
            </a:r>
          </a:p>
          <a:p>
            <a:r>
              <a:rPr lang="en-US" b="1" baseline="0" dirty="0"/>
              <a:t>Examples and Reporting Tips </a:t>
            </a:r>
            <a:r>
              <a:rPr lang="en-US" baseline="0" dirty="0"/>
              <a:t>– Describe at least two and up to three priority long-term care systems issues identified by the Ombudsman.  Describe the leadership and advocacy activities the Office used to address these systems issues. </a:t>
            </a:r>
          </a:p>
          <a:p>
            <a:endParaRPr lang="en-US" baseline="0" dirty="0"/>
          </a:p>
          <a:p>
            <a:r>
              <a:rPr lang="en-US" b="0" baseline="0" dirty="0"/>
              <a:t>As you can see, Part A – Complaint Example is a narrative description and disposition information of two to three closed complaints. This information is submitted by </a:t>
            </a:r>
            <a:r>
              <a:rPr lang="en-US" b="0" dirty="0"/>
              <a:t>Office of State Long-Term Care</a:t>
            </a:r>
            <a:r>
              <a:rPr lang="en-US" b="0" baseline="0" dirty="0"/>
              <a:t> Ombudsman. In the current NORS submitting a complaint example narrative is optional.  </a:t>
            </a:r>
            <a:endParaRPr lang="en-US" b="0" dirty="0"/>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36</a:t>
            </a:fld>
            <a:endParaRPr lang="en-US" dirty="0"/>
          </a:p>
        </p:txBody>
      </p:sp>
    </p:spTree>
    <p:extLst>
      <p:ext uri="{BB962C8B-B14F-4D97-AF65-F5344CB8AC3E}">
        <p14:creationId xmlns:p14="http://schemas.microsoft.com/office/powerpoint/2010/main" val="31783515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activities probably look familiar as you already report your activities in these categories, but there are changes in the revised NORS for reporting Ombudsman program training and visits. </a:t>
            </a:r>
          </a:p>
        </p:txBody>
      </p:sp>
      <p:sp>
        <p:nvSpPr>
          <p:cNvPr id="4" name="Slide Number Placeholder 3"/>
          <p:cNvSpPr>
            <a:spLocks noGrp="1"/>
          </p:cNvSpPr>
          <p:nvPr>
            <p:ph type="sldNum" sz="quarter" idx="10"/>
          </p:nvPr>
        </p:nvSpPr>
        <p:spPr/>
        <p:txBody>
          <a:bodyPr/>
          <a:lstStyle/>
          <a:p>
            <a:fld id="{013422E6-57C4-472B-BB37-763E50B58060}" type="slidenum">
              <a:rPr lang="en-US" smtClean="0"/>
              <a:t>37</a:t>
            </a:fld>
            <a:endParaRPr lang="en-US" dirty="0"/>
          </a:p>
        </p:txBody>
      </p:sp>
    </p:spTree>
    <p:extLst>
      <p:ext uri="{BB962C8B-B14F-4D97-AF65-F5344CB8AC3E}">
        <p14:creationId xmlns:p14="http://schemas.microsoft.com/office/powerpoint/2010/main" val="9437322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of how you collect and enter your activity data will not change.  Program activities will no longer be reported by state and regional level, but by facility type when applicable. </a:t>
            </a:r>
          </a:p>
          <a:p>
            <a:endParaRPr lang="en-US" dirty="0"/>
          </a:p>
          <a:p>
            <a:r>
              <a:rPr lang="en-US" b="0" dirty="0"/>
              <a:t>Reporting of program activities has been simplified. </a:t>
            </a:r>
          </a:p>
          <a:p>
            <a:endParaRPr lang="en-US" b="0" dirty="0"/>
          </a:p>
          <a:p>
            <a:r>
              <a:rPr lang="en-US" b="0" dirty="0"/>
              <a:t>For example, state Ombudsmen currently report the number of training sessions, hours, and number of trainees for Ombudsman program training. In the revised NORS, states will report the number of certification hours (meaning the total hours of training required to achieve certification for purposes of designation), annual number of continuing education hours, and total number of individuals completing certification training.</a:t>
            </a:r>
          </a:p>
          <a:p>
            <a:endParaRPr lang="en-US" b="0" dirty="0"/>
          </a:p>
          <a:p>
            <a:r>
              <a:rPr lang="en-US" b="0" dirty="0"/>
              <a:t>Also, states will now report all visits, those that are related to complaints and those that are routine (regular visits not in response to a complaint). While this change may not be new to your state, but it is to NORS. </a:t>
            </a:r>
          </a:p>
          <a:p>
            <a:endParaRPr lang="en-US" dirty="0"/>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38</a:t>
            </a:fld>
            <a:endParaRPr lang="en-US" dirty="0"/>
          </a:p>
        </p:txBody>
      </p:sp>
    </p:spTree>
    <p:extLst>
      <p:ext uri="{BB962C8B-B14F-4D97-AF65-F5344CB8AC3E}">
        <p14:creationId xmlns:p14="http://schemas.microsoft.com/office/powerpoint/2010/main" val="5466041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This is a screenshot of Table 3 sections regarding visits for nursing facilities and residential care communities. </a:t>
            </a:r>
          </a:p>
          <a:p>
            <a:endParaRPr lang="en-US" b="0" baseline="0" dirty="0"/>
          </a:p>
          <a:p>
            <a:r>
              <a:rPr lang="en-US" b="0" baseline="0" dirty="0"/>
              <a:t>As you can see, NORS will now collect the following visit data for both nursing facilities and residential care communities:</a:t>
            </a:r>
          </a:p>
          <a:p>
            <a:pPr marL="171450" indent="-171450">
              <a:buFont typeface="Arial" panose="020B0604020202020204" pitchFamily="34" charset="0"/>
              <a:buChar char="•"/>
            </a:pPr>
            <a:r>
              <a:rPr lang="en-US" b="0" baseline="0" dirty="0"/>
              <a:t>The total number of facilities that received at least one visit by a representative of the Office;</a:t>
            </a:r>
          </a:p>
          <a:p>
            <a:pPr marL="171450" indent="-171450">
              <a:buFont typeface="Arial" panose="020B0604020202020204" pitchFamily="34" charset="0"/>
              <a:buChar char="•"/>
            </a:pPr>
            <a:r>
              <a:rPr lang="en-US" b="0" baseline="0" dirty="0"/>
              <a:t>The total number of visits to facilities no matter the purpose of the visit, both complaint and non-complaint related visits, and; </a:t>
            </a:r>
          </a:p>
          <a:p>
            <a:pPr marL="171450" indent="-171450">
              <a:buFont typeface="Arial" panose="020B0604020202020204" pitchFamily="34" charset="0"/>
              <a:buChar char="•"/>
            </a:pPr>
            <a:r>
              <a:rPr lang="en-US" b="0" baseline="0" dirty="0"/>
              <a:t>The total number of facilities visited, not in response to a complaint, in all four quarters of the reporting year.  </a:t>
            </a:r>
          </a:p>
          <a:p>
            <a:pPr marL="171450" indent="-171450">
              <a:buFont typeface="Arial" panose="020B0604020202020204" pitchFamily="34" charset="0"/>
              <a:buChar char="•"/>
            </a:pPr>
            <a:endParaRPr lang="en-US" b="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We will go into more detail about reporting program activities in future webinars, but in regards to visits the most important part to remember is that at the state level all visits need to be entered and the software system will do the math and determine total number of visits for the data elements in these screenshots. </a:t>
            </a:r>
          </a:p>
          <a:p>
            <a:pPr marL="0" indent="0">
              <a:buFont typeface="Arial" panose="020B0604020202020204" pitchFamily="34" charset="0"/>
              <a:buNone/>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As a reminder, most of the information in Table 3 will be completed by the Office of the State Long-Term Care Ombudsman, but the work you do everyday is invaluable and reported in the program activities. </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Now, I am going to turn the webinar back over to Amity to help us wrap up and go to questions.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39</a:t>
            </a:fld>
            <a:endParaRPr lang="en-US" dirty="0"/>
          </a:p>
        </p:txBody>
      </p:sp>
    </p:spTree>
    <p:extLst>
      <p:ext uri="{BB962C8B-B14F-4D97-AF65-F5344CB8AC3E}">
        <p14:creationId xmlns:p14="http://schemas.microsoft.com/office/powerpoint/2010/main" val="747895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you may not have heard of the National Ombudsman Reporting System</a:t>
            </a:r>
            <a:r>
              <a:rPr lang="en-US" baseline="0" dirty="0"/>
              <a:t> because in your state the software system that you use to collect NORS data may be called something else. The data entered into your state’s  software system is used by the Office of the State Ombudsman to compile the state’s data to submit to the federal agency, Administration for Community Living.  </a:t>
            </a:r>
          </a:p>
          <a:p>
            <a:endParaRPr lang="en-US" baseline="0" dirty="0"/>
          </a:p>
          <a:p>
            <a:r>
              <a:rPr lang="en-US" baseline="0" dirty="0">
                <a:solidFill>
                  <a:srgbClr val="FF0000"/>
                </a:solidFill>
              </a:rPr>
              <a:t>NORS brings consistency in data collection and reporting nationally for the work of the Ombudsman Program</a:t>
            </a:r>
            <a:r>
              <a:rPr lang="en-US" baseline="0" dirty="0"/>
              <a:t>. Some of you may provide services, such as home care Ombudsman, managed care Ombudsman services, or other advocacy services beyond what the Older Americans Act (OAA) requires and your state software system captures data also related to those services . </a:t>
            </a:r>
          </a:p>
          <a:p>
            <a:endParaRPr lang="en-US" baseline="0" dirty="0"/>
          </a:p>
          <a:p>
            <a:r>
              <a:rPr lang="en-US" baseline="0" dirty="0"/>
              <a:t>Today we will only be talking about data and codes associated with the OAA requirements of the program. In addition to what you learn today and in future NORS webinars, you may wish to discuss with your State Ombudsman about any state specific data collection required at the state level.</a:t>
            </a:r>
          </a:p>
          <a:p>
            <a:endParaRPr lang="en-US" baseline="0" dirty="0"/>
          </a:p>
          <a:p>
            <a:r>
              <a:rPr lang="en-US" baseline="0" dirty="0"/>
              <a:t>Now I’d like to turn the webinar over to Louise Ryan, Ombudsman Program Specialist, Administration for Community Living, and she will briefly talk about the history of NORS and explain the reasons for the changes. </a:t>
            </a:r>
          </a:p>
        </p:txBody>
      </p:sp>
      <p:sp>
        <p:nvSpPr>
          <p:cNvPr id="4" name="Slide Number Placeholder 3"/>
          <p:cNvSpPr>
            <a:spLocks noGrp="1"/>
          </p:cNvSpPr>
          <p:nvPr>
            <p:ph type="sldNum" sz="quarter" idx="10"/>
          </p:nvPr>
        </p:nvSpPr>
        <p:spPr/>
        <p:txBody>
          <a:bodyPr/>
          <a:lstStyle/>
          <a:p>
            <a:fld id="{013422E6-57C4-472B-BB37-763E50B58060}" type="slidenum">
              <a:rPr lang="en-US" smtClean="0"/>
              <a:t>4</a:t>
            </a:fld>
            <a:endParaRPr lang="en-US" dirty="0"/>
          </a:p>
        </p:txBody>
      </p:sp>
    </p:spTree>
    <p:extLst>
      <p:ext uri="{BB962C8B-B14F-4D97-AF65-F5344CB8AC3E}">
        <p14:creationId xmlns:p14="http://schemas.microsoft.com/office/powerpoint/2010/main" val="20852378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Ombudsman programs</a:t>
            </a:r>
            <a:r>
              <a:rPr lang="en-US" b="0" baseline="0" dirty="0"/>
              <a:t> </a:t>
            </a:r>
            <a:r>
              <a:rPr lang="en-US" baseline="0" dirty="0"/>
              <a:t>will begin using the revised NORS codes, definitions, and activities on October 1, 2019 (Federal Fiscal Year 2020). The Office of the State Ombudsman will submit federal fiscal year 2020 data in January 2021. There are several components of NORS, such as narrative examples of advocacy work, that the Office of the State Ombudsman writes and submits along with data to the Administration for Community Living. This and other upcoming webinars will highlight areas of the revised NORS that are pertinent to you. </a:t>
            </a:r>
          </a:p>
          <a:p>
            <a:endParaRPr lang="en-US" b="0" baseline="0" dirty="0"/>
          </a:p>
          <a:p>
            <a:r>
              <a:rPr lang="en-US" b="0" baseline="0" dirty="0"/>
              <a:t>Please remember do not use the new codes or definitions until October 1, 2019.</a:t>
            </a:r>
            <a:endParaRPr lang="en-US" b="0" dirty="0"/>
          </a:p>
        </p:txBody>
      </p:sp>
      <p:sp>
        <p:nvSpPr>
          <p:cNvPr id="4" name="Slide Number Placeholder 3"/>
          <p:cNvSpPr>
            <a:spLocks noGrp="1"/>
          </p:cNvSpPr>
          <p:nvPr>
            <p:ph type="sldNum" sz="quarter" idx="10"/>
          </p:nvPr>
        </p:nvSpPr>
        <p:spPr/>
        <p:txBody>
          <a:bodyPr/>
          <a:lstStyle/>
          <a:p>
            <a:fld id="{013422E6-57C4-472B-BB37-763E50B58060}" type="slidenum">
              <a:rPr lang="en-US" smtClean="0"/>
              <a:t>40</a:t>
            </a:fld>
            <a:endParaRPr lang="en-US" dirty="0"/>
          </a:p>
        </p:txBody>
      </p:sp>
    </p:spTree>
    <p:extLst>
      <p:ext uri="{BB962C8B-B14F-4D97-AF65-F5344CB8AC3E}">
        <p14:creationId xmlns:p14="http://schemas.microsoft.com/office/powerpoint/2010/main" val="16952163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State Ombudsmen and representatives of the Office are encouraged to attend. Webinars will be recorded and available on the NORC website. The next</a:t>
            </a:r>
            <a:r>
              <a:rPr lang="en-US" baseline="0" dirty="0"/>
              <a:t> webinar, </a:t>
            </a:r>
            <a:r>
              <a:rPr lang="en-US" i="1" baseline="0" dirty="0"/>
              <a:t>NORS Part I - Case, Complaint, Complainant, and Information and Assistance</a:t>
            </a:r>
            <a:r>
              <a:rPr lang="en-US" baseline="0" dirty="0"/>
              <a:t> is scheduled for February 27</a:t>
            </a:r>
            <a:r>
              <a:rPr lang="en-US" baseline="30000" dirty="0"/>
              <a:t>th</a:t>
            </a:r>
            <a:r>
              <a:rPr lang="en-US" baseline="0" dirty="0"/>
              <a:t> @ 3:00 p.m. ET.</a:t>
            </a:r>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41</a:t>
            </a:fld>
            <a:endParaRPr lang="en-US" dirty="0"/>
          </a:p>
        </p:txBody>
      </p:sp>
    </p:spTree>
    <p:extLst>
      <p:ext uri="{BB962C8B-B14F-4D97-AF65-F5344CB8AC3E}">
        <p14:creationId xmlns:p14="http://schemas.microsoft.com/office/powerpoint/2010/main" val="28284862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42</a:t>
            </a:fld>
            <a:endParaRPr lang="en-US" dirty="0"/>
          </a:p>
        </p:txBody>
      </p:sp>
    </p:spTree>
    <p:extLst>
      <p:ext uri="{BB962C8B-B14F-4D97-AF65-F5344CB8AC3E}">
        <p14:creationId xmlns:p14="http://schemas.microsoft.com/office/powerpoint/2010/main" val="4456938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013422E6-57C4-472B-BB37-763E50B58060}" type="slidenum">
              <a:rPr lang="en-US" smtClean="0"/>
              <a:t>43</a:t>
            </a:fld>
            <a:endParaRPr lang="en-US" dirty="0"/>
          </a:p>
        </p:txBody>
      </p:sp>
    </p:spTree>
    <p:extLst>
      <p:ext uri="{BB962C8B-B14F-4D97-AF65-F5344CB8AC3E}">
        <p14:creationId xmlns:p14="http://schemas.microsoft.com/office/powerpoint/2010/main" val="10930170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landing page for NORS on the NORC website. </a:t>
            </a:r>
          </a:p>
        </p:txBody>
      </p:sp>
      <p:sp>
        <p:nvSpPr>
          <p:cNvPr id="4" name="Slide Number Placeholder 3"/>
          <p:cNvSpPr>
            <a:spLocks noGrp="1"/>
          </p:cNvSpPr>
          <p:nvPr>
            <p:ph type="sldNum" sz="quarter" idx="5"/>
          </p:nvPr>
        </p:nvSpPr>
        <p:spPr/>
        <p:txBody>
          <a:bodyPr/>
          <a:lstStyle/>
          <a:p>
            <a:fld id="{013422E6-57C4-472B-BB37-763E50B58060}" type="slidenum">
              <a:rPr lang="en-US" smtClean="0"/>
              <a:t>44</a:t>
            </a:fld>
            <a:endParaRPr lang="en-US" dirty="0"/>
          </a:p>
        </p:txBody>
      </p:sp>
    </p:spTree>
    <p:extLst>
      <p:ext uri="{BB962C8B-B14F-4D97-AF65-F5344CB8AC3E}">
        <p14:creationId xmlns:p14="http://schemas.microsoft.com/office/powerpoint/2010/main" val="1426929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the recording and posting of today’s webinar on the</a:t>
            </a:r>
            <a:r>
              <a:rPr lang="en-US" baseline="0" dirty="0"/>
              <a:t> Overview of Revised NORS, you will find these additional resources – Introduction to NORS Revisions, Tables 1,2 and 3, and Crosswalks A and B.</a:t>
            </a:r>
            <a:endParaRPr lang="en-US" dirty="0"/>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45</a:t>
            </a:fld>
            <a:endParaRPr lang="en-US" dirty="0"/>
          </a:p>
        </p:txBody>
      </p:sp>
    </p:spTree>
    <p:extLst>
      <p:ext uri="{BB962C8B-B14F-4D97-AF65-F5344CB8AC3E}">
        <p14:creationId xmlns:p14="http://schemas.microsoft.com/office/powerpoint/2010/main" val="16624569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013422E6-57C4-472B-BB37-763E50B58060}" type="slidenum">
              <a:rPr lang="en-US" smtClean="0"/>
              <a:t>46</a:t>
            </a:fld>
            <a:endParaRPr lang="en-US" dirty="0"/>
          </a:p>
        </p:txBody>
      </p:sp>
    </p:spTree>
    <p:extLst>
      <p:ext uri="{BB962C8B-B14F-4D97-AF65-F5344CB8AC3E}">
        <p14:creationId xmlns:p14="http://schemas.microsoft.com/office/powerpoint/2010/main" val="37416242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Placeholder 2"/>
          <p:cNvSpPr>
            <a:spLocks noGrp="1" noRot="1" noChangeAspect="1"/>
          </p:cNvSpPr>
          <p:nvPr>
            <p:ph type="sldImg"/>
          </p:nvPr>
        </p:nvSpPr>
        <p:spPr bwMode="auto">
          <a:noFill/>
          <a:ln>
            <a:solidFill>
              <a:srgbClr val="000000"/>
            </a:solidFill>
            <a:miter lim="800000"/>
            <a:headEnd/>
            <a:tailEnd/>
          </a:ln>
        </p:spPr>
      </p:sp>
      <p:sp>
        <p:nvSpPr>
          <p:cNvPr id="97283" name="Placeholder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79170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228600" indent="-228600">
              <a:buAutoNum type="arabicParenBoth"/>
            </a:pPr>
            <a:r>
              <a:rPr lang="en-US" dirty="0"/>
              <a:t>prepare an annual report—</a:t>
            </a:r>
          </a:p>
          <a:p>
            <a:pPr marL="228600" indent="-228600">
              <a:buAutoNum type="arabicParenBoth"/>
            </a:pPr>
            <a:endParaRPr lang="en-US" dirty="0"/>
          </a:p>
          <a:p>
            <a:pPr marL="0" indent="0">
              <a:buNone/>
            </a:pPr>
            <a:r>
              <a:rPr lang="en-US" dirty="0"/>
              <a:t>(c) *REPORTING SYSTEM.—The State agency shall establish a statewide uniform reporting system to—</a:t>
            </a:r>
          </a:p>
          <a:p>
            <a:r>
              <a:rPr lang="en-US" dirty="0"/>
              <a:t>(1) collect and analyze data relating to complaints and conditions in long-term care facilities and to residents for the purpose of identifying and resolving significant problems; and</a:t>
            </a:r>
          </a:p>
          <a:p>
            <a:r>
              <a:rPr lang="en-US" dirty="0"/>
              <a:t>(2) submit the data, on a regular basis, to—</a:t>
            </a:r>
          </a:p>
          <a:p>
            <a:r>
              <a:rPr lang="en-US" dirty="0"/>
              <a:t>(A) the agency of the State responsible for licensing or certifying long-term care facilities in the State;</a:t>
            </a:r>
          </a:p>
          <a:p>
            <a:r>
              <a:rPr lang="en-US" dirty="0"/>
              <a:t>(B) other State and Federal entities that the Ombudsman determines to be appropriate;</a:t>
            </a:r>
          </a:p>
          <a:p>
            <a:r>
              <a:rPr lang="en-US" dirty="0"/>
              <a:t>(C) the Assistant Secretary; and</a:t>
            </a:r>
          </a:p>
          <a:p>
            <a:r>
              <a:rPr lang="en-US" dirty="0"/>
              <a:t>(D) the National Ombudsman Resource Center established in section 202(a)(21).</a:t>
            </a:r>
          </a:p>
          <a:p>
            <a:r>
              <a:rPr lang="en-US" dirty="0"/>
              <a:t> </a:t>
            </a:r>
          </a:p>
        </p:txBody>
      </p:sp>
      <p:sp>
        <p:nvSpPr>
          <p:cNvPr id="4" name="Slide Number Placeholder 3"/>
          <p:cNvSpPr>
            <a:spLocks noGrp="1"/>
          </p:cNvSpPr>
          <p:nvPr>
            <p:ph type="sldNum" sz="quarter" idx="10"/>
          </p:nvPr>
        </p:nvSpPr>
        <p:spPr/>
        <p:txBody>
          <a:bodyPr/>
          <a:lstStyle/>
          <a:p>
            <a:fld id="{013422E6-57C4-472B-BB37-763E50B58060}" type="slidenum">
              <a:rPr lang="en-US" smtClean="0"/>
              <a:t>5</a:t>
            </a:fld>
            <a:endParaRPr lang="en-US" dirty="0"/>
          </a:p>
        </p:txBody>
      </p:sp>
    </p:spTree>
    <p:extLst>
      <p:ext uri="{BB962C8B-B14F-4D97-AF65-F5344CB8AC3E}">
        <p14:creationId xmlns:p14="http://schemas.microsoft.com/office/powerpoint/2010/main" val="1661335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From the OAA guidance</a:t>
            </a:r>
            <a:r>
              <a:rPr lang="en-US" baseline="0" dirty="0"/>
              <a:t> </a:t>
            </a:r>
            <a:r>
              <a:rPr lang="en-US" dirty="0"/>
              <a:t>we developed NORS. Although we are changing</a:t>
            </a:r>
            <a:r>
              <a:rPr lang="en-US" baseline="0" dirty="0"/>
              <a:t> the NORS data collection you will find that most of what is new will be familiar to you because it reflects practice in the field. </a:t>
            </a:r>
            <a:endParaRPr lang="en-US" dirty="0"/>
          </a:p>
          <a:p>
            <a:pPr>
              <a:defRPr/>
            </a:pPr>
            <a:endParaRPr lang="en-US" dirty="0"/>
          </a:p>
          <a:p>
            <a:pPr>
              <a:defRPr/>
            </a:pPr>
            <a:endParaRPr lang="en-US" dirty="0"/>
          </a:p>
          <a:p>
            <a:pPr>
              <a:defRPr/>
            </a:pPr>
            <a:r>
              <a:rPr lang="en-US" dirty="0"/>
              <a:t>ADMINISTRATION.—The State agency shall require the Office to—</a:t>
            </a:r>
          </a:p>
          <a:p>
            <a:pPr>
              <a:defRPr/>
            </a:pPr>
            <a:r>
              <a:rPr lang="en-US" dirty="0"/>
              <a:t>(1) prepare an annual report—</a:t>
            </a:r>
          </a:p>
          <a:p>
            <a:pPr>
              <a:defRPr/>
            </a:pPr>
            <a:r>
              <a:rPr lang="en-US" dirty="0"/>
              <a:t>(A) describing the activities carried out by the Office in the year for which the report is prepared;</a:t>
            </a:r>
          </a:p>
          <a:p>
            <a:pPr>
              <a:defRPr/>
            </a:pPr>
            <a:r>
              <a:rPr lang="en-US" dirty="0"/>
              <a:t>(B) containing and analyzing the data collected under subsection (c);</a:t>
            </a:r>
          </a:p>
          <a:p>
            <a:pPr>
              <a:defRPr/>
            </a:pPr>
            <a:r>
              <a:rPr lang="en-US" dirty="0"/>
              <a:t>(C) evaluating the problems experienced by, and the complaints made by or on behalf of, residents;</a:t>
            </a:r>
          </a:p>
          <a:p>
            <a:pPr>
              <a:defRPr/>
            </a:pPr>
            <a:r>
              <a:rPr lang="en-US" dirty="0"/>
              <a:t>(D) containing recommendations for—</a:t>
            </a:r>
          </a:p>
          <a:p>
            <a:pPr>
              <a:defRPr/>
            </a:pPr>
            <a:r>
              <a:rPr lang="en-US" dirty="0"/>
              <a:t>(i) improving quality of the care and life of the residents; and</a:t>
            </a:r>
          </a:p>
          <a:p>
            <a:pPr>
              <a:defRPr/>
            </a:pPr>
            <a:r>
              <a:rPr lang="en-US" dirty="0"/>
              <a:t>(ii) protecting the health, safety, welfare, and rights of the residents;</a:t>
            </a:r>
          </a:p>
          <a:p>
            <a:pPr>
              <a:defRPr/>
            </a:pPr>
            <a:r>
              <a:rPr lang="en-US" dirty="0"/>
              <a:t>(E)(i) analyzing the success of the program including success in providing services to residents of board and care facilities and other similar adult care facilities; and</a:t>
            </a:r>
          </a:p>
          <a:p>
            <a:pPr>
              <a:defRPr/>
            </a:pPr>
            <a:r>
              <a:rPr lang="en-US" dirty="0"/>
              <a:t>(ii) identifying barriers that prevent the optimal operation of the program; and</a:t>
            </a:r>
          </a:p>
          <a:p>
            <a:pPr>
              <a:defRPr/>
            </a:pPr>
            <a:r>
              <a:rPr lang="en-US" dirty="0"/>
              <a:t>(F) providing policy, regulatory, and legislative recommendations to solve identified problems, to resolve the complaints, to improve the quality of care and life of residents, to protect the health, safety, welfare, and rights of residents, and to remove the barriers; </a:t>
            </a:r>
          </a:p>
          <a:p>
            <a:pPr>
              <a:defRPr/>
            </a:pPr>
            <a:r>
              <a:rPr lang="en-US" dirty="0"/>
              <a:t>(2) analyze, comment on, and monitor the development and implementation of Federal, State, and local laws, regulations, and other government policies and actions that pertain to long-term care facilities and services, and to the health, safety, welfare, and rights of residents, in the State, and recommend any changes in such laws, regulations, and policies as the Office determines to be appropriate;</a:t>
            </a:r>
          </a:p>
          <a:p>
            <a:pPr>
              <a:defRPr/>
            </a:pPr>
            <a:r>
              <a:rPr lang="en-US" dirty="0"/>
              <a:t>(3)(A) provide such information as the Office determines </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6</a:t>
            </a:fld>
            <a:endParaRPr lang="en-US" dirty="0"/>
          </a:p>
        </p:txBody>
      </p:sp>
    </p:spTree>
    <p:extLst>
      <p:ext uri="{BB962C8B-B14F-4D97-AF65-F5344CB8AC3E}">
        <p14:creationId xmlns:p14="http://schemas.microsoft.com/office/powerpoint/2010/main" val="2585982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two parallel changes occurring: (1) the revisions to NORS data collection and (2) the reporting tool that State Ombudsmen use to report their annual NORS data. </a:t>
            </a:r>
            <a:r>
              <a:rPr lang="en-US" sz="1200" dirty="0"/>
              <a:t>The data collection – NORS (National Ombudsman Reporting System) is changing, which is the focus of this webinar and the next 4 webinars. </a:t>
            </a:r>
            <a:r>
              <a:rPr lang="en-US" sz="1200" b="0" dirty="0"/>
              <a:t>NORS is not going away – it’s just been revised!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data reporting tool (software) that state Ombudsmen use to report their NORS data is changing and with that comes specific technology requirements in order to complete the report. Currently</a:t>
            </a:r>
            <a:r>
              <a:rPr lang="en-US" dirty="0"/>
              <a:t> state Ombudsmen can manually enter all data.</a:t>
            </a:r>
            <a:r>
              <a:rPr lang="en-US" baseline="0" dirty="0"/>
              <a:t> In the revised NORS, the complaint data is extracted from the state software  into a separate file and this file is then uploaded to the new software called the Older Americans Act Performance System (OAAPS).  No identifying information is released in this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7</a:t>
            </a:fld>
            <a:endParaRPr lang="en-US" dirty="0"/>
          </a:p>
        </p:txBody>
      </p:sp>
    </p:spTree>
    <p:extLst>
      <p:ext uri="{BB962C8B-B14F-4D97-AF65-F5344CB8AC3E}">
        <p14:creationId xmlns:p14="http://schemas.microsoft.com/office/powerpoint/2010/main" val="2890502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3400" dirty="0"/>
              <a:t>We’ve revised NORS in order to address past criticisms* regarding inconsistencies across states and implement recommendations to:</a:t>
            </a:r>
          </a:p>
          <a:p>
            <a:pPr marL="0" indent="0">
              <a:buNone/>
            </a:pPr>
            <a:endParaRPr lang="en-US" sz="1500" dirty="0"/>
          </a:p>
          <a:p>
            <a:pPr lvl="1"/>
            <a:r>
              <a:rPr lang="en-US" sz="2600" dirty="0"/>
              <a:t>increase reliability and accuracy of the data,</a:t>
            </a:r>
          </a:p>
          <a:p>
            <a:pPr lvl="1"/>
            <a:r>
              <a:rPr lang="en-US" altLang="en-US" sz="2600" dirty="0"/>
              <a:t>simplify codes and number of data elements,</a:t>
            </a:r>
          </a:p>
          <a:p>
            <a:pPr lvl="1"/>
            <a:r>
              <a:rPr lang="en-US" altLang="en-US" sz="2600" dirty="0"/>
              <a:t>streamline reporting by states and </a:t>
            </a:r>
          </a:p>
          <a:p>
            <a:pPr lvl="1"/>
            <a:r>
              <a:rPr lang="en-US" altLang="en-US" sz="2600" dirty="0"/>
              <a:t>reduce manual entry  to avoid errors in complaint and activity data.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4A4DF-EA26-445F-BB49-7A3829EF8FA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348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In addition to addressing the criticisms mentioned in the last slide and improving data reliability, the revised NORS data collection should enhance ACL’s ability to understand and report on</a:t>
            </a:r>
            <a:r>
              <a:rPr lang="en-US" sz="1200" b="0" kern="1200" baseline="0" dirty="0">
                <a:solidFill>
                  <a:schemeClr val="tx1"/>
                </a:solidFill>
                <a:effectLst/>
                <a:latin typeface="+mn-lt"/>
                <a:ea typeface="+mn-ea"/>
                <a:cs typeface="+mn-cs"/>
              </a:rPr>
              <a:t> the LTCO program operations, experience of long-term care facility residents, and changes in long-term supports and services policies, research, and practices.</a:t>
            </a:r>
            <a:endParaRPr lang="en-US" sz="1200" b="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73D75B-5F26-4288-BCAA-8C934FD983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8664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914400" y="339883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11469716-BACD-4997-B5DF-D995F6728735}" type="datetime2">
              <a:rPr lang="en-US"/>
              <a:pPr>
                <a:defRPr/>
              </a:pPr>
              <a:t>Thursday, February 7, 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9A52BEF-7088-4A79-8954-7E0F8B8F553A}" type="slidenum">
              <a:rPr lang="en-US"/>
              <a:pPr>
                <a:defRPr/>
              </a:pPr>
              <a:t>‹#›</a:t>
            </a:fld>
            <a:endParaRPr lang="en-US" dirty="0"/>
          </a:p>
        </p:txBody>
      </p:sp>
    </p:spTree>
    <p:extLst>
      <p:ext uri="{BB962C8B-B14F-4D97-AF65-F5344CB8AC3E}">
        <p14:creationId xmlns:p14="http://schemas.microsoft.com/office/powerpoint/2010/main" val="1649705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1A6A56-AAA0-4F32-A6D3-D9F88E3DC241}" type="datetime2">
              <a:rPr lang="en-US"/>
              <a:pPr>
                <a:defRPr/>
              </a:pPr>
              <a:t>Thursday, February 7, 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4682324-9A48-4BF9-BE51-345E2E0967C2}" type="slidenum">
              <a:rPr lang="en-US"/>
              <a:pPr>
                <a:defRPr/>
              </a:pPr>
              <a:t>‹#›</a:t>
            </a:fld>
            <a:endParaRPr lang="en-US" dirty="0"/>
          </a:p>
        </p:txBody>
      </p:sp>
    </p:spTree>
    <p:extLst>
      <p:ext uri="{BB962C8B-B14F-4D97-AF65-F5344CB8AC3E}">
        <p14:creationId xmlns:p14="http://schemas.microsoft.com/office/powerpoint/2010/main" val="288113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884B369-0B34-497C-B092-9551C78B231A}" type="datetime2">
              <a:rPr lang="en-US"/>
              <a:pPr>
                <a:defRPr/>
              </a:pPr>
              <a:t>Thursday, February 7, 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12DFCAB-8A42-4001-933B-11ADD0D367F5}" type="slidenum">
              <a:rPr lang="en-US"/>
              <a:pPr>
                <a:defRPr/>
              </a:pPr>
              <a:t>‹#›</a:t>
            </a:fld>
            <a:endParaRPr lang="en-US" dirty="0"/>
          </a:p>
        </p:txBody>
      </p:sp>
    </p:spTree>
    <p:extLst>
      <p:ext uri="{BB962C8B-B14F-4D97-AF65-F5344CB8AC3E}">
        <p14:creationId xmlns:p14="http://schemas.microsoft.com/office/powerpoint/2010/main" val="67138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9DD02A-869B-49DC-A22D-D8AD133B3D26}" type="datetime2">
              <a:rPr lang="en-US"/>
              <a:pPr>
                <a:defRPr/>
              </a:pPr>
              <a:t>Thursday, February 7, 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2F736A6-7933-452F-A48D-58A64503FD06}" type="slidenum">
              <a:rPr lang="en-US"/>
              <a:pPr>
                <a:defRPr/>
              </a:pPr>
              <a:t>‹#›</a:t>
            </a:fld>
            <a:endParaRPr lang="en-US" dirty="0"/>
          </a:p>
        </p:txBody>
      </p:sp>
    </p:spTree>
    <p:extLst>
      <p:ext uri="{BB962C8B-B14F-4D97-AF65-F5344CB8AC3E}">
        <p14:creationId xmlns:p14="http://schemas.microsoft.com/office/powerpoint/2010/main" val="1771091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975784" y="459898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2362201"/>
            <a:ext cx="103632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CAABB5-F409-4AA7-B9A1-E12BDA1E0917}" type="datetime2">
              <a:rPr lang="en-US"/>
              <a:pPr>
                <a:defRPr/>
              </a:pPr>
              <a:t>Thursday, February 7, 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344AC1-1564-4F1A-BBCC-D28EE0E013B5}" type="slidenum">
              <a:rPr lang="en-US"/>
              <a:pPr>
                <a:defRPr/>
              </a:pPr>
              <a:t>‹#›</a:t>
            </a:fld>
            <a:endParaRPr lang="en-US" dirty="0"/>
          </a:p>
        </p:txBody>
      </p:sp>
    </p:spTree>
    <p:extLst>
      <p:ext uri="{BB962C8B-B14F-4D97-AF65-F5344CB8AC3E}">
        <p14:creationId xmlns:p14="http://schemas.microsoft.com/office/powerpoint/2010/main" val="34732865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5471D90-27FD-4468-B60C-1749DAF7B999}" type="datetime2">
              <a:rPr lang="en-US"/>
              <a:pPr>
                <a:defRPr/>
              </a:pPr>
              <a:t>Thursday, February 7, 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016C814-40BC-46D0-A8C3-9D2318B2B413}" type="slidenum">
              <a:rPr lang="en-US"/>
              <a:pPr>
                <a:defRPr/>
              </a:pPr>
              <a:t>‹#›</a:t>
            </a:fld>
            <a:endParaRPr lang="en-US" dirty="0"/>
          </a:p>
        </p:txBody>
      </p:sp>
    </p:spTree>
    <p:extLst>
      <p:ext uri="{BB962C8B-B14F-4D97-AF65-F5344CB8AC3E}">
        <p14:creationId xmlns:p14="http://schemas.microsoft.com/office/powerpoint/2010/main" val="3040051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3742796" y="4045480"/>
            <a:ext cx="470852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4AE6E7C8-38E0-45EB-B7DF-AA978E3A7A34}" type="datetime2">
              <a:rPr lang="en-US"/>
              <a:pPr>
                <a:defRPr/>
              </a:pPr>
              <a:t>Thursday, February 7, 2019</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9D9696A2-6431-4F90-98CE-77071C1F3F0E}" type="slidenum">
              <a:rPr lang="en-US"/>
              <a:pPr>
                <a:defRPr/>
              </a:pPr>
              <a:t>‹#›</a:t>
            </a:fld>
            <a:endParaRPr lang="en-US" dirty="0"/>
          </a:p>
        </p:txBody>
      </p:sp>
    </p:spTree>
    <p:extLst>
      <p:ext uri="{BB962C8B-B14F-4D97-AF65-F5344CB8AC3E}">
        <p14:creationId xmlns:p14="http://schemas.microsoft.com/office/powerpoint/2010/main" val="108738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451B331-4B49-45CE-85D0-743E7C76037B}" type="datetime2">
              <a:rPr lang="en-US"/>
              <a:pPr>
                <a:defRPr/>
              </a:pPr>
              <a:t>Thursday, February 7, 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0A68755-545F-4F52-BB8D-34A06755936A}" type="slidenum">
              <a:rPr lang="en-US"/>
              <a:pPr>
                <a:defRPr/>
              </a:pPr>
              <a:t>‹#›</a:t>
            </a:fld>
            <a:endParaRPr lang="en-US" dirty="0"/>
          </a:p>
        </p:txBody>
      </p:sp>
    </p:spTree>
    <p:extLst>
      <p:ext uri="{BB962C8B-B14F-4D97-AF65-F5344CB8AC3E}">
        <p14:creationId xmlns:p14="http://schemas.microsoft.com/office/powerpoint/2010/main" val="274302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B63F26-93A0-4296-B3C7-B0D157FD43C4}" type="datetime2">
              <a:rPr lang="en-US"/>
              <a:pPr>
                <a:defRPr/>
              </a:pPr>
              <a:t>Thursday, February 7, 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3F0D1F7-246E-4B4D-915D-7BBAF2DD17BC}" type="slidenum">
              <a:rPr lang="en-US"/>
              <a:pPr>
                <a:defRPr/>
              </a:pPr>
              <a:t>‹#›</a:t>
            </a:fld>
            <a:endParaRPr lang="en-US" dirty="0"/>
          </a:p>
        </p:txBody>
      </p:sp>
    </p:spTree>
    <p:extLst>
      <p:ext uri="{BB962C8B-B14F-4D97-AF65-F5344CB8AC3E}">
        <p14:creationId xmlns:p14="http://schemas.microsoft.com/office/powerpoint/2010/main" val="328270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911754" y="3580343"/>
            <a:ext cx="557847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515B2775-05E4-4758-B848-621D0714D905}" type="datetime2">
              <a:rPr lang="en-US"/>
              <a:pPr>
                <a:defRPr/>
              </a:pPr>
              <a:t>Thursday, February 7, 2019</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132BACCF-070E-40F2-9168-7145DBCA1418}" type="slidenum">
              <a:rPr lang="en-US"/>
              <a:pPr>
                <a:defRPr/>
              </a:pPr>
              <a:t>‹#›</a:t>
            </a:fld>
            <a:endParaRPr lang="en-US" dirty="0"/>
          </a:p>
        </p:txBody>
      </p:sp>
    </p:spTree>
    <p:extLst>
      <p:ext uri="{BB962C8B-B14F-4D97-AF65-F5344CB8AC3E}">
        <p14:creationId xmlns:p14="http://schemas.microsoft.com/office/powerpoint/2010/main" val="305291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5C7FE78-8E03-4852-ABAB-32A73E9CF35A}" type="datetime2">
              <a:rPr lang="en-US"/>
              <a:pPr>
                <a:defRPr/>
              </a:pPr>
              <a:t>Thursday, February 7, 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22077C-E156-4610-86C6-FFDCFBB3FB21}" type="slidenum">
              <a:rPr lang="en-US"/>
              <a:pPr>
                <a:defRPr/>
              </a:pPr>
              <a:t>‹#›</a:t>
            </a:fld>
            <a:endParaRPr lang="en-US" dirty="0"/>
          </a:p>
        </p:txBody>
      </p:sp>
    </p:spTree>
    <p:extLst>
      <p:ext uri="{BB962C8B-B14F-4D97-AF65-F5344CB8AC3E}">
        <p14:creationId xmlns:p14="http://schemas.microsoft.com/office/powerpoint/2010/main" val="378499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609600" y="1600200"/>
            <a:ext cx="109728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1"/>
            <a:ext cx="12192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 name="Date Placeholder 3"/>
          <p:cNvSpPr>
            <a:spLocks noGrp="1"/>
          </p:cNvSpPr>
          <p:nvPr>
            <p:ph type="dt" sz="half" idx="2"/>
          </p:nvPr>
        </p:nvSpPr>
        <p:spPr>
          <a:xfrm>
            <a:off x="609600" y="19051"/>
            <a:ext cx="3860800" cy="328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ea typeface="+mn-ea"/>
                <a:cs typeface="+mn-cs"/>
              </a:defRPr>
            </a:lvl1pPr>
          </a:lstStyle>
          <a:p>
            <a:pPr>
              <a:defRPr/>
            </a:pPr>
            <a:fld id="{211C0565-A44B-44E0-A887-C2ADE0B54789}" type="datetime2">
              <a:rPr lang="en-US"/>
              <a:pPr>
                <a:defRPr/>
              </a:pPr>
              <a:t>Thursday, February 7, 2019</a:t>
            </a:fld>
            <a:endParaRPr lang="en-US" dirty="0"/>
          </a:p>
        </p:txBody>
      </p:sp>
      <p:sp>
        <p:nvSpPr>
          <p:cNvPr id="5" name="Footer Placeholder 4"/>
          <p:cNvSpPr>
            <a:spLocks noGrp="1"/>
          </p:cNvSpPr>
          <p:nvPr>
            <p:ph type="ftr" sz="quarter" idx="3"/>
          </p:nvPr>
        </p:nvSpPr>
        <p:spPr>
          <a:xfrm>
            <a:off x="4572000" y="19051"/>
            <a:ext cx="5486400" cy="328613"/>
          </a:xfrm>
          <a:prstGeom prst="rect">
            <a:avLst/>
          </a:prstGeom>
        </p:spPr>
        <p:txBody>
          <a:bodyPr vert="horz" lIns="91440" tIns="45720" rIns="91440" bIns="45720" rtlCol="0" anchor="ctr"/>
          <a:lstStyle>
            <a:lvl1pPr algn="r" fontAlgn="auto">
              <a:spcBef>
                <a:spcPts val="0"/>
              </a:spcBef>
              <a:spcAft>
                <a:spcPts val="0"/>
              </a:spcAft>
              <a:defRPr sz="1200" dirty="0">
                <a:solidFill>
                  <a:srgbClr val="FFFFFF"/>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10160000" y="19051"/>
            <a:ext cx="1422400" cy="328613"/>
          </a:xfrm>
          <a:prstGeom prst="rect">
            <a:avLst/>
          </a:prstGeom>
        </p:spPr>
        <p:txBody>
          <a:bodyPr vert="horz" lIns="91440" tIns="45720" rIns="91440" bIns="45720" rtlCol="0" anchor="ctr"/>
          <a:lstStyle>
            <a:lvl1pPr algn="l" fontAlgn="auto">
              <a:spcBef>
                <a:spcPts val="0"/>
              </a:spcBef>
              <a:spcAft>
                <a:spcPts val="0"/>
              </a:spcAft>
              <a:defRPr sz="1400" b="1" smtClean="0">
                <a:solidFill>
                  <a:srgbClr val="FFFFFF"/>
                </a:solidFill>
                <a:latin typeface="+mn-lt"/>
                <a:ea typeface="+mn-ea"/>
                <a:cs typeface="+mn-cs"/>
              </a:defRPr>
            </a:lvl1pPr>
          </a:lstStyle>
          <a:p>
            <a:pPr>
              <a:defRPr/>
            </a:pPr>
            <a:fld id="{EC3721E8-9C32-479D-96C1-67413B93FE65}" type="slidenum">
              <a:rPr lang="en-US"/>
              <a:pPr>
                <a:defRPr/>
              </a:pPr>
              <a:t>‹#›</a:t>
            </a:fld>
            <a:endParaRPr lang="en-US" dirty="0"/>
          </a:p>
        </p:txBody>
      </p:sp>
    </p:spTree>
    <p:extLst>
      <p:ext uri="{BB962C8B-B14F-4D97-AF65-F5344CB8AC3E}">
        <p14:creationId xmlns:p14="http://schemas.microsoft.com/office/powerpoint/2010/main" val="122496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spcBef>
          <a:spcPct val="0"/>
        </a:spcBef>
        <a:spcAft>
          <a:spcPct val="0"/>
        </a:spcAft>
        <a:defRPr sz="4000" kern="1200" spc="-100">
          <a:solidFill>
            <a:schemeClr val="tx2"/>
          </a:solidFill>
          <a:latin typeface="+mj-lt"/>
          <a:ea typeface="ＭＳ Ｐゴシック" pitchFamily="127" charset="-128"/>
          <a:cs typeface="ＭＳ Ｐゴシック" pitchFamily="127" charset="-128"/>
        </a:defRPr>
      </a:lvl1pPr>
      <a:lvl2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9pPr>
    </p:titleStyle>
    <p:bodyStyle>
      <a:lvl1pPr marL="182563" indent="-182563" algn="l" rtl="0" fontAlgn="base">
        <a:spcBef>
          <a:spcPct val="20000"/>
        </a:spcBef>
        <a:spcAft>
          <a:spcPct val="0"/>
        </a:spcAft>
        <a:buClr>
          <a:schemeClr val="accent1"/>
        </a:buClr>
        <a:buSzPct val="85000"/>
        <a:buFont typeface="Arial" pitchFamily="127" charset="0"/>
        <a:buChar char="•"/>
        <a:defRPr sz="2400" kern="1200">
          <a:solidFill>
            <a:schemeClr val="tx1"/>
          </a:solidFill>
          <a:latin typeface="+mn-lt"/>
          <a:ea typeface="ＭＳ Ｐゴシック" pitchFamily="127" charset="-128"/>
          <a:cs typeface="ＭＳ Ｐゴシック" pitchFamily="127" charset="-128"/>
        </a:defRPr>
      </a:lvl1pPr>
      <a:lvl2pPr marL="457200" indent="-182563" algn="l" rtl="0" fontAlgn="base">
        <a:spcBef>
          <a:spcPct val="20000"/>
        </a:spcBef>
        <a:spcAft>
          <a:spcPct val="0"/>
        </a:spcAft>
        <a:buClr>
          <a:schemeClr val="accent1"/>
        </a:buClr>
        <a:buSzPct val="85000"/>
        <a:buFont typeface="Arial" pitchFamily="127" charset="0"/>
        <a:buChar char="•"/>
        <a:defRPr sz="2000" kern="1200">
          <a:solidFill>
            <a:schemeClr val="tx1"/>
          </a:solidFill>
          <a:latin typeface="+mn-lt"/>
          <a:ea typeface="ＭＳ Ｐゴシック" pitchFamily="127" charset="-128"/>
          <a:cs typeface="+mn-cs"/>
        </a:defRPr>
      </a:lvl2pPr>
      <a:lvl3pPr marL="730250" indent="-182563" algn="l" rtl="0" fontAlgn="base">
        <a:spcBef>
          <a:spcPct val="20000"/>
        </a:spcBef>
        <a:spcAft>
          <a:spcPct val="0"/>
        </a:spcAft>
        <a:buClr>
          <a:schemeClr val="accent1"/>
        </a:buClr>
        <a:buSzPct val="90000"/>
        <a:buFont typeface="Arial" pitchFamily="127" charset="0"/>
        <a:buChar char="•"/>
        <a:defRPr kern="1200">
          <a:solidFill>
            <a:schemeClr val="tx1"/>
          </a:solidFill>
          <a:latin typeface="+mn-lt"/>
          <a:ea typeface="ＭＳ Ｐゴシック" pitchFamily="127" charset="-128"/>
          <a:cs typeface="+mn-cs"/>
        </a:defRPr>
      </a:lvl3pPr>
      <a:lvl4pPr marL="1004888" indent="-182563" algn="l" rtl="0" fontAlgn="base">
        <a:spcBef>
          <a:spcPct val="20000"/>
        </a:spcBef>
        <a:spcAft>
          <a:spcPct val="0"/>
        </a:spcAft>
        <a:buClr>
          <a:schemeClr val="accent1"/>
        </a:buClr>
        <a:buFont typeface="Arial" pitchFamily="127" charset="0"/>
        <a:buChar char="•"/>
        <a:defRPr sz="1600" kern="1200">
          <a:solidFill>
            <a:schemeClr val="tx1"/>
          </a:solidFill>
          <a:latin typeface="+mn-lt"/>
          <a:ea typeface="ＭＳ Ｐゴシック" pitchFamily="127" charset="-128"/>
          <a:cs typeface="+mn-cs"/>
        </a:defRPr>
      </a:lvl4pPr>
      <a:lvl5pPr marL="1187450" indent="-136525" algn="l" rtl="0" fontAlgn="base">
        <a:spcBef>
          <a:spcPct val="20000"/>
        </a:spcBef>
        <a:spcAft>
          <a:spcPct val="0"/>
        </a:spcAft>
        <a:buClr>
          <a:schemeClr val="accent1"/>
        </a:buClr>
        <a:buSzPct val="100000"/>
        <a:buFont typeface="Arial" pitchFamily="127" charset="0"/>
        <a:buChar char="•"/>
        <a:defRPr sz="1400" kern="1200">
          <a:solidFill>
            <a:schemeClr val="tx1"/>
          </a:solidFill>
          <a:latin typeface="+mn-lt"/>
          <a:ea typeface="ＭＳ Ｐゴシック" pitchFamily="127" charset="-128"/>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hyperlink" Target="https://www.consumerreports.org/elder-care/choosing-the-right-assisted-living-community/" TargetMode="External"/><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https://www.npr.org/sections/health-shots/2016/02/25/467958665/nursing-home-evictions-strand-the-disabled-in-costly-hospitals" TargetMode="External"/><Relationship Id="rId10" Type="http://schemas.openxmlformats.org/officeDocument/2006/relationships/image" Target="../media/image8.png"/><Relationship Id="rId4" Type="http://schemas.openxmlformats.org/officeDocument/2006/relationships/hyperlink" Target="https://www.cnn.com/interactive/2017/02/health/nursing-home-sex-abuse-investigation/" TargetMode="External"/><Relationship Id="rId9" Type="http://schemas.openxmlformats.org/officeDocument/2006/relationships/image" Target="../media/image7.svg"/><Relationship Id="rId1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5.emf"/><Relationship Id="rId7"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ltcombudsman.org/omb_support/nors" TargetMode="External"/><Relationship Id="rId5" Type="http://schemas.openxmlformats.org/officeDocument/2006/relationships/image" Target="../media/image17.emf"/><Relationship Id="rId4" Type="http://schemas.openxmlformats.org/officeDocument/2006/relationships/image" Target="../media/image16.emf"/><Relationship Id="rId9" Type="http://schemas.openxmlformats.org/officeDocument/2006/relationships/hyperlink" Target="https://ltcombudsman.org/omb_support/nors/revised-nors-data-collection"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acl.gov/sites/default/files/programs/2018-05/NORS%20Crosswalk%20B%2004_30_2021.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publicdomainpictures.net/view-image.php?image=23518&amp;picture=squiggles&amp;jazyk=nl"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ltcombudsman.org/omb_support/nors"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hyperlink" Target="https://ltcombudsman.org/omb_support/nors/revised-nors-data-collection"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3" Type="http://schemas.openxmlformats.org/officeDocument/2006/relationships/hyperlink" Target="mailto:aoverallaib@theconsumervoice.org"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mailto:margreene@outlook.com" TargetMode="External"/><Relationship Id="rId4" Type="http://schemas.openxmlformats.org/officeDocument/2006/relationships/hyperlink" Target="mailto:louise.ryan@acl.hhs.gov"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hyperlink" Target="http://www.ltcombudsman.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65313"/>
            <a:ext cx="10468302" cy="1433513"/>
          </a:xfrm>
        </p:spPr>
        <p:txBody>
          <a:bodyPr/>
          <a:lstStyle/>
          <a:p>
            <a:r>
              <a:rPr lang="en-US" sz="3200" b="1" dirty="0"/>
              <a:t>Introduction to the revised National Ombudsman Reporting System (NORS)</a:t>
            </a:r>
          </a:p>
        </p:txBody>
      </p:sp>
      <p:sp>
        <p:nvSpPr>
          <p:cNvPr id="3" name="Subtitle 2"/>
          <p:cNvSpPr>
            <a:spLocks noGrp="1"/>
          </p:cNvSpPr>
          <p:nvPr>
            <p:ph type="subTitle" idx="1"/>
          </p:nvPr>
        </p:nvSpPr>
        <p:spPr>
          <a:xfrm>
            <a:off x="914399" y="3505199"/>
            <a:ext cx="10468303" cy="3035085"/>
          </a:xfrm>
        </p:spPr>
        <p:txBody>
          <a:bodyPr/>
          <a:lstStyle/>
          <a:p>
            <a:r>
              <a:rPr lang="en-US" dirty="0">
                <a:solidFill>
                  <a:schemeClr val="tx1"/>
                </a:solidFill>
              </a:rPr>
              <a:t>February 5, 2019</a:t>
            </a:r>
          </a:p>
          <a:p>
            <a:endParaRPr lang="en-US" i="1" dirty="0">
              <a:solidFill>
                <a:schemeClr val="tx1"/>
              </a:solidFill>
            </a:endParaRPr>
          </a:p>
          <a:p>
            <a:r>
              <a:rPr lang="en-US" i="1" dirty="0">
                <a:solidFill>
                  <a:schemeClr val="tx1"/>
                </a:solidFill>
              </a:rPr>
              <a:t>Speakers – </a:t>
            </a:r>
          </a:p>
          <a:p>
            <a:r>
              <a:rPr lang="en-US" i="1" dirty="0">
                <a:solidFill>
                  <a:schemeClr val="tx1"/>
                </a:solidFill>
              </a:rPr>
              <a:t>Louise Ryan, Ombudsman Program Specialist, Administration on Aging (AoA)/Administration for Community Living (ACL)</a:t>
            </a:r>
          </a:p>
          <a:p>
            <a:r>
              <a:rPr lang="en-US" i="1" dirty="0">
                <a:solidFill>
                  <a:schemeClr val="tx1"/>
                </a:solidFill>
              </a:rPr>
              <a:t>Maria Greene, NORC Consultant</a:t>
            </a:r>
          </a:p>
          <a:p>
            <a:r>
              <a:rPr lang="en-US" i="1" dirty="0">
                <a:solidFill>
                  <a:schemeClr val="tx1"/>
                </a:solidFill>
              </a:rPr>
              <a:t>Amity Overall-Laib, NORC Director</a:t>
            </a:r>
          </a:p>
        </p:txBody>
      </p:sp>
      <p:pic>
        <p:nvPicPr>
          <p:cNvPr id="4" name="Picture 4" descr="NORClogo"/>
          <p:cNvPicPr>
            <a:picLocks noChangeAspect="1" noChangeArrowheads="1"/>
          </p:cNvPicPr>
          <p:nvPr/>
        </p:nvPicPr>
        <p:blipFill>
          <a:blip r:embed="rId3" cstate="print"/>
          <a:srcRect/>
          <a:stretch>
            <a:fillRect/>
          </a:stretch>
        </p:blipFill>
        <p:spPr bwMode="auto">
          <a:xfrm>
            <a:off x="1752600" y="465138"/>
            <a:ext cx="8686800" cy="1400175"/>
          </a:xfrm>
          <a:prstGeom prst="rect">
            <a:avLst/>
          </a:prstGeom>
          <a:noFill/>
          <a:ln w="9525">
            <a:noFill/>
            <a:miter lim="800000"/>
            <a:headEnd/>
            <a:tailEnd/>
          </a:ln>
        </p:spPr>
      </p:pic>
    </p:spTree>
    <p:extLst>
      <p:ext uri="{BB962C8B-B14F-4D97-AF65-F5344CB8AC3E}">
        <p14:creationId xmlns:p14="http://schemas.microsoft.com/office/powerpoint/2010/main" val="333309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305" y="577516"/>
            <a:ext cx="10972800" cy="545432"/>
          </a:xfrm>
        </p:spPr>
        <p:txBody>
          <a:bodyPr>
            <a:normAutofit fontScale="90000"/>
          </a:bodyPr>
          <a:lstStyle/>
          <a:p>
            <a:br>
              <a:rPr lang="en-US" b="1" dirty="0"/>
            </a:br>
            <a:r>
              <a:rPr lang="en-US" sz="4400" b="1" dirty="0"/>
              <a:t>Revised NORS Goals</a:t>
            </a:r>
            <a:br>
              <a:rPr lang="en-US" sz="3600" dirty="0"/>
            </a:br>
            <a:endParaRPr lang="en-US" dirty="0"/>
          </a:p>
        </p:txBody>
      </p:sp>
      <p:sp>
        <p:nvSpPr>
          <p:cNvPr id="3" name="Content Placeholder 2"/>
          <p:cNvSpPr>
            <a:spLocks noGrp="1"/>
          </p:cNvSpPr>
          <p:nvPr>
            <p:ph idx="1"/>
          </p:nvPr>
        </p:nvSpPr>
        <p:spPr/>
        <p:txBody>
          <a:bodyPr/>
          <a:lstStyle/>
          <a:p>
            <a:pPr lvl="1" indent="-457200">
              <a:buFont typeface="Arial" panose="020B0604020202020204" pitchFamily="34" charset="0"/>
              <a:buChar char="•"/>
            </a:pPr>
            <a:r>
              <a:rPr lang="en-US" altLang="en-US" sz="2800" b="1" dirty="0"/>
              <a:t>Example:</a:t>
            </a:r>
            <a:r>
              <a:rPr lang="en-US" altLang="en-US" sz="2800" dirty="0"/>
              <a:t> </a:t>
            </a:r>
            <a:r>
              <a:rPr lang="en-US" altLang="en-US" sz="2600" dirty="0"/>
              <a:t>ACL would be able to analyze resolution by type of complaint:</a:t>
            </a:r>
          </a:p>
          <a:p>
            <a:pPr marL="0" lvl="1" indent="0">
              <a:buNone/>
            </a:pPr>
            <a:r>
              <a:rPr lang="en-US" altLang="en-US" dirty="0"/>
              <a:t>	</a:t>
            </a:r>
          </a:p>
          <a:p>
            <a:pPr lvl="1" indent="-457200">
              <a:buFont typeface="Arial" panose="020B0604020202020204" pitchFamily="34" charset="0"/>
              <a:buChar char="•"/>
            </a:pPr>
            <a:endParaRPr lang="en-US" altLang="en-US" dirty="0"/>
          </a:p>
          <a:p>
            <a:pPr lvl="1" indent="-457200">
              <a:buFont typeface="Arial" panose="020B0604020202020204" pitchFamily="34" charset="0"/>
              <a:buChar char="•"/>
            </a:pPr>
            <a:endParaRPr lang="en-US" altLang="en-US" dirty="0"/>
          </a:p>
          <a:p>
            <a:pPr marL="0" lvl="1" indent="0">
              <a:buNone/>
            </a:pPr>
            <a:endParaRPr lang="en-US" altLang="en-US" dirty="0"/>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9095" y="2843214"/>
            <a:ext cx="8994097" cy="3633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955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3E6AF-2018-4468-8BBF-95E2AF8A5806}"/>
              </a:ext>
            </a:extLst>
          </p:cNvPr>
          <p:cNvSpPr>
            <a:spLocks noGrp="1"/>
          </p:cNvSpPr>
          <p:nvPr>
            <p:ph type="title"/>
          </p:nvPr>
        </p:nvSpPr>
        <p:spPr>
          <a:xfrm>
            <a:off x="609600" y="412455"/>
            <a:ext cx="10972800" cy="990600"/>
          </a:xfrm>
        </p:spPr>
        <p:txBody>
          <a:bodyPr/>
          <a:lstStyle/>
          <a:p>
            <a:r>
              <a:rPr lang="en-US" b="1" dirty="0"/>
              <a:t>How is NORS Data Used?</a:t>
            </a:r>
          </a:p>
        </p:txBody>
      </p:sp>
      <p:sp>
        <p:nvSpPr>
          <p:cNvPr id="3" name="Content Placeholder 2">
            <a:extLst>
              <a:ext uri="{FF2B5EF4-FFF2-40B4-BE49-F238E27FC236}">
                <a16:creationId xmlns:a16="http://schemas.microsoft.com/office/drawing/2014/main" id="{29732E05-C182-4849-8520-100D7A54BBA7}"/>
              </a:ext>
            </a:extLst>
          </p:cNvPr>
          <p:cNvSpPr>
            <a:spLocks noGrp="1"/>
          </p:cNvSpPr>
          <p:nvPr>
            <p:ph sz="half" idx="1"/>
          </p:nvPr>
        </p:nvSpPr>
        <p:spPr>
          <a:xfrm>
            <a:off x="401575" y="1673352"/>
            <a:ext cx="5824413" cy="4718304"/>
          </a:xfrm>
        </p:spPr>
        <p:txBody>
          <a:bodyPr/>
          <a:lstStyle/>
          <a:p>
            <a:pPr marL="0" indent="0">
              <a:buNone/>
            </a:pPr>
            <a:r>
              <a:rPr lang="en-US" dirty="0"/>
              <a:t>	</a:t>
            </a:r>
            <a:r>
              <a:rPr lang="en-US" sz="2500" dirty="0"/>
              <a:t>Budget justification</a:t>
            </a:r>
          </a:p>
          <a:p>
            <a:pPr marL="0" indent="0">
              <a:buNone/>
            </a:pPr>
            <a:endParaRPr lang="en-US" sz="1500" dirty="0"/>
          </a:p>
          <a:p>
            <a:pPr marL="0" indent="0">
              <a:buNone/>
            </a:pPr>
            <a:r>
              <a:rPr lang="en-US" dirty="0"/>
              <a:t>	</a:t>
            </a:r>
            <a:r>
              <a:rPr lang="en-US" sz="2500" dirty="0"/>
              <a:t>To inform policy at the federal, 	state, and local level. </a:t>
            </a:r>
          </a:p>
          <a:p>
            <a:pPr marL="0" indent="0">
              <a:buNone/>
            </a:pPr>
            <a:endParaRPr lang="en-US" sz="1500" dirty="0"/>
          </a:p>
          <a:p>
            <a:pPr marL="0" indent="0">
              <a:buNone/>
            </a:pPr>
            <a:r>
              <a:rPr lang="en-US" dirty="0"/>
              <a:t>	</a:t>
            </a:r>
            <a:r>
              <a:rPr lang="en-US" sz="2500" dirty="0"/>
              <a:t>Respond to media inquiries. </a:t>
            </a:r>
          </a:p>
          <a:p>
            <a:pPr marL="0" indent="0">
              <a:buNone/>
            </a:pPr>
            <a:endParaRPr lang="en-US" sz="1500" dirty="0"/>
          </a:p>
          <a:p>
            <a:pPr lvl="1"/>
            <a:r>
              <a:rPr lang="en-US" sz="1700" dirty="0">
                <a:hlinkClick r:id="rId3"/>
              </a:rPr>
              <a:t>Consumer Reports </a:t>
            </a:r>
            <a:r>
              <a:rPr lang="en-US" sz="1700" dirty="0"/>
              <a:t>- Ombudsman program data show complaints about assisted living have risen 10 percent in recent years (10/2018)</a:t>
            </a:r>
          </a:p>
          <a:p>
            <a:pPr lvl="1"/>
            <a:r>
              <a:rPr lang="en-US" sz="1700" dirty="0">
                <a:hlinkClick r:id="rId4"/>
              </a:rPr>
              <a:t>CNN</a:t>
            </a:r>
            <a:r>
              <a:rPr lang="en-US" sz="1700" dirty="0"/>
              <a:t> – sexual assaults in nursing homes cited NORS data (2/2017)</a:t>
            </a:r>
          </a:p>
          <a:p>
            <a:pPr lvl="1"/>
            <a:r>
              <a:rPr lang="en-US" sz="1700" dirty="0">
                <a:hlinkClick r:id="rId5"/>
              </a:rPr>
              <a:t>NPR</a:t>
            </a:r>
            <a:r>
              <a:rPr lang="en-US" sz="1700" dirty="0"/>
              <a:t> on inappropriate transfers and evictions (2/2016)</a:t>
            </a:r>
          </a:p>
          <a:p>
            <a:endParaRPr lang="en-US" dirty="0"/>
          </a:p>
        </p:txBody>
      </p:sp>
      <p:pic>
        <p:nvPicPr>
          <p:cNvPr id="5" name="Graphic 4" descr="Money">
            <a:extLst>
              <a:ext uri="{FF2B5EF4-FFF2-40B4-BE49-F238E27FC236}">
                <a16:creationId xmlns:a16="http://schemas.microsoft.com/office/drawing/2014/main" id="{DB11F8D0-BB2F-48CF-93CC-2D4FD8F4D92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0526" y="1701232"/>
            <a:ext cx="544468" cy="544468"/>
          </a:xfrm>
          <a:prstGeom prst="rect">
            <a:avLst/>
          </a:prstGeom>
        </p:spPr>
      </p:pic>
      <p:pic>
        <p:nvPicPr>
          <p:cNvPr id="6" name="Graphic 5" descr="Checklist">
            <a:extLst>
              <a:ext uri="{FF2B5EF4-FFF2-40B4-BE49-F238E27FC236}">
                <a16:creationId xmlns:a16="http://schemas.microsoft.com/office/drawing/2014/main" id="{0AE2D24C-A580-41CE-AB4B-4EEDE91A1DD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5850" y="2565900"/>
            <a:ext cx="693820" cy="693820"/>
          </a:xfrm>
          <a:prstGeom prst="rect">
            <a:avLst/>
          </a:prstGeom>
        </p:spPr>
      </p:pic>
      <p:pic>
        <p:nvPicPr>
          <p:cNvPr id="7" name="Graphic 6" descr="Newspaper">
            <a:extLst>
              <a:ext uri="{FF2B5EF4-FFF2-40B4-BE49-F238E27FC236}">
                <a16:creationId xmlns:a16="http://schemas.microsoft.com/office/drawing/2014/main" id="{FFC63DD8-E30B-46F5-82BD-D4355EEAF56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2584" y="3464060"/>
            <a:ext cx="760353" cy="760353"/>
          </a:xfrm>
          <a:prstGeom prst="rect">
            <a:avLst/>
          </a:prstGeom>
        </p:spPr>
      </p:pic>
      <p:pic>
        <p:nvPicPr>
          <p:cNvPr id="9" name="Picture 8">
            <a:extLst>
              <a:ext uri="{FF2B5EF4-FFF2-40B4-BE49-F238E27FC236}">
                <a16:creationId xmlns:a16="http://schemas.microsoft.com/office/drawing/2014/main" id="{9D78C444-8DD3-4D63-9B9C-41F3E003BAF1}"/>
              </a:ext>
            </a:extLst>
          </p:cNvPr>
          <p:cNvPicPr>
            <a:picLocks noChangeAspect="1"/>
          </p:cNvPicPr>
          <p:nvPr/>
        </p:nvPicPr>
        <p:blipFill rotWithShape="1">
          <a:blip r:embed="rId12"/>
          <a:srcRect l="17581" t="49183" r="39168" b="29722"/>
          <a:stretch/>
        </p:blipFill>
        <p:spPr>
          <a:xfrm>
            <a:off x="6410262" y="4968240"/>
            <a:ext cx="4976165" cy="1302083"/>
          </a:xfrm>
          <a:prstGeom prst="rect">
            <a:avLst/>
          </a:prstGeom>
        </p:spPr>
      </p:pic>
      <p:pic>
        <p:nvPicPr>
          <p:cNvPr id="11" name="Picture 10">
            <a:extLst>
              <a:ext uri="{FF2B5EF4-FFF2-40B4-BE49-F238E27FC236}">
                <a16:creationId xmlns:a16="http://schemas.microsoft.com/office/drawing/2014/main" id="{9A1D47CE-CA9D-4516-BD19-951925D456C5}"/>
              </a:ext>
            </a:extLst>
          </p:cNvPr>
          <p:cNvPicPr>
            <a:picLocks noChangeAspect="1"/>
          </p:cNvPicPr>
          <p:nvPr/>
        </p:nvPicPr>
        <p:blipFill rotWithShape="1">
          <a:blip r:embed="rId13"/>
          <a:srcRect l="14209" t="25426" r="15780" b="48932"/>
          <a:stretch/>
        </p:blipFill>
        <p:spPr>
          <a:xfrm>
            <a:off x="6410262" y="1774359"/>
            <a:ext cx="4608257" cy="1123201"/>
          </a:xfrm>
          <a:prstGeom prst="rect">
            <a:avLst/>
          </a:prstGeom>
        </p:spPr>
      </p:pic>
      <p:pic>
        <p:nvPicPr>
          <p:cNvPr id="13" name="Picture 12">
            <a:extLst>
              <a:ext uri="{FF2B5EF4-FFF2-40B4-BE49-F238E27FC236}">
                <a16:creationId xmlns:a16="http://schemas.microsoft.com/office/drawing/2014/main" id="{EAF3FF40-DD89-454D-999C-1628F3827197}"/>
              </a:ext>
            </a:extLst>
          </p:cNvPr>
          <p:cNvPicPr>
            <a:picLocks noChangeAspect="1"/>
          </p:cNvPicPr>
          <p:nvPr/>
        </p:nvPicPr>
        <p:blipFill rotWithShape="1">
          <a:blip r:embed="rId14"/>
          <a:srcRect l="15221" t="31701" r="50000" b="41365"/>
          <a:stretch/>
        </p:blipFill>
        <p:spPr>
          <a:xfrm>
            <a:off x="8714390" y="3268864"/>
            <a:ext cx="3164585" cy="1314674"/>
          </a:xfrm>
          <a:prstGeom prst="rect">
            <a:avLst/>
          </a:prstGeom>
        </p:spPr>
      </p:pic>
    </p:spTree>
    <p:extLst>
      <p:ext uri="{BB962C8B-B14F-4D97-AF65-F5344CB8AC3E}">
        <p14:creationId xmlns:p14="http://schemas.microsoft.com/office/powerpoint/2010/main" val="1368618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Brief History - Work Involved to Revise NORS</a:t>
            </a:r>
          </a:p>
        </p:txBody>
      </p:sp>
      <p:sp>
        <p:nvSpPr>
          <p:cNvPr id="8" name="Text Placeholder 7"/>
          <p:cNvSpPr>
            <a:spLocks noGrp="1"/>
          </p:cNvSpPr>
          <p:nvPr>
            <p:ph type="body" idx="1"/>
          </p:nvPr>
        </p:nvSpPr>
        <p:spPr/>
        <p:txBody>
          <a:bodyPr>
            <a:normAutofit/>
          </a:bodyPr>
          <a:lstStyle/>
          <a:p>
            <a:r>
              <a:rPr lang="en-US" sz="2800" b="1" dirty="0"/>
              <a:t>1996 car</a:t>
            </a:r>
          </a:p>
        </p:txBody>
      </p:sp>
      <p:sp>
        <p:nvSpPr>
          <p:cNvPr id="3" name="Content Placeholder 2"/>
          <p:cNvSpPr>
            <a:spLocks noGrp="1"/>
          </p:cNvSpPr>
          <p:nvPr>
            <p:ph sz="half" idx="2"/>
          </p:nvPr>
        </p:nvSpPr>
        <p:spPr/>
        <p:txBody>
          <a:bodyPr/>
          <a:lstStyle/>
          <a:p>
            <a:endParaRPr lang="en-US" dirty="0"/>
          </a:p>
          <a:p>
            <a:pPr lvl="1"/>
            <a:endParaRPr lang="en-US" dirty="0"/>
          </a:p>
        </p:txBody>
      </p:sp>
      <p:sp>
        <p:nvSpPr>
          <p:cNvPr id="9" name="Text Placeholder 8"/>
          <p:cNvSpPr>
            <a:spLocks noGrp="1"/>
          </p:cNvSpPr>
          <p:nvPr>
            <p:ph type="body" sz="quarter" idx="3"/>
          </p:nvPr>
        </p:nvSpPr>
        <p:spPr/>
        <p:txBody>
          <a:bodyPr>
            <a:normAutofit/>
          </a:bodyPr>
          <a:lstStyle/>
          <a:p>
            <a:r>
              <a:rPr lang="en-US" sz="2800" b="1" dirty="0"/>
              <a:t>NORS Timeline</a:t>
            </a:r>
          </a:p>
        </p:txBody>
      </p:sp>
      <p:sp>
        <p:nvSpPr>
          <p:cNvPr id="10" name="Content Placeholder 9"/>
          <p:cNvSpPr>
            <a:spLocks noGrp="1"/>
          </p:cNvSpPr>
          <p:nvPr>
            <p:ph sz="quarter" idx="4"/>
          </p:nvPr>
        </p:nvSpPr>
        <p:spPr>
          <a:xfrm>
            <a:off x="6096001" y="2438400"/>
            <a:ext cx="5960532" cy="3951288"/>
          </a:xfrm>
        </p:spPr>
        <p:txBody>
          <a:bodyPr/>
          <a:lstStyle/>
          <a:p>
            <a:r>
              <a:rPr lang="en-US" dirty="0"/>
              <a:t>1996 NORS implemented with minor revisions over the years</a:t>
            </a:r>
          </a:p>
          <a:p>
            <a:pPr marL="0" indent="0">
              <a:buNone/>
            </a:pPr>
            <a:endParaRPr lang="en-US" sz="1600" dirty="0"/>
          </a:p>
          <a:p>
            <a:pPr marL="0" indent="0">
              <a:buNone/>
            </a:pPr>
            <a:r>
              <a:rPr lang="en-US" sz="2500" b="1" dirty="0"/>
              <a:t>Recommendations to improve NORS:</a:t>
            </a:r>
          </a:p>
          <a:p>
            <a:pPr marL="0" indent="0">
              <a:buNone/>
            </a:pPr>
            <a:endParaRPr lang="en-US" sz="1600" b="1" dirty="0"/>
          </a:p>
          <a:p>
            <a:r>
              <a:rPr lang="en-US" dirty="0"/>
              <a:t>1999 Office of Inspector General report  </a:t>
            </a:r>
          </a:p>
          <a:p>
            <a:r>
              <a:rPr lang="en-US" dirty="0"/>
              <a:t>2002 Bader Foundation report</a:t>
            </a:r>
          </a:p>
          <a:p>
            <a:r>
              <a:rPr lang="en-US" dirty="0"/>
              <a:t>2003 Workgroup to Improve NORS Consistency (WINC) </a:t>
            </a:r>
          </a:p>
          <a:p>
            <a:pPr marL="0" indent="0">
              <a:buNone/>
            </a:pPr>
            <a:endParaRPr lang="en-US" sz="26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64" y="2468562"/>
            <a:ext cx="4700586" cy="3417888"/>
          </a:xfrm>
          <a:prstGeom prst="rect">
            <a:avLst/>
          </a:prstGeom>
        </p:spPr>
      </p:pic>
    </p:spTree>
    <p:extLst>
      <p:ext uri="{BB962C8B-B14F-4D97-AF65-F5344CB8AC3E}">
        <p14:creationId xmlns:p14="http://schemas.microsoft.com/office/powerpoint/2010/main" val="486122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Brief History – Work Involved to Revise NORS</a:t>
            </a:r>
          </a:p>
        </p:txBody>
      </p:sp>
      <p:sp>
        <p:nvSpPr>
          <p:cNvPr id="3" name="Text Placeholder 2"/>
          <p:cNvSpPr>
            <a:spLocks noGrp="1"/>
          </p:cNvSpPr>
          <p:nvPr>
            <p:ph type="body" idx="1"/>
          </p:nvPr>
        </p:nvSpPr>
        <p:spPr>
          <a:xfrm>
            <a:off x="609601" y="1390386"/>
            <a:ext cx="5242560" cy="639762"/>
          </a:xfrm>
        </p:spPr>
        <p:txBody>
          <a:bodyPr>
            <a:normAutofit/>
          </a:bodyPr>
          <a:lstStyle/>
          <a:p>
            <a:r>
              <a:rPr lang="en-US" sz="2800" b="1" dirty="0"/>
              <a:t>2019 car</a:t>
            </a:r>
          </a:p>
        </p:txBody>
      </p:sp>
      <p:sp>
        <p:nvSpPr>
          <p:cNvPr id="4" name="Content Placeholder 3"/>
          <p:cNvSpPr>
            <a:spLocks noGrp="1"/>
          </p:cNvSpPr>
          <p:nvPr>
            <p:ph sz="half" idx="2"/>
          </p:nvPr>
        </p:nvSpPr>
        <p:spPr>
          <a:xfrm>
            <a:off x="6214533" y="2225040"/>
            <a:ext cx="5774267" cy="4319631"/>
          </a:xfrm>
        </p:spPr>
        <p:txBody>
          <a:bodyPr/>
          <a:lstStyle/>
          <a:p>
            <a:r>
              <a:rPr lang="en-US" sz="2600" dirty="0"/>
              <a:t>“NORS Next” workgroup</a:t>
            </a:r>
          </a:p>
          <a:p>
            <a:pPr marL="0" indent="0">
              <a:buNone/>
            </a:pPr>
            <a:endParaRPr lang="en-US" sz="1600" dirty="0"/>
          </a:p>
          <a:p>
            <a:r>
              <a:rPr lang="en-US" sz="2600" dirty="0"/>
              <a:t>NORC – Revised NORS Training Workgroup</a:t>
            </a:r>
          </a:p>
          <a:p>
            <a:pPr marL="0" indent="0">
              <a:buNone/>
            </a:pPr>
            <a:endParaRPr lang="en-US" sz="1600" dirty="0"/>
          </a:p>
          <a:p>
            <a:r>
              <a:rPr lang="en-US" sz="2600" dirty="0"/>
              <a:t>Pilot testing of Older Americans Act Performance System (OAAPS) </a:t>
            </a:r>
          </a:p>
          <a:p>
            <a:pPr lvl="1"/>
            <a:r>
              <a:rPr lang="en-US" sz="2400" dirty="0"/>
              <a:t>AK, CA, KS, LA, MS, MN, OH, SC, NORC and ACL</a:t>
            </a:r>
          </a:p>
          <a:p>
            <a:pPr marL="0" indent="0">
              <a:buNone/>
            </a:pPr>
            <a:endParaRPr lang="en-US" dirty="0"/>
          </a:p>
          <a:p>
            <a:pPr marL="0" indent="0">
              <a:buNone/>
            </a:pPr>
            <a:endParaRPr lang="en-US" dirty="0"/>
          </a:p>
        </p:txBody>
      </p:sp>
      <p:sp>
        <p:nvSpPr>
          <p:cNvPr id="5" name="Text Placeholder 4"/>
          <p:cNvSpPr>
            <a:spLocks noGrp="1"/>
          </p:cNvSpPr>
          <p:nvPr>
            <p:ph type="body" sz="quarter" idx="3"/>
          </p:nvPr>
        </p:nvSpPr>
        <p:spPr>
          <a:xfrm>
            <a:off x="6339840" y="1390386"/>
            <a:ext cx="5242560" cy="639762"/>
          </a:xfrm>
        </p:spPr>
        <p:txBody>
          <a:bodyPr>
            <a:normAutofit/>
          </a:bodyPr>
          <a:lstStyle/>
          <a:p>
            <a:r>
              <a:rPr lang="en-US" sz="2800" b="1" dirty="0">
                <a:solidFill>
                  <a:schemeClr val="tx1"/>
                </a:solidFill>
              </a:rPr>
              <a:t>Revised NORS </a:t>
            </a:r>
          </a:p>
        </p:txBody>
      </p:sp>
      <p:pic>
        <p:nvPicPr>
          <p:cNvPr id="7" name="Content Placeholder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1061176" y="2794861"/>
            <a:ext cx="4114800" cy="2724912"/>
          </a:xfrm>
        </p:spPr>
      </p:pic>
    </p:spTree>
    <p:extLst>
      <p:ext uri="{BB962C8B-B14F-4D97-AF65-F5344CB8AC3E}">
        <p14:creationId xmlns:p14="http://schemas.microsoft.com/office/powerpoint/2010/main" val="1694043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B6320-C40A-450B-B2D6-D3DCA5C8F45B}"/>
              </a:ext>
            </a:extLst>
          </p:cNvPr>
          <p:cNvSpPr>
            <a:spLocks noGrp="1"/>
          </p:cNvSpPr>
          <p:nvPr>
            <p:ph type="title"/>
          </p:nvPr>
        </p:nvSpPr>
        <p:spPr/>
        <p:txBody>
          <a:bodyPr/>
          <a:lstStyle/>
          <a:p>
            <a:r>
              <a:rPr lang="en-US" b="1" dirty="0"/>
              <a:t>Poll Question </a:t>
            </a:r>
            <a:endParaRPr lang="en-US" dirty="0"/>
          </a:p>
        </p:txBody>
      </p:sp>
      <p:sp>
        <p:nvSpPr>
          <p:cNvPr id="3" name="Content Placeholder 2">
            <a:extLst>
              <a:ext uri="{FF2B5EF4-FFF2-40B4-BE49-F238E27FC236}">
                <a16:creationId xmlns:a16="http://schemas.microsoft.com/office/drawing/2014/main" id="{C177AD0B-3703-4AA7-A49A-53DB9BFF543C}"/>
              </a:ext>
            </a:extLst>
          </p:cNvPr>
          <p:cNvSpPr>
            <a:spLocks noGrp="1"/>
          </p:cNvSpPr>
          <p:nvPr>
            <p:ph idx="1"/>
          </p:nvPr>
        </p:nvSpPr>
        <p:spPr/>
        <p:txBody>
          <a:bodyPr/>
          <a:lstStyle/>
          <a:p>
            <a:r>
              <a:rPr lang="en-US" sz="3000" dirty="0"/>
              <a:t>Do you provide training to representatives of the Office on using NORS codes and definitions? </a:t>
            </a:r>
          </a:p>
          <a:p>
            <a:endParaRPr lang="en-US" dirty="0"/>
          </a:p>
          <a:p>
            <a:pPr lvl="1"/>
            <a:r>
              <a:rPr lang="en-US" sz="2800" dirty="0"/>
              <a:t>Yes</a:t>
            </a:r>
          </a:p>
          <a:p>
            <a:pPr lvl="1"/>
            <a:r>
              <a:rPr lang="en-US" sz="2800" dirty="0"/>
              <a:t>No</a:t>
            </a:r>
          </a:p>
        </p:txBody>
      </p:sp>
    </p:spTree>
    <p:extLst>
      <p:ext uri="{BB962C8B-B14F-4D97-AF65-F5344CB8AC3E}">
        <p14:creationId xmlns:p14="http://schemas.microsoft.com/office/powerpoint/2010/main" val="1443084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97933" y="1049867"/>
            <a:ext cx="11396133" cy="5444067"/>
          </a:xfrm>
        </p:spPr>
        <p:txBody>
          <a:bodyPr/>
          <a:lstStyle/>
          <a:p>
            <a:pPr marL="0" indent="0" algn="ctr">
              <a:buNone/>
            </a:pPr>
            <a:endParaRPr lang="en-US" dirty="0"/>
          </a:p>
          <a:p>
            <a:pPr marL="0" indent="0" algn="ctr">
              <a:buNone/>
            </a:pPr>
            <a:endParaRPr lang="en-US" dirty="0"/>
          </a:p>
          <a:p>
            <a:pPr marL="0" indent="0" algn="ctr">
              <a:buNone/>
            </a:pPr>
            <a:endParaRPr lang="en-US" sz="4000" b="1" dirty="0"/>
          </a:p>
          <a:p>
            <a:pPr marL="0" indent="0" algn="ctr">
              <a:buNone/>
            </a:pPr>
            <a:r>
              <a:rPr lang="en-US" sz="4000" b="1" dirty="0"/>
              <a:t>Significant Changes in the Revised NORS</a:t>
            </a:r>
          </a:p>
        </p:txBody>
      </p:sp>
    </p:spTree>
    <p:extLst>
      <p:ext uri="{BB962C8B-B14F-4D97-AF65-F5344CB8AC3E}">
        <p14:creationId xmlns:p14="http://schemas.microsoft.com/office/powerpoint/2010/main" val="2558739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C5964-9920-4A6E-A806-64E5A85B15DF}"/>
              </a:ext>
            </a:extLst>
          </p:cNvPr>
          <p:cNvSpPr>
            <a:spLocks noGrp="1"/>
          </p:cNvSpPr>
          <p:nvPr>
            <p:ph type="title"/>
          </p:nvPr>
        </p:nvSpPr>
        <p:spPr>
          <a:xfrm>
            <a:off x="182695" y="477277"/>
            <a:ext cx="10972800" cy="759852"/>
          </a:xfrm>
        </p:spPr>
        <p:txBody>
          <a:bodyPr>
            <a:normAutofit/>
          </a:bodyPr>
          <a:lstStyle/>
          <a:p>
            <a:r>
              <a:rPr lang="en-US" b="1" dirty="0"/>
              <a:t>Current and Revised NORS </a:t>
            </a:r>
            <a:endParaRPr lang="en-US" dirty="0"/>
          </a:p>
        </p:txBody>
      </p:sp>
      <p:sp>
        <p:nvSpPr>
          <p:cNvPr id="3" name="Text Placeholder 2">
            <a:extLst>
              <a:ext uri="{FF2B5EF4-FFF2-40B4-BE49-F238E27FC236}">
                <a16:creationId xmlns:a16="http://schemas.microsoft.com/office/drawing/2014/main" id="{3FF9607D-1C34-4CDA-BFDC-AB7891E699A2}"/>
              </a:ext>
            </a:extLst>
          </p:cNvPr>
          <p:cNvSpPr>
            <a:spLocks noGrp="1"/>
          </p:cNvSpPr>
          <p:nvPr>
            <p:ph type="body" idx="1"/>
          </p:nvPr>
        </p:nvSpPr>
        <p:spPr>
          <a:xfrm>
            <a:off x="546607" y="1237129"/>
            <a:ext cx="5242560" cy="487638"/>
          </a:xfrm>
        </p:spPr>
        <p:txBody>
          <a:bodyPr/>
          <a:lstStyle/>
          <a:p>
            <a:r>
              <a:rPr lang="en-US" b="1" dirty="0"/>
              <a:t>Instructions and Complaint Codes </a:t>
            </a:r>
          </a:p>
        </p:txBody>
      </p:sp>
      <p:sp>
        <p:nvSpPr>
          <p:cNvPr id="5" name="Text Placeholder 4">
            <a:extLst>
              <a:ext uri="{FF2B5EF4-FFF2-40B4-BE49-F238E27FC236}">
                <a16:creationId xmlns:a16="http://schemas.microsoft.com/office/drawing/2014/main" id="{01508ECC-EA26-4E60-8E1E-1889190E6C00}"/>
              </a:ext>
            </a:extLst>
          </p:cNvPr>
          <p:cNvSpPr>
            <a:spLocks noGrp="1"/>
          </p:cNvSpPr>
          <p:nvPr>
            <p:ph type="body" sz="quarter" idx="3"/>
          </p:nvPr>
        </p:nvSpPr>
        <p:spPr>
          <a:xfrm>
            <a:off x="6339840" y="1198003"/>
            <a:ext cx="5242560" cy="487638"/>
          </a:xfrm>
        </p:spPr>
        <p:txBody>
          <a:bodyPr/>
          <a:lstStyle/>
          <a:p>
            <a:r>
              <a:rPr lang="en-US" b="1" dirty="0"/>
              <a:t>Revised NORS Tables</a:t>
            </a:r>
          </a:p>
        </p:txBody>
      </p:sp>
      <p:pic>
        <p:nvPicPr>
          <p:cNvPr id="4" name="Content Placeholder 3">
            <a:extLst>
              <a:ext uri="{FF2B5EF4-FFF2-40B4-BE49-F238E27FC236}">
                <a16:creationId xmlns:a16="http://schemas.microsoft.com/office/drawing/2014/main" id="{465D0152-0C41-4D77-824C-2DDC49B12E42}"/>
              </a:ext>
            </a:extLst>
          </p:cNvPr>
          <p:cNvPicPr>
            <a:picLocks noGrp="1" noChangeAspect="1"/>
          </p:cNvPicPr>
          <p:nvPr>
            <p:ph sz="quarter" idx="4"/>
          </p:nvPr>
        </p:nvPicPr>
        <p:blipFill>
          <a:blip r:embed="rId3"/>
          <a:stretch>
            <a:fillRect/>
          </a:stretch>
        </p:blipFill>
        <p:spPr>
          <a:xfrm>
            <a:off x="6279065" y="1739173"/>
            <a:ext cx="3190425" cy="2158879"/>
          </a:xfrm>
          <a:prstGeom prst="rect">
            <a:avLst/>
          </a:prstGeom>
          <a:ln>
            <a:solidFill>
              <a:schemeClr val="tx1"/>
            </a:solidFill>
          </a:ln>
        </p:spPr>
      </p:pic>
      <p:pic>
        <p:nvPicPr>
          <p:cNvPr id="7" name="Content Placeholder 10">
            <a:extLst>
              <a:ext uri="{FF2B5EF4-FFF2-40B4-BE49-F238E27FC236}">
                <a16:creationId xmlns:a16="http://schemas.microsoft.com/office/drawing/2014/main" id="{DF652602-015A-4CC3-9A8C-0D2713A5AFC0}"/>
              </a:ext>
            </a:extLst>
          </p:cNvPr>
          <p:cNvPicPr>
            <a:picLocks noGrp="1" noChangeAspect="1"/>
          </p:cNvPicPr>
          <p:nvPr>
            <p:ph sz="half" idx="2"/>
          </p:nvPr>
        </p:nvPicPr>
        <p:blipFill>
          <a:blip r:embed="rId4"/>
          <a:stretch>
            <a:fillRect/>
          </a:stretch>
        </p:blipFill>
        <p:spPr>
          <a:xfrm>
            <a:off x="182695" y="2191871"/>
            <a:ext cx="2743386" cy="4010232"/>
          </a:xfrm>
          <a:prstGeom prst="rect">
            <a:avLst/>
          </a:prstGeom>
          <a:ln>
            <a:solidFill>
              <a:schemeClr val="tx1"/>
            </a:solidFill>
          </a:ln>
        </p:spPr>
      </p:pic>
      <p:pic>
        <p:nvPicPr>
          <p:cNvPr id="8" name="Content Placeholder 9">
            <a:extLst>
              <a:ext uri="{FF2B5EF4-FFF2-40B4-BE49-F238E27FC236}">
                <a16:creationId xmlns:a16="http://schemas.microsoft.com/office/drawing/2014/main" id="{8C26C10D-16E5-4D17-9B26-F7A0352DF59C}"/>
              </a:ext>
            </a:extLst>
          </p:cNvPr>
          <p:cNvPicPr>
            <a:picLocks noChangeAspect="1"/>
          </p:cNvPicPr>
          <p:nvPr/>
        </p:nvPicPr>
        <p:blipFill>
          <a:blip r:embed="rId5"/>
          <a:stretch>
            <a:fillRect/>
          </a:stretch>
        </p:blipFill>
        <p:spPr bwMode="auto">
          <a:xfrm>
            <a:off x="3167887" y="2191871"/>
            <a:ext cx="2869372" cy="4010231"/>
          </a:xfrm>
          <a:prstGeom prst="rect">
            <a:avLst/>
          </a:prstGeom>
          <a:noFill/>
          <a:ln w="9525">
            <a:solidFill>
              <a:schemeClr val="tx1"/>
            </a:solidFill>
            <a:miter lim="800000"/>
            <a:headEnd/>
            <a:tailEnd/>
          </a:ln>
        </p:spPr>
      </p:pic>
      <p:sp>
        <p:nvSpPr>
          <p:cNvPr id="9" name="TextBox 8">
            <a:extLst>
              <a:ext uri="{FF2B5EF4-FFF2-40B4-BE49-F238E27FC236}">
                <a16:creationId xmlns:a16="http://schemas.microsoft.com/office/drawing/2014/main" id="{1F1B8A49-469D-4064-A590-3496243D7E77}"/>
              </a:ext>
            </a:extLst>
          </p:cNvPr>
          <p:cNvSpPr txBox="1"/>
          <p:nvPr/>
        </p:nvSpPr>
        <p:spPr>
          <a:xfrm>
            <a:off x="60776" y="6498200"/>
            <a:ext cx="5852160" cy="276999"/>
          </a:xfrm>
          <a:prstGeom prst="rect">
            <a:avLst/>
          </a:prstGeom>
          <a:noFill/>
        </p:spPr>
        <p:txBody>
          <a:bodyPr wrap="square" rtlCol="0">
            <a:spAutoFit/>
          </a:bodyPr>
          <a:lstStyle/>
          <a:p>
            <a:pPr algn="ctr"/>
            <a:r>
              <a:rPr lang="en-US" sz="1200" dirty="0">
                <a:hlinkClick r:id="rId6"/>
              </a:rPr>
              <a:t>https://ltcombudsman.org/omb_support/nors</a:t>
            </a:r>
            <a:r>
              <a:rPr lang="en-US" sz="1200" dirty="0"/>
              <a:t> </a:t>
            </a:r>
          </a:p>
        </p:txBody>
      </p:sp>
      <p:pic>
        <p:nvPicPr>
          <p:cNvPr id="10" name="Picture 9">
            <a:extLst>
              <a:ext uri="{FF2B5EF4-FFF2-40B4-BE49-F238E27FC236}">
                <a16:creationId xmlns:a16="http://schemas.microsoft.com/office/drawing/2014/main" id="{5C93924E-4A5E-4E9D-A377-A5C0D05B13EC}"/>
              </a:ext>
            </a:extLst>
          </p:cNvPr>
          <p:cNvPicPr>
            <a:picLocks noChangeAspect="1"/>
          </p:cNvPicPr>
          <p:nvPr/>
        </p:nvPicPr>
        <p:blipFill>
          <a:blip r:embed="rId7"/>
          <a:stretch>
            <a:fillRect/>
          </a:stretch>
        </p:blipFill>
        <p:spPr>
          <a:xfrm>
            <a:off x="8484833" y="2962020"/>
            <a:ext cx="3524472" cy="2320576"/>
          </a:xfrm>
          <a:prstGeom prst="rect">
            <a:avLst/>
          </a:prstGeom>
          <a:ln>
            <a:solidFill>
              <a:schemeClr val="tx1"/>
            </a:solidFill>
          </a:ln>
        </p:spPr>
      </p:pic>
      <p:pic>
        <p:nvPicPr>
          <p:cNvPr id="12" name="Picture 11">
            <a:extLst>
              <a:ext uri="{FF2B5EF4-FFF2-40B4-BE49-F238E27FC236}">
                <a16:creationId xmlns:a16="http://schemas.microsoft.com/office/drawing/2014/main" id="{F02B41E5-7740-4AF2-AA37-45C1EF0DFC22}"/>
              </a:ext>
            </a:extLst>
          </p:cNvPr>
          <p:cNvPicPr>
            <a:picLocks noChangeAspect="1"/>
          </p:cNvPicPr>
          <p:nvPr/>
        </p:nvPicPr>
        <p:blipFill>
          <a:blip r:embed="rId8"/>
          <a:stretch>
            <a:fillRect/>
          </a:stretch>
        </p:blipFill>
        <p:spPr>
          <a:xfrm>
            <a:off x="6279065" y="4184867"/>
            <a:ext cx="3190425" cy="2320576"/>
          </a:xfrm>
          <a:prstGeom prst="rect">
            <a:avLst/>
          </a:prstGeom>
          <a:ln>
            <a:solidFill>
              <a:schemeClr val="tx1"/>
            </a:solidFill>
          </a:ln>
        </p:spPr>
      </p:pic>
      <p:sp>
        <p:nvSpPr>
          <p:cNvPr id="13" name="TextBox 12">
            <a:extLst>
              <a:ext uri="{FF2B5EF4-FFF2-40B4-BE49-F238E27FC236}">
                <a16:creationId xmlns:a16="http://schemas.microsoft.com/office/drawing/2014/main" id="{F1FA600E-C154-4277-90FE-4E4FB8A74B7A}"/>
              </a:ext>
            </a:extLst>
          </p:cNvPr>
          <p:cNvSpPr txBox="1"/>
          <p:nvPr/>
        </p:nvSpPr>
        <p:spPr>
          <a:xfrm>
            <a:off x="6766090" y="6498201"/>
            <a:ext cx="5406799" cy="276999"/>
          </a:xfrm>
          <a:prstGeom prst="rect">
            <a:avLst/>
          </a:prstGeom>
          <a:noFill/>
        </p:spPr>
        <p:txBody>
          <a:bodyPr wrap="square" rtlCol="0">
            <a:spAutoFit/>
          </a:bodyPr>
          <a:lstStyle/>
          <a:p>
            <a:r>
              <a:rPr lang="en-US" sz="1200" dirty="0">
                <a:hlinkClick r:id="rId9"/>
              </a:rPr>
              <a:t>https://ltcombudsman.org/omb_support/nors/revised-nors-data-collection</a:t>
            </a:r>
            <a:r>
              <a:rPr lang="en-US" sz="1200" dirty="0"/>
              <a:t> </a:t>
            </a:r>
          </a:p>
        </p:txBody>
      </p:sp>
    </p:spTree>
    <p:extLst>
      <p:ext uri="{BB962C8B-B14F-4D97-AF65-F5344CB8AC3E}">
        <p14:creationId xmlns:p14="http://schemas.microsoft.com/office/powerpoint/2010/main" val="3532764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3" y="431800"/>
            <a:ext cx="10972800" cy="990600"/>
          </a:xfrm>
        </p:spPr>
        <p:txBody>
          <a:bodyPr>
            <a:normAutofit/>
          </a:bodyPr>
          <a:lstStyle/>
          <a:p>
            <a:r>
              <a:rPr lang="en-US" b="1" dirty="0">
                <a:solidFill>
                  <a:schemeClr val="tx1"/>
                </a:solidFill>
              </a:rPr>
              <a:t>Revised </a:t>
            </a:r>
            <a:r>
              <a:rPr lang="en-US" b="1" dirty="0"/>
              <a:t>NORS Tables</a:t>
            </a:r>
          </a:p>
        </p:txBody>
      </p:sp>
      <p:sp>
        <p:nvSpPr>
          <p:cNvPr id="3" name="Content Placeholder 2"/>
          <p:cNvSpPr>
            <a:spLocks noGrp="1"/>
          </p:cNvSpPr>
          <p:nvPr>
            <p:ph idx="1"/>
          </p:nvPr>
        </p:nvSpPr>
        <p:spPr>
          <a:xfrm>
            <a:off x="372533" y="1422400"/>
            <a:ext cx="11575627" cy="5054600"/>
          </a:xfrm>
        </p:spPr>
        <p:txBody>
          <a:bodyPr/>
          <a:lstStyle/>
          <a:p>
            <a:pPr marL="0" indent="0">
              <a:buNone/>
            </a:pPr>
            <a:endParaRPr lang="en-US" sz="4000" dirty="0"/>
          </a:p>
          <a:p>
            <a:pPr marL="0" indent="0">
              <a:buNone/>
            </a:pPr>
            <a:r>
              <a:rPr lang="en-US" sz="3200" dirty="0"/>
              <a:t>The revised NORS has three distinct Data Collection Tables.</a:t>
            </a:r>
          </a:p>
          <a:p>
            <a:pPr marL="0" indent="0">
              <a:buNone/>
            </a:pPr>
            <a:endParaRPr lang="en-US" sz="4000" dirty="0"/>
          </a:p>
          <a:p>
            <a:pPr marL="0" indent="0">
              <a:buNone/>
            </a:pPr>
            <a:r>
              <a:rPr lang="en-US" sz="3000" dirty="0"/>
              <a:t>Table 1 – Case Data Components</a:t>
            </a:r>
          </a:p>
          <a:p>
            <a:pPr marL="0" indent="0">
              <a:buNone/>
            </a:pPr>
            <a:r>
              <a:rPr lang="en-US" sz="3000" dirty="0"/>
              <a:t>Table 2 – Complaint Codes and Definitions</a:t>
            </a:r>
          </a:p>
          <a:p>
            <a:pPr marL="0" indent="0">
              <a:buNone/>
            </a:pPr>
            <a:r>
              <a:rPr lang="en-US" sz="3000" dirty="0"/>
              <a:t>Table 3 – State Program Information</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893409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85A9A-D3FF-49B0-B2CD-508922802457}"/>
              </a:ext>
            </a:extLst>
          </p:cNvPr>
          <p:cNvSpPr>
            <a:spLocks noGrp="1"/>
          </p:cNvSpPr>
          <p:nvPr>
            <p:ph type="title"/>
          </p:nvPr>
        </p:nvSpPr>
        <p:spPr>
          <a:xfrm>
            <a:off x="411480" y="356823"/>
            <a:ext cx="10972800" cy="740457"/>
          </a:xfrm>
        </p:spPr>
        <p:txBody>
          <a:bodyPr>
            <a:normAutofit/>
          </a:bodyPr>
          <a:lstStyle/>
          <a:p>
            <a:r>
              <a:rPr lang="en-US" b="1" dirty="0"/>
              <a:t>Table 1 Case Data Components</a:t>
            </a:r>
          </a:p>
        </p:txBody>
      </p:sp>
      <p:pic>
        <p:nvPicPr>
          <p:cNvPr id="5" name="Content Placeholder 4">
            <a:extLst>
              <a:ext uri="{FF2B5EF4-FFF2-40B4-BE49-F238E27FC236}">
                <a16:creationId xmlns:a16="http://schemas.microsoft.com/office/drawing/2014/main" id="{B25CBD59-B131-409B-84D9-ED498A8B500E}"/>
              </a:ext>
            </a:extLst>
          </p:cNvPr>
          <p:cNvPicPr>
            <a:picLocks noGrp="1" noChangeAspect="1"/>
          </p:cNvPicPr>
          <p:nvPr>
            <p:ph idx="1"/>
          </p:nvPr>
        </p:nvPicPr>
        <p:blipFill>
          <a:blip r:embed="rId3"/>
          <a:stretch>
            <a:fillRect/>
          </a:stretch>
        </p:blipFill>
        <p:spPr>
          <a:xfrm>
            <a:off x="1127760" y="1347423"/>
            <a:ext cx="9966960" cy="5422672"/>
          </a:xfrm>
          <a:prstGeom prst="rect">
            <a:avLst/>
          </a:prstGeom>
        </p:spPr>
      </p:pic>
    </p:spTree>
    <p:extLst>
      <p:ext uri="{BB962C8B-B14F-4D97-AF65-F5344CB8AC3E}">
        <p14:creationId xmlns:p14="http://schemas.microsoft.com/office/powerpoint/2010/main" val="867966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Table 1 Highlights</a:t>
            </a:r>
          </a:p>
        </p:txBody>
      </p:sp>
      <p:sp>
        <p:nvSpPr>
          <p:cNvPr id="3" name="Content Placeholder 2"/>
          <p:cNvSpPr>
            <a:spLocks noGrp="1"/>
          </p:cNvSpPr>
          <p:nvPr>
            <p:ph idx="1"/>
          </p:nvPr>
        </p:nvSpPr>
        <p:spPr/>
        <p:txBody>
          <a:bodyPr/>
          <a:lstStyle/>
          <a:p>
            <a:r>
              <a:rPr lang="en-US" sz="3200" dirty="0"/>
              <a:t> Case Data Components:</a:t>
            </a:r>
          </a:p>
          <a:p>
            <a:pPr lvl="1"/>
            <a:endParaRPr lang="en-US" dirty="0"/>
          </a:p>
          <a:p>
            <a:pPr lvl="1"/>
            <a:r>
              <a:rPr lang="en-US" sz="2400" dirty="0"/>
              <a:t>Date case &amp; complaint opened and closed</a:t>
            </a:r>
          </a:p>
          <a:p>
            <a:pPr lvl="1"/>
            <a:r>
              <a:rPr lang="en-US" sz="2400" dirty="0"/>
              <a:t>Facility or setting</a:t>
            </a:r>
          </a:p>
          <a:p>
            <a:pPr lvl="1"/>
            <a:r>
              <a:rPr lang="en-US" sz="2400" dirty="0"/>
              <a:t>Complainant</a:t>
            </a:r>
          </a:p>
          <a:p>
            <a:pPr lvl="1"/>
            <a:r>
              <a:rPr lang="en-US" sz="2400" dirty="0"/>
              <a:t>Complaints (one or more)</a:t>
            </a:r>
          </a:p>
          <a:p>
            <a:pPr lvl="1"/>
            <a:r>
              <a:rPr lang="en-US" sz="2400" dirty="0">
                <a:solidFill>
                  <a:srgbClr val="FF0000"/>
                </a:solidFill>
              </a:rPr>
              <a:t>Perpetrator</a:t>
            </a:r>
          </a:p>
          <a:p>
            <a:pPr lvl="1"/>
            <a:r>
              <a:rPr lang="en-US" sz="2400" dirty="0">
                <a:solidFill>
                  <a:srgbClr val="FF0000"/>
                </a:solidFill>
              </a:rPr>
              <a:t>Referral agency</a:t>
            </a:r>
          </a:p>
          <a:p>
            <a:pPr lvl="1"/>
            <a:r>
              <a:rPr lang="en-US" sz="2400" dirty="0"/>
              <a:t>Verification</a:t>
            </a:r>
          </a:p>
          <a:p>
            <a:pPr lvl="1"/>
            <a:r>
              <a:rPr lang="en-US" sz="2400" dirty="0"/>
              <a:t>Disposition</a:t>
            </a:r>
            <a:r>
              <a:rPr lang="en-US" dirty="0"/>
              <a:t> </a:t>
            </a:r>
          </a:p>
        </p:txBody>
      </p:sp>
    </p:spTree>
    <p:extLst>
      <p:ext uri="{BB962C8B-B14F-4D97-AF65-F5344CB8AC3E}">
        <p14:creationId xmlns:p14="http://schemas.microsoft.com/office/powerpoint/2010/main" val="1161654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Agenda</a:t>
            </a:r>
          </a:p>
        </p:txBody>
      </p:sp>
      <p:sp>
        <p:nvSpPr>
          <p:cNvPr id="5" name="Content Placeholder 4"/>
          <p:cNvSpPr>
            <a:spLocks noGrp="1"/>
          </p:cNvSpPr>
          <p:nvPr>
            <p:ph idx="1"/>
          </p:nvPr>
        </p:nvSpPr>
        <p:spPr/>
        <p:txBody>
          <a:bodyPr/>
          <a:lstStyle/>
          <a:p>
            <a:r>
              <a:rPr lang="en-US" dirty="0"/>
              <a:t>NORS background   </a:t>
            </a:r>
          </a:p>
          <a:p>
            <a:pPr lvl="1"/>
            <a:r>
              <a:rPr lang="en-US" sz="2400" dirty="0"/>
              <a:t>What is NORS?</a:t>
            </a:r>
          </a:p>
          <a:p>
            <a:pPr lvl="1"/>
            <a:r>
              <a:rPr lang="en-US" sz="2400" dirty="0"/>
              <a:t>NORS and the Older Americans Act</a:t>
            </a:r>
          </a:p>
          <a:p>
            <a:pPr lvl="1"/>
            <a:r>
              <a:rPr lang="en-US" sz="2400" dirty="0"/>
              <a:t>Brief history</a:t>
            </a:r>
          </a:p>
          <a:p>
            <a:r>
              <a:rPr lang="en-US" dirty="0"/>
              <a:t>NORS significant changes</a:t>
            </a:r>
          </a:p>
          <a:p>
            <a:r>
              <a:rPr lang="en-US" dirty="0"/>
              <a:t>Overview of NORS Tables</a:t>
            </a:r>
          </a:p>
          <a:p>
            <a:r>
              <a:rPr lang="en-US" dirty="0"/>
              <a:t>Training outline and dates</a:t>
            </a:r>
          </a:p>
          <a:p>
            <a:r>
              <a:rPr lang="en-US" dirty="0"/>
              <a:t>Questions</a:t>
            </a:r>
          </a:p>
          <a:p>
            <a:endParaRPr lang="en-US" dirty="0"/>
          </a:p>
          <a:p>
            <a:pPr marL="0" indent="0">
              <a:buNone/>
            </a:pPr>
            <a:endParaRPr lang="en-US" dirty="0"/>
          </a:p>
        </p:txBody>
      </p:sp>
    </p:spTree>
    <p:extLst>
      <p:ext uri="{BB962C8B-B14F-4D97-AF65-F5344CB8AC3E}">
        <p14:creationId xmlns:p14="http://schemas.microsoft.com/office/powerpoint/2010/main" val="833698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Table 1 – Case Data </a:t>
            </a:r>
            <a:r>
              <a:rPr lang="en-US" b="1" dirty="0">
                <a:solidFill>
                  <a:schemeClr val="tx1"/>
                </a:solidFill>
              </a:rPr>
              <a:t>Components</a:t>
            </a:r>
          </a:p>
        </p:txBody>
      </p:sp>
      <p:pic>
        <p:nvPicPr>
          <p:cNvPr id="3" name="Picture 2"/>
          <p:cNvPicPr>
            <a:picLocks noChangeAspect="1"/>
          </p:cNvPicPr>
          <p:nvPr/>
        </p:nvPicPr>
        <p:blipFill>
          <a:blip r:embed="rId3"/>
          <a:stretch>
            <a:fillRect/>
          </a:stretch>
        </p:blipFill>
        <p:spPr>
          <a:xfrm>
            <a:off x="609600" y="1712515"/>
            <a:ext cx="11353800" cy="4314648"/>
          </a:xfrm>
          <a:prstGeom prst="rect">
            <a:avLst/>
          </a:prstGeom>
        </p:spPr>
      </p:pic>
      <p:sp>
        <p:nvSpPr>
          <p:cNvPr id="5" name="Right Arrow 4"/>
          <p:cNvSpPr/>
          <p:nvPr/>
        </p:nvSpPr>
        <p:spPr>
          <a:xfrm>
            <a:off x="137160" y="5273039"/>
            <a:ext cx="472440" cy="5712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634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Table 1 – Case Data Example</a:t>
            </a:r>
          </a:p>
        </p:txBody>
      </p:sp>
      <p:pic>
        <p:nvPicPr>
          <p:cNvPr id="9" name="Picture 8"/>
          <p:cNvPicPr>
            <a:picLocks noChangeAspect="1"/>
          </p:cNvPicPr>
          <p:nvPr/>
        </p:nvPicPr>
        <p:blipFill>
          <a:blip r:embed="rId3"/>
          <a:stretch>
            <a:fillRect/>
          </a:stretch>
        </p:blipFill>
        <p:spPr>
          <a:xfrm>
            <a:off x="941294" y="1524000"/>
            <a:ext cx="10641106" cy="4885765"/>
          </a:xfrm>
          <a:prstGeom prst="rect">
            <a:avLst/>
          </a:prstGeom>
        </p:spPr>
      </p:pic>
      <p:sp>
        <p:nvSpPr>
          <p:cNvPr id="10" name="Oval 9"/>
          <p:cNvSpPr/>
          <p:nvPr/>
        </p:nvSpPr>
        <p:spPr>
          <a:xfrm>
            <a:off x="5988424" y="1981200"/>
            <a:ext cx="1882588" cy="12729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flipH="1" flipV="1">
            <a:off x="5764306" y="3254187"/>
            <a:ext cx="2330824" cy="32586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9809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 of Facility </a:t>
            </a:r>
            <a:r>
              <a:rPr lang="en-US" b="1" dirty="0">
                <a:solidFill>
                  <a:schemeClr val="tx1"/>
                </a:solidFill>
              </a:rPr>
              <a:t>or Setting</a:t>
            </a:r>
          </a:p>
        </p:txBody>
      </p:sp>
      <p:sp>
        <p:nvSpPr>
          <p:cNvPr id="3" name="Content Placeholder 2"/>
          <p:cNvSpPr>
            <a:spLocks noGrp="1"/>
          </p:cNvSpPr>
          <p:nvPr>
            <p:ph idx="1"/>
          </p:nvPr>
        </p:nvSpPr>
        <p:spPr/>
        <p:txBody>
          <a:bodyPr/>
          <a:lstStyle/>
          <a:p>
            <a:endParaRPr lang="en-US" sz="3600" dirty="0"/>
          </a:p>
          <a:p>
            <a:r>
              <a:rPr lang="en-US" sz="3600" dirty="0"/>
              <a:t>Nursing Facility </a:t>
            </a:r>
          </a:p>
          <a:p>
            <a:r>
              <a:rPr lang="en-US" sz="3600" dirty="0"/>
              <a:t>Residential Care Community (formerly Board &amp; Care)</a:t>
            </a:r>
          </a:p>
          <a:p>
            <a:r>
              <a:rPr lang="en-US" sz="3600" dirty="0"/>
              <a:t>Other Setting (formerly Other) </a:t>
            </a:r>
          </a:p>
        </p:txBody>
      </p:sp>
    </p:spTree>
    <p:extLst>
      <p:ext uri="{BB962C8B-B14F-4D97-AF65-F5344CB8AC3E}">
        <p14:creationId xmlns:p14="http://schemas.microsoft.com/office/powerpoint/2010/main" val="802019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Referral Agency and Dispositions </a:t>
            </a:r>
          </a:p>
        </p:txBody>
      </p:sp>
      <p:sp>
        <p:nvSpPr>
          <p:cNvPr id="3" name="Content Placeholder 2"/>
          <p:cNvSpPr>
            <a:spLocks noGrp="1"/>
          </p:cNvSpPr>
          <p:nvPr>
            <p:ph idx="1"/>
          </p:nvPr>
        </p:nvSpPr>
        <p:spPr/>
        <p:txBody>
          <a:bodyPr/>
          <a:lstStyle/>
          <a:p>
            <a:r>
              <a:rPr lang="en-US" sz="3000" dirty="0"/>
              <a:t>Referral Agency</a:t>
            </a:r>
          </a:p>
          <a:p>
            <a:pPr lvl="1"/>
            <a:r>
              <a:rPr lang="en-US" sz="2400" dirty="0"/>
              <a:t>The agency (or agencies) to which a complaint was referred to as part of the Ombudsman program’s plan of action for complaint resolution, i.e. state licensing and certification agency, APS, legal, etc.</a:t>
            </a:r>
          </a:p>
          <a:p>
            <a:pPr marL="274637" lvl="1" indent="0">
              <a:buNone/>
            </a:pPr>
            <a:endParaRPr lang="en-US" sz="2400" dirty="0"/>
          </a:p>
          <a:p>
            <a:r>
              <a:rPr lang="en-US" sz="3000" dirty="0"/>
              <a:t>3 disposition codes:</a:t>
            </a:r>
          </a:p>
          <a:p>
            <a:pPr lvl="1"/>
            <a:r>
              <a:rPr lang="en-US" sz="2400" dirty="0"/>
              <a:t>Fully or partially resolved</a:t>
            </a:r>
          </a:p>
          <a:p>
            <a:pPr lvl="1"/>
            <a:r>
              <a:rPr lang="en-US" sz="2400" dirty="0"/>
              <a:t>Withdrawn</a:t>
            </a:r>
          </a:p>
          <a:p>
            <a:pPr lvl="1"/>
            <a:r>
              <a:rPr lang="en-US" sz="2400" dirty="0"/>
              <a:t>Not resolved</a:t>
            </a:r>
          </a:p>
          <a:p>
            <a:endParaRPr lang="en-US" sz="3200" dirty="0"/>
          </a:p>
        </p:txBody>
      </p:sp>
    </p:spTree>
    <p:extLst>
      <p:ext uri="{BB962C8B-B14F-4D97-AF65-F5344CB8AC3E}">
        <p14:creationId xmlns:p14="http://schemas.microsoft.com/office/powerpoint/2010/main" val="631301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Poll Question</a:t>
            </a:r>
            <a:endParaRPr lang="en-US" dirty="0"/>
          </a:p>
        </p:txBody>
      </p:sp>
      <p:sp>
        <p:nvSpPr>
          <p:cNvPr id="3" name="Content Placeholder 2"/>
          <p:cNvSpPr>
            <a:spLocks noGrp="1"/>
          </p:cNvSpPr>
          <p:nvPr>
            <p:ph idx="1"/>
          </p:nvPr>
        </p:nvSpPr>
        <p:spPr>
          <a:xfrm>
            <a:off x="609600" y="1447800"/>
            <a:ext cx="10972800" cy="4876800"/>
          </a:xfrm>
        </p:spPr>
        <p:txBody>
          <a:bodyPr/>
          <a:lstStyle/>
          <a:p>
            <a:pPr marL="0" indent="0">
              <a:buNone/>
            </a:pPr>
            <a:endParaRPr lang="en-US" sz="3200" dirty="0"/>
          </a:p>
          <a:p>
            <a:pPr marL="0" indent="0">
              <a:buNone/>
            </a:pPr>
            <a:r>
              <a:rPr lang="en-US" sz="3200" dirty="0"/>
              <a:t>I have opened a new case. The resident is in a board and care facility. Which facility code should be used?   Choose the correct answer.</a:t>
            </a:r>
          </a:p>
          <a:p>
            <a:pPr marL="0" indent="0">
              <a:buNone/>
            </a:pPr>
            <a:r>
              <a:rPr lang="en-US" sz="3200" dirty="0"/>
              <a:t> </a:t>
            </a:r>
          </a:p>
          <a:p>
            <a:pPr marL="457200" indent="-457200">
              <a:buFont typeface="+mj-lt"/>
              <a:buAutoNum type="alphaLcParenR"/>
            </a:pPr>
            <a:r>
              <a:rPr lang="en-US" sz="3200" dirty="0"/>
              <a:t>01 Nursing Facility</a:t>
            </a:r>
          </a:p>
          <a:p>
            <a:pPr marL="457200" indent="-457200">
              <a:buFont typeface="+mj-lt"/>
              <a:buAutoNum type="alphaLcParenR"/>
            </a:pPr>
            <a:r>
              <a:rPr lang="en-US" sz="3200" dirty="0"/>
              <a:t>02 Residential Care Community</a:t>
            </a:r>
          </a:p>
          <a:p>
            <a:pPr marL="457200" indent="-457200">
              <a:buFont typeface="+mj-lt"/>
              <a:buAutoNum type="alphaLcParenR"/>
            </a:pPr>
            <a:r>
              <a:rPr lang="en-US" sz="3200" dirty="0"/>
              <a:t>03 Other Setting</a:t>
            </a:r>
          </a:p>
        </p:txBody>
      </p:sp>
    </p:spTree>
    <p:extLst>
      <p:ext uri="{BB962C8B-B14F-4D97-AF65-F5344CB8AC3E}">
        <p14:creationId xmlns:p14="http://schemas.microsoft.com/office/powerpoint/2010/main" val="58788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Poll Question - Answer</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3200" dirty="0"/>
              <a:t>I have opened a new case. The resident is in a board and care facility. Which facility code should be used?   Choose the correct answer.</a:t>
            </a:r>
          </a:p>
          <a:p>
            <a:pPr marL="0" indent="0">
              <a:buNone/>
            </a:pPr>
            <a:r>
              <a:rPr lang="en-US" sz="3200" dirty="0"/>
              <a:t> </a:t>
            </a:r>
          </a:p>
          <a:p>
            <a:pPr marL="457200" indent="-457200">
              <a:buFont typeface="+mj-lt"/>
              <a:buAutoNum type="alphaLcParenR"/>
            </a:pPr>
            <a:r>
              <a:rPr lang="en-US" sz="3200" dirty="0"/>
              <a:t>01 Nursing Facility</a:t>
            </a:r>
          </a:p>
          <a:p>
            <a:pPr marL="457200" indent="-457200">
              <a:buFont typeface="+mj-lt"/>
              <a:buAutoNum type="alphaLcParenR"/>
            </a:pPr>
            <a:r>
              <a:rPr lang="en-US" sz="3200" dirty="0"/>
              <a:t>02 Residential Care Community</a:t>
            </a:r>
          </a:p>
          <a:p>
            <a:pPr marL="457200" indent="-457200">
              <a:buFont typeface="+mj-lt"/>
              <a:buAutoNum type="alphaLcParenR"/>
            </a:pPr>
            <a:r>
              <a:rPr lang="en-US" sz="3200" dirty="0"/>
              <a:t>03 Other Setting</a:t>
            </a:r>
          </a:p>
        </p:txBody>
      </p:sp>
      <p:sp>
        <p:nvSpPr>
          <p:cNvPr id="5" name="Oval 4"/>
          <p:cNvSpPr/>
          <p:nvPr/>
        </p:nvSpPr>
        <p:spPr>
          <a:xfrm>
            <a:off x="609599" y="4740442"/>
            <a:ext cx="6729663" cy="72189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42580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5D34B-1354-4118-8E51-B09C5CF46A24}"/>
              </a:ext>
            </a:extLst>
          </p:cNvPr>
          <p:cNvSpPr>
            <a:spLocks noGrp="1"/>
          </p:cNvSpPr>
          <p:nvPr>
            <p:ph type="title"/>
          </p:nvPr>
        </p:nvSpPr>
        <p:spPr>
          <a:xfrm>
            <a:off x="609600" y="533400"/>
            <a:ext cx="10972800" cy="731520"/>
          </a:xfrm>
        </p:spPr>
        <p:txBody>
          <a:bodyPr/>
          <a:lstStyle/>
          <a:p>
            <a:r>
              <a:rPr lang="en-US" b="1" dirty="0"/>
              <a:t>Table 2 – Complaint Codes and Definitions</a:t>
            </a:r>
            <a:endParaRPr lang="en-US" dirty="0"/>
          </a:p>
        </p:txBody>
      </p:sp>
      <p:pic>
        <p:nvPicPr>
          <p:cNvPr id="4" name="Content Placeholder 3">
            <a:extLst>
              <a:ext uri="{FF2B5EF4-FFF2-40B4-BE49-F238E27FC236}">
                <a16:creationId xmlns:a16="http://schemas.microsoft.com/office/drawing/2014/main" id="{D3B6A7D8-516B-4628-9C70-6285C8675C1D}"/>
              </a:ext>
            </a:extLst>
          </p:cNvPr>
          <p:cNvPicPr>
            <a:picLocks noGrp="1" noChangeAspect="1"/>
          </p:cNvPicPr>
          <p:nvPr>
            <p:ph idx="1"/>
          </p:nvPr>
        </p:nvPicPr>
        <p:blipFill>
          <a:blip r:embed="rId3"/>
          <a:stretch>
            <a:fillRect/>
          </a:stretch>
        </p:blipFill>
        <p:spPr>
          <a:xfrm>
            <a:off x="1219200" y="1524000"/>
            <a:ext cx="9509760" cy="5173400"/>
          </a:xfrm>
          <a:prstGeom prst="rect">
            <a:avLst/>
          </a:prstGeom>
        </p:spPr>
      </p:pic>
    </p:spTree>
    <p:extLst>
      <p:ext uri="{BB962C8B-B14F-4D97-AF65-F5344CB8AC3E}">
        <p14:creationId xmlns:p14="http://schemas.microsoft.com/office/powerpoint/2010/main" val="3667215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381000"/>
            <a:ext cx="10972800" cy="990600"/>
          </a:xfrm>
        </p:spPr>
        <p:txBody>
          <a:bodyPr/>
          <a:lstStyle/>
          <a:p>
            <a:r>
              <a:rPr lang="en-US" b="1" dirty="0"/>
              <a:t>Table 2 Highlights</a:t>
            </a:r>
            <a:endParaRPr lang="en-US" dirty="0"/>
          </a:p>
        </p:txBody>
      </p:sp>
      <p:sp>
        <p:nvSpPr>
          <p:cNvPr id="3" name="Content Placeholder 2"/>
          <p:cNvSpPr>
            <a:spLocks noGrp="1"/>
          </p:cNvSpPr>
          <p:nvPr>
            <p:ph idx="1"/>
          </p:nvPr>
        </p:nvSpPr>
        <p:spPr>
          <a:xfrm>
            <a:off x="487680" y="1371600"/>
            <a:ext cx="11384280" cy="5105400"/>
          </a:xfrm>
        </p:spPr>
        <p:txBody>
          <a:bodyPr/>
          <a:lstStyle/>
          <a:p>
            <a:r>
              <a:rPr lang="en-US" sz="2800" b="1" u="sng" dirty="0"/>
              <a:t>59</a:t>
            </a:r>
            <a:r>
              <a:rPr lang="en-US" sz="2800" dirty="0"/>
              <a:t> complaint codes</a:t>
            </a:r>
          </a:p>
          <a:p>
            <a:pPr marL="0" indent="0">
              <a:buNone/>
            </a:pPr>
            <a:endParaRPr lang="en-US" sz="1200" dirty="0"/>
          </a:p>
          <a:p>
            <a:pPr fontAlgn="auto">
              <a:spcAft>
                <a:spcPts val="0"/>
              </a:spcAft>
              <a:buSzTx/>
            </a:pPr>
            <a:r>
              <a:rPr lang="en-US" sz="2800" dirty="0">
                <a:ea typeface="+mn-ea"/>
                <a:cs typeface="+mn-cs"/>
              </a:rPr>
              <a:t>Complaint Code Categories A-L</a:t>
            </a:r>
          </a:p>
          <a:p>
            <a:pPr lvl="1" fontAlgn="auto">
              <a:spcAft>
                <a:spcPts val="0"/>
              </a:spcAft>
              <a:buSzTx/>
            </a:pPr>
            <a:r>
              <a:rPr lang="en-US" sz="2400" dirty="0"/>
              <a:t>Category A: complaints about abuse and you must select a perpetrator</a:t>
            </a:r>
          </a:p>
          <a:p>
            <a:pPr lvl="1" fontAlgn="auto">
              <a:spcAft>
                <a:spcPts val="0"/>
              </a:spcAft>
              <a:buSzTx/>
            </a:pPr>
            <a:r>
              <a:rPr lang="en-US" sz="2400" dirty="0"/>
              <a:t>Categories B – J: complaints against the facility</a:t>
            </a:r>
          </a:p>
          <a:p>
            <a:pPr lvl="1" fontAlgn="auto">
              <a:spcAft>
                <a:spcPts val="0"/>
              </a:spcAft>
              <a:buSzTx/>
            </a:pPr>
            <a:r>
              <a:rPr lang="en-US" sz="2400" dirty="0"/>
              <a:t>Category K: complaints against other programs and agencies</a:t>
            </a:r>
          </a:p>
          <a:p>
            <a:pPr lvl="1" fontAlgn="auto">
              <a:spcAft>
                <a:spcPts val="0"/>
              </a:spcAft>
              <a:buSzTx/>
            </a:pPr>
            <a:r>
              <a:rPr lang="en-US" sz="2400" dirty="0"/>
              <a:t>Category L: complaints against others not associated with the facility</a:t>
            </a:r>
          </a:p>
          <a:p>
            <a:pPr marL="0" indent="0" fontAlgn="auto">
              <a:spcAft>
                <a:spcPts val="0"/>
              </a:spcAft>
              <a:buSzTx/>
              <a:buNone/>
            </a:pPr>
            <a:endParaRPr lang="en-US" sz="1500" dirty="0">
              <a:ea typeface="+mn-ea"/>
              <a:cs typeface="+mn-cs"/>
            </a:endParaRPr>
          </a:p>
          <a:p>
            <a:pPr fontAlgn="auto">
              <a:spcAft>
                <a:spcPts val="0"/>
              </a:spcAft>
              <a:buSzTx/>
            </a:pPr>
            <a:r>
              <a:rPr lang="en-US" sz="2800" dirty="0">
                <a:ea typeface="+mn-ea"/>
                <a:cs typeface="+mn-cs"/>
              </a:rPr>
              <a:t>Crosswalk B: Complaint Codes – Old NORS to Revised NORS</a:t>
            </a:r>
          </a:p>
          <a:p>
            <a:pPr lvl="1" fontAlgn="auto">
              <a:spcAft>
                <a:spcPts val="0"/>
              </a:spcAft>
              <a:buSzTx/>
            </a:pPr>
            <a:r>
              <a:rPr lang="en-US" sz="2400" dirty="0">
                <a:ea typeface="+mn-ea"/>
                <a:cs typeface="+mn-cs"/>
                <a:hlinkClick r:id="rId3"/>
              </a:rPr>
              <a:t>https://acl.gov/sites/default/files/programs/2018-05/NORS%20Crosswalk%20B%2004_30_2021.pdf</a:t>
            </a:r>
            <a:r>
              <a:rPr lang="en-US" sz="2400" dirty="0">
                <a:ea typeface="+mn-ea"/>
                <a:cs typeface="+mn-cs"/>
              </a:rPr>
              <a:t> </a:t>
            </a:r>
          </a:p>
          <a:p>
            <a:endParaRPr lang="en-US" sz="3600" dirty="0"/>
          </a:p>
        </p:txBody>
      </p:sp>
    </p:spTree>
    <p:extLst>
      <p:ext uri="{BB962C8B-B14F-4D97-AF65-F5344CB8AC3E}">
        <p14:creationId xmlns:p14="http://schemas.microsoft.com/office/powerpoint/2010/main" val="2890103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Table 2 – Complaint </a:t>
            </a:r>
            <a:r>
              <a:rPr lang="en-US" b="1" dirty="0">
                <a:solidFill>
                  <a:schemeClr val="tx1"/>
                </a:solidFill>
              </a:rPr>
              <a:t>Codes and Definitions</a:t>
            </a:r>
          </a:p>
        </p:txBody>
      </p:sp>
      <p:pic>
        <p:nvPicPr>
          <p:cNvPr id="4" name="Content Placeholder 3"/>
          <p:cNvPicPr>
            <a:picLocks noGrp="1" noChangeAspect="1"/>
          </p:cNvPicPr>
          <p:nvPr>
            <p:ph idx="1"/>
          </p:nvPr>
        </p:nvPicPr>
        <p:blipFill>
          <a:blip r:embed="rId3"/>
          <a:stretch>
            <a:fillRect/>
          </a:stretch>
        </p:blipFill>
        <p:spPr>
          <a:xfrm>
            <a:off x="762001" y="1524000"/>
            <a:ext cx="10649833" cy="5096933"/>
          </a:xfrm>
          <a:prstGeom prst="rect">
            <a:avLst/>
          </a:prstGeom>
        </p:spPr>
      </p:pic>
      <p:sp>
        <p:nvSpPr>
          <p:cNvPr id="10" name="Rectangle 9"/>
          <p:cNvSpPr/>
          <p:nvPr/>
        </p:nvSpPr>
        <p:spPr>
          <a:xfrm flipV="1">
            <a:off x="780166" y="3161780"/>
            <a:ext cx="10349209" cy="188266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a:off x="5647881" y="2251554"/>
            <a:ext cx="613777" cy="5260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5680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043" y="430696"/>
            <a:ext cx="10972800" cy="990600"/>
          </a:xfrm>
        </p:spPr>
        <p:txBody>
          <a:bodyPr/>
          <a:lstStyle/>
          <a:p>
            <a:r>
              <a:rPr lang="en-US" b="1" dirty="0"/>
              <a:t>Table 2 – Complaint Codes and Definitions</a:t>
            </a:r>
          </a:p>
        </p:txBody>
      </p:sp>
      <p:pic>
        <p:nvPicPr>
          <p:cNvPr id="3" name="Picture 2"/>
          <p:cNvPicPr>
            <a:picLocks noChangeAspect="1"/>
          </p:cNvPicPr>
          <p:nvPr/>
        </p:nvPicPr>
        <p:blipFill>
          <a:blip r:embed="rId3"/>
          <a:stretch>
            <a:fillRect/>
          </a:stretch>
        </p:blipFill>
        <p:spPr>
          <a:xfrm>
            <a:off x="954157" y="1348220"/>
            <a:ext cx="11131164" cy="5079084"/>
          </a:xfrm>
          <a:prstGeom prst="rect">
            <a:avLst/>
          </a:prstGeom>
        </p:spPr>
      </p:pic>
      <p:sp>
        <p:nvSpPr>
          <p:cNvPr id="4" name="Right Arrow 3"/>
          <p:cNvSpPr/>
          <p:nvPr/>
        </p:nvSpPr>
        <p:spPr>
          <a:xfrm>
            <a:off x="219324" y="5844209"/>
            <a:ext cx="734832" cy="5830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2487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Poll Question – What is NORS?</a:t>
            </a:r>
          </a:p>
        </p:txBody>
      </p:sp>
      <p:sp>
        <p:nvSpPr>
          <p:cNvPr id="3" name="Content Placeholder 2"/>
          <p:cNvSpPr>
            <a:spLocks noGrp="1"/>
          </p:cNvSpPr>
          <p:nvPr>
            <p:ph idx="1"/>
          </p:nvPr>
        </p:nvSpPr>
        <p:spPr/>
        <p:txBody>
          <a:bodyPr/>
          <a:lstStyle/>
          <a:p>
            <a:pPr marL="0" indent="0">
              <a:buNone/>
            </a:pPr>
            <a:r>
              <a:rPr lang="en-US" sz="3200" dirty="0"/>
              <a:t>Choose the correct answer:</a:t>
            </a:r>
          </a:p>
          <a:p>
            <a:pPr marL="0" indent="0">
              <a:buNone/>
            </a:pPr>
            <a:endParaRPr lang="en-US" sz="3600" dirty="0"/>
          </a:p>
          <a:p>
            <a:pPr marL="742950" indent="-742950">
              <a:buFont typeface="+mj-lt"/>
              <a:buAutoNum type="alphaLcParenR"/>
            </a:pPr>
            <a:r>
              <a:rPr lang="en-US" sz="3200" dirty="0"/>
              <a:t>Naturally Occurring Retirement System</a:t>
            </a:r>
          </a:p>
          <a:p>
            <a:pPr marL="742950" indent="-742950">
              <a:buFont typeface="+mj-lt"/>
              <a:buAutoNum type="alphaLcParenR"/>
            </a:pPr>
            <a:r>
              <a:rPr lang="en-US" sz="3200" dirty="0"/>
              <a:t>National Ombudsman Resource Service  </a:t>
            </a:r>
          </a:p>
          <a:p>
            <a:pPr marL="742950" indent="-742950">
              <a:buFont typeface="+mj-lt"/>
              <a:buAutoNum type="alphaLcParenR"/>
            </a:pPr>
            <a:r>
              <a:rPr lang="en-US" sz="3200" dirty="0"/>
              <a:t>National Ombudsman Reporting System</a:t>
            </a:r>
          </a:p>
          <a:p>
            <a:pPr marL="457200" indent="-457200">
              <a:buAutoNum type="arabicPeriod"/>
            </a:pPr>
            <a:endParaRPr lang="en-US" sz="3600" dirty="0"/>
          </a:p>
          <a:p>
            <a:pPr marL="457200" indent="-457200">
              <a:buAutoNum type="arabicPeriod"/>
            </a:pPr>
            <a:endParaRPr lang="en-US" sz="3600" dirty="0"/>
          </a:p>
        </p:txBody>
      </p:sp>
    </p:spTree>
    <p:extLst>
      <p:ext uri="{BB962C8B-B14F-4D97-AF65-F5344CB8AC3E}">
        <p14:creationId xmlns:p14="http://schemas.microsoft.com/office/powerpoint/2010/main" val="2768450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Table 2 – Complaint Data Example</a:t>
            </a:r>
          </a:p>
        </p:txBody>
      </p:sp>
      <p:sp>
        <p:nvSpPr>
          <p:cNvPr id="7" name="Content Placeholder 6"/>
          <p:cNvSpPr>
            <a:spLocks noGrp="1"/>
          </p:cNvSpPr>
          <p:nvPr>
            <p:ph idx="1"/>
          </p:nvPr>
        </p:nvSpPr>
        <p:spPr/>
        <p:txBody>
          <a:bodyPr/>
          <a:lstStyle/>
          <a:p>
            <a:pPr marL="0" indent="0">
              <a:buNone/>
            </a:pPr>
            <a:r>
              <a:rPr lang="en-US" sz="2000" dirty="0"/>
              <a:t>Abuse, Gross Neglect, Exploitation (Code A) – Revised NORS</a:t>
            </a:r>
          </a:p>
          <a:p>
            <a:pPr marL="0" indent="0">
              <a:buNone/>
            </a:pPr>
            <a:r>
              <a:rPr lang="en-US" sz="2000" dirty="0"/>
              <a:t>	A01	Physical Abuse</a:t>
            </a:r>
          </a:p>
          <a:p>
            <a:pPr marL="0" indent="0">
              <a:buNone/>
            </a:pPr>
            <a:r>
              <a:rPr lang="en-US" sz="2000" dirty="0"/>
              <a:t>	A02	Sexual Abuse</a:t>
            </a:r>
          </a:p>
          <a:p>
            <a:pPr marL="0" indent="0">
              <a:buNone/>
            </a:pPr>
            <a:r>
              <a:rPr lang="en-US" sz="2000" dirty="0"/>
              <a:t>	A03	Psychological Abuse</a:t>
            </a:r>
          </a:p>
          <a:p>
            <a:pPr marL="0" indent="0">
              <a:buNone/>
            </a:pPr>
            <a:r>
              <a:rPr lang="en-US" sz="2000" dirty="0"/>
              <a:t>	A04	Financial Exploitation</a:t>
            </a:r>
          </a:p>
          <a:p>
            <a:pPr marL="0" indent="0">
              <a:buNone/>
            </a:pPr>
            <a:r>
              <a:rPr lang="en-US" sz="2000" dirty="0"/>
              <a:t>	A05	Gross Neglect</a:t>
            </a:r>
          </a:p>
          <a:p>
            <a:pPr marL="0" indent="0">
              <a:buNone/>
            </a:pPr>
            <a:endParaRPr lang="en-US" sz="2000" dirty="0">
              <a:solidFill>
                <a:schemeClr val="tx1">
                  <a:lumMod val="50000"/>
                  <a:lumOff val="50000"/>
                </a:schemeClr>
              </a:solidFill>
            </a:endParaRPr>
          </a:p>
          <a:p>
            <a:pPr marL="0" indent="0">
              <a:buNone/>
            </a:pPr>
            <a:r>
              <a:rPr lang="en-US" sz="2000" dirty="0">
                <a:solidFill>
                  <a:srgbClr val="FF0000"/>
                </a:solidFill>
              </a:rPr>
              <a:t>A6 and A7 no longer exist in the revised NORS</a:t>
            </a:r>
          </a:p>
          <a:p>
            <a:pPr marL="0" indent="0">
              <a:buNone/>
            </a:pPr>
            <a:r>
              <a:rPr lang="en-US" sz="2000" dirty="0">
                <a:solidFill>
                  <a:srgbClr val="FF0000"/>
                </a:solidFill>
              </a:rPr>
              <a:t>	A6 	Resident-to-resident physical or sexual abuse. </a:t>
            </a:r>
            <a:r>
              <a:rPr lang="en-US" sz="2000" dirty="0"/>
              <a:t>(Identify the type of resident to resident abuse by selecting appropriate code(s) A01-A04 with resident as suspected perpetrator.)</a:t>
            </a:r>
          </a:p>
          <a:p>
            <a:pPr marL="0" indent="0">
              <a:buNone/>
            </a:pPr>
            <a:r>
              <a:rPr lang="en-US" sz="2000" dirty="0">
                <a:solidFill>
                  <a:schemeClr val="tx1">
                    <a:lumMod val="50000"/>
                    <a:lumOff val="50000"/>
                  </a:schemeClr>
                </a:solidFill>
              </a:rPr>
              <a:t>	</a:t>
            </a:r>
            <a:r>
              <a:rPr lang="en-US" sz="2000" dirty="0">
                <a:solidFill>
                  <a:srgbClr val="FF0000"/>
                </a:solidFill>
              </a:rPr>
              <a:t>A7	Not Used</a:t>
            </a:r>
          </a:p>
        </p:txBody>
      </p:sp>
    </p:spTree>
    <p:extLst>
      <p:ext uri="{BB962C8B-B14F-4D97-AF65-F5344CB8AC3E}">
        <p14:creationId xmlns:p14="http://schemas.microsoft.com/office/powerpoint/2010/main" val="3706351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rPr>
              <a:t>Why has perpetrator been added? </a:t>
            </a:r>
          </a:p>
        </p:txBody>
      </p:sp>
      <p:sp>
        <p:nvSpPr>
          <p:cNvPr id="3" name="Content Placeholder 2"/>
          <p:cNvSpPr>
            <a:spLocks noGrp="1"/>
          </p:cNvSpPr>
          <p:nvPr>
            <p:ph idx="1"/>
          </p:nvPr>
        </p:nvSpPr>
        <p:spPr/>
        <p:txBody>
          <a:bodyPr/>
          <a:lstStyle/>
          <a:p>
            <a:r>
              <a:rPr lang="en-US" sz="3200" dirty="0"/>
              <a:t>In the current NORS, there is sometimes confusion and miscoding because there are duplicate codes that describe abuse. </a:t>
            </a:r>
          </a:p>
          <a:p>
            <a:pPr marL="0" indent="0">
              <a:buNone/>
            </a:pPr>
            <a:endParaRPr lang="en-US" sz="1500" dirty="0"/>
          </a:p>
          <a:p>
            <a:r>
              <a:rPr lang="en-US" sz="3600" dirty="0"/>
              <a:t> </a:t>
            </a:r>
            <a:r>
              <a:rPr lang="en-US" sz="3200" dirty="0"/>
              <a:t>This addition will:</a:t>
            </a:r>
          </a:p>
          <a:p>
            <a:pPr lvl="1"/>
            <a:r>
              <a:rPr lang="en-US" sz="2600" dirty="0"/>
              <a:t>provide ACL with a better understanding of the types of abuse, neglect, and exploitation and the perpetrator;</a:t>
            </a:r>
          </a:p>
          <a:p>
            <a:pPr lvl="1"/>
            <a:r>
              <a:rPr lang="en-US" sz="2600" dirty="0"/>
              <a:t>increase the information available about abuse; and </a:t>
            </a:r>
          </a:p>
          <a:p>
            <a:pPr lvl="1"/>
            <a:r>
              <a:rPr lang="en-US" sz="2600" dirty="0"/>
              <a:t>improve the ability to analyze the data. </a:t>
            </a:r>
          </a:p>
          <a:p>
            <a:endParaRPr lang="en-US" dirty="0"/>
          </a:p>
          <a:p>
            <a:endParaRPr lang="en-US" dirty="0"/>
          </a:p>
          <a:p>
            <a:endParaRPr lang="en-US" dirty="0"/>
          </a:p>
        </p:txBody>
      </p:sp>
    </p:spTree>
    <p:extLst>
      <p:ext uri="{BB962C8B-B14F-4D97-AF65-F5344CB8AC3E}">
        <p14:creationId xmlns:p14="http://schemas.microsoft.com/office/powerpoint/2010/main" val="3799922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Poll Question</a:t>
            </a:r>
            <a:endParaRPr lang="en-US" dirty="0"/>
          </a:p>
        </p:txBody>
      </p:sp>
      <p:sp>
        <p:nvSpPr>
          <p:cNvPr id="3" name="Content Placeholder 2"/>
          <p:cNvSpPr>
            <a:spLocks noGrp="1"/>
          </p:cNvSpPr>
          <p:nvPr>
            <p:ph idx="1"/>
          </p:nvPr>
        </p:nvSpPr>
        <p:spPr/>
        <p:txBody>
          <a:bodyPr/>
          <a:lstStyle/>
          <a:p>
            <a:pPr marL="0" indent="0">
              <a:buNone/>
            </a:pPr>
            <a:r>
              <a:rPr lang="en-US" sz="2800" dirty="0"/>
              <a:t>A resident who lives in a nursing facility told a representative of the Office that a staff person hit her while in the shower. </a:t>
            </a:r>
          </a:p>
          <a:p>
            <a:pPr marL="0" indent="0">
              <a:buNone/>
            </a:pPr>
            <a:endParaRPr lang="en-US" sz="2800" dirty="0"/>
          </a:p>
          <a:p>
            <a:pPr marL="0" indent="0">
              <a:buNone/>
            </a:pPr>
            <a:r>
              <a:rPr lang="en-US" sz="2800" dirty="0"/>
              <a:t>Choose the correct answer for the perpetrator.</a:t>
            </a:r>
          </a:p>
          <a:p>
            <a:pPr marL="0" indent="0">
              <a:buNone/>
            </a:pPr>
            <a:endParaRPr lang="en-US" dirty="0"/>
          </a:p>
          <a:p>
            <a:pPr marL="457200" indent="-457200">
              <a:buFont typeface="+mj-lt"/>
              <a:buAutoNum type="alphaLcParenR"/>
            </a:pPr>
            <a:r>
              <a:rPr lang="en-US" sz="2600" dirty="0"/>
              <a:t>01	Facility Staff 	</a:t>
            </a:r>
          </a:p>
          <a:p>
            <a:pPr marL="457200" indent="-457200">
              <a:buFont typeface="+mj-lt"/>
              <a:buAutoNum type="alphaLcParenR"/>
            </a:pPr>
            <a:r>
              <a:rPr lang="en-US" sz="2600" dirty="0"/>
              <a:t>02	Another Resident </a:t>
            </a:r>
          </a:p>
          <a:p>
            <a:pPr marL="457200" indent="-457200">
              <a:buFont typeface="+mj-lt"/>
              <a:buAutoNum type="alphaLcParenR"/>
            </a:pPr>
            <a:r>
              <a:rPr lang="en-US" sz="2600" dirty="0"/>
              <a:t>03	Family, Resident Representative, Friend</a:t>
            </a:r>
          </a:p>
          <a:p>
            <a:pPr marL="457200" indent="-457200">
              <a:buFont typeface="+mj-lt"/>
              <a:buAutoNum type="alphaLcParenR"/>
            </a:pPr>
            <a:r>
              <a:rPr lang="en-US" sz="2600" dirty="0"/>
              <a:t>04	Other</a:t>
            </a:r>
          </a:p>
          <a:p>
            <a:pPr marL="0" indent="0">
              <a:buNone/>
            </a:pPr>
            <a:endParaRPr lang="en-US" dirty="0"/>
          </a:p>
        </p:txBody>
      </p:sp>
    </p:spTree>
    <p:extLst>
      <p:ext uri="{BB962C8B-B14F-4D97-AF65-F5344CB8AC3E}">
        <p14:creationId xmlns:p14="http://schemas.microsoft.com/office/powerpoint/2010/main" val="1878607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Poll Question</a:t>
            </a:r>
            <a:endParaRPr lang="en-US" dirty="0"/>
          </a:p>
        </p:txBody>
      </p:sp>
      <p:sp>
        <p:nvSpPr>
          <p:cNvPr id="3" name="Content Placeholder 2"/>
          <p:cNvSpPr>
            <a:spLocks noGrp="1"/>
          </p:cNvSpPr>
          <p:nvPr>
            <p:ph idx="1"/>
          </p:nvPr>
        </p:nvSpPr>
        <p:spPr>
          <a:xfrm>
            <a:off x="609600" y="1524000"/>
            <a:ext cx="10972800" cy="4953000"/>
          </a:xfrm>
        </p:spPr>
        <p:txBody>
          <a:bodyPr/>
          <a:lstStyle/>
          <a:p>
            <a:pPr marL="0" indent="0">
              <a:buNone/>
            </a:pPr>
            <a:r>
              <a:rPr lang="en-US" sz="2800" dirty="0"/>
              <a:t>A resident who lives in a nursing facility told a representative of the Office that a staff person hit her while in the shower. </a:t>
            </a:r>
          </a:p>
          <a:p>
            <a:pPr marL="0" indent="0">
              <a:buNone/>
            </a:pPr>
            <a:endParaRPr lang="en-US" sz="2800" dirty="0"/>
          </a:p>
          <a:p>
            <a:pPr marL="0" indent="0">
              <a:buNone/>
            </a:pPr>
            <a:r>
              <a:rPr lang="en-US" sz="2800" dirty="0"/>
              <a:t>Choose the correct answer for the perpetrator.</a:t>
            </a:r>
          </a:p>
          <a:p>
            <a:pPr marL="0" indent="0">
              <a:buNone/>
            </a:pPr>
            <a:endParaRPr lang="en-US" dirty="0"/>
          </a:p>
          <a:p>
            <a:pPr marL="457200" indent="-457200">
              <a:buFont typeface="+mj-lt"/>
              <a:buAutoNum type="alphaLcParenR"/>
            </a:pPr>
            <a:r>
              <a:rPr lang="en-US" sz="2600" dirty="0"/>
              <a:t>01	Facility Staff 	</a:t>
            </a:r>
          </a:p>
          <a:p>
            <a:pPr marL="457200" indent="-457200">
              <a:buFont typeface="+mj-lt"/>
              <a:buAutoNum type="alphaLcParenR"/>
            </a:pPr>
            <a:r>
              <a:rPr lang="en-US" sz="2600" dirty="0"/>
              <a:t>02	Another Resident </a:t>
            </a:r>
          </a:p>
          <a:p>
            <a:pPr marL="457200" indent="-457200">
              <a:buFont typeface="+mj-lt"/>
              <a:buAutoNum type="alphaLcParenR"/>
            </a:pPr>
            <a:r>
              <a:rPr lang="en-US" sz="2600" dirty="0"/>
              <a:t>03	Family, Resident Representative, Friend</a:t>
            </a:r>
          </a:p>
          <a:p>
            <a:pPr marL="457200" indent="-457200">
              <a:buFont typeface="+mj-lt"/>
              <a:buAutoNum type="alphaLcParenR"/>
            </a:pPr>
            <a:r>
              <a:rPr lang="en-US" sz="2600" dirty="0"/>
              <a:t>04	Other</a:t>
            </a:r>
          </a:p>
          <a:p>
            <a:endParaRPr lang="en-US" dirty="0"/>
          </a:p>
        </p:txBody>
      </p:sp>
      <p:sp>
        <p:nvSpPr>
          <p:cNvPr id="4" name="Oval 3"/>
          <p:cNvSpPr/>
          <p:nvPr/>
        </p:nvSpPr>
        <p:spPr>
          <a:xfrm>
            <a:off x="274320" y="3865245"/>
            <a:ext cx="7134225" cy="62388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2381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36579-A26D-412F-A4B7-18607BBAD1FD}"/>
              </a:ext>
            </a:extLst>
          </p:cNvPr>
          <p:cNvSpPr>
            <a:spLocks noGrp="1"/>
          </p:cNvSpPr>
          <p:nvPr>
            <p:ph type="title"/>
          </p:nvPr>
        </p:nvSpPr>
        <p:spPr>
          <a:xfrm>
            <a:off x="480060" y="332217"/>
            <a:ext cx="10972800" cy="795543"/>
          </a:xfrm>
        </p:spPr>
        <p:txBody>
          <a:bodyPr/>
          <a:lstStyle/>
          <a:p>
            <a:r>
              <a:rPr lang="en-US" b="1" dirty="0"/>
              <a:t>Table 3 – State Program Information</a:t>
            </a:r>
            <a:endParaRPr lang="en-US" dirty="0"/>
          </a:p>
        </p:txBody>
      </p:sp>
      <p:pic>
        <p:nvPicPr>
          <p:cNvPr id="4" name="Content Placeholder 3">
            <a:extLst>
              <a:ext uri="{FF2B5EF4-FFF2-40B4-BE49-F238E27FC236}">
                <a16:creationId xmlns:a16="http://schemas.microsoft.com/office/drawing/2014/main" id="{6327FC7B-CB9F-4392-8E58-368748751256}"/>
              </a:ext>
            </a:extLst>
          </p:cNvPr>
          <p:cNvPicPr>
            <a:picLocks noGrp="1" noChangeAspect="1"/>
          </p:cNvPicPr>
          <p:nvPr>
            <p:ph idx="1"/>
          </p:nvPr>
        </p:nvPicPr>
        <p:blipFill>
          <a:blip r:embed="rId3"/>
          <a:stretch>
            <a:fillRect/>
          </a:stretch>
        </p:blipFill>
        <p:spPr>
          <a:xfrm>
            <a:off x="1481213" y="1127760"/>
            <a:ext cx="9229574" cy="5730240"/>
          </a:xfrm>
          <a:prstGeom prst="rect">
            <a:avLst/>
          </a:prstGeom>
        </p:spPr>
      </p:pic>
    </p:spTree>
    <p:extLst>
      <p:ext uri="{BB962C8B-B14F-4D97-AF65-F5344CB8AC3E}">
        <p14:creationId xmlns:p14="http://schemas.microsoft.com/office/powerpoint/2010/main" val="2497410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Table 3 Highlights</a:t>
            </a:r>
          </a:p>
        </p:txBody>
      </p:sp>
      <p:sp>
        <p:nvSpPr>
          <p:cNvPr id="3" name="Content Placeholder 2"/>
          <p:cNvSpPr>
            <a:spLocks noGrp="1"/>
          </p:cNvSpPr>
          <p:nvPr>
            <p:ph idx="1"/>
          </p:nvPr>
        </p:nvSpPr>
        <p:spPr/>
        <p:txBody>
          <a:bodyPr>
            <a:normAutofit/>
          </a:bodyPr>
          <a:lstStyle/>
          <a:p>
            <a:pPr marL="514350" indent="-514350">
              <a:buFont typeface="+mj-lt"/>
              <a:buAutoNum type="alphaUcPeriod"/>
            </a:pPr>
            <a:r>
              <a:rPr lang="en-US" dirty="0"/>
              <a:t>Complaint Example</a:t>
            </a:r>
          </a:p>
          <a:p>
            <a:pPr marL="514350" indent="-514350">
              <a:buFont typeface="+mj-lt"/>
              <a:buAutoNum type="alphaUcPeriod"/>
            </a:pPr>
            <a:r>
              <a:rPr lang="en-US" dirty="0"/>
              <a:t>Systems Issues</a:t>
            </a:r>
          </a:p>
          <a:p>
            <a:pPr marL="514350" indent="-514350">
              <a:buFont typeface="+mj-lt"/>
              <a:buAutoNum type="alphaUcPeriod"/>
            </a:pPr>
            <a:r>
              <a:rPr lang="en-US" dirty="0"/>
              <a:t>Organizational Structure</a:t>
            </a:r>
          </a:p>
          <a:p>
            <a:pPr marL="514350" indent="-514350">
              <a:buFont typeface="+mj-lt"/>
              <a:buAutoNum type="alphaUcPeriod"/>
            </a:pPr>
            <a:r>
              <a:rPr lang="en-US" dirty="0"/>
              <a:t>Staff and volunteers</a:t>
            </a:r>
          </a:p>
          <a:p>
            <a:pPr marL="514350" indent="-514350">
              <a:buFont typeface="+mj-lt"/>
              <a:buAutoNum type="alphaUcPeriod"/>
            </a:pPr>
            <a:r>
              <a:rPr lang="en-US" dirty="0"/>
              <a:t>Conflicts of Interest</a:t>
            </a:r>
          </a:p>
          <a:p>
            <a:pPr marL="514350" indent="-514350">
              <a:buFont typeface="+mj-lt"/>
              <a:buAutoNum type="alphaUcPeriod"/>
            </a:pPr>
            <a:r>
              <a:rPr lang="en-US" dirty="0"/>
              <a:t>Funds expended</a:t>
            </a:r>
          </a:p>
          <a:p>
            <a:pPr marL="514350" indent="-514350">
              <a:buFont typeface="+mj-lt"/>
              <a:buAutoNum type="alphaUcPeriod"/>
            </a:pPr>
            <a:r>
              <a:rPr lang="en-US" dirty="0"/>
              <a:t>Facilities and beds</a:t>
            </a:r>
          </a:p>
          <a:p>
            <a:pPr marL="514350" indent="-514350">
              <a:buFont typeface="+mj-lt"/>
              <a:buAutoNum type="alphaUcPeriod"/>
            </a:pPr>
            <a:r>
              <a:rPr lang="en-US" dirty="0">
                <a:solidFill>
                  <a:srgbClr val="FF0000"/>
                </a:solidFill>
              </a:rPr>
              <a:t>Ombudsman program activities</a:t>
            </a:r>
          </a:p>
          <a:p>
            <a:endParaRPr lang="en-US" dirty="0">
              <a:solidFill>
                <a:srgbClr val="FF0000"/>
              </a:solidFill>
            </a:endParaRPr>
          </a:p>
        </p:txBody>
      </p:sp>
      <p:sp>
        <p:nvSpPr>
          <p:cNvPr id="4" name="Slide Number Placeholder 3"/>
          <p:cNvSpPr>
            <a:spLocks noGrp="1"/>
          </p:cNvSpPr>
          <p:nvPr>
            <p:ph type="sldNum" sz="quarter" idx="12"/>
          </p:nvPr>
        </p:nvSpPr>
        <p:spPr/>
        <p:txBody>
          <a:bodyPr/>
          <a:lstStyle/>
          <a:p>
            <a:fld id="{7AA28999-D008-419E-9628-EE1C64F81F4C}" type="slidenum">
              <a:rPr lang="en-US">
                <a:solidFill>
                  <a:prstClr val="white">
                    <a:lumMod val="85000"/>
                  </a:prstClr>
                </a:solidFill>
                <a:latin typeface="Arial" panose="020B0604020202020204"/>
              </a:rPr>
              <a:pPr/>
              <a:t>35</a:t>
            </a:fld>
            <a:endParaRPr lang="en-US" dirty="0">
              <a:solidFill>
                <a:prstClr val="white">
                  <a:lumMod val="85000"/>
                </a:prstClr>
              </a:solidFill>
              <a:latin typeface="Arial" panose="020B0604020202020204"/>
            </a:endParaRPr>
          </a:p>
        </p:txBody>
      </p:sp>
    </p:spTree>
    <p:extLst>
      <p:ext uri="{BB962C8B-B14F-4D97-AF65-F5344CB8AC3E}">
        <p14:creationId xmlns:p14="http://schemas.microsoft.com/office/powerpoint/2010/main" val="2983712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Table 3 – State Program Information</a:t>
            </a:r>
          </a:p>
        </p:txBody>
      </p:sp>
      <p:pic>
        <p:nvPicPr>
          <p:cNvPr id="3" name="Picture 2"/>
          <p:cNvPicPr>
            <a:picLocks noChangeAspect="1"/>
          </p:cNvPicPr>
          <p:nvPr/>
        </p:nvPicPr>
        <p:blipFill>
          <a:blip r:embed="rId3"/>
          <a:stretch>
            <a:fillRect/>
          </a:stretch>
        </p:blipFill>
        <p:spPr>
          <a:xfrm>
            <a:off x="781879" y="1381539"/>
            <a:ext cx="11158330" cy="4943061"/>
          </a:xfrm>
          <a:prstGeom prst="rect">
            <a:avLst/>
          </a:prstGeom>
        </p:spPr>
      </p:pic>
      <p:sp>
        <p:nvSpPr>
          <p:cNvPr id="4" name="Right Arrow 3"/>
          <p:cNvSpPr/>
          <p:nvPr/>
        </p:nvSpPr>
        <p:spPr>
          <a:xfrm>
            <a:off x="109330" y="5622235"/>
            <a:ext cx="586409" cy="702365"/>
          </a:xfrm>
          <a:prstGeom prst="rightArrow">
            <a:avLst>
              <a:gd name="adj1" fmla="val 50000"/>
              <a:gd name="adj2" fmla="val 404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5862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a:solidFill>
                  <a:schemeClr val="tx1"/>
                </a:solidFill>
              </a:rPr>
              <a:t>H - Ombudsman program activities</a:t>
            </a:r>
            <a:br>
              <a:rPr lang="en-US" dirty="0">
                <a:solidFill>
                  <a:srgbClr val="FF0000"/>
                </a:solidFill>
              </a:rPr>
            </a:br>
            <a:endParaRPr lang="en-US" dirty="0"/>
          </a:p>
        </p:txBody>
      </p:sp>
      <p:sp>
        <p:nvSpPr>
          <p:cNvPr id="3" name="Content Placeholder 2"/>
          <p:cNvSpPr>
            <a:spLocks noGrp="1"/>
          </p:cNvSpPr>
          <p:nvPr>
            <p:ph idx="1"/>
          </p:nvPr>
        </p:nvSpPr>
        <p:spPr/>
        <p:txBody>
          <a:bodyPr/>
          <a:lstStyle/>
          <a:p>
            <a:r>
              <a:rPr lang="en-US" sz="2800" dirty="0">
                <a:solidFill>
                  <a:srgbClr val="FF0000"/>
                </a:solidFill>
              </a:rPr>
              <a:t>Ombudsman Program Training</a:t>
            </a:r>
          </a:p>
          <a:p>
            <a:r>
              <a:rPr lang="en-US" sz="2800" dirty="0"/>
              <a:t>Training of Facility Staff (NF and RCC)</a:t>
            </a:r>
          </a:p>
          <a:p>
            <a:r>
              <a:rPr lang="en-US" sz="2800" dirty="0"/>
              <a:t>Information and Assistance (facility and individuals) </a:t>
            </a:r>
          </a:p>
          <a:p>
            <a:r>
              <a:rPr lang="en-US" sz="2800" dirty="0">
                <a:solidFill>
                  <a:srgbClr val="FF0000"/>
                </a:solidFill>
              </a:rPr>
              <a:t>Visits </a:t>
            </a:r>
          </a:p>
          <a:p>
            <a:r>
              <a:rPr lang="en-US" sz="2800" dirty="0"/>
              <a:t>Survey Participation</a:t>
            </a:r>
          </a:p>
          <a:p>
            <a:r>
              <a:rPr lang="en-US" sz="2800" dirty="0"/>
              <a:t>Resident Council Participation</a:t>
            </a:r>
          </a:p>
          <a:p>
            <a:r>
              <a:rPr lang="en-US" sz="2800" dirty="0"/>
              <a:t>Family Council Participation</a:t>
            </a:r>
          </a:p>
          <a:p>
            <a:r>
              <a:rPr lang="en-US" sz="2800" dirty="0"/>
              <a:t>Community Education</a:t>
            </a:r>
          </a:p>
          <a:p>
            <a:endParaRPr lang="en-US" dirty="0"/>
          </a:p>
          <a:p>
            <a:endParaRPr lang="en-US" dirty="0"/>
          </a:p>
          <a:p>
            <a:endParaRPr lang="en-US" dirty="0"/>
          </a:p>
        </p:txBody>
      </p:sp>
    </p:spTree>
    <p:extLst>
      <p:ext uri="{BB962C8B-B14F-4D97-AF65-F5344CB8AC3E}">
        <p14:creationId xmlns:p14="http://schemas.microsoft.com/office/powerpoint/2010/main" val="3595662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381000"/>
            <a:ext cx="10972800" cy="990600"/>
          </a:xfrm>
        </p:spPr>
        <p:txBody>
          <a:bodyPr/>
          <a:lstStyle/>
          <a:p>
            <a:r>
              <a:rPr lang="en-US" b="1" dirty="0"/>
              <a:t>Changes in Ombudsman Program Activities</a:t>
            </a:r>
          </a:p>
        </p:txBody>
      </p:sp>
      <p:sp>
        <p:nvSpPr>
          <p:cNvPr id="3" name="Content Placeholder 2"/>
          <p:cNvSpPr>
            <a:spLocks noGrp="1"/>
          </p:cNvSpPr>
          <p:nvPr>
            <p:ph idx="1"/>
          </p:nvPr>
        </p:nvSpPr>
        <p:spPr>
          <a:xfrm>
            <a:off x="426720" y="1508760"/>
            <a:ext cx="11155680" cy="4968240"/>
          </a:xfrm>
        </p:spPr>
        <p:txBody>
          <a:bodyPr/>
          <a:lstStyle/>
          <a:p>
            <a:pPr marL="228600" lvl="0" indent="-228600" fontAlgn="auto">
              <a:spcAft>
                <a:spcPts val="0"/>
              </a:spcAft>
              <a:buSzTx/>
              <a:buFont typeface="Arial" pitchFamily="34" charset="0"/>
              <a:buChar char="•"/>
            </a:pPr>
            <a:r>
              <a:rPr lang="en-US" sz="2800" b="1" dirty="0">
                <a:ea typeface="+mn-ea"/>
                <a:cs typeface="+mn-cs"/>
              </a:rPr>
              <a:t>Ombudsman program training</a:t>
            </a:r>
          </a:p>
          <a:p>
            <a:pPr marL="503237" lvl="1" indent="-228600" fontAlgn="auto">
              <a:spcAft>
                <a:spcPts val="0"/>
              </a:spcAft>
              <a:buSzTx/>
              <a:buFont typeface="Arial" pitchFamily="34" charset="0"/>
              <a:buChar char="•"/>
            </a:pPr>
            <a:r>
              <a:rPr lang="en-US" sz="2400" dirty="0">
                <a:ea typeface="+mn-ea"/>
              </a:rPr>
              <a:t>Simplified - though your State Ombudsman may want you to continue to report training.     </a:t>
            </a:r>
          </a:p>
          <a:p>
            <a:pPr marL="274637" lvl="1" indent="0" fontAlgn="auto">
              <a:spcAft>
                <a:spcPts val="0"/>
              </a:spcAft>
              <a:buSzTx/>
              <a:buNone/>
            </a:pPr>
            <a:r>
              <a:rPr lang="en-US" sz="2400" dirty="0">
                <a:ea typeface="+mn-ea"/>
              </a:rPr>
              <a:t>   </a:t>
            </a:r>
          </a:p>
          <a:p>
            <a:pPr marL="0" lvl="1" indent="-228600" fontAlgn="auto">
              <a:spcAft>
                <a:spcPts val="0"/>
              </a:spcAft>
              <a:buSzTx/>
              <a:buFont typeface="Arial" pitchFamily="34" charset="0"/>
              <a:buChar char="•"/>
            </a:pPr>
            <a:r>
              <a:rPr lang="en-US" sz="2800" b="1" dirty="0">
                <a:ea typeface="+mn-ea"/>
                <a:cs typeface="+mn-cs"/>
              </a:rPr>
              <a:t>Activities </a:t>
            </a:r>
          </a:p>
          <a:p>
            <a:pPr marL="503237" lvl="1" indent="-228600" fontAlgn="auto">
              <a:spcAft>
                <a:spcPts val="0"/>
              </a:spcAft>
              <a:buSzTx/>
              <a:buFont typeface="Arial" pitchFamily="34" charset="0"/>
              <a:buChar char="•"/>
            </a:pPr>
            <a:r>
              <a:rPr lang="en-US" sz="2400" dirty="0">
                <a:ea typeface="+mn-ea"/>
                <a:cs typeface="+mn-cs"/>
              </a:rPr>
              <a:t>Reported by facility type (SN or RCC), i.e.  f</a:t>
            </a:r>
            <a:r>
              <a:rPr lang="en-US" sz="2400" dirty="0">
                <a:ea typeface="+mn-ea"/>
              </a:rPr>
              <a:t>acility staff training, </a:t>
            </a:r>
            <a:r>
              <a:rPr lang="en-US" sz="2400" dirty="0">
                <a:ea typeface="+mn-ea"/>
                <a:cs typeface="+mn-cs"/>
              </a:rPr>
              <a:t>survey, work with resident or family councils, information and assistance, etc.</a:t>
            </a:r>
          </a:p>
          <a:p>
            <a:pPr marL="274637" lvl="1" indent="0" fontAlgn="auto">
              <a:spcAft>
                <a:spcPts val="0"/>
              </a:spcAft>
              <a:buSzTx/>
              <a:buNone/>
            </a:pPr>
            <a:endParaRPr lang="en-US" sz="1600" dirty="0">
              <a:ea typeface="+mn-ea"/>
              <a:cs typeface="+mn-cs"/>
            </a:endParaRPr>
          </a:p>
          <a:p>
            <a:pPr marL="0" lvl="1" indent="-228600" fontAlgn="auto">
              <a:spcAft>
                <a:spcPts val="0"/>
              </a:spcAft>
              <a:buSzTx/>
              <a:buFont typeface="Arial" pitchFamily="34" charset="0"/>
              <a:buChar char="•"/>
            </a:pPr>
            <a:r>
              <a:rPr lang="en-US" sz="2800" b="1" dirty="0">
                <a:ea typeface="+mn-ea"/>
              </a:rPr>
              <a:t>Visits </a:t>
            </a:r>
          </a:p>
          <a:p>
            <a:pPr marL="547688" lvl="3" indent="-228600" fontAlgn="auto">
              <a:spcAft>
                <a:spcPts val="0"/>
              </a:spcAft>
              <a:buFont typeface="Arial" pitchFamily="34" charset="0"/>
              <a:buChar char="•"/>
            </a:pPr>
            <a:r>
              <a:rPr lang="en-US" sz="2400" dirty="0">
                <a:ea typeface="+mn-ea"/>
              </a:rPr>
              <a:t>Report both complaint related visits and routine (or non-complaint) visits. </a:t>
            </a:r>
          </a:p>
        </p:txBody>
      </p:sp>
    </p:spTree>
    <p:extLst>
      <p:ext uri="{BB962C8B-B14F-4D97-AF65-F5344CB8AC3E}">
        <p14:creationId xmlns:p14="http://schemas.microsoft.com/office/powerpoint/2010/main" val="1211107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18" y="261968"/>
            <a:ext cx="10972800" cy="990600"/>
          </a:xfrm>
        </p:spPr>
        <p:txBody>
          <a:bodyPr/>
          <a:lstStyle/>
          <a:p>
            <a:r>
              <a:rPr lang="en-US" b="1" dirty="0"/>
              <a:t>Table 3 – Program Information Example - Visits</a:t>
            </a:r>
          </a:p>
        </p:txBody>
      </p:sp>
      <p:pic>
        <p:nvPicPr>
          <p:cNvPr id="8" name="Content Placeholder 7">
            <a:extLst>
              <a:ext uri="{FF2B5EF4-FFF2-40B4-BE49-F238E27FC236}">
                <a16:creationId xmlns:a16="http://schemas.microsoft.com/office/drawing/2014/main" id="{DC00E8EE-67A4-4B31-A239-733E65CAF143}"/>
              </a:ext>
            </a:extLst>
          </p:cNvPr>
          <p:cNvPicPr>
            <a:picLocks noGrp="1" noChangeAspect="1"/>
          </p:cNvPicPr>
          <p:nvPr>
            <p:ph idx="1"/>
          </p:nvPr>
        </p:nvPicPr>
        <p:blipFill>
          <a:blip r:embed="rId3"/>
          <a:stretch>
            <a:fillRect/>
          </a:stretch>
        </p:blipFill>
        <p:spPr>
          <a:xfrm>
            <a:off x="106679" y="1539240"/>
            <a:ext cx="5945969" cy="4312920"/>
          </a:xfrm>
          <a:prstGeom prst="rect">
            <a:avLst/>
          </a:prstGeom>
        </p:spPr>
      </p:pic>
      <p:pic>
        <p:nvPicPr>
          <p:cNvPr id="9" name="Picture 8">
            <a:extLst>
              <a:ext uri="{FF2B5EF4-FFF2-40B4-BE49-F238E27FC236}">
                <a16:creationId xmlns:a16="http://schemas.microsoft.com/office/drawing/2014/main" id="{FC2768BE-C45D-4BE7-B810-416521381792}"/>
              </a:ext>
            </a:extLst>
          </p:cNvPr>
          <p:cNvPicPr>
            <a:picLocks noChangeAspect="1"/>
          </p:cNvPicPr>
          <p:nvPr/>
        </p:nvPicPr>
        <p:blipFill>
          <a:blip r:embed="rId4"/>
          <a:stretch>
            <a:fillRect/>
          </a:stretch>
        </p:blipFill>
        <p:spPr>
          <a:xfrm>
            <a:off x="6052649" y="1709768"/>
            <a:ext cx="6032671" cy="4142392"/>
          </a:xfrm>
          <a:prstGeom prst="rect">
            <a:avLst/>
          </a:prstGeom>
        </p:spPr>
      </p:pic>
    </p:spTree>
    <p:extLst>
      <p:ext uri="{BB962C8B-B14F-4D97-AF65-F5344CB8AC3E}">
        <p14:creationId xmlns:p14="http://schemas.microsoft.com/office/powerpoint/2010/main" val="1114054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Poll Question – What is NORS?</a:t>
            </a:r>
          </a:p>
        </p:txBody>
      </p:sp>
      <p:sp>
        <p:nvSpPr>
          <p:cNvPr id="3" name="Content Placeholder 2"/>
          <p:cNvSpPr>
            <a:spLocks noGrp="1"/>
          </p:cNvSpPr>
          <p:nvPr>
            <p:ph idx="1"/>
          </p:nvPr>
        </p:nvSpPr>
        <p:spPr/>
        <p:txBody>
          <a:bodyPr/>
          <a:lstStyle/>
          <a:p>
            <a:pPr marL="0" indent="0">
              <a:buNone/>
            </a:pPr>
            <a:r>
              <a:rPr lang="en-US" sz="3200" dirty="0"/>
              <a:t>The answer is:</a:t>
            </a:r>
          </a:p>
          <a:p>
            <a:pPr marL="0" indent="0">
              <a:buNone/>
            </a:pPr>
            <a:endParaRPr lang="en-US" sz="3600" dirty="0"/>
          </a:p>
          <a:p>
            <a:pPr marL="742950" indent="-742950">
              <a:buFont typeface="+mj-lt"/>
              <a:buAutoNum type="alphaLcParenR"/>
            </a:pPr>
            <a:r>
              <a:rPr lang="en-US" sz="3200" dirty="0"/>
              <a:t>Naturally Occurring Retirement System</a:t>
            </a:r>
          </a:p>
          <a:p>
            <a:pPr marL="742950" indent="-742950">
              <a:buFont typeface="+mj-lt"/>
              <a:buAutoNum type="alphaLcParenR"/>
            </a:pPr>
            <a:r>
              <a:rPr lang="en-US" sz="3200" dirty="0"/>
              <a:t>National Ombudsman Resource Service  </a:t>
            </a:r>
          </a:p>
          <a:p>
            <a:pPr marL="742950" indent="-742950">
              <a:buFont typeface="+mj-lt"/>
              <a:buAutoNum type="alphaLcParenR"/>
            </a:pPr>
            <a:r>
              <a:rPr lang="en-US" sz="3200" dirty="0"/>
              <a:t>National Ombudsman Reporting System</a:t>
            </a:r>
          </a:p>
          <a:p>
            <a:pPr marL="457200" indent="-457200">
              <a:buAutoNum type="arabicPeriod"/>
            </a:pPr>
            <a:endParaRPr lang="en-US" sz="3600" dirty="0"/>
          </a:p>
          <a:p>
            <a:pPr marL="457200" indent="-457200">
              <a:buAutoNum type="arabicPeriod"/>
            </a:pPr>
            <a:endParaRPr lang="en-US" sz="3600" dirty="0"/>
          </a:p>
        </p:txBody>
      </p:sp>
      <p:sp>
        <p:nvSpPr>
          <p:cNvPr id="4" name="Oval 3">
            <a:extLst>
              <a:ext uri="{FF2B5EF4-FFF2-40B4-BE49-F238E27FC236}">
                <a16:creationId xmlns:a16="http://schemas.microsoft.com/office/drawing/2014/main" id="{66AF4561-369E-4BB0-8A64-51E6F9CE6D89}"/>
              </a:ext>
            </a:extLst>
          </p:cNvPr>
          <p:cNvSpPr/>
          <p:nvPr/>
        </p:nvSpPr>
        <p:spPr>
          <a:xfrm>
            <a:off x="609600" y="3886200"/>
            <a:ext cx="925068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4613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Start Using Revised NORS – October 1, 2019</a:t>
            </a: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12151" y="2066925"/>
            <a:ext cx="6455699" cy="3505200"/>
          </a:xfrm>
        </p:spPr>
      </p:pic>
    </p:spTree>
    <p:extLst>
      <p:ext uri="{BB962C8B-B14F-4D97-AF65-F5344CB8AC3E}">
        <p14:creationId xmlns:p14="http://schemas.microsoft.com/office/powerpoint/2010/main" val="18273916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727841"/>
          </a:xfrm>
        </p:spPr>
        <p:txBody>
          <a:bodyPr/>
          <a:lstStyle/>
          <a:p>
            <a:r>
              <a:rPr lang="en-US" b="1" dirty="0"/>
              <a:t>NORS Training by NORC</a:t>
            </a:r>
          </a:p>
        </p:txBody>
      </p:sp>
      <p:sp>
        <p:nvSpPr>
          <p:cNvPr id="3" name="Content Placeholder 2"/>
          <p:cNvSpPr>
            <a:spLocks noGrp="1"/>
          </p:cNvSpPr>
          <p:nvPr>
            <p:ph idx="1"/>
          </p:nvPr>
        </p:nvSpPr>
        <p:spPr>
          <a:xfrm>
            <a:off x="609600" y="1421523"/>
            <a:ext cx="11277600" cy="5215759"/>
          </a:xfrm>
        </p:spPr>
        <p:txBody>
          <a:bodyPr/>
          <a:lstStyle/>
          <a:p>
            <a:r>
              <a:rPr lang="en-US" dirty="0"/>
              <a:t>Webinars will review the data elements with specific case examples to discuss. </a:t>
            </a:r>
            <a:r>
              <a:rPr lang="en-US" i="1" dirty="0"/>
              <a:t>Training modules will be released prior to each webinar. </a:t>
            </a:r>
          </a:p>
          <a:p>
            <a:pPr marL="0" indent="0">
              <a:buNone/>
            </a:pPr>
            <a:endParaRPr lang="en-US" sz="1400" dirty="0"/>
          </a:p>
          <a:p>
            <a:r>
              <a:rPr lang="en-US" dirty="0"/>
              <a:t>Register for one webinar you are registered for the entire series.</a:t>
            </a:r>
          </a:p>
          <a:p>
            <a:pPr marL="0" indent="0">
              <a:buNone/>
            </a:pPr>
            <a:endParaRPr lang="en-US" sz="1400" dirty="0"/>
          </a:p>
          <a:p>
            <a:r>
              <a:rPr lang="en-US" dirty="0"/>
              <a:t>NORS Webinars 2019 – 3:00 – 4:30 p.m. ET </a:t>
            </a:r>
          </a:p>
          <a:p>
            <a:pPr marL="0" indent="0">
              <a:buNone/>
            </a:pPr>
            <a:endParaRPr lang="en-US" sz="1400" dirty="0"/>
          </a:p>
          <a:p>
            <a:pPr lvl="1">
              <a:buFont typeface="Arial" panose="020B0604020202020204" pitchFamily="34" charset="0"/>
              <a:buChar char="•"/>
            </a:pPr>
            <a:r>
              <a:rPr lang="en-US" sz="2200" dirty="0"/>
              <a:t>Part I: Case, Complaint, Complainant, Information and Assistance – February 27</a:t>
            </a:r>
          </a:p>
          <a:p>
            <a:pPr lvl="1">
              <a:buFont typeface="Arial" panose="020B0604020202020204" pitchFamily="34" charset="0"/>
              <a:buChar char="•"/>
            </a:pPr>
            <a:r>
              <a:rPr lang="en-US" sz="2200" dirty="0"/>
              <a:t>Part II: Coding Complaints – March 19</a:t>
            </a:r>
          </a:p>
          <a:p>
            <a:pPr lvl="1">
              <a:buFont typeface="Arial" panose="020B0604020202020204" pitchFamily="34" charset="0"/>
              <a:buChar char="•"/>
            </a:pPr>
            <a:r>
              <a:rPr lang="en-US" sz="2200" dirty="0"/>
              <a:t>Part III: Closing the Case - April 30</a:t>
            </a:r>
          </a:p>
          <a:p>
            <a:pPr lvl="1">
              <a:buFont typeface="Arial" panose="020B0604020202020204" pitchFamily="34" charset="0"/>
              <a:buChar char="•"/>
            </a:pPr>
            <a:r>
              <a:rPr lang="en-US" sz="2200" dirty="0"/>
              <a:t>Part IV: Activities – May 29</a:t>
            </a:r>
          </a:p>
          <a:p>
            <a:pPr marL="0" indent="0">
              <a:buNone/>
            </a:pPr>
            <a:endParaRPr lang="en-US" baseline="30000" dirty="0"/>
          </a:p>
          <a:p>
            <a:pPr marL="457200" indent="-457200">
              <a:buFont typeface="+mj-lt"/>
              <a:buAutoNum type="arabicPeriod"/>
            </a:pPr>
            <a:endParaRPr lang="en-US" baseline="30000" dirty="0"/>
          </a:p>
          <a:p>
            <a:pPr marL="0" indent="0">
              <a:buNone/>
            </a:pPr>
            <a:endParaRPr lang="en-US" sz="1500" baseline="30000" dirty="0"/>
          </a:p>
          <a:p>
            <a:pPr marL="0" indent="0">
              <a:buNone/>
            </a:pPr>
            <a:r>
              <a:rPr lang="en-US" sz="1500" i="1" baseline="30000" dirty="0"/>
              <a:t>*image Shutterstock 184663112</a:t>
            </a:r>
          </a:p>
          <a:p>
            <a:pPr marL="457200" indent="-457200">
              <a:buFont typeface="+mj-lt"/>
              <a:buAutoNum type="arabicPeriod"/>
            </a:pPr>
            <a:endParaRPr lang="en-US" baseline="30000" dirty="0"/>
          </a:p>
          <a:p>
            <a:pPr marL="0" indent="0">
              <a:buNone/>
            </a:pPr>
            <a:endParaRPr lang="en-US" dirty="0"/>
          </a:p>
          <a:p>
            <a:pPr marL="0" indent="0">
              <a:buNone/>
            </a:pPr>
            <a:endParaRPr lang="en-US" dirty="0"/>
          </a:p>
          <a:p>
            <a:pPr marL="0" indent="0">
              <a:buNone/>
            </a:pPr>
            <a:endParaRPr lang="en-US" baseline="30000" dirty="0"/>
          </a:p>
          <a:p>
            <a:pPr marL="0" indent="0">
              <a:buNone/>
            </a:pPr>
            <a:endParaRPr lang="en-US" baseline="30000" dirty="0"/>
          </a:p>
          <a:p>
            <a:pPr marL="0" indent="0">
              <a:buNone/>
            </a:pPr>
            <a:endParaRPr lang="en-US" baseline="30000" dirty="0"/>
          </a:p>
        </p:txBody>
      </p:sp>
      <p:pic>
        <p:nvPicPr>
          <p:cNvPr id="7" name="Picture 6">
            <a:extLst>
              <a:ext uri="{FF2B5EF4-FFF2-40B4-BE49-F238E27FC236}">
                <a16:creationId xmlns:a16="http://schemas.microsoft.com/office/drawing/2014/main" id="{9649011E-B3AA-463B-B586-7D637521525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6417" t="11743" r="6952" b="19149"/>
          <a:stretch/>
        </p:blipFill>
        <p:spPr>
          <a:xfrm>
            <a:off x="8368122" y="4325368"/>
            <a:ext cx="3214278" cy="2222217"/>
          </a:xfrm>
          <a:prstGeom prst="rect">
            <a:avLst/>
          </a:prstGeom>
        </p:spPr>
      </p:pic>
    </p:spTree>
    <p:extLst>
      <p:ext uri="{BB962C8B-B14F-4D97-AF65-F5344CB8AC3E}">
        <p14:creationId xmlns:p14="http://schemas.microsoft.com/office/powerpoint/2010/main" val="12610279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a:t>Questions?</a:t>
            </a:r>
          </a:p>
        </p:txBody>
      </p:sp>
    </p:spTree>
    <p:extLst>
      <p:ext uri="{BB962C8B-B14F-4D97-AF65-F5344CB8AC3E}">
        <p14:creationId xmlns:p14="http://schemas.microsoft.com/office/powerpoint/2010/main" val="35921866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resources</a:t>
            </a:r>
          </a:p>
        </p:txBody>
      </p:sp>
    </p:spTree>
    <p:extLst>
      <p:ext uri="{BB962C8B-B14F-4D97-AF65-F5344CB8AC3E}">
        <p14:creationId xmlns:p14="http://schemas.microsoft.com/office/powerpoint/2010/main" val="36351808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09607-9E74-40FE-A3A1-F22B20922EED}"/>
              </a:ext>
            </a:extLst>
          </p:cNvPr>
          <p:cNvSpPr>
            <a:spLocks noGrp="1"/>
          </p:cNvSpPr>
          <p:nvPr>
            <p:ph type="title"/>
          </p:nvPr>
        </p:nvSpPr>
        <p:spPr>
          <a:xfrm>
            <a:off x="426720" y="396240"/>
            <a:ext cx="10972800" cy="990600"/>
          </a:xfrm>
        </p:spPr>
        <p:txBody>
          <a:bodyPr>
            <a:normAutofit fontScale="90000"/>
          </a:bodyPr>
          <a:lstStyle/>
          <a:p>
            <a:r>
              <a:rPr lang="en-US" b="1" dirty="0">
                <a:solidFill>
                  <a:schemeClr val="tx1"/>
                </a:solidFill>
              </a:rPr>
              <a:t>NORS Instructions, Training, and Materials</a:t>
            </a:r>
            <a:br>
              <a:rPr lang="en-US" dirty="0">
                <a:solidFill>
                  <a:schemeClr val="tx1"/>
                </a:solidFill>
              </a:rPr>
            </a:br>
            <a:r>
              <a:rPr lang="en-US" sz="3100" dirty="0">
                <a:solidFill>
                  <a:srgbClr val="0000CC"/>
                </a:solidFill>
                <a:hlinkClick r:id="rId3">
                  <a:extLst>
                    <a:ext uri="{A12FA001-AC4F-418D-AE19-62706E023703}">
                      <ahyp:hlinkClr xmlns:ahyp="http://schemas.microsoft.com/office/drawing/2018/hyperlinkcolor" val="tx"/>
                    </a:ext>
                  </a:extLst>
                </a:hlinkClick>
              </a:rPr>
              <a:t>https://ltcombudsman.org/omb_support/nors</a:t>
            </a:r>
            <a:r>
              <a:rPr lang="en-US" sz="3100" dirty="0">
                <a:solidFill>
                  <a:srgbClr val="0000CC"/>
                </a:solidFill>
              </a:rPr>
              <a:t>  </a:t>
            </a:r>
          </a:p>
        </p:txBody>
      </p:sp>
      <p:pic>
        <p:nvPicPr>
          <p:cNvPr id="4" name="Content Placeholder 3">
            <a:extLst>
              <a:ext uri="{FF2B5EF4-FFF2-40B4-BE49-F238E27FC236}">
                <a16:creationId xmlns:a16="http://schemas.microsoft.com/office/drawing/2014/main" id="{10151639-C9F4-4E4C-BD6A-928E16BD71FE}"/>
              </a:ext>
            </a:extLst>
          </p:cNvPr>
          <p:cNvPicPr>
            <a:picLocks noGrp="1" noChangeAspect="1"/>
          </p:cNvPicPr>
          <p:nvPr>
            <p:ph idx="1"/>
          </p:nvPr>
        </p:nvPicPr>
        <p:blipFill rotWithShape="1">
          <a:blip r:embed="rId4"/>
          <a:srcRect l="18315" t="9375" r="19321" b="8438"/>
          <a:stretch/>
        </p:blipFill>
        <p:spPr>
          <a:xfrm>
            <a:off x="2019300" y="1524000"/>
            <a:ext cx="8153400" cy="5135880"/>
          </a:xfrm>
          <a:prstGeom prst="rect">
            <a:avLst/>
          </a:prstGeom>
        </p:spPr>
      </p:pic>
    </p:spTree>
    <p:extLst>
      <p:ext uri="{BB962C8B-B14F-4D97-AF65-F5344CB8AC3E}">
        <p14:creationId xmlns:p14="http://schemas.microsoft.com/office/powerpoint/2010/main" val="36390969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276C1-33D0-4B60-AA40-7E4E15DDC1E0}"/>
              </a:ext>
            </a:extLst>
          </p:cNvPr>
          <p:cNvSpPr>
            <a:spLocks noGrp="1"/>
          </p:cNvSpPr>
          <p:nvPr>
            <p:ph type="title"/>
          </p:nvPr>
        </p:nvSpPr>
        <p:spPr>
          <a:xfrm>
            <a:off x="457200" y="609600"/>
            <a:ext cx="10972800" cy="762000"/>
          </a:xfrm>
        </p:spPr>
        <p:txBody>
          <a:bodyPr>
            <a:normAutofit fontScale="90000"/>
          </a:bodyPr>
          <a:lstStyle/>
          <a:p>
            <a:r>
              <a:rPr lang="en-US" sz="3600" b="1" dirty="0"/>
              <a:t>Revised NORS Data Collection</a:t>
            </a:r>
            <a:br>
              <a:rPr lang="en-US" sz="3600" b="1" dirty="0"/>
            </a:br>
            <a:r>
              <a:rPr lang="en-US" sz="2700" dirty="0">
                <a:hlinkClick r:id="rId3"/>
              </a:rPr>
              <a:t>https://ltcombudsman.org/omb_support/nors/revised-nors-data-collection</a:t>
            </a:r>
            <a:r>
              <a:rPr lang="en-US" sz="2700" dirty="0"/>
              <a:t> </a:t>
            </a:r>
            <a:br>
              <a:rPr lang="en-US" sz="3600" b="1" dirty="0"/>
            </a:br>
            <a:endParaRPr lang="en-US" sz="3600" b="1" dirty="0"/>
          </a:p>
        </p:txBody>
      </p:sp>
      <p:pic>
        <p:nvPicPr>
          <p:cNvPr id="10" name="Content Placeholder 9">
            <a:extLst>
              <a:ext uri="{FF2B5EF4-FFF2-40B4-BE49-F238E27FC236}">
                <a16:creationId xmlns:a16="http://schemas.microsoft.com/office/drawing/2014/main" id="{CDA1C490-CFD1-4FA8-B201-B35BA9CC0C68}"/>
              </a:ext>
            </a:extLst>
          </p:cNvPr>
          <p:cNvPicPr>
            <a:picLocks noGrp="1" noChangeAspect="1"/>
          </p:cNvPicPr>
          <p:nvPr>
            <p:ph idx="1"/>
          </p:nvPr>
        </p:nvPicPr>
        <p:blipFill rotWithShape="1">
          <a:blip r:embed="rId4"/>
          <a:srcRect l="17645" t="9374" r="19154" b="16563"/>
          <a:stretch/>
        </p:blipFill>
        <p:spPr>
          <a:xfrm>
            <a:off x="1926284" y="1371600"/>
            <a:ext cx="8339431" cy="5242560"/>
          </a:xfrm>
          <a:prstGeom prst="rect">
            <a:avLst/>
          </a:prstGeom>
        </p:spPr>
      </p:pic>
    </p:spTree>
    <p:extLst>
      <p:ext uri="{BB962C8B-B14F-4D97-AF65-F5344CB8AC3E}">
        <p14:creationId xmlns:p14="http://schemas.microsoft.com/office/powerpoint/2010/main" val="12036325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Contact Information</a:t>
            </a:r>
          </a:p>
        </p:txBody>
      </p:sp>
      <p:sp>
        <p:nvSpPr>
          <p:cNvPr id="3" name="Content Placeholder 2"/>
          <p:cNvSpPr>
            <a:spLocks noGrp="1"/>
          </p:cNvSpPr>
          <p:nvPr>
            <p:ph idx="1"/>
          </p:nvPr>
        </p:nvSpPr>
        <p:spPr/>
        <p:txBody>
          <a:bodyPr/>
          <a:lstStyle/>
          <a:p>
            <a:pPr marL="0" indent="0">
              <a:buNone/>
            </a:pPr>
            <a:r>
              <a:rPr lang="en-US" sz="2000" dirty="0"/>
              <a:t>Amity Overall Laib, NORC Director</a:t>
            </a:r>
          </a:p>
          <a:p>
            <a:pPr marL="0" indent="0">
              <a:buNone/>
            </a:pPr>
            <a:r>
              <a:rPr lang="en-US" sz="2000" dirty="0">
                <a:hlinkClick r:id="rId3"/>
              </a:rPr>
              <a:t>aoverallaib@theconsumervoice.org</a:t>
            </a:r>
            <a:endParaRPr lang="en-US" sz="2000" dirty="0"/>
          </a:p>
          <a:p>
            <a:pPr marL="0" indent="0">
              <a:buNone/>
            </a:pPr>
            <a:r>
              <a:rPr lang="en-US" sz="2000" dirty="0"/>
              <a:t>(202) 332 2275 ext. 207</a:t>
            </a:r>
          </a:p>
          <a:p>
            <a:pPr marL="0" indent="0">
              <a:buNone/>
            </a:pPr>
            <a:endParaRPr lang="en-US" sz="2000" dirty="0"/>
          </a:p>
          <a:p>
            <a:pPr marL="0" indent="0">
              <a:buNone/>
            </a:pPr>
            <a:r>
              <a:rPr lang="en-US" sz="2000" dirty="0"/>
              <a:t>Louise Ryan, Ombudsman Program Specialist, </a:t>
            </a:r>
            <a:r>
              <a:rPr lang="en-US" sz="2000" dirty="0">
                <a:solidFill>
                  <a:srgbClr val="0000CC"/>
                </a:solidFill>
              </a:rPr>
              <a:t>AoA/ACL</a:t>
            </a:r>
          </a:p>
          <a:p>
            <a:pPr marL="0" indent="0">
              <a:buNone/>
            </a:pPr>
            <a:r>
              <a:rPr lang="en-US" sz="2000" dirty="0">
                <a:hlinkClick r:id="rId4"/>
              </a:rPr>
              <a:t>louise.ryan@acl.hhs.gov</a:t>
            </a:r>
            <a:endParaRPr lang="en-US" sz="2000" dirty="0"/>
          </a:p>
          <a:p>
            <a:pPr marL="0" indent="0">
              <a:buNone/>
            </a:pPr>
            <a:r>
              <a:rPr lang="en-US" sz="2000" dirty="0"/>
              <a:t>206-615-2514</a:t>
            </a:r>
          </a:p>
          <a:p>
            <a:pPr marL="0" indent="0">
              <a:buNone/>
            </a:pPr>
            <a:endParaRPr lang="en-US" sz="2000" dirty="0"/>
          </a:p>
          <a:p>
            <a:pPr marL="0" indent="0">
              <a:buNone/>
            </a:pPr>
            <a:r>
              <a:rPr lang="en-US" sz="2000" dirty="0"/>
              <a:t>Maria Greene</a:t>
            </a:r>
          </a:p>
          <a:p>
            <a:pPr marL="0" indent="0">
              <a:buNone/>
            </a:pPr>
            <a:r>
              <a:rPr lang="en-US" sz="2000" dirty="0"/>
              <a:t>NORC Consultant</a:t>
            </a:r>
          </a:p>
          <a:p>
            <a:pPr marL="0" indent="0">
              <a:buNone/>
            </a:pPr>
            <a:r>
              <a:rPr lang="en-US" sz="2000" dirty="0">
                <a:hlinkClick r:id="rId5"/>
              </a:rPr>
              <a:t>margreene@outlook.com</a:t>
            </a:r>
            <a:endParaRPr lang="en-US" sz="2000" dirty="0"/>
          </a:p>
          <a:p>
            <a:pPr marL="0" indent="0">
              <a:buNone/>
            </a:pPr>
            <a:r>
              <a:rPr lang="en-US" sz="2000" dirty="0"/>
              <a:t>(770) 668 6366</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209973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descr="NORClogo"/>
          <p:cNvPicPr>
            <a:picLocks noChangeAspect="1" noChangeArrowheads="1"/>
          </p:cNvPicPr>
          <p:nvPr/>
        </p:nvPicPr>
        <p:blipFill>
          <a:blip r:embed="rId3" cstate="print"/>
          <a:srcRect/>
          <a:stretch>
            <a:fillRect/>
          </a:stretch>
        </p:blipFill>
        <p:spPr bwMode="auto">
          <a:xfrm>
            <a:off x="1752600" y="428627"/>
            <a:ext cx="8686800" cy="1400175"/>
          </a:xfrm>
          <a:prstGeom prst="rect">
            <a:avLst/>
          </a:prstGeom>
          <a:noFill/>
          <a:ln w="9525">
            <a:noFill/>
            <a:miter lim="800000"/>
            <a:headEnd/>
            <a:tailEnd/>
          </a:ln>
        </p:spPr>
      </p:pic>
      <p:sp>
        <p:nvSpPr>
          <p:cNvPr id="58370" name="TextBox 3"/>
          <p:cNvSpPr txBox="1">
            <a:spLocks noChangeArrowheads="1"/>
          </p:cNvSpPr>
          <p:nvPr/>
        </p:nvSpPr>
        <p:spPr bwMode="auto">
          <a:xfrm>
            <a:off x="585926" y="1828801"/>
            <a:ext cx="10972800" cy="4678204"/>
          </a:xfrm>
          <a:prstGeom prst="rect">
            <a:avLst/>
          </a:prstGeom>
          <a:noFill/>
          <a:ln w="9525">
            <a:noFill/>
            <a:miter lim="800000"/>
            <a:headEnd/>
            <a:tailEnd/>
          </a:ln>
        </p:spPr>
        <p:txBody>
          <a:bodyPr wrap="square">
            <a:prstTxWarp prst="textNoShape">
              <a:avLst/>
            </a:prstTxWarp>
            <a:spAutoFit/>
          </a:bodyPr>
          <a:lstStyle/>
          <a:p>
            <a:pPr algn="ctr" fontAlgn="base">
              <a:spcBef>
                <a:spcPct val="0"/>
              </a:spcBef>
              <a:spcAft>
                <a:spcPct val="0"/>
              </a:spcAft>
            </a:pPr>
            <a:endParaRPr lang="en-US" sz="2200" b="1" dirty="0">
              <a:solidFill>
                <a:srgbClr val="002060"/>
              </a:solidFill>
              <a:latin typeface="Arial" pitchFamily="127" charset="0"/>
              <a:ea typeface="ＭＳ Ｐゴシック" pitchFamily="127" charset="-128"/>
            </a:endParaRPr>
          </a:p>
          <a:p>
            <a:pPr algn="ctr" fontAlgn="base">
              <a:spcBef>
                <a:spcPct val="0"/>
              </a:spcBef>
              <a:spcAft>
                <a:spcPct val="0"/>
              </a:spcAft>
            </a:pPr>
            <a:endParaRPr lang="en-US" sz="2200" b="1" dirty="0">
              <a:solidFill>
                <a:srgbClr val="002060"/>
              </a:solidFill>
              <a:latin typeface="Arial" pitchFamily="127" charset="0"/>
              <a:ea typeface="ＭＳ Ｐゴシック" pitchFamily="127" charset="-128"/>
            </a:endParaRPr>
          </a:p>
          <a:p>
            <a:pPr algn="ctr" fontAlgn="base">
              <a:spcBef>
                <a:spcPct val="0"/>
              </a:spcBef>
              <a:spcAft>
                <a:spcPct val="0"/>
              </a:spcAft>
            </a:pPr>
            <a:endParaRPr lang="en-US" sz="2200" b="1" dirty="0">
              <a:solidFill>
                <a:srgbClr val="002060"/>
              </a:solidFill>
              <a:latin typeface="Arial" pitchFamily="127" charset="0"/>
              <a:ea typeface="ＭＳ Ｐゴシック" pitchFamily="127" charset="-128"/>
            </a:endParaRPr>
          </a:p>
          <a:p>
            <a:pPr algn="ctr" fontAlgn="base">
              <a:spcBef>
                <a:spcPct val="0"/>
              </a:spcBef>
              <a:spcAft>
                <a:spcPct val="0"/>
              </a:spcAft>
            </a:pPr>
            <a:r>
              <a:rPr lang="en-US" sz="2800" b="1" dirty="0">
                <a:solidFill>
                  <a:srgbClr val="002060"/>
                </a:solidFill>
                <a:latin typeface="Arial" pitchFamily="127" charset="0"/>
                <a:ea typeface="ＭＳ Ｐゴシック" pitchFamily="127" charset="-128"/>
              </a:rPr>
              <a:t>The National Long-Term Care </a:t>
            </a:r>
          </a:p>
          <a:p>
            <a:pPr algn="ctr" fontAlgn="base">
              <a:spcBef>
                <a:spcPct val="0"/>
              </a:spcBef>
              <a:spcAft>
                <a:spcPct val="0"/>
              </a:spcAft>
            </a:pPr>
            <a:r>
              <a:rPr lang="en-US" sz="2800" b="1" dirty="0">
                <a:solidFill>
                  <a:srgbClr val="002060"/>
                </a:solidFill>
                <a:latin typeface="Arial" pitchFamily="127" charset="0"/>
                <a:ea typeface="ＭＳ Ｐゴシック" pitchFamily="127" charset="-128"/>
              </a:rPr>
              <a:t>Ombudsman Resource Center (NORC)</a:t>
            </a:r>
          </a:p>
          <a:p>
            <a:pPr algn="ctr" fontAlgn="base">
              <a:spcBef>
                <a:spcPct val="0"/>
              </a:spcBef>
              <a:spcAft>
                <a:spcPct val="0"/>
              </a:spcAft>
            </a:pPr>
            <a:r>
              <a:rPr lang="en-US" sz="2000" dirty="0">
                <a:solidFill>
                  <a:srgbClr val="002060"/>
                </a:solidFill>
                <a:latin typeface="Arial" pitchFamily="127" charset="0"/>
                <a:ea typeface="ＭＳ Ｐゴシック" pitchFamily="127" charset="-128"/>
                <a:hlinkClick r:id="rId4"/>
              </a:rPr>
              <a:t>www.ltcombudsman.org</a:t>
            </a:r>
            <a:endParaRPr lang="en-US" sz="2000" dirty="0">
              <a:solidFill>
                <a:srgbClr val="002060"/>
              </a:solidFill>
              <a:latin typeface="Arial" pitchFamily="127" charset="0"/>
              <a:ea typeface="ＭＳ Ｐゴシック" pitchFamily="127" charset="-128"/>
            </a:endParaRPr>
          </a:p>
          <a:p>
            <a:pPr algn="ctr" fontAlgn="base">
              <a:spcBef>
                <a:spcPct val="0"/>
              </a:spcBef>
              <a:spcAft>
                <a:spcPct val="0"/>
              </a:spcAft>
            </a:pPr>
            <a:endParaRPr lang="en-US" sz="2000" dirty="0">
              <a:solidFill>
                <a:srgbClr val="002060"/>
              </a:solidFill>
              <a:latin typeface="Arial" pitchFamily="127" charset="0"/>
              <a:ea typeface="ＭＳ Ｐゴシック" pitchFamily="127" charset="-128"/>
            </a:endParaRPr>
          </a:p>
          <a:p>
            <a:pPr algn="ctr" fontAlgn="base">
              <a:spcBef>
                <a:spcPct val="0"/>
              </a:spcBef>
              <a:spcAft>
                <a:spcPct val="0"/>
              </a:spcAft>
            </a:pPr>
            <a:endParaRPr lang="en-US" sz="2000" dirty="0">
              <a:solidFill>
                <a:srgbClr val="002060"/>
              </a:solidFill>
              <a:latin typeface="Arial" pitchFamily="127" charset="0"/>
              <a:ea typeface="ＭＳ Ｐゴシック" pitchFamily="127" charset="-128"/>
            </a:endParaRPr>
          </a:p>
          <a:p>
            <a:pPr algn="ctr" fontAlgn="base">
              <a:spcBef>
                <a:spcPct val="0"/>
              </a:spcBef>
              <a:spcAft>
                <a:spcPct val="0"/>
              </a:spcAft>
            </a:pPr>
            <a:endParaRPr lang="en-US" sz="2000" dirty="0">
              <a:solidFill>
                <a:srgbClr val="002060"/>
              </a:solidFill>
              <a:latin typeface="Arial" pitchFamily="127" charset="0"/>
              <a:ea typeface="ＭＳ Ｐゴシック" pitchFamily="127" charset="-128"/>
            </a:endParaRPr>
          </a:p>
          <a:p>
            <a:pPr algn="ctr" fontAlgn="base">
              <a:spcBef>
                <a:spcPct val="0"/>
              </a:spcBef>
              <a:spcAft>
                <a:spcPct val="0"/>
              </a:spcAft>
            </a:pPr>
            <a:endParaRPr lang="en-US" sz="2000" dirty="0">
              <a:solidFill>
                <a:srgbClr val="002060"/>
              </a:solidFill>
              <a:latin typeface="Arial" pitchFamily="127" charset="0"/>
              <a:ea typeface="ＭＳ Ｐゴシック" pitchFamily="127" charset="-128"/>
            </a:endParaRPr>
          </a:p>
          <a:p>
            <a:pPr algn="ctr" fontAlgn="base">
              <a:spcBef>
                <a:spcPct val="0"/>
              </a:spcBef>
              <a:spcAft>
                <a:spcPct val="0"/>
              </a:spcAft>
            </a:pPr>
            <a:endParaRPr lang="en-US" sz="2000" dirty="0">
              <a:solidFill>
                <a:srgbClr val="002060"/>
              </a:solidFill>
              <a:latin typeface="Arial" pitchFamily="127" charset="0"/>
              <a:ea typeface="ＭＳ Ｐゴシック" pitchFamily="127" charset="-128"/>
            </a:endParaRPr>
          </a:p>
          <a:p>
            <a:pPr algn="ctr" fontAlgn="base">
              <a:spcBef>
                <a:spcPct val="0"/>
              </a:spcBef>
              <a:spcAft>
                <a:spcPct val="0"/>
              </a:spcAft>
            </a:pPr>
            <a:r>
              <a:rPr lang="en-US" sz="1400" i="1" dirty="0">
                <a:solidFill>
                  <a:srgbClr val="002060"/>
                </a:solidFill>
                <a:latin typeface="Arial" pitchFamily="127" charset="0"/>
                <a:ea typeface="ＭＳ Ｐゴシック" pitchFamily="127" charset="-128"/>
              </a:rPr>
              <a:t>This project was supported, in part, by grant number </a:t>
            </a:r>
            <a:r>
              <a:rPr lang="en-US" sz="1400" i="1" dirty="0"/>
              <a:t>90OMRC0001-01-00</a:t>
            </a:r>
            <a:r>
              <a:rPr lang="en-US" sz="1400" i="1" dirty="0">
                <a:solidFill>
                  <a:srgbClr val="002060"/>
                </a:solidFill>
                <a:latin typeface="Arial" pitchFamily="127" charset="0"/>
                <a:ea typeface="ＭＳ Ｐゴシック" pitchFamily="127" charset="-128"/>
              </a:rPr>
              <a:t>,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a:t>
            </a:r>
          </a:p>
        </p:txBody>
      </p:sp>
    </p:spTree>
    <p:extLst>
      <p:ext uri="{BB962C8B-B14F-4D97-AF65-F5344CB8AC3E}">
        <p14:creationId xmlns:p14="http://schemas.microsoft.com/office/powerpoint/2010/main" val="3439501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Older </a:t>
            </a:r>
            <a:r>
              <a:rPr lang="en-US" b="1" dirty="0">
                <a:solidFill>
                  <a:schemeClr val="tx1"/>
                </a:solidFill>
              </a:rPr>
              <a:t>Americans</a:t>
            </a:r>
            <a:r>
              <a:rPr lang="en-US" b="1" dirty="0">
                <a:solidFill>
                  <a:srgbClr val="0000CC"/>
                </a:solidFill>
              </a:rPr>
              <a:t> </a:t>
            </a:r>
            <a:r>
              <a:rPr lang="en-US" b="1" dirty="0"/>
              <a:t>Act Requirements</a:t>
            </a:r>
            <a:r>
              <a:rPr lang="en-US" b="1" dirty="0">
                <a:solidFill>
                  <a:schemeClr val="tx1"/>
                </a:solidFill>
              </a:rPr>
              <a:t>*</a:t>
            </a:r>
          </a:p>
        </p:txBody>
      </p:sp>
      <p:sp>
        <p:nvSpPr>
          <p:cNvPr id="3" name="Content Placeholder 2"/>
          <p:cNvSpPr>
            <a:spLocks noGrp="1"/>
          </p:cNvSpPr>
          <p:nvPr>
            <p:ph idx="1"/>
          </p:nvPr>
        </p:nvSpPr>
        <p:spPr/>
        <p:txBody>
          <a:bodyPr/>
          <a:lstStyle/>
          <a:p>
            <a:pPr marL="0" indent="0">
              <a:buNone/>
            </a:pPr>
            <a:r>
              <a:rPr lang="en-US" dirty="0"/>
              <a:t>The State agency shall establish a statewide uniform reporting system to –  </a:t>
            </a:r>
          </a:p>
          <a:p>
            <a:pPr marL="0" indent="0">
              <a:buNone/>
            </a:pPr>
            <a:endParaRPr lang="en-US" dirty="0"/>
          </a:p>
          <a:p>
            <a:pPr fontAlgn="auto">
              <a:spcBef>
                <a:spcPts val="0"/>
              </a:spcBef>
              <a:spcAft>
                <a:spcPts val="0"/>
              </a:spcAft>
              <a:defRPr/>
            </a:pPr>
            <a:r>
              <a:rPr lang="en-US" dirty="0"/>
              <a:t>collect and analyze data relating to complaints and conditions in long-term care facilities and to residents for the purpose of identifying and resolving significant problems; and</a:t>
            </a:r>
          </a:p>
          <a:p>
            <a:pPr marL="0" indent="0" defTabSz="914400" eaLnBrk="1" fontAlgn="auto" hangingPunct="1">
              <a:spcBef>
                <a:spcPts val="0"/>
              </a:spcBef>
              <a:spcAft>
                <a:spcPts val="0"/>
              </a:spcAft>
              <a:buNone/>
              <a:defRPr/>
            </a:pPr>
            <a:endParaRPr lang="en-US" dirty="0">
              <a:solidFill>
                <a:prstClr val="black"/>
              </a:solidFill>
            </a:endParaRPr>
          </a:p>
          <a:p>
            <a:pPr fontAlgn="auto">
              <a:spcBef>
                <a:spcPts val="0"/>
              </a:spcBef>
              <a:spcAft>
                <a:spcPts val="0"/>
              </a:spcAft>
              <a:defRPr/>
            </a:pPr>
            <a:r>
              <a:rPr lang="en-US" dirty="0"/>
              <a:t>submit the data, on a regular basis, to— (A) the agency of the State responsible for licensing or certifying long-term care facilities in the State; (B) other State and Federal entities that the Ombudsman determines to be appropriate; (C) the Assistant Secretary; and (D) the National Ombudsman Resource Center established in section 202(a)(21).</a:t>
            </a:r>
          </a:p>
          <a:p>
            <a:pPr fontAlgn="auto">
              <a:spcBef>
                <a:spcPts val="0"/>
              </a:spcBef>
              <a:spcAft>
                <a:spcPts val="0"/>
              </a:spcAft>
              <a:defRPr/>
            </a:pPr>
            <a:endParaRPr lang="en-US" dirty="0">
              <a:solidFill>
                <a:prstClr val="black"/>
              </a:solidFill>
            </a:endParaRPr>
          </a:p>
          <a:p>
            <a:pPr marL="0" indent="0" fontAlgn="auto">
              <a:spcBef>
                <a:spcPts val="0"/>
              </a:spcBef>
              <a:spcAft>
                <a:spcPts val="0"/>
              </a:spcAft>
              <a:buNone/>
              <a:defRPr/>
            </a:pPr>
            <a:r>
              <a:rPr lang="en-US" sz="1400" i="1" dirty="0"/>
              <a:t>*OAA Section 712 (c) Reporting System</a:t>
            </a:r>
          </a:p>
          <a:p>
            <a:pPr marL="0" indent="0" defTabSz="914400" eaLnBrk="1" fontAlgn="auto" hangingPunct="1">
              <a:spcBef>
                <a:spcPts val="0"/>
              </a:spcBef>
              <a:spcAft>
                <a:spcPts val="0"/>
              </a:spcAft>
              <a:buFont typeface="Arial" charset="0"/>
              <a:buNone/>
              <a:defRPr/>
            </a:pPr>
            <a:r>
              <a:rPr lang="en-US" sz="2800" dirty="0">
                <a:solidFill>
                  <a:prstClr val="black"/>
                </a:solidFill>
              </a:rPr>
              <a:t> </a:t>
            </a:r>
          </a:p>
          <a:p>
            <a:pPr marL="0" indent="0">
              <a:buNone/>
            </a:pPr>
            <a:endParaRPr lang="en-US" dirty="0"/>
          </a:p>
        </p:txBody>
      </p:sp>
    </p:spTree>
    <p:extLst>
      <p:ext uri="{BB962C8B-B14F-4D97-AF65-F5344CB8AC3E}">
        <p14:creationId xmlns:p14="http://schemas.microsoft.com/office/powerpoint/2010/main" val="452490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29AB8-775F-49B6-986B-1F6C0EC16028}"/>
              </a:ext>
            </a:extLst>
          </p:cNvPr>
          <p:cNvSpPr>
            <a:spLocks noGrp="1"/>
          </p:cNvSpPr>
          <p:nvPr>
            <p:ph type="title"/>
          </p:nvPr>
        </p:nvSpPr>
        <p:spPr/>
        <p:txBody>
          <a:bodyPr>
            <a:normAutofit fontScale="90000"/>
          </a:bodyPr>
          <a:lstStyle/>
          <a:p>
            <a:r>
              <a:rPr lang="en-US" altLang="en-US" b="1" dirty="0"/>
              <a:t>National Ombudsman Reporting System (NORS) </a:t>
            </a:r>
            <a:endParaRPr lang="en-US" dirty="0"/>
          </a:p>
        </p:txBody>
      </p:sp>
      <p:sp>
        <p:nvSpPr>
          <p:cNvPr id="3" name="Content Placeholder 2">
            <a:extLst>
              <a:ext uri="{FF2B5EF4-FFF2-40B4-BE49-F238E27FC236}">
                <a16:creationId xmlns:a16="http://schemas.microsoft.com/office/drawing/2014/main" id="{355F38A2-4CA2-4CF3-9745-129BD8737962}"/>
              </a:ext>
            </a:extLst>
          </p:cNvPr>
          <p:cNvSpPr>
            <a:spLocks noGrp="1"/>
          </p:cNvSpPr>
          <p:nvPr>
            <p:ph sz="half" idx="1"/>
          </p:nvPr>
        </p:nvSpPr>
        <p:spPr/>
        <p:txBody>
          <a:bodyPr/>
          <a:lstStyle/>
          <a:p>
            <a:pPr eaLnBrk="1" hangingPunct="1"/>
            <a:r>
              <a:rPr lang="en-US" altLang="en-US" dirty="0">
                <a:solidFill>
                  <a:srgbClr val="002060"/>
                </a:solidFill>
              </a:rPr>
              <a:t>Data elements that LTC Ombudsmen are required to collect Sec 712(h) (1)-(3)(b)</a:t>
            </a:r>
          </a:p>
          <a:p>
            <a:pPr eaLnBrk="1" hangingPunct="1"/>
            <a:r>
              <a:rPr lang="en-US" altLang="en-US" dirty="0">
                <a:solidFill>
                  <a:srgbClr val="002060"/>
                </a:solidFill>
              </a:rPr>
              <a:t>Cases, Complaints</a:t>
            </a:r>
          </a:p>
          <a:p>
            <a:pPr eaLnBrk="1" hangingPunct="1"/>
            <a:r>
              <a:rPr lang="en-US" altLang="en-US" dirty="0">
                <a:solidFill>
                  <a:srgbClr val="002060"/>
                </a:solidFill>
              </a:rPr>
              <a:t>Types of Complaints and outcome (resolution)</a:t>
            </a:r>
          </a:p>
          <a:p>
            <a:pPr eaLnBrk="1" hangingPunct="1"/>
            <a:r>
              <a:rPr lang="en-US" altLang="en-US" dirty="0">
                <a:solidFill>
                  <a:srgbClr val="002060"/>
                </a:solidFill>
              </a:rPr>
              <a:t>Consultation</a:t>
            </a:r>
          </a:p>
          <a:p>
            <a:pPr eaLnBrk="1" hangingPunct="1"/>
            <a:r>
              <a:rPr lang="en-US" altLang="en-US" dirty="0">
                <a:solidFill>
                  <a:srgbClr val="002060"/>
                </a:solidFill>
                <a:ea typeface="Century Gothic" panose="020B0502020202020204" pitchFamily="34" charset="0"/>
                <a:cs typeface="Century Gothic" panose="020B0502020202020204" pitchFamily="34" charset="0"/>
              </a:rPr>
              <a:t>Funds Expended and sources</a:t>
            </a:r>
          </a:p>
          <a:p>
            <a:endParaRPr lang="en-US" dirty="0"/>
          </a:p>
        </p:txBody>
      </p:sp>
      <p:sp>
        <p:nvSpPr>
          <p:cNvPr id="4" name="Content Placeholder 3">
            <a:extLst>
              <a:ext uri="{FF2B5EF4-FFF2-40B4-BE49-F238E27FC236}">
                <a16:creationId xmlns:a16="http://schemas.microsoft.com/office/drawing/2014/main" id="{B32B3C80-D817-49A9-904C-A24E2122AF19}"/>
              </a:ext>
            </a:extLst>
          </p:cNvPr>
          <p:cNvSpPr>
            <a:spLocks noGrp="1"/>
          </p:cNvSpPr>
          <p:nvPr>
            <p:ph sz="half" idx="2"/>
          </p:nvPr>
        </p:nvSpPr>
        <p:spPr/>
        <p:txBody>
          <a:bodyPr/>
          <a:lstStyle/>
          <a:p>
            <a:r>
              <a:rPr lang="en-US" altLang="en-US" dirty="0"/>
              <a:t>Staff FTE</a:t>
            </a:r>
          </a:p>
          <a:p>
            <a:r>
              <a:rPr lang="en-US" altLang="en-US" dirty="0"/>
              <a:t>Numbers of Volunteers and hours</a:t>
            </a:r>
          </a:p>
          <a:p>
            <a:r>
              <a:rPr lang="en-US" altLang="en-US" dirty="0"/>
              <a:t>Activities: Training, non-complaint visits, resident and family councils</a:t>
            </a:r>
          </a:p>
          <a:p>
            <a:r>
              <a:rPr lang="en-US" altLang="en-US" dirty="0"/>
              <a:t>Systems issues &amp; Legal (narrative)</a:t>
            </a:r>
          </a:p>
          <a:p>
            <a:pPr marL="0" indent="0">
              <a:buNone/>
            </a:pPr>
            <a:endParaRPr lang="en-US" dirty="0"/>
          </a:p>
        </p:txBody>
      </p:sp>
    </p:spTree>
    <p:extLst>
      <p:ext uri="{BB962C8B-B14F-4D97-AF65-F5344CB8AC3E}">
        <p14:creationId xmlns:p14="http://schemas.microsoft.com/office/powerpoint/2010/main" val="2310135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Changing?</a:t>
            </a:r>
          </a:p>
        </p:txBody>
      </p:sp>
      <p:sp>
        <p:nvSpPr>
          <p:cNvPr id="3" name="Content Placeholder 2"/>
          <p:cNvSpPr>
            <a:spLocks noGrp="1"/>
          </p:cNvSpPr>
          <p:nvPr>
            <p:ph idx="1"/>
          </p:nvPr>
        </p:nvSpPr>
        <p:spPr/>
        <p:txBody>
          <a:bodyPr/>
          <a:lstStyle/>
          <a:p>
            <a:pPr marL="457200" indent="-457200">
              <a:buFont typeface="+mj-lt"/>
              <a:buAutoNum type="arabicPeriod"/>
            </a:pPr>
            <a:endParaRPr lang="en-US" sz="2800" b="1" dirty="0"/>
          </a:p>
          <a:p>
            <a:pPr marL="457200" indent="-457200">
              <a:buFont typeface="+mj-lt"/>
              <a:buAutoNum type="arabicPeriod"/>
            </a:pPr>
            <a:r>
              <a:rPr lang="en-US" sz="2800" dirty="0"/>
              <a:t>The data collection, NORS, is changing. </a:t>
            </a:r>
            <a:r>
              <a:rPr lang="en-US" sz="2800" b="1" dirty="0"/>
              <a:t>NORS is not going away – it’s just been revised!</a:t>
            </a:r>
          </a:p>
          <a:p>
            <a:pPr marL="457200" indent="-457200">
              <a:buFont typeface="+mj-lt"/>
              <a:buAutoNum type="arabicPeriod"/>
            </a:pPr>
            <a:endParaRPr lang="en-US" sz="2800" dirty="0"/>
          </a:p>
          <a:p>
            <a:pPr marL="457200" indent="-457200">
              <a:buFont typeface="+mj-lt"/>
              <a:buAutoNum type="arabicPeriod"/>
            </a:pPr>
            <a:r>
              <a:rPr lang="en-US" sz="2800" dirty="0"/>
              <a:t>The data reporting tool (software) that state Ombudsmen use to report their NORS data is changing and with that comes specific technology requirements in order to complete the report. </a:t>
            </a:r>
          </a:p>
        </p:txBody>
      </p:sp>
    </p:spTree>
    <p:extLst>
      <p:ext uri="{BB962C8B-B14F-4D97-AF65-F5344CB8AC3E}">
        <p14:creationId xmlns:p14="http://schemas.microsoft.com/office/powerpoint/2010/main" val="3185441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Why Revise NORS?</a:t>
            </a:r>
          </a:p>
        </p:txBody>
      </p:sp>
      <p:sp>
        <p:nvSpPr>
          <p:cNvPr id="3" name="Content Placeholder 2"/>
          <p:cNvSpPr>
            <a:spLocks noGrp="1"/>
          </p:cNvSpPr>
          <p:nvPr>
            <p:ph idx="1"/>
          </p:nvPr>
        </p:nvSpPr>
        <p:spPr/>
        <p:txBody>
          <a:bodyPr>
            <a:normAutofit/>
          </a:bodyPr>
          <a:lstStyle/>
          <a:p>
            <a:pPr marL="0" indent="0">
              <a:buNone/>
            </a:pPr>
            <a:r>
              <a:rPr lang="en-US" sz="3400" dirty="0"/>
              <a:t>To address past criticisms* regarding inconsistencies across states and implement recommendations to:</a:t>
            </a:r>
          </a:p>
          <a:p>
            <a:pPr marL="0" indent="0">
              <a:buNone/>
            </a:pPr>
            <a:endParaRPr lang="en-US" sz="1500" dirty="0"/>
          </a:p>
          <a:p>
            <a:pPr lvl="1"/>
            <a:r>
              <a:rPr lang="en-US" sz="2600" dirty="0"/>
              <a:t>increase reliability and accuracy of the data,</a:t>
            </a:r>
          </a:p>
          <a:p>
            <a:pPr lvl="1"/>
            <a:r>
              <a:rPr lang="en-US" altLang="en-US" sz="2600" dirty="0"/>
              <a:t>simplify codes and number of data elements,</a:t>
            </a:r>
          </a:p>
          <a:p>
            <a:pPr lvl="1"/>
            <a:r>
              <a:rPr lang="en-US" altLang="en-US" sz="2600" dirty="0"/>
              <a:t>streamline reporting by states and </a:t>
            </a:r>
          </a:p>
          <a:p>
            <a:pPr lvl="1"/>
            <a:r>
              <a:rPr lang="en-US" altLang="en-US" sz="2600" dirty="0"/>
              <a:t>reduce manual entry  to avoid errors in complaint and activity data.</a:t>
            </a:r>
          </a:p>
          <a:p>
            <a:pPr marL="0" indent="0">
              <a:buNone/>
            </a:pPr>
            <a:endParaRPr lang="en-US" sz="3200" dirty="0"/>
          </a:p>
          <a:p>
            <a:pPr marL="0" indent="0">
              <a:buNone/>
            </a:pPr>
            <a:endParaRPr lang="en-US" sz="3200" dirty="0"/>
          </a:p>
          <a:p>
            <a:pPr marL="0" indent="0">
              <a:buNone/>
            </a:pPr>
            <a:r>
              <a:rPr lang="en-US" sz="1200" i="1" dirty="0"/>
              <a:t>*Assistant Secretary for Planning &amp; Evaluation, Office of Inspector General, State Ombudsman Stakeholder’s via the “Bader Report,”  National Association of State Ombudsmen and National Association of Local LTC Ombudsmen. </a:t>
            </a:r>
          </a:p>
          <a:p>
            <a:pPr marL="0" indent="0">
              <a:buNone/>
            </a:pPr>
            <a:endParaRPr lang="en-US" sz="1000" dirty="0"/>
          </a:p>
        </p:txBody>
      </p:sp>
    </p:spTree>
    <p:extLst>
      <p:ext uri="{BB962C8B-B14F-4D97-AF65-F5344CB8AC3E}">
        <p14:creationId xmlns:p14="http://schemas.microsoft.com/office/powerpoint/2010/main" val="446397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533400"/>
            <a:ext cx="10972800" cy="990600"/>
          </a:xfrm>
        </p:spPr>
        <p:txBody>
          <a:bodyPr>
            <a:noAutofit/>
          </a:bodyPr>
          <a:lstStyle/>
          <a:p>
            <a:pPr lvl="1" defTabSz="457200" rtl="0">
              <a:spcBef>
                <a:spcPct val="0"/>
              </a:spcBef>
            </a:pPr>
            <a:r>
              <a:rPr lang="en-US" b="1" dirty="0">
                <a:solidFill>
                  <a:schemeClr val="tx2"/>
                </a:solidFill>
                <a:latin typeface="+mn-lt"/>
              </a:rPr>
              <a:t>Revised NORS Goals</a:t>
            </a:r>
            <a:br>
              <a:rPr lang="en-US" sz="3600" dirty="0">
                <a:solidFill>
                  <a:schemeClr val="tx2"/>
                </a:solidFill>
                <a:latin typeface="+mn-lt"/>
              </a:rPr>
            </a:br>
            <a:endParaRPr lang="en-US" sz="2800" dirty="0">
              <a:solidFill>
                <a:srgbClr val="0070C0"/>
              </a:solidFill>
              <a:latin typeface="+mj-lt"/>
            </a:endParaRPr>
          </a:p>
        </p:txBody>
      </p:sp>
      <p:sp>
        <p:nvSpPr>
          <p:cNvPr id="3" name="Content Placeholder 2"/>
          <p:cNvSpPr>
            <a:spLocks noGrp="1"/>
          </p:cNvSpPr>
          <p:nvPr>
            <p:ph idx="1"/>
          </p:nvPr>
        </p:nvSpPr>
        <p:spPr>
          <a:xfrm>
            <a:off x="609600" y="1636295"/>
            <a:ext cx="10972800" cy="4840705"/>
          </a:xfrm>
        </p:spPr>
        <p:txBody>
          <a:bodyPr>
            <a:normAutofit/>
          </a:bodyPr>
          <a:lstStyle/>
          <a:p>
            <a:pPr marL="0" indent="0">
              <a:buNone/>
            </a:pPr>
            <a:r>
              <a:rPr lang="en-US" altLang="en-US" sz="3400" dirty="0"/>
              <a:t>Enhance ACL’s ability to understand and report on:</a:t>
            </a:r>
          </a:p>
          <a:p>
            <a:pPr marL="0" indent="0">
              <a:buNone/>
            </a:pPr>
            <a:endParaRPr lang="en-US" altLang="en-US" sz="1500" dirty="0"/>
          </a:p>
          <a:p>
            <a:pPr lvl="1"/>
            <a:r>
              <a:rPr lang="en-US" altLang="en-US" sz="3200" dirty="0"/>
              <a:t>LTCO program operations, </a:t>
            </a:r>
          </a:p>
          <a:p>
            <a:pPr lvl="1"/>
            <a:endParaRPr lang="en-US" altLang="en-US" sz="1500" dirty="0"/>
          </a:p>
          <a:p>
            <a:pPr lvl="1"/>
            <a:r>
              <a:rPr lang="en-US" altLang="en-US" sz="3200" dirty="0"/>
              <a:t>experience of long-term care facility residents, and</a:t>
            </a:r>
          </a:p>
          <a:p>
            <a:pPr marL="274637" lvl="1" indent="0">
              <a:buNone/>
            </a:pPr>
            <a:endParaRPr lang="en-US" altLang="en-US" sz="1500" dirty="0"/>
          </a:p>
          <a:p>
            <a:pPr lvl="1"/>
            <a:r>
              <a:rPr lang="en-US" altLang="en-US" sz="3200" dirty="0"/>
              <a:t>changes in long-term supports and services policies, research, and practices.</a:t>
            </a:r>
          </a:p>
          <a:p>
            <a:pPr lvl="1"/>
            <a:endParaRPr lang="en-US" altLang="en-US" sz="2000" dirty="0"/>
          </a:p>
          <a:p>
            <a:pPr lvl="1"/>
            <a:endParaRPr lang="en-US" altLang="en-US" sz="2000" dirty="0"/>
          </a:p>
          <a:p>
            <a:pPr lvl="1"/>
            <a:endParaRPr lang="en-US" altLang="en-US" sz="2400" dirty="0">
              <a:solidFill>
                <a:prstClr val="black"/>
              </a:solidFill>
            </a:endParaRPr>
          </a:p>
          <a:p>
            <a:pPr lvl="0" eaLnBrk="0" fontAlgn="base" hangingPunct="0">
              <a:spcAft>
                <a:spcPct val="0"/>
              </a:spcAft>
              <a:buFont typeface="Arial" charset="0"/>
              <a:buChar char="•"/>
              <a:defRPr/>
            </a:pPr>
            <a:endParaRPr lang="en-US" altLang="en-US" sz="2400" dirty="0">
              <a:solidFill>
                <a:prstClr val="black"/>
              </a:solidFill>
            </a:endParaRPr>
          </a:p>
          <a:p>
            <a:pPr marL="0" lvl="1" indent="0">
              <a:buNone/>
            </a:pPr>
            <a:endParaRPr lang="en-US" dirty="0"/>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14964799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ORC">
      <a:dk1>
        <a:srgbClr val="002060"/>
      </a:dk1>
      <a:lt1>
        <a:sysClr val="window" lastClr="FFFFFF"/>
      </a:lt1>
      <a:dk2>
        <a:srgbClr val="002060"/>
      </a:dk2>
      <a:lt2>
        <a:srgbClr val="E3DED1"/>
      </a:lt2>
      <a:accent1>
        <a:srgbClr val="8AB833"/>
      </a:accent1>
      <a:accent2>
        <a:srgbClr val="8AB833"/>
      </a:accent2>
      <a:accent3>
        <a:srgbClr val="C0CF3A"/>
      </a:accent3>
      <a:accent4>
        <a:srgbClr val="029676"/>
      </a:accent4>
      <a:accent5>
        <a:srgbClr val="4AB5C4"/>
      </a:accent5>
      <a:accent6>
        <a:srgbClr val="0989B1"/>
      </a:accent6>
      <a:hlink>
        <a:srgbClr val="0000CC"/>
      </a:hlink>
      <a:folHlink>
        <a:srgbClr val="BA6906"/>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8357</TotalTime>
  <Words>6817</Words>
  <Application>Microsoft Office PowerPoint</Application>
  <PresentationFormat>Widescreen</PresentationFormat>
  <Paragraphs>614</Paragraphs>
  <Slides>47</Slides>
  <Notes>47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47</vt:i4>
      </vt:variant>
    </vt:vector>
  </HeadingPairs>
  <TitlesOfParts>
    <vt:vector size="50" baseType="lpstr">
      <vt:lpstr>Arial</vt:lpstr>
      <vt:lpstr>Calibri</vt:lpstr>
      <vt:lpstr>Clarity</vt:lpstr>
      <vt:lpstr>Introduction to the revised National Ombudsman Reporting System (NORS)</vt:lpstr>
      <vt:lpstr>Agenda</vt:lpstr>
      <vt:lpstr>Poll Question – What is NORS?</vt:lpstr>
      <vt:lpstr>Poll Question – What is NORS?</vt:lpstr>
      <vt:lpstr>Older Americans Act Requirements*</vt:lpstr>
      <vt:lpstr>National Ombudsman Reporting System (NORS) </vt:lpstr>
      <vt:lpstr>What is Changing?</vt:lpstr>
      <vt:lpstr>Why Revise NORS?</vt:lpstr>
      <vt:lpstr>Revised NORS Goals </vt:lpstr>
      <vt:lpstr> Revised NORS Goals </vt:lpstr>
      <vt:lpstr>How is NORS Data Used?</vt:lpstr>
      <vt:lpstr>Brief History - Work Involved to Revise NORS</vt:lpstr>
      <vt:lpstr>Brief History – Work Involved to Revise NORS</vt:lpstr>
      <vt:lpstr>Poll Question </vt:lpstr>
      <vt:lpstr>PowerPoint Presentation</vt:lpstr>
      <vt:lpstr>Current and Revised NORS </vt:lpstr>
      <vt:lpstr>Revised NORS Tables</vt:lpstr>
      <vt:lpstr>Table 1 Case Data Components</vt:lpstr>
      <vt:lpstr>Table 1 Highlights</vt:lpstr>
      <vt:lpstr>Table 1 – Case Data Components</vt:lpstr>
      <vt:lpstr>Table 1 – Case Data Example</vt:lpstr>
      <vt:lpstr>Type of Facility or Setting</vt:lpstr>
      <vt:lpstr>Referral Agency and Dispositions </vt:lpstr>
      <vt:lpstr>Poll Question</vt:lpstr>
      <vt:lpstr>Poll Question - Answer</vt:lpstr>
      <vt:lpstr>Table 2 – Complaint Codes and Definitions</vt:lpstr>
      <vt:lpstr>Table 2 Highlights</vt:lpstr>
      <vt:lpstr>Table 2 – Complaint Codes and Definitions</vt:lpstr>
      <vt:lpstr>Table 2 – Complaint Codes and Definitions</vt:lpstr>
      <vt:lpstr>Table 2 – Complaint Data Example</vt:lpstr>
      <vt:lpstr>Why has perpetrator been added? </vt:lpstr>
      <vt:lpstr>Poll Question</vt:lpstr>
      <vt:lpstr>Poll Question</vt:lpstr>
      <vt:lpstr>Table 3 – State Program Information</vt:lpstr>
      <vt:lpstr>Table 3 Highlights</vt:lpstr>
      <vt:lpstr>Table 3 – State Program Information</vt:lpstr>
      <vt:lpstr>H - Ombudsman program activities </vt:lpstr>
      <vt:lpstr>Changes in Ombudsman Program Activities</vt:lpstr>
      <vt:lpstr>Table 3 – Program Information Example - Visits</vt:lpstr>
      <vt:lpstr>Start Using Revised NORS – October 1, 2019</vt:lpstr>
      <vt:lpstr>NORS Training by NORC</vt:lpstr>
      <vt:lpstr>Questions?</vt:lpstr>
      <vt:lpstr>resources</vt:lpstr>
      <vt:lpstr>NORS Instructions, Training, and Materials https://ltcombudsman.org/omb_support/nors  </vt:lpstr>
      <vt:lpstr>Revised NORS Data Collection https://ltcombudsman.org/omb_support/nors/revised-nors-data-collection  </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Amity Overall-Laib</dc:creator>
  <cp:lastModifiedBy>Alejandra Ona</cp:lastModifiedBy>
  <cp:revision>286</cp:revision>
  <cp:lastPrinted>2019-01-19T01:52:04Z</cp:lastPrinted>
  <dcterms:created xsi:type="dcterms:W3CDTF">2017-08-16T20:53:38Z</dcterms:created>
  <dcterms:modified xsi:type="dcterms:W3CDTF">2019-02-07T18:57:07Z</dcterms:modified>
</cp:coreProperties>
</file>