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sldIdLst>
    <p:sldId id="256" r:id="rId2"/>
    <p:sldId id="258" r:id="rId3"/>
    <p:sldId id="259" r:id="rId4"/>
    <p:sldId id="310" r:id="rId5"/>
    <p:sldId id="356" r:id="rId6"/>
    <p:sldId id="357" r:id="rId7"/>
    <p:sldId id="311" r:id="rId8"/>
    <p:sldId id="312" r:id="rId9"/>
    <p:sldId id="261" r:id="rId10"/>
    <p:sldId id="313" r:id="rId11"/>
    <p:sldId id="314" r:id="rId12"/>
    <p:sldId id="315" r:id="rId13"/>
    <p:sldId id="347" r:id="rId14"/>
    <p:sldId id="348" r:id="rId15"/>
    <p:sldId id="349" r:id="rId16"/>
    <p:sldId id="316" r:id="rId17"/>
    <p:sldId id="317" r:id="rId18"/>
    <p:sldId id="318" r:id="rId19"/>
    <p:sldId id="319" r:id="rId20"/>
    <p:sldId id="320" r:id="rId21"/>
    <p:sldId id="321" r:id="rId22"/>
    <p:sldId id="322" r:id="rId23"/>
    <p:sldId id="323" r:id="rId24"/>
    <p:sldId id="324" r:id="rId25"/>
    <p:sldId id="325" r:id="rId26"/>
    <p:sldId id="326" r:id="rId27"/>
    <p:sldId id="327" r:id="rId28"/>
    <p:sldId id="328" r:id="rId29"/>
    <p:sldId id="329" r:id="rId30"/>
    <p:sldId id="330" r:id="rId31"/>
    <p:sldId id="331" r:id="rId32"/>
    <p:sldId id="332" r:id="rId33"/>
    <p:sldId id="333" r:id="rId34"/>
    <p:sldId id="334" r:id="rId35"/>
    <p:sldId id="335" r:id="rId36"/>
    <p:sldId id="336" r:id="rId37"/>
    <p:sldId id="337" r:id="rId38"/>
    <p:sldId id="342" r:id="rId39"/>
    <p:sldId id="343" r:id="rId40"/>
    <p:sldId id="344" r:id="rId41"/>
    <p:sldId id="345" r:id="rId42"/>
    <p:sldId id="346" r:id="rId43"/>
    <p:sldId id="350" r:id="rId44"/>
    <p:sldId id="351" r:id="rId45"/>
    <p:sldId id="352" r:id="rId46"/>
    <p:sldId id="355" r:id="rId47"/>
    <p:sldId id="354" r:id="rId48"/>
    <p:sldId id="353" r:id="rId49"/>
    <p:sldId id="286" r:id="rId50"/>
    <p:sldId id="287" r:id="rId51"/>
    <p:sldId id="288" r:id="rId52"/>
    <p:sldId id="290"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81954" autoAdjust="0"/>
  </p:normalViewPr>
  <p:slideViewPr>
    <p:cSldViewPr>
      <p:cViewPr varScale="1">
        <p:scale>
          <a:sx n="110" d="100"/>
          <a:sy n="110" d="100"/>
        </p:scale>
        <p:origin x="114" y="4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850E94-FC62-4B1C-B3EE-4BCD6C092A20}" type="datetimeFigureOut">
              <a:rPr lang="en-US" smtClean="0"/>
              <a:pPr/>
              <a:t>2/23/2018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59F244-05E4-4264-8167-E8B7760441C2}" type="slidenum">
              <a:rPr lang="en-US" smtClean="0"/>
              <a:pPr/>
              <a:t>‹#›</a:t>
            </a:fld>
            <a:endParaRPr lang="en-US"/>
          </a:p>
        </p:txBody>
      </p:sp>
    </p:spTree>
    <p:extLst>
      <p:ext uri="{BB962C8B-B14F-4D97-AF65-F5344CB8AC3E}">
        <p14:creationId xmlns:p14="http://schemas.microsoft.com/office/powerpoint/2010/main" val="584547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59F244-05E4-4264-8167-E8B7760441C2}" type="slidenum">
              <a:rPr lang="en-US" smtClean="0"/>
              <a:pPr/>
              <a:t>1</a:t>
            </a:fld>
            <a:endParaRPr lang="en-US"/>
          </a:p>
        </p:txBody>
      </p:sp>
    </p:spTree>
    <p:extLst>
      <p:ext uri="{BB962C8B-B14F-4D97-AF65-F5344CB8AC3E}">
        <p14:creationId xmlns:p14="http://schemas.microsoft.com/office/powerpoint/2010/main" val="21729265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a:solidFill>
                  <a:schemeClr val="tx1"/>
                </a:solidFill>
                <a:latin typeface="+mn-lt"/>
                <a:ea typeface="+mn-ea"/>
                <a:cs typeface="+mn-cs"/>
              </a:rPr>
              <a:t>11. Work with media</a:t>
            </a:r>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NOTES:</a:t>
            </a:r>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Record the primary topic covered.  </a:t>
            </a:r>
          </a:p>
          <a:p>
            <a:pPr lvl="0"/>
            <a:r>
              <a:rPr lang="en-US" sz="1200" kern="1200" dirty="0">
                <a:solidFill>
                  <a:schemeClr val="tx1"/>
                </a:solidFill>
                <a:latin typeface="+mn-lt"/>
                <a:ea typeface="+mn-ea"/>
                <a:cs typeface="+mn-cs"/>
              </a:rPr>
              <a:t>If several discussions occur with the same reporter on the same story, count as one.</a:t>
            </a:r>
          </a:p>
          <a:p>
            <a:pPr lvl="0"/>
            <a:r>
              <a:rPr lang="en-US" sz="1200" kern="1200" dirty="0">
                <a:solidFill>
                  <a:schemeClr val="tx1"/>
                </a:solidFill>
                <a:latin typeface="+mn-lt"/>
                <a:ea typeface="+mn-ea"/>
                <a:cs typeface="+mn-cs"/>
              </a:rPr>
              <a:t>Sending a press release to several media outlets counts as one press release. </a:t>
            </a:r>
          </a:p>
          <a:p>
            <a:pPr lvl="1">
              <a:buFont typeface="Arial" pitchFamily="34" charset="0"/>
              <a:buChar char="•"/>
            </a:pPr>
            <a:r>
              <a:rPr lang="en-US" sz="1200" kern="1200" dirty="0">
                <a:solidFill>
                  <a:schemeClr val="tx1"/>
                </a:solidFill>
                <a:latin typeface="+mn-lt"/>
                <a:ea typeface="+mn-ea"/>
                <a:cs typeface="+mn-cs"/>
              </a:rPr>
              <a:t>Topics</a:t>
            </a:r>
          </a:p>
          <a:p>
            <a:pPr lvl="1">
              <a:buFont typeface="Arial" pitchFamily="34" charset="0"/>
              <a:buChar char="•"/>
            </a:pPr>
            <a:r>
              <a:rPr lang="en-US" sz="1200" kern="1200" dirty="0">
                <a:solidFill>
                  <a:schemeClr val="tx1"/>
                </a:solidFill>
                <a:latin typeface="+mn-lt"/>
                <a:ea typeface="+mn-ea"/>
                <a:cs typeface="+mn-cs"/>
              </a:rPr>
              <a:t>Number of interviews/discussions</a:t>
            </a:r>
          </a:p>
          <a:p>
            <a:pPr lvl="1">
              <a:buFont typeface="Arial" pitchFamily="34" charset="0"/>
              <a:buChar char="•"/>
            </a:pPr>
            <a:r>
              <a:rPr lang="en-US" sz="1200" kern="1200" dirty="0">
                <a:solidFill>
                  <a:schemeClr val="tx1"/>
                </a:solidFill>
                <a:latin typeface="+mn-lt"/>
                <a:ea typeface="+mn-ea"/>
                <a:cs typeface="+mn-cs"/>
              </a:rPr>
              <a:t>Number of press releases</a:t>
            </a:r>
          </a:p>
          <a:p>
            <a:endParaRPr lang="en-US" dirty="0"/>
          </a:p>
          <a:p>
            <a:endParaRPr lang="en-US" dirty="0"/>
          </a:p>
        </p:txBody>
      </p:sp>
      <p:sp>
        <p:nvSpPr>
          <p:cNvPr id="4" name="Slide Number Placeholder 3"/>
          <p:cNvSpPr>
            <a:spLocks noGrp="1"/>
          </p:cNvSpPr>
          <p:nvPr>
            <p:ph type="sldNum" sz="quarter" idx="10"/>
          </p:nvPr>
        </p:nvSpPr>
        <p:spPr/>
        <p:txBody>
          <a:bodyPr/>
          <a:lstStyle/>
          <a:p>
            <a:fld id="{3059F244-05E4-4264-8167-E8B7760441C2}" type="slidenum">
              <a:rPr lang="en-US" smtClean="0"/>
              <a:pPr/>
              <a:t>14</a:t>
            </a:fld>
            <a:endParaRPr lang="en-US"/>
          </a:p>
        </p:txBody>
      </p:sp>
    </p:spTree>
    <p:extLst>
      <p:ext uri="{BB962C8B-B14F-4D97-AF65-F5344CB8AC3E}">
        <p14:creationId xmlns:p14="http://schemas.microsoft.com/office/powerpoint/2010/main" val="3086368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a:solidFill>
                  <a:schemeClr val="tx1"/>
                </a:solidFill>
                <a:latin typeface="+mn-lt"/>
                <a:ea typeface="+mn-ea"/>
                <a:cs typeface="+mn-cs"/>
              </a:rPr>
              <a:t>12. Monitoring/work on laws, regulations, government policies and actions</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A best estimate of the percentage of paid staff time spent working with other agencies and individuals, both inside and outside of government, on laws, regulations, policies and actions to improve the health, welfare, safety and rights of long-term care residents. This includes time spent reviewing, commenting and developing proposed laws and regulations at the federal and state and local level.</a:t>
            </a:r>
          </a:p>
          <a:p>
            <a:r>
              <a:rPr lang="en-US" sz="1200" kern="1200" dirty="0">
                <a:solidFill>
                  <a:schemeClr val="tx1"/>
                </a:solidFill>
                <a:latin typeface="+mn-lt"/>
                <a:ea typeface="+mn-ea"/>
                <a:cs typeface="+mn-cs"/>
              </a:rPr>
              <a:t> </a:t>
            </a:r>
          </a:p>
          <a:p>
            <a:r>
              <a:rPr lang="en-US" sz="1200" b="1" kern="1200" dirty="0">
                <a:solidFill>
                  <a:schemeClr val="tx1"/>
                </a:solidFill>
                <a:latin typeface="+mn-lt"/>
                <a:ea typeface="+mn-ea"/>
                <a:cs typeface="+mn-cs"/>
              </a:rPr>
              <a:t>NOTE:  </a:t>
            </a:r>
            <a:r>
              <a:rPr lang="en-US" sz="1200" kern="1200" dirty="0">
                <a:solidFill>
                  <a:schemeClr val="tx1"/>
                </a:solidFill>
                <a:latin typeface="+mn-lt"/>
                <a:ea typeface="+mn-ea"/>
                <a:cs typeface="+mn-cs"/>
              </a:rPr>
              <a:t>AoA only asks for an estimate; but your state may be very precise about how this percentage is calculated.  The state ombudsman provides guidance on how to measure this activity.</a:t>
            </a:r>
          </a:p>
          <a:p>
            <a:r>
              <a:rPr lang="en-US" sz="1200" kern="1200" dirty="0">
                <a:solidFill>
                  <a:schemeClr val="tx1"/>
                </a:solidFill>
                <a:latin typeface="+mn-lt"/>
                <a:ea typeface="+mn-ea"/>
                <a:cs typeface="+mn-cs"/>
              </a:rPr>
              <a:t>Estimated percentage (%) of total paid staff time. </a:t>
            </a:r>
          </a:p>
        </p:txBody>
      </p:sp>
      <p:sp>
        <p:nvSpPr>
          <p:cNvPr id="4" name="Slide Number Placeholder 3"/>
          <p:cNvSpPr>
            <a:spLocks noGrp="1"/>
          </p:cNvSpPr>
          <p:nvPr>
            <p:ph type="sldNum" sz="quarter" idx="10"/>
          </p:nvPr>
        </p:nvSpPr>
        <p:spPr/>
        <p:txBody>
          <a:bodyPr/>
          <a:lstStyle/>
          <a:p>
            <a:fld id="{3059F244-05E4-4264-8167-E8B7760441C2}" type="slidenum">
              <a:rPr lang="en-US" smtClean="0"/>
              <a:pPr/>
              <a:t>15</a:t>
            </a:fld>
            <a:endParaRPr lang="en-US"/>
          </a:p>
        </p:txBody>
      </p:sp>
    </p:spTree>
    <p:extLst>
      <p:ext uri="{BB962C8B-B14F-4D97-AF65-F5344CB8AC3E}">
        <p14:creationId xmlns:p14="http://schemas.microsoft.com/office/powerpoint/2010/main" val="40743847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a:solidFill>
                  <a:schemeClr val="tx1"/>
                </a:solidFill>
                <a:latin typeface="+mn-lt"/>
                <a:ea typeface="+mn-ea"/>
                <a:cs typeface="+mn-cs"/>
              </a:rPr>
              <a:t>Instructions  </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For each situation, identify the proper activity and its corresponding measure or topic. In your answer, include every measure that is required. Reported activities may be completed by paid or volunteer ombudsmen at the state or local level.  AoA directs ombudsmen to report exact numbers wherever possible; where not possible, provide a best estimate of the numbers requested.  Record each activity only once, under the most appropriate heading. </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The Annotated NORS Activity Chart included with this quiz lists and defines twelve activities.  It also describes measures for each activity.  </a:t>
            </a:r>
            <a:r>
              <a:rPr lang="en-US" sz="1200" b="1" kern="1200" dirty="0">
                <a:solidFill>
                  <a:schemeClr val="tx1"/>
                </a:solidFill>
                <a:latin typeface="+mn-lt"/>
                <a:ea typeface="+mn-ea"/>
                <a:cs typeface="+mn-cs"/>
              </a:rPr>
              <a:t>Refer to the Annotated NORS Activity Chart as you complete the quiz.</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059F244-05E4-4264-8167-E8B7760441C2}" type="slidenum">
              <a:rPr lang="en-US" smtClean="0"/>
              <a:pPr/>
              <a:t>16</a:t>
            </a:fld>
            <a:endParaRPr lang="en-US"/>
          </a:p>
        </p:txBody>
      </p:sp>
    </p:spTree>
    <p:extLst>
      <p:ext uri="{BB962C8B-B14F-4D97-AF65-F5344CB8AC3E}">
        <p14:creationId xmlns:p14="http://schemas.microsoft.com/office/powerpoint/2010/main" val="2497354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1.  One of your volunteers investigated a complex case of potential resident abuse.  She called you several times for advice. You provided strategies for investigation and suggested additional questions to ask residents. You spent approximately two and a half hours researching relevant laws, discussing the case and advising the ombudsman.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What activity best fits this situation?  </a:t>
            </a:r>
            <a:r>
              <a:rPr lang="en-US" sz="1200" b="1" kern="1200" dirty="0">
                <a:solidFill>
                  <a:schemeClr val="tx1"/>
                </a:solidFill>
                <a:latin typeface="+mn-lt"/>
                <a:ea typeface="+mn-ea"/>
                <a:cs typeface="+mn-cs"/>
              </a:rPr>
              <a:t>Technical assistance to local ombudsmen and volunteers</a:t>
            </a:r>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Identify all measures/topics required:</a:t>
            </a:r>
          </a:p>
          <a:p>
            <a:pPr lvl="0"/>
            <a:r>
              <a:rPr lang="en-US" sz="1200" b="1" kern="1200" dirty="0">
                <a:solidFill>
                  <a:schemeClr val="tx1"/>
                </a:solidFill>
                <a:latin typeface="+mn-lt"/>
                <a:ea typeface="+mn-ea"/>
                <a:cs typeface="+mn-cs"/>
              </a:rPr>
              <a:t>Measure: </a:t>
            </a:r>
            <a:r>
              <a:rPr lang="en-US" sz="1200" b="1" i="1" kern="1200" dirty="0">
                <a:solidFill>
                  <a:schemeClr val="tx1"/>
                </a:solidFill>
                <a:latin typeface="+mn-lt"/>
                <a:ea typeface="+mn-ea"/>
                <a:cs typeface="+mn-cs"/>
              </a:rPr>
              <a:t> Estimated percentage</a:t>
            </a:r>
            <a:r>
              <a:rPr lang="en-US" sz="1200" b="1" kern="1200" dirty="0">
                <a:solidFill>
                  <a:schemeClr val="tx1"/>
                </a:solidFill>
                <a:latin typeface="+mn-lt"/>
                <a:ea typeface="+mn-ea"/>
                <a:cs typeface="+mn-cs"/>
              </a:rPr>
              <a:t> of total staff time.</a:t>
            </a:r>
            <a:r>
              <a:rPr lang="en-US" sz="1200" kern="1200" dirty="0">
                <a:solidFill>
                  <a:schemeClr val="tx1"/>
                </a:solidFill>
                <a:latin typeface="+mn-lt"/>
                <a:ea typeface="+mn-ea"/>
                <a:cs typeface="+mn-cs"/>
              </a:rPr>
              <a:t>   The State Ombudsman may have specific guidance on how to calculate this time.  Because NORS only asks for an estimate, AoA does not prescribe a particular methodology to determine the estimated percentage.  </a:t>
            </a: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059F244-05E4-4264-8167-E8B7760441C2}" type="slidenum">
              <a:rPr lang="en-US" smtClean="0"/>
              <a:pPr/>
              <a:t>18</a:t>
            </a:fld>
            <a:endParaRPr lang="en-US"/>
          </a:p>
        </p:txBody>
      </p:sp>
    </p:spTree>
    <p:extLst>
      <p:ext uri="{BB962C8B-B14F-4D97-AF65-F5344CB8AC3E}">
        <p14:creationId xmlns:p14="http://schemas.microsoft.com/office/powerpoint/2010/main" val="9445296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What activity best fits this situation?  </a:t>
            </a:r>
            <a:r>
              <a:rPr lang="en-US" sz="1200" b="1" kern="1200" dirty="0">
                <a:solidFill>
                  <a:schemeClr val="tx1"/>
                </a:solidFill>
                <a:latin typeface="+mn-lt"/>
                <a:ea typeface="+mn-ea"/>
                <a:cs typeface="+mn-cs"/>
              </a:rPr>
              <a:t>Training for facility staff</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Identify all measures/topics required:  </a:t>
            </a:r>
          </a:p>
          <a:p>
            <a:pPr lvl="0"/>
            <a:r>
              <a:rPr lang="en-US" sz="1200" b="1" kern="1200" dirty="0">
                <a:solidFill>
                  <a:schemeClr val="tx1"/>
                </a:solidFill>
                <a:latin typeface="+mn-lt"/>
                <a:ea typeface="+mn-ea"/>
                <a:cs typeface="+mn-cs"/>
              </a:rPr>
              <a:t>Measure: 1 session</a:t>
            </a:r>
            <a:endParaRPr lang="en-US" sz="1200" kern="1200" dirty="0">
              <a:solidFill>
                <a:schemeClr val="tx1"/>
              </a:solidFill>
              <a:latin typeface="+mn-lt"/>
              <a:ea typeface="+mn-ea"/>
              <a:cs typeface="+mn-cs"/>
            </a:endParaRPr>
          </a:p>
          <a:p>
            <a:pPr lvl="0"/>
            <a:r>
              <a:rPr lang="en-US" sz="1200" b="1" kern="1200" dirty="0">
                <a:solidFill>
                  <a:schemeClr val="tx1"/>
                </a:solidFill>
                <a:latin typeface="+mn-lt"/>
                <a:ea typeface="+mn-ea"/>
                <a:cs typeface="+mn-cs"/>
              </a:rPr>
              <a:t>Topic: Culture change</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059F244-05E4-4264-8167-E8B7760441C2}" type="slidenum">
              <a:rPr lang="en-US" smtClean="0"/>
              <a:pPr/>
              <a:t>20</a:t>
            </a:fld>
            <a:endParaRPr lang="en-US"/>
          </a:p>
        </p:txBody>
      </p:sp>
    </p:spTree>
    <p:extLst>
      <p:ext uri="{BB962C8B-B14F-4D97-AF65-F5344CB8AC3E}">
        <p14:creationId xmlns:p14="http://schemas.microsoft.com/office/powerpoint/2010/main" val="28794822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3. You make an unscheduled visit to</a:t>
            </a:r>
            <a:r>
              <a:rPr lang="en-US" sz="1200" b="1" kern="1200" dirty="0">
                <a:solidFill>
                  <a:schemeClr val="tx1"/>
                </a:solidFill>
                <a:latin typeface="+mn-lt"/>
                <a:ea typeface="+mn-ea"/>
                <a:cs typeface="+mn-cs"/>
              </a:rPr>
              <a:t> </a:t>
            </a:r>
            <a:r>
              <a:rPr lang="en-US" sz="1200" kern="1200" dirty="0">
                <a:solidFill>
                  <a:schemeClr val="tx1"/>
                </a:solidFill>
                <a:latin typeface="+mn-lt"/>
                <a:ea typeface="+mn-ea"/>
                <a:cs typeface="+mn-cs"/>
              </a:rPr>
              <a:t>Mountain View nursing home, upon entering you ask for a list of residents so that you can see who is new to the home.  You make rounds introducing yourself to new residents and checking in with residents that you know; one resident asks you about the Money Follows the Person program and facility staff approaches you with questions about a potential resident discharge. </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What activities best fit this situation?  </a:t>
            </a:r>
          </a:p>
          <a:p>
            <a:pPr lvl="1">
              <a:buFont typeface="Arial" pitchFamily="34" charset="0"/>
              <a:buChar char="•"/>
            </a:pPr>
            <a:r>
              <a:rPr lang="en-US" sz="1200" b="1" kern="1200" dirty="0">
                <a:solidFill>
                  <a:schemeClr val="tx1"/>
                </a:solidFill>
                <a:latin typeface="+mn-lt"/>
                <a:ea typeface="+mn-ea"/>
                <a:cs typeface="+mn-cs"/>
              </a:rPr>
              <a:t>Facility Coverage, </a:t>
            </a:r>
          </a:p>
          <a:p>
            <a:pPr lvl="1">
              <a:buFont typeface="Arial" pitchFamily="34" charset="0"/>
              <a:buChar char="•"/>
            </a:pPr>
            <a:r>
              <a:rPr lang="en-US" sz="1200" b="1" kern="1200" dirty="0">
                <a:solidFill>
                  <a:schemeClr val="tx1"/>
                </a:solidFill>
                <a:latin typeface="+mn-lt"/>
                <a:ea typeface="+mn-ea"/>
                <a:cs typeface="+mn-cs"/>
              </a:rPr>
              <a:t>Information and Consultation to Individuals, </a:t>
            </a:r>
          </a:p>
          <a:p>
            <a:pPr lvl="1">
              <a:buFont typeface="Arial" pitchFamily="34" charset="0"/>
              <a:buChar char="•"/>
            </a:pPr>
            <a:r>
              <a:rPr lang="en-US" sz="1200" b="1" kern="1200" dirty="0">
                <a:solidFill>
                  <a:schemeClr val="tx1"/>
                </a:solidFill>
                <a:latin typeface="+mn-lt"/>
                <a:ea typeface="+mn-ea"/>
                <a:cs typeface="+mn-cs"/>
              </a:rPr>
              <a:t>Consultation to Facilities</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Identify all measures/topics required:  </a:t>
            </a:r>
          </a:p>
          <a:p>
            <a:pPr lvl="1">
              <a:buFont typeface="Arial" pitchFamily="34" charset="0"/>
              <a:buChar char="•"/>
            </a:pPr>
            <a:r>
              <a:rPr lang="en-US" sz="1200" b="1" kern="1200" dirty="0">
                <a:solidFill>
                  <a:schemeClr val="tx1"/>
                </a:solidFill>
                <a:latin typeface="+mn-lt"/>
                <a:ea typeface="+mn-ea"/>
                <a:cs typeface="+mn-cs"/>
              </a:rPr>
              <a:t>Facility Coverage: 1 visit</a:t>
            </a:r>
            <a:endParaRPr lang="en-US" sz="1200" kern="1200" dirty="0">
              <a:solidFill>
                <a:schemeClr val="tx1"/>
              </a:solidFill>
              <a:latin typeface="+mn-lt"/>
              <a:ea typeface="+mn-ea"/>
              <a:cs typeface="+mn-cs"/>
            </a:endParaRPr>
          </a:p>
          <a:p>
            <a:pPr lvl="1">
              <a:buFont typeface="Arial" pitchFamily="34" charset="0"/>
              <a:buChar char="•"/>
            </a:pPr>
            <a:r>
              <a:rPr lang="en-US" sz="1200" b="1" kern="1200" dirty="0">
                <a:solidFill>
                  <a:schemeClr val="tx1"/>
                </a:solidFill>
                <a:latin typeface="+mn-lt"/>
                <a:ea typeface="+mn-ea"/>
                <a:cs typeface="+mn-cs"/>
              </a:rPr>
              <a:t>Information and Consultation to Individuals: 1  Topic, Money Follows the Person</a:t>
            </a:r>
            <a:endParaRPr lang="en-US" sz="1200" kern="1200" dirty="0">
              <a:solidFill>
                <a:schemeClr val="tx1"/>
              </a:solidFill>
              <a:latin typeface="+mn-lt"/>
              <a:ea typeface="+mn-ea"/>
              <a:cs typeface="+mn-cs"/>
            </a:endParaRPr>
          </a:p>
          <a:p>
            <a:pPr lvl="1">
              <a:buFont typeface="Arial" pitchFamily="34" charset="0"/>
              <a:buChar char="•"/>
            </a:pPr>
            <a:r>
              <a:rPr lang="en-US" sz="1200" b="1" kern="1200" dirty="0">
                <a:solidFill>
                  <a:schemeClr val="tx1"/>
                </a:solidFill>
                <a:latin typeface="+mn-lt"/>
                <a:ea typeface="+mn-ea"/>
                <a:cs typeface="+mn-cs"/>
              </a:rPr>
              <a:t>Consultation to Facilities: 1 Topic, Transfer/Discharge</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059F244-05E4-4264-8167-E8B7760441C2}" type="slidenum">
              <a:rPr lang="en-US" smtClean="0"/>
              <a:pPr/>
              <a:t>22</a:t>
            </a:fld>
            <a:endParaRPr lang="en-US"/>
          </a:p>
        </p:txBody>
      </p:sp>
    </p:spTree>
    <p:extLst>
      <p:ext uri="{BB962C8B-B14F-4D97-AF65-F5344CB8AC3E}">
        <p14:creationId xmlns:p14="http://schemas.microsoft.com/office/powerpoint/2010/main" val="31633069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4.  Prior to the beginning of an annual nursing home survey, you call the team leader and leave a voice mail message with facility complaint information. The team leader calls you back to clarify some information. You then call the volunteer assigned to the facility to alert him to the upcoming survey. The volunteer is on site at the facility including at the exit meeting.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What activity best fits this situation? </a:t>
            </a:r>
            <a:r>
              <a:rPr lang="en-US" sz="1200" b="1" kern="1200" dirty="0">
                <a:solidFill>
                  <a:schemeClr val="tx1"/>
                </a:solidFill>
                <a:latin typeface="+mn-lt"/>
                <a:ea typeface="+mn-ea"/>
                <a:cs typeface="+mn-cs"/>
              </a:rPr>
              <a:t>Participation in facility surveys</a:t>
            </a:r>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Identify all measures/topics required:  </a:t>
            </a:r>
          </a:p>
          <a:p>
            <a:pPr lvl="1">
              <a:buFont typeface="Arial" pitchFamily="34" charset="0"/>
              <a:buChar char="•"/>
            </a:pPr>
            <a:r>
              <a:rPr lang="en-US" sz="1200" b="1" kern="1200" dirty="0">
                <a:solidFill>
                  <a:schemeClr val="tx1"/>
                </a:solidFill>
                <a:latin typeface="+mn-lt"/>
                <a:ea typeface="+mn-ea"/>
                <a:cs typeface="+mn-cs"/>
              </a:rPr>
              <a:t>Measure: 1 survey</a:t>
            </a:r>
            <a:endParaRPr lang="en-US" sz="1200" kern="1200" dirty="0">
              <a:solidFill>
                <a:schemeClr val="tx1"/>
              </a:solidFill>
              <a:latin typeface="+mn-lt"/>
              <a:ea typeface="+mn-ea"/>
              <a:cs typeface="+mn-cs"/>
            </a:endParaRPr>
          </a:p>
          <a:p>
            <a:pPr lvl="1">
              <a:buFont typeface="Arial" pitchFamily="34" charset="0"/>
              <a:buChar char="•"/>
            </a:pPr>
            <a:r>
              <a:rPr lang="en-US" sz="1200" b="1" kern="1200" dirty="0">
                <a:solidFill>
                  <a:schemeClr val="tx1"/>
                </a:solidFill>
                <a:latin typeface="+mn-lt"/>
                <a:ea typeface="+mn-ea"/>
                <a:cs typeface="+mn-cs"/>
              </a:rPr>
              <a:t>No topic is required</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059F244-05E4-4264-8167-E8B7760441C2}" type="slidenum">
              <a:rPr lang="en-US" smtClean="0"/>
              <a:pPr/>
              <a:t>24</a:t>
            </a:fld>
            <a:endParaRPr lang="en-US"/>
          </a:p>
        </p:txBody>
      </p:sp>
    </p:spTree>
    <p:extLst>
      <p:ext uri="{BB962C8B-B14F-4D97-AF65-F5344CB8AC3E}">
        <p14:creationId xmlns:p14="http://schemas.microsoft.com/office/powerpoint/2010/main" val="42159509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59F244-05E4-4264-8167-E8B7760441C2}" type="slidenum">
              <a:rPr lang="en-US" smtClean="0"/>
              <a:pPr/>
              <a:t>25</a:t>
            </a:fld>
            <a:endParaRPr lang="en-US"/>
          </a:p>
        </p:txBody>
      </p:sp>
    </p:spTree>
    <p:extLst>
      <p:ext uri="{BB962C8B-B14F-4D97-AF65-F5344CB8AC3E}">
        <p14:creationId xmlns:p14="http://schemas.microsoft.com/office/powerpoint/2010/main" val="15518120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5.  During a routine nursing home visit the Social Services Director asked to speak to you.  She reported that she has noticed an increase in the number of residents who request to return to the community but that families are preventing discharge planning.   You explained residents’ rights and the role of power of attorney. The Social Services Director felt that with this additional information she would try to work on the issues with the residents, their families and facility staff.  </a:t>
            </a:r>
          </a:p>
          <a:p>
            <a:r>
              <a:rPr lang="en-US" sz="1200" kern="1200" dirty="0">
                <a:solidFill>
                  <a:schemeClr val="tx1"/>
                </a:solidFill>
                <a:latin typeface="+mn-lt"/>
                <a:ea typeface="+mn-ea"/>
                <a:cs typeface="+mn-cs"/>
              </a:rPr>
              <a:t>What activity best fits this situation?  </a:t>
            </a:r>
            <a:r>
              <a:rPr lang="en-US" sz="1200" b="1" kern="1200" dirty="0">
                <a:solidFill>
                  <a:schemeClr val="tx1"/>
                </a:solidFill>
                <a:latin typeface="+mn-lt"/>
                <a:ea typeface="+mn-ea"/>
                <a:cs typeface="+mn-cs"/>
              </a:rPr>
              <a:t>Consultation to facilities </a:t>
            </a:r>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Identify all measures/topics required:  </a:t>
            </a:r>
          </a:p>
          <a:p>
            <a:pPr lvl="1">
              <a:buFont typeface="Arial" pitchFamily="34" charset="0"/>
              <a:buChar char="•"/>
            </a:pPr>
            <a:r>
              <a:rPr lang="en-US" sz="1200" b="1" kern="1200" dirty="0">
                <a:solidFill>
                  <a:schemeClr val="tx1"/>
                </a:solidFill>
                <a:latin typeface="+mn-lt"/>
                <a:ea typeface="+mn-ea"/>
                <a:cs typeface="+mn-cs"/>
              </a:rPr>
              <a:t>Measure: 1 consultation</a:t>
            </a:r>
            <a:endParaRPr lang="en-US" sz="1200" kern="1200" dirty="0">
              <a:solidFill>
                <a:schemeClr val="tx1"/>
              </a:solidFill>
              <a:latin typeface="+mn-lt"/>
              <a:ea typeface="+mn-ea"/>
              <a:cs typeface="+mn-cs"/>
            </a:endParaRPr>
          </a:p>
          <a:p>
            <a:pPr lvl="1">
              <a:buFont typeface="Arial" pitchFamily="34" charset="0"/>
              <a:buChar char="•"/>
            </a:pPr>
            <a:r>
              <a:rPr lang="en-US" sz="1200" b="1" kern="1200" dirty="0">
                <a:solidFill>
                  <a:schemeClr val="tx1"/>
                </a:solidFill>
                <a:latin typeface="+mn-lt"/>
                <a:ea typeface="+mn-ea"/>
                <a:cs typeface="+mn-cs"/>
              </a:rPr>
              <a:t>Topic: Resident Rights</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059F244-05E4-4264-8167-E8B7760441C2}" type="slidenum">
              <a:rPr lang="en-US" smtClean="0"/>
              <a:pPr/>
              <a:t>26</a:t>
            </a:fld>
            <a:endParaRPr lang="en-US"/>
          </a:p>
        </p:txBody>
      </p:sp>
    </p:spTree>
    <p:extLst>
      <p:ext uri="{BB962C8B-B14F-4D97-AF65-F5344CB8AC3E}">
        <p14:creationId xmlns:p14="http://schemas.microsoft.com/office/powerpoint/2010/main" val="17175504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6.  You attend a resident council meeting.  During the meeting, you respond to several resident concerns and questions as well as a question from a staff member about the upcoming resident’s rights celebration.  </a:t>
            </a:r>
          </a:p>
          <a:p>
            <a:r>
              <a:rPr lang="en-US" sz="1200" u="none" strike="noStrike"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What activity best fits this situation? </a:t>
            </a:r>
            <a:r>
              <a:rPr lang="en-US" sz="1200" b="1" kern="1200" dirty="0">
                <a:solidFill>
                  <a:schemeClr val="tx1"/>
                </a:solidFill>
                <a:latin typeface="+mn-lt"/>
                <a:ea typeface="+mn-ea"/>
                <a:cs typeface="+mn-cs"/>
              </a:rPr>
              <a:t>Work with resident council</a:t>
            </a:r>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Identify all measures/topics that are required:</a:t>
            </a:r>
          </a:p>
          <a:p>
            <a:pPr lvl="1">
              <a:buFont typeface="Arial" pitchFamily="34" charset="0"/>
              <a:buChar char="•"/>
            </a:pPr>
            <a:r>
              <a:rPr lang="en-US" sz="1200" b="1" kern="1200" dirty="0">
                <a:solidFill>
                  <a:schemeClr val="tx1"/>
                </a:solidFill>
                <a:latin typeface="+mn-lt"/>
                <a:ea typeface="+mn-ea"/>
                <a:cs typeface="+mn-cs"/>
              </a:rPr>
              <a:t>Measure: </a:t>
            </a:r>
            <a:r>
              <a:rPr lang="en-US" sz="1200" kern="1200" dirty="0">
                <a:solidFill>
                  <a:schemeClr val="tx1"/>
                </a:solidFill>
                <a:latin typeface="+mn-lt"/>
                <a:ea typeface="+mn-ea"/>
                <a:cs typeface="+mn-cs"/>
              </a:rPr>
              <a:t>1 resident council meeting</a:t>
            </a:r>
          </a:p>
          <a:p>
            <a:pPr lvl="1">
              <a:buFont typeface="Arial" pitchFamily="34" charset="0"/>
              <a:buChar char="•"/>
            </a:pPr>
            <a:r>
              <a:rPr lang="en-US" sz="1200" b="1" kern="1200" dirty="0">
                <a:solidFill>
                  <a:schemeClr val="tx1"/>
                </a:solidFill>
                <a:latin typeface="+mn-lt"/>
                <a:ea typeface="+mn-ea"/>
                <a:cs typeface="+mn-cs"/>
              </a:rPr>
              <a:t>Topic: Not required</a:t>
            </a:r>
            <a:endParaRPr lang="en-US" sz="1200" kern="1200" dirty="0">
              <a:solidFill>
                <a:schemeClr val="tx1"/>
              </a:solidFill>
              <a:latin typeface="+mn-lt"/>
              <a:ea typeface="+mn-ea"/>
              <a:cs typeface="+mn-cs"/>
            </a:endParaRPr>
          </a:p>
          <a:p>
            <a:r>
              <a:rPr lang="en-US" sz="1200" u="none" strike="noStrike"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Resident concerns and questions discussed during a resident council are not considered consultations because it is taking place in a group setting.  Resident Councils may choose to use part of their time to problem solve including talking to the ombudsman.  </a:t>
            </a:r>
          </a:p>
          <a:p>
            <a:endParaRPr lang="en-US" dirty="0"/>
          </a:p>
        </p:txBody>
      </p:sp>
      <p:sp>
        <p:nvSpPr>
          <p:cNvPr id="4" name="Slide Number Placeholder 3"/>
          <p:cNvSpPr>
            <a:spLocks noGrp="1"/>
          </p:cNvSpPr>
          <p:nvPr>
            <p:ph type="sldNum" sz="quarter" idx="10"/>
          </p:nvPr>
        </p:nvSpPr>
        <p:spPr/>
        <p:txBody>
          <a:bodyPr/>
          <a:lstStyle/>
          <a:p>
            <a:fld id="{3059F244-05E4-4264-8167-E8B7760441C2}" type="slidenum">
              <a:rPr lang="en-US" smtClean="0"/>
              <a:pPr/>
              <a:t>28</a:t>
            </a:fld>
            <a:endParaRPr lang="en-US" dirty="0"/>
          </a:p>
        </p:txBody>
      </p:sp>
    </p:spTree>
    <p:extLst>
      <p:ext uri="{BB962C8B-B14F-4D97-AF65-F5344CB8AC3E}">
        <p14:creationId xmlns:p14="http://schemas.microsoft.com/office/powerpoint/2010/main" val="1039862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These activities give AoA a nationwide snapshot of services provided in support of long-term care residents and represents the range of work that Ombudsmen routinely conduct.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Training and consultation topics and calculation of percentage measures vary from state to state.   For example, states can choose to develop consultation and training topics to reflect initiatives, such as, Culture Change or Money Follows the Person.  States may also choose a specific method to calculate the estimated percentage of time spent on technical assistance and systems advocacy.  Any methodology that a state chooses to use is acceptable.  </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SLTCOPs frequently capture information that goes beyond the federal requirements; for example, many states also record complaint related visits, care conferences or complaint investigation strategies.   All ombudsman activities are critical to promoting and protecting resident quality of life, rights and care, even if not counted in NORS.   </a:t>
            </a:r>
          </a:p>
          <a:p>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The reporting of these activities at the state level is often essential to telling the ombudsman story, especially with regards to educating the media, legislators and policy makers.</a:t>
            </a:r>
          </a:p>
        </p:txBody>
      </p:sp>
      <p:sp>
        <p:nvSpPr>
          <p:cNvPr id="4" name="Slide Number Placeholder 3"/>
          <p:cNvSpPr>
            <a:spLocks noGrp="1"/>
          </p:cNvSpPr>
          <p:nvPr>
            <p:ph type="sldNum" sz="quarter" idx="10"/>
          </p:nvPr>
        </p:nvSpPr>
        <p:spPr/>
        <p:txBody>
          <a:bodyPr/>
          <a:lstStyle/>
          <a:p>
            <a:fld id="{3059F244-05E4-4264-8167-E8B7760441C2}" type="slidenum">
              <a:rPr lang="en-US" smtClean="0"/>
              <a:pPr/>
              <a:t>4</a:t>
            </a:fld>
            <a:endParaRPr lang="en-US"/>
          </a:p>
        </p:txBody>
      </p:sp>
    </p:spTree>
    <p:extLst>
      <p:ext uri="{BB962C8B-B14F-4D97-AF65-F5344CB8AC3E}">
        <p14:creationId xmlns:p14="http://schemas.microsoft.com/office/powerpoint/2010/main" val="5570337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7.  A family council president asks you for advice about an upcoming family council meeting. You discuss agenda items and recommend a speaker to present on the requested topic of pressure ulcers. You are invited but unable to attend the meeting.</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What activity best fits this situation?  </a:t>
            </a:r>
            <a:r>
              <a:rPr lang="en-US" sz="1200" b="1" kern="1200" dirty="0">
                <a:solidFill>
                  <a:schemeClr val="tx1"/>
                </a:solidFill>
                <a:latin typeface="+mn-lt"/>
                <a:ea typeface="+mn-ea"/>
                <a:cs typeface="+mn-cs"/>
              </a:rPr>
              <a:t>Information and consultation to individual</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Identify all measures/topics required:</a:t>
            </a:r>
          </a:p>
          <a:p>
            <a:pPr lvl="1">
              <a:buFont typeface="Arial" pitchFamily="34" charset="0"/>
              <a:buChar char="•"/>
            </a:pPr>
            <a:r>
              <a:rPr lang="en-US" sz="1200" b="1" kern="1200" dirty="0">
                <a:solidFill>
                  <a:schemeClr val="tx1"/>
                </a:solidFill>
                <a:latin typeface="+mn-lt"/>
                <a:ea typeface="+mn-ea"/>
                <a:cs typeface="+mn-cs"/>
              </a:rPr>
              <a:t>Measure: 1 information and consultation</a:t>
            </a:r>
            <a:endParaRPr lang="en-US" sz="1200" kern="1200" dirty="0">
              <a:solidFill>
                <a:schemeClr val="tx1"/>
              </a:solidFill>
              <a:latin typeface="+mn-lt"/>
              <a:ea typeface="+mn-ea"/>
              <a:cs typeface="+mn-cs"/>
            </a:endParaRPr>
          </a:p>
          <a:p>
            <a:pPr lvl="1">
              <a:buFont typeface="Arial" pitchFamily="34" charset="0"/>
              <a:buChar char="•"/>
            </a:pPr>
            <a:r>
              <a:rPr lang="en-US" sz="1200" b="1" kern="1200" dirty="0">
                <a:solidFill>
                  <a:schemeClr val="tx1"/>
                </a:solidFill>
                <a:latin typeface="+mn-lt"/>
                <a:ea typeface="+mn-ea"/>
                <a:cs typeface="+mn-cs"/>
              </a:rPr>
              <a:t>Topic: Family council</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059F244-05E4-4264-8167-E8B7760441C2}" type="slidenum">
              <a:rPr lang="en-US" smtClean="0"/>
              <a:pPr/>
              <a:t>30</a:t>
            </a:fld>
            <a:endParaRPr lang="en-US"/>
          </a:p>
        </p:txBody>
      </p:sp>
    </p:spTree>
    <p:extLst>
      <p:ext uri="{BB962C8B-B14F-4D97-AF65-F5344CB8AC3E}">
        <p14:creationId xmlns:p14="http://schemas.microsoft.com/office/powerpoint/2010/main" val="3767064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59F244-05E4-4264-8167-E8B7760441C2}" type="slidenum">
              <a:rPr lang="en-US" smtClean="0"/>
              <a:pPr/>
              <a:t>31</a:t>
            </a:fld>
            <a:endParaRPr lang="en-US" dirty="0"/>
          </a:p>
        </p:txBody>
      </p:sp>
    </p:spTree>
    <p:extLst>
      <p:ext uri="{BB962C8B-B14F-4D97-AF65-F5344CB8AC3E}">
        <p14:creationId xmlns:p14="http://schemas.microsoft.com/office/powerpoint/2010/main" val="39262745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8.  You are invited to speak to a group of older adults with hearing impairments who live in the community. The organizer states that she will arrange for a sign language interpreter. At the presentation you talk about long-term care options and provide information about nursing homes, hospice, and assisted living facilities.  </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What activity best fits this situation?  </a:t>
            </a:r>
            <a:r>
              <a:rPr lang="en-US" sz="1200" b="1" kern="1200" dirty="0">
                <a:solidFill>
                  <a:schemeClr val="tx1"/>
                </a:solidFill>
                <a:latin typeface="+mn-lt"/>
                <a:ea typeface="+mn-ea"/>
                <a:cs typeface="+mn-cs"/>
              </a:rPr>
              <a:t>Community Education</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Identify all measures/topics that are required:  </a:t>
            </a:r>
          </a:p>
          <a:p>
            <a:pPr lvl="1">
              <a:buFont typeface="Arial" pitchFamily="34" charset="0"/>
              <a:buChar char="•"/>
            </a:pPr>
            <a:r>
              <a:rPr lang="en-US" sz="1200" b="1" kern="1200" dirty="0">
                <a:solidFill>
                  <a:schemeClr val="tx1"/>
                </a:solidFill>
                <a:latin typeface="+mn-lt"/>
                <a:ea typeface="+mn-ea"/>
                <a:cs typeface="+mn-cs"/>
              </a:rPr>
              <a:t>Measure: 1 community education</a:t>
            </a:r>
            <a:endParaRPr lang="en-US" sz="1200" kern="1200" dirty="0">
              <a:solidFill>
                <a:schemeClr val="tx1"/>
              </a:solidFill>
              <a:latin typeface="+mn-lt"/>
              <a:ea typeface="+mn-ea"/>
              <a:cs typeface="+mn-cs"/>
            </a:endParaRPr>
          </a:p>
          <a:p>
            <a:pPr lvl="1">
              <a:buFont typeface="Arial" pitchFamily="34" charset="0"/>
              <a:buChar char="•"/>
            </a:pPr>
            <a:r>
              <a:rPr lang="en-US" sz="1200" b="1" kern="1200" dirty="0">
                <a:solidFill>
                  <a:schemeClr val="tx1"/>
                </a:solidFill>
                <a:latin typeface="+mn-lt"/>
                <a:ea typeface="+mn-ea"/>
                <a:cs typeface="+mn-cs"/>
              </a:rPr>
              <a:t>Topic: Not required</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059F244-05E4-4264-8167-E8B7760441C2}" type="slidenum">
              <a:rPr lang="en-US" smtClean="0"/>
              <a:pPr/>
              <a:t>32</a:t>
            </a:fld>
            <a:endParaRPr lang="en-US" dirty="0"/>
          </a:p>
        </p:txBody>
      </p:sp>
    </p:spTree>
    <p:extLst>
      <p:ext uri="{BB962C8B-B14F-4D97-AF65-F5344CB8AC3E}">
        <p14:creationId xmlns:p14="http://schemas.microsoft.com/office/powerpoint/2010/main" val="14448288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59F244-05E4-4264-8167-E8B7760441C2}" type="slidenum">
              <a:rPr lang="en-US" smtClean="0"/>
              <a:pPr/>
              <a:t>33</a:t>
            </a:fld>
            <a:endParaRPr lang="en-US"/>
          </a:p>
        </p:txBody>
      </p:sp>
    </p:spTree>
    <p:extLst>
      <p:ext uri="{BB962C8B-B14F-4D97-AF65-F5344CB8AC3E}">
        <p14:creationId xmlns:p14="http://schemas.microsoft.com/office/powerpoint/2010/main" val="27112712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9.  You receive a request to have a display table for the Long-Term Care Ombudsman Program at “Senior Day” at the County Fair.  During the fair, you hand out information about the Long-Term Care Ombudsman office and talk to people passing through.  </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What activity best fits this situation?  </a:t>
            </a:r>
            <a:r>
              <a:rPr lang="en-US" sz="1200" b="1" kern="1200" dirty="0">
                <a:solidFill>
                  <a:schemeClr val="tx1"/>
                </a:solidFill>
                <a:latin typeface="+mn-lt"/>
                <a:ea typeface="+mn-ea"/>
                <a:cs typeface="+mn-cs"/>
              </a:rPr>
              <a:t>Community Education </a:t>
            </a:r>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Identify all measures/topics required:</a:t>
            </a:r>
          </a:p>
          <a:p>
            <a:pPr lvl="1">
              <a:buFont typeface="Arial" pitchFamily="34" charset="0"/>
              <a:buChar char="•"/>
            </a:pPr>
            <a:r>
              <a:rPr lang="en-US" sz="1200" b="1" kern="1200" dirty="0">
                <a:solidFill>
                  <a:schemeClr val="tx1"/>
                </a:solidFill>
                <a:latin typeface="+mn-lt"/>
                <a:ea typeface="+mn-ea"/>
                <a:cs typeface="+mn-cs"/>
              </a:rPr>
              <a:t>Measure: 1 community education</a:t>
            </a:r>
            <a:endParaRPr lang="en-US" sz="1200" kern="1200" dirty="0">
              <a:solidFill>
                <a:schemeClr val="tx1"/>
              </a:solidFill>
              <a:latin typeface="+mn-lt"/>
              <a:ea typeface="+mn-ea"/>
              <a:cs typeface="+mn-cs"/>
            </a:endParaRPr>
          </a:p>
          <a:p>
            <a:pPr lvl="1">
              <a:buFont typeface="Arial" pitchFamily="34" charset="0"/>
              <a:buChar char="•"/>
            </a:pPr>
            <a:r>
              <a:rPr lang="en-US" sz="1200" b="1" kern="1200" dirty="0">
                <a:solidFill>
                  <a:schemeClr val="tx1"/>
                </a:solidFill>
                <a:latin typeface="+mn-lt"/>
                <a:ea typeface="+mn-ea"/>
                <a:cs typeface="+mn-cs"/>
              </a:rPr>
              <a:t>Topic: Not required</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059F244-05E4-4264-8167-E8B7760441C2}" type="slidenum">
              <a:rPr lang="en-US" smtClean="0"/>
              <a:pPr/>
              <a:t>34</a:t>
            </a:fld>
            <a:endParaRPr lang="en-US" dirty="0"/>
          </a:p>
        </p:txBody>
      </p:sp>
    </p:spTree>
    <p:extLst>
      <p:ext uri="{BB962C8B-B14F-4D97-AF65-F5344CB8AC3E}">
        <p14:creationId xmlns:p14="http://schemas.microsoft.com/office/powerpoint/2010/main" val="10991863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10.  You receive a telephone call from an anonymous person.  He states that he recently resigned from a nursing home on good terms.  He wants to go back to visit some of the residents whom he considers friends and  wants to know if there are any laws restricting him from visiting.  </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What activity best fits this situation?  </a:t>
            </a:r>
            <a:r>
              <a:rPr lang="en-US" sz="1200" b="1" kern="1200" dirty="0">
                <a:solidFill>
                  <a:schemeClr val="tx1"/>
                </a:solidFill>
                <a:latin typeface="+mn-lt"/>
                <a:ea typeface="+mn-ea"/>
                <a:cs typeface="+mn-cs"/>
              </a:rPr>
              <a:t>Information and Consultation to Individuals</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Identify all measures/topics required:  </a:t>
            </a:r>
          </a:p>
          <a:p>
            <a:pPr lvl="1">
              <a:buFont typeface="Arial" pitchFamily="34" charset="0"/>
              <a:buChar char="•"/>
            </a:pPr>
            <a:r>
              <a:rPr lang="en-US" sz="1200" b="1" kern="1200" dirty="0">
                <a:solidFill>
                  <a:schemeClr val="tx1"/>
                </a:solidFill>
                <a:latin typeface="+mn-lt"/>
                <a:ea typeface="+mn-ea"/>
                <a:cs typeface="+mn-cs"/>
              </a:rPr>
              <a:t>Measure: 1 information and consultation</a:t>
            </a:r>
            <a:endParaRPr lang="en-US" sz="1200" kern="1200" dirty="0">
              <a:solidFill>
                <a:schemeClr val="tx1"/>
              </a:solidFill>
              <a:latin typeface="+mn-lt"/>
              <a:ea typeface="+mn-ea"/>
              <a:cs typeface="+mn-cs"/>
            </a:endParaRPr>
          </a:p>
          <a:p>
            <a:pPr lvl="1">
              <a:buFont typeface="Arial" pitchFamily="34" charset="0"/>
              <a:buChar char="•"/>
            </a:pPr>
            <a:r>
              <a:rPr lang="en-US" sz="1200" b="1" kern="1200" dirty="0">
                <a:solidFill>
                  <a:schemeClr val="tx1"/>
                </a:solidFill>
                <a:latin typeface="+mn-lt"/>
                <a:ea typeface="+mn-ea"/>
                <a:cs typeface="+mn-cs"/>
              </a:rPr>
              <a:t>Topic: Resident Rights</a:t>
            </a:r>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059F244-05E4-4264-8167-E8B7760441C2}" type="slidenum">
              <a:rPr lang="en-US" smtClean="0"/>
              <a:pPr/>
              <a:t>36</a:t>
            </a:fld>
            <a:endParaRPr lang="en-US" dirty="0"/>
          </a:p>
        </p:txBody>
      </p:sp>
    </p:spTree>
    <p:extLst>
      <p:ext uri="{BB962C8B-B14F-4D97-AF65-F5344CB8AC3E}">
        <p14:creationId xmlns:p14="http://schemas.microsoft.com/office/powerpoint/2010/main" val="18209366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59F244-05E4-4264-8167-E8B7760441C2}" type="slidenum">
              <a:rPr lang="en-US" smtClean="0"/>
              <a:pPr/>
              <a:t>37</a:t>
            </a:fld>
            <a:endParaRPr lang="en-US" dirty="0"/>
          </a:p>
        </p:txBody>
      </p:sp>
    </p:spTree>
    <p:extLst>
      <p:ext uri="{BB962C8B-B14F-4D97-AF65-F5344CB8AC3E}">
        <p14:creationId xmlns:p14="http://schemas.microsoft.com/office/powerpoint/2010/main" val="31519143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11. You serve as an information source for a reporter investigating the quality of assisted living facilities. Over a period of two months you have five discussions with the reporter related to the story. </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What activity best fits this situation? </a:t>
            </a:r>
            <a:r>
              <a:rPr lang="en-US" sz="1200" b="1" kern="1200" dirty="0">
                <a:solidFill>
                  <a:schemeClr val="tx1"/>
                </a:solidFill>
                <a:latin typeface="+mn-lt"/>
                <a:ea typeface="+mn-ea"/>
                <a:cs typeface="+mn-cs"/>
              </a:rPr>
              <a:t>Work with media, Interview</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Identify all measures/topics required:</a:t>
            </a:r>
          </a:p>
          <a:p>
            <a:pPr lvl="1">
              <a:buFont typeface="Arial" pitchFamily="34" charset="0"/>
              <a:buChar char="•"/>
            </a:pPr>
            <a:r>
              <a:rPr lang="en-US" sz="1200" b="1" kern="1200" dirty="0">
                <a:solidFill>
                  <a:schemeClr val="tx1"/>
                </a:solidFill>
                <a:latin typeface="+mn-lt"/>
                <a:ea typeface="+mn-ea"/>
                <a:cs typeface="+mn-cs"/>
              </a:rPr>
              <a:t>Measure:  1 interview </a:t>
            </a:r>
            <a:endParaRPr lang="en-US" sz="1200" kern="1200" dirty="0">
              <a:solidFill>
                <a:schemeClr val="tx1"/>
              </a:solidFill>
              <a:latin typeface="+mn-lt"/>
              <a:ea typeface="+mn-ea"/>
              <a:cs typeface="+mn-cs"/>
            </a:endParaRPr>
          </a:p>
          <a:p>
            <a:pPr lvl="1">
              <a:buFont typeface="Arial" pitchFamily="34" charset="0"/>
              <a:buChar char="•"/>
            </a:pPr>
            <a:r>
              <a:rPr lang="en-US" sz="1200" b="1" kern="1200" dirty="0">
                <a:solidFill>
                  <a:schemeClr val="tx1"/>
                </a:solidFill>
                <a:latin typeface="+mn-lt"/>
                <a:ea typeface="+mn-ea"/>
                <a:cs typeface="+mn-cs"/>
              </a:rPr>
              <a:t>Topic: Facility quality</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059F244-05E4-4264-8167-E8B7760441C2}" type="slidenum">
              <a:rPr lang="en-US" smtClean="0"/>
              <a:pPr/>
              <a:t>38</a:t>
            </a:fld>
            <a:endParaRPr lang="en-US"/>
          </a:p>
        </p:txBody>
      </p:sp>
    </p:spTree>
    <p:extLst>
      <p:ext uri="{BB962C8B-B14F-4D97-AF65-F5344CB8AC3E}">
        <p14:creationId xmlns:p14="http://schemas.microsoft.com/office/powerpoint/2010/main" val="2502325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12.  An ombudsman program develops materials in preparation for this year’s Residents Rights Month, including a press release. The program distributes the release to four regional newspapers. </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What activity best fits this situation? </a:t>
            </a:r>
            <a:r>
              <a:rPr lang="en-US" sz="1200" b="1" kern="1200" dirty="0">
                <a:solidFill>
                  <a:schemeClr val="tx1"/>
                </a:solidFill>
                <a:latin typeface="+mn-lt"/>
                <a:ea typeface="+mn-ea"/>
                <a:cs typeface="+mn-cs"/>
              </a:rPr>
              <a:t>Work with media, press releases </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Identify all measures/topics required:</a:t>
            </a:r>
          </a:p>
          <a:p>
            <a:pPr lvl="1">
              <a:buFont typeface="Arial" pitchFamily="34" charset="0"/>
              <a:buChar char="•"/>
            </a:pPr>
            <a:r>
              <a:rPr lang="en-US" sz="1200" b="1" kern="1200" dirty="0">
                <a:solidFill>
                  <a:schemeClr val="tx1"/>
                </a:solidFill>
                <a:latin typeface="+mn-lt"/>
                <a:ea typeface="+mn-ea"/>
                <a:cs typeface="+mn-cs"/>
              </a:rPr>
              <a:t>Measure: 1 press release </a:t>
            </a:r>
            <a:endParaRPr lang="en-US" sz="1200" kern="1200" dirty="0">
              <a:solidFill>
                <a:schemeClr val="tx1"/>
              </a:solidFill>
              <a:latin typeface="+mn-lt"/>
              <a:ea typeface="+mn-ea"/>
              <a:cs typeface="+mn-cs"/>
            </a:endParaRPr>
          </a:p>
          <a:p>
            <a:pPr lvl="1">
              <a:buFont typeface="Arial" pitchFamily="34" charset="0"/>
              <a:buChar char="•"/>
            </a:pPr>
            <a:r>
              <a:rPr lang="en-US" sz="1200" b="1" kern="1200" dirty="0">
                <a:solidFill>
                  <a:schemeClr val="tx1"/>
                </a:solidFill>
                <a:latin typeface="+mn-lt"/>
                <a:ea typeface="+mn-ea"/>
                <a:cs typeface="+mn-cs"/>
              </a:rPr>
              <a:t>Topic: Resident rights</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059F244-05E4-4264-8167-E8B7760441C2}" type="slidenum">
              <a:rPr lang="en-US" smtClean="0"/>
              <a:pPr/>
              <a:t>40</a:t>
            </a:fld>
            <a:endParaRPr lang="en-US"/>
          </a:p>
        </p:txBody>
      </p:sp>
    </p:spTree>
    <p:extLst>
      <p:ext uri="{BB962C8B-B14F-4D97-AF65-F5344CB8AC3E}">
        <p14:creationId xmlns:p14="http://schemas.microsoft.com/office/powerpoint/2010/main" val="41031110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 </a:t>
            </a:r>
          </a:p>
        </p:txBody>
      </p:sp>
      <p:sp>
        <p:nvSpPr>
          <p:cNvPr id="4" name="Slide Number Placeholder 3"/>
          <p:cNvSpPr>
            <a:spLocks noGrp="1"/>
          </p:cNvSpPr>
          <p:nvPr>
            <p:ph type="sldNum" sz="quarter" idx="10"/>
          </p:nvPr>
        </p:nvSpPr>
        <p:spPr/>
        <p:txBody>
          <a:bodyPr/>
          <a:lstStyle/>
          <a:p>
            <a:fld id="{3059F244-05E4-4264-8167-E8B7760441C2}" type="slidenum">
              <a:rPr lang="en-US" smtClean="0"/>
              <a:pPr/>
              <a:t>41</a:t>
            </a:fld>
            <a:endParaRPr lang="en-US"/>
          </a:p>
        </p:txBody>
      </p:sp>
    </p:spTree>
    <p:extLst>
      <p:ext uri="{BB962C8B-B14F-4D97-AF65-F5344CB8AC3E}">
        <p14:creationId xmlns:p14="http://schemas.microsoft.com/office/powerpoint/2010/main" val="3909357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b="1"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1. Training for ombudsman staff and volunteers</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This activity is from the perspective of the trainer, reporting on training provided by or arranged by ombudsman program staff.</a:t>
            </a:r>
          </a:p>
          <a:p>
            <a:r>
              <a:rPr lang="en-US" sz="1200" b="1"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NOTES: </a:t>
            </a:r>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The number of sessions is unduplicated. A session is a meeting/training, whether it lasts for three hours, all day, or all week.</a:t>
            </a: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The number of hours is the time the trainees spend receiving training. This measure captures the amount of training you provide. It does not capture the time spent preparing for training.</a:t>
            </a: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The number of trainees is a count of all ombudsmen attending each training event. This may include the same ombudsman attending several different training sessions.</a:t>
            </a: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Report the primary topic covered during the training.  </a:t>
            </a:r>
          </a:p>
          <a:p>
            <a:r>
              <a:rPr lang="en-US" sz="1200" b="1"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pPr lvl="1">
              <a:buFont typeface="Arial" pitchFamily="34" charset="0"/>
              <a:buChar char="•"/>
            </a:pPr>
            <a:r>
              <a:rPr lang="en-US" sz="1200" kern="1200" dirty="0">
                <a:solidFill>
                  <a:schemeClr val="tx1"/>
                </a:solidFill>
                <a:latin typeface="+mn-lt"/>
                <a:ea typeface="+mn-ea"/>
                <a:cs typeface="+mn-cs"/>
              </a:rPr>
              <a:t>Number sessions</a:t>
            </a:r>
          </a:p>
          <a:p>
            <a:pPr lvl="1">
              <a:buFontTx/>
              <a:buNone/>
            </a:pPr>
            <a:r>
              <a:rPr lang="en-US" sz="1200" kern="1200" dirty="0">
                <a:solidFill>
                  <a:schemeClr val="tx1"/>
                </a:solidFill>
                <a:latin typeface="+mn-lt"/>
                <a:ea typeface="+mn-ea"/>
                <a:cs typeface="+mn-cs"/>
              </a:rPr>
              <a:t> </a:t>
            </a:r>
          </a:p>
          <a:p>
            <a:pPr lvl="1">
              <a:buFont typeface="Arial" pitchFamily="34" charset="0"/>
              <a:buChar char="•"/>
            </a:pPr>
            <a:r>
              <a:rPr lang="en-US" sz="1200" kern="1200" dirty="0">
                <a:solidFill>
                  <a:schemeClr val="tx1"/>
                </a:solidFill>
                <a:latin typeface="+mn-lt"/>
                <a:ea typeface="+mn-ea"/>
                <a:cs typeface="+mn-cs"/>
              </a:rPr>
              <a:t>Number hours</a:t>
            </a:r>
          </a:p>
          <a:p>
            <a:pPr lvl="1">
              <a:buFontTx/>
              <a:buNone/>
            </a:pPr>
            <a:r>
              <a:rPr lang="en-US" sz="1200" kern="1200" dirty="0">
                <a:solidFill>
                  <a:schemeClr val="tx1"/>
                </a:solidFill>
                <a:latin typeface="+mn-lt"/>
                <a:ea typeface="+mn-ea"/>
                <a:cs typeface="+mn-cs"/>
              </a:rPr>
              <a:t> </a:t>
            </a:r>
          </a:p>
          <a:p>
            <a:pPr lvl="1">
              <a:buFont typeface="Arial" pitchFamily="34" charset="0"/>
              <a:buChar char="•"/>
            </a:pPr>
            <a:r>
              <a:rPr lang="en-US" sz="1200" kern="1200" dirty="0">
                <a:solidFill>
                  <a:schemeClr val="tx1"/>
                </a:solidFill>
                <a:latin typeface="+mn-lt"/>
                <a:ea typeface="+mn-ea"/>
                <a:cs typeface="+mn-cs"/>
              </a:rPr>
              <a:t>Total number of trainees that attended any of the training sessions above (duplicated count)</a:t>
            </a:r>
          </a:p>
          <a:p>
            <a:pPr lvl="1">
              <a:buFontTx/>
              <a:buNone/>
            </a:pPr>
            <a:r>
              <a:rPr lang="en-US" sz="1200" kern="1200" dirty="0">
                <a:solidFill>
                  <a:schemeClr val="tx1"/>
                </a:solidFill>
                <a:latin typeface="+mn-lt"/>
                <a:ea typeface="+mn-ea"/>
                <a:cs typeface="+mn-cs"/>
              </a:rPr>
              <a:t> </a:t>
            </a:r>
          </a:p>
          <a:p>
            <a:pPr lvl="1">
              <a:buFont typeface="Arial" pitchFamily="34" charset="0"/>
              <a:buChar char="•"/>
            </a:pPr>
            <a:r>
              <a:rPr lang="en-US" sz="1200" kern="1200" dirty="0">
                <a:solidFill>
                  <a:schemeClr val="tx1"/>
                </a:solidFill>
                <a:latin typeface="+mn-lt"/>
                <a:ea typeface="+mn-ea"/>
                <a:cs typeface="+mn-cs"/>
              </a:rPr>
              <a:t>Topics for training</a:t>
            </a:r>
          </a:p>
        </p:txBody>
      </p:sp>
      <p:sp>
        <p:nvSpPr>
          <p:cNvPr id="4" name="Slide Number Placeholder 3"/>
          <p:cNvSpPr>
            <a:spLocks noGrp="1"/>
          </p:cNvSpPr>
          <p:nvPr>
            <p:ph type="sldNum" sz="quarter" idx="10"/>
          </p:nvPr>
        </p:nvSpPr>
        <p:spPr/>
        <p:txBody>
          <a:bodyPr/>
          <a:lstStyle/>
          <a:p>
            <a:fld id="{3059F244-05E4-4264-8167-E8B7760441C2}" type="slidenum">
              <a:rPr lang="en-US" smtClean="0"/>
              <a:pPr/>
              <a:t>7</a:t>
            </a:fld>
            <a:endParaRPr lang="en-US"/>
          </a:p>
        </p:txBody>
      </p:sp>
    </p:spTree>
    <p:extLst>
      <p:ext uri="{BB962C8B-B14F-4D97-AF65-F5344CB8AC3E}">
        <p14:creationId xmlns:p14="http://schemas.microsoft.com/office/powerpoint/2010/main" val="30875299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13. You are a member of a coalition to support expansion of Home and Community Based Programs. A primary goal of the coalition is to comment on proposed legislation related to the Medicaid Waiver to ensure increased consumer access and quality assurance.   The group meets monthly and the agenda includes reports from stakeholders and review of other state programs.</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What activity best fits this situation? </a:t>
            </a:r>
            <a:r>
              <a:rPr lang="en-US" sz="1200" b="1" kern="1200" dirty="0">
                <a:solidFill>
                  <a:schemeClr val="tx1"/>
                </a:solidFill>
                <a:latin typeface="+mn-lt"/>
                <a:ea typeface="+mn-ea"/>
                <a:cs typeface="+mn-cs"/>
              </a:rPr>
              <a:t>Monitoring laws and regulations</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Identify all measures/topics required:</a:t>
            </a:r>
          </a:p>
          <a:p>
            <a:pPr lvl="1">
              <a:buFont typeface="Arial" pitchFamily="34" charset="0"/>
              <a:buChar char="•"/>
            </a:pPr>
            <a:r>
              <a:rPr lang="en-US" sz="1200" b="1" kern="1200" dirty="0">
                <a:solidFill>
                  <a:schemeClr val="tx1"/>
                </a:solidFill>
                <a:latin typeface="+mn-lt"/>
                <a:ea typeface="+mn-ea"/>
                <a:cs typeface="+mn-cs"/>
              </a:rPr>
              <a:t>Measure: </a:t>
            </a:r>
            <a:r>
              <a:rPr lang="en-US" sz="1200" b="1" i="1" kern="1200" dirty="0">
                <a:solidFill>
                  <a:schemeClr val="tx1"/>
                </a:solidFill>
                <a:latin typeface="+mn-lt"/>
                <a:ea typeface="+mn-ea"/>
                <a:cs typeface="+mn-cs"/>
              </a:rPr>
              <a:t> Estimated percentage</a:t>
            </a:r>
            <a:r>
              <a:rPr lang="en-US" sz="1200" b="1" kern="1200" dirty="0">
                <a:solidFill>
                  <a:schemeClr val="tx1"/>
                </a:solidFill>
                <a:latin typeface="+mn-lt"/>
                <a:ea typeface="+mn-ea"/>
                <a:cs typeface="+mn-cs"/>
              </a:rPr>
              <a:t> of total staff time.</a:t>
            </a:r>
            <a:r>
              <a:rPr lang="en-US" sz="1200" kern="1200" dirty="0">
                <a:solidFill>
                  <a:schemeClr val="tx1"/>
                </a:solidFill>
                <a:latin typeface="+mn-lt"/>
                <a:ea typeface="+mn-ea"/>
                <a:cs typeface="+mn-cs"/>
              </a:rPr>
              <a:t>    The State Ombudsman may have specific guidance on how to calculate this time.  Because NORS only asks for an estimate, AoA does not prescribe a particular methodology to determine the estimated percentage.  </a:t>
            </a:r>
          </a:p>
          <a:p>
            <a:pPr lvl="1">
              <a:buFont typeface="Arial" pitchFamily="34" charset="0"/>
              <a:buChar char="•"/>
            </a:pPr>
            <a:r>
              <a:rPr lang="en-US" sz="1200" b="1" kern="1200" dirty="0">
                <a:solidFill>
                  <a:schemeClr val="tx1"/>
                </a:solidFill>
                <a:latin typeface="+mn-lt"/>
                <a:ea typeface="+mn-ea"/>
                <a:cs typeface="+mn-cs"/>
              </a:rPr>
              <a:t>Topic:  Not required</a:t>
            </a:r>
            <a:endParaRPr lang="en-US" sz="1200" kern="1200" dirty="0">
              <a:solidFill>
                <a:schemeClr val="tx1"/>
              </a:solidFill>
              <a:latin typeface="+mn-lt"/>
              <a:ea typeface="+mn-ea"/>
              <a:cs typeface="+mn-cs"/>
            </a:endParaRPr>
          </a:p>
          <a:p>
            <a:pPr lvl="1">
              <a:buFont typeface="Arial" pitchFamily="34" charset="0"/>
              <a:buChar char="•"/>
            </a:pPr>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For this activity, participating in each meeting can be counted in the estimated percentage.</a:t>
            </a:r>
          </a:p>
          <a:p>
            <a:pPr>
              <a:lnSpc>
                <a:spcPct val="150000"/>
              </a:lnSpc>
            </a:pP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059F244-05E4-4264-8167-E8B7760441C2}" type="slidenum">
              <a:rPr lang="en-US" smtClean="0"/>
              <a:pPr/>
              <a:t>42</a:t>
            </a:fld>
            <a:endParaRPr lang="en-US"/>
          </a:p>
        </p:txBody>
      </p:sp>
    </p:spTree>
    <p:extLst>
      <p:ext uri="{BB962C8B-B14F-4D97-AF65-F5344CB8AC3E}">
        <p14:creationId xmlns:p14="http://schemas.microsoft.com/office/powerpoint/2010/main" val="22537434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14. A local ombudsman provides training for 14 volunteer and two staff ombudsmen.  The training is from 1:00 to 5:00 p.m. on the first day and 9:00 a.m. to 1:00 on the second day, which includes a working lunch. The agenda includes training on ombudsman investigation techniques and resolution strategies. Several outside speakers, as well the State Ombudsman, serve as presenters.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What activity best fits this situation? </a:t>
            </a:r>
            <a:r>
              <a:rPr lang="en-US" sz="1200" b="1" kern="1200" dirty="0">
                <a:solidFill>
                  <a:schemeClr val="tx1"/>
                </a:solidFill>
                <a:latin typeface="+mn-lt"/>
                <a:ea typeface="+mn-ea"/>
                <a:cs typeface="+mn-cs"/>
              </a:rPr>
              <a:t>Training for ombudsman staff and volunteers</a:t>
            </a:r>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Identify all measures/topics required: </a:t>
            </a:r>
          </a:p>
          <a:p>
            <a:pPr lvl="1">
              <a:buFont typeface="Arial" pitchFamily="34" charset="0"/>
              <a:buChar char="•"/>
            </a:pPr>
            <a:r>
              <a:rPr lang="en-US" sz="1200" b="1" kern="1200" dirty="0">
                <a:solidFill>
                  <a:schemeClr val="tx1"/>
                </a:solidFill>
                <a:latin typeface="+mn-lt"/>
                <a:ea typeface="+mn-ea"/>
                <a:cs typeface="+mn-cs"/>
              </a:rPr>
              <a:t>Measure: 1 session</a:t>
            </a:r>
            <a:endParaRPr lang="en-US" sz="1200" kern="1200" dirty="0">
              <a:solidFill>
                <a:schemeClr val="tx1"/>
              </a:solidFill>
              <a:latin typeface="+mn-lt"/>
              <a:ea typeface="+mn-ea"/>
              <a:cs typeface="+mn-cs"/>
            </a:endParaRPr>
          </a:p>
          <a:p>
            <a:pPr lvl="1">
              <a:buFont typeface="Arial" pitchFamily="34" charset="0"/>
              <a:buChar char="•"/>
            </a:pPr>
            <a:r>
              <a:rPr lang="en-US" sz="1200" b="1" kern="1200" dirty="0">
                <a:solidFill>
                  <a:schemeClr val="tx1"/>
                </a:solidFill>
                <a:latin typeface="+mn-lt"/>
                <a:ea typeface="+mn-ea"/>
                <a:cs typeface="+mn-cs"/>
              </a:rPr>
              <a:t>Measure:  8 hours, 16 ombudsmen</a:t>
            </a:r>
            <a:endParaRPr lang="en-US" sz="1200" kern="1200" dirty="0">
              <a:solidFill>
                <a:schemeClr val="tx1"/>
              </a:solidFill>
              <a:latin typeface="+mn-lt"/>
              <a:ea typeface="+mn-ea"/>
              <a:cs typeface="+mn-cs"/>
            </a:endParaRPr>
          </a:p>
          <a:p>
            <a:pPr lvl="1">
              <a:buFont typeface="Arial" pitchFamily="34" charset="0"/>
              <a:buChar char="•"/>
            </a:pPr>
            <a:r>
              <a:rPr lang="en-US" sz="1200" b="1" kern="1200" dirty="0">
                <a:solidFill>
                  <a:schemeClr val="tx1"/>
                </a:solidFill>
                <a:latin typeface="+mn-lt"/>
                <a:ea typeface="+mn-ea"/>
                <a:cs typeface="+mn-cs"/>
              </a:rPr>
              <a:t>Topic: Investigation strategy</a:t>
            </a:r>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Does the State Ombudsman count this as a state training activity?  </a:t>
            </a:r>
            <a:r>
              <a:rPr lang="en-US" sz="1200" kern="1200" dirty="0">
                <a:solidFill>
                  <a:schemeClr val="tx1"/>
                </a:solidFill>
                <a:latin typeface="+mn-lt"/>
                <a:ea typeface="+mn-ea"/>
                <a:cs typeface="+mn-cs"/>
              </a:rPr>
              <a:t>No – NORS instructions read: </a:t>
            </a:r>
          </a:p>
          <a:p>
            <a:r>
              <a:rPr lang="en-US" sz="1200" kern="1200" dirty="0">
                <a:solidFill>
                  <a:schemeClr val="tx1"/>
                </a:solidFill>
                <a:latin typeface="+mn-lt"/>
                <a:ea typeface="+mn-ea"/>
                <a:cs typeface="+mn-cs"/>
              </a:rPr>
              <a:t>“When state staff provides all or part of the training, but the training is arranged by local program staff, the training is counted as local.”</a:t>
            </a:r>
          </a:p>
          <a:p>
            <a:endParaRPr lang="en-US" dirty="0"/>
          </a:p>
        </p:txBody>
      </p:sp>
      <p:sp>
        <p:nvSpPr>
          <p:cNvPr id="4" name="Slide Number Placeholder 3"/>
          <p:cNvSpPr>
            <a:spLocks noGrp="1"/>
          </p:cNvSpPr>
          <p:nvPr>
            <p:ph type="sldNum" sz="quarter" idx="10"/>
          </p:nvPr>
        </p:nvSpPr>
        <p:spPr/>
        <p:txBody>
          <a:bodyPr/>
          <a:lstStyle/>
          <a:p>
            <a:fld id="{3059F244-05E4-4264-8167-E8B7760441C2}" type="slidenum">
              <a:rPr lang="en-US" smtClean="0"/>
              <a:pPr/>
              <a:t>44</a:t>
            </a:fld>
            <a:endParaRPr lang="en-US"/>
          </a:p>
        </p:txBody>
      </p:sp>
    </p:spTree>
    <p:extLst>
      <p:ext uri="{BB962C8B-B14F-4D97-AF65-F5344CB8AC3E}">
        <p14:creationId xmlns:p14="http://schemas.microsoft.com/office/powerpoint/2010/main" val="355549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1.  A family council asks the local ombudsman program to give a presentation on residents’ rights at a monthly family council meeting.   Two ombudsmen attend the meeting and each participates in the presentation. </a:t>
            </a:r>
          </a:p>
          <a:p>
            <a:r>
              <a:rPr lang="en-US" sz="1200" kern="1200" dirty="0">
                <a:solidFill>
                  <a:schemeClr val="tx1"/>
                </a:solidFill>
                <a:latin typeface="+mn-lt"/>
                <a:ea typeface="+mn-ea"/>
                <a:cs typeface="+mn-cs"/>
              </a:rPr>
              <a:t>What activity best fits this situation?</a:t>
            </a:r>
            <a:r>
              <a:rPr lang="en-US" sz="1200" b="1" kern="1200" dirty="0">
                <a:solidFill>
                  <a:schemeClr val="tx1"/>
                </a:solidFill>
                <a:latin typeface="+mn-lt"/>
                <a:ea typeface="+mn-ea"/>
                <a:cs typeface="+mn-cs"/>
              </a:rPr>
              <a:t>  Work with family councils</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Identify all measures/topics required: </a:t>
            </a:r>
          </a:p>
          <a:p>
            <a:pPr lvl="1">
              <a:buFont typeface="Arial" pitchFamily="34" charset="0"/>
              <a:buChar char="•"/>
            </a:pPr>
            <a:r>
              <a:rPr lang="en-US" sz="1200" b="1" kern="1200" dirty="0">
                <a:solidFill>
                  <a:schemeClr val="tx1"/>
                </a:solidFill>
                <a:latin typeface="+mn-lt"/>
                <a:ea typeface="+mn-ea"/>
                <a:cs typeface="+mn-cs"/>
              </a:rPr>
              <a:t>Measure:  1 Family Council Meeting</a:t>
            </a:r>
            <a:endParaRPr lang="en-US" sz="1200" kern="1200" dirty="0">
              <a:solidFill>
                <a:schemeClr val="tx1"/>
              </a:solidFill>
              <a:latin typeface="+mn-lt"/>
              <a:ea typeface="+mn-ea"/>
              <a:cs typeface="+mn-cs"/>
            </a:endParaRPr>
          </a:p>
          <a:p>
            <a:pPr lvl="1">
              <a:buFont typeface="Arial" pitchFamily="34" charset="0"/>
              <a:buChar char="•"/>
            </a:pPr>
            <a:r>
              <a:rPr lang="en-US" sz="1200" b="1" kern="1200" dirty="0">
                <a:solidFill>
                  <a:schemeClr val="tx1"/>
                </a:solidFill>
                <a:latin typeface="+mn-lt"/>
                <a:ea typeface="+mn-ea"/>
                <a:cs typeface="+mn-cs"/>
              </a:rPr>
              <a:t>Topic: Not  required</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 </a:t>
            </a:r>
          </a:p>
          <a:p>
            <a:r>
              <a:rPr lang="en-US" sz="1200" b="1" kern="1200" dirty="0">
                <a:solidFill>
                  <a:schemeClr val="tx1"/>
                </a:solidFill>
                <a:latin typeface="+mn-lt"/>
                <a:ea typeface="+mn-ea"/>
                <a:cs typeface="+mn-cs"/>
              </a:rPr>
              <a:t>In this scenario participation in family council can only be counted by one ombudsman.  </a:t>
            </a:r>
            <a:r>
              <a:rPr lang="en-US" sz="1200" kern="1200" dirty="0">
                <a:solidFill>
                  <a:schemeClr val="tx1"/>
                </a:solidFill>
                <a:latin typeface="+mn-lt"/>
                <a:ea typeface="+mn-ea"/>
                <a:cs typeface="+mn-cs"/>
              </a:rPr>
              <a:t>The measure that AoA wants to know is how many meetings were attended which reflect support for family councils, not how many ombudsmen attended the meeting. </a:t>
            </a:r>
          </a:p>
          <a:p>
            <a:endParaRPr lang="en-US" dirty="0"/>
          </a:p>
        </p:txBody>
      </p:sp>
      <p:sp>
        <p:nvSpPr>
          <p:cNvPr id="4" name="Slide Number Placeholder 3"/>
          <p:cNvSpPr>
            <a:spLocks noGrp="1"/>
          </p:cNvSpPr>
          <p:nvPr>
            <p:ph type="sldNum" sz="quarter" idx="10"/>
          </p:nvPr>
        </p:nvSpPr>
        <p:spPr/>
        <p:txBody>
          <a:bodyPr/>
          <a:lstStyle/>
          <a:p>
            <a:fld id="{3059F244-05E4-4264-8167-E8B7760441C2}" type="slidenum">
              <a:rPr lang="en-US" smtClean="0"/>
              <a:pPr/>
              <a:t>46</a:t>
            </a:fld>
            <a:endParaRPr lang="en-US"/>
          </a:p>
        </p:txBody>
      </p:sp>
    </p:spTree>
    <p:extLst>
      <p:ext uri="{BB962C8B-B14F-4D97-AF65-F5344CB8AC3E}">
        <p14:creationId xmlns:p14="http://schemas.microsoft.com/office/powerpoint/2010/main" val="31260778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59F244-05E4-4264-8167-E8B7760441C2}" type="slidenum">
              <a:rPr lang="en-US" smtClean="0"/>
              <a:pPr/>
              <a:t>47</a:t>
            </a:fld>
            <a:endParaRPr lang="en-US"/>
          </a:p>
        </p:txBody>
      </p:sp>
    </p:spTree>
    <p:extLst>
      <p:ext uri="{BB962C8B-B14F-4D97-AF65-F5344CB8AC3E}">
        <p14:creationId xmlns:p14="http://schemas.microsoft.com/office/powerpoint/2010/main" val="13907409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2.  An assisted living facility director asks you to present training on resident abuse and neglect.  In the audience are staff members from three long-term care facilities, a new ombudsman who is observing the training, and a few family members who also are interested in the information.	</a:t>
            </a:r>
          </a:p>
          <a:p>
            <a:r>
              <a:rPr lang="en-US" sz="1200" kern="1200" dirty="0">
                <a:solidFill>
                  <a:schemeClr val="tx1"/>
                </a:solidFill>
                <a:latin typeface="+mn-lt"/>
                <a:ea typeface="+mn-ea"/>
                <a:cs typeface="+mn-cs"/>
              </a:rPr>
              <a:t>What activity best fits this situation? </a:t>
            </a:r>
            <a:r>
              <a:rPr lang="en-US" sz="1200" b="1" kern="1200" dirty="0">
                <a:solidFill>
                  <a:schemeClr val="tx1"/>
                </a:solidFill>
                <a:latin typeface="+mn-lt"/>
                <a:ea typeface="+mn-ea"/>
                <a:cs typeface="+mn-cs"/>
              </a:rPr>
              <a:t>Training to facility staff</a:t>
            </a:r>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 Identify all measures/topics required: </a:t>
            </a:r>
          </a:p>
          <a:p>
            <a:pPr lvl="1">
              <a:buFont typeface="Arial" pitchFamily="34" charset="0"/>
              <a:buChar char="•"/>
            </a:pPr>
            <a:r>
              <a:rPr lang="en-US" sz="1200" b="1" kern="1200" dirty="0">
                <a:solidFill>
                  <a:schemeClr val="tx1"/>
                </a:solidFill>
                <a:latin typeface="+mn-lt"/>
                <a:ea typeface="+mn-ea"/>
                <a:cs typeface="+mn-cs"/>
              </a:rPr>
              <a:t>Measure: 1 Training</a:t>
            </a:r>
            <a:endParaRPr lang="en-US" sz="1200" kern="1200" dirty="0">
              <a:solidFill>
                <a:schemeClr val="tx1"/>
              </a:solidFill>
              <a:latin typeface="+mn-lt"/>
              <a:ea typeface="+mn-ea"/>
              <a:cs typeface="+mn-cs"/>
            </a:endParaRPr>
          </a:p>
          <a:p>
            <a:pPr lvl="1">
              <a:buFont typeface="Arial" pitchFamily="34" charset="0"/>
              <a:buChar char="•"/>
            </a:pPr>
            <a:r>
              <a:rPr lang="en-US" sz="1200" b="1" kern="1200" dirty="0">
                <a:solidFill>
                  <a:schemeClr val="tx1"/>
                </a:solidFill>
                <a:latin typeface="+mn-lt"/>
                <a:ea typeface="+mn-ea"/>
                <a:cs typeface="+mn-cs"/>
              </a:rPr>
              <a:t>Topic: Abuse and neglect</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 </a:t>
            </a:r>
          </a:p>
          <a:p>
            <a:r>
              <a:rPr lang="en-US" sz="1200" b="1" kern="1200" dirty="0">
                <a:solidFill>
                  <a:schemeClr val="tx1"/>
                </a:solidFill>
                <a:latin typeface="+mn-lt"/>
                <a:ea typeface="+mn-ea"/>
                <a:cs typeface="+mn-cs"/>
              </a:rPr>
              <a:t>There is only one activity entered by the ombudsman, training to facility staff. </a:t>
            </a:r>
            <a:r>
              <a:rPr lang="en-US" sz="1200" kern="1200" dirty="0">
                <a:solidFill>
                  <a:schemeClr val="tx1"/>
                </a:solidFill>
                <a:latin typeface="+mn-lt"/>
                <a:ea typeface="+mn-ea"/>
                <a:cs typeface="+mn-cs"/>
              </a:rPr>
              <a:t>Although there is an ombudsman and several family members in the audience, the bulk of the trainees are facility staff.   Count your training activity based on the primary composition of the audience.  </a:t>
            </a:r>
            <a:r>
              <a:rPr lang="en-US" sz="1200" i="1"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059F244-05E4-4264-8167-E8B7760441C2}" type="slidenum">
              <a:rPr lang="en-US" smtClean="0"/>
              <a:pPr/>
              <a:t>48</a:t>
            </a:fld>
            <a:endParaRPr lang="en-US"/>
          </a:p>
        </p:txBody>
      </p:sp>
    </p:spTree>
    <p:extLst>
      <p:ext uri="{BB962C8B-B14F-4D97-AF65-F5344CB8AC3E}">
        <p14:creationId xmlns:p14="http://schemas.microsoft.com/office/powerpoint/2010/main" val="14631783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59F244-05E4-4264-8167-E8B7760441C2}" type="slidenum">
              <a:rPr lang="en-US" smtClean="0"/>
              <a:pPr/>
              <a:t>50</a:t>
            </a:fld>
            <a:endParaRPr lang="en-US"/>
          </a:p>
        </p:txBody>
      </p:sp>
    </p:spTree>
    <p:extLst>
      <p:ext uri="{BB962C8B-B14F-4D97-AF65-F5344CB8AC3E}">
        <p14:creationId xmlns:p14="http://schemas.microsoft.com/office/powerpoint/2010/main" val="4079319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2.  Technical assistance to local ombudsmen and/or volunteers</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This activity measures the percentage of staff time spent managing and administering local and volunteer programs, including time spent developing and delivering training. It covers all aspects of working with volunteers or paid staff such as conveying changes in procedures, reviewing others’ case records, researching regulations to provide assistance on specific complaints and providing guidance to staff and volunteers.  </a:t>
            </a:r>
          </a:p>
          <a:p>
            <a:r>
              <a:rPr lang="en-US" sz="1200" kern="1200" dirty="0">
                <a:solidFill>
                  <a:schemeClr val="tx1"/>
                </a:solidFill>
                <a:latin typeface="+mn-lt"/>
                <a:ea typeface="+mn-ea"/>
                <a:cs typeface="+mn-cs"/>
              </a:rPr>
              <a:t> </a:t>
            </a:r>
          </a:p>
          <a:p>
            <a:r>
              <a:rPr lang="en-US" sz="1200" b="1" kern="1200" dirty="0">
                <a:solidFill>
                  <a:schemeClr val="tx1"/>
                </a:solidFill>
                <a:latin typeface="+mn-lt"/>
                <a:ea typeface="+mn-ea"/>
                <a:cs typeface="+mn-cs"/>
              </a:rPr>
              <a:t>NOTE:  </a:t>
            </a:r>
            <a:r>
              <a:rPr lang="en-US" sz="1200" kern="1200" dirty="0">
                <a:solidFill>
                  <a:schemeClr val="tx1"/>
                </a:solidFill>
                <a:latin typeface="+mn-lt"/>
                <a:ea typeface="+mn-ea"/>
                <a:cs typeface="+mn-cs"/>
              </a:rPr>
              <a:t>AoA only asks for an estimate; but your state may be very precise about how this percentage is calculated.  The  state ombudsman provides guidance on how to measure this activity.</a:t>
            </a:r>
          </a:p>
          <a:p>
            <a:r>
              <a:rPr lang="en-US" sz="1200" u="none" strike="noStrike"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Estimated percentage (%) of total staff time.</a:t>
            </a:r>
          </a:p>
        </p:txBody>
      </p:sp>
      <p:sp>
        <p:nvSpPr>
          <p:cNvPr id="4" name="Slide Number Placeholder 3"/>
          <p:cNvSpPr>
            <a:spLocks noGrp="1"/>
          </p:cNvSpPr>
          <p:nvPr>
            <p:ph type="sldNum" sz="quarter" idx="10"/>
          </p:nvPr>
        </p:nvSpPr>
        <p:spPr/>
        <p:txBody>
          <a:bodyPr/>
          <a:lstStyle/>
          <a:p>
            <a:fld id="{3059F244-05E4-4264-8167-E8B7760441C2}" type="slidenum">
              <a:rPr lang="en-US" smtClean="0"/>
              <a:pPr/>
              <a:t>8</a:t>
            </a:fld>
            <a:endParaRPr lang="en-US"/>
          </a:p>
        </p:txBody>
      </p:sp>
    </p:spTree>
    <p:extLst>
      <p:ext uri="{BB962C8B-B14F-4D97-AF65-F5344CB8AC3E}">
        <p14:creationId xmlns:p14="http://schemas.microsoft.com/office/powerpoint/2010/main" val="1433484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1"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3. Training for Facility Staff</a:t>
            </a:r>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NOTES:</a:t>
            </a:r>
            <a:r>
              <a:rPr lang="en-US" sz="1200" kern="1200" dirty="0">
                <a:solidFill>
                  <a:schemeClr val="tx1"/>
                </a:solidFill>
                <a:latin typeface="+mn-lt"/>
                <a:ea typeface="+mn-ea"/>
                <a:cs typeface="+mn-cs"/>
              </a:rPr>
              <a:t>  </a:t>
            </a:r>
          </a:p>
          <a:p>
            <a:pPr lvl="0"/>
            <a:r>
              <a:rPr lang="en-US" sz="1200" kern="1200" dirty="0">
                <a:solidFill>
                  <a:schemeClr val="tx1"/>
                </a:solidFill>
                <a:latin typeface="+mn-lt"/>
                <a:ea typeface="+mn-ea"/>
                <a:cs typeface="+mn-cs"/>
              </a:rPr>
              <a:t>The Number of session to facility staff is an unduplicated count.</a:t>
            </a:r>
          </a:p>
          <a:p>
            <a:pPr lvl="0"/>
            <a:r>
              <a:rPr lang="en-US" sz="1200" kern="1200" dirty="0">
                <a:solidFill>
                  <a:schemeClr val="tx1"/>
                </a:solidFill>
                <a:latin typeface="+mn-lt"/>
                <a:ea typeface="+mn-ea"/>
                <a:cs typeface="+mn-cs"/>
              </a:rPr>
              <a:t>Record the primary topic covered during the session. </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Number of sessions </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Topics covered</a:t>
            </a:r>
          </a:p>
          <a:p>
            <a:endParaRPr lang="en-US" dirty="0"/>
          </a:p>
          <a:p>
            <a:r>
              <a:rPr lang="en-US" sz="1200" b="1"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4. Consultation to facilities</a:t>
            </a:r>
            <a:r>
              <a:rPr lang="en-US" sz="1200" kern="1200" dirty="0">
                <a:solidFill>
                  <a:schemeClr val="tx1"/>
                </a:solidFill>
                <a:latin typeface="+mn-lt"/>
                <a:ea typeface="+mn-ea"/>
                <a:cs typeface="+mn-cs"/>
              </a:rPr>
              <a:t> (providing information and assistance by phone, responding to  e-mail questions, or in person) </a:t>
            </a:r>
          </a:p>
          <a:p>
            <a:r>
              <a:rPr lang="en-US" sz="1200" kern="1200" dirty="0">
                <a:solidFill>
                  <a:schemeClr val="tx1"/>
                </a:solidFill>
                <a:latin typeface="+mn-lt"/>
                <a:ea typeface="+mn-ea"/>
                <a:cs typeface="+mn-cs"/>
              </a:rPr>
              <a:t> </a:t>
            </a:r>
          </a:p>
          <a:p>
            <a:r>
              <a:rPr lang="en-US" sz="1200" b="1" kern="1200" dirty="0">
                <a:solidFill>
                  <a:schemeClr val="tx1"/>
                </a:solidFill>
                <a:latin typeface="+mn-lt"/>
                <a:ea typeface="+mn-ea"/>
                <a:cs typeface="+mn-cs"/>
              </a:rPr>
              <a:t>NOTES:</a:t>
            </a:r>
            <a:r>
              <a:rPr lang="en-US" sz="1200" kern="1200" dirty="0">
                <a:solidFill>
                  <a:schemeClr val="tx1"/>
                </a:solidFill>
                <a:latin typeface="+mn-lt"/>
                <a:ea typeface="+mn-ea"/>
                <a:cs typeface="+mn-cs"/>
              </a:rPr>
              <a:t> </a:t>
            </a:r>
          </a:p>
          <a:p>
            <a:pPr lvl="0"/>
            <a:r>
              <a:rPr lang="en-US" sz="1200" kern="1200" dirty="0">
                <a:solidFill>
                  <a:schemeClr val="tx1"/>
                </a:solidFill>
                <a:latin typeface="+mn-lt"/>
                <a:ea typeface="+mn-ea"/>
                <a:cs typeface="+mn-cs"/>
              </a:rPr>
              <a:t>The number of consultations is an unduplicated count of information and assistance to facility managers and staff.</a:t>
            </a:r>
          </a:p>
          <a:p>
            <a:pPr lvl="0"/>
            <a:r>
              <a:rPr lang="en-US" sz="1200" kern="1200" dirty="0">
                <a:solidFill>
                  <a:schemeClr val="tx1"/>
                </a:solidFill>
                <a:latin typeface="+mn-lt"/>
                <a:ea typeface="+mn-ea"/>
                <a:cs typeface="+mn-cs"/>
              </a:rPr>
              <a:t>Record the </a:t>
            </a:r>
            <a:r>
              <a:rPr lang="en-US" sz="1200" b="1" kern="1200" dirty="0">
                <a:solidFill>
                  <a:schemeClr val="tx1"/>
                </a:solidFill>
                <a:latin typeface="+mn-lt"/>
                <a:ea typeface="+mn-ea"/>
                <a:cs typeface="+mn-cs"/>
              </a:rPr>
              <a:t>primary topic</a:t>
            </a:r>
            <a:r>
              <a:rPr lang="en-US" sz="1200" kern="1200" dirty="0">
                <a:solidFill>
                  <a:schemeClr val="tx1"/>
                </a:solidFill>
                <a:latin typeface="+mn-lt"/>
                <a:ea typeface="+mn-ea"/>
                <a:cs typeface="+mn-cs"/>
              </a:rPr>
              <a:t> covered during the consultation.  </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Topics covered</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Number of consultations</a:t>
            </a:r>
          </a:p>
          <a:p>
            <a:endParaRPr lang="en-US" dirty="0"/>
          </a:p>
        </p:txBody>
      </p:sp>
      <p:sp>
        <p:nvSpPr>
          <p:cNvPr id="4" name="Slide Number Placeholder 3"/>
          <p:cNvSpPr>
            <a:spLocks noGrp="1"/>
          </p:cNvSpPr>
          <p:nvPr>
            <p:ph type="sldNum" sz="quarter" idx="10"/>
          </p:nvPr>
        </p:nvSpPr>
        <p:spPr/>
        <p:txBody>
          <a:bodyPr/>
          <a:lstStyle/>
          <a:p>
            <a:fld id="{3059F244-05E4-4264-8167-E8B7760441C2}" type="slidenum">
              <a:rPr lang="en-US" smtClean="0"/>
              <a:pPr/>
              <a:t>9</a:t>
            </a:fld>
            <a:endParaRPr lang="en-US"/>
          </a:p>
        </p:txBody>
      </p:sp>
    </p:spTree>
    <p:extLst>
      <p:ext uri="{BB962C8B-B14F-4D97-AF65-F5344CB8AC3E}">
        <p14:creationId xmlns:p14="http://schemas.microsoft.com/office/powerpoint/2010/main" val="23912281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5. Information and consultation to individuals </a:t>
            </a:r>
            <a:r>
              <a:rPr lang="en-US" sz="1200" kern="1200" dirty="0">
                <a:solidFill>
                  <a:schemeClr val="tx1"/>
                </a:solidFill>
                <a:latin typeface="+mn-lt"/>
                <a:ea typeface="+mn-ea"/>
                <a:cs typeface="+mn-cs"/>
              </a:rPr>
              <a:t>(by telephone, responding to e-mail questions, or in person on a one-to-one basis) </a:t>
            </a:r>
          </a:p>
          <a:p>
            <a:r>
              <a:rPr lang="en-US" sz="1200" b="1"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NOTES: </a:t>
            </a:r>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Record the </a:t>
            </a:r>
            <a:r>
              <a:rPr lang="en-US" sz="1200" b="1" kern="1200" dirty="0">
                <a:solidFill>
                  <a:schemeClr val="tx1"/>
                </a:solidFill>
                <a:latin typeface="+mn-lt"/>
                <a:ea typeface="+mn-ea"/>
                <a:cs typeface="+mn-cs"/>
              </a:rPr>
              <a:t>primary topic</a:t>
            </a:r>
            <a:r>
              <a:rPr lang="en-US" sz="1200" kern="1200" dirty="0">
                <a:solidFill>
                  <a:schemeClr val="tx1"/>
                </a:solidFill>
                <a:latin typeface="+mn-lt"/>
                <a:ea typeface="+mn-ea"/>
                <a:cs typeface="+mn-cs"/>
              </a:rPr>
              <a:t> covered in each consultation. </a:t>
            </a:r>
          </a:p>
          <a:p>
            <a:pPr lvl="0"/>
            <a:r>
              <a:rPr lang="en-US" sz="1200" kern="1200" dirty="0">
                <a:solidFill>
                  <a:schemeClr val="tx1"/>
                </a:solidFill>
                <a:latin typeface="+mn-lt"/>
                <a:ea typeface="+mn-ea"/>
                <a:cs typeface="+mn-cs"/>
              </a:rPr>
              <a:t>Count each separate request for information and assistance but not each call related to the same request.  </a:t>
            </a:r>
          </a:p>
          <a:p>
            <a:pPr lvl="0"/>
            <a:r>
              <a:rPr lang="en-US" sz="1200" kern="1200" dirty="0">
                <a:solidFill>
                  <a:schemeClr val="tx1"/>
                </a:solidFill>
                <a:latin typeface="+mn-lt"/>
                <a:ea typeface="+mn-ea"/>
                <a:cs typeface="+mn-cs"/>
              </a:rPr>
              <a:t>Do not count conversations related to a specific case</a:t>
            </a:r>
          </a:p>
          <a:p>
            <a:r>
              <a:rPr lang="en-US" sz="1200" b="1"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pPr>
              <a:buFont typeface="Arial" pitchFamily="34" charset="0"/>
              <a:buChar char="•"/>
            </a:pPr>
            <a:r>
              <a:rPr lang="en-US" sz="1200" kern="1200" dirty="0">
                <a:solidFill>
                  <a:schemeClr val="tx1"/>
                </a:solidFill>
                <a:latin typeface="+mn-lt"/>
                <a:ea typeface="+mn-ea"/>
                <a:cs typeface="+mn-cs"/>
              </a:rPr>
              <a:t>Topics of  requests</a:t>
            </a:r>
          </a:p>
          <a:p>
            <a:pPr>
              <a:buFontTx/>
              <a:buNone/>
            </a:pPr>
            <a:r>
              <a:rPr lang="en-US" sz="1200" kern="1200" dirty="0">
                <a:solidFill>
                  <a:schemeClr val="tx1"/>
                </a:solidFill>
                <a:latin typeface="+mn-lt"/>
                <a:ea typeface="+mn-ea"/>
                <a:cs typeface="+mn-cs"/>
              </a:rPr>
              <a:t> </a:t>
            </a:r>
          </a:p>
          <a:p>
            <a:pPr>
              <a:buFont typeface="Arial" pitchFamily="34" charset="0"/>
              <a:buChar char="•"/>
            </a:pPr>
            <a:r>
              <a:rPr lang="en-US" sz="1200" kern="1200" dirty="0">
                <a:solidFill>
                  <a:schemeClr val="tx1"/>
                </a:solidFill>
                <a:latin typeface="+mn-lt"/>
                <a:ea typeface="+mn-ea"/>
                <a:cs typeface="+mn-cs"/>
              </a:rPr>
              <a:t>Number of consultations</a:t>
            </a:r>
          </a:p>
        </p:txBody>
      </p:sp>
      <p:sp>
        <p:nvSpPr>
          <p:cNvPr id="4" name="Slide Number Placeholder 3"/>
          <p:cNvSpPr>
            <a:spLocks noGrp="1"/>
          </p:cNvSpPr>
          <p:nvPr>
            <p:ph type="sldNum" sz="quarter" idx="10"/>
          </p:nvPr>
        </p:nvSpPr>
        <p:spPr/>
        <p:txBody>
          <a:bodyPr/>
          <a:lstStyle/>
          <a:p>
            <a:fld id="{3059F244-05E4-4264-8167-E8B7760441C2}" type="slidenum">
              <a:rPr lang="en-US" smtClean="0"/>
              <a:pPr/>
              <a:t>10</a:t>
            </a:fld>
            <a:endParaRPr lang="en-US"/>
          </a:p>
        </p:txBody>
      </p:sp>
    </p:spTree>
    <p:extLst>
      <p:ext uri="{BB962C8B-B14F-4D97-AF65-F5344CB8AC3E}">
        <p14:creationId xmlns:p14="http://schemas.microsoft.com/office/powerpoint/2010/main" val="3798452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6. Facility Coverage</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This is an unduplicated count of facilities visited no less frequently than quarterly based on the federal fiscal year. The number reported indicates the facility was covered on a regular basis, not in response to a complaint, by paid or volunteer ombudsmen. </a:t>
            </a:r>
          </a:p>
          <a:p>
            <a:pPr lvl="1">
              <a:buFont typeface="Arial" pitchFamily="34" charset="0"/>
              <a:buChar char="•"/>
            </a:pPr>
            <a:r>
              <a:rPr lang="en-US" sz="1200" kern="1200" dirty="0">
                <a:solidFill>
                  <a:schemeClr val="tx1"/>
                </a:solidFill>
                <a:latin typeface="+mn-lt"/>
                <a:ea typeface="+mn-ea"/>
                <a:cs typeface="+mn-cs"/>
              </a:rPr>
              <a:t>Number Nursing Facilities visited (unduplicated)</a:t>
            </a:r>
          </a:p>
          <a:p>
            <a:pPr lvl="1">
              <a:buFont typeface="Arial" pitchFamily="34" charset="0"/>
              <a:buChar char="•"/>
            </a:pPr>
            <a:r>
              <a:rPr lang="en-US" sz="1200" kern="1200" dirty="0">
                <a:solidFill>
                  <a:schemeClr val="tx1"/>
                </a:solidFill>
                <a:latin typeface="+mn-lt"/>
                <a:ea typeface="+mn-ea"/>
                <a:cs typeface="+mn-cs"/>
              </a:rPr>
              <a:t>Number Board and Care or similar facilities visited (unduplicated)</a:t>
            </a:r>
          </a:p>
          <a:p>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7. Participation in Facility Surveys</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This number reflects a count of ombudsman participation in standard and abbreviated surveys (including inspections in board and care facilities). Participation in various parts of the survey process is acceptable. This includes pre-survey briefing, and attending the resident group interview or exit interview. Count participation in the same survey only once. </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Number of surveys</a:t>
            </a:r>
          </a:p>
        </p:txBody>
      </p:sp>
      <p:sp>
        <p:nvSpPr>
          <p:cNvPr id="4" name="Slide Number Placeholder 3"/>
          <p:cNvSpPr>
            <a:spLocks noGrp="1"/>
          </p:cNvSpPr>
          <p:nvPr>
            <p:ph type="sldNum" sz="quarter" idx="10"/>
          </p:nvPr>
        </p:nvSpPr>
        <p:spPr/>
        <p:txBody>
          <a:bodyPr/>
          <a:lstStyle/>
          <a:p>
            <a:fld id="{3059F244-05E4-4264-8167-E8B7760441C2}" type="slidenum">
              <a:rPr lang="en-US" smtClean="0"/>
              <a:pPr/>
              <a:t>11</a:t>
            </a:fld>
            <a:endParaRPr lang="en-US"/>
          </a:p>
        </p:txBody>
      </p:sp>
    </p:spTree>
    <p:extLst>
      <p:ext uri="{BB962C8B-B14F-4D97-AF65-F5344CB8AC3E}">
        <p14:creationId xmlns:p14="http://schemas.microsoft.com/office/powerpoint/2010/main" val="604431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a:solidFill>
                  <a:schemeClr val="tx1"/>
                </a:solidFill>
                <a:latin typeface="+mn-lt"/>
                <a:ea typeface="+mn-ea"/>
                <a:cs typeface="+mn-cs"/>
              </a:rPr>
              <a:t> 8. Work with resident councils</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The count of all resident council meetings attended by an ombudsman. Report attendance to the same meeting by more than one ombudsman as one.  Do not record preparation work that does not include attendance at a council meeting.   Discussions with residents during the course of the meeting </a:t>
            </a:r>
            <a:r>
              <a:rPr lang="en-US" sz="1200" b="1" kern="1200" dirty="0">
                <a:solidFill>
                  <a:schemeClr val="tx1"/>
                </a:solidFill>
                <a:latin typeface="+mn-lt"/>
                <a:ea typeface="+mn-ea"/>
                <a:cs typeface="+mn-cs"/>
              </a:rPr>
              <a:t>are not </a:t>
            </a:r>
            <a:r>
              <a:rPr lang="en-US" sz="1200" kern="1200" dirty="0">
                <a:solidFill>
                  <a:schemeClr val="tx1"/>
                </a:solidFill>
                <a:latin typeface="+mn-lt"/>
                <a:ea typeface="+mn-ea"/>
                <a:cs typeface="+mn-cs"/>
              </a:rPr>
              <a:t>counted as consultations.</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Number of meetings attended</a:t>
            </a:r>
          </a:p>
          <a:p>
            <a:r>
              <a:rPr lang="en-US" sz="1200" b="1" kern="1200" dirty="0">
                <a:solidFill>
                  <a:schemeClr val="tx1"/>
                </a:solidFill>
                <a:latin typeface="+mn-lt"/>
                <a:ea typeface="+mn-ea"/>
                <a:cs typeface="+mn-cs"/>
              </a:rPr>
              <a:t> </a:t>
            </a:r>
          </a:p>
          <a:p>
            <a:r>
              <a:rPr lang="en-US" sz="1200" b="1" kern="1200" dirty="0">
                <a:solidFill>
                  <a:schemeClr val="tx1"/>
                </a:solidFill>
                <a:latin typeface="+mn-lt"/>
                <a:ea typeface="+mn-ea"/>
                <a:cs typeface="+mn-cs"/>
              </a:rPr>
              <a:t>9. Work with family councils</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The count of all family council meetings attended by an ombudsman.</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Report attendance by more than one ombudsman to the same meeting as one. Do not record preparation work that does not include attendance at a council meeting.  Discussions with individuals during the course of the meeting </a:t>
            </a:r>
            <a:r>
              <a:rPr lang="en-US" sz="1200" b="1" kern="1200" dirty="0">
                <a:solidFill>
                  <a:schemeClr val="tx1"/>
                </a:solidFill>
                <a:latin typeface="+mn-lt"/>
                <a:ea typeface="+mn-ea"/>
                <a:cs typeface="+mn-cs"/>
              </a:rPr>
              <a:t>are not </a:t>
            </a:r>
            <a:r>
              <a:rPr lang="en-US" sz="1200" kern="1200" dirty="0">
                <a:solidFill>
                  <a:schemeClr val="tx1"/>
                </a:solidFill>
                <a:latin typeface="+mn-lt"/>
                <a:ea typeface="+mn-ea"/>
                <a:cs typeface="+mn-cs"/>
              </a:rPr>
              <a:t>counted as consultations.</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Number of meetings attended</a:t>
            </a:r>
          </a:p>
        </p:txBody>
      </p:sp>
      <p:sp>
        <p:nvSpPr>
          <p:cNvPr id="4" name="Slide Number Placeholder 3"/>
          <p:cNvSpPr>
            <a:spLocks noGrp="1"/>
          </p:cNvSpPr>
          <p:nvPr>
            <p:ph type="sldNum" sz="quarter" idx="10"/>
          </p:nvPr>
        </p:nvSpPr>
        <p:spPr/>
        <p:txBody>
          <a:bodyPr/>
          <a:lstStyle/>
          <a:p>
            <a:fld id="{3059F244-05E4-4264-8167-E8B7760441C2}" type="slidenum">
              <a:rPr lang="en-US" smtClean="0"/>
              <a:pPr/>
              <a:t>12</a:t>
            </a:fld>
            <a:endParaRPr lang="en-US"/>
          </a:p>
        </p:txBody>
      </p:sp>
    </p:spTree>
    <p:extLst>
      <p:ext uri="{BB962C8B-B14F-4D97-AF65-F5344CB8AC3E}">
        <p14:creationId xmlns:p14="http://schemas.microsoft.com/office/powerpoint/2010/main" val="4271349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a:solidFill>
                  <a:schemeClr val="tx1"/>
                </a:solidFill>
                <a:latin typeface="+mn-lt"/>
                <a:ea typeface="+mn-ea"/>
                <a:cs typeface="+mn-cs"/>
              </a:rPr>
              <a:t> 10. Community Education</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The total number of presentations made to and or other meetings where you represent the ombudsman program with community groups, students, churches, etc.  This can include attendance at community and health fairs and similar gatherings where the LTCO has a display and staff available to provide information to attendees.</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Number of sessions</a:t>
            </a: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059F244-05E4-4264-8167-E8B7760441C2}" type="slidenum">
              <a:rPr lang="en-US" smtClean="0"/>
              <a:pPr/>
              <a:t>13</a:t>
            </a:fld>
            <a:endParaRPr lang="en-US"/>
          </a:p>
        </p:txBody>
      </p:sp>
    </p:spTree>
    <p:extLst>
      <p:ext uri="{BB962C8B-B14F-4D97-AF65-F5344CB8AC3E}">
        <p14:creationId xmlns:p14="http://schemas.microsoft.com/office/powerpoint/2010/main" val="3660464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722376" y="2688336"/>
            <a:ext cx="7772400" cy="3108960"/>
          </a:xfrm>
        </p:spPr>
        <p:txBody>
          <a:bodyPr anchor="t" anchorCtr="0">
            <a:noAutofit/>
          </a:bodyPr>
          <a:lstStyle>
            <a:lvl1pPr algn="ctr">
              <a:defRPr lang="en-US" sz="6200" b="1" cap="none" spc="0" dirty="0" smtClean="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n-US"/>
              <a:t>Click to edit Master title style</a:t>
            </a:r>
            <a:endParaRPr lang="en-US" dirty="0"/>
          </a:p>
        </p:txBody>
      </p:sp>
      <p:sp>
        <p:nvSpPr>
          <p:cNvPr id="24" name="Rectangle 26"/>
          <p:cNvSpPr>
            <a:spLocks noGrp="1"/>
          </p:cNvSpPr>
          <p:nvPr>
            <p:ph type="subTitle" idx="1"/>
          </p:nvPr>
        </p:nvSpPr>
        <p:spPr>
          <a:xfrm>
            <a:off x="722376" y="1133856"/>
            <a:ext cx="7772400" cy="1508760"/>
          </a:xfrm>
        </p:spPr>
        <p:txBody>
          <a:bodyPr anchor="b">
            <a:normAutofit/>
          </a:bodyPr>
          <a:lstStyle>
            <a:lvl1pPr marL="0" indent="0" algn="ctr">
              <a:buNone/>
              <a:defRPr lang="en-US" sz="2200" b="0">
                <a:solidFill>
                  <a:schemeClr val="tx2">
                    <a:shade val="55000"/>
                  </a:schemeClr>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fld id="{8037697A-2C48-4819-A5BC-75F43C75A164}" type="datetimeFigureOut">
              <a:rPr lang="en-US" smtClean="0"/>
              <a:pPr/>
              <a:t>2/23/2018</a:t>
            </a:fld>
            <a:endParaRPr lang="en-US"/>
          </a:p>
        </p:txBody>
      </p:sp>
      <p:sp>
        <p:nvSpPr>
          <p:cNvPr id="9" name="Rectangle 14"/>
          <p:cNvSpPr>
            <a:spLocks noGrp="1"/>
          </p:cNvSpPr>
          <p:nvPr>
            <p:ph type="sldNum" sz="quarter" idx="11"/>
          </p:nvPr>
        </p:nvSpPr>
        <p:spPr/>
        <p:txBody>
          <a:bodyPr/>
          <a:lstStyle>
            <a:lvl1pPr>
              <a:defRPr lang="en-US" smtClean="0"/>
            </a:lvl1pPr>
          </a:lstStyle>
          <a:p>
            <a:pPr algn="r"/>
            <a:fld id="{47E06F9A-4543-41A4-9BCA-BFDDC4CB11EA}" type="slidenum">
              <a:rPr lang="en-US" smtClean="0"/>
              <a:pPr algn="r"/>
              <a:t>‹#›</a:t>
            </a:fld>
            <a:endParaRPr lang="en-US"/>
          </a:p>
        </p:txBody>
      </p:sp>
      <p:sp>
        <p:nvSpPr>
          <p:cNvPr id="25" name="Rectangle 27"/>
          <p:cNvSpPr>
            <a:spLocks noGrp="1"/>
          </p:cNvSpPr>
          <p:nvPr>
            <p:ph type="ftr" sz="quarter" idx="12"/>
          </p:nvPr>
        </p:nvSpPr>
        <p:spPr/>
        <p:txBody>
          <a:bodyPr/>
          <a:lstStyle>
            <a:lvl1pPr>
              <a:defRPr lang="en-US" smtClean="0"/>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37697A-2C48-4819-A5BC-75F43C75A164}" type="datetimeFigureOut">
              <a:rPr lang="en-US" smtClean="0"/>
              <a:pPr/>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37697A-2C48-4819-A5BC-75F43C75A164}" type="datetimeFigureOut">
              <a:rPr lang="en-US" smtClean="0"/>
              <a:pPr/>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a:t>Click to edit Master title style</a:t>
            </a:r>
          </a:p>
        </p:txBody>
      </p:sp>
      <p:sp>
        <p:nvSpPr>
          <p:cNvPr id="3" name="Rectangle 3"/>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p:cNvSpPr>
          <p:nvPr>
            <p:ph type="dt" sz="half" idx="10"/>
          </p:nvPr>
        </p:nvSpPr>
        <p:spPr/>
        <p:txBody>
          <a:bodyPr/>
          <a:lstStyle/>
          <a:p>
            <a:fld id="{8037697A-2C48-4819-A5BC-75F43C75A164}" type="datetimeFigureOut">
              <a:rPr lang="en-US" smtClean="0"/>
              <a:pPr/>
              <a:t>2/23/2018</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8" name="Rounded Rectangle 7"/>
          <p:cNvSpPr/>
          <p:nvPr/>
        </p:nvSpPr>
        <p:spPr>
          <a:xfrm>
            <a:off x="690563" y="491696"/>
            <a:ext cx="7762875" cy="5874608"/>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2"/>
          <p:cNvSpPr>
            <a:spLocks noGrp="1"/>
          </p:cNvSpPr>
          <p:nvPr>
            <p:ph type="title"/>
          </p:nvPr>
        </p:nvSpPr>
        <p:spPr>
          <a:xfrm>
            <a:off x="777240" y="795996"/>
            <a:ext cx="7589520" cy="3112843"/>
          </a:xfrm>
        </p:spPr>
        <p:txBody>
          <a:bodyPr anchor="b">
            <a:normAutofit/>
          </a:bodyPr>
          <a:lstStyle>
            <a:lvl1pPr algn="ctr">
              <a:buNone/>
              <a:defRPr lang="en-US" sz="6200" b="1" cap="none" spc="0" dirty="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n-US"/>
              <a:t>Click to edit Master title style</a:t>
            </a:r>
            <a:endParaRPr lang="en-US" dirty="0"/>
          </a:p>
        </p:txBody>
      </p:sp>
      <p:sp>
        <p:nvSpPr>
          <p:cNvPr id="3" name="Rectangle 3"/>
          <p:cNvSpPr>
            <a:spLocks noGrp="1"/>
          </p:cNvSpPr>
          <p:nvPr>
            <p:ph type="body" idx="1"/>
          </p:nvPr>
        </p:nvSpPr>
        <p:spPr>
          <a:xfrm>
            <a:off x="777240" y="3948552"/>
            <a:ext cx="7589520" cy="1509712"/>
          </a:xfrm>
        </p:spPr>
        <p:txBody>
          <a:bodyPr anchor="t">
            <a:normAutofit/>
          </a:bodyPr>
          <a:lstStyle>
            <a:lvl1pPr indent="0" algn="ctr">
              <a:buNone/>
              <a:defRPr lang="en-US" sz="22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Rectangle 4"/>
          <p:cNvSpPr>
            <a:spLocks noGrp="1"/>
          </p:cNvSpPr>
          <p:nvPr>
            <p:ph type="dt" sz="half" idx="10"/>
          </p:nvPr>
        </p:nvSpPr>
        <p:spPr>
          <a:xfrm>
            <a:off x="762000" y="5958840"/>
            <a:ext cx="2133600" cy="365760"/>
          </a:xfrm>
        </p:spPr>
        <p:txBody>
          <a:bodyPr/>
          <a:lstStyle/>
          <a:p>
            <a:fld id="{8037697A-2C48-4819-A5BC-75F43C75A164}" type="datetimeFigureOut">
              <a:rPr lang="en-US" smtClean="0"/>
              <a:pPr/>
              <a:t>2/23/2018</a:t>
            </a:fld>
            <a:endParaRPr lang="en-US"/>
          </a:p>
        </p:txBody>
      </p:sp>
      <p:sp>
        <p:nvSpPr>
          <p:cNvPr id="5" name="Rectangle 5"/>
          <p:cNvSpPr>
            <a:spLocks noGrp="1"/>
          </p:cNvSpPr>
          <p:nvPr>
            <p:ph type="ftr" sz="quarter" idx="11"/>
          </p:nvPr>
        </p:nvSpPr>
        <p:spPr>
          <a:xfrm>
            <a:off x="3124200" y="5958840"/>
            <a:ext cx="2895600" cy="365760"/>
          </a:xfrm>
        </p:spPr>
        <p:txBody>
          <a:bodyPr/>
          <a:lstStyle/>
          <a:p>
            <a:endParaRPr lang="en-US"/>
          </a:p>
        </p:txBody>
      </p:sp>
      <p:sp>
        <p:nvSpPr>
          <p:cNvPr id="6" name="Rectangle 6"/>
          <p:cNvSpPr>
            <a:spLocks noGrp="1"/>
          </p:cNvSpPr>
          <p:nvPr>
            <p:ph type="sldNum" sz="quarter" idx="12"/>
          </p:nvPr>
        </p:nvSpPr>
        <p:spPr>
          <a:xfrm>
            <a:off x="6248400" y="5958840"/>
            <a:ext cx="2133600" cy="365760"/>
          </a:xfrm>
        </p:spPr>
        <p:txBody>
          <a:bodyPr/>
          <a:lstStyle/>
          <a:p>
            <a:fld id="{47E06F9A-4543-41A4-9BCA-BFDDC4CB11E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a:t>Click to edit Master title style</a:t>
            </a:r>
          </a:p>
        </p:txBody>
      </p:sp>
      <p:sp>
        <p:nvSpPr>
          <p:cNvPr id="3" name="Rectangle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p:cNvSpPr>
            <a:spLocks noGrp="1"/>
          </p:cNvSpPr>
          <p:nvPr>
            <p:ph type="dt" sz="half" idx="10"/>
          </p:nvPr>
        </p:nvSpPr>
        <p:spPr/>
        <p:txBody>
          <a:bodyPr/>
          <a:lstStyle/>
          <a:p>
            <a:fld id="{8037697A-2C48-4819-A5BC-75F43C75A164}" type="datetimeFigureOut">
              <a:rPr lang="en-US" smtClean="0"/>
              <a:pPr/>
              <a:t>2/23/2018</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965960" y="2785402"/>
            <a:ext cx="5760720" cy="914400"/>
          </a:xfrm>
        </p:spPr>
        <p:txBody>
          <a:bodyPr lIns="91440" rIns="91440" anchor="ctr">
            <a:noAutofit/>
          </a:bodyPr>
          <a:lstStyle>
            <a:lvl1pPr algn="ctr">
              <a:defRPr sz="3500"/>
            </a:lvl1pPr>
          </a:lstStyle>
          <a:p>
            <a:r>
              <a:rPr lang="en-US"/>
              <a:t>Click to edit Master title style</a:t>
            </a:r>
            <a:endParaRPr lang="en-US" dirty="0"/>
          </a:p>
        </p:txBody>
      </p:sp>
      <p:sp>
        <p:nvSpPr>
          <p:cNvPr id="3" name="Rectangle 2"/>
          <p:cNvSpPr>
            <a:spLocks noGrp="1"/>
          </p:cNvSpPr>
          <p:nvPr>
            <p:ph type="body" idx="1"/>
          </p:nvPr>
        </p:nvSpPr>
        <p:spPr>
          <a:xfrm>
            <a:off x="1600200" y="547468"/>
            <a:ext cx="3383280" cy="639762"/>
          </a:xfrm>
          <a:prstGeom prst="roundRect">
            <a:avLst>
              <a:gd name="adj" fmla="val 6772"/>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Rectangle 3"/>
          <p:cNvSpPr>
            <a:spLocks noGrp="1"/>
          </p:cNvSpPr>
          <p:nvPr>
            <p:ph sz="half" idx="2"/>
          </p:nvPr>
        </p:nvSpPr>
        <p:spPr>
          <a:xfrm>
            <a:off x="1600200"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p:cNvSpPr>
            <a:spLocks noGrp="1"/>
          </p:cNvSpPr>
          <p:nvPr>
            <p:ph type="body" sz="quarter" idx="3"/>
          </p:nvPr>
        </p:nvSpPr>
        <p:spPr>
          <a:xfrm>
            <a:off x="5128846" y="547468"/>
            <a:ext cx="3383280" cy="639762"/>
          </a:xfrm>
          <a:prstGeom prst="roundRect">
            <a:avLst>
              <a:gd name="adj" fmla="val 5673"/>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Rectangle 5"/>
          <p:cNvSpPr>
            <a:spLocks noGrp="1"/>
          </p:cNvSpPr>
          <p:nvPr>
            <p:ph sz="quarter" idx="4"/>
          </p:nvPr>
        </p:nvSpPr>
        <p:spPr>
          <a:xfrm>
            <a:off x="5128846"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a:spLocks noGrp="1"/>
          </p:cNvSpPr>
          <p:nvPr>
            <p:ph type="dt" sz="half" idx="10"/>
          </p:nvPr>
        </p:nvSpPr>
        <p:spPr/>
        <p:txBody>
          <a:bodyPr/>
          <a:lstStyle/>
          <a:p>
            <a:fld id="{8037697A-2C48-4819-A5BC-75F43C75A164}" type="datetimeFigureOut">
              <a:rPr lang="en-US" smtClean="0"/>
              <a:pPr/>
              <a:t>2/23/2018</a:t>
            </a:fld>
            <a:endParaRPr lang="en-US"/>
          </a:p>
        </p:txBody>
      </p:sp>
      <p:sp>
        <p:nvSpPr>
          <p:cNvPr id="8" name="Rectangle 7"/>
          <p:cNvSpPr>
            <a:spLocks noGrp="1"/>
          </p:cNvSpPr>
          <p:nvPr>
            <p:ph type="ftr" sz="quarter" idx="11"/>
          </p:nvPr>
        </p:nvSpPr>
        <p:spPr/>
        <p:txBody>
          <a:bodyPr/>
          <a:lstStyle/>
          <a:p>
            <a:endParaRPr lang="en-US"/>
          </a:p>
        </p:txBody>
      </p:sp>
      <p:sp>
        <p:nvSpPr>
          <p:cNvPr id="9" name="Rectangle 8"/>
          <p:cNvSpPr>
            <a:spLocks noGrp="1"/>
          </p:cNvSpPr>
          <p:nvPr>
            <p:ph type="sldNum" sz="quarter" idx="12"/>
          </p:nvPr>
        </p:nvSpPr>
        <p:spPr>
          <a:xfrm>
            <a:off x="6553200" y="6214404"/>
            <a:ext cx="2133600" cy="365760"/>
          </a:xfrm>
        </p:spPr>
        <p:txBody>
          <a:bodyPr/>
          <a:lstStyle/>
          <a:p>
            <a:fld id="{47E06F9A-4543-41A4-9BCA-BFDDC4CB11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a:t>Click to edit Master title style</a:t>
            </a:r>
          </a:p>
        </p:txBody>
      </p:sp>
      <p:sp>
        <p:nvSpPr>
          <p:cNvPr id="3" name="Rectangle 3"/>
          <p:cNvSpPr>
            <a:spLocks noGrp="1"/>
          </p:cNvSpPr>
          <p:nvPr>
            <p:ph type="dt" sz="half" idx="10"/>
          </p:nvPr>
        </p:nvSpPr>
        <p:spPr/>
        <p:txBody>
          <a:bodyPr/>
          <a:lstStyle/>
          <a:p>
            <a:fld id="{8037697A-2C48-4819-A5BC-75F43C75A164}" type="datetimeFigureOut">
              <a:rPr lang="en-US" smtClean="0"/>
              <a:pPr/>
              <a:t>2/23/2018</a:t>
            </a:fld>
            <a:endParaRPr lang="en-US"/>
          </a:p>
        </p:txBody>
      </p:sp>
      <p:sp>
        <p:nvSpPr>
          <p:cNvPr id="4" name="Rectangle 4"/>
          <p:cNvSpPr>
            <a:spLocks noGrp="1"/>
          </p:cNvSpPr>
          <p:nvPr>
            <p:ph type="ftr" sz="quarter" idx="11"/>
          </p:nvPr>
        </p:nvSpPr>
        <p:spPr/>
        <p:txBody>
          <a:bodyPr/>
          <a:lstStyle/>
          <a:p>
            <a:endParaRPr lang="en-US"/>
          </a:p>
        </p:txBody>
      </p:sp>
      <p:sp>
        <p:nvSpPr>
          <p:cNvPr id="5" name="Rectangle 5"/>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fld id="{8037697A-2C48-4819-A5BC-75F43C75A164}" type="datetimeFigureOut">
              <a:rPr lang="en-US" smtClean="0"/>
              <a:pPr/>
              <a:t>2/23/2018</a:t>
            </a:fld>
            <a:endParaRPr lang="en-US"/>
          </a:p>
        </p:txBody>
      </p:sp>
      <p:sp>
        <p:nvSpPr>
          <p:cNvPr id="3" name="Rectangle 3"/>
          <p:cNvSpPr>
            <a:spLocks noGrp="1"/>
          </p:cNvSpPr>
          <p:nvPr>
            <p:ph type="ftr" sz="quarter" idx="11"/>
          </p:nvPr>
        </p:nvSpPr>
        <p:spPr/>
        <p:txBody>
          <a:bodyPr/>
          <a:lstStyle/>
          <a:p>
            <a:endParaRPr lang="en-US"/>
          </a:p>
        </p:txBody>
      </p:sp>
      <p:sp>
        <p:nvSpPr>
          <p:cNvPr id="4" name="Rectangle 4"/>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828801" y="2888565"/>
            <a:ext cx="5486400" cy="914400"/>
          </a:xfrm>
        </p:spPr>
        <p:txBody>
          <a:bodyPr anchor="b">
            <a:normAutofit/>
            <a:scene3d>
              <a:camera prst="orthographicFront"/>
              <a:lightRig rig="soft" dir="t">
                <a:rot lat="0" lon="0" rev="2100000"/>
              </a:lightRig>
            </a:scene3d>
            <a:sp3d prstMaterial="matte"/>
          </a:bodyPr>
          <a:lstStyle>
            <a:lvl1pPr algn="l">
              <a:defRPr sz="2800" b="1">
                <a:solidFill>
                  <a:schemeClr val="tx2"/>
                </a:solidFill>
                <a:effectLst/>
              </a:defRPr>
            </a:lvl1pPr>
          </a:lstStyle>
          <a:p>
            <a:r>
              <a:rPr lang="en-US"/>
              <a:t>Click to edit Master title style</a:t>
            </a:r>
            <a:endParaRPr lang="en-US" dirty="0"/>
          </a:p>
        </p:txBody>
      </p:sp>
      <p:sp>
        <p:nvSpPr>
          <p:cNvPr id="3" name="Rectangle 2"/>
          <p:cNvSpPr>
            <a:spLocks noGrp="1"/>
          </p:cNvSpPr>
          <p:nvPr>
            <p:ph idx="1"/>
          </p:nvPr>
        </p:nvSpPr>
        <p:spPr>
          <a:xfrm>
            <a:off x="2590800" y="602566"/>
            <a:ext cx="5943600" cy="5486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3"/>
          <p:cNvSpPr>
            <a:spLocks noGrp="1"/>
          </p:cNvSpPr>
          <p:nvPr>
            <p:ph type="body" sz="half" idx="2"/>
          </p:nvPr>
        </p:nvSpPr>
        <p:spPr>
          <a:xfrm rot="16200000">
            <a:off x="-859303" y="2888566"/>
            <a:ext cx="5486400" cy="914400"/>
          </a:xfrm>
        </p:spPr>
        <p:txBody>
          <a:bodyPr lIns="91440" rIns="91440"/>
          <a:lstStyle>
            <a:lvl1pPr marL="0" indent="0" algn="l">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p:cNvSpPr>
          <p:nvPr>
            <p:ph type="dt" sz="half" idx="10"/>
          </p:nvPr>
        </p:nvSpPr>
        <p:spPr/>
        <p:txBody>
          <a:bodyPr/>
          <a:lstStyle/>
          <a:p>
            <a:fld id="{8037697A-2C48-4819-A5BC-75F43C75A164}" type="datetimeFigureOut">
              <a:rPr lang="en-US" smtClean="0"/>
              <a:pPr/>
              <a:t>2/23/2018</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a:xfrm>
            <a:off x="6553200" y="6214404"/>
            <a:ext cx="2133600" cy="365760"/>
          </a:xfrm>
        </p:spPr>
        <p:txBody>
          <a:bodyPr/>
          <a:lstStyle/>
          <a:p>
            <a:fld id="{47E06F9A-4543-41A4-9BCA-BFDDC4CB11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ounded Rectangle 7"/>
          <p:cNvSpPr/>
          <p:nvPr/>
        </p:nvSpPr>
        <p:spPr>
          <a:xfrm>
            <a:off x="4740812" y="794822"/>
            <a:ext cx="3960051" cy="5294376"/>
          </a:xfrm>
          <a:prstGeom prst="roundRect">
            <a:avLst>
              <a:gd name="adj" fmla="val 3541"/>
            </a:avLst>
          </a:prstGeom>
          <a:solidFill>
            <a:srgbClr val="FFFFFF">
              <a:alpha val="40000"/>
            </a:srgb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2"/>
          <p:cNvSpPr>
            <a:spLocks noGrp="1"/>
          </p:cNvSpPr>
          <p:nvPr>
            <p:ph type="title"/>
          </p:nvPr>
        </p:nvSpPr>
        <p:spPr>
          <a:xfrm>
            <a:off x="5277728" y="3501743"/>
            <a:ext cx="3200400" cy="1143000"/>
          </a:xfrm>
        </p:spPr>
        <p:txBody>
          <a:bodyPr anchor="t">
            <a:noAutofit/>
            <a:scene3d>
              <a:camera prst="orthographicFront"/>
              <a:lightRig rig="soft" dir="t">
                <a:rot lat="0" lon="0" rev="2100000"/>
              </a:lightRig>
            </a:scene3d>
            <a:sp3d prstMaterial="matte"/>
          </a:bodyPr>
          <a:lstStyle>
            <a:lvl1pPr algn="ctr">
              <a:buNone/>
              <a:defRPr sz="2600" b="1">
                <a:solidFill>
                  <a:schemeClr val="tx2"/>
                </a:solidFill>
                <a:effectLst/>
              </a:defRPr>
            </a:lvl1pPr>
          </a:lstStyle>
          <a:p>
            <a:r>
              <a:rPr lang="en-US"/>
              <a:t>Click to edit Master title style</a:t>
            </a:r>
            <a:endParaRPr lang="en-US" dirty="0"/>
          </a:p>
        </p:txBody>
      </p:sp>
      <p:sp>
        <p:nvSpPr>
          <p:cNvPr id="3" name="Rectangle 3"/>
          <p:cNvSpPr>
            <a:spLocks noGrp="1"/>
          </p:cNvSpPr>
          <p:nvPr>
            <p:ph type="pic" idx="1"/>
          </p:nvPr>
        </p:nvSpPr>
        <p:spPr>
          <a:xfrm>
            <a:off x="527537" y="821202"/>
            <a:ext cx="4550899" cy="5215597"/>
          </a:xfrm>
          <a:prstGeom prst="roundRect">
            <a:avLst>
              <a:gd name="adj" fmla="val 622"/>
            </a:avLst>
          </a:prstGeom>
          <a:solidFill>
            <a:schemeClr val="bg1">
              <a:lumMod val="85000"/>
            </a:schemeClr>
          </a:solidFill>
          <a:ln w="101600">
            <a:solidFill>
              <a:srgbClr val="FFFFFF"/>
            </a:solidFill>
            <a:miter lim="800000"/>
          </a:ln>
          <a:effectLst>
            <a:outerShdw blurRad="65000" dist="25000" dir="5400000" algn="t" rotWithShape="0">
              <a:schemeClr val="bg2">
                <a:shade val="30000"/>
                <a:satMod val="250000"/>
                <a:alpha val="85000"/>
              </a:schemeClr>
            </a:outerShdw>
          </a:effectLst>
          <a:scene3d>
            <a:camera prst="orthographicFront"/>
            <a:lightRig rig="soft" dir="t">
              <a:rot lat="0" lon="0" rev="20100000"/>
            </a:lightRig>
          </a:scene3d>
          <a:sp3d contourW="3810">
            <a:bevelT w="95250" h="25400"/>
            <a:contourClr>
              <a:schemeClr val="bg2">
                <a:shade val="45000"/>
                <a:satMod val="145000"/>
              </a:schemeClr>
            </a:contourClr>
          </a:sp3d>
        </p:spPr>
        <p:style>
          <a:lnRef idx="3">
            <a:schemeClr val="lt1"/>
          </a:lnRef>
          <a:fillRef idx="1">
            <a:schemeClr val="accent6"/>
          </a:fillRef>
          <a:effectRef idx="1">
            <a:schemeClr val="accent6"/>
          </a:effectRef>
          <a:fontRef idx="minor">
            <a:schemeClr val="lt1"/>
          </a:fontRef>
        </p:style>
        <p:txBody>
          <a:bodyPr/>
          <a:lstStyle>
            <a:lvl1pPr>
              <a:buNone/>
              <a:defRPr sz="3200">
                <a:solidFill>
                  <a:schemeClr val="tx1"/>
                </a:solidFill>
              </a:defRPr>
            </a:lvl1pPr>
          </a:lstStyle>
          <a:p>
            <a:r>
              <a:rPr lang="en-US" sz="2000"/>
              <a:t>Click icon to add picture</a:t>
            </a:r>
          </a:p>
        </p:txBody>
      </p:sp>
      <p:sp>
        <p:nvSpPr>
          <p:cNvPr id="4" name="Rectangle 4"/>
          <p:cNvSpPr>
            <a:spLocks noGrp="1"/>
          </p:cNvSpPr>
          <p:nvPr>
            <p:ph type="body" sz="half" idx="2"/>
          </p:nvPr>
        </p:nvSpPr>
        <p:spPr>
          <a:xfrm>
            <a:off x="5277728" y="1600200"/>
            <a:ext cx="3200400" cy="1825343"/>
          </a:xfrm>
        </p:spPr>
        <p:txBody>
          <a:bodyPr bIns="0" anchor="b">
            <a:normAutofit/>
          </a:bodyPr>
          <a:lstStyle>
            <a:lvl1pPr marL="0" marR="0" indent="0" algn="ctr">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a:t>Click to edit Master text styles</a:t>
            </a:r>
          </a:p>
        </p:txBody>
      </p:sp>
      <p:sp>
        <p:nvSpPr>
          <p:cNvPr id="5" name="Rectangle 5"/>
          <p:cNvSpPr>
            <a:spLocks noGrp="1"/>
          </p:cNvSpPr>
          <p:nvPr>
            <p:ph type="dt" sz="half" idx="10"/>
          </p:nvPr>
        </p:nvSpPr>
        <p:spPr/>
        <p:txBody>
          <a:bodyPr/>
          <a:lstStyle/>
          <a:p>
            <a:fld id="{8037697A-2C48-4819-A5BC-75F43C75A164}" type="datetimeFigureOut">
              <a:rPr lang="en-US" smtClean="0"/>
              <a:pPr/>
              <a:t>2/23/2018</a:t>
            </a:fld>
            <a:endParaRPr lang="en-US"/>
          </a:p>
        </p:txBody>
      </p:sp>
      <p:sp>
        <p:nvSpPr>
          <p:cNvPr id="6" name="Rectangle 6"/>
          <p:cNvSpPr>
            <a:spLocks noGrp="1"/>
          </p:cNvSpPr>
          <p:nvPr>
            <p:ph type="ftr" sz="quarter" idx="11"/>
          </p:nvPr>
        </p:nvSpPr>
        <p:spPr/>
        <p:txBody>
          <a:bodyPr/>
          <a:lstStyle/>
          <a:p>
            <a:endParaRPr lang="en-US"/>
          </a:p>
        </p:txBody>
      </p:sp>
      <p:sp>
        <p:nvSpPr>
          <p:cNvPr id="7" name="Rectangle 7"/>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ounded Rectangle 8"/>
          <p:cNvSpPr/>
          <p:nvPr/>
        </p:nvSpPr>
        <p:spPr>
          <a:xfrm>
            <a:off x="342900" y="228600"/>
            <a:ext cx="8458200" cy="6400800"/>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odyPr>
          <a:lstStyle/>
          <a:p>
            <a:r>
              <a:rPr lang="en-US"/>
              <a:t>Click to edit Master title style</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7" name="Rectangle 22"/>
          <p:cNvSpPr>
            <a:spLocks noGrp="1"/>
          </p:cNvSpPr>
          <p:nvPr>
            <p:ph type="dt" sz="half" idx="2"/>
          </p:nvPr>
        </p:nvSpPr>
        <p:spPr>
          <a:xfrm>
            <a:off x="457200" y="6214404"/>
            <a:ext cx="2133600" cy="365760"/>
          </a:xfrm>
          <a:prstGeom prst="rect">
            <a:avLst/>
          </a:prstGeom>
        </p:spPr>
        <p:txBody>
          <a:bodyPr anchor="b" anchorCtr="0"/>
          <a:lstStyle>
            <a:lvl1pPr>
              <a:defRPr lang="en-US" sz="1000" b="0" smtClean="0">
                <a:solidFill>
                  <a:schemeClr val="tx2">
                    <a:tint val="75000"/>
                    <a:satMod val="150000"/>
                  </a:schemeClr>
                </a:solidFill>
                <a:latin typeface="+mn-lt"/>
                <a:ea typeface="+mn-lt"/>
                <a:cs typeface="+mn-lt"/>
              </a:defRPr>
            </a:lvl1pPr>
          </a:lstStyle>
          <a:p>
            <a:pPr>
              <a:defRPr sz="1200"/>
            </a:pPr>
            <a:fld id="{8037697A-2C48-4819-A5BC-75F43C75A164}" type="datetimeFigureOut">
              <a:rPr lang="en-US" smtClean="0"/>
              <a:pPr>
                <a:defRPr sz="1200"/>
              </a:pPr>
              <a:t>2/23/2018</a:t>
            </a:fld>
            <a:endParaRPr b="0">
              <a:solidFill>
                <a:schemeClr val="tx2"/>
              </a:solidFill>
            </a:endParaRPr>
          </a:p>
        </p:txBody>
      </p:sp>
      <p:sp>
        <p:nvSpPr>
          <p:cNvPr id="18" name="Rectangle 18"/>
          <p:cNvSpPr>
            <a:spLocks noGrp="1"/>
          </p:cNvSpPr>
          <p:nvPr>
            <p:ph type="ftr" sz="quarter" idx="3"/>
          </p:nvPr>
        </p:nvSpPr>
        <p:spPr>
          <a:xfrm>
            <a:off x="3124200" y="6214404"/>
            <a:ext cx="2895600" cy="365760"/>
          </a:xfrm>
          <a:prstGeom prst="rect">
            <a:avLst/>
          </a:prstGeom>
        </p:spPr>
        <p:txBody>
          <a:bodyPr anchor="b" anchorCtr="0"/>
          <a:lstStyle>
            <a:lvl1pPr algn="ctr">
              <a:defRPr lang="en-US" sz="1000" b="0" smtClean="0">
                <a:solidFill>
                  <a:schemeClr val="tx2">
                    <a:tint val="75000"/>
                    <a:satMod val="150000"/>
                  </a:schemeClr>
                </a:solidFill>
                <a:latin typeface="+mn-lt"/>
                <a:ea typeface="+mn-lt"/>
                <a:cs typeface="+mn-lt"/>
              </a:defRPr>
            </a:lvl1pPr>
          </a:lstStyle>
          <a:p>
            <a:pPr>
              <a:defRPr sz="1200"/>
            </a:pPr>
            <a:endParaRPr b="0">
              <a:solidFill>
                <a:schemeClr val="tx2"/>
              </a:solidFill>
            </a:endParaRPr>
          </a:p>
        </p:txBody>
      </p:sp>
      <p:sp>
        <p:nvSpPr>
          <p:cNvPr id="13" name="Rectangle 15"/>
          <p:cNvSpPr>
            <a:spLocks noGrp="1"/>
          </p:cNvSpPr>
          <p:nvPr>
            <p:ph type="sldNum" sz="quarter" idx="4"/>
          </p:nvPr>
        </p:nvSpPr>
        <p:spPr>
          <a:xfrm>
            <a:off x="6553200" y="6214404"/>
            <a:ext cx="2133600" cy="365760"/>
          </a:xfrm>
          <a:prstGeom prst="rect">
            <a:avLst/>
          </a:prstGeom>
        </p:spPr>
        <p:txBody>
          <a:bodyPr anchor="b" anchorCtr="0"/>
          <a:lstStyle>
            <a:lvl1pPr algn="r">
              <a:defRPr lang="en-US" sz="1000" b="0" smtClean="0">
                <a:solidFill>
                  <a:schemeClr val="tx2">
                    <a:tint val="75000"/>
                    <a:satMod val="150000"/>
                  </a:schemeClr>
                </a:solidFill>
                <a:latin typeface="+mn-lt"/>
                <a:ea typeface="+mn-lt"/>
                <a:cs typeface="+mn-lt"/>
              </a:defRPr>
            </a:lvl1pPr>
          </a:lstStyle>
          <a:p>
            <a:pPr>
              <a:defRPr sz="1200"/>
            </a:pPr>
            <a:fld id="{47E06F9A-4543-41A4-9BCA-BFDDC4CB11EA}" type="slidenum">
              <a:rPr lang="en-US" smtClean="0"/>
              <a:pPr>
                <a:defRPr sz="1200"/>
              </a:pPr>
              <a:t>‹#›</a:t>
            </a:fld>
            <a:endParaRPr b="0">
              <a:solidFill>
                <a:schemeClr val="tx2"/>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defPPr>
        <a:defRPr sz="4400">
          <a:solidFill>
            <a:schemeClr val="tx2">
              <a:shade val="80000"/>
              <a:satMod val="150000"/>
            </a:schemeClr>
          </a:solidFill>
          <a:latin typeface="+mj-lt"/>
          <a:ea typeface="+mj-ea"/>
          <a:cs typeface="+mj-cs"/>
        </a:defRPr>
      </a:defPPr>
      <a:lvl1pPr algn="ctr" eaLnBrk="1" hangingPunct="1">
        <a:buNone/>
        <a:defRPr lang="en-US" sz="5300" b="1" strike="noStrike" kern="1200" baseline="0" dirty="0" smtClean="0">
          <a:solidFill>
            <a:schemeClr val="tx2">
              <a:shade val="85000"/>
              <a:satMod val="150000"/>
            </a:schemeClr>
          </a:solidFill>
          <a:effectLst/>
          <a:latin typeface="+mj-lt"/>
          <a:ea typeface="+mj-lt"/>
          <a:cs typeface="+mj-lt"/>
        </a:defRPr>
      </a:lvl1pPr>
    </p:titleStyle>
    <p:bodyStyle>
      <a:defPPr>
        <a:defRPr>
          <a:solidFill>
            <a:schemeClr val="tx1"/>
          </a:solidFill>
          <a:latin typeface="+mn-lt"/>
          <a:ea typeface="+mn-ea"/>
          <a:cs typeface="+mn-cs"/>
        </a:defRPr>
      </a:defPPr>
      <a:lvl1pPr marL="45720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758952" indent="-228600" algn="l" eaLnBrk="1" hangingPunct="1">
        <a:buClr>
          <a:schemeClr val="accent2"/>
        </a:buClr>
        <a:buFont typeface="Wingdings 2" pitchFamily="18" charset="2"/>
        <a:buChar char=""/>
        <a:defRPr sz="2200">
          <a:solidFill>
            <a:schemeClr val="tx1"/>
          </a:solidFill>
          <a:latin typeface="+mn-lt"/>
          <a:ea typeface="+mn-lt"/>
          <a:cs typeface="+mn-lt"/>
        </a:defRPr>
      </a:lvl2pPr>
      <a:lvl3pPr marL="1033272" indent="-228600" algn="l" eaLnBrk="1" hangingPunct="1">
        <a:buClr>
          <a:schemeClr val="accent3"/>
        </a:buClr>
        <a:buFont typeface="Wingdings 2" pitchFamily="18" charset="2"/>
        <a:buChar char=""/>
        <a:defRPr sz="2000">
          <a:solidFill>
            <a:schemeClr val="tx1"/>
          </a:solidFill>
          <a:latin typeface="+mn-lt"/>
          <a:ea typeface="+mn-lt"/>
          <a:cs typeface="+mn-lt"/>
        </a:defRPr>
      </a:lvl3pPr>
      <a:lvl4pPr marL="1298448" indent="-228600" algn="l" eaLnBrk="1" hangingPunct="1">
        <a:buClr>
          <a:schemeClr val="accent4"/>
        </a:buClr>
        <a:buFont typeface="Wingdings 2" pitchFamily="18" charset="2"/>
        <a:buChar char=""/>
        <a:defRPr sz="1800">
          <a:solidFill>
            <a:schemeClr val="tx1"/>
          </a:solidFill>
          <a:latin typeface="+mn-lt"/>
          <a:ea typeface="+mn-lt"/>
          <a:cs typeface="+mn-lt"/>
        </a:defRPr>
      </a:lvl4pPr>
      <a:lvl5pPr marL="1554480" indent="-228600" algn="l" eaLnBrk="1" hangingPunct="1">
        <a:buClr>
          <a:schemeClr val="accent5"/>
        </a:buClr>
        <a:buFont typeface="Wingdings 2" pitchFamily="18" charset="2"/>
        <a:buChar char=""/>
        <a:defRPr sz="1800">
          <a:solidFill>
            <a:schemeClr val="tx1"/>
          </a:solidFill>
          <a:latin typeface="+mn-lt"/>
          <a:ea typeface="+mn-lt"/>
          <a:cs typeface="+mn-lt"/>
        </a:defRPr>
      </a:lvl5pPr>
      <a:lvl6pPr marL="1810512" indent="-228600" algn="l" eaLnBrk="1" hangingPunct="1">
        <a:buClr>
          <a:schemeClr val="accent6"/>
        </a:buClr>
        <a:buFont typeface="Wingdings 2" pitchFamily="18" charset="2"/>
        <a:buChar char=""/>
        <a:defRPr lang="en-US" sz="1600" baseline="0" smtClean="0">
          <a:latin typeface="+mn-lt"/>
        </a:defRPr>
      </a:lvl6pPr>
      <a:lvl7pPr marL="2075688" indent="-228600" algn="l" eaLnBrk="1" hangingPunct="1">
        <a:buClr>
          <a:schemeClr val="tx2"/>
        </a:buClr>
        <a:buFont typeface="Wingdings 2" pitchFamily="18" charset="2"/>
        <a:buChar char=""/>
        <a:defRPr lang="en-US" sz="1600" baseline="0" smtClean="0">
          <a:latin typeface="+mn-lt"/>
        </a:defRPr>
      </a:lvl7pPr>
      <a:lvl8pPr marL="2340864" indent="-228600" algn="l" eaLnBrk="1" hangingPunct="1">
        <a:buClr>
          <a:schemeClr val="accent2"/>
        </a:buClr>
        <a:buFont typeface="Wingdings 2" pitchFamily="18" charset="2"/>
        <a:buChar char=""/>
        <a:defRPr sz="1600" baseline="0">
          <a:latin typeface="+mn-lt"/>
        </a:defRPr>
      </a:lvl8pPr>
      <a:lvl9pPr marL="2596896"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9.wmf"/></Relationships>
</file>

<file path=ppt/slides/_rels/slide14.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1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1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skhitt@thelegalcenter.org"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mailto:skhitt@thelegalcenter.org"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22.wmf"/></Relationships>
</file>

<file path=ppt/slides/_rels/slide51.xml.rels><?xml version="1.0" encoding="UTF-8" standalone="yes"?>
<Relationships xmlns="http://schemas.openxmlformats.org/package/2006/relationships"><Relationship Id="rId2" Type="http://schemas.openxmlformats.org/officeDocument/2006/relationships/hyperlink" Target="http://ltcombudsman.org/ombudsman-support/training"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www.ltcombudsman.org/" TargetMode="Externa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http://www.theconsumervoice.org/"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NORS TRAINING PART IV</a:t>
            </a:r>
          </a:p>
        </p:txBody>
      </p:sp>
      <p:sp>
        <p:nvSpPr>
          <p:cNvPr id="3" name="Subtitle 2"/>
          <p:cNvSpPr>
            <a:spLocks noGrp="1"/>
          </p:cNvSpPr>
          <p:nvPr>
            <p:ph type="subTitle" idx="1"/>
          </p:nvPr>
        </p:nvSpPr>
        <p:spPr/>
        <p:txBody>
          <a:bodyPr/>
          <a:lstStyle/>
          <a:p>
            <a:r>
              <a:rPr lang="en-US" b="1" dirty="0"/>
              <a:t>Ombudsman Activities</a:t>
            </a:r>
          </a:p>
          <a:p>
            <a:r>
              <a:rPr lang="en-US" dirty="0"/>
              <a:t>Webinar March 7, 2012</a:t>
            </a:r>
          </a:p>
        </p:txBody>
      </p:sp>
      <p:pic>
        <p:nvPicPr>
          <p:cNvPr id="4" name="Picture 4" descr="NORClogo"/>
          <p:cNvPicPr>
            <a:picLocks noChangeAspect="1" noChangeArrowheads="1"/>
          </p:cNvPicPr>
          <p:nvPr/>
        </p:nvPicPr>
        <p:blipFill>
          <a:blip r:embed="rId3" cstate="print"/>
          <a:srcRect/>
          <a:stretch>
            <a:fillRect/>
          </a:stretch>
        </p:blipFill>
        <p:spPr bwMode="auto">
          <a:xfrm>
            <a:off x="457200" y="533400"/>
            <a:ext cx="8229600" cy="132648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Activity Chart Activities</a:t>
            </a:r>
          </a:p>
        </p:txBody>
      </p:sp>
      <p:sp>
        <p:nvSpPr>
          <p:cNvPr id="3" name="Content Placeholder 2"/>
          <p:cNvSpPr>
            <a:spLocks noGrp="1"/>
          </p:cNvSpPr>
          <p:nvPr>
            <p:ph idx="1"/>
          </p:nvPr>
        </p:nvSpPr>
        <p:spPr/>
        <p:txBody>
          <a:bodyPr/>
          <a:lstStyle/>
          <a:p>
            <a:pPr>
              <a:spcAft>
                <a:spcPts val="1800"/>
              </a:spcAft>
            </a:pPr>
            <a:r>
              <a:rPr lang="en-US" dirty="0"/>
              <a:t>Information &amp; Consultation to Individuals</a:t>
            </a:r>
          </a:p>
          <a:p>
            <a:pPr lvl="1">
              <a:spcAft>
                <a:spcPts val="1800"/>
              </a:spcAft>
            </a:pPr>
            <a:r>
              <a:rPr lang="en-US" dirty="0"/>
              <a:t>Count each </a:t>
            </a:r>
            <a:r>
              <a:rPr lang="en-US" i="1" dirty="0"/>
              <a:t>separate</a:t>
            </a:r>
            <a:r>
              <a:rPr lang="en-US" dirty="0"/>
              <a:t> request for information and assistance, not each call related to the same request. </a:t>
            </a:r>
          </a:p>
          <a:p>
            <a:pPr lvl="1">
              <a:spcAft>
                <a:spcPts val="1800"/>
              </a:spcAft>
            </a:pPr>
            <a:r>
              <a:rPr lang="en-US" dirty="0"/>
              <a:t>Do not count conversations related to a specific case.</a:t>
            </a:r>
          </a:p>
          <a:p>
            <a:pPr lvl="1">
              <a:spcAft>
                <a:spcPts val="1800"/>
              </a:spcAft>
            </a:pPr>
            <a:r>
              <a:rPr lang="en-US" dirty="0"/>
              <a:t>Record the </a:t>
            </a:r>
            <a:r>
              <a:rPr lang="en-US" u="sng" dirty="0"/>
              <a:t>primary</a:t>
            </a:r>
            <a:r>
              <a:rPr lang="en-US" dirty="0"/>
              <a:t> topic in each consultation.</a:t>
            </a:r>
          </a:p>
        </p:txBody>
      </p:sp>
      <p:pic>
        <p:nvPicPr>
          <p:cNvPr id="5122" name="Picture 2" descr="C:\Users\Sara\AppData\Local\Microsoft\Windows\Temporary Internet Files\Content.IE5\0RSUVBG2\MC900233557[1].wmf"/>
          <p:cNvPicPr>
            <a:picLocks noChangeAspect="1" noChangeArrowheads="1"/>
          </p:cNvPicPr>
          <p:nvPr/>
        </p:nvPicPr>
        <p:blipFill>
          <a:blip r:embed="rId3" cstate="print"/>
          <a:srcRect/>
          <a:stretch>
            <a:fillRect/>
          </a:stretch>
        </p:blipFill>
        <p:spPr bwMode="auto">
          <a:xfrm rot="942194">
            <a:off x="6678531" y="4768095"/>
            <a:ext cx="1113161" cy="1079632"/>
          </a:xfrm>
          <a:prstGeom prst="rect">
            <a:avLst/>
          </a:prstGeom>
          <a:noFill/>
        </p:spPr>
      </p:pic>
      <p:pic>
        <p:nvPicPr>
          <p:cNvPr id="5" name="Picture 2" descr="C:\Users\Sara\AppData\Local\Microsoft\Windows\Temporary Internet Files\Content.IE5\OPUU60RD\MC900357483[1].wmf"/>
          <p:cNvPicPr>
            <a:picLocks noChangeAspect="1" noChangeArrowheads="1"/>
          </p:cNvPicPr>
          <p:nvPr/>
        </p:nvPicPr>
        <p:blipFill>
          <a:blip r:embed="rId4" cstate="print"/>
          <a:srcRect/>
          <a:stretch>
            <a:fillRect/>
          </a:stretch>
        </p:blipFill>
        <p:spPr bwMode="auto">
          <a:xfrm rot="184684">
            <a:off x="2673819" y="3056030"/>
            <a:ext cx="306120" cy="26221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Activity Chart Activities</a:t>
            </a:r>
          </a:p>
        </p:txBody>
      </p:sp>
      <p:sp>
        <p:nvSpPr>
          <p:cNvPr id="3" name="Content Placeholder 2"/>
          <p:cNvSpPr>
            <a:spLocks noGrp="1"/>
          </p:cNvSpPr>
          <p:nvPr>
            <p:ph idx="1"/>
          </p:nvPr>
        </p:nvSpPr>
        <p:spPr/>
        <p:txBody>
          <a:bodyPr>
            <a:normAutofit/>
          </a:bodyPr>
          <a:lstStyle/>
          <a:p>
            <a:r>
              <a:rPr lang="en-US" dirty="0"/>
              <a:t>Facility Coverage</a:t>
            </a:r>
          </a:p>
          <a:p>
            <a:pPr lvl="1"/>
            <a:r>
              <a:rPr lang="en-US" dirty="0"/>
              <a:t>Facilities visited ≥ quarterly, Federal fiscal year</a:t>
            </a:r>
          </a:p>
          <a:p>
            <a:pPr lvl="1"/>
            <a:r>
              <a:rPr lang="en-US" dirty="0"/>
              <a:t>Visited not in response to a complaint</a:t>
            </a:r>
          </a:p>
          <a:p>
            <a:pPr lvl="1"/>
            <a:r>
              <a:rPr lang="en-US" dirty="0"/>
              <a:t>Unduplicated count of facilities </a:t>
            </a:r>
          </a:p>
          <a:p>
            <a:r>
              <a:rPr lang="en-US" dirty="0"/>
              <a:t>Participation in Facility Surveys</a:t>
            </a:r>
          </a:p>
          <a:p>
            <a:pPr lvl="1"/>
            <a:r>
              <a:rPr lang="en-US" dirty="0"/>
              <a:t>LTCO participation in surveys, including inspections in board and care facilities</a:t>
            </a:r>
          </a:p>
          <a:p>
            <a:pPr lvl="1"/>
            <a:r>
              <a:rPr lang="en-US" dirty="0"/>
              <a:t>Participation in various parts of survey process counts</a:t>
            </a:r>
          </a:p>
          <a:p>
            <a:pPr lvl="1"/>
            <a:r>
              <a:rPr lang="en-US" dirty="0"/>
              <a:t>Count participation in same survey only once</a:t>
            </a:r>
          </a:p>
          <a:p>
            <a:pPr lvl="1"/>
            <a:r>
              <a:rPr lang="en-US" dirty="0"/>
              <a:t>Number of surveys </a:t>
            </a:r>
          </a:p>
        </p:txBody>
      </p:sp>
      <p:pic>
        <p:nvPicPr>
          <p:cNvPr id="4" name="Picture 2" descr="C:\Users\Sara\AppData\Local\Microsoft\Windows\Temporary Internet Files\Content.IE5\OPUU60RD\MC900357483[1].wmf"/>
          <p:cNvPicPr>
            <a:picLocks noChangeAspect="1" noChangeArrowheads="1"/>
          </p:cNvPicPr>
          <p:nvPr/>
        </p:nvPicPr>
        <p:blipFill>
          <a:blip r:embed="rId3" cstate="print"/>
          <a:srcRect/>
          <a:stretch>
            <a:fillRect/>
          </a:stretch>
        </p:blipFill>
        <p:spPr bwMode="auto">
          <a:xfrm rot="184684">
            <a:off x="5721819" y="2827429"/>
            <a:ext cx="306120" cy="262212"/>
          </a:xfrm>
          <a:prstGeom prst="rect">
            <a:avLst/>
          </a:prstGeom>
          <a:noFill/>
        </p:spPr>
      </p:pic>
      <p:pic>
        <p:nvPicPr>
          <p:cNvPr id="5" name="Picture 2" descr="C:\Users\Sara\AppData\Local\Microsoft\Windows\Temporary Internet Files\Content.IE5\OPUU60RD\MC900357483[1].wmf"/>
          <p:cNvPicPr>
            <a:picLocks noChangeAspect="1" noChangeArrowheads="1"/>
          </p:cNvPicPr>
          <p:nvPr/>
        </p:nvPicPr>
        <p:blipFill>
          <a:blip r:embed="rId3" cstate="print"/>
          <a:srcRect/>
          <a:stretch>
            <a:fillRect/>
          </a:stretch>
        </p:blipFill>
        <p:spPr bwMode="auto">
          <a:xfrm rot="184684">
            <a:off x="4121619" y="5265830"/>
            <a:ext cx="306120" cy="26221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Activity Chart Activities</a:t>
            </a:r>
          </a:p>
        </p:txBody>
      </p:sp>
      <p:sp>
        <p:nvSpPr>
          <p:cNvPr id="3" name="Content Placeholder 2"/>
          <p:cNvSpPr>
            <a:spLocks noGrp="1"/>
          </p:cNvSpPr>
          <p:nvPr>
            <p:ph idx="1"/>
          </p:nvPr>
        </p:nvSpPr>
        <p:spPr/>
        <p:txBody>
          <a:bodyPr/>
          <a:lstStyle/>
          <a:p>
            <a:pPr>
              <a:spcAft>
                <a:spcPts val="600"/>
              </a:spcAft>
            </a:pPr>
            <a:r>
              <a:rPr lang="en-US" dirty="0"/>
              <a:t>Work with Resident Councils</a:t>
            </a:r>
          </a:p>
          <a:p>
            <a:pPr lvl="1">
              <a:spcAft>
                <a:spcPts val="600"/>
              </a:spcAft>
            </a:pPr>
            <a:r>
              <a:rPr lang="en-US" dirty="0"/>
              <a:t>Resident council meetings attended by LTCO</a:t>
            </a:r>
          </a:p>
          <a:p>
            <a:pPr lvl="1">
              <a:spcAft>
                <a:spcPts val="600"/>
              </a:spcAft>
            </a:pPr>
            <a:r>
              <a:rPr lang="en-US" dirty="0"/>
              <a:t>If ≥ one LTCO attends same meeting, count as 1</a:t>
            </a:r>
          </a:p>
          <a:p>
            <a:pPr lvl="1">
              <a:spcAft>
                <a:spcPts val="600"/>
              </a:spcAft>
            </a:pPr>
            <a:r>
              <a:rPr lang="en-US" dirty="0"/>
              <a:t>Do not count prep work that does not include attending a meeting</a:t>
            </a:r>
          </a:p>
          <a:p>
            <a:pPr lvl="1">
              <a:spcAft>
                <a:spcPts val="600"/>
              </a:spcAft>
            </a:pPr>
            <a:r>
              <a:rPr lang="en-US" dirty="0"/>
              <a:t>Talking with residents during the meeting is not counted as consultations</a:t>
            </a:r>
          </a:p>
          <a:p>
            <a:pPr lvl="1">
              <a:spcAft>
                <a:spcPts val="600"/>
              </a:spcAft>
            </a:pPr>
            <a:r>
              <a:rPr lang="en-US" dirty="0"/>
              <a:t>Number of meetings attended </a:t>
            </a:r>
          </a:p>
          <a:p>
            <a:pPr>
              <a:spcAft>
                <a:spcPts val="600"/>
              </a:spcAft>
            </a:pPr>
            <a:r>
              <a:rPr lang="en-US" dirty="0"/>
              <a:t>Work with Family Councils</a:t>
            </a:r>
          </a:p>
          <a:p>
            <a:pPr lvl="1">
              <a:spcAft>
                <a:spcPts val="600"/>
              </a:spcAft>
            </a:pPr>
            <a:r>
              <a:rPr lang="en-US" dirty="0"/>
              <a:t>Report in same way as work with resident councils</a:t>
            </a:r>
          </a:p>
        </p:txBody>
      </p:sp>
      <p:pic>
        <p:nvPicPr>
          <p:cNvPr id="6" name="Picture 2" descr="C:\Users\Sara\AppData\Local\Microsoft\Windows\Temporary Internet Files\Content.IE5\OPUU60RD\MC900357483[1].wmf"/>
          <p:cNvPicPr>
            <a:picLocks noChangeAspect="1" noChangeArrowheads="1"/>
          </p:cNvPicPr>
          <p:nvPr/>
        </p:nvPicPr>
        <p:blipFill>
          <a:blip r:embed="rId3" cstate="print"/>
          <a:srcRect/>
          <a:stretch>
            <a:fillRect/>
          </a:stretch>
        </p:blipFill>
        <p:spPr bwMode="auto">
          <a:xfrm rot="184684">
            <a:off x="5645620" y="4503830"/>
            <a:ext cx="306120" cy="26221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Activity Chart Activities</a:t>
            </a:r>
          </a:p>
        </p:txBody>
      </p:sp>
      <p:sp>
        <p:nvSpPr>
          <p:cNvPr id="3" name="Content Placeholder 2"/>
          <p:cNvSpPr>
            <a:spLocks noGrp="1"/>
          </p:cNvSpPr>
          <p:nvPr>
            <p:ph idx="1"/>
          </p:nvPr>
        </p:nvSpPr>
        <p:spPr/>
        <p:txBody>
          <a:bodyPr>
            <a:normAutofit/>
          </a:bodyPr>
          <a:lstStyle/>
          <a:p>
            <a:pPr>
              <a:spcAft>
                <a:spcPts val="1200"/>
              </a:spcAft>
            </a:pPr>
            <a:r>
              <a:rPr lang="en-US" dirty="0"/>
              <a:t>Community Education</a:t>
            </a:r>
          </a:p>
          <a:p>
            <a:pPr lvl="1">
              <a:spcAft>
                <a:spcPts val="1200"/>
              </a:spcAft>
            </a:pPr>
            <a:r>
              <a:rPr lang="en-US" dirty="0"/>
              <a:t>Number of presentations made and/or</a:t>
            </a:r>
          </a:p>
          <a:p>
            <a:pPr lvl="1">
              <a:spcAft>
                <a:spcPts val="1200"/>
              </a:spcAft>
            </a:pPr>
            <a:r>
              <a:rPr lang="en-US" dirty="0"/>
              <a:t>Other meetings where you represent the LTCOP</a:t>
            </a:r>
          </a:p>
          <a:p>
            <a:pPr lvl="1">
              <a:spcAft>
                <a:spcPts val="1200"/>
              </a:spcAft>
            </a:pPr>
            <a:r>
              <a:rPr lang="en-US" dirty="0"/>
              <a:t>Number of sessions </a:t>
            </a:r>
          </a:p>
        </p:txBody>
      </p:sp>
      <p:pic>
        <p:nvPicPr>
          <p:cNvPr id="6149" name="Picture 5" descr="C:\Users\Sara\AppData\Local\Microsoft\Windows\Temporary Internet Files\Content.IE5\0RSUVBG2\MC900297567[1].wmf"/>
          <p:cNvPicPr>
            <a:picLocks noChangeAspect="1" noChangeArrowheads="1"/>
          </p:cNvPicPr>
          <p:nvPr/>
        </p:nvPicPr>
        <p:blipFill>
          <a:blip r:embed="rId3" cstate="print"/>
          <a:srcRect/>
          <a:stretch>
            <a:fillRect/>
          </a:stretch>
        </p:blipFill>
        <p:spPr bwMode="auto">
          <a:xfrm>
            <a:off x="5486400" y="3505200"/>
            <a:ext cx="1967157" cy="1029005"/>
          </a:xfrm>
          <a:prstGeom prst="rect">
            <a:avLst/>
          </a:prstGeom>
          <a:noFill/>
        </p:spPr>
      </p:pic>
      <p:pic>
        <p:nvPicPr>
          <p:cNvPr id="6152" name="Picture 8" descr="C:\Users\Sara\AppData\Local\Microsoft\Windows\Temporary Internet Files\Content.IE5\N2FB181F\MC900055214[1].wmf"/>
          <p:cNvPicPr>
            <a:picLocks noChangeAspect="1" noChangeArrowheads="1"/>
          </p:cNvPicPr>
          <p:nvPr/>
        </p:nvPicPr>
        <p:blipFill>
          <a:blip r:embed="rId4" cstate="print"/>
          <a:srcRect/>
          <a:stretch>
            <a:fillRect/>
          </a:stretch>
        </p:blipFill>
        <p:spPr bwMode="auto">
          <a:xfrm>
            <a:off x="1524000" y="4038600"/>
            <a:ext cx="2097386" cy="992863"/>
          </a:xfrm>
          <a:prstGeom prst="rect">
            <a:avLst/>
          </a:prstGeom>
          <a:noFill/>
          <a:scene3d>
            <a:camera prst="orthographicFront">
              <a:rot lat="0" lon="10800000" rev="0"/>
            </a:camera>
            <a:lightRig rig="threePt" dir="t"/>
          </a:scene3d>
        </p:spPr>
      </p:pic>
      <p:pic>
        <p:nvPicPr>
          <p:cNvPr id="11" name="Picture 2" descr="C:\Users\Sara\AppData\Local\Microsoft\Windows\Temporary Internet Files\Content.IE5\OPUU60RD\MC900357483[1].wmf"/>
          <p:cNvPicPr>
            <a:picLocks noChangeAspect="1" noChangeArrowheads="1"/>
          </p:cNvPicPr>
          <p:nvPr/>
        </p:nvPicPr>
        <p:blipFill>
          <a:blip r:embed="rId5" cstate="print"/>
          <a:srcRect/>
          <a:stretch>
            <a:fillRect/>
          </a:stretch>
        </p:blipFill>
        <p:spPr bwMode="auto">
          <a:xfrm rot="184684">
            <a:off x="4197818" y="3284630"/>
            <a:ext cx="306120" cy="262212"/>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Sara\AppData\Local\Microsoft\Windows\Temporary Internet Files\Content.IE5\SQEBKY67\MC900389482[1].wmf"/>
          <p:cNvPicPr>
            <a:picLocks noChangeAspect="1" noChangeArrowheads="1"/>
          </p:cNvPicPr>
          <p:nvPr/>
        </p:nvPicPr>
        <p:blipFill>
          <a:blip r:embed="rId3" cstate="print"/>
          <a:srcRect/>
          <a:stretch>
            <a:fillRect/>
          </a:stretch>
        </p:blipFill>
        <p:spPr bwMode="auto">
          <a:xfrm>
            <a:off x="6324600" y="1524000"/>
            <a:ext cx="1179156" cy="975970"/>
          </a:xfrm>
          <a:prstGeom prst="rect">
            <a:avLst/>
          </a:prstGeom>
          <a:noFill/>
        </p:spPr>
      </p:pic>
      <p:sp>
        <p:nvSpPr>
          <p:cNvPr id="2" name="Title 1"/>
          <p:cNvSpPr>
            <a:spLocks noGrp="1"/>
          </p:cNvSpPr>
          <p:nvPr>
            <p:ph type="title"/>
          </p:nvPr>
        </p:nvSpPr>
        <p:spPr/>
        <p:txBody>
          <a:bodyPr>
            <a:normAutofit/>
          </a:bodyPr>
          <a:lstStyle/>
          <a:p>
            <a:r>
              <a:rPr lang="en-US" sz="4800" dirty="0"/>
              <a:t>Activity Chart Activities</a:t>
            </a:r>
          </a:p>
        </p:txBody>
      </p:sp>
      <p:sp>
        <p:nvSpPr>
          <p:cNvPr id="3" name="Content Placeholder 2"/>
          <p:cNvSpPr>
            <a:spLocks noGrp="1"/>
          </p:cNvSpPr>
          <p:nvPr>
            <p:ph idx="1"/>
          </p:nvPr>
        </p:nvSpPr>
        <p:spPr/>
        <p:txBody>
          <a:bodyPr/>
          <a:lstStyle/>
          <a:p>
            <a:pPr>
              <a:spcAft>
                <a:spcPts val="600"/>
              </a:spcAft>
            </a:pPr>
            <a:r>
              <a:rPr lang="en-US" dirty="0"/>
              <a:t>Work with Media</a:t>
            </a:r>
          </a:p>
          <a:p>
            <a:pPr lvl="1">
              <a:spcAft>
                <a:spcPts val="600"/>
              </a:spcAft>
            </a:pPr>
            <a:r>
              <a:rPr lang="en-US" dirty="0"/>
              <a:t>Primary topic covered</a:t>
            </a:r>
          </a:p>
          <a:p>
            <a:pPr lvl="1">
              <a:spcAft>
                <a:spcPts val="600"/>
              </a:spcAft>
            </a:pPr>
            <a:r>
              <a:rPr lang="en-US" dirty="0"/>
              <a:t>Number of interviews/discussions and press releases </a:t>
            </a:r>
          </a:p>
          <a:p>
            <a:pPr lvl="1">
              <a:spcAft>
                <a:spcPts val="600"/>
              </a:spcAft>
            </a:pPr>
            <a:r>
              <a:rPr lang="en-US" dirty="0"/>
              <a:t>If several discussions with same reporter on the same story, count as 1</a:t>
            </a:r>
          </a:p>
          <a:p>
            <a:pPr lvl="1">
              <a:spcAft>
                <a:spcPts val="600"/>
              </a:spcAft>
            </a:pPr>
            <a:r>
              <a:rPr lang="en-US" dirty="0"/>
              <a:t>Sending press release to several media outlets counts as one press release</a:t>
            </a:r>
          </a:p>
        </p:txBody>
      </p:sp>
      <p:pic>
        <p:nvPicPr>
          <p:cNvPr id="5" name="Picture 2" descr="C:\Users\Sara\AppData\Local\Microsoft\Windows\Temporary Internet Files\Content.IE5\OPUU60RD\MC900357483[1].wmf"/>
          <p:cNvPicPr>
            <a:picLocks noChangeAspect="1" noChangeArrowheads="1"/>
          </p:cNvPicPr>
          <p:nvPr/>
        </p:nvPicPr>
        <p:blipFill>
          <a:blip r:embed="rId4" cstate="print"/>
          <a:srcRect/>
          <a:stretch>
            <a:fillRect/>
          </a:stretch>
        </p:blipFill>
        <p:spPr bwMode="auto">
          <a:xfrm rot="184684">
            <a:off x="2673819" y="2979830"/>
            <a:ext cx="306120" cy="262212"/>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Activity Chart Activities</a:t>
            </a:r>
          </a:p>
        </p:txBody>
      </p:sp>
      <p:sp>
        <p:nvSpPr>
          <p:cNvPr id="3" name="Content Placeholder 2"/>
          <p:cNvSpPr>
            <a:spLocks noGrp="1"/>
          </p:cNvSpPr>
          <p:nvPr>
            <p:ph idx="1"/>
          </p:nvPr>
        </p:nvSpPr>
        <p:spPr/>
        <p:txBody>
          <a:bodyPr/>
          <a:lstStyle/>
          <a:p>
            <a:pPr>
              <a:spcAft>
                <a:spcPts val="600"/>
              </a:spcAft>
            </a:pPr>
            <a:r>
              <a:rPr lang="en-US" dirty="0"/>
              <a:t>Monitoring/work on Laws, </a:t>
            </a:r>
            <a:r>
              <a:rPr lang="en-US" dirty="0" err="1"/>
              <a:t>Regs</a:t>
            </a:r>
            <a:r>
              <a:rPr lang="en-US" dirty="0"/>
              <a:t>, Policies and Actions</a:t>
            </a:r>
          </a:p>
          <a:p>
            <a:pPr lvl="1">
              <a:spcAft>
                <a:spcPts val="600"/>
              </a:spcAft>
            </a:pPr>
            <a:r>
              <a:rPr lang="en-US" dirty="0"/>
              <a:t>Best estimate of percentage (%) of staff time working with others </a:t>
            </a:r>
          </a:p>
          <a:p>
            <a:pPr lvl="1">
              <a:spcAft>
                <a:spcPts val="600"/>
              </a:spcAft>
            </a:pPr>
            <a:r>
              <a:rPr lang="en-US" dirty="0"/>
              <a:t>Includes time reviewing, commenting and developing proposed laws and </a:t>
            </a:r>
            <a:r>
              <a:rPr lang="en-US" dirty="0" err="1"/>
              <a:t>regs</a:t>
            </a:r>
            <a:endParaRPr lang="en-US" dirty="0"/>
          </a:p>
          <a:p>
            <a:pPr lvl="1">
              <a:spcAft>
                <a:spcPts val="600"/>
              </a:spcAft>
            </a:pPr>
            <a:r>
              <a:rPr lang="en-US" dirty="0"/>
              <a:t>Federal, state, and local level</a:t>
            </a:r>
          </a:p>
          <a:p>
            <a:pPr lvl="1">
              <a:spcAft>
                <a:spcPts val="600"/>
              </a:spcAft>
            </a:pPr>
            <a:r>
              <a:rPr lang="en-US" dirty="0"/>
              <a:t>SLTCO provides guidance on how to measure</a:t>
            </a:r>
          </a:p>
          <a:p>
            <a:pPr lvl="1"/>
            <a:endParaRPr lang="en-US" dirty="0"/>
          </a:p>
        </p:txBody>
      </p:sp>
      <p:pic>
        <p:nvPicPr>
          <p:cNvPr id="8194" name="Picture 2" descr="C:\Users\Sara\AppData\Local\Microsoft\Windows\Temporary Internet Files\Content.IE5\O8L04VD0\MC900383798[1].wmf"/>
          <p:cNvPicPr>
            <a:picLocks noChangeAspect="1" noChangeArrowheads="1"/>
          </p:cNvPicPr>
          <p:nvPr/>
        </p:nvPicPr>
        <p:blipFill>
          <a:blip r:embed="rId3" cstate="print"/>
          <a:srcRect/>
          <a:stretch>
            <a:fillRect/>
          </a:stretch>
        </p:blipFill>
        <p:spPr bwMode="auto">
          <a:xfrm>
            <a:off x="7239000" y="3505200"/>
            <a:ext cx="908914" cy="908914"/>
          </a:xfrm>
          <a:prstGeom prst="rect">
            <a:avLst/>
          </a:prstGeom>
          <a:noFill/>
        </p:spPr>
      </p:pic>
      <p:pic>
        <p:nvPicPr>
          <p:cNvPr id="5" name="Picture 2" descr="C:\Users\Sara\AppData\Local\Microsoft\Windows\Temporary Internet Files\Content.IE5\OPUU60RD\MC900357483[1].wmf"/>
          <p:cNvPicPr>
            <a:picLocks noChangeAspect="1" noChangeArrowheads="1"/>
          </p:cNvPicPr>
          <p:nvPr/>
        </p:nvPicPr>
        <p:blipFill>
          <a:blip r:embed="rId4" cstate="print"/>
          <a:srcRect/>
          <a:stretch>
            <a:fillRect/>
          </a:stretch>
        </p:blipFill>
        <p:spPr bwMode="auto">
          <a:xfrm rot="184684">
            <a:off x="4274019" y="2979829"/>
            <a:ext cx="306120" cy="262212"/>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Quiz</a:t>
            </a:r>
          </a:p>
        </p:txBody>
      </p:sp>
      <p:sp>
        <p:nvSpPr>
          <p:cNvPr id="3" name="Content Placeholder 2"/>
          <p:cNvSpPr>
            <a:spLocks noGrp="1"/>
          </p:cNvSpPr>
          <p:nvPr>
            <p:ph idx="1"/>
          </p:nvPr>
        </p:nvSpPr>
        <p:spPr/>
        <p:txBody>
          <a:bodyPr>
            <a:normAutofit/>
          </a:bodyPr>
          <a:lstStyle/>
          <a:p>
            <a:r>
              <a:rPr lang="en-US" dirty="0"/>
              <a:t>Answer the following questions.</a:t>
            </a:r>
          </a:p>
          <a:p>
            <a:pPr lvl="1">
              <a:spcAft>
                <a:spcPts val="1800"/>
              </a:spcAft>
            </a:pPr>
            <a:r>
              <a:rPr lang="en-US" dirty="0"/>
              <a:t>What is the proper activity?</a:t>
            </a:r>
          </a:p>
          <a:p>
            <a:pPr lvl="1">
              <a:spcAft>
                <a:spcPts val="1800"/>
              </a:spcAft>
            </a:pPr>
            <a:r>
              <a:rPr lang="en-US" dirty="0"/>
              <a:t>What is the corresponding measure or topic?</a:t>
            </a:r>
          </a:p>
          <a:p>
            <a:pPr>
              <a:spcAft>
                <a:spcPts val="1800"/>
              </a:spcAft>
            </a:pPr>
            <a:r>
              <a:rPr lang="en-US" dirty="0"/>
              <a:t> Tips</a:t>
            </a:r>
          </a:p>
          <a:p>
            <a:pPr lvl="1">
              <a:spcAft>
                <a:spcPts val="1800"/>
              </a:spcAft>
            </a:pPr>
            <a:r>
              <a:rPr lang="en-US" dirty="0"/>
              <a:t>Count activities by staff and volunteers.</a:t>
            </a:r>
          </a:p>
          <a:p>
            <a:pPr lvl="1">
              <a:spcAft>
                <a:spcPts val="1800"/>
              </a:spcAft>
            </a:pPr>
            <a:r>
              <a:rPr lang="en-US" dirty="0"/>
              <a:t>Count each activity only once.</a:t>
            </a:r>
          </a:p>
          <a:p>
            <a:pPr lvl="1">
              <a:spcAft>
                <a:spcPts val="1800"/>
              </a:spcAft>
            </a:pPr>
            <a:r>
              <a:rPr lang="en-US" dirty="0"/>
              <a:t>Choose most appropriate heading.</a:t>
            </a:r>
          </a:p>
        </p:txBody>
      </p:sp>
      <p:pic>
        <p:nvPicPr>
          <p:cNvPr id="4" name="Picture 2" descr="C:\Users\Sara\AppData\Local\Microsoft\Windows\Temporary Internet Files\Content.IE5\EMVGUEIZ\MC900434411[1].wmf"/>
          <p:cNvPicPr>
            <a:picLocks noChangeAspect="1" noChangeArrowheads="1"/>
          </p:cNvPicPr>
          <p:nvPr/>
        </p:nvPicPr>
        <p:blipFill>
          <a:blip r:embed="rId3" cstate="print"/>
          <a:srcRect/>
          <a:stretch>
            <a:fillRect/>
          </a:stretch>
        </p:blipFill>
        <p:spPr bwMode="auto">
          <a:xfrm rot="457290">
            <a:off x="6871978" y="3203020"/>
            <a:ext cx="1284848" cy="1445454"/>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Quiz #1</a:t>
            </a:r>
          </a:p>
        </p:txBody>
      </p:sp>
      <p:sp>
        <p:nvSpPr>
          <p:cNvPr id="3" name="Content Placeholder 2"/>
          <p:cNvSpPr>
            <a:spLocks noGrp="1"/>
          </p:cNvSpPr>
          <p:nvPr>
            <p:ph idx="1"/>
          </p:nvPr>
        </p:nvSpPr>
        <p:spPr/>
        <p:txBody>
          <a:bodyPr>
            <a:normAutofit/>
          </a:bodyPr>
          <a:lstStyle/>
          <a:p>
            <a:pPr marL="274320" indent="0">
              <a:lnSpc>
                <a:spcPct val="150000"/>
              </a:lnSpc>
              <a:buNone/>
            </a:pPr>
            <a:r>
              <a:rPr lang="en-US" sz="2000" dirty="0"/>
              <a:t>One of your volunteers investigated a complex case of potential resident abuse.  She called you several times for advice. You provided strategies for investigation and suggested additional questions to ask residents. You spent approximately two and a half hours researching relevant laws, discussing the case and advising the ombudsman. </a:t>
            </a:r>
          </a:p>
        </p:txBody>
      </p:sp>
      <p:pic>
        <p:nvPicPr>
          <p:cNvPr id="9219" name="Picture 3" descr="C:\Users\Sara\AppData\Local\Microsoft\Windows\Temporary Internet Files\Content.IE5\AJQ94MUL\MC900353920[1].wmf"/>
          <p:cNvPicPr>
            <a:picLocks noChangeAspect="1" noChangeArrowheads="1"/>
          </p:cNvPicPr>
          <p:nvPr/>
        </p:nvPicPr>
        <p:blipFill>
          <a:blip r:embed="rId2" cstate="print"/>
          <a:srcRect/>
          <a:stretch>
            <a:fillRect/>
          </a:stretch>
        </p:blipFill>
        <p:spPr bwMode="auto">
          <a:xfrm>
            <a:off x="5867400" y="4343400"/>
            <a:ext cx="1879653" cy="1402939"/>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Quiz #1 Answers</a:t>
            </a:r>
          </a:p>
        </p:txBody>
      </p:sp>
      <p:sp>
        <p:nvSpPr>
          <p:cNvPr id="3" name="Content Placeholder 2"/>
          <p:cNvSpPr>
            <a:spLocks noGrp="1"/>
          </p:cNvSpPr>
          <p:nvPr>
            <p:ph idx="1"/>
          </p:nvPr>
        </p:nvSpPr>
        <p:spPr/>
        <p:txBody>
          <a:bodyPr>
            <a:normAutofit/>
          </a:bodyPr>
          <a:lstStyle/>
          <a:p>
            <a:pPr marL="182880" indent="0">
              <a:buNone/>
            </a:pPr>
            <a:r>
              <a:rPr lang="en-US" sz="2000" dirty="0"/>
              <a:t>One of your volunteers investigated a complex case of potential resident abuse.  She called you several times for advice. You provided strategies for investigation and suggested additional questions to ask residents. You spent approximately two and a half hours researching relevant laws, discussing the case and advising the ombudsman. </a:t>
            </a:r>
          </a:p>
          <a:p>
            <a:pPr>
              <a:buNone/>
            </a:pPr>
            <a:endParaRPr lang="en-US" dirty="0"/>
          </a:p>
          <a:p>
            <a:r>
              <a:rPr lang="en-US" sz="2000" dirty="0"/>
              <a:t>Activity? </a:t>
            </a:r>
          </a:p>
          <a:p>
            <a:pPr lvl="1"/>
            <a:r>
              <a:rPr lang="en-US" sz="1800" dirty="0"/>
              <a:t>Technical assistance to local LTCO and volunteers</a:t>
            </a:r>
          </a:p>
          <a:p>
            <a:pPr>
              <a:buNone/>
            </a:pPr>
            <a:endParaRPr lang="en-US" sz="2000" dirty="0"/>
          </a:p>
          <a:p>
            <a:r>
              <a:rPr lang="en-US" sz="2000" dirty="0"/>
              <a:t>Measures/topics? </a:t>
            </a:r>
          </a:p>
          <a:p>
            <a:pPr lvl="1"/>
            <a:r>
              <a:rPr lang="en-US" sz="1800" dirty="0"/>
              <a:t>Measure: Estimated % of total staff time</a:t>
            </a:r>
          </a:p>
          <a:p>
            <a:pPr lvl="1"/>
            <a:r>
              <a:rPr lang="en-US" sz="1800" dirty="0"/>
              <a:t>Topic: Not required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Quiz #2</a:t>
            </a:r>
          </a:p>
        </p:txBody>
      </p:sp>
      <p:sp>
        <p:nvSpPr>
          <p:cNvPr id="3" name="Content Placeholder 2"/>
          <p:cNvSpPr>
            <a:spLocks noGrp="1"/>
          </p:cNvSpPr>
          <p:nvPr>
            <p:ph idx="1"/>
          </p:nvPr>
        </p:nvSpPr>
        <p:spPr/>
        <p:txBody>
          <a:bodyPr>
            <a:normAutofit/>
          </a:bodyPr>
          <a:lstStyle/>
          <a:p>
            <a:pPr marL="274320" indent="0">
              <a:lnSpc>
                <a:spcPct val="150000"/>
              </a:lnSpc>
              <a:buNone/>
            </a:pPr>
            <a:r>
              <a:rPr lang="en-US" sz="2400" dirty="0"/>
              <a:t>A nursing home association asks you to provide culture change training at their statewide annual convention. The audience is primarily nursing home administrators and other lead staff.</a:t>
            </a:r>
          </a:p>
        </p:txBody>
      </p:sp>
      <p:pic>
        <p:nvPicPr>
          <p:cNvPr id="10242" name="Picture 2" descr="C:\Users\Sara\AppData\Local\Microsoft\Windows\Temporary Internet Files\Content.IE5\CJTF0U1G\MC900324588[1].wmf"/>
          <p:cNvPicPr>
            <a:picLocks noChangeAspect="1" noChangeArrowheads="1"/>
          </p:cNvPicPr>
          <p:nvPr/>
        </p:nvPicPr>
        <p:blipFill>
          <a:blip r:embed="rId2" cstate="print"/>
          <a:srcRect/>
          <a:stretch>
            <a:fillRect/>
          </a:stretch>
        </p:blipFill>
        <p:spPr bwMode="auto">
          <a:xfrm>
            <a:off x="6324600" y="3810000"/>
            <a:ext cx="1292740" cy="159014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PURPOSE of TRAINING</a:t>
            </a:r>
          </a:p>
        </p:txBody>
      </p:sp>
      <p:sp>
        <p:nvSpPr>
          <p:cNvPr id="3" name="Content Placeholder 2"/>
          <p:cNvSpPr>
            <a:spLocks noGrp="1"/>
          </p:cNvSpPr>
          <p:nvPr>
            <p:ph idx="1"/>
          </p:nvPr>
        </p:nvSpPr>
        <p:spPr/>
        <p:txBody>
          <a:bodyPr>
            <a:normAutofit/>
          </a:bodyPr>
          <a:lstStyle/>
          <a:p>
            <a:pPr>
              <a:spcAft>
                <a:spcPts val="600"/>
              </a:spcAft>
            </a:pPr>
            <a:r>
              <a:rPr lang="en-US" sz="2400" dirty="0"/>
              <a:t>Improve consistency in NORS reporting</a:t>
            </a:r>
          </a:p>
          <a:p>
            <a:pPr>
              <a:spcAft>
                <a:spcPts val="600"/>
              </a:spcAft>
            </a:pPr>
            <a:r>
              <a:rPr lang="en-US" sz="2400" dirty="0"/>
              <a:t>Provide clarifying information on Ombudsman Activities required to be reported to AoA by:</a:t>
            </a:r>
          </a:p>
          <a:p>
            <a:pPr lvl="1">
              <a:spcAft>
                <a:spcPts val="600"/>
              </a:spcAft>
            </a:pPr>
            <a:r>
              <a:rPr lang="en-US" dirty="0"/>
              <a:t>Reviewing the AoA definitions,</a:t>
            </a:r>
          </a:p>
          <a:p>
            <a:pPr lvl="1">
              <a:spcAft>
                <a:spcPts val="600"/>
              </a:spcAft>
            </a:pPr>
            <a:r>
              <a:rPr lang="en-US" dirty="0"/>
              <a:t>Reviewing the activities and their corresponding measures or topic,</a:t>
            </a:r>
          </a:p>
          <a:p>
            <a:pPr lvl="1">
              <a:spcAft>
                <a:spcPts val="600"/>
              </a:spcAft>
            </a:pPr>
            <a:r>
              <a:rPr lang="en-US" dirty="0"/>
              <a:t>Answering the Quiz coding scenarios,</a:t>
            </a:r>
          </a:p>
          <a:p>
            <a:pPr lvl="1">
              <a:spcAft>
                <a:spcPts val="600"/>
              </a:spcAft>
            </a:pPr>
            <a:r>
              <a:rPr lang="en-US" dirty="0"/>
              <a:t>Answering questions related to the Quiz scenarios and answers, and </a:t>
            </a:r>
          </a:p>
          <a:p>
            <a:pPr lvl="1">
              <a:spcAft>
                <a:spcPts val="600"/>
              </a:spcAft>
            </a:pPr>
            <a:r>
              <a:rPr lang="en-US" dirty="0"/>
              <a:t>Responding to other questions and examples.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Quiz #2, Answers</a:t>
            </a:r>
          </a:p>
        </p:txBody>
      </p:sp>
      <p:sp>
        <p:nvSpPr>
          <p:cNvPr id="3" name="Content Placeholder 2"/>
          <p:cNvSpPr>
            <a:spLocks noGrp="1"/>
          </p:cNvSpPr>
          <p:nvPr>
            <p:ph idx="1"/>
          </p:nvPr>
        </p:nvSpPr>
        <p:spPr/>
        <p:txBody>
          <a:bodyPr>
            <a:normAutofit/>
          </a:bodyPr>
          <a:lstStyle/>
          <a:p>
            <a:pPr marL="182880" indent="0">
              <a:buNone/>
            </a:pPr>
            <a:r>
              <a:rPr lang="en-US" sz="2400" dirty="0"/>
              <a:t>A nursing home association asks you to provide culture change training at their statewide annual convention. The audience is primarily nursing home administrators and other lead staff.</a:t>
            </a:r>
            <a:endParaRPr lang="en-US" dirty="0"/>
          </a:p>
          <a:p>
            <a:pPr marL="182880" indent="0">
              <a:lnSpc>
                <a:spcPct val="150000"/>
              </a:lnSpc>
            </a:pPr>
            <a:r>
              <a:rPr lang="en-US" sz="2400" dirty="0"/>
              <a:t>Activity? </a:t>
            </a:r>
          </a:p>
          <a:p>
            <a:pPr marL="484632" lvl="1" indent="0">
              <a:lnSpc>
                <a:spcPct val="150000"/>
              </a:lnSpc>
            </a:pPr>
            <a:r>
              <a:rPr lang="en-US" sz="2000" dirty="0"/>
              <a:t>Training for facility staff</a:t>
            </a:r>
          </a:p>
          <a:p>
            <a:pPr marL="182880" indent="0">
              <a:lnSpc>
                <a:spcPct val="150000"/>
              </a:lnSpc>
            </a:pPr>
            <a:r>
              <a:rPr lang="en-US" sz="2400" dirty="0"/>
              <a:t>Measures/topics?</a:t>
            </a:r>
          </a:p>
          <a:p>
            <a:pPr marL="484632" lvl="1" indent="0">
              <a:lnSpc>
                <a:spcPct val="150000"/>
              </a:lnSpc>
            </a:pPr>
            <a:r>
              <a:rPr lang="en-US" sz="2000" dirty="0"/>
              <a:t>Measure:1 session</a:t>
            </a:r>
          </a:p>
          <a:p>
            <a:pPr marL="484632" lvl="1" indent="0">
              <a:lnSpc>
                <a:spcPct val="150000"/>
              </a:lnSpc>
            </a:pPr>
            <a:r>
              <a:rPr lang="en-US" sz="2000" dirty="0"/>
              <a:t>Topic: Culture change</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Quiz #3</a:t>
            </a:r>
          </a:p>
        </p:txBody>
      </p:sp>
      <p:sp>
        <p:nvSpPr>
          <p:cNvPr id="3" name="Content Placeholder 2"/>
          <p:cNvSpPr>
            <a:spLocks noGrp="1"/>
          </p:cNvSpPr>
          <p:nvPr>
            <p:ph idx="1"/>
          </p:nvPr>
        </p:nvSpPr>
        <p:spPr/>
        <p:txBody>
          <a:bodyPr>
            <a:normAutofit/>
          </a:bodyPr>
          <a:lstStyle/>
          <a:p>
            <a:pPr marL="274320" indent="0">
              <a:buNone/>
            </a:pPr>
            <a:r>
              <a:rPr lang="en-US" sz="2400" dirty="0"/>
              <a:t>You make an unscheduled visit to</a:t>
            </a:r>
            <a:r>
              <a:rPr lang="en-US" sz="2400" b="1" dirty="0"/>
              <a:t> </a:t>
            </a:r>
            <a:r>
              <a:rPr lang="en-US" sz="2400" dirty="0"/>
              <a:t>Mountain View nursing home, upon entering you ask for a list of residents so that you can see who is new to the home.  You make rounds introducing yourself to new residents and checking in with residents that you know; one resident asks you about the Money Follows the Person program and facility staff approaches you with questions about a potential resident discharge. </a:t>
            </a:r>
          </a:p>
          <a:p>
            <a:pPr marL="0" indent="274320" algn="just">
              <a:buNone/>
            </a:pPr>
            <a:endParaRPr lang="en-US" sz="2400" dirty="0"/>
          </a:p>
        </p:txBody>
      </p:sp>
      <p:pic>
        <p:nvPicPr>
          <p:cNvPr id="14339" name="Picture 3" descr="C:\Users\Sara\AppData\Local\Microsoft\Windows\Temporary Internet Files\Content.IE5\N2FB181F\MC900384172[1].wmf"/>
          <p:cNvPicPr>
            <a:picLocks noChangeAspect="1" noChangeArrowheads="1"/>
          </p:cNvPicPr>
          <p:nvPr/>
        </p:nvPicPr>
        <p:blipFill>
          <a:blip r:embed="rId2" cstate="print"/>
          <a:srcRect/>
          <a:stretch>
            <a:fillRect/>
          </a:stretch>
        </p:blipFill>
        <p:spPr bwMode="auto">
          <a:xfrm rot="1181095">
            <a:off x="5552266" y="4683269"/>
            <a:ext cx="832036" cy="987857"/>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Quiz #3, Answers</a:t>
            </a:r>
          </a:p>
        </p:txBody>
      </p:sp>
      <p:sp>
        <p:nvSpPr>
          <p:cNvPr id="3" name="Content Placeholder 2"/>
          <p:cNvSpPr>
            <a:spLocks noGrp="1"/>
          </p:cNvSpPr>
          <p:nvPr>
            <p:ph idx="1"/>
          </p:nvPr>
        </p:nvSpPr>
        <p:spPr/>
        <p:txBody>
          <a:bodyPr>
            <a:normAutofit/>
          </a:bodyPr>
          <a:lstStyle/>
          <a:p>
            <a:pPr marL="182880" indent="0">
              <a:buNone/>
            </a:pPr>
            <a:r>
              <a:rPr lang="en-US" sz="1800" dirty="0"/>
              <a:t>You make an unscheduled visit to</a:t>
            </a:r>
            <a:r>
              <a:rPr lang="en-US" sz="1800" b="1" dirty="0"/>
              <a:t> </a:t>
            </a:r>
            <a:r>
              <a:rPr lang="en-US" sz="1800" dirty="0"/>
              <a:t>M.V. nursing home, upon entering you ask for a list of residents so that you can see who is new to the home.  You make rounds introducing yourself to new residents and checking in with residents that you know; one resident asks you about the Money Follows the Person program and facility staff approaches you with questions about a potential resident discharge. </a:t>
            </a:r>
          </a:p>
          <a:p>
            <a:pPr marL="274320" indent="0"/>
            <a:r>
              <a:rPr lang="en-US" sz="2400" dirty="0"/>
              <a:t> Activities? </a:t>
            </a:r>
          </a:p>
          <a:p>
            <a:pPr marL="576072" lvl="1" indent="0"/>
            <a:r>
              <a:rPr lang="en-US" sz="1800" dirty="0"/>
              <a:t>Facility coverage, </a:t>
            </a:r>
          </a:p>
          <a:p>
            <a:pPr marL="576072" lvl="1" indent="0"/>
            <a:r>
              <a:rPr lang="en-US" sz="1800" dirty="0"/>
              <a:t>Information &amp; consultation to individuals, </a:t>
            </a:r>
          </a:p>
          <a:p>
            <a:pPr marL="576072" lvl="1" indent="0"/>
            <a:r>
              <a:rPr lang="en-US" sz="1800" dirty="0"/>
              <a:t>Consultation to facilities</a:t>
            </a:r>
          </a:p>
          <a:p>
            <a:pPr marL="274320" indent="0"/>
            <a:r>
              <a:rPr lang="en-US" sz="2400" dirty="0"/>
              <a:t>Measures/topics?</a:t>
            </a:r>
          </a:p>
          <a:p>
            <a:pPr marL="576072" lvl="1" indent="0"/>
            <a:r>
              <a:rPr lang="en-US" sz="1800" dirty="0"/>
              <a:t>Measure: Facility coverage: 1 visit</a:t>
            </a:r>
          </a:p>
          <a:p>
            <a:pPr marL="576072" lvl="1" indent="0"/>
            <a:r>
              <a:rPr lang="en-US" sz="1800" dirty="0"/>
              <a:t>Measure: Information &amp; consultation to individuals: 1, </a:t>
            </a:r>
          </a:p>
          <a:p>
            <a:pPr marL="850392" lvl="2" indent="0">
              <a:buNone/>
            </a:pPr>
            <a:r>
              <a:rPr lang="en-US" sz="1600" dirty="0"/>
              <a:t>Topic: MFP</a:t>
            </a:r>
          </a:p>
          <a:p>
            <a:pPr marL="576072" lvl="1" indent="0"/>
            <a:r>
              <a:rPr lang="en-US" sz="1800" dirty="0"/>
              <a:t>Measure: Consultation to facilities: 1, Topic: Transfer/discharge</a:t>
            </a:r>
          </a:p>
          <a:p>
            <a:pPr marL="274320" indent="0">
              <a:buNone/>
            </a:pPr>
            <a:endParaRPr lang="en-US" sz="2400" dirty="0"/>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Quiz #4</a:t>
            </a:r>
          </a:p>
        </p:txBody>
      </p:sp>
      <p:sp>
        <p:nvSpPr>
          <p:cNvPr id="3" name="Content Placeholder 2"/>
          <p:cNvSpPr>
            <a:spLocks noGrp="1"/>
          </p:cNvSpPr>
          <p:nvPr>
            <p:ph idx="1"/>
          </p:nvPr>
        </p:nvSpPr>
        <p:spPr/>
        <p:txBody>
          <a:bodyPr>
            <a:normAutofit/>
          </a:bodyPr>
          <a:lstStyle/>
          <a:p>
            <a:pPr marL="274320" indent="0">
              <a:buNone/>
            </a:pPr>
            <a:r>
              <a:rPr lang="en-US" sz="2400" dirty="0"/>
              <a:t>Prior to the beginning of an annual nursing home survey, you call the team leader and leave a voice mail message with facility complaint information. The team leader calls you back to clarify some information. You then call the volunteer assigned to the facility to alert him to the upcoming survey. The volunteer is on site at the facility including at the exit meeting.</a:t>
            </a:r>
          </a:p>
        </p:txBody>
      </p:sp>
      <p:pic>
        <p:nvPicPr>
          <p:cNvPr id="15362" name="Picture 2" descr="C:\Users\Sara\AppData\Local\Microsoft\Windows\Temporary Internet Files\Content.IE5\AJQ94MUL\MC900384154[1].wmf"/>
          <p:cNvPicPr>
            <a:picLocks noChangeAspect="1" noChangeArrowheads="1"/>
          </p:cNvPicPr>
          <p:nvPr/>
        </p:nvPicPr>
        <p:blipFill>
          <a:blip r:embed="rId2" cstate="print"/>
          <a:srcRect/>
          <a:stretch>
            <a:fillRect/>
          </a:stretch>
        </p:blipFill>
        <p:spPr bwMode="auto">
          <a:xfrm>
            <a:off x="6096000" y="4267200"/>
            <a:ext cx="1381716" cy="1187196"/>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Quiz #4, Answers</a:t>
            </a:r>
          </a:p>
        </p:txBody>
      </p:sp>
      <p:sp>
        <p:nvSpPr>
          <p:cNvPr id="3" name="Content Placeholder 2"/>
          <p:cNvSpPr>
            <a:spLocks noGrp="1"/>
          </p:cNvSpPr>
          <p:nvPr>
            <p:ph idx="1"/>
          </p:nvPr>
        </p:nvSpPr>
        <p:spPr/>
        <p:txBody>
          <a:bodyPr>
            <a:normAutofit/>
          </a:bodyPr>
          <a:lstStyle/>
          <a:p>
            <a:pPr marL="182880" indent="0">
              <a:buNone/>
            </a:pPr>
            <a:r>
              <a:rPr lang="en-US" sz="1800" dirty="0"/>
              <a:t>Prior to the beginning of an annual nursing home survey, you call the team leader and leave a voice mail message with facility complaint information. The team leader calls you back to clarify some information. You then call the volunteer assigned to the facility to alert him to the upcoming survey. The volunteer is on site at the facility including at the exit meeting.</a:t>
            </a:r>
          </a:p>
          <a:p>
            <a:pPr marL="182880" indent="0">
              <a:lnSpc>
                <a:spcPct val="150000"/>
              </a:lnSpc>
            </a:pPr>
            <a:r>
              <a:rPr lang="en-US" sz="2400" dirty="0"/>
              <a:t>Activity? </a:t>
            </a:r>
          </a:p>
          <a:p>
            <a:pPr marL="484632" lvl="1" indent="0">
              <a:lnSpc>
                <a:spcPct val="150000"/>
              </a:lnSpc>
            </a:pPr>
            <a:r>
              <a:rPr lang="en-US" sz="1800" dirty="0"/>
              <a:t>Participation in facility surveys</a:t>
            </a:r>
          </a:p>
          <a:p>
            <a:pPr marL="182880" indent="0">
              <a:lnSpc>
                <a:spcPct val="150000"/>
              </a:lnSpc>
            </a:pPr>
            <a:r>
              <a:rPr lang="en-US" sz="2400" dirty="0"/>
              <a:t>Measures/topics?</a:t>
            </a:r>
          </a:p>
          <a:p>
            <a:pPr marL="484632" lvl="1" indent="0">
              <a:lnSpc>
                <a:spcPct val="150000"/>
              </a:lnSpc>
            </a:pPr>
            <a:r>
              <a:rPr lang="en-US" sz="1800" dirty="0"/>
              <a:t>Measure: 1 survey</a:t>
            </a:r>
          </a:p>
          <a:p>
            <a:pPr marL="484632" lvl="1" indent="0">
              <a:lnSpc>
                <a:spcPct val="150000"/>
              </a:lnSpc>
            </a:pPr>
            <a:r>
              <a:rPr lang="en-US" sz="1800" dirty="0"/>
              <a:t>Topic: None required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Quiz #5</a:t>
            </a:r>
          </a:p>
        </p:txBody>
      </p:sp>
      <p:sp>
        <p:nvSpPr>
          <p:cNvPr id="3" name="Content Placeholder 2"/>
          <p:cNvSpPr>
            <a:spLocks noGrp="1"/>
          </p:cNvSpPr>
          <p:nvPr>
            <p:ph idx="1"/>
          </p:nvPr>
        </p:nvSpPr>
        <p:spPr/>
        <p:txBody>
          <a:bodyPr>
            <a:normAutofit/>
          </a:bodyPr>
          <a:lstStyle/>
          <a:p>
            <a:pPr marL="274320" indent="0">
              <a:buNone/>
            </a:pPr>
            <a:r>
              <a:rPr lang="en-US" sz="2400" dirty="0"/>
              <a:t>During a routine nursing home visit the Social Services Director asked to speak to you.  She reported that she has noticed an increase in the number of residents who request to return to the community but that families are preventing discharge planning.   You explained residents’ rights and the role of power of attorney. The Social Services Director felt that with this additional information she would try to work on the issues with the residents, their families and facility staff.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Quiz #5, Answers</a:t>
            </a:r>
          </a:p>
        </p:txBody>
      </p:sp>
      <p:sp>
        <p:nvSpPr>
          <p:cNvPr id="3" name="Content Placeholder 2"/>
          <p:cNvSpPr>
            <a:spLocks noGrp="1"/>
          </p:cNvSpPr>
          <p:nvPr>
            <p:ph idx="1"/>
          </p:nvPr>
        </p:nvSpPr>
        <p:spPr/>
        <p:txBody>
          <a:bodyPr>
            <a:normAutofit fontScale="85000" lnSpcReduction="20000"/>
          </a:bodyPr>
          <a:lstStyle/>
          <a:p>
            <a:pPr marL="91440" indent="0">
              <a:spcAft>
                <a:spcPts val="1800"/>
              </a:spcAft>
              <a:buNone/>
            </a:pPr>
            <a:r>
              <a:rPr lang="en-US" sz="2100" dirty="0"/>
              <a:t>During a routine nursing home visit the Social Services Director asked to speak to you.  She reported that she has noticed an increase in the number of residents who request to return to the community but that families are preventing discharge planning.   You explained residents’ rights and the role of power of attorney. The Social Services Director felt that with this additional information she would try to work on the issues with the residents, their families and facility staff. </a:t>
            </a:r>
          </a:p>
          <a:p>
            <a:pPr>
              <a:spcAft>
                <a:spcPts val="1800"/>
              </a:spcAft>
            </a:pPr>
            <a:r>
              <a:rPr lang="en-US" dirty="0"/>
              <a:t>Activity? </a:t>
            </a:r>
          </a:p>
          <a:p>
            <a:pPr lvl="1">
              <a:spcAft>
                <a:spcPts val="1800"/>
              </a:spcAft>
            </a:pPr>
            <a:r>
              <a:rPr lang="en-US" dirty="0"/>
              <a:t>Consultation to facilities</a:t>
            </a:r>
          </a:p>
          <a:p>
            <a:pPr>
              <a:spcAft>
                <a:spcPts val="1800"/>
              </a:spcAft>
            </a:pPr>
            <a:r>
              <a:rPr lang="en-US" dirty="0"/>
              <a:t>Measures/topics?</a:t>
            </a:r>
          </a:p>
          <a:p>
            <a:pPr lvl="1">
              <a:spcAft>
                <a:spcPts val="1800"/>
              </a:spcAft>
            </a:pPr>
            <a:r>
              <a:rPr lang="en-US" dirty="0"/>
              <a:t>Measure: 1 consultation</a:t>
            </a:r>
          </a:p>
          <a:p>
            <a:pPr lvl="1">
              <a:spcAft>
                <a:spcPts val="1800"/>
              </a:spcAft>
            </a:pPr>
            <a:r>
              <a:rPr lang="en-US" dirty="0"/>
              <a:t>Topic: Resident Rights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Quiz #6</a:t>
            </a:r>
          </a:p>
        </p:txBody>
      </p:sp>
      <p:sp>
        <p:nvSpPr>
          <p:cNvPr id="3" name="Content Placeholder 2"/>
          <p:cNvSpPr>
            <a:spLocks noGrp="1"/>
          </p:cNvSpPr>
          <p:nvPr>
            <p:ph idx="1"/>
          </p:nvPr>
        </p:nvSpPr>
        <p:spPr/>
        <p:txBody>
          <a:bodyPr>
            <a:normAutofit/>
          </a:bodyPr>
          <a:lstStyle/>
          <a:p>
            <a:pPr marL="91440" indent="0">
              <a:lnSpc>
                <a:spcPct val="150000"/>
              </a:lnSpc>
              <a:buNone/>
            </a:pPr>
            <a:r>
              <a:rPr lang="en-US" dirty="0"/>
              <a:t>You attend a resident council meeting.  During the meeting, you respond to several resident concerns and questions as well as a question from a staff member about the upcoming resident’s rights celebration. </a:t>
            </a:r>
            <a:endParaRPr lang="en-US" dirty="0">
              <a:latin typeface="Cambria"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Quiz #6, Answers</a:t>
            </a:r>
          </a:p>
        </p:txBody>
      </p:sp>
      <p:sp>
        <p:nvSpPr>
          <p:cNvPr id="3" name="Content Placeholder 2"/>
          <p:cNvSpPr>
            <a:spLocks noGrp="1"/>
          </p:cNvSpPr>
          <p:nvPr>
            <p:ph idx="1"/>
          </p:nvPr>
        </p:nvSpPr>
        <p:spPr/>
        <p:txBody>
          <a:bodyPr>
            <a:normAutofit fontScale="92500" lnSpcReduction="20000"/>
          </a:bodyPr>
          <a:lstStyle/>
          <a:p>
            <a:pPr marL="182880" indent="0">
              <a:spcAft>
                <a:spcPts val="1800"/>
              </a:spcAft>
              <a:buNone/>
            </a:pPr>
            <a:r>
              <a:rPr lang="en-US" sz="2600" dirty="0"/>
              <a:t>You attend a resident council meeting.  During the meeting, you respond to several resident concerns and questions as well as a question from a staff member about the upcoming resident’s rights celebration. </a:t>
            </a:r>
          </a:p>
          <a:p>
            <a:pPr>
              <a:spcAft>
                <a:spcPts val="1800"/>
              </a:spcAft>
            </a:pPr>
            <a:r>
              <a:rPr lang="en-US" dirty="0"/>
              <a:t>Activity? </a:t>
            </a:r>
          </a:p>
          <a:p>
            <a:pPr lvl="1">
              <a:spcAft>
                <a:spcPts val="1800"/>
              </a:spcAft>
            </a:pPr>
            <a:r>
              <a:rPr lang="en-US" dirty="0"/>
              <a:t>Work with resident council</a:t>
            </a:r>
          </a:p>
          <a:p>
            <a:pPr>
              <a:spcAft>
                <a:spcPts val="1800"/>
              </a:spcAft>
            </a:pPr>
            <a:r>
              <a:rPr lang="en-US" dirty="0"/>
              <a:t>Measures/topics?</a:t>
            </a:r>
          </a:p>
          <a:p>
            <a:pPr lvl="1">
              <a:spcAft>
                <a:spcPts val="1800"/>
              </a:spcAft>
            </a:pPr>
            <a:r>
              <a:rPr lang="en-US" dirty="0"/>
              <a:t>Measure: 1 resident council meeting</a:t>
            </a:r>
          </a:p>
          <a:p>
            <a:pPr lvl="1">
              <a:spcAft>
                <a:spcPts val="1800"/>
              </a:spcAft>
            </a:pPr>
            <a:r>
              <a:rPr lang="en-US" dirty="0"/>
              <a:t>Topic: Not required</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Quiz #7</a:t>
            </a:r>
          </a:p>
        </p:txBody>
      </p:sp>
      <p:sp>
        <p:nvSpPr>
          <p:cNvPr id="3" name="Content Placeholder 2"/>
          <p:cNvSpPr>
            <a:spLocks noGrp="1"/>
          </p:cNvSpPr>
          <p:nvPr>
            <p:ph idx="1"/>
          </p:nvPr>
        </p:nvSpPr>
        <p:spPr/>
        <p:txBody>
          <a:bodyPr>
            <a:normAutofit/>
          </a:bodyPr>
          <a:lstStyle/>
          <a:p>
            <a:pPr marL="274320" indent="0">
              <a:lnSpc>
                <a:spcPct val="150000"/>
              </a:lnSpc>
              <a:buNone/>
            </a:pPr>
            <a:r>
              <a:rPr lang="en-US" sz="2400" dirty="0"/>
              <a:t>A family council president asks you for advice about an upcoming family council meeting. You discuss agenda items and recommend a speaker to present on the requested topic of pressure ulcers. You are invited but unable to attend the meeting.</a:t>
            </a:r>
            <a:endParaRPr lang="en-US" sz="2400" dirty="0">
              <a:latin typeface="Cambria" pitchFamily="18" charset="0"/>
            </a:endParaRPr>
          </a:p>
        </p:txBody>
      </p:sp>
      <p:pic>
        <p:nvPicPr>
          <p:cNvPr id="12291" name="Picture 3" descr="C:\Users\Sara\AppData\Local\Microsoft\Windows\Temporary Internet Files\Content.IE5\0RSUVBG2\MC900034453[1].wmf"/>
          <p:cNvPicPr>
            <a:picLocks noChangeAspect="1" noChangeArrowheads="1"/>
          </p:cNvPicPr>
          <p:nvPr/>
        </p:nvPicPr>
        <p:blipFill>
          <a:blip r:embed="rId2" cstate="print"/>
          <a:srcRect/>
          <a:stretch>
            <a:fillRect/>
          </a:stretch>
        </p:blipFill>
        <p:spPr bwMode="auto">
          <a:xfrm>
            <a:off x="3886200" y="4343400"/>
            <a:ext cx="1767577" cy="128408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Initial Comments on Coding</a:t>
            </a:r>
          </a:p>
        </p:txBody>
      </p:sp>
      <p:sp>
        <p:nvSpPr>
          <p:cNvPr id="3" name="Content Placeholder 2"/>
          <p:cNvSpPr>
            <a:spLocks noGrp="1"/>
          </p:cNvSpPr>
          <p:nvPr>
            <p:ph idx="1"/>
          </p:nvPr>
        </p:nvSpPr>
        <p:spPr/>
        <p:txBody>
          <a:bodyPr>
            <a:normAutofit lnSpcReduction="10000"/>
          </a:bodyPr>
          <a:lstStyle/>
          <a:p>
            <a:pPr algn="ctr">
              <a:spcAft>
                <a:spcPts val="600"/>
              </a:spcAft>
              <a:buNone/>
            </a:pPr>
            <a:r>
              <a:rPr lang="en-US" sz="2000" b="1" dirty="0"/>
              <a:t>Shelley Hitt</a:t>
            </a:r>
            <a:r>
              <a:rPr lang="en-US" sz="2000" dirty="0"/>
              <a:t>, Colorado State Ombudsman</a:t>
            </a:r>
          </a:p>
          <a:p>
            <a:pPr algn="ctr">
              <a:spcAft>
                <a:spcPts val="600"/>
              </a:spcAft>
              <a:buNone/>
            </a:pPr>
            <a:r>
              <a:rPr lang="en-US" sz="2000" dirty="0"/>
              <a:t>Chair, NASOP WINC</a:t>
            </a:r>
          </a:p>
          <a:p>
            <a:pPr algn="ctr">
              <a:spcAft>
                <a:spcPts val="600"/>
              </a:spcAft>
              <a:buNone/>
            </a:pPr>
            <a:r>
              <a:rPr lang="en-US" sz="2000" b="1" dirty="0"/>
              <a:t>W</a:t>
            </a:r>
            <a:r>
              <a:rPr lang="en-US" sz="2000" dirty="0"/>
              <a:t>orking to </a:t>
            </a:r>
            <a:r>
              <a:rPr lang="en-US" sz="2000" b="1" dirty="0"/>
              <a:t>I</a:t>
            </a:r>
            <a:r>
              <a:rPr lang="en-US" sz="2000" dirty="0"/>
              <a:t>mprove </a:t>
            </a:r>
            <a:r>
              <a:rPr lang="en-US" sz="2000" b="1" dirty="0"/>
              <a:t>N</a:t>
            </a:r>
            <a:r>
              <a:rPr lang="en-US" sz="2000" dirty="0"/>
              <a:t>ORS </a:t>
            </a:r>
            <a:r>
              <a:rPr lang="en-US" sz="2000" b="1" dirty="0"/>
              <a:t>C</a:t>
            </a:r>
            <a:r>
              <a:rPr lang="en-US" sz="2000" dirty="0"/>
              <a:t>onsistency</a:t>
            </a:r>
          </a:p>
          <a:p>
            <a:pPr algn="ctr">
              <a:buNone/>
            </a:pPr>
            <a:r>
              <a:rPr lang="en-US" sz="1600" dirty="0"/>
              <a:t>(303) 722-0300 x 508</a:t>
            </a:r>
          </a:p>
          <a:p>
            <a:pPr algn="ctr">
              <a:buNone/>
            </a:pPr>
            <a:r>
              <a:rPr lang="en-US" sz="1600" dirty="0"/>
              <a:t>1-800-288-1376</a:t>
            </a:r>
          </a:p>
          <a:p>
            <a:pPr algn="ctr">
              <a:buNone/>
            </a:pPr>
            <a:r>
              <a:rPr lang="en-US" sz="1600" u="sng" dirty="0">
                <a:hlinkClick r:id="rId2" tooltip="mailto:skhitt@thelegalcenter.org"/>
              </a:rPr>
              <a:t>skhitt@thelegalcenter.org</a:t>
            </a:r>
            <a:endParaRPr lang="en-US" sz="1600" dirty="0"/>
          </a:p>
          <a:p>
            <a:pPr algn="ctr">
              <a:spcAft>
                <a:spcPts val="600"/>
              </a:spcAft>
              <a:buNone/>
            </a:pPr>
            <a:endParaRPr lang="en-US" sz="2000" b="1" dirty="0"/>
          </a:p>
          <a:p>
            <a:pPr algn="ctr">
              <a:spcAft>
                <a:spcPts val="600"/>
              </a:spcAft>
              <a:buNone/>
            </a:pPr>
            <a:r>
              <a:rPr lang="en-US" sz="2000" b="1" dirty="0"/>
              <a:t>Louise Ryan, </a:t>
            </a:r>
          </a:p>
          <a:p>
            <a:pPr algn="ctr">
              <a:spcAft>
                <a:spcPts val="600"/>
              </a:spcAft>
              <a:buNone/>
            </a:pPr>
            <a:r>
              <a:rPr lang="en-US" sz="2000" dirty="0"/>
              <a:t>Ombudsman Program Specialist </a:t>
            </a:r>
          </a:p>
          <a:p>
            <a:pPr algn="ctr">
              <a:spcAft>
                <a:spcPts val="600"/>
              </a:spcAft>
              <a:buNone/>
            </a:pPr>
            <a:r>
              <a:rPr lang="en-US" sz="2000" dirty="0"/>
              <a:t>Administration on Aging</a:t>
            </a:r>
          </a:p>
          <a:p>
            <a:pPr algn="ctr">
              <a:spcAft>
                <a:spcPts val="600"/>
              </a:spcAft>
              <a:buNone/>
            </a:pPr>
            <a:r>
              <a:rPr lang="en-US" sz="2000" dirty="0"/>
              <a:t>Washington, DC</a:t>
            </a:r>
          </a:p>
          <a:p>
            <a:pPr algn="ctr">
              <a:spcAft>
                <a:spcPts val="600"/>
              </a:spcAft>
              <a:buNone/>
            </a:pPr>
            <a:endParaRPr lang="en-US" sz="2000" dirty="0"/>
          </a:p>
          <a:p>
            <a:pPr algn="ctr">
              <a:spcAft>
                <a:spcPts val="600"/>
              </a:spcAft>
              <a:buNone/>
            </a:pPr>
            <a:r>
              <a:rPr lang="en-US" sz="2000" b="1" dirty="0"/>
              <a:t>Patty Ducayet</a:t>
            </a:r>
            <a:r>
              <a:rPr lang="en-US" sz="2000" dirty="0"/>
              <a:t>, Texas State Ombudsman</a:t>
            </a:r>
            <a:endParaRPr lang="en-US" sz="2400" dirty="0"/>
          </a:p>
          <a:p>
            <a:pPr algn="ctr">
              <a:spcAft>
                <a:spcPts val="600"/>
              </a:spcAft>
              <a:buNone/>
            </a:pPr>
            <a:endParaRPr lang="en-US" sz="2400" dirty="0"/>
          </a:p>
          <a:p>
            <a:pPr algn="ctr">
              <a:spcAft>
                <a:spcPts val="600"/>
              </a:spcAft>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Quiz #7, Answers</a:t>
            </a:r>
          </a:p>
        </p:txBody>
      </p:sp>
      <p:sp>
        <p:nvSpPr>
          <p:cNvPr id="3" name="Content Placeholder 2"/>
          <p:cNvSpPr>
            <a:spLocks noGrp="1"/>
          </p:cNvSpPr>
          <p:nvPr>
            <p:ph idx="1"/>
          </p:nvPr>
        </p:nvSpPr>
        <p:spPr/>
        <p:txBody>
          <a:bodyPr>
            <a:normAutofit fontScale="92500" lnSpcReduction="10000"/>
          </a:bodyPr>
          <a:lstStyle/>
          <a:p>
            <a:pPr marL="182880" indent="0">
              <a:lnSpc>
                <a:spcPct val="110000"/>
              </a:lnSpc>
              <a:spcAft>
                <a:spcPts val="1800"/>
              </a:spcAft>
              <a:buNone/>
            </a:pPr>
            <a:r>
              <a:rPr lang="en-US" sz="2200" dirty="0"/>
              <a:t>A family council president asks you for advice about an upcoming family council meeting. You discuss agenda items and recommend a speaker to present on the requested topic of pressure ulcers. You are invited but unable to attend the meeting.</a:t>
            </a:r>
          </a:p>
          <a:p>
            <a:pPr>
              <a:spcAft>
                <a:spcPts val="1800"/>
              </a:spcAft>
            </a:pPr>
            <a:r>
              <a:rPr lang="en-US" dirty="0"/>
              <a:t>Activity? </a:t>
            </a:r>
          </a:p>
          <a:p>
            <a:pPr lvl="1">
              <a:spcAft>
                <a:spcPts val="1800"/>
              </a:spcAft>
            </a:pPr>
            <a:r>
              <a:rPr lang="en-US" dirty="0"/>
              <a:t>Information and consultation to individual</a:t>
            </a:r>
          </a:p>
          <a:p>
            <a:pPr>
              <a:spcAft>
                <a:spcPts val="1800"/>
              </a:spcAft>
            </a:pPr>
            <a:r>
              <a:rPr lang="en-US" dirty="0"/>
              <a:t>Measures/topics?</a:t>
            </a:r>
          </a:p>
          <a:p>
            <a:pPr lvl="1">
              <a:spcAft>
                <a:spcPts val="1800"/>
              </a:spcAft>
            </a:pPr>
            <a:r>
              <a:rPr lang="en-US" dirty="0"/>
              <a:t>Measure: 1 information &amp; consultation to individual</a:t>
            </a:r>
          </a:p>
          <a:p>
            <a:pPr lvl="1">
              <a:spcAft>
                <a:spcPts val="1800"/>
              </a:spcAft>
            </a:pPr>
            <a:r>
              <a:rPr lang="en-US" dirty="0"/>
              <a:t>Topic: Family council</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Quiz #8</a:t>
            </a:r>
          </a:p>
        </p:txBody>
      </p:sp>
      <p:sp>
        <p:nvSpPr>
          <p:cNvPr id="3" name="Content Placeholder 2"/>
          <p:cNvSpPr>
            <a:spLocks noGrp="1"/>
          </p:cNvSpPr>
          <p:nvPr>
            <p:ph idx="1"/>
          </p:nvPr>
        </p:nvSpPr>
        <p:spPr/>
        <p:txBody>
          <a:bodyPr>
            <a:normAutofit fontScale="92500"/>
          </a:bodyPr>
          <a:lstStyle/>
          <a:p>
            <a:pPr marL="274320" indent="0">
              <a:lnSpc>
                <a:spcPct val="150000"/>
              </a:lnSpc>
              <a:buNone/>
            </a:pPr>
            <a:r>
              <a:rPr lang="en-US" dirty="0"/>
              <a:t>You are invited to speak to a group of older adults with hearing impairments who live in the community. The organizer states that she will arrange for a sign language interpreter. At the presentation you talk about long-term care options and provide information about nursing homes, hospice, and assisted living facilities.</a:t>
            </a:r>
            <a:endParaRPr lang="en-US" dirty="0">
              <a:latin typeface="Cambria"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Quiz #8, Answers</a:t>
            </a:r>
          </a:p>
        </p:txBody>
      </p:sp>
      <p:sp>
        <p:nvSpPr>
          <p:cNvPr id="3" name="Content Placeholder 2"/>
          <p:cNvSpPr>
            <a:spLocks noGrp="1"/>
          </p:cNvSpPr>
          <p:nvPr>
            <p:ph idx="1"/>
          </p:nvPr>
        </p:nvSpPr>
        <p:spPr/>
        <p:txBody>
          <a:bodyPr>
            <a:normAutofit fontScale="77500" lnSpcReduction="20000"/>
          </a:bodyPr>
          <a:lstStyle/>
          <a:p>
            <a:pPr marL="182880" indent="0">
              <a:lnSpc>
                <a:spcPct val="120000"/>
              </a:lnSpc>
              <a:spcAft>
                <a:spcPts val="1800"/>
              </a:spcAft>
              <a:buNone/>
            </a:pPr>
            <a:r>
              <a:rPr lang="en-US" sz="2300" dirty="0"/>
              <a:t>You are invited to speak to a group of older adults with hearing impairments who live in the community. The organizer states that she will arrange for a sign language interpreter. At the presentation you talk about long-term care options and provide information about nursing homes, hospice, and assisted living facilities.</a:t>
            </a:r>
          </a:p>
          <a:p>
            <a:pPr>
              <a:spcAft>
                <a:spcPts val="1800"/>
              </a:spcAft>
            </a:pPr>
            <a:r>
              <a:rPr lang="en-US" sz="3100" dirty="0"/>
              <a:t>Activity?</a:t>
            </a:r>
          </a:p>
          <a:p>
            <a:pPr lvl="1">
              <a:spcAft>
                <a:spcPts val="1800"/>
              </a:spcAft>
            </a:pPr>
            <a:r>
              <a:rPr lang="en-US" sz="2300" dirty="0"/>
              <a:t>Community education</a:t>
            </a:r>
          </a:p>
          <a:p>
            <a:pPr>
              <a:spcAft>
                <a:spcPts val="1800"/>
              </a:spcAft>
            </a:pPr>
            <a:r>
              <a:rPr lang="en-US" sz="3100" dirty="0"/>
              <a:t>Measures/topics?</a:t>
            </a:r>
          </a:p>
          <a:p>
            <a:pPr lvl="1">
              <a:spcAft>
                <a:spcPts val="1800"/>
              </a:spcAft>
            </a:pPr>
            <a:r>
              <a:rPr lang="en-US" sz="2300" dirty="0"/>
              <a:t>Measure: 1 community education</a:t>
            </a:r>
          </a:p>
          <a:p>
            <a:pPr lvl="1">
              <a:spcAft>
                <a:spcPts val="1800"/>
              </a:spcAft>
            </a:pPr>
            <a:r>
              <a:rPr lang="en-US" sz="2300" dirty="0"/>
              <a:t>Topic: Not required</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Quiz #9</a:t>
            </a:r>
          </a:p>
        </p:txBody>
      </p:sp>
      <p:sp>
        <p:nvSpPr>
          <p:cNvPr id="3" name="Content Placeholder 2"/>
          <p:cNvSpPr>
            <a:spLocks noGrp="1"/>
          </p:cNvSpPr>
          <p:nvPr>
            <p:ph idx="1"/>
          </p:nvPr>
        </p:nvSpPr>
        <p:spPr/>
        <p:txBody>
          <a:bodyPr>
            <a:normAutofit/>
          </a:bodyPr>
          <a:lstStyle/>
          <a:p>
            <a:pPr marL="914400" indent="457200">
              <a:lnSpc>
                <a:spcPct val="150000"/>
              </a:lnSpc>
              <a:buNone/>
            </a:pPr>
            <a:endParaRPr lang="en-US" sz="2400" dirty="0"/>
          </a:p>
          <a:p>
            <a:pPr indent="1371600">
              <a:lnSpc>
                <a:spcPct val="150000"/>
              </a:lnSpc>
              <a:buNone/>
            </a:pPr>
            <a:r>
              <a:rPr lang="en-US" sz="2400" dirty="0"/>
              <a:t>You receive a request to have a display table for the Long-Term Care Ombudsman Program at “Senior Day” at the County Fair.  During the fair, you hand out information about the Long-Term Care Ombudsman office and talk to people passing through. </a:t>
            </a:r>
            <a:endParaRPr lang="en-US" sz="2400" dirty="0">
              <a:latin typeface="Cambria" pitchFamily="18" charset="0"/>
            </a:endParaRPr>
          </a:p>
        </p:txBody>
      </p:sp>
      <p:pic>
        <p:nvPicPr>
          <p:cNvPr id="13315" name="Picture 3" descr="C:\Users\Sara\AppData\Local\Microsoft\Windows\Temporary Internet Files\Content.IE5\O8L04VD0\MC900078768[1].wmf"/>
          <p:cNvPicPr>
            <a:picLocks noChangeAspect="1" noChangeArrowheads="1"/>
          </p:cNvPicPr>
          <p:nvPr/>
        </p:nvPicPr>
        <p:blipFill>
          <a:blip r:embed="rId3" cstate="print"/>
          <a:srcRect/>
          <a:stretch>
            <a:fillRect/>
          </a:stretch>
        </p:blipFill>
        <p:spPr bwMode="auto">
          <a:xfrm>
            <a:off x="990600" y="1676400"/>
            <a:ext cx="1251537" cy="1104900"/>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Quiz #9, Answers</a:t>
            </a:r>
          </a:p>
        </p:txBody>
      </p:sp>
      <p:sp>
        <p:nvSpPr>
          <p:cNvPr id="3" name="Content Placeholder 2"/>
          <p:cNvSpPr>
            <a:spLocks noGrp="1"/>
          </p:cNvSpPr>
          <p:nvPr>
            <p:ph idx="1"/>
          </p:nvPr>
        </p:nvSpPr>
        <p:spPr/>
        <p:txBody>
          <a:bodyPr>
            <a:normAutofit fontScale="85000" lnSpcReduction="20000"/>
          </a:bodyPr>
          <a:lstStyle/>
          <a:p>
            <a:pPr marL="182880" indent="0">
              <a:lnSpc>
                <a:spcPct val="120000"/>
              </a:lnSpc>
              <a:spcAft>
                <a:spcPts val="1800"/>
              </a:spcAft>
              <a:buNone/>
            </a:pPr>
            <a:r>
              <a:rPr lang="en-US" sz="2400" dirty="0"/>
              <a:t>You receive a request to have a display table for the Long-Term Care Ombudsman Program at “Senior Day” at the County Fair.  During the fair, you hand out information about the Long-Term Care Ombudsman office and talk to people passing through. </a:t>
            </a:r>
          </a:p>
          <a:p>
            <a:pPr>
              <a:spcAft>
                <a:spcPts val="1800"/>
              </a:spcAft>
            </a:pPr>
            <a:r>
              <a:rPr lang="en-US" dirty="0"/>
              <a:t>Activity?</a:t>
            </a:r>
          </a:p>
          <a:p>
            <a:pPr lvl="1">
              <a:spcAft>
                <a:spcPts val="1800"/>
              </a:spcAft>
            </a:pPr>
            <a:r>
              <a:rPr lang="en-US" dirty="0"/>
              <a:t>Community education</a:t>
            </a:r>
          </a:p>
          <a:p>
            <a:pPr>
              <a:spcAft>
                <a:spcPts val="1800"/>
              </a:spcAft>
            </a:pPr>
            <a:r>
              <a:rPr lang="en-US" dirty="0"/>
              <a:t>Measures/topics?</a:t>
            </a:r>
          </a:p>
          <a:p>
            <a:pPr lvl="1">
              <a:spcAft>
                <a:spcPts val="1800"/>
              </a:spcAft>
            </a:pPr>
            <a:r>
              <a:rPr lang="en-US" dirty="0"/>
              <a:t>Measure: 1 community education</a:t>
            </a:r>
          </a:p>
          <a:p>
            <a:pPr lvl="1">
              <a:spcAft>
                <a:spcPts val="1800"/>
              </a:spcAft>
            </a:pPr>
            <a:r>
              <a:rPr lang="en-US" dirty="0"/>
              <a:t>Topic: Not required</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Quiz #10</a:t>
            </a:r>
          </a:p>
        </p:txBody>
      </p:sp>
      <p:sp>
        <p:nvSpPr>
          <p:cNvPr id="3" name="Content Placeholder 2"/>
          <p:cNvSpPr>
            <a:spLocks noGrp="1"/>
          </p:cNvSpPr>
          <p:nvPr>
            <p:ph idx="1"/>
          </p:nvPr>
        </p:nvSpPr>
        <p:spPr/>
        <p:txBody>
          <a:bodyPr>
            <a:normAutofit/>
          </a:bodyPr>
          <a:lstStyle/>
          <a:p>
            <a:pPr marL="274320" indent="0">
              <a:lnSpc>
                <a:spcPct val="150000"/>
              </a:lnSpc>
              <a:buNone/>
            </a:pPr>
            <a:r>
              <a:rPr lang="en-US" sz="2400" dirty="0"/>
              <a:t>You receive a telephone call from an anonymous person.  He states that he recently resigned from a nursing home on good terms.  He wants to go back to visit some of the residents whom he considers friends and wants to know if there are any laws restricting him from visiting. </a:t>
            </a:r>
            <a:endParaRPr lang="en-US" sz="2400" dirty="0">
              <a:latin typeface="Cambria"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Quiz #10, Answers</a:t>
            </a:r>
          </a:p>
        </p:txBody>
      </p:sp>
      <p:sp>
        <p:nvSpPr>
          <p:cNvPr id="3" name="Content Placeholder 2"/>
          <p:cNvSpPr>
            <a:spLocks noGrp="1"/>
          </p:cNvSpPr>
          <p:nvPr>
            <p:ph idx="1"/>
          </p:nvPr>
        </p:nvSpPr>
        <p:spPr/>
        <p:txBody>
          <a:bodyPr>
            <a:normAutofit fontScale="70000" lnSpcReduction="20000"/>
          </a:bodyPr>
          <a:lstStyle/>
          <a:p>
            <a:pPr marL="182880" indent="0">
              <a:lnSpc>
                <a:spcPct val="120000"/>
              </a:lnSpc>
              <a:spcAft>
                <a:spcPts val="1800"/>
              </a:spcAft>
              <a:buNone/>
            </a:pPr>
            <a:r>
              <a:rPr lang="en-US" dirty="0"/>
              <a:t>You receive a telephone call from an anonymous person.  He states that he recently resigned from a nursing home on good terms.  He wants to go back to visit some of the residents whom he considers friends and  wants to know if there are any laws restricting him from visiting. </a:t>
            </a:r>
          </a:p>
          <a:p>
            <a:pPr>
              <a:spcAft>
                <a:spcPts val="1800"/>
              </a:spcAft>
            </a:pPr>
            <a:r>
              <a:rPr lang="en-US" sz="3400" dirty="0"/>
              <a:t>Activity?</a:t>
            </a:r>
          </a:p>
          <a:p>
            <a:pPr lvl="1">
              <a:spcAft>
                <a:spcPts val="1800"/>
              </a:spcAft>
            </a:pPr>
            <a:r>
              <a:rPr lang="en-US" sz="2600" dirty="0"/>
              <a:t>Information &amp; consultation to individuals</a:t>
            </a:r>
          </a:p>
          <a:p>
            <a:pPr>
              <a:spcAft>
                <a:spcPts val="1800"/>
              </a:spcAft>
            </a:pPr>
            <a:r>
              <a:rPr lang="en-US" sz="3400" dirty="0"/>
              <a:t>Measures/topics?</a:t>
            </a:r>
          </a:p>
          <a:p>
            <a:pPr lvl="1">
              <a:spcAft>
                <a:spcPts val="1800"/>
              </a:spcAft>
            </a:pPr>
            <a:r>
              <a:rPr lang="en-US" sz="2600" dirty="0"/>
              <a:t>Measure: 1 information &amp; consultation</a:t>
            </a:r>
          </a:p>
          <a:p>
            <a:pPr lvl="1">
              <a:spcAft>
                <a:spcPts val="1800"/>
              </a:spcAft>
            </a:pPr>
            <a:r>
              <a:rPr lang="en-US" sz="2600" dirty="0"/>
              <a:t>Topic: Resident rights</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Quiz #11</a:t>
            </a:r>
          </a:p>
        </p:txBody>
      </p:sp>
      <p:sp>
        <p:nvSpPr>
          <p:cNvPr id="3" name="Content Placeholder 2"/>
          <p:cNvSpPr>
            <a:spLocks noGrp="1"/>
          </p:cNvSpPr>
          <p:nvPr>
            <p:ph idx="1"/>
          </p:nvPr>
        </p:nvSpPr>
        <p:spPr/>
        <p:txBody>
          <a:bodyPr>
            <a:normAutofit/>
          </a:bodyPr>
          <a:lstStyle/>
          <a:p>
            <a:pPr marL="274320" indent="0">
              <a:lnSpc>
                <a:spcPct val="150000"/>
              </a:lnSpc>
              <a:buNone/>
            </a:pPr>
            <a:r>
              <a:rPr lang="en-US" sz="2400" dirty="0"/>
              <a:t>You serve as an information source for a reporter investigating the quality of assisted living facilities. Over a period of two months you have five discussions with the reporter related to the story. </a:t>
            </a:r>
          </a:p>
        </p:txBody>
      </p:sp>
      <p:pic>
        <p:nvPicPr>
          <p:cNvPr id="16386" name="Picture 2" descr="C:\Users\Sara\AppData\Local\Microsoft\Windows\Temporary Internet Files\Content.IE5\O8L04VD0\MC900412566[1].wmf"/>
          <p:cNvPicPr>
            <a:picLocks noChangeAspect="1" noChangeArrowheads="1"/>
          </p:cNvPicPr>
          <p:nvPr/>
        </p:nvPicPr>
        <p:blipFill>
          <a:blip r:embed="rId3" cstate="print"/>
          <a:srcRect/>
          <a:stretch>
            <a:fillRect/>
          </a:stretch>
        </p:blipFill>
        <p:spPr bwMode="auto">
          <a:xfrm>
            <a:off x="6019800" y="3810000"/>
            <a:ext cx="1534554" cy="1737511"/>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Quiz # 11, Answers</a:t>
            </a:r>
          </a:p>
        </p:txBody>
      </p:sp>
      <p:sp>
        <p:nvSpPr>
          <p:cNvPr id="3" name="Content Placeholder 2"/>
          <p:cNvSpPr>
            <a:spLocks noGrp="1"/>
          </p:cNvSpPr>
          <p:nvPr>
            <p:ph idx="1"/>
          </p:nvPr>
        </p:nvSpPr>
        <p:spPr/>
        <p:txBody>
          <a:bodyPr>
            <a:normAutofit fontScale="92500" lnSpcReduction="10000"/>
          </a:bodyPr>
          <a:lstStyle/>
          <a:p>
            <a:pPr marL="182880" indent="0">
              <a:spcAft>
                <a:spcPts val="1800"/>
              </a:spcAft>
              <a:buNone/>
            </a:pPr>
            <a:r>
              <a:rPr lang="en-US" sz="2600" dirty="0"/>
              <a:t>You serve as an information source for a reporter investigating the quality of assisted living facilities. Over a period of two months you have five discussions with the reporter related to the story. </a:t>
            </a:r>
          </a:p>
          <a:p>
            <a:pPr>
              <a:spcAft>
                <a:spcPts val="1800"/>
              </a:spcAft>
            </a:pPr>
            <a:r>
              <a:rPr lang="en-US" dirty="0"/>
              <a:t>Activity?</a:t>
            </a:r>
          </a:p>
          <a:p>
            <a:pPr lvl="1">
              <a:spcAft>
                <a:spcPts val="1800"/>
              </a:spcAft>
            </a:pPr>
            <a:r>
              <a:rPr lang="en-US" dirty="0"/>
              <a:t>Work with media, interview</a:t>
            </a:r>
          </a:p>
          <a:p>
            <a:pPr>
              <a:spcAft>
                <a:spcPts val="1800"/>
              </a:spcAft>
            </a:pPr>
            <a:r>
              <a:rPr lang="en-US" dirty="0"/>
              <a:t>Measures/topics?</a:t>
            </a:r>
          </a:p>
          <a:p>
            <a:pPr lvl="1">
              <a:spcAft>
                <a:spcPts val="1800"/>
              </a:spcAft>
            </a:pPr>
            <a:r>
              <a:rPr lang="en-US" dirty="0"/>
              <a:t>Measure: 1 interview</a:t>
            </a:r>
          </a:p>
          <a:p>
            <a:pPr lvl="1">
              <a:spcAft>
                <a:spcPts val="1800"/>
              </a:spcAft>
            </a:pPr>
            <a:r>
              <a:rPr lang="en-US" dirty="0"/>
              <a:t>Topic: Facility quality</a:t>
            </a:r>
          </a:p>
          <a:p>
            <a:pPr>
              <a:buNone/>
            </a:pP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Quiz #12</a:t>
            </a:r>
          </a:p>
        </p:txBody>
      </p:sp>
      <p:sp>
        <p:nvSpPr>
          <p:cNvPr id="3" name="Content Placeholder 2"/>
          <p:cNvSpPr>
            <a:spLocks noGrp="1"/>
          </p:cNvSpPr>
          <p:nvPr>
            <p:ph idx="1"/>
          </p:nvPr>
        </p:nvSpPr>
        <p:spPr/>
        <p:txBody>
          <a:bodyPr>
            <a:normAutofit/>
          </a:bodyPr>
          <a:lstStyle/>
          <a:p>
            <a:pPr marL="274320" indent="0">
              <a:lnSpc>
                <a:spcPct val="150000"/>
              </a:lnSpc>
              <a:buNone/>
            </a:pPr>
            <a:r>
              <a:rPr lang="en-US" sz="2400" dirty="0"/>
              <a:t>An ombudsman program develops materials in preparation for this year’s Residents Rights Month, including a press release. The program distributes the release to four regional newspapers. </a:t>
            </a:r>
            <a:endParaRPr lang="en-US" sz="2400" dirty="0">
              <a:latin typeface="Cambria" pitchFamily="18" charset="0"/>
            </a:endParaRPr>
          </a:p>
        </p:txBody>
      </p:sp>
      <p:pic>
        <p:nvPicPr>
          <p:cNvPr id="17410" name="Picture 2" descr="C:\Users\Sara\AppData\Local\Microsoft\Windows\Temporary Internet Files\Content.IE5\CJTF0U1G\MC900446286[1].wmf"/>
          <p:cNvPicPr>
            <a:picLocks noChangeAspect="1" noChangeArrowheads="1"/>
          </p:cNvPicPr>
          <p:nvPr/>
        </p:nvPicPr>
        <p:blipFill>
          <a:blip r:embed="rId2" cstate="print"/>
          <a:srcRect/>
          <a:stretch>
            <a:fillRect/>
          </a:stretch>
        </p:blipFill>
        <p:spPr bwMode="auto">
          <a:xfrm>
            <a:off x="6324600" y="3733800"/>
            <a:ext cx="1675181" cy="137983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ara\AppData\Local\Microsoft\Windows\Temporary Internet Files\Content.IE5\82W4T18M\MC900437565[1].wmf"/>
          <p:cNvPicPr>
            <a:picLocks noChangeAspect="1" noChangeArrowheads="1"/>
          </p:cNvPicPr>
          <p:nvPr/>
        </p:nvPicPr>
        <p:blipFill>
          <a:blip r:embed="rId3" cstate="print"/>
          <a:srcRect/>
          <a:stretch>
            <a:fillRect/>
          </a:stretch>
        </p:blipFill>
        <p:spPr bwMode="auto">
          <a:xfrm>
            <a:off x="6705600" y="1447800"/>
            <a:ext cx="1599957" cy="1050925"/>
          </a:xfrm>
          <a:prstGeom prst="rect">
            <a:avLst/>
          </a:prstGeom>
          <a:noFill/>
          <a:scene3d>
            <a:camera prst="orthographicFront">
              <a:rot lat="0" lon="10799999" rev="0"/>
            </a:camera>
            <a:lightRig rig="threePt" dir="t"/>
          </a:scene3d>
        </p:spPr>
      </p:pic>
      <p:sp>
        <p:nvSpPr>
          <p:cNvPr id="2" name="Title 1"/>
          <p:cNvSpPr>
            <a:spLocks noGrp="1"/>
          </p:cNvSpPr>
          <p:nvPr>
            <p:ph type="title"/>
          </p:nvPr>
        </p:nvSpPr>
        <p:spPr/>
        <p:txBody>
          <a:bodyPr>
            <a:normAutofit/>
          </a:bodyPr>
          <a:lstStyle/>
          <a:p>
            <a:r>
              <a:rPr lang="en-US" sz="4800" dirty="0"/>
              <a:t>Ombudsman Activities</a:t>
            </a:r>
          </a:p>
        </p:txBody>
      </p:sp>
      <p:sp>
        <p:nvSpPr>
          <p:cNvPr id="3" name="Content Placeholder 2"/>
          <p:cNvSpPr>
            <a:spLocks noGrp="1"/>
          </p:cNvSpPr>
          <p:nvPr>
            <p:ph idx="1"/>
          </p:nvPr>
        </p:nvSpPr>
        <p:spPr>
          <a:xfrm>
            <a:off x="457200" y="1371600"/>
            <a:ext cx="8229600" cy="4754563"/>
          </a:xfrm>
        </p:spPr>
        <p:txBody>
          <a:bodyPr>
            <a:normAutofit lnSpcReduction="10000"/>
          </a:bodyPr>
          <a:lstStyle/>
          <a:p>
            <a:endParaRPr lang="en-US" dirty="0"/>
          </a:p>
          <a:p>
            <a:pPr>
              <a:buNone/>
            </a:pPr>
            <a:endParaRPr lang="en-US" dirty="0"/>
          </a:p>
          <a:p>
            <a:r>
              <a:rPr lang="en-US" dirty="0"/>
              <a:t>Provide a National Snapshot</a:t>
            </a:r>
          </a:p>
          <a:p>
            <a:pPr lvl="1"/>
            <a:r>
              <a:rPr lang="en-US" dirty="0"/>
              <a:t>Services provided in support of residents</a:t>
            </a:r>
          </a:p>
          <a:p>
            <a:pPr lvl="1"/>
            <a:r>
              <a:rPr lang="en-US" dirty="0"/>
              <a:t>Represents the range of work LTCO routinely conduct</a:t>
            </a:r>
          </a:p>
          <a:p>
            <a:r>
              <a:rPr lang="en-US" dirty="0"/>
              <a:t>States May Collect Additional Information</a:t>
            </a:r>
          </a:p>
          <a:p>
            <a:pPr lvl="1"/>
            <a:r>
              <a:rPr lang="en-US" dirty="0"/>
              <a:t>States can use discretion in capturing program activities.</a:t>
            </a:r>
          </a:p>
          <a:p>
            <a:pPr lvl="1"/>
            <a:r>
              <a:rPr lang="en-US" dirty="0"/>
              <a:t>States may choose a specific method to calculate percentage of time on TA or systems advocacy.</a:t>
            </a:r>
          </a:p>
          <a:p>
            <a:pPr lvl="1"/>
            <a:r>
              <a:rPr lang="en-US" dirty="0"/>
              <a:t>States frequently capture information beyond the AoA requirements for NORS.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Quiz #12, Answers</a:t>
            </a:r>
          </a:p>
        </p:txBody>
      </p:sp>
      <p:sp>
        <p:nvSpPr>
          <p:cNvPr id="3" name="Content Placeholder 2"/>
          <p:cNvSpPr>
            <a:spLocks noGrp="1"/>
          </p:cNvSpPr>
          <p:nvPr>
            <p:ph idx="1"/>
          </p:nvPr>
        </p:nvSpPr>
        <p:spPr/>
        <p:txBody>
          <a:bodyPr>
            <a:normAutofit fontScale="92500" lnSpcReduction="10000"/>
          </a:bodyPr>
          <a:lstStyle/>
          <a:p>
            <a:pPr marL="182880" indent="0">
              <a:lnSpc>
                <a:spcPct val="120000"/>
              </a:lnSpc>
              <a:spcAft>
                <a:spcPts val="1800"/>
              </a:spcAft>
              <a:buNone/>
            </a:pPr>
            <a:r>
              <a:rPr lang="en-US" sz="2200" dirty="0"/>
              <a:t>An ombudsman program develops materials in preparation for this year’s Residents Rights Month, including a press release. The program distributes the release to four regional newspapers. </a:t>
            </a:r>
          </a:p>
          <a:p>
            <a:pPr>
              <a:spcAft>
                <a:spcPts val="1800"/>
              </a:spcAft>
            </a:pPr>
            <a:r>
              <a:rPr lang="en-US" dirty="0"/>
              <a:t>Activity?</a:t>
            </a:r>
          </a:p>
          <a:p>
            <a:pPr lvl="1">
              <a:spcAft>
                <a:spcPts val="1800"/>
              </a:spcAft>
            </a:pPr>
            <a:r>
              <a:rPr lang="en-US" dirty="0"/>
              <a:t>Work with media, press releases</a:t>
            </a:r>
          </a:p>
          <a:p>
            <a:pPr>
              <a:spcAft>
                <a:spcPts val="1800"/>
              </a:spcAft>
            </a:pPr>
            <a:r>
              <a:rPr lang="en-US" dirty="0"/>
              <a:t>Measures/topics?</a:t>
            </a:r>
          </a:p>
          <a:p>
            <a:pPr lvl="1">
              <a:spcAft>
                <a:spcPts val="1800"/>
              </a:spcAft>
            </a:pPr>
            <a:r>
              <a:rPr lang="en-US" dirty="0"/>
              <a:t>Measure: 1 press release</a:t>
            </a:r>
          </a:p>
          <a:p>
            <a:pPr lvl="1">
              <a:spcAft>
                <a:spcPts val="1800"/>
              </a:spcAft>
            </a:pPr>
            <a:r>
              <a:rPr lang="en-US" dirty="0"/>
              <a:t>Topic: Resident rights</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Quiz #13</a:t>
            </a:r>
          </a:p>
        </p:txBody>
      </p:sp>
      <p:sp>
        <p:nvSpPr>
          <p:cNvPr id="3" name="Content Placeholder 2"/>
          <p:cNvSpPr>
            <a:spLocks noGrp="1"/>
          </p:cNvSpPr>
          <p:nvPr>
            <p:ph idx="1"/>
          </p:nvPr>
        </p:nvSpPr>
        <p:spPr/>
        <p:txBody>
          <a:bodyPr>
            <a:normAutofit/>
          </a:bodyPr>
          <a:lstStyle/>
          <a:p>
            <a:pPr marL="274320" indent="0">
              <a:lnSpc>
                <a:spcPct val="150000"/>
              </a:lnSpc>
              <a:buNone/>
            </a:pPr>
            <a:r>
              <a:rPr lang="en-US" sz="2400" dirty="0"/>
              <a:t>You are a member of a coalition to support expansion of Home and Community Based Programs. A primary goal of the coalition is to comment on proposed legislation related to the Medicaid Waiver to ensure increased consumer access and quality assurance.   The group meets monthly and the agenda includes reports from stakeholders and review of other state programs.</a:t>
            </a:r>
            <a:endParaRPr lang="en-US" sz="2400" dirty="0">
              <a:latin typeface="Cambria"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Quiz #13, Answers</a:t>
            </a:r>
          </a:p>
        </p:txBody>
      </p:sp>
      <p:sp>
        <p:nvSpPr>
          <p:cNvPr id="3" name="Content Placeholder 2"/>
          <p:cNvSpPr>
            <a:spLocks noGrp="1"/>
          </p:cNvSpPr>
          <p:nvPr>
            <p:ph idx="1"/>
          </p:nvPr>
        </p:nvSpPr>
        <p:spPr/>
        <p:txBody>
          <a:bodyPr>
            <a:normAutofit fontScale="62500" lnSpcReduction="20000"/>
          </a:bodyPr>
          <a:lstStyle/>
          <a:p>
            <a:pPr marL="182880" indent="0">
              <a:lnSpc>
                <a:spcPct val="120000"/>
              </a:lnSpc>
              <a:spcAft>
                <a:spcPts val="1800"/>
              </a:spcAft>
              <a:buNone/>
            </a:pPr>
            <a:r>
              <a:rPr lang="en-US" dirty="0"/>
              <a:t>You are a member of a coalition to support expansion of Home and Community Based Programs. A primary goal of the coalition is to comment on proposed legislation related to the Medicaid Waiver to ensure increased consumer access and quality assurance.   The group meets monthly and the agenda includes reports from stakeholders and review of other state programs.</a:t>
            </a:r>
          </a:p>
          <a:p>
            <a:pPr>
              <a:spcAft>
                <a:spcPts val="1800"/>
              </a:spcAft>
            </a:pPr>
            <a:r>
              <a:rPr lang="en-US" sz="3800" dirty="0"/>
              <a:t>Activity?</a:t>
            </a:r>
          </a:p>
          <a:p>
            <a:pPr lvl="1">
              <a:spcAft>
                <a:spcPts val="1800"/>
              </a:spcAft>
            </a:pPr>
            <a:r>
              <a:rPr lang="en-US" sz="2900" dirty="0"/>
              <a:t>Monitoring laws and regulations</a:t>
            </a:r>
          </a:p>
          <a:p>
            <a:pPr>
              <a:spcAft>
                <a:spcPts val="1800"/>
              </a:spcAft>
            </a:pPr>
            <a:r>
              <a:rPr lang="en-US" sz="3800" dirty="0"/>
              <a:t>Measures/topics?</a:t>
            </a:r>
          </a:p>
          <a:p>
            <a:pPr lvl="1">
              <a:spcAft>
                <a:spcPts val="1800"/>
              </a:spcAft>
            </a:pPr>
            <a:r>
              <a:rPr lang="en-US" sz="2900" dirty="0"/>
              <a:t>Measure: Estimated % of total staff time</a:t>
            </a:r>
          </a:p>
          <a:p>
            <a:pPr lvl="1">
              <a:spcAft>
                <a:spcPts val="1800"/>
              </a:spcAft>
            </a:pPr>
            <a:r>
              <a:rPr lang="en-US" sz="2900" dirty="0"/>
              <a:t>Topic: Not required</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Quiz # 14</a:t>
            </a:r>
          </a:p>
        </p:txBody>
      </p:sp>
      <p:sp>
        <p:nvSpPr>
          <p:cNvPr id="3" name="Content Placeholder 2"/>
          <p:cNvSpPr>
            <a:spLocks noGrp="1"/>
          </p:cNvSpPr>
          <p:nvPr>
            <p:ph idx="1"/>
          </p:nvPr>
        </p:nvSpPr>
        <p:spPr/>
        <p:txBody>
          <a:bodyPr>
            <a:normAutofit fontScale="85000" lnSpcReduction="20000"/>
          </a:bodyPr>
          <a:lstStyle/>
          <a:p>
            <a:pPr indent="0">
              <a:lnSpc>
                <a:spcPct val="150000"/>
              </a:lnSpc>
              <a:buNone/>
            </a:pPr>
            <a:r>
              <a:rPr lang="en-US" dirty="0"/>
              <a:t>A local ombudsman provides training for 14 volunteer and two staff ombudsmen.  The training is from 1:00 to 5:00 p.m. on the first day and 9:00 a.m. to 1:00 on the second day, which includes a working lunch. The agenda includes training on ombudsman investigation techniques and resolution strategies. Several outside speakers, as well the State Ombudsman, serve as presenters.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Quiz #14, Answer</a:t>
            </a:r>
            <a:endParaRPr lang="en-US" dirty="0"/>
          </a:p>
        </p:txBody>
      </p:sp>
      <p:sp>
        <p:nvSpPr>
          <p:cNvPr id="3" name="Content Placeholder 2"/>
          <p:cNvSpPr>
            <a:spLocks noGrp="1"/>
          </p:cNvSpPr>
          <p:nvPr>
            <p:ph idx="1"/>
          </p:nvPr>
        </p:nvSpPr>
        <p:spPr/>
        <p:txBody>
          <a:bodyPr>
            <a:normAutofit/>
          </a:bodyPr>
          <a:lstStyle/>
          <a:p>
            <a:pPr marL="182880" indent="0">
              <a:lnSpc>
                <a:spcPct val="120000"/>
              </a:lnSpc>
              <a:buNone/>
            </a:pPr>
            <a:r>
              <a:rPr lang="en-US" sz="1900" dirty="0"/>
              <a:t>A local ombudsman provides training for 14 volunteer and two staff ombudsmen.  The training is from 1:00 to 5:00 p.m. on the first day and 9:00 a.m. to 1:00 on the second day, which includes a working lunch. The agenda includes training on ombudsman investigation techniques and resolution strategies. Several outside speakers, as well the State Ombudsman, serve as presenters. </a:t>
            </a:r>
          </a:p>
          <a:p>
            <a:r>
              <a:rPr lang="en-US" sz="2400" dirty="0"/>
              <a:t>Activity?</a:t>
            </a:r>
          </a:p>
          <a:p>
            <a:pPr lvl="1"/>
            <a:r>
              <a:rPr lang="en-US" sz="2000" dirty="0"/>
              <a:t>Training for LTCO staff and volunteers</a:t>
            </a:r>
          </a:p>
          <a:p>
            <a:r>
              <a:rPr lang="en-US" sz="2400" dirty="0"/>
              <a:t>Measures/topics?</a:t>
            </a:r>
          </a:p>
          <a:p>
            <a:pPr lvl="1"/>
            <a:r>
              <a:rPr lang="en-US" sz="2000" dirty="0"/>
              <a:t>Measure: 1 session</a:t>
            </a:r>
          </a:p>
          <a:p>
            <a:pPr lvl="1"/>
            <a:r>
              <a:rPr lang="en-US" sz="2000" dirty="0"/>
              <a:t>Measure: 8 hours, 16 LTCO</a:t>
            </a:r>
          </a:p>
          <a:p>
            <a:pPr lvl="1"/>
            <a:r>
              <a:rPr lang="en-US" sz="2000" dirty="0"/>
              <a:t>Topic: Investigation strategy</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Bonus Question #1</a:t>
            </a:r>
          </a:p>
        </p:txBody>
      </p:sp>
      <p:sp>
        <p:nvSpPr>
          <p:cNvPr id="3" name="Content Placeholder 2"/>
          <p:cNvSpPr>
            <a:spLocks noGrp="1"/>
          </p:cNvSpPr>
          <p:nvPr>
            <p:ph idx="1"/>
          </p:nvPr>
        </p:nvSpPr>
        <p:spPr/>
        <p:txBody>
          <a:bodyPr>
            <a:normAutofit/>
          </a:bodyPr>
          <a:lstStyle/>
          <a:p>
            <a:pPr indent="0">
              <a:lnSpc>
                <a:spcPct val="150000"/>
              </a:lnSpc>
              <a:buNone/>
            </a:pPr>
            <a:r>
              <a:rPr lang="en-US" dirty="0"/>
              <a:t>A family council asks the local ombudsman program to give a presentation on residents’ rights at a monthly family council meeting.   Two ombudsmen attend the meeting and each participates in the presentation.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Bonus Question # 1, Answer</a:t>
            </a:r>
          </a:p>
        </p:txBody>
      </p:sp>
      <p:sp>
        <p:nvSpPr>
          <p:cNvPr id="3" name="Content Placeholder 2"/>
          <p:cNvSpPr>
            <a:spLocks noGrp="1"/>
          </p:cNvSpPr>
          <p:nvPr>
            <p:ph idx="1"/>
          </p:nvPr>
        </p:nvSpPr>
        <p:spPr/>
        <p:txBody>
          <a:bodyPr>
            <a:normAutofit/>
          </a:bodyPr>
          <a:lstStyle/>
          <a:p>
            <a:pPr marL="182880" indent="0">
              <a:buNone/>
            </a:pPr>
            <a:r>
              <a:rPr lang="en-US" sz="1800" dirty="0"/>
              <a:t>A family council asks the local ombudsman program to give a presentation on residents’ rights at a monthly family council meeting.   Two ombudsmen attend the meeting and each participates in the presentation. </a:t>
            </a:r>
          </a:p>
          <a:p>
            <a:pPr marL="182880" indent="0">
              <a:buNone/>
            </a:pPr>
            <a:endParaRPr lang="en-US" sz="2000" dirty="0"/>
          </a:p>
          <a:p>
            <a:pPr marL="182880" indent="0">
              <a:lnSpc>
                <a:spcPct val="150000"/>
              </a:lnSpc>
            </a:pPr>
            <a:r>
              <a:rPr lang="en-US" sz="2400" dirty="0"/>
              <a:t>Activity?</a:t>
            </a:r>
          </a:p>
          <a:p>
            <a:pPr marL="484632" lvl="1" indent="0">
              <a:lnSpc>
                <a:spcPct val="150000"/>
              </a:lnSpc>
            </a:pPr>
            <a:r>
              <a:rPr lang="en-US" sz="2000" dirty="0"/>
              <a:t>Work with family councils</a:t>
            </a:r>
          </a:p>
          <a:p>
            <a:pPr marL="182880" indent="0">
              <a:lnSpc>
                <a:spcPct val="150000"/>
              </a:lnSpc>
            </a:pPr>
            <a:r>
              <a:rPr lang="en-US" sz="2400" dirty="0"/>
              <a:t>Measures/topics?</a:t>
            </a:r>
          </a:p>
          <a:p>
            <a:pPr marL="484632" lvl="1" indent="0">
              <a:lnSpc>
                <a:spcPct val="150000"/>
              </a:lnSpc>
            </a:pPr>
            <a:r>
              <a:rPr lang="en-US" sz="2000" dirty="0"/>
              <a:t>Measure: 1 Family council meeting</a:t>
            </a:r>
          </a:p>
          <a:p>
            <a:pPr marL="484632" lvl="1" indent="0">
              <a:lnSpc>
                <a:spcPct val="150000"/>
              </a:lnSpc>
            </a:pPr>
            <a:r>
              <a:rPr lang="en-US" sz="2000" dirty="0"/>
              <a:t>Topic: Not required</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Bonus Question # 2</a:t>
            </a:r>
          </a:p>
        </p:txBody>
      </p:sp>
      <p:sp>
        <p:nvSpPr>
          <p:cNvPr id="3" name="Content Placeholder 2"/>
          <p:cNvSpPr>
            <a:spLocks noGrp="1"/>
          </p:cNvSpPr>
          <p:nvPr>
            <p:ph idx="1"/>
          </p:nvPr>
        </p:nvSpPr>
        <p:spPr/>
        <p:txBody>
          <a:bodyPr>
            <a:normAutofit fontScale="92500"/>
          </a:bodyPr>
          <a:lstStyle/>
          <a:p>
            <a:pPr indent="0">
              <a:lnSpc>
                <a:spcPct val="150000"/>
              </a:lnSpc>
              <a:buNone/>
            </a:pPr>
            <a:r>
              <a:rPr lang="en-US" dirty="0"/>
              <a:t>An assisted living facility director asks you to present training on resident abuse and neglect.  In the audience are staff members from three long-term care facilities, a new ombudsman who is observing the training, and a few family members who also are interested in the information.</a:t>
            </a:r>
          </a:p>
          <a:p>
            <a:pPr>
              <a:buNone/>
            </a:pP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Bonus Question # 2, Answer</a:t>
            </a:r>
          </a:p>
        </p:txBody>
      </p:sp>
      <p:sp>
        <p:nvSpPr>
          <p:cNvPr id="3" name="Content Placeholder 2"/>
          <p:cNvSpPr>
            <a:spLocks noGrp="1"/>
          </p:cNvSpPr>
          <p:nvPr>
            <p:ph idx="1"/>
          </p:nvPr>
        </p:nvSpPr>
        <p:spPr/>
        <p:txBody>
          <a:bodyPr>
            <a:normAutofit/>
          </a:bodyPr>
          <a:lstStyle/>
          <a:p>
            <a:pPr marL="182880" indent="0">
              <a:buNone/>
            </a:pPr>
            <a:r>
              <a:rPr lang="en-US" sz="2000" dirty="0"/>
              <a:t>An assisted living facility director asks you to present training on resident abuse and neglect.  In the audience are staff members from three long-term care facilities, a new ombudsman who is observing the training, and a few family members who also are interested in the information.</a:t>
            </a:r>
            <a:endParaRPr lang="en-US" dirty="0"/>
          </a:p>
          <a:p>
            <a:pPr marL="182880" indent="0">
              <a:lnSpc>
                <a:spcPct val="150000"/>
              </a:lnSpc>
            </a:pPr>
            <a:r>
              <a:rPr lang="en-US" sz="2400" dirty="0"/>
              <a:t>Activity:</a:t>
            </a:r>
          </a:p>
          <a:p>
            <a:pPr marL="484632" lvl="1" indent="0">
              <a:lnSpc>
                <a:spcPct val="150000"/>
              </a:lnSpc>
            </a:pPr>
            <a:r>
              <a:rPr lang="en-US" sz="2000" dirty="0"/>
              <a:t>Training to facility staff</a:t>
            </a:r>
          </a:p>
          <a:p>
            <a:pPr marL="182880" indent="0">
              <a:lnSpc>
                <a:spcPct val="150000"/>
              </a:lnSpc>
            </a:pPr>
            <a:r>
              <a:rPr lang="en-US" sz="2400" dirty="0"/>
              <a:t>Measures/topics?</a:t>
            </a:r>
          </a:p>
          <a:p>
            <a:pPr marL="484632" lvl="1" indent="0">
              <a:lnSpc>
                <a:spcPct val="150000"/>
              </a:lnSpc>
            </a:pPr>
            <a:r>
              <a:rPr lang="en-US" sz="2000" dirty="0"/>
              <a:t>Measure: 1 Training</a:t>
            </a:r>
          </a:p>
          <a:p>
            <a:pPr marL="484632" lvl="1" indent="0">
              <a:lnSpc>
                <a:spcPct val="150000"/>
              </a:lnSpc>
            </a:pPr>
            <a:r>
              <a:rPr lang="en-US" sz="2000" dirty="0"/>
              <a:t>Topic: Abuse and neglect</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QUESTIONS?</a:t>
            </a:r>
          </a:p>
        </p:txBody>
      </p:sp>
      <p:pic>
        <p:nvPicPr>
          <p:cNvPr id="1026" name="Picture 2" descr="C:\Users\Sara\AppData\Local\Microsoft\Windows\Temporary Internet Files\Content.IE5\X8YXGIMR\MC900434403[1].wmf"/>
          <p:cNvPicPr>
            <a:picLocks noGrp="1" noChangeAspect="1" noChangeArrowheads="1"/>
          </p:cNvPicPr>
          <p:nvPr>
            <p:ph idx="1"/>
          </p:nvPr>
        </p:nvPicPr>
        <p:blipFill>
          <a:blip r:embed="rId2" cstate="print"/>
          <a:srcRect/>
          <a:stretch>
            <a:fillRect/>
          </a:stretch>
        </p:blipFill>
        <p:spPr bwMode="auto">
          <a:xfrm>
            <a:off x="3581400" y="2209800"/>
            <a:ext cx="1976438" cy="276885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Activity Chart</a:t>
            </a:r>
          </a:p>
        </p:txBody>
      </p:sp>
      <p:sp>
        <p:nvSpPr>
          <p:cNvPr id="3" name="Content Placeholder 2"/>
          <p:cNvSpPr>
            <a:spLocks noGrp="1"/>
          </p:cNvSpPr>
          <p:nvPr>
            <p:ph idx="1"/>
          </p:nvPr>
        </p:nvSpPr>
        <p:spPr/>
        <p:txBody>
          <a:bodyPr/>
          <a:lstStyle/>
          <a:p>
            <a:pPr>
              <a:spcAft>
                <a:spcPts val="1800"/>
              </a:spcAft>
            </a:pPr>
            <a:r>
              <a:rPr lang="en-US" dirty="0"/>
              <a:t>Annotated chart lists and defines 12 activities.</a:t>
            </a:r>
          </a:p>
          <a:p>
            <a:pPr>
              <a:spcAft>
                <a:spcPts val="1800"/>
              </a:spcAft>
            </a:pPr>
            <a:r>
              <a:rPr lang="en-US" dirty="0"/>
              <a:t>Describes measures for each activity.</a:t>
            </a:r>
          </a:p>
          <a:p>
            <a:pPr>
              <a:spcAft>
                <a:spcPts val="1800"/>
              </a:spcAft>
            </a:pPr>
            <a:r>
              <a:rPr lang="en-US" dirty="0"/>
              <a:t>Intended to add clarity in reporting activities.</a:t>
            </a:r>
          </a:p>
        </p:txBody>
      </p:sp>
      <p:pic>
        <p:nvPicPr>
          <p:cNvPr id="2050" name="Picture 2" descr="C:\Users\Sara\AppData\Local\Microsoft\Windows\Temporary Internet Files\Content.IE5\OPUU60RD\MC900357483[1].wmf"/>
          <p:cNvPicPr>
            <a:picLocks noChangeAspect="1" noChangeArrowheads="1"/>
          </p:cNvPicPr>
          <p:nvPr/>
        </p:nvPicPr>
        <p:blipFill>
          <a:blip r:embed="rId2" cstate="print"/>
          <a:srcRect/>
          <a:stretch>
            <a:fillRect/>
          </a:stretch>
        </p:blipFill>
        <p:spPr bwMode="auto">
          <a:xfrm rot="184684">
            <a:off x="5715000" y="4267200"/>
            <a:ext cx="1219200" cy="1044325"/>
          </a:xfrm>
          <a:prstGeom prst="rect">
            <a:avLst/>
          </a:prstGeom>
          <a:noFill/>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SUMMARY</a:t>
            </a:r>
          </a:p>
        </p:txBody>
      </p:sp>
      <p:sp>
        <p:nvSpPr>
          <p:cNvPr id="3" name="Content Placeholder 2"/>
          <p:cNvSpPr>
            <a:spLocks noGrp="1"/>
          </p:cNvSpPr>
          <p:nvPr>
            <p:ph idx="1"/>
          </p:nvPr>
        </p:nvSpPr>
        <p:spPr/>
        <p:txBody>
          <a:bodyPr>
            <a:normAutofit lnSpcReduction="10000"/>
          </a:bodyPr>
          <a:lstStyle/>
          <a:p>
            <a:pPr>
              <a:spcAft>
                <a:spcPts val="600"/>
              </a:spcAft>
            </a:pPr>
            <a:r>
              <a:rPr lang="en-US" sz="2400" dirty="0"/>
              <a:t>Activities = range of LTCO work</a:t>
            </a:r>
          </a:p>
          <a:p>
            <a:pPr lvl="1">
              <a:spcAft>
                <a:spcPts val="600"/>
              </a:spcAft>
            </a:pPr>
            <a:r>
              <a:rPr lang="en-US" sz="1800" dirty="0"/>
              <a:t>LTCO staff and volunteers</a:t>
            </a:r>
          </a:p>
          <a:p>
            <a:pPr lvl="1">
              <a:spcAft>
                <a:spcPts val="600"/>
              </a:spcAft>
            </a:pPr>
            <a:r>
              <a:rPr lang="en-US" sz="1800" dirty="0"/>
              <a:t>Local level and State level activities</a:t>
            </a:r>
          </a:p>
          <a:p>
            <a:pPr>
              <a:spcAft>
                <a:spcPts val="600"/>
              </a:spcAft>
            </a:pPr>
            <a:r>
              <a:rPr lang="en-US" sz="2400" dirty="0"/>
              <a:t>States can use discretion in capturing topics and percentage measures.</a:t>
            </a:r>
          </a:p>
          <a:p>
            <a:pPr>
              <a:spcAft>
                <a:spcPts val="600"/>
              </a:spcAft>
            </a:pPr>
            <a:r>
              <a:rPr lang="en-US" sz="2400" dirty="0"/>
              <a:t>States may collect more information than is required to be reported to AoA in NORS.</a:t>
            </a:r>
          </a:p>
          <a:p>
            <a:pPr>
              <a:spcAft>
                <a:spcPts val="600"/>
              </a:spcAft>
              <a:buNone/>
            </a:pPr>
            <a:endParaRPr lang="en-US" sz="2400" dirty="0"/>
          </a:p>
          <a:p>
            <a:pPr>
              <a:spcAft>
                <a:spcPts val="600"/>
              </a:spcAft>
              <a:buNone/>
            </a:pPr>
            <a:r>
              <a:rPr lang="en-US" sz="2400" dirty="0"/>
              <a:t>Need more clarity related to coding?</a:t>
            </a:r>
          </a:p>
          <a:p>
            <a:pPr>
              <a:spcAft>
                <a:spcPts val="600"/>
              </a:spcAft>
            </a:pPr>
            <a:r>
              <a:rPr lang="en-US" sz="2000" dirty="0"/>
              <a:t>Contact WINC, Shelley Hitt, Chair</a:t>
            </a:r>
          </a:p>
          <a:p>
            <a:pPr algn="ctr">
              <a:buNone/>
            </a:pPr>
            <a:r>
              <a:rPr lang="en-US" sz="2000" dirty="0"/>
              <a:t>(303) 722-0300 ext.508 or 1-800-288-1376</a:t>
            </a:r>
          </a:p>
          <a:p>
            <a:pPr algn="ctr">
              <a:buNone/>
            </a:pPr>
            <a:r>
              <a:rPr lang="en-US" sz="2000" u="sng" dirty="0">
                <a:hlinkClick r:id="rId3" tooltip="mailto:skhitt@thelegalcenter.org"/>
              </a:rPr>
              <a:t>skhitt@thelegalcenter.org</a:t>
            </a:r>
            <a:endParaRPr lang="en-US" sz="2000" dirty="0"/>
          </a:p>
          <a:p>
            <a:pPr>
              <a:spcAft>
                <a:spcPts val="600"/>
              </a:spcAft>
            </a:pPr>
            <a:endParaRPr lang="en-US" dirty="0"/>
          </a:p>
        </p:txBody>
      </p:sp>
      <p:pic>
        <p:nvPicPr>
          <p:cNvPr id="6146" name="Picture 2" descr="C:\Users\Sara\AppData\Local\Microsoft\Windows\Temporary Internet Files\Content.IE5\SQEBKY67\MC900437561[1].wmf"/>
          <p:cNvPicPr>
            <a:picLocks noChangeAspect="1" noChangeArrowheads="1"/>
          </p:cNvPicPr>
          <p:nvPr/>
        </p:nvPicPr>
        <p:blipFill>
          <a:blip r:embed="rId4" cstate="print"/>
          <a:srcRect/>
          <a:stretch>
            <a:fillRect/>
          </a:stretch>
        </p:blipFill>
        <p:spPr bwMode="auto">
          <a:xfrm rot="728582">
            <a:off x="6722957" y="4040577"/>
            <a:ext cx="1580286" cy="1057616"/>
          </a:xfrm>
          <a:prstGeom prst="rect">
            <a:avLst/>
          </a:prstGeom>
          <a:noFill/>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NORS Training </a:t>
            </a:r>
          </a:p>
        </p:txBody>
      </p:sp>
      <p:sp>
        <p:nvSpPr>
          <p:cNvPr id="3" name="Content Placeholder 2"/>
          <p:cNvSpPr>
            <a:spLocks noGrp="1"/>
          </p:cNvSpPr>
          <p:nvPr>
            <p:ph idx="1"/>
          </p:nvPr>
        </p:nvSpPr>
        <p:spPr/>
        <p:txBody>
          <a:bodyPr/>
          <a:lstStyle/>
          <a:p>
            <a:pPr algn="ctr">
              <a:buNone/>
            </a:pPr>
            <a:endParaRPr lang="en-US" dirty="0"/>
          </a:p>
          <a:p>
            <a:pPr algn="ctr">
              <a:buNone/>
            </a:pPr>
            <a:endParaRPr lang="en-US" dirty="0"/>
          </a:p>
          <a:p>
            <a:pPr algn="ctr">
              <a:buNone/>
            </a:pPr>
            <a:r>
              <a:rPr lang="en-US" dirty="0"/>
              <a:t>Posted on the NORC website</a:t>
            </a:r>
          </a:p>
          <a:p>
            <a:pPr algn="ctr">
              <a:buNone/>
            </a:pPr>
            <a:endParaRPr lang="en-US" dirty="0"/>
          </a:p>
          <a:p>
            <a:pPr algn="ctr">
              <a:buNone/>
            </a:pPr>
            <a:r>
              <a:rPr lang="en-US" sz="1800" dirty="0">
                <a:hlinkClick r:id="rId2"/>
              </a:rPr>
              <a:t>http://ltcombudsman.org/ombudsman-support/training#NORS</a:t>
            </a:r>
            <a:endParaRPr lang="en-US" sz="1800" dirty="0"/>
          </a:p>
          <a:p>
            <a:pPr algn="ctr">
              <a:buNone/>
            </a:pPr>
            <a:endParaRPr lang="en-US" sz="1800" dirty="0"/>
          </a:p>
          <a:p>
            <a:r>
              <a:rPr lang="en-US" sz="1800" dirty="0"/>
              <a:t>Watch for an announcement about the posting of Q &amp; A’s related to NORS coding.</a:t>
            </a:r>
          </a:p>
          <a:p>
            <a:pPr>
              <a:buNone/>
            </a:pPr>
            <a:endParaRPr lang="en-US" sz="1800" dirty="0"/>
          </a:p>
          <a:p>
            <a:r>
              <a:rPr lang="en-US" sz="1800" dirty="0"/>
              <a:t>Check NORC website for most recent NORS training materials prior to conducting training.</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NORClogo"/>
          <p:cNvPicPr>
            <a:picLocks noChangeAspect="1" noChangeArrowheads="1"/>
          </p:cNvPicPr>
          <p:nvPr/>
        </p:nvPicPr>
        <p:blipFill>
          <a:blip r:embed="rId2" cstate="print"/>
          <a:srcRect/>
          <a:stretch>
            <a:fillRect/>
          </a:stretch>
        </p:blipFill>
        <p:spPr bwMode="auto">
          <a:xfrm>
            <a:off x="609600" y="533400"/>
            <a:ext cx="8001000" cy="1289635"/>
          </a:xfrm>
          <a:prstGeom prst="rect">
            <a:avLst/>
          </a:prstGeom>
          <a:noFill/>
        </p:spPr>
      </p:pic>
      <p:sp>
        <p:nvSpPr>
          <p:cNvPr id="4" name="TextBox 3"/>
          <p:cNvSpPr txBox="1"/>
          <p:nvPr/>
        </p:nvSpPr>
        <p:spPr>
          <a:xfrm>
            <a:off x="381000" y="1828800"/>
            <a:ext cx="8382000" cy="5047536"/>
          </a:xfrm>
          <a:prstGeom prst="rect">
            <a:avLst/>
          </a:prstGeom>
          <a:noFill/>
        </p:spPr>
        <p:txBody>
          <a:bodyPr wrap="square" rtlCol="0">
            <a:spAutoFit/>
          </a:bodyPr>
          <a:lstStyle/>
          <a:p>
            <a:pPr marL="0" indent="0" algn="ctr">
              <a:buNone/>
            </a:pPr>
            <a:endParaRPr lang="en-US" sz="2000"/>
          </a:p>
          <a:p>
            <a:pPr marL="0" indent="0" algn="ctr">
              <a:buNone/>
            </a:pPr>
            <a:r>
              <a:rPr lang="en-US" sz="2000"/>
              <a:t>The National Long-Term Care </a:t>
            </a:r>
          </a:p>
          <a:p>
            <a:pPr marL="0" indent="0" algn="ctr">
              <a:buNone/>
            </a:pPr>
            <a:r>
              <a:rPr lang="en-US" sz="2000"/>
              <a:t>Ombudsman Resource Center (NORC)</a:t>
            </a:r>
          </a:p>
          <a:p>
            <a:pPr marL="0" indent="0" algn="ctr">
              <a:buNone/>
            </a:pPr>
            <a:r>
              <a:rPr lang="en-US" sz="2000">
                <a:hlinkClick r:id="rId3"/>
              </a:rPr>
              <a:t>www.ltcombudsman.org</a:t>
            </a:r>
            <a:endParaRPr lang="en-US" sz="2000"/>
          </a:p>
          <a:p>
            <a:pPr marL="0" indent="0" algn="ctr">
              <a:buNone/>
            </a:pPr>
            <a:endParaRPr lang="en-US" sz="2000"/>
          </a:p>
          <a:p>
            <a:pPr marL="0" indent="0" algn="ctr">
              <a:buNone/>
            </a:pPr>
            <a:r>
              <a:rPr lang="en-US" sz="2000"/>
              <a:t>The National Consumer Voice for Quality Long-Term Care </a:t>
            </a:r>
          </a:p>
          <a:p>
            <a:pPr marL="0" indent="0" algn="ctr">
              <a:buNone/>
            </a:pPr>
            <a:r>
              <a:rPr lang="en-US" sz="2000"/>
              <a:t>(formerly NCCNHR)</a:t>
            </a:r>
          </a:p>
          <a:p>
            <a:pPr marL="0" indent="0" algn="ctr">
              <a:buNone/>
            </a:pPr>
            <a:r>
              <a:rPr lang="en-US" sz="2000">
                <a:hlinkClick r:id="rId4"/>
              </a:rPr>
              <a:t>http://www.theconsumervoice.org/</a:t>
            </a:r>
            <a:endParaRPr lang="en-US" sz="2000"/>
          </a:p>
          <a:p>
            <a:pPr marL="0" indent="0" algn="ctr">
              <a:buNone/>
            </a:pPr>
            <a:endParaRPr lang="en-US"/>
          </a:p>
          <a:p>
            <a:pPr marL="0" indent="0" algn="ctr">
              <a:buNone/>
            </a:pPr>
            <a:endParaRPr lang="en-US"/>
          </a:p>
          <a:p>
            <a:pPr marL="0" indent="0" algn="ctr">
              <a:buNone/>
            </a:pPr>
            <a:endParaRPr lang="en-US"/>
          </a:p>
          <a:p>
            <a:pPr marL="0" indent="0" algn="ctr">
              <a:buNone/>
            </a:pPr>
            <a:endParaRPr lang="en-US"/>
          </a:p>
          <a:p>
            <a:pPr marL="0" indent="0" algn="ctr">
              <a:buNone/>
            </a:pPr>
            <a:r>
              <a:rPr lang="en-US"/>
              <a:t>This presentation was supported, in part, by a grant from the Administration on Aging, Department of Health and Human Services. </a:t>
            </a:r>
          </a:p>
          <a:p>
            <a:endParaRPr lang="en-US"/>
          </a:p>
          <a:p>
            <a:endParaRPr lang="en-US"/>
          </a:p>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Activity Chart</a:t>
            </a:r>
            <a:endParaRPr lang="en-US" dirty="0"/>
          </a:p>
        </p:txBody>
      </p:sp>
      <p:sp>
        <p:nvSpPr>
          <p:cNvPr id="3" name="Content Placeholder 2"/>
          <p:cNvSpPr>
            <a:spLocks noGrp="1"/>
          </p:cNvSpPr>
          <p:nvPr>
            <p:ph idx="1"/>
          </p:nvPr>
        </p:nvSpPr>
        <p:spPr>
          <a:xfrm>
            <a:off x="457200" y="1600200"/>
            <a:ext cx="8229600" cy="4648200"/>
          </a:xfrm>
        </p:spPr>
        <p:txBody>
          <a:bodyPr/>
          <a:lstStyle/>
          <a:p>
            <a:r>
              <a:rPr lang="en-US" dirty="0"/>
              <a:t>Software impacts how activities are calculated.</a:t>
            </a:r>
          </a:p>
          <a:p>
            <a:pPr lvl="1"/>
            <a:r>
              <a:rPr lang="en-US" i="1" dirty="0"/>
              <a:t>Example</a:t>
            </a:r>
            <a:r>
              <a:rPr lang="en-US" dirty="0"/>
              <a:t>: LTCO enter all routine visits into LTCO software program. When the State LTCO completes the NORS report, the software determines which facilities met the definition of facility coverage for AoA reporting.</a:t>
            </a:r>
          </a:p>
          <a:p>
            <a:pPr lvl="1"/>
            <a:r>
              <a:rPr lang="en-US" i="1" dirty="0"/>
              <a:t>Example</a:t>
            </a:r>
            <a:r>
              <a:rPr lang="en-US" dirty="0"/>
              <a:t>: LTCO enter primary topic for each training or consultation. When the State LTCO completes the NORS report, the software produces the top three topics to report to AoA.</a:t>
            </a:r>
          </a:p>
        </p:txBody>
      </p:sp>
      <p:pic>
        <p:nvPicPr>
          <p:cNvPr id="3074" name="Picture 2" descr="C:\Users\Sara\AppData\Local\Microsoft\Windows\Temporary Internet Files\Content.IE5\O8L04VD0\MC900431632[1].png"/>
          <p:cNvPicPr>
            <a:picLocks noChangeAspect="1" noChangeArrowheads="1"/>
          </p:cNvPicPr>
          <p:nvPr/>
        </p:nvPicPr>
        <p:blipFill>
          <a:blip r:embed="rId2" cstate="print"/>
          <a:srcRect/>
          <a:stretch>
            <a:fillRect/>
          </a:stretch>
        </p:blipFill>
        <p:spPr bwMode="auto">
          <a:xfrm rot="304940">
            <a:off x="6518688" y="547491"/>
            <a:ext cx="984895" cy="98489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Activity Chart Activities</a:t>
            </a:r>
          </a:p>
        </p:txBody>
      </p:sp>
      <p:sp>
        <p:nvSpPr>
          <p:cNvPr id="3" name="Content Placeholder 2"/>
          <p:cNvSpPr>
            <a:spLocks noGrp="1"/>
          </p:cNvSpPr>
          <p:nvPr>
            <p:ph idx="1"/>
          </p:nvPr>
        </p:nvSpPr>
        <p:spPr/>
        <p:txBody>
          <a:bodyPr>
            <a:normAutofit/>
          </a:bodyPr>
          <a:lstStyle/>
          <a:p>
            <a:r>
              <a:rPr lang="en-US" dirty="0"/>
              <a:t>Training for LTCO Staff and Volunteers</a:t>
            </a:r>
          </a:p>
          <a:p>
            <a:pPr lvl="1">
              <a:spcAft>
                <a:spcPts val="1200"/>
              </a:spcAft>
            </a:pPr>
            <a:r>
              <a:rPr lang="en-US" dirty="0"/>
              <a:t>Perspective of the trainer</a:t>
            </a:r>
          </a:p>
          <a:p>
            <a:pPr lvl="1">
              <a:spcAft>
                <a:spcPts val="1200"/>
              </a:spcAft>
            </a:pPr>
            <a:r>
              <a:rPr lang="en-US" dirty="0"/>
              <a:t>Training for LTCOP staff</a:t>
            </a:r>
          </a:p>
          <a:p>
            <a:pPr lvl="1">
              <a:spcAft>
                <a:spcPts val="1200"/>
              </a:spcAft>
            </a:pPr>
            <a:r>
              <a:rPr lang="en-US" dirty="0"/>
              <a:t>Count and Report</a:t>
            </a:r>
          </a:p>
          <a:p>
            <a:pPr lvl="2">
              <a:spcAft>
                <a:spcPts val="1200"/>
              </a:spcAft>
            </a:pPr>
            <a:r>
              <a:rPr lang="en-US" dirty="0"/>
              <a:t>Number of sessions </a:t>
            </a:r>
          </a:p>
          <a:p>
            <a:pPr lvl="2">
              <a:spcAft>
                <a:spcPts val="1200"/>
              </a:spcAft>
            </a:pPr>
            <a:r>
              <a:rPr lang="en-US" dirty="0"/>
              <a:t>Number of hours </a:t>
            </a:r>
          </a:p>
          <a:p>
            <a:pPr lvl="2">
              <a:spcAft>
                <a:spcPts val="1200"/>
              </a:spcAft>
            </a:pPr>
            <a:r>
              <a:rPr lang="en-US" dirty="0"/>
              <a:t>Total number of trainees that attended </a:t>
            </a:r>
          </a:p>
          <a:p>
            <a:pPr lvl="2">
              <a:spcAft>
                <a:spcPts val="1200"/>
              </a:spcAft>
            </a:pPr>
            <a:r>
              <a:rPr lang="en-US" dirty="0"/>
              <a:t>Topics</a:t>
            </a:r>
          </a:p>
        </p:txBody>
      </p:sp>
      <p:pic>
        <p:nvPicPr>
          <p:cNvPr id="4098" name="Picture 2" descr="C:\Users\Sara\AppData\Local\Microsoft\Windows\Temporary Internet Files\Content.IE5\9BIZ5GWX\MC900289955[1].wmf"/>
          <p:cNvPicPr>
            <a:picLocks noChangeAspect="1" noChangeArrowheads="1"/>
          </p:cNvPicPr>
          <p:nvPr/>
        </p:nvPicPr>
        <p:blipFill>
          <a:blip r:embed="rId3" cstate="print"/>
          <a:srcRect/>
          <a:stretch>
            <a:fillRect/>
          </a:stretch>
        </p:blipFill>
        <p:spPr bwMode="auto">
          <a:xfrm>
            <a:off x="5257800" y="2286000"/>
            <a:ext cx="2296177" cy="1510420"/>
          </a:xfrm>
          <a:prstGeom prst="rect">
            <a:avLst/>
          </a:prstGeom>
          <a:noFill/>
        </p:spPr>
      </p:pic>
      <p:pic>
        <p:nvPicPr>
          <p:cNvPr id="5" name="Picture 2" descr="C:\Users\Sara\AppData\Local\Microsoft\Windows\Temporary Internet Files\Content.IE5\OPUU60RD\MC900357483[1].wmf"/>
          <p:cNvPicPr>
            <a:picLocks noChangeAspect="1" noChangeArrowheads="1"/>
          </p:cNvPicPr>
          <p:nvPr/>
        </p:nvPicPr>
        <p:blipFill>
          <a:blip r:embed="rId4" cstate="print"/>
          <a:srcRect/>
          <a:stretch>
            <a:fillRect/>
          </a:stretch>
        </p:blipFill>
        <p:spPr bwMode="auto">
          <a:xfrm rot="184684">
            <a:off x="4197819" y="3589430"/>
            <a:ext cx="306120" cy="262212"/>
          </a:xfrm>
          <a:prstGeom prst="rect">
            <a:avLst/>
          </a:prstGeom>
          <a:noFill/>
        </p:spPr>
      </p:pic>
      <p:pic>
        <p:nvPicPr>
          <p:cNvPr id="6" name="Picture 2" descr="C:\Users\Sara\AppData\Local\Microsoft\Windows\Temporary Internet Files\Content.IE5\OPUU60RD\MC900357483[1].wmf"/>
          <p:cNvPicPr>
            <a:picLocks noChangeAspect="1" noChangeArrowheads="1"/>
          </p:cNvPicPr>
          <p:nvPr/>
        </p:nvPicPr>
        <p:blipFill>
          <a:blip r:embed="rId4" cstate="print"/>
          <a:srcRect/>
          <a:stretch>
            <a:fillRect/>
          </a:stretch>
        </p:blipFill>
        <p:spPr bwMode="auto">
          <a:xfrm rot="184684">
            <a:off x="3816819" y="4046630"/>
            <a:ext cx="306120" cy="262212"/>
          </a:xfrm>
          <a:prstGeom prst="rect">
            <a:avLst/>
          </a:prstGeom>
          <a:noFill/>
        </p:spPr>
      </p:pic>
      <p:pic>
        <p:nvPicPr>
          <p:cNvPr id="7" name="Picture 2" descr="C:\Users\Sara\AppData\Local\Microsoft\Windows\Temporary Internet Files\Content.IE5\OPUU60RD\MC900357483[1].wmf"/>
          <p:cNvPicPr>
            <a:picLocks noChangeAspect="1" noChangeArrowheads="1"/>
          </p:cNvPicPr>
          <p:nvPr/>
        </p:nvPicPr>
        <p:blipFill>
          <a:blip r:embed="rId4" cstate="print"/>
          <a:srcRect/>
          <a:stretch>
            <a:fillRect/>
          </a:stretch>
        </p:blipFill>
        <p:spPr bwMode="auto">
          <a:xfrm rot="184684">
            <a:off x="6636219" y="4503830"/>
            <a:ext cx="306120" cy="26221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Activity Chart Activities</a:t>
            </a:r>
          </a:p>
        </p:txBody>
      </p:sp>
      <p:sp>
        <p:nvSpPr>
          <p:cNvPr id="3" name="Content Placeholder 2"/>
          <p:cNvSpPr>
            <a:spLocks noGrp="1"/>
          </p:cNvSpPr>
          <p:nvPr>
            <p:ph idx="1"/>
          </p:nvPr>
        </p:nvSpPr>
        <p:spPr/>
        <p:txBody>
          <a:bodyPr/>
          <a:lstStyle/>
          <a:p>
            <a:pPr>
              <a:spcAft>
                <a:spcPts val="1200"/>
              </a:spcAft>
            </a:pPr>
            <a:r>
              <a:rPr lang="en-US" dirty="0"/>
              <a:t>Technical Assistance to LTCO staff and/or volunteers</a:t>
            </a:r>
          </a:p>
          <a:p>
            <a:pPr lvl="1">
              <a:spcAft>
                <a:spcPts val="1200"/>
              </a:spcAft>
            </a:pPr>
            <a:r>
              <a:rPr lang="en-US" dirty="0"/>
              <a:t>Staff time managing and administering local LTCOPs and LTCO volunteer programs</a:t>
            </a:r>
          </a:p>
          <a:p>
            <a:pPr lvl="1">
              <a:spcAft>
                <a:spcPts val="1200"/>
              </a:spcAft>
            </a:pPr>
            <a:r>
              <a:rPr lang="en-US" dirty="0"/>
              <a:t>Covers all aspects of working with LTCO</a:t>
            </a:r>
          </a:p>
          <a:p>
            <a:pPr lvl="1">
              <a:spcAft>
                <a:spcPts val="1200"/>
              </a:spcAft>
            </a:pPr>
            <a:r>
              <a:rPr lang="en-US" dirty="0"/>
              <a:t>Estimated percentage (%) of total staff time </a:t>
            </a:r>
          </a:p>
          <a:p>
            <a:pPr lvl="1">
              <a:spcAft>
                <a:spcPts val="1200"/>
              </a:spcAft>
            </a:pPr>
            <a:r>
              <a:rPr lang="en-US" dirty="0"/>
              <a:t>SLTCO provides guidance on how to measure</a:t>
            </a:r>
          </a:p>
        </p:txBody>
      </p:sp>
      <p:pic>
        <p:nvPicPr>
          <p:cNvPr id="5" name="Picture 2" descr="C:\Users\Sara\AppData\Local\Microsoft\Windows\Temporary Internet Files\Content.IE5\OPUU60RD\MC900357483[1].wmf"/>
          <p:cNvPicPr>
            <a:picLocks noChangeAspect="1" noChangeArrowheads="1"/>
          </p:cNvPicPr>
          <p:nvPr/>
        </p:nvPicPr>
        <p:blipFill>
          <a:blip r:embed="rId3" cstate="print"/>
          <a:srcRect/>
          <a:stretch>
            <a:fillRect/>
          </a:stretch>
        </p:blipFill>
        <p:spPr bwMode="auto">
          <a:xfrm rot="184684">
            <a:off x="7626819" y="4046630"/>
            <a:ext cx="306120" cy="26221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447800"/>
          </a:xfrm>
        </p:spPr>
        <p:txBody>
          <a:bodyPr>
            <a:normAutofit/>
          </a:bodyPr>
          <a:lstStyle/>
          <a:p>
            <a:r>
              <a:rPr lang="en-US" sz="4800" dirty="0"/>
              <a:t>Activity Chart Activities</a:t>
            </a:r>
          </a:p>
        </p:txBody>
      </p:sp>
      <p:sp>
        <p:nvSpPr>
          <p:cNvPr id="3" name="Content Placeholder 2"/>
          <p:cNvSpPr>
            <a:spLocks noGrp="1"/>
          </p:cNvSpPr>
          <p:nvPr>
            <p:ph idx="1"/>
          </p:nvPr>
        </p:nvSpPr>
        <p:spPr>
          <a:xfrm>
            <a:off x="381000" y="1752600"/>
            <a:ext cx="8305800" cy="4373563"/>
          </a:xfrm>
        </p:spPr>
        <p:txBody>
          <a:bodyPr>
            <a:normAutofit/>
          </a:bodyPr>
          <a:lstStyle/>
          <a:p>
            <a:pPr>
              <a:spcAft>
                <a:spcPts val="900"/>
              </a:spcAft>
              <a:buSzPct val="100000"/>
              <a:buFont typeface="Arial" pitchFamily="34" charset="0"/>
              <a:buChar char="•"/>
            </a:pPr>
            <a:r>
              <a:rPr lang="en-US" dirty="0"/>
              <a:t>Training for Facility Staff</a:t>
            </a:r>
          </a:p>
          <a:p>
            <a:pPr lvl="1">
              <a:spcAft>
                <a:spcPts val="900"/>
              </a:spcAft>
              <a:buSzPct val="100000"/>
              <a:buFont typeface="Arial" pitchFamily="34" charset="0"/>
              <a:buChar char="•"/>
            </a:pPr>
            <a:r>
              <a:rPr lang="en-US" dirty="0"/>
              <a:t>Number of sessions, unduplicated count </a:t>
            </a:r>
          </a:p>
          <a:p>
            <a:pPr lvl="1">
              <a:spcAft>
                <a:spcPts val="900"/>
              </a:spcAft>
              <a:buSzPct val="100000"/>
              <a:buFont typeface="Arial" pitchFamily="34" charset="0"/>
              <a:buChar char="•"/>
            </a:pPr>
            <a:r>
              <a:rPr lang="en-US" dirty="0"/>
              <a:t>Topics covered, </a:t>
            </a:r>
            <a:r>
              <a:rPr lang="en-US" u="sng" dirty="0"/>
              <a:t>primary</a:t>
            </a:r>
            <a:r>
              <a:rPr lang="en-US" dirty="0"/>
              <a:t> topic</a:t>
            </a:r>
          </a:p>
          <a:p>
            <a:pPr>
              <a:spcAft>
                <a:spcPts val="900"/>
              </a:spcAft>
              <a:buSzPct val="100000"/>
              <a:buFont typeface="Arial" pitchFamily="34" charset="0"/>
              <a:buChar char="•"/>
            </a:pPr>
            <a:r>
              <a:rPr lang="en-US" dirty="0"/>
              <a:t>Consultation to Facilities</a:t>
            </a:r>
          </a:p>
          <a:p>
            <a:pPr lvl="1">
              <a:spcAft>
                <a:spcPts val="900"/>
              </a:spcAft>
              <a:buSzPct val="100000"/>
              <a:buFont typeface="Arial" pitchFamily="34" charset="0"/>
              <a:buChar char="•"/>
            </a:pPr>
            <a:r>
              <a:rPr lang="en-US" dirty="0"/>
              <a:t>Via phone, email questions, or in person</a:t>
            </a:r>
          </a:p>
          <a:p>
            <a:pPr lvl="1">
              <a:spcAft>
                <a:spcPts val="900"/>
              </a:spcAft>
              <a:buSzPct val="100000"/>
              <a:buFont typeface="Arial" pitchFamily="34" charset="0"/>
              <a:buChar char="•"/>
            </a:pPr>
            <a:r>
              <a:rPr lang="en-US" dirty="0"/>
              <a:t>Number of consultations, unduplicated count of information and assistance </a:t>
            </a:r>
          </a:p>
          <a:p>
            <a:pPr lvl="1">
              <a:spcAft>
                <a:spcPts val="900"/>
              </a:spcAft>
              <a:buSzPct val="100000"/>
              <a:buFont typeface="Arial" pitchFamily="34" charset="0"/>
              <a:buChar char="•"/>
            </a:pPr>
            <a:r>
              <a:rPr lang="en-US" dirty="0"/>
              <a:t>Topics covered, </a:t>
            </a:r>
            <a:r>
              <a:rPr lang="en-US" u="sng" dirty="0"/>
              <a:t>primary</a:t>
            </a:r>
            <a:r>
              <a:rPr lang="en-US" dirty="0"/>
              <a:t> topic</a:t>
            </a:r>
          </a:p>
        </p:txBody>
      </p:sp>
      <p:pic>
        <p:nvPicPr>
          <p:cNvPr id="4" name="Picture 2" descr="C:\Users\Sara\AppData\Local\Microsoft\Windows\Temporary Internet Files\Content.IE5\OPUU60RD\MC900357483[1].wmf"/>
          <p:cNvPicPr>
            <a:picLocks noChangeAspect="1" noChangeArrowheads="1"/>
          </p:cNvPicPr>
          <p:nvPr/>
        </p:nvPicPr>
        <p:blipFill>
          <a:blip r:embed="rId3" cstate="print"/>
          <a:srcRect/>
          <a:stretch>
            <a:fillRect/>
          </a:stretch>
        </p:blipFill>
        <p:spPr bwMode="auto">
          <a:xfrm rot="184684">
            <a:off x="7017220" y="2446430"/>
            <a:ext cx="306120" cy="262212"/>
          </a:xfrm>
          <a:prstGeom prst="rect">
            <a:avLst/>
          </a:prstGeom>
          <a:noFill/>
        </p:spPr>
      </p:pic>
      <p:pic>
        <p:nvPicPr>
          <p:cNvPr id="5" name="Picture 2" descr="C:\Users\Sara\AppData\Local\Microsoft\Windows\Temporary Internet Files\Content.IE5\OPUU60RD\MC900357483[1].wmf"/>
          <p:cNvPicPr>
            <a:picLocks noChangeAspect="1" noChangeArrowheads="1"/>
          </p:cNvPicPr>
          <p:nvPr/>
        </p:nvPicPr>
        <p:blipFill>
          <a:blip r:embed="rId3" cstate="print"/>
          <a:srcRect/>
          <a:stretch>
            <a:fillRect/>
          </a:stretch>
        </p:blipFill>
        <p:spPr bwMode="auto">
          <a:xfrm rot="184684">
            <a:off x="5188420" y="4656230"/>
            <a:ext cx="306120" cy="262212"/>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rnival">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Carnival">
      <a:majorFont>
        <a:latin typeface="Bodoni MT"/>
        <a:ea typeface=""/>
        <a:cs typeface=""/>
        <a:font script="Cyrl" typeface="Times New Roman"/>
        <a:font script="Grek"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Verdana"/>
        <a:ea typeface=""/>
        <a:cs typeface=""/>
        <a:font script="Jpan" typeface="ＭＳ Ｐゴシック"/>
        <a:font script="Hang" typeface="맑은 고딕"/>
        <a:font script="Hans" typeface="华文楷体"/>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arnival">
      <a:fillStyleLst>
        <a:solidFill>
          <a:schemeClr val="phClr">
            <a:tint val="100000"/>
          </a:schemeClr>
        </a:solidFill>
        <a:gradFill rotWithShape="1">
          <a:gsLst>
            <a:gs pos="0">
              <a:schemeClr val="phClr">
                <a:tint val="75000"/>
                <a:satMod val="170000"/>
              </a:schemeClr>
            </a:gs>
            <a:gs pos="37000">
              <a:schemeClr val="phClr">
                <a:tint val="50000"/>
                <a:satMod val="180000"/>
              </a:schemeClr>
            </a:gs>
            <a:gs pos="50000">
              <a:schemeClr val="phClr">
                <a:tint val="46000"/>
                <a:satMod val="180000"/>
              </a:schemeClr>
            </a:gs>
            <a:gs pos="64000">
              <a:schemeClr val="phClr">
                <a:tint val="50000"/>
                <a:satMod val="180000"/>
              </a:schemeClr>
            </a:gs>
            <a:gs pos="100000">
              <a:schemeClr val="phClr">
                <a:tint val="75000"/>
                <a:satMod val="170000"/>
              </a:schemeClr>
            </a:gs>
          </a:gsLst>
          <a:lin ang="5400000" scaled="0"/>
        </a:gradFill>
        <a:gradFill rotWithShape="1">
          <a:gsLst>
            <a:gs pos="0">
              <a:schemeClr val="phClr">
                <a:shade val="35000"/>
                <a:satMod val="190000"/>
              </a:schemeClr>
            </a:gs>
            <a:gs pos="30000">
              <a:schemeClr val="phClr">
                <a:shade val="64000"/>
                <a:satMod val="165000"/>
              </a:schemeClr>
            </a:gs>
            <a:gs pos="46000">
              <a:schemeClr val="phClr">
                <a:shade val="74000"/>
                <a:satMod val="165000"/>
              </a:schemeClr>
            </a:gs>
            <a:gs pos="56000">
              <a:schemeClr val="phClr">
                <a:shade val="74000"/>
                <a:satMod val="165000"/>
              </a:schemeClr>
            </a:gs>
            <a:gs pos="70000">
              <a:schemeClr val="phClr">
                <a:shade val="64000"/>
                <a:satMod val="165000"/>
              </a:schemeClr>
            </a:gs>
            <a:gs pos="100000">
              <a:schemeClr val="phClr">
                <a:shade val="35000"/>
                <a:satMod val="190000"/>
              </a:schemeClr>
            </a:gs>
          </a:gsLst>
          <a:lin ang="5400000" scaled="0"/>
        </a:gradFill>
      </a:fillStyleLst>
      <a:lnStyleLst>
        <a:ln w="5000">
          <a:solidFill>
            <a:schemeClr val="phClr"/>
          </a:solidFill>
          <a:prstDash val="solid"/>
        </a:ln>
        <a:ln w="12700">
          <a:solidFill>
            <a:schemeClr val="phClr"/>
          </a:solidFill>
          <a:prstDash val="solid"/>
        </a:ln>
        <a:ln w="28100">
          <a:solidFill>
            <a:schemeClr val="phClr"/>
          </a:solidFill>
          <a:prstDash val="solid"/>
        </a:ln>
      </a:lnStyleLst>
      <a:effectStyleLst>
        <a:effectStyle>
          <a:effectLst>
            <a:outerShdw blurRad="39000" dist="25400" dir="5400000">
              <a:srgbClr val="1A0000">
                <a:alpha val="35000"/>
              </a:srgbClr>
            </a:outerShdw>
          </a:effectLst>
        </a:effectStyle>
        <a:effectStyle>
          <a:effectLst>
            <a:outerShdw blurRad="39000" dist="25000" dir="5400000">
              <a:srgbClr val="1A0000">
                <a:alpha val="40000"/>
              </a:srgbClr>
            </a:outerShdw>
          </a:effectLst>
        </a:effectStyle>
        <a:effectStyle>
          <a:effectLst>
            <a:outerShdw blurRad="39000" dist="25000" dir="5400000">
              <a:srgbClr val="000000">
                <a:alpha val="40000"/>
              </a:srgbClr>
            </a:outerShdw>
          </a:effectLst>
          <a:scene3d>
            <a:camera prst="orthographicFront">
              <a:rot lat="0" lon="0" rev="0"/>
            </a:camera>
            <a:lightRig rig="contrasting" dir="tr">
              <a:rot lat="0" lon="0" rev="7000000"/>
            </a:lightRig>
          </a:scene3d>
          <a:sp3d prstMaterial="powder">
            <a:bevelT w="110000" h="50000"/>
          </a:sp3d>
        </a:effectStyle>
      </a:effectStyleLst>
      <a:bgFillStyleLst>
        <a:solidFill>
          <a:schemeClr val="phClr">
            <a:tint val="100000"/>
          </a:schemeClr>
        </a:solidFill>
        <a:gradFill rotWithShape="1">
          <a:gsLst>
            <a:gs pos="0">
              <a:schemeClr val="phClr">
                <a:shade val="68000"/>
                <a:satMod val="150000"/>
              </a:schemeClr>
            </a:gs>
            <a:gs pos="40000">
              <a:schemeClr val="phClr">
                <a:tint val="90000"/>
                <a:satMod val="220000"/>
              </a:schemeClr>
            </a:gs>
            <a:gs pos="50000">
              <a:schemeClr val="phClr">
                <a:tint val="86500"/>
                <a:satMod val="255000"/>
              </a:schemeClr>
            </a:gs>
            <a:gs pos="53000">
              <a:schemeClr val="phClr">
                <a:tint val="86500"/>
                <a:satMod val="255000"/>
              </a:schemeClr>
            </a:gs>
            <a:gs pos="62000">
              <a:schemeClr val="phClr">
                <a:tint val="90000"/>
                <a:satMod val="220000"/>
              </a:schemeClr>
            </a:gs>
            <a:gs pos="100000">
              <a:schemeClr val="phClr">
                <a:shade val="68000"/>
                <a:satMod val="150000"/>
              </a:schemeClr>
            </a:gs>
          </a:gsLst>
          <a:lin ang="5400000" scaled="0"/>
        </a:gradFill>
        <a:blipFill>
          <a:blip xmlns:r="http://schemas.openxmlformats.org/officeDocument/2006/relationships" r:embed="rId1">
            <a:duotone>
              <a:schemeClr val="phClr">
                <a:tint val="95000"/>
                <a:satMod val="190000"/>
              </a:schemeClr>
              <a:schemeClr val="phClr">
                <a:shade val="78000"/>
                <a:satMod val="18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Carnival</Template>
  <TotalTime>2117</TotalTime>
  <Words>4311</Words>
  <Application>Microsoft Office PowerPoint</Application>
  <PresentationFormat>On-screen Show (4:3)</PresentationFormat>
  <Paragraphs>568</Paragraphs>
  <Slides>52</Slides>
  <Notes>35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52</vt:i4>
      </vt:variant>
    </vt:vector>
  </HeadingPairs>
  <TitlesOfParts>
    <vt:vector size="60" baseType="lpstr">
      <vt:lpstr>Arial</vt:lpstr>
      <vt:lpstr>Bodoni MT</vt:lpstr>
      <vt:lpstr>Calibri</vt:lpstr>
      <vt:lpstr>Cambria</vt:lpstr>
      <vt:lpstr>Corbel</vt:lpstr>
      <vt:lpstr>Verdana</vt:lpstr>
      <vt:lpstr>Wingdings 2</vt:lpstr>
      <vt:lpstr>Carnival</vt:lpstr>
      <vt:lpstr>NORS TRAINING PART IV</vt:lpstr>
      <vt:lpstr>PURPOSE of TRAINING</vt:lpstr>
      <vt:lpstr>Initial Comments on Coding</vt:lpstr>
      <vt:lpstr>Ombudsman Activities</vt:lpstr>
      <vt:lpstr>Activity Chart</vt:lpstr>
      <vt:lpstr>Activity Chart</vt:lpstr>
      <vt:lpstr>Activity Chart Activities</vt:lpstr>
      <vt:lpstr>Activity Chart Activities</vt:lpstr>
      <vt:lpstr>Activity Chart Activities</vt:lpstr>
      <vt:lpstr>Activity Chart Activities</vt:lpstr>
      <vt:lpstr>Activity Chart Activities</vt:lpstr>
      <vt:lpstr>Activity Chart Activities</vt:lpstr>
      <vt:lpstr>Activity Chart Activities</vt:lpstr>
      <vt:lpstr>Activity Chart Activities</vt:lpstr>
      <vt:lpstr>Activity Chart Activities</vt:lpstr>
      <vt:lpstr>Quiz</vt:lpstr>
      <vt:lpstr>Quiz #1</vt:lpstr>
      <vt:lpstr>Quiz #1 Answers</vt:lpstr>
      <vt:lpstr>Quiz #2</vt:lpstr>
      <vt:lpstr>Quiz #2, Answers</vt:lpstr>
      <vt:lpstr>Quiz #3</vt:lpstr>
      <vt:lpstr>Quiz #3, Answers</vt:lpstr>
      <vt:lpstr>Quiz #4</vt:lpstr>
      <vt:lpstr>Quiz #4, Answers</vt:lpstr>
      <vt:lpstr>Quiz #5</vt:lpstr>
      <vt:lpstr>Quiz #5, Answers</vt:lpstr>
      <vt:lpstr>Quiz #6</vt:lpstr>
      <vt:lpstr>Quiz #6, Answers</vt:lpstr>
      <vt:lpstr>Quiz #7</vt:lpstr>
      <vt:lpstr>Quiz #7, Answers</vt:lpstr>
      <vt:lpstr>Quiz #8</vt:lpstr>
      <vt:lpstr>Quiz #8, Answers</vt:lpstr>
      <vt:lpstr>Quiz #9</vt:lpstr>
      <vt:lpstr>Quiz #9, Answers</vt:lpstr>
      <vt:lpstr>Quiz #10</vt:lpstr>
      <vt:lpstr>Quiz #10, Answers</vt:lpstr>
      <vt:lpstr>Quiz #11</vt:lpstr>
      <vt:lpstr>Quiz # 11, Answers</vt:lpstr>
      <vt:lpstr>Quiz #12</vt:lpstr>
      <vt:lpstr>Quiz #12, Answers</vt:lpstr>
      <vt:lpstr>Quiz #13</vt:lpstr>
      <vt:lpstr>Quiz #13, Answers</vt:lpstr>
      <vt:lpstr>Quiz # 14</vt:lpstr>
      <vt:lpstr>Quiz #14, Answer</vt:lpstr>
      <vt:lpstr>Bonus Question #1</vt:lpstr>
      <vt:lpstr>Bonus Question # 1, Answer</vt:lpstr>
      <vt:lpstr>Bonus Question # 2</vt:lpstr>
      <vt:lpstr>Bonus Question # 2, Answer</vt:lpstr>
      <vt:lpstr>QUESTIONS?</vt:lpstr>
      <vt:lpstr>SUMMARY</vt:lpstr>
      <vt:lpstr>NORS Training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NORS TRAINING PART 1</dc:title>
  <dc:creator>Sara</dc:creator>
  <cp:lastModifiedBy>Katie Kohler</cp:lastModifiedBy>
  <cp:revision>376</cp:revision>
  <dcterms:created xsi:type="dcterms:W3CDTF">2011-09-12T22:07:36Z</dcterms:created>
  <dcterms:modified xsi:type="dcterms:W3CDTF">2018-02-23T15:44:30Z</dcterms:modified>
</cp:coreProperties>
</file>