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97" r:id="rId2"/>
    <p:sldMasterId id="2147483699" r:id="rId3"/>
    <p:sldMasterId id="2147483701" r:id="rId4"/>
    <p:sldMasterId id="2147483703" r:id="rId5"/>
    <p:sldMasterId id="2147483705" r:id="rId6"/>
    <p:sldMasterId id="2147483707" r:id="rId7"/>
    <p:sldMasterId id="2147483709" r:id="rId8"/>
    <p:sldMasterId id="2147483711" r:id="rId9"/>
    <p:sldMasterId id="2147483713" r:id="rId10"/>
    <p:sldMasterId id="2147483715" r:id="rId11"/>
    <p:sldMasterId id="2147483717" r:id="rId12"/>
    <p:sldMasterId id="2147483719" r:id="rId13"/>
    <p:sldMasterId id="2147483721" r:id="rId14"/>
    <p:sldMasterId id="2147483723" r:id="rId15"/>
    <p:sldMasterId id="2147483725" r:id="rId16"/>
    <p:sldMasterId id="2147483727" r:id="rId17"/>
    <p:sldMasterId id="2147483729" r:id="rId18"/>
    <p:sldMasterId id="2147483731" r:id="rId19"/>
    <p:sldMasterId id="2147483733" r:id="rId20"/>
    <p:sldMasterId id="2147483735" r:id="rId21"/>
    <p:sldMasterId id="2147483737" r:id="rId22"/>
    <p:sldMasterId id="2147483739" r:id="rId23"/>
    <p:sldMasterId id="2147483741" r:id="rId24"/>
    <p:sldMasterId id="2147483743" r:id="rId25"/>
    <p:sldMasterId id="2147483745" r:id="rId26"/>
    <p:sldMasterId id="2147483747" r:id="rId27"/>
    <p:sldMasterId id="2147483749" r:id="rId28"/>
    <p:sldMasterId id="2147483751" r:id="rId29"/>
    <p:sldMasterId id="2147483753" r:id="rId30"/>
    <p:sldMasterId id="2147483755" r:id="rId31"/>
    <p:sldMasterId id="2147483757" r:id="rId32"/>
    <p:sldMasterId id="2147483759" r:id="rId33"/>
    <p:sldMasterId id="2147483761" r:id="rId34"/>
    <p:sldMasterId id="2147483763" r:id="rId35"/>
  </p:sldMasterIdLst>
  <p:notesMasterIdLst>
    <p:notesMasterId r:id="rId108"/>
  </p:notesMasterIdLst>
  <p:sldIdLst>
    <p:sldId id="335" r:id="rId36"/>
    <p:sldId id="310" r:id="rId37"/>
    <p:sldId id="374" r:id="rId38"/>
    <p:sldId id="372" r:id="rId39"/>
    <p:sldId id="373" r:id="rId40"/>
    <p:sldId id="378" r:id="rId41"/>
    <p:sldId id="368" r:id="rId42"/>
    <p:sldId id="340" r:id="rId43"/>
    <p:sldId id="375" r:id="rId44"/>
    <p:sldId id="401" r:id="rId45"/>
    <p:sldId id="403" r:id="rId46"/>
    <p:sldId id="405" r:id="rId47"/>
    <p:sldId id="406" r:id="rId48"/>
    <p:sldId id="388" r:id="rId49"/>
    <p:sldId id="386" r:id="rId50"/>
    <p:sldId id="400" r:id="rId51"/>
    <p:sldId id="402" r:id="rId52"/>
    <p:sldId id="390" r:id="rId53"/>
    <p:sldId id="385" r:id="rId54"/>
    <p:sldId id="391" r:id="rId55"/>
    <p:sldId id="407" r:id="rId56"/>
    <p:sldId id="408" r:id="rId57"/>
    <p:sldId id="409" r:id="rId58"/>
    <p:sldId id="410" r:id="rId59"/>
    <p:sldId id="411" r:id="rId60"/>
    <p:sldId id="412" r:id="rId61"/>
    <p:sldId id="413" r:id="rId62"/>
    <p:sldId id="414" r:id="rId63"/>
    <p:sldId id="415" r:id="rId64"/>
    <p:sldId id="416" r:id="rId65"/>
    <p:sldId id="395" r:id="rId66"/>
    <p:sldId id="396" r:id="rId67"/>
    <p:sldId id="397" r:id="rId68"/>
    <p:sldId id="398" r:id="rId69"/>
    <p:sldId id="399" r:id="rId70"/>
    <p:sldId id="367" r:id="rId71"/>
    <p:sldId id="379" r:id="rId72"/>
    <p:sldId id="418"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432" r:id="rId87"/>
    <p:sldId id="433" r:id="rId88"/>
    <p:sldId id="434" r:id="rId89"/>
    <p:sldId id="435" r:id="rId90"/>
    <p:sldId id="436" r:id="rId91"/>
    <p:sldId id="437" r:id="rId92"/>
    <p:sldId id="438" r:id="rId93"/>
    <p:sldId id="439" r:id="rId94"/>
    <p:sldId id="440" r:id="rId95"/>
    <p:sldId id="441" r:id="rId96"/>
    <p:sldId id="442" r:id="rId97"/>
    <p:sldId id="443" r:id="rId98"/>
    <p:sldId id="444" r:id="rId99"/>
    <p:sldId id="445" r:id="rId100"/>
    <p:sldId id="446" r:id="rId101"/>
    <p:sldId id="447" r:id="rId102"/>
    <p:sldId id="448" r:id="rId103"/>
    <p:sldId id="449" r:id="rId104"/>
    <p:sldId id="450" r:id="rId105"/>
    <p:sldId id="451" r:id="rId106"/>
    <p:sldId id="284" r:id="rId107"/>
  </p:sldIdLst>
  <p:sldSz cx="9144000" cy="6858000" type="screen4x3"/>
  <p:notesSz cx="6858000" cy="9144000"/>
  <p:embeddedFontLst>
    <p:embeddedFont>
      <p:font typeface="Georgia" panose="02040502050405020303" pitchFamily="18" charset="0"/>
      <p:regular r:id="rId109"/>
      <p:bold r:id="rId110"/>
      <p:italic r:id="rId111"/>
      <p:boldItalic r:id="rId112"/>
    </p:embeddedFont>
    <p:embeddedFont>
      <p:font typeface="Baskerville Old Face" panose="02020602080505020303" pitchFamily="18" charset="0"/>
      <p:regular r:id="rId113"/>
    </p:embeddedFont>
    <p:embeddedFont>
      <p:font typeface="Wingdings 2" panose="05020102010507070707" pitchFamily="18" charset="2"/>
      <p:regular r:id="rId114"/>
    </p:embeddedFont>
    <p:embeddedFont>
      <p:font typeface="Constantia" panose="02030602050306030303" pitchFamily="18" charset="0"/>
      <p:regular r:id="rId115"/>
      <p:bold r:id="rId116"/>
      <p:italic r:id="rId117"/>
      <p:boldItalic r:id="rId118"/>
    </p:embeddedFont>
    <p:embeddedFont>
      <p:font typeface="Rockwell" panose="02060603020205020403" pitchFamily="18" charset="0"/>
      <p:regular r:id="rId119"/>
      <p:bold r:id="rId120"/>
      <p:italic r:id="rId121"/>
      <p:boldItalic r:id="rId122"/>
    </p:embeddedFont>
    <p:embeddedFont>
      <p:font typeface="Garamond" panose="02020404030301010803" pitchFamily="18" charset="0"/>
      <p:regular r:id="rId123"/>
      <p:bold r:id="rId124"/>
      <p:italic r:id="rId125"/>
    </p:embeddedFont>
    <p:embeddedFont>
      <p:font typeface="ＭＳ Ｐゴシック" panose="020B0600070205080204" pitchFamily="34" charset="-128"/>
      <p:regular r:id="rId126"/>
    </p:embeddedFont>
    <p:embeddedFont>
      <p:font typeface="Calibri" panose="020F0502020204030204" pitchFamily="34" charset="0"/>
      <p:regular r:id="rId127"/>
      <p:bold r:id="rId128"/>
      <p:italic r:id="rId129"/>
      <p:boldItalic r:id="rId130"/>
    </p:embeddedFont>
  </p:embeddedFontLst>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69571" autoAdjust="0"/>
  </p:normalViewPr>
  <p:slideViewPr>
    <p:cSldViewPr>
      <p:cViewPr>
        <p:scale>
          <a:sx n="66" d="100"/>
          <a:sy n="66" d="100"/>
        </p:scale>
        <p:origin x="-732" y="558"/>
      </p:cViewPr>
      <p:guideLst>
        <p:guide orient="horz" pos="2160"/>
        <p:guide pos="2880"/>
      </p:guideLst>
    </p:cSldViewPr>
  </p:slideViewPr>
  <p:outlineViewPr>
    <p:cViewPr>
      <p:scale>
        <a:sx n="33" d="100"/>
        <a:sy n="33" d="100"/>
      </p:scale>
      <p:origin x="12" y="142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font" Target="fonts/font9.fntdata"/><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112" Type="http://schemas.openxmlformats.org/officeDocument/2006/relationships/font" Target="fonts/font4.fntdata"/><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7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102" Type="http://schemas.openxmlformats.org/officeDocument/2006/relationships/slide" Target="slides/slide67.xml"/><Relationship Id="rId123" Type="http://schemas.openxmlformats.org/officeDocument/2006/relationships/font" Target="fonts/font15.fntdata"/><Relationship Id="rId128" Type="http://schemas.openxmlformats.org/officeDocument/2006/relationships/font" Target="fonts/font20.fntdata"/><Relationship Id="rId5" Type="http://schemas.openxmlformats.org/officeDocument/2006/relationships/slideMaster" Target="slideMasters/slideMaster5.xml"/><Relationship Id="rId90" Type="http://schemas.openxmlformats.org/officeDocument/2006/relationships/slide" Target="slides/slide55.xml"/><Relationship Id="rId95" Type="http://schemas.openxmlformats.org/officeDocument/2006/relationships/slide" Target="slides/slide60.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113" Type="http://schemas.openxmlformats.org/officeDocument/2006/relationships/font" Target="fonts/font5.fntdata"/><Relationship Id="rId118" Type="http://schemas.openxmlformats.org/officeDocument/2006/relationships/font" Target="fonts/font10.fntdata"/><Relationship Id="rId126" Type="http://schemas.openxmlformats.org/officeDocument/2006/relationships/font" Target="fonts/font18.fntdata"/><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slide" Target="slides/slide58.xml"/><Relationship Id="rId98" Type="http://schemas.openxmlformats.org/officeDocument/2006/relationships/slide" Target="slides/slide63.xml"/><Relationship Id="rId12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slide" Target="slides/slide68.xml"/><Relationship Id="rId108" Type="http://schemas.openxmlformats.org/officeDocument/2006/relationships/notesMaster" Target="notesMasters/notesMaster1.xml"/><Relationship Id="rId116" Type="http://schemas.openxmlformats.org/officeDocument/2006/relationships/font" Target="fonts/font8.fntdata"/><Relationship Id="rId124" Type="http://schemas.openxmlformats.org/officeDocument/2006/relationships/font" Target="fonts/font16.fntdata"/><Relationship Id="rId129" Type="http://schemas.openxmlformats.org/officeDocument/2006/relationships/font" Target="fonts/font21.fntdata"/><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11" Type="http://schemas.openxmlformats.org/officeDocument/2006/relationships/font" Target="fonts/font3.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6" Type="http://schemas.openxmlformats.org/officeDocument/2006/relationships/slide" Target="slides/slide71.xml"/><Relationship Id="rId114" Type="http://schemas.openxmlformats.org/officeDocument/2006/relationships/font" Target="fonts/font6.fntdata"/><Relationship Id="rId119" Type="http://schemas.openxmlformats.org/officeDocument/2006/relationships/font" Target="fonts/font11.fntdata"/><Relationship Id="rId127" Type="http://schemas.openxmlformats.org/officeDocument/2006/relationships/font" Target="fonts/font19.fntdata"/><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122" Type="http://schemas.openxmlformats.org/officeDocument/2006/relationships/font" Target="fonts/font14.fntdata"/><Relationship Id="rId130"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font" Target="fonts/font1.fntdata"/><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120" Type="http://schemas.openxmlformats.org/officeDocument/2006/relationships/font" Target="fonts/font12.fntdata"/><Relationship Id="rId125"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110" Type="http://schemas.openxmlformats.org/officeDocument/2006/relationships/font" Target="fonts/font2.fntdata"/><Relationship Id="rId115" Type="http://schemas.openxmlformats.org/officeDocument/2006/relationships/font" Target="fonts/font7.fntdata"/><Relationship Id="rId131" Type="http://schemas.openxmlformats.org/officeDocument/2006/relationships/presProps" Target="presProps.xml"/><Relationship Id="rId61" Type="http://schemas.openxmlformats.org/officeDocument/2006/relationships/slide" Target="slides/slide26.xml"/><Relationship Id="rId82" Type="http://schemas.openxmlformats.org/officeDocument/2006/relationships/slide" Target="slides/slide47.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Paid Staff</c:v>
                </c:pt>
              </c:strCache>
            </c:strRef>
          </c:tx>
          <c:invertIfNegative val="0"/>
          <c:cat>
            <c:numRef>
              <c:f>Sheet1!$A$2:$A$5</c:f>
              <c:numCache>
                <c:formatCode>General</c:formatCode>
                <c:ptCount val="4"/>
                <c:pt idx="0">
                  <c:v>2008</c:v>
                </c:pt>
                <c:pt idx="1">
                  <c:v>2009</c:v>
                </c:pt>
                <c:pt idx="2">
                  <c:v>2010</c:v>
                </c:pt>
                <c:pt idx="3">
                  <c:v>2011</c:v>
                </c:pt>
              </c:numCache>
            </c:numRef>
          </c:cat>
          <c:val>
            <c:numRef>
              <c:f>Sheet1!$B$2:$B$5</c:f>
              <c:numCache>
                <c:formatCode>General</c:formatCode>
                <c:ptCount val="4"/>
                <c:pt idx="0">
                  <c:v>1293</c:v>
                </c:pt>
                <c:pt idx="1">
                  <c:v>1203</c:v>
                </c:pt>
                <c:pt idx="2">
                  <c:v>1166</c:v>
                </c:pt>
                <c:pt idx="3">
                  <c:v>1186</c:v>
                </c:pt>
              </c:numCache>
            </c:numRef>
          </c:val>
        </c:ser>
        <c:ser>
          <c:idx val="1"/>
          <c:order val="1"/>
          <c:tx>
            <c:strRef>
              <c:f>Sheet1!$C$1</c:f>
              <c:strCache>
                <c:ptCount val="1"/>
                <c:pt idx="0">
                  <c:v>Certified Volunteer LTCO</c:v>
                </c:pt>
              </c:strCache>
            </c:strRef>
          </c:tx>
          <c:invertIfNegative val="0"/>
          <c:cat>
            <c:numRef>
              <c:f>Sheet1!$A$2:$A$5</c:f>
              <c:numCache>
                <c:formatCode>General</c:formatCode>
                <c:ptCount val="4"/>
                <c:pt idx="0">
                  <c:v>2008</c:v>
                </c:pt>
                <c:pt idx="1">
                  <c:v>2009</c:v>
                </c:pt>
                <c:pt idx="2">
                  <c:v>2010</c:v>
                </c:pt>
                <c:pt idx="3">
                  <c:v>2011</c:v>
                </c:pt>
              </c:numCache>
            </c:numRef>
          </c:cat>
          <c:val>
            <c:numRef>
              <c:f>Sheet1!$C$2:$C$5</c:f>
              <c:numCache>
                <c:formatCode>General</c:formatCode>
                <c:ptCount val="4"/>
                <c:pt idx="0">
                  <c:v>8771</c:v>
                </c:pt>
                <c:pt idx="1">
                  <c:v>8661</c:v>
                </c:pt>
                <c:pt idx="2">
                  <c:v>8813</c:v>
                </c:pt>
                <c:pt idx="3">
                  <c:v>9065</c:v>
                </c:pt>
              </c:numCache>
            </c:numRef>
          </c:val>
        </c:ser>
        <c:ser>
          <c:idx val="2"/>
          <c:order val="2"/>
          <c:tx>
            <c:strRef>
              <c:f>Sheet1!$D$1</c:f>
              <c:strCache>
                <c:ptCount val="1"/>
                <c:pt idx="0">
                  <c:v>Other Volunteers</c:v>
                </c:pt>
              </c:strCache>
            </c:strRef>
          </c:tx>
          <c:invertIfNegative val="0"/>
          <c:cat>
            <c:numRef>
              <c:f>Sheet1!$A$2:$A$5</c:f>
              <c:numCache>
                <c:formatCode>General</c:formatCode>
                <c:ptCount val="4"/>
                <c:pt idx="0">
                  <c:v>2008</c:v>
                </c:pt>
                <c:pt idx="1">
                  <c:v>2009</c:v>
                </c:pt>
                <c:pt idx="2">
                  <c:v>2010</c:v>
                </c:pt>
                <c:pt idx="3">
                  <c:v>2011</c:v>
                </c:pt>
              </c:numCache>
            </c:numRef>
          </c:cat>
          <c:val>
            <c:numRef>
              <c:f>Sheet1!$D$2:$D$5</c:f>
              <c:numCache>
                <c:formatCode>General</c:formatCode>
                <c:ptCount val="4"/>
                <c:pt idx="0">
                  <c:v>3265</c:v>
                </c:pt>
                <c:pt idx="1">
                  <c:v>2322</c:v>
                </c:pt>
                <c:pt idx="2">
                  <c:v>2550</c:v>
                </c:pt>
                <c:pt idx="3">
                  <c:v>3320</c:v>
                </c:pt>
              </c:numCache>
            </c:numRef>
          </c:val>
        </c:ser>
        <c:dLbls>
          <c:showLegendKey val="0"/>
          <c:showVal val="0"/>
          <c:showCatName val="0"/>
          <c:showSerName val="0"/>
          <c:showPercent val="0"/>
          <c:showBubbleSize val="0"/>
        </c:dLbls>
        <c:gapWidth val="150"/>
        <c:axId val="101083392"/>
        <c:axId val="101089280"/>
      </c:barChart>
      <c:catAx>
        <c:axId val="101083392"/>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101089280"/>
        <c:crossesAt val="500"/>
        <c:auto val="1"/>
        <c:lblAlgn val="ctr"/>
        <c:lblOffset val="100"/>
        <c:noMultiLvlLbl val="0"/>
      </c:catAx>
      <c:valAx>
        <c:axId val="101089280"/>
        <c:scaling>
          <c:orientation val="minMax"/>
          <c:max val="10000"/>
          <c:min val="1000"/>
        </c:scaling>
        <c:delete val="0"/>
        <c:axPos val="l"/>
        <c:majorGridlines/>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101083392"/>
        <c:crosses val="autoZero"/>
        <c:crossBetween val="between"/>
        <c:majorUnit val="1000"/>
      </c:valAx>
    </c:plotArea>
    <c:legend>
      <c:legendPos val="r"/>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3EDCB-CC9D-4019-8D8A-AECE58A1C0FF}" type="doc">
      <dgm:prSet loTypeId="urn:microsoft.com/office/officeart/2005/8/layout/process1" loCatId="process" qsTypeId="urn:microsoft.com/office/officeart/2005/8/quickstyle/simple1" qsCatId="simple" csTypeId="urn:microsoft.com/office/officeart/2005/8/colors/accent1_2" csCatId="accent1" phldr="1"/>
      <dgm:spPr/>
    </dgm:pt>
    <dgm:pt modelId="{28A0A673-FBF7-4EA4-AA4E-569B2C42DC8C}">
      <dgm:prSet phldrT="[Text]" custT="1"/>
      <dgm:spPr/>
      <dgm:t>
        <a:bodyPr/>
        <a:lstStyle/>
        <a:p>
          <a:r>
            <a:rPr lang="en-US" sz="2000" dirty="0" smtClean="0">
              <a:latin typeface="Arial" pitchFamily="34" charset="0"/>
              <a:cs typeface="Arial" pitchFamily="34" charset="0"/>
            </a:rPr>
            <a:t>Recruitment</a:t>
          </a:r>
        </a:p>
        <a:p>
          <a:r>
            <a:rPr lang="en-US" sz="2000" dirty="0" smtClean="0">
              <a:latin typeface="Arial" pitchFamily="34" charset="0"/>
              <a:cs typeface="Arial" pitchFamily="34" charset="0"/>
            </a:rPr>
            <a:t>Org-affiliated</a:t>
          </a:r>
        </a:p>
        <a:p>
          <a:r>
            <a:rPr lang="en-US" sz="2000" dirty="0" smtClean="0">
              <a:latin typeface="Arial" pitchFamily="34" charset="0"/>
              <a:cs typeface="Arial" pitchFamily="34" charset="0"/>
            </a:rPr>
            <a:t>Contribute</a:t>
          </a:r>
        </a:p>
        <a:p>
          <a:r>
            <a:rPr lang="en-US" sz="2000" dirty="0" smtClean="0">
              <a:latin typeface="Arial" pitchFamily="34" charset="0"/>
              <a:cs typeface="Arial" pitchFamily="34" charset="0"/>
            </a:rPr>
            <a:t>Supervised</a:t>
          </a:r>
        </a:p>
        <a:p>
          <a:r>
            <a:rPr lang="en-US" sz="2000" dirty="0" smtClean="0">
              <a:latin typeface="Arial" pitchFamily="34" charset="0"/>
              <a:cs typeface="Arial" pitchFamily="34" charset="0"/>
            </a:rPr>
            <a:t>Unskilled Jobs</a:t>
          </a:r>
        </a:p>
        <a:p>
          <a:r>
            <a:rPr lang="en-US" sz="2000" dirty="0" smtClean="0">
              <a:latin typeface="Arial" pitchFamily="34" charset="0"/>
              <a:cs typeface="Arial" pitchFamily="34" charset="0"/>
            </a:rPr>
            <a:t>Available Long-term</a:t>
          </a:r>
        </a:p>
        <a:p>
          <a:r>
            <a:rPr lang="en-US" sz="2000" dirty="0" smtClean="0">
              <a:latin typeface="Arial" pitchFamily="34" charset="0"/>
              <a:cs typeface="Arial" pitchFamily="34" charset="0"/>
            </a:rPr>
            <a:t>Consistent Schedule</a:t>
          </a:r>
        </a:p>
        <a:p>
          <a:r>
            <a:rPr lang="en-US" sz="2000" dirty="0" smtClean="0">
              <a:latin typeface="Arial" pitchFamily="34" charset="0"/>
              <a:cs typeface="Arial" pitchFamily="34" charset="0"/>
            </a:rPr>
            <a:t>Few Tech Tools</a:t>
          </a:r>
          <a:endParaRPr lang="en-US" sz="2000" dirty="0">
            <a:latin typeface="Arial" pitchFamily="34" charset="0"/>
            <a:cs typeface="Arial" pitchFamily="34" charset="0"/>
          </a:endParaRPr>
        </a:p>
      </dgm:t>
    </dgm:pt>
    <dgm:pt modelId="{A046B820-A70F-4326-8FA8-DCB86ED980BE}" type="parTrans" cxnId="{3B80285E-4146-45B6-8139-78885883A768}">
      <dgm:prSet/>
      <dgm:spPr/>
      <dgm:t>
        <a:bodyPr/>
        <a:lstStyle/>
        <a:p>
          <a:endParaRPr lang="en-US"/>
        </a:p>
      </dgm:t>
    </dgm:pt>
    <dgm:pt modelId="{A947FAA9-F9B8-4282-8015-161278B91FEC}" type="sibTrans" cxnId="{3B80285E-4146-45B6-8139-78885883A768}">
      <dgm:prSet/>
      <dgm:spPr>
        <a:solidFill>
          <a:schemeClr val="accent2"/>
        </a:solidFill>
      </dgm:spPr>
      <dgm:t>
        <a:bodyPr/>
        <a:lstStyle/>
        <a:p>
          <a:endParaRPr lang="en-US" dirty="0">
            <a:solidFill>
              <a:schemeClr val="accent3"/>
            </a:solidFill>
          </a:endParaRPr>
        </a:p>
      </dgm:t>
    </dgm:pt>
    <dgm:pt modelId="{B5E7B5A9-9D59-465C-B94D-981143338E8F}">
      <dgm:prSet phldrT="[Text]"/>
      <dgm:spPr/>
      <dgm:t>
        <a:bodyPr/>
        <a:lstStyle/>
        <a:p>
          <a:r>
            <a:rPr lang="en-US" dirty="0" smtClean="0">
              <a:latin typeface="Arial" pitchFamily="34" charset="0"/>
              <a:cs typeface="Arial" pitchFamily="34" charset="0"/>
            </a:rPr>
            <a:t>Engagement</a:t>
          </a:r>
        </a:p>
        <a:p>
          <a:r>
            <a:rPr lang="en-US" dirty="0" smtClean="0">
              <a:latin typeface="Arial" pitchFamily="34" charset="0"/>
              <a:cs typeface="Arial" pitchFamily="34" charset="0"/>
            </a:rPr>
            <a:t>Cause-related</a:t>
          </a:r>
        </a:p>
        <a:p>
          <a:r>
            <a:rPr lang="en-US" dirty="0" smtClean="0">
              <a:latin typeface="Arial" pitchFamily="34" charset="0"/>
              <a:cs typeface="Arial" pitchFamily="34" charset="0"/>
            </a:rPr>
            <a:t>Make a Difference</a:t>
          </a:r>
        </a:p>
        <a:p>
          <a:r>
            <a:rPr lang="en-US" dirty="0" smtClean="0">
              <a:latin typeface="Arial" pitchFamily="34" charset="0"/>
              <a:cs typeface="Arial" pitchFamily="34" charset="0"/>
            </a:rPr>
            <a:t>Self-directed</a:t>
          </a:r>
        </a:p>
        <a:p>
          <a:r>
            <a:rPr lang="en-US" dirty="0" smtClean="0">
              <a:latin typeface="Arial" pitchFamily="34" charset="0"/>
              <a:cs typeface="Arial" pitchFamily="34" charset="0"/>
            </a:rPr>
            <a:t>Skilled jobs</a:t>
          </a:r>
        </a:p>
        <a:p>
          <a:r>
            <a:rPr lang="en-US" dirty="0" smtClean="0">
              <a:latin typeface="Arial" pitchFamily="34" charset="0"/>
              <a:cs typeface="Arial" pitchFamily="34" charset="0"/>
            </a:rPr>
            <a:t>Mix of commitment</a:t>
          </a:r>
        </a:p>
        <a:p>
          <a:r>
            <a:rPr lang="en-US" dirty="0" smtClean="0">
              <a:latin typeface="Arial" pitchFamily="34" charset="0"/>
              <a:cs typeface="Arial" pitchFamily="34" charset="0"/>
            </a:rPr>
            <a:t>Flexible Schedule</a:t>
          </a:r>
        </a:p>
        <a:p>
          <a:r>
            <a:rPr lang="en-US" dirty="0" smtClean="0">
              <a:latin typeface="Arial" pitchFamily="34" charset="0"/>
              <a:cs typeface="Arial" pitchFamily="34" charset="0"/>
            </a:rPr>
            <a:t>Many Tech Tools</a:t>
          </a:r>
          <a:endParaRPr lang="en-US" dirty="0">
            <a:latin typeface="Arial" pitchFamily="34" charset="0"/>
            <a:cs typeface="Arial" pitchFamily="34" charset="0"/>
          </a:endParaRPr>
        </a:p>
      </dgm:t>
    </dgm:pt>
    <dgm:pt modelId="{6767F4FD-34C9-45B4-885D-9A51EF01AA81}" type="parTrans" cxnId="{599E7C3C-F784-43F0-BE75-6D9ACFFCC158}">
      <dgm:prSet/>
      <dgm:spPr/>
      <dgm:t>
        <a:bodyPr/>
        <a:lstStyle/>
        <a:p>
          <a:endParaRPr lang="en-US"/>
        </a:p>
      </dgm:t>
    </dgm:pt>
    <dgm:pt modelId="{AC087C71-0A4A-4359-AEC5-A631EC3DDD98}" type="sibTrans" cxnId="{599E7C3C-F784-43F0-BE75-6D9ACFFCC158}">
      <dgm:prSet/>
      <dgm:spPr/>
      <dgm:t>
        <a:bodyPr/>
        <a:lstStyle/>
        <a:p>
          <a:endParaRPr lang="en-US"/>
        </a:p>
      </dgm:t>
    </dgm:pt>
    <dgm:pt modelId="{AFC9CDC7-E3A4-4381-891B-DB9EAD89373F}" type="pres">
      <dgm:prSet presAssocID="{4633EDCB-CC9D-4019-8D8A-AECE58A1C0FF}" presName="Name0" presStyleCnt="0">
        <dgm:presLayoutVars>
          <dgm:dir/>
          <dgm:resizeHandles val="exact"/>
        </dgm:presLayoutVars>
      </dgm:prSet>
      <dgm:spPr/>
    </dgm:pt>
    <dgm:pt modelId="{39339FA6-74DD-4C1E-B246-E6761DC42F87}" type="pres">
      <dgm:prSet presAssocID="{28A0A673-FBF7-4EA4-AA4E-569B2C42DC8C}" presName="node" presStyleLbl="node1" presStyleIdx="0" presStyleCnt="2">
        <dgm:presLayoutVars>
          <dgm:bulletEnabled val="1"/>
        </dgm:presLayoutVars>
      </dgm:prSet>
      <dgm:spPr/>
      <dgm:t>
        <a:bodyPr/>
        <a:lstStyle/>
        <a:p>
          <a:endParaRPr lang="en-US"/>
        </a:p>
      </dgm:t>
    </dgm:pt>
    <dgm:pt modelId="{FDE7C3F8-3E0D-4E46-ADEC-FECE58C383E0}" type="pres">
      <dgm:prSet presAssocID="{A947FAA9-F9B8-4282-8015-161278B91FEC}" presName="sibTrans" presStyleLbl="sibTrans2D1" presStyleIdx="0" presStyleCnt="1"/>
      <dgm:spPr/>
      <dgm:t>
        <a:bodyPr/>
        <a:lstStyle/>
        <a:p>
          <a:endParaRPr lang="en-US"/>
        </a:p>
      </dgm:t>
    </dgm:pt>
    <dgm:pt modelId="{BDE3D998-28FE-4103-B45A-28BCCD4B6FCB}" type="pres">
      <dgm:prSet presAssocID="{A947FAA9-F9B8-4282-8015-161278B91FEC}" presName="connectorText" presStyleLbl="sibTrans2D1" presStyleIdx="0" presStyleCnt="1"/>
      <dgm:spPr/>
      <dgm:t>
        <a:bodyPr/>
        <a:lstStyle/>
        <a:p>
          <a:endParaRPr lang="en-US"/>
        </a:p>
      </dgm:t>
    </dgm:pt>
    <dgm:pt modelId="{226F6C6E-451A-45EE-8073-792DFACEB1F6}" type="pres">
      <dgm:prSet presAssocID="{B5E7B5A9-9D59-465C-B94D-981143338E8F}" presName="node" presStyleLbl="node1" presStyleIdx="1" presStyleCnt="2">
        <dgm:presLayoutVars>
          <dgm:bulletEnabled val="1"/>
        </dgm:presLayoutVars>
      </dgm:prSet>
      <dgm:spPr/>
      <dgm:t>
        <a:bodyPr/>
        <a:lstStyle/>
        <a:p>
          <a:endParaRPr lang="en-US"/>
        </a:p>
      </dgm:t>
    </dgm:pt>
  </dgm:ptLst>
  <dgm:cxnLst>
    <dgm:cxn modelId="{F134079A-AFB7-4F18-96D0-F8571D54A92E}" type="presOf" srcId="{A947FAA9-F9B8-4282-8015-161278B91FEC}" destId="{FDE7C3F8-3E0D-4E46-ADEC-FECE58C383E0}" srcOrd="0" destOrd="0" presId="urn:microsoft.com/office/officeart/2005/8/layout/process1"/>
    <dgm:cxn modelId="{3089DD59-510E-4711-9D94-46B204A7DC4A}" type="presOf" srcId="{28A0A673-FBF7-4EA4-AA4E-569B2C42DC8C}" destId="{39339FA6-74DD-4C1E-B246-E6761DC42F87}" srcOrd="0" destOrd="0" presId="urn:microsoft.com/office/officeart/2005/8/layout/process1"/>
    <dgm:cxn modelId="{599E7C3C-F784-43F0-BE75-6D9ACFFCC158}" srcId="{4633EDCB-CC9D-4019-8D8A-AECE58A1C0FF}" destId="{B5E7B5A9-9D59-465C-B94D-981143338E8F}" srcOrd="1" destOrd="0" parTransId="{6767F4FD-34C9-45B4-885D-9A51EF01AA81}" sibTransId="{AC087C71-0A4A-4359-AEC5-A631EC3DDD98}"/>
    <dgm:cxn modelId="{11283598-4F83-47AA-9FAB-89431E14BB2A}" type="presOf" srcId="{B5E7B5A9-9D59-465C-B94D-981143338E8F}" destId="{226F6C6E-451A-45EE-8073-792DFACEB1F6}" srcOrd="0" destOrd="0" presId="urn:microsoft.com/office/officeart/2005/8/layout/process1"/>
    <dgm:cxn modelId="{3B80285E-4146-45B6-8139-78885883A768}" srcId="{4633EDCB-CC9D-4019-8D8A-AECE58A1C0FF}" destId="{28A0A673-FBF7-4EA4-AA4E-569B2C42DC8C}" srcOrd="0" destOrd="0" parTransId="{A046B820-A70F-4326-8FA8-DCB86ED980BE}" sibTransId="{A947FAA9-F9B8-4282-8015-161278B91FEC}"/>
    <dgm:cxn modelId="{1051356C-E5F4-42F2-B44F-D18AEDEF00E0}" type="presOf" srcId="{4633EDCB-CC9D-4019-8D8A-AECE58A1C0FF}" destId="{AFC9CDC7-E3A4-4381-891B-DB9EAD89373F}" srcOrd="0" destOrd="0" presId="urn:microsoft.com/office/officeart/2005/8/layout/process1"/>
    <dgm:cxn modelId="{D35C7712-9BF2-4382-ADA6-B2542D142BDB}" type="presOf" srcId="{A947FAA9-F9B8-4282-8015-161278B91FEC}" destId="{BDE3D998-28FE-4103-B45A-28BCCD4B6FCB}" srcOrd="1" destOrd="0" presId="urn:microsoft.com/office/officeart/2005/8/layout/process1"/>
    <dgm:cxn modelId="{0E92120A-C923-4B3B-BB64-8D3869381510}" type="presParOf" srcId="{AFC9CDC7-E3A4-4381-891B-DB9EAD89373F}" destId="{39339FA6-74DD-4C1E-B246-E6761DC42F87}" srcOrd="0" destOrd="0" presId="urn:microsoft.com/office/officeart/2005/8/layout/process1"/>
    <dgm:cxn modelId="{7EDB4201-F27C-43D8-994B-27487F34ECBD}" type="presParOf" srcId="{AFC9CDC7-E3A4-4381-891B-DB9EAD89373F}" destId="{FDE7C3F8-3E0D-4E46-ADEC-FECE58C383E0}" srcOrd="1" destOrd="0" presId="urn:microsoft.com/office/officeart/2005/8/layout/process1"/>
    <dgm:cxn modelId="{A21A98A0-6807-4C4D-A6E3-800DDE06A9B5}" type="presParOf" srcId="{FDE7C3F8-3E0D-4E46-ADEC-FECE58C383E0}" destId="{BDE3D998-28FE-4103-B45A-28BCCD4B6FCB}" srcOrd="0" destOrd="0" presId="urn:microsoft.com/office/officeart/2005/8/layout/process1"/>
    <dgm:cxn modelId="{7AAFD01D-DB6A-4BDC-BB17-5FB8C9254210}" type="presParOf" srcId="{AFC9CDC7-E3A4-4381-891B-DB9EAD89373F}" destId="{226F6C6E-451A-45EE-8073-792DFACEB1F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1DC0F-6137-4DD6-B521-7A0F804D8267}"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EB02575F-3754-47F0-8773-C7B373A1FC0C}">
      <dgm:prSet phldrT="[Text]"/>
      <dgm:spPr/>
      <dgm:t>
        <a:bodyPr/>
        <a:lstStyle/>
        <a:p>
          <a:r>
            <a:rPr lang="en-US" b="1" dirty="0" smtClean="0">
              <a:latin typeface="Arial" pitchFamily="34" charset="0"/>
              <a:cs typeface="Arial" pitchFamily="34" charset="0"/>
            </a:rPr>
            <a:t>Silent Generation</a:t>
          </a:r>
        </a:p>
        <a:p>
          <a:r>
            <a:rPr lang="en-US" b="1" dirty="0" smtClean="0">
              <a:latin typeface="Arial" pitchFamily="34" charset="0"/>
              <a:cs typeface="Arial" pitchFamily="34" charset="0"/>
            </a:rPr>
            <a:t>1922-1945</a:t>
          </a:r>
          <a:endParaRPr lang="en-US" b="1" dirty="0">
            <a:latin typeface="Arial" pitchFamily="34" charset="0"/>
            <a:cs typeface="Arial" pitchFamily="34" charset="0"/>
          </a:endParaRPr>
        </a:p>
      </dgm:t>
    </dgm:pt>
    <dgm:pt modelId="{37A0EDE9-C5A3-4D8F-AFB1-949B5FFC2E45}" type="parTrans" cxnId="{71AD0260-05BA-4A16-A5F6-3C79E4517F96}">
      <dgm:prSet/>
      <dgm:spPr/>
      <dgm:t>
        <a:bodyPr/>
        <a:lstStyle/>
        <a:p>
          <a:endParaRPr lang="en-US"/>
        </a:p>
      </dgm:t>
    </dgm:pt>
    <dgm:pt modelId="{1169B637-02BF-49AC-9530-0477BB05D19D}" type="sibTrans" cxnId="{71AD0260-05BA-4A16-A5F6-3C79E4517F96}">
      <dgm:prSet/>
      <dgm:spPr/>
      <dgm:t>
        <a:bodyPr/>
        <a:lstStyle/>
        <a:p>
          <a:endParaRPr lang="en-US"/>
        </a:p>
      </dgm:t>
    </dgm:pt>
    <dgm:pt modelId="{6F7D8E7B-2600-494D-8E99-11D2395A4270}">
      <dgm:prSet phldrT="[Text]"/>
      <dgm:spPr/>
      <dgm:t>
        <a:bodyPr/>
        <a:lstStyle/>
        <a:p>
          <a:r>
            <a:rPr lang="en-US" dirty="0" smtClean="0">
              <a:latin typeface="Arial" pitchFamily="34" charset="0"/>
              <a:cs typeface="Arial" pitchFamily="34" charset="0"/>
            </a:rPr>
            <a:t>Dedicated and hard worker</a:t>
          </a:r>
          <a:endParaRPr lang="en-US" dirty="0">
            <a:latin typeface="Arial" pitchFamily="34" charset="0"/>
            <a:cs typeface="Arial" pitchFamily="34" charset="0"/>
          </a:endParaRPr>
        </a:p>
      </dgm:t>
    </dgm:pt>
    <dgm:pt modelId="{BE5DBACC-2C7E-49B8-A658-040CF0FC3F23}" type="parTrans" cxnId="{794665D5-3B37-4579-B9C6-EFE7482841A2}">
      <dgm:prSet/>
      <dgm:spPr/>
      <dgm:t>
        <a:bodyPr/>
        <a:lstStyle/>
        <a:p>
          <a:endParaRPr lang="en-US"/>
        </a:p>
      </dgm:t>
    </dgm:pt>
    <dgm:pt modelId="{61DCB112-3A1D-429F-8F52-4E29CFB72AD8}" type="sibTrans" cxnId="{794665D5-3B37-4579-B9C6-EFE7482841A2}">
      <dgm:prSet/>
      <dgm:spPr/>
      <dgm:t>
        <a:bodyPr/>
        <a:lstStyle/>
        <a:p>
          <a:endParaRPr lang="en-US"/>
        </a:p>
      </dgm:t>
    </dgm:pt>
    <dgm:pt modelId="{130623BA-6A23-4E68-B6E4-E1FC5E6F0DC8}">
      <dgm:prSet phldrT="[Text]"/>
      <dgm:spPr/>
      <dgm:t>
        <a:bodyPr/>
        <a:lstStyle/>
        <a:p>
          <a:r>
            <a:rPr lang="en-US" dirty="0" smtClean="0">
              <a:latin typeface="Arial" pitchFamily="34" charset="0"/>
              <a:cs typeface="Arial" pitchFamily="34" charset="0"/>
            </a:rPr>
            <a:t>Conforms to rules, laws and order</a:t>
          </a:r>
          <a:endParaRPr lang="en-US" dirty="0">
            <a:latin typeface="Arial" pitchFamily="34" charset="0"/>
            <a:cs typeface="Arial" pitchFamily="34" charset="0"/>
          </a:endParaRPr>
        </a:p>
      </dgm:t>
    </dgm:pt>
    <dgm:pt modelId="{D90364C7-D4C2-4E0B-8BAD-205135D222AA}" type="parTrans" cxnId="{155AF458-FC43-458B-9722-E295EE424FB2}">
      <dgm:prSet/>
      <dgm:spPr/>
      <dgm:t>
        <a:bodyPr/>
        <a:lstStyle/>
        <a:p>
          <a:endParaRPr lang="en-US"/>
        </a:p>
      </dgm:t>
    </dgm:pt>
    <dgm:pt modelId="{B8D90962-B1A9-461F-B700-17D156C74736}" type="sibTrans" cxnId="{155AF458-FC43-458B-9722-E295EE424FB2}">
      <dgm:prSet/>
      <dgm:spPr/>
      <dgm:t>
        <a:bodyPr/>
        <a:lstStyle/>
        <a:p>
          <a:endParaRPr lang="en-US"/>
        </a:p>
      </dgm:t>
    </dgm:pt>
    <dgm:pt modelId="{7B970C9E-ED67-429B-93E4-D5E70B78A4BF}">
      <dgm:prSet phldrT="[Text]"/>
      <dgm:spPr/>
      <dgm:t>
        <a:bodyPr/>
        <a:lstStyle/>
        <a:p>
          <a:r>
            <a:rPr lang="en-US" b="1" dirty="0" smtClean="0">
              <a:latin typeface="Arial" pitchFamily="34" charset="0"/>
              <a:cs typeface="Arial" pitchFamily="34" charset="0"/>
            </a:rPr>
            <a:t>Baby Boomer</a:t>
          </a:r>
        </a:p>
        <a:p>
          <a:r>
            <a:rPr lang="en-US" b="1" dirty="0" smtClean="0">
              <a:latin typeface="Arial" pitchFamily="34" charset="0"/>
              <a:cs typeface="Arial" pitchFamily="34" charset="0"/>
            </a:rPr>
            <a:t>1946-1964</a:t>
          </a:r>
          <a:endParaRPr lang="en-US" b="1" dirty="0">
            <a:latin typeface="Arial" pitchFamily="34" charset="0"/>
            <a:cs typeface="Arial" pitchFamily="34" charset="0"/>
          </a:endParaRPr>
        </a:p>
      </dgm:t>
    </dgm:pt>
    <dgm:pt modelId="{F3944F8B-4353-4D2C-AE3B-A4035DF623FB}" type="parTrans" cxnId="{D23760BF-E041-4115-8B92-C0761E4C6A81}">
      <dgm:prSet/>
      <dgm:spPr/>
      <dgm:t>
        <a:bodyPr/>
        <a:lstStyle/>
        <a:p>
          <a:endParaRPr lang="en-US"/>
        </a:p>
      </dgm:t>
    </dgm:pt>
    <dgm:pt modelId="{F96A4811-DED1-46E1-9372-ADA53B05A80C}" type="sibTrans" cxnId="{D23760BF-E041-4115-8B92-C0761E4C6A81}">
      <dgm:prSet/>
      <dgm:spPr/>
      <dgm:t>
        <a:bodyPr/>
        <a:lstStyle/>
        <a:p>
          <a:endParaRPr lang="en-US"/>
        </a:p>
      </dgm:t>
    </dgm:pt>
    <dgm:pt modelId="{F6EA1873-7002-44D7-BA6D-0AB5CF008C62}">
      <dgm:prSet phldrT="[Text]"/>
      <dgm:spPr/>
      <dgm:t>
        <a:bodyPr/>
        <a:lstStyle/>
        <a:p>
          <a:r>
            <a:rPr lang="en-US" dirty="0" smtClean="0">
              <a:latin typeface="Arial" pitchFamily="34" charset="0"/>
              <a:cs typeface="Arial" pitchFamily="34" charset="0"/>
            </a:rPr>
            <a:t>Optimistic </a:t>
          </a:r>
          <a:endParaRPr lang="en-US" dirty="0">
            <a:latin typeface="Arial" pitchFamily="34" charset="0"/>
            <a:cs typeface="Arial" pitchFamily="34" charset="0"/>
          </a:endParaRPr>
        </a:p>
      </dgm:t>
    </dgm:pt>
    <dgm:pt modelId="{D2DEE85B-78E5-484E-9FD8-BFA75BC2546E}" type="parTrans" cxnId="{9E74200E-BEE0-4E2E-BCA1-F4E0138016A2}">
      <dgm:prSet/>
      <dgm:spPr/>
      <dgm:t>
        <a:bodyPr/>
        <a:lstStyle/>
        <a:p>
          <a:endParaRPr lang="en-US"/>
        </a:p>
      </dgm:t>
    </dgm:pt>
    <dgm:pt modelId="{B023A62B-D3DA-4265-9ED8-DAD8434C9E82}" type="sibTrans" cxnId="{9E74200E-BEE0-4E2E-BCA1-F4E0138016A2}">
      <dgm:prSet/>
      <dgm:spPr/>
      <dgm:t>
        <a:bodyPr/>
        <a:lstStyle/>
        <a:p>
          <a:endParaRPr lang="en-US"/>
        </a:p>
      </dgm:t>
    </dgm:pt>
    <dgm:pt modelId="{31E9AFF2-7D5D-44DA-9963-5997ABD0C714}">
      <dgm:prSet phldrT="[Text]"/>
      <dgm:spPr/>
      <dgm:t>
        <a:bodyPr/>
        <a:lstStyle/>
        <a:p>
          <a:r>
            <a:rPr lang="en-US" dirty="0" smtClean="0">
              <a:latin typeface="Arial" pitchFamily="34" charset="0"/>
              <a:cs typeface="Arial" pitchFamily="34" charset="0"/>
            </a:rPr>
            <a:t>Goal-oriented</a:t>
          </a:r>
          <a:endParaRPr lang="en-US" dirty="0">
            <a:latin typeface="Arial" pitchFamily="34" charset="0"/>
            <a:cs typeface="Arial" pitchFamily="34" charset="0"/>
          </a:endParaRPr>
        </a:p>
      </dgm:t>
    </dgm:pt>
    <dgm:pt modelId="{F61779A2-A687-441B-8782-FF352D444027}" type="parTrans" cxnId="{F25071D9-C719-41D5-9597-54124B994BED}">
      <dgm:prSet/>
      <dgm:spPr/>
      <dgm:t>
        <a:bodyPr/>
        <a:lstStyle/>
        <a:p>
          <a:endParaRPr lang="en-US"/>
        </a:p>
      </dgm:t>
    </dgm:pt>
    <dgm:pt modelId="{E2164E23-5D48-4784-8460-EF66E8486D8D}" type="sibTrans" cxnId="{F25071D9-C719-41D5-9597-54124B994BED}">
      <dgm:prSet/>
      <dgm:spPr/>
      <dgm:t>
        <a:bodyPr/>
        <a:lstStyle/>
        <a:p>
          <a:endParaRPr lang="en-US"/>
        </a:p>
      </dgm:t>
    </dgm:pt>
    <dgm:pt modelId="{03E2E686-192E-4B33-9B64-853E352DF2E9}">
      <dgm:prSet phldrT="[Text]"/>
      <dgm:spPr/>
      <dgm:t>
        <a:bodyPr/>
        <a:lstStyle/>
        <a:p>
          <a:r>
            <a:rPr lang="en-US" b="1" dirty="0" smtClean="0">
              <a:latin typeface="Arial" pitchFamily="34" charset="0"/>
              <a:cs typeface="Arial" pitchFamily="34" charset="0"/>
            </a:rPr>
            <a:t>Generation X</a:t>
          </a:r>
        </a:p>
        <a:p>
          <a:r>
            <a:rPr lang="en-US" b="1" dirty="0" smtClean="0">
              <a:latin typeface="Arial" pitchFamily="34" charset="0"/>
              <a:cs typeface="Arial" pitchFamily="34" charset="0"/>
            </a:rPr>
            <a:t>1965-1980</a:t>
          </a:r>
          <a:endParaRPr lang="en-US" b="1" dirty="0">
            <a:latin typeface="Arial" pitchFamily="34" charset="0"/>
            <a:cs typeface="Arial" pitchFamily="34" charset="0"/>
          </a:endParaRPr>
        </a:p>
      </dgm:t>
    </dgm:pt>
    <dgm:pt modelId="{0F102EF5-55D0-498D-B734-F7463C6F4086}" type="parTrans" cxnId="{0F51480C-8AFA-4252-9A36-1F477D5EE9DE}">
      <dgm:prSet/>
      <dgm:spPr/>
      <dgm:t>
        <a:bodyPr/>
        <a:lstStyle/>
        <a:p>
          <a:endParaRPr lang="en-US"/>
        </a:p>
      </dgm:t>
    </dgm:pt>
    <dgm:pt modelId="{C585A15E-6D53-4E21-8E37-44F55578083C}" type="sibTrans" cxnId="{0F51480C-8AFA-4252-9A36-1F477D5EE9DE}">
      <dgm:prSet/>
      <dgm:spPr/>
      <dgm:t>
        <a:bodyPr/>
        <a:lstStyle/>
        <a:p>
          <a:endParaRPr lang="en-US"/>
        </a:p>
      </dgm:t>
    </dgm:pt>
    <dgm:pt modelId="{A2C06F1D-5FDE-4369-8757-B4C32E2B29A9}">
      <dgm:prSet phldrT="[Text]"/>
      <dgm:spPr/>
      <dgm:t>
        <a:bodyPr/>
        <a:lstStyle/>
        <a:p>
          <a:r>
            <a:rPr lang="en-US" dirty="0" smtClean="0">
              <a:latin typeface="Arial" pitchFamily="34" charset="0"/>
              <a:cs typeface="Arial" pitchFamily="34" charset="0"/>
            </a:rPr>
            <a:t>Appreciates diversity</a:t>
          </a:r>
          <a:endParaRPr lang="en-US" dirty="0">
            <a:latin typeface="Arial" pitchFamily="34" charset="0"/>
            <a:cs typeface="Arial" pitchFamily="34" charset="0"/>
          </a:endParaRPr>
        </a:p>
      </dgm:t>
    </dgm:pt>
    <dgm:pt modelId="{067A3620-904C-4F97-B631-1431FA5F2A56}" type="parTrans" cxnId="{F513E5A4-4DF0-4634-8EEE-397136D79E87}">
      <dgm:prSet/>
      <dgm:spPr/>
      <dgm:t>
        <a:bodyPr/>
        <a:lstStyle/>
        <a:p>
          <a:endParaRPr lang="en-US"/>
        </a:p>
      </dgm:t>
    </dgm:pt>
    <dgm:pt modelId="{BDFF0114-A8FE-4D6F-9D22-D22F2D2140AA}" type="sibTrans" cxnId="{F513E5A4-4DF0-4634-8EEE-397136D79E87}">
      <dgm:prSet/>
      <dgm:spPr/>
      <dgm:t>
        <a:bodyPr/>
        <a:lstStyle/>
        <a:p>
          <a:endParaRPr lang="en-US"/>
        </a:p>
      </dgm:t>
    </dgm:pt>
    <dgm:pt modelId="{113ABF1D-ACE4-43B6-A4FF-49FF8DD8D0AC}">
      <dgm:prSet phldrT="[Text]"/>
      <dgm:spPr/>
      <dgm:t>
        <a:bodyPr/>
        <a:lstStyle/>
        <a:p>
          <a:r>
            <a:rPr lang="en-US" dirty="0" smtClean="0">
              <a:latin typeface="Arial" pitchFamily="34" charset="0"/>
              <a:cs typeface="Arial" pitchFamily="34" charset="0"/>
            </a:rPr>
            <a:t>Strives for balance in work/family life</a:t>
          </a:r>
          <a:endParaRPr lang="en-US" dirty="0">
            <a:latin typeface="Arial" pitchFamily="34" charset="0"/>
            <a:cs typeface="Arial" pitchFamily="34" charset="0"/>
          </a:endParaRPr>
        </a:p>
      </dgm:t>
    </dgm:pt>
    <dgm:pt modelId="{D3936B8E-0A12-46F4-99C8-4B68EFDE3B6F}" type="parTrans" cxnId="{75E496A0-F786-4B93-B6B9-FE740214F1C8}">
      <dgm:prSet/>
      <dgm:spPr/>
      <dgm:t>
        <a:bodyPr/>
        <a:lstStyle/>
        <a:p>
          <a:endParaRPr lang="en-US"/>
        </a:p>
      </dgm:t>
    </dgm:pt>
    <dgm:pt modelId="{F1656BA0-3DCB-43D0-9686-BF8ADBE3C422}" type="sibTrans" cxnId="{75E496A0-F786-4B93-B6B9-FE740214F1C8}">
      <dgm:prSet/>
      <dgm:spPr/>
      <dgm:t>
        <a:bodyPr/>
        <a:lstStyle/>
        <a:p>
          <a:endParaRPr lang="en-US"/>
        </a:p>
      </dgm:t>
    </dgm:pt>
    <dgm:pt modelId="{4EC740E0-B885-4935-9228-4EEDA746CD09}">
      <dgm:prSet/>
      <dgm:spPr/>
      <dgm:t>
        <a:bodyPr/>
        <a:lstStyle/>
        <a:p>
          <a:r>
            <a:rPr lang="en-US" b="1" dirty="0" smtClean="0">
              <a:latin typeface="Arial" pitchFamily="34" charset="0"/>
              <a:cs typeface="Arial" pitchFamily="34" charset="0"/>
            </a:rPr>
            <a:t>Millennials (Generation Y)</a:t>
          </a:r>
        </a:p>
        <a:p>
          <a:r>
            <a:rPr lang="en-US" b="1" dirty="0" smtClean="0">
              <a:latin typeface="Arial" pitchFamily="34" charset="0"/>
              <a:cs typeface="Arial" pitchFamily="34" charset="0"/>
            </a:rPr>
            <a:t>1981-2000</a:t>
          </a:r>
          <a:endParaRPr lang="en-US" b="1" dirty="0">
            <a:latin typeface="Arial" pitchFamily="34" charset="0"/>
            <a:cs typeface="Arial" pitchFamily="34" charset="0"/>
          </a:endParaRPr>
        </a:p>
      </dgm:t>
    </dgm:pt>
    <dgm:pt modelId="{CD0AE4A9-DF27-4B57-B563-FEA7BE775E5A}" type="parTrans" cxnId="{D92022EE-198E-463F-9AB7-C372C9222DD0}">
      <dgm:prSet/>
      <dgm:spPr/>
      <dgm:t>
        <a:bodyPr/>
        <a:lstStyle/>
        <a:p>
          <a:endParaRPr lang="en-US"/>
        </a:p>
      </dgm:t>
    </dgm:pt>
    <dgm:pt modelId="{34A64D4D-08B1-4DAE-AD2B-90AC8B949653}" type="sibTrans" cxnId="{D92022EE-198E-463F-9AB7-C372C9222DD0}">
      <dgm:prSet/>
      <dgm:spPr/>
      <dgm:t>
        <a:bodyPr/>
        <a:lstStyle/>
        <a:p>
          <a:endParaRPr lang="en-US"/>
        </a:p>
      </dgm:t>
    </dgm:pt>
    <dgm:pt modelId="{3C04D3F1-C07F-410C-AA5D-5EEA6C961657}">
      <dgm:prSet phldrT="[Text]"/>
      <dgm:spPr/>
      <dgm:t>
        <a:bodyPr/>
        <a:lstStyle/>
        <a:p>
          <a:r>
            <a:rPr lang="en-US" dirty="0" smtClean="0">
              <a:latin typeface="Arial" pitchFamily="34" charset="0"/>
              <a:cs typeface="Arial" pitchFamily="34" charset="0"/>
            </a:rPr>
            <a:t>Sacrifices own needs for cause of the greater good</a:t>
          </a:r>
          <a:endParaRPr lang="en-US" dirty="0">
            <a:latin typeface="Arial" pitchFamily="34" charset="0"/>
            <a:cs typeface="Arial" pitchFamily="34" charset="0"/>
          </a:endParaRPr>
        </a:p>
      </dgm:t>
    </dgm:pt>
    <dgm:pt modelId="{8BB24CDF-D0FE-4B36-9907-56FA91D17323}" type="parTrans" cxnId="{34AD3B8E-524B-43A8-8044-A9910E1FF6CC}">
      <dgm:prSet/>
      <dgm:spPr/>
      <dgm:t>
        <a:bodyPr/>
        <a:lstStyle/>
        <a:p>
          <a:endParaRPr lang="en-US"/>
        </a:p>
      </dgm:t>
    </dgm:pt>
    <dgm:pt modelId="{DA632D88-DCFE-4C15-B63C-C8989A2B7BF2}" type="sibTrans" cxnId="{34AD3B8E-524B-43A8-8044-A9910E1FF6CC}">
      <dgm:prSet/>
      <dgm:spPr/>
      <dgm:t>
        <a:bodyPr/>
        <a:lstStyle/>
        <a:p>
          <a:endParaRPr lang="en-US"/>
        </a:p>
      </dgm:t>
    </dgm:pt>
    <dgm:pt modelId="{657C9B5F-910A-44CC-AD52-5E7DC9A600E7}">
      <dgm:prSet phldrT="[Text]"/>
      <dgm:spPr/>
      <dgm:t>
        <a:bodyPr/>
        <a:lstStyle/>
        <a:p>
          <a:r>
            <a:rPr lang="en-US" dirty="0" smtClean="0">
              <a:latin typeface="Arial" pitchFamily="34" charset="0"/>
              <a:cs typeface="Arial" pitchFamily="34" charset="0"/>
            </a:rPr>
            <a:t>Values personal growth</a:t>
          </a:r>
          <a:endParaRPr lang="en-US" dirty="0">
            <a:latin typeface="Arial" pitchFamily="34" charset="0"/>
            <a:cs typeface="Arial" pitchFamily="34" charset="0"/>
          </a:endParaRPr>
        </a:p>
      </dgm:t>
    </dgm:pt>
    <dgm:pt modelId="{17EAC8F9-6BF8-41C5-9282-29097F08E5FA}" type="parTrans" cxnId="{7FACFA73-2465-4DF1-A728-8620B87D6027}">
      <dgm:prSet/>
      <dgm:spPr/>
      <dgm:t>
        <a:bodyPr/>
        <a:lstStyle/>
        <a:p>
          <a:endParaRPr lang="en-US"/>
        </a:p>
      </dgm:t>
    </dgm:pt>
    <dgm:pt modelId="{3C05F90C-D686-46CB-9910-AEB2778F4DEA}" type="sibTrans" cxnId="{7FACFA73-2465-4DF1-A728-8620B87D6027}">
      <dgm:prSet/>
      <dgm:spPr/>
      <dgm:t>
        <a:bodyPr/>
        <a:lstStyle/>
        <a:p>
          <a:endParaRPr lang="en-US"/>
        </a:p>
      </dgm:t>
    </dgm:pt>
    <dgm:pt modelId="{D366F95D-41D6-4371-ABB9-707CFF5F1368}">
      <dgm:prSet phldrT="[Text]"/>
      <dgm:spPr/>
      <dgm:t>
        <a:bodyPr/>
        <a:lstStyle/>
        <a:p>
          <a:r>
            <a:rPr lang="en-US" dirty="0" smtClean="0">
              <a:latin typeface="Arial" pitchFamily="34" charset="0"/>
              <a:cs typeface="Arial" pitchFamily="34" charset="0"/>
            </a:rPr>
            <a:t>Work-oriented</a:t>
          </a:r>
          <a:endParaRPr lang="en-US" dirty="0">
            <a:latin typeface="Arial" pitchFamily="34" charset="0"/>
            <a:cs typeface="Arial" pitchFamily="34" charset="0"/>
          </a:endParaRPr>
        </a:p>
      </dgm:t>
    </dgm:pt>
    <dgm:pt modelId="{2C3FE8E0-43D1-4D72-8F74-90D84E12FD36}" type="parTrans" cxnId="{01CDEF26-F278-424A-BF3D-0E3DD2218345}">
      <dgm:prSet/>
      <dgm:spPr/>
      <dgm:t>
        <a:bodyPr/>
        <a:lstStyle/>
        <a:p>
          <a:endParaRPr lang="en-US"/>
        </a:p>
      </dgm:t>
    </dgm:pt>
    <dgm:pt modelId="{90EB98CE-9191-4F45-9B53-659A6FA06BDA}" type="sibTrans" cxnId="{01CDEF26-F278-424A-BF3D-0E3DD2218345}">
      <dgm:prSet/>
      <dgm:spPr/>
      <dgm:t>
        <a:bodyPr/>
        <a:lstStyle/>
        <a:p>
          <a:endParaRPr lang="en-US"/>
        </a:p>
      </dgm:t>
    </dgm:pt>
    <dgm:pt modelId="{2951CF8A-3F16-4F43-B6B5-864E39D1CDE6}">
      <dgm:prSet phldrT="[Text]"/>
      <dgm:spPr/>
      <dgm:t>
        <a:bodyPr/>
        <a:lstStyle/>
        <a:p>
          <a:r>
            <a:rPr lang="en-US" dirty="0" smtClean="0">
              <a:latin typeface="Arial" pitchFamily="34" charset="0"/>
              <a:cs typeface="Arial" pitchFamily="34" charset="0"/>
            </a:rPr>
            <a:t>Like to be involved</a:t>
          </a:r>
          <a:endParaRPr lang="en-US" dirty="0">
            <a:latin typeface="Arial" pitchFamily="34" charset="0"/>
            <a:cs typeface="Arial" pitchFamily="34" charset="0"/>
          </a:endParaRPr>
        </a:p>
      </dgm:t>
    </dgm:pt>
    <dgm:pt modelId="{33022736-71F9-4BB1-B2B2-15D3761DCD10}" type="parTrans" cxnId="{1816E47F-4C73-4142-B2F4-48F72F70F59B}">
      <dgm:prSet/>
      <dgm:spPr/>
      <dgm:t>
        <a:bodyPr/>
        <a:lstStyle/>
        <a:p>
          <a:endParaRPr lang="en-US"/>
        </a:p>
      </dgm:t>
    </dgm:pt>
    <dgm:pt modelId="{EE1899D4-B431-4158-9E80-795F0BDA832A}" type="sibTrans" cxnId="{1816E47F-4C73-4142-B2F4-48F72F70F59B}">
      <dgm:prSet/>
      <dgm:spPr/>
      <dgm:t>
        <a:bodyPr/>
        <a:lstStyle/>
        <a:p>
          <a:endParaRPr lang="en-US"/>
        </a:p>
      </dgm:t>
    </dgm:pt>
    <dgm:pt modelId="{7F6A87A5-B6F1-45F7-BA43-4777959BD72B}">
      <dgm:prSet phldrT="[Text]"/>
      <dgm:spPr/>
      <dgm:t>
        <a:bodyPr/>
        <a:lstStyle/>
        <a:p>
          <a:r>
            <a:rPr lang="en-US" dirty="0" smtClean="0">
              <a:latin typeface="Arial" pitchFamily="34" charset="0"/>
              <a:cs typeface="Arial" pitchFamily="34" charset="0"/>
            </a:rPr>
            <a:t>Health and wellness are priorities</a:t>
          </a:r>
          <a:endParaRPr lang="en-US" dirty="0">
            <a:latin typeface="Arial" pitchFamily="34" charset="0"/>
            <a:cs typeface="Arial" pitchFamily="34" charset="0"/>
          </a:endParaRPr>
        </a:p>
      </dgm:t>
    </dgm:pt>
    <dgm:pt modelId="{98998625-BC63-4D5C-A49A-9CECA835B1E2}" type="parTrans" cxnId="{59C8066B-4B3C-4358-93AE-8E9C3F452A27}">
      <dgm:prSet/>
      <dgm:spPr/>
      <dgm:t>
        <a:bodyPr/>
        <a:lstStyle/>
        <a:p>
          <a:endParaRPr lang="en-US"/>
        </a:p>
      </dgm:t>
    </dgm:pt>
    <dgm:pt modelId="{67EEE89C-A53A-40B3-83F4-E9FBF38E1DED}" type="sibTrans" cxnId="{59C8066B-4B3C-4358-93AE-8E9C3F452A27}">
      <dgm:prSet/>
      <dgm:spPr/>
      <dgm:t>
        <a:bodyPr/>
        <a:lstStyle/>
        <a:p>
          <a:endParaRPr lang="en-US"/>
        </a:p>
      </dgm:t>
    </dgm:pt>
    <dgm:pt modelId="{F4A63C33-7543-4369-AC86-C13848E10D37}">
      <dgm:prSet phldrT="[Text]"/>
      <dgm:spPr/>
      <dgm:t>
        <a:bodyPr/>
        <a:lstStyle/>
        <a:p>
          <a:r>
            <a:rPr lang="en-US" dirty="0" smtClean="0">
              <a:latin typeface="Arial" pitchFamily="34" charset="0"/>
              <a:cs typeface="Arial" pitchFamily="34" charset="0"/>
            </a:rPr>
            <a:t>Independent, confident </a:t>
          </a:r>
          <a:endParaRPr lang="en-US" dirty="0">
            <a:latin typeface="Arial" pitchFamily="34" charset="0"/>
            <a:cs typeface="Arial" pitchFamily="34" charset="0"/>
          </a:endParaRPr>
        </a:p>
      </dgm:t>
    </dgm:pt>
    <dgm:pt modelId="{0D5FCD04-150F-4FC7-8A7F-8B5F152EEB20}" type="parTrans" cxnId="{221E0EFB-24BA-43BA-A0A6-2FC843B69DAC}">
      <dgm:prSet/>
      <dgm:spPr/>
      <dgm:t>
        <a:bodyPr/>
        <a:lstStyle/>
        <a:p>
          <a:endParaRPr lang="en-US"/>
        </a:p>
      </dgm:t>
    </dgm:pt>
    <dgm:pt modelId="{2EFE9FC3-3497-4A03-96CD-F1B78CF21F35}" type="sibTrans" cxnId="{221E0EFB-24BA-43BA-A0A6-2FC843B69DAC}">
      <dgm:prSet/>
      <dgm:spPr/>
      <dgm:t>
        <a:bodyPr/>
        <a:lstStyle/>
        <a:p>
          <a:endParaRPr lang="en-US"/>
        </a:p>
      </dgm:t>
    </dgm:pt>
    <dgm:pt modelId="{8CEFA59D-A40D-4D4B-9C1B-73B6C6E42C68}">
      <dgm:prSet phldrT="[Text]"/>
      <dgm:spPr/>
      <dgm:t>
        <a:bodyPr/>
        <a:lstStyle/>
        <a:p>
          <a:r>
            <a:rPr lang="en-US" dirty="0" smtClean="0">
              <a:latin typeface="Arial" pitchFamily="34" charset="0"/>
              <a:cs typeface="Arial" pitchFamily="34" charset="0"/>
            </a:rPr>
            <a:t>Loyal</a:t>
          </a:r>
          <a:endParaRPr lang="en-US" dirty="0">
            <a:latin typeface="Arial" pitchFamily="34" charset="0"/>
            <a:cs typeface="Arial" pitchFamily="34" charset="0"/>
          </a:endParaRPr>
        </a:p>
      </dgm:t>
    </dgm:pt>
    <dgm:pt modelId="{1D1A48A3-2A37-4E23-87DF-B47D627CD589}" type="parTrans" cxnId="{220FB594-5E4C-4938-9856-01B15F7BC09B}">
      <dgm:prSet/>
      <dgm:spPr/>
      <dgm:t>
        <a:bodyPr/>
        <a:lstStyle/>
        <a:p>
          <a:endParaRPr lang="en-US"/>
        </a:p>
      </dgm:t>
    </dgm:pt>
    <dgm:pt modelId="{9C3BFAF2-3C03-40B6-A0C3-5197E80EC31C}" type="sibTrans" cxnId="{220FB594-5E4C-4938-9856-01B15F7BC09B}">
      <dgm:prSet/>
      <dgm:spPr/>
      <dgm:t>
        <a:bodyPr/>
        <a:lstStyle/>
        <a:p>
          <a:endParaRPr lang="en-US"/>
        </a:p>
      </dgm:t>
    </dgm:pt>
    <dgm:pt modelId="{89E51400-9B34-45B8-AAE3-245CA9C205B8}">
      <dgm:prSet phldrT="[Text]"/>
      <dgm:spPr/>
      <dgm:t>
        <a:bodyPr/>
        <a:lstStyle/>
        <a:p>
          <a:r>
            <a:rPr lang="en-US" dirty="0" smtClean="0">
              <a:latin typeface="Arial" pitchFamily="34" charset="0"/>
              <a:cs typeface="Arial" pitchFamily="34" charset="0"/>
            </a:rPr>
            <a:t>Respects authority</a:t>
          </a:r>
          <a:endParaRPr lang="en-US" dirty="0">
            <a:latin typeface="Arial" pitchFamily="34" charset="0"/>
            <a:cs typeface="Arial" pitchFamily="34" charset="0"/>
          </a:endParaRPr>
        </a:p>
      </dgm:t>
    </dgm:pt>
    <dgm:pt modelId="{F059DE7A-B7D0-4CF7-834D-93B3F548EBE0}" type="parTrans" cxnId="{5399CC1A-DB37-49D3-9E9F-971D27764DC0}">
      <dgm:prSet/>
      <dgm:spPr/>
      <dgm:t>
        <a:bodyPr/>
        <a:lstStyle/>
        <a:p>
          <a:endParaRPr lang="en-US"/>
        </a:p>
      </dgm:t>
    </dgm:pt>
    <dgm:pt modelId="{C98471EA-3394-42B5-B9FC-DB77DBC17BA9}" type="sibTrans" cxnId="{5399CC1A-DB37-49D3-9E9F-971D27764DC0}">
      <dgm:prSet/>
      <dgm:spPr/>
      <dgm:t>
        <a:bodyPr/>
        <a:lstStyle/>
        <a:p>
          <a:endParaRPr lang="en-US"/>
        </a:p>
      </dgm:t>
    </dgm:pt>
    <dgm:pt modelId="{8B68AFB5-B28C-48B5-A884-D889E12846CB}">
      <dgm:prSet phldrT="[Text]"/>
      <dgm:spPr/>
      <dgm:t>
        <a:bodyPr/>
        <a:lstStyle/>
        <a:p>
          <a:r>
            <a:rPr lang="en-US" dirty="0" smtClean="0">
              <a:latin typeface="Arial" pitchFamily="34" charset="0"/>
              <a:cs typeface="Arial" pitchFamily="34" charset="0"/>
            </a:rPr>
            <a:t>Traditional values</a:t>
          </a:r>
          <a:endParaRPr lang="en-US" dirty="0">
            <a:latin typeface="Arial" pitchFamily="34" charset="0"/>
            <a:cs typeface="Arial" pitchFamily="34" charset="0"/>
          </a:endParaRPr>
        </a:p>
      </dgm:t>
    </dgm:pt>
    <dgm:pt modelId="{8094E23C-CA8D-42BE-A191-48D2B079B3BB}" type="parTrans" cxnId="{E039B22E-FAF1-4720-813D-76564D7835CA}">
      <dgm:prSet/>
      <dgm:spPr/>
      <dgm:t>
        <a:bodyPr/>
        <a:lstStyle/>
        <a:p>
          <a:endParaRPr lang="en-US"/>
        </a:p>
      </dgm:t>
    </dgm:pt>
    <dgm:pt modelId="{532554CF-5F78-4901-B294-48055ACB85D9}" type="sibTrans" cxnId="{E039B22E-FAF1-4720-813D-76564D7835CA}">
      <dgm:prSet/>
      <dgm:spPr/>
      <dgm:t>
        <a:bodyPr/>
        <a:lstStyle/>
        <a:p>
          <a:endParaRPr lang="en-US"/>
        </a:p>
      </dgm:t>
    </dgm:pt>
    <dgm:pt modelId="{11BFC750-52EC-40FC-9505-617D6E5652CB}">
      <dgm:prSet phldrT="[Text]"/>
      <dgm:spPr/>
      <dgm:t>
        <a:bodyPr/>
        <a:lstStyle/>
        <a:p>
          <a:r>
            <a:rPr lang="en-US" dirty="0" smtClean="0">
              <a:latin typeface="Arial" pitchFamily="34" charset="0"/>
              <a:cs typeface="Arial" pitchFamily="34" charset="0"/>
            </a:rPr>
            <a:t>Tech-challenged</a:t>
          </a:r>
          <a:endParaRPr lang="en-US" dirty="0">
            <a:latin typeface="Arial" pitchFamily="34" charset="0"/>
            <a:cs typeface="Arial" pitchFamily="34" charset="0"/>
          </a:endParaRPr>
        </a:p>
      </dgm:t>
    </dgm:pt>
    <dgm:pt modelId="{B41FD6F8-2BD7-4AD9-9886-9226BCD04C1A}" type="parTrans" cxnId="{D9DF925B-853F-4364-AEC9-924DE3AB4C36}">
      <dgm:prSet/>
      <dgm:spPr/>
      <dgm:t>
        <a:bodyPr/>
        <a:lstStyle/>
        <a:p>
          <a:endParaRPr lang="en-US"/>
        </a:p>
      </dgm:t>
    </dgm:pt>
    <dgm:pt modelId="{E2EB1061-5566-4FA4-9914-2CA74D7B604A}" type="sibTrans" cxnId="{D9DF925B-853F-4364-AEC9-924DE3AB4C36}">
      <dgm:prSet/>
      <dgm:spPr/>
      <dgm:t>
        <a:bodyPr/>
        <a:lstStyle/>
        <a:p>
          <a:endParaRPr lang="en-US"/>
        </a:p>
      </dgm:t>
    </dgm:pt>
    <dgm:pt modelId="{DA556996-9D31-401A-BDF7-F2B144B0F40A}">
      <dgm:prSet phldrT="[Text]"/>
      <dgm:spPr/>
      <dgm:t>
        <a:bodyPr/>
        <a:lstStyle/>
        <a:p>
          <a:r>
            <a:rPr lang="en-US" dirty="0" smtClean="0">
              <a:latin typeface="Arial" pitchFamily="34" charset="0"/>
              <a:cs typeface="Arial" pitchFamily="34" charset="0"/>
            </a:rPr>
            <a:t>Thinks globally</a:t>
          </a:r>
          <a:endParaRPr lang="en-US" dirty="0">
            <a:latin typeface="Arial" pitchFamily="34" charset="0"/>
            <a:cs typeface="Arial" pitchFamily="34" charset="0"/>
          </a:endParaRPr>
        </a:p>
      </dgm:t>
    </dgm:pt>
    <dgm:pt modelId="{EF583C68-FEEA-4572-B571-17242A0A73D2}" type="parTrans" cxnId="{CF459473-CB82-45EB-BF31-7462E817FA82}">
      <dgm:prSet/>
      <dgm:spPr/>
      <dgm:t>
        <a:bodyPr/>
        <a:lstStyle/>
        <a:p>
          <a:endParaRPr lang="en-US"/>
        </a:p>
      </dgm:t>
    </dgm:pt>
    <dgm:pt modelId="{9192789D-1224-4DC2-B05D-82F5735316A5}" type="sibTrans" cxnId="{CF459473-CB82-45EB-BF31-7462E817FA82}">
      <dgm:prSet/>
      <dgm:spPr/>
      <dgm:t>
        <a:bodyPr/>
        <a:lstStyle/>
        <a:p>
          <a:endParaRPr lang="en-US"/>
        </a:p>
      </dgm:t>
    </dgm:pt>
    <dgm:pt modelId="{72EE9146-E2CD-4989-9B0F-80513F4FE499}">
      <dgm:prSet phldrT="[Text]"/>
      <dgm:spPr/>
      <dgm:t>
        <a:bodyPr/>
        <a:lstStyle/>
        <a:p>
          <a:r>
            <a:rPr lang="en-US" dirty="0" smtClean="0">
              <a:latin typeface="Arial" pitchFamily="34" charset="0"/>
              <a:cs typeface="Arial" pitchFamily="34" charset="0"/>
            </a:rPr>
            <a:t>Strong tech skills</a:t>
          </a:r>
          <a:endParaRPr lang="en-US" dirty="0">
            <a:latin typeface="Arial" pitchFamily="34" charset="0"/>
            <a:cs typeface="Arial" pitchFamily="34" charset="0"/>
          </a:endParaRPr>
        </a:p>
      </dgm:t>
    </dgm:pt>
    <dgm:pt modelId="{088B18BB-0F21-439E-890A-E11D33F156EC}" type="parTrans" cxnId="{16495CB8-50FA-45A9-A923-71D5C868CC40}">
      <dgm:prSet/>
      <dgm:spPr/>
      <dgm:t>
        <a:bodyPr/>
        <a:lstStyle/>
        <a:p>
          <a:endParaRPr lang="en-US"/>
        </a:p>
      </dgm:t>
    </dgm:pt>
    <dgm:pt modelId="{ABA46E91-B61D-4E96-BAF6-9F0AFEE2EF30}" type="sibTrans" cxnId="{16495CB8-50FA-45A9-A923-71D5C868CC40}">
      <dgm:prSet/>
      <dgm:spPr/>
      <dgm:t>
        <a:bodyPr/>
        <a:lstStyle/>
        <a:p>
          <a:endParaRPr lang="en-US"/>
        </a:p>
      </dgm:t>
    </dgm:pt>
    <dgm:pt modelId="{DE841E8C-BC1B-4553-9BE9-74C1C8022E39}">
      <dgm:prSet phldrT="[Text]"/>
      <dgm:spPr/>
      <dgm:t>
        <a:bodyPr/>
        <a:lstStyle/>
        <a:p>
          <a:r>
            <a:rPr lang="en-US" dirty="0" smtClean="0">
              <a:latin typeface="Arial" pitchFamily="34" charset="0"/>
              <a:cs typeface="Arial" pitchFamily="34" charset="0"/>
            </a:rPr>
            <a:t>Self-reliant, does not like micromanaging</a:t>
          </a:r>
          <a:endParaRPr lang="en-US" dirty="0">
            <a:latin typeface="Arial" pitchFamily="34" charset="0"/>
            <a:cs typeface="Arial" pitchFamily="34" charset="0"/>
          </a:endParaRPr>
        </a:p>
      </dgm:t>
    </dgm:pt>
    <dgm:pt modelId="{20CFC0C3-F555-4BCF-A568-C602C45563B9}" type="parTrans" cxnId="{B1593CB1-26A2-40BF-A603-85E317BE6CE4}">
      <dgm:prSet/>
      <dgm:spPr/>
      <dgm:t>
        <a:bodyPr/>
        <a:lstStyle/>
        <a:p>
          <a:endParaRPr lang="en-US"/>
        </a:p>
      </dgm:t>
    </dgm:pt>
    <dgm:pt modelId="{A89FCFC9-3271-4354-892D-E5E78DA58B95}" type="sibTrans" cxnId="{B1593CB1-26A2-40BF-A603-85E317BE6CE4}">
      <dgm:prSet/>
      <dgm:spPr/>
      <dgm:t>
        <a:bodyPr/>
        <a:lstStyle/>
        <a:p>
          <a:endParaRPr lang="en-US"/>
        </a:p>
      </dgm:t>
    </dgm:pt>
    <dgm:pt modelId="{4479FCB8-50BB-4EFC-B89B-19CB2AE447FA}">
      <dgm:prSet phldrT="[Text]"/>
      <dgm:spPr/>
      <dgm:t>
        <a:bodyPr/>
        <a:lstStyle/>
        <a:p>
          <a:r>
            <a:rPr lang="en-US" dirty="0" smtClean="0">
              <a:latin typeface="Arial" pitchFamily="34" charset="0"/>
              <a:cs typeface="Arial" pitchFamily="34" charset="0"/>
            </a:rPr>
            <a:t>Pragmatic</a:t>
          </a:r>
          <a:endParaRPr lang="en-US" dirty="0">
            <a:latin typeface="Arial" pitchFamily="34" charset="0"/>
            <a:cs typeface="Arial" pitchFamily="34" charset="0"/>
          </a:endParaRPr>
        </a:p>
      </dgm:t>
    </dgm:pt>
    <dgm:pt modelId="{A7815EBC-7AD4-46CA-817D-0F26AD4CB20F}" type="parTrans" cxnId="{5F1E4A02-D644-4B0F-AB2A-FB9E06231B78}">
      <dgm:prSet/>
      <dgm:spPr/>
      <dgm:t>
        <a:bodyPr/>
        <a:lstStyle/>
        <a:p>
          <a:endParaRPr lang="en-US"/>
        </a:p>
      </dgm:t>
    </dgm:pt>
    <dgm:pt modelId="{29170253-E20D-49C3-9A6B-F204EE27EB5D}" type="sibTrans" cxnId="{5F1E4A02-D644-4B0F-AB2A-FB9E06231B78}">
      <dgm:prSet/>
      <dgm:spPr/>
      <dgm:t>
        <a:bodyPr/>
        <a:lstStyle/>
        <a:p>
          <a:endParaRPr lang="en-US"/>
        </a:p>
      </dgm:t>
    </dgm:pt>
    <dgm:pt modelId="{F0ADF499-1B78-43A8-ABFB-60381A4D8113}">
      <dgm:prSet phldrT="[Text]"/>
      <dgm:spPr/>
      <dgm:t>
        <a:bodyPr/>
        <a:lstStyle/>
        <a:p>
          <a:r>
            <a:rPr lang="en-US" dirty="0" smtClean="0">
              <a:latin typeface="Arial" pitchFamily="34" charset="0"/>
              <a:cs typeface="Arial" pitchFamily="34" charset="0"/>
            </a:rPr>
            <a:t>Informal</a:t>
          </a:r>
          <a:endParaRPr lang="en-US" dirty="0">
            <a:latin typeface="Arial" pitchFamily="34" charset="0"/>
            <a:cs typeface="Arial" pitchFamily="34" charset="0"/>
          </a:endParaRPr>
        </a:p>
      </dgm:t>
    </dgm:pt>
    <dgm:pt modelId="{CAD11D15-F92F-42EE-A86D-EF729544BC6D}" type="parTrans" cxnId="{A0143E1B-B7C5-472B-9FEF-D575348D7559}">
      <dgm:prSet/>
      <dgm:spPr/>
      <dgm:t>
        <a:bodyPr/>
        <a:lstStyle/>
        <a:p>
          <a:endParaRPr lang="en-US"/>
        </a:p>
      </dgm:t>
    </dgm:pt>
    <dgm:pt modelId="{72C7D05B-A6EE-46A3-A0FE-CDB1D8245F46}" type="sibTrans" cxnId="{A0143E1B-B7C5-472B-9FEF-D575348D7559}">
      <dgm:prSet/>
      <dgm:spPr/>
      <dgm:t>
        <a:bodyPr/>
        <a:lstStyle/>
        <a:p>
          <a:endParaRPr lang="en-US"/>
        </a:p>
      </dgm:t>
    </dgm:pt>
    <dgm:pt modelId="{9240F63D-B7AE-42C6-A79D-27C0C2E998BA}">
      <dgm:prSet/>
      <dgm:spPr/>
      <dgm:t>
        <a:bodyPr/>
        <a:lstStyle/>
        <a:p>
          <a:r>
            <a:rPr lang="en-US" dirty="0" smtClean="0">
              <a:latin typeface="Arial" pitchFamily="34" charset="0"/>
              <a:cs typeface="Arial" pitchFamily="34" charset="0"/>
            </a:rPr>
            <a:t>Optimistic</a:t>
          </a:r>
          <a:endParaRPr lang="en-US" dirty="0">
            <a:latin typeface="Arial" pitchFamily="34" charset="0"/>
            <a:cs typeface="Arial" pitchFamily="34" charset="0"/>
          </a:endParaRPr>
        </a:p>
      </dgm:t>
    </dgm:pt>
    <dgm:pt modelId="{20D6DCAE-08C8-4B90-9F0E-27FB1786A7EB}" type="parTrans" cxnId="{5BD1BDB9-C972-49C0-B46E-7E7B284F94F3}">
      <dgm:prSet/>
      <dgm:spPr/>
      <dgm:t>
        <a:bodyPr/>
        <a:lstStyle/>
        <a:p>
          <a:endParaRPr lang="en-US"/>
        </a:p>
      </dgm:t>
    </dgm:pt>
    <dgm:pt modelId="{6AD841D4-2A8C-4E42-8E21-480AC5108855}" type="sibTrans" cxnId="{5BD1BDB9-C972-49C0-B46E-7E7B284F94F3}">
      <dgm:prSet/>
      <dgm:spPr/>
      <dgm:t>
        <a:bodyPr/>
        <a:lstStyle/>
        <a:p>
          <a:endParaRPr lang="en-US"/>
        </a:p>
      </dgm:t>
    </dgm:pt>
    <dgm:pt modelId="{72C4F948-BE58-4BFA-A329-167EF1B17B1C}">
      <dgm:prSet/>
      <dgm:spPr/>
      <dgm:t>
        <a:bodyPr/>
        <a:lstStyle/>
        <a:p>
          <a:r>
            <a:rPr lang="en-US" dirty="0" smtClean="0">
              <a:latin typeface="Arial" pitchFamily="34" charset="0"/>
              <a:cs typeface="Arial" pitchFamily="34" charset="0"/>
            </a:rPr>
            <a:t>Takes pride in civic duty</a:t>
          </a:r>
          <a:endParaRPr lang="en-US" dirty="0">
            <a:latin typeface="Arial" pitchFamily="34" charset="0"/>
            <a:cs typeface="Arial" pitchFamily="34" charset="0"/>
          </a:endParaRPr>
        </a:p>
      </dgm:t>
    </dgm:pt>
    <dgm:pt modelId="{BB90DEB0-B6CF-4D3F-BB7C-FAA48B12CB2C}" type="parTrans" cxnId="{9AD82C73-1B72-4502-B4DE-9976582348CF}">
      <dgm:prSet/>
      <dgm:spPr/>
      <dgm:t>
        <a:bodyPr/>
        <a:lstStyle/>
        <a:p>
          <a:endParaRPr lang="en-US"/>
        </a:p>
      </dgm:t>
    </dgm:pt>
    <dgm:pt modelId="{F8D41DD9-DE2B-4965-AB48-89A718CC39D8}" type="sibTrans" cxnId="{9AD82C73-1B72-4502-B4DE-9976582348CF}">
      <dgm:prSet/>
      <dgm:spPr/>
      <dgm:t>
        <a:bodyPr/>
        <a:lstStyle/>
        <a:p>
          <a:endParaRPr lang="en-US"/>
        </a:p>
      </dgm:t>
    </dgm:pt>
    <dgm:pt modelId="{EAA56B87-7236-41D5-8011-55EC9D822883}">
      <dgm:prSet/>
      <dgm:spPr/>
      <dgm:t>
        <a:bodyPr/>
        <a:lstStyle/>
        <a:p>
          <a:r>
            <a:rPr lang="en-US" dirty="0" smtClean="0">
              <a:latin typeface="Arial" pitchFamily="34" charset="0"/>
              <a:cs typeface="Arial" pitchFamily="34" charset="0"/>
            </a:rPr>
            <a:t>Confident</a:t>
          </a:r>
          <a:endParaRPr lang="en-US" dirty="0">
            <a:latin typeface="Arial" pitchFamily="34" charset="0"/>
            <a:cs typeface="Arial" pitchFamily="34" charset="0"/>
          </a:endParaRPr>
        </a:p>
      </dgm:t>
    </dgm:pt>
    <dgm:pt modelId="{B619D927-24ED-4D54-97CD-5B13DEFA9C18}" type="parTrans" cxnId="{24C86753-082E-4BDE-BA5A-19BBA7A93979}">
      <dgm:prSet/>
      <dgm:spPr/>
      <dgm:t>
        <a:bodyPr/>
        <a:lstStyle/>
        <a:p>
          <a:endParaRPr lang="en-US"/>
        </a:p>
      </dgm:t>
    </dgm:pt>
    <dgm:pt modelId="{85AA7D8A-FFAD-4594-AEB8-6BC03F37D7CC}" type="sibTrans" cxnId="{24C86753-082E-4BDE-BA5A-19BBA7A93979}">
      <dgm:prSet/>
      <dgm:spPr/>
      <dgm:t>
        <a:bodyPr/>
        <a:lstStyle/>
        <a:p>
          <a:endParaRPr lang="en-US"/>
        </a:p>
      </dgm:t>
    </dgm:pt>
    <dgm:pt modelId="{B42BB35B-48EF-4081-B0C4-A373ABBD1556}">
      <dgm:prSet/>
      <dgm:spPr/>
      <dgm:t>
        <a:bodyPr/>
        <a:lstStyle/>
        <a:p>
          <a:r>
            <a:rPr lang="en-US" dirty="0" smtClean="0">
              <a:latin typeface="Arial" pitchFamily="34" charset="0"/>
              <a:cs typeface="Arial" pitchFamily="34" charset="0"/>
            </a:rPr>
            <a:t>Strong stands on issues</a:t>
          </a:r>
          <a:endParaRPr lang="en-US" dirty="0">
            <a:latin typeface="Arial" pitchFamily="34" charset="0"/>
            <a:cs typeface="Arial" pitchFamily="34" charset="0"/>
          </a:endParaRPr>
        </a:p>
      </dgm:t>
    </dgm:pt>
    <dgm:pt modelId="{27B200FF-3E1C-4A3A-AF32-B12239F4046C}" type="parTrans" cxnId="{33107588-47EE-4A6F-AEA0-B5B2C2A90D00}">
      <dgm:prSet/>
      <dgm:spPr/>
      <dgm:t>
        <a:bodyPr/>
        <a:lstStyle/>
        <a:p>
          <a:endParaRPr lang="en-US"/>
        </a:p>
      </dgm:t>
    </dgm:pt>
    <dgm:pt modelId="{89363877-759F-4B31-936D-5CB11C2ACE2D}" type="sibTrans" cxnId="{33107588-47EE-4A6F-AEA0-B5B2C2A90D00}">
      <dgm:prSet/>
      <dgm:spPr/>
      <dgm:t>
        <a:bodyPr/>
        <a:lstStyle/>
        <a:p>
          <a:endParaRPr lang="en-US"/>
        </a:p>
      </dgm:t>
    </dgm:pt>
    <dgm:pt modelId="{761BF05A-958C-4705-B892-366E152268BE}">
      <dgm:prSet/>
      <dgm:spPr/>
      <dgm:t>
        <a:bodyPr/>
        <a:lstStyle/>
        <a:p>
          <a:r>
            <a:rPr lang="en-US" dirty="0" smtClean="0">
              <a:latin typeface="Arial" pitchFamily="34" charset="0"/>
              <a:cs typeface="Arial" pitchFamily="34" charset="0"/>
            </a:rPr>
            <a:t>Resourceful</a:t>
          </a:r>
          <a:endParaRPr lang="en-US" dirty="0">
            <a:latin typeface="Arial" pitchFamily="34" charset="0"/>
            <a:cs typeface="Arial" pitchFamily="34" charset="0"/>
          </a:endParaRPr>
        </a:p>
      </dgm:t>
    </dgm:pt>
    <dgm:pt modelId="{04B67D43-4BA1-4271-8033-23A1F5190C97}" type="parTrans" cxnId="{66BC51ED-4172-4603-BCAE-7B720127F445}">
      <dgm:prSet/>
      <dgm:spPr/>
      <dgm:t>
        <a:bodyPr/>
        <a:lstStyle/>
        <a:p>
          <a:endParaRPr lang="en-US"/>
        </a:p>
      </dgm:t>
    </dgm:pt>
    <dgm:pt modelId="{5A70DDEE-2AC2-4838-9D03-3D3C0650E877}" type="sibTrans" cxnId="{66BC51ED-4172-4603-BCAE-7B720127F445}">
      <dgm:prSet/>
      <dgm:spPr/>
      <dgm:t>
        <a:bodyPr/>
        <a:lstStyle/>
        <a:p>
          <a:endParaRPr lang="en-US"/>
        </a:p>
      </dgm:t>
    </dgm:pt>
    <dgm:pt modelId="{314039EA-7CF4-4571-8E9B-3786CCD0B1E1}">
      <dgm:prSet/>
      <dgm:spPr/>
      <dgm:t>
        <a:bodyPr/>
        <a:lstStyle/>
        <a:p>
          <a:r>
            <a:rPr lang="en-US" dirty="0" smtClean="0">
              <a:latin typeface="Arial" pitchFamily="34" charset="0"/>
              <a:cs typeface="Arial" pitchFamily="34" charset="0"/>
            </a:rPr>
            <a:t>Embraces diversity</a:t>
          </a:r>
          <a:endParaRPr lang="en-US" dirty="0">
            <a:latin typeface="Arial" pitchFamily="34" charset="0"/>
            <a:cs typeface="Arial" pitchFamily="34" charset="0"/>
          </a:endParaRPr>
        </a:p>
      </dgm:t>
    </dgm:pt>
    <dgm:pt modelId="{8337AAA1-A157-420C-9AC7-0EB574F665B4}" type="parTrans" cxnId="{7FD418BA-4CBC-4521-90F2-5C06934DE9D3}">
      <dgm:prSet/>
      <dgm:spPr/>
      <dgm:t>
        <a:bodyPr/>
        <a:lstStyle/>
        <a:p>
          <a:endParaRPr lang="en-US"/>
        </a:p>
      </dgm:t>
    </dgm:pt>
    <dgm:pt modelId="{0FB5F418-7386-401F-BE53-EA81DD267E31}" type="sibTrans" cxnId="{7FD418BA-4CBC-4521-90F2-5C06934DE9D3}">
      <dgm:prSet/>
      <dgm:spPr/>
      <dgm:t>
        <a:bodyPr/>
        <a:lstStyle/>
        <a:p>
          <a:endParaRPr lang="en-US"/>
        </a:p>
      </dgm:t>
    </dgm:pt>
    <dgm:pt modelId="{01D7C08D-FA48-485D-B0B8-F2D958F4D5F8}">
      <dgm:prSet/>
      <dgm:spPr/>
      <dgm:t>
        <a:bodyPr/>
        <a:lstStyle/>
        <a:p>
          <a:r>
            <a:rPr lang="en-US" dirty="0" smtClean="0">
              <a:latin typeface="Arial" pitchFamily="34" charset="0"/>
              <a:cs typeface="Arial" pitchFamily="34" charset="0"/>
            </a:rPr>
            <a:t>Social</a:t>
          </a:r>
          <a:endParaRPr lang="en-US" dirty="0">
            <a:latin typeface="Arial" pitchFamily="34" charset="0"/>
            <a:cs typeface="Arial" pitchFamily="34" charset="0"/>
          </a:endParaRPr>
        </a:p>
      </dgm:t>
    </dgm:pt>
    <dgm:pt modelId="{F1C8A785-DA6A-4032-B4A3-680203A8995F}" type="parTrans" cxnId="{8AA108AC-BB0A-46BC-A5C9-856E8138AF26}">
      <dgm:prSet/>
      <dgm:spPr/>
      <dgm:t>
        <a:bodyPr/>
        <a:lstStyle/>
        <a:p>
          <a:endParaRPr lang="en-US"/>
        </a:p>
      </dgm:t>
    </dgm:pt>
    <dgm:pt modelId="{12324607-8F71-46F7-8464-EE87F3A757E0}" type="sibTrans" cxnId="{8AA108AC-BB0A-46BC-A5C9-856E8138AF26}">
      <dgm:prSet/>
      <dgm:spPr/>
      <dgm:t>
        <a:bodyPr/>
        <a:lstStyle/>
        <a:p>
          <a:endParaRPr lang="en-US"/>
        </a:p>
      </dgm:t>
    </dgm:pt>
    <dgm:pt modelId="{EE959FEA-6CD7-4C64-961E-9226C0FE94D0}">
      <dgm:prSet phldrT="[Text]"/>
      <dgm:spPr/>
      <dgm:t>
        <a:bodyPr/>
        <a:lstStyle/>
        <a:p>
          <a:r>
            <a:rPr lang="en-US" dirty="0" smtClean="0">
              <a:latin typeface="Arial" pitchFamily="34" charset="0"/>
              <a:cs typeface="Arial" pitchFamily="34" charset="0"/>
            </a:rPr>
            <a:t>Part of massive societal changes</a:t>
          </a:r>
          <a:endParaRPr lang="en-US" dirty="0">
            <a:latin typeface="Arial" pitchFamily="34" charset="0"/>
            <a:cs typeface="Arial" pitchFamily="34" charset="0"/>
          </a:endParaRPr>
        </a:p>
      </dgm:t>
    </dgm:pt>
    <dgm:pt modelId="{06370AD8-4AE2-420F-8362-A4494A2B2F28}" type="parTrans" cxnId="{75A97D61-44CB-4665-ABD3-503CE539F51B}">
      <dgm:prSet/>
      <dgm:spPr/>
    </dgm:pt>
    <dgm:pt modelId="{294C456F-D38E-4E75-AF86-D29CA671030E}" type="sibTrans" cxnId="{75A97D61-44CB-4665-ABD3-503CE539F51B}">
      <dgm:prSet/>
      <dgm:spPr/>
    </dgm:pt>
    <dgm:pt modelId="{CD32C265-4F94-4DF1-A658-64CE1C0F87E0}" type="pres">
      <dgm:prSet presAssocID="{2651DC0F-6137-4DD6-B521-7A0F804D8267}" presName="Name0" presStyleCnt="0">
        <dgm:presLayoutVars>
          <dgm:dir/>
          <dgm:animLvl val="lvl"/>
          <dgm:resizeHandles val="exact"/>
        </dgm:presLayoutVars>
      </dgm:prSet>
      <dgm:spPr/>
      <dgm:t>
        <a:bodyPr/>
        <a:lstStyle/>
        <a:p>
          <a:endParaRPr lang="en-US"/>
        </a:p>
      </dgm:t>
    </dgm:pt>
    <dgm:pt modelId="{BDCE867D-5349-44DC-8AEE-C1CB0A53C2F3}" type="pres">
      <dgm:prSet presAssocID="{EB02575F-3754-47F0-8773-C7B373A1FC0C}" presName="composite" presStyleCnt="0"/>
      <dgm:spPr/>
    </dgm:pt>
    <dgm:pt modelId="{384DEBCB-3C56-4072-A28B-1DDC281D622A}" type="pres">
      <dgm:prSet presAssocID="{EB02575F-3754-47F0-8773-C7B373A1FC0C}" presName="parTx" presStyleLbl="alignNode1" presStyleIdx="0" presStyleCnt="4">
        <dgm:presLayoutVars>
          <dgm:chMax val="0"/>
          <dgm:chPref val="0"/>
          <dgm:bulletEnabled val="1"/>
        </dgm:presLayoutVars>
      </dgm:prSet>
      <dgm:spPr/>
      <dgm:t>
        <a:bodyPr/>
        <a:lstStyle/>
        <a:p>
          <a:endParaRPr lang="en-US"/>
        </a:p>
      </dgm:t>
    </dgm:pt>
    <dgm:pt modelId="{A2F8F603-5C93-498A-8335-2D35CBD264BA}" type="pres">
      <dgm:prSet presAssocID="{EB02575F-3754-47F0-8773-C7B373A1FC0C}" presName="desTx" presStyleLbl="alignAccFollowNode1" presStyleIdx="0" presStyleCnt="4">
        <dgm:presLayoutVars>
          <dgm:bulletEnabled val="1"/>
        </dgm:presLayoutVars>
      </dgm:prSet>
      <dgm:spPr/>
      <dgm:t>
        <a:bodyPr/>
        <a:lstStyle/>
        <a:p>
          <a:endParaRPr lang="en-US"/>
        </a:p>
      </dgm:t>
    </dgm:pt>
    <dgm:pt modelId="{0A53AF2C-7AD0-47FE-B363-CC368DD91907}" type="pres">
      <dgm:prSet presAssocID="{1169B637-02BF-49AC-9530-0477BB05D19D}" presName="space" presStyleCnt="0"/>
      <dgm:spPr/>
    </dgm:pt>
    <dgm:pt modelId="{48182A54-AC9B-4B33-8E1E-D8A618E596ED}" type="pres">
      <dgm:prSet presAssocID="{7B970C9E-ED67-429B-93E4-D5E70B78A4BF}" presName="composite" presStyleCnt="0"/>
      <dgm:spPr/>
    </dgm:pt>
    <dgm:pt modelId="{42486745-A2EF-448C-8678-08F5F63EA01B}" type="pres">
      <dgm:prSet presAssocID="{7B970C9E-ED67-429B-93E4-D5E70B78A4BF}" presName="parTx" presStyleLbl="alignNode1" presStyleIdx="1" presStyleCnt="4">
        <dgm:presLayoutVars>
          <dgm:chMax val="0"/>
          <dgm:chPref val="0"/>
          <dgm:bulletEnabled val="1"/>
        </dgm:presLayoutVars>
      </dgm:prSet>
      <dgm:spPr/>
      <dgm:t>
        <a:bodyPr/>
        <a:lstStyle/>
        <a:p>
          <a:endParaRPr lang="en-US"/>
        </a:p>
      </dgm:t>
    </dgm:pt>
    <dgm:pt modelId="{31858716-0D4D-4F98-99C2-09518C76E10A}" type="pres">
      <dgm:prSet presAssocID="{7B970C9E-ED67-429B-93E4-D5E70B78A4BF}" presName="desTx" presStyleLbl="alignAccFollowNode1" presStyleIdx="1" presStyleCnt="4">
        <dgm:presLayoutVars>
          <dgm:bulletEnabled val="1"/>
        </dgm:presLayoutVars>
      </dgm:prSet>
      <dgm:spPr/>
      <dgm:t>
        <a:bodyPr/>
        <a:lstStyle/>
        <a:p>
          <a:endParaRPr lang="en-US"/>
        </a:p>
      </dgm:t>
    </dgm:pt>
    <dgm:pt modelId="{B81BEA3F-1BD9-46A3-AB5E-D01BAE5AB58B}" type="pres">
      <dgm:prSet presAssocID="{F96A4811-DED1-46E1-9372-ADA53B05A80C}" presName="space" presStyleCnt="0"/>
      <dgm:spPr/>
    </dgm:pt>
    <dgm:pt modelId="{49D52616-CFDC-48E0-851E-6522D1A717F8}" type="pres">
      <dgm:prSet presAssocID="{03E2E686-192E-4B33-9B64-853E352DF2E9}" presName="composite" presStyleCnt="0"/>
      <dgm:spPr/>
    </dgm:pt>
    <dgm:pt modelId="{427DF13D-FCAB-4489-99BF-4FA8FD39CD08}" type="pres">
      <dgm:prSet presAssocID="{03E2E686-192E-4B33-9B64-853E352DF2E9}" presName="parTx" presStyleLbl="alignNode1" presStyleIdx="2" presStyleCnt="4">
        <dgm:presLayoutVars>
          <dgm:chMax val="0"/>
          <dgm:chPref val="0"/>
          <dgm:bulletEnabled val="1"/>
        </dgm:presLayoutVars>
      </dgm:prSet>
      <dgm:spPr/>
      <dgm:t>
        <a:bodyPr/>
        <a:lstStyle/>
        <a:p>
          <a:endParaRPr lang="en-US"/>
        </a:p>
      </dgm:t>
    </dgm:pt>
    <dgm:pt modelId="{656DB979-833D-4B41-82DF-7AF01E7FB009}" type="pres">
      <dgm:prSet presAssocID="{03E2E686-192E-4B33-9B64-853E352DF2E9}" presName="desTx" presStyleLbl="alignAccFollowNode1" presStyleIdx="2" presStyleCnt="4">
        <dgm:presLayoutVars>
          <dgm:bulletEnabled val="1"/>
        </dgm:presLayoutVars>
      </dgm:prSet>
      <dgm:spPr/>
      <dgm:t>
        <a:bodyPr/>
        <a:lstStyle/>
        <a:p>
          <a:endParaRPr lang="en-US"/>
        </a:p>
      </dgm:t>
    </dgm:pt>
    <dgm:pt modelId="{CBB04772-CDD6-4319-B6C9-F57178A3DF6F}" type="pres">
      <dgm:prSet presAssocID="{C585A15E-6D53-4E21-8E37-44F55578083C}" presName="space" presStyleCnt="0"/>
      <dgm:spPr/>
    </dgm:pt>
    <dgm:pt modelId="{CD03F5ED-E245-44FC-9F73-86CF774DC549}" type="pres">
      <dgm:prSet presAssocID="{4EC740E0-B885-4935-9228-4EEDA746CD09}" presName="composite" presStyleCnt="0"/>
      <dgm:spPr/>
    </dgm:pt>
    <dgm:pt modelId="{23B885BB-B83C-472F-9DE2-8EBA731280F4}" type="pres">
      <dgm:prSet presAssocID="{4EC740E0-B885-4935-9228-4EEDA746CD09}" presName="parTx" presStyleLbl="alignNode1" presStyleIdx="3" presStyleCnt="4">
        <dgm:presLayoutVars>
          <dgm:chMax val="0"/>
          <dgm:chPref val="0"/>
          <dgm:bulletEnabled val="1"/>
        </dgm:presLayoutVars>
      </dgm:prSet>
      <dgm:spPr/>
      <dgm:t>
        <a:bodyPr/>
        <a:lstStyle/>
        <a:p>
          <a:endParaRPr lang="en-US"/>
        </a:p>
      </dgm:t>
    </dgm:pt>
    <dgm:pt modelId="{D095114A-1B1A-432B-A7B0-872C2BC714AF}" type="pres">
      <dgm:prSet presAssocID="{4EC740E0-B885-4935-9228-4EEDA746CD09}" presName="desTx" presStyleLbl="alignAccFollowNode1" presStyleIdx="3" presStyleCnt="4">
        <dgm:presLayoutVars>
          <dgm:bulletEnabled val="1"/>
        </dgm:presLayoutVars>
      </dgm:prSet>
      <dgm:spPr/>
      <dgm:t>
        <a:bodyPr/>
        <a:lstStyle/>
        <a:p>
          <a:endParaRPr lang="en-US"/>
        </a:p>
      </dgm:t>
    </dgm:pt>
  </dgm:ptLst>
  <dgm:cxnLst>
    <dgm:cxn modelId="{344A166D-9B2B-4834-9DB0-9DCCDDD98E6B}" type="presOf" srcId="{8CEFA59D-A40D-4D4B-9C1B-73B6C6E42C68}" destId="{A2F8F603-5C93-498A-8335-2D35CBD264BA}" srcOrd="0" destOrd="3" presId="urn:microsoft.com/office/officeart/2005/8/layout/hList1"/>
    <dgm:cxn modelId="{7FACFA73-2465-4DF1-A728-8620B87D6027}" srcId="{7B970C9E-ED67-429B-93E4-D5E70B78A4BF}" destId="{657C9B5F-910A-44CC-AD52-5E7DC9A600E7}" srcOrd="3" destOrd="0" parTransId="{17EAC8F9-6BF8-41C5-9282-29097F08E5FA}" sibTransId="{3C05F90C-D686-46CB-9910-AEB2778F4DEA}"/>
    <dgm:cxn modelId="{9E74200E-BEE0-4E2E-BCA1-F4E0138016A2}" srcId="{7B970C9E-ED67-429B-93E4-D5E70B78A4BF}" destId="{F6EA1873-7002-44D7-BA6D-0AB5CF008C62}" srcOrd="0" destOrd="0" parTransId="{D2DEE85B-78E5-484E-9FD8-BFA75BC2546E}" sibTransId="{B023A62B-D3DA-4265-9ED8-DAD8434C9E82}"/>
    <dgm:cxn modelId="{C5D8C47B-B24C-4AE1-8730-7C0704819258}" type="presOf" srcId="{89E51400-9B34-45B8-AAE3-245CA9C205B8}" destId="{A2F8F603-5C93-498A-8335-2D35CBD264BA}" srcOrd="0" destOrd="4" presId="urn:microsoft.com/office/officeart/2005/8/layout/hList1"/>
    <dgm:cxn modelId="{A0143E1B-B7C5-472B-9FEF-D575348D7559}" srcId="{03E2E686-192E-4B33-9B64-853E352DF2E9}" destId="{F0ADF499-1B78-43A8-ABFB-60381A4D8113}" srcOrd="5" destOrd="0" parTransId="{CAD11D15-F92F-42EE-A86D-EF729544BC6D}" sibTransId="{72C7D05B-A6EE-46A3-A0FE-CDB1D8245F46}"/>
    <dgm:cxn modelId="{B7D67851-A0D0-49FA-887D-AF56511C52E9}" type="presOf" srcId="{7B970C9E-ED67-429B-93E4-D5E70B78A4BF}" destId="{42486745-A2EF-448C-8678-08F5F63EA01B}" srcOrd="0" destOrd="0" presId="urn:microsoft.com/office/officeart/2005/8/layout/hList1"/>
    <dgm:cxn modelId="{E039B22E-FAF1-4720-813D-76564D7835CA}" srcId="{EB02575F-3754-47F0-8773-C7B373A1FC0C}" destId="{8B68AFB5-B28C-48B5-A884-D889E12846CB}" srcOrd="5" destOrd="0" parTransId="{8094E23C-CA8D-42BE-A191-48D2B079B3BB}" sibTransId="{532554CF-5F78-4901-B294-48055ACB85D9}"/>
    <dgm:cxn modelId="{1C568E73-F193-4125-BAAB-29B4E452EB60}" type="presOf" srcId="{4EC740E0-B885-4935-9228-4EEDA746CD09}" destId="{23B885BB-B83C-472F-9DE2-8EBA731280F4}" srcOrd="0" destOrd="0" presId="urn:microsoft.com/office/officeart/2005/8/layout/hList1"/>
    <dgm:cxn modelId="{626719D2-D105-42E7-93EE-EF6BF0B45C8B}" type="presOf" srcId="{314039EA-7CF4-4571-8E9B-3786CCD0B1E1}" destId="{D095114A-1B1A-432B-A7B0-872C2BC714AF}" srcOrd="0" destOrd="5" presId="urn:microsoft.com/office/officeart/2005/8/layout/hList1"/>
    <dgm:cxn modelId="{59C8066B-4B3C-4358-93AE-8E9C3F452A27}" srcId="{7B970C9E-ED67-429B-93E4-D5E70B78A4BF}" destId="{7F6A87A5-B6F1-45F7-BA43-4777959BD72B}" srcOrd="6" destOrd="0" parTransId="{98998625-BC63-4D5C-A49A-9CECA835B1E2}" sibTransId="{67EEE89C-A53A-40B3-83F4-E9FBF38E1DED}"/>
    <dgm:cxn modelId="{A49D3687-E686-4708-8CA5-45B85345E58A}" type="presOf" srcId="{3C04D3F1-C07F-410C-AA5D-5EEA6C961657}" destId="{A2F8F603-5C93-498A-8335-2D35CBD264BA}" srcOrd="0" destOrd="2" presId="urn:microsoft.com/office/officeart/2005/8/layout/hList1"/>
    <dgm:cxn modelId="{24C86753-082E-4BDE-BA5A-19BBA7A93979}" srcId="{4EC740E0-B885-4935-9228-4EEDA746CD09}" destId="{EAA56B87-7236-41D5-8011-55EC9D822883}" srcOrd="2" destOrd="0" parTransId="{B619D927-24ED-4D54-97CD-5B13DEFA9C18}" sibTransId="{85AA7D8A-FFAD-4594-AEB8-6BC03F37D7CC}"/>
    <dgm:cxn modelId="{7C024224-1F85-46AF-97FF-CF98AFA8A10B}" type="presOf" srcId="{DE841E8C-BC1B-4553-9BE9-74C1C8022E39}" destId="{656DB979-833D-4B41-82DF-7AF01E7FB009}" srcOrd="0" destOrd="3" presId="urn:microsoft.com/office/officeart/2005/8/layout/hList1"/>
    <dgm:cxn modelId="{01CDEF26-F278-424A-BF3D-0E3DD2218345}" srcId="{7B970C9E-ED67-429B-93E4-D5E70B78A4BF}" destId="{D366F95D-41D6-4371-ABB9-707CFF5F1368}" srcOrd="4" destOrd="0" parTransId="{2C3FE8E0-43D1-4D72-8F74-90D84E12FD36}" sibTransId="{90EB98CE-9191-4F45-9B53-659A6FA06BDA}"/>
    <dgm:cxn modelId="{75A97D61-44CB-4665-ABD3-503CE539F51B}" srcId="{7B970C9E-ED67-429B-93E4-D5E70B78A4BF}" destId="{EE959FEA-6CD7-4C64-961E-9226C0FE94D0}" srcOrd="7" destOrd="0" parTransId="{06370AD8-4AE2-420F-8362-A4494A2B2F28}" sibTransId="{294C456F-D38E-4E75-AF86-D29CA671030E}"/>
    <dgm:cxn modelId="{71AD0260-05BA-4A16-A5F6-3C79E4517F96}" srcId="{2651DC0F-6137-4DD6-B521-7A0F804D8267}" destId="{EB02575F-3754-47F0-8773-C7B373A1FC0C}" srcOrd="0" destOrd="0" parTransId="{37A0EDE9-C5A3-4D8F-AFB1-949B5FFC2E45}" sibTransId="{1169B637-02BF-49AC-9530-0477BB05D19D}"/>
    <dgm:cxn modelId="{B1593CB1-26A2-40BF-A603-85E317BE6CE4}" srcId="{03E2E686-192E-4B33-9B64-853E352DF2E9}" destId="{DE841E8C-BC1B-4553-9BE9-74C1C8022E39}" srcOrd="3" destOrd="0" parTransId="{20CFC0C3-F555-4BCF-A568-C602C45563B9}" sibTransId="{A89FCFC9-3271-4354-892D-E5E78DA58B95}"/>
    <dgm:cxn modelId="{8346CB48-605E-445C-A15D-B5ADA52E287C}" type="presOf" srcId="{EB02575F-3754-47F0-8773-C7B373A1FC0C}" destId="{384DEBCB-3C56-4072-A28B-1DDC281D622A}" srcOrd="0" destOrd="0" presId="urn:microsoft.com/office/officeart/2005/8/layout/hList1"/>
    <dgm:cxn modelId="{A8F6711B-F3C0-470B-9D16-70BDB51B67D6}" type="presOf" srcId="{31E9AFF2-7D5D-44DA-9963-5997ABD0C714}" destId="{31858716-0D4D-4F98-99C2-09518C76E10A}" srcOrd="0" destOrd="1" presId="urn:microsoft.com/office/officeart/2005/8/layout/hList1"/>
    <dgm:cxn modelId="{1816E47F-4C73-4142-B2F4-48F72F70F59B}" srcId="{7B970C9E-ED67-429B-93E4-D5E70B78A4BF}" destId="{2951CF8A-3F16-4F43-B6B5-864E39D1CDE6}" srcOrd="5" destOrd="0" parTransId="{33022736-71F9-4BB1-B2B2-15D3761DCD10}" sibTransId="{EE1899D4-B431-4158-9E80-795F0BDA832A}"/>
    <dgm:cxn modelId="{D1571268-AE54-4D10-BFE1-F523B698CBD2}" type="presOf" srcId="{130623BA-6A23-4E68-B6E4-E1FC5E6F0DC8}" destId="{A2F8F603-5C93-498A-8335-2D35CBD264BA}" srcOrd="0" destOrd="1" presId="urn:microsoft.com/office/officeart/2005/8/layout/hList1"/>
    <dgm:cxn modelId="{5A3660FB-CEB0-4126-A2A9-6669D66642C6}" type="presOf" srcId="{7F6A87A5-B6F1-45F7-BA43-4777959BD72B}" destId="{31858716-0D4D-4F98-99C2-09518C76E10A}" srcOrd="0" destOrd="6" presId="urn:microsoft.com/office/officeart/2005/8/layout/hList1"/>
    <dgm:cxn modelId="{75E496A0-F786-4B93-B6B9-FE740214F1C8}" srcId="{03E2E686-192E-4B33-9B64-853E352DF2E9}" destId="{113ABF1D-ACE4-43B6-A4FF-49FF8DD8D0AC}" srcOrd="6" destOrd="0" parTransId="{D3936B8E-0A12-46F4-99C8-4B68EFDE3B6F}" sibTransId="{F1656BA0-3DCB-43D0-9686-BF8ADBE3C422}"/>
    <dgm:cxn modelId="{9B828654-BF40-46E9-85D1-CF09C2CB5622}" type="presOf" srcId="{D366F95D-41D6-4371-ABB9-707CFF5F1368}" destId="{31858716-0D4D-4F98-99C2-09518C76E10A}" srcOrd="0" destOrd="4" presId="urn:microsoft.com/office/officeart/2005/8/layout/hList1"/>
    <dgm:cxn modelId="{81222518-7A00-4DB4-8C2F-7399DC4B427B}" type="presOf" srcId="{01D7C08D-FA48-485D-B0B8-F2D958F4D5F8}" destId="{D095114A-1B1A-432B-A7B0-872C2BC714AF}" srcOrd="0" destOrd="6" presId="urn:microsoft.com/office/officeart/2005/8/layout/hList1"/>
    <dgm:cxn modelId="{66BC51ED-4172-4603-BCAE-7B720127F445}" srcId="{4EC740E0-B885-4935-9228-4EEDA746CD09}" destId="{761BF05A-958C-4705-B892-366E152268BE}" srcOrd="4" destOrd="0" parTransId="{04B67D43-4BA1-4271-8033-23A1F5190C97}" sibTransId="{5A70DDEE-2AC2-4838-9D03-3D3C0650E877}"/>
    <dgm:cxn modelId="{B034348A-083D-42C5-8A50-49AEBC6B217A}" type="presOf" srcId="{F4A63C33-7543-4369-AC86-C13848E10D37}" destId="{31858716-0D4D-4F98-99C2-09518C76E10A}" srcOrd="0" destOrd="2" presId="urn:microsoft.com/office/officeart/2005/8/layout/hList1"/>
    <dgm:cxn modelId="{16495CB8-50FA-45A9-A923-71D5C868CC40}" srcId="{03E2E686-192E-4B33-9B64-853E352DF2E9}" destId="{72EE9146-E2CD-4989-9B0F-80513F4FE499}" srcOrd="2" destOrd="0" parTransId="{088B18BB-0F21-439E-890A-E11D33F156EC}" sibTransId="{ABA46E91-B61D-4E96-BAF6-9F0AFEE2EF30}"/>
    <dgm:cxn modelId="{D92022EE-198E-463F-9AB7-C372C9222DD0}" srcId="{2651DC0F-6137-4DD6-B521-7A0F804D8267}" destId="{4EC740E0-B885-4935-9228-4EEDA746CD09}" srcOrd="3" destOrd="0" parTransId="{CD0AE4A9-DF27-4B57-B563-FEA7BE775E5A}" sibTransId="{34A64D4D-08B1-4DAE-AD2B-90AC8B949653}"/>
    <dgm:cxn modelId="{6B006FC0-C606-4583-8393-E8C7E76A9E0D}" type="presOf" srcId="{EAA56B87-7236-41D5-8011-55EC9D822883}" destId="{D095114A-1B1A-432B-A7B0-872C2BC714AF}" srcOrd="0" destOrd="2" presId="urn:microsoft.com/office/officeart/2005/8/layout/hList1"/>
    <dgm:cxn modelId="{221E0EFB-24BA-43BA-A0A6-2FC843B69DAC}" srcId="{7B970C9E-ED67-429B-93E4-D5E70B78A4BF}" destId="{F4A63C33-7543-4369-AC86-C13848E10D37}" srcOrd="2" destOrd="0" parTransId="{0D5FCD04-150F-4FC7-8A7F-8B5F152EEB20}" sibTransId="{2EFE9FC3-3497-4A03-96CD-F1B78CF21F35}"/>
    <dgm:cxn modelId="{F513E5A4-4DF0-4634-8EEE-397136D79E87}" srcId="{03E2E686-192E-4B33-9B64-853E352DF2E9}" destId="{A2C06F1D-5FDE-4369-8757-B4C32E2B29A9}" srcOrd="0" destOrd="0" parTransId="{067A3620-904C-4F97-B631-1431FA5F2A56}" sibTransId="{BDFF0114-A8FE-4D6F-9D22-D22F2D2140AA}"/>
    <dgm:cxn modelId="{43B53B4F-6DEF-4D2D-8FBB-43D06B081A29}" type="presOf" srcId="{2951CF8A-3F16-4F43-B6B5-864E39D1CDE6}" destId="{31858716-0D4D-4F98-99C2-09518C76E10A}" srcOrd="0" destOrd="5" presId="urn:microsoft.com/office/officeart/2005/8/layout/hList1"/>
    <dgm:cxn modelId="{794665D5-3B37-4579-B9C6-EFE7482841A2}" srcId="{EB02575F-3754-47F0-8773-C7B373A1FC0C}" destId="{6F7D8E7B-2600-494D-8E99-11D2395A4270}" srcOrd="0" destOrd="0" parTransId="{BE5DBACC-2C7E-49B8-A658-040CF0FC3F23}" sibTransId="{61DCB112-3A1D-429F-8F52-4E29CFB72AD8}"/>
    <dgm:cxn modelId="{7FD418BA-4CBC-4521-90F2-5C06934DE9D3}" srcId="{4EC740E0-B885-4935-9228-4EEDA746CD09}" destId="{314039EA-7CF4-4571-8E9B-3786CCD0B1E1}" srcOrd="5" destOrd="0" parTransId="{8337AAA1-A157-420C-9AC7-0EB574F665B4}" sibTransId="{0FB5F418-7386-401F-BE53-EA81DD267E31}"/>
    <dgm:cxn modelId="{C2779CA9-EDC5-4EE0-B40C-D7654E9E500E}" type="presOf" srcId="{72C4F948-BE58-4BFA-A329-167EF1B17B1C}" destId="{D095114A-1B1A-432B-A7B0-872C2BC714AF}" srcOrd="0" destOrd="1" presId="urn:microsoft.com/office/officeart/2005/8/layout/hList1"/>
    <dgm:cxn modelId="{6A62D5AD-2CE6-463F-8070-522A9065B937}" type="presOf" srcId="{11BFC750-52EC-40FC-9505-617D6E5652CB}" destId="{A2F8F603-5C93-498A-8335-2D35CBD264BA}" srcOrd="0" destOrd="6" presId="urn:microsoft.com/office/officeart/2005/8/layout/hList1"/>
    <dgm:cxn modelId="{E8FE01EE-578B-489F-8C4A-12329ED97DCA}" type="presOf" srcId="{F0ADF499-1B78-43A8-ABFB-60381A4D8113}" destId="{656DB979-833D-4B41-82DF-7AF01E7FB009}" srcOrd="0" destOrd="5" presId="urn:microsoft.com/office/officeart/2005/8/layout/hList1"/>
    <dgm:cxn modelId="{BEDCAABC-4BCA-450D-9B40-217FE8B37D3E}" type="presOf" srcId="{B42BB35B-48EF-4081-B0C4-A373ABBD1556}" destId="{D095114A-1B1A-432B-A7B0-872C2BC714AF}" srcOrd="0" destOrd="3" presId="urn:microsoft.com/office/officeart/2005/8/layout/hList1"/>
    <dgm:cxn modelId="{D23760BF-E041-4115-8B92-C0761E4C6A81}" srcId="{2651DC0F-6137-4DD6-B521-7A0F804D8267}" destId="{7B970C9E-ED67-429B-93E4-D5E70B78A4BF}" srcOrd="1" destOrd="0" parTransId="{F3944F8B-4353-4D2C-AE3B-A4035DF623FB}" sibTransId="{F96A4811-DED1-46E1-9372-ADA53B05A80C}"/>
    <dgm:cxn modelId="{61A2909F-1AE9-4F1F-BA1E-8FCA79D67505}" type="presOf" srcId="{A2C06F1D-5FDE-4369-8757-B4C32E2B29A9}" destId="{656DB979-833D-4B41-82DF-7AF01E7FB009}" srcOrd="0" destOrd="0" presId="urn:microsoft.com/office/officeart/2005/8/layout/hList1"/>
    <dgm:cxn modelId="{7454ADEC-3FAA-4867-8671-97461B9F0E2B}" type="presOf" srcId="{72EE9146-E2CD-4989-9B0F-80513F4FE499}" destId="{656DB979-833D-4B41-82DF-7AF01E7FB009}" srcOrd="0" destOrd="2" presId="urn:microsoft.com/office/officeart/2005/8/layout/hList1"/>
    <dgm:cxn modelId="{0EA54682-36E8-4807-B1AC-ADB0109F6823}" type="presOf" srcId="{6F7D8E7B-2600-494D-8E99-11D2395A4270}" destId="{A2F8F603-5C93-498A-8335-2D35CBD264BA}" srcOrd="0" destOrd="0" presId="urn:microsoft.com/office/officeart/2005/8/layout/hList1"/>
    <dgm:cxn modelId="{9AD82C73-1B72-4502-B4DE-9976582348CF}" srcId="{4EC740E0-B885-4935-9228-4EEDA746CD09}" destId="{72C4F948-BE58-4BFA-A329-167EF1B17B1C}" srcOrd="1" destOrd="0" parTransId="{BB90DEB0-B6CF-4D3F-BB7C-FAA48B12CB2C}" sibTransId="{F8D41DD9-DE2B-4965-AB48-89A718CC39D8}"/>
    <dgm:cxn modelId="{E1188876-164F-4FD7-8768-3DF86EB88C4E}" type="presOf" srcId="{113ABF1D-ACE4-43B6-A4FF-49FF8DD8D0AC}" destId="{656DB979-833D-4B41-82DF-7AF01E7FB009}" srcOrd="0" destOrd="6" presId="urn:microsoft.com/office/officeart/2005/8/layout/hList1"/>
    <dgm:cxn modelId="{8FCFAB7C-773B-4F36-8D44-00C4AD9B1713}" type="presOf" srcId="{EE959FEA-6CD7-4C64-961E-9226C0FE94D0}" destId="{31858716-0D4D-4F98-99C2-09518C76E10A}" srcOrd="0" destOrd="7" presId="urn:microsoft.com/office/officeart/2005/8/layout/hList1"/>
    <dgm:cxn modelId="{220FB594-5E4C-4938-9856-01B15F7BC09B}" srcId="{EB02575F-3754-47F0-8773-C7B373A1FC0C}" destId="{8CEFA59D-A40D-4D4B-9C1B-73B6C6E42C68}" srcOrd="3" destOrd="0" parTransId="{1D1A48A3-2A37-4E23-87DF-B47D627CD589}" sibTransId="{9C3BFAF2-3C03-40B6-A0C3-5197E80EC31C}"/>
    <dgm:cxn modelId="{690E4E76-FDEA-4B70-A25B-EC2FC8870584}" type="presOf" srcId="{03E2E686-192E-4B33-9B64-853E352DF2E9}" destId="{427DF13D-FCAB-4489-99BF-4FA8FD39CD08}" srcOrd="0" destOrd="0" presId="urn:microsoft.com/office/officeart/2005/8/layout/hList1"/>
    <dgm:cxn modelId="{5F1E4A02-D644-4B0F-AB2A-FB9E06231B78}" srcId="{03E2E686-192E-4B33-9B64-853E352DF2E9}" destId="{4479FCB8-50BB-4EFC-B89B-19CB2AE447FA}" srcOrd="4" destOrd="0" parTransId="{A7815EBC-7AD4-46CA-817D-0F26AD4CB20F}" sibTransId="{29170253-E20D-49C3-9A6B-F204EE27EB5D}"/>
    <dgm:cxn modelId="{8AA108AC-BB0A-46BC-A5C9-856E8138AF26}" srcId="{4EC740E0-B885-4935-9228-4EEDA746CD09}" destId="{01D7C08D-FA48-485D-B0B8-F2D958F4D5F8}" srcOrd="6" destOrd="0" parTransId="{F1C8A785-DA6A-4032-B4A3-680203A8995F}" sibTransId="{12324607-8F71-46F7-8464-EE87F3A757E0}"/>
    <dgm:cxn modelId="{D9DF925B-853F-4364-AEC9-924DE3AB4C36}" srcId="{EB02575F-3754-47F0-8773-C7B373A1FC0C}" destId="{11BFC750-52EC-40FC-9505-617D6E5652CB}" srcOrd="6" destOrd="0" parTransId="{B41FD6F8-2BD7-4AD9-9886-9226BCD04C1A}" sibTransId="{E2EB1061-5566-4FA4-9914-2CA74D7B604A}"/>
    <dgm:cxn modelId="{E7F468FE-93A8-46EE-AFBB-15D483F5C1F4}" type="presOf" srcId="{761BF05A-958C-4705-B892-366E152268BE}" destId="{D095114A-1B1A-432B-A7B0-872C2BC714AF}" srcOrd="0" destOrd="4" presId="urn:microsoft.com/office/officeart/2005/8/layout/hList1"/>
    <dgm:cxn modelId="{F25071D9-C719-41D5-9597-54124B994BED}" srcId="{7B970C9E-ED67-429B-93E4-D5E70B78A4BF}" destId="{31E9AFF2-7D5D-44DA-9963-5997ABD0C714}" srcOrd="1" destOrd="0" parTransId="{F61779A2-A687-441B-8782-FF352D444027}" sibTransId="{E2164E23-5D48-4784-8460-EF66E8486D8D}"/>
    <dgm:cxn modelId="{5399CC1A-DB37-49D3-9E9F-971D27764DC0}" srcId="{EB02575F-3754-47F0-8773-C7B373A1FC0C}" destId="{89E51400-9B34-45B8-AAE3-245CA9C205B8}" srcOrd="4" destOrd="0" parTransId="{F059DE7A-B7D0-4CF7-834D-93B3F548EBE0}" sibTransId="{C98471EA-3394-42B5-B9FC-DB77DBC17BA9}"/>
    <dgm:cxn modelId="{CF459473-CB82-45EB-BF31-7462E817FA82}" srcId="{03E2E686-192E-4B33-9B64-853E352DF2E9}" destId="{DA556996-9D31-401A-BDF7-F2B144B0F40A}" srcOrd="1" destOrd="0" parTransId="{EF583C68-FEEA-4572-B571-17242A0A73D2}" sibTransId="{9192789D-1224-4DC2-B05D-82F5735316A5}"/>
    <dgm:cxn modelId="{4D2BED1B-0FBC-4EA1-9BDB-8FCC99194D26}" type="presOf" srcId="{DA556996-9D31-401A-BDF7-F2B144B0F40A}" destId="{656DB979-833D-4B41-82DF-7AF01E7FB009}" srcOrd="0" destOrd="1" presId="urn:microsoft.com/office/officeart/2005/8/layout/hList1"/>
    <dgm:cxn modelId="{89FD4BE5-13C3-4F33-9601-8577B7D1E25C}" type="presOf" srcId="{4479FCB8-50BB-4EFC-B89B-19CB2AE447FA}" destId="{656DB979-833D-4B41-82DF-7AF01E7FB009}" srcOrd="0" destOrd="4" presId="urn:microsoft.com/office/officeart/2005/8/layout/hList1"/>
    <dgm:cxn modelId="{C831C88C-F617-4618-9384-D7521C926FAA}" type="presOf" srcId="{F6EA1873-7002-44D7-BA6D-0AB5CF008C62}" destId="{31858716-0D4D-4F98-99C2-09518C76E10A}" srcOrd="0" destOrd="0" presId="urn:microsoft.com/office/officeart/2005/8/layout/hList1"/>
    <dgm:cxn modelId="{5BD1BDB9-C972-49C0-B46E-7E7B284F94F3}" srcId="{4EC740E0-B885-4935-9228-4EEDA746CD09}" destId="{9240F63D-B7AE-42C6-A79D-27C0C2E998BA}" srcOrd="0" destOrd="0" parTransId="{20D6DCAE-08C8-4B90-9F0E-27FB1786A7EB}" sibTransId="{6AD841D4-2A8C-4E42-8E21-480AC5108855}"/>
    <dgm:cxn modelId="{0F51480C-8AFA-4252-9A36-1F477D5EE9DE}" srcId="{2651DC0F-6137-4DD6-B521-7A0F804D8267}" destId="{03E2E686-192E-4B33-9B64-853E352DF2E9}" srcOrd="2" destOrd="0" parTransId="{0F102EF5-55D0-498D-B734-F7463C6F4086}" sibTransId="{C585A15E-6D53-4E21-8E37-44F55578083C}"/>
    <dgm:cxn modelId="{4B635BF1-7F05-4CC2-AB67-DC6EB042216B}" type="presOf" srcId="{2651DC0F-6137-4DD6-B521-7A0F804D8267}" destId="{CD32C265-4F94-4DF1-A658-64CE1C0F87E0}" srcOrd="0" destOrd="0" presId="urn:microsoft.com/office/officeart/2005/8/layout/hList1"/>
    <dgm:cxn modelId="{33107588-47EE-4A6F-AEA0-B5B2C2A90D00}" srcId="{4EC740E0-B885-4935-9228-4EEDA746CD09}" destId="{B42BB35B-48EF-4081-B0C4-A373ABBD1556}" srcOrd="3" destOrd="0" parTransId="{27B200FF-3E1C-4A3A-AF32-B12239F4046C}" sibTransId="{89363877-759F-4B31-936D-5CB11C2ACE2D}"/>
    <dgm:cxn modelId="{34AD3B8E-524B-43A8-8044-A9910E1FF6CC}" srcId="{EB02575F-3754-47F0-8773-C7B373A1FC0C}" destId="{3C04D3F1-C07F-410C-AA5D-5EEA6C961657}" srcOrd="2" destOrd="0" parTransId="{8BB24CDF-D0FE-4B36-9907-56FA91D17323}" sibTransId="{DA632D88-DCFE-4C15-B63C-C8989A2B7BF2}"/>
    <dgm:cxn modelId="{CD15A39F-AC56-4948-B22E-931C5A0CAED9}" type="presOf" srcId="{8B68AFB5-B28C-48B5-A884-D889E12846CB}" destId="{A2F8F603-5C93-498A-8335-2D35CBD264BA}" srcOrd="0" destOrd="5" presId="urn:microsoft.com/office/officeart/2005/8/layout/hList1"/>
    <dgm:cxn modelId="{155AF458-FC43-458B-9722-E295EE424FB2}" srcId="{EB02575F-3754-47F0-8773-C7B373A1FC0C}" destId="{130623BA-6A23-4E68-B6E4-E1FC5E6F0DC8}" srcOrd="1" destOrd="0" parTransId="{D90364C7-D4C2-4E0B-8BAD-205135D222AA}" sibTransId="{B8D90962-B1A9-461F-B700-17D156C74736}"/>
    <dgm:cxn modelId="{D64B9143-289E-48EE-96EF-C3622B3536D8}" type="presOf" srcId="{9240F63D-B7AE-42C6-A79D-27C0C2E998BA}" destId="{D095114A-1B1A-432B-A7B0-872C2BC714AF}" srcOrd="0" destOrd="0" presId="urn:microsoft.com/office/officeart/2005/8/layout/hList1"/>
    <dgm:cxn modelId="{472DBCE4-EBE7-4559-B3BE-395ACD268EFA}" type="presOf" srcId="{657C9B5F-910A-44CC-AD52-5E7DC9A600E7}" destId="{31858716-0D4D-4F98-99C2-09518C76E10A}" srcOrd="0" destOrd="3" presId="urn:microsoft.com/office/officeart/2005/8/layout/hList1"/>
    <dgm:cxn modelId="{6B99038C-C2CA-4BE2-8899-F35AEC43CF8D}" type="presParOf" srcId="{CD32C265-4F94-4DF1-A658-64CE1C0F87E0}" destId="{BDCE867D-5349-44DC-8AEE-C1CB0A53C2F3}" srcOrd="0" destOrd="0" presId="urn:microsoft.com/office/officeart/2005/8/layout/hList1"/>
    <dgm:cxn modelId="{0C42D1CA-BE8C-4DCF-B780-37A61BE923EB}" type="presParOf" srcId="{BDCE867D-5349-44DC-8AEE-C1CB0A53C2F3}" destId="{384DEBCB-3C56-4072-A28B-1DDC281D622A}" srcOrd="0" destOrd="0" presId="urn:microsoft.com/office/officeart/2005/8/layout/hList1"/>
    <dgm:cxn modelId="{77E88B44-A77C-45EE-8D3B-77140394E645}" type="presParOf" srcId="{BDCE867D-5349-44DC-8AEE-C1CB0A53C2F3}" destId="{A2F8F603-5C93-498A-8335-2D35CBD264BA}" srcOrd="1" destOrd="0" presId="urn:microsoft.com/office/officeart/2005/8/layout/hList1"/>
    <dgm:cxn modelId="{B178D35F-D31F-4584-AE8A-A665DACB7438}" type="presParOf" srcId="{CD32C265-4F94-4DF1-A658-64CE1C0F87E0}" destId="{0A53AF2C-7AD0-47FE-B363-CC368DD91907}" srcOrd="1" destOrd="0" presId="urn:microsoft.com/office/officeart/2005/8/layout/hList1"/>
    <dgm:cxn modelId="{46C9BDA2-12C6-41D9-8968-6B31F35A0EBF}" type="presParOf" srcId="{CD32C265-4F94-4DF1-A658-64CE1C0F87E0}" destId="{48182A54-AC9B-4B33-8E1E-D8A618E596ED}" srcOrd="2" destOrd="0" presId="urn:microsoft.com/office/officeart/2005/8/layout/hList1"/>
    <dgm:cxn modelId="{1E428A3A-6B63-4DBE-9E08-DC2B773741AC}" type="presParOf" srcId="{48182A54-AC9B-4B33-8E1E-D8A618E596ED}" destId="{42486745-A2EF-448C-8678-08F5F63EA01B}" srcOrd="0" destOrd="0" presId="urn:microsoft.com/office/officeart/2005/8/layout/hList1"/>
    <dgm:cxn modelId="{78806297-812A-4053-80B7-8F52A6C64EE5}" type="presParOf" srcId="{48182A54-AC9B-4B33-8E1E-D8A618E596ED}" destId="{31858716-0D4D-4F98-99C2-09518C76E10A}" srcOrd="1" destOrd="0" presId="urn:microsoft.com/office/officeart/2005/8/layout/hList1"/>
    <dgm:cxn modelId="{C41CFE1C-81AA-40A6-973F-05E972797F88}" type="presParOf" srcId="{CD32C265-4F94-4DF1-A658-64CE1C0F87E0}" destId="{B81BEA3F-1BD9-46A3-AB5E-D01BAE5AB58B}" srcOrd="3" destOrd="0" presId="urn:microsoft.com/office/officeart/2005/8/layout/hList1"/>
    <dgm:cxn modelId="{01BC26F9-C02C-4DAD-B234-A85CB42A96D8}" type="presParOf" srcId="{CD32C265-4F94-4DF1-A658-64CE1C0F87E0}" destId="{49D52616-CFDC-48E0-851E-6522D1A717F8}" srcOrd="4" destOrd="0" presId="urn:microsoft.com/office/officeart/2005/8/layout/hList1"/>
    <dgm:cxn modelId="{933628C9-A389-4AA2-B806-CF7250570256}" type="presParOf" srcId="{49D52616-CFDC-48E0-851E-6522D1A717F8}" destId="{427DF13D-FCAB-4489-99BF-4FA8FD39CD08}" srcOrd="0" destOrd="0" presId="urn:microsoft.com/office/officeart/2005/8/layout/hList1"/>
    <dgm:cxn modelId="{21D5754A-4F8F-4ADD-A2EE-EC34883F0DA2}" type="presParOf" srcId="{49D52616-CFDC-48E0-851E-6522D1A717F8}" destId="{656DB979-833D-4B41-82DF-7AF01E7FB009}" srcOrd="1" destOrd="0" presId="urn:microsoft.com/office/officeart/2005/8/layout/hList1"/>
    <dgm:cxn modelId="{4FE09840-7CFE-4906-9945-B45E34C4541A}" type="presParOf" srcId="{CD32C265-4F94-4DF1-A658-64CE1C0F87E0}" destId="{CBB04772-CDD6-4319-B6C9-F57178A3DF6F}" srcOrd="5" destOrd="0" presId="urn:microsoft.com/office/officeart/2005/8/layout/hList1"/>
    <dgm:cxn modelId="{3636D460-3E90-4C68-9946-5415DBD6799F}" type="presParOf" srcId="{CD32C265-4F94-4DF1-A658-64CE1C0F87E0}" destId="{CD03F5ED-E245-44FC-9F73-86CF774DC549}" srcOrd="6" destOrd="0" presId="urn:microsoft.com/office/officeart/2005/8/layout/hList1"/>
    <dgm:cxn modelId="{66287602-340E-4212-B21E-577AF1111B28}" type="presParOf" srcId="{CD03F5ED-E245-44FC-9F73-86CF774DC549}" destId="{23B885BB-B83C-472F-9DE2-8EBA731280F4}" srcOrd="0" destOrd="0" presId="urn:microsoft.com/office/officeart/2005/8/layout/hList1"/>
    <dgm:cxn modelId="{962485A9-EB20-4D6B-BD35-FA2436DEE9A9}" type="presParOf" srcId="{CD03F5ED-E245-44FC-9F73-86CF774DC549}" destId="{D095114A-1B1A-432B-A7B0-872C2BC714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39FA6-74DD-4C1E-B246-E6761DC42F87}">
      <dsp:nvSpPr>
        <dsp:cNvPr id="0" name=""/>
        <dsp:cNvSpPr/>
      </dsp:nvSpPr>
      <dsp:spPr>
        <a:xfrm>
          <a:off x="1336" y="456034"/>
          <a:ext cx="2849203" cy="315193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Recruitment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Org-affiliated</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Contribute</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Supervised</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Unskilled Jobs</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Available Long-term</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Consistent Schedule</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Few Tech Tools</a:t>
          </a:r>
          <a:endParaRPr lang="en-US" sz="2000" kern="1200" dirty="0">
            <a:latin typeface="Arial" pitchFamily="34" charset="0"/>
            <a:cs typeface="Arial" pitchFamily="34" charset="0"/>
          </a:endParaRPr>
        </a:p>
      </dsp:txBody>
      <dsp:txXfrm>
        <a:off x="84786" y="539484"/>
        <a:ext cx="2682303" cy="2985031"/>
      </dsp:txXfrm>
    </dsp:sp>
    <dsp:sp modelId="{FDE7C3F8-3E0D-4E46-ADEC-FECE58C383E0}">
      <dsp:nvSpPr>
        <dsp:cNvPr id="0" name=""/>
        <dsp:cNvSpPr/>
      </dsp:nvSpPr>
      <dsp:spPr>
        <a:xfrm>
          <a:off x="3135459" y="1678698"/>
          <a:ext cx="604031" cy="70660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accent3"/>
            </a:solidFill>
          </a:endParaRPr>
        </a:p>
      </dsp:txBody>
      <dsp:txXfrm>
        <a:off x="3135459" y="1820018"/>
        <a:ext cx="422822" cy="423962"/>
      </dsp:txXfrm>
    </dsp:sp>
    <dsp:sp modelId="{226F6C6E-451A-45EE-8073-792DFACEB1F6}">
      <dsp:nvSpPr>
        <dsp:cNvPr id="0" name=""/>
        <dsp:cNvSpPr/>
      </dsp:nvSpPr>
      <dsp:spPr>
        <a:xfrm>
          <a:off x="3990220" y="456034"/>
          <a:ext cx="2849203" cy="315193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Engagement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Cause-related</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Make a Difference</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Self-directed</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Skilled jobs</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Mix of commitment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Flexible Schedule</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Many Tech Tools</a:t>
          </a:r>
          <a:endParaRPr lang="en-US" sz="2000" kern="1200" dirty="0">
            <a:latin typeface="Arial" pitchFamily="34" charset="0"/>
            <a:cs typeface="Arial" pitchFamily="34" charset="0"/>
          </a:endParaRPr>
        </a:p>
      </dsp:txBody>
      <dsp:txXfrm>
        <a:off x="4073670" y="539484"/>
        <a:ext cx="2682303" cy="2985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DEBCB-3C56-4072-A28B-1DDC281D622A}">
      <dsp:nvSpPr>
        <dsp:cNvPr id="0" name=""/>
        <dsp:cNvSpPr/>
      </dsp:nvSpPr>
      <dsp:spPr>
        <a:xfrm>
          <a:off x="3248" y="1222642"/>
          <a:ext cx="1953498" cy="739295"/>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Silent Generation</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1922-1945</a:t>
          </a:r>
          <a:endParaRPr lang="en-US" sz="1400" b="1" kern="1200" dirty="0">
            <a:latin typeface="Arial" pitchFamily="34" charset="0"/>
            <a:cs typeface="Arial" pitchFamily="34" charset="0"/>
          </a:endParaRPr>
        </a:p>
      </dsp:txBody>
      <dsp:txXfrm>
        <a:off x="3248" y="1222642"/>
        <a:ext cx="1953498" cy="739295"/>
      </dsp:txXfrm>
    </dsp:sp>
    <dsp:sp modelId="{A2F8F603-5C93-498A-8335-2D35CBD264BA}">
      <dsp:nvSpPr>
        <dsp:cNvPr id="0" name=""/>
        <dsp:cNvSpPr/>
      </dsp:nvSpPr>
      <dsp:spPr>
        <a:xfrm>
          <a:off x="3248" y="1961937"/>
          <a:ext cx="1953498" cy="2648067"/>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Dedicated and hard worker</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Conforms to rules, laws and order</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Sacrifices own needs for cause of the greater good</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Loyal</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Respects authority</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Traditional values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Tech-challenged</a:t>
          </a:r>
          <a:endParaRPr lang="en-US" sz="1400" kern="1200" dirty="0">
            <a:latin typeface="Arial" pitchFamily="34" charset="0"/>
            <a:cs typeface="Arial" pitchFamily="34" charset="0"/>
          </a:endParaRPr>
        </a:p>
      </dsp:txBody>
      <dsp:txXfrm>
        <a:off x="3248" y="1961937"/>
        <a:ext cx="1953498" cy="2648067"/>
      </dsp:txXfrm>
    </dsp:sp>
    <dsp:sp modelId="{42486745-A2EF-448C-8678-08F5F63EA01B}">
      <dsp:nvSpPr>
        <dsp:cNvPr id="0" name=""/>
        <dsp:cNvSpPr/>
      </dsp:nvSpPr>
      <dsp:spPr>
        <a:xfrm>
          <a:off x="2230236" y="1222642"/>
          <a:ext cx="1953498" cy="739295"/>
        </a:xfrm>
        <a:prstGeom prst="rect">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Baby Boomer</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1946-1964</a:t>
          </a:r>
          <a:endParaRPr lang="en-US" sz="1400" b="1" kern="1200" dirty="0">
            <a:latin typeface="Arial" pitchFamily="34" charset="0"/>
            <a:cs typeface="Arial" pitchFamily="34" charset="0"/>
          </a:endParaRPr>
        </a:p>
      </dsp:txBody>
      <dsp:txXfrm>
        <a:off x="2230236" y="1222642"/>
        <a:ext cx="1953498" cy="739295"/>
      </dsp:txXfrm>
    </dsp:sp>
    <dsp:sp modelId="{31858716-0D4D-4F98-99C2-09518C76E10A}">
      <dsp:nvSpPr>
        <dsp:cNvPr id="0" name=""/>
        <dsp:cNvSpPr/>
      </dsp:nvSpPr>
      <dsp:spPr>
        <a:xfrm>
          <a:off x="2230236" y="1961937"/>
          <a:ext cx="1953498" cy="2648067"/>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Optimistic </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Goal-oriented</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Independent, confident </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Values personal growth</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Work-oriented</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Like to be involved</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Health and wellness are priorities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Part of massive societal changes</a:t>
          </a:r>
          <a:endParaRPr lang="en-US" sz="1400" kern="1200" dirty="0">
            <a:latin typeface="Arial" pitchFamily="34" charset="0"/>
            <a:cs typeface="Arial" pitchFamily="34" charset="0"/>
          </a:endParaRPr>
        </a:p>
      </dsp:txBody>
      <dsp:txXfrm>
        <a:off x="2230236" y="1961937"/>
        <a:ext cx="1953498" cy="2648067"/>
      </dsp:txXfrm>
    </dsp:sp>
    <dsp:sp modelId="{427DF13D-FCAB-4489-99BF-4FA8FD39CD08}">
      <dsp:nvSpPr>
        <dsp:cNvPr id="0" name=""/>
        <dsp:cNvSpPr/>
      </dsp:nvSpPr>
      <dsp:spPr>
        <a:xfrm>
          <a:off x="4457224" y="1222642"/>
          <a:ext cx="1953498" cy="739295"/>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Generation X</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1965-1980</a:t>
          </a:r>
          <a:endParaRPr lang="en-US" sz="1400" b="1" kern="1200" dirty="0">
            <a:latin typeface="Arial" pitchFamily="34" charset="0"/>
            <a:cs typeface="Arial" pitchFamily="34" charset="0"/>
          </a:endParaRPr>
        </a:p>
      </dsp:txBody>
      <dsp:txXfrm>
        <a:off x="4457224" y="1222642"/>
        <a:ext cx="1953498" cy="739295"/>
      </dsp:txXfrm>
    </dsp:sp>
    <dsp:sp modelId="{656DB979-833D-4B41-82DF-7AF01E7FB009}">
      <dsp:nvSpPr>
        <dsp:cNvPr id="0" name=""/>
        <dsp:cNvSpPr/>
      </dsp:nvSpPr>
      <dsp:spPr>
        <a:xfrm>
          <a:off x="4457224" y="1961937"/>
          <a:ext cx="1953498" cy="2648067"/>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Appreciates diversity</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Thinks globally</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Strong tech skills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Self-reliant, does not like micromanaging</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Pragmatic</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Informal</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Strives for balance in work/family life</a:t>
          </a:r>
          <a:endParaRPr lang="en-US" sz="1400" kern="1200" dirty="0">
            <a:latin typeface="Arial" pitchFamily="34" charset="0"/>
            <a:cs typeface="Arial" pitchFamily="34" charset="0"/>
          </a:endParaRPr>
        </a:p>
      </dsp:txBody>
      <dsp:txXfrm>
        <a:off x="4457224" y="1961937"/>
        <a:ext cx="1953498" cy="2648067"/>
      </dsp:txXfrm>
    </dsp:sp>
    <dsp:sp modelId="{23B885BB-B83C-472F-9DE2-8EBA731280F4}">
      <dsp:nvSpPr>
        <dsp:cNvPr id="0" name=""/>
        <dsp:cNvSpPr/>
      </dsp:nvSpPr>
      <dsp:spPr>
        <a:xfrm>
          <a:off x="6684212" y="1222642"/>
          <a:ext cx="1953498" cy="739295"/>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Millennials (Generation Y)</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1981-2000</a:t>
          </a:r>
          <a:endParaRPr lang="en-US" sz="1400" b="1" kern="1200" dirty="0">
            <a:latin typeface="Arial" pitchFamily="34" charset="0"/>
            <a:cs typeface="Arial" pitchFamily="34" charset="0"/>
          </a:endParaRPr>
        </a:p>
      </dsp:txBody>
      <dsp:txXfrm>
        <a:off x="6684212" y="1222642"/>
        <a:ext cx="1953498" cy="739295"/>
      </dsp:txXfrm>
    </dsp:sp>
    <dsp:sp modelId="{D095114A-1B1A-432B-A7B0-872C2BC714AF}">
      <dsp:nvSpPr>
        <dsp:cNvPr id="0" name=""/>
        <dsp:cNvSpPr/>
      </dsp:nvSpPr>
      <dsp:spPr>
        <a:xfrm>
          <a:off x="6684212" y="1961937"/>
          <a:ext cx="1953498" cy="2648067"/>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Optimistic</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Takes pride in civic duty</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Confident</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Strong stands on issues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Resourceful</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Embraces diversity</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Social</a:t>
          </a:r>
          <a:endParaRPr lang="en-US" sz="1400" kern="1200" dirty="0">
            <a:latin typeface="Arial" pitchFamily="34" charset="0"/>
            <a:cs typeface="Arial" pitchFamily="34" charset="0"/>
          </a:endParaRPr>
        </a:p>
      </dsp:txBody>
      <dsp:txXfrm>
        <a:off x="6684212" y="1961937"/>
        <a:ext cx="1953498" cy="26480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mn-ea"/>
                <a:cs typeface="+mn-cs"/>
              </a:defRPr>
            </a:lvl1pPr>
          </a:lstStyle>
          <a:p>
            <a:pPr>
              <a:defRPr/>
            </a:pPr>
            <a:fld id="{C8F6BE91-36EF-4B14-B007-17E2704BC246}" type="datetimeFigureOut">
              <a:rPr lang="en-US"/>
              <a:pPr>
                <a:defRPr/>
              </a:pPr>
              <a:t>12/10/2014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mn-ea"/>
                <a:cs typeface="+mn-cs"/>
              </a:defRPr>
            </a:lvl1pPr>
          </a:lstStyle>
          <a:p>
            <a:pPr>
              <a:defRPr/>
            </a:pPr>
            <a:fld id="{F2F162CE-8CD5-4DE6-8B03-7C4BF6AFAA47}" type="slidenum">
              <a:rPr lang="en-US"/>
              <a:pPr>
                <a:defRPr/>
              </a:pPr>
              <a:t>‹#›</a:t>
            </a:fld>
            <a:endParaRPr lang="en-US" dirty="0"/>
          </a:p>
        </p:txBody>
      </p:sp>
    </p:spTree>
    <p:extLst>
      <p:ext uri="{BB962C8B-B14F-4D97-AF65-F5344CB8AC3E}">
        <p14:creationId xmlns:p14="http://schemas.microsoft.com/office/powerpoint/2010/main" val="6710794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Welcome and thank you for joining us for today’s webinar Modernizing</a:t>
            </a:r>
            <a:r>
              <a:rPr lang="en-US" sz="1200" baseline="0" dirty="0" smtClean="0">
                <a:latin typeface="Calibri" pitchFamily="34" charset="0"/>
              </a:rPr>
              <a:t> Your Program to Attract and Retain Today’s Volunteer</a:t>
            </a:r>
            <a:r>
              <a:rPr lang="en-US" sz="1200" dirty="0" smtClean="0">
                <a:latin typeface="Calibri" pitchFamily="34" charset="0"/>
              </a:rPr>
              <a:t>.</a:t>
            </a:r>
          </a:p>
          <a:p>
            <a:endParaRPr lang="en-US" sz="1200" dirty="0" smtClean="0">
              <a:latin typeface="Calibri" pitchFamily="34" charset="0"/>
            </a:endParaRPr>
          </a:p>
          <a:p>
            <a:r>
              <a:rPr lang="en-US" sz="1200" dirty="0" smtClean="0">
                <a:latin typeface="Calibri" pitchFamily="34" charset="0"/>
              </a:rPr>
              <a:t>This is Amity Overall-Laib, Manager, LTCO Program and Policy with the National LTCO Resource Center. We are</a:t>
            </a:r>
            <a:r>
              <a:rPr lang="en-US" sz="1200" baseline="0" dirty="0" smtClean="0">
                <a:latin typeface="Calibri" pitchFamily="34" charset="0"/>
              </a:rPr>
              <a:t> going to cover a lot of information today, so I would like to review a few housekeeping tips and then get started. </a:t>
            </a:r>
          </a:p>
          <a:p>
            <a:endParaRPr lang="en-US" sz="1200" baseline="0" dirty="0" smtClean="0">
              <a:latin typeface="Calibri" pitchFamily="34" charset="0"/>
            </a:endParaRPr>
          </a:p>
          <a:p>
            <a:r>
              <a:rPr lang="en-US" sz="1200" dirty="0" smtClean="0">
                <a:latin typeface="Calibri" pitchFamily="34" charset="0"/>
              </a:rPr>
              <a:t>During the webinar all lines are muted. If you have a question, please post your question using the chat feature on the left-side of your screen. We will keep track of incoming questions and do our best to respond after</a:t>
            </a:r>
            <a:r>
              <a:rPr lang="en-US" sz="1200" baseline="0" dirty="0" smtClean="0">
                <a:latin typeface="Calibri" pitchFamily="34" charset="0"/>
              </a:rPr>
              <a:t> the presentations</a:t>
            </a:r>
            <a:r>
              <a:rPr lang="en-US" sz="1200" dirty="0" smtClean="0">
                <a:latin typeface="Calibri" pitchFamily="34" charset="0"/>
              </a:rPr>
              <a:t>. When it is time for open discussion</a:t>
            </a:r>
            <a:r>
              <a:rPr lang="en-US" sz="1200" baseline="0" dirty="0" smtClean="0">
                <a:latin typeface="Calibri" pitchFamily="34" charset="0"/>
              </a:rPr>
              <a:t> we will ask you to raise your hand, and tell you how to </a:t>
            </a:r>
            <a:r>
              <a:rPr lang="en-US" sz="1200" baseline="0" dirty="0" err="1" smtClean="0">
                <a:latin typeface="Calibri" pitchFamily="34" charset="0"/>
              </a:rPr>
              <a:t>unmute</a:t>
            </a:r>
            <a:r>
              <a:rPr lang="en-US" sz="1200" baseline="0" dirty="0" smtClean="0">
                <a:latin typeface="Calibri" pitchFamily="34" charset="0"/>
              </a:rPr>
              <a:t> your line before speaking. </a:t>
            </a:r>
          </a:p>
          <a:p>
            <a:endParaRPr lang="en-US" sz="1200" baseline="0" dirty="0" smtClean="0">
              <a:latin typeface="Calibri" pitchFamily="34" charset="0"/>
            </a:endParaRPr>
          </a:p>
          <a:p>
            <a:r>
              <a:rPr lang="en-US" sz="1200" baseline="0" dirty="0" smtClean="0">
                <a:latin typeface="Calibri" pitchFamily="34" charset="0"/>
              </a:rPr>
              <a:t>Also, as you may have heard a moment ago, this webinar is being recorded and will be available on our website with the resources mentioned during this training in the near future. </a:t>
            </a:r>
            <a:endParaRPr lang="en-US" sz="1200" dirty="0" smtClean="0">
              <a:latin typeface="Calibri" pitchFamily="34" charset="0"/>
            </a:endParaRPr>
          </a:p>
          <a:p>
            <a:endParaRPr lang="en-US" sz="1200" dirty="0" smtClean="0">
              <a:latin typeface="Calibri" pitchFamily="34" charset="0"/>
            </a:endParaRPr>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7" charset="-128"/>
                <a:cs typeface="ＭＳ Ｐゴシック" pitchFamily="127" charset="-128"/>
              </a:rPr>
              <a:t>This</a:t>
            </a:r>
            <a:r>
              <a:rPr lang="en-US" sz="1200" kern="1200" baseline="0" dirty="0" smtClean="0">
                <a:solidFill>
                  <a:schemeClr val="tx1"/>
                </a:solidFill>
                <a:latin typeface="+mn-lt"/>
                <a:ea typeface="ＭＳ Ｐゴシック" pitchFamily="127" charset="-128"/>
                <a:cs typeface="ＭＳ Ｐゴシック" pitchFamily="127" charset="-128"/>
              </a:rPr>
              <a:t> slide goes into a greater detail of the general characteristics of generational cohorts. </a:t>
            </a:r>
          </a:p>
          <a:p>
            <a:endParaRPr lang="en-US" sz="1200" kern="1200" baseline="0" dirty="0" smtClean="0">
              <a:solidFill>
                <a:schemeClr val="tx1"/>
              </a:solidFill>
              <a:latin typeface="+mn-lt"/>
              <a:ea typeface="ＭＳ Ｐゴシック" pitchFamily="127" charset="-128"/>
              <a:cs typeface="ＭＳ Ｐゴシック" pitchFamily="127" charset="-128"/>
            </a:endParaRPr>
          </a:p>
          <a:p>
            <a:r>
              <a:rPr lang="en-US" sz="1200" kern="1200" dirty="0" smtClean="0">
                <a:solidFill>
                  <a:schemeClr val="tx1"/>
                </a:solidFill>
                <a:latin typeface="+mn-lt"/>
                <a:ea typeface="ＭＳ Ｐゴシック" pitchFamily="127" charset="-128"/>
                <a:cs typeface="ＭＳ Ｐゴシック" pitchFamily="127" charset="-128"/>
              </a:rPr>
              <a:t>Silent Generation  (Traditionalists)</a:t>
            </a:r>
            <a:r>
              <a:rPr lang="en-US" sz="1200" kern="1200" baseline="0" dirty="0" smtClean="0">
                <a:solidFill>
                  <a:schemeClr val="tx1"/>
                </a:solidFill>
                <a:latin typeface="+mn-lt"/>
                <a:ea typeface="ＭＳ Ｐゴシック" pitchFamily="127" charset="-128"/>
                <a:cs typeface="ＭＳ Ｐゴシック" pitchFamily="127" charset="-128"/>
              </a:rPr>
              <a:t> </a:t>
            </a:r>
            <a:r>
              <a:rPr lang="en-US" sz="1200" kern="1200" dirty="0" smtClean="0">
                <a:solidFill>
                  <a:schemeClr val="tx1"/>
                </a:solidFill>
                <a:latin typeface="+mn-lt"/>
                <a:ea typeface="ＭＳ Ｐゴシック" pitchFamily="127" charset="-128"/>
                <a:cs typeface="ＭＳ Ｐゴシック" pitchFamily="127" charset="-128"/>
              </a:rPr>
              <a:t>1922-1945 (68-91 years old)</a:t>
            </a:r>
          </a:p>
          <a:p>
            <a:r>
              <a:rPr lang="en-US" sz="1200" kern="1200" dirty="0" smtClean="0">
                <a:solidFill>
                  <a:schemeClr val="tx1"/>
                </a:solidFill>
                <a:latin typeface="+mn-lt"/>
                <a:ea typeface="ＭＳ Ｐゴシック" pitchFamily="127" charset="-128"/>
                <a:cs typeface="ＭＳ Ｐゴシック" pitchFamily="127" charset="-128"/>
              </a:rPr>
              <a:t>Baby Boomers 1946- 1964 (49-67 years old)</a:t>
            </a:r>
          </a:p>
          <a:p>
            <a:r>
              <a:rPr lang="en-US" sz="1200" kern="1200" dirty="0" smtClean="0">
                <a:solidFill>
                  <a:schemeClr val="tx1"/>
                </a:solidFill>
                <a:latin typeface="+mn-lt"/>
                <a:ea typeface="ＭＳ Ｐゴシック" pitchFamily="127" charset="-128"/>
                <a:cs typeface="ＭＳ Ｐゴシック" pitchFamily="127" charset="-128"/>
              </a:rPr>
              <a:t>Generation X 1965-1980 (33-48 years old)</a:t>
            </a:r>
          </a:p>
          <a:p>
            <a:r>
              <a:rPr lang="en-US" sz="1200" kern="1200" dirty="0" smtClean="0">
                <a:solidFill>
                  <a:schemeClr val="tx1"/>
                </a:solidFill>
                <a:latin typeface="+mn-lt"/>
                <a:ea typeface="ＭＳ Ｐゴシック" pitchFamily="127" charset="-128"/>
                <a:cs typeface="ＭＳ Ｐゴシック" pitchFamily="127" charset="-128"/>
              </a:rPr>
              <a:t>Millennial Generation 1981-2000 (32 years old and younger) </a:t>
            </a:r>
          </a:p>
          <a:p>
            <a:pPr>
              <a:buFont typeface="Arial" pitchFamily="34" charset="0"/>
              <a:buNone/>
            </a:pPr>
            <a:endParaRPr lang="en-US" sz="1200" kern="1200" dirty="0" smtClean="0">
              <a:solidFill>
                <a:schemeClr val="tx1"/>
              </a:solidFill>
              <a:latin typeface="+mn-lt"/>
              <a:ea typeface="ＭＳ Ｐゴシック" pitchFamily="127" charset="-128"/>
              <a:cs typeface="ＭＳ Ｐゴシック" pitchFamily="127" charset="-128"/>
            </a:endParaRPr>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Have you noticed differences among your volunteers depending on their generational cohort?</a:t>
            </a:r>
          </a:p>
          <a:p>
            <a:pPr marL="228600" indent="-228600">
              <a:buNone/>
            </a:pPr>
            <a:endParaRPr lang="en-US" baseline="0" dirty="0" smtClean="0"/>
          </a:p>
          <a:p>
            <a:pPr marL="228600" indent="-228600">
              <a:buNone/>
            </a:pPr>
            <a:r>
              <a:rPr lang="en-US" baseline="0" dirty="0" smtClean="0"/>
              <a:t>Yes</a:t>
            </a:r>
          </a:p>
          <a:p>
            <a:pPr marL="228600" indent="-228600">
              <a:buNone/>
            </a:pPr>
            <a:r>
              <a:rPr lang="en-US" baseline="0" dirty="0" smtClean="0"/>
              <a:t>No</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recognize</a:t>
            </a:r>
            <a:r>
              <a:rPr lang="en-US" baseline="0" dirty="0" smtClean="0"/>
              <a:t> it can be challenging to meet the needs of such a diverse group of individuals, but h</a:t>
            </a:r>
            <a:r>
              <a:rPr lang="en-US" dirty="0" smtClean="0"/>
              <a:t>ere are some quick</a:t>
            </a:r>
            <a:r>
              <a:rPr lang="en-US" baseline="0" dirty="0" smtClean="0"/>
              <a:t> tips for working with volunteers based on their broad generational characteristics. These tips could also help you communicate and work with coworkers, residents, family members and facility staff. </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we’ve defined what we mean by “modernizing” your program and given a brief overview of LTCOP volunteer statistics and what today’s volunteers want, I would like to touch on program assessment before moving forward to recruiting, training and communicating with today’s volunteer. </a:t>
            </a:r>
          </a:p>
          <a:p>
            <a:endParaRPr lang="en-US" baseline="0" dirty="0" smtClean="0"/>
          </a:p>
          <a:p>
            <a:r>
              <a:rPr lang="en-US" baseline="0" dirty="0" smtClean="0"/>
              <a:t>Before revamping your volunteer management program, it is important to understand the baseline of your program so you can build on that foundation. The NORC Self-Evaluation and Continuous Quality Improvement Tool is a tool specifically designed for self-assessment of LTCO programs. The tool has an entire section devoted to volunteer management and addresses the following areas: </a:t>
            </a:r>
          </a:p>
          <a:p>
            <a:endParaRPr lang="en-US" baseline="0" dirty="0" smtClean="0"/>
          </a:p>
          <a:p>
            <a:r>
              <a:rPr lang="en-US" baseline="0" dirty="0" smtClean="0"/>
              <a:t>There are separate versions for state and local programs, instructional briefs, mini-tools and a webinar recording explaining how to use the tools and sharing LTCO experience with the tools. </a:t>
            </a:r>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a:t>
            </a:r>
            <a:r>
              <a:rPr lang="en-US" baseline="0" dirty="0" smtClean="0"/>
              <a:t> to touch on crafting recruitment messages that are volunteer-centered instead of organization-centered that may appeal more to today’s volunteer. Similar to changing language and practices to become resident-centered instead of facility-centered, LTCOPs can change the recruitment and training process to be more volunteer focused. </a:t>
            </a:r>
          </a:p>
          <a:p>
            <a:endParaRPr lang="en-US" baseline="0" dirty="0" smtClean="0"/>
          </a:p>
          <a:p>
            <a:r>
              <a:rPr lang="en-US" baseline="0" dirty="0" smtClean="0"/>
              <a:t>For example…</a:t>
            </a:r>
          </a:p>
          <a:p>
            <a:endParaRPr lang="en-US" baseline="0" dirty="0" smtClean="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recruitment messages in the previous slide,</a:t>
            </a:r>
            <a:r>
              <a:rPr lang="en-US" baseline="0" dirty="0" smtClean="0"/>
              <a:t> here are some quick tips about the Interviewing and Screening process. </a:t>
            </a:r>
          </a:p>
          <a:p>
            <a:endParaRPr lang="en-US" baseline="0" dirty="0" smtClean="0"/>
          </a:p>
          <a:p>
            <a:r>
              <a:rPr lang="en-US" dirty="0" smtClean="0"/>
              <a:t>Learn what motivates and interests them as that will help you keep them engaged on an</a:t>
            </a:r>
            <a:r>
              <a:rPr lang="en-US" baseline="0" dirty="0" smtClean="0"/>
              <a:t> ongoing basis. That includes finding out what is meaningful to them in regards to recognition for their work as that will help you show your appreciation in ways that mean a lot to them and help with your retention (e.g. some volunteers like public recognition- a press release about their service in their local paper).</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general, d</a:t>
            </a:r>
            <a:r>
              <a:rPr lang="en-US" dirty="0" smtClean="0"/>
              <a:t>eveloping on online presence</a:t>
            </a:r>
            <a:r>
              <a:rPr lang="en-US" baseline="0" dirty="0" smtClean="0"/>
              <a:t> is important for all organizations and agencies, but b</a:t>
            </a:r>
            <a:r>
              <a:rPr lang="en-US" dirty="0" smtClean="0"/>
              <a:t>efore</a:t>
            </a:r>
            <a:r>
              <a:rPr lang="en-US" baseline="0" dirty="0" smtClean="0"/>
              <a:t> dedicating a significant amount of time to outreach and recruiting efforts using social media, you may want to consider the audience you are trying to reach and develop a plan that includes: what are you going to use it for (recruiting, outreach, communication with current volunteers, residents and families) what you are going to say, how much time you will devote to social media, who you are targeting, how will you measure impact. </a:t>
            </a:r>
          </a:p>
          <a:p>
            <a:endParaRPr lang="en-US" baseline="0" dirty="0" smtClean="0"/>
          </a:p>
          <a:p>
            <a:r>
              <a:rPr lang="en-US" baseline="0" dirty="0" smtClean="0"/>
              <a:t>A recent Pew Research Center report provided statistics of who uses social media stating the following: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Do you have different roles for your volunteers other than routine visits and complaint investigation? (select all that apply)</a:t>
            </a:r>
          </a:p>
          <a:p>
            <a:pPr marL="228600" indent="-228600">
              <a:buNone/>
            </a:pPr>
            <a:endParaRPr lang="en-US" baseline="0" dirty="0" smtClean="0"/>
          </a:p>
          <a:p>
            <a:pPr marL="228600" indent="-228600">
              <a:buNone/>
            </a:pPr>
            <a:r>
              <a:rPr lang="en-US" baseline="0" dirty="0" smtClean="0"/>
              <a:t>Administrative</a:t>
            </a:r>
          </a:p>
          <a:p>
            <a:pPr marL="228600" indent="-228600">
              <a:buNone/>
            </a:pPr>
            <a:r>
              <a:rPr lang="en-US" baseline="0" dirty="0" smtClean="0"/>
              <a:t>Marketing/Outreach</a:t>
            </a:r>
          </a:p>
          <a:p>
            <a:pPr marL="228600" indent="-228600">
              <a:buNone/>
            </a:pPr>
            <a:r>
              <a:rPr lang="en-US" baseline="0" dirty="0" smtClean="0"/>
              <a:t>Training</a:t>
            </a:r>
          </a:p>
          <a:p>
            <a:pPr marL="228600" indent="-228600">
              <a:buNone/>
            </a:pPr>
            <a:r>
              <a:rPr lang="en-US" baseline="0" dirty="0" smtClean="0"/>
              <a:t>Other</a:t>
            </a:r>
          </a:p>
          <a:p>
            <a:pPr marL="228600" indent="-228600">
              <a:buNone/>
            </a:pPr>
            <a:r>
              <a:rPr lang="en-US" baseline="0" dirty="0" smtClean="0"/>
              <a:t>No</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Reshaping the how</a:t>
            </a:r>
            <a:r>
              <a:rPr lang="en-US" baseline="0" dirty="0" smtClean="0"/>
              <a:t> a CVO volunteers and what they do can both expand your program’s reach and enhance the volunteer’s experience allowing your program to recruit and retain a more diverse group of volunteers with varying backgrounds, experiences, skills and time to volunteer.  As I stated earlier, the core responsibilities, requirements and role of the LTCOP is clearly defined by the OAA, but LTCOPs have flexibility in how a CVO volunteers and what they do within their role as a CVO.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Do you provide initial certification training or continuing education to your volunteer using (select all that apply):</a:t>
            </a:r>
          </a:p>
          <a:p>
            <a:pPr marL="228600" indent="-228600">
              <a:buNone/>
            </a:pPr>
            <a:endParaRPr lang="en-US" baseline="0" dirty="0" smtClean="0"/>
          </a:p>
          <a:p>
            <a:pPr marL="228600" indent="-228600">
              <a:buNone/>
            </a:pPr>
            <a:r>
              <a:rPr lang="en-US" baseline="0" dirty="0" smtClean="0"/>
              <a:t>Webinars</a:t>
            </a:r>
          </a:p>
          <a:p>
            <a:pPr marL="228600" indent="-228600">
              <a:buNone/>
            </a:pPr>
            <a:r>
              <a:rPr lang="en-US" baseline="0" dirty="0" smtClean="0"/>
              <a:t>Conference Calls</a:t>
            </a:r>
          </a:p>
          <a:p>
            <a:pPr marL="228600" indent="-228600">
              <a:buNone/>
            </a:pPr>
            <a:r>
              <a:rPr lang="en-US" baseline="0" dirty="0" smtClean="0"/>
              <a:t>Online Training</a:t>
            </a:r>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dirty="0" smtClean="0">
                <a:latin typeface="Calibri" pitchFamily="34" charset="0"/>
              </a:rPr>
              <a:t>The goal of this</a:t>
            </a:r>
            <a:r>
              <a:rPr lang="en-US" sz="1200" baseline="0" dirty="0" smtClean="0">
                <a:latin typeface="Calibri" pitchFamily="34" charset="0"/>
              </a:rPr>
              <a:t> webinar is to provide you with an overview of today’s volunteer workforce, tips for modernizing your program and hear from your peers. </a:t>
            </a:r>
          </a:p>
          <a:p>
            <a:endParaRPr lang="en-US" sz="1200" baseline="0" dirty="0" smtClean="0">
              <a:latin typeface="Calibri" pitchFamily="34" charset="0"/>
            </a:endParaRPr>
          </a:p>
          <a:p>
            <a:r>
              <a:rPr lang="en-US" sz="1200" baseline="0" dirty="0" smtClean="0">
                <a:latin typeface="Calibri" pitchFamily="34" charset="0"/>
              </a:rPr>
              <a:t>We have presenters from a variety of program structures and we believe the information presented today is relevant regardless of program structure and can be adapted to fit your program needs. </a:t>
            </a:r>
          </a:p>
          <a:p>
            <a:endParaRPr lang="en-US" sz="1200" b="0" baseline="0" dirty="0" smtClean="0">
              <a:solidFill>
                <a:srgbClr val="FF0000"/>
              </a:solidFill>
              <a:latin typeface="Calibri" pitchFamily="34" charset="0"/>
            </a:endParaRPr>
          </a:p>
          <a:p>
            <a:pPr lvl="0"/>
            <a:r>
              <a:rPr lang="en-US" sz="1200" b="0" baseline="0" dirty="0" smtClean="0">
                <a:solidFill>
                  <a:srgbClr val="FF0000"/>
                </a:solidFill>
                <a:latin typeface="Calibri" pitchFamily="34" charset="0"/>
              </a:rPr>
              <a:t>Today we will hear from Alia Murphy, Associate LTCO Program &amp; Policy; </a:t>
            </a:r>
            <a:r>
              <a:rPr lang="en-US" sz="1200" kern="1200" dirty="0" smtClean="0">
                <a:solidFill>
                  <a:schemeClr val="tx1"/>
                </a:solidFill>
                <a:latin typeface="Calibri" pitchFamily="34" charset="0"/>
                <a:ea typeface="ＭＳ Ｐゴシック" pitchFamily="127" charset="-128"/>
                <a:cs typeface="ＭＳ Ｐゴシック" pitchFamily="127" charset="-128"/>
              </a:rPr>
              <a:t>Laurie </a:t>
            </a:r>
            <a:r>
              <a:rPr lang="en-US" sz="1200" kern="1200" dirty="0" err="1" smtClean="0">
                <a:solidFill>
                  <a:schemeClr val="tx1"/>
                </a:solidFill>
                <a:latin typeface="Calibri" pitchFamily="34" charset="0"/>
                <a:ea typeface="ＭＳ Ｐゴシック" pitchFamily="127" charset="-128"/>
                <a:cs typeface="ＭＳ Ｐゴシック" pitchFamily="127" charset="-128"/>
              </a:rPr>
              <a:t>Facciarossa</a:t>
            </a:r>
            <a:r>
              <a:rPr lang="en-US" sz="1200" kern="1200" dirty="0" smtClean="0">
                <a:solidFill>
                  <a:schemeClr val="tx1"/>
                </a:solidFill>
                <a:latin typeface="Calibri" pitchFamily="34" charset="0"/>
                <a:ea typeface="ＭＳ Ｐゴシック" pitchFamily="127" charset="-128"/>
                <a:cs typeface="ＭＳ Ｐゴシック" pitchFamily="127" charset="-128"/>
              </a:rPr>
              <a:t> Brewer, Chief of Staff, NJ SLTCOP;</a:t>
            </a:r>
            <a:r>
              <a:rPr lang="en-US" sz="1200" kern="1200" baseline="0" dirty="0" smtClean="0">
                <a:solidFill>
                  <a:schemeClr val="tx1"/>
                </a:solidFill>
                <a:latin typeface="Calibri" pitchFamily="34" charset="0"/>
                <a:ea typeface="ＭＳ Ｐゴシック" pitchFamily="127" charset="-128"/>
                <a:cs typeface="ＭＳ Ｐゴシック" pitchFamily="127" charset="-128"/>
              </a:rPr>
              <a:t> </a:t>
            </a:r>
            <a:r>
              <a:rPr lang="en-US" sz="1200" kern="1200" dirty="0" smtClean="0">
                <a:solidFill>
                  <a:schemeClr val="tx1"/>
                </a:solidFill>
                <a:latin typeface="Calibri" pitchFamily="34" charset="0"/>
                <a:ea typeface="ＭＳ Ｐゴシック" pitchFamily="127" charset="-128"/>
                <a:cs typeface="ＭＳ Ｐゴシック" pitchFamily="127" charset="-128"/>
              </a:rPr>
              <a:t>Greg Shelley, Volunteer Coordinator/Staff Ombudsman, Harris County LTCOP, TX</a:t>
            </a:r>
            <a:r>
              <a:rPr lang="en-US" sz="1200" kern="1200" baseline="0" dirty="0" smtClean="0">
                <a:solidFill>
                  <a:schemeClr val="tx1"/>
                </a:solidFill>
                <a:latin typeface="Calibri" pitchFamily="34" charset="0"/>
                <a:ea typeface="ＭＳ Ｐゴシック" pitchFamily="127" charset="-128"/>
                <a:cs typeface="ＭＳ Ｐゴシック" pitchFamily="127" charset="-128"/>
              </a:rPr>
              <a:t> and </a:t>
            </a:r>
            <a:r>
              <a:rPr lang="en-US" sz="1200" kern="1200" dirty="0" smtClean="0">
                <a:solidFill>
                  <a:schemeClr val="tx1"/>
                </a:solidFill>
                <a:latin typeface="Calibri" pitchFamily="34" charset="0"/>
                <a:ea typeface="ＭＳ Ｐゴシック" pitchFamily="127" charset="-128"/>
                <a:cs typeface="ＭＳ Ｐゴシック" pitchFamily="127" charset="-128"/>
              </a:rPr>
              <a:t>Gretchen Jordan, Coordinator of Volunteers, OR SLTCOP.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smtClean="0">
              <a:solidFill>
                <a:srgbClr val="FF0000"/>
              </a:solidFill>
              <a:latin typeface="Calibri" pitchFamily="34" charset="0"/>
            </a:endParaRPr>
          </a:p>
          <a:p>
            <a:endParaRPr lang="en-US" sz="1200" dirty="0" smtClean="0">
              <a:latin typeface="Calibri" pitchFamily="34" charset="0"/>
            </a:endParaRPr>
          </a:p>
          <a:p>
            <a:endParaRPr lang="en-US" sz="1200" dirty="0" smtClean="0">
              <a:latin typeface="Calibri" pitchFamily="34" charset="0"/>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00D992-28D4-47DE-9935-1EBA1B56B85E}" type="slidenum">
              <a:rPr lang="en-US">
                <a:latin typeface="Arial" pitchFamily="127" charset="0"/>
                <a:ea typeface="ＭＳ Ｐゴシック" pitchFamily="127" charset="-128"/>
                <a:cs typeface="ＭＳ Ｐゴシック" pitchFamily="127" charset="-128"/>
              </a:rPr>
              <a:pPr/>
              <a:t>2</a:t>
            </a:fld>
            <a:endParaRPr lang="en-US">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new online curriculum is based on the existing NORC</a:t>
            </a:r>
            <a:r>
              <a:rPr lang="en-US" baseline="0" dirty="0" smtClean="0"/>
              <a:t> curriculum, Equipping Long-Term Care Ombudsmen for Effective Advocacy: A Basic Curriculum.</a:t>
            </a:r>
          </a:p>
          <a:p>
            <a:endParaRPr lang="en-US" baseline="0" dirty="0" smtClean="0"/>
          </a:p>
          <a:p>
            <a:r>
              <a:rPr lang="en-US" baseline="0" dirty="0" smtClean="0"/>
              <a:t>All of the content and the basic format and layout in the online training is lifted directly from the NORC curriculum – we have just supplemented it a bit with some training videos, graphics and review quizzes. </a:t>
            </a:r>
          </a:p>
          <a:p>
            <a:endParaRPr lang="en-US" baseline="0" dirty="0" smtClean="0"/>
          </a:p>
          <a:p>
            <a:r>
              <a:rPr lang="en-US" baseline="0" dirty="0" smtClean="0"/>
              <a:t>The online training allows potential volunteers to work through the modules at their own pace and introduces them to the Ombudsman Program and basic Ombudsmen thinking and problem solving before they get to the classroom – so once they are in any in-person training, they can come prepared with any questions.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first link to view all of the modules together.</a:t>
            </a:r>
          </a:p>
          <a:p>
            <a:endParaRPr lang="en-US" dirty="0" smtClean="0"/>
          </a:p>
          <a:p>
            <a:r>
              <a:rPr lang="en-US" dirty="0" smtClean="0"/>
              <a:t>Click</a:t>
            </a:r>
            <a:r>
              <a:rPr lang="en-US" baseline="0" dirty="0" smtClean="0"/>
              <a:t> on each individual module.</a:t>
            </a:r>
          </a:p>
          <a:p>
            <a:endParaRPr lang="en-US" baseline="0" dirty="0" smtClean="0"/>
          </a:p>
          <a:p>
            <a:r>
              <a:rPr lang="en-US" baseline="0" dirty="0" smtClean="0"/>
              <a:t>Be sure to view the technical tips so that all of the components of the online training work correctly.</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page for the online training</a:t>
            </a:r>
          </a:p>
          <a:p>
            <a:endParaRPr lang="en-US" dirty="0" smtClean="0"/>
          </a:p>
          <a:p>
            <a:pPr>
              <a:buFont typeface="Arial" pitchFamily="34" charset="0"/>
              <a:buChar char="•"/>
            </a:pPr>
            <a:r>
              <a:rPr lang="en-US" dirty="0" smtClean="0"/>
              <a:t>Navigation</a:t>
            </a:r>
            <a:r>
              <a:rPr lang="en-US" baseline="0" dirty="0" smtClean="0"/>
              <a:t> menu along the side</a:t>
            </a:r>
          </a:p>
          <a:p>
            <a:pPr>
              <a:buFont typeface="Arial" pitchFamily="34" charset="0"/>
              <a:buChar char="•"/>
            </a:pPr>
            <a:r>
              <a:rPr lang="en-US" baseline="0" dirty="0" smtClean="0"/>
              <a:t>Technical tips</a:t>
            </a:r>
          </a:p>
          <a:p>
            <a:pPr>
              <a:buFont typeface="Arial" pitchFamily="34" charset="0"/>
              <a:buChar char="•"/>
            </a:pPr>
            <a:r>
              <a:rPr lang="en-US" baseline="0" dirty="0" smtClean="0"/>
              <a:t>Link to contact State Ombudsman office for more information.</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Overview</a:t>
            </a:r>
          </a:p>
          <a:p>
            <a:pPr>
              <a:buFont typeface="Arial" pitchFamily="34" charset="0"/>
              <a:buChar char="•"/>
            </a:pPr>
            <a:endParaRPr lang="en-US" dirty="0" smtClean="0"/>
          </a:p>
          <a:p>
            <a:pPr>
              <a:buFont typeface="Arial" pitchFamily="34" charset="0"/>
              <a:buChar char="•"/>
            </a:pPr>
            <a:r>
              <a:rPr lang="en-US" dirty="0" smtClean="0"/>
              <a:t>Learning objectives</a:t>
            </a:r>
          </a:p>
          <a:p>
            <a:pPr>
              <a:buFont typeface="Arial" pitchFamily="34" charset="0"/>
              <a:buChar char="•"/>
            </a:pPr>
            <a:endParaRPr lang="en-US" dirty="0" smtClean="0"/>
          </a:p>
          <a:p>
            <a:pPr>
              <a:buFont typeface="Arial" pitchFamily="34" charset="0"/>
              <a:buChar char="•"/>
            </a:pPr>
            <a:r>
              <a:rPr lang="en-US" dirty="0" smtClean="0"/>
              <a:t>Duration</a:t>
            </a:r>
          </a:p>
          <a:p>
            <a:pPr>
              <a:buFont typeface="Arial" pitchFamily="34" charset="0"/>
              <a:buChar char="•"/>
            </a:pPr>
            <a:endParaRPr lang="en-US" dirty="0" smtClean="0"/>
          </a:p>
          <a:p>
            <a:pPr>
              <a:buFont typeface="Arial" pitchFamily="34" charset="0"/>
              <a:buChar char="•"/>
            </a:pPr>
            <a:r>
              <a:rPr lang="en-US" dirty="0" smtClean="0"/>
              <a:t>Click</a:t>
            </a:r>
            <a:r>
              <a:rPr lang="en-US" baseline="0" dirty="0" smtClean="0"/>
              <a:t> through the each section using the table of contents</a:t>
            </a:r>
          </a:p>
          <a:p>
            <a:pPr>
              <a:buFont typeface="Arial" pitchFamily="34" charset="0"/>
              <a:buChar char="•"/>
            </a:pPr>
            <a:endParaRPr lang="en-US" baseline="0" dirty="0" smtClean="0"/>
          </a:p>
          <a:p>
            <a:pPr>
              <a:buFont typeface="Arial" pitchFamily="34" charset="0"/>
              <a:buChar char="•"/>
            </a:pPr>
            <a:r>
              <a:rPr lang="en-US" baseline="0" dirty="0" smtClean="0"/>
              <a:t>Guide to acronyms along the side.</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is presented in a variety of formats throughout the modules:</a:t>
            </a:r>
          </a:p>
          <a:p>
            <a:pPr lvl="1">
              <a:buFont typeface="Arial" pitchFamily="34" charset="0"/>
              <a:buChar char="•"/>
            </a:pPr>
            <a:r>
              <a:rPr lang="en-US" dirty="0" err="1" smtClean="0"/>
              <a:t>Pdf</a:t>
            </a:r>
            <a:endParaRPr lang="en-US" dirty="0" smtClean="0"/>
          </a:p>
          <a:p>
            <a:pPr lvl="1">
              <a:buFont typeface="Arial" pitchFamily="34" charset="0"/>
              <a:buChar char="•"/>
            </a:pPr>
            <a:r>
              <a:rPr lang="en-US" dirty="0" smtClean="0"/>
              <a:t>Interactive</a:t>
            </a:r>
            <a:r>
              <a:rPr lang="en-US" baseline="0" dirty="0" smtClean="0"/>
              <a:t> pictures</a:t>
            </a:r>
          </a:p>
          <a:p>
            <a:pPr lvl="1">
              <a:buFont typeface="Arial" pitchFamily="34" charset="0"/>
              <a:buChar char="•"/>
            </a:pPr>
            <a:r>
              <a:rPr lang="en-US" baseline="0" dirty="0" smtClean="0"/>
              <a:t>Video</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 of each module is a review quiz.</a:t>
            </a:r>
            <a:r>
              <a:rPr lang="en-US" baseline="0" dirty="0" smtClean="0"/>
              <a:t>  </a:t>
            </a:r>
          </a:p>
          <a:p>
            <a:endParaRPr lang="en-US" baseline="0" dirty="0" smtClean="0"/>
          </a:p>
          <a:p>
            <a:r>
              <a:rPr lang="en-US" baseline="0" dirty="0" smtClean="0"/>
              <a:t>Click on your state and you will be redirected to a brief review quiz on the material covered in the module.</a:t>
            </a:r>
          </a:p>
          <a:p>
            <a:endParaRPr lang="en-US" baseline="0" dirty="0" smtClean="0"/>
          </a:p>
          <a:p>
            <a:r>
              <a:rPr lang="en-US" baseline="0" dirty="0" smtClean="0"/>
              <a:t>The quiz opens in a new tab so that you can refer back to the material as you make your way through.</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instructed to put in your first</a:t>
            </a:r>
            <a:r>
              <a:rPr lang="en-US" baseline="0" dirty="0" smtClean="0"/>
              <a:t> and last name, and then you can start making your way through.</a:t>
            </a:r>
          </a:p>
          <a:p>
            <a:endParaRPr lang="en-US" baseline="0" dirty="0" smtClean="0"/>
          </a:p>
          <a:p>
            <a:r>
              <a:rPr lang="en-US" baseline="0" dirty="0" smtClean="0"/>
              <a:t>Questions are either true false or multiple choice.</a:t>
            </a:r>
          </a:p>
          <a:p>
            <a:endParaRPr lang="en-US" baseline="0" dirty="0" smtClean="0"/>
          </a:p>
          <a:p>
            <a:r>
              <a:rPr lang="en-US" baseline="0" dirty="0" smtClean="0"/>
              <a:t>Once you submit your answers, you can view an answer key so you can see how you did.</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Before jumping into the agenda, we would like to know if your CVO investigate complaints as we will discuss national LTCO data in the next two slides. </a:t>
            </a:r>
            <a:endParaRPr lang="en-US" dirty="0" smtClean="0"/>
          </a:p>
          <a:p>
            <a:pPr marL="228600" indent="-228600">
              <a:buNone/>
            </a:pPr>
            <a:endParaRPr lang="en-US" baseline="0" dirty="0" smtClean="0"/>
          </a:p>
          <a:p>
            <a:pPr marL="228600" indent="-228600">
              <a:buNone/>
            </a:pPr>
            <a:r>
              <a:rPr lang="en-US" baseline="0" dirty="0" smtClean="0"/>
              <a:t>Do your certified volunteer ombudsmen investigate complaints?</a:t>
            </a:r>
          </a:p>
          <a:p>
            <a:pPr marL="228600" indent="-228600">
              <a:buNone/>
            </a:pPr>
            <a:endParaRPr lang="en-US" baseline="0" dirty="0" smtClean="0"/>
          </a:p>
          <a:p>
            <a:pPr marL="228600" indent="-228600">
              <a:buNone/>
            </a:pPr>
            <a:r>
              <a:rPr lang="en-US" baseline="0" dirty="0" smtClean="0"/>
              <a:t>Yes</a:t>
            </a:r>
          </a:p>
          <a:p>
            <a:pPr marL="228600" indent="-228600">
              <a:buNone/>
            </a:pPr>
            <a:r>
              <a:rPr lang="en-US" baseline="0" dirty="0" smtClean="0"/>
              <a:t>No</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1225">
              <a:defRPr/>
            </a:pPr>
            <a:fld id="{73D44B19-71C5-4DC3-8336-73472221D63C}" type="slidenum">
              <a:rPr lang="en-US" smtClean="0">
                <a:solidFill>
                  <a:prstClr val="black"/>
                </a:solidFill>
              </a:rPr>
              <a:pPr defTabSz="911225">
                <a:defRPr/>
              </a:pPr>
              <a:t>38</a:t>
            </a:fld>
            <a:endParaRPr lang="en-US"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Thanks</a:t>
            </a:r>
            <a:r>
              <a:rPr lang="en-US" baseline="0" dirty="0" smtClean="0"/>
              <a:t> again to Laurie, Greg and Gretchen for sharing their volunteer management experiences and to Alia for reviewing the new NORC online training modules. After the webinar ends a link will direct you to a brief </a:t>
            </a:r>
            <a:r>
              <a:rPr lang="en-US" baseline="0" dirty="0" err="1" smtClean="0"/>
              <a:t>SurveyMonkey</a:t>
            </a:r>
            <a:r>
              <a:rPr lang="en-US" baseline="0" dirty="0" smtClean="0"/>
              <a:t> evaluation, please let us know what you think about today’s training as it is important for us to hear from you in order to develop future training opportunities. </a:t>
            </a:r>
          </a:p>
          <a:p>
            <a:endParaRPr lang="en-US" baseline="0" dirty="0" smtClean="0"/>
          </a:p>
          <a:p>
            <a:r>
              <a:rPr lang="en-US" baseline="0" dirty="0" smtClean="0"/>
              <a:t>Again, thank you for joining us today and for the important work you do as Ombudsmen and have a great day.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latin typeface="Calibri" pitchFamily="34" charset="0"/>
              </a:rPr>
              <a:t>According to the National Ombudsman Reporting System or NORS data, in the last four years the number of certified volunteer ombudsmen (CVO) has hovered between 8,500 and a little over 9,000; the number of other volunteers ranged between 2,000 and 3,400 and the number of paid staff ranged between 1,100 and just under 1,300.  Since 2008, the highest number of paid staff was 1,293 and the highest number of both CVOs and other volunteers was in 2011 with 9,065 CVOs and 3,320 other volunteers. </a:t>
            </a:r>
          </a:p>
          <a:p>
            <a:endParaRPr lang="en-US" sz="1200" baseline="0" dirty="0" smtClean="0">
              <a:latin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latin typeface="Calibri" pitchFamily="34" charset="0"/>
              </a:rPr>
              <a:t>The NORs definition of a CVO is “</a:t>
            </a:r>
            <a:r>
              <a:rPr lang="en-US" sz="1200" kern="1200" baseline="0" dirty="0" smtClean="0">
                <a:solidFill>
                  <a:schemeClr val="tx1"/>
                </a:solidFill>
                <a:latin typeface="Calibri" pitchFamily="34" charset="0"/>
                <a:ea typeface="ＭＳ Ｐゴシック" pitchFamily="127" charset="-128"/>
                <a:cs typeface="ＭＳ Ｐゴシック" pitchFamily="127" charset="-128"/>
              </a:rPr>
              <a:t>an individual who has completed a training course prescribed by the state ombudsman and is approved by the state ombudsman to participate in the statewide ombudsman program.”</a:t>
            </a:r>
            <a:r>
              <a:rPr lang="en-US" sz="1200" baseline="0" dirty="0" smtClean="0">
                <a:latin typeface="Calibri" pitchFamily="34" charset="0"/>
              </a:rPr>
              <a:t> Therefore, “other volunteers” could include friendly visitors, volunteers that assist with administrative work in the LTCOP office and so on. </a:t>
            </a:r>
            <a:endParaRPr lang="en-US" sz="1200" dirty="0" smtClean="0">
              <a:latin typeface="Calibri" pitchFamily="34"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You’ve heard the saying that time is money. Well,</a:t>
            </a:r>
            <a:r>
              <a:rPr lang="en-US" baseline="0" dirty="0" smtClean="0"/>
              <a:t> determining an estimated value for volunteers is one way to measure the impact of volunteer service and illustrate the importance of a volunteer program. If you want additional information about determining the value and impact of volunteers, there is an article in the first issue of our Volunteer Management e-newsletter titled “What is the Value of a Volunteer Ombudsman?”</a:t>
            </a:r>
          </a:p>
          <a:p>
            <a:endParaRPr lang="en-US" baseline="0" dirty="0" smtClean="0"/>
          </a:p>
          <a:p>
            <a:r>
              <a:rPr lang="en-US" baseline="0" dirty="0" smtClean="0"/>
              <a:t>In looking at this one way to illustrate the value of CVO time, in 2011…</a:t>
            </a:r>
          </a:p>
          <a:p>
            <a:endParaRPr lang="en-US" baseline="0" dirty="0" smtClean="0"/>
          </a:p>
          <a:p>
            <a:r>
              <a:rPr lang="en-US" baseline="0" dirty="0" smtClean="0"/>
              <a:t>It is interesting to note that despite there being more volunteers in 2011 than in the last 5 years, 2011 had only the third highest number of CVO hours, falling behind years 2008 and 2009. For example, in 2008 there were nearly 300 fewer volunteers than in 2011, but those CVOs provided 84,000  more hours of service, for a total of 820,259 hours compared to 735,411 hours in 2011. We have not explored the reason for this difference, but it may be due to current volunteers not being able to contribute as much time as they have in the past. We are going to discuss the changing demographics, needs and skills of volunteers in upcoming slides.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dirty="0" smtClean="0">
                <a:latin typeface="Calibri" pitchFamily="34" charset="0"/>
                <a:cs typeface="Arial" pitchFamily="34" charset="0"/>
              </a:rPr>
              <a:t>This</a:t>
            </a:r>
            <a:r>
              <a:rPr lang="en-US" sz="1200" b="0" baseline="0" dirty="0" smtClean="0">
                <a:latin typeface="Calibri" pitchFamily="34" charset="0"/>
                <a:cs typeface="Arial" pitchFamily="34" charset="0"/>
              </a:rPr>
              <a:t> slide shows </a:t>
            </a:r>
            <a:r>
              <a:rPr lang="en-US" sz="1200" b="0" dirty="0" smtClean="0">
                <a:latin typeface="Calibri" pitchFamily="34" charset="0"/>
                <a:cs typeface="Arial" pitchFamily="34" charset="0"/>
              </a:rPr>
              <a:t>a</a:t>
            </a:r>
            <a:r>
              <a:rPr lang="en-US" sz="1200" b="0" baseline="0" dirty="0" smtClean="0">
                <a:latin typeface="Calibri" pitchFamily="34" charset="0"/>
                <a:cs typeface="Arial" pitchFamily="34" charset="0"/>
              </a:rPr>
              <a:t> few</a:t>
            </a:r>
            <a:r>
              <a:rPr lang="en-US" sz="1200" b="0" dirty="0" smtClean="0">
                <a:latin typeface="Calibri" pitchFamily="34" charset="0"/>
                <a:cs typeface="Arial" pitchFamily="34" charset="0"/>
              </a:rPr>
              <a:t> of the findings of a 2011 survey</a:t>
            </a:r>
            <a:r>
              <a:rPr lang="en-US" sz="1200" b="0" baseline="0" dirty="0" smtClean="0">
                <a:latin typeface="Calibri" pitchFamily="34" charset="0"/>
                <a:cs typeface="Arial" pitchFamily="34" charset="0"/>
              </a:rPr>
              <a:t> regarding volunteerism in the national aging network as part of the Aging Network’s Volunteer Collaborative. State-level directors for the LTCOP, SHIP (State Health Insurance Program), SMP (Senior Medicare Patrol) and ADRCs (Aging and Disability Resource Centers) were sent this questionnaire. </a:t>
            </a:r>
          </a:p>
          <a:p>
            <a:endParaRPr lang="en-US" sz="1200" b="0" baseline="0" dirty="0" smtClean="0">
              <a:latin typeface="Calibri" pitchFamily="34" charset="0"/>
              <a:cs typeface="Arial" pitchFamily="34" charset="0"/>
            </a:endParaRPr>
          </a:p>
          <a:p>
            <a:r>
              <a:rPr lang="en-US" sz="1200" b="0" baseline="0" dirty="0" smtClean="0">
                <a:latin typeface="Calibri" pitchFamily="34" charset="0"/>
                <a:cs typeface="Arial" pitchFamily="34" charset="0"/>
              </a:rPr>
              <a:t>42 statewide LTCOP representatives responded to the questionnaire. The LTCOP had the longest running volunteer program with 68% of statewide programs having a volunteer program that was 10 years or older. The LTCOP also had more baby boomers as volunteers than the other programs. </a:t>
            </a:r>
          </a:p>
          <a:p>
            <a:endParaRPr lang="en-US" sz="1200" b="0" baseline="0" dirty="0" smtClean="0">
              <a:latin typeface="Calibri" pitchFamily="34" charset="0"/>
              <a:cs typeface="Arial" pitchFamily="34" charset="0"/>
            </a:endParaRPr>
          </a:p>
          <a:p>
            <a:r>
              <a:rPr lang="en-US" sz="1200" b="0" baseline="0" dirty="0" smtClean="0">
                <a:latin typeface="Calibri" pitchFamily="34" charset="0"/>
                <a:cs typeface="Arial" pitchFamily="34" charset="0"/>
              </a:rPr>
              <a:t>The LTCOP had the fewest number of volunteer coordinators compared to the other programs. 74% of statewide and 69% of local programs did not have a volunteer coordinator. 15% of the LTCOPs responding to the questionnaire did not have a statewide volunteer program.</a:t>
            </a:r>
          </a:p>
          <a:p>
            <a:endParaRPr lang="en-US" sz="1200" b="1" baseline="0" dirty="0" smtClean="0">
              <a:latin typeface="Arial" pitchFamily="34" charset="0"/>
              <a:cs typeface="Arial" pitchFamily="34" charset="0"/>
            </a:endParaRP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US" sz="1200" b="1" baseline="0" dirty="0" smtClean="0">
              <a:latin typeface="Arial" pitchFamily="34" charset="0"/>
              <a:cs typeface="Arial" pitchFamily="34" charset="0"/>
            </a:endParaRP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US" sz="1800" dirty="0" smtClean="0">
              <a:latin typeface="Arial" pitchFamily="34" charset="0"/>
              <a:cs typeface="Arial" pitchFamily="34" charset="0"/>
            </a:endParaRPr>
          </a:p>
          <a:p>
            <a:pPr lvl="1"/>
            <a:endParaRPr lang="en-US" sz="1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baseline="0" dirty="0" smtClean="0">
                <a:latin typeface="Calibri" pitchFamily="34" charset="0"/>
              </a:rPr>
              <a:t>Before describing our definition of “modernizing” your program and getting into the details of generational characteristics of today’s volunteers we would like to know more about your volunteers by taking this poll:</a:t>
            </a:r>
          </a:p>
          <a:p>
            <a:pPr marL="228600" indent="-228600">
              <a:buNone/>
            </a:pPr>
            <a:endParaRPr lang="en-US" sz="1200" baseline="0" dirty="0" smtClean="0">
              <a:latin typeface="Calibri" pitchFamily="34" charset="0"/>
            </a:endParaRPr>
          </a:p>
          <a:p>
            <a:pPr marL="228600" indent="-228600">
              <a:buNone/>
            </a:pPr>
            <a:r>
              <a:rPr lang="en-US" sz="1200" baseline="0" dirty="0" smtClean="0">
                <a:latin typeface="Calibri" pitchFamily="34" charset="0"/>
              </a:rPr>
              <a:t>The majority of your volunteers are part of the following generational cohort: </a:t>
            </a:r>
          </a:p>
          <a:p>
            <a:pPr marL="228600" indent="-228600">
              <a:buAutoNum type="arabicPeriod"/>
            </a:pPr>
            <a:endParaRPr lang="en-US" sz="1200" baseline="0" dirty="0" smtClean="0">
              <a:latin typeface="Calibri" pitchFamily="34" charset="0"/>
            </a:endParaRPr>
          </a:p>
          <a:p>
            <a:pPr marL="228600" indent="-228600">
              <a:buNone/>
            </a:pPr>
            <a:r>
              <a:rPr lang="en-US" sz="1200" baseline="0" dirty="0" smtClean="0">
                <a:latin typeface="Calibri" pitchFamily="34" charset="0"/>
              </a:rPr>
              <a:t>Silent Generation 1922-1945 (68-91 years old)</a:t>
            </a:r>
          </a:p>
          <a:p>
            <a:pPr marL="228600" indent="-228600">
              <a:buNone/>
            </a:pPr>
            <a:r>
              <a:rPr lang="en-US" sz="1200" baseline="0" dirty="0" smtClean="0">
                <a:latin typeface="Calibri" pitchFamily="34" charset="0"/>
              </a:rPr>
              <a:t>Baby Boomers 1946- 1964 (49-67 years old)</a:t>
            </a:r>
          </a:p>
          <a:p>
            <a:pPr marL="228600" indent="-228600">
              <a:buNone/>
            </a:pPr>
            <a:r>
              <a:rPr lang="en-US" sz="1200" baseline="0" dirty="0" smtClean="0">
                <a:latin typeface="Calibri" pitchFamily="34" charset="0"/>
              </a:rPr>
              <a:t>Generation X 1965-1980 (33-48 years old)</a:t>
            </a:r>
          </a:p>
          <a:p>
            <a:pPr marL="228600" indent="-228600">
              <a:buNone/>
            </a:pPr>
            <a:r>
              <a:rPr lang="en-US" sz="1200" baseline="0" dirty="0" smtClean="0">
                <a:latin typeface="Calibri" pitchFamily="34" charset="0"/>
              </a:rPr>
              <a:t>Millennial Generation 1981-2000 (32 years old and younger)</a:t>
            </a: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does “modernize” mean?</a:t>
            </a:r>
          </a:p>
          <a:p>
            <a:endParaRPr lang="en-US" dirty="0" smtClean="0"/>
          </a:p>
          <a:p>
            <a:r>
              <a:rPr lang="en-US" dirty="0" smtClean="0"/>
              <a:t>Just like LTCO</a:t>
            </a:r>
            <a:r>
              <a:rPr lang="en-US" baseline="0" dirty="0" smtClean="0"/>
              <a:t> advocate for individualized care, LTCOP’s need to do their best to individualize their program in order to meet the needs and skills of today’s volunteer. The LTCOP has very clear requirements and responsibilities laid out in the Older Americans Act, so the primary role and responsibilities mandated by federal law are set requirements of the program and you often have state performance measures as well, but you can creatively adjust how you manage and shape your volunteer program to allow for flexibility in the volunteer position in order to recruit and retain “today’s” volunteer. </a:t>
            </a:r>
          </a:p>
          <a:p>
            <a:endParaRPr lang="en-US" baseline="0" dirty="0" smtClean="0"/>
          </a:p>
          <a:p>
            <a:r>
              <a:rPr lang="en-US" baseline="0" dirty="0" smtClean="0"/>
              <a:t>Naturally, in order to meet your program requirements and have program consistency you will continue to have basic shared requirements (e.g. hours of training, reporting, visits), but you can create flexibility in “how” they accomplish their tasks (e.g. training hours, online and in-person, go to them, phone in reports, submit reports online/email). In the next few slides we will take a look at the expectations and demographics of today’s volunteer, review what the LTCOP has to offer volunteers and how LTCO programs can be “modernized” without losing program consistency, credibility and effectiveness</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Volunteers want</a:t>
            </a:r>
            <a:r>
              <a:rPr lang="en-US" baseline="0" dirty="0" smtClean="0"/>
              <a:t> to be a part of something BIGGER than themselves and contribute in a meaningful way. The LTCOP gives volunteers an opportunity to connect with and help individual residents as well as participate in advocating for systems change (within one facility, a corporation, laws, rules or regulations). </a:t>
            </a:r>
          </a:p>
          <a:p>
            <a:endParaRPr lang="en-US" baseline="0" dirty="0" smtClean="0"/>
          </a:p>
          <a:p>
            <a:r>
              <a:rPr lang="en-US" baseline="0" dirty="0" smtClean="0"/>
              <a:t>Volunteers are seeking an organization that shares their world view and today’s volunteer wants to do something specific, time-limited, doable and they want to receive feedback. </a:t>
            </a:r>
          </a:p>
          <a:p>
            <a:endParaRPr lang="en-US" baseline="0" dirty="0" smtClean="0"/>
          </a:p>
          <a:p>
            <a:r>
              <a:rPr lang="en-US" baseline="0" dirty="0" smtClean="0"/>
              <a:t>Let’s take a look at previous volunteer expectations vs. current volunteer expectations:</a:t>
            </a:r>
            <a:endParaRPr lang="en-US" dirty="0"/>
          </a:p>
        </p:txBody>
      </p:sp>
      <p:sp>
        <p:nvSpPr>
          <p:cNvPr id="4" name="Slide Number Placeholder 3"/>
          <p:cNvSpPr>
            <a:spLocks noGrp="1"/>
          </p:cNvSpPr>
          <p:nvPr>
            <p:ph type="sldNum" sz="quarter" idx="10"/>
          </p:nvPr>
        </p:nvSpPr>
        <p:spPr/>
        <p:txBody>
          <a:bodyPr/>
          <a:lstStyle/>
          <a:p>
            <a:pPr>
              <a:defRPr/>
            </a:pPr>
            <a:fld id="{F2F162CE-8CD5-4DE6-8B03-7C4BF6AFAA4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A7B97F7D-C97F-43D3-9C18-110FC832CCD4}" type="datetimeFigureOut">
              <a:rPr lang="en-US"/>
              <a:pPr>
                <a:defRPr/>
              </a:pPr>
              <a:t>12/10/2014</a:t>
            </a:fld>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F3D6DDD-A35B-4F10-8B44-B21A6B53D0E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B7614A-AAE0-4474-8436-99EE3EDEBC72}" type="datetimeFigureOut">
              <a:rPr lang="en-US"/>
              <a:pPr>
                <a:defRPr/>
              </a:pPr>
              <a:t>12/10/2014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8178D6-E428-46CD-9DCB-CCE4812DDE0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FBB8F646-4E4E-450E-B133-3DC47B2256C1}"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7DB98D79-1E1D-4322-AC2F-29CF764C88FE}" type="datetimeFigureOut">
              <a:rPr lang="en-US"/>
              <a:pPr>
                <a:defRPr/>
              </a:pPr>
              <a:t>12/10/2014</a:t>
            </a:fld>
            <a:endParaRPr lang="en-US" dirty="0"/>
          </a:p>
        </p:txBody>
      </p:sp>
      <p:sp>
        <p:nvSpPr>
          <p:cNvPr id="15" name="Footer Placeholder 4"/>
          <p:cNvSpPr>
            <a:spLocks noGrp="1"/>
          </p:cNvSpPr>
          <p:nvPr>
            <p:ph type="ftr" sz="quarter" idx="12"/>
          </p:nvPr>
        </p:nvSpPr>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32BFB6A-9467-4602-914A-817205741CA8}" type="datetimeFigureOut">
              <a:rPr lang="en-US">
                <a:solidFill>
                  <a:srgbClr val="DBF5F9">
                    <a:shade val="90000"/>
                  </a:srgbClr>
                </a:solidFill>
              </a:rPr>
              <a:pPr>
                <a:defRPr/>
              </a:pPr>
              <a:t>12/10/2014</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369684DA-B6A9-43B1-B9D8-8ECD764F40D9}" type="slidenum">
              <a:rPr lang="en-US">
                <a:solidFill>
                  <a:srgbClr val="DBF5F9">
                    <a:shade val="90000"/>
                  </a:srgbClr>
                </a:solidFill>
              </a:rPr>
              <a:pPr>
                <a:defRPr/>
              </a:pPr>
              <a:t>‹#›</a:t>
            </a:fld>
            <a:endParaRPr lang="en-US" dirty="0">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C10348-5A81-48EA-B3B7-9652CDD35D16}" type="datetimeFigureOut">
              <a:rPr lang="en-US"/>
              <a:pPr>
                <a:defRPr/>
              </a:pPr>
              <a:t>12/10/2014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C1B1432-2DCE-488F-B105-8A7D257399A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D7D2E20-D664-493D-94E1-28086C0D428B}"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FC9DBE30-30F5-436A-BB03-382E37CA786B}"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4B5D34DB-014F-489C-9174-63A184811B42}" type="datetimeFigureOut">
              <a:rPr lang="en-US"/>
              <a:pPr>
                <a:defRPr/>
              </a:pPr>
              <a:t>12/10/2014</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D79FE70-6386-4A88-90F1-ED8977F4CF3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D0FAD5-AFF9-4162-A40F-6317E5A0A67D}"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1B14B4D-0D18-4F4B-9324-43EDF2CDB5FD}"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090623-BA7C-4EF8-8435-AFFA66B0AA0E}" type="datetimeFigureOut">
              <a:rPr lang="en-US">
                <a:solidFill>
                  <a:srgbClr val="04617B">
                    <a:shade val="90000"/>
                  </a:srgbClr>
                </a:solidFill>
              </a:rPr>
              <a:pPr>
                <a:defRPr/>
              </a:pPr>
              <a:t>12/10/2014</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0F26A07-FE3C-4C27-B2A5-B51E8410E849}" type="slidenum">
              <a:rPr lang="en-US">
                <a:solidFill>
                  <a:srgbClr val="04617B">
                    <a:shade val="90000"/>
                  </a:srgbClr>
                </a:solidFill>
              </a:rPr>
              <a:pPr>
                <a:defRPr/>
              </a:pPr>
              <a:t>‹#›</a:t>
            </a:fld>
            <a:endParaRPr lang="en-US" dirty="0">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797EDBF0-19E6-4000-B2EE-46FFB7BDC339}" type="datetimeFigureOut">
              <a:rPr lang="en-US"/>
              <a:pPr>
                <a:defRPr/>
              </a:pPr>
              <a:t>12/10/2014</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0A82FEE3-204F-480F-913E-FBBFD46A1B6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D530B-E8BA-46DE-B36F-1FC272BB273E}"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27F3A4-3F63-4FA2-A776-E25976DAD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35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713F-5B73-9E4F-A194-4040FC9AE240}"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A1CFD139-F7AB-4A45-BEA4-2264D090999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713F-5B73-9E4F-A194-4040FC9AE240}"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A1CFD139-F7AB-4A45-BEA4-2264D090999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713F-5B73-9E4F-A194-4040FC9AE240}"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A1CFD139-F7AB-4A45-BEA4-2264D090999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713F-5B73-9E4F-A194-4040FC9AE240}"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A1CFD139-F7AB-4A45-BEA4-2264D090999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CA53D94-6880-41DE-891E-A1C603BA3ECB}" type="datetimeFigureOut">
              <a:rPr lang="en-US"/>
              <a:pPr>
                <a:defRPr/>
              </a:pPr>
              <a:t>12/10/2014</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CAE4AE4B-757B-457C-B37F-B34C17E57E2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1C8C3E1-36C1-46BF-8525-FD2E6D496A73}" type="datetimeFigureOut">
              <a:rPr lang="en-US"/>
              <a:pPr>
                <a:defRPr/>
              </a:pPr>
              <a:t>12/10/2014</a:t>
            </a:fld>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0532218-9694-4E31-BE0B-C3A9844E33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Date Placeholder 1"/>
          <p:cNvSpPr>
            <a:spLocks noGrp="1"/>
          </p:cNvSpPr>
          <p:nvPr>
            <p:ph type="dt" sz="half" idx="10"/>
          </p:nvPr>
        </p:nvSpPr>
        <p:spPr/>
        <p:txBody>
          <a:bodyPr/>
          <a:lstStyle>
            <a:lvl1pPr>
              <a:defRPr/>
            </a:lvl1pPr>
          </a:lstStyle>
          <a:p>
            <a:pPr>
              <a:defRPr/>
            </a:pPr>
            <a:fld id="{E7259031-8564-4147-BDEF-0F2F58E4B999}" type="datetimeFigureOut">
              <a:rPr lang="en-US"/>
              <a:pPr>
                <a:defRPr/>
              </a:pPr>
              <a:t>12/10/2014</a:t>
            </a:fld>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FFB03D1-FD01-49E8-A806-22D39F3135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A6B2AEF1-BA6F-4CCE-8FED-2D33EBA57A1D}"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F4BD9FD0-3CED-4E16-895B-6927AC2566D8}" type="datetimeFigureOut">
              <a:rPr lang="en-US"/>
              <a:pPr>
                <a:defRPr/>
              </a:pPr>
              <a:t>12/10/2014</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1D9466A-D863-4FE3-AA21-7C4FD6F6F49D}"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B8684010-C095-4EDF-81BA-0B4CD4F8D620}" type="datetimeFigureOut">
              <a:rPr lang="en-US"/>
              <a:pPr>
                <a:defRPr/>
              </a:pPr>
              <a:t>12/10/2014</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dirty="0"/>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cs typeface="+mn-cs"/>
              </a:defRPr>
            </a:lvl1pPr>
          </a:lstStyle>
          <a:p>
            <a:pPr>
              <a:defRPr/>
            </a:pPr>
            <a:fld id="{0D4D7E30-5016-4879-B6B1-D707D86A16C3}" type="datetimeFigureOut">
              <a:rPr lang="en-US"/>
              <a:pPr>
                <a:defRPr/>
              </a:pPr>
              <a:t>12/10/2014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ea typeface="+mn-ea"/>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ea typeface="+mn-ea"/>
                <a:cs typeface="+mn-cs"/>
              </a:defRPr>
            </a:lvl1pPr>
          </a:lstStyle>
          <a:p>
            <a:pPr>
              <a:defRPr/>
            </a:pPr>
            <a:fld id="{00F3A154-376F-439F-8577-44803B69AF46}"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300" kern="1200">
          <a:solidFill>
            <a:srgbClr val="88A44D"/>
          </a:solidFill>
          <a:latin typeface="+mj-lt"/>
          <a:ea typeface="ＭＳ Ｐゴシック" pitchFamily="127" charset="-128"/>
          <a:cs typeface="ＭＳ Ｐゴシック" pitchFamily="127" charset="-128"/>
        </a:defRPr>
      </a:lvl1pPr>
      <a:lvl2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2pPr>
      <a:lvl3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3pPr>
      <a:lvl4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4pPr>
      <a:lvl5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27" charset="2"/>
        <a:buChar char=""/>
        <a:defRPr sz="2700" kern="1200">
          <a:solidFill>
            <a:schemeClr val="tx1"/>
          </a:solidFill>
          <a:latin typeface="+mn-lt"/>
          <a:ea typeface="ＭＳ Ｐゴシック" pitchFamily="127" charset="-128"/>
          <a:cs typeface="ＭＳ Ｐゴシック" pitchFamily="127" charset="-128"/>
        </a:defRPr>
      </a:lvl1pPr>
      <a:lvl2pPr marL="547688" indent="-273050" algn="l" rtl="0" eaLnBrk="0" fontAlgn="base" hangingPunct="0">
        <a:spcBef>
          <a:spcPct val="20000"/>
        </a:spcBef>
        <a:spcAft>
          <a:spcPct val="0"/>
        </a:spcAft>
        <a:buClr>
          <a:schemeClr val="accent2"/>
        </a:buClr>
        <a:buSzPct val="70000"/>
        <a:buFont typeface="Wingdings" pitchFamily="127" charset="2"/>
        <a:buChar char=""/>
        <a:defRPr sz="2200" kern="1200">
          <a:solidFill>
            <a:schemeClr val="tx2"/>
          </a:solidFill>
          <a:latin typeface="+mn-lt"/>
          <a:ea typeface="ＭＳ Ｐゴシック" pitchFamily="127" charset="-128"/>
          <a:cs typeface="+mn-cs"/>
        </a:defRPr>
      </a:lvl2pPr>
      <a:lvl3pPr marL="822325" indent="-228600" algn="l" rtl="0" eaLnBrk="0" fontAlgn="base" hangingPunct="0">
        <a:spcBef>
          <a:spcPct val="20000"/>
        </a:spcBef>
        <a:spcAft>
          <a:spcPct val="0"/>
        </a:spcAft>
        <a:buClr>
          <a:srgbClr val="9BBB59"/>
        </a:buClr>
        <a:buSzPct val="75000"/>
        <a:buFont typeface="Wingdings 2" pitchFamily="127" charset="2"/>
        <a:buChar char=""/>
        <a:defRPr sz="2000" kern="1200">
          <a:solidFill>
            <a:schemeClr val="tx1"/>
          </a:solidFill>
          <a:latin typeface="+mn-lt"/>
          <a:ea typeface="ＭＳ Ｐゴシック" pitchFamily="127" charset="-128"/>
          <a:cs typeface="+mn-cs"/>
        </a:defRPr>
      </a:lvl3pPr>
      <a:lvl4pPr marL="1096963" indent="-228600" algn="l" rtl="0" eaLnBrk="0" fontAlgn="base" hangingPunct="0">
        <a:spcBef>
          <a:spcPct val="20000"/>
        </a:spcBef>
        <a:spcAft>
          <a:spcPct val="0"/>
        </a:spcAft>
        <a:buClr>
          <a:srgbClr val="8064A2"/>
        </a:buClr>
        <a:buSzPct val="70000"/>
        <a:buFont typeface="Wingdings" pitchFamily="127" charset="2"/>
        <a:buChar char=""/>
        <a:defRPr sz="2000" kern="1200">
          <a:solidFill>
            <a:schemeClr val="tx2"/>
          </a:solidFill>
          <a:latin typeface="+mn-lt"/>
          <a:ea typeface="ＭＳ Ｐゴシック" pitchFamily="127" charset="-128"/>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ＭＳ Ｐゴシック" pitchFamily="127"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1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1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1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2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2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2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2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3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69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3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3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3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4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0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FD530B-E8BA-46DE-B36F-1FC272BB273E}" type="datetimeFigureOut">
              <a:rPr lang="en-US" smtClean="0">
                <a:solidFill>
                  <a:prstClr val="black">
                    <a:tint val="75000"/>
                  </a:prstClr>
                </a:solidFill>
                <a:latin typeface="Calibri"/>
                <a:ea typeface="+mn-ea"/>
                <a:cs typeface="+mn-cs"/>
              </a:rPr>
              <a:pPr fontAlgn="auto">
                <a:spcBef>
                  <a:spcPts val="0"/>
                </a:spcBef>
                <a:spcAft>
                  <a:spcPts val="0"/>
                </a:spcAft>
              </a:pPr>
              <a:t>12/10/2014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27F3A4-3F63-4FA2-A776-E25976DAD91A}"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3612350"/>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0D4D7E30-5016-4879-B6B1-D707D86A16C3}" type="datetimeFigureOut">
              <a:rPr lang="en-US" smtClean="0">
                <a:solidFill>
                  <a:srgbClr val="676A55">
                    <a:tint val="60000"/>
                    <a:satMod val="155000"/>
                  </a:srgbClr>
                </a:solidFill>
              </a:rPr>
              <a:pPr>
                <a:defRPr/>
              </a:pPr>
              <a:t>12/10/2014</a:t>
            </a:fld>
            <a:endParaRPr lang="en-US" dirty="0">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0F3A154-376F-439F-8577-44803B69AF46}" type="slidenum">
              <a:rPr lang="en-US" smtClean="0">
                <a:solidFill>
                  <a:srgbClr val="EAEBDE">
                    <a:shade val="90000"/>
                  </a:srgbClr>
                </a:solidFill>
              </a:rPr>
              <a:pPr>
                <a:defRPr/>
              </a:pPr>
              <a:t>‹#›</a:t>
            </a:fld>
            <a:endParaRPr lang="en-US" dirty="0">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58" r:id="rId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0D4D7E30-5016-4879-B6B1-D707D86A16C3}" type="datetimeFigureOut">
              <a:rPr lang="en-US" smtClean="0">
                <a:solidFill>
                  <a:srgbClr val="676A55">
                    <a:tint val="60000"/>
                    <a:satMod val="155000"/>
                  </a:srgbClr>
                </a:solidFill>
              </a:rPr>
              <a:pPr>
                <a:defRPr/>
              </a:pPr>
              <a:t>12/10/2014</a:t>
            </a:fld>
            <a:endParaRPr lang="en-US" dirty="0">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0F3A154-376F-439F-8577-44803B69AF46}" type="slidenum">
              <a:rPr lang="en-US" smtClean="0">
                <a:solidFill>
                  <a:srgbClr val="EAEBDE">
                    <a:shade val="90000"/>
                  </a:srgbClr>
                </a:solidFill>
              </a:rPr>
              <a:pPr>
                <a:defRPr/>
              </a:pPr>
              <a:t>‹#›</a:t>
            </a:fld>
            <a:endParaRPr lang="en-US" dirty="0">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0" r:id="rId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0D4D7E30-5016-4879-B6B1-D707D86A16C3}" type="datetimeFigureOut">
              <a:rPr lang="en-US" smtClean="0">
                <a:solidFill>
                  <a:srgbClr val="676A55">
                    <a:tint val="60000"/>
                    <a:satMod val="155000"/>
                  </a:srgbClr>
                </a:solidFill>
              </a:rPr>
              <a:pPr>
                <a:defRPr/>
              </a:pPr>
              <a:t>12/10/2014</a:t>
            </a:fld>
            <a:endParaRPr lang="en-US" dirty="0">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0F3A154-376F-439F-8577-44803B69AF46}" type="slidenum">
              <a:rPr lang="en-US" smtClean="0">
                <a:solidFill>
                  <a:srgbClr val="EAEBDE">
                    <a:shade val="90000"/>
                  </a:srgbClr>
                </a:solidFill>
              </a:rPr>
              <a:pPr>
                <a:defRPr/>
              </a:pPr>
              <a:t>‹#›</a:t>
            </a:fld>
            <a:endParaRPr lang="en-US" dirty="0">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2" r:id="rId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0D4D7E30-5016-4879-B6B1-D707D86A16C3}" type="datetimeFigureOut">
              <a:rPr lang="en-US" smtClean="0">
                <a:solidFill>
                  <a:srgbClr val="676A55">
                    <a:tint val="60000"/>
                    <a:satMod val="155000"/>
                  </a:srgbClr>
                </a:solidFill>
              </a:rPr>
              <a:pPr>
                <a:defRPr/>
              </a:pPr>
              <a:t>12/10/2014</a:t>
            </a:fld>
            <a:endParaRPr lang="en-US" dirty="0">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0F3A154-376F-439F-8577-44803B69AF46}" type="slidenum">
              <a:rPr lang="en-US" smtClean="0">
                <a:solidFill>
                  <a:srgbClr val="EAEBDE">
                    <a:shade val="90000"/>
                  </a:srgbClr>
                </a:solidFill>
              </a:rPr>
              <a:pPr>
                <a:defRPr/>
              </a:pPr>
              <a:t>‹#›</a:t>
            </a:fld>
            <a:endParaRPr lang="en-US" dirty="0">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4" r:id="rId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0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0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0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0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1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0A6BD-7034-4FA9-B414-107221B6F215}" type="datetimeFigureOut">
              <a:rPr lang="en-US">
                <a:solidFill>
                  <a:srgbClr val="04617B">
                    <a:shade val="90000"/>
                  </a:srgbClr>
                </a:solidFill>
                <a:ea typeface="+mn-ea"/>
                <a:cs typeface="+mn-cs"/>
              </a:rPr>
              <a:pPr>
                <a:defRPr/>
              </a:pPr>
              <a:t>12/10/2014</a:t>
            </a:fld>
            <a:endParaRPr lang="en-US" dirty="0">
              <a:solidFill>
                <a:srgbClr val="04617B">
                  <a:shade val="90000"/>
                </a:srgbClr>
              </a:solidFill>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434097-8E12-475D-8479-3FC3D1F4C248}" type="slidenum">
              <a:rPr lang="en-US">
                <a:solidFill>
                  <a:srgbClr val="04617B">
                    <a:shade val="90000"/>
                  </a:srgbClr>
                </a:solidFill>
                <a:ea typeface="+mn-ea"/>
                <a:cs typeface="+mn-cs"/>
              </a:rPr>
              <a:pPr>
                <a:defRPr/>
              </a:pPr>
              <a:t>‹#›</a:t>
            </a:fld>
            <a:endParaRPr lang="en-US" dirty="0">
              <a:solidFill>
                <a:srgbClr val="04617B">
                  <a:shade val="90000"/>
                </a:srgbClr>
              </a:solidFill>
              <a:ea typeface="+mn-ea"/>
              <a:cs typeface="+mn-cs"/>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ea typeface="+mn-ea"/>
                <a:cs typeface="+mn-cs"/>
              </a:endParaRPr>
            </a:p>
          </p:txBody>
        </p:sp>
      </p:grpSp>
    </p:spTree>
  </p:cSld>
  <p:clrMap bg1="lt1" tx1="dk1" bg2="lt2" tx2="dk2" accent1="accent1" accent2="accent2" accent3="accent3" accent4="accent4" accent5="accent5" accent6="accent6" hlink="hlink" folHlink="folHlink"/>
  <p:sldLayoutIdLst>
    <p:sldLayoutId id="214748371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uiowa.edu/~nrcfcp/training/documents/Participant%20Packet%20Intergen%20Dynamics.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ltcombudsman.org/ombudsman-support/program-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ewinternet.org/~/media/Files/Reports/2013/PIP_SocialMediaUser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mailto:amurphy@theconsumervoic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ltcombudsman.org/ombudsman-support/volunteer-managem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ndependentsector.org/release_value_volunteer_time" TargetMode="Externa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Microsoft_Excel_97-2003_Worksheet1.xls"/></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Microsoft_Excel_97-2003_Worksheet2.xls"/></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5.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TheLTCOmbudsman" TargetMode="External"/><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pinterest.com/gregshelley/harris-county-long-term-care-ombudsman-program/" TargetMode="External"/><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37.xml"/><Relationship Id="rId6" Type="http://schemas.openxmlformats.org/officeDocument/2006/relationships/image" Target="../media/image35.jpeg"/><Relationship Id="rId5" Type="http://schemas.openxmlformats.org/officeDocument/2006/relationships/hyperlink" Target="http://tinyurl.com/b3yxqux" TargetMode="External"/><Relationship Id="rId4" Type="http://schemas.openxmlformats.org/officeDocument/2006/relationships/hyperlink" Target="http://tinyurl.com/armav4b"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38.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9.xml"/><Relationship Id="rId5" Type="http://schemas.openxmlformats.org/officeDocument/2006/relationships/image" Target="../media/image41.jpe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2" Type="http://schemas.openxmlformats.org/officeDocument/2006/relationships/hyperlink" Target="http://www.oregon.gov/ltco" TargetMode="Externa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theconsumervoice.org/" TargetMode="External"/><Relationship Id="rId4" Type="http://schemas.openxmlformats.org/officeDocument/2006/relationships/hyperlink" Target="http://www.ltcombudsman.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5656" y="5877272"/>
            <a:ext cx="6400800" cy="456456"/>
          </a:xfrm>
        </p:spPr>
        <p:txBody>
          <a:bodyPr/>
          <a:lstStyle/>
          <a:p>
            <a:r>
              <a:rPr lang="en-US" dirty="0" smtClean="0">
                <a:latin typeface="Arial" pitchFamily="34" charset="0"/>
                <a:cs typeface="Arial" pitchFamily="34" charset="0"/>
              </a:rPr>
              <a:t>March 20, 2013</a:t>
            </a:r>
            <a:endParaRPr lang="en-US" dirty="0">
              <a:latin typeface="Arial" pitchFamily="34" charset="0"/>
              <a:cs typeface="Arial" pitchFamily="34" charset="0"/>
            </a:endParaRPr>
          </a:p>
        </p:txBody>
      </p:sp>
      <p:sp>
        <p:nvSpPr>
          <p:cNvPr id="3" name="Title 2"/>
          <p:cNvSpPr>
            <a:spLocks noGrp="1"/>
          </p:cNvSpPr>
          <p:nvPr>
            <p:ph type="ctrTitle"/>
          </p:nvPr>
        </p:nvSpPr>
        <p:spPr>
          <a:xfrm>
            <a:off x="179512" y="2636912"/>
            <a:ext cx="8784976" cy="3240360"/>
          </a:xfrm>
        </p:spPr>
        <p:txBody>
          <a:bodyPr anchor="ctr"/>
          <a:lstStyle/>
          <a:p>
            <a:r>
              <a:rPr lang="en-US" sz="4000" b="1" dirty="0" smtClean="0">
                <a:solidFill>
                  <a:schemeClr val="tx2"/>
                </a:solidFill>
                <a:latin typeface="Arial" pitchFamily="34" charset="0"/>
                <a:cs typeface="Arial" pitchFamily="34" charset="0"/>
              </a:rPr>
              <a:t>Modernizing Your Program </a:t>
            </a:r>
            <a:br>
              <a:rPr lang="en-US" sz="4000" b="1" dirty="0" smtClean="0">
                <a:solidFill>
                  <a:schemeClr val="tx2"/>
                </a:solidFill>
                <a:latin typeface="Arial" pitchFamily="34" charset="0"/>
                <a:cs typeface="Arial" pitchFamily="34" charset="0"/>
              </a:rPr>
            </a:br>
            <a:r>
              <a:rPr lang="en-US" sz="4000" b="1" dirty="0" smtClean="0">
                <a:solidFill>
                  <a:schemeClr val="tx2"/>
                </a:solidFill>
                <a:latin typeface="Arial" pitchFamily="34" charset="0"/>
                <a:cs typeface="Arial" pitchFamily="34" charset="0"/>
              </a:rPr>
              <a:t>to Attract and Retain </a:t>
            </a:r>
            <a:br>
              <a:rPr lang="en-US" sz="4000" b="1" dirty="0" smtClean="0">
                <a:solidFill>
                  <a:schemeClr val="tx2"/>
                </a:solidFill>
                <a:latin typeface="Arial" pitchFamily="34" charset="0"/>
                <a:cs typeface="Arial" pitchFamily="34" charset="0"/>
              </a:rPr>
            </a:br>
            <a:r>
              <a:rPr lang="en-US" sz="4000" b="1" dirty="0" smtClean="0">
                <a:solidFill>
                  <a:schemeClr val="tx2"/>
                </a:solidFill>
                <a:latin typeface="Arial" pitchFamily="34" charset="0"/>
                <a:cs typeface="Arial" pitchFamily="34" charset="0"/>
              </a:rPr>
              <a:t>Today’s Volunteer</a:t>
            </a:r>
            <a:r>
              <a:rPr lang="en-US" sz="3200" b="1" dirty="0" smtClean="0">
                <a:solidFill>
                  <a:schemeClr val="tx2"/>
                </a:solidFill>
                <a:latin typeface="Arial" pitchFamily="34" charset="0"/>
                <a:cs typeface="Arial" pitchFamily="34" charset="0"/>
              </a:rPr>
              <a:t/>
            </a:r>
            <a:br>
              <a:rPr lang="en-US" sz="3200" b="1" dirty="0" smtClean="0">
                <a:solidFill>
                  <a:schemeClr val="tx2"/>
                </a:solidFill>
                <a:latin typeface="Arial" pitchFamily="34" charset="0"/>
                <a:cs typeface="Arial" pitchFamily="34" charset="0"/>
              </a:rPr>
            </a:br>
            <a:r>
              <a:rPr lang="en-US" sz="3200" b="1" dirty="0" smtClean="0">
                <a:solidFill>
                  <a:schemeClr val="tx2"/>
                </a:solidFill>
                <a:latin typeface="Arial" pitchFamily="34" charset="0"/>
                <a:cs typeface="Arial" pitchFamily="34" charset="0"/>
              </a:rPr>
              <a:t/>
            </a:r>
            <a:br>
              <a:rPr lang="en-US" sz="3200" b="1" dirty="0" smtClean="0">
                <a:solidFill>
                  <a:schemeClr val="tx2"/>
                </a:solidFill>
                <a:latin typeface="Arial" pitchFamily="34" charset="0"/>
                <a:cs typeface="Arial" pitchFamily="34" charset="0"/>
              </a:rPr>
            </a:br>
            <a:r>
              <a:rPr lang="en-US" sz="1800" b="1" i="1" dirty="0" smtClean="0">
                <a:solidFill>
                  <a:srgbClr val="FF0000"/>
                </a:solidFill>
                <a:latin typeface="Arial" pitchFamily="34" charset="0"/>
                <a:cs typeface="Arial" pitchFamily="34" charset="0"/>
              </a:rPr>
              <a:t>Please call 1-866-740-1260 and use access code </a:t>
            </a:r>
            <a:br>
              <a:rPr lang="en-US" sz="1800" b="1" i="1" dirty="0" smtClean="0">
                <a:solidFill>
                  <a:srgbClr val="FF0000"/>
                </a:solidFill>
                <a:latin typeface="Arial" pitchFamily="34" charset="0"/>
                <a:cs typeface="Arial" pitchFamily="34" charset="0"/>
              </a:rPr>
            </a:br>
            <a:r>
              <a:rPr lang="en-US" sz="1800" b="1" i="1" dirty="0" smtClean="0">
                <a:solidFill>
                  <a:srgbClr val="FF0000"/>
                </a:solidFill>
                <a:latin typeface="Arial" pitchFamily="34" charset="0"/>
                <a:cs typeface="Arial" pitchFamily="34" charset="0"/>
              </a:rPr>
              <a:t>3322275 to join the audio portion of today’s webinar </a:t>
            </a:r>
            <a:r>
              <a:rPr lang="en-US" sz="3200" dirty="0" smtClean="0"/>
              <a:t/>
            </a:r>
            <a:br>
              <a:rPr lang="en-US" sz="3200" dirty="0" smtClean="0"/>
            </a:br>
            <a:endParaRPr lang="en-US" sz="3200" b="1" dirty="0">
              <a:solidFill>
                <a:schemeClr val="tx2"/>
              </a:solidFill>
              <a:latin typeface="Arial" pitchFamily="34" charset="0"/>
              <a:cs typeface="Arial" pitchFamily="34" charset="0"/>
            </a:endParaRPr>
          </a:p>
        </p:txBody>
      </p:sp>
      <p:pic>
        <p:nvPicPr>
          <p:cNvPr id="4" name="Picture 4" descr="NORClogo"/>
          <p:cNvPicPr>
            <a:picLocks noChangeAspect="1" noChangeArrowheads="1"/>
          </p:cNvPicPr>
          <p:nvPr/>
        </p:nvPicPr>
        <p:blipFill>
          <a:blip r:embed="rId3" cstate="print"/>
          <a:srcRect/>
          <a:stretch>
            <a:fillRect/>
          </a:stretch>
        </p:blipFill>
        <p:spPr bwMode="auto">
          <a:xfrm>
            <a:off x="228600" y="381000"/>
            <a:ext cx="86868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51520" y="476672"/>
          <a:ext cx="864096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51520" y="332656"/>
            <a:ext cx="8640960" cy="584775"/>
          </a:xfrm>
          <a:prstGeom prst="rect">
            <a:avLst/>
          </a:prstGeom>
          <a:noFill/>
        </p:spPr>
        <p:txBody>
          <a:bodyPr wrap="square" rtlCol="0">
            <a:spAutoFit/>
          </a:bodyPr>
          <a:lstStyle/>
          <a:p>
            <a:pPr algn="ctr"/>
            <a:r>
              <a:rPr lang="en-US" sz="3200" b="1" dirty="0" smtClean="0"/>
              <a:t>Generational Workplace Characteristics </a:t>
            </a:r>
            <a:endParaRPr lang="en-US" sz="3200" b="1" dirty="0"/>
          </a:p>
        </p:txBody>
      </p:sp>
      <p:sp>
        <p:nvSpPr>
          <p:cNvPr id="8" name="TextBox 7"/>
          <p:cNvSpPr txBox="1"/>
          <p:nvPr/>
        </p:nvSpPr>
        <p:spPr>
          <a:xfrm>
            <a:off x="2411760" y="5949280"/>
            <a:ext cx="6408712" cy="338554"/>
          </a:xfrm>
          <a:prstGeom prst="rect">
            <a:avLst/>
          </a:prstGeom>
          <a:noFill/>
        </p:spPr>
        <p:txBody>
          <a:bodyPr wrap="square" rtlCol="0">
            <a:spAutoFit/>
          </a:bodyPr>
          <a:lstStyle/>
          <a:p>
            <a:pPr algn="r"/>
            <a:r>
              <a:rPr lang="en-US" sz="800" dirty="0" smtClean="0"/>
              <a:t>Supervision of Intergenerational Dynamics. University of Iowa School of Social Work. 2009. </a:t>
            </a:r>
            <a:r>
              <a:rPr lang="en-US" sz="800" dirty="0" smtClean="0">
                <a:hlinkClick r:id="rId8"/>
              </a:rPr>
              <a:t>http://www.uiowa.edu/~nrcfcp/training/documents/Participant%20Packet%20Intergen%20Dynamics.pdf</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534400" cy="758825"/>
          </a:xfrm>
        </p:spPr>
        <p:txBody>
          <a:bodyPr/>
          <a:lstStyle/>
          <a:p>
            <a:r>
              <a:rPr lang="en-US" sz="4000" b="1" dirty="0" smtClean="0">
                <a:latin typeface="Arial" pitchFamily="34" charset="0"/>
                <a:cs typeface="Arial" pitchFamily="34" charset="0"/>
              </a:rPr>
              <a:t>Poll Question #3</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2500" dirty="0" smtClean="0">
                <a:latin typeface="Arial" pitchFamily="34" charset="0"/>
                <a:cs typeface="Arial" pitchFamily="34" charset="0"/>
              </a:rPr>
              <a:t>Silent Generation (Traditionalists) </a:t>
            </a:r>
            <a:endParaRPr lang="en-US" sz="2500" dirty="0">
              <a:latin typeface="Arial" pitchFamily="34" charset="0"/>
              <a:cs typeface="Arial" pitchFamily="34" charset="0"/>
            </a:endParaRPr>
          </a:p>
        </p:txBody>
      </p:sp>
      <p:sp>
        <p:nvSpPr>
          <p:cNvPr id="3" name="Text Placeholder 2"/>
          <p:cNvSpPr>
            <a:spLocks noGrp="1"/>
          </p:cNvSpPr>
          <p:nvPr>
            <p:ph type="body" sz="half" idx="3"/>
          </p:nvPr>
        </p:nvSpPr>
        <p:spPr/>
        <p:txBody>
          <a:bodyPr/>
          <a:lstStyle/>
          <a:p>
            <a:pPr algn="ctr"/>
            <a:r>
              <a:rPr lang="en-US" sz="2500" dirty="0" smtClean="0">
                <a:latin typeface="Arial" pitchFamily="34" charset="0"/>
                <a:cs typeface="Arial" pitchFamily="34" charset="0"/>
              </a:rPr>
              <a:t>Baby Boomers</a:t>
            </a:r>
            <a:endParaRPr lang="en-US" sz="2500" dirty="0">
              <a:latin typeface="Arial" pitchFamily="34" charset="0"/>
              <a:cs typeface="Arial" pitchFamily="34" charset="0"/>
            </a:endParaRPr>
          </a:p>
        </p:txBody>
      </p:sp>
      <p:sp>
        <p:nvSpPr>
          <p:cNvPr id="4" name="Content Placeholder 3"/>
          <p:cNvSpPr>
            <a:spLocks noGrp="1"/>
          </p:cNvSpPr>
          <p:nvPr>
            <p:ph sz="quarter" idx="2"/>
          </p:nvPr>
        </p:nvSpPr>
        <p:spPr>
          <a:xfrm>
            <a:off x="179512" y="2276872"/>
            <a:ext cx="4392488" cy="4104456"/>
          </a:xfrm>
        </p:spPr>
        <p:txBody>
          <a:bodyPr/>
          <a:lstStyle/>
          <a:p>
            <a:r>
              <a:rPr lang="en-US" sz="2200" dirty="0" smtClean="0">
                <a:latin typeface="Arial" pitchFamily="34" charset="0"/>
                <a:cs typeface="Arial" pitchFamily="34" charset="0"/>
              </a:rPr>
              <a:t>Introduce changes slowly and announce them early</a:t>
            </a:r>
          </a:p>
          <a:p>
            <a:r>
              <a:rPr lang="en-US" sz="2200" dirty="0" smtClean="0">
                <a:latin typeface="Arial" pitchFamily="34" charset="0"/>
                <a:cs typeface="Arial" pitchFamily="34" charset="0"/>
              </a:rPr>
              <a:t>Highlight your experience and credentials</a:t>
            </a:r>
          </a:p>
          <a:p>
            <a:r>
              <a:rPr lang="en-US" sz="2200" dirty="0" smtClean="0">
                <a:latin typeface="Arial" pitchFamily="34" charset="0"/>
                <a:cs typeface="Arial" pitchFamily="34" charset="0"/>
              </a:rPr>
              <a:t>Provide clear guidelines, expectations and chain of command</a:t>
            </a:r>
          </a:p>
          <a:p>
            <a:r>
              <a:rPr lang="en-US" sz="2200" dirty="0" smtClean="0">
                <a:latin typeface="Arial" pitchFamily="34" charset="0"/>
                <a:cs typeface="Arial" pitchFamily="34" charset="0"/>
              </a:rPr>
              <a:t>Provide classroom training</a:t>
            </a:r>
          </a:p>
          <a:p>
            <a:endParaRPr lang="en-US" dirty="0" smtClean="0"/>
          </a:p>
          <a:p>
            <a:endParaRPr lang="en-US" dirty="0"/>
          </a:p>
        </p:txBody>
      </p:sp>
      <p:sp>
        <p:nvSpPr>
          <p:cNvPr id="5" name="Content Placeholder 4"/>
          <p:cNvSpPr>
            <a:spLocks noGrp="1"/>
          </p:cNvSpPr>
          <p:nvPr>
            <p:ph sz="quarter" idx="4"/>
          </p:nvPr>
        </p:nvSpPr>
        <p:spPr>
          <a:xfrm>
            <a:off x="4572000" y="2276872"/>
            <a:ext cx="4392488" cy="4104456"/>
          </a:xfrm>
        </p:spPr>
        <p:txBody>
          <a:bodyPr/>
          <a:lstStyle/>
          <a:p>
            <a:r>
              <a:rPr lang="en-US" sz="2200" dirty="0" smtClean="0">
                <a:latin typeface="Arial" pitchFamily="34" charset="0"/>
                <a:cs typeface="Arial" pitchFamily="34" charset="0"/>
              </a:rPr>
              <a:t>Recognize their work publicly</a:t>
            </a:r>
          </a:p>
          <a:p>
            <a:r>
              <a:rPr lang="en-US" sz="2200" dirty="0" smtClean="0">
                <a:latin typeface="Arial" pitchFamily="34" charset="0"/>
                <a:cs typeface="Arial" pitchFamily="34" charset="0"/>
              </a:rPr>
              <a:t>Include them in decision-making, treat them as colleagues</a:t>
            </a:r>
          </a:p>
          <a:p>
            <a:r>
              <a:rPr lang="en-US" sz="2200" dirty="0" smtClean="0">
                <a:latin typeface="Arial" pitchFamily="34" charset="0"/>
                <a:cs typeface="Arial" pitchFamily="34" charset="0"/>
              </a:rPr>
              <a:t>Provide transparency in your program’s operations and output (e.g. share results)</a:t>
            </a:r>
          </a:p>
          <a:p>
            <a:r>
              <a:rPr lang="en-US" sz="2200" dirty="0" smtClean="0">
                <a:latin typeface="Arial" pitchFamily="34" charset="0"/>
                <a:cs typeface="Arial" pitchFamily="34" charset="0"/>
              </a:rPr>
              <a:t>Be organized and professional</a:t>
            </a:r>
          </a:p>
          <a:p>
            <a:r>
              <a:rPr lang="en-US" sz="2200" dirty="0" smtClean="0">
                <a:latin typeface="Arial" pitchFamily="34" charset="0"/>
                <a:cs typeface="Arial" pitchFamily="34" charset="0"/>
              </a:rPr>
              <a:t>May like workshop type training (e.g. case studies, manuals and sharing their experiences)</a:t>
            </a:r>
            <a:endParaRPr lang="en-US" sz="2200" dirty="0">
              <a:latin typeface="Arial" pitchFamily="34" charset="0"/>
              <a:cs typeface="Arial" pitchFamily="34" charset="0"/>
            </a:endParaRPr>
          </a:p>
        </p:txBody>
      </p:sp>
      <p:sp>
        <p:nvSpPr>
          <p:cNvPr id="6" name="Title 5"/>
          <p:cNvSpPr>
            <a:spLocks noGrp="1"/>
          </p:cNvSpPr>
          <p:nvPr>
            <p:ph type="title"/>
          </p:nvPr>
        </p:nvSpPr>
        <p:spPr>
          <a:xfrm>
            <a:off x="179512" y="228600"/>
            <a:ext cx="8784975" cy="896144"/>
          </a:xfrm>
        </p:spPr>
        <p:txBody>
          <a:bodyPr/>
          <a:lstStyle/>
          <a:p>
            <a:r>
              <a:rPr lang="en-US" sz="3200" b="1" dirty="0" smtClean="0">
                <a:latin typeface="Arial" pitchFamily="34" charset="0"/>
                <a:cs typeface="Arial" pitchFamily="34" charset="0"/>
              </a:rPr>
              <a:t>Quick Tips!</a:t>
            </a:r>
            <a:br>
              <a:rPr lang="en-US" sz="3200" b="1" dirty="0" smtClean="0">
                <a:latin typeface="Arial" pitchFamily="34" charset="0"/>
                <a:cs typeface="Arial" pitchFamily="34" charset="0"/>
              </a:rPr>
            </a:br>
            <a:r>
              <a:rPr lang="en-US" sz="2800" dirty="0" smtClean="0">
                <a:latin typeface="Arial" pitchFamily="34" charset="0"/>
                <a:cs typeface="Arial" pitchFamily="34" charset="0"/>
              </a:rPr>
              <a:t>Working with an Intergenerational Workforce</a:t>
            </a:r>
            <a:endParaRPr lang="en-US"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500" dirty="0" smtClean="0">
                <a:latin typeface="Arial" pitchFamily="34" charset="0"/>
                <a:cs typeface="Arial" pitchFamily="34" charset="0"/>
              </a:rPr>
              <a:t>Generation X</a:t>
            </a:r>
            <a:endParaRPr lang="en-US" sz="2500" dirty="0">
              <a:latin typeface="Arial" pitchFamily="34" charset="0"/>
              <a:cs typeface="Arial" pitchFamily="34" charset="0"/>
            </a:endParaRPr>
          </a:p>
        </p:txBody>
      </p:sp>
      <p:sp>
        <p:nvSpPr>
          <p:cNvPr id="3" name="Text Placeholder 2"/>
          <p:cNvSpPr>
            <a:spLocks noGrp="1"/>
          </p:cNvSpPr>
          <p:nvPr>
            <p:ph type="body" sz="half" idx="3"/>
          </p:nvPr>
        </p:nvSpPr>
        <p:spPr>
          <a:xfrm>
            <a:off x="4791330" y="1524000"/>
            <a:ext cx="4173158" cy="731520"/>
          </a:xfrm>
        </p:spPr>
        <p:txBody>
          <a:bodyPr/>
          <a:lstStyle/>
          <a:p>
            <a:r>
              <a:rPr lang="en-US" sz="2500" dirty="0" smtClean="0">
                <a:latin typeface="Arial" pitchFamily="34" charset="0"/>
                <a:cs typeface="Arial" pitchFamily="34" charset="0"/>
              </a:rPr>
              <a:t>Millennials (Generation Y)</a:t>
            </a:r>
            <a:endParaRPr lang="en-US" sz="2500" dirty="0">
              <a:latin typeface="Arial" pitchFamily="34" charset="0"/>
              <a:cs typeface="Arial" pitchFamily="34" charset="0"/>
            </a:endParaRPr>
          </a:p>
        </p:txBody>
      </p:sp>
      <p:sp>
        <p:nvSpPr>
          <p:cNvPr id="4" name="Content Placeholder 3"/>
          <p:cNvSpPr>
            <a:spLocks noGrp="1"/>
          </p:cNvSpPr>
          <p:nvPr>
            <p:ph sz="quarter" idx="2"/>
          </p:nvPr>
        </p:nvSpPr>
        <p:spPr>
          <a:xfrm>
            <a:off x="179512" y="2276872"/>
            <a:ext cx="4320480" cy="4012915"/>
          </a:xfrm>
        </p:spPr>
        <p:txBody>
          <a:bodyPr/>
          <a:lstStyle/>
          <a:p>
            <a:r>
              <a:rPr lang="en-US" sz="2400" dirty="0" smtClean="0">
                <a:latin typeface="Arial" pitchFamily="34" charset="0"/>
                <a:cs typeface="Arial" pitchFamily="34" charset="0"/>
              </a:rPr>
              <a:t>Don’t micromanage</a:t>
            </a:r>
          </a:p>
          <a:p>
            <a:r>
              <a:rPr lang="en-US" sz="2400" dirty="0" smtClean="0">
                <a:latin typeface="Arial" pitchFamily="34" charset="0"/>
                <a:cs typeface="Arial" pitchFamily="34" charset="0"/>
              </a:rPr>
              <a:t>Show them that you value their skills and encourage them to use them and/or train others (e.g. use of technology)</a:t>
            </a:r>
          </a:p>
          <a:p>
            <a:r>
              <a:rPr lang="en-US" sz="2400" dirty="0" smtClean="0">
                <a:latin typeface="Arial" pitchFamily="34" charset="0"/>
                <a:cs typeface="Arial" pitchFamily="34" charset="0"/>
              </a:rPr>
              <a:t>Provide fun, engaging and interactive training (e.g. role playing, Q&amp;A, discussion)</a:t>
            </a:r>
          </a:p>
          <a:p>
            <a:endParaRPr lang="en-US" dirty="0"/>
          </a:p>
        </p:txBody>
      </p:sp>
      <p:sp>
        <p:nvSpPr>
          <p:cNvPr id="5" name="Content Placeholder 4"/>
          <p:cNvSpPr>
            <a:spLocks noGrp="1"/>
          </p:cNvSpPr>
          <p:nvPr>
            <p:ph sz="quarter" idx="4"/>
          </p:nvPr>
        </p:nvSpPr>
        <p:spPr>
          <a:xfrm>
            <a:off x="4572000" y="2276872"/>
            <a:ext cx="4392488" cy="4104456"/>
          </a:xfrm>
        </p:spPr>
        <p:txBody>
          <a:bodyPr/>
          <a:lstStyle/>
          <a:p>
            <a:r>
              <a:rPr lang="en-US" sz="2400" dirty="0" smtClean="0">
                <a:latin typeface="Arial" pitchFamily="34" charset="0"/>
                <a:cs typeface="Arial" pitchFamily="34" charset="0"/>
              </a:rPr>
              <a:t>Provide mentors</a:t>
            </a:r>
          </a:p>
          <a:p>
            <a:r>
              <a:rPr lang="en-US" sz="2400" dirty="0" smtClean="0">
                <a:latin typeface="Arial" pitchFamily="34" charset="0"/>
                <a:cs typeface="Arial" pitchFamily="34" charset="0"/>
              </a:rPr>
              <a:t>Provide challenging work</a:t>
            </a:r>
          </a:p>
          <a:p>
            <a:r>
              <a:rPr lang="en-US" sz="2400" dirty="0" smtClean="0">
                <a:latin typeface="Arial" pitchFamily="34" charset="0"/>
                <a:cs typeface="Arial" pitchFamily="34" charset="0"/>
              </a:rPr>
              <a:t>Let them try new things</a:t>
            </a:r>
          </a:p>
          <a:p>
            <a:r>
              <a:rPr lang="en-US" sz="2400" dirty="0" smtClean="0">
                <a:latin typeface="Arial" pitchFamily="34" charset="0"/>
                <a:cs typeface="Arial" pitchFamily="34" charset="0"/>
              </a:rPr>
              <a:t>Provide instant and frequent feedback</a:t>
            </a:r>
          </a:p>
          <a:p>
            <a:r>
              <a:rPr lang="en-US" sz="2400" dirty="0" smtClean="0">
                <a:latin typeface="Arial" pitchFamily="34" charset="0"/>
                <a:cs typeface="Arial" pitchFamily="34" charset="0"/>
              </a:rPr>
              <a:t>Provide e-learning (e.g. online, videos, blogs, podcasts)</a:t>
            </a:r>
          </a:p>
          <a:p>
            <a:endParaRPr lang="en-US" dirty="0"/>
          </a:p>
        </p:txBody>
      </p:sp>
      <p:sp>
        <p:nvSpPr>
          <p:cNvPr id="6" name="Title 5"/>
          <p:cNvSpPr>
            <a:spLocks noGrp="1"/>
          </p:cNvSpPr>
          <p:nvPr>
            <p:ph type="title"/>
          </p:nvPr>
        </p:nvSpPr>
        <p:spPr>
          <a:xfrm>
            <a:off x="179512" y="188640"/>
            <a:ext cx="8784975" cy="936104"/>
          </a:xfrm>
        </p:spPr>
        <p:txBody>
          <a:bodyPr/>
          <a:lstStyle/>
          <a:p>
            <a:r>
              <a:rPr lang="en-US" sz="3200" b="1" dirty="0" smtClean="0">
                <a:latin typeface="Arial" pitchFamily="34" charset="0"/>
                <a:cs typeface="Arial" pitchFamily="34" charset="0"/>
              </a:rPr>
              <a:t>Quick Tips!</a:t>
            </a:r>
            <a:br>
              <a:rPr lang="en-US" sz="3200" b="1" dirty="0" smtClean="0">
                <a:latin typeface="Arial" pitchFamily="34" charset="0"/>
                <a:cs typeface="Arial" pitchFamily="34" charset="0"/>
              </a:rPr>
            </a:br>
            <a:r>
              <a:rPr lang="en-US" sz="2800" dirty="0" smtClean="0">
                <a:latin typeface="Arial" pitchFamily="34" charset="0"/>
                <a:cs typeface="Arial" pitchFamily="34" charset="0"/>
              </a:rPr>
              <a:t>Working with an Intergenerational Workforce</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Program Assessment</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179512" y="1527048"/>
            <a:ext cx="8784976" cy="4854280"/>
          </a:xfrm>
        </p:spPr>
        <p:txBody>
          <a:bodyPr/>
          <a:lstStyle/>
          <a:p>
            <a:r>
              <a:rPr lang="en-US" b="1" dirty="0" smtClean="0">
                <a:latin typeface="Arial" pitchFamily="34" charset="0"/>
                <a:cs typeface="Arial" pitchFamily="34" charset="0"/>
              </a:rPr>
              <a:t>Self-Evaluation and Continuous Quality Improvement Tool (NORC) </a:t>
            </a:r>
          </a:p>
          <a:p>
            <a:pPr lvl="1"/>
            <a:r>
              <a:rPr lang="en-US" dirty="0" smtClean="0">
                <a:latin typeface="Arial" pitchFamily="34" charset="0"/>
                <a:cs typeface="Arial" pitchFamily="34" charset="0"/>
              </a:rPr>
              <a:t>H. Volunteer Management</a:t>
            </a:r>
          </a:p>
          <a:p>
            <a:pPr lvl="2"/>
            <a:r>
              <a:rPr lang="en-US" dirty="0" smtClean="0">
                <a:latin typeface="Arial" pitchFamily="34" charset="0"/>
                <a:cs typeface="Arial" pitchFamily="34" charset="0"/>
              </a:rPr>
              <a:t>1. General</a:t>
            </a:r>
          </a:p>
          <a:p>
            <a:pPr lvl="2"/>
            <a:r>
              <a:rPr lang="en-US" dirty="0" smtClean="0">
                <a:latin typeface="Arial" pitchFamily="34" charset="0"/>
                <a:cs typeface="Arial" pitchFamily="34" charset="0"/>
              </a:rPr>
              <a:t>2. Recruitment</a:t>
            </a:r>
          </a:p>
          <a:p>
            <a:pPr lvl="2"/>
            <a:r>
              <a:rPr lang="en-US" dirty="0" smtClean="0">
                <a:latin typeface="Arial" pitchFamily="34" charset="0"/>
                <a:cs typeface="Arial" pitchFamily="34" charset="0"/>
              </a:rPr>
              <a:t>3. Training</a:t>
            </a:r>
          </a:p>
          <a:p>
            <a:pPr lvl="2"/>
            <a:r>
              <a:rPr lang="en-US" dirty="0" smtClean="0">
                <a:latin typeface="Arial" pitchFamily="34" charset="0"/>
                <a:cs typeface="Arial" pitchFamily="34" charset="0"/>
              </a:rPr>
              <a:t>4. Supervision and Support</a:t>
            </a:r>
          </a:p>
          <a:p>
            <a:pPr lvl="2"/>
            <a:r>
              <a:rPr lang="en-US" dirty="0" smtClean="0">
                <a:latin typeface="Arial" pitchFamily="34" charset="0"/>
                <a:cs typeface="Arial" pitchFamily="34" charset="0"/>
              </a:rPr>
              <a:t>5. Retention</a:t>
            </a:r>
          </a:p>
          <a:p>
            <a:pPr lvl="2"/>
            <a:r>
              <a:rPr lang="en-US" dirty="0" smtClean="0">
                <a:latin typeface="Arial" pitchFamily="34" charset="0"/>
                <a:cs typeface="Arial" pitchFamily="34" charset="0"/>
              </a:rPr>
              <a:t>6. Recognition</a:t>
            </a:r>
          </a:p>
          <a:p>
            <a:pPr lvl="2"/>
            <a:r>
              <a:rPr lang="en-US" dirty="0" smtClean="0">
                <a:latin typeface="Arial" pitchFamily="34" charset="0"/>
                <a:cs typeface="Arial" pitchFamily="34" charset="0"/>
              </a:rPr>
              <a:t>7. Treatment of Staff</a:t>
            </a:r>
          </a:p>
          <a:p>
            <a:pPr lvl="2"/>
            <a:endParaRPr lang="en-US" dirty="0" smtClean="0"/>
          </a:p>
          <a:p>
            <a:r>
              <a:rPr lang="en-US" sz="2000" dirty="0" smtClean="0">
                <a:latin typeface="Arial" pitchFamily="34" charset="0"/>
                <a:cs typeface="Arial" pitchFamily="34" charset="0"/>
                <a:hlinkClick r:id="rId3"/>
              </a:rPr>
              <a:t>http://www.ltcombudsman.org/ombudsman-support/program-management#Program_Effectiveness___Quality</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179512" y="260648"/>
          <a:ext cx="8784976" cy="6048673"/>
        </p:xfrm>
        <a:graphic>
          <a:graphicData uri="http://schemas.openxmlformats.org/drawingml/2006/table">
            <a:tbl>
              <a:tblPr firstRow="1" bandRow="1">
                <a:tableStyleId>{5C22544A-7EE6-4342-B048-85BDC9FD1C3A}</a:tableStyleId>
              </a:tblPr>
              <a:tblGrid>
                <a:gridCol w="4392488"/>
                <a:gridCol w="4392488"/>
              </a:tblGrid>
              <a:tr h="630614">
                <a:tc>
                  <a:txBody>
                    <a:bodyPr/>
                    <a:lstStyle/>
                    <a:p>
                      <a:pPr algn="ctr"/>
                      <a:r>
                        <a:rPr lang="en-US" sz="2400" dirty="0" smtClean="0">
                          <a:latin typeface="Arial" pitchFamily="34" charset="0"/>
                          <a:cs typeface="Arial" pitchFamily="34" charset="0"/>
                        </a:rPr>
                        <a:t>Volunteer-Centered</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Organization-Centered</a:t>
                      </a:r>
                      <a:endParaRPr lang="en-US" sz="2400" dirty="0">
                        <a:latin typeface="Arial" pitchFamily="34" charset="0"/>
                        <a:cs typeface="Arial" pitchFamily="34" charset="0"/>
                      </a:endParaRPr>
                    </a:p>
                  </a:txBody>
                  <a:tcPr/>
                </a:tc>
              </a:tr>
              <a:tr h="1022275">
                <a:tc>
                  <a:txBody>
                    <a:bodyPr/>
                    <a:lstStyle/>
                    <a:p>
                      <a:r>
                        <a:rPr lang="en-US" dirty="0" smtClean="0">
                          <a:latin typeface="Arial" pitchFamily="34" charset="0"/>
                          <a:cs typeface="Arial" pitchFamily="34" charset="0"/>
                        </a:rPr>
                        <a:t>We’ll help you grow your skills and increase your impact</a:t>
                      </a:r>
                      <a:r>
                        <a:rPr lang="en-US" baseline="0" dirty="0" smtClean="0">
                          <a:latin typeface="Arial" pitchFamily="34" charset="0"/>
                          <a:cs typeface="Arial" pitchFamily="34" charset="0"/>
                        </a:rPr>
                        <a:t> in your community.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We have mandatory training and certification requirements.</a:t>
                      </a:r>
                      <a:endParaRPr lang="en-US" dirty="0">
                        <a:latin typeface="Arial" pitchFamily="34" charset="0"/>
                        <a:cs typeface="Arial" pitchFamily="34" charset="0"/>
                      </a:endParaRPr>
                    </a:p>
                  </a:txBody>
                  <a:tcPr/>
                </a:tc>
              </a:tr>
              <a:tr h="715593">
                <a:tc>
                  <a:txBody>
                    <a:bodyPr/>
                    <a:lstStyle/>
                    <a:p>
                      <a:r>
                        <a:rPr lang="en-US" dirty="0" smtClean="0">
                          <a:latin typeface="Arial" pitchFamily="34" charset="0"/>
                          <a:cs typeface="Arial" pitchFamily="34" charset="0"/>
                        </a:rPr>
                        <a:t>We look forward</a:t>
                      </a:r>
                      <a:r>
                        <a:rPr lang="en-US" baseline="0" dirty="0" smtClean="0">
                          <a:latin typeface="Arial" pitchFamily="34" charset="0"/>
                          <a:cs typeface="Arial" pitchFamily="34" charset="0"/>
                        </a:rPr>
                        <a:t> to learning about your unique talents, skills and interests.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Applicants must have an understanding of long-term care. </a:t>
                      </a:r>
                      <a:endParaRPr lang="en-US" dirty="0">
                        <a:latin typeface="Arial" pitchFamily="34" charset="0"/>
                        <a:cs typeface="Arial" pitchFamily="34" charset="0"/>
                      </a:endParaRPr>
                    </a:p>
                  </a:txBody>
                  <a:tcPr/>
                </a:tc>
              </a:tr>
              <a:tr h="1328958">
                <a:tc>
                  <a:txBody>
                    <a:bodyPr/>
                    <a:lstStyle/>
                    <a:p>
                      <a:r>
                        <a:rPr lang="en-US" dirty="0" smtClean="0">
                          <a:latin typeface="Arial" pitchFamily="34" charset="0"/>
                          <a:cs typeface="Arial" pitchFamily="34" charset="0"/>
                        </a:rPr>
                        <a:t>We know there’s strength</a:t>
                      </a:r>
                      <a:r>
                        <a:rPr lang="en-US" baseline="0" dirty="0" smtClean="0">
                          <a:latin typeface="Arial" pitchFamily="34" charset="0"/>
                          <a:cs typeface="Arial" pitchFamily="34" charset="0"/>
                        </a:rPr>
                        <a:t> in our diversity. Read about how volunteers from all walks of life have made a difference here.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Advocates needed. Apply today!</a:t>
                      </a:r>
                      <a:endParaRPr lang="en-US" dirty="0">
                        <a:latin typeface="Arial" pitchFamily="34" charset="0"/>
                        <a:cs typeface="Arial" pitchFamily="34" charset="0"/>
                      </a:endParaRPr>
                    </a:p>
                  </a:txBody>
                  <a:tcPr/>
                </a:tc>
              </a:tr>
              <a:tr h="1328958">
                <a:tc>
                  <a:txBody>
                    <a:bodyPr/>
                    <a:lstStyle/>
                    <a:p>
                      <a:r>
                        <a:rPr lang="en-US" dirty="0" smtClean="0">
                          <a:latin typeface="Arial" pitchFamily="34" charset="0"/>
                          <a:cs typeface="Arial" pitchFamily="34" charset="0"/>
                        </a:rPr>
                        <a:t>We appreciate commitments</a:t>
                      </a:r>
                      <a:r>
                        <a:rPr lang="en-US" baseline="0" dirty="0" smtClean="0">
                          <a:latin typeface="Arial" pitchFamily="34" charset="0"/>
                          <a:cs typeface="Arial" pitchFamily="34" charset="0"/>
                        </a:rPr>
                        <a:t> large and small. Contact us to talk about how we can tailor a volunteer experience that meets your needs.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All volunteers must make a one-year commitment. </a:t>
                      </a:r>
                      <a:endParaRPr lang="en-US" dirty="0">
                        <a:latin typeface="Arial" pitchFamily="34" charset="0"/>
                        <a:cs typeface="Arial" pitchFamily="34" charset="0"/>
                      </a:endParaRPr>
                    </a:p>
                  </a:txBody>
                  <a:tcPr/>
                </a:tc>
              </a:tr>
              <a:tr h="1022275">
                <a:tc>
                  <a:txBody>
                    <a:bodyPr/>
                    <a:lstStyle/>
                    <a:p>
                      <a:r>
                        <a:rPr lang="en-US" dirty="0" smtClean="0">
                          <a:latin typeface="Arial" pitchFamily="34" charset="0"/>
                          <a:cs typeface="Arial" pitchFamily="34" charset="0"/>
                        </a:rPr>
                        <a:t>Learn more about what we</a:t>
                      </a:r>
                      <a:r>
                        <a:rPr lang="en-US" baseline="0" dirty="0" smtClean="0">
                          <a:latin typeface="Arial" pitchFamily="34" charset="0"/>
                          <a:cs typeface="Arial" pitchFamily="34" charset="0"/>
                        </a:rPr>
                        <a:t> do by visiting our  website (or Facebook page, blog, signing up for e-newsletter, etc.).</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If you</a:t>
                      </a:r>
                      <a:r>
                        <a:rPr lang="en-US" baseline="0" dirty="0" smtClean="0">
                          <a:latin typeface="Arial" pitchFamily="34" charset="0"/>
                          <a:cs typeface="Arial" pitchFamily="34" charset="0"/>
                        </a:rPr>
                        <a:t> can’t volunteer right now, call us back later.</a:t>
                      </a:r>
                      <a:endParaRPr lang="en-US" dirty="0">
                        <a:latin typeface="Arial" pitchFamily="34" charset="0"/>
                        <a:cs typeface="Arial" pitchFamily="34" charset="0"/>
                      </a:endParaRPr>
                    </a:p>
                  </a:txBody>
                  <a:tcPr/>
                </a:tc>
              </a:tr>
            </a:tbl>
          </a:graphicData>
        </a:graphic>
      </p:graphicFrame>
      <p:sp>
        <p:nvSpPr>
          <p:cNvPr id="5" name="Rectangle 4"/>
          <p:cNvSpPr/>
          <p:nvPr/>
        </p:nvSpPr>
        <p:spPr>
          <a:xfrm>
            <a:off x="4427984" y="6381328"/>
            <a:ext cx="4572000" cy="215444"/>
          </a:xfrm>
          <a:prstGeom prst="rect">
            <a:avLst/>
          </a:prstGeom>
        </p:spPr>
        <p:txBody>
          <a:bodyPr>
            <a:spAutoFit/>
          </a:bodyPr>
          <a:lstStyle/>
          <a:p>
            <a:pPr algn="r"/>
            <a:r>
              <a:rPr lang="en-US" sz="800" dirty="0" smtClean="0"/>
              <a:t>Recruiting the “Right” Volunteer. SHIP Resource Center Webinar. 2012.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Quick Tips!</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179512" y="1412776"/>
            <a:ext cx="8784976" cy="4968552"/>
          </a:xfrm>
        </p:spPr>
        <p:txBody>
          <a:bodyPr numCol="2"/>
          <a:lstStyle/>
          <a:p>
            <a:r>
              <a:rPr lang="en-US" sz="2500" dirty="0" smtClean="0">
                <a:latin typeface="Arial" pitchFamily="34" charset="0"/>
                <a:cs typeface="Arial" pitchFamily="34" charset="0"/>
              </a:rPr>
              <a:t>Information to include on your website</a:t>
            </a:r>
          </a:p>
          <a:p>
            <a:pPr lvl="1"/>
            <a:r>
              <a:rPr lang="en-US" sz="2000" dirty="0" smtClean="0">
                <a:latin typeface="Arial" pitchFamily="34" charset="0"/>
                <a:cs typeface="Arial" pitchFamily="34" charset="0"/>
              </a:rPr>
              <a:t>Automated application form</a:t>
            </a:r>
          </a:p>
          <a:p>
            <a:pPr lvl="1"/>
            <a:r>
              <a:rPr lang="en-US" sz="2000" dirty="0" smtClean="0">
                <a:latin typeface="Arial" pitchFamily="34" charset="0"/>
                <a:cs typeface="Arial" pitchFamily="34" charset="0"/>
              </a:rPr>
              <a:t>Name and photo of contact</a:t>
            </a:r>
          </a:p>
          <a:p>
            <a:pPr lvl="1"/>
            <a:r>
              <a:rPr lang="en-US" sz="2000" dirty="0" smtClean="0">
                <a:latin typeface="Arial" pitchFamily="34" charset="0"/>
                <a:cs typeface="Arial" pitchFamily="34" charset="0"/>
              </a:rPr>
              <a:t>Upcoming training calendar</a:t>
            </a:r>
          </a:p>
          <a:p>
            <a:pPr lvl="1"/>
            <a:r>
              <a:rPr lang="en-US" sz="2000" dirty="0" smtClean="0">
                <a:latin typeface="Arial" pitchFamily="34" charset="0"/>
                <a:cs typeface="Arial" pitchFamily="34" charset="0"/>
              </a:rPr>
              <a:t>Success stories</a:t>
            </a:r>
          </a:p>
          <a:p>
            <a:pPr lvl="1"/>
            <a:r>
              <a:rPr lang="en-US" sz="2000" dirty="0" smtClean="0">
                <a:latin typeface="Arial" pitchFamily="34" charset="0"/>
                <a:cs typeface="Arial" pitchFamily="34" charset="0"/>
              </a:rPr>
              <a:t>Volunteer experiences</a:t>
            </a:r>
          </a:p>
          <a:p>
            <a:pPr lvl="1">
              <a:buNone/>
            </a:pP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Develop standard interview questions</a:t>
            </a:r>
          </a:p>
          <a:p>
            <a:pPr>
              <a:buNone/>
            </a:pPr>
            <a:endParaRPr lang="en-US" sz="2500" dirty="0" smtClean="0">
              <a:latin typeface="Arial" pitchFamily="34" charset="0"/>
              <a:cs typeface="Arial" pitchFamily="34" charset="0"/>
            </a:endParaRPr>
          </a:p>
          <a:p>
            <a:pPr>
              <a:buNone/>
            </a:pP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Find out what motivates and interests potential volunteers</a:t>
            </a:r>
          </a:p>
          <a:p>
            <a:pPr>
              <a:buNone/>
            </a:pP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The LTCOP is not the best fit for every volunteer</a:t>
            </a:r>
          </a:p>
          <a:p>
            <a:pPr lvl="1"/>
            <a:r>
              <a:rPr lang="en-US" dirty="0" smtClean="0">
                <a:latin typeface="Arial" pitchFamily="34" charset="0"/>
                <a:cs typeface="Arial" pitchFamily="34" charset="0"/>
              </a:rPr>
              <a:t>It is ok to say “no, thank you”</a:t>
            </a:r>
          </a:p>
          <a:p>
            <a:pPr lvl="1"/>
            <a:r>
              <a:rPr lang="en-US" dirty="0" smtClean="0">
                <a:latin typeface="Arial" pitchFamily="34" charset="0"/>
                <a:cs typeface="Arial" pitchFamily="34" charset="0"/>
              </a:rPr>
              <a:t>Refer them to other volunteer opportunities that may be a better fit for their interests and skills</a:t>
            </a:r>
          </a:p>
        </p:txBody>
      </p:sp>
      <p:sp>
        <p:nvSpPr>
          <p:cNvPr id="8" name="Rectangle 7"/>
          <p:cNvSpPr/>
          <p:nvPr/>
        </p:nvSpPr>
        <p:spPr>
          <a:xfrm>
            <a:off x="4427984" y="6381328"/>
            <a:ext cx="4572000" cy="215444"/>
          </a:xfrm>
          <a:prstGeom prst="rect">
            <a:avLst/>
          </a:prstGeom>
        </p:spPr>
        <p:txBody>
          <a:bodyPr>
            <a:spAutoFit/>
          </a:bodyPr>
          <a:lstStyle/>
          <a:p>
            <a:pPr algn="r"/>
            <a:r>
              <a:rPr lang="en-US" sz="800" dirty="0" smtClean="0"/>
              <a:t>Recruiting the “Right” Volunteer. SHIP Resource Center Webinar. 2012.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Use of Social Media</a:t>
            </a:r>
            <a:endParaRPr lang="en-US" b="1" dirty="0">
              <a:latin typeface="Arial" pitchFamily="34" charset="0"/>
              <a:cs typeface="Arial" pitchFamily="34" charset="0"/>
            </a:endParaRPr>
          </a:p>
        </p:txBody>
      </p:sp>
      <p:graphicFrame>
        <p:nvGraphicFramePr>
          <p:cNvPr id="5" name="Content Placeholder 4"/>
          <p:cNvGraphicFramePr>
            <a:graphicFrameLocks noGrp="1"/>
          </p:cNvGraphicFramePr>
          <p:nvPr>
            <p:ph sz="quarter" idx="1"/>
          </p:nvPr>
        </p:nvGraphicFramePr>
        <p:xfrm>
          <a:off x="301625" y="1527175"/>
          <a:ext cx="8504238" cy="4480560"/>
        </p:xfrm>
        <a:graphic>
          <a:graphicData uri="http://schemas.openxmlformats.org/drawingml/2006/table">
            <a:tbl>
              <a:tblPr firstRow="1" bandRow="1">
                <a:tableStyleId>{5C22544A-7EE6-4342-B048-85BDC9FD1C3A}</a:tableStyleId>
              </a:tblPr>
              <a:tblGrid>
                <a:gridCol w="2834746"/>
                <a:gridCol w="2227717"/>
                <a:gridCol w="3441775"/>
              </a:tblGrid>
              <a:tr h="476346">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of internet users who…</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The service</a:t>
                      </a:r>
                      <a:r>
                        <a:rPr lang="en-US" baseline="0" dirty="0" smtClean="0">
                          <a:latin typeface="Arial" pitchFamily="34" charset="0"/>
                          <a:cs typeface="Arial" pitchFamily="34" charset="0"/>
                        </a:rPr>
                        <a:t> is especially appealing to…</a:t>
                      </a:r>
                      <a:endParaRPr lang="en-US" dirty="0">
                        <a:latin typeface="Arial" pitchFamily="34" charset="0"/>
                        <a:cs typeface="Arial" pitchFamily="34" charset="0"/>
                      </a:endParaRPr>
                    </a:p>
                  </a:txBody>
                  <a:tcPr/>
                </a:tc>
              </a:tr>
              <a:tr h="476346">
                <a:tc>
                  <a:txBody>
                    <a:bodyPr/>
                    <a:lstStyle/>
                    <a:p>
                      <a:r>
                        <a:rPr lang="en-US" dirty="0" smtClean="0">
                          <a:latin typeface="Arial" pitchFamily="34" charset="0"/>
                          <a:cs typeface="Arial" pitchFamily="34" charset="0"/>
                        </a:rPr>
                        <a:t>Use Any Social Networking</a:t>
                      </a:r>
                      <a:r>
                        <a:rPr lang="en-US" baseline="0" dirty="0" smtClean="0">
                          <a:latin typeface="Arial" pitchFamily="34" charset="0"/>
                          <a:cs typeface="Arial" pitchFamily="34" charset="0"/>
                        </a:rPr>
                        <a:t> Site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67</a:t>
                      </a:r>
                      <a:endParaRPr lang="en-US"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Ages 18-29, women</a:t>
                      </a:r>
                      <a:endParaRPr lang="en-US" dirty="0">
                        <a:latin typeface="Arial" pitchFamily="34" charset="0"/>
                        <a:cs typeface="Arial" pitchFamily="34" charset="0"/>
                      </a:endParaRPr>
                    </a:p>
                  </a:txBody>
                  <a:tcPr/>
                </a:tc>
              </a:tr>
              <a:tr h="275978">
                <a:tc>
                  <a:txBody>
                    <a:bodyPr/>
                    <a:lstStyle/>
                    <a:p>
                      <a:r>
                        <a:rPr lang="en-US" dirty="0" smtClean="0">
                          <a:latin typeface="Arial" pitchFamily="34" charset="0"/>
                          <a:cs typeface="Arial" pitchFamily="34" charset="0"/>
                        </a:rPr>
                        <a:t>Use Facebook</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67</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Women,</a:t>
                      </a:r>
                      <a:r>
                        <a:rPr lang="en-US" baseline="0" dirty="0" smtClean="0">
                          <a:latin typeface="Arial" pitchFamily="34" charset="0"/>
                          <a:cs typeface="Arial" pitchFamily="34" charset="0"/>
                        </a:rPr>
                        <a:t> ages 18-29</a:t>
                      </a:r>
                      <a:endParaRPr lang="en-US" dirty="0">
                        <a:latin typeface="Arial" pitchFamily="34" charset="0"/>
                        <a:cs typeface="Arial" pitchFamily="34" charset="0"/>
                      </a:endParaRPr>
                    </a:p>
                  </a:txBody>
                  <a:tcPr/>
                </a:tc>
              </a:tr>
              <a:tr h="476346">
                <a:tc>
                  <a:txBody>
                    <a:bodyPr/>
                    <a:lstStyle/>
                    <a:p>
                      <a:r>
                        <a:rPr lang="en-US" dirty="0" smtClean="0">
                          <a:latin typeface="Arial" pitchFamily="34" charset="0"/>
                          <a:cs typeface="Arial" pitchFamily="34" charset="0"/>
                        </a:rPr>
                        <a:t>Use Twitter</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Ages 18-29, African-Americans, urban residents</a:t>
                      </a:r>
                      <a:endParaRPr lang="en-US" dirty="0">
                        <a:latin typeface="Arial" pitchFamily="34" charset="0"/>
                        <a:cs typeface="Arial" pitchFamily="34" charset="0"/>
                      </a:endParaRPr>
                    </a:p>
                  </a:txBody>
                  <a:tcPr/>
                </a:tc>
              </a:tr>
              <a:tr h="680495">
                <a:tc>
                  <a:txBody>
                    <a:bodyPr/>
                    <a:lstStyle/>
                    <a:p>
                      <a:r>
                        <a:rPr lang="en-US" dirty="0" smtClean="0">
                          <a:latin typeface="Arial" pitchFamily="34" charset="0"/>
                          <a:cs typeface="Arial" pitchFamily="34" charset="0"/>
                        </a:rPr>
                        <a:t>Use</a:t>
                      </a:r>
                      <a:r>
                        <a:rPr lang="en-US" baseline="0" dirty="0" smtClean="0">
                          <a:latin typeface="Arial" pitchFamily="34" charset="0"/>
                          <a:cs typeface="Arial" pitchFamily="34" charset="0"/>
                        </a:rPr>
                        <a:t> Pinterest</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Women, adults under 50, whites, those with</a:t>
                      </a:r>
                      <a:r>
                        <a:rPr lang="en-US" baseline="0" dirty="0" smtClean="0">
                          <a:latin typeface="Arial" pitchFamily="34" charset="0"/>
                          <a:cs typeface="Arial" pitchFamily="34" charset="0"/>
                        </a:rPr>
                        <a:t> some college education</a:t>
                      </a:r>
                      <a:endParaRPr lang="en-US" dirty="0">
                        <a:latin typeface="Arial" pitchFamily="34" charset="0"/>
                        <a:cs typeface="Arial" pitchFamily="34" charset="0"/>
                      </a:endParaRPr>
                    </a:p>
                  </a:txBody>
                  <a:tcPr/>
                </a:tc>
              </a:tr>
              <a:tr h="680495">
                <a:tc>
                  <a:txBody>
                    <a:bodyPr/>
                    <a:lstStyle/>
                    <a:p>
                      <a:r>
                        <a:rPr lang="en-US" dirty="0" smtClean="0">
                          <a:latin typeface="Arial" pitchFamily="34" charset="0"/>
                          <a:cs typeface="Arial" pitchFamily="34" charset="0"/>
                        </a:rPr>
                        <a:t>Use Instagram</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Ages 18-29, African-Americans,</a:t>
                      </a:r>
                      <a:r>
                        <a:rPr lang="en-US" baseline="0" dirty="0" smtClean="0">
                          <a:latin typeface="Arial" pitchFamily="34" charset="0"/>
                          <a:cs typeface="Arial" pitchFamily="34" charset="0"/>
                        </a:rPr>
                        <a:t> Latinos, women, urban residents</a:t>
                      </a:r>
                      <a:endParaRPr lang="en-US" dirty="0">
                        <a:latin typeface="Arial" pitchFamily="34" charset="0"/>
                        <a:cs typeface="Arial" pitchFamily="34" charset="0"/>
                      </a:endParaRPr>
                    </a:p>
                  </a:txBody>
                  <a:tcPr/>
                </a:tc>
              </a:tr>
              <a:tr h="275978">
                <a:tc>
                  <a:txBody>
                    <a:bodyPr/>
                    <a:lstStyle/>
                    <a:p>
                      <a:r>
                        <a:rPr lang="en-US" dirty="0" smtClean="0">
                          <a:latin typeface="Arial" pitchFamily="34" charset="0"/>
                          <a:cs typeface="Arial" pitchFamily="34" charset="0"/>
                        </a:rPr>
                        <a:t>Use Tumblr</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Ages 18-29</a:t>
                      </a:r>
                      <a:endParaRPr lang="en-US" dirty="0">
                        <a:latin typeface="Arial" pitchFamily="34" charset="0"/>
                        <a:cs typeface="Arial" pitchFamily="34" charset="0"/>
                      </a:endParaRPr>
                    </a:p>
                  </a:txBody>
                  <a:tcPr/>
                </a:tc>
              </a:tr>
            </a:tbl>
          </a:graphicData>
        </a:graphic>
      </p:graphicFrame>
      <p:sp>
        <p:nvSpPr>
          <p:cNvPr id="6" name="TextBox 5"/>
          <p:cNvSpPr txBox="1"/>
          <p:nvPr/>
        </p:nvSpPr>
        <p:spPr>
          <a:xfrm>
            <a:off x="3707904" y="6165304"/>
            <a:ext cx="5436096" cy="338554"/>
          </a:xfrm>
          <a:prstGeom prst="rect">
            <a:avLst/>
          </a:prstGeom>
          <a:noFill/>
        </p:spPr>
        <p:txBody>
          <a:bodyPr wrap="square" rtlCol="0">
            <a:spAutoFit/>
          </a:bodyPr>
          <a:lstStyle/>
          <a:p>
            <a:pPr algn="r"/>
            <a:r>
              <a:rPr lang="en-US" sz="800" dirty="0" smtClean="0"/>
              <a:t>The Demographics of Social Media Users. Pew Research Center. 2012. </a:t>
            </a:r>
            <a:r>
              <a:rPr lang="en-US" sz="800" dirty="0" smtClean="0">
                <a:hlinkClick r:id="rId3"/>
              </a:rPr>
              <a:t>http://pewinternet.org/~/media/Files/Reports/2013/PIP_SocialMediaUsers.pdf</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534400" cy="758825"/>
          </a:xfrm>
        </p:spPr>
        <p:txBody>
          <a:bodyPr/>
          <a:lstStyle/>
          <a:p>
            <a:r>
              <a:rPr lang="en-US" sz="4000" b="1" dirty="0" smtClean="0">
                <a:latin typeface="Arial" pitchFamily="34" charset="0"/>
                <a:cs typeface="Arial" pitchFamily="34" charset="0"/>
              </a:rPr>
              <a:t>Poll Question #4</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784975" cy="896144"/>
          </a:xfrm>
        </p:spPr>
        <p:txBody>
          <a:bodyPr/>
          <a:lstStyle/>
          <a:p>
            <a:r>
              <a:rPr lang="en-US" b="1" dirty="0" smtClean="0">
                <a:latin typeface="Arial" pitchFamily="34" charset="0"/>
                <a:cs typeface="Arial" pitchFamily="34" charset="0"/>
              </a:rPr>
              <a:t>Redefining the Volunteer Experience</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179512" y="1412776"/>
            <a:ext cx="8784976" cy="4968552"/>
          </a:xfrm>
        </p:spPr>
        <p:txBody>
          <a:bodyPr/>
          <a:lstStyle/>
          <a:p>
            <a:r>
              <a:rPr lang="en-US" b="1" dirty="0" smtClean="0">
                <a:latin typeface="Arial" pitchFamily="34" charset="0"/>
                <a:cs typeface="Arial" pitchFamily="34" charset="0"/>
              </a:rPr>
              <a:t>Volunteer Functions</a:t>
            </a:r>
          </a:p>
          <a:p>
            <a:pPr lvl="1"/>
            <a:r>
              <a:rPr lang="en-US" dirty="0" smtClean="0">
                <a:latin typeface="Arial" pitchFamily="34" charset="0"/>
                <a:cs typeface="Arial" pitchFamily="34" charset="0"/>
              </a:rPr>
              <a:t>Team Leader</a:t>
            </a:r>
          </a:p>
          <a:p>
            <a:pPr lvl="1"/>
            <a:r>
              <a:rPr lang="en-US" dirty="0" smtClean="0">
                <a:latin typeface="Arial" pitchFamily="34" charset="0"/>
                <a:cs typeface="Arial" pitchFamily="34" charset="0"/>
              </a:rPr>
              <a:t>Subject Matter Expert</a:t>
            </a:r>
          </a:p>
          <a:p>
            <a:pPr lvl="1"/>
            <a:r>
              <a:rPr lang="en-US" dirty="0" smtClean="0">
                <a:latin typeface="Arial" pitchFamily="34" charset="0"/>
                <a:cs typeface="Arial" pitchFamily="34" charset="0"/>
              </a:rPr>
              <a:t>Consultant</a:t>
            </a:r>
          </a:p>
          <a:p>
            <a:pPr lvl="1"/>
            <a:r>
              <a:rPr lang="en-US" dirty="0" smtClean="0">
                <a:latin typeface="Arial" pitchFamily="34" charset="0"/>
                <a:cs typeface="Arial" pitchFamily="34" charset="0"/>
              </a:rPr>
              <a:t>Outreach and Communications </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“How-to” Volunteer</a:t>
            </a:r>
          </a:p>
          <a:p>
            <a:pPr lvl="1"/>
            <a:r>
              <a:rPr lang="en-US" dirty="0" smtClean="0">
                <a:latin typeface="Arial" pitchFamily="34" charset="0"/>
                <a:cs typeface="Arial" pitchFamily="34" charset="0"/>
              </a:rPr>
              <a:t>Volunteer Team/Partnership</a:t>
            </a:r>
          </a:p>
          <a:p>
            <a:pPr lvl="1"/>
            <a:r>
              <a:rPr lang="en-US" dirty="0" smtClean="0">
                <a:latin typeface="Arial" pitchFamily="34" charset="0"/>
                <a:cs typeface="Arial" pitchFamily="34" charset="0"/>
              </a:rPr>
              <a:t>Seasonal</a:t>
            </a:r>
          </a:p>
          <a:p>
            <a:pPr lvl="1"/>
            <a:r>
              <a:rPr lang="en-US" dirty="0" smtClean="0">
                <a:latin typeface="Arial" pitchFamily="34" charset="0"/>
                <a:cs typeface="Arial" pitchFamily="34" charset="0"/>
              </a:rPr>
              <a:t>Flexible Schedule </a:t>
            </a:r>
          </a:p>
          <a:p>
            <a:pPr lvl="1"/>
            <a:r>
              <a:rPr lang="en-US" dirty="0" smtClean="0">
                <a:latin typeface="Arial" pitchFamily="34" charset="0"/>
                <a:cs typeface="Arial" pitchFamily="34" charset="0"/>
              </a:rPr>
              <a:t>Flexible Training </a:t>
            </a:r>
          </a:p>
          <a:p>
            <a:pPr lvl="1">
              <a:buNone/>
            </a:pPr>
            <a:endParaRPr lang="en-US" dirty="0"/>
          </a:p>
        </p:txBody>
      </p:sp>
      <p:sp>
        <p:nvSpPr>
          <p:cNvPr id="4" name="Rectangle 3"/>
          <p:cNvSpPr/>
          <p:nvPr/>
        </p:nvSpPr>
        <p:spPr>
          <a:xfrm>
            <a:off x="4355976" y="6093296"/>
            <a:ext cx="4572000" cy="246221"/>
          </a:xfrm>
          <a:prstGeom prst="rect">
            <a:avLst/>
          </a:prstGeom>
        </p:spPr>
        <p:txBody>
          <a:bodyPr>
            <a:spAutoFit/>
          </a:bodyPr>
          <a:lstStyle/>
          <a:p>
            <a:pPr algn="r"/>
            <a:r>
              <a:rPr lang="en-US" sz="800" dirty="0" smtClean="0"/>
              <a:t>Recruiting the “Right” Volunteer. SHIP Resource Center Webinar. 2012</a:t>
            </a:r>
            <a:r>
              <a:rPr lang="en-US" sz="10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latin typeface="Arial" pitchFamily="34" charset="0"/>
                <a:ea typeface="+mj-ea"/>
                <a:cs typeface="Arial" pitchFamily="34" charset="0"/>
              </a:rPr>
              <a:t>Overview of Webinar</a:t>
            </a:r>
            <a:endParaRPr lang="en-US" b="1" dirty="0">
              <a:latin typeface="Arial" pitchFamily="34" charset="0"/>
              <a:ea typeface="+mj-ea"/>
              <a:cs typeface="Arial" pitchFamily="34" charset="0"/>
            </a:endParaRPr>
          </a:p>
        </p:txBody>
      </p:sp>
      <p:sp>
        <p:nvSpPr>
          <p:cNvPr id="16386" name="Content Placeholder 2"/>
          <p:cNvSpPr>
            <a:spLocks noGrp="1"/>
          </p:cNvSpPr>
          <p:nvPr>
            <p:ph sz="quarter" idx="1"/>
          </p:nvPr>
        </p:nvSpPr>
        <p:spPr>
          <a:xfrm>
            <a:off x="179512" y="1412776"/>
            <a:ext cx="8784975" cy="4968552"/>
          </a:xfrm>
        </p:spPr>
        <p:txBody>
          <a:bodyPr/>
          <a:lstStyle/>
          <a:p>
            <a:pPr eaLnBrk="1" hangingPunct="1">
              <a:buNone/>
            </a:pPr>
            <a:endParaRPr lang="en-US" dirty="0" smtClean="0">
              <a:latin typeface="Arial" pitchFamily="34" charset="0"/>
              <a:cs typeface="Arial" pitchFamily="34" charset="0"/>
            </a:endParaRPr>
          </a:p>
          <a:p>
            <a:pPr eaLnBrk="1" hangingPunct="1"/>
            <a:r>
              <a:rPr lang="en-US" sz="2500" dirty="0" smtClean="0">
                <a:latin typeface="Arial" pitchFamily="34" charset="0"/>
                <a:cs typeface="Arial" pitchFamily="34" charset="0"/>
              </a:rPr>
              <a:t>Review demographics of “today’s” volunteers</a:t>
            </a:r>
          </a:p>
          <a:p>
            <a:pPr eaLnBrk="1" hangingPunct="1"/>
            <a:r>
              <a:rPr lang="en-US" sz="2500" dirty="0" smtClean="0">
                <a:latin typeface="Arial" pitchFamily="34" charset="0"/>
                <a:cs typeface="Arial" pitchFamily="34" charset="0"/>
              </a:rPr>
              <a:t>Define what it means to “modernize” your program</a:t>
            </a:r>
          </a:p>
          <a:p>
            <a:pPr eaLnBrk="1" hangingPunct="1"/>
            <a:r>
              <a:rPr lang="en-US" sz="2500" dirty="0" smtClean="0">
                <a:latin typeface="Arial" pitchFamily="34" charset="0"/>
                <a:cs typeface="Arial" pitchFamily="34" charset="0"/>
              </a:rPr>
              <a:t>Why volunteers serve and what they want</a:t>
            </a:r>
          </a:p>
          <a:p>
            <a:pPr eaLnBrk="1" hangingPunct="1"/>
            <a:r>
              <a:rPr lang="en-US" sz="2500" dirty="0" smtClean="0">
                <a:latin typeface="Arial" pitchFamily="34" charset="0"/>
                <a:cs typeface="Arial" pitchFamily="34" charset="0"/>
              </a:rPr>
              <a:t>How to meet the needs and interests of “today’s” volunteers</a:t>
            </a:r>
          </a:p>
          <a:p>
            <a:pPr eaLnBrk="1" hangingPunct="1"/>
            <a:r>
              <a:rPr lang="en-US" sz="2500" dirty="0" smtClean="0">
                <a:latin typeface="Arial" pitchFamily="34" charset="0"/>
                <a:cs typeface="Arial" pitchFamily="34" charset="0"/>
              </a:rPr>
              <a:t>Introduce NORC online training modules</a:t>
            </a:r>
          </a:p>
          <a:p>
            <a:pPr eaLnBrk="1" hangingPunct="1"/>
            <a:r>
              <a:rPr lang="en-US" sz="2500" dirty="0" smtClean="0">
                <a:latin typeface="Arial" pitchFamily="34" charset="0"/>
                <a:cs typeface="Arial" pitchFamily="34" charset="0"/>
              </a:rPr>
              <a:t>Presentations from your peers and Q&amp;A</a:t>
            </a:r>
          </a:p>
          <a:p>
            <a:pPr eaLnBrk="1" hangingPunct="1"/>
            <a:r>
              <a:rPr lang="en-US" sz="2500" dirty="0" smtClean="0">
                <a:latin typeface="Arial" pitchFamily="34" charset="0"/>
                <a:cs typeface="Arial" pitchFamily="34" charset="0"/>
              </a:rPr>
              <a:t>Discussion questions </a:t>
            </a:r>
          </a:p>
          <a:p>
            <a:pPr eaLnBrk="1" hangingPunct="1"/>
            <a:r>
              <a:rPr lang="en-US" sz="2500" dirty="0" smtClean="0">
                <a:latin typeface="Arial" pitchFamily="34" charset="0"/>
                <a:cs typeface="Arial" pitchFamily="34" charset="0"/>
              </a:rPr>
              <a:t>Review NORC resources</a:t>
            </a:r>
          </a:p>
          <a:p>
            <a:pPr eaLnBrk="1" hangingPunct="1">
              <a:buFont typeface="Wingdings 2" pitchFamily="127"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534400" cy="758825"/>
          </a:xfrm>
        </p:spPr>
        <p:txBody>
          <a:bodyPr/>
          <a:lstStyle/>
          <a:p>
            <a:r>
              <a:rPr lang="en-US" sz="4000" b="1" dirty="0" smtClean="0">
                <a:latin typeface="Arial" pitchFamily="34" charset="0"/>
                <a:cs typeface="Arial" pitchFamily="34" charset="0"/>
              </a:rPr>
              <a:t>Poll Question #5</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Arial" pitchFamily="34" charset="0"/>
                <a:cs typeface="Arial" pitchFamily="34" charset="0"/>
              </a:rPr>
              <a:t>NORC Online Curriculum</a:t>
            </a:r>
            <a:endParaRPr lang="en-US" b="1" dirty="0">
              <a:latin typeface="Arial" pitchFamily="34" charset="0"/>
              <a:cs typeface="Arial" pitchFamily="34" charset="0"/>
            </a:endParaRPr>
          </a:p>
        </p:txBody>
      </p:sp>
      <p:sp>
        <p:nvSpPr>
          <p:cNvPr id="5" name="Content Placeholder 2"/>
          <p:cNvSpPr txBox="1">
            <a:spLocks/>
          </p:cNvSpPr>
          <p:nvPr/>
        </p:nvSpPr>
        <p:spPr>
          <a:xfrm>
            <a:off x="179512" y="1527048"/>
            <a:ext cx="8784976" cy="485428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27" charset="2"/>
              <a:buChar char=""/>
              <a:tabLst/>
              <a:defRPr/>
            </a:pPr>
            <a:r>
              <a:rPr kumimoji="0" lang="en-US" sz="2700" b="0" i="0" u="none" strike="noStrike" kern="1200" cap="none" spc="0" normalizeH="0" baseline="0" noProof="0" dirty="0" smtClean="0">
                <a:ln>
                  <a:noFill/>
                </a:ln>
                <a:solidFill>
                  <a:schemeClr val="tx1"/>
                </a:solidFill>
                <a:effectLst/>
                <a:uLnTx/>
                <a:uFillTx/>
                <a:latin typeface="Arial" pitchFamily="34" charset="0"/>
                <a:ea typeface="ＭＳ Ｐゴシック" pitchFamily="127" charset="-128"/>
                <a:cs typeface="Arial" pitchFamily="34" charset="0"/>
              </a:rPr>
              <a:t>Based</a:t>
            </a:r>
            <a:r>
              <a:rPr kumimoji="0" lang="en-US" sz="2700" b="0" i="0" u="none" strike="noStrike" kern="1200" cap="none" spc="0" normalizeH="0" noProof="0" dirty="0" smtClean="0">
                <a:ln>
                  <a:noFill/>
                </a:ln>
                <a:solidFill>
                  <a:schemeClr val="tx1"/>
                </a:solidFill>
                <a:effectLst/>
                <a:uLnTx/>
                <a:uFillTx/>
                <a:latin typeface="Arial" pitchFamily="34" charset="0"/>
                <a:ea typeface="ＭＳ Ｐゴシック" pitchFamily="127" charset="-128"/>
                <a:cs typeface="Arial" pitchFamily="34" charset="0"/>
              </a:rPr>
              <a:t> on the existing NORC curriculum, </a:t>
            </a:r>
            <a:r>
              <a:rPr kumimoji="0" lang="en-US" sz="2700" b="0" i="1" u="none" strike="noStrike" kern="1200" cap="none" spc="0" normalizeH="0" noProof="0" dirty="0" smtClean="0">
                <a:ln>
                  <a:noFill/>
                </a:ln>
                <a:solidFill>
                  <a:schemeClr val="tx1"/>
                </a:solidFill>
                <a:effectLst/>
                <a:uLnTx/>
                <a:uFillTx/>
                <a:latin typeface="Arial" pitchFamily="34" charset="0"/>
                <a:ea typeface="ＭＳ Ｐゴシック" pitchFamily="127" charset="-128"/>
                <a:cs typeface="Arial" pitchFamily="34" charset="0"/>
              </a:rPr>
              <a:t>Equipping Long-Term Care Ombudsmen for Effective Advocacy:  A Basic Curriculum</a:t>
            </a:r>
            <a:r>
              <a:rPr kumimoji="0" lang="en-US" sz="2700" b="0" i="0" u="none" strike="noStrike" kern="1200" cap="none" spc="0" normalizeH="0" noProof="0" dirty="0" smtClean="0">
                <a:ln>
                  <a:noFill/>
                </a:ln>
                <a:solidFill>
                  <a:schemeClr val="tx1"/>
                </a:solidFill>
                <a:effectLst/>
                <a:uLnTx/>
                <a:uFillTx/>
                <a:latin typeface="Arial" pitchFamily="34" charset="0"/>
                <a:ea typeface="ＭＳ Ｐゴシック" pitchFamily="127" charset="-128"/>
                <a:cs typeface="Arial" pitchFamily="34" charset="0"/>
              </a:rPr>
              <a:t>.</a:t>
            </a:r>
            <a:br>
              <a:rPr kumimoji="0" lang="en-US" sz="2700" b="0" i="0" u="none" strike="noStrike" kern="1200" cap="none" spc="0" normalizeH="0" noProof="0" dirty="0" smtClean="0">
                <a:ln>
                  <a:noFill/>
                </a:ln>
                <a:solidFill>
                  <a:schemeClr val="tx1"/>
                </a:solidFill>
                <a:effectLst/>
                <a:uLnTx/>
                <a:uFillTx/>
                <a:latin typeface="Arial" pitchFamily="34" charset="0"/>
                <a:ea typeface="ＭＳ Ｐゴシック" pitchFamily="127" charset="-128"/>
                <a:cs typeface="Arial" pitchFamily="34" charset="0"/>
              </a:rPr>
            </a:br>
            <a:endParaRPr kumimoji="0" lang="en-US" sz="2000" b="0" i="0" u="none" strike="noStrike" kern="1200" cap="none" spc="0" normalizeH="0" noProof="0" dirty="0" smtClean="0">
              <a:ln>
                <a:noFill/>
              </a:ln>
              <a:solidFill>
                <a:schemeClr val="tx1"/>
              </a:solidFill>
              <a:effectLst/>
              <a:uLnTx/>
              <a:uFillTx/>
              <a:latin typeface="Arial" pitchFamily="34" charset="0"/>
              <a:ea typeface="ＭＳ Ｐゴシック" pitchFamily="127" charset="-128"/>
              <a:cs typeface="Arial"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27" charset="2"/>
              <a:buChar char=""/>
              <a:tabLst/>
              <a:defRPr/>
            </a:pPr>
            <a:r>
              <a:rPr lang="en-US" sz="2700" dirty="0" smtClean="0">
                <a:latin typeface="Arial" pitchFamily="34" charset="0"/>
                <a:cs typeface="Arial" pitchFamily="34" charset="0"/>
              </a:rPr>
              <a:t>Introduces potential volunteers to the Long-Term Care Ombudsman Program and basic Ombudsmen thinking and problem solving.</a:t>
            </a:r>
          </a:p>
          <a:p>
            <a:pPr marL="730250" lvl="1" indent="-273050" eaLnBrk="0" hangingPunct="0">
              <a:spcBef>
                <a:spcPct val="20000"/>
              </a:spcBef>
              <a:buClr>
                <a:schemeClr val="accent2">
                  <a:lumMod val="75000"/>
                </a:schemeClr>
              </a:buClr>
              <a:buSzPct val="85000"/>
              <a:buFont typeface="Courier New" pitchFamily="49" charset="0"/>
              <a:buChar char="o"/>
            </a:pPr>
            <a:r>
              <a:rPr lang="en-US" sz="2200" dirty="0" smtClean="0">
                <a:solidFill>
                  <a:schemeClr val="accent1">
                    <a:lumMod val="75000"/>
                  </a:schemeClr>
                </a:solidFill>
                <a:latin typeface="Arial" pitchFamily="34" charset="0"/>
                <a:cs typeface="Arial" pitchFamily="34" charset="0"/>
              </a:rPr>
              <a:t>Enables self-study and self-paced learning</a:t>
            </a:r>
          </a:p>
          <a:p>
            <a:pPr marL="730250" lvl="1" indent="-273050" eaLnBrk="0" hangingPunct="0">
              <a:spcBef>
                <a:spcPct val="20000"/>
              </a:spcBef>
              <a:buClr>
                <a:schemeClr val="accent2">
                  <a:lumMod val="75000"/>
                </a:schemeClr>
              </a:buClr>
              <a:buSzPct val="85000"/>
              <a:buFont typeface="Courier New" pitchFamily="49" charset="0"/>
              <a:buChar char="o"/>
            </a:pPr>
            <a:r>
              <a:rPr lang="en-US" sz="2200" dirty="0" smtClean="0">
                <a:solidFill>
                  <a:schemeClr val="accent1">
                    <a:lumMod val="75000"/>
                  </a:schemeClr>
                </a:solidFill>
                <a:latin typeface="Arial" pitchFamily="34" charset="0"/>
                <a:cs typeface="Arial" pitchFamily="34" charset="0"/>
              </a:rPr>
              <a:t>Allows individuals to spend more time on content as needed</a:t>
            </a:r>
          </a:p>
          <a:p>
            <a:pPr marL="730250" lvl="1" indent="-273050" eaLnBrk="0" hangingPunct="0">
              <a:spcBef>
                <a:spcPct val="20000"/>
              </a:spcBef>
              <a:buClr>
                <a:schemeClr val="accent1"/>
              </a:buClr>
              <a:buSzPct val="85000"/>
              <a:buFont typeface="Courier New" pitchFamily="49" charset="0"/>
              <a:buChar char="o"/>
            </a:pPr>
            <a:endParaRPr lang="en-US" sz="2200" dirty="0" smtClean="0">
              <a:solidFill>
                <a:schemeClr val="accent1">
                  <a:lumMod val="75000"/>
                </a:schemeClr>
              </a:solidFill>
              <a:latin typeface="Arial" pitchFamily="34" charset="0"/>
              <a:cs typeface="Arial" pitchFamily="34" charset="0"/>
            </a:endParaRPr>
          </a:p>
          <a:p>
            <a:pPr marL="730250" lvl="1" indent="-273050" eaLnBrk="0" hangingPunct="0">
              <a:spcBef>
                <a:spcPct val="20000"/>
              </a:spcBef>
              <a:buClr>
                <a:schemeClr val="accent1"/>
              </a:buClr>
              <a:buSzPct val="95000"/>
            </a:pPr>
            <a:endParaRPr lang="en-US" sz="2200" dirty="0" smtClean="0">
              <a:solidFill>
                <a:schemeClr val="accent1">
                  <a:lumMod val="75000"/>
                </a:schemeClr>
              </a:solidFill>
              <a:latin typeface="Arial" pitchFamily="34" charset="0"/>
              <a:cs typeface="Arial" pitchFamily="34" charset="0"/>
            </a:endParaRPr>
          </a:p>
          <a:p>
            <a:pPr marL="273050" indent="-273050" eaLnBrk="0" hangingPunct="0">
              <a:spcBef>
                <a:spcPct val="20000"/>
              </a:spcBef>
              <a:buClr>
                <a:schemeClr val="accent1"/>
              </a:buClr>
              <a:buSzPct val="85000"/>
              <a:buFont typeface="Arial" pitchFamily="34" charset="0"/>
              <a:buChar char="•"/>
            </a:pPr>
            <a:endParaRPr lang="en-US" sz="2200"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534400" cy="758825"/>
          </a:xfrm>
        </p:spPr>
        <p:txBody>
          <a:bodyPr/>
          <a:lstStyle/>
          <a:p>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Link to the Online Training </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dirty="0" smtClean="0"/>
              <a:t>NORC home page -&gt; Ombudsman Support -&gt;</a:t>
            </a:r>
          </a:p>
          <a:p>
            <a:pPr>
              <a:buNone/>
            </a:pPr>
            <a:r>
              <a:rPr lang="en-US" dirty="0" smtClean="0"/>
              <a:t>	Ombudsman Training -&gt; NORC Curriculum</a:t>
            </a:r>
          </a:p>
          <a:p>
            <a:pPr>
              <a:buNone/>
            </a:pPr>
            <a:r>
              <a:rPr lang="en-US" dirty="0" smtClean="0"/>
              <a:t>http://www.ltcombudsman.org/ombudsman-support/training#Curriculum</a:t>
            </a:r>
          </a:p>
          <a:p>
            <a:pPr>
              <a:buNone/>
            </a:pPr>
            <a:endParaRPr lang="en-US" dirty="0" smtClean="0"/>
          </a:p>
          <a:p>
            <a:pPr>
              <a:buNone/>
            </a:pPr>
            <a:endParaRPr lang="en-US" dirty="0"/>
          </a:p>
        </p:txBody>
      </p:sp>
      <p:pic>
        <p:nvPicPr>
          <p:cNvPr id="4" name="Picture 3" descr="screen shot - link to training.JPG"/>
          <p:cNvPicPr>
            <a:picLocks noChangeAspect="1"/>
          </p:cNvPicPr>
          <p:nvPr/>
        </p:nvPicPr>
        <p:blipFill>
          <a:blip r:embed="rId3" cstate="print"/>
          <a:stretch>
            <a:fillRect/>
          </a:stretch>
        </p:blipFill>
        <p:spPr>
          <a:xfrm>
            <a:off x="0" y="2564904"/>
            <a:ext cx="9144000" cy="399728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Home Page</a:t>
            </a:r>
            <a:endParaRPr lang="en-US" b="1" dirty="0">
              <a:latin typeface="Arial" pitchFamily="34" charset="0"/>
              <a:cs typeface="Arial" pitchFamily="34" charset="0"/>
            </a:endParaRPr>
          </a:p>
        </p:txBody>
      </p:sp>
      <p:pic>
        <p:nvPicPr>
          <p:cNvPr id="3" name="Picture 2" descr="Screen shot - home page.JPG"/>
          <p:cNvPicPr>
            <a:picLocks noChangeAspect="1"/>
          </p:cNvPicPr>
          <p:nvPr/>
        </p:nvPicPr>
        <p:blipFill>
          <a:blip r:embed="rId3" cstate="print"/>
          <a:stretch>
            <a:fillRect/>
          </a:stretch>
        </p:blipFill>
        <p:spPr>
          <a:xfrm>
            <a:off x="35496" y="1539692"/>
            <a:ext cx="9004671" cy="47696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Modules</a:t>
            </a:r>
            <a:endParaRPr lang="en-US" b="1" dirty="0">
              <a:latin typeface="Arial" pitchFamily="34" charset="0"/>
              <a:cs typeface="Arial" pitchFamily="34" charset="0"/>
            </a:endParaRPr>
          </a:p>
        </p:txBody>
      </p:sp>
      <p:pic>
        <p:nvPicPr>
          <p:cNvPr id="3" name="Picture 2" descr="Screen shot - module 1.JPG"/>
          <p:cNvPicPr>
            <a:picLocks noChangeAspect="1"/>
          </p:cNvPicPr>
          <p:nvPr/>
        </p:nvPicPr>
        <p:blipFill>
          <a:blip r:embed="rId3" cstate="print"/>
          <a:stretch>
            <a:fillRect/>
          </a:stretch>
        </p:blipFill>
        <p:spPr>
          <a:xfrm>
            <a:off x="0" y="1700808"/>
            <a:ext cx="9144000" cy="439758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Modules</a:t>
            </a:r>
            <a:endParaRPr lang="en-US" b="1" dirty="0">
              <a:latin typeface="Arial" pitchFamily="34" charset="0"/>
              <a:cs typeface="Arial" pitchFamily="34" charset="0"/>
            </a:endParaRPr>
          </a:p>
        </p:txBody>
      </p:sp>
      <p:sp>
        <p:nvSpPr>
          <p:cNvPr id="4" name="Content Placeholder 3"/>
          <p:cNvSpPr>
            <a:spLocks noGrp="1"/>
          </p:cNvSpPr>
          <p:nvPr>
            <p:ph sz="quarter" idx="1"/>
          </p:nvPr>
        </p:nvSpPr>
        <p:spPr/>
        <p:txBody>
          <a:bodyPr/>
          <a:lstStyle/>
          <a:p>
            <a:r>
              <a:rPr lang="en-US" dirty="0" smtClean="0"/>
              <a:t>PDF</a:t>
            </a:r>
            <a:endParaRPr lang="en-US" dirty="0"/>
          </a:p>
        </p:txBody>
      </p:sp>
      <p:pic>
        <p:nvPicPr>
          <p:cNvPr id="3" name="Picture 2" descr="Modules - pdf viewer.JPG"/>
          <p:cNvPicPr>
            <a:picLocks noChangeAspect="1"/>
          </p:cNvPicPr>
          <p:nvPr/>
        </p:nvPicPr>
        <p:blipFill>
          <a:blip r:embed="rId3" cstate="print"/>
          <a:stretch>
            <a:fillRect/>
          </a:stretch>
        </p:blipFill>
        <p:spPr>
          <a:xfrm>
            <a:off x="144016" y="2420888"/>
            <a:ext cx="8892480" cy="304415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Modules</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dirty="0" smtClean="0"/>
              <a:t>Interactive pictures</a:t>
            </a:r>
            <a:endParaRPr lang="en-US" dirty="0"/>
          </a:p>
        </p:txBody>
      </p:sp>
      <p:pic>
        <p:nvPicPr>
          <p:cNvPr id="4" name="Picture 3" descr="Modules - interactive pictures.JPG"/>
          <p:cNvPicPr>
            <a:picLocks noChangeAspect="1"/>
          </p:cNvPicPr>
          <p:nvPr/>
        </p:nvPicPr>
        <p:blipFill>
          <a:blip r:embed="rId3" cstate="print"/>
          <a:stretch>
            <a:fillRect/>
          </a:stretch>
        </p:blipFill>
        <p:spPr>
          <a:xfrm>
            <a:off x="0" y="2348880"/>
            <a:ext cx="9144000" cy="31075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Modules</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dirty="0" smtClean="0"/>
              <a:t>Videos</a:t>
            </a:r>
            <a:endParaRPr lang="en-US" dirty="0"/>
          </a:p>
        </p:txBody>
      </p:sp>
      <p:pic>
        <p:nvPicPr>
          <p:cNvPr id="4" name="Picture 3" descr="Modules - video.JPG"/>
          <p:cNvPicPr>
            <a:picLocks noChangeAspect="1"/>
          </p:cNvPicPr>
          <p:nvPr/>
        </p:nvPicPr>
        <p:blipFill>
          <a:blip r:embed="rId2" cstate="print"/>
          <a:stretch>
            <a:fillRect/>
          </a:stretch>
        </p:blipFill>
        <p:spPr>
          <a:xfrm>
            <a:off x="0" y="2060848"/>
            <a:ext cx="9144000" cy="40830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 Quiz</a:t>
            </a:r>
            <a:endParaRPr lang="en-US" b="1" dirty="0">
              <a:latin typeface="Arial" pitchFamily="34" charset="0"/>
              <a:cs typeface="Arial" pitchFamily="34" charset="0"/>
            </a:endParaRPr>
          </a:p>
        </p:txBody>
      </p:sp>
      <p:pic>
        <p:nvPicPr>
          <p:cNvPr id="4" name="Content Placeholder 3" descr="Screen shot - quiz links.JPG"/>
          <p:cNvPicPr>
            <a:picLocks noGrp="1" noChangeAspect="1"/>
          </p:cNvPicPr>
          <p:nvPr>
            <p:ph sz="quarter" idx="1"/>
          </p:nvPr>
        </p:nvPicPr>
        <p:blipFill>
          <a:blip r:embed="rId3" cstate="print"/>
          <a:stretch>
            <a:fillRect/>
          </a:stretch>
        </p:blipFill>
        <p:spPr>
          <a:xfrm>
            <a:off x="251520" y="1916832"/>
            <a:ext cx="8504238" cy="334418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Module Quiz</a:t>
            </a:r>
            <a:endParaRPr lang="en-US" b="1" dirty="0">
              <a:latin typeface="Arial" pitchFamily="34" charset="0"/>
              <a:cs typeface="Arial" pitchFamily="34" charset="0"/>
            </a:endParaRPr>
          </a:p>
        </p:txBody>
      </p:sp>
      <p:pic>
        <p:nvPicPr>
          <p:cNvPr id="4" name="Content Placeholder 3" descr="Screen shot - quiz.JPG"/>
          <p:cNvPicPr>
            <a:picLocks noGrp="1" noChangeAspect="1"/>
          </p:cNvPicPr>
          <p:nvPr>
            <p:ph sz="quarter" idx="1"/>
          </p:nvPr>
        </p:nvPicPr>
        <p:blipFill>
          <a:blip r:embed="rId3" cstate="print"/>
          <a:stretch>
            <a:fillRect/>
          </a:stretch>
        </p:blipFill>
        <p:spPr>
          <a:xfrm>
            <a:off x="323528" y="1844824"/>
            <a:ext cx="8504238" cy="424414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534400" cy="758825"/>
          </a:xfrm>
        </p:spPr>
        <p:txBody>
          <a:bodyPr/>
          <a:lstStyle/>
          <a:p>
            <a:r>
              <a:rPr lang="en-US" sz="4000" b="1" dirty="0" smtClean="0">
                <a:latin typeface="Arial" pitchFamily="34" charset="0"/>
                <a:cs typeface="Arial" pitchFamily="34" charset="0"/>
              </a:rPr>
              <a:t>Poll Question #1</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Contact Your State Ombudsman Office</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sz="2200" dirty="0" smtClean="0">
                <a:latin typeface="Arial" pitchFamily="34" charset="0"/>
                <a:cs typeface="Arial" pitchFamily="34" charset="0"/>
              </a:rPr>
              <a:t>Work with your State Ombudsman on incorporating the online training into your training programs.</a:t>
            </a:r>
            <a:br>
              <a:rPr lang="en-US" sz="2200" dirty="0" smtClean="0">
                <a:latin typeface="Arial" pitchFamily="34" charset="0"/>
                <a:cs typeface="Arial" pitchFamily="34" charset="0"/>
              </a:rPr>
            </a:br>
            <a:endParaRPr lang="en-US" sz="2200" dirty="0" smtClean="0">
              <a:latin typeface="Arial" pitchFamily="34" charset="0"/>
              <a:cs typeface="Arial" pitchFamily="34" charset="0"/>
            </a:endParaRPr>
          </a:p>
          <a:p>
            <a:r>
              <a:rPr lang="en-US" sz="2200" i="1" dirty="0" smtClean="0">
                <a:solidFill>
                  <a:schemeClr val="accent2">
                    <a:lumMod val="75000"/>
                  </a:schemeClr>
                </a:solidFill>
                <a:latin typeface="Arial" pitchFamily="34" charset="0"/>
                <a:cs typeface="Arial" pitchFamily="34" charset="0"/>
              </a:rPr>
              <a:t>Note! </a:t>
            </a:r>
            <a:r>
              <a:rPr lang="en-US" sz="2200" dirty="0" smtClean="0">
                <a:latin typeface="Arial" pitchFamily="34" charset="0"/>
                <a:cs typeface="Arial" pitchFamily="34" charset="0"/>
              </a:rPr>
              <a:t>The online training is meant to supplement state training, and its completion does not automatically certify you as a long-term care ombudsman.</a:t>
            </a:r>
            <a:br>
              <a:rPr lang="en-US" sz="2200" dirty="0" smtClean="0">
                <a:latin typeface="Arial" pitchFamily="34" charset="0"/>
                <a:cs typeface="Arial" pitchFamily="34" charset="0"/>
              </a:rPr>
            </a:b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Questions? Contact me at </a:t>
            </a:r>
            <a:r>
              <a:rPr lang="en-US" sz="2200" dirty="0" smtClean="0">
                <a:latin typeface="Arial" pitchFamily="34" charset="0"/>
                <a:cs typeface="Arial" pitchFamily="34" charset="0"/>
                <a:hlinkClick r:id="rId2"/>
              </a:rPr>
              <a:t>amurphy@theconsumervoice.org</a:t>
            </a:r>
            <a:r>
              <a:rPr lang="en-US" sz="2200" dirty="0" smtClean="0">
                <a:latin typeface="Arial" pitchFamily="34" charset="0"/>
                <a:cs typeface="Arial" pitchFamily="34" charset="0"/>
              </a:rPr>
              <a:t> or 202-332-2275, ext. 222</a:t>
            </a:r>
            <a:endParaRPr lang="en-US" sz="22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32856"/>
            <a:ext cx="8534400" cy="1800200"/>
          </a:xfrm>
        </p:spPr>
        <p:txBody>
          <a:bodyPr/>
          <a:lstStyle/>
          <a:p>
            <a:r>
              <a:rPr lang="en-US" sz="4000" b="1" dirty="0" smtClean="0">
                <a:latin typeface="Arial" pitchFamily="34" charset="0"/>
                <a:cs typeface="Arial" pitchFamily="34" charset="0"/>
              </a:rPr>
              <a:t>Questions?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32856"/>
            <a:ext cx="8534400" cy="1800200"/>
          </a:xfrm>
        </p:spPr>
        <p:txBody>
          <a:bodyPr/>
          <a:lstStyle/>
          <a:p>
            <a:r>
              <a:rPr lang="en-US" sz="4000" b="1" dirty="0" smtClean="0">
                <a:latin typeface="Arial" pitchFamily="34" charset="0"/>
                <a:cs typeface="Arial" pitchFamily="34" charset="0"/>
              </a:rPr>
              <a:t>Discussion Questions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 #1</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r>
              <a:rPr lang="en-US" dirty="0" smtClean="0"/>
              <a:t>	</a:t>
            </a:r>
            <a:r>
              <a:rPr lang="en-US" dirty="0" smtClean="0">
                <a:latin typeface="Arial" pitchFamily="34" charset="0"/>
                <a:cs typeface="Arial" pitchFamily="34" charset="0"/>
              </a:rPr>
              <a:t>Have you noticed a difference in the individuals interested in volunteering for your program now than a few years ago?</a:t>
            </a:r>
          </a:p>
          <a:p>
            <a:endParaRPr lang="en-US" dirty="0" smtClean="0">
              <a:latin typeface="Arial" pitchFamily="34" charset="0"/>
              <a:cs typeface="Arial" pitchFamily="34" charset="0"/>
            </a:endParaRPr>
          </a:p>
          <a:p>
            <a:pPr lvl="1"/>
            <a:r>
              <a:rPr lang="en-US" sz="2500" dirty="0" smtClean="0">
                <a:latin typeface="Arial" pitchFamily="34" charset="0"/>
                <a:cs typeface="Arial" pitchFamily="34" charset="0"/>
              </a:rPr>
              <a:t>If so, what are the differences?</a:t>
            </a:r>
          </a:p>
          <a:p>
            <a:pPr lvl="1"/>
            <a:r>
              <a:rPr lang="en-US" sz="2500" dirty="0" smtClean="0">
                <a:latin typeface="Arial" pitchFamily="34" charset="0"/>
                <a:cs typeface="Arial" pitchFamily="34" charset="0"/>
              </a:rPr>
              <a:t>Have you made any changes to address those differences?</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 #2</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r>
              <a:rPr lang="en-US" dirty="0" smtClean="0"/>
              <a:t>	</a:t>
            </a:r>
            <a:r>
              <a:rPr lang="en-US" dirty="0" smtClean="0">
                <a:latin typeface="Arial" pitchFamily="34" charset="0"/>
                <a:cs typeface="Arial" pitchFamily="34" charset="0"/>
              </a:rPr>
              <a:t>Have you changed your outreach and recruitment strategies to attract specific individuals? If so, what worked best for your program?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 #3</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179512" y="1412776"/>
            <a:ext cx="8424936" cy="4686272"/>
          </a:xfrm>
        </p:spPr>
        <p:txBody>
          <a:bodyPr/>
          <a:lstStyle/>
          <a:p>
            <a:pPr>
              <a:buNone/>
            </a:pPr>
            <a:r>
              <a:rPr lang="en-US" dirty="0" smtClean="0"/>
              <a:t>	</a:t>
            </a:r>
          </a:p>
          <a:p>
            <a:pPr>
              <a:buNone/>
            </a:pPr>
            <a:r>
              <a:rPr lang="en-US" dirty="0" smtClean="0"/>
              <a:t>	</a:t>
            </a:r>
            <a:r>
              <a:rPr lang="en-US" dirty="0" smtClean="0">
                <a:latin typeface="Arial" pitchFamily="34" charset="0"/>
                <a:cs typeface="Arial" pitchFamily="34" charset="0"/>
              </a:rPr>
              <a:t>What trends do you see with your current volunteers?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Application to YOUR work…</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marL="514350" indent="-514350" eaLnBrk="1" hangingPunct="1">
              <a:spcAft>
                <a:spcPts val="600"/>
              </a:spcAft>
              <a:buFont typeface="Georgia" pitchFamily="127" charset="0"/>
              <a:buAutoNum type="arabicPeriod"/>
            </a:pPr>
            <a:r>
              <a:rPr lang="en-US" sz="2500" dirty="0" smtClean="0">
                <a:latin typeface="Arial" pitchFamily="34" charset="0"/>
                <a:cs typeface="Arial" pitchFamily="34" charset="0"/>
              </a:rPr>
              <a:t>What is YOUR next step in modernizing your program?</a:t>
            </a:r>
          </a:p>
          <a:p>
            <a:pPr marL="514350" indent="-514350" eaLnBrk="1" hangingPunct="1">
              <a:spcAft>
                <a:spcPts val="600"/>
              </a:spcAft>
              <a:buFont typeface="Georgia" pitchFamily="127" charset="0"/>
              <a:buAutoNum type="arabicPeriod"/>
            </a:pPr>
            <a:r>
              <a:rPr lang="en-US" sz="2500" dirty="0" smtClean="0">
                <a:latin typeface="Arial" pitchFamily="34" charset="0"/>
                <a:cs typeface="Arial" pitchFamily="34" charset="0"/>
              </a:rPr>
              <a:t>Did today’s webinar address an issue, best practice or idea that you would like more information about?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Resources and Support</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152400" y="1527048"/>
            <a:ext cx="8839200" cy="4873752"/>
          </a:xfrm>
        </p:spPr>
        <p:txBody>
          <a:bodyPr/>
          <a:lstStyle/>
          <a:p>
            <a:r>
              <a:rPr lang="en-US" sz="2000" b="1" dirty="0" smtClean="0">
                <a:latin typeface="Arial" pitchFamily="34" charset="0"/>
                <a:cs typeface="Arial" pitchFamily="34" charset="0"/>
              </a:rPr>
              <a:t>NORC Resources</a:t>
            </a:r>
          </a:p>
          <a:p>
            <a:pPr>
              <a:buNone/>
            </a:pPr>
            <a:r>
              <a:rPr lang="en-US" sz="2200" b="1" dirty="0" smtClean="0">
                <a:latin typeface="Arial" pitchFamily="34" charset="0"/>
                <a:cs typeface="Arial" pitchFamily="34" charset="0"/>
              </a:rPr>
              <a:t>	</a:t>
            </a:r>
            <a:r>
              <a:rPr lang="en-US" sz="1800" dirty="0" smtClean="0">
                <a:latin typeface="Arial" pitchFamily="34" charset="0"/>
                <a:cs typeface="Arial" pitchFamily="34" charset="0"/>
                <a:hlinkClick r:id="rId2"/>
              </a:rPr>
              <a:t>http://www.ltcombudsman.org/ombudsman-support/volunteer management</a:t>
            </a:r>
            <a:endParaRPr lang="en-US" sz="2200" b="1" dirty="0" smtClean="0">
              <a:latin typeface="Arial" pitchFamily="34" charset="0"/>
              <a:cs typeface="Arial" pitchFamily="34" charset="0"/>
            </a:endParaRPr>
          </a:p>
          <a:p>
            <a:pPr lvl="1"/>
            <a:r>
              <a:rPr lang="en-US" sz="1800" dirty="0" smtClean="0">
                <a:latin typeface="Arial" pitchFamily="34" charset="0"/>
                <a:cs typeface="Arial" pitchFamily="34" charset="0"/>
              </a:rPr>
              <a:t>Getting Started</a:t>
            </a:r>
          </a:p>
          <a:p>
            <a:pPr lvl="1"/>
            <a:r>
              <a:rPr lang="en-US" sz="1800" dirty="0" smtClean="0">
                <a:latin typeface="Arial" pitchFamily="34" charset="0"/>
                <a:cs typeface="Arial" pitchFamily="34" charset="0"/>
              </a:rPr>
              <a:t>Program Management</a:t>
            </a:r>
          </a:p>
          <a:p>
            <a:pPr lvl="2"/>
            <a:r>
              <a:rPr lang="en-US" sz="1600" dirty="0" smtClean="0">
                <a:latin typeface="Arial" pitchFamily="34" charset="0"/>
                <a:cs typeface="Arial" pitchFamily="34" charset="0"/>
              </a:rPr>
              <a:t>NORC Compendium on Recruitment, Training and Retention</a:t>
            </a:r>
          </a:p>
          <a:p>
            <a:pPr lvl="1"/>
            <a:r>
              <a:rPr lang="en-US" sz="1800" dirty="0" smtClean="0">
                <a:latin typeface="Arial" pitchFamily="34" charset="0"/>
                <a:cs typeface="Arial" pitchFamily="34" charset="0"/>
              </a:rPr>
              <a:t>Volunteer Training</a:t>
            </a:r>
          </a:p>
          <a:p>
            <a:pPr lvl="1"/>
            <a:r>
              <a:rPr lang="en-US" sz="1800" dirty="0" smtClean="0">
                <a:latin typeface="Arial" pitchFamily="34" charset="0"/>
                <a:cs typeface="Arial" pitchFamily="34" charset="0"/>
              </a:rPr>
              <a:t>Volunteer Recognition</a:t>
            </a:r>
          </a:p>
          <a:p>
            <a:pPr lvl="1"/>
            <a:r>
              <a:rPr lang="en-US" sz="1800" dirty="0" smtClean="0">
                <a:latin typeface="Arial" pitchFamily="34" charset="0"/>
                <a:cs typeface="Arial" pitchFamily="34" charset="0"/>
              </a:rPr>
              <a:t>Volunteer Management  Conference Calls/Webinars</a:t>
            </a:r>
          </a:p>
          <a:p>
            <a:pPr lvl="1"/>
            <a:r>
              <a:rPr lang="en-US" sz="1800" dirty="0" smtClean="0">
                <a:latin typeface="Arial" pitchFamily="34" charset="0"/>
                <a:cs typeface="Arial" pitchFamily="34" charset="0"/>
              </a:rPr>
              <a:t>Volunteers in the News</a:t>
            </a:r>
          </a:p>
          <a:p>
            <a:pPr lvl="1"/>
            <a:r>
              <a:rPr lang="en-US" sz="1800" dirty="0" smtClean="0">
                <a:latin typeface="Arial" pitchFamily="34" charset="0"/>
                <a:cs typeface="Arial" pitchFamily="34" charset="0"/>
              </a:rPr>
              <a:t>Volunteer Opportunities</a:t>
            </a:r>
          </a:p>
          <a:p>
            <a:pPr>
              <a:buNone/>
            </a:pPr>
            <a:endParaRPr lang="en-US" sz="1000" b="1" dirty="0" smtClean="0">
              <a:solidFill>
                <a:schemeClr val="accent4"/>
              </a:solidFill>
              <a:latin typeface="Arial" pitchFamily="34" charset="0"/>
              <a:cs typeface="Arial" pitchFamily="34" charset="0"/>
            </a:endParaRPr>
          </a:p>
          <a:p>
            <a:r>
              <a:rPr lang="en-US" sz="2000" b="1" dirty="0" smtClean="0">
                <a:latin typeface="Arial" pitchFamily="34" charset="0"/>
                <a:cs typeface="Arial" pitchFamily="34" charset="0"/>
              </a:rPr>
              <a:t>Volunteer Management Network</a:t>
            </a:r>
          </a:p>
          <a:p>
            <a:pPr lvl="1"/>
            <a:r>
              <a:rPr lang="en-US" sz="1800" dirty="0" smtClean="0">
                <a:latin typeface="Arial" pitchFamily="34" charset="0"/>
                <a:cs typeface="Arial" pitchFamily="34" charset="0"/>
              </a:rPr>
              <a:t>Listserv</a:t>
            </a:r>
          </a:p>
          <a:p>
            <a:pPr lvl="1"/>
            <a:r>
              <a:rPr lang="en-US" sz="1800" dirty="0" smtClean="0">
                <a:latin typeface="Arial" pitchFamily="34" charset="0"/>
                <a:cs typeface="Arial" pitchFamily="34" charset="0"/>
              </a:rPr>
              <a:t>Quarterly e-newsletter</a:t>
            </a:r>
          </a:p>
          <a:p>
            <a:pPr lvl="1"/>
            <a:r>
              <a:rPr lang="en-US" sz="1800" dirty="0" smtClean="0">
                <a:latin typeface="Arial" pitchFamily="34" charset="0"/>
                <a:cs typeface="Arial" pitchFamily="34" charset="0"/>
              </a:rPr>
              <a:t>Annual webinar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828800"/>
            <a:ext cx="7772400" cy="1143000"/>
          </a:xfrm>
        </p:spPr>
        <p:txBody>
          <a:bodyPr>
            <a:noAutofit/>
          </a:bodyPr>
          <a:lstStyle/>
          <a:p>
            <a:pPr algn="ctr" eaLnBrk="1" fontAlgn="auto" hangingPunct="1">
              <a:spcAft>
                <a:spcPts val="0"/>
              </a:spcAft>
              <a:defRPr/>
            </a:pPr>
            <a:r>
              <a:rPr lang="en-US" sz="5000" dirty="0" smtClean="0">
                <a:solidFill>
                  <a:schemeClr val="tx1"/>
                </a:solidFill>
                <a:latin typeface="Baskerville Old Face" pitchFamily="18" charset="0"/>
              </a:rPr>
              <a:t>New Jersey’s Office of the Ombudsman</a:t>
            </a:r>
          </a:p>
        </p:txBody>
      </p:sp>
      <p:sp>
        <p:nvSpPr>
          <p:cNvPr id="6147" name="Rectangle 3"/>
          <p:cNvSpPr>
            <a:spLocks noGrp="1" noChangeArrowheads="1"/>
          </p:cNvSpPr>
          <p:nvPr>
            <p:ph type="subTitle" idx="1"/>
          </p:nvPr>
        </p:nvSpPr>
        <p:spPr>
          <a:xfrm>
            <a:off x="838200" y="4572000"/>
            <a:ext cx="7543800" cy="1524000"/>
          </a:xfrm>
        </p:spPr>
        <p:txBody>
          <a:bodyPr>
            <a:normAutofit fontScale="92500"/>
          </a:bodyPr>
          <a:lstStyle/>
          <a:p>
            <a:pPr marR="0" algn="l" eaLnBrk="1" fontAlgn="auto" hangingPunct="1">
              <a:spcAft>
                <a:spcPts val="0"/>
              </a:spcAft>
              <a:buClr>
                <a:schemeClr val="accent3"/>
              </a:buClr>
              <a:buFont typeface="Wingdings 2"/>
              <a:buNone/>
              <a:defRPr/>
            </a:pPr>
            <a:r>
              <a:rPr lang="en-US" dirty="0" smtClean="0">
                <a:latin typeface="Baskerville Old Face" pitchFamily="18" charset="0"/>
              </a:rPr>
              <a:t>Laurie Facciarossa Brewer</a:t>
            </a:r>
          </a:p>
          <a:p>
            <a:pPr marR="0" algn="l" eaLnBrk="1" fontAlgn="auto" hangingPunct="1">
              <a:spcAft>
                <a:spcPts val="0"/>
              </a:spcAft>
              <a:buClr>
                <a:schemeClr val="accent3"/>
              </a:buClr>
              <a:buFont typeface="Wingdings 2"/>
              <a:buNone/>
              <a:defRPr/>
            </a:pPr>
            <a:r>
              <a:rPr lang="en-US" dirty="0" smtClean="0">
                <a:latin typeface="Baskerville Old Face" pitchFamily="18" charset="0"/>
              </a:rPr>
              <a:t>Chief of Staff</a:t>
            </a:r>
          </a:p>
          <a:p>
            <a:pPr marR="0" algn="l" eaLnBrk="1" fontAlgn="auto" hangingPunct="1">
              <a:spcAft>
                <a:spcPts val="0"/>
              </a:spcAft>
              <a:buClr>
                <a:schemeClr val="accent3"/>
              </a:buClr>
              <a:buFont typeface="Wingdings 2"/>
              <a:buNone/>
              <a:defRPr/>
            </a:pPr>
            <a:r>
              <a:rPr lang="en-US" dirty="0" smtClean="0">
                <a:latin typeface="Baskerville Old Face" pitchFamily="18" charset="0"/>
              </a:rPr>
              <a:t>NJ Office of the Ombudsman for the Institutionalized Elderly</a:t>
            </a:r>
          </a:p>
          <a:p>
            <a:pPr marR="0" eaLnBrk="1" fontAlgn="auto" hangingPunct="1">
              <a:spcAft>
                <a:spcPts val="0"/>
              </a:spcAft>
              <a:buClr>
                <a:schemeClr val="accent3"/>
              </a:buClr>
              <a:buFont typeface="Wingdings 2"/>
              <a:buNone/>
              <a:defRPr/>
            </a:pPr>
            <a:endParaRPr lang="en-US" dirty="0" smtClean="0">
              <a:latin typeface="Baskerville Old Face" pitchFamily="18" charset="0"/>
            </a:endParaRPr>
          </a:p>
        </p:txBody>
      </p:sp>
      <p:sp>
        <p:nvSpPr>
          <p:cNvPr id="7172" name="Rectangle 6"/>
          <p:cNvSpPr>
            <a:spLocks noChangeArrowheads="1"/>
          </p:cNvSpPr>
          <p:nvPr/>
        </p:nvSpPr>
        <p:spPr bwMode="auto">
          <a:xfrm>
            <a:off x="2286000" y="3013075"/>
            <a:ext cx="4572000" cy="1200150"/>
          </a:xfrm>
          <a:prstGeom prst="rect">
            <a:avLst/>
          </a:prstGeom>
          <a:noFill/>
          <a:ln w="9525">
            <a:noFill/>
            <a:miter lim="800000"/>
            <a:headEnd/>
            <a:tailEnd/>
          </a:ln>
        </p:spPr>
        <p:txBody>
          <a:bodyPr>
            <a:spAutoFit/>
          </a:bodyPr>
          <a:lstStyle/>
          <a:p>
            <a:pPr algn="ctr" eaLnBrk="0" hangingPunct="0"/>
            <a:r>
              <a:rPr lang="en-US" smtClean="0">
                <a:solidFill>
                  <a:prstClr val="white"/>
                </a:solidFill>
                <a:latin typeface="Constantia" pitchFamily="18" charset="0"/>
                <a:ea typeface="+mn-ea"/>
                <a:cs typeface="+mn-cs"/>
              </a:rPr>
              <a:t>Modernize Your Volunteer Program to Attract and Retain Today’s Volunteer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algn="ctr" eaLnBrk="1" hangingPunct="1"/>
            <a:r>
              <a:rPr lang="en-US" sz="3200" u="sng" smtClean="0"/>
              <a:t>New Jersey Office of the Ombudsman </a:t>
            </a:r>
            <a:br>
              <a:rPr lang="en-US" sz="3200" u="sng" smtClean="0"/>
            </a:br>
            <a:r>
              <a:rPr lang="en-US" sz="3200" u="sng" smtClean="0"/>
              <a:t>for the Institutionalized Elderly</a:t>
            </a:r>
          </a:p>
        </p:txBody>
      </p:sp>
      <p:sp>
        <p:nvSpPr>
          <p:cNvPr id="8195" name="Content Placeholder 4"/>
          <p:cNvSpPr>
            <a:spLocks noGrp="1"/>
          </p:cNvSpPr>
          <p:nvPr>
            <p:ph idx="1"/>
          </p:nvPr>
        </p:nvSpPr>
        <p:spPr/>
        <p:txBody>
          <a:bodyPr/>
          <a:lstStyle/>
          <a:p>
            <a:pPr eaLnBrk="1" hangingPunct="1"/>
            <a:r>
              <a:rPr lang="en-US" smtClean="0"/>
              <a:t>Located in, but independent of, the NJ Department of Treasury </a:t>
            </a:r>
          </a:p>
          <a:p>
            <a:pPr eaLnBrk="1"/>
            <a:r>
              <a:rPr lang="en-US" smtClean="0"/>
              <a:t>Authorized under federal law, Older American’s Act, to investigate and resolve complaints made by or on behalf of residents of LTCF </a:t>
            </a:r>
          </a:p>
          <a:p>
            <a:pPr eaLnBrk="1"/>
            <a:r>
              <a:rPr lang="en-US" smtClean="0"/>
              <a:t> Under NJ state law, OOIE receives and investigates reports of abuse and exploitation of institutionalized elderly from “mandated reporters”  -- refers cases to appropriate regulatory and law enforcement agencies where OOIE findings require referral</a:t>
            </a:r>
          </a:p>
          <a:p>
            <a:pPr eaLnBrk="1"/>
            <a:endParaRPr lang="en-US" smtClean="0"/>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784976" cy="824136"/>
          </a:xfrm>
        </p:spPr>
        <p:txBody>
          <a:bodyPr/>
          <a:lstStyle/>
          <a:p>
            <a:r>
              <a:rPr lang="en-US" b="1" dirty="0" smtClean="0">
                <a:latin typeface="Arial" pitchFamily="34" charset="0"/>
                <a:cs typeface="Arial" pitchFamily="34" charset="0"/>
              </a:rPr>
              <a:t>Representatives of the LTCOP</a:t>
            </a:r>
            <a:endParaRPr lang="en-US" b="1" dirty="0">
              <a:latin typeface="Arial" pitchFamily="34" charset="0"/>
              <a:cs typeface="Arial" pitchFamily="34" charset="0"/>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838200"/>
            <a:ext cx="8229600" cy="1143000"/>
          </a:xfrm>
        </p:spPr>
        <p:txBody>
          <a:bodyPr/>
          <a:lstStyle/>
          <a:p>
            <a:pPr algn="ctr" eaLnBrk="1" hangingPunct="1"/>
            <a:r>
              <a:rPr lang="en-US" sz="3600" u="sng" smtClean="0"/>
              <a:t>New Jersey Office of the Ombudsman </a:t>
            </a:r>
            <a:br>
              <a:rPr lang="en-US" sz="3600" u="sng" smtClean="0"/>
            </a:br>
            <a:r>
              <a:rPr lang="en-US" sz="3600" u="sng" smtClean="0"/>
              <a:t>for the Institutionalized Elderly</a:t>
            </a:r>
          </a:p>
        </p:txBody>
      </p:sp>
      <p:sp>
        <p:nvSpPr>
          <p:cNvPr id="3" name="Content Placeholder 2"/>
          <p:cNvSpPr>
            <a:spLocks noGrp="1"/>
          </p:cNvSpPr>
          <p:nvPr>
            <p:ph idx="1"/>
          </p:nvPr>
        </p:nvSpPr>
        <p:spPr>
          <a:xfrm>
            <a:off x="457200" y="1935163"/>
            <a:ext cx="8229600" cy="4770437"/>
          </a:xfrm>
        </p:spPr>
        <p:txBody>
          <a:bodyPr>
            <a:normAutofit fontScale="55000" lnSpcReduction="20000"/>
          </a:bodyPr>
          <a:lstStyle/>
          <a:p>
            <a:pPr marL="274320" indent="-274320" eaLnBrk="1" fontAlgn="auto">
              <a:spcAft>
                <a:spcPts val="0"/>
              </a:spcAft>
              <a:buClr>
                <a:schemeClr val="accent3"/>
              </a:buClr>
              <a:buFont typeface="Wingdings 2"/>
              <a:buChar char=""/>
              <a:defRPr/>
            </a:pPr>
            <a:r>
              <a:rPr lang="en-US" sz="4400" dirty="0" smtClean="0"/>
              <a:t>Staff of 35 – six part-time</a:t>
            </a:r>
          </a:p>
          <a:p>
            <a:pPr marL="274320" indent="-274320" eaLnBrk="1" fontAlgn="auto">
              <a:spcAft>
                <a:spcPts val="0"/>
              </a:spcAft>
              <a:buClr>
                <a:schemeClr val="accent3"/>
              </a:buClr>
              <a:buFont typeface="Wingdings 2"/>
              <a:buChar char=""/>
              <a:defRPr/>
            </a:pPr>
            <a:r>
              <a:rPr lang="en-US" sz="4400" dirty="0" smtClean="0"/>
              <a:t>Staff includes: </a:t>
            </a:r>
          </a:p>
          <a:p>
            <a:pPr marL="640080" lvl="1" indent="-246888" eaLnBrk="1" fontAlgn="auto">
              <a:spcAft>
                <a:spcPts val="0"/>
              </a:spcAft>
              <a:buFont typeface="Wingdings 2"/>
              <a:buChar char=""/>
              <a:defRPr/>
            </a:pPr>
            <a:r>
              <a:rPr lang="en-US" sz="2900" dirty="0" smtClean="0"/>
              <a:t>The Ombudsman</a:t>
            </a:r>
          </a:p>
          <a:p>
            <a:pPr marL="640080" lvl="1" indent="-246888" eaLnBrk="1" fontAlgn="auto">
              <a:spcAft>
                <a:spcPts val="0"/>
              </a:spcAft>
              <a:buFont typeface="Wingdings 2"/>
              <a:buChar char=""/>
              <a:defRPr/>
            </a:pPr>
            <a:r>
              <a:rPr lang="en-US" sz="2900" dirty="0" smtClean="0"/>
              <a:t>General Counsel</a:t>
            </a:r>
          </a:p>
          <a:p>
            <a:pPr marL="640080" lvl="1" indent="-246888" eaLnBrk="1" fontAlgn="auto">
              <a:spcAft>
                <a:spcPts val="0"/>
              </a:spcAft>
              <a:buFont typeface="Wingdings 2"/>
              <a:buChar char=""/>
              <a:defRPr/>
            </a:pPr>
            <a:r>
              <a:rPr lang="en-US" sz="2900" dirty="0" smtClean="0"/>
              <a:t>11 Investigators</a:t>
            </a:r>
          </a:p>
          <a:p>
            <a:pPr marL="640080" lvl="1" indent="-246888" eaLnBrk="1" fontAlgn="auto">
              <a:spcAft>
                <a:spcPts val="0"/>
              </a:spcAft>
              <a:buFont typeface="Wingdings 2"/>
              <a:buChar char=""/>
              <a:defRPr/>
            </a:pPr>
            <a:r>
              <a:rPr lang="en-US" sz="2900" dirty="0" smtClean="0"/>
              <a:t>5 Money Follows the Person outreach staff</a:t>
            </a:r>
          </a:p>
          <a:p>
            <a:pPr marL="640080" lvl="1" indent="-246888" eaLnBrk="1" fontAlgn="auto">
              <a:spcAft>
                <a:spcPts val="0"/>
              </a:spcAft>
              <a:buFont typeface="Wingdings 2"/>
              <a:buChar char=""/>
              <a:defRPr/>
            </a:pPr>
            <a:r>
              <a:rPr lang="en-US" sz="2900" dirty="0" smtClean="0"/>
              <a:t>2 Intake Professionals</a:t>
            </a:r>
          </a:p>
          <a:p>
            <a:pPr marL="640080" lvl="1" indent="-246888" eaLnBrk="1" fontAlgn="auto">
              <a:spcAft>
                <a:spcPts val="0"/>
              </a:spcAft>
              <a:buFont typeface="Wingdings 2"/>
              <a:buChar char=""/>
              <a:defRPr/>
            </a:pPr>
            <a:r>
              <a:rPr lang="en-US" sz="2900" dirty="0" smtClean="0"/>
              <a:t>Nurse Consultant</a:t>
            </a:r>
          </a:p>
          <a:p>
            <a:pPr marL="640080" lvl="1" indent="-246888" eaLnBrk="1" fontAlgn="auto">
              <a:spcAft>
                <a:spcPts val="0"/>
              </a:spcAft>
              <a:buFont typeface="Wingdings 2"/>
              <a:buChar char=""/>
              <a:defRPr/>
            </a:pPr>
            <a:r>
              <a:rPr lang="en-US" sz="2900" dirty="0" smtClean="0"/>
              <a:t>Director of Policy</a:t>
            </a:r>
          </a:p>
          <a:p>
            <a:pPr marL="640080" lvl="1" indent="-246888" eaLnBrk="1" fontAlgn="auto">
              <a:spcAft>
                <a:spcPts val="0"/>
              </a:spcAft>
              <a:buFont typeface="Wingdings 2"/>
              <a:buChar char=""/>
              <a:defRPr/>
            </a:pPr>
            <a:r>
              <a:rPr lang="en-US" sz="2900" dirty="0" smtClean="0"/>
              <a:t>Director of Outreach</a:t>
            </a:r>
          </a:p>
          <a:p>
            <a:pPr marL="640080" lvl="1" indent="-246888" eaLnBrk="1" fontAlgn="auto">
              <a:spcAft>
                <a:spcPts val="0"/>
              </a:spcAft>
              <a:buFont typeface="Wingdings 2"/>
              <a:buChar char=""/>
              <a:defRPr/>
            </a:pPr>
            <a:r>
              <a:rPr lang="en-US" sz="2900" dirty="0" smtClean="0"/>
              <a:t>Chief of Staff</a:t>
            </a:r>
          </a:p>
          <a:p>
            <a:pPr marL="640080" lvl="1" indent="-246888" eaLnBrk="1" fontAlgn="auto">
              <a:spcAft>
                <a:spcPts val="0"/>
              </a:spcAft>
              <a:buFont typeface="Wingdings 2"/>
              <a:buChar char=""/>
              <a:defRPr/>
            </a:pPr>
            <a:r>
              <a:rPr lang="en-US" sz="2900" dirty="0" smtClean="0"/>
              <a:t>5 administrative support staff</a:t>
            </a:r>
          </a:p>
          <a:p>
            <a:pPr marL="640080" lvl="1" indent="-246888" eaLnBrk="1" fontAlgn="auto">
              <a:spcAft>
                <a:spcPts val="0"/>
              </a:spcAft>
              <a:buFont typeface="Wingdings 2"/>
              <a:buChar char=""/>
              <a:defRPr/>
            </a:pPr>
            <a:r>
              <a:rPr lang="en-US" sz="2900" dirty="0" smtClean="0"/>
              <a:t>Statewide Supervisor of Volunteers</a:t>
            </a:r>
          </a:p>
          <a:p>
            <a:pPr marL="640080" lvl="1" indent="-246888" eaLnBrk="1" fontAlgn="auto">
              <a:spcAft>
                <a:spcPts val="0"/>
              </a:spcAft>
              <a:buFont typeface="Wingdings 2"/>
              <a:buChar char=""/>
              <a:defRPr/>
            </a:pPr>
            <a:r>
              <a:rPr lang="en-US" sz="2900" dirty="0" smtClean="0"/>
              <a:t>4 Regional Volunteer Coordinators /1 part-time marketing staff person</a:t>
            </a:r>
          </a:p>
          <a:p>
            <a:pPr marL="640080" lvl="1" indent="-246888" algn="ctr" eaLnBrk="1" fontAlgn="auto">
              <a:spcAft>
                <a:spcPts val="0"/>
              </a:spcAft>
              <a:buFont typeface="Wingdings 2" pitchFamily="18" charset="2"/>
              <a:buNone/>
              <a:defRPr/>
            </a:pPr>
            <a:r>
              <a:rPr lang="en-US" sz="5100" b="1" dirty="0" smtClean="0"/>
              <a:t>210 Volunteers</a:t>
            </a:r>
          </a:p>
          <a:p>
            <a:pPr marL="274320" indent="-274320" eaLnBrk="1" fontAlgn="auto" hangingPunct="1">
              <a:spcAft>
                <a:spcPts val="0"/>
              </a:spcAft>
              <a:buClr>
                <a:schemeClr val="accent3"/>
              </a:buClr>
              <a:buFont typeface="Wingdings 2"/>
              <a:buNone/>
              <a:defRPr/>
            </a:pPr>
            <a:r>
              <a:rPr lang="en-US" sz="2800" dirty="0" smtClean="0"/>
              <a:t/>
            </a:r>
            <a:br>
              <a:rPr lang="en-US" sz="2800" dirty="0" smtClean="0"/>
            </a:br>
            <a:r>
              <a:rPr lang="en-US" sz="2800" dirty="0" smtClean="0"/>
              <a:t> </a:t>
            </a:r>
            <a:endParaRPr lang="en-US" sz="1600" dirty="0" smtClean="0"/>
          </a:p>
          <a:p>
            <a:pPr marL="640080" lvl="1" indent="-246888" eaLnBrk="1" fontAlgn="auto">
              <a:spcAft>
                <a:spcPts val="0"/>
              </a:spcAft>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sz="3200" u="sng" smtClean="0"/>
              <a:t>History of the NJ Volunteer Advocate Program </a:t>
            </a:r>
          </a:p>
        </p:txBody>
      </p:sp>
      <p:sp>
        <p:nvSpPr>
          <p:cNvPr id="10243" name="Content Placeholder 2"/>
          <p:cNvSpPr>
            <a:spLocks noGrp="1"/>
          </p:cNvSpPr>
          <p:nvPr>
            <p:ph idx="1"/>
          </p:nvPr>
        </p:nvSpPr>
        <p:spPr/>
        <p:txBody>
          <a:bodyPr/>
          <a:lstStyle/>
          <a:p>
            <a:pPr eaLnBrk="1"/>
            <a:r>
              <a:rPr lang="en-US" sz="2400" smtClean="0"/>
              <a:t>Piloted in 1993, Volunteer Advocate Program has been recognized as a highly successful program</a:t>
            </a:r>
          </a:p>
          <a:p>
            <a:pPr eaLnBrk="1"/>
            <a:r>
              <a:rPr lang="en-US" sz="2400" smtClean="0"/>
              <a:t>Originally outsourced to a non-profit service provider</a:t>
            </a:r>
          </a:p>
          <a:p>
            <a:pPr eaLnBrk="1"/>
            <a:r>
              <a:rPr lang="en-US" sz="2400" smtClean="0"/>
              <a:t>Internal contract manager worked closely with three part-time staff from non-profit agency</a:t>
            </a:r>
          </a:p>
          <a:p>
            <a:pPr eaLnBrk="1"/>
            <a:r>
              <a:rPr lang="en-US" sz="2400" smtClean="0"/>
              <a:t>Program was effective – but static – the recruitment numbers were flat </a:t>
            </a:r>
          </a:p>
          <a:p>
            <a:pPr eaLnBrk="1"/>
            <a:r>
              <a:rPr lang="en-US" sz="2400" smtClean="0"/>
              <a:t>Decision made in 2010 to move operation in-house and recommit to jump starting the program and increasing the number of volunteers  </a:t>
            </a:r>
          </a:p>
          <a:p>
            <a:pPr eaLnBrk="1"/>
            <a:endParaRPr lang="en-US" smtClean="0"/>
          </a:p>
          <a:p>
            <a:pPr eaLnBrk="1"/>
            <a:endParaRPr lang="en-US" smtClean="0"/>
          </a:p>
          <a:p>
            <a:pPr eaLnBrk="1"/>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z="3200" u="sng" smtClean="0"/>
              <a:t>History of the NJ Volunteer Advocate Program</a:t>
            </a:r>
          </a:p>
        </p:txBody>
      </p:sp>
      <p:sp>
        <p:nvSpPr>
          <p:cNvPr id="11267" name="Content Placeholder 2"/>
          <p:cNvSpPr>
            <a:spLocks noGrp="1"/>
          </p:cNvSpPr>
          <p:nvPr>
            <p:ph idx="1"/>
          </p:nvPr>
        </p:nvSpPr>
        <p:spPr/>
        <p:txBody>
          <a:bodyPr/>
          <a:lstStyle/>
          <a:p>
            <a:pPr eaLnBrk="1"/>
            <a:r>
              <a:rPr lang="en-US" smtClean="0"/>
              <a:t>Volunteers receive 32 hours of training</a:t>
            </a:r>
          </a:p>
          <a:p>
            <a:pPr eaLnBrk="1" hangingPunct="1"/>
            <a:r>
              <a:rPr lang="en-US" smtClean="0"/>
              <a:t>Required to spend four hours a week in their assigned facility</a:t>
            </a:r>
          </a:p>
          <a:p>
            <a:pPr eaLnBrk="1" hangingPunct="1"/>
            <a:r>
              <a:rPr lang="en-US" smtClean="0"/>
              <a:t>Report to a regional volunteer coordinator who is their main link to central office </a:t>
            </a:r>
          </a:p>
          <a:p>
            <a:pPr eaLnBrk="1" hangingPunct="1"/>
            <a:r>
              <a:rPr lang="en-US" smtClean="0"/>
              <a:t>Required to attend quarterly meetings in their region that are hosted by the regional coordinator</a:t>
            </a:r>
          </a:p>
          <a:p>
            <a:pPr eaLnBrk="1" hangingPunct="1">
              <a:buFont typeface="Wingdings 2" pitchFamily="18" charset="2"/>
              <a:buNone/>
            </a:pPr>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sz="3200" u="sng" smtClean="0"/>
              <a:t>Re-energizing the Volunteer Advocate Program</a:t>
            </a:r>
          </a:p>
        </p:txBody>
      </p:sp>
      <p:sp>
        <p:nvSpPr>
          <p:cNvPr id="3" name="Content Placeholder 2"/>
          <p:cNvSpPr>
            <a:spLocks noGrp="1"/>
          </p:cNvSpPr>
          <p:nvPr>
            <p:ph idx="1"/>
          </p:nvPr>
        </p:nvSpPr>
        <p:spPr>
          <a:xfrm>
            <a:off x="228600" y="1935163"/>
            <a:ext cx="8458200" cy="4389437"/>
          </a:xfrm>
        </p:spPr>
        <p:txBody>
          <a:bodyPr>
            <a:normAutofit fontScale="85000" lnSpcReduction="10000"/>
          </a:bodyPr>
          <a:lstStyle/>
          <a:p>
            <a:pPr marL="274320" indent="-274320" eaLnBrk="1" fontAlgn="auto">
              <a:spcAft>
                <a:spcPts val="0"/>
              </a:spcAft>
              <a:buClr>
                <a:schemeClr val="accent3"/>
              </a:buClr>
              <a:buFont typeface="Wingdings 2"/>
              <a:buChar char=""/>
              <a:defRPr/>
            </a:pPr>
            <a:r>
              <a:rPr lang="en-US" dirty="0" smtClean="0"/>
              <a:t>New leadership -- James W. McCracken joins OOIE in January 2011 </a:t>
            </a:r>
          </a:p>
          <a:p>
            <a:pPr marL="274320" indent="-274320" eaLnBrk="1" fontAlgn="auto">
              <a:spcAft>
                <a:spcPts val="0"/>
              </a:spcAft>
              <a:buClr>
                <a:schemeClr val="accent3"/>
              </a:buClr>
              <a:buFont typeface="Wingdings 2"/>
              <a:buChar char=""/>
              <a:defRPr/>
            </a:pPr>
            <a:r>
              <a:rPr lang="en-US" dirty="0" smtClean="0"/>
              <a:t>Requested assessment of actual number of “active” volunteers -- showed volunteers hovered at about 145</a:t>
            </a:r>
          </a:p>
          <a:p>
            <a:pPr marL="274320" indent="-274320" eaLnBrk="1" fontAlgn="auto">
              <a:spcAft>
                <a:spcPts val="0"/>
              </a:spcAft>
              <a:buClr>
                <a:schemeClr val="accent3"/>
              </a:buClr>
              <a:buFont typeface="Wingdings 2"/>
              <a:buChar char=""/>
              <a:defRPr/>
            </a:pPr>
            <a:r>
              <a:rPr lang="en-US" dirty="0" smtClean="0"/>
              <a:t>Set a goal to have a volunteer assigned to 80 percent of all 370 nursing homes – or 296 volunteers – by the end of calendar year 2013</a:t>
            </a:r>
          </a:p>
          <a:p>
            <a:pPr marL="274320" indent="-274320" eaLnBrk="1" fontAlgn="auto">
              <a:spcAft>
                <a:spcPts val="0"/>
              </a:spcAft>
              <a:buClr>
                <a:schemeClr val="accent3"/>
              </a:buClr>
              <a:buFont typeface="Wingdings 2"/>
              <a:buChar char=""/>
              <a:defRPr/>
            </a:pPr>
            <a:r>
              <a:rPr lang="en-US" dirty="0" smtClean="0"/>
              <a:t>Committed to increasing staff resources – adding a staff person to the southern, more rural part of the state and a part-time marketing person</a:t>
            </a:r>
          </a:p>
          <a:p>
            <a:pPr marL="274320" indent="-274320" eaLnBrk="1" fontAlgn="auto">
              <a:spcAft>
                <a:spcPts val="0"/>
              </a:spcAft>
              <a:buClr>
                <a:schemeClr val="accent3"/>
              </a:buClr>
              <a:buFont typeface="Wingdings 2"/>
              <a:buChar char=""/>
              <a:defRPr/>
            </a:pPr>
            <a:r>
              <a:rPr lang="en-US" dirty="0" smtClean="0"/>
              <a:t>Implemented a marketing plan to promote awareness of the program with key audiences</a:t>
            </a:r>
          </a:p>
          <a:p>
            <a:pPr marL="274320" indent="-274320" eaLnBrk="1" fontAlgn="auto">
              <a:spcAft>
                <a:spcPts val="0"/>
              </a:spcAft>
              <a:buClr>
                <a:schemeClr val="accent3"/>
              </a:buClr>
              <a:buFont typeface="Wingdings 2"/>
              <a:buChar char=""/>
              <a:defRPr/>
            </a:pPr>
            <a:r>
              <a:rPr lang="en-US" dirty="0" smtClean="0"/>
              <a:t>Good results – we have seen a 45 percent increase in volunteers in the last two years from 145 to 210</a:t>
            </a:r>
          </a:p>
          <a:p>
            <a:pPr marL="274320" indent="-274320" eaLnBrk="1" fontAlgn="auto">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u="sng" smtClean="0"/>
              <a:t>Re-energizing the Volunteer Advocate Program</a:t>
            </a:r>
          </a:p>
        </p:txBody>
      </p:sp>
      <p:sp>
        <p:nvSpPr>
          <p:cNvPr id="13315" name="Content Placeholder 2"/>
          <p:cNvSpPr>
            <a:spLocks noGrp="1"/>
          </p:cNvSpPr>
          <p:nvPr>
            <p:ph idx="1"/>
          </p:nvPr>
        </p:nvSpPr>
        <p:spPr/>
        <p:txBody>
          <a:bodyPr/>
          <a:lstStyle/>
          <a:p>
            <a:pPr eaLnBrk="1" hangingPunct="1"/>
            <a:r>
              <a:rPr lang="en-US" smtClean="0"/>
              <a:t>Bringing the program in-house created uniformity and economies of scale in the following areas:</a:t>
            </a:r>
          </a:p>
          <a:p>
            <a:pPr lvl="1" eaLnBrk="1" hangingPunct="1"/>
            <a:r>
              <a:rPr lang="en-US" smtClean="0"/>
              <a:t>Administration</a:t>
            </a:r>
          </a:p>
          <a:p>
            <a:pPr lvl="1" eaLnBrk="1" hangingPunct="1"/>
            <a:r>
              <a:rPr lang="en-US" smtClean="0"/>
              <a:t>Marketing and promotion program</a:t>
            </a:r>
          </a:p>
          <a:p>
            <a:pPr lvl="1" eaLnBrk="1" hangingPunct="1"/>
            <a:r>
              <a:rPr lang="en-US" smtClean="0"/>
              <a:t>Training</a:t>
            </a:r>
          </a:p>
          <a:p>
            <a:pPr lvl="1" eaLnBrk="1" hangingPunct="1">
              <a:buFont typeface="Wingdings 2" pitchFamily="18" charset="2"/>
              <a:buNone/>
            </a:pPr>
            <a:endParaRPr lang="en-US" smtClean="0"/>
          </a:p>
          <a:p>
            <a:pPr algn="ctr" eaLnBrk="1" hangingPunct="1">
              <a:buFont typeface="Wingdings 2" pitchFamily="18" charset="2"/>
              <a:buNone/>
            </a:pPr>
            <a:r>
              <a:rPr lang="en-US" sz="2800" i="1" smtClean="0"/>
              <a:t>Fostered greater integration between the VAP and overall OOIE operation</a:t>
            </a:r>
          </a:p>
          <a:p>
            <a:pPr eaLnBrk="1" hangingPunct="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u="sng" smtClean="0"/>
              <a:t>Re-energizing the Volunteer Advocate Program</a:t>
            </a:r>
            <a:endParaRPr lang="en-US" sz="3200" smtClean="0"/>
          </a:p>
        </p:txBody>
      </p:sp>
      <p:sp>
        <p:nvSpPr>
          <p:cNvPr id="14339" name="Content Placeholder 2"/>
          <p:cNvSpPr>
            <a:spLocks noGrp="1"/>
          </p:cNvSpPr>
          <p:nvPr>
            <p:ph idx="1"/>
          </p:nvPr>
        </p:nvSpPr>
        <p:spPr/>
        <p:txBody>
          <a:bodyPr/>
          <a:lstStyle/>
          <a:p>
            <a:pPr>
              <a:buFont typeface="Wingdings 2" pitchFamily="18" charset="2"/>
              <a:buNone/>
            </a:pPr>
            <a:r>
              <a:rPr lang="en-US" i="1" smtClean="0"/>
              <a:t>Administration</a:t>
            </a:r>
          </a:p>
          <a:p>
            <a:pPr>
              <a:buFont typeface="Wingdings 2" pitchFamily="18" charset="2"/>
              <a:buNone/>
            </a:pPr>
            <a:endParaRPr lang="en-US" smtClean="0"/>
          </a:p>
          <a:p>
            <a:r>
              <a:rPr lang="en-US" smtClean="0"/>
              <a:t>OOIE Trenton/Central office support staff assist with administrative duties once exclusively handled by the part-time regional volunteer coordinators</a:t>
            </a:r>
          </a:p>
          <a:p>
            <a:r>
              <a:rPr lang="en-US" smtClean="0"/>
              <a:t>Criminal History Background Checks, including fingerprinting by the NJ State Police instituted in 2012</a:t>
            </a:r>
          </a:p>
          <a:p>
            <a:r>
              <a:rPr lang="en-US" smtClean="0"/>
              <a:t>Created forms and processes to be used in all regions </a:t>
            </a:r>
            <a:br>
              <a:rPr lang="en-US" smtClean="0"/>
            </a:b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ooie_logo_option2_gas and names at bottom.jpg"/>
          <p:cNvPicPr>
            <a:picLocks noChangeAspect="1" noChangeArrowheads="1"/>
          </p:cNvPicPr>
          <p:nvPr/>
        </p:nvPicPr>
        <p:blipFill>
          <a:blip r:embed="rId2" cstate="print"/>
          <a:srcRect/>
          <a:stretch>
            <a:fillRect/>
          </a:stretch>
        </p:blipFill>
        <p:spPr bwMode="auto">
          <a:xfrm>
            <a:off x="111125" y="914400"/>
            <a:ext cx="8880475" cy="571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1143000"/>
          </a:xfrm>
        </p:spPr>
        <p:txBody>
          <a:bodyPr/>
          <a:lstStyle/>
          <a:p>
            <a:pPr algn="ctr" eaLnBrk="1" hangingPunct="1"/>
            <a:r>
              <a:rPr lang="en-US" sz="3200" smtClean="0"/>
              <a:t>Re-energizing the Volunteer Advocate Program</a:t>
            </a:r>
            <a:br>
              <a:rPr lang="en-US" sz="3200" smtClean="0"/>
            </a:br>
            <a:r>
              <a:rPr lang="en-US" sz="3200" i="1" smtClean="0"/>
              <a:t>Marketing</a:t>
            </a:r>
          </a:p>
        </p:txBody>
      </p:sp>
      <p:sp>
        <p:nvSpPr>
          <p:cNvPr id="3" name="Content Placeholder 2"/>
          <p:cNvSpPr>
            <a:spLocks noGrp="1"/>
          </p:cNvSpPr>
          <p:nvPr>
            <p:ph sz="half" idx="1"/>
          </p:nvPr>
        </p:nvSpPr>
        <p:spPr>
          <a:xfrm>
            <a:off x="152400" y="1920875"/>
            <a:ext cx="4724400" cy="4708525"/>
          </a:xfrm>
        </p:spPr>
        <p:txBody>
          <a:bodyPr>
            <a:normAutofit fontScale="32500" lnSpcReduction="20000"/>
          </a:bodyPr>
          <a:lstStyle/>
          <a:p>
            <a:pPr marL="274320" indent="-274320" eaLnBrk="1" fontAlgn="auto">
              <a:spcAft>
                <a:spcPts val="0"/>
              </a:spcAft>
              <a:buClr>
                <a:schemeClr val="accent3"/>
              </a:buClr>
              <a:buFont typeface="Wingdings 2" pitchFamily="18" charset="2"/>
              <a:buNone/>
              <a:defRPr/>
            </a:pPr>
            <a:r>
              <a:rPr lang="en-US" sz="6800" dirty="0" smtClean="0"/>
              <a:t>Branding – new logo and marketing materials to be used in every region for all marketing</a:t>
            </a:r>
          </a:p>
          <a:p>
            <a:pPr marL="274320" indent="-274320" eaLnBrk="1" fontAlgn="auto">
              <a:spcAft>
                <a:spcPts val="0"/>
              </a:spcAft>
              <a:buClr>
                <a:schemeClr val="accent3"/>
              </a:buClr>
              <a:buFont typeface="Wingdings 2" pitchFamily="18" charset="2"/>
              <a:buNone/>
              <a:defRPr/>
            </a:pPr>
            <a:r>
              <a:rPr lang="en-US" sz="6800" dirty="0" smtClean="0"/>
              <a:t>Successful individual approaches continue – websites, local weeklies</a:t>
            </a:r>
          </a:p>
          <a:p>
            <a:pPr marL="274320" indent="-274320" eaLnBrk="1" fontAlgn="auto">
              <a:spcAft>
                <a:spcPts val="0"/>
              </a:spcAft>
              <a:buClr>
                <a:schemeClr val="accent3"/>
              </a:buClr>
              <a:buFont typeface="Wingdings 2" pitchFamily="18" charset="2"/>
              <a:buNone/>
              <a:defRPr/>
            </a:pPr>
            <a:r>
              <a:rPr lang="en-US" sz="6800" dirty="0" smtClean="0"/>
              <a:t>Outreach strategy implemented from Central Office included:</a:t>
            </a:r>
          </a:p>
          <a:p>
            <a:pPr marL="640080" lvl="1" indent="-246888" eaLnBrk="1" fontAlgn="auto">
              <a:spcAft>
                <a:spcPts val="0"/>
              </a:spcAft>
              <a:buFont typeface="Wingdings 2"/>
              <a:buChar char=""/>
              <a:defRPr/>
            </a:pPr>
            <a:endParaRPr lang="en-US" sz="6800" dirty="0" smtClean="0"/>
          </a:p>
          <a:p>
            <a:pPr marL="640080" lvl="1" indent="-246888" eaLnBrk="1" fontAlgn="auto">
              <a:spcAft>
                <a:spcPts val="0"/>
              </a:spcAft>
              <a:buFont typeface="Wingdings 2"/>
              <a:buChar char=""/>
              <a:defRPr/>
            </a:pPr>
            <a:r>
              <a:rPr lang="en-US" sz="6800" dirty="0" smtClean="0"/>
              <a:t>Print advertising – tailored to different regions</a:t>
            </a:r>
          </a:p>
          <a:p>
            <a:pPr marL="640080" lvl="1" indent="-246888" eaLnBrk="1" fontAlgn="auto">
              <a:spcAft>
                <a:spcPts val="0"/>
              </a:spcAft>
              <a:buFont typeface="Wingdings 2"/>
              <a:buChar char=""/>
              <a:defRPr/>
            </a:pPr>
            <a:r>
              <a:rPr lang="en-US" sz="6800" dirty="0" smtClean="0"/>
              <a:t>Mailings – libraries,</a:t>
            </a:r>
            <a:r>
              <a:rPr lang="en-US" sz="6800" b="1" dirty="0" smtClean="0"/>
              <a:t> post offices</a:t>
            </a:r>
            <a:r>
              <a:rPr lang="en-US" sz="6800" dirty="0" smtClean="0"/>
              <a:t>, senior centers</a:t>
            </a:r>
          </a:p>
          <a:p>
            <a:pPr marL="640080" lvl="1" indent="-246888" eaLnBrk="1" fontAlgn="auto">
              <a:spcAft>
                <a:spcPts val="0"/>
              </a:spcAft>
              <a:buFont typeface="Wingdings 2"/>
              <a:buChar char=""/>
              <a:defRPr/>
            </a:pPr>
            <a:r>
              <a:rPr lang="en-US" sz="6800" dirty="0" smtClean="0"/>
              <a:t>Earned media – </a:t>
            </a:r>
            <a:r>
              <a:rPr lang="en-US" sz="6800" b="1" dirty="0" smtClean="0"/>
              <a:t>Letter to the Editor for World Elder  Abuse Awareness Day</a:t>
            </a:r>
          </a:p>
          <a:p>
            <a:pPr marL="640080" lvl="1" indent="-246888" eaLnBrk="1" fontAlgn="auto">
              <a:spcAft>
                <a:spcPts val="0"/>
              </a:spcAft>
              <a:buFont typeface="Wingdings 2"/>
              <a:buChar char=""/>
              <a:defRPr/>
            </a:pPr>
            <a:r>
              <a:rPr lang="en-US" sz="800" dirty="0" smtClean="0"/>
              <a:t>Pa</a:t>
            </a:r>
          </a:p>
          <a:p>
            <a:pPr marL="640080" lvl="1" indent="-246888" eaLnBrk="1" fontAlgn="auto">
              <a:spcAft>
                <a:spcPts val="0"/>
              </a:spcAft>
              <a:buFont typeface="Wingdings 2"/>
              <a:buChar char=""/>
              <a:defRPr/>
            </a:pPr>
            <a:endParaRPr lang="en-US" sz="6800" b="1" dirty="0" smtClean="0"/>
          </a:p>
          <a:p>
            <a:pPr marL="274320" indent="-274320" eaLnBrk="1" fontAlgn="auto">
              <a:spcAft>
                <a:spcPts val="0"/>
              </a:spcAft>
              <a:buClr>
                <a:schemeClr val="accent3"/>
              </a:buClr>
              <a:buFont typeface="Wingdings 2"/>
              <a:buNone/>
              <a:defRPr/>
            </a:pPr>
            <a:endParaRPr lang="en-US" sz="1600" dirty="0" smtClean="0"/>
          </a:p>
          <a:p>
            <a:pPr marL="640080" lvl="1" indent="-246888" eaLnBrk="1" fontAlgn="auto">
              <a:spcAft>
                <a:spcPts val="0"/>
              </a:spcAft>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pic>
        <p:nvPicPr>
          <p:cNvPr id="16388" name="Content Placeholder 6" descr="Picture1.png"/>
          <p:cNvPicPr>
            <a:picLocks noGrp="1" noChangeAspect="1"/>
          </p:cNvPicPr>
          <p:nvPr>
            <p:ph sz="half" idx="2"/>
          </p:nvPr>
        </p:nvPicPr>
        <p:blipFill>
          <a:blip r:embed="rId2" cstate="print"/>
          <a:srcRect/>
          <a:stretch>
            <a:fillRect/>
          </a:stretch>
        </p:blipFill>
        <p:spPr>
          <a:xfrm>
            <a:off x="5281613" y="1905000"/>
            <a:ext cx="3481387" cy="45243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1143000"/>
          </a:xfrm>
        </p:spPr>
        <p:txBody>
          <a:bodyPr/>
          <a:lstStyle/>
          <a:p>
            <a:pPr algn="ctr"/>
            <a:r>
              <a:rPr lang="en-US" sz="3200" smtClean="0"/>
              <a:t>Re-energizing the Volunteer Advocate Program</a:t>
            </a:r>
            <a:br>
              <a:rPr lang="en-US" sz="3200" smtClean="0"/>
            </a:br>
            <a:r>
              <a:rPr lang="en-US" sz="3200" i="1" smtClean="0"/>
              <a:t>Marketing</a:t>
            </a:r>
            <a:endParaRPr lang="en-US" sz="3200" smtClean="0"/>
          </a:p>
        </p:txBody>
      </p:sp>
      <p:sp>
        <p:nvSpPr>
          <p:cNvPr id="17411" name="Content Placeholder 2"/>
          <p:cNvSpPr>
            <a:spLocks noGrp="1"/>
          </p:cNvSpPr>
          <p:nvPr>
            <p:ph sz="half" idx="1"/>
          </p:nvPr>
        </p:nvSpPr>
        <p:spPr>
          <a:xfrm>
            <a:off x="457200" y="1920875"/>
            <a:ext cx="4038600" cy="4433888"/>
          </a:xfrm>
        </p:spPr>
        <p:txBody>
          <a:bodyPr/>
          <a:lstStyle/>
          <a:p>
            <a:pPr marL="273050" lvl="1" indent="-273050">
              <a:buClr>
                <a:srgbClr val="0BD0D9"/>
              </a:buClr>
              <a:buSzPct val="95000"/>
            </a:pPr>
            <a:r>
              <a:rPr lang="en-US" sz="2000" smtClean="0"/>
              <a:t>Outreach events: </a:t>
            </a:r>
            <a:r>
              <a:rPr lang="en-US" sz="2000" b="1" smtClean="0"/>
              <a:t>health fairs, senior expos</a:t>
            </a:r>
            <a:r>
              <a:rPr lang="en-US" sz="2000" smtClean="0"/>
              <a:t>, senior centers, provider and government conferences, senior picnics, community days</a:t>
            </a:r>
          </a:p>
          <a:p>
            <a:pPr marL="273050" lvl="1" indent="-273050">
              <a:buClr>
                <a:srgbClr val="0BD0D9"/>
              </a:buClr>
              <a:buSzPct val="95000"/>
            </a:pPr>
            <a:endParaRPr lang="en-US" sz="2000" smtClean="0"/>
          </a:p>
          <a:p>
            <a:pPr marL="273050" lvl="1" indent="-273050">
              <a:buClr>
                <a:srgbClr val="0BD0D9"/>
              </a:buClr>
              <a:buSzPct val="95000"/>
            </a:pPr>
            <a:r>
              <a:rPr lang="en-US" sz="2000" smtClean="0"/>
              <a:t>Partnerships – AARP, RSVP, County Offices on Aging</a:t>
            </a:r>
          </a:p>
          <a:p>
            <a:pPr marL="273050" lvl="1" indent="-273050">
              <a:buClr>
                <a:srgbClr val="0BD0D9"/>
              </a:buClr>
              <a:buSzPct val="95000"/>
            </a:pPr>
            <a:endParaRPr lang="en-US" sz="2000" smtClean="0"/>
          </a:p>
          <a:p>
            <a:pPr marL="273050" lvl="1" indent="-273050">
              <a:buClr>
                <a:srgbClr val="0BD0D9"/>
              </a:buClr>
              <a:buSzPct val="95000"/>
            </a:pPr>
            <a:r>
              <a:rPr lang="en-US" sz="2000" smtClean="0"/>
              <a:t>No one-size-fits-all in terms of marketing  and recruitment</a:t>
            </a:r>
          </a:p>
          <a:p>
            <a:pPr marL="273050" lvl="1" indent="-273050">
              <a:buClr>
                <a:srgbClr val="0BD0D9"/>
              </a:buClr>
              <a:buSzPct val="95000"/>
              <a:buFont typeface="Wingdings 2" pitchFamily="18" charset="2"/>
              <a:buNone/>
            </a:pPr>
            <a:endParaRPr lang="en-US" sz="2000" smtClean="0"/>
          </a:p>
          <a:p>
            <a:pPr marL="273050" lvl="1" indent="-273050">
              <a:buClr>
                <a:srgbClr val="0BD0D9"/>
              </a:buClr>
              <a:buSzPct val="95000"/>
            </a:pPr>
            <a:endParaRPr lang="en-US" sz="2000" smtClean="0"/>
          </a:p>
          <a:p>
            <a:pPr>
              <a:buFont typeface="Wingdings 2" pitchFamily="18" charset="2"/>
              <a:buNone/>
            </a:pPr>
            <a:endParaRPr lang="en-US" smtClean="0"/>
          </a:p>
        </p:txBody>
      </p:sp>
      <p:pic>
        <p:nvPicPr>
          <p:cNvPr id="17412" name="Content Placeholder 4" descr="Nikk.JPG"/>
          <p:cNvPicPr>
            <a:picLocks noGrp="1" noChangeAspect="1"/>
          </p:cNvPicPr>
          <p:nvPr>
            <p:ph sz="half" idx="2"/>
          </p:nvPr>
        </p:nvPicPr>
        <p:blipFill>
          <a:blip r:embed="rId2" cstate="print"/>
          <a:srcRect/>
          <a:stretch>
            <a:fillRect/>
          </a:stretch>
        </p:blipFill>
        <p:spPr>
          <a:xfrm>
            <a:off x="5638800" y="1752600"/>
            <a:ext cx="3124200" cy="1905000"/>
          </a:xfrm>
        </p:spPr>
      </p:pic>
      <p:pic>
        <p:nvPicPr>
          <p:cNvPr id="17413" name="Picture 7" descr="IMG_0002.JPG"/>
          <p:cNvPicPr>
            <a:picLocks noChangeAspect="1"/>
          </p:cNvPicPr>
          <p:nvPr/>
        </p:nvPicPr>
        <p:blipFill>
          <a:blip r:embed="rId3" cstate="print"/>
          <a:srcRect/>
          <a:stretch>
            <a:fillRect/>
          </a:stretch>
        </p:blipFill>
        <p:spPr bwMode="auto">
          <a:xfrm>
            <a:off x="4267200" y="3962400"/>
            <a:ext cx="3454400" cy="2590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704850"/>
            <a:ext cx="8229600" cy="1143000"/>
          </a:xfrm>
        </p:spPr>
        <p:txBody>
          <a:bodyPr/>
          <a:lstStyle/>
          <a:p>
            <a:pPr algn="ctr"/>
            <a:r>
              <a:rPr lang="en-US" sz="3200" u="sng" smtClean="0"/>
              <a:t>Re-energizing the Volunteer Advocate Program</a:t>
            </a:r>
            <a:br>
              <a:rPr lang="en-US" sz="3200" u="sng" smtClean="0"/>
            </a:br>
            <a:r>
              <a:rPr lang="en-US" sz="3200" i="1" smtClean="0"/>
              <a:t>Marketing</a:t>
            </a:r>
          </a:p>
        </p:txBody>
      </p:sp>
      <p:sp>
        <p:nvSpPr>
          <p:cNvPr id="18435" name="Content Placeholder 3"/>
          <p:cNvSpPr>
            <a:spLocks noGrp="1"/>
          </p:cNvSpPr>
          <p:nvPr>
            <p:ph sz="half" idx="1"/>
          </p:nvPr>
        </p:nvSpPr>
        <p:spPr>
          <a:xfrm>
            <a:off x="457200" y="1920875"/>
            <a:ext cx="4038600" cy="4433888"/>
          </a:xfrm>
        </p:spPr>
        <p:txBody>
          <a:bodyPr/>
          <a:lstStyle/>
          <a:p>
            <a:pPr lvl="1" eaLnBrk="1"/>
            <a:endParaRPr lang="en-US" smtClean="0"/>
          </a:p>
          <a:p>
            <a:pPr lvl="1" eaLnBrk="1"/>
            <a:r>
              <a:rPr lang="en-US" smtClean="0"/>
              <a:t>Collateral materials – pens, magnets, magnetic, erasable</a:t>
            </a:r>
            <a:br>
              <a:rPr lang="en-US" smtClean="0"/>
            </a:br>
            <a:r>
              <a:rPr lang="en-US" smtClean="0"/>
              <a:t>to-do list  </a:t>
            </a:r>
          </a:p>
          <a:p>
            <a:pPr>
              <a:buFont typeface="Wingdings 2" pitchFamily="18" charset="2"/>
              <a:buNone/>
            </a:pPr>
            <a:endParaRPr lang="en-US" smtClean="0"/>
          </a:p>
        </p:txBody>
      </p:sp>
      <p:pic>
        <p:nvPicPr>
          <p:cNvPr id="18436" name="Content Placeholder 5" descr="Picture5.png"/>
          <p:cNvPicPr>
            <a:picLocks noGrp="1" noChangeAspect="1"/>
          </p:cNvPicPr>
          <p:nvPr>
            <p:ph sz="half" idx="2"/>
          </p:nvPr>
        </p:nvPicPr>
        <p:blipFill>
          <a:blip r:embed="rId2" cstate="print"/>
          <a:srcRect/>
          <a:stretch>
            <a:fillRect/>
          </a:stretch>
        </p:blipFill>
        <p:spPr>
          <a:xfrm>
            <a:off x="6096000" y="1931988"/>
            <a:ext cx="2859088" cy="4926012"/>
          </a:xfrm>
        </p:spPr>
      </p:pic>
      <p:pic>
        <p:nvPicPr>
          <p:cNvPr id="18437" name="Picture 6" descr="Picture3.png"/>
          <p:cNvPicPr>
            <a:picLocks noChangeAspect="1"/>
          </p:cNvPicPr>
          <p:nvPr/>
        </p:nvPicPr>
        <p:blipFill>
          <a:blip r:embed="rId3" cstate="print"/>
          <a:srcRect/>
          <a:stretch>
            <a:fillRect/>
          </a:stretch>
        </p:blipFill>
        <p:spPr bwMode="auto">
          <a:xfrm>
            <a:off x="3962400" y="3352800"/>
            <a:ext cx="1955800" cy="32591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Volunteer Time</a:t>
            </a:r>
            <a:endParaRPr lang="en-US" b="1" dirty="0">
              <a:latin typeface="Arial" pitchFamily="34" charset="0"/>
              <a:cs typeface="Arial" pitchFamily="34" charset="0"/>
            </a:endParaRPr>
          </a:p>
        </p:txBody>
      </p:sp>
      <p:graphicFrame>
        <p:nvGraphicFramePr>
          <p:cNvPr id="11" name="Content Placeholder 10"/>
          <p:cNvGraphicFramePr>
            <a:graphicFrameLocks noGrp="1"/>
          </p:cNvGraphicFramePr>
          <p:nvPr>
            <p:ph sz="quarter" idx="1"/>
          </p:nvPr>
        </p:nvGraphicFramePr>
        <p:xfrm>
          <a:off x="323528" y="1521370"/>
          <a:ext cx="8280920" cy="2989508"/>
        </p:xfrm>
        <a:graphic>
          <a:graphicData uri="http://schemas.openxmlformats.org/drawingml/2006/table">
            <a:tbl>
              <a:tblPr firstRow="1" bandRow="1">
                <a:tableStyleId>{5C22544A-7EE6-4342-B048-85BDC9FD1C3A}</a:tableStyleId>
              </a:tblPr>
              <a:tblGrid>
                <a:gridCol w="6120680"/>
                <a:gridCol w="2160240"/>
              </a:tblGrid>
              <a:tr h="726579">
                <a:tc gridSpan="2">
                  <a:txBody>
                    <a:bodyPr/>
                    <a:lstStyle/>
                    <a:p>
                      <a:pPr algn="ctr"/>
                      <a:r>
                        <a:rPr lang="en-US" sz="2400" dirty="0" smtClean="0">
                          <a:latin typeface="Arial" pitchFamily="34" charset="0"/>
                          <a:cs typeface="Arial" pitchFamily="34" charset="0"/>
                        </a:rPr>
                        <a:t>Total Certified Volunteer Ombudsmen (CVO)</a:t>
                      </a:r>
                      <a:r>
                        <a:rPr lang="en-US" sz="2400" baseline="0" dirty="0" smtClean="0">
                          <a:latin typeface="Arial" pitchFamily="34" charset="0"/>
                          <a:cs typeface="Arial" pitchFamily="34" charset="0"/>
                        </a:rPr>
                        <a:t> </a:t>
                      </a:r>
                      <a:r>
                        <a:rPr lang="en-US" sz="2400" dirty="0" smtClean="0">
                          <a:latin typeface="Arial" pitchFamily="34" charset="0"/>
                          <a:cs typeface="Arial" pitchFamily="34" charset="0"/>
                        </a:rPr>
                        <a:t>Hours </a:t>
                      </a:r>
                      <a:r>
                        <a:rPr lang="en-US" sz="2000" dirty="0" smtClean="0">
                          <a:latin typeface="Arial" pitchFamily="34" charset="0"/>
                          <a:cs typeface="Arial" pitchFamily="34" charset="0"/>
                        </a:rPr>
                        <a:t>NORS</a:t>
                      </a:r>
                      <a:r>
                        <a:rPr lang="en-US" sz="2000" baseline="0" dirty="0" smtClean="0">
                          <a:latin typeface="Arial" pitchFamily="34" charset="0"/>
                          <a:cs typeface="Arial" pitchFamily="34" charset="0"/>
                        </a:rPr>
                        <a:t> 2011</a:t>
                      </a:r>
                      <a:endParaRPr lang="en-US" sz="2000" dirty="0">
                        <a:latin typeface="Arial" pitchFamily="34" charset="0"/>
                        <a:cs typeface="Arial" pitchFamily="34" charset="0"/>
                      </a:endParaRPr>
                    </a:p>
                  </a:txBody>
                  <a:tcPr/>
                </a:tc>
                <a:tc hMerge="1">
                  <a:txBody>
                    <a:bodyPr/>
                    <a:lstStyle/>
                    <a:p>
                      <a:endParaRPr lang="en-US" dirty="0"/>
                    </a:p>
                  </a:txBody>
                  <a:tcPr/>
                </a:tc>
              </a:tr>
              <a:tr h="471328">
                <a:tc>
                  <a:txBody>
                    <a:bodyPr/>
                    <a:lstStyle/>
                    <a:p>
                      <a:r>
                        <a:rPr lang="en-US" b="1" dirty="0" smtClean="0">
                          <a:latin typeface="Arial" pitchFamily="34" charset="0"/>
                          <a:cs typeface="Arial" pitchFamily="34" charset="0"/>
                        </a:rPr>
                        <a:t>Certified</a:t>
                      </a:r>
                      <a:r>
                        <a:rPr lang="en-US" b="1" baseline="0" dirty="0" smtClean="0">
                          <a:latin typeface="Arial" pitchFamily="34" charset="0"/>
                          <a:cs typeface="Arial" pitchFamily="34" charset="0"/>
                        </a:rPr>
                        <a:t> Volunteer Ombudsmen (State)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64,605</a:t>
                      </a:r>
                      <a:endParaRPr lang="en-US" b="1" dirty="0">
                        <a:latin typeface="Arial" pitchFamily="34" charset="0"/>
                        <a:cs typeface="Arial" pitchFamily="34" charset="0"/>
                      </a:endParaRPr>
                    </a:p>
                  </a:txBody>
                  <a:tcPr/>
                </a:tc>
              </a:tr>
              <a:tr h="471328">
                <a:tc>
                  <a:txBody>
                    <a:bodyPr/>
                    <a:lstStyle/>
                    <a:p>
                      <a:r>
                        <a:rPr lang="en-US" b="1" dirty="0" smtClean="0">
                          <a:latin typeface="Arial" pitchFamily="34" charset="0"/>
                          <a:cs typeface="Arial" pitchFamily="34" charset="0"/>
                        </a:rPr>
                        <a:t>Certified</a:t>
                      </a:r>
                      <a:r>
                        <a:rPr lang="en-US" b="1" baseline="0" dirty="0" smtClean="0">
                          <a:latin typeface="Arial" pitchFamily="34" charset="0"/>
                          <a:cs typeface="Arial" pitchFamily="34" charset="0"/>
                        </a:rPr>
                        <a:t> Volunteer Ombudsmen</a:t>
                      </a:r>
                      <a:r>
                        <a:rPr lang="en-US" b="1" dirty="0" smtClean="0">
                          <a:latin typeface="Arial" pitchFamily="34" charset="0"/>
                          <a:cs typeface="Arial" pitchFamily="34" charset="0"/>
                        </a:rPr>
                        <a:t> (Local)</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670,806</a:t>
                      </a:r>
                      <a:endParaRPr lang="en-US" b="1" dirty="0">
                        <a:latin typeface="Arial" pitchFamily="34" charset="0"/>
                        <a:cs typeface="Arial" pitchFamily="34" charset="0"/>
                      </a:endParaRPr>
                    </a:p>
                  </a:txBody>
                  <a:tcPr/>
                </a:tc>
              </a:tr>
              <a:tr h="471328">
                <a:tc>
                  <a:txBody>
                    <a:bodyPr/>
                    <a:lstStyle/>
                    <a:p>
                      <a:r>
                        <a:rPr lang="en-US" b="1" dirty="0" smtClean="0">
                          <a:latin typeface="Arial" pitchFamily="34" charset="0"/>
                          <a:cs typeface="Arial" pitchFamily="34" charset="0"/>
                        </a:rPr>
                        <a:t>Total CVO Hours</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735,411</a:t>
                      </a:r>
                      <a:endParaRPr lang="en-US" b="1" dirty="0">
                        <a:latin typeface="Arial" pitchFamily="34" charset="0"/>
                        <a:cs typeface="Arial" pitchFamily="34" charset="0"/>
                      </a:endParaRPr>
                    </a:p>
                  </a:txBody>
                  <a:tcPr/>
                </a:tc>
              </a:tr>
              <a:tr h="813524">
                <a:tc>
                  <a:txBody>
                    <a:bodyPr/>
                    <a:lstStyle/>
                    <a:p>
                      <a:r>
                        <a:rPr lang="en-US" b="1" dirty="0" smtClean="0">
                          <a:latin typeface="Arial" pitchFamily="34" charset="0"/>
                          <a:cs typeface="Arial" pitchFamily="34" charset="0"/>
                        </a:rPr>
                        <a:t>Total Estimated</a:t>
                      </a:r>
                      <a:r>
                        <a:rPr lang="en-US" b="1" baseline="0" dirty="0" smtClean="0">
                          <a:latin typeface="Arial" pitchFamily="34" charset="0"/>
                          <a:cs typeface="Arial" pitchFamily="34" charset="0"/>
                        </a:rPr>
                        <a:t> Value of Volunteer Time- $21.79 per hour in 2011*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$16,024,605.69</a:t>
                      </a:r>
                      <a:endParaRPr lang="en-US" b="1" dirty="0">
                        <a:latin typeface="Arial" pitchFamily="34" charset="0"/>
                        <a:cs typeface="Arial" pitchFamily="34" charset="0"/>
                      </a:endParaRPr>
                    </a:p>
                  </a:txBody>
                  <a:tcPr/>
                </a:tc>
              </a:tr>
            </a:tbl>
          </a:graphicData>
        </a:graphic>
      </p:graphicFrame>
      <p:pic>
        <p:nvPicPr>
          <p:cNvPr id="1028" name="Picture 4" descr="C:\Users\aoveralllaib\AppData\Local\Microsoft\Windows\Temporary Internet Files\Content.IE5\017X22LI\MC900441459[1].png"/>
          <p:cNvPicPr>
            <a:picLocks noChangeAspect="1" noChangeArrowheads="1"/>
          </p:cNvPicPr>
          <p:nvPr/>
        </p:nvPicPr>
        <p:blipFill>
          <a:blip r:embed="rId3" cstate="print"/>
          <a:srcRect/>
          <a:stretch>
            <a:fillRect/>
          </a:stretch>
        </p:blipFill>
        <p:spPr bwMode="auto">
          <a:xfrm>
            <a:off x="4716016" y="4518248"/>
            <a:ext cx="2339752" cy="2339752"/>
          </a:xfrm>
          <a:prstGeom prst="rect">
            <a:avLst/>
          </a:prstGeom>
          <a:noFill/>
        </p:spPr>
      </p:pic>
      <p:pic>
        <p:nvPicPr>
          <p:cNvPr id="1029" name="Picture 5" descr="C:\Users\aoveralllaib\AppData\Local\Microsoft\Windows\Temporary Internet Files\Content.IE5\SF4F3W9E\MC900384022[1].wmf"/>
          <p:cNvPicPr>
            <a:picLocks noChangeAspect="1" noChangeArrowheads="1"/>
          </p:cNvPicPr>
          <p:nvPr/>
        </p:nvPicPr>
        <p:blipFill>
          <a:blip r:embed="rId4" cstate="print"/>
          <a:srcRect/>
          <a:stretch>
            <a:fillRect/>
          </a:stretch>
        </p:blipFill>
        <p:spPr bwMode="auto">
          <a:xfrm>
            <a:off x="2627784" y="4293096"/>
            <a:ext cx="1630375" cy="1893722"/>
          </a:xfrm>
          <a:prstGeom prst="rect">
            <a:avLst/>
          </a:prstGeom>
          <a:noFill/>
        </p:spPr>
      </p:pic>
      <p:sp>
        <p:nvSpPr>
          <p:cNvPr id="12" name="TextBox 11"/>
          <p:cNvSpPr txBox="1"/>
          <p:nvPr/>
        </p:nvSpPr>
        <p:spPr>
          <a:xfrm>
            <a:off x="4283968" y="4509120"/>
            <a:ext cx="1368152" cy="1569660"/>
          </a:xfrm>
          <a:prstGeom prst="rect">
            <a:avLst/>
          </a:prstGeom>
          <a:noFill/>
        </p:spPr>
        <p:txBody>
          <a:bodyPr wrap="square" rtlCol="0">
            <a:spAutoFit/>
          </a:bodyPr>
          <a:lstStyle/>
          <a:p>
            <a:r>
              <a:rPr lang="en-US" sz="9600" dirty="0" smtClean="0"/>
              <a:t>=</a:t>
            </a:r>
            <a:endParaRPr lang="en-US" sz="9600" dirty="0"/>
          </a:p>
        </p:txBody>
      </p:sp>
      <p:sp>
        <p:nvSpPr>
          <p:cNvPr id="13" name="TextBox 12"/>
          <p:cNvSpPr txBox="1"/>
          <p:nvPr/>
        </p:nvSpPr>
        <p:spPr>
          <a:xfrm>
            <a:off x="395536" y="6165304"/>
            <a:ext cx="8352928" cy="215444"/>
          </a:xfrm>
          <a:prstGeom prst="rect">
            <a:avLst/>
          </a:prstGeom>
          <a:noFill/>
        </p:spPr>
        <p:txBody>
          <a:bodyPr wrap="square" rtlCol="0">
            <a:spAutoFit/>
          </a:bodyPr>
          <a:lstStyle/>
          <a:p>
            <a:pPr algn="r"/>
            <a:r>
              <a:rPr lang="en-US" sz="800" dirty="0" smtClean="0"/>
              <a:t>*2011 Value of Volunteer Time: </a:t>
            </a:r>
            <a:r>
              <a:rPr lang="en-US" sz="800" dirty="0" smtClean="0">
                <a:hlinkClick r:id="rId5"/>
              </a:rPr>
              <a:t>http://www.independentsector.org/release_value_volunteer_time</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143000"/>
          </a:xfrm>
        </p:spPr>
        <p:txBody>
          <a:bodyPr/>
          <a:lstStyle/>
          <a:p>
            <a:pPr algn="ctr"/>
            <a:r>
              <a:rPr lang="en-US" sz="3200" u="sng" smtClean="0"/>
              <a:t>Re-energizing the Volunteer Advocate Program</a:t>
            </a:r>
            <a:br>
              <a:rPr lang="en-US" sz="3200" u="sng" smtClean="0"/>
            </a:br>
            <a:r>
              <a:rPr lang="en-US" sz="3200" i="1" smtClean="0"/>
              <a:t>Marketing</a:t>
            </a:r>
          </a:p>
        </p:txBody>
      </p:sp>
      <p:sp>
        <p:nvSpPr>
          <p:cNvPr id="19459" name="Content Placeholder 2"/>
          <p:cNvSpPr>
            <a:spLocks noGrp="1"/>
          </p:cNvSpPr>
          <p:nvPr>
            <p:ph sz="half" idx="1"/>
          </p:nvPr>
        </p:nvSpPr>
        <p:spPr>
          <a:xfrm>
            <a:off x="457200" y="1920875"/>
            <a:ext cx="4038600" cy="4433888"/>
          </a:xfrm>
        </p:spPr>
        <p:txBody>
          <a:bodyPr/>
          <a:lstStyle/>
          <a:p>
            <a:pPr marL="273050" lvl="1" indent="-273050">
              <a:buClr>
                <a:srgbClr val="0BD0D9"/>
              </a:buClr>
              <a:buSzPct val="95000"/>
            </a:pPr>
            <a:r>
              <a:rPr lang="en-US" smtClean="0"/>
              <a:t>Built stake-holder mailing list to send quarterly</a:t>
            </a:r>
            <a:br>
              <a:rPr lang="en-US" smtClean="0"/>
            </a:br>
            <a:r>
              <a:rPr lang="en-US" smtClean="0"/>
              <a:t>E-newsletter and </a:t>
            </a:r>
            <a:br>
              <a:rPr lang="en-US" smtClean="0"/>
            </a:br>
            <a:r>
              <a:rPr lang="en-US" smtClean="0"/>
              <a:t>distribute video </a:t>
            </a:r>
          </a:p>
          <a:p>
            <a:endParaRPr lang="en-US" smtClean="0"/>
          </a:p>
        </p:txBody>
      </p:sp>
      <p:pic>
        <p:nvPicPr>
          <p:cNvPr id="19460" name="Content Placeholder 6" descr="Screen shot 2013-03-18 at 4 56 18 PM.JPG"/>
          <p:cNvPicPr>
            <a:picLocks noGrp="1" noChangeAspect="1"/>
          </p:cNvPicPr>
          <p:nvPr>
            <p:ph sz="half" idx="2"/>
          </p:nvPr>
        </p:nvPicPr>
        <p:blipFill>
          <a:blip r:embed="rId2" cstate="print"/>
          <a:srcRect/>
          <a:stretch>
            <a:fillRect/>
          </a:stretch>
        </p:blipFill>
        <p:spPr>
          <a:xfrm>
            <a:off x="4267200" y="2397125"/>
            <a:ext cx="4648200" cy="34099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04850"/>
            <a:ext cx="8229600" cy="1143000"/>
          </a:xfrm>
        </p:spPr>
        <p:txBody>
          <a:bodyPr/>
          <a:lstStyle/>
          <a:p>
            <a:pPr algn="ctr" eaLnBrk="1" hangingPunct="1"/>
            <a:r>
              <a:rPr lang="en-US" sz="3200" u="sng" smtClean="0"/>
              <a:t>Re-energizing  the Volunteer Advocate Program-</a:t>
            </a:r>
            <a:r>
              <a:rPr lang="en-US" sz="3200" i="1" smtClean="0"/>
              <a:t>Training</a:t>
            </a:r>
          </a:p>
        </p:txBody>
      </p:sp>
      <p:sp>
        <p:nvSpPr>
          <p:cNvPr id="20483" name="Content Placeholder 2"/>
          <p:cNvSpPr>
            <a:spLocks noGrp="1"/>
          </p:cNvSpPr>
          <p:nvPr>
            <p:ph sz="half" idx="1"/>
          </p:nvPr>
        </p:nvSpPr>
        <p:spPr>
          <a:xfrm>
            <a:off x="457200" y="1920875"/>
            <a:ext cx="4038600" cy="4433888"/>
          </a:xfrm>
        </p:spPr>
        <p:txBody>
          <a:bodyPr/>
          <a:lstStyle/>
          <a:p>
            <a:pPr eaLnBrk="1" hangingPunct="1"/>
            <a:r>
              <a:rPr lang="en-US" sz="1800" smtClean="0"/>
              <a:t>Transforming quarterly meetings into continuing education sessions – more uniformity of topics.</a:t>
            </a:r>
          </a:p>
          <a:p>
            <a:pPr eaLnBrk="1" hangingPunct="1"/>
            <a:r>
              <a:rPr lang="en-US" sz="1800" smtClean="0"/>
              <a:t>Senior managers attend regularly</a:t>
            </a:r>
          </a:p>
          <a:p>
            <a:pPr eaLnBrk="1" hangingPunct="1"/>
            <a:r>
              <a:rPr lang="en-US" sz="1800" smtClean="0"/>
              <a:t>Marketing occurs around scheduled group trainings – central location.</a:t>
            </a:r>
          </a:p>
          <a:p>
            <a:pPr eaLnBrk="1" hangingPunct="1"/>
            <a:r>
              <a:rPr lang="en-US" sz="1800" smtClean="0"/>
              <a:t>One-on-one trainings for new recruits are still available to people who work and cannot attend group trainings. However, there was an over-reliance on this method</a:t>
            </a:r>
          </a:p>
          <a:p>
            <a:pPr eaLnBrk="1" hangingPunct="1"/>
            <a:r>
              <a:rPr lang="en-US" sz="1800" smtClean="0"/>
              <a:t>Replace recognition event with state-wide training conference </a:t>
            </a:r>
          </a:p>
          <a:p>
            <a:pPr eaLnBrk="1" hangingPunct="1">
              <a:buFont typeface="Wingdings 2" pitchFamily="18" charset="2"/>
              <a:buNone/>
            </a:pPr>
            <a:endParaRPr lang="en-US" sz="1800" smtClean="0"/>
          </a:p>
        </p:txBody>
      </p:sp>
      <p:pic>
        <p:nvPicPr>
          <p:cNvPr id="20484" name="Content Placeholder 4" descr="Picture6.png"/>
          <p:cNvPicPr>
            <a:picLocks noGrp="1" noChangeAspect="1"/>
          </p:cNvPicPr>
          <p:nvPr>
            <p:ph sz="half" idx="2"/>
          </p:nvPr>
        </p:nvPicPr>
        <p:blipFill>
          <a:blip r:embed="rId2" cstate="print"/>
          <a:srcRect/>
          <a:stretch>
            <a:fillRect/>
          </a:stretch>
        </p:blipFill>
        <p:spPr>
          <a:xfrm>
            <a:off x="5486400" y="3200400"/>
            <a:ext cx="2590800" cy="1820863"/>
          </a:xfrm>
        </p:spPr>
      </p:pic>
      <p:pic>
        <p:nvPicPr>
          <p:cNvPr id="20485" name="Picture 5" descr="Picture9.png"/>
          <p:cNvPicPr>
            <a:picLocks noChangeAspect="1"/>
          </p:cNvPicPr>
          <p:nvPr/>
        </p:nvPicPr>
        <p:blipFill>
          <a:blip r:embed="rId3" cstate="print"/>
          <a:srcRect/>
          <a:stretch>
            <a:fillRect/>
          </a:stretch>
        </p:blipFill>
        <p:spPr bwMode="auto">
          <a:xfrm>
            <a:off x="6096000" y="5334000"/>
            <a:ext cx="2819400" cy="1366838"/>
          </a:xfrm>
          <a:prstGeom prst="rect">
            <a:avLst/>
          </a:prstGeom>
          <a:noFill/>
          <a:ln w="9525">
            <a:noFill/>
            <a:miter lim="800000"/>
            <a:headEnd/>
            <a:tailEnd/>
          </a:ln>
        </p:spPr>
      </p:pic>
      <p:pic>
        <p:nvPicPr>
          <p:cNvPr id="20486" name="Picture 6" descr="Picture8.png"/>
          <p:cNvPicPr>
            <a:picLocks noChangeAspect="1"/>
          </p:cNvPicPr>
          <p:nvPr/>
        </p:nvPicPr>
        <p:blipFill>
          <a:blip r:embed="rId4" cstate="print"/>
          <a:srcRect/>
          <a:stretch>
            <a:fillRect/>
          </a:stretch>
        </p:blipFill>
        <p:spPr bwMode="auto">
          <a:xfrm>
            <a:off x="4495800" y="2057400"/>
            <a:ext cx="2779713" cy="9350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sz="3600" u="sng" dirty="0" smtClean="0"/>
              <a:t> Re-energizing  the Volunteer Advocate Program  </a:t>
            </a:r>
            <a:r>
              <a:rPr lang="en-US" sz="3600" i="1" dirty="0" smtClean="0"/>
              <a:t>Office Integration</a:t>
            </a:r>
            <a:endParaRPr lang="en-US" sz="3600" i="1" dirty="0"/>
          </a:p>
        </p:txBody>
      </p:sp>
      <p:sp>
        <p:nvSpPr>
          <p:cNvPr id="5" name="Content Placeholder 4"/>
          <p:cNvSpPr>
            <a:spLocks noGrp="1"/>
          </p:cNvSpPr>
          <p:nvPr>
            <p:ph idx="1"/>
          </p:nvPr>
        </p:nvSpPr>
        <p:spPr/>
        <p:txBody>
          <a:bodyPr>
            <a:normAutofit fontScale="85000" lnSpcReduction="10000"/>
          </a:bodyPr>
          <a:lstStyle/>
          <a:p>
            <a:pPr marL="274320" indent="-274320" eaLnBrk="1" fontAlgn="auto">
              <a:spcAft>
                <a:spcPts val="0"/>
              </a:spcAft>
              <a:buClr>
                <a:schemeClr val="accent3"/>
              </a:buClr>
              <a:buFont typeface="Wingdings 2"/>
              <a:buChar char=""/>
              <a:defRPr/>
            </a:pPr>
            <a:endParaRPr lang="en-US" dirty="0" smtClean="0"/>
          </a:p>
          <a:p>
            <a:pPr marL="274320" indent="-274320" eaLnBrk="1" fontAlgn="auto">
              <a:spcAft>
                <a:spcPts val="0"/>
              </a:spcAft>
              <a:buClr>
                <a:schemeClr val="accent3"/>
              </a:buClr>
              <a:buFont typeface="Wingdings 2"/>
              <a:buChar char=""/>
              <a:defRPr/>
            </a:pPr>
            <a:r>
              <a:rPr lang="en-US" dirty="0" smtClean="0"/>
              <a:t>Transferring in-house telegraphed the importance of the Volunteer Advocate Program</a:t>
            </a:r>
          </a:p>
          <a:p>
            <a:pPr marL="274320" indent="-274320" eaLnBrk="1" fontAlgn="auto">
              <a:spcAft>
                <a:spcPts val="0"/>
              </a:spcAft>
              <a:buClr>
                <a:schemeClr val="accent3"/>
              </a:buClr>
              <a:buFont typeface="Wingdings 2"/>
              <a:buChar char=""/>
              <a:defRPr/>
            </a:pPr>
            <a:r>
              <a:rPr lang="en-US" dirty="0" smtClean="0"/>
              <a:t>“Volunteers are an extension of our office”</a:t>
            </a:r>
          </a:p>
          <a:p>
            <a:pPr marL="274320" indent="-274320" eaLnBrk="1" fontAlgn="auto">
              <a:spcAft>
                <a:spcPts val="0"/>
              </a:spcAft>
              <a:buClr>
                <a:schemeClr val="accent3"/>
              </a:buClr>
              <a:buFont typeface="Wingdings 2"/>
              <a:buChar char=""/>
              <a:defRPr/>
            </a:pPr>
            <a:r>
              <a:rPr lang="en-US" dirty="0" smtClean="0"/>
              <a:t>Previously there was a divide between state staff and the regional coordinators/volunteers </a:t>
            </a:r>
          </a:p>
          <a:p>
            <a:pPr marL="274320" indent="-274320" eaLnBrk="1" fontAlgn="auto">
              <a:spcAft>
                <a:spcPts val="0"/>
              </a:spcAft>
              <a:buClr>
                <a:schemeClr val="accent3"/>
              </a:buClr>
              <a:buFont typeface="Wingdings 2"/>
              <a:buChar char=""/>
              <a:defRPr/>
            </a:pPr>
            <a:r>
              <a:rPr lang="en-US" dirty="0" smtClean="0"/>
              <a:t>Not all investigators attended volunteer quarterly trainings</a:t>
            </a:r>
          </a:p>
          <a:p>
            <a:pPr marL="274320" indent="-274320" eaLnBrk="1" fontAlgn="auto">
              <a:spcAft>
                <a:spcPts val="0"/>
              </a:spcAft>
              <a:buClr>
                <a:schemeClr val="accent3"/>
              </a:buClr>
              <a:buFont typeface="Wingdings 2"/>
              <a:buChar char=""/>
              <a:defRPr/>
            </a:pPr>
            <a:r>
              <a:rPr lang="en-US" dirty="0" smtClean="0"/>
              <a:t>Investigators are now required to attend quarterly trainings and to work with volunteers on cases, as appropriate</a:t>
            </a:r>
          </a:p>
          <a:p>
            <a:pPr marL="274320" indent="-274320" eaLnBrk="1" fontAlgn="auto">
              <a:spcAft>
                <a:spcPts val="0"/>
              </a:spcAft>
              <a:buClr>
                <a:schemeClr val="accent3"/>
              </a:buClr>
              <a:buFont typeface="Wingdings 2"/>
              <a:buChar char=""/>
              <a:defRPr/>
            </a:pPr>
            <a:r>
              <a:rPr lang="en-US" dirty="0" smtClean="0"/>
              <a:t>Both staff and volunteers attend the statewide training summit </a:t>
            </a:r>
          </a:p>
          <a:p>
            <a:pPr marL="274320" indent="-274320" eaLnBrk="1" fontAlgn="auto">
              <a:spcAft>
                <a:spcPts val="0"/>
              </a:spcAft>
              <a:buClr>
                <a:schemeClr val="accent3"/>
              </a:buClr>
              <a:buFont typeface="Wingdings 2"/>
              <a:buChar char=""/>
              <a:defRPr/>
            </a:pPr>
            <a:endParaRPr lang="en-US" dirty="0" smtClean="0"/>
          </a:p>
          <a:p>
            <a:pPr marL="274320" indent="-274320" eaLnBrk="1" fontAlgn="auto">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endParaRPr lang="en-US" i="1" smtClean="0"/>
          </a:p>
          <a:p>
            <a:pPr eaLnBrk="1" hangingPunct="1">
              <a:buFont typeface="Wingdings 2" pitchFamily="18" charset="2"/>
              <a:buNone/>
            </a:pPr>
            <a:r>
              <a:rPr lang="en-US" sz="2400" i="1" smtClean="0"/>
              <a:t>Case practice modifications</a:t>
            </a:r>
            <a:endParaRPr lang="en-US" sz="2400" smtClean="0"/>
          </a:p>
          <a:p>
            <a:pPr eaLnBrk="1" hangingPunct="1"/>
            <a:r>
              <a:rPr lang="en-US" sz="2400" smtClean="0"/>
              <a:t>Send volunteers out to respond to complaints that investigators may not get to immediately</a:t>
            </a:r>
          </a:p>
          <a:p>
            <a:pPr eaLnBrk="1" hangingPunct="1"/>
            <a:r>
              <a:rPr lang="en-US" sz="2400" smtClean="0"/>
              <a:t>The Super Storm Sandy experience</a:t>
            </a:r>
          </a:p>
          <a:p>
            <a:pPr eaLnBrk="1"/>
            <a:r>
              <a:rPr lang="en-US" sz="2400" smtClean="0"/>
              <a:t>Volunteers included as part of a SWAT team approach</a:t>
            </a:r>
          </a:p>
          <a:p>
            <a:pPr eaLnBrk="1"/>
            <a:r>
              <a:rPr lang="en-US" sz="2400" smtClean="0"/>
              <a:t>Utilize seasoned volunteers for trouble spots or to mentor new volunteers</a:t>
            </a:r>
          </a:p>
          <a:p>
            <a:pPr eaLnBrk="1"/>
            <a:endParaRPr lang="en-US" smtClean="0"/>
          </a:p>
          <a:p>
            <a:pPr eaLnBrk="1" hangingPunct="1">
              <a:buFont typeface="Wingdings 2" pitchFamily="18" charset="2"/>
              <a:buNone/>
            </a:pPr>
            <a:endParaRPr lang="en-US" smtClean="0"/>
          </a:p>
        </p:txBody>
      </p:sp>
      <p:sp>
        <p:nvSpPr>
          <p:cNvPr id="5"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sz="3600" u="sng" dirty="0" smtClean="0"/>
              <a:t> Re-energizing the Volunteer Advocate Program </a:t>
            </a:r>
            <a:r>
              <a:rPr lang="en-US" sz="3600" dirty="0" smtClean="0"/>
              <a:t>-- </a:t>
            </a:r>
            <a:r>
              <a:rPr lang="en-US" sz="3600" i="1" dirty="0" smtClean="0"/>
              <a:t>Office Integration</a:t>
            </a:r>
            <a:endParaRPr lang="en-US" sz="360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sz="3200" u="sng" smtClean="0"/>
              <a:t>Volunteer Satisfaction Survey</a:t>
            </a:r>
            <a:endParaRPr lang="en-US" sz="3200" smtClean="0"/>
          </a:p>
        </p:txBody>
      </p:sp>
      <p:sp>
        <p:nvSpPr>
          <p:cNvPr id="23555" name="Content Placeholder 2"/>
          <p:cNvSpPr>
            <a:spLocks noGrp="1"/>
          </p:cNvSpPr>
          <p:nvPr>
            <p:ph idx="1"/>
          </p:nvPr>
        </p:nvSpPr>
        <p:spPr/>
        <p:txBody>
          <a:bodyPr/>
          <a:lstStyle/>
          <a:p>
            <a:pPr eaLnBrk="1" hangingPunct="1"/>
            <a:endParaRPr lang="en-US" smtClean="0"/>
          </a:p>
          <a:p>
            <a:pPr eaLnBrk="1" hangingPunct="1"/>
            <a:r>
              <a:rPr lang="en-US" sz="2400" smtClean="0"/>
              <a:t>October 2012, OOIE initiated comprehensive satisfaction study among 200 volunteers</a:t>
            </a:r>
          </a:p>
          <a:p>
            <a:pPr eaLnBrk="1" hangingPunct="1"/>
            <a:r>
              <a:rPr lang="en-US" sz="2400" smtClean="0"/>
              <a:t>Response rate of 50-percent – in the midst of Super Storm Sandy</a:t>
            </a:r>
          </a:p>
          <a:p>
            <a:pPr eaLnBrk="1" hangingPunct="1"/>
            <a:r>
              <a:rPr lang="en-US" sz="2400" smtClean="0"/>
              <a:t>Quantitative result and verbatim comments captured</a:t>
            </a:r>
          </a:p>
          <a:p>
            <a:pPr eaLnBrk="1" hangingPunct="1"/>
            <a:r>
              <a:rPr lang="en-US" sz="2400" smtClean="0"/>
              <a:t>Volunteers had never been surveyed in this way before</a:t>
            </a:r>
          </a:p>
          <a:p>
            <a:pPr eaLnBrk="1"/>
            <a:r>
              <a:rPr lang="en-US" sz="2400" smtClean="0"/>
              <a:t>Results will be used to improve support for the volunteers and will inform future trainings</a:t>
            </a:r>
          </a:p>
          <a:p>
            <a:pPr eaLnBrk="1">
              <a:buFont typeface="Wingdings 2" pitchFamily="18" charset="2"/>
              <a:buNone/>
            </a:pP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704850"/>
            <a:ext cx="8229600" cy="1143000"/>
          </a:xfrm>
        </p:spPr>
        <p:txBody>
          <a:bodyPr/>
          <a:lstStyle/>
          <a:p>
            <a:pPr algn="ctr" eaLnBrk="1" hangingPunct="1"/>
            <a:r>
              <a:rPr lang="en-US" sz="3200" u="sng" smtClean="0"/>
              <a:t>Volunteer Satisfaction Survey</a:t>
            </a:r>
            <a:endParaRPr lang="en-US" sz="3200" smtClean="0"/>
          </a:p>
        </p:txBody>
      </p:sp>
      <p:sp>
        <p:nvSpPr>
          <p:cNvPr id="1028" name="Content Placeholder 2"/>
          <p:cNvSpPr>
            <a:spLocks noGrp="1"/>
          </p:cNvSpPr>
          <p:nvPr>
            <p:ph sz="half" idx="1"/>
          </p:nvPr>
        </p:nvSpPr>
        <p:spPr>
          <a:xfrm>
            <a:off x="457200" y="1920875"/>
            <a:ext cx="2590800" cy="4433888"/>
          </a:xfrm>
        </p:spPr>
        <p:txBody>
          <a:bodyPr/>
          <a:lstStyle/>
          <a:p>
            <a:pPr eaLnBrk="1"/>
            <a:endParaRPr lang="en-US" smtClean="0"/>
          </a:p>
          <a:p>
            <a:pPr eaLnBrk="1"/>
            <a:r>
              <a:rPr lang="en-US" sz="2000" smtClean="0"/>
              <a:t>Respondent Demographics</a:t>
            </a:r>
          </a:p>
          <a:p>
            <a:pPr eaLnBrk="1"/>
            <a:r>
              <a:rPr lang="en-US" sz="2000" smtClean="0"/>
              <a:t>Almost 55 percent have been with the program for more than four years</a:t>
            </a:r>
          </a:p>
          <a:p>
            <a:pPr eaLnBrk="1">
              <a:buFont typeface="Wingdings 2" pitchFamily="18" charset="2"/>
              <a:buNone/>
            </a:pPr>
            <a:r>
              <a:rPr lang="en-US" sz="2000" smtClean="0"/>
              <a:t> </a:t>
            </a:r>
          </a:p>
          <a:p>
            <a:pPr eaLnBrk="1" hangingPunct="1"/>
            <a:endParaRPr lang="en-US" smtClean="0"/>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smtClean="0">
              <a:solidFill>
                <a:prstClr val="black"/>
              </a:solidFill>
              <a:latin typeface="Constantia" pitchFamily="18" charset="0"/>
              <a:ea typeface="+mn-ea"/>
              <a:cs typeface="+mn-cs"/>
            </a:endParaRPr>
          </a:p>
        </p:txBody>
      </p:sp>
      <p:graphicFrame>
        <p:nvGraphicFramePr>
          <p:cNvPr id="1026" name="Chart 2"/>
          <p:cNvGraphicFramePr>
            <a:graphicFrameLocks/>
          </p:cNvGraphicFramePr>
          <p:nvPr/>
        </p:nvGraphicFramePr>
        <p:xfrm>
          <a:off x="3124200" y="2286000"/>
          <a:ext cx="5781675" cy="3305175"/>
        </p:xfrm>
        <a:graphic>
          <a:graphicData uri="http://schemas.openxmlformats.org/presentationml/2006/ole">
            <mc:AlternateContent xmlns:mc="http://schemas.openxmlformats.org/markup-compatibility/2006">
              <mc:Choice xmlns:v="urn:schemas-microsoft-com:vml" Requires="v">
                <p:oleObj spid="_x0000_s4099" name="Chart" r:id="rId4" imgW="5779509" imgH="3304318" progId="Excel.Sheet.8">
                  <p:embed/>
                </p:oleObj>
              </mc:Choice>
              <mc:Fallback>
                <p:oleObj name="Chart" r:id="rId4" imgW="5779509" imgH="3304318"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5781675"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algn="ctr" eaLnBrk="1" fontAlgn="auto" hangingPunct="1">
              <a:spcAft>
                <a:spcPts val="0"/>
              </a:spcAft>
              <a:defRPr/>
            </a:pPr>
            <a:r>
              <a:rPr lang="en-US" sz="3200" u="sng" dirty="0" smtClean="0"/>
              <a:t/>
            </a:r>
            <a:br>
              <a:rPr lang="en-US" sz="3200" u="sng" dirty="0" smtClean="0"/>
            </a:br>
            <a:r>
              <a:rPr lang="en-US" sz="3200" u="sng" dirty="0" smtClean="0"/>
              <a:t/>
            </a:r>
            <a:br>
              <a:rPr lang="en-US" sz="3200" u="sng" dirty="0" smtClean="0"/>
            </a:br>
            <a:r>
              <a:rPr lang="en-US" sz="3200" u="sng" dirty="0" smtClean="0"/>
              <a:t/>
            </a:r>
            <a:br>
              <a:rPr lang="en-US" sz="3200" u="sng" dirty="0" smtClean="0"/>
            </a:br>
            <a:r>
              <a:rPr lang="en-US" sz="3200" u="sng" dirty="0" smtClean="0"/>
              <a:t>Volunteer Satisfaction Survey</a:t>
            </a:r>
            <a:r>
              <a:rPr lang="en-US" sz="3200" dirty="0" smtClean="0"/>
              <a:t/>
            </a:r>
            <a:br>
              <a:rPr lang="en-US" sz="3200" dirty="0" smtClean="0"/>
            </a:br>
            <a:endParaRPr lang="en-US" sz="3200" dirty="0"/>
          </a:p>
        </p:txBody>
      </p:sp>
      <p:sp>
        <p:nvSpPr>
          <p:cNvPr id="2052" name="Content Placeholder 2"/>
          <p:cNvSpPr>
            <a:spLocks noGrp="1"/>
          </p:cNvSpPr>
          <p:nvPr>
            <p:ph sz="half" idx="1"/>
          </p:nvPr>
        </p:nvSpPr>
        <p:spPr>
          <a:xfrm>
            <a:off x="457200" y="1920875"/>
            <a:ext cx="2438400" cy="4433888"/>
          </a:xfrm>
        </p:spPr>
        <p:txBody>
          <a:bodyPr/>
          <a:lstStyle/>
          <a:p>
            <a:pPr eaLnBrk="1" hangingPunct="1"/>
            <a:endParaRPr lang="en-US" smtClean="0"/>
          </a:p>
          <a:p>
            <a:pPr eaLnBrk="1" hangingPunct="1"/>
            <a:r>
              <a:rPr lang="en-US" sz="2000" smtClean="0"/>
              <a:t>Respondent Demographics</a:t>
            </a:r>
          </a:p>
          <a:p>
            <a:pPr eaLnBrk="1" hangingPunct="1"/>
            <a:r>
              <a:rPr lang="en-US" sz="2000" smtClean="0"/>
              <a:t>More than 67 percent are retired, about 24 percent work full- or part-time</a:t>
            </a:r>
          </a:p>
          <a:p>
            <a:pPr eaLnBrk="1" hangingPunct="1">
              <a:buFont typeface="Wingdings 2" pitchFamily="18" charset="2"/>
              <a:buNone/>
            </a:pPr>
            <a:endParaRPr lang="en-US" smtClean="0"/>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smtClean="0">
              <a:solidFill>
                <a:prstClr val="black"/>
              </a:solidFill>
              <a:latin typeface="Constantia" pitchFamily="18" charset="0"/>
              <a:ea typeface="+mn-ea"/>
              <a:cs typeface="+mn-cs"/>
            </a:endParaRPr>
          </a:p>
        </p:txBody>
      </p:sp>
      <p:graphicFrame>
        <p:nvGraphicFramePr>
          <p:cNvPr id="2050" name="Chart 3"/>
          <p:cNvGraphicFramePr>
            <a:graphicFrameLocks/>
          </p:cNvGraphicFramePr>
          <p:nvPr/>
        </p:nvGraphicFramePr>
        <p:xfrm>
          <a:off x="3048000" y="2362200"/>
          <a:ext cx="5819775" cy="3190875"/>
        </p:xfrm>
        <a:graphic>
          <a:graphicData uri="http://schemas.openxmlformats.org/presentationml/2006/ole">
            <mc:AlternateContent xmlns:mc="http://schemas.openxmlformats.org/markup-compatibility/2006">
              <mc:Choice xmlns:v="urn:schemas-microsoft-com:vml" Requires="v">
                <p:oleObj spid="_x0000_s5123" name="Chart" r:id="rId4" imgW="5816088" imgH="3188484" progId="Excel.Sheet.8">
                  <p:embed/>
                </p:oleObj>
              </mc:Choice>
              <mc:Fallback>
                <p:oleObj name="Chart" r:id="rId4" imgW="5816088" imgH="3188484"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62200"/>
                        <a:ext cx="5819775"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274320" indent="-274320" eaLnBrk="1" fontAlgn="auto">
              <a:spcAft>
                <a:spcPts val="0"/>
              </a:spcAft>
              <a:buClr>
                <a:schemeClr val="accent3"/>
              </a:buClr>
              <a:buFont typeface="Wingdings 2"/>
              <a:buNone/>
              <a:defRPr/>
            </a:pPr>
            <a:r>
              <a:rPr lang="en-US" sz="2200" i="1" dirty="0" smtClean="0"/>
              <a:t>Training and professional development   </a:t>
            </a:r>
          </a:p>
          <a:p>
            <a:pPr marL="274320" indent="-274320" eaLnBrk="1" fontAlgn="auto">
              <a:spcAft>
                <a:spcPts val="0"/>
              </a:spcAft>
              <a:buClr>
                <a:schemeClr val="accent3"/>
              </a:buClr>
              <a:buFont typeface="Wingdings 2"/>
              <a:buChar char=""/>
              <a:defRPr/>
            </a:pPr>
            <a:r>
              <a:rPr lang="en-US" sz="2200" dirty="0" smtClean="0"/>
              <a:t>With the exception of the interest in webinar-based trainings, the volunteers largely agree with the quality of the trainings</a:t>
            </a:r>
          </a:p>
          <a:p>
            <a:pPr marL="274320" indent="-274320" eaLnBrk="1" fontAlgn="auto">
              <a:spcAft>
                <a:spcPts val="0"/>
              </a:spcAft>
              <a:buClr>
                <a:schemeClr val="accent3"/>
              </a:buClr>
              <a:buFont typeface="Wingdings 2"/>
              <a:buChar char=""/>
              <a:defRPr/>
            </a:pPr>
            <a:r>
              <a:rPr lang="en-US" sz="2200" dirty="0" smtClean="0"/>
              <a:t>The comment section provided great insight into the training needs of the volunteers. Training topics and/or approaches requested:</a:t>
            </a:r>
          </a:p>
          <a:p>
            <a:pPr marL="640080" lvl="1" indent="-246888" eaLnBrk="1" fontAlgn="auto">
              <a:spcAft>
                <a:spcPts val="0"/>
              </a:spcAft>
              <a:buFont typeface="Wingdings 2"/>
              <a:buChar char=""/>
              <a:defRPr/>
            </a:pPr>
            <a:r>
              <a:rPr lang="en-US" sz="2200" dirty="0" smtClean="0"/>
              <a:t>Dealing with residents with Dementia</a:t>
            </a:r>
          </a:p>
          <a:p>
            <a:pPr marL="640080" lvl="1" indent="-246888" eaLnBrk="1" fontAlgn="auto">
              <a:spcAft>
                <a:spcPts val="0"/>
              </a:spcAft>
              <a:buFont typeface="Wingdings 2"/>
              <a:buChar char=""/>
              <a:defRPr/>
            </a:pPr>
            <a:r>
              <a:rPr lang="en-US" sz="2200" dirty="0" smtClean="0"/>
              <a:t>Dealing with facility staff</a:t>
            </a:r>
          </a:p>
          <a:p>
            <a:pPr marL="640080" lvl="1" indent="-246888" eaLnBrk="1" fontAlgn="auto">
              <a:spcAft>
                <a:spcPts val="0"/>
              </a:spcAft>
              <a:buFont typeface="Wingdings 2"/>
              <a:buChar char=""/>
              <a:defRPr/>
            </a:pPr>
            <a:r>
              <a:rPr lang="en-US" sz="2200" dirty="0" smtClean="0"/>
              <a:t>Greater familiarity with regulations i.e. staffing requirements</a:t>
            </a:r>
          </a:p>
          <a:p>
            <a:pPr marL="640080" lvl="1" indent="-246888" eaLnBrk="1" fontAlgn="auto">
              <a:spcAft>
                <a:spcPts val="0"/>
              </a:spcAft>
              <a:buFont typeface="Wingdings 2"/>
              <a:buChar char=""/>
              <a:defRPr/>
            </a:pPr>
            <a:r>
              <a:rPr lang="en-US" sz="2200" dirty="0" smtClean="0"/>
              <a:t>More information/experience sharing among volunteers</a:t>
            </a:r>
          </a:p>
          <a:p>
            <a:pPr marL="274320" indent="-274320" eaLnBrk="1" fontAlgn="auto">
              <a:spcAft>
                <a:spcPts val="0"/>
              </a:spcAft>
              <a:buClr>
                <a:schemeClr val="accent3"/>
              </a:buClr>
              <a:buFont typeface="Wingdings 2"/>
              <a:buChar char=""/>
              <a:defRPr/>
            </a:pPr>
            <a:r>
              <a:rPr lang="en-US" sz="2200" dirty="0" smtClean="0"/>
              <a:t>This information will be used to inform future trainings including our next statewide training summit </a:t>
            </a:r>
          </a:p>
          <a:p>
            <a:pPr marL="640080" lvl="1" indent="-246888" eaLnBrk="1" fontAlgn="auto">
              <a:spcAft>
                <a:spcPts val="0"/>
              </a:spcAft>
              <a:buFont typeface="Wingdings 2"/>
              <a:buNone/>
              <a:defRPr/>
            </a:pPr>
            <a:endParaRPr lang="en-US" sz="2200" dirty="0" smtClean="0"/>
          </a:p>
          <a:p>
            <a:pPr marL="274320" indent="-274320" eaLnBrk="1" fontAlgn="auto">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8" name="Title 4"/>
          <p:cNvSpPr>
            <a:spLocks noGrp="1"/>
          </p:cNvSpPr>
          <p:nvPr>
            <p:ph type="title"/>
          </p:nvPr>
        </p:nvSpPr>
        <p:spPr/>
        <p:txBody>
          <a:bodyPr anchor="ctr">
            <a:normAutofit fontScale="90000"/>
          </a:bodyPr>
          <a:lstStyle/>
          <a:p>
            <a:pPr algn="ctr" eaLnBrk="1" fontAlgn="auto">
              <a:spcAft>
                <a:spcPts val="0"/>
              </a:spcAft>
              <a:defRPr/>
            </a:pPr>
            <a:r>
              <a:rPr lang="en-US" sz="3200" u="sng" dirty="0" smtClean="0"/>
              <a:t/>
            </a:r>
            <a:br>
              <a:rPr lang="en-US" sz="3200" u="sng" dirty="0" smtClean="0"/>
            </a:br>
            <a:r>
              <a:rPr lang="en-US" sz="3200" u="sng" dirty="0" smtClean="0"/>
              <a:t/>
            </a:r>
            <a:br>
              <a:rPr lang="en-US" sz="3200" u="sng" dirty="0" smtClean="0"/>
            </a:br>
            <a:r>
              <a:rPr lang="en-US" sz="3600" u="sng" dirty="0" smtClean="0"/>
              <a:t>Volunteer Satisfaction Survey</a:t>
            </a:r>
            <a:r>
              <a:rPr lang="en-US" sz="3200" dirty="0" smtClean="0"/>
              <a:t/>
            </a:r>
            <a:br>
              <a:rPr lang="en-US" sz="3200" dirty="0" smtClean="0"/>
            </a:br>
            <a:r>
              <a:rPr lang="en-US" sz="3200" dirty="0" smtClean="0"/>
              <a:t> </a:t>
            </a:r>
            <a:br>
              <a:rPr lang="en-US" sz="3200" dirty="0" smtClean="0"/>
            </a:br>
            <a:endParaRPr 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eaLnBrk="1" fontAlgn="auto">
              <a:spcAft>
                <a:spcPts val="0"/>
              </a:spcAft>
              <a:defRPr/>
            </a:pPr>
            <a:r>
              <a:rPr lang="en-US" sz="3600" u="sng" dirty="0" smtClean="0"/>
              <a:t/>
            </a:r>
            <a:br>
              <a:rPr lang="en-US" sz="3600" u="sng" dirty="0" smtClean="0"/>
            </a:br>
            <a:r>
              <a:rPr lang="en-US" sz="3600" u="sng" dirty="0" smtClean="0"/>
              <a:t/>
            </a:r>
            <a:br>
              <a:rPr lang="en-US" sz="3600" u="sng" dirty="0" smtClean="0"/>
            </a:br>
            <a:r>
              <a:rPr lang="en-US" sz="3600" u="sng" dirty="0" smtClean="0"/>
              <a:t>Volunteer Satisfaction Survey</a:t>
            </a:r>
            <a:r>
              <a:rPr lang="en-US" sz="3200" dirty="0" smtClean="0"/>
              <a:t/>
            </a:r>
            <a:br>
              <a:rPr lang="en-US" sz="3200" dirty="0" smtClean="0"/>
            </a:br>
            <a:r>
              <a:rPr lang="en-US" sz="3200" dirty="0" smtClean="0"/>
              <a:t> </a:t>
            </a:r>
            <a:br>
              <a:rPr lang="en-US" sz="3200" dirty="0" smtClean="0"/>
            </a:br>
            <a:endParaRPr lang="en-US" sz="3200" dirty="0"/>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r>
              <a:rPr lang="en-US" sz="2300" i="1" dirty="0" smtClean="0"/>
              <a:t>Communication and Support</a:t>
            </a:r>
          </a:p>
          <a:p>
            <a:pPr marL="274320" indent="-274320" eaLnBrk="1" fontAlgn="auto" hangingPunct="1">
              <a:spcAft>
                <a:spcPts val="0"/>
              </a:spcAft>
              <a:buClr>
                <a:schemeClr val="accent3"/>
              </a:buClr>
              <a:buFont typeface="Wingdings 2"/>
              <a:buChar char=""/>
              <a:defRPr/>
            </a:pPr>
            <a:r>
              <a:rPr lang="en-US" sz="2300" dirty="0" smtClean="0"/>
              <a:t>Nine questions were included to evaluate the communication and support between the volunteers and the OOIE staff.</a:t>
            </a:r>
          </a:p>
          <a:p>
            <a:pPr marL="274320" indent="-274320" eaLnBrk="1" fontAlgn="auto" hangingPunct="1">
              <a:spcAft>
                <a:spcPts val="0"/>
              </a:spcAft>
              <a:buClr>
                <a:schemeClr val="accent3"/>
              </a:buClr>
              <a:buFont typeface="Wingdings 2"/>
              <a:buChar char=""/>
              <a:defRPr/>
            </a:pPr>
            <a:r>
              <a:rPr lang="en-US" sz="2300" dirty="0" smtClean="0"/>
              <a:t>Average ratings range from a low of 3.91 (facility staff understanding the role of the VAP) to a high of 4.59 for support received from the regional coordinator.</a:t>
            </a:r>
          </a:p>
          <a:p>
            <a:pPr marL="274320" indent="-274320" eaLnBrk="1" fontAlgn="auto" hangingPunct="1">
              <a:spcAft>
                <a:spcPts val="0"/>
              </a:spcAft>
              <a:buClr>
                <a:schemeClr val="accent3"/>
              </a:buClr>
              <a:buFont typeface="Wingdings 2"/>
              <a:buChar char=""/>
              <a:defRPr/>
            </a:pPr>
            <a:r>
              <a:rPr lang="en-US" sz="2300" dirty="0" smtClean="0"/>
              <a:t>It was very encouraging to see a 4.46 rating in response to the question: I am clear on my roles and responsibilities as a volunteer advocate.</a:t>
            </a:r>
          </a:p>
          <a:p>
            <a:pPr marL="274320" indent="-274320" eaLnBrk="1" fontAlgn="auto" hangingPunct="1">
              <a:spcAft>
                <a:spcPts val="0"/>
              </a:spcAft>
              <a:buClr>
                <a:schemeClr val="accent3"/>
              </a:buClr>
              <a:buFont typeface="Wingdings 2"/>
              <a:buChar char=""/>
              <a:defRPr/>
            </a:pPr>
            <a:r>
              <a:rPr lang="en-US" sz="2300" dirty="0" smtClean="0"/>
              <a:t>The ratings for getting support from investigators and our legal team in Trenton – while still high – are the only other areas where the ratings dipped below 4.</a:t>
            </a:r>
          </a:p>
          <a:p>
            <a:pPr marL="274320" indent="-274320" eaLnBrk="1" fontAlgn="auto" hangingPunct="1">
              <a:spcAft>
                <a:spcPts val="0"/>
              </a:spcAft>
              <a:buClr>
                <a:schemeClr val="accent3"/>
              </a:buClr>
              <a:buFont typeface="Wingdings 2"/>
              <a:buChar char=""/>
              <a:defRPr/>
            </a:pPr>
            <a:r>
              <a:rPr lang="en-US" sz="2300" dirty="0" smtClean="0"/>
              <a:t>What we learned is that volunteers seem to appreciate the support they receive from the office, but there is still some work that needs to be done in that area.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04850"/>
            <a:ext cx="8229600" cy="1143000"/>
          </a:xfrm>
        </p:spPr>
        <p:txBody>
          <a:bodyPr/>
          <a:lstStyle/>
          <a:p>
            <a:pPr algn="ctr" eaLnBrk="1" hangingPunct="1"/>
            <a:r>
              <a:rPr lang="en-US" sz="3200" u="sng" smtClean="0"/>
              <a:t>Volunteer Satisfaction Survey</a:t>
            </a:r>
            <a:endParaRPr lang="en-US" sz="3200" smtClean="0"/>
          </a:p>
        </p:txBody>
      </p:sp>
      <p:sp>
        <p:nvSpPr>
          <p:cNvPr id="26627" name="Content Placeholder 2"/>
          <p:cNvSpPr>
            <a:spLocks noGrp="1"/>
          </p:cNvSpPr>
          <p:nvPr>
            <p:ph sz="half" idx="1"/>
          </p:nvPr>
        </p:nvSpPr>
        <p:spPr>
          <a:xfrm>
            <a:off x="457200" y="1920875"/>
            <a:ext cx="4038600" cy="4433888"/>
          </a:xfrm>
        </p:spPr>
        <p:txBody>
          <a:bodyPr/>
          <a:lstStyle/>
          <a:p>
            <a:pPr eaLnBrk="1" hangingPunct="1"/>
            <a:endParaRPr lang="en-US" sz="1500" smtClean="0"/>
          </a:p>
          <a:p>
            <a:pPr eaLnBrk="1" hangingPunct="1"/>
            <a:r>
              <a:rPr lang="en-US" sz="2000" smtClean="0"/>
              <a:t>Overall Satisfaction</a:t>
            </a:r>
          </a:p>
          <a:p>
            <a:pPr eaLnBrk="1" hangingPunct="1">
              <a:buFont typeface="Wingdings 2" pitchFamily="18" charset="2"/>
              <a:buNone/>
            </a:pPr>
            <a:endParaRPr lang="en-US" smtClean="0"/>
          </a:p>
        </p:txBody>
      </p:sp>
      <p:graphicFrame>
        <p:nvGraphicFramePr>
          <p:cNvPr id="6" name="Table 5"/>
          <p:cNvGraphicFramePr>
            <a:graphicFrameLocks noGrp="1"/>
          </p:cNvGraphicFramePr>
          <p:nvPr/>
        </p:nvGraphicFramePr>
        <p:xfrm>
          <a:off x="609600" y="2590800"/>
          <a:ext cx="7391400" cy="3913935"/>
        </p:xfrm>
        <a:graphic>
          <a:graphicData uri="http://schemas.openxmlformats.org/drawingml/2006/table">
            <a:tbl>
              <a:tblPr/>
              <a:tblGrid>
                <a:gridCol w="4746500"/>
                <a:gridCol w="1307709"/>
                <a:gridCol w="1337191"/>
              </a:tblGrid>
              <a:tr h="455191">
                <a:tc>
                  <a:txBody>
                    <a:bodyPr/>
                    <a:lstStyle/>
                    <a:p>
                      <a:pPr marL="0" marR="0" algn="ctr">
                        <a:lnSpc>
                          <a:spcPct val="110000"/>
                        </a:lnSpc>
                        <a:spcBef>
                          <a:spcPts val="0"/>
                        </a:spcBef>
                        <a:spcAft>
                          <a:spcPts val="900"/>
                        </a:spcAft>
                      </a:pPr>
                      <a:r>
                        <a:rPr lang="en-US" sz="1300" b="1" kern="1200" dirty="0">
                          <a:solidFill>
                            <a:srgbClr val="FFFFFF"/>
                          </a:solidFill>
                          <a:latin typeface="Calibri"/>
                          <a:ea typeface="Calibri"/>
                          <a:cs typeface="Times New Roman"/>
                        </a:rPr>
                        <a:t>Survey Item</a:t>
                      </a:r>
                      <a:endParaRPr lang="en-US" sz="1000" kern="1200" dirty="0">
                        <a:latin typeface="Calibri"/>
                        <a:ea typeface="Calibri"/>
                        <a:cs typeface="Times New Roman"/>
                      </a:endParaRPr>
                    </a:p>
                  </a:txBody>
                  <a:tcPr marL="62523" marR="62523"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marL="0" marR="0" algn="ctr">
                        <a:lnSpc>
                          <a:spcPct val="110000"/>
                        </a:lnSpc>
                        <a:spcBef>
                          <a:spcPts val="0"/>
                        </a:spcBef>
                        <a:spcAft>
                          <a:spcPts val="900"/>
                        </a:spcAft>
                      </a:pPr>
                      <a:r>
                        <a:rPr lang="en-US" sz="1300" kern="1200" dirty="0">
                          <a:solidFill>
                            <a:srgbClr val="FFFFFF"/>
                          </a:solidFill>
                          <a:latin typeface="Calibri"/>
                          <a:ea typeface="Calibri"/>
                          <a:cs typeface="Times New Roman"/>
                        </a:rPr>
                        <a:t>Average Rating</a:t>
                      </a:r>
                      <a:endParaRPr lang="en-US" sz="1000" kern="1200" dirty="0">
                        <a:latin typeface="Calibri"/>
                        <a:ea typeface="Calibri"/>
                        <a:cs typeface="Times New Roman"/>
                      </a:endParaRPr>
                    </a:p>
                  </a:txBody>
                  <a:tcPr marL="62523" marR="62523"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marL="0" marR="0" algn="ctr">
                        <a:lnSpc>
                          <a:spcPct val="110000"/>
                        </a:lnSpc>
                        <a:spcBef>
                          <a:spcPts val="0"/>
                        </a:spcBef>
                        <a:spcAft>
                          <a:spcPts val="900"/>
                        </a:spcAft>
                      </a:pPr>
                      <a:r>
                        <a:rPr lang="en-US" sz="1300" kern="1200" dirty="0">
                          <a:solidFill>
                            <a:srgbClr val="FFFFFF"/>
                          </a:solidFill>
                          <a:latin typeface="Calibri"/>
                          <a:ea typeface="Calibri"/>
                          <a:cs typeface="Times New Roman"/>
                        </a:rPr>
                        <a:t>Number of respondents</a:t>
                      </a:r>
                      <a:endParaRPr lang="en-US" sz="1000" kern="1200" dirty="0">
                        <a:latin typeface="Calibri"/>
                        <a:ea typeface="Calibri"/>
                        <a:cs typeface="Times New Roman"/>
                      </a:endParaRPr>
                    </a:p>
                  </a:txBody>
                  <a:tcPr marL="62523" marR="62523"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I am passionate about my work as a volunteer advocate.</a:t>
                      </a:r>
                      <a:endParaRPr lang="en-US" sz="1800" kern="1200" dirty="0">
                        <a:latin typeface="Calibri"/>
                        <a:ea typeface="Calibri"/>
                        <a:cs typeface="Times New Roman"/>
                      </a:endParaRPr>
                    </a:p>
                  </a:txBody>
                  <a:tcPr marL="62523" marR="62523"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4.47</a:t>
                      </a:r>
                      <a:endParaRPr lang="en-US" sz="2000" kern="1200" dirty="0">
                        <a:latin typeface="Calibri"/>
                        <a:ea typeface="Calibri"/>
                        <a:cs typeface="Times New Roman"/>
                      </a:endParaRPr>
                    </a:p>
                  </a:txBody>
                  <a:tcPr marL="62523" marR="62523"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92</a:t>
                      </a:r>
                      <a:endParaRPr lang="en-US" sz="2000" kern="1200" dirty="0">
                        <a:latin typeface="Calibri"/>
                        <a:ea typeface="Calibri"/>
                        <a:cs typeface="Times New Roman"/>
                      </a:endParaRPr>
                    </a:p>
                  </a:txBody>
                  <a:tcPr marL="62523" marR="62523"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I feel I make an impact in the facility.</a:t>
                      </a:r>
                      <a:endParaRPr lang="en-US" sz="18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4.33</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91</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I feel supported in my efforts within the facility.</a:t>
                      </a:r>
                      <a:endParaRPr lang="en-US" sz="1800" kern="1200" dirty="0">
                        <a:latin typeface="Calibri"/>
                        <a:ea typeface="Calibri"/>
                        <a:cs typeface="Times New Roman"/>
                      </a:endParaRPr>
                    </a:p>
                  </a:txBody>
                  <a:tcPr marL="62523" marR="62523" marT="0" marB="0">
                    <a:lnL>
                      <a:noFill/>
                    </a:lnL>
                    <a:lnR>
                      <a:noFill/>
                    </a:lnR>
                    <a:lnT>
                      <a:noFill/>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4.09</a:t>
                      </a:r>
                      <a:endParaRPr lang="en-US" sz="2000" kern="1200" dirty="0">
                        <a:latin typeface="Calibri"/>
                        <a:ea typeface="Calibri"/>
                        <a:cs typeface="Times New Roman"/>
                      </a:endParaRPr>
                    </a:p>
                  </a:txBody>
                  <a:tcPr marL="62523" marR="62523" marT="0" marB="0">
                    <a:lnL>
                      <a:noFill/>
                    </a:lnL>
                    <a:lnR>
                      <a:noFill/>
                    </a:lnR>
                    <a:lnT>
                      <a:noFill/>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91</a:t>
                      </a:r>
                      <a:endParaRPr lang="en-US" sz="2000" kern="1200" dirty="0">
                        <a:latin typeface="Calibri"/>
                        <a:ea typeface="Calibri"/>
                        <a:cs typeface="Times New Roman"/>
                      </a:endParaRPr>
                    </a:p>
                  </a:txBody>
                  <a:tcPr marL="62523" marR="62523" marT="0" marB="0">
                    <a:lnL>
                      <a:noFill/>
                    </a:lnL>
                    <a:lnR>
                      <a:noFill/>
                    </a:lnR>
                    <a:lnT>
                      <a:noFill/>
                    </a:lnT>
                    <a:lnB>
                      <a:noFill/>
                    </a:lnB>
                    <a:solidFill>
                      <a:srgbClr val="DBE5F1"/>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I envision continuing as a volunteer advocate for some time.</a:t>
                      </a:r>
                      <a:endParaRPr lang="en-US" sz="18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4.25</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92</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Overall, I am satisfied with the volunteer advocate experience.</a:t>
                      </a:r>
                      <a:endParaRPr lang="en-US" sz="1800" kern="1200" dirty="0">
                        <a:latin typeface="Calibri"/>
                        <a:ea typeface="Calibri"/>
                        <a:cs typeface="Times New Roman"/>
                      </a:endParaRPr>
                    </a:p>
                  </a:txBody>
                  <a:tcPr marL="62523" marR="62523" marT="0" marB="0">
                    <a:lnL>
                      <a:noFill/>
                    </a:lnL>
                    <a:lnR>
                      <a:noFill/>
                    </a:lnR>
                    <a:lnT>
                      <a:noFill/>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4.35</a:t>
                      </a:r>
                      <a:endParaRPr lang="en-US" sz="2000" kern="1200" dirty="0">
                        <a:latin typeface="Calibri"/>
                        <a:ea typeface="Calibri"/>
                        <a:cs typeface="Times New Roman"/>
                      </a:endParaRPr>
                    </a:p>
                  </a:txBody>
                  <a:tcPr marL="62523" marR="62523" marT="0" marB="0">
                    <a:lnL>
                      <a:noFill/>
                    </a:lnL>
                    <a:lnR>
                      <a:noFill/>
                    </a:lnR>
                    <a:lnT>
                      <a:noFill/>
                    </a:lnT>
                    <a:lnB>
                      <a:noFill/>
                    </a:lnB>
                    <a:solidFill>
                      <a:srgbClr val="DBE5F1"/>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93</a:t>
                      </a:r>
                      <a:endParaRPr lang="en-US" sz="2000" kern="1200" dirty="0">
                        <a:latin typeface="Calibri"/>
                        <a:ea typeface="Calibri"/>
                        <a:cs typeface="Times New Roman"/>
                      </a:endParaRPr>
                    </a:p>
                  </a:txBody>
                  <a:tcPr marL="62523" marR="62523" marT="0" marB="0">
                    <a:lnL>
                      <a:noFill/>
                    </a:lnL>
                    <a:lnR>
                      <a:noFill/>
                    </a:lnR>
                    <a:lnT>
                      <a:noFill/>
                    </a:lnT>
                    <a:lnB>
                      <a:noFill/>
                    </a:lnB>
                    <a:solidFill>
                      <a:srgbClr val="DBE5F1"/>
                    </a:solidFill>
                  </a:tcPr>
                </a:tc>
              </a:tr>
              <a:tr h="522364">
                <a:tc>
                  <a:txBody>
                    <a:bodyPr/>
                    <a:lstStyle/>
                    <a:p>
                      <a:pPr marL="0" marR="0">
                        <a:lnSpc>
                          <a:spcPct val="110000"/>
                        </a:lnSpc>
                        <a:spcBef>
                          <a:spcPts val="0"/>
                        </a:spcBef>
                        <a:spcAft>
                          <a:spcPts val="900"/>
                        </a:spcAft>
                      </a:pPr>
                      <a:r>
                        <a:rPr lang="en-US" sz="1800" kern="1200" dirty="0">
                          <a:solidFill>
                            <a:srgbClr val="000000"/>
                          </a:solidFill>
                          <a:latin typeface="Calibri"/>
                          <a:ea typeface="Calibri"/>
                          <a:cs typeface="Arial"/>
                        </a:rPr>
                        <a:t>I would recommend others to the OOIE volunteer advocate program.</a:t>
                      </a:r>
                      <a:endParaRPr lang="en-US" sz="18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4.55</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c>
                  <a:txBody>
                    <a:bodyPr/>
                    <a:lstStyle/>
                    <a:p>
                      <a:pPr marL="0" marR="0" algn="r">
                        <a:lnSpc>
                          <a:spcPct val="110000"/>
                        </a:lnSpc>
                        <a:spcBef>
                          <a:spcPts val="0"/>
                        </a:spcBef>
                        <a:spcAft>
                          <a:spcPts val="900"/>
                        </a:spcAft>
                      </a:pPr>
                      <a:r>
                        <a:rPr lang="en-US" sz="2000" kern="1200" dirty="0">
                          <a:solidFill>
                            <a:srgbClr val="000000"/>
                          </a:solidFill>
                          <a:latin typeface="Calibri"/>
                          <a:ea typeface="Calibri"/>
                          <a:cs typeface="Arial"/>
                        </a:rPr>
                        <a:t>94</a:t>
                      </a:r>
                      <a:endParaRPr lang="en-US" sz="2000" kern="1200" dirty="0">
                        <a:latin typeface="Calibri"/>
                        <a:ea typeface="Calibri"/>
                        <a:cs typeface="Times New Roman"/>
                      </a:endParaRPr>
                    </a:p>
                  </a:txBody>
                  <a:tcPr marL="62523" marR="62523" marT="0" marB="0">
                    <a:lnL>
                      <a:noFill/>
                    </a:lnL>
                    <a:lnR>
                      <a:noFill/>
                    </a:lnR>
                    <a:lnT>
                      <a:noFill/>
                    </a:lnT>
                    <a:lnB>
                      <a:noFill/>
                    </a:lnB>
                    <a:solidFill>
                      <a:srgbClr val="EDF2F8"/>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Volunteer Ombudsman Programs</a:t>
            </a:r>
            <a:br>
              <a:rPr lang="en-US" b="1" dirty="0" smtClean="0">
                <a:latin typeface="Arial" pitchFamily="34" charset="0"/>
                <a:cs typeface="Arial" pitchFamily="34" charset="0"/>
              </a:rPr>
            </a:br>
            <a:r>
              <a:rPr lang="en-US" sz="1800" dirty="0" smtClean="0">
                <a:latin typeface="Arial" pitchFamily="34" charset="0"/>
                <a:cs typeface="Arial" pitchFamily="34" charset="0"/>
              </a:rPr>
              <a:t>(NASUAD 2011) </a:t>
            </a:r>
            <a:endParaRPr lang="en-US" dirty="0"/>
          </a:p>
        </p:txBody>
      </p:sp>
      <p:sp>
        <p:nvSpPr>
          <p:cNvPr id="3" name="Content Placeholder 2"/>
          <p:cNvSpPr>
            <a:spLocks noGrp="1"/>
          </p:cNvSpPr>
          <p:nvPr>
            <p:ph sz="quarter" idx="1"/>
          </p:nvPr>
        </p:nvSpPr>
        <p:spPr/>
        <p:txBody>
          <a:bodyPr/>
          <a:lstStyle/>
          <a:p>
            <a:pPr>
              <a:buNone/>
            </a:pPr>
            <a:endParaRPr lang="en-US" dirty="0" smtClean="0"/>
          </a:p>
          <a:p>
            <a:pPr lvl="1">
              <a:buNone/>
            </a:pPr>
            <a:endParaRPr lang="en-US" dirty="0"/>
          </a:p>
        </p:txBody>
      </p:sp>
      <p:graphicFrame>
        <p:nvGraphicFramePr>
          <p:cNvPr id="4" name="Table 3"/>
          <p:cNvGraphicFramePr>
            <a:graphicFrameLocks noGrp="1"/>
          </p:cNvGraphicFramePr>
          <p:nvPr/>
        </p:nvGraphicFramePr>
        <p:xfrm>
          <a:off x="304800" y="1524000"/>
          <a:ext cx="8382000" cy="1813560"/>
        </p:xfrm>
        <a:graphic>
          <a:graphicData uri="http://schemas.openxmlformats.org/drawingml/2006/table">
            <a:tbl>
              <a:tblPr firstRow="1" bandRow="1">
                <a:tableStyleId>{5C22544A-7EE6-4342-B048-85BDC9FD1C3A}</a:tableStyleId>
              </a:tblPr>
              <a:tblGrid>
                <a:gridCol w="2971800"/>
                <a:gridCol w="2616200"/>
                <a:gridCol w="2794000"/>
              </a:tblGrid>
              <a:tr h="370840">
                <a:tc>
                  <a:txBody>
                    <a:bodyPr/>
                    <a:lstStyle/>
                    <a:p>
                      <a:r>
                        <a:rPr lang="en-US" sz="2000" dirty="0" smtClean="0">
                          <a:latin typeface="Arial" pitchFamily="34" charset="0"/>
                          <a:cs typeface="Arial" pitchFamily="34" charset="0"/>
                        </a:rPr>
                        <a:t>LTCOP</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Volunteer Coordinator</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Statewide</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Local</a:t>
                      </a:r>
                      <a:endParaRPr lang="en-US" sz="2000"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None</a:t>
                      </a:r>
                      <a:endParaRPr lang="en-US"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74%</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69%</a:t>
                      </a:r>
                      <a:endParaRPr lang="en-US" b="1"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Full-Time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17%</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14%</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Part-Time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26%</a:t>
                      </a:r>
                      <a:endParaRPr lang="en-US" dirty="0">
                        <a:latin typeface="Arial" pitchFamily="34" charset="0"/>
                        <a:cs typeface="Arial" pitchFamily="34" charset="0"/>
                      </a:endParaRPr>
                    </a:p>
                  </a:txBody>
                  <a:tcPr/>
                </a:tc>
              </a:tr>
            </a:tbl>
          </a:graphicData>
        </a:graphic>
      </p:graphicFrame>
      <p:graphicFrame>
        <p:nvGraphicFramePr>
          <p:cNvPr id="5" name="Table 4"/>
          <p:cNvGraphicFramePr>
            <a:graphicFrameLocks noGrp="1"/>
          </p:cNvGraphicFramePr>
          <p:nvPr/>
        </p:nvGraphicFramePr>
        <p:xfrm>
          <a:off x="323528" y="3429000"/>
          <a:ext cx="8381998" cy="2438400"/>
        </p:xfrm>
        <a:graphic>
          <a:graphicData uri="http://schemas.openxmlformats.org/drawingml/2006/table">
            <a:tbl>
              <a:tblPr firstRow="1" bandRow="1">
                <a:tableStyleId>{5C22544A-7EE6-4342-B048-85BDC9FD1C3A}</a:tableStyleId>
              </a:tblPr>
              <a:tblGrid>
                <a:gridCol w="2590799"/>
                <a:gridCol w="1453147"/>
                <a:gridCol w="2242552"/>
                <a:gridCol w="2095500"/>
              </a:tblGrid>
              <a:tr h="370840">
                <a:tc>
                  <a:txBody>
                    <a:bodyPr/>
                    <a:lstStyle/>
                    <a:p>
                      <a:r>
                        <a:rPr lang="en-US" sz="2000" dirty="0" smtClean="0">
                          <a:latin typeface="Arial" pitchFamily="34" charset="0"/>
                          <a:cs typeface="Arial" pitchFamily="34" charset="0"/>
                        </a:rPr>
                        <a:t>Volunteer Program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Statewide</a:t>
                      </a:r>
                      <a:r>
                        <a:rPr lang="en-US" sz="2000" baseline="0" dirty="0" smtClean="0">
                          <a:latin typeface="Arial" pitchFamily="34" charset="0"/>
                          <a:cs typeface="Arial" pitchFamily="34" charset="0"/>
                        </a:rPr>
                        <a:t> LTCOP</a:t>
                      </a:r>
                      <a:endParaRPr lang="en-US" sz="2000" dirty="0">
                        <a:latin typeface="Arial" pitchFamily="34" charset="0"/>
                        <a:cs typeface="Arial" pitchFamily="34" charset="0"/>
                      </a:endParaRPr>
                    </a:p>
                  </a:txBody>
                  <a:tcPr/>
                </a:tc>
                <a:tc>
                  <a:txBody>
                    <a:bodyPr/>
                    <a:lstStyle/>
                    <a:p>
                      <a:r>
                        <a:rPr lang="en-US" sz="2000" baseline="0" dirty="0" smtClean="0">
                          <a:latin typeface="Arial" pitchFamily="34" charset="0"/>
                          <a:cs typeface="Arial" pitchFamily="34" charset="0"/>
                        </a:rPr>
                        <a:t>Regional/Local LTCOP</a:t>
                      </a:r>
                      <a:endParaRPr lang="en-US" sz="2000" dirty="0">
                        <a:latin typeface="Arial" pitchFamily="34" charset="0"/>
                        <a:cs typeface="Arial" pitchFamily="34" charset="0"/>
                      </a:endParaRPr>
                    </a:p>
                  </a:txBody>
                  <a:tcPr/>
                </a:tc>
                <a:tc>
                  <a:txBody>
                    <a:bodyPr/>
                    <a:lstStyle/>
                    <a:p>
                      <a:r>
                        <a:rPr lang="en-US" sz="2000" baseline="0" dirty="0" smtClean="0">
                          <a:latin typeface="Arial" pitchFamily="34" charset="0"/>
                          <a:cs typeface="Arial" pitchFamily="34" charset="0"/>
                        </a:rPr>
                        <a:t>Average</a:t>
                      </a:r>
                    </a:p>
                    <a:p>
                      <a:r>
                        <a:rPr lang="en-US" sz="2000" baseline="0" dirty="0" smtClean="0">
                          <a:latin typeface="Arial" pitchFamily="34" charset="0"/>
                          <a:cs typeface="Arial" pitchFamily="34" charset="0"/>
                        </a:rPr>
                        <a:t>(LTCOP, SHIP, SMP)</a:t>
                      </a:r>
                      <a:endParaRPr lang="en-US" sz="2000" dirty="0">
                        <a:latin typeface="Arial" pitchFamily="34" charset="0"/>
                        <a:cs typeface="Arial" pitchFamily="34" charset="0"/>
                      </a:endParaRPr>
                    </a:p>
                  </a:txBody>
                  <a:tcPr/>
                </a:tc>
              </a:tr>
              <a:tr h="370840">
                <a:tc>
                  <a:txBody>
                    <a:bodyPr/>
                    <a:lstStyle/>
                    <a:p>
                      <a:r>
                        <a:rPr lang="en-US" sz="1800" baseline="0" dirty="0" smtClean="0">
                          <a:latin typeface="Arial" pitchFamily="34" charset="0"/>
                          <a:cs typeface="Arial" pitchFamily="34" charset="0"/>
                        </a:rPr>
                        <a:t>Program for 10+ years</a:t>
                      </a:r>
                      <a:endParaRPr lang="en-US" sz="1800" dirty="0">
                        <a:latin typeface="Arial" pitchFamily="34" charset="0"/>
                        <a:cs typeface="Arial" pitchFamily="34" charset="0"/>
                      </a:endParaRPr>
                    </a:p>
                  </a:txBody>
                  <a:tcPr/>
                </a:tc>
                <a:tc>
                  <a:txBody>
                    <a:bodyPr/>
                    <a:lstStyle/>
                    <a:p>
                      <a:r>
                        <a:rPr lang="en-US" sz="2000" b="1" dirty="0" smtClean="0">
                          <a:latin typeface="Arial" pitchFamily="34" charset="0"/>
                          <a:cs typeface="Arial" pitchFamily="34" charset="0"/>
                        </a:rPr>
                        <a:t>68%</a:t>
                      </a:r>
                      <a:endParaRPr lang="en-US" sz="2000" b="1" dirty="0">
                        <a:latin typeface="Arial" pitchFamily="34" charset="0"/>
                        <a:cs typeface="Arial" pitchFamily="34" charset="0"/>
                      </a:endParaRPr>
                    </a:p>
                  </a:txBody>
                  <a:tcPr/>
                </a:tc>
                <a:tc>
                  <a:txBody>
                    <a:bodyPr/>
                    <a:lstStyle/>
                    <a:p>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45%</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Baby Boomer</a:t>
                      </a:r>
                      <a:r>
                        <a:rPr lang="en-US" sz="1800" baseline="0" dirty="0" smtClean="0">
                          <a:latin typeface="Arial" pitchFamily="34" charset="0"/>
                          <a:cs typeface="Arial" pitchFamily="34" charset="0"/>
                        </a:rPr>
                        <a:t> Volunteers (47-65)</a:t>
                      </a:r>
                      <a:endParaRPr lang="en-US" sz="1800" dirty="0">
                        <a:latin typeface="Arial" pitchFamily="34" charset="0"/>
                        <a:cs typeface="Arial" pitchFamily="34" charset="0"/>
                      </a:endParaRPr>
                    </a:p>
                  </a:txBody>
                  <a:tcPr/>
                </a:tc>
                <a:tc>
                  <a:txBody>
                    <a:bodyPr/>
                    <a:lstStyle/>
                    <a:p>
                      <a:r>
                        <a:rPr lang="en-US" sz="2000" b="1" dirty="0" smtClean="0">
                          <a:latin typeface="Arial" pitchFamily="34" charset="0"/>
                          <a:cs typeface="Arial" pitchFamily="34" charset="0"/>
                        </a:rPr>
                        <a:t>52%</a:t>
                      </a:r>
                      <a:endParaRPr lang="en-US" sz="2000" b="1" dirty="0">
                        <a:latin typeface="Arial" pitchFamily="34" charset="0"/>
                        <a:cs typeface="Arial" pitchFamily="34" charset="0"/>
                      </a:endParaRPr>
                    </a:p>
                  </a:txBody>
                  <a:tcPr/>
                </a:tc>
                <a:tc>
                  <a:txBody>
                    <a:bodyPr/>
                    <a:lstStyle/>
                    <a:p>
                      <a:endParaRPr lang="en-US" sz="1800" b="1"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46%</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Volunteer Coordinator</a:t>
                      </a:r>
                      <a:endParaRPr lang="en-US" sz="1800" dirty="0">
                        <a:latin typeface="Arial" pitchFamily="34" charset="0"/>
                        <a:cs typeface="Arial" pitchFamily="34" charset="0"/>
                      </a:endParaRPr>
                    </a:p>
                  </a:txBody>
                  <a:tcPr/>
                </a:tc>
                <a:tc>
                  <a:txBody>
                    <a:bodyPr/>
                    <a:lstStyle/>
                    <a:p>
                      <a:r>
                        <a:rPr lang="en-US" sz="1800" b="0" dirty="0" smtClean="0">
                          <a:latin typeface="Arial" pitchFamily="34" charset="0"/>
                          <a:cs typeface="Arial" pitchFamily="34" charset="0"/>
                        </a:rPr>
                        <a:t>28%</a:t>
                      </a:r>
                      <a:endParaRPr lang="en-US" sz="1800" b="0" dirty="0">
                        <a:latin typeface="Arial" pitchFamily="34" charset="0"/>
                        <a:cs typeface="Arial" pitchFamily="34" charset="0"/>
                      </a:endParaRPr>
                    </a:p>
                  </a:txBody>
                  <a:tcPr/>
                </a:tc>
                <a:tc>
                  <a:txBody>
                    <a:bodyPr/>
                    <a:lstStyle/>
                    <a:p>
                      <a:r>
                        <a:rPr lang="en-US" sz="1800" b="0" dirty="0" smtClean="0">
                          <a:latin typeface="Arial" pitchFamily="34" charset="0"/>
                          <a:cs typeface="Arial" pitchFamily="34" charset="0"/>
                        </a:rPr>
                        <a:t>32%</a:t>
                      </a:r>
                      <a:endParaRPr lang="en-US" sz="1800" b="0" dirty="0">
                        <a:latin typeface="Arial" pitchFamily="34" charset="0"/>
                        <a:cs typeface="Arial" pitchFamily="34" charset="0"/>
                      </a:endParaRPr>
                    </a:p>
                  </a:txBody>
                  <a:tcPr/>
                </a:tc>
                <a:tc>
                  <a:txBody>
                    <a:bodyPr/>
                    <a:lstStyle/>
                    <a:p>
                      <a:r>
                        <a:rPr lang="en-US" sz="2000" b="1" dirty="0" smtClean="0">
                          <a:latin typeface="Arial" pitchFamily="34" charset="0"/>
                          <a:cs typeface="Arial" pitchFamily="34" charset="0"/>
                        </a:rPr>
                        <a:t>38% / 45%</a:t>
                      </a:r>
                      <a:endParaRPr lang="en-US" sz="2000" b="1" dirty="0">
                        <a:latin typeface="Arial" pitchFamily="34" charset="0"/>
                        <a:cs typeface="Arial" pitchFamily="34" charset="0"/>
                      </a:endParaRPr>
                    </a:p>
                  </a:txBody>
                  <a:tcPr/>
                </a:tc>
              </a:tr>
            </a:tbl>
          </a:graphicData>
        </a:graphic>
      </p:graphicFrame>
      <p:sp>
        <p:nvSpPr>
          <p:cNvPr id="6" name="TextBox 5"/>
          <p:cNvSpPr txBox="1"/>
          <p:nvPr/>
        </p:nvSpPr>
        <p:spPr>
          <a:xfrm>
            <a:off x="395536" y="6093296"/>
            <a:ext cx="8352928" cy="215444"/>
          </a:xfrm>
          <a:prstGeom prst="rect">
            <a:avLst/>
          </a:prstGeom>
          <a:noFill/>
        </p:spPr>
        <p:txBody>
          <a:bodyPr wrap="square" rtlCol="0">
            <a:spAutoFit/>
          </a:bodyPr>
          <a:lstStyle/>
          <a:p>
            <a:pPr algn="r"/>
            <a:r>
              <a:rPr lang="en-US" sz="800" dirty="0" smtClean="0"/>
              <a:t>The Use of Volunteers in State Agencies on Aging and Disabilities: Long-Term Care Ombudsman Program. NASUAD. 2011.  </a:t>
            </a:r>
            <a:endParaRPr lang="en-US" sz="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algn="ctr"/>
            <a:r>
              <a:rPr lang="en-US" sz="3200" u="sng" smtClean="0"/>
              <a:t>Re-energizing the Volunteer Advocate Program</a:t>
            </a:r>
            <a:br>
              <a:rPr lang="en-US" sz="3200" u="sng" smtClean="0"/>
            </a:br>
            <a:r>
              <a:rPr lang="en-US" sz="3200" i="1" smtClean="0"/>
              <a:t>Next Steps</a:t>
            </a:r>
          </a:p>
        </p:txBody>
      </p:sp>
      <p:sp>
        <p:nvSpPr>
          <p:cNvPr id="27651" name="Content Placeholder 5"/>
          <p:cNvSpPr>
            <a:spLocks noGrp="1"/>
          </p:cNvSpPr>
          <p:nvPr>
            <p:ph idx="1"/>
          </p:nvPr>
        </p:nvSpPr>
        <p:spPr/>
        <p:txBody>
          <a:bodyPr/>
          <a:lstStyle/>
          <a:p>
            <a:r>
              <a:rPr lang="en-US" smtClean="0"/>
              <a:t>Recruit, recruit, recruit</a:t>
            </a:r>
          </a:p>
          <a:p>
            <a:r>
              <a:rPr lang="en-US" smtClean="0"/>
              <a:t>Volunteering portal – exchange of ideas, high value to volunteers</a:t>
            </a:r>
          </a:p>
          <a:p>
            <a:r>
              <a:rPr lang="en-US" smtClean="0"/>
              <a:t>Implementing NORC on-line training to augment current training</a:t>
            </a:r>
          </a:p>
          <a:p>
            <a:r>
              <a:rPr lang="en-US" smtClean="0"/>
              <a:t>Recruit bi-lingual volunteers</a:t>
            </a:r>
          </a:p>
          <a:p>
            <a:r>
              <a:rPr lang="en-US" smtClean="0"/>
              <a:t>Outreach to  social work programs, retiree organizations (e.g. NJEA retirees), partner with cities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080320"/>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23" name="Picture 22" descr="woodgrain pattern orange.jpg"/>
          <p:cNvPicPr>
            <a:picLocks noChangeAspect="1"/>
          </p:cNvPicPr>
          <p:nvPr/>
        </p:nvPicPr>
        <p:blipFill>
          <a:blip r:embed="rId2" cstate="print">
            <a:alphaModFix amt="32000"/>
          </a:blip>
          <a:srcRect b="25921"/>
          <a:stretch>
            <a:fillRect/>
          </a:stretch>
        </p:blipFill>
        <p:spPr>
          <a:xfrm>
            <a:off x="0" y="-1"/>
            <a:ext cx="9144000" cy="5080321"/>
          </a:xfrm>
          <a:prstGeom prst="rect">
            <a:avLst/>
          </a:prstGeom>
        </p:spPr>
      </p:pic>
      <p:sp>
        <p:nvSpPr>
          <p:cNvPr id="14" name="Rectangle 13"/>
          <p:cNvSpPr/>
          <p:nvPr/>
        </p:nvSpPr>
        <p:spPr>
          <a:xfrm>
            <a:off x="0" y="5080320"/>
            <a:ext cx="9144000" cy="177768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TextBox 5"/>
          <p:cNvSpPr txBox="1"/>
          <p:nvPr/>
        </p:nvSpPr>
        <p:spPr>
          <a:xfrm>
            <a:off x="-27709" y="3157568"/>
            <a:ext cx="9144000" cy="1708160"/>
          </a:xfrm>
          <a:prstGeom prst="rect">
            <a:avLst/>
          </a:prstGeom>
          <a:noFill/>
          <a:effectLst>
            <a:outerShdw blurRad="50800" dist="38100" dir="2700000" algn="tl" rotWithShape="0">
              <a:schemeClr val="accent6">
                <a:lumMod val="50000"/>
              </a:schemeClr>
            </a:outerShdw>
          </a:effectLst>
        </p:spPr>
        <p:txBody>
          <a:bodyPr wrap="square" rtlCol="0">
            <a:spAutoFit/>
          </a:bodyPr>
          <a:lstStyle/>
          <a:p>
            <a:pPr algn="ctr" fontAlgn="auto">
              <a:spcBef>
                <a:spcPts val="0"/>
              </a:spcBef>
              <a:spcAft>
                <a:spcPts val="0"/>
              </a:spcAft>
            </a:pPr>
            <a:r>
              <a:rPr lang="en-US" sz="4500" dirty="0" smtClean="0">
                <a:solidFill>
                  <a:srgbClr val="FFFFFF"/>
                </a:solidFill>
                <a:latin typeface="Arial"/>
                <a:ea typeface="+mn-ea"/>
                <a:cs typeface="Arial"/>
              </a:rPr>
              <a:t>Greg Shelley</a:t>
            </a:r>
          </a:p>
          <a:p>
            <a:pPr algn="ctr" fontAlgn="auto">
              <a:spcBef>
                <a:spcPts val="0"/>
              </a:spcBef>
              <a:spcAft>
                <a:spcPts val="0"/>
              </a:spcAft>
            </a:pPr>
            <a:r>
              <a:rPr lang="en-US" sz="3000" i="1" dirty="0" smtClean="0">
                <a:solidFill>
                  <a:srgbClr val="FFFFFF"/>
                </a:solidFill>
                <a:latin typeface="Arial"/>
                <a:ea typeface="+mn-ea"/>
                <a:cs typeface="Arial"/>
              </a:rPr>
              <a:t>Staff Ombudsman/Volunteer Coordinator</a:t>
            </a:r>
          </a:p>
          <a:p>
            <a:pPr algn="ctr" fontAlgn="auto">
              <a:spcBef>
                <a:spcPts val="0"/>
              </a:spcBef>
              <a:spcAft>
                <a:spcPts val="0"/>
              </a:spcAft>
            </a:pPr>
            <a:r>
              <a:rPr lang="en-US" sz="3000" i="1" dirty="0" smtClean="0">
                <a:solidFill>
                  <a:srgbClr val="FFFFFF"/>
                </a:solidFill>
                <a:latin typeface="Arial"/>
                <a:ea typeface="+mn-ea"/>
                <a:cs typeface="Arial"/>
              </a:rPr>
              <a:t>Harris County Long-term Care Ombudsman Program</a:t>
            </a:r>
            <a:endParaRPr lang="en-US" sz="3000" i="1" dirty="0">
              <a:solidFill>
                <a:srgbClr val="FFFFFF"/>
              </a:solidFill>
              <a:latin typeface="Arial"/>
              <a:ea typeface="+mn-ea"/>
              <a:cs typeface="Arial"/>
            </a:endParaRPr>
          </a:p>
        </p:txBody>
      </p:sp>
      <p:sp>
        <p:nvSpPr>
          <p:cNvPr id="9" name="TextBox 8"/>
          <p:cNvSpPr txBox="1"/>
          <p:nvPr/>
        </p:nvSpPr>
        <p:spPr>
          <a:xfrm>
            <a:off x="0" y="27710"/>
            <a:ext cx="9144000" cy="969496"/>
          </a:xfrm>
          <a:prstGeom prst="rect">
            <a:avLst/>
          </a:prstGeom>
          <a:noFill/>
          <a:effectLst>
            <a:outerShdw blurRad="50800" dist="38100" dir="2700000" algn="tl" rotWithShape="0">
              <a:srgbClr val="000000">
                <a:alpha val="23000"/>
              </a:srgbClr>
            </a:outerShdw>
          </a:effectLst>
        </p:spPr>
        <p:txBody>
          <a:bodyPr wrap="square" rtlCol="0">
            <a:spAutoFit/>
          </a:bodyPr>
          <a:lstStyle/>
          <a:p>
            <a:pPr algn="ctr" fontAlgn="auto">
              <a:spcBef>
                <a:spcPts val="0"/>
              </a:spcBef>
              <a:spcAft>
                <a:spcPts val="0"/>
              </a:spcAft>
            </a:pPr>
            <a:r>
              <a:rPr lang="en-US" sz="5700" dirty="0" smtClean="0">
                <a:solidFill>
                  <a:prstClr val="white"/>
                </a:solidFill>
                <a:latin typeface="Garamond"/>
                <a:ea typeface="+mn-ea"/>
                <a:cs typeface="Garamond"/>
              </a:rPr>
              <a:t>Digital Information Resources</a:t>
            </a:r>
            <a:endParaRPr lang="en-US" sz="5700" i="1" dirty="0">
              <a:solidFill>
                <a:prstClr val="white"/>
              </a:solidFill>
              <a:latin typeface="Garamond"/>
              <a:ea typeface="+mn-ea"/>
              <a:cs typeface="Garamond"/>
            </a:endParaRPr>
          </a:p>
        </p:txBody>
      </p:sp>
      <p:cxnSp>
        <p:nvCxnSpPr>
          <p:cNvPr id="19" name="Straight Connector 18"/>
          <p:cNvCxnSpPr/>
          <p:nvPr/>
        </p:nvCxnSpPr>
        <p:spPr>
          <a:xfrm>
            <a:off x="-215991" y="5078732"/>
            <a:ext cx="1001336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0034" y="973779"/>
            <a:ext cx="7763933" cy="158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SON_wht_vert+below_sml.png"/>
          <p:cNvPicPr>
            <a:picLocks noChangeAspect="1"/>
          </p:cNvPicPr>
          <p:nvPr/>
        </p:nvPicPr>
        <p:blipFill>
          <a:blip r:embed="rId3" cstate="print"/>
          <a:stretch>
            <a:fillRect/>
          </a:stretch>
        </p:blipFill>
        <p:spPr>
          <a:xfrm>
            <a:off x="3773143" y="5323719"/>
            <a:ext cx="1597715" cy="1142211"/>
          </a:xfrm>
          <a:prstGeom prst="rect">
            <a:avLst/>
          </a:prstGeom>
        </p:spPr>
      </p:pic>
      <p:pic>
        <p:nvPicPr>
          <p:cNvPr id="3074" name="Picture 2" descr="https://encrypted-tbn2.gstatic.com/images?q=tbn:ANd9GcQxOb4eEuPdakyUWqhGN0unQps6b0VThFSIOHX53YxZ12n-OvRP4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337" y="1060529"/>
            <a:ext cx="22193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41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1211263"/>
            <a:ext cx="9144000" cy="564673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 name="Rectangle 13"/>
          <p:cNvSpPr/>
          <p:nvPr/>
        </p:nvSpPr>
        <p:spPr>
          <a:xfrm>
            <a:off x="0" y="6629400"/>
            <a:ext cx="9144000" cy="228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9" name="Straight Connector 8"/>
          <p:cNvCxnSpPr/>
          <p:nvPr/>
        </p:nvCxnSpPr>
        <p:spPr>
          <a:xfrm>
            <a:off x="0" y="1211263"/>
            <a:ext cx="9525000" cy="1587"/>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quarter" idx="10"/>
          </p:nvPr>
        </p:nvSpPr>
        <p:spPr/>
        <p:txBody>
          <a:bodyPr/>
          <a:lstStyle/>
          <a:p>
            <a:pPr>
              <a:defRPr/>
            </a:pPr>
            <a:fld id="{B0E52F69-AA70-4AE3-B855-28943BC6BB47}" type="datetime8">
              <a:rPr lang="en-US">
                <a:solidFill>
                  <a:prstClr val="black">
                    <a:tint val="75000"/>
                  </a:prstClr>
                </a:solidFill>
              </a:rPr>
              <a:pPr>
                <a:defRPr/>
              </a:pPr>
              <a:t>12/10/2014 4:13 PM</a:t>
            </a:fld>
            <a:endParaRPr lang="en-US" dirty="0">
              <a:solidFill>
                <a:prstClr val="black">
                  <a:tint val="75000"/>
                </a:prstClr>
              </a:solidFill>
            </a:endParaRPr>
          </a:p>
        </p:txBody>
      </p:sp>
      <p:pic>
        <p:nvPicPr>
          <p:cNvPr id="7174" name="Picture 15" descr="SON_2c_hor+side_sm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5943600"/>
            <a:ext cx="2324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81100" y="200025"/>
            <a:ext cx="6858000" cy="1016000"/>
          </a:xfrm>
          <a:prstGeom prst="rect">
            <a:avLst/>
          </a:prstGeom>
          <a:noFill/>
        </p:spPr>
        <p:txBody>
          <a:bodyPr>
            <a:spAutoFit/>
          </a:bodyPr>
          <a:lstStyle/>
          <a:p>
            <a:pPr algn="ctr" fontAlgn="auto">
              <a:spcBef>
                <a:spcPts val="0"/>
              </a:spcBef>
              <a:spcAft>
                <a:spcPts val="0"/>
              </a:spcAft>
              <a:defRPr/>
            </a:pPr>
            <a:r>
              <a:rPr lang="en-US" sz="6000" b="1" dirty="0" smtClean="0">
                <a:solidFill>
                  <a:srgbClr val="F79646">
                    <a:lumMod val="75000"/>
                  </a:srgbClr>
                </a:solidFill>
                <a:latin typeface="Calibri"/>
                <a:ea typeface="+mn-ea"/>
                <a:cs typeface="+mn-cs"/>
              </a:rPr>
              <a:t>What We Have</a:t>
            </a:r>
            <a:endParaRPr lang="en-US" sz="6000" b="1" dirty="0">
              <a:solidFill>
                <a:srgbClr val="F79646">
                  <a:lumMod val="75000"/>
                </a:srgbClr>
              </a:solidFill>
              <a:latin typeface="Calibri"/>
              <a:ea typeface="+mn-ea"/>
              <a:cs typeface="+mn-cs"/>
            </a:endParaRPr>
          </a:p>
        </p:txBody>
      </p:sp>
      <p:sp>
        <p:nvSpPr>
          <p:cNvPr id="7176" name="TextBox 1"/>
          <p:cNvSpPr txBox="1">
            <a:spLocks noChangeArrowheads="1"/>
          </p:cNvSpPr>
          <p:nvPr/>
        </p:nvSpPr>
        <p:spPr bwMode="auto">
          <a:xfrm>
            <a:off x="2714624" y="1252538"/>
            <a:ext cx="52101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pPr>
            <a:endParaRPr lang="en-US" dirty="0">
              <a:solidFill>
                <a:prstClr val="black"/>
              </a:solidFill>
              <a:ea typeface="+mn-ea"/>
              <a:hlinkClick r:id=""/>
            </a:endParaRPr>
          </a:p>
          <a:p>
            <a:pPr eaLnBrk="1" fontAlgn="auto" hangingPunct="1">
              <a:spcBef>
                <a:spcPts val="0"/>
              </a:spcBef>
              <a:spcAft>
                <a:spcPts val="0"/>
              </a:spcAft>
            </a:pPr>
            <a:r>
              <a:rPr lang="en-US" dirty="0">
                <a:solidFill>
                  <a:prstClr val="black"/>
                </a:solidFill>
                <a:ea typeface="+mn-ea"/>
                <a:hlinkClick r:id=""/>
              </a:rPr>
              <a:t>www.facebook.com/LTCOmbudsmen</a:t>
            </a:r>
            <a:endParaRPr lang="en-US" dirty="0">
              <a:solidFill>
                <a:prstClr val="black"/>
              </a:solidFill>
              <a:ea typeface="+mn-ea"/>
            </a:endParaRPr>
          </a:p>
          <a:p>
            <a:pPr eaLnBrk="1" fontAlgn="auto" hangingPunct="1">
              <a:spcBef>
                <a:spcPts val="0"/>
              </a:spcBef>
              <a:spcAft>
                <a:spcPts val="0"/>
              </a:spcAft>
            </a:pPr>
            <a:endParaRPr lang="en-US" dirty="0" smtClean="0">
              <a:solidFill>
                <a:prstClr val="black"/>
              </a:solidFill>
              <a:ea typeface="+mn-ea"/>
            </a:endParaRPr>
          </a:p>
          <a:p>
            <a:pPr eaLnBrk="1" fontAlgn="auto" hangingPunct="1">
              <a:spcBef>
                <a:spcPts val="0"/>
              </a:spcBef>
              <a:spcAft>
                <a:spcPts val="0"/>
              </a:spcAft>
            </a:pPr>
            <a:endParaRPr lang="en-US" dirty="0" smtClean="0">
              <a:solidFill>
                <a:prstClr val="black"/>
              </a:solidFill>
              <a:ea typeface="+mn-ea"/>
              <a:hlinkClick r:id=""/>
            </a:endParaRPr>
          </a:p>
          <a:p>
            <a:pPr eaLnBrk="1" fontAlgn="auto" hangingPunct="1">
              <a:spcBef>
                <a:spcPts val="0"/>
              </a:spcBef>
              <a:spcAft>
                <a:spcPts val="0"/>
              </a:spcAft>
            </a:pPr>
            <a:endParaRPr lang="en-US" dirty="0">
              <a:solidFill>
                <a:prstClr val="black"/>
              </a:solidFill>
              <a:ea typeface="+mn-ea"/>
              <a:hlinkClick r:id=""/>
            </a:endParaRPr>
          </a:p>
          <a:p>
            <a:pPr eaLnBrk="1" fontAlgn="auto" hangingPunct="1">
              <a:spcBef>
                <a:spcPts val="0"/>
              </a:spcBef>
              <a:spcAft>
                <a:spcPts val="0"/>
              </a:spcAft>
            </a:pPr>
            <a:r>
              <a:rPr lang="en-US" dirty="0">
                <a:solidFill>
                  <a:prstClr val="black"/>
                </a:solidFill>
                <a:ea typeface="+mn-ea"/>
                <a:hlinkClick r:id=""/>
              </a:rPr>
              <a:t>www.twitter.com/TheLTCOmbudsman</a:t>
            </a:r>
            <a:endParaRPr lang="en-US" dirty="0">
              <a:solidFill>
                <a:prstClr val="black"/>
              </a:solidFill>
              <a:ea typeface="+mn-ea"/>
            </a:endParaRPr>
          </a:p>
          <a:p>
            <a:pPr eaLnBrk="1" fontAlgn="auto" hangingPunct="1">
              <a:spcBef>
                <a:spcPts val="0"/>
              </a:spcBef>
              <a:spcAft>
                <a:spcPts val="0"/>
              </a:spcAft>
            </a:pPr>
            <a:endParaRPr lang="en-US" dirty="0">
              <a:solidFill>
                <a:prstClr val="black"/>
              </a:solidFill>
              <a:ea typeface="+mn-ea"/>
            </a:endParaRPr>
          </a:p>
          <a:p>
            <a:pPr eaLnBrk="1" fontAlgn="auto" hangingPunct="1">
              <a:spcBef>
                <a:spcPts val="0"/>
              </a:spcBef>
              <a:spcAft>
                <a:spcPts val="0"/>
              </a:spcAft>
            </a:pPr>
            <a:endParaRPr lang="en-US" dirty="0" smtClean="0">
              <a:solidFill>
                <a:prstClr val="black"/>
              </a:solidFill>
              <a:ea typeface="+mn-ea"/>
            </a:endParaRPr>
          </a:p>
          <a:p>
            <a:pPr eaLnBrk="1" fontAlgn="auto" hangingPunct="1">
              <a:spcBef>
                <a:spcPts val="0"/>
              </a:spcBef>
              <a:spcAft>
                <a:spcPts val="0"/>
              </a:spcAft>
            </a:pPr>
            <a:endParaRPr lang="en-US" dirty="0">
              <a:solidFill>
                <a:prstClr val="black"/>
              </a:solidFill>
              <a:ea typeface="+mn-ea"/>
            </a:endParaRPr>
          </a:p>
          <a:p>
            <a:pPr eaLnBrk="1" fontAlgn="auto" hangingPunct="1">
              <a:spcBef>
                <a:spcPts val="0"/>
              </a:spcBef>
              <a:spcAft>
                <a:spcPts val="0"/>
              </a:spcAft>
            </a:pPr>
            <a:endParaRPr lang="en-US" dirty="0">
              <a:solidFill>
                <a:prstClr val="black"/>
              </a:solidFill>
              <a:ea typeface="+mn-ea"/>
            </a:endParaRPr>
          </a:p>
          <a:p>
            <a:pPr eaLnBrk="1" fontAlgn="auto" hangingPunct="1">
              <a:spcBef>
                <a:spcPts val="0"/>
              </a:spcBef>
              <a:spcAft>
                <a:spcPts val="0"/>
              </a:spcAft>
            </a:pPr>
            <a:r>
              <a:rPr lang="en-US" dirty="0">
                <a:solidFill>
                  <a:prstClr val="black"/>
                </a:solidFill>
                <a:ea typeface="+mn-ea"/>
                <a:hlinkClick r:id="rId3"/>
              </a:rPr>
              <a:t>www.YouTube.com/TheLTCOmbudsman</a:t>
            </a:r>
            <a:endParaRPr lang="en-US"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p:txBody>
      </p:sp>
      <p:pic>
        <p:nvPicPr>
          <p:cNvPr id="7177" name="Picture 2" descr="https://encrypted-tbn1.gstatic.com/images?q=tbn:ANd9GcTYnUsW0ZwZIXWEY9zOiHEVbfxVY9yWeOv_Ci_KsvwbUbLR78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709" y="13716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 descr="https://encrypted-tbn0.gstatic.com/images?q=tbn:ANd9GcTfI322zpS3whyZb7SCOMGCiUzsY3fc58Asi837hS96XyU8DSe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00" y="2667000"/>
            <a:ext cx="1675607" cy="167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0" descr="https://encrypted-tbn0.gstatic.com/images?q=tbn:ANd9GcRU1O2cFuLSW_pxFwEFJ_H2-WZlSOFsNSM-YD9wOxZvhG3mUf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436" y="4719928"/>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058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1211263"/>
            <a:ext cx="9144000" cy="564673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 name="Rectangle 13"/>
          <p:cNvSpPr/>
          <p:nvPr/>
        </p:nvSpPr>
        <p:spPr>
          <a:xfrm>
            <a:off x="0" y="6629400"/>
            <a:ext cx="9144000" cy="228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9" name="Straight Connector 8"/>
          <p:cNvCxnSpPr/>
          <p:nvPr/>
        </p:nvCxnSpPr>
        <p:spPr>
          <a:xfrm>
            <a:off x="0" y="1211263"/>
            <a:ext cx="9525000" cy="1587"/>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quarter" idx="10"/>
          </p:nvPr>
        </p:nvSpPr>
        <p:spPr/>
        <p:txBody>
          <a:bodyPr/>
          <a:lstStyle/>
          <a:p>
            <a:pPr>
              <a:defRPr/>
            </a:pPr>
            <a:fld id="{B0E52F69-AA70-4AE3-B855-28943BC6BB47}" type="datetime8">
              <a:rPr lang="en-US">
                <a:solidFill>
                  <a:prstClr val="black">
                    <a:tint val="75000"/>
                  </a:prstClr>
                </a:solidFill>
              </a:rPr>
              <a:pPr>
                <a:defRPr/>
              </a:pPr>
              <a:t>12/10/2014 4:13 PM</a:t>
            </a:fld>
            <a:endParaRPr lang="en-US" dirty="0">
              <a:solidFill>
                <a:prstClr val="black">
                  <a:tint val="75000"/>
                </a:prstClr>
              </a:solidFill>
            </a:endParaRPr>
          </a:p>
        </p:txBody>
      </p:sp>
      <p:pic>
        <p:nvPicPr>
          <p:cNvPr id="7174" name="Picture 15" descr="SON_2c_hor+side_sm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5943600"/>
            <a:ext cx="2324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81100" y="200025"/>
            <a:ext cx="6858000" cy="1016000"/>
          </a:xfrm>
          <a:prstGeom prst="rect">
            <a:avLst/>
          </a:prstGeom>
          <a:noFill/>
        </p:spPr>
        <p:txBody>
          <a:bodyPr>
            <a:spAutoFit/>
          </a:bodyPr>
          <a:lstStyle/>
          <a:p>
            <a:pPr algn="ctr" fontAlgn="auto">
              <a:spcBef>
                <a:spcPts val="0"/>
              </a:spcBef>
              <a:spcAft>
                <a:spcPts val="0"/>
              </a:spcAft>
              <a:defRPr/>
            </a:pPr>
            <a:r>
              <a:rPr lang="en-US" sz="6000" b="1" dirty="0" smtClean="0">
                <a:solidFill>
                  <a:srgbClr val="F79646">
                    <a:lumMod val="75000"/>
                  </a:srgbClr>
                </a:solidFill>
                <a:latin typeface="Calibri"/>
                <a:ea typeface="+mn-ea"/>
                <a:cs typeface="+mn-cs"/>
              </a:rPr>
              <a:t>What We Have</a:t>
            </a:r>
            <a:endParaRPr lang="en-US" sz="6000" b="1" dirty="0">
              <a:solidFill>
                <a:srgbClr val="F79646">
                  <a:lumMod val="75000"/>
                </a:srgbClr>
              </a:solidFill>
              <a:latin typeface="Calibri"/>
              <a:ea typeface="+mn-ea"/>
              <a:cs typeface="+mn-cs"/>
            </a:endParaRPr>
          </a:p>
        </p:txBody>
      </p:sp>
      <p:sp>
        <p:nvSpPr>
          <p:cNvPr id="7176" name="TextBox 1"/>
          <p:cNvSpPr txBox="1">
            <a:spLocks noChangeArrowheads="1"/>
          </p:cNvSpPr>
          <p:nvPr/>
        </p:nvSpPr>
        <p:spPr bwMode="auto">
          <a:xfrm>
            <a:off x="2562224" y="1307988"/>
            <a:ext cx="635317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pPr>
            <a:endParaRPr lang="en-US" dirty="0">
              <a:solidFill>
                <a:prstClr val="black"/>
              </a:solidFill>
              <a:ea typeface="+mn-ea"/>
              <a:hlinkClick r:id=""/>
            </a:endParaRPr>
          </a:p>
          <a:p>
            <a:pPr eaLnBrk="1" fontAlgn="auto" hangingPunct="1">
              <a:spcBef>
                <a:spcPts val="0"/>
              </a:spcBef>
              <a:spcAft>
                <a:spcPts val="0"/>
              </a:spcAft>
            </a:pPr>
            <a:r>
              <a:rPr lang="en-US" dirty="0" smtClean="0">
                <a:solidFill>
                  <a:prstClr val="black"/>
                </a:solidFill>
                <a:ea typeface="+mn-ea"/>
                <a:hlinkClick r:id="rId3"/>
              </a:rPr>
              <a:t>http://pinterest.com/gregshelley/harris-county-long-term-care-ombudsman-program/</a:t>
            </a:r>
            <a:endParaRPr lang="en-US" dirty="0" smtClean="0">
              <a:solidFill>
                <a:prstClr val="black"/>
              </a:solidFill>
              <a:ea typeface="+mn-ea"/>
            </a:endParaRPr>
          </a:p>
          <a:p>
            <a:pPr eaLnBrk="1" fontAlgn="auto" hangingPunct="1">
              <a:spcBef>
                <a:spcPts val="0"/>
              </a:spcBef>
              <a:spcAft>
                <a:spcPts val="0"/>
              </a:spcAft>
            </a:pPr>
            <a:endParaRPr lang="en-US" dirty="0" smtClean="0">
              <a:solidFill>
                <a:prstClr val="black"/>
              </a:solidFill>
              <a:ea typeface="+mn-ea"/>
            </a:endParaRPr>
          </a:p>
          <a:p>
            <a:pPr eaLnBrk="1" fontAlgn="auto" hangingPunct="1">
              <a:spcBef>
                <a:spcPts val="0"/>
              </a:spcBef>
              <a:spcAft>
                <a:spcPts val="0"/>
              </a:spcAft>
            </a:pPr>
            <a:endParaRPr lang="en-US" dirty="0" smtClean="0">
              <a:solidFill>
                <a:prstClr val="black"/>
              </a:solidFill>
              <a:ea typeface="+mn-ea"/>
            </a:endParaRPr>
          </a:p>
          <a:p>
            <a:pPr eaLnBrk="1" fontAlgn="auto" hangingPunct="1">
              <a:spcBef>
                <a:spcPts val="0"/>
              </a:spcBef>
              <a:spcAft>
                <a:spcPts val="0"/>
              </a:spcAft>
            </a:pPr>
            <a:r>
              <a:rPr lang="en-US" dirty="0" smtClean="0">
                <a:solidFill>
                  <a:prstClr val="black"/>
                </a:solidFill>
                <a:ea typeface="+mn-ea"/>
                <a:hlinkClick r:id="rId4"/>
              </a:rPr>
              <a:t>http://tinyurl.com/armav4b</a:t>
            </a:r>
            <a:endParaRPr lang="en-US" dirty="0" smtClean="0">
              <a:solidFill>
                <a:prstClr val="black"/>
              </a:solidFill>
              <a:ea typeface="+mn-ea"/>
            </a:endParaRPr>
          </a:p>
          <a:p>
            <a:pPr eaLnBrk="1" fontAlgn="auto" hangingPunct="1">
              <a:spcBef>
                <a:spcPts val="0"/>
              </a:spcBef>
              <a:spcAft>
                <a:spcPts val="0"/>
              </a:spcAft>
            </a:pPr>
            <a:endParaRPr lang="en-US" dirty="0" smtClean="0">
              <a:solidFill>
                <a:prstClr val="black"/>
              </a:solidFill>
              <a:ea typeface="+mn-ea"/>
              <a:hlinkClick r:id="rId5"/>
            </a:endParaRPr>
          </a:p>
          <a:p>
            <a:pPr eaLnBrk="1" fontAlgn="auto" hangingPunct="1">
              <a:spcBef>
                <a:spcPts val="0"/>
              </a:spcBef>
              <a:spcAft>
                <a:spcPts val="0"/>
              </a:spcAft>
            </a:pPr>
            <a:endParaRPr lang="en-US" dirty="0" smtClean="0">
              <a:solidFill>
                <a:prstClr val="black"/>
              </a:solidFill>
              <a:ea typeface="+mn-ea"/>
              <a:hlinkClick r:id="rId5"/>
            </a:endParaRPr>
          </a:p>
          <a:p>
            <a:pPr eaLnBrk="1" fontAlgn="auto" hangingPunct="1">
              <a:spcBef>
                <a:spcPts val="0"/>
              </a:spcBef>
              <a:spcAft>
                <a:spcPts val="0"/>
              </a:spcAft>
            </a:pPr>
            <a:endParaRPr lang="en-US" dirty="0">
              <a:solidFill>
                <a:prstClr val="black"/>
              </a:solidFill>
              <a:ea typeface="+mn-ea"/>
              <a:hlinkClick r:id="rId5"/>
            </a:endParaRPr>
          </a:p>
          <a:p>
            <a:pPr eaLnBrk="1" fontAlgn="auto" hangingPunct="1">
              <a:spcBef>
                <a:spcPts val="0"/>
              </a:spcBef>
              <a:spcAft>
                <a:spcPts val="0"/>
              </a:spcAft>
            </a:pPr>
            <a:r>
              <a:rPr lang="en-US" dirty="0" smtClean="0">
                <a:solidFill>
                  <a:prstClr val="black"/>
                </a:solidFill>
                <a:ea typeface="+mn-ea"/>
                <a:hlinkClick r:id="rId5"/>
              </a:rPr>
              <a:t>http://tinyurl.com/b3yxqux</a:t>
            </a:r>
            <a:r>
              <a:rPr lang="en-US" dirty="0" smtClean="0">
                <a:solidFill>
                  <a:prstClr val="black"/>
                </a:solidFill>
                <a:ea typeface="+mn-ea"/>
              </a:rPr>
              <a:t> </a:t>
            </a:r>
          </a:p>
          <a:p>
            <a:pPr eaLnBrk="1" fontAlgn="auto" hangingPunct="1">
              <a:spcBef>
                <a:spcPts val="0"/>
              </a:spcBef>
              <a:spcAft>
                <a:spcPts val="0"/>
              </a:spcAft>
            </a:pPr>
            <a:endParaRPr lang="en-US" sz="1800" dirty="0" smtClean="0">
              <a:solidFill>
                <a:prstClr val="black"/>
              </a:solidFill>
              <a:ea typeface="+mn-ea"/>
            </a:endParaRPr>
          </a:p>
          <a:p>
            <a:pPr eaLnBrk="1" fontAlgn="auto" hangingPunct="1">
              <a:spcBef>
                <a:spcPts val="0"/>
              </a:spcBef>
              <a:spcAft>
                <a:spcPts val="0"/>
              </a:spcAft>
            </a:pPr>
            <a:endParaRPr lang="en-US" sz="1800" dirty="0">
              <a:solidFill>
                <a:prstClr val="black"/>
              </a:solidFill>
              <a:ea typeface="+mn-ea"/>
              <a:hlinkClick r:id=""/>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a:p>
            <a:pPr eaLnBrk="1" fontAlgn="auto" hangingPunct="1">
              <a:spcBef>
                <a:spcPts val="0"/>
              </a:spcBef>
              <a:spcAft>
                <a:spcPts val="0"/>
              </a:spcAft>
            </a:pPr>
            <a:endParaRPr lang="en-US" sz="1800" dirty="0">
              <a:solidFill>
                <a:prstClr val="black"/>
              </a:solidFill>
              <a:ea typeface="+mn-ea"/>
            </a:endParaRPr>
          </a:p>
        </p:txBody>
      </p:sp>
      <p:pic>
        <p:nvPicPr>
          <p:cNvPr id="15" name="Picture 16" descr="https://encrypted-tbn3.google.com/images?q=tbn:ANd9GcQbn3DaC2XybRwg61b4-ayD5zhtkc2exwpoGesgVXYMR6iRkN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92" y="4034630"/>
            <a:ext cx="1451769" cy="145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s://encrypted-tbn0.gstatic.com/images?q=tbn:ANd9GcR1fbMa54Xs9P57rdamJPhSiDQBtSVHMcXl-OOR2ymJ2kK-2ly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2" y="1530926"/>
            <a:ext cx="1397133" cy="9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s://encrypted-tbn3.gstatic.com/images?q=tbn:ANd9GcSJeqy7ne6X0SIzw7x2SXrd4y_6FHVDTi4Uy66T8lY7xsfF4zS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351" y="2739148"/>
            <a:ext cx="1547310" cy="107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002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5921137"/>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2" name="Picture 11" descr="woodgrain pattern orange.jpg"/>
          <p:cNvPicPr>
            <a:picLocks noChangeAspect="1"/>
          </p:cNvPicPr>
          <p:nvPr/>
        </p:nvPicPr>
        <p:blipFill>
          <a:blip r:embed="rId2" cstate="print">
            <a:alphaModFix amt="32000"/>
          </a:blip>
          <a:srcRect b="13661"/>
          <a:stretch>
            <a:fillRect/>
          </a:stretch>
        </p:blipFill>
        <p:spPr>
          <a:xfrm>
            <a:off x="0" y="-1590"/>
            <a:ext cx="9144000" cy="5921138"/>
          </a:xfrm>
          <a:prstGeom prst="rect">
            <a:avLst/>
          </a:prstGeom>
        </p:spPr>
      </p:pic>
      <p:sp>
        <p:nvSpPr>
          <p:cNvPr id="10" name="TextBox 9"/>
          <p:cNvSpPr txBox="1"/>
          <p:nvPr/>
        </p:nvSpPr>
        <p:spPr>
          <a:xfrm>
            <a:off x="4231462" y="249382"/>
            <a:ext cx="6968952" cy="5062924"/>
          </a:xfrm>
          <a:prstGeom prst="rect">
            <a:avLst/>
          </a:prstGeom>
          <a:noFill/>
          <a:effectLst>
            <a:outerShdw blurRad="50800" dist="38100" dir="2700000" algn="tl" rotWithShape="0">
              <a:schemeClr val="accent6">
                <a:lumMod val="50000"/>
              </a:schemeClr>
            </a:outerShdw>
          </a:effectLst>
        </p:spPr>
        <p:txBody>
          <a:bodyPr wrap="square" rtlCol="0" anchor="t">
            <a:spAutoFit/>
          </a:bodyPr>
          <a:lstStyle/>
          <a:p>
            <a:pPr fontAlgn="auto">
              <a:spcBef>
                <a:spcPts val="0"/>
              </a:spcBef>
              <a:spcAft>
                <a:spcPts val="0"/>
              </a:spcAft>
            </a:pPr>
            <a:r>
              <a:rPr lang="en-US" sz="3500" cap="all" dirty="0" smtClean="0">
                <a:solidFill>
                  <a:srgbClr val="FFFFFF"/>
                </a:solidFill>
                <a:latin typeface="Arial"/>
                <a:ea typeface="+mn-ea"/>
                <a:cs typeface="Arial"/>
              </a:rPr>
              <a:t>Advertisements</a:t>
            </a:r>
          </a:p>
          <a:p>
            <a:pPr algn="ctr" fontAlgn="auto">
              <a:spcBef>
                <a:spcPts val="0"/>
              </a:spcBef>
              <a:spcAft>
                <a:spcPts val="0"/>
              </a:spcAft>
            </a:pPr>
            <a:endParaRPr lang="en-US" sz="1200" cap="all" dirty="0" smtClean="0">
              <a:solidFill>
                <a:srgbClr val="FFFFFF"/>
              </a:solidFill>
              <a:latin typeface="Arial"/>
              <a:ea typeface="+mn-ea"/>
              <a:cs typeface="Arial"/>
            </a:endParaRP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United Way</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Idealist.org</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Volunteer Houston</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Volunteer Match</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UTVolunteer.org</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AllForgood.org</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ServiceNation.org</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VolunteerSolutions.org</a:t>
            </a:r>
          </a:p>
          <a:p>
            <a:pPr fontAlgn="auto">
              <a:spcBef>
                <a:spcPts val="0"/>
              </a:spcBef>
              <a:spcAft>
                <a:spcPts val="600"/>
              </a:spcAft>
              <a:buFont typeface="Wingdings" pitchFamily="2" charset="2"/>
              <a:buChar char="v"/>
            </a:pPr>
            <a:r>
              <a:rPr lang="en-US" sz="2200" cap="all" dirty="0" smtClean="0">
                <a:solidFill>
                  <a:srgbClr val="FFFFFF"/>
                </a:solidFill>
                <a:latin typeface="Arial"/>
                <a:ea typeface="+mn-ea"/>
                <a:cs typeface="Arial"/>
              </a:rPr>
              <a:t>CharityData.org</a:t>
            </a:r>
          </a:p>
          <a:p>
            <a:pPr algn="ctr" fontAlgn="auto">
              <a:spcBef>
                <a:spcPts val="0"/>
              </a:spcBef>
              <a:spcAft>
                <a:spcPts val="600"/>
              </a:spcAft>
            </a:pPr>
            <a:endParaRPr lang="en-US" sz="600" cap="all" dirty="0" smtClean="0">
              <a:solidFill>
                <a:srgbClr val="FFFFFF"/>
              </a:solidFill>
              <a:latin typeface="Arial"/>
              <a:ea typeface="+mn-ea"/>
              <a:cs typeface="Arial"/>
            </a:endParaRPr>
          </a:p>
          <a:p>
            <a:pPr algn="ctr" fontAlgn="auto">
              <a:spcBef>
                <a:spcPts val="0"/>
              </a:spcBef>
              <a:spcAft>
                <a:spcPts val="600"/>
              </a:spcAft>
            </a:pPr>
            <a:endParaRPr lang="en-US" sz="2200" dirty="0" smtClean="0">
              <a:solidFill>
                <a:srgbClr val="FFFFFF"/>
              </a:solidFill>
              <a:latin typeface="Arial"/>
              <a:ea typeface="+mn-ea"/>
              <a:cs typeface="Arial"/>
            </a:endParaRPr>
          </a:p>
        </p:txBody>
      </p:sp>
      <p:sp>
        <p:nvSpPr>
          <p:cNvPr id="13" name="Rectangle 12"/>
          <p:cNvSpPr/>
          <p:nvPr/>
        </p:nvSpPr>
        <p:spPr>
          <a:xfrm>
            <a:off x="0" y="5921137"/>
            <a:ext cx="9144000" cy="94826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14" name="Straight Connector 13"/>
          <p:cNvCxnSpPr/>
          <p:nvPr/>
        </p:nvCxnSpPr>
        <p:spPr>
          <a:xfrm>
            <a:off x="-457902" y="5919548"/>
            <a:ext cx="1001336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0" y="5976936"/>
            <a:ext cx="9144000" cy="707886"/>
          </a:xfrm>
          <a:prstGeom prst="rect">
            <a:avLst/>
          </a:prstGeom>
          <a:noFill/>
          <a:effectLst>
            <a:outerShdw blurRad="50800" dist="38100" dir="2700000" algn="tl" rotWithShape="0">
              <a:schemeClr val="accent6">
                <a:lumMod val="50000"/>
              </a:schemeClr>
            </a:outerShdw>
          </a:effectLst>
        </p:spPr>
        <p:txBody>
          <a:bodyPr wrap="square" rtlCol="0">
            <a:spAutoFit/>
          </a:bodyPr>
          <a:lstStyle/>
          <a:p>
            <a:pPr algn="ctr" fontAlgn="auto">
              <a:spcBef>
                <a:spcPts val="0"/>
              </a:spcBef>
              <a:spcAft>
                <a:spcPts val="0"/>
              </a:spcAft>
            </a:pPr>
            <a:r>
              <a:rPr lang="en-US" sz="4000" dirty="0" smtClean="0">
                <a:solidFill>
                  <a:srgbClr val="FFFFFF"/>
                </a:solidFill>
                <a:latin typeface="Garamond"/>
                <a:ea typeface="+mn-ea"/>
                <a:cs typeface="Garamond"/>
              </a:rPr>
              <a:t>Web Presence</a:t>
            </a:r>
            <a:endParaRPr lang="en-US" sz="4000" i="1" dirty="0">
              <a:solidFill>
                <a:srgbClr val="FFFFFF"/>
              </a:solidFill>
              <a:latin typeface="Garamond"/>
              <a:ea typeface="+mn-ea"/>
              <a:cs typeface="Garamond"/>
            </a:endParaRPr>
          </a:p>
        </p:txBody>
      </p:sp>
      <p:pic>
        <p:nvPicPr>
          <p:cNvPr id="3074" name="Picture 2"/>
          <p:cNvPicPr>
            <a:picLocks noChangeAspect="1" noChangeArrowheads="1"/>
          </p:cNvPicPr>
          <p:nvPr/>
        </p:nvPicPr>
        <p:blipFill>
          <a:blip r:embed="rId3" cstate="print"/>
          <a:srcRect/>
          <a:stretch>
            <a:fillRect/>
          </a:stretch>
        </p:blipFill>
        <p:spPr bwMode="auto">
          <a:xfrm>
            <a:off x="385176" y="81247"/>
            <a:ext cx="3846286" cy="277203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85176" y="2853277"/>
            <a:ext cx="3846286" cy="2772030"/>
          </a:xfrm>
          <a:prstGeom prst="rect">
            <a:avLst/>
          </a:prstGeom>
          <a:noFill/>
          <a:ln w="9525">
            <a:noFill/>
            <a:miter lim="800000"/>
            <a:headEnd/>
            <a:tailEnd/>
          </a:ln>
        </p:spPr>
      </p:pic>
    </p:spTree>
    <p:extLst>
      <p:ext uri="{BB962C8B-B14F-4D97-AF65-F5344CB8AC3E}">
        <p14:creationId xmlns:p14="http://schemas.microsoft.com/office/powerpoint/2010/main" val="2853970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080320"/>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23" name="Picture 22" descr="woodgrain pattern orange.jpg"/>
          <p:cNvPicPr>
            <a:picLocks noChangeAspect="1"/>
          </p:cNvPicPr>
          <p:nvPr/>
        </p:nvPicPr>
        <p:blipFill>
          <a:blip r:embed="rId2" cstate="print">
            <a:alphaModFix amt="32000"/>
          </a:blip>
          <a:srcRect b="25921"/>
          <a:stretch>
            <a:fillRect/>
          </a:stretch>
        </p:blipFill>
        <p:spPr>
          <a:xfrm>
            <a:off x="0" y="-1"/>
            <a:ext cx="9144000" cy="5080321"/>
          </a:xfrm>
          <a:prstGeom prst="rect">
            <a:avLst/>
          </a:prstGeom>
        </p:spPr>
      </p:pic>
      <p:sp>
        <p:nvSpPr>
          <p:cNvPr id="14" name="Rectangle 13"/>
          <p:cNvSpPr/>
          <p:nvPr/>
        </p:nvSpPr>
        <p:spPr>
          <a:xfrm>
            <a:off x="0" y="5080320"/>
            <a:ext cx="9144000" cy="177768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TextBox 5"/>
          <p:cNvSpPr txBox="1"/>
          <p:nvPr/>
        </p:nvSpPr>
        <p:spPr>
          <a:xfrm>
            <a:off x="-7684" y="1463160"/>
            <a:ext cx="9144000" cy="553998"/>
          </a:xfrm>
          <a:prstGeom prst="rect">
            <a:avLst/>
          </a:prstGeom>
          <a:noFill/>
          <a:effectLst>
            <a:outerShdw blurRad="50800" dist="38100" dir="2700000" algn="tl" rotWithShape="0">
              <a:schemeClr val="accent6">
                <a:lumMod val="50000"/>
              </a:schemeClr>
            </a:outerShdw>
          </a:effectLst>
        </p:spPr>
        <p:txBody>
          <a:bodyPr wrap="square" rtlCol="0">
            <a:spAutoFit/>
          </a:bodyPr>
          <a:lstStyle/>
          <a:p>
            <a:pPr algn="ctr" fontAlgn="auto">
              <a:spcBef>
                <a:spcPts val="0"/>
              </a:spcBef>
              <a:spcAft>
                <a:spcPts val="0"/>
              </a:spcAft>
            </a:pPr>
            <a:endParaRPr lang="en-US" sz="3000" i="1" dirty="0">
              <a:solidFill>
                <a:srgbClr val="FFFFFF"/>
              </a:solidFill>
              <a:latin typeface="Arial"/>
              <a:ea typeface="+mn-ea"/>
              <a:cs typeface="Arial"/>
            </a:endParaRPr>
          </a:p>
        </p:txBody>
      </p:sp>
      <p:sp>
        <p:nvSpPr>
          <p:cNvPr id="9" name="TextBox 8"/>
          <p:cNvSpPr txBox="1"/>
          <p:nvPr/>
        </p:nvSpPr>
        <p:spPr>
          <a:xfrm>
            <a:off x="0" y="219670"/>
            <a:ext cx="9144000" cy="923330"/>
          </a:xfrm>
          <a:prstGeom prst="rect">
            <a:avLst/>
          </a:prstGeom>
          <a:noFill/>
          <a:effectLst>
            <a:outerShdw blurRad="50800" dist="38100" dir="2700000" algn="tl" rotWithShape="0">
              <a:srgbClr val="000000">
                <a:alpha val="23000"/>
              </a:srgbClr>
            </a:outerShdw>
          </a:effectLst>
        </p:spPr>
        <p:txBody>
          <a:bodyPr wrap="square" rtlCol="0">
            <a:spAutoFit/>
          </a:bodyPr>
          <a:lstStyle/>
          <a:p>
            <a:pPr algn="ctr" fontAlgn="auto">
              <a:spcBef>
                <a:spcPts val="0"/>
              </a:spcBef>
              <a:spcAft>
                <a:spcPts val="0"/>
              </a:spcAft>
            </a:pPr>
            <a:r>
              <a:rPr lang="en-US" sz="5400" dirty="0" smtClean="0">
                <a:solidFill>
                  <a:prstClr val="white"/>
                </a:solidFill>
                <a:latin typeface="Garamond"/>
                <a:ea typeface="+mn-ea"/>
                <a:cs typeface="Garamond"/>
              </a:rPr>
              <a:t>What’s in the Works</a:t>
            </a:r>
            <a:endParaRPr lang="en-US" sz="5400" i="1" dirty="0">
              <a:solidFill>
                <a:prstClr val="white"/>
              </a:solidFill>
              <a:latin typeface="Garamond"/>
              <a:ea typeface="+mn-ea"/>
              <a:cs typeface="Garamond"/>
            </a:endParaRPr>
          </a:p>
        </p:txBody>
      </p:sp>
      <p:cxnSp>
        <p:nvCxnSpPr>
          <p:cNvPr id="19" name="Straight Connector 18"/>
          <p:cNvCxnSpPr/>
          <p:nvPr/>
        </p:nvCxnSpPr>
        <p:spPr>
          <a:xfrm>
            <a:off x="-215991" y="5078732"/>
            <a:ext cx="1001336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0033" y="1143000"/>
            <a:ext cx="7763933" cy="158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SON_wht_vert+below_sml.png"/>
          <p:cNvPicPr>
            <a:picLocks noChangeAspect="1"/>
          </p:cNvPicPr>
          <p:nvPr/>
        </p:nvPicPr>
        <p:blipFill>
          <a:blip r:embed="rId3" cstate="print"/>
          <a:stretch>
            <a:fillRect/>
          </a:stretch>
        </p:blipFill>
        <p:spPr>
          <a:xfrm>
            <a:off x="3773143" y="5323719"/>
            <a:ext cx="1597715" cy="1142211"/>
          </a:xfrm>
          <a:prstGeom prst="rect">
            <a:avLst/>
          </a:prstGeom>
        </p:spPr>
      </p:pic>
      <p:sp>
        <p:nvSpPr>
          <p:cNvPr id="12" name="TextBox 16"/>
          <p:cNvSpPr txBox="1">
            <a:spLocks noChangeArrowheads="1"/>
          </p:cNvSpPr>
          <p:nvPr/>
        </p:nvSpPr>
        <p:spPr bwMode="auto">
          <a:xfrm>
            <a:off x="2288210" y="1371888"/>
            <a:ext cx="75091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lnSpc>
                <a:spcPct val="150000"/>
              </a:lnSpc>
              <a:spcBef>
                <a:spcPts val="0"/>
              </a:spcBef>
              <a:spcAft>
                <a:spcPts val="0"/>
              </a:spcAft>
              <a:buFont typeface="Wingdings" pitchFamily="2" charset="2"/>
              <a:buChar char="v"/>
            </a:pPr>
            <a:r>
              <a:rPr lang="en-US" sz="2800" dirty="0" smtClean="0">
                <a:solidFill>
                  <a:prstClr val="white"/>
                </a:solidFill>
                <a:ea typeface="+mn-ea"/>
              </a:rPr>
              <a:t>Updated email exchange</a:t>
            </a:r>
          </a:p>
          <a:p>
            <a:pPr eaLnBrk="1" fontAlgn="auto" hangingPunct="1">
              <a:lnSpc>
                <a:spcPct val="150000"/>
              </a:lnSpc>
              <a:spcBef>
                <a:spcPts val="0"/>
              </a:spcBef>
              <a:spcAft>
                <a:spcPts val="0"/>
              </a:spcAft>
              <a:buFont typeface="Wingdings" pitchFamily="2" charset="2"/>
              <a:buChar char="v"/>
            </a:pPr>
            <a:r>
              <a:rPr lang="en-US" sz="2800" dirty="0" smtClean="0">
                <a:solidFill>
                  <a:prstClr val="white"/>
                </a:solidFill>
                <a:ea typeface="+mn-ea"/>
              </a:rPr>
              <a:t>Yahoo Discussion Group</a:t>
            </a:r>
            <a:endParaRPr lang="en-US" sz="2800" dirty="0">
              <a:solidFill>
                <a:prstClr val="white"/>
              </a:solidFill>
              <a:ea typeface="+mn-ea"/>
            </a:endParaRPr>
          </a:p>
          <a:p>
            <a:pPr eaLnBrk="1" fontAlgn="auto" hangingPunct="1">
              <a:spcBef>
                <a:spcPts val="0"/>
              </a:spcBef>
              <a:spcAft>
                <a:spcPts val="0"/>
              </a:spcAft>
              <a:buFont typeface="Wingdings" pitchFamily="2" charset="2"/>
              <a:buChar char="v"/>
            </a:pPr>
            <a:endParaRPr lang="en-US" sz="3200" dirty="0" smtClean="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311" y="2696585"/>
            <a:ext cx="6712344" cy="22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encrypted-tbn3.gstatic.com/images?q=tbn:ANd9GcTof5W_yDPHITj1ccLxk2ZrMX-anmg9AW-ylxf31BLUPhX53-n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116" y="1457554"/>
            <a:ext cx="1539976" cy="120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340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080320"/>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23" name="Picture 22" descr="woodgrain pattern orange.jpg"/>
          <p:cNvPicPr>
            <a:picLocks noChangeAspect="1"/>
          </p:cNvPicPr>
          <p:nvPr/>
        </p:nvPicPr>
        <p:blipFill>
          <a:blip r:embed="rId2" cstate="print">
            <a:alphaModFix amt="32000"/>
          </a:blip>
          <a:srcRect b="25921"/>
          <a:stretch>
            <a:fillRect/>
          </a:stretch>
        </p:blipFill>
        <p:spPr>
          <a:xfrm>
            <a:off x="0" y="-1"/>
            <a:ext cx="9144000" cy="5080321"/>
          </a:xfrm>
          <a:prstGeom prst="rect">
            <a:avLst/>
          </a:prstGeom>
        </p:spPr>
      </p:pic>
      <p:sp>
        <p:nvSpPr>
          <p:cNvPr id="14" name="Rectangle 13"/>
          <p:cNvSpPr/>
          <p:nvPr/>
        </p:nvSpPr>
        <p:spPr>
          <a:xfrm>
            <a:off x="0" y="5080320"/>
            <a:ext cx="9144000" cy="177768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TextBox 5"/>
          <p:cNvSpPr txBox="1"/>
          <p:nvPr/>
        </p:nvSpPr>
        <p:spPr>
          <a:xfrm>
            <a:off x="-7684" y="1463160"/>
            <a:ext cx="9144000" cy="553998"/>
          </a:xfrm>
          <a:prstGeom prst="rect">
            <a:avLst/>
          </a:prstGeom>
          <a:noFill/>
          <a:effectLst>
            <a:outerShdw blurRad="50800" dist="38100" dir="2700000" algn="tl" rotWithShape="0">
              <a:schemeClr val="accent6">
                <a:lumMod val="50000"/>
              </a:schemeClr>
            </a:outerShdw>
          </a:effectLst>
        </p:spPr>
        <p:txBody>
          <a:bodyPr wrap="square" rtlCol="0">
            <a:spAutoFit/>
          </a:bodyPr>
          <a:lstStyle/>
          <a:p>
            <a:pPr algn="ctr" fontAlgn="auto">
              <a:spcBef>
                <a:spcPts val="0"/>
              </a:spcBef>
              <a:spcAft>
                <a:spcPts val="0"/>
              </a:spcAft>
            </a:pPr>
            <a:endParaRPr lang="en-US" sz="3000" i="1" dirty="0">
              <a:solidFill>
                <a:srgbClr val="FFFFFF"/>
              </a:solidFill>
              <a:latin typeface="Arial"/>
              <a:ea typeface="+mn-ea"/>
              <a:cs typeface="Arial"/>
            </a:endParaRPr>
          </a:p>
        </p:txBody>
      </p:sp>
      <p:sp>
        <p:nvSpPr>
          <p:cNvPr id="9" name="TextBox 8"/>
          <p:cNvSpPr txBox="1"/>
          <p:nvPr/>
        </p:nvSpPr>
        <p:spPr>
          <a:xfrm>
            <a:off x="0" y="219670"/>
            <a:ext cx="9144000" cy="923330"/>
          </a:xfrm>
          <a:prstGeom prst="rect">
            <a:avLst/>
          </a:prstGeom>
          <a:noFill/>
          <a:effectLst>
            <a:outerShdw blurRad="50800" dist="38100" dir="2700000" algn="tl" rotWithShape="0">
              <a:srgbClr val="000000">
                <a:alpha val="23000"/>
              </a:srgbClr>
            </a:outerShdw>
          </a:effectLst>
        </p:spPr>
        <p:txBody>
          <a:bodyPr wrap="square" rtlCol="0">
            <a:spAutoFit/>
          </a:bodyPr>
          <a:lstStyle/>
          <a:p>
            <a:pPr algn="ctr" fontAlgn="auto">
              <a:spcBef>
                <a:spcPts val="0"/>
              </a:spcBef>
              <a:spcAft>
                <a:spcPts val="0"/>
              </a:spcAft>
            </a:pPr>
            <a:r>
              <a:rPr lang="en-US" sz="5400" dirty="0" smtClean="0">
                <a:solidFill>
                  <a:prstClr val="white"/>
                </a:solidFill>
                <a:latin typeface="Garamond"/>
                <a:ea typeface="+mn-ea"/>
                <a:cs typeface="Garamond"/>
              </a:rPr>
              <a:t>What Wasn’t Working</a:t>
            </a:r>
            <a:endParaRPr lang="en-US" sz="5400" i="1" dirty="0">
              <a:solidFill>
                <a:prstClr val="white"/>
              </a:solidFill>
              <a:latin typeface="Garamond"/>
              <a:ea typeface="+mn-ea"/>
              <a:cs typeface="Garamond"/>
            </a:endParaRPr>
          </a:p>
        </p:txBody>
      </p:sp>
      <p:cxnSp>
        <p:nvCxnSpPr>
          <p:cNvPr id="19" name="Straight Connector 18"/>
          <p:cNvCxnSpPr/>
          <p:nvPr/>
        </p:nvCxnSpPr>
        <p:spPr>
          <a:xfrm>
            <a:off x="-215991" y="5078732"/>
            <a:ext cx="1001336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0033" y="1143000"/>
            <a:ext cx="7763933" cy="158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SON_wht_vert+below_sml.png"/>
          <p:cNvPicPr>
            <a:picLocks noChangeAspect="1"/>
          </p:cNvPicPr>
          <p:nvPr/>
        </p:nvPicPr>
        <p:blipFill>
          <a:blip r:embed="rId3" cstate="print"/>
          <a:stretch>
            <a:fillRect/>
          </a:stretch>
        </p:blipFill>
        <p:spPr>
          <a:xfrm>
            <a:off x="3773143" y="5323719"/>
            <a:ext cx="1597715" cy="1142211"/>
          </a:xfrm>
          <a:prstGeom prst="rect">
            <a:avLst/>
          </a:prstGeom>
        </p:spPr>
      </p:pic>
      <p:sp>
        <p:nvSpPr>
          <p:cNvPr id="12" name="TextBox 16"/>
          <p:cNvSpPr txBox="1">
            <a:spLocks noChangeArrowheads="1"/>
          </p:cNvSpPr>
          <p:nvPr/>
        </p:nvSpPr>
        <p:spPr bwMode="auto">
          <a:xfrm>
            <a:off x="690033" y="1175308"/>
            <a:ext cx="7509164"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lnSpc>
                <a:spcPct val="150000"/>
              </a:lnSpc>
              <a:spcBef>
                <a:spcPts val="0"/>
              </a:spcBef>
              <a:spcAft>
                <a:spcPts val="0"/>
              </a:spcAft>
              <a:buFont typeface="Wingdings" pitchFamily="2" charset="2"/>
              <a:buChar char="v"/>
            </a:pPr>
            <a:r>
              <a:rPr lang="en-US" sz="2800" dirty="0" smtClean="0">
                <a:solidFill>
                  <a:prstClr val="white"/>
                </a:solidFill>
                <a:ea typeface="+mn-ea"/>
              </a:rPr>
              <a:t>Program-Centric Vs. Volunteer-Centric</a:t>
            </a:r>
          </a:p>
          <a:p>
            <a:pPr algn="ctr" eaLnBrk="1" fontAlgn="auto" hangingPunct="1">
              <a:spcBef>
                <a:spcPts val="0"/>
              </a:spcBef>
              <a:spcAft>
                <a:spcPts val="0"/>
              </a:spcAft>
              <a:buFont typeface="Wingdings" pitchFamily="2" charset="2"/>
              <a:buChar char="v"/>
            </a:pPr>
            <a:endParaRPr lang="en-US" sz="2800" dirty="0" smtClean="0">
              <a:solidFill>
                <a:prstClr val="white"/>
              </a:solidFill>
              <a:ea typeface="+mn-ea"/>
            </a:endParaRPr>
          </a:p>
          <a:p>
            <a:pPr algn="ctr" eaLnBrk="1" fontAlgn="auto" hangingPunct="1">
              <a:spcBef>
                <a:spcPts val="0"/>
              </a:spcBef>
              <a:spcAft>
                <a:spcPts val="0"/>
              </a:spcAft>
              <a:buFont typeface="Wingdings" pitchFamily="2" charset="2"/>
              <a:buChar char="v"/>
            </a:pPr>
            <a:r>
              <a:rPr lang="en-US" sz="2800" dirty="0" smtClean="0">
                <a:solidFill>
                  <a:prstClr val="white"/>
                </a:solidFill>
                <a:ea typeface="+mn-ea"/>
              </a:rPr>
              <a:t>Post Card Mail Outs</a:t>
            </a:r>
          </a:p>
          <a:p>
            <a:pPr algn="ctr" eaLnBrk="1" fontAlgn="auto" hangingPunct="1">
              <a:spcBef>
                <a:spcPts val="0"/>
              </a:spcBef>
              <a:spcAft>
                <a:spcPts val="0"/>
              </a:spcAft>
              <a:buFont typeface="Wingdings" pitchFamily="2" charset="2"/>
              <a:buChar char="v"/>
            </a:pPr>
            <a:endParaRPr lang="en-US" sz="2800" dirty="0" smtClean="0">
              <a:solidFill>
                <a:prstClr val="white"/>
              </a:solidFill>
              <a:ea typeface="+mn-ea"/>
            </a:endParaRPr>
          </a:p>
          <a:p>
            <a:pPr algn="ctr" eaLnBrk="1" fontAlgn="auto" hangingPunct="1">
              <a:spcBef>
                <a:spcPts val="0"/>
              </a:spcBef>
              <a:spcAft>
                <a:spcPts val="0"/>
              </a:spcAft>
              <a:buFont typeface="Wingdings" pitchFamily="2" charset="2"/>
              <a:buChar char="v"/>
            </a:pPr>
            <a:r>
              <a:rPr lang="en-US" sz="2800" dirty="0" smtClean="0">
                <a:solidFill>
                  <a:prstClr val="white"/>
                </a:solidFill>
                <a:ea typeface="+mn-ea"/>
              </a:rPr>
              <a:t>Word of Mouth (By itself)</a:t>
            </a:r>
          </a:p>
          <a:p>
            <a:pPr algn="ctr" eaLnBrk="1" fontAlgn="auto" hangingPunct="1">
              <a:spcBef>
                <a:spcPts val="0"/>
              </a:spcBef>
              <a:spcAft>
                <a:spcPts val="0"/>
              </a:spcAft>
              <a:buFont typeface="Wingdings" pitchFamily="2" charset="2"/>
              <a:buChar char="v"/>
            </a:pPr>
            <a:endParaRPr lang="en-US" sz="2800" dirty="0" smtClean="0">
              <a:solidFill>
                <a:prstClr val="white"/>
              </a:solidFill>
              <a:ea typeface="+mn-ea"/>
            </a:endParaRPr>
          </a:p>
          <a:p>
            <a:pPr algn="ctr" eaLnBrk="1" fontAlgn="auto" hangingPunct="1">
              <a:spcBef>
                <a:spcPts val="0"/>
              </a:spcBef>
              <a:spcAft>
                <a:spcPts val="0"/>
              </a:spcAft>
              <a:buFont typeface="Wingdings" pitchFamily="2" charset="2"/>
              <a:buChar char="v"/>
            </a:pPr>
            <a:r>
              <a:rPr lang="en-US" sz="2800" dirty="0" smtClean="0">
                <a:solidFill>
                  <a:prstClr val="white"/>
                </a:solidFill>
                <a:ea typeface="+mn-ea"/>
              </a:rPr>
              <a:t>Student Groups</a:t>
            </a:r>
            <a:endParaRPr lang="en-US" sz="2800" dirty="0">
              <a:solidFill>
                <a:prstClr val="white"/>
              </a:solidFill>
              <a:ea typeface="+mn-ea"/>
            </a:endParaRPr>
          </a:p>
          <a:p>
            <a:pPr eaLnBrk="1" fontAlgn="auto" hangingPunct="1">
              <a:spcBef>
                <a:spcPts val="0"/>
              </a:spcBef>
              <a:spcAft>
                <a:spcPts val="0"/>
              </a:spcAft>
              <a:buFont typeface="Wingdings" pitchFamily="2" charset="2"/>
              <a:buChar char="v"/>
            </a:pPr>
            <a:endParaRPr lang="en-US" sz="3200" dirty="0" smtClean="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p:txBody>
      </p:sp>
    </p:spTree>
    <p:extLst>
      <p:ext uri="{BB962C8B-B14F-4D97-AF65-F5344CB8AC3E}">
        <p14:creationId xmlns:p14="http://schemas.microsoft.com/office/powerpoint/2010/main" val="1839184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080320"/>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23" name="Picture 22" descr="woodgrain pattern orange.jpg"/>
          <p:cNvPicPr>
            <a:picLocks noChangeAspect="1"/>
          </p:cNvPicPr>
          <p:nvPr/>
        </p:nvPicPr>
        <p:blipFill>
          <a:blip r:embed="rId2" cstate="print">
            <a:alphaModFix amt="32000"/>
          </a:blip>
          <a:srcRect b="25921"/>
          <a:stretch>
            <a:fillRect/>
          </a:stretch>
        </p:blipFill>
        <p:spPr>
          <a:xfrm>
            <a:off x="0" y="-1"/>
            <a:ext cx="9144000" cy="5080321"/>
          </a:xfrm>
          <a:prstGeom prst="rect">
            <a:avLst/>
          </a:prstGeom>
        </p:spPr>
      </p:pic>
      <p:sp>
        <p:nvSpPr>
          <p:cNvPr id="14" name="Rectangle 13"/>
          <p:cNvSpPr/>
          <p:nvPr/>
        </p:nvSpPr>
        <p:spPr>
          <a:xfrm>
            <a:off x="0" y="5080320"/>
            <a:ext cx="9144000" cy="177768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TextBox 5"/>
          <p:cNvSpPr txBox="1"/>
          <p:nvPr/>
        </p:nvSpPr>
        <p:spPr>
          <a:xfrm>
            <a:off x="-7684" y="1463160"/>
            <a:ext cx="9144000" cy="553998"/>
          </a:xfrm>
          <a:prstGeom prst="rect">
            <a:avLst/>
          </a:prstGeom>
          <a:noFill/>
          <a:effectLst>
            <a:outerShdw blurRad="50800" dist="38100" dir="2700000" algn="tl" rotWithShape="0">
              <a:schemeClr val="accent6">
                <a:lumMod val="50000"/>
              </a:schemeClr>
            </a:outerShdw>
          </a:effectLst>
        </p:spPr>
        <p:txBody>
          <a:bodyPr wrap="square" rtlCol="0">
            <a:spAutoFit/>
          </a:bodyPr>
          <a:lstStyle/>
          <a:p>
            <a:pPr algn="ctr" fontAlgn="auto">
              <a:spcBef>
                <a:spcPts val="0"/>
              </a:spcBef>
              <a:spcAft>
                <a:spcPts val="0"/>
              </a:spcAft>
            </a:pPr>
            <a:endParaRPr lang="en-US" sz="3000" i="1" dirty="0">
              <a:solidFill>
                <a:srgbClr val="FFFFFF"/>
              </a:solidFill>
              <a:latin typeface="Arial"/>
              <a:ea typeface="+mn-ea"/>
              <a:cs typeface="Arial"/>
            </a:endParaRPr>
          </a:p>
        </p:txBody>
      </p:sp>
      <p:sp>
        <p:nvSpPr>
          <p:cNvPr id="9" name="TextBox 8"/>
          <p:cNvSpPr txBox="1"/>
          <p:nvPr/>
        </p:nvSpPr>
        <p:spPr>
          <a:xfrm>
            <a:off x="0" y="219670"/>
            <a:ext cx="9144000" cy="923330"/>
          </a:xfrm>
          <a:prstGeom prst="rect">
            <a:avLst/>
          </a:prstGeom>
          <a:noFill/>
          <a:effectLst>
            <a:outerShdw blurRad="50800" dist="38100" dir="2700000" algn="tl" rotWithShape="0">
              <a:srgbClr val="000000">
                <a:alpha val="23000"/>
              </a:srgbClr>
            </a:outerShdw>
          </a:effectLst>
        </p:spPr>
        <p:txBody>
          <a:bodyPr wrap="square" rtlCol="0">
            <a:spAutoFit/>
          </a:bodyPr>
          <a:lstStyle/>
          <a:p>
            <a:pPr algn="ctr" fontAlgn="auto">
              <a:spcBef>
                <a:spcPts val="0"/>
              </a:spcBef>
              <a:spcAft>
                <a:spcPts val="0"/>
              </a:spcAft>
            </a:pPr>
            <a:r>
              <a:rPr lang="en-US" sz="5400" dirty="0" smtClean="0">
                <a:solidFill>
                  <a:prstClr val="white"/>
                </a:solidFill>
                <a:latin typeface="Garamond"/>
                <a:ea typeface="+mn-ea"/>
                <a:cs typeface="Garamond"/>
              </a:rPr>
              <a:t>What’s Changed</a:t>
            </a:r>
            <a:endParaRPr lang="en-US" sz="5400" i="1" dirty="0">
              <a:solidFill>
                <a:prstClr val="white"/>
              </a:solidFill>
              <a:latin typeface="Garamond"/>
              <a:ea typeface="+mn-ea"/>
              <a:cs typeface="Garamond"/>
            </a:endParaRPr>
          </a:p>
        </p:txBody>
      </p:sp>
      <p:cxnSp>
        <p:nvCxnSpPr>
          <p:cNvPr id="19" name="Straight Connector 18"/>
          <p:cNvCxnSpPr/>
          <p:nvPr/>
        </p:nvCxnSpPr>
        <p:spPr>
          <a:xfrm>
            <a:off x="-215991" y="5078732"/>
            <a:ext cx="1001336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0033" y="1143000"/>
            <a:ext cx="7763933" cy="158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SON_wht_vert+below_sml.png"/>
          <p:cNvPicPr>
            <a:picLocks noChangeAspect="1"/>
          </p:cNvPicPr>
          <p:nvPr/>
        </p:nvPicPr>
        <p:blipFill>
          <a:blip r:embed="rId3" cstate="print"/>
          <a:stretch>
            <a:fillRect/>
          </a:stretch>
        </p:blipFill>
        <p:spPr>
          <a:xfrm>
            <a:off x="3773143" y="5323719"/>
            <a:ext cx="1597715" cy="1142211"/>
          </a:xfrm>
          <a:prstGeom prst="rect">
            <a:avLst/>
          </a:prstGeom>
        </p:spPr>
      </p:pic>
      <p:sp>
        <p:nvSpPr>
          <p:cNvPr id="12" name="TextBox 16"/>
          <p:cNvSpPr txBox="1">
            <a:spLocks noChangeArrowheads="1"/>
          </p:cNvSpPr>
          <p:nvPr/>
        </p:nvSpPr>
        <p:spPr bwMode="auto">
          <a:xfrm>
            <a:off x="304800" y="1175308"/>
            <a:ext cx="861059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lnSpc>
                <a:spcPct val="200000"/>
              </a:lnSpc>
              <a:spcBef>
                <a:spcPts val="0"/>
              </a:spcBef>
              <a:spcAft>
                <a:spcPts val="0"/>
              </a:spcAft>
              <a:buFont typeface="Wingdings" pitchFamily="2" charset="2"/>
              <a:buChar char="v"/>
            </a:pPr>
            <a:r>
              <a:rPr lang="en-US" sz="2800" dirty="0" smtClean="0">
                <a:solidFill>
                  <a:prstClr val="white"/>
                </a:solidFill>
                <a:ea typeface="+mn-ea"/>
              </a:rPr>
              <a:t>Increase in Career Professionals</a:t>
            </a:r>
          </a:p>
          <a:p>
            <a:pPr algn="ctr" eaLnBrk="1" fontAlgn="auto" hangingPunct="1">
              <a:lnSpc>
                <a:spcPct val="200000"/>
              </a:lnSpc>
              <a:spcBef>
                <a:spcPts val="0"/>
              </a:spcBef>
              <a:spcAft>
                <a:spcPts val="0"/>
              </a:spcAft>
              <a:buFont typeface="Wingdings" pitchFamily="2" charset="2"/>
              <a:buChar char="v"/>
            </a:pPr>
            <a:r>
              <a:rPr lang="en-US" sz="2800" dirty="0" smtClean="0">
                <a:solidFill>
                  <a:prstClr val="white"/>
                </a:solidFill>
                <a:ea typeface="+mn-ea"/>
              </a:rPr>
              <a:t>Communication (Less snail mail and more email)</a:t>
            </a:r>
          </a:p>
          <a:p>
            <a:pPr algn="ctr" eaLnBrk="1" fontAlgn="auto" hangingPunct="1">
              <a:lnSpc>
                <a:spcPct val="200000"/>
              </a:lnSpc>
              <a:spcBef>
                <a:spcPts val="0"/>
              </a:spcBef>
              <a:spcAft>
                <a:spcPts val="0"/>
              </a:spcAft>
              <a:buFont typeface="Wingdings" pitchFamily="2" charset="2"/>
              <a:buChar char="v"/>
            </a:pPr>
            <a:r>
              <a:rPr lang="en-US" sz="2800" dirty="0" smtClean="0">
                <a:solidFill>
                  <a:prstClr val="white"/>
                </a:solidFill>
                <a:ea typeface="+mn-ea"/>
              </a:rPr>
              <a:t>Greater Interest in Networking</a:t>
            </a:r>
          </a:p>
          <a:p>
            <a:pPr algn="ctr" eaLnBrk="1" fontAlgn="auto" hangingPunct="1">
              <a:lnSpc>
                <a:spcPct val="200000"/>
              </a:lnSpc>
              <a:spcBef>
                <a:spcPts val="0"/>
              </a:spcBef>
              <a:spcAft>
                <a:spcPts val="0"/>
              </a:spcAft>
              <a:buFont typeface="Wingdings" pitchFamily="2" charset="2"/>
              <a:buChar char="v"/>
            </a:pPr>
            <a:r>
              <a:rPr lang="en-US" sz="2800" dirty="0" smtClean="0">
                <a:solidFill>
                  <a:prstClr val="white"/>
                </a:solidFill>
                <a:ea typeface="+mn-ea"/>
              </a:rPr>
              <a:t>Teams</a:t>
            </a:r>
            <a:endParaRPr lang="en-US" sz="2800" dirty="0">
              <a:solidFill>
                <a:prstClr val="white"/>
              </a:solidFill>
              <a:ea typeface="+mn-ea"/>
            </a:endParaRPr>
          </a:p>
          <a:p>
            <a:pPr eaLnBrk="1" fontAlgn="auto" hangingPunct="1">
              <a:spcBef>
                <a:spcPts val="0"/>
              </a:spcBef>
              <a:spcAft>
                <a:spcPts val="0"/>
              </a:spcAft>
              <a:buFont typeface="Wingdings" pitchFamily="2" charset="2"/>
              <a:buChar char="v"/>
            </a:pPr>
            <a:endParaRPr lang="en-US" sz="3200" dirty="0" smtClean="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a:p>
            <a:pPr eaLnBrk="1" fontAlgn="auto" hangingPunct="1">
              <a:spcBef>
                <a:spcPts val="0"/>
              </a:spcBef>
              <a:spcAft>
                <a:spcPts val="0"/>
              </a:spcAft>
              <a:buFont typeface="Wingdings" pitchFamily="2" charset="2"/>
              <a:buChar char="v"/>
            </a:pPr>
            <a:endParaRPr lang="en-US" sz="5400" dirty="0">
              <a:solidFill>
                <a:prstClr val="white"/>
              </a:solidFill>
              <a:ea typeface="+mn-ea"/>
            </a:endParaRPr>
          </a:p>
        </p:txBody>
      </p:sp>
    </p:spTree>
    <p:extLst>
      <p:ext uri="{BB962C8B-B14F-4D97-AF65-F5344CB8AC3E}">
        <p14:creationId xmlns:p14="http://schemas.microsoft.com/office/powerpoint/2010/main" val="1920372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Oregon Long-Term Care Ombudsman Program</a:t>
            </a:r>
            <a:endParaRPr lang="en-US" dirty="0"/>
          </a:p>
        </p:txBody>
      </p:sp>
      <p:sp>
        <p:nvSpPr>
          <p:cNvPr id="3" name="Content Placeholder 2"/>
          <p:cNvSpPr>
            <a:spLocks noGrp="1"/>
          </p:cNvSpPr>
          <p:nvPr>
            <p:ph idx="1"/>
          </p:nvPr>
        </p:nvSpPr>
        <p:spPr/>
        <p:txBody>
          <a:bodyPr/>
          <a:lstStyle/>
          <a:p>
            <a:r>
              <a:rPr lang="en-US" dirty="0" smtClean="0"/>
              <a:t>Gretchen Jordan, CVA</a:t>
            </a:r>
          </a:p>
          <a:p>
            <a:pPr lvl="1"/>
            <a:r>
              <a:rPr lang="en-US" dirty="0" smtClean="0"/>
              <a:t>Coordinator of Volunteers</a:t>
            </a:r>
          </a:p>
          <a:p>
            <a:pPr lvl="2"/>
            <a:r>
              <a:rPr lang="en-US" dirty="0" smtClean="0"/>
              <a:t>Responsible for outreach &amp; recruiting volunteers statewide.</a:t>
            </a:r>
          </a:p>
          <a:p>
            <a:pPr lvl="2"/>
            <a:r>
              <a:rPr lang="en-US" dirty="0" smtClean="0"/>
              <a:t>Manages website and social media</a:t>
            </a:r>
          </a:p>
          <a:p>
            <a:pPr lvl="2"/>
            <a:r>
              <a:rPr lang="en-US" dirty="0" smtClean="0"/>
              <a:t>Support to staff on tech issues</a:t>
            </a:r>
          </a:p>
          <a:p>
            <a:pPr lvl="2"/>
            <a:r>
              <a:rPr lang="en-US" dirty="0" smtClean="0"/>
              <a:t>Press releases, news articles &amp; general info about the agency</a:t>
            </a:r>
            <a:endParaRPr lang="en-US" dirty="0"/>
          </a:p>
        </p:txBody>
      </p:sp>
    </p:spTree>
    <p:extLst>
      <p:ext uri="{BB962C8B-B14F-4D97-AF65-F5344CB8AC3E}">
        <p14:creationId xmlns:p14="http://schemas.microsoft.com/office/powerpoint/2010/main" val="28064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Using today’s tools when recruiting volunteers</a:t>
            </a:r>
            <a:endParaRPr lang="en-US" dirty="0"/>
          </a:p>
        </p:txBody>
      </p:sp>
      <p:sp>
        <p:nvSpPr>
          <p:cNvPr id="5" name="Content Placeholder 4"/>
          <p:cNvSpPr>
            <a:spLocks noGrp="1"/>
          </p:cNvSpPr>
          <p:nvPr>
            <p:ph idx="1"/>
          </p:nvPr>
        </p:nvSpPr>
        <p:spPr/>
        <p:txBody>
          <a:bodyPr/>
          <a:lstStyle/>
          <a:p>
            <a:r>
              <a:rPr lang="en-US" dirty="0" smtClean="0"/>
              <a:t>Volunteers are screened on how they’d like communication, information and updates</a:t>
            </a:r>
          </a:p>
          <a:p>
            <a:pPr lvl="1"/>
            <a:r>
              <a:rPr lang="en-US" dirty="0" smtClean="0"/>
              <a:t>On their initial application, phone or email</a:t>
            </a:r>
          </a:p>
          <a:p>
            <a:pPr lvl="1"/>
            <a:r>
              <a:rPr lang="en-US" dirty="0" smtClean="0"/>
              <a:t>A formal form confirming the email address they’d like to use</a:t>
            </a:r>
          </a:p>
          <a:p>
            <a:pPr lvl="2"/>
            <a:r>
              <a:rPr lang="en-US" dirty="0" smtClean="0"/>
              <a:t>It may change after applying (such as </a:t>
            </a:r>
            <a:r>
              <a:rPr lang="en-US" dirty="0" err="1" smtClean="0"/>
              <a:t>lindaltco@gmailcom</a:t>
            </a:r>
            <a:r>
              <a:rPr lang="en-US" dirty="0" smtClean="0"/>
              <a:t>), as we suggest they get an individual email </a:t>
            </a:r>
            <a:r>
              <a:rPr lang="en-US" dirty="0" err="1" smtClean="0"/>
              <a:t>addres</a:t>
            </a:r>
            <a:r>
              <a:rPr lang="en-US" dirty="0" smtClean="0"/>
              <a:t> for ombudsman duties</a:t>
            </a:r>
            <a:endParaRPr lang="en-US" dirty="0"/>
          </a:p>
        </p:txBody>
      </p:sp>
    </p:spTree>
    <p:extLst>
      <p:ext uri="{BB962C8B-B14F-4D97-AF65-F5344CB8AC3E}">
        <p14:creationId xmlns:p14="http://schemas.microsoft.com/office/powerpoint/2010/main" val="206478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534400" cy="758825"/>
          </a:xfrm>
        </p:spPr>
        <p:txBody>
          <a:bodyPr/>
          <a:lstStyle/>
          <a:p>
            <a:r>
              <a:rPr lang="en-US" sz="4000" b="1" dirty="0" smtClean="0">
                <a:latin typeface="Arial" pitchFamily="34" charset="0"/>
                <a:cs typeface="Arial" pitchFamily="34" charset="0"/>
              </a:rPr>
              <a:t>Poll Question #2</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Tech tools for volunteers</a:t>
            </a:r>
            <a:endParaRPr lang="en-US" dirty="0"/>
          </a:p>
        </p:txBody>
      </p:sp>
      <p:sp>
        <p:nvSpPr>
          <p:cNvPr id="5" name="Content Placeholder 4"/>
          <p:cNvSpPr>
            <a:spLocks noGrp="1"/>
          </p:cNvSpPr>
          <p:nvPr>
            <p:ph idx="1"/>
          </p:nvPr>
        </p:nvSpPr>
        <p:spPr/>
        <p:txBody>
          <a:bodyPr/>
          <a:lstStyle/>
          <a:p>
            <a:r>
              <a:rPr lang="en-US" dirty="0" smtClean="0"/>
              <a:t> Perfect forms</a:t>
            </a:r>
          </a:p>
          <a:p>
            <a:pPr lvl="1"/>
            <a:r>
              <a:rPr lang="en-US" dirty="0" smtClean="0"/>
              <a:t>Online reporting system</a:t>
            </a:r>
          </a:p>
          <a:p>
            <a:pPr lvl="1"/>
            <a:r>
              <a:rPr lang="en-US" dirty="0" smtClean="0"/>
              <a:t>Forms that self-populate based on volunteers assigned ID #</a:t>
            </a:r>
          </a:p>
          <a:p>
            <a:pPr lvl="1"/>
            <a:r>
              <a:rPr lang="en-US" dirty="0" smtClean="0"/>
              <a:t>Document library where they can view &amp; download forms, videos, slideshows, etc.</a:t>
            </a:r>
          </a:p>
          <a:p>
            <a:pPr lvl="1"/>
            <a:r>
              <a:rPr lang="en-US" dirty="0" smtClean="0"/>
              <a:t>Upgrading now to include use for </a:t>
            </a:r>
            <a:r>
              <a:rPr lang="en-US" dirty="0" err="1" smtClean="0"/>
              <a:t>ipad</a:t>
            </a:r>
            <a:r>
              <a:rPr lang="en-US" dirty="0" smtClean="0"/>
              <a:t>, kindle or tablet</a:t>
            </a:r>
            <a:endParaRPr lang="en-US" dirty="0"/>
          </a:p>
        </p:txBody>
      </p:sp>
    </p:spTree>
    <p:extLst>
      <p:ext uri="{BB962C8B-B14F-4D97-AF65-F5344CB8AC3E}">
        <p14:creationId xmlns:p14="http://schemas.microsoft.com/office/powerpoint/2010/main" val="288693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Resources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You-tube – good tutorials</a:t>
            </a:r>
          </a:p>
          <a:p>
            <a:pPr lvl="1"/>
            <a:r>
              <a:rPr lang="en-US" dirty="0" smtClean="0"/>
              <a:t>‘how to </a:t>
            </a:r>
            <a:r>
              <a:rPr lang="en-US" dirty="0" err="1" smtClean="0"/>
              <a:t>skype</a:t>
            </a:r>
            <a:r>
              <a:rPr lang="en-US" dirty="0" smtClean="0"/>
              <a:t>’</a:t>
            </a:r>
          </a:p>
          <a:p>
            <a:endParaRPr lang="en-US" dirty="0"/>
          </a:p>
          <a:p>
            <a:r>
              <a:rPr lang="en-US" dirty="0" err="1" smtClean="0"/>
              <a:t>Techsoup</a:t>
            </a:r>
            <a:r>
              <a:rPr lang="en-US" dirty="0" smtClean="0"/>
              <a:t>  </a:t>
            </a:r>
            <a:r>
              <a:rPr lang="en-US" dirty="0" err="1" smtClean="0"/>
              <a:t>www.techsoup.org</a:t>
            </a:r>
            <a:endParaRPr lang="en-US" dirty="0" smtClean="0"/>
          </a:p>
          <a:p>
            <a:pPr lvl="1"/>
            <a:r>
              <a:rPr lang="en-US" dirty="0" smtClean="0"/>
              <a:t>Glossary, software, discounts</a:t>
            </a:r>
          </a:p>
          <a:p>
            <a:pPr lvl="1"/>
            <a:endParaRPr lang="en-US" dirty="0"/>
          </a:p>
          <a:p>
            <a:pPr lvl="1"/>
            <a:r>
              <a:rPr lang="en-US" dirty="0" smtClean="0">
                <a:hlinkClick r:id="rId2"/>
              </a:rPr>
              <a:t>www.oregon.gov/ltco</a:t>
            </a:r>
            <a:endParaRPr lang="en-US" dirty="0" smtClean="0"/>
          </a:p>
          <a:p>
            <a:pPr lvl="1"/>
            <a:r>
              <a:rPr lang="en-US" dirty="0" err="1" smtClean="0"/>
              <a:t>Gretchen.jordan@ltco.state.or.us</a:t>
            </a: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1382423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28600" y="381000"/>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179512" y="1828801"/>
            <a:ext cx="8784976" cy="5386090"/>
          </a:xfrm>
          <a:prstGeom prst="rect">
            <a:avLst/>
          </a:prstGeom>
          <a:noFill/>
          <a:ln w="9525">
            <a:noFill/>
            <a:miter lim="800000"/>
            <a:headEnd/>
            <a:tailEnd/>
          </a:ln>
        </p:spPr>
        <p:txBody>
          <a:bodyPr wrap="square">
            <a:prstTxWarp prst="textNoShape">
              <a:avLst/>
            </a:prstTxWarp>
            <a:spAutoFit/>
          </a:bodyPr>
          <a:lstStyle/>
          <a:p>
            <a:pPr algn="ctr"/>
            <a:endParaRPr lang="en-US" sz="2000" dirty="0"/>
          </a:p>
          <a:p>
            <a:pPr algn="ctr"/>
            <a:r>
              <a:rPr lang="en-US" dirty="0"/>
              <a:t>The National Long-Term Care </a:t>
            </a:r>
          </a:p>
          <a:p>
            <a:pPr algn="ctr"/>
            <a:r>
              <a:rPr lang="en-US" dirty="0"/>
              <a:t>Ombudsman Resource Center (NORC</a:t>
            </a:r>
            <a:r>
              <a:rPr lang="en-US" dirty="0" smtClean="0"/>
              <a:t>)</a:t>
            </a:r>
            <a:endParaRPr lang="en-US" dirty="0"/>
          </a:p>
          <a:p>
            <a:pPr algn="ctr"/>
            <a:r>
              <a:rPr lang="en-US" sz="2000" dirty="0">
                <a:hlinkClick r:id="rId4"/>
              </a:rPr>
              <a:t>www.ltcombudsman.org</a:t>
            </a:r>
            <a:endParaRPr lang="en-US" sz="2000" dirty="0"/>
          </a:p>
          <a:p>
            <a:pPr algn="ctr"/>
            <a:endParaRPr lang="en-US" sz="2000" dirty="0"/>
          </a:p>
          <a:p>
            <a:pPr algn="ctr"/>
            <a:r>
              <a:rPr lang="en-US" dirty="0"/>
              <a:t>The National Consumer Voice for Quality Long-Term Care </a:t>
            </a:r>
          </a:p>
          <a:p>
            <a:pPr algn="ctr"/>
            <a:r>
              <a:rPr lang="en-US" dirty="0"/>
              <a:t>(formerly NCCNHR)</a:t>
            </a:r>
          </a:p>
          <a:p>
            <a:pPr algn="ctr"/>
            <a:r>
              <a:rPr lang="en-US" sz="2000" dirty="0">
                <a:hlinkClick r:id="rId5"/>
              </a:rPr>
              <a:t>http://www.theconsumervoice.org/</a:t>
            </a:r>
            <a:endParaRPr lang="en-US" sz="2000" dirty="0"/>
          </a:p>
          <a:p>
            <a:pPr algn="ctr"/>
            <a:endParaRPr lang="en-US" sz="2000" dirty="0"/>
          </a:p>
          <a:p>
            <a:pPr algn="ctr"/>
            <a:endParaRPr lang="en-US" sz="2000" dirty="0"/>
          </a:p>
          <a:p>
            <a:pPr algn="ctr"/>
            <a:endParaRPr lang="en-US" sz="2000" dirty="0"/>
          </a:p>
          <a:p>
            <a:pPr algn="ctr"/>
            <a:r>
              <a:rPr lang="en-US" sz="1800" dirty="0"/>
              <a:t>This presentation was supported, in part, by a grant from the Administration on Aging, </a:t>
            </a:r>
            <a:r>
              <a:rPr lang="en-US" sz="1800" dirty="0" smtClean="0"/>
              <a:t> Administration for Community Living, U.S. Department </a:t>
            </a:r>
            <a:r>
              <a:rPr lang="en-US" sz="1800" dirty="0"/>
              <a:t>of Health and </a:t>
            </a:r>
            <a:endParaRPr lang="en-US" sz="1800" dirty="0" smtClean="0"/>
          </a:p>
          <a:p>
            <a:pPr algn="ctr"/>
            <a:r>
              <a:rPr lang="en-US" sz="1800" dirty="0" smtClean="0"/>
              <a:t>Human </a:t>
            </a:r>
            <a:r>
              <a:rPr lang="en-US" sz="1800" dirty="0"/>
              <a:t>Services. </a:t>
            </a:r>
          </a:p>
          <a:p>
            <a:endParaRPr lang="en-US" sz="1800" dirty="0"/>
          </a:p>
          <a:p>
            <a:endParaRPr lang="en-US" sz="1800" dirty="0"/>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5" cy="720080"/>
          </a:xfrm>
        </p:spPr>
        <p:txBody>
          <a:bodyPr/>
          <a:lstStyle/>
          <a:p>
            <a:r>
              <a:rPr lang="en-US" b="1" dirty="0" smtClean="0">
                <a:latin typeface="Arial" pitchFamily="34" charset="0"/>
                <a:cs typeface="Arial" pitchFamily="34" charset="0"/>
              </a:rPr>
              <a:t>What does “modernize” mean?</a:t>
            </a:r>
            <a:endParaRPr lang="en-US" sz="1200" b="1" dirty="0">
              <a:latin typeface="Arial" pitchFamily="34" charset="0"/>
              <a:cs typeface="Arial" pitchFamily="34" charset="0"/>
            </a:endParaRPr>
          </a:p>
        </p:txBody>
      </p:sp>
      <p:sp>
        <p:nvSpPr>
          <p:cNvPr id="3" name="Content Placeholder 2"/>
          <p:cNvSpPr>
            <a:spLocks noGrp="1"/>
          </p:cNvSpPr>
          <p:nvPr>
            <p:ph sz="quarter" idx="1"/>
          </p:nvPr>
        </p:nvSpPr>
        <p:spPr>
          <a:xfrm>
            <a:off x="179512" y="1412776"/>
            <a:ext cx="8784976" cy="4968552"/>
          </a:xfrm>
        </p:spPr>
        <p:txBody>
          <a:bodyPr/>
          <a:lstStyle/>
          <a:p>
            <a:r>
              <a:rPr lang="en-US" sz="2500" b="1" dirty="0" smtClean="0">
                <a:latin typeface="Arial" pitchFamily="34" charset="0"/>
                <a:cs typeface="Arial" pitchFamily="34" charset="0"/>
              </a:rPr>
              <a:t>“Modernizing” your program means</a:t>
            </a:r>
          </a:p>
          <a:p>
            <a:pPr lvl="1"/>
            <a:r>
              <a:rPr lang="en-US" dirty="0" smtClean="0">
                <a:latin typeface="Arial" pitchFamily="34" charset="0"/>
                <a:cs typeface="Arial" pitchFamily="34" charset="0"/>
              </a:rPr>
              <a:t>Adapting and individualizing your program as much as possible to meet a volunteer’s skills, interests and schedule</a:t>
            </a:r>
          </a:p>
          <a:p>
            <a:pPr lvl="2"/>
            <a:r>
              <a:rPr lang="en-US" dirty="0" smtClean="0">
                <a:latin typeface="Arial" pitchFamily="34" charset="0"/>
                <a:cs typeface="Arial" pitchFamily="34" charset="0"/>
              </a:rPr>
              <a:t>Variety in volunteer function, responsibilities</a:t>
            </a:r>
          </a:p>
          <a:p>
            <a:pPr lvl="2"/>
            <a:r>
              <a:rPr lang="en-US" dirty="0" smtClean="0">
                <a:latin typeface="Arial" pitchFamily="34" charset="0"/>
                <a:cs typeface="Arial" pitchFamily="34" charset="0"/>
              </a:rPr>
              <a:t>Adapt your training process</a:t>
            </a:r>
          </a:p>
          <a:p>
            <a:pPr lvl="2"/>
            <a:r>
              <a:rPr lang="en-US" dirty="0" smtClean="0">
                <a:latin typeface="Arial" pitchFamily="34" charset="0"/>
                <a:cs typeface="Arial" pitchFamily="34" charset="0"/>
              </a:rPr>
              <a:t>Match volunteer’s personality/skills with the facility’s “personality”</a:t>
            </a:r>
          </a:p>
          <a:p>
            <a:pPr lvl="2">
              <a:buNone/>
            </a:pPr>
            <a:endParaRPr lang="en-US" dirty="0" smtClean="0">
              <a:latin typeface="Arial" pitchFamily="34" charset="0"/>
              <a:cs typeface="Arial" pitchFamily="34" charset="0"/>
            </a:endParaRPr>
          </a:p>
          <a:p>
            <a:r>
              <a:rPr lang="en-US" sz="2500" b="1" dirty="0" smtClean="0">
                <a:latin typeface="Arial" pitchFamily="34" charset="0"/>
                <a:cs typeface="Arial" pitchFamily="34" charset="0"/>
              </a:rPr>
              <a:t>“Modernizing” your program is not just about technology, but including technology is one aspect.</a:t>
            </a:r>
          </a:p>
          <a:p>
            <a:pPr lvl="1"/>
            <a:r>
              <a:rPr lang="en-US" dirty="0" smtClean="0">
                <a:latin typeface="Arial" pitchFamily="34" charset="0"/>
                <a:cs typeface="Arial" pitchFamily="34" charset="0"/>
              </a:rPr>
              <a:t>Recruitment</a:t>
            </a:r>
          </a:p>
          <a:p>
            <a:pPr lvl="1"/>
            <a:r>
              <a:rPr lang="en-US" dirty="0" smtClean="0">
                <a:latin typeface="Arial" pitchFamily="34" charset="0"/>
                <a:cs typeface="Arial" pitchFamily="34" charset="0"/>
              </a:rPr>
              <a:t>Training</a:t>
            </a:r>
          </a:p>
          <a:p>
            <a:pPr lvl="1"/>
            <a:r>
              <a:rPr lang="en-US" dirty="0" smtClean="0">
                <a:latin typeface="Arial" pitchFamily="34" charset="0"/>
                <a:cs typeface="Arial" pitchFamily="34" charset="0"/>
              </a:rPr>
              <a:t>Communication </a:t>
            </a:r>
            <a:endParaRPr lang="en-US" sz="1900" b="1" dirty="0" smtClean="0">
              <a:latin typeface="Arial" pitchFamily="34" charset="0"/>
              <a:cs typeface="Arial" pitchFamily="34" charset="0"/>
            </a:endParaRPr>
          </a:p>
          <a:p>
            <a:pPr lvl="1">
              <a:buNone/>
            </a:pPr>
            <a:endParaRPr lang="en-US"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87624" y="2204864"/>
          <a:ext cx="6840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p:txBody>
          <a:bodyPr/>
          <a:lstStyle/>
          <a:p>
            <a:r>
              <a:rPr lang="en-US" b="1" dirty="0" smtClean="0">
                <a:latin typeface="Arial" pitchFamily="34" charset="0"/>
                <a:cs typeface="Arial" pitchFamily="34" charset="0"/>
              </a:rPr>
              <a:t>Current Volunteer Expectations</a:t>
            </a:r>
            <a:endParaRPr lang="en-US" b="1" dirty="0">
              <a:latin typeface="Arial" pitchFamily="34" charset="0"/>
              <a:cs typeface="Arial" pitchFamily="34" charset="0"/>
            </a:endParaRPr>
          </a:p>
        </p:txBody>
      </p:sp>
      <p:sp>
        <p:nvSpPr>
          <p:cNvPr id="9" name="TextBox 8"/>
          <p:cNvSpPr txBox="1"/>
          <p:nvPr/>
        </p:nvSpPr>
        <p:spPr>
          <a:xfrm>
            <a:off x="1403648" y="1772816"/>
            <a:ext cx="2376264" cy="584775"/>
          </a:xfrm>
          <a:prstGeom prst="rect">
            <a:avLst/>
          </a:prstGeom>
          <a:noFill/>
        </p:spPr>
        <p:txBody>
          <a:bodyPr wrap="square" rtlCol="0">
            <a:spAutoFit/>
          </a:bodyPr>
          <a:lstStyle/>
          <a:p>
            <a:pPr algn="ctr"/>
            <a:r>
              <a:rPr lang="en-US" sz="3200" b="1" dirty="0" smtClean="0">
                <a:solidFill>
                  <a:schemeClr val="accent1"/>
                </a:solidFill>
              </a:rPr>
              <a:t>Before</a:t>
            </a:r>
            <a:endParaRPr lang="en-US" sz="3200" b="1" dirty="0">
              <a:solidFill>
                <a:schemeClr val="accent1"/>
              </a:solidFill>
            </a:endParaRPr>
          </a:p>
        </p:txBody>
      </p:sp>
      <p:sp>
        <p:nvSpPr>
          <p:cNvPr id="10" name="TextBox 9"/>
          <p:cNvSpPr txBox="1"/>
          <p:nvPr/>
        </p:nvSpPr>
        <p:spPr>
          <a:xfrm>
            <a:off x="5436096" y="1772816"/>
            <a:ext cx="2376264" cy="584775"/>
          </a:xfrm>
          <a:prstGeom prst="rect">
            <a:avLst/>
          </a:prstGeom>
          <a:noFill/>
        </p:spPr>
        <p:txBody>
          <a:bodyPr wrap="square" rtlCol="0">
            <a:spAutoFit/>
          </a:bodyPr>
          <a:lstStyle/>
          <a:p>
            <a:pPr algn="ctr"/>
            <a:r>
              <a:rPr lang="en-US" sz="3200" b="1" dirty="0" smtClean="0">
                <a:solidFill>
                  <a:schemeClr val="accent1"/>
                </a:solidFill>
              </a:rPr>
              <a:t>Now</a:t>
            </a:r>
            <a:endParaRPr lang="en-US" sz="3200" b="1" dirty="0">
              <a:solidFill>
                <a:schemeClr val="accent1"/>
              </a:solidFill>
            </a:endParaRPr>
          </a:p>
        </p:txBody>
      </p:sp>
      <p:sp>
        <p:nvSpPr>
          <p:cNvPr id="12" name="TextBox 11"/>
          <p:cNvSpPr txBox="1"/>
          <p:nvPr/>
        </p:nvSpPr>
        <p:spPr>
          <a:xfrm>
            <a:off x="323528" y="6021288"/>
            <a:ext cx="8496944" cy="338554"/>
          </a:xfrm>
          <a:prstGeom prst="rect">
            <a:avLst/>
          </a:prstGeom>
          <a:noFill/>
        </p:spPr>
        <p:txBody>
          <a:bodyPr wrap="square" rtlCol="0">
            <a:spAutoFit/>
          </a:bodyPr>
          <a:lstStyle/>
          <a:p>
            <a:pPr algn="r"/>
            <a:r>
              <a:rPr lang="en-US" sz="800" dirty="0" smtClean="0"/>
              <a:t>Recruiting the “Right” Volunteer. SHIP Resource Center Webinar. 2012. </a:t>
            </a:r>
          </a:p>
          <a:p>
            <a:pPr algn="r"/>
            <a:r>
              <a:rPr lang="en-US" sz="800" dirty="0" smtClean="0"/>
              <a:t>Jill Friedman </a:t>
            </a:r>
            <a:r>
              <a:rPr lang="en-US" sz="800" dirty="0" err="1" smtClean="0"/>
              <a:t>Fixler.Boomer</a:t>
            </a:r>
            <a:r>
              <a:rPr lang="en-US" sz="800" dirty="0" smtClean="0"/>
              <a:t> Volunteer Engagement. 2012 </a:t>
            </a:r>
            <a:endParaRPr lang="en-US" sz="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32.xml.rels><?xml version="1.0" encoding="UTF-8" standalone="yes"?>
<Relationships xmlns="http://schemas.openxmlformats.org/package/2006/relationships"><Relationship Id="rId1" Type="http://schemas.openxmlformats.org/officeDocument/2006/relationships/image" Target="../media/image4.jpeg"/></Relationships>
</file>

<file path=ppt/theme/_rels/theme33.xml.rels><?xml version="1.0" encoding="UTF-8" standalone="yes"?>
<Relationships xmlns="http://schemas.openxmlformats.org/package/2006/relationships"><Relationship Id="rId1" Type="http://schemas.openxmlformats.org/officeDocument/2006/relationships/image" Target="../media/image4.jpeg"/></Relationships>
</file>

<file path=ppt/theme/_rels/theme34.xml.rels><?xml version="1.0" encoding="UTF-8" standalone="yes"?>
<Relationships xmlns="http://schemas.openxmlformats.org/package/2006/relationships"><Relationship Id="rId1" Type="http://schemas.openxmlformats.org/officeDocument/2006/relationships/image" Target="../media/image4.jpeg"/></Relationships>
</file>

<file path=ppt/theme/_rels/theme35.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2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2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2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2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Civic</Template>
  <TotalTime>11611</TotalTime>
  <Words>5030</Words>
  <Application>Microsoft Office PowerPoint</Application>
  <PresentationFormat>On-screen Show (4:3)</PresentationFormat>
  <Paragraphs>730</Paragraphs>
  <Slides>72</Slides>
  <Notes>32</Notes>
  <HiddenSlides>0</HiddenSlides>
  <MMClips>0</MMClips>
  <ScaleCrop>false</ScaleCrop>
  <HeadingPairs>
    <vt:vector size="8" baseType="variant">
      <vt:variant>
        <vt:lpstr>Fonts Used</vt:lpstr>
      </vt:variant>
      <vt:variant>
        <vt:i4>12</vt:i4>
      </vt:variant>
      <vt:variant>
        <vt:lpstr>Theme</vt:lpstr>
      </vt:variant>
      <vt:variant>
        <vt:i4>35</vt:i4>
      </vt:variant>
      <vt:variant>
        <vt:lpstr>Embedded OLE Servers</vt:lpstr>
      </vt:variant>
      <vt:variant>
        <vt:i4>1</vt:i4>
      </vt:variant>
      <vt:variant>
        <vt:lpstr>Slide Titles</vt:lpstr>
      </vt:variant>
      <vt:variant>
        <vt:i4>72</vt:i4>
      </vt:variant>
    </vt:vector>
  </HeadingPairs>
  <TitlesOfParts>
    <vt:vector size="120" baseType="lpstr">
      <vt:lpstr>Arial</vt:lpstr>
      <vt:lpstr>Georgia</vt:lpstr>
      <vt:lpstr>Baskerville Old Face</vt:lpstr>
      <vt:lpstr>Wingdings 2</vt:lpstr>
      <vt:lpstr>Wingdings</vt:lpstr>
      <vt:lpstr>Constantia</vt:lpstr>
      <vt:lpstr>Rockwell</vt:lpstr>
      <vt:lpstr>Garamond</vt:lpstr>
      <vt:lpstr>Times New Roman</vt:lpstr>
      <vt:lpstr>ＭＳ Ｐゴシック</vt:lpstr>
      <vt:lpstr>Calibri</vt:lpstr>
      <vt:lpstr>Courier New</vt:lpstr>
      <vt:lpstr>Civic</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14_Flow</vt:lpstr>
      <vt:lpstr>15_Flow</vt:lpstr>
      <vt:lpstr>16_Flow</vt:lpstr>
      <vt:lpstr>17_Flow</vt:lpstr>
      <vt:lpstr>18_Flow</vt:lpstr>
      <vt:lpstr>19_Flow</vt:lpstr>
      <vt:lpstr>20_Flow</vt:lpstr>
      <vt:lpstr>21_Flow</vt:lpstr>
      <vt:lpstr>22_Flow</vt:lpstr>
      <vt:lpstr>23_Flow</vt:lpstr>
      <vt:lpstr>Office Theme</vt:lpstr>
      <vt:lpstr>1_Office Theme</vt:lpstr>
      <vt:lpstr>2_Office Theme</vt:lpstr>
      <vt:lpstr>3_Office Theme</vt:lpstr>
      <vt:lpstr>4_Office Theme</vt:lpstr>
      <vt:lpstr>5_Office Theme</vt:lpstr>
      <vt:lpstr>6_Office Theme</vt:lpstr>
      <vt:lpstr>Foundry</vt:lpstr>
      <vt:lpstr>1_Foundry</vt:lpstr>
      <vt:lpstr>2_Foundry</vt:lpstr>
      <vt:lpstr>3_Foundry</vt:lpstr>
      <vt:lpstr>Chart</vt:lpstr>
      <vt:lpstr>Modernizing Your Program  to Attract and Retain  Today’s Volunteer  Please call 1-866-740-1260 and use access code  3322275 to join the audio portion of today’s webinar  </vt:lpstr>
      <vt:lpstr>Overview of Webinar</vt:lpstr>
      <vt:lpstr>Poll Question #1</vt:lpstr>
      <vt:lpstr>Representatives of the LTCOP</vt:lpstr>
      <vt:lpstr>Volunteer Time</vt:lpstr>
      <vt:lpstr>Volunteer Ombudsman Programs (NASUAD 2011) </vt:lpstr>
      <vt:lpstr>Poll Question #2</vt:lpstr>
      <vt:lpstr>What does “modernize” mean?</vt:lpstr>
      <vt:lpstr>Current Volunteer Expectations</vt:lpstr>
      <vt:lpstr>PowerPoint Presentation</vt:lpstr>
      <vt:lpstr>Poll Question #3</vt:lpstr>
      <vt:lpstr>Quick Tips! Working with an Intergenerational Workforce</vt:lpstr>
      <vt:lpstr>Quick Tips! Working with an Intergenerational Workforce</vt:lpstr>
      <vt:lpstr>Program Assessment</vt:lpstr>
      <vt:lpstr>PowerPoint Presentation</vt:lpstr>
      <vt:lpstr>Quick Tips!</vt:lpstr>
      <vt:lpstr>Use of Social Media</vt:lpstr>
      <vt:lpstr>Poll Question #4</vt:lpstr>
      <vt:lpstr>Redefining the Volunteer Experience</vt:lpstr>
      <vt:lpstr>Poll Question #5</vt:lpstr>
      <vt:lpstr>NORC Online Curriculum</vt:lpstr>
      <vt:lpstr> Link to the Online Training  </vt:lpstr>
      <vt:lpstr>Home Page</vt:lpstr>
      <vt:lpstr>Modules</vt:lpstr>
      <vt:lpstr>Modules</vt:lpstr>
      <vt:lpstr>Modules</vt:lpstr>
      <vt:lpstr>Modules</vt:lpstr>
      <vt:lpstr>Module Quiz</vt:lpstr>
      <vt:lpstr>Module Quiz</vt:lpstr>
      <vt:lpstr>Contact Your State Ombudsman Office</vt:lpstr>
      <vt:lpstr>Questions?</vt:lpstr>
      <vt:lpstr>Discussion Questions</vt:lpstr>
      <vt:lpstr>Question #1</vt:lpstr>
      <vt:lpstr>Question #2</vt:lpstr>
      <vt:lpstr>Question #3</vt:lpstr>
      <vt:lpstr>Application to YOUR work…</vt:lpstr>
      <vt:lpstr>Resources and Support</vt:lpstr>
      <vt:lpstr>New Jersey’s Office of the Ombudsman</vt:lpstr>
      <vt:lpstr>New Jersey Office of the Ombudsman  for the Institutionalized Elderly</vt:lpstr>
      <vt:lpstr>New Jersey Office of the Ombudsman  for the Institutionalized Elderly</vt:lpstr>
      <vt:lpstr>History of the NJ Volunteer Advocate Program </vt:lpstr>
      <vt:lpstr>History of the NJ Volunteer Advocate Program</vt:lpstr>
      <vt:lpstr>Re-energizing the Volunteer Advocate Program</vt:lpstr>
      <vt:lpstr>Re-energizing the Volunteer Advocate Program</vt:lpstr>
      <vt:lpstr>Re-energizing the Volunteer Advocate Program</vt:lpstr>
      <vt:lpstr>PowerPoint Presentation</vt:lpstr>
      <vt:lpstr>Re-energizing the Volunteer Advocate Program Marketing</vt:lpstr>
      <vt:lpstr>Re-energizing the Volunteer Advocate Program Marketing</vt:lpstr>
      <vt:lpstr>Re-energizing the Volunteer Advocate Program Marketing</vt:lpstr>
      <vt:lpstr>Re-energizing the Volunteer Advocate Program Marketing</vt:lpstr>
      <vt:lpstr>Re-energizing  the Volunteer Advocate Program-Training</vt:lpstr>
      <vt:lpstr>  Re-energizing  the Volunteer Advocate Program  Office Integration</vt:lpstr>
      <vt:lpstr>  Re-energizing the Volunteer Advocate Program -- Office Integration</vt:lpstr>
      <vt:lpstr>Volunteer Satisfaction Survey</vt:lpstr>
      <vt:lpstr>Volunteer Satisfaction Survey</vt:lpstr>
      <vt:lpstr>   Volunteer Satisfaction Survey </vt:lpstr>
      <vt:lpstr>  Volunteer Satisfaction Survey   </vt:lpstr>
      <vt:lpstr>  Volunteer Satisfaction Survey   </vt:lpstr>
      <vt:lpstr>Volunteer Satisfaction Survey</vt:lpstr>
      <vt:lpstr>Re-energizing the Volunteer Advocate Program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Oregon Long-Term Care Ombudsman Program</vt:lpstr>
      <vt:lpstr>Using today’s tools when recruiting volunteers</vt:lpstr>
      <vt:lpstr>Tech tools for volunteers</vt:lpstr>
      <vt:lpstr>Additional Resources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dc:creator>
  <cp:lastModifiedBy>Tina</cp:lastModifiedBy>
  <cp:revision>659</cp:revision>
  <cp:lastPrinted>2012-10-24T17:49:58Z</cp:lastPrinted>
  <dcterms:created xsi:type="dcterms:W3CDTF">2011-04-03T21:38:02Z</dcterms:created>
  <dcterms:modified xsi:type="dcterms:W3CDTF">2014-12-10T21:13:45Z</dcterms:modified>
</cp:coreProperties>
</file>