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9"/>
  </p:notesMasterIdLst>
  <p:sldIdLst>
    <p:sldId id="260" r:id="rId2"/>
    <p:sldId id="262" r:id="rId3"/>
    <p:sldId id="263" r:id="rId4"/>
    <p:sldId id="264" r:id="rId5"/>
    <p:sldId id="266" r:id="rId6"/>
    <p:sldId id="282" r:id="rId7"/>
    <p:sldId id="267" r:id="rId8"/>
    <p:sldId id="283" r:id="rId9"/>
    <p:sldId id="259" r:id="rId10"/>
    <p:sldId id="258" r:id="rId11"/>
    <p:sldId id="268" r:id="rId12"/>
    <p:sldId id="269" r:id="rId13"/>
    <p:sldId id="270" r:id="rId14"/>
    <p:sldId id="271" r:id="rId15"/>
    <p:sldId id="272" r:id="rId16"/>
    <p:sldId id="276" r:id="rId17"/>
    <p:sldId id="273" r:id="rId18"/>
    <p:sldId id="274" r:id="rId19"/>
    <p:sldId id="278" r:id="rId20"/>
    <p:sldId id="287" r:id="rId21"/>
    <p:sldId id="279" r:id="rId22"/>
    <p:sldId id="280" r:id="rId23"/>
    <p:sldId id="281" r:id="rId24"/>
    <p:sldId id="261" r:id="rId25"/>
    <p:sldId id="284" r:id="rId26"/>
    <p:sldId id="285" r:id="rId27"/>
    <p:sldId id="28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84" y="13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9E0C23-E3E7-417B-BF79-0F291D124006}" type="datetimeFigureOut">
              <a:rPr lang="en-US" smtClean="0"/>
              <a:t>5/25/2018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EAB8D1-DEC3-4B2C-B2F9-BB753CA8DDE4}" type="slidenum">
              <a:rPr lang="en-US" smtClean="0"/>
              <a:t>‹#›</a:t>
            </a:fld>
            <a:endParaRPr lang="en-US"/>
          </a:p>
        </p:txBody>
      </p:sp>
    </p:spTree>
    <p:extLst>
      <p:ext uri="{BB962C8B-B14F-4D97-AF65-F5344CB8AC3E}">
        <p14:creationId xmlns:p14="http://schemas.microsoft.com/office/powerpoint/2010/main" val="342275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EAB8D1-DEC3-4B2C-B2F9-BB753CA8DDE4}" type="slidenum">
              <a:rPr lang="en-US" smtClean="0"/>
              <a:t>3</a:t>
            </a:fld>
            <a:endParaRPr lang="en-US"/>
          </a:p>
        </p:txBody>
      </p:sp>
    </p:spTree>
    <p:extLst>
      <p:ext uri="{BB962C8B-B14F-4D97-AF65-F5344CB8AC3E}">
        <p14:creationId xmlns:p14="http://schemas.microsoft.com/office/powerpoint/2010/main" val="429295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nSpc>
                <a:spcPct val="150000"/>
              </a:lnSpc>
              <a:buFont typeface="Wingdings" panose="05000000000000000000" pitchFamily="2" charset="2"/>
              <a:buChar char="§"/>
            </a:pPr>
            <a:r>
              <a:rPr lang="en-US" dirty="0" smtClean="0">
                <a:solidFill>
                  <a:schemeClr val="tx2">
                    <a:lumMod val="75000"/>
                  </a:schemeClr>
                </a:solidFill>
                <a:latin typeface="Aharoni" panose="02010803020104030203" pitchFamily="2" charset="-79"/>
                <a:cs typeface="Aharoni" panose="02010803020104030203" pitchFamily="2" charset="-79"/>
              </a:rPr>
              <a:t>Courteous and respectful </a:t>
            </a:r>
          </a:p>
          <a:p>
            <a:pPr marL="457200" indent="-457200">
              <a:lnSpc>
                <a:spcPct val="150000"/>
              </a:lnSpc>
              <a:buFont typeface="Wingdings" panose="05000000000000000000" pitchFamily="2" charset="2"/>
              <a:buChar char="§"/>
            </a:pPr>
            <a:r>
              <a:rPr lang="en-US" dirty="0" smtClean="0">
                <a:solidFill>
                  <a:schemeClr val="tx2">
                    <a:lumMod val="75000"/>
                  </a:schemeClr>
                </a:solidFill>
                <a:latin typeface="Aharoni" panose="02010803020104030203" pitchFamily="2" charset="-79"/>
                <a:cs typeface="Aharoni" panose="02010803020104030203" pitchFamily="2" charset="-79"/>
              </a:rPr>
              <a:t>A good listener </a:t>
            </a:r>
          </a:p>
          <a:p>
            <a:pPr marL="457200" indent="-457200">
              <a:lnSpc>
                <a:spcPct val="150000"/>
              </a:lnSpc>
              <a:buFont typeface="Wingdings" panose="05000000000000000000" pitchFamily="2" charset="2"/>
              <a:buChar char="§"/>
            </a:pPr>
            <a:r>
              <a:rPr lang="en-US" dirty="0" smtClean="0">
                <a:solidFill>
                  <a:schemeClr val="tx2">
                    <a:lumMod val="75000"/>
                  </a:schemeClr>
                </a:solidFill>
                <a:latin typeface="Aharoni" panose="02010803020104030203" pitchFamily="2" charset="-79"/>
                <a:cs typeface="Aharoni" panose="02010803020104030203" pitchFamily="2" charset="-79"/>
              </a:rPr>
              <a:t>Patient and understanding </a:t>
            </a:r>
          </a:p>
          <a:p>
            <a:pPr marL="457200" indent="-457200">
              <a:lnSpc>
                <a:spcPct val="150000"/>
              </a:lnSpc>
              <a:buFont typeface="Wingdings" panose="05000000000000000000" pitchFamily="2" charset="2"/>
              <a:buChar char="§"/>
            </a:pPr>
            <a:r>
              <a:rPr lang="en-US" dirty="0" smtClean="0">
                <a:solidFill>
                  <a:schemeClr val="tx2">
                    <a:lumMod val="75000"/>
                  </a:schemeClr>
                </a:solidFill>
                <a:latin typeface="Aharoni" panose="02010803020104030203" pitchFamily="2" charset="-79"/>
                <a:cs typeface="Aharoni" panose="02010803020104030203" pitchFamily="2" charset="-79"/>
              </a:rPr>
              <a:t>Trustworthy with confidential information </a:t>
            </a:r>
          </a:p>
          <a:p>
            <a:pPr marL="457200" indent="-457200">
              <a:lnSpc>
                <a:spcPct val="150000"/>
              </a:lnSpc>
              <a:buFont typeface="Wingdings" panose="05000000000000000000" pitchFamily="2" charset="2"/>
              <a:buChar char="§"/>
            </a:pPr>
            <a:r>
              <a:rPr lang="en-US" dirty="0" smtClean="0">
                <a:solidFill>
                  <a:schemeClr val="tx2">
                    <a:lumMod val="75000"/>
                  </a:schemeClr>
                </a:solidFill>
                <a:latin typeface="Aharoni" panose="02010803020104030203" pitchFamily="2" charset="-79"/>
                <a:cs typeface="Aharoni" panose="02010803020104030203" pitchFamily="2" charset="-79"/>
              </a:rPr>
              <a:t>Helpful</a:t>
            </a:r>
          </a:p>
          <a:p>
            <a:endParaRPr lang="en-US" dirty="0"/>
          </a:p>
        </p:txBody>
      </p:sp>
      <p:sp>
        <p:nvSpPr>
          <p:cNvPr id="4" name="Slide Number Placeholder 3"/>
          <p:cNvSpPr>
            <a:spLocks noGrp="1"/>
          </p:cNvSpPr>
          <p:nvPr>
            <p:ph type="sldNum" sz="quarter" idx="10"/>
          </p:nvPr>
        </p:nvSpPr>
        <p:spPr/>
        <p:txBody>
          <a:bodyPr/>
          <a:lstStyle/>
          <a:p>
            <a:fld id="{7BEAB8D1-DEC3-4B2C-B2F9-BB753CA8DDE4}" type="slidenum">
              <a:rPr lang="en-US" smtClean="0"/>
              <a:t>4</a:t>
            </a:fld>
            <a:endParaRPr lang="en-US"/>
          </a:p>
        </p:txBody>
      </p:sp>
    </p:spTree>
    <p:extLst>
      <p:ext uri="{BB962C8B-B14F-4D97-AF65-F5344CB8AC3E}">
        <p14:creationId xmlns:p14="http://schemas.microsoft.com/office/powerpoint/2010/main" val="2954678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EAB8D1-DEC3-4B2C-B2F9-BB753CA8DDE4}" type="slidenum">
              <a:rPr lang="en-US" smtClean="0"/>
              <a:t>14</a:t>
            </a:fld>
            <a:endParaRPr lang="en-US"/>
          </a:p>
        </p:txBody>
      </p:sp>
    </p:spTree>
    <p:extLst>
      <p:ext uri="{BB962C8B-B14F-4D97-AF65-F5344CB8AC3E}">
        <p14:creationId xmlns:p14="http://schemas.microsoft.com/office/powerpoint/2010/main" val="2165434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D9C870-8957-41F4-AEBC-6F6DD1D88E9C}" type="datetimeFigureOut">
              <a:rPr lang="en-US" smtClean="0"/>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B8AB4A-7E9C-493F-A37B-726090B24945}" type="slidenum">
              <a:rPr lang="en-US" smtClean="0"/>
              <a:t>‹#›</a:t>
            </a:fld>
            <a:endParaRPr lang="en-US"/>
          </a:p>
        </p:txBody>
      </p:sp>
    </p:spTree>
    <p:extLst>
      <p:ext uri="{BB962C8B-B14F-4D97-AF65-F5344CB8AC3E}">
        <p14:creationId xmlns:p14="http://schemas.microsoft.com/office/powerpoint/2010/main" val="264523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D9C870-8957-41F4-AEBC-6F6DD1D88E9C}" type="datetimeFigureOut">
              <a:rPr lang="en-US" smtClean="0"/>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B8AB4A-7E9C-493F-A37B-726090B24945}" type="slidenum">
              <a:rPr lang="en-US" smtClean="0"/>
              <a:t>‹#›</a:t>
            </a:fld>
            <a:endParaRPr lang="en-US"/>
          </a:p>
        </p:txBody>
      </p:sp>
    </p:spTree>
    <p:extLst>
      <p:ext uri="{BB962C8B-B14F-4D97-AF65-F5344CB8AC3E}">
        <p14:creationId xmlns:p14="http://schemas.microsoft.com/office/powerpoint/2010/main" val="352085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D9C870-8957-41F4-AEBC-6F6DD1D88E9C}" type="datetimeFigureOut">
              <a:rPr lang="en-US" smtClean="0"/>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B8AB4A-7E9C-493F-A37B-726090B24945}" type="slidenum">
              <a:rPr lang="en-US" smtClean="0"/>
              <a:t>‹#›</a:t>
            </a:fld>
            <a:endParaRPr lang="en-US"/>
          </a:p>
        </p:txBody>
      </p:sp>
    </p:spTree>
    <p:extLst>
      <p:ext uri="{BB962C8B-B14F-4D97-AF65-F5344CB8AC3E}">
        <p14:creationId xmlns:p14="http://schemas.microsoft.com/office/powerpoint/2010/main" val="357338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D9C870-8957-41F4-AEBC-6F6DD1D88E9C}" type="datetimeFigureOut">
              <a:rPr lang="en-US" smtClean="0"/>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B8AB4A-7E9C-493F-A37B-726090B24945}" type="slidenum">
              <a:rPr lang="en-US" smtClean="0"/>
              <a:t>‹#›</a:t>
            </a:fld>
            <a:endParaRPr lang="en-US"/>
          </a:p>
        </p:txBody>
      </p:sp>
    </p:spTree>
    <p:extLst>
      <p:ext uri="{BB962C8B-B14F-4D97-AF65-F5344CB8AC3E}">
        <p14:creationId xmlns:p14="http://schemas.microsoft.com/office/powerpoint/2010/main" val="1673047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D9C870-8957-41F4-AEBC-6F6DD1D88E9C}" type="datetimeFigureOut">
              <a:rPr lang="en-US" smtClean="0"/>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B8AB4A-7E9C-493F-A37B-726090B24945}" type="slidenum">
              <a:rPr lang="en-US" smtClean="0"/>
              <a:t>‹#›</a:t>
            </a:fld>
            <a:endParaRPr lang="en-US"/>
          </a:p>
        </p:txBody>
      </p:sp>
    </p:spTree>
    <p:extLst>
      <p:ext uri="{BB962C8B-B14F-4D97-AF65-F5344CB8AC3E}">
        <p14:creationId xmlns:p14="http://schemas.microsoft.com/office/powerpoint/2010/main" val="4095330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D9C870-8957-41F4-AEBC-6F6DD1D88E9C}" type="datetimeFigureOut">
              <a:rPr lang="en-US" smtClean="0"/>
              <a:t>5/25/2018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B8AB4A-7E9C-493F-A37B-726090B24945}" type="slidenum">
              <a:rPr lang="en-US" smtClean="0"/>
              <a:t>‹#›</a:t>
            </a:fld>
            <a:endParaRPr lang="en-US"/>
          </a:p>
        </p:txBody>
      </p:sp>
    </p:spTree>
    <p:extLst>
      <p:ext uri="{BB962C8B-B14F-4D97-AF65-F5344CB8AC3E}">
        <p14:creationId xmlns:p14="http://schemas.microsoft.com/office/powerpoint/2010/main" val="84464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D9C870-8957-41F4-AEBC-6F6DD1D88E9C}" type="datetimeFigureOut">
              <a:rPr lang="en-US" smtClean="0"/>
              <a:t>5/25/2018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B8AB4A-7E9C-493F-A37B-726090B24945}" type="slidenum">
              <a:rPr lang="en-US" smtClean="0"/>
              <a:t>‹#›</a:t>
            </a:fld>
            <a:endParaRPr lang="en-US"/>
          </a:p>
        </p:txBody>
      </p:sp>
    </p:spTree>
    <p:extLst>
      <p:ext uri="{BB962C8B-B14F-4D97-AF65-F5344CB8AC3E}">
        <p14:creationId xmlns:p14="http://schemas.microsoft.com/office/powerpoint/2010/main" val="2861959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D9C870-8957-41F4-AEBC-6F6DD1D88E9C}" type="datetimeFigureOut">
              <a:rPr lang="en-US" smtClean="0"/>
              <a:t>5/25/2018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B8AB4A-7E9C-493F-A37B-726090B24945}" type="slidenum">
              <a:rPr lang="en-US" smtClean="0"/>
              <a:t>‹#›</a:t>
            </a:fld>
            <a:endParaRPr lang="en-US"/>
          </a:p>
        </p:txBody>
      </p:sp>
    </p:spTree>
    <p:extLst>
      <p:ext uri="{BB962C8B-B14F-4D97-AF65-F5344CB8AC3E}">
        <p14:creationId xmlns:p14="http://schemas.microsoft.com/office/powerpoint/2010/main" val="8942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D9C870-8957-41F4-AEBC-6F6DD1D88E9C}" type="datetimeFigureOut">
              <a:rPr lang="en-US" smtClean="0"/>
              <a:t>5/25/2018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B8AB4A-7E9C-493F-A37B-726090B24945}" type="slidenum">
              <a:rPr lang="en-US" smtClean="0"/>
              <a:t>‹#›</a:t>
            </a:fld>
            <a:endParaRPr lang="en-US"/>
          </a:p>
        </p:txBody>
      </p:sp>
    </p:spTree>
    <p:extLst>
      <p:ext uri="{BB962C8B-B14F-4D97-AF65-F5344CB8AC3E}">
        <p14:creationId xmlns:p14="http://schemas.microsoft.com/office/powerpoint/2010/main" val="563151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D9C870-8957-41F4-AEBC-6F6DD1D88E9C}" type="datetimeFigureOut">
              <a:rPr lang="en-US" smtClean="0"/>
              <a:t>5/25/2018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B8AB4A-7E9C-493F-A37B-726090B24945}" type="slidenum">
              <a:rPr lang="en-US" smtClean="0"/>
              <a:t>‹#›</a:t>
            </a:fld>
            <a:endParaRPr lang="en-US"/>
          </a:p>
        </p:txBody>
      </p:sp>
    </p:spTree>
    <p:extLst>
      <p:ext uri="{BB962C8B-B14F-4D97-AF65-F5344CB8AC3E}">
        <p14:creationId xmlns:p14="http://schemas.microsoft.com/office/powerpoint/2010/main" val="2620928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D9C870-8957-41F4-AEBC-6F6DD1D88E9C}" type="datetimeFigureOut">
              <a:rPr lang="en-US" smtClean="0"/>
              <a:t>5/25/2018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B8AB4A-7E9C-493F-A37B-726090B24945}" type="slidenum">
              <a:rPr lang="en-US" smtClean="0"/>
              <a:t>‹#›</a:t>
            </a:fld>
            <a:endParaRPr lang="en-US"/>
          </a:p>
        </p:txBody>
      </p:sp>
    </p:spTree>
    <p:extLst>
      <p:ext uri="{BB962C8B-B14F-4D97-AF65-F5344CB8AC3E}">
        <p14:creationId xmlns:p14="http://schemas.microsoft.com/office/powerpoint/2010/main" val="72701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D9C870-8957-41F4-AEBC-6F6DD1D88E9C}" type="datetimeFigureOut">
              <a:rPr lang="en-US" smtClean="0"/>
              <a:t>5/25/2018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8AB4A-7E9C-493F-A37B-726090B24945}" type="slidenum">
              <a:rPr lang="en-US" smtClean="0"/>
              <a:t>‹#›</a:t>
            </a:fld>
            <a:endParaRPr lang="en-US"/>
          </a:p>
        </p:txBody>
      </p:sp>
    </p:spTree>
    <p:extLst>
      <p:ext uri="{BB962C8B-B14F-4D97-AF65-F5344CB8AC3E}">
        <p14:creationId xmlns:p14="http://schemas.microsoft.com/office/powerpoint/2010/main" val="31141451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294" y="609600"/>
            <a:ext cx="9027280" cy="2923877"/>
          </a:xfrm>
          <a:prstGeom prst="rect">
            <a:avLst/>
          </a:prstGeom>
          <a:noFill/>
        </p:spPr>
        <p:txBody>
          <a:bodyPr wrap="square" lIns="91440" tIns="45720" rIns="91440" bIns="45720">
            <a:spAutoFit/>
          </a:bodyPr>
          <a:lstStyle/>
          <a:p>
            <a:pPr algn="ctr"/>
            <a:r>
              <a:rPr lang="en-US"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haroni" panose="02010803020104030203" pitchFamily="2" charset="-79"/>
                <a:cs typeface="Aharoni" panose="02010803020104030203" pitchFamily="2" charset="-79"/>
              </a:rPr>
              <a:t>You Catch More Flies</a:t>
            </a:r>
          </a:p>
          <a:p>
            <a:pPr algn="ctr"/>
            <a:r>
              <a:rPr lang="en-US"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haroni" panose="02010803020104030203" pitchFamily="2" charset="-79"/>
                <a:cs typeface="Aharoni" panose="02010803020104030203" pitchFamily="2" charset="-79"/>
              </a:rPr>
              <a:t>With Honey</a:t>
            </a:r>
          </a:p>
          <a:p>
            <a:pPr algn="ct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haroni" panose="02010803020104030203" pitchFamily="2" charset="-79"/>
              <a:cs typeface="Aharoni" panose="02010803020104030203" pitchFamily="2" charset="-79"/>
            </a:endParaRPr>
          </a:p>
          <a:p>
            <a:pPr algn="ct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haroni" panose="02010803020104030203" pitchFamily="2" charset="-79"/>
                <a:cs typeface="Aharoni" panose="02010803020104030203" pitchFamily="2" charset="-79"/>
              </a:rPr>
              <a:t>The Customer Service of the Ombudsman Program</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haroni" panose="02010803020104030203" pitchFamily="2" charset="-79"/>
              <a:cs typeface="Aharoni" panose="02010803020104030203" pitchFamily="2" charset="-79"/>
            </a:endParaRPr>
          </a:p>
        </p:txBody>
      </p:sp>
      <p:pic>
        <p:nvPicPr>
          <p:cNvPr id="3074" name="Picture 2" descr="Image result for hon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4834" y="3810000"/>
            <a:ext cx="2362200" cy="2410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5239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customer servic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customer service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65139"/>
            <a:ext cx="7623781" cy="6392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674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result for building relationshi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0777" y="1422399"/>
            <a:ext cx="5486400" cy="41191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59504" y="524470"/>
            <a:ext cx="6688946"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Building Relationships </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Rectangle 4"/>
          <p:cNvSpPr/>
          <p:nvPr/>
        </p:nvSpPr>
        <p:spPr>
          <a:xfrm>
            <a:off x="1778733" y="5334000"/>
            <a:ext cx="5901295"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with Administrators</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1721170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066800"/>
            <a:ext cx="5105400" cy="5355312"/>
          </a:xfrm>
          <a:prstGeom prst="rect">
            <a:avLst/>
          </a:prstGeom>
        </p:spPr>
        <p:txBody>
          <a:bodyPr wrap="square">
            <a:spAutoFit/>
          </a:bodyPr>
          <a:lstStyle/>
          <a:p>
            <a:endParaRPr lang="en-US" b="1" dirty="0">
              <a:solidFill>
                <a:schemeClr val="accent1">
                  <a:lumMod val="75000"/>
                </a:schemeClr>
              </a:solidFill>
            </a:endParaRPr>
          </a:p>
          <a:p>
            <a:pPr marL="285750" indent="-285750">
              <a:buFont typeface="Wingdings" panose="05000000000000000000" pitchFamily="2" charset="2"/>
              <a:buChar char="ü"/>
            </a:pPr>
            <a:r>
              <a:rPr lang="en-US" b="1" dirty="0" smtClean="0">
                <a:solidFill>
                  <a:schemeClr val="accent1">
                    <a:lumMod val="75000"/>
                  </a:schemeClr>
                </a:solidFill>
              </a:rPr>
              <a:t>Set a meeting if necessary (SLTCO can assist) </a:t>
            </a:r>
          </a:p>
          <a:p>
            <a:pPr marL="285750" indent="-285750">
              <a:buFont typeface="Wingdings" panose="05000000000000000000" pitchFamily="2" charset="2"/>
              <a:buChar char="ü"/>
            </a:pPr>
            <a:endParaRPr lang="en-US" b="1" dirty="0">
              <a:solidFill>
                <a:schemeClr val="accent1">
                  <a:lumMod val="75000"/>
                </a:schemeClr>
              </a:solidFill>
            </a:endParaRPr>
          </a:p>
          <a:p>
            <a:pPr marL="285750" indent="-285750">
              <a:buFont typeface="Wingdings" panose="05000000000000000000" pitchFamily="2" charset="2"/>
              <a:buChar char="ü"/>
            </a:pPr>
            <a:r>
              <a:rPr lang="en-US" b="1" dirty="0" smtClean="0">
                <a:solidFill>
                  <a:schemeClr val="accent1">
                    <a:lumMod val="75000"/>
                  </a:schemeClr>
                </a:solidFill>
              </a:rPr>
              <a:t>Acknowledge the difficulty of their job </a:t>
            </a:r>
          </a:p>
          <a:p>
            <a:pPr marL="285750" indent="-285750">
              <a:buFont typeface="Wingdings" panose="05000000000000000000" pitchFamily="2" charset="2"/>
              <a:buChar char="ü"/>
            </a:pPr>
            <a:endParaRPr lang="en-US" b="1" dirty="0">
              <a:solidFill>
                <a:schemeClr val="accent1">
                  <a:lumMod val="75000"/>
                </a:schemeClr>
              </a:solidFill>
            </a:endParaRPr>
          </a:p>
          <a:p>
            <a:pPr marL="285750" indent="-285750">
              <a:buFont typeface="Wingdings" panose="05000000000000000000" pitchFamily="2" charset="2"/>
              <a:buChar char="ü"/>
            </a:pPr>
            <a:r>
              <a:rPr lang="en-US" b="1" dirty="0" smtClean="0">
                <a:solidFill>
                  <a:schemeClr val="accent1">
                    <a:lumMod val="75000"/>
                  </a:schemeClr>
                </a:solidFill>
              </a:rPr>
              <a:t>Emphasize we have some common goals </a:t>
            </a:r>
          </a:p>
          <a:p>
            <a:pPr marL="285750" indent="-285750">
              <a:buFont typeface="Wingdings" panose="05000000000000000000" pitchFamily="2" charset="2"/>
              <a:buChar char="ü"/>
            </a:pPr>
            <a:endParaRPr lang="en-US" b="1" dirty="0">
              <a:solidFill>
                <a:schemeClr val="accent1">
                  <a:lumMod val="75000"/>
                </a:schemeClr>
              </a:solidFill>
            </a:endParaRPr>
          </a:p>
          <a:p>
            <a:pPr marL="285750" indent="-285750">
              <a:buFont typeface="Wingdings" panose="05000000000000000000" pitchFamily="2" charset="2"/>
              <a:buChar char="ü"/>
            </a:pPr>
            <a:r>
              <a:rPr lang="en-US" b="1" dirty="0" smtClean="0">
                <a:solidFill>
                  <a:schemeClr val="accent1">
                    <a:lumMod val="75000"/>
                  </a:schemeClr>
                </a:solidFill>
              </a:rPr>
              <a:t>Let them know you can: </a:t>
            </a:r>
          </a:p>
          <a:p>
            <a:pPr marL="742950" lvl="1" indent="-285750">
              <a:buFont typeface="Arial" panose="020B0604020202020204" pitchFamily="34" charset="0"/>
              <a:buChar char="•"/>
            </a:pPr>
            <a:r>
              <a:rPr lang="en-US" b="1" dirty="0" smtClean="0">
                <a:solidFill>
                  <a:schemeClr val="accent1">
                    <a:lumMod val="75000"/>
                  </a:schemeClr>
                </a:solidFill>
              </a:rPr>
              <a:t>Help them settle many problems before they go to regulatory, which provides a faster response and a solution for resident concerns.</a:t>
            </a:r>
          </a:p>
          <a:p>
            <a:pPr marL="742950" lvl="1" indent="-285750">
              <a:buFont typeface="Arial" panose="020B0604020202020204" pitchFamily="34" charset="0"/>
              <a:buChar char="•"/>
            </a:pPr>
            <a:r>
              <a:rPr lang="en-US" b="1" dirty="0" smtClean="0">
                <a:solidFill>
                  <a:schemeClr val="accent1">
                    <a:lumMod val="75000"/>
                  </a:schemeClr>
                </a:solidFill>
              </a:rPr>
              <a:t>Help promote a win / win situation for one resident and the whole community of residents.</a:t>
            </a:r>
          </a:p>
          <a:p>
            <a:pPr marL="742950" lvl="1" indent="-285750">
              <a:buFont typeface="Arial" panose="020B0604020202020204" pitchFamily="34" charset="0"/>
              <a:buChar char="•"/>
            </a:pPr>
            <a:r>
              <a:rPr lang="en-US" b="1" dirty="0" smtClean="0">
                <a:solidFill>
                  <a:schemeClr val="accent1">
                    <a:lumMod val="75000"/>
                  </a:schemeClr>
                </a:solidFill>
              </a:rPr>
              <a:t>Be a third party voice to support resident needs and rights.</a:t>
            </a:r>
          </a:p>
          <a:p>
            <a:pPr marL="742950" lvl="1" indent="-285750">
              <a:buFont typeface="Arial" panose="020B0604020202020204" pitchFamily="34" charset="0"/>
              <a:buChar char="•"/>
            </a:pPr>
            <a:r>
              <a:rPr lang="en-US" b="1" dirty="0" smtClean="0">
                <a:solidFill>
                  <a:schemeClr val="accent1">
                    <a:lumMod val="75000"/>
                  </a:schemeClr>
                </a:solidFill>
              </a:rPr>
              <a:t>Provide feedback to help improve residents’ quality of life and care.</a:t>
            </a:r>
            <a:endParaRPr lang="en-US" b="1" dirty="0">
              <a:solidFill>
                <a:schemeClr val="accent1">
                  <a:lumMod val="75000"/>
                </a:schemeClr>
              </a:solidFill>
            </a:endParaRPr>
          </a:p>
        </p:txBody>
      </p:sp>
      <p:pic>
        <p:nvPicPr>
          <p:cNvPr id="15362" name="Picture 2" descr="Image result for dog helping each o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4531" y="1801356"/>
            <a:ext cx="3511913" cy="3886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420469"/>
            <a:ext cx="8610600" cy="523220"/>
          </a:xfrm>
          <a:prstGeom prst="rect">
            <a:avLst/>
          </a:prstGeom>
        </p:spPr>
        <p:txBody>
          <a:bodyPr wrap="square">
            <a:spAutoFit/>
          </a:bodyPr>
          <a:lstStyle/>
          <a:p>
            <a:pPr algn="ctr"/>
            <a:r>
              <a:rPr lang="en-US" sz="2800" b="1" dirty="0" smtClean="0">
                <a:solidFill>
                  <a:srgbClr val="FF0000"/>
                </a:solidFill>
              </a:rPr>
              <a:t>Establish (or Re-establish )Your Role as Ombudsman </a:t>
            </a:r>
          </a:p>
        </p:txBody>
      </p:sp>
      <p:pic>
        <p:nvPicPr>
          <p:cNvPr id="6"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883" y="3013587"/>
            <a:ext cx="391056" cy="454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05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96556" y="1295400"/>
            <a:ext cx="3886200" cy="4801314"/>
          </a:xfrm>
          <a:prstGeom prst="rect">
            <a:avLst/>
          </a:prstGeom>
        </p:spPr>
        <p:txBody>
          <a:bodyPr wrap="square">
            <a:spAutoFit/>
          </a:bodyPr>
          <a:lstStyle/>
          <a:p>
            <a:endParaRPr lang="en-US" dirty="0"/>
          </a:p>
          <a:p>
            <a:r>
              <a:rPr lang="en-US" dirty="0" smtClean="0"/>
              <a:t>Establish—or reestablish—who your primary point of contact is in the facility </a:t>
            </a:r>
          </a:p>
          <a:p>
            <a:endParaRPr lang="en-US" dirty="0"/>
          </a:p>
          <a:p>
            <a:r>
              <a:rPr lang="en-US" dirty="0" smtClean="0"/>
              <a:t>Touch base when you arrive and before you leave — whether you have a concern or not </a:t>
            </a:r>
          </a:p>
          <a:p>
            <a:endParaRPr lang="en-US" dirty="0"/>
          </a:p>
          <a:p>
            <a:r>
              <a:rPr lang="en-US" dirty="0" smtClean="0"/>
              <a:t>Praise their “positives!” </a:t>
            </a:r>
          </a:p>
          <a:p>
            <a:endParaRPr lang="en-US" dirty="0"/>
          </a:p>
          <a:p>
            <a:r>
              <a:rPr lang="en-US" dirty="0" smtClean="0"/>
              <a:t>Remind you are available to attend care plans, resident councils, provide conflict resolution, etc., with resident permission. </a:t>
            </a:r>
            <a:endParaRPr lang="en-US" dirty="0"/>
          </a:p>
          <a:p>
            <a:endParaRPr lang="en-US" dirty="0" smtClean="0"/>
          </a:p>
          <a:p>
            <a:r>
              <a:rPr lang="en-US" dirty="0" smtClean="0"/>
              <a:t>Never pass an opportunity to remind them that you are there to help.</a:t>
            </a:r>
            <a:endParaRPr lang="en-US" dirty="0"/>
          </a:p>
        </p:txBody>
      </p:sp>
      <p:sp>
        <p:nvSpPr>
          <p:cNvPr id="3" name="Rectangle 2"/>
          <p:cNvSpPr/>
          <p:nvPr/>
        </p:nvSpPr>
        <p:spPr>
          <a:xfrm>
            <a:off x="1600200" y="440267"/>
            <a:ext cx="6172200" cy="584775"/>
          </a:xfrm>
          <a:prstGeom prst="rect">
            <a:avLst/>
          </a:prstGeom>
        </p:spPr>
        <p:txBody>
          <a:bodyPr wrap="square">
            <a:spAutoFit/>
          </a:bodyPr>
          <a:lstStyle/>
          <a:p>
            <a:pPr algn="ctr"/>
            <a:r>
              <a:rPr lang="en-US" sz="3200" b="1" dirty="0" smtClean="0">
                <a:solidFill>
                  <a:srgbClr val="FF0000"/>
                </a:solidFill>
              </a:rPr>
              <a:t>Daily Protocol for Visitations </a:t>
            </a:r>
          </a:p>
        </p:txBody>
      </p:sp>
      <p:pic>
        <p:nvPicPr>
          <p:cNvPr id="16386" name="Picture 2" descr="Image result for professionals handsha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278" y="1676400"/>
            <a:ext cx="4337978" cy="2895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3468567"/>
            <a:ext cx="391056" cy="4549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5666024"/>
            <a:ext cx="391056" cy="454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083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619956"/>
            <a:ext cx="3550356" cy="4801314"/>
          </a:xfrm>
          <a:prstGeom prst="rect">
            <a:avLst/>
          </a:prstGeom>
        </p:spPr>
        <p:txBody>
          <a:bodyPr wrap="square">
            <a:spAutoFit/>
          </a:bodyPr>
          <a:lstStyle/>
          <a:p>
            <a:r>
              <a:rPr lang="en-US" dirty="0" smtClean="0"/>
              <a:t>Acknowledge the difficulty of the issue at hand (especially when the issue is particularly challenging) </a:t>
            </a:r>
          </a:p>
          <a:p>
            <a:endParaRPr lang="en-US" dirty="0" smtClean="0"/>
          </a:p>
          <a:p>
            <a:r>
              <a:rPr lang="en-US" dirty="0" smtClean="0"/>
              <a:t>Be diplomatic, courteous and tactful </a:t>
            </a:r>
          </a:p>
          <a:p>
            <a:endParaRPr lang="en-US" dirty="0"/>
          </a:p>
          <a:p>
            <a:r>
              <a:rPr lang="en-US" dirty="0" smtClean="0"/>
              <a:t>Remember to use helpful language.</a:t>
            </a:r>
          </a:p>
          <a:p>
            <a:endParaRPr lang="en-US" dirty="0"/>
          </a:p>
          <a:p>
            <a:r>
              <a:rPr lang="en-US" dirty="0" smtClean="0"/>
              <a:t>Accountability: Ask the person to let you know when the issue is resolved so you can verify with the resident that the issue is receiving appropriate attention </a:t>
            </a:r>
          </a:p>
          <a:p>
            <a:endParaRPr lang="en-US" dirty="0" smtClean="0"/>
          </a:p>
          <a:p>
            <a:r>
              <a:rPr lang="en-US" dirty="0" smtClean="0"/>
              <a:t>Follow up with the resident and the Administrator</a:t>
            </a:r>
            <a:endParaRPr lang="en-US" dirty="0"/>
          </a:p>
        </p:txBody>
      </p:sp>
      <p:sp>
        <p:nvSpPr>
          <p:cNvPr id="3" name="Rectangle 2"/>
          <p:cNvSpPr/>
          <p:nvPr/>
        </p:nvSpPr>
        <p:spPr>
          <a:xfrm>
            <a:off x="1600200" y="457200"/>
            <a:ext cx="6356227" cy="523220"/>
          </a:xfrm>
          <a:prstGeom prst="rect">
            <a:avLst/>
          </a:prstGeom>
        </p:spPr>
        <p:txBody>
          <a:bodyPr wrap="none">
            <a:spAutoFit/>
          </a:bodyPr>
          <a:lstStyle/>
          <a:p>
            <a:r>
              <a:rPr lang="en-US" sz="2800" b="1" dirty="0" smtClean="0">
                <a:solidFill>
                  <a:srgbClr val="FF0000"/>
                </a:solidFill>
              </a:rPr>
              <a:t>When Reporting a Problem or Concern … </a:t>
            </a:r>
            <a:endParaRPr lang="en-US" sz="2800" b="1" dirty="0">
              <a:solidFill>
                <a:srgbClr val="FF0000"/>
              </a:solidFill>
            </a:endParaRPr>
          </a:p>
        </p:txBody>
      </p:sp>
      <p:pic>
        <p:nvPicPr>
          <p:cNvPr id="4"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744" y="2794017"/>
            <a:ext cx="391056" cy="4549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744" y="3552140"/>
            <a:ext cx="391056" cy="454979"/>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Image result for professional discus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129118"/>
            <a:ext cx="3276600" cy="32123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5172" y="5715000"/>
            <a:ext cx="838200" cy="975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3169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9656" y="1600200"/>
            <a:ext cx="3685644" cy="3970318"/>
          </a:xfrm>
          <a:prstGeom prst="rect">
            <a:avLst/>
          </a:prstGeom>
        </p:spPr>
        <p:txBody>
          <a:bodyPr wrap="square">
            <a:spAutoFit/>
          </a:bodyPr>
          <a:lstStyle/>
          <a:p>
            <a:r>
              <a:rPr lang="en-US" dirty="0" smtClean="0"/>
              <a:t>Thank the administrator!</a:t>
            </a:r>
          </a:p>
          <a:p>
            <a:pPr marL="742950" lvl="1" indent="-285750">
              <a:buFont typeface="Arial" panose="020B0604020202020204" pitchFamily="34" charset="0"/>
              <a:buChar char="•"/>
            </a:pPr>
            <a:r>
              <a:rPr lang="en-US" dirty="0"/>
              <a:t>F</a:t>
            </a:r>
            <a:r>
              <a:rPr lang="en-US" dirty="0" smtClean="0"/>
              <a:t>or their quick or steadfast response </a:t>
            </a:r>
          </a:p>
          <a:p>
            <a:pPr marL="742950" lvl="1" indent="-285750">
              <a:buFont typeface="Arial" panose="020B0604020202020204" pitchFamily="34" charset="0"/>
              <a:buChar char="•"/>
            </a:pPr>
            <a:r>
              <a:rPr lang="en-US" dirty="0" smtClean="0"/>
              <a:t>For their efforts </a:t>
            </a:r>
          </a:p>
          <a:p>
            <a:pPr marL="742950" lvl="1" indent="-285750">
              <a:buFont typeface="Arial" panose="020B0604020202020204" pitchFamily="34" charset="0"/>
              <a:buChar char="•"/>
            </a:pPr>
            <a:r>
              <a:rPr lang="en-US" dirty="0"/>
              <a:t>F</a:t>
            </a:r>
            <a:r>
              <a:rPr lang="en-US" dirty="0" smtClean="0"/>
              <a:t>or allowing you to assist in the problem </a:t>
            </a:r>
          </a:p>
          <a:p>
            <a:pPr marL="742950" lvl="1" indent="-285750">
              <a:buFont typeface="Arial" panose="020B0604020202020204" pitchFamily="34" charset="0"/>
              <a:buChar char="•"/>
            </a:pPr>
            <a:r>
              <a:rPr lang="en-US" dirty="0"/>
              <a:t>F</a:t>
            </a:r>
            <a:r>
              <a:rPr lang="en-US" dirty="0" smtClean="0"/>
              <a:t>or putting the resident first</a:t>
            </a:r>
          </a:p>
          <a:p>
            <a:endParaRPr lang="en-US" dirty="0" smtClean="0"/>
          </a:p>
          <a:p>
            <a:r>
              <a:rPr lang="en-US" dirty="0" smtClean="0"/>
              <a:t>Let them know how happy the resident or family is with the outcome. </a:t>
            </a:r>
          </a:p>
          <a:p>
            <a:endParaRPr lang="en-US" dirty="0"/>
          </a:p>
          <a:p>
            <a:r>
              <a:rPr lang="en-US" dirty="0" smtClean="0"/>
              <a:t>Encourage them to call anytime they need your assistance.</a:t>
            </a:r>
            <a:endParaRPr lang="en-US" dirty="0"/>
          </a:p>
        </p:txBody>
      </p:sp>
      <p:sp>
        <p:nvSpPr>
          <p:cNvPr id="3" name="Rectangle 2"/>
          <p:cNvSpPr/>
          <p:nvPr/>
        </p:nvSpPr>
        <p:spPr>
          <a:xfrm>
            <a:off x="87400" y="457200"/>
            <a:ext cx="8915400" cy="584775"/>
          </a:xfrm>
          <a:prstGeom prst="rect">
            <a:avLst/>
          </a:prstGeom>
        </p:spPr>
        <p:txBody>
          <a:bodyPr wrap="square">
            <a:spAutoFit/>
          </a:bodyPr>
          <a:lstStyle/>
          <a:p>
            <a:r>
              <a:rPr lang="en-US" sz="3200" b="1" dirty="0" smtClean="0">
                <a:solidFill>
                  <a:srgbClr val="FF0000"/>
                </a:solidFill>
              </a:rPr>
              <a:t>Once an Issue is Settled…Acknowledge the Success </a:t>
            </a:r>
          </a:p>
        </p:txBody>
      </p:sp>
      <p:pic>
        <p:nvPicPr>
          <p:cNvPr id="18434" name="Picture 2" descr="Image result for winnie and hon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399" y="2133600"/>
            <a:ext cx="3907693" cy="24384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344" y="1678621"/>
            <a:ext cx="391056" cy="4549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886200"/>
            <a:ext cx="391056" cy="4549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953000"/>
            <a:ext cx="391056" cy="4549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1517" y="5791200"/>
            <a:ext cx="716697" cy="83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8980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9504" y="524470"/>
            <a:ext cx="6688946"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Building Relationships </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Rectangle 4"/>
          <p:cNvSpPr/>
          <p:nvPr/>
        </p:nvSpPr>
        <p:spPr>
          <a:xfrm>
            <a:off x="1070656" y="5334000"/>
            <a:ext cx="7317452" cy="923330"/>
          </a:xfrm>
          <a:prstGeom prst="rect">
            <a:avLst/>
          </a:prstGeom>
          <a:noFill/>
        </p:spPr>
        <p:txBody>
          <a:bodyPr wrap="none" lIns="91440" tIns="45720" rIns="91440" bIns="45720">
            <a:spAutoFit/>
          </a:bodyPr>
          <a:lstStyle/>
          <a:p>
            <a:pPr algn="ct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ith Direct Support Staff</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6" name="Picture 4" descr="Image result for c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981200"/>
            <a:ext cx="4038600" cy="269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246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76800" y="1295400"/>
            <a:ext cx="3962400" cy="2862322"/>
          </a:xfrm>
          <a:prstGeom prst="rect">
            <a:avLst/>
          </a:prstGeom>
        </p:spPr>
        <p:txBody>
          <a:bodyPr wrap="square">
            <a:spAutoFit/>
          </a:bodyPr>
          <a:lstStyle/>
          <a:p>
            <a:endParaRPr lang="en-US" dirty="0"/>
          </a:p>
          <a:p>
            <a:r>
              <a:rPr lang="en-US" dirty="0" smtClean="0"/>
              <a:t>Ask the administrator if you may speak at their next staff in-service to explain your role as ombudsman.</a:t>
            </a:r>
          </a:p>
          <a:p>
            <a:endParaRPr lang="en-US" dirty="0"/>
          </a:p>
          <a:p>
            <a:r>
              <a:rPr lang="en-US" dirty="0" smtClean="0"/>
              <a:t>At the in-service, explain our approach to resolving concerns and identify the ombudsman’s role.</a:t>
            </a:r>
          </a:p>
          <a:p>
            <a:endParaRPr lang="en-US" dirty="0"/>
          </a:p>
          <a:p>
            <a:endParaRPr lang="en-US" dirty="0" smtClean="0"/>
          </a:p>
        </p:txBody>
      </p:sp>
      <p:sp>
        <p:nvSpPr>
          <p:cNvPr id="4" name="Rectangle 3"/>
          <p:cNvSpPr/>
          <p:nvPr/>
        </p:nvSpPr>
        <p:spPr>
          <a:xfrm>
            <a:off x="2895600" y="533400"/>
            <a:ext cx="3487558" cy="584775"/>
          </a:xfrm>
          <a:prstGeom prst="rect">
            <a:avLst/>
          </a:prstGeom>
        </p:spPr>
        <p:txBody>
          <a:bodyPr wrap="none">
            <a:spAutoFit/>
          </a:bodyPr>
          <a:lstStyle/>
          <a:p>
            <a:r>
              <a:rPr lang="en-US" sz="3200" b="1" dirty="0" smtClean="0">
                <a:solidFill>
                  <a:srgbClr val="FF0000"/>
                </a:solidFill>
              </a:rPr>
              <a:t>Establish Your Role </a:t>
            </a:r>
            <a:endParaRPr lang="en-US" sz="3200" b="1" dirty="0">
              <a:solidFill>
                <a:srgbClr val="FF0000"/>
              </a:solidFill>
            </a:endParaRPr>
          </a:p>
        </p:txBody>
      </p:sp>
      <p:pic>
        <p:nvPicPr>
          <p:cNvPr id="19458" name="Picture 2" descr="Image result for speaking"/>
          <p:cNvPicPr>
            <a:picLocks noChangeAspect="1" noChangeArrowheads="1"/>
          </p:cNvPicPr>
          <p:nvPr/>
        </p:nvPicPr>
        <p:blipFill rotWithShape="1">
          <a:blip r:embed="rId2">
            <a:extLst>
              <a:ext uri="{28A0092B-C50C-407E-A947-70E740481C1C}">
                <a14:useLocalDpi xmlns:a14="http://schemas.microsoft.com/office/drawing/2010/main" val="0"/>
              </a:ext>
            </a:extLst>
          </a:blip>
          <a:srcRect l="17541"/>
          <a:stretch/>
        </p:blipFill>
        <p:spPr bwMode="auto">
          <a:xfrm>
            <a:off x="609600" y="1676400"/>
            <a:ext cx="3768920" cy="25717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330520" y="4876800"/>
            <a:ext cx="6096000" cy="1200329"/>
          </a:xfrm>
          <a:prstGeom prst="rect">
            <a:avLst/>
          </a:prstGeom>
        </p:spPr>
        <p:txBody>
          <a:bodyPr wrap="square">
            <a:spAutoFit/>
          </a:bodyPr>
          <a:lstStyle/>
          <a:p>
            <a:r>
              <a:rPr lang="en-US" dirty="0" smtClean="0"/>
              <a:t>Remind them of ways to bring concerns: </a:t>
            </a:r>
          </a:p>
          <a:p>
            <a:pPr marL="800100" lvl="1" indent="-342900">
              <a:buAutoNum type="arabicPeriod"/>
            </a:pPr>
            <a:r>
              <a:rPr lang="en-US" dirty="0" smtClean="0"/>
              <a:t>Report problem to the responsible staff or Admin. </a:t>
            </a:r>
          </a:p>
          <a:p>
            <a:pPr marL="800100" lvl="1" indent="-342900">
              <a:buAutoNum type="arabicPeriod"/>
            </a:pPr>
            <a:r>
              <a:rPr lang="en-US" dirty="0" smtClean="0"/>
              <a:t>Contact the ombudsman at 1-877-236-0013 or give them your local number.</a:t>
            </a:r>
          </a:p>
        </p:txBody>
      </p:sp>
      <p:pic>
        <p:nvPicPr>
          <p:cNvPr id="7"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091" y="5867400"/>
            <a:ext cx="685800" cy="797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594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307261"/>
            <a:ext cx="3962400" cy="5078313"/>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smtClean="0"/>
              <a:t>Make time to explain the ombudsman role.  </a:t>
            </a:r>
          </a:p>
          <a:p>
            <a:pPr marL="285750" indent="-285750">
              <a:lnSpc>
                <a:spcPct val="150000"/>
              </a:lnSpc>
              <a:buFont typeface="Arial" panose="020B0604020202020204" pitchFamily="34" charset="0"/>
              <a:buChar char="•"/>
            </a:pPr>
            <a:r>
              <a:rPr lang="en-US" dirty="0" smtClean="0"/>
              <a:t>Call staff by their name. </a:t>
            </a:r>
          </a:p>
          <a:p>
            <a:pPr marL="285750" indent="-285750">
              <a:lnSpc>
                <a:spcPct val="150000"/>
              </a:lnSpc>
              <a:buFont typeface="Arial" panose="020B0604020202020204" pitchFamily="34" charset="0"/>
              <a:buChar char="•"/>
            </a:pPr>
            <a:r>
              <a:rPr lang="en-US" dirty="0" smtClean="0"/>
              <a:t>Let them know it is your job to bring resident concerns to their attention.</a:t>
            </a:r>
          </a:p>
          <a:p>
            <a:pPr marL="285750" indent="-285750">
              <a:lnSpc>
                <a:spcPct val="150000"/>
              </a:lnSpc>
              <a:buFont typeface="Arial" panose="020B0604020202020204" pitchFamily="34" charset="0"/>
              <a:buChar char="•"/>
            </a:pPr>
            <a:r>
              <a:rPr lang="en-US" dirty="0" smtClean="0"/>
              <a:t>Focus on resident needs. </a:t>
            </a:r>
          </a:p>
          <a:p>
            <a:pPr marL="285750" indent="-285750">
              <a:lnSpc>
                <a:spcPct val="150000"/>
              </a:lnSpc>
              <a:buFont typeface="Arial" panose="020B0604020202020204" pitchFamily="34" charset="0"/>
              <a:buChar char="•"/>
            </a:pPr>
            <a:r>
              <a:rPr lang="en-US" dirty="0" smtClean="0"/>
              <a:t>Avoid correcting a direct care worker; speak to their supervisor or if a systemic issue, ask to provide in-service training. </a:t>
            </a:r>
          </a:p>
          <a:p>
            <a:pPr marL="285750" indent="-285750">
              <a:lnSpc>
                <a:spcPct val="150000"/>
              </a:lnSpc>
              <a:buFont typeface="Arial" panose="020B0604020202020204" pitchFamily="34" charset="0"/>
              <a:buChar char="•"/>
            </a:pPr>
            <a:r>
              <a:rPr lang="en-US" dirty="0" smtClean="0"/>
              <a:t>Remain courteous, even if staff is rude. </a:t>
            </a:r>
            <a:endParaRPr lang="en-US" dirty="0"/>
          </a:p>
        </p:txBody>
      </p:sp>
      <p:sp>
        <p:nvSpPr>
          <p:cNvPr id="3" name="Rectangle 2"/>
          <p:cNvSpPr/>
          <p:nvPr/>
        </p:nvSpPr>
        <p:spPr>
          <a:xfrm>
            <a:off x="2590800" y="609600"/>
            <a:ext cx="3889206" cy="584775"/>
          </a:xfrm>
          <a:prstGeom prst="rect">
            <a:avLst/>
          </a:prstGeom>
        </p:spPr>
        <p:txBody>
          <a:bodyPr wrap="none">
            <a:spAutoFit/>
          </a:bodyPr>
          <a:lstStyle/>
          <a:p>
            <a:r>
              <a:rPr lang="en-US" sz="3200" b="1" dirty="0" smtClean="0">
                <a:solidFill>
                  <a:srgbClr val="FF0000"/>
                </a:solidFill>
              </a:rPr>
              <a:t>Interaction with Staff </a:t>
            </a:r>
            <a:endParaRPr lang="en-US" sz="3200" b="1" dirty="0">
              <a:solidFill>
                <a:srgbClr val="FF0000"/>
              </a:solidFill>
            </a:endParaRPr>
          </a:p>
        </p:txBody>
      </p:sp>
      <p:pic>
        <p:nvPicPr>
          <p:cNvPr id="4" name="Picture 8"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128" y="2160110"/>
            <a:ext cx="391056" cy="4549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5410200"/>
            <a:ext cx="391056" cy="454979"/>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Image result for you have a hard job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144" y="1307261"/>
            <a:ext cx="3276600" cy="5209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4181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8222" y="1499107"/>
            <a:ext cx="3807178" cy="2246769"/>
          </a:xfrm>
          <a:prstGeom prst="rect">
            <a:avLst/>
          </a:prstGeom>
        </p:spPr>
        <p:txBody>
          <a:bodyPr wrap="square">
            <a:spAutoFit/>
          </a:bodyPr>
          <a:lstStyle/>
          <a:p>
            <a:r>
              <a:rPr lang="en-US" sz="2000" dirty="0" smtClean="0"/>
              <a:t>MOST IMPORTANTLY: Take every opportunity to praise work well done -- directly to staff! Acknowledge how difficult their job is and praise them for their compassion, gentle care, passion, efforts or attentiveness! </a:t>
            </a:r>
            <a:endParaRPr lang="en-US" sz="2000" dirty="0"/>
          </a:p>
        </p:txBody>
      </p:sp>
      <p:sp>
        <p:nvSpPr>
          <p:cNvPr id="3" name="Rectangle 2"/>
          <p:cNvSpPr/>
          <p:nvPr/>
        </p:nvSpPr>
        <p:spPr>
          <a:xfrm>
            <a:off x="2796822" y="384946"/>
            <a:ext cx="3947043" cy="584775"/>
          </a:xfrm>
          <a:prstGeom prst="rect">
            <a:avLst/>
          </a:prstGeom>
        </p:spPr>
        <p:txBody>
          <a:bodyPr wrap="none">
            <a:spAutoFit/>
          </a:bodyPr>
          <a:lstStyle/>
          <a:p>
            <a:r>
              <a:rPr lang="en-US" sz="3200" b="1" dirty="0" smtClean="0">
                <a:solidFill>
                  <a:srgbClr val="FF0000"/>
                </a:solidFill>
              </a:rPr>
              <a:t>Praise! Praise! Praise! </a:t>
            </a:r>
            <a:endParaRPr lang="en-US" sz="3200" b="1" dirty="0">
              <a:solidFill>
                <a:srgbClr val="FF0000"/>
              </a:solidFill>
            </a:endParaRPr>
          </a:p>
        </p:txBody>
      </p:sp>
      <p:pic>
        <p:nvPicPr>
          <p:cNvPr id="24578" name="Picture 2" descr="Image result for winnie hon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4411120" cy="30282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1412" y="3352800"/>
            <a:ext cx="391056" cy="4549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2918" y="4653882"/>
            <a:ext cx="8293882" cy="2062103"/>
          </a:xfrm>
          <a:prstGeom prst="rect">
            <a:avLst/>
          </a:prstGeom>
        </p:spPr>
        <p:txBody>
          <a:bodyPr wrap="square">
            <a:spAutoFit/>
          </a:bodyPr>
          <a:lstStyle/>
          <a:p>
            <a:r>
              <a:rPr lang="en-US" sz="2000" b="1" dirty="0" smtClean="0"/>
              <a:t>Report “Good Works” to Administrators!</a:t>
            </a:r>
          </a:p>
          <a:p>
            <a:pPr marL="742950" lvl="1" indent="-285750">
              <a:buFont typeface="Arial" panose="020B0604020202020204" pitchFamily="34" charset="0"/>
              <a:buChar char="•"/>
            </a:pPr>
            <a:r>
              <a:rPr lang="en-US" dirty="0" smtClean="0"/>
              <a:t>Let the worker know you are reporting his/her superior work efforts; so... find out the worker’s name </a:t>
            </a:r>
          </a:p>
          <a:p>
            <a:pPr marL="742950" lvl="1" indent="-285750">
              <a:buFont typeface="Arial" panose="020B0604020202020204" pitchFamily="34" charset="0"/>
              <a:buChar char="•"/>
            </a:pPr>
            <a:r>
              <a:rPr lang="en-US" dirty="0" smtClean="0"/>
              <a:t>Report to superiors when residents’ praise the effort of particular staff. Ask the resident if she minds you sharing their praise </a:t>
            </a:r>
          </a:p>
          <a:p>
            <a:pPr marL="742950" lvl="1" indent="-285750">
              <a:buFont typeface="Arial" panose="020B0604020202020204" pitchFamily="34" charset="0"/>
              <a:buChar char="•"/>
            </a:pPr>
            <a:r>
              <a:rPr lang="en-US" dirty="0" smtClean="0"/>
              <a:t>Commend the administrator for successfully leading staff to strive for excellence in caring for residents </a:t>
            </a:r>
            <a:endParaRPr lang="en-US" dirty="0"/>
          </a:p>
        </p:txBody>
      </p:sp>
      <p:pic>
        <p:nvPicPr>
          <p:cNvPr id="7"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762" y="4953000"/>
            <a:ext cx="391056" cy="4549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762" y="5494867"/>
            <a:ext cx="391056" cy="4549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6019800"/>
            <a:ext cx="391056" cy="454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998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914400"/>
            <a:ext cx="7599603" cy="5078313"/>
          </a:xfrm>
          <a:prstGeom prst="rect">
            <a:avLst/>
          </a:prstGeom>
        </p:spPr>
        <p:txBody>
          <a:bodyPr wrap="square">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haroni" panose="02010803020104030203" pitchFamily="2" charset="-79"/>
                <a:cs typeface="Aharoni" panose="02010803020104030203" pitchFamily="2" charset="-79"/>
              </a:rPr>
              <a:t>In my role as the Ombudsman, how do I stay resident centered and try to create a win/win situation for all?</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2339950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9504" y="524470"/>
            <a:ext cx="6688946"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Building Relationships </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Rectangle 4"/>
          <p:cNvSpPr/>
          <p:nvPr/>
        </p:nvSpPr>
        <p:spPr>
          <a:xfrm>
            <a:off x="1963499" y="5334000"/>
            <a:ext cx="5531771" cy="923330"/>
          </a:xfrm>
          <a:prstGeom prst="rect">
            <a:avLst/>
          </a:prstGeom>
          <a:noFill/>
        </p:spPr>
        <p:txBody>
          <a:bodyPr wrap="none" lIns="91440" tIns="45720" rIns="91440" bIns="45720">
            <a:spAutoFit/>
          </a:bodyPr>
          <a:lstStyle/>
          <a:p>
            <a:pPr algn="ct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ith the Residents</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7170" name="Picture 2" descr="Image result for ltc ombuds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6723" y="1905000"/>
            <a:ext cx="4016438"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732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740" y="1091242"/>
            <a:ext cx="5168660" cy="5632311"/>
          </a:xfrm>
          <a:prstGeom prst="rect">
            <a:avLst/>
          </a:prstGeom>
        </p:spPr>
        <p:txBody>
          <a:bodyPr wrap="square">
            <a:spAutoFit/>
          </a:bodyPr>
          <a:lstStyle/>
          <a:p>
            <a:r>
              <a:rPr lang="en-US" b="1" dirty="0" smtClean="0"/>
              <a:t>Introduce yourself to every resident and family member.  </a:t>
            </a:r>
          </a:p>
          <a:p>
            <a:endParaRPr lang="en-US" dirty="0" smtClean="0"/>
          </a:p>
          <a:p>
            <a:r>
              <a:rPr lang="en-US" dirty="0" smtClean="0"/>
              <a:t>Explain your role as ombudsman – you are there to: </a:t>
            </a:r>
          </a:p>
          <a:p>
            <a:pPr marL="742950" lvl="1" indent="-285750">
              <a:buFont typeface="Arial" panose="020B0604020202020204" pitchFamily="34" charset="0"/>
              <a:buChar char="•"/>
            </a:pPr>
            <a:r>
              <a:rPr lang="en-US" dirty="0" smtClean="0"/>
              <a:t>Help solve concerns or problems. </a:t>
            </a:r>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smtClean="0"/>
              <a:t>Advocate for residents rights and promote quality care. </a:t>
            </a:r>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smtClean="0"/>
              <a:t>Listen, provide information and speak on the resident’s behalf, if needed. </a:t>
            </a:r>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smtClean="0"/>
              <a:t>Specifically: Bring resident and family member concerns/complaints (with permission) to the staff’s attention, and to seek resolution; and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smtClean="0"/>
              <a:t>Attend care plan meetings and resident/family council meetings, when invited. </a:t>
            </a:r>
            <a:endParaRPr lang="en-US" dirty="0"/>
          </a:p>
        </p:txBody>
      </p:sp>
      <p:sp>
        <p:nvSpPr>
          <p:cNvPr id="3" name="Rectangle 2"/>
          <p:cNvSpPr/>
          <p:nvPr/>
        </p:nvSpPr>
        <p:spPr>
          <a:xfrm>
            <a:off x="3581400" y="381000"/>
            <a:ext cx="2525884" cy="584775"/>
          </a:xfrm>
          <a:prstGeom prst="rect">
            <a:avLst/>
          </a:prstGeom>
        </p:spPr>
        <p:txBody>
          <a:bodyPr wrap="none">
            <a:spAutoFit/>
          </a:bodyPr>
          <a:lstStyle/>
          <a:p>
            <a:r>
              <a:rPr lang="en-US" sz="3200" b="1" dirty="0" smtClean="0">
                <a:solidFill>
                  <a:srgbClr val="FF0000"/>
                </a:solidFill>
              </a:rPr>
              <a:t>Introductions</a:t>
            </a:r>
            <a:r>
              <a:rPr lang="en-US" dirty="0" smtClean="0"/>
              <a:t> </a:t>
            </a:r>
          </a:p>
        </p:txBody>
      </p:sp>
      <p:pic>
        <p:nvPicPr>
          <p:cNvPr id="25602" name="Picture 2" descr="Image result for ltc ombuds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7902" y="1752600"/>
            <a:ext cx="3407432" cy="304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77" y="5925650"/>
            <a:ext cx="685800" cy="797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6380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6659" y="1690300"/>
            <a:ext cx="3998167" cy="3970318"/>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a:spAutoFit/>
          </a:bodyPr>
          <a:lstStyle/>
          <a:p>
            <a:pPr marL="285750" indent="-285750">
              <a:buFont typeface="Arial" panose="020B0604020202020204" pitchFamily="34" charset="0"/>
              <a:buChar char="•"/>
            </a:pPr>
            <a:r>
              <a:rPr lang="en-US" dirty="0" smtClean="0"/>
              <a:t>Do </a:t>
            </a:r>
            <a:r>
              <a:rPr lang="en-US" dirty="0"/>
              <a:t>spend time with residents to establish a level of trust.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Do </a:t>
            </a:r>
            <a:r>
              <a:rPr lang="en-US" dirty="0"/>
              <a:t>relay to residents their rights and available services.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Do </a:t>
            </a:r>
            <a:r>
              <a:rPr lang="en-US" dirty="0"/>
              <a:t>report to residents, the status of their complaints.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Do </a:t>
            </a:r>
            <a:r>
              <a:rPr lang="en-US" dirty="0"/>
              <a:t>validate resident’s </a:t>
            </a:r>
            <a:r>
              <a:rPr lang="en-US" dirty="0" smtClean="0"/>
              <a:t>concerns.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Do </a:t>
            </a:r>
            <a:r>
              <a:rPr lang="en-US" dirty="0"/>
              <a:t>support resident’s decisions—even if they are “bad” decisions. </a:t>
            </a:r>
            <a:endParaRPr lang="en-US" dirty="0" smtClean="0"/>
          </a:p>
          <a:p>
            <a:endParaRPr lang="en-US" dirty="0"/>
          </a:p>
        </p:txBody>
      </p:sp>
      <p:sp>
        <p:nvSpPr>
          <p:cNvPr id="3" name="Rectangle 2"/>
          <p:cNvSpPr/>
          <p:nvPr/>
        </p:nvSpPr>
        <p:spPr>
          <a:xfrm>
            <a:off x="3124200" y="622012"/>
            <a:ext cx="2941254" cy="584775"/>
          </a:xfrm>
          <a:prstGeom prst="rect">
            <a:avLst/>
          </a:prstGeom>
        </p:spPr>
        <p:txBody>
          <a:bodyPr wrap="none">
            <a:spAutoFit/>
          </a:bodyPr>
          <a:lstStyle/>
          <a:p>
            <a:r>
              <a:rPr lang="en-US" sz="3200" b="1" dirty="0">
                <a:solidFill>
                  <a:srgbClr val="0070C0"/>
                </a:solidFill>
              </a:rPr>
              <a:t>Do’s and Don’ts </a:t>
            </a:r>
          </a:p>
        </p:txBody>
      </p:sp>
      <p:sp>
        <p:nvSpPr>
          <p:cNvPr id="7" name="Rectangle 6"/>
          <p:cNvSpPr/>
          <p:nvPr/>
        </p:nvSpPr>
        <p:spPr>
          <a:xfrm>
            <a:off x="5316023" y="1690300"/>
            <a:ext cx="3370777" cy="4247317"/>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a:spAutoFit/>
          </a:bodyPr>
          <a:lstStyle/>
          <a:p>
            <a:r>
              <a:rPr lang="en-US" dirty="0" smtClean="0"/>
              <a:t>Don’t </a:t>
            </a:r>
            <a:r>
              <a:rPr lang="en-US" dirty="0"/>
              <a:t>enter a room without knocking. </a:t>
            </a:r>
          </a:p>
          <a:p>
            <a:pPr marL="285750" indent="-285750">
              <a:buFont typeface="Arial" panose="020B0604020202020204" pitchFamily="34" charset="0"/>
              <a:buChar char="•"/>
            </a:pPr>
            <a:endParaRPr lang="en-US" dirty="0" smtClean="0"/>
          </a:p>
          <a:p>
            <a:r>
              <a:rPr lang="en-US" dirty="0" smtClean="0"/>
              <a:t>Don’t </a:t>
            </a:r>
            <a:r>
              <a:rPr lang="en-US" dirty="0"/>
              <a:t>engage in a power struggle or dispute. </a:t>
            </a:r>
          </a:p>
          <a:p>
            <a:endParaRPr lang="en-US" dirty="0" smtClean="0"/>
          </a:p>
          <a:p>
            <a:r>
              <a:rPr lang="en-US" dirty="0" smtClean="0"/>
              <a:t>Don’t </a:t>
            </a:r>
            <a:r>
              <a:rPr lang="en-US" dirty="0"/>
              <a:t>appear Pro-Facility. </a:t>
            </a:r>
          </a:p>
          <a:p>
            <a:endParaRPr lang="en-US" dirty="0" smtClean="0"/>
          </a:p>
          <a:p>
            <a:r>
              <a:rPr lang="en-US" dirty="0" smtClean="0"/>
              <a:t>Don’t </a:t>
            </a:r>
            <a:r>
              <a:rPr lang="en-US" dirty="0"/>
              <a:t>break confidentiality. </a:t>
            </a:r>
          </a:p>
          <a:p>
            <a:endParaRPr lang="en-US" dirty="0" smtClean="0"/>
          </a:p>
          <a:p>
            <a:r>
              <a:rPr lang="en-US" dirty="0" smtClean="0"/>
              <a:t>Don’t </a:t>
            </a:r>
            <a:r>
              <a:rPr lang="en-US" dirty="0"/>
              <a:t>forget that your professional role is not “friendship</a:t>
            </a:r>
            <a:r>
              <a:rPr lang="en-US" dirty="0" smtClean="0"/>
              <a:t>.”</a:t>
            </a:r>
          </a:p>
          <a:p>
            <a:endParaRPr lang="en-US" dirty="0" smtClean="0"/>
          </a:p>
          <a:p>
            <a:endParaRPr lang="en-US" dirty="0"/>
          </a:p>
        </p:txBody>
      </p:sp>
      <p:pic>
        <p:nvPicPr>
          <p:cNvPr id="8" name="Picture 8"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791745"/>
            <a:ext cx="391056" cy="4549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605504"/>
            <a:ext cx="391056" cy="45497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447969"/>
            <a:ext cx="391056" cy="45497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4126302"/>
            <a:ext cx="391056" cy="45497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4800600"/>
            <a:ext cx="391056" cy="454979"/>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2" descr="Image result for red 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4" descr="Image result for red x"/>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Image result for red 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3757" y="1899431"/>
            <a:ext cx="191201" cy="23960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Image result for red 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3757" y="2713190"/>
            <a:ext cx="191201" cy="23960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Image result for red 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20" y="3402240"/>
            <a:ext cx="198377" cy="24859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Image result for red 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8904" y="4006369"/>
            <a:ext cx="191407" cy="23986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Image result for red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19760" y="4570761"/>
            <a:ext cx="196263" cy="2459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3400" y="5802237"/>
            <a:ext cx="838200" cy="975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2972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8200" y="1676398"/>
            <a:ext cx="3962400" cy="4247317"/>
          </a:xfrm>
          <a:prstGeom prst="rect">
            <a:avLst/>
          </a:prstGeom>
        </p:spPr>
        <p:txBody>
          <a:bodyPr wrap="square">
            <a:spAutoFit/>
          </a:bodyPr>
          <a:lstStyle/>
          <a:p>
            <a:pPr marL="285750" indent="-285750">
              <a:buFont typeface="Arial" panose="020B0604020202020204" pitchFamily="34" charset="0"/>
              <a:buChar char="•"/>
            </a:pPr>
            <a:r>
              <a:rPr lang="en-US" dirty="0" smtClean="0"/>
              <a:t>You </a:t>
            </a:r>
            <a:r>
              <a:rPr lang="en-US" dirty="0"/>
              <a:t>will check on them often to see if they have any concerns that need </a:t>
            </a:r>
            <a:r>
              <a:rPr lang="en-US" dirty="0" smtClean="0"/>
              <a:t>attention. </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You </a:t>
            </a:r>
            <a:r>
              <a:rPr lang="en-US" dirty="0"/>
              <a:t>keep all conversations </a:t>
            </a:r>
            <a:r>
              <a:rPr lang="en-US" dirty="0" smtClean="0"/>
              <a:t>confidential. </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They </a:t>
            </a:r>
            <a:r>
              <a:rPr lang="en-US" dirty="0"/>
              <a:t>have the right to contact you, their ombudsman, and to ask staff for help to </a:t>
            </a:r>
            <a:r>
              <a:rPr lang="en-US" dirty="0" smtClean="0"/>
              <a:t>call.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They </a:t>
            </a:r>
            <a:r>
              <a:rPr lang="en-US" dirty="0"/>
              <a:t>can contact you by calling the telephone number on the poster located in the facility, or give them a calling </a:t>
            </a:r>
            <a:r>
              <a:rPr lang="en-US" dirty="0" smtClean="0"/>
              <a:t>card.</a:t>
            </a:r>
            <a:endParaRPr lang="en-US" dirty="0"/>
          </a:p>
        </p:txBody>
      </p:sp>
      <p:sp>
        <p:nvSpPr>
          <p:cNvPr id="3" name="Rectangle 2"/>
          <p:cNvSpPr/>
          <p:nvPr/>
        </p:nvSpPr>
        <p:spPr>
          <a:xfrm>
            <a:off x="2367903" y="762000"/>
            <a:ext cx="4408194" cy="584775"/>
          </a:xfrm>
          <a:prstGeom prst="rect">
            <a:avLst/>
          </a:prstGeom>
        </p:spPr>
        <p:txBody>
          <a:bodyPr wrap="none">
            <a:spAutoFit/>
          </a:bodyPr>
          <a:lstStyle/>
          <a:p>
            <a:r>
              <a:rPr lang="en-US" sz="3200" b="1" dirty="0">
                <a:solidFill>
                  <a:srgbClr val="FF0000"/>
                </a:solidFill>
              </a:rPr>
              <a:t>Remind Residents that… </a:t>
            </a:r>
          </a:p>
        </p:txBody>
      </p:sp>
      <p:sp>
        <p:nvSpPr>
          <p:cNvPr id="4" name="AutoShape 2" descr="Image result for ltc ombudsm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910" y="2286000"/>
            <a:ext cx="4000498" cy="2743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9441" y="1676398"/>
            <a:ext cx="391056" cy="4549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5911017"/>
            <a:ext cx="727403" cy="846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1086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good business relationship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828800"/>
            <a:ext cx="3810000" cy="42957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76906" y="533400"/>
            <a:ext cx="4485395"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Let’s Practice…</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5"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5943600"/>
            <a:ext cx="651203" cy="7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5845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143000"/>
            <a:ext cx="8153400" cy="3046988"/>
          </a:xfrm>
          <a:prstGeom prst="rect">
            <a:avLst/>
          </a:prstGeom>
        </p:spPr>
        <p:txBody>
          <a:bodyPr wrap="square">
            <a:spAutoFit/>
          </a:bodyPr>
          <a:lstStyle/>
          <a:p>
            <a:r>
              <a:rPr lang="en-US" sz="3200" b="1" dirty="0" smtClean="0">
                <a:solidFill>
                  <a:srgbClr val="0070C0"/>
                </a:solidFill>
                <a:latin typeface="+mj-lt"/>
                <a:cs typeface="Aharoni" panose="02010803020104030203" pitchFamily="2" charset="-79"/>
              </a:rPr>
              <a:t>Situation #1</a:t>
            </a:r>
          </a:p>
          <a:p>
            <a:endParaRPr lang="en-US" sz="3200" b="1" dirty="0" smtClean="0">
              <a:solidFill>
                <a:srgbClr val="0070C0"/>
              </a:solidFill>
              <a:latin typeface="+mj-lt"/>
              <a:cs typeface="Aharoni" panose="02010803020104030203" pitchFamily="2" charset="-79"/>
            </a:endParaRPr>
          </a:p>
          <a:p>
            <a:r>
              <a:rPr lang="en-US" sz="3200" b="1" dirty="0" smtClean="0">
                <a:solidFill>
                  <a:srgbClr val="0070C0"/>
                </a:solidFill>
                <a:latin typeface="+mj-lt"/>
                <a:cs typeface="Aharoni" panose="02010803020104030203" pitchFamily="2" charset="-79"/>
              </a:rPr>
              <a:t>You </a:t>
            </a:r>
            <a:r>
              <a:rPr lang="en-US" sz="3200" b="1" dirty="0">
                <a:solidFill>
                  <a:srgbClr val="0070C0"/>
                </a:solidFill>
                <a:latin typeface="+mj-lt"/>
                <a:cs typeface="Aharoni" panose="02010803020104030203" pitchFamily="2" charset="-79"/>
              </a:rPr>
              <a:t>have received an involuntary discharge where the resident was sent to the hospital and now the facility refuses to take the resident back. </a:t>
            </a:r>
          </a:p>
        </p:txBody>
      </p:sp>
      <p:pic>
        <p:nvPicPr>
          <p:cNvPr id="4" name="Picture 8"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5415" y="5943600"/>
            <a:ext cx="685800" cy="797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6775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8305800" cy="6001643"/>
          </a:xfrm>
          <a:prstGeom prst="rect">
            <a:avLst/>
          </a:prstGeom>
        </p:spPr>
        <p:txBody>
          <a:bodyPr wrap="square">
            <a:spAutoFit/>
          </a:bodyPr>
          <a:lstStyle/>
          <a:p>
            <a:r>
              <a:rPr lang="en-US" sz="3200" b="1" dirty="0" smtClean="0">
                <a:solidFill>
                  <a:srgbClr val="0070C0"/>
                </a:solidFill>
              </a:rPr>
              <a:t>Situation </a:t>
            </a:r>
            <a:r>
              <a:rPr lang="en-US" sz="3200" b="1" dirty="0">
                <a:solidFill>
                  <a:srgbClr val="0070C0"/>
                </a:solidFill>
              </a:rPr>
              <a:t>#</a:t>
            </a:r>
            <a:r>
              <a:rPr lang="en-US" sz="3200" b="1" dirty="0" smtClean="0">
                <a:solidFill>
                  <a:srgbClr val="0070C0"/>
                </a:solidFill>
              </a:rPr>
              <a:t>2</a:t>
            </a:r>
          </a:p>
          <a:p>
            <a:endParaRPr lang="en-US" sz="3200" b="1" dirty="0">
              <a:solidFill>
                <a:srgbClr val="0070C0"/>
              </a:solidFill>
            </a:endParaRPr>
          </a:p>
          <a:p>
            <a:r>
              <a:rPr lang="en-US" sz="3200" b="1" dirty="0">
                <a:solidFill>
                  <a:srgbClr val="0070C0"/>
                </a:solidFill>
              </a:rPr>
              <a:t>A family member calls you and says that the facility is abusing their father. They tell you that their father has dementia and has limited use of his arms. When you get to the facility you find that the resident’s room has a foul smell and that the resident is soaking wet with urine. The food tray from breakfast is sitting on the table untouched, and it is almost 1130. You try to speak with the resident but he does not engage with you. </a:t>
            </a:r>
          </a:p>
        </p:txBody>
      </p:sp>
      <p:pic>
        <p:nvPicPr>
          <p:cNvPr id="4" name="Picture 8"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5979545"/>
            <a:ext cx="685800" cy="797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3793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winnie the pooh honey be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8" name="Picture 4" descr="Image result for you catch more flies with honey say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609600"/>
            <a:ext cx="5343525" cy="57333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7906" y="5791200"/>
            <a:ext cx="838200" cy="975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731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168863"/>
            <a:ext cx="8229600" cy="5232202"/>
          </a:xfrm>
          <a:prstGeom prst="rect">
            <a:avLst/>
          </a:prstGeom>
        </p:spPr>
        <p:txBody>
          <a:bodyPr wrap="square">
            <a:spAutoFit/>
          </a:bodyPr>
          <a:lstStyle/>
          <a:p>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haroni" panose="02010803020104030203" pitchFamily="2" charset="-79"/>
                <a:cs typeface="Aharoni" panose="02010803020104030203" pitchFamily="2" charset="-79"/>
              </a:rPr>
              <a:t>How do I… </a:t>
            </a:r>
          </a:p>
          <a:p>
            <a:endParaRPr lang="en-US" dirty="0" smtClean="0">
              <a:latin typeface="Aharoni" panose="02010803020104030203" pitchFamily="2" charset="-79"/>
              <a:cs typeface="Aharoni" panose="02010803020104030203" pitchFamily="2" charset="-79"/>
            </a:endParaRPr>
          </a:p>
          <a:p>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haroni" panose="02010803020104030203" pitchFamily="2" charset="-79"/>
                <a:cs typeface="Aharoni" panose="02010803020104030203" pitchFamily="2" charset="-79"/>
              </a:rPr>
              <a:t>• Walk the fine line between residents and staff in a way that increases their trust in an ombudsman? </a:t>
            </a:r>
          </a:p>
          <a:p>
            <a:endPar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haroni" panose="02010803020104030203" pitchFamily="2" charset="-79"/>
              <a:cs typeface="Aharoni" panose="02010803020104030203" pitchFamily="2" charset="-79"/>
            </a:endParaRPr>
          </a:p>
          <a:p>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haroni" panose="02010803020104030203" pitchFamily="2" charset="-79"/>
                <a:cs typeface="Aharoni" panose="02010803020104030203" pitchFamily="2" charset="-79"/>
              </a:rPr>
              <a:t>• Present myself, so residents understand I am here to advocate on their behalf? </a:t>
            </a:r>
          </a:p>
          <a:p>
            <a:endPar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haroni" panose="02010803020104030203" pitchFamily="2" charset="-79"/>
              <a:cs typeface="Aharoni" panose="02010803020104030203" pitchFamily="2" charset="-79"/>
            </a:endParaRPr>
          </a:p>
          <a:p>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haroni" panose="02010803020104030203" pitchFamily="2" charset="-79"/>
                <a:cs typeface="Aharoni" panose="02010803020104030203" pitchFamily="2" charset="-79"/>
              </a:rPr>
              <a:t>• Develop relationships with staff that leads to improvement in the quality of life and care for residents without crossing a boundary.</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haroni" panose="02010803020104030203" pitchFamily="2" charset="-79"/>
              <a:cs typeface="Aharoni" panose="02010803020104030203" pitchFamily="2" charset="-79"/>
            </a:endParaRPr>
          </a:p>
        </p:txBody>
      </p:sp>
      <p:sp>
        <p:nvSpPr>
          <p:cNvPr id="3" name="Rectangle 2"/>
          <p:cNvSpPr/>
          <p:nvPr/>
        </p:nvSpPr>
        <p:spPr>
          <a:xfrm>
            <a:off x="1575832" y="228600"/>
            <a:ext cx="599234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u="sng" dirty="0" smtClean="0">
                <a:ln w="11430"/>
                <a:solidFill>
                  <a:srgbClr val="FFC000"/>
                </a:solidFill>
                <a:effectLst>
                  <a:outerShdw blurRad="50800" dist="39000" dir="5460000" algn="tl">
                    <a:srgbClr val="000000">
                      <a:alpha val="38000"/>
                    </a:srgbClr>
                  </a:outerShdw>
                </a:effectLst>
                <a:latin typeface="Aharoni" panose="02010803020104030203" pitchFamily="2" charset="-79"/>
                <a:cs typeface="Aharoni" panose="02010803020104030203" pitchFamily="2" charset="-79"/>
              </a:rPr>
              <a:t>Group Discussion </a:t>
            </a:r>
            <a:endParaRPr lang="en-US" sz="5400" b="1" u="sng" cap="none" spc="0" dirty="0">
              <a:ln w="11430"/>
              <a:solidFill>
                <a:srgbClr val="FFC000"/>
              </a:solidFill>
              <a:effectLst>
                <a:outerShdw blurRad="50800" dist="39000" dir="5460000" algn="tl">
                  <a:srgbClr val="000000">
                    <a:alpha val="38000"/>
                  </a:srgbClr>
                </a:outerShdw>
              </a:effectLst>
              <a:latin typeface="Aharoni" panose="02010803020104030203" pitchFamily="2" charset="-79"/>
              <a:cs typeface="Aharoni" panose="02010803020104030203" pitchFamily="2" charset="-79"/>
            </a:endParaRPr>
          </a:p>
        </p:txBody>
      </p:sp>
      <p:pic>
        <p:nvPicPr>
          <p:cNvPr id="4" name="Picture 8"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152400"/>
            <a:ext cx="1143000" cy="13298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708608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19200"/>
            <a:ext cx="4495800" cy="3785652"/>
          </a:xfrm>
          <a:prstGeom prst="rect">
            <a:avLst/>
          </a:prstGeom>
        </p:spPr>
        <p:txBody>
          <a:bodyPr wrap="square">
            <a:spAutoFit/>
          </a:bodyPr>
          <a:lstStyle/>
          <a:p>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haroni" panose="02010803020104030203" pitchFamily="2" charset="-79"/>
                <a:cs typeface="Aharoni" panose="02010803020104030203" pitchFamily="2" charset="-79"/>
              </a:rPr>
              <a:t>By Developing Appropriate Relationships with… </a:t>
            </a:r>
          </a:p>
          <a:p>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haroni" panose="02010803020104030203" pitchFamily="2" charset="-79"/>
              <a:cs typeface="Aharoni" panose="02010803020104030203" pitchFamily="2" charset="-79"/>
            </a:endParaRPr>
          </a:p>
          <a:p>
            <a:pPr marL="342900" indent="-342900">
              <a:buFont typeface="Arial" panose="020B0604020202020204" pitchFamily="34" charset="0"/>
              <a:buChar char="•"/>
            </a:pP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haroni" panose="02010803020104030203" pitchFamily="2" charset="-79"/>
                <a:cs typeface="Aharoni" panose="02010803020104030203" pitchFamily="2" charset="-79"/>
              </a:rPr>
              <a:t>The Administrator </a:t>
            </a:r>
          </a:p>
          <a:p>
            <a:pPr marL="342900" indent="-342900">
              <a:buFont typeface="Arial" panose="020B0604020202020204" pitchFamily="34" charset="0"/>
              <a:buChar char="•"/>
            </a:pP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haroni" panose="02010803020104030203" pitchFamily="2" charset="-79"/>
                <a:cs typeface="Aharoni" panose="02010803020104030203" pitchFamily="2" charset="-79"/>
              </a:rPr>
              <a:t>The Social Worker</a:t>
            </a:r>
          </a:p>
          <a:p>
            <a:pPr marL="342900" indent="-342900">
              <a:buFont typeface="Arial" panose="020B0604020202020204" pitchFamily="34" charset="0"/>
              <a:buChar char="•"/>
            </a:pP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haroni" panose="02010803020104030203" pitchFamily="2" charset="-79"/>
                <a:cs typeface="Aharoni" panose="02010803020104030203" pitchFamily="2" charset="-79"/>
              </a:rPr>
              <a:t>The DON &amp; ADON</a:t>
            </a:r>
          </a:p>
          <a:p>
            <a:pPr marL="342900" indent="-342900">
              <a:buFont typeface="Arial" panose="020B0604020202020204" pitchFamily="34" charset="0"/>
              <a:buChar char="•"/>
            </a:pP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haroni" panose="02010803020104030203" pitchFamily="2" charset="-79"/>
                <a:cs typeface="Aharoni" panose="02010803020104030203" pitchFamily="2" charset="-79"/>
              </a:rPr>
              <a:t>Nursing staff and CNA’s </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haroni" panose="02010803020104030203" pitchFamily="2" charset="-79"/>
              <a:cs typeface="Aharoni" panose="02010803020104030203" pitchFamily="2" charset="-79"/>
            </a:endParaRPr>
          </a:p>
          <a:p>
            <a:endPar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haroni" panose="02010803020104030203" pitchFamily="2" charset="-79"/>
              <a:cs typeface="Aharoni" panose="02010803020104030203" pitchFamily="2" charset="-79"/>
            </a:endParaRPr>
          </a:p>
          <a:p>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haroni" panose="02010803020104030203" pitchFamily="2" charset="-79"/>
                <a:cs typeface="Aharoni" panose="02010803020104030203" pitchFamily="2" charset="-79"/>
              </a:rPr>
              <a:t>And of course…</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haroni" panose="02010803020104030203" pitchFamily="2" charset="-79"/>
              <a:cs typeface="Aharoni" panose="02010803020104030203" pitchFamily="2" charset="-79"/>
            </a:endParaRPr>
          </a:p>
          <a:p>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haroni" panose="02010803020104030203" pitchFamily="2" charset="-79"/>
                <a:cs typeface="Aharoni" panose="02010803020104030203" pitchFamily="2" charset="-79"/>
              </a:rPr>
              <a:t>Residents &amp; Family Members</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haroni" panose="02010803020104030203" pitchFamily="2" charset="-79"/>
              <a:cs typeface="Aharoni" panose="02010803020104030203" pitchFamily="2" charset="-79"/>
            </a:endParaRPr>
          </a:p>
        </p:txBody>
      </p:sp>
      <p:pic>
        <p:nvPicPr>
          <p:cNvPr id="5" name="Picture 6" descr="Image result for you catch more flies with honey than you do with vineg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219200"/>
            <a:ext cx="3972456" cy="38164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87256" y="5715000"/>
            <a:ext cx="838200" cy="975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805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721" y="2166668"/>
            <a:ext cx="5181600" cy="3600986"/>
          </a:xfrm>
          <a:prstGeom prst="rect">
            <a:avLst/>
          </a:prstGeom>
        </p:spPr>
        <p:txBody>
          <a:bodyPr wrap="square">
            <a:spAutoFit/>
          </a:bodyPr>
          <a:lstStyle/>
          <a:p>
            <a:r>
              <a:rPr lang="en-US" sz="2400" b="1" dirty="0" smtClean="0">
                <a:solidFill>
                  <a:srgbClr val="0070C0"/>
                </a:solidFill>
              </a:rPr>
              <a:t>If you appear to be Pro-Facility it diminishes… </a:t>
            </a:r>
          </a:p>
          <a:p>
            <a:endParaRPr lang="en-US" sz="2400" b="1" dirty="0">
              <a:solidFill>
                <a:srgbClr val="0070C0"/>
              </a:solidFill>
            </a:endParaRPr>
          </a:p>
          <a:p>
            <a:pPr marL="285750" indent="-285750">
              <a:buFont typeface="Arial" panose="020B0604020202020204" pitchFamily="34" charset="0"/>
              <a:buChar char="•"/>
            </a:pPr>
            <a:r>
              <a:rPr lang="en-US" sz="2400" b="1" dirty="0" smtClean="0">
                <a:solidFill>
                  <a:srgbClr val="0070C0"/>
                </a:solidFill>
              </a:rPr>
              <a:t>Trust in relationships with residents and family members </a:t>
            </a:r>
          </a:p>
          <a:p>
            <a:pPr marL="285750" indent="-285750">
              <a:lnSpc>
                <a:spcPct val="150000"/>
              </a:lnSpc>
              <a:buFont typeface="Arial" panose="020B0604020202020204" pitchFamily="34" charset="0"/>
              <a:buChar char="•"/>
            </a:pPr>
            <a:r>
              <a:rPr lang="en-US" sz="2400" b="1" dirty="0" smtClean="0">
                <a:solidFill>
                  <a:srgbClr val="0070C0"/>
                </a:solidFill>
              </a:rPr>
              <a:t>Objectivity in identifying problems</a:t>
            </a:r>
          </a:p>
          <a:p>
            <a:pPr marL="285750" indent="-285750">
              <a:lnSpc>
                <a:spcPct val="150000"/>
              </a:lnSpc>
              <a:buFont typeface="Arial" panose="020B0604020202020204" pitchFamily="34" charset="0"/>
              <a:buChar char="•"/>
            </a:pPr>
            <a:r>
              <a:rPr lang="en-US" sz="2400" b="1" dirty="0" smtClean="0">
                <a:solidFill>
                  <a:srgbClr val="0070C0"/>
                </a:solidFill>
              </a:rPr>
              <a:t>Effectiveness </a:t>
            </a:r>
          </a:p>
          <a:p>
            <a:pPr marL="285750" indent="-285750">
              <a:lnSpc>
                <a:spcPct val="150000"/>
              </a:lnSpc>
              <a:buFont typeface="Arial" panose="020B0604020202020204" pitchFamily="34" charset="0"/>
              <a:buChar char="•"/>
            </a:pPr>
            <a:r>
              <a:rPr lang="en-US" sz="2400" b="1" dirty="0" smtClean="0">
                <a:solidFill>
                  <a:srgbClr val="0070C0"/>
                </a:solidFill>
              </a:rPr>
              <a:t>Goals of the ombudsman program</a:t>
            </a:r>
            <a:endParaRPr lang="en-US" sz="2400" b="1" dirty="0">
              <a:solidFill>
                <a:srgbClr val="0070C0"/>
              </a:solidFill>
            </a:endParaRPr>
          </a:p>
        </p:txBody>
      </p:sp>
      <p:pic>
        <p:nvPicPr>
          <p:cNvPr id="11268" name="Picture 4" descr="Image result for untrustwort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438400"/>
            <a:ext cx="2548182" cy="28194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935820" y="304800"/>
            <a:ext cx="7473521"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u="sng" dirty="0" smtClean="0">
                <a:ln w="11430"/>
                <a:solidFill>
                  <a:srgbClr val="FFC000"/>
                </a:solidFill>
                <a:effectLst>
                  <a:outerShdw blurRad="50800" dist="39000" dir="5460000" algn="tl">
                    <a:srgbClr val="000000">
                      <a:alpha val="38000"/>
                    </a:srgbClr>
                  </a:outerShdw>
                </a:effectLst>
                <a:latin typeface="Aharoni" panose="02010803020104030203" pitchFamily="2" charset="-79"/>
                <a:cs typeface="Aharoni" panose="02010803020104030203" pitchFamily="2" charset="-79"/>
              </a:rPr>
              <a:t>Beware of Appearing </a:t>
            </a:r>
          </a:p>
          <a:p>
            <a:pPr algn="ctr"/>
            <a:r>
              <a:rPr lang="en-US" sz="5400" b="1" u="sng" dirty="0" smtClean="0">
                <a:ln w="11430"/>
                <a:solidFill>
                  <a:srgbClr val="FFC000"/>
                </a:solidFill>
                <a:effectLst>
                  <a:outerShdw blurRad="50800" dist="39000" dir="5460000" algn="tl">
                    <a:srgbClr val="000000">
                      <a:alpha val="38000"/>
                    </a:srgbClr>
                  </a:outerShdw>
                </a:effectLst>
                <a:latin typeface="Aharoni" panose="02010803020104030203" pitchFamily="2" charset="-79"/>
                <a:cs typeface="Aharoni" panose="02010803020104030203" pitchFamily="2" charset="-79"/>
              </a:rPr>
              <a:t>Pro-Facility</a:t>
            </a:r>
            <a:endParaRPr lang="en-US" sz="5400" b="1" u="sng" cap="none" spc="0" dirty="0">
              <a:ln w="11430"/>
              <a:solidFill>
                <a:srgbClr val="FFC000"/>
              </a:solidFill>
              <a:effectLst>
                <a:outerShdw blurRad="50800" dist="39000" dir="5460000" algn="tl">
                  <a:srgbClr val="000000">
                    <a:alpha val="38000"/>
                  </a:srgbClr>
                </a:outerShdw>
              </a:effectLst>
              <a:latin typeface="Aharoni" panose="02010803020104030203" pitchFamily="2" charset="-79"/>
              <a:cs typeface="Aharoni" panose="02010803020104030203" pitchFamily="2" charset="-79"/>
            </a:endParaRPr>
          </a:p>
        </p:txBody>
      </p:sp>
      <p:pic>
        <p:nvPicPr>
          <p:cNvPr id="12"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4491" y="5905971"/>
            <a:ext cx="719382" cy="836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1902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81600" y="2362200"/>
            <a:ext cx="3429000" cy="3477875"/>
          </a:xfrm>
          <a:prstGeom prst="rect">
            <a:avLst/>
          </a:prstGeom>
        </p:spPr>
        <p:txBody>
          <a:bodyPr wrap="square">
            <a:spAutoFit/>
          </a:bodyPr>
          <a:lstStyle/>
          <a:p>
            <a:r>
              <a:rPr lang="en-US" sz="2000" b="1" dirty="0" smtClean="0"/>
              <a:t>Be careful </a:t>
            </a:r>
            <a:r>
              <a:rPr lang="en-US" sz="2000" b="1" dirty="0"/>
              <a:t>not to bulldoze your way in. It may: </a:t>
            </a:r>
          </a:p>
          <a:p>
            <a:endParaRPr lang="en-US" sz="2000" b="1" dirty="0"/>
          </a:p>
          <a:p>
            <a:pPr marL="285750" indent="-285750">
              <a:buFont typeface="Arial" panose="020B0604020202020204" pitchFamily="34" charset="0"/>
              <a:buChar char="•"/>
            </a:pPr>
            <a:r>
              <a:rPr lang="en-US" sz="2000" b="1" dirty="0"/>
              <a:t>Limit your capacity to achieve results. </a:t>
            </a:r>
            <a:endParaRPr lang="en-US" sz="2000" b="1" dirty="0" smtClean="0"/>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Put others on the defensive</a:t>
            </a:r>
            <a:r>
              <a:rPr lang="en-US" sz="2000" b="1" dirty="0" smtClean="0"/>
              <a:t>.</a:t>
            </a:r>
          </a:p>
          <a:p>
            <a:r>
              <a:rPr lang="en-US" sz="2000" b="1" dirty="0" smtClean="0"/>
              <a:t> </a:t>
            </a:r>
            <a:endParaRPr lang="en-US" sz="2000" b="1" dirty="0"/>
          </a:p>
          <a:p>
            <a:pPr marL="285750" indent="-285750">
              <a:buFont typeface="Arial" panose="020B0604020202020204" pitchFamily="34" charset="0"/>
              <a:buChar char="•"/>
            </a:pPr>
            <a:r>
              <a:rPr lang="en-US" sz="2000" b="1" dirty="0"/>
              <a:t>Create a power struggle and go nowhere.</a:t>
            </a:r>
          </a:p>
        </p:txBody>
      </p:sp>
      <p:sp>
        <p:nvSpPr>
          <p:cNvPr id="4" name="Rectangle 3"/>
          <p:cNvSpPr/>
          <p:nvPr/>
        </p:nvSpPr>
        <p:spPr>
          <a:xfrm>
            <a:off x="809602" y="228600"/>
            <a:ext cx="7524816"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u="sng" dirty="0" smtClean="0">
                <a:ln w="11430"/>
                <a:solidFill>
                  <a:srgbClr val="FFC000"/>
                </a:solidFill>
                <a:effectLst>
                  <a:outerShdw blurRad="50800" dist="39000" dir="5460000" algn="tl">
                    <a:srgbClr val="000000">
                      <a:alpha val="38000"/>
                    </a:srgbClr>
                  </a:outerShdw>
                </a:effectLst>
                <a:latin typeface="Aharoni" panose="02010803020104030203" pitchFamily="2" charset="-79"/>
                <a:cs typeface="Aharoni" panose="02010803020104030203" pitchFamily="2" charset="-79"/>
              </a:rPr>
              <a:t>Be Aware of How You</a:t>
            </a:r>
          </a:p>
          <a:p>
            <a:pPr algn="ctr"/>
            <a:r>
              <a:rPr lang="en-US" sz="5400" b="1" u="sng" dirty="0" smtClean="0">
                <a:ln w="11430"/>
                <a:solidFill>
                  <a:srgbClr val="FFC000"/>
                </a:solidFill>
                <a:effectLst>
                  <a:outerShdw blurRad="50800" dist="39000" dir="5460000" algn="tl">
                    <a:srgbClr val="000000">
                      <a:alpha val="38000"/>
                    </a:srgbClr>
                  </a:outerShdw>
                </a:effectLst>
                <a:latin typeface="Aharoni" panose="02010803020104030203" pitchFamily="2" charset="-79"/>
                <a:cs typeface="Aharoni" panose="02010803020104030203" pitchFamily="2" charset="-79"/>
              </a:rPr>
              <a:t>May be Perceived</a:t>
            </a:r>
            <a:endParaRPr lang="en-US" sz="5400" b="1" u="sng" cap="none" spc="0" dirty="0">
              <a:ln w="11430"/>
              <a:solidFill>
                <a:srgbClr val="FFC000"/>
              </a:solidFill>
              <a:effectLst>
                <a:outerShdw blurRad="50800" dist="39000" dir="5460000" algn="tl">
                  <a:srgbClr val="000000">
                    <a:alpha val="38000"/>
                  </a:srgbClr>
                </a:outerShdw>
              </a:effectLst>
              <a:latin typeface="Aharoni" panose="02010803020104030203" pitchFamily="2" charset="-79"/>
              <a:cs typeface="Aharoni" panose="02010803020104030203" pitchFamily="2" charset="-79"/>
            </a:endParaRPr>
          </a:p>
        </p:txBody>
      </p:sp>
      <p:sp>
        <p:nvSpPr>
          <p:cNvPr id="5" name="AutoShape 2" descr="Image result for bulldoz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bulldoz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bulldoz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8" name="Picture 8" descr="Image result for bulldoz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183" y="2493122"/>
            <a:ext cx="4610100" cy="32160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5840075"/>
            <a:ext cx="779972" cy="907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0731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7000" y="1143000"/>
            <a:ext cx="2452776" cy="3416320"/>
          </a:xfrm>
          <a:prstGeom prst="rect">
            <a:avLst/>
          </a:prstGeom>
        </p:spPr>
        <p:txBody>
          <a:bodyPr wrap="square">
            <a:spAutoFit/>
          </a:bodyPr>
          <a:lstStyle/>
          <a:p>
            <a:r>
              <a:rPr lang="en-US" sz="2400" b="1" dirty="0" smtClean="0">
                <a:ln w="10541" cmpd="sng">
                  <a:solidFill>
                    <a:srgbClr val="7D7D7D">
                      <a:tint val="100000"/>
                      <a:shade val="100000"/>
                      <a:satMod val="110000"/>
                    </a:srgbClr>
                  </a:solidFill>
                  <a:prstDash val="solid"/>
                </a:ln>
                <a:solidFill>
                  <a:srgbClr val="0070C0"/>
                </a:solidFill>
                <a:latin typeface="Aharoni" panose="02010803020104030203" pitchFamily="2" charset="-79"/>
                <a:cs typeface="Aharoni" panose="02010803020104030203" pitchFamily="2" charset="-79"/>
              </a:rPr>
              <a:t>To find the right balance… </a:t>
            </a:r>
          </a:p>
          <a:p>
            <a:endParaRPr lang="en-US" sz="2400" b="1" dirty="0">
              <a:ln w="10541" cmpd="sng">
                <a:solidFill>
                  <a:srgbClr val="7D7D7D">
                    <a:tint val="100000"/>
                    <a:shade val="100000"/>
                    <a:satMod val="110000"/>
                  </a:srgbClr>
                </a:solidFill>
                <a:prstDash val="solid"/>
              </a:ln>
              <a:solidFill>
                <a:srgbClr val="0070C0"/>
              </a:solidFill>
              <a:latin typeface="Aharoni" panose="02010803020104030203" pitchFamily="2" charset="-79"/>
              <a:cs typeface="Aharoni" panose="02010803020104030203" pitchFamily="2" charset="-79"/>
            </a:endParaRPr>
          </a:p>
          <a:p>
            <a:r>
              <a:rPr lang="en-US" sz="2400" b="1" dirty="0" smtClean="0">
                <a:ln w="10541" cmpd="sng">
                  <a:solidFill>
                    <a:srgbClr val="7D7D7D">
                      <a:tint val="100000"/>
                      <a:shade val="100000"/>
                      <a:satMod val="110000"/>
                    </a:srgbClr>
                  </a:solidFill>
                  <a:prstDash val="solid"/>
                </a:ln>
                <a:solidFill>
                  <a:srgbClr val="0070C0"/>
                </a:solidFill>
                <a:latin typeface="Aharoni" panose="02010803020104030203" pitchFamily="2" charset="-79"/>
                <a:cs typeface="Aharoni" panose="02010803020104030203" pitchFamily="2" charset="-79"/>
              </a:rPr>
              <a:t>Leave the “I’m going to get you for something!” attitude at the door. </a:t>
            </a:r>
          </a:p>
        </p:txBody>
      </p:sp>
      <p:sp>
        <p:nvSpPr>
          <p:cNvPr id="3" name="Rectangle 2"/>
          <p:cNvSpPr/>
          <p:nvPr/>
        </p:nvSpPr>
        <p:spPr>
          <a:xfrm>
            <a:off x="471576" y="5715000"/>
            <a:ext cx="8458200" cy="830997"/>
          </a:xfrm>
          <a:prstGeom prst="rect">
            <a:avLst/>
          </a:prstGeom>
        </p:spPr>
        <p:txBody>
          <a:bodyPr wrap="square">
            <a:spAutoFit/>
          </a:bodyPr>
          <a:lstStyle/>
          <a:p>
            <a:r>
              <a:rPr lang="en-US" sz="2400" b="1" dirty="0" smtClean="0">
                <a:ln w="12700">
                  <a:solidFill>
                    <a:schemeClr val="tx2">
                      <a:satMod val="155000"/>
                    </a:schemeClr>
                  </a:solidFill>
                  <a:prstDash val="solid"/>
                </a:ln>
                <a:solidFill>
                  <a:srgbClr val="0070C0"/>
                </a:solidFill>
                <a:latin typeface="Aharoni" panose="02010803020104030203" pitchFamily="2" charset="-79"/>
                <a:cs typeface="Aharoni" panose="02010803020104030203" pitchFamily="2" charset="-79"/>
              </a:rPr>
              <a:t>At the same time, don’t get desensitized to issues that are present.</a:t>
            </a:r>
            <a:endParaRPr lang="en-US" sz="2400" b="1" dirty="0">
              <a:ln w="12700">
                <a:solidFill>
                  <a:schemeClr val="tx2">
                    <a:satMod val="155000"/>
                  </a:schemeClr>
                </a:solidFill>
                <a:prstDash val="solid"/>
              </a:ln>
              <a:solidFill>
                <a:srgbClr val="0070C0"/>
              </a:solidFill>
              <a:latin typeface="Aharoni" panose="02010803020104030203" pitchFamily="2" charset="-79"/>
              <a:cs typeface="Aharoni" panose="02010803020104030203" pitchFamily="2" charset="-79"/>
            </a:endParaRPr>
          </a:p>
        </p:txBody>
      </p:sp>
      <p:pic>
        <p:nvPicPr>
          <p:cNvPr id="12290" name="Picture 2" descr="Image result for you're in trouble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6238" y="685800"/>
            <a:ext cx="5810248"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753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Image result for you did great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732" y="228599"/>
            <a:ext cx="4528868" cy="64619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43423" y="457200"/>
            <a:ext cx="3505200" cy="1754326"/>
          </a:xfrm>
          <a:prstGeom prst="rect">
            <a:avLst/>
          </a:prstGeom>
          <a:noFill/>
        </p:spPr>
        <p:txBody>
          <a:bodyPr wrap="square" rtlCol="0">
            <a:spAutoFit/>
          </a:bodyPr>
          <a:lstStyle/>
          <a:p>
            <a:pPr algn="ctr"/>
            <a:r>
              <a:rPr lang="en-US" sz="3600" b="1" dirty="0" smtClean="0">
                <a:solidFill>
                  <a:srgbClr val="0070C0"/>
                </a:solidFill>
              </a:rPr>
              <a:t>It’s not what you say….It’s how you say it. </a:t>
            </a:r>
            <a:endParaRPr lang="en-US" sz="3600" b="1" dirty="0">
              <a:solidFill>
                <a:srgbClr val="0070C0"/>
              </a:solidFill>
            </a:endParaRPr>
          </a:p>
        </p:txBody>
      </p:sp>
      <p:sp>
        <p:nvSpPr>
          <p:cNvPr id="4" name="TextBox 3"/>
          <p:cNvSpPr txBox="1"/>
          <p:nvPr/>
        </p:nvSpPr>
        <p:spPr>
          <a:xfrm>
            <a:off x="5331125" y="3886200"/>
            <a:ext cx="3429000" cy="1754326"/>
          </a:xfrm>
          <a:prstGeom prst="rect">
            <a:avLst/>
          </a:prstGeom>
          <a:noFill/>
        </p:spPr>
        <p:txBody>
          <a:bodyPr wrap="square" rtlCol="0">
            <a:spAutoFit/>
          </a:bodyPr>
          <a:lstStyle/>
          <a:p>
            <a:pPr algn="ctr"/>
            <a:r>
              <a:rPr lang="en-US" sz="3600" b="1" dirty="0" smtClean="0">
                <a:solidFill>
                  <a:srgbClr val="0070C0"/>
                </a:solidFill>
              </a:rPr>
              <a:t>Be aware of the language you use!!</a:t>
            </a:r>
            <a:endParaRPr lang="en-US" sz="3600" b="1" dirty="0">
              <a:solidFill>
                <a:srgbClr val="0070C0"/>
              </a:solidFill>
            </a:endParaRPr>
          </a:p>
        </p:txBody>
      </p:sp>
    </p:spTree>
    <p:extLst>
      <p:ext uri="{BB962C8B-B14F-4D97-AF65-F5344CB8AC3E}">
        <p14:creationId xmlns:p14="http://schemas.microsoft.com/office/powerpoint/2010/main" val="3383816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customer service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8543" y="228600"/>
            <a:ext cx="5257800" cy="6311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785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2604</TotalTime>
  <Words>1206</Words>
  <Application>Microsoft Office PowerPoint</Application>
  <PresentationFormat>On-screen Show (4:3)</PresentationFormat>
  <Paragraphs>171</Paragraphs>
  <Slides>27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Aharoni</vt: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Meeker</dc:creator>
  <cp:lastModifiedBy>Katie Kohler</cp:lastModifiedBy>
  <cp:revision>48</cp:revision>
  <dcterms:created xsi:type="dcterms:W3CDTF">2017-08-28T16:50:37Z</dcterms:created>
  <dcterms:modified xsi:type="dcterms:W3CDTF">2018-05-25T17:36:43Z</dcterms:modified>
</cp:coreProperties>
</file>