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266" r:id="rId3"/>
    <p:sldId id="267" r:id="rId4"/>
    <p:sldId id="275" r:id="rId5"/>
    <p:sldId id="479" r:id="rId6"/>
    <p:sldId id="475" r:id="rId7"/>
    <p:sldId id="259" r:id="rId8"/>
    <p:sldId id="480" r:id="rId9"/>
    <p:sldId id="481" r:id="rId10"/>
    <p:sldId id="281" r:id="rId11"/>
    <p:sldId id="477" r:id="rId12"/>
    <p:sldId id="283" r:id="rId13"/>
    <p:sldId id="284" r:id="rId14"/>
    <p:sldId id="271" r:id="rId15"/>
    <p:sldId id="274" r:id="rId16"/>
    <p:sldId id="482" r:id="rId17"/>
    <p:sldId id="288" r:id="rId18"/>
    <p:sldId id="289"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76292" autoAdjust="0"/>
  </p:normalViewPr>
  <p:slideViewPr>
    <p:cSldViewPr snapToGrid="0">
      <p:cViewPr varScale="1">
        <p:scale>
          <a:sx n="67" d="100"/>
          <a:sy n="67" d="100"/>
        </p:scale>
        <p:origin x="6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O'Hearn" userId="eacf1ad0957b9729" providerId="LiveId" clId="{25C206A4-861C-4847-9C5D-9CB19929EA7C}"/>
    <pc:docChg chg="custSel modSld">
      <pc:chgData name="Katie O'Hearn" userId="eacf1ad0957b9729" providerId="LiveId" clId="{25C206A4-861C-4847-9C5D-9CB19929EA7C}" dt="2024-01-09T16:27:04.348" v="21" actId="14100"/>
      <pc:docMkLst>
        <pc:docMk/>
      </pc:docMkLst>
      <pc:sldChg chg="modSp mod">
        <pc:chgData name="Katie O'Hearn" userId="eacf1ad0957b9729" providerId="LiveId" clId="{25C206A4-861C-4847-9C5D-9CB19929EA7C}" dt="2024-01-09T16:26:26.657" v="16" actId="27636"/>
        <pc:sldMkLst>
          <pc:docMk/>
          <pc:sldMk cId="2295971207" sldId="288"/>
        </pc:sldMkLst>
        <pc:spChg chg="mod">
          <ac:chgData name="Katie O'Hearn" userId="eacf1ad0957b9729" providerId="LiveId" clId="{25C206A4-861C-4847-9C5D-9CB19929EA7C}" dt="2024-01-09T16:26:26.657" v="16" actId="27636"/>
          <ac:spMkLst>
            <pc:docMk/>
            <pc:sldMk cId="2295971207" sldId="288"/>
            <ac:spMk id="4" creationId="{BD7BCA8F-C940-FFD2-1212-82BFAAA43308}"/>
          </ac:spMkLst>
        </pc:spChg>
      </pc:sldChg>
      <pc:sldChg chg="modSp mod">
        <pc:chgData name="Katie O'Hearn" userId="eacf1ad0957b9729" providerId="LiveId" clId="{25C206A4-861C-4847-9C5D-9CB19929EA7C}" dt="2024-01-09T16:26:04.301" v="12" actId="255"/>
        <pc:sldMkLst>
          <pc:docMk/>
          <pc:sldMk cId="3815102623" sldId="289"/>
        </pc:sldMkLst>
        <pc:spChg chg="mod">
          <ac:chgData name="Katie O'Hearn" userId="eacf1ad0957b9729" providerId="LiveId" clId="{25C206A4-861C-4847-9C5D-9CB19929EA7C}" dt="2024-01-09T16:26:04.301" v="12" actId="255"/>
          <ac:spMkLst>
            <pc:docMk/>
            <pc:sldMk cId="3815102623" sldId="289"/>
            <ac:spMk id="8" creationId="{26D1E0C8-23DF-0726-168B-6BC708850FEF}"/>
          </ac:spMkLst>
        </pc:spChg>
      </pc:sldChg>
      <pc:sldChg chg="modSp mod">
        <pc:chgData name="Katie O'Hearn" userId="eacf1ad0957b9729" providerId="LiveId" clId="{25C206A4-861C-4847-9C5D-9CB19929EA7C}" dt="2024-01-09T16:27:04.348" v="21" actId="14100"/>
        <pc:sldMkLst>
          <pc:docMk/>
          <pc:sldMk cId="3657124504" sldId="475"/>
        </pc:sldMkLst>
        <pc:graphicFrameChg chg="mod modGraphic">
          <ac:chgData name="Katie O'Hearn" userId="eacf1ad0957b9729" providerId="LiveId" clId="{25C206A4-861C-4847-9C5D-9CB19929EA7C}" dt="2024-01-09T16:27:04.348" v="21" actId="14100"/>
          <ac:graphicFrameMkLst>
            <pc:docMk/>
            <pc:sldMk cId="3657124504" sldId="475"/>
            <ac:graphicFrameMk id="3"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F5A99-E63E-4DA7-88DA-2FBA1F109D97}"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46CC5AB0-5086-457F-B936-4767CD5F96CE}">
      <dgm:prSet phldrT="[Text]"/>
      <dgm:spPr/>
      <dgm:t>
        <a:bodyPr/>
        <a:lstStyle/>
        <a:p>
          <a:r>
            <a:rPr lang="en-US" dirty="0"/>
            <a:t>1978</a:t>
          </a:r>
        </a:p>
      </dgm:t>
    </dgm:pt>
    <dgm:pt modelId="{E290ACDE-0EF3-472F-95F6-B7CBECEF77A6}" type="parTrans" cxnId="{69B52D0B-9696-4E0C-A2AB-7410D41734C9}">
      <dgm:prSet/>
      <dgm:spPr/>
      <dgm:t>
        <a:bodyPr/>
        <a:lstStyle/>
        <a:p>
          <a:endParaRPr lang="en-US"/>
        </a:p>
      </dgm:t>
    </dgm:pt>
    <dgm:pt modelId="{17F7C799-5377-45DB-9837-C3E5DAA99E07}" type="sibTrans" cxnId="{69B52D0B-9696-4E0C-A2AB-7410D41734C9}">
      <dgm:prSet/>
      <dgm:spPr/>
      <dgm:t>
        <a:bodyPr/>
        <a:lstStyle/>
        <a:p>
          <a:endParaRPr lang="en-US"/>
        </a:p>
      </dgm:t>
    </dgm:pt>
    <dgm:pt modelId="{673AD81C-4FAA-4AE0-AABC-9FB1E3E1B34F}">
      <dgm:prSet phldrT="[Text]" custT="1"/>
      <dgm:spPr/>
      <dgm:t>
        <a:bodyPr/>
        <a:lstStyle/>
        <a:p>
          <a:r>
            <a:rPr lang="en-US" sz="1300" dirty="0"/>
            <a:t>Older Americans Act (OAA) amendments </a:t>
          </a:r>
          <a:r>
            <a:rPr lang="en-US" sz="1300" b="1" dirty="0"/>
            <a:t>required</a:t>
          </a:r>
          <a:r>
            <a:rPr lang="en-US" sz="1300" dirty="0"/>
            <a:t> </a:t>
          </a:r>
          <a:r>
            <a:rPr lang="en-US" sz="1300" b="1" dirty="0"/>
            <a:t>all states </a:t>
          </a:r>
          <a:r>
            <a:rPr lang="en-US" sz="1300" dirty="0"/>
            <a:t>to establish an Ombudsman Program</a:t>
          </a:r>
        </a:p>
      </dgm:t>
    </dgm:pt>
    <dgm:pt modelId="{941BE736-9F1D-4E40-ACF4-978FCE895ECD}" type="parTrans" cxnId="{13A0C9A8-A1BF-49C7-AEC6-CEC27B8B68FD}">
      <dgm:prSet/>
      <dgm:spPr/>
      <dgm:t>
        <a:bodyPr/>
        <a:lstStyle/>
        <a:p>
          <a:endParaRPr lang="en-US"/>
        </a:p>
      </dgm:t>
    </dgm:pt>
    <dgm:pt modelId="{AFF312F7-020E-4580-BA2B-8F663A62D902}" type="sibTrans" cxnId="{13A0C9A8-A1BF-49C7-AEC6-CEC27B8B68FD}">
      <dgm:prSet/>
      <dgm:spPr/>
      <dgm:t>
        <a:bodyPr/>
        <a:lstStyle/>
        <a:p>
          <a:endParaRPr lang="en-US"/>
        </a:p>
      </dgm:t>
    </dgm:pt>
    <dgm:pt modelId="{3EB1AACF-60B8-446C-B454-01D9EA5DA52A}">
      <dgm:prSet phldrT="[Text]"/>
      <dgm:spPr/>
      <dgm:t>
        <a:bodyPr/>
        <a:lstStyle/>
        <a:p>
          <a:r>
            <a:rPr lang="en-US" dirty="0"/>
            <a:t>1981</a:t>
          </a:r>
        </a:p>
      </dgm:t>
    </dgm:pt>
    <dgm:pt modelId="{ECD3CD2A-15F1-483C-9EDC-688B964F7082}" type="parTrans" cxnId="{AE689D5A-24C5-48D9-9D49-64C36CDCA087}">
      <dgm:prSet/>
      <dgm:spPr/>
      <dgm:t>
        <a:bodyPr/>
        <a:lstStyle/>
        <a:p>
          <a:endParaRPr lang="en-US"/>
        </a:p>
      </dgm:t>
    </dgm:pt>
    <dgm:pt modelId="{5746E47E-1E76-4F10-AED9-130916BCCA77}" type="sibTrans" cxnId="{AE689D5A-24C5-48D9-9D49-64C36CDCA087}">
      <dgm:prSet/>
      <dgm:spPr/>
      <dgm:t>
        <a:bodyPr/>
        <a:lstStyle/>
        <a:p>
          <a:endParaRPr lang="en-US"/>
        </a:p>
      </dgm:t>
    </dgm:pt>
    <dgm:pt modelId="{F15C05D3-D7FA-4C2B-B8D6-F3096D917125}">
      <dgm:prSet phldrT="[Text]" custT="1"/>
      <dgm:spPr/>
      <dgm:t>
        <a:bodyPr/>
        <a:lstStyle/>
        <a:p>
          <a:r>
            <a:rPr lang="en-US" sz="1300" dirty="0"/>
            <a:t>Duties expanded to board and care homes (e.g., Assisted Living Facilities)</a:t>
          </a:r>
        </a:p>
      </dgm:t>
    </dgm:pt>
    <dgm:pt modelId="{CF8842EE-026E-4973-89E4-47559B8C31E2}" type="parTrans" cxnId="{E6A65211-5FEA-4E55-B097-83FE909D93FB}">
      <dgm:prSet/>
      <dgm:spPr/>
      <dgm:t>
        <a:bodyPr/>
        <a:lstStyle/>
        <a:p>
          <a:endParaRPr lang="en-US"/>
        </a:p>
      </dgm:t>
    </dgm:pt>
    <dgm:pt modelId="{643D15D4-D3A1-495C-9E59-8CFA6B389432}" type="sibTrans" cxnId="{E6A65211-5FEA-4E55-B097-83FE909D93FB}">
      <dgm:prSet/>
      <dgm:spPr/>
      <dgm:t>
        <a:bodyPr/>
        <a:lstStyle/>
        <a:p>
          <a:endParaRPr lang="en-US"/>
        </a:p>
      </dgm:t>
    </dgm:pt>
    <dgm:pt modelId="{91C805CD-8FD5-40A5-A8E6-2E6E8EA06EB7}">
      <dgm:prSet phldrT="[Text]"/>
      <dgm:spPr/>
      <dgm:t>
        <a:bodyPr/>
        <a:lstStyle/>
        <a:p>
          <a:r>
            <a:rPr lang="en-US" dirty="0"/>
            <a:t>1987</a:t>
          </a:r>
        </a:p>
      </dgm:t>
    </dgm:pt>
    <dgm:pt modelId="{A9F00AC6-66FB-4AEC-83F4-44F037ECCBC7}" type="parTrans" cxnId="{63AFCD91-BAB4-493D-BF51-6026862BD801}">
      <dgm:prSet/>
      <dgm:spPr/>
      <dgm:t>
        <a:bodyPr/>
        <a:lstStyle/>
        <a:p>
          <a:endParaRPr lang="en-US"/>
        </a:p>
      </dgm:t>
    </dgm:pt>
    <dgm:pt modelId="{B4E343FE-B997-462C-846E-C934119588A9}" type="sibTrans" cxnId="{63AFCD91-BAB4-493D-BF51-6026862BD801}">
      <dgm:prSet/>
      <dgm:spPr/>
      <dgm:t>
        <a:bodyPr/>
        <a:lstStyle/>
        <a:p>
          <a:endParaRPr lang="en-US"/>
        </a:p>
      </dgm:t>
    </dgm:pt>
    <dgm:pt modelId="{499C8372-EBC3-40D4-827B-8664C0E82CF9}">
      <dgm:prSet phldrT="[Text]" custT="1"/>
      <dgm:spPr/>
      <dgm:t>
        <a:bodyPr/>
        <a:lstStyle/>
        <a:p>
          <a:r>
            <a:rPr lang="en-US" sz="1200" dirty="0"/>
            <a:t>LTCOP access to resident records (with resident consent)</a:t>
          </a:r>
        </a:p>
      </dgm:t>
    </dgm:pt>
    <dgm:pt modelId="{810C2978-08BD-4CDB-BAC1-04A61BB51879}" type="parTrans" cxnId="{621FA93B-BA2C-4015-ADFE-8A9B833320C8}">
      <dgm:prSet/>
      <dgm:spPr/>
      <dgm:t>
        <a:bodyPr/>
        <a:lstStyle/>
        <a:p>
          <a:endParaRPr lang="en-US"/>
        </a:p>
      </dgm:t>
    </dgm:pt>
    <dgm:pt modelId="{0DD12D49-0F9F-4613-BCBF-D7822FAAD9B5}" type="sibTrans" cxnId="{621FA93B-BA2C-4015-ADFE-8A9B833320C8}">
      <dgm:prSet/>
      <dgm:spPr/>
      <dgm:t>
        <a:bodyPr/>
        <a:lstStyle/>
        <a:p>
          <a:endParaRPr lang="en-US"/>
        </a:p>
      </dgm:t>
    </dgm:pt>
    <dgm:pt modelId="{94AC9130-2E6B-41FE-8078-23FDB0965E7B}">
      <dgm:prSet/>
      <dgm:spPr/>
      <dgm:t>
        <a:bodyPr/>
        <a:lstStyle/>
        <a:p>
          <a:r>
            <a:rPr lang="en-US" dirty="0"/>
            <a:t>2015</a:t>
          </a:r>
        </a:p>
      </dgm:t>
    </dgm:pt>
    <dgm:pt modelId="{72EF8B07-FC94-48BF-80B1-3DBCEC7DF7ED}" type="parTrans" cxnId="{0A153267-4F1B-46B7-B9F3-9DD41F9A2BA8}">
      <dgm:prSet/>
      <dgm:spPr/>
      <dgm:t>
        <a:bodyPr/>
        <a:lstStyle/>
        <a:p>
          <a:endParaRPr lang="en-US"/>
        </a:p>
      </dgm:t>
    </dgm:pt>
    <dgm:pt modelId="{07CBB210-C89D-4F82-B3B7-611A06F3847F}" type="sibTrans" cxnId="{0A153267-4F1B-46B7-B9F3-9DD41F9A2BA8}">
      <dgm:prSet/>
      <dgm:spPr/>
      <dgm:t>
        <a:bodyPr/>
        <a:lstStyle/>
        <a:p>
          <a:endParaRPr lang="en-US"/>
        </a:p>
      </dgm:t>
    </dgm:pt>
    <dgm:pt modelId="{CE0FD041-3765-4B9F-91FD-7B7986E042C7}">
      <dgm:prSet phldrT="[Text]" custT="1"/>
      <dgm:spPr/>
      <dgm:t>
        <a:bodyPr/>
        <a:lstStyle/>
        <a:p>
          <a:r>
            <a:rPr lang="en-US" sz="1300" dirty="0"/>
            <a:t>Final Regulations for the LTCOP were published in the Federal Register on </a:t>
          </a:r>
          <a:r>
            <a:rPr lang="en-US" sz="1300" b="1" dirty="0"/>
            <a:t>February 11, 2015</a:t>
          </a:r>
        </a:p>
      </dgm:t>
    </dgm:pt>
    <dgm:pt modelId="{58F7081E-5E41-46C6-A559-37D43B2A96E7}" type="parTrans" cxnId="{65FE60BA-A372-4A32-ADE7-062AC3BE5DA9}">
      <dgm:prSet/>
      <dgm:spPr/>
      <dgm:t>
        <a:bodyPr/>
        <a:lstStyle/>
        <a:p>
          <a:endParaRPr lang="en-US"/>
        </a:p>
      </dgm:t>
    </dgm:pt>
    <dgm:pt modelId="{4F19BBB3-4BBB-4718-8198-914F38201BC5}" type="sibTrans" cxnId="{65FE60BA-A372-4A32-ADE7-062AC3BE5DA9}">
      <dgm:prSet/>
      <dgm:spPr/>
      <dgm:t>
        <a:bodyPr/>
        <a:lstStyle/>
        <a:p>
          <a:endParaRPr lang="en-US"/>
        </a:p>
      </dgm:t>
    </dgm:pt>
    <dgm:pt modelId="{762DF3F6-9501-46F0-A75D-EE84635CDB67}">
      <dgm:prSet/>
      <dgm:spPr/>
      <dgm:t>
        <a:bodyPr/>
        <a:lstStyle/>
        <a:p>
          <a:r>
            <a:rPr lang="en-US" dirty="0"/>
            <a:t>2016</a:t>
          </a:r>
        </a:p>
      </dgm:t>
    </dgm:pt>
    <dgm:pt modelId="{4C7A0F5D-2988-45C4-9D0B-52D6BE6219C2}" type="parTrans" cxnId="{BF55E6FA-6698-46D1-B1EC-1288B1658D9C}">
      <dgm:prSet/>
      <dgm:spPr/>
      <dgm:t>
        <a:bodyPr/>
        <a:lstStyle/>
        <a:p>
          <a:endParaRPr lang="en-US"/>
        </a:p>
      </dgm:t>
    </dgm:pt>
    <dgm:pt modelId="{1EF67524-8BE4-4859-A780-02A19473CFE9}" type="sibTrans" cxnId="{BF55E6FA-6698-46D1-B1EC-1288B1658D9C}">
      <dgm:prSet/>
      <dgm:spPr/>
      <dgm:t>
        <a:bodyPr/>
        <a:lstStyle/>
        <a:p>
          <a:endParaRPr lang="en-US"/>
        </a:p>
      </dgm:t>
    </dgm:pt>
    <dgm:pt modelId="{ACE6B88D-C378-4F2E-AACF-0587183F91A0}">
      <dgm:prSet custT="1"/>
      <dgm:spPr/>
      <dgm:t>
        <a:bodyPr/>
        <a:lstStyle/>
        <a:p>
          <a:r>
            <a:rPr lang="en-US" sz="1300" dirty="0"/>
            <a:t>Program designed to be a </a:t>
          </a:r>
          <a:r>
            <a:rPr lang="en-US" sz="1300" b="1" dirty="0"/>
            <a:t>local, community program </a:t>
          </a:r>
          <a:r>
            <a:rPr lang="en-US" sz="1300" dirty="0"/>
            <a:t>utilizing volunteers</a:t>
          </a:r>
        </a:p>
      </dgm:t>
    </dgm:pt>
    <dgm:pt modelId="{6087D5A6-34EC-4714-B40D-47B5678158BD}" type="parTrans" cxnId="{89FBB116-1F67-437F-A4E6-340DAB13B824}">
      <dgm:prSet/>
      <dgm:spPr/>
      <dgm:t>
        <a:bodyPr/>
        <a:lstStyle/>
        <a:p>
          <a:endParaRPr lang="en-US"/>
        </a:p>
      </dgm:t>
    </dgm:pt>
    <dgm:pt modelId="{3C222B7A-6846-4AF1-96C9-9677CF66EB46}" type="sibTrans" cxnId="{89FBB116-1F67-437F-A4E6-340DAB13B824}">
      <dgm:prSet/>
      <dgm:spPr/>
      <dgm:t>
        <a:bodyPr/>
        <a:lstStyle/>
        <a:p>
          <a:endParaRPr lang="en-US"/>
        </a:p>
      </dgm:t>
    </dgm:pt>
    <dgm:pt modelId="{F8A1732F-C7D3-46CD-8959-F20E4EA75257}">
      <dgm:prSet custT="1"/>
      <dgm:spPr/>
      <dgm:t>
        <a:bodyPr/>
        <a:lstStyle/>
        <a:p>
          <a:r>
            <a:rPr lang="en-US" sz="1300" dirty="0"/>
            <a:t>Name changed from Nursing Home Ombudsman Program to Long-Term Care Ombudsman Program (LTCOP)</a:t>
          </a:r>
        </a:p>
      </dgm:t>
    </dgm:pt>
    <dgm:pt modelId="{2DED451C-646F-435B-A4B2-67EF9B42F878}" type="parTrans" cxnId="{5C2769A3-9372-4681-AB37-699618A02800}">
      <dgm:prSet/>
      <dgm:spPr/>
      <dgm:t>
        <a:bodyPr/>
        <a:lstStyle/>
        <a:p>
          <a:endParaRPr lang="en-US"/>
        </a:p>
      </dgm:t>
    </dgm:pt>
    <dgm:pt modelId="{E6E31201-4AEC-4256-AFC6-603E63C90BAF}" type="sibTrans" cxnId="{5C2769A3-9372-4681-AB37-699618A02800}">
      <dgm:prSet/>
      <dgm:spPr/>
      <dgm:t>
        <a:bodyPr/>
        <a:lstStyle/>
        <a:p>
          <a:endParaRPr lang="en-US"/>
        </a:p>
      </dgm:t>
    </dgm:pt>
    <dgm:pt modelId="{2B8AE2CD-3FFA-4A0B-9620-F5B99B107F3E}">
      <dgm:prSet custT="1"/>
      <dgm:spPr/>
      <dgm:t>
        <a:bodyPr/>
        <a:lstStyle/>
        <a:p>
          <a:r>
            <a:rPr lang="en-US" sz="1200" dirty="0"/>
            <a:t>States must prohibit willful interference of official LTCOP duties and/or retaliation against a LTCOP representative, resident or other individual related to LTCOP duties</a:t>
          </a:r>
        </a:p>
      </dgm:t>
    </dgm:pt>
    <dgm:pt modelId="{FD68DCAD-E7CA-44FC-93F1-AEDFA01C295B}" type="parTrans" cxnId="{29C788B4-726F-4051-8A0F-E1E9820AF852}">
      <dgm:prSet/>
      <dgm:spPr/>
      <dgm:t>
        <a:bodyPr/>
        <a:lstStyle/>
        <a:p>
          <a:endParaRPr lang="en-US"/>
        </a:p>
      </dgm:t>
    </dgm:pt>
    <dgm:pt modelId="{A3FF8D92-4D59-4032-A112-ECA042350FB9}" type="sibTrans" cxnId="{29C788B4-726F-4051-8A0F-E1E9820AF852}">
      <dgm:prSet/>
      <dgm:spPr/>
      <dgm:t>
        <a:bodyPr/>
        <a:lstStyle/>
        <a:p>
          <a:endParaRPr lang="en-US"/>
        </a:p>
      </dgm:t>
    </dgm:pt>
    <dgm:pt modelId="{5D181678-91C9-4959-930F-68BB6AA43950}">
      <dgm:prSet custT="1"/>
      <dgm:spPr/>
      <dgm:t>
        <a:bodyPr/>
        <a:lstStyle/>
        <a:p>
          <a:r>
            <a:rPr lang="en-US" sz="1300" dirty="0"/>
            <a:t>LTCOP Rule was effective </a:t>
          </a:r>
          <a:r>
            <a:rPr lang="en-US" sz="1300" b="1" dirty="0"/>
            <a:t>July 1, 2016</a:t>
          </a:r>
        </a:p>
      </dgm:t>
    </dgm:pt>
    <dgm:pt modelId="{9CC084D1-A5CB-4E30-80C1-712BF5B2023F}" type="parTrans" cxnId="{2F4F9A2D-9D9A-4A3F-BC36-7B003D2F1305}">
      <dgm:prSet/>
      <dgm:spPr/>
      <dgm:t>
        <a:bodyPr/>
        <a:lstStyle/>
        <a:p>
          <a:endParaRPr lang="en-US"/>
        </a:p>
      </dgm:t>
    </dgm:pt>
    <dgm:pt modelId="{88F59F69-11A1-40ED-9F89-09C076BEB8CE}" type="sibTrans" cxnId="{2F4F9A2D-9D9A-4A3F-BC36-7B003D2F1305}">
      <dgm:prSet/>
      <dgm:spPr/>
      <dgm:t>
        <a:bodyPr/>
        <a:lstStyle/>
        <a:p>
          <a:endParaRPr lang="en-US"/>
        </a:p>
      </dgm:t>
    </dgm:pt>
    <dgm:pt modelId="{EBD61CE7-F6F2-43D9-8418-40B61A1A113B}">
      <dgm:prSet custT="1"/>
      <dgm:spPr/>
      <dgm:t>
        <a:bodyPr/>
        <a:lstStyle/>
        <a:p>
          <a:r>
            <a:rPr lang="en-US" sz="1300" dirty="0"/>
            <a:t>Older Americans Act was reauthorized</a:t>
          </a:r>
        </a:p>
      </dgm:t>
    </dgm:pt>
    <dgm:pt modelId="{AF2019FA-C052-4AA2-8EA2-1BEEED33453D}" type="parTrans" cxnId="{3A954E69-FEE9-4BF1-A7AB-FF6978D17E1A}">
      <dgm:prSet/>
      <dgm:spPr/>
      <dgm:t>
        <a:bodyPr/>
        <a:lstStyle/>
        <a:p>
          <a:endParaRPr lang="en-US"/>
        </a:p>
      </dgm:t>
    </dgm:pt>
    <dgm:pt modelId="{C00709EC-848F-484E-B5AD-BAC382EBFD61}" type="sibTrans" cxnId="{3A954E69-FEE9-4BF1-A7AB-FF6978D17E1A}">
      <dgm:prSet/>
      <dgm:spPr/>
      <dgm:t>
        <a:bodyPr/>
        <a:lstStyle/>
        <a:p>
          <a:endParaRPr lang="en-US"/>
        </a:p>
      </dgm:t>
    </dgm:pt>
    <dgm:pt modelId="{845C08A7-7E1D-456E-8352-30C7847F24ED}">
      <dgm:prSet/>
      <dgm:spPr/>
      <dgm:t>
        <a:bodyPr/>
        <a:lstStyle/>
        <a:p>
          <a:r>
            <a:rPr lang="en-US" dirty="0"/>
            <a:t>1972</a:t>
          </a:r>
        </a:p>
      </dgm:t>
    </dgm:pt>
    <dgm:pt modelId="{713D6150-AED7-4A87-A4EB-5FB278389B0E}" type="parTrans" cxnId="{37DAB174-B9E8-4108-923C-AFC817F05955}">
      <dgm:prSet/>
      <dgm:spPr/>
      <dgm:t>
        <a:bodyPr/>
        <a:lstStyle/>
        <a:p>
          <a:endParaRPr lang="en-US"/>
        </a:p>
      </dgm:t>
    </dgm:pt>
    <dgm:pt modelId="{CD62417A-2DCA-41AE-A492-4D1B84C6AD4D}" type="sibTrans" cxnId="{37DAB174-B9E8-4108-923C-AFC817F05955}">
      <dgm:prSet/>
      <dgm:spPr/>
      <dgm:t>
        <a:bodyPr/>
        <a:lstStyle/>
        <a:p>
          <a:endParaRPr lang="en-US"/>
        </a:p>
      </dgm:t>
    </dgm:pt>
    <dgm:pt modelId="{BEE83B13-2D9B-4CE9-AE01-5A53D4D23E6E}">
      <dgm:prSet custT="1"/>
      <dgm:spPr/>
      <dgm:t>
        <a:bodyPr/>
        <a:lstStyle/>
        <a:p>
          <a:r>
            <a:rPr lang="en-US" sz="1300" dirty="0"/>
            <a:t>Five Nursing Home Ombudsman Demonstration programs established to focus on nursing home resident complaint resolution</a:t>
          </a:r>
        </a:p>
      </dgm:t>
    </dgm:pt>
    <dgm:pt modelId="{DF4E836D-E1EF-4DD2-8D5D-A9E4B2CEEFCF}" type="parTrans" cxnId="{A63CC1F7-75BB-456D-BD55-A595EA8A6696}">
      <dgm:prSet/>
      <dgm:spPr/>
      <dgm:t>
        <a:bodyPr/>
        <a:lstStyle/>
        <a:p>
          <a:endParaRPr lang="en-US"/>
        </a:p>
      </dgm:t>
    </dgm:pt>
    <dgm:pt modelId="{DF6CB659-B442-43D6-9CF9-9C4074E4F1CA}" type="sibTrans" cxnId="{A63CC1F7-75BB-456D-BD55-A595EA8A6696}">
      <dgm:prSet/>
      <dgm:spPr/>
      <dgm:t>
        <a:bodyPr/>
        <a:lstStyle/>
        <a:p>
          <a:endParaRPr lang="en-US"/>
        </a:p>
      </dgm:t>
    </dgm:pt>
    <dgm:pt modelId="{4A50B80F-731C-473D-AED8-DBC6A8C12A3A}" type="pres">
      <dgm:prSet presAssocID="{FEEF5A99-E63E-4DA7-88DA-2FBA1F109D97}" presName="linearFlow" presStyleCnt="0">
        <dgm:presLayoutVars>
          <dgm:dir/>
          <dgm:animLvl val="lvl"/>
          <dgm:resizeHandles val="exact"/>
        </dgm:presLayoutVars>
      </dgm:prSet>
      <dgm:spPr/>
    </dgm:pt>
    <dgm:pt modelId="{0BC279BB-0803-4E78-A257-3A6B4C7110C8}" type="pres">
      <dgm:prSet presAssocID="{845C08A7-7E1D-456E-8352-30C7847F24ED}" presName="composite" presStyleCnt="0"/>
      <dgm:spPr/>
    </dgm:pt>
    <dgm:pt modelId="{D3F9E7FB-DBC0-4BB5-B025-772AF789CC9E}" type="pres">
      <dgm:prSet presAssocID="{845C08A7-7E1D-456E-8352-30C7847F24ED}" presName="parentText" presStyleLbl="alignNode1" presStyleIdx="0" presStyleCnt="6">
        <dgm:presLayoutVars>
          <dgm:chMax val="1"/>
          <dgm:bulletEnabled val="1"/>
        </dgm:presLayoutVars>
      </dgm:prSet>
      <dgm:spPr/>
    </dgm:pt>
    <dgm:pt modelId="{6D582F7A-6481-4295-A7E9-D163CE55C466}" type="pres">
      <dgm:prSet presAssocID="{845C08A7-7E1D-456E-8352-30C7847F24ED}" presName="descendantText" presStyleLbl="alignAcc1" presStyleIdx="0" presStyleCnt="6">
        <dgm:presLayoutVars>
          <dgm:bulletEnabled val="1"/>
        </dgm:presLayoutVars>
      </dgm:prSet>
      <dgm:spPr/>
    </dgm:pt>
    <dgm:pt modelId="{431894D3-ED6F-4334-8737-0D3B812ADB68}" type="pres">
      <dgm:prSet presAssocID="{CD62417A-2DCA-41AE-A492-4D1B84C6AD4D}" presName="sp" presStyleCnt="0"/>
      <dgm:spPr/>
    </dgm:pt>
    <dgm:pt modelId="{A3B43105-DF6A-4AA6-90D6-44CC34FA7404}" type="pres">
      <dgm:prSet presAssocID="{46CC5AB0-5086-457F-B936-4767CD5F96CE}" presName="composite" presStyleCnt="0"/>
      <dgm:spPr/>
    </dgm:pt>
    <dgm:pt modelId="{A3AB5976-1120-4138-9474-AEB08F80E3D2}" type="pres">
      <dgm:prSet presAssocID="{46CC5AB0-5086-457F-B936-4767CD5F96CE}" presName="parentText" presStyleLbl="alignNode1" presStyleIdx="1" presStyleCnt="6">
        <dgm:presLayoutVars>
          <dgm:chMax val="1"/>
          <dgm:bulletEnabled val="1"/>
        </dgm:presLayoutVars>
      </dgm:prSet>
      <dgm:spPr/>
    </dgm:pt>
    <dgm:pt modelId="{742D12A8-3F50-41FE-82EA-D16B80FF2CDD}" type="pres">
      <dgm:prSet presAssocID="{46CC5AB0-5086-457F-B936-4767CD5F96CE}" presName="descendantText" presStyleLbl="alignAcc1" presStyleIdx="1" presStyleCnt="6">
        <dgm:presLayoutVars>
          <dgm:bulletEnabled val="1"/>
        </dgm:presLayoutVars>
      </dgm:prSet>
      <dgm:spPr/>
    </dgm:pt>
    <dgm:pt modelId="{B0A44CFC-668C-4342-B08B-A05BA1CC578B}" type="pres">
      <dgm:prSet presAssocID="{17F7C799-5377-45DB-9837-C3E5DAA99E07}" presName="sp" presStyleCnt="0"/>
      <dgm:spPr/>
    </dgm:pt>
    <dgm:pt modelId="{44EE7E42-41C1-40EA-BF09-529EC13D227D}" type="pres">
      <dgm:prSet presAssocID="{3EB1AACF-60B8-446C-B454-01D9EA5DA52A}" presName="composite" presStyleCnt="0"/>
      <dgm:spPr/>
    </dgm:pt>
    <dgm:pt modelId="{424AA167-1799-43A7-A3A9-2AAD338F3A01}" type="pres">
      <dgm:prSet presAssocID="{3EB1AACF-60B8-446C-B454-01D9EA5DA52A}" presName="parentText" presStyleLbl="alignNode1" presStyleIdx="2" presStyleCnt="6">
        <dgm:presLayoutVars>
          <dgm:chMax val="1"/>
          <dgm:bulletEnabled val="1"/>
        </dgm:presLayoutVars>
      </dgm:prSet>
      <dgm:spPr/>
    </dgm:pt>
    <dgm:pt modelId="{FEDA114B-9D46-4873-8444-CA0B2ECBECDA}" type="pres">
      <dgm:prSet presAssocID="{3EB1AACF-60B8-446C-B454-01D9EA5DA52A}" presName="descendantText" presStyleLbl="alignAcc1" presStyleIdx="2" presStyleCnt="6">
        <dgm:presLayoutVars>
          <dgm:bulletEnabled val="1"/>
        </dgm:presLayoutVars>
      </dgm:prSet>
      <dgm:spPr/>
    </dgm:pt>
    <dgm:pt modelId="{22CE6F60-82D5-4A73-84F8-FE68F1B42097}" type="pres">
      <dgm:prSet presAssocID="{5746E47E-1E76-4F10-AED9-130916BCCA77}" presName="sp" presStyleCnt="0"/>
      <dgm:spPr/>
    </dgm:pt>
    <dgm:pt modelId="{DB1A67C8-A1D3-4B84-93DE-1EF280FE0B58}" type="pres">
      <dgm:prSet presAssocID="{91C805CD-8FD5-40A5-A8E6-2E6E8EA06EB7}" presName="composite" presStyleCnt="0"/>
      <dgm:spPr/>
    </dgm:pt>
    <dgm:pt modelId="{51CFE36F-B923-4E8F-993D-C19FAB2466F9}" type="pres">
      <dgm:prSet presAssocID="{91C805CD-8FD5-40A5-A8E6-2E6E8EA06EB7}" presName="parentText" presStyleLbl="alignNode1" presStyleIdx="3" presStyleCnt="6">
        <dgm:presLayoutVars>
          <dgm:chMax val="1"/>
          <dgm:bulletEnabled val="1"/>
        </dgm:presLayoutVars>
      </dgm:prSet>
      <dgm:spPr/>
    </dgm:pt>
    <dgm:pt modelId="{B73B95CF-7CB9-4218-9BC1-105497E8FD3B}" type="pres">
      <dgm:prSet presAssocID="{91C805CD-8FD5-40A5-A8E6-2E6E8EA06EB7}" presName="descendantText" presStyleLbl="alignAcc1" presStyleIdx="3" presStyleCnt="6">
        <dgm:presLayoutVars>
          <dgm:bulletEnabled val="1"/>
        </dgm:presLayoutVars>
      </dgm:prSet>
      <dgm:spPr/>
    </dgm:pt>
    <dgm:pt modelId="{28175222-D476-4D91-A6A5-5A0A40EDF41E}" type="pres">
      <dgm:prSet presAssocID="{B4E343FE-B997-462C-846E-C934119588A9}" presName="sp" presStyleCnt="0"/>
      <dgm:spPr/>
    </dgm:pt>
    <dgm:pt modelId="{B3BC99BA-5945-4E28-A6FE-886D4755C019}" type="pres">
      <dgm:prSet presAssocID="{94AC9130-2E6B-41FE-8078-23FDB0965E7B}" presName="composite" presStyleCnt="0"/>
      <dgm:spPr/>
    </dgm:pt>
    <dgm:pt modelId="{580AD65D-7956-49A3-ADD9-9818C179C409}" type="pres">
      <dgm:prSet presAssocID="{94AC9130-2E6B-41FE-8078-23FDB0965E7B}" presName="parentText" presStyleLbl="alignNode1" presStyleIdx="4" presStyleCnt="6">
        <dgm:presLayoutVars>
          <dgm:chMax val="1"/>
          <dgm:bulletEnabled val="1"/>
        </dgm:presLayoutVars>
      </dgm:prSet>
      <dgm:spPr/>
    </dgm:pt>
    <dgm:pt modelId="{5B315C51-9D3B-4964-9924-627C110EF996}" type="pres">
      <dgm:prSet presAssocID="{94AC9130-2E6B-41FE-8078-23FDB0965E7B}" presName="descendantText" presStyleLbl="alignAcc1" presStyleIdx="4" presStyleCnt="6">
        <dgm:presLayoutVars>
          <dgm:bulletEnabled val="1"/>
        </dgm:presLayoutVars>
      </dgm:prSet>
      <dgm:spPr/>
    </dgm:pt>
    <dgm:pt modelId="{8BD2D52D-CF43-4983-A971-CE1F423CB908}" type="pres">
      <dgm:prSet presAssocID="{07CBB210-C89D-4F82-B3B7-611A06F3847F}" presName="sp" presStyleCnt="0"/>
      <dgm:spPr/>
    </dgm:pt>
    <dgm:pt modelId="{9C38FCED-899D-45B1-870D-F48988C0EC65}" type="pres">
      <dgm:prSet presAssocID="{762DF3F6-9501-46F0-A75D-EE84635CDB67}" presName="composite" presStyleCnt="0"/>
      <dgm:spPr/>
    </dgm:pt>
    <dgm:pt modelId="{15D18423-3335-497F-85A5-C4D6167BB4ED}" type="pres">
      <dgm:prSet presAssocID="{762DF3F6-9501-46F0-A75D-EE84635CDB67}" presName="parentText" presStyleLbl="alignNode1" presStyleIdx="5" presStyleCnt="6">
        <dgm:presLayoutVars>
          <dgm:chMax val="1"/>
          <dgm:bulletEnabled val="1"/>
        </dgm:presLayoutVars>
      </dgm:prSet>
      <dgm:spPr/>
    </dgm:pt>
    <dgm:pt modelId="{BA0B7B03-CEAA-467B-B46E-95E20C0A6C95}" type="pres">
      <dgm:prSet presAssocID="{762DF3F6-9501-46F0-A75D-EE84635CDB67}" presName="descendantText" presStyleLbl="alignAcc1" presStyleIdx="5" presStyleCnt="6">
        <dgm:presLayoutVars>
          <dgm:bulletEnabled val="1"/>
        </dgm:presLayoutVars>
      </dgm:prSet>
      <dgm:spPr/>
    </dgm:pt>
  </dgm:ptLst>
  <dgm:cxnLst>
    <dgm:cxn modelId="{69B52D0B-9696-4E0C-A2AB-7410D41734C9}" srcId="{FEEF5A99-E63E-4DA7-88DA-2FBA1F109D97}" destId="{46CC5AB0-5086-457F-B936-4767CD5F96CE}" srcOrd="1" destOrd="0" parTransId="{E290ACDE-0EF3-472F-95F6-B7CBECEF77A6}" sibTransId="{17F7C799-5377-45DB-9837-C3E5DAA99E07}"/>
    <dgm:cxn modelId="{E6A65211-5FEA-4E55-B097-83FE909D93FB}" srcId="{3EB1AACF-60B8-446C-B454-01D9EA5DA52A}" destId="{F15C05D3-D7FA-4C2B-B8D6-F3096D917125}" srcOrd="0" destOrd="0" parTransId="{CF8842EE-026E-4973-89E4-47559B8C31E2}" sibTransId="{643D15D4-D3A1-495C-9E59-8CFA6B389432}"/>
    <dgm:cxn modelId="{89FBB116-1F67-437F-A4E6-340DAB13B824}" srcId="{46CC5AB0-5086-457F-B936-4767CD5F96CE}" destId="{ACE6B88D-C378-4F2E-AACF-0587183F91A0}" srcOrd="1" destOrd="0" parTransId="{6087D5A6-34EC-4714-B40D-47B5678158BD}" sibTransId="{3C222B7A-6846-4AF1-96C9-9677CF66EB46}"/>
    <dgm:cxn modelId="{F8CD1522-8A72-468A-932C-B77872838AEA}" type="presOf" srcId="{94AC9130-2E6B-41FE-8078-23FDB0965E7B}" destId="{580AD65D-7956-49A3-ADD9-9818C179C409}" srcOrd="0" destOrd="0" presId="urn:microsoft.com/office/officeart/2005/8/layout/chevron2"/>
    <dgm:cxn modelId="{00FD8D29-6E1A-4A03-86D0-7D87404065EA}" type="presOf" srcId="{F8A1732F-C7D3-46CD-8959-F20E4EA75257}" destId="{FEDA114B-9D46-4873-8444-CA0B2ECBECDA}" srcOrd="0" destOrd="1" presId="urn:microsoft.com/office/officeart/2005/8/layout/chevron2"/>
    <dgm:cxn modelId="{C4CB642A-66FA-4352-99A9-0798E4375D01}" type="presOf" srcId="{845C08A7-7E1D-456E-8352-30C7847F24ED}" destId="{D3F9E7FB-DBC0-4BB5-B025-772AF789CC9E}" srcOrd="0" destOrd="0" presId="urn:microsoft.com/office/officeart/2005/8/layout/chevron2"/>
    <dgm:cxn modelId="{2F4F9A2D-9D9A-4A3F-BC36-7B003D2F1305}" srcId="{762DF3F6-9501-46F0-A75D-EE84635CDB67}" destId="{5D181678-91C9-4959-930F-68BB6AA43950}" srcOrd="0" destOrd="0" parTransId="{9CC084D1-A5CB-4E30-80C1-712BF5B2023F}" sibTransId="{88F59F69-11A1-40ED-9F89-09C076BEB8CE}"/>
    <dgm:cxn modelId="{621FA93B-BA2C-4015-ADFE-8A9B833320C8}" srcId="{91C805CD-8FD5-40A5-A8E6-2E6E8EA06EB7}" destId="{499C8372-EBC3-40D4-827B-8664C0E82CF9}" srcOrd="0" destOrd="0" parTransId="{810C2978-08BD-4CDB-BAC1-04A61BB51879}" sibTransId="{0DD12D49-0F9F-4613-BCBF-D7822FAAD9B5}"/>
    <dgm:cxn modelId="{FD355465-EFA6-46FB-9E29-6384D065E560}" type="presOf" srcId="{46CC5AB0-5086-457F-B936-4767CD5F96CE}" destId="{A3AB5976-1120-4138-9474-AEB08F80E3D2}" srcOrd="0" destOrd="0" presId="urn:microsoft.com/office/officeart/2005/8/layout/chevron2"/>
    <dgm:cxn modelId="{0A153267-4F1B-46B7-B9F3-9DD41F9A2BA8}" srcId="{FEEF5A99-E63E-4DA7-88DA-2FBA1F109D97}" destId="{94AC9130-2E6B-41FE-8078-23FDB0965E7B}" srcOrd="4" destOrd="0" parTransId="{72EF8B07-FC94-48BF-80B1-3DBCEC7DF7ED}" sibTransId="{07CBB210-C89D-4F82-B3B7-611A06F3847F}"/>
    <dgm:cxn modelId="{3A954E69-FEE9-4BF1-A7AB-FF6978D17E1A}" srcId="{762DF3F6-9501-46F0-A75D-EE84635CDB67}" destId="{EBD61CE7-F6F2-43D9-8418-40B61A1A113B}" srcOrd="1" destOrd="0" parTransId="{AF2019FA-C052-4AA2-8EA2-1BEEED33453D}" sibTransId="{C00709EC-848F-484E-B5AD-BAC382EBFD61}"/>
    <dgm:cxn modelId="{1478766A-6CBB-4402-B4C0-61FB805061B2}" type="presOf" srcId="{3EB1AACF-60B8-446C-B454-01D9EA5DA52A}" destId="{424AA167-1799-43A7-A3A9-2AAD338F3A01}" srcOrd="0" destOrd="0" presId="urn:microsoft.com/office/officeart/2005/8/layout/chevron2"/>
    <dgm:cxn modelId="{EA76846E-A529-4D1D-BF31-4A107C9D79F9}" type="presOf" srcId="{499C8372-EBC3-40D4-827B-8664C0E82CF9}" destId="{B73B95CF-7CB9-4218-9BC1-105497E8FD3B}" srcOrd="0" destOrd="0" presId="urn:microsoft.com/office/officeart/2005/8/layout/chevron2"/>
    <dgm:cxn modelId="{B39F9B70-48DD-4CE6-A3CE-B6F59CEF68AE}" type="presOf" srcId="{ACE6B88D-C378-4F2E-AACF-0587183F91A0}" destId="{742D12A8-3F50-41FE-82EA-D16B80FF2CDD}" srcOrd="0" destOrd="1" presId="urn:microsoft.com/office/officeart/2005/8/layout/chevron2"/>
    <dgm:cxn modelId="{37DAB174-B9E8-4108-923C-AFC817F05955}" srcId="{FEEF5A99-E63E-4DA7-88DA-2FBA1F109D97}" destId="{845C08A7-7E1D-456E-8352-30C7847F24ED}" srcOrd="0" destOrd="0" parTransId="{713D6150-AED7-4A87-A4EB-5FB278389B0E}" sibTransId="{CD62417A-2DCA-41AE-A492-4D1B84C6AD4D}"/>
    <dgm:cxn modelId="{B25A1675-D62E-43AA-989F-63ECE68A877F}" type="presOf" srcId="{BEE83B13-2D9B-4CE9-AE01-5A53D4D23E6E}" destId="{6D582F7A-6481-4295-A7E9-D163CE55C466}" srcOrd="0" destOrd="0" presId="urn:microsoft.com/office/officeart/2005/8/layout/chevron2"/>
    <dgm:cxn modelId="{AE689D5A-24C5-48D9-9D49-64C36CDCA087}" srcId="{FEEF5A99-E63E-4DA7-88DA-2FBA1F109D97}" destId="{3EB1AACF-60B8-446C-B454-01D9EA5DA52A}" srcOrd="2" destOrd="0" parTransId="{ECD3CD2A-15F1-483C-9EDC-688B964F7082}" sibTransId="{5746E47E-1E76-4F10-AED9-130916BCCA77}"/>
    <dgm:cxn modelId="{151C0F81-AB3D-40EA-AD02-73338356DF86}" type="presOf" srcId="{F15C05D3-D7FA-4C2B-B8D6-F3096D917125}" destId="{FEDA114B-9D46-4873-8444-CA0B2ECBECDA}" srcOrd="0" destOrd="0" presId="urn:microsoft.com/office/officeart/2005/8/layout/chevron2"/>
    <dgm:cxn modelId="{AF13E983-FB00-44C4-813A-523C18297281}" type="presOf" srcId="{FEEF5A99-E63E-4DA7-88DA-2FBA1F109D97}" destId="{4A50B80F-731C-473D-AED8-DBC6A8C12A3A}" srcOrd="0" destOrd="0" presId="urn:microsoft.com/office/officeart/2005/8/layout/chevron2"/>
    <dgm:cxn modelId="{63AFCD91-BAB4-493D-BF51-6026862BD801}" srcId="{FEEF5A99-E63E-4DA7-88DA-2FBA1F109D97}" destId="{91C805CD-8FD5-40A5-A8E6-2E6E8EA06EB7}" srcOrd="3" destOrd="0" parTransId="{A9F00AC6-66FB-4AEC-83F4-44F037ECCBC7}" sibTransId="{B4E343FE-B997-462C-846E-C934119588A9}"/>
    <dgm:cxn modelId="{C948D798-D5AF-4271-836D-EAB04DAA2088}" type="presOf" srcId="{673AD81C-4FAA-4AE0-AABC-9FB1E3E1B34F}" destId="{742D12A8-3F50-41FE-82EA-D16B80FF2CDD}" srcOrd="0" destOrd="0" presId="urn:microsoft.com/office/officeart/2005/8/layout/chevron2"/>
    <dgm:cxn modelId="{B1326199-FEF1-4288-8DE3-BC5F64621D30}" type="presOf" srcId="{EBD61CE7-F6F2-43D9-8418-40B61A1A113B}" destId="{BA0B7B03-CEAA-467B-B46E-95E20C0A6C95}" srcOrd="0" destOrd="1" presId="urn:microsoft.com/office/officeart/2005/8/layout/chevron2"/>
    <dgm:cxn modelId="{EE0C2B9F-74CF-4437-A9E9-8C6B0EAB7E1A}" type="presOf" srcId="{CE0FD041-3765-4B9F-91FD-7B7986E042C7}" destId="{5B315C51-9D3B-4964-9924-627C110EF996}" srcOrd="0" destOrd="0" presId="urn:microsoft.com/office/officeart/2005/8/layout/chevron2"/>
    <dgm:cxn modelId="{5C2769A3-9372-4681-AB37-699618A02800}" srcId="{3EB1AACF-60B8-446C-B454-01D9EA5DA52A}" destId="{F8A1732F-C7D3-46CD-8959-F20E4EA75257}" srcOrd="1" destOrd="0" parTransId="{2DED451C-646F-435B-A4B2-67EF9B42F878}" sibTransId="{E6E31201-4AEC-4256-AFC6-603E63C90BAF}"/>
    <dgm:cxn modelId="{13A0C9A8-A1BF-49C7-AEC6-CEC27B8B68FD}" srcId="{46CC5AB0-5086-457F-B936-4767CD5F96CE}" destId="{673AD81C-4FAA-4AE0-AABC-9FB1E3E1B34F}" srcOrd="0" destOrd="0" parTransId="{941BE736-9F1D-4E40-ACF4-978FCE895ECD}" sibTransId="{AFF312F7-020E-4580-BA2B-8F663A62D902}"/>
    <dgm:cxn modelId="{29C788B4-726F-4051-8A0F-E1E9820AF852}" srcId="{91C805CD-8FD5-40A5-A8E6-2E6E8EA06EB7}" destId="{2B8AE2CD-3FFA-4A0B-9620-F5B99B107F3E}" srcOrd="1" destOrd="0" parTransId="{FD68DCAD-E7CA-44FC-93F1-AEDFA01C295B}" sibTransId="{A3FF8D92-4D59-4032-A112-ECA042350FB9}"/>
    <dgm:cxn modelId="{65FE60BA-A372-4A32-ADE7-062AC3BE5DA9}" srcId="{94AC9130-2E6B-41FE-8078-23FDB0965E7B}" destId="{CE0FD041-3765-4B9F-91FD-7B7986E042C7}" srcOrd="0" destOrd="0" parTransId="{58F7081E-5E41-46C6-A559-37D43B2A96E7}" sibTransId="{4F19BBB3-4BBB-4718-8198-914F38201BC5}"/>
    <dgm:cxn modelId="{78B8AFCC-EF4A-43BF-8E4D-6223CA15C0D1}" type="presOf" srcId="{762DF3F6-9501-46F0-A75D-EE84635CDB67}" destId="{15D18423-3335-497F-85A5-C4D6167BB4ED}" srcOrd="0" destOrd="0" presId="urn:microsoft.com/office/officeart/2005/8/layout/chevron2"/>
    <dgm:cxn modelId="{D1ABFCDB-F595-475D-844F-1E171E68BAD7}" type="presOf" srcId="{91C805CD-8FD5-40A5-A8E6-2E6E8EA06EB7}" destId="{51CFE36F-B923-4E8F-993D-C19FAB2466F9}" srcOrd="0" destOrd="0" presId="urn:microsoft.com/office/officeart/2005/8/layout/chevron2"/>
    <dgm:cxn modelId="{67AB9FEB-B67E-4D26-B6E6-EF3DD63521E4}" type="presOf" srcId="{2B8AE2CD-3FFA-4A0B-9620-F5B99B107F3E}" destId="{B73B95CF-7CB9-4218-9BC1-105497E8FD3B}" srcOrd="0" destOrd="1" presId="urn:microsoft.com/office/officeart/2005/8/layout/chevron2"/>
    <dgm:cxn modelId="{A63CC1F7-75BB-456D-BD55-A595EA8A6696}" srcId="{845C08A7-7E1D-456E-8352-30C7847F24ED}" destId="{BEE83B13-2D9B-4CE9-AE01-5A53D4D23E6E}" srcOrd="0" destOrd="0" parTransId="{DF4E836D-E1EF-4DD2-8D5D-A9E4B2CEEFCF}" sibTransId="{DF6CB659-B442-43D6-9CF9-9C4074E4F1CA}"/>
    <dgm:cxn modelId="{7DB8EEF9-8795-4758-B8E0-86382A105868}" type="presOf" srcId="{5D181678-91C9-4959-930F-68BB6AA43950}" destId="{BA0B7B03-CEAA-467B-B46E-95E20C0A6C95}" srcOrd="0" destOrd="0" presId="urn:microsoft.com/office/officeart/2005/8/layout/chevron2"/>
    <dgm:cxn modelId="{BF55E6FA-6698-46D1-B1EC-1288B1658D9C}" srcId="{FEEF5A99-E63E-4DA7-88DA-2FBA1F109D97}" destId="{762DF3F6-9501-46F0-A75D-EE84635CDB67}" srcOrd="5" destOrd="0" parTransId="{4C7A0F5D-2988-45C4-9D0B-52D6BE6219C2}" sibTransId="{1EF67524-8BE4-4859-A780-02A19473CFE9}"/>
    <dgm:cxn modelId="{B9850289-8381-457F-9958-857CE09C0909}" type="presParOf" srcId="{4A50B80F-731C-473D-AED8-DBC6A8C12A3A}" destId="{0BC279BB-0803-4E78-A257-3A6B4C7110C8}" srcOrd="0" destOrd="0" presId="urn:microsoft.com/office/officeart/2005/8/layout/chevron2"/>
    <dgm:cxn modelId="{ACF1E827-31B5-4A5C-9CF3-08A7EF3480C8}" type="presParOf" srcId="{0BC279BB-0803-4E78-A257-3A6B4C7110C8}" destId="{D3F9E7FB-DBC0-4BB5-B025-772AF789CC9E}" srcOrd="0" destOrd="0" presId="urn:microsoft.com/office/officeart/2005/8/layout/chevron2"/>
    <dgm:cxn modelId="{9667F936-51C2-4612-A798-676B4A70E384}" type="presParOf" srcId="{0BC279BB-0803-4E78-A257-3A6B4C7110C8}" destId="{6D582F7A-6481-4295-A7E9-D163CE55C466}" srcOrd="1" destOrd="0" presId="urn:microsoft.com/office/officeart/2005/8/layout/chevron2"/>
    <dgm:cxn modelId="{2BF6EA8B-8D46-47E9-B5A1-3BC0A78AEE40}" type="presParOf" srcId="{4A50B80F-731C-473D-AED8-DBC6A8C12A3A}" destId="{431894D3-ED6F-4334-8737-0D3B812ADB68}" srcOrd="1" destOrd="0" presId="urn:microsoft.com/office/officeart/2005/8/layout/chevron2"/>
    <dgm:cxn modelId="{9774FC29-B683-4C70-846E-E9F88D81897E}" type="presParOf" srcId="{4A50B80F-731C-473D-AED8-DBC6A8C12A3A}" destId="{A3B43105-DF6A-4AA6-90D6-44CC34FA7404}" srcOrd="2" destOrd="0" presId="urn:microsoft.com/office/officeart/2005/8/layout/chevron2"/>
    <dgm:cxn modelId="{E77231CC-678C-4AA6-89BA-78AEF0042AF8}" type="presParOf" srcId="{A3B43105-DF6A-4AA6-90D6-44CC34FA7404}" destId="{A3AB5976-1120-4138-9474-AEB08F80E3D2}" srcOrd="0" destOrd="0" presId="urn:microsoft.com/office/officeart/2005/8/layout/chevron2"/>
    <dgm:cxn modelId="{94DD6388-C6BD-44EB-98C7-017265333A09}" type="presParOf" srcId="{A3B43105-DF6A-4AA6-90D6-44CC34FA7404}" destId="{742D12A8-3F50-41FE-82EA-D16B80FF2CDD}" srcOrd="1" destOrd="0" presId="urn:microsoft.com/office/officeart/2005/8/layout/chevron2"/>
    <dgm:cxn modelId="{E5043F34-1FCC-49D9-A59B-DA7CAAFC41B9}" type="presParOf" srcId="{4A50B80F-731C-473D-AED8-DBC6A8C12A3A}" destId="{B0A44CFC-668C-4342-B08B-A05BA1CC578B}" srcOrd="3" destOrd="0" presId="urn:microsoft.com/office/officeart/2005/8/layout/chevron2"/>
    <dgm:cxn modelId="{147232FE-D833-4569-B0E3-82AA2175756F}" type="presParOf" srcId="{4A50B80F-731C-473D-AED8-DBC6A8C12A3A}" destId="{44EE7E42-41C1-40EA-BF09-529EC13D227D}" srcOrd="4" destOrd="0" presId="urn:microsoft.com/office/officeart/2005/8/layout/chevron2"/>
    <dgm:cxn modelId="{C1F73EFD-2800-49E7-91C2-C069F2CC3247}" type="presParOf" srcId="{44EE7E42-41C1-40EA-BF09-529EC13D227D}" destId="{424AA167-1799-43A7-A3A9-2AAD338F3A01}" srcOrd="0" destOrd="0" presId="urn:microsoft.com/office/officeart/2005/8/layout/chevron2"/>
    <dgm:cxn modelId="{2C04F52B-3B2D-4C15-8BCB-A62BA15331B7}" type="presParOf" srcId="{44EE7E42-41C1-40EA-BF09-529EC13D227D}" destId="{FEDA114B-9D46-4873-8444-CA0B2ECBECDA}" srcOrd="1" destOrd="0" presId="urn:microsoft.com/office/officeart/2005/8/layout/chevron2"/>
    <dgm:cxn modelId="{C11A7EF5-D7E8-47A8-B94C-E4D31A85C0F1}" type="presParOf" srcId="{4A50B80F-731C-473D-AED8-DBC6A8C12A3A}" destId="{22CE6F60-82D5-4A73-84F8-FE68F1B42097}" srcOrd="5" destOrd="0" presId="urn:microsoft.com/office/officeart/2005/8/layout/chevron2"/>
    <dgm:cxn modelId="{D3FE6731-EC0E-4E30-9C80-69A13C8BE5BC}" type="presParOf" srcId="{4A50B80F-731C-473D-AED8-DBC6A8C12A3A}" destId="{DB1A67C8-A1D3-4B84-93DE-1EF280FE0B58}" srcOrd="6" destOrd="0" presId="urn:microsoft.com/office/officeart/2005/8/layout/chevron2"/>
    <dgm:cxn modelId="{D9FD0572-236C-48FF-935A-789D1C092A67}" type="presParOf" srcId="{DB1A67C8-A1D3-4B84-93DE-1EF280FE0B58}" destId="{51CFE36F-B923-4E8F-993D-C19FAB2466F9}" srcOrd="0" destOrd="0" presId="urn:microsoft.com/office/officeart/2005/8/layout/chevron2"/>
    <dgm:cxn modelId="{228872D2-629C-403E-AC50-F00E501448C4}" type="presParOf" srcId="{DB1A67C8-A1D3-4B84-93DE-1EF280FE0B58}" destId="{B73B95CF-7CB9-4218-9BC1-105497E8FD3B}" srcOrd="1" destOrd="0" presId="urn:microsoft.com/office/officeart/2005/8/layout/chevron2"/>
    <dgm:cxn modelId="{64E3927F-E951-49F8-BBA4-F84C631A91D9}" type="presParOf" srcId="{4A50B80F-731C-473D-AED8-DBC6A8C12A3A}" destId="{28175222-D476-4D91-A6A5-5A0A40EDF41E}" srcOrd="7" destOrd="0" presId="urn:microsoft.com/office/officeart/2005/8/layout/chevron2"/>
    <dgm:cxn modelId="{5145E7AE-CC42-4630-B6E9-0024027963C2}" type="presParOf" srcId="{4A50B80F-731C-473D-AED8-DBC6A8C12A3A}" destId="{B3BC99BA-5945-4E28-A6FE-886D4755C019}" srcOrd="8" destOrd="0" presId="urn:microsoft.com/office/officeart/2005/8/layout/chevron2"/>
    <dgm:cxn modelId="{408309FE-FB8C-4792-9907-A64F5EC10750}" type="presParOf" srcId="{B3BC99BA-5945-4E28-A6FE-886D4755C019}" destId="{580AD65D-7956-49A3-ADD9-9818C179C409}" srcOrd="0" destOrd="0" presId="urn:microsoft.com/office/officeart/2005/8/layout/chevron2"/>
    <dgm:cxn modelId="{4B04CEA8-EEE4-4055-A27B-1DBF3785FAB4}" type="presParOf" srcId="{B3BC99BA-5945-4E28-A6FE-886D4755C019}" destId="{5B315C51-9D3B-4964-9924-627C110EF996}" srcOrd="1" destOrd="0" presId="urn:microsoft.com/office/officeart/2005/8/layout/chevron2"/>
    <dgm:cxn modelId="{6688B761-465B-4C33-9DF1-1D4D892C7405}" type="presParOf" srcId="{4A50B80F-731C-473D-AED8-DBC6A8C12A3A}" destId="{8BD2D52D-CF43-4983-A971-CE1F423CB908}" srcOrd="9" destOrd="0" presId="urn:microsoft.com/office/officeart/2005/8/layout/chevron2"/>
    <dgm:cxn modelId="{C947AFAE-413F-4EE8-A42E-6D24EEDAC468}" type="presParOf" srcId="{4A50B80F-731C-473D-AED8-DBC6A8C12A3A}" destId="{9C38FCED-899D-45B1-870D-F48988C0EC65}" srcOrd="10" destOrd="0" presId="urn:microsoft.com/office/officeart/2005/8/layout/chevron2"/>
    <dgm:cxn modelId="{DAB71462-C541-462B-8F19-B30FBE6FEF7F}" type="presParOf" srcId="{9C38FCED-899D-45B1-870D-F48988C0EC65}" destId="{15D18423-3335-497F-85A5-C4D6167BB4ED}" srcOrd="0" destOrd="0" presId="urn:microsoft.com/office/officeart/2005/8/layout/chevron2"/>
    <dgm:cxn modelId="{0FF4EE89-3F6B-4B72-A339-B57FCE0601F4}" type="presParOf" srcId="{9C38FCED-899D-45B1-870D-F48988C0EC65}" destId="{BA0B7B03-CEAA-467B-B46E-95E20C0A6C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790078-F284-4FBD-A950-EC00D06A2E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0A4557-6A96-4CFA-A14D-7CFC7916D858}">
      <dgm:prSet phldrT="[Text]"/>
      <dgm:spPr>
        <a:solidFill>
          <a:schemeClr val="accent6"/>
        </a:solidFill>
      </dgm:spPr>
      <dgm:t>
        <a:bodyPr/>
        <a:lstStyle/>
        <a:p>
          <a:r>
            <a:rPr lang="en-US" dirty="0"/>
            <a:t>Identify, investigate, and resolve complaints made by or on behalf of residents.</a:t>
          </a:r>
        </a:p>
      </dgm:t>
    </dgm:pt>
    <dgm:pt modelId="{AC42B111-C186-4FCB-B740-E6E4E294F725}" type="parTrans" cxnId="{3C997D8E-1F81-4B9B-82E3-923498B0F7D1}">
      <dgm:prSet/>
      <dgm:spPr/>
      <dgm:t>
        <a:bodyPr/>
        <a:lstStyle/>
        <a:p>
          <a:endParaRPr lang="en-US"/>
        </a:p>
      </dgm:t>
    </dgm:pt>
    <dgm:pt modelId="{251E5583-4A2E-47F5-9E04-91B414797490}" type="sibTrans" cxnId="{3C997D8E-1F81-4B9B-82E3-923498B0F7D1}">
      <dgm:prSet/>
      <dgm:spPr/>
      <dgm:t>
        <a:bodyPr/>
        <a:lstStyle/>
        <a:p>
          <a:endParaRPr lang="en-US"/>
        </a:p>
      </dgm:t>
    </dgm:pt>
    <dgm:pt modelId="{E5C3E5C0-1404-4AB9-8FE2-BFC146A8EF3A}">
      <dgm:prSet phldrT="[Text]"/>
      <dgm:spPr>
        <a:solidFill>
          <a:schemeClr val="accent6"/>
        </a:solidFill>
      </dgm:spPr>
      <dgm:t>
        <a:bodyPr/>
        <a:lstStyle/>
        <a:p>
          <a:r>
            <a:rPr lang="en-US" dirty="0"/>
            <a:t>Advocate for changes to improve residents’ quality of life and care.</a:t>
          </a:r>
        </a:p>
      </dgm:t>
    </dgm:pt>
    <dgm:pt modelId="{ADCCAC80-A554-4580-9E6E-69C647E82C42}" type="parTrans" cxnId="{F38A4753-8055-4269-8CBD-C08A418B7499}">
      <dgm:prSet/>
      <dgm:spPr/>
      <dgm:t>
        <a:bodyPr/>
        <a:lstStyle/>
        <a:p>
          <a:endParaRPr lang="en-US"/>
        </a:p>
      </dgm:t>
    </dgm:pt>
    <dgm:pt modelId="{0538B878-06BB-4FA8-84A2-999191C657A3}" type="sibTrans" cxnId="{F38A4753-8055-4269-8CBD-C08A418B7499}">
      <dgm:prSet/>
      <dgm:spPr/>
      <dgm:t>
        <a:bodyPr/>
        <a:lstStyle/>
        <a:p>
          <a:endParaRPr lang="en-US"/>
        </a:p>
      </dgm:t>
    </dgm:pt>
    <dgm:pt modelId="{4442884D-9C80-4C45-95B9-C73D6331E079}">
      <dgm:prSet phldrT="[Text]"/>
      <dgm:spPr>
        <a:solidFill>
          <a:schemeClr val="accent6"/>
        </a:solidFill>
      </dgm:spPr>
      <dgm:t>
        <a:bodyPr/>
        <a:lstStyle/>
        <a:p>
          <a:r>
            <a:rPr lang="en-US" dirty="0"/>
            <a:t>Represent resident interests before governmental agencies.</a:t>
          </a:r>
        </a:p>
      </dgm:t>
    </dgm:pt>
    <dgm:pt modelId="{D55165F8-F2F1-40E8-87B8-688B01475D80}" type="parTrans" cxnId="{D4067E92-1737-4A81-9766-CEA4AD8F182D}">
      <dgm:prSet/>
      <dgm:spPr/>
      <dgm:t>
        <a:bodyPr/>
        <a:lstStyle/>
        <a:p>
          <a:endParaRPr lang="en-US"/>
        </a:p>
      </dgm:t>
    </dgm:pt>
    <dgm:pt modelId="{39953E2A-5D65-491A-BC15-7D14EC157284}" type="sibTrans" cxnId="{D4067E92-1737-4A81-9766-CEA4AD8F182D}">
      <dgm:prSet/>
      <dgm:spPr/>
      <dgm:t>
        <a:bodyPr/>
        <a:lstStyle/>
        <a:p>
          <a:endParaRPr lang="en-US"/>
        </a:p>
      </dgm:t>
    </dgm:pt>
    <dgm:pt modelId="{21D7A4D8-D280-4B2B-ACE0-DD522280A214}">
      <dgm:prSet phldrT="[Text]"/>
      <dgm:spPr>
        <a:solidFill>
          <a:schemeClr val="accent6"/>
        </a:solidFill>
      </dgm:spPr>
      <dgm:t>
        <a:bodyPr/>
        <a:lstStyle/>
        <a:p>
          <a:r>
            <a:rPr lang="en-US" dirty="0"/>
            <a:t>Provide information to residents about long-term care services.</a:t>
          </a:r>
        </a:p>
      </dgm:t>
    </dgm:pt>
    <dgm:pt modelId="{FAC3EC20-492C-4832-B3A0-1BC507F4458B}" type="parTrans" cxnId="{AA0DD2F4-9EAB-4B3F-8051-779FDD3FC93C}">
      <dgm:prSet/>
      <dgm:spPr/>
      <dgm:t>
        <a:bodyPr/>
        <a:lstStyle/>
        <a:p>
          <a:endParaRPr lang="en-US"/>
        </a:p>
      </dgm:t>
    </dgm:pt>
    <dgm:pt modelId="{91A4F40C-9A32-4B16-BF67-A1E6E61C3BA6}" type="sibTrans" cxnId="{AA0DD2F4-9EAB-4B3F-8051-779FDD3FC93C}">
      <dgm:prSet/>
      <dgm:spPr/>
      <dgm:t>
        <a:bodyPr/>
        <a:lstStyle/>
        <a:p>
          <a:endParaRPr lang="en-US"/>
        </a:p>
      </dgm:t>
    </dgm:pt>
    <dgm:pt modelId="{C22D9B1F-D411-492A-A518-321DAA2736C9}">
      <dgm:prSet phldrT="[Text]"/>
      <dgm:spPr>
        <a:solidFill>
          <a:schemeClr val="accent6"/>
        </a:solidFill>
      </dgm:spPr>
      <dgm:t>
        <a:bodyPr/>
        <a:lstStyle/>
        <a:p>
          <a:r>
            <a:rPr lang="en-US" dirty="0"/>
            <a:t>Seek legal, administrative, and other remedies to protect residents. </a:t>
          </a:r>
        </a:p>
      </dgm:t>
    </dgm:pt>
    <dgm:pt modelId="{DB908685-F254-4966-8E01-4257CFF4D6F0}" type="parTrans" cxnId="{13C67E13-8779-4E06-81F0-79DA5DCD74C6}">
      <dgm:prSet/>
      <dgm:spPr/>
      <dgm:t>
        <a:bodyPr/>
        <a:lstStyle/>
        <a:p>
          <a:endParaRPr lang="en-US"/>
        </a:p>
      </dgm:t>
    </dgm:pt>
    <dgm:pt modelId="{0A4B20FC-0788-4BB2-BC6F-E58F50621639}" type="sibTrans" cxnId="{13C67E13-8779-4E06-81F0-79DA5DCD74C6}">
      <dgm:prSet/>
      <dgm:spPr/>
      <dgm:t>
        <a:bodyPr/>
        <a:lstStyle/>
        <a:p>
          <a:endParaRPr lang="en-US"/>
        </a:p>
      </dgm:t>
    </dgm:pt>
    <dgm:pt modelId="{CE86252E-C04B-45B3-B2D1-CBC777FE5899}">
      <dgm:prSet/>
      <dgm:spPr>
        <a:solidFill>
          <a:schemeClr val="accent6"/>
        </a:solidFill>
      </dgm:spPr>
      <dgm:t>
        <a:bodyPr/>
        <a:lstStyle/>
        <a:p>
          <a:r>
            <a:rPr lang="en-US"/>
            <a:t>Provide technical support for the development of resident and family councils. </a:t>
          </a:r>
          <a:endParaRPr lang="en-US" dirty="0"/>
        </a:p>
      </dgm:t>
    </dgm:pt>
    <dgm:pt modelId="{223B34F9-7730-4D33-90E8-FBA7DC872498}" type="parTrans" cxnId="{36C98B30-00C6-4C84-BF1D-543899222883}">
      <dgm:prSet/>
      <dgm:spPr/>
      <dgm:t>
        <a:bodyPr/>
        <a:lstStyle/>
        <a:p>
          <a:endParaRPr lang="en-US"/>
        </a:p>
      </dgm:t>
    </dgm:pt>
    <dgm:pt modelId="{7BF93EBF-DABB-4330-9F53-E17B7A2E8B3B}" type="sibTrans" cxnId="{36C98B30-00C6-4C84-BF1D-543899222883}">
      <dgm:prSet/>
      <dgm:spPr/>
      <dgm:t>
        <a:bodyPr/>
        <a:lstStyle/>
        <a:p>
          <a:endParaRPr lang="en-US"/>
        </a:p>
      </dgm:t>
    </dgm:pt>
    <dgm:pt modelId="{A7B2CD21-55FF-4337-919E-7D76C3A8CD27}">
      <dgm:prSet phldrT="[Text]"/>
      <dgm:spPr>
        <a:solidFill>
          <a:schemeClr val="accent6"/>
        </a:solidFill>
      </dgm:spPr>
      <dgm:t>
        <a:bodyPr/>
        <a:lstStyle/>
        <a:p>
          <a:r>
            <a:rPr lang="en-US"/>
            <a:t>Ensure </a:t>
          </a:r>
          <a:r>
            <a:rPr lang="en-US" dirty="0"/>
            <a:t>residents have regular and timely access to the LTCOP.</a:t>
          </a:r>
        </a:p>
      </dgm:t>
    </dgm:pt>
    <dgm:pt modelId="{035FD4C5-C64A-4533-878D-15CB5420D28A}" type="parTrans" cxnId="{52CB68E6-2E39-4057-BFC7-881B048F1259}">
      <dgm:prSet/>
      <dgm:spPr/>
      <dgm:t>
        <a:bodyPr/>
        <a:lstStyle/>
        <a:p>
          <a:endParaRPr lang="en-US"/>
        </a:p>
      </dgm:t>
    </dgm:pt>
    <dgm:pt modelId="{7FA03B59-9C86-45E4-81F7-B0C6617D8736}" type="sibTrans" cxnId="{52CB68E6-2E39-4057-BFC7-881B048F1259}">
      <dgm:prSet/>
      <dgm:spPr/>
      <dgm:t>
        <a:bodyPr/>
        <a:lstStyle/>
        <a:p>
          <a:endParaRPr lang="en-US"/>
        </a:p>
      </dgm:t>
    </dgm:pt>
    <dgm:pt modelId="{84369DCA-D3C7-4887-B17E-E5DD85D6FF22}" type="pres">
      <dgm:prSet presAssocID="{37790078-F284-4FBD-A950-EC00D06A2E87}" presName="diagram" presStyleCnt="0">
        <dgm:presLayoutVars>
          <dgm:dir/>
          <dgm:resizeHandles val="exact"/>
        </dgm:presLayoutVars>
      </dgm:prSet>
      <dgm:spPr/>
    </dgm:pt>
    <dgm:pt modelId="{57751AB7-B7B9-4483-98C6-417192851A1A}" type="pres">
      <dgm:prSet presAssocID="{F90A4557-6A96-4CFA-A14D-7CFC7916D858}" presName="node" presStyleLbl="node1" presStyleIdx="0" presStyleCnt="7">
        <dgm:presLayoutVars>
          <dgm:bulletEnabled val="1"/>
        </dgm:presLayoutVars>
      </dgm:prSet>
      <dgm:spPr/>
    </dgm:pt>
    <dgm:pt modelId="{38B09A27-3869-451D-8CA5-CABE6AD952C3}" type="pres">
      <dgm:prSet presAssocID="{251E5583-4A2E-47F5-9E04-91B414797490}" presName="sibTrans" presStyleCnt="0"/>
      <dgm:spPr/>
    </dgm:pt>
    <dgm:pt modelId="{699A87C5-E6C6-4E40-9175-9EAC04F8AD5E}" type="pres">
      <dgm:prSet presAssocID="{E5C3E5C0-1404-4AB9-8FE2-BFC146A8EF3A}" presName="node" presStyleLbl="node1" presStyleIdx="1" presStyleCnt="7">
        <dgm:presLayoutVars>
          <dgm:bulletEnabled val="1"/>
        </dgm:presLayoutVars>
      </dgm:prSet>
      <dgm:spPr/>
    </dgm:pt>
    <dgm:pt modelId="{CFA2EBC2-5C33-437C-9904-118D1B0A3B41}" type="pres">
      <dgm:prSet presAssocID="{0538B878-06BB-4FA8-84A2-999191C657A3}" presName="sibTrans" presStyleCnt="0"/>
      <dgm:spPr/>
    </dgm:pt>
    <dgm:pt modelId="{89BAF952-154B-4A3B-9E0C-23438C0BD69A}" type="pres">
      <dgm:prSet presAssocID="{CE86252E-C04B-45B3-B2D1-CBC777FE5899}" presName="node" presStyleLbl="node1" presStyleIdx="2" presStyleCnt="7">
        <dgm:presLayoutVars>
          <dgm:bulletEnabled val="1"/>
        </dgm:presLayoutVars>
      </dgm:prSet>
      <dgm:spPr/>
    </dgm:pt>
    <dgm:pt modelId="{9720D7F7-05D2-423D-A2D6-B4295D384FB8}" type="pres">
      <dgm:prSet presAssocID="{7BF93EBF-DABB-4330-9F53-E17B7A2E8B3B}" presName="sibTrans" presStyleCnt="0"/>
      <dgm:spPr/>
    </dgm:pt>
    <dgm:pt modelId="{2134C6E1-8FE4-4F85-A8FD-DE856C2EF1E9}" type="pres">
      <dgm:prSet presAssocID="{4442884D-9C80-4C45-95B9-C73D6331E079}" presName="node" presStyleLbl="node1" presStyleIdx="3" presStyleCnt="7">
        <dgm:presLayoutVars>
          <dgm:bulletEnabled val="1"/>
        </dgm:presLayoutVars>
      </dgm:prSet>
      <dgm:spPr/>
    </dgm:pt>
    <dgm:pt modelId="{8FDD93C8-8F24-4690-8AA1-C890BAE95351}" type="pres">
      <dgm:prSet presAssocID="{39953E2A-5D65-491A-BC15-7D14EC157284}" presName="sibTrans" presStyleCnt="0"/>
      <dgm:spPr/>
    </dgm:pt>
    <dgm:pt modelId="{C8981470-EFC8-4DFE-927B-E615799F24BE}" type="pres">
      <dgm:prSet presAssocID="{21D7A4D8-D280-4B2B-ACE0-DD522280A214}" presName="node" presStyleLbl="node1" presStyleIdx="4" presStyleCnt="7">
        <dgm:presLayoutVars>
          <dgm:bulletEnabled val="1"/>
        </dgm:presLayoutVars>
      </dgm:prSet>
      <dgm:spPr/>
    </dgm:pt>
    <dgm:pt modelId="{575F5F44-FBDD-45E3-B0CE-0A24C1AB599A}" type="pres">
      <dgm:prSet presAssocID="{91A4F40C-9A32-4B16-BF67-A1E6E61C3BA6}" presName="sibTrans" presStyleCnt="0"/>
      <dgm:spPr/>
    </dgm:pt>
    <dgm:pt modelId="{6DE83EDD-5195-4935-8033-3BB3CC03F04C}" type="pres">
      <dgm:prSet presAssocID="{C22D9B1F-D411-492A-A518-321DAA2736C9}" presName="node" presStyleLbl="node1" presStyleIdx="5" presStyleCnt="7">
        <dgm:presLayoutVars>
          <dgm:bulletEnabled val="1"/>
        </dgm:presLayoutVars>
      </dgm:prSet>
      <dgm:spPr/>
    </dgm:pt>
    <dgm:pt modelId="{DFEFF909-A49D-45EF-BE26-539A2A8C43E2}" type="pres">
      <dgm:prSet presAssocID="{0A4B20FC-0788-4BB2-BC6F-E58F50621639}" presName="sibTrans" presStyleCnt="0"/>
      <dgm:spPr/>
    </dgm:pt>
    <dgm:pt modelId="{67362AAE-AEBA-4F91-B407-AC2B680C58F1}" type="pres">
      <dgm:prSet presAssocID="{A7B2CD21-55FF-4337-919E-7D76C3A8CD27}" presName="node" presStyleLbl="node1" presStyleIdx="6" presStyleCnt="7">
        <dgm:presLayoutVars>
          <dgm:bulletEnabled val="1"/>
        </dgm:presLayoutVars>
      </dgm:prSet>
      <dgm:spPr/>
    </dgm:pt>
  </dgm:ptLst>
  <dgm:cxnLst>
    <dgm:cxn modelId="{13C67E13-8779-4E06-81F0-79DA5DCD74C6}" srcId="{37790078-F284-4FBD-A950-EC00D06A2E87}" destId="{C22D9B1F-D411-492A-A518-321DAA2736C9}" srcOrd="5" destOrd="0" parTransId="{DB908685-F254-4966-8E01-4257CFF4D6F0}" sibTransId="{0A4B20FC-0788-4BB2-BC6F-E58F50621639}"/>
    <dgm:cxn modelId="{48E0E321-5603-4A2A-8109-433559306CF4}" type="presOf" srcId="{4442884D-9C80-4C45-95B9-C73D6331E079}" destId="{2134C6E1-8FE4-4F85-A8FD-DE856C2EF1E9}" srcOrd="0" destOrd="0" presId="urn:microsoft.com/office/officeart/2005/8/layout/default"/>
    <dgm:cxn modelId="{36C98B30-00C6-4C84-BF1D-543899222883}" srcId="{37790078-F284-4FBD-A950-EC00D06A2E87}" destId="{CE86252E-C04B-45B3-B2D1-CBC777FE5899}" srcOrd="2" destOrd="0" parTransId="{223B34F9-7730-4D33-90E8-FBA7DC872498}" sibTransId="{7BF93EBF-DABB-4330-9F53-E17B7A2E8B3B}"/>
    <dgm:cxn modelId="{7ABE303E-4072-470A-9535-5A8FDDAC4BA0}" type="presOf" srcId="{CE86252E-C04B-45B3-B2D1-CBC777FE5899}" destId="{89BAF952-154B-4A3B-9E0C-23438C0BD69A}" srcOrd="0" destOrd="0" presId="urn:microsoft.com/office/officeart/2005/8/layout/default"/>
    <dgm:cxn modelId="{C3C9BC60-D6D7-4058-A00F-6D1B0980CCDC}" type="presOf" srcId="{C22D9B1F-D411-492A-A518-321DAA2736C9}" destId="{6DE83EDD-5195-4935-8033-3BB3CC03F04C}" srcOrd="0" destOrd="0" presId="urn:microsoft.com/office/officeart/2005/8/layout/default"/>
    <dgm:cxn modelId="{F38A4753-8055-4269-8CBD-C08A418B7499}" srcId="{37790078-F284-4FBD-A950-EC00D06A2E87}" destId="{E5C3E5C0-1404-4AB9-8FE2-BFC146A8EF3A}" srcOrd="1" destOrd="0" parTransId="{ADCCAC80-A554-4580-9E6E-69C647E82C42}" sibTransId="{0538B878-06BB-4FA8-84A2-999191C657A3}"/>
    <dgm:cxn modelId="{B73F4D74-3017-4163-83D1-1058FB28405A}" type="presOf" srcId="{F90A4557-6A96-4CFA-A14D-7CFC7916D858}" destId="{57751AB7-B7B9-4483-98C6-417192851A1A}" srcOrd="0" destOrd="0" presId="urn:microsoft.com/office/officeart/2005/8/layout/default"/>
    <dgm:cxn modelId="{B2BB0284-5801-4CB8-B361-25A0DE24F5AD}" type="presOf" srcId="{37790078-F284-4FBD-A950-EC00D06A2E87}" destId="{84369DCA-D3C7-4887-B17E-E5DD85D6FF22}" srcOrd="0" destOrd="0" presId="urn:microsoft.com/office/officeart/2005/8/layout/default"/>
    <dgm:cxn modelId="{3C997D8E-1F81-4B9B-82E3-923498B0F7D1}" srcId="{37790078-F284-4FBD-A950-EC00D06A2E87}" destId="{F90A4557-6A96-4CFA-A14D-7CFC7916D858}" srcOrd="0" destOrd="0" parTransId="{AC42B111-C186-4FCB-B740-E6E4E294F725}" sibTransId="{251E5583-4A2E-47F5-9E04-91B414797490}"/>
    <dgm:cxn modelId="{D4067E92-1737-4A81-9766-CEA4AD8F182D}" srcId="{37790078-F284-4FBD-A950-EC00D06A2E87}" destId="{4442884D-9C80-4C45-95B9-C73D6331E079}" srcOrd="3" destOrd="0" parTransId="{D55165F8-F2F1-40E8-87B8-688B01475D80}" sibTransId="{39953E2A-5D65-491A-BC15-7D14EC157284}"/>
    <dgm:cxn modelId="{FCCD9FC0-F2D1-41CE-9186-1FEF50681A0D}" type="presOf" srcId="{A7B2CD21-55FF-4337-919E-7D76C3A8CD27}" destId="{67362AAE-AEBA-4F91-B407-AC2B680C58F1}" srcOrd="0" destOrd="0" presId="urn:microsoft.com/office/officeart/2005/8/layout/default"/>
    <dgm:cxn modelId="{2AD98CCA-5822-4F6C-87DD-12BEA8A76C12}" type="presOf" srcId="{21D7A4D8-D280-4B2B-ACE0-DD522280A214}" destId="{C8981470-EFC8-4DFE-927B-E615799F24BE}" srcOrd="0" destOrd="0" presId="urn:microsoft.com/office/officeart/2005/8/layout/default"/>
    <dgm:cxn modelId="{52CB68E6-2E39-4057-BFC7-881B048F1259}" srcId="{37790078-F284-4FBD-A950-EC00D06A2E87}" destId="{A7B2CD21-55FF-4337-919E-7D76C3A8CD27}" srcOrd="6" destOrd="0" parTransId="{035FD4C5-C64A-4533-878D-15CB5420D28A}" sibTransId="{7FA03B59-9C86-45E4-81F7-B0C6617D8736}"/>
    <dgm:cxn modelId="{2690A8EF-D263-4956-A166-DE0F59367291}" type="presOf" srcId="{E5C3E5C0-1404-4AB9-8FE2-BFC146A8EF3A}" destId="{699A87C5-E6C6-4E40-9175-9EAC04F8AD5E}" srcOrd="0" destOrd="0" presId="urn:microsoft.com/office/officeart/2005/8/layout/default"/>
    <dgm:cxn modelId="{AA0DD2F4-9EAB-4B3F-8051-779FDD3FC93C}" srcId="{37790078-F284-4FBD-A950-EC00D06A2E87}" destId="{21D7A4D8-D280-4B2B-ACE0-DD522280A214}" srcOrd="4" destOrd="0" parTransId="{FAC3EC20-492C-4832-B3A0-1BC507F4458B}" sibTransId="{91A4F40C-9A32-4B16-BF67-A1E6E61C3BA6}"/>
    <dgm:cxn modelId="{0DACBE98-684C-468B-A0DD-A932EFF9FC67}" type="presParOf" srcId="{84369DCA-D3C7-4887-B17E-E5DD85D6FF22}" destId="{57751AB7-B7B9-4483-98C6-417192851A1A}" srcOrd="0" destOrd="0" presId="urn:microsoft.com/office/officeart/2005/8/layout/default"/>
    <dgm:cxn modelId="{59B7E429-C4C7-48C0-AC22-E040C6662D73}" type="presParOf" srcId="{84369DCA-D3C7-4887-B17E-E5DD85D6FF22}" destId="{38B09A27-3869-451D-8CA5-CABE6AD952C3}" srcOrd="1" destOrd="0" presId="urn:microsoft.com/office/officeart/2005/8/layout/default"/>
    <dgm:cxn modelId="{830D04B3-D53A-4E3E-AAE1-94F1EFFDEF6D}" type="presParOf" srcId="{84369DCA-D3C7-4887-B17E-E5DD85D6FF22}" destId="{699A87C5-E6C6-4E40-9175-9EAC04F8AD5E}" srcOrd="2" destOrd="0" presId="urn:microsoft.com/office/officeart/2005/8/layout/default"/>
    <dgm:cxn modelId="{47F1E3B6-DCF8-43C4-AB2C-6F126A2A422A}" type="presParOf" srcId="{84369DCA-D3C7-4887-B17E-E5DD85D6FF22}" destId="{CFA2EBC2-5C33-437C-9904-118D1B0A3B41}" srcOrd="3" destOrd="0" presId="urn:microsoft.com/office/officeart/2005/8/layout/default"/>
    <dgm:cxn modelId="{BB048572-70B5-4B17-AA89-DA8A486A4ED2}" type="presParOf" srcId="{84369DCA-D3C7-4887-B17E-E5DD85D6FF22}" destId="{89BAF952-154B-4A3B-9E0C-23438C0BD69A}" srcOrd="4" destOrd="0" presId="urn:microsoft.com/office/officeart/2005/8/layout/default"/>
    <dgm:cxn modelId="{FE93ECA9-26B4-4004-AD6A-547CDF15FE23}" type="presParOf" srcId="{84369DCA-D3C7-4887-B17E-E5DD85D6FF22}" destId="{9720D7F7-05D2-423D-A2D6-B4295D384FB8}" srcOrd="5" destOrd="0" presId="urn:microsoft.com/office/officeart/2005/8/layout/default"/>
    <dgm:cxn modelId="{0394266E-4725-4B89-BEFA-B0530BDC705B}" type="presParOf" srcId="{84369DCA-D3C7-4887-B17E-E5DD85D6FF22}" destId="{2134C6E1-8FE4-4F85-A8FD-DE856C2EF1E9}" srcOrd="6" destOrd="0" presId="urn:microsoft.com/office/officeart/2005/8/layout/default"/>
    <dgm:cxn modelId="{3896022D-5BE6-4551-B8B8-74550F6BE9E6}" type="presParOf" srcId="{84369DCA-D3C7-4887-B17E-E5DD85D6FF22}" destId="{8FDD93C8-8F24-4690-8AA1-C890BAE95351}" srcOrd="7" destOrd="0" presId="urn:microsoft.com/office/officeart/2005/8/layout/default"/>
    <dgm:cxn modelId="{5A18BD8C-E2FF-4C43-816C-E058CFDD76DD}" type="presParOf" srcId="{84369DCA-D3C7-4887-B17E-E5DD85D6FF22}" destId="{C8981470-EFC8-4DFE-927B-E615799F24BE}" srcOrd="8" destOrd="0" presId="urn:microsoft.com/office/officeart/2005/8/layout/default"/>
    <dgm:cxn modelId="{0439A7A4-9083-4C05-9C1C-B718EBD2CFD2}" type="presParOf" srcId="{84369DCA-D3C7-4887-B17E-E5DD85D6FF22}" destId="{575F5F44-FBDD-45E3-B0CE-0A24C1AB599A}" srcOrd="9" destOrd="0" presId="urn:microsoft.com/office/officeart/2005/8/layout/default"/>
    <dgm:cxn modelId="{89BF3074-3F42-4967-B637-D969CA00EC99}" type="presParOf" srcId="{84369DCA-D3C7-4887-B17E-E5DD85D6FF22}" destId="{6DE83EDD-5195-4935-8033-3BB3CC03F04C}" srcOrd="10" destOrd="0" presId="urn:microsoft.com/office/officeart/2005/8/layout/default"/>
    <dgm:cxn modelId="{BC941126-AB72-4DA7-937E-6984834C77CB}" type="presParOf" srcId="{84369DCA-D3C7-4887-B17E-E5DD85D6FF22}" destId="{DFEFF909-A49D-45EF-BE26-539A2A8C43E2}" srcOrd="11" destOrd="0" presId="urn:microsoft.com/office/officeart/2005/8/layout/default"/>
    <dgm:cxn modelId="{3D9EBC67-C864-4B76-9DFC-3544247D53B6}" type="presParOf" srcId="{84369DCA-D3C7-4887-B17E-E5DD85D6FF22}" destId="{67362AAE-AEBA-4F91-B407-AC2B680C58F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9E7FB-DBC0-4BB5-B025-772AF789CC9E}">
      <dsp:nvSpPr>
        <dsp:cNvPr id="0" name=""/>
        <dsp:cNvSpPr/>
      </dsp:nvSpPr>
      <dsp:spPr>
        <a:xfrm rot="5400000">
          <a:off x="-132064" y="136513"/>
          <a:ext cx="880429" cy="61630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1972</a:t>
          </a:r>
        </a:p>
      </dsp:txBody>
      <dsp:txXfrm rot="-5400000">
        <a:off x="1" y="312598"/>
        <a:ext cx="616300" cy="264129"/>
      </dsp:txXfrm>
    </dsp:sp>
    <dsp:sp modelId="{6D582F7A-6481-4295-A7E9-D163CE55C466}">
      <dsp:nvSpPr>
        <dsp:cNvPr id="0" name=""/>
        <dsp:cNvSpPr/>
      </dsp:nvSpPr>
      <dsp:spPr>
        <a:xfrm rot="5400000">
          <a:off x="5279810" y="-4659060"/>
          <a:ext cx="572278" cy="989929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Five Nursing Home Ombudsman Demonstration programs established to focus on nursing home resident complaint resolution</a:t>
          </a:r>
        </a:p>
      </dsp:txBody>
      <dsp:txXfrm rot="-5400000">
        <a:off x="616300" y="32386"/>
        <a:ext cx="9871363" cy="516406"/>
      </dsp:txXfrm>
    </dsp:sp>
    <dsp:sp modelId="{A3AB5976-1120-4138-9474-AEB08F80E3D2}">
      <dsp:nvSpPr>
        <dsp:cNvPr id="0" name=""/>
        <dsp:cNvSpPr/>
      </dsp:nvSpPr>
      <dsp:spPr>
        <a:xfrm rot="5400000">
          <a:off x="-132064" y="918691"/>
          <a:ext cx="880429" cy="616300"/>
        </a:xfrm>
        <a:prstGeom prst="chevron">
          <a:avLst/>
        </a:prstGeom>
        <a:solidFill>
          <a:schemeClr val="accent3">
            <a:hueOff val="-210072"/>
            <a:satOff val="-2878"/>
            <a:lumOff val="7490"/>
            <a:alphaOff val="0"/>
          </a:schemeClr>
        </a:solidFill>
        <a:ln w="12700" cap="flat" cmpd="sng" algn="ctr">
          <a:solidFill>
            <a:schemeClr val="accent3">
              <a:hueOff val="-210072"/>
              <a:satOff val="-2878"/>
              <a:lumOff val="7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1978</a:t>
          </a:r>
        </a:p>
      </dsp:txBody>
      <dsp:txXfrm rot="-5400000">
        <a:off x="1" y="1094776"/>
        <a:ext cx="616300" cy="264129"/>
      </dsp:txXfrm>
    </dsp:sp>
    <dsp:sp modelId="{742D12A8-3F50-41FE-82EA-D16B80FF2CDD}">
      <dsp:nvSpPr>
        <dsp:cNvPr id="0" name=""/>
        <dsp:cNvSpPr/>
      </dsp:nvSpPr>
      <dsp:spPr>
        <a:xfrm rot="5400000">
          <a:off x="5279810" y="-3876883"/>
          <a:ext cx="572278" cy="9899299"/>
        </a:xfrm>
        <a:prstGeom prst="round2SameRect">
          <a:avLst/>
        </a:prstGeom>
        <a:solidFill>
          <a:schemeClr val="lt1">
            <a:alpha val="90000"/>
            <a:hueOff val="0"/>
            <a:satOff val="0"/>
            <a:lumOff val="0"/>
            <a:alphaOff val="0"/>
          </a:schemeClr>
        </a:solidFill>
        <a:ln w="12700" cap="flat" cmpd="sng" algn="ctr">
          <a:solidFill>
            <a:schemeClr val="accent3">
              <a:hueOff val="-210072"/>
              <a:satOff val="-2878"/>
              <a:lumOff val="7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Older Americans Act (OAA) amendments </a:t>
          </a:r>
          <a:r>
            <a:rPr lang="en-US" sz="1300" b="1" kern="1200" dirty="0"/>
            <a:t>required</a:t>
          </a:r>
          <a:r>
            <a:rPr lang="en-US" sz="1300" kern="1200" dirty="0"/>
            <a:t> </a:t>
          </a:r>
          <a:r>
            <a:rPr lang="en-US" sz="1300" b="1" kern="1200" dirty="0"/>
            <a:t>all states </a:t>
          </a:r>
          <a:r>
            <a:rPr lang="en-US" sz="1300" kern="1200" dirty="0"/>
            <a:t>to establish an Ombudsman Program</a:t>
          </a:r>
        </a:p>
        <a:p>
          <a:pPr marL="114300" lvl="1" indent="-114300" algn="l" defTabSz="577850">
            <a:lnSpc>
              <a:spcPct val="90000"/>
            </a:lnSpc>
            <a:spcBef>
              <a:spcPct val="0"/>
            </a:spcBef>
            <a:spcAft>
              <a:spcPct val="15000"/>
            </a:spcAft>
            <a:buChar char="•"/>
          </a:pPr>
          <a:r>
            <a:rPr lang="en-US" sz="1300" kern="1200" dirty="0"/>
            <a:t>Program designed to be a </a:t>
          </a:r>
          <a:r>
            <a:rPr lang="en-US" sz="1300" b="1" kern="1200" dirty="0"/>
            <a:t>local, community program </a:t>
          </a:r>
          <a:r>
            <a:rPr lang="en-US" sz="1300" kern="1200" dirty="0"/>
            <a:t>utilizing volunteers</a:t>
          </a:r>
        </a:p>
      </dsp:txBody>
      <dsp:txXfrm rot="-5400000">
        <a:off x="616300" y="814563"/>
        <a:ext cx="9871363" cy="516406"/>
      </dsp:txXfrm>
    </dsp:sp>
    <dsp:sp modelId="{424AA167-1799-43A7-A3A9-2AAD338F3A01}">
      <dsp:nvSpPr>
        <dsp:cNvPr id="0" name=""/>
        <dsp:cNvSpPr/>
      </dsp:nvSpPr>
      <dsp:spPr>
        <a:xfrm rot="5400000">
          <a:off x="-132064" y="1700869"/>
          <a:ext cx="880429" cy="616300"/>
        </a:xfrm>
        <a:prstGeom prst="chevron">
          <a:avLst/>
        </a:prstGeom>
        <a:solidFill>
          <a:schemeClr val="accent3">
            <a:hueOff val="-420144"/>
            <a:satOff val="-5755"/>
            <a:lumOff val="14980"/>
            <a:alphaOff val="0"/>
          </a:schemeClr>
        </a:solidFill>
        <a:ln w="12700" cap="flat" cmpd="sng" algn="ctr">
          <a:solidFill>
            <a:schemeClr val="accent3">
              <a:hueOff val="-420144"/>
              <a:satOff val="-5755"/>
              <a:lumOff val="14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1981</a:t>
          </a:r>
        </a:p>
      </dsp:txBody>
      <dsp:txXfrm rot="-5400000">
        <a:off x="1" y="1876954"/>
        <a:ext cx="616300" cy="264129"/>
      </dsp:txXfrm>
    </dsp:sp>
    <dsp:sp modelId="{FEDA114B-9D46-4873-8444-CA0B2ECBECDA}">
      <dsp:nvSpPr>
        <dsp:cNvPr id="0" name=""/>
        <dsp:cNvSpPr/>
      </dsp:nvSpPr>
      <dsp:spPr>
        <a:xfrm rot="5400000">
          <a:off x="5279810" y="-3094705"/>
          <a:ext cx="572278" cy="9899299"/>
        </a:xfrm>
        <a:prstGeom prst="round2SameRect">
          <a:avLst/>
        </a:prstGeom>
        <a:solidFill>
          <a:schemeClr val="lt1">
            <a:alpha val="90000"/>
            <a:hueOff val="0"/>
            <a:satOff val="0"/>
            <a:lumOff val="0"/>
            <a:alphaOff val="0"/>
          </a:schemeClr>
        </a:solidFill>
        <a:ln w="12700" cap="flat" cmpd="sng" algn="ctr">
          <a:solidFill>
            <a:schemeClr val="accent3">
              <a:hueOff val="-420144"/>
              <a:satOff val="-5755"/>
              <a:lumOff val="14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Duties expanded to board and care homes (e.g., Assisted Living Facilities)</a:t>
          </a:r>
        </a:p>
        <a:p>
          <a:pPr marL="114300" lvl="1" indent="-114300" algn="l" defTabSz="577850">
            <a:lnSpc>
              <a:spcPct val="90000"/>
            </a:lnSpc>
            <a:spcBef>
              <a:spcPct val="0"/>
            </a:spcBef>
            <a:spcAft>
              <a:spcPct val="15000"/>
            </a:spcAft>
            <a:buChar char="•"/>
          </a:pPr>
          <a:r>
            <a:rPr lang="en-US" sz="1300" kern="1200" dirty="0"/>
            <a:t>Name changed from Nursing Home Ombudsman Program to Long-Term Care Ombudsman Program (LTCOP)</a:t>
          </a:r>
        </a:p>
      </dsp:txBody>
      <dsp:txXfrm rot="-5400000">
        <a:off x="616300" y="1596741"/>
        <a:ext cx="9871363" cy="516406"/>
      </dsp:txXfrm>
    </dsp:sp>
    <dsp:sp modelId="{51CFE36F-B923-4E8F-993D-C19FAB2466F9}">
      <dsp:nvSpPr>
        <dsp:cNvPr id="0" name=""/>
        <dsp:cNvSpPr/>
      </dsp:nvSpPr>
      <dsp:spPr>
        <a:xfrm rot="5400000">
          <a:off x="-132064" y="2483046"/>
          <a:ext cx="880429" cy="616300"/>
        </a:xfrm>
        <a:prstGeom prst="chevron">
          <a:avLst/>
        </a:prstGeom>
        <a:solidFill>
          <a:schemeClr val="accent3">
            <a:hueOff val="-630216"/>
            <a:satOff val="-8633"/>
            <a:lumOff val="22471"/>
            <a:alphaOff val="0"/>
          </a:schemeClr>
        </a:solidFill>
        <a:ln w="12700" cap="flat" cmpd="sng" algn="ctr">
          <a:solidFill>
            <a:schemeClr val="accent3">
              <a:hueOff val="-630216"/>
              <a:satOff val="-8633"/>
              <a:lumOff val="22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1987</a:t>
          </a:r>
        </a:p>
      </dsp:txBody>
      <dsp:txXfrm rot="-5400000">
        <a:off x="1" y="2659131"/>
        <a:ext cx="616300" cy="264129"/>
      </dsp:txXfrm>
    </dsp:sp>
    <dsp:sp modelId="{B73B95CF-7CB9-4218-9BC1-105497E8FD3B}">
      <dsp:nvSpPr>
        <dsp:cNvPr id="0" name=""/>
        <dsp:cNvSpPr/>
      </dsp:nvSpPr>
      <dsp:spPr>
        <a:xfrm rot="5400000">
          <a:off x="5279810" y="-2312528"/>
          <a:ext cx="572278" cy="9899299"/>
        </a:xfrm>
        <a:prstGeom prst="round2SameRect">
          <a:avLst/>
        </a:prstGeom>
        <a:solidFill>
          <a:schemeClr val="lt1">
            <a:alpha val="90000"/>
            <a:hueOff val="0"/>
            <a:satOff val="0"/>
            <a:lumOff val="0"/>
            <a:alphaOff val="0"/>
          </a:schemeClr>
        </a:solidFill>
        <a:ln w="12700" cap="flat" cmpd="sng" algn="ctr">
          <a:solidFill>
            <a:schemeClr val="accent3">
              <a:hueOff val="-630216"/>
              <a:satOff val="-8633"/>
              <a:lumOff val="22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LTCOP access to resident records (with resident consent)</a:t>
          </a:r>
        </a:p>
        <a:p>
          <a:pPr marL="114300" lvl="1" indent="-114300" algn="l" defTabSz="533400">
            <a:lnSpc>
              <a:spcPct val="90000"/>
            </a:lnSpc>
            <a:spcBef>
              <a:spcPct val="0"/>
            </a:spcBef>
            <a:spcAft>
              <a:spcPct val="15000"/>
            </a:spcAft>
            <a:buChar char="•"/>
          </a:pPr>
          <a:r>
            <a:rPr lang="en-US" sz="1200" kern="1200" dirty="0"/>
            <a:t>States must prohibit willful interference of official LTCOP duties and/or retaliation against a LTCOP representative, resident or other individual related to LTCOP duties</a:t>
          </a:r>
        </a:p>
      </dsp:txBody>
      <dsp:txXfrm rot="-5400000">
        <a:off x="616300" y="2378918"/>
        <a:ext cx="9871363" cy="516406"/>
      </dsp:txXfrm>
    </dsp:sp>
    <dsp:sp modelId="{580AD65D-7956-49A3-ADD9-9818C179C409}">
      <dsp:nvSpPr>
        <dsp:cNvPr id="0" name=""/>
        <dsp:cNvSpPr/>
      </dsp:nvSpPr>
      <dsp:spPr>
        <a:xfrm rot="5400000">
          <a:off x="-132064" y="3265224"/>
          <a:ext cx="880429" cy="616300"/>
        </a:xfrm>
        <a:prstGeom prst="chevron">
          <a:avLst/>
        </a:prstGeom>
        <a:solidFill>
          <a:schemeClr val="accent3">
            <a:hueOff val="-840288"/>
            <a:satOff val="-11510"/>
            <a:lumOff val="29961"/>
            <a:alphaOff val="0"/>
          </a:schemeClr>
        </a:solidFill>
        <a:ln w="12700" cap="flat" cmpd="sng" algn="ctr">
          <a:solidFill>
            <a:schemeClr val="accent3">
              <a:hueOff val="-840288"/>
              <a:satOff val="-11510"/>
              <a:lumOff val="29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2015</a:t>
          </a:r>
        </a:p>
      </dsp:txBody>
      <dsp:txXfrm rot="-5400000">
        <a:off x="1" y="3441309"/>
        <a:ext cx="616300" cy="264129"/>
      </dsp:txXfrm>
    </dsp:sp>
    <dsp:sp modelId="{5B315C51-9D3B-4964-9924-627C110EF996}">
      <dsp:nvSpPr>
        <dsp:cNvPr id="0" name=""/>
        <dsp:cNvSpPr/>
      </dsp:nvSpPr>
      <dsp:spPr>
        <a:xfrm rot="5400000">
          <a:off x="5279810" y="-1530350"/>
          <a:ext cx="572278" cy="9899299"/>
        </a:xfrm>
        <a:prstGeom prst="round2SameRect">
          <a:avLst/>
        </a:prstGeom>
        <a:solidFill>
          <a:schemeClr val="lt1">
            <a:alpha val="90000"/>
            <a:hueOff val="0"/>
            <a:satOff val="0"/>
            <a:lumOff val="0"/>
            <a:alphaOff val="0"/>
          </a:schemeClr>
        </a:solidFill>
        <a:ln w="12700" cap="flat" cmpd="sng" algn="ctr">
          <a:solidFill>
            <a:schemeClr val="accent3">
              <a:hueOff val="-840288"/>
              <a:satOff val="-11510"/>
              <a:lumOff val="29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Final Regulations for the LTCOP were published in the Federal Register on </a:t>
          </a:r>
          <a:r>
            <a:rPr lang="en-US" sz="1300" b="1" kern="1200" dirty="0"/>
            <a:t>February 11, 2015</a:t>
          </a:r>
        </a:p>
      </dsp:txBody>
      <dsp:txXfrm rot="-5400000">
        <a:off x="616300" y="3161096"/>
        <a:ext cx="9871363" cy="516406"/>
      </dsp:txXfrm>
    </dsp:sp>
    <dsp:sp modelId="{15D18423-3335-497F-85A5-C4D6167BB4ED}">
      <dsp:nvSpPr>
        <dsp:cNvPr id="0" name=""/>
        <dsp:cNvSpPr/>
      </dsp:nvSpPr>
      <dsp:spPr>
        <a:xfrm rot="5400000">
          <a:off x="-132064" y="4047401"/>
          <a:ext cx="880429" cy="616300"/>
        </a:xfrm>
        <a:prstGeom prst="chevron">
          <a:avLst/>
        </a:prstGeom>
        <a:solidFill>
          <a:schemeClr val="accent3">
            <a:hueOff val="-1050360"/>
            <a:satOff val="-14388"/>
            <a:lumOff val="37451"/>
            <a:alphaOff val="0"/>
          </a:schemeClr>
        </a:solidFill>
        <a:ln w="12700" cap="flat" cmpd="sng" algn="ctr">
          <a:solidFill>
            <a:schemeClr val="accent3">
              <a:hueOff val="-1050360"/>
              <a:satOff val="-14388"/>
              <a:lumOff val="3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2016</a:t>
          </a:r>
        </a:p>
      </dsp:txBody>
      <dsp:txXfrm rot="-5400000">
        <a:off x="1" y="4223486"/>
        <a:ext cx="616300" cy="264129"/>
      </dsp:txXfrm>
    </dsp:sp>
    <dsp:sp modelId="{BA0B7B03-CEAA-467B-B46E-95E20C0A6C95}">
      <dsp:nvSpPr>
        <dsp:cNvPr id="0" name=""/>
        <dsp:cNvSpPr/>
      </dsp:nvSpPr>
      <dsp:spPr>
        <a:xfrm rot="5400000">
          <a:off x="5279810" y="-748173"/>
          <a:ext cx="572278" cy="9899299"/>
        </a:xfrm>
        <a:prstGeom prst="round2SameRect">
          <a:avLst/>
        </a:prstGeom>
        <a:solidFill>
          <a:schemeClr val="lt1">
            <a:alpha val="90000"/>
            <a:hueOff val="0"/>
            <a:satOff val="0"/>
            <a:lumOff val="0"/>
            <a:alphaOff val="0"/>
          </a:schemeClr>
        </a:solidFill>
        <a:ln w="12700" cap="flat" cmpd="sng" algn="ctr">
          <a:solidFill>
            <a:schemeClr val="accent3">
              <a:hueOff val="-1050360"/>
              <a:satOff val="-14388"/>
              <a:lumOff val="37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LTCOP Rule was effective </a:t>
          </a:r>
          <a:r>
            <a:rPr lang="en-US" sz="1300" b="1" kern="1200" dirty="0"/>
            <a:t>July 1, 2016</a:t>
          </a:r>
        </a:p>
        <a:p>
          <a:pPr marL="114300" lvl="1" indent="-114300" algn="l" defTabSz="577850">
            <a:lnSpc>
              <a:spcPct val="90000"/>
            </a:lnSpc>
            <a:spcBef>
              <a:spcPct val="0"/>
            </a:spcBef>
            <a:spcAft>
              <a:spcPct val="15000"/>
            </a:spcAft>
            <a:buChar char="•"/>
          </a:pPr>
          <a:r>
            <a:rPr lang="en-US" sz="1300" kern="1200" dirty="0"/>
            <a:t>Older Americans Act was reauthorized</a:t>
          </a:r>
        </a:p>
      </dsp:txBody>
      <dsp:txXfrm rot="-5400000">
        <a:off x="616300" y="3943273"/>
        <a:ext cx="9871363" cy="516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B7-B7B9-4483-98C6-417192851A1A}">
      <dsp:nvSpPr>
        <dsp:cNvPr id="0" name=""/>
        <dsp:cNvSpPr/>
      </dsp:nvSpPr>
      <dsp:spPr>
        <a:xfrm>
          <a:off x="383134" y="1606"/>
          <a:ext cx="2707726" cy="162463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Identify, investigate, and resolve complaints made by or on behalf of residents.</a:t>
          </a:r>
        </a:p>
      </dsp:txBody>
      <dsp:txXfrm>
        <a:off x="383134" y="1606"/>
        <a:ext cx="2707726" cy="1624636"/>
      </dsp:txXfrm>
    </dsp:sp>
    <dsp:sp modelId="{699A87C5-E6C6-4E40-9175-9EAC04F8AD5E}">
      <dsp:nvSpPr>
        <dsp:cNvPr id="0" name=""/>
        <dsp:cNvSpPr/>
      </dsp:nvSpPr>
      <dsp:spPr>
        <a:xfrm>
          <a:off x="3361633" y="1606"/>
          <a:ext cx="2707726" cy="162463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Advocate for changes to improve residents’ quality of life and care.</a:t>
          </a:r>
        </a:p>
      </dsp:txBody>
      <dsp:txXfrm>
        <a:off x="3361633" y="1606"/>
        <a:ext cx="2707726" cy="1624636"/>
      </dsp:txXfrm>
    </dsp:sp>
    <dsp:sp modelId="{89BAF952-154B-4A3B-9E0C-23438C0BD69A}">
      <dsp:nvSpPr>
        <dsp:cNvPr id="0" name=""/>
        <dsp:cNvSpPr/>
      </dsp:nvSpPr>
      <dsp:spPr>
        <a:xfrm>
          <a:off x="6340133" y="1606"/>
          <a:ext cx="2707726" cy="162463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Provide technical support for the development of resident and family councils. </a:t>
          </a:r>
          <a:endParaRPr lang="en-US" sz="1900" kern="1200" dirty="0"/>
        </a:p>
      </dsp:txBody>
      <dsp:txXfrm>
        <a:off x="6340133" y="1606"/>
        <a:ext cx="2707726" cy="1624636"/>
      </dsp:txXfrm>
    </dsp:sp>
    <dsp:sp modelId="{2134C6E1-8FE4-4F85-A8FD-DE856C2EF1E9}">
      <dsp:nvSpPr>
        <dsp:cNvPr id="0" name=""/>
        <dsp:cNvSpPr/>
      </dsp:nvSpPr>
      <dsp:spPr>
        <a:xfrm>
          <a:off x="383134" y="1897015"/>
          <a:ext cx="2707726" cy="162463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Represent resident interests before governmental agencies.</a:t>
          </a:r>
        </a:p>
      </dsp:txBody>
      <dsp:txXfrm>
        <a:off x="383134" y="1897015"/>
        <a:ext cx="2707726" cy="1624636"/>
      </dsp:txXfrm>
    </dsp:sp>
    <dsp:sp modelId="{C8981470-EFC8-4DFE-927B-E615799F24BE}">
      <dsp:nvSpPr>
        <dsp:cNvPr id="0" name=""/>
        <dsp:cNvSpPr/>
      </dsp:nvSpPr>
      <dsp:spPr>
        <a:xfrm>
          <a:off x="3361633" y="1897015"/>
          <a:ext cx="2707726" cy="162463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Provide information to residents about long-term care services.</a:t>
          </a:r>
        </a:p>
      </dsp:txBody>
      <dsp:txXfrm>
        <a:off x="3361633" y="1897015"/>
        <a:ext cx="2707726" cy="1624636"/>
      </dsp:txXfrm>
    </dsp:sp>
    <dsp:sp modelId="{6DE83EDD-5195-4935-8033-3BB3CC03F04C}">
      <dsp:nvSpPr>
        <dsp:cNvPr id="0" name=""/>
        <dsp:cNvSpPr/>
      </dsp:nvSpPr>
      <dsp:spPr>
        <a:xfrm>
          <a:off x="6340133" y="1897015"/>
          <a:ext cx="2707726" cy="162463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Seek legal, administrative, and other remedies to protect residents. </a:t>
          </a:r>
        </a:p>
      </dsp:txBody>
      <dsp:txXfrm>
        <a:off x="6340133" y="1897015"/>
        <a:ext cx="2707726" cy="1624636"/>
      </dsp:txXfrm>
    </dsp:sp>
    <dsp:sp modelId="{67362AAE-AEBA-4F91-B407-AC2B680C58F1}">
      <dsp:nvSpPr>
        <dsp:cNvPr id="0" name=""/>
        <dsp:cNvSpPr/>
      </dsp:nvSpPr>
      <dsp:spPr>
        <a:xfrm>
          <a:off x="3361633" y="3792424"/>
          <a:ext cx="2707726" cy="162463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Ensure </a:t>
          </a:r>
          <a:r>
            <a:rPr lang="en-US" sz="1900" kern="1200" dirty="0"/>
            <a:t>residents have regular and timely access to the LTCOP.</a:t>
          </a:r>
        </a:p>
      </dsp:txBody>
      <dsp:txXfrm>
        <a:off x="3361633" y="3792424"/>
        <a:ext cx="2707726" cy="16246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tcombudsman.org/omb_support/nors/nors-dat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presentation provides a general overview of the Long-Term Care Ombudsman Program (LTCOP) highlighting the history, role and responsibilities of the program.  Every state has a LTCOP, but each state operates their program differently. Therefore, this presentation will only address the program responsibilities required by federal law so the information is applicable in every state. At the conclusion of this presentation you should have an understanding about what the LTCOP does, who the program serves, and how to contact the program.</a:t>
            </a: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24770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LTCOPs handle a variety of complaints about quality of life and care</a:t>
            </a:r>
            <a:r>
              <a:rPr lang="en-US" sz="1200" baseline="0" dirty="0"/>
              <a:t>. The most frequent complaints usually include: complaints about the discharge/eviction process, failure to respond to calls for assistance or call lights, residents not treated with dignity and respect, medication errors, accidents, resident conflict, care planning process, food complaints. </a:t>
            </a:r>
            <a:endParaRPr lang="en-US" sz="1200" dirty="0"/>
          </a:p>
          <a:p>
            <a:endParaRPr lang="en-US" sz="1000" dirty="0"/>
          </a:p>
          <a:p>
            <a:r>
              <a:rPr lang="en-US" sz="1200" dirty="0"/>
              <a:t>Not all complaints are about the care provided by a facility, some complaints are about outside agencies, services or individuals (e.g. Medicaid or Medicare benefits).</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11</a:t>
            </a:fld>
            <a:endParaRPr lang="en-US" dirty="0"/>
          </a:p>
        </p:txBody>
      </p:sp>
    </p:spTree>
    <p:extLst>
      <p:ext uri="{BB962C8B-B14F-4D97-AF65-F5344CB8AC3E}">
        <p14:creationId xmlns:p14="http://schemas.microsoft.com/office/powerpoint/2010/main" val="222532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12</a:t>
            </a:fld>
            <a:endParaRPr lang="en-US" dirty="0"/>
          </a:p>
        </p:txBody>
      </p:sp>
    </p:spTree>
    <p:extLst>
      <p:ext uri="{BB962C8B-B14F-4D97-AF65-F5344CB8AC3E}">
        <p14:creationId xmlns:p14="http://schemas.microsoft.com/office/powerpoint/2010/main" val="169651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13</a:t>
            </a:fld>
            <a:endParaRPr lang="en-US" dirty="0"/>
          </a:p>
        </p:txBody>
      </p:sp>
    </p:spTree>
    <p:extLst>
      <p:ext uri="{BB962C8B-B14F-4D97-AF65-F5344CB8AC3E}">
        <p14:creationId xmlns:p14="http://schemas.microsoft.com/office/powerpoint/2010/main" val="61729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LTCOP handles a variety of concerns</a:t>
            </a:r>
            <a:r>
              <a:rPr lang="en-US" baseline="0" dirty="0"/>
              <a:t> and are resident advocates in all aspects of their work. To get more information about the LTCOP or find out how to contact your state or local program, visit the website. Using the map you can search for your state and local LTCOPs, state survey agency, APS, Medicaid agency, and other state entities. </a:t>
            </a: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15</a:t>
            </a:fld>
            <a:endParaRPr lang="en-US" dirty="0"/>
          </a:p>
        </p:txBody>
      </p:sp>
    </p:spTree>
    <p:extLst>
      <p:ext uri="{BB962C8B-B14F-4D97-AF65-F5344CB8AC3E}">
        <p14:creationId xmlns:p14="http://schemas.microsoft.com/office/powerpoint/2010/main" val="4250870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17</a:t>
            </a:fld>
            <a:endParaRPr lang="en-US" dirty="0"/>
          </a:p>
        </p:txBody>
      </p:sp>
    </p:spTree>
    <p:extLst>
      <p:ext uri="{BB962C8B-B14F-4D97-AF65-F5344CB8AC3E}">
        <p14:creationId xmlns:p14="http://schemas.microsoft.com/office/powerpoint/2010/main" val="58325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18</a:t>
            </a:fld>
            <a:endParaRPr lang="en-US" dirty="0"/>
          </a:p>
        </p:txBody>
      </p:sp>
    </p:spTree>
    <p:extLst>
      <p:ext uri="{BB962C8B-B14F-4D97-AF65-F5344CB8AC3E}">
        <p14:creationId xmlns:p14="http://schemas.microsoft.com/office/powerpoint/2010/main" val="140422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15539A-6601-43F0-B8F5-9DF14E027DEF}" type="slidenum">
              <a:rPr lang="en-US" smtClean="0"/>
              <a:t>19</a:t>
            </a:fld>
            <a:endParaRPr lang="en-US"/>
          </a:p>
        </p:txBody>
      </p:sp>
    </p:spTree>
    <p:extLst>
      <p:ext uri="{BB962C8B-B14F-4D97-AF65-F5344CB8AC3E}">
        <p14:creationId xmlns:p14="http://schemas.microsoft.com/office/powerpoint/2010/main" val="2965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04DCF-6284-4BFA-A45B-6BEFD904EF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2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ＭＳ Ｐゴシック" pitchFamily="127" charset="-128"/>
                <a:cs typeface="ＭＳ Ｐゴシック" pitchFamily="127" charset="-128"/>
              </a:rPr>
              <a:t>First and foremost, the LTCOP advocates for the quality of life and care of residents in nursing homes, board and care/assisted living, and other similar adult care homes, and is a </a:t>
            </a:r>
            <a:r>
              <a:rPr lang="en-US" sz="1200" b="0" i="0" u="sng" strike="noStrike" kern="1200" baseline="0" dirty="0">
                <a:solidFill>
                  <a:schemeClr val="tx1"/>
                </a:solidFill>
                <a:latin typeface="+mn-lt"/>
                <a:ea typeface="ＭＳ Ｐゴシック" pitchFamily="127" charset="-128"/>
                <a:cs typeface="ＭＳ Ｐゴシック" pitchFamily="127" charset="-128"/>
              </a:rPr>
              <a:t>resident</a:t>
            </a:r>
            <a:r>
              <a:rPr lang="en-US" sz="1200" b="0" i="0" u="none" strike="noStrike" kern="1200" baseline="0" dirty="0">
                <a:solidFill>
                  <a:schemeClr val="tx1"/>
                </a:solidFill>
                <a:latin typeface="+mn-lt"/>
                <a:ea typeface="ＭＳ Ｐゴシック" pitchFamily="127" charset="-128"/>
                <a:cs typeface="ＭＳ Ｐゴシック" pitchFamily="127" charset="-128"/>
              </a:rPr>
              <a:t> advocate.</a:t>
            </a:r>
          </a:p>
          <a:p>
            <a:endParaRPr lang="en-US" sz="1200" b="0" i="0" u="none" strike="noStrike" kern="1200" baseline="0" dirty="0">
              <a:solidFill>
                <a:schemeClr val="tx1"/>
              </a:solidFill>
              <a:latin typeface="+mn-lt"/>
              <a:ea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56128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nursing home industry experienced rapid growth after the introduction of Medicare and Medicaid in 1965. Complaints about substandard care lead to the realization that the systems in place to protect individuals had failed and improvements in quality of care were needed. In addition to increasing the number of state regulatory inspectors, enhancing the federal enforcement standards and process, the federal government also established the Nursing Home Ombudsman Demonstration grants in 1972. Through amendments in the Older Americans Act the responsibilities of the LTCOP continue to expand.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1978, the functions of the State Long-Term Ombudsman program have been delineated in the Older Americans Act; however, regulations have not been promulgated.  In the absence of regulatory guidance, there has been significant variation in the interpretation and implementation of the program among States. Final regulations for the LTCOP were published in the Federal Register on February 11, 2015 and were effective July 1, 2016. Implementation of the rule should ensure consumers and other complainants across the country receive services from Ombudsman programs with more consistent quality and efficiency of service delivery.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4</a:t>
            </a:fld>
            <a:endParaRPr lang="en-US" dirty="0"/>
          </a:p>
        </p:txBody>
      </p:sp>
    </p:spTree>
    <p:extLst>
      <p:ext uri="{BB962C8B-B14F-4D97-AF65-F5344CB8AC3E}">
        <p14:creationId xmlns:p14="http://schemas.microsoft.com/office/powerpoint/2010/main" val="147364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Older Americans Act and</a:t>
            </a:r>
            <a:r>
              <a:rPr lang="en-US" baseline="0" dirty="0"/>
              <a:t> new LTCOP regulations, responsibilities of the program include:</a:t>
            </a:r>
          </a:p>
          <a:p>
            <a:endParaRPr lang="en-US" baseline="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Identifying, investigating, and resolving complaints made by or on behalf of residents.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Educating consumers about residents’ rights, good care practices, and other related topics.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Providing information to the public regarding long-term care facilities and services, residents’ rights, and legislative and policy issues.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Educating providers about residents’ rights, good care practices, preventing abuse and neglect and other issues regarding quality of life and quality of care.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Helping develop and support resident and family councils by providing information and assistance in starting or strengthening a council.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Advocating for improvements in the long-term care system that will benefit residents of long-term care facilities, including representing resident interest before governmental agencies and seeking legal, administrative, and other remedies to protect residents.</a:t>
            </a:r>
          </a:p>
        </p:txBody>
      </p:sp>
      <p:sp>
        <p:nvSpPr>
          <p:cNvPr id="4" name="Slide Number Placeholder 3"/>
          <p:cNvSpPr>
            <a:spLocks noGrp="1"/>
          </p:cNvSpPr>
          <p:nvPr>
            <p:ph type="sldNum" sz="quarter" idx="5"/>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179368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 the OAA, the program </a:t>
            </a:r>
            <a:r>
              <a:rPr lang="en-US" sz="1200" b="0" i="0" u="none" strike="noStrike" kern="1200" baseline="0" dirty="0">
                <a:solidFill>
                  <a:schemeClr val="tx1"/>
                </a:solidFill>
                <a:latin typeface="+mn-lt"/>
                <a:ea typeface="+mn-ea"/>
                <a:cs typeface="+mn-cs"/>
              </a:rPr>
              <a:t>“identifies, investigates, and resolves complaints” regarding “action, inaction, or decisions that may adversely affect the health, safety, welfare or rights of the residents” made by, or on behalf of, residents, including allegations of abuse, neglect, and exploitation.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LTCOPs are resident-centered advocates, directed by resident goals for complaint resolution and federal disclosure requirements; therefore, the LTCO role in investigating allegations of abuse is unique and differs from other entities such as, adult protective services and state licensing and certification agencies. </a:t>
            </a:r>
            <a:endParaRPr lang="en-US" dirty="0"/>
          </a:p>
          <a:p>
            <a:endParaRPr lang="en-US" sz="1200" b="0" i="0" u="none" strike="noStrike" kern="1200" baseline="0" dirty="0">
              <a:solidFill>
                <a:schemeClr val="tx1"/>
              </a:solidFill>
              <a:latin typeface="+mn-lt"/>
              <a:ea typeface="+mn-ea"/>
              <a:cs typeface="+mn-cs"/>
            </a:endParaRPr>
          </a:p>
          <a:p>
            <a:r>
              <a:rPr lang="en-US" dirty="0"/>
              <a:t>Long-Term Care Ombudsman Program representatives need resident permission prior to investigating a complaint and referring a complaint to another agency.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t>
            </a:r>
            <a:r>
              <a:rPr lang="en-US" baseline="0" dirty="0"/>
              <a:t>his chart will give you a better understanding of the LTCOP role compared to other agencies and programs. </a:t>
            </a:r>
            <a:endParaRPr lang="en-US" dirty="0"/>
          </a:p>
          <a:p>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smtClean="0"/>
              <a:pPr>
                <a:defRPr/>
              </a:pPr>
              <a:t>6</a:t>
            </a:fld>
            <a:endParaRPr lang="en-US" dirty="0"/>
          </a:p>
        </p:txBody>
      </p:sp>
    </p:spTree>
    <p:extLst>
      <p:ext uri="{BB962C8B-B14F-4D97-AF65-F5344CB8AC3E}">
        <p14:creationId xmlns:p14="http://schemas.microsoft.com/office/powerpoint/2010/main" val="68916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a:t>
            </a:r>
            <a:r>
              <a:rPr lang="en-US" baseline="0" dirty="0"/>
              <a:t> responsibility of the LTCOP is to serve as the resident advocate. The LTCOP supports resident-centered care and residents guide all LTCOP representative work. </a:t>
            </a:r>
          </a:p>
          <a:p>
            <a:endParaRPr lang="en-US" baseline="0" dirty="0"/>
          </a:p>
          <a:p>
            <a:r>
              <a:rPr lang="en-US" baseline="0" dirty="0"/>
              <a:t>For example, i</a:t>
            </a:r>
            <a:r>
              <a:rPr lang="en-US" dirty="0"/>
              <a:t>f the complaint is from someone other than the resident, the LTCOP representative  will visit the resident in order to understand the resident’s capacity to make decisions. If the resident cannot provide consent, the LTCO will work with the resident’s legal representative or follow their state procedure if the resident doesn’t have a legal representative.  </a:t>
            </a:r>
          </a:p>
          <a:p>
            <a:pPr lvl="1"/>
            <a:endParaRPr lang="en-US" sz="250" dirty="0"/>
          </a:p>
          <a:p>
            <a:r>
              <a:rPr lang="en-US" sz="2400" dirty="0"/>
              <a:t>Federal law grants LTCOP access to resident information (with resident permission) and LTCOP representatives are required to keep that information confidential. </a:t>
            </a:r>
          </a:p>
          <a:p>
            <a:pPr>
              <a:buNone/>
            </a:pPr>
            <a:endParaRPr lang="en-US" sz="1200" dirty="0"/>
          </a:p>
          <a:p>
            <a:r>
              <a:rPr lang="en-US" sz="2400" dirty="0"/>
              <a:t>In accordance with federal law, facilities must provide the LTCOP with immediate access to residents.</a:t>
            </a:r>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7</a:t>
            </a:fld>
            <a:endParaRPr lang="en-US" dirty="0"/>
          </a:p>
        </p:txBody>
      </p:sp>
    </p:spTree>
    <p:extLst>
      <p:ext uri="{BB962C8B-B14F-4D97-AF65-F5344CB8AC3E}">
        <p14:creationId xmlns:p14="http://schemas.microsoft.com/office/powerpoint/2010/main" val="377227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a:t>
            </a:r>
            <a:r>
              <a:rPr lang="en-US" baseline="0" dirty="0"/>
              <a:t> responsibility of the LTCOP is to serve as the resident advocate. The LTCOP supports resident-centered care and residents guide all LTCOP representative work. </a:t>
            </a:r>
          </a:p>
          <a:p>
            <a:endParaRPr lang="en-US" baseline="0" dirty="0"/>
          </a:p>
          <a:p>
            <a:r>
              <a:rPr lang="en-US" baseline="0" dirty="0"/>
              <a:t>For example, i</a:t>
            </a:r>
            <a:r>
              <a:rPr lang="en-US" dirty="0"/>
              <a:t>f the complaint is from someone other than the resident, the LTCOP representative  will visit the resident in order to understand the resident’s capacity to make decisions. If the resident cannot provide consent, the LTCO will work with the resident’s legal representative or follow their state procedure if the resident doesn’t have a legal representative.  </a:t>
            </a:r>
          </a:p>
          <a:p>
            <a:pPr lvl="1"/>
            <a:endParaRPr lang="en-US" sz="250" dirty="0"/>
          </a:p>
          <a:p>
            <a:r>
              <a:rPr lang="en-US" sz="2400" dirty="0"/>
              <a:t>Federal law grants LTCOP access to resident information (with resident permission) and LTCOP representatives are required to keep that information confidential. </a:t>
            </a:r>
          </a:p>
          <a:p>
            <a:pPr>
              <a:buNone/>
            </a:pPr>
            <a:endParaRPr lang="en-US" sz="1200" dirty="0"/>
          </a:p>
          <a:p>
            <a:r>
              <a:rPr lang="en-US" sz="2400" dirty="0"/>
              <a:t>In accordance with federal law, facilities must provide the LTCOP with immediate access to residents.</a:t>
            </a:r>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8</a:t>
            </a:fld>
            <a:endParaRPr lang="en-US" dirty="0"/>
          </a:p>
        </p:txBody>
      </p:sp>
    </p:spTree>
    <p:extLst>
      <p:ext uri="{BB962C8B-B14F-4D97-AF65-F5344CB8AC3E}">
        <p14:creationId xmlns:p14="http://schemas.microsoft.com/office/powerpoint/2010/main" val="421628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Data from 2022 National Ombudsman Reporting System (NORS) data </a:t>
            </a:r>
            <a:r>
              <a:rPr lang="en-US" dirty="0">
                <a:hlinkClick r:id="rId3"/>
              </a:rPr>
              <a:t>https://ltcombudsman.org/omb_support/nors/nors-data</a:t>
            </a:r>
            <a:endParaRPr lang="en-US" sz="1200" i="1"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9</a:t>
            </a:fld>
            <a:endParaRPr lang="en-US" dirty="0"/>
          </a:p>
        </p:txBody>
      </p:sp>
    </p:spTree>
    <p:extLst>
      <p:ext uri="{BB962C8B-B14F-4D97-AF65-F5344CB8AC3E}">
        <p14:creationId xmlns:p14="http://schemas.microsoft.com/office/powerpoint/2010/main" val="1660356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AB77CB4-558F-86B1-E8F1-AB7F0C5FC4FC}"/>
              </a:ext>
            </a:extLst>
          </p:cNvPr>
          <p:cNvSpPr>
            <a:spLocks noGrp="1"/>
          </p:cNvSpPr>
          <p:nvPr>
            <p:ph type="body" sz="quarter" idx="12" hasCustomPrompt="1"/>
          </p:nvPr>
        </p:nvSpPr>
        <p:spPr>
          <a:xfrm>
            <a:off x="1075692" y="5910263"/>
            <a:ext cx="6604000" cy="738188"/>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
                <a:srgbClr val="191998"/>
              </a:buClr>
              <a:buSzPct val="60000"/>
              <a:buFont typeface="Wingdings 3" panose="05040102010807070707" pitchFamily="18" charset="2"/>
              <a:buNone/>
              <a:tabLst/>
              <a:defRPr/>
            </a:pPr>
            <a:r>
              <a:rPr lang="en-US" sz="2800" kern="0" dirty="0">
                <a:solidFill>
                  <a:prstClr val="black"/>
                </a:solidFill>
                <a:latin typeface="Poppins"/>
              </a:rPr>
              <a:t>Month Day, Year</a:t>
            </a:r>
          </a:p>
        </p:txBody>
      </p:sp>
      <p:sp>
        <p:nvSpPr>
          <p:cNvPr id="7" name="Google Shape;11;p2">
            <a:extLst>
              <a:ext uri="{FF2B5EF4-FFF2-40B4-BE49-F238E27FC236}">
                <a16:creationId xmlns:a16="http://schemas.microsoft.com/office/drawing/2014/main" id="{96BB557C-FEB4-F086-8D6C-9D5C70B320C8}"/>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04763972-A978-AA6D-F7C9-30008D18F9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323" y="533206"/>
            <a:ext cx="7310354" cy="1329155"/>
          </a:xfrm>
          <a:prstGeom prst="rect">
            <a:avLst/>
          </a:prstGeom>
        </p:spPr>
      </p:pic>
      <p:sp>
        <p:nvSpPr>
          <p:cNvPr id="24" name="Title 23">
            <a:extLst>
              <a:ext uri="{FF2B5EF4-FFF2-40B4-BE49-F238E27FC236}">
                <a16:creationId xmlns:a16="http://schemas.microsoft.com/office/drawing/2014/main" id="{F5FED3E6-D08D-CEF5-1020-FBB25626A655}"/>
              </a:ext>
            </a:extLst>
          </p:cNvPr>
          <p:cNvSpPr>
            <a:spLocks noGrp="1"/>
          </p:cNvSpPr>
          <p:nvPr>
            <p:ph type="title"/>
          </p:nvPr>
        </p:nvSpPr>
        <p:spPr>
          <a:xfrm>
            <a:off x="1075692" y="2838656"/>
            <a:ext cx="10515600" cy="1416300"/>
          </a:xfrm>
        </p:spPr>
        <p:txBody>
          <a:bodyPr/>
          <a:lstStyle>
            <a:lvl1pPr>
              <a:defRPr sz="4800"/>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7FFDB2C4-59AE-B78C-4686-E0BA1AF140FB}"/>
              </a:ext>
            </a:extLst>
          </p:cNvPr>
          <p:cNvCxnSpPr>
            <a:cxnSpLocks/>
          </p:cNvCxnSpPr>
          <p:nvPr/>
        </p:nvCxnSpPr>
        <p:spPr>
          <a:xfrm>
            <a:off x="1075692" y="4254955"/>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47A170-EC0C-530C-5827-2849A57EDE5E}"/>
              </a:ext>
            </a:extLst>
          </p:cNvPr>
          <p:cNvCxnSpPr>
            <a:cxnSpLocks/>
          </p:cNvCxnSpPr>
          <p:nvPr/>
        </p:nvCxnSpPr>
        <p:spPr>
          <a:xfrm>
            <a:off x="1075692" y="2841702"/>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6B3CAE7-E8DB-82C7-E6AE-EDFDB14F7B62}"/>
              </a:ext>
            </a:extLst>
          </p:cNvPr>
          <p:cNvSpPr>
            <a:spLocks noGrp="1"/>
          </p:cNvSpPr>
          <p:nvPr>
            <p:ph type="body" sz="quarter" idx="14"/>
          </p:nvPr>
        </p:nvSpPr>
        <p:spPr>
          <a:xfrm>
            <a:off x="1076325" y="4387850"/>
            <a:ext cx="8610286" cy="800100"/>
          </a:xfrm>
        </p:spPr>
        <p:txBody>
          <a:bodyPr anchor="ctr" anchorCtr="0">
            <a:noAutofit/>
          </a:bodyPr>
          <a:lstStyle>
            <a:lvl1pPr marL="0" indent="0">
              <a:buNone/>
              <a:defRPr sz="3800">
                <a:solidFill>
                  <a:schemeClr val="tx2"/>
                </a:solidFill>
                <a:latin typeface="+mj-lt"/>
              </a:defRPr>
            </a:lvl1pPr>
          </a:lstStyle>
          <a:p>
            <a:pPr lvl="0"/>
            <a:r>
              <a:rPr lang="en-US"/>
              <a:t>Click to edit Master text styles</a:t>
            </a:r>
          </a:p>
        </p:txBody>
      </p:sp>
      <p:sp>
        <p:nvSpPr>
          <p:cNvPr id="4" name="Text Placeholder 3">
            <a:extLst>
              <a:ext uri="{FF2B5EF4-FFF2-40B4-BE49-F238E27FC236}">
                <a16:creationId xmlns:a16="http://schemas.microsoft.com/office/drawing/2014/main" id="{57FDEB4F-146B-13D0-6AF1-D381DF21F6C6}"/>
              </a:ext>
            </a:extLst>
          </p:cNvPr>
          <p:cNvSpPr>
            <a:spLocks noGrp="1"/>
          </p:cNvSpPr>
          <p:nvPr>
            <p:ph type="body" sz="quarter" idx="15" hasCustomPrompt="1"/>
          </p:nvPr>
        </p:nvSpPr>
        <p:spPr>
          <a:xfrm>
            <a:off x="1076325" y="5295900"/>
            <a:ext cx="8609013" cy="506413"/>
          </a:xfrm>
        </p:spPr>
        <p:txBody>
          <a:bodyPr/>
          <a:lstStyle>
            <a:lvl1pPr marL="0" indent="0">
              <a:buNone/>
              <a:defRPr lang="en-US" sz="2800" kern="0" dirty="0">
                <a:solidFill>
                  <a:prstClr val="black"/>
                </a:solidFill>
                <a:latin typeface="Poppins"/>
                <a:ea typeface="+mn-ea"/>
                <a:cs typeface="+mn-cs"/>
              </a:defRPr>
            </a:lvl1pPr>
            <a:lvl2pPr marL="457200" indent="0">
              <a:buNone/>
              <a:defRPr/>
            </a:lvl2pPr>
          </a:lstStyle>
          <a:p>
            <a:pPr lvl="0"/>
            <a:r>
              <a:rPr lang="en-US" dirty="0"/>
              <a:t>Presenter Names</a:t>
            </a:r>
          </a:p>
        </p:txBody>
      </p:sp>
    </p:spTree>
    <p:extLst>
      <p:ext uri="{BB962C8B-B14F-4D97-AF65-F5344CB8AC3E}">
        <p14:creationId xmlns:p14="http://schemas.microsoft.com/office/powerpoint/2010/main" val="2705216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7DC9-4D9D-DA8B-DDDA-41D44011A9D3}"/>
              </a:ext>
            </a:extLst>
          </p:cNvPr>
          <p:cNvSpPr>
            <a:spLocks noGrp="1"/>
          </p:cNvSpPr>
          <p:nvPr>
            <p:ph idx="1"/>
          </p:nvPr>
        </p:nvSpPr>
        <p:spPr>
          <a:xfrm>
            <a:off x="6019800" y="1"/>
            <a:ext cx="6172200" cy="6833442"/>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Google Shape;23;p5">
            <a:extLst>
              <a:ext uri="{FF2B5EF4-FFF2-40B4-BE49-F238E27FC236}">
                <a16:creationId xmlns:a16="http://schemas.microsoft.com/office/drawing/2014/main" id="{628598B2-F4E9-ECAD-4168-50C6C4F43A8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36DF74D8-0FF6-1D09-C685-E0ECFC786701}"/>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0" name="Title 11">
            <a:extLst>
              <a:ext uri="{FF2B5EF4-FFF2-40B4-BE49-F238E27FC236}">
                <a16:creationId xmlns:a16="http://schemas.microsoft.com/office/drawing/2014/main" id="{AD9F4007-8E98-E2D1-CB75-687784FC20B1}"/>
              </a:ext>
            </a:extLst>
          </p:cNvPr>
          <p:cNvSpPr>
            <a:spLocks noGrp="1"/>
          </p:cNvSpPr>
          <p:nvPr>
            <p:ph type="title"/>
          </p:nvPr>
        </p:nvSpPr>
        <p:spPr>
          <a:xfrm>
            <a:off x="457199" y="391890"/>
            <a:ext cx="5234474" cy="933090"/>
          </a:xfrm>
        </p:spPr>
        <p:txBody>
          <a:bodyPr/>
          <a:lstStyle>
            <a:lvl1pPr>
              <a:defRPr sz="2800" b="0">
                <a:latin typeface="+mj-lt"/>
              </a:defRPr>
            </a:lvl1pPr>
          </a:lstStyle>
          <a:p>
            <a:r>
              <a:rPr lang="en-US"/>
              <a:t>Click to edit Master title style</a:t>
            </a:r>
            <a:endParaRPr lang="en-US" dirty="0"/>
          </a:p>
        </p:txBody>
      </p:sp>
      <p:sp>
        <p:nvSpPr>
          <p:cNvPr id="11" name="Google Shape;30;p6">
            <a:extLst>
              <a:ext uri="{FF2B5EF4-FFF2-40B4-BE49-F238E27FC236}">
                <a16:creationId xmlns:a16="http://schemas.microsoft.com/office/drawing/2014/main" id="{94763C6B-CE4E-C55E-F4F0-E573FC19AA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 Placeholder 4">
            <a:extLst>
              <a:ext uri="{FF2B5EF4-FFF2-40B4-BE49-F238E27FC236}">
                <a16:creationId xmlns:a16="http://schemas.microsoft.com/office/drawing/2014/main" id="{475698FB-8959-5207-E20A-B04AA7D6FFD9}"/>
              </a:ext>
            </a:extLst>
          </p:cNvPr>
          <p:cNvSpPr>
            <a:spLocks noGrp="1"/>
          </p:cNvSpPr>
          <p:nvPr>
            <p:ph type="body" sz="quarter" idx="15" hasCustomPrompt="1"/>
          </p:nvPr>
        </p:nvSpPr>
        <p:spPr>
          <a:xfrm>
            <a:off x="457199" y="3317681"/>
            <a:ext cx="4525348" cy="3013075"/>
          </a:xfrm>
        </p:spPr>
        <p:txBody>
          <a:bodyPr/>
          <a:lstStyle>
            <a:lvl1pPr>
              <a:spcAft>
                <a:spcPts val="1500"/>
              </a:spcAft>
              <a:defRPr sz="2000"/>
            </a:lvl1pPr>
            <a:lvl2pPr>
              <a:spcAft>
                <a:spcPts val="1500"/>
              </a:spcAft>
              <a:defRPr/>
            </a:lvl2pPr>
            <a:lvl3pPr>
              <a:spcAft>
                <a:spcPts val="1500"/>
              </a:spcAft>
              <a:defRPr/>
            </a:lvl3pPr>
            <a:lvl4pPr>
              <a:spcAft>
                <a:spcPts val="1500"/>
              </a:spcAft>
              <a:defRPr/>
            </a:lvl4pPr>
            <a:lvl5pPr>
              <a:spcAft>
                <a:spcPts val="1500"/>
              </a:spcAft>
              <a:defRPr/>
            </a:lvl5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Fifth level</a:t>
            </a:r>
          </a:p>
        </p:txBody>
      </p:sp>
    </p:spTree>
    <p:extLst>
      <p:ext uri="{BB962C8B-B14F-4D97-AF65-F5344CB8AC3E}">
        <p14:creationId xmlns:p14="http://schemas.microsoft.com/office/powerpoint/2010/main" val="33113817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0DD1-8B24-95A6-7A9E-B037F0DC3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20552-519E-117C-1A2D-5897145EB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DBB34FD-D02D-89E9-8B2D-794EABB58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D83A9-A9C9-E1FF-2D90-1DD04CF5A189}"/>
              </a:ext>
            </a:extLst>
          </p:cNvPr>
          <p:cNvSpPr>
            <a:spLocks noGrp="1"/>
          </p:cNvSpPr>
          <p:nvPr>
            <p:ph type="dt" sz="half" idx="10"/>
          </p:nvPr>
        </p:nvSpPr>
        <p:spPr/>
        <p:txBody>
          <a:bodyPr/>
          <a:lstStyle/>
          <a:p>
            <a:pPr>
              <a:defRPr/>
            </a:pPr>
            <a:fld id="{05C7FE78-8E03-4852-ABAB-32A73E9CF35A}" type="datetime2">
              <a:rPr lang="en-US" smtClean="0"/>
              <a:pPr>
                <a:defRPr/>
              </a:pPr>
              <a:t>Tuesday, January 9, 2024</a:t>
            </a:fld>
            <a:endParaRPr lang="en-US" dirty="0"/>
          </a:p>
        </p:txBody>
      </p:sp>
      <p:sp>
        <p:nvSpPr>
          <p:cNvPr id="6" name="Footer Placeholder 5">
            <a:extLst>
              <a:ext uri="{FF2B5EF4-FFF2-40B4-BE49-F238E27FC236}">
                <a16:creationId xmlns:a16="http://schemas.microsoft.com/office/drawing/2014/main" id="{4919F37A-4625-2393-4AA0-FFEA7EDC3D7D}"/>
              </a:ext>
            </a:extLst>
          </p:cNvPr>
          <p:cNvSpPr>
            <a:spLocks noGrp="1"/>
          </p:cNvSpPr>
          <p:nvPr>
            <p:ph type="ftr" sz="quarter" idx="11"/>
          </p:nvPr>
        </p:nvSpPr>
        <p:spPr/>
        <p:txBody>
          <a:bodyPr/>
          <a:lstStyle/>
          <a:p>
            <a:pPr>
              <a:defRPr/>
            </a:pPr>
            <a:endParaRPr lang="en-US" dirty="0"/>
          </a:p>
        </p:txBody>
      </p:sp>
      <p:sp>
        <p:nvSpPr>
          <p:cNvPr id="8" name="Google Shape;23;p5">
            <a:extLst>
              <a:ext uri="{FF2B5EF4-FFF2-40B4-BE49-F238E27FC236}">
                <a16:creationId xmlns:a16="http://schemas.microsoft.com/office/drawing/2014/main" id="{6731C888-3290-C1E2-3B28-9A5529F17244}"/>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7CEEB86D-513F-E6E3-06F4-B35474C501F3}"/>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0" name="Picture 9">
            <a:extLst>
              <a:ext uri="{FF2B5EF4-FFF2-40B4-BE49-F238E27FC236}">
                <a16:creationId xmlns:a16="http://schemas.microsoft.com/office/drawing/2014/main" id="{BCBF60E2-9FFC-B273-F0B3-61849A5655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Tree>
    <p:extLst>
      <p:ext uri="{BB962C8B-B14F-4D97-AF65-F5344CB8AC3E}">
        <p14:creationId xmlns:p14="http://schemas.microsoft.com/office/powerpoint/2010/main" val="360518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D88F-642B-5D01-B294-1957323600C8}"/>
              </a:ext>
            </a:extLst>
          </p:cNvPr>
          <p:cNvSpPr>
            <a:spLocks noGrp="1"/>
          </p:cNvSpPr>
          <p:nvPr>
            <p:ph type="title"/>
          </p:nvPr>
        </p:nvSpPr>
        <p:spPr>
          <a:xfrm>
            <a:off x="838200" y="2420362"/>
            <a:ext cx="10515600" cy="1528853"/>
          </a:xfrm>
        </p:spPr>
        <p:txBody>
          <a:bodyPr/>
          <a:lstStyle>
            <a:lvl1pPr algn="ct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A70ABB6-6DE5-2A06-75FA-15E50BACEDA9}"/>
              </a:ext>
            </a:extLst>
          </p:cNvPr>
          <p:cNvSpPr>
            <a:spLocks noGrp="1"/>
          </p:cNvSpPr>
          <p:nvPr>
            <p:ph type="dt" sz="half" idx="10"/>
          </p:nvPr>
        </p:nvSpPr>
        <p:spPr/>
        <p:txBody>
          <a:bodyPr/>
          <a:lstStyle/>
          <a:p>
            <a:pPr>
              <a:defRPr/>
            </a:pPr>
            <a:fld id="{211C0565-A44B-44E0-A887-C2ADE0B54789}" type="datetime2">
              <a:rPr lang="en-US" smtClean="0"/>
              <a:pPr>
                <a:defRPr/>
              </a:pPr>
              <a:t>Tuesday, January 9, 2024</a:t>
            </a:fld>
            <a:endParaRPr lang="en-US" dirty="0"/>
          </a:p>
        </p:txBody>
      </p:sp>
      <p:sp>
        <p:nvSpPr>
          <p:cNvPr id="4" name="Footer Placeholder 3">
            <a:extLst>
              <a:ext uri="{FF2B5EF4-FFF2-40B4-BE49-F238E27FC236}">
                <a16:creationId xmlns:a16="http://schemas.microsoft.com/office/drawing/2014/main" id="{F4925CCB-71E2-B7D8-0055-F718FB476341}"/>
              </a:ext>
            </a:extLst>
          </p:cNvPr>
          <p:cNvSpPr>
            <a:spLocks noGrp="1"/>
          </p:cNvSpPr>
          <p:nvPr>
            <p:ph type="ftr" sz="quarter" idx="11"/>
          </p:nvPr>
        </p:nvSpPr>
        <p:spPr/>
        <p:txBody>
          <a:bodyPr/>
          <a:lstStyle/>
          <a:p>
            <a:pPr>
              <a:defRPr/>
            </a:pPr>
            <a:endParaRPr lang="en-US" dirty="0"/>
          </a:p>
        </p:txBody>
      </p:sp>
      <p:cxnSp>
        <p:nvCxnSpPr>
          <p:cNvPr id="8" name="Straight Connector 7">
            <a:extLst>
              <a:ext uri="{FF2B5EF4-FFF2-40B4-BE49-F238E27FC236}">
                <a16:creationId xmlns:a16="http://schemas.microsoft.com/office/drawing/2014/main" id="{78AFAD5A-5011-B985-98AD-6F4E34E6296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9EDD73-A374-35A2-F4F0-CD7B10FF5415}"/>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DDA17A-2F55-EC48-5225-B1C9F087FB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56532" y="535260"/>
            <a:ext cx="6478936" cy="1177988"/>
          </a:xfrm>
          <a:prstGeom prst="rect">
            <a:avLst/>
          </a:prstGeom>
        </p:spPr>
      </p:pic>
      <p:sp>
        <p:nvSpPr>
          <p:cNvPr id="16" name="Content Placeholder 15">
            <a:extLst>
              <a:ext uri="{FF2B5EF4-FFF2-40B4-BE49-F238E27FC236}">
                <a16:creationId xmlns:a16="http://schemas.microsoft.com/office/drawing/2014/main" id="{F9B8BA67-1107-B18C-AA49-9518328E31D2}"/>
              </a:ext>
            </a:extLst>
          </p:cNvPr>
          <p:cNvSpPr>
            <a:spLocks noGrp="1"/>
          </p:cNvSpPr>
          <p:nvPr>
            <p:ph sz="quarter" idx="12"/>
          </p:nvPr>
        </p:nvSpPr>
        <p:spPr>
          <a:xfrm>
            <a:off x="1803400" y="3965575"/>
            <a:ext cx="8585200" cy="2033588"/>
          </a:xfrm>
        </p:spPr>
        <p:txBody>
          <a:bodyPr/>
          <a:lstStyle>
            <a:lvl1pPr marL="0" indent="0">
              <a:buNone/>
              <a:defRPr>
                <a:solidFill>
                  <a:schemeClr val="tx2"/>
                </a:solidFill>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0F53C049-E430-A57C-A104-A3DE98549C9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4BCECC-3C29-C12E-9F5E-6AC74FFB1994}"/>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891232-6A24-F6F6-C0CD-C45E3A3298C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7B1535-7ADC-9DB8-015D-FBB253A940AE}"/>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0283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Tuesday, January 9, 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41741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Tuesday, January 9, 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2616105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Tuesday, January 9, 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58781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Tuesday, January 9, 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37929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pPr>
              <a:defRPr/>
            </a:pPr>
            <a:fld id="{211C0565-A44B-44E0-A887-C2ADE0B54789}" type="datetime2">
              <a:rPr lang="en-US" smtClean="0"/>
              <a:pPr>
                <a:defRPr/>
              </a:pPr>
              <a:t>Tuesday, January 9, 2024</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pPr>
              <a:defRPr/>
            </a:pPr>
            <a:endParaRPr lang="en-US" dirty="0"/>
          </a:p>
        </p:txBody>
      </p:sp>
      <p:sp>
        <p:nvSpPr>
          <p:cNvPr id="3" name="Text Placeholder 2">
            <a:extLst>
              <a:ext uri="{FF2B5EF4-FFF2-40B4-BE49-F238E27FC236}">
                <a16:creationId xmlns:a16="http://schemas.microsoft.com/office/drawing/2014/main" id="{88A8E0AF-93E5-CDC4-2D1C-13A6C46F3626}"/>
              </a:ext>
            </a:extLst>
          </p:cNvPr>
          <p:cNvSpPr>
            <a:spLocks noGrp="1"/>
          </p:cNvSpPr>
          <p:nvPr>
            <p:ph type="body" sz="quarter" idx="14" hasCustomPrompt="1"/>
          </p:nvPr>
        </p:nvSpPr>
        <p:spPr>
          <a:xfrm>
            <a:off x="457198" y="1269604"/>
            <a:ext cx="10515600" cy="354012"/>
          </a:xfrm>
        </p:spPr>
        <p:txBody>
          <a:bodyPr/>
          <a:lstStyle>
            <a:lvl1pPr marL="0" indent="0">
              <a:buNone/>
              <a:defRPr/>
            </a:lvl1pPr>
          </a:lstStyle>
          <a:p>
            <a:pPr lvl="0"/>
            <a:r>
              <a:rPr lang="en-US" dirty="0"/>
              <a:t>Subtitle</a:t>
            </a:r>
          </a:p>
        </p:txBody>
      </p:sp>
      <p:sp>
        <p:nvSpPr>
          <p:cNvPr id="5" name="Text Placeholder 4">
            <a:extLst>
              <a:ext uri="{FF2B5EF4-FFF2-40B4-BE49-F238E27FC236}">
                <a16:creationId xmlns:a16="http://schemas.microsoft.com/office/drawing/2014/main" id="{2B781685-9C26-E954-7563-E8D957CE806E}"/>
              </a:ext>
            </a:extLst>
          </p:cNvPr>
          <p:cNvSpPr>
            <a:spLocks noGrp="1"/>
          </p:cNvSpPr>
          <p:nvPr>
            <p:ph type="body" sz="quarter" idx="15" hasCustomPrompt="1"/>
          </p:nvPr>
        </p:nvSpPr>
        <p:spPr>
          <a:xfrm>
            <a:off x="457925" y="1922462"/>
            <a:ext cx="10728325" cy="3013075"/>
          </a:xfrm>
        </p:spPr>
        <p:txBody>
          <a:body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Fifth level</a:t>
            </a:r>
          </a:p>
        </p:txBody>
      </p:sp>
      <p:sp>
        <p:nvSpPr>
          <p:cNvPr id="11" name="Google Shape;23;p5">
            <a:extLst>
              <a:ext uri="{FF2B5EF4-FFF2-40B4-BE49-F238E27FC236}">
                <a16:creationId xmlns:a16="http://schemas.microsoft.com/office/drawing/2014/main" id="{6D36C2C7-FEC1-F4E2-3EB0-E85EF451851E}"/>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p6">
            <a:extLst>
              <a:ext uri="{FF2B5EF4-FFF2-40B4-BE49-F238E27FC236}">
                <a16:creationId xmlns:a16="http://schemas.microsoft.com/office/drawing/2014/main" id="{1122313D-6BD4-ED30-B07C-1E4C2CF3463C}"/>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DA0EB3FC-18AA-C64B-A323-BD1B8D7BFB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9" name="Google Shape;23;p5">
            <a:extLst>
              <a:ext uri="{FF2B5EF4-FFF2-40B4-BE49-F238E27FC236}">
                <a16:creationId xmlns:a16="http://schemas.microsoft.com/office/drawing/2014/main" id="{5DD76F1C-942D-3693-703E-A684594D5690}"/>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p6">
            <a:extLst>
              <a:ext uri="{FF2B5EF4-FFF2-40B4-BE49-F238E27FC236}">
                <a16:creationId xmlns:a16="http://schemas.microsoft.com/office/drawing/2014/main" id="{5986BC39-BE9D-C7AC-DB3B-B5EFDBD29308}"/>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6">
            <a:extLst>
              <a:ext uri="{FF2B5EF4-FFF2-40B4-BE49-F238E27FC236}">
                <a16:creationId xmlns:a16="http://schemas.microsoft.com/office/drawing/2014/main" id="{5E0EB390-ADFF-9C58-B33B-51B8C1C65B06}"/>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17468887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hree Content">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pPr>
              <a:defRPr/>
            </a:pPr>
            <a:fld id="{211C0565-A44B-44E0-A887-C2ADE0B54789}" type="datetime2">
              <a:rPr lang="en-US" smtClean="0"/>
              <a:pPr>
                <a:defRPr/>
              </a:pPr>
              <a:t>Tuesday, January 9, 2024</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pPr>
              <a:defRPr/>
            </a:pPr>
            <a:endParaRPr lang="en-US" dirty="0"/>
          </a:p>
        </p:txBody>
      </p:sp>
      <p:sp>
        <p:nvSpPr>
          <p:cNvPr id="19" name="Text Placeholder 18">
            <a:extLst>
              <a:ext uri="{FF2B5EF4-FFF2-40B4-BE49-F238E27FC236}">
                <a16:creationId xmlns:a16="http://schemas.microsoft.com/office/drawing/2014/main" id="{432DEB51-625D-A3B4-78C7-B6BFD70B3901}"/>
              </a:ext>
            </a:extLst>
          </p:cNvPr>
          <p:cNvSpPr>
            <a:spLocks noGrp="1"/>
          </p:cNvSpPr>
          <p:nvPr>
            <p:ph type="body" sz="quarter" idx="13" hasCustomPrompt="1"/>
          </p:nvPr>
        </p:nvSpPr>
        <p:spPr>
          <a:xfrm>
            <a:off x="457199" y="192166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21" name="Text Placeholder 18">
            <a:extLst>
              <a:ext uri="{FF2B5EF4-FFF2-40B4-BE49-F238E27FC236}">
                <a16:creationId xmlns:a16="http://schemas.microsoft.com/office/drawing/2014/main" id="{5A2838EE-2B77-F488-74DD-660CDE944592}"/>
              </a:ext>
            </a:extLst>
          </p:cNvPr>
          <p:cNvSpPr>
            <a:spLocks noGrp="1"/>
          </p:cNvSpPr>
          <p:nvPr>
            <p:ph type="body" sz="quarter" idx="14" hasCustomPrompt="1"/>
          </p:nvPr>
        </p:nvSpPr>
        <p:spPr>
          <a:xfrm>
            <a:off x="7839980" y="192166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22" name="Text Placeholder 18">
            <a:extLst>
              <a:ext uri="{FF2B5EF4-FFF2-40B4-BE49-F238E27FC236}">
                <a16:creationId xmlns:a16="http://schemas.microsoft.com/office/drawing/2014/main" id="{0BEF14BA-0CED-89A2-4866-43F14F833EB4}"/>
              </a:ext>
            </a:extLst>
          </p:cNvPr>
          <p:cNvSpPr>
            <a:spLocks noGrp="1"/>
          </p:cNvSpPr>
          <p:nvPr>
            <p:ph type="body" sz="quarter" idx="15" hasCustomPrompt="1"/>
          </p:nvPr>
        </p:nvSpPr>
        <p:spPr>
          <a:xfrm>
            <a:off x="4148589" y="193543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13" name="Google Shape;23;p5">
            <a:extLst>
              <a:ext uri="{FF2B5EF4-FFF2-40B4-BE49-F238E27FC236}">
                <a16:creationId xmlns:a16="http://schemas.microsoft.com/office/drawing/2014/main" id="{6E98C706-0BA9-3ED8-33B1-48D0F6692B48}"/>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p6">
            <a:extLst>
              <a:ext uri="{FF2B5EF4-FFF2-40B4-BE49-F238E27FC236}">
                <a16:creationId xmlns:a16="http://schemas.microsoft.com/office/drawing/2014/main" id="{8AA9426B-EF2B-B02D-9788-9963DC9AEE3F}"/>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Picture 22">
            <a:extLst>
              <a:ext uri="{FF2B5EF4-FFF2-40B4-BE49-F238E27FC236}">
                <a16:creationId xmlns:a16="http://schemas.microsoft.com/office/drawing/2014/main" id="{42FDFC19-159F-C0F7-F01B-37B3F9D92A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24" name="Google Shape;23;p5">
            <a:extLst>
              <a:ext uri="{FF2B5EF4-FFF2-40B4-BE49-F238E27FC236}">
                <a16:creationId xmlns:a16="http://schemas.microsoft.com/office/drawing/2014/main" id="{9329F0FD-D370-F530-C1C2-5AB62C927B4B}"/>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p6">
            <a:extLst>
              <a:ext uri="{FF2B5EF4-FFF2-40B4-BE49-F238E27FC236}">
                <a16:creationId xmlns:a16="http://schemas.microsoft.com/office/drawing/2014/main" id="{397BE673-9B8F-5A47-ED38-4ECE65E2DF40}"/>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6">
            <a:extLst>
              <a:ext uri="{FF2B5EF4-FFF2-40B4-BE49-F238E27FC236}">
                <a16:creationId xmlns:a16="http://schemas.microsoft.com/office/drawing/2014/main" id="{2B92BBE0-7E6C-3638-5A98-D2B09F7A406A}"/>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9044696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pPr>
              <a:defRPr/>
            </a:pPr>
            <a:fld id="{211C0565-A44B-44E0-A887-C2ADE0B54789}" type="datetime2">
              <a:rPr lang="en-US" smtClean="0"/>
              <a:pPr>
                <a:defRPr/>
              </a:pPr>
              <a:t>Tuesday, January 9, 2024</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pPr>
              <a:defRPr/>
            </a:pPr>
            <a:endParaRPr lang="en-US" dirty="0"/>
          </a:p>
        </p:txBody>
      </p:sp>
      <p:sp>
        <p:nvSpPr>
          <p:cNvPr id="3" name="Picture Placeholder 2">
            <a:extLst>
              <a:ext uri="{FF2B5EF4-FFF2-40B4-BE49-F238E27FC236}">
                <a16:creationId xmlns:a16="http://schemas.microsoft.com/office/drawing/2014/main" id="{170C3A5F-ECF7-A89D-FEEF-B6C7CFF21B73}"/>
              </a:ext>
            </a:extLst>
          </p:cNvPr>
          <p:cNvSpPr>
            <a:spLocks noGrp="1"/>
          </p:cNvSpPr>
          <p:nvPr>
            <p:ph type="pic" sz="quarter" idx="14"/>
          </p:nvPr>
        </p:nvSpPr>
        <p:spPr>
          <a:xfrm>
            <a:off x="7741738" y="1921669"/>
            <a:ext cx="2615241" cy="3442042"/>
          </a:xfrm>
          <a:ln w="28575">
            <a:solidFill>
              <a:srgbClr val="A4D65E"/>
            </a:solidFill>
          </a:ln>
        </p:spPr>
        <p:txBody>
          <a:bodyPr/>
          <a:lstStyle>
            <a:lvl1pPr marL="0" indent="0">
              <a:buNone/>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EEBC1A0E-FA15-3850-0169-7011E4F3670E}"/>
              </a:ext>
            </a:extLst>
          </p:cNvPr>
          <p:cNvSpPr>
            <a:spLocks noGrp="1"/>
          </p:cNvSpPr>
          <p:nvPr>
            <p:ph type="body" sz="quarter" idx="15" hasCustomPrompt="1"/>
          </p:nvPr>
        </p:nvSpPr>
        <p:spPr>
          <a:xfrm>
            <a:off x="457199" y="1922462"/>
            <a:ext cx="5486401" cy="3013075"/>
          </a:xfrm>
        </p:spPr>
        <p:txBody>
          <a:bodyPr/>
          <a:lstStyle>
            <a:lvl2pPr marL="457200" indent="0">
              <a:buNone/>
              <a:defRPr/>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Fifth level</a:t>
            </a:r>
          </a:p>
        </p:txBody>
      </p:sp>
      <p:sp>
        <p:nvSpPr>
          <p:cNvPr id="11" name="Google Shape;23;p5">
            <a:extLst>
              <a:ext uri="{FF2B5EF4-FFF2-40B4-BE49-F238E27FC236}">
                <a16:creationId xmlns:a16="http://schemas.microsoft.com/office/drawing/2014/main" id="{F4FCFF8C-9627-81FE-B79C-150CD6F31787}"/>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p6">
            <a:extLst>
              <a:ext uri="{FF2B5EF4-FFF2-40B4-BE49-F238E27FC236}">
                <a16:creationId xmlns:a16="http://schemas.microsoft.com/office/drawing/2014/main" id="{4B5A8E33-AAAD-A529-EA03-98F878AB231D}"/>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AD9E58F3-C0F1-2CFC-9B78-E8B5B9334B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9" name="Google Shape;23;p5">
            <a:extLst>
              <a:ext uri="{FF2B5EF4-FFF2-40B4-BE49-F238E27FC236}">
                <a16:creationId xmlns:a16="http://schemas.microsoft.com/office/drawing/2014/main" id="{3D78AA1A-154C-47D2-7BFD-C0B2CF7C3EB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p6">
            <a:extLst>
              <a:ext uri="{FF2B5EF4-FFF2-40B4-BE49-F238E27FC236}">
                <a16:creationId xmlns:a16="http://schemas.microsoft.com/office/drawing/2014/main" id="{744C0423-E4A9-7F15-9612-C63986ADED3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6">
            <a:extLst>
              <a:ext uri="{FF2B5EF4-FFF2-40B4-BE49-F238E27FC236}">
                <a16:creationId xmlns:a16="http://schemas.microsoft.com/office/drawing/2014/main" id="{F18CB669-5652-A9C8-0EF8-F61F4950C239}"/>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40055308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Blue 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C44A-D176-9470-50D5-BA2C250886D8}"/>
              </a:ext>
            </a:extLst>
          </p:cNvPr>
          <p:cNvSpPr>
            <a:spLocks noGrp="1"/>
          </p:cNvSpPr>
          <p:nvPr>
            <p:ph type="title"/>
          </p:nvPr>
        </p:nvSpPr>
        <p:spPr>
          <a:xfrm>
            <a:off x="831850" y="2980067"/>
            <a:ext cx="10515600" cy="1133475"/>
          </a:xfrm>
        </p:spPr>
        <p:txBody>
          <a:bodyPr anchor="b"/>
          <a:lstStyle>
            <a:lvl1pPr>
              <a:defRPr sz="6000">
                <a:solidFill>
                  <a:schemeClr val="tx2"/>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2A4645C6-BB72-B27C-4B92-B7581D8B88E8}"/>
              </a:ext>
            </a:extLst>
          </p:cNvPr>
          <p:cNvSpPr>
            <a:spLocks noGrp="1"/>
          </p:cNvSpPr>
          <p:nvPr>
            <p:ph type="body" sz="quarter" idx="14" hasCustomPrompt="1"/>
          </p:nvPr>
        </p:nvSpPr>
        <p:spPr>
          <a:xfrm>
            <a:off x="831850" y="4113213"/>
            <a:ext cx="7070725" cy="841375"/>
          </a:xfrm>
        </p:spPr>
        <p:txBody>
          <a:bodyPr>
            <a:normAutofit/>
          </a:bodyPr>
          <a:lstStyle>
            <a:lvl1pPr marL="0" indent="0">
              <a:buNone/>
              <a:defRPr sz="2000">
                <a:solidFill>
                  <a:schemeClr val="bg1"/>
                </a:solidFill>
                <a:latin typeface="+mj-lt"/>
              </a:defRPr>
            </a:lvl1pPr>
          </a:lstStyle>
          <a:p>
            <a:pPr lvl="0"/>
            <a:r>
              <a:rPr lang="en-US" dirty="0"/>
              <a:t>Sub-title</a:t>
            </a:r>
          </a:p>
        </p:txBody>
      </p:sp>
      <p:sp>
        <p:nvSpPr>
          <p:cNvPr id="6" name="Google Shape;11;p2">
            <a:extLst>
              <a:ext uri="{FF2B5EF4-FFF2-40B4-BE49-F238E27FC236}">
                <a16:creationId xmlns:a16="http://schemas.microsoft.com/office/drawing/2014/main" id="{AB1DE0B1-1E36-9933-1E1B-CAAE4B5620F3}"/>
              </a:ext>
            </a:extLst>
          </p:cNvPr>
          <p:cNvSpPr/>
          <p:nvPr/>
        </p:nvSpPr>
        <p:spPr>
          <a:xfrm rot="5400000">
            <a:off x="-303300" y="3141955"/>
            <a:ext cx="1416300" cy="809700"/>
          </a:xfrm>
          <a:prstGeom prst="triangle">
            <a:avLst>
              <a:gd name="adj" fmla="val 50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 Placeholder 9">
            <a:extLst>
              <a:ext uri="{FF2B5EF4-FFF2-40B4-BE49-F238E27FC236}">
                <a16:creationId xmlns:a16="http://schemas.microsoft.com/office/drawing/2014/main" id="{B695AE1C-BA33-CC8B-1037-36969F8251A7}"/>
              </a:ext>
            </a:extLst>
          </p:cNvPr>
          <p:cNvSpPr>
            <a:spLocks noGrp="1"/>
          </p:cNvSpPr>
          <p:nvPr>
            <p:ph type="body" sz="quarter" idx="13" hasCustomPrompt="1"/>
          </p:nvPr>
        </p:nvSpPr>
        <p:spPr>
          <a:xfrm>
            <a:off x="65918" y="3263139"/>
            <a:ext cx="503238" cy="567330"/>
          </a:xfrm>
        </p:spPr>
        <p:txBody>
          <a:bodyPr>
            <a:normAutofit/>
          </a:bodyPr>
          <a:lstStyle>
            <a:lvl1pPr marL="0" indent="0">
              <a:buNone/>
              <a:defRPr sz="4000">
                <a:solidFill>
                  <a:schemeClr val="bg1"/>
                </a:solidFill>
                <a:latin typeface="Bree Serif" panose="02000503040000020004" pitchFamily="2" charset="0"/>
              </a:defRPr>
            </a:lvl1pPr>
          </a:lstStyle>
          <a:p>
            <a:pPr lvl="0"/>
            <a:r>
              <a:rPr lang="en-US" dirty="0"/>
              <a:t>#</a:t>
            </a:r>
          </a:p>
        </p:txBody>
      </p:sp>
    </p:spTree>
    <p:extLst>
      <p:ext uri="{BB962C8B-B14F-4D97-AF65-F5344CB8AC3E}">
        <p14:creationId xmlns:p14="http://schemas.microsoft.com/office/powerpoint/2010/main" val="19747571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White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C44A-D176-9470-50D5-BA2C250886D8}"/>
              </a:ext>
            </a:extLst>
          </p:cNvPr>
          <p:cNvSpPr>
            <a:spLocks noGrp="1"/>
          </p:cNvSpPr>
          <p:nvPr>
            <p:ph type="title" hasCustomPrompt="1"/>
          </p:nvPr>
        </p:nvSpPr>
        <p:spPr>
          <a:xfrm>
            <a:off x="1676400" y="2777158"/>
            <a:ext cx="10515600" cy="1539292"/>
          </a:xfrm>
        </p:spPr>
        <p:txBody>
          <a:bodyPr anchor="ctr" anchorCtr="0"/>
          <a:lstStyle>
            <a:lvl1pPr>
              <a:defRPr sz="9600" b="0">
                <a:solidFill>
                  <a:schemeClr val="tx2"/>
                </a:solidFill>
                <a:latin typeface="+mn-lt"/>
              </a:defRPr>
            </a:lvl1pPr>
          </a:lstStyle>
          <a:p>
            <a:r>
              <a:rPr lang="en-US" dirty="0"/>
              <a:t>Title</a:t>
            </a:r>
          </a:p>
        </p:txBody>
      </p:sp>
      <p:sp>
        <p:nvSpPr>
          <p:cNvPr id="4" name="Date Placeholder 3">
            <a:extLst>
              <a:ext uri="{FF2B5EF4-FFF2-40B4-BE49-F238E27FC236}">
                <a16:creationId xmlns:a16="http://schemas.microsoft.com/office/drawing/2014/main" id="{F6B5A4AF-C5CE-43A4-C150-07A2AA7A48A9}"/>
              </a:ext>
            </a:extLst>
          </p:cNvPr>
          <p:cNvSpPr>
            <a:spLocks noGrp="1"/>
          </p:cNvSpPr>
          <p:nvPr>
            <p:ph type="dt" sz="half" idx="10"/>
          </p:nvPr>
        </p:nvSpPr>
        <p:spPr/>
        <p:txBody>
          <a:bodyPr/>
          <a:lstStyle/>
          <a:p>
            <a:pPr>
              <a:defRPr/>
            </a:pPr>
            <a:fld id="{211C0565-A44B-44E0-A887-C2ADE0B54789}" type="datetime2">
              <a:rPr lang="en-US" smtClean="0"/>
              <a:pPr>
                <a:defRPr/>
              </a:pPr>
              <a:t>Tuesday, January 9, 2024</a:t>
            </a:fld>
            <a:endParaRPr lang="en-US" dirty="0"/>
          </a:p>
        </p:txBody>
      </p:sp>
      <p:sp>
        <p:nvSpPr>
          <p:cNvPr id="5" name="Footer Placeholder 4">
            <a:extLst>
              <a:ext uri="{FF2B5EF4-FFF2-40B4-BE49-F238E27FC236}">
                <a16:creationId xmlns:a16="http://schemas.microsoft.com/office/drawing/2014/main" id="{B9C23332-F94E-5D6D-9EF0-AFBD9CFEA043}"/>
              </a:ext>
            </a:extLst>
          </p:cNvPr>
          <p:cNvSpPr>
            <a:spLocks noGrp="1"/>
          </p:cNvSpPr>
          <p:nvPr>
            <p:ph type="ftr" sz="quarter" idx="11"/>
          </p:nvPr>
        </p:nvSpPr>
        <p:spPr/>
        <p:txBody>
          <a:bodyPr/>
          <a:lstStyle/>
          <a:p>
            <a:pPr>
              <a:defRPr/>
            </a:pPr>
            <a:endParaRPr lang="en-US" dirty="0"/>
          </a:p>
        </p:txBody>
      </p:sp>
      <p:sp>
        <p:nvSpPr>
          <p:cNvPr id="7" name="Google Shape;11;p2">
            <a:extLst>
              <a:ext uri="{FF2B5EF4-FFF2-40B4-BE49-F238E27FC236}">
                <a16:creationId xmlns:a16="http://schemas.microsoft.com/office/drawing/2014/main" id="{21A1CD2B-148D-8B31-D2EA-14ED47539BE9}"/>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p5">
            <a:extLst>
              <a:ext uri="{FF2B5EF4-FFF2-40B4-BE49-F238E27FC236}">
                <a16:creationId xmlns:a16="http://schemas.microsoft.com/office/drawing/2014/main" id="{75BA0A85-CD10-895C-94FE-0417BD1A066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BF437B4A-9595-84A1-A8C0-C688263F36B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1" name="Picture 10">
            <a:extLst>
              <a:ext uri="{FF2B5EF4-FFF2-40B4-BE49-F238E27FC236}">
                <a16:creationId xmlns:a16="http://schemas.microsoft.com/office/drawing/2014/main" id="{2A986B06-BF8A-5EF8-233E-51C18A75D5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2" name="Text Placeholder 11">
            <a:extLst>
              <a:ext uri="{FF2B5EF4-FFF2-40B4-BE49-F238E27FC236}">
                <a16:creationId xmlns:a16="http://schemas.microsoft.com/office/drawing/2014/main" id="{B845953C-1109-3FB2-2B09-CEDA7CB6E9CB}"/>
              </a:ext>
            </a:extLst>
          </p:cNvPr>
          <p:cNvSpPr>
            <a:spLocks noGrp="1"/>
          </p:cNvSpPr>
          <p:nvPr>
            <p:ph type="body" sz="quarter" idx="14"/>
          </p:nvPr>
        </p:nvSpPr>
        <p:spPr>
          <a:xfrm>
            <a:off x="1676400" y="4098734"/>
            <a:ext cx="10515600" cy="615950"/>
          </a:xfrm>
        </p:spPr>
        <p:txBody>
          <a:bodyPr>
            <a:normAutofit/>
          </a:bodyPr>
          <a:lstStyle>
            <a:lvl1pPr marL="0" indent="0">
              <a:buNone/>
              <a:defRPr sz="2000"/>
            </a:lvl1pPr>
          </a:lstStyle>
          <a:p>
            <a:pPr lvl="0"/>
            <a:r>
              <a:rPr lang="en-US"/>
              <a:t>Click to edit Master text styles</a:t>
            </a:r>
          </a:p>
        </p:txBody>
      </p:sp>
      <p:sp>
        <p:nvSpPr>
          <p:cNvPr id="13" name="Google Shape;11;p2">
            <a:extLst>
              <a:ext uri="{FF2B5EF4-FFF2-40B4-BE49-F238E27FC236}">
                <a16:creationId xmlns:a16="http://schemas.microsoft.com/office/drawing/2014/main" id="{1F99E491-9E9C-7F3E-1EAD-FF11020FEDE3}"/>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Placeholder 9">
            <a:extLst>
              <a:ext uri="{FF2B5EF4-FFF2-40B4-BE49-F238E27FC236}">
                <a16:creationId xmlns:a16="http://schemas.microsoft.com/office/drawing/2014/main" id="{AEDFE6BD-EA93-4AE9-7893-D7CD62B042FE}"/>
              </a:ext>
            </a:extLst>
          </p:cNvPr>
          <p:cNvSpPr>
            <a:spLocks noGrp="1"/>
          </p:cNvSpPr>
          <p:nvPr>
            <p:ph type="body" sz="quarter" idx="13" hasCustomPrompt="1"/>
          </p:nvPr>
        </p:nvSpPr>
        <p:spPr>
          <a:xfrm>
            <a:off x="65918" y="3263139"/>
            <a:ext cx="503238" cy="567330"/>
          </a:xfrm>
        </p:spPr>
        <p:txBody>
          <a:bodyPr anchor="ctr" anchorCtr="1">
            <a:normAutofit/>
          </a:bodyPr>
          <a:lstStyle>
            <a:lvl1pPr marL="0" indent="0">
              <a:buNone/>
              <a:defRPr sz="4000">
                <a:solidFill>
                  <a:schemeClr val="tx2"/>
                </a:solidFill>
                <a:latin typeface="Bree Serif" panose="02000503040000020004" pitchFamily="2" charset="0"/>
              </a:defRPr>
            </a:lvl1pPr>
          </a:lstStyle>
          <a:p>
            <a:pPr lvl="0"/>
            <a:r>
              <a:rPr lang="en-US" dirty="0"/>
              <a:t>#</a:t>
            </a:r>
          </a:p>
        </p:txBody>
      </p:sp>
      <p:sp>
        <p:nvSpPr>
          <p:cNvPr id="14" name="Google Shape;11;p2">
            <a:extLst>
              <a:ext uri="{FF2B5EF4-FFF2-40B4-BE49-F238E27FC236}">
                <a16:creationId xmlns:a16="http://schemas.microsoft.com/office/drawing/2014/main" id="{C08E2F87-E1CE-1DBA-8597-521BA09C5E79}"/>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6455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Quotes">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B5A4AF-C5CE-43A4-C150-07A2AA7A48A9}"/>
              </a:ext>
            </a:extLst>
          </p:cNvPr>
          <p:cNvSpPr>
            <a:spLocks noGrp="1"/>
          </p:cNvSpPr>
          <p:nvPr>
            <p:ph type="dt" sz="half" idx="10"/>
          </p:nvPr>
        </p:nvSpPr>
        <p:spPr/>
        <p:txBody>
          <a:bodyPr/>
          <a:lstStyle/>
          <a:p>
            <a:pPr>
              <a:defRPr/>
            </a:pPr>
            <a:fld id="{211C0565-A44B-44E0-A887-C2ADE0B54789}" type="datetime2">
              <a:rPr lang="en-US" smtClean="0"/>
              <a:pPr>
                <a:defRPr/>
              </a:pPr>
              <a:t>Tuesday, January 9, 2024</a:t>
            </a:fld>
            <a:endParaRPr lang="en-US" dirty="0"/>
          </a:p>
        </p:txBody>
      </p:sp>
      <p:sp>
        <p:nvSpPr>
          <p:cNvPr id="5" name="Footer Placeholder 4">
            <a:extLst>
              <a:ext uri="{FF2B5EF4-FFF2-40B4-BE49-F238E27FC236}">
                <a16:creationId xmlns:a16="http://schemas.microsoft.com/office/drawing/2014/main" id="{B9C23332-F94E-5D6D-9EF0-AFBD9CFEA043}"/>
              </a:ext>
            </a:extLst>
          </p:cNvPr>
          <p:cNvSpPr>
            <a:spLocks noGrp="1"/>
          </p:cNvSpPr>
          <p:nvPr>
            <p:ph type="ftr" sz="quarter" idx="11"/>
          </p:nvPr>
        </p:nvSpPr>
        <p:spPr/>
        <p:txBody>
          <a:bodyPr/>
          <a:lstStyle/>
          <a:p>
            <a:pPr>
              <a:defRPr/>
            </a:pPr>
            <a:endParaRPr lang="en-US" dirty="0"/>
          </a:p>
        </p:txBody>
      </p:sp>
      <p:sp>
        <p:nvSpPr>
          <p:cNvPr id="7" name="Google Shape;11;p2">
            <a:extLst>
              <a:ext uri="{FF2B5EF4-FFF2-40B4-BE49-F238E27FC236}">
                <a16:creationId xmlns:a16="http://schemas.microsoft.com/office/drawing/2014/main" id="{21A1CD2B-148D-8B31-D2EA-14ED47539BE9}"/>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p4">
            <a:extLst>
              <a:ext uri="{FF2B5EF4-FFF2-40B4-BE49-F238E27FC236}">
                <a16:creationId xmlns:a16="http://schemas.microsoft.com/office/drawing/2014/main" id="{19137B31-90EE-9F78-CE0D-035BE36A2EA8}"/>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chemeClr val="accent2"/>
                </a:solidFill>
                <a:latin typeface="Raleway"/>
                <a:ea typeface="Raleway"/>
                <a:cs typeface="Raleway"/>
                <a:sym typeface="Raleway"/>
              </a:rPr>
              <a:t>“</a:t>
            </a:r>
            <a:endParaRPr sz="8600" b="1" dirty="0">
              <a:solidFill>
                <a:schemeClr val="accent2"/>
              </a:solidFill>
              <a:latin typeface="Raleway"/>
              <a:ea typeface="Raleway"/>
              <a:cs typeface="Raleway"/>
              <a:sym typeface="Raleway"/>
            </a:endParaRPr>
          </a:p>
        </p:txBody>
      </p:sp>
      <p:sp>
        <p:nvSpPr>
          <p:cNvPr id="9" name="Google Shape;23;p5">
            <a:extLst>
              <a:ext uri="{FF2B5EF4-FFF2-40B4-BE49-F238E27FC236}">
                <a16:creationId xmlns:a16="http://schemas.microsoft.com/office/drawing/2014/main" id="{CD1F37F7-3027-78D8-71E9-CADA1A294EBF}"/>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lide Number Placeholder 16">
            <a:extLst>
              <a:ext uri="{FF2B5EF4-FFF2-40B4-BE49-F238E27FC236}">
                <a16:creationId xmlns:a16="http://schemas.microsoft.com/office/drawing/2014/main" id="{5B21F208-BC75-40BD-3624-7CFC24E81B4C}"/>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2" name="Text Placeholder 11">
            <a:extLst>
              <a:ext uri="{FF2B5EF4-FFF2-40B4-BE49-F238E27FC236}">
                <a16:creationId xmlns:a16="http://schemas.microsoft.com/office/drawing/2014/main" id="{71AEAC5D-749D-2EA2-170E-AE79FF844032}"/>
              </a:ext>
            </a:extLst>
          </p:cNvPr>
          <p:cNvSpPr>
            <a:spLocks noGrp="1"/>
          </p:cNvSpPr>
          <p:nvPr>
            <p:ph type="body" sz="quarter" idx="12"/>
          </p:nvPr>
        </p:nvSpPr>
        <p:spPr>
          <a:xfrm>
            <a:off x="1016162" y="1468119"/>
            <a:ext cx="5876925" cy="4083050"/>
          </a:xfrm>
        </p:spPr>
        <p:txBody>
          <a:bodyPr>
            <a:normAutofit/>
          </a:bodyPr>
          <a:lstStyle>
            <a:lvl1pPr marL="0" indent="0">
              <a:buNone/>
              <a:defRPr sz="3200">
                <a:solidFill>
                  <a:schemeClr val="bg1"/>
                </a:solidFill>
                <a:latin typeface="Bree Serif" panose="02000503040000020004" pitchFamily="2" charset="0"/>
              </a:defRPr>
            </a:lvl1pPr>
          </a:lstStyle>
          <a:p>
            <a:pPr lvl="0"/>
            <a:r>
              <a:rPr lang="en-US"/>
              <a:t>Click to edit Master text styles</a:t>
            </a:r>
          </a:p>
        </p:txBody>
      </p:sp>
      <p:sp>
        <p:nvSpPr>
          <p:cNvPr id="11" name="Google Shape;11;p2">
            <a:extLst>
              <a:ext uri="{FF2B5EF4-FFF2-40B4-BE49-F238E27FC236}">
                <a16:creationId xmlns:a16="http://schemas.microsoft.com/office/drawing/2014/main" id="{D2C3B8FF-4D89-7935-A4D1-9E8C28F650F3}"/>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p4">
            <a:extLst>
              <a:ext uri="{FF2B5EF4-FFF2-40B4-BE49-F238E27FC236}">
                <a16:creationId xmlns:a16="http://schemas.microsoft.com/office/drawing/2014/main" id="{8B7BB477-7F98-B74B-113E-6E1DA750DEFC}"/>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rgbClr val="004E42"/>
                </a:solidFill>
                <a:latin typeface="Raleway"/>
                <a:ea typeface="Raleway"/>
                <a:cs typeface="Raleway"/>
                <a:sym typeface="Raleway"/>
              </a:rPr>
              <a:t>“</a:t>
            </a:r>
            <a:endParaRPr sz="8600" b="1" dirty="0">
              <a:solidFill>
                <a:srgbClr val="004E42"/>
              </a:solidFill>
              <a:latin typeface="Raleway"/>
              <a:ea typeface="Raleway"/>
              <a:cs typeface="Raleway"/>
              <a:sym typeface="Raleway"/>
            </a:endParaRPr>
          </a:p>
        </p:txBody>
      </p:sp>
      <p:sp>
        <p:nvSpPr>
          <p:cNvPr id="14" name="Google Shape;23;p5">
            <a:extLst>
              <a:ext uri="{FF2B5EF4-FFF2-40B4-BE49-F238E27FC236}">
                <a16:creationId xmlns:a16="http://schemas.microsoft.com/office/drawing/2014/main" id="{81CD1CBE-19F1-8E89-F05F-ECA7892479DA}"/>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Slide Number Placeholder 16">
            <a:extLst>
              <a:ext uri="{FF2B5EF4-FFF2-40B4-BE49-F238E27FC236}">
                <a16:creationId xmlns:a16="http://schemas.microsoft.com/office/drawing/2014/main" id="{FDAF84E3-0D54-F26E-0446-576EF4031F8E}"/>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6" name="Google Shape;11;p2">
            <a:extLst>
              <a:ext uri="{FF2B5EF4-FFF2-40B4-BE49-F238E27FC236}">
                <a16:creationId xmlns:a16="http://schemas.microsoft.com/office/drawing/2014/main" id="{5FF92CDB-5857-3B9F-E79A-E5E757560DCF}"/>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p4">
            <a:extLst>
              <a:ext uri="{FF2B5EF4-FFF2-40B4-BE49-F238E27FC236}">
                <a16:creationId xmlns:a16="http://schemas.microsoft.com/office/drawing/2014/main" id="{5D7CE116-8EDF-F980-5095-12E3A57B585B}"/>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chemeClr val="accent2"/>
                </a:solidFill>
                <a:latin typeface="Raleway"/>
                <a:ea typeface="Raleway"/>
                <a:cs typeface="Raleway"/>
                <a:sym typeface="Raleway"/>
              </a:rPr>
              <a:t>“</a:t>
            </a:r>
            <a:endParaRPr sz="8600" b="1" dirty="0">
              <a:solidFill>
                <a:schemeClr val="accent2"/>
              </a:solidFill>
              <a:latin typeface="Raleway"/>
              <a:ea typeface="Raleway"/>
              <a:cs typeface="Raleway"/>
              <a:sym typeface="Raleway"/>
            </a:endParaRPr>
          </a:p>
        </p:txBody>
      </p:sp>
      <p:sp>
        <p:nvSpPr>
          <p:cNvPr id="18" name="Google Shape;23;p5">
            <a:extLst>
              <a:ext uri="{FF2B5EF4-FFF2-40B4-BE49-F238E27FC236}">
                <a16:creationId xmlns:a16="http://schemas.microsoft.com/office/drawing/2014/main" id="{7C8502C7-EE47-DCB6-9F02-3DB1ABC585C4}"/>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Slide Number Placeholder 16">
            <a:extLst>
              <a:ext uri="{FF2B5EF4-FFF2-40B4-BE49-F238E27FC236}">
                <a16:creationId xmlns:a16="http://schemas.microsoft.com/office/drawing/2014/main" id="{FB62FD14-A8AC-2F2E-FB48-902F86AEAEDB}"/>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165239370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Conce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FC91-52D9-AB05-D42D-F4DB304AC4A9}"/>
              </a:ext>
            </a:extLst>
          </p:cNvPr>
          <p:cNvSpPr>
            <a:spLocks noGrp="1"/>
          </p:cNvSpPr>
          <p:nvPr>
            <p:ph type="title" hasCustomPrompt="1"/>
          </p:nvPr>
        </p:nvSpPr>
        <p:spPr>
          <a:xfrm>
            <a:off x="455645" y="2268570"/>
            <a:ext cx="4461588" cy="1325563"/>
          </a:xfrm>
        </p:spPr>
        <p:txBody>
          <a:bodyPr/>
          <a:lstStyle>
            <a:lvl1pPr>
              <a:defRPr sz="6000"/>
            </a:lvl1pPr>
          </a:lstStyle>
          <a:p>
            <a:r>
              <a:rPr lang="en-US" dirty="0"/>
              <a:t>BIG CONCEPT</a:t>
            </a:r>
          </a:p>
        </p:txBody>
      </p:sp>
      <p:sp>
        <p:nvSpPr>
          <p:cNvPr id="3" name="Date Placeholder 2">
            <a:extLst>
              <a:ext uri="{FF2B5EF4-FFF2-40B4-BE49-F238E27FC236}">
                <a16:creationId xmlns:a16="http://schemas.microsoft.com/office/drawing/2014/main" id="{F004AA31-D929-369C-89F6-62187879F697}"/>
              </a:ext>
            </a:extLst>
          </p:cNvPr>
          <p:cNvSpPr>
            <a:spLocks noGrp="1"/>
          </p:cNvSpPr>
          <p:nvPr>
            <p:ph type="dt" sz="half" idx="10"/>
          </p:nvPr>
        </p:nvSpPr>
        <p:spPr/>
        <p:txBody>
          <a:bodyPr/>
          <a:lstStyle/>
          <a:p>
            <a:pPr>
              <a:defRPr/>
            </a:pPr>
            <a:fld id="{211C0565-A44B-44E0-A887-C2ADE0B54789}" type="datetime2">
              <a:rPr lang="en-US" smtClean="0"/>
              <a:pPr>
                <a:defRPr/>
              </a:pPr>
              <a:t>Tuesday, January 9, 2024</a:t>
            </a:fld>
            <a:endParaRPr lang="en-US" dirty="0"/>
          </a:p>
        </p:txBody>
      </p:sp>
      <p:sp>
        <p:nvSpPr>
          <p:cNvPr id="4" name="Footer Placeholder 3">
            <a:extLst>
              <a:ext uri="{FF2B5EF4-FFF2-40B4-BE49-F238E27FC236}">
                <a16:creationId xmlns:a16="http://schemas.microsoft.com/office/drawing/2014/main" id="{0FC3A0B6-AE79-1DC1-C9CA-6754781B26F5}"/>
              </a:ext>
            </a:extLst>
          </p:cNvPr>
          <p:cNvSpPr>
            <a:spLocks noGrp="1"/>
          </p:cNvSpPr>
          <p:nvPr>
            <p:ph type="ftr" sz="quarter" idx="11"/>
          </p:nvPr>
        </p:nvSpPr>
        <p:spPr/>
        <p:txBody>
          <a:bodyPr/>
          <a:lstStyle/>
          <a:p>
            <a:pPr>
              <a:defRPr/>
            </a:pPr>
            <a:endParaRPr lang="en-US" dirty="0"/>
          </a:p>
        </p:txBody>
      </p:sp>
      <p:sp>
        <p:nvSpPr>
          <p:cNvPr id="7" name="Text Placeholder 6">
            <a:extLst>
              <a:ext uri="{FF2B5EF4-FFF2-40B4-BE49-F238E27FC236}">
                <a16:creationId xmlns:a16="http://schemas.microsoft.com/office/drawing/2014/main" id="{6F0EBF52-755C-DFFB-805A-59C622541C1D}"/>
              </a:ext>
            </a:extLst>
          </p:cNvPr>
          <p:cNvSpPr>
            <a:spLocks noGrp="1"/>
          </p:cNvSpPr>
          <p:nvPr>
            <p:ph type="body" sz="quarter" idx="13"/>
          </p:nvPr>
        </p:nvSpPr>
        <p:spPr>
          <a:xfrm>
            <a:off x="454901" y="3703638"/>
            <a:ext cx="4461587" cy="1212850"/>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oogle Shape;23;p5">
            <a:extLst>
              <a:ext uri="{FF2B5EF4-FFF2-40B4-BE49-F238E27FC236}">
                <a16:creationId xmlns:a16="http://schemas.microsoft.com/office/drawing/2014/main" id="{96A02073-C226-7128-A002-6633EF56D4C0}"/>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lide Number Placeholder 16">
            <a:extLst>
              <a:ext uri="{FF2B5EF4-FFF2-40B4-BE49-F238E27FC236}">
                <a16:creationId xmlns:a16="http://schemas.microsoft.com/office/drawing/2014/main" id="{9B1834B2-ACFB-5BAE-0E55-1DD712F129A8}"/>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1" name="Picture 10">
            <a:extLst>
              <a:ext uri="{FF2B5EF4-FFF2-40B4-BE49-F238E27FC236}">
                <a16:creationId xmlns:a16="http://schemas.microsoft.com/office/drawing/2014/main" id="{C1A8DFD5-9286-714F-0E88-8F43E6B5A4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2" name="Google Shape;23;p5">
            <a:extLst>
              <a:ext uri="{FF2B5EF4-FFF2-40B4-BE49-F238E27FC236}">
                <a16:creationId xmlns:a16="http://schemas.microsoft.com/office/drawing/2014/main" id="{D7AFB371-51EB-76CD-D7EC-B11F8AA3C4AD}"/>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Slide Number Placeholder 16">
            <a:extLst>
              <a:ext uri="{FF2B5EF4-FFF2-40B4-BE49-F238E27FC236}">
                <a16:creationId xmlns:a16="http://schemas.microsoft.com/office/drawing/2014/main" id="{23D33B44-B3AF-C7B7-EFBB-7147CFC07CA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4" name="Google Shape;23;p5">
            <a:extLst>
              <a:ext uri="{FF2B5EF4-FFF2-40B4-BE49-F238E27FC236}">
                <a16:creationId xmlns:a16="http://schemas.microsoft.com/office/drawing/2014/main" id="{E889A95A-DACA-2EDA-B9E4-4E48100C96A7}"/>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Slide Number Placeholder 16">
            <a:extLst>
              <a:ext uri="{FF2B5EF4-FFF2-40B4-BE49-F238E27FC236}">
                <a16:creationId xmlns:a16="http://schemas.microsoft.com/office/drawing/2014/main" id="{52DF7D74-67DB-340B-650F-5811F127157F}"/>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21229424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C52D151-D81E-99A3-391D-CE53BFAC42FA}"/>
              </a:ext>
            </a:extLst>
          </p:cNvPr>
          <p:cNvSpPr>
            <a:spLocks noGrp="1"/>
          </p:cNvSpPr>
          <p:nvPr>
            <p:ph type="pic" sz="quarter" idx="10"/>
          </p:nvPr>
        </p:nvSpPr>
        <p:spPr>
          <a:xfrm>
            <a:off x="0" y="0"/>
            <a:ext cx="12192000" cy="6858000"/>
          </a:xfrm>
        </p:spPr>
        <p:txBody>
          <a:bodyPr/>
          <a:lstStyle>
            <a:lvl1pPr marL="0" indent="0">
              <a:buNone/>
              <a:defRPr/>
            </a:lvl1pPr>
          </a:lstStyle>
          <a:p>
            <a:r>
              <a:rPr lang="en-US"/>
              <a:t>Click icon to add picture</a:t>
            </a:r>
            <a:endParaRPr lang="en-US" dirty="0"/>
          </a:p>
        </p:txBody>
      </p:sp>
      <p:sp>
        <p:nvSpPr>
          <p:cNvPr id="9" name="Slide Number Placeholder 16">
            <a:extLst>
              <a:ext uri="{FF2B5EF4-FFF2-40B4-BE49-F238E27FC236}">
                <a16:creationId xmlns:a16="http://schemas.microsoft.com/office/drawing/2014/main" id="{99EFDDAB-17B9-7866-9C8E-CA127B9727BF}"/>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5" name="Text Placeholder 14">
            <a:extLst>
              <a:ext uri="{FF2B5EF4-FFF2-40B4-BE49-F238E27FC236}">
                <a16:creationId xmlns:a16="http://schemas.microsoft.com/office/drawing/2014/main" id="{F9B60308-52E8-B375-A5E5-CEA44761F341}"/>
              </a:ext>
            </a:extLst>
          </p:cNvPr>
          <p:cNvSpPr>
            <a:spLocks noGrp="1"/>
          </p:cNvSpPr>
          <p:nvPr>
            <p:ph type="body" sz="quarter" idx="11" hasCustomPrompt="1"/>
          </p:nvPr>
        </p:nvSpPr>
        <p:spPr>
          <a:xfrm>
            <a:off x="-83975" y="587375"/>
            <a:ext cx="3638550" cy="1185863"/>
          </a:xfrm>
        </p:spPr>
        <p:txBody>
          <a:bodyPr/>
          <a:lstStyle/>
          <a:p>
            <a:pPr marL="0" marR="0" lvl="0" indent="0" algn="l" defTabSz="914400" rtl="0" eaLnBrk="1" fontAlgn="auto" latinLnBrk="0" hangingPunct="1">
              <a:lnSpc>
                <a:spcPct val="115000"/>
              </a:lnSpc>
              <a:spcBef>
                <a:spcPts val="0"/>
              </a:spcBef>
              <a:spcAft>
                <a:spcPts val="0"/>
              </a:spcAft>
              <a:buClr>
                <a:srgbClr val="191998"/>
              </a:buClr>
              <a:buSzPts val="4800"/>
              <a:buFont typeface="Raleway Thin"/>
              <a:buNone/>
              <a:tabLst/>
              <a:defRPr/>
            </a:pPr>
            <a:r>
              <a:rPr kumimoji="0" lang="en-US" sz="2800" b="0" i="0" u="none" strike="noStrike" kern="0" cap="none" spc="0" normalizeH="0" baseline="0" noProof="0" dirty="0">
                <a:ln>
                  <a:noFill/>
                </a:ln>
                <a:solidFill>
                  <a:srgbClr val="191998"/>
                </a:solidFill>
                <a:effectLst/>
                <a:highlight>
                  <a:srgbClr val="A4D65E"/>
                </a:highlight>
                <a:uLnTx/>
                <a:uFillTx/>
                <a:latin typeface="Poppins"/>
                <a:sym typeface="Raleway Thin"/>
              </a:rPr>
              <a:t>Want big impact?</a:t>
            </a:r>
          </a:p>
          <a:p>
            <a:pPr marL="0" marR="0" lvl="0" indent="0" algn="l" defTabSz="914400" rtl="0" eaLnBrk="1" fontAlgn="auto" latinLnBrk="0" hangingPunct="1">
              <a:lnSpc>
                <a:spcPct val="115000"/>
              </a:lnSpc>
              <a:spcBef>
                <a:spcPts val="0"/>
              </a:spcBef>
              <a:spcAft>
                <a:spcPts val="0"/>
              </a:spcAft>
              <a:buClr>
                <a:srgbClr val="191998"/>
              </a:buClr>
              <a:buSzPts val="4800"/>
              <a:buFont typeface="Raleway Thin"/>
              <a:buNone/>
              <a:tabLst/>
              <a:defRPr/>
            </a:pPr>
            <a:r>
              <a:rPr kumimoji="0" lang="en-US" sz="2800" b="0" i="0" u="none" strike="noStrike" kern="0" cap="none" spc="0" normalizeH="0" baseline="0" noProof="0" dirty="0">
                <a:ln>
                  <a:noFill/>
                </a:ln>
                <a:solidFill>
                  <a:prstClr val="white"/>
                </a:solidFill>
                <a:effectLst/>
                <a:highlight>
                  <a:srgbClr val="191998"/>
                </a:highlight>
                <a:uLnTx/>
                <a:uFillTx/>
                <a:latin typeface="Poppins"/>
                <a:sym typeface="Raleway Thin"/>
              </a:rPr>
              <a:t>Use big image.</a:t>
            </a:r>
            <a:endParaRPr lang="en-US" dirty="0"/>
          </a:p>
        </p:txBody>
      </p:sp>
    </p:spTree>
    <p:extLst>
      <p:ext uri="{BB962C8B-B14F-4D97-AF65-F5344CB8AC3E}">
        <p14:creationId xmlns:p14="http://schemas.microsoft.com/office/powerpoint/2010/main" val="24818055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Google Shape;23;p5">
            <a:extLst>
              <a:ext uri="{FF2B5EF4-FFF2-40B4-BE49-F238E27FC236}">
                <a16:creationId xmlns:a16="http://schemas.microsoft.com/office/drawing/2014/main" id="{BE8F1411-3C2B-8C6A-9C6C-28DF4CEB3BFE}"/>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le Placeholder 1">
            <a:extLst>
              <a:ext uri="{FF2B5EF4-FFF2-40B4-BE49-F238E27FC236}">
                <a16:creationId xmlns:a16="http://schemas.microsoft.com/office/drawing/2014/main" id="{66E03968-72B3-8560-31E8-9B3461273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a:t>
            </a:r>
          </a:p>
        </p:txBody>
      </p:sp>
      <p:sp>
        <p:nvSpPr>
          <p:cNvPr id="3" name="Text Placeholder 2">
            <a:extLst>
              <a:ext uri="{FF2B5EF4-FFF2-40B4-BE49-F238E27FC236}">
                <a16:creationId xmlns:a16="http://schemas.microsoft.com/office/drawing/2014/main" id="{B09B4F33-774C-7E47-5134-417720EB4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Fifth level</a:t>
            </a:r>
          </a:p>
        </p:txBody>
      </p:sp>
      <p:sp>
        <p:nvSpPr>
          <p:cNvPr id="4" name="Date Placeholder 3">
            <a:extLst>
              <a:ext uri="{FF2B5EF4-FFF2-40B4-BE49-F238E27FC236}">
                <a16:creationId xmlns:a16="http://schemas.microsoft.com/office/drawing/2014/main" id="{915AD4BB-B1A5-478E-7754-1F8553708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1C0565-A44B-44E0-A887-C2ADE0B54789}" type="datetime2">
              <a:rPr lang="en-US" smtClean="0"/>
              <a:pPr>
                <a:defRPr/>
              </a:pPr>
              <a:t>Tuesday, January 9, 2024</a:t>
            </a:fld>
            <a:endParaRPr lang="en-US" dirty="0"/>
          </a:p>
        </p:txBody>
      </p:sp>
      <p:sp>
        <p:nvSpPr>
          <p:cNvPr id="5" name="Footer Placeholder 4">
            <a:extLst>
              <a:ext uri="{FF2B5EF4-FFF2-40B4-BE49-F238E27FC236}">
                <a16:creationId xmlns:a16="http://schemas.microsoft.com/office/drawing/2014/main" id="{84082A1B-468B-7145-4057-739472C7F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pic>
        <p:nvPicPr>
          <p:cNvPr id="7" name="Picture 6">
            <a:extLst>
              <a:ext uri="{FF2B5EF4-FFF2-40B4-BE49-F238E27FC236}">
                <a16:creationId xmlns:a16="http://schemas.microsoft.com/office/drawing/2014/main" id="{1C18DD36-FD0C-879A-E69E-38E1F3428FCB}"/>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6" name="Slide Number Placeholder 16">
            <a:extLst>
              <a:ext uri="{FF2B5EF4-FFF2-40B4-BE49-F238E27FC236}">
                <a16:creationId xmlns:a16="http://schemas.microsoft.com/office/drawing/2014/main" id="{E79DFBFF-E133-2592-D1B6-D29CF4EA8FDE}"/>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2875854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8" r:id="rId15"/>
    <p:sldLayoutId id="2147483689" r:id="rId16"/>
  </p:sldLayoutIdLst>
  <p:hf sldNum="0" hdr="0" ftr="0" dt="0"/>
  <p:txStyles>
    <p:titleStyle>
      <a:lvl1pPr algn="l" defTabSz="914400" rtl="0" eaLnBrk="1" latinLnBrk="0" hangingPunct="1">
        <a:lnSpc>
          <a:spcPct val="90000"/>
        </a:lnSpc>
        <a:spcBef>
          <a:spcPct val="0"/>
        </a:spcBef>
        <a:buNone/>
        <a:defRPr sz="4800" b="1" kern="1200">
          <a:solidFill>
            <a:srgbClr val="191998"/>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ltcombudsma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tcombudsman.or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hyperlink" Target="http://ltcombudsman.org/omb_support/t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ltcombudsman.org/about/site-map" TargetMode="External"/><Relationship Id="rId4" Type="http://schemas.openxmlformats.org/officeDocument/2006/relationships/hyperlink" Target="http://www.ltcombudsman.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tcombudsman.org/omb_support/nors/nors-dat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AB7F98-110C-9F66-CAD2-4F0616C3AA57}"/>
              </a:ext>
            </a:extLst>
          </p:cNvPr>
          <p:cNvSpPr>
            <a:spLocks noGrp="1"/>
          </p:cNvSpPr>
          <p:nvPr>
            <p:ph type="body" sz="quarter" idx="12"/>
          </p:nvPr>
        </p:nvSpPr>
        <p:spPr/>
        <p:txBody>
          <a:bodyPr/>
          <a:lstStyle/>
          <a:p>
            <a:endParaRPr lang="en-US"/>
          </a:p>
        </p:txBody>
      </p:sp>
      <p:sp>
        <p:nvSpPr>
          <p:cNvPr id="2" name="Title 1"/>
          <p:cNvSpPr>
            <a:spLocks noGrp="1"/>
          </p:cNvSpPr>
          <p:nvPr>
            <p:ph type="title"/>
          </p:nvPr>
        </p:nvSpPr>
        <p:spPr/>
        <p:txBody>
          <a:bodyPr/>
          <a:lstStyle/>
          <a:p>
            <a:r>
              <a:rPr lang="en-US" sz="3200" b="1" dirty="0">
                <a:ea typeface="Verdana" panose="020B0604030504040204" pitchFamily="34" charset="0"/>
                <a:cs typeface="Verdana" panose="020B0604030504040204" pitchFamily="34" charset="0"/>
              </a:rPr>
              <a:t>The Who, What, Where, Why, and How of the Long-Term Care Ombudsman Program</a:t>
            </a:r>
            <a:endParaRPr lang="en-US" sz="3200" dirty="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2149E0B3-84D7-62C9-C561-AABB68C79137}"/>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C776F1F7-7BDE-D2F5-114F-A64CD592821C}"/>
              </a:ext>
            </a:extLst>
          </p:cNvPr>
          <p:cNvSpPr>
            <a:spLocks noGrp="1"/>
          </p:cNvSpPr>
          <p:nvPr>
            <p:ph type="body" sz="quarter" idx="15"/>
          </p:nvPr>
        </p:nvSpPr>
        <p:spPr/>
        <p:txBody>
          <a:bodyPr>
            <a:normAutofit lnSpcReduction="10000"/>
          </a:bodyPr>
          <a:lstStyle/>
          <a:p>
            <a:endParaRPr lang="en-US"/>
          </a:p>
        </p:txBody>
      </p:sp>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B610-08AD-4345-B098-A98B9A4BAE43}"/>
              </a:ext>
            </a:extLst>
          </p:cNvPr>
          <p:cNvSpPr>
            <a:spLocks noGrp="1"/>
          </p:cNvSpPr>
          <p:nvPr>
            <p:ph type="title"/>
          </p:nvPr>
        </p:nvSpPr>
        <p:spPr/>
        <p:txBody>
          <a:bodyPr/>
          <a:lstStyle/>
          <a:p>
            <a:r>
              <a:rPr lang="en-US" b="1" dirty="0"/>
              <a:t>LTCOP Complaint Investigations</a:t>
            </a:r>
          </a:p>
        </p:txBody>
      </p:sp>
      <p:sp>
        <p:nvSpPr>
          <p:cNvPr id="3" name="Content Placeholder 2">
            <a:extLst>
              <a:ext uri="{FF2B5EF4-FFF2-40B4-BE49-F238E27FC236}">
                <a16:creationId xmlns:a16="http://schemas.microsoft.com/office/drawing/2014/main" id="{FFECDD25-2F0D-405A-A964-1A373A1A47B9}"/>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0EBD143D-0834-6976-020F-38F32CF3355F}"/>
              </a:ext>
            </a:extLst>
          </p:cNvPr>
          <p:cNvSpPr>
            <a:spLocks noGrp="1"/>
          </p:cNvSpPr>
          <p:nvPr>
            <p:ph type="body" sz="quarter" idx="15"/>
          </p:nvPr>
        </p:nvSpPr>
        <p:spPr>
          <a:xfrm>
            <a:off x="457925" y="1922462"/>
            <a:ext cx="10728325" cy="4279555"/>
          </a:xfrm>
        </p:spPr>
        <p:txBody>
          <a:bodyPr>
            <a:normAutofit fontScale="92500" lnSpcReduction="10000"/>
          </a:bodyPr>
          <a:lstStyle/>
          <a:p>
            <a:r>
              <a:rPr lang="en-US" b="1" dirty="0"/>
              <a:t>LTCOP representatives:</a:t>
            </a:r>
            <a:endParaRPr lang="en-US" sz="1200" b="1" dirty="0"/>
          </a:p>
          <a:p>
            <a:pPr lvl="1"/>
            <a:r>
              <a:rPr lang="en-US" dirty="0"/>
              <a:t>Investigate individual complaints and address concerns that impact several or all residents in a facility. </a:t>
            </a:r>
            <a:endParaRPr lang="en-US" sz="1000" dirty="0"/>
          </a:p>
          <a:p>
            <a:pPr lvl="1"/>
            <a:r>
              <a:rPr lang="en-US" dirty="0"/>
              <a:t>Can address general concerns they personally observe during a visit (e.g. odors, concerns about the environment, staff not knocking on resident doors before entering).</a:t>
            </a:r>
            <a:endParaRPr lang="en-US" sz="1000" dirty="0"/>
          </a:p>
          <a:p>
            <a:pPr lvl="1"/>
            <a:r>
              <a:rPr lang="en-US" dirty="0"/>
              <a:t>Cannot share information without resident consent.</a:t>
            </a:r>
            <a:endParaRPr lang="en-US" sz="1000" dirty="0"/>
          </a:p>
          <a:p>
            <a:pPr lvl="1"/>
            <a:r>
              <a:rPr lang="en-US" dirty="0"/>
              <a:t>Investigate to gather the facts, but the main goal is to resolve the issue to the residents’ satisfaction.</a:t>
            </a:r>
            <a:endParaRPr lang="en-US" sz="1000" dirty="0"/>
          </a:p>
          <a:p>
            <a:pPr lvl="1"/>
            <a:r>
              <a:rPr lang="en-US" dirty="0"/>
              <a:t>Call upon others to fulfill their responsibilities to residents.</a:t>
            </a:r>
            <a:endParaRPr lang="en-US" sz="1000" dirty="0"/>
          </a:p>
          <a:p>
            <a:pPr lvl="1"/>
            <a:r>
              <a:rPr lang="en-US" dirty="0"/>
              <a:t>Represent resident needs by working for legislative and regulatory changes (e.g., coordinated systems advocacy lead by the State Ombudsman).</a:t>
            </a:r>
          </a:p>
        </p:txBody>
      </p:sp>
    </p:spTree>
    <p:extLst>
      <p:ext uri="{BB962C8B-B14F-4D97-AF65-F5344CB8AC3E}">
        <p14:creationId xmlns:p14="http://schemas.microsoft.com/office/powerpoint/2010/main" val="168830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F714-5549-4A28-91F8-BFD7A344D5D5}"/>
              </a:ext>
            </a:extLst>
          </p:cNvPr>
          <p:cNvSpPr>
            <a:spLocks noGrp="1"/>
          </p:cNvSpPr>
          <p:nvPr>
            <p:ph type="title"/>
          </p:nvPr>
        </p:nvSpPr>
        <p:spPr/>
        <p:txBody>
          <a:bodyPr>
            <a:noAutofit/>
          </a:bodyPr>
          <a:lstStyle/>
          <a:p>
            <a:r>
              <a:rPr lang="en-US" sz="3200" b="1" dirty="0"/>
              <a:t>National Ombudsman Reporting System (NORS) </a:t>
            </a:r>
            <a:br>
              <a:rPr lang="en-US" sz="3200" b="1" dirty="0"/>
            </a:br>
            <a:r>
              <a:rPr lang="en-US" sz="3200" b="1" dirty="0"/>
              <a:t>Complaint Data (2022)</a:t>
            </a:r>
          </a:p>
        </p:txBody>
      </p:sp>
      <p:sp>
        <p:nvSpPr>
          <p:cNvPr id="3" name="Content Placeholder 2">
            <a:extLst>
              <a:ext uri="{FF2B5EF4-FFF2-40B4-BE49-F238E27FC236}">
                <a16:creationId xmlns:a16="http://schemas.microsoft.com/office/drawing/2014/main" id="{2B93A3F2-E339-4443-A117-5807A54C03FB}"/>
              </a:ext>
            </a:extLst>
          </p:cNvPr>
          <p:cNvSpPr>
            <a:spLocks noGrp="1"/>
          </p:cNvSpPr>
          <p:nvPr>
            <p:ph type="body" sz="quarter" idx="14"/>
          </p:nvPr>
        </p:nvSpPr>
        <p:spPr/>
        <p:txBody>
          <a:bodyPr>
            <a:normAutofit fontScale="85000" lnSpcReduction="20000"/>
          </a:bodyPr>
          <a:lstStyle/>
          <a:p>
            <a:endParaRPr lang="en-US" sz="2300" dirty="0"/>
          </a:p>
        </p:txBody>
      </p:sp>
      <p:sp>
        <p:nvSpPr>
          <p:cNvPr id="7" name="Text Placeholder 6">
            <a:extLst>
              <a:ext uri="{FF2B5EF4-FFF2-40B4-BE49-F238E27FC236}">
                <a16:creationId xmlns:a16="http://schemas.microsoft.com/office/drawing/2014/main" id="{7C8BD23F-55E8-BBAA-BB33-B3FC19A95798}"/>
              </a:ext>
            </a:extLst>
          </p:cNvPr>
          <p:cNvSpPr>
            <a:spLocks noGrp="1"/>
          </p:cNvSpPr>
          <p:nvPr>
            <p:ph type="body" sz="quarter" idx="15"/>
          </p:nvPr>
        </p:nvSpPr>
        <p:spPr>
          <a:xfrm>
            <a:off x="457925" y="1922462"/>
            <a:ext cx="10728325" cy="4031077"/>
          </a:xfrm>
        </p:spPr>
        <p:txBody>
          <a:bodyPr/>
          <a:lstStyle/>
          <a:p>
            <a:r>
              <a:rPr lang="en-US" sz="1800" dirty="0"/>
              <a:t>In 2022, the LTCOP investigated and worked to resolve</a:t>
            </a:r>
            <a:r>
              <a:rPr lang="en-US" sz="1800" dirty="0">
                <a:solidFill>
                  <a:srgbClr val="002060"/>
                </a:solidFill>
              </a:rPr>
              <a:t> </a:t>
            </a:r>
            <a:r>
              <a:rPr lang="en-US" sz="1800" b="1" u="sng" dirty="0">
                <a:solidFill>
                  <a:schemeClr val="tx2"/>
                </a:solidFill>
              </a:rPr>
              <a:t>182,864</a:t>
            </a:r>
            <a:r>
              <a:rPr lang="en-US" sz="1800" b="1" u="sng" dirty="0">
                <a:solidFill>
                  <a:srgbClr val="002060"/>
                </a:solidFill>
              </a:rPr>
              <a:t> </a:t>
            </a:r>
            <a:r>
              <a:rPr lang="en-US" sz="1800" b="1" u="sng" dirty="0">
                <a:solidFill>
                  <a:schemeClr val="tx2"/>
                </a:solidFill>
              </a:rPr>
              <a:t>complaints</a:t>
            </a:r>
            <a:r>
              <a:rPr lang="en-US" sz="1800" dirty="0">
                <a:solidFill>
                  <a:schemeClr val="tx2"/>
                </a:solidFill>
              </a:rPr>
              <a:t> </a:t>
            </a:r>
            <a:r>
              <a:rPr lang="en-US" sz="1800" dirty="0"/>
              <a:t>nationwide.</a:t>
            </a:r>
            <a:endParaRPr lang="en-US" sz="1600" dirty="0"/>
          </a:p>
          <a:p>
            <a:r>
              <a:rPr lang="en-US" sz="1800" dirty="0"/>
              <a:t>LTCOPs handle a variety of complaints about quality of life and care.</a:t>
            </a:r>
            <a:endParaRPr lang="en-US" sz="1600" dirty="0"/>
          </a:p>
          <a:p>
            <a:r>
              <a:rPr lang="en-US" sz="1800" dirty="0"/>
              <a:t>Not all complaints are about the care provided by a facility, some complaints are about outside agencies, services, or individuals.</a:t>
            </a:r>
            <a:endParaRPr lang="en-US" sz="1600" dirty="0"/>
          </a:p>
          <a:p>
            <a:r>
              <a:rPr lang="en-US" sz="1800" dirty="0"/>
              <a:t>LTCO can receive and respond to complaints from individuals other than the resident (e.g., family member), but LTCO still need resident permission to investigate or share information.* </a:t>
            </a:r>
          </a:p>
        </p:txBody>
      </p:sp>
      <p:sp>
        <p:nvSpPr>
          <p:cNvPr id="4" name="TextBox 3">
            <a:extLst>
              <a:ext uri="{FF2B5EF4-FFF2-40B4-BE49-F238E27FC236}">
                <a16:creationId xmlns:a16="http://schemas.microsoft.com/office/drawing/2014/main" id="{64A2C11A-5761-FD40-00E4-92B15FB497F0}"/>
              </a:ext>
            </a:extLst>
          </p:cNvPr>
          <p:cNvSpPr txBox="1"/>
          <p:nvPr/>
        </p:nvSpPr>
        <p:spPr>
          <a:xfrm>
            <a:off x="457198" y="6331011"/>
            <a:ext cx="7602720" cy="400110"/>
          </a:xfrm>
          <a:prstGeom prst="rect">
            <a:avLst/>
          </a:prstGeom>
          <a:noFill/>
        </p:spPr>
        <p:txBody>
          <a:bodyPr wrap="square" rtlCol="0">
            <a:spAutoFit/>
          </a:bodyPr>
          <a:lstStyle/>
          <a:p>
            <a:pPr marL="0" indent="0">
              <a:buNone/>
            </a:pPr>
            <a:r>
              <a:rPr lang="en-US" sz="1000" i="1" dirty="0"/>
              <a:t>*If the resident cannot provide consent, the LTCO will work with the resident’s legal representative or follow their state procedure if the resident doesn’t have a legal representative.  </a:t>
            </a:r>
          </a:p>
        </p:txBody>
      </p:sp>
    </p:spTree>
    <p:extLst>
      <p:ext uri="{BB962C8B-B14F-4D97-AF65-F5344CB8AC3E}">
        <p14:creationId xmlns:p14="http://schemas.microsoft.com/office/powerpoint/2010/main" val="316128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CA6C3FF-F8EA-422C-8A24-837ED4BBC4BD}"/>
              </a:ext>
            </a:extLst>
          </p:cNvPr>
          <p:cNvGraphicFramePr>
            <a:graphicFrameLocks noGrp="1"/>
          </p:cNvGraphicFramePr>
          <p:nvPr>
            <p:extLst>
              <p:ext uri="{D42A27DB-BD31-4B8C-83A1-F6EECF244321}">
                <p14:modId xmlns:p14="http://schemas.microsoft.com/office/powerpoint/2010/main" val="3732456254"/>
              </p:ext>
            </p:extLst>
          </p:nvPr>
        </p:nvGraphicFramePr>
        <p:xfrm>
          <a:off x="0" y="0"/>
          <a:ext cx="12192000" cy="6857994"/>
        </p:xfrm>
        <a:graphic>
          <a:graphicData uri="http://schemas.openxmlformats.org/drawingml/2006/table">
            <a:tbl>
              <a:tblPr firstRow="1" bandRow="1">
                <a:tableStyleId>{5C22544A-7EE6-4342-B048-85BDC9FD1C3A}</a:tableStyleId>
              </a:tblPr>
              <a:tblGrid>
                <a:gridCol w="832513">
                  <a:extLst>
                    <a:ext uri="{9D8B030D-6E8A-4147-A177-3AD203B41FA5}">
                      <a16:colId xmlns:a16="http://schemas.microsoft.com/office/drawing/2014/main" val="337978558"/>
                    </a:ext>
                  </a:extLst>
                </a:gridCol>
                <a:gridCol w="11359487">
                  <a:extLst>
                    <a:ext uri="{9D8B030D-6E8A-4147-A177-3AD203B41FA5}">
                      <a16:colId xmlns:a16="http://schemas.microsoft.com/office/drawing/2014/main" val="723053872"/>
                    </a:ext>
                  </a:extLst>
                </a:gridCol>
              </a:tblGrid>
              <a:tr h="623454">
                <a:tc gridSpan="2">
                  <a:txBody>
                    <a:bodyPr/>
                    <a:lstStyle/>
                    <a:p>
                      <a:pPr algn="ctr"/>
                      <a:r>
                        <a:rPr lang="en-US" sz="3000" dirty="0">
                          <a:solidFill>
                            <a:schemeClr val="tx2"/>
                          </a:solidFill>
                        </a:rPr>
                        <a:t>Top 10 Nursing Facility Complaints (2022)</a:t>
                      </a:r>
                    </a:p>
                  </a:txBody>
                  <a:tcPr/>
                </a:tc>
                <a:tc hMerge="1">
                  <a:txBody>
                    <a:bodyPr/>
                    <a:lstStyle/>
                    <a:p>
                      <a:endParaRPr lang="en-US" dirty="0"/>
                    </a:p>
                  </a:txBody>
                  <a:tcPr/>
                </a:tc>
                <a:extLst>
                  <a:ext uri="{0D108BD9-81ED-4DB2-BD59-A6C34878D82A}">
                    <a16:rowId xmlns:a16="http://schemas.microsoft.com/office/drawing/2014/main" val="115940979"/>
                  </a:ext>
                </a:extLst>
              </a:tr>
              <a:tr h="623454">
                <a:tc>
                  <a:txBody>
                    <a:bodyPr/>
                    <a:lstStyle/>
                    <a:p>
                      <a:pPr algn="ctr"/>
                      <a:r>
                        <a:rPr lang="en-US" dirty="0"/>
                        <a:t>1</a:t>
                      </a:r>
                    </a:p>
                  </a:txBody>
                  <a:tcPr anchor="ctr"/>
                </a:tc>
                <a:tc>
                  <a:txBody>
                    <a:bodyPr/>
                    <a:lstStyle/>
                    <a:p>
                      <a:r>
                        <a:rPr lang="en-US" dirty="0"/>
                        <a:t>Discharge or eviction</a:t>
                      </a:r>
                    </a:p>
                  </a:txBody>
                  <a:tcPr anchor="ctr"/>
                </a:tc>
                <a:extLst>
                  <a:ext uri="{0D108BD9-81ED-4DB2-BD59-A6C34878D82A}">
                    <a16:rowId xmlns:a16="http://schemas.microsoft.com/office/drawing/2014/main" val="1213539014"/>
                  </a:ext>
                </a:extLst>
              </a:tr>
              <a:tr h="623454">
                <a:tc>
                  <a:txBody>
                    <a:bodyPr/>
                    <a:lstStyle/>
                    <a:p>
                      <a:pPr algn="ctr"/>
                      <a:r>
                        <a:rPr lang="en-US" dirty="0"/>
                        <a:t>2</a:t>
                      </a:r>
                    </a:p>
                  </a:txBody>
                  <a:tcPr anchor="ctr"/>
                </a:tc>
                <a:tc>
                  <a:txBody>
                    <a:bodyPr/>
                    <a:lstStyle/>
                    <a:p>
                      <a:r>
                        <a:rPr lang="en-US" dirty="0"/>
                        <a:t>Response to requests for assistance</a:t>
                      </a:r>
                    </a:p>
                  </a:txBody>
                  <a:tcPr anchor="ctr"/>
                </a:tc>
                <a:extLst>
                  <a:ext uri="{0D108BD9-81ED-4DB2-BD59-A6C34878D82A}">
                    <a16:rowId xmlns:a16="http://schemas.microsoft.com/office/drawing/2014/main" val="2083078956"/>
                  </a:ext>
                </a:extLst>
              </a:tr>
              <a:tr h="623454">
                <a:tc>
                  <a:txBody>
                    <a:bodyPr/>
                    <a:lstStyle/>
                    <a:p>
                      <a:pPr algn="ctr"/>
                      <a:r>
                        <a:rPr lang="en-US" dirty="0"/>
                        <a:t>3</a:t>
                      </a:r>
                    </a:p>
                  </a:txBody>
                  <a:tcPr anchor="ctr"/>
                </a:tc>
                <a:tc>
                  <a:txBody>
                    <a:bodyPr/>
                    <a:lstStyle/>
                    <a:p>
                      <a:r>
                        <a:rPr lang="en-US" dirty="0"/>
                        <a:t>Physical abuse</a:t>
                      </a:r>
                    </a:p>
                  </a:txBody>
                  <a:tcPr anchor="ctr"/>
                </a:tc>
                <a:extLst>
                  <a:ext uri="{0D108BD9-81ED-4DB2-BD59-A6C34878D82A}">
                    <a16:rowId xmlns:a16="http://schemas.microsoft.com/office/drawing/2014/main" val="1849780122"/>
                  </a:ext>
                </a:extLst>
              </a:tr>
              <a:tr h="623454">
                <a:tc>
                  <a:txBody>
                    <a:bodyPr/>
                    <a:lstStyle/>
                    <a:p>
                      <a:pPr algn="ctr"/>
                      <a:r>
                        <a:rPr lang="en-US" dirty="0"/>
                        <a:t>4</a:t>
                      </a:r>
                    </a:p>
                  </a:txBody>
                  <a:tcPr anchor="ctr"/>
                </a:tc>
                <a:tc>
                  <a:txBody>
                    <a:bodyPr/>
                    <a:lstStyle/>
                    <a:p>
                      <a:r>
                        <a:rPr lang="en-US" dirty="0"/>
                        <a:t>Medications</a:t>
                      </a:r>
                    </a:p>
                  </a:txBody>
                  <a:tcPr anchor="ctr"/>
                </a:tc>
                <a:extLst>
                  <a:ext uri="{0D108BD9-81ED-4DB2-BD59-A6C34878D82A}">
                    <a16:rowId xmlns:a16="http://schemas.microsoft.com/office/drawing/2014/main" val="3883172892"/>
                  </a:ext>
                </a:extLst>
              </a:tr>
              <a:tr h="623454">
                <a:tc>
                  <a:txBody>
                    <a:bodyPr/>
                    <a:lstStyle/>
                    <a:p>
                      <a:pPr algn="ctr"/>
                      <a:r>
                        <a:rPr lang="en-US" dirty="0"/>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hygiene</a:t>
                      </a:r>
                    </a:p>
                  </a:txBody>
                  <a:tcPr anchor="ctr"/>
                </a:tc>
                <a:extLst>
                  <a:ext uri="{0D108BD9-81ED-4DB2-BD59-A6C34878D82A}">
                    <a16:rowId xmlns:a16="http://schemas.microsoft.com/office/drawing/2014/main" val="1681671175"/>
                  </a:ext>
                </a:extLst>
              </a:tr>
              <a:tr h="623454">
                <a:tc>
                  <a:txBody>
                    <a:bodyPr/>
                    <a:lstStyle/>
                    <a:p>
                      <a:pPr algn="ctr"/>
                      <a:r>
                        <a:rPr lang="en-US" dirty="0"/>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Symptoms unattended</a:t>
                      </a:r>
                    </a:p>
                  </a:txBody>
                  <a:tcPr anchor="ctr"/>
                </a:tc>
                <a:extLst>
                  <a:ext uri="{0D108BD9-81ED-4DB2-BD59-A6C34878D82A}">
                    <a16:rowId xmlns:a16="http://schemas.microsoft.com/office/drawing/2014/main" val="3748038903"/>
                  </a:ext>
                </a:extLst>
              </a:tr>
              <a:tr h="623454">
                <a:tc>
                  <a:txBody>
                    <a:bodyPr/>
                    <a:lstStyle/>
                    <a:p>
                      <a:pPr algn="ctr"/>
                      <a:r>
                        <a:rPr lang="en-US" dirty="0"/>
                        <a: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Dignity and respect</a:t>
                      </a:r>
                    </a:p>
                  </a:txBody>
                  <a:tcPr anchor="ctr"/>
                </a:tc>
                <a:extLst>
                  <a:ext uri="{0D108BD9-81ED-4DB2-BD59-A6C34878D82A}">
                    <a16:rowId xmlns:a16="http://schemas.microsoft.com/office/drawing/2014/main" val="432357103"/>
                  </a:ext>
                </a:extLst>
              </a:tr>
              <a:tr h="623454">
                <a:tc>
                  <a:txBody>
                    <a:bodyPr/>
                    <a:lstStyle/>
                    <a:p>
                      <a:pPr algn="ctr"/>
                      <a:r>
                        <a:rPr lang="en-US" dirty="0"/>
                        <a:t>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property</a:t>
                      </a:r>
                    </a:p>
                  </a:txBody>
                  <a:tcPr anchor="ctr"/>
                </a:tc>
                <a:extLst>
                  <a:ext uri="{0D108BD9-81ED-4DB2-BD59-A6C34878D82A}">
                    <a16:rowId xmlns:a16="http://schemas.microsoft.com/office/drawing/2014/main" val="4100796683"/>
                  </a:ext>
                </a:extLst>
              </a:tr>
              <a:tr h="623454">
                <a:tc>
                  <a:txBody>
                    <a:bodyPr/>
                    <a:lstStyle/>
                    <a:p>
                      <a:pPr algn="ctr"/>
                      <a:r>
                        <a:rPr lang="en-US" dirty="0"/>
                        <a: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rights and preferences</a:t>
                      </a:r>
                    </a:p>
                  </a:txBody>
                  <a:tcPr anchor="ctr"/>
                </a:tc>
                <a:extLst>
                  <a:ext uri="{0D108BD9-81ED-4DB2-BD59-A6C34878D82A}">
                    <a16:rowId xmlns:a16="http://schemas.microsoft.com/office/drawing/2014/main" val="1290932647"/>
                  </a:ext>
                </a:extLst>
              </a:tr>
              <a:tr h="623454">
                <a:tc>
                  <a:txBody>
                    <a:bodyPr/>
                    <a:lstStyle/>
                    <a:p>
                      <a:pPr algn="ctr"/>
                      <a:r>
                        <a:rPr lang="en-US" dirty="0"/>
                        <a:t>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Food services</a:t>
                      </a:r>
                    </a:p>
                  </a:txBody>
                  <a:tcPr anchor="ctr"/>
                </a:tc>
                <a:extLst>
                  <a:ext uri="{0D108BD9-81ED-4DB2-BD59-A6C34878D82A}">
                    <a16:rowId xmlns:a16="http://schemas.microsoft.com/office/drawing/2014/main" val="1416495716"/>
                  </a:ext>
                </a:extLst>
              </a:tr>
            </a:tbl>
          </a:graphicData>
        </a:graphic>
      </p:graphicFrame>
    </p:spTree>
    <p:extLst>
      <p:ext uri="{BB962C8B-B14F-4D97-AF65-F5344CB8AC3E}">
        <p14:creationId xmlns:p14="http://schemas.microsoft.com/office/powerpoint/2010/main" val="243333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CA6C3FF-F8EA-422C-8A24-837ED4BBC4BD}"/>
              </a:ext>
            </a:extLst>
          </p:cNvPr>
          <p:cNvGraphicFramePr>
            <a:graphicFrameLocks noGrp="1"/>
          </p:cNvGraphicFramePr>
          <p:nvPr>
            <p:extLst>
              <p:ext uri="{D42A27DB-BD31-4B8C-83A1-F6EECF244321}">
                <p14:modId xmlns:p14="http://schemas.microsoft.com/office/powerpoint/2010/main" val="76168877"/>
              </p:ext>
            </p:extLst>
          </p:nvPr>
        </p:nvGraphicFramePr>
        <p:xfrm>
          <a:off x="0" y="0"/>
          <a:ext cx="12192000" cy="6857994"/>
        </p:xfrm>
        <a:graphic>
          <a:graphicData uri="http://schemas.openxmlformats.org/drawingml/2006/table">
            <a:tbl>
              <a:tblPr firstRow="1" bandRow="1">
                <a:tableStyleId>{5C22544A-7EE6-4342-B048-85BDC9FD1C3A}</a:tableStyleId>
              </a:tblPr>
              <a:tblGrid>
                <a:gridCol w="832513">
                  <a:extLst>
                    <a:ext uri="{9D8B030D-6E8A-4147-A177-3AD203B41FA5}">
                      <a16:colId xmlns:a16="http://schemas.microsoft.com/office/drawing/2014/main" val="337978558"/>
                    </a:ext>
                  </a:extLst>
                </a:gridCol>
                <a:gridCol w="11359487">
                  <a:extLst>
                    <a:ext uri="{9D8B030D-6E8A-4147-A177-3AD203B41FA5}">
                      <a16:colId xmlns:a16="http://schemas.microsoft.com/office/drawing/2014/main" val="723053872"/>
                    </a:ext>
                  </a:extLst>
                </a:gridCol>
              </a:tblGrid>
              <a:tr h="623454">
                <a:tc gridSpan="2">
                  <a:txBody>
                    <a:bodyPr/>
                    <a:lstStyle/>
                    <a:p>
                      <a:pPr algn="ctr"/>
                      <a:r>
                        <a:rPr lang="en-US" sz="3000" dirty="0">
                          <a:solidFill>
                            <a:schemeClr val="tx2"/>
                          </a:solidFill>
                        </a:rPr>
                        <a:t>Top 10 Residential Care Community Complaints (2022)</a:t>
                      </a:r>
                    </a:p>
                  </a:txBody>
                  <a:tcPr/>
                </a:tc>
                <a:tc hMerge="1">
                  <a:txBody>
                    <a:bodyPr/>
                    <a:lstStyle/>
                    <a:p>
                      <a:endParaRPr lang="en-US" dirty="0"/>
                    </a:p>
                  </a:txBody>
                  <a:tcPr/>
                </a:tc>
                <a:extLst>
                  <a:ext uri="{0D108BD9-81ED-4DB2-BD59-A6C34878D82A}">
                    <a16:rowId xmlns:a16="http://schemas.microsoft.com/office/drawing/2014/main" val="115940979"/>
                  </a:ext>
                </a:extLst>
              </a:tr>
              <a:tr h="623454">
                <a:tc>
                  <a:txBody>
                    <a:bodyPr/>
                    <a:lstStyle/>
                    <a:p>
                      <a:pPr algn="ctr"/>
                      <a:r>
                        <a:rPr lang="en-US" dirty="0"/>
                        <a:t>1</a:t>
                      </a:r>
                    </a:p>
                  </a:txBody>
                  <a:tcPr anchor="ctr"/>
                </a:tc>
                <a:tc>
                  <a:txBody>
                    <a:bodyPr/>
                    <a:lstStyle/>
                    <a:p>
                      <a:r>
                        <a:rPr lang="en-US" dirty="0"/>
                        <a:t>Discharge or eviction</a:t>
                      </a:r>
                    </a:p>
                  </a:txBody>
                  <a:tcPr anchor="ctr"/>
                </a:tc>
                <a:extLst>
                  <a:ext uri="{0D108BD9-81ED-4DB2-BD59-A6C34878D82A}">
                    <a16:rowId xmlns:a16="http://schemas.microsoft.com/office/drawing/2014/main" val="1213539014"/>
                  </a:ext>
                </a:extLst>
              </a:tr>
              <a:tr h="623454">
                <a:tc>
                  <a:txBody>
                    <a:bodyPr/>
                    <a:lstStyle/>
                    <a:p>
                      <a:pPr algn="ctr"/>
                      <a:r>
                        <a:rPr lang="en-US" dirty="0"/>
                        <a:t>2</a:t>
                      </a:r>
                    </a:p>
                  </a:txBody>
                  <a:tcPr anchor="ctr"/>
                </a:tc>
                <a:tc>
                  <a:txBody>
                    <a:bodyPr/>
                    <a:lstStyle/>
                    <a:p>
                      <a:r>
                        <a:rPr lang="en-US" dirty="0"/>
                        <a:t>Medications</a:t>
                      </a:r>
                    </a:p>
                  </a:txBody>
                  <a:tcPr anchor="ctr"/>
                </a:tc>
                <a:extLst>
                  <a:ext uri="{0D108BD9-81ED-4DB2-BD59-A6C34878D82A}">
                    <a16:rowId xmlns:a16="http://schemas.microsoft.com/office/drawing/2014/main" val="2083078956"/>
                  </a:ext>
                </a:extLst>
              </a:tr>
              <a:tr h="623454">
                <a:tc>
                  <a:txBody>
                    <a:bodyPr/>
                    <a:lstStyle/>
                    <a:p>
                      <a:pPr algn="ctr"/>
                      <a:r>
                        <a:rPr lang="en-US" dirty="0"/>
                        <a:t>3</a:t>
                      </a:r>
                    </a:p>
                  </a:txBody>
                  <a:tcPr anchor="ctr"/>
                </a:tc>
                <a:tc>
                  <a:txBody>
                    <a:bodyPr/>
                    <a:lstStyle/>
                    <a:p>
                      <a:r>
                        <a:rPr lang="en-US" dirty="0"/>
                        <a:t>Food services</a:t>
                      </a:r>
                    </a:p>
                  </a:txBody>
                  <a:tcPr anchor="ctr"/>
                </a:tc>
                <a:extLst>
                  <a:ext uri="{0D108BD9-81ED-4DB2-BD59-A6C34878D82A}">
                    <a16:rowId xmlns:a16="http://schemas.microsoft.com/office/drawing/2014/main" val="1849780122"/>
                  </a:ext>
                </a:extLst>
              </a:tr>
              <a:tr h="623454">
                <a:tc>
                  <a:txBody>
                    <a:bodyPr/>
                    <a:lstStyle/>
                    <a:p>
                      <a:pPr algn="ctr"/>
                      <a:r>
                        <a:rPr lang="en-US" dirty="0"/>
                        <a:t>4</a:t>
                      </a:r>
                    </a:p>
                  </a:txBody>
                  <a:tcPr anchor="ctr"/>
                </a:tc>
                <a:tc>
                  <a:txBody>
                    <a:bodyPr/>
                    <a:lstStyle/>
                    <a:p>
                      <a:r>
                        <a:rPr lang="en-US" dirty="0"/>
                        <a:t>Administrative oversight</a:t>
                      </a:r>
                    </a:p>
                  </a:txBody>
                  <a:tcPr anchor="ctr"/>
                </a:tc>
                <a:extLst>
                  <a:ext uri="{0D108BD9-81ED-4DB2-BD59-A6C34878D82A}">
                    <a16:rowId xmlns:a16="http://schemas.microsoft.com/office/drawing/2014/main" val="3883172892"/>
                  </a:ext>
                </a:extLst>
              </a:tr>
              <a:tr h="623454">
                <a:tc>
                  <a:txBody>
                    <a:bodyPr/>
                    <a:lstStyle/>
                    <a:p>
                      <a:pPr algn="ctr"/>
                      <a:r>
                        <a:rPr lang="en-US" dirty="0"/>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Staffing</a:t>
                      </a:r>
                    </a:p>
                  </a:txBody>
                  <a:tcPr anchor="ctr"/>
                </a:tc>
                <a:extLst>
                  <a:ext uri="{0D108BD9-81ED-4DB2-BD59-A6C34878D82A}">
                    <a16:rowId xmlns:a16="http://schemas.microsoft.com/office/drawing/2014/main" val="1681671175"/>
                  </a:ext>
                </a:extLst>
              </a:tr>
              <a:tr h="623454">
                <a:tc>
                  <a:txBody>
                    <a:bodyPr/>
                    <a:lstStyle/>
                    <a:p>
                      <a:pPr algn="ctr"/>
                      <a:r>
                        <a:rPr lang="en-US" dirty="0"/>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Housekeeping, laundry, and pest abatement</a:t>
                      </a:r>
                    </a:p>
                  </a:txBody>
                  <a:tcPr anchor="ctr"/>
                </a:tc>
                <a:extLst>
                  <a:ext uri="{0D108BD9-81ED-4DB2-BD59-A6C34878D82A}">
                    <a16:rowId xmlns:a16="http://schemas.microsoft.com/office/drawing/2014/main" val="3748038903"/>
                  </a:ext>
                </a:extLst>
              </a:tr>
              <a:tr h="623454">
                <a:tc>
                  <a:txBody>
                    <a:bodyPr/>
                    <a:lstStyle/>
                    <a:p>
                      <a:pPr algn="ctr"/>
                      <a:r>
                        <a:rPr lang="en-US" dirty="0"/>
                        <a: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abuse</a:t>
                      </a:r>
                    </a:p>
                  </a:txBody>
                  <a:tcPr anchor="ctr"/>
                </a:tc>
                <a:extLst>
                  <a:ext uri="{0D108BD9-81ED-4DB2-BD59-A6C34878D82A}">
                    <a16:rowId xmlns:a16="http://schemas.microsoft.com/office/drawing/2014/main" val="432357103"/>
                  </a:ext>
                </a:extLst>
              </a:tr>
              <a:tr h="623454">
                <a:tc>
                  <a:txBody>
                    <a:bodyPr/>
                    <a:lstStyle/>
                    <a:p>
                      <a:pPr algn="ctr"/>
                      <a:r>
                        <a:rPr lang="en-US" dirty="0"/>
                        <a:t>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rights and preferences</a:t>
                      </a:r>
                    </a:p>
                  </a:txBody>
                  <a:tcPr anchor="ctr"/>
                </a:tc>
                <a:extLst>
                  <a:ext uri="{0D108BD9-81ED-4DB2-BD59-A6C34878D82A}">
                    <a16:rowId xmlns:a16="http://schemas.microsoft.com/office/drawing/2014/main" val="4100796683"/>
                  </a:ext>
                </a:extLst>
              </a:tr>
              <a:tr h="623454">
                <a:tc>
                  <a:txBody>
                    <a:bodyPr/>
                    <a:lstStyle/>
                    <a:p>
                      <a:pPr algn="ctr"/>
                      <a:r>
                        <a:rPr lang="en-US" dirty="0"/>
                        <a: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property</a:t>
                      </a:r>
                    </a:p>
                  </a:txBody>
                  <a:tcPr anchor="ctr"/>
                </a:tc>
                <a:extLst>
                  <a:ext uri="{0D108BD9-81ED-4DB2-BD59-A6C34878D82A}">
                    <a16:rowId xmlns:a16="http://schemas.microsoft.com/office/drawing/2014/main" val="1290932647"/>
                  </a:ext>
                </a:extLst>
              </a:tr>
              <a:tr h="623454">
                <a:tc>
                  <a:txBody>
                    <a:bodyPr/>
                    <a:lstStyle/>
                    <a:p>
                      <a:pPr algn="ctr"/>
                      <a:r>
                        <a:rPr lang="en-US" dirty="0"/>
                        <a:t>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Dignity and respect</a:t>
                      </a:r>
                    </a:p>
                  </a:txBody>
                  <a:tcPr anchor="ctr"/>
                </a:tc>
                <a:extLst>
                  <a:ext uri="{0D108BD9-81ED-4DB2-BD59-A6C34878D82A}">
                    <a16:rowId xmlns:a16="http://schemas.microsoft.com/office/drawing/2014/main" val="1416495716"/>
                  </a:ext>
                </a:extLst>
              </a:tr>
            </a:tbl>
          </a:graphicData>
        </a:graphic>
      </p:graphicFrame>
    </p:spTree>
    <p:extLst>
      <p:ext uri="{BB962C8B-B14F-4D97-AF65-F5344CB8AC3E}">
        <p14:creationId xmlns:p14="http://schemas.microsoft.com/office/powerpoint/2010/main" val="46198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7488-7095-44AE-817E-6A1B5266B385}"/>
              </a:ext>
            </a:extLst>
          </p:cNvPr>
          <p:cNvSpPr>
            <a:spLocks noGrp="1"/>
          </p:cNvSpPr>
          <p:nvPr>
            <p:ph type="title"/>
          </p:nvPr>
        </p:nvSpPr>
        <p:spPr/>
        <p:txBody>
          <a:bodyPr/>
          <a:lstStyle/>
          <a:p>
            <a:r>
              <a:rPr lang="en-US" b="1" dirty="0"/>
              <a:t>Get to Know the LTCOP</a:t>
            </a:r>
          </a:p>
        </p:txBody>
      </p:sp>
      <p:sp>
        <p:nvSpPr>
          <p:cNvPr id="3" name="Content Placeholder 2">
            <a:extLst>
              <a:ext uri="{FF2B5EF4-FFF2-40B4-BE49-F238E27FC236}">
                <a16:creationId xmlns:a16="http://schemas.microsoft.com/office/drawing/2014/main" id="{0241D753-3701-4925-9753-218E81D51BAF}"/>
              </a:ext>
            </a:extLst>
          </p:cNvPr>
          <p:cNvSpPr>
            <a:spLocks noGrp="1"/>
          </p:cNvSpPr>
          <p:nvPr>
            <p:ph type="body" sz="quarter" idx="14"/>
          </p:nvPr>
        </p:nvSpPr>
        <p:spPr/>
        <p:txBody>
          <a:bodyPr>
            <a:normAutofit lnSpcReduction="10000"/>
          </a:bodyPr>
          <a:lstStyle/>
          <a:p>
            <a:pPr marL="0" indent="0">
              <a:buNone/>
            </a:pPr>
            <a:endParaRPr lang="en-US" dirty="0"/>
          </a:p>
        </p:txBody>
      </p:sp>
      <p:sp>
        <p:nvSpPr>
          <p:cNvPr id="4" name="Text Placeholder 3">
            <a:extLst>
              <a:ext uri="{FF2B5EF4-FFF2-40B4-BE49-F238E27FC236}">
                <a16:creationId xmlns:a16="http://schemas.microsoft.com/office/drawing/2014/main" id="{0B5F6F21-5B88-1D54-FDA1-6C7698E27A09}"/>
              </a:ext>
            </a:extLst>
          </p:cNvPr>
          <p:cNvSpPr>
            <a:spLocks noGrp="1"/>
          </p:cNvSpPr>
          <p:nvPr>
            <p:ph type="body" sz="quarter" idx="15"/>
          </p:nvPr>
        </p:nvSpPr>
        <p:spPr>
          <a:xfrm>
            <a:off x="457925" y="1922462"/>
            <a:ext cx="10728325" cy="4072985"/>
          </a:xfrm>
        </p:spPr>
        <p:txBody>
          <a:bodyPr>
            <a:normAutofit/>
          </a:bodyPr>
          <a:lstStyle/>
          <a:p>
            <a:r>
              <a:rPr lang="en-US" dirty="0"/>
              <a:t>Contact the LTCOP if you know a resident that may benefit from a visit with a LTCOP representative.</a:t>
            </a:r>
            <a:endParaRPr lang="en-US" sz="1200" dirty="0"/>
          </a:p>
          <a:p>
            <a:r>
              <a:rPr lang="en-US" dirty="0"/>
              <a:t>Contact the LTCOP if you, or someone you know, needs information about long-term care services and supports. </a:t>
            </a:r>
            <a:endParaRPr lang="en-US" sz="1200" dirty="0"/>
          </a:p>
          <a:p>
            <a:r>
              <a:rPr lang="en-US" dirty="0"/>
              <a:t>Share information about the LTCOP with residents, family members, and your colleagues.</a:t>
            </a:r>
          </a:p>
          <a:p>
            <a:r>
              <a:rPr lang="en-US" dirty="0"/>
              <a:t>Visit the NORC website for information to share with residents: </a:t>
            </a:r>
            <a:r>
              <a:rPr lang="en-US" dirty="0">
                <a:hlinkClick r:id="rId2"/>
              </a:rPr>
              <a:t>https://ltcombudsman.org/</a:t>
            </a:r>
            <a:r>
              <a:rPr lang="en-US" dirty="0"/>
              <a:t>. </a:t>
            </a:r>
          </a:p>
        </p:txBody>
      </p:sp>
    </p:spTree>
    <p:extLst>
      <p:ext uri="{BB962C8B-B14F-4D97-AF65-F5344CB8AC3E}">
        <p14:creationId xmlns:p14="http://schemas.microsoft.com/office/powerpoint/2010/main" val="310560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A496-A826-410F-BDAF-0F447B35F00E}"/>
              </a:ext>
            </a:extLst>
          </p:cNvPr>
          <p:cNvSpPr>
            <a:spLocks noGrp="1"/>
          </p:cNvSpPr>
          <p:nvPr>
            <p:ph type="title"/>
          </p:nvPr>
        </p:nvSpPr>
        <p:spPr/>
        <p:txBody>
          <a:bodyPr/>
          <a:lstStyle/>
          <a:p>
            <a:r>
              <a:rPr lang="en-US" b="1" dirty="0"/>
              <a:t>How to Contact the LTCOP</a:t>
            </a:r>
          </a:p>
        </p:txBody>
      </p:sp>
      <p:sp>
        <p:nvSpPr>
          <p:cNvPr id="3" name="Content Placeholder 2">
            <a:extLst>
              <a:ext uri="{FF2B5EF4-FFF2-40B4-BE49-F238E27FC236}">
                <a16:creationId xmlns:a16="http://schemas.microsoft.com/office/drawing/2014/main" id="{F80B1D8A-2595-470E-9FF5-6212C5FD5C1A}"/>
              </a:ext>
            </a:extLst>
          </p:cNvPr>
          <p:cNvSpPr>
            <a:spLocks noGrp="1"/>
          </p:cNvSpPr>
          <p:nvPr>
            <p:ph type="body" sz="quarter" idx="15"/>
          </p:nvPr>
        </p:nvSpPr>
        <p:spPr>
          <a:xfrm>
            <a:off x="457199" y="1324981"/>
            <a:ext cx="4525348" cy="5005776"/>
          </a:xfrm>
        </p:spPr>
        <p:txBody>
          <a:bodyPr>
            <a:normAutofit/>
          </a:bodyPr>
          <a:lstStyle/>
          <a:p>
            <a:r>
              <a:rPr lang="en-US" sz="2500" dirty="0"/>
              <a:t>Nursing homes are required to post contact information for the LTCOP and some states require assisted living facilities/board and care facilities to post information about the LTCOP. </a:t>
            </a:r>
            <a:endParaRPr lang="en-US" sz="2600" dirty="0"/>
          </a:p>
          <a:p>
            <a:r>
              <a:rPr lang="en-US" sz="2500" dirty="0"/>
              <a:t>Visit the NORC website to locate your state LTCOP: </a:t>
            </a:r>
            <a:r>
              <a:rPr lang="en-US" sz="2500" dirty="0">
                <a:hlinkClick r:id="rId3"/>
              </a:rPr>
              <a:t>https://ltcombudsman.org/</a:t>
            </a:r>
            <a:r>
              <a:rPr lang="en-US" sz="2500" dirty="0"/>
              <a:t> </a:t>
            </a:r>
          </a:p>
        </p:txBody>
      </p:sp>
      <p:pic>
        <p:nvPicPr>
          <p:cNvPr id="8" name="Picture 7">
            <a:extLst>
              <a:ext uri="{FF2B5EF4-FFF2-40B4-BE49-F238E27FC236}">
                <a16:creationId xmlns:a16="http://schemas.microsoft.com/office/drawing/2014/main" id="{5BC9077B-E095-AF1B-29A6-F9D16F6FF36D}"/>
              </a:ext>
            </a:extLst>
          </p:cNvPr>
          <p:cNvPicPr>
            <a:picLocks noChangeAspect="1"/>
          </p:cNvPicPr>
          <p:nvPr/>
        </p:nvPicPr>
        <p:blipFill rotWithShape="1">
          <a:blip r:embed="rId4"/>
          <a:srcRect b="1897"/>
          <a:stretch/>
        </p:blipFill>
        <p:spPr>
          <a:xfrm>
            <a:off x="5691673" y="458925"/>
            <a:ext cx="6172200" cy="5717511"/>
          </a:xfrm>
          <a:prstGeom prst="rect">
            <a:avLst/>
          </a:prstGeom>
          <a:ln w="28575">
            <a:solidFill>
              <a:schemeClr val="accent1"/>
            </a:solidFill>
          </a:ln>
        </p:spPr>
      </p:pic>
    </p:spTree>
    <p:extLst>
      <p:ext uri="{BB962C8B-B14F-4D97-AF65-F5344CB8AC3E}">
        <p14:creationId xmlns:p14="http://schemas.microsoft.com/office/powerpoint/2010/main" val="2776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0C62-9405-E226-F3DC-2073369F5FCF}"/>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E7D9A75E-D9DB-EDCE-1FE8-CB4B3FB14A4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8013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EBF169-AD7D-B4CC-39F1-3EB4AEDAC9B4}"/>
              </a:ext>
            </a:extLst>
          </p:cNvPr>
          <p:cNvPicPr>
            <a:picLocks noChangeAspect="1"/>
          </p:cNvPicPr>
          <p:nvPr/>
        </p:nvPicPr>
        <p:blipFill>
          <a:blip r:embed="rId3"/>
          <a:stretch>
            <a:fillRect/>
          </a:stretch>
        </p:blipFill>
        <p:spPr>
          <a:xfrm>
            <a:off x="6468141" y="628247"/>
            <a:ext cx="3053538" cy="3945743"/>
          </a:xfrm>
          <a:prstGeom prst="rect">
            <a:avLst/>
          </a:prstGeom>
          <a:ln w="19050">
            <a:solidFill>
              <a:schemeClr val="accent1"/>
            </a:solidFill>
          </a:ln>
        </p:spPr>
      </p:pic>
      <p:sp>
        <p:nvSpPr>
          <p:cNvPr id="2" name="Title 1">
            <a:extLst>
              <a:ext uri="{FF2B5EF4-FFF2-40B4-BE49-F238E27FC236}">
                <a16:creationId xmlns:a16="http://schemas.microsoft.com/office/drawing/2014/main" id="{74148BE0-A9DF-4266-A116-892B2EDE6268}"/>
              </a:ext>
            </a:extLst>
          </p:cNvPr>
          <p:cNvSpPr>
            <a:spLocks noGrp="1"/>
          </p:cNvSpPr>
          <p:nvPr>
            <p:ph type="title"/>
          </p:nvPr>
        </p:nvSpPr>
        <p:spPr>
          <a:xfrm>
            <a:off x="457199" y="391890"/>
            <a:ext cx="5934174" cy="933090"/>
          </a:xfrm>
        </p:spPr>
        <p:txBody>
          <a:bodyPr/>
          <a:lstStyle/>
          <a:p>
            <a:r>
              <a:rPr lang="en-US" b="1" dirty="0"/>
              <a:t>How NORC Supports Ombudsman Programs</a:t>
            </a:r>
          </a:p>
        </p:txBody>
      </p:sp>
      <p:sp>
        <p:nvSpPr>
          <p:cNvPr id="4" name="Text Placeholder 3">
            <a:extLst>
              <a:ext uri="{FF2B5EF4-FFF2-40B4-BE49-F238E27FC236}">
                <a16:creationId xmlns:a16="http://schemas.microsoft.com/office/drawing/2014/main" id="{BD7BCA8F-C940-FFD2-1212-82BFAAA43308}"/>
              </a:ext>
            </a:extLst>
          </p:cNvPr>
          <p:cNvSpPr>
            <a:spLocks noGrp="1"/>
          </p:cNvSpPr>
          <p:nvPr>
            <p:ph type="body" sz="quarter" idx="15"/>
          </p:nvPr>
        </p:nvSpPr>
        <p:spPr>
          <a:xfrm>
            <a:off x="457199" y="1414021"/>
            <a:ext cx="5839906" cy="5052089"/>
          </a:xfrm>
        </p:spPr>
        <p:txBody>
          <a:bodyPr>
            <a:normAutofit lnSpcReduction="10000"/>
          </a:bodyPr>
          <a:lstStyle/>
          <a:p>
            <a:r>
              <a:rPr lang="en-US" sz="1400" b="1" dirty="0">
                <a:cs typeface="Arial" pitchFamily="34" charset="0"/>
              </a:rPr>
              <a:t>Resource Center</a:t>
            </a:r>
          </a:p>
          <a:p>
            <a:pPr lvl="1"/>
            <a:r>
              <a:rPr lang="en-US" sz="1400" dirty="0">
                <a:cs typeface="Arial" pitchFamily="34" charset="0"/>
              </a:rPr>
              <a:t>Training - e.g., webinars, in-person</a:t>
            </a:r>
          </a:p>
          <a:p>
            <a:pPr lvl="1"/>
            <a:r>
              <a:rPr lang="en-US" sz="1400" dirty="0">
                <a:cs typeface="Arial" pitchFamily="34" charset="0"/>
              </a:rPr>
              <a:t>Technical assistance (TA) - e.g., TA Talks, TA Tips, Virtual Office Hours</a:t>
            </a:r>
          </a:p>
          <a:p>
            <a:pPr lvl="2"/>
            <a:r>
              <a:rPr lang="en-US" sz="1400" dirty="0">
                <a:cs typeface="Arial" pitchFamily="34" charset="0"/>
              </a:rPr>
              <a:t>TA FAQ page </a:t>
            </a:r>
            <a:r>
              <a:rPr lang="en-US" sz="1400" dirty="0">
                <a:cs typeface="Arial" pitchFamily="34" charset="0"/>
                <a:hlinkClick r:id="rId4"/>
              </a:rPr>
              <a:t>http://ltcombudsman.org/omb_support/ta</a:t>
            </a:r>
            <a:r>
              <a:rPr lang="en-US" sz="1400" dirty="0">
                <a:cs typeface="Arial" pitchFamily="34" charset="0"/>
              </a:rPr>
              <a:t> </a:t>
            </a:r>
          </a:p>
          <a:p>
            <a:pPr lvl="1"/>
            <a:r>
              <a:rPr lang="en-US" sz="1400" dirty="0">
                <a:cs typeface="Arial" pitchFamily="34" charset="0"/>
              </a:rPr>
              <a:t>Information to share with consumers - e.g., facts sheets regarding financial exploitation, resident-to-resident mistreatment</a:t>
            </a:r>
          </a:p>
          <a:p>
            <a:pPr lvl="1"/>
            <a:r>
              <a:rPr lang="en-US" sz="1400" dirty="0">
                <a:cs typeface="Arial" pitchFamily="34" charset="0"/>
              </a:rPr>
              <a:t>Ombudsman program examples</a:t>
            </a:r>
          </a:p>
          <a:p>
            <a:r>
              <a:rPr lang="en-US" sz="1400" b="1" dirty="0">
                <a:cs typeface="Arial" pitchFamily="34" charset="0"/>
              </a:rPr>
              <a:t>Work with LTCOP Associations </a:t>
            </a:r>
            <a:endParaRPr lang="en-US" sz="1400" dirty="0">
              <a:cs typeface="Arial" pitchFamily="34" charset="0"/>
            </a:endParaRPr>
          </a:p>
          <a:p>
            <a:r>
              <a:rPr lang="en-US" sz="1400" b="1" dirty="0">
                <a:cs typeface="Arial" pitchFamily="34" charset="0"/>
              </a:rPr>
              <a:t>Information, </a:t>
            </a:r>
            <a:r>
              <a:rPr lang="en-US" sz="1400" b="1" u="sng" dirty="0">
                <a:cs typeface="Arial" pitchFamily="34" charset="0"/>
              </a:rPr>
              <a:t>not advocacy</a:t>
            </a:r>
          </a:p>
          <a:p>
            <a:pPr lvl="1"/>
            <a:r>
              <a:rPr lang="en-US" sz="1400" dirty="0">
                <a:cs typeface="Arial" pitchFamily="34" charset="0"/>
              </a:rPr>
              <a:t>Information regarding policy, regulations and requirements</a:t>
            </a:r>
          </a:p>
          <a:p>
            <a:endParaRPr lang="en-US" dirty="0"/>
          </a:p>
          <a:p>
            <a:endParaRPr lang="en-US" dirty="0"/>
          </a:p>
        </p:txBody>
      </p:sp>
      <p:pic>
        <p:nvPicPr>
          <p:cNvPr id="9" name="Picture 8">
            <a:extLst>
              <a:ext uri="{FF2B5EF4-FFF2-40B4-BE49-F238E27FC236}">
                <a16:creationId xmlns:a16="http://schemas.microsoft.com/office/drawing/2014/main" id="{5EB0E1C0-A98D-D769-5DE9-11A76E1A891F}"/>
              </a:ext>
            </a:extLst>
          </p:cNvPr>
          <p:cNvPicPr>
            <a:picLocks noChangeAspect="1"/>
          </p:cNvPicPr>
          <p:nvPr/>
        </p:nvPicPr>
        <p:blipFill>
          <a:blip r:embed="rId5"/>
          <a:stretch>
            <a:fillRect/>
          </a:stretch>
        </p:blipFill>
        <p:spPr>
          <a:xfrm>
            <a:off x="8171057" y="1894220"/>
            <a:ext cx="3053538" cy="3940973"/>
          </a:xfrm>
          <a:prstGeom prst="rect">
            <a:avLst/>
          </a:prstGeom>
          <a:ln w="19050">
            <a:solidFill>
              <a:schemeClr val="accent1"/>
            </a:solidFill>
          </a:ln>
        </p:spPr>
      </p:pic>
    </p:spTree>
    <p:extLst>
      <p:ext uri="{BB962C8B-B14F-4D97-AF65-F5344CB8AC3E}">
        <p14:creationId xmlns:p14="http://schemas.microsoft.com/office/powerpoint/2010/main" val="229597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B772512-1219-4B95-BB8C-52D59FD8D2A8}"/>
              </a:ext>
            </a:extLst>
          </p:cNvPr>
          <p:cNvPicPr>
            <a:picLocks noGrp="1" noChangeAspect="1"/>
          </p:cNvPicPr>
          <p:nvPr>
            <p:ph idx="1"/>
          </p:nvPr>
        </p:nvPicPr>
        <p:blipFill rotWithShape="1">
          <a:blip r:embed="rId3"/>
          <a:srcRect l="10678" t="8992" r="11398" b="4945"/>
          <a:stretch/>
        </p:blipFill>
        <p:spPr>
          <a:xfrm>
            <a:off x="6397489" y="1771104"/>
            <a:ext cx="5337314" cy="3315791"/>
          </a:xfrm>
          <a:prstGeom prst="rect">
            <a:avLst/>
          </a:prstGeom>
          <a:ln w="19050">
            <a:solidFill>
              <a:schemeClr val="accent1"/>
            </a:solidFill>
          </a:ln>
        </p:spPr>
      </p:pic>
      <p:sp>
        <p:nvSpPr>
          <p:cNvPr id="2" name="Title 1">
            <a:extLst>
              <a:ext uri="{FF2B5EF4-FFF2-40B4-BE49-F238E27FC236}">
                <a16:creationId xmlns:a16="http://schemas.microsoft.com/office/drawing/2014/main" id="{7B0D3C23-9CAA-4EC2-9F5F-E280B8DBA445}"/>
              </a:ext>
            </a:extLst>
          </p:cNvPr>
          <p:cNvSpPr>
            <a:spLocks noGrp="1"/>
          </p:cNvSpPr>
          <p:nvPr>
            <p:ph type="title"/>
          </p:nvPr>
        </p:nvSpPr>
        <p:spPr>
          <a:xfrm>
            <a:off x="457199" y="391890"/>
            <a:ext cx="8955158" cy="933090"/>
          </a:xfrm>
        </p:spPr>
        <p:txBody>
          <a:bodyPr>
            <a:normAutofit/>
          </a:bodyPr>
          <a:lstStyle/>
          <a:p>
            <a:r>
              <a:rPr lang="en-US" b="1" dirty="0"/>
              <a:t>NORC Website -</a:t>
            </a:r>
            <a:r>
              <a:rPr lang="en-US" b="1" dirty="0">
                <a:solidFill>
                  <a:schemeClr val="accent3"/>
                </a:solidFill>
              </a:rPr>
              <a:t> </a:t>
            </a:r>
            <a:r>
              <a:rPr lang="en-US" sz="3300" b="1" dirty="0">
                <a:solidFill>
                  <a:srgbClr val="0046B4"/>
                </a:solidFill>
                <a:hlinkClick r:id="rId4">
                  <a:extLst>
                    <a:ext uri="{A12FA001-AC4F-418D-AE19-62706E023703}">
                      <ahyp:hlinkClr xmlns:ahyp="http://schemas.microsoft.com/office/drawing/2018/hyperlinkcolor" val="tx"/>
                    </a:ext>
                  </a:extLst>
                </a:hlinkClick>
              </a:rPr>
              <a:t>www</a:t>
            </a:r>
            <a:r>
              <a:rPr lang="en-US" sz="3300" b="1" dirty="0">
                <a:solidFill>
                  <a:schemeClr val="accent3"/>
                </a:solidFill>
                <a:hlinkClick r:id="rId4">
                  <a:extLst>
                    <a:ext uri="{A12FA001-AC4F-418D-AE19-62706E023703}">
                      <ahyp:hlinkClr xmlns:ahyp="http://schemas.microsoft.com/office/drawing/2018/hyperlinkcolor" val="tx"/>
                    </a:ext>
                  </a:extLst>
                </a:hlinkClick>
              </a:rPr>
              <a:t>.ltcombudsman.org</a:t>
            </a:r>
            <a:r>
              <a:rPr lang="en-US" sz="3300" b="1" dirty="0">
                <a:solidFill>
                  <a:schemeClr val="accent3"/>
                </a:solidFill>
              </a:rPr>
              <a:t> </a:t>
            </a:r>
          </a:p>
        </p:txBody>
      </p:sp>
      <p:sp>
        <p:nvSpPr>
          <p:cNvPr id="8" name="Text Placeholder 7">
            <a:extLst>
              <a:ext uri="{FF2B5EF4-FFF2-40B4-BE49-F238E27FC236}">
                <a16:creationId xmlns:a16="http://schemas.microsoft.com/office/drawing/2014/main" id="{26D1E0C8-23DF-0726-168B-6BC708850FEF}"/>
              </a:ext>
            </a:extLst>
          </p:cNvPr>
          <p:cNvSpPr>
            <a:spLocks noGrp="1"/>
          </p:cNvSpPr>
          <p:nvPr>
            <p:ph type="body" sz="quarter" idx="15"/>
          </p:nvPr>
        </p:nvSpPr>
        <p:spPr>
          <a:xfrm>
            <a:off x="457198" y="1324980"/>
            <a:ext cx="5940291" cy="5325201"/>
          </a:xfrm>
        </p:spPr>
        <p:txBody>
          <a:bodyPr>
            <a:noAutofit/>
          </a:bodyPr>
          <a:lstStyle/>
          <a:p>
            <a:pPr>
              <a:spcBef>
                <a:spcPts val="0"/>
              </a:spcBef>
              <a:spcAft>
                <a:spcPts val="500"/>
              </a:spcAft>
            </a:pPr>
            <a:r>
              <a:rPr lang="en-US" sz="1300" b="1" dirty="0"/>
              <a:t>New ombudsman?</a:t>
            </a:r>
          </a:p>
          <a:p>
            <a:pPr>
              <a:spcBef>
                <a:spcPts val="0"/>
              </a:spcBef>
              <a:spcAft>
                <a:spcPts val="500"/>
              </a:spcAft>
            </a:pPr>
            <a:r>
              <a:rPr lang="en-US" sz="1300" b="1" dirty="0"/>
              <a:t>Library</a:t>
            </a:r>
          </a:p>
          <a:p>
            <a:pPr lvl="1">
              <a:spcBef>
                <a:spcPts val="0"/>
              </a:spcBef>
              <a:spcAft>
                <a:spcPts val="500"/>
              </a:spcAft>
            </a:pPr>
            <a:r>
              <a:rPr lang="en-US" sz="1300" dirty="0"/>
              <a:t>Federal Laws and Regulations</a:t>
            </a:r>
          </a:p>
          <a:p>
            <a:pPr lvl="1">
              <a:spcBef>
                <a:spcPts val="0"/>
              </a:spcBef>
              <a:spcAft>
                <a:spcPts val="500"/>
              </a:spcAft>
            </a:pPr>
            <a:r>
              <a:rPr lang="en-US" sz="1300" dirty="0"/>
              <a:t>Government Reports</a:t>
            </a:r>
          </a:p>
          <a:p>
            <a:pPr lvl="1">
              <a:spcBef>
                <a:spcPts val="0"/>
              </a:spcBef>
              <a:spcAft>
                <a:spcPts val="500"/>
              </a:spcAft>
            </a:pPr>
            <a:r>
              <a:rPr lang="en-US" sz="1300" dirty="0"/>
              <a:t>LTCOP Research</a:t>
            </a:r>
          </a:p>
          <a:p>
            <a:pPr>
              <a:spcBef>
                <a:spcPts val="0"/>
              </a:spcBef>
              <a:spcAft>
                <a:spcPts val="500"/>
              </a:spcAft>
            </a:pPr>
            <a:r>
              <a:rPr lang="en-US" sz="1300" b="1" dirty="0"/>
              <a:t>Events</a:t>
            </a:r>
          </a:p>
          <a:p>
            <a:pPr>
              <a:spcBef>
                <a:spcPts val="0"/>
              </a:spcBef>
              <a:spcAft>
                <a:spcPts val="500"/>
              </a:spcAft>
            </a:pPr>
            <a:r>
              <a:rPr lang="en-US" sz="1300" b="1" dirty="0"/>
              <a:t>Support</a:t>
            </a:r>
          </a:p>
          <a:p>
            <a:pPr lvl="1">
              <a:spcBef>
                <a:spcPts val="0"/>
              </a:spcBef>
              <a:spcAft>
                <a:spcPts val="500"/>
              </a:spcAft>
            </a:pPr>
            <a:r>
              <a:rPr lang="en-US" sz="1300" dirty="0"/>
              <a:t>COVID-19</a:t>
            </a:r>
          </a:p>
          <a:p>
            <a:pPr lvl="1">
              <a:spcBef>
                <a:spcPts val="0"/>
              </a:spcBef>
              <a:spcAft>
                <a:spcPts val="500"/>
              </a:spcAft>
            </a:pPr>
            <a:r>
              <a:rPr lang="en-US" sz="1300" dirty="0"/>
              <a:t>NORC Webinars</a:t>
            </a:r>
          </a:p>
          <a:p>
            <a:pPr lvl="1">
              <a:spcBef>
                <a:spcPts val="0"/>
              </a:spcBef>
              <a:spcAft>
                <a:spcPts val="500"/>
              </a:spcAft>
            </a:pPr>
            <a:r>
              <a:rPr lang="en-US" sz="1300" dirty="0"/>
              <a:t>NORS</a:t>
            </a:r>
          </a:p>
          <a:p>
            <a:pPr lvl="1">
              <a:spcBef>
                <a:spcPts val="0"/>
              </a:spcBef>
              <a:spcAft>
                <a:spcPts val="500"/>
              </a:spcAft>
            </a:pPr>
            <a:r>
              <a:rPr lang="en-US" sz="1300" dirty="0"/>
              <a:t>Program Management</a:t>
            </a:r>
          </a:p>
          <a:p>
            <a:pPr lvl="1">
              <a:spcBef>
                <a:spcPts val="0"/>
              </a:spcBef>
              <a:spcAft>
                <a:spcPts val="500"/>
              </a:spcAft>
            </a:pPr>
            <a:r>
              <a:rPr lang="en-US" sz="1300" dirty="0"/>
              <a:t>Program Promotion</a:t>
            </a:r>
          </a:p>
          <a:p>
            <a:pPr lvl="1">
              <a:spcBef>
                <a:spcPts val="0"/>
              </a:spcBef>
              <a:spcAft>
                <a:spcPts val="500"/>
              </a:spcAft>
            </a:pPr>
            <a:r>
              <a:rPr lang="en-US" sz="1300" dirty="0"/>
              <a:t>Ombudsman Program Examples</a:t>
            </a:r>
          </a:p>
          <a:p>
            <a:pPr lvl="1">
              <a:spcBef>
                <a:spcPts val="0"/>
              </a:spcBef>
              <a:spcAft>
                <a:spcPts val="500"/>
              </a:spcAft>
            </a:pPr>
            <a:r>
              <a:rPr lang="en-US" sz="1300" dirty="0"/>
              <a:t>Systems Advocacy</a:t>
            </a:r>
          </a:p>
          <a:p>
            <a:pPr lvl="1">
              <a:spcBef>
                <a:spcPts val="0"/>
              </a:spcBef>
              <a:spcAft>
                <a:spcPts val="500"/>
              </a:spcAft>
            </a:pPr>
            <a:r>
              <a:rPr lang="en-US" sz="1300" dirty="0"/>
              <a:t>Technical Assistance FAQs</a:t>
            </a:r>
          </a:p>
          <a:p>
            <a:pPr lvl="1">
              <a:spcBef>
                <a:spcPts val="0"/>
              </a:spcBef>
              <a:spcAft>
                <a:spcPts val="500"/>
              </a:spcAft>
            </a:pPr>
            <a:r>
              <a:rPr lang="en-US" sz="1300" dirty="0"/>
              <a:t>Training</a:t>
            </a:r>
          </a:p>
          <a:p>
            <a:pPr lvl="1">
              <a:spcBef>
                <a:spcPts val="0"/>
              </a:spcBef>
              <a:spcAft>
                <a:spcPts val="500"/>
              </a:spcAft>
            </a:pPr>
            <a:r>
              <a:rPr lang="en-US" sz="1300" dirty="0"/>
              <a:t>Volunteer Management</a:t>
            </a:r>
          </a:p>
          <a:p>
            <a:pPr>
              <a:spcAft>
                <a:spcPts val="500"/>
              </a:spcAft>
            </a:pPr>
            <a:r>
              <a:rPr lang="en-US" sz="1300" b="1" dirty="0"/>
              <a:t>Issues</a:t>
            </a:r>
          </a:p>
          <a:p>
            <a:pPr lvl="1">
              <a:spcAft>
                <a:spcPts val="500"/>
              </a:spcAft>
            </a:pPr>
            <a:r>
              <a:rPr lang="en-US" sz="1300" dirty="0"/>
              <a:t>More than 20 issue pages (e.g., abuse, antipsychotic medications, dementia care, emergency preparedness)</a:t>
            </a:r>
          </a:p>
        </p:txBody>
      </p:sp>
      <p:sp>
        <p:nvSpPr>
          <p:cNvPr id="6" name="TextBox 5">
            <a:extLst>
              <a:ext uri="{FF2B5EF4-FFF2-40B4-BE49-F238E27FC236}">
                <a16:creationId xmlns:a16="http://schemas.microsoft.com/office/drawing/2014/main" id="{763C7A1F-40C5-4A56-9BD5-ADBE8B971A6E}"/>
              </a:ext>
            </a:extLst>
          </p:cNvPr>
          <p:cNvSpPr txBox="1"/>
          <p:nvPr/>
        </p:nvSpPr>
        <p:spPr>
          <a:xfrm>
            <a:off x="6397489" y="5219956"/>
            <a:ext cx="6188875" cy="369332"/>
          </a:xfrm>
          <a:prstGeom prst="rect">
            <a:avLst/>
          </a:prstGeom>
          <a:noFill/>
        </p:spPr>
        <p:txBody>
          <a:bodyPr wrap="square" rtlCol="0">
            <a:spAutoFit/>
          </a:bodyPr>
          <a:lstStyle/>
          <a:p>
            <a:r>
              <a:rPr lang="en-US" i="1" dirty="0"/>
              <a:t>Site Map: </a:t>
            </a:r>
            <a:r>
              <a:rPr lang="en-US" i="1" dirty="0">
                <a:hlinkClick r:id="rId5"/>
              </a:rPr>
              <a:t>http://ltcombudsman.org/about/site-map</a:t>
            </a:r>
            <a:r>
              <a:rPr lang="en-US" i="1" dirty="0"/>
              <a:t> </a:t>
            </a:r>
          </a:p>
        </p:txBody>
      </p:sp>
    </p:spTree>
    <p:extLst>
      <p:ext uri="{BB962C8B-B14F-4D97-AF65-F5344CB8AC3E}">
        <p14:creationId xmlns:p14="http://schemas.microsoft.com/office/powerpoint/2010/main" val="381510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557B-2FAF-6357-21A2-836D5EC8077C}"/>
              </a:ext>
            </a:extLst>
          </p:cNvPr>
          <p:cNvSpPr>
            <a:spLocks noGrp="1"/>
          </p:cNvSpPr>
          <p:nvPr>
            <p:ph type="title"/>
          </p:nvPr>
        </p:nvSpPr>
        <p:spPr/>
        <p:txBody>
          <a:bodyPr/>
          <a:lstStyle/>
          <a:p>
            <a:r>
              <a:rPr lang="en-US" dirty="0"/>
              <a:t>Connect with us!</a:t>
            </a:r>
          </a:p>
        </p:txBody>
      </p:sp>
      <p:sp>
        <p:nvSpPr>
          <p:cNvPr id="14" name="Google Shape;2224;p34">
            <a:extLst>
              <a:ext uri="{FF2B5EF4-FFF2-40B4-BE49-F238E27FC236}">
                <a16:creationId xmlns:a16="http://schemas.microsoft.com/office/drawing/2014/main" id="{444088FC-0B71-2FA3-4399-679D1799E4B8}"/>
              </a:ext>
            </a:extLst>
          </p:cNvPr>
          <p:cNvSpPr txBox="1">
            <a:spLocks/>
          </p:cNvSpPr>
          <p:nvPr/>
        </p:nvSpPr>
        <p:spPr>
          <a:xfrm>
            <a:off x="2973705" y="4058298"/>
            <a:ext cx="7050024" cy="21995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ltcombudsman.org</a:t>
            </a:r>
          </a:p>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ombudcenter@theconsumervoice.org</a:t>
            </a:r>
          </a:p>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The National LTC Ombudsman Resource Center</a:t>
            </a:r>
          </a:p>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@LTCombudcenter</a:t>
            </a:r>
          </a:p>
        </p:txBody>
      </p:sp>
      <p:pic>
        <p:nvPicPr>
          <p:cNvPr id="15" name="Picture 14" descr="Shape&#10;&#10;Description automatically generated with low confidence">
            <a:extLst>
              <a:ext uri="{FF2B5EF4-FFF2-40B4-BE49-F238E27FC236}">
                <a16:creationId xmlns:a16="http://schemas.microsoft.com/office/drawing/2014/main" id="{05909E17-BBFF-2DDB-3017-0A293EF24DB0}"/>
              </a:ext>
            </a:extLst>
          </p:cNvPr>
          <p:cNvPicPr>
            <a:picLocks noChangeAspect="1"/>
          </p:cNvPicPr>
          <p:nvPr/>
        </p:nvPicPr>
        <p:blipFill>
          <a:blip r:embed="rId3">
            <a:duotone>
              <a:srgbClr val="191998">
                <a:shade val="45000"/>
                <a:satMod val="135000"/>
              </a:srgbClr>
              <a:prstClr val="white"/>
            </a:duotone>
          </a:blip>
          <a:stretch>
            <a:fillRect/>
          </a:stretch>
        </p:blipFill>
        <p:spPr>
          <a:xfrm>
            <a:off x="2566070" y="4987894"/>
            <a:ext cx="280111" cy="280111"/>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804A3D64-8E52-4DF1-7856-953949566566}"/>
              </a:ext>
            </a:extLst>
          </p:cNvPr>
          <p:cNvPicPr>
            <a:picLocks noChangeAspect="1"/>
          </p:cNvPicPr>
          <p:nvPr/>
        </p:nvPicPr>
        <p:blipFill>
          <a:blip r:embed="rId4">
            <a:duotone>
              <a:srgbClr val="191998">
                <a:shade val="45000"/>
                <a:satMod val="135000"/>
              </a:srgbClr>
              <a:prstClr val="white"/>
            </a:duotone>
          </a:blip>
          <a:stretch>
            <a:fillRect/>
          </a:stretch>
        </p:blipFill>
        <p:spPr>
          <a:xfrm>
            <a:off x="2566072" y="4552769"/>
            <a:ext cx="280111" cy="280111"/>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F3B44A53-FE08-D7B1-28C7-C6590268E82F}"/>
              </a:ext>
            </a:extLst>
          </p:cNvPr>
          <p:cNvPicPr>
            <a:picLocks noChangeAspect="1"/>
          </p:cNvPicPr>
          <p:nvPr/>
        </p:nvPicPr>
        <p:blipFill>
          <a:blip r:embed="rId5">
            <a:duotone>
              <a:srgbClr val="191998">
                <a:shade val="45000"/>
                <a:satMod val="135000"/>
              </a:srgbClr>
              <a:prstClr val="white"/>
            </a:duotone>
          </a:blip>
          <a:stretch>
            <a:fillRect/>
          </a:stretch>
        </p:blipFill>
        <p:spPr>
          <a:xfrm>
            <a:off x="2566071" y="5423019"/>
            <a:ext cx="280111" cy="280111"/>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512593F6-FD42-F2C3-A5D5-9327E5A4DE32}"/>
              </a:ext>
            </a:extLst>
          </p:cNvPr>
          <p:cNvPicPr>
            <a:picLocks noChangeAspect="1"/>
          </p:cNvPicPr>
          <p:nvPr/>
        </p:nvPicPr>
        <p:blipFill>
          <a:blip r:embed="rId6">
            <a:duotone>
              <a:srgbClr val="191998">
                <a:shade val="45000"/>
                <a:satMod val="135000"/>
              </a:srgbClr>
              <a:prstClr val="white"/>
            </a:duotone>
          </a:blip>
          <a:stretch>
            <a:fillRect/>
          </a:stretch>
        </p:blipFill>
        <p:spPr>
          <a:xfrm>
            <a:off x="2566070" y="4167236"/>
            <a:ext cx="280111" cy="280111"/>
          </a:xfrm>
          <a:prstGeom prst="rect">
            <a:avLst/>
          </a:prstGeom>
        </p:spPr>
      </p:pic>
      <p:grpSp>
        <p:nvGrpSpPr>
          <p:cNvPr id="11" name="Group 10">
            <a:extLst>
              <a:ext uri="{FF2B5EF4-FFF2-40B4-BE49-F238E27FC236}">
                <a16:creationId xmlns:a16="http://schemas.microsoft.com/office/drawing/2014/main" id="{FBDBF850-5084-A718-D8BB-0CF2CAB416C2}"/>
              </a:ext>
            </a:extLst>
          </p:cNvPr>
          <p:cNvGrpSpPr/>
          <p:nvPr/>
        </p:nvGrpSpPr>
        <p:grpSpPr>
          <a:xfrm>
            <a:off x="1928931" y="5806080"/>
            <a:ext cx="8334138" cy="319119"/>
            <a:chOff x="1962057" y="5767758"/>
            <a:chExt cx="8334138" cy="319119"/>
          </a:xfrm>
        </p:grpSpPr>
        <p:pic>
          <p:nvPicPr>
            <p:cNvPr id="5" name="Picture 4" descr="A picture containing text, monitor, electronics, screen&#10;&#10;Description automatically generated">
              <a:extLst>
                <a:ext uri="{FF2B5EF4-FFF2-40B4-BE49-F238E27FC236}">
                  <a16:creationId xmlns:a16="http://schemas.microsoft.com/office/drawing/2014/main" id="{A3C94BC3-385A-4A4B-4002-72057B3B27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2057" y="5767758"/>
              <a:ext cx="319119" cy="319119"/>
            </a:xfrm>
            <a:prstGeom prst="rect">
              <a:avLst/>
            </a:prstGeom>
          </p:spPr>
        </p:pic>
        <p:sp>
          <p:nvSpPr>
            <p:cNvPr id="6" name="TextBox 5">
              <a:extLst>
                <a:ext uri="{FF2B5EF4-FFF2-40B4-BE49-F238E27FC236}">
                  <a16:creationId xmlns:a16="http://schemas.microsoft.com/office/drawing/2014/main" id="{8CAF3CA5-3AB6-BD86-FE2B-647E5071832E}"/>
                </a:ext>
              </a:extLst>
            </p:cNvPr>
            <p:cNvSpPr txBox="1"/>
            <p:nvPr/>
          </p:nvSpPr>
          <p:spPr>
            <a:xfrm>
              <a:off x="2254780" y="5779100"/>
              <a:ext cx="8041415" cy="307777"/>
            </a:xfrm>
            <a:prstGeom prst="rect">
              <a:avLst/>
            </a:prstGeom>
            <a:noFill/>
          </p:spPr>
          <p:txBody>
            <a:bodyPr wrap="square" rtlCol="0">
              <a:spAutoFit/>
            </a:bodyPr>
            <a:lstStyle/>
            <a:p>
              <a:r>
                <a:rPr kumimoji="0" lang="en-US" sz="1400" i="0" u="none" strike="noStrike" kern="1200" cap="none" spc="0" normalizeH="0" baseline="0" noProof="0" dirty="0">
                  <a:ln>
                    <a:noFill/>
                  </a:ln>
                  <a:solidFill>
                    <a:schemeClr val="tx2"/>
                  </a:solidFill>
                  <a:effectLst/>
                  <a:uLnTx/>
                  <a:uFillTx/>
                  <a:ea typeface="+mn-ea"/>
                  <a:cs typeface="+mn-cs"/>
                </a:rPr>
                <a:t>Get our app! Search for "LTC Ombudsman Resource Center" in the Apple Store or Google Play </a:t>
              </a:r>
              <a:endParaRPr lang="en-US" sz="1400" dirty="0">
                <a:solidFill>
                  <a:schemeClr val="tx2"/>
                </a:solidFill>
              </a:endParaRPr>
            </a:p>
          </p:txBody>
        </p:sp>
      </p:grpSp>
      <p:sp>
        <p:nvSpPr>
          <p:cNvPr id="8" name="TextBox 7">
            <a:extLst>
              <a:ext uri="{FF2B5EF4-FFF2-40B4-BE49-F238E27FC236}">
                <a16:creationId xmlns:a16="http://schemas.microsoft.com/office/drawing/2014/main" id="{296DE412-86BD-AA26-DAB2-3656CBBC1C7A}"/>
              </a:ext>
            </a:extLst>
          </p:cNvPr>
          <p:cNvSpPr txBox="1"/>
          <p:nvPr/>
        </p:nvSpPr>
        <p:spPr>
          <a:xfrm>
            <a:off x="1766455" y="6228149"/>
            <a:ext cx="8572500" cy="461665"/>
          </a:xfrm>
          <a:prstGeom prst="rect">
            <a:avLst/>
          </a:prstGeom>
          <a:noFill/>
        </p:spPr>
        <p:txBody>
          <a:bodyPr wrap="square" rtlCol="0">
            <a:spAutoFit/>
          </a:bodyPr>
          <a:lstStyle/>
          <a:p>
            <a:pPr algn="ctr"/>
            <a:r>
              <a:rPr kumimoji="0" lang="en-US" sz="800" b="0" i="1" u="none" strike="noStrike" kern="1200" cap="none" spc="0" normalizeH="0" baseline="0" noProof="0" dirty="0">
                <a:ln>
                  <a:noFill/>
                </a:ln>
                <a:solidFill>
                  <a:schemeClr val="tx2"/>
                </a:solidFill>
                <a:effectLst/>
                <a:uLnTx/>
                <a:uFillTx/>
                <a:ea typeface="ＭＳ Ｐゴシック" pitchFamily="127" charset="-128"/>
              </a:rPr>
              <a:t>This project was supported, in part, by grant number </a:t>
            </a:r>
            <a:r>
              <a:rPr lang="en-US" sz="800" b="0" i="1" u="none" strike="noStrike" baseline="0" dirty="0">
                <a:solidFill>
                  <a:schemeClr val="tx2"/>
                </a:solidFill>
              </a:rPr>
              <a:t>90OMRC0002-02-00</a:t>
            </a:r>
            <a:r>
              <a:rPr kumimoji="0" lang="en-US" sz="800" b="0" i="1" u="none" strike="noStrike" kern="1200" cap="none" spc="0" normalizeH="0" baseline="0" noProof="0" dirty="0">
                <a:ln>
                  <a:noFill/>
                </a:ln>
                <a:solidFill>
                  <a:schemeClr val="tx2"/>
                </a:solidFill>
                <a:effectLst/>
                <a:uLnTx/>
                <a:uFillTx/>
                <a:ea typeface="ＭＳ Ｐゴシック" pitchFamily="127"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Tree>
    <p:extLst>
      <p:ext uri="{BB962C8B-B14F-4D97-AF65-F5344CB8AC3E}">
        <p14:creationId xmlns:p14="http://schemas.microsoft.com/office/powerpoint/2010/main" val="119459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What is NORC?</a:t>
            </a:r>
          </a:p>
        </p:txBody>
      </p:sp>
      <p:sp>
        <p:nvSpPr>
          <p:cNvPr id="8" name="Content Placeholder 7"/>
          <p:cNvSpPr>
            <a:spLocks noGrp="1"/>
          </p:cNvSpPr>
          <p:nvPr>
            <p:ph type="body" sz="quarter" idx="14"/>
          </p:nvPr>
        </p:nvSpPr>
        <p:spPr/>
        <p:txBody>
          <a:bodyPr>
            <a:normAutofit lnSpcReduction="10000"/>
          </a:bodyPr>
          <a:lstStyle/>
          <a:p>
            <a:endParaRPr lang="en-US" dirty="0"/>
          </a:p>
        </p:txBody>
      </p:sp>
      <p:sp>
        <p:nvSpPr>
          <p:cNvPr id="3" name="Text Placeholder 2">
            <a:extLst>
              <a:ext uri="{FF2B5EF4-FFF2-40B4-BE49-F238E27FC236}">
                <a16:creationId xmlns:a16="http://schemas.microsoft.com/office/drawing/2014/main" id="{0072B37C-BADC-ADF9-2502-A286C497A280}"/>
              </a:ext>
            </a:extLst>
          </p:cNvPr>
          <p:cNvSpPr>
            <a:spLocks noGrp="1"/>
          </p:cNvSpPr>
          <p:nvPr>
            <p:ph type="body" sz="quarter" idx="15"/>
          </p:nvPr>
        </p:nvSpPr>
        <p:spPr>
          <a:xfrm>
            <a:off x="457925" y="1922462"/>
            <a:ext cx="10728325" cy="4186107"/>
          </a:xfrm>
        </p:spPr>
        <p:txBody>
          <a:bodyPr>
            <a:normAutofit fontScale="92500" lnSpcReduction="20000"/>
          </a:bodyPr>
          <a:lstStyle/>
          <a:p>
            <a:r>
              <a:rPr lang="en-US" sz="2000" dirty="0"/>
              <a:t>Funded by the Administration on Aging/Administration for Community Living grant</a:t>
            </a:r>
            <a:endParaRPr lang="en-US" sz="1200" dirty="0"/>
          </a:p>
          <a:p>
            <a:r>
              <a:rPr lang="en-US" sz="2000" dirty="0"/>
              <a:t>Operated by the National Consumer Voice for Quality Long-Term Care (Consumer Voice) in cooperation with </a:t>
            </a:r>
            <a:r>
              <a:rPr lang="en-US" sz="2000" dirty="0" err="1"/>
              <a:t>ADvancing</a:t>
            </a:r>
            <a:r>
              <a:rPr lang="en-US" sz="2000" dirty="0"/>
              <a:t> States, formally the National Association of States United for Aging and Disabilities (NASUAD)</a:t>
            </a:r>
            <a:endParaRPr lang="en-US" sz="1200" dirty="0"/>
          </a:p>
          <a:p>
            <a:r>
              <a:rPr lang="en-US" sz="2000" dirty="0"/>
              <a:t>Provides support, technical assistance, and training for state long-term care ombudsman programs and their program representatives:</a:t>
            </a:r>
            <a:endParaRPr lang="en-US" sz="1200" dirty="0"/>
          </a:p>
          <a:p>
            <a:pPr lvl="1"/>
            <a:r>
              <a:rPr lang="en-US" sz="1800" dirty="0"/>
              <a:t>Information, consultation, and referral for Ombudsman programs</a:t>
            </a:r>
            <a:endParaRPr lang="en-US" sz="500" dirty="0"/>
          </a:p>
          <a:p>
            <a:pPr lvl="1"/>
            <a:r>
              <a:rPr lang="en-US" sz="1800" dirty="0"/>
              <a:t>Training and resources for state ombudsman programs and program representatives</a:t>
            </a:r>
            <a:endParaRPr lang="en-US" sz="500" dirty="0"/>
          </a:p>
          <a:p>
            <a:pPr lvl="1"/>
            <a:r>
              <a:rPr lang="en-US" sz="1800" dirty="0"/>
              <a:t>Promotes awareness of the role of the Ombudsman program</a:t>
            </a:r>
            <a:endParaRPr lang="en-US" sz="500" dirty="0"/>
          </a:p>
          <a:p>
            <a:pPr lvl="1"/>
            <a:r>
              <a:rPr lang="en-US" sz="1800" dirty="0"/>
              <a:t>Works to improve ombudsman skills, knowledge, and effectiveness in both program management and advocacy</a:t>
            </a:r>
            <a:endParaRPr lang="en-US" dirty="0"/>
          </a:p>
        </p:txBody>
      </p:sp>
    </p:spTree>
    <p:extLst>
      <p:ext uri="{BB962C8B-B14F-4D97-AF65-F5344CB8AC3E}">
        <p14:creationId xmlns:p14="http://schemas.microsoft.com/office/powerpoint/2010/main" val="167218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What is the Long-Term Care Ombudsman Program (LTCOP)?</a:t>
            </a:r>
          </a:p>
        </p:txBody>
      </p:sp>
      <p:sp>
        <p:nvSpPr>
          <p:cNvPr id="3" name="Content Placeholder 2"/>
          <p:cNvSpPr>
            <a:spLocks noGrp="1"/>
          </p:cNvSpPr>
          <p:nvPr>
            <p:ph type="body" sz="quarter" idx="14"/>
          </p:nvPr>
        </p:nvSpPr>
        <p:spPr/>
        <p:txBody>
          <a:bodyPr>
            <a:normAutofit lnSpcReduction="10000"/>
          </a:bodyPr>
          <a:lstStyle/>
          <a:p>
            <a:endParaRPr lang="en-US" dirty="0">
              <a:latin typeface="+mj-lt"/>
              <a:cs typeface="Calibri" pitchFamily="34" charset="0"/>
            </a:endParaRPr>
          </a:p>
        </p:txBody>
      </p:sp>
      <p:sp>
        <p:nvSpPr>
          <p:cNvPr id="4" name="Text Placeholder 3">
            <a:extLst>
              <a:ext uri="{FF2B5EF4-FFF2-40B4-BE49-F238E27FC236}">
                <a16:creationId xmlns:a16="http://schemas.microsoft.com/office/drawing/2014/main" id="{3F32FEB6-B23A-8D3B-CA99-CE49C57924A0}"/>
              </a:ext>
            </a:extLst>
          </p:cNvPr>
          <p:cNvSpPr>
            <a:spLocks noGrp="1"/>
          </p:cNvSpPr>
          <p:nvPr>
            <p:ph type="body" sz="quarter" idx="15"/>
          </p:nvPr>
        </p:nvSpPr>
        <p:spPr>
          <a:xfrm>
            <a:off x="457925" y="1922462"/>
            <a:ext cx="10728325" cy="4242668"/>
          </a:xfrm>
        </p:spPr>
        <p:txBody>
          <a:bodyPr>
            <a:normAutofit/>
          </a:bodyPr>
          <a:lstStyle/>
          <a:p>
            <a:r>
              <a:rPr lang="en-US" dirty="0"/>
              <a:t>LTCOP representatives are resident-directed advocates. </a:t>
            </a:r>
          </a:p>
          <a:p>
            <a:r>
              <a:rPr lang="en-US" dirty="0"/>
              <a:t>LTCOPs advocate for quality of care and quality of life of residents in long-term care (nursing homes, board and care/assisted living, other similar adult care facilities). </a:t>
            </a:r>
            <a:endParaRPr lang="en-US" dirty="0">
              <a:latin typeface="+mj-lt"/>
              <a:cs typeface="Calibri" pitchFamily="34" charset="0"/>
            </a:endParaRPr>
          </a:p>
          <a:p>
            <a:r>
              <a:rPr lang="en-US" dirty="0"/>
              <a:t>LTCOP provisions in the Older Americans Act (OAA) include:</a:t>
            </a:r>
          </a:p>
          <a:p>
            <a:pPr lvl="1"/>
            <a:r>
              <a:rPr lang="en-US" dirty="0"/>
              <a:t>Investigate and resolve complaints </a:t>
            </a:r>
          </a:p>
          <a:p>
            <a:pPr lvl="1"/>
            <a:r>
              <a:rPr lang="en-US" dirty="0"/>
              <a:t>Provide information to residents, families, staff (e.g. residents’ rights)</a:t>
            </a:r>
          </a:p>
          <a:p>
            <a:pPr lvl="1"/>
            <a:r>
              <a:rPr lang="en-US" dirty="0"/>
              <a:t>Advocate for systemic changes to improve residents’ care and quality of life. </a:t>
            </a:r>
          </a:p>
        </p:txBody>
      </p:sp>
    </p:spTree>
    <p:extLst>
      <p:ext uri="{BB962C8B-B14F-4D97-AF65-F5344CB8AC3E}">
        <p14:creationId xmlns:p14="http://schemas.microsoft.com/office/powerpoint/2010/main" val="266195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2431-4823-496C-9F92-529D79A998B4}"/>
              </a:ext>
            </a:extLst>
          </p:cNvPr>
          <p:cNvSpPr>
            <a:spLocks noGrp="1"/>
          </p:cNvSpPr>
          <p:nvPr>
            <p:ph type="title"/>
          </p:nvPr>
        </p:nvSpPr>
        <p:spPr>
          <a:xfrm>
            <a:off x="387178" y="459259"/>
            <a:ext cx="10972800" cy="990600"/>
          </a:xfrm>
        </p:spPr>
        <p:txBody>
          <a:bodyPr/>
          <a:lstStyle/>
          <a:p>
            <a:r>
              <a:rPr lang="en-US" b="1" dirty="0"/>
              <a:t>History of the LTCOP</a:t>
            </a:r>
            <a:endParaRPr lang="en-US" dirty="0"/>
          </a:p>
        </p:txBody>
      </p:sp>
      <p:graphicFrame>
        <p:nvGraphicFramePr>
          <p:cNvPr id="4" name="Content Placeholder 3">
            <a:extLst>
              <a:ext uri="{FF2B5EF4-FFF2-40B4-BE49-F238E27FC236}">
                <a16:creationId xmlns:a16="http://schemas.microsoft.com/office/drawing/2014/main" id="{6D1AAB8A-0107-4E34-9A34-03666F3864CC}"/>
              </a:ext>
            </a:extLst>
          </p:cNvPr>
          <p:cNvGraphicFramePr>
            <a:graphicFrameLocks noGrp="1"/>
          </p:cNvGraphicFramePr>
          <p:nvPr>
            <p:ph idx="1"/>
            <p:extLst>
              <p:ext uri="{D42A27DB-BD31-4B8C-83A1-F6EECF244321}">
                <p14:modId xmlns:p14="http://schemas.microsoft.com/office/powerpoint/2010/main" val="3271312796"/>
              </p:ext>
            </p:extLst>
          </p:nvPr>
        </p:nvGraphicFramePr>
        <p:xfrm>
          <a:off x="838200" y="1449859"/>
          <a:ext cx="10515600" cy="480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12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B13E-DF12-0AD0-2A4D-D338D28DA867}"/>
              </a:ext>
            </a:extLst>
          </p:cNvPr>
          <p:cNvSpPr>
            <a:spLocks noGrp="1"/>
          </p:cNvSpPr>
          <p:nvPr>
            <p:ph type="title"/>
          </p:nvPr>
        </p:nvSpPr>
        <p:spPr/>
        <p:txBody>
          <a:bodyPr/>
          <a:lstStyle/>
          <a:p>
            <a:r>
              <a:rPr lang="en-US" b="1" dirty="0"/>
              <a:t>What Does the LTCOP Do?</a:t>
            </a:r>
            <a:endParaRPr lang="en-US" dirty="0"/>
          </a:p>
        </p:txBody>
      </p:sp>
      <p:graphicFrame>
        <p:nvGraphicFramePr>
          <p:cNvPr id="5" name="Diagram 4">
            <a:extLst>
              <a:ext uri="{FF2B5EF4-FFF2-40B4-BE49-F238E27FC236}">
                <a16:creationId xmlns:a16="http://schemas.microsoft.com/office/drawing/2014/main" id="{9C971422-74F1-BF5D-52E7-3C5815BF8AC4}"/>
              </a:ext>
            </a:extLst>
          </p:cNvPr>
          <p:cNvGraphicFramePr/>
          <p:nvPr>
            <p:extLst>
              <p:ext uri="{D42A27DB-BD31-4B8C-83A1-F6EECF244321}">
                <p14:modId xmlns:p14="http://schemas.microsoft.com/office/powerpoint/2010/main" val="2035198602"/>
              </p:ext>
            </p:extLst>
          </p:nvPr>
        </p:nvGraphicFramePr>
        <p:xfrm>
          <a:off x="999502" y="1324980"/>
          <a:ext cx="94309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51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87102565"/>
              </p:ext>
            </p:extLst>
          </p:nvPr>
        </p:nvGraphicFramePr>
        <p:xfrm>
          <a:off x="0" y="0"/>
          <a:ext cx="12192000" cy="6858000"/>
        </p:xfrm>
        <a:graphic>
          <a:graphicData uri="http://schemas.openxmlformats.org/drawingml/2006/table">
            <a:tbl>
              <a:tblPr firstRow="1" bandRow="1">
                <a:tableStyleId>{5C22544A-7EE6-4342-B048-85BDC9FD1C3A}</a:tableStyleId>
              </a:tblPr>
              <a:tblGrid>
                <a:gridCol w="2419048">
                  <a:extLst>
                    <a:ext uri="{9D8B030D-6E8A-4147-A177-3AD203B41FA5}">
                      <a16:colId xmlns:a16="http://schemas.microsoft.com/office/drawing/2014/main" val="20000"/>
                    </a:ext>
                  </a:extLst>
                </a:gridCol>
                <a:gridCol w="9772952">
                  <a:extLst>
                    <a:ext uri="{9D8B030D-6E8A-4147-A177-3AD203B41FA5}">
                      <a16:colId xmlns:a16="http://schemas.microsoft.com/office/drawing/2014/main" val="20001"/>
                    </a:ext>
                  </a:extLst>
                </a:gridCol>
              </a:tblGrid>
              <a:tr h="1067525">
                <a:tc gridSpan="2">
                  <a:txBody>
                    <a:bodyPr/>
                    <a:lstStyle/>
                    <a:p>
                      <a:pPr algn="ctr"/>
                      <a:endParaRPr lang="en-US" sz="2600" baseline="0" dirty="0">
                        <a:solidFill>
                          <a:schemeClr val="tx2"/>
                        </a:solidFill>
                      </a:endParaRPr>
                    </a:p>
                    <a:p>
                      <a:pPr algn="ctr"/>
                      <a:r>
                        <a:rPr lang="en-US" sz="2600" dirty="0">
                          <a:solidFill>
                            <a:schemeClr val="tx2"/>
                          </a:solidFill>
                        </a:rPr>
                        <a:t>Long-Term Care Ombudsman Program Responsibilities </a:t>
                      </a:r>
                    </a:p>
                  </a:txBody>
                  <a:tcPr/>
                </a:tc>
                <a:tc hMerge="1">
                  <a:txBody>
                    <a:bodyPr/>
                    <a:lstStyle/>
                    <a:p>
                      <a:endParaRPr lang="en-US" dirty="0"/>
                    </a:p>
                  </a:txBody>
                  <a:tcPr/>
                </a:tc>
                <a:extLst>
                  <a:ext uri="{0D108BD9-81ED-4DB2-BD59-A6C34878D82A}">
                    <a16:rowId xmlns:a16="http://schemas.microsoft.com/office/drawing/2014/main" val="10000"/>
                  </a:ext>
                </a:extLst>
              </a:tr>
              <a:tr h="158288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u="sng" dirty="0"/>
                        <a:t>Do not </a:t>
                      </a:r>
                      <a:r>
                        <a:rPr lang="en-US" sz="1600" b="1" dirty="0"/>
                        <a:t>conduct licensing and regulatory inspections or investigations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a:t>LTCOPs are knowledgeable of federal and state regulations and will refer to relevant regulations as they advocate for the highest quality</a:t>
                      </a:r>
                      <a:r>
                        <a:rPr lang="en-US" sz="1600" baseline="0" dirty="0"/>
                        <a:t> of care and life for residents.</a:t>
                      </a:r>
                      <a:endParaRPr lang="en-US" sz="1600" dirty="0"/>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900" dirty="0"/>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a:t>If</a:t>
                      </a:r>
                      <a:r>
                        <a:rPr lang="en-US" sz="1600" baseline="0" dirty="0"/>
                        <a:t> necessary, with resident consent, a LTCOP representative will file a complaint with licensing and regulatory.</a:t>
                      </a:r>
                      <a:endParaRPr lang="en-US" sz="1600" dirty="0"/>
                    </a:p>
                  </a:txBody>
                  <a:tcPr/>
                </a:tc>
                <a:extLst>
                  <a:ext uri="{0D108BD9-81ED-4DB2-BD59-A6C34878D82A}">
                    <a16:rowId xmlns:a16="http://schemas.microsoft.com/office/drawing/2014/main" val="10001"/>
                  </a:ext>
                </a:extLst>
              </a:tr>
              <a:tr h="289385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u="sng" dirty="0"/>
                        <a:t>Are not </a:t>
                      </a:r>
                      <a:r>
                        <a:rPr lang="en-US" sz="1600" b="1" dirty="0"/>
                        <a:t>Adult Protective Services (APS) investigators </a:t>
                      </a:r>
                    </a:p>
                  </a:txBody>
                  <a:tcPr/>
                </a:tc>
                <a:tc>
                  <a:txBody>
                    <a:bodyPr/>
                    <a:lstStyle/>
                    <a:p>
                      <a:pPr marL="285750" indent="-285750">
                        <a:buFont typeface="Arial" pitchFamily="34" charset="0"/>
                        <a:buChar char="•"/>
                      </a:pPr>
                      <a:r>
                        <a:rPr lang="en-US" sz="1600" dirty="0"/>
                        <a:t>LTCOPs provide information</a:t>
                      </a:r>
                      <a:r>
                        <a:rPr lang="en-US" sz="1600" baseline="0" dirty="0"/>
                        <a:t> regarding preventing and reporting abuse, neglect, and exploitation.</a:t>
                      </a:r>
                    </a:p>
                    <a:p>
                      <a:pPr>
                        <a:buFont typeface="Arial" pitchFamily="34" charset="0"/>
                        <a:buChar char="•"/>
                      </a:pPr>
                      <a:endParaRPr lang="en-US" sz="900" b="0" i="0" u="none" strike="noStrike" kern="1200" baseline="0" dirty="0">
                        <a:solidFill>
                          <a:schemeClr val="dk1"/>
                        </a:solidFill>
                        <a:latin typeface="+mn-lt"/>
                        <a:ea typeface="+mn-ea"/>
                        <a:cs typeface="+mn-cs"/>
                      </a:endParaRPr>
                    </a:p>
                    <a:p>
                      <a:pPr marL="285750" indent="-285750">
                        <a:buFont typeface="Arial" pitchFamily="34" charset="0"/>
                        <a:buChar char="•"/>
                      </a:pPr>
                      <a:r>
                        <a:rPr lang="en-US" sz="1600" b="0" i="0" u="none" strike="noStrike" kern="1200" baseline="0" dirty="0">
                          <a:solidFill>
                            <a:schemeClr val="dk1"/>
                          </a:solidFill>
                          <a:latin typeface="+mn-lt"/>
                          <a:ea typeface="+mn-ea"/>
                          <a:cs typeface="+mn-cs"/>
                        </a:rPr>
                        <a:t>LTCOPs do not have the same standard of evidence requirement as APS and are not the “official finder of fact.” LTCOPs attempt to resolve complaints to the residents’ satisfaction (including those regarding abuse), not gather evidence to substantiate that abuse occurred. </a:t>
                      </a:r>
                    </a:p>
                    <a:p>
                      <a:pPr marL="0" indent="0">
                        <a:buFont typeface="Arial" pitchFamily="34" charset="0"/>
                        <a:buNone/>
                      </a:pPr>
                      <a:endParaRPr lang="en-US" sz="900" b="0" i="0" u="none" strike="noStrike" kern="1200" baseline="0" dirty="0">
                        <a:solidFill>
                          <a:schemeClr val="dk1"/>
                        </a:solidFill>
                        <a:latin typeface="+mn-lt"/>
                        <a:ea typeface="+mn-ea"/>
                        <a:cs typeface="+mn-cs"/>
                      </a:endParaRPr>
                    </a:p>
                    <a:p>
                      <a:pPr marL="285750" indent="-285750">
                        <a:buFont typeface="Arial" pitchFamily="34" charset="0"/>
                        <a:buChar char="•"/>
                      </a:pPr>
                      <a:r>
                        <a:rPr lang="en-US" sz="1600" baseline="0" dirty="0"/>
                        <a:t>If necessary, with resident consent or permission of the State LTCO if the resident can’t consent and does not have a legal representative, the LTCOP representative will file a complaint about alleged abuse.</a:t>
                      </a:r>
                    </a:p>
                    <a:p>
                      <a:pPr marL="285750" indent="-285750">
                        <a:buFont typeface="Arial" pitchFamily="34" charset="0"/>
                        <a:buChar char="•"/>
                      </a:pPr>
                      <a:endParaRPr lang="en-US" sz="900" baseline="0" dirty="0"/>
                    </a:p>
                    <a:p>
                      <a:pPr marL="285750" indent="-285750">
                        <a:buFont typeface="Arial" pitchFamily="34" charset="0"/>
                        <a:buChar char="•"/>
                      </a:pPr>
                      <a:r>
                        <a:rPr lang="en-US" sz="1600" baseline="0" dirty="0"/>
                        <a:t>APS is not required to provide systems advocacy, but the LTCOP is required to do so by the OAA.</a:t>
                      </a:r>
                    </a:p>
                  </a:txBody>
                  <a:tcPr/>
                </a:tc>
                <a:extLst>
                  <a:ext uri="{0D108BD9-81ED-4DB2-BD59-A6C34878D82A}">
                    <a16:rowId xmlns:a16="http://schemas.microsoft.com/office/drawing/2014/main" val="10002"/>
                  </a:ext>
                </a:extLst>
              </a:tr>
              <a:tr h="131374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u="sng" dirty="0"/>
                        <a:t>Do not </a:t>
                      </a:r>
                      <a:r>
                        <a:rPr lang="en-US" sz="1600" b="1" dirty="0"/>
                        <a:t>provide direct care for residents</a:t>
                      </a:r>
                    </a:p>
                  </a:txBody>
                  <a:tcPr/>
                </a:tc>
                <a:tc>
                  <a:txBody>
                    <a:bodyPr/>
                    <a:lstStyle/>
                    <a:p>
                      <a:pPr marL="285750" indent="-285750">
                        <a:buFont typeface="Arial" pitchFamily="34" charset="0"/>
                        <a:buChar char="•"/>
                      </a:pPr>
                      <a:r>
                        <a:rPr lang="en-US" sz="1600" dirty="0"/>
                        <a:t>LTCOPs share</a:t>
                      </a:r>
                      <a:r>
                        <a:rPr lang="en-US" sz="1600" baseline="0" dirty="0"/>
                        <a:t> information about quality care practices and ways to enhance the quality of life for residents.</a:t>
                      </a:r>
                    </a:p>
                    <a:p>
                      <a:pPr marL="285750" indent="-285750">
                        <a:buFont typeface="Arial" pitchFamily="34" charset="0"/>
                        <a:buChar char="•"/>
                      </a:pPr>
                      <a:endParaRPr lang="en-US" sz="900" baseline="0" dirty="0"/>
                    </a:p>
                    <a:p>
                      <a:pPr marL="285750" indent="-285750">
                        <a:buFont typeface="Arial" pitchFamily="34" charset="0"/>
                        <a:buChar char="•"/>
                      </a:pPr>
                      <a:r>
                        <a:rPr lang="en-US" sz="1600" b="0" i="0" u="none" strike="noStrike" kern="1200" baseline="0" dirty="0">
                          <a:solidFill>
                            <a:schemeClr val="dk1"/>
                          </a:solidFill>
                          <a:latin typeface="+mn-lt"/>
                          <a:ea typeface="+mn-ea"/>
                          <a:cs typeface="+mn-cs"/>
                        </a:rPr>
                        <a:t>LTCOPs are a resource for staff training and provide information for community resources.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712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Does the LTCOP Serve?</a:t>
            </a:r>
          </a:p>
        </p:txBody>
      </p:sp>
      <p:sp>
        <p:nvSpPr>
          <p:cNvPr id="5" name="Content Placeholder 4"/>
          <p:cNvSpPr>
            <a:spLocks noGrp="1"/>
          </p:cNvSpPr>
          <p:nvPr>
            <p:ph type="body" sz="quarter" idx="14"/>
          </p:nvPr>
        </p:nvSpPr>
        <p:spPr/>
        <p:txBody>
          <a:bodyPr>
            <a:normAutofit lnSpcReduction="10000"/>
          </a:bodyPr>
          <a:lstStyle/>
          <a:p>
            <a:pPr lvl="1"/>
            <a:endParaRPr lang="en-US" dirty="0"/>
          </a:p>
        </p:txBody>
      </p:sp>
      <p:sp>
        <p:nvSpPr>
          <p:cNvPr id="3" name="Text Placeholder 2">
            <a:extLst>
              <a:ext uri="{FF2B5EF4-FFF2-40B4-BE49-F238E27FC236}">
                <a16:creationId xmlns:a16="http://schemas.microsoft.com/office/drawing/2014/main" id="{11B0F46D-A882-6F5E-2490-15D03A02B02B}"/>
              </a:ext>
            </a:extLst>
          </p:cNvPr>
          <p:cNvSpPr>
            <a:spLocks noGrp="1"/>
          </p:cNvSpPr>
          <p:nvPr>
            <p:ph type="body" sz="quarter" idx="15"/>
          </p:nvPr>
        </p:nvSpPr>
        <p:spPr>
          <a:xfrm>
            <a:off x="457925" y="1922462"/>
            <a:ext cx="10728325" cy="4223814"/>
          </a:xfrm>
        </p:spPr>
        <p:txBody>
          <a:bodyPr>
            <a:normAutofit fontScale="85000" lnSpcReduction="20000"/>
          </a:bodyPr>
          <a:lstStyle/>
          <a:p>
            <a:r>
              <a:rPr lang="en-US" dirty="0"/>
              <a:t>Individuals, regardless of age, living in long-term care facilities (e.g., nursing homes, assisted living/board and care, similar adult care facilities). </a:t>
            </a:r>
          </a:p>
          <a:p>
            <a:pPr lvl="1"/>
            <a:r>
              <a:rPr lang="en-US" dirty="0"/>
              <a:t>In accordance with federal law, facilities must provide the LTCOP with access to residents.</a:t>
            </a:r>
          </a:p>
          <a:p>
            <a:pPr lvl="1"/>
            <a:r>
              <a:rPr lang="en-US" dirty="0"/>
              <a:t>In a small number of states, LTCOPs also visit individuals that receive long-term care services in their own home.</a:t>
            </a:r>
            <a:endParaRPr lang="en-US" sz="1200" dirty="0"/>
          </a:p>
          <a:p>
            <a:r>
              <a:rPr lang="en-US" b="1" dirty="0"/>
              <a:t>As resident advocates</a:t>
            </a:r>
            <a:r>
              <a:rPr lang="en-US" dirty="0"/>
              <a:t>:</a:t>
            </a:r>
          </a:p>
          <a:p>
            <a:pPr lvl="1"/>
            <a:r>
              <a:rPr lang="en-US" dirty="0"/>
              <a:t>The resident guides LTCOP action. </a:t>
            </a:r>
          </a:p>
          <a:p>
            <a:pPr lvl="1"/>
            <a:r>
              <a:rPr lang="en-US" dirty="0"/>
              <a:t>The LTCOP needs resident consent prior to taking any action on a complaint or sharing resident information. </a:t>
            </a:r>
          </a:p>
          <a:p>
            <a:pPr lvl="1"/>
            <a:r>
              <a:rPr lang="en-US" dirty="0"/>
              <a:t>The LTCOP seeks to resolve complaints to the residents’ satisfaction.</a:t>
            </a:r>
          </a:p>
          <a:p>
            <a:pPr lvl="1"/>
            <a:r>
              <a:rPr lang="en-US" dirty="0"/>
              <a:t>The LTCOP represents residents’ interests, both individually and systemically.</a:t>
            </a:r>
          </a:p>
          <a:p>
            <a:pPr lvl="1"/>
            <a:r>
              <a:rPr lang="en-US" dirty="0"/>
              <a:t>The LTCOP empowers residents and promotes self-advocacy.</a:t>
            </a:r>
            <a:endParaRPr lang="en-US" sz="1500" dirty="0"/>
          </a:p>
        </p:txBody>
      </p:sp>
      <p:sp>
        <p:nvSpPr>
          <p:cNvPr id="4" name="TextBox 3">
            <a:extLst>
              <a:ext uri="{FF2B5EF4-FFF2-40B4-BE49-F238E27FC236}">
                <a16:creationId xmlns:a16="http://schemas.microsoft.com/office/drawing/2014/main" id="{9E5B7D94-3B51-027C-7CBB-C0599FDB7051}"/>
              </a:ext>
            </a:extLst>
          </p:cNvPr>
          <p:cNvSpPr txBox="1"/>
          <p:nvPr/>
        </p:nvSpPr>
        <p:spPr>
          <a:xfrm>
            <a:off x="457198" y="6331011"/>
            <a:ext cx="7602720" cy="400110"/>
          </a:xfrm>
          <a:prstGeom prst="rect">
            <a:avLst/>
          </a:prstGeom>
          <a:noFill/>
        </p:spPr>
        <p:txBody>
          <a:bodyPr wrap="square" rtlCol="0">
            <a:spAutoFit/>
          </a:bodyPr>
          <a:lstStyle/>
          <a:p>
            <a:r>
              <a:rPr lang="en-US" sz="1000" i="1" dirty="0"/>
              <a:t>*If the resident cannot provide consent, the LTCOP representative will work with the resident’s legal representative or follow their state procedure if the resident doesn’t have a legal representative.  </a:t>
            </a:r>
          </a:p>
        </p:txBody>
      </p:sp>
    </p:spTree>
    <p:extLst>
      <p:ext uri="{BB962C8B-B14F-4D97-AF65-F5344CB8AC3E}">
        <p14:creationId xmlns:p14="http://schemas.microsoft.com/office/powerpoint/2010/main" val="83369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Represents the LTCOP?* </a:t>
            </a:r>
          </a:p>
        </p:txBody>
      </p:sp>
      <p:sp>
        <p:nvSpPr>
          <p:cNvPr id="5" name="Content Placeholder 4"/>
          <p:cNvSpPr>
            <a:spLocks noGrp="1"/>
          </p:cNvSpPr>
          <p:nvPr>
            <p:ph type="body" sz="quarter" idx="14"/>
          </p:nvPr>
        </p:nvSpPr>
        <p:spPr/>
        <p:txBody>
          <a:bodyPr>
            <a:normAutofit lnSpcReduction="10000"/>
          </a:bodyPr>
          <a:lstStyle/>
          <a:p>
            <a:pPr lvl="1"/>
            <a:endParaRPr lang="en-US" dirty="0"/>
          </a:p>
        </p:txBody>
      </p:sp>
      <p:sp>
        <p:nvSpPr>
          <p:cNvPr id="3" name="Text Placeholder 2">
            <a:extLst>
              <a:ext uri="{FF2B5EF4-FFF2-40B4-BE49-F238E27FC236}">
                <a16:creationId xmlns:a16="http://schemas.microsoft.com/office/drawing/2014/main" id="{11B0F46D-A882-6F5E-2490-15D03A02B02B}"/>
              </a:ext>
            </a:extLst>
          </p:cNvPr>
          <p:cNvSpPr>
            <a:spLocks noGrp="1"/>
          </p:cNvSpPr>
          <p:nvPr>
            <p:ph type="body" sz="quarter" idx="15"/>
          </p:nvPr>
        </p:nvSpPr>
        <p:spPr>
          <a:xfrm>
            <a:off x="457925" y="1922462"/>
            <a:ext cx="10728325" cy="4223814"/>
          </a:xfrm>
        </p:spPr>
        <p:txBody>
          <a:bodyPr>
            <a:normAutofit fontScale="92500" lnSpcReduction="20000"/>
          </a:bodyPr>
          <a:lstStyle/>
          <a:p>
            <a:r>
              <a:rPr lang="en-US" sz="2400" b="1" dirty="0">
                <a:solidFill>
                  <a:schemeClr val="tx2"/>
                </a:solidFill>
              </a:rPr>
              <a:t>53</a:t>
            </a:r>
            <a:r>
              <a:rPr lang="en-US" sz="2400" b="1" dirty="0"/>
              <a:t> State Long-Term Care Ombudsman Programs</a:t>
            </a:r>
          </a:p>
          <a:p>
            <a:pPr lvl="1"/>
            <a:r>
              <a:rPr lang="en-US" sz="2000" dirty="0"/>
              <a:t>Each state, Guam, Puerto Rico, and Washington D.C.</a:t>
            </a:r>
          </a:p>
          <a:p>
            <a:pPr lvl="1"/>
            <a:r>
              <a:rPr lang="en-US" sz="2000" dirty="0"/>
              <a:t>Program structure varies (e.g., centralized, decentralized)</a:t>
            </a:r>
            <a:endParaRPr lang="en-US" sz="2200" dirty="0">
              <a:solidFill>
                <a:schemeClr val="tx2"/>
              </a:solidFill>
            </a:endParaRPr>
          </a:p>
          <a:p>
            <a:r>
              <a:rPr lang="en-US" sz="2400" b="1" dirty="0">
                <a:solidFill>
                  <a:schemeClr val="tx2"/>
                </a:solidFill>
              </a:rPr>
              <a:t>446 </a:t>
            </a:r>
            <a:r>
              <a:rPr lang="en-US" sz="2400" b="1" dirty="0"/>
              <a:t>local Ombudsman entities </a:t>
            </a:r>
            <a:endParaRPr lang="en-US" b="1" dirty="0"/>
          </a:p>
          <a:p>
            <a:r>
              <a:rPr lang="en-US" sz="2400" b="1" dirty="0">
                <a:solidFill>
                  <a:schemeClr val="tx2"/>
                </a:solidFill>
              </a:rPr>
              <a:t>1,835 </a:t>
            </a:r>
            <a:r>
              <a:rPr lang="en-US" sz="2400" b="1" dirty="0"/>
              <a:t>full-time staff </a:t>
            </a:r>
          </a:p>
          <a:p>
            <a:r>
              <a:rPr lang="en-US" sz="2400" b="1" dirty="0">
                <a:solidFill>
                  <a:schemeClr val="tx2"/>
                </a:solidFill>
              </a:rPr>
              <a:t>4,049</a:t>
            </a:r>
            <a:r>
              <a:rPr lang="en-US" sz="2400" b="1" dirty="0">
                <a:solidFill>
                  <a:srgbClr val="002060"/>
                </a:solidFill>
              </a:rPr>
              <a:t> </a:t>
            </a:r>
            <a:r>
              <a:rPr lang="en-US" sz="2400" b="1" dirty="0"/>
              <a:t>certified volunteers donated </a:t>
            </a:r>
            <a:r>
              <a:rPr lang="en-US" sz="2400" b="1" dirty="0">
                <a:solidFill>
                  <a:schemeClr val="tx2"/>
                </a:solidFill>
              </a:rPr>
              <a:t>231,447</a:t>
            </a:r>
            <a:r>
              <a:rPr lang="en-US" sz="2400" b="1" dirty="0">
                <a:solidFill>
                  <a:srgbClr val="002060"/>
                </a:solidFill>
              </a:rPr>
              <a:t> </a:t>
            </a:r>
            <a:r>
              <a:rPr lang="en-US" sz="2400" b="1" dirty="0"/>
              <a:t>hours of service</a:t>
            </a:r>
            <a:endParaRPr lang="en-US" sz="2400" dirty="0"/>
          </a:p>
          <a:p>
            <a:pPr lvl="1"/>
            <a:r>
              <a:rPr lang="en-US" dirty="0"/>
              <a:t>All designated representatives of the Office receive training, including volunteers</a:t>
            </a:r>
          </a:p>
          <a:p>
            <a:pPr lvl="1"/>
            <a:r>
              <a:rPr lang="en-US" dirty="0"/>
              <a:t>Not all programs work with volunteers</a:t>
            </a:r>
          </a:p>
        </p:txBody>
      </p:sp>
      <p:sp>
        <p:nvSpPr>
          <p:cNvPr id="4" name="TextBox 3">
            <a:extLst>
              <a:ext uri="{FF2B5EF4-FFF2-40B4-BE49-F238E27FC236}">
                <a16:creationId xmlns:a16="http://schemas.microsoft.com/office/drawing/2014/main" id="{9E5B7D94-3B51-027C-7CBB-C0599FDB7051}"/>
              </a:ext>
            </a:extLst>
          </p:cNvPr>
          <p:cNvSpPr txBox="1"/>
          <p:nvPr/>
        </p:nvSpPr>
        <p:spPr>
          <a:xfrm>
            <a:off x="457198" y="6331011"/>
            <a:ext cx="7602720" cy="246221"/>
          </a:xfrm>
          <a:prstGeom prst="rect">
            <a:avLst/>
          </a:prstGeom>
          <a:noFill/>
        </p:spPr>
        <p:txBody>
          <a:bodyPr wrap="square" rtlCol="0">
            <a:spAutoFit/>
          </a:bodyPr>
          <a:lstStyle/>
          <a:p>
            <a:r>
              <a:rPr lang="en-US" sz="1000" i="1" dirty="0"/>
              <a:t>*2022 National Ombudsman Reporting System (NORS) data </a:t>
            </a:r>
            <a:r>
              <a:rPr lang="en-US" sz="1000" dirty="0">
                <a:hlinkClick r:id="rId3"/>
              </a:rPr>
              <a:t>https://ltcombudsman.org/omb_support/nors/nors-data</a:t>
            </a:r>
            <a:r>
              <a:rPr lang="en-US" sz="1000" dirty="0"/>
              <a:t> </a:t>
            </a:r>
            <a:endParaRPr lang="en-US" sz="1000" i="1" dirty="0"/>
          </a:p>
        </p:txBody>
      </p:sp>
      <p:pic>
        <p:nvPicPr>
          <p:cNvPr id="6" name="Graphic 5" descr="Group">
            <a:extLst>
              <a:ext uri="{FF2B5EF4-FFF2-40B4-BE49-F238E27FC236}">
                <a16:creationId xmlns:a16="http://schemas.microsoft.com/office/drawing/2014/main" id="{4965AF3F-C88A-6C2D-CC84-FF7F835C53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96688" y="-16788"/>
            <a:ext cx="1838113" cy="1750446"/>
          </a:xfrm>
          <a:prstGeom prst="rect">
            <a:avLst/>
          </a:prstGeom>
        </p:spPr>
      </p:pic>
    </p:spTree>
    <p:extLst>
      <p:ext uri="{BB962C8B-B14F-4D97-AF65-F5344CB8AC3E}">
        <p14:creationId xmlns:p14="http://schemas.microsoft.com/office/powerpoint/2010/main" val="56792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675E-701A-4D7C-9F58-F24BC68097D9}"/>
              </a:ext>
            </a:extLst>
          </p:cNvPr>
          <p:cNvSpPr>
            <a:spLocks noGrp="1"/>
          </p:cNvSpPr>
          <p:nvPr>
            <p:ph type="title"/>
          </p:nvPr>
        </p:nvSpPr>
        <p:spPr/>
        <p:txBody>
          <a:bodyPr/>
          <a:lstStyle/>
          <a:p>
            <a:r>
              <a:rPr lang="en-US" b="1" dirty="0"/>
              <a:t>LTCOP Activity Highlights (2022)</a:t>
            </a:r>
          </a:p>
        </p:txBody>
      </p:sp>
      <p:grpSp>
        <p:nvGrpSpPr>
          <p:cNvPr id="34" name="Group 33">
            <a:extLst>
              <a:ext uri="{FF2B5EF4-FFF2-40B4-BE49-F238E27FC236}">
                <a16:creationId xmlns:a16="http://schemas.microsoft.com/office/drawing/2014/main" id="{E9F9C106-E5D3-51E1-D6AC-1F04592698AD}"/>
              </a:ext>
            </a:extLst>
          </p:cNvPr>
          <p:cNvGrpSpPr/>
          <p:nvPr/>
        </p:nvGrpSpPr>
        <p:grpSpPr>
          <a:xfrm>
            <a:off x="614187" y="3142780"/>
            <a:ext cx="9644995" cy="548607"/>
            <a:chOff x="626089" y="3159148"/>
            <a:chExt cx="9644995" cy="548607"/>
          </a:xfrm>
        </p:grpSpPr>
        <p:grpSp>
          <p:nvGrpSpPr>
            <p:cNvPr id="29" name="Group 28">
              <a:extLst>
                <a:ext uri="{FF2B5EF4-FFF2-40B4-BE49-F238E27FC236}">
                  <a16:creationId xmlns:a16="http://schemas.microsoft.com/office/drawing/2014/main" id="{E3A05090-7402-ED87-3A5C-4EB6AA312C0C}"/>
                </a:ext>
              </a:extLst>
            </p:cNvPr>
            <p:cNvGrpSpPr/>
            <p:nvPr/>
          </p:nvGrpSpPr>
          <p:grpSpPr>
            <a:xfrm>
              <a:off x="626089" y="3159148"/>
              <a:ext cx="524805" cy="548607"/>
              <a:chOff x="626089" y="3227442"/>
              <a:chExt cx="727882" cy="727882"/>
            </a:xfrm>
          </p:grpSpPr>
          <p:sp>
            <p:nvSpPr>
              <p:cNvPr id="25" name="Oval 24">
                <a:extLst>
                  <a:ext uri="{FF2B5EF4-FFF2-40B4-BE49-F238E27FC236}">
                    <a16:creationId xmlns:a16="http://schemas.microsoft.com/office/drawing/2014/main" id="{DE171305-C979-9210-1E15-93659380A648}"/>
                  </a:ext>
                </a:extLst>
              </p:cNvPr>
              <p:cNvSpPr/>
              <p:nvPr/>
            </p:nvSpPr>
            <p:spPr>
              <a:xfrm>
                <a:off x="626089" y="3227442"/>
                <a:ext cx="727882" cy="7278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ecturer">
                <a:extLst>
                  <a:ext uri="{FF2B5EF4-FFF2-40B4-BE49-F238E27FC236}">
                    <a16:creationId xmlns:a16="http://schemas.microsoft.com/office/drawing/2014/main" id="{1280163C-281C-4353-A973-C12232F62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544" y="3287941"/>
                <a:ext cx="602776" cy="602776"/>
              </a:xfrm>
              <a:prstGeom prst="rect">
                <a:avLst/>
              </a:prstGeom>
            </p:spPr>
          </p:pic>
        </p:grpSp>
        <p:sp>
          <p:nvSpPr>
            <p:cNvPr id="13" name="TextBox 12">
              <a:extLst>
                <a:ext uri="{FF2B5EF4-FFF2-40B4-BE49-F238E27FC236}">
                  <a16:creationId xmlns:a16="http://schemas.microsoft.com/office/drawing/2014/main" id="{359E3E49-5EEF-C34B-9937-270DA9C30BF8}"/>
                </a:ext>
              </a:extLst>
            </p:cNvPr>
            <p:cNvSpPr txBox="1"/>
            <p:nvPr/>
          </p:nvSpPr>
          <p:spPr>
            <a:xfrm>
              <a:off x="1353972" y="3248785"/>
              <a:ext cx="8917112" cy="369332"/>
            </a:xfrm>
            <a:prstGeom prst="rect">
              <a:avLst/>
            </a:prstGeom>
            <a:noFill/>
          </p:spPr>
          <p:txBody>
            <a:bodyPr wrap="square" rtlCol="0">
              <a:spAutoFit/>
            </a:bodyPr>
            <a:lstStyle/>
            <a:p>
              <a:pPr marL="0" indent="0">
                <a:spcBef>
                  <a:spcPts val="0"/>
                </a:spcBef>
                <a:spcAft>
                  <a:spcPts val="0"/>
                </a:spcAft>
                <a:buNone/>
              </a:pPr>
              <a:r>
                <a:rPr lang="en-US" sz="1800" b="1" dirty="0">
                  <a:solidFill>
                    <a:schemeClr val="tx2"/>
                  </a:solidFill>
                </a:rPr>
                <a:t>6,714</a:t>
              </a:r>
              <a:r>
                <a:rPr lang="en-US" sz="1800" dirty="0"/>
                <a:t> community education sessions</a:t>
              </a:r>
            </a:p>
          </p:txBody>
        </p:sp>
      </p:grpSp>
      <p:sp>
        <p:nvSpPr>
          <p:cNvPr id="26" name="Oval 25">
            <a:extLst>
              <a:ext uri="{FF2B5EF4-FFF2-40B4-BE49-F238E27FC236}">
                <a16:creationId xmlns:a16="http://schemas.microsoft.com/office/drawing/2014/main" id="{C7B59149-771C-338D-5E40-C1EE8224C547}"/>
              </a:ext>
            </a:extLst>
          </p:cNvPr>
          <p:cNvSpPr/>
          <p:nvPr/>
        </p:nvSpPr>
        <p:spPr>
          <a:xfrm>
            <a:off x="614187" y="3963022"/>
            <a:ext cx="524805" cy="5486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1ACEEAA-1C29-3EED-A952-4FAEC3A6DF26}"/>
              </a:ext>
            </a:extLst>
          </p:cNvPr>
          <p:cNvSpPr/>
          <p:nvPr/>
        </p:nvSpPr>
        <p:spPr>
          <a:xfrm>
            <a:off x="753313" y="4111932"/>
            <a:ext cx="317641" cy="218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Teacher">
            <a:extLst>
              <a:ext uri="{FF2B5EF4-FFF2-40B4-BE49-F238E27FC236}">
                <a16:creationId xmlns:a16="http://schemas.microsoft.com/office/drawing/2014/main" id="{14EBB970-0ED0-404B-A0D7-2452E1CF90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099" y="3993383"/>
            <a:ext cx="468634" cy="489888"/>
          </a:xfrm>
          <a:prstGeom prst="rect">
            <a:avLst/>
          </a:prstGeom>
        </p:spPr>
      </p:pic>
      <p:sp>
        <p:nvSpPr>
          <p:cNvPr id="16" name="TextBox 15">
            <a:extLst>
              <a:ext uri="{FF2B5EF4-FFF2-40B4-BE49-F238E27FC236}">
                <a16:creationId xmlns:a16="http://schemas.microsoft.com/office/drawing/2014/main" id="{3BB8E884-333B-4369-020D-3CCF3D303B5D}"/>
              </a:ext>
            </a:extLst>
          </p:cNvPr>
          <p:cNvSpPr txBox="1"/>
          <p:nvPr/>
        </p:nvSpPr>
        <p:spPr>
          <a:xfrm>
            <a:off x="1342070" y="4052657"/>
            <a:ext cx="8917112" cy="369332"/>
          </a:xfrm>
          <a:prstGeom prst="rect">
            <a:avLst/>
          </a:prstGeom>
          <a:noFill/>
        </p:spPr>
        <p:txBody>
          <a:bodyPr wrap="square" rtlCol="0">
            <a:spAutoFit/>
          </a:bodyPr>
          <a:lstStyle/>
          <a:p>
            <a:pPr marL="0" indent="0">
              <a:spcBef>
                <a:spcPts val="0"/>
              </a:spcBef>
              <a:spcAft>
                <a:spcPts val="0"/>
              </a:spcAft>
              <a:buNone/>
            </a:pPr>
            <a:r>
              <a:rPr lang="en-US" sz="1800" b="1" dirty="0">
                <a:solidFill>
                  <a:schemeClr val="tx2"/>
                </a:solidFill>
              </a:rPr>
              <a:t>2,054</a:t>
            </a:r>
            <a:r>
              <a:rPr lang="en-US" sz="1800" dirty="0"/>
              <a:t> trainings for LTC facility staff</a:t>
            </a:r>
          </a:p>
        </p:txBody>
      </p:sp>
      <p:grpSp>
        <p:nvGrpSpPr>
          <p:cNvPr id="36" name="Group 35">
            <a:extLst>
              <a:ext uri="{FF2B5EF4-FFF2-40B4-BE49-F238E27FC236}">
                <a16:creationId xmlns:a16="http://schemas.microsoft.com/office/drawing/2014/main" id="{4EF96784-CA7F-1434-2EB3-DC0F88A7853B}"/>
              </a:ext>
            </a:extLst>
          </p:cNvPr>
          <p:cNvGrpSpPr/>
          <p:nvPr/>
        </p:nvGrpSpPr>
        <p:grpSpPr>
          <a:xfrm>
            <a:off x="614187" y="1502299"/>
            <a:ext cx="9644994" cy="548607"/>
            <a:chOff x="626090" y="1502299"/>
            <a:chExt cx="9644994" cy="548607"/>
          </a:xfrm>
        </p:grpSpPr>
        <p:sp>
          <p:nvSpPr>
            <p:cNvPr id="11" name="TextBox 10">
              <a:extLst>
                <a:ext uri="{FF2B5EF4-FFF2-40B4-BE49-F238E27FC236}">
                  <a16:creationId xmlns:a16="http://schemas.microsoft.com/office/drawing/2014/main" id="{2736B82B-3A38-852C-F101-487DA778546F}"/>
                </a:ext>
              </a:extLst>
            </p:cNvPr>
            <p:cNvSpPr txBox="1"/>
            <p:nvPr/>
          </p:nvSpPr>
          <p:spPr>
            <a:xfrm>
              <a:off x="1353972" y="1591936"/>
              <a:ext cx="8917112" cy="369332"/>
            </a:xfrm>
            <a:prstGeom prst="rect">
              <a:avLst/>
            </a:prstGeom>
            <a:noFill/>
          </p:spPr>
          <p:txBody>
            <a:bodyPr wrap="square" rtlCol="0">
              <a:spAutoFit/>
            </a:bodyPr>
            <a:lstStyle/>
            <a:p>
              <a:r>
                <a:rPr lang="en-US" sz="1800" dirty="0"/>
                <a:t>Visited </a:t>
              </a:r>
              <a:r>
                <a:rPr lang="en-US" sz="1800" b="1" dirty="0">
                  <a:solidFill>
                    <a:schemeClr val="tx2"/>
                  </a:solidFill>
                </a:rPr>
                <a:t>18,618</a:t>
              </a:r>
              <a:r>
                <a:rPr lang="en-US" sz="1800" b="1" dirty="0"/>
                <a:t> </a:t>
              </a:r>
              <a:r>
                <a:rPr lang="en-US" sz="1800" dirty="0"/>
                <a:t>long-term care facilities at least quarterly</a:t>
              </a:r>
            </a:p>
          </p:txBody>
        </p:sp>
        <p:pic>
          <p:nvPicPr>
            <p:cNvPr id="8" name="Picture 7" descr="Icon&#10;&#10;Description automatically generated">
              <a:extLst>
                <a:ext uri="{FF2B5EF4-FFF2-40B4-BE49-F238E27FC236}">
                  <a16:creationId xmlns:a16="http://schemas.microsoft.com/office/drawing/2014/main" id="{B607DF75-AD58-381C-EEFF-1CBFBDC021FD}"/>
                </a:ext>
              </a:extLst>
            </p:cNvPr>
            <p:cNvPicPr>
              <a:picLocks noChangeAspect="1"/>
            </p:cNvPicPr>
            <p:nvPr/>
          </p:nvPicPr>
          <p:blipFill>
            <a:blip r:embed="rId7"/>
            <a:stretch>
              <a:fillRect/>
            </a:stretch>
          </p:blipFill>
          <p:spPr>
            <a:xfrm>
              <a:off x="626090" y="1502299"/>
              <a:ext cx="548607" cy="548607"/>
            </a:xfrm>
            <a:prstGeom prst="rect">
              <a:avLst/>
            </a:prstGeom>
          </p:spPr>
        </p:pic>
      </p:grpSp>
      <p:grpSp>
        <p:nvGrpSpPr>
          <p:cNvPr id="35" name="Group 34">
            <a:extLst>
              <a:ext uri="{FF2B5EF4-FFF2-40B4-BE49-F238E27FC236}">
                <a16:creationId xmlns:a16="http://schemas.microsoft.com/office/drawing/2014/main" id="{7B8F0E9D-0B59-46B5-71AF-9A62CC42CF97}"/>
              </a:ext>
            </a:extLst>
          </p:cNvPr>
          <p:cNvGrpSpPr/>
          <p:nvPr/>
        </p:nvGrpSpPr>
        <p:grpSpPr>
          <a:xfrm>
            <a:off x="614187" y="2322539"/>
            <a:ext cx="9629640" cy="548608"/>
            <a:chOff x="641444" y="2345815"/>
            <a:chExt cx="9629640" cy="548608"/>
          </a:xfrm>
        </p:grpSpPr>
        <p:sp>
          <p:nvSpPr>
            <p:cNvPr id="12" name="TextBox 11">
              <a:extLst>
                <a:ext uri="{FF2B5EF4-FFF2-40B4-BE49-F238E27FC236}">
                  <a16:creationId xmlns:a16="http://schemas.microsoft.com/office/drawing/2014/main" id="{AE92B4E4-9B1B-DFBE-C67D-540DCDF6DA6C}"/>
                </a:ext>
              </a:extLst>
            </p:cNvPr>
            <p:cNvSpPr txBox="1"/>
            <p:nvPr/>
          </p:nvSpPr>
          <p:spPr>
            <a:xfrm>
              <a:off x="1353972" y="2435453"/>
              <a:ext cx="8917112" cy="369332"/>
            </a:xfrm>
            <a:prstGeom prst="rect">
              <a:avLst/>
            </a:prstGeom>
            <a:noFill/>
          </p:spPr>
          <p:txBody>
            <a:bodyPr wrap="square" rtlCol="0">
              <a:spAutoFit/>
            </a:bodyPr>
            <a:lstStyle/>
            <a:p>
              <a:pPr marL="0" indent="0">
                <a:spcBef>
                  <a:spcPts val="0"/>
                </a:spcBef>
                <a:spcAft>
                  <a:spcPts val="0"/>
                </a:spcAft>
                <a:buNone/>
              </a:pPr>
              <a:r>
                <a:rPr lang="en-US" sz="1800" dirty="0"/>
                <a:t>Attended </a:t>
              </a:r>
              <a:r>
                <a:rPr lang="en-US" sz="1800" b="1" dirty="0">
                  <a:solidFill>
                    <a:schemeClr val="tx2"/>
                  </a:solidFill>
                </a:rPr>
                <a:t>13,678</a:t>
              </a:r>
              <a:r>
                <a:rPr lang="en-US" sz="1800" dirty="0"/>
                <a:t> Resident Council Meetings and </a:t>
              </a:r>
              <a:r>
                <a:rPr lang="en-US" sz="1800" b="1" dirty="0">
                  <a:solidFill>
                    <a:schemeClr val="tx2"/>
                  </a:solidFill>
                </a:rPr>
                <a:t>1,079</a:t>
              </a:r>
              <a:r>
                <a:rPr lang="en-US" sz="1800" dirty="0"/>
                <a:t> Family Council Meetings</a:t>
              </a:r>
            </a:p>
          </p:txBody>
        </p:sp>
        <p:pic>
          <p:nvPicPr>
            <p:cNvPr id="10" name="Picture 9" descr="Icon&#10;&#10;Description automatically generated">
              <a:extLst>
                <a:ext uri="{FF2B5EF4-FFF2-40B4-BE49-F238E27FC236}">
                  <a16:creationId xmlns:a16="http://schemas.microsoft.com/office/drawing/2014/main" id="{614E6DFC-A793-F363-A046-0380DD63C48E}"/>
                </a:ext>
              </a:extLst>
            </p:cNvPr>
            <p:cNvPicPr>
              <a:picLocks noChangeAspect="1"/>
            </p:cNvPicPr>
            <p:nvPr/>
          </p:nvPicPr>
          <p:blipFill>
            <a:blip r:embed="rId8"/>
            <a:stretch>
              <a:fillRect/>
            </a:stretch>
          </p:blipFill>
          <p:spPr>
            <a:xfrm>
              <a:off x="641444" y="2345815"/>
              <a:ext cx="548608" cy="548608"/>
            </a:xfrm>
            <a:prstGeom prst="rect">
              <a:avLst/>
            </a:prstGeom>
          </p:spPr>
        </p:pic>
      </p:grpSp>
      <p:grpSp>
        <p:nvGrpSpPr>
          <p:cNvPr id="32" name="Group 31">
            <a:extLst>
              <a:ext uri="{FF2B5EF4-FFF2-40B4-BE49-F238E27FC236}">
                <a16:creationId xmlns:a16="http://schemas.microsoft.com/office/drawing/2014/main" id="{8E929028-8B08-694A-6724-CB8BFA6C7070}"/>
              </a:ext>
            </a:extLst>
          </p:cNvPr>
          <p:cNvGrpSpPr/>
          <p:nvPr/>
        </p:nvGrpSpPr>
        <p:grpSpPr>
          <a:xfrm>
            <a:off x="614187" y="4783260"/>
            <a:ext cx="9643143" cy="548607"/>
            <a:chOff x="627941" y="4778528"/>
            <a:chExt cx="9643143" cy="548607"/>
          </a:xfrm>
        </p:grpSpPr>
        <p:sp>
          <p:nvSpPr>
            <p:cNvPr id="14" name="TextBox 13">
              <a:extLst>
                <a:ext uri="{FF2B5EF4-FFF2-40B4-BE49-F238E27FC236}">
                  <a16:creationId xmlns:a16="http://schemas.microsoft.com/office/drawing/2014/main" id="{C62CF468-FBA0-F85B-0097-AC56F70CCB25}"/>
                </a:ext>
              </a:extLst>
            </p:cNvPr>
            <p:cNvSpPr txBox="1"/>
            <p:nvPr/>
          </p:nvSpPr>
          <p:spPr>
            <a:xfrm>
              <a:off x="1353972" y="4868165"/>
              <a:ext cx="8917112" cy="369332"/>
            </a:xfrm>
            <a:prstGeom prst="rect">
              <a:avLst/>
            </a:prstGeom>
            <a:noFill/>
          </p:spPr>
          <p:txBody>
            <a:bodyPr wrap="square" rtlCol="0">
              <a:spAutoFit/>
            </a:bodyPr>
            <a:lstStyle/>
            <a:p>
              <a:pPr marL="0" indent="0">
                <a:spcBef>
                  <a:spcPts val="0"/>
                </a:spcBef>
                <a:spcAft>
                  <a:spcPts val="0"/>
                </a:spcAft>
                <a:buNone/>
              </a:pPr>
              <a:r>
                <a:rPr lang="en-US" sz="1800" b="1" dirty="0">
                  <a:solidFill>
                    <a:schemeClr val="tx2"/>
                  </a:solidFill>
                </a:rPr>
                <a:t>162,073</a:t>
              </a:r>
              <a:r>
                <a:rPr lang="en-US" sz="1800" dirty="0"/>
                <a:t> instances of information and assistance to LTC facility staff</a:t>
              </a:r>
            </a:p>
          </p:txBody>
        </p:sp>
        <p:pic>
          <p:nvPicPr>
            <p:cNvPr id="21" name="Picture 20" descr="Icon&#10;&#10;Description automatically generated">
              <a:extLst>
                <a:ext uri="{FF2B5EF4-FFF2-40B4-BE49-F238E27FC236}">
                  <a16:creationId xmlns:a16="http://schemas.microsoft.com/office/drawing/2014/main" id="{FC0C2780-3F35-05AE-E36C-D47C202F70E7}"/>
                </a:ext>
              </a:extLst>
            </p:cNvPr>
            <p:cNvPicPr>
              <a:picLocks noChangeAspect="1"/>
            </p:cNvPicPr>
            <p:nvPr/>
          </p:nvPicPr>
          <p:blipFill>
            <a:blip r:embed="rId9"/>
            <a:stretch>
              <a:fillRect/>
            </a:stretch>
          </p:blipFill>
          <p:spPr>
            <a:xfrm>
              <a:off x="627941" y="4778528"/>
              <a:ext cx="548607" cy="548607"/>
            </a:xfrm>
            <a:prstGeom prst="rect">
              <a:avLst/>
            </a:prstGeom>
          </p:spPr>
        </p:pic>
      </p:grpSp>
      <p:grpSp>
        <p:nvGrpSpPr>
          <p:cNvPr id="31" name="Group 30">
            <a:extLst>
              <a:ext uri="{FF2B5EF4-FFF2-40B4-BE49-F238E27FC236}">
                <a16:creationId xmlns:a16="http://schemas.microsoft.com/office/drawing/2014/main" id="{95121401-046E-FF77-BA2D-CF748BBF8CD6}"/>
              </a:ext>
            </a:extLst>
          </p:cNvPr>
          <p:cNvGrpSpPr/>
          <p:nvPr/>
        </p:nvGrpSpPr>
        <p:grpSpPr>
          <a:xfrm>
            <a:off x="614187" y="5603499"/>
            <a:ext cx="10426918" cy="548607"/>
            <a:chOff x="614187" y="5603499"/>
            <a:chExt cx="10426918" cy="548607"/>
          </a:xfrm>
        </p:grpSpPr>
        <p:sp>
          <p:nvSpPr>
            <p:cNvPr id="17" name="TextBox 16">
              <a:extLst>
                <a:ext uri="{FF2B5EF4-FFF2-40B4-BE49-F238E27FC236}">
                  <a16:creationId xmlns:a16="http://schemas.microsoft.com/office/drawing/2014/main" id="{93D8C1D3-F02F-F7C1-DB10-963BCAFC6934}"/>
                </a:ext>
              </a:extLst>
            </p:cNvPr>
            <p:cNvSpPr txBox="1"/>
            <p:nvPr/>
          </p:nvSpPr>
          <p:spPr>
            <a:xfrm>
              <a:off x="1353972" y="5693136"/>
              <a:ext cx="9687133" cy="369332"/>
            </a:xfrm>
            <a:prstGeom prst="rect">
              <a:avLst/>
            </a:prstGeom>
            <a:noFill/>
          </p:spPr>
          <p:txBody>
            <a:bodyPr wrap="square" rtlCol="0">
              <a:spAutoFit/>
            </a:bodyPr>
            <a:lstStyle/>
            <a:p>
              <a:pPr>
                <a:spcBef>
                  <a:spcPts val="0"/>
                </a:spcBef>
                <a:spcAft>
                  <a:spcPts val="0"/>
                </a:spcAft>
              </a:pPr>
              <a:r>
                <a:rPr lang="en-US" sz="1800" b="1" dirty="0">
                  <a:solidFill>
                    <a:schemeClr val="tx2"/>
                  </a:solidFill>
                </a:rPr>
                <a:t>407,817</a:t>
              </a:r>
              <a:r>
                <a:rPr lang="en-US" sz="1800" dirty="0"/>
                <a:t> information and assistance to individuals (residents, family members, others)</a:t>
              </a:r>
            </a:p>
          </p:txBody>
        </p:sp>
        <p:pic>
          <p:nvPicPr>
            <p:cNvPr id="30" name="Picture 29" descr="Icon&#10;&#10;Description automatically generated">
              <a:extLst>
                <a:ext uri="{FF2B5EF4-FFF2-40B4-BE49-F238E27FC236}">
                  <a16:creationId xmlns:a16="http://schemas.microsoft.com/office/drawing/2014/main" id="{BA6F3290-7F19-CAD0-5214-3BAE760273F0}"/>
                </a:ext>
              </a:extLst>
            </p:cNvPr>
            <p:cNvPicPr>
              <a:picLocks noChangeAspect="1"/>
            </p:cNvPicPr>
            <p:nvPr/>
          </p:nvPicPr>
          <p:blipFill>
            <a:blip r:embed="rId10"/>
            <a:stretch>
              <a:fillRect/>
            </a:stretch>
          </p:blipFill>
          <p:spPr>
            <a:xfrm>
              <a:off x="614187" y="5603499"/>
              <a:ext cx="548607" cy="548607"/>
            </a:xfrm>
            <a:prstGeom prst="rect">
              <a:avLst/>
            </a:prstGeom>
          </p:spPr>
        </p:pic>
      </p:grpSp>
    </p:spTree>
    <p:extLst>
      <p:ext uri="{BB962C8B-B14F-4D97-AF65-F5344CB8AC3E}">
        <p14:creationId xmlns:p14="http://schemas.microsoft.com/office/powerpoint/2010/main" val="296484873"/>
      </p:ext>
    </p:extLst>
  </p:cSld>
  <p:clrMapOvr>
    <a:masterClrMapping/>
  </p:clrMapOvr>
</p:sld>
</file>

<file path=ppt/theme/theme1.xml><?xml version="1.0" encoding="utf-8"?>
<a:theme xmlns:a="http://schemas.openxmlformats.org/drawingml/2006/main" name="NORC PowerPoint Template 2022">
  <a:themeElements>
    <a:clrScheme name="CV 2022">
      <a:dk1>
        <a:sysClr val="windowText" lastClr="000000"/>
      </a:dk1>
      <a:lt1>
        <a:sysClr val="window" lastClr="FFFFFF"/>
      </a:lt1>
      <a:dk2>
        <a:srgbClr val="191998"/>
      </a:dk2>
      <a:lt2>
        <a:srgbClr val="FFFFFF"/>
      </a:lt2>
      <a:accent1>
        <a:srgbClr val="A4D65E"/>
      </a:accent1>
      <a:accent2>
        <a:srgbClr val="191998"/>
      </a:accent2>
      <a:accent3>
        <a:srgbClr val="0046B4"/>
      </a:accent3>
      <a:accent4>
        <a:srgbClr val="7ECFF5"/>
      </a:accent4>
      <a:accent5>
        <a:srgbClr val="483698"/>
      </a:accent5>
      <a:accent6>
        <a:srgbClr val="007A28"/>
      </a:accent6>
      <a:hlink>
        <a:srgbClr val="0046B4"/>
      </a:hlink>
      <a:folHlink>
        <a:srgbClr val="800080"/>
      </a:folHlink>
    </a:clrScheme>
    <a:fontScheme name="CV 2022 Fonts">
      <a:majorFont>
        <a:latin typeface="Poppi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 PowerPoint Template 2022" id="{1B869221-1BAD-4D20-A774-76A640C6334E}" vid="{63E0D8B5-E5D4-4882-83A1-773CC8C682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NORC PowerPoint Template 2022</Template>
  <TotalTime>2619</TotalTime>
  <Words>2828</Words>
  <Application>Microsoft Office PowerPoint</Application>
  <PresentationFormat>Widescreen</PresentationFormat>
  <Paragraphs>248</Paragraphs>
  <Slides>19</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Barlow Light</vt:lpstr>
      <vt:lpstr>Bree Serif</vt:lpstr>
      <vt:lpstr>Calibri</vt:lpstr>
      <vt:lpstr>Open Sans</vt:lpstr>
      <vt:lpstr>Poppins</vt:lpstr>
      <vt:lpstr>Raleway</vt:lpstr>
      <vt:lpstr>Raleway Thin</vt:lpstr>
      <vt:lpstr>Wingdings 3</vt:lpstr>
      <vt:lpstr>NORC PowerPoint Template 2022</vt:lpstr>
      <vt:lpstr>The Who, What, Where, Why, and How of the Long-Term Care Ombudsman Program</vt:lpstr>
      <vt:lpstr>What is NORC?</vt:lpstr>
      <vt:lpstr>What is the Long-Term Care Ombudsman Program (LTCOP)?</vt:lpstr>
      <vt:lpstr>History of the LTCOP</vt:lpstr>
      <vt:lpstr>What Does the LTCOP Do?</vt:lpstr>
      <vt:lpstr>PowerPoint Presentation</vt:lpstr>
      <vt:lpstr>Who Does the LTCOP Serve?</vt:lpstr>
      <vt:lpstr>Who Represents the LTCOP?* </vt:lpstr>
      <vt:lpstr>LTCOP Activity Highlights (2022)</vt:lpstr>
      <vt:lpstr>LTCOP Complaint Investigations</vt:lpstr>
      <vt:lpstr>National Ombudsman Reporting System (NORS)  Complaint Data (2022)</vt:lpstr>
      <vt:lpstr>PowerPoint Presentation</vt:lpstr>
      <vt:lpstr>PowerPoint Presentation</vt:lpstr>
      <vt:lpstr>Get to Know the LTCOP</vt:lpstr>
      <vt:lpstr>How to Contact the LTCOP</vt:lpstr>
      <vt:lpstr>Resources</vt:lpstr>
      <vt:lpstr>How NORC Supports Ombudsman Programs</vt:lpstr>
      <vt:lpstr>NORC Website - www.ltcombudsman.org </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Katie O'Hearn</cp:lastModifiedBy>
  <cp:revision>87</cp:revision>
  <dcterms:created xsi:type="dcterms:W3CDTF">2017-08-16T20:53:38Z</dcterms:created>
  <dcterms:modified xsi:type="dcterms:W3CDTF">2024-01-09T16:27:06Z</dcterms:modified>
</cp:coreProperties>
</file>