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08"/>
  </p:notesMasterIdLst>
  <p:sldIdLst>
    <p:sldId id="257" r:id="rId5"/>
    <p:sldId id="265" r:id="rId6"/>
    <p:sldId id="259" r:id="rId7"/>
    <p:sldId id="370" r:id="rId8"/>
    <p:sldId id="270" r:id="rId9"/>
    <p:sldId id="271" r:id="rId10"/>
    <p:sldId id="267" r:id="rId11"/>
    <p:sldId id="366" r:id="rId12"/>
    <p:sldId id="346" r:id="rId13"/>
    <p:sldId id="347" r:id="rId14"/>
    <p:sldId id="368" r:id="rId15"/>
    <p:sldId id="266" r:id="rId16"/>
    <p:sldId id="275" r:id="rId17"/>
    <p:sldId id="276" r:id="rId18"/>
    <p:sldId id="274" r:id="rId19"/>
    <p:sldId id="277" r:id="rId20"/>
    <p:sldId id="278" r:id="rId21"/>
    <p:sldId id="280" r:id="rId22"/>
    <p:sldId id="281" r:id="rId23"/>
    <p:sldId id="282" r:id="rId24"/>
    <p:sldId id="283" r:id="rId25"/>
    <p:sldId id="284" r:id="rId26"/>
    <p:sldId id="279" r:id="rId27"/>
    <p:sldId id="361" r:id="rId28"/>
    <p:sldId id="285" r:id="rId29"/>
    <p:sldId id="286" r:id="rId30"/>
    <p:sldId id="287" r:id="rId31"/>
    <p:sldId id="290" r:id="rId32"/>
    <p:sldId id="291" r:id="rId33"/>
    <p:sldId id="292" r:id="rId34"/>
    <p:sldId id="293" r:id="rId35"/>
    <p:sldId id="362" r:id="rId36"/>
    <p:sldId id="294" r:id="rId37"/>
    <p:sldId id="348" r:id="rId38"/>
    <p:sldId id="349" r:id="rId39"/>
    <p:sldId id="297" r:id="rId40"/>
    <p:sldId id="298" r:id="rId41"/>
    <p:sldId id="350" r:id="rId42"/>
    <p:sldId id="299" r:id="rId43"/>
    <p:sldId id="300" r:id="rId44"/>
    <p:sldId id="301" r:id="rId45"/>
    <p:sldId id="302" r:id="rId46"/>
    <p:sldId id="303" r:id="rId47"/>
    <p:sldId id="304" r:id="rId48"/>
    <p:sldId id="305" r:id="rId49"/>
    <p:sldId id="363" r:id="rId50"/>
    <p:sldId id="306" r:id="rId51"/>
    <p:sldId id="307" r:id="rId52"/>
    <p:sldId id="308" r:id="rId53"/>
    <p:sldId id="309" r:id="rId54"/>
    <p:sldId id="310" r:id="rId55"/>
    <p:sldId id="312" r:id="rId56"/>
    <p:sldId id="358" r:id="rId57"/>
    <p:sldId id="311" r:id="rId58"/>
    <p:sldId id="313" r:id="rId59"/>
    <p:sldId id="314" r:id="rId60"/>
    <p:sldId id="352" r:id="rId61"/>
    <p:sldId id="351" r:id="rId62"/>
    <p:sldId id="315" r:id="rId63"/>
    <p:sldId id="357" r:id="rId64"/>
    <p:sldId id="353" r:id="rId65"/>
    <p:sldId id="316" r:id="rId66"/>
    <p:sldId id="317" r:id="rId67"/>
    <p:sldId id="318" r:id="rId68"/>
    <p:sldId id="320" r:id="rId69"/>
    <p:sldId id="321" r:id="rId70"/>
    <p:sldId id="356" r:id="rId71"/>
    <p:sldId id="319" r:id="rId72"/>
    <p:sldId id="322" r:id="rId73"/>
    <p:sldId id="323" r:id="rId74"/>
    <p:sldId id="324" r:id="rId75"/>
    <p:sldId id="325" r:id="rId76"/>
    <p:sldId id="364" r:id="rId77"/>
    <p:sldId id="326" r:id="rId78"/>
    <p:sldId id="327" r:id="rId79"/>
    <p:sldId id="328" r:id="rId80"/>
    <p:sldId id="329" r:id="rId81"/>
    <p:sldId id="354" r:id="rId82"/>
    <p:sldId id="355" r:id="rId83"/>
    <p:sldId id="365" r:id="rId84"/>
    <p:sldId id="330" r:id="rId85"/>
    <p:sldId id="331" r:id="rId86"/>
    <p:sldId id="332" r:id="rId87"/>
    <p:sldId id="333" r:id="rId88"/>
    <p:sldId id="334" r:id="rId89"/>
    <p:sldId id="335" r:id="rId90"/>
    <p:sldId id="337" r:id="rId91"/>
    <p:sldId id="336" r:id="rId92"/>
    <p:sldId id="359" r:id="rId93"/>
    <p:sldId id="338" r:id="rId94"/>
    <p:sldId id="339" r:id="rId95"/>
    <p:sldId id="360" r:id="rId96"/>
    <p:sldId id="340" r:id="rId97"/>
    <p:sldId id="341" r:id="rId98"/>
    <p:sldId id="342" r:id="rId99"/>
    <p:sldId id="369" r:id="rId100"/>
    <p:sldId id="343" r:id="rId101"/>
    <p:sldId id="344" r:id="rId102"/>
    <p:sldId id="345" r:id="rId103"/>
    <p:sldId id="260" r:id="rId104"/>
    <p:sldId id="261" r:id="rId105"/>
    <p:sldId id="263" r:id="rId106"/>
    <p:sldId id="372"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B2B6E4-F2BF-3226-F657-692A4086D9F0}" name="Carol Scott" initials="CS" userId="S::Carol@consumervoice.onmicrosoft.com::30bda53d-a95e-4ce1-8903-7cce2e01a3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mie Freschi" initials="JF" lastIdx="14" clrIdx="0">
    <p:extLst>
      <p:ext uri="{19B8F6BF-5375-455C-9EA6-DF929625EA0E}">
        <p15:presenceInfo xmlns:p15="http://schemas.microsoft.com/office/powerpoint/2012/main" userId="Jamie Freschi" providerId="None"/>
      </p:ext>
    </p:extLst>
  </p:cmAuthor>
  <p:cmAuthor id="2" name="Carol Scott" initials="CS" lastIdx="12" clrIdx="1">
    <p:extLst>
      <p:ext uri="{19B8F6BF-5375-455C-9EA6-DF929625EA0E}">
        <p15:presenceInfo xmlns:p15="http://schemas.microsoft.com/office/powerpoint/2012/main" userId="f321d534bf743154" providerId="Windows Live"/>
      </p:ext>
    </p:extLst>
  </p:cmAuthor>
  <p:cmAuthor id="3" name="Katie Kohler" initials="KK" lastIdx="3" clrIdx="2">
    <p:extLst>
      <p:ext uri="{19B8F6BF-5375-455C-9EA6-DF929625EA0E}">
        <p15:presenceInfo xmlns:p15="http://schemas.microsoft.com/office/powerpoint/2012/main" userId="Katie Kohler" providerId="None"/>
      </p:ext>
    </p:extLst>
  </p:cmAuthor>
  <p:cmAuthor id="4" name="Deanna Okrent" initials="DO" lastIdx="3" clrIdx="3">
    <p:extLst>
      <p:ext uri="{19B8F6BF-5375-455C-9EA6-DF929625EA0E}">
        <p15:presenceInfo xmlns:p15="http://schemas.microsoft.com/office/powerpoint/2012/main" userId="8100b05989bf62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F9EAD6-A3D6-4A4C-972C-C9A4A7CB004B}" v="51" dt="2025-01-22T21:12:51.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57085" autoAdjust="0"/>
  </p:normalViewPr>
  <p:slideViewPr>
    <p:cSldViewPr snapToGrid="0">
      <p:cViewPr>
        <p:scale>
          <a:sx n="75" d="100"/>
          <a:sy n="75" d="100"/>
        </p:scale>
        <p:origin x="774" y="-546"/>
      </p:cViewPr>
      <p:guideLst/>
    </p:cSldViewPr>
  </p:slideViewPr>
  <p:outlineViewPr>
    <p:cViewPr>
      <p:scale>
        <a:sx n="33" d="100"/>
        <a:sy n="33" d="100"/>
      </p:scale>
      <p:origin x="0" y="-1452"/>
    </p:cViewPr>
  </p:outlineViewPr>
  <p:notesTextViewPr>
    <p:cViewPr>
      <p:scale>
        <a:sx n="1" d="1"/>
        <a:sy n="1" d="1"/>
      </p:scale>
      <p:origin x="0" y="0"/>
    </p:cViewPr>
  </p:notesTextViewPr>
  <p:notesViewPr>
    <p:cSldViewPr snapToGrid="0">
      <p:cViewPr>
        <p:scale>
          <a:sx n="130" d="100"/>
          <a:sy n="130" d="100"/>
        </p:scale>
        <p:origin x="1962" y="-179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commentAuthors" Target="commentAuthor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115"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4ED755-F856-4112-93F1-91F3526E41C7}" type="doc">
      <dgm:prSet loTypeId="urn:microsoft.com/office/officeart/2005/8/layout/pyramid2" loCatId="pyramid" qsTypeId="urn:microsoft.com/office/officeart/2005/8/quickstyle/3d5" qsCatId="3D" csTypeId="urn:microsoft.com/office/officeart/2005/8/colors/accent1_2" csCatId="accent1" phldr="1"/>
      <dgm:spPr/>
      <dgm:t>
        <a:bodyPr/>
        <a:lstStyle/>
        <a:p>
          <a:endParaRPr lang="en-US"/>
        </a:p>
      </dgm:t>
    </dgm:pt>
    <dgm:pt modelId="{089A83D9-CED9-4120-98A0-E8EA68C49F84}">
      <dgm:prSet phldrT="[Text]" custT="1"/>
      <dgm:spPr/>
      <dgm:t>
        <a:bodyPr/>
        <a:lstStyle/>
        <a:p>
          <a:r>
            <a:rPr lang="en-US" sz="2400" dirty="0"/>
            <a:t>State Ombudsman</a:t>
          </a:r>
        </a:p>
      </dgm:t>
    </dgm:pt>
    <dgm:pt modelId="{079A4760-13B8-479E-B942-0A72C1ACECC1}" type="parTrans" cxnId="{EE9A6014-9152-4021-AA6E-0F960194A6A1}">
      <dgm:prSet/>
      <dgm:spPr/>
      <dgm:t>
        <a:bodyPr/>
        <a:lstStyle/>
        <a:p>
          <a:endParaRPr lang="en-US"/>
        </a:p>
      </dgm:t>
    </dgm:pt>
    <dgm:pt modelId="{3FF18202-07BF-4EAD-9416-81D768C5D370}" type="sibTrans" cxnId="{EE9A6014-9152-4021-AA6E-0F960194A6A1}">
      <dgm:prSet/>
      <dgm:spPr/>
      <dgm:t>
        <a:bodyPr/>
        <a:lstStyle/>
        <a:p>
          <a:endParaRPr lang="en-US"/>
        </a:p>
      </dgm:t>
    </dgm:pt>
    <dgm:pt modelId="{3B09CEC9-31A9-44C6-B396-4C6168D92F14}">
      <dgm:prSet phldrT="[Text]" custT="1"/>
      <dgm:spPr/>
      <dgm:t>
        <a:bodyPr/>
        <a:lstStyle/>
        <a:p>
          <a:r>
            <a:rPr lang="en-US" sz="2400" dirty="0"/>
            <a:t>State Office Staff</a:t>
          </a:r>
        </a:p>
        <a:p>
          <a:r>
            <a:rPr lang="en-US" sz="2200" dirty="0"/>
            <a:t>(deputies, assistants)</a:t>
          </a:r>
        </a:p>
      </dgm:t>
    </dgm:pt>
    <dgm:pt modelId="{28A7F023-3200-4F4D-B171-D9963C3C2F04}" type="parTrans" cxnId="{1651D3FE-5E9E-4BFC-A42D-95615E1CDE22}">
      <dgm:prSet/>
      <dgm:spPr/>
      <dgm:t>
        <a:bodyPr/>
        <a:lstStyle/>
        <a:p>
          <a:endParaRPr lang="en-US"/>
        </a:p>
      </dgm:t>
    </dgm:pt>
    <dgm:pt modelId="{9143542F-A294-4551-9FFD-A9635EA1872E}" type="sibTrans" cxnId="{1651D3FE-5E9E-4BFC-A42D-95615E1CDE22}">
      <dgm:prSet/>
      <dgm:spPr/>
      <dgm:t>
        <a:bodyPr/>
        <a:lstStyle/>
        <a:p>
          <a:endParaRPr lang="en-US"/>
        </a:p>
      </dgm:t>
    </dgm:pt>
    <dgm:pt modelId="{EEDE106F-5152-4834-9F0E-DB9F1CB2205B}">
      <dgm:prSet phldrT="[Text]" custT="1"/>
      <dgm:spPr/>
      <dgm:t>
        <a:bodyPr/>
        <a:lstStyle/>
        <a:p>
          <a:r>
            <a:rPr lang="en-US" sz="2400" dirty="0"/>
            <a:t>Local Ombudsman Entities</a:t>
          </a:r>
        </a:p>
        <a:p>
          <a:endParaRPr lang="en-US" sz="2200" dirty="0"/>
        </a:p>
      </dgm:t>
    </dgm:pt>
    <dgm:pt modelId="{AEF04B3A-AB52-4998-9CE9-C6858F706601}" type="parTrans" cxnId="{98F5AEFE-995D-40AE-A30C-200A2C19F6F1}">
      <dgm:prSet/>
      <dgm:spPr/>
      <dgm:t>
        <a:bodyPr/>
        <a:lstStyle/>
        <a:p>
          <a:endParaRPr lang="en-US"/>
        </a:p>
      </dgm:t>
    </dgm:pt>
    <dgm:pt modelId="{0A9ACA5A-41EA-477C-B2EF-9421E5326A32}" type="sibTrans" cxnId="{98F5AEFE-995D-40AE-A30C-200A2C19F6F1}">
      <dgm:prSet/>
      <dgm:spPr/>
      <dgm:t>
        <a:bodyPr/>
        <a:lstStyle/>
        <a:p>
          <a:endParaRPr lang="en-US"/>
        </a:p>
      </dgm:t>
    </dgm:pt>
    <dgm:pt modelId="{268921FC-A1DB-462D-BE36-4C6960375A0C}">
      <dgm:prSet phldrT="[Text]" custT="1"/>
      <dgm:spPr/>
      <dgm:t>
        <a:bodyPr/>
        <a:lstStyle/>
        <a:p>
          <a:r>
            <a:rPr lang="en-US" sz="2400" dirty="0"/>
            <a:t>Representatives of the Office</a:t>
          </a:r>
        </a:p>
        <a:p>
          <a:r>
            <a:rPr lang="en-US" sz="2200" dirty="0"/>
            <a:t>(paid and volunteer)</a:t>
          </a:r>
        </a:p>
      </dgm:t>
    </dgm:pt>
    <dgm:pt modelId="{36F4D0CE-A6B7-4741-AAAC-8861EB499919}" type="parTrans" cxnId="{6F5419CA-60BA-4153-A2CF-E7EB17FB8B4A}">
      <dgm:prSet/>
      <dgm:spPr/>
      <dgm:t>
        <a:bodyPr/>
        <a:lstStyle/>
        <a:p>
          <a:endParaRPr lang="en-US"/>
        </a:p>
      </dgm:t>
    </dgm:pt>
    <dgm:pt modelId="{B4BE6F57-85B7-4BF0-91A7-C85A67395417}" type="sibTrans" cxnId="{6F5419CA-60BA-4153-A2CF-E7EB17FB8B4A}">
      <dgm:prSet/>
      <dgm:spPr/>
      <dgm:t>
        <a:bodyPr/>
        <a:lstStyle/>
        <a:p>
          <a:endParaRPr lang="en-US"/>
        </a:p>
      </dgm:t>
    </dgm:pt>
    <dgm:pt modelId="{DA61FC28-AA75-4164-BB64-4877F4FE54AD}" type="pres">
      <dgm:prSet presAssocID="{6C4ED755-F856-4112-93F1-91F3526E41C7}" presName="compositeShape" presStyleCnt="0">
        <dgm:presLayoutVars>
          <dgm:dir/>
          <dgm:resizeHandles/>
        </dgm:presLayoutVars>
      </dgm:prSet>
      <dgm:spPr/>
    </dgm:pt>
    <dgm:pt modelId="{46EDA5C2-4045-486B-9292-088EA648B9CE}" type="pres">
      <dgm:prSet presAssocID="{6C4ED755-F856-4112-93F1-91F3526E41C7}" presName="pyramid" presStyleLbl="node1" presStyleIdx="0" presStyleCnt="1"/>
      <dgm:spPr/>
    </dgm:pt>
    <dgm:pt modelId="{6E8FBE55-B061-4927-8D8A-23ED24A5E3DC}" type="pres">
      <dgm:prSet presAssocID="{6C4ED755-F856-4112-93F1-91F3526E41C7}" presName="theList" presStyleCnt="0"/>
      <dgm:spPr/>
    </dgm:pt>
    <dgm:pt modelId="{1BFC037C-D053-4FA6-A9E5-2705DFDC9C5C}" type="pres">
      <dgm:prSet presAssocID="{089A83D9-CED9-4120-98A0-E8EA68C49F84}" presName="aNode" presStyleLbl="fgAcc1" presStyleIdx="0" presStyleCnt="4" custLinFactY="-11731" custLinFactNeighborX="-5797" custLinFactNeighborY="-100000">
        <dgm:presLayoutVars>
          <dgm:bulletEnabled val="1"/>
        </dgm:presLayoutVars>
      </dgm:prSet>
      <dgm:spPr/>
    </dgm:pt>
    <dgm:pt modelId="{7122F47C-D8C2-42DF-8573-A42AB8F68E78}" type="pres">
      <dgm:prSet presAssocID="{089A83D9-CED9-4120-98A0-E8EA68C49F84}" presName="aSpace" presStyleCnt="0"/>
      <dgm:spPr/>
    </dgm:pt>
    <dgm:pt modelId="{BDE0A9B6-21C6-4C7A-BE3B-F1724A52DD9A}" type="pres">
      <dgm:prSet presAssocID="{3B09CEC9-31A9-44C6-B396-4C6168D92F14}" presName="aNode" presStyleLbl="fgAcc1" presStyleIdx="1" presStyleCnt="4" custLinFactY="-9562" custLinFactNeighborX="-6786" custLinFactNeighborY="-100000">
        <dgm:presLayoutVars>
          <dgm:bulletEnabled val="1"/>
        </dgm:presLayoutVars>
      </dgm:prSet>
      <dgm:spPr/>
    </dgm:pt>
    <dgm:pt modelId="{DA3ECD3E-D0FF-45F1-8393-DBE5200A9EEC}" type="pres">
      <dgm:prSet presAssocID="{3B09CEC9-31A9-44C6-B396-4C6168D92F14}" presName="aSpace" presStyleCnt="0"/>
      <dgm:spPr/>
    </dgm:pt>
    <dgm:pt modelId="{F8BA81A8-E2F9-413F-A754-3A74A5AEA730}" type="pres">
      <dgm:prSet presAssocID="{EEDE106F-5152-4834-9F0E-DB9F1CB2205B}" presName="aNode" presStyleLbl="fgAcc1" presStyleIdx="2" presStyleCnt="4" custLinFactY="-6471" custLinFactNeighborX="-9055" custLinFactNeighborY="-100000">
        <dgm:presLayoutVars>
          <dgm:bulletEnabled val="1"/>
        </dgm:presLayoutVars>
      </dgm:prSet>
      <dgm:spPr/>
    </dgm:pt>
    <dgm:pt modelId="{DD52C230-2778-4BC2-8EF8-4D38C120D3D9}" type="pres">
      <dgm:prSet presAssocID="{EEDE106F-5152-4834-9F0E-DB9F1CB2205B}" presName="aSpace" presStyleCnt="0"/>
      <dgm:spPr/>
    </dgm:pt>
    <dgm:pt modelId="{CEF39903-47D3-49B8-98D3-9B7118314A8D}" type="pres">
      <dgm:prSet presAssocID="{268921FC-A1DB-462D-BE36-4C6960375A0C}" presName="aNode" presStyleLbl="fgAcc1" presStyleIdx="3" presStyleCnt="4" custLinFactY="-10395" custLinFactNeighborX="-6554" custLinFactNeighborY="-100000">
        <dgm:presLayoutVars>
          <dgm:bulletEnabled val="1"/>
        </dgm:presLayoutVars>
      </dgm:prSet>
      <dgm:spPr/>
    </dgm:pt>
    <dgm:pt modelId="{421F6484-84F0-4929-A2F7-05EFC6558245}" type="pres">
      <dgm:prSet presAssocID="{268921FC-A1DB-462D-BE36-4C6960375A0C}" presName="aSpace" presStyleCnt="0"/>
      <dgm:spPr/>
    </dgm:pt>
  </dgm:ptLst>
  <dgm:cxnLst>
    <dgm:cxn modelId="{EE9A6014-9152-4021-AA6E-0F960194A6A1}" srcId="{6C4ED755-F856-4112-93F1-91F3526E41C7}" destId="{089A83D9-CED9-4120-98A0-E8EA68C49F84}" srcOrd="0" destOrd="0" parTransId="{079A4760-13B8-479E-B942-0A72C1ACECC1}" sibTransId="{3FF18202-07BF-4EAD-9416-81D768C5D370}"/>
    <dgm:cxn modelId="{D1061137-A799-4218-91DC-7BA9E79EED6E}" type="presOf" srcId="{089A83D9-CED9-4120-98A0-E8EA68C49F84}" destId="{1BFC037C-D053-4FA6-A9E5-2705DFDC9C5C}" srcOrd="0" destOrd="0" presId="urn:microsoft.com/office/officeart/2005/8/layout/pyramid2"/>
    <dgm:cxn modelId="{25B06F3A-50F4-43E4-8ECB-51A49F59466B}" type="presOf" srcId="{3B09CEC9-31A9-44C6-B396-4C6168D92F14}" destId="{BDE0A9B6-21C6-4C7A-BE3B-F1724A52DD9A}" srcOrd="0" destOrd="0" presId="urn:microsoft.com/office/officeart/2005/8/layout/pyramid2"/>
    <dgm:cxn modelId="{B60B6E4A-DA2C-4F74-B6C0-C6B3D3BE73A6}" type="presOf" srcId="{268921FC-A1DB-462D-BE36-4C6960375A0C}" destId="{CEF39903-47D3-49B8-98D3-9B7118314A8D}" srcOrd="0" destOrd="0" presId="urn:microsoft.com/office/officeart/2005/8/layout/pyramid2"/>
    <dgm:cxn modelId="{68E9A7A9-5076-40A9-A7A7-04B0AE99A9D3}" type="presOf" srcId="{EEDE106F-5152-4834-9F0E-DB9F1CB2205B}" destId="{F8BA81A8-E2F9-413F-A754-3A74A5AEA730}" srcOrd="0" destOrd="0" presId="urn:microsoft.com/office/officeart/2005/8/layout/pyramid2"/>
    <dgm:cxn modelId="{6F5419CA-60BA-4153-A2CF-E7EB17FB8B4A}" srcId="{6C4ED755-F856-4112-93F1-91F3526E41C7}" destId="{268921FC-A1DB-462D-BE36-4C6960375A0C}" srcOrd="3" destOrd="0" parTransId="{36F4D0CE-A6B7-4741-AAAC-8861EB499919}" sibTransId="{B4BE6F57-85B7-4BF0-91A7-C85A67395417}"/>
    <dgm:cxn modelId="{36A5CCF0-29C0-402D-A954-DB01B48893ED}" type="presOf" srcId="{6C4ED755-F856-4112-93F1-91F3526E41C7}" destId="{DA61FC28-AA75-4164-BB64-4877F4FE54AD}" srcOrd="0" destOrd="0" presId="urn:microsoft.com/office/officeart/2005/8/layout/pyramid2"/>
    <dgm:cxn modelId="{98F5AEFE-995D-40AE-A30C-200A2C19F6F1}" srcId="{6C4ED755-F856-4112-93F1-91F3526E41C7}" destId="{EEDE106F-5152-4834-9F0E-DB9F1CB2205B}" srcOrd="2" destOrd="0" parTransId="{AEF04B3A-AB52-4998-9CE9-C6858F706601}" sibTransId="{0A9ACA5A-41EA-477C-B2EF-9421E5326A32}"/>
    <dgm:cxn modelId="{1651D3FE-5E9E-4BFC-A42D-95615E1CDE22}" srcId="{6C4ED755-F856-4112-93F1-91F3526E41C7}" destId="{3B09CEC9-31A9-44C6-B396-4C6168D92F14}" srcOrd="1" destOrd="0" parTransId="{28A7F023-3200-4F4D-B171-D9963C3C2F04}" sibTransId="{9143542F-A294-4551-9FFD-A9635EA1872E}"/>
    <dgm:cxn modelId="{A43FEFB3-D858-4F84-A99F-DAD9EDD90CC7}" type="presParOf" srcId="{DA61FC28-AA75-4164-BB64-4877F4FE54AD}" destId="{46EDA5C2-4045-486B-9292-088EA648B9CE}" srcOrd="0" destOrd="0" presId="urn:microsoft.com/office/officeart/2005/8/layout/pyramid2"/>
    <dgm:cxn modelId="{77F430E5-6D0F-4389-A76E-48A1258F0FD0}" type="presParOf" srcId="{DA61FC28-AA75-4164-BB64-4877F4FE54AD}" destId="{6E8FBE55-B061-4927-8D8A-23ED24A5E3DC}" srcOrd="1" destOrd="0" presId="urn:microsoft.com/office/officeart/2005/8/layout/pyramid2"/>
    <dgm:cxn modelId="{8993C3B6-4C18-44AC-8B7A-E2CAF2C29628}" type="presParOf" srcId="{6E8FBE55-B061-4927-8D8A-23ED24A5E3DC}" destId="{1BFC037C-D053-4FA6-A9E5-2705DFDC9C5C}" srcOrd="0" destOrd="0" presId="urn:microsoft.com/office/officeart/2005/8/layout/pyramid2"/>
    <dgm:cxn modelId="{BF833C25-0E8A-4874-9374-18E6D8A1F680}" type="presParOf" srcId="{6E8FBE55-B061-4927-8D8A-23ED24A5E3DC}" destId="{7122F47C-D8C2-42DF-8573-A42AB8F68E78}" srcOrd="1" destOrd="0" presId="urn:microsoft.com/office/officeart/2005/8/layout/pyramid2"/>
    <dgm:cxn modelId="{3360AA62-2E51-4E6F-A1BE-D824CC2CF28C}" type="presParOf" srcId="{6E8FBE55-B061-4927-8D8A-23ED24A5E3DC}" destId="{BDE0A9B6-21C6-4C7A-BE3B-F1724A52DD9A}" srcOrd="2" destOrd="0" presId="urn:microsoft.com/office/officeart/2005/8/layout/pyramid2"/>
    <dgm:cxn modelId="{677A3AD6-7633-4D1E-A1F4-9C193A28088C}" type="presParOf" srcId="{6E8FBE55-B061-4927-8D8A-23ED24A5E3DC}" destId="{DA3ECD3E-D0FF-45F1-8393-DBE5200A9EEC}" srcOrd="3" destOrd="0" presId="urn:microsoft.com/office/officeart/2005/8/layout/pyramid2"/>
    <dgm:cxn modelId="{3B13D8F6-872B-4ABA-B4C2-146B5A4C8AAD}" type="presParOf" srcId="{6E8FBE55-B061-4927-8D8A-23ED24A5E3DC}" destId="{F8BA81A8-E2F9-413F-A754-3A74A5AEA730}" srcOrd="4" destOrd="0" presId="urn:microsoft.com/office/officeart/2005/8/layout/pyramid2"/>
    <dgm:cxn modelId="{29547246-F8F2-49EF-A1AD-8089704FC3BF}" type="presParOf" srcId="{6E8FBE55-B061-4927-8D8A-23ED24A5E3DC}" destId="{DD52C230-2778-4BC2-8EF8-4D38C120D3D9}" srcOrd="5" destOrd="0" presId="urn:microsoft.com/office/officeart/2005/8/layout/pyramid2"/>
    <dgm:cxn modelId="{6CD5DD41-E590-4ECD-8C93-2FF2153CABBF}" type="presParOf" srcId="{6E8FBE55-B061-4927-8D8A-23ED24A5E3DC}" destId="{CEF39903-47D3-49B8-98D3-9B7118314A8D}" srcOrd="6" destOrd="0" presId="urn:microsoft.com/office/officeart/2005/8/layout/pyramid2"/>
    <dgm:cxn modelId="{49F88F2B-3CD0-4D32-8FFB-DE7E3F1D5DC2}" type="presParOf" srcId="{6E8FBE55-B061-4927-8D8A-23ED24A5E3DC}" destId="{421F6484-84F0-4929-A2F7-05EFC6558245}"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C738F2-F6B3-4279-BEC1-D8F4D7E3BAA8}" type="doc">
      <dgm:prSet loTypeId="urn:microsoft.com/office/officeart/2005/8/layout/venn2" loCatId="relationship" qsTypeId="urn:microsoft.com/office/officeart/2005/8/quickstyle/simple1" qsCatId="simple" csTypeId="urn:microsoft.com/office/officeart/2005/8/colors/accent0_3" csCatId="mainScheme" phldr="1"/>
      <dgm:spPr/>
      <dgm:t>
        <a:bodyPr/>
        <a:lstStyle/>
        <a:p>
          <a:endParaRPr lang="en-US"/>
        </a:p>
      </dgm:t>
    </dgm:pt>
    <dgm:pt modelId="{8DA7F9C3-865A-46DC-AE5C-21B53C430B3F}">
      <dgm:prSet phldrT="[Text]" custT="1"/>
      <dgm:spPr>
        <a:xfrm>
          <a:off x="987346" y="-9528"/>
          <a:ext cx="3714750" cy="3714750"/>
        </a:xfrm>
        <a:prstGeom prst="ellipse">
          <a:avLst/>
        </a:prstGeom>
        <a:solidFill>
          <a:sysClr val="window" lastClr="FFFFFF">
            <a:lumMod val="75000"/>
          </a:sysClr>
        </a:solidFill>
        <a:ln w="12700" cap="flat" cmpd="sng" algn="ctr">
          <a:solidFill>
            <a:srgbClr val="EEECE1">
              <a:hueOff val="0"/>
              <a:satOff val="0"/>
              <a:lumOff val="0"/>
              <a:alphaOff val="0"/>
            </a:srgbClr>
          </a:solidFill>
          <a:prstDash val="solid"/>
          <a:miter lim="800000"/>
        </a:ln>
        <a:effectLst/>
      </dgm:spPr>
      <dgm:t>
        <a:bodyPr/>
        <a:lstStyle/>
        <a:p>
          <a:pPr>
            <a:buNone/>
          </a:pPr>
          <a:r>
            <a:rPr lang="en-US" sz="1600" dirty="0">
              <a:solidFill>
                <a:schemeClr val="tx1"/>
              </a:solidFill>
              <a:latin typeface="Calibri" panose="020F0502020204030204"/>
              <a:ea typeface="+mn-ea"/>
              <a:cs typeface="+mn-cs"/>
            </a:rPr>
            <a:t>The SUA or Designated Agency</a:t>
          </a:r>
        </a:p>
      </dgm:t>
    </dgm:pt>
    <dgm:pt modelId="{1C02A978-5FF6-4267-9BA3-6616C96998EF}" type="parTrans" cxnId="{36FC7421-E04E-40BB-92F1-A0386AA60180}">
      <dgm:prSet/>
      <dgm:spPr/>
      <dgm:t>
        <a:bodyPr/>
        <a:lstStyle/>
        <a:p>
          <a:endParaRPr lang="en-US"/>
        </a:p>
      </dgm:t>
    </dgm:pt>
    <dgm:pt modelId="{F283612B-BAA6-4989-AE2D-AF6C0F45E8FF}" type="sibTrans" cxnId="{36FC7421-E04E-40BB-92F1-A0386AA60180}">
      <dgm:prSet/>
      <dgm:spPr/>
      <dgm:t>
        <a:bodyPr/>
        <a:lstStyle/>
        <a:p>
          <a:endParaRPr lang="en-US"/>
        </a:p>
      </dgm:t>
    </dgm:pt>
    <dgm:pt modelId="{8DB22566-95ED-48A5-8C25-B86541BE93D6}">
      <dgm:prSet phldrT="[Text]" custT="1"/>
      <dgm:spPr>
        <a:xfrm>
          <a:off x="1303946" y="684542"/>
          <a:ext cx="3066154" cy="3043628"/>
        </a:xfrm>
        <a:prstGeom prst="ellipse">
          <a:avLst/>
        </a:prstGeom>
        <a:solidFill>
          <a:srgbClr val="1F497D">
            <a:hueOff val="0"/>
            <a:satOff val="0"/>
            <a:lumOff val="0"/>
            <a:alphaOff val="0"/>
          </a:srgbClr>
        </a:solidFill>
        <a:ln w="12700" cap="flat" cmpd="sng" algn="ctr">
          <a:solidFill>
            <a:srgbClr val="EEECE1">
              <a:hueOff val="0"/>
              <a:satOff val="0"/>
              <a:lumOff val="0"/>
              <a:alphaOff val="0"/>
            </a:srgbClr>
          </a:solidFill>
          <a:prstDash val="solid"/>
          <a:miter lim="800000"/>
        </a:ln>
        <a:effectLst/>
      </dgm:spPr>
      <dgm:t>
        <a:bodyPr/>
        <a:lstStyle/>
        <a:p>
          <a:pPr>
            <a:buNone/>
          </a:pPr>
          <a:r>
            <a:rPr lang="en-US" sz="1600" dirty="0">
              <a:solidFill>
                <a:sysClr val="window" lastClr="FFFFFF"/>
              </a:solidFill>
              <a:latin typeface="Calibri" panose="020F0502020204030204"/>
              <a:ea typeface="+mn-ea"/>
              <a:cs typeface="+mn-cs"/>
            </a:rPr>
            <a:t>The Office of the State Ombudsman</a:t>
          </a:r>
        </a:p>
      </dgm:t>
    </dgm:pt>
    <dgm:pt modelId="{029B7D89-6D9D-4B3C-B0B7-BB96DFDBF1DA}" type="parTrans" cxnId="{258A2B9B-8B5E-4F89-B237-4874A9A8D7D4}">
      <dgm:prSet/>
      <dgm:spPr/>
      <dgm:t>
        <a:bodyPr/>
        <a:lstStyle/>
        <a:p>
          <a:endParaRPr lang="en-US"/>
        </a:p>
      </dgm:t>
    </dgm:pt>
    <dgm:pt modelId="{C648023F-7D70-4A1D-A312-000C575420AB}" type="sibTrans" cxnId="{258A2B9B-8B5E-4F89-B237-4874A9A8D7D4}">
      <dgm:prSet/>
      <dgm:spPr/>
      <dgm:t>
        <a:bodyPr/>
        <a:lstStyle/>
        <a:p>
          <a:endParaRPr lang="en-US"/>
        </a:p>
      </dgm:t>
    </dgm:pt>
    <dgm:pt modelId="{63EA808E-78B6-4477-B1FA-F45AA02A0A82}">
      <dgm:prSet phldrT="[Text]" custT="1"/>
      <dgm:spPr>
        <a:xfrm>
          <a:off x="1646911" y="1425249"/>
          <a:ext cx="2497493" cy="2305165"/>
        </a:xfrm>
        <a:prstGeom prst="ellipse">
          <a:avLst/>
        </a:prstGeom>
        <a:solidFill>
          <a:srgbClr val="1F497D">
            <a:hueOff val="0"/>
            <a:satOff val="0"/>
            <a:lumOff val="0"/>
            <a:alphaOff val="0"/>
          </a:srgbClr>
        </a:solidFill>
        <a:ln w="12700" cap="flat" cmpd="sng" algn="ctr">
          <a:solidFill>
            <a:srgbClr val="EEECE1">
              <a:hueOff val="0"/>
              <a:satOff val="0"/>
              <a:lumOff val="0"/>
              <a:alphaOff val="0"/>
            </a:srgbClr>
          </a:solidFill>
          <a:prstDash val="solid"/>
          <a:miter lim="800000"/>
        </a:ln>
        <a:effectLst/>
      </dgm:spPr>
      <dgm:t>
        <a:bodyPr/>
        <a:lstStyle/>
        <a:p>
          <a:pPr>
            <a:buNone/>
          </a:pPr>
          <a:r>
            <a:rPr lang="en-US" sz="1600" dirty="0">
              <a:solidFill>
                <a:sysClr val="window" lastClr="FFFFFF"/>
              </a:solidFill>
              <a:latin typeface="Calibri" panose="020F0502020204030204"/>
              <a:ea typeface="+mn-ea"/>
              <a:cs typeface="+mn-cs"/>
            </a:rPr>
            <a:t>The State Ombudsman</a:t>
          </a:r>
        </a:p>
      </dgm:t>
    </dgm:pt>
    <dgm:pt modelId="{A3435FB9-B8C6-4475-9D5F-462E9B35343B}" type="parTrans" cxnId="{571074D6-0790-4AD5-9F3A-EF290178EB1E}">
      <dgm:prSet/>
      <dgm:spPr/>
      <dgm:t>
        <a:bodyPr/>
        <a:lstStyle/>
        <a:p>
          <a:endParaRPr lang="en-US"/>
        </a:p>
      </dgm:t>
    </dgm:pt>
    <dgm:pt modelId="{A7EAEACA-A6BE-4A62-8DD7-709063A1FB92}" type="sibTrans" cxnId="{571074D6-0790-4AD5-9F3A-EF290178EB1E}">
      <dgm:prSet/>
      <dgm:spPr/>
      <dgm:t>
        <a:bodyPr/>
        <a:lstStyle/>
        <a:p>
          <a:endParaRPr lang="en-US"/>
        </a:p>
      </dgm:t>
    </dgm:pt>
    <dgm:pt modelId="{5B30BF3E-3810-4EDA-ACA7-D9942F23C98A}">
      <dgm:prSet phldrT="[Text]" custT="1"/>
      <dgm:spPr>
        <a:xfrm>
          <a:off x="2065069" y="2161371"/>
          <a:ext cx="1622038" cy="1575871"/>
        </a:xfrm>
        <a:prstGeom prst="ellipse">
          <a:avLst/>
        </a:prstGeom>
        <a:solidFill>
          <a:srgbClr val="1F497D">
            <a:hueOff val="0"/>
            <a:satOff val="0"/>
            <a:lumOff val="0"/>
            <a:alphaOff val="0"/>
          </a:srgbClr>
        </a:solidFill>
        <a:ln w="12700" cap="flat" cmpd="sng" algn="ctr">
          <a:solidFill>
            <a:srgbClr val="EEECE1">
              <a:hueOff val="0"/>
              <a:satOff val="0"/>
              <a:lumOff val="0"/>
              <a:alphaOff val="0"/>
            </a:srgbClr>
          </a:solidFill>
          <a:prstDash val="solid"/>
          <a:miter lim="800000"/>
        </a:ln>
        <a:effectLst/>
      </dgm:spPr>
      <dgm:t>
        <a:bodyPr/>
        <a:lstStyle/>
        <a:p>
          <a:pPr>
            <a:buNone/>
          </a:pPr>
          <a:r>
            <a:rPr lang="en-US" sz="1600" dirty="0">
              <a:solidFill>
                <a:sysClr val="window" lastClr="FFFFFF"/>
              </a:solidFill>
              <a:latin typeface="Calibri" panose="020F0502020204030204"/>
              <a:ea typeface="+mn-ea"/>
              <a:cs typeface="+mn-cs"/>
            </a:rPr>
            <a:t>Representatives </a:t>
          </a:r>
        </a:p>
        <a:p>
          <a:pPr>
            <a:buNone/>
          </a:pPr>
          <a:r>
            <a:rPr lang="en-US" sz="1600" dirty="0">
              <a:solidFill>
                <a:sysClr val="window" lastClr="FFFFFF"/>
              </a:solidFill>
              <a:latin typeface="Calibri" panose="020F0502020204030204"/>
              <a:ea typeface="+mn-ea"/>
              <a:cs typeface="+mn-cs"/>
            </a:rPr>
            <a:t>of the Office</a:t>
          </a:r>
        </a:p>
      </dgm:t>
    </dgm:pt>
    <dgm:pt modelId="{C04776D4-D184-440F-A826-47FEBFF53483}" type="parTrans" cxnId="{F3062A5E-459F-448A-AAE9-762386E9D2CB}">
      <dgm:prSet/>
      <dgm:spPr/>
      <dgm:t>
        <a:bodyPr/>
        <a:lstStyle/>
        <a:p>
          <a:endParaRPr lang="en-US"/>
        </a:p>
      </dgm:t>
    </dgm:pt>
    <dgm:pt modelId="{52564D61-3C13-4024-B235-F0A1A89931A2}" type="sibTrans" cxnId="{F3062A5E-459F-448A-AAE9-762386E9D2CB}">
      <dgm:prSet/>
      <dgm:spPr/>
      <dgm:t>
        <a:bodyPr/>
        <a:lstStyle/>
        <a:p>
          <a:endParaRPr lang="en-US"/>
        </a:p>
      </dgm:t>
    </dgm:pt>
    <dgm:pt modelId="{4BF6C9BC-9A32-4B02-8E52-10AD5A3B4D4D}" type="pres">
      <dgm:prSet presAssocID="{C9C738F2-F6B3-4279-BEC1-D8F4D7E3BAA8}" presName="Name0" presStyleCnt="0">
        <dgm:presLayoutVars>
          <dgm:chMax val="7"/>
          <dgm:resizeHandles val="exact"/>
        </dgm:presLayoutVars>
      </dgm:prSet>
      <dgm:spPr/>
    </dgm:pt>
    <dgm:pt modelId="{F4369B88-AEF7-4694-8258-2D1940357DF4}" type="pres">
      <dgm:prSet presAssocID="{C9C738F2-F6B3-4279-BEC1-D8F4D7E3BAA8}" presName="comp1" presStyleCnt="0"/>
      <dgm:spPr/>
    </dgm:pt>
    <dgm:pt modelId="{C22DE6F7-549E-4335-91D4-9A4F747D3CBB}" type="pres">
      <dgm:prSet presAssocID="{C9C738F2-F6B3-4279-BEC1-D8F4D7E3BAA8}" presName="circle1" presStyleLbl="node1" presStyleIdx="0" presStyleCnt="4" custScaleX="104737" custLinFactNeighborX="-523" custLinFactNeighborY="298"/>
      <dgm:spPr/>
    </dgm:pt>
    <dgm:pt modelId="{B9AEDA13-684C-4856-B0F5-5DBD29BED8AE}" type="pres">
      <dgm:prSet presAssocID="{C9C738F2-F6B3-4279-BEC1-D8F4D7E3BAA8}" presName="c1text" presStyleLbl="node1" presStyleIdx="0" presStyleCnt="4">
        <dgm:presLayoutVars>
          <dgm:bulletEnabled val="1"/>
        </dgm:presLayoutVars>
      </dgm:prSet>
      <dgm:spPr/>
    </dgm:pt>
    <dgm:pt modelId="{5E880BF1-0E6E-4C5D-921F-2F11E5BB291A}" type="pres">
      <dgm:prSet presAssocID="{C9C738F2-F6B3-4279-BEC1-D8F4D7E3BAA8}" presName="comp2" presStyleCnt="0"/>
      <dgm:spPr/>
    </dgm:pt>
    <dgm:pt modelId="{0315E568-3B04-43E0-9C58-3F484463B488}" type="pres">
      <dgm:prSet presAssocID="{C9C738F2-F6B3-4279-BEC1-D8F4D7E3BAA8}" presName="circle2" presStyleLbl="node1" presStyleIdx="1" presStyleCnt="4" custScaleX="114471" custScaleY="102777" custLinFactNeighborX="-436" custLinFactNeighborY="1047"/>
      <dgm:spPr/>
    </dgm:pt>
    <dgm:pt modelId="{A2BE0F84-7816-4E3A-A159-C230D7BE515E}" type="pres">
      <dgm:prSet presAssocID="{C9C738F2-F6B3-4279-BEC1-D8F4D7E3BAA8}" presName="c2text" presStyleLbl="node1" presStyleIdx="1" presStyleCnt="4">
        <dgm:presLayoutVars>
          <dgm:bulletEnabled val="1"/>
        </dgm:presLayoutVars>
      </dgm:prSet>
      <dgm:spPr/>
    </dgm:pt>
    <dgm:pt modelId="{0F3FAB80-A4EC-46A1-85AF-5FE76F32861C}" type="pres">
      <dgm:prSet presAssocID="{C9C738F2-F6B3-4279-BEC1-D8F4D7E3BAA8}" presName="comp3" presStyleCnt="0"/>
      <dgm:spPr/>
    </dgm:pt>
    <dgm:pt modelId="{58ACCA1A-3AF4-4E3A-AE82-F6D912B0DDA3}" type="pres">
      <dgm:prSet presAssocID="{C9C738F2-F6B3-4279-BEC1-D8F4D7E3BAA8}" presName="circle3" presStyleLbl="node1" presStyleIdx="2" presStyleCnt="4" custScaleX="112053" custScaleY="103424" custLinFactNeighborX="1712" custLinFactNeighborY="1709"/>
      <dgm:spPr/>
    </dgm:pt>
    <dgm:pt modelId="{CECB92EC-EA1C-40CD-9C23-E64B43B99041}" type="pres">
      <dgm:prSet presAssocID="{C9C738F2-F6B3-4279-BEC1-D8F4D7E3BAA8}" presName="c3text" presStyleLbl="node1" presStyleIdx="2" presStyleCnt="4">
        <dgm:presLayoutVars>
          <dgm:bulletEnabled val="1"/>
        </dgm:presLayoutVars>
      </dgm:prSet>
      <dgm:spPr/>
    </dgm:pt>
    <dgm:pt modelId="{DEF433CC-1A5E-4CA9-ADAA-4D92B922F22B}" type="pres">
      <dgm:prSet presAssocID="{C9C738F2-F6B3-4279-BEC1-D8F4D7E3BAA8}" presName="comp4" presStyleCnt="0"/>
      <dgm:spPr/>
    </dgm:pt>
    <dgm:pt modelId="{577E8DA9-6A48-4897-8A87-E9AAF16551E6}" type="pres">
      <dgm:prSet presAssocID="{C9C738F2-F6B3-4279-BEC1-D8F4D7E3BAA8}" presName="circle4" presStyleLbl="node1" presStyleIdx="3" presStyleCnt="4" custScaleX="135242" custScaleY="115644" custLinFactNeighborX="1251" custLinFactNeighborY="12821"/>
      <dgm:spPr/>
    </dgm:pt>
    <dgm:pt modelId="{EDD64D86-4FE3-4599-8F00-25251CE2F021}" type="pres">
      <dgm:prSet presAssocID="{C9C738F2-F6B3-4279-BEC1-D8F4D7E3BAA8}" presName="c4text" presStyleLbl="node1" presStyleIdx="3" presStyleCnt="4">
        <dgm:presLayoutVars>
          <dgm:bulletEnabled val="1"/>
        </dgm:presLayoutVars>
      </dgm:prSet>
      <dgm:spPr/>
    </dgm:pt>
  </dgm:ptLst>
  <dgm:cxnLst>
    <dgm:cxn modelId="{6E345F02-FEAC-4EAE-A0DB-B742FCC44437}" type="presOf" srcId="{63EA808E-78B6-4477-B1FA-F45AA02A0A82}" destId="{58ACCA1A-3AF4-4E3A-AE82-F6D912B0DDA3}" srcOrd="0" destOrd="0" presId="urn:microsoft.com/office/officeart/2005/8/layout/venn2"/>
    <dgm:cxn modelId="{FD05D316-2CEA-48A6-8767-FF4D538AE64D}" type="presOf" srcId="{8DA7F9C3-865A-46DC-AE5C-21B53C430B3F}" destId="{B9AEDA13-684C-4856-B0F5-5DBD29BED8AE}" srcOrd="1" destOrd="0" presId="urn:microsoft.com/office/officeart/2005/8/layout/venn2"/>
    <dgm:cxn modelId="{F77B751C-834F-4708-B3EC-2ADA86394485}" type="presOf" srcId="{8DB22566-95ED-48A5-8C25-B86541BE93D6}" destId="{A2BE0F84-7816-4E3A-A159-C230D7BE515E}" srcOrd="1" destOrd="0" presId="urn:microsoft.com/office/officeart/2005/8/layout/venn2"/>
    <dgm:cxn modelId="{36FC7421-E04E-40BB-92F1-A0386AA60180}" srcId="{C9C738F2-F6B3-4279-BEC1-D8F4D7E3BAA8}" destId="{8DA7F9C3-865A-46DC-AE5C-21B53C430B3F}" srcOrd="0" destOrd="0" parTransId="{1C02A978-5FF6-4267-9BA3-6616C96998EF}" sibTransId="{F283612B-BAA6-4989-AE2D-AF6C0F45E8FF}"/>
    <dgm:cxn modelId="{EAE27530-06D6-46F3-BCB0-269D8BBB5986}" type="presOf" srcId="{8DA7F9C3-865A-46DC-AE5C-21B53C430B3F}" destId="{C22DE6F7-549E-4335-91D4-9A4F747D3CBB}" srcOrd="0" destOrd="0" presId="urn:microsoft.com/office/officeart/2005/8/layout/venn2"/>
    <dgm:cxn modelId="{F3062A5E-459F-448A-AAE9-762386E9D2CB}" srcId="{C9C738F2-F6B3-4279-BEC1-D8F4D7E3BAA8}" destId="{5B30BF3E-3810-4EDA-ACA7-D9942F23C98A}" srcOrd="3" destOrd="0" parTransId="{C04776D4-D184-440F-A826-47FEBFF53483}" sibTransId="{52564D61-3C13-4024-B235-F0A1A89931A2}"/>
    <dgm:cxn modelId="{F8C8C190-DEBD-4B32-AA73-89FEC4BB801D}" type="presOf" srcId="{C9C738F2-F6B3-4279-BEC1-D8F4D7E3BAA8}" destId="{4BF6C9BC-9A32-4B02-8E52-10AD5A3B4D4D}" srcOrd="0" destOrd="0" presId="urn:microsoft.com/office/officeart/2005/8/layout/venn2"/>
    <dgm:cxn modelId="{258A2B9B-8B5E-4F89-B237-4874A9A8D7D4}" srcId="{C9C738F2-F6B3-4279-BEC1-D8F4D7E3BAA8}" destId="{8DB22566-95ED-48A5-8C25-B86541BE93D6}" srcOrd="1" destOrd="0" parTransId="{029B7D89-6D9D-4B3C-B0B7-BB96DFDBF1DA}" sibTransId="{C648023F-7D70-4A1D-A312-000C575420AB}"/>
    <dgm:cxn modelId="{3F192EA9-B60B-46D6-AB3C-7A4636EB55F9}" type="presOf" srcId="{8DB22566-95ED-48A5-8C25-B86541BE93D6}" destId="{0315E568-3B04-43E0-9C58-3F484463B488}" srcOrd="0" destOrd="0" presId="urn:microsoft.com/office/officeart/2005/8/layout/venn2"/>
    <dgm:cxn modelId="{DC8FD4BF-1198-420C-B50F-16417AFBD917}" type="presOf" srcId="{5B30BF3E-3810-4EDA-ACA7-D9942F23C98A}" destId="{EDD64D86-4FE3-4599-8F00-25251CE2F021}" srcOrd="1" destOrd="0" presId="urn:microsoft.com/office/officeart/2005/8/layout/venn2"/>
    <dgm:cxn modelId="{D4B5A4C9-4D00-4F14-9173-96E56F5038F1}" type="presOf" srcId="{5B30BF3E-3810-4EDA-ACA7-D9942F23C98A}" destId="{577E8DA9-6A48-4897-8A87-E9AAF16551E6}" srcOrd="0" destOrd="0" presId="urn:microsoft.com/office/officeart/2005/8/layout/venn2"/>
    <dgm:cxn modelId="{E97E35CE-FB1D-4AE7-BCB5-4AC7C38C2E88}" type="presOf" srcId="{63EA808E-78B6-4477-B1FA-F45AA02A0A82}" destId="{CECB92EC-EA1C-40CD-9C23-E64B43B99041}" srcOrd="1" destOrd="0" presId="urn:microsoft.com/office/officeart/2005/8/layout/venn2"/>
    <dgm:cxn modelId="{571074D6-0790-4AD5-9F3A-EF290178EB1E}" srcId="{C9C738F2-F6B3-4279-BEC1-D8F4D7E3BAA8}" destId="{63EA808E-78B6-4477-B1FA-F45AA02A0A82}" srcOrd="2" destOrd="0" parTransId="{A3435FB9-B8C6-4475-9D5F-462E9B35343B}" sibTransId="{A7EAEACA-A6BE-4A62-8DD7-709063A1FB92}"/>
    <dgm:cxn modelId="{1EEEA257-1282-4A82-BB62-18C7F3EC2F08}" type="presParOf" srcId="{4BF6C9BC-9A32-4B02-8E52-10AD5A3B4D4D}" destId="{F4369B88-AEF7-4694-8258-2D1940357DF4}" srcOrd="0" destOrd="0" presId="urn:microsoft.com/office/officeart/2005/8/layout/venn2"/>
    <dgm:cxn modelId="{58CAD9E8-5742-49BF-8800-CA3A76D88ABB}" type="presParOf" srcId="{F4369B88-AEF7-4694-8258-2D1940357DF4}" destId="{C22DE6F7-549E-4335-91D4-9A4F747D3CBB}" srcOrd="0" destOrd="0" presId="urn:microsoft.com/office/officeart/2005/8/layout/venn2"/>
    <dgm:cxn modelId="{94E4A738-0BB1-4CAB-BF25-5890A5FCDAA0}" type="presParOf" srcId="{F4369B88-AEF7-4694-8258-2D1940357DF4}" destId="{B9AEDA13-684C-4856-B0F5-5DBD29BED8AE}" srcOrd="1" destOrd="0" presId="urn:microsoft.com/office/officeart/2005/8/layout/venn2"/>
    <dgm:cxn modelId="{3F6D0AE9-0CBB-4924-95D1-B275388F5C6F}" type="presParOf" srcId="{4BF6C9BC-9A32-4B02-8E52-10AD5A3B4D4D}" destId="{5E880BF1-0E6E-4C5D-921F-2F11E5BB291A}" srcOrd="1" destOrd="0" presId="urn:microsoft.com/office/officeart/2005/8/layout/venn2"/>
    <dgm:cxn modelId="{99BB5F8A-41E6-4383-A4E4-C59F7B97AC48}" type="presParOf" srcId="{5E880BF1-0E6E-4C5D-921F-2F11E5BB291A}" destId="{0315E568-3B04-43E0-9C58-3F484463B488}" srcOrd="0" destOrd="0" presId="urn:microsoft.com/office/officeart/2005/8/layout/venn2"/>
    <dgm:cxn modelId="{879984B6-F182-441E-9BAA-CB395B6A1FB3}" type="presParOf" srcId="{5E880BF1-0E6E-4C5D-921F-2F11E5BB291A}" destId="{A2BE0F84-7816-4E3A-A159-C230D7BE515E}" srcOrd="1" destOrd="0" presId="urn:microsoft.com/office/officeart/2005/8/layout/venn2"/>
    <dgm:cxn modelId="{5AEFE83A-44FF-4EF6-BB86-1DEAC30AD6FB}" type="presParOf" srcId="{4BF6C9BC-9A32-4B02-8E52-10AD5A3B4D4D}" destId="{0F3FAB80-A4EC-46A1-85AF-5FE76F32861C}" srcOrd="2" destOrd="0" presId="urn:microsoft.com/office/officeart/2005/8/layout/venn2"/>
    <dgm:cxn modelId="{D9363986-D192-4BBF-BB53-456F8B4E03CA}" type="presParOf" srcId="{0F3FAB80-A4EC-46A1-85AF-5FE76F32861C}" destId="{58ACCA1A-3AF4-4E3A-AE82-F6D912B0DDA3}" srcOrd="0" destOrd="0" presId="urn:microsoft.com/office/officeart/2005/8/layout/venn2"/>
    <dgm:cxn modelId="{5AB9B46C-48B7-45E8-99EE-A64094F00421}" type="presParOf" srcId="{0F3FAB80-A4EC-46A1-85AF-5FE76F32861C}" destId="{CECB92EC-EA1C-40CD-9C23-E64B43B99041}" srcOrd="1" destOrd="0" presId="urn:microsoft.com/office/officeart/2005/8/layout/venn2"/>
    <dgm:cxn modelId="{91C8B347-B091-40E0-851E-324D08BCB82B}" type="presParOf" srcId="{4BF6C9BC-9A32-4B02-8E52-10AD5A3B4D4D}" destId="{DEF433CC-1A5E-4CA9-ADAA-4D92B922F22B}" srcOrd="3" destOrd="0" presId="urn:microsoft.com/office/officeart/2005/8/layout/venn2"/>
    <dgm:cxn modelId="{23F8DA19-A362-4000-9712-0EF4F8C4B115}" type="presParOf" srcId="{DEF433CC-1A5E-4CA9-ADAA-4D92B922F22B}" destId="{577E8DA9-6A48-4897-8A87-E9AAF16551E6}" srcOrd="0" destOrd="0" presId="urn:microsoft.com/office/officeart/2005/8/layout/venn2"/>
    <dgm:cxn modelId="{F3C4763D-9290-4D14-B0B9-E9FA50A8BA6E}" type="presParOf" srcId="{DEF433CC-1A5E-4CA9-ADAA-4D92B922F22B}" destId="{EDD64D86-4FE3-4599-8F00-25251CE2F021}"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C738F2-F6B3-4279-BEC1-D8F4D7E3BAA8}" type="doc">
      <dgm:prSet loTypeId="urn:microsoft.com/office/officeart/2005/8/layout/venn2" loCatId="relationship" qsTypeId="urn:microsoft.com/office/officeart/2005/8/quickstyle/simple1" qsCatId="simple" csTypeId="urn:microsoft.com/office/officeart/2005/8/colors/accent0_3" csCatId="mainScheme" phldr="1"/>
      <dgm:spPr/>
      <dgm:t>
        <a:bodyPr/>
        <a:lstStyle/>
        <a:p>
          <a:endParaRPr lang="en-US"/>
        </a:p>
      </dgm:t>
    </dgm:pt>
    <dgm:pt modelId="{8DA7F9C3-865A-46DC-AE5C-21B53C430B3F}">
      <dgm:prSet phldrT="[Text]" custT="1"/>
      <dgm:spPr>
        <a:xfrm>
          <a:off x="1023936" y="-16834"/>
          <a:ext cx="3714750" cy="3714750"/>
        </a:xfrm>
        <a:prstGeom prst="ellipse">
          <a:avLst/>
        </a:prstGeom>
        <a:solidFill>
          <a:sysClr val="window" lastClr="FFFFFF">
            <a:lumMod val="75000"/>
          </a:sysClr>
        </a:solidFill>
        <a:ln w="12700" cap="flat" cmpd="sng" algn="ctr">
          <a:solidFill>
            <a:srgbClr val="EEECE1">
              <a:hueOff val="0"/>
              <a:satOff val="0"/>
              <a:lumOff val="0"/>
              <a:alphaOff val="0"/>
            </a:srgbClr>
          </a:solidFill>
          <a:prstDash val="solid"/>
          <a:miter lim="800000"/>
        </a:ln>
        <a:effectLst/>
      </dgm:spPr>
      <dgm:t>
        <a:bodyPr/>
        <a:lstStyle/>
        <a:p>
          <a:pPr>
            <a:buNone/>
          </a:pPr>
          <a:r>
            <a:rPr lang="en-US" sz="1600" dirty="0">
              <a:solidFill>
                <a:schemeClr val="tx1"/>
              </a:solidFill>
              <a:latin typeface="Calibri" panose="020F0502020204030204"/>
              <a:ea typeface="+mn-ea"/>
              <a:cs typeface="+mn-cs"/>
            </a:rPr>
            <a:t>The SUA or Designated Agency</a:t>
          </a:r>
        </a:p>
      </dgm:t>
    </dgm:pt>
    <dgm:pt modelId="{1C02A978-5FF6-4267-9BA3-6616C96998EF}" type="parTrans" cxnId="{36FC7421-E04E-40BB-92F1-A0386AA60180}">
      <dgm:prSet/>
      <dgm:spPr/>
      <dgm:t>
        <a:bodyPr/>
        <a:lstStyle/>
        <a:p>
          <a:endParaRPr lang="en-US"/>
        </a:p>
      </dgm:t>
    </dgm:pt>
    <dgm:pt modelId="{F283612B-BAA6-4989-AE2D-AF6C0F45E8FF}" type="sibTrans" cxnId="{36FC7421-E04E-40BB-92F1-A0386AA60180}">
      <dgm:prSet/>
      <dgm:spPr/>
      <dgm:t>
        <a:bodyPr/>
        <a:lstStyle/>
        <a:p>
          <a:endParaRPr lang="en-US"/>
        </a:p>
      </dgm:t>
    </dgm:pt>
    <dgm:pt modelId="{8DB22566-95ED-48A5-8C25-B86541BE93D6}">
      <dgm:prSet phldrT="[Text]" custT="1"/>
      <dgm:spPr>
        <a:xfrm>
          <a:off x="1401044" y="878183"/>
          <a:ext cx="2874519" cy="2853401"/>
        </a:xfrm>
        <a:prstGeom prst="ellipse">
          <a:avLst/>
        </a:prstGeom>
        <a:solidFill>
          <a:srgbClr val="1F497D">
            <a:hueOff val="0"/>
            <a:satOff val="0"/>
            <a:lumOff val="0"/>
            <a:alphaOff val="0"/>
          </a:srgbClr>
        </a:solidFill>
        <a:ln w="12700" cap="flat" cmpd="sng" algn="ctr">
          <a:solidFill>
            <a:srgbClr val="EEECE1">
              <a:hueOff val="0"/>
              <a:satOff val="0"/>
              <a:lumOff val="0"/>
              <a:alphaOff val="0"/>
            </a:srgbClr>
          </a:solidFill>
          <a:prstDash val="solid"/>
          <a:miter lim="800000"/>
        </a:ln>
        <a:effectLst/>
      </dgm:spPr>
      <dgm:t>
        <a:bodyPr/>
        <a:lstStyle/>
        <a:p>
          <a:pPr>
            <a:buNone/>
          </a:pPr>
          <a:r>
            <a:rPr lang="en-US" sz="1600" dirty="0">
              <a:solidFill>
                <a:sysClr val="window" lastClr="FFFFFF"/>
              </a:solidFill>
              <a:latin typeface="Calibri" panose="020F0502020204030204"/>
              <a:ea typeface="+mn-ea"/>
              <a:cs typeface="+mn-cs"/>
            </a:rPr>
            <a:t>The Office of the State Ombudsman</a:t>
          </a:r>
        </a:p>
      </dgm:t>
    </dgm:pt>
    <dgm:pt modelId="{029B7D89-6D9D-4B3C-B0B7-BB96DFDBF1DA}" type="parTrans" cxnId="{258A2B9B-8B5E-4F89-B237-4874A9A8D7D4}">
      <dgm:prSet/>
      <dgm:spPr/>
      <dgm:t>
        <a:bodyPr/>
        <a:lstStyle/>
        <a:p>
          <a:endParaRPr lang="en-US"/>
        </a:p>
      </dgm:t>
    </dgm:pt>
    <dgm:pt modelId="{C648023F-7D70-4A1D-A312-000C575420AB}" type="sibTrans" cxnId="{258A2B9B-8B5E-4F89-B237-4874A9A8D7D4}">
      <dgm:prSet/>
      <dgm:spPr/>
      <dgm:t>
        <a:bodyPr/>
        <a:lstStyle/>
        <a:p>
          <a:endParaRPr lang="en-US"/>
        </a:p>
      </dgm:t>
    </dgm:pt>
    <dgm:pt modelId="{63EA808E-78B6-4477-B1FA-F45AA02A0A82}">
      <dgm:prSet phldrT="[Text]" custT="1"/>
      <dgm:spPr>
        <a:xfrm>
          <a:off x="1848676" y="1808741"/>
          <a:ext cx="2081244" cy="1920971"/>
        </a:xfrm>
        <a:prstGeom prst="ellipse">
          <a:avLst/>
        </a:prstGeom>
        <a:solidFill>
          <a:srgbClr val="0070C0"/>
        </a:solidFill>
        <a:ln w="12700" cap="flat" cmpd="sng" algn="ctr">
          <a:solidFill>
            <a:srgbClr val="EEECE1">
              <a:hueOff val="0"/>
              <a:satOff val="0"/>
              <a:lumOff val="0"/>
              <a:alphaOff val="0"/>
            </a:srgb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The State Ombudsman</a:t>
          </a:r>
        </a:p>
      </dgm:t>
    </dgm:pt>
    <dgm:pt modelId="{A3435FB9-B8C6-4475-9D5F-462E9B35343B}" type="parTrans" cxnId="{571074D6-0790-4AD5-9F3A-EF290178EB1E}">
      <dgm:prSet/>
      <dgm:spPr/>
      <dgm:t>
        <a:bodyPr/>
        <a:lstStyle/>
        <a:p>
          <a:endParaRPr lang="en-US"/>
        </a:p>
      </dgm:t>
    </dgm:pt>
    <dgm:pt modelId="{A7EAEACA-A6BE-4A62-8DD7-709063A1FB92}" type="sibTrans" cxnId="{571074D6-0790-4AD5-9F3A-EF290178EB1E}">
      <dgm:prSet/>
      <dgm:spPr/>
      <dgm:t>
        <a:bodyPr/>
        <a:lstStyle/>
        <a:p>
          <a:endParaRPr lang="en-US"/>
        </a:p>
      </dgm:t>
    </dgm:pt>
    <dgm:pt modelId="{4BF6C9BC-9A32-4B02-8E52-10AD5A3B4D4D}" type="pres">
      <dgm:prSet presAssocID="{C9C738F2-F6B3-4279-BEC1-D8F4D7E3BAA8}" presName="Name0" presStyleCnt="0">
        <dgm:presLayoutVars>
          <dgm:chMax val="7"/>
          <dgm:resizeHandles val="exact"/>
        </dgm:presLayoutVars>
      </dgm:prSet>
      <dgm:spPr/>
    </dgm:pt>
    <dgm:pt modelId="{F4369B88-AEF7-4694-8258-2D1940357DF4}" type="pres">
      <dgm:prSet presAssocID="{C9C738F2-F6B3-4279-BEC1-D8F4D7E3BAA8}" presName="comp1" presStyleCnt="0"/>
      <dgm:spPr/>
    </dgm:pt>
    <dgm:pt modelId="{C22DE6F7-549E-4335-91D4-9A4F747D3CBB}" type="pres">
      <dgm:prSet presAssocID="{C9C738F2-F6B3-4279-BEC1-D8F4D7E3BAA8}" presName="circle1" presStyleLbl="node1" presStyleIdx="0" presStyleCnt="3" custScaleX="112395" custLinFactNeighborX="0" custLinFactNeighborY="-316"/>
      <dgm:spPr/>
    </dgm:pt>
    <dgm:pt modelId="{B9AEDA13-684C-4856-B0F5-5DBD29BED8AE}" type="pres">
      <dgm:prSet presAssocID="{C9C738F2-F6B3-4279-BEC1-D8F4D7E3BAA8}" presName="c1text" presStyleLbl="node1" presStyleIdx="0" presStyleCnt="3">
        <dgm:presLayoutVars>
          <dgm:bulletEnabled val="1"/>
        </dgm:presLayoutVars>
      </dgm:prSet>
      <dgm:spPr/>
    </dgm:pt>
    <dgm:pt modelId="{5E880BF1-0E6E-4C5D-921F-2F11E5BB291A}" type="pres">
      <dgm:prSet presAssocID="{C9C738F2-F6B3-4279-BEC1-D8F4D7E3BAA8}" presName="comp2" presStyleCnt="0"/>
      <dgm:spPr/>
    </dgm:pt>
    <dgm:pt modelId="{0315E568-3B04-43E0-9C58-3F484463B488}" type="pres">
      <dgm:prSet presAssocID="{C9C738F2-F6B3-4279-BEC1-D8F4D7E3BAA8}" presName="circle2" presStyleLbl="node1" presStyleIdx="1" presStyleCnt="3" custScaleX="119472" custScaleY="109582" custLinFactNeighborX="-689" custLinFactNeighborY="2885"/>
      <dgm:spPr/>
    </dgm:pt>
    <dgm:pt modelId="{A2BE0F84-7816-4E3A-A159-C230D7BE515E}" type="pres">
      <dgm:prSet presAssocID="{C9C738F2-F6B3-4279-BEC1-D8F4D7E3BAA8}" presName="c2text" presStyleLbl="node1" presStyleIdx="1" presStyleCnt="3">
        <dgm:presLayoutVars>
          <dgm:bulletEnabled val="1"/>
        </dgm:presLayoutVars>
      </dgm:prSet>
      <dgm:spPr/>
    </dgm:pt>
    <dgm:pt modelId="{0F3FAB80-A4EC-46A1-85AF-5FE76F32861C}" type="pres">
      <dgm:prSet presAssocID="{C9C738F2-F6B3-4279-BEC1-D8F4D7E3BAA8}" presName="comp3" presStyleCnt="0"/>
      <dgm:spPr/>
    </dgm:pt>
    <dgm:pt modelId="{58ACCA1A-3AF4-4E3A-AE82-F6D912B0DDA3}" type="pres">
      <dgm:prSet presAssocID="{C9C738F2-F6B3-4279-BEC1-D8F4D7E3BAA8}" presName="circle3" presStyleLbl="node1" presStyleIdx="2" presStyleCnt="3" custScaleX="138675" custScaleY="122367" custLinFactNeighborX="1712" custLinFactNeighborY="1709"/>
      <dgm:spPr/>
    </dgm:pt>
    <dgm:pt modelId="{CECB92EC-EA1C-40CD-9C23-E64B43B99041}" type="pres">
      <dgm:prSet presAssocID="{C9C738F2-F6B3-4279-BEC1-D8F4D7E3BAA8}" presName="c3text" presStyleLbl="node1" presStyleIdx="2" presStyleCnt="3">
        <dgm:presLayoutVars>
          <dgm:bulletEnabled val="1"/>
        </dgm:presLayoutVars>
      </dgm:prSet>
      <dgm:spPr/>
    </dgm:pt>
  </dgm:ptLst>
  <dgm:cxnLst>
    <dgm:cxn modelId="{6E345F02-FEAC-4EAE-A0DB-B742FCC44437}" type="presOf" srcId="{63EA808E-78B6-4477-B1FA-F45AA02A0A82}" destId="{58ACCA1A-3AF4-4E3A-AE82-F6D912B0DDA3}" srcOrd="0" destOrd="0" presId="urn:microsoft.com/office/officeart/2005/8/layout/venn2"/>
    <dgm:cxn modelId="{FD05D316-2CEA-48A6-8767-FF4D538AE64D}" type="presOf" srcId="{8DA7F9C3-865A-46DC-AE5C-21B53C430B3F}" destId="{B9AEDA13-684C-4856-B0F5-5DBD29BED8AE}" srcOrd="1" destOrd="0" presId="urn:microsoft.com/office/officeart/2005/8/layout/venn2"/>
    <dgm:cxn modelId="{F77B751C-834F-4708-B3EC-2ADA86394485}" type="presOf" srcId="{8DB22566-95ED-48A5-8C25-B86541BE93D6}" destId="{A2BE0F84-7816-4E3A-A159-C230D7BE515E}" srcOrd="1" destOrd="0" presId="urn:microsoft.com/office/officeart/2005/8/layout/venn2"/>
    <dgm:cxn modelId="{36FC7421-E04E-40BB-92F1-A0386AA60180}" srcId="{C9C738F2-F6B3-4279-BEC1-D8F4D7E3BAA8}" destId="{8DA7F9C3-865A-46DC-AE5C-21B53C430B3F}" srcOrd="0" destOrd="0" parTransId="{1C02A978-5FF6-4267-9BA3-6616C96998EF}" sibTransId="{F283612B-BAA6-4989-AE2D-AF6C0F45E8FF}"/>
    <dgm:cxn modelId="{EAE27530-06D6-46F3-BCB0-269D8BBB5986}" type="presOf" srcId="{8DA7F9C3-865A-46DC-AE5C-21B53C430B3F}" destId="{C22DE6F7-549E-4335-91D4-9A4F747D3CBB}" srcOrd="0" destOrd="0" presId="urn:microsoft.com/office/officeart/2005/8/layout/venn2"/>
    <dgm:cxn modelId="{F8C8C190-DEBD-4B32-AA73-89FEC4BB801D}" type="presOf" srcId="{C9C738F2-F6B3-4279-BEC1-D8F4D7E3BAA8}" destId="{4BF6C9BC-9A32-4B02-8E52-10AD5A3B4D4D}" srcOrd="0" destOrd="0" presId="urn:microsoft.com/office/officeart/2005/8/layout/venn2"/>
    <dgm:cxn modelId="{258A2B9B-8B5E-4F89-B237-4874A9A8D7D4}" srcId="{C9C738F2-F6B3-4279-BEC1-D8F4D7E3BAA8}" destId="{8DB22566-95ED-48A5-8C25-B86541BE93D6}" srcOrd="1" destOrd="0" parTransId="{029B7D89-6D9D-4B3C-B0B7-BB96DFDBF1DA}" sibTransId="{C648023F-7D70-4A1D-A312-000C575420AB}"/>
    <dgm:cxn modelId="{3F192EA9-B60B-46D6-AB3C-7A4636EB55F9}" type="presOf" srcId="{8DB22566-95ED-48A5-8C25-B86541BE93D6}" destId="{0315E568-3B04-43E0-9C58-3F484463B488}" srcOrd="0" destOrd="0" presId="urn:microsoft.com/office/officeart/2005/8/layout/venn2"/>
    <dgm:cxn modelId="{E97E35CE-FB1D-4AE7-BCB5-4AC7C38C2E88}" type="presOf" srcId="{63EA808E-78B6-4477-B1FA-F45AA02A0A82}" destId="{CECB92EC-EA1C-40CD-9C23-E64B43B99041}" srcOrd="1" destOrd="0" presId="urn:microsoft.com/office/officeart/2005/8/layout/venn2"/>
    <dgm:cxn modelId="{571074D6-0790-4AD5-9F3A-EF290178EB1E}" srcId="{C9C738F2-F6B3-4279-BEC1-D8F4D7E3BAA8}" destId="{63EA808E-78B6-4477-B1FA-F45AA02A0A82}" srcOrd="2" destOrd="0" parTransId="{A3435FB9-B8C6-4475-9D5F-462E9B35343B}" sibTransId="{A7EAEACA-A6BE-4A62-8DD7-709063A1FB92}"/>
    <dgm:cxn modelId="{1EEEA257-1282-4A82-BB62-18C7F3EC2F08}" type="presParOf" srcId="{4BF6C9BC-9A32-4B02-8E52-10AD5A3B4D4D}" destId="{F4369B88-AEF7-4694-8258-2D1940357DF4}" srcOrd="0" destOrd="0" presId="urn:microsoft.com/office/officeart/2005/8/layout/venn2"/>
    <dgm:cxn modelId="{58CAD9E8-5742-49BF-8800-CA3A76D88ABB}" type="presParOf" srcId="{F4369B88-AEF7-4694-8258-2D1940357DF4}" destId="{C22DE6F7-549E-4335-91D4-9A4F747D3CBB}" srcOrd="0" destOrd="0" presId="urn:microsoft.com/office/officeart/2005/8/layout/venn2"/>
    <dgm:cxn modelId="{94E4A738-0BB1-4CAB-BF25-5890A5FCDAA0}" type="presParOf" srcId="{F4369B88-AEF7-4694-8258-2D1940357DF4}" destId="{B9AEDA13-684C-4856-B0F5-5DBD29BED8AE}" srcOrd="1" destOrd="0" presId="urn:microsoft.com/office/officeart/2005/8/layout/venn2"/>
    <dgm:cxn modelId="{3F6D0AE9-0CBB-4924-95D1-B275388F5C6F}" type="presParOf" srcId="{4BF6C9BC-9A32-4B02-8E52-10AD5A3B4D4D}" destId="{5E880BF1-0E6E-4C5D-921F-2F11E5BB291A}" srcOrd="1" destOrd="0" presId="urn:microsoft.com/office/officeart/2005/8/layout/venn2"/>
    <dgm:cxn modelId="{99BB5F8A-41E6-4383-A4E4-C59F7B97AC48}" type="presParOf" srcId="{5E880BF1-0E6E-4C5D-921F-2F11E5BB291A}" destId="{0315E568-3B04-43E0-9C58-3F484463B488}" srcOrd="0" destOrd="0" presId="urn:microsoft.com/office/officeart/2005/8/layout/venn2"/>
    <dgm:cxn modelId="{879984B6-F182-441E-9BAA-CB395B6A1FB3}" type="presParOf" srcId="{5E880BF1-0E6E-4C5D-921F-2F11E5BB291A}" destId="{A2BE0F84-7816-4E3A-A159-C230D7BE515E}" srcOrd="1" destOrd="0" presId="urn:microsoft.com/office/officeart/2005/8/layout/venn2"/>
    <dgm:cxn modelId="{5AEFE83A-44FF-4EF6-BB86-1DEAC30AD6FB}" type="presParOf" srcId="{4BF6C9BC-9A32-4B02-8E52-10AD5A3B4D4D}" destId="{0F3FAB80-A4EC-46A1-85AF-5FE76F32861C}" srcOrd="2" destOrd="0" presId="urn:microsoft.com/office/officeart/2005/8/layout/venn2"/>
    <dgm:cxn modelId="{D9363986-D192-4BBF-BB53-456F8B4E03CA}" type="presParOf" srcId="{0F3FAB80-A4EC-46A1-85AF-5FE76F32861C}" destId="{58ACCA1A-3AF4-4E3A-AE82-F6D912B0DDA3}" srcOrd="0" destOrd="0" presId="urn:microsoft.com/office/officeart/2005/8/layout/venn2"/>
    <dgm:cxn modelId="{5AB9B46C-48B7-45E8-99EE-A64094F00421}" type="presParOf" srcId="{0F3FAB80-A4EC-46A1-85AF-5FE76F32861C}" destId="{CECB92EC-EA1C-40CD-9C23-E64B43B99041}"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DA5C2-4045-486B-9292-088EA648B9CE}">
      <dsp:nvSpPr>
        <dsp:cNvPr id="0" name=""/>
        <dsp:cNvSpPr/>
      </dsp:nvSpPr>
      <dsp:spPr>
        <a:xfrm>
          <a:off x="1147792" y="0"/>
          <a:ext cx="6032091" cy="6032091"/>
        </a:xfrm>
        <a:prstGeom prst="triangl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BFC037C-D053-4FA6-A9E5-2705DFDC9C5C}">
      <dsp:nvSpPr>
        <dsp:cNvPr id="0" name=""/>
        <dsp:cNvSpPr/>
      </dsp:nvSpPr>
      <dsp:spPr>
        <a:xfrm>
          <a:off x="3936545" y="344015"/>
          <a:ext cx="3920859" cy="1072109"/>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State Ombudsman</a:t>
          </a:r>
        </a:p>
      </dsp:txBody>
      <dsp:txXfrm>
        <a:off x="3988881" y="396351"/>
        <a:ext cx="3816187" cy="967437"/>
      </dsp:txXfrm>
    </dsp:sp>
    <dsp:sp modelId="{BDE0A9B6-21C6-4C7A-BE3B-F1724A52DD9A}">
      <dsp:nvSpPr>
        <dsp:cNvPr id="0" name=""/>
        <dsp:cNvSpPr/>
      </dsp:nvSpPr>
      <dsp:spPr>
        <a:xfrm>
          <a:off x="3897768" y="1573392"/>
          <a:ext cx="3920859" cy="1072109"/>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State Office Staff</a:t>
          </a:r>
        </a:p>
        <a:p>
          <a:pPr marL="0" lvl="0" indent="0" algn="ctr" defTabSz="1066800">
            <a:lnSpc>
              <a:spcPct val="90000"/>
            </a:lnSpc>
            <a:spcBef>
              <a:spcPct val="0"/>
            </a:spcBef>
            <a:spcAft>
              <a:spcPct val="35000"/>
            </a:spcAft>
            <a:buNone/>
          </a:pPr>
          <a:r>
            <a:rPr lang="en-US" sz="2200" kern="1200" dirty="0"/>
            <a:t>(deputies, assistants)</a:t>
          </a:r>
        </a:p>
      </dsp:txBody>
      <dsp:txXfrm>
        <a:off x="3950104" y="1625728"/>
        <a:ext cx="3816187" cy="967437"/>
      </dsp:txXfrm>
    </dsp:sp>
    <dsp:sp modelId="{F8BA81A8-E2F9-413F-A754-3A74A5AEA730}">
      <dsp:nvSpPr>
        <dsp:cNvPr id="0" name=""/>
        <dsp:cNvSpPr/>
      </dsp:nvSpPr>
      <dsp:spPr>
        <a:xfrm>
          <a:off x="3808804" y="2812655"/>
          <a:ext cx="3920859" cy="1072109"/>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Local Ombudsman Entities</a:t>
          </a:r>
        </a:p>
        <a:p>
          <a:pPr marL="0" lvl="0" indent="0" algn="ctr" defTabSz="1066800">
            <a:lnSpc>
              <a:spcPct val="90000"/>
            </a:lnSpc>
            <a:spcBef>
              <a:spcPct val="0"/>
            </a:spcBef>
            <a:spcAft>
              <a:spcPct val="35000"/>
            </a:spcAft>
            <a:buNone/>
          </a:pPr>
          <a:endParaRPr lang="en-US" sz="2200" kern="1200" dirty="0"/>
        </a:p>
      </dsp:txBody>
      <dsp:txXfrm>
        <a:off x="3861140" y="2864991"/>
        <a:ext cx="3816187" cy="967437"/>
      </dsp:txXfrm>
    </dsp:sp>
    <dsp:sp modelId="{CEF39903-47D3-49B8-98D3-9B7118314A8D}">
      <dsp:nvSpPr>
        <dsp:cNvPr id="0" name=""/>
        <dsp:cNvSpPr/>
      </dsp:nvSpPr>
      <dsp:spPr>
        <a:xfrm>
          <a:off x="3906865" y="3976709"/>
          <a:ext cx="3920859" cy="1072109"/>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Representatives of the Office</a:t>
          </a:r>
        </a:p>
        <a:p>
          <a:pPr marL="0" lvl="0" indent="0" algn="ctr" defTabSz="1066800">
            <a:lnSpc>
              <a:spcPct val="90000"/>
            </a:lnSpc>
            <a:spcBef>
              <a:spcPct val="0"/>
            </a:spcBef>
            <a:spcAft>
              <a:spcPct val="35000"/>
            </a:spcAft>
            <a:buNone/>
          </a:pPr>
          <a:r>
            <a:rPr lang="en-US" sz="2200" kern="1200" dirty="0"/>
            <a:t>(paid and volunteer)</a:t>
          </a:r>
        </a:p>
      </dsp:txBody>
      <dsp:txXfrm>
        <a:off x="3959201" y="4029045"/>
        <a:ext cx="3816187" cy="967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DE6F7-549E-4335-91D4-9A4F747D3CBB}">
      <dsp:nvSpPr>
        <dsp:cNvPr id="0" name=""/>
        <dsp:cNvSpPr/>
      </dsp:nvSpPr>
      <dsp:spPr>
        <a:xfrm>
          <a:off x="539694" y="-76209"/>
          <a:ext cx="6302879" cy="6017816"/>
        </a:xfrm>
        <a:prstGeom prst="ellipse">
          <a:avLst/>
        </a:prstGeom>
        <a:solidFill>
          <a:sysClr val="window" lastClr="FFFFFF">
            <a:lumMod val="75000"/>
          </a:sysClr>
        </a:solidFill>
        <a:ln w="12700" cap="flat" cmpd="sng" algn="ctr">
          <a:solidFill>
            <a:srgbClr val="EEECE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Calibri" panose="020F0502020204030204"/>
              <a:ea typeface="+mn-ea"/>
              <a:cs typeface="+mn-cs"/>
            </a:rPr>
            <a:t>The SUA or Designated Agency</a:t>
          </a:r>
        </a:p>
      </dsp:txBody>
      <dsp:txXfrm>
        <a:off x="3068073" y="356874"/>
        <a:ext cx="1246123" cy="638286"/>
      </dsp:txXfrm>
    </dsp:sp>
    <dsp:sp modelId="{0315E568-3B04-43E0-9C58-3F484463B488}">
      <dsp:nvSpPr>
        <dsp:cNvPr id="0" name=""/>
        <dsp:cNvSpPr/>
      </dsp:nvSpPr>
      <dsp:spPr>
        <a:xfrm>
          <a:off x="946156" y="1069871"/>
          <a:ext cx="5510923" cy="4947944"/>
        </a:xfrm>
        <a:prstGeom prst="ellipse">
          <a:avLst/>
        </a:prstGeom>
        <a:solidFill>
          <a:srgbClr val="1F497D">
            <a:hueOff val="0"/>
            <a:satOff val="0"/>
            <a:lumOff val="0"/>
            <a:alphaOff val="0"/>
          </a:srgbClr>
        </a:solidFill>
        <a:ln w="12700" cap="flat" cmpd="sng" algn="ctr">
          <a:solidFill>
            <a:srgbClr val="EEECE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The Office of the State Ombudsman</a:t>
          </a:r>
        </a:p>
      </dsp:txBody>
      <dsp:txXfrm>
        <a:off x="3020650" y="1497178"/>
        <a:ext cx="1361935" cy="629770"/>
      </dsp:txXfrm>
    </dsp:sp>
    <dsp:sp modelId="{58ACCA1A-3AF4-4E3A-AE82-F6D912B0DDA3}">
      <dsp:nvSpPr>
        <dsp:cNvPr id="0" name=""/>
        <dsp:cNvSpPr/>
      </dsp:nvSpPr>
      <dsp:spPr>
        <a:xfrm>
          <a:off x="1761479" y="2283496"/>
          <a:ext cx="4045886" cy="3734319"/>
        </a:xfrm>
        <a:prstGeom prst="ellipse">
          <a:avLst/>
        </a:prstGeom>
        <a:solidFill>
          <a:srgbClr val="1F497D">
            <a:hueOff val="0"/>
            <a:satOff val="0"/>
            <a:lumOff val="0"/>
            <a:alphaOff val="0"/>
          </a:srgbClr>
        </a:solidFill>
        <a:ln w="12700" cap="flat" cmpd="sng" algn="ctr">
          <a:solidFill>
            <a:srgbClr val="EEECE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The State Ombudsman</a:t>
          </a:r>
        </a:p>
      </dsp:txBody>
      <dsp:txXfrm>
        <a:off x="3117839" y="2686618"/>
        <a:ext cx="1333166" cy="594125"/>
      </dsp:txXfrm>
    </dsp:sp>
    <dsp:sp modelId="{577E8DA9-6A48-4897-8A87-E9AAF16551E6}">
      <dsp:nvSpPr>
        <dsp:cNvPr id="0" name=""/>
        <dsp:cNvSpPr/>
      </dsp:nvSpPr>
      <dsp:spPr>
        <a:xfrm>
          <a:off x="2124998" y="3328261"/>
          <a:ext cx="3255445" cy="2783697"/>
        </a:xfrm>
        <a:prstGeom prst="ellipse">
          <a:avLst/>
        </a:prstGeom>
        <a:solidFill>
          <a:srgbClr val="1F497D">
            <a:hueOff val="0"/>
            <a:satOff val="0"/>
            <a:lumOff val="0"/>
            <a:alphaOff val="0"/>
          </a:srgbClr>
        </a:solidFill>
        <a:ln w="12700" cap="flat" cmpd="sng" algn="ctr">
          <a:solidFill>
            <a:srgbClr val="EEECE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Representatives </a:t>
          </a:r>
        </a:p>
        <a:p>
          <a:pPr marL="0" lvl="0" indent="0" algn="ctr"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of the Office</a:t>
          </a:r>
        </a:p>
      </dsp:txBody>
      <dsp:txXfrm>
        <a:off x="2938859" y="4228016"/>
        <a:ext cx="1627723" cy="984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DE6F7-549E-4335-91D4-9A4F747D3CBB}">
      <dsp:nvSpPr>
        <dsp:cNvPr id="0" name=""/>
        <dsp:cNvSpPr/>
      </dsp:nvSpPr>
      <dsp:spPr>
        <a:xfrm>
          <a:off x="488462" y="-125946"/>
          <a:ext cx="5063068" cy="4504710"/>
        </a:xfrm>
        <a:prstGeom prst="ellipse">
          <a:avLst/>
        </a:prstGeom>
        <a:solidFill>
          <a:sysClr val="window" lastClr="FFFFFF">
            <a:lumMod val="75000"/>
          </a:sysClr>
        </a:solidFill>
        <a:ln w="12700" cap="flat" cmpd="sng" algn="ctr">
          <a:solidFill>
            <a:srgbClr val="EEECE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Calibri" panose="020F0502020204030204"/>
              <a:ea typeface="+mn-ea"/>
              <a:cs typeface="+mn-cs"/>
            </a:rPr>
            <a:t>The SUA or Designated Agency</a:t>
          </a:r>
        </a:p>
      </dsp:txBody>
      <dsp:txXfrm>
        <a:off x="2394368" y="198244"/>
        <a:ext cx="1251256" cy="477796"/>
      </dsp:txXfrm>
    </dsp:sp>
    <dsp:sp modelId="{0315E568-3B04-43E0-9C58-3F484463B488}">
      <dsp:nvSpPr>
        <dsp:cNvPr id="0" name=""/>
        <dsp:cNvSpPr/>
      </dsp:nvSpPr>
      <dsp:spPr>
        <a:xfrm>
          <a:off x="978518" y="838365"/>
          <a:ext cx="4036400" cy="3702263"/>
        </a:xfrm>
        <a:prstGeom prst="ellipse">
          <a:avLst/>
        </a:prstGeom>
        <a:solidFill>
          <a:srgbClr val="1F497D">
            <a:hueOff val="0"/>
            <a:satOff val="0"/>
            <a:lumOff val="0"/>
            <a:alphaOff val="0"/>
          </a:srgbClr>
        </a:solidFill>
        <a:ln w="12700" cap="flat" cmpd="sng" algn="ctr">
          <a:solidFill>
            <a:srgbClr val="EEECE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panose="020F0502020204030204"/>
              <a:ea typeface="+mn-ea"/>
              <a:cs typeface="+mn-cs"/>
            </a:rPr>
            <a:t>The Office of the State Ombudsman</a:t>
          </a:r>
        </a:p>
      </dsp:txBody>
      <dsp:txXfrm>
        <a:off x="2331698" y="1171416"/>
        <a:ext cx="1330040" cy="490856"/>
      </dsp:txXfrm>
    </dsp:sp>
    <dsp:sp modelId="{58ACCA1A-3AF4-4E3A-AE82-F6D912B0DDA3}">
      <dsp:nvSpPr>
        <dsp:cNvPr id="0" name=""/>
        <dsp:cNvSpPr/>
      </dsp:nvSpPr>
      <dsp:spPr>
        <a:xfrm>
          <a:off x="1496830" y="1874516"/>
          <a:ext cx="3123453" cy="2756139"/>
        </a:xfrm>
        <a:prstGeom prst="ellipse">
          <a:avLst/>
        </a:prstGeom>
        <a:solidFill>
          <a:srgbClr val="0070C0"/>
        </a:solidFill>
        <a:ln w="12700" cap="flat" cmpd="sng" algn="ctr">
          <a:solidFill>
            <a:srgbClr val="EEECE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The State Ombudsman</a:t>
          </a:r>
        </a:p>
      </dsp:txBody>
      <dsp:txXfrm>
        <a:off x="2277693" y="2765365"/>
        <a:ext cx="1561727" cy="97444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1/22/2025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Trainer’s Note: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Before conducting this training, make sure you have read the Trainer’s Guide and are very familiar with the materials.  Go over the Trainer’s Tips.   Prior to conducting this training, you must add the state-specific information required for this session.  You can find the required information in your Trainer’s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“Trainer’s Notes” are Italicized within the Speaker’s Notes of the slides.  Trainer’s Notes will help you move through the material as intended.  The text that is not Italicized is information that you should go over with the trainees.  Do not read to them, but make sure you deliver the information in a way that the trainees understand.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a:t>
            </a:fld>
            <a:endParaRPr lang="en-US" dirty="0"/>
          </a:p>
        </p:txBody>
      </p:sp>
    </p:spTree>
    <p:extLst>
      <p:ext uri="{BB962C8B-B14F-4D97-AF65-F5344CB8AC3E}">
        <p14:creationId xmlns:p14="http://schemas.microsoft.com/office/powerpoint/2010/main" val="3205497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all have the pronunciation down, let’s talk about how the term “Ombudsman” will be referenced during the training.  We will be using the term “representative of the Office” or “representative” when talking about staff and volunteer ombudsmen.  Both terms mean the commonly known word “ombudsman.”  We use “representative of the Office” in this training because that is the term written in the federal rule that governs the program. We’ll explain in more detail later in the training.  </a:t>
            </a:r>
          </a:p>
          <a:p>
            <a:endParaRPr lang="en-US" dirty="0"/>
          </a:p>
          <a:p>
            <a:r>
              <a:rPr lang="en-US" dirty="0"/>
              <a:t>The State Long-Term Care Ombudsman is the person in charge of the program.  Sometimes the term is shortened to State Ombudsman.  For clarification, when you see the word Ombudsman in the federal rule that governs the program, it is only referring to the State Ombudsman. </a:t>
            </a:r>
          </a:p>
          <a:p>
            <a:endParaRPr lang="en-US" dirty="0"/>
          </a:p>
          <a:p>
            <a:r>
              <a:rPr lang="en-US" dirty="0"/>
              <a:t>Don’t feel badly if it takes a while for you to get used to these terms or any of the other terms we will be using throughout the training.  Please make sure you ask questions when you feel confused.</a:t>
            </a:r>
          </a:p>
          <a:p>
            <a:endParaRPr lang="en-US" dirty="0"/>
          </a:p>
          <a:p>
            <a:r>
              <a:rPr lang="en-US" b="1" i="1" dirty="0"/>
              <a:t>Trainer’s Note: </a:t>
            </a:r>
            <a:r>
              <a:rPr lang="en-US" b="0" i="1" dirty="0"/>
              <a:t>T</a:t>
            </a:r>
            <a:r>
              <a:rPr lang="en-US" i="1" dirty="0"/>
              <a:t>ell the trainees how they should refer to themselves while working in the field and how other</a:t>
            </a:r>
            <a:r>
              <a:rPr lang="en-US" b="0" i="1" u="none" dirty="0"/>
              <a:t>s </a:t>
            </a:r>
            <a:r>
              <a:rPr lang="en-US" i="1" dirty="0"/>
              <a:t>will refer to them (e.g., long-term care ombudsman, ombudsman, etc.)</a:t>
            </a:r>
          </a:p>
        </p:txBody>
      </p:sp>
      <p:sp>
        <p:nvSpPr>
          <p:cNvPr id="4" name="Slide Number Placeholder 3"/>
          <p:cNvSpPr>
            <a:spLocks noGrp="1"/>
          </p:cNvSpPr>
          <p:nvPr>
            <p:ph type="sldNum" sz="quarter" idx="5"/>
          </p:nvPr>
        </p:nvSpPr>
        <p:spPr/>
        <p:txBody>
          <a:bodyPr/>
          <a:lstStyle/>
          <a:p>
            <a:fld id="{013422E6-57C4-472B-BB37-763E50B58060}" type="slidenum">
              <a:rPr lang="en-US" smtClean="0"/>
              <a:t>10</a:t>
            </a:fld>
            <a:endParaRPr lang="en-US" dirty="0"/>
          </a:p>
        </p:txBody>
      </p:sp>
    </p:spTree>
    <p:extLst>
      <p:ext uri="{BB962C8B-B14F-4D97-AF65-F5344CB8AC3E}">
        <p14:creationId xmlns:p14="http://schemas.microsoft.com/office/powerpoint/2010/main" val="1655439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There are several key words and terms defined in the trainee manual. Reference the key words and terms on the slide and let the trainees know all terms will be covered in more detail during Module 1 and throughout the training. </a:t>
            </a:r>
          </a:p>
          <a:p>
            <a:endParaRPr lang="en-US" i="1" dirty="0"/>
          </a:p>
          <a:p>
            <a:r>
              <a:rPr lang="en-US" i="0" dirty="0"/>
              <a:t>The key words and terms are defined as they are specifically applied to the Long-Term Care Ombudsman program.  Now that you </a:t>
            </a:r>
            <a:r>
              <a:rPr lang="en-US" b="0" i="0" u="none" dirty="0"/>
              <a:t>understand</a:t>
            </a:r>
            <a:r>
              <a:rPr lang="en-US" i="0" dirty="0"/>
              <a:t> the terms “Ombudsman” and “representatives,” lets take a look at two more common terms before we get started.</a:t>
            </a:r>
          </a:p>
          <a:p>
            <a:endParaRPr lang="en-US" i="0" dirty="0"/>
          </a:p>
          <a:p>
            <a:r>
              <a:rPr lang="en-US" i="0" dirty="0"/>
              <a:t>The Office is where the State Ombudsman is located.</a:t>
            </a:r>
          </a:p>
          <a:p>
            <a:r>
              <a:rPr lang="en-US" i="0" dirty="0"/>
              <a:t>State Long-Term Care Ombudsman program is the entire program including the Office and all representatives of the Office.</a:t>
            </a:r>
          </a:p>
          <a:p>
            <a:r>
              <a:rPr lang="en-US" i="0" dirty="0"/>
              <a:t>LTCOP Rule is the federal rule that governs the Long-Term Care Ombudsman program.</a:t>
            </a:r>
          </a:p>
          <a:p>
            <a:endParaRPr lang="en-US" i="0" dirty="0"/>
          </a:p>
          <a:p>
            <a:r>
              <a:rPr lang="en-US" i="0" dirty="0"/>
              <a:t>You will here the words “Office” and “program” all throughout the training.</a:t>
            </a:r>
          </a:p>
        </p:txBody>
      </p:sp>
      <p:sp>
        <p:nvSpPr>
          <p:cNvPr id="4" name="Slide Number Placeholder 3"/>
          <p:cNvSpPr>
            <a:spLocks noGrp="1"/>
          </p:cNvSpPr>
          <p:nvPr>
            <p:ph type="sldNum" sz="quarter" idx="5"/>
          </p:nvPr>
        </p:nvSpPr>
        <p:spPr/>
        <p:txBody>
          <a:bodyPr/>
          <a:lstStyle/>
          <a:p>
            <a:fld id="{013422E6-57C4-472B-BB37-763E50B58060}" type="slidenum">
              <a:rPr lang="en-US" smtClean="0"/>
              <a:t>11</a:t>
            </a:fld>
            <a:endParaRPr lang="en-US" dirty="0"/>
          </a:p>
        </p:txBody>
      </p:sp>
    </p:spTree>
    <p:extLst>
      <p:ext uri="{BB962C8B-B14F-4D97-AF65-F5344CB8AC3E}">
        <p14:creationId xmlns:p14="http://schemas.microsoft.com/office/powerpoint/2010/main" val="3978180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rgbClr val="0000CC"/>
                </a:solidFill>
                <a:effectLst/>
                <a:latin typeface="Helvetica" panose="020B0604020202020204" pitchFamily="34" charset="0"/>
                <a:ea typeface="Arial Unicode MS"/>
              </a:rPr>
              <a:t>Tell trainees that their manual is a resource to use during the certification process and during their time as a representative of the Office if/when they become designated. It is theirs to keep and to take notes. The trainee is expected to read through the materials on their own time.  Refer the trainees to the Resource Section in the back of the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This is your manual to keep.  Please feel free to take notes as you go along and be sure to ask questions about any information discussed.  If at any time we use a term or an abbreviation </a:t>
            </a:r>
            <a:r>
              <a:rPr lang="en-US" sz="1800" b="0" u="none"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that</a:t>
            </a:r>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has not yet </a:t>
            </a:r>
            <a:r>
              <a:rPr lang="en-US" sz="1800" b="0" u="none"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been</a:t>
            </a:r>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explained, please let us know.</a:t>
            </a: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12</a:t>
            </a:fld>
            <a:endParaRPr lang="en-US" dirty="0"/>
          </a:p>
        </p:txBody>
      </p:sp>
    </p:spTree>
    <p:extLst>
      <p:ext uri="{BB962C8B-B14F-4D97-AF65-F5344CB8AC3E}">
        <p14:creationId xmlns:p14="http://schemas.microsoft.com/office/powerpoint/2010/main" val="3765754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2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Allow at least 20 minutes to cover Section 2.</a:t>
            </a:r>
            <a:endParaRPr lang="en-US" sz="12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13</a:t>
            </a:fld>
            <a:endParaRPr lang="en-US" dirty="0"/>
          </a:p>
        </p:txBody>
      </p:sp>
    </p:spTree>
    <p:extLst>
      <p:ext uri="{BB962C8B-B14F-4D97-AF65-F5344CB8AC3E}">
        <p14:creationId xmlns:p14="http://schemas.microsoft.com/office/powerpoint/2010/main" val="1080364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accent3">
                    <a:lumMod val="50000"/>
                  </a:schemeClr>
                </a:solidFill>
              </a:rPr>
              <a:t>Ombudsman is a Swedish word meaning agent, representative, or someone who speaks on behalf of another. There are many different types of ombudsmen which may lead to some confusion with people understanding what type of ombudsman is working within the Long-Term Care Ombudsman program.  </a:t>
            </a:r>
          </a:p>
          <a:p>
            <a:endParaRPr lang="en-US" b="1" dirty="0">
              <a:solidFill>
                <a:schemeClr val="accent3">
                  <a:lumMod val="50000"/>
                </a:schemeClr>
              </a:solidFill>
            </a:endParaRPr>
          </a:p>
          <a:p>
            <a:r>
              <a:rPr lang="en-US" b="0" dirty="0">
                <a:solidFill>
                  <a:schemeClr val="accent3">
                    <a:lumMod val="50000"/>
                  </a:schemeClr>
                </a:solidFill>
              </a:rPr>
              <a:t>Representatives of the Office are “advocate ombudsmen.” Advocate ombudsmen are not neutral. They act at the direction and benefit of the resident. An advocate ombudsman does not represent their own views but amplifies th</a:t>
            </a:r>
            <a:r>
              <a:rPr lang="en-US" b="0" u="none" dirty="0">
                <a:solidFill>
                  <a:schemeClr val="accent3">
                    <a:lumMod val="50000"/>
                  </a:schemeClr>
                </a:solidFill>
              </a:rPr>
              <a:t>ose </a:t>
            </a:r>
            <a:r>
              <a:rPr lang="en-US" b="0" dirty="0">
                <a:solidFill>
                  <a:schemeClr val="accent3">
                    <a:lumMod val="50000"/>
                  </a:schemeClr>
                </a:solidFill>
              </a:rPr>
              <a:t>of the person they are supporting. The goal is resolution to the satisfaction of the resident.</a:t>
            </a:r>
            <a:endParaRPr lang="en-US" i="1" dirty="0">
              <a:solidFill>
                <a:schemeClr val="accent3">
                  <a:lumMod val="50000"/>
                </a:schemeClr>
              </a:solidFill>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14</a:t>
            </a:fld>
            <a:endParaRPr lang="en-US" dirty="0"/>
          </a:p>
        </p:txBody>
      </p:sp>
    </p:spTree>
    <p:extLst>
      <p:ext uri="{BB962C8B-B14F-4D97-AF65-F5344CB8AC3E}">
        <p14:creationId xmlns:p14="http://schemas.microsoft.com/office/powerpoint/2010/main" val="2895262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Show the video on the slide or show your state promotional video to provide a brief introduction to the Long-Term Care Ombudsman program and ask the trainees if  anything surprised them about the video and if they have any questions.  Clarify that when the videos references “ombudsmen,” it is referring to representatives of the Office. </a:t>
            </a:r>
          </a:p>
          <a:p>
            <a:pPr marL="0" marR="0" algn="just">
              <a:lnSpc>
                <a:spcPct val="115000"/>
              </a:lnSpc>
              <a:spcBef>
                <a:spcPts val="0"/>
              </a:spcBef>
              <a:spcAft>
                <a:spcPts val="800"/>
              </a:spcAft>
            </a:pPr>
            <a:endPar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i="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video developed by Texas Health and Human Services is 3 minutes and 10 seconds long. You may need to clarify that an ombudsman is not really a “friend” to residents as described in the video.  That term will be explained later in the training.</a:t>
            </a:r>
          </a:p>
          <a:p>
            <a:pPr marL="0" marR="0" algn="just">
              <a:lnSpc>
                <a:spcPct val="115000"/>
              </a:lnSpc>
              <a:spcBef>
                <a:spcPts val="0"/>
              </a:spcBef>
              <a:spcAft>
                <a:spcPts val="800"/>
              </a:spcAft>
            </a:pPr>
            <a:endParaRPr lang="en-US" sz="1800" i="1" dirty="0">
              <a:solidFill>
                <a:schemeClr val="accent3">
                  <a:lumMod val="50000"/>
                </a:schemeClr>
              </a:solidFill>
              <a:effectLst/>
              <a:latin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800" i="1" dirty="0">
                <a:solidFill>
                  <a:schemeClr val="accent3">
                    <a:lumMod val="50000"/>
                  </a:schemeClr>
                </a:solidFill>
                <a:effectLst/>
                <a:latin typeface="Calibri" panose="020F0502020204030204" pitchFamily="34" charset="0"/>
                <a:cs typeface="Times New Roman" panose="02020603050405020304" pitchFamily="18" charset="0"/>
              </a:rPr>
              <a:t>If you are using your state-specific video, change the video name and link on this slide.</a:t>
            </a:r>
            <a:endParaRPr lang="en-US" i="1" dirty="0">
              <a:solidFill>
                <a:schemeClr val="accent3">
                  <a:lumMod val="50000"/>
                </a:schemeClr>
              </a:solidFill>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15</a:t>
            </a:fld>
            <a:endParaRPr lang="en-US" dirty="0"/>
          </a:p>
        </p:txBody>
      </p:sp>
    </p:spTree>
    <p:extLst>
      <p:ext uri="{BB962C8B-B14F-4D97-AF65-F5344CB8AC3E}">
        <p14:creationId xmlns:p14="http://schemas.microsoft.com/office/powerpoint/2010/main" val="2900654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This is just an introduction to the State Ombudsman. The functions and responsibilities are discussed in more detail later in this Module. For the purposes of this training, the shortened version of  State Long-Term Care Ombudsman used is “State Ombudsman.”  To clarify, when you see the word “Ombudsman” in federal references, it is referring to the State Ombudsman.</a:t>
            </a:r>
          </a:p>
          <a:p>
            <a:endParaRPr lang="en-US" dirty="0"/>
          </a:p>
          <a:p>
            <a:r>
              <a:rPr lang="en-US" dirty="0"/>
              <a:t>The State Long-Term Care Ombudsman is also known as the State Ombudsman, the Ombudsman and SLTCO.  For the purposes of this training, the version used is “State Ombudsman.” To clarify, when you see the word “Ombudsman” in federal references, it is referring to the State Ombudsman. The State Ombudsman is the head of the State Long-Term Care Ombudsman Program.  In general, the State Ombudsman is responsible for: (</a:t>
            </a:r>
            <a:r>
              <a:rPr lang="en-US" i="1" dirty="0"/>
              <a:t>go over the bullet points</a:t>
            </a:r>
            <a:r>
              <a:rPr lang="en-US" dirty="0"/>
              <a:t>)</a:t>
            </a:r>
          </a:p>
          <a:p>
            <a:endParaRPr lang="en-US" dirty="0"/>
          </a:p>
          <a:p>
            <a:r>
              <a:rPr lang="en-US" dirty="0"/>
              <a:t>We will discuss the State Ombudsman’s responsibilities in greater detail later in the training.</a:t>
            </a:r>
          </a:p>
        </p:txBody>
      </p:sp>
      <p:sp>
        <p:nvSpPr>
          <p:cNvPr id="4" name="Slide Number Placeholder 3"/>
          <p:cNvSpPr>
            <a:spLocks noGrp="1"/>
          </p:cNvSpPr>
          <p:nvPr>
            <p:ph type="sldNum" sz="quarter" idx="5"/>
          </p:nvPr>
        </p:nvSpPr>
        <p:spPr/>
        <p:txBody>
          <a:bodyPr/>
          <a:lstStyle/>
          <a:p>
            <a:fld id="{013422E6-57C4-472B-BB37-763E50B58060}" type="slidenum">
              <a:rPr lang="en-US" smtClean="0"/>
              <a:t>16</a:t>
            </a:fld>
            <a:endParaRPr lang="en-US" dirty="0"/>
          </a:p>
        </p:txBody>
      </p:sp>
    </p:spTree>
    <p:extLst>
      <p:ext uri="{BB962C8B-B14F-4D97-AF65-F5344CB8AC3E}">
        <p14:creationId xmlns:p14="http://schemas.microsoft.com/office/powerpoint/2010/main" val="1029498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Representatives of the Office of the State Long-Term Care Ombudsman (representatives) are employees or volunteers designated by the State Ombudsman to fulfill the duties of the LTCOP set forth in the LTCOP Rule. </a:t>
            </a:r>
          </a:p>
        </p:txBody>
      </p:sp>
      <p:sp>
        <p:nvSpPr>
          <p:cNvPr id="4" name="Slide Number Placeholder 3"/>
          <p:cNvSpPr>
            <a:spLocks noGrp="1"/>
          </p:cNvSpPr>
          <p:nvPr>
            <p:ph type="sldNum" sz="quarter" idx="5"/>
          </p:nvPr>
        </p:nvSpPr>
        <p:spPr/>
        <p:txBody>
          <a:bodyPr/>
          <a:lstStyle/>
          <a:p>
            <a:fld id="{013422E6-57C4-472B-BB37-763E50B58060}" type="slidenum">
              <a:rPr lang="en-US" smtClean="0"/>
              <a:t>17</a:t>
            </a:fld>
            <a:endParaRPr lang="en-US" dirty="0"/>
          </a:p>
        </p:txBody>
      </p:sp>
    </p:spTree>
    <p:extLst>
      <p:ext uri="{BB962C8B-B14F-4D97-AF65-F5344CB8AC3E}">
        <p14:creationId xmlns:p14="http://schemas.microsoft.com/office/powerpoint/2010/main" val="1134596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Add State-specific information relevant to the history of the LTCOP. </a:t>
            </a:r>
          </a:p>
          <a:p>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idea for the LTCOP was developed by Dr. Arthur Flemming, Commissioner on Aging to President Nixon.  Dr. Flemming envisioned the program as an advocacy program for residents and personally wrote the first guidelines.</a:t>
            </a:r>
          </a:p>
          <a:p>
            <a:endParaRPr lang="en-US" sz="1800" dirty="0">
              <a:solidFill>
                <a:schemeClr val="accent3">
                  <a:lumMod val="50000"/>
                </a:schemeClr>
              </a:solidFill>
              <a:effectLst/>
              <a:latin typeface="Calibri" panose="020F0502020204030204" pitchFamily="34" charset="0"/>
              <a:cs typeface="Times New Roman" panose="02020603050405020304" pitchFamily="18" charset="0"/>
            </a:endParaRPr>
          </a:p>
          <a:p>
            <a:r>
              <a:rPr lang="en-US" sz="1800" b="1" i="1" dirty="0">
                <a:solidFill>
                  <a:schemeClr val="accent3">
                    <a:lumMod val="50000"/>
                  </a:schemeClr>
                </a:solidFill>
                <a:effectLst/>
                <a:latin typeface="Calibri" panose="020F0502020204030204" pitchFamily="34" charset="0"/>
                <a:cs typeface="Times New Roman" panose="02020603050405020304" pitchFamily="18" charset="0"/>
              </a:rPr>
              <a:t>Trainer’s Note: </a:t>
            </a:r>
            <a:r>
              <a:rPr lang="en-US" sz="1800" i="1" dirty="0">
                <a:solidFill>
                  <a:schemeClr val="accent3">
                    <a:lumMod val="50000"/>
                  </a:schemeClr>
                </a:solidFill>
                <a:effectLst/>
                <a:latin typeface="Calibri" panose="020F0502020204030204" pitchFamily="34" charset="0"/>
                <a:cs typeface="Times New Roman" panose="02020603050405020304" pitchFamily="18" charset="0"/>
              </a:rPr>
              <a:t>Dr. Flemming saw great benefit in having volunteers be a part of the program. </a:t>
            </a:r>
            <a:r>
              <a:rPr lang="en-US" sz="1800" b="0" i="1" u="none" dirty="0">
                <a:solidFill>
                  <a:srgbClr val="FF0000"/>
                </a:solidFill>
                <a:effectLst/>
                <a:latin typeface="Calibri" panose="020F0502020204030204" pitchFamily="34" charset="0"/>
                <a:cs typeface="Times New Roman" panose="02020603050405020304" pitchFamily="18" charset="0"/>
              </a:rPr>
              <a:t>He</a:t>
            </a:r>
            <a:r>
              <a:rPr lang="en-US" sz="1800" i="1" dirty="0">
                <a:solidFill>
                  <a:schemeClr val="accent3">
                    <a:lumMod val="50000"/>
                  </a:schemeClr>
                </a:solidFill>
                <a:effectLst/>
                <a:latin typeface="Calibri" panose="020F0502020204030204" pitchFamily="34" charset="0"/>
                <a:cs typeface="Times New Roman" panose="02020603050405020304" pitchFamily="18" charset="0"/>
              </a:rPr>
              <a:t> thought that people who lived in the same area would bring a sense of community pride to ensuring residents were being well cared for.</a:t>
            </a:r>
            <a:endParaRPr lang="en-US" i="1" dirty="0">
              <a:solidFill>
                <a:schemeClr val="accent3">
                  <a:lumMod val="50000"/>
                </a:schemeClr>
              </a:solidFill>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18</a:t>
            </a:fld>
            <a:endParaRPr lang="en-US" dirty="0"/>
          </a:p>
        </p:txBody>
      </p:sp>
    </p:spTree>
    <p:extLst>
      <p:ext uri="{BB962C8B-B14F-4D97-AF65-F5344CB8AC3E}">
        <p14:creationId xmlns:p14="http://schemas.microsoft.com/office/powerpoint/2010/main" val="3360619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3">
                    <a:lumMod val="50000"/>
                  </a:schemeClr>
                </a:solidFill>
              </a:rPr>
              <a:t>Title VII focused renewed attention on the individual and collective advocacy functions of the aging network. </a:t>
            </a:r>
            <a:r>
              <a:rPr lang="en-US" b="0" u="none" dirty="0">
                <a:solidFill>
                  <a:schemeClr val="accent3">
                    <a:lumMod val="50000"/>
                  </a:schemeClr>
                </a:solidFill>
              </a:rPr>
              <a:t>It</a:t>
            </a:r>
            <a:r>
              <a:rPr lang="en-US" dirty="0">
                <a:solidFill>
                  <a:schemeClr val="accent3">
                    <a:lumMod val="50000"/>
                  </a:schemeClr>
                </a:solidFill>
              </a:rPr>
              <a:t> recognized the unique role played by each of the four advocacy programs: Ombudsman, elder abuse prevention, legal assistance, and benefits counseling. </a:t>
            </a:r>
          </a:p>
        </p:txBody>
      </p:sp>
      <p:sp>
        <p:nvSpPr>
          <p:cNvPr id="4" name="Slide Number Placeholder 3"/>
          <p:cNvSpPr>
            <a:spLocks noGrp="1"/>
          </p:cNvSpPr>
          <p:nvPr>
            <p:ph type="sldNum" sz="quarter" idx="5"/>
          </p:nvPr>
        </p:nvSpPr>
        <p:spPr/>
        <p:txBody>
          <a:bodyPr/>
          <a:lstStyle/>
          <a:p>
            <a:fld id="{013422E6-57C4-472B-BB37-763E50B58060}" type="slidenum">
              <a:rPr lang="en-US" smtClean="0"/>
              <a:t>19</a:t>
            </a:fld>
            <a:endParaRPr lang="en-US" dirty="0"/>
          </a:p>
        </p:txBody>
      </p:sp>
    </p:spTree>
    <p:extLst>
      <p:ext uri="{BB962C8B-B14F-4D97-AF65-F5344CB8AC3E}">
        <p14:creationId xmlns:p14="http://schemas.microsoft.com/office/powerpoint/2010/main" val="192294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rPr>
              <a:t>Trainer’s Note: </a:t>
            </a:r>
            <a:r>
              <a:rPr lang="en-US" i="1" dirty="0">
                <a:solidFill>
                  <a:srgbClr val="000000"/>
                </a:solidFill>
              </a:rPr>
              <a:t>Allow at least 30 minutes to go over Section 1.</a:t>
            </a:r>
          </a:p>
        </p:txBody>
      </p:sp>
      <p:sp>
        <p:nvSpPr>
          <p:cNvPr id="4" name="Slide Number Placeholder 3"/>
          <p:cNvSpPr>
            <a:spLocks noGrp="1"/>
          </p:cNvSpPr>
          <p:nvPr>
            <p:ph type="sldNum" sz="quarter" idx="5"/>
          </p:nvPr>
        </p:nvSpPr>
        <p:spPr/>
        <p:txBody>
          <a:bodyPr/>
          <a:lstStyle/>
          <a:p>
            <a:fld id="{013422E6-57C4-472B-BB37-763E50B58060}" type="slidenum">
              <a:rPr lang="en-US" smtClean="0"/>
              <a:t>2</a:t>
            </a:fld>
            <a:endParaRPr lang="en-US" dirty="0"/>
          </a:p>
        </p:txBody>
      </p:sp>
    </p:spTree>
    <p:extLst>
      <p:ext uri="{BB962C8B-B14F-4D97-AF65-F5344CB8AC3E}">
        <p14:creationId xmlns:p14="http://schemas.microsoft.com/office/powerpoint/2010/main" val="1394216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Notes for 2015:  </a:t>
            </a:r>
            <a:r>
              <a:rPr lang="en-US" i="1" dirty="0"/>
              <a:t>Clarified the State Ombudsman is head of the statewide program and that all representatives (paid and volunteer) are programmatically under the direction of the State Ombudsman. Provided more details regarding the roles of the State Ombudsman and the representatives.                                                        </a:t>
            </a:r>
          </a:p>
          <a:p>
            <a:endParaRPr lang="en-US" i="1" dirty="0"/>
          </a:p>
          <a:p>
            <a:r>
              <a:rPr lang="en-US" b="1" i="1" dirty="0"/>
              <a:t>2016: </a:t>
            </a:r>
            <a:r>
              <a:rPr lang="en-US" i="1" dirty="0"/>
              <a:t>Authorized the program to serve all LTC facility residents regardless of their age.</a:t>
            </a:r>
          </a:p>
        </p:txBody>
      </p:sp>
      <p:sp>
        <p:nvSpPr>
          <p:cNvPr id="4" name="Slide Number Placeholder 3"/>
          <p:cNvSpPr>
            <a:spLocks noGrp="1"/>
          </p:cNvSpPr>
          <p:nvPr>
            <p:ph type="sldNum" sz="quarter" idx="5"/>
          </p:nvPr>
        </p:nvSpPr>
        <p:spPr/>
        <p:txBody>
          <a:bodyPr/>
          <a:lstStyle/>
          <a:p>
            <a:fld id="{013422E6-57C4-472B-BB37-763E50B58060}" type="slidenum">
              <a:rPr lang="en-US" smtClean="0"/>
              <a:t>20</a:t>
            </a:fld>
            <a:endParaRPr lang="en-US" dirty="0"/>
          </a:p>
        </p:txBody>
      </p:sp>
    </p:spTree>
    <p:extLst>
      <p:ext uri="{BB962C8B-B14F-4D97-AF65-F5344CB8AC3E}">
        <p14:creationId xmlns:p14="http://schemas.microsoft.com/office/powerpoint/2010/main" val="3760691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3">
                    <a:lumMod val="50000"/>
                  </a:schemeClr>
                </a:solidFill>
              </a:rPr>
              <a:t>Also indicates programs may reimburse or otherwise provide financial support for any costs, such as transportation costs, incurred by representatives of the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800" b="1"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Trainer’s Note:</a:t>
            </a:r>
            <a:r>
              <a:rPr lang="en-US" sz="1800"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 Be prepared to explain your program’s policy on volunteer reimbursement if applicable, especially if reauthorization has changed the program policies and procedures with regards to reimbursement or recognition.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21</a:t>
            </a:fld>
            <a:endParaRPr lang="en-US" dirty="0"/>
          </a:p>
        </p:txBody>
      </p:sp>
    </p:spTree>
    <p:extLst>
      <p:ext uri="{BB962C8B-B14F-4D97-AF65-F5344CB8AC3E}">
        <p14:creationId xmlns:p14="http://schemas.microsoft.com/office/powerpoint/2010/main" val="1082031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rPr>
              <a:t>Trainer’s Note: </a:t>
            </a:r>
            <a:r>
              <a:rPr lang="en-US" i="1" dirty="0">
                <a:solidFill>
                  <a:schemeClr val="accent3">
                    <a:lumMod val="50000"/>
                  </a:schemeClr>
                </a:solidFill>
              </a:rPr>
              <a:t>Allow at least 20 minutes to cover Section 3</a:t>
            </a:r>
          </a:p>
          <a:p>
            <a:endParaRPr lang="en-US" i="1" dirty="0">
              <a:solidFill>
                <a:schemeClr val="accent3">
                  <a:lumMod val="50000"/>
                </a:schemeClr>
              </a:solidFill>
            </a:endParaRPr>
          </a:p>
          <a:p>
            <a:r>
              <a:rPr lang="en-US" i="0" dirty="0">
                <a:solidFill>
                  <a:schemeClr val="accent3">
                    <a:lumMod val="50000"/>
                  </a:schemeClr>
                </a:solidFill>
              </a:rPr>
              <a:t>The Long-Term Care Ombudsman program has federal and state requirements that direct the structure, role, and responsibility of the program. It is equally important for representatives to understand federal law and </a:t>
            </a:r>
            <a:r>
              <a:rPr lang="en-US" b="0" i="0" u="none" dirty="0">
                <a:solidFill>
                  <a:schemeClr val="accent3">
                    <a:lumMod val="50000"/>
                  </a:schemeClr>
                </a:solidFill>
              </a:rPr>
              <a:t>their</a:t>
            </a:r>
            <a:r>
              <a:rPr lang="en-US" b="0" i="0" u="none" baseline="0" dirty="0">
                <a:solidFill>
                  <a:schemeClr val="accent3">
                    <a:lumMod val="50000"/>
                  </a:schemeClr>
                </a:solidFill>
              </a:rPr>
              <a:t> </a:t>
            </a:r>
            <a:r>
              <a:rPr lang="en-US" i="0" dirty="0">
                <a:solidFill>
                  <a:schemeClr val="accent3">
                    <a:lumMod val="50000"/>
                  </a:schemeClr>
                </a:solidFill>
              </a:rPr>
              <a:t>state laws as well as their program policies and procedures. The following are federal requirements for the program. </a:t>
            </a:r>
          </a:p>
        </p:txBody>
      </p:sp>
      <p:sp>
        <p:nvSpPr>
          <p:cNvPr id="4" name="Slide Number Placeholder 3"/>
          <p:cNvSpPr>
            <a:spLocks noGrp="1"/>
          </p:cNvSpPr>
          <p:nvPr>
            <p:ph type="sldNum" sz="quarter" idx="5"/>
          </p:nvPr>
        </p:nvSpPr>
        <p:spPr/>
        <p:txBody>
          <a:bodyPr/>
          <a:lstStyle/>
          <a:p>
            <a:fld id="{013422E6-57C4-472B-BB37-763E50B58060}" type="slidenum">
              <a:rPr lang="en-US" smtClean="0"/>
              <a:t>22</a:t>
            </a:fld>
            <a:endParaRPr lang="en-US" dirty="0"/>
          </a:p>
        </p:txBody>
      </p:sp>
    </p:spTree>
    <p:extLst>
      <p:ext uri="{BB962C8B-B14F-4D97-AF65-F5344CB8AC3E}">
        <p14:creationId xmlns:p14="http://schemas.microsoft.com/office/powerpoint/2010/main" val="649527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rPr>
              <a:t>The State Ombudsman is responsible for designating representatives of the Office.  Individuals designated as representative</a:t>
            </a:r>
            <a:r>
              <a:rPr kumimoji="0" lang="en-US" sz="2400" b="1" i="0" u="sng" strike="noStrike" kern="1200" cap="none" spc="0" normalizeH="0" baseline="0" noProof="0" dirty="0">
                <a:ln>
                  <a:noFill/>
                </a:ln>
                <a:solidFill>
                  <a:srgbClr val="002060"/>
                </a:solidFill>
                <a:effectLst/>
                <a:uLnTx/>
                <a:uFillTx/>
                <a:latin typeface="Arial"/>
                <a:ea typeface="ＭＳ Ｐゴシック" pitchFamily="127" charset="-128"/>
              </a:rPr>
              <a:t>s</a:t>
            </a:r>
            <a:r>
              <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rPr>
              <a:t> of the Office are responsible for carrying out the duties of the program. To be considered for designation as a representative of the Office, individuals are required to: </a:t>
            </a:r>
            <a:r>
              <a:rPr kumimoji="0" lang="en-US" sz="2400" b="0" i="1" u="none" strike="noStrike" kern="1200" cap="none" spc="0" normalizeH="0" baseline="0" noProof="0" dirty="0">
                <a:ln>
                  <a:noFill/>
                </a:ln>
                <a:solidFill>
                  <a:srgbClr val="002060"/>
                </a:solidFill>
                <a:effectLst/>
                <a:uLnTx/>
                <a:uFillTx/>
                <a:latin typeface="Arial"/>
                <a:ea typeface="ＭＳ Ｐゴシック" pitchFamily="127" charset="-128"/>
                <a:cs typeface="+mn-cs"/>
              </a:rPr>
              <a:t>Go over the bullet points.</a:t>
            </a:r>
          </a:p>
          <a:p>
            <a:endParaRPr kumimoji="0" lang="en-US" sz="2400" b="0" i="1" u="none" strike="noStrike" kern="1200" cap="none" spc="0" normalizeH="0" baseline="0" noProof="0" dirty="0">
              <a:ln>
                <a:noFill/>
              </a:ln>
              <a:solidFill>
                <a:srgbClr val="002060"/>
              </a:solidFill>
              <a:effectLst/>
              <a:uLnTx/>
              <a:uFillTx/>
              <a:latin typeface="Arial"/>
              <a:ea typeface="ＭＳ Ｐゴシック" pitchFamily="127" charset="-128"/>
            </a:endParaRPr>
          </a:p>
          <a:p>
            <a:r>
              <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rPr>
              <a:t>You have likely completed a conflicts of interest form prior to attending the training.  The conflicts of interest are specified in the LTCOP Rule and in your state’s policies and procedures.</a:t>
            </a:r>
          </a:p>
          <a:p>
            <a:endPar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2060"/>
                </a:solidFill>
                <a:effectLst/>
                <a:uLnTx/>
                <a:uFillTx/>
                <a:latin typeface="Arial"/>
                <a:ea typeface="ＭＳ Ｐゴシック" pitchFamily="127" charset="-128"/>
                <a:cs typeface="+mn-cs"/>
              </a:rPr>
              <a:t>Trainer’s Note: </a:t>
            </a:r>
            <a:r>
              <a:rPr kumimoji="0" lang="en-US" sz="2400" b="0" i="1" u="none" strike="noStrike" kern="1200" cap="none" spc="0" normalizeH="0" baseline="0" noProof="0" dirty="0">
                <a:ln>
                  <a:noFill/>
                </a:ln>
                <a:solidFill>
                  <a:srgbClr val="002060"/>
                </a:solidFill>
                <a:effectLst/>
                <a:uLnTx/>
                <a:uFillTx/>
                <a:latin typeface="Arial"/>
                <a:ea typeface="ＭＳ Ｐゴシック" pitchFamily="127" charset="-128"/>
                <a:cs typeface="+mn-cs"/>
              </a:rPr>
              <a:t>Conflicts of interest are discussed later in the training.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23</a:t>
            </a:fld>
            <a:endParaRPr lang="en-US" dirty="0"/>
          </a:p>
        </p:txBody>
      </p:sp>
    </p:spTree>
    <p:extLst>
      <p:ext uri="{BB962C8B-B14F-4D97-AF65-F5344CB8AC3E}">
        <p14:creationId xmlns:p14="http://schemas.microsoft.com/office/powerpoint/2010/main" val="2480220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Insert state-specific qualifications for certification and/or designation of a representative of the Office.  </a:t>
            </a: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24</a:t>
            </a:fld>
            <a:endParaRPr lang="en-US" dirty="0"/>
          </a:p>
        </p:txBody>
      </p:sp>
    </p:spTree>
    <p:extLst>
      <p:ext uri="{BB962C8B-B14F-4D97-AF65-F5344CB8AC3E}">
        <p14:creationId xmlns:p14="http://schemas.microsoft.com/office/powerpoint/2010/main" val="408350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000000"/>
                </a:solidFill>
              </a:rPr>
              <a:t>Before we explain the OAA and its importance to the Long-Term Care Ombudsman program, let’s review other important aspects of the Older Americans Act. </a:t>
            </a:r>
          </a:p>
          <a:p>
            <a:endParaRPr lang="en-US" b="0" dirty="0">
              <a:solidFill>
                <a:srgbClr val="000000"/>
              </a:solidFill>
            </a:endParaRPr>
          </a:p>
          <a:p>
            <a:r>
              <a:rPr lang="en-US" b="0" dirty="0">
                <a:solidFill>
                  <a:srgbClr val="000000"/>
                </a:solidFill>
              </a:rPr>
              <a:t>The Older Americans Act authorizes the State Units on Aging and the Area Agencies on Aging.</a:t>
            </a:r>
          </a:p>
          <a:p>
            <a:endParaRPr lang="en-US" b="0" dirty="0">
              <a:solidFill>
                <a:srgbClr val="000000"/>
              </a:solidFill>
            </a:endParaRPr>
          </a:p>
          <a:p>
            <a:r>
              <a:rPr lang="en-US" b="0" dirty="0">
                <a:solidFill>
                  <a:srgbClr val="000000"/>
                </a:solidFill>
              </a:rPr>
              <a:t>The OAA provides for services for all individuals living in the community who are 60 years </a:t>
            </a:r>
            <a:r>
              <a:rPr lang="en-US" b="0" u="none" dirty="0">
                <a:solidFill>
                  <a:srgbClr val="000000"/>
                </a:solidFill>
              </a:rPr>
              <a:t>of age </a:t>
            </a:r>
            <a:r>
              <a:rPr lang="en-US" b="0" dirty="0">
                <a:solidFill>
                  <a:srgbClr val="000000"/>
                </a:solidFill>
              </a:rPr>
              <a:t>and older.  Such as: </a:t>
            </a:r>
            <a:r>
              <a:rPr lang="en-US" b="0" i="1" dirty="0">
                <a:solidFill>
                  <a:srgbClr val="000000"/>
                </a:solidFill>
              </a:rPr>
              <a:t>(go over bullet points)</a:t>
            </a:r>
          </a:p>
          <a:p>
            <a:endParaRPr lang="en-US" b="0" i="1" dirty="0">
              <a:solidFill>
                <a:srgbClr val="000000"/>
              </a:solidFill>
            </a:endParaRPr>
          </a:p>
          <a:p>
            <a:r>
              <a:rPr lang="en-US" b="1" i="1" dirty="0">
                <a:solidFill>
                  <a:srgbClr val="000000"/>
                </a:solidFill>
              </a:rPr>
              <a:t>Trainer’s Note: </a:t>
            </a:r>
            <a:r>
              <a:rPr lang="en-US" b="0" i="1" dirty="0">
                <a:solidFill>
                  <a:srgbClr val="000000"/>
                </a:solidFill>
              </a:rPr>
              <a:t>Be prepared to talk about the services provided by your state.  For example, name the senior transportation system in your area, or your home-delivered meal provider.</a:t>
            </a:r>
          </a:p>
        </p:txBody>
      </p:sp>
      <p:sp>
        <p:nvSpPr>
          <p:cNvPr id="4" name="Slide Number Placeholder 3"/>
          <p:cNvSpPr>
            <a:spLocks noGrp="1"/>
          </p:cNvSpPr>
          <p:nvPr>
            <p:ph type="sldNum" sz="quarter" idx="5"/>
          </p:nvPr>
        </p:nvSpPr>
        <p:spPr/>
        <p:txBody>
          <a:bodyPr/>
          <a:lstStyle/>
          <a:p>
            <a:fld id="{013422E6-57C4-472B-BB37-763E50B58060}" type="slidenum">
              <a:rPr lang="en-US" smtClean="0"/>
              <a:t>25</a:t>
            </a:fld>
            <a:endParaRPr lang="en-US" dirty="0"/>
          </a:p>
        </p:txBody>
      </p:sp>
    </p:spTree>
    <p:extLst>
      <p:ext uri="{BB962C8B-B14F-4D97-AF65-F5344CB8AC3E}">
        <p14:creationId xmlns:p14="http://schemas.microsoft.com/office/powerpoint/2010/main" val="1923239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3">
                  <a:lumMod val="50000"/>
                </a:schemeClr>
              </a:solidFill>
            </a:endParaRPr>
          </a:p>
          <a:p>
            <a:r>
              <a:rPr lang="en-US" dirty="0">
                <a:solidFill>
                  <a:schemeClr val="accent3">
                    <a:lumMod val="50000"/>
                  </a:schemeClr>
                </a:solidFill>
              </a:rPr>
              <a:t>The Long-Term Care Ombudsman program is authorized under the OAA (Title VII, Chapter 2, Sections 711/712) and administered at the state level. While the OAA requires every state to have a Long-Term Care Ombudsman program, it also: </a:t>
            </a:r>
            <a:r>
              <a:rPr lang="en-US" i="1" dirty="0">
                <a:solidFill>
                  <a:schemeClr val="accent3">
                    <a:lumMod val="50000"/>
                  </a:schemeClr>
                </a:solidFill>
              </a:rPr>
              <a:t>(review the bullet points)</a:t>
            </a:r>
          </a:p>
        </p:txBody>
      </p:sp>
      <p:sp>
        <p:nvSpPr>
          <p:cNvPr id="4" name="Slide Number Placeholder 3"/>
          <p:cNvSpPr>
            <a:spLocks noGrp="1"/>
          </p:cNvSpPr>
          <p:nvPr>
            <p:ph type="sldNum" sz="quarter" idx="5"/>
          </p:nvPr>
        </p:nvSpPr>
        <p:spPr/>
        <p:txBody>
          <a:bodyPr/>
          <a:lstStyle/>
          <a:p>
            <a:fld id="{013422E6-57C4-472B-BB37-763E50B58060}" type="slidenum">
              <a:rPr lang="en-US" smtClean="0"/>
              <a:t>26</a:t>
            </a:fld>
            <a:endParaRPr lang="en-US" dirty="0"/>
          </a:p>
        </p:txBody>
      </p:sp>
    </p:spTree>
    <p:extLst>
      <p:ext uri="{BB962C8B-B14F-4D97-AF65-F5344CB8AC3E}">
        <p14:creationId xmlns:p14="http://schemas.microsoft.com/office/powerpoint/2010/main" val="3940583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rPr>
              <a:t>Trainer’s Note: </a:t>
            </a:r>
            <a:r>
              <a:rPr lang="en-US" i="1" dirty="0">
                <a:solidFill>
                  <a:schemeClr val="accent3">
                    <a:lumMod val="50000"/>
                  </a:schemeClr>
                </a:solidFill>
              </a:rPr>
              <a:t>Section 5: Long-Term Care Ombudsman Program Roles and Responsibilities goes into much greater detail about the bullet points so provide a brief overview for now. </a:t>
            </a:r>
          </a:p>
          <a:p>
            <a:endParaRPr lang="en-US" i="1" dirty="0">
              <a:solidFill>
                <a:schemeClr val="accent3">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The Administration for Community Living (ACL) first</a:t>
            </a:r>
            <a:r>
              <a:rPr lang="en-US" sz="1800" dirty="0">
                <a:ln>
                  <a:noFill/>
                </a:ln>
                <a:solidFill>
                  <a:srgbClr val="FF0000"/>
                </a:solidFill>
                <a:effectLst/>
                <a:uFill>
                  <a:solidFill>
                    <a:srgbClr val="000000"/>
                  </a:solidFill>
                </a:uFill>
                <a:latin typeface="Helvetica" panose="020B0604020202020204" pitchFamily="34" charset="0"/>
                <a:ea typeface="Calibri" panose="020F0502020204030204" pitchFamily="34" charset="0"/>
              </a:rPr>
              <a:t> </a:t>
            </a: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published the State Long-Term Care Ombudsman Programs (LTCOP) Rule (45 CFR Part 1324) in February 2015 and the rule was updated in February 2024. The LTCOP Rule guides states in their operation of the LTCOP and clarifies program responsibilities and requirements of the Older Americans Act including but not limited to:</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r>
              <a:rPr lang="en-US" i="1" dirty="0">
                <a:solidFill>
                  <a:schemeClr val="accent3">
                    <a:lumMod val="50000"/>
                  </a:schemeClr>
                </a:solidFill>
              </a:rPr>
              <a:t>(go over bullet points)</a:t>
            </a:r>
          </a:p>
          <a:p>
            <a:endParaRPr lang="en-US" dirty="0">
              <a:solidFill>
                <a:schemeClr val="accent3">
                  <a:lumMod val="50000"/>
                </a:schemeClr>
              </a:solidFill>
            </a:endParaRPr>
          </a:p>
          <a:p>
            <a:r>
              <a:rPr lang="en-US" dirty="0">
                <a:solidFill>
                  <a:schemeClr val="accent3">
                    <a:lumMod val="50000"/>
                  </a:schemeClr>
                </a:solidFill>
              </a:rPr>
              <a:t>Throughout this training, the “State Long-Term Care Ombudsman Programs Rule” is also referred to as the “LTCOP Rule.”</a:t>
            </a:r>
          </a:p>
          <a:p>
            <a:endParaRPr lang="en-US" i="1" dirty="0">
              <a:solidFill>
                <a:schemeClr val="accent3">
                  <a:lumMod val="50000"/>
                </a:schemeClr>
              </a:solidFill>
            </a:endParaRPr>
          </a:p>
          <a:p>
            <a:endParaRPr lang="en-US" b="0" i="0" dirty="0">
              <a:solidFill>
                <a:schemeClr val="accent3">
                  <a:lumMod val="50000"/>
                </a:schemeClr>
              </a:solidFill>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27</a:t>
            </a:fld>
            <a:endParaRPr lang="en-US" dirty="0"/>
          </a:p>
        </p:txBody>
      </p:sp>
    </p:spTree>
    <p:extLst>
      <p:ext uri="{BB962C8B-B14F-4D97-AF65-F5344CB8AC3E}">
        <p14:creationId xmlns:p14="http://schemas.microsoft.com/office/powerpoint/2010/main" val="1999095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sym typeface="Symbol" panose="05050102010706020507" pitchFamily="18" charset="2"/>
              </a:rPr>
              <a:t></a:t>
            </a:r>
            <a:r>
              <a:rPr lang="en-US" b="1" i="1" dirty="0">
                <a:solidFill>
                  <a:schemeClr val="accent3">
                    <a:lumMod val="50000"/>
                  </a:schemeClr>
                </a:solidFill>
              </a:rPr>
              <a:t> </a:t>
            </a:r>
            <a:r>
              <a:rPr lang="en-US" sz="1800" b="1" i="1" dirty="0">
                <a:solidFill>
                  <a:srgbClr val="0000CC"/>
                </a:solidFill>
                <a:effectLst/>
                <a:latin typeface="Helvetica" panose="020B0604020202020204" pitchFamily="34" charset="0"/>
                <a:ea typeface="Arial Unicode MS"/>
              </a:rPr>
              <a:t>Include information about your </a:t>
            </a:r>
            <a:r>
              <a:rPr lang="en-US" sz="1800" b="1" i="1" dirty="0">
                <a:solidFill>
                  <a:srgbClr val="0000CC"/>
                </a:solidFill>
                <a:effectLst/>
                <a:highlight>
                  <a:srgbClr val="FFFF00"/>
                </a:highlight>
                <a:latin typeface="Helvetica" panose="020B0604020202020204" pitchFamily="34" charset="0"/>
                <a:ea typeface="Arial Unicode MS"/>
              </a:rPr>
              <a:t>State Long-Term Care Ombudsman</a:t>
            </a:r>
            <a:r>
              <a:rPr lang="en-US" sz="1800" b="1" i="1" dirty="0">
                <a:solidFill>
                  <a:srgbClr val="0000CC"/>
                </a:solidFill>
                <a:effectLst/>
                <a:latin typeface="Helvetica" panose="020B0604020202020204" pitchFamily="34" charset="0"/>
                <a:ea typeface="Arial Unicode MS"/>
              </a:rPr>
              <a:t> program requirements.</a:t>
            </a:r>
            <a:endParaRPr lang="en-US" b="1" i="1" dirty="0">
              <a:solidFill>
                <a:schemeClr val="accent3">
                  <a:lumMod val="50000"/>
                </a:schemeClr>
              </a:solidFill>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28</a:t>
            </a:fld>
            <a:endParaRPr lang="en-US" dirty="0"/>
          </a:p>
        </p:txBody>
      </p:sp>
    </p:spTree>
    <p:extLst>
      <p:ext uri="{BB962C8B-B14F-4D97-AF65-F5344CB8AC3E}">
        <p14:creationId xmlns:p14="http://schemas.microsoft.com/office/powerpoint/2010/main" val="1914591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3">
                    <a:lumMod val="50000"/>
                  </a:schemeClr>
                </a:solidFill>
              </a:rPr>
              <a:t>Providing an effective Long-Term Care Ombudsman program requires coordination at the federal, state, and local levels. </a:t>
            </a:r>
          </a:p>
          <a:p>
            <a:endParaRPr lang="en-US" dirty="0">
              <a:solidFill>
                <a:schemeClr val="accent3">
                  <a:lumMod val="50000"/>
                </a:schemeClr>
              </a:solidFill>
            </a:endParaRPr>
          </a:p>
          <a:p>
            <a:r>
              <a:rPr lang="en-US" dirty="0">
                <a:solidFill>
                  <a:schemeClr val="accent3">
                    <a:lumMod val="50000"/>
                  </a:schemeClr>
                </a:solidFill>
              </a:rPr>
              <a:t>At the federal level, the U.S. Department of Health and Human Services (HHS) improves the health and well-being of all Americans focusing on public health and social services.</a:t>
            </a:r>
          </a:p>
          <a:p>
            <a:endParaRPr lang="en-US" dirty="0">
              <a:solidFill>
                <a:schemeClr val="accent3">
                  <a:lumMod val="50000"/>
                </a:schemeClr>
              </a:solidFill>
            </a:endParaRPr>
          </a:p>
          <a:p>
            <a:r>
              <a:rPr lang="en-US" dirty="0">
                <a:solidFill>
                  <a:schemeClr val="accent3">
                    <a:lumMod val="50000"/>
                  </a:schemeClr>
                </a:solidFill>
              </a:rPr>
              <a:t>Within HHS, the Administration for Community Living (ACL) believes that older adults and people of all ages with disabilities should be able to live where they choose, with the people they choose, and be able to participate fully in their communities.   </a:t>
            </a:r>
          </a:p>
          <a:p>
            <a:endParaRPr lang="en-US" dirty="0">
              <a:solidFill>
                <a:schemeClr val="accent3">
                  <a:lumMod val="50000"/>
                </a:schemeClr>
              </a:solidFill>
            </a:endParaRPr>
          </a:p>
          <a:p>
            <a:r>
              <a:rPr lang="en-US" dirty="0">
                <a:solidFill>
                  <a:schemeClr val="accent3">
                    <a:lumMod val="50000"/>
                  </a:schemeClr>
                </a:solidFill>
              </a:rPr>
              <a:t>The Administration on Aging (AoA) is the primary agency within ACL responsible for carrying out the requirements of the Older Americans Act. AoA oversees the LTCOP and offers support and assistance to the State Long-Term Care Ombudsman programs.</a:t>
            </a:r>
          </a:p>
          <a:p>
            <a:endParaRPr lang="en-US" dirty="0">
              <a:solidFill>
                <a:schemeClr val="accent3">
                  <a:lumMod val="50000"/>
                </a:schemeClr>
              </a:solidFill>
            </a:endParaRPr>
          </a:p>
          <a:p>
            <a:r>
              <a:rPr lang="en-US" b="1" i="1" dirty="0">
                <a:solidFill>
                  <a:schemeClr val="accent3">
                    <a:lumMod val="50000"/>
                  </a:schemeClr>
                </a:solidFill>
                <a:sym typeface="Symbol" panose="05050102010706020507" pitchFamily="18" charset="2"/>
              </a:rPr>
              <a:t> </a:t>
            </a:r>
            <a:r>
              <a:rPr lang="en-US" b="1" i="1" dirty="0">
                <a:solidFill>
                  <a:schemeClr val="accent3">
                    <a:lumMod val="50000"/>
                  </a:schemeClr>
                </a:solidFill>
              </a:rPr>
              <a:t>Share the name of the State Unit on Aging in your state</a:t>
            </a:r>
            <a:r>
              <a:rPr lang="en-US" b="1" i="0" dirty="0">
                <a:solidFill>
                  <a:schemeClr val="accent3">
                    <a:lumMod val="50000"/>
                  </a:schemeClr>
                </a:solidFill>
              </a:rPr>
              <a:t>.</a:t>
            </a:r>
          </a:p>
          <a:p>
            <a:endParaRPr lang="en-US" b="1" i="0" dirty="0">
              <a:solidFill>
                <a:schemeClr val="accent3">
                  <a:lumMod val="50000"/>
                </a:schemeClr>
              </a:solidFill>
            </a:endParaRPr>
          </a:p>
          <a:p>
            <a:r>
              <a:rPr lang="en-US" i="0" dirty="0">
                <a:solidFill>
                  <a:schemeClr val="accent3">
                    <a:lumMod val="50000"/>
                  </a:schemeClr>
                </a:solidFill>
              </a:rPr>
              <a:t>A State Unit on Aging (SUA) is the designated state agency responsible for developing and administering programs that provide assistance to older individuals, their family members, and in many states, for adults with disabilities.  The SUA is responsible for ensuring that the LTCOP has sufficient authority, access to facilities and residents, and information and training needed to perform the functions of the Office.  SUAs determine the structure of the LTCOP.  All LTCOP responsibilities of the SUA are spelled out in the LTCOP Rule. </a:t>
            </a:r>
          </a:p>
          <a:p>
            <a:endParaRPr lang="en-US" dirty="0">
              <a:solidFill>
                <a:schemeClr val="accent3">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29</a:t>
            </a:fld>
            <a:endParaRPr lang="en-US" dirty="0"/>
          </a:p>
        </p:txBody>
      </p:sp>
    </p:spTree>
    <p:extLst>
      <p:ext uri="{BB962C8B-B14F-4D97-AF65-F5344CB8AC3E}">
        <p14:creationId xmlns:p14="http://schemas.microsoft.com/office/powerpoint/2010/main" val="139598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b="1"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Trainer’s Note:</a:t>
            </a:r>
            <a:r>
              <a:rPr lang="en-US" sz="1800"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 Allow at least 30 minutes to go over Section 1.</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800"/>
              </a:spcAft>
            </a:pPr>
            <a:endParaRPr lang="en-US" sz="1800"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endParaRPr>
          </a:p>
          <a:p>
            <a:pPr marL="0" marR="0" algn="just">
              <a:lnSpc>
                <a:spcPct val="115000"/>
              </a:lnSpc>
              <a:spcBef>
                <a:spcPts val="0"/>
              </a:spcBef>
              <a:spcAft>
                <a:spcPts val="800"/>
              </a:spcAft>
            </a:pPr>
            <a:r>
              <a:rPr lang="en-US" sz="1800"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Begin the session by welcoming the trainees and thanking them for their interest in the program. Introduce yourself by answering the questions below and include your experience with the program. Explain the “aha” moment that led you to become a representative. Ask the trainees the questions below. When asking about the “aha” moment you can also say, “or what was the moment you decided you wanted to join the Long-Term Care Ombudsman program?”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0"/>
              </a:spcAft>
            </a:pPr>
            <a:endParaRPr lang="en-US" sz="1800"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endParaRPr>
          </a:p>
          <a:p>
            <a:pPr marL="0" marR="0" algn="just">
              <a:lnSpc>
                <a:spcPct val="115000"/>
              </a:lnSpc>
              <a:spcBef>
                <a:spcPts val="0"/>
              </a:spcBef>
              <a:spcAft>
                <a:spcPts val="0"/>
              </a:spcAft>
            </a:pPr>
            <a:r>
              <a:rPr lang="en-US" sz="1800"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Make sure everyone introduces themselves – even if they come late.</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0"/>
              </a:spcAft>
            </a:pPr>
            <a:r>
              <a:rPr lang="en-US" sz="1800"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 </a:t>
            </a:r>
            <a:endPar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i="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Welcome to Module 1 of certification training</a:t>
            </a:r>
            <a:r>
              <a:rPr lang="en-US" sz="1800" i="0" u="sng"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i="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The State Long-Term Care Ombudsman Program: Roles, Responsibilities, and Authority!  We appreciate you being here to learn more about the Long-Term Care Ombudsman program and the certification process. </a:t>
            </a:r>
          </a:p>
          <a:p>
            <a:pPr marL="0" marR="0" algn="just">
              <a:lnSpc>
                <a:spcPct val="115000"/>
              </a:lnSpc>
              <a:spcBef>
                <a:spcPts val="0"/>
              </a:spcBef>
              <a:spcAft>
                <a:spcPts val="800"/>
              </a:spcAft>
            </a:pPr>
            <a:r>
              <a:rPr lang="en-US" sz="1800" i="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To begin we would like to hear from you.  Please tell us: (review the bullet points on the slide)</a:t>
            </a:r>
          </a:p>
          <a:p>
            <a:pPr marL="0" marR="0" algn="just">
              <a:lnSpc>
                <a:spcPct val="115000"/>
              </a:lnSpc>
              <a:spcBef>
                <a:spcPts val="0"/>
              </a:spcBef>
              <a:spcAft>
                <a:spcPts val="800"/>
              </a:spcAft>
            </a:pPr>
            <a:endPar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800"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After introductions, thank the trainees for sharing their information and explain any housekeeping items that need to be addressed including the timeframe of the training day, breaks, location of restrooms, refreshments, etc.  Ask the trainees to speak up if they have any questions throughout the training.</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0"/>
              </a:spcAft>
            </a:pPr>
            <a:r>
              <a:rPr lang="en-US" sz="1800"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800"/>
              </a:spcAft>
            </a:pPr>
            <a:r>
              <a:rPr lang="en-US" sz="1800"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Explain that the intent of the training is to gain the knowledge and tools to become a successful advocate for individuals who live in nursing facilities and other types of long-term care settings.</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800"/>
              </a:spcAft>
            </a:pPr>
            <a:endPar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endPar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a:t>
            </a:fld>
            <a:endParaRPr lang="en-US" dirty="0"/>
          </a:p>
        </p:txBody>
      </p:sp>
    </p:spTree>
    <p:extLst>
      <p:ext uri="{BB962C8B-B14F-4D97-AF65-F5344CB8AC3E}">
        <p14:creationId xmlns:p14="http://schemas.microsoft.com/office/powerpoint/2010/main" val="797900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rPr>
              <a:t>Trainer’s Note: </a:t>
            </a:r>
            <a:r>
              <a:rPr lang="en-US" i="1" dirty="0">
                <a:solidFill>
                  <a:schemeClr val="accent3">
                    <a:lumMod val="50000"/>
                  </a:schemeClr>
                </a:solidFill>
              </a:rPr>
              <a:t>Not all states have an Area Agency on Aging (AAA) system.  If your state does not use AAAs, then skip the information in this section.  If your state does have an AAA structure, share information about the role of AAAs in your state. </a:t>
            </a:r>
          </a:p>
          <a:p>
            <a:endParaRPr lang="en-US" i="1" dirty="0">
              <a:solidFill>
                <a:schemeClr val="accent3">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Area Agencies on Aging (AAAs) were established by the Older Americans Act to provide options, supports, and services to individuals 60 </a:t>
            </a:r>
            <a:r>
              <a:rPr lang="en-US" sz="1800" b="0" u="none"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years of age </a:t>
            </a:r>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and over.  An AAA is an agency designated by the state to address the needs of all older individuals within a specific region or geographical area known as a Planning and Service Area (PSA).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Not all states have local Ombudsman entities (LOEs). If your state does not have LOEs, skip to Section 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013422E6-57C4-472B-BB37-763E50B58060}" type="slidenum">
              <a:rPr lang="en-US" smtClean="0"/>
              <a:t>30</a:t>
            </a:fld>
            <a:endParaRPr lang="en-US" dirty="0"/>
          </a:p>
        </p:txBody>
      </p:sp>
    </p:spTree>
    <p:extLst>
      <p:ext uri="{BB962C8B-B14F-4D97-AF65-F5344CB8AC3E}">
        <p14:creationId xmlns:p14="http://schemas.microsoft.com/office/powerpoint/2010/main" val="1877214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A5A5A5">
                    <a:lumMod val="50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kumimoji="0" lang="en-US" sz="1800" b="1" i="1" u="none" strike="noStrike" kern="1200" cap="none" spc="0" normalizeH="0" baseline="0" noProof="0" dirty="0">
                <a:ln>
                  <a:noFill/>
                </a:ln>
                <a:solidFill>
                  <a:srgbClr val="A5A5A5">
                    <a:lumMod val="50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 If your state has local Ombudsman entities, explain how many, where they are located, and include a program map, program contact list, or name a few for 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The State Ombudsman is responsible for designating local Ombudsman entities.  LOEs are public agencies or nonprofit organizations responsible for hosting local or regional programs to carry out the activities of the program.  While not all states utilize other entities to host the program, those that do have specific requirements.  Some AAAs are designated by the State Ombudsman as host agencies of an LOE. </a:t>
            </a:r>
          </a:p>
          <a:p>
            <a:endParaRPr lang="en-US" dirty="0"/>
          </a:p>
          <a:p>
            <a:r>
              <a:rPr lang="en-US" b="1" i="1" dirty="0"/>
              <a:t>Trainer’s Note: </a:t>
            </a:r>
            <a:r>
              <a:rPr lang="en-US" i="1" dirty="0"/>
              <a:t>more requirements for LOEs are on the next slide.</a:t>
            </a:r>
          </a:p>
          <a:p>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31</a:t>
            </a:fld>
            <a:endParaRPr lang="en-US" dirty="0"/>
          </a:p>
        </p:txBody>
      </p:sp>
    </p:spTree>
    <p:extLst>
      <p:ext uri="{BB962C8B-B14F-4D97-AF65-F5344CB8AC3E}">
        <p14:creationId xmlns:p14="http://schemas.microsoft.com/office/powerpoint/2010/main" val="3297654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These points mean that although another agency or organization houses and hires representatives, the State Ombudsman still has authority over the program and the representatives of the Office.</a:t>
            </a:r>
          </a:p>
        </p:txBody>
      </p:sp>
      <p:sp>
        <p:nvSpPr>
          <p:cNvPr id="4" name="Slide Number Placeholder 3"/>
          <p:cNvSpPr>
            <a:spLocks noGrp="1"/>
          </p:cNvSpPr>
          <p:nvPr>
            <p:ph type="sldNum" sz="quarter" idx="5"/>
          </p:nvPr>
        </p:nvSpPr>
        <p:spPr/>
        <p:txBody>
          <a:bodyPr/>
          <a:lstStyle/>
          <a:p>
            <a:fld id="{013422E6-57C4-472B-BB37-763E50B58060}" type="slidenum">
              <a:rPr lang="en-US" smtClean="0"/>
              <a:t>32</a:t>
            </a:fld>
            <a:endParaRPr lang="en-US" dirty="0"/>
          </a:p>
        </p:txBody>
      </p:sp>
    </p:spTree>
    <p:extLst>
      <p:ext uri="{BB962C8B-B14F-4D97-AF65-F5344CB8AC3E}">
        <p14:creationId xmlns:p14="http://schemas.microsoft.com/office/powerpoint/2010/main" val="3106749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Allow at least 30 minutes to cover Section 4. Emphasize that the program is inclusive of the Office and local programs.</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33</a:t>
            </a:fld>
            <a:endParaRPr lang="en-US" dirty="0"/>
          </a:p>
        </p:txBody>
      </p:sp>
    </p:spTree>
    <p:extLst>
      <p:ext uri="{BB962C8B-B14F-4D97-AF65-F5344CB8AC3E}">
        <p14:creationId xmlns:p14="http://schemas.microsoft.com/office/powerpoint/2010/main" val="1506188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clarify, the terms “Long-Term Care Ombudsman Program,” “Ombudsman program,” “program,” “SLTCOP,” and  “LTCOP” are all used to identify the State Long-Term Care Ombudsman program.  For the purposes of this training, we use “Long-Term Care Ombudsman program,” “program,” and “LTCOP.”</a:t>
            </a:r>
          </a:p>
        </p:txBody>
      </p:sp>
      <p:sp>
        <p:nvSpPr>
          <p:cNvPr id="4" name="Slide Number Placeholder 3"/>
          <p:cNvSpPr>
            <a:spLocks noGrp="1"/>
          </p:cNvSpPr>
          <p:nvPr>
            <p:ph type="sldNum" sz="quarter" idx="5"/>
          </p:nvPr>
        </p:nvSpPr>
        <p:spPr/>
        <p:txBody>
          <a:bodyPr/>
          <a:lstStyle/>
          <a:p>
            <a:fld id="{013422E6-57C4-472B-BB37-763E50B58060}" type="slidenum">
              <a:rPr lang="en-US" smtClean="0"/>
              <a:t>34</a:t>
            </a:fld>
            <a:endParaRPr lang="en-US" dirty="0"/>
          </a:p>
        </p:txBody>
      </p:sp>
    </p:spTree>
    <p:extLst>
      <p:ext uri="{BB962C8B-B14F-4D97-AF65-F5344CB8AC3E}">
        <p14:creationId xmlns:p14="http://schemas.microsoft.com/office/powerpoint/2010/main" val="1140283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Long-Term Care Ombudsman programs are each headed by a full-time State Long-Term Care Ombudsman and consist of </a:t>
            </a:r>
            <a:r>
              <a:rPr lang="en-US" b="0" u="none" dirty="0"/>
              <a:t>state </a:t>
            </a:r>
            <a:r>
              <a:rPr lang="en-US" dirty="0"/>
              <a:t>Office staff, LOEs (if applicable), and all representatives (both paid and volunteer). </a:t>
            </a:r>
          </a:p>
        </p:txBody>
      </p:sp>
      <p:sp>
        <p:nvSpPr>
          <p:cNvPr id="4" name="Slide Number Placeholder 3"/>
          <p:cNvSpPr>
            <a:spLocks noGrp="1"/>
          </p:cNvSpPr>
          <p:nvPr>
            <p:ph type="sldNum" sz="quarter" idx="5"/>
          </p:nvPr>
        </p:nvSpPr>
        <p:spPr/>
        <p:txBody>
          <a:bodyPr/>
          <a:lstStyle/>
          <a:p>
            <a:fld id="{013422E6-57C4-472B-BB37-763E50B58060}" type="slidenum">
              <a:rPr lang="en-US" smtClean="0"/>
              <a:t>35</a:t>
            </a:fld>
            <a:endParaRPr lang="en-US" dirty="0"/>
          </a:p>
        </p:txBody>
      </p:sp>
    </p:spTree>
    <p:extLst>
      <p:ext uri="{BB962C8B-B14F-4D97-AF65-F5344CB8AC3E}">
        <p14:creationId xmlns:p14="http://schemas.microsoft.com/office/powerpoint/2010/main" val="2325301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program addresses complaints and advocates on behalf of residents and responsibilities include:</a:t>
            </a:r>
            <a:endParaRPr lang="en-US" i="0" dirty="0"/>
          </a:p>
          <a:p>
            <a:endParaRPr lang="en-US" i="1" dirty="0"/>
          </a:p>
          <a:p>
            <a:r>
              <a:rPr lang="en-US" b="1" i="1" dirty="0"/>
              <a:t>Trainer’s Note:  </a:t>
            </a:r>
            <a:r>
              <a:rPr lang="en-US" i="1" dirty="0"/>
              <a:t>Go over the bullet points, but don’t go into detail. All these responsibilities will be discussed in greater detail throughout the training. Additional responsibilities are on the next slide.</a:t>
            </a:r>
          </a:p>
        </p:txBody>
      </p:sp>
      <p:sp>
        <p:nvSpPr>
          <p:cNvPr id="4" name="Slide Number Placeholder 3"/>
          <p:cNvSpPr>
            <a:spLocks noGrp="1"/>
          </p:cNvSpPr>
          <p:nvPr>
            <p:ph type="sldNum" sz="quarter" idx="5"/>
          </p:nvPr>
        </p:nvSpPr>
        <p:spPr/>
        <p:txBody>
          <a:bodyPr/>
          <a:lstStyle/>
          <a:p>
            <a:fld id="{013422E6-57C4-472B-BB37-763E50B58060}" type="slidenum">
              <a:rPr lang="en-US" smtClean="0"/>
              <a:t>36</a:t>
            </a:fld>
            <a:endParaRPr lang="en-US" dirty="0"/>
          </a:p>
        </p:txBody>
      </p:sp>
    </p:spTree>
    <p:extLst>
      <p:ext uri="{BB962C8B-B14F-4D97-AF65-F5344CB8AC3E}">
        <p14:creationId xmlns:p14="http://schemas.microsoft.com/office/powerpoint/2010/main" val="2810409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3">
                  <a:lumMod val="50000"/>
                </a:schemeClr>
              </a:solidFill>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37</a:t>
            </a:fld>
            <a:endParaRPr lang="en-US" dirty="0"/>
          </a:p>
        </p:txBody>
      </p:sp>
    </p:spTree>
    <p:extLst>
      <p:ext uri="{BB962C8B-B14F-4D97-AF65-F5344CB8AC3E}">
        <p14:creationId xmlns:p14="http://schemas.microsoft.com/office/powerpoint/2010/main" val="3062518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Use your own examples if you wish and talk about your own experiences with individual and systems advocacy.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When discussing the types of facilities in this section, make sure you include the facility types in your state. Facility types will be discussed in more detail in Module 3.</a:t>
            </a:r>
          </a:p>
          <a:p>
            <a:endParaRPr lang="en-US" i="1" dirty="0"/>
          </a:p>
          <a:p>
            <a:pPr marL="0" marR="0" algn="just">
              <a:lnSpc>
                <a:spcPct val="107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The LTCOP is unique in that it is required to provide </a:t>
            </a:r>
            <a:r>
              <a:rPr lang="en-US" sz="1800" b="1"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individual and systems advocacy</a:t>
            </a: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 on behalf of residents in nursing facilities and other long-term care facilities.</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dirty="0"/>
          </a:p>
          <a:p>
            <a:r>
              <a:rPr lang="en-US" b="1" dirty="0"/>
              <a:t>Individual advocacy </a:t>
            </a:r>
            <a:r>
              <a:rPr lang="en-US" dirty="0"/>
              <a:t>occurs when the representative takes direction from a resident and works to resolve their concern or concerns. </a:t>
            </a:r>
          </a:p>
          <a:p>
            <a:endParaRPr lang="en-US" dirty="0"/>
          </a:p>
          <a:p>
            <a:r>
              <a:rPr lang="en-US" b="1" dirty="0"/>
              <a:t>Systems advocacy </a:t>
            </a:r>
            <a:r>
              <a:rPr lang="en-US" dirty="0"/>
              <a:t>means to recommend changes to a system (e.g., a long-term care facility, a government agency, an organization, a corporation, policies, regulations and law) to benefit long-term care residents. Systems advocacy </a:t>
            </a:r>
            <a:r>
              <a:rPr lang="en-US" b="0" u="none" dirty="0"/>
              <a:t>efforts</a:t>
            </a:r>
            <a:r>
              <a:rPr lang="en-US" dirty="0"/>
              <a:t> are supported by data and complaint trends, but can also be in response to policy, regulatory and legislative proposals that could negatively impact residents.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Whether through individual or systems advocacy, the LTCOP works to resolve problems affecting residents’ health, safety, quality of care, quality of life, and rights. These responsibilities will be discussed in greater detail throughout the training.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38</a:t>
            </a:fld>
            <a:endParaRPr lang="en-US" dirty="0"/>
          </a:p>
        </p:txBody>
      </p:sp>
    </p:spTree>
    <p:extLst>
      <p:ext uri="{BB962C8B-B14F-4D97-AF65-F5344CB8AC3E}">
        <p14:creationId xmlns:p14="http://schemas.microsoft.com/office/powerpoint/2010/main" val="2662941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sym typeface="Symbol" panose="05050102010706020507" pitchFamily="18" charset="2"/>
              </a:rPr>
              <a:t></a:t>
            </a:r>
            <a:r>
              <a:rPr lang="en-US" b="1" i="1" dirty="0">
                <a:solidFill>
                  <a:schemeClr val="accent3">
                    <a:lumMod val="50000"/>
                  </a:schemeClr>
                </a:solidFill>
              </a:rPr>
              <a:t> Explain where the Office is located within your state and who is employed within the Office.</a:t>
            </a:r>
          </a:p>
          <a:p>
            <a:endParaRPr lang="en-US" i="1" dirty="0">
              <a:solidFill>
                <a:schemeClr val="accent3">
                  <a:lumMod val="50000"/>
                </a:schemeClr>
              </a:solidFill>
            </a:endParaRPr>
          </a:p>
          <a:p>
            <a:r>
              <a:rPr lang="en-US" i="0" dirty="0">
                <a:solidFill>
                  <a:schemeClr val="accent3">
                    <a:lumMod val="50000"/>
                  </a:schemeClr>
                </a:solidFill>
              </a:rPr>
              <a:t>Throughout this training and in the field the term “Office” is used to identify the Office of the State Long-Term Care Ombudsman</a:t>
            </a:r>
            <a:r>
              <a:rPr lang="en-US" i="1" dirty="0">
                <a:solidFill>
                  <a:schemeClr val="accent3">
                    <a:lumMod val="50000"/>
                  </a:schemeClr>
                </a:solidFill>
              </a:rPr>
              <a:t>.</a:t>
            </a:r>
          </a:p>
          <a:p>
            <a:endParaRPr lang="en-US" i="1" dirty="0">
              <a:solidFill>
                <a:schemeClr val="accent3">
                  <a:lumMod val="50000"/>
                </a:schemeClr>
              </a:solidFill>
            </a:endParaRPr>
          </a:p>
          <a:p>
            <a:r>
              <a:rPr lang="en-US" dirty="0">
                <a:solidFill>
                  <a:schemeClr val="accent3">
                    <a:lumMod val="50000"/>
                  </a:schemeClr>
                </a:solidFill>
              </a:rPr>
              <a:t>The State Long-Term Care Ombudsman Programs Rule defines the Office as “the organizational unit in a State or territory which is headed by a State Long-Term Care Ombudsman.”</a:t>
            </a:r>
          </a:p>
          <a:p>
            <a:endParaRPr lang="en-US" dirty="0">
              <a:solidFill>
                <a:schemeClr val="accent3">
                  <a:lumMod val="50000"/>
                </a:schemeClr>
              </a:solidFill>
            </a:endParaRPr>
          </a:p>
          <a:p>
            <a:r>
              <a:rPr lang="en-US" dirty="0">
                <a:solidFill>
                  <a:schemeClr val="accent3">
                    <a:lumMod val="50000"/>
                  </a:schemeClr>
                </a:solidFill>
              </a:rPr>
              <a:t>The Office is required to be a distinct and separately identifiable entity and is charged with carrying out the functions and responsibilities in the Older Americans Act and in the LTCOP Rule. </a:t>
            </a:r>
          </a:p>
          <a:p>
            <a:endParaRPr lang="en-US" dirty="0">
              <a:solidFill>
                <a:schemeClr val="accent3">
                  <a:lumMod val="50000"/>
                </a:schemeClr>
              </a:solidFill>
            </a:endParaRPr>
          </a:p>
          <a:p>
            <a:r>
              <a:rPr lang="en-US" dirty="0">
                <a:solidFill>
                  <a:schemeClr val="accent3">
                    <a:lumMod val="50000"/>
                  </a:schemeClr>
                </a:solidFill>
              </a:rPr>
              <a:t>A distinct and separately identified entity means that the Office operates independently from the host agency and/or the State Unit on Aging and it is understood as a separate entity. </a:t>
            </a:r>
          </a:p>
        </p:txBody>
      </p:sp>
      <p:sp>
        <p:nvSpPr>
          <p:cNvPr id="4" name="Slide Number Placeholder 3"/>
          <p:cNvSpPr>
            <a:spLocks noGrp="1"/>
          </p:cNvSpPr>
          <p:nvPr>
            <p:ph type="sldNum" sz="quarter" idx="5"/>
          </p:nvPr>
        </p:nvSpPr>
        <p:spPr/>
        <p:txBody>
          <a:bodyPr/>
          <a:lstStyle/>
          <a:p>
            <a:fld id="{013422E6-57C4-472B-BB37-763E50B58060}" type="slidenum">
              <a:rPr lang="en-US" smtClean="0"/>
              <a:t>39</a:t>
            </a:fld>
            <a:endParaRPr lang="en-US" dirty="0"/>
          </a:p>
        </p:txBody>
      </p:sp>
    </p:spTree>
    <p:extLst>
      <p:ext uri="{BB962C8B-B14F-4D97-AF65-F5344CB8AC3E}">
        <p14:creationId xmlns:p14="http://schemas.microsoft.com/office/powerpoint/2010/main" val="685562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If this is the first-time meeting, ask if there are any questions at this point; or, if this is the second time meeting, ask if any questions have come up for them after the last session.</a:t>
            </a:r>
          </a:p>
          <a:p>
            <a:endParaRPr lang="en-US" i="1" dirty="0"/>
          </a:p>
          <a:p>
            <a:r>
              <a:rPr lang="en-US" i="1" dirty="0"/>
              <a:t>Responses may include:</a:t>
            </a:r>
          </a:p>
          <a:p>
            <a:endParaRPr lang="en-US" dirty="0"/>
          </a:p>
          <a:p>
            <a:r>
              <a:rPr lang="en-US" dirty="0"/>
              <a:t>Training requirements</a:t>
            </a:r>
          </a:p>
          <a:p>
            <a:r>
              <a:rPr lang="en-US" dirty="0"/>
              <a:t>History of the LTCOP</a:t>
            </a:r>
          </a:p>
          <a:p>
            <a:r>
              <a:rPr lang="en-US" dirty="0"/>
              <a:t>Laws pertaining to the LTCOP</a:t>
            </a:r>
          </a:p>
          <a:p>
            <a:r>
              <a:rPr lang="en-US" dirty="0"/>
              <a:t>Program structure</a:t>
            </a:r>
          </a:p>
          <a:p>
            <a:r>
              <a:rPr lang="en-US" dirty="0"/>
              <a:t>Roles and responsibilities of both the State Ombudsman and representatives of the Office</a:t>
            </a:r>
            <a:endParaRPr lang="en-US" dirty="0">
              <a:solidFill>
                <a:srgbClr val="FF0000"/>
              </a:solidFill>
            </a:endParaRPr>
          </a:p>
          <a:p>
            <a:r>
              <a:rPr lang="en-US" dirty="0"/>
              <a:t>Program advocacy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969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sym typeface="Symbol" panose="05050102010706020507" pitchFamily="18" charset="2"/>
              </a:rPr>
              <a:t></a:t>
            </a:r>
            <a:r>
              <a:rPr lang="en-US" b="1" i="1" dirty="0">
                <a:solidFill>
                  <a:schemeClr val="accent3">
                    <a:lumMod val="50000"/>
                  </a:schemeClr>
                </a:solidFill>
              </a:rPr>
              <a:t> Describe the structure (centralized or decentralized) of the LTCOP in your state.  Only cover the slide applicable to your state’s structure.</a:t>
            </a:r>
          </a:p>
          <a:p>
            <a:endParaRPr lang="en-US" i="1" dirty="0">
              <a:solidFill>
                <a:schemeClr val="accent3">
                  <a:lumMod val="50000"/>
                </a:schemeClr>
              </a:solidFill>
            </a:endParaRPr>
          </a:p>
          <a:p>
            <a:r>
              <a:rPr lang="en-US" dirty="0">
                <a:solidFill>
                  <a:schemeClr val="accent3">
                    <a:lumMod val="50000"/>
                  </a:schemeClr>
                </a:solidFill>
              </a:rPr>
              <a:t>In a centralized structure, the State Ombudsman and all representatives of the Office are housed within a single entity.  This entity could be a State Unit on Aging or an agency designated by the SUA.  In the diagram below, the section for the “State Unit on Aging or Another Designated Agency” is a different color indicating the separateness of the LTCOP. </a:t>
            </a:r>
          </a:p>
        </p:txBody>
      </p:sp>
      <p:sp>
        <p:nvSpPr>
          <p:cNvPr id="4" name="Slide Number Placeholder 3"/>
          <p:cNvSpPr>
            <a:spLocks noGrp="1"/>
          </p:cNvSpPr>
          <p:nvPr>
            <p:ph type="sldNum" sz="quarter" idx="5"/>
          </p:nvPr>
        </p:nvSpPr>
        <p:spPr/>
        <p:txBody>
          <a:bodyPr/>
          <a:lstStyle/>
          <a:p>
            <a:fld id="{013422E6-57C4-472B-BB37-763E50B58060}" type="slidenum">
              <a:rPr lang="en-US" smtClean="0"/>
              <a:t>40</a:t>
            </a:fld>
            <a:endParaRPr lang="en-US" dirty="0"/>
          </a:p>
        </p:txBody>
      </p:sp>
    </p:spTree>
    <p:extLst>
      <p:ext uri="{BB962C8B-B14F-4D97-AF65-F5344CB8AC3E}">
        <p14:creationId xmlns:p14="http://schemas.microsoft.com/office/powerpoint/2010/main" val="233788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sym typeface="Symbol" panose="05050102010706020507" pitchFamily="18" charset="2"/>
              </a:rPr>
              <a:t> </a:t>
            </a:r>
            <a:r>
              <a:rPr lang="en-US" b="1" i="1" dirty="0">
                <a:solidFill>
                  <a:schemeClr val="accent3">
                    <a:lumMod val="50000"/>
                  </a:schemeClr>
                </a:solidFill>
              </a:rPr>
              <a:t>Describe the structure of the LTCOP in your state.  Only cover the slide applicable to your state’s structure.</a:t>
            </a:r>
          </a:p>
          <a:p>
            <a:endParaRPr lang="en-US" i="1" dirty="0">
              <a:solidFill>
                <a:schemeClr val="accent3">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In a decentralized structure, the State Ombudsman is an employee of the state, or designated agency, but the regional/district/local representatives of the Office are employed by other contracted entities referred to as local Ombudsman entities (LOEs).  In this structure, the Ombudsman has programmatic oversight (e.g., designation and de-designation of representatives, training representatives, providing guidance regarding complaint processing and other activities), but not personnel oversight (e.g., hiring and firing) of the representatives of the Office. </a:t>
            </a:r>
            <a:r>
              <a:rPr lang="en-US" sz="1800" i="0" dirty="0">
                <a:solidFill>
                  <a:schemeClr val="accent3">
                    <a:lumMod val="50000"/>
                  </a:schemeClr>
                </a:solidFill>
              </a:rPr>
              <a:t>In some states, the local LTCOP is a stand-alone entity and is not within another agency, as indicated by the solitary blue circle. </a:t>
            </a: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Most states have a decentralized structure. </a:t>
            </a:r>
            <a:endParaRPr lang="en-US" i="0" dirty="0">
              <a:solidFill>
                <a:schemeClr val="accent3">
                  <a:lumMod val="50000"/>
                </a:schemeClr>
              </a:solidFill>
            </a:endParaRPr>
          </a:p>
          <a:p>
            <a:endParaRPr lang="en-US" i="0" dirty="0">
              <a:solidFill>
                <a:schemeClr val="accent3">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41</a:t>
            </a:fld>
            <a:endParaRPr lang="en-US" dirty="0"/>
          </a:p>
        </p:txBody>
      </p:sp>
    </p:spTree>
    <p:extLst>
      <p:ext uri="{BB962C8B-B14F-4D97-AF65-F5344CB8AC3E}">
        <p14:creationId xmlns:p14="http://schemas.microsoft.com/office/powerpoint/2010/main" val="6048830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rPr>
              <a:t>Trainer’s Note: </a:t>
            </a:r>
            <a:r>
              <a:rPr lang="en-US" i="1" dirty="0">
                <a:solidFill>
                  <a:schemeClr val="accent3">
                    <a:lumMod val="50000"/>
                  </a:schemeClr>
                </a:solidFill>
              </a:rPr>
              <a:t>Allow at least 60 minutes for Section 5.</a:t>
            </a:r>
          </a:p>
        </p:txBody>
      </p:sp>
      <p:sp>
        <p:nvSpPr>
          <p:cNvPr id="4" name="Slide Number Placeholder 3"/>
          <p:cNvSpPr>
            <a:spLocks noGrp="1"/>
          </p:cNvSpPr>
          <p:nvPr>
            <p:ph type="sldNum" sz="quarter" idx="5"/>
          </p:nvPr>
        </p:nvSpPr>
        <p:spPr/>
        <p:txBody>
          <a:bodyPr/>
          <a:lstStyle/>
          <a:p>
            <a:fld id="{013422E6-57C4-472B-BB37-763E50B58060}" type="slidenum">
              <a:rPr lang="en-US" smtClean="0"/>
              <a:t>42</a:t>
            </a:fld>
            <a:endParaRPr lang="en-US" dirty="0"/>
          </a:p>
        </p:txBody>
      </p:sp>
    </p:spTree>
    <p:extLst>
      <p:ext uri="{BB962C8B-B14F-4D97-AF65-F5344CB8AC3E}">
        <p14:creationId xmlns:p14="http://schemas.microsoft.com/office/powerpoint/2010/main" val="36924165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rPr>
              <a:t>Trainer’s Note:  </a:t>
            </a:r>
            <a:r>
              <a:rPr lang="en-US" i="1" dirty="0">
                <a:solidFill>
                  <a:schemeClr val="accent3">
                    <a:lumMod val="50000"/>
                  </a:schemeClr>
                </a:solidFill>
              </a:rPr>
              <a:t>This activity can be done within the PowerPoint presentation or you can have the trainees complete this activity in their training manual. This activity can also be conducted in person by listing the 3 columns “Best Describes,” “May Describe,” and “Does Not Describe” on a white board and giving each trainee sticky notes with one word from the list below on each, then ask them to come up and place them in the column they think is applicable.  You can use any kind of a flat surface, preferably one that everyone can see.  It is helpful to color code the words so you can easily see if the word has been placed in the correct or incorrect column. Allow for approximately 10 minutes for the activity. </a:t>
            </a:r>
          </a:p>
          <a:p>
            <a:endParaRPr lang="en-US" i="1" dirty="0">
              <a:solidFill>
                <a:schemeClr val="accent3">
                  <a:lumMod val="50000"/>
                </a:schemeClr>
              </a:solidFill>
            </a:endParaRPr>
          </a:p>
          <a:p>
            <a:r>
              <a:rPr lang="en-US" b="1" i="1" dirty="0">
                <a:solidFill>
                  <a:schemeClr val="accent3">
                    <a:lumMod val="50000"/>
                  </a:schemeClr>
                </a:solidFill>
              </a:rPr>
              <a:t>Do NOT discuss the answers for this activity until the end of this section.</a:t>
            </a:r>
          </a:p>
          <a:p>
            <a:endParaRPr lang="en-US" b="1" i="1" dirty="0">
              <a:solidFill>
                <a:schemeClr val="accent3">
                  <a:lumMod val="50000"/>
                </a:schemeClr>
              </a:solidFill>
            </a:endParaRPr>
          </a:p>
          <a:p>
            <a:pPr marL="0" marR="0" algn="just">
              <a:lnSpc>
                <a:spcPct val="115000"/>
              </a:lnSpc>
              <a:spcBef>
                <a:spcPts val="0"/>
              </a:spcBef>
              <a:spcAft>
                <a:spcPts val="800"/>
              </a:spcAft>
            </a:pPr>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role of a representative of the Office is unique and one you may often find yourself having to explain.  The word ombudsman is defined as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an agent, representative, or someone who speaks on behalf of another.</a:t>
            </a:r>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However, the definition does not fully describe the LTCOP’s role in resident-directed advocacy. </a:t>
            </a:r>
          </a:p>
          <a:p>
            <a:pPr marL="0" marR="0" algn="just">
              <a:lnSpc>
                <a:spcPct val="115000"/>
              </a:lnSpc>
              <a:spcBef>
                <a:spcPts val="0"/>
              </a:spcBef>
              <a:spcAft>
                <a:spcPts val="800"/>
              </a:spcAft>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following activity is designed to help clarify the role of a representative.  Place the words in the category that you think best describes, may describe or does not describe the role of a representative.  At the end of this section, we will discuss the activity and you will have the opportunity to ask questions.</a:t>
            </a:r>
          </a:p>
          <a:p>
            <a:endParaRPr lang="en-US" b="1" i="1" dirty="0">
              <a:solidFill>
                <a:schemeClr val="accent3">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43</a:t>
            </a:fld>
            <a:endParaRPr lang="en-US" dirty="0"/>
          </a:p>
        </p:txBody>
      </p:sp>
    </p:spTree>
    <p:extLst>
      <p:ext uri="{BB962C8B-B14F-4D97-AF65-F5344CB8AC3E}">
        <p14:creationId xmlns:p14="http://schemas.microsoft.com/office/powerpoint/2010/main" val="32662356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Allow approximately 15 minutes for this activity.</a:t>
            </a:r>
          </a:p>
          <a:p>
            <a:pPr marL="0" marR="0" algn="just">
              <a:lnSpc>
                <a:spcPct val="115000"/>
              </a:lnSpc>
              <a:spcBef>
                <a:spcPts val="0"/>
              </a:spcBef>
              <a:spcAft>
                <a:spcPts val="800"/>
              </a:spcAft>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PowerPoint presentation asks the trainees to determine if each statement is fact or fiction.  Before starting the activity, you may want to ask the trainees to close their manuals, so they do not see the answers. Use the Figure 1 chart in your Trainer’s Guide if you need additional help with explaining why the statements are fact or fiction and point out that the facts are backed up by the corresponding federal statute. </a:t>
            </a:r>
          </a:p>
          <a:p>
            <a:pPr marL="0" marR="0" algn="just">
              <a:lnSpc>
                <a:spcPct val="115000"/>
              </a:lnSpc>
              <a:spcBef>
                <a:spcPts val="0"/>
              </a:spcBef>
              <a:spcAft>
                <a:spcPts val="800"/>
              </a:spcAft>
            </a:pPr>
            <a:endParaRPr lang="en-US" sz="1800" i="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800" i="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fact is: </a:t>
            </a:r>
            <a:r>
              <a:rPr lang="en-US" sz="1800" b="0" i="0" u="none"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a:t>
            </a:r>
            <a:r>
              <a:rPr lang="en-US" sz="1800" i="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ithin the scope of the program, the LTCOP follows the direction of the resident, even if that is not what others think is in the resident’s best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Residents direct the LTCOP to determine which avenue to seek for complaint resolution.  The LTCOP’s top priority is to empower residents to exercise their right to self-determination.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few examples include going outside when it is below freezing; smoking; going against medical advice.</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44</a:t>
            </a:fld>
            <a:endParaRPr lang="en-US" dirty="0"/>
          </a:p>
        </p:txBody>
      </p:sp>
    </p:spTree>
    <p:extLst>
      <p:ext uri="{BB962C8B-B14F-4D97-AF65-F5344CB8AC3E}">
        <p14:creationId xmlns:p14="http://schemas.microsoft.com/office/powerpoint/2010/main" val="37345105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The LTCOP is bound by strict rules of confidentiality and may not disclose any identifying information about the resident or complainant without consent from the resident, complainant, or the State Ombudsman.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45</a:t>
            </a:fld>
            <a:endParaRPr lang="en-US" dirty="0"/>
          </a:p>
        </p:txBody>
      </p:sp>
    </p:spTree>
    <p:extLst>
      <p:ext uri="{BB962C8B-B14F-4D97-AF65-F5344CB8AC3E}">
        <p14:creationId xmlns:p14="http://schemas.microsoft.com/office/powerpoint/2010/main" val="16910253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LTCOP </a:t>
            </a:r>
            <a:r>
              <a:rPr lang="en-US" u="sng" dirty="0"/>
              <a:t>does</a:t>
            </a:r>
            <a:r>
              <a:rPr lang="en-US" dirty="0"/>
              <a:t> investigate allegations of abuse, but does so as directed by resident goals for complaint resolution. The LTCOP </a:t>
            </a:r>
            <a:r>
              <a:rPr lang="en-US" u="sng" dirty="0"/>
              <a:t>does not </a:t>
            </a:r>
            <a:r>
              <a:rPr lang="en-US" dirty="0"/>
              <a:t>gather evidence to substantiate that abuse occurred or to determine if a law or regulation was violated in order to enforce a penalty.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The LTCOP investigates and resolves complaints that “relate to action, inaction or decisions that may adversely affect the health, safety, welfare, or rights of the residents” and that includes complaints about abuse, neglect, and exploitation. </a:t>
            </a:r>
          </a:p>
        </p:txBody>
      </p:sp>
      <p:sp>
        <p:nvSpPr>
          <p:cNvPr id="4" name="Slide Number Placeholder 3"/>
          <p:cNvSpPr>
            <a:spLocks noGrp="1"/>
          </p:cNvSpPr>
          <p:nvPr>
            <p:ph type="sldNum" sz="quarter" idx="5"/>
          </p:nvPr>
        </p:nvSpPr>
        <p:spPr/>
        <p:txBody>
          <a:bodyPr/>
          <a:lstStyle/>
          <a:p>
            <a:fld id="{013422E6-57C4-472B-BB37-763E50B58060}" type="slidenum">
              <a:rPr lang="en-US" smtClean="0"/>
              <a:t>46</a:t>
            </a:fld>
            <a:endParaRPr lang="en-US" dirty="0"/>
          </a:p>
        </p:txBody>
      </p:sp>
    </p:spTree>
    <p:extLst>
      <p:ext uri="{BB962C8B-B14F-4D97-AF65-F5344CB8AC3E}">
        <p14:creationId xmlns:p14="http://schemas.microsoft.com/office/powerpoint/2010/main" val="3828177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fact is: </a:t>
            </a:r>
            <a:r>
              <a:rPr lang="en-US" b="0" u="none" dirty="0"/>
              <a:t>T</a:t>
            </a:r>
            <a:r>
              <a:rPr lang="en-US" dirty="0"/>
              <a:t>he LTCOP is not neutral when working on behalf of a resident.  The LTCOP works to resolve concerns to the satisfaction of the resident not other parties involved.  The LTCOP may mediate when there is a conflict between parties of equal power (e.g., two residents).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The LTCOP is designed to represent resident concerns and interests. The LTCOP is unbiased while investigating a complaint and gathering information, but the information gained is </a:t>
            </a:r>
            <a:r>
              <a:rPr lang="en-US" b="0" u="none" dirty="0"/>
              <a:t>to </a:t>
            </a:r>
            <a:r>
              <a:rPr lang="en-US" dirty="0"/>
              <a:t>be used to advocate on behalf of residents.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47</a:t>
            </a:fld>
            <a:endParaRPr lang="en-US" dirty="0"/>
          </a:p>
        </p:txBody>
      </p:sp>
    </p:spTree>
    <p:extLst>
      <p:ext uri="{BB962C8B-B14F-4D97-AF65-F5344CB8AC3E}">
        <p14:creationId xmlns:p14="http://schemas.microsoft.com/office/powerpoint/2010/main" val="2478769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fact is: The LTCOP is required to identify, investigate, and resolve concerns made by or on behalf of residents, seeking to resolve problems to the satisfaction of the resident(s).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Often, residents feel more comfortable discussing concerns with the LTCOP than they do complaining to facility staff, medical providers, or even their own family members. This may lead to the misperception that the program is creating problems when, in fact, the problems were there all along.</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48</a:t>
            </a:fld>
            <a:endParaRPr lang="en-US" dirty="0"/>
          </a:p>
        </p:txBody>
      </p:sp>
    </p:spTree>
    <p:extLst>
      <p:ext uri="{BB962C8B-B14F-4D97-AF65-F5344CB8AC3E}">
        <p14:creationId xmlns:p14="http://schemas.microsoft.com/office/powerpoint/2010/main" val="5851913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600" dirty="0"/>
              <a:t>The fact is: </a:t>
            </a:r>
            <a:r>
              <a:rPr lang="en-US" sz="3600" b="0" u="none" dirty="0"/>
              <a:t>R</a:t>
            </a:r>
            <a:r>
              <a:rPr lang="en-US" sz="3600" dirty="0"/>
              <a:t>epresentatives of the Office are required to attend a minimum of 36 hours of training.  In addition, representatives are required to attend on-going training once designated. </a:t>
            </a:r>
          </a:p>
          <a:p>
            <a:pPr marL="0" indent="0">
              <a:buNone/>
            </a:pPr>
            <a:endParaRPr lang="en-US" sz="3600" dirty="0"/>
          </a:p>
          <a:p>
            <a:pPr marL="0" indent="0">
              <a:buNone/>
            </a:pPr>
            <a:r>
              <a:rPr lang="en-US" sz="3600" dirty="0"/>
              <a:t>Why? The required training contains information on state and federal laws pertaining to residents and long-term care facilities, descriptions and definitions of health issues faced by residents, resident rights and much more.</a:t>
            </a: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49</a:t>
            </a:fld>
            <a:endParaRPr lang="en-US" dirty="0"/>
          </a:p>
        </p:txBody>
      </p:sp>
    </p:spTree>
    <p:extLst>
      <p:ext uri="{BB962C8B-B14F-4D97-AF65-F5344CB8AC3E}">
        <p14:creationId xmlns:p14="http://schemas.microsoft.com/office/powerpoint/2010/main" val="380377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rPr>
              <a:t>Trainer’s Note: </a:t>
            </a:r>
            <a:r>
              <a:rPr lang="en-US" i="1" dirty="0">
                <a:solidFill>
                  <a:schemeClr val="accent3">
                    <a:lumMod val="50000"/>
                  </a:schemeClr>
                </a:solidFill>
              </a:rPr>
              <a:t>Refer trainees to the Table of Contents, starting on page 1 in their manuals and go over some of the topics which will be covered during this Module.</a:t>
            </a:r>
          </a:p>
          <a:p>
            <a:endParaRPr lang="en-US" i="1" dirty="0">
              <a:solidFill>
                <a:schemeClr val="accent3">
                  <a:lumMod val="50000"/>
                </a:schemeClr>
              </a:solidFill>
            </a:endParaRPr>
          </a:p>
          <a:p>
            <a:pPr marL="0" indent="0">
              <a:spcBef>
                <a:spcPts val="0"/>
              </a:spcBef>
              <a:buNone/>
            </a:pPr>
            <a:r>
              <a:rPr lang="en-US" sz="1200" i="1" dirty="0"/>
              <a:t>Section 1 –</a:t>
            </a:r>
            <a:r>
              <a:rPr lang="en-US" sz="1050" i="1" dirty="0"/>
              <a:t>20 mins</a:t>
            </a:r>
          </a:p>
          <a:p>
            <a:pPr marL="0" indent="0">
              <a:spcBef>
                <a:spcPts val="0"/>
              </a:spcBef>
              <a:buNone/>
            </a:pPr>
            <a:r>
              <a:rPr lang="en-US" sz="1200" i="1" dirty="0"/>
              <a:t>Section 2 – </a:t>
            </a:r>
            <a:r>
              <a:rPr lang="en-US" sz="1050" i="1" dirty="0"/>
              <a:t>15 mins</a:t>
            </a:r>
          </a:p>
          <a:p>
            <a:pPr marL="0" indent="0">
              <a:spcBef>
                <a:spcPts val="0"/>
              </a:spcBef>
              <a:buNone/>
            </a:pPr>
            <a:r>
              <a:rPr lang="en-US" sz="1200" i="1" dirty="0"/>
              <a:t>Section 3 –</a:t>
            </a:r>
            <a:r>
              <a:rPr lang="en-US" sz="1050" i="1" dirty="0"/>
              <a:t>15 mins</a:t>
            </a:r>
          </a:p>
          <a:p>
            <a:pPr marL="0" indent="0">
              <a:spcBef>
                <a:spcPts val="0"/>
              </a:spcBef>
              <a:buNone/>
            </a:pPr>
            <a:r>
              <a:rPr lang="en-US" sz="1200" i="1" dirty="0"/>
              <a:t>Section 4 –</a:t>
            </a:r>
            <a:r>
              <a:rPr lang="en-US" sz="1050" i="1" dirty="0"/>
              <a:t>30 mins</a:t>
            </a:r>
          </a:p>
          <a:p>
            <a:pPr marL="0" indent="0">
              <a:spcBef>
                <a:spcPts val="0"/>
              </a:spcBef>
              <a:buNone/>
            </a:pPr>
            <a:r>
              <a:rPr lang="en-US" sz="1200" i="1" dirty="0">
                <a:solidFill>
                  <a:schemeClr val="accent1"/>
                </a:solidFill>
              </a:rPr>
              <a:t>---------BREAK--------- </a:t>
            </a:r>
            <a:r>
              <a:rPr lang="en-US" sz="1050" i="1" dirty="0">
                <a:solidFill>
                  <a:schemeClr val="accent1"/>
                </a:solidFill>
              </a:rPr>
              <a:t>10 -15 minutes</a:t>
            </a:r>
          </a:p>
          <a:p>
            <a:pPr marL="0" indent="0">
              <a:spcBef>
                <a:spcPts val="0"/>
              </a:spcBef>
              <a:buNone/>
            </a:pPr>
            <a:r>
              <a:rPr lang="en-US" sz="1200" i="1" dirty="0"/>
              <a:t>Section 5 –</a:t>
            </a:r>
            <a:r>
              <a:rPr lang="en-US" sz="1050" i="1" dirty="0"/>
              <a:t>60 mins</a:t>
            </a:r>
          </a:p>
          <a:p>
            <a:pPr marL="0" indent="0">
              <a:spcBef>
                <a:spcPts val="0"/>
              </a:spcBef>
              <a:buNone/>
            </a:pPr>
            <a:r>
              <a:rPr lang="en-US" sz="1200" i="1" dirty="0"/>
              <a:t>Section 6 – </a:t>
            </a:r>
            <a:r>
              <a:rPr lang="en-US" sz="1050" i="1" dirty="0"/>
              <a:t>10 mins</a:t>
            </a:r>
          </a:p>
          <a:p>
            <a:pPr marL="0" indent="0">
              <a:spcBef>
                <a:spcPts val="0"/>
              </a:spcBef>
              <a:buNone/>
            </a:pPr>
            <a:r>
              <a:rPr lang="en-US" sz="1200" i="1" dirty="0"/>
              <a:t>Section 7 – </a:t>
            </a:r>
            <a:r>
              <a:rPr lang="en-US" sz="1050" i="1" dirty="0"/>
              <a:t>30 mins</a:t>
            </a:r>
            <a:endParaRPr lang="en-US" sz="1200" i="1" dirty="0"/>
          </a:p>
          <a:p>
            <a:pPr marL="0" indent="0">
              <a:spcBef>
                <a:spcPts val="0"/>
              </a:spcBef>
              <a:buNone/>
            </a:pPr>
            <a:r>
              <a:rPr lang="en-US" sz="1200" i="1" dirty="0"/>
              <a:t>Section 8 – </a:t>
            </a:r>
            <a:r>
              <a:rPr lang="en-US" sz="1050" i="1" dirty="0"/>
              <a:t>15 mins </a:t>
            </a:r>
            <a:endParaRPr lang="en-US" i="1" dirty="0">
              <a:solidFill>
                <a:schemeClr val="accent3">
                  <a:lumMod val="50000"/>
                </a:schemeClr>
              </a:solidFill>
            </a:endParaRPr>
          </a:p>
          <a:p>
            <a:endParaRPr lang="en-US" i="1" dirty="0">
              <a:solidFill>
                <a:schemeClr val="accent3">
                  <a:lumMod val="50000"/>
                </a:schemeClr>
              </a:solidFill>
            </a:endParaRPr>
          </a:p>
          <a:p>
            <a:r>
              <a:rPr lang="en-US" i="1" dirty="0">
                <a:solidFill>
                  <a:schemeClr val="accent3">
                    <a:lumMod val="50000"/>
                  </a:schemeClr>
                </a:solidFill>
              </a:rPr>
              <a:t>Trainer’s Note: The timeframes for each section are approximate. Allow at least 3.5 hours for this session.</a:t>
            </a:r>
          </a:p>
        </p:txBody>
      </p:sp>
      <p:sp>
        <p:nvSpPr>
          <p:cNvPr id="4" name="Slide Number Placeholder 3"/>
          <p:cNvSpPr>
            <a:spLocks noGrp="1"/>
          </p:cNvSpPr>
          <p:nvPr>
            <p:ph type="sldNum" sz="quarter" idx="5"/>
          </p:nvPr>
        </p:nvSpPr>
        <p:spPr/>
        <p:txBody>
          <a:bodyPr/>
          <a:lstStyle/>
          <a:p>
            <a:fld id="{013422E6-57C4-472B-BB37-763E50B58060}" type="slidenum">
              <a:rPr lang="en-US" smtClean="0"/>
              <a:t>5</a:t>
            </a:fld>
            <a:endParaRPr lang="en-US" dirty="0"/>
          </a:p>
        </p:txBody>
      </p:sp>
    </p:spTree>
    <p:extLst>
      <p:ext uri="{BB962C8B-B14F-4D97-AF65-F5344CB8AC3E}">
        <p14:creationId xmlns:p14="http://schemas.microsoft.com/office/powerpoint/2010/main" val="3627828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rPr>
              <a:t>Trainer’s Note: </a:t>
            </a:r>
            <a:r>
              <a:rPr lang="en-US" i="1" dirty="0">
                <a:solidFill>
                  <a:schemeClr val="accent3">
                    <a:lumMod val="50000"/>
                  </a:schemeClr>
                </a:solidFill>
              </a:rPr>
              <a:t>Allow at least 30 minutes to go over this portion of the training.</a:t>
            </a:r>
          </a:p>
          <a:p>
            <a:r>
              <a:rPr lang="en-US" i="1" dirty="0">
                <a:solidFill>
                  <a:schemeClr val="accent3">
                    <a:lumMod val="50000"/>
                  </a:schemeClr>
                </a:solidFill>
              </a:rPr>
              <a:t>Make sure you emphasize </a:t>
            </a:r>
            <a:r>
              <a:rPr lang="en-US" b="0" i="1" u="none" dirty="0">
                <a:solidFill>
                  <a:schemeClr val="accent3">
                    <a:lumMod val="50000"/>
                  </a:schemeClr>
                </a:solidFill>
              </a:rPr>
              <a:t>that</a:t>
            </a:r>
            <a:r>
              <a:rPr lang="en-US" i="1" dirty="0">
                <a:solidFill>
                  <a:schemeClr val="accent3">
                    <a:lumMod val="50000"/>
                  </a:schemeClr>
                </a:solidFill>
              </a:rPr>
              <a:t> this section is inclusive of State Ombudsmen and representatives of the Office. Use the chart to show the functions and responsibilities of the State Ombudsman and duties of representatives of the Office under the LTCOP Rule.  For clarification, the term</a:t>
            </a:r>
            <a:r>
              <a:rPr lang="en-US" b="0" i="1" u="none" dirty="0">
                <a:solidFill>
                  <a:schemeClr val="accent3">
                    <a:lumMod val="50000"/>
                  </a:schemeClr>
                </a:solidFill>
              </a:rPr>
              <a:t>s</a:t>
            </a:r>
            <a:r>
              <a:rPr lang="en-US" i="1" dirty="0">
                <a:solidFill>
                  <a:schemeClr val="accent3">
                    <a:lumMod val="50000"/>
                  </a:schemeClr>
                </a:solidFill>
              </a:rPr>
              <a:t> “functions and responsibilities” refer to the State Ombudsman and the term “duties” refers to representatives of the Office per the LTCOP Rule.  </a:t>
            </a:r>
          </a:p>
          <a:p>
            <a:endParaRPr lang="en-US" i="1" dirty="0">
              <a:solidFill>
                <a:schemeClr val="accent3">
                  <a:lumMod val="50000"/>
                </a:schemeClr>
              </a:solidFill>
            </a:endParaRPr>
          </a:p>
          <a:p>
            <a:r>
              <a:rPr lang="en-US" b="1" i="1" dirty="0">
                <a:solidFill>
                  <a:schemeClr val="accent3">
                    <a:lumMod val="50000"/>
                  </a:schemeClr>
                </a:solidFill>
                <a:sym typeface="Symbol" panose="05050102010706020507" pitchFamily="18" charset="2"/>
              </a:rPr>
              <a:t> </a:t>
            </a:r>
            <a:r>
              <a:rPr lang="en-US" b="1" i="1" dirty="0">
                <a:solidFill>
                  <a:schemeClr val="accent3">
                    <a:lumMod val="50000"/>
                  </a:schemeClr>
                </a:solidFill>
              </a:rPr>
              <a:t>State programs are to fill in the boxes to indicate where state responsibilities rest specific to the representatives of the Office and may add another column for others who may have a role within the program (e.g., interns).</a:t>
            </a:r>
          </a:p>
          <a:p>
            <a:endParaRPr lang="en-US" i="1" dirty="0">
              <a:solidFill>
                <a:schemeClr val="accent3">
                  <a:lumMod val="50000"/>
                </a:schemeClr>
              </a:solidFill>
            </a:endParaRPr>
          </a:p>
          <a:p>
            <a:r>
              <a:rPr lang="en-US" i="0" dirty="0">
                <a:solidFill>
                  <a:schemeClr val="accent3">
                    <a:lumMod val="50000"/>
                  </a:schemeClr>
                </a:solidFill>
              </a:rPr>
              <a:t>Remember a few slides back when we went over the responsibilities of the LTCOP?  The responsibilities we discussed are based on the responsibilities listed in these charts which are based in federal law.   The chart breaks down who is responsible for each required task.</a:t>
            </a:r>
          </a:p>
          <a:p>
            <a:endParaRPr lang="en-US" i="0" dirty="0">
              <a:solidFill>
                <a:schemeClr val="accent3">
                  <a:lumMod val="50000"/>
                </a:schemeClr>
              </a:solidFill>
            </a:endParaRPr>
          </a:p>
          <a:p>
            <a:r>
              <a:rPr lang="en-US" i="0" dirty="0">
                <a:solidFill>
                  <a:schemeClr val="accent3">
                    <a:lumMod val="50000"/>
                  </a:schemeClr>
                </a:solidFill>
              </a:rPr>
              <a:t>The State Ombudsman and representatives of the Office have similar and different responsibilities under federal law. The State Ombudsman is responsible for carrying out or designating duties of the Office.</a:t>
            </a:r>
          </a:p>
          <a:p>
            <a:endParaRPr lang="en-US" i="0" dirty="0">
              <a:solidFill>
                <a:schemeClr val="accent3">
                  <a:lumMod val="50000"/>
                </a:schemeClr>
              </a:solidFill>
            </a:endParaRPr>
          </a:p>
          <a:p>
            <a:r>
              <a:rPr lang="en-US" i="0" dirty="0">
                <a:solidFill>
                  <a:schemeClr val="accent3">
                    <a:lumMod val="50000"/>
                  </a:schemeClr>
                </a:solidFill>
              </a:rPr>
              <a:t>One way to describe the relationship of the State Ombudsman to the representatives of the Office is to think of the representatives as an extension of the Office.  This means that every required activity conducted as a representative of the Office, is a direct action </a:t>
            </a:r>
            <a:r>
              <a:rPr lang="en-US" b="0" i="0" u="none" dirty="0">
                <a:solidFill>
                  <a:schemeClr val="accent3">
                    <a:lumMod val="50000"/>
                  </a:schemeClr>
                </a:solidFill>
              </a:rPr>
              <a:t>of</a:t>
            </a:r>
            <a:r>
              <a:rPr lang="en-US" i="0" dirty="0">
                <a:solidFill>
                  <a:schemeClr val="accent3">
                    <a:lumMod val="50000"/>
                  </a:schemeClr>
                </a:solidFill>
              </a:rPr>
              <a:t> the Office. </a:t>
            </a:r>
            <a:r>
              <a:rPr lang="en-US" sz="1800" dirty="0">
                <a:effectLst/>
                <a:latin typeface="Helvetica" panose="020B0604020202020204" pitchFamily="34" charset="0"/>
                <a:ea typeface="Arial Unicode MS"/>
              </a:rPr>
              <a:t>For example, the LTCOP Rule states that “functions” of the Ombudsman are to be carried out “personally or through representatives of the Office” [§1324.13(a)].Therefore, it is important that all representatives have a clear understanding of the actions required by the Older Americans Act and the LTCOP Rule. The functions, responsibilities, and/or duties outlined below in Figure 2 are exact language from the LTCOP Rule. </a:t>
            </a:r>
          </a:p>
          <a:p>
            <a:endParaRPr lang="en-US" i="0" dirty="0">
              <a:solidFill>
                <a:schemeClr val="accent3">
                  <a:lumMod val="50000"/>
                </a:schemeClr>
              </a:solidFill>
            </a:endParaRPr>
          </a:p>
          <a:p>
            <a:r>
              <a:rPr lang="en-US" i="0" dirty="0">
                <a:solidFill>
                  <a:schemeClr val="accent3">
                    <a:lumMod val="50000"/>
                  </a:schemeClr>
                </a:solidFill>
              </a:rPr>
              <a:t>As you can see, the State Ombudsman has the sole responsibility </a:t>
            </a:r>
            <a:r>
              <a:rPr lang="en-US" b="0" i="0" u="none" dirty="0">
                <a:solidFill>
                  <a:schemeClr val="accent3">
                    <a:lumMod val="50000"/>
                  </a:schemeClr>
                </a:solidFill>
              </a:rPr>
              <a:t>for</a:t>
            </a:r>
            <a:r>
              <a:rPr lang="en-US" i="0" dirty="0">
                <a:solidFill>
                  <a:schemeClr val="accent3">
                    <a:lumMod val="50000"/>
                  </a:schemeClr>
                </a:solidFill>
              </a:rPr>
              <a:t> the actions on this slide. </a:t>
            </a:r>
          </a:p>
          <a:p>
            <a:endParaRPr lang="en-US" i="1" dirty="0">
              <a:solidFill>
                <a:schemeClr val="accent3">
                  <a:lumMod val="50000"/>
                </a:schemeClr>
              </a:solidFill>
            </a:endParaRPr>
          </a:p>
          <a:p>
            <a:r>
              <a:rPr lang="en-US" b="1" i="1" dirty="0">
                <a:solidFill>
                  <a:schemeClr val="accent3">
                    <a:lumMod val="50000"/>
                  </a:schemeClr>
                </a:solidFill>
              </a:rPr>
              <a:t>Trainer’s Note:  </a:t>
            </a:r>
            <a:r>
              <a:rPr lang="en-US" i="1" dirty="0">
                <a:solidFill>
                  <a:schemeClr val="accent3">
                    <a:lumMod val="50000"/>
                  </a:schemeClr>
                </a:solidFill>
              </a:rPr>
              <a:t>Ask if the trainees have any questions about this slide.</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50</a:t>
            </a:fld>
            <a:endParaRPr lang="en-US" dirty="0"/>
          </a:p>
        </p:txBody>
      </p:sp>
    </p:spTree>
    <p:extLst>
      <p:ext uri="{BB962C8B-B14F-4D97-AF65-F5344CB8AC3E}">
        <p14:creationId xmlns:p14="http://schemas.microsoft.com/office/powerpoint/2010/main" val="13236208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you can see that the State Ombudsman is responsible for all the actions listed on this slide.</a:t>
            </a:r>
          </a:p>
          <a:p>
            <a:endParaRPr lang="en-US" dirty="0"/>
          </a:p>
          <a:p>
            <a:r>
              <a:rPr lang="en-US" dirty="0"/>
              <a:t>6. This means the State Ombudsman is responsible for policies and procedures on the release or disclosure of any information maintained by the Office, including resident case files and other confidential information.  A representative cannot disclose any program files, records or information without first reviewing the program’s policies and procedures and without obtaining permission from the State Ombudsman.</a:t>
            </a:r>
          </a:p>
          <a:p>
            <a:endParaRPr lang="en-US" dirty="0"/>
          </a:p>
          <a:p>
            <a:r>
              <a:rPr lang="en-US" dirty="0"/>
              <a:t>7. This means that the State Ombudsman determines the use of funding for the Office and has access to program budgets and expenditures to ensure programs are following state and federal laws related to program funding.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means that the State Ombudsman and the Office provides help to representatives and local programs if there are questions or concerns regarding a resident or a facility.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Trainer’s Note: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Describe the hierarchy in your program – who would a representative contact first before going to the State Office or to the State Ombudsman?</a:t>
            </a:r>
          </a:p>
          <a:p>
            <a:endParaRPr lang="en-US" i="1"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51</a:t>
            </a:fld>
            <a:endParaRPr lang="en-US" dirty="0"/>
          </a:p>
        </p:txBody>
      </p:sp>
    </p:spTree>
    <p:extLst>
      <p:ext uri="{BB962C8B-B14F-4D97-AF65-F5344CB8AC3E}">
        <p14:creationId xmlns:p14="http://schemas.microsoft.com/office/powerpoint/2010/main" val="16316066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Again, you can see that the State Ombudsman is responsible for all of the actions listed on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9. For example, state or local advocacy groups (e.g.; culture change coalitions, or citizen advocacy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10. This means that the State Ombudsman can openly speak about issues related to residents, even if the position of the State Ombudsman is different than the State Unit on Aging or the hosting agency.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Trainer’s Note: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Name the citizen groups in your state if you have them.  Ask if the trainees have any questions about this slide.</a:t>
            </a:r>
          </a:p>
          <a:p>
            <a:endParaRPr lang="en-US" i="0"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52</a:t>
            </a:fld>
            <a:endParaRPr lang="en-US" dirty="0"/>
          </a:p>
        </p:txBody>
      </p:sp>
    </p:spTree>
    <p:extLst>
      <p:ext uri="{BB962C8B-B14F-4D97-AF65-F5344CB8AC3E}">
        <p14:creationId xmlns:p14="http://schemas.microsoft.com/office/powerpoint/2010/main" val="5537536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12. Similar to #10 for the State Ombudsman, representatives are allowed, when necessary, to comment on laws. The State Ombudsman also may seek representatives to speak out on a matter so long as the representative is delivering the same message as the State Ombudsman.  The program is required to have policies and procedures that explain this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Trainer’s Note: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Ask if the trainees have any questions about this slide.</a:t>
            </a:r>
          </a:p>
          <a:p>
            <a:endParaRPr lang="en-US" i="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0003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that representatives and the State Ombudsman share these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large part of a representative’s role is to identify, investigate and resolve complaints.  We will discuss these actions in much more detail later in the training.</a:t>
            </a:r>
          </a:p>
          <a:p>
            <a:endParaRPr lang="en-US" dirty="0"/>
          </a:p>
          <a:p>
            <a:r>
              <a:rPr lang="en-US" dirty="0"/>
              <a:t>14. and 15. Such services are conducted through regular visits to residents and informing them of their rights, passing out literature about the LTCOP and resident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Trainer’s Note: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Make sure the trainees have a copy of the program brochures you hand out during visits. Ask if the trainees have any questions about this slide.</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54</a:t>
            </a:fld>
            <a:endParaRPr lang="en-US" dirty="0"/>
          </a:p>
        </p:txBody>
      </p:sp>
    </p:spTree>
    <p:extLst>
      <p:ext uri="{BB962C8B-B14F-4D97-AF65-F5344CB8AC3E}">
        <p14:creationId xmlns:p14="http://schemas.microsoft.com/office/powerpoint/2010/main" val="7120529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Again, you see that representatives and the State Ombudsman share these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Trainer’s note for #16: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Reference your policies and procedures on frequency of visits and timeliness of complaint response and let the trainees know that this action will be discussed in more detail later in the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17. Both the State Ombudsman and representatives of the Office represent the interests of residents in a variety of ways.  For example, representatives assist residents during administrative hearings when being improperly discharged from the facility.  Again, all of this will be discussed in much more detail later  in the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18. Resident and family councils will be described in more detail in Module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Trainer’s Note: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Ask if the trainees have any questions about this slide.</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55</a:t>
            </a:fld>
            <a:endParaRPr lang="en-US" dirty="0"/>
          </a:p>
        </p:txBody>
      </p:sp>
    </p:spTree>
    <p:extLst>
      <p:ext uri="{BB962C8B-B14F-4D97-AF65-F5344CB8AC3E}">
        <p14:creationId xmlns:p14="http://schemas.microsoft.com/office/powerpoint/2010/main" val="2979226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3">
                    <a:lumMod val="50000"/>
                  </a:schemeClr>
                </a:solidFill>
              </a:rPr>
              <a:t>Empower</a:t>
            </a:r>
          </a:p>
          <a:p>
            <a:r>
              <a:rPr lang="en-US" dirty="0">
                <a:solidFill>
                  <a:schemeClr val="accent3">
                    <a:lumMod val="50000"/>
                  </a:schemeClr>
                </a:solidFill>
              </a:rPr>
              <a:t>Empowerment is the process of becoming more confident and gaining more control of one’s life. The Long-Term Care Ombudsman program has a responsibility </a:t>
            </a:r>
            <a:r>
              <a:rPr lang="en-US" b="0" u="none" dirty="0">
                <a:solidFill>
                  <a:schemeClr val="accent3">
                    <a:lumMod val="50000"/>
                  </a:schemeClr>
                </a:solidFill>
              </a:rPr>
              <a:t>to </a:t>
            </a:r>
            <a:r>
              <a:rPr lang="en-US" dirty="0">
                <a:solidFill>
                  <a:schemeClr val="accent3">
                    <a:lumMod val="50000"/>
                  </a:schemeClr>
                </a:solidFill>
              </a:rPr>
              <a:t>empower residents to advocate on their own behalf.  The LTCOP takes the following actions to empower residents by:</a:t>
            </a:r>
          </a:p>
          <a:p>
            <a:pPr marL="171450" indent="-171450">
              <a:buFont typeface="Arial" panose="020B0604020202020204" pitchFamily="34" charset="0"/>
              <a:buChar char="•"/>
            </a:pPr>
            <a:r>
              <a:rPr lang="en-US" dirty="0">
                <a:solidFill>
                  <a:schemeClr val="accent3">
                    <a:lumMod val="50000"/>
                  </a:schemeClr>
                </a:solidFill>
              </a:rPr>
              <a:t>educating residents on their rights; </a:t>
            </a:r>
          </a:p>
          <a:p>
            <a:pPr marL="171450" indent="-171450">
              <a:buFont typeface="Arial" panose="020B0604020202020204" pitchFamily="34" charset="0"/>
              <a:buChar char="•"/>
            </a:pPr>
            <a:r>
              <a:rPr lang="en-US" dirty="0">
                <a:solidFill>
                  <a:schemeClr val="accent3">
                    <a:lumMod val="50000"/>
                  </a:schemeClr>
                </a:solidFill>
              </a:rPr>
              <a:t>educating residents on their options;</a:t>
            </a:r>
          </a:p>
          <a:p>
            <a:pPr marL="171450" indent="-171450">
              <a:buFont typeface="Arial" panose="020B0604020202020204" pitchFamily="34" charset="0"/>
              <a:buChar char="•"/>
            </a:pPr>
            <a:r>
              <a:rPr lang="en-US" dirty="0">
                <a:solidFill>
                  <a:schemeClr val="accent3">
                    <a:lumMod val="50000"/>
                  </a:schemeClr>
                </a:solidFill>
              </a:rPr>
              <a:t>discussing all possible outcomes of the options, and </a:t>
            </a:r>
          </a:p>
          <a:p>
            <a:pPr marL="171450" indent="-171450">
              <a:buFont typeface="Arial" panose="020B0604020202020204" pitchFamily="34" charset="0"/>
              <a:buChar char="•"/>
            </a:pPr>
            <a:r>
              <a:rPr lang="en-US" dirty="0">
                <a:solidFill>
                  <a:schemeClr val="accent3">
                    <a:lumMod val="50000"/>
                  </a:schemeClr>
                </a:solidFill>
              </a:rPr>
              <a:t>encouraging residents to do something about their concerns, needs, or wishes.</a:t>
            </a:r>
          </a:p>
          <a:p>
            <a:endParaRPr lang="en-US" dirty="0">
              <a:solidFill>
                <a:schemeClr val="accent3">
                  <a:lumMod val="50000"/>
                </a:schemeClr>
              </a:solidFill>
            </a:endParaRPr>
          </a:p>
          <a:p>
            <a:r>
              <a:rPr lang="en-US" b="1" dirty="0">
                <a:solidFill>
                  <a:schemeClr val="accent3">
                    <a:lumMod val="50000"/>
                  </a:schemeClr>
                </a:solidFill>
              </a:rPr>
              <a:t>Represent the Interests of Residents</a:t>
            </a:r>
          </a:p>
          <a:p>
            <a:r>
              <a:rPr lang="en-US" dirty="0">
                <a:solidFill>
                  <a:schemeClr val="accent3">
                    <a:lumMod val="50000"/>
                  </a:schemeClr>
                </a:solidFill>
              </a:rPr>
              <a:t>The Long-Term Care Ombudsman program represents the interests of residents through individual and systemic advocacy.  Ombudsmen and representatives work with, and for, residents to ensure their voices are heard during complaint resolution, administrative hearings, through legislation, and media outlets. </a:t>
            </a:r>
          </a:p>
          <a:p>
            <a:endParaRPr lang="en-US" dirty="0">
              <a:solidFill>
                <a:schemeClr val="accent3">
                  <a:lumMod val="50000"/>
                </a:schemeClr>
              </a:solidFill>
            </a:endParaRPr>
          </a:p>
          <a:p>
            <a:r>
              <a:rPr lang="en-US" b="1" dirty="0">
                <a:solidFill>
                  <a:schemeClr val="accent3">
                    <a:lumMod val="50000"/>
                  </a:schemeClr>
                </a:solidFill>
              </a:rPr>
              <a:t>Provide Resident-Directed Advocacy</a:t>
            </a:r>
          </a:p>
          <a:p>
            <a:r>
              <a:rPr lang="en-US" dirty="0">
                <a:solidFill>
                  <a:schemeClr val="accent3">
                    <a:lumMod val="50000"/>
                  </a:schemeClr>
                </a:solidFill>
              </a:rPr>
              <a:t>The Long-Term care Ombudsman program is required to follow the resident’s direction.   For the resident to make an informed decision, representatives of the Office have a responsibility to:</a:t>
            </a:r>
          </a:p>
          <a:p>
            <a:pPr marL="171450" indent="-171450">
              <a:buFont typeface="Arial" panose="020B0604020202020204" pitchFamily="34" charset="0"/>
              <a:buChar char="•"/>
            </a:pPr>
            <a:r>
              <a:rPr lang="en-US" dirty="0">
                <a:solidFill>
                  <a:schemeClr val="accent3">
                    <a:lumMod val="50000"/>
                  </a:schemeClr>
                </a:solidFill>
              </a:rPr>
              <a:t>get to the root of the problem;</a:t>
            </a:r>
          </a:p>
          <a:p>
            <a:pPr marL="171450" indent="-171450">
              <a:buFont typeface="Arial" panose="020B0604020202020204" pitchFamily="34" charset="0"/>
              <a:buChar char="•"/>
            </a:pPr>
            <a:r>
              <a:rPr lang="en-US" dirty="0">
                <a:solidFill>
                  <a:schemeClr val="accent3">
                    <a:lumMod val="50000"/>
                  </a:schemeClr>
                </a:solidFill>
              </a:rPr>
              <a:t>explain potential solutions and outcomes; and</a:t>
            </a:r>
          </a:p>
          <a:p>
            <a:pPr marL="171450" indent="-171450">
              <a:buFont typeface="Arial" panose="020B0604020202020204" pitchFamily="34" charset="0"/>
              <a:buChar char="•"/>
            </a:pPr>
            <a:r>
              <a:rPr lang="en-US" dirty="0">
                <a:solidFill>
                  <a:schemeClr val="accent3">
                    <a:lumMod val="50000"/>
                  </a:schemeClr>
                </a:solidFill>
              </a:rPr>
              <a:t>work with the resident to determine steps towards the resident’s goals.  </a:t>
            </a:r>
          </a:p>
          <a:p>
            <a:r>
              <a:rPr lang="en-US" dirty="0">
                <a:solidFill>
                  <a:schemeClr val="accent3">
                    <a:lumMod val="50000"/>
                  </a:schemeClr>
                </a:solidFill>
              </a:rPr>
              <a:t>It is important for representatives to not let personal feelings or judgements interfere with resident-directed advocacy.</a:t>
            </a:r>
          </a:p>
          <a:p>
            <a:endParaRPr lang="en-US" dirty="0">
              <a:solidFill>
                <a:schemeClr val="accent3">
                  <a:lumMod val="50000"/>
                </a:schemeClr>
              </a:solidFill>
            </a:endParaRPr>
          </a:p>
          <a:p>
            <a:r>
              <a:rPr lang="en-US" b="1" dirty="0">
                <a:solidFill>
                  <a:schemeClr val="accent3">
                    <a:lumMod val="50000"/>
                  </a:schemeClr>
                </a:solidFill>
              </a:rPr>
              <a:t>Ensure Confidentiality</a:t>
            </a:r>
          </a:p>
          <a:p>
            <a:r>
              <a:rPr lang="en-US" dirty="0">
                <a:solidFill>
                  <a:schemeClr val="accent3">
                    <a:lumMod val="50000"/>
                  </a:schemeClr>
                </a:solidFill>
              </a:rPr>
              <a:t>There are strict federal requirements regarding disclosure of LTCOP information (e.g., resident and complainant identity, complaint and case documentation).  Resident-identifying information cannot be shared with anyone without the permission of the resident, the resident’s representative, State Ombudsman, or court order.  Confidentiality and disclosure of information is covered in more detail in Module 8.</a:t>
            </a:r>
          </a:p>
          <a:p>
            <a:endParaRPr lang="en-US" b="1" dirty="0">
              <a:solidFill>
                <a:schemeClr val="accent3">
                  <a:lumMod val="50000"/>
                </a:schemeClr>
              </a:solidFill>
            </a:endParaRPr>
          </a:p>
          <a:p>
            <a:r>
              <a:rPr lang="en-US" b="1" dirty="0">
                <a:solidFill>
                  <a:schemeClr val="accent3">
                    <a:lumMod val="50000"/>
                  </a:schemeClr>
                </a:solidFill>
              </a:rPr>
              <a:t>Educate</a:t>
            </a:r>
          </a:p>
          <a:p>
            <a:r>
              <a:rPr lang="en-US" dirty="0">
                <a:solidFill>
                  <a:schemeClr val="accent3">
                    <a:lumMod val="50000"/>
                  </a:schemeClr>
                </a:solidFill>
              </a:rPr>
              <a:t>The LTCOP is responsible for educating residents, family members, facility staff, state and local agencies, community members, and others about residents’ rights, good care practices, long-term services and supports, and the LTCOP. </a:t>
            </a:r>
          </a:p>
          <a:p>
            <a:endParaRPr lang="en-US" dirty="0">
              <a:solidFill>
                <a:schemeClr val="accent3">
                  <a:lumMod val="50000"/>
                </a:schemeClr>
              </a:solidFill>
            </a:endParaRPr>
          </a:p>
          <a:p>
            <a:r>
              <a:rPr lang="en-US" b="1" dirty="0">
                <a:solidFill>
                  <a:schemeClr val="accent3">
                    <a:lumMod val="50000"/>
                  </a:schemeClr>
                </a:solidFill>
              </a:rPr>
              <a:t>Comply with all laws  and policies of the program</a:t>
            </a:r>
          </a:p>
          <a:p>
            <a:r>
              <a:rPr lang="en-US" dirty="0">
                <a:solidFill>
                  <a:schemeClr val="accent3">
                    <a:lumMod val="50000"/>
                  </a:schemeClr>
                </a:solidFill>
              </a:rPr>
              <a:t>All Ombudsmen and representatives are expected to follow both federal and state requirements while fulfilling the responsibilities of the LTCOP.</a:t>
            </a:r>
          </a:p>
          <a:p>
            <a:endParaRPr lang="en-US" dirty="0">
              <a:solidFill>
                <a:schemeClr val="accent3">
                  <a:lumMod val="50000"/>
                </a:schemeClr>
              </a:solidFill>
            </a:endParaRPr>
          </a:p>
          <a:p>
            <a:r>
              <a:rPr lang="en-US" b="1" dirty="0">
                <a:solidFill>
                  <a:schemeClr val="accent3">
                    <a:lumMod val="50000"/>
                  </a:schemeClr>
                </a:solidFill>
              </a:rPr>
              <a:t>Document</a:t>
            </a:r>
          </a:p>
          <a:p>
            <a:r>
              <a:rPr lang="en-US" dirty="0">
                <a:solidFill>
                  <a:schemeClr val="accent3">
                    <a:lumMod val="50000"/>
                  </a:schemeClr>
                </a:solidFill>
              </a:rPr>
              <a:t>Representatives of the Office are responsible for accurate and appropriate documentation as required by the National Ombudsman Reporting System (NORS).</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56</a:t>
            </a:fld>
            <a:endParaRPr lang="en-US" dirty="0"/>
          </a:p>
        </p:txBody>
      </p:sp>
    </p:spTree>
    <p:extLst>
      <p:ext uri="{BB962C8B-B14F-4D97-AF65-F5344CB8AC3E}">
        <p14:creationId xmlns:p14="http://schemas.microsoft.com/office/powerpoint/2010/main" val="5779623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Allow approximately 10 minutes for this portion of the training.  Thoroughly explain the key points in this section because they are often the hardest to comprehend.  Make sure the trainees understand the uniqueness of the program before moving forward with the training. </a:t>
            </a:r>
          </a:p>
          <a:p>
            <a:endParaRPr lang="en-US" dirty="0"/>
          </a:p>
          <a:p>
            <a:r>
              <a:rPr lang="en-US" dirty="0"/>
              <a:t>Compared to other services and programs in the aging and disability network, the LTCOP is unique in many ways. There is often misunderstanding, confusion, and even tension when representatives interact with others who do not understand the program. Therefore, it is important to have a clear understanding about the role and unique characteristics of the program due to federal requirements </a:t>
            </a:r>
            <a:r>
              <a:rPr lang="en-US" b="0" u="none" dirty="0"/>
              <a:t>of</a:t>
            </a:r>
            <a:r>
              <a:rPr lang="en-US" dirty="0"/>
              <a:t> the program.</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57</a:t>
            </a:fld>
            <a:endParaRPr lang="en-US" dirty="0"/>
          </a:p>
        </p:txBody>
      </p:sp>
    </p:spTree>
    <p:extLst>
      <p:ext uri="{BB962C8B-B14F-4D97-AF65-F5344CB8AC3E}">
        <p14:creationId xmlns:p14="http://schemas.microsoft.com/office/powerpoint/2010/main" val="22492713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Trainer’s Note: </a:t>
            </a:r>
            <a:r>
              <a:rPr lang="en-US" b="1" i="1" dirty="0"/>
              <a:t>Click</a:t>
            </a:r>
            <a:r>
              <a:rPr lang="en-US" i="1" dirty="0"/>
              <a:t> to have the first line appear then say “</a:t>
            </a:r>
            <a:r>
              <a:rPr lang="en-US" b="1" i="1" dirty="0"/>
              <a:t>Let’s start with the term best interest.</a:t>
            </a:r>
            <a:r>
              <a:rPr lang="en-US" i="1" dirty="0"/>
              <a:t>” </a:t>
            </a:r>
            <a:r>
              <a:rPr lang="en-US" b="1" i="1" dirty="0"/>
              <a:t>Click again </a:t>
            </a:r>
            <a:r>
              <a:rPr lang="en-US" i="1" dirty="0"/>
              <a:t>to have the second line come up and say “</a:t>
            </a:r>
            <a:r>
              <a:rPr lang="en-US" b="1" i="1" dirty="0"/>
              <a:t>it sounds nice</a:t>
            </a:r>
            <a:r>
              <a:rPr lang="en-US" i="1" dirty="0"/>
              <a:t>”….. </a:t>
            </a:r>
            <a:r>
              <a:rPr lang="en-US" b="1" i="1" dirty="0"/>
              <a:t>Click again</a:t>
            </a:r>
            <a:r>
              <a:rPr lang="en-US" i="1" dirty="0"/>
              <a:t> and say, </a:t>
            </a:r>
            <a:r>
              <a:rPr lang="en-US" b="1" i="1" dirty="0"/>
              <a:t>“but what is it?</a:t>
            </a:r>
            <a:r>
              <a:rPr lang="en-US" i="1" dirty="0"/>
              <a:t>”  Then continue with saying:</a:t>
            </a:r>
          </a:p>
          <a:p>
            <a:endParaRPr lang="en-US" i="1" dirty="0"/>
          </a:p>
          <a:p>
            <a:r>
              <a:rPr lang="en-US" dirty="0"/>
              <a:t>There are a variety of examples and definitions of “best interest.”  Best interest is a subjective term which means different things to different people.  It is a personal decision based on your thoughts, experiences, morals, values, etc.  It is a personal decision whether you are thinking of your own best interest or someone else’s best interest.” </a:t>
            </a:r>
            <a:r>
              <a:rPr lang="en-US" b="1" i="1" dirty="0"/>
              <a:t>Click again </a:t>
            </a:r>
            <a:r>
              <a:rPr lang="en-US" b="0" i="1" dirty="0"/>
              <a:t>and ask “</a:t>
            </a:r>
            <a:r>
              <a:rPr lang="en-US" b="1" i="1" dirty="0"/>
              <a:t>Who can tell me what is in my best interest</a:t>
            </a:r>
            <a:r>
              <a:rPr lang="en-US" b="0" i="1" dirty="0"/>
              <a:t>”?  The answer could be no one but yourself – or it could be someone close to you who will honor your wishes.  Again, it is subjective. Why?</a:t>
            </a:r>
          </a:p>
          <a:p>
            <a:endParaRPr lang="en-US" dirty="0"/>
          </a:p>
          <a:p>
            <a:r>
              <a:rPr lang="en-US" dirty="0"/>
              <a:t>When someone is working with another’s best interest in mind, there is a judgment attached to what the “helper” deems is the best interest of the individual.  It may or may not be what the individual wants or believes to be in his or her best interest or a qualifier as living the highest quality of life possible.</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58</a:t>
            </a:fld>
            <a:endParaRPr lang="en-US" dirty="0"/>
          </a:p>
        </p:txBody>
      </p:sp>
    </p:spTree>
    <p:extLst>
      <p:ext uri="{BB962C8B-B14F-4D97-AF65-F5344CB8AC3E}">
        <p14:creationId xmlns:p14="http://schemas.microsoft.com/office/powerpoint/2010/main" val="38920443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3">
                    <a:lumMod val="50000"/>
                  </a:schemeClr>
                </a:solidFill>
              </a:rPr>
              <a:t>The program does not make decisions for the resident, rather the program supports and advocates on behalf of the resident’s wishes. </a:t>
            </a:r>
          </a:p>
          <a:p>
            <a:endParaRPr lang="en-US" b="1" i="1" dirty="0">
              <a:solidFill>
                <a:schemeClr val="accent3">
                  <a:lumMod val="50000"/>
                </a:schemeClr>
              </a:solidFill>
            </a:endParaRPr>
          </a:p>
          <a:p>
            <a:r>
              <a:rPr lang="en-US" b="1" i="1" dirty="0">
                <a:solidFill>
                  <a:schemeClr val="accent3">
                    <a:lumMod val="50000"/>
                  </a:schemeClr>
                </a:solidFill>
              </a:rPr>
              <a:t>Ask</a:t>
            </a:r>
            <a:r>
              <a:rPr lang="en-US" dirty="0">
                <a:solidFill>
                  <a:schemeClr val="accent3">
                    <a:lumMod val="50000"/>
                  </a:schemeClr>
                </a:solidFill>
              </a:rPr>
              <a:t>: “What professions work in the best interest of individuals?” (The answers will likely be doctors, nurses, social workers, etc.) Then </a:t>
            </a:r>
            <a:r>
              <a:rPr lang="en-US" b="1" dirty="0">
                <a:solidFill>
                  <a:schemeClr val="accent3">
                    <a:lumMod val="50000"/>
                  </a:schemeClr>
                </a:solidFill>
              </a:rPr>
              <a:t>say:</a:t>
            </a:r>
          </a:p>
          <a:p>
            <a:endParaRPr lang="en-US" dirty="0">
              <a:solidFill>
                <a:schemeClr val="accent3">
                  <a:lumMod val="50000"/>
                </a:schemeClr>
              </a:solidFill>
            </a:endParaRPr>
          </a:p>
          <a:p>
            <a:r>
              <a:rPr lang="en-US" dirty="0">
                <a:solidFill>
                  <a:schemeClr val="accent3">
                    <a:lumMod val="50000"/>
                  </a:schemeClr>
                </a:solidFill>
              </a:rPr>
              <a:t>People working in the medical profession or in a social service profession, as examples, have been taught to work in the “best interest” of the client.  </a:t>
            </a:r>
          </a:p>
          <a:p>
            <a:endParaRPr lang="en-US" dirty="0">
              <a:solidFill>
                <a:schemeClr val="accent3">
                  <a:lumMod val="50000"/>
                </a:schemeClr>
              </a:solidFill>
            </a:endParaRPr>
          </a:p>
          <a:p>
            <a:r>
              <a:rPr lang="en-US" b="1" dirty="0">
                <a:solidFill>
                  <a:schemeClr val="accent3">
                    <a:lumMod val="50000"/>
                  </a:schemeClr>
                </a:solidFill>
              </a:rPr>
              <a:t>Ask:</a:t>
            </a:r>
            <a:r>
              <a:rPr lang="en-US" dirty="0">
                <a:solidFill>
                  <a:schemeClr val="accent3">
                    <a:lumMod val="50000"/>
                  </a:schemeClr>
                </a:solidFill>
              </a:rPr>
              <a:t> “What are some of the statements that someone who looks through a best interest lens might say?” (Allow for trainees to respond) then </a:t>
            </a:r>
            <a:r>
              <a:rPr lang="en-US" b="1" dirty="0">
                <a:solidFill>
                  <a:schemeClr val="accent3">
                    <a:lumMod val="50000"/>
                  </a:schemeClr>
                </a:solidFill>
              </a:rPr>
              <a:t>say</a:t>
            </a:r>
            <a:r>
              <a:rPr lang="en-US" dirty="0">
                <a:solidFill>
                  <a:schemeClr val="accent3">
                    <a:lumMod val="50000"/>
                  </a:schemeClr>
                </a:solidFill>
              </a:rPr>
              <a:t>:</a:t>
            </a:r>
          </a:p>
          <a:p>
            <a:endParaRPr lang="en-US" dirty="0">
              <a:solidFill>
                <a:schemeClr val="accent3">
                  <a:lumMod val="50000"/>
                </a:schemeClr>
              </a:solidFill>
            </a:endParaRPr>
          </a:p>
          <a:p>
            <a:r>
              <a:rPr lang="en-US" dirty="0">
                <a:solidFill>
                  <a:schemeClr val="accent3">
                    <a:lumMod val="50000"/>
                  </a:schemeClr>
                </a:solidFill>
              </a:rPr>
              <a:t>Medical professionals’ point of view of the patient is through a medical “best interest” lens (e.g., people with diabetes should follow a low sugar diet). </a:t>
            </a:r>
            <a:r>
              <a:rPr lang="en-US" b="1" dirty="0">
                <a:solidFill>
                  <a:schemeClr val="accent3">
                    <a:lumMod val="50000"/>
                  </a:schemeClr>
                </a:solidFill>
              </a:rPr>
              <a:t>Click</a:t>
            </a:r>
            <a:r>
              <a:rPr lang="en-US" dirty="0">
                <a:solidFill>
                  <a:schemeClr val="accent3">
                    <a:lumMod val="50000"/>
                  </a:schemeClr>
                </a:solidFill>
              </a:rPr>
              <a:t> to show the first word bubble and read the text in the bubble. Then </a:t>
            </a:r>
            <a:r>
              <a:rPr lang="en-US" b="1" dirty="0">
                <a:solidFill>
                  <a:schemeClr val="accent3">
                    <a:lumMod val="50000"/>
                  </a:schemeClr>
                </a:solidFill>
              </a:rPr>
              <a:t>say</a:t>
            </a:r>
            <a:r>
              <a:rPr lang="en-US" dirty="0">
                <a:solidFill>
                  <a:schemeClr val="accent3">
                    <a:lumMod val="50000"/>
                  </a:schemeClr>
                </a:solidFill>
              </a:rPr>
              <a:t>:</a:t>
            </a:r>
          </a:p>
          <a:p>
            <a:endParaRPr lang="en-US" dirty="0">
              <a:solidFill>
                <a:schemeClr val="accent3">
                  <a:lumMod val="50000"/>
                </a:schemeClr>
              </a:solidFill>
            </a:endParaRPr>
          </a:p>
          <a:p>
            <a:r>
              <a:rPr lang="en-US" dirty="0">
                <a:solidFill>
                  <a:schemeClr val="accent3">
                    <a:lumMod val="50000"/>
                  </a:schemeClr>
                </a:solidFill>
              </a:rPr>
              <a:t>Social service professionals’ point of view of their client is often through a safety “best interest” lens (e.g., it is not safe for you to live at home without services).  </a:t>
            </a:r>
            <a:r>
              <a:rPr lang="en-US" b="1" dirty="0">
                <a:solidFill>
                  <a:schemeClr val="accent3">
                    <a:lumMod val="50000"/>
                  </a:schemeClr>
                </a:solidFill>
              </a:rPr>
              <a:t>Click </a:t>
            </a:r>
            <a:r>
              <a:rPr lang="en-US" dirty="0">
                <a:solidFill>
                  <a:schemeClr val="accent3">
                    <a:lumMod val="50000"/>
                  </a:schemeClr>
                </a:solidFill>
              </a:rPr>
              <a:t>to show the second bubble and read the text in the bubble. Then </a:t>
            </a:r>
            <a:r>
              <a:rPr lang="en-US" b="1" dirty="0">
                <a:solidFill>
                  <a:schemeClr val="accent3">
                    <a:lumMod val="50000"/>
                  </a:schemeClr>
                </a:solidFill>
              </a:rPr>
              <a:t>say:</a:t>
            </a:r>
          </a:p>
          <a:p>
            <a:r>
              <a:rPr lang="en-US" dirty="0">
                <a:solidFill>
                  <a:schemeClr val="accent3">
                    <a:lumMod val="50000"/>
                  </a:schemeClr>
                </a:solidFill>
              </a:rPr>
              <a:t>Here’s another example of a best interest statement. And </a:t>
            </a:r>
            <a:r>
              <a:rPr lang="en-US" b="1" dirty="0">
                <a:solidFill>
                  <a:schemeClr val="accent3">
                    <a:lumMod val="50000"/>
                  </a:schemeClr>
                </a:solidFill>
              </a:rPr>
              <a:t>click t</a:t>
            </a:r>
            <a:r>
              <a:rPr lang="en-US" dirty="0">
                <a:solidFill>
                  <a:schemeClr val="accent3">
                    <a:lumMod val="50000"/>
                  </a:schemeClr>
                </a:solidFill>
              </a:rPr>
              <a:t>o show the third bubble and read the text in the bubble.</a:t>
            </a:r>
          </a:p>
          <a:p>
            <a:endParaRPr lang="en-US" dirty="0">
              <a:solidFill>
                <a:schemeClr val="accent3">
                  <a:lumMod val="50000"/>
                </a:schemeClr>
              </a:solidFill>
            </a:endParaRPr>
          </a:p>
          <a:p>
            <a:r>
              <a:rPr lang="en-US" dirty="0">
                <a:solidFill>
                  <a:schemeClr val="accent3">
                    <a:lumMod val="50000"/>
                  </a:schemeClr>
                </a:solidFill>
              </a:rPr>
              <a:t>The missing piece is self-determination.  Self-determination is being in control of your own life.</a:t>
            </a:r>
          </a:p>
          <a:p>
            <a:endParaRPr lang="en-US" dirty="0">
              <a:solidFill>
                <a:schemeClr val="accent3">
                  <a:lumMod val="50000"/>
                </a:schemeClr>
              </a:solidFill>
            </a:endParaRPr>
          </a:p>
          <a:p>
            <a:r>
              <a:rPr lang="en-US" dirty="0">
                <a:solidFill>
                  <a:schemeClr val="accent3">
                    <a:lumMod val="50000"/>
                  </a:schemeClr>
                </a:solidFill>
              </a:rPr>
              <a:t>This approach may conflict with the perspective of long-term care facility staff, medical professionals, family members, and others as they might feel that resident-directed advocacy and self-determination is not in the best interest of the resident on specific issues. </a:t>
            </a:r>
          </a:p>
          <a:p>
            <a:endParaRPr lang="en-US" dirty="0">
              <a:solidFill>
                <a:schemeClr val="accent3">
                  <a:lumMod val="50000"/>
                </a:schemeClr>
              </a:solidFill>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59</a:t>
            </a:fld>
            <a:endParaRPr lang="en-US" dirty="0"/>
          </a:p>
        </p:txBody>
      </p:sp>
    </p:spTree>
    <p:extLst>
      <p:ext uri="{BB962C8B-B14F-4D97-AF65-F5344CB8AC3E}">
        <p14:creationId xmlns:p14="http://schemas.microsoft.com/office/powerpoint/2010/main" val="252317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rPr>
              <a:t>Trainer’s Note:  </a:t>
            </a:r>
            <a:r>
              <a:rPr lang="en-US" i="1" dirty="0">
                <a:solidFill>
                  <a:schemeClr val="accent3">
                    <a:lumMod val="50000"/>
                  </a:schemeClr>
                </a:solidFill>
              </a:rPr>
              <a:t>By the end of this Module you will understand: (review bullet points)</a:t>
            </a:r>
          </a:p>
        </p:txBody>
      </p:sp>
      <p:sp>
        <p:nvSpPr>
          <p:cNvPr id="4" name="Slide Number Placeholder 3"/>
          <p:cNvSpPr>
            <a:spLocks noGrp="1"/>
          </p:cNvSpPr>
          <p:nvPr>
            <p:ph type="sldNum" sz="quarter" idx="5"/>
          </p:nvPr>
        </p:nvSpPr>
        <p:spPr/>
        <p:txBody>
          <a:bodyPr/>
          <a:lstStyle/>
          <a:p>
            <a:fld id="{013422E6-57C4-472B-BB37-763E50B58060}" type="slidenum">
              <a:rPr lang="en-US" smtClean="0"/>
              <a:t>6</a:t>
            </a:fld>
            <a:endParaRPr lang="en-US" dirty="0"/>
          </a:p>
        </p:txBody>
      </p:sp>
    </p:spTree>
    <p:extLst>
      <p:ext uri="{BB962C8B-B14F-4D97-AF65-F5344CB8AC3E}">
        <p14:creationId xmlns:p14="http://schemas.microsoft.com/office/powerpoint/2010/main" val="33269693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the difference between those professions </a:t>
            </a:r>
            <a:r>
              <a:rPr lang="en-US" b="1" u="sng" dirty="0"/>
              <a:t>that</a:t>
            </a:r>
            <a:r>
              <a:rPr lang="en-US" dirty="0"/>
              <a:t> are required to work in the best interest of individuals, here are some responses from the LTCOP based on the examples from the previous slide. </a:t>
            </a:r>
            <a:r>
              <a:rPr lang="en-US" b="1" dirty="0"/>
              <a:t>Click to bring up the three green word bubbles.</a:t>
            </a:r>
          </a:p>
          <a:p>
            <a:endParaRPr lang="en-US" dirty="0"/>
          </a:p>
          <a:p>
            <a:r>
              <a:rPr lang="en-US" dirty="0"/>
              <a:t>Melissa is a resident who has diabetes and tells you she does not want her food portions limited and wants to eat whatever she wants.  Melissa understands the consequences of not following a low sugar diet.  </a:t>
            </a:r>
            <a:r>
              <a:rPr lang="en-US" b="1" dirty="0"/>
              <a:t>Click to show the next bubble and say</a:t>
            </a:r>
            <a:r>
              <a:rPr lang="en-US" dirty="0"/>
              <a:t>: The representative would tell Melissa she has a right to decide what she eats.</a:t>
            </a:r>
          </a:p>
          <a:p>
            <a:endParaRPr lang="en-US" dirty="0"/>
          </a:p>
          <a:p>
            <a:r>
              <a:rPr lang="en-US" dirty="0"/>
              <a:t>Stanl</a:t>
            </a:r>
            <a:r>
              <a:rPr lang="en-US" b="0" u="none" dirty="0"/>
              <a:t>e</a:t>
            </a:r>
            <a:r>
              <a:rPr lang="en-US" dirty="0"/>
              <a:t>y wants to go home after his therapy is complete.  The facility is concerned because his home was found to be unsafe when he came to the facility.  Stanl</a:t>
            </a:r>
            <a:r>
              <a:rPr lang="en-US" b="0" u="none" dirty="0"/>
              <a:t>e</a:t>
            </a:r>
            <a:r>
              <a:rPr lang="en-US" dirty="0"/>
              <a:t>y insists on going home without services and refuses to stay in the facility.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Click to show the next bubble and say: </a:t>
            </a:r>
            <a:r>
              <a:rPr lang="en-US" dirty="0"/>
              <a:t>While it is true Stanl</a:t>
            </a:r>
            <a:r>
              <a:rPr lang="en-US" b="0" u="none" dirty="0"/>
              <a:t>e</a:t>
            </a:r>
            <a:r>
              <a:rPr lang="en-US" dirty="0"/>
              <a:t>y has a right to go home, it is also the responsibility of the facility to educate him on the consequences of going home without services.  The representative can also explain the consequences and possible outcomes of Stanl</a:t>
            </a:r>
            <a:r>
              <a:rPr lang="en-US" b="0" u="none" dirty="0"/>
              <a:t>e</a:t>
            </a:r>
            <a:r>
              <a:rPr lang="en-US" dirty="0"/>
              <a:t>y’s decision with him.  Regardless, he still has a right to go home.</a:t>
            </a:r>
          </a:p>
          <a:p>
            <a:endParaRPr lang="en-US" dirty="0"/>
          </a:p>
          <a:p>
            <a:r>
              <a:rPr lang="en-US" dirty="0"/>
              <a:t>David complains that the staff are trying to get him to stop smoking because of a new diagnosis and wants your help.  David stated he didn’t care about his health condition and has smoked since he was 12 and has no intentions of quitting now.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Click to show the next bubble and say: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let’s talk to the staff and try to make that happen.</a:t>
            </a:r>
            <a:endParaRPr lang="en-US" b="0" dirty="0"/>
          </a:p>
        </p:txBody>
      </p:sp>
      <p:sp>
        <p:nvSpPr>
          <p:cNvPr id="4" name="Slide Number Placeholder 3"/>
          <p:cNvSpPr>
            <a:spLocks noGrp="1"/>
          </p:cNvSpPr>
          <p:nvPr>
            <p:ph type="sldNum" sz="quarter" idx="5"/>
          </p:nvPr>
        </p:nvSpPr>
        <p:spPr/>
        <p:txBody>
          <a:bodyPr/>
          <a:lstStyle/>
          <a:p>
            <a:fld id="{013422E6-57C4-472B-BB37-763E50B58060}" type="slidenum">
              <a:rPr lang="en-US" smtClean="0"/>
              <a:t>60</a:t>
            </a:fld>
            <a:endParaRPr lang="en-US" dirty="0"/>
          </a:p>
        </p:txBody>
      </p:sp>
    </p:spTree>
    <p:extLst>
      <p:ext uri="{BB962C8B-B14F-4D97-AF65-F5344CB8AC3E}">
        <p14:creationId xmlns:p14="http://schemas.microsoft.com/office/powerpoint/2010/main" val="7546775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Trainer’s Note: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Click once</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and say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Sounds important– it is. A mandated reporter is required by law to report suspected abuse, neglect or exploitation of an individual.  Some professions require individuals to be mandated reporters, such as teachers, social workers and nurses.</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Click again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and say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sounds like something we should do….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Click again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say “Actually, NO!”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Click again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and say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what do you mean we are not mandated reporters?”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Go to the next slide</a:t>
            </a: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61</a:t>
            </a:fld>
            <a:endParaRPr lang="en-US" dirty="0"/>
          </a:p>
        </p:txBody>
      </p:sp>
    </p:spTree>
    <p:extLst>
      <p:ext uri="{BB962C8B-B14F-4D97-AF65-F5344CB8AC3E}">
        <p14:creationId xmlns:p14="http://schemas.microsoft.com/office/powerpoint/2010/main" val="2041684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3">
                    <a:lumMod val="50000"/>
                  </a:schemeClr>
                </a:solidFill>
              </a:rPr>
              <a:t>Representatives are not mandated reporters. More specifically, representatives </a:t>
            </a:r>
            <a:r>
              <a:rPr lang="en-US" b="1" dirty="0">
                <a:solidFill>
                  <a:schemeClr val="accent3">
                    <a:lumMod val="50000"/>
                  </a:schemeClr>
                </a:solidFill>
              </a:rPr>
              <a:t>are not allowed </a:t>
            </a:r>
            <a:r>
              <a:rPr lang="en-US" dirty="0">
                <a:solidFill>
                  <a:schemeClr val="accent3">
                    <a:lumMod val="50000"/>
                  </a:schemeClr>
                </a:solidFill>
              </a:rPr>
              <a:t>to report suspected abuse, neglect, exploitation of a resident without permission to do so. Permission can only be given by the resident, the resident’s decision-maker if the resident is unable to communicate </a:t>
            </a:r>
            <a:r>
              <a:rPr lang="en-US" b="0" u="none" dirty="0">
                <a:solidFill>
                  <a:schemeClr val="accent3">
                    <a:lumMod val="50000"/>
                  </a:schemeClr>
                </a:solidFill>
              </a:rPr>
              <a:t>permission</a:t>
            </a:r>
            <a:r>
              <a:rPr lang="en-US" dirty="0">
                <a:solidFill>
                  <a:schemeClr val="accent3">
                    <a:lumMod val="50000"/>
                  </a:schemeClr>
                </a:solidFill>
              </a:rPr>
              <a:t>, or the State Ombudsman under special circumstances.  This is different than just not being mandated to report.</a:t>
            </a:r>
          </a:p>
          <a:p>
            <a:endParaRPr lang="en-US" dirty="0">
              <a:solidFill>
                <a:schemeClr val="accent3">
                  <a:lumMod val="50000"/>
                </a:schemeClr>
              </a:solidFill>
            </a:endParaRPr>
          </a:p>
          <a:p>
            <a:r>
              <a:rPr lang="en-US" dirty="0">
                <a:solidFill>
                  <a:schemeClr val="accent3">
                    <a:lumMod val="50000"/>
                  </a:schemeClr>
                </a:solidFill>
              </a:rPr>
              <a:t>This </a:t>
            </a:r>
            <a:r>
              <a:rPr lang="en-US" b="0" u="none" dirty="0">
                <a:solidFill>
                  <a:schemeClr val="accent3">
                    <a:lumMod val="50000"/>
                  </a:schemeClr>
                </a:solidFill>
              </a:rPr>
              <a:t>rule</a:t>
            </a:r>
            <a:r>
              <a:rPr lang="en-US" dirty="0">
                <a:solidFill>
                  <a:schemeClr val="accent3">
                    <a:lumMod val="50000"/>
                  </a:schemeClr>
                </a:solidFill>
              </a:rPr>
              <a:t> may cause tension between the LTCOP and others not familiar with the LTCOP.</a:t>
            </a:r>
          </a:p>
          <a:p>
            <a:endParaRPr lang="en-US" dirty="0">
              <a:solidFill>
                <a:schemeClr val="accent3">
                  <a:lumMod val="50000"/>
                </a:schemeClr>
              </a:solidFill>
            </a:endParaRPr>
          </a:p>
          <a:p>
            <a:r>
              <a:rPr lang="en-US" dirty="0">
                <a:solidFill>
                  <a:schemeClr val="accent3">
                    <a:lumMod val="50000"/>
                  </a:schemeClr>
                </a:solidFill>
              </a:rPr>
              <a:t>As a representative, it is important to talk to the resident about their situation and the consequences of reporting or not reporting the alleged abuse, </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including any fears of retaliation</a:t>
            </a:r>
            <a:r>
              <a:rPr lang="en-US" dirty="0">
                <a:solidFill>
                  <a:schemeClr val="accent3">
                    <a:lumMod val="50000"/>
                  </a:schemeClr>
                </a:solidFill>
              </a:rPr>
              <a:t>.  Educating the resident helps them to make an informed decision.  </a:t>
            </a:r>
          </a:p>
          <a:p>
            <a:endParaRPr lang="en-US" dirty="0">
              <a:solidFill>
                <a:schemeClr val="accent3">
                  <a:lumMod val="50000"/>
                </a:schemeClr>
              </a:solidFill>
            </a:endParaRPr>
          </a:p>
          <a:p>
            <a:r>
              <a:rPr lang="en-US" dirty="0">
                <a:solidFill>
                  <a:schemeClr val="accent3">
                    <a:lumMod val="50000"/>
                  </a:schemeClr>
                </a:solidFill>
              </a:rPr>
              <a:t>Why aren’t representatives mandated reporters?</a:t>
            </a:r>
          </a:p>
          <a:p>
            <a:endParaRPr lang="en-US" b="1" i="1" dirty="0">
              <a:solidFill>
                <a:schemeClr val="accent3">
                  <a:lumMod val="50000"/>
                </a:schemeClr>
              </a:solidFill>
            </a:endParaRPr>
          </a:p>
          <a:p>
            <a:r>
              <a:rPr lang="en-US" b="1" i="1" dirty="0">
                <a:solidFill>
                  <a:schemeClr val="accent3">
                    <a:lumMod val="50000"/>
                  </a:schemeClr>
                </a:solidFill>
              </a:rPr>
              <a:t>Trainer’s Note: </a:t>
            </a:r>
            <a:r>
              <a:rPr lang="en-US" i="1" dirty="0">
                <a:solidFill>
                  <a:schemeClr val="accent3">
                    <a:lumMod val="50000"/>
                  </a:schemeClr>
                </a:solidFill>
              </a:rPr>
              <a:t>Read the information in the box.</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62</a:t>
            </a:fld>
            <a:endParaRPr lang="en-US" dirty="0"/>
          </a:p>
        </p:txBody>
      </p:sp>
    </p:spTree>
    <p:extLst>
      <p:ext uri="{BB962C8B-B14F-4D97-AF65-F5344CB8AC3E}">
        <p14:creationId xmlns:p14="http://schemas.microsoft.com/office/powerpoint/2010/main" val="28272263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3">
                    <a:lumMod val="50000"/>
                  </a:schemeClr>
                </a:solidFill>
              </a:rPr>
              <a:t>The resident is the “client” no matter where the complaint originates.  Because the program is a resident-directed program, the LTCOP is required to follow the direction of the resident. </a:t>
            </a:r>
          </a:p>
          <a:p>
            <a:endParaRPr lang="en-US" dirty="0">
              <a:solidFill>
                <a:schemeClr val="accent3">
                  <a:lumMod val="50000"/>
                </a:schemeClr>
              </a:solidFill>
            </a:endParaRPr>
          </a:p>
          <a:p>
            <a:r>
              <a:rPr lang="en-US" dirty="0">
                <a:solidFill>
                  <a:schemeClr val="accent3">
                    <a:lumMod val="50000"/>
                  </a:schemeClr>
                </a:solidFill>
              </a:rPr>
              <a:t>When a complaint is initiated by a party other than the resident, the LTCOP first visits the resident to determine if the resident wishes the services of the LTCOP.  If not, no further actions are taken.  In addition, the LTCOP cannot report any information back to the person who filed the complaint without permission from the resident. </a:t>
            </a:r>
          </a:p>
          <a:p>
            <a:endParaRPr lang="en-US" dirty="0">
              <a:solidFill>
                <a:schemeClr val="accent3">
                  <a:lumMod val="50000"/>
                </a:schemeClr>
              </a:solidFill>
            </a:endParaRPr>
          </a:p>
          <a:p>
            <a:r>
              <a:rPr lang="en-US" b="1" i="1" dirty="0">
                <a:solidFill>
                  <a:schemeClr val="accent3">
                    <a:lumMod val="50000"/>
                  </a:schemeClr>
                </a:solidFill>
              </a:rPr>
              <a:t>Trainer’s Note: </a:t>
            </a:r>
            <a:r>
              <a:rPr lang="en-US" i="1" dirty="0">
                <a:solidFill>
                  <a:schemeClr val="accent3">
                    <a:lumMod val="50000"/>
                  </a:schemeClr>
                </a:solidFill>
              </a:rPr>
              <a:t>Read the case example and ask, "whose direction will the LTCOP follow?”</a:t>
            </a:r>
          </a:p>
          <a:p>
            <a:endParaRPr lang="en-US" dirty="0">
              <a:solidFill>
                <a:schemeClr val="accent3">
                  <a:lumMod val="50000"/>
                </a:schemeClr>
              </a:solidFill>
            </a:endParaRPr>
          </a:p>
          <a:p>
            <a:r>
              <a:rPr lang="en-US" dirty="0">
                <a:solidFill>
                  <a:schemeClr val="accent3">
                    <a:lumMod val="50000"/>
                  </a:schemeClr>
                </a:solidFill>
              </a:rPr>
              <a:t>In this situation, the LTCOP will focus on the resident’s complaint, not the daughter’s complaint.</a:t>
            </a:r>
          </a:p>
          <a:p>
            <a:endParaRPr lang="en-US" dirty="0">
              <a:solidFill>
                <a:schemeClr val="accent3">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Trainer’s Note: </a:t>
            </a:r>
            <a:r>
              <a:rPr kumimoji="0" lang="en-US" sz="1200" b="0"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If a trainee asks, "What if the resident has dementia or can't talk or give permission?" Please respond with</a:t>
            </a:r>
            <a:r>
              <a:rPr kumimoji="0" lang="en-US" sz="12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 “We'll address that in a later module. For the time being, we'll assume the resident can speak their mind.”</a:t>
            </a:r>
          </a:p>
          <a:p>
            <a:endParaRPr lang="en-US" dirty="0">
              <a:solidFill>
                <a:schemeClr val="accent3">
                  <a:lumMod val="50000"/>
                </a:schemeClr>
              </a:solidFill>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63</a:t>
            </a:fld>
            <a:endParaRPr lang="en-US" dirty="0"/>
          </a:p>
        </p:txBody>
      </p:sp>
    </p:spTree>
    <p:extLst>
      <p:ext uri="{BB962C8B-B14F-4D97-AF65-F5344CB8AC3E}">
        <p14:creationId xmlns:p14="http://schemas.microsoft.com/office/powerpoint/2010/main" val="33842890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3">
                    <a:lumMod val="50000"/>
                  </a:schemeClr>
                </a:solidFill>
              </a:rPr>
              <a:t>The resident’s perspective is used to determine whether the complaint has been resolved.</a:t>
            </a:r>
          </a:p>
          <a:p>
            <a:endParaRPr lang="en-US" dirty="0">
              <a:solidFill>
                <a:schemeClr val="accent3">
                  <a:lumMod val="50000"/>
                </a:schemeClr>
              </a:solidFill>
            </a:endParaRPr>
          </a:p>
          <a:p>
            <a:r>
              <a:rPr lang="en-US" dirty="0">
                <a:solidFill>
                  <a:schemeClr val="accent3">
                    <a:lumMod val="50000"/>
                  </a:schemeClr>
                </a:solidFill>
              </a:rPr>
              <a:t>The LTCOP bases resolution of the resident’s concern on the resident’s satisfaction of the outcome. </a:t>
            </a:r>
          </a:p>
          <a:p>
            <a:r>
              <a:rPr lang="en-US" dirty="0">
                <a:solidFill>
                  <a:schemeClr val="accent3">
                    <a:lumMod val="50000"/>
                  </a:schemeClr>
                </a:solidFill>
              </a:rPr>
              <a:t>In some situations, reporting the complaint to the facility or to the state survey agency may not satisfactorily resolve the resident’s concern when the problem continues after the report has been made. </a:t>
            </a:r>
          </a:p>
          <a:p>
            <a:endParaRPr lang="en-US" dirty="0">
              <a:solidFill>
                <a:schemeClr val="accent3">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Read the case example to emphasize that the complaint is not resolved until the resident indicates satisfaction with the resolution. </a:t>
            </a:r>
            <a:r>
              <a:rPr lang="en-US" sz="1800" b="0" i="1" u="none"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Focus</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on the main point instead of thinking about the variety of possible solutions.</a:t>
            </a: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64</a:t>
            </a:fld>
            <a:endParaRPr lang="en-US" dirty="0"/>
          </a:p>
        </p:txBody>
      </p:sp>
    </p:spTree>
    <p:extLst>
      <p:ext uri="{BB962C8B-B14F-4D97-AF65-F5344CB8AC3E}">
        <p14:creationId xmlns:p14="http://schemas.microsoft.com/office/powerpoint/2010/main" val="5432914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solidFill>
                  <a:schemeClr val="accent3">
                    <a:lumMod val="50000"/>
                  </a:schemeClr>
                </a:solidFill>
              </a:rPr>
              <a:t>Trainer’s Note: </a:t>
            </a:r>
            <a:r>
              <a:rPr lang="en-US" i="1" dirty="0">
                <a:solidFill>
                  <a:schemeClr val="accent3">
                    <a:lumMod val="50000"/>
                  </a:schemeClr>
                </a:solidFill>
              </a:rPr>
              <a:t>Allow approximately 10 minutes to process the activity. Ask the trainees if they have changed their mind about their original answers and if so, what changes would they make?  If you are conducting the activity in person, go to the chart you made with the trainee</a:t>
            </a:r>
            <a:r>
              <a:rPr lang="en-US" b="0" i="1" u="none" dirty="0">
                <a:solidFill>
                  <a:schemeClr val="accent3">
                    <a:lumMod val="50000"/>
                  </a:schemeClr>
                </a:solidFill>
              </a:rPr>
              <a:t>s’ </a:t>
            </a:r>
            <a:r>
              <a:rPr lang="en-US" i="1" dirty="0">
                <a:solidFill>
                  <a:schemeClr val="accent3">
                    <a:lumMod val="50000"/>
                  </a:schemeClr>
                </a:solidFill>
              </a:rPr>
              <a:t>responses and move the words to their new column.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solidFill>
                <a:schemeClr val="accent3">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accent3">
                    <a:lumMod val="50000"/>
                  </a:schemeClr>
                </a:solidFill>
              </a:rPr>
              <a:t>To summarize the activity, read the three paragraphs titled “Describes,” “May Describe,” and “Does not Describe” and move the words to the correct location.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If conducting the activity virtually, just read the three paragraphs below after clicking again to show the chart.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the beginning of this section, there was an activity in which you were asked to categorize certain words that describe, may describe, or do not describe the role of representatives of the Office.  Take another look at your answers and see if you have changed your mind about your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Describes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First and foremost, the role of a representative is that of an </a:t>
            </a:r>
            <a:r>
              <a:rPr lang="en-US" sz="18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advocate </a:t>
            </a:r>
            <a:r>
              <a:rPr lang="en-US" sz="18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for residents. Representatives are </a:t>
            </a:r>
            <a:r>
              <a:rPr lang="en-US" sz="18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open-minded</a:t>
            </a:r>
            <a:r>
              <a:rPr lang="en-US" sz="18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8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investigate</a:t>
            </a:r>
            <a:r>
              <a:rPr lang="en-US" sz="18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every angle of the concern by researching the root cause of the concern and all potential remedies. Representatives serve as </a:t>
            </a:r>
            <a:r>
              <a:rPr lang="en-US" sz="18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facilitators</a:t>
            </a:r>
            <a:r>
              <a:rPr lang="en-US" sz="18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by requesting others to act in accordance with their roles and responsibilities.  Representatives are trained in resident rights and are required to </a:t>
            </a:r>
            <a:r>
              <a:rPr lang="en-US" sz="18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educate</a:t>
            </a:r>
            <a:r>
              <a:rPr lang="en-US" sz="18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all parties about resident rights and Ombudsman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May Describe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representatives would never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mediate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 resident’s rights away, there may be instances when mediation between individuals of equal power (e.g., two residents) occurs to obtain the best possible outcome for the resident(s).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LTCOP is designed to represent resident concerns and interests and is not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neutral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 representation. Neutrality occurs during an investigation and when gathering information, but the information gained is used to advocate for the resident(s).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Not Describe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Representatives are resident advocates and attempt to foster trusting relationships, but not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friendships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 residents.  A friendship is a reciprocal relationship and implies mutual support.  Representatives don’t rely on residents for support or help. In addition, it is not the representative’s role to place their personal opinions or values on the decisions of residents.  Representatives do not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judge</a:t>
            </a:r>
            <a:r>
              <a:rPr lang="en-US" sz="1800" dirty="0">
                <a:effectLst/>
                <a:latin typeface="Calibri" panose="020F0502020204030204" pitchFamily="34" charset="0"/>
                <a:ea typeface="Calibri" panose="020F0502020204030204" pitchFamily="34" charset="0"/>
                <a:cs typeface="Times New Roman" panose="02020603050405020304" pitchFamily="18" charset="0"/>
              </a:rPr>
              <a:t> residents’ feelings, actions or decisions. Representatives are sometimes confused with social workers, but they are not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social workers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Representatives are advocates in the truest sense, meaning they advocate on behalf of residents, not in the best interest of residents.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65</a:t>
            </a:fld>
            <a:endParaRPr lang="en-US" dirty="0"/>
          </a:p>
        </p:txBody>
      </p:sp>
    </p:spTree>
    <p:extLst>
      <p:ext uri="{BB962C8B-B14F-4D97-AF65-F5344CB8AC3E}">
        <p14:creationId xmlns:p14="http://schemas.microsoft.com/office/powerpoint/2010/main" val="6311834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rPr>
              <a:t>Trainer’s Notes: </a:t>
            </a:r>
            <a:r>
              <a:rPr lang="en-US" i="1" dirty="0">
                <a:solidFill>
                  <a:schemeClr val="accent3">
                    <a:lumMod val="50000"/>
                  </a:schemeClr>
                </a:solidFill>
              </a:rPr>
              <a:t>Allow at least 10 minutes to explain Section 6.</a:t>
            </a:r>
          </a:p>
        </p:txBody>
      </p:sp>
      <p:sp>
        <p:nvSpPr>
          <p:cNvPr id="4" name="Slide Number Placeholder 3"/>
          <p:cNvSpPr>
            <a:spLocks noGrp="1"/>
          </p:cNvSpPr>
          <p:nvPr>
            <p:ph type="sldNum" sz="quarter" idx="5"/>
          </p:nvPr>
        </p:nvSpPr>
        <p:spPr/>
        <p:txBody>
          <a:bodyPr/>
          <a:lstStyle/>
          <a:p>
            <a:fld id="{013422E6-57C4-472B-BB37-763E50B58060}" type="slidenum">
              <a:rPr lang="en-US" smtClean="0"/>
              <a:t>66</a:t>
            </a:fld>
            <a:endParaRPr lang="en-US" dirty="0"/>
          </a:p>
        </p:txBody>
      </p:sp>
    </p:spTree>
    <p:extLst>
      <p:ext uri="{BB962C8B-B14F-4D97-AF65-F5344CB8AC3E}">
        <p14:creationId xmlns:p14="http://schemas.microsoft.com/office/powerpoint/2010/main" val="24209539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8AB833"/>
              </a:buClr>
              <a:buSzPct val="85000"/>
              <a:buFont typeface="Arial" pitchFamily="127" charset="0"/>
              <a:buNone/>
              <a:tabLst/>
              <a:defRPr/>
            </a:pPr>
            <a:r>
              <a:rPr kumimoji="0" lang="en-US" sz="2400" b="0" i="0" u="none" strike="noStrike" kern="1200" cap="none" spc="0" normalizeH="0" baseline="0" noProof="0" dirty="0">
                <a:ln>
                  <a:noFill/>
                </a:ln>
                <a:solidFill>
                  <a:srgbClr val="002060"/>
                </a:solidFill>
                <a:effectLst/>
                <a:uLnTx/>
                <a:uFillTx/>
                <a:latin typeface="Arial"/>
                <a:ea typeface="ＭＳ Ｐゴシック" pitchFamily="127" charset="-128"/>
              </a:rPr>
              <a:t>Conflicts of interest are: Situations in which a person or an organization is involved in multiple interests and serving one interest could work against the other.</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67</a:t>
            </a:fld>
            <a:endParaRPr lang="en-US" dirty="0"/>
          </a:p>
        </p:txBody>
      </p:sp>
    </p:spTree>
    <p:extLst>
      <p:ext uri="{BB962C8B-B14F-4D97-AF65-F5344CB8AC3E}">
        <p14:creationId xmlns:p14="http://schemas.microsoft.com/office/powerpoint/2010/main" val="33874539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rPr>
              <a:t>Trainer’s Note:  </a:t>
            </a:r>
            <a:r>
              <a:rPr lang="en-US" i="1" dirty="0">
                <a:solidFill>
                  <a:schemeClr val="accent3">
                    <a:lumMod val="50000"/>
                  </a:schemeClr>
                </a:solidFill>
              </a:rPr>
              <a:t>Allow approximately 15 minutes to go over both individual and organizational conflicts of interest. Visit the NORC website page on individual conflicts of interest, for additional information.  Hopefully, your program has addressed individual conflicts of interest with the trainees prior to certification training and the trainees have completed all necessary paperwork regarding conflicts of interest.  It is important to point out here that if a new situation arises and there is a question about a conflict, the situation is required </a:t>
            </a:r>
            <a:r>
              <a:rPr lang="en-US" b="0" i="1" u="none" dirty="0">
                <a:solidFill>
                  <a:schemeClr val="accent3">
                    <a:lumMod val="50000"/>
                  </a:schemeClr>
                </a:solidFill>
              </a:rPr>
              <a:t>to</a:t>
            </a:r>
            <a:r>
              <a:rPr lang="en-US" i="1" dirty="0">
                <a:solidFill>
                  <a:schemeClr val="accent3">
                    <a:lumMod val="50000"/>
                  </a:schemeClr>
                </a:solidFill>
              </a:rPr>
              <a:t> be reported immediately.  Explain your state’s process for disclosing potential or real conflicts.</a:t>
            </a:r>
          </a:p>
          <a:p>
            <a:endParaRPr lang="en-US" i="0" dirty="0">
              <a:solidFill>
                <a:schemeClr val="accent3">
                  <a:lumMod val="50000"/>
                </a:schemeClr>
              </a:solidFill>
            </a:endParaRPr>
          </a:p>
          <a:p>
            <a:r>
              <a:rPr lang="en-US" sz="1800" dirty="0">
                <a:effectLst/>
                <a:latin typeface="Helvetica" panose="020B0604020202020204" pitchFamily="34" charset="0"/>
                <a:ea typeface="Arial Unicode MS"/>
              </a:rPr>
              <a:t>The Ombudsman program’s most important asset is its independence, which is crucial to the program’s success in advocating for residents. Key to this independence is freedom from conflicts of interest. </a:t>
            </a:r>
          </a:p>
          <a:p>
            <a:endParaRPr lang="en-US" sz="1800" i="0" dirty="0">
              <a:solidFill>
                <a:schemeClr val="accent3">
                  <a:lumMod val="50000"/>
                </a:schemeClr>
              </a:solidFill>
              <a:effectLst/>
              <a:latin typeface="Helvetica" panose="020B0604020202020204" pitchFamily="34" charset="0"/>
            </a:endParaRPr>
          </a:p>
          <a:p>
            <a:r>
              <a:rPr lang="en-US" i="0" dirty="0">
                <a:solidFill>
                  <a:schemeClr val="accent3">
                    <a:lumMod val="50000"/>
                  </a:schemeClr>
                </a:solidFill>
              </a:rPr>
              <a:t>An actual conflict of interest or even the appearance of a conflict of interest can seriously impact the effectiveness and credibility of the program. The program has specific requirements for identification and removing or remedying all actual or potential conflicts of interest within the program, the local Ombudsman entity, and the placement of the Office.  There are 2 types of conflicts: Individual and Organizational.</a:t>
            </a:r>
          </a:p>
          <a:p>
            <a:endParaRPr lang="en-US" i="0" dirty="0">
              <a:solidFill>
                <a:schemeClr val="accent3">
                  <a:lumMod val="50000"/>
                </a:schemeClr>
              </a:solidFill>
            </a:endParaRPr>
          </a:p>
          <a:p>
            <a:r>
              <a:rPr lang="en-US" i="0" dirty="0">
                <a:solidFill>
                  <a:schemeClr val="accent3">
                    <a:lumMod val="50000"/>
                  </a:schemeClr>
                </a:solidFill>
              </a:rPr>
              <a:t>If at any time, a situation comes up and you believe you may have a conflict, you are required to disclose it immediately</a:t>
            </a:r>
          </a:p>
        </p:txBody>
      </p:sp>
      <p:sp>
        <p:nvSpPr>
          <p:cNvPr id="4" name="Slide Number Placeholder 3"/>
          <p:cNvSpPr>
            <a:spLocks noGrp="1"/>
          </p:cNvSpPr>
          <p:nvPr>
            <p:ph type="sldNum" sz="quarter" idx="5"/>
          </p:nvPr>
        </p:nvSpPr>
        <p:spPr/>
        <p:txBody>
          <a:bodyPr/>
          <a:lstStyle/>
          <a:p>
            <a:fld id="{013422E6-57C4-472B-BB37-763E50B58060}" type="slidenum">
              <a:rPr lang="en-US" smtClean="0"/>
              <a:t>68</a:t>
            </a:fld>
            <a:endParaRPr lang="en-US" dirty="0"/>
          </a:p>
        </p:txBody>
      </p:sp>
    </p:spTree>
    <p:extLst>
      <p:ext uri="{BB962C8B-B14F-4D97-AF65-F5344CB8AC3E}">
        <p14:creationId xmlns:p14="http://schemas.microsoft.com/office/powerpoint/2010/main" val="6250168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15000"/>
              </a:lnSpc>
              <a:spcBef>
                <a:spcPts val="0"/>
              </a:spcBef>
              <a:spcAft>
                <a:spcPts val="800"/>
              </a:spcAft>
              <a:buFont typeface="Wingdings" panose="05000000000000000000" pitchFamily="2" charset="2"/>
              <a:buNone/>
            </a:pPr>
            <a:r>
              <a:rPr lang="en-US" sz="1800" b="0" i="0" u="none"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US" sz="1800" b="0" i="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LTCOP Rule states that individual conflicts of interest are required to be disclosed, or identified, removed or remedied for the following individuals.</a:t>
            </a:r>
          </a:p>
          <a:p>
            <a:pPr marL="0" marR="0" lvl="0" indent="0" algn="just">
              <a:lnSpc>
                <a:spcPct val="115000"/>
              </a:lnSpc>
              <a:spcBef>
                <a:spcPts val="0"/>
              </a:spcBef>
              <a:spcAft>
                <a:spcPts val="800"/>
              </a:spcAft>
              <a:buFont typeface="Wingdings" panose="05000000000000000000" pitchFamily="2" charset="2"/>
              <a:buNone/>
            </a:pPr>
            <a:endParaRPr lang="en-US" sz="1800" b="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69</a:t>
            </a:fld>
            <a:endParaRPr lang="en-US" dirty="0"/>
          </a:p>
        </p:txBody>
      </p:sp>
    </p:spTree>
    <p:extLst>
      <p:ext uri="{BB962C8B-B14F-4D97-AF65-F5344CB8AC3E}">
        <p14:creationId xmlns:p14="http://schemas.microsoft.com/office/powerpoint/2010/main" val="121393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i="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Certification training is required and is one step to become a “representative of the Office.” There are other steps to become a representative that will be discussed in more detail outside of this training.</a:t>
            </a:r>
          </a:p>
          <a:p>
            <a:pPr marL="0" marR="0">
              <a:lnSpc>
                <a:spcPct val="115000"/>
              </a:lnSpc>
              <a:spcBef>
                <a:spcPts val="0"/>
              </a:spcBef>
              <a:spcAft>
                <a:spcPts val="0"/>
              </a:spcAft>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solidFill>
                  <a:schemeClr val="accent3">
                    <a:lumMod val="50000"/>
                  </a:schemeClr>
                </a:solidFill>
              </a:rPr>
              <a:t>During certification training you will learn about the history and role of the Long-Term Care Ombudsman program, resident rights, federal laws and regulations, what residents might experience, how to investigate and resolve complaints, your program’s policies and procedures, and more.</a:t>
            </a:r>
          </a:p>
        </p:txBody>
      </p:sp>
      <p:sp>
        <p:nvSpPr>
          <p:cNvPr id="4" name="Slide Number Placeholder 3"/>
          <p:cNvSpPr>
            <a:spLocks noGrp="1"/>
          </p:cNvSpPr>
          <p:nvPr>
            <p:ph type="sldNum" sz="quarter" idx="5"/>
          </p:nvPr>
        </p:nvSpPr>
        <p:spPr/>
        <p:txBody>
          <a:bodyPr/>
          <a:lstStyle/>
          <a:p>
            <a:fld id="{013422E6-57C4-472B-BB37-763E50B58060}" type="slidenum">
              <a:rPr lang="en-US" smtClean="0"/>
              <a:t>7</a:t>
            </a:fld>
            <a:endParaRPr lang="en-US" dirty="0"/>
          </a:p>
        </p:txBody>
      </p:sp>
    </p:spTree>
    <p:extLst>
      <p:ext uri="{BB962C8B-B14F-4D97-AF65-F5344CB8AC3E}">
        <p14:creationId xmlns:p14="http://schemas.microsoft.com/office/powerpoint/2010/main" val="12928705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2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2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Allow approximately 15 minutes to </a:t>
            </a:r>
            <a:r>
              <a:rPr lang="en-US"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go over both individual and organizational conflicts of interest.</a:t>
            </a:r>
            <a:endParaRPr lang="en-US" sz="12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70</a:t>
            </a:fld>
            <a:endParaRPr lang="en-US" dirty="0"/>
          </a:p>
        </p:txBody>
      </p:sp>
    </p:spTree>
    <p:extLst>
      <p:ext uri="{BB962C8B-B14F-4D97-AF65-F5344CB8AC3E}">
        <p14:creationId xmlns:p14="http://schemas.microsoft.com/office/powerpoint/2010/main" val="42484817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Gratuities include tips, favors, donations, privileges, meals, etc.</a:t>
            </a:r>
          </a:p>
        </p:txBody>
      </p:sp>
      <p:sp>
        <p:nvSpPr>
          <p:cNvPr id="4" name="Slide Number Placeholder 3"/>
          <p:cNvSpPr>
            <a:spLocks noGrp="1"/>
          </p:cNvSpPr>
          <p:nvPr>
            <p:ph type="sldNum" sz="quarter" idx="5"/>
          </p:nvPr>
        </p:nvSpPr>
        <p:spPr/>
        <p:txBody>
          <a:bodyPr/>
          <a:lstStyle/>
          <a:p>
            <a:fld id="{013422E6-57C4-472B-BB37-763E50B58060}" type="slidenum">
              <a:rPr lang="en-US" smtClean="0"/>
              <a:t>71</a:t>
            </a:fld>
            <a:endParaRPr lang="en-US" dirty="0"/>
          </a:p>
        </p:txBody>
      </p:sp>
    </p:spTree>
    <p:extLst>
      <p:ext uri="{BB962C8B-B14F-4D97-AF65-F5344CB8AC3E}">
        <p14:creationId xmlns:p14="http://schemas.microsoft.com/office/powerpoint/2010/main" val="5169779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3">
                    <a:lumMod val="50000"/>
                  </a:schemeClr>
                </a:solidFill>
              </a:rPr>
              <a:t>Once identified, it is the responsibility of the Office to make a final determination as to whether a conflict exists, not </a:t>
            </a:r>
            <a:r>
              <a:rPr lang="en-US" b="0" u="none" dirty="0">
                <a:solidFill>
                  <a:schemeClr val="accent3">
                    <a:lumMod val="50000"/>
                  </a:schemeClr>
                </a:solidFill>
              </a:rPr>
              <a:t>that</a:t>
            </a:r>
            <a:r>
              <a:rPr lang="en-US" dirty="0">
                <a:solidFill>
                  <a:schemeClr val="accent3">
                    <a:lumMod val="50000"/>
                  </a:schemeClr>
                </a:solidFill>
              </a:rPr>
              <a:t> of the individual with the potential conflict. </a:t>
            </a:r>
          </a:p>
          <a:p>
            <a:endParaRPr lang="en-US" dirty="0">
              <a:solidFill>
                <a:schemeClr val="accent3">
                  <a:lumMod val="50000"/>
                </a:schemeClr>
              </a:solidFill>
            </a:endParaRPr>
          </a:p>
          <a:p>
            <a:r>
              <a:rPr lang="en-US" dirty="0">
                <a:solidFill>
                  <a:schemeClr val="accent3">
                    <a:lumMod val="50000"/>
                  </a:schemeClr>
                </a:solidFill>
              </a:rPr>
              <a:t>Legal decision-maker includes guardians and conservators who are appointed by the courts to make decisions on behalf of an individual.  Other common legal representatives include an agent under a power of attorney.</a:t>
            </a:r>
          </a:p>
        </p:txBody>
      </p:sp>
      <p:sp>
        <p:nvSpPr>
          <p:cNvPr id="4" name="Slide Number Placeholder 3"/>
          <p:cNvSpPr>
            <a:spLocks noGrp="1"/>
          </p:cNvSpPr>
          <p:nvPr>
            <p:ph type="sldNum" sz="quarter" idx="5"/>
          </p:nvPr>
        </p:nvSpPr>
        <p:spPr/>
        <p:txBody>
          <a:bodyPr/>
          <a:lstStyle/>
          <a:p>
            <a:fld id="{013422E6-57C4-472B-BB37-763E50B58060}" type="slidenum">
              <a:rPr lang="en-US" smtClean="0"/>
              <a:t>72</a:t>
            </a:fld>
            <a:endParaRPr lang="en-US" dirty="0"/>
          </a:p>
        </p:txBody>
      </p:sp>
    </p:spTree>
    <p:extLst>
      <p:ext uri="{BB962C8B-B14F-4D97-AF65-F5344CB8AC3E}">
        <p14:creationId xmlns:p14="http://schemas.microsoft.com/office/powerpoint/2010/main" val="11174787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15000"/>
              </a:lnSpc>
              <a:spcBef>
                <a:spcPts val="0"/>
              </a:spcBef>
              <a:spcAft>
                <a:spcPts val="800"/>
              </a:spcAft>
              <a:buFont typeface="Wingdings" panose="05000000000000000000" pitchFamily="2" charset="2"/>
              <a:buNone/>
            </a:pPr>
            <a:r>
              <a:rPr lang="en-US" sz="12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US" sz="12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Include other state-specific conflicts of interest not mentioned in the LTCOP Rule.</a:t>
            </a:r>
          </a:p>
          <a:p>
            <a:pPr marL="0" marR="0" lvl="0" indent="0" algn="just" defTabSz="914400" rtl="0" eaLnBrk="1" fontAlgn="auto" latinLnBrk="0" hangingPunct="1">
              <a:lnSpc>
                <a:spcPct val="115000"/>
              </a:lnSpc>
              <a:spcBef>
                <a:spcPts val="0"/>
              </a:spcBef>
              <a:spcAft>
                <a:spcPts val="800"/>
              </a:spcAft>
              <a:buClrTx/>
              <a:buSzTx/>
              <a:buFont typeface="Wingdings" panose="05000000000000000000" pitchFamily="2" charset="2"/>
              <a:buNone/>
              <a:tabLst/>
              <a:defRPr/>
            </a:pPr>
            <a:r>
              <a:rPr lang="en-US" sz="12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US" sz="12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Explain your state’s process for identifying and remedying or removing individual conflicts of interest, including any required paperwork and who determines when there is a conflict that needs to be addressed. </a:t>
            </a:r>
            <a:r>
              <a:rPr lang="en-US" sz="1200" b="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b="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0382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3">
                    <a:lumMod val="50000"/>
                  </a:schemeClr>
                </a:solidFill>
              </a:rPr>
              <a:t>These examples are to be reported as potential conflicts and the Office will determine appropriate actions necessary to remove or remedy the conflicts of interest.</a:t>
            </a:r>
          </a:p>
        </p:txBody>
      </p:sp>
      <p:sp>
        <p:nvSpPr>
          <p:cNvPr id="4" name="Slide Number Placeholder 3"/>
          <p:cNvSpPr>
            <a:spLocks noGrp="1"/>
          </p:cNvSpPr>
          <p:nvPr>
            <p:ph type="sldNum" sz="quarter" idx="5"/>
          </p:nvPr>
        </p:nvSpPr>
        <p:spPr/>
        <p:txBody>
          <a:bodyPr/>
          <a:lstStyle/>
          <a:p>
            <a:fld id="{013422E6-57C4-472B-BB37-763E50B58060}" type="slidenum">
              <a:rPr lang="en-US" smtClean="0"/>
              <a:t>74</a:t>
            </a:fld>
            <a:endParaRPr lang="en-US" dirty="0"/>
          </a:p>
        </p:txBody>
      </p:sp>
    </p:spTree>
    <p:extLst>
      <p:ext uri="{BB962C8B-B14F-4D97-AF65-F5344CB8AC3E}">
        <p14:creationId xmlns:p14="http://schemas.microsoft.com/office/powerpoint/2010/main" val="18803474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3">
                    <a:lumMod val="50000"/>
                  </a:schemeClr>
                </a:solidFill>
              </a:rPr>
              <a:t>After a conflict is identified, it is required to be removed or remedied. Some conflicts of interest are not able to be removed or remedied and, in these situations, the individual cannot be designated as a representative of the Office.  Examples of such conflicts: </a:t>
            </a:r>
            <a:r>
              <a:rPr lang="en-US" i="1" dirty="0">
                <a:solidFill>
                  <a:schemeClr val="accent3">
                    <a:lumMod val="50000"/>
                  </a:schemeClr>
                </a:solidFill>
              </a:rPr>
              <a:t>read quotes</a:t>
            </a:r>
          </a:p>
          <a:p>
            <a:endParaRPr lang="en-US" dirty="0">
              <a:solidFill>
                <a:schemeClr val="accent3">
                  <a:lumMod val="50000"/>
                </a:schemeClr>
              </a:solidFill>
            </a:endParaRPr>
          </a:p>
          <a:p>
            <a:r>
              <a:rPr lang="en-US" dirty="0">
                <a:solidFill>
                  <a:schemeClr val="accent3">
                    <a:lumMod val="50000"/>
                  </a:schemeClr>
                </a:solidFill>
              </a:rPr>
              <a:t>Individuals cannot own or work for a facility or be involved with licensing or certifying long-term care facilities and also be a representative of the Office.</a:t>
            </a:r>
          </a:p>
        </p:txBody>
      </p:sp>
      <p:sp>
        <p:nvSpPr>
          <p:cNvPr id="4" name="Slide Number Placeholder 3"/>
          <p:cNvSpPr>
            <a:spLocks noGrp="1"/>
          </p:cNvSpPr>
          <p:nvPr>
            <p:ph type="sldNum" sz="quarter" idx="5"/>
          </p:nvPr>
        </p:nvSpPr>
        <p:spPr/>
        <p:txBody>
          <a:bodyPr/>
          <a:lstStyle/>
          <a:p>
            <a:fld id="{013422E6-57C4-472B-BB37-763E50B58060}" type="slidenum">
              <a:rPr lang="en-US" smtClean="0"/>
              <a:t>75</a:t>
            </a:fld>
            <a:endParaRPr lang="en-US" dirty="0"/>
          </a:p>
        </p:txBody>
      </p:sp>
    </p:spTree>
    <p:extLst>
      <p:ext uri="{BB962C8B-B14F-4D97-AF65-F5344CB8AC3E}">
        <p14:creationId xmlns:p14="http://schemas.microsoft.com/office/powerpoint/2010/main" val="36808085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organizational conflict of interest is a situation in which two entities have duties or responsibilities directly or indirectly influencing their vested interest.  Organizational conflicts of interests are conflicts that may impact the effectiveness and credibility of the work of the Office .</a:t>
            </a:r>
          </a:p>
          <a:p>
            <a:endParaRPr lang="en-US" dirty="0"/>
          </a:p>
          <a:p>
            <a:r>
              <a:rPr lang="en-US" dirty="0"/>
              <a:t>The LTCOP Rule and the OAA indicate specific organizational conflicts of interest for the entities hosting the Long-Term Care Ombudsman program. The State agency and the Ombudsman are required to consider organizational conflicts of interest that may impact the effectiveness and credibility of the program. If you have a concern regarding an organizational conflict of interest about the agency hosting the local LTCOP, contact your direct supervisor.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Read the conflict in the speech bubble.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this situation the representative, or host agency of the local Ombudsmen entity (LOE), would disclose this conflict to the Ombudsman. The Ombudsman would work with the LOE to remove or remedy the conflict.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Calibri" panose="020F0502020204030204" pitchFamily="34" charset="0"/>
                <a:cs typeface="Times New Roman" panose="02020603050405020304" pitchFamily="18" charset="0"/>
              </a:rPr>
              <a:t>Trainer’s Note: </a:t>
            </a:r>
            <a:r>
              <a:rPr lang="en-US" sz="1800" i="1" dirty="0">
                <a:effectLst/>
                <a:latin typeface="Calibri" panose="020F0502020204030204" pitchFamily="34" charset="0"/>
                <a:cs typeface="Times New Roman" panose="02020603050405020304" pitchFamily="18" charset="0"/>
              </a:rPr>
              <a:t>Ask the trainees to read the organizational conflicts of interests in their trainee manual on their own time.  Let them know there are additional resources in their manual with regard to local, state and organizational conflict examples.</a:t>
            </a:r>
            <a:endParaRPr lang="en-US" i="1" dirty="0"/>
          </a:p>
        </p:txBody>
      </p:sp>
      <p:sp>
        <p:nvSpPr>
          <p:cNvPr id="4" name="Slide Number Placeholder 3"/>
          <p:cNvSpPr>
            <a:spLocks noGrp="1"/>
          </p:cNvSpPr>
          <p:nvPr>
            <p:ph type="sldNum" sz="quarter" idx="5"/>
          </p:nvPr>
        </p:nvSpPr>
        <p:spPr/>
        <p:txBody>
          <a:bodyPr/>
          <a:lstStyle/>
          <a:p>
            <a:fld id="{013422E6-57C4-472B-BB37-763E50B58060}" type="slidenum">
              <a:rPr lang="en-US" smtClean="0"/>
              <a:t>76</a:t>
            </a:fld>
            <a:endParaRPr lang="en-US" dirty="0"/>
          </a:p>
        </p:txBody>
      </p:sp>
    </p:spTree>
    <p:extLst>
      <p:ext uri="{BB962C8B-B14F-4D97-AF65-F5344CB8AC3E}">
        <p14:creationId xmlns:p14="http://schemas.microsoft.com/office/powerpoint/2010/main" val="38252991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rPr>
              <a:t>Trainer’s Note: </a:t>
            </a:r>
            <a:r>
              <a:rPr lang="en-US" i="1" dirty="0">
                <a:solidFill>
                  <a:schemeClr val="accent3">
                    <a:lumMod val="50000"/>
                  </a:schemeClr>
                </a:solidFill>
              </a:rPr>
              <a:t>Allow approximately 30 minutes for Section 7.</a:t>
            </a:r>
          </a:p>
        </p:txBody>
      </p:sp>
      <p:sp>
        <p:nvSpPr>
          <p:cNvPr id="4" name="Slide Number Placeholder 3"/>
          <p:cNvSpPr>
            <a:spLocks noGrp="1"/>
          </p:cNvSpPr>
          <p:nvPr>
            <p:ph type="sldNum" sz="quarter" idx="5"/>
          </p:nvPr>
        </p:nvSpPr>
        <p:spPr/>
        <p:txBody>
          <a:bodyPr/>
          <a:lstStyle/>
          <a:p>
            <a:fld id="{013422E6-57C4-472B-BB37-763E50B58060}" type="slidenum">
              <a:rPr lang="en-US" smtClean="0"/>
              <a:t>77</a:t>
            </a:fld>
            <a:endParaRPr lang="en-US" dirty="0"/>
          </a:p>
        </p:txBody>
      </p:sp>
    </p:spTree>
    <p:extLst>
      <p:ext uri="{BB962C8B-B14F-4D97-AF65-F5344CB8AC3E}">
        <p14:creationId xmlns:p14="http://schemas.microsoft.com/office/powerpoint/2010/main" val="24994639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individuals want to apply their own ethics to their role as a representative of the Office, but when those ethics conflict with the goals of the program, it can cause the representative to feel uncomfortable and uncertain about how to handle certain situations.  It can also lead some individuals to leave the program.  Please discuss any concerns you may have with your direct supervisor.</a:t>
            </a:r>
          </a:p>
        </p:txBody>
      </p:sp>
      <p:sp>
        <p:nvSpPr>
          <p:cNvPr id="4" name="Slide Number Placeholder 3"/>
          <p:cNvSpPr>
            <a:spLocks noGrp="1"/>
          </p:cNvSpPr>
          <p:nvPr>
            <p:ph type="sldNum" sz="quarter" idx="5"/>
          </p:nvPr>
        </p:nvSpPr>
        <p:spPr/>
        <p:txBody>
          <a:bodyPr/>
          <a:lstStyle/>
          <a:p>
            <a:fld id="{013422E6-57C4-472B-BB37-763E50B58060}" type="slidenum">
              <a:rPr lang="en-US" smtClean="0"/>
              <a:t>78</a:t>
            </a:fld>
            <a:endParaRPr lang="en-US" dirty="0"/>
          </a:p>
        </p:txBody>
      </p:sp>
    </p:spTree>
    <p:extLst>
      <p:ext uri="{BB962C8B-B14F-4D97-AF65-F5344CB8AC3E}">
        <p14:creationId xmlns:p14="http://schemas.microsoft.com/office/powerpoint/2010/main" val="28794745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Go over this slide and provide your own examples.  The teaching point is that everyone has a role – remember what role you play as a representative and do not veer from that role. </a:t>
            </a:r>
          </a:p>
          <a:p>
            <a:endParaRPr lang="en-US" i="1" dirty="0"/>
          </a:p>
          <a:p>
            <a:r>
              <a:rPr lang="en-US" dirty="0"/>
              <a:t>Always keep in mind that the LTCOP is </a:t>
            </a:r>
            <a:r>
              <a:rPr lang="en-US" b="1" dirty="0"/>
              <a:t>resident-directed</a:t>
            </a:r>
            <a:r>
              <a:rPr lang="en-US" dirty="0"/>
              <a:t> and the role of the representative is </a:t>
            </a:r>
            <a:r>
              <a:rPr lang="en-US" b="0" u="none" dirty="0"/>
              <a:t>that</a:t>
            </a:r>
            <a:r>
              <a:rPr lang="en-US" dirty="0"/>
              <a:t> of an </a:t>
            </a:r>
            <a:r>
              <a:rPr lang="en-US" b="1" dirty="0"/>
              <a:t>advocate.</a:t>
            </a:r>
            <a:r>
              <a:rPr lang="en-US" dirty="0"/>
              <a:t>  In addition, the representative is often a </a:t>
            </a:r>
            <a:r>
              <a:rPr lang="en-US" b="1" dirty="0"/>
              <a:t>facilitator</a:t>
            </a:r>
            <a:r>
              <a:rPr lang="en-US" dirty="0"/>
              <a:t>, not the “doer” of the requested action.</a:t>
            </a:r>
          </a:p>
          <a:p>
            <a:r>
              <a:rPr lang="en-US" dirty="0"/>
              <a:t> </a:t>
            </a:r>
          </a:p>
          <a:p>
            <a:endParaRPr lang="en-US" b="1" i="1" dirty="0"/>
          </a:p>
          <a:p>
            <a:endParaRPr lang="en-US" b="1" i="1" dirty="0"/>
          </a:p>
        </p:txBody>
      </p:sp>
      <p:sp>
        <p:nvSpPr>
          <p:cNvPr id="4" name="Slide Number Placeholder 3"/>
          <p:cNvSpPr>
            <a:spLocks noGrp="1"/>
          </p:cNvSpPr>
          <p:nvPr>
            <p:ph type="sldNum" sz="quarter" idx="5"/>
          </p:nvPr>
        </p:nvSpPr>
        <p:spPr/>
        <p:txBody>
          <a:bodyPr/>
          <a:lstStyle/>
          <a:p>
            <a:fld id="{013422E6-57C4-472B-BB37-763E50B58060}" type="slidenum">
              <a:rPr lang="en-US" smtClean="0"/>
              <a:t>79</a:t>
            </a:fld>
            <a:endParaRPr lang="en-US" dirty="0"/>
          </a:p>
        </p:txBody>
      </p:sp>
    </p:spTree>
    <p:extLst>
      <p:ext uri="{BB962C8B-B14F-4D97-AF65-F5344CB8AC3E}">
        <p14:creationId xmlns:p14="http://schemas.microsoft.com/office/powerpoint/2010/main" val="2956250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Add your state-specific training requirements if different than the federal requirements</a:t>
            </a: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800" i="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4317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Trainer’s Note: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Ask the trainees to close their manual and allow approximately 30 minutes for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Trainer’s Note: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If you are conducting the next activity as a role-play, leave this slide up and do not advance to the next slides until the role-play activity is over.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If you are </a:t>
            </a:r>
            <a:r>
              <a:rPr kumimoji="0" lang="en-US" sz="1200" b="0" i="1" u="sng" strike="noStrike" kern="1200" cap="none" spc="0" normalizeH="0" baseline="0" noProof="0" dirty="0">
                <a:ln>
                  <a:noFill/>
                </a:ln>
                <a:solidFill>
                  <a:prstClr val="black"/>
                </a:solidFill>
                <a:effectLst/>
                <a:uLnTx/>
                <a:uFillTx/>
                <a:latin typeface="Calibri" panose="020F0502020204030204"/>
                <a:ea typeface="+mn-ea"/>
                <a:cs typeface="+mn-cs"/>
              </a:rPr>
              <a:t>not conducting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the activity as a role-play, skip this slide and go to the next slide titled “June.”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The point of this exercise is to emphasize the importance of not acting outside the scope of duties while struggling with the personal, ethical dilemma of wanting to “help.”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Instructions for the role-play</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Ask for 6 volunteers if you have enough trainees, otherwise, someone can volunteer for more than one role-play. Three people will play the role of a resident and three people will play the role of the representative. </a:t>
            </a:r>
            <a:r>
              <a:rPr lang="en-US" sz="1800" i="1" dirty="0">
                <a:solidFill>
                  <a:srgbClr val="0000CC"/>
                </a:solidFill>
                <a:effectLst/>
                <a:latin typeface="Helvetica" panose="020B0604020202020204" pitchFamily="34" charset="0"/>
                <a:ea typeface="Arial Unicode MS"/>
              </a:rPr>
              <a:t>There is no script, only a brief scenario for each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Have the scenarios for June, Jack, and Billie printed out ahead of time to give to each person playing the resident or tell them to only look at the section pertaining to the person they are role-playing.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Tell the trainees playing the representatives that this should be a quick role-play and we just want an initial response to the resident’s request. Follow the directions on the PowerPoint slide to conduct the role-play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Ask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June</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and the representative to role play the first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Ask all trainees</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 “What’s the ethical dilemma?”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Responses may include - she’s thirsty and can’t reach her water but who is responsible for getting the water for her?  Does she have fluid restrictions?  Does she have difficulty swallowing?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Ask the trainees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“Does anyone have a different approach from what was demonstrated?”</a:t>
            </a:r>
          </a:p>
          <a:p>
            <a:r>
              <a:rPr lang="en-US" b="1" dirty="0"/>
              <a:t>Appropriate Response</a:t>
            </a:r>
            <a:r>
              <a:rPr lang="en-US" dirty="0"/>
              <a:t>: “I’d be happy to ask a staff member to assist; is that okay with you?” </a:t>
            </a:r>
          </a:p>
          <a:p>
            <a:endParaRPr lang="en-US" dirty="0"/>
          </a:p>
          <a:p>
            <a:r>
              <a:rPr lang="en-US" dirty="0"/>
              <a:t>It is not the responsibility of a representative to give a resident drinks or food and it may even be dangerous to the resident.  If the resident is hungry or thirsty, it is the job of the facility staff to see that food and drinks are delivered to the resident in the manner spelled out in the care plan.  Residents may have a problem with swallowing, may be on water restrictions due to a serious medical condition, and/or staff may be required to document the resident’s intake for medical purposes.  The key is you don’t know and it is not your role.  Your role is to facilitate the request, not to personally conduct the activity.</a:t>
            </a:r>
          </a:p>
          <a:p>
            <a:endParaRPr lang="en-US" i="1" dirty="0"/>
          </a:p>
          <a:p>
            <a:r>
              <a:rPr lang="en-US" b="1" i="1" dirty="0"/>
              <a:t>Trainer’s Note: </a:t>
            </a:r>
            <a:r>
              <a:rPr lang="en-US" i="1" dirty="0"/>
              <a:t>Reassure the trainees that while they cannot provide the water, they are still helping the resident by seeking out someone whose job it is to provide for the needs of the resident.</a:t>
            </a:r>
          </a:p>
          <a:p>
            <a:endParaRPr lang="en-US" i="1" dirty="0"/>
          </a:p>
          <a:p>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Ask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Jack</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and the representative to role play the second situation.</a:t>
            </a:r>
          </a:p>
          <a:p>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Ask all trainees</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 “What’s the ethical dilemma?”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Responses may include he needs help with his wheelchair and wants to talk privately with a representative, which is his right to do so.  Who is responsible for taking him to his room?</a:t>
            </a:r>
          </a:p>
          <a:p>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Ask the trainees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“Does anyone have a different approach from what was demonstrated?”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Appropriate Response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“If you are okay with it, I’d be happy to ask a staff member to assist you; I am not allowed to push residents in their wheelchairs.”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Representatives cannot push a resident in their wheelchair nor can they assist with any kind of ambulation in any way.  It is not the role of the representative, but more importantly, providing assistance of any kind with ambulation could put the resident at risk of harm.  For example, if you were to push a resident in a wheelchair and they put their feet on the ground, the resident could topple over and be seriously harmed.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Ask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Billie</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and the representative to role play the third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Ask all trainees</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 “What’s the ethical dilemma?”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Responses may include – she is uncomfortable and wants her sweater but is it okay for the representative go through her closet even at her request?  Who is responsible for assisting her with dressing?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Ask the trainees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“Does anyone have a different approach from what was demonstrated?”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Appropriate Response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“I’d be happy to ask a caregiver to assist you; is that okay with you?”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While it may seem innocent enough to get a sweater out of a closet, the appearance of   going through a resident’s belongings isn’t ideal and then the resident may need help to put the sweater on.  How would the resident get the sweater if you were not there?  The answer is likely the direct care staff.  More importantly, representatives cannot assist a resident with dressing or providing any personal care.  Doing so is outside of the scope of duties and could potentially harm the resident.  For example, you assist the resident with putting on her sweater and because she is so frail, you accidently hurt her arm while trying to get it into the sleeve.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After the role-play skip the slides that say “June,” “Jack,” &amp;  “Billie” and go to slide titled “Consider” to process the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p:sp>
        <p:nvSpPr>
          <p:cNvPr id="4" name="Slide Number Placeholder 3"/>
          <p:cNvSpPr>
            <a:spLocks noGrp="1"/>
          </p:cNvSpPr>
          <p:nvPr>
            <p:ph type="sldNum" sz="quarter" idx="5"/>
          </p:nvPr>
        </p:nvSpPr>
        <p:spPr/>
        <p:txBody>
          <a:bodyPr/>
          <a:lstStyle/>
          <a:p>
            <a:fld id="{013422E6-57C4-472B-BB37-763E50B58060}" type="slidenum">
              <a:rPr lang="en-US" smtClean="0"/>
              <a:t>80</a:t>
            </a:fld>
            <a:endParaRPr lang="en-US" dirty="0"/>
          </a:p>
        </p:txBody>
      </p:sp>
    </p:spTree>
    <p:extLst>
      <p:ext uri="{BB962C8B-B14F-4D97-AF65-F5344CB8AC3E}">
        <p14:creationId xmlns:p14="http://schemas.microsoft.com/office/powerpoint/2010/main" val="14274775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rPr>
              <a:t>If you are not conducting the role-play activity on the previous slide, use the slides for June, Jack and Billie as a large group discussion.</a:t>
            </a:r>
          </a:p>
          <a:p>
            <a:endParaRPr lang="en-US" i="0" dirty="0">
              <a:solidFill>
                <a:schemeClr val="accent3">
                  <a:lumMod val="50000"/>
                </a:schemeClr>
              </a:solidFill>
            </a:endParaRPr>
          </a:p>
          <a:p>
            <a:r>
              <a:rPr lang="en-US" i="0" dirty="0">
                <a:solidFill>
                  <a:schemeClr val="accent3">
                    <a:lumMod val="50000"/>
                  </a:schemeClr>
                </a:solidFill>
              </a:rPr>
              <a:t>The next few slides show common situations along with ethical dilemmas and a response for each situation. </a:t>
            </a:r>
          </a:p>
          <a:p>
            <a:endParaRPr lang="en-US" i="0" dirty="0">
              <a:solidFill>
                <a:schemeClr val="accent3">
                  <a:lumMod val="50000"/>
                </a:schemeClr>
              </a:solidFill>
            </a:endParaRPr>
          </a:p>
          <a:p>
            <a:r>
              <a:rPr lang="en-US" b="1" i="1" dirty="0">
                <a:solidFill>
                  <a:schemeClr val="accent3">
                    <a:lumMod val="50000"/>
                  </a:schemeClr>
                </a:solidFill>
              </a:rPr>
              <a:t>Trainer’s Note: </a:t>
            </a:r>
            <a:r>
              <a:rPr lang="en-US" i="1" dirty="0">
                <a:solidFill>
                  <a:schemeClr val="accent3">
                    <a:lumMod val="50000"/>
                  </a:schemeClr>
                </a:solidFill>
              </a:rPr>
              <a:t>The point of this exercise is to emphasize the importance of not acting outside the scope of duties while struggling with the personal, ethical dilemma of wanting to “help.” </a:t>
            </a:r>
          </a:p>
          <a:p>
            <a:endParaRPr lang="en-US" i="1" dirty="0">
              <a:solidFill>
                <a:schemeClr val="accent3">
                  <a:lumMod val="50000"/>
                </a:schemeClr>
              </a:solidFill>
            </a:endParaRPr>
          </a:p>
          <a:p>
            <a:r>
              <a:rPr lang="en-US" i="1" dirty="0">
                <a:solidFill>
                  <a:schemeClr val="accent3">
                    <a:lumMod val="50000"/>
                  </a:schemeClr>
                </a:solidFill>
              </a:rPr>
              <a:t>After reading the example, ask, </a:t>
            </a:r>
            <a:r>
              <a:rPr lang="en-US" b="1" i="1" dirty="0">
                <a:solidFill>
                  <a:schemeClr val="accent3">
                    <a:lumMod val="50000"/>
                  </a:schemeClr>
                </a:solidFill>
              </a:rPr>
              <a:t>“What is the ethical dilemma?”  </a:t>
            </a:r>
            <a:r>
              <a:rPr lang="en-US" i="1" dirty="0">
                <a:solidFill>
                  <a:schemeClr val="accent3">
                    <a:lumMod val="50000"/>
                  </a:schemeClr>
                </a:solidFill>
              </a:rPr>
              <a:t>then wait for the trainees to respond to the question before </a:t>
            </a:r>
            <a:r>
              <a:rPr lang="en-US" b="1" i="1" dirty="0">
                <a:solidFill>
                  <a:schemeClr val="accent3">
                    <a:lumMod val="50000"/>
                  </a:schemeClr>
                </a:solidFill>
              </a:rPr>
              <a:t>clicking</a:t>
            </a:r>
            <a:r>
              <a:rPr lang="en-US" i="1" dirty="0">
                <a:solidFill>
                  <a:schemeClr val="accent3">
                    <a:lumMod val="50000"/>
                  </a:schemeClr>
                </a:solidFill>
              </a:rPr>
              <a:t> to bring up the possible answers.  </a:t>
            </a:r>
            <a:r>
              <a:rPr lang="en-US" b="1" i="1" dirty="0">
                <a:solidFill>
                  <a:schemeClr val="accent3">
                    <a:lumMod val="50000"/>
                  </a:schemeClr>
                </a:solidFill>
              </a:rPr>
              <a:t>Click one more time </a:t>
            </a:r>
            <a:r>
              <a:rPr lang="en-US" i="1" dirty="0">
                <a:solidFill>
                  <a:schemeClr val="accent3">
                    <a:lumMod val="50000"/>
                  </a:schemeClr>
                </a:solidFill>
              </a:rPr>
              <a:t>to provide the LTCOP response.  Tell the trainees that while they cannot provide the water, they are still helping the resident by seeking out someone whose job it is to provide for the needs of the resident.</a:t>
            </a:r>
          </a:p>
          <a:p>
            <a:endParaRPr lang="en-US" i="0" dirty="0"/>
          </a:p>
          <a:p>
            <a:r>
              <a:rPr lang="en-US" i="0" dirty="0"/>
              <a:t>It is not the responsibility of a representative to give a resident drinks or food and it may even be dangerous to the resident. If the resident is hungry or thirsty, it is the job of the facility staff to see that food and drinks are delivered to the resident in the manner spelled out in the care plan.  Residents may have a problem with swallowing, may be on water restrictions due to a serious medical condition, and/or staff may be required to document the resident’s intake for medical purposes.  The key is you don’t know and it is not your role.  Your role is to facilitate the request, not to personally conduct the activity.</a:t>
            </a:r>
          </a:p>
          <a:p>
            <a:endParaRPr lang="en-US" i="0" dirty="0"/>
          </a:p>
          <a:p>
            <a:r>
              <a:rPr lang="en-US" b="1" i="1" dirty="0"/>
              <a:t>Trainer’s Note: </a:t>
            </a:r>
            <a:r>
              <a:rPr lang="en-US" i="1" dirty="0"/>
              <a:t>Reassure the trainees that while they cannot provide the water, they are still helping the resident by seeking out someone whose job it is to provide for the needs of the resident.</a:t>
            </a:r>
          </a:p>
        </p:txBody>
      </p:sp>
      <p:sp>
        <p:nvSpPr>
          <p:cNvPr id="4" name="Slide Number Placeholder 3"/>
          <p:cNvSpPr>
            <a:spLocks noGrp="1"/>
          </p:cNvSpPr>
          <p:nvPr>
            <p:ph type="sldNum" sz="quarter" idx="5"/>
          </p:nvPr>
        </p:nvSpPr>
        <p:spPr/>
        <p:txBody>
          <a:bodyPr/>
          <a:lstStyle/>
          <a:p>
            <a:fld id="{013422E6-57C4-472B-BB37-763E50B58060}" type="slidenum">
              <a:rPr lang="en-US" smtClean="0"/>
              <a:t>81</a:t>
            </a:fld>
            <a:endParaRPr lang="en-US" dirty="0"/>
          </a:p>
        </p:txBody>
      </p:sp>
    </p:spTree>
    <p:extLst>
      <p:ext uri="{BB962C8B-B14F-4D97-AF65-F5344CB8AC3E}">
        <p14:creationId xmlns:p14="http://schemas.microsoft.com/office/powerpoint/2010/main" val="29126821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After reading the example, ask, </a:t>
            </a:r>
            <a:r>
              <a:rPr kumimoji="0" lang="en-US" sz="1200" b="1"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“What is the ethical dilemma?”  </a:t>
            </a:r>
            <a:r>
              <a:rPr kumimoji="0" lang="en-US" sz="1200" b="0"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then wait for the trainees to respond to the question before </a:t>
            </a:r>
            <a:r>
              <a:rPr kumimoji="0" lang="en-US" sz="1200" b="1"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clicking</a:t>
            </a:r>
            <a:r>
              <a:rPr kumimoji="0" lang="en-US" sz="1200" b="0"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 to bring up the possible answers.  </a:t>
            </a:r>
            <a:r>
              <a:rPr kumimoji="0" lang="en-US" sz="1200" b="1"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Click one more time </a:t>
            </a:r>
            <a:r>
              <a:rPr kumimoji="0" lang="en-US" sz="1200" b="0"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to provide the LTCOP response. </a:t>
            </a: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Representatives cannot push a resident in their wheelchair nor can they assist with any kind of ambulation in any way.  It is not the role of the representative, but more importantly, providing assistance of any kind with ambulation could put the resident at risk of harm.  For example, if you were to push a resident in a wheelchair and they put their feet on the ground, the resident could topple over and be seriously harmed. </a:t>
            </a:r>
            <a:endParaRPr lang="en-US" i="0" dirty="0"/>
          </a:p>
        </p:txBody>
      </p:sp>
      <p:sp>
        <p:nvSpPr>
          <p:cNvPr id="4" name="Slide Number Placeholder 3"/>
          <p:cNvSpPr>
            <a:spLocks noGrp="1"/>
          </p:cNvSpPr>
          <p:nvPr>
            <p:ph type="sldNum" sz="quarter" idx="5"/>
          </p:nvPr>
        </p:nvSpPr>
        <p:spPr/>
        <p:txBody>
          <a:bodyPr/>
          <a:lstStyle/>
          <a:p>
            <a:fld id="{013422E6-57C4-472B-BB37-763E50B58060}" type="slidenum">
              <a:rPr lang="en-US" smtClean="0"/>
              <a:t>82</a:t>
            </a:fld>
            <a:endParaRPr lang="en-US" dirty="0"/>
          </a:p>
        </p:txBody>
      </p:sp>
    </p:spTree>
    <p:extLst>
      <p:ext uri="{BB962C8B-B14F-4D97-AF65-F5344CB8AC3E}">
        <p14:creationId xmlns:p14="http://schemas.microsoft.com/office/powerpoint/2010/main" val="8662076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After reading the example, ask, </a:t>
            </a:r>
            <a:r>
              <a:rPr kumimoji="0" lang="en-US" sz="1200" b="1"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“What is the ethical dilemma?”  </a:t>
            </a:r>
            <a:r>
              <a:rPr kumimoji="0" lang="en-US" sz="1200" b="0"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then wait for the trainees to respond to the question before </a:t>
            </a:r>
            <a:r>
              <a:rPr kumimoji="0" lang="en-US" sz="1200" b="1"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clicking</a:t>
            </a:r>
            <a:r>
              <a:rPr kumimoji="0" lang="en-US" sz="1200" b="0"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 to bring up the possible answers.  </a:t>
            </a:r>
            <a:r>
              <a:rPr kumimoji="0" lang="en-US" sz="1200" b="1"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Click one more time </a:t>
            </a:r>
            <a:r>
              <a:rPr kumimoji="0" lang="en-US" sz="1200" b="0"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to provide the LTCOP response. </a:t>
            </a:r>
            <a:endParaRPr kumimoji="0" lang="en-US" sz="18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n-US" i="0" dirty="0">
              <a:solidFill>
                <a:schemeClr val="accent3">
                  <a:lumMod val="50000"/>
                </a:schemeClr>
              </a:solidFill>
            </a:endParaRPr>
          </a:p>
          <a:p>
            <a:endParaRPr lang="en-US" i="0" dirty="0">
              <a:solidFill>
                <a:schemeClr val="accent3">
                  <a:lumMod val="50000"/>
                </a:schemeClr>
              </a:solidFill>
            </a:endParaRPr>
          </a:p>
          <a:p>
            <a:r>
              <a:rPr lang="en-US" i="0" dirty="0">
                <a:solidFill>
                  <a:schemeClr val="accent3">
                    <a:lumMod val="50000"/>
                  </a:schemeClr>
                </a:solidFill>
              </a:rPr>
              <a:t>While it may seem innocent enough to get a sweater out of a closet, the appearance of   going through a resident’s belongings isn’t ideal and then the resident may need help to put the sweater on.  How would the resident get the sweater if you were not there?  The answer is likely the direct care staff.  More importantly, representatives cannot assist a resident with dressing or providing any personal care.  Doing so is outside of the scope of duties and could potentially harm the resident.  For example, you assist the resident with putting on her sweater and because she is so frail, you accidently hurt her arm while trying to get it into the sleeve.</a:t>
            </a:r>
          </a:p>
          <a:p>
            <a:endParaRPr lang="en-US" i="0" dirty="0">
              <a:solidFill>
                <a:schemeClr val="accent3">
                  <a:lumMod val="50000"/>
                </a:schemeClr>
              </a:solidFill>
            </a:endParaRPr>
          </a:p>
          <a:p>
            <a:r>
              <a:rPr lang="en-US" b="1" i="1" dirty="0">
                <a:solidFill>
                  <a:schemeClr val="accent3">
                    <a:lumMod val="50000"/>
                  </a:schemeClr>
                </a:solidFill>
              </a:rPr>
              <a:t>Trainer’s Note: </a:t>
            </a:r>
            <a:r>
              <a:rPr lang="en-US" i="1" dirty="0">
                <a:solidFill>
                  <a:schemeClr val="accent3">
                    <a:lumMod val="50000"/>
                  </a:schemeClr>
                </a:solidFill>
              </a:rPr>
              <a:t>Go to the next slide to process this activity.</a:t>
            </a:r>
          </a:p>
        </p:txBody>
      </p:sp>
      <p:sp>
        <p:nvSpPr>
          <p:cNvPr id="4" name="Slide Number Placeholder 3"/>
          <p:cNvSpPr>
            <a:spLocks noGrp="1"/>
          </p:cNvSpPr>
          <p:nvPr>
            <p:ph type="sldNum" sz="quarter" idx="5"/>
          </p:nvPr>
        </p:nvSpPr>
        <p:spPr/>
        <p:txBody>
          <a:bodyPr/>
          <a:lstStyle/>
          <a:p>
            <a:fld id="{013422E6-57C4-472B-BB37-763E50B58060}" type="slidenum">
              <a:rPr lang="en-US" smtClean="0"/>
              <a:t>83</a:t>
            </a:fld>
            <a:endParaRPr lang="en-US" dirty="0"/>
          </a:p>
        </p:txBody>
      </p:sp>
    </p:spTree>
    <p:extLst>
      <p:ext uri="{BB962C8B-B14F-4D97-AF65-F5344CB8AC3E}">
        <p14:creationId xmlns:p14="http://schemas.microsoft.com/office/powerpoint/2010/main" val="29795750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3">
                    <a:lumMod val="50000"/>
                  </a:schemeClr>
                </a:solidFill>
              </a:rPr>
              <a:t>Those three situations are just a few of the many you will come across as a representative.  It is possible to politely communicate that a request is something you cannot fulfill, but you can find someone who can.  When in doubt, take a step back, and consider the following: </a:t>
            </a:r>
            <a:r>
              <a:rPr lang="en-US" i="1" dirty="0">
                <a:solidFill>
                  <a:schemeClr val="accent3">
                    <a:lumMod val="50000"/>
                  </a:schemeClr>
                </a:solidFill>
              </a:rPr>
              <a:t>review the bullet points</a:t>
            </a:r>
            <a:r>
              <a:rPr lang="en-US" dirty="0">
                <a:solidFill>
                  <a:schemeClr val="accent3">
                    <a:lumMod val="50000"/>
                  </a:schemeClr>
                </a:solidFill>
              </a:rPr>
              <a:t>.</a:t>
            </a:r>
          </a:p>
          <a:p>
            <a:endParaRPr lang="en-US" dirty="0">
              <a:solidFill>
                <a:schemeClr val="accent3">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Remind the trainees that part of their duties is to facilitate resolution and ensure facility staff are responding to residents’ needs and preferences. It is not the job of the representative to carry out the requested act when that request is someone else’s responsibility. </a:t>
            </a: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84</a:t>
            </a:fld>
            <a:endParaRPr lang="en-US" dirty="0"/>
          </a:p>
        </p:txBody>
      </p:sp>
    </p:spTree>
    <p:extLst>
      <p:ext uri="{BB962C8B-B14F-4D97-AF65-F5344CB8AC3E}">
        <p14:creationId xmlns:p14="http://schemas.microsoft.com/office/powerpoint/2010/main" val="29032279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point of this discussion is to get the trainees to start thinking about other ethical situations they may come across and how they may respond.</a:t>
            </a: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r>
              <a:rPr lang="en-US" dirty="0"/>
              <a:t>Advocacy work is a privilege and with that privilege comes the responsibility to exemplify ethical behavior and decision-making. Actions taken by a representative of the Office can have a long-term impact on the credibility of the LTCOP </a:t>
            </a:r>
            <a:r>
              <a:rPr lang="en-US" b="0" u="none" dirty="0"/>
              <a:t>statewide</a:t>
            </a:r>
            <a:r>
              <a:rPr lang="en-US" dirty="0"/>
              <a:t>.  Representatives work in situations that are subjective, meaning not always clear or cut and dry. A key challenge is remaining sensitive to such issues by identifying the ethical challenges of a situation and working through them with some thoughtfulness. </a:t>
            </a:r>
          </a:p>
          <a:p>
            <a:endParaRPr lang="en-US" dirty="0"/>
          </a:p>
          <a:p>
            <a:r>
              <a:rPr lang="en-US" b="1" i="1" dirty="0"/>
              <a:t>Read this scenario </a:t>
            </a:r>
            <a:r>
              <a:rPr lang="en-US" dirty="0"/>
              <a:t>: A group of residents in a facility likes to congregate on Friday nights to order pizza and watch movies or listen to music.  Other residents complain that the group gets too rowdy and it interferes with residents trying to sleep or watch TV in their rooms. The group says they are exercising their choices and preferences. A resident asks you to represent those frustrated with the group of residents by talking to the administrator about banning the group’s gatherings. </a:t>
            </a:r>
          </a:p>
          <a:p>
            <a:endParaRPr lang="en-US" dirty="0"/>
          </a:p>
          <a:p>
            <a:r>
              <a:rPr lang="en-US" b="1" dirty="0"/>
              <a:t>Ask: “</a:t>
            </a:r>
            <a:r>
              <a:rPr lang="en-US" dirty="0"/>
              <a:t>Who does the LTCOP represent?”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Answer: The LTCOP represents all residents and does not place value of one group of residents’ rights over another group, regardless of which group brought the complaint to the program.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85</a:t>
            </a:fld>
            <a:endParaRPr lang="en-US" dirty="0"/>
          </a:p>
        </p:txBody>
      </p:sp>
    </p:spTree>
    <p:extLst>
      <p:ext uri="{BB962C8B-B14F-4D97-AF65-F5344CB8AC3E}">
        <p14:creationId xmlns:p14="http://schemas.microsoft.com/office/powerpoint/2010/main" val="39751911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t>Read this scenario: </a:t>
            </a:r>
            <a:r>
              <a:rPr lang="en-US" sz="1800" b="0" i="0" dirty="0"/>
              <a:t>John complains to you that Mary wanders into several residents’ rooms at all times of the day and it bothers him and other residents.  John wants you to ask the facility to move Mary to another hall.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t>Ask: </a:t>
            </a:r>
            <a:r>
              <a:rPr lang="en-US" sz="1800" b="0" i="0" dirty="0"/>
              <a:t>Who does the LTCOP represent?</a:t>
            </a:r>
            <a:endParaRPr lang="en-US" sz="1800" b="0" i="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Answer: The LTCOP represents all residents and does not place value of one resident’s rights over another resident’s rights, regardless of who brought the complaint to the program.   While the trainees may initially express empathy to the resident who is complaining, there are other issues at hand with the resident who is wandering and representatives have to consider both residents. </a:t>
            </a: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86</a:t>
            </a:fld>
            <a:endParaRPr lang="en-US" dirty="0"/>
          </a:p>
        </p:txBody>
      </p:sp>
    </p:spTree>
    <p:extLst>
      <p:ext uri="{BB962C8B-B14F-4D97-AF65-F5344CB8AC3E}">
        <p14:creationId xmlns:p14="http://schemas.microsoft.com/office/powerpoint/2010/main" val="17871617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rPr>
              <a:t>Ask:</a:t>
            </a:r>
            <a:r>
              <a:rPr lang="en-US" i="1" dirty="0">
                <a:solidFill>
                  <a:schemeClr val="accent3">
                    <a:lumMod val="50000"/>
                  </a:schemeClr>
                </a:solidFill>
              </a:rPr>
              <a:t> “</a:t>
            </a:r>
            <a:r>
              <a:rPr lang="en-US" i="0" dirty="0">
                <a:solidFill>
                  <a:schemeClr val="accent3">
                    <a:lumMod val="50000"/>
                  </a:schemeClr>
                </a:solidFill>
              </a:rPr>
              <a:t>What would you do?”</a:t>
            </a:r>
          </a:p>
          <a:p>
            <a:r>
              <a:rPr lang="en-US" i="1" dirty="0">
                <a:solidFill>
                  <a:schemeClr val="accent3">
                    <a:lumMod val="50000"/>
                  </a:schemeClr>
                </a:solidFill>
              </a:rPr>
              <a:t>Answer: Politely decline tasting the food and explain to Stella that her opinion of the food temperature is all the information you need to assist her. </a:t>
            </a:r>
            <a:endParaRPr lang="en-US" dirty="0">
              <a:solidFill>
                <a:schemeClr val="accent3">
                  <a:lumMod val="50000"/>
                </a:schemeClr>
              </a:solidFill>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87</a:t>
            </a:fld>
            <a:endParaRPr lang="en-US" dirty="0"/>
          </a:p>
        </p:txBody>
      </p:sp>
    </p:spTree>
    <p:extLst>
      <p:ext uri="{BB962C8B-B14F-4D97-AF65-F5344CB8AC3E}">
        <p14:creationId xmlns:p14="http://schemas.microsoft.com/office/powerpoint/2010/main" val="33409979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lnSpc>
                <a:spcPct val="115000"/>
              </a:lnSpc>
              <a:spcBef>
                <a:spcPts val="0"/>
              </a:spcBef>
              <a:spcAft>
                <a:spcPts val="0"/>
              </a:spcAft>
              <a:buFontTx/>
              <a:buNone/>
            </a:pP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Ask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“Are you comfortable advocating on behalf of the resident in this situation?”</a:t>
            </a:r>
          </a:p>
          <a:p>
            <a:pPr marL="0" marR="0" lvl="0" indent="0" algn="l">
              <a:lnSpc>
                <a:spcPct val="115000"/>
              </a:lnSpc>
              <a:spcBef>
                <a:spcPts val="0"/>
              </a:spcBef>
              <a:spcAft>
                <a:spcPts val="0"/>
              </a:spcAft>
              <a:buFontTx/>
              <a:buNone/>
            </a:pP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Answers may include:</a:t>
            </a:r>
          </a:p>
          <a:p>
            <a:pPr marL="285750" marR="0" lvl="0" indent="-285750" algn="l">
              <a:lnSpc>
                <a:spcPct val="115000"/>
              </a:lnSpc>
              <a:spcBef>
                <a:spcPts val="0"/>
              </a:spcBef>
              <a:spcAft>
                <a:spcPts val="0"/>
              </a:spcAft>
              <a:buFont typeface="Arial" panose="020B0604020202020204" pitchFamily="34" charset="0"/>
              <a:buChar char="•"/>
            </a:pP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No, I wouldn’t want to help a resident if my helping could lead to potential harm.</a:t>
            </a: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a:lnSpc>
                <a:spcPct val="115000"/>
              </a:lnSpc>
              <a:spcBef>
                <a:spcPts val="0"/>
              </a:spcBef>
              <a:spcAft>
                <a:spcPts val="0"/>
              </a:spcAft>
              <a:buFont typeface="Arial" panose="020B0604020202020204" pitchFamily="34" charset="0"/>
              <a:buChar char="•"/>
            </a:pP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No, I don’t think he should eat alone in his room.  It is not safe.</a:t>
            </a: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a:lnSpc>
                <a:spcPct val="115000"/>
              </a:lnSpc>
              <a:spcBef>
                <a:spcPts val="0"/>
              </a:spcBef>
              <a:spcAft>
                <a:spcPts val="0"/>
              </a:spcAft>
              <a:buFont typeface="Arial" panose="020B0604020202020204" pitchFamily="34" charset="0"/>
              <a:buChar char="•"/>
            </a:pP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Maybe, if I had direction from an experienced representative or the Office.</a:t>
            </a: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a:lnSpc>
                <a:spcPct val="115000"/>
              </a:lnSpc>
              <a:spcBef>
                <a:spcPts val="0"/>
              </a:spcBef>
              <a:spcAft>
                <a:spcPts val="0"/>
              </a:spcAft>
              <a:buFont typeface="Arial" panose="020B0604020202020204" pitchFamily="34" charset="0"/>
              <a:buChar char="•"/>
            </a:pP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Yes, but I would need guidance and to find out more about his situation, where the concern is coming from and if there are other options for him to consider.</a:t>
            </a:r>
          </a:p>
          <a:p>
            <a:pPr marL="285750" marR="0" lvl="0" indent="-285750" algn="l">
              <a:lnSpc>
                <a:spcPct val="115000"/>
              </a:lnSpc>
              <a:spcBef>
                <a:spcPts val="0"/>
              </a:spcBef>
              <a:spcAft>
                <a:spcPts val="0"/>
              </a:spcAft>
              <a:buFont typeface="Arial" panose="020B0604020202020204" pitchFamily="34" charset="0"/>
              <a:buChar char="•"/>
            </a:pP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Yes, he has a right to eat where he chooses.</a:t>
            </a:r>
            <a:endParaRPr lang="en-US" sz="1800" i="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endPar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most appropriate response for trainees is “Yes, but I would need guidance and to find out more about his situation, where the concern is coming from and if there are other options for him to consider.” Explore those responses that are negative about helping the resident – why does this situation make the trainees feel uncomfortable?  Are there other situations that may be presented to you by a resident that would feel uncomfortable?</a:t>
            </a: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88</a:t>
            </a:fld>
            <a:endParaRPr lang="en-US" dirty="0"/>
          </a:p>
        </p:txBody>
      </p:sp>
    </p:spTree>
    <p:extLst>
      <p:ext uri="{BB962C8B-B14F-4D97-AF65-F5344CB8AC3E}">
        <p14:creationId xmlns:p14="http://schemas.microsoft.com/office/powerpoint/2010/main" val="21717918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Code of Ethics was developed by the National Association of State Long-Term Care Ombudsman Programs.  There is also a National Association of Local Long-Term Care Ombudsmen called NALLTCO. NALLTCO has additional information related to the code of ethics that can be found in the link at the end of the list in the trainee manual. Go over the Code of Ethics with the trainees or have them read on their own.  </a:t>
            </a: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Many professional organizations have a code of ethics for individuals who work in that specific field.  A code of ethics usually includes values, principles, and standards</a:t>
            </a:r>
            <a:r>
              <a:rPr lang="en-US" sz="1800" b="0" u="none"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that </a:t>
            </a:r>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workers follow in their day-to-day work. </a:t>
            </a:r>
          </a:p>
          <a:p>
            <a:pPr marL="0" marR="0" algn="just">
              <a:lnSpc>
                <a:spcPct val="115000"/>
              </a:lnSpc>
              <a:spcBef>
                <a:spcPts val="0"/>
              </a:spcBef>
              <a:spcAft>
                <a:spcPts val="800"/>
              </a:spcAft>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National Association of State Long-Term Care Ombudsman Programs (NASOP) developed a Code of Ethics for Long-Term Care Ombudsmen.  You will see that the code of ethics summarizes the information covered during this training session.</a:t>
            </a:r>
          </a:p>
          <a:p>
            <a:pPr marL="0" marR="0" algn="just">
              <a:lnSpc>
                <a:spcPct val="115000"/>
              </a:lnSpc>
              <a:spcBef>
                <a:spcPts val="0"/>
              </a:spcBef>
              <a:spcAft>
                <a:spcPts val="800"/>
              </a:spcAft>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t>The word “Ombudsman” in the Code of Ethics refers to the State Ombudsman and all representatives of the Office.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366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a:t>
            </a:r>
            <a:r>
              <a:rPr lang="en-US" i="1" dirty="0"/>
              <a:t>:  Explain that you are going to start off the training by making sure everyone knows how to say the word Ombudsman.</a:t>
            </a:r>
          </a:p>
          <a:p>
            <a:endParaRPr lang="en-US" i="1" dirty="0"/>
          </a:p>
          <a:p>
            <a:r>
              <a:rPr lang="en-US" i="0" dirty="0"/>
              <a:t>Before we move forward, let’s talk about the word “Ombudsman.”  Many people have a hard time saying the word.  We want to make sure you all know how to say it so you are prepared when talking about the program to others.  We find it helpful to break it down.  Let’s all practice together.</a:t>
            </a:r>
          </a:p>
        </p:txBody>
      </p:sp>
      <p:sp>
        <p:nvSpPr>
          <p:cNvPr id="4" name="Slide Number Placeholder 3"/>
          <p:cNvSpPr>
            <a:spLocks noGrp="1"/>
          </p:cNvSpPr>
          <p:nvPr>
            <p:ph type="sldNum" sz="quarter" idx="5"/>
          </p:nvPr>
        </p:nvSpPr>
        <p:spPr/>
        <p:txBody>
          <a:bodyPr/>
          <a:lstStyle/>
          <a:p>
            <a:fld id="{013422E6-57C4-472B-BB37-763E50B58060}" type="slidenum">
              <a:rPr lang="en-US" smtClean="0"/>
              <a:t>9</a:t>
            </a:fld>
            <a:endParaRPr lang="en-US" dirty="0"/>
          </a:p>
        </p:txBody>
      </p:sp>
    </p:spTree>
    <p:extLst>
      <p:ext uri="{BB962C8B-B14F-4D97-AF65-F5344CB8AC3E}">
        <p14:creationId xmlns:p14="http://schemas.microsoft.com/office/powerpoint/2010/main" val="25148928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Go over the Code of Ethics with the trainees or have them read on their own.  </a:t>
            </a: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Many professional organizations have a code of ethics for individuals who work in that specific field.  A code of ethics usually includes values, principles, and standards </a:t>
            </a:r>
            <a:r>
              <a:rPr lang="en-US" sz="1800" b="0" u="none"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that </a:t>
            </a:r>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workers follow in their day-to-day work. </a:t>
            </a:r>
          </a:p>
          <a:p>
            <a:pPr marL="0" marR="0" algn="just">
              <a:lnSpc>
                <a:spcPct val="115000"/>
              </a:lnSpc>
              <a:spcBef>
                <a:spcPts val="0"/>
              </a:spcBef>
              <a:spcAft>
                <a:spcPts val="800"/>
              </a:spcAft>
            </a:pPr>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National Association of State Long-Term Care Ombudsman Programs (NASOP) developed a Code of Ethics for Long-Term Care Ombudsmen.  You will see that the code of ethics summarizes the information covered during this training session.</a:t>
            </a:r>
          </a:p>
          <a:p>
            <a:pPr marL="0" marR="0" algn="just">
              <a:lnSpc>
                <a:spcPct val="115000"/>
              </a:lnSpc>
              <a:spcBef>
                <a:spcPts val="0"/>
              </a:spcBef>
              <a:spcAft>
                <a:spcPts val="800"/>
              </a:spcAft>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t>The word “Ombudsman” in the Code of Ethics refers to the State Ombudsman and all representatives of the Office.</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90</a:t>
            </a:fld>
            <a:endParaRPr lang="en-US" dirty="0"/>
          </a:p>
        </p:txBody>
      </p:sp>
    </p:spTree>
    <p:extLst>
      <p:ext uri="{BB962C8B-B14F-4D97-AF65-F5344CB8AC3E}">
        <p14:creationId xmlns:p14="http://schemas.microsoft.com/office/powerpoint/2010/main" val="30082225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Allow approximately 15 minutes for this section</a:t>
            </a:r>
            <a:r>
              <a:rPr lang="en-US" sz="18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93</a:t>
            </a:fld>
            <a:endParaRPr lang="en-US" dirty="0"/>
          </a:p>
        </p:txBody>
      </p:sp>
    </p:spTree>
    <p:extLst>
      <p:ext uri="{BB962C8B-B14F-4D97-AF65-F5344CB8AC3E}">
        <p14:creationId xmlns:p14="http://schemas.microsoft.com/office/powerpoint/2010/main" val="17122218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rPr>
              <a:t>Trainer’s Note: </a:t>
            </a:r>
            <a:r>
              <a:rPr lang="en-US" i="1" dirty="0">
                <a:solidFill>
                  <a:schemeClr val="accent3">
                    <a:lumMod val="50000"/>
                  </a:schemeClr>
                </a:solidFill>
              </a:rPr>
              <a:t>Ask the following questions and discuss the answers.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1. Answer: True.  LTCOP authority was established in 1972 by Sections 711 and 712 of the Older Americans Act and has strengthened over the years due to several Amendments to the Act.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accent3">
                    <a:lumMod val="50000"/>
                  </a:schemeClr>
                </a:solidFill>
              </a:rPr>
              <a:t>2.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Answer: True. The LTCOP Rule specifies that once designated, representatives are required to carry out the duties of the of the program.  Those duties are spelled out in the Older Americans act and the LTCOP Rule.  In addition, representatives are required to follow state policies and procedures specific to the LTCOP.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013422E6-57C4-472B-BB37-763E50B58060}" type="slidenum">
              <a:rPr lang="en-US" smtClean="0"/>
              <a:t>94</a:t>
            </a:fld>
            <a:endParaRPr lang="en-US" dirty="0"/>
          </a:p>
        </p:txBody>
      </p:sp>
    </p:spTree>
    <p:extLst>
      <p:ext uri="{BB962C8B-B14F-4D97-AF65-F5344CB8AC3E}">
        <p14:creationId xmlns:p14="http://schemas.microsoft.com/office/powerpoint/2010/main" val="1512983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rPr>
              <a:t>Trainer’s Note: </a:t>
            </a:r>
            <a:r>
              <a:rPr lang="en-US" i="1" dirty="0">
                <a:solidFill>
                  <a:schemeClr val="accent3">
                    <a:lumMod val="50000"/>
                  </a:schemeClr>
                </a:solidFill>
              </a:rPr>
              <a:t>Ask the following questions and make sure the correct answer is discussed.</a:t>
            </a:r>
          </a:p>
          <a:p>
            <a:endParaRPr lang="en-US" i="1" dirty="0">
              <a:solidFill>
                <a:schemeClr val="accent3">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3. </a:t>
            </a:r>
            <a:r>
              <a:rPr kumimoji="0" lang="en-US" sz="1800" b="0" i="1" u="none" strike="noStrike" kern="1200" cap="none" spc="0" normalizeH="0" baseline="0" noProof="0" dirty="0">
                <a:ln>
                  <a:noFill/>
                </a:ln>
                <a:solidFill>
                  <a:srgbClr val="A5A5A5">
                    <a:lumMod val="50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Answer: True.  The LTCOP Rule strengthened and clarified the independence of the program.</a:t>
            </a:r>
            <a:endParaRPr kumimoji="0" lang="en-US" sz="1800" b="0" i="0" u="none" strike="noStrike" kern="1200" cap="none" spc="0" normalizeH="0" baseline="0" noProof="0" dirty="0">
              <a:ln>
                <a:noFill/>
              </a:ln>
              <a:solidFill>
                <a:srgbClr val="A5A5A5">
                  <a:lumMod val="50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n-US" i="1" dirty="0">
              <a:solidFill>
                <a:schemeClr val="accent3">
                  <a:lumMod val="50000"/>
                </a:schemeClr>
              </a:solidFill>
            </a:endParaRPr>
          </a:p>
          <a:p>
            <a:endParaRPr lang="en-US" i="1" dirty="0">
              <a:solidFill>
                <a:schemeClr val="accent3">
                  <a:lumMod val="50000"/>
                </a:schemeClr>
              </a:solidFill>
            </a:endParaRPr>
          </a:p>
          <a:p>
            <a:r>
              <a:rPr lang="en-US" i="1" dirty="0">
                <a:solidFill>
                  <a:schemeClr val="accent3">
                    <a:lumMod val="50000"/>
                  </a:schemeClr>
                </a:solidFill>
              </a:rPr>
              <a:t>4. Answer: False.  Under the LTCOP Rule, the State Ombudsman is responsible for making determinations surrounding designation; there is nothing in the LTCOP Rule that states a SUA can overrule the State Ombudsman’s decision on this matter. </a:t>
            </a:r>
          </a:p>
          <a:p>
            <a:endParaRPr lang="en-US" i="1" dirty="0">
              <a:solidFill>
                <a:schemeClr val="accent3">
                  <a:lumMod val="50000"/>
                </a:schemeClr>
              </a:solidFill>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95</a:t>
            </a:fld>
            <a:endParaRPr lang="en-US" dirty="0"/>
          </a:p>
        </p:txBody>
      </p:sp>
    </p:spTree>
    <p:extLst>
      <p:ext uri="{BB962C8B-B14F-4D97-AF65-F5344CB8AC3E}">
        <p14:creationId xmlns:p14="http://schemas.microsoft.com/office/powerpoint/2010/main" val="17579492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chemeClr val="accent3">
                    <a:lumMod val="50000"/>
                  </a:schemeClr>
                </a:solidFill>
              </a:rPr>
              <a:t>Trainer’s Note: </a:t>
            </a:r>
            <a:r>
              <a:rPr lang="en-US" i="1" dirty="0">
                <a:solidFill>
                  <a:schemeClr val="accent3">
                    <a:lumMod val="50000"/>
                  </a:schemeClr>
                </a:solidFill>
              </a:rPr>
              <a:t>Ask the following questions and make sure the correct answer is discussed.</a:t>
            </a:r>
          </a:p>
          <a:p>
            <a:endParaRPr lang="en-US" i="1" dirty="0">
              <a:solidFill>
                <a:schemeClr val="accent3">
                  <a:lumMod val="50000"/>
                </a:schemeClr>
              </a:solidFill>
            </a:endParaRPr>
          </a:p>
          <a:p>
            <a:r>
              <a:rPr lang="en-US" i="1" dirty="0">
                <a:solidFill>
                  <a:schemeClr val="accent3">
                    <a:lumMod val="50000"/>
                  </a:schemeClr>
                </a:solidFill>
              </a:rPr>
              <a:t>5. Answer: False.  You are required to report all potential and actual conflicts of interest.  It is important to report all potential conflicts of interest because, in this case, it could be that the owners of the facility in which your father works also own one or more facilities in which you are assigned.  In this situation, there is most likely a remedy to this conflict.</a:t>
            </a:r>
          </a:p>
          <a:p>
            <a:endParaRPr lang="en-US" i="1" dirty="0">
              <a:solidFill>
                <a:schemeClr val="accent3">
                  <a:lumMod val="50000"/>
                </a:schemeClr>
              </a:solidFill>
            </a:endParaRPr>
          </a:p>
          <a:p>
            <a:r>
              <a:rPr lang="en-US" i="1" dirty="0">
                <a:solidFill>
                  <a:schemeClr val="accent3">
                    <a:lumMod val="50000"/>
                  </a:schemeClr>
                </a:solidFill>
              </a:rPr>
              <a:t>6. Answer: False.  It is a conflict because the role of a facility volunteer and the role of a volunteer representative are quite different with opposing rules.  It would be very confusing to staff and residents if one day it is okay to perform certain tasks, then the next day, they are not allowed.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5605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Use these situations to bring about a discussion and allow ample time.  In some cases, you may notice moral or ethical concerns that are brought up </a:t>
            </a:r>
            <a:r>
              <a:rPr lang="en-US" sz="1800" b="0" i="1" u="none"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by</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the trainees.  Make sure you recognize the trainee’s perspective, identify with the concern, and relate it to a situation you may have had to advocate on behalf of a resident where you felt uncomfortable.  Encourage the trainees to share their dilemmas with their direct supervisor.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 Answer: Appropriate because the resident is seeking assistance from the LTCOP about his right to choose.  The LTCOP often advocates on behalf of residents for dietary wishes.</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B.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Answer: Inappropriate because it is not the responsibility of the LTCOP to help facility staff find a new place for a resident to live.  The LTCOP can visit the resident and find out if the resident wants the assistance of the LTCOP and if so, then the LTCOP would follow the direction of the resident, not the facility staff member.</a:t>
            </a: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97</a:t>
            </a:fld>
            <a:endParaRPr lang="en-US" dirty="0"/>
          </a:p>
        </p:txBody>
      </p:sp>
    </p:spTree>
    <p:extLst>
      <p:ext uri="{BB962C8B-B14F-4D97-AF65-F5344CB8AC3E}">
        <p14:creationId xmlns:p14="http://schemas.microsoft.com/office/powerpoint/2010/main" val="15214656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3">
                    <a:lumMod val="50000"/>
                  </a:schemeClr>
                </a:solidFill>
              </a:rPr>
              <a:t>C. </a:t>
            </a:r>
            <a:r>
              <a:rPr lang="en-US" i="1" dirty="0">
                <a:solidFill>
                  <a:schemeClr val="accent3">
                    <a:lumMod val="50000"/>
                  </a:schemeClr>
                </a:solidFill>
              </a:rPr>
              <a:t>Answer: Inappropriate because it is not the role of the LTCOP to be the friend of a resident or to help her pass the time.  The LTCOP spends time with residents to explain their rights, explain the LTCOP, to empower them to advocate on their own behalf, and to hear concerns and complaints.  However, this does not mean that the representative cannot take the time to get to know residents to understand their likes, dislikes, values, and preferences, etc. In this example, it would be appropriate to ask the resident if she would like to talk to staff about other resources in the facility and the community. </a:t>
            </a:r>
            <a:endParaRPr lang="en-US" dirty="0">
              <a:solidFill>
                <a:schemeClr val="accent3">
                  <a:lumMod val="50000"/>
                </a:schemeClr>
              </a:solidFill>
            </a:endParaRPr>
          </a:p>
          <a:p>
            <a:endParaRPr lang="en-US" dirty="0">
              <a:solidFill>
                <a:schemeClr val="accent3">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3">
                    <a:lumMod val="50000"/>
                  </a:schemeClr>
                </a:solidFill>
              </a:rPr>
              <a:t>D. </a:t>
            </a:r>
            <a:r>
              <a:rPr lang="en-US" sz="1800" i="1"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Answer: Appropriate because the representative is assisting the resident with facilitating a ride and has permission to talk with the Social Worker.</a:t>
            </a:r>
            <a:endParaRPr lang="en-US" sz="1800" dirty="0">
              <a:solidFill>
                <a:schemeClr val="accent3">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98</a:t>
            </a:fld>
            <a:endParaRPr lang="en-US" dirty="0"/>
          </a:p>
        </p:txBody>
      </p:sp>
    </p:spTree>
    <p:extLst>
      <p:ext uri="{BB962C8B-B14F-4D97-AF65-F5344CB8AC3E}">
        <p14:creationId xmlns:p14="http://schemas.microsoft.com/office/powerpoint/2010/main" val="234907831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99</a:t>
            </a:fld>
            <a:endParaRPr lang="en-US" dirty="0"/>
          </a:p>
        </p:txBody>
      </p:sp>
    </p:spTree>
    <p:extLst>
      <p:ext uri="{BB962C8B-B14F-4D97-AF65-F5344CB8AC3E}">
        <p14:creationId xmlns:p14="http://schemas.microsoft.com/office/powerpoint/2010/main" val="406927402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If you have specific information or resources that you feel trainees need to follow-up on, use this opportunity to direct their attention to those in the trainee manual.</a:t>
            </a:r>
          </a:p>
        </p:txBody>
      </p:sp>
      <p:sp>
        <p:nvSpPr>
          <p:cNvPr id="4" name="Slide Number Placeholder 3"/>
          <p:cNvSpPr>
            <a:spLocks noGrp="1"/>
          </p:cNvSpPr>
          <p:nvPr>
            <p:ph type="sldNum" sz="quarter" idx="5"/>
          </p:nvPr>
        </p:nvSpPr>
        <p:spPr/>
        <p:txBody>
          <a:bodyPr/>
          <a:lstStyle/>
          <a:p>
            <a:fld id="{013422E6-57C4-472B-BB37-763E50B58060}" type="slidenum">
              <a:rPr lang="en-US" smtClean="0"/>
              <a:t>101</a:t>
            </a:fld>
            <a:endParaRPr lang="en-US" dirty="0"/>
          </a:p>
        </p:txBody>
      </p:sp>
    </p:spTree>
    <p:extLst>
      <p:ext uri="{BB962C8B-B14F-4D97-AF65-F5344CB8AC3E}">
        <p14:creationId xmlns:p14="http://schemas.microsoft.com/office/powerpoint/2010/main" val="4932276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15539A-6601-43F0-B8F5-9DF14E027DEF}" type="slidenum">
              <a:rPr lang="en-US" smtClean="0"/>
              <a:t>103</a:t>
            </a:fld>
            <a:endParaRPr lang="en-US"/>
          </a:p>
        </p:txBody>
      </p:sp>
    </p:spTree>
    <p:extLst>
      <p:ext uri="{BB962C8B-B14F-4D97-AF65-F5344CB8AC3E}">
        <p14:creationId xmlns:p14="http://schemas.microsoft.com/office/powerpoint/2010/main" val="2965814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AB77CB4-558F-86B1-E8F1-AB7F0C5FC4FC}"/>
              </a:ext>
            </a:extLst>
          </p:cNvPr>
          <p:cNvSpPr>
            <a:spLocks noGrp="1"/>
          </p:cNvSpPr>
          <p:nvPr>
            <p:ph type="body" sz="quarter" idx="12" hasCustomPrompt="1"/>
          </p:nvPr>
        </p:nvSpPr>
        <p:spPr>
          <a:xfrm>
            <a:off x="1075692" y="5308247"/>
            <a:ext cx="6604000" cy="738188"/>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
                <a:srgbClr val="191998"/>
              </a:buClr>
              <a:buSzPct val="60000"/>
              <a:buFont typeface="Wingdings 3" panose="05040102010807070707" pitchFamily="18" charset="2"/>
              <a:buNone/>
              <a:tabLst/>
              <a:defRPr/>
            </a:pPr>
            <a:r>
              <a:rPr lang="en-US" sz="2800" kern="0" dirty="0">
                <a:solidFill>
                  <a:prstClr val="black"/>
                </a:solidFill>
                <a:latin typeface="Poppins"/>
              </a:rPr>
              <a:t>Month Day, Year</a:t>
            </a:r>
          </a:p>
        </p:txBody>
      </p:sp>
      <p:sp>
        <p:nvSpPr>
          <p:cNvPr id="7" name="Google Shape;11;p2">
            <a:extLst>
              <a:ext uri="{FF2B5EF4-FFF2-40B4-BE49-F238E27FC236}">
                <a16:creationId xmlns:a16="http://schemas.microsoft.com/office/drawing/2014/main" id="{96BB557C-FEB4-F086-8D6C-9D5C70B320C8}"/>
              </a:ext>
            </a:extLst>
          </p:cNvPr>
          <p:cNvSpPr/>
          <p:nvPr/>
        </p:nvSpPr>
        <p:spPr>
          <a:xfrm rot="5400000">
            <a:off x="-303300" y="314195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a:extLst>
              <a:ext uri="{FF2B5EF4-FFF2-40B4-BE49-F238E27FC236}">
                <a16:creationId xmlns:a16="http://schemas.microsoft.com/office/drawing/2014/main" id="{04763972-A978-AA6D-F7C9-30008D18F9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6323" y="533206"/>
            <a:ext cx="7310354" cy="1329155"/>
          </a:xfrm>
          <a:prstGeom prst="rect">
            <a:avLst/>
          </a:prstGeom>
        </p:spPr>
      </p:pic>
      <p:sp>
        <p:nvSpPr>
          <p:cNvPr id="24" name="Title 23">
            <a:extLst>
              <a:ext uri="{FF2B5EF4-FFF2-40B4-BE49-F238E27FC236}">
                <a16:creationId xmlns:a16="http://schemas.microsoft.com/office/drawing/2014/main" id="{F5FED3E6-D08D-CEF5-1020-FBB25626A655}"/>
              </a:ext>
            </a:extLst>
          </p:cNvPr>
          <p:cNvSpPr>
            <a:spLocks noGrp="1"/>
          </p:cNvSpPr>
          <p:nvPr>
            <p:ph type="title"/>
          </p:nvPr>
        </p:nvSpPr>
        <p:spPr>
          <a:xfrm>
            <a:off x="1075692" y="2838656"/>
            <a:ext cx="10515600" cy="1416300"/>
          </a:xfrm>
        </p:spPr>
        <p:txBody>
          <a:bodyPr/>
          <a:lstStyle>
            <a:lvl1pPr>
              <a:defRPr sz="4800"/>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7FFDB2C4-59AE-B78C-4686-E0BA1AF140FB}"/>
              </a:ext>
            </a:extLst>
          </p:cNvPr>
          <p:cNvCxnSpPr>
            <a:cxnSpLocks/>
          </p:cNvCxnSpPr>
          <p:nvPr/>
        </p:nvCxnSpPr>
        <p:spPr>
          <a:xfrm>
            <a:off x="1075692" y="4254955"/>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E47A170-EC0C-530C-5827-2849A57EDE5E}"/>
              </a:ext>
            </a:extLst>
          </p:cNvPr>
          <p:cNvCxnSpPr>
            <a:cxnSpLocks/>
          </p:cNvCxnSpPr>
          <p:nvPr/>
        </p:nvCxnSpPr>
        <p:spPr>
          <a:xfrm>
            <a:off x="1075692" y="2841702"/>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6B3CAE7-E8DB-82C7-E6AE-EDFDB14F7B62}"/>
              </a:ext>
            </a:extLst>
          </p:cNvPr>
          <p:cNvSpPr>
            <a:spLocks noGrp="1"/>
          </p:cNvSpPr>
          <p:nvPr>
            <p:ph type="body" sz="quarter" idx="14"/>
          </p:nvPr>
        </p:nvSpPr>
        <p:spPr>
          <a:xfrm>
            <a:off x="1076325" y="4387850"/>
            <a:ext cx="8610286" cy="800100"/>
          </a:xfrm>
        </p:spPr>
        <p:txBody>
          <a:bodyPr anchor="ctr" anchorCtr="0">
            <a:noAutofit/>
          </a:bodyPr>
          <a:lstStyle>
            <a:lvl1pPr marL="0" indent="0">
              <a:buNone/>
              <a:defRPr sz="380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329668477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B7DC9-4D9D-DA8B-DDDA-41D44011A9D3}"/>
              </a:ext>
            </a:extLst>
          </p:cNvPr>
          <p:cNvSpPr>
            <a:spLocks noGrp="1"/>
          </p:cNvSpPr>
          <p:nvPr>
            <p:ph idx="1"/>
          </p:nvPr>
        </p:nvSpPr>
        <p:spPr>
          <a:xfrm>
            <a:off x="6019800" y="1"/>
            <a:ext cx="6172200" cy="6833442"/>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8" name="Google Shape;23;p5">
            <a:extLst>
              <a:ext uri="{FF2B5EF4-FFF2-40B4-BE49-F238E27FC236}">
                <a16:creationId xmlns:a16="http://schemas.microsoft.com/office/drawing/2014/main" id="{628598B2-F4E9-ECAD-4168-50C6C4F43A82}"/>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Slide Number Placeholder 16">
            <a:extLst>
              <a:ext uri="{FF2B5EF4-FFF2-40B4-BE49-F238E27FC236}">
                <a16:creationId xmlns:a16="http://schemas.microsoft.com/office/drawing/2014/main" id="{36DF74D8-0FF6-1D09-C685-E0ECFC786701}"/>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
        <p:nvSpPr>
          <p:cNvPr id="10" name="Title 11">
            <a:extLst>
              <a:ext uri="{FF2B5EF4-FFF2-40B4-BE49-F238E27FC236}">
                <a16:creationId xmlns:a16="http://schemas.microsoft.com/office/drawing/2014/main" id="{AD9F4007-8E98-E2D1-CB75-687784FC20B1}"/>
              </a:ext>
            </a:extLst>
          </p:cNvPr>
          <p:cNvSpPr>
            <a:spLocks noGrp="1"/>
          </p:cNvSpPr>
          <p:nvPr>
            <p:ph type="title"/>
          </p:nvPr>
        </p:nvSpPr>
        <p:spPr>
          <a:xfrm>
            <a:off x="457199" y="391890"/>
            <a:ext cx="5234474" cy="933090"/>
          </a:xfrm>
        </p:spPr>
        <p:txBody>
          <a:bodyPr/>
          <a:lstStyle>
            <a:lvl1pPr>
              <a:defRPr sz="2800" b="0">
                <a:latin typeface="+mj-lt"/>
              </a:defRPr>
            </a:lvl1pPr>
          </a:lstStyle>
          <a:p>
            <a:r>
              <a:rPr lang="en-US"/>
              <a:t>Click to edit Master title style</a:t>
            </a:r>
            <a:endParaRPr lang="en-US" dirty="0"/>
          </a:p>
        </p:txBody>
      </p:sp>
      <p:sp>
        <p:nvSpPr>
          <p:cNvPr id="11" name="Google Shape;30;p6">
            <a:extLst>
              <a:ext uri="{FF2B5EF4-FFF2-40B4-BE49-F238E27FC236}">
                <a16:creationId xmlns:a16="http://schemas.microsoft.com/office/drawing/2014/main" id="{94763C6B-CE4E-C55E-F4F0-E573FC19AA0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 Placeholder 4">
            <a:extLst>
              <a:ext uri="{FF2B5EF4-FFF2-40B4-BE49-F238E27FC236}">
                <a16:creationId xmlns:a16="http://schemas.microsoft.com/office/drawing/2014/main" id="{475698FB-8959-5207-E20A-B04AA7D6FFD9}"/>
              </a:ext>
            </a:extLst>
          </p:cNvPr>
          <p:cNvSpPr>
            <a:spLocks noGrp="1"/>
          </p:cNvSpPr>
          <p:nvPr>
            <p:ph type="body" sz="quarter" idx="15" hasCustomPrompt="1"/>
          </p:nvPr>
        </p:nvSpPr>
        <p:spPr>
          <a:xfrm>
            <a:off x="457199" y="3317681"/>
            <a:ext cx="4525348" cy="3013075"/>
          </a:xfrm>
        </p:spPr>
        <p:txBody>
          <a:bodyPr/>
          <a:lstStyle>
            <a:lvl1pPr>
              <a:spcAft>
                <a:spcPts val="1500"/>
              </a:spcAft>
              <a:defRPr sz="2000"/>
            </a:lvl1pPr>
            <a:lvl2pPr>
              <a:spcAft>
                <a:spcPts val="1500"/>
              </a:spcAft>
              <a:defRPr/>
            </a:lvl2pPr>
            <a:lvl3pPr>
              <a:spcAft>
                <a:spcPts val="1500"/>
              </a:spcAft>
              <a:defRPr/>
            </a:lvl3pPr>
            <a:lvl4pPr>
              <a:spcAft>
                <a:spcPts val="1500"/>
              </a:spcAft>
              <a:defRPr/>
            </a:lvl4pPr>
            <a:lvl5pPr>
              <a:spcAft>
                <a:spcPts val="1500"/>
              </a:spcAft>
              <a:defRPr/>
            </a:lvl5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First level</a:t>
            </a:r>
          </a:p>
          <a:p>
            <a:pPr marL="914400" marR="0" lvl="1"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Second level</a:t>
            </a:r>
          </a:p>
          <a:p>
            <a:pPr marL="1371600" marR="0" lvl="2"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Third level</a:t>
            </a:r>
          </a:p>
          <a:p>
            <a:pPr marL="1828800" marR="0" lvl="3"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Fourth level</a:t>
            </a:r>
          </a:p>
          <a:p>
            <a:pPr marL="2286000" marR="0" lvl="4"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Fifth level</a:t>
            </a:r>
          </a:p>
        </p:txBody>
      </p:sp>
    </p:spTree>
    <p:extLst>
      <p:ext uri="{BB962C8B-B14F-4D97-AF65-F5344CB8AC3E}">
        <p14:creationId xmlns:p14="http://schemas.microsoft.com/office/powerpoint/2010/main" val="6404447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0DD1-8B24-95A6-7A9E-B037F0DC3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720552-519E-117C-1A2D-5897145EB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DBB34FD-D02D-89E9-8B2D-794EABB58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D83A9-A9C9-E1FF-2D90-1DD04CF5A189}"/>
              </a:ext>
            </a:extLst>
          </p:cNvPr>
          <p:cNvSpPr>
            <a:spLocks noGrp="1"/>
          </p:cNvSpPr>
          <p:nvPr>
            <p:ph type="dt" sz="half" idx="10"/>
          </p:nvPr>
        </p:nvSpPr>
        <p:spPr/>
        <p:txBody>
          <a:bodyPr/>
          <a:lstStyle/>
          <a:p>
            <a:pPr>
              <a:defRPr/>
            </a:pPr>
            <a:fld id="{05C7FE78-8E03-4852-ABAB-32A73E9CF35A}" type="datetime2">
              <a:rPr lang="en-US" smtClean="0"/>
              <a:pPr>
                <a:defRPr/>
              </a:pPr>
              <a:t>Wednesday, January 22, 2025</a:t>
            </a:fld>
            <a:endParaRPr lang="en-US" dirty="0"/>
          </a:p>
        </p:txBody>
      </p:sp>
      <p:sp>
        <p:nvSpPr>
          <p:cNvPr id="6" name="Footer Placeholder 5">
            <a:extLst>
              <a:ext uri="{FF2B5EF4-FFF2-40B4-BE49-F238E27FC236}">
                <a16:creationId xmlns:a16="http://schemas.microsoft.com/office/drawing/2014/main" id="{4919F37A-4625-2393-4AA0-FFEA7EDC3D7D}"/>
              </a:ext>
            </a:extLst>
          </p:cNvPr>
          <p:cNvSpPr>
            <a:spLocks noGrp="1"/>
          </p:cNvSpPr>
          <p:nvPr>
            <p:ph type="ftr" sz="quarter" idx="11"/>
          </p:nvPr>
        </p:nvSpPr>
        <p:spPr/>
        <p:txBody>
          <a:bodyPr/>
          <a:lstStyle/>
          <a:p>
            <a:pPr>
              <a:defRPr/>
            </a:pPr>
            <a:endParaRPr lang="en-US" dirty="0"/>
          </a:p>
        </p:txBody>
      </p:sp>
      <p:sp>
        <p:nvSpPr>
          <p:cNvPr id="8" name="Google Shape;23;p5">
            <a:extLst>
              <a:ext uri="{FF2B5EF4-FFF2-40B4-BE49-F238E27FC236}">
                <a16:creationId xmlns:a16="http://schemas.microsoft.com/office/drawing/2014/main" id="{6731C888-3290-C1E2-3B28-9A5529F17244}"/>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Slide Number Placeholder 16">
            <a:extLst>
              <a:ext uri="{FF2B5EF4-FFF2-40B4-BE49-F238E27FC236}">
                <a16:creationId xmlns:a16="http://schemas.microsoft.com/office/drawing/2014/main" id="{7CEEB86D-513F-E6E3-06F4-B35474C501F3}"/>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pic>
        <p:nvPicPr>
          <p:cNvPr id="10" name="Picture 9">
            <a:extLst>
              <a:ext uri="{FF2B5EF4-FFF2-40B4-BE49-F238E27FC236}">
                <a16:creationId xmlns:a16="http://schemas.microsoft.com/office/drawing/2014/main" id="{BCBF60E2-9FFC-B273-F0B3-61849A5655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Tree>
    <p:extLst>
      <p:ext uri="{BB962C8B-B14F-4D97-AF65-F5344CB8AC3E}">
        <p14:creationId xmlns:p14="http://schemas.microsoft.com/office/powerpoint/2010/main" val="4133660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D88F-642B-5D01-B294-1957323600C8}"/>
              </a:ext>
            </a:extLst>
          </p:cNvPr>
          <p:cNvSpPr>
            <a:spLocks noGrp="1"/>
          </p:cNvSpPr>
          <p:nvPr>
            <p:ph type="title"/>
          </p:nvPr>
        </p:nvSpPr>
        <p:spPr>
          <a:xfrm>
            <a:off x="838200" y="2420362"/>
            <a:ext cx="10515600" cy="1528853"/>
          </a:xfrm>
        </p:spPr>
        <p:txBody>
          <a:bodyPr/>
          <a:lstStyle>
            <a:lvl1pPr algn="ctr">
              <a:defRPr sz="5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A70ABB6-6DE5-2A06-75FA-15E50BACEDA9}"/>
              </a:ext>
            </a:extLst>
          </p:cNvPr>
          <p:cNvSpPr>
            <a:spLocks noGrp="1"/>
          </p:cNvSpPr>
          <p:nvPr>
            <p:ph type="dt" sz="half" idx="10"/>
          </p:nvPr>
        </p:nvSpPr>
        <p:spPr/>
        <p:txBody>
          <a:bodyPr/>
          <a:lstStyle/>
          <a:p>
            <a:pPr>
              <a:defRPr/>
            </a:pPr>
            <a:fld id="{211C0565-A44B-44E0-A887-C2ADE0B54789}" type="datetime2">
              <a:rPr lang="en-US" smtClean="0"/>
              <a:pPr>
                <a:defRPr/>
              </a:pPr>
              <a:t>Wednesday, January 22, 2025</a:t>
            </a:fld>
            <a:endParaRPr lang="en-US" dirty="0"/>
          </a:p>
        </p:txBody>
      </p:sp>
      <p:sp>
        <p:nvSpPr>
          <p:cNvPr id="4" name="Footer Placeholder 3">
            <a:extLst>
              <a:ext uri="{FF2B5EF4-FFF2-40B4-BE49-F238E27FC236}">
                <a16:creationId xmlns:a16="http://schemas.microsoft.com/office/drawing/2014/main" id="{F4925CCB-71E2-B7D8-0055-F718FB476341}"/>
              </a:ext>
            </a:extLst>
          </p:cNvPr>
          <p:cNvSpPr>
            <a:spLocks noGrp="1"/>
          </p:cNvSpPr>
          <p:nvPr>
            <p:ph type="ftr" sz="quarter" idx="11"/>
          </p:nvPr>
        </p:nvSpPr>
        <p:spPr/>
        <p:txBody>
          <a:bodyPr/>
          <a:lstStyle/>
          <a:p>
            <a:pPr>
              <a:defRPr/>
            </a:pPr>
            <a:endParaRPr lang="en-US" dirty="0"/>
          </a:p>
        </p:txBody>
      </p:sp>
      <p:cxnSp>
        <p:nvCxnSpPr>
          <p:cNvPr id="8" name="Straight Connector 7">
            <a:extLst>
              <a:ext uri="{FF2B5EF4-FFF2-40B4-BE49-F238E27FC236}">
                <a16:creationId xmlns:a16="http://schemas.microsoft.com/office/drawing/2014/main" id="{78AFAD5A-5011-B985-98AD-6F4E34E6296E}"/>
              </a:ext>
            </a:extLst>
          </p:cNvPr>
          <p:cNvCxnSpPr>
            <a:cxnSpLocks/>
          </p:cNvCxnSpPr>
          <p:nvPr/>
        </p:nvCxnSpPr>
        <p:spPr>
          <a:xfrm>
            <a:off x="1804071" y="2449817"/>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9EDD73-A374-35A2-F4F0-CD7B10FF5415}"/>
              </a:ext>
            </a:extLst>
          </p:cNvPr>
          <p:cNvCxnSpPr>
            <a:cxnSpLocks/>
          </p:cNvCxnSpPr>
          <p:nvPr/>
        </p:nvCxnSpPr>
        <p:spPr>
          <a:xfrm>
            <a:off x="1804071" y="3784464"/>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DDDA17A-2F55-EC48-5225-B1C9F087FB4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56532" y="535260"/>
            <a:ext cx="6478936" cy="1177988"/>
          </a:xfrm>
          <a:prstGeom prst="rect">
            <a:avLst/>
          </a:prstGeom>
        </p:spPr>
      </p:pic>
      <p:sp>
        <p:nvSpPr>
          <p:cNvPr id="13" name="Google Shape;23;p5">
            <a:extLst>
              <a:ext uri="{FF2B5EF4-FFF2-40B4-BE49-F238E27FC236}">
                <a16:creationId xmlns:a16="http://schemas.microsoft.com/office/drawing/2014/main" id="{79876573-554D-E51B-4BE4-97ACAB79B163}"/>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Slide Number Placeholder 16">
            <a:extLst>
              <a:ext uri="{FF2B5EF4-FFF2-40B4-BE49-F238E27FC236}">
                <a16:creationId xmlns:a16="http://schemas.microsoft.com/office/drawing/2014/main" id="{54E9A368-96D3-09EF-962E-FF9403527F4A}"/>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
        <p:nvSpPr>
          <p:cNvPr id="16" name="Content Placeholder 15">
            <a:extLst>
              <a:ext uri="{FF2B5EF4-FFF2-40B4-BE49-F238E27FC236}">
                <a16:creationId xmlns:a16="http://schemas.microsoft.com/office/drawing/2014/main" id="{F9B8BA67-1107-B18C-AA49-9518328E31D2}"/>
              </a:ext>
            </a:extLst>
          </p:cNvPr>
          <p:cNvSpPr>
            <a:spLocks noGrp="1"/>
          </p:cNvSpPr>
          <p:nvPr>
            <p:ph sz="quarter" idx="12"/>
          </p:nvPr>
        </p:nvSpPr>
        <p:spPr>
          <a:xfrm>
            <a:off x="1803400" y="3965575"/>
            <a:ext cx="8585200" cy="2033588"/>
          </a:xfrm>
        </p:spPr>
        <p:txBody>
          <a:bodyPr/>
          <a:lstStyle>
            <a:lvl1pPr marL="0" indent="0">
              <a:buNone/>
              <a:defRPr>
                <a:solidFill>
                  <a:schemeClr val="tx2"/>
                </a:solidFill>
              </a:defRPr>
            </a:lvl1pPr>
          </a:lstStyle>
          <a:p>
            <a:pPr lvl="0"/>
            <a:r>
              <a:rPr lang="en-US"/>
              <a:t>Click to edit Master text styles</a:t>
            </a:r>
          </a:p>
        </p:txBody>
      </p:sp>
      <p:cxnSp>
        <p:nvCxnSpPr>
          <p:cNvPr id="15" name="Straight Connector 14">
            <a:extLst>
              <a:ext uri="{FF2B5EF4-FFF2-40B4-BE49-F238E27FC236}">
                <a16:creationId xmlns:a16="http://schemas.microsoft.com/office/drawing/2014/main" id="{0F53C049-E430-A57C-A104-A3DE98549C9E}"/>
              </a:ext>
            </a:extLst>
          </p:cNvPr>
          <p:cNvCxnSpPr>
            <a:cxnSpLocks/>
          </p:cNvCxnSpPr>
          <p:nvPr/>
        </p:nvCxnSpPr>
        <p:spPr>
          <a:xfrm>
            <a:off x="1804071" y="2449817"/>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4BCECC-3C29-C12E-9F5E-6AC74FFB1994}"/>
              </a:ext>
            </a:extLst>
          </p:cNvPr>
          <p:cNvCxnSpPr>
            <a:cxnSpLocks/>
          </p:cNvCxnSpPr>
          <p:nvPr/>
        </p:nvCxnSpPr>
        <p:spPr>
          <a:xfrm>
            <a:off x="1804071" y="3784464"/>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Google Shape;23;p5">
            <a:extLst>
              <a:ext uri="{FF2B5EF4-FFF2-40B4-BE49-F238E27FC236}">
                <a16:creationId xmlns:a16="http://schemas.microsoft.com/office/drawing/2014/main" id="{DEF5EDA1-A88F-2FC6-86A1-39B07F2ECEA1}"/>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Slide Number Placeholder 16">
            <a:extLst>
              <a:ext uri="{FF2B5EF4-FFF2-40B4-BE49-F238E27FC236}">
                <a16:creationId xmlns:a16="http://schemas.microsoft.com/office/drawing/2014/main" id="{A93E254E-9407-9972-19A8-C8E736FA1F24}"/>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cxnSp>
        <p:nvCxnSpPr>
          <p:cNvPr id="18" name="Straight Connector 17">
            <a:extLst>
              <a:ext uri="{FF2B5EF4-FFF2-40B4-BE49-F238E27FC236}">
                <a16:creationId xmlns:a16="http://schemas.microsoft.com/office/drawing/2014/main" id="{C1891232-6A24-F6F6-C0CD-C45E3A3298CE}"/>
              </a:ext>
            </a:extLst>
          </p:cNvPr>
          <p:cNvCxnSpPr>
            <a:cxnSpLocks/>
          </p:cNvCxnSpPr>
          <p:nvPr/>
        </p:nvCxnSpPr>
        <p:spPr>
          <a:xfrm>
            <a:off x="1804071" y="2449817"/>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67B1535-7ADC-9DB8-015D-FBB253A940AE}"/>
              </a:ext>
            </a:extLst>
          </p:cNvPr>
          <p:cNvCxnSpPr>
            <a:cxnSpLocks/>
          </p:cNvCxnSpPr>
          <p:nvPr/>
        </p:nvCxnSpPr>
        <p:spPr>
          <a:xfrm>
            <a:off x="1804071" y="3784464"/>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Google Shape;23;p5">
            <a:extLst>
              <a:ext uri="{FF2B5EF4-FFF2-40B4-BE49-F238E27FC236}">
                <a16:creationId xmlns:a16="http://schemas.microsoft.com/office/drawing/2014/main" id="{563D4F5E-8491-9F68-E16B-A6AD3FAF9DDB}"/>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Slide Number Placeholder 16">
            <a:extLst>
              <a:ext uri="{FF2B5EF4-FFF2-40B4-BE49-F238E27FC236}">
                <a16:creationId xmlns:a16="http://schemas.microsoft.com/office/drawing/2014/main" id="{9849E39C-C377-968F-4676-08F64EA69A32}"/>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Tree>
    <p:extLst>
      <p:ext uri="{BB962C8B-B14F-4D97-AF65-F5344CB8AC3E}">
        <p14:creationId xmlns:p14="http://schemas.microsoft.com/office/powerpoint/2010/main" val="21759892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Wednesday, January 22, 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498841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Wednesday, January 22, 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07666396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Wednesday, January 22,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60548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Wednesday, January 22, 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311648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Wednesday, January 22, 2025</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55815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4" name="Google Shape;23;p5">
            <a:extLst>
              <a:ext uri="{FF2B5EF4-FFF2-40B4-BE49-F238E27FC236}">
                <a16:creationId xmlns:a16="http://schemas.microsoft.com/office/drawing/2014/main" id="{B2713229-EF15-5CE4-1AC1-78393DD53AB5}"/>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1">
            <a:extLst>
              <a:ext uri="{FF2B5EF4-FFF2-40B4-BE49-F238E27FC236}">
                <a16:creationId xmlns:a16="http://schemas.microsoft.com/office/drawing/2014/main" id="{6EF1AE1C-795C-0162-7F2A-F2FCB4E2532A}"/>
              </a:ext>
            </a:extLst>
          </p:cNvPr>
          <p:cNvSpPr>
            <a:spLocks noGrp="1"/>
          </p:cNvSpPr>
          <p:nvPr>
            <p:ph type="title"/>
          </p:nvPr>
        </p:nvSpPr>
        <p:spPr>
          <a:xfrm>
            <a:off x="457199" y="391890"/>
            <a:ext cx="10515600" cy="933090"/>
          </a:xfrm>
        </p:spPr>
        <p:txBody>
          <a:bodyPr/>
          <a:lstStyle>
            <a:lvl1pPr>
              <a:defRPr sz="4800" b="0">
                <a:latin typeface="+mj-lt"/>
              </a:defRPr>
            </a:lvl1pPr>
          </a:lstStyle>
          <a:p>
            <a:r>
              <a:rPr lang="en-US"/>
              <a:t>Click to edit Master title style</a:t>
            </a:r>
            <a:endParaRPr lang="en-US" dirty="0"/>
          </a:p>
        </p:txBody>
      </p:sp>
      <p:sp>
        <p:nvSpPr>
          <p:cNvPr id="7" name="Google Shape;30;p6">
            <a:extLst>
              <a:ext uri="{FF2B5EF4-FFF2-40B4-BE49-F238E27FC236}">
                <a16:creationId xmlns:a16="http://schemas.microsoft.com/office/drawing/2014/main" id="{538C2F12-46D4-1E29-D716-D8A4349BBD0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Date Placeholder 14">
            <a:extLst>
              <a:ext uri="{FF2B5EF4-FFF2-40B4-BE49-F238E27FC236}">
                <a16:creationId xmlns:a16="http://schemas.microsoft.com/office/drawing/2014/main" id="{B6836AA7-79F6-4384-863B-1F0E53FC77EC}"/>
              </a:ext>
            </a:extLst>
          </p:cNvPr>
          <p:cNvSpPr>
            <a:spLocks noGrp="1"/>
          </p:cNvSpPr>
          <p:nvPr>
            <p:ph type="dt" sz="half" idx="10"/>
          </p:nvPr>
        </p:nvSpPr>
        <p:spPr/>
        <p:txBody>
          <a:bodyPr/>
          <a:lstStyle/>
          <a:p>
            <a:pPr>
              <a:defRPr/>
            </a:pPr>
            <a:fld id="{211C0565-A44B-44E0-A887-C2ADE0B54789}" type="datetime2">
              <a:rPr lang="en-US" smtClean="0"/>
              <a:pPr>
                <a:defRPr/>
              </a:pPr>
              <a:t>Wednesday, January 22, 2025</a:t>
            </a:fld>
            <a:endParaRPr lang="en-US" dirty="0"/>
          </a:p>
        </p:txBody>
      </p:sp>
      <p:sp>
        <p:nvSpPr>
          <p:cNvPr id="16" name="Footer Placeholder 15">
            <a:extLst>
              <a:ext uri="{FF2B5EF4-FFF2-40B4-BE49-F238E27FC236}">
                <a16:creationId xmlns:a16="http://schemas.microsoft.com/office/drawing/2014/main" id="{281CE4DE-F6EE-48CC-D6D9-5DC8DAE277AA}"/>
              </a:ext>
            </a:extLst>
          </p:cNvPr>
          <p:cNvSpPr>
            <a:spLocks noGrp="1"/>
          </p:cNvSpPr>
          <p:nvPr>
            <p:ph type="ftr" sz="quarter" idx="11"/>
          </p:nvPr>
        </p:nvSpPr>
        <p:spPr/>
        <p:txBody>
          <a:bodyPr/>
          <a:lstStyle/>
          <a:p>
            <a:pPr>
              <a:defRPr/>
            </a:pPr>
            <a:endParaRPr lang="en-US" dirty="0"/>
          </a:p>
        </p:txBody>
      </p:sp>
      <p:sp>
        <p:nvSpPr>
          <p:cNvPr id="3" name="Text Placeholder 2">
            <a:extLst>
              <a:ext uri="{FF2B5EF4-FFF2-40B4-BE49-F238E27FC236}">
                <a16:creationId xmlns:a16="http://schemas.microsoft.com/office/drawing/2014/main" id="{88A8E0AF-93E5-CDC4-2D1C-13A6C46F3626}"/>
              </a:ext>
            </a:extLst>
          </p:cNvPr>
          <p:cNvSpPr>
            <a:spLocks noGrp="1"/>
          </p:cNvSpPr>
          <p:nvPr>
            <p:ph type="body" sz="quarter" idx="14" hasCustomPrompt="1"/>
          </p:nvPr>
        </p:nvSpPr>
        <p:spPr>
          <a:xfrm>
            <a:off x="457198" y="1269604"/>
            <a:ext cx="10515600" cy="354012"/>
          </a:xfrm>
        </p:spPr>
        <p:txBody>
          <a:bodyPr/>
          <a:lstStyle>
            <a:lvl1pPr marL="0" indent="0">
              <a:buNone/>
              <a:defRPr/>
            </a:lvl1pPr>
          </a:lstStyle>
          <a:p>
            <a:pPr lvl="0"/>
            <a:r>
              <a:rPr lang="en-US" dirty="0"/>
              <a:t>Subtitle</a:t>
            </a:r>
          </a:p>
        </p:txBody>
      </p:sp>
      <p:sp>
        <p:nvSpPr>
          <p:cNvPr id="5" name="Text Placeholder 4">
            <a:extLst>
              <a:ext uri="{FF2B5EF4-FFF2-40B4-BE49-F238E27FC236}">
                <a16:creationId xmlns:a16="http://schemas.microsoft.com/office/drawing/2014/main" id="{2B781685-9C26-E954-7563-E8D957CE806E}"/>
              </a:ext>
            </a:extLst>
          </p:cNvPr>
          <p:cNvSpPr>
            <a:spLocks noGrp="1"/>
          </p:cNvSpPr>
          <p:nvPr>
            <p:ph type="body" sz="quarter" idx="15" hasCustomPrompt="1"/>
          </p:nvPr>
        </p:nvSpPr>
        <p:spPr>
          <a:xfrm>
            <a:off x="457925" y="1922462"/>
            <a:ext cx="10728325" cy="3013075"/>
          </a:xfrm>
        </p:spPr>
        <p:txBody>
          <a:body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First level</a:t>
            </a:r>
          </a:p>
          <a:p>
            <a:pPr marL="914400" marR="0" lvl="1"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Second level</a:t>
            </a:r>
          </a:p>
          <a:p>
            <a:pPr marL="1371600" marR="0" lvl="2"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Third level</a:t>
            </a:r>
          </a:p>
          <a:p>
            <a:pPr marL="1828800" marR="0" lvl="3"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Fourth level</a:t>
            </a:r>
          </a:p>
          <a:p>
            <a:pPr marL="2286000" marR="0" lvl="4"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Fifth level</a:t>
            </a:r>
          </a:p>
        </p:txBody>
      </p:sp>
      <p:sp>
        <p:nvSpPr>
          <p:cNvPr id="11" name="Google Shape;23;p5">
            <a:extLst>
              <a:ext uri="{FF2B5EF4-FFF2-40B4-BE49-F238E27FC236}">
                <a16:creationId xmlns:a16="http://schemas.microsoft.com/office/drawing/2014/main" id="{6D36C2C7-FEC1-F4E2-3EB0-E85EF451851E}"/>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p6">
            <a:extLst>
              <a:ext uri="{FF2B5EF4-FFF2-40B4-BE49-F238E27FC236}">
                <a16:creationId xmlns:a16="http://schemas.microsoft.com/office/drawing/2014/main" id="{1122313D-6BD4-ED30-B07C-1E4C2CF3463C}"/>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17">
            <a:extLst>
              <a:ext uri="{FF2B5EF4-FFF2-40B4-BE49-F238E27FC236}">
                <a16:creationId xmlns:a16="http://schemas.microsoft.com/office/drawing/2014/main" id="{DA0EB3FC-18AA-C64B-A323-BD1B8D7BFB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19" name="Google Shape;23;p5">
            <a:extLst>
              <a:ext uri="{FF2B5EF4-FFF2-40B4-BE49-F238E27FC236}">
                <a16:creationId xmlns:a16="http://schemas.microsoft.com/office/drawing/2014/main" id="{5DD76F1C-942D-3693-703E-A684594D5690}"/>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p6">
            <a:extLst>
              <a:ext uri="{FF2B5EF4-FFF2-40B4-BE49-F238E27FC236}">
                <a16:creationId xmlns:a16="http://schemas.microsoft.com/office/drawing/2014/main" id="{5986BC39-BE9D-C7AC-DB3B-B5EFDBD29308}"/>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Slide Number Placeholder 16">
            <a:extLst>
              <a:ext uri="{FF2B5EF4-FFF2-40B4-BE49-F238E27FC236}">
                <a16:creationId xmlns:a16="http://schemas.microsoft.com/office/drawing/2014/main" id="{4A7F8C9D-EFDB-B9FB-A639-70B9E9AC3109}"/>
              </a:ext>
            </a:extLst>
          </p:cNvPr>
          <p:cNvSpPr>
            <a:spLocks noGrp="1"/>
          </p:cNvSpPr>
          <p:nvPr>
            <p:ph type="sldNum" sz="quarter" idx="12"/>
          </p:nvPr>
        </p:nvSpPr>
        <p:spPr>
          <a:xfrm>
            <a:off x="11688901" y="6330400"/>
            <a:ext cx="503099" cy="503042"/>
          </a:xfrm>
        </p:spPr>
        <p:txBody>
          <a:bodyPr/>
          <a:lstStyle>
            <a:lvl1pPr>
              <a:defRPr>
                <a:solidFill>
                  <a:schemeClr val="bg1"/>
                </a:solidFill>
              </a:defRPr>
            </a:lvl1pPr>
          </a:lstStyle>
          <a:p>
            <a:pPr>
              <a:defRPr/>
            </a:pPr>
            <a:fld id="{EC3721E8-9C32-479D-96C1-67413B93FE65}" type="slidenum">
              <a:rPr lang="en-US" smtClean="0"/>
              <a:pPr>
                <a:defRPr/>
              </a:pPr>
              <a:t>‹#›</a:t>
            </a:fld>
            <a:endParaRPr lang="en-US" dirty="0"/>
          </a:p>
        </p:txBody>
      </p:sp>
    </p:spTree>
    <p:extLst>
      <p:ext uri="{BB962C8B-B14F-4D97-AF65-F5344CB8AC3E}">
        <p14:creationId xmlns:p14="http://schemas.microsoft.com/office/powerpoint/2010/main" val="64661815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hree Content">
    <p:spTree>
      <p:nvGrpSpPr>
        <p:cNvPr id="1" name=""/>
        <p:cNvGrpSpPr/>
        <p:nvPr/>
      </p:nvGrpSpPr>
      <p:grpSpPr>
        <a:xfrm>
          <a:off x="0" y="0"/>
          <a:ext cx="0" cy="0"/>
          <a:chOff x="0" y="0"/>
          <a:chExt cx="0" cy="0"/>
        </a:xfrm>
      </p:grpSpPr>
      <p:sp>
        <p:nvSpPr>
          <p:cNvPr id="14" name="Google Shape;23;p5">
            <a:extLst>
              <a:ext uri="{FF2B5EF4-FFF2-40B4-BE49-F238E27FC236}">
                <a16:creationId xmlns:a16="http://schemas.microsoft.com/office/drawing/2014/main" id="{B2713229-EF15-5CE4-1AC1-78393DD53AB5}"/>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1">
            <a:extLst>
              <a:ext uri="{FF2B5EF4-FFF2-40B4-BE49-F238E27FC236}">
                <a16:creationId xmlns:a16="http://schemas.microsoft.com/office/drawing/2014/main" id="{6EF1AE1C-795C-0162-7F2A-F2FCB4E2532A}"/>
              </a:ext>
            </a:extLst>
          </p:cNvPr>
          <p:cNvSpPr>
            <a:spLocks noGrp="1"/>
          </p:cNvSpPr>
          <p:nvPr>
            <p:ph type="title"/>
          </p:nvPr>
        </p:nvSpPr>
        <p:spPr>
          <a:xfrm>
            <a:off x="457199" y="391890"/>
            <a:ext cx="10515600" cy="933090"/>
          </a:xfrm>
        </p:spPr>
        <p:txBody>
          <a:bodyPr/>
          <a:lstStyle>
            <a:lvl1pPr>
              <a:defRPr sz="4800" b="0">
                <a:latin typeface="+mj-lt"/>
              </a:defRPr>
            </a:lvl1pPr>
          </a:lstStyle>
          <a:p>
            <a:r>
              <a:rPr lang="en-US"/>
              <a:t>Click to edit Master title style</a:t>
            </a:r>
            <a:endParaRPr lang="en-US" dirty="0"/>
          </a:p>
        </p:txBody>
      </p:sp>
      <p:sp>
        <p:nvSpPr>
          <p:cNvPr id="7" name="Google Shape;30;p6">
            <a:extLst>
              <a:ext uri="{FF2B5EF4-FFF2-40B4-BE49-F238E27FC236}">
                <a16:creationId xmlns:a16="http://schemas.microsoft.com/office/drawing/2014/main" id="{538C2F12-46D4-1E29-D716-D8A4349BBD0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Date Placeholder 14">
            <a:extLst>
              <a:ext uri="{FF2B5EF4-FFF2-40B4-BE49-F238E27FC236}">
                <a16:creationId xmlns:a16="http://schemas.microsoft.com/office/drawing/2014/main" id="{B6836AA7-79F6-4384-863B-1F0E53FC77EC}"/>
              </a:ext>
            </a:extLst>
          </p:cNvPr>
          <p:cNvSpPr>
            <a:spLocks noGrp="1"/>
          </p:cNvSpPr>
          <p:nvPr>
            <p:ph type="dt" sz="half" idx="10"/>
          </p:nvPr>
        </p:nvSpPr>
        <p:spPr/>
        <p:txBody>
          <a:bodyPr/>
          <a:lstStyle/>
          <a:p>
            <a:pPr>
              <a:defRPr/>
            </a:pPr>
            <a:fld id="{211C0565-A44B-44E0-A887-C2ADE0B54789}" type="datetime2">
              <a:rPr lang="en-US" smtClean="0"/>
              <a:pPr>
                <a:defRPr/>
              </a:pPr>
              <a:t>Wednesday, January 22, 2025</a:t>
            </a:fld>
            <a:endParaRPr lang="en-US" dirty="0"/>
          </a:p>
        </p:txBody>
      </p:sp>
      <p:sp>
        <p:nvSpPr>
          <p:cNvPr id="16" name="Footer Placeholder 15">
            <a:extLst>
              <a:ext uri="{FF2B5EF4-FFF2-40B4-BE49-F238E27FC236}">
                <a16:creationId xmlns:a16="http://schemas.microsoft.com/office/drawing/2014/main" id="{281CE4DE-F6EE-48CC-D6D9-5DC8DAE277AA}"/>
              </a:ext>
            </a:extLst>
          </p:cNvPr>
          <p:cNvSpPr>
            <a:spLocks noGrp="1"/>
          </p:cNvSpPr>
          <p:nvPr>
            <p:ph type="ftr" sz="quarter" idx="11"/>
          </p:nvPr>
        </p:nvSpPr>
        <p:spPr/>
        <p:txBody>
          <a:bodyPr/>
          <a:lstStyle/>
          <a:p>
            <a:pPr>
              <a:defRPr/>
            </a:pPr>
            <a:endParaRPr lang="en-US" dirty="0"/>
          </a:p>
        </p:txBody>
      </p:sp>
      <p:sp>
        <p:nvSpPr>
          <p:cNvPr id="19" name="Text Placeholder 18">
            <a:extLst>
              <a:ext uri="{FF2B5EF4-FFF2-40B4-BE49-F238E27FC236}">
                <a16:creationId xmlns:a16="http://schemas.microsoft.com/office/drawing/2014/main" id="{432DEB51-625D-A3B4-78C7-B6BFD70B3901}"/>
              </a:ext>
            </a:extLst>
          </p:cNvPr>
          <p:cNvSpPr>
            <a:spLocks noGrp="1"/>
          </p:cNvSpPr>
          <p:nvPr>
            <p:ph type="body" sz="quarter" idx="13" hasCustomPrompt="1"/>
          </p:nvPr>
        </p:nvSpPr>
        <p:spPr>
          <a:xfrm>
            <a:off x="457199" y="1921669"/>
            <a:ext cx="3132819" cy="3014662"/>
          </a:xfrm>
        </p:spPr>
        <p:txBody>
          <a:bodyPr/>
          <a:lstStyle>
            <a:lvl1pPr marL="114300" indent="0">
              <a:buSzPct val="70000"/>
              <a:buFont typeface="Wingdings 3" panose="05040102010807070707" pitchFamily="18" charset="2"/>
              <a:buNone/>
              <a:defRPr sz="1800"/>
            </a:lvl1pPr>
            <a:lvl2pPr marL="571500" indent="0">
              <a:buNone/>
              <a:defRPr sz="2800"/>
            </a:lvl2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2800" b="0" i="0" u="none" strike="noStrike" kern="0" cap="none" spc="0" normalizeH="0" baseline="0" noProof="0" dirty="0">
                <a:ln>
                  <a:noFill/>
                </a:ln>
                <a:solidFill>
                  <a:prstClr val="black"/>
                </a:solidFill>
                <a:effectLst/>
                <a:uLnTx/>
                <a:uFillTx/>
                <a:latin typeface="Open Sans"/>
                <a:sym typeface="Barlow Light"/>
              </a:rPr>
              <a:t>First level</a:t>
            </a:r>
          </a:p>
          <a:p>
            <a:pPr marL="5715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endParaRPr kumimoji="0" lang="en-US" sz="2800" b="0" i="0" u="none" strike="noStrike" kern="0" cap="none" spc="0" normalizeH="0" baseline="0" noProof="0" dirty="0">
              <a:ln>
                <a:noFill/>
              </a:ln>
              <a:solidFill>
                <a:prstClr val="black"/>
              </a:solidFill>
              <a:effectLst/>
              <a:uLnTx/>
              <a:uFillTx/>
              <a:latin typeface="Open Sans"/>
              <a:sym typeface="Barlow Light"/>
            </a:endParaRPr>
          </a:p>
        </p:txBody>
      </p:sp>
      <p:sp>
        <p:nvSpPr>
          <p:cNvPr id="21" name="Text Placeholder 18">
            <a:extLst>
              <a:ext uri="{FF2B5EF4-FFF2-40B4-BE49-F238E27FC236}">
                <a16:creationId xmlns:a16="http://schemas.microsoft.com/office/drawing/2014/main" id="{5A2838EE-2B77-F488-74DD-660CDE944592}"/>
              </a:ext>
            </a:extLst>
          </p:cNvPr>
          <p:cNvSpPr>
            <a:spLocks noGrp="1"/>
          </p:cNvSpPr>
          <p:nvPr>
            <p:ph type="body" sz="quarter" idx="14" hasCustomPrompt="1"/>
          </p:nvPr>
        </p:nvSpPr>
        <p:spPr>
          <a:xfrm>
            <a:off x="7839980" y="1921669"/>
            <a:ext cx="3132819" cy="3014662"/>
          </a:xfrm>
        </p:spPr>
        <p:txBody>
          <a:bodyPr/>
          <a:lstStyle>
            <a:lvl1pPr marL="114300" indent="0">
              <a:buSzPct val="70000"/>
              <a:buFont typeface="Wingdings 3" panose="05040102010807070707" pitchFamily="18" charset="2"/>
              <a:buNone/>
              <a:defRPr sz="1800"/>
            </a:lvl1pPr>
            <a:lvl2pPr marL="571500" indent="0">
              <a:buNone/>
              <a:defRPr sz="2800"/>
            </a:lvl2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2800" b="0" i="0" u="none" strike="noStrike" kern="0" cap="none" spc="0" normalizeH="0" baseline="0" noProof="0" dirty="0">
                <a:ln>
                  <a:noFill/>
                </a:ln>
                <a:solidFill>
                  <a:prstClr val="black"/>
                </a:solidFill>
                <a:effectLst/>
                <a:uLnTx/>
                <a:uFillTx/>
                <a:latin typeface="Open Sans"/>
                <a:sym typeface="Barlow Light"/>
              </a:rPr>
              <a:t>First level</a:t>
            </a:r>
          </a:p>
          <a:p>
            <a:pPr marL="5715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endParaRPr kumimoji="0" lang="en-US" sz="2800" b="0" i="0" u="none" strike="noStrike" kern="0" cap="none" spc="0" normalizeH="0" baseline="0" noProof="0" dirty="0">
              <a:ln>
                <a:noFill/>
              </a:ln>
              <a:solidFill>
                <a:prstClr val="black"/>
              </a:solidFill>
              <a:effectLst/>
              <a:uLnTx/>
              <a:uFillTx/>
              <a:latin typeface="Open Sans"/>
              <a:sym typeface="Barlow Light"/>
            </a:endParaRPr>
          </a:p>
        </p:txBody>
      </p:sp>
      <p:sp>
        <p:nvSpPr>
          <p:cNvPr id="22" name="Text Placeholder 18">
            <a:extLst>
              <a:ext uri="{FF2B5EF4-FFF2-40B4-BE49-F238E27FC236}">
                <a16:creationId xmlns:a16="http://schemas.microsoft.com/office/drawing/2014/main" id="{0BEF14BA-0CED-89A2-4866-43F14F833EB4}"/>
              </a:ext>
            </a:extLst>
          </p:cNvPr>
          <p:cNvSpPr>
            <a:spLocks noGrp="1"/>
          </p:cNvSpPr>
          <p:nvPr>
            <p:ph type="body" sz="quarter" idx="15" hasCustomPrompt="1"/>
          </p:nvPr>
        </p:nvSpPr>
        <p:spPr>
          <a:xfrm>
            <a:off x="4148589" y="1935439"/>
            <a:ext cx="3132819" cy="3014662"/>
          </a:xfrm>
        </p:spPr>
        <p:txBody>
          <a:bodyPr/>
          <a:lstStyle>
            <a:lvl1pPr marL="114300" indent="0">
              <a:buSzPct val="70000"/>
              <a:buFont typeface="Wingdings 3" panose="05040102010807070707" pitchFamily="18" charset="2"/>
              <a:buNone/>
              <a:defRPr sz="1800"/>
            </a:lvl1pPr>
            <a:lvl2pPr marL="571500" indent="0">
              <a:buNone/>
              <a:defRPr sz="2800"/>
            </a:lvl2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2800" b="0" i="0" u="none" strike="noStrike" kern="0" cap="none" spc="0" normalizeH="0" baseline="0" noProof="0" dirty="0">
                <a:ln>
                  <a:noFill/>
                </a:ln>
                <a:solidFill>
                  <a:prstClr val="black"/>
                </a:solidFill>
                <a:effectLst/>
                <a:uLnTx/>
                <a:uFillTx/>
                <a:latin typeface="Open Sans"/>
                <a:sym typeface="Barlow Light"/>
              </a:rPr>
              <a:t>First level</a:t>
            </a:r>
          </a:p>
          <a:p>
            <a:pPr marL="5715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endParaRPr kumimoji="0" lang="en-US" sz="2800" b="0" i="0" u="none" strike="noStrike" kern="0" cap="none" spc="0" normalizeH="0" baseline="0" noProof="0" dirty="0">
              <a:ln>
                <a:noFill/>
              </a:ln>
              <a:solidFill>
                <a:prstClr val="black"/>
              </a:solidFill>
              <a:effectLst/>
              <a:uLnTx/>
              <a:uFillTx/>
              <a:latin typeface="Open Sans"/>
              <a:sym typeface="Barlow Light"/>
            </a:endParaRPr>
          </a:p>
        </p:txBody>
      </p:sp>
      <p:sp>
        <p:nvSpPr>
          <p:cNvPr id="13" name="Google Shape;23;p5">
            <a:extLst>
              <a:ext uri="{FF2B5EF4-FFF2-40B4-BE49-F238E27FC236}">
                <a16:creationId xmlns:a16="http://schemas.microsoft.com/office/drawing/2014/main" id="{6E98C706-0BA9-3ED8-33B1-48D0F6692B48}"/>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p6">
            <a:extLst>
              <a:ext uri="{FF2B5EF4-FFF2-40B4-BE49-F238E27FC236}">
                <a16:creationId xmlns:a16="http://schemas.microsoft.com/office/drawing/2014/main" id="{8AA9426B-EF2B-B02D-9788-9963DC9AEE3F}"/>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Picture 22">
            <a:extLst>
              <a:ext uri="{FF2B5EF4-FFF2-40B4-BE49-F238E27FC236}">
                <a16:creationId xmlns:a16="http://schemas.microsoft.com/office/drawing/2014/main" id="{42FDFC19-159F-C0F7-F01B-37B3F9D92A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24" name="Google Shape;23;p5">
            <a:extLst>
              <a:ext uri="{FF2B5EF4-FFF2-40B4-BE49-F238E27FC236}">
                <a16:creationId xmlns:a16="http://schemas.microsoft.com/office/drawing/2014/main" id="{9329F0FD-D370-F530-C1C2-5AB62C927B4B}"/>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p6">
            <a:extLst>
              <a:ext uri="{FF2B5EF4-FFF2-40B4-BE49-F238E27FC236}">
                <a16:creationId xmlns:a16="http://schemas.microsoft.com/office/drawing/2014/main" id="{397BE673-9B8F-5A47-ED38-4ECE65E2DF40}"/>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Slide Number Placeholder 16">
            <a:extLst>
              <a:ext uri="{FF2B5EF4-FFF2-40B4-BE49-F238E27FC236}">
                <a16:creationId xmlns:a16="http://schemas.microsoft.com/office/drawing/2014/main" id="{4A7F8C9D-EFDB-B9FB-A639-70B9E9AC3109}"/>
              </a:ext>
            </a:extLst>
          </p:cNvPr>
          <p:cNvSpPr>
            <a:spLocks noGrp="1"/>
          </p:cNvSpPr>
          <p:nvPr>
            <p:ph type="sldNum" sz="quarter" idx="12"/>
          </p:nvPr>
        </p:nvSpPr>
        <p:spPr>
          <a:xfrm>
            <a:off x="11688901" y="6330400"/>
            <a:ext cx="503099" cy="503042"/>
          </a:xfrm>
        </p:spPr>
        <p:txBody>
          <a:bodyPr/>
          <a:lstStyle>
            <a:lvl1pPr>
              <a:defRPr>
                <a:solidFill>
                  <a:schemeClr val="bg1"/>
                </a:solidFill>
              </a:defRPr>
            </a:lvl1pPr>
          </a:lstStyle>
          <a:p>
            <a:pPr>
              <a:defRPr/>
            </a:pPr>
            <a:fld id="{EC3721E8-9C32-479D-96C1-67413B93FE65}" type="slidenum">
              <a:rPr lang="en-US" smtClean="0"/>
              <a:pPr>
                <a:defRPr/>
              </a:pPr>
              <a:t>‹#›</a:t>
            </a:fld>
            <a:endParaRPr lang="en-US" dirty="0"/>
          </a:p>
        </p:txBody>
      </p:sp>
    </p:spTree>
    <p:extLst>
      <p:ext uri="{BB962C8B-B14F-4D97-AF65-F5344CB8AC3E}">
        <p14:creationId xmlns:p14="http://schemas.microsoft.com/office/powerpoint/2010/main" val="25189831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esources">
    <p:spTree>
      <p:nvGrpSpPr>
        <p:cNvPr id="1" name=""/>
        <p:cNvGrpSpPr/>
        <p:nvPr/>
      </p:nvGrpSpPr>
      <p:grpSpPr>
        <a:xfrm>
          <a:off x="0" y="0"/>
          <a:ext cx="0" cy="0"/>
          <a:chOff x="0" y="0"/>
          <a:chExt cx="0" cy="0"/>
        </a:xfrm>
      </p:grpSpPr>
      <p:sp>
        <p:nvSpPr>
          <p:cNvPr id="14" name="Google Shape;23;p5">
            <a:extLst>
              <a:ext uri="{FF2B5EF4-FFF2-40B4-BE49-F238E27FC236}">
                <a16:creationId xmlns:a16="http://schemas.microsoft.com/office/drawing/2014/main" id="{B2713229-EF15-5CE4-1AC1-78393DD53AB5}"/>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1">
            <a:extLst>
              <a:ext uri="{FF2B5EF4-FFF2-40B4-BE49-F238E27FC236}">
                <a16:creationId xmlns:a16="http://schemas.microsoft.com/office/drawing/2014/main" id="{6EF1AE1C-795C-0162-7F2A-F2FCB4E2532A}"/>
              </a:ext>
            </a:extLst>
          </p:cNvPr>
          <p:cNvSpPr>
            <a:spLocks noGrp="1"/>
          </p:cNvSpPr>
          <p:nvPr>
            <p:ph type="title"/>
          </p:nvPr>
        </p:nvSpPr>
        <p:spPr>
          <a:xfrm>
            <a:off x="457199" y="391890"/>
            <a:ext cx="10515600" cy="933090"/>
          </a:xfrm>
        </p:spPr>
        <p:txBody>
          <a:bodyPr/>
          <a:lstStyle>
            <a:lvl1pPr>
              <a:defRPr sz="4800" b="0">
                <a:latin typeface="+mj-lt"/>
              </a:defRPr>
            </a:lvl1pPr>
          </a:lstStyle>
          <a:p>
            <a:r>
              <a:rPr lang="en-US"/>
              <a:t>Click to edit Master title style</a:t>
            </a:r>
            <a:endParaRPr lang="en-US" dirty="0"/>
          </a:p>
        </p:txBody>
      </p:sp>
      <p:sp>
        <p:nvSpPr>
          <p:cNvPr id="7" name="Google Shape;30;p6">
            <a:extLst>
              <a:ext uri="{FF2B5EF4-FFF2-40B4-BE49-F238E27FC236}">
                <a16:creationId xmlns:a16="http://schemas.microsoft.com/office/drawing/2014/main" id="{538C2F12-46D4-1E29-D716-D8A4349BBD0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Date Placeholder 14">
            <a:extLst>
              <a:ext uri="{FF2B5EF4-FFF2-40B4-BE49-F238E27FC236}">
                <a16:creationId xmlns:a16="http://schemas.microsoft.com/office/drawing/2014/main" id="{B6836AA7-79F6-4384-863B-1F0E53FC77EC}"/>
              </a:ext>
            </a:extLst>
          </p:cNvPr>
          <p:cNvSpPr>
            <a:spLocks noGrp="1"/>
          </p:cNvSpPr>
          <p:nvPr>
            <p:ph type="dt" sz="half" idx="10"/>
          </p:nvPr>
        </p:nvSpPr>
        <p:spPr/>
        <p:txBody>
          <a:bodyPr/>
          <a:lstStyle/>
          <a:p>
            <a:pPr>
              <a:defRPr/>
            </a:pPr>
            <a:fld id="{211C0565-A44B-44E0-A887-C2ADE0B54789}" type="datetime2">
              <a:rPr lang="en-US" smtClean="0"/>
              <a:pPr>
                <a:defRPr/>
              </a:pPr>
              <a:t>Wednesday, January 22, 2025</a:t>
            </a:fld>
            <a:endParaRPr lang="en-US" dirty="0"/>
          </a:p>
        </p:txBody>
      </p:sp>
      <p:sp>
        <p:nvSpPr>
          <p:cNvPr id="16" name="Footer Placeholder 15">
            <a:extLst>
              <a:ext uri="{FF2B5EF4-FFF2-40B4-BE49-F238E27FC236}">
                <a16:creationId xmlns:a16="http://schemas.microsoft.com/office/drawing/2014/main" id="{281CE4DE-F6EE-48CC-D6D9-5DC8DAE277AA}"/>
              </a:ext>
            </a:extLst>
          </p:cNvPr>
          <p:cNvSpPr>
            <a:spLocks noGrp="1"/>
          </p:cNvSpPr>
          <p:nvPr>
            <p:ph type="ftr" sz="quarter" idx="11"/>
          </p:nvPr>
        </p:nvSpPr>
        <p:spPr/>
        <p:txBody>
          <a:bodyPr/>
          <a:lstStyle/>
          <a:p>
            <a:pPr>
              <a:defRPr/>
            </a:pPr>
            <a:endParaRPr lang="en-US" dirty="0"/>
          </a:p>
        </p:txBody>
      </p:sp>
      <p:sp>
        <p:nvSpPr>
          <p:cNvPr id="3" name="Picture Placeholder 2">
            <a:extLst>
              <a:ext uri="{FF2B5EF4-FFF2-40B4-BE49-F238E27FC236}">
                <a16:creationId xmlns:a16="http://schemas.microsoft.com/office/drawing/2014/main" id="{170C3A5F-ECF7-A89D-FEEF-B6C7CFF21B73}"/>
              </a:ext>
            </a:extLst>
          </p:cNvPr>
          <p:cNvSpPr>
            <a:spLocks noGrp="1"/>
          </p:cNvSpPr>
          <p:nvPr>
            <p:ph type="pic" sz="quarter" idx="14"/>
          </p:nvPr>
        </p:nvSpPr>
        <p:spPr>
          <a:xfrm>
            <a:off x="7741738" y="1921669"/>
            <a:ext cx="2615241" cy="3442042"/>
          </a:xfrm>
          <a:ln w="28575">
            <a:solidFill>
              <a:srgbClr val="A4D65E"/>
            </a:solidFill>
          </a:ln>
        </p:spPr>
        <p:txBody>
          <a:bodyPr/>
          <a:lstStyle>
            <a:lvl1pPr marL="0" indent="0">
              <a:buNone/>
              <a:defRPr/>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EEBC1A0E-FA15-3850-0169-7011E4F3670E}"/>
              </a:ext>
            </a:extLst>
          </p:cNvPr>
          <p:cNvSpPr>
            <a:spLocks noGrp="1"/>
          </p:cNvSpPr>
          <p:nvPr>
            <p:ph type="body" sz="quarter" idx="15" hasCustomPrompt="1"/>
          </p:nvPr>
        </p:nvSpPr>
        <p:spPr>
          <a:xfrm>
            <a:off x="457199" y="1922462"/>
            <a:ext cx="5486401" cy="3013075"/>
          </a:xfrm>
        </p:spPr>
        <p:txBody>
          <a:bodyPr/>
          <a:lstStyle>
            <a:lvl2pPr marL="457200" indent="0">
              <a:buNone/>
              <a:defRPr/>
            </a:lvl2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First level</a:t>
            </a:r>
          </a:p>
          <a:p>
            <a:pPr marL="914400" marR="0" lvl="1"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Second level</a:t>
            </a:r>
          </a:p>
          <a:p>
            <a:pPr marL="1371600" marR="0" lvl="2"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Third level</a:t>
            </a:r>
          </a:p>
          <a:p>
            <a:pPr marL="1828800" marR="0" lvl="3"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Fourth level</a:t>
            </a:r>
          </a:p>
          <a:p>
            <a:pPr marL="2286000" marR="0" lvl="4"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Fifth level</a:t>
            </a:r>
          </a:p>
        </p:txBody>
      </p:sp>
      <p:sp>
        <p:nvSpPr>
          <p:cNvPr id="11" name="Google Shape;23;p5">
            <a:extLst>
              <a:ext uri="{FF2B5EF4-FFF2-40B4-BE49-F238E27FC236}">
                <a16:creationId xmlns:a16="http://schemas.microsoft.com/office/drawing/2014/main" id="{F4FCFF8C-9627-81FE-B79C-150CD6F31787}"/>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p6">
            <a:extLst>
              <a:ext uri="{FF2B5EF4-FFF2-40B4-BE49-F238E27FC236}">
                <a16:creationId xmlns:a16="http://schemas.microsoft.com/office/drawing/2014/main" id="{4B5A8E33-AAAD-A529-EA03-98F878AB231D}"/>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17">
            <a:extLst>
              <a:ext uri="{FF2B5EF4-FFF2-40B4-BE49-F238E27FC236}">
                <a16:creationId xmlns:a16="http://schemas.microsoft.com/office/drawing/2014/main" id="{AD9E58F3-C0F1-2CFC-9B78-E8B5B9334B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19" name="Google Shape;23;p5">
            <a:extLst>
              <a:ext uri="{FF2B5EF4-FFF2-40B4-BE49-F238E27FC236}">
                <a16:creationId xmlns:a16="http://schemas.microsoft.com/office/drawing/2014/main" id="{3D78AA1A-154C-47D2-7BFD-C0B2CF7C3EB2}"/>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p6">
            <a:extLst>
              <a:ext uri="{FF2B5EF4-FFF2-40B4-BE49-F238E27FC236}">
                <a16:creationId xmlns:a16="http://schemas.microsoft.com/office/drawing/2014/main" id="{744C0423-E4A9-7F15-9612-C63986ADED3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Slide Number Placeholder 16">
            <a:extLst>
              <a:ext uri="{FF2B5EF4-FFF2-40B4-BE49-F238E27FC236}">
                <a16:creationId xmlns:a16="http://schemas.microsoft.com/office/drawing/2014/main" id="{4A7F8C9D-EFDB-B9FB-A639-70B9E9AC3109}"/>
              </a:ext>
            </a:extLst>
          </p:cNvPr>
          <p:cNvSpPr>
            <a:spLocks noGrp="1"/>
          </p:cNvSpPr>
          <p:nvPr>
            <p:ph type="sldNum" sz="quarter" idx="12"/>
          </p:nvPr>
        </p:nvSpPr>
        <p:spPr>
          <a:xfrm>
            <a:off x="11688901" y="6330400"/>
            <a:ext cx="503099" cy="503042"/>
          </a:xfrm>
        </p:spPr>
        <p:txBody>
          <a:bodyPr/>
          <a:lstStyle>
            <a:lvl1pPr>
              <a:defRPr>
                <a:solidFill>
                  <a:schemeClr val="bg1"/>
                </a:solidFill>
              </a:defRPr>
            </a:lvl1pPr>
          </a:lstStyle>
          <a:p>
            <a:pPr>
              <a:defRPr/>
            </a:pPr>
            <a:fld id="{EC3721E8-9C32-479D-96C1-67413B93FE65}" type="slidenum">
              <a:rPr lang="en-US" smtClean="0"/>
              <a:pPr>
                <a:defRPr/>
              </a:pPr>
              <a:t>‹#›</a:t>
            </a:fld>
            <a:endParaRPr lang="en-US" dirty="0"/>
          </a:p>
        </p:txBody>
      </p:sp>
    </p:spTree>
    <p:extLst>
      <p:ext uri="{BB962C8B-B14F-4D97-AF65-F5344CB8AC3E}">
        <p14:creationId xmlns:p14="http://schemas.microsoft.com/office/powerpoint/2010/main" val="8747187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ue 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C44A-D176-9470-50D5-BA2C250886D8}"/>
              </a:ext>
            </a:extLst>
          </p:cNvPr>
          <p:cNvSpPr>
            <a:spLocks noGrp="1"/>
          </p:cNvSpPr>
          <p:nvPr>
            <p:ph type="title"/>
          </p:nvPr>
        </p:nvSpPr>
        <p:spPr>
          <a:xfrm>
            <a:off x="831850" y="2980067"/>
            <a:ext cx="10515600" cy="1133475"/>
          </a:xfrm>
        </p:spPr>
        <p:txBody>
          <a:bodyPr anchor="b"/>
          <a:lstStyle>
            <a:lvl1pPr>
              <a:defRPr sz="6000">
                <a:solidFill>
                  <a:schemeClr val="tx2"/>
                </a:solidFill>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2A4645C6-BB72-B27C-4B92-B7581D8B88E8}"/>
              </a:ext>
            </a:extLst>
          </p:cNvPr>
          <p:cNvSpPr>
            <a:spLocks noGrp="1"/>
          </p:cNvSpPr>
          <p:nvPr>
            <p:ph type="body" sz="quarter" idx="14" hasCustomPrompt="1"/>
          </p:nvPr>
        </p:nvSpPr>
        <p:spPr>
          <a:xfrm>
            <a:off x="831850" y="4113213"/>
            <a:ext cx="7070725" cy="841375"/>
          </a:xfrm>
        </p:spPr>
        <p:txBody>
          <a:bodyPr>
            <a:normAutofit/>
          </a:bodyPr>
          <a:lstStyle>
            <a:lvl1pPr marL="0" indent="0">
              <a:buNone/>
              <a:defRPr sz="2000">
                <a:solidFill>
                  <a:schemeClr val="bg1"/>
                </a:solidFill>
                <a:latin typeface="+mj-lt"/>
              </a:defRPr>
            </a:lvl1pPr>
          </a:lstStyle>
          <a:p>
            <a:pPr lvl="0"/>
            <a:r>
              <a:rPr lang="en-US" dirty="0"/>
              <a:t>Sub-title</a:t>
            </a:r>
          </a:p>
        </p:txBody>
      </p:sp>
      <p:sp>
        <p:nvSpPr>
          <p:cNvPr id="6" name="Google Shape;11;p2">
            <a:extLst>
              <a:ext uri="{FF2B5EF4-FFF2-40B4-BE49-F238E27FC236}">
                <a16:creationId xmlns:a16="http://schemas.microsoft.com/office/drawing/2014/main" id="{AB1DE0B1-1E36-9933-1E1B-CAAE4B5620F3}"/>
              </a:ext>
            </a:extLst>
          </p:cNvPr>
          <p:cNvSpPr/>
          <p:nvPr/>
        </p:nvSpPr>
        <p:spPr>
          <a:xfrm rot="5400000">
            <a:off x="-303300" y="3141955"/>
            <a:ext cx="1416300" cy="809700"/>
          </a:xfrm>
          <a:prstGeom prst="triangle">
            <a:avLst>
              <a:gd name="adj" fmla="val 5000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 Placeholder 9">
            <a:extLst>
              <a:ext uri="{FF2B5EF4-FFF2-40B4-BE49-F238E27FC236}">
                <a16:creationId xmlns:a16="http://schemas.microsoft.com/office/drawing/2014/main" id="{B695AE1C-BA33-CC8B-1037-36969F8251A7}"/>
              </a:ext>
            </a:extLst>
          </p:cNvPr>
          <p:cNvSpPr>
            <a:spLocks noGrp="1"/>
          </p:cNvSpPr>
          <p:nvPr>
            <p:ph type="body" sz="quarter" idx="13" hasCustomPrompt="1"/>
          </p:nvPr>
        </p:nvSpPr>
        <p:spPr>
          <a:xfrm>
            <a:off x="65918" y="3263139"/>
            <a:ext cx="503238" cy="567330"/>
          </a:xfrm>
        </p:spPr>
        <p:txBody>
          <a:bodyPr>
            <a:normAutofit/>
          </a:bodyPr>
          <a:lstStyle>
            <a:lvl1pPr marL="0" indent="0">
              <a:buNone/>
              <a:defRPr sz="4000">
                <a:solidFill>
                  <a:schemeClr val="bg1"/>
                </a:solidFill>
                <a:latin typeface="Bree Serif" panose="02000503040000020004" pitchFamily="2" charset="0"/>
              </a:defRPr>
            </a:lvl1pPr>
          </a:lstStyle>
          <a:p>
            <a:pPr lvl="0"/>
            <a:r>
              <a:rPr lang="en-US" dirty="0"/>
              <a:t>#</a:t>
            </a:r>
          </a:p>
        </p:txBody>
      </p:sp>
    </p:spTree>
    <p:extLst>
      <p:ext uri="{BB962C8B-B14F-4D97-AF65-F5344CB8AC3E}">
        <p14:creationId xmlns:p14="http://schemas.microsoft.com/office/powerpoint/2010/main" val="7407415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White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C44A-D176-9470-50D5-BA2C250886D8}"/>
              </a:ext>
            </a:extLst>
          </p:cNvPr>
          <p:cNvSpPr>
            <a:spLocks noGrp="1"/>
          </p:cNvSpPr>
          <p:nvPr>
            <p:ph type="title" hasCustomPrompt="1"/>
          </p:nvPr>
        </p:nvSpPr>
        <p:spPr>
          <a:xfrm>
            <a:off x="1676400" y="2777158"/>
            <a:ext cx="10515600" cy="1539292"/>
          </a:xfrm>
        </p:spPr>
        <p:txBody>
          <a:bodyPr anchor="ctr" anchorCtr="0"/>
          <a:lstStyle>
            <a:lvl1pPr>
              <a:defRPr sz="9600" b="0">
                <a:solidFill>
                  <a:schemeClr val="tx2"/>
                </a:solidFill>
                <a:latin typeface="+mn-lt"/>
              </a:defRPr>
            </a:lvl1pPr>
          </a:lstStyle>
          <a:p>
            <a:r>
              <a:rPr lang="en-US" dirty="0"/>
              <a:t>Title</a:t>
            </a:r>
          </a:p>
        </p:txBody>
      </p:sp>
      <p:sp>
        <p:nvSpPr>
          <p:cNvPr id="4" name="Date Placeholder 3">
            <a:extLst>
              <a:ext uri="{FF2B5EF4-FFF2-40B4-BE49-F238E27FC236}">
                <a16:creationId xmlns:a16="http://schemas.microsoft.com/office/drawing/2014/main" id="{F6B5A4AF-C5CE-43A4-C150-07A2AA7A48A9}"/>
              </a:ext>
            </a:extLst>
          </p:cNvPr>
          <p:cNvSpPr>
            <a:spLocks noGrp="1"/>
          </p:cNvSpPr>
          <p:nvPr>
            <p:ph type="dt" sz="half" idx="10"/>
          </p:nvPr>
        </p:nvSpPr>
        <p:spPr/>
        <p:txBody>
          <a:bodyPr/>
          <a:lstStyle/>
          <a:p>
            <a:pPr>
              <a:defRPr/>
            </a:pPr>
            <a:fld id="{211C0565-A44B-44E0-A887-C2ADE0B54789}" type="datetime2">
              <a:rPr lang="en-US" smtClean="0"/>
              <a:pPr>
                <a:defRPr/>
              </a:pPr>
              <a:t>Wednesday, January 22, 2025</a:t>
            </a:fld>
            <a:endParaRPr lang="en-US" dirty="0"/>
          </a:p>
        </p:txBody>
      </p:sp>
      <p:sp>
        <p:nvSpPr>
          <p:cNvPr id="5" name="Footer Placeholder 4">
            <a:extLst>
              <a:ext uri="{FF2B5EF4-FFF2-40B4-BE49-F238E27FC236}">
                <a16:creationId xmlns:a16="http://schemas.microsoft.com/office/drawing/2014/main" id="{B9C23332-F94E-5D6D-9EF0-AFBD9CFEA043}"/>
              </a:ext>
            </a:extLst>
          </p:cNvPr>
          <p:cNvSpPr>
            <a:spLocks noGrp="1"/>
          </p:cNvSpPr>
          <p:nvPr>
            <p:ph type="ftr" sz="quarter" idx="11"/>
          </p:nvPr>
        </p:nvSpPr>
        <p:spPr/>
        <p:txBody>
          <a:bodyPr/>
          <a:lstStyle/>
          <a:p>
            <a:pPr>
              <a:defRPr/>
            </a:pPr>
            <a:endParaRPr lang="en-US" dirty="0"/>
          </a:p>
        </p:txBody>
      </p:sp>
      <p:sp>
        <p:nvSpPr>
          <p:cNvPr id="7" name="Google Shape;11;p2">
            <a:extLst>
              <a:ext uri="{FF2B5EF4-FFF2-40B4-BE49-F238E27FC236}">
                <a16:creationId xmlns:a16="http://schemas.microsoft.com/office/drawing/2014/main" id="{21A1CD2B-148D-8B31-D2EA-14ED47539BE9}"/>
              </a:ext>
            </a:extLst>
          </p:cNvPr>
          <p:cNvSpPr/>
          <p:nvPr/>
        </p:nvSpPr>
        <p:spPr>
          <a:xfrm rot="5400000">
            <a:off x="-303300" y="314195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p5">
            <a:extLst>
              <a:ext uri="{FF2B5EF4-FFF2-40B4-BE49-F238E27FC236}">
                <a16:creationId xmlns:a16="http://schemas.microsoft.com/office/drawing/2014/main" id="{75BA0A85-CD10-895C-94FE-0417BD1A0662}"/>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Slide Number Placeholder 16">
            <a:extLst>
              <a:ext uri="{FF2B5EF4-FFF2-40B4-BE49-F238E27FC236}">
                <a16:creationId xmlns:a16="http://schemas.microsoft.com/office/drawing/2014/main" id="{BF437B4A-9595-84A1-A8C0-C688263F36B4}"/>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pic>
        <p:nvPicPr>
          <p:cNvPr id="11" name="Picture 10">
            <a:extLst>
              <a:ext uri="{FF2B5EF4-FFF2-40B4-BE49-F238E27FC236}">
                <a16:creationId xmlns:a16="http://schemas.microsoft.com/office/drawing/2014/main" id="{2A986B06-BF8A-5EF8-233E-51C18A75D56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12" name="Text Placeholder 11">
            <a:extLst>
              <a:ext uri="{FF2B5EF4-FFF2-40B4-BE49-F238E27FC236}">
                <a16:creationId xmlns:a16="http://schemas.microsoft.com/office/drawing/2014/main" id="{B845953C-1109-3FB2-2B09-CEDA7CB6E9CB}"/>
              </a:ext>
            </a:extLst>
          </p:cNvPr>
          <p:cNvSpPr>
            <a:spLocks noGrp="1"/>
          </p:cNvSpPr>
          <p:nvPr>
            <p:ph type="body" sz="quarter" idx="14"/>
          </p:nvPr>
        </p:nvSpPr>
        <p:spPr>
          <a:xfrm>
            <a:off x="1676400" y="4098734"/>
            <a:ext cx="10515600" cy="615950"/>
          </a:xfrm>
        </p:spPr>
        <p:txBody>
          <a:bodyPr>
            <a:normAutofit/>
          </a:bodyPr>
          <a:lstStyle>
            <a:lvl1pPr marL="0" indent="0">
              <a:buNone/>
              <a:defRPr sz="2000"/>
            </a:lvl1pPr>
          </a:lstStyle>
          <a:p>
            <a:pPr lvl="0"/>
            <a:r>
              <a:rPr lang="en-US"/>
              <a:t>Click to edit Master text styles</a:t>
            </a:r>
          </a:p>
        </p:txBody>
      </p:sp>
      <p:sp>
        <p:nvSpPr>
          <p:cNvPr id="13" name="Google Shape;11;p2">
            <a:extLst>
              <a:ext uri="{FF2B5EF4-FFF2-40B4-BE49-F238E27FC236}">
                <a16:creationId xmlns:a16="http://schemas.microsoft.com/office/drawing/2014/main" id="{1F99E491-9E9C-7F3E-1EAD-FF11020FEDE3}"/>
              </a:ext>
            </a:extLst>
          </p:cNvPr>
          <p:cNvSpPr/>
          <p:nvPr/>
        </p:nvSpPr>
        <p:spPr>
          <a:xfrm rot="5400000">
            <a:off x="-303300" y="314195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Placeholder 9">
            <a:extLst>
              <a:ext uri="{FF2B5EF4-FFF2-40B4-BE49-F238E27FC236}">
                <a16:creationId xmlns:a16="http://schemas.microsoft.com/office/drawing/2014/main" id="{AEDFE6BD-EA93-4AE9-7893-D7CD62B042FE}"/>
              </a:ext>
            </a:extLst>
          </p:cNvPr>
          <p:cNvSpPr>
            <a:spLocks noGrp="1"/>
          </p:cNvSpPr>
          <p:nvPr>
            <p:ph type="body" sz="quarter" idx="13" hasCustomPrompt="1"/>
          </p:nvPr>
        </p:nvSpPr>
        <p:spPr>
          <a:xfrm>
            <a:off x="65918" y="3263139"/>
            <a:ext cx="503238" cy="567330"/>
          </a:xfrm>
        </p:spPr>
        <p:txBody>
          <a:bodyPr anchor="ctr" anchorCtr="1">
            <a:normAutofit/>
          </a:bodyPr>
          <a:lstStyle>
            <a:lvl1pPr marL="0" indent="0">
              <a:buNone/>
              <a:defRPr sz="4000">
                <a:solidFill>
                  <a:schemeClr val="tx2"/>
                </a:solidFill>
                <a:latin typeface="Bree Serif" panose="02000503040000020004" pitchFamily="2" charset="0"/>
              </a:defRPr>
            </a:lvl1pPr>
          </a:lstStyle>
          <a:p>
            <a:pPr lvl="0"/>
            <a:r>
              <a:rPr lang="en-US" dirty="0"/>
              <a:t>#</a:t>
            </a:r>
          </a:p>
        </p:txBody>
      </p:sp>
      <p:sp>
        <p:nvSpPr>
          <p:cNvPr id="14" name="Google Shape;11;p2">
            <a:extLst>
              <a:ext uri="{FF2B5EF4-FFF2-40B4-BE49-F238E27FC236}">
                <a16:creationId xmlns:a16="http://schemas.microsoft.com/office/drawing/2014/main" id="{C08E2F87-E1CE-1DBA-8597-521BA09C5E79}"/>
              </a:ext>
            </a:extLst>
          </p:cNvPr>
          <p:cNvSpPr/>
          <p:nvPr/>
        </p:nvSpPr>
        <p:spPr>
          <a:xfrm rot="5400000">
            <a:off x="-303300" y="314195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44942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Quotes">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B5A4AF-C5CE-43A4-C150-07A2AA7A48A9}"/>
              </a:ext>
            </a:extLst>
          </p:cNvPr>
          <p:cNvSpPr>
            <a:spLocks noGrp="1"/>
          </p:cNvSpPr>
          <p:nvPr>
            <p:ph type="dt" sz="half" idx="10"/>
          </p:nvPr>
        </p:nvSpPr>
        <p:spPr/>
        <p:txBody>
          <a:bodyPr/>
          <a:lstStyle/>
          <a:p>
            <a:pPr>
              <a:defRPr/>
            </a:pPr>
            <a:fld id="{211C0565-A44B-44E0-A887-C2ADE0B54789}" type="datetime2">
              <a:rPr lang="en-US" smtClean="0"/>
              <a:pPr>
                <a:defRPr/>
              </a:pPr>
              <a:t>Wednesday, January 22, 2025</a:t>
            </a:fld>
            <a:endParaRPr lang="en-US" dirty="0"/>
          </a:p>
        </p:txBody>
      </p:sp>
      <p:sp>
        <p:nvSpPr>
          <p:cNvPr id="5" name="Footer Placeholder 4">
            <a:extLst>
              <a:ext uri="{FF2B5EF4-FFF2-40B4-BE49-F238E27FC236}">
                <a16:creationId xmlns:a16="http://schemas.microsoft.com/office/drawing/2014/main" id="{B9C23332-F94E-5D6D-9EF0-AFBD9CFEA043}"/>
              </a:ext>
            </a:extLst>
          </p:cNvPr>
          <p:cNvSpPr>
            <a:spLocks noGrp="1"/>
          </p:cNvSpPr>
          <p:nvPr>
            <p:ph type="ftr" sz="quarter" idx="11"/>
          </p:nvPr>
        </p:nvSpPr>
        <p:spPr/>
        <p:txBody>
          <a:bodyPr/>
          <a:lstStyle/>
          <a:p>
            <a:pPr>
              <a:defRPr/>
            </a:pPr>
            <a:endParaRPr lang="en-US" dirty="0"/>
          </a:p>
        </p:txBody>
      </p:sp>
      <p:sp>
        <p:nvSpPr>
          <p:cNvPr id="7" name="Google Shape;11;p2">
            <a:extLst>
              <a:ext uri="{FF2B5EF4-FFF2-40B4-BE49-F238E27FC236}">
                <a16:creationId xmlns:a16="http://schemas.microsoft.com/office/drawing/2014/main" id="{21A1CD2B-148D-8B31-D2EA-14ED47539BE9}"/>
              </a:ext>
            </a:extLst>
          </p:cNvPr>
          <p:cNvSpPr/>
          <p:nvPr/>
        </p:nvSpPr>
        <p:spPr>
          <a:xfrm rot="5400000">
            <a:off x="-303300" y="1304888"/>
            <a:ext cx="1416300" cy="809700"/>
          </a:xfrm>
          <a:prstGeom prst="triangle">
            <a:avLst>
              <a:gd name="adj" fmla="val 500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p4">
            <a:extLst>
              <a:ext uri="{FF2B5EF4-FFF2-40B4-BE49-F238E27FC236}">
                <a16:creationId xmlns:a16="http://schemas.microsoft.com/office/drawing/2014/main" id="{19137B31-90EE-9F78-CE0D-035BE36A2EA8}"/>
              </a:ext>
            </a:extLst>
          </p:cNvPr>
          <p:cNvSpPr txBox="1"/>
          <p:nvPr/>
        </p:nvSpPr>
        <p:spPr>
          <a:xfrm>
            <a:off x="22295" y="1307000"/>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dirty="0">
                <a:solidFill>
                  <a:schemeClr val="accent2"/>
                </a:solidFill>
                <a:latin typeface="Raleway"/>
                <a:ea typeface="Raleway"/>
                <a:cs typeface="Raleway"/>
                <a:sym typeface="Raleway"/>
              </a:rPr>
              <a:t>“</a:t>
            </a:r>
            <a:endParaRPr sz="8600" b="1" dirty="0">
              <a:solidFill>
                <a:schemeClr val="accent2"/>
              </a:solidFill>
              <a:latin typeface="Raleway"/>
              <a:ea typeface="Raleway"/>
              <a:cs typeface="Raleway"/>
              <a:sym typeface="Raleway"/>
            </a:endParaRPr>
          </a:p>
        </p:txBody>
      </p:sp>
      <p:sp>
        <p:nvSpPr>
          <p:cNvPr id="9" name="Google Shape;23;p5">
            <a:extLst>
              <a:ext uri="{FF2B5EF4-FFF2-40B4-BE49-F238E27FC236}">
                <a16:creationId xmlns:a16="http://schemas.microsoft.com/office/drawing/2014/main" id="{CD1F37F7-3027-78D8-71E9-CADA1A294EBF}"/>
              </a:ext>
            </a:extLst>
          </p:cNvPr>
          <p:cNvSpPr/>
          <p:nvPr/>
        </p:nvSpPr>
        <p:spPr>
          <a:xfrm flipH="1">
            <a:off x="11353800" y="5999584"/>
            <a:ext cx="838200" cy="858416"/>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Slide Number Placeholder 16">
            <a:extLst>
              <a:ext uri="{FF2B5EF4-FFF2-40B4-BE49-F238E27FC236}">
                <a16:creationId xmlns:a16="http://schemas.microsoft.com/office/drawing/2014/main" id="{5B21F208-BC75-40BD-3624-7CFC24E81B4C}"/>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solidFill>
                  <a:schemeClr val="tx2"/>
                </a:solidFill>
              </a:rPr>
              <a:pPr/>
              <a:t>‹#›</a:t>
            </a:fld>
            <a:endParaRPr lang="en-US" dirty="0">
              <a:solidFill>
                <a:schemeClr val="tx2"/>
              </a:solidFill>
            </a:endParaRPr>
          </a:p>
        </p:txBody>
      </p:sp>
      <p:sp>
        <p:nvSpPr>
          <p:cNvPr id="12" name="Text Placeholder 11">
            <a:extLst>
              <a:ext uri="{FF2B5EF4-FFF2-40B4-BE49-F238E27FC236}">
                <a16:creationId xmlns:a16="http://schemas.microsoft.com/office/drawing/2014/main" id="{71AEAC5D-749D-2EA2-170E-AE79FF844032}"/>
              </a:ext>
            </a:extLst>
          </p:cNvPr>
          <p:cNvSpPr>
            <a:spLocks noGrp="1"/>
          </p:cNvSpPr>
          <p:nvPr>
            <p:ph type="body" sz="quarter" idx="12"/>
          </p:nvPr>
        </p:nvSpPr>
        <p:spPr>
          <a:xfrm>
            <a:off x="1016162" y="1468119"/>
            <a:ext cx="5876925" cy="4083050"/>
          </a:xfrm>
        </p:spPr>
        <p:txBody>
          <a:bodyPr>
            <a:normAutofit/>
          </a:bodyPr>
          <a:lstStyle>
            <a:lvl1pPr marL="0" indent="0">
              <a:buNone/>
              <a:defRPr sz="3200">
                <a:solidFill>
                  <a:schemeClr val="bg1"/>
                </a:solidFill>
                <a:latin typeface="Bree Serif" panose="02000503040000020004" pitchFamily="2" charset="0"/>
              </a:defRPr>
            </a:lvl1pPr>
          </a:lstStyle>
          <a:p>
            <a:pPr lvl="0"/>
            <a:r>
              <a:rPr lang="en-US"/>
              <a:t>Click to edit Master text styles</a:t>
            </a:r>
          </a:p>
        </p:txBody>
      </p:sp>
      <p:sp>
        <p:nvSpPr>
          <p:cNvPr id="11" name="Google Shape;11;p2">
            <a:extLst>
              <a:ext uri="{FF2B5EF4-FFF2-40B4-BE49-F238E27FC236}">
                <a16:creationId xmlns:a16="http://schemas.microsoft.com/office/drawing/2014/main" id="{D2C3B8FF-4D89-7935-A4D1-9E8C28F650F3}"/>
              </a:ext>
            </a:extLst>
          </p:cNvPr>
          <p:cNvSpPr/>
          <p:nvPr/>
        </p:nvSpPr>
        <p:spPr>
          <a:xfrm rot="5400000">
            <a:off x="-303300" y="1304888"/>
            <a:ext cx="1416300" cy="809700"/>
          </a:xfrm>
          <a:prstGeom prst="triangle">
            <a:avLst>
              <a:gd name="adj" fmla="val 500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p4">
            <a:extLst>
              <a:ext uri="{FF2B5EF4-FFF2-40B4-BE49-F238E27FC236}">
                <a16:creationId xmlns:a16="http://schemas.microsoft.com/office/drawing/2014/main" id="{8B7BB477-7F98-B74B-113E-6E1DA750DEFC}"/>
              </a:ext>
            </a:extLst>
          </p:cNvPr>
          <p:cNvSpPr txBox="1"/>
          <p:nvPr/>
        </p:nvSpPr>
        <p:spPr>
          <a:xfrm>
            <a:off x="22295" y="1307000"/>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dirty="0">
                <a:solidFill>
                  <a:srgbClr val="004E42"/>
                </a:solidFill>
                <a:latin typeface="Raleway"/>
                <a:ea typeface="Raleway"/>
                <a:cs typeface="Raleway"/>
                <a:sym typeface="Raleway"/>
              </a:rPr>
              <a:t>“</a:t>
            </a:r>
            <a:endParaRPr sz="8600" b="1" dirty="0">
              <a:solidFill>
                <a:srgbClr val="004E42"/>
              </a:solidFill>
              <a:latin typeface="Raleway"/>
              <a:ea typeface="Raleway"/>
              <a:cs typeface="Raleway"/>
              <a:sym typeface="Raleway"/>
            </a:endParaRPr>
          </a:p>
        </p:txBody>
      </p:sp>
      <p:sp>
        <p:nvSpPr>
          <p:cNvPr id="14" name="Google Shape;23;p5">
            <a:extLst>
              <a:ext uri="{FF2B5EF4-FFF2-40B4-BE49-F238E27FC236}">
                <a16:creationId xmlns:a16="http://schemas.microsoft.com/office/drawing/2014/main" id="{81CD1CBE-19F1-8E89-F05F-ECA7892479DA}"/>
              </a:ext>
            </a:extLst>
          </p:cNvPr>
          <p:cNvSpPr/>
          <p:nvPr/>
        </p:nvSpPr>
        <p:spPr>
          <a:xfrm flipH="1">
            <a:off x="11353800" y="5999584"/>
            <a:ext cx="838200" cy="858416"/>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Slide Number Placeholder 16">
            <a:extLst>
              <a:ext uri="{FF2B5EF4-FFF2-40B4-BE49-F238E27FC236}">
                <a16:creationId xmlns:a16="http://schemas.microsoft.com/office/drawing/2014/main" id="{FDAF84E3-0D54-F26E-0446-576EF4031F8E}"/>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solidFill>
                  <a:schemeClr val="tx2"/>
                </a:solidFill>
              </a:rPr>
              <a:pPr/>
              <a:t>‹#›</a:t>
            </a:fld>
            <a:endParaRPr lang="en-US" dirty="0">
              <a:solidFill>
                <a:schemeClr val="tx2"/>
              </a:solidFill>
            </a:endParaRPr>
          </a:p>
        </p:txBody>
      </p:sp>
      <p:sp>
        <p:nvSpPr>
          <p:cNvPr id="16" name="Google Shape;11;p2">
            <a:extLst>
              <a:ext uri="{FF2B5EF4-FFF2-40B4-BE49-F238E27FC236}">
                <a16:creationId xmlns:a16="http://schemas.microsoft.com/office/drawing/2014/main" id="{5FF92CDB-5857-3B9F-E79A-E5E757560DCF}"/>
              </a:ext>
            </a:extLst>
          </p:cNvPr>
          <p:cNvSpPr/>
          <p:nvPr/>
        </p:nvSpPr>
        <p:spPr>
          <a:xfrm rot="5400000">
            <a:off x="-303300" y="1304888"/>
            <a:ext cx="1416300" cy="809700"/>
          </a:xfrm>
          <a:prstGeom prst="triangle">
            <a:avLst>
              <a:gd name="adj" fmla="val 500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p4">
            <a:extLst>
              <a:ext uri="{FF2B5EF4-FFF2-40B4-BE49-F238E27FC236}">
                <a16:creationId xmlns:a16="http://schemas.microsoft.com/office/drawing/2014/main" id="{5D7CE116-8EDF-F980-5095-12E3A57B585B}"/>
              </a:ext>
            </a:extLst>
          </p:cNvPr>
          <p:cNvSpPr txBox="1"/>
          <p:nvPr/>
        </p:nvSpPr>
        <p:spPr>
          <a:xfrm>
            <a:off x="22295" y="1307000"/>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dirty="0">
                <a:solidFill>
                  <a:schemeClr val="accent2"/>
                </a:solidFill>
                <a:latin typeface="Raleway"/>
                <a:ea typeface="Raleway"/>
                <a:cs typeface="Raleway"/>
                <a:sym typeface="Raleway"/>
              </a:rPr>
              <a:t>“</a:t>
            </a:r>
            <a:endParaRPr sz="8600" b="1" dirty="0">
              <a:solidFill>
                <a:schemeClr val="accent2"/>
              </a:solidFill>
              <a:latin typeface="Raleway"/>
              <a:ea typeface="Raleway"/>
              <a:cs typeface="Raleway"/>
              <a:sym typeface="Raleway"/>
            </a:endParaRPr>
          </a:p>
        </p:txBody>
      </p:sp>
      <p:sp>
        <p:nvSpPr>
          <p:cNvPr id="18" name="Google Shape;23;p5">
            <a:extLst>
              <a:ext uri="{FF2B5EF4-FFF2-40B4-BE49-F238E27FC236}">
                <a16:creationId xmlns:a16="http://schemas.microsoft.com/office/drawing/2014/main" id="{7C8502C7-EE47-DCB6-9F02-3DB1ABC585C4}"/>
              </a:ext>
            </a:extLst>
          </p:cNvPr>
          <p:cNvSpPr/>
          <p:nvPr/>
        </p:nvSpPr>
        <p:spPr>
          <a:xfrm flipH="1">
            <a:off x="11353800" y="5999584"/>
            <a:ext cx="838200" cy="858416"/>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Slide Number Placeholder 16">
            <a:extLst>
              <a:ext uri="{FF2B5EF4-FFF2-40B4-BE49-F238E27FC236}">
                <a16:creationId xmlns:a16="http://schemas.microsoft.com/office/drawing/2014/main" id="{FB62FD14-A8AC-2F2E-FB48-902F86AEAEDB}"/>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269857402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g Conce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FC91-52D9-AB05-D42D-F4DB304AC4A9}"/>
              </a:ext>
            </a:extLst>
          </p:cNvPr>
          <p:cNvSpPr>
            <a:spLocks noGrp="1"/>
          </p:cNvSpPr>
          <p:nvPr>
            <p:ph type="title" hasCustomPrompt="1"/>
          </p:nvPr>
        </p:nvSpPr>
        <p:spPr>
          <a:xfrm>
            <a:off x="455645" y="2268570"/>
            <a:ext cx="4461588" cy="1325563"/>
          </a:xfrm>
        </p:spPr>
        <p:txBody>
          <a:bodyPr/>
          <a:lstStyle>
            <a:lvl1pPr>
              <a:defRPr sz="6000"/>
            </a:lvl1pPr>
          </a:lstStyle>
          <a:p>
            <a:r>
              <a:rPr lang="en-US" dirty="0"/>
              <a:t>BIG CONCEPT</a:t>
            </a:r>
          </a:p>
        </p:txBody>
      </p:sp>
      <p:sp>
        <p:nvSpPr>
          <p:cNvPr id="3" name="Date Placeholder 2">
            <a:extLst>
              <a:ext uri="{FF2B5EF4-FFF2-40B4-BE49-F238E27FC236}">
                <a16:creationId xmlns:a16="http://schemas.microsoft.com/office/drawing/2014/main" id="{F004AA31-D929-369C-89F6-62187879F697}"/>
              </a:ext>
            </a:extLst>
          </p:cNvPr>
          <p:cNvSpPr>
            <a:spLocks noGrp="1"/>
          </p:cNvSpPr>
          <p:nvPr>
            <p:ph type="dt" sz="half" idx="10"/>
          </p:nvPr>
        </p:nvSpPr>
        <p:spPr/>
        <p:txBody>
          <a:bodyPr/>
          <a:lstStyle/>
          <a:p>
            <a:pPr>
              <a:defRPr/>
            </a:pPr>
            <a:fld id="{211C0565-A44B-44E0-A887-C2ADE0B54789}" type="datetime2">
              <a:rPr lang="en-US" smtClean="0"/>
              <a:pPr>
                <a:defRPr/>
              </a:pPr>
              <a:t>Wednesday, January 22, 2025</a:t>
            </a:fld>
            <a:endParaRPr lang="en-US" dirty="0"/>
          </a:p>
        </p:txBody>
      </p:sp>
      <p:sp>
        <p:nvSpPr>
          <p:cNvPr id="4" name="Footer Placeholder 3">
            <a:extLst>
              <a:ext uri="{FF2B5EF4-FFF2-40B4-BE49-F238E27FC236}">
                <a16:creationId xmlns:a16="http://schemas.microsoft.com/office/drawing/2014/main" id="{0FC3A0B6-AE79-1DC1-C9CA-6754781B26F5}"/>
              </a:ext>
            </a:extLst>
          </p:cNvPr>
          <p:cNvSpPr>
            <a:spLocks noGrp="1"/>
          </p:cNvSpPr>
          <p:nvPr>
            <p:ph type="ftr" sz="quarter" idx="11"/>
          </p:nvPr>
        </p:nvSpPr>
        <p:spPr/>
        <p:txBody>
          <a:bodyPr/>
          <a:lstStyle/>
          <a:p>
            <a:pPr>
              <a:defRPr/>
            </a:pPr>
            <a:endParaRPr lang="en-US" dirty="0"/>
          </a:p>
        </p:txBody>
      </p:sp>
      <p:sp>
        <p:nvSpPr>
          <p:cNvPr id="7" name="Text Placeholder 6">
            <a:extLst>
              <a:ext uri="{FF2B5EF4-FFF2-40B4-BE49-F238E27FC236}">
                <a16:creationId xmlns:a16="http://schemas.microsoft.com/office/drawing/2014/main" id="{6F0EBF52-755C-DFFB-805A-59C622541C1D}"/>
              </a:ext>
            </a:extLst>
          </p:cNvPr>
          <p:cNvSpPr>
            <a:spLocks noGrp="1"/>
          </p:cNvSpPr>
          <p:nvPr>
            <p:ph type="body" sz="quarter" idx="13"/>
          </p:nvPr>
        </p:nvSpPr>
        <p:spPr>
          <a:xfrm>
            <a:off x="454901" y="3703638"/>
            <a:ext cx="4461587" cy="1212850"/>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oogle Shape;23;p5">
            <a:extLst>
              <a:ext uri="{FF2B5EF4-FFF2-40B4-BE49-F238E27FC236}">
                <a16:creationId xmlns:a16="http://schemas.microsoft.com/office/drawing/2014/main" id="{96A02073-C226-7128-A002-6633EF56D4C0}"/>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Slide Number Placeholder 16">
            <a:extLst>
              <a:ext uri="{FF2B5EF4-FFF2-40B4-BE49-F238E27FC236}">
                <a16:creationId xmlns:a16="http://schemas.microsoft.com/office/drawing/2014/main" id="{9B1834B2-ACFB-5BAE-0E55-1DD712F129A8}"/>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pic>
        <p:nvPicPr>
          <p:cNvPr id="11" name="Picture 10">
            <a:extLst>
              <a:ext uri="{FF2B5EF4-FFF2-40B4-BE49-F238E27FC236}">
                <a16:creationId xmlns:a16="http://schemas.microsoft.com/office/drawing/2014/main" id="{C1A8DFD5-9286-714F-0E88-8F43E6B5A4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12" name="Google Shape;23;p5">
            <a:extLst>
              <a:ext uri="{FF2B5EF4-FFF2-40B4-BE49-F238E27FC236}">
                <a16:creationId xmlns:a16="http://schemas.microsoft.com/office/drawing/2014/main" id="{D7AFB371-51EB-76CD-D7EC-B11F8AA3C4AD}"/>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Slide Number Placeholder 16">
            <a:extLst>
              <a:ext uri="{FF2B5EF4-FFF2-40B4-BE49-F238E27FC236}">
                <a16:creationId xmlns:a16="http://schemas.microsoft.com/office/drawing/2014/main" id="{23D33B44-B3AF-C7B7-EFBB-7147CFC07CA4}"/>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
        <p:nvSpPr>
          <p:cNvPr id="14" name="Google Shape;23;p5">
            <a:extLst>
              <a:ext uri="{FF2B5EF4-FFF2-40B4-BE49-F238E27FC236}">
                <a16:creationId xmlns:a16="http://schemas.microsoft.com/office/drawing/2014/main" id="{E889A95A-DACA-2EDA-B9E4-4E48100C96A7}"/>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Slide Number Placeholder 16">
            <a:extLst>
              <a:ext uri="{FF2B5EF4-FFF2-40B4-BE49-F238E27FC236}">
                <a16:creationId xmlns:a16="http://schemas.microsoft.com/office/drawing/2014/main" id="{52DF7D74-67DB-340B-650F-5811F127157F}"/>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Tree>
    <p:extLst>
      <p:ext uri="{BB962C8B-B14F-4D97-AF65-F5344CB8AC3E}">
        <p14:creationId xmlns:p14="http://schemas.microsoft.com/office/powerpoint/2010/main" val="26911000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C52D151-D81E-99A3-391D-CE53BFAC42FA}"/>
              </a:ext>
            </a:extLst>
          </p:cNvPr>
          <p:cNvSpPr>
            <a:spLocks noGrp="1"/>
          </p:cNvSpPr>
          <p:nvPr>
            <p:ph type="pic" sz="quarter" idx="10"/>
          </p:nvPr>
        </p:nvSpPr>
        <p:spPr>
          <a:xfrm>
            <a:off x="0" y="0"/>
            <a:ext cx="12192000" cy="6858000"/>
          </a:xfrm>
        </p:spPr>
        <p:txBody>
          <a:bodyPr/>
          <a:lstStyle>
            <a:lvl1pPr marL="0" indent="0">
              <a:buNone/>
              <a:defRPr/>
            </a:lvl1pPr>
          </a:lstStyle>
          <a:p>
            <a:r>
              <a:rPr lang="en-US"/>
              <a:t>Click icon to add picture</a:t>
            </a:r>
            <a:endParaRPr lang="en-US" dirty="0"/>
          </a:p>
        </p:txBody>
      </p:sp>
      <p:sp>
        <p:nvSpPr>
          <p:cNvPr id="8" name="Google Shape;23;p5">
            <a:extLst>
              <a:ext uri="{FF2B5EF4-FFF2-40B4-BE49-F238E27FC236}">
                <a16:creationId xmlns:a16="http://schemas.microsoft.com/office/drawing/2014/main" id="{304D59FC-9B4A-7624-C0EC-CBF166D38D47}"/>
              </a:ext>
            </a:extLst>
          </p:cNvPr>
          <p:cNvSpPr/>
          <p:nvPr/>
        </p:nvSpPr>
        <p:spPr>
          <a:xfrm flipH="1">
            <a:off x="11353800" y="5999584"/>
            <a:ext cx="838200" cy="858416"/>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Slide Number Placeholder 16">
            <a:extLst>
              <a:ext uri="{FF2B5EF4-FFF2-40B4-BE49-F238E27FC236}">
                <a16:creationId xmlns:a16="http://schemas.microsoft.com/office/drawing/2014/main" id="{99EFDDAB-17B9-7866-9C8E-CA127B9727BF}"/>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solidFill>
                  <a:schemeClr val="tx2"/>
                </a:solidFill>
              </a:rPr>
              <a:pPr/>
              <a:t>‹#›</a:t>
            </a:fld>
            <a:endParaRPr lang="en-US" dirty="0">
              <a:solidFill>
                <a:schemeClr val="tx2"/>
              </a:solidFill>
            </a:endParaRPr>
          </a:p>
        </p:txBody>
      </p:sp>
      <p:sp>
        <p:nvSpPr>
          <p:cNvPr id="15" name="Text Placeholder 14">
            <a:extLst>
              <a:ext uri="{FF2B5EF4-FFF2-40B4-BE49-F238E27FC236}">
                <a16:creationId xmlns:a16="http://schemas.microsoft.com/office/drawing/2014/main" id="{F9B60308-52E8-B375-A5E5-CEA44761F341}"/>
              </a:ext>
            </a:extLst>
          </p:cNvPr>
          <p:cNvSpPr>
            <a:spLocks noGrp="1"/>
          </p:cNvSpPr>
          <p:nvPr>
            <p:ph type="body" sz="quarter" idx="11" hasCustomPrompt="1"/>
          </p:nvPr>
        </p:nvSpPr>
        <p:spPr>
          <a:xfrm>
            <a:off x="-83975" y="587375"/>
            <a:ext cx="3638550" cy="1185863"/>
          </a:xfrm>
        </p:spPr>
        <p:txBody>
          <a:bodyPr/>
          <a:lstStyle/>
          <a:p>
            <a:pPr marL="0" marR="0" lvl="0" indent="0" algn="l" defTabSz="914400" rtl="0" eaLnBrk="1" fontAlgn="auto" latinLnBrk="0" hangingPunct="1">
              <a:lnSpc>
                <a:spcPct val="115000"/>
              </a:lnSpc>
              <a:spcBef>
                <a:spcPts val="0"/>
              </a:spcBef>
              <a:spcAft>
                <a:spcPts val="0"/>
              </a:spcAft>
              <a:buClr>
                <a:srgbClr val="191998"/>
              </a:buClr>
              <a:buSzPts val="4800"/>
              <a:buFont typeface="Raleway Thin"/>
              <a:buNone/>
              <a:tabLst/>
              <a:defRPr/>
            </a:pPr>
            <a:r>
              <a:rPr kumimoji="0" lang="en-US" sz="2800" b="0" i="0" u="none" strike="noStrike" kern="0" cap="none" spc="0" normalizeH="0" baseline="0" noProof="0" dirty="0">
                <a:ln>
                  <a:noFill/>
                </a:ln>
                <a:solidFill>
                  <a:srgbClr val="191998"/>
                </a:solidFill>
                <a:effectLst/>
                <a:highlight>
                  <a:srgbClr val="A4D65E"/>
                </a:highlight>
                <a:uLnTx/>
                <a:uFillTx/>
                <a:latin typeface="Poppins"/>
                <a:sym typeface="Raleway Thin"/>
              </a:rPr>
              <a:t>Want big impact?</a:t>
            </a:r>
          </a:p>
          <a:p>
            <a:pPr marL="0" marR="0" lvl="0" indent="0" algn="l" defTabSz="914400" rtl="0" eaLnBrk="1" fontAlgn="auto" latinLnBrk="0" hangingPunct="1">
              <a:lnSpc>
                <a:spcPct val="115000"/>
              </a:lnSpc>
              <a:spcBef>
                <a:spcPts val="0"/>
              </a:spcBef>
              <a:spcAft>
                <a:spcPts val="0"/>
              </a:spcAft>
              <a:buClr>
                <a:srgbClr val="191998"/>
              </a:buClr>
              <a:buSzPts val="4800"/>
              <a:buFont typeface="Raleway Thin"/>
              <a:buNone/>
              <a:tabLst/>
              <a:defRPr/>
            </a:pPr>
            <a:r>
              <a:rPr kumimoji="0" lang="en-US" sz="2800" b="0" i="0" u="none" strike="noStrike" kern="0" cap="none" spc="0" normalizeH="0" baseline="0" noProof="0" dirty="0">
                <a:ln>
                  <a:noFill/>
                </a:ln>
                <a:solidFill>
                  <a:prstClr val="white"/>
                </a:solidFill>
                <a:effectLst/>
                <a:highlight>
                  <a:srgbClr val="191998"/>
                </a:highlight>
                <a:uLnTx/>
                <a:uFillTx/>
                <a:latin typeface="Poppins"/>
                <a:sym typeface="Raleway Thin"/>
              </a:rPr>
              <a:t>Use big image.</a:t>
            </a:r>
            <a:endParaRPr lang="en-US" dirty="0"/>
          </a:p>
        </p:txBody>
      </p:sp>
    </p:spTree>
    <p:extLst>
      <p:ext uri="{BB962C8B-B14F-4D97-AF65-F5344CB8AC3E}">
        <p14:creationId xmlns:p14="http://schemas.microsoft.com/office/powerpoint/2010/main" val="225293915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03968-72B3-8560-31E8-9B3461273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Master title</a:t>
            </a:r>
          </a:p>
        </p:txBody>
      </p:sp>
      <p:sp>
        <p:nvSpPr>
          <p:cNvPr id="3" name="Text Placeholder 2">
            <a:extLst>
              <a:ext uri="{FF2B5EF4-FFF2-40B4-BE49-F238E27FC236}">
                <a16:creationId xmlns:a16="http://schemas.microsoft.com/office/drawing/2014/main" id="{B09B4F33-774C-7E47-5134-417720EB4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First level</a:t>
            </a:r>
          </a:p>
          <a:p>
            <a:pPr marL="914400" marR="0" lvl="1"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Second level</a:t>
            </a:r>
          </a:p>
          <a:p>
            <a:pPr marL="1371600" marR="0" lvl="2"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Third level</a:t>
            </a:r>
          </a:p>
          <a:p>
            <a:pPr marL="1828800" marR="0" lvl="3"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Fourth level</a:t>
            </a:r>
          </a:p>
          <a:p>
            <a:pPr marL="2286000" marR="0" lvl="4"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Fifth level</a:t>
            </a:r>
          </a:p>
        </p:txBody>
      </p:sp>
      <p:sp>
        <p:nvSpPr>
          <p:cNvPr id="4" name="Date Placeholder 3">
            <a:extLst>
              <a:ext uri="{FF2B5EF4-FFF2-40B4-BE49-F238E27FC236}">
                <a16:creationId xmlns:a16="http://schemas.microsoft.com/office/drawing/2014/main" id="{915AD4BB-B1A5-478E-7754-1F85537088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11C0565-A44B-44E0-A887-C2ADE0B54789}" type="datetime2">
              <a:rPr lang="en-US" smtClean="0"/>
              <a:pPr>
                <a:defRPr/>
              </a:pPr>
              <a:t>Wednesday, January 22, 2025</a:t>
            </a:fld>
            <a:endParaRPr lang="en-US" dirty="0"/>
          </a:p>
        </p:txBody>
      </p:sp>
      <p:sp>
        <p:nvSpPr>
          <p:cNvPr id="5" name="Footer Placeholder 4">
            <a:extLst>
              <a:ext uri="{FF2B5EF4-FFF2-40B4-BE49-F238E27FC236}">
                <a16:creationId xmlns:a16="http://schemas.microsoft.com/office/drawing/2014/main" id="{84082A1B-468B-7145-4057-739472C7F0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3073864C-E648-5A32-1375-EEC8574CBF81}"/>
              </a:ext>
            </a:extLst>
          </p:cNvPr>
          <p:cNvSpPr>
            <a:spLocks noGrp="1"/>
          </p:cNvSpPr>
          <p:nvPr>
            <p:ph type="sldNum" sz="quarter" idx="4"/>
          </p:nvPr>
        </p:nvSpPr>
        <p:spPr>
          <a:xfrm>
            <a:off x="11607282" y="6270171"/>
            <a:ext cx="503099" cy="503042"/>
          </a:xfrm>
          <a:prstGeom prst="rect">
            <a:avLst/>
          </a:prstGeom>
        </p:spPr>
        <p:txBody>
          <a:bodyPr vert="horz" lIns="91440" tIns="45720" rIns="91440" bIns="45720" rtlCol="0" anchor="ctr"/>
          <a:lstStyle>
            <a:lvl1pPr algn="r">
              <a:defRPr sz="2000">
                <a:solidFill>
                  <a:schemeClr val="tx1">
                    <a:tint val="75000"/>
                  </a:schemeClr>
                </a:solidFill>
                <a:latin typeface="Bree Serif" panose="02000503040000020004" pitchFamily="2" charset="0"/>
              </a:defRPr>
            </a:lvl1pPr>
          </a:lstStyle>
          <a:p>
            <a:pPr>
              <a:defRPr/>
            </a:pPr>
            <a:fld id="{EC3721E8-9C32-479D-96C1-67413B93FE65}" type="slidenum">
              <a:rPr lang="en-US" smtClean="0"/>
              <a:pPr>
                <a:defRPr/>
              </a:pPr>
              <a:t>‹#›</a:t>
            </a:fld>
            <a:endParaRPr lang="en-US" dirty="0"/>
          </a:p>
        </p:txBody>
      </p:sp>
    </p:spTree>
    <p:extLst>
      <p:ext uri="{BB962C8B-B14F-4D97-AF65-F5344CB8AC3E}">
        <p14:creationId xmlns:p14="http://schemas.microsoft.com/office/powerpoint/2010/main" val="129989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9" r:id="rId16"/>
    <p:sldLayoutId id="2147483690" r:id="rId17"/>
  </p:sldLayoutIdLst>
  <p:hf sldNum="0" hdr="0" ftr="0" dt="0"/>
  <p:txStyles>
    <p:titleStyle>
      <a:lvl1pPr algn="l" defTabSz="914400" rtl="0" eaLnBrk="1" latinLnBrk="0" hangingPunct="1">
        <a:lnSpc>
          <a:spcPct val="90000"/>
        </a:lnSpc>
        <a:spcBef>
          <a:spcPct val="0"/>
        </a:spcBef>
        <a:buNone/>
        <a:defRPr sz="4800" b="1" kern="1200">
          <a:solidFill>
            <a:srgbClr val="191998"/>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9.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stylusolutions.com/Training-Manuals.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area10agency.org/ombudsma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cxU8M6Py6AA" TargetMode="External"/><Relationship Id="rId7" Type="http://schemas.openxmlformats.org/officeDocument/2006/relationships/image" Target="../media/image10.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ormaldblog.com.au/2013/06/19/plan-to-keep-aged-care-facilities-fire-safe/" TargetMode="Externa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www.flickr.com/photos/lynnefeatherstone/449910561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twitter.com/repebj/status/620996682826805248"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ma4web.org/announcements/the-older-americans-act-turns-50"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thebluediamondgallery.com/a/administration.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owerlanguage.net/blog/2019/09/24/powerlanguage-conference-2019-welcome-everyon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steelvalleybankruptcy.wordpress.com/2014/09/22/lights-out-at-your-local-hospital-patient-ombudsman-appointments-in-a-chapter-11-case/" TargetMode="External"/><Relationship Id="rId5" Type="http://schemas.openxmlformats.org/officeDocument/2006/relationships/image" Target="../media/image17.png"/><Relationship Id="rId4" Type="http://schemas.openxmlformats.org/officeDocument/2006/relationships/hyperlink" Target="https://www.elderoptionsoftexas.com/texas-area-agency-on-aging.ht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hyperlink" Target="http://www.newmobility.com/2018/04/finding-patient-advocate/"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www.astroexhibitions.co.uk/top-5-questions-wont-think-ask-exhibition-stand-designer/" TargetMode="Externa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hyperlink" Target="https://www.moneycrashers.com/gift-ideas-nursing-home-resident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15.xml"/><Relationship Id="rId4" Type="http://schemas.openxmlformats.org/officeDocument/2006/relationships/hyperlink" Target="https://www.pfowlawfirm.com/one-of-the-most-important-conversations-youll-ever-hav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hyperlink" Target="https://www.brc-law.com/2018/12/21/the-best-and-worst-states-for-protection-against-elder-abus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hyperlink" Target="http://www.nebraskamediationcenter.com/become-a-mediator.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hyperlink" Target="http://www.torbenrick.eu/blog/change-management/better-be-the-first-to-disrupt/"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15.xml"/><Relationship Id="rId4" Type="http://schemas.openxmlformats.org/officeDocument/2006/relationships/hyperlink" Target="https://nursegrid.com/blog/how-nurse-managers-can-prevent-unprofessional-behavior-in-the-workplac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www.myjewishlearning.com/article/threat-and-promise-of-conformity/"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www.fool.com/retirement/2019/07/11/underestimating-this-1-expense-could-leave-you-cas.asp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welimin.wordpress.com/2014/01/24/demarco-ride-ricky-cartys-gyal-tek-cocky-music-video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3.xml"/><Relationship Id="rId1" Type="http://schemas.openxmlformats.org/officeDocument/2006/relationships/slideLayout" Target="../slideLayouts/slideLayout15.xml"/><Relationship Id="rId4" Type="http://schemas.openxmlformats.org/officeDocument/2006/relationships/hyperlink" Target="https://www.lbhf.gov.uk/articles/news/2017/12/hf-s-older-people-s-commission-gets-going-call-evidence-about-loneliness-and-isolation"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4.xml"/><Relationship Id="rId1" Type="http://schemas.openxmlformats.org/officeDocument/2006/relationships/slideLayout" Target="../slideLayouts/slideLayout15.xml"/><Relationship Id="rId4" Type="http://schemas.openxmlformats.org/officeDocument/2006/relationships/hyperlink" Target="https://www.shutterstock.com/video/clip-22769212-stock-footage-a-close-up-of-a-elderly-black-woman-looking-off-in-the-distance-sadly-an-older-african-american.html"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rightardia.blogspot.com/2011/03/rick-scotts-many-conflicts-of-interest.html"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s://cotbc.org/library/cotbc-standards/practice-standards-and-guidelin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bpmleader.com/2013/04/29/the-components-of-a-good-bpm-solution-requirements-specification/"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1.xml"/><Relationship Id="rId1" Type="http://schemas.openxmlformats.org/officeDocument/2006/relationships/slideLayout" Target="../slideLayouts/slideLayout15.xml"/><Relationship Id="rId5" Type="http://schemas.openxmlformats.org/officeDocument/2006/relationships/hyperlink" Target="https://creativecommons.org/licenses/by-nc-sa/3.0/" TargetMode="External"/><Relationship Id="rId4" Type="http://schemas.openxmlformats.org/officeDocument/2006/relationships/hyperlink" Target="https://blogs.ubc.ca/evaluation/"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2.xml"/><Relationship Id="rId1" Type="http://schemas.openxmlformats.org/officeDocument/2006/relationships/slideLayout" Target="../slideLayouts/slideLayout15.xml"/><Relationship Id="rId4" Type="http://schemas.openxmlformats.org/officeDocument/2006/relationships/hyperlink" Target="https://comfortkeepers.ie/the-benefits-of-older-people-mixing-with-young-people/"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hyperlink" Target="https://www.standardsuniversity.org/e-magazine/march-2017/ethics-and-technology/"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9.xml"/><Relationship Id="rId1" Type="http://schemas.openxmlformats.org/officeDocument/2006/relationships/slideLayout" Target="../slideLayouts/slideLayout15.xml"/><Relationship Id="rId5" Type="http://schemas.openxmlformats.org/officeDocument/2006/relationships/hyperlink" Target="https://creativecommons.org/licenses/by-sa/3.0/" TargetMode="External"/><Relationship Id="rId4" Type="http://schemas.openxmlformats.org/officeDocument/2006/relationships/hyperlink" Target="https://it.wiktionary.org/wiki/strad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bpmleader.com/2013/04/29/the-components-of-a-good-bpm-solution-requirements-specification/"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1.xml"/><Relationship Id="rId1" Type="http://schemas.openxmlformats.org/officeDocument/2006/relationships/slideLayout" Target="../slideLayouts/slideLayout15.xml"/><Relationship Id="rId4" Type="http://schemas.openxmlformats.org/officeDocument/2006/relationships/hyperlink" Target="https://exercisesforinjuries.com/how-to-care-for-a-dying-loved-one/"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2.xml"/><Relationship Id="rId1" Type="http://schemas.openxmlformats.org/officeDocument/2006/relationships/slideLayout" Target="../slideLayouts/slideLayout15.xml"/><Relationship Id="rId4" Type="http://schemas.openxmlformats.org/officeDocument/2006/relationships/hyperlink" Target="http://www.i-am-possible.com/2011/09/27/talking-tuesdays-september-27/"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3.xml"/><Relationship Id="rId1" Type="http://schemas.openxmlformats.org/officeDocument/2006/relationships/slideLayout" Target="../slideLayouts/slideLayout15.xml"/><Relationship Id="rId4" Type="http://schemas.openxmlformats.org/officeDocument/2006/relationships/hyperlink" Target="http://www.youtube.com/watch?v=T6XKqL39x7I"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85.xml"/><Relationship Id="rId1" Type="http://schemas.openxmlformats.org/officeDocument/2006/relationships/slideLayout" Target="../slideLayouts/slideLayout15.xml"/><Relationship Id="rId6" Type="http://schemas.openxmlformats.org/officeDocument/2006/relationships/hyperlink" Target="http://dyingandgrief.com/gifts-for-nursing-home-residents" TargetMode="External"/><Relationship Id="rId5" Type="http://schemas.openxmlformats.org/officeDocument/2006/relationships/image" Target="../media/image43.jpg"/><Relationship Id="rId4" Type="http://schemas.openxmlformats.org/officeDocument/2006/relationships/hyperlink" Target="http://www.parkviewservices.org/group-home/"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86.xml"/><Relationship Id="rId1" Type="http://schemas.openxmlformats.org/officeDocument/2006/relationships/slideLayout" Target="../slideLayouts/slideLayout15.xml"/><Relationship Id="rId6" Type="http://schemas.openxmlformats.org/officeDocument/2006/relationships/hyperlink" Target="https://www.ahrq.gov/professionals/systems/long-term-care/resources/facilities/ptsafety/index.html" TargetMode="External"/><Relationship Id="rId5" Type="http://schemas.openxmlformats.org/officeDocument/2006/relationships/image" Target="../media/image45.jpg"/><Relationship Id="rId4" Type="http://schemas.openxmlformats.org/officeDocument/2006/relationships/hyperlink" Target="https://caringpeopleinc.com/blog/what-is-dementia/"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7.xml"/><Relationship Id="rId1" Type="http://schemas.openxmlformats.org/officeDocument/2006/relationships/slideLayout" Target="../slideLayouts/slideLayout15.xml"/><Relationship Id="rId4" Type="http://schemas.openxmlformats.org/officeDocument/2006/relationships/hyperlink" Target="http://scardicchiolaw.com/nursinghomeneglect.html"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8.xml"/><Relationship Id="rId1" Type="http://schemas.openxmlformats.org/officeDocument/2006/relationships/slideLayout" Target="../slideLayouts/slideLayout15.xml"/><Relationship Id="rId4" Type="http://schemas.openxmlformats.org/officeDocument/2006/relationships/hyperlink" Target="https://www.japantimes.co.jp/news/2016/02/06/national/social-issues/abuse-elderly-caregivers-hits-record-high-japan/"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2"/>
          </p:nvPr>
        </p:nvSpPr>
        <p:spPr>
          <a:xfrm>
            <a:off x="1075692" y="5937041"/>
            <a:ext cx="10711755" cy="725591"/>
          </a:xfrm>
        </p:spPr>
        <p:txBody>
          <a:bodyPr>
            <a:normAutofit/>
          </a:bodyPr>
          <a:lstStyle/>
          <a:p>
            <a:pPr algn="r"/>
            <a:r>
              <a:rPr lang="en-US" i="1" dirty="0">
                <a:solidFill>
                  <a:schemeClr val="tx1"/>
                </a:solidFill>
              </a:rPr>
              <a:t>January 2025</a:t>
            </a: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p:txBody>
      </p:sp>
      <p:sp>
        <p:nvSpPr>
          <p:cNvPr id="2" name="Title 1"/>
          <p:cNvSpPr>
            <a:spLocks noGrp="1"/>
          </p:cNvSpPr>
          <p:nvPr>
            <p:ph type="title"/>
          </p:nvPr>
        </p:nvSpPr>
        <p:spPr/>
        <p:txBody>
          <a:bodyPr/>
          <a:lstStyle/>
          <a:p>
            <a:r>
              <a:rPr lang="en-US" sz="3200" b="1" i="1" dirty="0"/>
              <a:t>INITIAL CERTIFICATION TRAINING CURRICULUM FOR LONG-TERM CARE OMBUDSMAN PROGRAMS</a:t>
            </a:r>
          </a:p>
        </p:txBody>
      </p:sp>
      <p:sp>
        <p:nvSpPr>
          <p:cNvPr id="5" name="Text Placeholder 4">
            <a:extLst>
              <a:ext uri="{FF2B5EF4-FFF2-40B4-BE49-F238E27FC236}">
                <a16:creationId xmlns:a16="http://schemas.microsoft.com/office/drawing/2014/main" id="{2B869A32-75F5-27ED-6D6C-30E6C147AEF8}"/>
              </a:ext>
            </a:extLst>
          </p:cNvPr>
          <p:cNvSpPr>
            <a:spLocks noGrp="1"/>
          </p:cNvSpPr>
          <p:nvPr>
            <p:ph type="body" sz="quarter" idx="14"/>
          </p:nvPr>
        </p:nvSpPr>
        <p:spPr>
          <a:xfrm>
            <a:off x="1076325" y="4505497"/>
            <a:ext cx="8610286" cy="1431543"/>
          </a:xfrm>
        </p:spPr>
        <p:txBody>
          <a:bodyPr/>
          <a:lstStyle/>
          <a:p>
            <a:r>
              <a:rPr lang="en-US" sz="3200" dirty="0"/>
              <a:t>Module 1: The State Long-Term Care Ombudsman Program: Roles, Responsibilities, and Authorities</a:t>
            </a:r>
          </a:p>
        </p:txBody>
      </p:sp>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EEFB1F-EE35-48BD-B7DC-C6C15D89F75F}"/>
              </a:ext>
            </a:extLst>
          </p:cNvPr>
          <p:cNvSpPr txBox="1"/>
          <p:nvPr/>
        </p:nvSpPr>
        <p:spPr>
          <a:xfrm>
            <a:off x="63909" y="1331333"/>
            <a:ext cx="12064181" cy="584775"/>
          </a:xfrm>
          <a:prstGeom prst="rect">
            <a:avLst/>
          </a:prstGeom>
          <a:noFill/>
        </p:spPr>
        <p:txBody>
          <a:bodyPr wrap="square" rtlCol="0">
            <a:spAutoFit/>
          </a:bodyPr>
          <a:lstStyle/>
          <a:p>
            <a:pPr algn="ctr"/>
            <a:r>
              <a:rPr lang="en-US" sz="3200" dirty="0"/>
              <a:t>ombudsman = representative of the Office = representative</a:t>
            </a:r>
          </a:p>
        </p:txBody>
      </p:sp>
      <p:pic>
        <p:nvPicPr>
          <p:cNvPr id="4" name="Picture 3" descr="Sticky notes with question marks">
            <a:extLst>
              <a:ext uri="{FF2B5EF4-FFF2-40B4-BE49-F238E27FC236}">
                <a16:creationId xmlns:a16="http://schemas.microsoft.com/office/drawing/2014/main" id="{463C8ADD-8975-4E46-A465-250E02FA45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61793" y="2047488"/>
            <a:ext cx="4540594" cy="3027062"/>
          </a:xfrm>
          <a:prstGeom prst="rect">
            <a:avLst/>
          </a:prstGeom>
        </p:spPr>
      </p:pic>
      <p:sp>
        <p:nvSpPr>
          <p:cNvPr id="3" name="TextBox 2">
            <a:extLst>
              <a:ext uri="{FF2B5EF4-FFF2-40B4-BE49-F238E27FC236}">
                <a16:creationId xmlns:a16="http://schemas.microsoft.com/office/drawing/2014/main" id="{8058A4C5-FA42-40A5-88FA-F44AABFDEAB3}"/>
              </a:ext>
            </a:extLst>
          </p:cNvPr>
          <p:cNvSpPr txBox="1"/>
          <p:nvPr/>
        </p:nvSpPr>
        <p:spPr>
          <a:xfrm>
            <a:off x="457199" y="5388085"/>
            <a:ext cx="12192000" cy="538609"/>
          </a:xfrm>
          <a:prstGeom prst="rect">
            <a:avLst/>
          </a:prstGeom>
          <a:noFill/>
        </p:spPr>
        <p:txBody>
          <a:bodyPr wrap="square" rtlCol="0">
            <a:spAutoFit/>
          </a:bodyPr>
          <a:lstStyle/>
          <a:p>
            <a:r>
              <a:rPr lang="en-US" sz="2900" dirty="0"/>
              <a:t>State Long-Term Care Ombudsman = State Ombudsman = Ombudsman</a:t>
            </a:r>
          </a:p>
        </p:txBody>
      </p:sp>
      <p:sp>
        <p:nvSpPr>
          <p:cNvPr id="5" name="Title 4">
            <a:extLst>
              <a:ext uri="{FF2B5EF4-FFF2-40B4-BE49-F238E27FC236}">
                <a16:creationId xmlns:a16="http://schemas.microsoft.com/office/drawing/2014/main" id="{D7ACE191-C40A-E5F9-032A-49B07901279B}"/>
              </a:ext>
            </a:extLst>
          </p:cNvPr>
          <p:cNvSpPr>
            <a:spLocks noGrp="1"/>
          </p:cNvSpPr>
          <p:nvPr>
            <p:ph type="title"/>
          </p:nvPr>
        </p:nvSpPr>
        <p:spPr/>
        <p:txBody>
          <a:bodyPr/>
          <a:lstStyle/>
          <a:p>
            <a:endParaRPr lang="en-US" dirty="0"/>
          </a:p>
        </p:txBody>
      </p:sp>
      <p:sp>
        <p:nvSpPr>
          <p:cNvPr id="7" name="Text Placeholder 6">
            <a:extLst>
              <a:ext uri="{FF2B5EF4-FFF2-40B4-BE49-F238E27FC236}">
                <a16:creationId xmlns:a16="http://schemas.microsoft.com/office/drawing/2014/main" id="{CDF4709A-53D8-C450-7E85-D4E780EF439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1081124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t>Questions?</a:t>
            </a:r>
          </a:p>
        </p:txBody>
      </p:sp>
      <p:sp>
        <p:nvSpPr>
          <p:cNvPr id="3" name="Text Placeholder 2">
            <a:extLst>
              <a:ext uri="{FF2B5EF4-FFF2-40B4-BE49-F238E27FC236}">
                <a16:creationId xmlns:a16="http://schemas.microsoft.com/office/drawing/2014/main" id="{9964D874-9725-C1B9-9AD7-CA104E1FC0EA}"/>
              </a:ext>
            </a:extLst>
          </p:cNvPr>
          <p:cNvSpPr>
            <a:spLocks noGrp="1"/>
          </p:cNvSpPr>
          <p:nvPr>
            <p:ph type="body" sz="quarter" idx="14"/>
          </p:nvPr>
        </p:nvSpPr>
        <p:spPr/>
        <p:txBody>
          <a:bodyPr/>
          <a:lstStyle/>
          <a:p>
            <a:endParaRPr lang="en-US"/>
          </a:p>
        </p:txBody>
      </p:sp>
      <p:sp>
        <p:nvSpPr>
          <p:cNvPr id="2" name="Text Placeholder 1">
            <a:extLst>
              <a:ext uri="{FF2B5EF4-FFF2-40B4-BE49-F238E27FC236}">
                <a16:creationId xmlns:a16="http://schemas.microsoft.com/office/drawing/2014/main" id="{F6F69577-21DA-50D3-52AB-5E6CB22EFED5}"/>
              </a:ext>
            </a:extLst>
          </p:cNvPr>
          <p:cNvSpPr>
            <a:spLocks noGrp="1"/>
          </p:cNvSpPr>
          <p:nvPr>
            <p:ph type="body" sz="quarter" idx="13"/>
          </p:nvPr>
        </p:nvSpPr>
        <p:spPr/>
        <p:txBody>
          <a:bodyPr>
            <a:normAutofit fontScale="92500" lnSpcReduction="20000"/>
          </a:bodyPr>
          <a:lstStyle/>
          <a:p>
            <a:endParaRPr lang="en-US"/>
          </a:p>
        </p:txBody>
      </p:sp>
    </p:spTree>
    <p:extLst>
      <p:ext uri="{BB962C8B-B14F-4D97-AF65-F5344CB8AC3E}">
        <p14:creationId xmlns:p14="http://schemas.microsoft.com/office/powerpoint/2010/main" val="35921866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Additional resources</a:t>
            </a:r>
          </a:p>
        </p:txBody>
      </p:sp>
      <p:sp>
        <p:nvSpPr>
          <p:cNvPr id="5" name="Text Placeholder 4">
            <a:extLst>
              <a:ext uri="{FF2B5EF4-FFF2-40B4-BE49-F238E27FC236}">
                <a16:creationId xmlns:a16="http://schemas.microsoft.com/office/drawing/2014/main" id="{9AEA05EB-F506-7DC6-8DDE-5A6B73E118B0}"/>
              </a:ext>
            </a:extLst>
          </p:cNvPr>
          <p:cNvSpPr>
            <a:spLocks noGrp="1"/>
          </p:cNvSpPr>
          <p:nvPr>
            <p:ph type="body" sz="quarter" idx="14"/>
          </p:nvPr>
        </p:nvSpPr>
        <p:spPr/>
        <p:txBody>
          <a:bodyPr>
            <a:normAutofit/>
          </a:bodyPr>
          <a:lstStyle/>
          <a:p>
            <a:r>
              <a:rPr lang="en-US" dirty="0">
                <a:solidFill>
                  <a:schemeClr val="tx2"/>
                </a:solidFill>
              </a:rPr>
              <a:t>Refer to your trainee manual for other sources of information related to topics discussed in this module. </a:t>
            </a:r>
          </a:p>
        </p:txBody>
      </p:sp>
      <p:sp>
        <p:nvSpPr>
          <p:cNvPr id="4" name="Text Placeholder 3">
            <a:extLst>
              <a:ext uri="{FF2B5EF4-FFF2-40B4-BE49-F238E27FC236}">
                <a16:creationId xmlns:a16="http://schemas.microsoft.com/office/drawing/2014/main" id="{5A225597-2D40-752D-8D64-098DFD967264}"/>
              </a:ext>
            </a:extLst>
          </p:cNvPr>
          <p:cNvSpPr>
            <a:spLocks noGrp="1"/>
          </p:cNvSpPr>
          <p:nvPr>
            <p:ph type="body" sz="quarter" idx="13"/>
          </p:nvPr>
        </p:nvSpPr>
        <p:spPr/>
        <p:txBody>
          <a:bodyPr>
            <a:normAutofit fontScale="92500" lnSpcReduction="20000"/>
          </a:bodyPr>
          <a:lstStyle/>
          <a:p>
            <a:endParaRPr lang="en-US"/>
          </a:p>
        </p:txBody>
      </p:sp>
      <p:sp>
        <p:nvSpPr>
          <p:cNvPr id="3" name="Content Placeholder 2">
            <a:extLst>
              <a:ext uri="{FF2B5EF4-FFF2-40B4-BE49-F238E27FC236}">
                <a16:creationId xmlns:a16="http://schemas.microsoft.com/office/drawing/2014/main" id="{FF33CA99-DD58-4132-822E-5729EE4EFDE8}"/>
              </a:ext>
            </a:extLst>
          </p:cNvPr>
          <p:cNvSpPr txBox="1">
            <a:spLocks/>
          </p:cNvSpPr>
          <p:nvPr/>
        </p:nvSpPr>
        <p:spPr bwMode="auto">
          <a:xfrm>
            <a:off x="963084" y="4914900"/>
            <a:ext cx="10619316" cy="156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Clr>
                <a:schemeClr val="accent1"/>
              </a:buClr>
              <a:buSzPct val="85000"/>
              <a:buFont typeface="Arial" pitchFamily="127" charset="0"/>
              <a:buNone/>
              <a:defRPr sz="2400" kern="1200">
                <a:solidFill>
                  <a:schemeClr val="tx2"/>
                </a:solidFill>
                <a:latin typeface="+mn-lt"/>
                <a:ea typeface="ＭＳ Ｐゴシック" pitchFamily="127" charset="-128"/>
                <a:cs typeface="ＭＳ Ｐゴシック" pitchFamily="127" charset="-128"/>
              </a:defRPr>
            </a:lvl1pPr>
            <a:lvl2pPr marL="457200" indent="0" algn="l" rtl="0" fontAlgn="base">
              <a:spcBef>
                <a:spcPct val="20000"/>
              </a:spcBef>
              <a:spcAft>
                <a:spcPct val="0"/>
              </a:spcAft>
              <a:buClr>
                <a:schemeClr val="accent1"/>
              </a:buClr>
              <a:buSzPct val="85000"/>
              <a:buFont typeface="Arial" pitchFamily="127" charset="0"/>
              <a:buNone/>
              <a:defRPr sz="1800" kern="1200">
                <a:solidFill>
                  <a:schemeClr val="tx1">
                    <a:tint val="75000"/>
                  </a:schemeClr>
                </a:solidFill>
                <a:latin typeface="+mn-lt"/>
                <a:ea typeface="ＭＳ Ｐゴシック" pitchFamily="127" charset="-128"/>
                <a:cs typeface="+mn-cs"/>
              </a:defRPr>
            </a:lvl2pPr>
            <a:lvl3pPr marL="914400" indent="0" algn="l" rtl="0" fontAlgn="base">
              <a:spcBef>
                <a:spcPct val="20000"/>
              </a:spcBef>
              <a:spcAft>
                <a:spcPct val="0"/>
              </a:spcAft>
              <a:buClr>
                <a:schemeClr val="accent1"/>
              </a:buClr>
              <a:buSzPct val="90000"/>
              <a:buFont typeface="Arial" pitchFamily="127" charset="0"/>
              <a:buNone/>
              <a:defRPr sz="1600" kern="1200">
                <a:solidFill>
                  <a:schemeClr val="tx1">
                    <a:tint val="75000"/>
                  </a:schemeClr>
                </a:solidFill>
                <a:latin typeface="+mn-lt"/>
                <a:ea typeface="ＭＳ Ｐゴシック" pitchFamily="127" charset="-128"/>
                <a:cs typeface="+mn-cs"/>
              </a:defRPr>
            </a:lvl3pPr>
            <a:lvl4pPr marL="1371600" indent="0" algn="l" rtl="0" fontAlgn="base">
              <a:spcBef>
                <a:spcPct val="20000"/>
              </a:spcBef>
              <a:spcAft>
                <a:spcPct val="0"/>
              </a:spcAft>
              <a:buClr>
                <a:schemeClr val="accent1"/>
              </a:buClr>
              <a:buFont typeface="Arial" pitchFamily="127" charset="0"/>
              <a:buNone/>
              <a:defRPr sz="1400" kern="1200">
                <a:solidFill>
                  <a:schemeClr val="tx1">
                    <a:tint val="75000"/>
                  </a:schemeClr>
                </a:solidFill>
                <a:latin typeface="+mn-lt"/>
                <a:ea typeface="ＭＳ Ｐゴシック" pitchFamily="127" charset="-128"/>
                <a:cs typeface="+mn-cs"/>
              </a:defRPr>
            </a:lvl4pPr>
            <a:lvl5pPr marL="1828800" indent="0" algn="l" rtl="0" fontAlgn="base">
              <a:spcBef>
                <a:spcPct val="20000"/>
              </a:spcBef>
              <a:spcAft>
                <a:spcPct val="0"/>
              </a:spcAft>
              <a:buClr>
                <a:schemeClr val="accent1"/>
              </a:buClr>
              <a:buSzPct val="100000"/>
              <a:buFont typeface="Arial" pitchFamily="127" charset="0"/>
              <a:buNone/>
              <a:defRPr sz="1400" kern="1200">
                <a:solidFill>
                  <a:schemeClr val="tx1">
                    <a:tint val="75000"/>
                  </a:schemeClr>
                </a:solidFill>
                <a:latin typeface="+mn-lt"/>
                <a:ea typeface="ＭＳ Ｐゴシック" pitchFamily="127" charset="-128"/>
                <a:cs typeface="+mn-cs"/>
              </a:defRPr>
            </a:lvl5pPr>
            <a:lvl6pPr marL="22860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6351808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a:t>
            </a:r>
          </a:p>
        </p:txBody>
      </p:sp>
      <p:sp>
        <p:nvSpPr>
          <p:cNvPr id="3" name="Content Placeholder 2"/>
          <p:cNvSpPr>
            <a:spLocks noGrp="1"/>
          </p:cNvSpPr>
          <p:nvPr>
            <p:ph type="body" sz="quarter" idx="14"/>
          </p:nvPr>
        </p:nvSpPr>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2B6CD5F5-1311-7CC3-4B97-B295389A2046}"/>
              </a:ext>
            </a:extLst>
          </p:cNvPr>
          <p:cNvSpPr>
            <a:spLocks noGrp="1"/>
          </p:cNvSpPr>
          <p:nvPr>
            <p:ph type="body" sz="quarter" idx="15"/>
          </p:nvPr>
        </p:nvSpPr>
        <p:spPr/>
        <p:txBody>
          <a:bodyPr/>
          <a:lstStyle/>
          <a:p>
            <a:r>
              <a:rPr lang="en-US" dirty="0"/>
              <a:t>INSERT PRESENTER CONTACT INFORMATION</a:t>
            </a:r>
          </a:p>
        </p:txBody>
      </p:sp>
    </p:spTree>
    <p:extLst>
      <p:ext uri="{BB962C8B-B14F-4D97-AF65-F5344CB8AC3E}">
        <p14:creationId xmlns:p14="http://schemas.microsoft.com/office/powerpoint/2010/main" val="39209973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557B-2FAF-6357-21A2-836D5EC8077C}"/>
              </a:ext>
            </a:extLst>
          </p:cNvPr>
          <p:cNvSpPr>
            <a:spLocks noGrp="1"/>
          </p:cNvSpPr>
          <p:nvPr>
            <p:ph type="title"/>
          </p:nvPr>
        </p:nvSpPr>
        <p:spPr/>
        <p:txBody>
          <a:bodyPr/>
          <a:lstStyle/>
          <a:p>
            <a:r>
              <a:rPr lang="en-US" dirty="0"/>
              <a:t>Connect with us!</a:t>
            </a:r>
          </a:p>
        </p:txBody>
      </p:sp>
      <p:sp>
        <p:nvSpPr>
          <p:cNvPr id="14" name="Google Shape;2224;p34">
            <a:extLst>
              <a:ext uri="{FF2B5EF4-FFF2-40B4-BE49-F238E27FC236}">
                <a16:creationId xmlns:a16="http://schemas.microsoft.com/office/drawing/2014/main" id="{444088FC-0B71-2FA3-4399-679D1799E4B8}"/>
              </a:ext>
            </a:extLst>
          </p:cNvPr>
          <p:cNvSpPr txBox="1">
            <a:spLocks/>
          </p:cNvSpPr>
          <p:nvPr/>
        </p:nvSpPr>
        <p:spPr>
          <a:xfrm>
            <a:off x="2973705" y="4058298"/>
            <a:ext cx="7050024" cy="219957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marR="0" lvl="0" indent="0" algn="l" defTabSz="914400" rtl="0" eaLnBrk="1" fontAlgn="auto" latinLnBrk="0" hangingPunct="1">
              <a:lnSpc>
                <a:spcPct val="110000"/>
              </a:lnSpc>
              <a:spcBef>
                <a:spcPts val="600"/>
              </a:spcBef>
              <a:spcAft>
                <a:spcPts val="0"/>
              </a:spcAft>
              <a:buClr>
                <a:sysClr val="windowText" lastClr="000000"/>
              </a:buClr>
              <a:buSzPts val="1100"/>
              <a:buFont typeface="Arial"/>
              <a:buNone/>
              <a:tabLst/>
              <a:defRPr/>
            </a:pPr>
            <a:r>
              <a:rPr kumimoji="0" lang="en-US" sz="2000" b="0" i="0" u="none" strike="noStrike" kern="0" cap="none" spc="0" normalizeH="0" baseline="0" noProof="0" dirty="0">
                <a:ln>
                  <a:noFill/>
                </a:ln>
                <a:solidFill>
                  <a:srgbClr val="191998"/>
                </a:solidFill>
                <a:effectLst/>
                <a:uLnTx/>
                <a:uFillTx/>
                <a:latin typeface="Open Sans"/>
                <a:sym typeface="Barlow Light"/>
              </a:rPr>
              <a:t>ltcombudsman.org</a:t>
            </a:r>
          </a:p>
          <a:p>
            <a:pPr marL="0" marR="0" lvl="0" indent="0" algn="l" defTabSz="914400" rtl="0" eaLnBrk="1" fontAlgn="auto" latinLnBrk="0" hangingPunct="1">
              <a:lnSpc>
                <a:spcPct val="110000"/>
              </a:lnSpc>
              <a:spcBef>
                <a:spcPts val="600"/>
              </a:spcBef>
              <a:spcAft>
                <a:spcPts val="0"/>
              </a:spcAft>
              <a:buClr>
                <a:sysClr val="windowText" lastClr="000000"/>
              </a:buClr>
              <a:buSzPts val="1100"/>
              <a:buFont typeface="Arial"/>
              <a:buNone/>
              <a:tabLst/>
              <a:defRPr/>
            </a:pPr>
            <a:r>
              <a:rPr kumimoji="0" lang="en-US" sz="2000" b="0" i="0" u="none" strike="noStrike" kern="0" cap="none" spc="0" normalizeH="0" baseline="0" noProof="0" dirty="0">
                <a:ln>
                  <a:noFill/>
                </a:ln>
                <a:solidFill>
                  <a:srgbClr val="191998"/>
                </a:solidFill>
                <a:effectLst/>
                <a:uLnTx/>
                <a:uFillTx/>
                <a:latin typeface="Open Sans"/>
                <a:sym typeface="Barlow Light"/>
              </a:rPr>
              <a:t>ombudcenter@theconsumervoice.org</a:t>
            </a:r>
          </a:p>
          <a:p>
            <a:pPr marL="0" marR="0" lvl="0" indent="0" algn="l" defTabSz="914400" rtl="0" eaLnBrk="1" fontAlgn="auto" latinLnBrk="0" hangingPunct="1">
              <a:lnSpc>
                <a:spcPct val="110000"/>
              </a:lnSpc>
              <a:spcBef>
                <a:spcPts val="600"/>
              </a:spcBef>
              <a:spcAft>
                <a:spcPts val="0"/>
              </a:spcAft>
              <a:buClr>
                <a:sysClr val="windowText" lastClr="000000"/>
              </a:buClr>
              <a:buSzPts val="1100"/>
              <a:buFont typeface="Arial"/>
              <a:buNone/>
              <a:tabLst/>
              <a:defRPr/>
            </a:pPr>
            <a:r>
              <a:rPr kumimoji="0" lang="en-US" sz="2000" b="0" i="0" u="none" strike="noStrike" kern="0" cap="none" spc="0" normalizeH="0" baseline="0" noProof="0" dirty="0">
                <a:ln>
                  <a:noFill/>
                </a:ln>
                <a:solidFill>
                  <a:srgbClr val="191998"/>
                </a:solidFill>
                <a:effectLst/>
                <a:uLnTx/>
                <a:uFillTx/>
                <a:latin typeface="Open Sans"/>
                <a:sym typeface="Barlow Light"/>
              </a:rPr>
              <a:t>The National LTC Ombudsman Resource Center</a:t>
            </a:r>
          </a:p>
          <a:p>
            <a:pPr marL="0" marR="0" lvl="0" indent="0" algn="l" defTabSz="914400" rtl="0" eaLnBrk="1" fontAlgn="auto" latinLnBrk="0" hangingPunct="1">
              <a:lnSpc>
                <a:spcPct val="110000"/>
              </a:lnSpc>
              <a:spcBef>
                <a:spcPts val="600"/>
              </a:spcBef>
              <a:spcAft>
                <a:spcPts val="0"/>
              </a:spcAft>
              <a:buClr>
                <a:sysClr val="windowText" lastClr="000000"/>
              </a:buClr>
              <a:buSzPts val="1100"/>
              <a:buFont typeface="Arial"/>
              <a:buNone/>
              <a:tabLst/>
              <a:defRPr/>
            </a:pPr>
            <a:r>
              <a:rPr kumimoji="0" lang="en-US" sz="2000" b="0" i="0" u="none" strike="noStrike" kern="0" cap="none" spc="0" normalizeH="0" baseline="0" noProof="0" dirty="0">
                <a:ln>
                  <a:noFill/>
                </a:ln>
                <a:solidFill>
                  <a:srgbClr val="191998"/>
                </a:solidFill>
                <a:effectLst/>
                <a:uLnTx/>
                <a:uFillTx/>
                <a:latin typeface="Open Sans"/>
                <a:sym typeface="Barlow Light"/>
              </a:rPr>
              <a:t>@LTCombudcenter</a:t>
            </a:r>
          </a:p>
        </p:txBody>
      </p:sp>
      <p:pic>
        <p:nvPicPr>
          <p:cNvPr id="15" name="Picture 14" descr="Shape&#10;&#10;Description automatically generated with low confidence">
            <a:extLst>
              <a:ext uri="{FF2B5EF4-FFF2-40B4-BE49-F238E27FC236}">
                <a16:creationId xmlns:a16="http://schemas.microsoft.com/office/drawing/2014/main" id="{05909E17-BBFF-2DDB-3017-0A293EF24DB0}"/>
              </a:ext>
            </a:extLst>
          </p:cNvPr>
          <p:cNvPicPr>
            <a:picLocks noChangeAspect="1"/>
          </p:cNvPicPr>
          <p:nvPr/>
        </p:nvPicPr>
        <p:blipFill>
          <a:blip r:embed="rId3">
            <a:duotone>
              <a:srgbClr val="191998">
                <a:shade val="45000"/>
                <a:satMod val="135000"/>
              </a:srgbClr>
              <a:prstClr val="white"/>
            </a:duotone>
          </a:blip>
          <a:stretch>
            <a:fillRect/>
          </a:stretch>
        </p:blipFill>
        <p:spPr>
          <a:xfrm>
            <a:off x="2566070" y="4987894"/>
            <a:ext cx="280111" cy="280111"/>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804A3D64-8E52-4DF1-7856-953949566566}"/>
              </a:ext>
            </a:extLst>
          </p:cNvPr>
          <p:cNvPicPr>
            <a:picLocks noChangeAspect="1"/>
          </p:cNvPicPr>
          <p:nvPr/>
        </p:nvPicPr>
        <p:blipFill>
          <a:blip r:embed="rId4">
            <a:duotone>
              <a:srgbClr val="191998">
                <a:shade val="45000"/>
                <a:satMod val="135000"/>
              </a:srgbClr>
              <a:prstClr val="white"/>
            </a:duotone>
          </a:blip>
          <a:stretch>
            <a:fillRect/>
          </a:stretch>
        </p:blipFill>
        <p:spPr>
          <a:xfrm>
            <a:off x="2566072" y="4552769"/>
            <a:ext cx="280111" cy="280111"/>
          </a:xfrm>
          <a:prstGeom prst="rect">
            <a:avLst/>
          </a:prstGeom>
        </p:spPr>
      </p:pic>
      <p:pic>
        <p:nvPicPr>
          <p:cNvPr id="17" name="Picture 16">
            <a:extLst>
              <a:ext uri="{FF2B5EF4-FFF2-40B4-BE49-F238E27FC236}">
                <a16:creationId xmlns:a16="http://schemas.microsoft.com/office/drawing/2014/main" id="{F3B44A53-FE08-D7B1-28C7-C6590268E82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66793" y="5423019"/>
            <a:ext cx="278667" cy="280111"/>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512593F6-FD42-F2C3-A5D5-9327E5A4DE32}"/>
              </a:ext>
            </a:extLst>
          </p:cNvPr>
          <p:cNvPicPr>
            <a:picLocks noChangeAspect="1"/>
          </p:cNvPicPr>
          <p:nvPr/>
        </p:nvPicPr>
        <p:blipFill>
          <a:blip r:embed="rId6">
            <a:duotone>
              <a:srgbClr val="191998">
                <a:shade val="45000"/>
                <a:satMod val="135000"/>
              </a:srgbClr>
              <a:prstClr val="white"/>
            </a:duotone>
          </a:blip>
          <a:stretch>
            <a:fillRect/>
          </a:stretch>
        </p:blipFill>
        <p:spPr>
          <a:xfrm>
            <a:off x="2566070" y="4167236"/>
            <a:ext cx="280111" cy="280111"/>
          </a:xfrm>
          <a:prstGeom prst="rect">
            <a:avLst/>
          </a:prstGeom>
        </p:spPr>
      </p:pic>
      <p:sp>
        <p:nvSpPr>
          <p:cNvPr id="8" name="TextBox 7">
            <a:extLst>
              <a:ext uri="{FF2B5EF4-FFF2-40B4-BE49-F238E27FC236}">
                <a16:creationId xmlns:a16="http://schemas.microsoft.com/office/drawing/2014/main" id="{296DE412-86BD-AA26-DAB2-3656CBBC1C7A}"/>
              </a:ext>
            </a:extLst>
          </p:cNvPr>
          <p:cNvSpPr txBox="1"/>
          <p:nvPr/>
        </p:nvSpPr>
        <p:spPr>
          <a:xfrm>
            <a:off x="2209557" y="5973397"/>
            <a:ext cx="7772885" cy="461665"/>
          </a:xfrm>
          <a:prstGeom prst="rect">
            <a:avLst/>
          </a:prstGeom>
          <a:noFill/>
        </p:spPr>
        <p:txBody>
          <a:bodyPr wrap="square" rtlCol="0">
            <a:spAutoFit/>
          </a:bodyPr>
          <a:lstStyle/>
          <a:p>
            <a:pPr algn="ctr"/>
            <a:r>
              <a:rPr kumimoji="0" lang="en-US" sz="800" b="0" i="1" u="none" strike="noStrike" kern="1200" cap="none" spc="0" normalizeH="0" baseline="0" noProof="0" dirty="0">
                <a:ln>
                  <a:noFill/>
                </a:ln>
                <a:solidFill>
                  <a:schemeClr val="tx2"/>
                </a:solidFill>
                <a:effectLst/>
                <a:uLnTx/>
                <a:uFillTx/>
                <a:ea typeface="ＭＳ Ｐゴシック" pitchFamily="127" charset="-128"/>
              </a:rPr>
              <a:t>This project was supported by the Administration for Community Living (ACL), U.S. Department of Health and Human Services (HHS) as part of a financial assistance award totaling $516,407 with 100 percent funding by ACL/HHS. The contents are those of the author(s) and do not necessarily represent the official views of, nor an endorsement, by ACL/HHS or the U.S. Government.</a:t>
            </a:r>
          </a:p>
        </p:txBody>
      </p:sp>
    </p:spTree>
    <p:extLst>
      <p:ext uri="{BB962C8B-B14F-4D97-AF65-F5344CB8AC3E}">
        <p14:creationId xmlns:p14="http://schemas.microsoft.com/office/powerpoint/2010/main" val="374791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B620-4661-4F73-94C6-E800AF8AE5AA}"/>
              </a:ext>
            </a:extLst>
          </p:cNvPr>
          <p:cNvSpPr>
            <a:spLocks noGrp="1"/>
          </p:cNvSpPr>
          <p:nvPr>
            <p:ph type="title"/>
          </p:nvPr>
        </p:nvSpPr>
        <p:spPr/>
        <p:txBody>
          <a:bodyPr/>
          <a:lstStyle/>
          <a:p>
            <a:r>
              <a:rPr lang="en-US" b="1" dirty="0"/>
              <a:t>Module 1 Key Words and Terms</a:t>
            </a:r>
          </a:p>
        </p:txBody>
      </p:sp>
      <p:sp>
        <p:nvSpPr>
          <p:cNvPr id="3" name="Content Placeholder 2">
            <a:extLst>
              <a:ext uri="{FF2B5EF4-FFF2-40B4-BE49-F238E27FC236}">
                <a16:creationId xmlns:a16="http://schemas.microsoft.com/office/drawing/2014/main" id="{A6C0D9A2-4457-45F9-B5F5-A20E4722A813}"/>
              </a:ext>
            </a:extLst>
          </p:cNvPr>
          <p:cNvSpPr>
            <a:spLocks noGrp="1"/>
          </p:cNvSpPr>
          <p:nvPr>
            <p:ph type="body" sz="quarter" idx="14"/>
          </p:nvPr>
        </p:nvSpPr>
        <p:spPr/>
        <p:txBody>
          <a:bodyPr>
            <a:normAutofit fontScale="70000" lnSpcReduction="20000"/>
          </a:bodyPr>
          <a:lstStyle/>
          <a:p>
            <a:pPr marL="0" indent="0">
              <a:buNone/>
            </a:pPr>
            <a:endParaRPr lang="en-US" sz="2800" dirty="0"/>
          </a:p>
        </p:txBody>
      </p:sp>
      <p:sp>
        <p:nvSpPr>
          <p:cNvPr id="4" name="Text Placeholder 3">
            <a:extLst>
              <a:ext uri="{FF2B5EF4-FFF2-40B4-BE49-F238E27FC236}">
                <a16:creationId xmlns:a16="http://schemas.microsoft.com/office/drawing/2014/main" id="{7A3F9150-2A4F-BC4F-6728-6BD372B678FA}"/>
              </a:ext>
            </a:extLst>
          </p:cNvPr>
          <p:cNvSpPr>
            <a:spLocks noGrp="1"/>
          </p:cNvSpPr>
          <p:nvPr>
            <p:ph type="body" sz="quarter" idx="15"/>
          </p:nvPr>
        </p:nvSpPr>
        <p:spPr/>
        <p:txBody>
          <a:bodyPr/>
          <a:lstStyle/>
          <a:p>
            <a:r>
              <a:rPr lang="en-US" sz="1800" dirty="0"/>
              <a:t>Office of the State Long-Term Care Ombudsman = Office</a:t>
            </a:r>
          </a:p>
          <a:p>
            <a:r>
              <a:rPr lang="en-US" sz="1800" dirty="0"/>
              <a:t>State Long-Term Care Ombudsman program = program</a:t>
            </a:r>
          </a:p>
          <a:p>
            <a:r>
              <a:rPr lang="en-US" sz="1800" dirty="0"/>
              <a:t>State Long-Term Care Ombudsman Programs Rule = LTCOP Rule</a:t>
            </a:r>
          </a:p>
        </p:txBody>
      </p:sp>
    </p:spTree>
    <p:extLst>
      <p:ext uri="{BB962C8B-B14F-4D97-AF65-F5344CB8AC3E}">
        <p14:creationId xmlns:p14="http://schemas.microsoft.com/office/powerpoint/2010/main" val="374324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0366-BA81-4C0C-B7B7-47E498F853EB}"/>
              </a:ext>
            </a:extLst>
          </p:cNvPr>
          <p:cNvSpPr>
            <a:spLocks noGrp="1"/>
          </p:cNvSpPr>
          <p:nvPr>
            <p:ph type="title"/>
          </p:nvPr>
        </p:nvSpPr>
        <p:spPr/>
        <p:txBody>
          <a:bodyPr/>
          <a:lstStyle/>
          <a:p>
            <a:r>
              <a:rPr lang="en-US" b="1" dirty="0"/>
              <a:t>Trainee Manual</a:t>
            </a:r>
          </a:p>
        </p:txBody>
      </p:sp>
      <p:sp>
        <p:nvSpPr>
          <p:cNvPr id="3" name="Content Placeholder 2">
            <a:extLst>
              <a:ext uri="{FF2B5EF4-FFF2-40B4-BE49-F238E27FC236}">
                <a16:creationId xmlns:a16="http://schemas.microsoft.com/office/drawing/2014/main" id="{305E7884-DB55-4E6D-8C78-4CEAA0769C5B}"/>
              </a:ext>
            </a:extLst>
          </p:cNvPr>
          <p:cNvSpPr>
            <a:spLocks noGrp="1"/>
          </p:cNvSpPr>
          <p:nvPr>
            <p:ph type="body" sz="quarter" idx="14"/>
          </p:nvPr>
        </p:nvSpPr>
        <p:spPr/>
        <p:txBody>
          <a:bodyPr>
            <a:normAutofit fontScale="47500" lnSpcReduction="20000"/>
          </a:bodyPr>
          <a:lstStyle/>
          <a:p>
            <a:endParaRPr lang="en-US" sz="4000" dirty="0"/>
          </a:p>
        </p:txBody>
      </p:sp>
      <p:sp>
        <p:nvSpPr>
          <p:cNvPr id="4" name="Text Placeholder 3">
            <a:extLst>
              <a:ext uri="{FF2B5EF4-FFF2-40B4-BE49-F238E27FC236}">
                <a16:creationId xmlns:a16="http://schemas.microsoft.com/office/drawing/2014/main" id="{E773AE61-DF38-2B10-67E8-620E524D6865}"/>
              </a:ext>
            </a:extLst>
          </p:cNvPr>
          <p:cNvSpPr>
            <a:spLocks noGrp="1"/>
          </p:cNvSpPr>
          <p:nvPr>
            <p:ph type="body" sz="quarter" idx="15"/>
          </p:nvPr>
        </p:nvSpPr>
        <p:spPr/>
        <p:txBody>
          <a:bodyPr/>
          <a:lstStyle/>
          <a:p>
            <a:r>
              <a:rPr lang="en-US" sz="1800" dirty="0"/>
              <a:t>A tool</a:t>
            </a:r>
          </a:p>
          <a:p>
            <a:r>
              <a:rPr lang="en-US" sz="1800" dirty="0"/>
              <a:t>A resource</a:t>
            </a:r>
          </a:p>
        </p:txBody>
      </p:sp>
      <p:pic>
        <p:nvPicPr>
          <p:cNvPr id="5" name="Picture 4">
            <a:extLst>
              <a:ext uri="{FF2B5EF4-FFF2-40B4-BE49-F238E27FC236}">
                <a16:creationId xmlns:a16="http://schemas.microsoft.com/office/drawing/2014/main" id="{4D1C4092-1D47-45A8-8040-7AC11C5CC95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37825" y="1290174"/>
            <a:ext cx="5145039" cy="5145039"/>
          </a:xfrm>
          <a:prstGeom prst="rect">
            <a:avLst/>
          </a:prstGeom>
        </p:spPr>
      </p:pic>
    </p:spTree>
    <p:extLst>
      <p:ext uri="{BB962C8B-B14F-4D97-AF65-F5344CB8AC3E}">
        <p14:creationId xmlns:p14="http://schemas.microsoft.com/office/powerpoint/2010/main" val="1987923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EC82-9C7A-47C3-ABF1-D1FCC893BF06}"/>
              </a:ext>
            </a:extLst>
          </p:cNvPr>
          <p:cNvSpPr>
            <a:spLocks noGrp="1"/>
          </p:cNvSpPr>
          <p:nvPr>
            <p:ph type="title"/>
          </p:nvPr>
        </p:nvSpPr>
        <p:spPr/>
        <p:txBody>
          <a:bodyPr>
            <a:normAutofit fontScale="90000"/>
          </a:bodyPr>
          <a:lstStyle/>
          <a:p>
            <a:r>
              <a:rPr lang="en-US" b="1" dirty="0"/>
              <a:t>Overview &amp; History of the Long-Term Care Ombudsman Program</a:t>
            </a:r>
          </a:p>
        </p:txBody>
      </p:sp>
      <p:sp>
        <p:nvSpPr>
          <p:cNvPr id="4" name="Text Placeholder 3">
            <a:extLst>
              <a:ext uri="{FF2B5EF4-FFF2-40B4-BE49-F238E27FC236}">
                <a16:creationId xmlns:a16="http://schemas.microsoft.com/office/drawing/2014/main" id="{FAE3E797-B044-6F6B-DD81-7357C7AA5A1F}"/>
              </a:ext>
            </a:extLst>
          </p:cNvPr>
          <p:cNvSpPr>
            <a:spLocks noGrp="1"/>
          </p:cNvSpPr>
          <p:nvPr>
            <p:ph type="body" sz="quarter" idx="14"/>
          </p:nvPr>
        </p:nvSpPr>
        <p:spPr/>
        <p:txBody>
          <a:bodyPr/>
          <a:lstStyle/>
          <a:p>
            <a:r>
              <a:rPr lang="en-US" dirty="0">
                <a:solidFill>
                  <a:schemeClr val="tx2"/>
                </a:solidFill>
              </a:rPr>
              <a:t>Section 2</a:t>
            </a:r>
          </a:p>
        </p:txBody>
      </p:sp>
      <p:sp>
        <p:nvSpPr>
          <p:cNvPr id="3" name="Text Placeholder 2">
            <a:extLst>
              <a:ext uri="{FF2B5EF4-FFF2-40B4-BE49-F238E27FC236}">
                <a16:creationId xmlns:a16="http://schemas.microsoft.com/office/drawing/2014/main" id="{583B01B4-2A52-4720-BA71-9B5119954CB2}"/>
              </a:ext>
            </a:extLst>
          </p:cNvPr>
          <p:cNvSpPr>
            <a:spLocks noGrp="1"/>
          </p:cNvSpPr>
          <p:nvPr>
            <p:ph type="body" sz="quarter" idx="13"/>
          </p:nvPr>
        </p:nvSpPr>
        <p:spPr/>
        <p:txBody>
          <a:bodyPr>
            <a:normAutofit fontScale="92500" lnSpcReduction="20000"/>
          </a:bodyPr>
          <a:lstStyle/>
          <a:p>
            <a:endParaRPr lang="en-US" dirty="0"/>
          </a:p>
        </p:txBody>
      </p:sp>
    </p:spTree>
    <p:extLst>
      <p:ext uri="{BB962C8B-B14F-4D97-AF65-F5344CB8AC3E}">
        <p14:creationId xmlns:p14="http://schemas.microsoft.com/office/powerpoint/2010/main" val="189598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6655-AAF3-42AD-B445-C8230B28A490}"/>
              </a:ext>
            </a:extLst>
          </p:cNvPr>
          <p:cNvSpPr>
            <a:spLocks noGrp="1"/>
          </p:cNvSpPr>
          <p:nvPr>
            <p:ph type="title"/>
          </p:nvPr>
        </p:nvSpPr>
        <p:spPr/>
        <p:txBody>
          <a:bodyPr/>
          <a:lstStyle/>
          <a:p>
            <a:r>
              <a:rPr lang="en-US" b="1" dirty="0"/>
              <a:t>What is an Ombudsman?</a:t>
            </a:r>
          </a:p>
        </p:txBody>
      </p:sp>
      <p:sp>
        <p:nvSpPr>
          <p:cNvPr id="3" name="Content Placeholder 2">
            <a:extLst>
              <a:ext uri="{FF2B5EF4-FFF2-40B4-BE49-F238E27FC236}">
                <a16:creationId xmlns:a16="http://schemas.microsoft.com/office/drawing/2014/main" id="{211B11C0-22F7-4066-A513-44CD62D166AF}"/>
              </a:ext>
            </a:extLst>
          </p:cNvPr>
          <p:cNvSpPr>
            <a:spLocks noGrp="1"/>
          </p:cNvSpPr>
          <p:nvPr>
            <p:ph type="body" sz="quarter" idx="14"/>
          </p:nvPr>
        </p:nvSpPr>
        <p:spPr/>
        <p:txBody>
          <a:bodyPr>
            <a:normAutofit lnSpcReduction="10000"/>
          </a:bodyPr>
          <a:lstStyle/>
          <a:p>
            <a:pPr marL="457200" lvl="1" indent="0">
              <a:buNone/>
            </a:pPr>
            <a:endParaRPr lang="en-US" dirty="0"/>
          </a:p>
        </p:txBody>
      </p:sp>
      <p:sp>
        <p:nvSpPr>
          <p:cNvPr id="4" name="Text Placeholder 3">
            <a:extLst>
              <a:ext uri="{FF2B5EF4-FFF2-40B4-BE49-F238E27FC236}">
                <a16:creationId xmlns:a16="http://schemas.microsoft.com/office/drawing/2014/main" id="{616A3569-DB3A-0145-38F7-63E6709DF427}"/>
              </a:ext>
            </a:extLst>
          </p:cNvPr>
          <p:cNvSpPr>
            <a:spLocks noGrp="1"/>
          </p:cNvSpPr>
          <p:nvPr>
            <p:ph type="body" sz="quarter" idx="15"/>
          </p:nvPr>
        </p:nvSpPr>
        <p:spPr/>
        <p:txBody>
          <a:bodyPr/>
          <a:lstStyle/>
          <a:p>
            <a:r>
              <a:rPr lang="en-US" sz="3200" dirty="0"/>
              <a:t>Representative</a:t>
            </a:r>
          </a:p>
          <a:p>
            <a:r>
              <a:rPr lang="en-US" sz="3200" dirty="0"/>
              <a:t>Advocate ombudsman</a:t>
            </a:r>
          </a:p>
          <a:p>
            <a:endParaRPr lang="en-US" dirty="0"/>
          </a:p>
          <a:p>
            <a:pPr marL="274637" lvl="1" indent="0">
              <a:buNone/>
            </a:pPr>
            <a:endParaRPr lang="en-US" dirty="0"/>
          </a:p>
          <a:p>
            <a:pPr lvl="1"/>
            <a:endParaRPr lang="en-US" dirty="0"/>
          </a:p>
          <a:p>
            <a:endParaRPr lang="en-US" dirty="0"/>
          </a:p>
        </p:txBody>
      </p:sp>
      <p:pic>
        <p:nvPicPr>
          <p:cNvPr id="8" name="Picture 7">
            <a:extLst>
              <a:ext uri="{FF2B5EF4-FFF2-40B4-BE49-F238E27FC236}">
                <a16:creationId xmlns:a16="http://schemas.microsoft.com/office/drawing/2014/main" id="{5633AC8E-65A2-4E04-B8A4-BE3C71A231B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61419" y="3462059"/>
            <a:ext cx="7669161" cy="3091141"/>
          </a:xfrm>
          <a:prstGeom prst="rect">
            <a:avLst/>
          </a:prstGeom>
        </p:spPr>
      </p:pic>
    </p:spTree>
    <p:extLst>
      <p:ext uri="{BB962C8B-B14F-4D97-AF65-F5344CB8AC3E}">
        <p14:creationId xmlns:p14="http://schemas.microsoft.com/office/powerpoint/2010/main" val="3308468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B94-17EA-CD96-5A62-19C600E0EDAA}"/>
              </a:ext>
            </a:extLst>
          </p:cNvPr>
          <p:cNvSpPr>
            <a:spLocks noGrp="1"/>
          </p:cNvSpPr>
          <p:nvPr>
            <p:ph type="title"/>
          </p:nvPr>
        </p:nvSpPr>
        <p:spPr>
          <a:xfrm>
            <a:off x="1871473" y="391890"/>
            <a:ext cx="10032352" cy="933090"/>
          </a:xfrm>
        </p:spPr>
        <p:txBody>
          <a:bodyPr/>
          <a:lstStyle/>
          <a:p>
            <a:pPr marL="0" indent="0"/>
            <a:r>
              <a:rPr lang="en-US" sz="3600" u="sng" dirty="0">
                <a:solidFill>
                  <a:srgbClr val="0000FF"/>
                </a:solidFill>
                <a:effectLst/>
                <a:ea typeface="Times New Roman" panose="02020603050405020304" pitchFamily="18" charset="0"/>
                <a:cs typeface="Times New Roman" panose="02020603050405020304" pitchFamily="18" charset="0"/>
                <a:hlinkClick r:id="rId3"/>
              </a:rPr>
              <a:t>“What is a Long-Term Care Ombudsman?”</a:t>
            </a:r>
            <a:endParaRPr lang="en-US" sz="3600" dirty="0"/>
          </a:p>
        </p:txBody>
      </p:sp>
      <p:sp>
        <p:nvSpPr>
          <p:cNvPr id="3" name="Content Placeholder 2">
            <a:extLst>
              <a:ext uri="{FF2B5EF4-FFF2-40B4-BE49-F238E27FC236}">
                <a16:creationId xmlns:a16="http://schemas.microsoft.com/office/drawing/2014/main" id="{5DAA95AF-9C37-4BE4-83EA-4CD1064D5EB8}"/>
              </a:ext>
            </a:extLst>
          </p:cNvPr>
          <p:cNvSpPr>
            <a:spLocks noGrp="1"/>
          </p:cNvSpPr>
          <p:nvPr>
            <p:ph type="body" sz="quarter" idx="14"/>
          </p:nvPr>
        </p:nvSpPr>
        <p:spPr/>
        <p:txBody>
          <a:bodyPr>
            <a:normAutofit lnSpcReduction="10000"/>
          </a:bodyPr>
          <a:lstStyle/>
          <a:p>
            <a:pPr marL="0" indent="0">
              <a:buNone/>
            </a:pPr>
            <a:endParaRPr lang="en-US" dirty="0"/>
          </a:p>
        </p:txBody>
      </p:sp>
      <p:sp>
        <p:nvSpPr>
          <p:cNvPr id="4" name="Text Placeholder 3">
            <a:extLst>
              <a:ext uri="{FF2B5EF4-FFF2-40B4-BE49-F238E27FC236}">
                <a16:creationId xmlns:a16="http://schemas.microsoft.com/office/drawing/2014/main" id="{A5A21862-2BFB-B266-69F1-4DB7C4039A3D}"/>
              </a:ext>
            </a:extLst>
          </p:cNvPr>
          <p:cNvSpPr>
            <a:spLocks noGrp="1"/>
          </p:cNvSpPr>
          <p:nvPr>
            <p:ph type="body" sz="quarter" idx="15"/>
          </p:nvPr>
        </p:nvSpPr>
        <p:spPr/>
        <p:txBody>
          <a:bodyPr/>
          <a:lstStyle/>
          <a:p>
            <a:endParaRPr lang="en-US"/>
          </a:p>
        </p:txBody>
      </p:sp>
      <p:pic>
        <p:nvPicPr>
          <p:cNvPr id="5" name="Picture 4">
            <a:extLst>
              <a:ext uri="{FF2B5EF4-FFF2-40B4-BE49-F238E27FC236}">
                <a16:creationId xmlns:a16="http://schemas.microsoft.com/office/drawing/2014/main" id="{C79950E6-E9F3-40B5-9932-6DA69FADFAA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90119" y="1976175"/>
            <a:ext cx="5611762" cy="4172427"/>
          </a:xfrm>
          <a:prstGeom prst="rect">
            <a:avLst/>
          </a:prstGeom>
        </p:spPr>
      </p:pic>
      <p:pic>
        <p:nvPicPr>
          <p:cNvPr id="6" name="Graphic 3" descr="Video camera with solid fill">
            <a:extLst>
              <a:ext uri="{FF2B5EF4-FFF2-40B4-BE49-F238E27FC236}">
                <a16:creationId xmlns:a16="http://schemas.microsoft.com/office/drawing/2014/main" id="{3CD11687-9F30-4082-8182-9E3C24A0AD3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1893" y="199452"/>
            <a:ext cx="1109472" cy="1109472"/>
          </a:xfrm>
          <a:prstGeom prst="rect">
            <a:avLst/>
          </a:prstGeom>
        </p:spPr>
      </p:pic>
    </p:spTree>
    <p:extLst>
      <p:ext uri="{BB962C8B-B14F-4D97-AF65-F5344CB8AC3E}">
        <p14:creationId xmlns:p14="http://schemas.microsoft.com/office/powerpoint/2010/main" val="4124582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7CD1B-887B-4063-A3EF-589C1A81D001}"/>
              </a:ext>
            </a:extLst>
          </p:cNvPr>
          <p:cNvSpPr>
            <a:spLocks noGrp="1"/>
          </p:cNvSpPr>
          <p:nvPr>
            <p:ph type="title"/>
          </p:nvPr>
        </p:nvSpPr>
        <p:spPr/>
        <p:txBody>
          <a:bodyPr/>
          <a:lstStyle/>
          <a:p>
            <a:r>
              <a:rPr lang="en-US" b="1" dirty="0"/>
              <a:t>The State Long-Term Care Ombudsman </a:t>
            </a:r>
          </a:p>
        </p:txBody>
      </p:sp>
      <p:sp>
        <p:nvSpPr>
          <p:cNvPr id="4" name="Text Placeholder 3">
            <a:extLst>
              <a:ext uri="{FF2B5EF4-FFF2-40B4-BE49-F238E27FC236}">
                <a16:creationId xmlns:a16="http://schemas.microsoft.com/office/drawing/2014/main" id="{A9BCD05D-4E20-CC78-43E5-3C547462E166}"/>
              </a:ext>
            </a:extLst>
          </p:cNvPr>
          <p:cNvSpPr>
            <a:spLocks noGrp="1"/>
          </p:cNvSpPr>
          <p:nvPr>
            <p:ph type="body" sz="quarter" idx="15"/>
          </p:nvPr>
        </p:nvSpPr>
        <p:spPr/>
        <p:txBody>
          <a:bodyPr>
            <a:normAutofit fontScale="85000" lnSpcReduction="20000"/>
          </a:bodyPr>
          <a:lstStyle/>
          <a:p>
            <a:r>
              <a:rPr lang="en-US" sz="3200" dirty="0"/>
              <a:t>State Ombudsman, Ombudsman </a:t>
            </a:r>
            <a:endParaRPr lang="en-US" dirty="0"/>
          </a:p>
          <a:p>
            <a:pPr lvl="1"/>
            <a:r>
              <a:rPr lang="en-US" sz="2800" dirty="0"/>
              <a:t>Head of the State Long-Term Care Ombudsman program responsible for:</a:t>
            </a:r>
            <a:endParaRPr lang="en-US" sz="2400" dirty="0"/>
          </a:p>
          <a:p>
            <a:pPr lvl="2"/>
            <a:r>
              <a:rPr lang="en-US" sz="2400" dirty="0"/>
              <a:t>ensuring all program requirements are fulfilled</a:t>
            </a:r>
          </a:p>
          <a:p>
            <a:pPr lvl="2"/>
            <a:r>
              <a:rPr lang="en-US" sz="2400" dirty="0"/>
              <a:t>ensuring representatives of the Office fulfill their duties</a:t>
            </a:r>
          </a:p>
          <a:p>
            <a:pPr lvl="2"/>
            <a:r>
              <a:rPr lang="en-US" sz="2400" dirty="0"/>
              <a:t>designating representatives of the Office and local Ombudsman entities</a:t>
            </a:r>
          </a:p>
          <a:p>
            <a:endParaRPr lang="en-US" dirty="0"/>
          </a:p>
        </p:txBody>
      </p:sp>
    </p:spTree>
    <p:extLst>
      <p:ext uri="{BB962C8B-B14F-4D97-AF65-F5344CB8AC3E}">
        <p14:creationId xmlns:p14="http://schemas.microsoft.com/office/powerpoint/2010/main" val="2284417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0C3-C4D5-4D0D-98F4-D1AD62163C9C}"/>
              </a:ext>
            </a:extLst>
          </p:cNvPr>
          <p:cNvSpPr>
            <a:spLocks noGrp="1"/>
          </p:cNvSpPr>
          <p:nvPr>
            <p:ph type="title"/>
          </p:nvPr>
        </p:nvSpPr>
        <p:spPr/>
        <p:txBody>
          <a:bodyPr/>
          <a:lstStyle/>
          <a:p>
            <a:r>
              <a:rPr lang="en-US" b="1" dirty="0"/>
              <a:t>Representatives of the Office </a:t>
            </a:r>
          </a:p>
        </p:txBody>
      </p:sp>
      <p:sp>
        <p:nvSpPr>
          <p:cNvPr id="3" name="Content Placeholder 2">
            <a:extLst>
              <a:ext uri="{FF2B5EF4-FFF2-40B4-BE49-F238E27FC236}">
                <a16:creationId xmlns:a16="http://schemas.microsoft.com/office/drawing/2014/main" id="{429BB16B-81E2-4CBD-A7A5-55675AF6EF86}"/>
              </a:ext>
            </a:extLst>
          </p:cNvPr>
          <p:cNvSpPr>
            <a:spLocks noGrp="1"/>
          </p:cNvSpPr>
          <p:nvPr>
            <p:ph type="body" sz="quarter" idx="14"/>
          </p:nvPr>
        </p:nvSpPr>
        <p:spPr/>
        <p:txBody>
          <a:bodyPr>
            <a:normAutofit fontScale="70000" lnSpcReduction="20000"/>
          </a:bodyPr>
          <a:lstStyle/>
          <a:p>
            <a:pPr marL="0" indent="0">
              <a:buNone/>
            </a:pPr>
            <a:endParaRPr lang="en-US" sz="2800" dirty="0"/>
          </a:p>
        </p:txBody>
      </p:sp>
      <p:sp>
        <p:nvSpPr>
          <p:cNvPr id="4" name="Text Placeholder 3">
            <a:extLst>
              <a:ext uri="{FF2B5EF4-FFF2-40B4-BE49-F238E27FC236}">
                <a16:creationId xmlns:a16="http://schemas.microsoft.com/office/drawing/2014/main" id="{3D423F73-724A-5667-602F-26242C7C48EB}"/>
              </a:ext>
            </a:extLst>
          </p:cNvPr>
          <p:cNvSpPr>
            <a:spLocks noGrp="1"/>
          </p:cNvSpPr>
          <p:nvPr>
            <p:ph type="body" sz="quarter" idx="15"/>
          </p:nvPr>
        </p:nvSpPr>
        <p:spPr>
          <a:xfrm>
            <a:off x="457926" y="1922462"/>
            <a:ext cx="6857274" cy="3846571"/>
          </a:xfrm>
        </p:spPr>
        <p:txBody>
          <a:bodyPr>
            <a:normAutofit fontScale="92500"/>
          </a:bodyPr>
          <a:lstStyle/>
          <a:p>
            <a:pPr lvl="1"/>
            <a:r>
              <a:rPr lang="en-US" sz="2800" dirty="0"/>
              <a:t>Employees or volunteers</a:t>
            </a:r>
          </a:p>
          <a:p>
            <a:pPr lvl="1"/>
            <a:endParaRPr lang="en-US" sz="2800" dirty="0"/>
          </a:p>
          <a:p>
            <a:pPr lvl="1"/>
            <a:r>
              <a:rPr lang="en-US" sz="2800" dirty="0"/>
              <a:t>Designated by the State Ombudsman</a:t>
            </a:r>
          </a:p>
          <a:p>
            <a:pPr lvl="1"/>
            <a:endParaRPr lang="en-US" sz="2800" dirty="0"/>
          </a:p>
          <a:p>
            <a:pPr lvl="1"/>
            <a:r>
              <a:rPr lang="en-US" sz="2800" dirty="0"/>
              <a:t>Responsible for carrying out the duties of the program</a:t>
            </a:r>
          </a:p>
          <a:p>
            <a:endParaRPr lang="en-US" dirty="0"/>
          </a:p>
        </p:txBody>
      </p:sp>
      <p:pic>
        <p:nvPicPr>
          <p:cNvPr id="5" name="Picture 4">
            <a:extLst>
              <a:ext uri="{FF2B5EF4-FFF2-40B4-BE49-F238E27FC236}">
                <a16:creationId xmlns:a16="http://schemas.microsoft.com/office/drawing/2014/main" id="{CA61724C-C788-418F-972E-B1CCEC0362F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16523" y="1393722"/>
            <a:ext cx="4403938" cy="2620297"/>
          </a:xfrm>
          <a:prstGeom prst="rect">
            <a:avLst/>
          </a:prstGeom>
        </p:spPr>
      </p:pic>
      <p:sp>
        <p:nvSpPr>
          <p:cNvPr id="6" name="TextBox 5">
            <a:extLst>
              <a:ext uri="{FF2B5EF4-FFF2-40B4-BE49-F238E27FC236}">
                <a16:creationId xmlns:a16="http://schemas.microsoft.com/office/drawing/2014/main" id="{9B894699-D75E-4929-9A25-3BCBEE65A1FC}"/>
              </a:ext>
            </a:extLst>
          </p:cNvPr>
          <p:cNvSpPr txBox="1"/>
          <p:nvPr/>
        </p:nvSpPr>
        <p:spPr>
          <a:xfrm>
            <a:off x="10254340" y="4090219"/>
            <a:ext cx="1828353" cy="338554"/>
          </a:xfrm>
          <a:prstGeom prst="rect">
            <a:avLst/>
          </a:prstGeom>
          <a:noFill/>
        </p:spPr>
        <p:txBody>
          <a:bodyPr wrap="square" rtlCol="0">
            <a:spAutoFit/>
          </a:bodyPr>
          <a:lstStyle/>
          <a:p>
            <a:r>
              <a:rPr lang="en-US" sz="800" dirty="0">
                <a:hlinkClick r:id="rId4" tooltip="https://www.flickr.com/photos/lynnefeatherstone/4499105613"/>
              </a:rPr>
              <a:t>This Photo</a:t>
            </a:r>
            <a:r>
              <a:rPr lang="en-US" sz="800" dirty="0"/>
              <a:t> by Unknown Author is licensed under </a:t>
            </a:r>
            <a:r>
              <a:rPr lang="en-US" sz="800" dirty="0">
                <a:hlinkClick r:id="rId5" tooltip="https://creativecommons.org/licenses/by-nd/3.0/"/>
              </a:rPr>
              <a:t>CC BY-ND</a:t>
            </a:r>
            <a:endParaRPr lang="en-US" sz="800" dirty="0"/>
          </a:p>
        </p:txBody>
      </p:sp>
    </p:spTree>
    <p:extLst>
      <p:ext uri="{BB962C8B-B14F-4D97-AF65-F5344CB8AC3E}">
        <p14:creationId xmlns:p14="http://schemas.microsoft.com/office/powerpoint/2010/main" val="422363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CDBB-7B40-4707-B781-69F37ACB258B}"/>
              </a:ext>
            </a:extLst>
          </p:cNvPr>
          <p:cNvSpPr>
            <a:spLocks noGrp="1"/>
          </p:cNvSpPr>
          <p:nvPr>
            <p:ph type="title"/>
          </p:nvPr>
        </p:nvSpPr>
        <p:spPr/>
        <p:txBody>
          <a:bodyPr/>
          <a:lstStyle/>
          <a:p>
            <a:r>
              <a:rPr lang="en-US" sz="5500" b="1" dirty="0">
                <a:sym typeface="Symbol" panose="05050102010706020507" pitchFamily="18" charset="2"/>
              </a:rPr>
              <a:t></a:t>
            </a:r>
            <a:r>
              <a:rPr lang="en-US" b="1" dirty="0">
                <a:sym typeface="Symbol" panose="05050102010706020507" pitchFamily="18" charset="2"/>
              </a:rPr>
              <a:t>  </a:t>
            </a:r>
            <a:r>
              <a:rPr lang="en-US" b="1" dirty="0"/>
              <a:t>History of the Program</a:t>
            </a:r>
          </a:p>
        </p:txBody>
      </p:sp>
      <p:sp>
        <p:nvSpPr>
          <p:cNvPr id="3" name="Content Placeholder 2">
            <a:extLst>
              <a:ext uri="{FF2B5EF4-FFF2-40B4-BE49-F238E27FC236}">
                <a16:creationId xmlns:a16="http://schemas.microsoft.com/office/drawing/2014/main" id="{42EE054A-F9C5-4D62-84D1-ADDDD425FAC5}"/>
              </a:ext>
            </a:extLst>
          </p:cNvPr>
          <p:cNvSpPr>
            <a:spLocks noGrp="1"/>
          </p:cNvSpPr>
          <p:nvPr>
            <p:ph type="body" sz="quarter" idx="14"/>
          </p:nvPr>
        </p:nvSpPr>
        <p:spPr/>
        <p:txBody>
          <a:bodyPr>
            <a:normAutofit lnSpcReduction="10000"/>
          </a:bodyPr>
          <a:lstStyle/>
          <a:p>
            <a:endParaRPr lang="en-US" dirty="0"/>
          </a:p>
        </p:txBody>
      </p:sp>
      <p:sp>
        <p:nvSpPr>
          <p:cNvPr id="5" name="Text Placeholder 4">
            <a:extLst>
              <a:ext uri="{FF2B5EF4-FFF2-40B4-BE49-F238E27FC236}">
                <a16:creationId xmlns:a16="http://schemas.microsoft.com/office/drawing/2014/main" id="{422E0DB9-B542-E34E-041E-30FD1CF52991}"/>
              </a:ext>
            </a:extLst>
          </p:cNvPr>
          <p:cNvSpPr>
            <a:spLocks noGrp="1"/>
          </p:cNvSpPr>
          <p:nvPr>
            <p:ph type="body" sz="quarter" idx="15"/>
          </p:nvPr>
        </p:nvSpPr>
        <p:spPr>
          <a:xfrm>
            <a:off x="457925" y="1922462"/>
            <a:ext cx="10728325" cy="3929698"/>
          </a:xfrm>
        </p:spPr>
        <p:txBody>
          <a:bodyPr>
            <a:normAutofit fontScale="92500" lnSpcReduction="20000"/>
          </a:bodyPr>
          <a:lstStyle/>
          <a:p>
            <a:r>
              <a:rPr lang="en-US" b="1" dirty="0"/>
              <a:t>1970s</a:t>
            </a:r>
          </a:p>
          <a:p>
            <a:pPr lvl="1"/>
            <a:r>
              <a:rPr lang="en-US" dirty="0"/>
              <a:t>The program officially began in 1972 with implementation of President Nixon’s 1971 Eight Point Initiative to improve nursing home care. </a:t>
            </a:r>
          </a:p>
          <a:p>
            <a:pPr lvl="1"/>
            <a:r>
              <a:rPr lang="en-US" dirty="0"/>
              <a:t>The program started as a demonstration program to test its effectiveness. By the late 1970s, all states were required to have an Ombudsman program as a requirement of the Older Americans Act (OAA). </a:t>
            </a:r>
          </a:p>
          <a:p>
            <a:r>
              <a:rPr lang="en-US" b="1" dirty="0"/>
              <a:t>1980s</a:t>
            </a:r>
          </a:p>
          <a:p>
            <a:pPr lvl="1"/>
            <a:r>
              <a:rPr lang="en-US" dirty="0"/>
              <a:t>The program expanded to include board and care as well as other similar adult care facilities. </a:t>
            </a:r>
          </a:p>
          <a:p>
            <a:pPr lvl="1"/>
            <a:r>
              <a:rPr lang="en-US" dirty="0"/>
              <a:t>Clarifying language was added to the OAA to ensure the program’s access to long-term care facilities, residents, and records. </a:t>
            </a:r>
          </a:p>
          <a:p>
            <a:endParaRPr lang="en-US" dirty="0"/>
          </a:p>
        </p:txBody>
      </p:sp>
      <p:pic>
        <p:nvPicPr>
          <p:cNvPr id="4" name="Picture 3">
            <a:extLst>
              <a:ext uri="{FF2B5EF4-FFF2-40B4-BE49-F238E27FC236}">
                <a16:creationId xmlns:a16="http://schemas.microsoft.com/office/drawing/2014/main" id="{8F75758F-CD98-47E6-AB7C-2088A9BC88A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530263" y="533400"/>
            <a:ext cx="1625354" cy="1524000"/>
          </a:xfrm>
          <a:prstGeom prst="rect">
            <a:avLst/>
          </a:prstGeom>
        </p:spPr>
      </p:pic>
    </p:spTree>
    <p:extLst>
      <p:ext uri="{BB962C8B-B14F-4D97-AF65-F5344CB8AC3E}">
        <p14:creationId xmlns:p14="http://schemas.microsoft.com/office/powerpoint/2010/main" val="467394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FEF8D3-38DE-0EB9-18D5-9B42263C1EA4}"/>
              </a:ext>
            </a:extLst>
          </p:cNvPr>
          <p:cNvSpPr>
            <a:spLocks noGrp="1"/>
          </p:cNvSpPr>
          <p:nvPr>
            <p:ph type="body" sz="quarter" idx="15"/>
          </p:nvPr>
        </p:nvSpPr>
        <p:spPr>
          <a:xfrm>
            <a:off x="457925" y="748146"/>
            <a:ext cx="10728325" cy="5004262"/>
          </a:xfrm>
        </p:spPr>
        <p:txBody>
          <a:bodyPr>
            <a:normAutofit/>
          </a:bodyPr>
          <a:lstStyle/>
          <a:p>
            <a:r>
              <a:rPr lang="en-US" b="1" dirty="0"/>
              <a:t>1990s</a:t>
            </a:r>
          </a:p>
          <a:p>
            <a:pPr lvl="1"/>
            <a:r>
              <a:rPr lang="en-US" dirty="0"/>
              <a:t>Title VII, the Vulnerable Elder Rights Protection Program, was created in the 1992 amendments to the OAA.</a:t>
            </a:r>
          </a:p>
          <a:p>
            <a:pPr lvl="1"/>
            <a:r>
              <a:rPr lang="en-US" dirty="0"/>
              <a:t>The 1992 OAA amendments also included the creation of an Office of the State Long-Term Care Ombudsman and clarified some conflicts of interest. </a:t>
            </a:r>
          </a:p>
          <a:p>
            <a:r>
              <a:rPr lang="en-US" b="1" dirty="0"/>
              <a:t>2000s</a:t>
            </a:r>
          </a:p>
          <a:p>
            <a:pPr lvl="1"/>
            <a:r>
              <a:rPr lang="en-US" dirty="0"/>
              <a:t>The 2000 OAA amendments included specific language that prohibited Ombudsmen entities and representatives of the Office from financial gain through an action or potential action brought on behalf of individuals they served. </a:t>
            </a:r>
          </a:p>
          <a:p>
            <a:endParaRPr lang="en-US" dirty="0"/>
          </a:p>
        </p:txBody>
      </p:sp>
    </p:spTree>
    <p:extLst>
      <p:ext uri="{BB962C8B-B14F-4D97-AF65-F5344CB8AC3E}">
        <p14:creationId xmlns:p14="http://schemas.microsoft.com/office/powerpoint/2010/main" val="4158029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87AA9-0BA1-4133-BA44-25AFC86B792E}"/>
              </a:ext>
            </a:extLst>
          </p:cNvPr>
          <p:cNvSpPr>
            <a:spLocks noGrp="1"/>
          </p:cNvSpPr>
          <p:nvPr>
            <p:ph type="title"/>
          </p:nvPr>
        </p:nvSpPr>
        <p:spPr/>
        <p:txBody>
          <a:bodyPr/>
          <a:lstStyle/>
          <a:p>
            <a:r>
              <a:rPr lang="en-US" b="1" dirty="0"/>
              <a:t>Welcome and Introduction</a:t>
            </a:r>
          </a:p>
        </p:txBody>
      </p:sp>
      <p:sp>
        <p:nvSpPr>
          <p:cNvPr id="4" name="Text Placeholder 3">
            <a:extLst>
              <a:ext uri="{FF2B5EF4-FFF2-40B4-BE49-F238E27FC236}">
                <a16:creationId xmlns:a16="http://schemas.microsoft.com/office/drawing/2014/main" id="{5BF70A64-E748-9BC2-B78C-B7D8935FB8BB}"/>
              </a:ext>
            </a:extLst>
          </p:cNvPr>
          <p:cNvSpPr>
            <a:spLocks noGrp="1"/>
          </p:cNvSpPr>
          <p:nvPr>
            <p:ph type="body" sz="quarter" idx="14"/>
          </p:nvPr>
        </p:nvSpPr>
        <p:spPr/>
        <p:txBody>
          <a:bodyPr/>
          <a:lstStyle/>
          <a:p>
            <a:r>
              <a:rPr lang="en-US" dirty="0">
                <a:solidFill>
                  <a:schemeClr val="tx2"/>
                </a:solidFill>
              </a:rPr>
              <a:t>Section 1</a:t>
            </a:r>
          </a:p>
        </p:txBody>
      </p:sp>
      <p:sp>
        <p:nvSpPr>
          <p:cNvPr id="6" name="Text Placeholder 5">
            <a:extLst>
              <a:ext uri="{FF2B5EF4-FFF2-40B4-BE49-F238E27FC236}">
                <a16:creationId xmlns:a16="http://schemas.microsoft.com/office/drawing/2014/main" id="{3B8862D6-FFD2-68F6-8603-5063DF27010D}"/>
              </a:ext>
            </a:extLst>
          </p:cNvPr>
          <p:cNvSpPr>
            <a:spLocks noGrp="1"/>
          </p:cNvSpPr>
          <p:nvPr>
            <p:ph type="body" sz="quarter" idx="13"/>
          </p:nvPr>
        </p:nvSpPr>
        <p:spPr/>
        <p:txBody>
          <a:bodyPr>
            <a:normAutofit fontScale="92500" lnSpcReduction="20000"/>
          </a:bodyPr>
          <a:lstStyle/>
          <a:p>
            <a:endParaRPr lang="en-US"/>
          </a:p>
        </p:txBody>
      </p:sp>
    </p:spTree>
    <p:extLst>
      <p:ext uri="{BB962C8B-B14F-4D97-AF65-F5344CB8AC3E}">
        <p14:creationId xmlns:p14="http://schemas.microsoft.com/office/powerpoint/2010/main" val="3267654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1CDDFA-6DCF-34F0-A83B-05AEBBD06FC1}"/>
              </a:ext>
            </a:extLst>
          </p:cNvPr>
          <p:cNvSpPr>
            <a:spLocks noGrp="1"/>
          </p:cNvSpPr>
          <p:nvPr>
            <p:ph type="body" sz="quarter" idx="15"/>
          </p:nvPr>
        </p:nvSpPr>
        <p:spPr>
          <a:xfrm>
            <a:off x="457925" y="881150"/>
            <a:ext cx="10728325" cy="5054138"/>
          </a:xfrm>
        </p:spPr>
        <p:txBody>
          <a:bodyPr>
            <a:normAutofit/>
          </a:bodyPr>
          <a:lstStyle/>
          <a:p>
            <a:r>
              <a:rPr lang="en-US" b="1" dirty="0"/>
              <a:t>2006</a:t>
            </a:r>
          </a:p>
          <a:p>
            <a:pPr lvl="1"/>
            <a:r>
              <a:rPr lang="en-US" dirty="0"/>
              <a:t>Reauthorization added “Assisted Living Facilities” to the definition of “Long-term Care Facility” thereby requiring the LTCOP to provide services to residents of Assisted Living Facilities. </a:t>
            </a:r>
          </a:p>
          <a:p>
            <a:r>
              <a:rPr lang="en-US" b="1" dirty="0"/>
              <a:t>2015</a:t>
            </a:r>
          </a:p>
          <a:p>
            <a:pPr lvl="1"/>
            <a:r>
              <a:rPr lang="en-US" dirty="0"/>
              <a:t>The State Long-Term Care Ombudsman Programs Rule was published in February 2015 with an effective date of July 1, 2016. The LTCOP Rule adds clarity to many of the program responsibilities and provisions in the OAA.</a:t>
            </a:r>
          </a:p>
          <a:p>
            <a:r>
              <a:rPr lang="en-US" b="1" dirty="0"/>
              <a:t>2016</a:t>
            </a:r>
            <a:r>
              <a:rPr lang="en-US" dirty="0"/>
              <a:t> </a:t>
            </a:r>
          </a:p>
          <a:p>
            <a:pPr lvl="1"/>
            <a:r>
              <a:rPr lang="en-US" dirty="0"/>
              <a:t>The 2016 OAA amendments added clarity and additional authority to the LTCOP in several areas. </a:t>
            </a:r>
          </a:p>
          <a:p>
            <a:endParaRPr lang="en-US" dirty="0"/>
          </a:p>
        </p:txBody>
      </p:sp>
    </p:spTree>
    <p:extLst>
      <p:ext uri="{BB962C8B-B14F-4D97-AF65-F5344CB8AC3E}">
        <p14:creationId xmlns:p14="http://schemas.microsoft.com/office/powerpoint/2010/main" val="899262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BE18CF-EA27-76AA-9577-F09A1ACEFE8E}"/>
              </a:ext>
            </a:extLst>
          </p:cNvPr>
          <p:cNvSpPr>
            <a:spLocks noGrp="1"/>
          </p:cNvSpPr>
          <p:nvPr>
            <p:ph type="body" sz="quarter" idx="15"/>
          </p:nvPr>
        </p:nvSpPr>
        <p:spPr>
          <a:xfrm>
            <a:off x="457925" y="536792"/>
            <a:ext cx="10728325" cy="4398746"/>
          </a:xfrm>
        </p:spPr>
        <p:txBody>
          <a:bodyPr/>
          <a:lstStyle/>
          <a:p>
            <a:pPr marL="182245" indent="-182245"/>
            <a:r>
              <a:rPr lang="en-US" b="1" dirty="0">
                <a:ea typeface="ＭＳ Ｐゴシック"/>
              </a:rPr>
              <a:t>2020</a:t>
            </a:r>
          </a:p>
          <a:p>
            <a:pPr lvl="1" indent="-182245"/>
            <a:r>
              <a:rPr lang="en-US" sz="1600" dirty="0">
                <a:ea typeface="ＭＳ Ｐゴシック"/>
                <a:cs typeface="Arial"/>
              </a:rPr>
              <a:t>OAA reauthorization clarified that the LTCOP is allowed to provide, and financially support, recognition for individuals designated as volunteer representatives.</a:t>
            </a:r>
            <a:endParaRPr lang="en-US" sz="1600" b="1" dirty="0">
              <a:ea typeface="ＭＳ Ｐゴシック"/>
            </a:endParaRPr>
          </a:p>
          <a:p>
            <a:pPr marL="182245" indent="-182245"/>
            <a:r>
              <a:rPr lang="en-US" b="1" dirty="0">
                <a:ea typeface="ＭＳ Ｐゴシック"/>
              </a:rPr>
              <a:t>2024</a:t>
            </a:r>
          </a:p>
          <a:p>
            <a:pPr lvl="1" indent="-182245"/>
            <a:r>
              <a:rPr lang="en-US" dirty="0">
                <a:ea typeface="ＭＳ Ｐゴシック"/>
              </a:rPr>
              <a:t>The regulations for Older Americans Act programs were updated, including the LTCOP Rule. </a:t>
            </a:r>
            <a:endParaRPr lang="en-US" dirty="0">
              <a:cs typeface="Arial"/>
            </a:endParaRPr>
          </a:p>
          <a:p>
            <a:endParaRPr lang="en-US" dirty="0"/>
          </a:p>
        </p:txBody>
      </p:sp>
      <p:pic>
        <p:nvPicPr>
          <p:cNvPr id="5" name="Picture 4">
            <a:extLst>
              <a:ext uri="{FF2B5EF4-FFF2-40B4-BE49-F238E27FC236}">
                <a16:creationId xmlns:a16="http://schemas.microsoft.com/office/drawing/2014/main" id="{5608247E-2BC1-4EDC-BC70-426D711DAAE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45246" y="3239729"/>
            <a:ext cx="6107653" cy="3081480"/>
          </a:xfrm>
          <a:prstGeom prst="rect">
            <a:avLst/>
          </a:prstGeom>
        </p:spPr>
      </p:pic>
    </p:spTree>
    <p:extLst>
      <p:ext uri="{BB962C8B-B14F-4D97-AF65-F5344CB8AC3E}">
        <p14:creationId xmlns:p14="http://schemas.microsoft.com/office/powerpoint/2010/main" val="1726119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2D1DB-F2C0-4577-B825-57E7D305932B}"/>
              </a:ext>
            </a:extLst>
          </p:cNvPr>
          <p:cNvSpPr>
            <a:spLocks noGrp="1"/>
          </p:cNvSpPr>
          <p:nvPr>
            <p:ph type="title"/>
          </p:nvPr>
        </p:nvSpPr>
        <p:spPr/>
        <p:txBody>
          <a:bodyPr>
            <a:normAutofit fontScale="90000"/>
          </a:bodyPr>
          <a:lstStyle/>
          <a:p>
            <a:r>
              <a:rPr lang="en-US" b="1" dirty="0"/>
              <a:t>Long-Term Care Ombudsman Program Requirements and management</a:t>
            </a:r>
          </a:p>
        </p:txBody>
      </p:sp>
      <p:sp>
        <p:nvSpPr>
          <p:cNvPr id="4" name="Text Placeholder 3">
            <a:extLst>
              <a:ext uri="{FF2B5EF4-FFF2-40B4-BE49-F238E27FC236}">
                <a16:creationId xmlns:a16="http://schemas.microsoft.com/office/drawing/2014/main" id="{49F59E73-26CC-1011-9DCC-FA6EDAD1762B}"/>
              </a:ext>
            </a:extLst>
          </p:cNvPr>
          <p:cNvSpPr>
            <a:spLocks noGrp="1"/>
          </p:cNvSpPr>
          <p:nvPr>
            <p:ph type="body" sz="quarter" idx="14"/>
          </p:nvPr>
        </p:nvSpPr>
        <p:spPr/>
        <p:txBody>
          <a:bodyPr/>
          <a:lstStyle/>
          <a:p>
            <a:r>
              <a:rPr lang="en-US" dirty="0">
                <a:solidFill>
                  <a:schemeClr val="tx2"/>
                </a:solidFill>
              </a:rPr>
              <a:t>Section 3</a:t>
            </a:r>
          </a:p>
        </p:txBody>
      </p:sp>
      <p:sp>
        <p:nvSpPr>
          <p:cNvPr id="3" name="Text Placeholder 2">
            <a:extLst>
              <a:ext uri="{FF2B5EF4-FFF2-40B4-BE49-F238E27FC236}">
                <a16:creationId xmlns:a16="http://schemas.microsoft.com/office/drawing/2014/main" id="{DB447423-F3AF-4D59-8A3A-92D908244FCB}"/>
              </a:ext>
            </a:extLst>
          </p:cNvPr>
          <p:cNvSpPr>
            <a:spLocks noGrp="1"/>
          </p:cNvSpPr>
          <p:nvPr>
            <p:ph type="body" sz="quarter" idx="13"/>
          </p:nvPr>
        </p:nvSpPr>
        <p:spPr/>
        <p:txBody>
          <a:bodyPr>
            <a:normAutofit fontScale="92500" lnSpcReduction="20000"/>
          </a:bodyPr>
          <a:lstStyle/>
          <a:p>
            <a:endParaRPr lang="en-US" dirty="0"/>
          </a:p>
        </p:txBody>
      </p:sp>
    </p:spTree>
    <p:extLst>
      <p:ext uri="{BB962C8B-B14F-4D97-AF65-F5344CB8AC3E}">
        <p14:creationId xmlns:p14="http://schemas.microsoft.com/office/powerpoint/2010/main" val="2347092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9B7C-2900-4814-A512-EEF4CD54FD1B}"/>
              </a:ext>
            </a:extLst>
          </p:cNvPr>
          <p:cNvSpPr>
            <a:spLocks noGrp="1"/>
          </p:cNvSpPr>
          <p:nvPr>
            <p:ph type="title"/>
          </p:nvPr>
        </p:nvSpPr>
        <p:spPr/>
        <p:txBody>
          <a:bodyPr/>
          <a:lstStyle/>
          <a:p>
            <a:r>
              <a:rPr lang="en-US" b="1" dirty="0"/>
              <a:t>Federal Requirements for Designation</a:t>
            </a:r>
          </a:p>
        </p:txBody>
      </p:sp>
      <p:sp>
        <p:nvSpPr>
          <p:cNvPr id="4" name="Text Placeholder 3">
            <a:extLst>
              <a:ext uri="{FF2B5EF4-FFF2-40B4-BE49-F238E27FC236}">
                <a16:creationId xmlns:a16="http://schemas.microsoft.com/office/drawing/2014/main" id="{3220B8DC-C66C-2CB5-1C5B-7A389FEF1C2A}"/>
              </a:ext>
            </a:extLst>
          </p:cNvPr>
          <p:cNvSpPr>
            <a:spLocks noGrp="1"/>
          </p:cNvSpPr>
          <p:nvPr>
            <p:ph type="body" sz="quarter" idx="15"/>
          </p:nvPr>
        </p:nvSpPr>
        <p:spPr/>
        <p:txBody>
          <a:bodyPr/>
          <a:lstStyle/>
          <a:p>
            <a:r>
              <a:rPr lang="en-US" sz="1800" dirty="0"/>
              <a:t>Complete both state and federal training requirements</a:t>
            </a:r>
          </a:p>
          <a:p>
            <a:r>
              <a:rPr lang="en-US" sz="1800" dirty="0"/>
              <a:t>Identify, remove or remedy all conflicts of interest</a:t>
            </a:r>
          </a:p>
          <a:p>
            <a:r>
              <a:rPr lang="en-US" sz="1800" dirty="0"/>
              <a:t>Meet the criteria of certification and/or designation under your state’s policies and procedures</a:t>
            </a:r>
          </a:p>
          <a:p>
            <a:endParaRPr lang="en-US" dirty="0"/>
          </a:p>
          <a:p>
            <a:endParaRPr lang="en-US" dirty="0"/>
          </a:p>
        </p:txBody>
      </p:sp>
    </p:spTree>
    <p:extLst>
      <p:ext uri="{BB962C8B-B14F-4D97-AF65-F5344CB8AC3E}">
        <p14:creationId xmlns:p14="http://schemas.microsoft.com/office/powerpoint/2010/main" val="3495067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9B7C-2900-4814-A512-EEF4CD54FD1B}"/>
              </a:ext>
            </a:extLst>
          </p:cNvPr>
          <p:cNvSpPr>
            <a:spLocks noGrp="1"/>
          </p:cNvSpPr>
          <p:nvPr>
            <p:ph type="title"/>
          </p:nvPr>
        </p:nvSpPr>
        <p:spPr/>
        <p:txBody>
          <a:bodyPr/>
          <a:lstStyle/>
          <a:p>
            <a:r>
              <a:rPr lang="en-US" sz="5500" b="1" dirty="0">
                <a:sym typeface="Symbol" panose="05050102010706020507" pitchFamily="18" charset="2"/>
              </a:rPr>
              <a:t></a:t>
            </a:r>
            <a:r>
              <a:rPr lang="en-US" b="1" dirty="0">
                <a:sym typeface="Symbol" panose="05050102010706020507" pitchFamily="18" charset="2"/>
              </a:rPr>
              <a:t> </a:t>
            </a:r>
            <a:r>
              <a:rPr lang="en-US" b="1" dirty="0"/>
              <a:t>State Requirements for Designation</a:t>
            </a:r>
          </a:p>
        </p:txBody>
      </p:sp>
      <p:sp>
        <p:nvSpPr>
          <p:cNvPr id="4" name="Text Placeholder 3">
            <a:extLst>
              <a:ext uri="{FF2B5EF4-FFF2-40B4-BE49-F238E27FC236}">
                <a16:creationId xmlns:a16="http://schemas.microsoft.com/office/drawing/2014/main" id="{127F1ACC-A797-3C91-EC02-1EE954CC9274}"/>
              </a:ext>
            </a:extLst>
          </p:cNvPr>
          <p:cNvSpPr>
            <a:spLocks noGrp="1"/>
          </p:cNvSpPr>
          <p:nvPr>
            <p:ph type="body" sz="quarter" idx="14"/>
          </p:nvPr>
        </p:nvSpPr>
        <p:spPr/>
        <p:txBody>
          <a:bodyPr>
            <a:normAutofit lnSpcReduction="10000"/>
          </a:bodyPr>
          <a:lstStyle/>
          <a:p>
            <a:endParaRPr lang="en-US"/>
          </a:p>
        </p:txBody>
      </p:sp>
      <p:sp>
        <p:nvSpPr>
          <p:cNvPr id="5" name="Text Placeholder 4">
            <a:extLst>
              <a:ext uri="{FF2B5EF4-FFF2-40B4-BE49-F238E27FC236}">
                <a16:creationId xmlns:a16="http://schemas.microsoft.com/office/drawing/2014/main" id="{81822EA8-8EF4-468A-49DB-A5886DCA17A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35282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F829-0CF5-49DD-A12C-41781B5B46AB}"/>
              </a:ext>
            </a:extLst>
          </p:cNvPr>
          <p:cNvSpPr>
            <a:spLocks noGrp="1"/>
          </p:cNvSpPr>
          <p:nvPr>
            <p:ph type="title"/>
          </p:nvPr>
        </p:nvSpPr>
        <p:spPr/>
        <p:txBody>
          <a:bodyPr/>
          <a:lstStyle/>
          <a:p>
            <a:r>
              <a:rPr lang="en-US" b="1" dirty="0"/>
              <a:t>The Older Americans Act (OAA)</a:t>
            </a:r>
          </a:p>
        </p:txBody>
      </p:sp>
      <p:sp>
        <p:nvSpPr>
          <p:cNvPr id="3" name="Content Placeholder 2">
            <a:extLst>
              <a:ext uri="{FF2B5EF4-FFF2-40B4-BE49-F238E27FC236}">
                <a16:creationId xmlns:a16="http://schemas.microsoft.com/office/drawing/2014/main" id="{8A21BC22-62E2-42F8-A036-40BF37BDF23A}"/>
              </a:ext>
            </a:extLst>
          </p:cNvPr>
          <p:cNvSpPr>
            <a:spLocks noGrp="1"/>
          </p:cNvSpPr>
          <p:nvPr>
            <p:ph type="body" sz="quarter" idx="14"/>
          </p:nvPr>
        </p:nvSpPr>
        <p:spPr/>
        <p:txBody>
          <a:bodyPr>
            <a:normAutofit lnSpcReduction="10000"/>
          </a:bodyPr>
          <a:lstStyle/>
          <a:p>
            <a:pPr lvl="1"/>
            <a:endParaRPr lang="en-US" dirty="0"/>
          </a:p>
        </p:txBody>
      </p:sp>
      <p:sp>
        <p:nvSpPr>
          <p:cNvPr id="4" name="Text Placeholder 3">
            <a:extLst>
              <a:ext uri="{FF2B5EF4-FFF2-40B4-BE49-F238E27FC236}">
                <a16:creationId xmlns:a16="http://schemas.microsoft.com/office/drawing/2014/main" id="{6A287DA1-691B-7A95-8CB8-01C52F64BA8E}"/>
              </a:ext>
            </a:extLst>
          </p:cNvPr>
          <p:cNvSpPr>
            <a:spLocks noGrp="1"/>
          </p:cNvSpPr>
          <p:nvPr>
            <p:ph type="body" sz="quarter" idx="15"/>
          </p:nvPr>
        </p:nvSpPr>
        <p:spPr>
          <a:xfrm>
            <a:off x="457925" y="1922461"/>
            <a:ext cx="10728325" cy="3946323"/>
          </a:xfrm>
        </p:spPr>
        <p:txBody>
          <a:bodyPr>
            <a:normAutofit/>
          </a:bodyPr>
          <a:lstStyle/>
          <a:p>
            <a:r>
              <a:rPr lang="en-US" dirty="0"/>
              <a:t>Authorizes the State Units on Aging and the Area Agencies on Aging</a:t>
            </a:r>
          </a:p>
          <a:p>
            <a:r>
              <a:rPr lang="en-US" dirty="0"/>
              <a:t>Allows for services and funding in every state to support the dignity and welfare of individuals who are 60 years of age and older. Some services include:</a:t>
            </a:r>
          </a:p>
          <a:p>
            <a:pPr lvl="1"/>
            <a:r>
              <a:rPr lang="en-US" dirty="0"/>
              <a:t>Home and community-based services</a:t>
            </a:r>
          </a:p>
          <a:p>
            <a:pPr lvl="1"/>
            <a:r>
              <a:rPr lang="en-US" dirty="0"/>
              <a:t>Nutritional programs</a:t>
            </a:r>
          </a:p>
          <a:p>
            <a:pPr lvl="1"/>
            <a:r>
              <a:rPr lang="en-US" dirty="0"/>
              <a:t>Health promotion and disease prevention activities for older adults</a:t>
            </a:r>
          </a:p>
          <a:p>
            <a:pPr lvl="1"/>
            <a:r>
              <a:rPr lang="en-US" dirty="0"/>
              <a:t>Programs that protect vulnerable persons, such as the Long-Term Care Ombudsman program</a:t>
            </a:r>
          </a:p>
          <a:p>
            <a:pPr lvl="1"/>
            <a:endParaRPr lang="en-US" dirty="0"/>
          </a:p>
          <a:p>
            <a:endParaRPr lang="en-US" dirty="0"/>
          </a:p>
        </p:txBody>
      </p:sp>
    </p:spTree>
    <p:extLst>
      <p:ext uri="{BB962C8B-B14F-4D97-AF65-F5344CB8AC3E}">
        <p14:creationId xmlns:p14="http://schemas.microsoft.com/office/powerpoint/2010/main" val="2253905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34C440-0A78-D472-250E-7D3919DEED55}"/>
              </a:ext>
            </a:extLst>
          </p:cNvPr>
          <p:cNvSpPr>
            <a:spLocks noGrp="1"/>
          </p:cNvSpPr>
          <p:nvPr>
            <p:ph type="title"/>
          </p:nvPr>
        </p:nvSpPr>
        <p:spPr/>
        <p:txBody>
          <a:bodyPr/>
          <a:lstStyle/>
          <a:p>
            <a:r>
              <a:rPr lang="en-US" b="1" dirty="0"/>
              <a:t>Authorizes the State Ombudsman and the LTCOP</a:t>
            </a:r>
          </a:p>
        </p:txBody>
      </p:sp>
      <p:sp>
        <p:nvSpPr>
          <p:cNvPr id="5" name="Content Placeholder 4">
            <a:extLst>
              <a:ext uri="{FF2B5EF4-FFF2-40B4-BE49-F238E27FC236}">
                <a16:creationId xmlns:a16="http://schemas.microsoft.com/office/drawing/2014/main" id="{1667C5F9-B1D8-4578-A655-4310C66E8DAA}"/>
              </a:ext>
            </a:extLst>
          </p:cNvPr>
          <p:cNvSpPr>
            <a:spLocks noGrp="1"/>
          </p:cNvSpPr>
          <p:nvPr>
            <p:ph type="body" sz="quarter" idx="15"/>
          </p:nvPr>
        </p:nvSpPr>
        <p:spPr/>
        <p:txBody>
          <a:bodyPr numCol="2">
            <a:normAutofit fontScale="92500" lnSpcReduction="20000"/>
          </a:bodyPr>
          <a:lstStyle/>
          <a:p>
            <a:r>
              <a:rPr lang="en-US" sz="1800" dirty="0"/>
              <a:t>Authorizes funding for the LTCOPs</a:t>
            </a:r>
          </a:p>
          <a:p>
            <a:r>
              <a:rPr lang="en-US" sz="1800" dirty="0"/>
              <a:t>Authorizes the establishment of the Office</a:t>
            </a:r>
          </a:p>
          <a:p>
            <a:r>
              <a:rPr lang="en-US" sz="1800" dirty="0"/>
              <a:t>Determines the functions and responsibilities of the Ombudsman</a:t>
            </a:r>
          </a:p>
          <a:p>
            <a:r>
              <a:rPr lang="en-US" sz="1800" dirty="0"/>
              <a:t>Identifies the Ombudsman as the head of the State LTCOP, responsible for the management and fiscal management of the program</a:t>
            </a:r>
          </a:p>
          <a:p>
            <a:r>
              <a:rPr kumimoji="0" lang="en-US" sz="1800" b="0" i="0" u="none" strike="noStrike" kern="1200" cap="none" spc="0" normalizeH="0" baseline="0" noProof="0" dirty="0">
                <a:ln>
                  <a:noFill/>
                </a:ln>
                <a:effectLst/>
                <a:uLnTx/>
                <a:uFillTx/>
                <a:ea typeface="ＭＳ Ｐゴシック" pitchFamily="127" charset="-128"/>
              </a:rPr>
              <a:t>Authorizes the Ombudsman and representatives of the Office to have regular, timely, private, and unimpeded access to residents and access to residents’ records.</a:t>
            </a:r>
          </a:p>
          <a:p>
            <a:r>
              <a:rPr kumimoji="0" lang="en-US" sz="1800" b="0" i="0" u="none" strike="noStrike" kern="1200" cap="none" spc="0" normalizeH="0" baseline="0" noProof="0" dirty="0">
                <a:ln>
                  <a:noFill/>
                </a:ln>
                <a:effectLst/>
                <a:uLnTx/>
                <a:uFillTx/>
                <a:ea typeface="ＭＳ Ｐゴシック" pitchFamily="127" charset="-128"/>
              </a:rPr>
              <a:t>Requires that all potential individual and organizational conflicts of interest are identified and remedied</a:t>
            </a:r>
          </a:p>
          <a:p>
            <a:endParaRPr lang="en-US" dirty="0"/>
          </a:p>
          <a:p>
            <a:endParaRPr lang="en-US" dirty="0"/>
          </a:p>
        </p:txBody>
      </p:sp>
      <p:pic>
        <p:nvPicPr>
          <p:cNvPr id="7" name="Picture 6">
            <a:extLst>
              <a:ext uri="{FF2B5EF4-FFF2-40B4-BE49-F238E27FC236}">
                <a16:creationId xmlns:a16="http://schemas.microsoft.com/office/drawing/2014/main" id="{C1A8C096-82F2-48BB-83E8-21FBE97185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80250" y="4551044"/>
            <a:ext cx="3619500" cy="2047875"/>
          </a:xfrm>
          <a:prstGeom prst="rect">
            <a:avLst/>
          </a:prstGeom>
        </p:spPr>
      </p:pic>
    </p:spTree>
    <p:extLst>
      <p:ext uri="{BB962C8B-B14F-4D97-AF65-F5344CB8AC3E}">
        <p14:creationId xmlns:p14="http://schemas.microsoft.com/office/powerpoint/2010/main" val="896780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8183-C2A5-463F-B047-24B78E0A9821}"/>
              </a:ext>
            </a:extLst>
          </p:cNvPr>
          <p:cNvSpPr>
            <a:spLocks noGrp="1"/>
          </p:cNvSpPr>
          <p:nvPr>
            <p:ph type="title"/>
          </p:nvPr>
        </p:nvSpPr>
        <p:spPr/>
        <p:txBody>
          <a:bodyPr>
            <a:noAutofit/>
          </a:bodyPr>
          <a:lstStyle/>
          <a:p>
            <a:r>
              <a:rPr lang="en-US" sz="3600" b="1" dirty="0"/>
              <a:t>The State Long-Term Care Ombudsman Programs Rule (LTCOP Rule)</a:t>
            </a:r>
          </a:p>
        </p:txBody>
      </p:sp>
      <p:sp>
        <p:nvSpPr>
          <p:cNvPr id="4" name="Text Placeholder 3">
            <a:extLst>
              <a:ext uri="{FF2B5EF4-FFF2-40B4-BE49-F238E27FC236}">
                <a16:creationId xmlns:a16="http://schemas.microsoft.com/office/drawing/2014/main" id="{A2FADB8F-ED65-45E3-DDC0-29D557C4C378}"/>
              </a:ext>
            </a:extLst>
          </p:cNvPr>
          <p:cNvSpPr>
            <a:spLocks noGrp="1"/>
          </p:cNvSpPr>
          <p:nvPr>
            <p:ph type="body" sz="quarter" idx="15"/>
          </p:nvPr>
        </p:nvSpPr>
        <p:spPr/>
        <p:txBody>
          <a:bodyPr>
            <a:normAutofit/>
          </a:bodyPr>
          <a:lstStyle/>
          <a:p>
            <a:r>
              <a:rPr lang="en-US" dirty="0"/>
              <a:t>Responsibilities of key figures, including the Ombudsman and representatives</a:t>
            </a:r>
          </a:p>
          <a:p>
            <a:r>
              <a:rPr lang="en-US" dirty="0"/>
              <a:t>Responsibilities of the entities in which LTCOPs are housed</a:t>
            </a:r>
          </a:p>
          <a:p>
            <a:r>
              <a:rPr lang="en-US" dirty="0"/>
              <a:t>Criteria for person-centered approaches to resolving complaints</a:t>
            </a:r>
          </a:p>
          <a:p>
            <a:r>
              <a:rPr lang="en-US" dirty="0"/>
              <a:t>Role of LTCOPs in resolving abuse complaints</a:t>
            </a:r>
          </a:p>
          <a:p>
            <a:r>
              <a:rPr lang="en-US" dirty="0"/>
              <a:t>Conflicts of interest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99207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D8BC4-DAB5-4E88-96B9-7E64D73AC4CA}"/>
              </a:ext>
            </a:extLst>
          </p:cNvPr>
          <p:cNvSpPr>
            <a:spLocks noGrp="1"/>
          </p:cNvSpPr>
          <p:nvPr>
            <p:ph type="title"/>
          </p:nvPr>
        </p:nvSpPr>
        <p:spPr/>
        <p:txBody>
          <a:bodyPr/>
          <a:lstStyle/>
          <a:p>
            <a:r>
              <a:rPr lang="en-US" sz="5500" b="1" dirty="0">
                <a:sym typeface="Symbol" panose="05050102010706020507" pitchFamily="18" charset="2"/>
              </a:rPr>
              <a:t></a:t>
            </a:r>
            <a:r>
              <a:rPr lang="en-US" b="1" dirty="0">
                <a:sym typeface="Symbol" panose="05050102010706020507" pitchFamily="18" charset="2"/>
              </a:rPr>
              <a:t> </a:t>
            </a:r>
            <a:r>
              <a:rPr lang="en-US" b="1" dirty="0"/>
              <a:t>State Requirements </a:t>
            </a:r>
          </a:p>
        </p:txBody>
      </p:sp>
      <p:sp>
        <p:nvSpPr>
          <p:cNvPr id="4" name="Text Placeholder 3">
            <a:extLst>
              <a:ext uri="{FF2B5EF4-FFF2-40B4-BE49-F238E27FC236}">
                <a16:creationId xmlns:a16="http://schemas.microsoft.com/office/drawing/2014/main" id="{F02D5E0A-7333-6AC2-D993-4034D925AA03}"/>
              </a:ext>
            </a:extLst>
          </p:cNvPr>
          <p:cNvSpPr>
            <a:spLocks noGrp="1"/>
          </p:cNvSpPr>
          <p:nvPr>
            <p:ph type="body" sz="quarter" idx="14"/>
          </p:nvPr>
        </p:nvSpPr>
        <p:spPr/>
        <p:txBody>
          <a:bodyPr>
            <a:normAutofit lnSpcReduction="10000"/>
          </a:bodyPr>
          <a:lstStyle/>
          <a:p>
            <a:endParaRPr lang="en-US"/>
          </a:p>
        </p:txBody>
      </p:sp>
      <p:sp>
        <p:nvSpPr>
          <p:cNvPr id="5" name="Text Placeholder 4">
            <a:extLst>
              <a:ext uri="{FF2B5EF4-FFF2-40B4-BE49-F238E27FC236}">
                <a16:creationId xmlns:a16="http://schemas.microsoft.com/office/drawing/2014/main" id="{771AF488-5B2A-C72E-8353-F4150AC2D62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167706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7EE1D-1A45-401D-9D17-1C92242128F4}"/>
              </a:ext>
            </a:extLst>
          </p:cNvPr>
          <p:cNvSpPr>
            <a:spLocks noGrp="1"/>
          </p:cNvSpPr>
          <p:nvPr>
            <p:ph type="title"/>
          </p:nvPr>
        </p:nvSpPr>
        <p:spPr/>
        <p:txBody>
          <a:bodyPr/>
          <a:lstStyle/>
          <a:p>
            <a:r>
              <a:rPr lang="en-US" b="1" dirty="0"/>
              <a:t>Program Management</a:t>
            </a:r>
          </a:p>
        </p:txBody>
      </p:sp>
      <p:sp>
        <p:nvSpPr>
          <p:cNvPr id="3" name="Content Placeholder 2">
            <a:extLst>
              <a:ext uri="{FF2B5EF4-FFF2-40B4-BE49-F238E27FC236}">
                <a16:creationId xmlns:a16="http://schemas.microsoft.com/office/drawing/2014/main" id="{4A3403D2-E5BE-4283-B3F5-2AB1E9777226}"/>
              </a:ext>
            </a:extLst>
          </p:cNvPr>
          <p:cNvSpPr>
            <a:spLocks noGrp="1"/>
          </p:cNvSpPr>
          <p:nvPr>
            <p:ph type="body" sz="quarter" idx="14"/>
          </p:nvPr>
        </p:nvSpPr>
        <p:spPr/>
        <p:txBody>
          <a:bodyPr>
            <a:normAutofit fontScale="85000" lnSpcReduction="20000"/>
          </a:bodyPr>
          <a:lstStyle/>
          <a:p>
            <a:endParaRPr lang="en-US" sz="2400" dirty="0"/>
          </a:p>
        </p:txBody>
      </p:sp>
      <p:sp>
        <p:nvSpPr>
          <p:cNvPr id="4" name="Text Placeholder 3">
            <a:extLst>
              <a:ext uri="{FF2B5EF4-FFF2-40B4-BE49-F238E27FC236}">
                <a16:creationId xmlns:a16="http://schemas.microsoft.com/office/drawing/2014/main" id="{FDBD3D60-F8CD-E1B1-7A20-7D39AB8088C2}"/>
              </a:ext>
            </a:extLst>
          </p:cNvPr>
          <p:cNvSpPr>
            <a:spLocks noGrp="1"/>
          </p:cNvSpPr>
          <p:nvPr>
            <p:ph type="body" sz="quarter" idx="15"/>
          </p:nvPr>
        </p:nvSpPr>
        <p:spPr/>
        <p:txBody>
          <a:bodyPr>
            <a:normAutofit fontScale="70000" lnSpcReduction="20000"/>
          </a:bodyPr>
          <a:lstStyle/>
          <a:p>
            <a:r>
              <a:rPr lang="en-US" sz="2800" b="1" dirty="0"/>
              <a:t>Federal</a:t>
            </a:r>
          </a:p>
          <a:p>
            <a:pPr lvl="1"/>
            <a:r>
              <a:rPr lang="en-US" sz="2400" dirty="0"/>
              <a:t>U.S. Department of Health and Human Services (HHS) </a:t>
            </a:r>
            <a:endParaRPr lang="en-US" dirty="0"/>
          </a:p>
          <a:p>
            <a:pPr lvl="1"/>
            <a:r>
              <a:rPr lang="en-US" sz="2400" dirty="0"/>
              <a:t>Administration for Community Living (ACL) </a:t>
            </a:r>
            <a:endParaRPr lang="en-US" dirty="0"/>
          </a:p>
          <a:p>
            <a:pPr lvl="1"/>
            <a:r>
              <a:rPr lang="en-US" sz="2400" dirty="0"/>
              <a:t>Administration on Aging (</a:t>
            </a:r>
            <a:r>
              <a:rPr lang="en-US" sz="2400" dirty="0" err="1"/>
              <a:t>AoA</a:t>
            </a:r>
            <a:r>
              <a:rPr lang="en-US" sz="2400" dirty="0"/>
              <a:t>) </a:t>
            </a:r>
            <a:endParaRPr lang="en-US" dirty="0"/>
          </a:p>
          <a:p>
            <a:r>
              <a:rPr lang="en-US" sz="2800" b="1" dirty="0"/>
              <a:t>State</a:t>
            </a:r>
          </a:p>
          <a:p>
            <a:pPr lvl="1"/>
            <a:r>
              <a:rPr lang="en-US" sz="2400" dirty="0"/>
              <a:t>State Unit on Aging (SUA)</a:t>
            </a:r>
          </a:p>
          <a:p>
            <a:endParaRPr lang="en-US" dirty="0"/>
          </a:p>
        </p:txBody>
      </p:sp>
      <p:pic>
        <p:nvPicPr>
          <p:cNvPr id="5" name="Picture 4">
            <a:extLst>
              <a:ext uri="{FF2B5EF4-FFF2-40B4-BE49-F238E27FC236}">
                <a16:creationId xmlns:a16="http://schemas.microsoft.com/office/drawing/2014/main" id="{CDAC1EF7-642A-4CE7-9664-B69DD5BBEEE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75503" y="3766105"/>
            <a:ext cx="3950564" cy="2633709"/>
          </a:xfrm>
          <a:prstGeom prst="rect">
            <a:avLst/>
          </a:prstGeom>
        </p:spPr>
      </p:pic>
      <p:sp>
        <p:nvSpPr>
          <p:cNvPr id="6" name="TextBox 5">
            <a:extLst>
              <a:ext uri="{FF2B5EF4-FFF2-40B4-BE49-F238E27FC236}">
                <a16:creationId xmlns:a16="http://schemas.microsoft.com/office/drawing/2014/main" id="{95D4D35C-9CE4-4F9B-9996-9ACA9E0BA70F}"/>
              </a:ext>
            </a:extLst>
          </p:cNvPr>
          <p:cNvSpPr txBox="1"/>
          <p:nvPr/>
        </p:nvSpPr>
        <p:spPr>
          <a:xfrm>
            <a:off x="7075503" y="6553200"/>
            <a:ext cx="3950564" cy="215444"/>
          </a:xfrm>
          <a:prstGeom prst="rect">
            <a:avLst/>
          </a:prstGeom>
          <a:noFill/>
        </p:spPr>
        <p:txBody>
          <a:bodyPr wrap="square" rtlCol="0">
            <a:spAutoFit/>
          </a:bodyPr>
          <a:lstStyle/>
          <a:p>
            <a:r>
              <a:rPr lang="en-US" sz="800" dirty="0">
                <a:hlinkClick r:id="rId4" tooltip="http://thebluediamondgallery.com/a/administration.html"/>
              </a:rPr>
              <a:t>This Photo</a:t>
            </a:r>
            <a:r>
              <a:rPr lang="en-US" sz="800" dirty="0"/>
              <a:t> by Unknown Author is licensed under </a:t>
            </a:r>
            <a:r>
              <a:rPr lang="en-US" sz="800" dirty="0">
                <a:hlinkClick r:id="rId5" tooltip="https://creativecommons.org/licenses/by-sa/3.0/"/>
              </a:rPr>
              <a:t>CC BY-SA</a:t>
            </a:r>
            <a:endParaRPr lang="en-US" sz="800" dirty="0"/>
          </a:p>
        </p:txBody>
      </p:sp>
    </p:spTree>
    <p:extLst>
      <p:ext uri="{BB962C8B-B14F-4D97-AF65-F5344CB8AC3E}">
        <p14:creationId xmlns:p14="http://schemas.microsoft.com/office/powerpoint/2010/main" val="3079903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Welcome</a:t>
            </a:r>
          </a:p>
        </p:txBody>
      </p:sp>
      <p:sp>
        <p:nvSpPr>
          <p:cNvPr id="5" name="Content Placeholder 4"/>
          <p:cNvSpPr>
            <a:spLocks noGrp="1"/>
          </p:cNvSpPr>
          <p:nvPr>
            <p:ph type="body" sz="quarter" idx="14"/>
          </p:nvPr>
        </p:nvSpPr>
        <p:spPr/>
        <p:txBody>
          <a:bodyPr>
            <a:normAutofit lnSpcReduction="10000"/>
          </a:bodyPr>
          <a:lstStyle/>
          <a:p>
            <a:endParaRPr lang="en-US" dirty="0"/>
          </a:p>
        </p:txBody>
      </p:sp>
      <p:sp>
        <p:nvSpPr>
          <p:cNvPr id="3" name="Text Placeholder 2">
            <a:extLst>
              <a:ext uri="{FF2B5EF4-FFF2-40B4-BE49-F238E27FC236}">
                <a16:creationId xmlns:a16="http://schemas.microsoft.com/office/drawing/2014/main" id="{23ADBF45-7911-FB65-C639-252EBCE06A50}"/>
              </a:ext>
            </a:extLst>
          </p:cNvPr>
          <p:cNvSpPr>
            <a:spLocks noGrp="1"/>
          </p:cNvSpPr>
          <p:nvPr>
            <p:ph type="body" sz="quarter" idx="15"/>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mj-lt"/>
                <a:ea typeface="Times New Roman" panose="02020603050405020304" pitchFamily="18" charset="0"/>
                <a:cs typeface="Times New Roman" panose="02020603050405020304" pitchFamily="18" charset="0"/>
              </a:rPr>
              <a:t>Your name</a:t>
            </a:r>
          </a:p>
          <a:p>
            <a:pPr marL="342900" marR="0" lvl="0" indent="-342900">
              <a:lnSpc>
                <a:spcPct val="115000"/>
              </a:lnSpc>
              <a:spcBef>
                <a:spcPts val="0"/>
              </a:spcBef>
              <a:spcAft>
                <a:spcPts val="0"/>
              </a:spcAft>
              <a:buFont typeface="Symbol" panose="05050102010706020507" pitchFamily="18" charset="2"/>
              <a:buChar char=""/>
            </a:pPr>
            <a:r>
              <a:rPr lang="en-US" sz="1800" dirty="0">
                <a:latin typeface="+mj-lt"/>
                <a:ea typeface="Times New Roman" panose="02020603050405020304" pitchFamily="18" charset="0"/>
                <a:cs typeface="Times New Roman" panose="02020603050405020304" pitchFamily="18" charset="0"/>
              </a:rPr>
              <a:t>W</a:t>
            </a:r>
            <a:r>
              <a:rPr lang="en-US" sz="1800" dirty="0">
                <a:effectLst/>
                <a:latin typeface="+mj-lt"/>
                <a:ea typeface="Times New Roman" panose="02020603050405020304" pitchFamily="18" charset="0"/>
                <a:cs typeface="Times New Roman" panose="02020603050405020304" pitchFamily="18" charset="0"/>
              </a:rPr>
              <a:t>here you are from</a:t>
            </a:r>
          </a:p>
          <a:p>
            <a:pPr marL="342900" marR="0" lvl="0" indent="-342900">
              <a:lnSpc>
                <a:spcPct val="115000"/>
              </a:lnSpc>
              <a:spcBef>
                <a:spcPts val="0"/>
              </a:spcBef>
              <a:spcAft>
                <a:spcPts val="0"/>
              </a:spcAft>
              <a:buFont typeface="Symbol" panose="05050102010706020507" pitchFamily="18" charset="2"/>
              <a:buChar char=""/>
            </a:pPr>
            <a:r>
              <a:rPr lang="en-US" sz="1800" dirty="0">
                <a:latin typeface="+mj-lt"/>
                <a:ea typeface="Times New Roman" panose="02020603050405020304" pitchFamily="18" charset="0"/>
                <a:cs typeface="Times New Roman" panose="02020603050405020304" pitchFamily="18" charset="0"/>
              </a:rPr>
              <a:t>Name the “aha” moment that brought </a:t>
            </a:r>
            <a:r>
              <a:rPr lang="en-US" sz="1800" dirty="0">
                <a:effectLst/>
                <a:latin typeface="+mj-lt"/>
                <a:ea typeface="Times New Roman" panose="02020603050405020304" pitchFamily="18" charset="0"/>
                <a:cs typeface="Times New Roman" panose="02020603050405020304" pitchFamily="18" charset="0"/>
              </a:rPr>
              <a:t>you here today </a:t>
            </a:r>
          </a:p>
          <a:p>
            <a:pPr marL="342900" marR="0" lvl="0" indent="-342900">
              <a:lnSpc>
                <a:spcPct val="115000"/>
              </a:lnSpc>
              <a:spcBef>
                <a:spcPts val="0"/>
              </a:spcBef>
              <a:spcAft>
                <a:spcPts val="800"/>
              </a:spcAft>
              <a:buFont typeface="Symbol" panose="05050102010706020507" pitchFamily="18" charset="2"/>
              <a:buChar char=""/>
            </a:pPr>
            <a:r>
              <a:rPr lang="en-US" sz="1800" dirty="0">
                <a:latin typeface="+mj-lt"/>
                <a:ea typeface="Times New Roman" panose="02020603050405020304" pitchFamily="18" charset="0"/>
                <a:cs typeface="Times New Roman" panose="02020603050405020304" pitchFamily="18" charset="0"/>
              </a:rPr>
              <a:t>W</a:t>
            </a:r>
            <a:r>
              <a:rPr lang="en-US" sz="1800" dirty="0">
                <a:effectLst/>
                <a:latin typeface="+mj-lt"/>
                <a:ea typeface="Times New Roman" panose="02020603050405020304" pitchFamily="18" charset="0"/>
                <a:cs typeface="Times New Roman" panose="02020603050405020304" pitchFamily="18" charset="0"/>
              </a:rPr>
              <a:t>hat you hope to gain from this training</a:t>
            </a:r>
          </a:p>
        </p:txBody>
      </p:sp>
      <p:pic>
        <p:nvPicPr>
          <p:cNvPr id="9" name="Picture 8">
            <a:extLst>
              <a:ext uri="{FF2B5EF4-FFF2-40B4-BE49-F238E27FC236}">
                <a16:creationId xmlns:a16="http://schemas.microsoft.com/office/drawing/2014/main" id="{912DB991-A0B5-4EB7-8CE9-2042DC2F912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29631" y="3894944"/>
            <a:ext cx="6332737" cy="2725712"/>
          </a:xfrm>
          <a:prstGeom prst="rect">
            <a:avLst/>
          </a:prstGeom>
        </p:spPr>
      </p:pic>
    </p:spTree>
    <p:extLst>
      <p:ext uri="{BB962C8B-B14F-4D97-AF65-F5344CB8AC3E}">
        <p14:creationId xmlns:p14="http://schemas.microsoft.com/office/powerpoint/2010/main" val="833698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B8D6F7-B9A2-B7A1-C88A-D391DB5C1ABA}"/>
              </a:ext>
            </a:extLst>
          </p:cNvPr>
          <p:cNvSpPr>
            <a:spLocks noGrp="1"/>
          </p:cNvSpPr>
          <p:nvPr>
            <p:ph type="body" sz="quarter" idx="15"/>
          </p:nvPr>
        </p:nvSpPr>
        <p:spPr>
          <a:xfrm>
            <a:off x="457925" y="1281647"/>
            <a:ext cx="10728325" cy="3653890"/>
          </a:xfrm>
        </p:spPr>
        <p:txBody>
          <a:bodyPr/>
          <a:lstStyle/>
          <a:p>
            <a:r>
              <a:rPr lang="en-US" sz="3200" b="1" dirty="0"/>
              <a:t>Local</a:t>
            </a:r>
          </a:p>
          <a:p>
            <a:pPr lvl="1"/>
            <a:r>
              <a:rPr lang="en-US" sz="2800" dirty="0"/>
              <a:t>Area Agencies on Aging (AAA)</a:t>
            </a:r>
          </a:p>
          <a:p>
            <a:pPr lvl="1"/>
            <a:r>
              <a:rPr lang="en-US" sz="2800" dirty="0"/>
              <a:t>Local Ombudsman Entities (LOE)</a:t>
            </a:r>
          </a:p>
          <a:p>
            <a:endParaRPr lang="en-US" dirty="0"/>
          </a:p>
          <a:p>
            <a:endParaRPr lang="en-US" dirty="0"/>
          </a:p>
        </p:txBody>
      </p:sp>
      <p:pic>
        <p:nvPicPr>
          <p:cNvPr id="5" name="Picture 4">
            <a:extLst>
              <a:ext uri="{FF2B5EF4-FFF2-40B4-BE49-F238E27FC236}">
                <a16:creationId xmlns:a16="http://schemas.microsoft.com/office/drawing/2014/main" id="{E79F8110-89CB-48AB-BF9B-5E65ADDA57A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8601" y="3923072"/>
            <a:ext cx="5327399" cy="2313613"/>
          </a:xfrm>
          <a:prstGeom prst="rect">
            <a:avLst/>
          </a:prstGeom>
        </p:spPr>
      </p:pic>
      <p:pic>
        <p:nvPicPr>
          <p:cNvPr id="7" name="Picture 6">
            <a:extLst>
              <a:ext uri="{FF2B5EF4-FFF2-40B4-BE49-F238E27FC236}">
                <a16:creationId xmlns:a16="http://schemas.microsoft.com/office/drawing/2014/main" id="{EB759A91-F617-4FF2-9D47-87824701E7F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857290" y="2551471"/>
            <a:ext cx="3433052" cy="3653890"/>
          </a:xfrm>
          <a:prstGeom prst="rect">
            <a:avLst/>
          </a:prstGeom>
        </p:spPr>
      </p:pic>
    </p:spTree>
    <p:extLst>
      <p:ext uri="{BB962C8B-B14F-4D97-AF65-F5344CB8AC3E}">
        <p14:creationId xmlns:p14="http://schemas.microsoft.com/office/powerpoint/2010/main" val="972601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DD46D4-ED48-FAA2-FB75-06468BB1B516}"/>
              </a:ext>
            </a:extLst>
          </p:cNvPr>
          <p:cNvSpPr>
            <a:spLocks noGrp="1"/>
          </p:cNvSpPr>
          <p:nvPr>
            <p:ph type="body" sz="quarter" idx="15"/>
          </p:nvPr>
        </p:nvSpPr>
        <p:spPr/>
        <p:txBody>
          <a:bodyPr>
            <a:normAutofit fontScale="77500" lnSpcReduction="20000"/>
          </a:bodyPr>
          <a:lstStyle/>
          <a:p>
            <a:r>
              <a:rPr lang="en-US" sz="3200" b="1" dirty="0"/>
              <a:t>Local Ombudsman entities (LOEs) are required to:</a:t>
            </a:r>
            <a:endParaRPr lang="en-US" sz="3200" dirty="0"/>
          </a:p>
          <a:p>
            <a:pPr lvl="1"/>
            <a:r>
              <a:rPr lang="en-US" sz="2800" dirty="0"/>
              <a:t>Refrain from having personnel policies or practices which prohibit representatives of the Office from performing the duties of the program</a:t>
            </a:r>
          </a:p>
          <a:p>
            <a:pPr lvl="1"/>
            <a:r>
              <a:rPr lang="en-US" sz="2800" dirty="0"/>
              <a:t>Be responsible for the personnel management, but not the programmatic oversight of representatives</a:t>
            </a:r>
          </a:p>
          <a:p>
            <a:pPr lvl="1"/>
            <a:r>
              <a:rPr lang="en-US" sz="2800" dirty="0"/>
              <a:t>Coordinate with the State Ombudsman when hiring representatives of the Office</a:t>
            </a:r>
          </a:p>
          <a:p>
            <a:pPr lvl="1"/>
            <a:endParaRPr lang="en-US" sz="2400" dirty="0"/>
          </a:p>
          <a:p>
            <a:pPr lvl="1"/>
            <a:endParaRPr lang="en-US" dirty="0"/>
          </a:p>
          <a:p>
            <a:endParaRPr lang="en-US" dirty="0"/>
          </a:p>
        </p:txBody>
      </p:sp>
    </p:spTree>
    <p:extLst>
      <p:ext uri="{BB962C8B-B14F-4D97-AF65-F5344CB8AC3E}">
        <p14:creationId xmlns:p14="http://schemas.microsoft.com/office/powerpoint/2010/main" val="3831043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92F208-F479-2D32-3948-82F73D3CE41C}"/>
              </a:ext>
            </a:extLst>
          </p:cNvPr>
          <p:cNvSpPr>
            <a:spLocks noGrp="1"/>
          </p:cNvSpPr>
          <p:nvPr>
            <p:ph type="body" sz="quarter" idx="15"/>
          </p:nvPr>
        </p:nvSpPr>
        <p:spPr>
          <a:xfrm>
            <a:off x="457925" y="1645920"/>
            <a:ext cx="10728325" cy="3289617"/>
          </a:xfrm>
        </p:spPr>
        <p:txBody>
          <a:bodyPr>
            <a:normAutofit/>
          </a:bodyPr>
          <a:lstStyle/>
          <a:p>
            <a:pPr lvl="1"/>
            <a:r>
              <a:rPr lang="en-US" sz="2800" dirty="0"/>
              <a:t>Allow the State Ombudsman to monitor the performance of representatives;</a:t>
            </a:r>
          </a:p>
          <a:p>
            <a:pPr lvl="1"/>
            <a:r>
              <a:rPr lang="en-US" sz="2800" dirty="0"/>
              <a:t>Identify, remove or remedy all conflicts of interest</a:t>
            </a:r>
          </a:p>
          <a:p>
            <a:pPr lvl="1"/>
            <a:r>
              <a:rPr lang="en-US" sz="2800" dirty="0"/>
              <a:t>Adhere to the Ombudsman’s federal and state confidentiality and disclosure requirements.</a:t>
            </a:r>
          </a:p>
          <a:p>
            <a:pPr lvl="1"/>
            <a:endParaRPr lang="en-US" dirty="0"/>
          </a:p>
          <a:p>
            <a:endParaRPr lang="en-US" dirty="0"/>
          </a:p>
        </p:txBody>
      </p:sp>
    </p:spTree>
    <p:extLst>
      <p:ext uri="{BB962C8B-B14F-4D97-AF65-F5344CB8AC3E}">
        <p14:creationId xmlns:p14="http://schemas.microsoft.com/office/powerpoint/2010/main" val="2094038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5132-789E-434B-AE20-8DF87812E8E8}"/>
              </a:ext>
            </a:extLst>
          </p:cNvPr>
          <p:cNvSpPr>
            <a:spLocks noGrp="1"/>
          </p:cNvSpPr>
          <p:nvPr>
            <p:ph type="title"/>
          </p:nvPr>
        </p:nvSpPr>
        <p:spPr/>
        <p:txBody>
          <a:bodyPr/>
          <a:lstStyle/>
          <a:p>
            <a:r>
              <a:rPr lang="en-US" b="1" dirty="0"/>
              <a:t>State Long-Term Care Ombudsman Program</a:t>
            </a:r>
          </a:p>
        </p:txBody>
      </p:sp>
      <p:sp>
        <p:nvSpPr>
          <p:cNvPr id="4" name="Text Placeholder 3">
            <a:extLst>
              <a:ext uri="{FF2B5EF4-FFF2-40B4-BE49-F238E27FC236}">
                <a16:creationId xmlns:a16="http://schemas.microsoft.com/office/drawing/2014/main" id="{C7E8D414-B32D-4E24-9698-35E4F604CD71}"/>
              </a:ext>
            </a:extLst>
          </p:cNvPr>
          <p:cNvSpPr>
            <a:spLocks noGrp="1"/>
          </p:cNvSpPr>
          <p:nvPr>
            <p:ph type="body" sz="quarter" idx="14"/>
          </p:nvPr>
        </p:nvSpPr>
        <p:spPr/>
        <p:txBody>
          <a:bodyPr/>
          <a:lstStyle/>
          <a:p>
            <a:r>
              <a:rPr lang="en-US" dirty="0">
                <a:solidFill>
                  <a:schemeClr val="tx2"/>
                </a:solidFill>
              </a:rPr>
              <a:t>Section 4</a:t>
            </a:r>
          </a:p>
        </p:txBody>
      </p:sp>
      <p:sp>
        <p:nvSpPr>
          <p:cNvPr id="3" name="Text Placeholder 2">
            <a:extLst>
              <a:ext uri="{FF2B5EF4-FFF2-40B4-BE49-F238E27FC236}">
                <a16:creationId xmlns:a16="http://schemas.microsoft.com/office/drawing/2014/main" id="{6B053DBF-2E20-4E99-A2D8-A4BA4D30B3A8}"/>
              </a:ext>
            </a:extLst>
          </p:cNvPr>
          <p:cNvSpPr>
            <a:spLocks noGrp="1"/>
          </p:cNvSpPr>
          <p:nvPr>
            <p:ph type="body" sz="quarter" idx="13"/>
          </p:nvPr>
        </p:nvSpPr>
        <p:spPr/>
        <p:txBody>
          <a:bodyPr>
            <a:normAutofit fontScale="92500" lnSpcReduction="20000"/>
          </a:bodyPr>
          <a:lstStyle/>
          <a:p>
            <a:endParaRPr lang="en-US" dirty="0"/>
          </a:p>
        </p:txBody>
      </p:sp>
    </p:spTree>
    <p:extLst>
      <p:ext uri="{BB962C8B-B14F-4D97-AF65-F5344CB8AC3E}">
        <p14:creationId xmlns:p14="http://schemas.microsoft.com/office/powerpoint/2010/main" val="3209991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1A4033-8CB7-49AB-BB95-2572249BD5CA}"/>
              </a:ext>
            </a:extLst>
          </p:cNvPr>
          <p:cNvSpPr>
            <a:spLocks noGrp="1"/>
          </p:cNvSpPr>
          <p:nvPr>
            <p:ph type="title"/>
          </p:nvPr>
        </p:nvSpPr>
        <p:spPr/>
        <p:txBody>
          <a:bodyPr/>
          <a:lstStyle/>
          <a:p>
            <a:r>
              <a:rPr lang="en-US" b="1" dirty="0"/>
              <a:t>State Long-Term Care Ombudsman Program </a:t>
            </a:r>
          </a:p>
        </p:txBody>
      </p:sp>
      <p:sp>
        <p:nvSpPr>
          <p:cNvPr id="7" name="TextBox 6">
            <a:extLst>
              <a:ext uri="{FF2B5EF4-FFF2-40B4-BE49-F238E27FC236}">
                <a16:creationId xmlns:a16="http://schemas.microsoft.com/office/drawing/2014/main" id="{62C6325C-B859-4AE7-B1B1-F86C4F0412EF}"/>
              </a:ext>
            </a:extLst>
          </p:cNvPr>
          <p:cNvSpPr txBox="1"/>
          <p:nvPr/>
        </p:nvSpPr>
        <p:spPr>
          <a:xfrm rot="20745905">
            <a:off x="616158" y="2167387"/>
            <a:ext cx="4255983" cy="584775"/>
          </a:xfrm>
          <a:prstGeom prst="rect">
            <a:avLst/>
          </a:prstGeom>
          <a:noFill/>
        </p:spPr>
        <p:txBody>
          <a:bodyPr wrap="square" rtlCol="0">
            <a:spAutoFit/>
          </a:bodyPr>
          <a:lstStyle/>
          <a:p>
            <a:r>
              <a:rPr lang="en-US" sz="3200" dirty="0"/>
              <a:t>Ombudsman program</a:t>
            </a:r>
          </a:p>
        </p:txBody>
      </p:sp>
      <p:sp>
        <p:nvSpPr>
          <p:cNvPr id="8" name="TextBox 7">
            <a:extLst>
              <a:ext uri="{FF2B5EF4-FFF2-40B4-BE49-F238E27FC236}">
                <a16:creationId xmlns:a16="http://schemas.microsoft.com/office/drawing/2014/main" id="{847D0CEB-12A8-416C-859D-8AB8C1426E62}"/>
              </a:ext>
            </a:extLst>
          </p:cNvPr>
          <p:cNvSpPr txBox="1"/>
          <p:nvPr/>
        </p:nvSpPr>
        <p:spPr>
          <a:xfrm rot="493080">
            <a:off x="8755099" y="2553882"/>
            <a:ext cx="1830115" cy="584775"/>
          </a:xfrm>
          <a:prstGeom prst="rect">
            <a:avLst/>
          </a:prstGeom>
          <a:noFill/>
        </p:spPr>
        <p:txBody>
          <a:bodyPr wrap="square" rtlCol="0">
            <a:spAutoFit/>
          </a:bodyPr>
          <a:lstStyle/>
          <a:p>
            <a:r>
              <a:rPr lang="en-US" sz="3200" dirty="0"/>
              <a:t>SLTCOP</a:t>
            </a:r>
          </a:p>
        </p:txBody>
      </p:sp>
      <p:sp>
        <p:nvSpPr>
          <p:cNvPr id="9" name="TextBox 8">
            <a:extLst>
              <a:ext uri="{FF2B5EF4-FFF2-40B4-BE49-F238E27FC236}">
                <a16:creationId xmlns:a16="http://schemas.microsoft.com/office/drawing/2014/main" id="{10C6EED2-986A-46E8-B23A-E32CFC0EE58A}"/>
              </a:ext>
            </a:extLst>
          </p:cNvPr>
          <p:cNvSpPr txBox="1"/>
          <p:nvPr/>
        </p:nvSpPr>
        <p:spPr>
          <a:xfrm rot="620011">
            <a:off x="1842600" y="5300572"/>
            <a:ext cx="1670851" cy="584775"/>
          </a:xfrm>
          <a:prstGeom prst="rect">
            <a:avLst/>
          </a:prstGeom>
          <a:noFill/>
        </p:spPr>
        <p:txBody>
          <a:bodyPr wrap="square" rtlCol="0">
            <a:spAutoFit/>
          </a:bodyPr>
          <a:lstStyle/>
          <a:p>
            <a:r>
              <a:rPr lang="en-US" sz="3200" dirty="0"/>
              <a:t>LTCOP</a:t>
            </a:r>
          </a:p>
        </p:txBody>
      </p:sp>
      <p:sp>
        <p:nvSpPr>
          <p:cNvPr id="10" name="TextBox 9">
            <a:extLst>
              <a:ext uri="{FF2B5EF4-FFF2-40B4-BE49-F238E27FC236}">
                <a16:creationId xmlns:a16="http://schemas.microsoft.com/office/drawing/2014/main" id="{99528762-61E7-4FBE-94B5-079E836A9040}"/>
              </a:ext>
            </a:extLst>
          </p:cNvPr>
          <p:cNvSpPr txBox="1"/>
          <p:nvPr/>
        </p:nvSpPr>
        <p:spPr>
          <a:xfrm rot="20556342">
            <a:off x="9023309" y="4991938"/>
            <a:ext cx="1917577" cy="584775"/>
          </a:xfrm>
          <a:prstGeom prst="rect">
            <a:avLst/>
          </a:prstGeom>
          <a:noFill/>
        </p:spPr>
        <p:txBody>
          <a:bodyPr wrap="square" rtlCol="0">
            <a:spAutoFit/>
          </a:bodyPr>
          <a:lstStyle/>
          <a:p>
            <a:r>
              <a:rPr lang="en-US" sz="3200" dirty="0"/>
              <a:t>program</a:t>
            </a:r>
          </a:p>
        </p:txBody>
      </p:sp>
      <p:sp>
        <p:nvSpPr>
          <p:cNvPr id="2" name="TextBox 1">
            <a:extLst>
              <a:ext uri="{FF2B5EF4-FFF2-40B4-BE49-F238E27FC236}">
                <a16:creationId xmlns:a16="http://schemas.microsoft.com/office/drawing/2014/main" id="{CFB03894-CA38-4DB8-936A-38029B42393C}"/>
              </a:ext>
            </a:extLst>
          </p:cNvPr>
          <p:cNvSpPr txBox="1"/>
          <p:nvPr/>
        </p:nvSpPr>
        <p:spPr>
          <a:xfrm>
            <a:off x="4125302" y="3148375"/>
            <a:ext cx="5043430" cy="1077218"/>
          </a:xfrm>
          <a:prstGeom prst="rect">
            <a:avLst/>
          </a:prstGeom>
          <a:noFill/>
        </p:spPr>
        <p:txBody>
          <a:bodyPr wrap="square" rtlCol="0">
            <a:spAutoFit/>
          </a:bodyPr>
          <a:lstStyle/>
          <a:p>
            <a:r>
              <a:rPr lang="en-US" sz="3200" dirty="0"/>
              <a:t>Long-Term Care Ombudsman program</a:t>
            </a:r>
          </a:p>
        </p:txBody>
      </p:sp>
    </p:spTree>
    <p:extLst>
      <p:ext uri="{BB962C8B-B14F-4D97-AF65-F5344CB8AC3E}">
        <p14:creationId xmlns:p14="http://schemas.microsoft.com/office/powerpoint/2010/main" val="1947756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646C7DD-B560-4ABE-9FE3-A04511514F82}"/>
              </a:ext>
            </a:extLst>
          </p:cNvPr>
          <p:cNvGraphicFramePr/>
          <p:nvPr>
            <p:extLst>
              <p:ext uri="{D42A27DB-BD31-4B8C-83A1-F6EECF244321}">
                <p14:modId xmlns:p14="http://schemas.microsoft.com/office/powerpoint/2010/main" val="3433758423"/>
              </p:ext>
            </p:extLst>
          </p:nvPr>
        </p:nvGraphicFramePr>
        <p:xfrm>
          <a:off x="1209368" y="619432"/>
          <a:ext cx="9232490" cy="6032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610BA01-B3A5-4317-B381-6AC57354A0BA}"/>
              </a:ext>
            </a:extLst>
          </p:cNvPr>
          <p:cNvSpPr txBox="1"/>
          <p:nvPr/>
        </p:nvSpPr>
        <p:spPr>
          <a:xfrm rot="548460">
            <a:off x="3402080" y="5487377"/>
            <a:ext cx="1597980" cy="52322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LTCOP</a:t>
            </a:r>
          </a:p>
        </p:txBody>
      </p:sp>
    </p:spTree>
    <p:extLst>
      <p:ext uri="{BB962C8B-B14F-4D97-AF65-F5344CB8AC3E}">
        <p14:creationId xmlns:p14="http://schemas.microsoft.com/office/powerpoint/2010/main" val="227978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F3BC-B697-444B-A828-0F7D60302939}"/>
              </a:ext>
            </a:extLst>
          </p:cNvPr>
          <p:cNvSpPr>
            <a:spLocks noGrp="1"/>
          </p:cNvSpPr>
          <p:nvPr>
            <p:ph type="title"/>
          </p:nvPr>
        </p:nvSpPr>
        <p:spPr/>
        <p:txBody>
          <a:bodyPr/>
          <a:lstStyle/>
          <a:p>
            <a:r>
              <a:rPr lang="en-US" b="1" dirty="0"/>
              <a:t>Responsibilities</a:t>
            </a:r>
          </a:p>
        </p:txBody>
      </p:sp>
      <p:sp>
        <p:nvSpPr>
          <p:cNvPr id="4" name="Text Placeholder 3">
            <a:extLst>
              <a:ext uri="{FF2B5EF4-FFF2-40B4-BE49-F238E27FC236}">
                <a16:creationId xmlns:a16="http://schemas.microsoft.com/office/drawing/2014/main" id="{161BCEC4-AA5C-A95F-75E8-9456CD9E1701}"/>
              </a:ext>
            </a:extLst>
          </p:cNvPr>
          <p:cNvSpPr>
            <a:spLocks noGrp="1"/>
          </p:cNvSpPr>
          <p:nvPr>
            <p:ph type="body" sz="quarter" idx="15"/>
          </p:nvPr>
        </p:nvSpPr>
        <p:spPr>
          <a:xfrm>
            <a:off x="457925" y="1712422"/>
            <a:ext cx="10728325" cy="3740727"/>
          </a:xfrm>
        </p:spPr>
        <p:txBody>
          <a:bodyPr>
            <a:normAutofit/>
          </a:bodyPr>
          <a:lstStyle/>
          <a:p>
            <a:r>
              <a:rPr lang="en-US" sz="2000" dirty="0"/>
              <a:t>Identifying, investigating, and resolving complaints</a:t>
            </a:r>
          </a:p>
          <a:p>
            <a:r>
              <a:rPr lang="en-US" sz="2000" dirty="0"/>
              <a:t>Educating residents, their family and facility staff about residents’ rights, good care practices, and similar long-term services and supports resources</a:t>
            </a:r>
          </a:p>
          <a:p>
            <a:r>
              <a:rPr lang="en-US" sz="2000" dirty="0"/>
              <a:t>Ensuring residents have regular and timely access to Ombudsman services</a:t>
            </a:r>
          </a:p>
          <a:p>
            <a:r>
              <a:rPr lang="en-US" sz="2000" dirty="0"/>
              <a:t>Providing technical support for the development of resident and family councils</a:t>
            </a:r>
          </a:p>
          <a:p>
            <a:endParaRPr lang="en-US" dirty="0"/>
          </a:p>
        </p:txBody>
      </p:sp>
    </p:spTree>
    <p:extLst>
      <p:ext uri="{BB962C8B-B14F-4D97-AF65-F5344CB8AC3E}">
        <p14:creationId xmlns:p14="http://schemas.microsoft.com/office/powerpoint/2010/main" val="2014890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CCA517-B27F-5327-E4C5-412695AD2308}"/>
              </a:ext>
            </a:extLst>
          </p:cNvPr>
          <p:cNvSpPr>
            <a:spLocks noGrp="1"/>
          </p:cNvSpPr>
          <p:nvPr>
            <p:ph type="body" sz="quarter" idx="15"/>
          </p:nvPr>
        </p:nvSpPr>
        <p:spPr>
          <a:xfrm>
            <a:off x="631767" y="1512916"/>
            <a:ext cx="10554483" cy="3890357"/>
          </a:xfrm>
        </p:spPr>
        <p:txBody>
          <a:bodyPr>
            <a:normAutofit/>
          </a:bodyPr>
          <a:lstStyle/>
          <a:p>
            <a:r>
              <a:rPr lang="en-US" sz="2000" dirty="0"/>
              <a:t>Advocating for changes to improve residents’ quality of life and care</a:t>
            </a:r>
          </a:p>
          <a:p>
            <a:r>
              <a:rPr lang="en-US" sz="2000" dirty="0"/>
              <a:t>Providing information to the public regarding long-term care facilities and services, residents’ rights, and legislative and policy issues</a:t>
            </a:r>
          </a:p>
          <a:p>
            <a:r>
              <a:rPr lang="en-US" sz="2000" dirty="0"/>
              <a:t>Representing resident interests before governmental agencies</a:t>
            </a:r>
          </a:p>
          <a:p>
            <a:r>
              <a:rPr lang="en-US" sz="2000" dirty="0"/>
              <a:t> Seeking legal, administrative, and other remedies to protect residents</a:t>
            </a:r>
          </a:p>
          <a:p>
            <a:endParaRPr lang="en-US" dirty="0"/>
          </a:p>
        </p:txBody>
      </p:sp>
    </p:spTree>
    <p:extLst>
      <p:ext uri="{BB962C8B-B14F-4D97-AF65-F5344CB8AC3E}">
        <p14:creationId xmlns:p14="http://schemas.microsoft.com/office/powerpoint/2010/main" val="899368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CBC517-E860-4BC6-A4BC-6228476562B2}"/>
              </a:ext>
            </a:extLst>
          </p:cNvPr>
          <p:cNvSpPr>
            <a:spLocks noGrp="1"/>
          </p:cNvSpPr>
          <p:nvPr>
            <p:ph type="body" idx="1"/>
          </p:nvPr>
        </p:nvSpPr>
        <p:spPr>
          <a:xfrm>
            <a:off x="609600" y="442298"/>
            <a:ext cx="5242560" cy="639762"/>
          </a:xfrm>
        </p:spPr>
        <p:txBody>
          <a:bodyPr>
            <a:normAutofit/>
          </a:bodyPr>
          <a:lstStyle/>
          <a:p>
            <a:r>
              <a:rPr lang="en-US" sz="3000" b="1" dirty="0">
                <a:latin typeface="+mj-lt"/>
              </a:rPr>
              <a:t>Individual Advocacy</a:t>
            </a:r>
          </a:p>
        </p:txBody>
      </p:sp>
      <p:sp>
        <p:nvSpPr>
          <p:cNvPr id="6" name="Content Placeholder 5">
            <a:extLst>
              <a:ext uri="{FF2B5EF4-FFF2-40B4-BE49-F238E27FC236}">
                <a16:creationId xmlns:a16="http://schemas.microsoft.com/office/drawing/2014/main" id="{57F3496F-9836-460B-998A-E9D706B1202D}"/>
              </a:ext>
            </a:extLst>
          </p:cNvPr>
          <p:cNvSpPr>
            <a:spLocks noGrp="1"/>
          </p:cNvSpPr>
          <p:nvPr>
            <p:ph sz="half" idx="2"/>
          </p:nvPr>
        </p:nvSpPr>
        <p:spPr>
          <a:xfrm>
            <a:off x="609600" y="1428396"/>
            <a:ext cx="5242560" cy="3426238"/>
          </a:xfrm>
        </p:spPr>
        <p:txBody>
          <a:bodyPr>
            <a:normAutofit/>
          </a:bodyPr>
          <a:lstStyle/>
          <a:p>
            <a:pPr lvl="1"/>
            <a:r>
              <a:rPr lang="en-US" dirty="0"/>
              <a:t>Supporting a resident in advocating for a daily shower</a:t>
            </a:r>
          </a:p>
          <a:p>
            <a:pPr lvl="1"/>
            <a:r>
              <a:rPr lang="en-US" dirty="0"/>
              <a:t>Addressing a resident’s need to be assisted with eating slowly and in a quiet environment</a:t>
            </a:r>
          </a:p>
          <a:p>
            <a:pPr lvl="1"/>
            <a:r>
              <a:rPr lang="en-US" dirty="0"/>
              <a:t>Helping a resident fight being discharged from the facility</a:t>
            </a:r>
          </a:p>
        </p:txBody>
      </p:sp>
      <p:sp>
        <p:nvSpPr>
          <p:cNvPr id="7" name="Text Placeholder 6">
            <a:extLst>
              <a:ext uri="{FF2B5EF4-FFF2-40B4-BE49-F238E27FC236}">
                <a16:creationId xmlns:a16="http://schemas.microsoft.com/office/drawing/2014/main" id="{A2E1C55D-7D5F-4BD1-A0AB-3AC24E54718C}"/>
              </a:ext>
            </a:extLst>
          </p:cNvPr>
          <p:cNvSpPr>
            <a:spLocks noGrp="1"/>
          </p:cNvSpPr>
          <p:nvPr>
            <p:ph type="body" sz="quarter" idx="3"/>
          </p:nvPr>
        </p:nvSpPr>
        <p:spPr>
          <a:xfrm>
            <a:off x="6339840" y="468312"/>
            <a:ext cx="5242560" cy="639762"/>
          </a:xfrm>
        </p:spPr>
        <p:txBody>
          <a:bodyPr>
            <a:normAutofit/>
          </a:bodyPr>
          <a:lstStyle/>
          <a:p>
            <a:r>
              <a:rPr lang="en-US" sz="3000" b="1" dirty="0">
                <a:latin typeface="+mj-lt"/>
              </a:rPr>
              <a:t>Systems Advocacy</a:t>
            </a:r>
          </a:p>
        </p:txBody>
      </p:sp>
      <p:sp>
        <p:nvSpPr>
          <p:cNvPr id="8" name="Content Placeholder 7">
            <a:extLst>
              <a:ext uri="{FF2B5EF4-FFF2-40B4-BE49-F238E27FC236}">
                <a16:creationId xmlns:a16="http://schemas.microsoft.com/office/drawing/2014/main" id="{B9CB7CBE-948D-4B03-9802-5BE65B4A8F6B}"/>
              </a:ext>
            </a:extLst>
          </p:cNvPr>
          <p:cNvSpPr>
            <a:spLocks noGrp="1"/>
          </p:cNvSpPr>
          <p:nvPr>
            <p:ph sz="quarter" idx="4"/>
          </p:nvPr>
        </p:nvSpPr>
        <p:spPr>
          <a:xfrm>
            <a:off x="6339840" y="1428395"/>
            <a:ext cx="5242560" cy="4961293"/>
          </a:xfrm>
        </p:spPr>
        <p:txBody>
          <a:bodyPr>
            <a:normAutofit/>
          </a:bodyPr>
          <a:lstStyle/>
          <a:p>
            <a:r>
              <a:rPr lang="en-US" u="sng" dirty="0"/>
              <a:t>Within the facility</a:t>
            </a:r>
          </a:p>
          <a:p>
            <a:pPr lvl="1"/>
            <a:r>
              <a:rPr lang="en-US" dirty="0"/>
              <a:t>Cold food complaints</a:t>
            </a:r>
          </a:p>
          <a:p>
            <a:pPr lvl="1"/>
            <a:r>
              <a:rPr lang="en-US" dirty="0"/>
              <a:t>Infection control complaints</a:t>
            </a:r>
          </a:p>
          <a:p>
            <a:pPr lvl="1"/>
            <a:r>
              <a:rPr lang="en-US" dirty="0"/>
              <a:t>Call lights not being answered</a:t>
            </a:r>
            <a:endParaRPr lang="en-US" u="sng" dirty="0"/>
          </a:p>
          <a:p>
            <a:r>
              <a:rPr lang="en-US" u="sng" dirty="0"/>
              <a:t>Outside of the facility</a:t>
            </a:r>
          </a:p>
          <a:p>
            <a:pPr lvl="1"/>
            <a:r>
              <a:rPr lang="en-US" dirty="0"/>
              <a:t>Working to change discharge laws</a:t>
            </a:r>
          </a:p>
          <a:p>
            <a:pPr lvl="1"/>
            <a:r>
              <a:rPr lang="en-US" dirty="0"/>
              <a:t>Working to require facilities to have a generator </a:t>
            </a:r>
          </a:p>
        </p:txBody>
      </p:sp>
      <p:pic>
        <p:nvPicPr>
          <p:cNvPr id="12" name="Picture 11">
            <a:extLst>
              <a:ext uri="{FF2B5EF4-FFF2-40B4-BE49-F238E27FC236}">
                <a16:creationId xmlns:a16="http://schemas.microsoft.com/office/drawing/2014/main" id="{1C7FA3F9-B7AD-4D2A-9F57-5A309BBADD6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83745" y="5114324"/>
            <a:ext cx="2595831" cy="1460155"/>
          </a:xfrm>
          <a:prstGeom prst="rect">
            <a:avLst/>
          </a:prstGeom>
        </p:spPr>
      </p:pic>
      <p:cxnSp>
        <p:nvCxnSpPr>
          <p:cNvPr id="3" name="Straight Connector 2">
            <a:extLst>
              <a:ext uri="{FF2B5EF4-FFF2-40B4-BE49-F238E27FC236}">
                <a16:creationId xmlns:a16="http://schemas.microsoft.com/office/drawing/2014/main" id="{93075D38-F735-50A0-23D9-39B1233EA3BC}"/>
              </a:ext>
            </a:extLst>
          </p:cNvPr>
          <p:cNvCxnSpPr/>
          <p:nvPr/>
        </p:nvCxnSpPr>
        <p:spPr>
          <a:xfrm>
            <a:off x="6096000" y="1201189"/>
            <a:ext cx="0" cy="445562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196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656FF-52F7-489B-A981-59914AF188B9}"/>
              </a:ext>
            </a:extLst>
          </p:cNvPr>
          <p:cNvSpPr>
            <a:spLocks noGrp="1"/>
          </p:cNvSpPr>
          <p:nvPr>
            <p:ph type="title"/>
          </p:nvPr>
        </p:nvSpPr>
        <p:spPr/>
        <p:txBody>
          <a:bodyPr>
            <a:normAutofit fontScale="90000"/>
          </a:bodyPr>
          <a:lstStyle/>
          <a:p>
            <a:r>
              <a:rPr lang="en-US" b="1" dirty="0"/>
              <a:t>The Office of the State Long-Term Care Ombudsman (Office)</a:t>
            </a:r>
          </a:p>
        </p:txBody>
      </p:sp>
      <p:sp>
        <p:nvSpPr>
          <p:cNvPr id="4" name="Text Placeholder 3">
            <a:extLst>
              <a:ext uri="{FF2B5EF4-FFF2-40B4-BE49-F238E27FC236}">
                <a16:creationId xmlns:a16="http://schemas.microsoft.com/office/drawing/2014/main" id="{CB4EA73A-6BF7-1B37-4420-E4B37C9C6C72}"/>
              </a:ext>
            </a:extLst>
          </p:cNvPr>
          <p:cNvSpPr>
            <a:spLocks noGrp="1"/>
          </p:cNvSpPr>
          <p:nvPr>
            <p:ph type="body" sz="quarter" idx="15"/>
          </p:nvPr>
        </p:nvSpPr>
        <p:spPr/>
        <p:txBody>
          <a:bodyPr>
            <a:normAutofit/>
          </a:bodyPr>
          <a:lstStyle/>
          <a:p>
            <a:r>
              <a:rPr lang="en-US" sz="2000" dirty="0"/>
              <a:t>Headed by a State Ombudsman</a:t>
            </a:r>
          </a:p>
          <a:p>
            <a:r>
              <a:rPr lang="en-US" sz="2000" dirty="0"/>
              <a:t>Distinct and separately identified </a:t>
            </a:r>
          </a:p>
          <a:p>
            <a:r>
              <a:rPr lang="en-US" sz="2000" dirty="0"/>
              <a:t>Carries out the functions and responsibilities in the OAA and the LTCOP Rule</a:t>
            </a:r>
          </a:p>
          <a:p>
            <a:endParaRPr lang="en-US" dirty="0"/>
          </a:p>
        </p:txBody>
      </p:sp>
    </p:spTree>
    <p:extLst>
      <p:ext uri="{BB962C8B-B14F-4D97-AF65-F5344CB8AC3E}">
        <p14:creationId xmlns:p14="http://schemas.microsoft.com/office/powerpoint/2010/main" val="980930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6317-3BF3-421A-B219-51343AC66A5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23A71E7-DC6B-4849-ADBA-02AFA1EBFE4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0209" y="410817"/>
            <a:ext cx="11171581" cy="6284015"/>
          </a:xfrm>
        </p:spPr>
      </p:pic>
    </p:spTree>
    <p:extLst>
      <p:ext uri="{BB962C8B-B14F-4D97-AF65-F5344CB8AC3E}">
        <p14:creationId xmlns:p14="http://schemas.microsoft.com/office/powerpoint/2010/main" val="3771570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8357-E45B-4D87-881E-4560317F1EED}"/>
              </a:ext>
            </a:extLst>
          </p:cNvPr>
          <p:cNvSpPr>
            <a:spLocks noGrp="1"/>
          </p:cNvSpPr>
          <p:nvPr>
            <p:ph type="title"/>
          </p:nvPr>
        </p:nvSpPr>
        <p:spPr/>
        <p:txBody>
          <a:bodyPr>
            <a:normAutofit fontScale="90000"/>
          </a:bodyPr>
          <a:lstStyle/>
          <a:p>
            <a:br>
              <a:rPr lang="en-US" dirty="0"/>
            </a:br>
            <a:endParaRPr lang="en-US" dirty="0"/>
          </a:p>
        </p:txBody>
      </p:sp>
      <p:sp>
        <p:nvSpPr>
          <p:cNvPr id="3" name="Content Placeholder 2">
            <a:extLst>
              <a:ext uri="{FF2B5EF4-FFF2-40B4-BE49-F238E27FC236}">
                <a16:creationId xmlns:a16="http://schemas.microsoft.com/office/drawing/2014/main" id="{8A765C24-C3F0-47AC-9705-FF91AB6FA174}"/>
              </a:ext>
            </a:extLst>
          </p:cNvPr>
          <p:cNvSpPr>
            <a:spLocks noGrp="1"/>
          </p:cNvSpPr>
          <p:nvPr>
            <p:ph idx="1"/>
          </p:nvPr>
        </p:nvSpPr>
        <p:spPr>
          <a:xfrm>
            <a:off x="609600" y="825910"/>
            <a:ext cx="10972800" cy="5651090"/>
          </a:xfrm>
        </p:spPr>
        <p:txBody>
          <a:bodyPr/>
          <a:lstStyle/>
          <a:p>
            <a:pPr marL="0" indent="0">
              <a:buNone/>
            </a:pPr>
            <a:r>
              <a:rPr lang="en-US" sz="2800" b="1" dirty="0"/>
              <a:t>Centralized</a:t>
            </a:r>
          </a:p>
        </p:txBody>
      </p:sp>
      <p:graphicFrame>
        <p:nvGraphicFramePr>
          <p:cNvPr id="4" name="Diagram 3">
            <a:extLst>
              <a:ext uri="{FF2B5EF4-FFF2-40B4-BE49-F238E27FC236}">
                <a16:creationId xmlns:a16="http://schemas.microsoft.com/office/drawing/2014/main" id="{779D9B11-2C81-443C-B9C7-FD2D5BD79641}"/>
              </a:ext>
            </a:extLst>
          </p:cNvPr>
          <p:cNvGraphicFramePr/>
          <p:nvPr>
            <p:extLst>
              <p:ext uri="{D42A27DB-BD31-4B8C-83A1-F6EECF244321}">
                <p14:modId xmlns:p14="http://schemas.microsoft.com/office/powerpoint/2010/main" val="1403900256"/>
              </p:ext>
            </p:extLst>
          </p:nvPr>
        </p:nvGraphicFramePr>
        <p:xfrm>
          <a:off x="2672178" y="457200"/>
          <a:ext cx="7445216" cy="6017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031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2FD602-72E1-421D-8CA3-662F858C48AC}"/>
              </a:ext>
            </a:extLst>
          </p:cNvPr>
          <p:cNvSpPr>
            <a:spLocks noGrp="1"/>
          </p:cNvSpPr>
          <p:nvPr>
            <p:ph idx="1"/>
          </p:nvPr>
        </p:nvSpPr>
        <p:spPr>
          <a:xfrm>
            <a:off x="609600" y="781665"/>
            <a:ext cx="10972800" cy="5695335"/>
          </a:xfrm>
        </p:spPr>
        <p:txBody>
          <a:bodyPr/>
          <a:lstStyle/>
          <a:p>
            <a:pPr marL="0" indent="0">
              <a:buNone/>
            </a:pPr>
            <a:r>
              <a:rPr lang="en-US" sz="2800" b="1" dirty="0"/>
              <a:t>Decentralized</a:t>
            </a:r>
          </a:p>
        </p:txBody>
      </p:sp>
      <p:graphicFrame>
        <p:nvGraphicFramePr>
          <p:cNvPr id="4" name="Diagram 3">
            <a:extLst>
              <a:ext uri="{FF2B5EF4-FFF2-40B4-BE49-F238E27FC236}">
                <a16:creationId xmlns:a16="http://schemas.microsoft.com/office/drawing/2014/main" id="{EF832DAF-581A-4927-992F-2D44BD9FAA9A}"/>
              </a:ext>
            </a:extLst>
          </p:cNvPr>
          <p:cNvGraphicFramePr/>
          <p:nvPr>
            <p:extLst>
              <p:ext uri="{D42A27DB-BD31-4B8C-83A1-F6EECF244321}">
                <p14:modId xmlns:p14="http://schemas.microsoft.com/office/powerpoint/2010/main" val="2824519155"/>
              </p:ext>
            </p:extLst>
          </p:nvPr>
        </p:nvGraphicFramePr>
        <p:xfrm>
          <a:off x="2913507" y="781666"/>
          <a:ext cx="6039993" cy="450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owchart: Connector 4">
            <a:extLst>
              <a:ext uri="{FF2B5EF4-FFF2-40B4-BE49-F238E27FC236}">
                <a16:creationId xmlns:a16="http://schemas.microsoft.com/office/drawing/2014/main" id="{E6613122-2A03-4212-BA53-C4EE4A61627D}"/>
              </a:ext>
            </a:extLst>
          </p:cNvPr>
          <p:cNvSpPr/>
          <p:nvPr/>
        </p:nvSpPr>
        <p:spPr>
          <a:xfrm>
            <a:off x="1545827" y="4121610"/>
            <a:ext cx="2661436" cy="2682107"/>
          </a:xfrm>
          <a:prstGeom prst="flowChartConnector">
            <a:avLst/>
          </a:prstGeom>
          <a:solidFill>
            <a:schemeClr val="accent6">
              <a:lumMod val="40000"/>
              <a:lumOff val="60000"/>
            </a:schemeClr>
          </a:solidFill>
          <a:ln w="12700" cap="flat" cmpd="sng" algn="ctr">
            <a:solidFill>
              <a:srgbClr val="4F81BD">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Host Agency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800"/>
              </a:spcAft>
            </a:pPr>
            <a:endParaRPr lang="en-US" sz="105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800"/>
              </a:spcAft>
            </a:pPr>
            <a:endParaRPr lang="en-US" sz="105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800"/>
              </a:spcAf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800"/>
              </a:spcAf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7" name="Flowchart: Connector 6">
            <a:extLst>
              <a:ext uri="{FF2B5EF4-FFF2-40B4-BE49-F238E27FC236}">
                <a16:creationId xmlns:a16="http://schemas.microsoft.com/office/drawing/2014/main" id="{35A207B6-AE51-4535-8B04-E2DD4DAC5173}"/>
              </a:ext>
            </a:extLst>
          </p:cNvPr>
          <p:cNvSpPr/>
          <p:nvPr/>
        </p:nvSpPr>
        <p:spPr>
          <a:xfrm>
            <a:off x="7946672" y="4379393"/>
            <a:ext cx="2414197" cy="2260965"/>
          </a:xfrm>
          <a:prstGeom prst="flowChartConnector">
            <a:avLst/>
          </a:prstGeom>
          <a:solidFill>
            <a:schemeClr val="accent2">
              <a:lumMod val="60000"/>
              <a:lumOff val="40000"/>
            </a:schemeClr>
          </a:solidFill>
          <a:ln w="12700" cap="flat" cmpd="sng" algn="ctr">
            <a:solidFill>
              <a:srgbClr val="4F81BD">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Host Agency</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800"/>
              </a:spcAft>
            </a:pP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80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80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80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Flowchart: Connector 8">
            <a:extLst>
              <a:ext uri="{FF2B5EF4-FFF2-40B4-BE49-F238E27FC236}">
                <a16:creationId xmlns:a16="http://schemas.microsoft.com/office/drawing/2014/main" id="{5B92C2CC-39CA-4CB4-B16A-AD79CA074A12}"/>
              </a:ext>
            </a:extLst>
          </p:cNvPr>
          <p:cNvSpPr/>
          <p:nvPr/>
        </p:nvSpPr>
        <p:spPr>
          <a:xfrm>
            <a:off x="8790038" y="1571624"/>
            <a:ext cx="2680663" cy="2549986"/>
          </a:xfrm>
          <a:prstGeom prst="flowChartConnector">
            <a:avLst/>
          </a:prstGeom>
          <a:solidFill>
            <a:srgbClr val="1F497D"/>
          </a:solidFill>
          <a:ln w="12700" cap="flat" cmpd="sng" algn="ctr">
            <a:solidFill>
              <a:srgbClr val="4F81BD">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800"/>
              </a:spcAft>
            </a:pPr>
            <a:r>
              <a:rPr lang="en-US" sz="2000" dirty="0">
                <a:solidFill>
                  <a:srgbClr val="EEECE1"/>
                </a:solidFill>
                <a:effectLst/>
                <a:latin typeface="Calibri" panose="020F0502020204030204" pitchFamily="34" charset="0"/>
                <a:ea typeface="Times New Roman" panose="02020603050405020304" pitchFamily="18" charset="0"/>
                <a:cs typeface="Times New Roman" panose="02020603050405020304" pitchFamily="18" charset="0"/>
              </a:rPr>
              <a:t>Local Ombudsman entity (LOE)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0566CCD3-4BF8-401F-8FA2-F9E17D111B4E}"/>
              </a:ext>
            </a:extLst>
          </p:cNvPr>
          <p:cNvCxnSpPr>
            <a:cxnSpLocks/>
          </p:cNvCxnSpPr>
          <p:nvPr/>
        </p:nvCxnSpPr>
        <p:spPr>
          <a:xfrm flipH="1">
            <a:off x="3604307" y="4984955"/>
            <a:ext cx="1646120" cy="820128"/>
          </a:xfrm>
          <a:prstGeom prst="straightConnector1">
            <a:avLst/>
          </a:prstGeom>
          <a:noFill/>
          <a:ln w="6350" cap="flat" cmpd="sng" algn="ctr">
            <a:solidFill>
              <a:srgbClr val="4F81BD"/>
            </a:solidFill>
            <a:prstDash val="solid"/>
            <a:miter lim="800000"/>
            <a:tailEnd type="triangle"/>
          </a:ln>
          <a:effectLst/>
        </p:spPr>
      </p:cxnSp>
      <p:cxnSp>
        <p:nvCxnSpPr>
          <p:cNvPr id="24" name="Straight Arrow Connector 23">
            <a:extLst>
              <a:ext uri="{FF2B5EF4-FFF2-40B4-BE49-F238E27FC236}">
                <a16:creationId xmlns:a16="http://schemas.microsoft.com/office/drawing/2014/main" id="{38052283-BFF4-45BF-88BD-497C7A028799}"/>
              </a:ext>
            </a:extLst>
          </p:cNvPr>
          <p:cNvCxnSpPr>
            <a:cxnSpLocks/>
          </p:cNvCxnSpPr>
          <p:nvPr/>
        </p:nvCxnSpPr>
        <p:spPr>
          <a:xfrm flipV="1">
            <a:off x="7064477" y="3509876"/>
            <a:ext cx="1889023" cy="49532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6C05356-57D3-49C6-904A-95E8C9DE7108}"/>
              </a:ext>
            </a:extLst>
          </p:cNvPr>
          <p:cNvCxnSpPr>
            <a:cxnSpLocks/>
          </p:cNvCxnSpPr>
          <p:nvPr/>
        </p:nvCxnSpPr>
        <p:spPr>
          <a:xfrm>
            <a:off x="6952191" y="4700500"/>
            <a:ext cx="1646119" cy="820128"/>
          </a:xfrm>
          <a:prstGeom prst="straightConnector1">
            <a:avLst/>
          </a:prstGeom>
          <a:noFill/>
          <a:ln w="6350" cap="flat" cmpd="sng" algn="ctr">
            <a:solidFill>
              <a:srgbClr val="4F81BD"/>
            </a:solidFill>
            <a:prstDash val="solid"/>
            <a:miter lim="800000"/>
            <a:tailEnd type="triangle"/>
          </a:ln>
          <a:effectLst/>
        </p:spPr>
      </p:cxnSp>
      <p:sp>
        <p:nvSpPr>
          <p:cNvPr id="13" name="Flowchart: Connector 12">
            <a:extLst>
              <a:ext uri="{FF2B5EF4-FFF2-40B4-BE49-F238E27FC236}">
                <a16:creationId xmlns:a16="http://schemas.microsoft.com/office/drawing/2014/main" id="{B22F7C68-B7F1-44AB-A13A-0D56974354EB}"/>
              </a:ext>
            </a:extLst>
          </p:cNvPr>
          <p:cNvSpPr/>
          <p:nvPr/>
        </p:nvSpPr>
        <p:spPr>
          <a:xfrm>
            <a:off x="8400450" y="5088527"/>
            <a:ext cx="1547532" cy="1551831"/>
          </a:xfrm>
          <a:prstGeom prst="flowChartConnector">
            <a:avLst/>
          </a:prstGeom>
          <a:solidFill>
            <a:srgbClr val="1F497D"/>
          </a:solidFill>
          <a:ln w="12700" cap="flat" cmpd="sng" algn="ctr">
            <a:solidFill>
              <a:srgbClr val="4F81BD">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800"/>
              </a:spcAft>
            </a:pPr>
            <a:r>
              <a:rPr lang="en-US" sz="1300" dirty="0">
                <a:solidFill>
                  <a:srgbClr val="EEECE1"/>
                </a:solidFill>
                <a:effectLst/>
                <a:latin typeface="Calibri" panose="020F0502020204030204" pitchFamily="34" charset="0"/>
                <a:ea typeface="Times New Roman" panose="02020603050405020304" pitchFamily="18" charset="0"/>
                <a:cs typeface="Times New Roman" panose="02020603050405020304" pitchFamily="18" charset="0"/>
              </a:rPr>
              <a:t>Local Ombudsman entity (LOE)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Flowchart: Connector 13">
            <a:extLst>
              <a:ext uri="{FF2B5EF4-FFF2-40B4-BE49-F238E27FC236}">
                <a16:creationId xmlns:a16="http://schemas.microsoft.com/office/drawing/2014/main" id="{68E05421-2645-4354-A95B-4058E56CB37D}"/>
              </a:ext>
            </a:extLst>
          </p:cNvPr>
          <p:cNvSpPr/>
          <p:nvPr/>
        </p:nvSpPr>
        <p:spPr>
          <a:xfrm>
            <a:off x="2092409" y="5251886"/>
            <a:ext cx="1547532" cy="1551831"/>
          </a:xfrm>
          <a:prstGeom prst="flowChartConnector">
            <a:avLst/>
          </a:prstGeom>
          <a:solidFill>
            <a:srgbClr val="1F497D"/>
          </a:solidFill>
          <a:ln w="12700" cap="flat" cmpd="sng" algn="ctr">
            <a:solidFill>
              <a:srgbClr val="4F81BD">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800"/>
              </a:spcAft>
            </a:pPr>
            <a:r>
              <a:rPr lang="en-US" sz="1300" dirty="0">
                <a:solidFill>
                  <a:srgbClr val="EEECE1"/>
                </a:solidFill>
                <a:effectLst/>
                <a:latin typeface="Calibri" panose="020F0502020204030204" pitchFamily="34" charset="0"/>
                <a:ea typeface="Times New Roman" panose="02020603050405020304" pitchFamily="18" charset="0"/>
                <a:cs typeface="Times New Roman" panose="02020603050405020304" pitchFamily="18" charset="0"/>
              </a:rPr>
              <a:t>Local Ombudsman entity (LOE)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074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BC2B-7F9C-4E3D-B756-0D5B27AB2DCB}"/>
              </a:ext>
            </a:extLst>
          </p:cNvPr>
          <p:cNvSpPr>
            <a:spLocks noGrp="1"/>
          </p:cNvSpPr>
          <p:nvPr>
            <p:ph type="title"/>
          </p:nvPr>
        </p:nvSpPr>
        <p:spPr/>
        <p:txBody>
          <a:bodyPr>
            <a:normAutofit fontScale="90000"/>
          </a:bodyPr>
          <a:lstStyle/>
          <a:p>
            <a:r>
              <a:rPr lang="en-US" b="1" dirty="0"/>
              <a:t>Long-Term Care Ombudsman Program Role and Responsibilities</a:t>
            </a:r>
          </a:p>
        </p:txBody>
      </p:sp>
      <p:sp>
        <p:nvSpPr>
          <p:cNvPr id="4" name="Text Placeholder 3">
            <a:extLst>
              <a:ext uri="{FF2B5EF4-FFF2-40B4-BE49-F238E27FC236}">
                <a16:creationId xmlns:a16="http://schemas.microsoft.com/office/drawing/2014/main" id="{7D4A7E70-B954-E614-D7D8-CA2C3DEB06E7}"/>
              </a:ext>
            </a:extLst>
          </p:cNvPr>
          <p:cNvSpPr>
            <a:spLocks noGrp="1"/>
          </p:cNvSpPr>
          <p:nvPr>
            <p:ph type="body" sz="quarter" idx="14"/>
          </p:nvPr>
        </p:nvSpPr>
        <p:spPr/>
        <p:txBody>
          <a:bodyPr/>
          <a:lstStyle/>
          <a:p>
            <a:r>
              <a:rPr lang="en-US" dirty="0">
                <a:solidFill>
                  <a:schemeClr val="tx2"/>
                </a:solidFill>
              </a:rPr>
              <a:t>Section 5</a:t>
            </a:r>
          </a:p>
        </p:txBody>
      </p:sp>
      <p:sp>
        <p:nvSpPr>
          <p:cNvPr id="3" name="Text Placeholder 2">
            <a:extLst>
              <a:ext uri="{FF2B5EF4-FFF2-40B4-BE49-F238E27FC236}">
                <a16:creationId xmlns:a16="http://schemas.microsoft.com/office/drawing/2014/main" id="{B7577897-3F38-48BC-A515-9B23CF4757A8}"/>
              </a:ext>
            </a:extLst>
          </p:cNvPr>
          <p:cNvSpPr>
            <a:spLocks noGrp="1"/>
          </p:cNvSpPr>
          <p:nvPr>
            <p:ph type="body" sz="quarter" idx="13"/>
          </p:nvPr>
        </p:nvSpPr>
        <p:spPr/>
        <p:txBody>
          <a:bodyPr>
            <a:normAutofit fontScale="92500" lnSpcReduction="20000"/>
          </a:bodyPr>
          <a:lstStyle/>
          <a:p>
            <a:endParaRPr lang="en-US" dirty="0"/>
          </a:p>
        </p:txBody>
      </p:sp>
    </p:spTree>
    <p:extLst>
      <p:ext uri="{BB962C8B-B14F-4D97-AF65-F5344CB8AC3E}">
        <p14:creationId xmlns:p14="http://schemas.microsoft.com/office/powerpoint/2010/main" val="1938830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1479-934D-436F-BC6E-E583984CE213}"/>
              </a:ext>
            </a:extLst>
          </p:cNvPr>
          <p:cNvSpPr>
            <a:spLocks noGrp="1"/>
          </p:cNvSpPr>
          <p:nvPr>
            <p:ph type="title"/>
          </p:nvPr>
        </p:nvSpPr>
        <p:spPr/>
        <p:txBody>
          <a:bodyPr>
            <a:normAutofit/>
          </a:bodyPr>
          <a:lstStyle/>
          <a:p>
            <a:r>
              <a:rPr lang="en-US" b="1" dirty="0"/>
              <a:t>	Activity: Who are We?</a:t>
            </a:r>
          </a:p>
        </p:txBody>
      </p:sp>
      <p:sp>
        <p:nvSpPr>
          <p:cNvPr id="3" name="Content Placeholder 2">
            <a:extLst>
              <a:ext uri="{FF2B5EF4-FFF2-40B4-BE49-F238E27FC236}">
                <a16:creationId xmlns:a16="http://schemas.microsoft.com/office/drawing/2014/main" id="{6D5BA1EF-BFB9-43EC-8E06-9B6489D5AD45}"/>
              </a:ext>
            </a:extLst>
          </p:cNvPr>
          <p:cNvSpPr>
            <a:spLocks noGrp="1"/>
          </p:cNvSpPr>
          <p:nvPr>
            <p:ph idx="1"/>
          </p:nvPr>
        </p:nvSpPr>
        <p:spPr>
          <a:xfrm>
            <a:off x="838200" y="1524000"/>
            <a:ext cx="10515600" cy="4652963"/>
          </a:xfrm>
        </p:spPr>
        <p:txBody>
          <a:bodyPr>
            <a:normAutofit fontScale="25000" lnSpcReduction="20000"/>
          </a:bodyPr>
          <a:lstStyle/>
          <a:p>
            <a:r>
              <a:rPr lang="en-US" sz="6400" dirty="0"/>
              <a:t>Investigator</a:t>
            </a:r>
          </a:p>
          <a:p>
            <a:r>
              <a:rPr lang="en-US" sz="6400" dirty="0"/>
              <a:t>Judge</a:t>
            </a:r>
          </a:p>
          <a:p>
            <a:r>
              <a:rPr lang="en-US" sz="6400" dirty="0"/>
              <a:t>Neutral</a:t>
            </a:r>
          </a:p>
          <a:p>
            <a:r>
              <a:rPr lang="en-US" sz="6400" dirty="0"/>
              <a:t>Open-minded</a:t>
            </a:r>
          </a:p>
          <a:p>
            <a:r>
              <a:rPr lang="en-US" sz="6400" dirty="0"/>
              <a:t>Social Worker</a:t>
            </a:r>
          </a:p>
          <a:p>
            <a:r>
              <a:rPr lang="en-US" sz="6400" dirty="0"/>
              <a:t>Friend</a:t>
            </a:r>
          </a:p>
          <a:p>
            <a:r>
              <a:rPr lang="en-US" sz="6400" dirty="0"/>
              <a:t>Mediator</a:t>
            </a:r>
          </a:p>
          <a:p>
            <a:r>
              <a:rPr lang="en-US" sz="6400" dirty="0"/>
              <a:t>Facilitator</a:t>
            </a:r>
          </a:p>
          <a:p>
            <a:r>
              <a:rPr lang="en-US" sz="6400" dirty="0"/>
              <a:t>Advocate</a:t>
            </a:r>
          </a:p>
          <a:p>
            <a:r>
              <a:rPr lang="en-US" sz="6400" dirty="0"/>
              <a:t>Educator</a:t>
            </a:r>
          </a:p>
          <a:p>
            <a:pPr marL="0" indent="0">
              <a:buNone/>
            </a:pPr>
            <a:r>
              <a:rPr lang="en-US" sz="2000" dirty="0"/>
              <a:t> </a:t>
            </a:r>
          </a:p>
        </p:txBody>
      </p:sp>
      <p:graphicFrame>
        <p:nvGraphicFramePr>
          <p:cNvPr id="4" name="Table 4">
            <a:extLst>
              <a:ext uri="{FF2B5EF4-FFF2-40B4-BE49-F238E27FC236}">
                <a16:creationId xmlns:a16="http://schemas.microsoft.com/office/drawing/2014/main" id="{1BF7939D-FFB3-4494-BB4A-DDC1A3F29479}"/>
              </a:ext>
            </a:extLst>
          </p:cNvPr>
          <p:cNvGraphicFramePr>
            <a:graphicFrameLocks noGrp="1"/>
          </p:cNvGraphicFramePr>
          <p:nvPr>
            <p:extLst>
              <p:ext uri="{D42A27DB-BD31-4B8C-83A1-F6EECF244321}">
                <p14:modId xmlns:p14="http://schemas.microsoft.com/office/powerpoint/2010/main" val="3836125213"/>
              </p:ext>
            </p:extLst>
          </p:nvPr>
        </p:nvGraphicFramePr>
        <p:xfrm>
          <a:off x="3454401" y="1955951"/>
          <a:ext cx="8127999" cy="3764130"/>
        </p:xfrm>
        <a:graphic>
          <a:graphicData uri="http://schemas.openxmlformats.org/drawingml/2006/table">
            <a:tbl>
              <a:tblPr firstRow="1" bandRow="1">
                <a:tableStyleId>{93296810-A885-4BE3-A3E7-6D5BEEA58F35}</a:tableStyleId>
              </a:tblPr>
              <a:tblGrid>
                <a:gridCol w="2709333">
                  <a:extLst>
                    <a:ext uri="{9D8B030D-6E8A-4147-A177-3AD203B41FA5}">
                      <a16:colId xmlns:a16="http://schemas.microsoft.com/office/drawing/2014/main" val="3662186442"/>
                    </a:ext>
                  </a:extLst>
                </a:gridCol>
                <a:gridCol w="2709333">
                  <a:extLst>
                    <a:ext uri="{9D8B030D-6E8A-4147-A177-3AD203B41FA5}">
                      <a16:colId xmlns:a16="http://schemas.microsoft.com/office/drawing/2014/main" val="2514276816"/>
                    </a:ext>
                  </a:extLst>
                </a:gridCol>
                <a:gridCol w="2709333">
                  <a:extLst>
                    <a:ext uri="{9D8B030D-6E8A-4147-A177-3AD203B41FA5}">
                      <a16:colId xmlns:a16="http://schemas.microsoft.com/office/drawing/2014/main" val="2482889668"/>
                    </a:ext>
                  </a:extLst>
                </a:gridCol>
              </a:tblGrid>
              <a:tr h="752826">
                <a:tc>
                  <a:txBody>
                    <a:bodyPr/>
                    <a:lstStyle/>
                    <a:p>
                      <a:pPr algn="ctr"/>
                      <a:r>
                        <a:rPr lang="en-US" dirty="0"/>
                        <a:t>Best Describes</a:t>
                      </a:r>
                    </a:p>
                  </a:txBody>
                  <a:tcPr/>
                </a:tc>
                <a:tc>
                  <a:txBody>
                    <a:bodyPr/>
                    <a:lstStyle/>
                    <a:p>
                      <a:pPr algn="ctr"/>
                      <a:r>
                        <a:rPr lang="en-US" dirty="0"/>
                        <a:t>May Describe</a:t>
                      </a:r>
                    </a:p>
                  </a:txBody>
                  <a:tcPr/>
                </a:tc>
                <a:tc>
                  <a:txBody>
                    <a:bodyPr/>
                    <a:lstStyle/>
                    <a:p>
                      <a:pPr algn="ctr"/>
                      <a:r>
                        <a:rPr lang="en-US" dirty="0"/>
                        <a:t>Does Not Describe</a:t>
                      </a:r>
                    </a:p>
                  </a:txBody>
                  <a:tcPr/>
                </a:tc>
                <a:extLst>
                  <a:ext uri="{0D108BD9-81ED-4DB2-BD59-A6C34878D82A}">
                    <a16:rowId xmlns:a16="http://schemas.microsoft.com/office/drawing/2014/main" val="2720182837"/>
                  </a:ext>
                </a:extLst>
              </a:tr>
              <a:tr h="752826">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06267275"/>
                  </a:ext>
                </a:extLst>
              </a:tr>
              <a:tr h="752826">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6939385"/>
                  </a:ext>
                </a:extLst>
              </a:tr>
              <a:tr h="752826">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84160912"/>
                  </a:ext>
                </a:extLst>
              </a:tr>
              <a:tr h="752826">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09698563"/>
                  </a:ext>
                </a:extLst>
              </a:tr>
            </a:tbl>
          </a:graphicData>
        </a:graphic>
      </p:graphicFrame>
      <p:pic>
        <p:nvPicPr>
          <p:cNvPr id="5" name="Graphic 57" descr="Head with gears with solid fill">
            <a:extLst>
              <a:ext uri="{FF2B5EF4-FFF2-40B4-BE49-F238E27FC236}">
                <a16:creationId xmlns:a16="http://schemas.microsoft.com/office/drawing/2014/main" id="{3BA36977-038C-4B04-BF5E-31C531FAA23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291" y="574095"/>
            <a:ext cx="939466" cy="949905"/>
          </a:xfrm>
          <a:prstGeom prst="rect">
            <a:avLst/>
          </a:prstGeom>
        </p:spPr>
      </p:pic>
    </p:spTree>
    <p:extLst>
      <p:ext uri="{BB962C8B-B14F-4D97-AF65-F5344CB8AC3E}">
        <p14:creationId xmlns:p14="http://schemas.microsoft.com/office/powerpoint/2010/main" val="796133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765A00-0E83-4C19-8FF0-F57F665724E4}"/>
              </a:ext>
            </a:extLst>
          </p:cNvPr>
          <p:cNvSpPr>
            <a:spLocks noGrp="1"/>
          </p:cNvSpPr>
          <p:nvPr>
            <p:ph idx="1"/>
          </p:nvPr>
        </p:nvSpPr>
        <p:spPr>
          <a:xfrm>
            <a:off x="609600" y="988142"/>
            <a:ext cx="10972800" cy="5488858"/>
          </a:xfrm>
        </p:spPr>
        <p:txBody>
          <a:bodyPr/>
          <a:lstStyle/>
          <a:p>
            <a:pPr marL="0" indent="0">
              <a:buNone/>
            </a:pPr>
            <a:r>
              <a:rPr lang="en-US" sz="3600" b="1" dirty="0"/>
              <a:t>	</a:t>
            </a:r>
            <a:r>
              <a:rPr lang="en-US" sz="3600" b="1" dirty="0">
                <a:solidFill>
                  <a:schemeClr val="tx2"/>
                </a:solidFill>
              </a:rPr>
              <a:t>Fact or Fiction? The LTCOP…</a:t>
            </a:r>
          </a:p>
          <a:p>
            <a:pPr marL="0" indent="0">
              <a:buNone/>
            </a:pPr>
            <a:endParaRPr lang="en-US" sz="2800" dirty="0">
              <a:solidFill>
                <a:schemeClr val="tx2"/>
              </a:solidFill>
            </a:endParaRPr>
          </a:p>
          <a:p>
            <a:pPr marL="0" indent="0">
              <a:buNone/>
            </a:pPr>
            <a:r>
              <a:rPr lang="en-US" sz="2800" dirty="0">
                <a:solidFill>
                  <a:schemeClr val="tx2"/>
                </a:solidFill>
              </a:rPr>
              <a:t>-Works in the best interest of the resident</a:t>
            </a:r>
          </a:p>
          <a:p>
            <a:pPr marL="0" indent="0">
              <a:buNone/>
            </a:pPr>
            <a:r>
              <a:rPr lang="en-US" sz="6000" dirty="0">
                <a:solidFill>
                  <a:srgbClr val="007A28"/>
                </a:solidFill>
              </a:rPr>
              <a:t>Fiction</a:t>
            </a:r>
          </a:p>
          <a:p>
            <a:pPr marL="0" indent="0">
              <a:buNone/>
            </a:pPr>
            <a:endParaRPr lang="en-US" dirty="0"/>
          </a:p>
        </p:txBody>
      </p:sp>
      <p:pic>
        <p:nvPicPr>
          <p:cNvPr id="11" name="Picture 10">
            <a:extLst>
              <a:ext uri="{FF2B5EF4-FFF2-40B4-BE49-F238E27FC236}">
                <a16:creationId xmlns:a16="http://schemas.microsoft.com/office/drawing/2014/main" id="{76F5BD54-2E13-41B0-A658-522A8056761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54762" y="3133440"/>
            <a:ext cx="5005330" cy="3343560"/>
          </a:xfrm>
          <a:prstGeom prst="rect">
            <a:avLst/>
          </a:prstGeom>
        </p:spPr>
      </p:pic>
      <p:pic>
        <p:nvPicPr>
          <p:cNvPr id="4" name="Graphic 58" descr="Head with gears with solid fill">
            <a:extLst>
              <a:ext uri="{FF2B5EF4-FFF2-40B4-BE49-F238E27FC236}">
                <a16:creationId xmlns:a16="http://schemas.microsoft.com/office/drawing/2014/main" id="{E633B01B-C4F6-481B-89CA-287ED4B45BA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908" y="702732"/>
            <a:ext cx="1074209" cy="1074209"/>
          </a:xfrm>
          <a:prstGeom prst="rect">
            <a:avLst/>
          </a:prstGeom>
        </p:spPr>
      </p:pic>
    </p:spTree>
    <p:extLst>
      <p:ext uri="{BB962C8B-B14F-4D97-AF65-F5344CB8AC3E}">
        <p14:creationId xmlns:p14="http://schemas.microsoft.com/office/powerpoint/2010/main" val="327674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765A00-0E83-4C19-8FF0-F57F665724E4}"/>
              </a:ext>
            </a:extLst>
          </p:cNvPr>
          <p:cNvSpPr>
            <a:spLocks noGrp="1"/>
          </p:cNvSpPr>
          <p:nvPr>
            <p:ph idx="1"/>
          </p:nvPr>
        </p:nvSpPr>
        <p:spPr>
          <a:xfrm>
            <a:off x="609600" y="899652"/>
            <a:ext cx="10972800" cy="5577348"/>
          </a:xfrm>
        </p:spPr>
        <p:txBody>
          <a:bodyPr/>
          <a:lstStyle/>
          <a:p>
            <a:pPr marL="0" indent="0">
              <a:buNone/>
            </a:pPr>
            <a:r>
              <a:rPr lang="en-US" sz="3600" b="1" dirty="0">
                <a:solidFill>
                  <a:schemeClr val="tx2"/>
                </a:solidFill>
              </a:rPr>
              <a:t>Fact or Fiction? The LTCOP…</a:t>
            </a:r>
          </a:p>
          <a:p>
            <a:pPr marL="0" indent="0">
              <a:buNone/>
            </a:pPr>
            <a:endParaRPr lang="en-US" sz="2800" dirty="0">
              <a:solidFill>
                <a:schemeClr val="tx2"/>
              </a:solidFill>
            </a:endParaRPr>
          </a:p>
          <a:p>
            <a:pPr marL="0" indent="0">
              <a:buNone/>
            </a:pPr>
            <a:r>
              <a:rPr lang="en-US" sz="2800" dirty="0">
                <a:solidFill>
                  <a:schemeClr val="tx2"/>
                </a:solidFill>
              </a:rPr>
              <a:t>- Needs permission from the resident to discuss the resident’s concerns with anyone</a:t>
            </a:r>
          </a:p>
          <a:p>
            <a:pPr marL="0" indent="0">
              <a:buNone/>
            </a:pPr>
            <a:r>
              <a:rPr lang="en-US" sz="6000" dirty="0">
                <a:solidFill>
                  <a:srgbClr val="007A28"/>
                </a:solidFill>
              </a:rPr>
              <a:t>Fact</a:t>
            </a:r>
          </a:p>
          <a:p>
            <a:pPr marL="0" indent="0">
              <a:buNone/>
            </a:pPr>
            <a:endParaRPr lang="en-US" dirty="0"/>
          </a:p>
        </p:txBody>
      </p:sp>
      <p:pic>
        <p:nvPicPr>
          <p:cNvPr id="5" name="Picture 4">
            <a:extLst>
              <a:ext uri="{FF2B5EF4-FFF2-40B4-BE49-F238E27FC236}">
                <a16:creationId xmlns:a16="http://schemas.microsoft.com/office/drawing/2014/main" id="{92B7D7E9-32F8-45F4-80C5-0801D6E17E6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77914" y="3242187"/>
            <a:ext cx="4851831" cy="3234813"/>
          </a:xfrm>
          <a:prstGeom prst="rect">
            <a:avLst/>
          </a:prstGeom>
        </p:spPr>
      </p:pic>
    </p:spTree>
    <p:extLst>
      <p:ext uri="{BB962C8B-B14F-4D97-AF65-F5344CB8AC3E}">
        <p14:creationId xmlns:p14="http://schemas.microsoft.com/office/powerpoint/2010/main" val="17395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765A00-0E83-4C19-8FF0-F57F665724E4}"/>
              </a:ext>
            </a:extLst>
          </p:cNvPr>
          <p:cNvSpPr>
            <a:spLocks noGrp="1"/>
          </p:cNvSpPr>
          <p:nvPr>
            <p:ph idx="1"/>
          </p:nvPr>
        </p:nvSpPr>
        <p:spPr>
          <a:xfrm>
            <a:off x="609600" y="766916"/>
            <a:ext cx="10972800" cy="5710084"/>
          </a:xfrm>
        </p:spPr>
        <p:txBody>
          <a:bodyPr/>
          <a:lstStyle/>
          <a:p>
            <a:pPr marL="0" indent="0">
              <a:buNone/>
            </a:pPr>
            <a:r>
              <a:rPr lang="en-US" sz="3600" b="1" dirty="0">
                <a:solidFill>
                  <a:schemeClr val="tx2"/>
                </a:solidFill>
              </a:rPr>
              <a:t>Fact or Fiction? The LTCOP…</a:t>
            </a:r>
          </a:p>
          <a:p>
            <a:pPr marL="0" indent="0">
              <a:buNone/>
            </a:pPr>
            <a:endParaRPr lang="en-US" sz="2800" dirty="0">
              <a:solidFill>
                <a:schemeClr val="tx2"/>
              </a:solidFill>
            </a:endParaRPr>
          </a:p>
          <a:p>
            <a:pPr marL="0" indent="0">
              <a:buNone/>
            </a:pPr>
            <a:r>
              <a:rPr lang="en-US" sz="2800" dirty="0">
                <a:solidFill>
                  <a:schemeClr val="tx2"/>
                </a:solidFill>
              </a:rPr>
              <a:t>- Investigates allegations of abuse</a:t>
            </a:r>
          </a:p>
          <a:p>
            <a:pPr marL="0" indent="0">
              <a:buNone/>
            </a:pPr>
            <a:r>
              <a:rPr lang="en-US" sz="6000" dirty="0">
                <a:solidFill>
                  <a:srgbClr val="007A28"/>
                </a:solidFill>
              </a:rPr>
              <a:t>Fact</a:t>
            </a:r>
          </a:p>
          <a:p>
            <a:pPr marL="0" indent="0">
              <a:buNone/>
            </a:pPr>
            <a:endParaRPr lang="en-US" dirty="0"/>
          </a:p>
        </p:txBody>
      </p:sp>
      <p:pic>
        <p:nvPicPr>
          <p:cNvPr id="7" name="Picture 6">
            <a:extLst>
              <a:ext uri="{FF2B5EF4-FFF2-40B4-BE49-F238E27FC236}">
                <a16:creationId xmlns:a16="http://schemas.microsoft.com/office/drawing/2014/main" id="{2A241D77-3EFF-447C-AB6C-DD3979BC06E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11323" y="2875935"/>
            <a:ext cx="5398898" cy="3601065"/>
          </a:xfrm>
          <a:prstGeom prst="rect">
            <a:avLst/>
          </a:prstGeom>
        </p:spPr>
      </p:pic>
    </p:spTree>
    <p:extLst>
      <p:ext uri="{BB962C8B-B14F-4D97-AF65-F5344CB8AC3E}">
        <p14:creationId xmlns:p14="http://schemas.microsoft.com/office/powerpoint/2010/main" val="283045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765A00-0E83-4C19-8FF0-F57F665724E4}"/>
              </a:ext>
            </a:extLst>
          </p:cNvPr>
          <p:cNvSpPr>
            <a:spLocks noGrp="1"/>
          </p:cNvSpPr>
          <p:nvPr>
            <p:ph idx="1"/>
          </p:nvPr>
        </p:nvSpPr>
        <p:spPr>
          <a:xfrm>
            <a:off x="609600" y="648929"/>
            <a:ext cx="10972800" cy="5828071"/>
          </a:xfrm>
        </p:spPr>
        <p:txBody>
          <a:bodyPr/>
          <a:lstStyle/>
          <a:p>
            <a:pPr marL="0" indent="0">
              <a:buNone/>
            </a:pPr>
            <a:r>
              <a:rPr lang="en-US" sz="3600" b="1" dirty="0">
                <a:solidFill>
                  <a:schemeClr val="tx2"/>
                </a:solidFill>
              </a:rPr>
              <a:t>Fact or Fiction? The LTCOP…</a:t>
            </a:r>
          </a:p>
          <a:p>
            <a:pPr marL="0" indent="0">
              <a:buNone/>
            </a:pPr>
            <a:endParaRPr lang="en-US" sz="3600" dirty="0">
              <a:solidFill>
                <a:schemeClr val="tx2"/>
              </a:solidFill>
            </a:endParaRPr>
          </a:p>
          <a:p>
            <a:pPr marL="0" indent="0">
              <a:buNone/>
            </a:pPr>
            <a:r>
              <a:rPr lang="en-US" sz="2800" dirty="0">
                <a:solidFill>
                  <a:schemeClr val="tx2"/>
                </a:solidFill>
              </a:rPr>
              <a:t>- Acts as a neutral third-party</a:t>
            </a:r>
          </a:p>
          <a:p>
            <a:pPr marL="0" indent="0">
              <a:buNone/>
            </a:pPr>
            <a:endParaRPr lang="en-US" dirty="0"/>
          </a:p>
          <a:p>
            <a:pPr marL="0" indent="0">
              <a:buNone/>
            </a:pPr>
            <a:r>
              <a:rPr lang="en-US" sz="6000" dirty="0">
                <a:solidFill>
                  <a:srgbClr val="007A28"/>
                </a:solidFill>
              </a:rPr>
              <a:t>Fiction</a:t>
            </a:r>
          </a:p>
          <a:p>
            <a:pPr marL="0" indent="0">
              <a:buNone/>
            </a:pPr>
            <a:endParaRPr lang="en-US" dirty="0"/>
          </a:p>
        </p:txBody>
      </p:sp>
      <p:pic>
        <p:nvPicPr>
          <p:cNvPr id="5" name="Picture 4">
            <a:extLst>
              <a:ext uri="{FF2B5EF4-FFF2-40B4-BE49-F238E27FC236}">
                <a16:creationId xmlns:a16="http://schemas.microsoft.com/office/drawing/2014/main" id="{75DEA29D-6323-4C69-8BD6-3E66F33D8E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47365" y="3378317"/>
            <a:ext cx="4544635" cy="3479683"/>
          </a:xfrm>
          <a:prstGeom prst="rect">
            <a:avLst/>
          </a:prstGeom>
        </p:spPr>
      </p:pic>
    </p:spTree>
    <p:extLst>
      <p:ext uri="{BB962C8B-B14F-4D97-AF65-F5344CB8AC3E}">
        <p14:creationId xmlns:p14="http://schemas.microsoft.com/office/powerpoint/2010/main" val="282309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765A00-0E83-4C19-8FF0-F57F665724E4}"/>
              </a:ext>
            </a:extLst>
          </p:cNvPr>
          <p:cNvSpPr>
            <a:spLocks noGrp="1"/>
          </p:cNvSpPr>
          <p:nvPr>
            <p:ph idx="1"/>
          </p:nvPr>
        </p:nvSpPr>
        <p:spPr>
          <a:xfrm>
            <a:off x="609600" y="855406"/>
            <a:ext cx="10972800" cy="5621594"/>
          </a:xfrm>
        </p:spPr>
        <p:txBody>
          <a:bodyPr/>
          <a:lstStyle/>
          <a:p>
            <a:pPr marL="0" indent="0">
              <a:buNone/>
            </a:pPr>
            <a:r>
              <a:rPr lang="en-US" sz="3600" b="1" dirty="0">
                <a:solidFill>
                  <a:schemeClr val="tx2"/>
                </a:solidFill>
              </a:rPr>
              <a:t>Fact or Fiction? The LTCOP…</a:t>
            </a:r>
          </a:p>
          <a:p>
            <a:pPr marL="0" indent="0">
              <a:buNone/>
            </a:pPr>
            <a:endParaRPr lang="en-US" sz="2800" dirty="0">
              <a:solidFill>
                <a:schemeClr val="tx2"/>
              </a:solidFill>
            </a:endParaRPr>
          </a:p>
          <a:p>
            <a:pPr marL="0" indent="0">
              <a:buNone/>
            </a:pPr>
            <a:r>
              <a:rPr lang="en-US" sz="2800" dirty="0">
                <a:solidFill>
                  <a:schemeClr val="tx2"/>
                </a:solidFill>
              </a:rPr>
              <a:t>- Just stirs up trouble</a:t>
            </a:r>
          </a:p>
          <a:p>
            <a:pPr marL="0" indent="0">
              <a:buNone/>
            </a:pPr>
            <a:endParaRPr lang="en-US" dirty="0"/>
          </a:p>
          <a:p>
            <a:pPr marL="0" indent="0">
              <a:buNone/>
            </a:pPr>
            <a:r>
              <a:rPr lang="en-US" sz="6000" dirty="0">
                <a:solidFill>
                  <a:srgbClr val="007A28"/>
                </a:solidFill>
              </a:rPr>
              <a:t>Fiction</a:t>
            </a:r>
          </a:p>
          <a:p>
            <a:pPr marL="0" indent="0">
              <a:buNone/>
            </a:pPr>
            <a:endParaRPr lang="en-US" dirty="0"/>
          </a:p>
        </p:txBody>
      </p:sp>
      <p:pic>
        <p:nvPicPr>
          <p:cNvPr id="5" name="Picture 4">
            <a:extLst>
              <a:ext uri="{FF2B5EF4-FFF2-40B4-BE49-F238E27FC236}">
                <a16:creationId xmlns:a16="http://schemas.microsoft.com/office/drawing/2014/main" id="{6F83BC5E-0F3E-4AF5-B302-B49EF0998D5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53178" y="3119284"/>
            <a:ext cx="4829222" cy="3207774"/>
          </a:xfrm>
          <a:prstGeom prst="rect">
            <a:avLst/>
          </a:prstGeom>
        </p:spPr>
      </p:pic>
    </p:spTree>
    <p:extLst>
      <p:ext uri="{BB962C8B-B14F-4D97-AF65-F5344CB8AC3E}">
        <p14:creationId xmlns:p14="http://schemas.microsoft.com/office/powerpoint/2010/main" val="172248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765A00-0E83-4C19-8FF0-F57F665724E4}"/>
              </a:ext>
            </a:extLst>
          </p:cNvPr>
          <p:cNvSpPr>
            <a:spLocks noGrp="1"/>
          </p:cNvSpPr>
          <p:nvPr>
            <p:ph idx="1"/>
          </p:nvPr>
        </p:nvSpPr>
        <p:spPr>
          <a:xfrm>
            <a:off x="609600" y="619432"/>
            <a:ext cx="10972800" cy="5857568"/>
          </a:xfrm>
        </p:spPr>
        <p:txBody>
          <a:bodyPr/>
          <a:lstStyle/>
          <a:p>
            <a:pPr marL="0" indent="0">
              <a:buNone/>
            </a:pPr>
            <a:r>
              <a:rPr lang="en-US" sz="3600" b="1" dirty="0">
                <a:solidFill>
                  <a:schemeClr val="tx2"/>
                </a:solidFill>
              </a:rPr>
              <a:t>Fact or Fiction? The LTCOP…</a:t>
            </a:r>
          </a:p>
          <a:p>
            <a:pPr marL="0" indent="0">
              <a:buNone/>
            </a:pPr>
            <a:endParaRPr lang="en-US" sz="2800" dirty="0">
              <a:solidFill>
                <a:schemeClr val="tx2"/>
              </a:solidFill>
            </a:endParaRPr>
          </a:p>
          <a:p>
            <a:pPr>
              <a:buFontTx/>
              <a:buChar char="-"/>
            </a:pPr>
            <a:r>
              <a:rPr lang="en-US" sz="2800" dirty="0">
                <a:solidFill>
                  <a:schemeClr val="tx2"/>
                </a:solidFill>
              </a:rPr>
              <a:t>Does not have the professional background or training necessary to understand the issues affecting residents living in long-term care facilities.</a:t>
            </a:r>
          </a:p>
          <a:p>
            <a:pPr>
              <a:buFontTx/>
              <a:buChar char="-"/>
            </a:pPr>
            <a:endParaRPr lang="en-US" dirty="0"/>
          </a:p>
          <a:p>
            <a:pPr marL="0" indent="0">
              <a:buNone/>
            </a:pPr>
            <a:r>
              <a:rPr lang="en-US" sz="6000" dirty="0">
                <a:solidFill>
                  <a:srgbClr val="007A28"/>
                </a:solidFill>
              </a:rPr>
              <a:t>Fiction</a:t>
            </a:r>
          </a:p>
          <a:p>
            <a:pPr marL="0" indent="0">
              <a:buNone/>
            </a:pPr>
            <a:endParaRPr lang="en-US" dirty="0"/>
          </a:p>
        </p:txBody>
      </p:sp>
      <p:pic>
        <p:nvPicPr>
          <p:cNvPr id="5" name="Picture 4">
            <a:extLst>
              <a:ext uri="{FF2B5EF4-FFF2-40B4-BE49-F238E27FC236}">
                <a16:creationId xmlns:a16="http://schemas.microsoft.com/office/drawing/2014/main" id="{E507551D-CBDD-4B73-BB03-E64760DB0E0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75656" y="4026817"/>
            <a:ext cx="4886685" cy="2526383"/>
          </a:xfrm>
          <a:prstGeom prst="rect">
            <a:avLst/>
          </a:prstGeom>
        </p:spPr>
      </p:pic>
    </p:spTree>
    <p:extLst>
      <p:ext uri="{BB962C8B-B14F-4D97-AF65-F5344CB8AC3E}">
        <p14:creationId xmlns:p14="http://schemas.microsoft.com/office/powerpoint/2010/main" val="21029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B2F5-28F5-46DB-86C8-603E97289BEE}"/>
              </a:ext>
            </a:extLst>
          </p:cNvPr>
          <p:cNvSpPr>
            <a:spLocks noGrp="1"/>
          </p:cNvSpPr>
          <p:nvPr>
            <p:ph type="title"/>
          </p:nvPr>
        </p:nvSpPr>
        <p:spPr/>
        <p:txBody>
          <a:bodyPr/>
          <a:lstStyle/>
          <a:p>
            <a:r>
              <a:rPr lang="en-US" b="1" dirty="0"/>
              <a:t>Today’s Agenda</a:t>
            </a:r>
          </a:p>
        </p:txBody>
      </p:sp>
      <p:sp>
        <p:nvSpPr>
          <p:cNvPr id="3" name="Content Placeholder 2">
            <a:extLst>
              <a:ext uri="{FF2B5EF4-FFF2-40B4-BE49-F238E27FC236}">
                <a16:creationId xmlns:a16="http://schemas.microsoft.com/office/drawing/2014/main" id="{25018DCE-6C3E-4EE7-9C6A-1B008BFB5D9A}"/>
              </a:ext>
            </a:extLst>
          </p:cNvPr>
          <p:cNvSpPr>
            <a:spLocks noGrp="1"/>
          </p:cNvSpPr>
          <p:nvPr>
            <p:ph type="body" sz="quarter" idx="14"/>
          </p:nvPr>
        </p:nvSpPr>
        <p:spPr/>
        <p:txBody>
          <a:bodyPr>
            <a:normAutofit fontScale="77500" lnSpcReduction="20000"/>
          </a:bodyPr>
          <a:lstStyle/>
          <a:p>
            <a:pPr marL="0" indent="0">
              <a:spcBef>
                <a:spcPts val="0"/>
              </a:spcBef>
              <a:buNone/>
            </a:pPr>
            <a:endParaRPr lang="en-US" sz="2600" dirty="0"/>
          </a:p>
        </p:txBody>
      </p:sp>
      <p:sp>
        <p:nvSpPr>
          <p:cNvPr id="5" name="Text Placeholder 4">
            <a:extLst>
              <a:ext uri="{FF2B5EF4-FFF2-40B4-BE49-F238E27FC236}">
                <a16:creationId xmlns:a16="http://schemas.microsoft.com/office/drawing/2014/main" id="{7CB34C35-712C-E774-7E3A-40CAF67FA310}"/>
              </a:ext>
            </a:extLst>
          </p:cNvPr>
          <p:cNvSpPr>
            <a:spLocks noGrp="1"/>
          </p:cNvSpPr>
          <p:nvPr>
            <p:ph type="body" sz="quarter" idx="15"/>
          </p:nvPr>
        </p:nvSpPr>
        <p:spPr>
          <a:xfrm>
            <a:off x="457925" y="1922462"/>
            <a:ext cx="10728325" cy="4328709"/>
          </a:xfrm>
        </p:spPr>
        <p:txBody>
          <a:bodyPr>
            <a:normAutofit lnSpcReduction="10000"/>
          </a:bodyPr>
          <a:lstStyle/>
          <a:p>
            <a:pPr marL="0" indent="0">
              <a:spcBef>
                <a:spcPts val="0"/>
              </a:spcBef>
              <a:buNone/>
            </a:pPr>
            <a:r>
              <a:rPr lang="en-US" sz="1800" dirty="0"/>
              <a:t>Section 1: 	Welcome and Introduction (20 minutes)</a:t>
            </a:r>
          </a:p>
          <a:p>
            <a:pPr marL="0" indent="0">
              <a:spcBef>
                <a:spcPts val="0"/>
              </a:spcBef>
              <a:buNone/>
            </a:pPr>
            <a:r>
              <a:rPr lang="en-US" sz="1800" dirty="0"/>
              <a:t>Section 2: 	Overview &amp; History of the Long-Term Care Ombudsman Program (15 minutes)</a:t>
            </a:r>
          </a:p>
          <a:p>
            <a:pPr marL="0" indent="0">
              <a:spcBef>
                <a:spcPts val="0"/>
              </a:spcBef>
              <a:buNone/>
            </a:pPr>
            <a:r>
              <a:rPr lang="en-US" sz="1800" dirty="0"/>
              <a:t>Section 3:	Long-Term Care Ombudsman Program Requirements and Management (15 minutes)</a:t>
            </a:r>
          </a:p>
          <a:p>
            <a:pPr marL="0" indent="0">
              <a:spcBef>
                <a:spcPts val="0"/>
              </a:spcBef>
              <a:buNone/>
            </a:pPr>
            <a:r>
              <a:rPr lang="en-US" sz="1800" dirty="0"/>
              <a:t>Section 4:	The State Long-Term Care Ombudsman Program (30 minutes)</a:t>
            </a:r>
          </a:p>
          <a:p>
            <a:pPr marL="0" indent="0">
              <a:spcBef>
                <a:spcPts val="0"/>
              </a:spcBef>
              <a:buNone/>
            </a:pPr>
            <a:r>
              <a:rPr lang="en-US" sz="1800" b="1" dirty="0">
                <a:solidFill>
                  <a:schemeClr val="accent1"/>
                </a:solidFill>
              </a:rPr>
              <a:t>---------BREAK--------- (10 -15 minutes)</a:t>
            </a:r>
          </a:p>
          <a:p>
            <a:pPr marL="0" indent="0">
              <a:spcBef>
                <a:spcPts val="0"/>
              </a:spcBef>
              <a:buNone/>
            </a:pPr>
            <a:r>
              <a:rPr lang="en-US" sz="1800" dirty="0"/>
              <a:t>Section 5:	The Long-Term Care Ombudsman Program Role and Responsibilities (60 minutes)</a:t>
            </a:r>
          </a:p>
          <a:p>
            <a:pPr marL="0" indent="0">
              <a:spcBef>
                <a:spcPts val="0"/>
              </a:spcBef>
              <a:buNone/>
            </a:pPr>
            <a:r>
              <a:rPr lang="en-US" sz="1800" dirty="0"/>
              <a:t>Section 6:	Conflicts of Interest (10 minutes)</a:t>
            </a:r>
          </a:p>
          <a:p>
            <a:pPr marL="0" indent="0">
              <a:spcBef>
                <a:spcPts val="0"/>
              </a:spcBef>
              <a:buNone/>
            </a:pPr>
            <a:r>
              <a:rPr lang="en-US" sz="1800" dirty="0"/>
              <a:t>Section 7:	Long-Term Care Ombudsman Program Ethics (30 minutes)</a:t>
            </a:r>
          </a:p>
          <a:p>
            <a:pPr marL="0" indent="0">
              <a:spcBef>
                <a:spcPts val="0"/>
              </a:spcBef>
              <a:buNone/>
            </a:pPr>
            <a:r>
              <a:rPr lang="en-US" sz="1800" dirty="0"/>
              <a:t>Section 8:	Conclusion (15 minutes)</a:t>
            </a:r>
          </a:p>
        </p:txBody>
      </p:sp>
    </p:spTree>
    <p:extLst>
      <p:ext uri="{BB962C8B-B14F-4D97-AF65-F5344CB8AC3E}">
        <p14:creationId xmlns:p14="http://schemas.microsoft.com/office/powerpoint/2010/main" val="1364109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BBE9-5241-4281-B5C2-D0556E8C05CA}"/>
              </a:ext>
            </a:extLst>
          </p:cNvPr>
          <p:cNvSpPr>
            <a:spLocks noGrp="1"/>
          </p:cNvSpPr>
          <p:nvPr>
            <p:ph type="title"/>
          </p:nvPr>
        </p:nvSpPr>
        <p:spPr/>
        <p:txBody>
          <a:bodyPr>
            <a:normAutofit/>
          </a:bodyPr>
          <a:lstStyle/>
          <a:p>
            <a:r>
              <a:rPr lang="en-US" b="1" dirty="0"/>
              <a:t>What do we do?</a:t>
            </a:r>
          </a:p>
        </p:txBody>
      </p:sp>
      <p:graphicFrame>
        <p:nvGraphicFramePr>
          <p:cNvPr id="4" name="Table 4">
            <a:extLst>
              <a:ext uri="{FF2B5EF4-FFF2-40B4-BE49-F238E27FC236}">
                <a16:creationId xmlns:a16="http://schemas.microsoft.com/office/drawing/2014/main" id="{104D8228-4414-46F2-8569-49FCF2711420}"/>
              </a:ext>
            </a:extLst>
          </p:cNvPr>
          <p:cNvGraphicFramePr>
            <a:graphicFrameLocks noGrp="1"/>
          </p:cNvGraphicFramePr>
          <p:nvPr>
            <p:ph idx="1"/>
            <p:extLst>
              <p:ext uri="{D42A27DB-BD31-4B8C-83A1-F6EECF244321}">
                <p14:modId xmlns:p14="http://schemas.microsoft.com/office/powerpoint/2010/main" val="3212465830"/>
              </p:ext>
            </p:extLst>
          </p:nvPr>
        </p:nvGraphicFramePr>
        <p:xfrm>
          <a:off x="609600" y="1524000"/>
          <a:ext cx="10972797" cy="5143130"/>
        </p:xfrm>
        <a:graphic>
          <a:graphicData uri="http://schemas.openxmlformats.org/drawingml/2006/table">
            <a:tbl>
              <a:tblPr firstRow="1" bandRow="1">
                <a:tableStyleId>{93296810-A885-4BE3-A3E7-6D5BEEA58F35}</a:tableStyleId>
              </a:tblPr>
              <a:tblGrid>
                <a:gridCol w="5595891">
                  <a:extLst>
                    <a:ext uri="{9D8B030D-6E8A-4147-A177-3AD203B41FA5}">
                      <a16:colId xmlns:a16="http://schemas.microsoft.com/office/drawing/2014/main" val="3176901617"/>
                    </a:ext>
                  </a:extLst>
                </a:gridCol>
                <a:gridCol w="2734323">
                  <a:extLst>
                    <a:ext uri="{9D8B030D-6E8A-4147-A177-3AD203B41FA5}">
                      <a16:colId xmlns:a16="http://schemas.microsoft.com/office/drawing/2014/main" val="897593875"/>
                    </a:ext>
                  </a:extLst>
                </a:gridCol>
                <a:gridCol w="2642583">
                  <a:extLst>
                    <a:ext uri="{9D8B030D-6E8A-4147-A177-3AD203B41FA5}">
                      <a16:colId xmlns:a16="http://schemas.microsoft.com/office/drawing/2014/main" val="1227373326"/>
                    </a:ext>
                  </a:extLst>
                </a:gridCol>
              </a:tblGrid>
              <a:tr h="960362">
                <a:tc>
                  <a:txBody>
                    <a:bodyPr/>
                    <a:lstStyle/>
                    <a:p>
                      <a:pPr algn="ctr"/>
                      <a:r>
                        <a:rPr lang="en-US" dirty="0"/>
                        <a:t>Functions, Responsibilities, and/or Duties</a:t>
                      </a:r>
                    </a:p>
                  </a:txBody>
                  <a:tcPr/>
                </a:tc>
                <a:tc>
                  <a:txBody>
                    <a:bodyPr/>
                    <a:lstStyle/>
                    <a:p>
                      <a:pPr algn="ctr"/>
                      <a:r>
                        <a:rPr lang="en-US" dirty="0"/>
                        <a:t>The Ombudsman</a:t>
                      </a:r>
                      <a:br>
                        <a:rPr lang="en-US" dirty="0"/>
                      </a:br>
                      <a:r>
                        <a:rPr lang="en-US" dirty="0"/>
                        <a:t>(§ 1324.13)</a:t>
                      </a:r>
                    </a:p>
                  </a:txBody>
                  <a:tcPr/>
                </a:tc>
                <a:tc>
                  <a:txBody>
                    <a:bodyPr/>
                    <a:lstStyle/>
                    <a:p>
                      <a:pPr algn="ctr"/>
                      <a:r>
                        <a:rPr lang="en-US" dirty="0"/>
                        <a:t>Representatives </a:t>
                      </a:r>
                      <a:br>
                        <a:rPr lang="en-US" dirty="0"/>
                      </a:br>
                      <a:r>
                        <a:rPr lang="en-US" dirty="0"/>
                        <a:t>of the Office</a:t>
                      </a:r>
                      <a:br>
                        <a:rPr lang="en-US" dirty="0"/>
                      </a:br>
                      <a:r>
                        <a:rPr lang="en-US" dirty="0"/>
                        <a:t>§ 1324.19</a:t>
                      </a:r>
                    </a:p>
                  </a:txBody>
                  <a:tcPr/>
                </a:tc>
                <a:extLst>
                  <a:ext uri="{0D108BD9-81ED-4DB2-BD59-A6C34878D82A}">
                    <a16:rowId xmlns:a16="http://schemas.microsoft.com/office/drawing/2014/main" val="4035371315"/>
                  </a:ext>
                </a:extLst>
              </a:tr>
              <a:tr h="1131022">
                <a:tc>
                  <a:txBody>
                    <a:bodyPr/>
                    <a:lstStyle/>
                    <a:p>
                      <a:r>
                        <a:rPr lang="en-US" dirty="0"/>
                        <a:t>1. Establish or recommend policies, procedures, and standards for the administration of the LTCOP.</a:t>
                      </a:r>
                    </a:p>
                  </a:txBody>
                  <a:tcPr/>
                </a:tc>
                <a:tc>
                  <a:txBody>
                    <a:bodyPr/>
                    <a:lstStyle/>
                    <a:p>
                      <a:pPr algn="ctr"/>
                      <a:r>
                        <a:rPr lang="en-US" dirty="0"/>
                        <a:t>X</a:t>
                      </a:r>
                    </a:p>
                  </a:txBody>
                  <a:tcPr/>
                </a:tc>
                <a:tc>
                  <a:txBody>
                    <a:bodyPr/>
                    <a:lstStyle/>
                    <a:p>
                      <a:endParaRPr lang="en-US" dirty="0"/>
                    </a:p>
                  </a:txBody>
                  <a:tcPr/>
                </a:tc>
                <a:extLst>
                  <a:ext uri="{0D108BD9-81ED-4DB2-BD59-A6C34878D82A}">
                    <a16:rowId xmlns:a16="http://schemas.microsoft.com/office/drawing/2014/main" val="585213517"/>
                  </a:ext>
                </a:extLst>
              </a:tr>
              <a:tr h="1131022">
                <a:tc>
                  <a:txBody>
                    <a:bodyPr/>
                    <a:lstStyle/>
                    <a:p>
                      <a:r>
                        <a:rPr lang="en-US" dirty="0"/>
                        <a:t>2. Require representatives to fulfill the duties set forth in the LTCOP Rule and in accordance with state program policies.</a:t>
                      </a:r>
                    </a:p>
                  </a:txBody>
                  <a:tcPr/>
                </a:tc>
                <a:tc>
                  <a:txBody>
                    <a:bodyPr/>
                    <a:lstStyle/>
                    <a:p>
                      <a:pPr algn="ctr"/>
                      <a:r>
                        <a:rPr lang="en-US" dirty="0"/>
                        <a:t>X</a:t>
                      </a:r>
                    </a:p>
                  </a:txBody>
                  <a:tcPr/>
                </a:tc>
                <a:tc>
                  <a:txBody>
                    <a:bodyPr/>
                    <a:lstStyle/>
                    <a:p>
                      <a:endParaRPr lang="en-US" dirty="0"/>
                    </a:p>
                  </a:txBody>
                  <a:tcPr/>
                </a:tc>
                <a:extLst>
                  <a:ext uri="{0D108BD9-81ED-4DB2-BD59-A6C34878D82A}">
                    <a16:rowId xmlns:a16="http://schemas.microsoft.com/office/drawing/2014/main" val="3847253219"/>
                  </a:ext>
                </a:extLst>
              </a:tr>
              <a:tr h="960362">
                <a:tc>
                  <a:txBody>
                    <a:bodyPr/>
                    <a:lstStyle/>
                    <a:p>
                      <a:r>
                        <a:rPr lang="en-US" dirty="0"/>
                        <a:t>3. Determine designation, refusal, suspension, or removal of designation of LOEs and representatives.</a:t>
                      </a:r>
                    </a:p>
                  </a:txBody>
                  <a:tcPr/>
                </a:tc>
                <a:tc>
                  <a:txBody>
                    <a:bodyPr/>
                    <a:lstStyle/>
                    <a:p>
                      <a:pPr algn="ctr"/>
                      <a:r>
                        <a:rPr lang="en-US" dirty="0"/>
                        <a:t>X</a:t>
                      </a:r>
                    </a:p>
                  </a:txBody>
                  <a:tcPr/>
                </a:tc>
                <a:tc>
                  <a:txBody>
                    <a:bodyPr/>
                    <a:lstStyle/>
                    <a:p>
                      <a:endParaRPr lang="en-US" dirty="0"/>
                    </a:p>
                  </a:txBody>
                  <a:tcPr/>
                </a:tc>
                <a:extLst>
                  <a:ext uri="{0D108BD9-81ED-4DB2-BD59-A6C34878D82A}">
                    <a16:rowId xmlns:a16="http://schemas.microsoft.com/office/drawing/2014/main" val="1516557374"/>
                  </a:ext>
                </a:extLst>
              </a:tr>
              <a:tr h="960362">
                <a:tc>
                  <a:txBody>
                    <a:bodyPr/>
                    <a:lstStyle/>
                    <a:p>
                      <a:r>
                        <a:rPr lang="en-US" dirty="0"/>
                        <a:t>4. Monitor the performance of LOEs.</a:t>
                      </a:r>
                    </a:p>
                  </a:txBody>
                  <a:tcPr/>
                </a:tc>
                <a:tc>
                  <a:txBody>
                    <a:bodyPr/>
                    <a:lstStyle/>
                    <a:p>
                      <a:pPr algn="ctr"/>
                      <a:r>
                        <a:rPr lang="en-US" dirty="0"/>
                        <a:t>X</a:t>
                      </a:r>
                    </a:p>
                  </a:txBody>
                  <a:tcPr/>
                </a:tc>
                <a:tc>
                  <a:txBody>
                    <a:bodyPr/>
                    <a:lstStyle/>
                    <a:p>
                      <a:endParaRPr lang="en-US" dirty="0"/>
                    </a:p>
                  </a:txBody>
                  <a:tcPr/>
                </a:tc>
                <a:extLst>
                  <a:ext uri="{0D108BD9-81ED-4DB2-BD59-A6C34878D82A}">
                    <a16:rowId xmlns:a16="http://schemas.microsoft.com/office/drawing/2014/main" val="1559554800"/>
                  </a:ext>
                </a:extLst>
              </a:tr>
            </a:tbl>
          </a:graphicData>
        </a:graphic>
      </p:graphicFrame>
    </p:spTree>
    <p:extLst>
      <p:ext uri="{BB962C8B-B14F-4D97-AF65-F5344CB8AC3E}">
        <p14:creationId xmlns:p14="http://schemas.microsoft.com/office/powerpoint/2010/main" val="2840027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BBE9-5241-4281-B5C2-D0556E8C05CA}"/>
              </a:ext>
            </a:extLst>
          </p:cNvPr>
          <p:cNvSpPr>
            <a:spLocks noGrp="1"/>
          </p:cNvSpPr>
          <p:nvPr>
            <p:ph type="title"/>
          </p:nvPr>
        </p:nvSpPr>
        <p:spPr/>
        <p:txBody>
          <a:bodyPr>
            <a:normAutofit/>
          </a:bodyPr>
          <a:lstStyle/>
          <a:p>
            <a:endParaRPr lang="en-US" dirty="0"/>
          </a:p>
        </p:txBody>
      </p:sp>
      <p:graphicFrame>
        <p:nvGraphicFramePr>
          <p:cNvPr id="4" name="Table 4">
            <a:extLst>
              <a:ext uri="{FF2B5EF4-FFF2-40B4-BE49-F238E27FC236}">
                <a16:creationId xmlns:a16="http://schemas.microsoft.com/office/drawing/2014/main" id="{104D8228-4414-46F2-8569-49FCF2711420}"/>
              </a:ext>
            </a:extLst>
          </p:cNvPr>
          <p:cNvGraphicFramePr>
            <a:graphicFrameLocks noGrp="1"/>
          </p:cNvGraphicFramePr>
          <p:nvPr>
            <p:ph idx="1"/>
            <p:extLst>
              <p:ext uri="{D42A27DB-BD31-4B8C-83A1-F6EECF244321}">
                <p14:modId xmlns:p14="http://schemas.microsoft.com/office/powerpoint/2010/main" val="2498587682"/>
              </p:ext>
            </p:extLst>
          </p:nvPr>
        </p:nvGraphicFramePr>
        <p:xfrm>
          <a:off x="621440" y="533400"/>
          <a:ext cx="10960960" cy="6167490"/>
        </p:xfrm>
        <a:graphic>
          <a:graphicData uri="http://schemas.openxmlformats.org/drawingml/2006/table">
            <a:tbl>
              <a:tblPr firstRow="1" bandRow="1">
                <a:tableStyleId>{93296810-A885-4BE3-A3E7-6D5BEEA58F35}</a:tableStyleId>
              </a:tblPr>
              <a:tblGrid>
                <a:gridCol w="5584054">
                  <a:extLst>
                    <a:ext uri="{9D8B030D-6E8A-4147-A177-3AD203B41FA5}">
                      <a16:colId xmlns:a16="http://schemas.microsoft.com/office/drawing/2014/main" val="3176901617"/>
                    </a:ext>
                  </a:extLst>
                </a:gridCol>
                <a:gridCol w="2734323">
                  <a:extLst>
                    <a:ext uri="{9D8B030D-6E8A-4147-A177-3AD203B41FA5}">
                      <a16:colId xmlns:a16="http://schemas.microsoft.com/office/drawing/2014/main" val="897593875"/>
                    </a:ext>
                  </a:extLst>
                </a:gridCol>
                <a:gridCol w="2642583">
                  <a:extLst>
                    <a:ext uri="{9D8B030D-6E8A-4147-A177-3AD203B41FA5}">
                      <a16:colId xmlns:a16="http://schemas.microsoft.com/office/drawing/2014/main" val="1227373326"/>
                    </a:ext>
                  </a:extLst>
                </a:gridCol>
              </a:tblGrid>
              <a:tr h="929545">
                <a:tc>
                  <a:txBody>
                    <a:bodyPr/>
                    <a:lstStyle/>
                    <a:p>
                      <a:pPr algn="ctr"/>
                      <a:r>
                        <a:rPr lang="en-US" dirty="0"/>
                        <a:t>Functions, Responsibilities and/or Duties</a:t>
                      </a:r>
                    </a:p>
                  </a:txBody>
                  <a:tcPr/>
                </a:tc>
                <a:tc>
                  <a:txBody>
                    <a:bodyPr/>
                    <a:lstStyle/>
                    <a:p>
                      <a:pPr algn="ctr"/>
                      <a:r>
                        <a:rPr lang="en-US" dirty="0"/>
                        <a:t>State Long-Term Care Ombudsman</a:t>
                      </a:r>
                    </a:p>
                  </a:txBody>
                  <a:tcPr/>
                </a:tc>
                <a:tc>
                  <a:txBody>
                    <a:bodyPr/>
                    <a:lstStyle/>
                    <a:p>
                      <a:pPr algn="ctr"/>
                      <a:r>
                        <a:rPr lang="en-US" dirty="0"/>
                        <a:t>Representatives of the Office</a:t>
                      </a:r>
                    </a:p>
                  </a:txBody>
                  <a:tcPr/>
                </a:tc>
                <a:extLst>
                  <a:ext uri="{0D108BD9-81ED-4DB2-BD59-A6C34878D82A}">
                    <a16:rowId xmlns:a16="http://schemas.microsoft.com/office/drawing/2014/main" val="4035371315"/>
                  </a:ext>
                </a:extLst>
              </a:tr>
              <a:tr h="579688">
                <a:tc>
                  <a:txBody>
                    <a:bodyPr/>
                    <a:lstStyle/>
                    <a:p>
                      <a:r>
                        <a:rPr lang="en-US" dirty="0"/>
                        <a:t>5. Establish training requirements for representatives.</a:t>
                      </a:r>
                    </a:p>
                  </a:txBody>
                  <a:tcPr/>
                </a:tc>
                <a:tc>
                  <a:txBody>
                    <a:bodyPr/>
                    <a:lstStyle/>
                    <a:p>
                      <a:pPr algn="ctr"/>
                      <a:r>
                        <a:rPr lang="en-US" dirty="0"/>
                        <a:t>X</a:t>
                      </a:r>
                    </a:p>
                  </a:txBody>
                  <a:tcPr/>
                </a:tc>
                <a:tc>
                  <a:txBody>
                    <a:bodyPr/>
                    <a:lstStyle/>
                    <a:p>
                      <a:endParaRPr lang="en-US" dirty="0"/>
                    </a:p>
                  </a:txBody>
                  <a:tcPr/>
                </a:tc>
                <a:extLst>
                  <a:ext uri="{0D108BD9-81ED-4DB2-BD59-A6C34878D82A}">
                    <a16:rowId xmlns:a16="http://schemas.microsoft.com/office/drawing/2014/main" val="1854468850"/>
                  </a:ext>
                </a:extLst>
              </a:tr>
              <a:tr h="1094730">
                <a:tc>
                  <a:txBody>
                    <a:bodyPr/>
                    <a:lstStyle/>
                    <a:p>
                      <a:r>
                        <a:rPr lang="en-US" dirty="0"/>
                        <a:t>6. </a:t>
                      </a:r>
                      <a:r>
                        <a:rPr lang="en-US" b="0" u="none" dirty="0"/>
                        <a:t>Has </a:t>
                      </a:r>
                      <a:r>
                        <a:rPr lang="en-US" dirty="0"/>
                        <a:t>sole authority to determine disclosure of files, records, and other information maintained by the Office.</a:t>
                      </a:r>
                    </a:p>
                  </a:txBody>
                  <a:tcPr/>
                </a:tc>
                <a:tc>
                  <a:txBody>
                    <a:bodyPr/>
                    <a:lstStyle/>
                    <a:p>
                      <a:pPr algn="ctr"/>
                      <a:r>
                        <a:rPr lang="en-US" dirty="0"/>
                        <a:t>X</a:t>
                      </a:r>
                    </a:p>
                  </a:txBody>
                  <a:tcPr/>
                </a:tc>
                <a:tc>
                  <a:txBody>
                    <a:bodyPr/>
                    <a:lstStyle/>
                    <a:p>
                      <a:endParaRPr lang="en-US" dirty="0"/>
                    </a:p>
                  </a:txBody>
                  <a:tcPr/>
                </a:tc>
                <a:extLst>
                  <a:ext uri="{0D108BD9-81ED-4DB2-BD59-A6C34878D82A}">
                    <a16:rowId xmlns:a16="http://schemas.microsoft.com/office/drawing/2014/main" val="585213517"/>
                  </a:ext>
                </a:extLst>
              </a:tr>
              <a:tr h="2079986">
                <a:tc>
                  <a:txBody>
                    <a:bodyPr/>
                    <a:lstStyle/>
                    <a:p>
                      <a:r>
                        <a:rPr lang="en-US" dirty="0"/>
                        <a:t>7. Determine the use of fiscal resources appropriated and available for the operation of the Office and determine that program budgets and expenditures of the Office and LOEs are consistent with the laws, policies, and procedures governing the LTCOP.</a:t>
                      </a:r>
                    </a:p>
                  </a:txBody>
                  <a:tcPr/>
                </a:tc>
                <a:tc>
                  <a:txBody>
                    <a:bodyPr/>
                    <a:lstStyle/>
                    <a:p>
                      <a:pPr algn="ctr"/>
                      <a:r>
                        <a:rPr lang="en-US" dirty="0"/>
                        <a:t>X</a:t>
                      </a:r>
                    </a:p>
                  </a:txBody>
                  <a:tcPr/>
                </a:tc>
                <a:tc>
                  <a:txBody>
                    <a:bodyPr/>
                    <a:lstStyle/>
                    <a:p>
                      <a:endParaRPr lang="en-US" dirty="0"/>
                    </a:p>
                  </a:txBody>
                  <a:tcPr/>
                </a:tc>
                <a:extLst>
                  <a:ext uri="{0D108BD9-81ED-4DB2-BD59-A6C34878D82A}">
                    <a16:rowId xmlns:a16="http://schemas.microsoft.com/office/drawing/2014/main" val="3847253219"/>
                  </a:ext>
                </a:extLst>
              </a:tr>
              <a:tr h="1423149">
                <a:tc>
                  <a:txBody>
                    <a:bodyPr/>
                    <a:lstStyle/>
                    <a:p>
                      <a:r>
                        <a:rPr lang="en-US" dirty="0"/>
                        <a:t>8</a:t>
                      </a:r>
                      <a:r>
                        <a:rPr lang="en-US" dirty="0">
                          <a:solidFill>
                            <a:schemeClr val="tx1"/>
                          </a:solidFill>
                        </a:rPr>
                        <a:t>. </a:t>
                      </a:r>
                      <a:r>
                        <a:rPr kumimoji="0" lang="en-US" sz="1800" b="0" i="0" u="none" strike="noStrike" kern="1200" cap="none" spc="0" normalizeH="0" baseline="0" noProof="0" dirty="0">
                          <a:ln>
                            <a:noFill/>
                          </a:ln>
                          <a:solidFill>
                            <a:schemeClr val="tx1"/>
                          </a:solidFill>
                          <a:effectLst/>
                          <a:uLnTx/>
                          <a:uFillTx/>
                          <a:latin typeface="+mn-lt"/>
                          <a:ea typeface="+mn-ea"/>
                          <a:cs typeface="+mn-cs"/>
                        </a:rPr>
                        <a:t>Provide administrative and technical assistance to representatives of the Office and agencies hosting LOEs.</a:t>
                      </a:r>
                      <a:endParaRPr lang="en-US" dirty="0">
                        <a:solidFill>
                          <a:schemeClr val="tx1"/>
                        </a:solidFill>
                      </a:endParaRP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1516557374"/>
                  </a:ext>
                </a:extLst>
              </a:tr>
            </a:tbl>
          </a:graphicData>
        </a:graphic>
      </p:graphicFrame>
    </p:spTree>
    <p:extLst>
      <p:ext uri="{BB962C8B-B14F-4D97-AF65-F5344CB8AC3E}">
        <p14:creationId xmlns:p14="http://schemas.microsoft.com/office/powerpoint/2010/main" val="38073353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BBE9-5241-4281-B5C2-D0556E8C05CA}"/>
              </a:ext>
            </a:extLst>
          </p:cNvPr>
          <p:cNvSpPr>
            <a:spLocks noGrp="1"/>
          </p:cNvSpPr>
          <p:nvPr>
            <p:ph type="title"/>
          </p:nvPr>
        </p:nvSpPr>
        <p:spPr/>
        <p:txBody>
          <a:bodyPr>
            <a:normAutofit/>
          </a:bodyPr>
          <a:lstStyle/>
          <a:p>
            <a:endParaRPr lang="en-US" dirty="0"/>
          </a:p>
        </p:txBody>
      </p:sp>
      <p:graphicFrame>
        <p:nvGraphicFramePr>
          <p:cNvPr id="4" name="Table 4">
            <a:extLst>
              <a:ext uri="{FF2B5EF4-FFF2-40B4-BE49-F238E27FC236}">
                <a16:creationId xmlns:a16="http://schemas.microsoft.com/office/drawing/2014/main" id="{104D8228-4414-46F2-8569-49FCF2711420}"/>
              </a:ext>
            </a:extLst>
          </p:cNvPr>
          <p:cNvGraphicFramePr>
            <a:graphicFrameLocks noGrp="1"/>
          </p:cNvGraphicFramePr>
          <p:nvPr>
            <p:ph idx="1"/>
            <p:extLst>
              <p:ext uri="{D42A27DB-BD31-4B8C-83A1-F6EECF244321}">
                <p14:modId xmlns:p14="http://schemas.microsoft.com/office/powerpoint/2010/main" val="2492378334"/>
              </p:ext>
            </p:extLst>
          </p:nvPr>
        </p:nvGraphicFramePr>
        <p:xfrm>
          <a:off x="609600" y="533399"/>
          <a:ext cx="10972797" cy="5625030"/>
        </p:xfrm>
        <a:graphic>
          <a:graphicData uri="http://schemas.openxmlformats.org/drawingml/2006/table">
            <a:tbl>
              <a:tblPr firstRow="1" bandRow="1">
                <a:tableStyleId>{93296810-A885-4BE3-A3E7-6D5BEEA58F35}</a:tableStyleId>
              </a:tblPr>
              <a:tblGrid>
                <a:gridCol w="5595891">
                  <a:extLst>
                    <a:ext uri="{9D8B030D-6E8A-4147-A177-3AD203B41FA5}">
                      <a16:colId xmlns:a16="http://schemas.microsoft.com/office/drawing/2014/main" val="3176901617"/>
                    </a:ext>
                  </a:extLst>
                </a:gridCol>
                <a:gridCol w="2734323">
                  <a:extLst>
                    <a:ext uri="{9D8B030D-6E8A-4147-A177-3AD203B41FA5}">
                      <a16:colId xmlns:a16="http://schemas.microsoft.com/office/drawing/2014/main" val="897593875"/>
                    </a:ext>
                  </a:extLst>
                </a:gridCol>
                <a:gridCol w="2642583">
                  <a:extLst>
                    <a:ext uri="{9D8B030D-6E8A-4147-A177-3AD203B41FA5}">
                      <a16:colId xmlns:a16="http://schemas.microsoft.com/office/drawing/2014/main" val="1227373326"/>
                    </a:ext>
                  </a:extLst>
                </a:gridCol>
              </a:tblGrid>
              <a:tr h="1273974">
                <a:tc>
                  <a:txBody>
                    <a:bodyPr/>
                    <a:lstStyle/>
                    <a:p>
                      <a:pPr algn="ctr"/>
                      <a:r>
                        <a:rPr lang="en-US" dirty="0"/>
                        <a:t>Functions, Responsibilities and/or Duties</a:t>
                      </a:r>
                    </a:p>
                  </a:txBody>
                  <a:tcPr/>
                </a:tc>
                <a:tc>
                  <a:txBody>
                    <a:bodyPr/>
                    <a:lstStyle/>
                    <a:p>
                      <a:pPr algn="ctr"/>
                      <a:r>
                        <a:rPr lang="en-US" dirty="0"/>
                        <a:t>State Long-Term Care Ombudsman</a:t>
                      </a:r>
                    </a:p>
                  </a:txBody>
                  <a:tcPr/>
                </a:tc>
                <a:tc>
                  <a:txBody>
                    <a:bodyPr/>
                    <a:lstStyle/>
                    <a:p>
                      <a:pPr algn="ctr"/>
                      <a:r>
                        <a:rPr lang="en-US" dirty="0"/>
                        <a:t>Representatives of the Office</a:t>
                      </a:r>
                    </a:p>
                  </a:txBody>
                  <a:tcPr/>
                </a:tc>
                <a:extLst>
                  <a:ext uri="{0D108BD9-81ED-4DB2-BD59-A6C34878D82A}">
                    <a16:rowId xmlns:a16="http://schemas.microsoft.com/office/drawing/2014/main" val="4035371315"/>
                  </a:ext>
                </a:extLst>
              </a:tr>
              <a:tr h="1500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kumimoji="0" lang="en-US" sz="1800" b="0" i="0" u="none" strike="noStrike" kern="1200" cap="none" spc="0" normalizeH="0" baseline="0" noProof="0" dirty="0">
                          <a:ln>
                            <a:noFill/>
                          </a:ln>
                          <a:solidFill>
                            <a:schemeClr val="tx1"/>
                          </a:solidFill>
                          <a:effectLst/>
                          <a:uLnTx/>
                          <a:uFillTx/>
                          <a:latin typeface="+mn-lt"/>
                          <a:ea typeface="+mn-ea"/>
                          <a:cs typeface="+mn-cs"/>
                        </a:rPr>
                        <a:t>Coordinate with and promote the development of citizen organizations consistent with the interests of residents.</a:t>
                      </a:r>
                    </a:p>
                    <a:p>
                      <a:endParaRPr lang="en-US" dirty="0"/>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3847253219"/>
                  </a:ext>
                </a:extLst>
              </a:tr>
              <a:tr h="2850692">
                <a:tc>
                  <a:txBody>
                    <a:bodyPr/>
                    <a:lstStyle/>
                    <a:p>
                      <a:r>
                        <a:rPr lang="en-US" dirty="0"/>
                        <a:t>10. Analyze, comment on, and monitor the development and implementation of federal, state, and local laws, regulations, and other governmental policies and actions, that pertain to the health, safety, welfare, and rights of the residents, with respect to the adequacy of long-term care facilities and services in the state. </a:t>
                      </a:r>
                    </a:p>
                    <a:p>
                      <a:r>
                        <a:rPr lang="en-US" sz="1800" i="1" kern="1200" dirty="0">
                          <a:solidFill>
                            <a:schemeClr val="dk1"/>
                          </a:solidFill>
                          <a:effectLst/>
                          <a:latin typeface="+mn-lt"/>
                          <a:ea typeface="+mn-ea"/>
                          <a:cs typeface="+mn-cs"/>
                        </a:rPr>
                        <a:t>*This language is specific to the Ombudsman per </a:t>
                      </a:r>
                      <a:r>
                        <a:rPr lang="en-US" sz="1800" kern="1200" dirty="0">
                          <a:solidFill>
                            <a:schemeClr val="dk1"/>
                          </a:solidFill>
                          <a:effectLst/>
                          <a:latin typeface="+mn-lt"/>
                          <a:ea typeface="+mn-ea"/>
                          <a:cs typeface="+mn-cs"/>
                        </a:rPr>
                        <a:t>§</a:t>
                      </a:r>
                      <a:r>
                        <a:rPr lang="en-US" sz="1800" i="1" kern="1200" dirty="0">
                          <a:solidFill>
                            <a:schemeClr val="dk1"/>
                          </a:solidFill>
                          <a:effectLst/>
                          <a:latin typeface="+mn-lt"/>
                          <a:ea typeface="+mn-ea"/>
                          <a:cs typeface="+mn-cs"/>
                        </a:rPr>
                        <a:t>1324.13(a)(7)(i)</a:t>
                      </a:r>
                      <a:endParaRPr lang="en-US" dirty="0"/>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1516557374"/>
                  </a:ext>
                </a:extLst>
              </a:tr>
            </a:tbl>
          </a:graphicData>
        </a:graphic>
      </p:graphicFrame>
    </p:spTree>
    <p:extLst>
      <p:ext uri="{BB962C8B-B14F-4D97-AF65-F5344CB8AC3E}">
        <p14:creationId xmlns:p14="http://schemas.microsoft.com/office/powerpoint/2010/main" val="170315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BBE9-5241-4281-B5C2-D0556E8C05CA}"/>
              </a:ext>
            </a:extLst>
          </p:cNvPr>
          <p:cNvSpPr>
            <a:spLocks noGrp="1"/>
          </p:cNvSpPr>
          <p:nvPr>
            <p:ph type="title"/>
          </p:nvPr>
        </p:nvSpPr>
        <p:spPr/>
        <p:txBody>
          <a:bodyPr>
            <a:normAutofit/>
          </a:bodyPr>
          <a:lstStyle/>
          <a:p>
            <a:endParaRPr lang="en-US" dirty="0"/>
          </a:p>
        </p:txBody>
      </p:sp>
      <p:graphicFrame>
        <p:nvGraphicFramePr>
          <p:cNvPr id="4" name="Table 4">
            <a:extLst>
              <a:ext uri="{FF2B5EF4-FFF2-40B4-BE49-F238E27FC236}">
                <a16:creationId xmlns:a16="http://schemas.microsoft.com/office/drawing/2014/main" id="{104D8228-4414-46F2-8569-49FCF2711420}"/>
              </a:ext>
            </a:extLst>
          </p:cNvPr>
          <p:cNvGraphicFramePr>
            <a:graphicFrameLocks noGrp="1"/>
          </p:cNvGraphicFramePr>
          <p:nvPr>
            <p:ph idx="1"/>
            <p:extLst>
              <p:ext uri="{D42A27DB-BD31-4B8C-83A1-F6EECF244321}">
                <p14:modId xmlns:p14="http://schemas.microsoft.com/office/powerpoint/2010/main" val="3329180378"/>
              </p:ext>
            </p:extLst>
          </p:nvPr>
        </p:nvGraphicFramePr>
        <p:xfrm>
          <a:off x="609600" y="533399"/>
          <a:ext cx="10972797" cy="5625030"/>
        </p:xfrm>
        <a:graphic>
          <a:graphicData uri="http://schemas.openxmlformats.org/drawingml/2006/table">
            <a:tbl>
              <a:tblPr firstRow="1" bandRow="1">
                <a:tableStyleId>{93296810-A885-4BE3-A3E7-6D5BEEA58F35}</a:tableStyleId>
              </a:tblPr>
              <a:tblGrid>
                <a:gridCol w="5595891">
                  <a:extLst>
                    <a:ext uri="{9D8B030D-6E8A-4147-A177-3AD203B41FA5}">
                      <a16:colId xmlns:a16="http://schemas.microsoft.com/office/drawing/2014/main" val="3176901617"/>
                    </a:ext>
                  </a:extLst>
                </a:gridCol>
                <a:gridCol w="2734323">
                  <a:extLst>
                    <a:ext uri="{9D8B030D-6E8A-4147-A177-3AD203B41FA5}">
                      <a16:colId xmlns:a16="http://schemas.microsoft.com/office/drawing/2014/main" val="897593875"/>
                    </a:ext>
                  </a:extLst>
                </a:gridCol>
                <a:gridCol w="2642583">
                  <a:extLst>
                    <a:ext uri="{9D8B030D-6E8A-4147-A177-3AD203B41FA5}">
                      <a16:colId xmlns:a16="http://schemas.microsoft.com/office/drawing/2014/main" val="1227373326"/>
                    </a:ext>
                  </a:extLst>
                </a:gridCol>
              </a:tblGrid>
              <a:tr h="1273974">
                <a:tc>
                  <a:txBody>
                    <a:bodyPr/>
                    <a:lstStyle/>
                    <a:p>
                      <a:pPr algn="ctr"/>
                      <a:r>
                        <a:rPr lang="en-US" dirty="0"/>
                        <a:t>Functions, Responsibilities and/or Duties</a:t>
                      </a:r>
                    </a:p>
                  </a:txBody>
                  <a:tcPr/>
                </a:tc>
                <a:tc>
                  <a:txBody>
                    <a:bodyPr/>
                    <a:lstStyle/>
                    <a:p>
                      <a:pPr algn="ctr"/>
                      <a:r>
                        <a:rPr lang="en-US" dirty="0"/>
                        <a:t>State Long-Term Care Ombudsman</a:t>
                      </a:r>
                    </a:p>
                  </a:txBody>
                  <a:tcPr/>
                </a:tc>
                <a:tc>
                  <a:txBody>
                    <a:bodyPr/>
                    <a:lstStyle/>
                    <a:p>
                      <a:pPr algn="ctr"/>
                      <a:r>
                        <a:rPr lang="en-US" dirty="0"/>
                        <a:t>Representatives of the Office</a:t>
                      </a:r>
                    </a:p>
                  </a:txBody>
                  <a:tcPr/>
                </a:tc>
                <a:extLst>
                  <a:ext uri="{0D108BD9-81ED-4DB2-BD59-A6C34878D82A}">
                    <a16:rowId xmlns:a16="http://schemas.microsoft.com/office/drawing/2014/main" val="4035371315"/>
                  </a:ext>
                </a:extLst>
              </a:tr>
              <a:tr h="1500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11. </a:t>
                      </a:r>
                      <a:r>
                        <a:rPr lang="en-US" sz="1800" dirty="0">
                          <a:effectLst/>
                          <a:latin typeface="+mn-lt"/>
                          <a:ea typeface="Times New Roman" panose="02020603050405020304" pitchFamily="18" charset="0"/>
                          <a:cs typeface="Times New Roman" panose="02020603050405020304" pitchFamily="18" charset="0"/>
                        </a:rPr>
                        <a:t>Recommend any changes in laws, regulations policies, and actions as the Office determines to be appropriate; and facilitate public comment on the laws.</a:t>
                      </a:r>
                      <a:endParaRPr kumimoji="0" lang="en-US" sz="1800" b="0" i="0" u="none" strike="noStrike" kern="1200" cap="none" spc="0" normalizeH="0" baseline="0" noProof="0" dirty="0">
                        <a:ln>
                          <a:noFill/>
                        </a:ln>
                        <a:solidFill>
                          <a:srgbClr val="002060"/>
                        </a:solidFill>
                        <a:effectLst/>
                        <a:uLnTx/>
                        <a:uFillTx/>
                        <a:latin typeface="+mn-lt"/>
                        <a:ea typeface="+mn-ea"/>
                        <a:cs typeface="+mn-cs"/>
                      </a:endParaRPr>
                    </a:p>
                    <a:p>
                      <a:endParaRPr lang="en-US" dirty="0"/>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3847253219"/>
                  </a:ext>
                </a:extLst>
              </a:tr>
              <a:tr h="2850692">
                <a:tc>
                  <a:txBody>
                    <a:bodyPr/>
                    <a:lstStyle/>
                    <a:p>
                      <a:r>
                        <a:rPr lang="en-US" dirty="0"/>
                        <a:t>12. Review, and if necessary, comment on any existing and proposed laws, regulations, and other government policies and actions, that pertain to the rights and well-being of residents; and facilitate the ability of the public to comment on the laws, regulations, policies, and actions.</a:t>
                      </a:r>
                    </a:p>
                    <a:p>
                      <a:r>
                        <a:rPr lang="en-US" sz="1800" i="1" kern="1200" dirty="0">
                          <a:solidFill>
                            <a:schemeClr val="dk1"/>
                          </a:solidFill>
                          <a:effectLst/>
                          <a:latin typeface="+mn-lt"/>
                          <a:ea typeface="+mn-ea"/>
                          <a:cs typeface="+mn-cs"/>
                        </a:rPr>
                        <a:t>*This language is specific to representatives of the Office per </a:t>
                      </a:r>
                      <a:r>
                        <a:rPr lang="en-US" sz="1800" kern="1200" dirty="0">
                          <a:solidFill>
                            <a:schemeClr val="dk1"/>
                          </a:solidFill>
                          <a:effectLst/>
                          <a:latin typeface="+mn-lt"/>
                          <a:ea typeface="+mn-ea"/>
                          <a:cs typeface="+mn-cs"/>
                        </a:rPr>
                        <a:t>§</a:t>
                      </a:r>
                      <a:r>
                        <a:rPr lang="en-US" sz="1800" i="1" kern="1200" dirty="0">
                          <a:solidFill>
                            <a:schemeClr val="dk1"/>
                          </a:solidFill>
                          <a:effectLst/>
                          <a:latin typeface="+mn-lt"/>
                          <a:ea typeface="+mn-ea"/>
                          <a:cs typeface="+mn-cs"/>
                        </a:rPr>
                        <a:t>1324.19(a)(5)(i)</a:t>
                      </a: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516557374"/>
                  </a:ext>
                </a:extLst>
              </a:tr>
            </a:tbl>
          </a:graphicData>
        </a:graphic>
      </p:graphicFrame>
    </p:spTree>
    <p:extLst>
      <p:ext uri="{BB962C8B-B14F-4D97-AF65-F5344CB8AC3E}">
        <p14:creationId xmlns:p14="http://schemas.microsoft.com/office/powerpoint/2010/main" val="4168031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BBE9-5241-4281-B5C2-D0556E8C05CA}"/>
              </a:ext>
            </a:extLst>
          </p:cNvPr>
          <p:cNvSpPr>
            <a:spLocks noGrp="1"/>
          </p:cNvSpPr>
          <p:nvPr>
            <p:ph type="title"/>
          </p:nvPr>
        </p:nvSpPr>
        <p:spPr/>
        <p:txBody>
          <a:bodyPr>
            <a:normAutofit/>
          </a:bodyPr>
          <a:lstStyle/>
          <a:p>
            <a:endParaRPr lang="en-US" dirty="0"/>
          </a:p>
        </p:txBody>
      </p:sp>
      <p:graphicFrame>
        <p:nvGraphicFramePr>
          <p:cNvPr id="4" name="Table 4">
            <a:extLst>
              <a:ext uri="{FF2B5EF4-FFF2-40B4-BE49-F238E27FC236}">
                <a16:creationId xmlns:a16="http://schemas.microsoft.com/office/drawing/2014/main" id="{104D8228-4414-46F2-8569-49FCF2711420}"/>
              </a:ext>
            </a:extLst>
          </p:cNvPr>
          <p:cNvGraphicFramePr>
            <a:graphicFrameLocks noGrp="1"/>
          </p:cNvGraphicFramePr>
          <p:nvPr>
            <p:ph idx="1"/>
            <p:extLst>
              <p:ext uri="{D42A27DB-BD31-4B8C-83A1-F6EECF244321}">
                <p14:modId xmlns:p14="http://schemas.microsoft.com/office/powerpoint/2010/main" val="2332270485"/>
              </p:ext>
            </p:extLst>
          </p:nvPr>
        </p:nvGraphicFramePr>
        <p:xfrm>
          <a:off x="609603" y="533400"/>
          <a:ext cx="10972797" cy="6333911"/>
        </p:xfrm>
        <a:graphic>
          <a:graphicData uri="http://schemas.openxmlformats.org/drawingml/2006/table">
            <a:tbl>
              <a:tblPr firstRow="1" bandRow="1">
                <a:tableStyleId>{93296810-A885-4BE3-A3E7-6D5BEEA58F35}</a:tableStyleId>
              </a:tblPr>
              <a:tblGrid>
                <a:gridCol w="5595891">
                  <a:extLst>
                    <a:ext uri="{9D8B030D-6E8A-4147-A177-3AD203B41FA5}">
                      <a16:colId xmlns:a16="http://schemas.microsoft.com/office/drawing/2014/main" val="3176901617"/>
                    </a:ext>
                  </a:extLst>
                </a:gridCol>
                <a:gridCol w="2734323">
                  <a:extLst>
                    <a:ext uri="{9D8B030D-6E8A-4147-A177-3AD203B41FA5}">
                      <a16:colId xmlns:a16="http://schemas.microsoft.com/office/drawing/2014/main" val="897593875"/>
                    </a:ext>
                  </a:extLst>
                </a:gridCol>
                <a:gridCol w="2642583">
                  <a:extLst>
                    <a:ext uri="{9D8B030D-6E8A-4147-A177-3AD203B41FA5}">
                      <a16:colId xmlns:a16="http://schemas.microsoft.com/office/drawing/2014/main" val="1227373326"/>
                    </a:ext>
                  </a:extLst>
                </a:gridCol>
              </a:tblGrid>
              <a:tr h="1253981">
                <a:tc>
                  <a:txBody>
                    <a:bodyPr/>
                    <a:lstStyle/>
                    <a:p>
                      <a:pPr algn="ctr"/>
                      <a:r>
                        <a:rPr lang="en-US" dirty="0"/>
                        <a:t>Functions, Responsibilities and/or Duties</a:t>
                      </a:r>
                    </a:p>
                  </a:txBody>
                  <a:tcPr/>
                </a:tc>
                <a:tc>
                  <a:txBody>
                    <a:bodyPr/>
                    <a:lstStyle/>
                    <a:p>
                      <a:pPr algn="ctr"/>
                      <a:r>
                        <a:rPr lang="en-US" dirty="0"/>
                        <a:t>State Long-Term Care Ombudsman</a:t>
                      </a:r>
                    </a:p>
                  </a:txBody>
                  <a:tcPr/>
                </a:tc>
                <a:tc>
                  <a:txBody>
                    <a:bodyPr/>
                    <a:lstStyle/>
                    <a:p>
                      <a:pPr algn="ctr"/>
                      <a:r>
                        <a:rPr lang="en-US" dirty="0"/>
                        <a:t>Representatives of the Office</a:t>
                      </a:r>
                    </a:p>
                  </a:txBody>
                  <a:tcPr/>
                </a:tc>
                <a:extLst>
                  <a:ext uri="{0D108BD9-81ED-4DB2-BD59-A6C34878D82A}">
                    <a16:rowId xmlns:a16="http://schemas.microsoft.com/office/drawing/2014/main" val="4035371315"/>
                  </a:ext>
                </a:extLst>
              </a:tr>
              <a:tr h="1253981">
                <a:tc>
                  <a:txBody>
                    <a:bodyPr/>
                    <a:lstStyle/>
                    <a:p>
                      <a:r>
                        <a:rPr lang="en-US" dirty="0"/>
                        <a:t>13. Identify, investigate, and resolve complaints made by or on behalf of residents and relate to action, inaction or decisions that may adversely affect the health, safety, welfare, or rights of residents.</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585213517"/>
                  </a:ext>
                </a:extLst>
              </a:tr>
              <a:tr h="1253981">
                <a:tc>
                  <a:txBody>
                    <a:bodyPr/>
                    <a:lstStyle/>
                    <a:p>
                      <a:r>
                        <a:rPr lang="en-US" dirty="0"/>
                        <a:t>14. Provide services to protect the health, safety, welfare, and rights of residents.</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3847253219"/>
                  </a:ext>
                </a:extLst>
              </a:tr>
              <a:tr h="2362909">
                <a:tc>
                  <a:txBody>
                    <a:bodyPr/>
                    <a:lstStyle/>
                    <a:p>
                      <a:r>
                        <a:rPr lang="en-US" dirty="0"/>
                        <a:t>15. Inform residents about the means for obtaining LTCOP services.</a:t>
                      </a:r>
                    </a:p>
                    <a:p>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516557374"/>
                  </a:ext>
                </a:extLst>
              </a:tr>
            </a:tbl>
          </a:graphicData>
        </a:graphic>
      </p:graphicFrame>
    </p:spTree>
    <p:extLst>
      <p:ext uri="{BB962C8B-B14F-4D97-AF65-F5344CB8AC3E}">
        <p14:creationId xmlns:p14="http://schemas.microsoft.com/office/powerpoint/2010/main" val="13406772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BBE9-5241-4281-B5C2-D0556E8C05CA}"/>
              </a:ext>
            </a:extLst>
          </p:cNvPr>
          <p:cNvSpPr>
            <a:spLocks noGrp="1"/>
          </p:cNvSpPr>
          <p:nvPr>
            <p:ph type="title"/>
          </p:nvPr>
        </p:nvSpPr>
        <p:spPr/>
        <p:txBody>
          <a:bodyPr>
            <a:normAutofit/>
          </a:bodyPr>
          <a:lstStyle/>
          <a:p>
            <a:endParaRPr lang="en-US" dirty="0"/>
          </a:p>
        </p:txBody>
      </p:sp>
      <p:graphicFrame>
        <p:nvGraphicFramePr>
          <p:cNvPr id="4" name="Table 4">
            <a:extLst>
              <a:ext uri="{FF2B5EF4-FFF2-40B4-BE49-F238E27FC236}">
                <a16:creationId xmlns:a16="http://schemas.microsoft.com/office/drawing/2014/main" id="{104D8228-4414-46F2-8569-49FCF2711420}"/>
              </a:ext>
            </a:extLst>
          </p:cNvPr>
          <p:cNvGraphicFramePr>
            <a:graphicFrameLocks noGrp="1"/>
          </p:cNvGraphicFramePr>
          <p:nvPr>
            <p:ph idx="1"/>
            <p:extLst>
              <p:ext uri="{D42A27DB-BD31-4B8C-83A1-F6EECF244321}">
                <p14:modId xmlns:p14="http://schemas.microsoft.com/office/powerpoint/2010/main" val="839566553"/>
              </p:ext>
            </p:extLst>
          </p:nvPr>
        </p:nvGraphicFramePr>
        <p:xfrm>
          <a:off x="609600" y="533400"/>
          <a:ext cx="10972797" cy="6261660"/>
        </p:xfrm>
        <a:graphic>
          <a:graphicData uri="http://schemas.openxmlformats.org/drawingml/2006/table">
            <a:tbl>
              <a:tblPr firstRow="1" bandRow="1">
                <a:tableStyleId>{93296810-A885-4BE3-A3E7-6D5BEEA58F35}</a:tableStyleId>
              </a:tblPr>
              <a:tblGrid>
                <a:gridCol w="5595891">
                  <a:extLst>
                    <a:ext uri="{9D8B030D-6E8A-4147-A177-3AD203B41FA5}">
                      <a16:colId xmlns:a16="http://schemas.microsoft.com/office/drawing/2014/main" val="3176901617"/>
                    </a:ext>
                  </a:extLst>
                </a:gridCol>
                <a:gridCol w="2734323">
                  <a:extLst>
                    <a:ext uri="{9D8B030D-6E8A-4147-A177-3AD203B41FA5}">
                      <a16:colId xmlns:a16="http://schemas.microsoft.com/office/drawing/2014/main" val="897593875"/>
                    </a:ext>
                  </a:extLst>
                </a:gridCol>
                <a:gridCol w="2642583">
                  <a:extLst>
                    <a:ext uri="{9D8B030D-6E8A-4147-A177-3AD203B41FA5}">
                      <a16:colId xmlns:a16="http://schemas.microsoft.com/office/drawing/2014/main" val="1227373326"/>
                    </a:ext>
                  </a:extLst>
                </a:gridCol>
              </a:tblGrid>
              <a:tr h="1101116">
                <a:tc>
                  <a:txBody>
                    <a:bodyPr/>
                    <a:lstStyle/>
                    <a:p>
                      <a:pPr algn="ctr"/>
                      <a:r>
                        <a:rPr lang="en-US" dirty="0"/>
                        <a:t>Functions, Responsibilities and/or Duties</a:t>
                      </a:r>
                    </a:p>
                  </a:txBody>
                  <a:tcPr/>
                </a:tc>
                <a:tc>
                  <a:txBody>
                    <a:bodyPr/>
                    <a:lstStyle/>
                    <a:p>
                      <a:pPr algn="ctr"/>
                      <a:r>
                        <a:rPr lang="en-US" dirty="0"/>
                        <a:t>State Long-Term Care Ombudsman</a:t>
                      </a:r>
                    </a:p>
                  </a:txBody>
                  <a:tcPr/>
                </a:tc>
                <a:tc>
                  <a:txBody>
                    <a:bodyPr/>
                    <a:lstStyle/>
                    <a:p>
                      <a:pPr algn="ctr"/>
                      <a:r>
                        <a:rPr lang="en-US" dirty="0"/>
                        <a:t>Representatives of the Office</a:t>
                      </a:r>
                    </a:p>
                  </a:txBody>
                  <a:tcPr/>
                </a:tc>
                <a:extLst>
                  <a:ext uri="{0D108BD9-81ED-4DB2-BD59-A6C34878D82A}">
                    <a16:rowId xmlns:a16="http://schemas.microsoft.com/office/drawing/2014/main" val="4035371315"/>
                  </a:ext>
                </a:extLst>
              </a:tr>
              <a:tr h="1296788">
                <a:tc>
                  <a:txBody>
                    <a:bodyPr/>
                    <a:lstStyle/>
                    <a:p>
                      <a:r>
                        <a:rPr lang="en-US" dirty="0"/>
                        <a:t>16. </a:t>
                      </a:r>
                      <a:r>
                        <a:rPr kumimoji="0" lang="en-US" sz="1800" b="0" i="0" u="none" strike="noStrike" kern="1200" cap="none" spc="0" normalizeH="0" baseline="0" noProof="0" dirty="0">
                          <a:ln>
                            <a:noFill/>
                          </a:ln>
                          <a:solidFill>
                            <a:schemeClr val="tx1"/>
                          </a:solidFill>
                          <a:effectLst/>
                          <a:uLnTx/>
                          <a:uFillTx/>
                          <a:latin typeface="+mn-lt"/>
                          <a:ea typeface="+mn-ea"/>
                          <a:cs typeface="+mn-cs"/>
                        </a:rPr>
                        <a:t>Ensure that residents have regular and timely access to the services provided through the LTCOP and that residents and complainants receive timely responses from the representatives of the Office to requests for information and complaints.</a:t>
                      </a:r>
                      <a:endParaRPr lang="en-US" dirty="0">
                        <a:solidFill>
                          <a:schemeClr val="tx1"/>
                        </a:solidFill>
                      </a:endParaRP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585213517"/>
                  </a:ext>
                </a:extLst>
              </a:tr>
              <a:tr h="1685824">
                <a:tc>
                  <a:txBody>
                    <a:bodyPr/>
                    <a:lstStyle/>
                    <a:p>
                      <a:r>
                        <a:rPr lang="en-US" dirty="0"/>
                        <a:t>17. Represent the interest of residents before governmental agencies, assure that individual residents have access to, and pursue administrative, legal, and other remedies to protect the health, safety, welfare, and rights of residents.</a:t>
                      </a:r>
                    </a:p>
                    <a:p>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3847253219"/>
                  </a:ext>
                </a:extLst>
              </a:tr>
              <a:tr h="1685824">
                <a:tc>
                  <a:txBody>
                    <a:bodyPr/>
                    <a:lstStyle/>
                    <a:p>
                      <a:r>
                        <a:rPr lang="en-US" dirty="0"/>
                        <a:t>18. Promote. provide technical support for the development of, and provide ongoing support as requested by the resident and family councils to protect the well-being and rights of residents.</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2586708872"/>
                  </a:ext>
                </a:extLst>
              </a:tr>
            </a:tbl>
          </a:graphicData>
        </a:graphic>
      </p:graphicFrame>
    </p:spTree>
    <p:extLst>
      <p:ext uri="{BB962C8B-B14F-4D97-AF65-F5344CB8AC3E}">
        <p14:creationId xmlns:p14="http://schemas.microsoft.com/office/powerpoint/2010/main" val="2048127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BA1BD-69FB-49FC-B2AB-0217B28D6905}"/>
              </a:ext>
            </a:extLst>
          </p:cNvPr>
          <p:cNvSpPr>
            <a:spLocks noGrp="1"/>
          </p:cNvSpPr>
          <p:nvPr>
            <p:ph type="title"/>
          </p:nvPr>
        </p:nvSpPr>
        <p:spPr/>
        <p:txBody>
          <a:bodyPr>
            <a:normAutofit fontScale="90000"/>
          </a:bodyPr>
          <a:lstStyle/>
          <a:p>
            <a:r>
              <a:rPr lang="en-US" b="1" dirty="0"/>
              <a:t>Fundamentals of the Long-Term Care Ombudsman Program</a:t>
            </a:r>
          </a:p>
        </p:txBody>
      </p:sp>
      <p:sp>
        <p:nvSpPr>
          <p:cNvPr id="3" name="Content Placeholder 2">
            <a:extLst>
              <a:ext uri="{FF2B5EF4-FFF2-40B4-BE49-F238E27FC236}">
                <a16:creationId xmlns:a16="http://schemas.microsoft.com/office/drawing/2014/main" id="{CC7F96DC-45A4-4AD7-8AAF-8D48A9D1F340}"/>
              </a:ext>
            </a:extLst>
          </p:cNvPr>
          <p:cNvSpPr>
            <a:spLocks noGrp="1"/>
          </p:cNvSpPr>
          <p:nvPr>
            <p:ph type="body" sz="quarter" idx="14"/>
          </p:nvPr>
        </p:nvSpPr>
        <p:spPr/>
        <p:txBody>
          <a:bodyPr numCol="2">
            <a:normAutofit fontScale="25000" lnSpcReduction="20000"/>
          </a:bodyPr>
          <a:lstStyle/>
          <a:p>
            <a:pPr marL="0" indent="0">
              <a:buNone/>
            </a:pPr>
            <a:endParaRPr lang="en-US" sz="2800" dirty="0"/>
          </a:p>
        </p:txBody>
      </p:sp>
      <p:sp>
        <p:nvSpPr>
          <p:cNvPr id="4" name="Text Placeholder 3">
            <a:extLst>
              <a:ext uri="{FF2B5EF4-FFF2-40B4-BE49-F238E27FC236}">
                <a16:creationId xmlns:a16="http://schemas.microsoft.com/office/drawing/2014/main" id="{3D282427-346B-A780-2107-67840723106F}"/>
              </a:ext>
            </a:extLst>
          </p:cNvPr>
          <p:cNvSpPr>
            <a:spLocks noGrp="1"/>
          </p:cNvSpPr>
          <p:nvPr>
            <p:ph type="body" sz="quarter" idx="15"/>
          </p:nvPr>
        </p:nvSpPr>
        <p:spPr/>
        <p:txBody>
          <a:bodyPr numCol="2">
            <a:normAutofit/>
          </a:bodyPr>
          <a:lstStyle/>
          <a:p>
            <a:r>
              <a:rPr lang="en-US" sz="1800" dirty="0"/>
              <a:t>Empower</a:t>
            </a:r>
          </a:p>
          <a:p>
            <a:r>
              <a:rPr lang="en-US" sz="1800" dirty="0"/>
              <a:t>Represent the Interests of Residents</a:t>
            </a:r>
          </a:p>
          <a:p>
            <a:r>
              <a:rPr lang="en-US" sz="1800" dirty="0"/>
              <a:t>Provide Resident-Directed Advocacy</a:t>
            </a:r>
          </a:p>
          <a:p>
            <a:r>
              <a:rPr lang="en-US" sz="1800" dirty="0"/>
              <a:t>Ensure Confidentiality</a:t>
            </a:r>
          </a:p>
          <a:p>
            <a:r>
              <a:rPr lang="en-US" sz="1800" dirty="0"/>
              <a:t>Educate</a:t>
            </a:r>
          </a:p>
          <a:p>
            <a:r>
              <a:rPr lang="en-US" sz="1800" dirty="0"/>
              <a:t>Comply with Federal &amp; State Laws, Regulations, and Policies</a:t>
            </a:r>
          </a:p>
          <a:p>
            <a:r>
              <a:rPr lang="en-US" sz="1800" dirty="0"/>
              <a:t>Document</a:t>
            </a:r>
          </a:p>
          <a:p>
            <a:endParaRPr lang="en-US" dirty="0"/>
          </a:p>
        </p:txBody>
      </p:sp>
    </p:spTree>
    <p:extLst>
      <p:ext uri="{BB962C8B-B14F-4D97-AF65-F5344CB8AC3E}">
        <p14:creationId xmlns:p14="http://schemas.microsoft.com/office/powerpoint/2010/main" val="22971642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73A2-FF0D-4FAE-95C1-B466B55247E2}"/>
              </a:ext>
            </a:extLst>
          </p:cNvPr>
          <p:cNvSpPr>
            <a:spLocks noGrp="1"/>
          </p:cNvSpPr>
          <p:nvPr>
            <p:ph type="title"/>
          </p:nvPr>
        </p:nvSpPr>
        <p:spPr/>
        <p:txBody>
          <a:bodyPr/>
          <a:lstStyle/>
          <a:p>
            <a:pPr algn="ctr"/>
            <a:r>
              <a:rPr kumimoji="0" lang="en-US" sz="4000" b="1" i="0" u="none" strike="noStrike" kern="1200" cap="none" spc="-100" normalizeH="0" baseline="0" noProof="0" dirty="0">
                <a:ln>
                  <a:noFill/>
                </a:ln>
                <a:solidFill>
                  <a:schemeClr val="tx2"/>
                </a:solidFill>
                <a:effectLst/>
                <a:uLnTx/>
                <a:uFillTx/>
                <a:ea typeface="ＭＳ Ｐゴシック" pitchFamily="127" charset="-128"/>
              </a:rPr>
              <a:t>What Makes the LTCOP </a:t>
            </a:r>
            <a:r>
              <a:rPr lang="en-US" sz="4000" b="1" dirty="0">
                <a:solidFill>
                  <a:schemeClr val="tx2"/>
                </a:solidFill>
              </a:rPr>
              <a:t>Unique</a:t>
            </a:r>
            <a:r>
              <a:rPr kumimoji="0" lang="en-US" sz="4000" b="1" i="0" u="none" strike="noStrike" kern="1200" cap="none" spc="-100" normalizeH="0" baseline="0" noProof="0" dirty="0">
                <a:ln>
                  <a:noFill/>
                </a:ln>
                <a:solidFill>
                  <a:schemeClr val="tx2"/>
                </a:solidFill>
                <a:effectLst/>
                <a:uLnTx/>
                <a:uFillTx/>
                <a:ea typeface="ＭＳ Ｐゴシック" pitchFamily="127" charset="-128"/>
              </a:rPr>
              <a:t>?</a:t>
            </a:r>
            <a:endParaRPr lang="en-US" sz="4000" b="1" dirty="0">
              <a:solidFill>
                <a:schemeClr val="tx2"/>
              </a:solidFill>
            </a:endParaRPr>
          </a:p>
        </p:txBody>
      </p:sp>
      <p:pic>
        <p:nvPicPr>
          <p:cNvPr id="5" name="Content Placeholder 4">
            <a:extLst>
              <a:ext uri="{FF2B5EF4-FFF2-40B4-BE49-F238E27FC236}">
                <a16:creationId xmlns:a16="http://schemas.microsoft.com/office/drawing/2014/main" id="{45601037-A074-42B9-A8CC-9EA1D6C4C11F}"/>
              </a:ext>
            </a:extLst>
          </p:cNvPr>
          <p:cNvPicPr>
            <a:picLocks noGrp="1" noChangeAspect="1"/>
          </p:cNvPicPr>
          <p:nvPr>
            <p:ph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81175" y="1446610"/>
            <a:ext cx="8629650" cy="4611687"/>
          </a:xfrm>
        </p:spPr>
      </p:pic>
    </p:spTree>
    <p:extLst>
      <p:ext uri="{BB962C8B-B14F-4D97-AF65-F5344CB8AC3E}">
        <p14:creationId xmlns:p14="http://schemas.microsoft.com/office/powerpoint/2010/main" val="4016630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58A5-B368-4A99-844C-ADF13C00F1DC}"/>
              </a:ext>
            </a:extLst>
          </p:cNvPr>
          <p:cNvSpPr>
            <a:spLocks noGrp="1"/>
          </p:cNvSpPr>
          <p:nvPr>
            <p:ph type="title"/>
          </p:nvPr>
        </p:nvSpPr>
        <p:spPr/>
        <p:txBody>
          <a:bodyPr/>
          <a:lstStyle/>
          <a:p>
            <a:r>
              <a:rPr lang="en-US" b="1" dirty="0"/>
              <a:t>Best Interest</a:t>
            </a:r>
          </a:p>
        </p:txBody>
      </p:sp>
      <p:sp>
        <p:nvSpPr>
          <p:cNvPr id="3" name="Content Placeholder 2">
            <a:extLst>
              <a:ext uri="{FF2B5EF4-FFF2-40B4-BE49-F238E27FC236}">
                <a16:creationId xmlns:a16="http://schemas.microsoft.com/office/drawing/2014/main" id="{0D44109A-5C5D-4D2F-9879-37C96BC59BF5}"/>
              </a:ext>
            </a:extLst>
          </p:cNvPr>
          <p:cNvSpPr>
            <a:spLocks noGrp="1"/>
          </p:cNvSpPr>
          <p:nvPr>
            <p:ph type="body" sz="quarter" idx="14"/>
          </p:nvPr>
        </p:nvSpPr>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8ED08C93-8497-9201-61AE-45EC814A0411}"/>
              </a:ext>
            </a:extLst>
          </p:cNvPr>
          <p:cNvSpPr>
            <a:spLocks noGrp="1"/>
          </p:cNvSpPr>
          <p:nvPr>
            <p:ph type="body" sz="quarter" idx="15"/>
          </p:nvPr>
        </p:nvSpPr>
        <p:spPr/>
        <p:txBody>
          <a:bodyPr/>
          <a:lstStyle/>
          <a:p>
            <a:r>
              <a:rPr lang="en-US" sz="1800" dirty="0"/>
              <a:t>Best interest?</a:t>
            </a:r>
          </a:p>
          <a:p>
            <a:r>
              <a:rPr lang="en-US" sz="1800" dirty="0"/>
              <a:t>It sounds nice….</a:t>
            </a:r>
          </a:p>
          <a:p>
            <a:r>
              <a:rPr lang="en-US" sz="1800" dirty="0"/>
              <a:t>What is it?</a:t>
            </a:r>
          </a:p>
          <a:p>
            <a:r>
              <a:rPr lang="en-US" sz="1800" dirty="0"/>
              <a:t>Who can tell me what is in </a:t>
            </a:r>
            <a:r>
              <a:rPr lang="en-US" sz="1800" b="1" dirty="0"/>
              <a:t>my</a:t>
            </a:r>
            <a:r>
              <a:rPr lang="en-US" sz="1800" dirty="0"/>
              <a:t> best interest?</a:t>
            </a:r>
          </a:p>
        </p:txBody>
      </p:sp>
      <p:pic>
        <p:nvPicPr>
          <p:cNvPr id="5" name="Picture 4">
            <a:extLst>
              <a:ext uri="{FF2B5EF4-FFF2-40B4-BE49-F238E27FC236}">
                <a16:creationId xmlns:a16="http://schemas.microsoft.com/office/drawing/2014/main" id="{28BD4B0F-9EC0-4D5B-A4F8-AA5DB737186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13956" y="4208016"/>
            <a:ext cx="3974976" cy="2649984"/>
          </a:xfrm>
          <a:prstGeom prst="rect">
            <a:avLst/>
          </a:prstGeom>
        </p:spPr>
      </p:pic>
    </p:spTree>
    <p:extLst>
      <p:ext uri="{BB962C8B-B14F-4D97-AF65-F5344CB8AC3E}">
        <p14:creationId xmlns:p14="http://schemas.microsoft.com/office/powerpoint/2010/main" val="355581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4CE5-1BE3-499E-88CB-3F5B0108DC13}"/>
              </a:ext>
            </a:extLst>
          </p:cNvPr>
          <p:cNvSpPr>
            <a:spLocks noGrp="1"/>
          </p:cNvSpPr>
          <p:nvPr>
            <p:ph type="title"/>
          </p:nvPr>
        </p:nvSpPr>
        <p:spPr>
          <a:xfrm>
            <a:off x="609599" y="619406"/>
            <a:ext cx="10972800" cy="781665"/>
          </a:xfrm>
        </p:spPr>
        <p:txBody>
          <a:bodyPr>
            <a:normAutofit fontScale="90000"/>
          </a:bodyPr>
          <a:lstStyle/>
          <a:p>
            <a:r>
              <a:rPr lang="en-US" b="1" dirty="0"/>
              <a:t>The LTCOP does NOT focus on best interest</a:t>
            </a:r>
          </a:p>
        </p:txBody>
      </p:sp>
      <p:sp>
        <p:nvSpPr>
          <p:cNvPr id="3" name="Content Placeholder 2">
            <a:extLst>
              <a:ext uri="{FF2B5EF4-FFF2-40B4-BE49-F238E27FC236}">
                <a16:creationId xmlns:a16="http://schemas.microsoft.com/office/drawing/2014/main" id="{FEF3283A-E672-4E93-92F5-EEE00A734422}"/>
              </a:ext>
            </a:extLst>
          </p:cNvPr>
          <p:cNvSpPr>
            <a:spLocks noGrp="1"/>
          </p:cNvSpPr>
          <p:nvPr>
            <p:ph idx="1"/>
          </p:nvPr>
        </p:nvSpPr>
        <p:spPr>
          <a:xfrm>
            <a:off x="609599" y="1759998"/>
            <a:ext cx="10972800" cy="4876800"/>
          </a:xfrm>
        </p:spPr>
        <p:txBody>
          <a:bodyPr/>
          <a:lstStyle/>
          <a:p>
            <a:r>
              <a:rPr lang="en-US" dirty="0"/>
              <a:t>LTCOP </a:t>
            </a:r>
            <a:r>
              <a:rPr lang="en-US" i="1" dirty="0"/>
              <a:t>does not </a:t>
            </a:r>
            <a:r>
              <a:rPr lang="en-US" dirty="0"/>
              <a:t>make decisions for the resident.</a:t>
            </a:r>
          </a:p>
          <a:p>
            <a:pPr marL="0" indent="0">
              <a:buNone/>
            </a:pPr>
            <a:endParaRPr lang="en-US" dirty="0"/>
          </a:p>
          <a:p>
            <a:pPr marL="274637" lvl="1" indent="0">
              <a:buNone/>
            </a:pPr>
            <a:r>
              <a:rPr lang="en-US" dirty="0"/>
              <a:t> </a:t>
            </a:r>
          </a:p>
          <a:p>
            <a:pPr marL="274637" lvl="1" indent="0">
              <a:buNone/>
            </a:pPr>
            <a:endParaRPr lang="en-US" dirty="0"/>
          </a:p>
          <a:p>
            <a:pPr marL="274637" lvl="1" indent="0">
              <a:buNone/>
            </a:pPr>
            <a:endParaRPr lang="en-US" dirty="0"/>
          </a:p>
        </p:txBody>
      </p:sp>
      <p:sp>
        <p:nvSpPr>
          <p:cNvPr id="4" name="Speech Bubble: Oval 3">
            <a:extLst>
              <a:ext uri="{FF2B5EF4-FFF2-40B4-BE49-F238E27FC236}">
                <a16:creationId xmlns:a16="http://schemas.microsoft.com/office/drawing/2014/main" id="{65310499-4C85-41CC-A1FA-B5146A7BBEE3}"/>
              </a:ext>
            </a:extLst>
          </p:cNvPr>
          <p:cNvSpPr/>
          <p:nvPr/>
        </p:nvSpPr>
        <p:spPr>
          <a:xfrm>
            <a:off x="609599" y="2625213"/>
            <a:ext cx="3918156" cy="299392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You have diabetes and should follow a low sugar diet</a:t>
            </a:r>
          </a:p>
        </p:txBody>
      </p:sp>
      <p:sp>
        <p:nvSpPr>
          <p:cNvPr id="5" name="Speech Bubble: Oval 4">
            <a:extLst>
              <a:ext uri="{FF2B5EF4-FFF2-40B4-BE49-F238E27FC236}">
                <a16:creationId xmlns:a16="http://schemas.microsoft.com/office/drawing/2014/main" id="{DDB5D09A-DA98-4F67-9C64-4C5C0F9E9AC8}"/>
              </a:ext>
            </a:extLst>
          </p:cNvPr>
          <p:cNvSpPr/>
          <p:nvPr/>
        </p:nvSpPr>
        <p:spPr>
          <a:xfrm>
            <a:off x="8512311" y="2418735"/>
            <a:ext cx="3070088" cy="219099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You shouldn’t smoke</a:t>
            </a:r>
          </a:p>
        </p:txBody>
      </p:sp>
      <p:sp>
        <p:nvSpPr>
          <p:cNvPr id="6" name="Speech Bubble: Oval 5">
            <a:extLst>
              <a:ext uri="{FF2B5EF4-FFF2-40B4-BE49-F238E27FC236}">
                <a16:creationId xmlns:a16="http://schemas.microsoft.com/office/drawing/2014/main" id="{444E0DF5-C47D-451B-99D4-11E962E76C36}"/>
              </a:ext>
            </a:extLst>
          </p:cNvPr>
          <p:cNvSpPr/>
          <p:nvPr/>
        </p:nvSpPr>
        <p:spPr>
          <a:xfrm>
            <a:off x="4818418" y="2625213"/>
            <a:ext cx="3440679" cy="236270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It’s not safe to live at home without services</a:t>
            </a:r>
          </a:p>
        </p:txBody>
      </p:sp>
    </p:spTree>
    <p:extLst>
      <p:ext uri="{BB962C8B-B14F-4D97-AF65-F5344CB8AC3E}">
        <p14:creationId xmlns:p14="http://schemas.microsoft.com/office/powerpoint/2010/main" val="159742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CBAD2-65BE-4104-8AC8-B51CC2C61351}"/>
              </a:ext>
            </a:extLst>
          </p:cNvPr>
          <p:cNvSpPr>
            <a:spLocks noGrp="1"/>
          </p:cNvSpPr>
          <p:nvPr>
            <p:ph type="title"/>
          </p:nvPr>
        </p:nvSpPr>
        <p:spPr/>
        <p:txBody>
          <a:bodyPr/>
          <a:lstStyle/>
          <a:p>
            <a:r>
              <a:rPr lang="en-US" b="1" dirty="0"/>
              <a:t>Module 1 Learning Objectives</a:t>
            </a:r>
          </a:p>
        </p:txBody>
      </p:sp>
      <p:sp>
        <p:nvSpPr>
          <p:cNvPr id="3" name="Content Placeholder 2">
            <a:extLst>
              <a:ext uri="{FF2B5EF4-FFF2-40B4-BE49-F238E27FC236}">
                <a16:creationId xmlns:a16="http://schemas.microsoft.com/office/drawing/2014/main" id="{237A8EB7-1D52-4A5C-B3BC-819712B5D489}"/>
              </a:ext>
            </a:extLst>
          </p:cNvPr>
          <p:cNvSpPr>
            <a:spLocks noGrp="1"/>
          </p:cNvSpPr>
          <p:nvPr>
            <p:ph type="body" sz="quarter" idx="14"/>
          </p:nvPr>
        </p:nvSpPr>
        <p:spPr/>
        <p:txBody>
          <a:bodyPr numCol="2">
            <a:normAutofit fontScale="25000" lnSpcReduction="20000"/>
          </a:bodyPr>
          <a:lstStyle/>
          <a:p>
            <a:endParaRPr lang="en-US" dirty="0"/>
          </a:p>
        </p:txBody>
      </p:sp>
      <p:sp>
        <p:nvSpPr>
          <p:cNvPr id="4" name="Text Placeholder 3">
            <a:extLst>
              <a:ext uri="{FF2B5EF4-FFF2-40B4-BE49-F238E27FC236}">
                <a16:creationId xmlns:a16="http://schemas.microsoft.com/office/drawing/2014/main" id="{243AF6DC-1026-936A-39D2-EB3D883882DB}"/>
              </a:ext>
            </a:extLst>
          </p:cNvPr>
          <p:cNvSpPr>
            <a:spLocks noGrp="1"/>
          </p:cNvSpPr>
          <p:nvPr>
            <p:ph type="body" sz="quarter" idx="15"/>
          </p:nvPr>
        </p:nvSpPr>
        <p:spPr>
          <a:xfrm>
            <a:off x="457925" y="1922462"/>
            <a:ext cx="10728325" cy="3665934"/>
          </a:xfrm>
        </p:spPr>
        <p:txBody>
          <a:bodyPr numCol="2">
            <a:normAutofit/>
          </a:bodyPr>
          <a:lstStyle/>
          <a:p>
            <a:r>
              <a:rPr lang="en-US" sz="1800" dirty="0"/>
              <a:t>The history of the program</a:t>
            </a:r>
          </a:p>
          <a:p>
            <a:r>
              <a:rPr lang="en-US" sz="1800" dirty="0"/>
              <a:t>Laws and regulations pertaining to the Long-Term Care Ombudsman program (LTCOP)</a:t>
            </a:r>
          </a:p>
          <a:p>
            <a:r>
              <a:rPr lang="en-US" sz="1800" dirty="0"/>
              <a:t>Program structure</a:t>
            </a:r>
          </a:p>
          <a:p>
            <a:r>
              <a:rPr lang="en-US" sz="1800" dirty="0"/>
              <a:t>Training requirements</a:t>
            </a:r>
          </a:p>
          <a:p>
            <a:r>
              <a:rPr lang="en-US" sz="1800" dirty="0"/>
              <a:t>Functions and responsibilities of the State Long-Term Care Ombudsman</a:t>
            </a:r>
          </a:p>
          <a:p>
            <a:r>
              <a:rPr lang="en-US" sz="1800" dirty="0"/>
              <a:t>Duties of representatives of the Office of the State Long-Term Care Ombudsman</a:t>
            </a:r>
          </a:p>
          <a:p>
            <a:r>
              <a:rPr lang="en-US" sz="1800" dirty="0"/>
              <a:t>The difference between individual advocacy and systems advocacy</a:t>
            </a:r>
          </a:p>
          <a:p>
            <a:endParaRPr lang="en-US" dirty="0"/>
          </a:p>
          <a:p>
            <a:endParaRPr lang="en-US" dirty="0"/>
          </a:p>
        </p:txBody>
      </p:sp>
    </p:spTree>
    <p:extLst>
      <p:ext uri="{BB962C8B-B14F-4D97-AF65-F5344CB8AC3E}">
        <p14:creationId xmlns:p14="http://schemas.microsoft.com/office/powerpoint/2010/main" val="53220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D5C3A7-2AC9-4B39-97A8-17A71ADF2B8C}"/>
              </a:ext>
            </a:extLst>
          </p:cNvPr>
          <p:cNvSpPr>
            <a:spLocks noGrp="1"/>
          </p:cNvSpPr>
          <p:nvPr>
            <p:ph idx="1"/>
          </p:nvPr>
        </p:nvSpPr>
        <p:spPr>
          <a:xfrm>
            <a:off x="208547" y="526377"/>
            <a:ext cx="11950943" cy="5950623"/>
          </a:xfrm>
        </p:spPr>
        <p:txBody>
          <a:bodyPr/>
          <a:lstStyle/>
          <a:p>
            <a:pPr marL="0" indent="0">
              <a:buNone/>
            </a:pPr>
            <a:r>
              <a:rPr lang="en-US" dirty="0"/>
              <a:t>The LTCOP does support and advocate on behalf of resident wishes, supporting the resident’s right to self-determination.</a:t>
            </a:r>
          </a:p>
          <a:p>
            <a:endParaRPr lang="en-US" dirty="0"/>
          </a:p>
        </p:txBody>
      </p:sp>
      <p:sp>
        <p:nvSpPr>
          <p:cNvPr id="4" name="Speech Bubble: Oval 3">
            <a:extLst>
              <a:ext uri="{FF2B5EF4-FFF2-40B4-BE49-F238E27FC236}">
                <a16:creationId xmlns:a16="http://schemas.microsoft.com/office/drawing/2014/main" id="{150382F6-69CA-4535-906E-477FC1575E62}"/>
              </a:ext>
            </a:extLst>
          </p:cNvPr>
          <p:cNvSpPr/>
          <p:nvPr/>
        </p:nvSpPr>
        <p:spPr>
          <a:xfrm>
            <a:off x="360436" y="1740310"/>
            <a:ext cx="3088650" cy="291503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You have diabetes and should follow a low sugar diet</a:t>
            </a:r>
          </a:p>
        </p:txBody>
      </p:sp>
      <p:sp>
        <p:nvSpPr>
          <p:cNvPr id="5" name="Speech Bubble: Oval 4">
            <a:extLst>
              <a:ext uri="{FF2B5EF4-FFF2-40B4-BE49-F238E27FC236}">
                <a16:creationId xmlns:a16="http://schemas.microsoft.com/office/drawing/2014/main" id="{7D524FD0-1CE5-40CB-9349-6836B621FFE6}"/>
              </a:ext>
            </a:extLst>
          </p:cNvPr>
          <p:cNvSpPr/>
          <p:nvPr/>
        </p:nvSpPr>
        <p:spPr>
          <a:xfrm>
            <a:off x="4194256" y="1455164"/>
            <a:ext cx="3088650" cy="267928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It’s not safe to live at home without services</a:t>
            </a:r>
          </a:p>
        </p:txBody>
      </p:sp>
      <p:sp>
        <p:nvSpPr>
          <p:cNvPr id="6" name="Speech Bubble: Oval 5">
            <a:extLst>
              <a:ext uri="{FF2B5EF4-FFF2-40B4-BE49-F238E27FC236}">
                <a16:creationId xmlns:a16="http://schemas.microsoft.com/office/drawing/2014/main" id="{34432F25-FC5C-4697-8B67-FEF37576FF3C}"/>
              </a:ext>
            </a:extLst>
          </p:cNvPr>
          <p:cNvSpPr/>
          <p:nvPr/>
        </p:nvSpPr>
        <p:spPr>
          <a:xfrm>
            <a:off x="8090170" y="1384336"/>
            <a:ext cx="2647145" cy="245865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You shouldn’t smoke</a:t>
            </a:r>
          </a:p>
        </p:txBody>
      </p:sp>
      <p:sp>
        <p:nvSpPr>
          <p:cNvPr id="7" name="Speech Bubble: Oval 6">
            <a:extLst>
              <a:ext uri="{FF2B5EF4-FFF2-40B4-BE49-F238E27FC236}">
                <a16:creationId xmlns:a16="http://schemas.microsoft.com/office/drawing/2014/main" id="{616284AD-3B3B-41D4-9DCA-609F03D882F4}"/>
              </a:ext>
            </a:extLst>
          </p:cNvPr>
          <p:cNvSpPr/>
          <p:nvPr/>
        </p:nvSpPr>
        <p:spPr>
          <a:xfrm>
            <a:off x="1571076" y="4018964"/>
            <a:ext cx="2646689" cy="1981200"/>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You have a right to choose what to eat.</a:t>
            </a:r>
          </a:p>
        </p:txBody>
      </p:sp>
      <p:sp>
        <p:nvSpPr>
          <p:cNvPr id="8" name="Speech Bubble: Oval 7">
            <a:extLst>
              <a:ext uri="{FF2B5EF4-FFF2-40B4-BE49-F238E27FC236}">
                <a16:creationId xmlns:a16="http://schemas.microsoft.com/office/drawing/2014/main" id="{F40C0B4D-28B8-4798-AA3E-444C481624B2}"/>
              </a:ext>
            </a:extLst>
          </p:cNvPr>
          <p:cNvSpPr/>
          <p:nvPr/>
        </p:nvSpPr>
        <p:spPr>
          <a:xfrm>
            <a:off x="5175230" y="3426023"/>
            <a:ext cx="3632863" cy="2458651"/>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No one can keep you in the facility against your will. What can be done to assure you will be safe when you go home?</a:t>
            </a:r>
          </a:p>
        </p:txBody>
      </p:sp>
      <p:sp>
        <p:nvSpPr>
          <p:cNvPr id="9" name="Speech Bubble: Oval 8">
            <a:extLst>
              <a:ext uri="{FF2B5EF4-FFF2-40B4-BE49-F238E27FC236}">
                <a16:creationId xmlns:a16="http://schemas.microsoft.com/office/drawing/2014/main" id="{7197B537-3D3C-427F-ABA2-C96CE76066E3}"/>
              </a:ext>
            </a:extLst>
          </p:cNvPr>
          <p:cNvSpPr/>
          <p:nvPr/>
        </p:nvSpPr>
        <p:spPr>
          <a:xfrm>
            <a:off x="9129375" y="3079954"/>
            <a:ext cx="3030116" cy="2087286"/>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If the facility allows smoking, and you wish to smoke, let’s talk to the staff to try and make that happen.</a:t>
            </a:r>
          </a:p>
        </p:txBody>
      </p:sp>
    </p:spTree>
    <p:extLst>
      <p:ext uri="{BB962C8B-B14F-4D97-AF65-F5344CB8AC3E}">
        <p14:creationId xmlns:p14="http://schemas.microsoft.com/office/powerpoint/2010/main" val="218173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8C8ED-DE98-4262-AB70-9CE888D46A43}"/>
              </a:ext>
            </a:extLst>
          </p:cNvPr>
          <p:cNvSpPr>
            <a:spLocks noGrp="1"/>
          </p:cNvSpPr>
          <p:nvPr>
            <p:ph type="title"/>
          </p:nvPr>
        </p:nvSpPr>
        <p:spPr/>
        <p:txBody>
          <a:bodyPr/>
          <a:lstStyle/>
          <a:p>
            <a:r>
              <a:rPr lang="en-US" b="1" dirty="0"/>
              <a:t>Mandated Reporters</a:t>
            </a:r>
          </a:p>
        </p:txBody>
      </p:sp>
      <p:sp>
        <p:nvSpPr>
          <p:cNvPr id="4" name="Text Placeholder 3">
            <a:extLst>
              <a:ext uri="{FF2B5EF4-FFF2-40B4-BE49-F238E27FC236}">
                <a16:creationId xmlns:a16="http://schemas.microsoft.com/office/drawing/2014/main" id="{69D2A69E-CC26-7806-FE1A-1BA3788F8492}"/>
              </a:ext>
            </a:extLst>
          </p:cNvPr>
          <p:cNvSpPr>
            <a:spLocks noGrp="1"/>
          </p:cNvSpPr>
          <p:nvPr>
            <p:ph type="body" sz="quarter" idx="15"/>
          </p:nvPr>
        </p:nvSpPr>
        <p:spPr>
          <a:xfrm>
            <a:off x="457925" y="1562794"/>
            <a:ext cx="10728325" cy="3372744"/>
          </a:xfrm>
        </p:spPr>
        <p:txBody>
          <a:bodyPr/>
          <a:lstStyle/>
          <a:p>
            <a:r>
              <a:rPr lang="en-US" sz="1800" dirty="0"/>
              <a:t>Sounds important!</a:t>
            </a:r>
          </a:p>
          <a:p>
            <a:r>
              <a:rPr lang="en-US" sz="1800" dirty="0"/>
              <a:t>Sounds like something we should do…</a:t>
            </a:r>
          </a:p>
          <a:p>
            <a:r>
              <a:rPr lang="en-US" sz="1800" dirty="0"/>
              <a:t>Actually, No!</a:t>
            </a:r>
          </a:p>
          <a:p>
            <a:r>
              <a:rPr lang="en-US" sz="1800" dirty="0"/>
              <a:t>What do you mean we are not mandated reporters?</a:t>
            </a:r>
          </a:p>
        </p:txBody>
      </p:sp>
      <p:pic>
        <p:nvPicPr>
          <p:cNvPr id="5" name="Picture 4">
            <a:extLst>
              <a:ext uri="{FF2B5EF4-FFF2-40B4-BE49-F238E27FC236}">
                <a16:creationId xmlns:a16="http://schemas.microsoft.com/office/drawing/2014/main" id="{9640B557-063B-49A7-9702-4330686B521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12986" y="3883479"/>
            <a:ext cx="3966028" cy="2974521"/>
          </a:xfrm>
          <a:prstGeom prst="rect">
            <a:avLst/>
          </a:prstGeom>
        </p:spPr>
      </p:pic>
    </p:spTree>
    <p:extLst>
      <p:ext uri="{BB962C8B-B14F-4D97-AF65-F5344CB8AC3E}">
        <p14:creationId xmlns:p14="http://schemas.microsoft.com/office/powerpoint/2010/main" val="34550997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0B1721-A6E7-4F6D-8804-50CA4E7757DD}"/>
              </a:ext>
            </a:extLst>
          </p:cNvPr>
          <p:cNvSpPr>
            <a:spLocks noGrp="1"/>
          </p:cNvSpPr>
          <p:nvPr>
            <p:ph idx="1"/>
          </p:nvPr>
        </p:nvSpPr>
        <p:spPr>
          <a:xfrm>
            <a:off x="609600" y="1017639"/>
            <a:ext cx="10972800" cy="5701637"/>
          </a:xfrm>
        </p:spPr>
        <p:txBody>
          <a:bodyPr/>
          <a:lstStyle/>
          <a:p>
            <a:r>
              <a:rPr lang="en-US" sz="2800" dirty="0"/>
              <a:t>Representatives </a:t>
            </a:r>
            <a:r>
              <a:rPr lang="en-US" sz="2800" b="1" dirty="0"/>
              <a:t>are not allowed </a:t>
            </a:r>
            <a:r>
              <a:rPr lang="en-US" sz="2800" dirty="0"/>
              <a:t>to report suspected abuse, neglect, and exploitation of a resident without permission to do so.</a:t>
            </a:r>
          </a:p>
          <a:p>
            <a:pPr lvl="1"/>
            <a:endParaRPr lang="en-US" dirty="0"/>
          </a:p>
          <a:p>
            <a:pPr lvl="1"/>
            <a:endParaRPr lang="en-US" dirty="0"/>
          </a:p>
        </p:txBody>
      </p:sp>
      <p:grpSp>
        <p:nvGrpSpPr>
          <p:cNvPr id="4" name="Group 3">
            <a:extLst>
              <a:ext uri="{FF2B5EF4-FFF2-40B4-BE49-F238E27FC236}">
                <a16:creationId xmlns:a16="http://schemas.microsoft.com/office/drawing/2014/main" id="{2E8AA5CD-313B-48E2-9BD1-49E65D98BDA3}"/>
              </a:ext>
            </a:extLst>
          </p:cNvPr>
          <p:cNvGrpSpPr/>
          <p:nvPr/>
        </p:nvGrpSpPr>
        <p:grpSpPr>
          <a:xfrm>
            <a:off x="2123768" y="3126658"/>
            <a:ext cx="7153397" cy="3345163"/>
            <a:chOff x="0" y="19050"/>
            <a:chExt cx="3218932" cy="2339696"/>
          </a:xfrm>
        </p:grpSpPr>
        <p:sp>
          <p:nvSpPr>
            <p:cNvPr id="5" name="Rectangle 4">
              <a:extLst>
                <a:ext uri="{FF2B5EF4-FFF2-40B4-BE49-F238E27FC236}">
                  <a16:creationId xmlns:a16="http://schemas.microsoft.com/office/drawing/2014/main" id="{DAB77D53-0298-4E05-A2A7-0C47BF4AF256}"/>
                </a:ext>
              </a:extLst>
            </p:cNvPr>
            <p:cNvSpPr/>
            <p:nvPr/>
          </p:nvSpPr>
          <p:spPr>
            <a:xfrm>
              <a:off x="0" y="329980"/>
              <a:ext cx="3218688" cy="20287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6" name="Group 5">
              <a:extLst>
                <a:ext uri="{FF2B5EF4-FFF2-40B4-BE49-F238E27FC236}">
                  <a16:creationId xmlns:a16="http://schemas.microsoft.com/office/drawing/2014/main" id="{9A4BF218-526C-475A-952E-F5CC2023FD15}"/>
                </a:ext>
              </a:extLst>
            </p:cNvPr>
            <p:cNvGrpSpPr/>
            <p:nvPr/>
          </p:nvGrpSpPr>
          <p:grpSpPr>
            <a:xfrm>
              <a:off x="0" y="19050"/>
              <a:ext cx="2249425" cy="832103"/>
              <a:chOff x="228600" y="0"/>
              <a:chExt cx="1472185" cy="1024127"/>
            </a:xfrm>
          </p:grpSpPr>
          <p:sp>
            <p:nvSpPr>
              <p:cNvPr id="8" name="Rectangle 10">
                <a:extLst>
                  <a:ext uri="{FF2B5EF4-FFF2-40B4-BE49-F238E27FC236}">
                    <a16:creationId xmlns:a16="http://schemas.microsoft.com/office/drawing/2014/main" id="{45941E73-707C-43D4-B9BC-399452DAC795}"/>
                  </a:ext>
                </a:extLst>
              </p:cNvPr>
              <p:cNvSpPr/>
              <p:nvPr/>
            </p:nvSpPr>
            <p:spPr>
              <a:xfrm>
                <a:off x="228600" y="0"/>
                <a:ext cx="1466258" cy="1012274"/>
              </a:xfrm>
              <a:custGeom>
                <a:avLst/>
                <a:gdLst>
                  <a:gd name="connsiteX0" fmla="*/ 0 w 2240281"/>
                  <a:gd name="connsiteY0" fmla="*/ 0 h 822960"/>
                  <a:gd name="connsiteX1" fmla="*/ 2240281 w 2240281"/>
                  <a:gd name="connsiteY1" fmla="*/ 0 h 822960"/>
                  <a:gd name="connsiteX2" fmla="*/ 2240281 w 2240281"/>
                  <a:gd name="connsiteY2" fmla="*/ 822960 h 822960"/>
                  <a:gd name="connsiteX3" fmla="*/ 0 w 2240281"/>
                  <a:gd name="connsiteY3" fmla="*/ 822960 h 822960"/>
                  <a:gd name="connsiteX4" fmla="*/ 0 w 2240281"/>
                  <a:gd name="connsiteY4" fmla="*/ 0 h 822960"/>
                  <a:gd name="connsiteX0" fmla="*/ 0 w 2240281"/>
                  <a:gd name="connsiteY0" fmla="*/ 0 h 822960"/>
                  <a:gd name="connsiteX1" fmla="*/ 2240281 w 2240281"/>
                  <a:gd name="connsiteY1" fmla="*/ 0 h 822960"/>
                  <a:gd name="connsiteX2" fmla="*/ 1659256 w 2240281"/>
                  <a:gd name="connsiteY2" fmla="*/ 222885 h 822960"/>
                  <a:gd name="connsiteX3" fmla="*/ 0 w 2240281"/>
                  <a:gd name="connsiteY3" fmla="*/ 822960 h 822960"/>
                  <a:gd name="connsiteX4" fmla="*/ 0 w 2240281"/>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281" h="822960">
                    <a:moveTo>
                      <a:pt x="0" y="0"/>
                    </a:moveTo>
                    <a:lnTo>
                      <a:pt x="2240281" y="0"/>
                    </a:lnTo>
                    <a:lnTo>
                      <a:pt x="1659256" y="222885"/>
                    </a:lnTo>
                    <a:lnTo>
                      <a:pt x="0" y="82296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a:extLst>
                  <a:ext uri="{FF2B5EF4-FFF2-40B4-BE49-F238E27FC236}">
                    <a16:creationId xmlns:a16="http://schemas.microsoft.com/office/drawing/2014/main" id="{F149AC34-98FF-4711-A4AE-4C39CCE3EC38}"/>
                  </a:ext>
                </a:extLst>
              </p:cNvPr>
              <p:cNvSpPr/>
              <p:nvPr/>
            </p:nvSpPr>
            <p:spPr>
              <a:xfrm>
                <a:off x="228600" y="0"/>
                <a:ext cx="1472185" cy="10241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7" name="Text Box 178">
              <a:extLst>
                <a:ext uri="{FF2B5EF4-FFF2-40B4-BE49-F238E27FC236}">
                  <a16:creationId xmlns:a16="http://schemas.microsoft.com/office/drawing/2014/main" id="{CA0E628E-1177-4108-9EF5-6D94C4D94B69}"/>
                </a:ext>
              </a:extLst>
            </p:cNvPr>
            <p:cNvSpPr txBox="1"/>
            <p:nvPr/>
          </p:nvSpPr>
          <p:spPr>
            <a:xfrm>
              <a:off x="238125" y="400050"/>
              <a:ext cx="2980807" cy="16011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5720" tIns="91440" rIns="0" bIns="0" numCol="1" spcCol="0" rtlCol="0" fromWordArt="0" anchor="t" anchorCtr="0" forceAA="0" compatLnSpc="1">
              <a:prstTxWarp prst="textNoShape">
                <a:avLst/>
              </a:prstTxWarp>
              <a:noAutofit/>
            </a:bodyPr>
            <a:lstStyle/>
            <a:p>
              <a:pPr marL="320040" marR="0">
                <a:lnSpc>
                  <a:spcPct val="115000"/>
                </a:lnSpc>
                <a:spcBef>
                  <a:spcPts val="0"/>
                </a:spcBef>
                <a:spcAft>
                  <a:spcPts val="800"/>
                </a:spcAft>
              </a:pPr>
              <a:r>
                <a:rPr lang="en-US" sz="2400" cap="small" dirty="0">
                  <a:solidFill>
                    <a:srgbClr val="365F91"/>
                  </a:solidFill>
                  <a:effectLst/>
                  <a:ea typeface="Times New Roman" panose="02020603050405020304" pitchFamily="18" charset="0"/>
                  <a:cs typeface="Times New Roman" panose="02020603050405020304" pitchFamily="18" charset="0"/>
                </a:rPr>
                <a:t>Representatives are required to act on behalf of a resident per resident’s wishes and direction.  Reporting without permission from the resident discredits the integrity of the program and damages the representative-resident relationship.</a:t>
              </a:r>
              <a:endParaRPr lang="en-US" sz="2400" dirty="0">
                <a:effectLst/>
                <a:ea typeface="Times New Roman" panose="02020603050405020304" pitchFamily="18" charset="0"/>
                <a:cs typeface="Times New Roman" panose="02020603050405020304" pitchFamily="18" charset="0"/>
              </a:endParaRPr>
            </a:p>
            <a:p>
              <a:pPr marL="228600" marR="0" algn="r">
                <a:spcBef>
                  <a:spcPts val="0"/>
                </a:spcBef>
                <a:spcAft>
                  <a:spcPts val="0"/>
                </a:spcAft>
              </a:pPr>
              <a:r>
                <a:rPr lang="en-US" sz="1000" dirty="0">
                  <a:solidFill>
                    <a:srgbClr val="4F81BD"/>
                  </a:solidFill>
                  <a:effectLst/>
                  <a:ea typeface="Times New Roman" panose="02020603050405020304" pitchFamily="18" charset="0"/>
                  <a:cs typeface="Times New Roman" panose="02020603050405020304" pitchFamily="18" charset="0"/>
                </a:rPr>
                <a:t> </a:t>
              </a:r>
              <a:endParaRPr lang="en-US" sz="1050" dirty="0">
                <a:effectLst/>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377332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78DD-B1F4-41CF-B489-1902D3E4370E}"/>
              </a:ext>
            </a:extLst>
          </p:cNvPr>
          <p:cNvSpPr>
            <a:spLocks noGrp="1"/>
          </p:cNvSpPr>
          <p:nvPr>
            <p:ph type="title"/>
          </p:nvPr>
        </p:nvSpPr>
        <p:spPr>
          <a:xfrm>
            <a:off x="5968538" y="365125"/>
            <a:ext cx="5385262" cy="1325563"/>
          </a:xfrm>
        </p:spPr>
        <p:txBody>
          <a:bodyPr>
            <a:normAutofit fontScale="90000"/>
          </a:bodyPr>
          <a:lstStyle/>
          <a:p>
            <a:r>
              <a:rPr lang="en-US" b="1" dirty="0"/>
              <a:t>Resident-directed</a:t>
            </a:r>
          </a:p>
        </p:txBody>
      </p:sp>
      <p:sp>
        <p:nvSpPr>
          <p:cNvPr id="3" name="Content Placeholder 2">
            <a:extLst>
              <a:ext uri="{FF2B5EF4-FFF2-40B4-BE49-F238E27FC236}">
                <a16:creationId xmlns:a16="http://schemas.microsoft.com/office/drawing/2014/main" id="{ED20B9B8-7B73-4FCB-BB15-65AFFFA373B1}"/>
              </a:ext>
            </a:extLst>
          </p:cNvPr>
          <p:cNvSpPr>
            <a:spLocks noGrp="1"/>
          </p:cNvSpPr>
          <p:nvPr>
            <p:ph idx="1"/>
          </p:nvPr>
        </p:nvSpPr>
        <p:spPr>
          <a:xfrm>
            <a:off x="609600" y="1724487"/>
            <a:ext cx="10972800" cy="4876800"/>
          </a:xfrm>
        </p:spPr>
        <p:txBody>
          <a:bodyPr/>
          <a:lstStyle/>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AA6BB074-9579-4C1E-9676-B7CBF7336326}"/>
              </a:ext>
            </a:extLst>
          </p:cNvPr>
          <p:cNvSpPr txBox="1"/>
          <p:nvPr/>
        </p:nvSpPr>
        <p:spPr>
          <a:xfrm>
            <a:off x="727970" y="1524000"/>
            <a:ext cx="4882719" cy="3816429"/>
          </a:xfrm>
          <a:prstGeom prst="rect">
            <a:avLst/>
          </a:prstGeom>
          <a:noFill/>
          <a:ln w="38100">
            <a:solidFill>
              <a:schemeClr val="tx2">
                <a:lumMod val="90000"/>
                <a:lumOff val="10000"/>
              </a:schemeClr>
            </a:solidFill>
          </a:ln>
        </p:spPr>
        <p:txBody>
          <a:bodyPr wrap="square" rtlCol="0">
            <a:spAutoFit/>
          </a:bodyPr>
          <a:lstStyle/>
          <a:p>
            <a:r>
              <a:rPr lang="en-US" sz="2200" dirty="0">
                <a:solidFill>
                  <a:srgbClr val="007A28"/>
                </a:solidFill>
              </a:rPr>
              <a:t>A daughter calls the LTCOP and says her mother, Olga, gets terrible care and never gets her showers as scheduled. The representative visits Olga and Olga says that her daughter worries too much, and she has no concerns with her care.  However, Olga complains the food is often cold and asks the representative to talk to the dietary manager about the problem.</a:t>
            </a:r>
          </a:p>
        </p:txBody>
      </p:sp>
      <p:pic>
        <p:nvPicPr>
          <p:cNvPr id="6" name="Picture 5">
            <a:extLst>
              <a:ext uri="{FF2B5EF4-FFF2-40B4-BE49-F238E27FC236}">
                <a16:creationId xmlns:a16="http://schemas.microsoft.com/office/drawing/2014/main" id="{4E9E75AF-0A47-4C73-BF70-54E2AC9C24D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96368" y="1828766"/>
            <a:ext cx="4682266" cy="3200467"/>
          </a:xfrm>
          <a:prstGeom prst="rect">
            <a:avLst/>
          </a:prstGeom>
        </p:spPr>
      </p:pic>
    </p:spTree>
    <p:extLst>
      <p:ext uri="{BB962C8B-B14F-4D97-AF65-F5344CB8AC3E}">
        <p14:creationId xmlns:p14="http://schemas.microsoft.com/office/powerpoint/2010/main" val="2687836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4B28-3C18-4EA3-8B54-D9517DCD53DA}"/>
              </a:ext>
            </a:extLst>
          </p:cNvPr>
          <p:cNvSpPr>
            <a:spLocks noGrp="1"/>
          </p:cNvSpPr>
          <p:nvPr>
            <p:ph type="title"/>
          </p:nvPr>
        </p:nvSpPr>
        <p:spPr>
          <a:xfrm>
            <a:off x="5630770" y="365125"/>
            <a:ext cx="5723029" cy="1325563"/>
          </a:xfrm>
        </p:spPr>
        <p:txBody>
          <a:bodyPr>
            <a:normAutofit fontScale="90000"/>
          </a:bodyPr>
          <a:lstStyle/>
          <a:p>
            <a:r>
              <a:rPr lang="en-US" b="1" dirty="0"/>
              <a:t>Resident’s Satisfaction</a:t>
            </a:r>
          </a:p>
        </p:txBody>
      </p:sp>
      <p:sp>
        <p:nvSpPr>
          <p:cNvPr id="3" name="Content Placeholder 2">
            <a:extLst>
              <a:ext uri="{FF2B5EF4-FFF2-40B4-BE49-F238E27FC236}">
                <a16:creationId xmlns:a16="http://schemas.microsoft.com/office/drawing/2014/main" id="{C0984D42-FC5E-4804-A8A4-5C0ACAF35CFE}"/>
              </a:ext>
            </a:extLst>
          </p:cNvPr>
          <p:cNvSpPr>
            <a:spLocks noGrp="1"/>
          </p:cNvSpPr>
          <p:nvPr>
            <p:ph idx="1"/>
          </p:nvPr>
        </p:nvSpPr>
        <p:spPr>
          <a:xfrm>
            <a:off x="609600" y="1706732"/>
            <a:ext cx="10972800" cy="4876800"/>
          </a:xfrm>
        </p:spPr>
        <p:txBody>
          <a:bodyPr/>
          <a:lstStyle/>
          <a:p>
            <a:endParaRPr lang="en-US" dirty="0"/>
          </a:p>
          <a:p>
            <a:endParaRPr lang="en-US" dirty="0"/>
          </a:p>
        </p:txBody>
      </p:sp>
      <p:sp>
        <p:nvSpPr>
          <p:cNvPr id="4" name="TextBox 3">
            <a:extLst>
              <a:ext uri="{FF2B5EF4-FFF2-40B4-BE49-F238E27FC236}">
                <a16:creationId xmlns:a16="http://schemas.microsoft.com/office/drawing/2014/main" id="{F102678D-CC11-4775-B8F3-F43972EF625C}"/>
              </a:ext>
            </a:extLst>
          </p:cNvPr>
          <p:cNvSpPr txBox="1"/>
          <p:nvPr/>
        </p:nvSpPr>
        <p:spPr>
          <a:xfrm>
            <a:off x="474653" y="397223"/>
            <a:ext cx="4509856" cy="6186309"/>
          </a:xfrm>
          <a:prstGeom prst="rect">
            <a:avLst/>
          </a:prstGeom>
          <a:noFill/>
          <a:ln w="38100">
            <a:solidFill>
              <a:schemeClr val="tx2">
                <a:lumMod val="90000"/>
                <a:lumOff val="10000"/>
              </a:schemeClr>
            </a:solidFill>
          </a:ln>
        </p:spPr>
        <p:txBody>
          <a:bodyPr wrap="square" rtlCol="0">
            <a:spAutoFit/>
          </a:bodyPr>
          <a:lstStyle/>
          <a:p>
            <a:r>
              <a:rPr lang="en-US" sz="2200" dirty="0">
                <a:solidFill>
                  <a:srgbClr val="007A28"/>
                </a:solidFill>
              </a:rPr>
              <a:t>The LTCOP worked with Tonya about concerns of staff and residents verbally abusing her because of her sexual orientation. The LTCOP provided training on rights and abuse. With the help of the LTCOP, Tonya filed a complaint with the state agency responsible for investigating long-term care facilities and the results showed evidence of verbal abuse. While the verbal abuse stopped, she still feels uncomfortable around certain people. The LTCOP continues to work with Tonya towards her feeling more comfortable in the facility.</a:t>
            </a:r>
          </a:p>
        </p:txBody>
      </p:sp>
      <p:pic>
        <p:nvPicPr>
          <p:cNvPr id="6" name="Picture 5">
            <a:extLst>
              <a:ext uri="{FF2B5EF4-FFF2-40B4-BE49-F238E27FC236}">
                <a16:creationId xmlns:a16="http://schemas.microsoft.com/office/drawing/2014/main" id="{3565BDC4-0605-49AB-8B43-C3DBFC9501B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30771" y="2575471"/>
            <a:ext cx="5951629" cy="3139321"/>
          </a:xfrm>
          <a:prstGeom prst="rect">
            <a:avLst/>
          </a:prstGeom>
        </p:spPr>
      </p:pic>
    </p:spTree>
    <p:extLst>
      <p:ext uri="{BB962C8B-B14F-4D97-AF65-F5344CB8AC3E}">
        <p14:creationId xmlns:p14="http://schemas.microsoft.com/office/powerpoint/2010/main" val="30920486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1479-934D-436F-BC6E-E583984CE213}"/>
              </a:ext>
            </a:extLst>
          </p:cNvPr>
          <p:cNvSpPr>
            <a:spLocks noGrp="1"/>
          </p:cNvSpPr>
          <p:nvPr>
            <p:ph type="title"/>
          </p:nvPr>
        </p:nvSpPr>
        <p:spPr/>
        <p:txBody>
          <a:bodyPr>
            <a:normAutofit/>
          </a:bodyPr>
          <a:lstStyle/>
          <a:p>
            <a:r>
              <a:rPr lang="en-US" b="1" dirty="0"/>
              <a:t>Who are we?</a:t>
            </a:r>
          </a:p>
        </p:txBody>
      </p:sp>
      <p:sp>
        <p:nvSpPr>
          <p:cNvPr id="3" name="Content Placeholder 2">
            <a:extLst>
              <a:ext uri="{FF2B5EF4-FFF2-40B4-BE49-F238E27FC236}">
                <a16:creationId xmlns:a16="http://schemas.microsoft.com/office/drawing/2014/main" id="{6D5BA1EF-BFB9-43EC-8E06-9B6489D5AD45}"/>
              </a:ext>
            </a:extLst>
          </p:cNvPr>
          <p:cNvSpPr>
            <a:spLocks noGrp="1"/>
          </p:cNvSpPr>
          <p:nvPr>
            <p:ph idx="1"/>
          </p:nvPr>
        </p:nvSpPr>
        <p:spPr>
          <a:xfrm>
            <a:off x="838200" y="1494298"/>
            <a:ext cx="10515600" cy="4830302"/>
          </a:xfrm>
        </p:spPr>
        <p:txBody>
          <a:bodyPr>
            <a:normAutofit fontScale="25000" lnSpcReduction="20000"/>
          </a:bodyPr>
          <a:lstStyle/>
          <a:p>
            <a:r>
              <a:rPr lang="en-US" sz="6400" dirty="0"/>
              <a:t>Investigator</a:t>
            </a:r>
          </a:p>
          <a:p>
            <a:r>
              <a:rPr lang="en-US" sz="6400" dirty="0"/>
              <a:t>Judge</a:t>
            </a:r>
          </a:p>
          <a:p>
            <a:r>
              <a:rPr lang="en-US" sz="6400" dirty="0"/>
              <a:t>Neutral</a:t>
            </a:r>
          </a:p>
          <a:p>
            <a:r>
              <a:rPr lang="en-US" sz="6400" dirty="0"/>
              <a:t>Open-minded</a:t>
            </a:r>
          </a:p>
          <a:p>
            <a:r>
              <a:rPr lang="en-US" sz="6400" dirty="0"/>
              <a:t>Social Worker</a:t>
            </a:r>
          </a:p>
          <a:p>
            <a:r>
              <a:rPr lang="en-US" sz="6400" dirty="0"/>
              <a:t>Friend</a:t>
            </a:r>
          </a:p>
          <a:p>
            <a:r>
              <a:rPr lang="en-US" sz="6400" dirty="0"/>
              <a:t>Mediator</a:t>
            </a:r>
          </a:p>
          <a:p>
            <a:r>
              <a:rPr lang="en-US" sz="6400" dirty="0"/>
              <a:t>Facilitator</a:t>
            </a:r>
          </a:p>
          <a:p>
            <a:r>
              <a:rPr lang="en-US" sz="6400" dirty="0"/>
              <a:t>Advocate</a:t>
            </a:r>
          </a:p>
          <a:p>
            <a:r>
              <a:rPr lang="en-US" sz="6400" dirty="0"/>
              <a:t>Educator</a:t>
            </a:r>
          </a:p>
          <a:p>
            <a:pPr marL="0" indent="0">
              <a:buNone/>
            </a:pPr>
            <a:r>
              <a:rPr lang="en-US" sz="2000" dirty="0"/>
              <a:t> </a:t>
            </a:r>
          </a:p>
        </p:txBody>
      </p:sp>
      <p:graphicFrame>
        <p:nvGraphicFramePr>
          <p:cNvPr id="4" name="Table 4">
            <a:extLst>
              <a:ext uri="{FF2B5EF4-FFF2-40B4-BE49-F238E27FC236}">
                <a16:creationId xmlns:a16="http://schemas.microsoft.com/office/drawing/2014/main" id="{1BF7939D-FFB3-4494-BB4A-DDC1A3F29479}"/>
              </a:ext>
            </a:extLst>
          </p:cNvPr>
          <p:cNvGraphicFramePr>
            <a:graphicFrameLocks noGrp="1"/>
          </p:cNvGraphicFramePr>
          <p:nvPr>
            <p:extLst>
              <p:ext uri="{D42A27DB-BD31-4B8C-83A1-F6EECF244321}">
                <p14:modId xmlns:p14="http://schemas.microsoft.com/office/powerpoint/2010/main" val="1305759829"/>
              </p:ext>
            </p:extLst>
          </p:nvPr>
        </p:nvGraphicFramePr>
        <p:xfrm>
          <a:off x="3458061" y="2037540"/>
          <a:ext cx="8124339" cy="4287060"/>
        </p:xfrm>
        <a:graphic>
          <a:graphicData uri="http://schemas.openxmlformats.org/drawingml/2006/table">
            <a:tbl>
              <a:tblPr firstRow="1" bandRow="1">
                <a:tableStyleId>{93296810-A885-4BE3-A3E7-6D5BEEA58F35}</a:tableStyleId>
              </a:tblPr>
              <a:tblGrid>
                <a:gridCol w="2705673">
                  <a:extLst>
                    <a:ext uri="{9D8B030D-6E8A-4147-A177-3AD203B41FA5}">
                      <a16:colId xmlns:a16="http://schemas.microsoft.com/office/drawing/2014/main" val="3662186442"/>
                    </a:ext>
                  </a:extLst>
                </a:gridCol>
                <a:gridCol w="2709333">
                  <a:extLst>
                    <a:ext uri="{9D8B030D-6E8A-4147-A177-3AD203B41FA5}">
                      <a16:colId xmlns:a16="http://schemas.microsoft.com/office/drawing/2014/main" val="2514276816"/>
                    </a:ext>
                  </a:extLst>
                </a:gridCol>
                <a:gridCol w="2709333">
                  <a:extLst>
                    <a:ext uri="{9D8B030D-6E8A-4147-A177-3AD203B41FA5}">
                      <a16:colId xmlns:a16="http://schemas.microsoft.com/office/drawing/2014/main" val="2482889668"/>
                    </a:ext>
                  </a:extLst>
                </a:gridCol>
              </a:tblGrid>
              <a:tr h="670841">
                <a:tc>
                  <a:txBody>
                    <a:bodyPr/>
                    <a:lstStyle/>
                    <a:p>
                      <a:pPr algn="ctr"/>
                      <a:r>
                        <a:rPr lang="en-US" dirty="0"/>
                        <a:t>Best Describes</a:t>
                      </a:r>
                    </a:p>
                  </a:txBody>
                  <a:tcPr/>
                </a:tc>
                <a:tc>
                  <a:txBody>
                    <a:bodyPr/>
                    <a:lstStyle/>
                    <a:p>
                      <a:pPr algn="ctr"/>
                      <a:r>
                        <a:rPr lang="en-US" dirty="0"/>
                        <a:t>May Describe</a:t>
                      </a:r>
                    </a:p>
                  </a:txBody>
                  <a:tcPr/>
                </a:tc>
                <a:tc>
                  <a:txBody>
                    <a:bodyPr/>
                    <a:lstStyle/>
                    <a:p>
                      <a:pPr algn="ctr"/>
                      <a:r>
                        <a:rPr lang="en-US" dirty="0"/>
                        <a:t>Does Not Describe</a:t>
                      </a:r>
                    </a:p>
                  </a:txBody>
                  <a:tcPr/>
                </a:tc>
                <a:extLst>
                  <a:ext uri="{0D108BD9-81ED-4DB2-BD59-A6C34878D82A}">
                    <a16:rowId xmlns:a16="http://schemas.microsoft.com/office/drawing/2014/main" val="2720182837"/>
                  </a:ext>
                </a:extLst>
              </a:tr>
              <a:tr h="758179">
                <a:tc>
                  <a:txBody>
                    <a:bodyPr/>
                    <a:lstStyle/>
                    <a:p>
                      <a:r>
                        <a:rPr lang="en-US" dirty="0"/>
                        <a:t>Advocate</a:t>
                      </a:r>
                    </a:p>
                    <a:p>
                      <a:endParaRPr lang="en-US" dirty="0"/>
                    </a:p>
                  </a:txBody>
                  <a:tcPr/>
                </a:tc>
                <a:tc>
                  <a:txBody>
                    <a:bodyPr/>
                    <a:lstStyle/>
                    <a:p>
                      <a:r>
                        <a:rPr lang="en-US" dirty="0"/>
                        <a:t>Mediator</a:t>
                      </a:r>
                    </a:p>
                  </a:txBody>
                  <a:tcPr/>
                </a:tc>
                <a:tc>
                  <a:txBody>
                    <a:bodyPr/>
                    <a:lstStyle/>
                    <a:p>
                      <a:r>
                        <a:rPr lang="en-US" dirty="0"/>
                        <a:t>Friend</a:t>
                      </a:r>
                    </a:p>
                  </a:txBody>
                  <a:tcPr/>
                </a:tc>
                <a:extLst>
                  <a:ext uri="{0D108BD9-81ED-4DB2-BD59-A6C34878D82A}">
                    <a16:rowId xmlns:a16="http://schemas.microsoft.com/office/drawing/2014/main" val="506267275"/>
                  </a:ext>
                </a:extLst>
              </a:tr>
              <a:tr h="670841">
                <a:tc>
                  <a:txBody>
                    <a:bodyPr/>
                    <a:lstStyle/>
                    <a:p>
                      <a:r>
                        <a:rPr lang="en-US" dirty="0"/>
                        <a:t>Open-minded</a:t>
                      </a:r>
                    </a:p>
                  </a:txBody>
                  <a:tcPr/>
                </a:tc>
                <a:tc>
                  <a:txBody>
                    <a:bodyPr/>
                    <a:lstStyle/>
                    <a:p>
                      <a:r>
                        <a:rPr lang="en-US" dirty="0"/>
                        <a:t>Neutral </a:t>
                      </a:r>
                    </a:p>
                  </a:txBody>
                  <a:tcPr/>
                </a:tc>
                <a:tc>
                  <a:txBody>
                    <a:bodyPr/>
                    <a:lstStyle/>
                    <a:p>
                      <a:r>
                        <a:rPr lang="en-US" dirty="0"/>
                        <a:t>Judge</a:t>
                      </a:r>
                    </a:p>
                  </a:txBody>
                  <a:tcPr/>
                </a:tc>
                <a:extLst>
                  <a:ext uri="{0D108BD9-81ED-4DB2-BD59-A6C34878D82A}">
                    <a16:rowId xmlns:a16="http://schemas.microsoft.com/office/drawing/2014/main" val="116939385"/>
                  </a:ext>
                </a:extLst>
              </a:tr>
              <a:tr h="670841">
                <a:tc>
                  <a:txBody>
                    <a:bodyPr/>
                    <a:lstStyle/>
                    <a:p>
                      <a:r>
                        <a:rPr lang="en-US" dirty="0"/>
                        <a:t>Investigator</a:t>
                      </a:r>
                    </a:p>
                  </a:txBody>
                  <a:tcPr/>
                </a:tc>
                <a:tc>
                  <a:txBody>
                    <a:bodyPr/>
                    <a:lstStyle/>
                    <a:p>
                      <a:endParaRPr lang="en-US" dirty="0"/>
                    </a:p>
                  </a:txBody>
                  <a:tcPr/>
                </a:tc>
                <a:tc>
                  <a:txBody>
                    <a:bodyPr/>
                    <a:lstStyle/>
                    <a:p>
                      <a:r>
                        <a:rPr lang="en-US" dirty="0"/>
                        <a:t>Social Worker</a:t>
                      </a:r>
                    </a:p>
                  </a:txBody>
                  <a:tcPr/>
                </a:tc>
                <a:extLst>
                  <a:ext uri="{0D108BD9-81ED-4DB2-BD59-A6C34878D82A}">
                    <a16:rowId xmlns:a16="http://schemas.microsoft.com/office/drawing/2014/main" val="3084160912"/>
                  </a:ext>
                </a:extLst>
              </a:tr>
              <a:tr h="758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Facilitator </a:t>
                      </a:r>
                    </a:p>
                    <a:p>
                      <a:endParaRPr lang="en-US" dirty="0">
                        <a:solidFill>
                          <a:schemeClr val="tx1"/>
                        </a:solidFill>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09698563"/>
                  </a:ext>
                </a:extLst>
              </a:tr>
              <a:tr h="758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Educator</a:t>
                      </a:r>
                    </a:p>
                    <a:p>
                      <a:endParaRPr lang="en-US" dirty="0">
                        <a:solidFill>
                          <a:schemeClr val="tx1"/>
                        </a:solidFill>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14764273"/>
                  </a:ext>
                </a:extLst>
              </a:tr>
            </a:tbl>
          </a:graphicData>
        </a:graphic>
      </p:graphicFrame>
    </p:spTree>
    <p:extLst>
      <p:ext uri="{BB962C8B-B14F-4D97-AF65-F5344CB8AC3E}">
        <p14:creationId xmlns:p14="http://schemas.microsoft.com/office/powerpoint/2010/main" val="392056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D091-CFE0-46D8-9494-42A3C6D6E7B3}"/>
              </a:ext>
            </a:extLst>
          </p:cNvPr>
          <p:cNvSpPr>
            <a:spLocks noGrp="1"/>
          </p:cNvSpPr>
          <p:nvPr>
            <p:ph type="title"/>
          </p:nvPr>
        </p:nvSpPr>
        <p:spPr/>
        <p:txBody>
          <a:bodyPr/>
          <a:lstStyle/>
          <a:p>
            <a:r>
              <a:rPr lang="en-US" b="1" dirty="0"/>
              <a:t>Conflicts of Interest</a:t>
            </a:r>
          </a:p>
        </p:txBody>
      </p:sp>
      <p:sp>
        <p:nvSpPr>
          <p:cNvPr id="4" name="Text Placeholder 3">
            <a:extLst>
              <a:ext uri="{FF2B5EF4-FFF2-40B4-BE49-F238E27FC236}">
                <a16:creationId xmlns:a16="http://schemas.microsoft.com/office/drawing/2014/main" id="{FEE23B37-E4F4-67C8-64B8-AC27291C557E}"/>
              </a:ext>
            </a:extLst>
          </p:cNvPr>
          <p:cNvSpPr>
            <a:spLocks noGrp="1"/>
          </p:cNvSpPr>
          <p:nvPr>
            <p:ph type="body" sz="quarter" idx="14"/>
          </p:nvPr>
        </p:nvSpPr>
        <p:spPr/>
        <p:txBody>
          <a:bodyPr/>
          <a:lstStyle/>
          <a:p>
            <a:r>
              <a:rPr lang="en-US" dirty="0">
                <a:solidFill>
                  <a:schemeClr val="tx2"/>
                </a:solidFill>
              </a:rPr>
              <a:t>Section 6</a:t>
            </a:r>
          </a:p>
        </p:txBody>
      </p:sp>
      <p:sp>
        <p:nvSpPr>
          <p:cNvPr id="3" name="Text Placeholder 2">
            <a:extLst>
              <a:ext uri="{FF2B5EF4-FFF2-40B4-BE49-F238E27FC236}">
                <a16:creationId xmlns:a16="http://schemas.microsoft.com/office/drawing/2014/main" id="{881F44C1-C377-43A1-9C1E-1071DE99FF14}"/>
              </a:ext>
            </a:extLst>
          </p:cNvPr>
          <p:cNvSpPr>
            <a:spLocks noGrp="1"/>
          </p:cNvSpPr>
          <p:nvPr>
            <p:ph type="body" sz="quarter" idx="13"/>
          </p:nvPr>
        </p:nvSpPr>
        <p:spPr/>
        <p:txBody>
          <a:bodyPr>
            <a:normAutofit fontScale="92500" lnSpcReduction="20000"/>
          </a:bodyPr>
          <a:lstStyle/>
          <a:p>
            <a:endParaRPr lang="en-US" dirty="0"/>
          </a:p>
        </p:txBody>
      </p:sp>
    </p:spTree>
    <p:extLst>
      <p:ext uri="{BB962C8B-B14F-4D97-AF65-F5344CB8AC3E}">
        <p14:creationId xmlns:p14="http://schemas.microsoft.com/office/powerpoint/2010/main" val="13286834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111D6E-1C19-47D6-A0A0-5F4351091C69}"/>
              </a:ext>
            </a:extLst>
          </p:cNvPr>
          <p:cNvSpPr>
            <a:spLocks noGrp="1"/>
          </p:cNvSpPr>
          <p:nvPr>
            <p:ph type="title"/>
          </p:nvPr>
        </p:nvSpPr>
        <p:spPr/>
        <p:txBody>
          <a:bodyPr/>
          <a:lstStyle/>
          <a:p>
            <a:r>
              <a:rPr lang="en-US" b="1" dirty="0"/>
              <a:t>What are Conflicts of Interest?</a:t>
            </a:r>
          </a:p>
        </p:txBody>
      </p:sp>
      <p:sp>
        <p:nvSpPr>
          <p:cNvPr id="5" name="Content Placeholder 4">
            <a:extLst>
              <a:ext uri="{FF2B5EF4-FFF2-40B4-BE49-F238E27FC236}">
                <a16:creationId xmlns:a16="http://schemas.microsoft.com/office/drawing/2014/main" id="{53091625-41F5-4D28-ADC0-7DEFC28A32EB}"/>
              </a:ext>
            </a:extLst>
          </p:cNvPr>
          <p:cNvSpPr>
            <a:spLocks noGrp="1"/>
          </p:cNvSpPr>
          <p:nvPr>
            <p:ph type="body" sz="quarter" idx="14"/>
          </p:nvPr>
        </p:nvSpPr>
        <p:spPr/>
        <p:txBody>
          <a:bodyPr>
            <a:normAutofit fontScale="70000" lnSpcReduction="20000"/>
          </a:bodyPr>
          <a:lstStyle/>
          <a:p>
            <a:endParaRPr lang="en-US" sz="2800" dirty="0"/>
          </a:p>
        </p:txBody>
      </p:sp>
      <p:sp>
        <p:nvSpPr>
          <p:cNvPr id="2" name="Text Placeholder 1">
            <a:extLst>
              <a:ext uri="{FF2B5EF4-FFF2-40B4-BE49-F238E27FC236}">
                <a16:creationId xmlns:a16="http://schemas.microsoft.com/office/drawing/2014/main" id="{9EDF129E-D853-0CD1-AB5E-C1EDB7530421}"/>
              </a:ext>
            </a:extLst>
          </p:cNvPr>
          <p:cNvSpPr>
            <a:spLocks noGrp="1"/>
          </p:cNvSpPr>
          <p:nvPr>
            <p:ph type="body" sz="quarter" idx="15"/>
          </p:nvPr>
        </p:nvSpPr>
        <p:spPr/>
        <p:txBody>
          <a:bodyPr>
            <a:normAutofit fontScale="92500" lnSpcReduction="20000"/>
          </a:bodyPr>
          <a:lstStyle/>
          <a:p>
            <a:endParaRPr lang="en-US" dirty="0"/>
          </a:p>
          <a:p>
            <a:pPr lvl="1"/>
            <a:r>
              <a:rPr lang="en-US" sz="2800" dirty="0"/>
              <a:t>An attorney representing an individual who is suing a company in which the attorney has investments</a:t>
            </a:r>
          </a:p>
          <a:p>
            <a:pPr lvl="1"/>
            <a:r>
              <a:rPr lang="en-US" sz="2800" dirty="0"/>
              <a:t>A doctor’s relationship with a drug company that influences what medication is prescribed</a:t>
            </a:r>
          </a:p>
          <a:p>
            <a:pPr lvl="1"/>
            <a:r>
              <a:rPr lang="en-US" sz="2800" dirty="0"/>
              <a:t>Hiring a relative who is not qualified for the job</a:t>
            </a:r>
          </a:p>
          <a:p>
            <a:endParaRPr lang="en-US" dirty="0"/>
          </a:p>
        </p:txBody>
      </p:sp>
    </p:spTree>
    <p:extLst>
      <p:ext uri="{BB962C8B-B14F-4D97-AF65-F5344CB8AC3E}">
        <p14:creationId xmlns:p14="http://schemas.microsoft.com/office/powerpoint/2010/main" val="18352237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0DE7-F6D1-44C0-A460-A955EECE0569}"/>
              </a:ext>
            </a:extLst>
          </p:cNvPr>
          <p:cNvSpPr>
            <a:spLocks noGrp="1"/>
          </p:cNvSpPr>
          <p:nvPr>
            <p:ph type="title"/>
          </p:nvPr>
        </p:nvSpPr>
        <p:spPr/>
        <p:txBody>
          <a:bodyPr>
            <a:normAutofit/>
          </a:bodyPr>
          <a:lstStyle/>
          <a:p>
            <a:r>
              <a:rPr lang="en-US" b="1" dirty="0"/>
              <a:t>Conflicts of Interest</a:t>
            </a:r>
          </a:p>
        </p:txBody>
      </p:sp>
      <p:sp>
        <p:nvSpPr>
          <p:cNvPr id="3" name="Content Placeholder 2">
            <a:extLst>
              <a:ext uri="{FF2B5EF4-FFF2-40B4-BE49-F238E27FC236}">
                <a16:creationId xmlns:a16="http://schemas.microsoft.com/office/drawing/2014/main" id="{35B0AD33-3816-422D-8262-A6CB85E26059}"/>
              </a:ext>
            </a:extLst>
          </p:cNvPr>
          <p:cNvSpPr>
            <a:spLocks noGrp="1"/>
          </p:cNvSpPr>
          <p:nvPr>
            <p:ph type="body" sz="quarter" idx="14"/>
          </p:nvPr>
        </p:nvSpPr>
        <p:spPr/>
        <p:txBody>
          <a:bodyPr>
            <a:normAutofit fontScale="70000" lnSpcReduction="20000"/>
          </a:bodyPr>
          <a:lstStyle/>
          <a:p>
            <a:endParaRPr lang="en-US" sz="2800" dirty="0"/>
          </a:p>
        </p:txBody>
      </p:sp>
      <p:sp>
        <p:nvSpPr>
          <p:cNvPr id="4" name="Text Placeholder 3">
            <a:extLst>
              <a:ext uri="{FF2B5EF4-FFF2-40B4-BE49-F238E27FC236}">
                <a16:creationId xmlns:a16="http://schemas.microsoft.com/office/drawing/2014/main" id="{4ED54C59-AC21-5416-C206-F7A020E06103}"/>
              </a:ext>
            </a:extLst>
          </p:cNvPr>
          <p:cNvSpPr>
            <a:spLocks noGrp="1"/>
          </p:cNvSpPr>
          <p:nvPr>
            <p:ph type="body" sz="quarter" idx="15"/>
          </p:nvPr>
        </p:nvSpPr>
        <p:spPr/>
        <p:txBody>
          <a:bodyPr/>
          <a:lstStyle/>
          <a:p>
            <a:r>
              <a:rPr lang="en-US" sz="1800" dirty="0"/>
              <a:t>Individual</a:t>
            </a:r>
          </a:p>
          <a:p>
            <a:r>
              <a:rPr lang="en-US" sz="1800" dirty="0"/>
              <a:t>Organizational</a:t>
            </a:r>
          </a:p>
          <a:p>
            <a:pPr marL="0" indent="0">
              <a:buNone/>
            </a:pPr>
            <a:r>
              <a:rPr lang="en-US" sz="1800" dirty="0"/>
              <a:t>All perceived or actual conflicts of interest are required to be identified, removed, or remedied.</a:t>
            </a:r>
          </a:p>
        </p:txBody>
      </p:sp>
      <p:pic>
        <p:nvPicPr>
          <p:cNvPr id="5" name="Picture 4">
            <a:extLst>
              <a:ext uri="{FF2B5EF4-FFF2-40B4-BE49-F238E27FC236}">
                <a16:creationId xmlns:a16="http://schemas.microsoft.com/office/drawing/2014/main" id="{C65D50C2-DEE6-4F45-B2DE-D9ED7587C29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01343" y="4468383"/>
            <a:ext cx="4389314" cy="2154649"/>
          </a:xfrm>
          <a:prstGeom prst="rect">
            <a:avLst/>
          </a:prstGeom>
        </p:spPr>
      </p:pic>
      <p:sp>
        <p:nvSpPr>
          <p:cNvPr id="6" name="TextBox 5">
            <a:extLst>
              <a:ext uri="{FF2B5EF4-FFF2-40B4-BE49-F238E27FC236}">
                <a16:creationId xmlns:a16="http://schemas.microsoft.com/office/drawing/2014/main" id="{052D02C7-198E-45EB-BB11-E45B140E4C90}"/>
              </a:ext>
            </a:extLst>
          </p:cNvPr>
          <p:cNvSpPr txBox="1"/>
          <p:nvPr/>
        </p:nvSpPr>
        <p:spPr>
          <a:xfrm>
            <a:off x="3590624" y="6623032"/>
            <a:ext cx="4026116" cy="215444"/>
          </a:xfrm>
          <a:prstGeom prst="rect">
            <a:avLst/>
          </a:prstGeom>
          <a:noFill/>
        </p:spPr>
        <p:txBody>
          <a:bodyPr wrap="square" rtlCol="0">
            <a:spAutoFit/>
          </a:bodyPr>
          <a:lstStyle/>
          <a:p>
            <a:r>
              <a:rPr lang="en-US" sz="800" dirty="0">
                <a:hlinkClick r:id="rId4" tooltip="http://rightardia.blogspot.com/2011/03/rick-scotts-many-conflicts-of-interest.html"/>
              </a:rPr>
              <a:t>This Photo</a:t>
            </a:r>
            <a:r>
              <a:rPr lang="en-US" sz="800" dirty="0"/>
              <a:t> by Unknown Author is licensed under </a:t>
            </a:r>
            <a:r>
              <a:rPr lang="en-US" sz="800" dirty="0">
                <a:hlinkClick r:id="rId5" tooltip="https://creativecommons.org/licenses/by/3.0/"/>
              </a:rPr>
              <a:t>CC BY</a:t>
            </a:r>
            <a:endParaRPr lang="en-US" sz="800" dirty="0"/>
          </a:p>
        </p:txBody>
      </p:sp>
    </p:spTree>
    <p:extLst>
      <p:ext uri="{BB962C8B-B14F-4D97-AF65-F5344CB8AC3E}">
        <p14:creationId xmlns:p14="http://schemas.microsoft.com/office/powerpoint/2010/main" val="3391070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3306-A45A-4D0F-B900-5D291E78BB7A}"/>
              </a:ext>
            </a:extLst>
          </p:cNvPr>
          <p:cNvSpPr>
            <a:spLocks noGrp="1"/>
          </p:cNvSpPr>
          <p:nvPr>
            <p:ph type="title"/>
          </p:nvPr>
        </p:nvSpPr>
        <p:spPr/>
        <p:txBody>
          <a:bodyPr/>
          <a:lstStyle/>
          <a:p>
            <a:r>
              <a:rPr lang="en-US" b="1" dirty="0"/>
              <a:t>Individual Conflicts of Interest</a:t>
            </a:r>
          </a:p>
        </p:txBody>
      </p:sp>
      <p:sp>
        <p:nvSpPr>
          <p:cNvPr id="3" name="Content Placeholder 2">
            <a:extLst>
              <a:ext uri="{FF2B5EF4-FFF2-40B4-BE49-F238E27FC236}">
                <a16:creationId xmlns:a16="http://schemas.microsoft.com/office/drawing/2014/main" id="{80230656-5CF9-4EB9-B395-D0462AE3E2C9}"/>
              </a:ext>
            </a:extLst>
          </p:cNvPr>
          <p:cNvSpPr>
            <a:spLocks noGrp="1"/>
          </p:cNvSpPr>
          <p:nvPr>
            <p:ph type="body" sz="quarter" idx="14"/>
          </p:nvPr>
        </p:nvSpPr>
        <p:spPr/>
        <p:txBody>
          <a:bodyPr>
            <a:normAutofit fontScale="62500" lnSpcReduction="20000"/>
          </a:bodyPr>
          <a:lstStyle/>
          <a:p>
            <a:endParaRPr lang="en-US" sz="3200" dirty="0"/>
          </a:p>
        </p:txBody>
      </p:sp>
      <p:sp>
        <p:nvSpPr>
          <p:cNvPr id="4" name="Text Placeholder 3">
            <a:extLst>
              <a:ext uri="{FF2B5EF4-FFF2-40B4-BE49-F238E27FC236}">
                <a16:creationId xmlns:a16="http://schemas.microsoft.com/office/drawing/2014/main" id="{AFB535AC-FB33-94E5-FFC2-25F4FCF8B021}"/>
              </a:ext>
            </a:extLst>
          </p:cNvPr>
          <p:cNvSpPr>
            <a:spLocks noGrp="1"/>
          </p:cNvSpPr>
          <p:nvPr>
            <p:ph type="body" sz="quarter" idx="15"/>
          </p:nvPr>
        </p:nvSpPr>
        <p:spPr/>
        <p:txBody>
          <a:bodyPr/>
          <a:lstStyle/>
          <a:p>
            <a:r>
              <a:rPr lang="en-US" sz="1800" dirty="0"/>
              <a:t>The State Ombudsman </a:t>
            </a:r>
          </a:p>
          <a:p>
            <a:r>
              <a:rPr lang="en-US" sz="1800" dirty="0"/>
              <a:t>Representatives of the Office</a:t>
            </a:r>
          </a:p>
          <a:p>
            <a:r>
              <a:rPr lang="en-US" sz="1800" dirty="0"/>
              <a:t>Members of their immediate family </a:t>
            </a:r>
          </a:p>
        </p:txBody>
      </p:sp>
      <p:pic>
        <p:nvPicPr>
          <p:cNvPr id="5" name="Picture 4">
            <a:extLst>
              <a:ext uri="{FF2B5EF4-FFF2-40B4-BE49-F238E27FC236}">
                <a16:creationId xmlns:a16="http://schemas.microsoft.com/office/drawing/2014/main" id="{E935240F-516D-439C-BF44-22E2BE084A2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94132" y="2530136"/>
            <a:ext cx="6174043" cy="3794464"/>
          </a:xfrm>
          <a:prstGeom prst="rect">
            <a:avLst/>
          </a:prstGeom>
        </p:spPr>
      </p:pic>
    </p:spTree>
    <p:extLst>
      <p:ext uri="{BB962C8B-B14F-4D97-AF65-F5344CB8AC3E}">
        <p14:creationId xmlns:p14="http://schemas.microsoft.com/office/powerpoint/2010/main" val="99172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49A2-B050-4FAC-9F51-5A4158295F60}"/>
              </a:ext>
            </a:extLst>
          </p:cNvPr>
          <p:cNvSpPr>
            <a:spLocks noGrp="1"/>
          </p:cNvSpPr>
          <p:nvPr>
            <p:ph type="title"/>
          </p:nvPr>
        </p:nvSpPr>
        <p:spPr/>
        <p:txBody>
          <a:bodyPr/>
          <a:lstStyle/>
          <a:p>
            <a:r>
              <a:rPr lang="en-US" b="1" dirty="0"/>
              <a:t>Federal Training Requirements </a:t>
            </a:r>
          </a:p>
        </p:txBody>
      </p:sp>
      <p:sp>
        <p:nvSpPr>
          <p:cNvPr id="3" name="Content Placeholder 2">
            <a:extLst>
              <a:ext uri="{FF2B5EF4-FFF2-40B4-BE49-F238E27FC236}">
                <a16:creationId xmlns:a16="http://schemas.microsoft.com/office/drawing/2014/main" id="{0CDC0556-25BA-491D-9627-3A1D6CD8128C}"/>
              </a:ext>
            </a:extLst>
          </p:cNvPr>
          <p:cNvSpPr>
            <a:spLocks noGrp="1"/>
          </p:cNvSpPr>
          <p:nvPr>
            <p:ph type="body" sz="quarter" idx="14"/>
          </p:nvPr>
        </p:nvSpPr>
        <p:spPr/>
        <p:txBody>
          <a:bodyPr>
            <a:normAutofit fontScale="92500" lnSpcReduction="10000"/>
          </a:bodyPr>
          <a:lstStyle/>
          <a:p>
            <a:pPr marL="617537" lvl="1" indent="-342900">
              <a:lnSpc>
                <a:spcPct val="115000"/>
              </a:lnSpc>
              <a:spcBef>
                <a:spcPts val="0"/>
              </a:spcBef>
              <a:spcAft>
                <a:spcPts val="0"/>
              </a:spcAft>
              <a:buFont typeface="Symbol" panose="05050102010706020507" pitchFamily="18" charset="2"/>
              <a:buChar char=""/>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EABD6E06-9BEA-91F7-BB70-1D1EBA02C9AD}"/>
              </a:ext>
            </a:extLst>
          </p:cNvPr>
          <p:cNvSpPr>
            <a:spLocks noGrp="1"/>
          </p:cNvSpPr>
          <p:nvPr>
            <p:ph type="body" sz="quarter" idx="15"/>
          </p:nvPr>
        </p:nvSpPr>
        <p:spPr>
          <a:xfrm>
            <a:off x="457925" y="1922462"/>
            <a:ext cx="10728325" cy="3430934"/>
          </a:xfrm>
        </p:spPr>
        <p:txBody>
          <a:bodyPr>
            <a:normAutofit/>
          </a:bodyPr>
          <a:lstStyle/>
          <a:p>
            <a:pPr marL="274637" lvl="1">
              <a:lnSpc>
                <a:spcPct val="115000"/>
              </a:lnSpc>
              <a:spcBef>
                <a:spcPts val="0"/>
              </a:spcBef>
              <a:spcAft>
                <a:spcPts val="0"/>
              </a:spcAft>
            </a:pPr>
            <a:r>
              <a:rPr lang="en-US" sz="2800" dirty="0">
                <a:effectLst/>
                <a:ea typeface="Times New Roman" panose="02020603050405020304" pitchFamily="18" charset="0"/>
                <a:cs typeface="Times New Roman" panose="02020603050405020304" pitchFamily="18" charset="0"/>
              </a:rPr>
              <a:t>A minimum of 36 hours of initial certification training that includes:</a:t>
            </a:r>
          </a:p>
          <a:p>
            <a:pPr marL="617537" lvl="1" indent="-342900">
              <a:lnSpc>
                <a:spcPct val="115000"/>
              </a:lnSpc>
              <a:spcBef>
                <a:spcPts val="0"/>
              </a:spcBef>
              <a:spcAft>
                <a:spcPts val="0"/>
              </a:spcAft>
              <a:buFont typeface="Symbol" panose="05050102010706020507" pitchFamily="18" charset="2"/>
              <a:buChar char=""/>
            </a:pPr>
            <a:r>
              <a:rPr lang="en-US" sz="2800" dirty="0">
                <a:effectLst/>
                <a:ea typeface="Times New Roman" panose="02020603050405020304" pitchFamily="18" charset="0"/>
                <a:cs typeface="Times New Roman" panose="02020603050405020304" pitchFamily="18" charset="0"/>
              </a:rPr>
              <a:t>up to 7 hours of independent study</a:t>
            </a:r>
          </a:p>
          <a:p>
            <a:pPr marL="617537" lvl="1" indent="-342900">
              <a:lnSpc>
                <a:spcPct val="115000"/>
              </a:lnSpc>
              <a:spcBef>
                <a:spcPts val="0"/>
              </a:spcBef>
              <a:spcAft>
                <a:spcPts val="0"/>
              </a:spcAft>
              <a:buFont typeface="Symbol" panose="05050102010706020507" pitchFamily="18" charset="2"/>
              <a:buChar char=""/>
            </a:pPr>
            <a:r>
              <a:rPr lang="en-US" sz="2800" dirty="0">
                <a:effectLst/>
                <a:ea typeface="Times New Roman" panose="02020603050405020304" pitchFamily="18" charset="0"/>
                <a:cs typeface="Times New Roman" panose="02020603050405020304" pitchFamily="18" charset="0"/>
              </a:rPr>
              <a:t>at least 10 hours in the field</a:t>
            </a:r>
          </a:p>
          <a:p>
            <a:pPr marL="617537" lvl="1" indent="-342900">
              <a:lnSpc>
                <a:spcPct val="115000"/>
              </a:lnSpc>
              <a:spcBef>
                <a:spcPts val="0"/>
              </a:spcBef>
              <a:spcAft>
                <a:spcPts val="0"/>
              </a:spcAft>
              <a:buFont typeface="Symbol" panose="05050102010706020507" pitchFamily="18" charset="2"/>
              <a:buChar char=""/>
            </a:pPr>
            <a:r>
              <a:rPr lang="en-US" sz="2800" dirty="0">
                <a:effectLst/>
                <a:ea typeface="Times New Roman" panose="02020603050405020304" pitchFamily="18" charset="0"/>
                <a:cs typeface="Times New Roman" panose="02020603050405020304" pitchFamily="18" charset="0"/>
              </a:rPr>
              <a:t>16-20 hours of classroom style training</a:t>
            </a:r>
          </a:p>
        </p:txBody>
      </p:sp>
      <p:pic>
        <p:nvPicPr>
          <p:cNvPr id="7" name="Picture 6">
            <a:extLst>
              <a:ext uri="{FF2B5EF4-FFF2-40B4-BE49-F238E27FC236}">
                <a16:creationId xmlns:a16="http://schemas.microsoft.com/office/drawing/2014/main" id="{5DE29DC2-EDE3-4017-94E1-70614322D7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72170" y="1922462"/>
            <a:ext cx="3161905" cy="2857143"/>
          </a:xfrm>
          <a:prstGeom prst="rect">
            <a:avLst/>
          </a:prstGeom>
        </p:spPr>
      </p:pic>
    </p:spTree>
    <p:extLst>
      <p:ext uri="{BB962C8B-B14F-4D97-AF65-F5344CB8AC3E}">
        <p14:creationId xmlns:p14="http://schemas.microsoft.com/office/powerpoint/2010/main" val="29251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0832F8-965B-4595-9A6C-69045726DC09}"/>
              </a:ext>
            </a:extLst>
          </p:cNvPr>
          <p:cNvSpPr>
            <a:spLocks noGrp="1"/>
          </p:cNvSpPr>
          <p:nvPr>
            <p:ph idx="1"/>
          </p:nvPr>
        </p:nvSpPr>
        <p:spPr>
          <a:xfrm>
            <a:off x="609600" y="958645"/>
            <a:ext cx="10972800" cy="5518355"/>
          </a:xfrm>
        </p:spPr>
        <p:txBody>
          <a:bodyPr>
            <a:normAutofit/>
          </a:bodyPr>
          <a:lstStyle/>
          <a:p>
            <a:r>
              <a:rPr lang="en-US" sz="2800" dirty="0"/>
              <a:t>Involvement in licensing or certification of a long-term care facility</a:t>
            </a:r>
          </a:p>
          <a:p>
            <a:r>
              <a:rPr lang="en-US" sz="2800" dirty="0"/>
              <a:t>Owning or investing in a long-term care facility</a:t>
            </a:r>
          </a:p>
          <a:p>
            <a:r>
              <a:rPr lang="en-US" sz="2800" dirty="0"/>
              <a:t>Employment by a long-term care facility</a:t>
            </a:r>
          </a:p>
          <a:p>
            <a:r>
              <a:rPr lang="en-US" sz="2800" dirty="0"/>
              <a:t>Receipt of, or right to receive, directly or indirectly, remuneration (in cash or in kind) under a compensation arrangement with an owner or operator of a long-term care facility</a:t>
            </a:r>
          </a:p>
        </p:txBody>
      </p:sp>
    </p:spTree>
    <p:extLst>
      <p:ext uri="{BB962C8B-B14F-4D97-AF65-F5344CB8AC3E}">
        <p14:creationId xmlns:p14="http://schemas.microsoft.com/office/powerpoint/2010/main" val="13090647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E8401D-621C-4940-9DB0-F89DAD14E943}"/>
              </a:ext>
            </a:extLst>
          </p:cNvPr>
          <p:cNvSpPr>
            <a:spLocks noGrp="1"/>
          </p:cNvSpPr>
          <p:nvPr>
            <p:ph idx="1"/>
          </p:nvPr>
        </p:nvSpPr>
        <p:spPr>
          <a:xfrm>
            <a:off x="609600" y="796413"/>
            <a:ext cx="10972800" cy="5680587"/>
          </a:xfrm>
        </p:spPr>
        <p:txBody>
          <a:bodyPr/>
          <a:lstStyle/>
          <a:p>
            <a:r>
              <a:rPr lang="en-US" sz="2800" dirty="0"/>
              <a:t>Accepting gifts or gratuities from a facility, a facility staff member, a resident or a resident’s decision-maker</a:t>
            </a:r>
          </a:p>
          <a:p>
            <a:r>
              <a:rPr lang="en-US" sz="2800" dirty="0"/>
              <a:t>Accepting money, or other considerations from anyone other than the Office, or an entity approved by the Ombudsman, for conducting your duties as a representative without the Ombudsman approval</a:t>
            </a:r>
          </a:p>
          <a:p>
            <a:endParaRPr lang="en-US" dirty="0"/>
          </a:p>
          <a:p>
            <a:endParaRPr lang="en-US" dirty="0"/>
          </a:p>
        </p:txBody>
      </p:sp>
      <p:pic>
        <p:nvPicPr>
          <p:cNvPr id="5" name="Picture 4">
            <a:extLst>
              <a:ext uri="{FF2B5EF4-FFF2-40B4-BE49-F238E27FC236}">
                <a16:creationId xmlns:a16="http://schemas.microsoft.com/office/drawing/2014/main" id="{2E1B7E29-9CDF-42BD-898D-E3378F3AD9A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36995" y="4111250"/>
            <a:ext cx="3462291" cy="2746750"/>
          </a:xfrm>
          <a:prstGeom prst="rect">
            <a:avLst/>
          </a:prstGeom>
        </p:spPr>
      </p:pic>
      <p:sp>
        <p:nvSpPr>
          <p:cNvPr id="6" name="TextBox 5">
            <a:extLst>
              <a:ext uri="{FF2B5EF4-FFF2-40B4-BE49-F238E27FC236}">
                <a16:creationId xmlns:a16="http://schemas.microsoft.com/office/drawing/2014/main" id="{1B119802-4799-4D35-A6A3-A6DDDCB0C2EA}"/>
              </a:ext>
            </a:extLst>
          </p:cNvPr>
          <p:cNvSpPr txBox="1"/>
          <p:nvPr/>
        </p:nvSpPr>
        <p:spPr>
          <a:xfrm>
            <a:off x="4110915" y="6519446"/>
            <a:ext cx="1985085" cy="338554"/>
          </a:xfrm>
          <a:prstGeom prst="rect">
            <a:avLst/>
          </a:prstGeom>
          <a:noFill/>
        </p:spPr>
        <p:txBody>
          <a:bodyPr wrap="square" rtlCol="0">
            <a:spAutoFit/>
          </a:bodyPr>
          <a:lstStyle/>
          <a:p>
            <a:r>
              <a:rPr lang="en-US" sz="800" dirty="0">
                <a:hlinkClick r:id="rId4" tooltip="https://blogs.ubc.ca/evaluation/"/>
              </a:rPr>
              <a:t>This Photo</a:t>
            </a:r>
            <a:r>
              <a:rPr lang="en-US" sz="800" dirty="0"/>
              <a:t> by Unknown Author is licensed under </a:t>
            </a:r>
            <a:r>
              <a:rPr lang="en-US" sz="800" dirty="0">
                <a:hlinkClick r:id="rId5" tooltip="https://creativecommons.org/licenses/by-nc-sa/3.0/"/>
              </a:rPr>
              <a:t>CC BY-SA-NC</a:t>
            </a:r>
            <a:endParaRPr lang="en-US" sz="800" dirty="0"/>
          </a:p>
        </p:txBody>
      </p:sp>
    </p:spTree>
    <p:extLst>
      <p:ext uri="{BB962C8B-B14F-4D97-AF65-F5344CB8AC3E}">
        <p14:creationId xmlns:p14="http://schemas.microsoft.com/office/powerpoint/2010/main" val="11904449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AD9F35-BD5F-4C30-8E56-C7964D95EED5}"/>
              </a:ext>
            </a:extLst>
          </p:cNvPr>
          <p:cNvSpPr>
            <a:spLocks noGrp="1"/>
          </p:cNvSpPr>
          <p:nvPr>
            <p:ph idx="1"/>
          </p:nvPr>
        </p:nvSpPr>
        <p:spPr>
          <a:xfrm>
            <a:off x="609600" y="781665"/>
            <a:ext cx="10972800" cy="5695335"/>
          </a:xfrm>
        </p:spPr>
        <p:txBody>
          <a:bodyPr/>
          <a:lstStyle/>
          <a:p>
            <a:r>
              <a:rPr lang="en-US" sz="2800" dirty="0"/>
              <a:t>Serving as a legal decision-maker for a resident to whom you provide Ombudsman services</a:t>
            </a:r>
          </a:p>
          <a:p>
            <a:r>
              <a:rPr lang="en-US" sz="2800" dirty="0"/>
              <a:t>Serving residents of a facility where your immediate family member resides</a:t>
            </a:r>
          </a:p>
          <a:p>
            <a:endParaRPr lang="en-US" dirty="0"/>
          </a:p>
        </p:txBody>
      </p:sp>
      <p:pic>
        <p:nvPicPr>
          <p:cNvPr id="5" name="Picture 4">
            <a:extLst>
              <a:ext uri="{FF2B5EF4-FFF2-40B4-BE49-F238E27FC236}">
                <a16:creationId xmlns:a16="http://schemas.microsoft.com/office/drawing/2014/main" id="{BEA17FD8-4C21-43AC-A8C6-24919207BE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70094" y="3303639"/>
            <a:ext cx="5421906" cy="3554361"/>
          </a:xfrm>
          <a:prstGeom prst="rect">
            <a:avLst/>
          </a:prstGeom>
        </p:spPr>
      </p:pic>
    </p:spTree>
    <p:extLst>
      <p:ext uri="{BB962C8B-B14F-4D97-AF65-F5344CB8AC3E}">
        <p14:creationId xmlns:p14="http://schemas.microsoft.com/office/powerpoint/2010/main" val="33912325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643D-326D-4EA6-8F23-A3941DC843C5}"/>
              </a:ext>
            </a:extLst>
          </p:cNvPr>
          <p:cNvSpPr>
            <a:spLocks noGrp="1"/>
          </p:cNvSpPr>
          <p:nvPr>
            <p:ph type="title"/>
          </p:nvPr>
        </p:nvSpPr>
        <p:spPr/>
        <p:txBody>
          <a:bodyPr>
            <a:normAutofit/>
          </a:bodyPr>
          <a:lstStyle/>
          <a:p>
            <a:r>
              <a:rPr lang="en-US" sz="6100" b="1" dirty="0">
                <a:sym typeface="Symbol" panose="05050102010706020507" pitchFamily="18" charset="2"/>
              </a:rPr>
              <a:t> </a:t>
            </a:r>
            <a:r>
              <a:rPr lang="en-US" sz="4400" b="1" dirty="0"/>
              <a:t>Individual Conflicts of Interest</a:t>
            </a:r>
          </a:p>
        </p:txBody>
      </p:sp>
      <p:sp>
        <p:nvSpPr>
          <p:cNvPr id="3" name="Content Placeholder 2">
            <a:extLst>
              <a:ext uri="{FF2B5EF4-FFF2-40B4-BE49-F238E27FC236}">
                <a16:creationId xmlns:a16="http://schemas.microsoft.com/office/drawing/2014/main" id="{D80832F8-965B-4595-9A6C-69045726DC0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033138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5">
            <a:extLst>
              <a:ext uri="{FF2B5EF4-FFF2-40B4-BE49-F238E27FC236}">
                <a16:creationId xmlns:a16="http://schemas.microsoft.com/office/drawing/2014/main" id="{8FD22456-F4EF-47B0-8F3A-20288C4E2274}"/>
              </a:ext>
            </a:extLst>
          </p:cNvPr>
          <p:cNvSpPr/>
          <p:nvPr/>
        </p:nvSpPr>
        <p:spPr>
          <a:xfrm rot="20737361">
            <a:off x="958907" y="1734663"/>
            <a:ext cx="4560103" cy="3388674"/>
          </a:xfrm>
          <a:prstGeom prst="wedgeRoundRect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My step-mother resides in the facility where I am assigned, but we haven’t talked in years, so I don’t think it is a conflict of interest.</a:t>
            </a:r>
          </a:p>
        </p:txBody>
      </p:sp>
      <p:sp>
        <p:nvSpPr>
          <p:cNvPr id="7" name="Speech Bubble: Rectangle with Corners Rounded 6">
            <a:extLst>
              <a:ext uri="{FF2B5EF4-FFF2-40B4-BE49-F238E27FC236}">
                <a16:creationId xmlns:a16="http://schemas.microsoft.com/office/drawing/2014/main" id="{4DD07681-65F9-4B6A-B8A4-F9B963AD9F56}"/>
              </a:ext>
            </a:extLst>
          </p:cNvPr>
          <p:cNvSpPr/>
          <p:nvPr/>
        </p:nvSpPr>
        <p:spPr>
          <a:xfrm rot="396405">
            <a:off x="7222962" y="1068990"/>
            <a:ext cx="4345864" cy="3471007"/>
          </a:xfrm>
          <a:prstGeom prst="wedgeRoundRect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 worked in the facility where I am assigned for only 2 months and it was 2 years ago.  I left on good terms, so I don’t see a conflict of interest.</a:t>
            </a:r>
          </a:p>
        </p:txBody>
      </p:sp>
    </p:spTree>
    <p:extLst>
      <p:ext uri="{BB962C8B-B14F-4D97-AF65-F5344CB8AC3E}">
        <p14:creationId xmlns:p14="http://schemas.microsoft.com/office/powerpoint/2010/main" val="42587378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5">
            <a:extLst>
              <a:ext uri="{FF2B5EF4-FFF2-40B4-BE49-F238E27FC236}">
                <a16:creationId xmlns:a16="http://schemas.microsoft.com/office/drawing/2014/main" id="{8FD22456-F4EF-47B0-8F3A-20288C4E2274}"/>
              </a:ext>
            </a:extLst>
          </p:cNvPr>
          <p:cNvSpPr/>
          <p:nvPr/>
        </p:nvSpPr>
        <p:spPr>
          <a:xfrm rot="20737361">
            <a:off x="1020768" y="1287242"/>
            <a:ext cx="4563076" cy="3891886"/>
          </a:xfrm>
          <a:prstGeom prst="wedgeRoundRect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 own a licensed group home and would like to become a representative of the Office.</a:t>
            </a:r>
          </a:p>
          <a:p>
            <a:pPr algn="ctr"/>
            <a:endParaRPr lang="en-US" dirty="0"/>
          </a:p>
        </p:txBody>
      </p:sp>
      <p:sp>
        <p:nvSpPr>
          <p:cNvPr id="7" name="Speech Bubble: Rectangle with Corners Rounded 6">
            <a:extLst>
              <a:ext uri="{FF2B5EF4-FFF2-40B4-BE49-F238E27FC236}">
                <a16:creationId xmlns:a16="http://schemas.microsoft.com/office/drawing/2014/main" id="{4DD07681-65F9-4B6A-B8A4-F9B963AD9F56}"/>
              </a:ext>
            </a:extLst>
          </p:cNvPr>
          <p:cNvSpPr/>
          <p:nvPr/>
        </p:nvSpPr>
        <p:spPr>
          <a:xfrm rot="396405">
            <a:off x="6831284" y="1049117"/>
            <a:ext cx="4882735" cy="4047246"/>
          </a:xfrm>
          <a:prstGeom prst="wedgeRoundRect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 license and inspect assisted living facilities, but would like to volunteer as a representative of the Office in my spare time.</a:t>
            </a:r>
          </a:p>
        </p:txBody>
      </p:sp>
    </p:spTree>
    <p:extLst>
      <p:ext uri="{BB962C8B-B14F-4D97-AF65-F5344CB8AC3E}">
        <p14:creationId xmlns:p14="http://schemas.microsoft.com/office/powerpoint/2010/main" val="26774405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429B0-CF52-4E62-8A0F-771D31259CB1}"/>
              </a:ext>
            </a:extLst>
          </p:cNvPr>
          <p:cNvSpPr>
            <a:spLocks noGrp="1"/>
          </p:cNvSpPr>
          <p:nvPr>
            <p:ph type="title"/>
          </p:nvPr>
        </p:nvSpPr>
        <p:spPr/>
        <p:txBody>
          <a:bodyPr/>
          <a:lstStyle/>
          <a:p>
            <a:r>
              <a:rPr lang="en-US" b="1" dirty="0"/>
              <a:t>Organizational Conflicts of Interest</a:t>
            </a:r>
          </a:p>
        </p:txBody>
      </p:sp>
      <p:sp>
        <p:nvSpPr>
          <p:cNvPr id="5" name="Text Placeholder 4">
            <a:extLst>
              <a:ext uri="{FF2B5EF4-FFF2-40B4-BE49-F238E27FC236}">
                <a16:creationId xmlns:a16="http://schemas.microsoft.com/office/drawing/2014/main" id="{92982B6F-7204-CF8D-7FB9-4B0D486CE551}"/>
              </a:ext>
            </a:extLst>
          </p:cNvPr>
          <p:cNvSpPr>
            <a:spLocks noGrp="1"/>
          </p:cNvSpPr>
          <p:nvPr>
            <p:ph type="body" sz="quarter" idx="15"/>
          </p:nvPr>
        </p:nvSpPr>
        <p:spPr>
          <a:xfrm>
            <a:off x="457925" y="1679172"/>
            <a:ext cx="10728325" cy="3256366"/>
          </a:xfrm>
        </p:spPr>
        <p:txBody>
          <a:bodyPr/>
          <a:lstStyle/>
          <a:p>
            <a:r>
              <a:rPr lang="en-US" dirty="0"/>
              <a:t>An organizational conflict of interest is a situation in which two entities have duties or responsibilities that may directly or indirectly influence their own interests. </a:t>
            </a:r>
          </a:p>
        </p:txBody>
      </p:sp>
      <p:sp>
        <p:nvSpPr>
          <p:cNvPr id="4" name="Speech Bubble: Rectangle with Corners Rounded 3">
            <a:extLst>
              <a:ext uri="{FF2B5EF4-FFF2-40B4-BE49-F238E27FC236}">
                <a16:creationId xmlns:a16="http://schemas.microsoft.com/office/drawing/2014/main" id="{2F8B8F43-8D0A-4514-831B-66D67972942C}"/>
              </a:ext>
            </a:extLst>
          </p:cNvPr>
          <p:cNvSpPr/>
          <p:nvPr/>
        </p:nvSpPr>
        <p:spPr>
          <a:xfrm>
            <a:off x="3050458" y="2713703"/>
            <a:ext cx="6091083" cy="3406877"/>
          </a:xfrm>
          <a:prstGeom prst="wedgeRoundRect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agency hosting the LTCOP where I work has a nursing home administrator on their Board of Directors and the administrator votes on our local Ombudsman budget. Is this a conflict?</a:t>
            </a:r>
          </a:p>
        </p:txBody>
      </p:sp>
    </p:spTree>
    <p:extLst>
      <p:ext uri="{BB962C8B-B14F-4D97-AF65-F5344CB8AC3E}">
        <p14:creationId xmlns:p14="http://schemas.microsoft.com/office/powerpoint/2010/main" val="20917216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8BE4-8D48-4EE4-AD86-18B949447542}"/>
              </a:ext>
            </a:extLst>
          </p:cNvPr>
          <p:cNvSpPr>
            <a:spLocks noGrp="1"/>
          </p:cNvSpPr>
          <p:nvPr>
            <p:ph type="title"/>
          </p:nvPr>
        </p:nvSpPr>
        <p:spPr/>
        <p:txBody>
          <a:bodyPr/>
          <a:lstStyle/>
          <a:p>
            <a:r>
              <a:rPr lang="en-US" b="1" dirty="0"/>
              <a:t>Long-Term Care Ombudsman Program Ethics</a:t>
            </a:r>
          </a:p>
        </p:txBody>
      </p:sp>
      <p:sp>
        <p:nvSpPr>
          <p:cNvPr id="4" name="Text Placeholder 3">
            <a:extLst>
              <a:ext uri="{FF2B5EF4-FFF2-40B4-BE49-F238E27FC236}">
                <a16:creationId xmlns:a16="http://schemas.microsoft.com/office/drawing/2014/main" id="{84423362-8798-E60B-CDE2-A594D3A6CC4E}"/>
              </a:ext>
            </a:extLst>
          </p:cNvPr>
          <p:cNvSpPr>
            <a:spLocks noGrp="1"/>
          </p:cNvSpPr>
          <p:nvPr>
            <p:ph type="body" sz="quarter" idx="14"/>
          </p:nvPr>
        </p:nvSpPr>
        <p:spPr/>
        <p:txBody>
          <a:bodyPr/>
          <a:lstStyle/>
          <a:p>
            <a:r>
              <a:rPr lang="en-US" dirty="0">
                <a:solidFill>
                  <a:schemeClr val="tx2"/>
                </a:solidFill>
              </a:rPr>
              <a:t>Section 7</a:t>
            </a:r>
          </a:p>
        </p:txBody>
      </p:sp>
      <p:sp>
        <p:nvSpPr>
          <p:cNvPr id="3" name="Text Placeholder 2">
            <a:extLst>
              <a:ext uri="{FF2B5EF4-FFF2-40B4-BE49-F238E27FC236}">
                <a16:creationId xmlns:a16="http://schemas.microsoft.com/office/drawing/2014/main" id="{C68A840A-CF4E-4FBA-9A2E-68CDF20DF7FA}"/>
              </a:ext>
            </a:extLst>
          </p:cNvPr>
          <p:cNvSpPr>
            <a:spLocks noGrp="1"/>
          </p:cNvSpPr>
          <p:nvPr>
            <p:ph type="body" sz="quarter" idx="13"/>
          </p:nvPr>
        </p:nvSpPr>
        <p:spPr/>
        <p:txBody>
          <a:bodyPr>
            <a:normAutofit fontScale="92500" lnSpcReduction="20000"/>
          </a:bodyPr>
          <a:lstStyle/>
          <a:p>
            <a:endParaRPr lang="en-US" dirty="0"/>
          </a:p>
        </p:txBody>
      </p:sp>
    </p:spTree>
    <p:extLst>
      <p:ext uri="{BB962C8B-B14F-4D97-AF65-F5344CB8AC3E}">
        <p14:creationId xmlns:p14="http://schemas.microsoft.com/office/powerpoint/2010/main" val="7990856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D9A1-F78A-4DB9-B68F-80F3C85917EC}"/>
              </a:ext>
            </a:extLst>
          </p:cNvPr>
          <p:cNvSpPr>
            <a:spLocks noGrp="1"/>
          </p:cNvSpPr>
          <p:nvPr>
            <p:ph type="title"/>
          </p:nvPr>
        </p:nvSpPr>
        <p:spPr/>
        <p:txBody>
          <a:bodyPr/>
          <a:lstStyle/>
          <a:p>
            <a:r>
              <a:rPr lang="en-US" b="1" dirty="0"/>
              <a:t>Ethics</a:t>
            </a:r>
          </a:p>
        </p:txBody>
      </p:sp>
      <p:sp>
        <p:nvSpPr>
          <p:cNvPr id="4" name="Text Placeholder 3">
            <a:extLst>
              <a:ext uri="{FF2B5EF4-FFF2-40B4-BE49-F238E27FC236}">
                <a16:creationId xmlns:a16="http://schemas.microsoft.com/office/drawing/2014/main" id="{5CFBE1DA-CE69-AE79-01BE-89FC36B21E2B}"/>
              </a:ext>
            </a:extLst>
          </p:cNvPr>
          <p:cNvSpPr>
            <a:spLocks noGrp="1"/>
          </p:cNvSpPr>
          <p:nvPr>
            <p:ph type="body" sz="quarter" idx="15"/>
          </p:nvPr>
        </p:nvSpPr>
        <p:spPr>
          <a:xfrm>
            <a:off x="457925" y="1645920"/>
            <a:ext cx="10728325" cy="3289617"/>
          </a:xfrm>
        </p:spPr>
        <p:txBody>
          <a:bodyPr/>
          <a:lstStyle/>
          <a:p>
            <a:r>
              <a:rPr lang="en-US" dirty="0"/>
              <a:t>Based on individual and social beliefs about what is or is not acceptable behavior.</a:t>
            </a:r>
          </a:p>
        </p:txBody>
      </p:sp>
      <p:pic>
        <p:nvPicPr>
          <p:cNvPr id="5" name="Picture 4">
            <a:extLst>
              <a:ext uri="{FF2B5EF4-FFF2-40B4-BE49-F238E27FC236}">
                <a16:creationId xmlns:a16="http://schemas.microsoft.com/office/drawing/2014/main" id="{C49D81B7-11E4-4F88-922B-60AA586C6B1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30487" y="2489892"/>
            <a:ext cx="5982158" cy="3987108"/>
          </a:xfrm>
          <a:prstGeom prst="rect">
            <a:avLst/>
          </a:prstGeom>
        </p:spPr>
      </p:pic>
    </p:spTree>
    <p:extLst>
      <p:ext uri="{BB962C8B-B14F-4D97-AF65-F5344CB8AC3E}">
        <p14:creationId xmlns:p14="http://schemas.microsoft.com/office/powerpoint/2010/main" val="15912978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7873-C22C-488C-B649-9BD60184E827}"/>
              </a:ext>
            </a:extLst>
          </p:cNvPr>
          <p:cNvSpPr>
            <a:spLocks noGrp="1"/>
          </p:cNvSpPr>
          <p:nvPr>
            <p:ph type="title"/>
          </p:nvPr>
        </p:nvSpPr>
        <p:spPr>
          <a:xfrm>
            <a:off x="110169" y="365125"/>
            <a:ext cx="11971661" cy="1325563"/>
          </a:xfrm>
        </p:spPr>
        <p:txBody>
          <a:bodyPr/>
          <a:lstStyle/>
          <a:p>
            <a:pPr algn="ctr"/>
            <a:r>
              <a:rPr lang="en-US" b="1" dirty="0"/>
              <a:t>Stay in Your Lane</a:t>
            </a:r>
          </a:p>
        </p:txBody>
      </p:sp>
      <p:pic>
        <p:nvPicPr>
          <p:cNvPr id="5" name="Content Placeholder 4">
            <a:extLst>
              <a:ext uri="{FF2B5EF4-FFF2-40B4-BE49-F238E27FC236}">
                <a16:creationId xmlns:a16="http://schemas.microsoft.com/office/drawing/2014/main" id="{1DFA6FE6-24ED-4BDC-8C17-356E385402CC}"/>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07755" y="1892243"/>
            <a:ext cx="6278003" cy="4266460"/>
          </a:xfrm>
        </p:spPr>
      </p:pic>
      <p:sp>
        <p:nvSpPr>
          <p:cNvPr id="6" name="TextBox 5">
            <a:extLst>
              <a:ext uri="{FF2B5EF4-FFF2-40B4-BE49-F238E27FC236}">
                <a16:creationId xmlns:a16="http://schemas.microsoft.com/office/drawing/2014/main" id="{7E7877BB-C19D-4919-9476-70937F44FB11}"/>
              </a:ext>
            </a:extLst>
          </p:cNvPr>
          <p:cNvSpPr txBox="1"/>
          <p:nvPr/>
        </p:nvSpPr>
        <p:spPr>
          <a:xfrm>
            <a:off x="2374814" y="6477000"/>
            <a:ext cx="7442372" cy="230832"/>
          </a:xfrm>
          <a:prstGeom prst="rect">
            <a:avLst/>
          </a:prstGeom>
          <a:noFill/>
        </p:spPr>
        <p:txBody>
          <a:bodyPr wrap="square" rtlCol="0">
            <a:spAutoFit/>
          </a:bodyPr>
          <a:lstStyle/>
          <a:p>
            <a:r>
              <a:rPr lang="en-US" sz="900" dirty="0">
                <a:hlinkClick r:id="rId4" tooltip="https://it.wiktionary.org/wiki/strada"/>
              </a:rPr>
              <a:t>This Photo</a:t>
            </a:r>
            <a:r>
              <a:rPr lang="en-US" sz="900" dirty="0"/>
              <a:t> by Unknown Author is licensed under </a:t>
            </a:r>
            <a:r>
              <a:rPr lang="en-US" sz="900" dirty="0">
                <a:hlinkClick r:id="rId5" tooltip="https://creativecommons.org/licenses/by-sa/3.0/"/>
              </a:rPr>
              <a:t>CC BY-SA</a:t>
            </a:r>
            <a:endParaRPr lang="en-US" sz="900" dirty="0"/>
          </a:p>
        </p:txBody>
      </p:sp>
      <p:sp>
        <p:nvSpPr>
          <p:cNvPr id="9" name="TextBox 8">
            <a:extLst>
              <a:ext uri="{FF2B5EF4-FFF2-40B4-BE49-F238E27FC236}">
                <a16:creationId xmlns:a16="http://schemas.microsoft.com/office/drawing/2014/main" id="{633A3028-CC51-450B-BEBD-DD0289CD230A}"/>
              </a:ext>
            </a:extLst>
          </p:cNvPr>
          <p:cNvSpPr txBox="1"/>
          <p:nvPr/>
        </p:nvSpPr>
        <p:spPr>
          <a:xfrm>
            <a:off x="175772" y="1892243"/>
            <a:ext cx="2349233" cy="523220"/>
          </a:xfrm>
          <a:prstGeom prst="rect">
            <a:avLst/>
          </a:prstGeom>
          <a:noFill/>
        </p:spPr>
        <p:txBody>
          <a:bodyPr wrap="none" rtlCol="0">
            <a:spAutoFit/>
          </a:bodyPr>
          <a:lstStyle/>
          <a:p>
            <a:r>
              <a:rPr lang="en-US" sz="2800" dirty="0"/>
              <a:t>LTCOP Lane </a:t>
            </a:r>
          </a:p>
        </p:txBody>
      </p:sp>
      <p:sp>
        <p:nvSpPr>
          <p:cNvPr id="10" name="TextBox 9">
            <a:extLst>
              <a:ext uri="{FF2B5EF4-FFF2-40B4-BE49-F238E27FC236}">
                <a16:creationId xmlns:a16="http://schemas.microsoft.com/office/drawing/2014/main" id="{BE64B888-98AF-477C-BB3A-A53A938E643D}"/>
              </a:ext>
            </a:extLst>
          </p:cNvPr>
          <p:cNvSpPr txBox="1"/>
          <p:nvPr/>
        </p:nvSpPr>
        <p:spPr>
          <a:xfrm>
            <a:off x="9186142" y="1892243"/>
            <a:ext cx="2701057" cy="523220"/>
          </a:xfrm>
          <a:prstGeom prst="rect">
            <a:avLst/>
          </a:prstGeom>
          <a:noFill/>
        </p:spPr>
        <p:txBody>
          <a:bodyPr wrap="square" rtlCol="0">
            <a:spAutoFit/>
          </a:bodyPr>
          <a:lstStyle/>
          <a:p>
            <a:r>
              <a:rPr lang="en-US" sz="2800" dirty="0"/>
              <a:t>Not Your Lane</a:t>
            </a:r>
          </a:p>
        </p:txBody>
      </p:sp>
      <p:sp>
        <p:nvSpPr>
          <p:cNvPr id="11" name="TextBox 10">
            <a:extLst>
              <a:ext uri="{FF2B5EF4-FFF2-40B4-BE49-F238E27FC236}">
                <a16:creationId xmlns:a16="http://schemas.microsoft.com/office/drawing/2014/main" id="{C6224BC4-6432-495F-8025-1A31910BFCCF}"/>
              </a:ext>
            </a:extLst>
          </p:cNvPr>
          <p:cNvSpPr txBox="1"/>
          <p:nvPr/>
        </p:nvSpPr>
        <p:spPr>
          <a:xfrm>
            <a:off x="110169" y="2876364"/>
            <a:ext cx="2497586" cy="2831544"/>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Getting help </a:t>
            </a:r>
          </a:p>
          <a:p>
            <a:pPr marL="285750" indent="-285750">
              <a:buFont typeface="Wingdings" panose="05000000000000000000" pitchFamily="2" charset="2"/>
              <a:buChar char="q"/>
            </a:pPr>
            <a:r>
              <a:rPr lang="en-US" sz="2000" dirty="0"/>
              <a:t>Coordinating</a:t>
            </a:r>
          </a:p>
          <a:p>
            <a:pPr marL="285750" indent="-285750">
              <a:buFont typeface="Wingdings" panose="05000000000000000000" pitchFamily="2" charset="2"/>
              <a:buChar char="q"/>
            </a:pPr>
            <a:r>
              <a:rPr lang="en-US" sz="2000" dirty="0"/>
              <a:t>Facilitating </a:t>
            </a:r>
          </a:p>
          <a:p>
            <a:pPr marL="285750" indent="-285750">
              <a:buFont typeface="Wingdings" panose="05000000000000000000" pitchFamily="2" charset="2"/>
              <a:buChar char="q"/>
            </a:pPr>
            <a:r>
              <a:rPr lang="en-US" sz="2000" dirty="0"/>
              <a:t>Changing laws</a:t>
            </a:r>
          </a:p>
          <a:p>
            <a:pPr marL="285750" indent="-285750">
              <a:buFont typeface="Wingdings" panose="05000000000000000000" pitchFamily="2" charset="2"/>
              <a:buChar char="q"/>
            </a:pPr>
            <a:r>
              <a:rPr lang="en-US" sz="2000" dirty="0"/>
              <a:t>Changing polices</a:t>
            </a:r>
          </a:p>
          <a:p>
            <a:pPr marL="285750" indent="-285750">
              <a:buFont typeface="Wingdings" panose="05000000000000000000" pitchFamily="2" charset="2"/>
              <a:buChar char="q"/>
            </a:pPr>
            <a:r>
              <a:rPr lang="en-US" sz="2000" dirty="0"/>
              <a:t>Providing training</a:t>
            </a:r>
          </a:p>
          <a:p>
            <a:pPr marL="285750" indent="-285750">
              <a:buFont typeface="Wingdings" panose="05000000000000000000" pitchFamily="2" charset="2"/>
              <a:buChar char="q"/>
            </a:pPr>
            <a:r>
              <a:rPr lang="en-US" sz="2000" dirty="0"/>
              <a:t>Pointing out problems</a:t>
            </a:r>
          </a:p>
          <a:p>
            <a:endParaRPr lang="en-US" dirty="0"/>
          </a:p>
        </p:txBody>
      </p:sp>
      <p:sp>
        <p:nvSpPr>
          <p:cNvPr id="12" name="TextBox 11">
            <a:extLst>
              <a:ext uri="{FF2B5EF4-FFF2-40B4-BE49-F238E27FC236}">
                <a16:creationId xmlns:a16="http://schemas.microsoft.com/office/drawing/2014/main" id="{43F02A64-5D80-432B-8E0F-9F278263DBE9}"/>
              </a:ext>
            </a:extLst>
          </p:cNvPr>
          <p:cNvSpPr txBox="1"/>
          <p:nvPr/>
        </p:nvSpPr>
        <p:spPr>
          <a:xfrm>
            <a:off x="9186142" y="3000652"/>
            <a:ext cx="2895689" cy="2246769"/>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Providing care</a:t>
            </a:r>
          </a:p>
          <a:p>
            <a:pPr marL="285750" indent="-285750">
              <a:buFont typeface="Wingdings" panose="05000000000000000000" pitchFamily="2" charset="2"/>
              <a:buChar char="q"/>
            </a:pPr>
            <a:r>
              <a:rPr lang="en-US" sz="2000" dirty="0"/>
              <a:t>Feeding residents</a:t>
            </a:r>
          </a:p>
          <a:p>
            <a:pPr marL="285750" indent="-285750">
              <a:buFont typeface="Wingdings" panose="05000000000000000000" pitchFamily="2" charset="2"/>
              <a:buChar char="q"/>
            </a:pPr>
            <a:r>
              <a:rPr lang="en-US" sz="2000" dirty="0"/>
              <a:t>Pushing residents in their wheelchairs</a:t>
            </a:r>
          </a:p>
          <a:p>
            <a:pPr marL="285750" indent="-285750">
              <a:buFont typeface="Wingdings" panose="05000000000000000000" pitchFamily="2" charset="2"/>
              <a:buChar char="q"/>
            </a:pPr>
            <a:r>
              <a:rPr lang="en-US" sz="2000" dirty="0"/>
              <a:t>Telling facility staff how to do their jobs</a:t>
            </a:r>
          </a:p>
          <a:p>
            <a:pPr marL="285750" indent="-285750">
              <a:buFont typeface="Wingdings" panose="05000000000000000000" pitchFamily="2" charset="2"/>
              <a:buChar char="q"/>
            </a:pPr>
            <a:r>
              <a:rPr lang="en-US" sz="2000" dirty="0"/>
              <a:t>Policing </a:t>
            </a:r>
          </a:p>
        </p:txBody>
      </p:sp>
    </p:spTree>
    <p:extLst>
      <p:ext uri="{BB962C8B-B14F-4D97-AF65-F5344CB8AC3E}">
        <p14:creationId xmlns:p14="http://schemas.microsoft.com/office/powerpoint/2010/main" val="30661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49A2-B050-4FAC-9F51-5A4158295F60}"/>
              </a:ext>
            </a:extLst>
          </p:cNvPr>
          <p:cNvSpPr>
            <a:spLocks noGrp="1"/>
          </p:cNvSpPr>
          <p:nvPr>
            <p:ph type="title"/>
          </p:nvPr>
        </p:nvSpPr>
        <p:spPr/>
        <p:txBody>
          <a:bodyPr/>
          <a:lstStyle/>
          <a:p>
            <a:r>
              <a:rPr lang="en-US" sz="5500" b="1" dirty="0">
                <a:sym typeface="Symbol" panose="05050102010706020507" pitchFamily="18" charset="2"/>
              </a:rPr>
              <a:t></a:t>
            </a:r>
            <a:r>
              <a:rPr lang="en-US" b="1" dirty="0">
                <a:sym typeface="Symbol" panose="05050102010706020507" pitchFamily="18" charset="2"/>
              </a:rPr>
              <a:t>  </a:t>
            </a:r>
            <a:r>
              <a:rPr lang="en-US" sz="4500" b="1" dirty="0"/>
              <a:t>State Training Requirements </a:t>
            </a:r>
          </a:p>
        </p:txBody>
      </p:sp>
      <p:sp>
        <p:nvSpPr>
          <p:cNvPr id="4" name="Text Placeholder 3">
            <a:extLst>
              <a:ext uri="{FF2B5EF4-FFF2-40B4-BE49-F238E27FC236}">
                <a16:creationId xmlns:a16="http://schemas.microsoft.com/office/drawing/2014/main" id="{6F935A94-52FC-BF61-A446-3C4D44E20FBF}"/>
              </a:ext>
            </a:extLst>
          </p:cNvPr>
          <p:cNvSpPr>
            <a:spLocks noGrp="1"/>
          </p:cNvSpPr>
          <p:nvPr>
            <p:ph type="body" sz="quarter" idx="14"/>
          </p:nvPr>
        </p:nvSpPr>
        <p:spPr/>
        <p:txBody>
          <a:bodyPr>
            <a:normAutofit lnSpcReduction="10000"/>
          </a:bodyPr>
          <a:lstStyle/>
          <a:p>
            <a:endParaRPr lang="en-US"/>
          </a:p>
        </p:txBody>
      </p:sp>
      <p:sp>
        <p:nvSpPr>
          <p:cNvPr id="5" name="Text Placeholder 4">
            <a:extLst>
              <a:ext uri="{FF2B5EF4-FFF2-40B4-BE49-F238E27FC236}">
                <a16:creationId xmlns:a16="http://schemas.microsoft.com/office/drawing/2014/main" id="{04CA2E58-BCF6-93A3-93C4-AC28C4015C4E}"/>
              </a:ext>
            </a:extLst>
          </p:cNvPr>
          <p:cNvSpPr>
            <a:spLocks noGrp="1"/>
          </p:cNvSpPr>
          <p:nvPr>
            <p:ph type="body" sz="quarter" idx="15"/>
          </p:nvPr>
        </p:nvSpPr>
        <p:spPr/>
        <p:txBody>
          <a:bodyPr/>
          <a:lstStyle/>
          <a:p>
            <a:endParaRPr lang="en-US"/>
          </a:p>
        </p:txBody>
      </p:sp>
      <p:pic>
        <p:nvPicPr>
          <p:cNvPr id="7" name="Picture 6">
            <a:extLst>
              <a:ext uri="{FF2B5EF4-FFF2-40B4-BE49-F238E27FC236}">
                <a16:creationId xmlns:a16="http://schemas.microsoft.com/office/drawing/2014/main" id="{5DE29DC2-EDE3-4017-94E1-70614322D7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84618" y="1756507"/>
            <a:ext cx="3874764" cy="3501293"/>
          </a:xfrm>
          <a:prstGeom prst="rect">
            <a:avLst/>
          </a:prstGeom>
        </p:spPr>
      </p:pic>
    </p:spTree>
    <p:extLst>
      <p:ext uri="{BB962C8B-B14F-4D97-AF65-F5344CB8AC3E}">
        <p14:creationId xmlns:p14="http://schemas.microsoft.com/office/powerpoint/2010/main" val="25532503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D868-6196-40FF-BFB6-DFF227B43B3A}"/>
              </a:ext>
            </a:extLst>
          </p:cNvPr>
          <p:cNvSpPr>
            <a:spLocks noGrp="1"/>
          </p:cNvSpPr>
          <p:nvPr>
            <p:ph type="title"/>
          </p:nvPr>
        </p:nvSpPr>
        <p:spPr/>
        <p:txBody>
          <a:bodyPr>
            <a:normAutofit/>
          </a:bodyPr>
          <a:lstStyle/>
          <a:p>
            <a:r>
              <a:rPr lang="en-US" b="1" dirty="0"/>
              <a:t>Ethical Dilemmas</a:t>
            </a:r>
          </a:p>
        </p:txBody>
      </p:sp>
      <p:sp>
        <p:nvSpPr>
          <p:cNvPr id="3" name="Content Placeholder 2">
            <a:extLst>
              <a:ext uri="{FF2B5EF4-FFF2-40B4-BE49-F238E27FC236}">
                <a16:creationId xmlns:a16="http://schemas.microsoft.com/office/drawing/2014/main" id="{D54A8A7A-8A8E-4D4D-9966-5DD6AA0E6095}"/>
              </a:ext>
            </a:extLst>
          </p:cNvPr>
          <p:cNvSpPr>
            <a:spLocks noGrp="1"/>
          </p:cNvSpPr>
          <p:nvPr>
            <p:ph type="body" sz="quarter" idx="14"/>
          </p:nvPr>
        </p:nvSpPr>
        <p:spPr/>
        <p:txBody>
          <a:bodyPr>
            <a:normAutofit fontScale="55000" lnSpcReduction="20000"/>
          </a:bodyPr>
          <a:lstStyle/>
          <a:p>
            <a:endParaRPr lang="en-US" sz="3500" dirty="0"/>
          </a:p>
        </p:txBody>
      </p:sp>
      <p:sp>
        <p:nvSpPr>
          <p:cNvPr id="4" name="Text Placeholder 3">
            <a:extLst>
              <a:ext uri="{FF2B5EF4-FFF2-40B4-BE49-F238E27FC236}">
                <a16:creationId xmlns:a16="http://schemas.microsoft.com/office/drawing/2014/main" id="{B53EB5E1-A8EB-8F20-6A15-3188BFDA04C1}"/>
              </a:ext>
            </a:extLst>
          </p:cNvPr>
          <p:cNvSpPr>
            <a:spLocks noGrp="1"/>
          </p:cNvSpPr>
          <p:nvPr>
            <p:ph type="body" sz="quarter" idx="15"/>
          </p:nvPr>
        </p:nvSpPr>
        <p:spPr/>
        <p:txBody>
          <a:bodyPr/>
          <a:lstStyle/>
          <a:p>
            <a:r>
              <a:rPr lang="en-US" sz="1800" dirty="0"/>
              <a:t>June</a:t>
            </a:r>
          </a:p>
          <a:p>
            <a:r>
              <a:rPr lang="en-US" sz="1800" dirty="0"/>
              <a:t>Jack </a:t>
            </a:r>
          </a:p>
          <a:p>
            <a:r>
              <a:rPr lang="en-US" sz="1800" dirty="0"/>
              <a:t>Billie</a:t>
            </a:r>
          </a:p>
          <a:p>
            <a:endParaRPr lang="en-US" dirty="0"/>
          </a:p>
        </p:txBody>
      </p:sp>
    </p:spTree>
    <p:extLst>
      <p:ext uri="{BB962C8B-B14F-4D97-AF65-F5344CB8AC3E}">
        <p14:creationId xmlns:p14="http://schemas.microsoft.com/office/powerpoint/2010/main" val="38647562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AC38E-E211-4464-AB19-441D53B7FBFF}"/>
              </a:ext>
            </a:extLst>
          </p:cNvPr>
          <p:cNvSpPr>
            <a:spLocks noGrp="1"/>
          </p:cNvSpPr>
          <p:nvPr>
            <p:ph type="title"/>
          </p:nvPr>
        </p:nvSpPr>
        <p:spPr>
          <a:xfrm>
            <a:off x="609600" y="1034845"/>
            <a:ext cx="10972800" cy="990600"/>
          </a:xfrm>
        </p:spPr>
        <p:txBody>
          <a:bodyPr>
            <a:normAutofit/>
          </a:bodyPr>
          <a:lstStyle/>
          <a:p>
            <a:r>
              <a:rPr lang="en-US" sz="5400" b="1" dirty="0"/>
              <a:t>June</a:t>
            </a:r>
          </a:p>
        </p:txBody>
      </p:sp>
      <p:sp>
        <p:nvSpPr>
          <p:cNvPr id="3" name="Content Placeholder 2">
            <a:extLst>
              <a:ext uri="{FF2B5EF4-FFF2-40B4-BE49-F238E27FC236}">
                <a16:creationId xmlns:a16="http://schemas.microsoft.com/office/drawing/2014/main" id="{A5F0417A-00ED-4AFB-8A4A-F30F564F1CA1}"/>
              </a:ext>
            </a:extLst>
          </p:cNvPr>
          <p:cNvSpPr>
            <a:spLocks noGrp="1"/>
          </p:cNvSpPr>
          <p:nvPr>
            <p:ph idx="1"/>
          </p:nvPr>
        </p:nvSpPr>
        <p:spPr>
          <a:xfrm>
            <a:off x="609600" y="3144915"/>
            <a:ext cx="10972800" cy="4876800"/>
          </a:xfrm>
        </p:spPr>
        <p:txBody>
          <a:bodyPr/>
          <a:lstStyle/>
          <a:p>
            <a:pPr marL="0" indent="0">
              <a:buNone/>
            </a:pPr>
            <a:r>
              <a:rPr lang="en-US" dirty="0"/>
              <a:t>June asks you to pour her a glass of water because her throat is dry.  The water pitcher and cup are on her bed-side table, but out of her reach.</a:t>
            </a:r>
          </a:p>
          <a:p>
            <a:pPr marL="0" indent="0">
              <a:buNone/>
            </a:pPr>
            <a:r>
              <a:rPr lang="en-US" dirty="0"/>
              <a:t>She’s thirsty and can’t reach her water but who is responsible to get the water for her?  Does she have fluid restrictions?  Does she have difficulty swallowing? </a:t>
            </a:r>
          </a:p>
          <a:p>
            <a:pPr marL="0" indent="0">
              <a:buNone/>
            </a:pPr>
            <a:r>
              <a:rPr lang="en-US" dirty="0"/>
              <a:t>Response - </a:t>
            </a:r>
            <a:r>
              <a:rPr lang="en-US" i="1" dirty="0"/>
              <a:t>“I’d be happy to ask a staff member to assist; is that okay with you?” </a:t>
            </a:r>
          </a:p>
          <a:p>
            <a:pPr marL="0" indent="0">
              <a:buNone/>
            </a:pPr>
            <a:endParaRPr lang="en-US" dirty="0"/>
          </a:p>
        </p:txBody>
      </p:sp>
      <p:pic>
        <p:nvPicPr>
          <p:cNvPr id="5" name="Picture 4">
            <a:extLst>
              <a:ext uri="{FF2B5EF4-FFF2-40B4-BE49-F238E27FC236}">
                <a16:creationId xmlns:a16="http://schemas.microsoft.com/office/drawing/2014/main" id="{08C5B65B-36F1-4E1F-A77F-A31E37FBA50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52736" y="567267"/>
            <a:ext cx="3486527" cy="2324351"/>
          </a:xfrm>
          <a:prstGeom prst="rect">
            <a:avLst/>
          </a:prstGeom>
        </p:spPr>
      </p:pic>
    </p:spTree>
    <p:extLst>
      <p:ext uri="{BB962C8B-B14F-4D97-AF65-F5344CB8AC3E}">
        <p14:creationId xmlns:p14="http://schemas.microsoft.com/office/powerpoint/2010/main" val="382878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AC38E-E211-4464-AB19-441D53B7FBFF}"/>
              </a:ext>
            </a:extLst>
          </p:cNvPr>
          <p:cNvSpPr>
            <a:spLocks noGrp="1"/>
          </p:cNvSpPr>
          <p:nvPr>
            <p:ph type="title"/>
          </p:nvPr>
        </p:nvSpPr>
        <p:spPr>
          <a:xfrm>
            <a:off x="609600" y="916223"/>
            <a:ext cx="10972800" cy="990600"/>
          </a:xfrm>
        </p:spPr>
        <p:txBody>
          <a:bodyPr>
            <a:normAutofit/>
          </a:bodyPr>
          <a:lstStyle/>
          <a:p>
            <a:r>
              <a:rPr lang="en-US" sz="5400" b="1" dirty="0"/>
              <a:t>Jack</a:t>
            </a:r>
          </a:p>
        </p:txBody>
      </p:sp>
      <p:sp>
        <p:nvSpPr>
          <p:cNvPr id="3" name="Content Placeholder 2">
            <a:extLst>
              <a:ext uri="{FF2B5EF4-FFF2-40B4-BE49-F238E27FC236}">
                <a16:creationId xmlns:a16="http://schemas.microsoft.com/office/drawing/2014/main" id="{A5F0417A-00ED-4AFB-8A4A-F30F564F1CA1}"/>
              </a:ext>
            </a:extLst>
          </p:cNvPr>
          <p:cNvSpPr>
            <a:spLocks noGrp="1"/>
          </p:cNvSpPr>
          <p:nvPr>
            <p:ph idx="1"/>
          </p:nvPr>
        </p:nvSpPr>
        <p:spPr>
          <a:xfrm>
            <a:off x="494190" y="2468893"/>
            <a:ext cx="10972800" cy="4876800"/>
          </a:xfrm>
        </p:spPr>
        <p:txBody>
          <a:bodyPr/>
          <a:lstStyle/>
          <a:p>
            <a:pPr marL="0" indent="0">
              <a:buNone/>
            </a:pPr>
            <a:r>
              <a:rPr lang="en-US" dirty="0"/>
              <a:t>You are talking to Jack in a public area, but he wants to talk in private.  He uses a wheelchair and cannot push himself down to his room.  He asks you to do so.</a:t>
            </a:r>
          </a:p>
          <a:p>
            <a:pPr marL="0" indent="0">
              <a:buNone/>
            </a:pPr>
            <a:r>
              <a:rPr lang="en-US" dirty="0"/>
              <a:t>He needs help with his wheelchair and wants to talk privately with a representative, which is his right to do so.  Who is responsible for taking him to his room?</a:t>
            </a:r>
          </a:p>
          <a:p>
            <a:pPr marL="0" indent="0">
              <a:buNone/>
            </a:pPr>
            <a:r>
              <a:rPr lang="en-US" dirty="0"/>
              <a:t>Response - </a:t>
            </a:r>
            <a:r>
              <a:rPr lang="en-US" i="1" dirty="0"/>
              <a:t>“If you are okay with it, I’d be happy to ask a staff member to assist you; I am not allowed to push residents in their wheelchairs.” </a:t>
            </a:r>
          </a:p>
          <a:p>
            <a:pPr marL="0" indent="0">
              <a:buNone/>
            </a:pPr>
            <a:endParaRPr lang="en-US" dirty="0"/>
          </a:p>
        </p:txBody>
      </p:sp>
      <p:pic>
        <p:nvPicPr>
          <p:cNvPr id="5" name="Picture 4">
            <a:extLst>
              <a:ext uri="{FF2B5EF4-FFF2-40B4-BE49-F238E27FC236}">
                <a16:creationId xmlns:a16="http://schemas.microsoft.com/office/drawing/2014/main" id="{059799F1-00B5-436C-AD9A-287F728432C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19136" y="447902"/>
            <a:ext cx="2153727" cy="2020991"/>
          </a:xfrm>
          <a:prstGeom prst="rect">
            <a:avLst/>
          </a:prstGeom>
        </p:spPr>
      </p:pic>
    </p:spTree>
    <p:extLst>
      <p:ext uri="{BB962C8B-B14F-4D97-AF65-F5344CB8AC3E}">
        <p14:creationId xmlns:p14="http://schemas.microsoft.com/office/powerpoint/2010/main" val="16869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AC38E-E211-4464-AB19-441D53B7FBFF}"/>
              </a:ext>
            </a:extLst>
          </p:cNvPr>
          <p:cNvSpPr>
            <a:spLocks noGrp="1"/>
          </p:cNvSpPr>
          <p:nvPr>
            <p:ph type="title"/>
          </p:nvPr>
        </p:nvSpPr>
        <p:spPr>
          <a:xfrm>
            <a:off x="511946" y="852507"/>
            <a:ext cx="5245223" cy="990600"/>
          </a:xfrm>
        </p:spPr>
        <p:txBody>
          <a:bodyPr/>
          <a:lstStyle/>
          <a:p>
            <a:r>
              <a:rPr lang="en-US" b="1" dirty="0"/>
              <a:t>Billie</a:t>
            </a:r>
          </a:p>
        </p:txBody>
      </p:sp>
      <p:sp>
        <p:nvSpPr>
          <p:cNvPr id="3" name="Content Placeholder 2">
            <a:extLst>
              <a:ext uri="{FF2B5EF4-FFF2-40B4-BE49-F238E27FC236}">
                <a16:creationId xmlns:a16="http://schemas.microsoft.com/office/drawing/2014/main" id="{A5F0417A-00ED-4AFB-8A4A-F30F564F1CA1}"/>
              </a:ext>
            </a:extLst>
          </p:cNvPr>
          <p:cNvSpPr>
            <a:spLocks noGrp="1"/>
          </p:cNvSpPr>
          <p:nvPr>
            <p:ph idx="1"/>
          </p:nvPr>
        </p:nvSpPr>
        <p:spPr>
          <a:xfrm>
            <a:off x="511946" y="2671940"/>
            <a:ext cx="10972800" cy="4876800"/>
          </a:xfrm>
        </p:spPr>
        <p:txBody>
          <a:bodyPr/>
          <a:lstStyle/>
          <a:p>
            <a:pPr marL="0" indent="0">
              <a:buNone/>
            </a:pPr>
            <a:r>
              <a:rPr lang="en-US" dirty="0"/>
              <a:t>During a visit in Billie’s room, she tells you she’s chilly and asks you to get her sweater out of her closet and help her put it on.</a:t>
            </a:r>
          </a:p>
          <a:p>
            <a:pPr marL="0" indent="0">
              <a:buNone/>
            </a:pPr>
            <a:r>
              <a:rPr lang="en-US" dirty="0"/>
              <a:t>She is uncomfortable and wants her sweater but is it okay for the representative go through her closet even at her request?  Who is responsible for assisting her with dressing?</a:t>
            </a:r>
          </a:p>
          <a:p>
            <a:pPr marL="0" indent="0">
              <a:buNone/>
            </a:pPr>
            <a:r>
              <a:rPr lang="en-US" dirty="0"/>
              <a:t>Response - </a:t>
            </a:r>
            <a:r>
              <a:rPr lang="en-US" i="1" dirty="0"/>
              <a:t>“I’d be happy to ask a caregiver to assist you; is that okay with you?” </a:t>
            </a:r>
          </a:p>
          <a:p>
            <a:pPr marL="0" indent="0">
              <a:buNone/>
            </a:pPr>
            <a:endParaRPr lang="en-US" dirty="0"/>
          </a:p>
        </p:txBody>
      </p:sp>
      <p:pic>
        <p:nvPicPr>
          <p:cNvPr id="5" name="Picture 4">
            <a:extLst>
              <a:ext uri="{FF2B5EF4-FFF2-40B4-BE49-F238E27FC236}">
                <a16:creationId xmlns:a16="http://schemas.microsoft.com/office/drawing/2014/main" id="{06722135-B692-43CA-995C-9D9645146C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27999" y="465498"/>
            <a:ext cx="2736001" cy="2052000"/>
          </a:xfrm>
          <a:prstGeom prst="rect">
            <a:avLst/>
          </a:prstGeom>
        </p:spPr>
      </p:pic>
    </p:spTree>
    <p:extLst>
      <p:ext uri="{BB962C8B-B14F-4D97-AF65-F5344CB8AC3E}">
        <p14:creationId xmlns:p14="http://schemas.microsoft.com/office/powerpoint/2010/main" val="280025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4A4D-9E3A-4CE2-AA4B-F80B2486DABB}"/>
              </a:ext>
            </a:extLst>
          </p:cNvPr>
          <p:cNvSpPr>
            <a:spLocks noGrp="1"/>
          </p:cNvSpPr>
          <p:nvPr>
            <p:ph type="title"/>
          </p:nvPr>
        </p:nvSpPr>
        <p:spPr/>
        <p:txBody>
          <a:bodyPr/>
          <a:lstStyle/>
          <a:p>
            <a:r>
              <a:rPr lang="en-US" b="1" dirty="0"/>
              <a:t>Consider</a:t>
            </a:r>
          </a:p>
        </p:txBody>
      </p:sp>
      <p:sp>
        <p:nvSpPr>
          <p:cNvPr id="4" name="Text Placeholder 3">
            <a:extLst>
              <a:ext uri="{FF2B5EF4-FFF2-40B4-BE49-F238E27FC236}">
                <a16:creationId xmlns:a16="http://schemas.microsoft.com/office/drawing/2014/main" id="{7BF8D997-3661-98A6-0797-3CD07DE1BC16}"/>
              </a:ext>
            </a:extLst>
          </p:cNvPr>
          <p:cNvSpPr>
            <a:spLocks noGrp="1"/>
          </p:cNvSpPr>
          <p:nvPr>
            <p:ph type="body" sz="quarter" idx="15"/>
          </p:nvPr>
        </p:nvSpPr>
        <p:spPr/>
        <p:txBody>
          <a:bodyPr/>
          <a:lstStyle/>
          <a:p>
            <a:r>
              <a:rPr lang="en-US" dirty="0"/>
              <a:t>Is the request within the scope of my duties as a representative of the Office (Is it my job/role/responsibility to fulfill this request)?</a:t>
            </a:r>
          </a:p>
          <a:p>
            <a:r>
              <a:rPr lang="en-US" dirty="0"/>
              <a:t>Who else might be responsible for conducting the actions I am being asked to fulfill?</a:t>
            </a:r>
          </a:p>
          <a:p>
            <a:r>
              <a:rPr lang="en-US" dirty="0"/>
              <a:t>Is there potential harm that could be done to the resident if I personally act on the request?</a:t>
            </a:r>
          </a:p>
          <a:p>
            <a:r>
              <a:rPr lang="en-US" dirty="0"/>
              <a:t>What can I do to assist the resident without overstepping the boundaries of the program? </a:t>
            </a:r>
          </a:p>
        </p:txBody>
      </p:sp>
    </p:spTree>
    <p:extLst>
      <p:ext uri="{BB962C8B-B14F-4D97-AF65-F5344CB8AC3E}">
        <p14:creationId xmlns:p14="http://schemas.microsoft.com/office/powerpoint/2010/main" val="10685454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E53FB-2406-460F-A581-61A698FAD5FE}"/>
              </a:ext>
            </a:extLst>
          </p:cNvPr>
          <p:cNvSpPr>
            <a:spLocks noGrp="1"/>
          </p:cNvSpPr>
          <p:nvPr>
            <p:ph type="title"/>
          </p:nvPr>
        </p:nvSpPr>
        <p:spPr/>
        <p:txBody>
          <a:bodyPr/>
          <a:lstStyle/>
          <a:p>
            <a:r>
              <a:rPr lang="en-US" b="1" dirty="0"/>
              <a:t>Who does the LTCOP represent? </a:t>
            </a:r>
          </a:p>
        </p:txBody>
      </p:sp>
      <p:pic>
        <p:nvPicPr>
          <p:cNvPr id="8" name="Picture 7">
            <a:extLst>
              <a:ext uri="{FF2B5EF4-FFF2-40B4-BE49-F238E27FC236}">
                <a16:creationId xmlns:a16="http://schemas.microsoft.com/office/drawing/2014/main" id="{6AA476DC-632B-4F42-BED9-C038C02A115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5820" y="2035277"/>
            <a:ext cx="5038735" cy="3222523"/>
          </a:xfrm>
          <a:prstGeom prst="rect">
            <a:avLst/>
          </a:prstGeom>
        </p:spPr>
      </p:pic>
      <p:pic>
        <p:nvPicPr>
          <p:cNvPr id="10" name="Picture 9">
            <a:extLst>
              <a:ext uri="{FF2B5EF4-FFF2-40B4-BE49-F238E27FC236}">
                <a16:creationId xmlns:a16="http://schemas.microsoft.com/office/drawing/2014/main" id="{FD77CB6D-0DF8-4BA0-B330-7E6DBFB55D7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935715" y="2035277"/>
            <a:ext cx="4935396" cy="3222523"/>
          </a:xfrm>
          <a:prstGeom prst="rect">
            <a:avLst/>
          </a:prstGeom>
        </p:spPr>
      </p:pic>
      <p:sp>
        <p:nvSpPr>
          <p:cNvPr id="11" name="TextBox 10">
            <a:extLst>
              <a:ext uri="{FF2B5EF4-FFF2-40B4-BE49-F238E27FC236}">
                <a16:creationId xmlns:a16="http://schemas.microsoft.com/office/drawing/2014/main" id="{177887D9-AAF8-4010-99AE-05FE8EB5D8DB}"/>
              </a:ext>
            </a:extLst>
          </p:cNvPr>
          <p:cNvSpPr txBox="1"/>
          <p:nvPr/>
        </p:nvSpPr>
        <p:spPr>
          <a:xfrm>
            <a:off x="5625483" y="2873404"/>
            <a:ext cx="941033" cy="1569660"/>
          </a:xfrm>
          <a:prstGeom prst="rect">
            <a:avLst/>
          </a:prstGeom>
          <a:noFill/>
        </p:spPr>
        <p:txBody>
          <a:bodyPr wrap="square" rtlCol="0">
            <a:spAutoFit/>
          </a:bodyPr>
          <a:lstStyle/>
          <a:p>
            <a:r>
              <a:rPr lang="en-US" sz="9600" dirty="0"/>
              <a:t>=</a:t>
            </a:r>
          </a:p>
        </p:txBody>
      </p:sp>
    </p:spTree>
    <p:extLst>
      <p:ext uri="{BB962C8B-B14F-4D97-AF65-F5344CB8AC3E}">
        <p14:creationId xmlns:p14="http://schemas.microsoft.com/office/powerpoint/2010/main" val="23820897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0578-10BB-48B1-ABA3-D7F943808719}"/>
              </a:ext>
            </a:extLst>
          </p:cNvPr>
          <p:cNvSpPr>
            <a:spLocks noGrp="1"/>
          </p:cNvSpPr>
          <p:nvPr>
            <p:ph type="title"/>
          </p:nvPr>
        </p:nvSpPr>
        <p:spPr/>
        <p:txBody>
          <a:bodyPr/>
          <a:lstStyle/>
          <a:p>
            <a:r>
              <a:rPr lang="en-US" b="1" dirty="0"/>
              <a:t>Who does the LTCOP represent? </a:t>
            </a:r>
          </a:p>
        </p:txBody>
      </p:sp>
      <p:pic>
        <p:nvPicPr>
          <p:cNvPr id="6" name="Picture 5">
            <a:extLst>
              <a:ext uri="{FF2B5EF4-FFF2-40B4-BE49-F238E27FC236}">
                <a16:creationId xmlns:a16="http://schemas.microsoft.com/office/drawing/2014/main" id="{2A2BB7A4-67D0-4B43-BC4D-A2FDA157565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23853" y="2409592"/>
            <a:ext cx="4683872" cy="3121035"/>
          </a:xfrm>
          <a:prstGeom prst="rect">
            <a:avLst/>
          </a:prstGeom>
        </p:spPr>
      </p:pic>
      <p:pic>
        <p:nvPicPr>
          <p:cNvPr id="10" name="Picture 9">
            <a:extLst>
              <a:ext uri="{FF2B5EF4-FFF2-40B4-BE49-F238E27FC236}">
                <a16:creationId xmlns:a16="http://schemas.microsoft.com/office/drawing/2014/main" id="{81A13941-08AD-4C1B-99D8-78AB309268E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2089" y="2409591"/>
            <a:ext cx="4683873" cy="3121035"/>
          </a:xfrm>
          <a:prstGeom prst="rect">
            <a:avLst/>
          </a:prstGeom>
        </p:spPr>
      </p:pic>
      <p:sp>
        <p:nvSpPr>
          <p:cNvPr id="12" name="TextBox 11">
            <a:extLst>
              <a:ext uri="{FF2B5EF4-FFF2-40B4-BE49-F238E27FC236}">
                <a16:creationId xmlns:a16="http://schemas.microsoft.com/office/drawing/2014/main" id="{1CFC1070-1B7F-4BE2-8E1D-AD6FEE8C63F6}"/>
              </a:ext>
            </a:extLst>
          </p:cNvPr>
          <p:cNvSpPr txBox="1"/>
          <p:nvPr/>
        </p:nvSpPr>
        <p:spPr>
          <a:xfrm>
            <a:off x="5521910" y="3185278"/>
            <a:ext cx="1301943"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002060"/>
                </a:solidFill>
                <a:effectLst/>
                <a:uLnTx/>
                <a:uFillTx/>
                <a:latin typeface="Arial"/>
                <a:ea typeface="+mn-ea"/>
                <a:cs typeface="+mn-cs"/>
              </a:rPr>
              <a:t>=</a:t>
            </a:r>
          </a:p>
        </p:txBody>
      </p:sp>
    </p:spTree>
    <p:extLst>
      <p:ext uri="{BB962C8B-B14F-4D97-AF65-F5344CB8AC3E}">
        <p14:creationId xmlns:p14="http://schemas.microsoft.com/office/powerpoint/2010/main" val="42230012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48A8E-B92C-4657-9A1D-8C196BB46040}"/>
              </a:ext>
            </a:extLst>
          </p:cNvPr>
          <p:cNvSpPr>
            <a:spLocks noGrp="1"/>
          </p:cNvSpPr>
          <p:nvPr>
            <p:ph idx="1"/>
          </p:nvPr>
        </p:nvSpPr>
        <p:spPr>
          <a:xfrm>
            <a:off x="609600" y="796413"/>
            <a:ext cx="10972800" cy="5680587"/>
          </a:xfrm>
        </p:spPr>
        <p:txBody>
          <a:bodyPr/>
          <a:lstStyle/>
          <a:p>
            <a:pPr marL="0" indent="0">
              <a:buNone/>
            </a:pPr>
            <a:r>
              <a:rPr lang="en-US" dirty="0"/>
              <a:t>Stella complains that meals served in her room are cold, and asks you to sample the food to see if you agree.  </a:t>
            </a:r>
          </a:p>
        </p:txBody>
      </p:sp>
      <p:pic>
        <p:nvPicPr>
          <p:cNvPr id="6" name="Picture 5">
            <a:extLst>
              <a:ext uri="{FF2B5EF4-FFF2-40B4-BE49-F238E27FC236}">
                <a16:creationId xmlns:a16="http://schemas.microsoft.com/office/drawing/2014/main" id="{C8FA86CE-86CA-4E50-88C3-5D7F63DA669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65827" y="2307482"/>
            <a:ext cx="6060346" cy="4169518"/>
          </a:xfrm>
          <a:prstGeom prst="rect">
            <a:avLst/>
          </a:prstGeom>
        </p:spPr>
      </p:pic>
    </p:spTree>
    <p:extLst>
      <p:ext uri="{BB962C8B-B14F-4D97-AF65-F5344CB8AC3E}">
        <p14:creationId xmlns:p14="http://schemas.microsoft.com/office/powerpoint/2010/main" val="5099154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2881F-A944-49DC-9F07-DD665FB0AC71}"/>
              </a:ext>
            </a:extLst>
          </p:cNvPr>
          <p:cNvSpPr>
            <a:spLocks noGrp="1"/>
          </p:cNvSpPr>
          <p:nvPr>
            <p:ph idx="1"/>
          </p:nvPr>
        </p:nvSpPr>
        <p:spPr>
          <a:xfrm>
            <a:off x="609600" y="870155"/>
            <a:ext cx="10972800" cy="5606845"/>
          </a:xfrm>
        </p:spPr>
        <p:txBody>
          <a:bodyPr/>
          <a:lstStyle/>
          <a:p>
            <a:pPr marL="0" indent="0" algn="just">
              <a:buNone/>
            </a:pPr>
            <a:r>
              <a:rPr lang="en-US" dirty="0"/>
              <a:t>Kai is at risk of choking but wants to eat all meals alone in his room.  He is not comfortable eating in the dining room and doesn’t want a staff member in his room “babysitting” him.  Kai asks you for help with convincing the staff to let him eat in his room. </a:t>
            </a:r>
          </a:p>
        </p:txBody>
      </p:sp>
      <p:pic>
        <p:nvPicPr>
          <p:cNvPr id="12" name="Picture 11">
            <a:extLst>
              <a:ext uri="{FF2B5EF4-FFF2-40B4-BE49-F238E27FC236}">
                <a16:creationId xmlns:a16="http://schemas.microsoft.com/office/drawing/2014/main" id="{E035B5BE-09F5-4FDD-B9EE-2E8CB4DB57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05388" y="2512407"/>
            <a:ext cx="5581224" cy="3964593"/>
          </a:xfrm>
          <a:prstGeom prst="rect">
            <a:avLst/>
          </a:prstGeom>
        </p:spPr>
      </p:pic>
    </p:spTree>
    <p:extLst>
      <p:ext uri="{BB962C8B-B14F-4D97-AF65-F5344CB8AC3E}">
        <p14:creationId xmlns:p14="http://schemas.microsoft.com/office/powerpoint/2010/main" val="31502501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1538-AB27-415B-ADA5-0B0546AED43C}"/>
              </a:ext>
            </a:extLst>
          </p:cNvPr>
          <p:cNvSpPr>
            <a:spLocks noGrp="1"/>
          </p:cNvSpPr>
          <p:nvPr>
            <p:ph type="title"/>
          </p:nvPr>
        </p:nvSpPr>
        <p:spPr>
          <a:xfrm>
            <a:off x="457199" y="391889"/>
            <a:ext cx="10515600" cy="1054525"/>
          </a:xfrm>
        </p:spPr>
        <p:txBody>
          <a:bodyPr>
            <a:normAutofit fontScale="90000"/>
          </a:bodyPr>
          <a:lstStyle/>
          <a:p>
            <a:r>
              <a:rPr lang="en-US" b="1" dirty="0"/>
              <a:t>Code of Ethics for the Long-Term Care Ombudsman</a:t>
            </a:r>
            <a:br>
              <a:rPr lang="en-US" dirty="0"/>
            </a:br>
            <a:endParaRPr lang="en-US" sz="1800" dirty="0"/>
          </a:p>
        </p:txBody>
      </p:sp>
      <p:sp>
        <p:nvSpPr>
          <p:cNvPr id="4" name="Text Placeholder 3">
            <a:extLst>
              <a:ext uri="{FF2B5EF4-FFF2-40B4-BE49-F238E27FC236}">
                <a16:creationId xmlns:a16="http://schemas.microsoft.com/office/drawing/2014/main" id="{18DAEF2D-6F8E-5EA6-300A-259DB30E3A81}"/>
              </a:ext>
            </a:extLst>
          </p:cNvPr>
          <p:cNvSpPr>
            <a:spLocks noGrp="1"/>
          </p:cNvSpPr>
          <p:nvPr>
            <p:ph type="body" sz="quarter" idx="15"/>
          </p:nvPr>
        </p:nvSpPr>
        <p:spPr/>
        <p:txBody>
          <a:bodyPr>
            <a:normAutofit fontScale="92500" lnSpcReduction="20000"/>
          </a:bodyPr>
          <a:lstStyle/>
          <a:p>
            <a:pPr marL="342900" indent="-342900">
              <a:buFont typeface="+mj-lt"/>
              <a:buAutoNum type="arabicPeriod"/>
            </a:pPr>
            <a:r>
              <a:rPr lang="en-US" sz="2400" dirty="0"/>
              <a:t>The Ombudsman provides services with respect for human dignity and the individuality of the client, unrestricted by considerations of age, social or economic status, personal characteristics, or lifestyle choices.</a:t>
            </a:r>
          </a:p>
          <a:p>
            <a:pPr marL="342900" indent="-342900">
              <a:buFont typeface="+mj-lt"/>
              <a:buAutoNum type="arabicPeriod"/>
            </a:pPr>
            <a:r>
              <a:rPr lang="en-US" sz="2400" dirty="0"/>
              <a:t>The Ombudsman respects and promotes the client’s right to self-determination.</a:t>
            </a:r>
          </a:p>
          <a:p>
            <a:pPr marL="342900" indent="-342900">
              <a:buFont typeface="+mj-lt"/>
              <a:buAutoNum type="arabicPeriod"/>
            </a:pPr>
            <a:r>
              <a:rPr lang="en-US" sz="2400" dirty="0"/>
              <a:t>The Ombudsman makes every reasonable effort to ascertain and act in accordance with the client’s wishes.</a:t>
            </a:r>
          </a:p>
          <a:p>
            <a:pPr marL="0" indent="0">
              <a:buNone/>
            </a:pPr>
            <a:endParaRPr lang="en-US" sz="1800" dirty="0"/>
          </a:p>
          <a:p>
            <a:pPr marL="0" indent="0">
              <a:buNone/>
            </a:pPr>
            <a:endParaRPr lang="en-US" sz="2000" dirty="0"/>
          </a:p>
          <a:p>
            <a:endParaRPr lang="en-US" dirty="0"/>
          </a:p>
          <a:p>
            <a:endParaRPr lang="en-US" dirty="0"/>
          </a:p>
        </p:txBody>
      </p:sp>
    </p:spTree>
    <p:extLst>
      <p:ext uri="{BB962C8B-B14F-4D97-AF65-F5344CB8AC3E}">
        <p14:creationId xmlns:p14="http://schemas.microsoft.com/office/powerpoint/2010/main" val="4268205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BEAA88-8445-4A73-8DF6-7E664E20B010}"/>
              </a:ext>
            </a:extLst>
          </p:cNvPr>
          <p:cNvSpPr/>
          <p:nvPr/>
        </p:nvSpPr>
        <p:spPr>
          <a:xfrm>
            <a:off x="2547595" y="2967335"/>
            <a:ext cx="7096816" cy="1200329"/>
          </a:xfrm>
          <a:prstGeom prst="rect">
            <a:avLst/>
          </a:prstGeom>
          <a:noFill/>
        </p:spPr>
        <p:txBody>
          <a:bodyPr wrap="none" lIns="91440" tIns="45720" rIns="91440" bIns="45720">
            <a:spAutoFit/>
          </a:bodyPr>
          <a:lstStyle/>
          <a:p>
            <a:pPr algn="ctr"/>
            <a:r>
              <a:rPr lang="en-US" sz="7200" b="1" cap="none" spc="0" dirty="0">
                <a:ln w="13462">
                  <a:solidFill>
                    <a:schemeClr val="bg1"/>
                  </a:solidFill>
                  <a:prstDash val="solid"/>
                </a:ln>
                <a:solidFill>
                  <a:schemeClr val="tx2"/>
                </a:solidFill>
                <a:effectLst>
                  <a:outerShdw dist="38100" dir="2700000" algn="bl" rotWithShape="0">
                    <a:schemeClr val="accent5"/>
                  </a:outerShdw>
                </a:effectLst>
              </a:rPr>
              <a:t>Om  buds  man</a:t>
            </a:r>
          </a:p>
        </p:txBody>
      </p:sp>
      <p:sp>
        <p:nvSpPr>
          <p:cNvPr id="5" name="Oval 4">
            <a:extLst>
              <a:ext uri="{FF2B5EF4-FFF2-40B4-BE49-F238E27FC236}">
                <a16:creationId xmlns:a16="http://schemas.microsoft.com/office/drawing/2014/main" id="{F7EB9178-8774-45DE-991F-E92D9B407588}"/>
              </a:ext>
            </a:extLst>
          </p:cNvPr>
          <p:cNvSpPr/>
          <p:nvPr/>
        </p:nvSpPr>
        <p:spPr>
          <a:xfrm>
            <a:off x="4438797" y="3506677"/>
            <a:ext cx="292963" cy="284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92468095-3F3F-4F52-BF40-083307E0FCC6}"/>
              </a:ext>
            </a:extLst>
          </p:cNvPr>
          <p:cNvSpPr/>
          <p:nvPr/>
        </p:nvSpPr>
        <p:spPr>
          <a:xfrm>
            <a:off x="7087058" y="3497801"/>
            <a:ext cx="292963" cy="284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2EC4B2-A662-AF12-8E1F-DB952E8026A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5A02802-F2E8-96AF-935D-A2D340AD1119}"/>
              </a:ext>
            </a:extLst>
          </p:cNvPr>
          <p:cNvSpPr>
            <a:spLocks noGrp="1"/>
          </p:cNvSpPr>
          <p:nvPr>
            <p:ph type="body" sz="quarter" idx="14"/>
          </p:nvPr>
        </p:nvSpPr>
        <p:spPr/>
        <p:txBody>
          <a:bodyPr>
            <a:normAutofit lnSpcReduction="10000"/>
          </a:bodyPr>
          <a:lstStyle/>
          <a:p>
            <a:endParaRPr lang="en-US"/>
          </a:p>
        </p:txBody>
      </p:sp>
      <p:sp>
        <p:nvSpPr>
          <p:cNvPr id="7" name="Text Placeholder 6">
            <a:extLst>
              <a:ext uri="{FF2B5EF4-FFF2-40B4-BE49-F238E27FC236}">
                <a16:creationId xmlns:a16="http://schemas.microsoft.com/office/drawing/2014/main" id="{F64D64F7-494D-C4E3-62E7-4BEB3D20C98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22278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E050D9-FD18-D242-FF8D-94564B6421A5}"/>
              </a:ext>
            </a:extLst>
          </p:cNvPr>
          <p:cNvSpPr>
            <a:spLocks noGrp="1"/>
          </p:cNvSpPr>
          <p:nvPr>
            <p:ph type="body" sz="quarter" idx="15"/>
          </p:nvPr>
        </p:nvSpPr>
        <p:spPr>
          <a:xfrm>
            <a:off x="457925" y="1379914"/>
            <a:ext cx="10728325" cy="3555624"/>
          </a:xfrm>
        </p:spPr>
        <p:txBody>
          <a:bodyPr>
            <a:normAutofit fontScale="92500" lnSpcReduction="20000"/>
          </a:bodyPr>
          <a:lstStyle/>
          <a:p>
            <a:pPr marL="0" indent="0">
              <a:buNone/>
            </a:pPr>
            <a:endParaRPr lang="en-US" sz="1400" dirty="0"/>
          </a:p>
          <a:p>
            <a:pPr marL="0" indent="0">
              <a:buNone/>
            </a:pPr>
            <a:r>
              <a:rPr lang="en-US" sz="2600" dirty="0">
                <a:solidFill>
                  <a:schemeClr val="accent1"/>
                </a:solidFill>
              </a:rPr>
              <a:t>4. </a:t>
            </a:r>
            <a:r>
              <a:rPr lang="en-US" sz="2600" dirty="0"/>
              <a:t>The Ombudsman acts to protect vulnerable individuals from abuse and neglect.</a:t>
            </a:r>
          </a:p>
          <a:p>
            <a:pPr marL="0" indent="0">
              <a:buNone/>
            </a:pPr>
            <a:r>
              <a:rPr lang="en-US" sz="2600" dirty="0">
                <a:solidFill>
                  <a:schemeClr val="accent1"/>
                </a:solidFill>
              </a:rPr>
              <a:t>5. </a:t>
            </a:r>
            <a:r>
              <a:rPr lang="en-US" sz="2600" dirty="0"/>
              <a:t>The Ombudsman safeguards the client’s right to privacy by protecting confidential information.</a:t>
            </a:r>
          </a:p>
          <a:p>
            <a:pPr marL="0" indent="0">
              <a:buNone/>
            </a:pPr>
            <a:r>
              <a:rPr lang="en-US" sz="2600" dirty="0">
                <a:solidFill>
                  <a:schemeClr val="accent1"/>
                </a:solidFill>
              </a:rPr>
              <a:t>6. </a:t>
            </a:r>
            <a:r>
              <a:rPr lang="en-US" sz="2600" dirty="0"/>
              <a:t>The Ombudsman remains knowledgeable in areas relevant to the long-term care system, especially regulatory and legislative information, and long-term care service options.</a:t>
            </a:r>
          </a:p>
          <a:p>
            <a:pPr marL="0" indent="0">
              <a:buNone/>
            </a:pPr>
            <a:endParaRPr lang="en-US" dirty="0"/>
          </a:p>
        </p:txBody>
      </p:sp>
    </p:spTree>
    <p:extLst>
      <p:ext uri="{BB962C8B-B14F-4D97-AF65-F5344CB8AC3E}">
        <p14:creationId xmlns:p14="http://schemas.microsoft.com/office/powerpoint/2010/main" val="40431195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5D38-FE00-15DC-FA0D-630CC4C11F3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98A1DCB-53EB-4C34-B284-9A620757CC00}"/>
              </a:ext>
            </a:extLst>
          </p:cNvPr>
          <p:cNvSpPr>
            <a:spLocks noGrp="1"/>
          </p:cNvSpPr>
          <p:nvPr>
            <p:ph type="body" sz="quarter" idx="14"/>
          </p:nvPr>
        </p:nvSpPr>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93C3F755-438F-9815-483E-57F47AC476DE}"/>
              </a:ext>
            </a:extLst>
          </p:cNvPr>
          <p:cNvSpPr>
            <a:spLocks noGrp="1"/>
          </p:cNvSpPr>
          <p:nvPr>
            <p:ph type="body" sz="quarter" idx="15"/>
          </p:nvPr>
        </p:nvSpPr>
        <p:spPr>
          <a:xfrm>
            <a:off x="457925" y="1922462"/>
            <a:ext cx="10728325" cy="3665934"/>
          </a:xfrm>
        </p:spPr>
        <p:txBody>
          <a:bodyPr>
            <a:normAutofit/>
          </a:bodyPr>
          <a:lstStyle/>
          <a:p>
            <a:pPr marL="0" indent="0">
              <a:buNone/>
            </a:pPr>
            <a:r>
              <a:rPr lang="en-US" sz="2400" dirty="0">
                <a:solidFill>
                  <a:schemeClr val="accent1"/>
                </a:solidFill>
              </a:rPr>
              <a:t>7. </a:t>
            </a:r>
            <a:r>
              <a:rPr lang="en-US" sz="2400" dirty="0"/>
              <a:t>The Ombudsman acts in accordance with the standards and practices of the Long-Term Care Ombudsman program, and with respect for the policies of the sponsoring organization.</a:t>
            </a:r>
          </a:p>
          <a:p>
            <a:pPr marL="0" indent="0">
              <a:buNone/>
            </a:pPr>
            <a:r>
              <a:rPr lang="en-US" sz="2400" dirty="0">
                <a:solidFill>
                  <a:schemeClr val="accent1"/>
                </a:solidFill>
              </a:rPr>
              <a:t>8. </a:t>
            </a:r>
            <a:r>
              <a:rPr lang="en-US" sz="2400" dirty="0"/>
              <a:t>The Ombudsman will provide professional advocacy services unrestricted by his/her personal belief or opinion.</a:t>
            </a:r>
          </a:p>
          <a:p>
            <a:pPr marL="0" indent="0">
              <a:buNone/>
            </a:pPr>
            <a:r>
              <a:rPr lang="en-US" sz="2400" dirty="0">
                <a:solidFill>
                  <a:schemeClr val="accent1"/>
                </a:solidFill>
              </a:rPr>
              <a:t>9. </a:t>
            </a:r>
            <a:r>
              <a:rPr lang="en-US" sz="2400" dirty="0"/>
              <a:t>The Ombudsman participates in efforts to promote a quality, long-term care system.</a:t>
            </a:r>
          </a:p>
        </p:txBody>
      </p:sp>
    </p:spTree>
    <p:extLst>
      <p:ext uri="{BB962C8B-B14F-4D97-AF65-F5344CB8AC3E}">
        <p14:creationId xmlns:p14="http://schemas.microsoft.com/office/powerpoint/2010/main" val="26927846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7B7D-85A2-81FD-C2A0-1D108CF2B3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8A1DCB-53EB-4C34-B284-9A620757CC00}"/>
              </a:ext>
            </a:extLst>
          </p:cNvPr>
          <p:cNvSpPr>
            <a:spLocks noGrp="1"/>
          </p:cNvSpPr>
          <p:nvPr>
            <p:ph type="body" sz="quarter" idx="14"/>
          </p:nvPr>
        </p:nvSpPr>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8C4C62CD-413B-6096-D979-396267B2D05D}"/>
              </a:ext>
            </a:extLst>
          </p:cNvPr>
          <p:cNvSpPr>
            <a:spLocks noGrp="1"/>
          </p:cNvSpPr>
          <p:nvPr>
            <p:ph type="body" sz="quarter" idx="15"/>
          </p:nvPr>
        </p:nvSpPr>
        <p:spPr/>
        <p:txBody>
          <a:bodyPr>
            <a:normAutofit fontScale="62500" lnSpcReduction="20000"/>
          </a:bodyPr>
          <a:lstStyle/>
          <a:p>
            <a:pPr marL="0" indent="0">
              <a:buNone/>
            </a:pPr>
            <a:r>
              <a:rPr lang="en-US" sz="3400" dirty="0">
                <a:solidFill>
                  <a:schemeClr val="accent1"/>
                </a:solidFill>
              </a:rPr>
              <a:t>10. </a:t>
            </a:r>
            <a:r>
              <a:rPr lang="en-US" sz="3400" dirty="0"/>
              <a:t>The Ombudsman participates in efforts to maintain and promote the integrity of the Long-Term Care Ombudsman program.</a:t>
            </a:r>
          </a:p>
          <a:p>
            <a:pPr marL="0" indent="0">
              <a:buNone/>
            </a:pPr>
            <a:r>
              <a:rPr lang="en-US" sz="3400" dirty="0">
                <a:solidFill>
                  <a:schemeClr val="accent1"/>
                </a:solidFill>
              </a:rPr>
              <a:t>11</a:t>
            </a:r>
            <a:r>
              <a:rPr lang="en-US" sz="3400" dirty="0"/>
              <a:t>. The Ombudsman supports a strict conflict of interest standard that prohibits any financial interest in the delivery or provision of nursing home, board, and care services, or other long- term care services that are within their scope of involvement.</a:t>
            </a:r>
          </a:p>
          <a:p>
            <a:pPr marL="0" indent="0">
              <a:buNone/>
            </a:pPr>
            <a:r>
              <a:rPr lang="en-US" sz="3400" dirty="0">
                <a:solidFill>
                  <a:schemeClr val="accent1"/>
                </a:solidFill>
              </a:rPr>
              <a:t>12. </a:t>
            </a:r>
            <a:r>
              <a:rPr lang="en-US" sz="3400" dirty="0"/>
              <a:t>The Ombudsman shall conduct himself/herself in a manner that will strengthen the statewide and national Ombudsman network.</a:t>
            </a:r>
          </a:p>
          <a:p>
            <a:endParaRPr lang="en-US" dirty="0"/>
          </a:p>
          <a:p>
            <a:endParaRPr lang="en-US" dirty="0"/>
          </a:p>
          <a:p>
            <a:endParaRPr lang="en-US" dirty="0"/>
          </a:p>
        </p:txBody>
      </p:sp>
    </p:spTree>
    <p:extLst>
      <p:ext uri="{BB962C8B-B14F-4D97-AF65-F5344CB8AC3E}">
        <p14:creationId xmlns:p14="http://schemas.microsoft.com/office/powerpoint/2010/main" val="3400273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7EEDC-922A-46EB-928F-8300F7B116C0}"/>
              </a:ext>
            </a:extLst>
          </p:cNvPr>
          <p:cNvSpPr>
            <a:spLocks noGrp="1"/>
          </p:cNvSpPr>
          <p:nvPr>
            <p:ph type="title"/>
          </p:nvPr>
        </p:nvSpPr>
        <p:spPr/>
        <p:txBody>
          <a:bodyPr/>
          <a:lstStyle/>
          <a:p>
            <a:r>
              <a:rPr lang="en-US" b="1" dirty="0"/>
              <a:t>Conclusion</a:t>
            </a:r>
          </a:p>
        </p:txBody>
      </p:sp>
      <p:sp>
        <p:nvSpPr>
          <p:cNvPr id="2" name="Text Placeholder 1">
            <a:extLst>
              <a:ext uri="{FF2B5EF4-FFF2-40B4-BE49-F238E27FC236}">
                <a16:creationId xmlns:a16="http://schemas.microsoft.com/office/drawing/2014/main" id="{5806245F-9594-86B6-8216-249136050F9C}"/>
              </a:ext>
            </a:extLst>
          </p:cNvPr>
          <p:cNvSpPr>
            <a:spLocks noGrp="1"/>
          </p:cNvSpPr>
          <p:nvPr>
            <p:ph type="body" sz="quarter" idx="14"/>
          </p:nvPr>
        </p:nvSpPr>
        <p:spPr/>
        <p:txBody>
          <a:bodyPr/>
          <a:lstStyle/>
          <a:p>
            <a:r>
              <a:rPr lang="en-US" dirty="0">
                <a:solidFill>
                  <a:schemeClr val="tx2"/>
                </a:solidFill>
              </a:rPr>
              <a:t>Section 8</a:t>
            </a:r>
          </a:p>
        </p:txBody>
      </p:sp>
      <p:sp>
        <p:nvSpPr>
          <p:cNvPr id="5" name="Text Placeholder 4">
            <a:extLst>
              <a:ext uri="{FF2B5EF4-FFF2-40B4-BE49-F238E27FC236}">
                <a16:creationId xmlns:a16="http://schemas.microsoft.com/office/drawing/2014/main" id="{27C9A4BC-ED63-4336-BCC3-FFF80AB10157}"/>
              </a:ext>
            </a:extLst>
          </p:cNvPr>
          <p:cNvSpPr>
            <a:spLocks noGrp="1"/>
          </p:cNvSpPr>
          <p:nvPr>
            <p:ph type="body" sz="quarter" idx="13"/>
          </p:nvPr>
        </p:nvSpPr>
        <p:spPr/>
        <p:txBody>
          <a:bodyPr>
            <a:normAutofit fontScale="92500" lnSpcReduction="20000"/>
          </a:bodyPr>
          <a:lstStyle/>
          <a:p>
            <a:endParaRPr lang="en-US" dirty="0"/>
          </a:p>
        </p:txBody>
      </p:sp>
    </p:spTree>
    <p:extLst>
      <p:ext uri="{BB962C8B-B14F-4D97-AF65-F5344CB8AC3E}">
        <p14:creationId xmlns:p14="http://schemas.microsoft.com/office/powerpoint/2010/main" val="11388280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54E027-AF2E-4DC7-B1B0-2F4E8499E5DE}"/>
              </a:ext>
            </a:extLst>
          </p:cNvPr>
          <p:cNvSpPr>
            <a:spLocks noGrp="1"/>
          </p:cNvSpPr>
          <p:nvPr>
            <p:ph type="title"/>
          </p:nvPr>
        </p:nvSpPr>
        <p:spPr/>
        <p:txBody>
          <a:bodyPr/>
          <a:lstStyle/>
          <a:p>
            <a:r>
              <a:rPr lang="en-US" b="1" dirty="0"/>
              <a:t>Module 1 Questions</a:t>
            </a:r>
          </a:p>
        </p:txBody>
      </p:sp>
      <p:sp>
        <p:nvSpPr>
          <p:cNvPr id="5" name="Content Placeholder 4">
            <a:extLst>
              <a:ext uri="{FF2B5EF4-FFF2-40B4-BE49-F238E27FC236}">
                <a16:creationId xmlns:a16="http://schemas.microsoft.com/office/drawing/2014/main" id="{1B3AD9C1-CF61-48BD-8612-F47B8D164606}"/>
              </a:ext>
            </a:extLst>
          </p:cNvPr>
          <p:cNvSpPr>
            <a:spLocks noGrp="1"/>
          </p:cNvSpPr>
          <p:nvPr>
            <p:ph idx="1"/>
          </p:nvPr>
        </p:nvSpPr>
        <p:spPr/>
        <p:txBody>
          <a:bodyPr>
            <a:normAutofit/>
          </a:bodyPr>
          <a:lstStyle/>
          <a:p>
            <a:pPr marL="0" indent="0">
              <a:buNone/>
            </a:pPr>
            <a:r>
              <a:rPr lang="en-US" sz="2800" b="1" i="1" dirty="0"/>
              <a:t>True or False?</a:t>
            </a:r>
            <a:endParaRPr lang="en-US" dirty="0"/>
          </a:p>
          <a:p>
            <a:pPr marL="0" indent="0">
              <a:buNone/>
            </a:pPr>
            <a:r>
              <a:rPr lang="en-US" dirty="0"/>
              <a:t>1. The authority of the LTCOP comes from the Older Americans Act.</a:t>
            </a:r>
          </a:p>
          <a:p>
            <a:pPr>
              <a:buFont typeface="Wingdings" panose="05000000000000000000" pitchFamily="2" charset="2"/>
              <a:buChar char="ü"/>
            </a:pPr>
            <a:r>
              <a:rPr lang="en-US" dirty="0">
                <a:solidFill>
                  <a:schemeClr val="accent1">
                    <a:lumMod val="50000"/>
                  </a:schemeClr>
                </a:solidFill>
              </a:rPr>
              <a:t>True</a:t>
            </a:r>
          </a:p>
          <a:p>
            <a:pPr>
              <a:buFont typeface="Wingdings" panose="05000000000000000000" pitchFamily="2" charset="2"/>
              <a:buChar char="ü"/>
            </a:pPr>
            <a:endParaRPr lang="en-US" dirty="0">
              <a:solidFill>
                <a:schemeClr val="accent1">
                  <a:lumMod val="50000"/>
                </a:schemeClr>
              </a:solidFill>
            </a:endParaRPr>
          </a:p>
          <a:p>
            <a:pPr marL="0" indent="0">
              <a:buNone/>
            </a:pPr>
            <a:r>
              <a:rPr lang="en-US" dirty="0"/>
              <a:t>2. Representatives of the Office are required to fulfill the duties set forth in the Older Americans Act, the LTCOP Rule and the policies and procedures set forth by the Office and the State Unit on Aging.</a:t>
            </a:r>
          </a:p>
          <a:p>
            <a:pPr>
              <a:buFont typeface="Wingdings" panose="05000000000000000000" pitchFamily="2" charset="2"/>
              <a:buChar char="ü"/>
            </a:pPr>
            <a:r>
              <a:rPr lang="en-US" dirty="0">
                <a:solidFill>
                  <a:schemeClr val="accent1">
                    <a:lumMod val="50000"/>
                  </a:schemeClr>
                </a:solidFill>
              </a:rPr>
              <a:t>True</a:t>
            </a:r>
          </a:p>
        </p:txBody>
      </p:sp>
    </p:spTree>
    <p:extLst>
      <p:ext uri="{BB962C8B-B14F-4D97-AF65-F5344CB8AC3E}">
        <p14:creationId xmlns:p14="http://schemas.microsoft.com/office/powerpoint/2010/main" val="156782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B3AD9C1-CF61-48BD-8612-F47B8D164606}"/>
              </a:ext>
            </a:extLst>
          </p:cNvPr>
          <p:cNvSpPr>
            <a:spLocks noGrp="1"/>
          </p:cNvSpPr>
          <p:nvPr>
            <p:ph idx="1"/>
          </p:nvPr>
        </p:nvSpPr>
        <p:spPr>
          <a:xfrm>
            <a:off x="609600" y="722671"/>
            <a:ext cx="10972800" cy="5754329"/>
          </a:xfrm>
        </p:spPr>
        <p:txBody>
          <a:bodyPr/>
          <a:lstStyle/>
          <a:p>
            <a:pPr marL="0" indent="0">
              <a:buNone/>
            </a:pPr>
            <a:r>
              <a:rPr lang="en-US" sz="2800" b="1" i="1" dirty="0"/>
              <a:t>True or False?</a:t>
            </a:r>
            <a:endParaRPr lang="en-US" dirty="0"/>
          </a:p>
          <a:p>
            <a:pPr marL="0" lvl="0" indent="0">
              <a:buClr>
                <a:srgbClr val="8AB833"/>
              </a:buClr>
              <a:buNone/>
            </a:pPr>
            <a:r>
              <a:rPr lang="en-US" dirty="0"/>
              <a:t>3. The Office of the State Long-Term Care Ombudsman is a distinct entity, separately identifiable from the State Unit on Aging or another hosting agency.</a:t>
            </a:r>
          </a:p>
          <a:p>
            <a:pPr lvl="0">
              <a:buClr>
                <a:srgbClr val="8AB833"/>
              </a:buClr>
              <a:buFont typeface="Wingdings" panose="05000000000000000000" pitchFamily="2" charset="2"/>
              <a:buChar char="ü"/>
            </a:pPr>
            <a:r>
              <a:rPr lang="en-US" dirty="0">
                <a:solidFill>
                  <a:srgbClr val="8AB833">
                    <a:lumMod val="50000"/>
                  </a:srgbClr>
                </a:solidFill>
              </a:rPr>
              <a:t>True</a:t>
            </a:r>
          </a:p>
          <a:p>
            <a:pPr lvl="0">
              <a:buClr>
                <a:srgbClr val="8AB833"/>
              </a:buClr>
              <a:buFont typeface="Wingdings" panose="05000000000000000000" pitchFamily="2" charset="2"/>
              <a:buChar char="ü"/>
            </a:pPr>
            <a:endParaRPr lang="en-US" dirty="0"/>
          </a:p>
          <a:p>
            <a:pPr marL="0" indent="0">
              <a:buNone/>
            </a:pPr>
            <a:r>
              <a:rPr lang="en-US" dirty="0"/>
              <a:t>4. Only the State Ombudsman has the authority to designate, refuse to designate, or suspend or remove designation of a representative of the Office or a Local Ombudsman Entity, unless the State Unit on Aging overrules the State Ombudsman’s decision.</a:t>
            </a:r>
          </a:p>
          <a:p>
            <a:pPr>
              <a:buFont typeface="Wingdings" panose="05000000000000000000" pitchFamily="2" charset="2"/>
              <a:buChar char="ü"/>
            </a:pPr>
            <a:r>
              <a:rPr lang="en-US" dirty="0">
                <a:solidFill>
                  <a:schemeClr val="accent1">
                    <a:lumMod val="50000"/>
                  </a:schemeClr>
                </a:solidFill>
              </a:rPr>
              <a:t>False</a:t>
            </a:r>
          </a:p>
        </p:txBody>
      </p:sp>
    </p:spTree>
    <p:extLst>
      <p:ext uri="{BB962C8B-B14F-4D97-AF65-F5344CB8AC3E}">
        <p14:creationId xmlns:p14="http://schemas.microsoft.com/office/powerpoint/2010/main" val="144706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B3AD9C1-CF61-48BD-8612-F47B8D164606}"/>
              </a:ext>
            </a:extLst>
          </p:cNvPr>
          <p:cNvSpPr>
            <a:spLocks noGrp="1"/>
          </p:cNvSpPr>
          <p:nvPr>
            <p:ph idx="1"/>
          </p:nvPr>
        </p:nvSpPr>
        <p:spPr>
          <a:xfrm>
            <a:off x="609600" y="756538"/>
            <a:ext cx="10972800" cy="5754329"/>
          </a:xfrm>
        </p:spPr>
        <p:txBody>
          <a:bodyPr/>
          <a:lstStyle/>
          <a:p>
            <a:pPr marL="0" indent="0">
              <a:buNone/>
            </a:pPr>
            <a:r>
              <a:rPr lang="en-US" sz="2800" b="1" i="1" dirty="0"/>
              <a:t>True or False?</a:t>
            </a:r>
            <a:endParaRPr lang="en-US" dirty="0"/>
          </a:p>
          <a:p>
            <a:pPr marL="0" indent="0">
              <a:buNone/>
            </a:pPr>
            <a:r>
              <a:rPr lang="en-US" dirty="0"/>
              <a:t>5. My father just started working as a maintenance man in an assisted living facility.  I don’t visit that particular facility, so I don’t need to report it as a conflict of interest.</a:t>
            </a:r>
          </a:p>
          <a:p>
            <a:pPr>
              <a:buFont typeface="Wingdings" panose="05000000000000000000" pitchFamily="2" charset="2"/>
              <a:buChar char="ü"/>
            </a:pPr>
            <a:r>
              <a:rPr lang="en-US" dirty="0">
                <a:solidFill>
                  <a:schemeClr val="accent1">
                    <a:lumMod val="50000"/>
                  </a:schemeClr>
                </a:solidFill>
              </a:rPr>
              <a:t>False</a:t>
            </a:r>
          </a:p>
          <a:p>
            <a:pPr>
              <a:buFont typeface="Wingdings" panose="05000000000000000000" pitchFamily="2" charset="2"/>
              <a:buChar char="ü"/>
            </a:pPr>
            <a:endParaRPr lang="en-US" dirty="0">
              <a:solidFill>
                <a:schemeClr val="accent1">
                  <a:lumMod val="50000"/>
                </a:schemeClr>
              </a:solidFill>
            </a:endParaRPr>
          </a:p>
          <a:p>
            <a:pPr marL="0" indent="0">
              <a:buNone/>
            </a:pPr>
            <a:r>
              <a:rPr lang="en-US" dirty="0"/>
              <a:t>6. The facility reached out to me and asked if I would volunteer to help take residents to activities every Tuesday.  I noticed during my regular visits as a volunteer representative that residents miss activities because no one is able to take them to scheduled activities, so, I agreed to do so.  It is not a conflict of interest because I volunteer as a representative on Fridays.</a:t>
            </a:r>
          </a:p>
          <a:p>
            <a:pPr lvl="0">
              <a:buClr>
                <a:srgbClr val="8AB833"/>
              </a:buClr>
              <a:buFont typeface="Wingdings" panose="05000000000000000000" pitchFamily="2" charset="2"/>
              <a:buChar char="ü"/>
            </a:pPr>
            <a:r>
              <a:rPr lang="en-US" dirty="0">
                <a:solidFill>
                  <a:srgbClr val="8AB833">
                    <a:lumMod val="50000"/>
                  </a:srgbClr>
                </a:solidFill>
              </a:rPr>
              <a:t>False</a:t>
            </a:r>
          </a:p>
          <a:p>
            <a:pPr marL="0" indent="0">
              <a:buNone/>
            </a:pPr>
            <a:endParaRPr lang="en-US" dirty="0">
              <a:solidFill>
                <a:schemeClr val="accent1">
                  <a:lumMod val="50000"/>
                </a:schemeClr>
              </a:solidFill>
            </a:endParaRPr>
          </a:p>
        </p:txBody>
      </p:sp>
    </p:spTree>
    <p:extLst>
      <p:ext uri="{BB962C8B-B14F-4D97-AF65-F5344CB8AC3E}">
        <p14:creationId xmlns:p14="http://schemas.microsoft.com/office/powerpoint/2010/main" val="376286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A3AB5E-2480-4AD9-B445-EB9EDD00230E}"/>
              </a:ext>
            </a:extLst>
          </p:cNvPr>
          <p:cNvSpPr>
            <a:spLocks noGrp="1"/>
          </p:cNvSpPr>
          <p:nvPr>
            <p:ph idx="1"/>
          </p:nvPr>
        </p:nvSpPr>
        <p:spPr>
          <a:xfrm>
            <a:off x="609600" y="811161"/>
            <a:ext cx="10972800" cy="5665839"/>
          </a:xfrm>
        </p:spPr>
        <p:txBody>
          <a:bodyPr/>
          <a:lstStyle/>
          <a:p>
            <a:pPr marL="0" indent="0">
              <a:buNone/>
            </a:pPr>
            <a:r>
              <a:rPr lang="en-US" sz="2200" dirty="0"/>
              <a:t>Determine if the following requests to the LTCOP are appropriate or inappropriate:</a:t>
            </a:r>
            <a:endParaRPr lang="en-US" dirty="0"/>
          </a:p>
          <a:p>
            <a:pPr marL="0" indent="0">
              <a:buNone/>
            </a:pPr>
            <a:r>
              <a:rPr lang="en-US" sz="2200" dirty="0"/>
              <a:t>A. Mr. Lopez has uncontrolled diabetes. Against the doctor’s recommended diet, he wants to eat the desserts that the other residents without diabetes are served.  He asks you to talk to the dietary manager about getting the same desserts as everyone else.</a:t>
            </a:r>
          </a:p>
          <a:p>
            <a:pPr>
              <a:buFont typeface="Wingdings" panose="05000000000000000000" pitchFamily="2" charset="2"/>
              <a:buChar char="ü"/>
            </a:pPr>
            <a:r>
              <a:rPr lang="en-US" sz="2200" dirty="0">
                <a:solidFill>
                  <a:schemeClr val="accent2">
                    <a:lumMod val="50000"/>
                  </a:schemeClr>
                </a:solidFill>
              </a:rPr>
              <a:t>Appropriate</a:t>
            </a:r>
          </a:p>
          <a:p>
            <a:pPr marL="0" indent="0">
              <a:buNone/>
            </a:pPr>
            <a:endParaRPr lang="en-US" sz="2200" dirty="0"/>
          </a:p>
          <a:p>
            <a:pPr marL="0" indent="0">
              <a:buNone/>
            </a:pPr>
            <a:r>
              <a:rPr lang="en-US" sz="2200" dirty="0"/>
              <a:t>B. The facility social worker contacts the LTCOP and asks for help finding a facility for a resident who is causing “problems.”</a:t>
            </a:r>
          </a:p>
          <a:p>
            <a:pPr>
              <a:buFont typeface="Wingdings" panose="05000000000000000000" pitchFamily="2" charset="2"/>
              <a:buChar char="ü"/>
            </a:pPr>
            <a:r>
              <a:rPr lang="en-US" sz="2200" dirty="0">
                <a:solidFill>
                  <a:schemeClr val="accent2">
                    <a:lumMod val="50000"/>
                  </a:schemeClr>
                </a:solidFill>
              </a:rPr>
              <a:t>Inappropriate</a:t>
            </a:r>
          </a:p>
        </p:txBody>
      </p:sp>
    </p:spTree>
    <p:extLst>
      <p:ext uri="{BB962C8B-B14F-4D97-AF65-F5344CB8AC3E}">
        <p14:creationId xmlns:p14="http://schemas.microsoft.com/office/powerpoint/2010/main" val="331708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58E68E-6B4A-4632-8739-154D1DD09ACF}"/>
              </a:ext>
            </a:extLst>
          </p:cNvPr>
          <p:cNvSpPr>
            <a:spLocks noGrp="1"/>
          </p:cNvSpPr>
          <p:nvPr>
            <p:ph idx="1"/>
          </p:nvPr>
        </p:nvSpPr>
        <p:spPr>
          <a:xfrm>
            <a:off x="838200" y="615142"/>
            <a:ext cx="10515600" cy="5561821"/>
          </a:xfrm>
        </p:spPr>
        <p:txBody>
          <a:bodyPr>
            <a:noAutofit/>
          </a:bodyPr>
          <a:lstStyle/>
          <a:p>
            <a:pPr marL="0" indent="0">
              <a:buNone/>
            </a:pPr>
            <a:r>
              <a:rPr lang="en-US" sz="2400" dirty="0"/>
              <a:t>C. Mrs. Thompson complains that she is lonely and asks you to stay longer to keep her company and look through her photo albums with her.</a:t>
            </a:r>
          </a:p>
          <a:p>
            <a:pPr>
              <a:buFont typeface="Wingdings" panose="05000000000000000000" pitchFamily="2" charset="2"/>
              <a:buChar char="ü"/>
            </a:pPr>
            <a:r>
              <a:rPr lang="en-US" sz="2400" dirty="0">
                <a:solidFill>
                  <a:schemeClr val="accent2">
                    <a:lumMod val="50000"/>
                  </a:schemeClr>
                </a:solidFill>
              </a:rPr>
              <a:t>Inappropriate</a:t>
            </a:r>
          </a:p>
          <a:p>
            <a:pPr marL="0" indent="0">
              <a:buNone/>
            </a:pPr>
            <a:endParaRPr lang="en-US" sz="2400" dirty="0"/>
          </a:p>
          <a:p>
            <a:pPr marL="0" indent="0">
              <a:buNone/>
            </a:pPr>
            <a:r>
              <a:rPr lang="en-US" sz="2400" dirty="0"/>
              <a:t>D. Mrs. Cohen tells the LTCOP she would like to go to Temple every week.  Mrs. Cohen states that she heard “The Ride” program takes two fellow residents, but she needs assistance to fill out the application and submit it.  With Mrs. Cohen’s permission, the LTCOP asks the social worker to help the resident complete the application.</a:t>
            </a:r>
          </a:p>
          <a:p>
            <a:pPr>
              <a:buFont typeface="Wingdings" panose="05000000000000000000" pitchFamily="2" charset="2"/>
              <a:buChar char="ü"/>
            </a:pPr>
            <a:r>
              <a:rPr lang="en-US" sz="2400" dirty="0">
                <a:solidFill>
                  <a:schemeClr val="accent2">
                    <a:lumMod val="50000"/>
                  </a:schemeClr>
                </a:solidFill>
              </a:rPr>
              <a:t>Appropriate</a:t>
            </a:r>
          </a:p>
        </p:txBody>
      </p:sp>
    </p:spTree>
    <p:extLst>
      <p:ext uri="{BB962C8B-B14F-4D97-AF65-F5344CB8AC3E}">
        <p14:creationId xmlns:p14="http://schemas.microsoft.com/office/powerpoint/2010/main" val="84930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5E504E-E6CD-42CC-8CA5-1F20C9BC7E00}"/>
              </a:ext>
            </a:extLst>
          </p:cNvPr>
          <p:cNvSpPr>
            <a:spLocks noGrp="1"/>
          </p:cNvSpPr>
          <p:nvPr>
            <p:ph idx="1"/>
          </p:nvPr>
        </p:nvSpPr>
        <p:spPr>
          <a:xfrm>
            <a:off x="838200" y="1396538"/>
            <a:ext cx="10515600" cy="4780425"/>
          </a:xfrm>
        </p:spPr>
        <p:txBody>
          <a:bodyPr>
            <a:normAutofit/>
          </a:bodyPr>
          <a:lstStyle/>
          <a:p>
            <a:pPr marL="0" indent="0">
              <a:buNone/>
            </a:pPr>
            <a:r>
              <a:rPr lang="en-US" sz="2200" dirty="0"/>
              <a:t>E. Mr. Clark wants your help to convince the facility staff that he should be allowed to take a shower every morning.  The facility says they are concerned they don’t have enough staff to allow for Mr. Clark or anyone else to shower daily and asked “what would happen if all of the residents wanted to take a shower every morning?” The staff member asks you to talk Mr. Clark out of his request.</a:t>
            </a:r>
          </a:p>
          <a:p>
            <a:pPr>
              <a:buFont typeface="Wingdings" panose="05000000000000000000" pitchFamily="2" charset="2"/>
              <a:buChar char="ü"/>
            </a:pPr>
            <a:r>
              <a:rPr lang="en-US" sz="2200" dirty="0">
                <a:solidFill>
                  <a:schemeClr val="accent2">
                    <a:lumMod val="50000"/>
                  </a:schemeClr>
                </a:solidFill>
              </a:rPr>
              <a:t>This is an appropriate request from the resident, but an inappropriate request from the staff member. The LTCOP can assist a resident with the right to choose to shower daily.  However, the LTCOP would not attempt to talk the resident out of something that is his right, as the staff member has requested.</a:t>
            </a:r>
          </a:p>
        </p:txBody>
      </p:sp>
    </p:spTree>
    <p:extLst>
      <p:ext uri="{BB962C8B-B14F-4D97-AF65-F5344CB8AC3E}">
        <p14:creationId xmlns:p14="http://schemas.microsoft.com/office/powerpoint/2010/main" val="146610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NORC PowerPoint Template 2022">
  <a:themeElements>
    <a:clrScheme name="CV 2022">
      <a:dk1>
        <a:sysClr val="windowText" lastClr="000000"/>
      </a:dk1>
      <a:lt1>
        <a:sysClr val="window" lastClr="FFFFFF"/>
      </a:lt1>
      <a:dk2>
        <a:srgbClr val="191998"/>
      </a:dk2>
      <a:lt2>
        <a:srgbClr val="FFFFFF"/>
      </a:lt2>
      <a:accent1>
        <a:srgbClr val="A4D65E"/>
      </a:accent1>
      <a:accent2>
        <a:srgbClr val="191998"/>
      </a:accent2>
      <a:accent3>
        <a:srgbClr val="0046B4"/>
      </a:accent3>
      <a:accent4>
        <a:srgbClr val="7ECFF5"/>
      </a:accent4>
      <a:accent5>
        <a:srgbClr val="483698"/>
      </a:accent5>
      <a:accent6>
        <a:srgbClr val="007A28"/>
      </a:accent6>
      <a:hlink>
        <a:srgbClr val="0046B4"/>
      </a:hlink>
      <a:folHlink>
        <a:srgbClr val="800080"/>
      </a:folHlink>
    </a:clrScheme>
    <a:fontScheme name="CV 2022 Fonts">
      <a:majorFont>
        <a:latin typeface="Poppi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C PowerPoint Template 2022" id="{BEF36627-42B8-4B72-BA1D-195ED1A1733C}" vid="{D8A94CB8-8B4C-4AEF-B470-ECCC07D49E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D4D4944F0030439FC06C08A0D92079" ma:contentTypeVersion="16" ma:contentTypeDescription="Create a new document." ma:contentTypeScope="" ma:versionID="aaf5a1f958965f244a4d29cfc2dc2321">
  <xsd:schema xmlns:xsd="http://www.w3.org/2001/XMLSchema" xmlns:xs="http://www.w3.org/2001/XMLSchema" xmlns:p="http://schemas.microsoft.com/office/2006/metadata/properties" xmlns:ns2="5c35a713-1803-478c-8f83-023c5882b006" xmlns:ns3="3188d611-75c6-427f-a9e3-a7e8bc53749e" targetNamespace="http://schemas.microsoft.com/office/2006/metadata/properties" ma:root="true" ma:fieldsID="a7b71d8360bc8c68177025c25b54ac15" ns2:_="" ns3:_="">
    <xsd:import namespace="5c35a713-1803-478c-8f83-023c5882b006"/>
    <xsd:import namespace="3188d611-75c6-427f-a9e3-a7e8bc5374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35a713-1803-478c-8f83-023c5882b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ebea1fc-f7d4-4933-b7ef-3a1abf085d98"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88d611-75c6-427f-a9e3-a7e8bc5374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2f07bc6-6b73-4eee-9ebb-b5483ff6a1a4}" ma:internalName="TaxCatchAll" ma:showField="CatchAllData" ma:web="3188d611-75c6-427f-a9e3-a7e8bc5374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35a713-1803-478c-8f83-023c5882b006">
      <Terms xmlns="http://schemas.microsoft.com/office/infopath/2007/PartnerControls"/>
    </lcf76f155ced4ddcb4097134ff3c332f>
    <TaxCatchAll xmlns="3188d611-75c6-427f-a9e3-a7e8bc53749e" xsi:nil="true"/>
  </documentManagement>
</p:properties>
</file>

<file path=customXml/itemProps1.xml><?xml version="1.0" encoding="utf-8"?>
<ds:datastoreItem xmlns:ds="http://schemas.openxmlformats.org/officeDocument/2006/customXml" ds:itemID="{795C3C96-8BE7-4BB4-AE83-94443261FC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35a713-1803-478c-8f83-023c5882b006"/>
    <ds:schemaRef ds:uri="3188d611-75c6-427f-a9e3-a7e8bc5374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125DC5-3EAB-4227-9046-922CB35A1F84}">
  <ds:schemaRefs>
    <ds:schemaRef ds:uri="http://schemas.microsoft.com/sharepoint/v3/contenttype/forms"/>
  </ds:schemaRefs>
</ds:datastoreItem>
</file>

<file path=customXml/itemProps3.xml><?xml version="1.0" encoding="utf-8"?>
<ds:datastoreItem xmlns:ds="http://schemas.openxmlformats.org/officeDocument/2006/customXml" ds:itemID="{37D936A6-9184-440C-A6BC-CCFE3EBF0590}">
  <ds:schemaRefs>
    <ds:schemaRef ds:uri="5c35a713-1803-478c-8f83-023c5882b006"/>
    <ds:schemaRef ds:uri="http://schemas.microsoft.com/office/2006/documentManagement/types"/>
    <ds:schemaRef ds:uri="http://purl.org/dc/elements/1.1/"/>
    <ds:schemaRef ds:uri="3188d611-75c6-427f-a9e3-a7e8bc53749e"/>
    <ds:schemaRef ds:uri="http://www.w3.org/XML/1998/namespace"/>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NORC PowerPoint Template 2022</Template>
  <TotalTime>35713</TotalTime>
  <Words>16895</Words>
  <Application>Microsoft Office PowerPoint</Application>
  <PresentationFormat>Widescreen</PresentationFormat>
  <Paragraphs>1144</Paragraphs>
  <Slides>103</Slides>
  <Notes>99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103</vt:i4>
      </vt:variant>
    </vt:vector>
  </HeadingPairs>
  <TitlesOfParts>
    <vt:vector size="118" baseType="lpstr">
      <vt:lpstr>ＭＳ Ｐゴシック</vt:lpstr>
      <vt:lpstr>Arial</vt:lpstr>
      <vt:lpstr>Barlow Light</vt:lpstr>
      <vt:lpstr>Bree Serif</vt:lpstr>
      <vt:lpstr>Calibri</vt:lpstr>
      <vt:lpstr>Helvetica</vt:lpstr>
      <vt:lpstr>Open Sans</vt:lpstr>
      <vt:lpstr>Poppins</vt:lpstr>
      <vt:lpstr>Raleway</vt:lpstr>
      <vt:lpstr>Raleway Thin</vt:lpstr>
      <vt:lpstr>Symbol</vt:lpstr>
      <vt:lpstr>Times New Roman</vt:lpstr>
      <vt:lpstr>Wingdings</vt:lpstr>
      <vt:lpstr>Wingdings 3</vt:lpstr>
      <vt:lpstr>NORC PowerPoint Template 2022</vt:lpstr>
      <vt:lpstr>INITIAL CERTIFICATION TRAINING CURRICULUM FOR LONG-TERM CARE OMBUDSMAN PROGRAMS</vt:lpstr>
      <vt:lpstr>Welcome and Introduction</vt:lpstr>
      <vt:lpstr>Welcome</vt:lpstr>
      <vt:lpstr>PowerPoint Presentation</vt:lpstr>
      <vt:lpstr>Today’s Agenda</vt:lpstr>
      <vt:lpstr>Module 1 Learning Objectives</vt:lpstr>
      <vt:lpstr>Federal Training Requirements </vt:lpstr>
      <vt:lpstr>  State Training Requirements </vt:lpstr>
      <vt:lpstr>PowerPoint Presentation</vt:lpstr>
      <vt:lpstr>PowerPoint Presentation</vt:lpstr>
      <vt:lpstr>Module 1 Key Words and Terms</vt:lpstr>
      <vt:lpstr>Trainee Manual</vt:lpstr>
      <vt:lpstr>Overview &amp; History of the Long-Term Care Ombudsman Program</vt:lpstr>
      <vt:lpstr>What is an Ombudsman?</vt:lpstr>
      <vt:lpstr>“What is a Long-Term Care Ombudsman?”</vt:lpstr>
      <vt:lpstr>The State Long-Term Care Ombudsman </vt:lpstr>
      <vt:lpstr>Representatives of the Office </vt:lpstr>
      <vt:lpstr>  History of the Program</vt:lpstr>
      <vt:lpstr>PowerPoint Presentation</vt:lpstr>
      <vt:lpstr>PowerPoint Presentation</vt:lpstr>
      <vt:lpstr>PowerPoint Presentation</vt:lpstr>
      <vt:lpstr>Long-Term Care Ombudsman Program Requirements and management</vt:lpstr>
      <vt:lpstr>Federal Requirements for Designation</vt:lpstr>
      <vt:lpstr> State Requirements for Designation</vt:lpstr>
      <vt:lpstr>The Older Americans Act (OAA)</vt:lpstr>
      <vt:lpstr>Authorizes the State Ombudsman and the LTCOP</vt:lpstr>
      <vt:lpstr>The State Long-Term Care Ombudsman Programs Rule (LTCOP Rule)</vt:lpstr>
      <vt:lpstr> State Requirements </vt:lpstr>
      <vt:lpstr>Program Management</vt:lpstr>
      <vt:lpstr>PowerPoint Presentation</vt:lpstr>
      <vt:lpstr>PowerPoint Presentation</vt:lpstr>
      <vt:lpstr>PowerPoint Presentation</vt:lpstr>
      <vt:lpstr>State Long-Term Care Ombudsman Program</vt:lpstr>
      <vt:lpstr>State Long-Term Care Ombudsman Program </vt:lpstr>
      <vt:lpstr>PowerPoint Presentation</vt:lpstr>
      <vt:lpstr>Responsibilities</vt:lpstr>
      <vt:lpstr>PowerPoint Presentation</vt:lpstr>
      <vt:lpstr>PowerPoint Presentation</vt:lpstr>
      <vt:lpstr>The Office of the State Long-Term Care Ombudsman (Office)</vt:lpstr>
      <vt:lpstr> </vt:lpstr>
      <vt:lpstr>PowerPoint Presentation</vt:lpstr>
      <vt:lpstr>Long-Term Care Ombudsman Program Role and Responsibilities</vt:lpstr>
      <vt:lpstr> Activity: Who are We?</vt:lpstr>
      <vt:lpstr>PowerPoint Presentation</vt:lpstr>
      <vt:lpstr>PowerPoint Presentation</vt:lpstr>
      <vt:lpstr>PowerPoint Presentation</vt:lpstr>
      <vt:lpstr>PowerPoint Presentation</vt:lpstr>
      <vt:lpstr>PowerPoint Presentation</vt:lpstr>
      <vt:lpstr>PowerPoint Presentation</vt:lpstr>
      <vt:lpstr>What do we do?</vt:lpstr>
      <vt:lpstr>PowerPoint Presentation</vt:lpstr>
      <vt:lpstr>PowerPoint Presentation</vt:lpstr>
      <vt:lpstr>PowerPoint Presentation</vt:lpstr>
      <vt:lpstr>PowerPoint Presentation</vt:lpstr>
      <vt:lpstr>PowerPoint Presentation</vt:lpstr>
      <vt:lpstr>Fundamentals of the Long-Term Care Ombudsman Program</vt:lpstr>
      <vt:lpstr>What Makes the LTCOP Unique?</vt:lpstr>
      <vt:lpstr>Best Interest</vt:lpstr>
      <vt:lpstr>The LTCOP does NOT focus on best interest</vt:lpstr>
      <vt:lpstr>PowerPoint Presentation</vt:lpstr>
      <vt:lpstr>Mandated Reporters</vt:lpstr>
      <vt:lpstr>PowerPoint Presentation</vt:lpstr>
      <vt:lpstr>Resident-directed</vt:lpstr>
      <vt:lpstr>Resident’s Satisfaction</vt:lpstr>
      <vt:lpstr>Who are we?</vt:lpstr>
      <vt:lpstr>Conflicts of Interest</vt:lpstr>
      <vt:lpstr>What are Conflicts of Interest?</vt:lpstr>
      <vt:lpstr>Conflicts of Interest</vt:lpstr>
      <vt:lpstr>Individual Conflicts of Interest</vt:lpstr>
      <vt:lpstr>PowerPoint Presentation</vt:lpstr>
      <vt:lpstr>PowerPoint Presentation</vt:lpstr>
      <vt:lpstr>PowerPoint Presentation</vt:lpstr>
      <vt:lpstr> Individual Conflicts of Interest</vt:lpstr>
      <vt:lpstr>PowerPoint Presentation</vt:lpstr>
      <vt:lpstr>PowerPoint Presentation</vt:lpstr>
      <vt:lpstr>Organizational Conflicts of Interest</vt:lpstr>
      <vt:lpstr>Long-Term Care Ombudsman Program Ethics</vt:lpstr>
      <vt:lpstr>Ethics</vt:lpstr>
      <vt:lpstr>Stay in Your Lane</vt:lpstr>
      <vt:lpstr>Ethical Dilemmas</vt:lpstr>
      <vt:lpstr>June</vt:lpstr>
      <vt:lpstr>Jack</vt:lpstr>
      <vt:lpstr>Billie</vt:lpstr>
      <vt:lpstr>Consider</vt:lpstr>
      <vt:lpstr>Who does the LTCOP represent? </vt:lpstr>
      <vt:lpstr>Who does the LTCOP represent? </vt:lpstr>
      <vt:lpstr>PowerPoint Presentation</vt:lpstr>
      <vt:lpstr>PowerPoint Presentation</vt:lpstr>
      <vt:lpstr>Code of Ethics for the Long-Term Care Ombudsman </vt:lpstr>
      <vt:lpstr>PowerPoint Presentation</vt:lpstr>
      <vt:lpstr>PowerPoint Presentation</vt:lpstr>
      <vt:lpstr>PowerPoint Presentation</vt:lpstr>
      <vt:lpstr>Conclusion</vt:lpstr>
      <vt:lpstr>Module 1 Questions</vt:lpstr>
      <vt:lpstr>PowerPoint Presentation</vt:lpstr>
      <vt:lpstr>PowerPoint Presentation</vt:lpstr>
      <vt:lpstr>PowerPoint Presentation</vt:lpstr>
      <vt:lpstr>PowerPoint Presentation</vt:lpstr>
      <vt:lpstr>PowerPoint Presentation</vt:lpstr>
      <vt:lpstr>Questions?</vt:lpstr>
      <vt:lpstr>Additional resources</vt:lpstr>
      <vt:lpstr>Contact Information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Katie O'Hearn</cp:lastModifiedBy>
  <cp:revision>384</cp:revision>
  <dcterms:created xsi:type="dcterms:W3CDTF">2017-08-16T20:53:38Z</dcterms:created>
  <dcterms:modified xsi:type="dcterms:W3CDTF">2025-01-22T21:14:21Z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0x01010021D4D4944F0030439FC06C08A0D92079</vt:lpwstr>
  </property>
  <property fmtid="{D5CDD505-2E9C-101B-9397-08002B2CF9AE}" pid="3" name="MediaServiceImageTags">
    <vt:lpwstr/>
  </property>
</Properties>
</file>