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0.jpg" ContentType="image/pn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4"/>
    <p:sldMasterId id="2147483691" r:id="rId5"/>
  </p:sldMasterIdLst>
  <p:notesMasterIdLst>
    <p:notesMasterId r:id="rId82"/>
  </p:notesMasterIdLst>
  <p:sldIdLst>
    <p:sldId id="257" r:id="rId6"/>
    <p:sldId id="266" r:id="rId7"/>
    <p:sldId id="267" r:id="rId8"/>
    <p:sldId id="338" r:id="rId9"/>
    <p:sldId id="259" r:id="rId10"/>
    <p:sldId id="273" r:id="rId11"/>
    <p:sldId id="275" r:id="rId12"/>
    <p:sldId id="295" r:id="rId13"/>
    <p:sldId id="284" r:id="rId14"/>
    <p:sldId id="349" r:id="rId15"/>
    <p:sldId id="276" r:id="rId16"/>
    <p:sldId id="339" r:id="rId17"/>
    <p:sldId id="279" r:id="rId18"/>
    <p:sldId id="353" r:id="rId19"/>
    <p:sldId id="345" r:id="rId20"/>
    <p:sldId id="356" r:id="rId21"/>
    <p:sldId id="347" r:id="rId22"/>
    <p:sldId id="321" r:id="rId23"/>
    <p:sldId id="343" r:id="rId24"/>
    <p:sldId id="285" r:id="rId25"/>
    <p:sldId id="286" r:id="rId26"/>
    <p:sldId id="287" r:id="rId27"/>
    <p:sldId id="288" r:id="rId28"/>
    <p:sldId id="289" r:id="rId29"/>
    <p:sldId id="290" r:id="rId30"/>
    <p:sldId id="291" r:id="rId31"/>
    <p:sldId id="292" r:id="rId32"/>
    <p:sldId id="293" r:id="rId33"/>
    <p:sldId id="294" r:id="rId34"/>
    <p:sldId id="296" r:id="rId35"/>
    <p:sldId id="297" r:id="rId36"/>
    <p:sldId id="298" r:id="rId37"/>
    <p:sldId id="299" r:id="rId38"/>
    <p:sldId id="346" r:id="rId39"/>
    <p:sldId id="340" r:id="rId40"/>
    <p:sldId id="300" r:id="rId41"/>
    <p:sldId id="302" r:id="rId42"/>
    <p:sldId id="303" r:id="rId43"/>
    <p:sldId id="304" r:id="rId44"/>
    <p:sldId id="323" r:id="rId45"/>
    <p:sldId id="306" r:id="rId46"/>
    <p:sldId id="307" r:id="rId47"/>
    <p:sldId id="308" r:id="rId48"/>
    <p:sldId id="309" r:id="rId49"/>
    <p:sldId id="310" r:id="rId50"/>
    <p:sldId id="354" r:id="rId51"/>
    <p:sldId id="324" r:id="rId52"/>
    <p:sldId id="313" r:id="rId53"/>
    <p:sldId id="312" r:id="rId54"/>
    <p:sldId id="350" r:id="rId55"/>
    <p:sldId id="341" r:id="rId56"/>
    <p:sldId id="314" r:id="rId57"/>
    <p:sldId id="318" r:id="rId58"/>
    <p:sldId id="320" r:id="rId59"/>
    <p:sldId id="342" r:id="rId60"/>
    <p:sldId id="355" r:id="rId61"/>
    <p:sldId id="319" r:id="rId62"/>
    <p:sldId id="315" r:id="rId63"/>
    <p:sldId id="316" r:id="rId64"/>
    <p:sldId id="317" r:id="rId65"/>
    <p:sldId id="325" r:id="rId66"/>
    <p:sldId id="327" r:id="rId67"/>
    <p:sldId id="328" r:id="rId68"/>
    <p:sldId id="329" r:id="rId69"/>
    <p:sldId id="330" r:id="rId70"/>
    <p:sldId id="331" r:id="rId71"/>
    <p:sldId id="332" r:id="rId72"/>
    <p:sldId id="333" r:id="rId73"/>
    <p:sldId id="335" r:id="rId74"/>
    <p:sldId id="336" r:id="rId75"/>
    <p:sldId id="351" r:id="rId76"/>
    <p:sldId id="337" r:id="rId77"/>
    <p:sldId id="260" r:id="rId78"/>
    <p:sldId id="352" r:id="rId79"/>
    <p:sldId id="263" r:id="rId80"/>
    <p:sldId id="357"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Scott" initials="CS" lastIdx="29" clrIdx="0">
    <p:extLst>
      <p:ext uri="{19B8F6BF-5375-455C-9EA6-DF929625EA0E}">
        <p15:presenceInfo xmlns:p15="http://schemas.microsoft.com/office/powerpoint/2012/main" userId="f321d534bf743154" providerId="Windows Live"/>
      </p:ext>
    </p:extLst>
  </p:cmAuthor>
  <p:cmAuthor id="2" name="Jamie Freschi" initials="JF" lastIdx="3" clrIdx="1">
    <p:extLst>
      <p:ext uri="{19B8F6BF-5375-455C-9EA6-DF929625EA0E}">
        <p15:presenceInfo xmlns:p15="http://schemas.microsoft.com/office/powerpoint/2012/main" userId="Jamie Freschi" providerId="None"/>
      </p:ext>
    </p:extLst>
  </p:cmAuthor>
  <p:cmAuthor id="3" name="Katie Kohler" initials="KK" lastIdx="8" clrIdx="2">
    <p:extLst>
      <p:ext uri="{19B8F6BF-5375-455C-9EA6-DF929625EA0E}">
        <p15:presenceInfo xmlns:p15="http://schemas.microsoft.com/office/powerpoint/2012/main" userId="Katie Kohler" providerId="None"/>
      </p:ext>
    </p:extLst>
  </p:cmAuthor>
  <p:cmAuthor id="4" name="Deanna Okrent" initials="DO" lastIdx="2" clrIdx="3">
    <p:extLst>
      <p:ext uri="{19B8F6BF-5375-455C-9EA6-DF929625EA0E}">
        <p15:presenceInfo xmlns:p15="http://schemas.microsoft.com/office/powerpoint/2012/main" userId="8100b05989bf62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77" autoAdjust="0"/>
    <p:restoredTop sz="71008" autoAdjust="0"/>
  </p:normalViewPr>
  <p:slideViewPr>
    <p:cSldViewPr snapToGrid="0">
      <p:cViewPr>
        <p:scale>
          <a:sx n="66" d="100"/>
          <a:sy n="66" d="100"/>
        </p:scale>
        <p:origin x="14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ED5E1-4A79-4607-B05E-066BA80387E1}"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422E6-57C4-472B-BB37-763E50B58060}" type="slidenum">
              <a:rPr lang="en-US" smtClean="0"/>
              <a:t>‹#›</a:t>
            </a:fld>
            <a:endParaRPr lang="en-US"/>
          </a:p>
        </p:txBody>
      </p:sp>
    </p:spTree>
    <p:extLst>
      <p:ext uri="{BB962C8B-B14F-4D97-AF65-F5344CB8AC3E}">
        <p14:creationId xmlns:p14="http://schemas.microsoft.com/office/powerpoint/2010/main" val="396821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ms.gov/Research-Statistics-Data-and-Systems/Computer-Data-and-Systems/Minimum-Data-Set-3-0-Public-Reports/Minimum-Data-Set-3-0-Frequency-Repor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healthline.com/health/high-blood-pressure-hypertensio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alz.org/alzheimers-dementia/difference-between-dementia-and-alzheimer-s"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samhsa.gov/serious-mental-illness/major-depression"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nursinghomeabusecenter.org/"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mayoclinic.org/diseases-conditions/bed-sores/symptoms-causes/syc-20355893"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Before conducting this training, make sure you have read the Trainer’s Guide and are very familiar with the materials.  Go over the Trainer’s Tips.   Prior to conducting this training, you must add the state-specific information required for this session.  You can find the required information in your Trainer’s Guide.</a:t>
            </a:r>
          </a:p>
          <a:p>
            <a:endParaRPr lang="en-US" i="1" dirty="0"/>
          </a:p>
          <a:p>
            <a:r>
              <a:rPr lang="en-US" i="1" dirty="0"/>
              <a:t>Trainer’s Notes are Italicized within the notes.  Trainer’s Notes will help you move through the material as intended.  The text that is not Italicized is information that you should go over with the trainees.  Do not read to them, but make sure you deliver the information in a way that the trainees understand.  </a:t>
            </a:r>
          </a:p>
        </p:txBody>
      </p:sp>
      <p:sp>
        <p:nvSpPr>
          <p:cNvPr id="4" name="Slide Number Placeholder 3"/>
          <p:cNvSpPr>
            <a:spLocks noGrp="1"/>
          </p:cNvSpPr>
          <p:nvPr>
            <p:ph type="sldNum" sz="quarter" idx="5"/>
          </p:nvPr>
        </p:nvSpPr>
        <p:spPr/>
        <p:txBody>
          <a:bodyPr/>
          <a:lstStyle/>
          <a:p>
            <a:fld id="{013422E6-57C4-472B-BB37-763E50B58060}" type="slidenum">
              <a:rPr lang="en-US" smtClean="0"/>
              <a:t>1</a:t>
            </a:fld>
            <a:endParaRPr lang="en-US"/>
          </a:p>
        </p:txBody>
      </p:sp>
    </p:spTree>
    <p:extLst>
      <p:ext uri="{BB962C8B-B14F-4D97-AF65-F5344CB8AC3E}">
        <p14:creationId xmlns:p14="http://schemas.microsoft.com/office/powerpoint/2010/main" val="3670841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13422E6-57C4-472B-BB37-763E50B58060}" type="slidenum">
              <a:rPr lang="en-US" smtClean="0"/>
              <a:t>10</a:t>
            </a:fld>
            <a:endParaRPr lang="en-US"/>
          </a:p>
        </p:txBody>
      </p:sp>
    </p:spTree>
    <p:extLst>
      <p:ext uri="{BB962C8B-B14F-4D97-AF65-F5344CB8AC3E}">
        <p14:creationId xmlns:p14="http://schemas.microsoft.com/office/powerpoint/2010/main" val="355223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10-15 minutes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use the chart on the next two slides to explain common myths and stereotypes about people who live in long-term care facilities.  Draw from your experiences– but you don’t need an example for each myth/stereotype or reality.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Examples are provided here in the notes section if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There are some common myths and stereotypes about older adults and persons living with disabilities in long-term care facilities. In reality, residents are not much different from those living in the community at-large. Residents have desires, abilities, and the need to have a sense of purpose. Residents are from all walks of life, are young and old, with or without disabilities.  Just as with other populations, it is damaging to stereotype people who live in long-term care facilities.</a:t>
            </a:r>
            <a:endParaRPr lang="en-US" sz="18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rPr>
              <a:t>Myth - Residents are not connected to what is going on around them. </a:t>
            </a:r>
            <a:r>
              <a:rPr lang="en-US" sz="1800" b="0" i="0" u="none" strike="noStrike" kern="1200" dirty="0">
                <a:solidFill>
                  <a:srgbClr val="FFFFFF"/>
                </a:solidFill>
                <a:effectLst/>
                <a:latin typeface="Arial" panose="020B0604020202020204" pitchFamily="34" charset="0"/>
              </a:rPr>
              <a:t>Residents lose interest in life and become more introspective and withdrawn.</a:t>
            </a:r>
            <a:endParaRPr lang="en-US" sz="1800" b="0" i="0" u="none" strike="noStrike" dirty="0">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b="1" i="0" u="none" strike="noStrike" kern="1200" dirty="0">
                <a:solidFill>
                  <a:srgbClr val="FFFFFF"/>
                </a:solidFill>
                <a:effectLst/>
                <a:latin typeface="Arial" panose="020B0604020202020204" pitchFamily="34" charset="0"/>
              </a:rPr>
              <a:t>Reality - Residents are interested in meaningful relationships. </a:t>
            </a:r>
            <a:r>
              <a:rPr lang="en-US" sz="1800" dirty="0">
                <a:solidFill>
                  <a:srgbClr val="000000"/>
                </a:solidFill>
                <a:effectLst/>
                <a:latin typeface="Helvetica" panose="020B0604020202020204" pitchFamily="34" charset="0"/>
                <a:ea typeface="Arial Unicode MS"/>
              </a:rPr>
              <a:t>People important to the resident may have died or disengaged from the resident, but that does not mean the resident isn’t interested in connecting with others. </a:t>
            </a:r>
            <a:r>
              <a:rPr lang="en-US" sz="1800" dirty="0">
                <a:effectLst/>
                <a:latin typeface="Helvetica" panose="020B0604020202020204" pitchFamily="34" charset="0"/>
                <a:ea typeface="Times New Roman" panose="02020603050405020304" pitchFamily="18" charset="0"/>
              </a:rPr>
              <a:t>Sometimes residents may appear disengaged and that could be due to difficulty hearing, seeing, remembering, or to the side-effects of medications.  </a:t>
            </a:r>
            <a:endParaRPr lang="en-US" sz="1800" dirty="0">
              <a:solidFill>
                <a:srgbClr val="000000"/>
              </a:solidFill>
              <a:effectLst/>
              <a:latin typeface="Helvetica" panose="020B0604020202020204" pitchFamily="34" charset="0"/>
              <a:ea typeface="Arial Unicode MS"/>
            </a:endParaRPr>
          </a:p>
          <a:p>
            <a:pPr marL="0" algn="l" rtl="0" eaLnBrk="1" fontAlgn="t" latinLnBrk="0" hangingPunct="1">
              <a:spcBef>
                <a:spcPts val="0"/>
              </a:spcBef>
              <a:spcAft>
                <a:spcPts val="0"/>
              </a:spcAft>
            </a:pPr>
            <a:endPar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lgn="just">
              <a:lnSpc>
                <a:spcPct val="115000"/>
              </a:lnSpc>
              <a:spcBef>
                <a:spcPts val="0"/>
              </a:spcBef>
              <a:spcAft>
                <a:spcPts val="800"/>
              </a:spcAft>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EXAMPLE - </a:t>
            </a:r>
            <a:r>
              <a:rPr lang="en-US" sz="1800" dirty="0">
                <a:effectLst/>
                <a:latin typeface="Helvetica" panose="020B0604020202020204" pitchFamily="34" charset="0"/>
                <a:ea typeface="Times New Roman" panose="02020603050405020304" pitchFamily="18" charset="0"/>
              </a:rPr>
              <a:t>Ken always appears disinterested in what is going on around him and does not talk to the other residents. During a doctor’s appointment, the doctor finds a great deal of wax build-up in Ken’s ears and cleans them out. Since his appointment, Ken is much more social with the other residents. </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endParaRPr lang="en-US" sz="1800" b="1" i="0" u="none" strike="noStrike" kern="1200" dirty="0">
              <a:solidFill>
                <a:srgbClr val="FFFFFF"/>
              </a:solidFill>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rPr>
              <a:t>Myth - Residents are child-like and should be treated as such. </a:t>
            </a:r>
            <a:endParaRPr lang="en-US"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rPr>
              <a:t>Reality - Residents are adults and should be treated with dignity and respect.</a:t>
            </a:r>
            <a:endParaRPr lang="en-US" sz="1800" b="0" i="0" u="none" strike="noStrike" dirty="0">
              <a:effectLst/>
              <a:latin typeface="Arial" panose="020B0604020202020204" pitchFamily="34" charset="0"/>
            </a:endParaRPr>
          </a:p>
          <a:p>
            <a:pPr marL="0" marR="0" algn="just">
              <a:lnSpc>
                <a:spcPct val="115000"/>
              </a:lnSpc>
              <a:spcBef>
                <a:spcPts val="0"/>
              </a:spcBef>
              <a:spcAft>
                <a:spcPts val="800"/>
              </a:spcAft>
            </a:pPr>
            <a:endParaRPr lang="en-US" sz="1800" b="1"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algn="just">
              <a:lnSpc>
                <a:spcPct val="115000"/>
              </a:lnSpc>
              <a:spcBef>
                <a:spcPts val="0"/>
              </a:spcBef>
              <a:spcAft>
                <a:spcPts val="800"/>
              </a:spcAft>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EXAMPLE -  </a:t>
            </a:r>
            <a:r>
              <a:rPr lang="en-US" sz="1800" dirty="0">
                <a:effectLst/>
                <a:latin typeface="Helvetica" panose="020B0604020202020204" pitchFamily="34" charset="0"/>
                <a:ea typeface="Times New Roman" panose="02020603050405020304" pitchFamily="18" charset="0"/>
              </a:rPr>
              <a:t>Howard is a former engineer and says he does not appreciate how staff call him “honey” and “sweetie,” or tell him when to go to bed.  He says he is not a child and does not want to be treated in that manner.</a:t>
            </a:r>
            <a:endParaRPr lang="en-US" sz="1800" dirty="0">
              <a:effectLst/>
              <a:latin typeface="Times New Roman" panose="02020603050405020304" pitchFamily="18" charset="0"/>
              <a:ea typeface="Arial Unicode MS"/>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11</a:t>
            </a:fld>
            <a:endParaRPr lang="en-US"/>
          </a:p>
        </p:txBody>
      </p:sp>
    </p:spTree>
    <p:extLst>
      <p:ext uri="{BB962C8B-B14F-4D97-AF65-F5344CB8AC3E}">
        <p14:creationId xmlns:p14="http://schemas.microsoft.com/office/powerpoint/2010/main" val="3810612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Myth - </a:t>
            </a:r>
            <a:r>
              <a:rPr kumimoji="0" lang="en-US" sz="1800" b="1" i="0" u="none" strike="noStrike" kern="1200" cap="none" spc="0" normalizeH="0" baseline="0" noProof="0" dirty="0">
                <a:ln>
                  <a:noFill/>
                </a:ln>
                <a:solidFill>
                  <a:srgbClr val="002060"/>
                </a:solidFill>
                <a:effectLst/>
                <a:uLnTx/>
                <a:uFillTx/>
                <a:latin typeface="Arial"/>
                <a:ea typeface="+mn-ea"/>
                <a:cs typeface="+mn-cs"/>
              </a:rPr>
              <a:t>Residents are dependent and want someone to take care of all their needs. People with disabilities always need help.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Reality - Most residents maintain abilities and want to care for themselves as much as possible.  </a:t>
            </a:r>
            <a:r>
              <a:rPr kumimoji="0" lang="en-US" sz="1800" b="0" i="0" u="none" strike="noStrike" kern="1200" cap="none" spc="0" normalizeH="0" baseline="0" noProof="0" dirty="0">
                <a:ln>
                  <a:noFill/>
                </a:ln>
                <a:solidFill>
                  <a:srgbClr val="002060"/>
                </a:solidFill>
                <a:effectLst/>
                <a:uLnTx/>
                <a:uFillTx/>
                <a:latin typeface="Arial"/>
                <a:ea typeface="+mn-ea"/>
                <a:cs typeface="+mn-cs"/>
              </a:rPr>
              <a:t>Most residents do not want to be totally dependent on others to meet their needs.  In fact, many residents are not fully dependent and want to be as independent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800"/>
              </a:spcAft>
            </a:pPr>
            <a:r>
              <a:rPr lang="en-US" sz="1800" b="1"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EXAMPLE</a:t>
            </a:r>
            <a:r>
              <a:rPr lang="en-US" sz="18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Many residents do not like having to depend on others.  Often, residents help each other and will alert staff if their roommate needs assistance.  Jan would always look out for her roommate, Ethel, who could not communicate.   Jan learned from the look on Ethel’s face if she needed help and would get someone to help her. </a:t>
            </a:r>
          </a:p>
          <a:p>
            <a:pPr marL="0" marR="0" algn="just">
              <a:lnSpc>
                <a:spcPct val="115000"/>
              </a:lnSpc>
              <a:spcBef>
                <a:spcPts val="0"/>
              </a:spcBef>
              <a:spcAft>
                <a:spcPts val="800"/>
              </a:spcAft>
            </a:pPr>
            <a:endPar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800"/>
              </a:spcAft>
            </a:pPr>
            <a:r>
              <a:rPr lang="en-US" sz="18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is a book written by Wendy Lustbader, MSW called </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“Counting on Kindness – The Dilemmas of Dependency.” </a:t>
            </a:r>
            <a:r>
              <a:rPr lang="en-US" sz="18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book describes what it feels like to be dependent on others.  The stories are from </a:t>
            </a:r>
            <a:r>
              <a:rPr lang="en-US" sz="1800" b="0" i="0"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patient’s point of 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ea typeface="+mn-ea"/>
                <a:cs typeface="+mn-cs"/>
              </a:rPr>
              <a:t>Myth - Older people don’t participate in sexual activity. Most people with disabilities cannot have sexual relationships.</a:t>
            </a:r>
          </a:p>
          <a:p>
            <a:r>
              <a:rPr kumimoji="0" lang="en-US" sz="1700" b="1" i="0" u="none" strike="noStrike" kern="1200" cap="none" spc="0" normalizeH="0" baseline="0" noProof="0" dirty="0">
                <a:ln>
                  <a:noFill/>
                </a:ln>
                <a:solidFill>
                  <a:srgbClr val="002060"/>
                </a:solidFill>
                <a:effectLst/>
                <a:uLnTx/>
                <a:uFillTx/>
                <a:latin typeface="Arial"/>
                <a:ea typeface="+mn-ea"/>
                <a:cs typeface="+mn-cs"/>
              </a:rPr>
              <a:t>Reality - Sexual desire and the need for intimacy continue throughout life. </a:t>
            </a:r>
            <a:r>
              <a:rPr kumimoji="0" lang="en-US" sz="1700" b="0" i="0" u="none" strike="noStrike" kern="1200" cap="none" spc="0" normalizeH="0" baseline="0" noProof="0" dirty="0">
                <a:ln>
                  <a:noFill/>
                </a:ln>
                <a:solidFill>
                  <a:srgbClr val="002060"/>
                </a:solidFill>
                <a:effectLst/>
                <a:uLnTx/>
                <a:uFillTx/>
                <a:latin typeface="Arial"/>
                <a:ea typeface="+mn-ea"/>
                <a:cs typeface="+mn-cs"/>
              </a:rPr>
              <a:t>Anyone can have a sexual relationship by adapting sexual activity. Sexuality is a basic human need and the choice to participate in sexual acts belongs to the resident. </a:t>
            </a:r>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EXAMPLE –</a:t>
            </a:r>
            <a:r>
              <a:rPr lang="en-US" i="0" dirty="0"/>
              <a:t> </a:t>
            </a:r>
          </a:p>
          <a:p>
            <a:pPr marL="457200" marR="0" algn="just">
              <a:lnSpc>
                <a:spcPct val="115000"/>
              </a:lnSpc>
              <a:spcBef>
                <a:spcPts val="0"/>
              </a:spcBef>
              <a:spcAft>
                <a:spcPts val="800"/>
              </a:spcAft>
            </a:pPr>
            <a:r>
              <a:rPr lang="en-US" sz="1800" dirty="0">
                <a:effectLst/>
                <a:latin typeface="Helvetica" panose="020B0604020202020204" pitchFamily="34" charset="0"/>
                <a:ea typeface="Times New Roman" panose="02020603050405020304" pitchFamily="18" charset="0"/>
              </a:rPr>
              <a:t>Two residents, Mae and George, become quite close and want to be alone with the door shut.  Mae's daughter is extremely upset and vocal that it is outside of her mother’s character to be alone with a man other than Mae’s deceased husband.  The daughter believes George is taking advantage of Mae.  Mae is uncomfortable that her relationship with George has become a problem for her daughter and does not want to discuss it with her.  Mae talks to the social service director and the representative and states she wants to spend alone time with George.  Mae states she likes their intimate relationship.</a:t>
            </a:r>
            <a:endParaRPr lang="en-US" sz="1800" dirty="0">
              <a:effectLst/>
              <a:latin typeface="Times New Roman" panose="02020603050405020304" pitchFamily="18" charset="0"/>
              <a:ea typeface="Arial Unicode M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27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ea typeface="+mn-ea"/>
                <a:cs typeface="+mn-cs"/>
              </a:rPr>
              <a:t>Myth - Younger people do not live in nursing facilities or other long-term care facilities. </a:t>
            </a:r>
          </a:p>
          <a:p>
            <a:pPr marL="0" marR="0" algn="just">
              <a:lnSpc>
                <a:spcPct val="115000"/>
              </a:lnSpc>
              <a:spcBef>
                <a:spcPts val="0"/>
              </a:spcBef>
              <a:spcAft>
                <a:spcPts val="800"/>
              </a:spcAft>
            </a:pPr>
            <a:r>
              <a:rPr kumimoji="0" lang="en-US" sz="1700" b="1" i="0" u="none" strike="noStrike" kern="1200" cap="none" spc="0" normalizeH="0" baseline="0" noProof="0" dirty="0">
                <a:ln>
                  <a:noFill/>
                </a:ln>
                <a:solidFill>
                  <a:srgbClr val="002060"/>
                </a:solidFill>
                <a:effectLst/>
                <a:uLnTx/>
                <a:uFillTx/>
                <a:latin typeface="Arial"/>
                <a:ea typeface="+mn-ea"/>
                <a:cs typeface="+mn-cs"/>
              </a:rPr>
              <a:t>Reality - There are younger residents who live in nursing facilities.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In fact, nearly 17%  of nursing facility residents are under 65 years old. </a:t>
            </a:r>
            <a:r>
              <a:rPr lang="en-US" sz="1800" dirty="0">
                <a:ln>
                  <a:noFill/>
                </a:ln>
                <a:solidFill>
                  <a:srgbClr val="000000"/>
                </a:solidFill>
                <a:effectLst/>
                <a:uFill>
                  <a:solidFill>
                    <a:srgbClr val="000000"/>
                  </a:solidFill>
                </a:uFill>
                <a:latin typeface="Helvetica" panose="020B0604020202020204" pitchFamily="34" charset="0"/>
                <a:ea typeface="Times New Roman" panose="02020603050405020304" pitchFamily="18" charset="0"/>
              </a:rPr>
              <a:t>A common misconception is that younger residents do not reside in long-term care facilities and if they do, it must be a result of an accident. While that may be the case with some residents, most younger residents in long-term care facilities reside there due to a chronic illness and/or mental illness. </a:t>
            </a: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During this training you will learn about community options and services to help people live in the least restrictive setting possible.</a:t>
            </a:r>
            <a:r>
              <a:rPr lang="en-US" sz="1800" i="1"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EXAMPLE</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 Jimmy is 36 years old and lives in a residential care community (RCC) because he is unable to manage his medications prescribed for his mental illness.   He needs medication reminders and structure to support his mental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rgbClr val="00206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ea typeface="+mn-ea"/>
                <a:cs typeface="+mn-cs"/>
              </a:rPr>
              <a:t>Myth - Old people are unproductive and set in their ways. </a:t>
            </a:r>
            <a:r>
              <a:rPr kumimoji="0" lang="en-US" sz="1700" b="0" i="0" u="none" strike="noStrike" kern="1200" cap="none" spc="0" normalizeH="0" baseline="0" noProof="0" dirty="0">
                <a:ln>
                  <a:noFill/>
                </a:ln>
                <a:solidFill>
                  <a:srgbClr val="002060"/>
                </a:solidFill>
                <a:effectLst/>
                <a:uLnTx/>
                <a:uFillTx/>
                <a:latin typeface="Arial"/>
                <a:ea typeface="+mn-ea"/>
                <a:cs typeface="+mn-cs"/>
              </a:rPr>
              <a:t>They have already made their contribution to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ea typeface="+mn-ea"/>
                <a:cs typeface="+mn-cs"/>
              </a:rPr>
              <a:t>Reality - The need to feel a sense of purpose in life does not change once one becomes a resident.  </a:t>
            </a:r>
            <a:r>
              <a:rPr kumimoji="0" lang="en-US" sz="1700" b="0" i="0" u="none" strike="noStrike" kern="1200" cap="none" spc="0" normalizeH="0" baseline="0" noProof="0" dirty="0">
                <a:ln>
                  <a:noFill/>
                </a:ln>
                <a:solidFill>
                  <a:srgbClr val="002060"/>
                </a:solidFill>
                <a:effectLst/>
                <a:uLnTx/>
                <a:uFillTx/>
                <a:latin typeface="Arial"/>
                <a:ea typeface="+mn-ea"/>
                <a:cs typeface="+mn-cs"/>
              </a:rPr>
              <a:t>Residents need to have a reason to wake up in the morning and to feel useful and important.  Growing older does not mean one no longer wants to learn.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srgbClr val="002060"/>
              </a:solidFill>
              <a:effectLst/>
              <a:uLnTx/>
              <a:uFillTx/>
              <a:latin typeface="Arial"/>
              <a:ea typeface="+mn-ea"/>
              <a:cs typeface="+mn-cs"/>
            </a:endParaRPr>
          </a:p>
          <a:p>
            <a:pPr marL="0" marR="0" algn="just">
              <a:lnSpc>
                <a:spcPct val="115000"/>
              </a:lnSpc>
              <a:spcBef>
                <a:spcPts val="0"/>
              </a:spcBef>
              <a:spcAft>
                <a:spcPts val="800"/>
              </a:spcAft>
            </a:pPr>
            <a:r>
              <a:rPr lang="en-US" sz="1800" b="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While declining health and disabilities can restrict a resident from doing what used to give them a sense of purpose, it does not mean that new activities cannot foster the same feelings of purpose.  An excellent example can be found in an Arizona assisted living for memory care. The facility partnered with a local animal shelter and residents were provided with the opportunity to feed and play with kittens who are in constant need of care.  The residents felt a sense of purpose in taking care of the kittens.  Residents who struggled to communicate verbally prior to the program suddenly began to talk. </a:t>
            </a:r>
          </a:p>
          <a:p>
            <a:pPr marL="0" marR="0" algn="just">
              <a:lnSpc>
                <a:spcPct val="115000"/>
              </a:lnSpc>
              <a:spcBef>
                <a:spcPts val="0"/>
              </a:spcBef>
              <a:spcAft>
                <a:spcPts val="800"/>
              </a:spcAft>
            </a:pPr>
            <a:endParaRPr lang="en-US" sz="1800" b="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EXAMPLE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 Trainer’s Note: </a:t>
            </a:r>
            <a:r>
              <a:rPr lang="en-US" sz="1800" b="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on the hyperlink on the slide to show the trainees a short video clip about the kitten project.</a:t>
            </a:r>
          </a:p>
          <a:p>
            <a:pPr marL="0" marR="0" algn="just">
              <a:lnSpc>
                <a:spcPct val="115000"/>
              </a:lnSpc>
              <a:spcBef>
                <a:spcPts val="0"/>
              </a:spcBef>
              <a:spcAft>
                <a:spcPts val="800"/>
              </a:spcAft>
            </a:pPr>
            <a:endParaRPr lang="en-US" sz="1800" b="0" i="1" dirty="0">
              <a:solidFill>
                <a:srgbClr val="000000"/>
              </a:solidFill>
              <a:effectLst/>
              <a:latin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800" b="0" i="1" dirty="0">
                <a:solidFill>
                  <a:srgbClr val="000000"/>
                </a:solidFill>
                <a:effectLst/>
                <a:latin typeface="Calibri" panose="020F0502020204030204" pitchFamily="34" charset="0"/>
                <a:cs typeface="Times New Roman" panose="02020603050405020304" pitchFamily="18" charset="0"/>
              </a:rPr>
              <a:t>Trainer’s note: After watching the short clip, ask the trainees: </a:t>
            </a:r>
          </a:p>
          <a:p>
            <a:pPr marL="342900" marR="0" indent="-342900" algn="just">
              <a:lnSpc>
                <a:spcPct val="115000"/>
              </a:lnSpc>
              <a:spcBef>
                <a:spcPts val="0"/>
              </a:spcBef>
              <a:spcAft>
                <a:spcPts val="800"/>
              </a:spcAft>
              <a:buAutoNum type="arabicPeriod"/>
            </a:pPr>
            <a:r>
              <a:rPr lang="en-US" sz="1800" b="0" i="1" dirty="0">
                <a:solidFill>
                  <a:srgbClr val="000000"/>
                </a:solidFill>
                <a:effectLst/>
                <a:latin typeface="Calibri" panose="020F0502020204030204" pitchFamily="34" charset="0"/>
                <a:cs typeface="Times New Roman" panose="02020603050405020304" pitchFamily="18" charset="0"/>
              </a:rPr>
              <a:t>What are your thoughts about the video?   </a:t>
            </a:r>
          </a:p>
          <a:p>
            <a:pPr marL="342900" marR="0" indent="-342900" algn="just">
              <a:lnSpc>
                <a:spcPct val="115000"/>
              </a:lnSpc>
              <a:spcBef>
                <a:spcPts val="0"/>
              </a:spcBef>
              <a:spcAft>
                <a:spcPts val="800"/>
              </a:spcAft>
              <a:buAutoNum type="arabicPeriod"/>
            </a:pPr>
            <a:r>
              <a:rPr lang="en-US" sz="1800" b="0" i="1" dirty="0">
                <a:solidFill>
                  <a:srgbClr val="000000"/>
                </a:solidFill>
                <a:effectLst/>
                <a:latin typeface="Calibri" panose="020F0502020204030204" pitchFamily="34" charset="0"/>
                <a:cs typeface="Times New Roman" panose="02020603050405020304" pitchFamily="18" charset="0"/>
              </a:rPr>
              <a:t>Did your perceptions about the importance of feeling a sense of purpose change after watching the video?</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13</a:t>
            </a:fld>
            <a:endParaRPr lang="en-US"/>
          </a:p>
        </p:txBody>
      </p:sp>
    </p:spTree>
    <p:extLst>
      <p:ext uri="{BB962C8B-B14F-4D97-AF65-F5344CB8AC3E}">
        <p14:creationId xmlns:p14="http://schemas.microsoft.com/office/powerpoint/2010/main" val="221405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kumimoji="0" lang="en-US" sz="12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b="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Click on the hyperlink on the slide to show the trainees a short video clip about the kitten project.</a:t>
            </a:r>
          </a:p>
          <a:p>
            <a:pPr marL="0" marR="0" algn="just">
              <a:lnSpc>
                <a:spcPct val="115000"/>
              </a:lnSpc>
              <a:spcBef>
                <a:spcPts val="0"/>
              </a:spcBef>
              <a:spcAft>
                <a:spcPts val="800"/>
              </a:spcAft>
            </a:pPr>
            <a:endParaRPr lang="en-US" sz="1200" b="0" i="1" dirty="0">
              <a:solidFill>
                <a:srgbClr val="000000"/>
              </a:solidFill>
              <a:effectLst/>
              <a:latin typeface="Calibri" panose="020F0502020204030204" pitchFamily="34" charset="0"/>
              <a:cs typeface="Times New Roman" panose="02020603050405020304" pitchFamily="18" charset="0"/>
            </a:endParaRPr>
          </a:p>
          <a:p>
            <a:pPr marL="0" marR="0" algn="just">
              <a:lnSpc>
                <a:spcPct val="115000"/>
              </a:lnSpc>
              <a:spcBef>
                <a:spcPts val="0"/>
              </a:spcBef>
              <a:spcAft>
                <a:spcPts val="800"/>
              </a:spcAft>
            </a:pPr>
            <a:r>
              <a:rPr lang="en-US" sz="1200" b="0" i="1" dirty="0">
                <a:solidFill>
                  <a:srgbClr val="000000"/>
                </a:solidFill>
                <a:effectLst/>
                <a:latin typeface="Calibri" panose="020F0502020204030204" pitchFamily="34" charset="0"/>
                <a:cs typeface="Times New Roman" panose="02020603050405020304" pitchFamily="18" charset="0"/>
              </a:rPr>
              <a:t>Trainer’s note: After watching the short clip, ask the trainees: </a:t>
            </a:r>
          </a:p>
          <a:p>
            <a:pPr marL="342900" marR="0" indent="-342900" algn="just">
              <a:lnSpc>
                <a:spcPct val="115000"/>
              </a:lnSpc>
              <a:spcBef>
                <a:spcPts val="0"/>
              </a:spcBef>
              <a:spcAft>
                <a:spcPts val="800"/>
              </a:spcAft>
              <a:buAutoNum type="arabicPeriod"/>
            </a:pPr>
            <a:r>
              <a:rPr lang="en-US" sz="1200" b="0" i="1" dirty="0">
                <a:solidFill>
                  <a:srgbClr val="000000"/>
                </a:solidFill>
                <a:effectLst/>
                <a:latin typeface="Calibri" panose="020F0502020204030204" pitchFamily="34" charset="0"/>
                <a:cs typeface="Times New Roman" panose="02020603050405020304" pitchFamily="18" charset="0"/>
              </a:rPr>
              <a:t>What are your thoughts about the video?   </a:t>
            </a:r>
          </a:p>
          <a:p>
            <a:pPr marL="342900" marR="0" indent="-342900" algn="just">
              <a:lnSpc>
                <a:spcPct val="115000"/>
              </a:lnSpc>
              <a:spcBef>
                <a:spcPts val="0"/>
              </a:spcBef>
              <a:spcAft>
                <a:spcPts val="800"/>
              </a:spcAft>
              <a:buAutoNum type="arabicPeriod"/>
            </a:pPr>
            <a:r>
              <a:rPr lang="en-US" sz="1200" b="0" i="1" dirty="0">
                <a:solidFill>
                  <a:srgbClr val="000000"/>
                </a:solidFill>
                <a:effectLst/>
                <a:latin typeface="Calibri" panose="020F0502020204030204" pitchFamily="34" charset="0"/>
                <a:cs typeface="Times New Roman" panose="02020603050405020304" pitchFamily="18" charset="0"/>
              </a:rPr>
              <a:t>Did your perceptions about the importance of feeling a sense of purpose change after watching the video?</a:t>
            </a:r>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14</a:t>
            </a:fld>
            <a:endParaRPr lang="en-US"/>
          </a:p>
        </p:txBody>
      </p:sp>
    </p:spTree>
    <p:extLst>
      <p:ext uri="{BB962C8B-B14F-4D97-AF65-F5344CB8AC3E}">
        <p14:creationId xmlns:p14="http://schemas.microsoft.com/office/powerpoint/2010/main" val="62624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Ask the following question:</a:t>
            </a:r>
            <a:r>
              <a:rPr lang="en-US" dirty="0"/>
              <a:t> “Why is it important to talk about assumptions made about individuals living in long-term care?” </a:t>
            </a:r>
          </a:p>
          <a:p>
            <a:endParaRPr lang="en-US" dirty="0"/>
          </a:p>
          <a:p>
            <a:r>
              <a:rPr lang="en-US" i="1" dirty="0"/>
              <a:t>Responses should include: to check our preconceived notions; to gain a clear understanding about the people we will be assisting; to understand others’ stereotypes. </a:t>
            </a:r>
          </a:p>
        </p:txBody>
      </p:sp>
      <p:sp>
        <p:nvSpPr>
          <p:cNvPr id="4" name="Slide Number Placeholder 3"/>
          <p:cNvSpPr>
            <a:spLocks noGrp="1"/>
          </p:cNvSpPr>
          <p:nvPr>
            <p:ph type="sldNum" sz="quarter" idx="5"/>
          </p:nvPr>
        </p:nvSpPr>
        <p:spPr/>
        <p:txBody>
          <a:bodyPr/>
          <a:lstStyle/>
          <a:p>
            <a:fld id="{013422E6-57C4-472B-BB37-763E50B58060}" type="slidenum">
              <a:rPr lang="en-US" smtClean="0"/>
              <a:t>15</a:t>
            </a:fld>
            <a:endParaRPr lang="en-US"/>
          </a:p>
        </p:txBody>
      </p:sp>
    </p:spTree>
    <p:extLst>
      <p:ext uri="{BB962C8B-B14F-4D97-AF65-F5344CB8AC3E}">
        <p14:creationId xmlns:p14="http://schemas.microsoft.com/office/powerpoint/2010/main" val="338635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a:t>
            </a:r>
            <a:r>
              <a:rPr lang="en-US" sz="1200" i="1"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minutes to go over demographics. Share information about resident demographics for your state’s nursing facilities and residential care communities. </a:t>
            </a:r>
          </a:p>
          <a:p>
            <a:pPr marL="0" marR="0">
              <a:spcBef>
                <a:spcPts val="0"/>
              </a:spcBef>
              <a:spcAft>
                <a:spcPts val="8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800"/>
              </a:spcAft>
            </a:pPr>
            <a:r>
              <a:rPr lang="en-US" sz="1200" dirty="0">
                <a:solidFill>
                  <a:srgbClr val="000000"/>
                </a:solidFill>
                <a:effectLst/>
                <a:latin typeface="Calibri" panose="020F0502020204030204" pitchFamily="34" charset="0"/>
                <a:cs typeface="Times New Roman" panose="02020603050405020304" pitchFamily="18" charset="0"/>
              </a:rPr>
              <a:t>While understanding demographics is important, it is also important to understand that residents aren’t just statistics. </a:t>
            </a:r>
          </a:p>
          <a:p>
            <a:pPr marL="0" marR="0">
              <a:spcBef>
                <a:spcPts val="0"/>
              </a:spcBef>
              <a:spcAft>
                <a:spcPts val="800"/>
              </a:spcAft>
            </a:pPr>
            <a:endParaRPr lang="en-US" sz="1200" dirty="0">
              <a:solidFill>
                <a:srgbClr val="000000"/>
              </a:solidFill>
              <a:effectLst/>
              <a:latin typeface="Calibri" panose="020F0502020204030204" pitchFamily="34" charset="0"/>
              <a:cs typeface="Times New Roman" panose="02020603050405020304" pitchFamily="18" charset="0"/>
            </a:endParaRPr>
          </a:p>
          <a:p>
            <a:pPr marL="0" marR="0">
              <a:spcBef>
                <a:spcPts val="0"/>
              </a:spcBef>
              <a:spcAft>
                <a:spcPts val="800"/>
              </a:spcAft>
            </a:pPr>
            <a:r>
              <a:rPr lang="en-US" dirty="0">
                <a:solidFill>
                  <a:srgbClr val="000000"/>
                </a:solidFill>
              </a:rPr>
              <a:t>The demographics of long-term care residents have changed over the years.  While most residents are white females 85 years and older, it is not unusual for the LTCOP to work with residents who are under 65 years old, or from various cultures, backgrounds, and experiences.  With the development of assisted living facilities and other state-licensed homes, the number of residents has increased in RCCs, but has decreased in nursing facilities.  </a:t>
            </a:r>
          </a:p>
          <a:p>
            <a:pPr marL="0" marR="0">
              <a:spcBef>
                <a:spcPts val="0"/>
              </a:spcBef>
              <a:spcAft>
                <a:spcPts val="800"/>
              </a:spcAft>
            </a:pPr>
            <a:endParaRPr lang="en-US" dirty="0">
              <a:solidFill>
                <a:srgbClr val="000000"/>
              </a:solidFill>
            </a:endParaRPr>
          </a:p>
          <a:p>
            <a:pPr marL="0" marR="0" algn="just">
              <a:lnSpc>
                <a:spcPct val="115000"/>
              </a:lnSpc>
              <a:spcBef>
                <a:spcPts val="0"/>
              </a:spcBef>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largest age group living in long-term care at this time is people age 85 years old and over, followed by people who are between the ages of 75 and 84 years old. Individuals who have achieved these ages are likely experiencing some of the physical and psychological aspects of aging.  Residents who are 64 years old and younger are increasing in numbers and have been the fastest growing population in long-term care.  </a:t>
            </a:r>
          </a:p>
          <a:p>
            <a:pPr marL="0" marR="0" algn="just">
              <a:lnSpc>
                <a:spcPct val="115000"/>
              </a:lnSpc>
              <a:spcBef>
                <a:spcPts val="0"/>
              </a:spcBef>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15000"/>
              </a:lnSpc>
              <a:spcBef>
                <a:spcPts val="0"/>
              </a:spcBef>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While most nursing facilities have this generational overlap of residents, the interests of the younger residents in terms of music, activities, and culture are often quite different than those of the older residents.  Facilities may need to expand their activities calendars, rethink their menus, and offer activities that interest younger individuals.  </a:t>
            </a:r>
          </a:p>
          <a:p>
            <a:endParaRPr lang="en-US" sz="1200" i="0" dirty="0">
              <a:solidFill>
                <a:schemeClr val="tx2">
                  <a:lumMod val="25000"/>
                  <a:lumOff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1200" i="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Not all long-term care facilities are nursing facilities.  Module 3 provides detailed information about nursing facilities and the different types of residential care communities (RCCs).  RCCs vary from state to state.  Not all facilities provide the same level of supports and services and some may specialize in certain areas (e.g., memory care).  Entrance is determined through a series of assessments and evaluations (discussed in Module 3).</a:t>
            </a:r>
          </a:p>
          <a:p>
            <a:pPr marL="0" marR="0" algn="just">
              <a:lnSpc>
                <a:spcPct val="115000"/>
              </a:lnSpc>
              <a:spcBef>
                <a:spcPts val="0"/>
              </a:spcBef>
              <a:spcAft>
                <a:spcPts val="800"/>
              </a:spcAft>
            </a:pP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16</a:t>
            </a:fld>
            <a:endParaRPr lang="en-US"/>
          </a:p>
        </p:txBody>
      </p:sp>
    </p:spTree>
    <p:extLst>
      <p:ext uri="{BB962C8B-B14F-4D97-AF65-F5344CB8AC3E}">
        <p14:creationId xmlns:p14="http://schemas.microsoft.com/office/powerpoint/2010/main" val="2115074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fontAlgn="base">
              <a:lnSpc>
                <a:spcPct val="115000"/>
              </a:lnSpc>
              <a:spcBef>
                <a:spcPts val="0"/>
              </a:spcBef>
              <a:spcAft>
                <a:spcPts val="800"/>
              </a:spcAft>
              <a:buFont typeface="Arial" panose="020B0604020202020204" pitchFamily="34" charset="0"/>
              <a:buNone/>
            </a:pPr>
            <a:r>
              <a:rPr lang="en-US" sz="1200" b="1" i="1" u="none" strike="noStrike" kern="0" spc="0" dirty="0">
                <a:solidFill>
                  <a:srgbClr val="0070C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sz="1200" b="1" i="1" u="none" strike="noStrike" kern="0" spc="0" dirty="0">
                <a:solidFill>
                  <a:srgbClr val="0070C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rPr>
              <a:t>Add state-specific information for residential care communities: </a:t>
            </a:r>
            <a:endParaRPr lang="en-US" sz="1050" u="none" strike="noStrike" kern="0" spc="0" dirty="0">
              <a:solidFill>
                <a:srgbClr val="000000"/>
              </a:solidFill>
              <a:effectLst/>
              <a:uFill>
                <a:solidFill>
                  <a:srgbClr val="000000"/>
                </a:solidFill>
              </a:uFill>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marR="0" lvl="1" indent="-285750" fontAlgn="base">
              <a:lnSpc>
                <a:spcPct val="115000"/>
              </a:lnSpc>
              <a:spcBef>
                <a:spcPts val="0"/>
              </a:spcBef>
              <a:spcAft>
                <a:spcPts val="800"/>
              </a:spcAft>
              <a:buFont typeface="+mj-lt"/>
              <a:buAutoNum type="alphaLcPeriod"/>
            </a:pPr>
            <a:r>
              <a:rPr lang="en-US" sz="1200" b="1" i="1" u="none" strike="noStrike" kern="0" spc="0" dirty="0">
                <a:solidFill>
                  <a:srgbClr val="0070C0"/>
                </a:solidFill>
                <a:effectLst/>
                <a:uFill>
                  <a:solidFill>
                    <a:srgbClr val="000000"/>
                  </a:solidFill>
                </a:uFill>
                <a:latin typeface="Trebuchet MS" panose="020B0603020202020204" pitchFamily="34" charset="0"/>
                <a:ea typeface="Trebuchet MS" panose="020B0603020202020204" pitchFamily="34" charset="0"/>
                <a:cs typeface="Trebuchet MS" panose="020B0603020202020204" pitchFamily="34" charset="0"/>
              </a:rPr>
              <a:t>Types of residential care communities.</a:t>
            </a:r>
            <a:endParaRPr lang="en-US" sz="1050" u="none" strike="noStrike" kern="0" spc="0" dirty="0">
              <a:solidFill>
                <a:srgbClr val="000000"/>
              </a:solidFill>
              <a:effectLst/>
              <a:uFill>
                <a:solidFill>
                  <a:srgbClr val="000000"/>
                </a:solidFill>
              </a:uFill>
              <a:latin typeface="Trebuchet MS" panose="020B0603020202020204" pitchFamily="34" charset="0"/>
              <a:ea typeface="Trebuchet MS" panose="020B0603020202020204" pitchFamily="34" charset="0"/>
              <a:cs typeface="Trebuchet MS" panose="020B0603020202020204" pitchFamily="34" charset="0"/>
            </a:endParaRPr>
          </a:p>
          <a:p>
            <a:pPr marL="685800" marR="0" indent="-228600">
              <a:lnSpc>
                <a:spcPct val="115000"/>
              </a:lnSpc>
              <a:spcBef>
                <a:spcPts val="0"/>
              </a:spcBef>
              <a:spcAft>
                <a:spcPts val="800"/>
              </a:spcAft>
            </a:pPr>
            <a:r>
              <a:rPr lang="en-US" sz="1200" b="1" i="1" dirty="0">
                <a:solidFill>
                  <a:srgbClr val="0070C0"/>
                </a:solidFill>
                <a:effectLst/>
                <a:uFill>
                  <a:solidFill>
                    <a:srgbClr val="000000"/>
                  </a:solidFill>
                </a:uFill>
                <a:latin typeface="Calibri" panose="020F0502020204030204" pitchFamily="34" charset="0"/>
                <a:ea typeface="Calibri" panose="020F0502020204030204" pitchFamily="34" charset="0"/>
              </a:rPr>
              <a:t>b.   Any specific requirements for providing services such as dementia care, mental health specialty </a:t>
            </a:r>
            <a:r>
              <a:rPr lang="en-US" sz="1200" b="1" i="1" u="none" dirty="0">
                <a:solidFill>
                  <a:srgbClr val="0070C0"/>
                </a:solidFill>
                <a:effectLst/>
                <a:uFill>
                  <a:solidFill>
                    <a:srgbClr val="000000"/>
                  </a:solidFill>
                </a:uFill>
                <a:latin typeface="Calibri" panose="020F0502020204030204" pitchFamily="34" charset="0"/>
                <a:ea typeface="Calibri" panose="020F0502020204030204" pitchFamily="34" charset="0"/>
              </a:rPr>
              <a:t>services</a:t>
            </a:r>
            <a:r>
              <a:rPr lang="en-US" sz="1200" b="1" i="1" dirty="0">
                <a:solidFill>
                  <a:srgbClr val="0070C0"/>
                </a:solidFill>
                <a:effectLst/>
                <a:uFill>
                  <a:solidFill>
                    <a:srgbClr val="000000"/>
                  </a:solidFill>
                </a:uFill>
                <a:latin typeface="Calibri" panose="020F0502020204030204" pitchFamily="34" charset="0"/>
                <a:ea typeface="Calibri" panose="020F0502020204030204" pitchFamily="34" charset="0"/>
              </a:rPr>
              <a:t>, developmental disability </a:t>
            </a:r>
            <a:r>
              <a:rPr lang="en-US" sz="1200" b="1" i="1" u="none" dirty="0">
                <a:solidFill>
                  <a:srgbClr val="0070C0"/>
                </a:solidFill>
                <a:effectLst/>
                <a:uFill>
                  <a:solidFill>
                    <a:srgbClr val="000000"/>
                  </a:solidFill>
                </a:uFill>
                <a:latin typeface="Calibri" panose="020F0502020204030204" pitchFamily="34" charset="0"/>
                <a:ea typeface="Calibri" panose="020F0502020204030204" pitchFamily="34" charset="0"/>
              </a:rPr>
              <a:t>services</a:t>
            </a:r>
            <a:r>
              <a:rPr lang="en-US" sz="1200" b="1" i="1" dirty="0">
                <a:solidFill>
                  <a:srgbClr val="0070C0"/>
                </a:solidFill>
                <a:effectLst/>
                <a:uFill>
                  <a:solidFill>
                    <a:srgbClr val="000000"/>
                  </a:solidFill>
                </a:uFill>
                <a:latin typeface="Calibri" panose="020F0502020204030204" pitchFamily="34" charset="0"/>
                <a:ea typeface="Calibri" panose="020F0502020204030204" pitchFamily="34" charset="0"/>
              </a:rPr>
              <a:t>, etc.</a:t>
            </a:r>
            <a:endParaRPr lang="en-US" sz="1050" dirty="0">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p>
          <a:p>
            <a:r>
              <a:rPr lang="en-US" b="1" i="1" dirty="0"/>
              <a:t>Trainer’s Note: </a:t>
            </a:r>
            <a:r>
              <a:rPr lang="en-US" i="1" dirty="0"/>
              <a:t>You don’t need to go into detail – this information will be included in Module 3.</a:t>
            </a:r>
          </a:p>
        </p:txBody>
      </p:sp>
      <p:sp>
        <p:nvSpPr>
          <p:cNvPr id="4" name="Slide Number Placeholder 3"/>
          <p:cNvSpPr>
            <a:spLocks noGrp="1"/>
          </p:cNvSpPr>
          <p:nvPr>
            <p:ph type="sldNum" sz="quarter" idx="5"/>
          </p:nvPr>
        </p:nvSpPr>
        <p:spPr/>
        <p:txBody>
          <a:bodyPr/>
          <a:lstStyle/>
          <a:p>
            <a:fld id="{013422E6-57C4-472B-BB37-763E50B58060}" type="slidenum">
              <a:rPr lang="en-US" smtClean="0"/>
              <a:t>17</a:t>
            </a:fld>
            <a:endParaRPr lang="en-US"/>
          </a:p>
        </p:txBody>
      </p:sp>
    </p:spTree>
    <p:extLst>
      <p:ext uri="{BB962C8B-B14F-4D97-AF65-F5344CB8AC3E}">
        <p14:creationId xmlns:p14="http://schemas.microsoft.com/office/powerpoint/2010/main" val="212349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5 minutes to discuss individuals with intellectual and developmental disabilities receiving long-term services and supports.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intellectual disability involves problems with learning, problem solving, judgement as well as communication and independent living skills.  According to the Centers for Disease Control (CDC), developmental disabilities are a group of conditions due to an impairment in physical, learning, language or behavior areas. These conditions begin during childhood.  </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18</a:t>
            </a:fld>
            <a:endParaRPr lang="en-US"/>
          </a:p>
        </p:txBody>
      </p:sp>
    </p:spTree>
    <p:extLst>
      <p:ext uri="{BB962C8B-B14F-4D97-AF65-F5344CB8AC3E}">
        <p14:creationId xmlns:p14="http://schemas.microsoft.com/office/powerpoint/2010/main" val="1047399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800"/>
              </a:spcAft>
              <a:buSzPts val="1600"/>
              <a:buFont typeface="Symbol" panose="05050102010706020507" pitchFamily="18" charset="2"/>
              <a:buNone/>
            </a:pPr>
            <a:r>
              <a:rPr lang="en-US" sz="1800" b="1" i="1" dirty="0">
                <a:solidFill>
                  <a:srgbClr val="0000CC"/>
                </a:solidFill>
                <a:effectLst/>
                <a:uFill>
                  <a:solidFill>
                    <a:srgbClr val="000000"/>
                  </a:solidFill>
                </a:uFill>
                <a:latin typeface="Helvetica" panose="020B0604020202020204" pitchFamily="34" charset="0"/>
                <a:ea typeface="Calibri" panose="020F0502020204030204" pitchFamily="34" charset="0"/>
                <a:sym typeface="Symbol" panose="05050102010706020507" pitchFamily="18" charset="2"/>
              </a:rPr>
              <a:t> </a:t>
            </a:r>
            <a:r>
              <a:rPr lang="en-US" sz="1800" b="1" i="1" dirty="0">
                <a:solidFill>
                  <a:srgbClr val="0000CC"/>
                </a:solidFill>
                <a:effectLst/>
                <a:uFill>
                  <a:solidFill>
                    <a:srgbClr val="000000"/>
                  </a:solidFill>
                </a:uFill>
                <a:latin typeface="Helvetica" panose="020B0604020202020204" pitchFamily="34" charset="0"/>
                <a:ea typeface="Calibri" panose="020F0502020204030204" pitchFamily="34" charset="0"/>
              </a:rPr>
              <a:t>Review state-specific information about individuals with intellectual and developmental disabilities and where individuals with such disabilities live (e.g., in the community, Intermediate Care Facilities for Individuals with Intellectual Disabilities [ICF/</a:t>
            </a:r>
            <a:r>
              <a:rPr lang="en-US" sz="1800" b="1" i="1" dirty="0">
                <a:solidFill>
                  <a:srgbClr val="0000CC"/>
                </a:solidFill>
                <a:effectLst/>
                <a:highlight>
                  <a:srgbClr val="FFFF00"/>
                </a:highlight>
                <a:uFill>
                  <a:solidFill>
                    <a:srgbClr val="000000"/>
                  </a:solidFill>
                </a:uFill>
                <a:latin typeface="Helvetica" panose="020B0604020202020204" pitchFamily="34" charset="0"/>
                <a:ea typeface="Calibri" panose="020F0502020204030204" pitchFamily="34" charset="0"/>
              </a:rPr>
              <a:t>IID</a:t>
            </a:r>
            <a:r>
              <a:rPr lang="en-US" sz="1800" b="1" i="1" dirty="0">
                <a:solidFill>
                  <a:srgbClr val="0000CC"/>
                </a:solidFill>
                <a:effectLst/>
                <a:uFill>
                  <a:solidFill>
                    <a:srgbClr val="000000"/>
                  </a:solidFill>
                </a:uFill>
                <a:latin typeface="Helvetica" panose="020B0604020202020204" pitchFamily="34" charset="0"/>
                <a:ea typeface="Calibri" panose="020F0502020204030204" pitchFamily="34" charset="0"/>
              </a:rPr>
              <a:t>], group homes, and personal care homes).</a:t>
            </a:r>
            <a:endParaRPr lang="en-US" sz="1800" b="1"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171450" indent="-171450">
              <a:buFont typeface="Wingdings" panose="05000000000000000000" pitchFamily="2" charset="2"/>
              <a:buChar char="Ø"/>
            </a:pPr>
            <a:endParaRPr lang="en-US" dirty="0"/>
          </a:p>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People with developmental disabilities (DD) may have difficulties with things such as speaking, learning, caring for themselves, moving around, making decisions, living independently, and making and managing money. Their difficulties start before age 22. They continue throughout life and are severe enough that the person needs ongoing supports. </a:t>
            </a:r>
          </a:p>
          <a:p>
            <a:pPr marL="0" marR="0" algn="just">
              <a:lnSpc>
                <a:spcPct val="115000"/>
              </a:lnSpc>
              <a:spcBef>
                <a:spcPts val="0"/>
              </a:spcBef>
              <a:spcAft>
                <a:spcPts val="800"/>
              </a:spcAft>
            </a:pP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Intellectual disability (ID) begins before age 22. People with ID have trouble learning and solving problems. They also have difficulties with practical skills such as dressing or shopping, social skills such as making and keeping friends and keeping others from hurting them, and with skills such as reading and doing math.</a:t>
            </a:r>
          </a:p>
          <a:p>
            <a:pPr marL="0" marR="0" algn="just">
              <a:lnSpc>
                <a:spcPct val="115000"/>
              </a:lnSpc>
              <a:spcBef>
                <a:spcPts val="0"/>
              </a:spcBef>
              <a:spcAft>
                <a:spcPts val="800"/>
              </a:spcAft>
            </a:pP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In the United States, about 2.3% of the people have ID/DD. About 7 in 100 children have ID/DD. Some children no longer have significant disabilities by the time they are adults. Fewer than 1 in 100 adults have ID/DD.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p>
          <a:p>
            <a:r>
              <a:rPr lang="en-US" sz="1800" i="0" dirty="0">
                <a:solidFill>
                  <a:srgbClr val="0000CC"/>
                </a:solidFill>
                <a:effectLst/>
                <a:latin typeface="Helvetica" panose="020B0604020202020204" pitchFamily="34" charset="0"/>
                <a:ea typeface="Arial Unicode MS"/>
              </a:rPr>
              <a:t>Not all Ombudsman programs visit facilities such as Intermediate Care Facilities for Individuals with Intellectual Disabilities (ICF/IID). However, the Ombudsman program assists residents in nursing facilities and residential care communities who may have intellectual or developmental disabilities. </a:t>
            </a:r>
          </a:p>
          <a:p>
            <a:endParaRPr lang="en-US" sz="1800" i="0" dirty="0">
              <a:solidFill>
                <a:srgbClr val="0000CC"/>
              </a:solidFill>
              <a:effectLst/>
              <a:latin typeface="Helvetica" panose="020B0604020202020204" pitchFamily="34" charset="0"/>
              <a:ea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Helvetica" panose="020B0604020202020204" pitchFamily="34" charset="0"/>
                <a:ea typeface="Arial Unicode MS"/>
              </a:rPr>
              <a:t>The</a:t>
            </a:r>
            <a:r>
              <a:rPr lang="en-US" sz="1800" dirty="0">
                <a:effectLst/>
                <a:latin typeface="Times New Roman" panose="02020603050405020304" pitchFamily="18" charset="0"/>
                <a:ea typeface="Arial Unicode MS"/>
              </a:rPr>
              <a:t> </a:t>
            </a:r>
            <a:r>
              <a:rPr lang="en-US" sz="1800" dirty="0">
                <a:effectLst/>
                <a:highlight>
                  <a:srgbClr val="FFFF00"/>
                </a:highlight>
                <a:latin typeface="Helvetica" panose="020B0604020202020204" pitchFamily="34" charset="0"/>
                <a:ea typeface="Arial Unicode MS"/>
              </a:rPr>
              <a:t> number of people with ID/DD who receive paid support and </a:t>
            </a:r>
            <a:r>
              <a:rPr lang="en-US" sz="1800" u="sng" dirty="0">
                <a:effectLst/>
                <a:highlight>
                  <a:srgbClr val="FFFF00"/>
                </a:highlight>
                <a:latin typeface="Helvetica" panose="020B0604020202020204" pitchFamily="34" charset="0"/>
                <a:ea typeface="Arial Unicode MS"/>
              </a:rPr>
              <a:t>do not</a:t>
            </a:r>
            <a:r>
              <a:rPr lang="en-US" sz="1800" dirty="0">
                <a:effectLst/>
                <a:highlight>
                  <a:srgbClr val="FFFF00"/>
                </a:highlight>
                <a:latin typeface="Helvetica" panose="020B0604020202020204" pitchFamily="34" charset="0"/>
                <a:ea typeface="Arial Unicode MS"/>
              </a:rPr>
              <a:t> live with a family member more than doubled between 1987 and 2017. By 2017, most people with ID/DD </a:t>
            </a:r>
            <a:r>
              <a:rPr lang="en-US" sz="1800" u="sng" dirty="0">
                <a:effectLst/>
                <a:highlight>
                  <a:srgbClr val="FFFF00"/>
                </a:highlight>
                <a:latin typeface="Helvetica" panose="020B0604020202020204" pitchFamily="34" charset="0"/>
                <a:ea typeface="Arial Unicode MS"/>
              </a:rPr>
              <a:t>not </a:t>
            </a:r>
            <a:r>
              <a:rPr lang="en-US" sz="1800" dirty="0">
                <a:effectLst/>
                <a:highlight>
                  <a:srgbClr val="FFFF00"/>
                </a:highlight>
                <a:latin typeface="Helvetica" panose="020B0604020202020204" pitchFamily="34" charset="0"/>
                <a:ea typeface="Arial Unicode MS"/>
              </a:rPr>
              <a:t>living with a family member lived in homes shared by six or fewer people with ID/DD.</a:t>
            </a:r>
            <a:r>
              <a:rPr lang="en-US" sz="1800" dirty="0">
                <a:effectLst/>
                <a:latin typeface="Helvetica" panose="020B0604020202020204" pitchFamily="34" charset="0"/>
                <a:ea typeface="Arial Unicode MS"/>
              </a:rPr>
              <a:t> </a:t>
            </a:r>
            <a:r>
              <a:rPr lang="en-US" sz="1800" dirty="0">
                <a:effectLst/>
                <a:latin typeface="Times New Roman" panose="02020603050405020304" pitchFamily="18" charset="0"/>
                <a:ea typeface="Arial Unicode MS"/>
              </a:rPr>
              <a:t> Not in slides.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Trainer’s Note: </a:t>
            </a: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Share an example of your program’s experience working with this population and talk about programs and services that support community living rather than institutional care.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19</a:t>
            </a:fld>
            <a:endParaRPr lang="en-US"/>
          </a:p>
        </p:txBody>
      </p:sp>
    </p:spTree>
    <p:extLst>
      <p:ext uri="{BB962C8B-B14F-4D97-AF65-F5344CB8AC3E}">
        <p14:creationId xmlns:p14="http://schemas.microsoft.com/office/powerpoint/2010/main" val="54596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rPr>
              <a:t>Trainer’s Note: </a:t>
            </a:r>
            <a:r>
              <a:rPr lang="en-US" i="1" dirty="0">
                <a:solidFill>
                  <a:srgbClr val="000000"/>
                </a:solidFill>
              </a:rPr>
              <a:t>Allow at least 15 minutes for Section 1</a:t>
            </a:r>
          </a:p>
        </p:txBody>
      </p:sp>
      <p:sp>
        <p:nvSpPr>
          <p:cNvPr id="4" name="Slide Number Placeholder 3"/>
          <p:cNvSpPr>
            <a:spLocks noGrp="1"/>
          </p:cNvSpPr>
          <p:nvPr>
            <p:ph type="sldNum" sz="quarter" idx="5"/>
          </p:nvPr>
        </p:nvSpPr>
        <p:spPr/>
        <p:txBody>
          <a:bodyPr/>
          <a:lstStyle/>
          <a:p>
            <a:fld id="{013422E6-57C4-472B-BB37-763E50B58060}" type="slidenum">
              <a:rPr lang="en-US" smtClean="0"/>
              <a:t>2</a:t>
            </a:fld>
            <a:endParaRPr lang="en-US"/>
          </a:p>
        </p:txBody>
      </p:sp>
    </p:spTree>
    <p:extLst>
      <p:ext uri="{BB962C8B-B14F-4D97-AF65-F5344CB8AC3E}">
        <p14:creationId xmlns:p14="http://schemas.microsoft.com/office/powerpoint/2010/main" val="1394216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15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minutes to discuss events and situations. The other 10% not listed in the statistics below are residents who come from psychiatric hospitals, inpatient rehabilitation facilities, LTC hospitals, hospice, etc.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Events and Situations that Lead to the Need for Long-Term Care </a:t>
            </a:r>
          </a:p>
          <a:p>
            <a:pPr marL="0" marR="0" algn="just">
              <a:lnSpc>
                <a:spcPct val="115000"/>
              </a:lnSpc>
              <a:spcBef>
                <a:spcPts val="0"/>
              </a:spcBef>
              <a:spcAft>
                <a:spcPts val="800"/>
              </a:spcAft>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Nearly 80% of residents come from an acute care hospital and require some short-term skilled care such as physical therapy, wound care, or IV medication.  Only 9.4% of residents enter a nursing facility from the community. There are several reasons individuals enter a nursing facility or a residential care community.  Situations that lead to a person living in a nursing facility or a residential care community include but are not limited to:  (go over bullet points)</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20</a:t>
            </a:fld>
            <a:endParaRPr lang="en-US"/>
          </a:p>
        </p:txBody>
      </p:sp>
    </p:spTree>
    <p:extLst>
      <p:ext uri="{BB962C8B-B14F-4D97-AF65-F5344CB8AC3E}">
        <p14:creationId xmlns:p14="http://schemas.microsoft.com/office/powerpoint/2010/main" val="3620977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Sometimes a medical event prompts consideration of a long-term care facility.  In some cases, a medical event can lead to an individual suddenly and unexpectedly needing long-term care.  Even when the harm is low from a medical event, having that experience may cause a person to become fearful of living alone and that fear may be the driving factor to enter a long-term care facility.</a:t>
            </a:r>
          </a:p>
          <a:p>
            <a:pPr marL="0" marR="0" algn="just">
              <a:lnSpc>
                <a:spcPct val="115000"/>
              </a:lnSpc>
              <a:spcBef>
                <a:spcPts val="0"/>
              </a:spcBef>
              <a:spcAft>
                <a:spcPts val="800"/>
              </a:spcAft>
            </a:pP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Examples of medical events include accidents, strokes, and falls.</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342900" marR="0" lvl="0" indent="-342900" algn="just" fontAlgn="base">
              <a:lnSpc>
                <a:spcPct val="115000"/>
              </a:lnSpc>
              <a:spcBef>
                <a:spcPts val="0"/>
              </a:spcBef>
              <a:spcAft>
                <a:spcPts val="80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Accidents can lead to paralysis, brain injury, fractures, chronic pain, and more.  Some accidents are a result of the progression of dementia (e.g., the individual leaves the stove on and a fire starts). </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80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Strokes are another example of a medical event that could lead to long-term care.  Strokes can cause memory loss, paralysis, and/or an inability to verbally communicate.</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80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Falls can also be a signal for individuals and family members that the individual’s health is declining, and more assistance is needed. Falls can cause fractures, brain bleeds, paralysis, traumatic brain injury, internal bleeding, pain, and more.  </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21</a:t>
            </a:fld>
            <a:endParaRPr lang="en-US"/>
          </a:p>
        </p:txBody>
      </p:sp>
    </p:spTree>
    <p:extLst>
      <p:ext uri="{BB962C8B-B14F-4D97-AF65-F5344CB8AC3E}">
        <p14:creationId xmlns:p14="http://schemas.microsoft.com/office/powerpoint/2010/main" val="4017283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This is an example of someone who suddenly and unexpectedly found herself in need of long-term care due to devastating injuries from an accident.</a:t>
            </a:r>
          </a:p>
        </p:txBody>
      </p:sp>
      <p:sp>
        <p:nvSpPr>
          <p:cNvPr id="4" name="Slide Number Placeholder 3"/>
          <p:cNvSpPr>
            <a:spLocks noGrp="1"/>
          </p:cNvSpPr>
          <p:nvPr>
            <p:ph type="sldNum" sz="quarter" idx="5"/>
          </p:nvPr>
        </p:nvSpPr>
        <p:spPr/>
        <p:txBody>
          <a:bodyPr/>
          <a:lstStyle/>
          <a:p>
            <a:fld id="{013422E6-57C4-472B-BB37-763E50B58060}" type="slidenum">
              <a:rPr lang="en-US" smtClean="0"/>
              <a:t>22</a:t>
            </a:fld>
            <a:endParaRPr lang="en-US"/>
          </a:p>
        </p:txBody>
      </p:sp>
    </p:spTree>
    <p:extLst>
      <p:ext uri="{BB962C8B-B14F-4D97-AF65-F5344CB8AC3E}">
        <p14:creationId xmlns:p14="http://schemas.microsoft.com/office/powerpoint/2010/main" val="3977956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progression of Alzheimer’s disease or other dementias is very overwhelming for individuals and caregivers and often leads to consideration of long-term care.  Alzheimer’s disease and other dementias can cause: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 over the bullet points)</a:t>
            </a:r>
          </a:p>
          <a:p>
            <a:endParaRPr lang="en-US" dirty="0"/>
          </a:p>
          <a:p>
            <a:r>
              <a:rPr lang="en-US" b="1" i="1" dirty="0"/>
              <a:t>Trainer’s Note: </a:t>
            </a:r>
            <a:r>
              <a:rPr lang="en-US" i="1" dirty="0"/>
              <a:t>Ask the trainees: “Would anyone like to share their experience of knowing someone who has or had Alzheimer’s disease or dementia?” You do not need to spend a lot of time sharing experiences as the point of this exercise is to engage trainees and help them connect to the material discussed.</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23</a:t>
            </a:fld>
            <a:endParaRPr lang="en-US"/>
          </a:p>
        </p:txBody>
      </p:sp>
    </p:spTree>
    <p:extLst>
      <p:ext uri="{BB962C8B-B14F-4D97-AF65-F5344CB8AC3E}">
        <p14:creationId xmlns:p14="http://schemas.microsoft.com/office/powerpoint/2010/main" val="2020727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This is an example of a family member’s experience with trying to care for her father at home. </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Although supports and services may be in place, the progression may become more than caregivers can manage at home.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24</a:t>
            </a:fld>
            <a:endParaRPr lang="en-US"/>
          </a:p>
        </p:txBody>
      </p:sp>
    </p:spTree>
    <p:extLst>
      <p:ext uri="{BB962C8B-B14F-4D97-AF65-F5344CB8AC3E}">
        <p14:creationId xmlns:p14="http://schemas.microsoft.com/office/powerpoint/2010/main" val="3671579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The progression of chronic or terminal illnesses </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can cause symptoms that are unable to be managed without long-term supports and services.  Some of these illnesses can lead to severe pain, fatigue, extreme weight loss, and muscle wasting.</a:t>
            </a:r>
          </a:p>
          <a:p>
            <a:endParaRPr lang="en-US" i="1" dirty="0"/>
          </a:p>
          <a:p>
            <a:r>
              <a:rPr lang="en-US" b="1" i="1" dirty="0"/>
              <a:t>Trainer’s Note: </a:t>
            </a:r>
            <a:r>
              <a:rPr lang="en-US" i="1" dirty="0"/>
              <a:t>ALS stands for: amyotrophic lateral sclerosis</a:t>
            </a:r>
          </a:p>
        </p:txBody>
      </p:sp>
      <p:sp>
        <p:nvSpPr>
          <p:cNvPr id="4" name="Slide Number Placeholder 3"/>
          <p:cNvSpPr>
            <a:spLocks noGrp="1"/>
          </p:cNvSpPr>
          <p:nvPr>
            <p:ph type="sldNum" sz="quarter" idx="5"/>
          </p:nvPr>
        </p:nvSpPr>
        <p:spPr/>
        <p:txBody>
          <a:bodyPr/>
          <a:lstStyle/>
          <a:p>
            <a:fld id="{013422E6-57C4-472B-BB37-763E50B58060}" type="slidenum">
              <a:rPr lang="en-US" smtClean="0"/>
              <a:t>25</a:t>
            </a:fld>
            <a:endParaRPr lang="en-US"/>
          </a:p>
        </p:txBody>
      </p:sp>
    </p:spTree>
    <p:extLst>
      <p:ext uri="{BB962C8B-B14F-4D97-AF65-F5344CB8AC3E}">
        <p14:creationId xmlns:p14="http://schemas.microsoft.com/office/powerpoint/2010/main" val="1306976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Here is an example of an individual with a serious, chronic condition who had a medical event that caused her to reevaluate her current living situation.  Recognizing she needed assistance coupled with her fear of living alone aided her decision to go to a nursing home.</a:t>
            </a:r>
          </a:p>
        </p:txBody>
      </p:sp>
      <p:sp>
        <p:nvSpPr>
          <p:cNvPr id="4" name="Slide Number Placeholder 3"/>
          <p:cNvSpPr>
            <a:spLocks noGrp="1"/>
          </p:cNvSpPr>
          <p:nvPr>
            <p:ph type="sldNum" sz="quarter" idx="5"/>
          </p:nvPr>
        </p:nvSpPr>
        <p:spPr/>
        <p:txBody>
          <a:bodyPr/>
          <a:lstStyle/>
          <a:p>
            <a:fld id="{013422E6-57C4-472B-BB37-763E50B58060}" type="slidenum">
              <a:rPr lang="en-US" smtClean="0"/>
              <a:t>26</a:t>
            </a:fld>
            <a:endParaRPr lang="en-US"/>
          </a:p>
        </p:txBody>
      </p:sp>
    </p:spTree>
    <p:extLst>
      <p:ext uri="{BB962C8B-B14F-4D97-AF65-F5344CB8AC3E}">
        <p14:creationId xmlns:p14="http://schemas.microsoft.com/office/powerpoint/2010/main" val="2314221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Many, but not all, residents who receive skilled care stay for a short time and are able to return to their home after they have improved. Others may choose to go to a residential care community (RCC) rather than return home. Those who are unable to do either continue to stay in the nursing facility.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n>
                <a:noFill/>
              </a:ln>
              <a:solidFill>
                <a:srgbClr val="000000"/>
              </a:solidFill>
              <a:effectLst/>
              <a:uFill>
                <a:solidFill>
                  <a:srgbClr val="000000"/>
                </a:solidFill>
              </a:uFill>
              <a:latin typeface="Helvetica" panose="020B0604020202020204" pitchFamily="34" charset="0"/>
            </a:endParaRPr>
          </a:p>
          <a:p>
            <a:pPr marL="0" marR="0" algn="just">
              <a:lnSpc>
                <a:spcPct val="115000"/>
              </a:lnSpc>
              <a:spcBef>
                <a:spcPts val="0"/>
              </a:spcBef>
              <a:spcAft>
                <a:spcPts val="0"/>
              </a:spcAft>
            </a:pPr>
            <a:r>
              <a:rPr lang="en-US" sz="12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Some reasons individuals do not return home include:</a:t>
            </a:r>
            <a:endParaRPr lang="en-US" sz="105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200" u="none" strike="noStrike" kern="0" spc="0" dirty="0">
                <a:ln>
                  <a:noFill/>
                </a:ln>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The resident’s health declined or did not improve enough to go home, even with home care services.</a:t>
            </a:r>
            <a:endParaRPr lang="en-US" sz="1050" u="none" strike="noStrike" kern="0" spc="0" dirty="0">
              <a:ln>
                <a:noFill/>
              </a:ln>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200" u="none" strike="noStrike" kern="0" spc="0" dirty="0">
                <a:ln>
                  <a:noFill/>
                </a:ln>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The resident does not have available supports and services to successfully live at home alone.</a:t>
            </a:r>
            <a:endParaRPr lang="en-US" sz="1050" u="none" strike="noStrike" kern="0" spc="0" dirty="0">
              <a:ln>
                <a:noFill/>
              </a:ln>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200" u="none" strike="noStrike" kern="0" spc="0" dirty="0">
                <a:ln>
                  <a:noFill/>
                </a:ln>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The resident has a need for care services and does not have a home to return to. For example, the resident:</a:t>
            </a:r>
            <a:endParaRPr lang="en-US" sz="1050" u="none" strike="noStrike" kern="0" spc="0" dirty="0">
              <a:ln>
                <a:noFill/>
              </a:ln>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742950" marR="0" lvl="1" indent="-285750" algn="just" fontAlgn="base">
              <a:lnSpc>
                <a:spcPct val="115000"/>
              </a:lnSpc>
              <a:spcBef>
                <a:spcPts val="0"/>
              </a:spcBef>
              <a:spcAft>
                <a:spcPts val="0"/>
              </a:spcAft>
              <a:buFont typeface="Courier New" panose="02070309020205020404" pitchFamily="49" charset="0"/>
              <a:buChar char="o"/>
            </a:pPr>
            <a:r>
              <a:rPr lang="en-US" sz="1200" u="none" strike="noStrike" kern="0" spc="0" dirty="0">
                <a:ln>
                  <a:noFill/>
                </a:ln>
                <a:solidFill>
                  <a:srgbClr val="000000"/>
                </a:solidFill>
                <a:effectLst/>
                <a:uFill>
                  <a:solidFill>
                    <a:srgbClr val="000000"/>
                  </a:solidFill>
                </a:uFill>
                <a:latin typeface="Helvetica" panose="020B0604020202020204" pitchFamily="34" charset="0"/>
                <a:ea typeface="Arial Unicode MS"/>
                <a:cs typeface="Arial Unicode MS"/>
              </a:rPr>
              <a:t> Lost their home because of financial hardship</a:t>
            </a:r>
            <a:endParaRPr lang="en-US" sz="1050" u="none" strike="noStrike" kern="0" spc="0" dirty="0">
              <a:ln>
                <a:noFill/>
              </a:ln>
              <a:solidFill>
                <a:srgbClr val="000000"/>
              </a:solidFill>
              <a:effectLst/>
              <a:uFill>
                <a:solidFill>
                  <a:srgbClr val="000000"/>
                </a:solidFill>
              </a:uFill>
              <a:latin typeface="Arial Unicode MS"/>
              <a:ea typeface="Arial Unicode MS"/>
              <a:cs typeface="Arial Unicode MS"/>
            </a:endParaRPr>
          </a:p>
          <a:p>
            <a:pPr marL="742950" marR="0" lvl="1" indent="-285750" algn="just" fontAlgn="base">
              <a:lnSpc>
                <a:spcPct val="115000"/>
              </a:lnSpc>
              <a:spcBef>
                <a:spcPts val="0"/>
              </a:spcBef>
              <a:spcAft>
                <a:spcPts val="0"/>
              </a:spcAft>
              <a:buFont typeface="Courier New" panose="02070309020205020404" pitchFamily="49" charset="0"/>
              <a:buChar char="o"/>
            </a:pPr>
            <a:r>
              <a:rPr lang="en-US" sz="1200" u="none" strike="noStrike" kern="0" spc="0" dirty="0">
                <a:ln>
                  <a:noFill/>
                </a:ln>
                <a:solidFill>
                  <a:srgbClr val="000000"/>
                </a:solidFill>
                <a:effectLst/>
                <a:uFill>
                  <a:solidFill>
                    <a:srgbClr val="000000"/>
                  </a:solidFill>
                </a:uFill>
                <a:latin typeface="Helvetica" panose="020B0604020202020204" pitchFamily="34" charset="0"/>
                <a:ea typeface="Arial Unicode MS"/>
                <a:cs typeface="Arial Unicode MS"/>
              </a:rPr>
              <a:t> Had to give up their apartment to pay for their nursing care</a:t>
            </a:r>
            <a:endParaRPr lang="en-US" sz="1050" u="none" strike="noStrike" kern="0" spc="0" dirty="0">
              <a:ln>
                <a:noFill/>
              </a:ln>
              <a:solidFill>
                <a:srgbClr val="000000"/>
              </a:solidFill>
              <a:effectLst/>
              <a:uFill>
                <a:solidFill>
                  <a:srgbClr val="000000"/>
                </a:solidFill>
              </a:uFill>
              <a:latin typeface="Arial Unicode MS"/>
              <a:ea typeface="Arial Unicode MS"/>
              <a:cs typeface="Arial Unicode MS"/>
            </a:endParaRPr>
          </a:p>
          <a:p>
            <a:pPr marL="742950" marR="0" lvl="1" indent="-285750" algn="just" fontAlgn="base">
              <a:lnSpc>
                <a:spcPct val="115000"/>
              </a:lnSpc>
              <a:spcBef>
                <a:spcPts val="0"/>
              </a:spcBef>
              <a:spcAft>
                <a:spcPts val="0"/>
              </a:spcAft>
              <a:buFont typeface="Courier New" panose="02070309020205020404" pitchFamily="49" charset="0"/>
              <a:buChar char="o"/>
            </a:pPr>
            <a:r>
              <a:rPr lang="en-US" sz="1200" u="none" strike="noStrike" kern="0" spc="0" dirty="0">
                <a:ln>
                  <a:noFill/>
                </a:ln>
                <a:solidFill>
                  <a:srgbClr val="000000"/>
                </a:solidFill>
                <a:effectLst/>
                <a:uFill>
                  <a:solidFill>
                    <a:srgbClr val="000000"/>
                  </a:solidFill>
                </a:uFill>
                <a:latin typeface="Helvetica" panose="020B0604020202020204" pitchFamily="34" charset="0"/>
                <a:ea typeface="Arial Unicode MS"/>
                <a:cs typeface="Arial Unicode MS"/>
              </a:rPr>
              <a:t> Was homeless prior to entering the facility</a:t>
            </a:r>
            <a:endParaRPr lang="en-US" sz="1050" u="none" strike="noStrike" kern="0" spc="0" dirty="0">
              <a:ln>
                <a:noFill/>
              </a:ln>
              <a:solidFill>
                <a:srgbClr val="000000"/>
              </a:solidFill>
              <a:effectLst/>
              <a:uFill>
                <a:solidFill>
                  <a:srgbClr val="000000"/>
                </a:solidFill>
              </a:uFill>
              <a:latin typeface="Arial Unicode MS"/>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This will be discussed more in Module 4, but even when a resident encounters barriers to returning to their home or a community setting it does not mean they have no other options. Nursing facilities are required to ask all residents if they would like to receive information on how to return to a community setting and, if so, connect the resident to resources that can help them transition out of a nursing facility.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Depending on the state licensure and type of care provided in residential care communities, residents in RCCs may be more independent and physically healthier than those living in a nursing facility. Their reasons for living in an RCC vary and may be different than for those living in a nursing facility.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Some reasons include: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Feelings of loneliness and isolation </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The RCC meets the specific needs of the resident</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The RCC fills the gap between living independently and living in a nursing facility</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80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The state has increased opportunities for Medicaid to pay for services provided in RCCs through Home and Community-Based Services (HCBS) waiver programs (discussed more in Module 4)</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27</a:t>
            </a:fld>
            <a:endParaRPr lang="en-US"/>
          </a:p>
        </p:txBody>
      </p:sp>
    </p:spTree>
    <p:extLst>
      <p:ext uri="{BB962C8B-B14F-4D97-AF65-F5344CB8AC3E}">
        <p14:creationId xmlns:p14="http://schemas.microsoft.com/office/powerpoint/2010/main" val="356490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TAKE A BREAK BEFORE SECTION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at least 45 minutes for Section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This is a very heavy section, especially the part on grief and loss.  Make the next activity about routines and activities as light as possible without taking away from the teaching points.  Pay attention to the participants’ reactions during this section and take another break if necessary.  You may need to check on some attendees privately to make sure they are doing okay.</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28</a:t>
            </a:fld>
            <a:endParaRPr lang="en-US"/>
          </a:p>
        </p:txBody>
      </p:sp>
    </p:spTree>
    <p:extLst>
      <p:ext uri="{BB962C8B-B14F-4D97-AF65-F5344CB8AC3E}">
        <p14:creationId xmlns:p14="http://schemas.microsoft.com/office/powerpoint/2010/main" val="134044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15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minutes for this activity.  The time frame will depend on your class size.</a:t>
            </a:r>
          </a:p>
          <a:p>
            <a:pPr marL="0" marR="0" algn="just">
              <a:lnSpc>
                <a:spcPct val="115000"/>
              </a:lnSpc>
              <a:spcBef>
                <a:spcPts val="0"/>
              </a:spcBef>
              <a:spcAft>
                <a:spcPts val="800"/>
              </a:spcAft>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Begin with an activity designed to allow trainees to think about the experience of moving into a long-term care facility.  This activity asks them about their own personal routines and daily activities and what they would not want to give up if they had to move to a nursing facility tomorrow. </a:t>
            </a:r>
          </a:p>
          <a:p>
            <a:pPr marL="0" marR="0" algn="just">
              <a:lnSpc>
                <a:spcPct val="115000"/>
              </a:lnSpc>
              <a:spcBef>
                <a:spcPts val="0"/>
              </a:spcBef>
              <a:spcAft>
                <a:spcPts val="800"/>
              </a:spcAft>
            </a:pP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b="1" i="1" dirty="0">
                <a:ln>
                  <a:noFill/>
                </a:ln>
                <a:solidFill>
                  <a:srgbClr val="0000CC"/>
                </a:solidFill>
                <a:effectLst/>
                <a:uFill>
                  <a:solidFill>
                    <a:srgbClr val="000000"/>
                  </a:solidFill>
                </a:uFill>
                <a:latin typeface="Helvetica" panose="020B0604020202020204" pitchFamily="34" charset="0"/>
                <a:ea typeface="Times New Roman" panose="02020603050405020304" pitchFamily="18" charset="0"/>
              </a:rPr>
              <a:t>Step 1</a:t>
            </a:r>
            <a:r>
              <a:rPr lang="en-US" sz="1800" i="1" dirty="0">
                <a:ln>
                  <a:noFill/>
                </a:ln>
                <a:solidFill>
                  <a:srgbClr val="0000CC"/>
                </a:solidFill>
                <a:effectLst/>
                <a:uFill>
                  <a:solidFill>
                    <a:srgbClr val="000000"/>
                  </a:solidFill>
                </a:uFill>
                <a:latin typeface="Helvetica" panose="020B0604020202020204" pitchFamily="34" charset="0"/>
                <a:ea typeface="Times New Roman" panose="02020603050405020304" pitchFamily="18" charset="0"/>
              </a:rPr>
              <a:t> - Tell the trainees to </a:t>
            </a:r>
            <a:r>
              <a:rPr lang="en-US" sz="1800" b="1" i="1" dirty="0">
                <a:ln>
                  <a:noFill/>
                </a:ln>
                <a:solidFill>
                  <a:srgbClr val="0000CC"/>
                </a:solidFill>
                <a:effectLst/>
                <a:uFill>
                  <a:solidFill>
                    <a:srgbClr val="000000"/>
                  </a:solidFill>
                </a:uFill>
                <a:latin typeface="Helvetica" panose="020B0604020202020204" pitchFamily="34" charset="0"/>
                <a:ea typeface="Times New Roman" panose="02020603050405020304" pitchFamily="18" charset="0"/>
              </a:rPr>
              <a:t>write down their daily routines and activities</a:t>
            </a:r>
            <a:r>
              <a:rPr lang="en-US" sz="1800" i="1" dirty="0">
                <a:ln>
                  <a:noFill/>
                </a:ln>
                <a:solidFill>
                  <a:srgbClr val="0000CC"/>
                </a:solidFill>
                <a:effectLst/>
                <a:uFill>
                  <a:solidFill>
                    <a:srgbClr val="000000"/>
                  </a:solidFill>
                </a:uFill>
                <a:latin typeface="Helvetica" panose="020B0604020202020204" pitchFamily="34" charset="0"/>
                <a:ea typeface="Times New Roman" panose="02020603050405020304" pitchFamily="18" charset="0"/>
              </a:rPr>
              <a:t> and give them a few minutes to do so.</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endParaRPr lang="en-US" sz="1800" b="1" i="1" dirty="0">
              <a:solidFill>
                <a:srgbClr val="0000CC"/>
              </a:solidFill>
              <a:effectLst/>
              <a:latin typeface="Helvetica" panose="020B0604020202020204" pitchFamily="34" charset="0"/>
              <a:ea typeface="Times New Roman" panose="02020603050405020304" pitchFamily="18" charset="0"/>
            </a:endParaRPr>
          </a:p>
          <a:p>
            <a:pPr marL="0" marR="0" algn="just">
              <a:lnSpc>
                <a:spcPct val="115000"/>
              </a:lnSpc>
              <a:spcBef>
                <a:spcPts val="0"/>
              </a:spcBef>
              <a:spcAft>
                <a:spcPts val="800"/>
              </a:spcAft>
            </a:pPr>
            <a:r>
              <a:rPr lang="en-US" sz="1800" b="1" i="1" dirty="0">
                <a:solidFill>
                  <a:srgbClr val="0000CC"/>
                </a:solidFill>
                <a:effectLst/>
                <a:latin typeface="Helvetica" panose="020B0604020202020204" pitchFamily="34" charset="0"/>
                <a:ea typeface="Times New Roman" panose="02020603050405020304" pitchFamily="18" charset="0"/>
              </a:rPr>
              <a:t>Step 2</a:t>
            </a:r>
            <a:r>
              <a:rPr lang="en-US" sz="1800" i="1" dirty="0">
                <a:solidFill>
                  <a:srgbClr val="0000CC"/>
                </a:solidFill>
                <a:effectLst/>
                <a:latin typeface="Helvetica" panose="020B0604020202020204" pitchFamily="34" charset="0"/>
                <a:ea typeface="Times New Roman" panose="02020603050405020304" pitchFamily="18" charset="0"/>
              </a:rPr>
              <a:t> - Tell the trainees </a:t>
            </a:r>
            <a:r>
              <a:rPr lang="en-US" sz="1800" b="1" i="1" dirty="0">
                <a:solidFill>
                  <a:srgbClr val="0000CC"/>
                </a:solidFill>
                <a:effectLst/>
                <a:latin typeface="Helvetica" panose="020B0604020202020204" pitchFamily="34" charset="0"/>
                <a:ea typeface="Times New Roman" panose="02020603050405020304" pitchFamily="18" charset="0"/>
              </a:rPr>
              <a:t>they are going to live in a nursing facility tomorrow, and they must cross off all but one daily routine or activity</a:t>
            </a:r>
            <a:r>
              <a:rPr lang="en-US" sz="1800" i="1" dirty="0">
                <a:solidFill>
                  <a:srgbClr val="0000CC"/>
                </a:solidFill>
                <a:effectLst/>
                <a:latin typeface="Helvetica" panose="020B0604020202020204" pitchFamily="34" charset="0"/>
                <a:ea typeface="Times New Roman" panose="02020603050405020304" pitchFamily="18" charset="0"/>
              </a:rPr>
              <a:t>.  That is the routine or activity they get to keep while living in the nursing facility.</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r>
              <a:rPr lang="en-US" sz="1800" b="1" i="1" dirty="0">
                <a:solidFill>
                  <a:srgbClr val="0000CC"/>
                </a:solidFill>
                <a:effectLst/>
                <a:latin typeface="Helvetica" panose="020B0604020202020204" pitchFamily="34" charset="0"/>
                <a:ea typeface="Arial Unicode MS"/>
              </a:rPr>
              <a:t>If conducting the session</a:t>
            </a:r>
            <a:r>
              <a:rPr lang="en-US" sz="1800" i="1" dirty="0">
                <a:solidFill>
                  <a:srgbClr val="0000CC"/>
                </a:solidFill>
                <a:effectLst/>
                <a:latin typeface="Helvetica" panose="020B0604020202020204" pitchFamily="34" charset="0"/>
                <a:ea typeface="Arial Unicode MS"/>
              </a:rPr>
              <a:t> </a:t>
            </a:r>
            <a:r>
              <a:rPr lang="en-US" sz="1800" b="1" i="1" dirty="0">
                <a:solidFill>
                  <a:srgbClr val="0000CC"/>
                </a:solidFill>
                <a:effectLst/>
                <a:latin typeface="Helvetica" panose="020B0604020202020204" pitchFamily="34" charset="0"/>
                <a:ea typeface="Arial Unicode MS"/>
              </a:rPr>
              <a:t>virtually,</a:t>
            </a:r>
            <a:r>
              <a:rPr lang="en-US" sz="1800" i="1" dirty="0">
                <a:solidFill>
                  <a:srgbClr val="0000CC"/>
                </a:solidFill>
                <a:effectLst/>
                <a:latin typeface="Helvetica" panose="020B0604020202020204" pitchFamily="34" charset="0"/>
                <a:ea typeface="Arial Unicode MS"/>
              </a:rPr>
              <a:t> consider the number of trainees and the ability of the trainees to provide verbal responses.  If they are unable to respond verbally, they can enter them into the virtual platform (e.g., via a chat box).</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endParaRPr lang="en-US" sz="1800" b="1" i="1" dirty="0">
              <a:solidFill>
                <a:srgbClr val="0000CC"/>
              </a:solidFill>
              <a:effectLst/>
              <a:latin typeface="Helvetica" panose="020B0604020202020204" pitchFamily="34" charset="0"/>
              <a:ea typeface="Times New Roman" panose="02020603050405020304" pitchFamily="18" charset="0"/>
            </a:endParaRPr>
          </a:p>
          <a:p>
            <a:pPr marL="0" marR="0" algn="just">
              <a:lnSpc>
                <a:spcPct val="115000"/>
              </a:lnSpc>
              <a:spcBef>
                <a:spcPts val="0"/>
              </a:spcBef>
              <a:spcAft>
                <a:spcPts val="800"/>
              </a:spcAft>
            </a:pPr>
            <a:r>
              <a:rPr lang="en-US" sz="1800" b="1" i="1" dirty="0">
                <a:solidFill>
                  <a:srgbClr val="0000CC"/>
                </a:solidFill>
                <a:effectLst/>
                <a:latin typeface="Helvetica" panose="020B0604020202020204" pitchFamily="34" charset="0"/>
                <a:ea typeface="Times New Roman" panose="02020603050405020304" pitchFamily="18" charset="0"/>
              </a:rPr>
              <a:t>Step 3</a:t>
            </a:r>
            <a:r>
              <a:rPr lang="en-US" sz="1800" i="1" dirty="0">
                <a:solidFill>
                  <a:srgbClr val="0000CC"/>
                </a:solidFill>
                <a:effectLst/>
                <a:latin typeface="Helvetica" panose="020B0604020202020204" pitchFamily="34" charset="0"/>
                <a:ea typeface="Times New Roman" panose="02020603050405020304" pitchFamily="18" charset="0"/>
              </a:rPr>
              <a:t> - Start with your own example then </a:t>
            </a:r>
            <a:r>
              <a:rPr lang="en-US" sz="1800" b="1" i="1" dirty="0">
                <a:solidFill>
                  <a:srgbClr val="0000CC"/>
                </a:solidFill>
                <a:effectLst/>
                <a:latin typeface="Helvetica" panose="020B0604020202020204" pitchFamily="34" charset="0"/>
                <a:ea typeface="Times New Roman" panose="02020603050405020304" pitchFamily="18" charset="0"/>
              </a:rPr>
              <a:t>ask each trainee to tell the group which activity they have chosen</a:t>
            </a:r>
            <a:r>
              <a:rPr lang="en-US" sz="1800" i="1" dirty="0">
                <a:solidFill>
                  <a:srgbClr val="0000CC"/>
                </a:solidFill>
                <a:effectLst/>
                <a:latin typeface="Helvetica"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You may choose to keep a running visual list or not.</a:t>
            </a:r>
          </a:p>
          <a:p>
            <a:pPr marL="0" marR="0" algn="just">
              <a:lnSpc>
                <a:spcPct val="115000"/>
              </a:lnSpc>
              <a:spcBef>
                <a:spcPts val="0"/>
              </a:spcBef>
              <a:spcAft>
                <a:spcPts val="800"/>
              </a:spcAft>
            </a:pP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Once all trainees have answered the first question </a:t>
            </a: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 to the next slide to continue the activity.</a:t>
            </a:r>
          </a:p>
          <a:p>
            <a:pPr marL="0" marR="0" algn="just">
              <a:lnSpc>
                <a:spcPct val="115000"/>
              </a:lnSpc>
              <a:spcBef>
                <a:spcPts val="0"/>
              </a:spcBef>
              <a:spcAft>
                <a:spcPts val="800"/>
              </a:spcAft>
            </a:pPr>
            <a:endParaRPr lang="en-US" dirty="0">
              <a:solidFill>
                <a:srgbClr val="000000"/>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30</a:t>
            </a:fld>
            <a:endParaRPr lang="en-US"/>
          </a:p>
        </p:txBody>
      </p:sp>
    </p:spTree>
    <p:extLst>
      <p:ext uri="{BB962C8B-B14F-4D97-AF65-F5344CB8AC3E}">
        <p14:creationId xmlns:p14="http://schemas.microsoft.com/office/powerpoint/2010/main" val="69108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Begin the session by welcoming the trainees and thanking them for their interest in the program. Introduce yourself and ask the trainees to introduce themselves by sharing the information on the slide.  After introductions, thank the trainees for their information and explain any housekeeping items that need to be addressed including the time-frame of the training day, breaks, location of bathrooms, refreshments, etc.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When conducting the training virtually, make sure all trainees can respond and engage in class discussions via speaker if and when possible, or at minimum in writing.</a:t>
            </a:r>
          </a:p>
          <a:p>
            <a:pPr marL="0" marR="0">
              <a:lnSpc>
                <a:spcPct val="115000"/>
              </a:lnSpc>
              <a:spcBef>
                <a:spcPts val="0"/>
              </a:spcBef>
              <a:spcAft>
                <a:spcPts val="0"/>
              </a:spcAft>
            </a:pP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sure everyone introduces themselves – even if they c</a:t>
            </a:r>
            <a:r>
              <a:rPr lang="en-US" sz="1800" b="0" i="1" u="non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 late.</a:t>
            </a:r>
          </a:p>
          <a:p>
            <a:pPr marL="0" marR="0">
              <a:lnSpc>
                <a:spcPct val="115000"/>
              </a:lnSpc>
              <a:spcBef>
                <a:spcPts val="0"/>
              </a:spcBef>
              <a:spcAft>
                <a:spcPts val="0"/>
              </a:spcAft>
            </a:pPr>
            <a:endPar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If this is the second time the group is meeting, have everyone reintroduce themselves.  Ask them to name one thing they learned from Module 1 – something that really stuck with them or surprised them. </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a:t>
            </a:fld>
            <a:endParaRPr lang="en-US"/>
          </a:p>
        </p:txBody>
      </p:sp>
    </p:spTree>
    <p:extLst>
      <p:ext uri="{BB962C8B-B14F-4D97-AF65-F5344CB8AC3E}">
        <p14:creationId xmlns:p14="http://schemas.microsoft.com/office/powerpoint/2010/main" val="797900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Ask the three bulleted questions to the entire class and acknowledge/process their responses. Not everyone needs to respond. </a:t>
            </a: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 to the next slide to continue with the activity</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marR="0" algn="just">
              <a:lnSpc>
                <a:spcPct val="115000"/>
              </a:lnSpc>
              <a:spcBef>
                <a:spcPts val="0"/>
              </a:spcBef>
              <a:spcAft>
                <a:spcPts val="800"/>
              </a:spcAft>
            </a:pP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31</a:t>
            </a:fld>
            <a:endParaRPr lang="en-US"/>
          </a:p>
        </p:txBody>
      </p:sp>
    </p:spTree>
    <p:extLst>
      <p:ext uri="{BB962C8B-B14F-4D97-AF65-F5344CB8AC3E}">
        <p14:creationId xmlns:p14="http://schemas.microsoft.com/office/powerpoint/2010/main" val="716001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i="1" dirty="0">
                <a:solidFill>
                  <a:srgbClr val="0000CC"/>
                </a:solidFill>
                <a:effectLst/>
                <a:latin typeface="Helvetica" panose="020B0604020202020204" pitchFamily="34" charset="0"/>
                <a:ea typeface="Times New Roman" panose="02020603050405020304" pitchFamily="18" charset="0"/>
              </a:rPr>
              <a:t>Step 5</a:t>
            </a:r>
            <a:r>
              <a:rPr lang="en-US" sz="1800" i="1" dirty="0">
                <a:solidFill>
                  <a:srgbClr val="0000CC"/>
                </a:solidFill>
                <a:effectLst/>
                <a:latin typeface="Helvetica" panose="020B0604020202020204" pitchFamily="34" charset="0"/>
                <a:ea typeface="Times New Roman" panose="02020603050405020304" pitchFamily="18" charset="0"/>
              </a:rPr>
              <a:t> - Then ask the trainees to </a:t>
            </a:r>
            <a:r>
              <a:rPr lang="en-US" sz="1800" b="1" i="1" dirty="0">
                <a:solidFill>
                  <a:srgbClr val="0000CC"/>
                </a:solidFill>
                <a:effectLst/>
                <a:latin typeface="Helvetica" panose="020B0604020202020204" pitchFamily="34" charset="0"/>
                <a:ea typeface="Times New Roman" panose="02020603050405020304" pitchFamily="18" charset="0"/>
              </a:rPr>
              <a:t>picture the personal possessions in their home that are most important to them and ask them to start writing them down</a:t>
            </a:r>
            <a:r>
              <a:rPr lang="en-US" sz="1800" i="1" dirty="0">
                <a:solidFill>
                  <a:srgbClr val="0000CC"/>
                </a:solidFill>
                <a:effectLst/>
                <a:latin typeface="Helvetica" panose="020B0604020202020204" pitchFamily="34" charset="0"/>
                <a:ea typeface="Times New Roman" panose="02020603050405020304" pitchFamily="18" charset="0"/>
              </a:rPr>
              <a:t>. Allow a few minutes to do so.</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endParaRPr lang="en-US" sz="1800" b="1" i="1" dirty="0">
              <a:solidFill>
                <a:srgbClr val="0000CC"/>
              </a:solidFill>
              <a:effectLst/>
              <a:latin typeface="Helvetica" panose="020B0604020202020204" pitchFamily="34" charset="0"/>
              <a:ea typeface="Times New Roman" panose="02020603050405020304" pitchFamily="18" charset="0"/>
            </a:endParaRPr>
          </a:p>
          <a:p>
            <a:pPr marL="0" marR="0" algn="just">
              <a:lnSpc>
                <a:spcPct val="115000"/>
              </a:lnSpc>
              <a:spcBef>
                <a:spcPts val="0"/>
              </a:spcBef>
              <a:spcAft>
                <a:spcPts val="800"/>
              </a:spcAft>
            </a:pPr>
            <a:r>
              <a:rPr lang="en-US" sz="1800" b="1" i="1" dirty="0">
                <a:solidFill>
                  <a:srgbClr val="0000CC"/>
                </a:solidFill>
                <a:effectLst/>
                <a:latin typeface="Helvetica" panose="020B0604020202020204" pitchFamily="34" charset="0"/>
                <a:ea typeface="Times New Roman" panose="02020603050405020304" pitchFamily="18" charset="0"/>
              </a:rPr>
              <a:t>Step 6</a:t>
            </a:r>
            <a:r>
              <a:rPr lang="en-US" sz="1800" i="1" dirty="0">
                <a:solidFill>
                  <a:srgbClr val="0000CC"/>
                </a:solidFill>
                <a:effectLst/>
                <a:latin typeface="Helvetica" panose="020B0604020202020204" pitchFamily="34" charset="0"/>
                <a:ea typeface="Times New Roman" panose="02020603050405020304" pitchFamily="18" charset="0"/>
              </a:rPr>
              <a:t> - Tell the trainees to </a:t>
            </a:r>
            <a:r>
              <a:rPr lang="en-US" sz="1800" b="1" i="1" dirty="0">
                <a:solidFill>
                  <a:srgbClr val="0000CC"/>
                </a:solidFill>
                <a:effectLst/>
                <a:latin typeface="Helvetica" panose="020B0604020202020204" pitchFamily="34" charset="0"/>
                <a:ea typeface="Times New Roman" panose="02020603050405020304" pitchFamily="18" charset="0"/>
              </a:rPr>
              <a:t>cross off all but three items</a:t>
            </a:r>
            <a:r>
              <a:rPr lang="en-US" sz="1800" i="1" dirty="0">
                <a:solidFill>
                  <a:srgbClr val="0000CC"/>
                </a:solidFill>
                <a:effectLst/>
                <a:latin typeface="Helvetica" panose="020B0604020202020204" pitchFamily="34" charset="0"/>
                <a:ea typeface="Times New Roman" panose="02020603050405020304" pitchFamily="18" charset="0"/>
              </a:rPr>
              <a:t> and those are the possessions they can take with them to the nursing facility.</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15000"/>
              </a:lnSpc>
              <a:spcBef>
                <a:spcPts val="0"/>
              </a:spcBef>
              <a:spcAft>
                <a:spcPts val="800"/>
              </a:spcAft>
            </a:pPr>
            <a:r>
              <a:rPr lang="en-US" sz="1800" b="1" i="1" dirty="0">
                <a:solidFill>
                  <a:srgbClr val="0000CC"/>
                </a:solidFill>
                <a:effectLst/>
                <a:latin typeface="Helvetica" panose="020B0604020202020204" pitchFamily="34" charset="0"/>
                <a:ea typeface="Times New Roman" panose="02020603050405020304" pitchFamily="18" charset="0"/>
              </a:rPr>
              <a:t>Step 7</a:t>
            </a:r>
            <a:r>
              <a:rPr lang="en-US" sz="1800" i="1" dirty="0">
                <a:solidFill>
                  <a:srgbClr val="0000CC"/>
                </a:solidFill>
                <a:effectLst/>
                <a:latin typeface="Helvetica" panose="020B0604020202020204" pitchFamily="34" charset="0"/>
                <a:ea typeface="Times New Roman" panose="02020603050405020304" pitchFamily="18" charset="0"/>
              </a:rPr>
              <a:t> - Again, start with your example then allow for all trainees to share their choices.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Once all the trainees have answered the second question </a:t>
            </a: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 to the next slide to continue the activity</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solidFill>
                <a:srgbClr val="000000"/>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32</a:t>
            </a:fld>
            <a:endParaRPr lang="en-US"/>
          </a:p>
        </p:txBody>
      </p:sp>
    </p:spTree>
    <p:extLst>
      <p:ext uri="{BB962C8B-B14F-4D97-AF65-F5344CB8AC3E}">
        <p14:creationId xmlns:p14="http://schemas.microsoft.com/office/powerpoint/2010/main" val="344438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Ask the class the second set of three bulleted questions and acknowledge/process their responses. Not everyone needs to respond.</a:t>
            </a:r>
          </a:p>
          <a:p>
            <a:pPr marL="0" marR="0" algn="just">
              <a:lnSpc>
                <a:spcPct val="115000"/>
              </a:lnSpc>
              <a:spcBef>
                <a:spcPts val="0"/>
              </a:spcBef>
              <a:spcAft>
                <a:spcPts val="800"/>
              </a:spcAft>
            </a:pP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After those that want to respond do, ask “</a:t>
            </a:r>
            <a:r>
              <a:rPr lang="en-US" sz="1200" b="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t>
            </a:r>
            <a:r>
              <a:rPr lang="en-US"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 did it feel like to have to choose only a few of your items and one routine?”</a:t>
            </a:r>
          </a:p>
          <a:p>
            <a:pPr marL="0" marR="0" algn="just">
              <a:lnSpc>
                <a:spcPct val="115000"/>
              </a:lnSpc>
              <a:spcBef>
                <a:spcPts val="0"/>
              </a:spcBef>
              <a:spcAft>
                <a:spcPts val="800"/>
              </a:spcAft>
            </a:pP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i="1" dirty="0">
                <a:solidFill>
                  <a:srgbClr val="0000CC"/>
                </a:solidFill>
                <a:effectLst/>
                <a:latin typeface="Helvetica" panose="020B0604020202020204" pitchFamily="34" charset="0"/>
                <a:ea typeface="Times New Roman" panose="02020603050405020304" pitchFamily="18" charset="0"/>
              </a:rPr>
              <a:t>As you work your way through the material in this Module, use the examples given by the trainees to point out the uniqueness of the individuals and the importance our preferences play in the overall quality of life.</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endParaRPr lang="en-US" sz="1800" i="1" dirty="0">
              <a:solidFill>
                <a:srgbClr val="0000CC"/>
              </a:solidFill>
              <a:effectLst/>
              <a:latin typeface="Helvetica" panose="020B0604020202020204" pitchFamily="34" charset="0"/>
              <a:ea typeface="Times New Roman" panose="02020603050405020304" pitchFamily="18" charset="0"/>
            </a:endParaRPr>
          </a:p>
          <a:p>
            <a:pPr marL="0" marR="0" algn="just">
              <a:lnSpc>
                <a:spcPct val="115000"/>
              </a:lnSpc>
              <a:spcBef>
                <a:spcPts val="0"/>
              </a:spcBef>
              <a:spcAft>
                <a:spcPts val="800"/>
              </a:spcAft>
            </a:pPr>
            <a:r>
              <a:rPr lang="en-US" sz="1800" i="1" dirty="0">
                <a:solidFill>
                  <a:srgbClr val="0000CC"/>
                </a:solidFill>
                <a:effectLst/>
                <a:latin typeface="Helvetica" panose="020B0604020202020204" pitchFamily="34" charset="0"/>
                <a:ea typeface="Times New Roman" panose="02020603050405020304" pitchFamily="18" charset="0"/>
              </a:rPr>
              <a:t>Explain to the trainees that the activity was intended to give you an idea of how life-altering moving into a long-term care facility can feel. However, it is important to know that due to federal and/or state requirements long-term care facilities are supposed to provide resident-centered care and honor residents’ rights (e.g., respecting resident choices and preferences for their care and routines). This will be discussed more in Module 3. </a:t>
            </a:r>
            <a:r>
              <a:rPr lang="en-US" sz="1800" dirty="0">
                <a:solidFill>
                  <a:srgbClr val="000000"/>
                </a:solidFill>
                <a:effectLst/>
                <a:highlight>
                  <a:srgbClr val="FFFF00"/>
                </a:highlight>
                <a:latin typeface="Helvetica" panose="020B0604020202020204" pitchFamily="34" charset="0"/>
                <a:ea typeface="Arial Unicode MS"/>
              </a:rPr>
              <a:t> </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Now say</a:t>
            </a: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“Consider your thoughts and feelings from the activity. Think about all the changes people make when they move into a long-term care facility and the effect the changes have on them.  It’s not surprising that the move into a long-term care facility can be extremely difficult on individuals resulting in heavy feelings of grief and loss.”</a:t>
            </a:r>
          </a:p>
          <a:p>
            <a:pPr marL="0" marR="0" algn="just">
              <a:lnSpc>
                <a:spcPct val="115000"/>
              </a:lnSpc>
              <a:spcBef>
                <a:spcPts val="0"/>
              </a:spcBef>
              <a:spcAft>
                <a:spcPts val="800"/>
              </a:spcAft>
            </a:pP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33</a:t>
            </a:fld>
            <a:endParaRPr lang="en-US"/>
          </a:p>
        </p:txBody>
      </p:sp>
    </p:spTree>
    <p:extLst>
      <p:ext uri="{BB962C8B-B14F-4D97-AF65-F5344CB8AC3E}">
        <p14:creationId xmlns:p14="http://schemas.microsoft.com/office/powerpoint/2010/main" val="528051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Sometimes a discussion of loss and grief can bring up your own personal feelings of past experiences.  The training content is not intended to make you feel sad or uncomfortable.  However, if something is triggered and you need to step away, please feel free to do so.</a:t>
            </a:r>
            <a:endParaRPr lang="en-US" i="1" dirty="0"/>
          </a:p>
          <a:p>
            <a:endParaRPr lang="en-US" i="1" dirty="0"/>
          </a:p>
          <a:p>
            <a:r>
              <a:rPr lang="en-US" b="1" i="1" dirty="0"/>
              <a:t>Trainer’s Note: </a:t>
            </a:r>
            <a:r>
              <a:rPr lang="en-US" i="1" dirty="0"/>
              <a:t>If someone does step out, check in with that individual privately, after the session or at the next break.</a:t>
            </a:r>
          </a:p>
          <a:p>
            <a:endParaRPr lang="en-US" dirty="0"/>
          </a:p>
          <a:p>
            <a:r>
              <a:rPr lang="en-US" dirty="0"/>
              <a:t>What do the words </a:t>
            </a:r>
            <a:r>
              <a:rPr lang="en-US" u="sng" dirty="0"/>
              <a:t>loss</a:t>
            </a:r>
            <a:r>
              <a:rPr lang="en-US" dirty="0"/>
              <a:t> and </a:t>
            </a:r>
            <a:r>
              <a:rPr lang="en-US" u="sng" dirty="0"/>
              <a:t>grief </a:t>
            </a:r>
            <a:r>
              <a:rPr lang="en-US" dirty="0"/>
              <a:t>mean to you?</a:t>
            </a:r>
          </a:p>
          <a:p>
            <a:endParaRPr lang="en-US" i="1" dirty="0"/>
          </a:p>
          <a:p>
            <a:r>
              <a:rPr lang="en-US" b="1" i="1" dirty="0"/>
              <a:t>Trainer’s Note:  </a:t>
            </a:r>
            <a:r>
              <a:rPr lang="en-US" sz="1800" i="1" dirty="0">
                <a:solidFill>
                  <a:srgbClr val="0000CC"/>
                </a:solidFill>
                <a:effectLst/>
                <a:latin typeface="Helvetica" panose="020B0604020202020204" pitchFamily="34" charset="0"/>
                <a:ea typeface="Arial Unicode MS"/>
              </a:rPr>
              <a:t>Give the trainees time to think about and to share what these words mean, even if the room is quiet for a bit.  Remind them of the feelings they just expressed during the previous activity. Tell them their reactions are no different than those of people entering long-term care.</a:t>
            </a:r>
          </a:p>
          <a:p>
            <a:endParaRPr lang="en-US" i="1" dirty="0"/>
          </a:p>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Feelings of loss are often associated with life-changing events, such as moving to a nursing facility or other long-term care setting.  However, when most people think of loss, they think of death, but death is not the only loss that people need to grieve.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sz="1800" dirty="0">
              <a:effectLst/>
              <a:latin typeface="Helvetica" panose="020B0604020202020204" pitchFamily="34" charset="0"/>
              <a:ea typeface="Arial Unicode MS"/>
            </a:endParaRPr>
          </a:p>
          <a:p>
            <a:r>
              <a:rPr lang="en-US" sz="1800" dirty="0">
                <a:effectLst/>
                <a:latin typeface="Helvetica" panose="020B0604020202020204" pitchFamily="34" charset="0"/>
                <a:ea typeface="Arial Unicode MS"/>
              </a:rPr>
              <a:t>Residents have experienced significant losses in a short period of time which can have damaging effects on their physical and mental wellness. </a:t>
            </a:r>
            <a:endParaRPr lang="en-US" i="0" dirty="0"/>
          </a:p>
        </p:txBody>
      </p:sp>
      <p:sp>
        <p:nvSpPr>
          <p:cNvPr id="4" name="Slide Number Placeholder 3"/>
          <p:cNvSpPr>
            <a:spLocks noGrp="1"/>
          </p:cNvSpPr>
          <p:nvPr>
            <p:ph type="sldNum" sz="quarter" idx="5"/>
          </p:nvPr>
        </p:nvSpPr>
        <p:spPr/>
        <p:txBody>
          <a:bodyPr/>
          <a:lstStyle/>
          <a:p>
            <a:fld id="{013422E6-57C4-472B-BB37-763E50B58060}" type="slidenum">
              <a:rPr lang="en-US" smtClean="0"/>
              <a:t>34</a:t>
            </a:fld>
            <a:endParaRPr lang="en-US"/>
          </a:p>
        </p:txBody>
      </p:sp>
    </p:spTree>
    <p:extLst>
      <p:ext uri="{BB962C8B-B14F-4D97-AF65-F5344CB8AC3E}">
        <p14:creationId xmlns:p14="http://schemas.microsoft.com/office/powerpoint/2010/main" val="1585439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10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minutes to go over the chart. </a:t>
            </a: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Go over the Figure 2 chart and connect the “Possible Effects” to the trainees’ responses shared in the activity above.  Use the narrative in the trainer’s notes below to guide you through the chart.  Give examples from your experience working with residents or use the examples provided in the trainer’s notes featuring a resident named “Jane.”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endParaRPr lang="en-US" sz="18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Let’s take a look at the chart to review some of the major losses people experience when moving into a long-term care facility and the effects it may </a:t>
            </a:r>
            <a:r>
              <a:rPr lang="en-US" sz="1800" b="0" u="none" dirty="0">
                <a:effectLst/>
                <a:latin typeface="Calibri" panose="020F0502020204030204" pitchFamily="34" charset="0"/>
                <a:ea typeface="Times New Roman" panose="02020603050405020304" pitchFamily="18" charset="0"/>
                <a:cs typeface="Times New Roman" panose="02020603050405020304" pitchFamily="18" charset="0"/>
              </a:rPr>
              <a:t>have on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their health and wellness.</a:t>
            </a:r>
          </a:p>
          <a:p>
            <a:pPr marL="0" marR="0" algn="just">
              <a:lnSpc>
                <a:spcPct val="115000"/>
              </a:lnSpc>
              <a:spcBef>
                <a:spcPts val="0"/>
              </a:spcBef>
              <a:spcAft>
                <a:spcPts val="8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r>
              <a:rPr lang="en-US" sz="1800" b="1" dirty="0">
                <a:ln>
                  <a:noFill/>
                </a:ln>
                <a:effectLst/>
                <a:latin typeface="Helvetica" panose="020B0604020202020204" pitchFamily="34" charset="0"/>
                <a:ea typeface="Calibri" panose="020F0502020204030204" pitchFamily="34" charset="0"/>
              </a:rPr>
              <a:t>Loss of health: </a:t>
            </a:r>
            <a:r>
              <a:rPr lang="en-US" sz="1800" dirty="0">
                <a:ln>
                  <a:noFill/>
                </a:ln>
                <a:effectLst/>
                <a:latin typeface="Helvetica" panose="020B0604020202020204" pitchFamily="34" charset="0"/>
                <a:ea typeface="Calibri" panose="020F0502020204030204" pitchFamily="34" charset="0"/>
              </a:rPr>
              <a:t>Loss of health is often the reason someone enters a long-term care facility.  With loss of health, one may struggle with coming to terms with managing a new or worsening illness and/or disability.  Loss of health can cause feelings of anxiety, fear, frustration, anger, or despair.</a:t>
            </a:r>
            <a:endParaRPr lang="en-US" sz="1800" b="0" i="0" dirty="0">
              <a:ln>
                <a:noFill/>
              </a:ln>
              <a:solidFill>
                <a:schemeClr val="tx1"/>
              </a:solidFill>
              <a:effectLst/>
              <a:latin typeface="Times New Roman" panose="02020603050405020304" pitchFamily="18" charset="0"/>
              <a:ea typeface="Calibri" panose="020F0502020204030204" pitchFamily="34" charset="0"/>
            </a:endParaRPr>
          </a:p>
          <a:p>
            <a:pPr marL="0" marR="0">
              <a:lnSpc>
                <a:spcPct val="115000"/>
              </a:lnSpc>
              <a:spcBef>
                <a:spcPts val="0"/>
              </a:spcBef>
              <a:spcAft>
                <a:spcPts val="800"/>
              </a:spcAft>
            </a:pPr>
            <a:r>
              <a:rPr lang="en-US" sz="1800" b="1" i="1" dirty="0">
                <a:ln>
                  <a:noFill/>
                </a:ln>
                <a:solidFill>
                  <a:srgbClr val="000000"/>
                </a:solidFill>
                <a:effectLst/>
                <a:latin typeface="Helvetica" panose="020B0604020202020204" pitchFamily="34" charset="0"/>
                <a:ea typeface="Calibri" panose="020F0502020204030204" pitchFamily="34" charset="0"/>
              </a:rPr>
              <a:t>Example</a:t>
            </a:r>
            <a:r>
              <a:rPr lang="en-US" sz="1800" i="1" dirty="0">
                <a:ln>
                  <a:noFill/>
                </a:ln>
                <a:solidFill>
                  <a:srgbClr val="000000"/>
                </a:solidFill>
                <a:effectLst/>
                <a:latin typeface="Helvetica" panose="020B0604020202020204" pitchFamily="34" charset="0"/>
                <a:ea typeface="Calibri" panose="020F0502020204030204" pitchFamily="34" charset="0"/>
              </a:rPr>
              <a:t>: Jane had trouble with her balance while living alone in her apartment.  She had a few falls, but the last fall resulted in a broken hip.  She is now receiving physical therapy in a nursing facility.  She is afraid of being alone and falling again, but at the same time, she is angry at her limited mobility.  She has always been very independent and can’t bear to think about not living life as she did prior to breaking her hip. </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endParaRPr lang="en-US" sz="1800" b="1" dirty="0">
              <a:ln>
                <a:noFill/>
              </a:ln>
              <a:effectLst/>
              <a:latin typeface="Helvetica" panose="020B0604020202020204" pitchFamily="34" charset="0"/>
              <a:ea typeface="Calibri" panose="020F0502020204030204" pitchFamily="34" charset="0"/>
            </a:endParaRPr>
          </a:p>
          <a:p>
            <a:pPr marL="0" marR="0" algn="just">
              <a:lnSpc>
                <a:spcPct val="115000"/>
              </a:lnSpc>
              <a:spcBef>
                <a:spcPts val="0"/>
              </a:spcBef>
              <a:spcAft>
                <a:spcPts val="800"/>
              </a:spcAft>
            </a:pPr>
            <a:r>
              <a:rPr lang="en-US" sz="1800" b="1" dirty="0">
                <a:ln>
                  <a:noFill/>
                </a:ln>
                <a:effectLst/>
                <a:latin typeface="Helvetica" panose="020B0604020202020204" pitchFamily="34" charset="0"/>
                <a:ea typeface="Calibri" panose="020F0502020204030204" pitchFamily="34" charset="0"/>
              </a:rPr>
              <a:t>Loss of home:</a:t>
            </a:r>
            <a:r>
              <a:rPr lang="en-US" sz="1800" dirty="0">
                <a:ln>
                  <a:noFill/>
                </a:ln>
                <a:effectLst/>
                <a:latin typeface="Helvetica" panose="020B0604020202020204" pitchFamily="34" charset="0"/>
                <a:ea typeface="Calibri" panose="020F0502020204030204" pitchFamily="34" charset="0"/>
              </a:rPr>
              <a:t> Every person in a long-term care facility has left their previous home and now may be living in an unknown and unfamiliar setting.  Residents can feel a sense of uneasiness, anxiousness, and even confusion about their surroundings. Many may feel uncomfortable in their new home.</a:t>
            </a:r>
            <a:endParaRPr lang="en-US" sz="1800" b="0" i="0" dirty="0">
              <a:ln>
                <a:noFill/>
              </a:ln>
              <a:solidFill>
                <a:schemeClr val="tx1"/>
              </a:solidFill>
              <a:effectLst/>
              <a:latin typeface="Times New Roman" panose="02020603050405020304" pitchFamily="18" charset="0"/>
              <a:ea typeface="Calibri" panose="020F0502020204030204" pitchFamily="34" charset="0"/>
            </a:endParaRPr>
          </a:p>
          <a:p>
            <a:pPr marL="0" marR="0" algn="just">
              <a:lnSpc>
                <a:spcPct val="115000"/>
              </a:lnSpc>
              <a:spcBef>
                <a:spcPts val="0"/>
              </a:spcBef>
              <a:spcAft>
                <a:spcPts val="800"/>
              </a:spcAft>
            </a:pPr>
            <a:r>
              <a:rPr lang="en-US" sz="1800" b="1" i="1" dirty="0">
                <a:ln>
                  <a:noFill/>
                </a:ln>
                <a:solidFill>
                  <a:srgbClr val="000000"/>
                </a:solidFill>
                <a:effectLst/>
                <a:latin typeface="Helvetica" panose="020B0604020202020204" pitchFamily="34" charset="0"/>
                <a:ea typeface="Calibri" panose="020F0502020204030204" pitchFamily="34" charset="0"/>
              </a:rPr>
              <a:t>Example:</a:t>
            </a:r>
            <a:r>
              <a:rPr lang="en-US" sz="1800" i="1" dirty="0">
                <a:ln>
                  <a:noFill/>
                </a:ln>
                <a:solidFill>
                  <a:srgbClr val="000000"/>
                </a:solidFill>
                <a:effectLst/>
                <a:latin typeface="Helvetica" panose="020B0604020202020204" pitchFamily="34" charset="0"/>
                <a:ea typeface="Calibri" panose="020F0502020204030204" pitchFamily="34" charset="0"/>
              </a:rPr>
              <a:t> Jane has a hard time relaxing in the nursing facility with all the commotion going on in the halls. She doesn’t sleep well because her bed is not as comfortable as her bed at home. When she does fall asleep, she wakes up confused. Jane is at risk of losing her senior housing if she stays in the nursing facility much longer and she has a great deal of anxiety about it.</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endParaRPr lang="en-US" sz="1800" b="1" dirty="0">
              <a:ln>
                <a:noFill/>
              </a:ln>
              <a:effectLst/>
              <a:latin typeface="Helvetica" panose="020B0604020202020204" pitchFamily="34" charset="0"/>
              <a:ea typeface="Calibri" panose="020F0502020204030204" pitchFamily="34" charset="0"/>
            </a:endParaRPr>
          </a:p>
          <a:p>
            <a:pPr marL="0" marR="0" algn="just">
              <a:lnSpc>
                <a:spcPct val="115000"/>
              </a:lnSpc>
              <a:spcBef>
                <a:spcPts val="0"/>
              </a:spcBef>
              <a:spcAft>
                <a:spcPts val="800"/>
              </a:spcAft>
            </a:pPr>
            <a:r>
              <a:rPr lang="en-US" sz="1800" b="1" dirty="0">
                <a:ln>
                  <a:noFill/>
                </a:ln>
                <a:effectLst/>
                <a:latin typeface="Helvetica" panose="020B0604020202020204" pitchFamily="34" charset="0"/>
                <a:ea typeface="Calibri" panose="020F0502020204030204" pitchFamily="34" charset="0"/>
              </a:rPr>
              <a:t>Loss of family, friends, and neighbors: </a:t>
            </a:r>
            <a:r>
              <a:rPr lang="en-US" sz="1800" dirty="0">
                <a:ln>
                  <a:noFill/>
                </a:ln>
                <a:effectLst/>
                <a:latin typeface="Helvetica" panose="020B0604020202020204" pitchFamily="34" charset="0"/>
                <a:ea typeface="Calibri" panose="020F0502020204030204" pitchFamily="34" charset="0"/>
              </a:rPr>
              <a:t>Most people in long-term care are newly separated from their loved ones. Not just those who lived in the same home, but friends and neighbors as well. Some residents enter a long-term care facility because the person taking care of them passes away.  When people lose someone they love, whether through death or separation, it can be devastating and may bring about feelings of sadness, loneliness, isolation, and missing loved ones.</a:t>
            </a:r>
          </a:p>
          <a:p>
            <a:pPr marL="0" marR="0" lvl="0" indent="0" algn="just" defTabSz="914400" rtl="0" eaLnBrk="1" fontAlgn="auto" latinLnBrk="0" hangingPunct="1">
              <a:lnSpc>
                <a:spcPct val="115000"/>
              </a:lnSpc>
              <a:spcBef>
                <a:spcPts val="0"/>
              </a:spcBef>
              <a:spcAft>
                <a:spcPts val="800"/>
              </a:spcAft>
              <a:buClrTx/>
              <a:buSzTx/>
              <a:buFontTx/>
              <a:buNone/>
              <a:tabLst/>
              <a:defRPr/>
            </a:pPr>
            <a:r>
              <a:rPr lang="en-US" sz="1800" b="1" i="1" dirty="0">
                <a:ln>
                  <a:noFill/>
                </a:ln>
                <a:solidFill>
                  <a:srgbClr val="000000"/>
                </a:solidFill>
                <a:effectLst/>
                <a:latin typeface="Helvetica" panose="020B0604020202020204" pitchFamily="34" charset="0"/>
                <a:ea typeface="Calibri" panose="020F0502020204030204" pitchFamily="34" charset="0"/>
              </a:rPr>
              <a:t>Example:</a:t>
            </a:r>
            <a:r>
              <a:rPr lang="en-US" sz="1800" i="1" dirty="0">
                <a:ln>
                  <a:noFill/>
                </a:ln>
                <a:solidFill>
                  <a:srgbClr val="000000"/>
                </a:solidFill>
                <a:effectLst/>
                <a:latin typeface="Helvetica" panose="020B0604020202020204" pitchFamily="34" charset="0"/>
                <a:ea typeface="Calibri" panose="020F0502020204030204" pitchFamily="34" charset="0"/>
              </a:rPr>
              <a:t> When Jane lived in her apartment, she played cards with four friends from her floor every Tuesday night. Most were 	single, without a lot of family around, so the five of them became each other’s family. Jane’s friends rely on public transportation 	and the nursing facility isn’t in a convenient area for them to visit.  She misses them terribly.</a:t>
            </a: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endParaRPr lang="en-US" sz="1800" dirty="0">
              <a:effectLst/>
              <a:latin typeface="Times New Roman" panose="02020603050405020304" pitchFamily="18" charset="0"/>
              <a:ea typeface="Arial Unicode MS"/>
            </a:endParaRPr>
          </a:p>
          <a:p>
            <a:pPr marL="0" marR="0">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573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b="1" dirty="0">
                <a:ln>
                  <a:noFill/>
                </a:ln>
                <a:effectLst/>
                <a:latin typeface="Helvetica" panose="020B0604020202020204" pitchFamily="34" charset="0"/>
                <a:ea typeface="Calibri" panose="020F0502020204030204" pitchFamily="34" charset="0"/>
              </a:rPr>
              <a:t>Loss of freedom:</a:t>
            </a:r>
            <a:r>
              <a:rPr lang="en-US" sz="1800" dirty="0">
                <a:ln>
                  <a:noFill/>
                </a:ln>
                <a:effectLst/>
                <a:latin typeface="Helvetica" panose="020B0604020202020204" pitchFamily="34" charset="0"/>
                <a:ea typeface="Calibri" panose="020F0502020204030204" pitchFamily="34" charset="0"/>
              </a:rPr>
              <a:t>  Individuals go from making all decisions about their daily life to adjusting to new routines, scheduled and non-scheduled activities, and the confines of living in a facility with new rules and guidelines.  No longer living on one’s own can lead individuals to feeling frustrated, angry, hopeless, and/or a loss of control over their daily life. Having no autonomy and being told what to do can make one feel like a child again.</a:t>
            </a:r>
            <a:endParaRPr lang="en-US" sz="1800" dirty="0">
              <a:effectLst/>
              <a:latin typeface="Times New Roman" panose="02020603050405020304" pitchFamily="18" charset="0"/>
              <a:ea typeface="Arial Unicode MS"/>
            </a:endParaRPr>
          </a:p>
          <a:p>
            <a:pPr marL="457200" marR="0" algn="just">
              <a:lnSpc>
                <a:spcPct val="115000"/>
              </a:lnSpc>
              <a:spcBef>
                <a:spcPts val="0"/>
              </a:spcBef>
              <a:spcAft>
                <a:spcPts val="800"/>
              </a:spcAft>
            </a:pPr>
            <a:r>
              <a:rPr lang="en-US" sz="1800" b="1" i="1" dirty="0">
                <a:ln>
                  <a:noFill/>
                </a:ln>
                <a:solidFill>
                  <a:srgbClr val="000000"/>
                </a:solidFill>
                <a:effectLst/>
                <a:latin typeface="Helvetica" panose="020B0604020202020204" pitchFamily="34" charset="0"/>
                <a:ea typeface="Calibri" panose="020F0502020204030204" pitchFamily="34" charset="0"/>
              </a:rPr>
              <a:t>Example:</a:t>
            </a:r>
            <a:r>
              <a:rPr lang="en-US" sz="1800" i="1" dirty="0">
                <a:ln>
                  <a:noFill/>
                </a:ln>
                <a:solidFill>
                  <a:srgbClr val="000000"/>
                </a:solidFill>
                <a:effectLst/>
                <a:latin typeface="Helvetica" panose="020B0604020202020204" pitchFamily="34" charset="0"/>
                <a:ea typeface="Calibri" panose="020F0502020204030204" pitchFamily="34" charset="0"/>
              </a:rPr>
              <a:t>  Jane feels very frustrated and angry with her new set daily schedule.  She used to sleep in and slowly get out of bed, make her coffee, and have toast with jam. Sometimes she would invite her friends over mid-morning for coffee and cookies. In the evening she liked to eat dinner and watch her shows.  At 9:00 p.m. every night, Jane would take a bath, then make herself a bowl of ice cream and eat it in bed while watching the news. Now, staff get her up early to go to physical therapy, then take her to breakfast where she is served too much food.  She feels guilty if she doesn’t eat it, but she just wants some toast and coffee and quiet time in her room. Jane only gets showers twice a week at 11:00 a.m. Her roommate’s TV is too loud for Jane to watch her evening shows and since her roommate was there first, Jane is uncomfortable asking her to turn her TV down. Jane feels as though her life is now all on the facility’s schedule and feels a complete loss of control over her own life.</a:t>
            </a:r>
          </a:p>
          <a:p>
            <a:pPr marL="457200" marR="0" algn="just">
              <a:lnSpc>
                <a:spcPct val="115000"/>
              </a:lnSpc>
              <a:spcBef>
                <a:spcPts val="0"/>
              </a:spcBef>
              <a:spcAft>
                <a:spcPts val="800"/>
              </a:spcAft>
            </a:pP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r>
              <a:rPr lang="en-US" sz="1800" b="1" dirty="0">
                <a:ln>
                  <a:noFill/>
                </a:ln>
                <a:effectLst/>
                <a:latin typeface="Helvetica" panose="020B0604020202020204" pitchFamily="34" charset="0"/>
                <a:ea typeface="Calibri" panose="020F0502020204030204" pitchFamily="34" charset="0"/>
              </a:rPr>
              <a:t>Loss of privacy:</a:t>
            </a:r>
            <a:r>
              <a:rPr lang="en-US" sz="1800" dirty="0">
                <a:ln>
                  <a:noFill/>
                </a:ln>
                <a:effectLst/>
                <a:latin typeface="Helvetica" panose="020B0604020202020204" pitchFamily="34" charset="0"/>
                <a:ea typeface="Calibri" panose="020F0502020204030204" pitchFamily="34" charset="0"/>
              </a:rPr>
              <a:t> Most residents share a room with a stranger. All residents deal with staff walking in and out and asking very personal questions.  In addition, some residents have strangers washing and dressing them and taking them to the bathroom.  These are very intimate acts and can lead to feeling humiliated, embarrassed, frustrated, angry, and even feeling a loss of dignity.</a:t>
            </a:r>
            <a:endParaRPr lang="en-US" sz="1800" dirty="0">
              <a:effectLst/>
              <a:latin typeface="Times New Roman" panose="02020603050405020304" pitchFamily="18" charset="0"/>
              <a:ea typeface="Arial Unicode MS"/>
            </a:endParaRPr>
          </a:p>
          <a:p>
            <a:pPr marL="457200" marR="0" algn="just">
              <a:lnSpc>
                <a:spcPct val="115000"/>
              </a:lnSpc>
              <a:spcBef>
                <a:spcPts val="0"/>
              </a:spcBef>
              <a:spcAft>
                <a:spcPts val="800"/>
              </a:spcAft>
            </a:pPr>
            <a:r>
              <a:rPr lang="en-US" sz="1800" b="1" i="1" dirty="0">
                <a:ln>
                  <a:noFill/>
                </a:ln>
                <a:solidFill>
                  <a:srgbClr val="000000"/>
                </a:solidFill>
                <a:effectLst/>
                <a:latin typeface="Helvetica" panose="020B0604020202020204" pitchFamily="34" charset="0"/>
                <a:ea typeface="Calibri" panose="020F0502020204030204" pitchFamily="34" charset="0"/>
              </a:rPr>
              <a:t>Example</a:t>
            </a:r>
            <a:r>
              <a:rPr lang="en-US" sz="1800" i="1" dirty="0">
                <a:ln>
                  <a:noFill/>
                </a:ln>
                <a:solidFill>
                  <a:srgbClr val="000000"/>
                </a:solidFill>
                <a:effectLst/>
                <a:latin typeface="Helvetica" panose="020B0604020202020204" pitchFamily="34" charset="0"/>
                <a:ea typeface="Calibri" panose="020F0502020204030204" pitchFamily="34" charset="0"/>
              </a:rPr>
              <a:t>: When Jane lived alone, she was used to taking care of herself.  She likes her roommate in the nursing facility and enjoys their conversations, but she feels so humiliated and embarrassed when staff assist her in the shower and in the bathroom, especially when the male aides help her. It makes her feel sick to her stomach every time she needs assistance in the bathroom or shower.</a:t>
            </a:r>
          </a:p>
          <a:p>
            <a:pPr marL="457200" marR="0" algn="just">
              <a:lnSpc>
                <a:spcPct val="115000"/>
              </a:lnSpc>
              <a:spcBef>
                <a:spcPts val="0"/>
              </a:spcBef>
              <a:spcAft>
                <a:spcPts val="800"/>
              </a:spcAft>
            </a:pPr>
            <a:endParaRPr lang="en-US" sz="1800" dirty="0">
              <a:effectLst/>
              <a:latin typeface="Times New Roman" panose="02020603050405020304" pitchFamily="18" charset="0"/>
              <a:ea typeface="Arial Unicode MS"/>
            </a:endParaRPr>
          </a:p>
          <a:p>
            <a:pPr marL="0" marR="0" algn="just">
              <a:lnSpc>
                <a:spcPct val="115000"/>
              </a:lnSpc>
              <a:spcBef>
                <a:spcPts val="0"/>
              </a:spcBef>
              <a:spcAft>
                <a:spcPts val="800"/>
              </a:spcAft>
            </a:pPr>
            <a:r>
              <a:rPr lang="en-US" sz="1800" b="1" dirty="0">
                <a:ln>
                  <a:noFill/>
                </a:ln>
                <a:effectLst/>
                <a:latin typeface="Helvetica" panose="020B0604020202020204" pitchFamily="34" charset="0"/>
                <a:ea typeface="Calibri" panose="020F0502020204030204" pitchFamily="34" charset="0"/>
              </a:rPr>
              <a:t>Loss of property:</a:t>
            </a:r>
            <a:r>
              <a:rPr lang="en-US" sz="1800" dirty="0">
                <a:ln>
                  <a:noFill/>
                </a:ln>
                <a:effectLst/>
                <a:latin typeface="Helvetica" panose="020B0604020202020204" pitchFamily="34" charset="0"/>
                <a:ea typeface="Calibri" panose="020F0502020204030204" pitchFamily="34" charset="0"/>
              </a:rPr>
              <a:t> Residents can only bring a few personal items when they move in.   Often, personal items or possessions make people feel a sense of belonging or may remind them of special memories.  Without those items some people feel disconnected from their former life.</a:t>
            </a:r>
            <a:endParaRPr lang="en-US" sz="1800" dirty="0">
              <a:effectLst/>
              <a:latin typeface="Times New Roman" panose="02020603050405020304" pitchFamily="18" charset="0"/>
              <a:ea typeface="Arial Unicode MS"/>
            </a:endParaRPr>
          </a:p>
          <a:p>
            <a:pPr marL="457200" marR="0" algn="just">
              <a:lnSpc>
                <a:spcPct val="115000"/>
              </a:lnSpc>
              <a:spcBef>
                <a:spcPts val="0"/>
              </a:spcBef>
              <a:spcAft>
                <a:spcPts val="800"/>
              </a:spcAft>
            </a:pPr>
            <a:r>
              <a:rPr lang="en-US" sz="1800" b="1" i="1" dirty="0">
                <a:ln>
                  <a:noFill/>
                </a:ln>
                <a:solidFill>
                  <a:srgbClr val="000000"/>
                </a:solidFill>
                <a:effectLst/>
                <a:latin typeface="Helvetica" panose="020B0604020202020204" pitchFamily="34" charset="0"/>
                <a:ea typeface="Calibri" panose="020F0502020204030204" pitchFamily="34" charset="0"/>
              </a:rPr>
              <a:t>Example:</a:t>
            </a:r>
            <a:r>
              <a:rPr lang="en-US" sz="1800" i="1" dirty="0">
                <a:ln>
                  <a:noFill/>
                </a:ln>
                <a:solidFill>
                  <a:srgbClr val="000000"/>
                </a:solidFill>
                <a:effectLst/>
                <a:latin typeface="Helvetica" panose="020B0604020202020204" pitchFamily="34" charset="0"/>
                <a:ea typeface="Calibri" panose="020F0502020204030204" pitchFamily="34" charset="0"/>
              </a:rPr>
              <a:t> Jane has a special clock that was handed down to her from her grandparents. The clock chimes every hour, and the sound always reminds her of her childhood. She misses her clock and the memories it brought to her.</a:t>
            </a:r>
            <a:endParaRPr lang="en-US" sz="1800" dirty="0">
              <a:effectLst/>
              <a:latin typeface="Times New Roman" panose="02020603050405020304" pitchFamily="18" charset="0"/>
              <a:ea typeface="Arial Unicode MS"/>
            </a:endParaRPr>
          </a:p>
          <a:p>
            <a:pPr marL="0" marR="0">
              <a:spcBef>
                <a:spcPts val="0"/>
              </a:spcBef>
              <a:spcAft>
                <a:spcPts val="800"/>
              </a:spcAft>
            </a:pPr>
            <a:endParaRPr lang="en-US" b="0" dirty="0"/>
          </a:p>
          <a:p>
            <a:pPr marL="0" marR="0" algn="just">
              <a:lnSpc>
                <a:spcPct val="107000"/>
              </a:lnSpc>
              <a:spcBef>
                <a:spcPts val="0"/>
              </a:spcBef>
              <a:spcAft>
                <a:spcPts val="800"/>
              </a:spcAft>
            </a:pPr>
            <a:r>
              <a:rPr lang="en-US" dirty="0"/>
              <a:t>To </a:t>
            </a: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manage feelings of loss, individuals must grieve those losses. Feelings of grief and loss can cause some residents to respond in a manner which may be perceived as being “difficult.”  When a resident experiences multiple, significant losses in a short period of time, it can impact the resident’s ability or desire to: be involved with decisions related to their care; develop new relationships; accept help; eat; and/or sleep.</a:t>
            </a:r>
          </a:p>
          <a:p>
            <a:pPr marL="0" marR="0" algn="just">
              <a:lnSpc>
                <a:spcPct val="107000"/>
              </a:lnSpc>
              <a:spcBef>
                <a:spcPts val="0"/>
              </a:spcBef>
              <a:spcAft>
                <a:spcPts val="800"/>
              </a:spcAft>
            </a:pP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r>
              <a:rPr lang="en-US" sz="1800" b="1" i="1"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Representatives are not social workers or therapists and should not act in such a manner. The purpose of understanding grief and loss is to consider whether a specific loss or the grief process is at the core of an issue which helps weigh options in the problem-solving process. This also offers opportunities for you to promote, and advocate for, facility practices that embody resident-centered care, such as choice in daily routines, rather than residents following routines of the staff and facility.</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36</a:t>
            </a:fld>
            <a:endParaRPr lang="en-US"/>
          </a:p>
        </p:txBody>
      </p:sp>
    </p:spTree>
    <p:extLst>
      <p:ext uri="{BB962C8B-B14F-4D97-AF65-F5344CB8AC3E}">
        <p14:creationId xmlns:p14="http://schemas.microsoft.com/office/powerpoint/2010/main" val="1805243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Calibri" panose="020F0502020204030204"/>
                <a:ea typeface="+mn-ea"/>
                <a:cs typeface="+mn-cs"/>
              </a:rPr>
              <a:t>Trainer’s Note: </a:t>
            </a:r>
            <a:r>
              <a:rPr lang="en-US" b="1" i="1" dirty="0">
                <a:solidFill>
                  <a:srgbClr val="000000"/>
                </a:solidFill>
              </a:rPr>
              <a:t>TAKE A BREAK BEFORE SECTION 4 and leave this slide up for the trainees to read on their own.</a:t>
            </a:r>
          </a:p>
          <a:p>
            <a:endParaRPr lang="en-US" b="1" i="1" dirty="0">
              <a:solidFill>
                <a:srgbClr val="000000"/>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37</a:t>
            </a:fld>
            <a:endParaRPr lang="en-US"/>
          </a:p>
        </p:txBody>
      </p:sp>
    </p:spTree>
    <p:extLst>
      <p:ext uri="{BB962C8B-B14F-4D97-AF65-F5344CB8AC3E}">
        <p14:creationId xmlns:p14="http://schemas.microsoft.com/office/powerpoint/2010/main" val="1494463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approximately 60 minutes to cover Section 4.</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38</a:t>
            </a:fld>
            <a:endParaRPr lang="en-US"/>
          </a:p>
        </p:txBody>
      </p:sp>
    </p:spTree>
    <p:extLst>
      <p:ext uri="{BB962C8B-B14F-4D97-AF65-F5344CB8AC3E}">
        <p14:creationId xmlns:p14="http://schemas.microsoft.com/office/powerpoint/2010/main" val="2308968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Trainer’s Note: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Allow 20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minutes to explain the common diagnoses and their importance to the LTCOP.  Data is from the MDS 3.0 Frequency Report during the fourth quarter 2021. (</a:t>
            </a:r>
            <a:r>
              <a:rPr lang="en-US" sz="1800" u="sng" dirty="0">
                <a:solidFill>
                  <a:srgbClr val="0000CC"/>
                </a:solidFill>
                <a:effectLst/>
                <a:highlight>
                  <a:srgbClr val="FFFF00"/>
                </a:highlight>
                <a:latin typeface="Helvetica" panose="020B0604020202020204" pitchFamily="34" charset="0"/>
                <a:ea typeface="Arial Unicode MS"/>
                <a:hlinkClick r:id="rId3"/>
              </a:rPr>
              <a:t>https://www.cms.gov/Research-Statistics-Data-and-Systems/Computer-Data-and-Systems/Minimum-Data-Set-3-0-Public-Reports/Minimum-Data-Set-3-0-Frequency-Report</a:t>
            </a:r>
            <a:r>
              <a:rPr lang="en-US" sz="1800" dirty="0">
                <a:solidFill>
                  <a:srgbClr val="0000CC"/>
                </a:solidFill>
                <a:effectLst/>
                <a:latin typeface="Helvetica" panose="020B0604020202020204" pitchFamily="34" charset="0"/>
                <a:ea typeface="Arial Unicode MS"/>
              </a:rPr>
              <a:t> )</a:t>
            </a:r>
            <a:endPar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endParaRPr>
          </a:p>
          <a:p>
            <a:pPr marL="0" marR="0" algn="just">
              <a:lnSpc>
                <a:spcPct val="107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Individuals living in long-term care facilities need a variety of supports and services related to their diagnosis or diagnoses.  Most people living in long-term care facilities are there not because of the diagnosis, but because they cannot manage their illness or illnesses on their own.  Many residents have more than one illness.  </a:t>
            </a:r>
          </a:p>
          <a:p>
            <a:pPr marL="0" marR="0" algn="just">
              <a:lnSpc>
                <a:spcPct val="107000"/>
              </a:lnSpc>
              <a:spcBef>
                <a:spcPts val="0"/>
              </a:spcBef>
              <a:spcAft>
                <a:spcPts val="800"/>
              </a:spcAft>
            </a:pPr>
            <a:endPar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endParaRPr>
          </a:p>
          <a:p>
            <a:pPr marL="0" marR="0" algn="just">
              <a:lnSpc>
                <a:spcPct val="107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Residents who experience chronic illness and/or have a disability have unique needs and ways of living with their condition(s).  It is important to see the person, not the disease or disability, and to understand individual needs and preferences in order to provide resident-directed advocacy. In addition to understanding the resident’s individual experiences, needs, and preferences related to their diagnoses and/or disability, it is important to know how they want to be acknowledged. Module 3 will discuss person-first and identity-first language.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According to resident data, some of the most common physical health diagnoses in nursing facilities include hypertension (high blood pressure), hyperlipidemia (high cholesterol), diabetes, heart disease, and arthritis.    Although the common physical health diagnosis discussed in this section are based on data from nursing facilities, residents in RCCs often have similar chronic health issues.</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endPar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endParaRPr>
          </a:p>
          <a:p>
            <a:pPr marL="0" marR="0" algn="just">
              <a:lnSpc>
                <a:spcPct val="107000"/>
              </a:lnSpc>
              <a:spcBef>
                <a:spcPts val="0"/>
              </a:spcBef>
              <a:spcAft>
                <a:spcPts val="800"/>
              </a:spcAft>
            </a:pP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40</a:t>
            </a:fld>
            <a:endParaRPr lang="en-US"/>
          </a:p>
        </p:txBody>
      </p:sp>
    </p:spTree>
    <p:extLst>
      <p:ext uri="{BB962C8B-B14F-4D97-AF65-F5344CB8AC3E}">
        <p14:creationId xmlns:p14="http://schemas.microsoft.com/office/powerpoint/2010/main" val="1841703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u="none"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Commonly referred to as high blood pressure, hypertension is the most common diagnosis of long-term care residents.  High blood pressure can lead to severe health complications, including heart disease, stroke, and even death.  High blood pressure can be treated through medication, diet, and exercise as well as stress reduction.</a:t>
            </a:r>
            <a:endParaRPr lang="en-US" sz="1800" u="none"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uFill>
                  <a:solidFill>
                    <a:srgbClr val="000000"/>
                  </a:solidFill>
                </a:uFill>
                <a:latin typeface="Helvetica" panose="020B0604020202020204" pitchFamily="34" charset="0"/>
                <a:ea typeface="Calibri" panose="020F0502020204030204" pitchFamily="34" charset="0"/>
              </a:rPr>
              <a:t>Healthline: </a:t>
            </a:r>
            <a:r>
              <a:rPr lang="en-US" sz="1800" i="1" dirty="0">
                <a:solidFill>
                  <a:srgbClr val="000000"/>
                </a:solidFill>
                <a:effectLst/>
                <a:uFill>
                  <a:solidFill>
                    <a:srgbClr val="000000"/>
                  </a:solidFill>
                </a:uFill>
                <a:latin typeface="Helvetica" panose="020B0604020202020204" pitchFamily="34" charset="0"/>
                <a:ea typeface="Calibri" panose="020F0502020204030204" pitchFamily="34" charset="0"/>
              </a:rPr>
              <a:t>Everything You Need to Know About High Blood Pressure (Hypertension)</a:t>
            </a:r>
            <a:r>
              <a:rPr lang="en-US" sz="1800" dirty="0">
                <a:solidFill>
                  <a:srgbClr val="000000"/>
                </a:solidFill>
                <a:effectLst/>
                <a:uFill>
                  <a:solidFill>
                    <a:srgbClr val="000000"/>
                  </a:solidFill>
                </a:uFill>
                <a:latin typeface="Helvetica" panose="020B0604020202020204" pitchFamily="34" charset="0"/>
                <a:ea typeface="Calibri" panose="020F0502020204030204" pitchFamily="34" charset="0"/>
              </a:rPr>
              <a:t> </a:t>
            </a:r>
            <a:r>
              <a:rPr lang="en-US" sz="1800" u="sng" dirty="0">
                <a:solidFill>
                  <a:srgbClr val="0000CC"/>
                </a:solidFill>
                <a:effectLst/>
                <a:uFill>
                  <a:solidFill>
                    <a:srgbClr val="000000"/>
                  </a:solidFill>
                </a:uFill>
                <a:latin typeface="Helvetica" panose="020B0604020202020204" pitchFamily="34" charset="0"/>
                <a:ea typeface="Calibri" panose="020F0502020204030204" pitchFamily="34" charset="0"/>
                <a:hlinkClick r:id="rId3"/>
              </a:rPr>
              <a:t>https://www.healthline.com/health/high-blood-pressure-hypertension</a:t>
            </a:r>
            <a:r>
              <a:rPr lang="en-US" sz="1800" dirty="0">
                <a:solidFill>
                  <a:srgbClr val="0000CC"/>
                </a:solidFill>
                <a:effectLst/>
                <a:uFill>
                  <a:solidFill>
                    <a:srgbClr val="000000"/>
                  </a:solidFill>
                </a:uFill>
                <a:latin typeface="Helvetica" panose="020B0604020202020204" pitchFamily="34" charset="0"/>
                <a:ea typeface="Calibri" panose="020F0502020204030204" pitchFamily="34" charset="0"/>
              </a:rPr>
              <a:t> </a:t>
            </a:r>
            <a:endParaRPr lang="en-US" sz="1800" dirty="0">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b="0" dirty="0"/>
          </a:p>
          <a:p>
            <a:r>
              <a:rPr lang="en-US" b="0" dirty="0"/>
              <a:t>High Blood Pressure: Why is this important information for the LTCOP?</a:t>
            </a:r>
          </a:p>
          <a:p>
            <a:pPr marL="0" marR="0">
              <a:spcBef>
                <a:spcPts val="0"/>
              </a:spcBef>
              <a:spcAft>
                <a:spcPts val="0"/>
              </a:spcAft>
            </a:pPr>
            <a:r>
              <a:rPr lang="en-US" sz="1800" dirty="0">
                <a:solidFill>
                  <a:srgbClr val="000000"/>
                </a:solidFill>
                <a:effectLst/>
                <a:latin typeface="Helvetica" panose="020B0604020202020204" pitchFamily="34" charset="0"/>
                <a:ea typeface="Arial Unicode MS"/>
              </a:rPr>
              <a:t>Residents may have concerns about their health and whether the facility staff are appropriately providing the medication, diet, exercise, and stress reduction necessary for them to remain as heathy as possible.  On the other hand, residents may wish to go against doctor’s orders and ask you to advocate on their behalf to eat whatever they want, to decline their medication, or to not engage in physical activity.</a:t>
            </a:r>
            <a:endParaRPr lang="en-US" sz="1800" dirty="0">
              <a:effectLst/>
              <a:latin typeface="Times New Roman" panose="02020603050405020304" pitchFamily="18" charset="0"/>
              <a:ea typeface="Arial Unicode MS"/>
            </a:endParaRPr>
          </a:p>
          <a:p>
            <a:endParaRPr lang="en-US" b="0" dirty="0"/>
          </a:p>
          <a:p>
            <a:pPr marL="0" marR="0" algn="just">
              <a:lnSpc>
                <a:spcPct val="107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We’ve talked about the role of the LTCOP and taking resident direction, but not focusing on best interest. At times, by following resident direction the LTCOP may advocate for something we think is not best for the resident.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If a resident wants to go against doctor's orders, how would you start that conversation with the nurse?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b="0" dirty="0"/>
          </a:p>
          <a:p>
            <a:pPr marL="0" marR="0" lvl="0" indent="0" algn="l" defTabSz="914400" rtl="0" eaLnBrk="1" fontAlgn="auto" latinLnBrk="0" hangingPunct="1">
              <a:lnSpc>
                <a:spcPct val="100000"/>
              </a:lnSpc>
              <a:spcBef>
                <a:spcPts val="200"/>
              </a:spcBef>
              <a:spcAft>
                <a:spcPts val="0"/>
              </a:spcAft>
              <a:buClrTx/>
              <a:buSzTx/>
              <a:buFontTx/>
              <a:buNone/>
              <a:tabLst/>
              <a:defRPr/>
            </a:pPr>
            <a:r>
              <a:rPr lang="en-US" b="1" i="1" dirty="0"/>
              <a:t>Trainer’s Note:  </a:t>
            </a:r>
            <a:r>
              <a:rPr lang="en-US" sz="1800" i="1" dirty="0">
                <a:solidFill>
                  <a:srgbClr val="0000CC"/>
                </a:solidFill>
                <a:effectLst/>
                <a:latin typeface="Helvetica" panose="020B0604020202020204" pitchFamily="34" charset="0"/>
                <a:ea typeface="Arial Unicode MS"/>
              </a:rPr>
              <a:t>Start with obtaining permission from the resident to talk to the nurse.  Ask the resident if they are comfortable talking with the nurse while you are there and encourage the resident to explain why they want to go against doctor’s orders.  If the resident does not want to talk to the nurse with you, relay the resident’s concerns and desired outcomes in their own words. For example, say, “the resident told me the </a:t>
            </a: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medicine makes him too groggy, and he barely remembers visits with his family.” As opposed to saying, “the resident wants to stop taking his medication.”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spcBef>
                <a:spcPts val="200"/>
              </a:spcBef>
              <a:spcAft>
                <a:spcPts val="0"/>
              </a:spcAft>
            </a:pPr>
            <a:endParaRPr lang="en-US" sz="1800" dirty="0">
              <a:effectLst/>
              <a:latin typeface="Times New Roman" panose="02020603050405020304" pitchFamily="18" charset="0"/>
              <a:ea typeface="Arial Unicode MS"/>
            </a:endParaRPr>
          </a:p>
          <a:p>
            <a:pPr marL="0" marR="0">
              <a:spcBef>
                <a:spcPts val="0"/>
              </a:spcBef>
              <a:spcAft>
                <a:spcPts val="0"/>
              </a:spcAft>
            </a:pPr>
            <a:r>
              <a:rPr lang="en-US" sz="1800" dirty="0">
                <a:solidFill>
                  <a:srgbClr val="000000"/>
                </a:solidFill>
                <a:effectLst/>
                <a:latin typeface="Helvetica" panose="020B0604020202020204" pitchFamily="34" charset="0"/>
                <a:ea typeface="Arial Unicode MS"/>
              </a:rPr>
              <a:t> </a:t>
            </a:r>
            <a:endParaRPr lang="en-US" sz="1800" dirty="0">
              <a:effectLst/>
              <a:latin typeface="Times New Roman" panose="02020603050405020304" pitchFamily="18" charset="0"/>
              <a:ea typeface="Arial Unicode MS"/>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41</a:t>
            </a:fld>
            <a:endParaRPr lang="en-US"/>
          </a:p>
        </p:txBody>
      </p:sp>
    </p:spTree>
    <p:extLst>
      <p:ext uri="{BB962C8B-B14F-4D97-AF65-F5344CB8AC3E}">
        <p14:creationId xmlns:p14="http://schemas.microsoft.com/office/powerpoint/2010/main" val="50453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If this is the first-time meeting, ask if there are any questions at this point; or, if this is the second time meeting, ask if any questions have come up for them after the last session.</a:t>
            </a:r>
          </a:p>
          <a:p>
            <a:endParaRPr lang="en-US" i="1" dirty="0"/>
          </a:p>
          <a:p>
            <a:endParaRPr lang="en-US" i="1" dirty="0"/>
          </a:p>
          <a:p>
            <a:r>
              <a:rPr lang="en-US" i="1" dirty="0"/>
              <a:t>If everyone has gone through Module 1, ask them what they learned about in Module 1</a:t>
            </a:r>
          </a:p>
          <a:p>
            <a:endParaRPr lang="en-US" i="1" dirty="0"/>
          </a:p>
          <a:p>
            <a:r>
              <a:rPr lang="en-US" i="1" dirty="0"/>
              <a:t>Responses may include:</a:t>
            </a:r>
            <a:endParaRPr lang="en-US" dirty="0"/>
          </a:p>
          <a:p>
            <a:r>
              <a:rPr lang="en-US" dirty="0"/>
              <a:t>Training requirements</a:t>
            </a:r>
          </a:p>
          <a:p>
            <a:r>
              <a:rPr lang="en-US" dirty="0"/>
              <a:t>History of the LTCOP</a:t>
            </a:r>
          </a:p>
          <a:p>
            <a:r>
              <a:rPr lang="en-US" dirty="0"/>
              <a:t>Laws pertaining to the LTCOP</a:t>
            </a:r>
          </a:p>
          <a:p>
            <a:r>
              <a:rPr lang="en-US" dirty="0"/>
              <a:t>Program structure</a:t>
            </a:r>
          </a:p>
          <a:p>
            <a:r>
              <a:rPr lang="en-US" dirty="0"/>
              <a:t>Roles and responsibilities of both the State Ombudsman and representatives of the Office</a:t>
            </a:r>
          </a:p>
          <a:p>
            <a:r>
              <a:rPr lang="en-US" dirty="0"/>
              <a:t>Program advocacy</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a:t>
            </a:fld>
            <a:endParaRPr lang="en-US"/>
          </a:p>
        </p:txBody>
      </p:sp>
    </p:spTree>
    <p:extLst>
      <p:ext uri="{BB962C8B-B14F-4D97-AF65-F5344CB8AC3E}">
        <p14:creationId xmlns:p14="http://schemas.microsoft.com/office/powerpoint/2010/main" val="2145969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Heart disease describes a range of conditions affecting the heart that involve narrowing or blocking of blood vessels. Such conditions can lead to heart attack or stroke. Other heart conditions affecting the heart’s muscle, valves, or rhythm are also considered to be forms of heart disease.  Heart disease and high cholesterol are significant diagnoses in long-term care residents. Both can be treated through diet, exercise, a healthy lifestyle, and medication.</a:t>
            </a:r>
          </a:p>
          <a:p>
            <a:pPr marL="0" marR="0" algn="just">
              <a:lnSpc>
                <a:spcPct val="115000"/>
              </a:lnSpc>
              <a:spcBef>
                <a:spcPts val="0"/>
              </a:spcBef>
              <a:spcAft>
                <a:spcPts val="800"/>
              </a:spcAft>
            </a:pPr>
            <a:endPar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endParaRPr>
          </a:p>
          <a:p>
            <a:pPr marL="0" marR="0" algn="just">
              <a:lnSpc>
                <a:spcPct val="115000"/>
              </a:lnSpc>
              <a:spcBef>
                <a:spcPts val="0"/>
              </a:spcBef>
              <a:spcAft>
                <a:spcPts val="800"/>
              </a:spcAft>
            </a:pPr>
            <a:r>
              <a:rPr lang="en-US" sz="1800" dirty="0">
                <a:effectLst/>
                <a:latin typeface="Helvetica" panose="020B0604020202020204" pitchFamily="34" charset="0"/>
                <a:ea typeface="Arial Unicode MS"/>
              </a:rPr>
              <a:t>Often heart disease is viewed only as a physical condition. However, according to the National Institutes of Mental Health, up to 65% of people with heart disease and a history of heart attack experience various forms of depression</a:t>
            </a:r>
            <a:endParaRPr lang="en-US" sz="1800" dirty="0">
              <a:ln>
                <a:noFill/>
              </a:ln>
              <a:solidFill>
                <a:srgbClr val="000000"/>
              </a:solidFill>
              <a:effectLst/>
              <a:uFill>
                <a:solidFill>
                  <a:srgbClr val="000000"/>
                </a:solidFill>
              </a:uFill>
              <a:latin typeface="Helvetica" panose="020B0604020202020204" pitchFamily="34" charset="0"/>
              <a:ea typeface="Arial Unicode MS"/>
            </a:endParaRPr>
          </a:p>
          <a:p>
            <a:endParaRPr lang="en-US" dirty="0">
              <a:solidFill>
                <a:srgbClr val="000000"/>
              </a:solidFill>
            </a:endParaRPr>
          </a:p>
          <a:p>
            <a:r>
              <a:rPr lang="en-US" dirty="0">
                <a:solidFill>
                  <a:srgbClr val="000000"/>
                </a:solidFill>
              </a:rPr>
              <a:t>Heart disease &amp; high cholesterol: Why is this important information for the LTCOP?</a:t>
            </a:r>
          </a:p>
          <a:p>
            <a:pPr marL="0" marR="0">
              <a:spcBef>
                <a:spcPts val="0"/>
              </a:spcBef>
              <a:spcAft>
                <a:spcPts val="0"/>
              </a:spcAft>
            </a:pPr>
            <a:r>
              <a:rPr lang="en-US" sz="1800" dirty="0">
                <a:solidFill>
                  <a:srgbClr val="000000"/>
                </a:solidFill>
                <a:effectLst/>
                <a:latin typeface="Helvetica" panose="020B0604020202020204" pitchFamily="34" charset="0"/>
                <a:ea typeface="Arial Unicode MS"/>
              </a:rPr>
              <a:t>Some residents with a history of heart attack have expressed fear and anxiety. For example, residents may worry they could have a heart attack, and no one will come in time. The LTCOP may advocate for residents to keep their nitroglycerin tablets in their room.  </a:t>
            </a:r>
            <a:endParaRPr lang="en-US" sz="1800" dirty="0">
              <a:effectLst/>
              <a:latin typeface="Times New Roman" panose="02020603050405020304" pitchFamily="18" charset="0"/>
              <a:ea typeface="Arial Unicode MS"/>
            </a:endParaRPr>
          </a:p>
          <a:p>
            <a:endParaRPr lang="en-US" i="1" dirty="0">
              <a:solidFill>
                <a:srgbClr val="000000"/>
              </a:solidFill>
            </a:endParaRPr>
          </a:p>
          <a:p>
            <a:r>
              <a:rPr lang="en-US" b="1" i="1" dirty="0">
                <a:solidFill>
                  <a:srgbClr val="000000"/>
                </a:solidFill>
              </a:rPr>
              <a:t>Trainer’s Note: </a:t>
            </a:r>
            <a:r>
              <a:rPr lang="en-US" i="1" dirty="0">
                <a:solidFill>
                  <a:srgbClr val="000000"/>
                </a:solidFill>
              </a:rPr>
              <a:t>If the question is asked, yes, a resident may be allowed to keep medication in their room if they are able to manage it, but don’t go into details about that issue.  It can be addressed during the care plan module. Nitroglycerin is a medication that is often prescribed to help stop chest pain.</a:t>
            </a:r>
          </a:p>
          <a:p>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42</a:t>
            </a:fld>
            <a:endParaRPr lang="en-US"/>
          </a:p>
        </p:txBody>
      </p:sp>
    </p:spTree>
    <p:extLst>
      <p:ext uri="{BB962C8B-B14F-4D97-AF65-F5344CB8AC3E}">
        <p14:creationId xmlns:p14="http://schemas.microsoft.com/office/powerpoint/2010/main" val="18519002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 is common, and nationally 35.69% of nursing facility residents have diabetes. </a:t>
            </a:r>
          </a:p>
          <a:p>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Diabetes is a disease in which the body’s blood sugar (glucose) is too high.  Insulin is the hormone that helps blood sugar get into cells. When there is not enough insulin, too much glucose stays in the blood, and, over time, too much glucose can lead to serious health problems affecting one’s eyes, kidneys, and nerves.  </a:t>
            </a:r>
          </a:p>
          <a:p>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People with type 1 diabetes take insulin to control their blood sugar.  </a:t>
            </a:r>
          </a:p>
          <a:p>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Type 2 diabetes is treated through diet, exercise, and sometimes medication and/or insulin. </a:t>
            </a:r>
          </a:p>
          <a:p>
            <a:endParaRPr lang="en-US" sz="1800" dirty="0">
              <a:solidFill>
                <a:srgbClr val="000000"/>
              </a:solidFill>
              <a:effectLst/>
              <a:latin typeface="Calibri" panose="020F0502020204030204" pitchFamily="34" charset="0"/>
              <a:cs typeface="Times New Roman" panose="02020603050405020304" pitchFamily="18" charset="0"/>
            </a:endParaRPr>
          </a:p>
          <a:p>
            <a:r>
              <a:rPr lang="en-US" dirty="0">
                <a:solidFill>
                  <a:srgbClr val="000000"/>
                </a:solidFill>
              </a:rPr>
              <a:t>Some people may refer to their “sugars” when talking about diabetes or their sugar levels.</a:t>
            </a:r>
          </a:p>
        </p:txBody>
      </p:sp>
      <p:sp>
        <p:nvSpPr>
          <p:cNvPr id="4" name="Slide Number Placeholder 3"/>
          <p:cNvSpPr>
            <a:spLocks noGrp="1"/>
          </p:cNvSpPr>
          <p:nvPr>
            <p:ph type="sldNum" sz="quarter" idx="5"/>
          </p:nvPr>
        </p:nvSpPr>
        <p:spPr/>
        <p:txBody>
          <a:bodyPr/>
          <a:lstStyle/>
          <a:p>
            <a:fld id="{013422E6-57C4-472B-BB37-763E50B58060}" type="slidenum">
              <a:rPr lang="en-US" smtClean="0"/>
              <a:t>43</a:t>
            </a:fld>
            <a:endParaRPr lang="en-US"/>
          </a:p>
        </p:txBody>
      </p:sp>
    </p:spTree>
    <p:extLst>
      <p:ext uri="{BB962C8B-B14F-4D97-AF65-F5344CB8AC3E}">
        <p14:creationId xmlns:p14="http://schemas.microsoft.com/office/powerpoint/2010/main" val="3069850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LTCOP often works with residents who have concerns related to the management of their diabetes.  Residents often consider not just their health, but their quality of life. </a:t>
            </a:r>
          </a:p>
        </p:txBody>
      </p:sp>
      <p:sp>
        <p:nvSpPr>
          <p:cNvPr id="4" name="Slide Number Placeholder 3"/>
          <p:cNvSpPr>
            <a:spLocks noGrp="1"/>
          </p:cNvSpPr>
          <p:nvPr>
            <p:ph type="sldNum" sz="quarter" idx="5"/>
          </p:nvPr>
        </p:nvSpPr>
        <p:spPr/>
        <p:txBody>
          <a:bodyPr/>
          <a:lstStyle/>
          <a:p>
            <a:fld id="{013422E6-57C4-472B-BB37-763E50B58060}" type="slidenum">
              <a:rPr lang="en-US" smtClean="0"/>
              <a:t>44</a:t>
            </a:fld>
            <a:endParaRPr lang="en-US"/>
          </a:p>
        </p:txBody>
      </p:sp>
    </p:spTree>
    <p:extLst>
      <p:ext uri="{BB962C8B-B14F-4D97-AF65-F5344CB8AC3E}">
        <p14:creationId xmlns:p14="http://schemas.microsoft.com/office/powerpoint/2010/main" val="2786649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Arthritis is the swelling and tenderness of one’s joints.</a:t>
            </a:r>
            <a:r>
              <a:rPr lang="en-US" sz="1800" i="1"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 </a:t>
            </a: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The main symptoms of arthritis are joint pain and stiffness that can worsen with age.</a:t>
            </a:r>
            <a:r>
              <a:rPr lang="en-US" sz="1800" i="1"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 </a:t>
            </a: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Some residents have severe and painful arthritis that impacts their daily life. Treatments are used to reduce the pain and symptoms and improve quality of life.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solidFill>
                <a:srgbClr val="000000"/>
              </a:solidFill>
            </a:endParaRPr>
          </a:p>
          <a:p>
            <a:r>
              <a:rPr lang="en-US" sz="1800" dirty="0">
                <a:effectLst/>
                <a:latin typeface="Helvetica" panose="020B0604020202020204" pitchFamily="34" charset="0"/>
                <a:ea typeface="Arial Unicode MS"/>
              </a:rPr>
              <a:t>Arthritis can be very debilitating, both physically and mentally. The pain and restrictions of arthritis can make it difficult to perform daily tasks. Due to the pain and restrictions related to arthritis some individuals are more susceptible to developing anxiety and depression. </a:t>
            </a:r>
            <a:r>
              <a:rPr lang="en-US" dirty="0">
                <a:solidFill>
                  <a:srgbClr val="000000"/>
                </a:solidFill>
              </a:rPr>
              <a:t>Representatives of the Office assist residents who have concerns of pain and quality of life and often advocate for the resident to receive appropriate treatment and care to manage the physical and mental impact of arthritis.</a:t>
            </a:r>
          </a:p>
          <a:p>
            <a:endParaRPr lang="en-US" dirty="0">
              <a:solidFill>
                <a:srgbClr val="000000"/>
              </a:solidFill>
            </a:endParaRPr>
          </a:p>
          <a:p>
            <a:r>
              <a:rPr lang="en-US" dirty="0">
                <a:solidFill>
                  <a:srgbClr val="000000"/>
                </a:solidFill>
              </a:rPr>
              <a:t>Representatives are not medical experts.  While advocating for appropriate treatment and care, representatives should always talk about the concern from the perspective of the resident.  For example, instead of saying, “the resident needs more appropriate treatment,” the representative could say “the resident is telling me that her pain medication is not working.”</a:t>
            </a:r>
          </a:p>
          <a:p>
            <a:endParaRPr lang="en-US" dirty="0">
              <a:solidFill>
                <a:srgbClr val="000000"/>
              </a:solidFill>
            </a:endParaRPr>
          </a:p>
          <a:p>
            <a:r>
              <a:rPr lang="en-US" b="1" i="1" dirty="0">
                <a:solidFill>
                  <a:srgbClr val="000000"/>
                </a:solidFill>
              </a:rPr>
              <a:t>Trainer’s Note:  </a:t>
            </a:r>
            <a:r>
              <a:rPr lang="en-US" i="1" dirty="0">
                <a:solidFill>
                  <a:srgbClr val="000000"/>
                </a:solidFill>
              </a:rPr>
              <a:t>Instead of giving them the correct answer, you could ask the trainees what they would say to a medical professional instead of saying “the resident need</a:t>
            </a:r>
            <a:r>
              <a:rPr lang="en-US" b="1" i="1" u="sng" dirty="0">
                <a:solidFill>
                  <a:srgbClr val="000000"/>
                </a:solidFill>
              </a:rPr>
              <a:t>s</a:t>
            </a:r>
            <a:r>
              <a:rPr lang="en-US" i="1" dirty="0">
                <a:solidFill>
                  <a:srgbClr val="000000"/>
                </a:solidFill>
              </a:rPr>
              <a:t> more appropriate treatment?”</a:t>
            </a:r>
          </a:p>
        </p:txBody>
      </p:sp>
      <p:sp>
        <p:nvSpPr>
          <p:cNvPr id="4" name="Slide Number Placeholder 3"/>
          <p:cNvSpPr>
            <a:spLocks noGrp="1"/>
          </p:cNvSpPr>
          <p:nvPr>
            <p:ph type="sldNum" sz="quarter" idx="5"/>
          </p:nvPr>
        </p:nvSpPr>
        <p:spPr/>
        <p:txBody>
          <a:bodyPr/>
          <a:lstStyle/>
          <a:p>
            <a:fld id="{013422E6-57C4-472B-BB37-763E50B58060}" type="slidenum">
              <a:rPr lang="en-US" smtClean="0"/>
              <a:t>45</a:t>
            </a:fld>
            <a:endParaRPr lang="en-US"/>
          </a:p>
        </p:txBody>
      </p:sp>
    </p:spTree>
    <p:extLst>
      <p:ext uri="{BB962C8B-B14F-4D97-AF65-F5344CB8AC3E}">
        <p14:creationId xmlns:p14="http://schemas.microsoft.com/office/powerpoint/2010/main" val="682163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i="1" dirty="0">
                <a:effectLst/>
                <a:latin typeface="Helvetica" panose="020B0604020202020204" pitchFamily="34" charset="0"/>
                <a:ea typeface="Arial Unicode MS"/>
              </a:rPr>
              <a:t>It’s important to remember that the Ombudsman program does not serve as a source of medical advice or expertise (even if a representative has such expertise) but serves to represent resident concerns and ensure that the resident has access to medical information and their health care providers.</a:t>
            </a:r>
            <a:endParaRPr lang="en-US" sz="1800" dirty="0">
              <a:effectLst/>
              <a:latin typeface="Times New Roman" panose="02020603050405020304" pitchFamily="18" charset="0"/>
              <a:ea typeface="Arial Unicode MS"/>
            </a:endParaRPr>
          </a:p>
          <a:p>
            <a:pPr marL="0" marR="0" algn="l">
              <a:spcBef>
                <a:spcPts val="0"/>
              </a:spcBef>
              <a:spcAft>
                <a:spcPts val="0"/>
              </a:spcAft>
            </a:pPr>
            <a:r>
              <a:rPr lang="en-US" sz="1800" i="1" dirty="0">
                <a:effectLst/>
                <a:latin typeface="Helvetica" panose="020B0604020202020204" pitchFamily="34" charset="0"/>
                <a:ea typeface="Arial Unicode MS"/>
              </a:rPr>
              <a:t> </a:t>
            </a:r>
            <a:endParaRPr lang="en-US" sz="1800" dirty="0">
              <a:effectLst/>
              <a:latin typeface="Times New Roman" panose="02020603050405020304" pitchFamily="18" charset="0"/>
              <a:ea typeface="Arial Unicode MS"/>
            </a:endParaRPr>
          </a:p>
          <a:p>
            <a:pPr marL="0" marR="0" algn="l">
              <a:spcBef>
                <a:spcPts val="0"/>
              </a:spcBef>
              <a:spcAft>
                <a:spcPts val="0"/>
              </a:spcAft>
            </a:pPr>
            <a:r>
              <a:rPr lang="en-US" sz="1800" i="1" dirty="0">
                <a:effectLst/>
                <a:latin typeface="Helvetica" panose="020B0604020202020204" pitchFamily="34" charset="0"/>
                <a:ea typeface="Arial Unicode MS"/>
              </a:rPr>
              <a:t>While advocating for appropriate treatment and care, talk about the concern from the resident’s perspective. For example, instead of saying, “the resident needs more appropriate treatment,” you could say, “the resident is telling me that her pain medication is not working.”</a:t>
            </a:r>
            <a:endParaRPr lang="en-US" sz="1800" dirty="0">
              <a:effectLst/>
              <a:latin typeface="Times New Roman" panose="02020603050405020304" pitchFamily="18" charset="0"/>
              <a:ea typeface="Arial Unicode MS"/>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46</a:t>
            </a:fld>
            <a:endParaRPr lang="en-US"/>
          </a:p>
        </p:txBody>
      </p:sp>
    </p:spTree>
    <p:extLst>
      <p:ext uri="{BB962C8B-B14F-4D97-AF65-F5344CB8AC3E}">
        <p14:creationId xmlns:p14="http://schemas.microsoft.com/office/powerpoint/2010/main" val="2681484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solidFill>
                  <a:srgbClr val="000000"/>
                </a:solidFill>
              </a:rPr>
              <a:t>Trainer’s Note: </a:t>
            </a:r>
            <a:r>
              <a:rPr lang="en-US" i="1" dirty="0">
                <a:solidFill>
                  <a:srgbClr val="000000"/>
                </a:solidFill>
              </a:rPr>
              <a:t>Allow 20 minutes to explain cognitive disorders, mental health and their importance to the LTCOP.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Cognitive disorders and mental health affect many people.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Some residents have illnesses such as cognitive disorders and mental health disorders.   While you can’t see cognitive disorders and mental illness, both can be very debilitating. Some people cannot manage their cognitive disorder or mental health disorder and require the supports and services of long-term care.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47</a:t>
            </a:fld>
            <a:endParaRPr lang="en-US"/>
          </a:p>
        </p:txBody>
      </p:sp>
    </p:spTree>
    <p:extLst>
      <p:ext uri="{BB962C8B-B14F-4D97-AF65-F5344CB8AC3E}">
        <p14:creationId xmlns:p14="http://schemas.microsoft.com/office/powerpoint/2010/main" val="1233135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Dementia is a general term for a decline in memory, reasoning, or other thinking skills that interferes with daily life. There are many different types of dementia. Over half of residents in nursing facilities have a diagnosis of dementia or Alzheimer’s disease. Dementia is not a normal part of aging.</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Dementia is not a single disease. It’s an overall term — like heart disease — that covers a wide range of specific medical conditions, including Alzheimer’s disease. Disorders grouped under the general term “dementia” are caused by abnormal brain changes. These changes trigger a decline in thinking skills, also known as cognitive abilities, severe enough to impair daily life and independent function. They also affect behavior, feelings, and relationships.</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Treatment for dementia depends upon the cause of the dementia. There are many conditions that can cause symptoms of dementia and some of those conditions are reversible.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1800" i="1" dirty="0">
                <a:ln>
                  <a:noFill/>
                </a:ln>
                <a:solidFill>
                  <a:srgbClr val="0070C0"/>
                </a:solidFill>
                <a:effectLst/>
                <a:uFill>
                  <a:solidFill>
                    <a:srgbClr val="000000"/>
                  </a:solidFill>
                </a:uFill>
                <a:latin typeface="Helvetica" panose="020B0604020202020204" pitchFamily="34" charset="0"/>
                <a:ea typeface="Calibri" panose="020F0502020204030204" pitchFamily="34" charset="0"/>
              </a:rPr>
              <a:t>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The Ombudsman program works with and takes direction from residents living with dementia to the extent that they can provide direction. Often, others prematurely take charge and make decisions for residents with Alzheimer’s or dementia without the input of the resident.  The representative may be the only person who brings the resident’s wishes to the table.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48</a:t>
            </a:fld>
            <a:endParaRPr lang="en-US"/>
          </a:p>
        </p:txBody>
      </p:sp>
    </p:spTree>
    <p:extLst>
      <p:ext uri="{BB962C8B-B14F-4D97-AF65-F5344CB8AC3E}">
        <p14:creationId xmlns:p14="http://schemas.microsoft.com/office/powerpoint/2010/main" val="3471479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effectLst/>
                <a:latin typeface="Helvetica" panose="020B0604020202020204" pitchFamily="34" charset="0"/>
                <a:ea typeface="Calibri Light" panose="020F0302020204030204" pitchFamily="34" charset="0"/>
              </a:rPr>
              <a:t>Alzheimer’s disease is the most common cause of dementia, </a:t>
            </a:r>
            <a:r>
              <a:rPr lang="en-US" sz="1800" dirty="0">
                <a:effectLst/>
                <a:latin typeface="Helvetica" panose="020B0604020202020204" pitchFamily="34" charset="0"/>
                <a:ea typeface="Arial Unicode MS"/>
              </a:rPr>
              <a:t>accounting for 60-80% of dementia diagnoses. Alzheimer’s disease is a deteriorating brain disease that is caused by cell damage. It leads to dementia symptoms that gradually worsen over time. The most common early symptom of Alzheimer’s is trouble remembering.  As Alzheimer’s advances, symptoms get more severe and could include disorientation, confusion, </a:t>
            </a: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behavior changes, weight loss, incontinence, delusions, or hallucinations. Eventually, speaking, swallowing, and walking become difficult.</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endParaRPr lang="en-US" sz="1800" u="none" dirty="0">
              <a:ln>
                <a:noFill/>
              </a:ln>
              <a:solidFill>
                <a:srgbClr val="000000"/>
              </a:solidFill>
              <a:effectLst/>
              <a:uFill>
                <a:solidFill>
                  <a:srgbClr val="000000"/>
                </a:solidFill>
              </a:uFill>
              <a:latin typeface="Helvetica" panose="020B0604020202020204" pitchFamily="34" charset="0"/>
              <a:ea typeface="Calibri" panose="020F0502020204030204" pitchFamily="34" charset="0"/>
            </a:endParaRPr>
          </a:p>
          <a:p>
            <a:pPr marL="0" marR="0" algn="just">
              <a:lnSpc>
                <a:spcPct val="115000"/>
              </a:lnSpc>
              <a:spcBef>
                <a:spcPts val="0"/>
              </a:spcBef>
              <a:spcAft>
                <a:spcPts val="800"/>
              </a:spcAft>
            </a:pPr>
            <a:r>
              <a:rPr lang="en-US" sz="1800" u="none"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There is no way to prevent, cure, or even slow Alzheimer’s disease. However, there are several treatment options to help manage the symptoms of the disease including medications for memory and treatment for behavior and sleep changes.</a:t>
            </a:r>
            <a:endParaRPr lang="en-US" sz="1800" u="none"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uFill>
                  <a:solidFill>
                    <a:srgbClr val="000000"/>
                  </a:solidFill>
                </a:uFill>
                <a:latin typeface="Helvetica" panose="020B0604020202020204" pitchFamily="34" charset="0"/>
                <a:ea typeface="Calibri" panose="020F0502020204030204" pitchFamily="34" charset="0"/>
              </a:rPr>
              <a:t>The Alzheimer’s Association </a:t>
            </a:r>
            <a:r>
              <a:rPr lang="en-US" sz="1800" u="sng" dirty="0">
                <a:solidFill>
                  <a:srgbClr val="0000CC"/>
                </a:solidFill>
                <a:effectLst/>
                <a:uFill>
                  <a:solidFill>
                    <a:srgbClr val="000000"/>
                  </a:solidFill>
                </a:uFill>
                <a:latin typeface="Helvetica" panose="020B0604020202020204" pitchFamily="34" charset="0"/>
                <a:ea typeface="Calibri" panose="020F0502020204030204" pitchFamily="34" charset="0"/>
                <a:hlinkClick r:id="rId3"/>
              </a:rPr>
              <a:t>https://www.alz.org/alzheimers-dementia/difference-between-dementia-and-alzheimer-s</a:t>
            </a:r>
            <a:r>
              <a:rPr lang="en-US" sz="1800" u="sng" dirty="0">
                <a:solidFill>
                  <a:srgbClr val="0000CC"/>
                </a:solidFill>
                <a:effectLst/>
                <a:uFill>
                  <a:solidFill>
                    <a:srgbClr val="000000"/>
                  </a:solidFill>
                </a:uFill>
                <a:latin typeface="Helvetica" panose="020B0604020202020204" pitchFamily="34" charset="0"/>
                <a:ea typeface="Calibri" panose="020F0502020204030204" pitchFamily="34" charset="0"/>
              </a:rPr>
              <a:t> </a:t>
            </a:r>
            <a:endParaRPr lang="en-US" sz="1800" dirty="0">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49</a:t>
            </a:fld>
            <a:endParaRPr lang="en-US"/>
          </a:p>
        </p:txBody>
      </p:sp>
    </p:spTree>
    <p:extLst>
      <p:ext uri="{BB962C8B-B14F-4D97-AF65-F5344CB8AC3E}">
        <p14:creationId xmlns:p14="http://schemas.microsoft.com/office/powerpoint/2010/main" val="1664720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According to the video, what statements are true about people living with dementia?</a:t>
            </a:r>
          </a:p>
          <a:p>
            <a:endParaRPr lang="en-US" i="0" dirty="0"/>
          </a:p>
          <a:p>
            <a:pPr marL="228600" indent="-228600">
              <a:buAutoNum type="arabicPeriod"/>
            </a:pPr>
            <a:r>
              <a:rPr lang="en-US" i="0" dirty="0"/>
              <a:t>The person may not remember who or where they are. TRUE</a:t>
            </a:r>
          </a:p>
          <a:p>
            <a:pPr marL="228600" indent="-228600">
              <a:buAutoNum type="arabicPeriod"/>
            </a:pPr>
            <a:r>
              <a:rPr lang="en-US" i="0" dirty="0"/>
              <a:t>All individuals living with dementia are alike. FALSE – no two individuals with dementia are alike.</a:t>
            </a:r>
          </a:p>
          <a:p>
            <a:pPr marL="228600" indent="-228600">
              <a:buAutoNum type="arabicPeriod"/>
            </a:pPr>
            <a:r>
              <a:rPr lang="en-US" i="0" dirty="0"/>
              <a:t>Residents with dementia need advocates. TRUE</a:t>
            </a:r>
          </a:p>
        </p:txBody>
      </p:sp>
      <p:sp>
        <p:nvSpPr>
          <p:cNvPr id="4" name="Slide Number Placeholder 3"/>
          <p:cNvSpPr>
            <a:spLocks noGrp="1"/>
          </p:cNvSpPr>
          <p:nvPr>
            <p:ph type="sldNum" sz="quarter" idx="5"/>
          </p:nvPr>
        </p:nvSpPr>
        <p:spPr/>
        <p:txBody>
          <a:bodyPr/>
          <a:lstStyle/>
          <a:p>
            <a:fld id="{013422E6-57C4-472B-BB37-763E50B58060}" type="slidenum">
              <a:rPr lang="en-US" smtClean="0"/>
              <a:t>50</a:t>
            </a:fld>
            <a:endParaRPr lang="en-US"/>
          </a:p>
        </p:txBody>
      </p:sp>
    </p:spTree>
    <p:extLst>
      <p:ext uri="{BB962C8B-B14F-4D97-AF65-F5344CB8AC3E}">
        <p14:creationId xmlns:p14="http://schemas.microsoft.com/office/powerpoint/2010/main" val="26500014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Don’t go into too much detail here with complaint resolution.  The point is that you can take direction from each of these residents with these concerns regardless of their memory problem.</a:t>
            </a:r>
          </a:p>
          <a:p>
            <a:r>
              <a:rPr lang="en-US" i="1" dirty="0"/>
              <a:t>Provide your own examples of working with and taking direction from someone with dementia.</a:t>
            </a:r>
          </a:p>
          <a:p>
            <a:endParaRPr lang="en-US" dirty="0"/>
          </a:p>
          <a:p>
            <a:r>
              <a:rPr lang="en-US" dirty="0"/>
              <a:t>Many people have questions about the LTCOP taking direction from someone with Alzheimer’s or dementia.  Here are a couple of examples of when the LTCOP took direction from residents who have dementia.</a:t>
            </a:r>
          </a:p>
          <a:p>
            <a:endParaRPr lang="en-US" dirty="0"/>
          </a:p>
          <a:p>
            <a:r>
              <a:rPr lang="en-US" dirty="0"/>
              <a:t>The LTCOP can certainly talk to staff with Greta’s and Doris’ permission in order to resolve their concerns.</a:t>
            </a:r>
          </a:p>
        </p:txBody>
      </p:sp>
      <p:sp>
        <p:nvSpPr>
          <p:cNvPr id="4" name="Slide Number Placeholder 3"/>
          <p:cNvSpPr>
            <a:spLocks noGrp="1"/>
          </p:cNvSpPr>
          <p:nvPr>
            <p:ph type="sldNum" sz="quarter" idx="5"/>
          </p:nvPr>
        </p:nvSpPr>
        <p:spPr/>
        <p:txBody>
          <a:bodyPr/>
          <a:lstStyle/>
          <a:p>
            <a:fld id="{013422E6-57C4-472B-BB37-763E50B58060}" type="slidenum">
              <a:rPr lang="en-US" smtClean="0"/>
              <a:t>51</a:t>
            </a:fld>
            <a:endParaRPr lang="en-US"/>
          </a:p>
        </p:txBody>
      </p:sp>
    </p:spTree>
    <p:extLst>
      <p:ext uri="{BB962C8B-B14F-4D97-AF65-F5344CB8AC3E}">
        <p14:creationId xmlns:p14="http://schemas.microsoft.com/office/powerpoint/2010/main" val="10523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a:t>
            </a:r>
            <a:r>
              <a:rPr lang="en-US" i="1" dirty="0"/>
              <a:t>: Go over the agenda with the trainees and refer them to the table of contents on Page 2 in their manual.  </a:t>
            </a:r>
          </a:p>
          <a:p>
            <a:endParaRPr lang="en-US" i="1" dirty="0"/>
          </a:p>
          <a:p>
            <a:r>
              <a:rPr lang="en-US" i="1" dirty="0"/>
              <a:t>The timeframes for each section are approximate. Allow at least 3.25 hours for this session. </a:t>
            </a:r>
          </a:p>
        </p:txBody>
      </p:sp>
      <p:sp>
        <p:nvSpPr>
          <p:cNvPr id="4" name="Slide Number Placeholder 3"/>
          <p:cNvSpPr>
            <a:spLocks noGrp="1"/>
          </p:cNvSpPr>
          <p:nvPr>
            <p:ph type="sldNum" sz="quarter" idx="5"/>
          </p:nvPr>
        </p:nvSpPr>
        <p:spPr/>
        <p:txBody>
          <a:bodyPr/>
          <a:lstStyle/>
          <a:p>
            <a:fld id="{013422E6-57C4-472B-BB37-763E50B58060}" type="slidenum">
              <a:rPr lang="en-US" smtClean="0"/>
              <a:t>5</a:t>
            </a:fld>
            <a:endParaRPr lang="en-US"/>
          </a:p>
        </p:txBody>
      </p:sp>
    </p:spTree>
    <p:extLst>
      <p:ext uri="{BB962C8B-B14F-4D97-AF65-F5344CB8AC3E}">
        <p14:creationId xmlns:p14="http://schemas.microsoft.com/office/powerpoint/2010/main" val="1416980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The LTCOP works with and takes direction from residents who have dementia to the extent that they can provide direction. Often, others prematurely take charge and make decisions for residents with Alzheimer’s or dementia without the input of the resident.  The representative may be the only person who brings the resident’s wishes to the table.</a:t>
            </a:r>
          </a:p>
          <a:p>
            <a:endParaRPr lang="en-US" dirty="0">
              <a:solidFill>
                <a:srgbClr val="000000"/>
              </a:solidFill>
            </a:endParaRPr>
          </a:p>
          <a:p>
            <a:r>
              <a:rPr lang="en-US" dirty="0">
                <a:solidFill>
                  <a:srgbClr val="000000"/>
                </a:solidFill>
              </a:rPr>
              <a:t>Representatives may become involved with a resident </a:t>
            </a:r>
            <a:r>
              <a:rPr lang="en-US" b="0" u="none" dirty="0">
                <a:solidFill>
                  <a:srgbClr val="000000"/>
                </a:solidFill>
              </a:rPr>
              <a:t>for</a:t>
            </a:r>
            <a:r>
              <a:rPr lang="en-US" dirty="0">
                <a:solidFill>
                  <a:srgbClr val="000000"/>
                </a:solidFill>
              </a:rPr>
              <a:t> whom the facility is having difficulty managing the symptoms of the dementia, such as wandering, combativeness, and anxiety. The key is finding out what the resident’s wishes and preferences are and what resolution looks like to them.  The LTCOP can then work with the resident, facility staff, and other members of the resident’s support system to develop a person-directed care plan that includes techniques related to approach, de-escalation and meeting the resident’s needs.</a:t>
            </a:r>
          </a:p>
          <a:p>
            <a:endParaRPr lang="en-US" dirty="0">
              <a:solidFill>
                <a:srgbClr val="000000"/>
              </a:solidFill>
            </a:endParaRPr>
          </a:p>
          <a:p>
            <a:pPr marL="0" marR="0">
              <a:spcBef>
                <a:spcPts val="0"/>
              </a:spcBef>
              <a:spcAft>
                <a:spcPts val="0"/>
              </a:spcAft>
            </a:pPr>
            <a:r>
              <a:rPr lang="en-US" sz="1800" dirty="0">
                <a:solidFill>
                  <a:srgbClr val="000000"/>
                </a:solidFill>
                <a:effectLst/>
                <a:latin typeface="Helvetica" panose="020B0604020202020204" pitchFamily="34" charset="0"/>
                <a:ea typeface="Arial Unicode MS"/>
              </a:rPr>
              <a:t>Residents with dementia may have escalated symptoms related to their dementia in response to their environment. They may feel fearful, hurt, confused, or even experience delirium. Behavioral symptoms may be the only way residents are able to communicate their feelings. </a:t>
            </a:r>
            <a:r>
              <a:rPr lang="en-US" sz="1800" b="1" dirty="0">
                <a:solidFill>
                  <a:srgbClr val="000000"/>
                </a:solidFill>
                <a:effectLst/>
                <a:latin typeface="Helvetica" panose="020B0604020202020204" pitchFamily="34" charset="0"/>
                <a:ea typeface="Arial Unicode MS"/>
              </a:rPr>
              <a:t>It is important to remember that behavior is communication.</a:t>
            </a:r>
            <a:r>
              <a:rPr lang="en-US" sz="1800" dirty="0">
                <a:solidFill>
                  <a:srgbClr val="000000"/>
                </a:solidFill>
                <a:effectLst/>
                <a:latin typeface="Helvetica" panose="020B0604020202020204" pitchFamily="34" charset="0"/>
                <a:ea typeface="Arial Unicode MS"/>
              </a:rPr>
              <a:t>  </a:t>
            </a:r>
            <a:endParaRPr lang="en-US" sz="1800" dirty="0">
              <a:effectLst/>
              <a:latin typeface="Times New Roman" panose="02020603050405020304" pitchFamily="18" charset="0"/>
              <a:ea typeface="Arial Unicode MS"/>
            </a:endParaRPr>
          </a:p>
          <a:p>
            <a:pPr marL="0" marR="0">
              <a:spcBef>
                <a:spcPts val="0"/>
              </a:spcBef>
              <a:spcAft>
                <a:spcPts val="0"/>
              </a:spcAft>
            </a:pPr>
            <a:r>
              <a:rPr lang="en-US" sz="1800" dirty="0">
                <a:solidFill>
                  <a:srgbClr val="000000"/>
                </a:solidFill>
                <a:effectLst/>
                <a:latin typeface="Helvetica" panose="020B0604020202020204" pitchFamily="34" charset="0"/>
                <a:ea typeface="Arial Unicode MS"/>
              </a:rPr>
              <a:t> </a:t>
            </a:r>
            <a:endParaRPr lang="en-US" sz="1800" dirty="0">
              <a:effectLst/>
              <a:latin typeface="Times New Roman" panose="02020603050405020304" pitchFamily="18" charset="0"/>
              <a:ea typeface="Arial Unicode MS"/>
            </a:endParaRPr>
          </a:p>
          <a:p>
            <a:pPr marL="0" marR="0">
              <a:spcBef>
                <a:spcPts val="0"/>
              </a:spcBef>
              <a:spcAft>
                <a:spcPts val="0"/>
              </a:spcAft>
            </a:pPr>
            <a:r>
              <a:rPr lang="en-US" sz="1800" dirty="0">
                <a:solidFill>
                  <a:srgbClr val="000000"/>
                </a:solidFill>
                <a:effectLst/>
                <a:latin typeface="Helvetica" panose="020B0604020202020204" pitchFamily="34" charset="0"/>
                <a:ea typeface="Arial Unicode MS"/>
              </a:rPr>
              <a:t>The key is figuring out the root cause. The LTCOP can work with the resident, facility staff, and other members of the resident’s support system to develop a person-directed care plan to meet the resident’s needs.</a:t>
            </a:r>
            <a:endParaRPr lang="en-US" sz="1800" dirty="0">
              <a:effectLst/>
              <a:latin typeface="Times New Roman" panose="02020603050405020304" pitchFamily="18" charset="0"/>
              <a:ea typeface="Arial Unicode MS"/>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52</a:t>
            </a:fld>
            <a:endParaRPr lang="en-US"/>
          </a:p>
        </p:txBody>
      </p:sp>
    </p:spTree>
    <p:extLst>
      <p:ext uri="{BB962C8B-B14F-4D97-AF65-F5344CB8AC3E}">
        <p14:creationId xmlns:p14="http://schemas.microsoft.com/office/powerpoint/2010/main" val="13863707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Individuals with mental illness are common not only within the community-at-large, but also in long-term care settings.  Mental illnesses vary in degree of severity. As previously mentioned, some residents in long-term care are there because they cannot manage their mental illness.</a:t>
            </a:r>
          </a:p>
          <a:p>
            <a:endParaRPr lang="en-US" dirty="0">
              <a:solidFill>
                <a:srgbClr val="000000"/>
              </a:solidFill>
            </a:endParaRPr>
          </a:p>
          <a:p>
            <a:r>
              <a:rPr lang="en-US" dirty="0">
                <a:solidFill>
                  <a:srgbClr val="000000"/>
                </a:solidFill>
              </a:rPr>
              <a:t>Serious mental illness is a mental, behavioral, or emotional disorder that significantly interferes with or limits one or more major life activities. </a:t>
            </a:r>
          </a:p>
        </p:txBody>
      </p:sp>
      <p:sp>
        <p:nvSpPr>
          <p:cNvPr id="4" name="Slide Number Placeholder 3"/>
          <p:cNvSpPr>
            <a:spLocks noGrp="1"/>
          </p:cNvSpPr>
          <p:nvPr>
            <p:ph type="sldNum" sz="quarter" idx="5"/>
          </p:nvPr>
        </p:nvSpPr>
        <p:spPr/>
        <p:txBody>
          <a:bodyPr/>
          <a:lstStyle/>
          <a:p>
            <a:fld id="{013422E6-57C4-472B-BB37-763E50B58060}" type="slidenum">
              <a:rPr lang="en-US" smtClean="0"/>
              <a:t>53</a:t>
            </a:fld>
            <a:endParaRPr lang="en-US"/>
          </a:p>
        </p:txBody>
      </p:sp>
    </p:spTree>
    <p:extLst>
      <p:ext uri="{BB962C8B-B14F-4D97-AF65-F5344CB8AC3E}">
        <p14:creationId xmlns:p14="http://schemas.microsoft.com/office/powerpoint/2010/main" val="2742146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A mental illness that interferes with a person’s life and ability to function is called a serious mental illness (SMI). With the right treatment, people with SMI can live productive and enjoyable lives.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Helvetica" panose="020B0604020202020204" pitchFamily="34" charset="0"/>
              <a:ea typeface="Arial Unicode MS"/>
            </a:endParaRPr>
          </a:p>
          <a:p>
            <a:pPr marL="0" marR="0">
              <a:spcBef>
                <a:spcPts val="0"/>
              </a:spcBef>
              <a:spcAft>
                <a:spcPts val="0"/>
              </a:spcAft>
            </a:pPr>
            <a:r>
              <a:rPr lang="en-US" sz="1800" dirty="0">
                <a:effectLst/>
                <a:latin typeface="Helvetica" panose="020B0604020202020204" pitchFamily="34" charset="0"/>
                <a:ea typeface="Arial Unicode MS"/>
              </a:rPr>
              <a:t>Working with residents who have a diagnosis of a serious mental illness may present a challenge if there are barriers in communication, or if the resident’s concern is not one you can verify or resolve. </a:t>
            </a:r>
            <a:endParaRPr lang="en-US" sz="1800" dirty="0">
              <a:effectLst/>
              <a:latin typeface="Times New Roman" panose="02020603050405020304" pitchFamily="18" charset="0"/>
              <a:ea typeface="Arial Unicode MS"/>
            </a:endParaRPr>
          </a:p>
          <a:p>
            <a:pPr marL="0" marR="0">
              <a:spcBef>
                <a:spcPts val="0"/>
              </a:spcBef>
              <a:spcAft>
                <a:spcPts val="0"/>
              </a:spcAft>
            </a:pPr>
            <a:r>
              <a:rPr lang="en-US" sz="1800" dirty="0">
                <a:effectLst/>
                <a:latin typeface="Helvetica" panose="020B0604020202020204" pitchFamily="34" charset="0"/>
                <a:ea typeface="Arial Unicode MS"/>
              </a:rPr>
              <a:t> </a:t>
            </a:r>
            <a:endParaRPr lang="en-US" sz="1800" dirty="0">
              <a:effectLst/>
              <a:latin typeface="Times New Roman" panose="02020603050405020304" pitchFamily="18" charset="0"/>
              <a:ea typeface="Arial Unicode MS"/>
            </a:endParaRPr>
          </a:p>
          <a:p>
            <a:pPr marL="0" marR="0">
              <a:spcBef>
                <a:spcPts val="0"/>
              </a:spcBef>
              <a:spcAft>
                <a:spcPts val="0"/>
              </a:spcAft>
            </a:pPr>
            <a:r>
              <a:rPr lang="en-US" sz="1800" dirty="0">
                <a:effectLst/>
                <a:latin typeface="Helvetica" panose="020B0604020202020204" pitchFamily="34" charset="0"/>
                <a:ea typeface="Arial Unicode MS"/>
              </a:rPr>
              <a:t>Most long-term care staff do not have proper training on SMI.  Due to a lack of staff training and the residents’ potential responses, residents with a serious mental illness may be at a greater risk for being discharged from the facility against their wishes.  </a:t>
            </a:r>
          </a:p>
          <a:p>
            <a:pPr marL="0" marR="0">
              <a:spcBef>
                <a:spcPts val="0"/>
              </a:spcBef>
              <a:spcAft>
                <a:spcPts val="0"/>
              </a:spcAft>
            </a:pPr>
            <a:endParaRPr lang="en-US" sz="1800" dirty="0">
              <a:effectLst/>
              <a:latin typeface="Helvetica" panose="020B0604020202020204" pitchFamily="34" charset="0"/>
              <a:ea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There are many kinds of serious mental illness. Common types include bipolar disorder, major depressive disorder, and schizophrenia.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Despite common misperceptions, having a serious mental illness is not a choice, a weakness, or a character flaw. It is not something that just “passes” or can be “snapped out of” with willpower. The specific causes are unknown, but various factors can increase someone’s risk for mental illness including, family history, brain chemistry, and significant life events such as experiencing a trauma or death of a loved one.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Times New Roman" panose="02020603050405020304" pitchFamily="18" charset="0"/>
              <a:ea typeface="Arial Unicode MS"/>
            </a:endParaRPr>
          </a:p>
          <a:p>
            <a:endParaRPr lang="en-US" i="0" dirty="0">
              <a:solidFill>
                <a:srgbClr val="000000"/>
              </a:solidFill>
            </a:endParaRPr>
          </a:p>
          <a:p>
            <a:r>
              <a:rPr lang="en-US" b="1" i="1" dirty="0">
                <a:solidFill>
                  <a:srgbClr val="000000"/>
                </a:solidFill>
              </a:rPr>
              <a:t>Trainer’s Note: </a:t>
            </a:r>
            <a:r>
              <a:rPr lang="en-US" i="1" dirty="0">
                <a:solidFill>
                  <a:srgbClr val="000000"/>
                </a:solidFill>
              </a:rPr>
              <a:t>Discharges are discussed in another module.  No need to get into a discussion about discharges at this point in the training.</a:t>
            </a:r>
          </a:p>
        </p:txBody>
      </p:sp>
      <p:sp>
        <p:nvSpPr>
          <p:cNvPr id="4" name="Slide Number Placeholder 3"/>
          <p:cNvSpPr>
            <a:spLocks noGrp="1"/>
          </p:cNvSpPr>
          <p:nvPr>
            <p:ph type="sldNum" sz="quarter" idx="5"/>
          </p:nvPr>
        </p:nvSpPr>
        <p:spPr/>
        <p:txBody>
          <a:bodyPr/>
          <a:lstStyle/>
          <a:p>
            <a:fld id="{013422E6-57C4-472B-BB37-763E50B58060}" type="slidenum">
              <a:rPr lang="en-US" smtClean="0"/>
              <a:t>54</a:t>
            </a:fld>
            <a:endParaRPr lang="en-US"/>
          </a:p>
        </p:txBody>
      </p:sp>
    </p:spTree>
    <p:extLst>
      <p:ext uri="{BB962C8B-B14F-4D97-AF65-F5344CB8AC3E}">
        <p14:creationId xmlns:p14="http://schemas.microsoft.com/office/powerpoint/2010/main" val="17813616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Helvetica" panose="020B0604020202020204" pitchFamily="34" charset="0"/>
                <a:ea typeface="Arial Unicode MS"/>
              </a:rPr>
              <a:t>Bipolar disorder is a brain disorder that causes intense shifts in mood, energy, and activity levels. People have manic episodes in which they feel extremely happy or euphoric, and energized. Usually, they also have depressive episodes in which they feel deeply sad and have low energy. </a:t>
            </a:r>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55</a:t>
            </a:fld>
            <a:endParaRPr lang="en-US"/>
          </a:p>
        </p:txBody>
      </p:sp>
    </p:spTree>
    <p:extLst>
      <p:ext uri="{BB962C8B-B14F-4D97-AF65-F5344CB8AC3E}">
        <p14:creationId xmlns:p14="http://schemas.microsoft.com/office/powerpoint/2010/main" val="233804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trike="noStrike" dirty="0">
                <a:solidFill>
                  <a:srgbClr val="000000"/>
                </a:solidFill>
                <a:effectLst/>
                <a:latin typeface="Helvetica" panose="020B0604020202020204" pitchFamily="34" charset="0"/>
                <a:ea typeface="Times New Roman" panose="02020603050405020304" pitchFamily="18" charset="0"/>
                <a:hlinkClick r:id="rId3"/>
              </a:rPr>
              <a:t>Major depressive disorder</a:t>
            </a:r>
            <a:r>
              <a:rPr lang="en-US" sz="1800" dirty="0">
                <a:solidFill>
                  <a:srgbClr val="000000"/>
                </a:solidFill>
                <a:effectLst/>
                <a:latin typeface="Helvetica" panose="020B0604020202020204" pitchFamily="34" charset="0"/>
                <a:ea typeface="Times New Roman" panose="02020603050405020304" pitchFamily="18" charset="0"/>
              </a:rPr>
              <a:t> (MDD) -- one of the most common mental disorders. Symptoms vary from person to person, but may include sadness, hopelessness, anxiety, pessimism, irritability, worthlessness, and fatigue. These symptoms interfere with a person’s ability to work, sleep, eat, and enjoy their life.</a:t>
            </a:r>
            <a:endParaRPr lang="en-US" sz="1800" dirty="0">
              <a:effectLst/>
              <a:latin typeface="Times New Roman" panose="02020603050405020304" pitchFamily="18" charset="0"/>
              <a:ea typeface="Arial Unicode MS"/>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56</a:t>
            </a:fld>
            <a:endParaRPr lang="en-US"/>
          </a:p>
        </p:txBody>
      </p:sp>
    </p:spTree>
    <p:extLst>
      <p:ext uri="{BB962C8B-B14F-4D97-AF65-F5344CB8AC3E}">
        <p14:creationId xmlns:p14="http://schemas.microsoft.com/office/powerpoint/2010/main" val="3710552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types of serious mental illness common in long-term care are: Schizophrenia and bipolar disorder.</a:t>
            </a:r>
          </a:p>
          <a:p>
            <a:endParaRPr lang="en-US" dirty="0"/>
          </a:p>
          <a:p>
            <a:r>
              <a:rPr lang="en-US" dirty="0"/>
              <a:t>Schizophrenia, as explained by the National Alliance on Mental Illness (NAMI), “interferes with a person’s ability to think clearly, manage emotions, make decisions and relate to others. It also causes people to lose touch with reality, often in the form of hallucinations and delusions.”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57</a:t>
            </a:fld>
            <a:endParaRPr lang="en-US"/>
          </a:p>
        </p:txBody>
      </p:sp>
    </p:spTree>
    <p:extLst>
      <p:ext uri="{BB962C8B-B14F-4D97-AF65-F5344CB8AC3E}">
        <p14:creationId xmlns:p14="http://schemas.microsoft.com/office/powerpoint/2010/main" val="26134706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Depression is also called depressive disorder, or clinical depression, and is a mood disorder. Depression is a constant loss of interest or pleasure in normal activities that lasts for at least two weeks and significantly interferes with a person’s daily activities.  Unfortunately, over one-half of nursing facility residents are diagnosed with depression. Depression can be treated with medication and various forms of therapy.</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solidFill>
                <a:srgbClr val="000000"/>
              </a:solidFill>
            </a:endParaRPr>
          </a:p>
          <a:p>
            <a:pPr marL="0" marR="0" algn="just">
              <a:lnSpc>
                <a:spcPct val="115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Many residents experience a feeling of sadness or grief at one time or another. Clinical depression is more than a feeling of temporary sadness and one cannot simply get better by changing one’s attitude.  Residents with a diagnosis of depression may choose not to seek assistance from the LTCOP or may stay in their room or sleep often during LTCOP visits.  Such residents may be hard to reach.</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solidFill>
                <a:srgbClr val="000000"/>
              </a:solidFill>
            </a:endParaRPr>
          </a:p>
          <a:p>
            <a:pPr marL="0" marR="0">
              <a:spcBef>
                <a:spcPts val="0"/>
              </a:spcBef>
              <a:spcAft>
                <a:spcPts val="1200"/>
              </a:spcAft>
            </a:pPr>
            <a:r>
              <a:rPr lang="en-US" sz="1800" dirty="0">
                <a:solidFill>
                  <a:srgbClr val="000000"/>
                </a:solidFill>
                <a:effectLst/>
                <a:latin typeface="Helvetica" panose="020B0604020202020204" pitchFamily="34" charset="0"/>
                <a:ea typeface="Arial Unicode MS"/>
              </a:rPr>
              <a:t>It is important to attempt to visit residents who seem withdrawn and tend to stay in their room. It may take multiple visits, but the resident may share their experiences if they believe you are willing to take time to be present with them and listen.</a:t>
            </a:r>
            <a:endParaRPr lang="en-US" sz="1800" dirty="0">
              <a:effectLst/>
              <a:latin typeface="Times New Roman" panose="02020603050405020304" pitchFamily="18" charset="0"/>
              <a:ea typeface="Arial Unicode MS"/>
            </a:endParaRPr>
          </a:p>
          <a:p>
            <a:pPr marL="0" marR="0">
              <a:spcBef>
                <a:spcPts val="0"/>
              </a:spcBef>
              <a:spcAft>
                <a:spcPts val="0"/>
              </a:spcAft>
            </a:pPr>
            <a:r>
              <a:rPr lang="en-US" sz="1800" dirty="0">
                <a:solidFill>
                  <a:srgbClr val="000000"/>
                </a:solidFill>
                <a:effectLst/>
                <a:latin typeface="Helvetica" panose="020B0604020202020204" pitchFamily="34" charset="0"/>
                <a:ea typeface="Arial Unicode MS"/>
              </a:rPr>
              <a:t>Sometimes just sitting quietly with a resident can be helpful.</a:t>
            </a:r>
            <a:endParaRPr lang="en-US" sz="1800" dirty="0">
              <a:effectLst/>
              <a:latin typeface="Times New Roman" panose="02020603050405020304" pitchFamily="18" charset="0"/>
              <a:ea typeface="Arial Unicode MS"/>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58</a:t>
            </a:fld>
            <a:endParaRPr lang="en-US"/>
          </a:p>
        </p:txBody>
      </p:sp>
    </p:spTree>
    <p:extLst>
      <p:ext uri="{BB962C8B-B14F-4D97-AF65-F5344CB8AC3E}">
        <p14:creationId xmlns:p14="http://schemas.microsoft.com/office/powerpoint/2010/main" val="28695928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anxiety disorders experience persistent, excessive fear or worry in situations that are not threatening.  There are various types of anxiety disorders, and each has its own specific symptoms and treatments. According to the National Alliance on Mental Health, typical symptoms of anxiety disorder can be broken into two groups - emotional symptoms and physical symptoms </a:t>
            </a:r>
            <a:r>
              <a:rPr lang="en-US" i="1" dirty="0"/>
              <a:t>(go over chart).</a:t>
            </a:r>
          </a:p>
        </p:txBody>
      </p:sp>
      <p:sp>
        <p:nvSpPr>
          <p:cNvPr id="4" name="Slide Number Placeholder 3"/>
          <p:cNvSpPr>
            <a:spLocks noGrp="1"/>
          </p:cNvSpPr>
          <p:nvPr>
            <p:ph type="sldNum" sz="quarter" idx="5"/>
          </p:nvPr>
        </p:nvSpPr>
        <p:spPr/>
        <p:txBody>
          <a:bodyPr/>
          <a:lstStyle/>
          <a:p>
            <a:fld id="{013422E6-57C4-472B-BB37-763E50B58060}" type="slidenum">
              <a:rPr lang="en-US" smtClean="0"/>
              <a:t>59</a:t>
            </a:fld>
            <a:endParaRPr lang="en-US"/>
          </a:p>
        </p:txBody>
      </p:sp>
    </p:spTree>
    <p:extLst>
      <p:ext uri="{BB962C8B-B14F-4D97-AF65-F5344CB8AC3E}">
        <p14:creationId xmlns:p14="http://schemas.microsoft.com/office/powerpoint/2010/main" val="1161517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Helvetica" panose="020B0604020202020204" pitchFamily="34" charset="0"/>
                <a:ea typeface="Arial Unicode MS"/>
              </a:rPr>
              <a:t>Residents with anxiety disorders often have issues related to trust and may not believe you are able or willing to make a difference.  They may be agitated and have a hard time focusing on the issue at hand.  </a:t>
            </a:r>
            <a:endParaRPr lang="en-US" sz="1800" dirty="0">
              <a:effectLst/>
              <a:latin typeface="Times New Roman" panose="02020603050405020304" pitchFamily="18" charset="0"/>
              <a:ea typeface="Arial Unicode MS"/>
            </a:endParaRPr>
          </a:p>
          <a:p>
            <a:pPr marL="0" marR="0">
              <a:spcBef>
                <a:spcPts val="0"/>
              </a:spcBef>
              <a:spcAft>
                <a:spcPts val="0"/>
              </a:spcAft>
            </a:pPr>
            <a:r>
              <a:rPr lang="en-US" sz="1800" dirty="0">
                <a:solidFill>
                  <a:srgbClr val="000000"/>
                </a:solidFill>
                <a:effectLst/>
                <a:latin typeface="Helvetica" panose="020B0604020202020204" pitchFamily="34" charset="0"/>
                <a:ea typeface="Arial Unicode MS"/>
              </a:rPr>
              <a:t> </a:t>
            </a:r>
            <a:endParaRPr lang="en-US" sz="1800" dirty="0">
              <a:effectLst/>
              <a:latin typeface="Times New Roman" panose="02020603050405020304" pitchFamily="18" charset="0"/>
              <a:ea typeface="Arial Unicode MS"/>
            </a:endParaRPr>
          </a:p>
          <a:p>
            <a:pPr marL="0" marR="0">
              <a:spcBef>
                <a:spcPts val="0"/>
              </a:spcBef>
              <a:spcAft>
                <a:spcPts val="0"/>
              </a:spcAft>
            </a:pPr>
            <a:r>
              <a:rPr lang="en-US" sz="1800" dirty="0">
                <a:solidFill>
                  <a:srgbClr val="000000"/>
                </a:solidFill>
                <a:effectLst/>
                <a:latin typeface="Helvetica" panose="020B0604020202020204" pitchFamily="34" charset="0"/>
                <a:ea typeface="Arial Unicode MS"/>
              </a:rPr>
              <a:t>Representatives should be honest, relatable, and respectful to build a trusting relationship.</a:t>
            </a:r>
            <a:endParaRPr lang="en-US" sz="1800" dirty="0">
              <a:effectLst/>
              <a:latin typeface="Times New Roman" panose="02020603050405020304" pitchFamily="18" charset="0"/>
              <a:ea typeface="Arial Unicode MS"/>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60</a:t>
            </a:fld>
            <a:endParaRPr lang="en-US"/>
          </a:p>
        </p:txBody>
      </p:sp>
    </p:spTree>
    <p:extLst>
      <p:ext uri="{BB962C8B-B14F-4D97-AF65-F5344CB8AC3E}">
        <p14:creationId xmlns:p14="http://schemas.microsoft.com/office/powerpoint/2010/main" val="27410257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15 minutes for Other Health Concerns.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80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Follow the PowerPoint when discussing falls, incontinence, pain, and pressure ulcers.  The statistics provided are to give the trainees an idea of the frequency of each concern presented.  Make sure you share your experiences with each of these concerns.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8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other health concerns that residents may experience while living in a long-term care facility.  Some of those concerns include: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 over bullet points)</a:t>
            </a:r>
            <a:endParaRPr lang="en-US" i="1" dirty="0">
              <a:solidFill>
                <a:srgbClr val="000000"/>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61</a:t>
            </a:fld>
            <a:endParaRPr lang="en-US"/>
          </a:p>
        </p:txBody>
      </p:sp>
    </p:spTree>
    <p:extLst>
      <p:ext uri="{BB962C8B-B14F-4D97-AF65-F5344CB8AC3E}">
        <p14:creationId xmlns:p14="http://schemas.microsoft.com/office/powerpoint/2010/main" val="205895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Trainer’s Note:</a:t>
            </a:r>
            <a:r>
              <a:rPr lang="en-US" sz="1800" b="1"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 over the Module 2 </a:t>
            </a:r>
            <a:r>
              <a:rPr lang="en-US" sz="1800" b="0" i="1"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learning objectives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saying “by the end of this Module you will be able to understand”: (review the bullet points)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i="1" dirty="0"/>
          </a:p>
          <a:p>
            <a:r>
              <a:rPr lang="en-US" sz="1800" i="1" dirty="0">
                <a:solidFill>
                  <a:srgbClr val="0000CC"/>
                </a:solidFill>
                <a:effectLst/>
                <a:latin typeface="Helvetica" panose="020B0604020202020204" pitchFamily="34" charset="0"/>
                <a:ea typeface="Arial Unicode MS"/>
              </a:rPr>
              <a:t>Be mindful of the sensitive topics discussed in this Module. The discussion could trigger unexpected emotions from the trainees due to a personal experience. Sometimes when this happens people either shut down or overshare. Pay close attention to the trainees and if you notice someone having a hard time, either take a break or arrange to talk with them after the session or both. If someone begins to overshare and their experiences start to take over the discussion, politely and respectfully express the need to move on with the material and offer them time to speak with you privately after the training. Review the learning objectives with the trainees.</a:t>
            </a:r>
            <a:endParaRPr lang="en-US" i="1" dirty="0"/>
          </a:p>
        </p:txBody>
      </p:sp>
      <p:sp>
        <p:nvSpPr>
          <p:cNvPr id="4" name="Slide Number Placeholder 3"/>
          <p:cNvSpPr>
            <a:spLocks noGrp="1"/>
          </p:cNvSpPr>
          <p:nvPr>
            <p:ph type="sldNum" sz="quarter" idx="5"/>
          </p:nvPr>
        </p:nvSpPr>
        <p:spPr/>
        <p:txBody>
          <a:bodyPr/>
          <a:lstStyle/>
          <a:p>
            <a:fld id="{013422E6-57C4-472B-BB37-763E50B58060}" type="slidenum">
              <a:rPr lang="en-US" smtClean="0"/>
              <a:t>6</a:t>
            </a:fld>
            <a:endParaRPr lang="en-US"/>
          </a:p>
        </p:txBody>
      </p:sp>
    </p:spTree>
    <p:extLst>
      <p:ext uri="{BB962C8B-B14F-4D97-AF65-F5344CB8AC3E}">
        <p14:creationId xmlns:p14="http://schemas.microsoft.com/office/powerpoint/2010/main" val="4444008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Falls can have damaging effects on residents from cuts and scrapes, to fractured bones, to brain bleeds, and even death.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Common reasons residents fall include: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Medical conditions (e.g., muscle weakness, dizziness, balance issues)</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Medication side-effects (e.g., lightheadedness, groggy)</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Accidents while moving residents from one location to another (e.g., dropping residents during a transfer between their wheelchair and the toilet) </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Not receiving timely help so the resident attempts to complete the activity on their own (e.g., walk without assistance)</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80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Hazards and spills on the floor</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0" marR="0" algn="just">
              <a:lnSpc>
                <a:spcPct val="115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While some falls are unavoidable, there are prevention measures facilities can take to lower the likelihood of a fall, such as:</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Conduct fall risk assessments</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Train staff on proper transferring techniques and fall prevention techniques </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Have adequate staff to meet all resident needs</a:t>
            </a: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Ensure equipment used to transfer residents is functioning properly</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Ensure there are no environmental hazards that would cause a resident to slip, trip, or fall</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80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Offer exercise programs, physical therapy, stretching, and balancing</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342900" marR="0" lvl="0" indent="-342900" algn="just" fontAlgn="base">
              <a:lnSpc>
                <a:spcPct val="115000"/>
              </a:lnSpc>
              <a:spcBef>
                <a:spcPts val="0"/>
              </a:spcBef>
              <a:spcAft>
                <a:spcPts val="0"/>
              </a:spcAft>
              <a:buFont typeface="Arial" panose="020B0604020202020204" pitchFamily="34" charset="0"/>
              <a:buChar char="·"/>
            </a:pP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0" marR="0">
              <a:spcBef>
                <a:spcPts val="0"/>
              </a:spcBef>
              <a:spcAft>
                <a:spcPts val="0"/>
              </a:spcAft>
            </a:pPr>
            <a:r>
              <a:rPr lang="en-US" sz="1800" dirty="0">
                <a:solidFill>
                  <a:srgbClr val="000000"/>
                </a:solidFill>
                <a:effectLst/>
                <a:uFill>
                  <a:solidFill>
                    <a:srgbClr val="000000"/>
                  </a:solidFill>
                </a:uFill>
                <a:latin typeface="Helvetica" panose="020B0604020202020204" pitchFamily="34" charset="0"/>
                <a:ea typeface="Calibri" panose="020F0502020204030204" pitchFamily="34" charset="0"/>
              </a:rPr>
              <a:t>Nursing Home Abuse Center retrieved from </a:t>
            </a:r>
            <a:r>
              <a:rPr lang="en-US" sz="1800" u="sng" dirty="0">
                <a:solidFill>
                  <a:srgbClr val="0000FF"/>
                </a:solidFill>
                <a:effectLst/>
                <a:uFill>
                  <a:solidFill>
                    <a:srgbClr val="0000FF"/>
                  </a:solidFill>
                </a:uFill>
                <a:latin typeface="Helvetica" panose="020B0604020202020204" pitchFamily="34" charset="0"/>
                <a:ea typeface="Calibri" panose="020F0502020204030204" pitchFamily="34" charset="0"/>
                <a:hlinkClick r:id="rId3"/>
              </a:rPr>
              <a:t>www.nursinghomeabusecenter.org</a:t>
            </a:r>
            <a:r>
              <a:rPr lang="en-US" sz="1800" dirty="0">
                <a:solidFill>
                  <a:srgbClr val="000000"/>
                </a:solidFill>
                <a:effectLst/>
                <a:uFill>
                  <a:solidFill>
                    <a:srgbClr val="000000"/>
                  </a:solidFill>
                </a:uFill>
                <a:latin typeface="Calibri" panose="020F0502020204030204" pitchFamily="34" charset="0"/>
                <a:ea typeface="Calibri" panose="020F0502020204030204" pitchFamily="34"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62</a:t>
            </a:fld>
            <a:endParaRPr lang="en-US"/>
          </a:p>
        </p:txBody>
      </p:sp>
    </p:spTree>
    <p:extLst>
      <p:ext uri="{BB962C8B-B14F-4D97-AF65-F5344CB8AC3E}">
        <p14:creationId xmlns:p14="http://schemas.microsoft.com/office/powerpoint/2010/main" val="40042418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b="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Share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deidentified case examples to show what it is like for residents to be incontinent and have to wait for someone to change and clean them. The slide has quotes from representatives with regard to incontinence.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There’s no easy or comfortable way to talk about going to the bathroom. There are many terms used casually (e.g., going #1 or #2) and more clinical terms (e.g., urinating, defecating, having a bowel movement). “Stool,” “excrement,” and “feces” are other terms used to describe the body’s waste.   </a:t>
            </a:r>
          </a:p>
          <a:p>
            <a:pPr marL="0" marR="0" algn="just">
              <a:lnSpc>
                <a:spcPct val="115000"/>
              </a:lnSpc>
              <a:spcBef>
                <a:spcPts val="0"/>
              </a:spcBef>
              <a:spcAft>
                <a:spcPts val="800"/>
              </a:spcAft>
            </a:pP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Incontinence means the inability to control urination or defecation. Incontinence is a significant concern that impacts more than one-half of nursing facility residents. Problems associated with incontinence are urinary tract infections (UTIs), other infections, risk of pressure ulcers or skin irritation, as well as feelings of embarrassment and humiliation.</a:t>
            </a:r>
          </a:p>
          <a:p>
            <a:pPr marL="0" marR="0" algn="just">
              <a:lnSpc>
                <a:spcPct val="115000"/>
              </a:lnSpc>
              <a:spcBef>
                <a:spcPts val="0"/>
              </a:spcBef>
              <a:spcAft>
                <a:spcPts val="800"/>
              </a:spcAft>
            </a:pP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Concerns shared with the Ombudsman program about incontinence include: </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285750" marR="0" lvl="0" indent="-285750" algn="just">
              <a:lnSpc>
                <a:spcPct val="115000"/>
              </a:lnSpc>
              <a:spcBef>
                <a:spcPts val="0"/>
              </a:spcBef>
              <a:spcAft>
                <a:spcPts val="0"/>
              </a:spcAft>
              <a:buFont typeface="Arial" panose="020B0604020202020204" pitchFamily="34" charset="0"/>
              <a:buChar char="•"/>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Residents being left in their own waste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285750" marR="0" lvl="0" indent="-28575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Lack of privacy during incontinence care</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285750" marR="0" lvl="0" indent="-28575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Call lights not answered timely which can lead to accidents</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285750" marR="0" lvl="0" indent="-285750" algn="just"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Residents’ clothing or bedding not changed often enough</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285750" marR="0" lvl="0" indent="-285750" algn="just" fontAlgn="base">
              <a:lnSpc>
                <a:spcPct val="115000"/>
              </a:lnSpc>
              <a:spcBef>
                <a:spcPts val="0"/>
              </a:spcBef>
              <a:spcAft>
                <a:spcPts val="80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Residents not being taken to the bathroom and told to “go in place/go in their brief”</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solidFill>
                <a:srgbClr val="000000"/>
              </a:solidFill>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63</a:t>
            </a:fld>
            <a:endParaRPr lang="en-US"/>
          </a:p>
        </p:txBody>
      </p:sp>
    </p:spTree>
    <p:extLst>
      <p:ext uri="{BB962C8B-B14F-4D97-AF65-F5344CB8AC3E}">
        <p14:creationId xmlns:p14="http://schemas.microsoft.com/office/powerpoint/2010/main" val="9975011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Helvetica" panose="020B0604020202020204" pitchFamily="34" charset="0"/>
                <a:ea typeface="Arial Unicode MS"/>
              </a:rPr>
              <a:t>Many residents experience pain at one time or another, while some experience chronic pain.</a:t>
            </a:r>
            <a:r>
              <a:rPr lang="en-US" sz="1800" dirty="0">
                <a:effectLst/>
                <a:latin typeface="Helvetica" panose="020B0604020202020204" pitchFamily="34" charset="0"/>
                <a:ea typeface="Times New Roman" panose="02020603050405020304" pitchFamily="18" charset="0"/>
              </a:rPr>
              <a:t> </a:t>
            </a:r>
            <a:r>
              <a:rPr lang="en-US" sz="1800" dirty="0">
                <a:effectLst/>
                <a:latin typeface="Helvetica" panose="020B0604020202020204" pitchFamily="34" charset="0"/>
                <a:ea typeface="Arial Unicode MS"/>
              </a:rPr>
              <a:t>  With pain comes other factors such as loss of appetite, loss of interest in activities, and difficulty sleeping.  Pain assessments should be done on a regular basis and as prescribed in the resident’s care plan.  Treatment for pain ranges from non-medical techniques (e.g., aroma therapy,</a:t>
            </a:r>
            <a:r>
              <a:rPr lang="en-US" sz="1800" b="1" i="1" dirty="0">
                <a:solidFill>
                  <a:srgbClr val="C0504D"/>
                </a:solidFill>
                <a:effectLst/>
                <a:latin typeface="Helvetica" panose="020B0604020202020204" pitchFamily="34" charset="0"/>
                <a:ea typeface="Times New Roman" panose="02020603050405020304" pitchFamily="18" charset="0"/>
              </a:rPr>
              <a:t> </a:t>
            </a:r>
            <a:r>
              <a:rPr lang="en-US" sz="1800" dirty="0">
                <a:effectLst/>
                <a:latin typeface="Helvetica" panose="020B0604020202020204" pitchFamily="34" charset="0"/>
                <a:ea typeface="Arial Unicode MS"/>
              </a:rPr>
              <a:t>massage, music therapy) to various levels of pain medications (e.g., over-the-counter medication or prescription medication, including the use of opioids).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National Consumer Voice for Quality Long-Term Care  has additional information on opioid use in long-term care. </a:t>
            </a: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64</a:t>
            </a:fld>
            <a:endParaRPr lang="en-US"/>
          </a:p>
        </p:txBody>
      </p:sp>
    </p:spTree>
    <p:extLst>
      <p:ext uri="{BB962C8B-B14F-4D97-AF65-F5344CB8AC3E}">
        <p14:creationId xmlns:p14="http://schemas.microsoft.com/office/powerpoint/2010/main" val="13032017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The quotes on this slide came from a questionnaire that NORC, CV, and the National Center on Elder Abuse </a:t>
            </a:r>
            <a:r>
              <a:rPr lang="en-US" b="0" i="1" u="none" dirty="0"/>
              <a:t>developed and </a:t>
            </a:r>
            <a:r>
              <a:rPr lang="en-US" i="1" dirty="0"/>
              <a:t>sent to the LTCOPs for a project titled “The Effects of the Opioid Crisis on Residents: Points of Advocacy.”  Read the quotes.</a:t>
            </a:r>
          </a:p>
          <a:p>
            <a:endParaRPr lang="en-US" i="1" dirty="0"/>
          </a:p>
          <a:p>
            <a:r>
              <a:rPr lang="en-US" i="1" dirty="0"/>
              <a:t>A second questionnaire was used to conduct face-to-face interviews with residents on the topic of opioid use.   The quotes from the next slide are from the same project.</a:t>
            </a:r>
          </a:p>
        </p:txBody>
      </p:sp>
      <p:sp>
        <p:nvSpPr>
          <p:cNvPr id="4" name="Slide Number Placeholder 3"/>
          <p:cNvSpPr>
            <a:spLocks noGrp="1"/>
          </p:cNvSpPr>
          <p:nvPr>
            <p:ph type="sldNum" sz="quarter" idx="5"/>
          </p:nvPr>
        </p:nvSpPr>
        <p:spPr/>
        <p:txBody>
          <a:bodyPr/>
          <a:lstStyle/>
          <a:p>
            <a:fld id="{013422E6-57C4-472B-BB37-763E50B58060}" type="slidenum">
              <a:rPr lang="en-US" smtClean="0"/>
              <a:t>65</a:t>
            </a:fld>
            <a:endParaRPr lang="en-US"/>
          </a:p>
        </p:txBody>
      </p:sp>
    </p:spTree>
    <p:extLst>
      <p:ext uri="{BB962C8B-B14F-4D97-AF65-F5344CB8AC3E}">
        <p14:creationId xmlns:p14="http://schemas.microsoft.com/office/powerpoint/2010/main" val="489994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While many nursing facility residents are in persistent pain, the pain is often under-treated, and alternatives are not widely available or used. Residents report not being involved or informed of changes of their pain medication.  Residents also report delays in getting their pain medication or even missing doses.  The most common opioid related complaints are drug diversion (e.g., theft or misuse of resident medication by facility staff) and medication unaccounted for.  Residents express a great deal of concern about pain management and a lack of knowledge about their own treatment and other treatments.</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p>
          <a:p>
            <a:r>
              <a:rPr lang="en-US" b="1" i="1" dirty="0"/>
              <a:t>Trainer’s Note: </a:t>
            </a:r>
            <a:r>
              <a:rPr lang="en-US" i="1" dirty="0"/>
              <a:t>Fentanyl is an opioid pain medication.  The quote on diverting fentanyl patches is referring to a staff member stealing the patch to either sell or to use.  The result is that the resident who was prescribed the patch would not receive their pain medication for at least 3 days (or as prescribed).</a:t>
            </a:r>
          </a:p>
        </p:txBody>
      </p:sp>
      <p:sp>
        <p:nvSpPr>
          <p:cNvPr id="4" name="Slide Number Placeholder 3"/>
          <p:cNvSpPr>
            <a:spLocks noGrp="1"/>
          </p:cNvSpPr>
          <p:nvPr>
            <p:ph type="sldNum" sz="quarter" idx="5"/>
          </p:nvPr>
        </p:nvSpPr>
        <p:spPr/>
        <p:txBody>
          <a:bodyPr/>
          <a:lstStyle/>
          <a:p>
            <a:fld id="{013422E6-57C4-472B-BB37-763E50B58060}" type="slidenum">
              <a:rPr lang="en-US" smtClean="0"/>
              <a:t>66</a:t>
            </a:fld>
            <a:endParaRPr lang="en-US"/>
          </a:p>
        </p:txBody>
      </p:sp>
    </p:spTree>
    <p:extLst>
      <p:ext uri="{BB962C8B-B14F-4D97-AF65-F5344CB8AC3E}">
        <p14:creationId xmlns:p14="http://schemas.microsoft.com/office/powerpoint/2010/main" val="36043636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0000"/>
                </a:solidFill>
                <a:effectLst/>
                <a:uLnTx/>
                <a:uFillTx/>
                <a:latin typeface="Calibri" panose="020F0502020204030204"/>
                <a:ea typeface="+mn-ea"/>
                <a:cs typeface="+mn-cs"/>
              </a:rPr>
              <a:t>Trainer’s Note: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The MDS 4th Quarter Report indicates that while 86.07% of residents are at risk of developing a pressure ulcer, only 7.26% of residents have one or more unhealed pressure ulcer.  Many residents have the risk factors to develop a pressure ulcer.  You don’t need to go over the graphic.  It is just an illustration to show the damage each stage can do to a person.</a:t>
            </a:r>
          </a:p>
          <a:p>
            <a:endParaRPr lang="en-US" dirty="0">
              <a:solidFill>
                <a:srgbClr val="000000"/>
              </a:solidFill>
            </a:endParaRPr>
          </a:p>
          <a:p>
            <a:pPr marL="0" marR="0" algn="just">
              <a:lnSpc>
                <a:spcPct val="115000"/>
              </a:lnSpc>
              <a:spcBef>
                <a:spcPts val="0"/>
              </a:spcBef>
              <a:spcAft>
                <a:spcPts val="800"/>
              </a:spcAft>
            </a:pPr>
            <a:r>
              <a:rPr lang="en-US" sz="1800" u="none"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Pressure ulcers, often referred to as pressure sores, decubitus ulcers, or bed sores, are caused by pressure to areas of the skin when resting in one position for too long, thereby restricting blood flow.</a:t>
            </a:r>
            <a:r>
              <a:rPr lang="en-US" sz="1800" b="1" i="1" u="none" dirty="0">
                <a:ln>
                  <a:noFill/>
                </a:ln>
                <a:solidFill>
                  <a:srgbClr val="C0504D"/>
                </a:solidFill>
                <a:effectLst/>
                <a:uFill>
                  <a:solidFill>
                    <a:srgbClr val="000000"/>
                  </a:solidFill>
                </a:uFill>
                <a:latin typeface="Helvetica" panose="020B0604020202020204" pitchFamily="34" charset="0"/>
                <a:ea typeface="Times New Roman" panose="02020603050405020304" pitchFamily="18" charset="0"/>
              </a:rPr>
              <a:t> </a:t>
            </a:r>
            <a:r>
              <a:rPr lang="en-US" sz="1800" u="none"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  According to Mayoclinic.org, “the degree of skin and tissue damage ranges from red, unbroken skin to a deep injury involving muscle and bone.”  Pressure ulcers are serious and can lead to infections which may result in death if not properly treated.</a:t>
            </a:r>
            <a:endParaRPr lang="en-US" sz="1800" u="none"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endParaRPr lang="en-US" sz="1800" u="none" dirty="0">
              <a:ln>
                <a:noFill/>
              </a:ln>
              <a:solidFill>
                <a:srgbClr val="000000"/>
              </a:solidFill>
              <a:effectLst/>
              <a:uFill>
                <a:solidFill>
                  <a:srgbClr val="000000"/>
                </a:solidFill>
              </a:uFill>
              <a:latin typeface="Helvetica" panose="020B0604020202020204" pitchFamily="34" charset="0"/>
              <a:ea typeface="Calibri" panose="020F0502020204030204" pitchFamily="34" charset="0"/>
            </a:endParaRPr>
          </a:p>
          <a:p>
            <a:pPr marL="0" marR="0" algn="just">
              <a:lnSpc>
                <a:spcPct val="115000"/>
              </a:lnSpc>
              <a:spcBef>
                <a:spcPts val="0"/>
              </a:spcBef>
              <a:spcAft>
                <a:spcPts val="0"/>
              </a:spcAft>
            </a:pPr>
            <a:r>
              <a:rPr lang="en-US" sz="1800" u="none"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Many residents have risk factors to develop a pressure ulcer including:</a:t>
            </a:r>
            <a:endParaRPr lang="en-US" sz="1800" u="none"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800" u="none" dirty="0">
                <a:solidFill>
                  <a:srgbClr val="000000"/>
                </a:solidFill>
                <a:effectLst/>
                <a:uFill>
                  <a:solidFill>
                    <a:srgbClr val="000000"/>
                  </a:solidFill>
                </a:uFill>
                <a:latin typeface="Helvetica" panose="020B0604020202020204" pitchFamily="34" charset="0"/>
                <a:ea typeface="Calibri" panose="020F0502020204030204" pitchFamily="34" charset="0"/>
              </a:rPr>
              <a:t>Immobility</a:t>
            </a:r>
            <a:endParaRPr lang="en-US" sz="1800" u="none"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800" dirty="0">
                <a:solidFill>
                  <a:srgbClr val="000000"/>
                </a:solidFill>
                <a:effectLst/>
                <a:uFill>
                  <a:solidFill>
                    <a:srgbClr val="000000"/>
                  </a:solidFill>
                </a:uFill>
                <a:latin typeface="Helvetica" panose="020B0604020202020204" pitchFamily="34" charset="0"/>
                <a:ea typeface="Calibri" panose="020F0502020204030204" pitchFamily="34" charset="0"/>
              </a:rPr>
              <a:t>Incontinence </a:t>
            </a:r>
            <a:endParaRPr lang="en-US" sz="18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285750" marR="0" lvl="0" indent="-285750">
              <a:lnSpc>
                <a:spcPct val="115000"/>
              </a:lnSpc>
              <a:spcBef>
                <a:spcPts val="0"/>
              </a:spcBef>
              <a:spcAft>
                <a:spcPts val="0"/>
              </a:spcAft>
              <a:buFont typeface="Arial" panose="020B0604020202020204" pitchFamily="34" charset="0"/>
              <a:buChar char="•"/>
            </a:pPr>
            <a:r>
              <a:rPr lang="en-US" sz="1800" dirty="0">
                <a:solidFill>
                  <a:srgbClr val="000000"/>
                </a:solidFill>
                <a:effectLst/>
                <a:uFill>
                  <a:solidFill>
                    <a:srgbClr val="000000"/>
                  </a:solidFill>
                </a:uFill>
                <a:latin typeface="Helvetica" panose="020B0604020202020204" pitchFamily="34" charset="0"/>
                <a:ea typeface="Calibri" panose="020F0502020204030204" pitchFamily="34" charset="0"/>
              </a:rPr>
              <a:t>Spinal cord injuries, neurological disorders, etc.</a:t>
            </a:r>
            <a:endParaRPr lang="en-US" sz="18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285750" marR="0" lvl="0" indent="-285750" fontAlgn="base">
              <a:lnSpc>
                <a:spcPct val="115000"/>
              </a:lnSpc>
              <a:spcBef>
                <a:spcPts val="0"/>
              </a:spcBef>
              <a:spcAft>
                <a:spcPts val="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Poor nutrition and hydration</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285750" marR="0" lvl="0" indent="-285750" fontAlgn="base">
              <a:lnSpc>
                <a:spcPct val="115000"/>
              </a:lnSpc>
              <a:spcBef>
                <a:spcPts val="0"/>
              </a:spcBef>
              <a:spcAft>
                <a:spcPts val="800"/>
              </a:spcAft>
              <a:buFont typeface="Arial" panose="020B0604020202020204" pitchFamily="34" charset="0"/>
              <a:buChar char="•"/>
            </a:pPr>
            <a:r>
              <a:rPr lang="en-US" sz="1800" u="none" strike="noStrike" kern="0" spc="0" dirty="0">
                <a:solidFill>
                  <a:srgbClr val="000000"/>
                </a:solidFill>
                <a:effectLst/>
                <a:uFill>
                  <a:solidFill>
                    <a:srgbClr val="000000"/>
                  </a:solidFill>
                </a:uFill>
                <a:latin typeface="Helvetica" panose="020B0604020202020204" pitchFamily="34" charset="0"/>
                <a:ea typeface="Symbol" panose="05050102010706020507" pitchFamily="18" charset="2"/>
                <a:cs typeface="Symbol" panose="05050102010706020507" pitchFamily="18" charset="2"/>
              </a:rPr>
              <a:t>Medical conditions affecting blood flow</a:t>
            </a:r>
            <a:endParaRPr lang="en-US" sz="1800" u="none" strike="noStrike" kern="0" spc="0" dirty="0">
              <a:solidFill>
                <a:srgbClr val="000000"/>
              </a:solidFill>
              <a:effectLst/>
              <a:uFill>
                <a:solidFill>
                  <a:srgbClr val="000000"/>
                </a:solidFill>
              </a:uFill>
              <a:latin typeface="Symbol" panose="05050102010706020507" pitchFamily="18" charset="2"/>
              <a:ea typeface="Symbol" panose="05050102010706020507" pitchFamily="18" charset="2"/>
              <a:cs typeface="Symbol" panose="05050102010706020507" pitchFamily="18" charset="2"/>
            </a:endParaRPr>
          </a:p>
          <a:p>
            <a:pPr marL="0" marR="0">
              <a:spcBef>
                <a:spcPts val="0"/>
              </a:spcBef>
              <a:spcAft>
                <a:spcPts val="0"/>
              </a:spcAft>
            </a:pPr>
            <a:r>
              <a:rPr lang="en-US" sz="1800" dirty="0">
                <a:solidFill>
                  <a:srgbClr val="000000"/>
                </a:solidFill>
                <a:effectLst/>
                <a:uFill>
                  <a:solidFill>
                    <a:srgbClr val="000000"/>
                  </a:solidFill>
                </a:uFill>
                <a:latin typeface="Helvetica" panose="020B0604020202020204" pitchFamily="34" charset="0"/>
                <a:ea typeface="Calibri" panose="020F0502020204030204" pitchFamily="34" charset="0"/>
              </a:rPr>
              <a:t>Mayo Clinic retrieved from: </a:t>
            </a:r>
            <a:r>
              <a:rPr lang="en-US" sz="1800" u="sng" dirty="0">
                <a:solidFill>
                  <a:srgbClr val="0000FF"/>
                </a:solidFill>
                <a:effectLst/>
                <a:uFill>
                  <a:solidFill>
                    <a:srgbClr val="0000FF"/>
                  </a:solidFill>
                </a:uFill>
                <a:latin typeface="Helvetica" panose="020B0604020202020204" pitchFamily="34" charset="0"/>
                <a:ea typeface="Calibri" panose="020F0502020204030204" pitchFamily="34" charset="0"/>
                <a:hlinkClick r:id="rId3"/>
              </a:rPr>
              <a:t>https://www.mayoclinic.org/diseases-conditions/bed-sores/symptoms-causes/syc-20355893</a:t>
            </a:r>
            <a:r>
              <a:rPr lang="en-US" sz="1800" dirty="0">
                <a:solidFill>
                  <a:srgbClr val="000000"/>
                </a:solidFill>
                <a:effectLst/>
                <a:uFill>
                  <a:solidFill>
                    <a:srgbClr val="000000"/>
                  </a:solidFill>
                </a:uFill>
                <a:latin typeface="Calibri" panose="020F0502020204030204" pitchFamily="34" charset="0"/>
                <a:ea typeface="Calibri" panose="020F0502020204030204" pitchFamily="34" charset="0"/>
              </a:rPr>
              <a:t> </a:t>
            </a:r>
          </a:p>
          <a:p>
            <a:endParaRPr lang="en-US"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67</a:t>
            </a:fld>
            <a:endParaRPr lang="en-US"/>
          </a:p>
        </p:txBody>
      </p:sp>
    </p:spTree>
    <p:extLst>
      <p:ext uri="{BB962C8B-B14F-4D97-AF65-F5344CB8AC3E}">
        <p14:creationId xmlns:p14="http://schemas.microsoft.com/office/powerpoint/2010/main" val="7435399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There’s a saying within the Ombudsman program, “If you’ve talked to one resident, you’ve talked to one resident.”  Each resident has their own unique background and experience.  The key point to take away from this Module is to approach each resident with dignity, respect, and an open mind.  While it is important to understand resident demographics, common health experiences, and reasons why individuals receive long-term care services and supports, remember that the resident comes first. Residents are more than their diagnoses and ensuring they receive resident-centered, quality care is your primary goal as a representative.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68</a:t>
            </a:fld>
            <a:endParaRPr lang="en-US"/>
          </a:p>
        </p:txBody>
      </p:sp>
    </p:spTree>
    <p:extLst>
      <p:ext uri="{BB962C8B-B14F-4D97-AF65-F5344CB8AC3E}">
        <p14:creationId xmlns:p14="http://schemas.microsoft.com/office/powerpoint/2010/main" val="34472249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b="1"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8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Allow approximately 15 minutes for this section.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69</a:t>
            </a:fld>
            <a:endParaRPr lang="en-US"/>
          </a:p>
        </p:txBody>
      </p:sp>
    </p:spTree>
    <p:extLst>
      <p:ext uri="{BB962C8B-B14F-4D97-AF65-F5344CB8AC3E}">
        <p14:creationId xmlns:p14="http://schemas.microsoft.com/office/powerpoint/2010/main" val="37520827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70</a:t>
            </a:fld>
            <a:endParaRPr lang="en-US"/>
          </a:p>
        </p:txBody>
      </p:sp>
    </p:spTree>
    <p:extLst>
      <p:ext uri="{BB962C8B-B14F-4D97-AF65-F5344CB8AC3E}">
        <p14:creationId xmlns:p14="http://schemas.microsoft.com/office/powerpoint/2010/main" val="2960024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Ask the following questions and make sure the correct answer is discussed. </a:t>
            </a:r>
          </a:p>
          <a:p>
            <a:pPr marL="0" marR="0" algn="just">
              <a:lnSpc>
                <a:spcPct val="115000"/>
              </a:lnSpc>
              <a:spcBef>
                <a:spcPts val="0"/>
              </a:spcBef>
              <a:spcAft>
                <a:spcPts val="0"/>
              </a:spcAft>
            </a:pPr>
            <a:r>
              <a:rPr lang="en-US" sz="18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Answers: </a:t>
            </a: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correct answers are: a, d, and 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incorrect answers are b some residents are under 65; c most residents are female.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71</a:t>
            </a:fld>
            <a:endParaRPr lang="en-US"/>
          </a:p>
        </p:txBody>
      </p:sp>
    </p:spTree>
    <p:extLst>
      <p:ext uri="{BB962C8B-B14F-4D97-AF65-F5344CB8AC3E}">
        <p14:creationId xmlns:p14="http://schemas.microsoft.com/office/powerpoint/2010/main" val="611564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Trainer’s Note: </a:t>
            </a:r>
            <a:r>
              <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Allow approximately 1 hour to cover Section 2.</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7</a:t>
            </a:fld>
            <a:endParaRPr lang="en-US"/>
          </a:p>
        </p:txBody>
      </p:sp>
    </p:spTree>
    <p:extLst>
      <p:ext uri="{BB962C8B-B14F-4D97-AF65-F5344CB8AC3E}">
        <p14:creationId xmlns:p14="http://schemas.microsoft.com/office/powerpoint/2010/main" val="10803649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2. Name some reasons people enter long-term care facilities.</a:t>
            </a:r>
          </a:p>
          <a:p>
            <a:pPr marL="0" marR="0" algn="just">
              <a:lnSpc>
                <a:spcPct val="115000"/>
              </a:lnSpc>
              <a:spcBef>
                <a:spcPts val="0"/>
              </a:spcBef>
              <a:spcAft>
                <a:spcPts val="800"/>
              </a:spcAft>
            </a:pPr>
            <a:r>
              <a:rPr lang="en-US" sz="1800" b="1"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Answers:</a:t>
            </a: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 A medical event, the progression of Alzheimer’s disease or other dementias, the progression of chronic or terminal diseases, loneliness and isolation, the need for supports and services not accessible within the community.</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endParaRPr lang="en-US" dirty="0"/>
          </a:p>
          <a:p>
            <a:r>
              <a:rPr lang="en-US" dirty="0"/>
              <a:t>3. Name some of the losses that residents may experience when they enter a long-term care facility and how those losses affect residents.</a:t>
            </a:r>
          </a:p>
          <a:p>
            <a:pPr marL="0" marR="0" algn="just">
              <a:lnSpc>
                <a:spcPct val="115000"/>
              </a:lnSpc>
              <a:spcBef>
                <a:spcPts val="0"/>
              </a:spcBef>
              <a:spcAft>
                <a:spcPts val="800"/>
              </a:spcAft>
            </a:pPr>
            <a:r>
              <a:rPr lang="en-US" sz="1800" b="1"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Answers:</a:t>
            </a: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 Health, home, family, friends, neighbors, freedom, privacy, personal property, dignity.  Effects include - feelings of anxiety, fear, frustration, anger, despair, sadness, hopelessness, humiliation, embarrassment and/or sense of uneasiness, anxiousness, confusion on whereabouts, uncomfortableness, loneliness, loss of control over daily life, being forgotten, feeling isolated, missing loved ones, feeling like a child.</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lvl="0" indent="0" algn="just">
              <a:lnSpc>
                <a:spcPct val="115000"/>
              </a:lnSpc>
              <a:spcBef>
                <a:spcPts val="0"/>
              </a:spcBef>
              <a:spcAft>
                <a:spcPts val="800"/>
              </a:spcAft>
              <a:buFont typeface="+mj-l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a:lnSpc>
                <a:spcPct val="115000"/>
              </a:lnSpc>
              <a:spcBef>
                <a:spcPts val="0"/>
              </a:spcBef>
              <a:spcAft>
                <a:spcPts val="80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4. Name some of the common diagnoses and other health concerns of residents.</a:t>
            </a:r>
          </a:p>
          <a:p>
            <a:pPr marL="0" marR="0" algn="just">
              <a:lnSpc>
                <a:spcPct val="115000"/>
              </a:lnSpc>
              <a:spcBef>
                <a:spcPts val="0"/>
              </a:spcBef>
              <a:spcAft>
                <a:spcPts val="0"/>
              </a:spcAft>
            </a:pPr>
            <a:r>
              <a:rPr lang="en-US" sz="1800" b="1"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Answers:</a:t>
            </a:r>
            <a:r>
              <a:rPr lang="en-US" sz="1800" i="1" dirty="0">
                <a:ln>
                  <a:noFill/>
                </a:ln>
                <a:solidFill>
                  <a:srgbClr val="0000CC"/>
                </a:solidFill>
                <a:effectLst/>
                <a:uFill>
                  <a:solidFill>
                    <a:srgbClr val="000000"/>
                  </a:solidFill>
                </a:uFill>
                <a:latin typeface="Helvetica" panose="020B0604020202020204" pitchFamily="34" charset="0"/>
                <a:ea typeface="Calibri" panose="020F0502020204030204" pitchFamily="34" charset="0"/>
              </a:rPr>
              <a:t> Hypertension, Alzheimer’s disease or other dementias, depression, heart disease, diabetes, arthritis, bipolar disorder, schizophrenia, anxiety disorder, falls, pressure ulcers, pain, incontinence.</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a:p>
            <a:pPr marL="0" marR="0" algn="just">
              <a:lnSpc>
                <a:spcPct val="115000"/>
              </a:lnSpc>
              <a:spcBef>
                <a:spcPts val="0"/>
              </a:spcBef>
              <a:spcAft>
                <a:spcPts val="0"/>
              </a:spcAft>
            </a:pPr>
            <a:r>
              <a:rPr lang="en-US" sz="18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a:lnSpc>
                <a:spcPct val="115000"/>
              </a:lnSpc>
              <a:spcBef>
                <a:spcPts val="0"/>
              </a:spcBef>
              <a:spcAft>
                <a:spcPts val="0"/>
              </a:spcAft>
              <a:buFont typeface="+mj-l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5. Why is it important for representatives to understand resident experiences? </a:t>
            </a:r>
          </a:p>
          <a:p>
            <a:pPr marL="0" marR="0" algn="just">
              <a:spcBef>
                <a:spcPts val="0"/>
              </a:spcBef>
              <a:spcAft>
                <a:spcPts val="0"/>
              </a:spcAft>
            </a:pPr>
            <a:r>
              <a:rPr lang="en-US" sz="1800" b="1" i="1" dirty="0">
                <a:solidFill>
                  <a:srgbClr val="0000CC"/>
                </a:solidFill>
                <a:effectLst/>
                <a:latin typeface="Helvetica" panose="020B0604020202020204" pitchFamily="34" charset="0"/>
                <a:ea typeface="Arial Unicode MS"/>
              </a:rPr>
              <a:t>Answers may include:</a:t>
            </a:r>
            <a:r>
              <a:rPr lang="en-US" sz="1800" i="1" dirty="0">
                <a:solidFill>
                  <a:srgbClr val="0000CC"/>
                </a:solidFill>
                <a:effectLst/>
                <a:latin typeface="Helvetica" panose="020B0604020202020204" pitchFamily="34" charset="0"/>
                <a:ea typeface="Arial Unicode MS"/>
              </a:rPr>
              <a:t> to empathize with the resident’s situation, to clarify any myths or preconceived notions, to be prepared for what representatives may encounter.</a:t>
            </a:r>
            <a:endParaRPr lang="en-US" sz="1800" dirty="0">
              <a:effectLst/>
              <a:latin typeface="Times New Roman" panose="02020603050405020304" pitchFamily="18" charset="0"/>
              <a:ea typeface="Arial Unicode MS"/>
            </a:endParaRPr>
          </a:p>
          <a:p>
            <a:endParaRPr lang="en-US" i="1" dirty="0"/>
          </a:p>
          <a:p>
            <a:endParaRPr lang="en-US" dirty="0"/>
          </a:p>
        </p:txBody>
      </p:sp>
      <p:sp>
        <p:nvSpPr>
          <p:cNvPr id="4" name="Slide Number Placeholder 3"/>
          <p:cNvSpPr>
            <a:spLocks noGrp="1"/>
          </p:cNvSpPr>
          <p:nvPr>
            <p:ph type="sldNum" sz="quarter" idx="5"/>
          </p:nvPr>
        </p:nvSpPr>
        <p:spPr/>
        <p:txBody>
          <a:bodyPr/>
          <a:lstStyle/>
          <a:p>
            <a:fld id="{013422E6-57C4-472B-BB37-763E50B58060}" type="slidenum">
              <a:rPr lang="en-US" smtClean="0"/>
              <a:t>72</a:t>
            </a:fld>
            <a:endParaRPr lang="en-US"/>
          </a:p>
        </p:txBody>
      </p:sp>
    </p:spTree>
    <p:extLst>
      <p:ext uri="{BB962C8B-B14F-4D97-AF65-F5344CB8AC3E}">
        <p14:creationId xmlns:p14="http://schemas.microsoft.com/office/powerpoint/2010/main" val="18807503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If you have specific information or resources that you feel trainees need to follow-up on, use this opportunity to direct their attention to those in the trainee manual.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3422E6-57C4-472B-BB37-763E50B580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2276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15539A-6601-43F0-B8F5-9DF14E027D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81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Trainer’s Note: </a:t>
            </a:r>
            <a:r>
              <a:rPr lang="en-US" i="1" dirty="0"/>
              <a:t>Explain that there are resident quotes throughout this Module.  The quotes are from actual residents, but the names are fictitious. Read the quote on the slide from David and move to the next slide.</a:t>
            </a:r>
          </a:p>
        </p:txBody>
      </p:sp>
      <p:sp>
        <p:nvSpPr>
          <p:cNvPr id="4" name="Slide Number Placeholder 3"/>
          <p:cNvSpPr>
            <a:spLocks noGrp="1"/>
          </p:cNvSpPr>
          <p:nvPr>
            <p:ph type="sldNum" sz="quarter" idx="5"/>
          </p:nvPr>
        </p:nvSpPr>
        <p:spPr/>
        <p:txBody>
          <a:bodyPr/>
          <a:lstStyle/>
          <a:p>
            <a:fld id="{013422E6-57C4-472B-BB37-763E50B58060}" type="slidenum">
              <a:rPr lang="en-US" smtClean="0"/>
              <a:t>8</a:t>
            </a:fld>
            <a:endParaRPr lang="en-US"/>
          </a:p>
        </p:txBody>
      </p:sp>
    </p:spTree>
    <p:extLst>
      <p:ext uri="{BB962C8B-B14F-4D97-AF65-F5344CB8AC3E}">
        <p14:creationId xmlns:p14="http://schemas.microsoft.com/office/powerpoint/2010/main" val="2136480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When many people think about residents, they imagine older individuals with a variety of ailments associated with aging, who are bedridden or immobile.  Sometimes lost is the realization that residents vary in the same respect as individuals who live in the community.  Residents have a variety of backgrounds, life experiences, and roles, such as: mother, father, friend, sibling, son, daughter, teacher, nurse, doctor, engineer, coach, farmer, and social worker.  The list goes on and on.  Some residents had a hard life, some were abused as a child or an adult.  Some residents are veterans, some have seen combat, some are Holocaust survivors, and some marched for civil rights and/or made great contributions to their communities.  Each one of us can be found in the face of a resident.</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013422E6-57C4-472B-BB37-763E50B58060}" type="slidenum">
              <a:rPr lang="en-US" smtClean="0"/>
              <a:t>9</a:t>
            </a:fld>
            <a:endParaRPr lang="en-US"/>
          </a:p>
        </p:txBody>
      </p:sp>
    </p:spTree>
    <p:extLst>
      <p:ext uri="{BB962C8B-B14F-4D97-AF65-F5344CB8AC3E}">
        <p14:creationId xmlns:p14="http://schemas.microsoft.com/office/powerpoint/2010/main" val="143607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AB77CB4-558F-86B1-E8F1-AB7F0C5FC4FC}"/>
              </a:ext>
            </a:extLst>
          </p:cNvPr>
          <p:cNvSpPr>
            <a:spLocks noGrp="1"/>
          </p:cNvSpPr>
          <p:nvPr>
            <p:ph type="body" sz="quarter" idx="12" hasCustomPrompt="1"/>
          </p:nvPr>
        </p:nvSpPr>
        <p:spPr>
          <a:xfrm>
            <a:off x="1075692" y="5308247"/>
            <a:ext cx="6604000" cy="738188"/>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
                <a:srgbClr val="191998"/>
              </a:buClr>
              <a:buSzPct val="60000"/>
              <a:buFont typeface="Wingdings 3" panose="05040102010807070707" pitchFamily="18" charset="2"/>
              <a:buNone/>
              <a:tabLst/>
              <a:defRPr/>
            </a:pPr>
            <a:r>
              <a:rPr lang="en-US" sz="2800" kern="0" dirty="0">
                <a:solidFill>
                  <a:prstClr val="black"/>
                </a:solidFill>
                <a:latin typeface="Poppins"/>
              </a:rPr>
              <a:t>Month Day, Year</a:t>
            </a:r>
          </a:p>
        </p:txBody>
      </p:sp>
      <p:sp>
        <p:nvSpPr>
          <p:cNvPr id="7" name="Google Shape;11;p2">
            <a:extLst>
              <a:ext uri="{FF2B5EF4-FFF2-40B4-BE49-F238E27FC236}">
                <a16:creationId xmlns:a16="http://schemas.microsoft.com/office/drawing/2014/main" id="{96BB557C-FEB4-F086-8D6C-9D5C70B320C8}"/>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id="{04763972-A978-AA6D-F7C9-30008D18F9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323" y="533206"/>
            <a:ext cx="7310354" cy="1329155"/>
          </a:xfrm>
          <a:prstGeom prst="rect">
            <a:avLst/>
          </a:prstGeom>
        </p:spPr>
      </p:pic>
      <p:sp>
        <p:nvSpPr>
          <p:cNvPr id="24" name="Title 23">
            <a:extLst>
              <a:ext uri="{FF2B5EF4-FFF2-40B4-BE49-F238E27FC236}">
                <a16:creationId xmlns:a16="http://schemas.microsoft.com/office/drawing/2014/main" id="{F5FED3E6-D08D-CEF5-1020-FBB25626A655}"/>
              </a:ext>
            </a:extLst>
          </p:cNvPr>
          <p:cNvSpPr>
            <a:spLocks noGrp="1"/>
          </p:cNvSpPr>
          <p:nvPr>
            <p:ph type="title"/>
          </p:nvPr>
        </p:nvSpPr>
        <p:spPr>
          <a:xfrm>
            <a:off x="1075692" y="2838656"/>
            <a:ext cx="10515600" cy="1416300"/>
          </a:xfrm>
        </p:spPr>
        <p:txBody>
          <a:bodyPr/>
          <a:lstStyle>
            <a:lvl1pPr>
              <a:defRPr sz="4800"/>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7FFDB2C4-59AE-B78C-4686-E0BA1AF140FB}"/>
              </a:ext>
            </a:extLst>
          </p:cNvPr>
          <p:cNvCxnSpPr>
            <a:cxnSpLocks/>
          </p:cNvCxnSpPr>
          <p:nvPr/>
        </p:nvCxnSpPr>
        <p:spPr>
          <a:xfrm>
            <a:off x="1075692" y="4254955"/>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47A170-EC0C-530C-5827-2849A57EDE5E}"/>
              </a:ext>
            </a:extLst>
          </p:cNvPr>
          <p:cNvCxnSpPr>
            <a:cxnSpLocks/>
          </p:cNvCxnSpPr>
          <p:nvPr/>
        </p:nvCxnSpPr>
        <p:spPr>
          <a:xfrm>
            <a:off x="1075692" y="2841702"/>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6B3CAE7-E8DB-82C7-E6AE-EDFDB14F7B62}"/>
              </a:ext>
            </a:extLst>
          </p:cNvPr>
          <p:cNvSpPr>
            <a:spLocks noGrp="1"/>
          </p:cNvSpPr>
          <p:nvPr>
            <p:ph type="body" sz="quarter" idx="14"/>
          </p:nvPr>
        </p:nvSpPr>
        <p:spPr>
          <a:xfrm>
            <a:off x="1076325" y="4387850"/>
            <a:ext cx="8610286" cy="800100"/>
          </a:xfrm>
        </p:spPr>
        <p:txBody>
          <a:bodyPr anchor="ctr" anchorCtr="0">
            <a:noAutofit/>
          </a:bodyPr>
          <a:lstStyle>
            <a:lvl1pPr marL="0" indent="0">
              <a:buNone/>
              <a:defRPr sz="380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8591707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7DC9-4D9D-DA8B-DDDA-41D44011A9D3}"/>
              </a:ext>
            </a:extLst>
          </p:cNvPr>
          <p:cNvSpPr>
            <a:spLocks noGrp="1"/>
          </p:cNvSpPr>
          <p:nvPr>
            <p:ph idx="1"/>
          </p:nvPr>
        </p:nvSpPr>
        <p:spPr>
          <a:xfrm>
            <a:off x="6019800" y="1"/>
            <a:ext cx="6172200" cy="6833442"/>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Google Shape;23;p5">
            <a:extLst>
              <a:ext uri="{FF2B5EF4-FFF2-40B4-BE49-F238E27FC236}">
                <a16:creationId xmlns:a16="http://schemas.microsoft.com/office/drawing/2014/main" id="{628598B2-F4E9-ECAD-4168-50C6C4F43A8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36DF74D8-0FF6-1D09-C685-E0ECFC786701}"/>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
        <p:nvSpPr>
          <p:cNvPr id="10" name="Title 11">
            <a:extLst>
              <a:ext uri="{FF2B5EF4-FFF2-40B4-BE49-F238E27FC236}">
                <a16:creationId xmlns:a16="http://schemas.microsoft.com/office/drawing/2014/main" id="{AD9F4007-8E98-E2D1-CB75-687784FC20B1}"/>
              </a:ext>
            </a:extLst>
          </p:cNvPr>
          <p:cNvSpPr>
            <a:spLocks noGrp="1"/>
          </p:cNvSpPr>
          <p:nvPr>
            <p:ph type="title"/>
          </p:nvPr>
        </p:nvSpPr>
        <p:spPr>
          <a:xfrm>
            <a:off x="457199" y="391890"/>
            <a:ext cx="5234474" cy="933090"/>
          </a:xfrm>
        </p:spPr>
        <p:txBody>
          <a:bodyPr/>
          <a:lstStyle>
            <a:lvl1pPr>
              <a:defRPr sz="2800" b="0">
                <a:latin typeface="+mj-lt"/>
              </a:defRPr>
            </a:lvl1pPr>
          </a:lstStyle>
          <a:p>
            <a:r>
              <a:rPr lang="en-US"/>
              <a:t>Click to edit Master title style</a:t>
            </a:r>
            <a:endParaRPr lang="en-US" dirty="0"/>
          </a:p>
        </p:txBody>
      </p:sp>
      <p:sp>
        <p:nvSpPr>
          <p:cNvPr id="11" name="Google Shape;30;p6">
            <a:extLst>
              <a:ext uri="{FF2B5EF4-FFF2-40B4-BE49-F238E27FC236}">
                <a16:creationId xmlns:a16="http://schemas.microsoft.com/office/drawing/2014/main" id="{94763C6B-CE4E-C55E-F4F0-E573FC19AA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 Placeholder 4">
            <a:extLst>
              <a:ext uri="{FF2B5EF4-FFF2-40B4-BE49-F238E27FC236}">
                <a16:creationId xmlns:a16="http://schemas.microsoft.com/office/drawing/2014/main" id="{475698FB-8959-5207-E20A-B04AA7D6FFD9}"/>
              </a:ext>
            </a:extLst>
          </p:cNvPr>
          <p:cNvSpPr>
            <a:spLocks noGrp="1"/>
          </p:cNvSpPr>
          <p:nvPr>
            <p:ph type="body" sz="quarter" idx="15" hasCustomPrompt="1"/>
          </p:nvPr>
        </p:nvSpPr>
        <p:spPr>
          <a:xfrm>
            <a:off x="457199" y="3317681"/>
            <a:ext cx="4525348" cy="3013075"/>
          </a:xfrm>
        </p:spPr>
        <p:txBody>
          <a:bodyPr/>
          <a:lstStyle>
            <a:lvl1pPr>
              <a:spcAft>
                <a:spcPts val="1500"/>
              </a:spcAft>
              <a:defRPr sz="2000"/>
            </a:lvl1pPr>
            <a:lvl2pPr>
              <a:spcAft>
                <a:spcPts val="1500"/>
              </a:spcAft>
              <a:defRPr/>
            </a:lvl2pPr>
            <a:lvl3pPr>
              <a:spcAft>
                <a:spcPts val="1500"/>
              </a:spcAft>
              <a:defRPr/>
            </a:lvl3pPr>
            <a:lvl4pPr>
              <a:spcAft>
                <a:spcPts val="1500"/>
              </a:spcAft>
              <a:defRPr/>
            </a:lvl4pPr>
            <a:lvl5pPr>
              <a:spcAft>
                <a:spcPts val="1500"/>
              </a:spcAft>
              <a:defRPr/>
            </a:lvl5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Fifth level</a:t>
            </a:r>
          </a:p>
        </p:txBody>
      </p:sp>
    </p:spTree>
    <p:extLst>
      <p:ext uri="{BB962C8B-B14F-4D97-AF65-F5344CB8AC3E}">
        <p14:creationId xmlns:p14="http://schemas.microsoft.com/office/powerpoint/2010/main" val="22707080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0DD1-8B24-95A6-7A9E-B037F0DC3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20552-519E-117C-1A2D-5897145EB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DBB34FD-D02D-89E9-8B2D-794EABB58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D83A9-A9C9-E1FF-2D90-1DD04CF5A189}"/>
              </a:ext>
            </a:extLst>
          </p:cNvPr>
          <p:cNvSpPr>
            <a:spLocks noGrp="1"/>
          </p:cNvSpPr>
          <p:nvPr>
            <p:ph type="dt" sz="half" idx="10"/>
          </p:nvPr>
        </p:nvSpPr>
        <p:spPr/>
        <p:txBody>
          <a:bodyPr/>
          <a:lstStyle/>
          <a:p>
            <a:pPr>
              <a:defRPr/>
            </a:pPr>
            <a:fld id="{05C7FE78-8E03-4852-ABAB-32A73E9CF35A}" type="datetime2">
              <a:rPr lang="en-US" smtClean="0"/>
              <a:pPr>
                <a:defRPr/>
              </a:pPr>
              <a:t>Wednesday, July 9, 2025</a:t>
            </a:fld>
            <a:endParaRPr lang="en-US" dirty="0"/>
          </a:p>
        </p:txBody>
      </p:sp>
      <p:sp>
        <p:nvSpPr>
          <p:cNvPr id="6" name="Footer Placeholder 5">
            <a:extLst>
              <a:ext uri="{FF2B5EF4-FFF2-40B4-BE49-F238E27FC236}">
                <a16:creationId xmlns:a16="http://schemas.microsoft.com/office/drawing/2014/main" id="{4919F37A-4625-2393-4AA0-FFEA7EDC3D7D}"/>
              </a:ext>
            </a:extLst>
          </p:cNvPr>
          <p:cNvSpPr>
            <a:spLocks noGrp="1"/>
          </p:cNvSpPr>
          <p:nvPr>
            <p:ph type="ftr" sz="quarter" idx="11"/>
          </p:nvPr>
        </p:nvSpPr>
        <p:spPr/>
        <p:txBody>
          <a:bodyPr/>
          <a:lstStyle/>
          <a:p>
            <a:pPr>
              <a:defRPr/>
            </a:pPr>
            <a:endParaRPr lang="en-US" dirty="0"/>
          </a:p>
        </p:txBody>
      </p:sp>
      <p:sp>
        <p:nvSpPr>
          <p:cNvPr id="8" name="Google Shape;23;p5">
            <a:extLst>
              <a:ext uri="{FF2B5EF4-FFF2-40B4-BE49-F238E27FC236}">
                <a16:creationId xmlns:a16="http://schemas.microsoft.com/office/drawing/2014/main" id="{6731C888-3290-C1E2-3B28-9A5529F17244}"/>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7CEEB86D-513F-E6E3-06F4-B35474C501F3}"/>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0" name="Picture 9">
            <a:extLst>
              <a:ext uri="{FF2B5EF4-FFF2-40B4-BE49-F238E27FC236}">
                <a16:creationId xmlns:a16="http://schemas.microsoft.com/office/drawing/2014/main" id="{BCBF60E2-9FFC-B273-F0B3-61849A5655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Tree>
    <p:extLst>
      <p:ext uri="{BB962C8B-B14F-4D97-AF65-F5344CB8AC3E}">
        <p14:creationId xmlns:p14="http://schemas.microsoft.com/office/powerpoint/2010/main" val="953159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D88F-642B-5D01-B294-1957323600C8}"/>
              </a:ext>
            </a:extLst>
          </p:cNvPr>
          <p:cNvSpPr>
            <a:spLocks noGrp="1"/>
          </p:cNvSpPr>
          <p:nvPr>
            <p:ph type="title"/>
          </p:nvPr>
        </p:nvSpPr>
        <p:spPr>
          <a:xfrm>
            <a:off x="838200" y="2420362"/>
            <a:ext cx="10515600" cy="1528853"/>
          </a:xfrm>
        </p:spPr>
        <p:txBody>
          <a:bodyPr/>
          <a:lstStyle>
            <a:lvl1pPr algn="ct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A70ABB6-6DE5-2A06-75FA-15E50BACEDA9}"/>
              </a:ext>
            </a:extLst>
          </p:cNvPr>
          <p:cNvSpPr>
            <a:spLocks noGrp="1"/>
          </p:cNvSpPr>
          <p:nvPr>
            <p:ph type="dt" sz="half" idx="10"/>
          </p:nvPr>
        </p:nvSpPr>
        <p:spPr/>
        <p:txBody>
          <a:bodyPr/>
          <a:lstStyle/>
          <a:p>
            <a:pPr>
              <a:defRPr/>
            </a:pPr>
            <a:fld id="{211C0565-A44B-44E0-A887-C2ADE0B54789}" type="datetime2">
              <a:rPr lang="en-US" smtClean="0"/>
              <a:pPr>
                <a:defRPr/>
              </a:pPr>
              <a:t>Wednesday, July 9, 2025</a:t>
            </a:fld>
            <a:endParaRPr lang="en-US" dirty="0"/>
          </a:p>
        </p:txBody>
      </p:sp>
      <p:sp>
        <p:nvSpPr>
          <p:cNvPr id="4" name="Footer Placeholder 3">
            <a:extLst>
              <a:ext uri="{FF2B5EF4-FFF2-40B4-BE49-F238E27FC236}">
                <a16:creationId xmlns:a16="http://schemas.microsoft.com/office/drawing/2014/main" id="{F4925CCB-71E2-B7D8-0055-F718FB476341}"/>
              </a:ext>
            </a:extLst>
          </p:cNvPr>
          <p:cNvSpPr>
            <a:spLocks noGrp="1"/>
          </p:cNvSpPr>
          <p:nvPr>
            <p:ph type="ftr" sz="quarter" idx="11"/>
          </p:nvPr>
        </p:nvSpPr>
        <p:spPr/>
        <p:txBody>
          <a:bodyPr/>
          <a:lstStyle/>
          <a:p>
            <a:pPr>
              <a:defRPr/>
            </a:pPr>
            <a:endParaRPr lang="en-US" dirty="0"/>
          </a:p>
        </p:txBody>
      </p:sp>
      <p:cxnSp>
        <p:nvCxnSpPr>
          <p:cNvPr id="8" name="Straight Connector 7">
            <a:extLst>
              <a:ext uri="{FF2B5EF4-FFF2-40B4-BE49-F238E27FC236}">
                <a16:creationId xmlns:a16="http://schemas.microsoft.com/office/drawing/2014/main" id="{78AFAD5A-5011-B985-98AD-6F4E34E6296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9EDD73-A374-35A2-F4F0-CD7B10FF5415}"/>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DDA17A-2F55-EC48-5225-B1C9F087FB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56532" y="535260"/>
            <a:ext cx="6478936" cy="1177988"/>
          </a:xfrm>
          <a:prstGeom prst="rect">
            <a:avLst/>
          </a:prstGeom>
        </p:spPr>
      </p:pic>
      <p:sp>
        <p:nvSpPr>
          <p:cNvPr id="13" name="Google Shape;23;p5">
            <a:extLst>
              <a:ext uri="{FF2B5EF4-FFF2-40B4-BE49-F238E27FC236}">
                <a16:creationId xmlns:a16="http://schemas.microsoft.com/office/drawing/2014/main" id="{79876573-554D-E51B-4BE4-97ACAB79B163}"/>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Slide Number Placeholder 16">
            <a:extLst>
              <a:ext uri="{FF2B5EF4-FFF2-40B4-BE49-F238E27FC236}">
                <a16:creationId xmlns:a16="http://schemas.microsoft.com/office/drawing/2014/main" id="{54E9A368-96D3-09EF-962E-FF9403527F4A}"/>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
        <p:nvSpPr>
          <p:cNvPr id="16" name="Content Placeholder 15">
            <a:extLst>
              <a:ext uri="{FF2B5EF4-FFF2-40B4-BE49-F238E27FC236}">
                <a16:creationId xmlns:a16="http://schemas.microsoft.com/office/drawing/2014/main" id="{F9B8BA67-1107-B18C-AA49-9518328E31D2}"/>
              </a:ext>
            </a:extLst>
          </p:cNvPr>
          <p:cNvSpPr>
            <a:spLocks noGrp="1"/>
          </p:cNvSpPr>
          <p:nvPr>
            <p:ph sz="quarter" idx="12"/>
          </p:nvPr>
        </p:nvSpPr>
        <p:spPr>
          <a:xfrm>
            <a:off x="1803400" y="3965575"/>
            <a:ext cx="8585200" cy="2033588"/>
          </a:xfrm>
        </p:spPr>
        <p:txBody>
          <a:bodyPr/>
          <a:lstStyle>
            <a:lvl1pPr marL="0" indent="0">
              <a:buNone/>
              <a:defRPr>
                <a:solidFill>
                  <a:schemeClr val="tx2"/>
                </a:solidFill>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0F53C049-E430-A57C-A104-A3DE98549C9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4BCECC-3C29-C12E-9F5E-6AC74FFB1994}"/>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Google Shape;23;p5">
            <a:extLst>
              <a:ext uri="{FF2B5EF4-FFF2-40B4-BE49-F238E27FC236}">
                <a16:creationId xmlns:a16="http://schemas.microsoft.com/office/drawing/2014/main" id="{DEF5EDA1-A88F-2FC6-86A1-39B07F2ECEA1}"/>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Slide Number Placeholder 16">
            <a:extLst>
              <a:ext uri="{FF2B5EF4-FFF2-40B4-BE49-F238E27FC236}">
                <a16:creationId xmlns:a16="http://schemas.microsoft.com/office/drawing/2014/main" id="{A93E254E-9407-9972-19A8-C8E736FA1F24}"/>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cxnSp>
        <p:nvCxnSpPr>
          <p:cNvPr id="18" name="Straight Connector 17">
            <a:extLst>
              <a:ext uri="{FF2B5EF4-FFF2-40B4-BE49-F238E27FC236}">
                <a16:creationId xmlns:a16="http://schemas.microsoft.com/office/drawing/2014/main" id="{C1891232-6A24-F6F6-C0CD-C45E3A3298C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7B1535-7ADC-9DB8-015D-FBB253A940AE}"/>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Google Shape;23;p5">
            <a:extLst>
              <a:ext uri="{FF2B5EF4-FFF2-40B4-BE49-F238E27FC236}">
                <a16:creationId xmlns:a16="http://schemas.microsoft.com/office/drawing/2014/main" id="{563D4F5E-8491-9F68-E16B-A6AD3FAF9DDB}"/>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Slide Number Placeholder 16">
            <a:extLst>
              <a:ext uri="{FF2B5EF4-FFF2-40B4-BE49-F238E27FC236}">
                <a16:creationId xmlns:a16="http://schemas.microsoft.com/office/drawing/2014/main" id="{9849E39C-C377-968F-4676-08F64EA69A32}"/>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396633602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Wednesday, July 9,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438263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Wednesday, July 9, 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403153590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Wednesday, July 9, 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3241534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Wednesday, July 9, 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266281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Wednesday, July 9, 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4074089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Wednesday, July 9, 2025</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1115432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DAB77CB4-558F-86B1-E8F1-AB7F0C5FC4FC}"/>
              </a:ext>
            </a:extLst>
          </p:cNvPr>
          <p:cNvSpPr>
            <a:spLocks noGrp="1"/>
          </p:cNvSpPr>
          <p:nvPr>
            <p:ph type="body" sz="quarter" idx="12" hasCustomPrompt="1"/>
          </p:nvPr>
        </p:nvSpPr>
        <p:spPr>
          <a:xfrm>
            <a:off x="1075692" y="5910263"/>
            <a:ext cx="6604000" cy="738188"/>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
                <a:srgbClr val="191998"/>
              </a:buClr>
              <a:buSzPct val="60000"/>
              <a:buFont typeface="Wingdings 3" panose="05040102010807070707" pitchFamily="18" charset="2"/>
              <a:buNone/>
              <a:tabLst/>
              <a:defRPr/>
            </a:pPr>
            <a:r>
              <a:rPr lang="en-US" sz="2800" kern="0" dirty="0">
                <a:solidFill>
                  <a:prstClr val="black"/>
                </a:solidFill>
                <a:latin typeface="Poppins"/>
              </a:rPr>
              <a:t>Month Day, Year</a:t>
            </a:r>
          </a:p>
        </p:txBody>
      </p:sp>
      <p:sp>
        <p:nvSpPr>
          <p:cNvPr id="7" name="Google Shape;11;p2">
            <a:extLst>
              <a:ext uri="{FF2B5EF4-FFF2-40B4-BE49-F238E27FC236}">
                <a16:creationId xmlns:a16="http://schemas.microsoft.com/office/drawing/2014/main" id="{96BB557C-FEB4-F086-8D6C-9D5C70B320C8}"/>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a:extLst>
              <a:ext uri="{FF2B5EF4-FFF2-40B4-BE49-F238E27FC236}">
                <a16:creationId xmlns:a16="http://schemas.microsoft.com/office/drawing/2014/main" id="{04763972-A978-AA6D-F7C9-30008D18F9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323" y="533206"/>
            <a:ext cx="7310354" cy="1329155"/>
          </a:xfrm>
          <a:prstGeom prst="rect">
            <a:avLst/>
          </a:prstGeom>
        </p:spPr>
      </p:pic>
      <p:sp>
        <p:nvSpPr>
          <p:cNvPr id="24" name="Title 23">
            <a:extLst>
              <a:ext uri="{FF2B5EF4-FFF2-40B4-BE49-F238E27FC236}">
                <a16:creationId xmlns:a16="http://schemas.microsoft.com/office/drawing/2014/main" id="{F5FED3E6-D08D-CEF5-1020-FBB25626A655}"/>
              </a:ext>
            </a:extLst>
          </p:cNvPr>
          <p:cNvSpPr>
            <a:spLocks noGrp="1"/>
          </p:cNvSpPr>
          <p:nvPr>
            <p:ph type="title"/>
          </p:nvPr>
        </p:nvSpPr>
        <p:spPr>
          <a:xfrm>
            <a:off x="1075692" y="2838656"/>
            <a:ext cx="10515600" cy="1416300"/>
          </a:xfrm>
        </p:spPr>
        <p:txBody>
          <a:bodyPr/>
          <a:lstStyle>
            <a:lvl1pPr>
              <a:defRPr sz="4800"/>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7FFDB2C4-59AE-B78C-4686-E0BA1AF140FB}"/>
              </a:ext>
            </a:extLst>
          </p:cNvPr>
          <p:cNvCxnSpPr>
            <a:cxnSpLocks/>
          </p:cNvCxnSpPr>
          <p:nvPr/>
        </p:nvCxnSpPr>
        <p:spPr>
          <a:xfrm>
            <a:off x="1075692" y="4254955"/>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47A170-EC0C-530C-5827-2849A57EDE5E}"/>
              </a:ext>
            </a:extLst>
          </p:cNvPr>
          <p:cNvCxnSpPr>
            <a:cxnSpLocks/>
          </p:cNvCxnSpPr>
          <p:nvPr/>
        </p:nvCxnSpPr>
        <p:spPr>
          <a:xfrm>
            <a:off x="1075692" y="2841702"/>
            <a:ext cx="10515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6B3CAE7-E8DB-82C7-E6AE-EDFDB14F7B62}"/>
              </a:ext>
            </a:extLst>
          </p:cNvPr>
          <p:cNvSpPr>
            <a:spLocks noGrp="1"/>
          </p:cNvSpPr>
          <p:nvPr>
            <p:ph type="body" sz="quarter" idx="14"/>
          </p:nvPr>
        </p:nvSpPr>
        <p:spPr>
          <a:xfrm>
            <a:off x="1076325" y="4387850"/>
            <a:ext cx="8610286" cy="800100"/>
          </a:xfrm>
        </p:spPr>
        <p:txBody>
          <a:bodyPr anchor="ctr" anchorCtr="0">
            <a:noAutofit/>
          </a:bodyPr>
          <a:lstStyle>
            <a:lvl1pPr marL="0" indent="0">
              <a:buNone/>
              <a:defRPr sz="3800">
                <a:solidFill>
                  <a:schemeClr val="tx2"/>
                </a:solidFill>
                <a:latin typeface="+mj-lt"/>
              </a:defRPr>
            </a:lvl1pPr>
          </a:lstStyle>
          <a:p>
            <a:pPr lvl="0"/>
            <a:r>
              <a:rPr lang="en-US"/>
              <a:t>Click to edit Master text styles</a:t>
            </a:r>
          </a:p>
        </p:txBody>
      </p:sp>
      <p:sp>
        <p:nvSpPr>
          <p:cNvPr id="4" name="Text Placeholder 3">
            <a:extLst>
              <a:ext uri="{FF2B5EF4-FFF2-40B4-BE49-F238E27FC236}">
                <a16:creationId xmlns:a16="http://schemas.microsoft.com/office/drawing/2014/main" id="{57FDEB4F-146B-13D0-6AF1-D381DF21F6C6}"/>
              </a:ext>
            </a:extLst>
          </p:cNvPr>
          <p:cNvSpPr>
            <a:spLocks noGrp="1"/>
          </p:cNvSpPr>
          <p:nvPr>
            <p:ph type="body" sz="quarter" idx="15" hasCustomPrompt="1"/>
          </p:nvPr>
        </p:nvSpPr>
        <p:spPr>
          <a:xfrm>
            <a:off x="1076325" y="5295900"/>
            <a:ext cx="8609013" cy="506413"/>
          </a:xfrm>
        </p:spPr>
        <p:txBody>
          <a:bodyPr/>
          <a:lstStyle>
            <a:lvl1pPr marL="0" indent="0">
              <a:buNone/>
              <a:defRPr lang="en-US" sz="2800" kern="0" dirty="0">
                <a:solidFill>
                  <a:prstClr val="black"/>
                </a:solidFill>
                <a:latin typeface="Poppins"/>
                <a:ea typeface="+mn-ea"/>
                <a:cs typeface="+mn-cs"/>
              </a:defRPr>
            </a:lvl1pPr>
            <a:lvl2pPr marL="457200" indent="0">
              <a:buNone/>
              <a:defRPr/>
            </a:lvl2pPr>
          </a:lstStyle>
          <a:p>
            <a:pPr lvl="0"/>
            <a:r>
              <a:rPr lang="en-US" dirty="0"/>
              <a:t>Presenter Names</a:t>
            </a:r>
          </a:p>
        </p:txBody>
      </p:sp>
    </p:spTree>
    <p:extLst>
      <p:ext uri="{BB962C8B-B14F-4D97-AF65-F5344CB8AC3E}">
        <p14:creationId xmlns:p14="http://schemas.microsoft.com/office/powerpoint/2010/main" val="171456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pPr>
              <a:defRPr/>
            </a:pPr>
            <a:fld id="{211C0565-A44B-44E0-A887-C2ADE0B54789}" type="datetime2">
              <a:rPr lang="en-US" smtClean="0"/>
              <a:pPr>
                <a:defRPr/>
              </a:pPr>
              <a:t>Wednesday, July 9, 2025</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pPr>
              <a:defRPr/>
            </a:pPr>
            <a:endParaRPr lang="en-US" dirty="0"/>
          </a:p>
        </p:txBody>
      </p:sp>
      <p:sp>
        <p:nvSpPr>
          <p:cNvPr id="3" name="Text Placeholder 2">
            <a:extLst>
              <a:ext uri="{FF2B5EF4-FFF2-40B4-BE49-F238E27FC236}">
                <a16:creationId xmlns:a16="http://schemas.microsoft.com/office/drawing/2014/main" id="{88A8E0AF-93E5-CDC4-2D1C-13A6C46F3626}"/>
              </a:ext>
            </a:extLst>
          </p:cNvPr>
          <p:cNvSpPr>
            <a:spLocks noGrp="1"/>
          </p:cNvSpPr>
          <p:nvPr>
            <p:ph type="body" sz="quarter" idx="14" hasCustomPrompt="1"/>
          </p:nvPr>
        </p:nvSpPr>
        <p:spPr>
          <a:xfrm>
            <a:off x="457198" y="1269604"/>
            <a:ext cx="10515600" cy="354012"/>
          </a:xfrm>
        </p:spPr>
        <p:txBody>
          <a:bodyPr/>
          <a:lstStyle>
            <a:lvl1pPr marL="0" indent="0">
              <a:buNone/>
              <a:defRPr/>
            </a:lvl1pPr>
          </a:lstStyle>
          <a:p>
            <a:pPr lvl="0"/>
            <a:r>
              <a:rPr lang="en-US" dirty="0"/>
              <a:t>Subtitle</a:t>
            </a:r>
          </a:p>
        </p:txBody>
      </p:sp>
      <p:sp>
        <p:nvSpPr>
          <p:cNvPr id="5" name="Text Placeholder 4">
            <a:extLst>
              <a:ext uri="{FF2B5EF4-FFF2-40B4-BE49-F238E27FC236}">
                <a16:creationId xmlns:a16="http://schemas.microsoft.com/office/drawing/2014/main" id="{2B781685-9C26-E954-7563-E8D957CE806E}"/>
              </a:ext>
            </a:extLst>
          </p:cNvPr>
          <p:cNvSpPr>
            <a:spLocks noGrp="1"/>
          </p:cNvSpPr>
          <p:nvPr>
            <p:ph type="body" sz="quarter" idx="15" hasCustomPrompt="1"/>
          </p:nvPr>
        </p:nvSpPr>
        <p:spPr>
          <a:xfrm>
            <a:off x="457925" y="1922462"/>
            <a:ext cx="10728325" cy="3013075"/>
          </a:xfrm>
        </p:spPr>
        <p:txBody>
          <a:body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Fifth level</a:t>
            </a:r>
          </a:p>
        </p:txBody>
      </p:sp>
      <p:sp>
        <p:nvSpPr>
          <p:cNvPr id="11" name="Google Shape;23;p5">
            <a:extLst>
              <a:ext uri="{FF2B5EF4-FFF2-40B4-BE49-F238E27FC236}">
                <a16:creationId xmlns:a16="http://schemas.microsoft.com/office/drawing/2014/main" id="{6D36C2C7-FEC1-F4E2-3EB0-E85EF451851E}"/>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p6">
            <a:extLst>
              <a:ext uri="{FF2B5EF4-FFF2-40B4-BE49-F238E27FC236}">
                <a16:creationId xmlns:a16="http://schemas.microsoft.com/office/drawing/2014/main" id="{1122313D-6BD4-ED30-B07C-1E4C2CF3463C}"/>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DA0EB3FC-18AA-C64B-A323-BD1B8D7BFB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9" name="Google Shape;23;p5">
            <a:extLst>
              <a:ext uri="{FF2B5EF4-FFF2-40B4-BE49-F238E27FC236}">
                <a16:creationId xmlns:a16="http://schemas.microsoft.com/office/drawing/2014/main" id="{5DD76F1C-942D-3693-703E-A684594D5690}"/>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p6">
            <a:extLst>
              <a:ext uri="{FF2B5EF4-FFF2-40B4-BE49-F238E27FC236}">
                <a16:creationId xmlns:a16="http://schemas.microsoft.com/office/drawing/2014/main" id="{5986BC39-BE9D-C7AC-DB3B-B5EFDBD29308}"/>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lide Number Placeholder 16">
            <a:extLst>
              <a:ext uri="{FF2B5EF4-FFF2-40B4-BE49-F238E27FC236}">
                <a16:creationId xmlns:a16="http://schemas.microsoft.com/office/drawing/2014/main" id="{4A7F8C9D-EFDB-B9FB-A639-70B9E9AC3109}"/>
              </a:ext>
            </a:extLst>
          </p:cNvPr>
          <p:cNvSpPr>
            <a:spLocks noGrp="1"/>
          </p:cNvSpPr>
          <p:nvPr>
            <p:ph type="sldNum" sz="quarter" idx="12"/>
          </p:nvPr>
        </p:nvSpPr>
        <p:spPr>
          <a:xfrm>
            <a:off x="11688901" y="6330400"/>
            <a:ext cx="503099" cy="503042"/>
          </a:xfrm>
        </p:spPr>
        <p:txBody>
          <a:bodyPr/>
          <a:lstStyle>
            <a:lvl1pPr>
              <a:defRPr>
                <a:solidFill>
                  <a:schemeClr val="bg1"/>
                </a:solidFill>
              </a:defRPr>
            </a:lvl1pPr>
          </a:lstStyle>
          <a:p>
            <a:pPr>
              <a:defRPr/>
            </a:pPr>
            <a:fld id="{EC3721E8-9C32-479D-96C1-67413B93FE65}" type="slidenum">
              <a:rPr lang="en-US" smtClean="0"/>
              <a:pPr>
                <a:defRPr/>
              </a:pPr>
              <a:t>‹#›</a:t>
            </a:fld>
            <a:endParaRPr lang="en-US" dirty="0"/>
          </a:p>
        </p:txBody>
      </p:sp>
    </p:spTree>
    <p:extLst>
      <p:ext uri="{BB962C8B-B14F-4D97-AF65-F5344CB8AC3E}">
        <p14:creationId xmlns:p14="http://schemas.microsoft.com/office/powerpoint/2010/main" val="115765684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fld id="{7AD39137-DC05-457E-BAB3-4F97F50067AD}" type="datetime1">
              <a:rPr lang="en-US" smtClean="0"/>
              <a:t>7/9/2025</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endParaRPr lang="en-US" dirty="0"/>
          </a:p>
        </p:txBody>
      </p:sp>
      <p:sp>
        <p:nvSpPr>
          <p:cNvPr id="3" name="Text Placeholder 2">
            <a:extLst>
              <a:ext uri="{FF2B5EF4-FFF2-40B4-BE49-F238E27FC236}">
                <a16:creationId xmlns:a16="http://schemas.microsoft.com/office/drawing/2014/main" id="{88A8E0AF-93E5-CDC4-2D1C-13A6C46F3626}"/>
              </a:ext>
            </a:extLst>
          </p:cNvPr>
          <p:cNvSpPr>
            <a:spLocks noGrp="1"/>
          </p:cNvSpPr>
          <p:nvPr>
            <p:ph type="body" sz="quarter" idx="14" hasCustomPrompt="1"/>
          </p:nvPr>
        </p:nvSpPr>
        <p:spPr>
          <a:xfrm>
            <a:off x="457198" y="1269604"/>
            <a:ext cx="10515600" cy="354012"/>
          </a:xfrm>
        </p:spPr>
        <p:txBody>
          <a:bodyPr/>
          <a:lstStyle>
            <a:lvl1pPr marL="0" indent="0">
              <a:buNone/>
              <a:defRPr/>
            </a:lvl1pPr>
          </a:lstStyle>
          <a:p>
            <a:pPr lvl="0"/>
            <a:r>
              <a:rPr lang="en-US" dirty="0"/>
              <a:t>Subtitle</a:t>
            </a:r>
          </a:p>
        </p:txBody>
      </p:sp>
      <p:sp>
        <p:nvSpPr>
          <p:cNvPr id="5" name="Text Placeholder 4">
            <a:extLst>
              <a:ext uri="{FF2B5EF4-FFF2-40B4-BE49-F238E27FC236}">
                <a16:creationId xmlns:a16="http://schemas.microsoft.com/office/drawing/2014/main" id="{2B781685-9C26-E954-7563-E8D957CE806E}"/>
              </a:ext>
            </a:extLst>
          </p:cNvPr>
          <p:cNvSpPr>
            <a:spLocks noGrp="1"/>
          </p:cNvSpPr>
          <p:nvPr>
            <p:ph type="body" sz="quarter" idx="15" hasCustomPrompt="1"/>
          </p:nvPr>
        </p:nvSpPr>
        <p:spPr>
          <a:xfrm>
            <a:off x="457925" y="1922462"/>
            <a:ext cx="10728325" cy="3013075"/>
          </a:xfrm>
        </p:spPr>
        <p:txBody>
          <a:body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Fifth level</a:t>
            </a:r>
          </a:p>
        </p:txBody>
      </p:sp>
      <p:sp>
        <p:nvSpPr>
          <p:cNvPr id="11" name="Google Shape;23;p5">
            <a:extLst>
              <a:ext uri="{FF2B5EF4-FFF2-40B4-BE49-F238E27FC236}">
                <a16:creationId xmlns:a16="http://schemas.microsoft.com/office/drawing/2014/main" id="{6D36C2C7-FEC1-F4E2-3EB0-E85EF451851E}"/>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p6">
            <a:extLst>
              <a:ext uri="{FF2B5EF4-FFF2-40B4-BE49-F238E27FC236}">
                <a16:creationId xmlns:a16="http://schemas.microsoft.com/office/drawing/2014/main" id="{1122313D-6BD4-ED30-B07C-1E4C2CF3463C}"/>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DA0EB3FC-18AA-C64B-A323-BD1B8D7BFB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9" name="Google Shape;23;p5">
            <a:extLst>
              <a:ext uri="{FF2B5EF4-FFF2-40B4-BE49-F238E27FC236}">
                <a16:creationId xmlns:a16="http://schemas.microsoft.com/office/drawing/2014/main" id="{5DD76F1C-942D-3693-703E-A684594D5690}"/>
              </a:ext>
            </a:extLst>
          </p:cNvPr>
          <p:cNvSpPr/>
          <p:nvPr userDrawn="1"/>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p6">
            <a:extLst>
              <a:ext uri="{FF2B5EF4-FFF2-40B4-BE49-F238E27FC236}">
                <a16:creationId xmlns:a16="http://schemas.microsoft.com/office/drawing/2014/main" id="{5986BC39-BE9D-C7AC-DB3B-B5EFDBD29308}"/>
              </a:ext>
            </a:extLst>
          </p:cNvPr>
          <p:cNvSpPr/>
          <p:nvPr userDrawn="1"/>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6">
            <a:extLst>
              <a:ext uri="{FF2B5EF4-FFF2-40B4-BE49-F238E27FC236}">
                <a16:creationId xmlns:a16="http://schemas.microsoft.com/office/drawing/2014/main" id="{5E0EB390-ADFF-9C58-B33B-51B8C1C65B06}"/>
              </a:ext>
            </a:extLst>
          </p:cNvPr>
          <p:cNvSpPr txBox="1">
            <a:spLocks/>
          </p:cNvSpPr>
          <p:nvPr userDrawn="1"/>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4010292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fld id="{03CAA957-676A-4B6F-AEEC-ED5D00FBE5BE}" type="datetime1">
              <a:rPr lang="en-US" smtClean="0"/>
              <a:t>7/9/2025</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endParaRPr lang="en-US" dirty="0"/>
          </a:p>
        </p:txBody>
      </p:sp>
      <p:sp>
        <p:nvSpPr>
          <p:cNvPr id="19" name="Text Placeholder 18">
            <a:extLst>
              <a:ext uri="{FF2B5EF4-FFF2-40B4-BE49-F238E27FC236}">
                <a16:creationId xmlns:a16="http://schemas.microsoft.com/office/drawing/2014/main" id="{432DEB51-625D-A3B4-78C7-B6BFD70B3901}"/>
              </a:ext>
            </a:extLst>
          </p:cNvPr>
          <p:cNvSpPr>
            <a:spLocks noGrp="1"/>
          </p:cNvSpPr>
          <p:nvPr>
            <p:ph type="body" sz="quarter" idx="13" hasCustomPrompt="1"/>
          </p:nvPr>
        </p:nvSpPr>
        <p:spPr>
          <a:xfrm>
            <a:off x="457199" y="192166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21" name="Text Placeholder 18">
            <a:extLst>
              <a:ext uri="{FF2B5EF4-FFF2-40B4-BE49-F238E27FC236}">
                <a16:creationId xmlns:a16="http://schemas.microsoft.com/office/drawing/2014/main" id="{5A2838EE-2B77-F488-74DD-660CDE944592}"/>
              </a:ext>
            </a:extLst>
          </p:cNvPr>
          <p:cNvSpPr>
            <a:spLocks noGrp="1"/>
          </p:cNvSpPr>
          <p:nvPr>
            <p:ph type="body" sz="quarter" idx="14" hasCustomPrompt="1"/>
          </p:nvPr>
        </p:nvSpPr>
        <p:spPr>
          <a:xfrm>
            <a:off x="7839980" y="192166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22" name="Text Placeholder 18">
            <a:extLst>
              <a:ext uri="{FF2B5EF4-FFF2-40B4-BE49-F238E27FC236}">
                <a16:creationId xmlns:a16="http://schemas.microsoft.com/office/drawing/2014/main" id="{0BEF14BA-0CED-89A2-4866-43F14F833EB4}"/>
              </a:ext>
            </a:extLst>
          </p:cNvPr>
          <p:cNvSpPr>
            <a:spLocks noGrp="1"/>
          </p:cNvSpPr>
          <p:nvPr>
            <p:ph type="body" sz="quarter" idx="15" hasCustomPrompt="1"/>
          </p:nvPr>
        </p:nvSpPr>
        <p:spPr>
          <a:xfrm>
            <a:off x="4148589" y="193543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13" name="Google Shape;23;p5">
            <a:extLst>
              <a:ext uri="{FF2B5EF4-FFF2-40B4-BE49-F238E27FC236}">
                <a16:creationId xmlns:a16="http://schemas.microsoft.com/office/drawing/2014/main" id="{6E98C706-0BA9-3ED8-33B1-48D0F6692B48}"/>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p6">
            <a:extLst>
              <a:ext uri="{FF2B5EF4-FFF2-40B4-BE49-F238E27FC236}">
                <a16:creationId xmlns:a16="http://schemas.microsoft.com/office/drawing/2014/main" id="{8AA9426B-EF2B-B02D-9788-9963DC9AEE3F}"/>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Picture 22">
            <a:extLst>
              <a:ext uri="{FF2B5EF4-FFF2-40B4-BE49-F238E27FC236}">
                <a16:creationId xmlns:a16="http://schemas.microsoft.com/office/drawing/2014/main" id="{42FDFC19-159F-C0F7-F01B-37B3F9D92A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24" name="Google Shape;23;p5">
            <a:extLst>
              <a:ext uri="{FF2B5EF4-FFF2-40B4-BE49-F238E27FC236}">
                <a16:creationId xmlns:a16="http://schemas.microsoft.com/office/drawing/2014/main" id="{9329F0FD-D370-F530-C1C2-5AB62C927B4B}"/>
              </a:ext>
            </a:extLst>
          </p:cNvPr>
          <p:cNvSpPr/>
          <p:nvPr userDrawn="1"/>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p6">
            <a:extLst>
              <a:ext uri="{FF2B5EF4-FFF2-40B4-BE49-F238E27FC236}">
                <a16:creationId xmlns:a16="http://schemas.microsoft.com/office/drawing/2014/main" id="{397BE673-9B8F-5A47-ED38-4ECE65E2DF40}"/>
              </a:ext>
            </a:extLst>
          </p:cNvPr>
          <p:cNvSpPr/>
          <p:nvPr userDrawn="1"/>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6">
            <a:extLst>
              <a:ext uri="{FF2B5EF4-FFF2-40B4-BE49-F238E27FC236}">
                <a16:creationId xmlns:a16="http://schemas.microsoft.com/office/drawing/2014/main" id="{2B92BBE0-7E6C-3638-5A98-D2B09F7A406A}"/>
              </a:ext>
            </a:extLst>
          </p:cNvPr>
          <p:cNvSpPr txBox="1">
            <a:spLocks/>
          </p:cNvSpPr>
          <p:nvPr userDrawn="1"/>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297631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fld id="{E100A48B-A094-43FC-8F1C-03484F76CE24}" type="datetime1">
              <a:rPr lang="en-US" smtClean="0"/>
              <a:t>7/9/2025</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endParaRPr lang="en-US" dirty="0"/>
          </a:p>
        </p:txBody>
      </p:sp>
      <p:sp>
        <p:nvSpPr>
          <p:cNvPr id="3" name="Picture Placeholder 2">
            <a:extLst>
              <a:ext uri="{FF2B5EF4-FFF2-40B4-BE49-F238E27FC236}">
                <a16:creationId xmlns:a16="http://schemas.microsoft.com/office/drawing/2014/main" id="{170C3A5F-ECF7-A89D-FEEF-B6C7CFF21B73}"/>
              </a:ext>
            </a:extLst>
          </p:cNvPr>
          <p:cNvSpPr>
            <a:spLocks noGrp="1"/>
          </p:cNvSpPr>
          <p:nvPr>
            <p:ph type="pic" sz="quarter" idx="14"/>
          </p:nvPr>
        </p:nvSpPr>
        <p:spPr>
          <a:xfrm>
            <a:off x="7741738" y="1921669"/>
            <a:ext cx="2615241" cy="3442042"/>
          </a:xfrm>
          <a:ln w="28575">
            <a:solidFill>
              <a:srgbClr val="A4D65E"/>
            </a:solidFill>
          </a:ln>
        </p:spPr>
        <p:txBody>
          <a:bodyPr/>
          <a:lstStyle>
            <a:lvl1pPr marL="0" indent="0">
              <a:buNone/>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EEBC1A0E-FA15-3850-0169-7011E4F3670E}"/>
              </a:ext>
            </a:extLst>
          </p:cNvPr>
          <p:cNvSpPr>
            <a:spLocks noGrp="1"/>
          </p:cNvSpPr>
          <p:nvPr>
            <p:ph type="body" sz="quarter" idx="15" hasCustomPrompt="1"/>
          </p:nvPr>
        </p:nvSpPr>
        <p:spPr>
          <a:xfrm>
            <a:off x="457199" y="1922462"/>
            <a:ext cx="5486401" cy="3013075"/>
          </a:xfrm>
        </p:spPr>
        <p:txBody>
          <a:bodyPr/>
          <a:lstStyle>
            <a:lvl2pPr marL="457200" indent="0">
              <a:buNone/>
              <a:defRPr/>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Fifth level</a:t>
            </a:r>
          </a:p>
        </p:txBody>
      </p:sp>
      <p:sp>
        <p:nvSpPr>
          <p:cNvPr id="11" name="Google Shape;23;p5">
            <a:extLst>
              <a:ext uri="{FF2B5EF4-FFF2-40B4-BE49-F238E27FC236}">
                <a16:creationId xmlns:a16="http://schemas.microsoft.com/office/drawing/2014/main" id="{F4FCFF8C-9627-81FE-B79C-150CD6F31787}"/>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p6">
            <a:extLst>
              <a:ext uri="{FF2B5EF4-FFF2-40B4-BE49-F238E27FC236}">
                <a16:creationId xmlns:a16="http://schemas.microsoft.com/office/drawing/2014/main" id="{4B5A8E33-AAAD-A529-EA03-98F878AB231D}"/>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AD9E58F3-C0F1-2CFC-9B78-E8B5B9334B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9" name="Google Shape;23;p5">
            <a:extLst>
              <a:ext uri="{FF2B5EF4-FFF2-40B4-BE49-F238E27FC236}">
                <a16:creationId xmlns:a16="http://schemas.microsoft.com/office/drawing/2014/main" id="{3D78AA1A-154C-47D2-7BFD-C0B2CF7C3EB2}"/>
              </a:ext>
            </a:extLst>
          </p:cNvPr>
          <p:cNvSpPr/>
          <p:nvPr userDrawn="1"/>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p6">
            <a:extLst>
              <a:ext uri="{FF2B5EF4-FFF2-40B4-BE49-F238E27FC236}">
                <a16:creationId xmlns:a16="http://schemas.microsoft.com/office/drawing/2014/main" id="{744C0423-E4A9-7F15-9612-C63986ADED3B}"/>
              </a:ext>
            </a:extLst>
          </p:cNvPr>
          <p:cNvSpPr/>
          <p:nvPr userDrawn="1"/>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6">
            <a:extLst>
              <a:ext uri="{FF2B5EF4-FFF2-40B4-BE49-F238E27FC236}">
                <a16:creationId xmlns:a16="http://schemas.microsoft.com/office/drawing/2014/main" id="{F18CB669-5652-A9C8-0EF8-F61F4950C239}"/>
              </a:ext>
            </a:extLst>
          </p:cNvPr>
          <p:cNvSpPr txBox="1">
            <a:spLocks/>
          </p:cNvSpPr>
          <p:nvPr userDrawn="1"/>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1086682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Blue 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C44A-D176-9470-50D5-BA2C250886D8}"/>
              </a:ext>
            </a:extLst>
          </p:cNvPr>
          <p:cNvSpPr>
            <a:spLocks noGrp="1"/>
          </p:cNvSpPr>
          <p:nvPr>
            <p:ph type="title"/>
          </p:nvPr>
        </p:nvSpPr>
        <p:spPr>
          <a:xfrm>
            <a:off x="831850" y="2980067"/>
            <a:ext cx="10515600" cy="1133475"/>
          </a:xfrm>
        </p:spPr>
        <p:txBody>
          <a:bodyPr anchor="b"/>
          <a:lstStyle>
            <a:lvl1pPr>
              <a:defRPr sz="6000">
                <a:solidFill>
                  <a:schemeClr val="tx2"/>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2A4645C6-BB72-B27C-4B92-B7581D8B88E8}"/>
              </a:ext>
            </a:extLst>
          </p:cNvPr>
          <p:cNvSpPr>
            <a:spLocks noGrp="1"/>
          </p:cNvSpPr>
          <p:nvPr>
            <p:ph type="body" sz="quarter" idx="14" hasCustomPrompt="1"/>
          </p:nvPr>
        </p:nvSpPr>
        <p:spPr>
          <a:xfrm>
            <a:off x="831850" y="4113213"/>
            <a:ext cx="7070725" cy="841375"/>
          </a:xfrm>
        </p:spPr>
        <p:txBody>
          <a:bodyPr>
            <a:normAutofit/>
          </a:bodyPr>
          <a:lstStyle>
            <a:lvl1pPr marL="0" indent="0">
              <a:buNone/>
              <a:defRPr sz="2000">
                <a:solidFill>
                  <a:schemeClr val="bg1"/>
                </a:solidFill>
                <a:latin typeface="+mj-lt"/>
              </a:defRPr>
            </a:lvl1pPr>
          </a:lstStyle>
          <a:p>
            <a:pPr lvl="0"/>
            <a:r>
              <a:rPr lang="en-US" dirty="0"/>
              <a:t>Sub-title</a:t>
            </a:r>
          </a:p>
        </p:txBody>
      </p:sp>
      <p:sp>
        <p:nvSpPr>
          <p:cNvPr id="6" name="Google Shape;11;p2">
            <a:extLst>
              <a:ext uri="{FF2B5EF4-FFF2-40B4-BE49-F238E27FC236}">
                <a16:creationId xmlns:a16="http://schemas.microsoft.com/office/drawing/2014/main" id="{AB1DE0B1-1E36-9933-1E1B-CAAE4B5620F3}"/>
              </a:ext>
            </a:extLst>
          </p:cNvPr>
          <p:cNvSpPr/>
          <p:nvPr userDrawn="1"/>
        </p:nvSpPr>
        <p:spPr>
          <a:xfrm rot="5400000">
            <a:off x="-303300" y="3141955"/>
            <a:ext cx="1416300" cy="809700"/>
          </a:xfrm>
          <a:prstGeom prst="triangle">
            <a:avLst>
              <a:gd name="adj" fmla="val 50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 Placeholder 9">
            <a:extLst>
              <a:ext uri="{FF2B5EF4-FFF2-40B4-BE49-F238E27FC236}">
                <a16:creationId xmlns:a16="http://schemas.microsoft.com/office/drawing/2014/main" id="{B695AE1C-BA33-CC8B-1037-36969F8251A7}"/>
              </a:ext>
            </a:extLst>
          </p:cNvPr>
          <p:cNvSpPr>
            <a:spLocks noGrp="1"/>
          </p:cNvSpPr>
          <p:nvPr>
            <p:ph type="body" sz="quarter" idx="13" hasCustomPrompt="1"/>
          </p:nvPr>
        </p:nvSpPr>
        <p:spPr>
          <a:xfrm>
            <a:off x="65918" y="3263139"/>
            <a:ext cx="503238" cy="567330"/>
          </a:xfrm>
        </p:spPr>
        <p:txBody>
          <a:bodyPr>
            <a:normAutofit/>
          </a:bodyPr>
          <a:lstStyle>
            <a:lvl1pPr marL="0" indent="0">
              <a:buNone/>
              <a:defRPr sz="4000">
                <a:solidFill>
                  <a:schemeClr val="bg1"/>
                </a:solidFill>
                <a:latin typeface="Bree Serif" panose="02000503040000020004" pitchFamily="2" charset="0"/>
              </a:defRPr>
            </a:lvl1pPr>
          </a:lstStyle>
          <a:p>
            <a:pPr lvl="0"/>
            <a:r>
              <a:rPr lang="en-US" dirty="0"/>
              <a:t>#</a:t>
            </a:r>
          </a:p>
        </p:txBody>
      </p:sp>
    </p:spTree>
    <p:extLst>
      <p:ext uri="{BB962C8B-B14F-4D97-AF65-F5344CB8AC3E}">
        <p14:creationId xmlns:p14="http://schemas.microsoft.com/office/powerpoint/2010/main" val="782639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White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C44A-D176-9470-50D5-BA2C250886D8}"/>
              </a:ext>
            </a:extLst>
          </p:cNvPr>
          <p:cNvSpPr>
            <a:spLocks noGrp="1"/>
          </p:cNvSpPr>
          <p:nvPr>
            <p:ph type="title" hasCustomPrompt="1"/>
          </p:nvPr>
        </p:nvSpPr>
        <p:spPr>
          <a:xfrm>
            <a:off x="1676400" y="2777158"/>
            <a:ext cx="10515600" cy="1539292"/>
          </a:xfrm>
        </p:spPr>
        <p:txBody>
          <a:bodyPr anchor="ctr" anchorCtr="0"/>
          <a:lstStyle>
            <a:lvl1pPr>
              <a:defRPr sz="9600" b="0">
                <a:solidFill>
                  <a:schemeClr val="tx2"/>
                </a:solidFill>
                <a:latin typeface="+mn-lt"/>
              </a:defRPr>
            </a:lvl1pPr>
          </a:lstStyle>
          <a:p>
            <a:r>
              <a:rPr lang="en-US" dirty="0"/>
              <a:t>Title</a:t>
            </a:r>
          </a:p>
        </p:txBody>
      </p:sp>
      <p:sp>
        <p:nvSpPr>
          <p:cNvPr id="4" name="Date Placeholder 3">
            <a:extLst>
              <a:ext uri="{FF2B5EF4-FFF2-40B4-BE49-F238E27FC236}">
                <a16:creationId xmlns:a16="http://schemas.microsoft.com/office/drawing/2014/main" id="{F6B5A4AF-C5CE-43A4-C150-07A2AA7A48A9}"/>
              </a:ext>
            </a:extLst>
          </p:cNvPr>
          <p:cNvSpPr>
            <a:spLocks noGrp="1"/>
          </p:cNvSpPr>
          <p:nvPr>
            <p:ph type="dt" sz="half" idx="10"/>
          </p:nvPr>
        </p:nvSpPr>
        <p:spPr/>
        <p:txBody>
          <a:bodyPr/>
          <a:lstStyle/>
          <a:p>
            <a:fld id="{FC13198B-4C57-4F7E-BDD3-271BE1D0A3D6}" type="datetime1">
              <a:rPr lang="en-US" smtClean="0"/>
              <a:t>7/9/2025</a:t>
            </a:fld>
            <a:endParaRPr lang="en-US"/>
          </a:p>
        </p:txBody>
      </p:sp>
      <p:sp>
        <p:nvSpPr>
          <p:cNvPr id="5" name="Footer Placeholder 4">
            <a:extLst>
              <a:ext uri="{FF2B5EF4-FFF2-40B4-BE49-F238E27FC236}">
                <a16:creationId xmlns:a16="http://schemas.microsoft.com/office/drawing/2014/main" id="{B9C23332-F94E-5D6D-9EF0-AFBD9CFEA043}"/>
              </a:ext>
            </a:extLst>
          </p:cNvPr>
          <p:cNvSpPr>
            <a:spLocks noGrp="1"/>
          </p:cNvSpPr>
          <p:nvPr>
            <p:ph type="ftr" sz="quarter" idx="11"/>
          </p:nvPr>
        </p:nvSpPr>
        <p:spPr/>
        <p:txBody>
          <a:bodyPr/>
          <a:lstStyle/>
          <a:p>
            <a:endParaRPr lang="en-US"/>
          </a:p>
        </p:txBody>
      </p:sp>
      <p:sp>
        <p:nvSpPr>
          <p:cNvPr id="7" name="Google Shape;11;p2">
            <a:extLst>
              <a:ext uri="{FF2B5EF4-FFF2-40B4-BE49-F238E27FC236}">
                <a16:creationId xmlns:a16="http://schemas.microsoft.com/office/drawing/2014/main" id="{21A1CD2B-148D-8B31-D2EA-14ED47539BE9}"/>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p5">
            <a:extLst>
              <a:ext uri="{FF2B5EF4-FFF2-40B4-BE49-F238E27FC236}">
                <a16:creationId xmlns:a16="http://schemas.microsoft.com/office/drawing/2014/main" id="{75BA0A85-CD10-895C-94FE-0417BD1A066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BF437B4A-9595-84A1-A8C0-C688263F36B4}"/>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1" name="Picture 10">
            <a:extLst>
              <a:ext uri="{FF2B5EF4-FFF2-40B4-BE49-F238E27FC236}">
                <a16:creationId xmlns:a16="http://schemas.microsoft.com/office/drawing/2014/main" id="{2A986B06-BF8A-5EF8-233E-51C18A75D5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2" name="Text Placeholder 11">
            <a:extLst>
              <a:ext uri="{FF2B5EF4-FFF2-40B4-BE49-F238E27FC236}">
                <a16:creationId xmlns:a16="http://schemas.microsoft.com/office/drawing/2014/main" id="{B845953C-1109-3FB2-2B09-CEDA7CB6E9CB}"/>
              </a:ext>
            </a:extLst>
          </p:cNvPr>
          <p:cNvSpPr>
            <a:spLocks noGrp="1"/>
          </p:cNvSpPr>
          <p:nvPr>
            <p:ph type="body" sz="quarter" idx="14"/>
          </p:nvPr>
        </p:nvSpPr>
        <p:spPr>
          <a:xfrm>
            <a:off x="1676400" y="4098734"/>
            <a:ext cx="10515600" cy="615950"/>
          </a:xfrm>
        </p:spPr>
        <p:txBody>
          <a:bodyPr>
            <a:normAutofit/>
          </a:bodyPr>
          <a:lstStyle>
            <a:lvl1pPr marL="0" indent="0">
              <a:buNone/>
              <a:defRPr sz="2000"/>
            </a:lvl1pPr>
          </a:lstStyle>
          <a:p>
            <a:pPr lvl="0"/>
            <a:r>
              <a:rPr lang="en-US"/>
              <a:t>Click to edit Master text styles</a:t>
            </a:r>
          </a:p>
        </p:txBody>
      </p:sp>
      <p:sp>
        <p:nvSpPr>
          <p:cNvPr id="13" name="Google Shape;11;p2">
            <a:extLst>
              <a:ext uri="{FF2B5EF4-FFF2-40B4-BE49-F238E27FC236}">
                <a16:creationId xmlns:a16="http://schemas.microsoft.com/office/drawing/2014/main" id="{1F99E491-9E9C-7F3E-1EAD-FF11020FEDE3}"/>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Placeholder 9">
            <a:extLst>
              <a:ext uri="{FF2B5EF4-FFF2-40B4-BE49-F238E27FC236}">
                <a16:creationId xmlns:a16="http://schemas.microsoft.com/office/drawing/2014/main" id="{AEDFE6BD-EA93-4AE9-7893-D7CD62B042FE}"/>
              </a:ext>
            </a:extLst>
          </p:cNvPr>
          <p:cNvSpPr>
            <a:spLocks noGrp="1"/>
          </p:cNvSpPr>
          <p:nvPr>
            <p:ph type="body" sz="quarter" idx="13" hasCustomPrompt="1"/>
          </p:nvPr>
        </p:nvSpPr>
        <p:spPr>
          <a:xfrm>
            <a:off x="65918" y="3263139"/>
            <a:ext cx="503238" cy="567330"/>
          </a:xfrm>
        </p:spPr>
        <p:txBody>
          <a:bodyPr anchor="ctr" anchorCtr="1">
            <a:normAutofit/>
          </a:bodyPr>
          <a:lstStyle>
            <a:lvl1pPr marL="0" indent="0">
              <a:buNone/>
              <a:defRPr sz="4000">
                <a:solidFill>
                  <a:schemeClr val="tx2"/>
                </a:solidFill>
                <a:latin typeface="Bree Serif" panose="02000503040000020004" pitchFamily="2" charset="0"/>
              </a:defRPr>
            </a:lvl1pPr>
          </a:lstStyle>
          <a:p>
            <a:pPr lvl="0"/>
            <a:r>
              <a:rPr lang="en-US" dirty="0"/>
              <a:t>#</a:t>
            </a:r>
          </a:p>
        </p:txBody>
      </p:sp>
      <p:sp>
        <p:nvSpPr>
          <p:cNvPr id="14" name="Google Shape;11;p2">
            <a:extLst>
              <a:ext uri="{FF2B5EF4-FFF2-40B4-BE49-F238E27FC236}">
                <a16:creationId xmlns:a16="http://schemas.microsoft.com/office/drawing/2014/main" id="{C08E2F87-E1CE-1DBA-8597-521BA09C5E79}"/>
              </a:ext>
            </a:extLst>
          </p:cNvPr>
          <p:cNvSpPr/>
          <p:nvPr userDrawn="1"/>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303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Quotes">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B5A4AF-C5CE-43A4-C150-07A2AA7A48A9}"/>
              </a:ext>
            </a:extLst>
          </p:cNvPr>
          <p:cNvSpPr>
            <a:spLocks noGrp="1"/>
          </p:cNvSpPr>
          <p:nvPr>
            <p:ph type="dt" sz="half" idx="10"/>
          </p:nvPr>
        </p:nvSpPr>
        <p:spPr/>
        <p:txBody>
          <a:bodyPr/>
          <a:lstStyle/>
          <a:p>
            <a:fld id="{3FC6E342-62B6-4654-AFC7-B808F5564735}" type="datetime1">
              <a:rPr lang="en-US" smtClean="0"/>
              <a:t>7/9/2025</a:t>
            </a:fld>
            <a:endParaRPr lang="en-US"/>
          </a:p>
        </p:txBody>
      </p:sp>
      <p:sp>
        <p:nvSpPr>
          <p:cNvPr id="5" name="Footer Placeholder 4">
            <a:extLst>
              <a:ext uri="{FF2B5EF4-FFF2-40B4-BE49-F238E27FC236}">
                <a16:creationId xmlns:a16="http://schemas.microsoft.com/office/drawing/2014/main" id="{B9C23332-F94E-5D6D-9EF0-AFBD9CFEA043}"/>
              </a:ext>
            </a:extLst>
          </p:cNvPr>
          <p:cNvSpPr>
            <a:spLocks noGrp="1"/>
          </p:cNvSpPr>
          <p:nvPr>
            <p:ph type="ftr" sz="quarter" idx="11"/>
          </p:nvPr>
        </p:nvSpPr>
        <p:spPr/>
        <p:txBody>
          <a:bodyPr/>
          <a:lstStyle/>
          <a:p>
            <a:endParaRPr lang="en-US"/>
          </a:p>
        </p:txBody>
      </p:sp>
      <p:sp>
        <p:nvSpPr>
          <p:cNvPr id="7" name="Google Shape;11;p2">
            <a:extLst>
              <a:ext uri="{FF2B5EF4-FFF2-40B4-BE49-F238E27FC236}">
                <a16:creationId xmlns:a16="http://schemas.microsoft.com/office/drawing/2014/main" id="{21A1CD2B-148D-8B31-D2EA-14ED47539BE9}"/>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p4">
            <a:extLst>
              <a:ext uri="{FF2B5EF4-FFF2-40B4-BE49-F238E27FC236}">
                <a16:creationId xmlns:a16="http://schemas.microsoft.com/office/drawing/2014/main" id="{19137B31-90EE-9F78-CE0D-035BE36A2EA8}"/>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chemeClr val="accent2"/>
                </a:solidFill>
                <a:latin typeface="Raleway"/>
                <a:ea typeface="Raleway"/>
                <a:cs typeface="Raleway"/>
                <a:sym typeface="Raleway"/>
              </a:rPr>
              <a:t>“</a:t>
            </a:r>
            <a:endParaRPr sz="8600" b="1" dirty="0">
              <a:solidFill>
                <a:schemeClr val="accent2"/>
              </a:solidFill>
              <a:latin typeface="Raleway"/>
              <a:ea typeface="Raleway"/>
              <a:cs typeface="Raleway"/>
              <a:sym typeface="Raleway"/>
            </a:endParaRPr>
          </a:p>
        </p:txBody>
      </p:sp>
      <p:sp>
        <p:nvSpPr>
          <p:cNvPr id="9" name="Google Shape;23;p5">
            <a:extLst>
              <a:ext uri="{FF2B5EF4-FFF2-40B4-BE49-F238E27FC236}">
                <a16:creationId xmlns:a16="http://schemas.microsoft.com/office/drawing/2014/main" id="{CD1F37F7-3027-78D8-71E9-CADA1A294EBF}"/>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lide Number Placeholder 16">
            <a:extLst>
              <a:ext uri="{FF2B5EF4-FFF2-40B4-BE49-F238E27FC236}">
                <a16:creationId xmlns:a16="http://schemas.microsoft.com/office/drawing/2014/main" id="{5B21F208-BC75-40BD-3624-7CFC24E81B4C}"/>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2" name="Text Placeholder 11">
            <a:extLst>
              <a:ext uri="{FF2B5EF4-FFF2-40B4-BE49-F238E27FC236}">
                <a16:creationId xmlns:a16="http://schemas.microsoft.com/office/drawing/2014/main" id="{71AEAC5D-749D-2EA2-170E-AE79FF844032}"/>
              </a:ext>
            </a:extLst>
          </p:cNvPr>
          <p:cNvSpPr>
            <a:spLocks noGrp="1"/>
          </p:cNvSpPr>
          <p:nvPr>
            <p:ph type="body" sz="quarter" idx="12"/>
          </p:nvPr>
        </p:nvSpPr>
        <p:spPr>
          <a:xfrm>
            <a:off x="1016162" y="1468119"/>
            <a:ext cx="5876925" cy="4083050"/>
          </a:xfrm>
        </p:spPr>
        <p:txBody>
          <a:bodyPr>
            <a:normAutofit/>
          </a:bodyPr>
          <a:lstStyle>
            <a:lvl1pPr marL="0" indent="0">
              <a:buNone/>
              <a:defRPr sz="3200">
                <a:solidFill>
                  <a:schemeClr val="bg1"/>
                </a:solidFill>
                <a:latin typeface="Bree Serif" panose="02000503040000020004" pitchFamily="2" charset="0"/>
              </a:defRPr>
            </a:lvl1pPr>
          </a:lstStyle>
          <a:p>
            <a:pPr lvl="0"/>
            <a:r>
              <a:rPr lang="en-US"/>
              <a:t>Click to edit Master text styles</a:t>
            </a:r>
          </a:p>
        </p:txBody>
      </p:sp>
      <p:sp>
        <p:nvSpPr>
          <p:cNvPr id="11" name="Google Shape;11;p2">
            <a:extLst>
              <a:ext uri="{FF2B5EF4-FFF2-40B4-BE49-F238E27FC236}">
                <a16:creationId xmlns:a16="http://schemas.microsoft.com/office/drawing/2014/main" id="{D2C3B8FF-4D89-7935-A4D1-9E8C28F650F3}"/>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p4">
            <a:extLst>
              <a:ext uri="{FF2B5EF4-FFF2-40B4-BE49-F238E27FC236}">
                <a16:creationId xmlns:a16="http://schemas.microsoft.com/office/drawing/2014/main" id="{8B7BB477-7F98-B74B-113E-6E1DA750DEFC}"/>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rgbClr val="004E42"/>
                </a:solidFill>
                <a:latin typeface="Raleway"/>
                <a:ea typeface="Raleway"/>
                <a:cs typeface="Raleway"/>
                <a:sym typeface="Raleway"/>
              </a:rPr>
              <a:t>“</a:t>
            </a:r>
            <a:endParaRPr sz="8600" b="1" dirty="0">
              <a:solidFill>
                <a:srgbClr val="004E42"/>
              </a:solidFill>
              <a:latin typeface="Raleway"/>
              <a:ea typeface="Raleway"/>
              <a:cs typeface="Raleway"/>
              <a:sym typeface="Raleway"/>
            </a:endParaRPr>
          </a:p>
        </p:txBody>
      </p:sp>
      <p:sp>
        <p:nvSpPr>
          <p:cNvPr id="14" name="Google Shape;23;p5">
            <a:extLst>
              <a:ext uri="{FF2B5EF4-FFF2-40B4-BE49-F238E27FC236}">
                <a16:creationId xmlns:a16="http://schemas.microsoft.com/office/drawing/2014/main" id="{81CD1CBE-19F1-8E89-F05F-ECA7892479DA}"/>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Slide Number Placeholder 16">
            <a:extLst>
              <a:ext uri="{FF2B5EF4-FFF2-40B4-BE49-F238E27FC236}">
                <a16:creationId xmlns:a16="http://schemas.microsoft.com/office/drawing/2014/main" id="{FDAF84E3-0D54-F26E-0446-576EF4031F8E}"/>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6" name="Google Shape;11;p2">
            <a:extLst>
              <a:ext uri="{FF2B5EF4-FFF2-40B4-BE49-F238E27FC236}">
                <a16:creationId xmlns:a16="http://schemas.microsoft.com/office/drawing/2014/main" id="{5FF92CDB-5857-3B9F-E79A-E5E757560DCF}"/>
              </a:ext>
            </a:extLst>
          </p:cNvPr>
          <p:cNvSpPr/>
          <p:nvPr userDrawn="1"/>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p4">
            <a:extLst>
              <a:ext uri="{FF2B5EF4-FFF2-40B4-BE49-F238E27FC236}">
                <a16:creationId xmlns:a16="http://schemas.microsoft.com/office/drawing/2014/main" id="{5D7CE116-8EDF-F980-5095-12E3A57B585B}"/>
              </a:ext>
            </a:extLst>
          </p:cNvPr>
          <p:cNvSpPr txBox="1"/>
          <p:nvPr userDrawn="1"/>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chemeClr val="accent2"/>
                </a:solidFill>
                <a:latin typeface="Raleway"/>
                <a:ea typeface="Raleway"/>
                <a:cs typeface="Raleway"/>
                <a:sym typeface="Raleway"/>
              </a:rPr>
              <a:t>“</a:t>
            </a:r>
            <a:endParaRPr sz="8600" b="1" dirty="0">
              <a:solidFill>
                <a:schemeClr val="accent2"/>
              </a:solidFill>
              <a:latin typeface="Raleway"/>
              <a:ea typeface="Raleway"/>
              <a:cs typeface="Raleway"/>
              <a:sym typeface="Raleway"/>
            </a:endParaRPr>
          </a:p>
        </p:txBody>
      </p:sp>
      <p:sp>
        <p:nvSpPr>
          <p:cNvPr id="18" name="Google Shape;23;p5">
            <a:extLst>
              <a:ext uri="{FF2B5EF4-FFF2-40B4-BE49-F238E27FC236}">
                <a16:creationId xmlns:a16="http://schemas.microsoft.com/office/drawing/2014/main" id="{7C8502C7-EE47-DCB6-9F02-3DB1ABC585C4}"/>
              </a:ext>
            </a:extLst>
          </p:cNvPr>
          <p:cNvSpPr/>
          <p:nvPr userDrawn="1"/>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Slide Number Placeholder 16">
            <a:extLst>
              <a:ext uri="{FF2B5EF4-FFF2-40B4-BE49-F238E27FC236}">
                <a16:creationId xmlns:a16="http://schemas.microsoft.com/office/drawing/2014/main" id="{FB62FD14-A8AC-2F2E-FB48-902F86AEAEDB}"/>
              </a:ext>
            </a:extLst>
          </p:cNvPr>
          <p:cNvSpPr txBox="1">
            <a:spLocks/>
          </p:cNvSpPr>
          <p:nvPr userDrawn="1"/>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853091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Conce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FC91-52D9-AB05-D42D-F4DB304AC4A9}"/>
              </a:ext>
            </a:extLst>
          </p:cNvPr>
          <p:cNvSpPr>
            <a:spLocks noGrp="1"/>
          </p:cNvSpPr>
          <p:nvPr>
            <p:ph type="title" hasCustomPrompt="1"/>
          </p:nvPr>
        </p:nvSpPr>
        <p:spPr>
          <a:xfrm>
            <a:off x="455645" y="2268570"/>
            <a:ext cx="4461588" cy="1325563"/>
          </a:xfrm>
        </p:spPr>
        <p:txBody>
          <a:bodyPr/>
          <a:lstStyle>
            <a:lvl1pPr>
              <a:defRPr sz="6000"/>
            </a:lvl1pPr>
          </a:lstStyle>
          <a:p>
            <a:r>
              <a:rPr lang="en-US" dirty="0"/>
              <a:t>BIG CONCEPT</a:t>
            </a:r>
          </a:p>
        </p:txBody>
      </p:sp>
      <p:sp>
        <p:nvSpPr>
          <p:cNvPr id="3" name="Date Placeholder 2">
            <a:extLst>
              <a:ext uri="{FF2B5EF4-FFF2-40B4-BE49-F238E27FC236}">
                <a16:creationId xmlns:a16="http://schemas.microsoft.com/office/drawing/2014/main" id="{F004AA31-D929-369C-89F6-62187879F697}"/>
              </a:ext>
            </a:extLst>
          </p:cNvPr>
          <p:cNvSpPr>
            <a:spLocks noGrp="1"/>
          </p:cNvSpPr>
          <p:nvPr>
            <p:ph type="dt" sz="half" idx="10"/>
          </p:nvPr>
        </p:nvSpPr>
        <p:spPr/>
        <p:txBody>
          <a:bodyPr/>
          <a:lstStyle/>
          <a:p>
            <a:fld id="{3A26077D-FF21-4DD3-BDBC-9894A34209B1}" type="datetime1">
              <a:rPr lang="en-US" smtClean="0"/>
              <a:t>7/9/2025</a:t>
            </a:fld>
            <a:endParaRPr lang="en-US"/>
          </a:p>
        </p:txBody>
      </p:sp>
      <p:sp>
        <p:nvSpPr>
          <p:cNvPr id="4" name="Footer Placeholder 3">
            <a:extLst>
              <a:ext uri="{FF2B5EF4-FFF2-40B4-BE49-F238E27FC236}">
                <a16:creationId xmlns:a16="http://schemas.microsoft.com/office/drawing/2014/main" id="{0FC3A0B6-AE79-1DC1-C9CA-6754781B26F5}"/>
              </a:ext>
            </a:extLst>
          </p:cNvPr>
          <p:cNvSpPr>
            <a:spLocks noGrp="1"/>
          </p:cNvSpPr>
          <p:nvPr>
            <p:ph type="ftr" sz="quarter" idx="11"/>
          </p:nvPr>
        </p:nvSpPr>
        <p:spPr/>
        <p:txBody>
          <a:bodyPr/>
          <a:lstStyle/>
          <a:p>
            <a:endParaRPr lang="en-US"/>
          </a:p>
        </p:txBody>
      </p:sp>
      <p:sp>
        <p:nvSpPr>
          <p:cNvPr id="7" name="Text Placeholder 6">
            <a:extLst>
              <a:ext uri="{FF2B5EF4-FFF2-40B4-BE49-F238E27FC236}">
                <a16:creationId xmlns:a16="http://schemas.microsoft.com/office/drawing/2014/main" id="{6F0EBF52-755C-DFFB-805A-59C622541C1D}"/>
              </a:ext>
            </a:extLst>
          </p:cNvPr>
          <p:cNvSpPr>
            <a:spLocks noGrp="1"/>
          </p:cNvSpPr>
          <p:nvPr>
            <p:ph type="body" sz="quarter" idx="13"/>
          </p:nvPr>
        </p:nvSpPr>
        <p:spPr>
          <a:xfrm>
            <a:off x="454901" y="3703638"/>
            <a:ext cx="4461587" cy="1212850"/>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oogle Shape;23;p5">
            <a:extLst>
              <a:ext uri="{FF2B5EF4-FFF2-40B4-BE49-F238E27FC236}">
                <a16:creationId xmlns:a16="http://schemas.microsoft.com/office/drawing/2014/main" id="{96A02073-C226-7128-A002-6633EF56D4C0}"/>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lide Number Placeholder 16">
            <a:extLst>
              <a:ext uri="{FF2B5EF4-FFF2-40B4-BE49-F238E27FC236}">
                <a16:creationId xmlns:a16="http://schemas.microsoft.com/office/drawing/2014/main" id="{9B1834B2-ACFB-5BAE-0E55-1DD712F129A8}"/>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1" name="Picture 10">
            <a:extLst>
              <a:ext uri="{FF2B5EF4-FFF2-40B4-BE49-F238E27FC236}">
                <a16:creationId xmlns:a16="http://schemas.microsoft.com/office/drawing/2014/main" id="{C1A8DFD5-9286-714F-0E88-8F43E6B5A4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2" name="Google Shape;23;p5">
            <a:extLst>
              <a:ext uri="{FF2B5EF4-FFF2-40B4-BE49-F238E27FC236}">
                <a16:creationId xmlns:a16="http://schemas.microsoft.com/office/drawing/2014/main" id="{D7AFB371-51EB-76CD-D7EC-B11F8AA3C4AD}"/>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Slide Number Placeholder 16">
            <a:extLst>
              <a:ext uri="{FF2B5EF4-FFF2-40B4-BE49-F238E27FC236}">
                <a16:creationId xmlns:a16="http://schemas.microsoft.com/office/drawing/2014/main" id="{23D33B44-B3AF-C7B7-EFBB-7147CFC07CA4}"/>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
        <p:nvSpPr>
          <p:cNvPr id="14" name="Google Shape;23;p5">
            <a:extLst>
              <a:ext uri="{FF2B5EF4-FFF2-40B4-BE49-F238E27FC236}">
                <a16:creationId xmlns:a16="http://schemas.microsoft.com/office/drawing/2014/main" id="{E889A95A-DACA-2EDA-B9E4-4E48100C96A7}"/>
              </a:ext>
            </a:extLst>
          </p:cNvPr>
          <p:cNvSpPr/>
          <p:nvPr userDrawn="1"/>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Slide Number Placeholder 16">
            <a:extLst>
              <a:ext uri="{FF2B5EF4-FFF2-40B4-BE49-F238E27FC236}">
                <a16:creationId xmlns:a16="http://schemas.microsoft.com/office/drawing/2014/main" id="{52DF7D74-67DB-340B-650F-5811F127157F}"/>
              </a:ext>
            </a:extLst>
          </p:cNvPr>
          <p:cNvSpPr txBox="1">
            <a:spLocks/>
          </p:cNvSpPr>
          <p:nvPr userDrawn="1"/>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939073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C52D151-D81E-99A3-391D-CE53BFAC42FA}"/>
              </a:ext>
            </a:extLst>
          </p:cNvPr>
          <p:cNvSpPr>
            <a:spLocks noGrp="1"/>
          </p:cNvSpPr>
          <p:nvPr>
            <p:ph type="pic" sz="quarter" idx="10"/>
          </p:nvPr>
        </p:nvSpPr>
        <p:spPr>
          <a:xfrm>
            <a:off x="0" y="0"/>
            <a:ext cx="12192000" cy="6858000"/>
          </a:xfrm>
        </p:spPr>
        <p:txBody>
          <a:bodyPr/>
          <a:lstStyle>
            <a:lvl1pPr marL="0" indent="0">
              <a:buNone/>
              <a:defRPr/>
            </a:lvl1pPr>
          </a:lstStyle>
          <a:p>
            <a:r>
              <a:rPr lang="en-US"/>
              <a:t>Click icon to add picture</a:t>
            </a:r>
            <a:endParaRPr lang="en-US" dirty="0"/>
          </a:p>
        </p:txBody>
      </p:sp>
      <p:sp>
        <p:nvSpPr>
          <p:cNvPr id="9" name="Slide Number Placeholder 16">
            <a:extLst>
              <a:ext uri="{FF2B5EF4-FFF2-40B4-BE49-F238E27FC236}">
                <a16:creationId xmlns:a16="http://schemas.microsoft.com/office/drawing/2014/main" id="{99EFDDAB-17B9-7866-9C8E-CA127B9727BF}"/>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5" name="Text Placeholder 14">
            <a:extLst>
              <a:ext uri="{FF2B5EF4-FFF2-40B4-BE49-F238E27FC236}">
                <a16:creationId xmlns:a16="http://schemas.microsoft.com/office/drawing/2014/main" id="{F9B60308-52E8-B375-A5E5-CEA44761F341}"/>
              </a:ext>
            </a:extLst>
          </p:cNvPr>
          <p:cNvSpPr>
            <a:spLocks noGrp="1"/>
          </p:cNvSpPr>
          <p:nvPr>
            <p:ph type="body" sz="quarter" idx="11" hasCustomPrompt="1"/>
          </p:nvPr>
        </p:nvSpPr>
        <p:spPr>
          <a:xfrm>
            <a:off x="-83975" y="587375"/>
            <a:ext cx="3638550" cy="1185863"/>
          </a:xfrm>
        </p:spPr>
        <p:txBody>
          <a:bodyPr/>
          <a:lstStyle/>
          <a:p>
            <a:pPr marL="0" marR="0" lvl="0" indent="0" algn="l" defTabSz="914400" rtl="0" eaLnBrk="1" fontAlgn="auto" latinLnBrk="0" hangingPunct="1">
              <a:lnSpc>
                <a:spcPct val="115000"/>
              </a:lnSpc>
              <a:spcBef>
                <a:spcPts val="0"/>
              </a:spcBef>
              <a:spcAft>
                <a:spcPts val="0"/>
              </a:spcAft>
              <a:buClr>
                <a:srgbClr val="191998"/>
              </a:buClr>
              <a:buSzPts val="4800"/>
              <a:buFont typeface="Raleway Thin"/>
              <a:buNone/>
              <a:tabLst/>
              <a:defRPr/>
            </a:pPr>
            <a:r>
              <a:rPr kumimoji="0" lang="en-US" sz="2800" b="0" i="0" u="none" strike="noStrike" kern="0" cap="none" spc="0" normalizeH="0" baseline="0" noProof="0" dirty="0">
                <a:ln>
                  <a:noFill/>
                </a:ln>
                <a:solidFill>
                  <a:srgbClr val="191998"/>
                </a:solidFill>
                <a:effectLst/>
                <a:highlight>
                  <a:srgbClr val="A4D65E"/>
                </a:highlight>
                <a:uLnTx/>
                <a:uFillTx/>
                <a:latin typeface="Poppins"/>
                <a:sym typeface="Raleway Thin"/>
              </a:rPr>
              <a:t>Want big impact?</a:t>
            </a:r>
          </a:p>
          <a:p>
            <a:pPr marL="0" marR="0" lvl="0" indent="0" algn="l" defTabSz="914400" rtl="0" eaLnBrk="1" fontAlgn="auto" latinLnBrk="0" hangingPunct="1">
              <a:lnSpc>
                <a:spcPct val="115000"/>
              </a:lnSpc>
              <a:spcBef>
                <a:spcPts val="0"/>
              </a:spcBef>
              <a:spcAft>
                <a:spcPts val="0"/>
              </a:spcAft>
              <a:buClr>
                <a:srgbClr val="191998"/>
              </a:buClr>
              <a:buSzPts val="4800"/>
              <a:buFont typeface="Raleway Thin"/>
              <a:buNone/>
              <a:tabLst/>
              <a:defRPr/>
            </a:pPr>
            <a:r>
              <a:rPr kumimoji="0" lang="en-US" sz="2800" b="0" i="0" u="none" strike="noStrike" kern="0" cap="none" spc="0" normalizeH="0" baseline="0" noProof="0" dirty="0">
                <a:ln>
                  <a:noFill/>
                </a:ln>
                <a:solidFill>
                  <a:prstClr val="white"/>
                </a:solidFill>
                <a:effectLst/>
                <a:highlight>
                  <a:srgbClr val="191998"/>
                </a:highlight>
                <a:uLnTx/>
                <a:uFillTx/>
                <a:latin typeface="Poppins"/>
                <a:sym typeface="Raleway Thin"/>
              </a:rPr>
              <a:t>Use big image.</a:t>
            </a:r>
            <a:endParaRPr lang="en-US" dirty="0"/>
          </a:p>
        </p:txBody>
      </p:sp>
    </p:spTree>
    <p:extLst>
      <p:ext uri="{BB962C8B-B14F-4D97-AF65-F5344CB8AC3E}">
        <p14:creationId xmlns:p14="http://schemas.microsoft.com/office/powerpoint/2010/main" val="1846362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B7DC9-4D9D-DA8B-DDDA-41D44011A9D3}"/>
              </a:ext>
            </a:extLst>
          </p:cNvPr>
          <p:cNvSpPr>
            <a:spLocks noGrp="1"/>
          </p:cNvSpPr>
          <p:nvPr>
            <p:ph idx="1"/>
          </p:nvPr>
        </p:nvSpPr>
        <p:spPr>
          <a:xfrm>
            <a:off x="6019800" y="1"/>
            <a:ext cx="6172200" cy="6833442"/>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Google Shape;23;p5">
            <a:extLst>
              <a:ext uri="{FF2B5EF4-FFF2-40B4-BE49-F238E27FC236}">
                <a16:creationId xmlns:a16="http://schemas.microsoft.com/office/drawing/2014/main" id="{628598B2-F4E9-ECAD-4168-50C6C4F43A8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36DF74D8-0FF6-1D09-C685-E0ECFC786701}"/>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
        <p:nvSpPr>
          <p:cNvPr id="10" name="Title 11">
            <a:extLst>
              <a:ext uri="{FF2B5EF4-FFF2-40B4-BE49-F238E27FC236}">
                <a16:creationId xmlns:a16="http://schemas.microsoft.com/office/drawing/2014/main" id="{AD9F4007-8E98-E2D1-CB75-687784FC20B1}"/>
              </a:ext>
            </a:extLst>
          </p:cNvPr>
          <p:cNvSpPr>
            <a:spLocks noGrp="1"/>
          </p:cNvSpPr>
          <p:nvPr>
            <p:ph type="title"/>
          </p:nvPr>
        </p:nvSpPr>
        <p:spPr>
          <a:xfrm>
            <a:off x="457199" y="391890"/>
            <a:ext cx="5234474" cy="933090"/>
          </a:xfrm>
        </p:spPr>
        <p:txBody>
          <a:bodyPr/>
          <a:lstStyle>
            <a:lvl1pPr>
              <a:defRPr sz="2800" b="0">
                <a:latin typeface="+mj-lt"/>
              </a:defRPr>
            </a:lvl1pPr>
          </a:lstStyle>
          <a:p>
            <a:r>
              <a:rPr lang="en-US"/>
              <a:t>Click to edit Master title style</a:t>
            </a:r>
            <a:endParaRPr lang="en-US" dirty="0"/>
          </a:p>
        </p:txBody>
      </p:sp>
      <p:sp>
        <p:nvSpPr>
          <p:cNvPr id="11" name="Google Shape;30;p6">
            <a:extLst>
              <a:ext uri="{FF2B5EF4-FFF2-40B4-BE49-F238E27FC236}">
                <a16:creationId xmlns:a16="http://schemas.microsoft.com/office/drawing/2014/main" id="{94763C6B-CE4E-C55E-F4F0-E573FC19AA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 Placeholder 4">
            <a:extLst>
              <a:ext uri="{FF2B5EF4-FFF2-40B4-BE49-F238E27FC236}">
                <a16:creationId xmlns:a16="http://schemas.microsoft.com/office/drawing/2014/main" id="{475698FB-8959-5207-E20A-B04AA7D6FFD9}"/>
              </a:ext>
            </a:extLst>
          </p:cNvPr>
          <p:cNvSpPr>
            <a:spLocks noGrp="1"/>
          </p:cNvSpPr>
          <p:nvPr>
            <p:ph type="body" sz="quarter" idx="15" hasCustomPrompt="1"/>
          </p:nvPr>
        </p:nvSpPr>
        <p:spPr>
          <a:xfrm>
            <a:off x="457199" y="3317681"/>
            <a:ext cx="4525348" cy="3013075"/>
          </a:xfrm>
        </p:spPr>
        <p:txBody>
          <a:bodyPr/>
          <a:lstStyle>
            <a:lvl1pPr>
              <a:spcAft>
                <a:spcPts val="1500"/>
              </a:spcAft>
              <a:defRPr sz="2000"/>
            </a:lvl1pPr>
            <a:lvl2pPr>
              <a:spcAft>
                <a:spcPts val="1500"/>
              </a:spcAft>
              <a:defRPr/>
            </a:lvl2pPr>
            <a:lvl3pPr>
              <a:spcAft>
                <a:spcPts val="1500"/>
              </a:spcAft>
              <a:defRPr/>
            </a:lvl3pPr>
            <a:lvl4pPr>
              <a:spcAft>
                <a:spcPts val="1500"/>
              </a:spcAft>
              <a:defRPr/>
            </a:lvl4pPr>
            <a:lvl5pPr>
              <a:spcAft>
                <a:spcPts val="1500"/>
              </a:spcAft>
              <a:defRPr/>
            </a:lvl5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Fifth level</a:t>
            </a:r>
          </a:p>
        </p:txBody>
      </p:sp>
    </p:spTree>
    <p:extLst>
      <p:ext uri="{BB962C8B-B14F-4D97-AF65-F5344CB8AC3E}">
        <p14:creationId xmlns:p14="http://schemas.microsoft.com/office/powerpoint/2010/main" val="4258210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0DD1-8B24-95A6-7A9E-B037F0DC3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20552-519E-117C-1A2D-5897145EB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DBB34FD-D02D-89E9-8B2D-794EABB58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BD83A9-A9C9-E1FF-2D90-1DD04CF5A189}"/>
              </a:ext>
            </a:extLst>
          </p:cNvPr>
          <p:cNvSpPr>
            <a:spLocks noGrp="1"/>
          </p:cNvSpPr>
          <p:nvPr>
            <p:ph type="dt" sz="half" idx="10"/>
          </p:nvPr>
        </p:nvSpPr>
        <p:spPr/>
        <p:txBody>
          <a:bodyPr/>
          <a:lstStyle/>
          <a:p>
            <a:fld id="{95C928CB-58A5-4492-91B7-548E109B5728}" type="datetime1">
              <a:rPr lang="en-US" smtClean="0"/>
              <a:t>7/9/2025</a:t>
            </a:fld>
            <a:endParaRPr lang="en-US"/>
          </a:p>
        </p:txBody>
      </p:sp>
      <p:sp>
        <p:nvSpPr>
          <p:cNvPr id="6" name="Footer Placeholder 5">
            <a:extLst>
              <a:ext uri="{FF2B5EF4-FFF2-40B4-BE49-F238E27FC236}">
                <a16:creationId xmlns:a16="http://schemas.microsoft.com/office/drawing/2014/main" id="{4919F37A-4625-2393-4AA0-FFEA7EDC3D7D}"/>
              </a:ext>
            </a:extLst>
          </p:cNvPr>
          <p:cNvSpPr>
            <a:spLocks noGrp="1"/>
          </p:cNvSpPr>
          <p:nvPr>
            <p:ph type="ftr" sz="quarter" idx="11"/>
          </p:nvPr>
        </p:nvSpPr>
        <p:spPr/>
        <p:txBody>
          <a:bodyPr/>
          <a:lstStyle/>
          <a:p>
            <a:endParaRPr lang="en-US"/>
          </a:p>
        </p:txBody>
      </p:sp>
      <p:sp>
        <p:nvSpPr>
          <p:cNvPr id="8" name="Google Shape;23;p5">
            <a:extLst>
              <a:ext uri="{FF2B5EF4-FFF2-40B4-BE49-F238E27FC236}">
                <a16:creationId xmlns:a16="http://schemas.microsoft.com/office/drawing/2014/main" id="{6731C888-3290-C1E2-3B28-9A5529F17244}"/>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7CEEB86D-513F-E6E3-06F4-B35474C501F3}"/>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0" name="Picture 9">
            <a:extLst>
              <a:ext uri="{FF2B5EF4-FFF2-40B4-BE49-F238E27FC236}">
                <a16:creationId xmlns:a16="http://schemas.microsoft.com/office/drawing/2014/main" id="{BCBF60E2-9FFC-B273-F0B3-61849A5655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Tree>
    <p:extLst>
      <p:ext uri="{BB962C8B-B14F-4D97-AF65-F5344CB8AC3E}">
        <p14:creationId xmlns:p14="http://schemas.microsoft.com/office/powerpoint/2010/main" val="382242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hree Content">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pPr>
              <a:defRPr/>
            </a:pPr>
            <a:fld id="{211C0565-A44B-44E0-A887-C2ADE0B54789}" type="datetime2">
              <a:rPr lang="en-US" smtClean="0"/>
              <a:pPr>
                <a:defRPr/>
              </a:pPr>
              <a:t>Wednesday, July 9, 2025</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pPr>
              <a:defRPr/>
            </a:pPr>
            <a:endParaRPr lang="en-US" dirty="0"/>
          </a:p>
        </p:txBody>
      </p:sp>
      <p:sp>
        <p:nvSpPr>
          <p:cNvPr id="19" name="Text Placeholder 18">
            <a:extLst>
              <a:ext uri="{FF2B5EF4-FFF2-40B4-BE49-F238E27FC236}">
                <a16:creationId xmlns:a16="http://schemas.microsoft.com/office/drawing/2014/main" id="{432DEB51-625D-A3B4-78C7-B6BFD70B3901}"/>
              </a:ext>
            </a:extLst>
          </p:cNvPr>
          <p:cNvSpPr>
            <a:spLocks noGrp="1"/>
          </p:cNvSpPr>
          <p:nvPr>
            <p:ph type="body" sz="quarter" idx="13" hasCustomPrompt="1"/>
          </p:nvPr>
        </p:nvSpPr>
        <p:spPr>
          <a:xfrm>
            <a:off x="457199" y="192166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21" name="Text Placeholder 18">
            <a:extLst>
              <a:ext uri="{FF2B5EF4-FFF2-40B4-BE49-F238E27FC236}">
                <a16:creationId xmlns:a16="http://schemas.microsoft.com/office/drawing/2014/main" id="{5A2838EE-2B77-F488-74DD-660CDE944592}"/>
              </a:ext>
            </a:extLst>
          </p:cNvPr>
          <p:cNvSpPr>
            <a:spLocks noGrp="1"/>
          </p:cNvSpPr>
          <p:nvPr>
            <p:ph type="body" sz="quarter" idx="14" hasCustomPrompt="1"/>
          </p:nvPr>
        </p:nvSpPr>
        <p:spPr>
          <a:xfrm>
            <a:off x="7839980" y="192166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22" name="Text Placeholder 18">
            <a:extLst>
              <a:ext uri="{FF2B5EF4-FFF2-40B4-BE49-F238E27FC236}">
                <a16:creationId xmlns:a16="http://schemas.microsoft.com/office/drawing/2014/main" id="{0BEF14BA-0CED-89A2-4866-43F14F833EB4}"/>
              </a:ext>
            </a:extLst>
          </p:cNvPr>
          <p:cNvSpPr>
            <a:spLocks noGrp="1"/>
          </p:cNvSpPr>
          <p:nvPr>
            <p:ph type="body" sz="quarter" idx="15" hasCustomPrompt="1"/>
          </p:nvPr>
        </p:nvSpPr>
        <p:spPr>
          <a:xfrm>
            <a:off x="4148589" y="1935439"/>
            <a:ext cx="3132819" cy="3014662"/>
          </a:xfrm>
        </p:spPr>
        <p:txBody>
          <a:bodyPr/>
          <a:lstStyle>
            <a:lvl1pPr marL="114300" indent="0">
              <a:buSzPct val="70000"/>
              <a:buFont typeface="Wingdings 3" panose="05040102010807070707" pitchFamily="18" charset="2"/>
              <a:buNone/>
              <a:defRPr sz="1800"/>
            </a:lvl1pPr>
            <a:lvl2pPr marL="571500" indent="0">
              <a:buNone/>
              <a:defRPr sz="2800"/>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2800" b="0" i="0" u="none" strike="noStrike" kern="0" cap="none" spc="0" normalizeH="0" baseline="0" noProof="0" dirty="0">
                <a:ln>
                  <a:noFill/>
                </a:ln>
                <a:solidFill>
                  <a:prstClr val="black"/>
                </a:solidFill>
                <a:effectLst/>
                <a:uLnTx/>
                <a:uFillTx/>
                <a:latin typeface="Open Sans"/>
                <a:sym typeface="Barlow Light"/>
              </a:rPr>
              <a:t>First level</a:t>
            </a:r>
          </a:p>
          <a:p>
            <a:pPr marL="5715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endParaRPr kumimoji="0" lang="en-US" sz="2800" b="0" i="0" u="none" strike="noStrike" kern="0" cap="none" spc="0" normalizeH="0" baseline="0" noProof="0" dirty="0">
              <a:ln>
                <a:noFill/>
              </a:ln>
              <a:solidFill>
                <a:prstClr val="black"/>
              </a:solidFill>
              <a:effectLst/>
              <a:uLnTx/>
              <a:uFillTx/>
              <a:latin typeface="Open Sans"/>
              <a:sym typeface="Barlow Light"/>
            </a:endParaRPr>
          </a:p>
        </p:txBody>
      </p:sp>
      <p:sp>
        <p:nvSpPr>
          <p:cNvPr id="13" name="Google Shape;23;p5">
            <a:extLst>
              <a:ext uri="{FF2B5EF4-FFF2-40B4-BE49-F238E27FC236}">
                <a16:creationId xmlns:a16="http://schemas.microsoft.com/office/drawing/2014/main" id="{6E98C706-0BA9-3ED8-33B1-48D0F6692B48}"/>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p6">
            <a:extLst>
              <a:ext uri="{FF2B5EF4-FFF2-40B4-BE49-F238E27FC236}">
                <a16:creationId xmlns:a16="http://schemas.microsoft.com/office/drawing/2014/main" id="{8AA9426B-EF2B-B02D-9788-9963DC9AEE3F}"/>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Picture 22">
            <a:extLst>
              <a:ext uri="{FF2B5EF4-FFF2-40B4-BE49-F238E27FC236}">
                <a16:creationId xmlns:a16="http://schemas.microsoft.com/office/drawing/2014/main" id="{42FDFC19-159F-C0F7-F01B-37B3F9D92A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24" name="Google Shape;23;p5">
            <a:extLst>
              <a:ext uri="{FF2B5EF4-FFF2-40B4-BE49-F238E27FC236}">
                <a16:creationId xmlns:a16="http://schemas.microsoft.com/office/drawing/2014/main" id="{9329F0FD-D370-F530-C1C2-5AB62C927B4B}"/>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0;p6">
            <a:extLst>
              <a:ext uri="{FF2B5EF4-FFF2-40B4-BE49-F238E27FC236}">
                <a16:creationId xmlns:a16="http://schemas.microsoft.com/office/drawing/2014/main" id="{397BE673-9B8F-5A47-ED38-4ECE65E2DF40}"/>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lide Number Placeholder 16">
            <a:extLst>
              <a:ext uri="{FF2B5EF4-FFF2-40B4-BE49-F238E27FC236}">
                <a16:creationId xmlns:a16="http://schemas.microsoft.com/office/drawing/2014/main" id="{4A7F8C9D-EFDB-B9FB-A639-70B9E9AC3109}"/>
              </a:ext>
            </a:extLst>
          </p:cNvPr>
          <p:cNvSpPr>
            <a:spLocks noGrp="1"/>
          </p:cNvSpPr>
          <p:nvPr>
            <p:ph type="sldNum" sz="quarter" idx="12"/>
          </p:nvPr>
        </p:nvSpPr>
        <p:spPr>
          <a:xfrm>
            <a:off x="11688901" y="6330400"/>
            <a:ext cx="503099" cy="503042"/>
          </a:xfrm>
        </p:spPr>
        <p:txBody>
          <a:bodyPr/>
          <a:lstStyle>
            <a:lvl1pPr>
              <a:defRPr>
                <a:solidFill>
                  <a:schemeClr val="bg1"/>
                </a:solidFill>
              </a:defRPr>
            </a:lvl1pPr>
          </a:lstStyle>
          <a:p>
            <a:pPr>
              <a:defRPr/>
            </a:pPr>
            <a:fld id="{EC3721E8-9C32-479D-96C1-67413B93FE65}" type="slidenum">
              <a:rPr lang="en-US" smtClean="0"/>
              <a:pPr>
                <a:defRPr/>
              </a:pPr>
              <a:t>‹#›</a:t>
            </a:fld>
            <a:endParaRPr lang="en-US" dirty="0"/>
          </a:p>
        </p:txBody>
      </p:sp>
    </p:spTree>
    <p:extLst>
      <p:ext uri="{BB962C8B-B14F-4D97-AF65-F5344CB8AC3E}">
        <p14:creationId xmlns:p14="http://schemas.microsoft.com/office/powerpoint/2010/main" val="170141222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D88F-642B-5D01-B294-1957323600C8}"/>
              </a:ext>
            </a:extLst>
          </p:cNvPr>
          <p:cNvSpPr>
            <a:spLocks noGrp="1"/>
          </p:cNvSpPr>
          <p:nvPr>
            <p:ph type="title"/>
          </p:nvPr>
        </p:nvSpPr>
        <p:spPr>
          <a:xfrm>
            <a:off x="838200" y="2420362"/>
            <a:ext cx="10515600" cy="1528853"/>
          </a:xfrm>
        </p:spPr>
        <p:txBody>
          <a:bodyPr/>
          <a:lstStyle>
            <a:lvl1pPr algn="ctr">
              <a:defRPr sz="5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A70ABB6-6DE5-2A06-75FA-15E50BACEDA9}"/>
              </a:ext>
            </a:extLst>
          </p:cNvPr>
          <p:cNvSpPr>
            <a:spLocks noGrp="1"/>
          </p:cNvSpPr>
          <p:nvPr>
            <p:ph type="dt" sz="half" idx="10"/>
          </p:nvPr>
        </p:nvSpPr>
        <p:spPr/>
        <p:txBody>
          <a:bodyPr/>
          <a:lstStyle/>
          <a:p>
            <a:fld id="{258532B6-AE1A-45E7-AA7F-8343FF9FCB52}" type="datetime1">
              <a:rPr lang="en-US" smtClean="0"/>
              <a:t>7/9/2025</a:t>
            </a:fld>
            <a:endParaRPr lang="en-US" dirty="0"/>
          </a:p>
        </p:txBody>
      </p:sp>
      <p:sp>
        <p:nvSpPr>
          <p:cNvPr id="4" name="Footer Placeholder 3">
            <a:extLst>
              <a:ext uri="{FF2B5EF4-FFF2-40B4-BE49-F238E27FC236}">
                <a16:creationId xmlns:a16="http://schemas.microsoft.com/office/drawing/2014/main" id="{F4925CCB-71E2-B7D8-0055-F718FB476341}"/>
              </a:ext>
            </a:extLst>
          </p:cNvPr>
          <p:cNvSpPr>
            <a:spLocks noGrp="1"/>
          </p:cNvSpPr>
          <p:nvPr>
            <p:ph type="ftr" sz="quarter" idx="11"/>
          </p:nvPr>
        </p:nvSpPr>
        <p:spPr/>
        <p:txBody>
          <a:bodyPr/>
          <a:lstStyle/>
          <a:p>
            <a:endParaRPr lang="en-US"/>
          </a:p>
        </p:txBody>
      </p:sp>
      <p:cxnSp>
        <p:nvCxnSpPr>
          <p:cNvPr id="8" name="Straight Connector 7">
            <a:extLst>
              <a:ext uri="{FF2B5EF4-FFF2-40B4-BE49-F238E27FC236}">
                <a16:creationId xmlns:a16="http://schemas.microsoft.com/office/drawing/2014/main" id="{78AFAD5A-5011-B985-98AD-6F4E34E6296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89EDD73-A374-35A2-F4F0-CD7B10FF5415}"/>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DDA17A-2F55-EC48-5225-B1C9F087FB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56532" y="535260"/>
            <a:ext cx="6478936" cy="1177988"/>
          </a:xfrm>
          <a:prstGeom prst="rect">
            <a:avLst/>
          </a:prstGeom>
        </p:spPr>
      </p:pic>
      <p:sp>
        <p:nvSpPr>
          <p:cNvPr id="16" name="Content Placeholder 15">
            <a:extLst>
              <a:ext uri="{FF2B5EF4-FFF2-40B4-BE49-F238E27FC236}">
                <a16:creationId xmlns:a16="http://schemas.microsoft.com/office/drawing/2014/main" id="{F9B8BA67-1107-B18C-AA49-9518328E31D2}"/>
              </a:ext>
            </a:extLst>
          </p:cNvPr>
          <p:cNvSpPr>
            <a:spLocks noGrp="1"/>
          </p:cNvSpPr>
          <p:nvPr>
            <p:ph sz="quarter" idx="12"/>
          </p:nvPr>
        </p:nvSpPr>
        <p:spPr>
          <a:xfrm>
            <a:off x="1803400" y="3965575"/>
            <a:ext cx="8585200" cy="2033588"/>
          </a:xfrm>
        </p:spPr>
        <p:txBody>
          <a:bodyPr/>
          <a:lstStyle>
            <a:lvl1pPr marL="0" indent="0">
              <a:buNone/>
              <a:defRPr>
                <a:solidFill>
                  <a:schemeClr val="tx2"/>
                </a:solidFill>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0F53C049-E430-A57C-A104-A3DE98549C9E}"/>
              </a:ext>
            </a:extLst>
          </p:cNvPr>
          <p:cNvCxnSpPr>
            <a:cxnSpLocks/>
          </p:cNvCxnSpPr>
          <p:nvPr/>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4BCECC-3C29-C12E-9F5E-6AC74FFB1994}"/>
              </a:ext>
            </a:extLst>
          </p:cNvPr>
          <p:cNvCxnSpPr>
            <a:cxnSpLocks/>
          </p:cNvCxnSpPr>
          <p:nvPr/>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891232-6A24-F6F6-C0CD-C45E3A3298CE}"/>
              </a:ext>
            </a:extLst>
          </p:cNvPr>
          <p:cNvCxnSpPr>
            <a:cxnSpLocks/>
          </p:cNvCxnSpPr>
          <p:nvPr userDrawn="1"/>
        </p:nvCxnSpPr>
        <p:spPr>
          <a:xfrm>
            <a:off x="1804071" y="2449817"/>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67B1535-7ADC-9DB8-015D-FBB253A940AE}"/>
              </a:ext>
            </a:extLst>
          </p:cNvPr>
          <p:cNvCxnSpPr>
            <a:cxnSpLocks/>
          </p:cNvCxnSpPr>
          <p:nvPr userDrawn="1"/>
        </p:nvCxnSpPr>
        <p:spPr>
          <a:xfrm>
            <a:off x="1804071" y="3784464"/>
            <a:ext cx="858385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49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esources">
    <p:spTree>
      <p:nvGrpSpPr>
        <p:cNvPr id="1" name=""/>
        <p:cNvGrpSpPr/>
        <p:nvPr/>
      </p:nvGrpSpPr>
      <p:grpSpPr>
        <a:xfrm>
          <a:off x="0" y="0"/>
          <a:ext cx="0" cy="0"/>
          <a:chOff x="0" y="0"/>
          <a:chExt cx="0" cy="0"/>
        </a:xfrm>
      </p:grpSpPr>
      <p:sp>
        <p:nvSpPr>
          <p:cNvPr id="14" name="Google Shape;23;p5">
            <a:extLst>
              <a:ext uri="{FF2B5EF4-FFF2-40B4-BE49-F238E27FC236}">
                <a16:creationId xmlns:a16="http://schemas.microsoft.com/office/drawing/2014/main" id="{B2713229-EF15-5CE4-1AC1-78393DD53AB5}"/>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itle 11">
            <a:extLst>
              <a:ext uri="{FF2B5EF4-FFF2-40B4-BE49-F238E27FC236}">
                <a16:creationId xmlns:a16="http://schemas.microsoft.com/office/drawing/2014/main" id="{6EF1AE1C-795C-0162-7F2A-F2FCB4E2532A}"/>
              </a:ext>
            </a:extLst>
          </p:cNvPr>
          <p:cNvSpPr>
            <a:spLocks noGrp="1"/>
          </p:cNvSpPr>
          <p:nvPr>
            <p:ph type="title"/>
          </p:nvPr>
        </p:nvSpPr>
        <p:spPr>
          <a:xfrm>
            <a:off x="457199" y="391890"/>
            <a:ext cx="10515600" cy="933090"/>
          </a:xfrm>
        </p:spPr>
        <p:txBody>
          <a:bodyPr/>
          <a:lstStyle>
            <a:lvl1pPr>
              <a:defRPr sz="4800" b="0">
                <a:latin typeface="+mj-lt"/>
              </a:defRPr>
            </a:lvl1pPr>
          </a:lstStyle>
          <a:p>
            <a:r>
              <a:rPr lang="en-US"/>
              <a:t>Click to edit Master title style</a:t>
            </a:r>
            <a:endParaRPr lang="en-US" dirty="0"/>
          </a:p>
        </p:txBody>
      </p:sp>
      <p:sp>
        <p:nvSpPr>
          <p:cNvPr id="7" name="Google Shape;30;p6">
            <a:extLst>
              <a:ext uri="{FF2B5EF4-FFF2-40B4-BE49-F238E27FC236}">
                <a16:creationId xmlns:a16="http://schemas.microsoft.com/office/drawing/2014/main" id="{538C2F12-46D4-1E29-D716-D8A4349BBD0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Date Placeholder 14">
            <a:extLst>
              <a:ext uri="{FF2B5EF4-FFF2-40B4-BE49-F238E27FC236}">
                <a16:creationId xmlns:a16="http://schemas.microsoft.com/office/drawing/2014/main" id="{B6836AA7-79F6-4384-863B-1F0E53FC77EC}"/>
              </a:ext>
            </a:extLst>
          </p:cNvPr>
          <p:cNvSpPr>
            <a:spLocks noGrp="1"/>
          </p:cNvSpPr>
          <p:nvPr>
            <p:ph type="dt" sz="half" idx="10"/>
          </p:nvPr>
        </p:nvSpPr>
        <p:spPr/>
        <p:txBody>
          <a:bodyPr/>
          <a:lstStyle/>
          <a:p>
            <a:pPr>
              <a:defRPr/>
            </a:pPr>
            <a:fld id="{211C0565-A44B-44E0-A887-C2ADE0B54789}" type="datetime2">
              <a:rPr lang="en-US" smtClean="0"/>
              <a:pPr>
                <a:defRPr/>
              </a:pPr>
              <a:t>Wednesday, July 9, 2025</a:t>
            </a:fld>
            <a:endParaRPr lang="en-US" dirty="0"/>
          </a:p>
        </p:txBody>
      </p:sp>
      <p:sp>
        <p:nvSpPr>
          <p:cNvPr id="16" name="Footer Placeholder 15">
            <a:extLst>
              <a:ext uri="{FF2B5EF4-FFF2-40B4-BE49-F238E27FC236}">
                <a16:creationId xmlns:a16="http://schemas.microsoft.com/office/drawing/2014/main" id="{281CE4DE-F6EE-48CC-D6D9-5DC8DAE277AA}"/>
              </a:ext>
            </a:extLst>
          </p:cNvPr>
          <p:cNvSpPr>
            <a:spLocks noGrp="1"/>
          </p:cNvSpPr>
          <p:nvPr>
            <p:ph type="ftr" sz="quarter" idx="11"/>
          </p:nvPr>
        </p:nvSpPr>
        <p:spPr/>
        <p:txBody>
          <a:bodyPr/>
          <a:lstStyle/>
          <a:p>
            <a:pPr>
              <a:defRPr/>
            </a:pPr>
            <a:endParaRPr lang="en-US" dirty="0"/>
          </a:p>
        </p:txBody>
      </p:sp>
      <p:sp>
        <p:nvSpPr>
          <p:cNvPr id="3" name="Picture Placeholder 2">
            <a:extLst>
              <a:ext uri="{FF2B5EF4-FFF2-40B4-BE49-F238E27FC236}">
                <a16:creationId xmlns:a16="http://schemas.microsoft.com/office/drawing/2014/main" id="{170C3A5F-ECF7-A89D-FEEF-B6C7CFF21B73}"/>
              </a:ext>
            </a:extLst>
          </p:cNvPr>
          <p:cNvSpPr>
            <a:spLocks noGrp="1"/>
          </p:cNvSpPr>
          <p:nvPr>
            <p:ph type="pic" sz="quarter" idx="14"/>
          </p:nvPr>
        </p:nvSpPr>
        <p:spPr>
          <a:xfrm>
            <a:off x="7741738" y="1921669"/>
            <a:ext cx="2615241" cy="3442042"/>
          </a:xfrm>
          <a:ln w="28575">
            <a:solidFill>
              <a:srgbClr val="A4D65E"/>
            </a:solidFill>
          </a:ln>
        </p:spPr>
        <p:txBody>
          <a:bodyPr/>
          <a:lstStyle>
            <a:lvl1pPr marL="0" indent="0">
              <a:buNone/>
              <a:defRPr/>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EEBC1A0E-FA15-3850-0169-7011E4F3670E}"/>
              </a:ext>
            </a:extLst>
          </p:cNvPr>
          <p:cNvSpPr>
            <a:spLocks noGrp="1"/>
          </p:cNvSpPr>
          <p:nvPr>
            <p:ph type="body" sz="quarter" idx="15" hasCustomPrompt="1"/>
          </p:nvPr>
        </p:nvSpPr>
        <p:spPr>
          <a:xfrm>
            <a:off x="457199" y="1922462"/>
            <a:ext cx="5486401" cy="3013075"/>
          </a:xfrm>
        </p:spPr>
        <p:txBody>
          <a:bodyPr/>
          <a:lstStyle>
            <a:lvl2pPr marL="457200" indent="0">
              <a:buNone/>
              <a:defRPr/>
            </a:lvl2p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ea typeface="+mn-ea"/>
                <a:cs typeface="+mn-cs"/>
                <a:sym typeface="Barlow Light"/>
              </a:rPr>
              <a:t>Fifth level</a:t>
            </a:r>
          </a:p>
        </p:txBody>
      </p:sp>
      <p:sp>
        <p:nvSpPr>
          <p:cNvPr id="11" name="Google Shape;23;p5">
            <a:extLst>
              <a:ext uri="{FF2B5EF4-FFF2-40B4-BE49-F238E27FC236}">
                <a16:creationId xmlns:a16="http://schemas.microsoft.com/office/drawing/2014/main" id="{F4FCFF8C-9627-81FE-B79C-150CD6F31787}"/>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p6">
            <a:extLst>
              <a:ext uri="{FF2B5EF4-FFF2-40B4-BE49-F238E27FC236}">
                <a16:creationId xmlns:a16="http://schemas.microsoft.com/office/drawing/2014/main" id="{4B5A8E33-AAAD-A529-EA03-98F878AB231D}"/>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Picture 17">
            <a:extLst>
              <a:ext uri="{FF2B5EF4-FFF2-40B4-BE49-F238E27FC236}">
                <a16:creationId xmlns:a16="http://schemas.microsoft.com/office/drawing/2014/main" id="{AD9E58F3-C0F1-2CFC-9B78-E8B5B9334B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9" name="Google Shape;23;p5">
            <a:extLst>
              <a:ext uri="{FF2B5EF4-FFF2-40B4-BE49-F238E27FC236}">
                <a16:creationId xmlns:a16="http://schemas.microsoft.com/office/drawing/2014/main" id="{3D78AA1A-154C-47D2-7BFD-C0B2CF7C3EB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p6">
            <a:extLst>
              <a:ext uri="{FF2B5EF4-FFF2-40B4-BE49-F238E27FC236}">
                <a16:creationId xmlns:a16="http://schemas.microsoft.com/office/drawing/2014/main" id="{744C0423-E4A9-7F15-9612-C63986ADED3B}"/>
              </a:ext>
            </a:extLst>
          </p:cNvPr>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lide Number Placeholder 16">
            <a:extLst>
              <a:ext uri="{FF2B5EF4-FFF2-40B4-BE49-F238E27FC236}">
                <a16:creationId xmlns:a16="http://schemas.microsoft.com/office/drawing/2014/main" id="{4A7F8C9D-EFDB-B9FB-A639-70B9E9AC3109}"/>
              </a:ext>
            </a:extLst>
          </p:cNvPr>
          <p:cNvSpPr>
            <a:spLocks noGrp="1"/>
          </p:cNvSpPr>
          <p:nvPr>
            <p:ph type="sldNum" sz="quarter" idx="12"/>
          </p:nvPr>
        </p:nvSpPr>
        <p:spPr>
          <a:xfrm>
            <a:off x="11688901" y="6330400"/>
            <a:ext cx="503099" cy="503042"/>
          </a:xfrm>
        </p:spPr>
        <p:txBody>
          <a:bodyPr/>
          <a:lstStyle>
            <a:lvl1pPr>
              <a:defRPr>
                <a:solidFill>
                  <a:schemeClr val="bg1"/>
                </a:solidFill>
              </a:defRPr>
            </a:lvl1pPr>
          </a:lstStyle>
          <a:p>
            <a:pPr>
              <a:defRPr/>
            </a:pPr>
            <a:fld id="{EC3721E8-9C32-479D-96C1-67413B93FE65}" type="slidenum">
              <a:rPr lang="en-US" smtClean="0"/>
              <a:pPr>
                <a:defRPr/>
              </a:pPr>
              <a:t>‹#›</a:t>
            </a:fld>
            <a:endParaRPr lang="en-US" dirty="0"/>
          </a:p>
        </p:txBody>
      </p:sp>
    </p:spTree>
    <p:extLst>
      <p:ext uri="{BB962C8B-B14F-4D97-AF65-F5344CB8AC3E}">
        <p14:creationId xmlns:p14="http://schemas.microsoft.com/office/powerpoint/2010/main" val="9814976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ue 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C44A-D176-9470-50D5-BA2C250886D8}"/>
              </a:ext>
            </a:extLst>
          </p:cNvPr>
          <p:cNvSpPr>
            <a:spLocks noGrp="1"/>
          </p:cNvSpPr>
          <p:nvPr>
            <p:ph type="title"/>
          </p:nvPr>
        </p:nvSpPr>
        <p:spPr>
          <a:xfrm>
            <a:off x="831850" y="2980067"/>
            <a:ext cx="10515600" cy="1133475"/>
          </a:xfrm>
        </p:spPr>
        <p:txBody>
          <a:bodyPr anchor="b"/>
          <a:lstStyle>
            <a:lvl1pPr>
              <a:defRPr sz="6000">
                <a:solidFill>
                  <a:schemeClr val="tx2"/>
                </a:solidFill>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2A4645C6-BB72-B27C-4B92-B7581D8B88E8}"/>
              </a:ext>
            </a:extLst>
          </p:cNvPr>
          <p:cNvSpPr>
            <a:spLocks noGrp="1"/>
          </p:cNvSpPr>
          <p:nvPr>
            <p:ph type="body" sz="quarter" idx="14" hasCustomPrompt="1"/>
          </p:nvPr>
        </p:nvSpPr>
        <p:spPr>
          <a:xfrm>
            <a:off x="831850" y="4113213"/>
            <a:ext cx="7070725" cy="841375"/>
          </a:xfrm>
        </p:spPr>
        <p:txBody>
          <a:bodyPr>
            <a:normAutofit/>
          </a:bodyPr>
          <a:lstStyle>
            <a:lvl1pPr marL="0" indent="0">
              <a:buNone/>
              <a:defRPr sz="2000">
                <a:solidFill>
                  <a:schemeClr val="bg1"/>
                </a:solidFill>
                <a:latin typeface="+mj-lt"/>
              </a:defRPr>
            </a:lvl1pPr>
          </a:lstStyle>
          <a:p>
            <a:pPr lvl="0"/>
            <a:r>
              <a:rPr lang="en-US" dirty="0"/>
              <a:t>Sub-title</a:t>
            </a:r>
          </a:p>
        </p:txBody>
      </p:sp>
      <p:sp>
        <p:nvSpPr>
          <p:cNvPr id="6" name="Google Shape;11;p2">
            <a:extLst>
              <a:ext uri="{FF2B5EF4-FFF2-40B4-BE49-F238E27FC236}">
                <a16:creationId xmlns:a16="http://schemas.microsoft.com/office/drawing/2014/main" id="{AB1DE0B1-1E36-9933-1E1B-CAAE4B5620F3}"/>
              </a:ext>
            </a:extLst>
          </p:cNvPr>
          <p:cNvSpPr/>
          <p:nvPr/>
        </p:nvSpPr>
        <p:spPr>
          <a:xfrm rot="5400000">
            <a:off x="-303300" y="3141955"/>
            <a:ext cx="1416300" cy="809700"/>
          </a:xfrm>
          <a:prstGeom prst="triangle">
            <a:avLst>
              <a:gd name="adj" fmla="val 50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 Placeholder 9">
            <a:extLst>
              <a:ext uri="{FF2B5EF4-FFF2-40B4-BE49-F238E27FC236}">
                <a16:creationId xmlns:a16="http://schemas.microsoft.com/office/drawing/2014/main" id="{B695AE1C-BA33-CC8B-1037-36969F8251A7}"/>
              </a:ext>
            </a:extLst>
          </p:cNvPr>
          <p:cNvSpPr>
            <a:spLocks noGrp="1"/>
          </p:cNvSpPr>
          <p:nvPr>
            <p:ph type="body" sz="quarter" idx="13" hasCustomPrompt="1"/>
          </p:nvPr>
        </p:nvSpPr>
        <p:spPr>
          <a:xfrm>
            <a:off x="65918" y="3263139"/>
            <a:ext cx="503238" cy="567330"/>
          </a:xfrm>
        </p:spPr>
        <p:txBody>
          <a:bodyPr>
            <a:normAutofit/>
          </a:bodyPr>
          <a:lstStyle>
            <a:lvl1pPr marL="0" indent="0">
              <a:buNone/>
              <a:defRPr sz="4000">
                <a:solidFill>
                  <a:schemeClr val="bg1"/>
                </a:solidFill>
                <a:latin typeface="Bree Serif" panose="02000503040000020004" pitchFamily="2" charset="0"/>
              </a:defRPr>
            </a:lvl1pPr>
          </a:lstStyle>
          <a:p>
            <a:pPr lvl="0"/>
            <a:r>
              <a:rPr lang="en-US" dirty="0"/>
              <a:t>#</a:t>
            </a:r>
          </a:p>
        </p:txBody>
      </p:sp>
    </p:spTree>
    <p:extLst>
      <p:ext uri="{BB962C8B-B14F-4D97-AF65-F5344CB8AC3E}">
        <p14:creationId xmlns:p14="http://schemas.microsoft.com/office/powerpoint/2010/main" val="275532794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White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C44A-D176-9470-50D5-BA2C250886D8}"/>
              </a:ext>
            </a:extLst>
          </p:cNvPr>
          <p:cNvSpPr>
            <a:spLocks noGrp="1"/>
          </p:cNvSpPr>
          <p:nvPr>
            <p:ph type="title" hasCustomPrompt="1"/>
          </p:nvPr>
        </p:nvSpPr>
        <p:spPr>
          <a:xfrm>
            <a:off x="1676400" y="2777158"/>
            <a:ext cx="10515600" cy="1539292"/>
          </a:xfrm>
        </p:spPr>
        <p:txBody>
          <a:bodyPr anchor="ctr" anchorCtr="0"/>
          <a:lstStyle>
            <a:lvl1pPr>
              <a:defRPr sz="9600" b="0">
                <a:solidFill>
                  <a:schemeClr val="tx2"/>
                </a:solidFill>
                <a:latin typeface="+mn-lt"/>
              </a:defRPr>
            </a:lvl1pPr>
          </a:lstStyle>
          <a:p>
            <a:r>
              <a:rPr lang="en-US" dirty="0"/>
              <a:t>Title</a:t>
            </a:r>
          </a:p>
        </p:txBody>
      </p:sp>
      <p:sp>
        <p:nvSpPr>
          <p:cNvPr id="4" name="Date Placeholder 3">
            <a:extLst>
              <a:ext uri="{FF2B5EF4-FFF2-40B4-BE49-F238E27FC236}">
                <a16:creationId xmlns:a16="http://schemas.microsoft.com/office/drawing/2014/main" id="{F6B5A4AF-C5CE-43A4-C150-07A2AA7A48A9}"/>
              </a:ext>
            </a:extLst>
          </p:cNvPr>
          <p:cNvSpPr>
            <a:spLocks noGrp="1"/>
          </p:cNvSpPr>
          <p:nvPr>
            <p:ph type="dt" sz="half" idx="10"/>
          </p:nvPr>
        </p:nvSpPr>
        <p:spPr/>
        <p:txBody>
          <a:bodyPr/>
          <a:lstStyle/>
          <a:p>
            <a:pPr>
              <a:defRPr/>
            </a:pPr>
            <a:fld id="{211C0565-A44B-44E0-A887-C2ADE0B54789}" type="datetime2">
              <a:rPr lang="en-US" smtClean="0"/>
              <a:pPr>
                <a:defRPr/>
              </a:pPr>
              <a:t>Wednesday, July 9, 2025</a:t>
            </a:fld>
            <a:endParaRPr lang="en-US" dirty="0"/>
          </a:p>
        </p:txBody>
      </p:sp>
      <p:sp>
        <p:nvSpPr>
          <p:cNvPr id="5" name="Footer Placeholder 4">
            <a:extLst>
              <a:ext uri="{FF2B5EF4-FFF2-40B4-BE49-F238E27FC236}">
                <a16:creationId xmlns:a16="http://schemas.microsoft.com/office/drawing/2014/main" id="{B9C23332-F94E-5D6D-9EF0-AFBD9CFEA043}"/>
              </a:ext>
            </a:extLst>
          </p:cNvPr>
          <p:cNvSpPr>
            <a:spLocks noGrp="1"/>
          </p:cNvSpPr>
          <p:nvPr>
            <p:ph type="ftr" sz="quarter" idx="11"/>
          </p:nvPr>
        </p:nvSpPr>
        <p:spPr/>
        <p:txBody>
          <a:bodyPr/>
          <a:lstStyle/>
          <a:p>
            <a:pPr>
              <a:defRPr/>
            </a:pPr>
            <a:endParaRPr lang="en-US" dirty="0"/>
          </a:p>
        </p:txBody>
      </p:sp>
      <p:sp>
        <p:nvSpPr>
          <p:cNvPr id="7" name="Google Shape;11;p2">
            <a:extLst>
              <a:ext uri="{FF2B5EF4-FFF2-40B4-BE49-F238E27FC236}">
                <a16:creationId xmlns:a16="http://schemas.microsoft.com/office/drawing/2014/main" id="{21A1CD2B-148D-8B31-D2EA-14ED47539BE9}"/>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p5">
            <a:extLst>
              <a:ext uri="{FF2B5EF4-FFF2-40B4-BE49-F238E27FC236}">
                <a16:creationId xmlns:a16="http://schemas.microsoft.com/office/drawing/2014/main" id="{75BA0A85-CD10-895C-94FE-0417BD1A0662}"/>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BF437B4A-9595-84A1-A8C0-C688263F36B4}"/>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1" name="Picture 10">
            <a:extLst>
              <a:ext uri="{FF2B5EF4-FFF2-40B4-BE49-F238E27FC236}">
                <a16:creationId xmlns:a16="http://schemas.microsoft.com/office/drawing/2014/main" id="{2A986B06-BF8A-5EF8-233E-51C18A75D56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2" name="Text Placeholder 11">
            <a:extLst>
              <a:ext uri="{FF2B5EF4-FFF2-40B4-BE49-F238E27FC236}">
                <a16:creationId xmlns:a16="http://schemas.microsoft.com/office/drawing/2014/main" id="{B845953C-1109-3FB2-2B09-CEDA7CB6E9CB}"/>
              </a:ext>
            </a:extLst>
          </p:cNvPr>
          <p:cNvSpPr>
            <a:spLocks noGrp="1"/>
          </p:cNvSpPr>
          <p:nvPr>
            <p:ph type="body" sz="quarter" idx="14"/>
          </p:nvPr>
        </p:nvSpPr>
        <p:spPr>
          <a:xfrm>
            <a:off x="1676400" y="4098734"/>
            <a:ext cx="10515600" cy="615950"/>
          </a:xfrm>
        </p:spPr>
        <p:txBody>
          <a:bodyPr>
            <a:normAutofit/>
          </a:bodyPr>
          <a:lstStyle>
            <a:lvl1pPr marL="0" indent="0">
              <a:buNone/>
              <a:defRPr sz="2000"/>
            </a:lvl1pPr>
          </a:lstStyle>
          <a:p>
            <a:pPr lvl="0"/>
            <a:r>
              <a:rPr lang="en-US"/>
              <a:t>Click to edit Master text styles</a:t>
            </a:r>
          </a:p>
        </p:txBody>
      </p:sp>
      <p:sp>
        <p:nvSpPr>
          <p:cNvPr id="13" name="Google Shape;11;p2">
            <a:extLst>
              <a:ext uri="{FF2B5EF4-FFF2-40B4-BE49-F238E27FC236}">
                <a16:creationId xmlns:a16="http://schemas.microsoft.com/office/drawing/2014/main" id="{1F99E491-9E9C-7F3E-1EAD-FF11020FEDE3}"/>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Placeholder 9">
            <a:extLst>
              <a:ext uri="{FF2B5EF4-FFF2-40B4-BE49-F238E27FC236}">
                <a16:creationId xmlns:a16="http://schemas.microsoft.com/office/drawing/2014/main" id="{AEDFE6BD-EA93-4AE9-7893-D7CD62B042FE}"/>
              </a:ext>
            </a:extLst>
          </p:cNvPr>
          <p:cNvSpPr>
            <a:spLocks noGrp="1"/>
          </p:cNvSpPr>
          <p:nvPr>
            <p:ph type="body" sz="quarter" idx="13" hasCustomPrompt="1"/>
          </p:nvPr>
        </p:nvSpPr>
        <p:spPr>
          <a:xfrm>
            <a:off x="65918" y="3263139"/>
            <a:ext cx="503238" cy="567330"/>
          </a:xfrm>
        </p:spPr>
        <p:txBody>
          <a:bodyPr anchor="ctr" anchorCtr="1">
            <a:normAutofit/>
          </a:bodyPr>
          <a:lstStyle>
            <a:lvl1pPr marL="0" indent="0">
              <a:buNone/>
              <a:defRPr sz="4000">
                <a:solidFill>
                  <a:schemeClr val="tx2"/>
                </a:solidFill>
                <a:latin typeface="Bree Serif" panose="02000503040000020004" pitchFamily="2" charset="0"/>
              </a:defRPr>
            </a:lvl1pPr>
          </a:lstStyle>
          <a:p>
            <a:pPr lvl="0"/>
            <a:r>
              <a:rPr lang="en-US" dirty="0"/>
              <a:t>#</a:t>
            </a:r>
          </a:p>
        </p:txBody>
      </p:sp>
      <p:sp>
        <p:nvSpPr>
          <p:cNvPr id="14" name="Google Shape;11;p2">
            <a:extLst>
              <a:ext uri="{FF2B5EF4-FFF2-40B4-BE49-F238E27FC236}">
                <a16:creationId xmlns:a16="http://schemas.microsoft.com/office/drawing/2014/main" id="{C08E2F87-E1CE-1DBA-8597-521BA09C5E79}"/>
              </a:ext>
            </a:extLst>
          </p:cNvPr>
          <p:cNvSpPr/>
          <p:nvPr/>
        </p:nvSpPr>
        <p:spPr>
          <a:xfrm rot="5400000">
            <a:off x="-303300" y="314195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041907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Quotes">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B5A4AF-C5CE-43A4-C150-07A2AA7A48A9}"/>
              </a:ext>
            </a:extLst>
          </p:cNvPr>
          <p:cNvSpPr>
            <a:spLocks noGrp="1"/>
          </p:cNvSpPr>
          <p:nvPr>
            <p:ph type="dt" sz="half" idx="10"/>
          </p:nvPr>
        </p:nvSpPr>
        <p:spPr/>
        <p:txBody>
          <a:bodyPr/>
          <a:lstStyle/>
          <a:p>
            <a:pPr>
              <a:defRPr/>
            </a:pPr>
            <a:fld id="{211C0565-A44B-44E0-A887-C2ADE0B54789}" type="datetime2">
              <a:rPr lang="en-US" smtClean="0"/>
              <a:pPr>
                <a:defRPr/>
              </a:pPr>
              <a:t>Wednesday, July 9, 2025</a:t>
            </a:fld>
            <a:endParaRPr lang="en-US" dirty="0"/>
          </a:p>
        </p:txBody>
      </p:sp>
      <p:sp>
        <p:nvSpPr>
          <p:cNvPr id="5" name="Footer Placeholder 4">
            <a:extLst>
              <a:ext uri="{FF2B5EF4-FFF2-40B4-BE49-F238E27FC236}">
                <a16:creationId xmlns:a16="http://schemas.microsoft.com/office/drawing/2014/main" id="{B9C23332-F94E-5D6D-9EF0-AFBD9CFEA043}"/>
              </a:ext>
            </a:extLst>
          </p:cNvPr>
          <p:cNvSpPr>
            <a:spLocks noGrp="1"/>
          </p:cNvSpPr>
          <p:nvPr>
            <p:ph type="ftr" sz="quarter" idx="11"/>
          </p:nvPr>
        </p:nvSpPr>
        <p:spPr/>
        <p:txBody>
          <a:bodyPr/>
          <a:lstStyle/>
          <a:p>
            <a:pPr>
              <a:defRPr/>
            </a:pPr>
            <a:endParaRPr lang="en-US" dirty="0"/>
          </a:p>
        </p:txBody>
      </p:sp>
      <p:sp>
        <p:nvSpPr>
          <p:cNvPr id="7" name="Google Shape;11;p2">
            <a:extLst>
              <a:ext uri="{FF2B5EF4-FFF2-40B4-BE49-F238E27FC236}">
                <a16:creationId xmlns:a16="http://schemas.microsoft.com/office/drawing/2014/main" id="{21A1CD2B-148D-8B31-D2EA-14ED47539BE9}"/>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p4">
            <a:extLst>
              <a:ext uri="{FF2B5EF4-FFF2-40B4-BE49-F238E27FC236}">
                <a16:creationId xmlns:a16="http://schemas.microsoft.com/office/drawing/2014/main" id="{19137B31-90EE-9F78-CE0D-035BE36A2EA8}"/>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chemeClr val="accent2"/>
                </a:solidFill>
                <a:latin typeface="Raleway"/>
                <a:ea typeface="Raleway"/>
                <a:cs typeface="Raleway"/>
                <a:sym typeface="Raleway"/>
              </a:rPr>
              <a:t>“</a:t>
            </a:r>
            <a:endParaRPr sz="8600" b="1" dirty="0">
              <a:solidFill>
                <a:schemeClr val="accent2"/>
              </a:solidFill>
              <a:latin typeface="Raleway"/>
              <a:ea typeface="Raleway"/>
              <a:cs typeface="Raleway"/>
              <a:sym typeface="Raleway"/>
            </a:endParaRPr>
          </a:p>
        </p:txBody>
      </p:sp>
      <p:sp>
        <p:nvSpPr>
          <p:cNvPr id="9" name="Google Shape;23;p5">
            <a:extLst>
              <a:ext uri="{FF2B5EF4-FFF2-40B4-BE49-F238E27FC236}">
                <a16:creationId xmlns:a16="http://schemas.microsoft.com/office/drawing/2014/main" id="{CD1F37F7-3027-78D8-71E9-CADA1A294EBF}"/>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lide Number Placeholder 16">
            <a:extLst>
              <a:ext uri="{FF2B5EF4-FFF2-40B4-BE49-F238E27FC236}">
                <a16:creationId xmlns:a16="http://schemas.microsoft.com/office/drawing/2014/main" id="{5B21F208-BC75-40BD-3624-7CFC24E81B4C}"/>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2" name="Text Placeholder 11">
            <a:extLst>
              <a:ext uri="{FF2B5EF4-FFF2-40B4-BE49-F238E27FC236}">
                <a16:creationId xmlns:a16="http://schemas.microsoft.com/office/drawing/2014/main" id="{71AEAC5D-749D-2EA2-170E-AE79FF844032}"/>
              </a:ext>
            </a:extLst>
          </p:cNvPr>
          <p:cNvSpPr>
            <a:spLocks noGrp="1"/>
          </p:cNvSpPr>
          <p:nvPr>
            <p:ph type="body" sz="quarter" idx="12"/>
          </p:nvPr>
        </p:nvSpPr>
        <p:spPr>
          <a:xfrm>
            <a:off x="1016162" y="1468119"/>
            <a:ext cx="5876925" cy="4083050"/>
          </a:xfrm>
        </p:spPr>
        <p:txBody>
          <a:bodyPr>
            <a:normAutofit/>
          </a:bodyPr>
          <a:lstStyle>
            <a:lvl1pPr marL="0" indent="0">
              <a:buNone/>
              <a:defRPr sz="3200">
                <a:solidFill>
                  <a:schemeClr val="bg1"/>
                </a:solidFill>
                <a:latin typeface="Bree Serif" panose="02000503040000020004" pitchFamily="2" charset="0"/>
              </a:defRPr>
            </a:lvl1pPr>
          </a:lstStyle>
          <a:p>
            <a:pPr lvl="0"/>
            <a:r>
              <a:rPr lang="en-US"/>
              <a:t>Click to edit Master text styles</a:t>
            </a:r>
          </a:p>
        </p:txBody>
      </p:sp>
      <p:sp>
        <p:nvSpPr>
          <p:cNvPr id="11" name="Google Shape;11;p2">
            <a:extLst>
              <a:ext uri="{FF2B5EF4-FFF2-40B4-BE49-F238E27FC236}">
                <a16:creationId xmlns:a16="http://schemas.microsoft.com/office/drawing/2014/main" id="{D2C3B8FF-4D89-7935-A4D1-9E8C28F650F3}"/>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p4">
            <a:extLst>
              <a:ext uri="{FF2B5EF4-FFF2-40B4-BE49-F238E27FC236}">
                <a16:creationId xmlns:a16="http://schemas.microsoft.com/office/drawing/2014/main" id="{8B7BB477-7F98-B74B-113E-6E1DA750DEFC}"/>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rgbClr val="004E42"/>
                </a:solidFill>
                <a:latin typeface="Raleway"/>
                <a:ea typeface="Raleway"/>
                <a:cs typeface="Raleway"/>
                <a:sym typeface="Raleway"/>
              </a:rPr>
              <a:t>“</a:t>
            </a:r>
            <a:endParaRPr sz="8600" b="1" dirty="0">
              <a:solidFill>
                <a:srgbClr val="004E42"/>
              </a:solidFill>
              <a:latin typeface="Raleway"/>
              <a:ea typeface="Raleway"/>
              <a:cs typeface="Raleway"/>
              <a:sym typeface="Raleway"/>
            </a:endParaRPr>
          </a:p>
        </p:txBody>
      </p:sp>
      <p:sp>
        <p:nvSpPr>
          <p:cNvPr id="14" name="Google Shape;23;p5">
            <a:extLst>
              <a:ext uri="{FF2B5EF4-FFF2-40B4-BE49-F238E27FC236}">
                <a16:creationId xmlns:a16="http://schemas.microsoft.com/office/drawing/2014/main" id="{81CD1CBE-19F1-8E89-F05F-ECA7892479DA}"/>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Slide Number Placeholder 16">
            <a:extLst>
              <a:ext uri="{FF2B5EF4-FFF2-40B4-BE49-F238E27FC236}">
                <a16:creationId xmlns:a16="http://schemas.microsoft.com/office/drawing/2014/main" id="{FDAF84E3-0D54-F26E-0446-576EF4031F8E}"/>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6" name="Google Shape;11;p2">
            <a:extLst>
              <a:ext uri="{FF2B5EF4-FFF2-40B4-BE49-F238E27FC236}">
                <a16:creationId xmlns:a16="http://schemas.microsoft.com/office/drawing/2014/main" id="{5FF92CDB-5857-3B9F-E79A-E5E757560DCF}"/>
              </a:ext>
            </a:extLst>
          </p:cNvPr>
          <p:cNvSpPr/>
          <p:nvPr/>
        </p:nvSpPr>
        <p:spPr>
          <a:xfrm rot="5400000">
            <a:off x="-303300" y="1304888"/>
            <a:ext cx="1416300" cy="809700"/>
          </a:xfrm>
          <a:prstGeom prst="triangle">
            <a:avLst>
              <a:gd name="adj" fmla="val 5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p4">
            <a:extLst>
              <a:ext uri="{FF2B5EF4-FFF2-40B4-BE49-F238E27FC236}">
                <a16:creationId xmlns:a16="http://schemas.microsoft.com/office/drawing/2014/main" id="{5D7CE116-8EDF-F980-5095-12E3A57B585B}"/>
              </a:ext>
            </a:extLst>
          </p:cNvPr>
          <p:cNvSpPr txBox="1"/>
          <p:nvPr/>
        </p:nvSpPr>
        <p:spPr>
          <a:xfrm>
            <a:off x="22295" y="1307000"/>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dirty="0">
                <a:solidFill>
                  <a:schemeClr val="accent2"/>
                </a:solidFill>
                <a:latin typeface="Raleway"/>
                <a:ea typeface="Raleway"/>
                <a:cs typeface="Raleway"/>
                <a:sym typeface="Raleway"/>
              </a:rPr>
              <a:t>“</a:t>
            </a:r>
            <a:endParaRPr sz="8600" b="1" dirty="0">
              <a:solidFill>
                <a:schemeClr val="accent2"/>
              </a:solidFill>
              <a:latin typeface="Raleway"/>
              <a:ea typeface="Raleway"/>
              <a:cs typeface="Raleway"/>
              <a:sym typeface="Raleway"/>
            </a:endParaRPr>
          </a:p>
        </p:txBody>
      </p:sp>
      <p:sp>
        <p:nvSpPr>
          <p:cNvPr id="18" name="Google Shape;23;p5">
            <a:extLst>
              <a:ext uri="{FF2B5EF4-FFF2-40B4-BE49-F238E27FC236}">
                <a16:creationId xmlns:a16="http://schemas.microsoft.com/office/drawing/2014/main" id="{7C8502C7-EE47-DCB6-9F02-3DB1ABC585C4}"/>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Slide Number Placeholder 16">
            <a:extLst>
              <a:ext uri="{FF2B5EF4-FFF2-40B4-BE49-F238E27FC236}">
                <a16:creationId xmlns:a16="http://schemas.microsoft.com/office/drawing/2014/main" id="{FB62FD14-A8AC-2F2E-FB48-902F86AEAEDB}"/>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Tree>
    <p:extLst>
      <p:ext uri="{BB962C8B-B14F-4D97-AF65-F5344CB8AC3E}">
        <p14:creationId xmlns:p14="http://schemas.microsoft.com/office/powerpoint/2010/main" val="62510245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Conce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1FC91-52D9-AB05-D42D-F4DB304AC4A9}"/>
              </a:ext>
            </a:extLst>
          </p:cNvPr>
          <p:cNvSpPr>
            <a:spLocks noGrp="1"/>
          </p:cNvSpPr>
          <p:nvPr>
            <p:ph type="title" hasCustomPrompt="1"/>
          </p:nvPr>
        </p:nvSpPr>
        <p:spPr>
          <a:xfrm>
            <a:off x="455645" y="2268570"/>
            <a:ext cx="4461588" cy="1325563"/>
          </a:xfrm>
        </p:spPr>
        <p:txBody>
          <a:bodyPr/>
          <a:lstStyle>
            <a:lvl1pPr>
              <a:defRPr sz="6000"/>
            </a:lvl1pPr>
          </a:lstStyle>
          <a:p>
            <a:r>
              <a:rPr lang="en-US" dirty="0"/>
              <a:t>BIG CONCEPT</a:t>
            </a:r>
          </a:p>
        </p:txBody>
      </p:sp>
      <p:sp>
        <p:nvSpPr>
          <p:cNvPr id="3" name="Date Placeholder 2">
            <a:extLst>
              <a:ext uri="{FF2B5EF4-FFF2-40B4-BE49-F238E27FC236}">
                <a16:creationId xmlns:a16="http://schemas.microsoft.com/office/drawing/2014/main" id="{F004AA31-D929-369C-89F6-62187879F697}"/>
              </a:ext>
            </a:extLst>
          </p:cNvPr>
          <p:cNvSpPr>
            <a:spLocks noGrp="1"/>
          </p:cNvSpPr>
          <p:nvPr>
            <p:ph type="dt" sz="half" idx="10"/>
          </p:nvPr>
        </p:nvSpPr>
        <p:spPr/>
        <p:txBody>
          <a:bodyPr/>
          <a:lstStyle/>
          <a:p>
            <a:pPr>
              <a:defRPr/>
            </a:pPr>
            <a:fld id="{211C0565-A44B-44E0-A887-C2ADE0B54789}" type="datetime2">
              <a:rPr lang="en-US" smtClean="0"/>
              <a:pPr>
                <a:defRPr/>
              </a:pPr>
              <a:t>Wednesday, July 9, 2025</a:t>
            </a:fld>
            <a:endParaRPr lang="en-US" dirty="0"/>
          </a:p>
        </p:txBody>
      </p:sp>
      <p:sp>
        <p:nvSpPr>
          <p:cNvPr id="4" name="Footer Placeholder 3">
            <a:extLst>
              <a:ext uri="{FF2B5EF4-FFF2-40B4-BE49-F238E27FC236}">
                <a16:creationId xmlns:a16="http://schemas.microsoft.com/office/drawing/2014/main" id="{0FC3A0B6-AE79-1DC1-C9CA-6754781B26F5}"/>
              </a:ext>
            </a:extLst>
          </p:cNvPr>
          <p:cNvSpPr>
            <a:spLocks noGrp="1"/>
          </p:cNvSpPr>
          <p:nvPr>
            <p:ph type="ftr" sz="quarter" idx="11"/>
          </p:nvPr>
        </p:nvSpPr>
        <p:spPr/>
        <p:txBody>
          <a:bodyPr/>
          <a:lstStyle/>
          <a:p>
            <a:pPr>
              <a:defRPr/>
            </a:pPr>
            <a:endParaRPr lang="en-US" dirty="0"/>
          </a:p>
        </p:txBody>
      </p:sp>
      <p:sp>
        <p:nvSpPr>
          <p:cNvPr id="7" name="Text Placeholder 6">
            <a:extLst>
              <a:ext uri="{FF2B5EF4-FFF2-40B4-BE49-F238E27FC236}">
                <a16:creationId xmlns:a16="http://schemas.microsoft.com/office/drawing/2014/main" id="{6F0EBF52-755C-DFFB-805A-59C622541C1D}"/>
              </a:ext>
            </a:extLst>
          </p:cNvPr>
          <p:cNvSpPr>
            <a:spLocks noGrp="1"/>
          </p:cNvSpPr>
          <p:nvPr>
            <p:ph type="body" sz="quarter" idx="13"/>
          </p:nvPr>
        </p:nvSpPr>
        <p:spPr>
          <a:xfrm>
            <a:off x="454901" y="3703638"/>
            <a:ext cx="4461587" cy="1212850"/>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oogle Shape;23;p5">
            <a:extLst>
              <a:ext uri="{FF2B5EF4-FFF2-40B4-BE49-F238E27FC236}">
                <a16:creationId xmlns:a16="http://schemas.microsoft.com/office/drawing/2014/main" id="{96A02073-C226-7128-A002-6633EF56D4C0}"/>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Slide Number Placeholder 16">
            <a:extLst>
              <a:ext uri="{FF2B5EF4-FFF2-40B4-BE49-F238E27FC236}">
                <a16:creationId xmlns:a16="http://schemas.microsoft.com/office/drawing/2014/main" id="{9B1834B2-ACFB-5BAE-0E55-1DD712F129A8}"/>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pic>
        <p:nvPicPr>
          <p:cNvPr id="11" name="Picture 10">
            <a:extLst>
              <a:ext uri="{FF2B5EF4-FFF2-40B4-BE49-F238E27FC236}">
                <a16:creationId xmlns:a16="http://schemas.microsoft.com/office/drawing/2014/main" id="{C1A8DFD5-9286-714F-0E88-8F43E6B5A4B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12" name="Google Shape;23;p5">
            <a:extLst>
              <a:ext uri="{FF2B5EF4-FFF2-40B4-BE49-F238E27FC236}">
                <a16:creationId xmlns:a16="http://schemas.microsoft.com/office/drawing/2014/main" id="{D7AFB371-51EB-76CD-D7EC-B11F8AA3C4AD}"/>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Slide Number Placeholder 16">
            <a:extLst>
              <a:ext uri="{FF2B5EF4-FFF2-40B4-BE49-F238E27FC236}">
                <a16:creationId xmlns:a16="http://schemas.microsoft.com/office/drawing/2014/main" id="{23D33B44-B3AF-C7B7-EFBB-7147CFC07CA4}"/>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
        <p:nvSpPr>
          <p:cNvPr id="14" name="Google Shape;23;p5">
            <a:extLst>
              <a:ext uri="{FF2B5EF4-FFF2-40B4-BE49-F238E27FC236}">
                <a16:creationId xmlns:a16="http://schemas.microsoft.com/office/drawing/2014/main" id="{E889A95A-DACA-2EDA-B9E4-4E48100C96A7}"/>
              </a:ext>
            </a:extLst>
          </p:cNvPr>
          <p:cNvSpPr/>
          <p:nvPr/>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Slide Number Placeholder 16">
            <a:extLst>
              <a:ext uri="{FF2B5EF4-FFF2-40B4-BE49-F238E27FC236}">
                <a16:creationId xmlns:a16="http://schemas.microsoft.com/office/drawing/2014/main" id="{52DF7D74-67DB-340B-650F-5811F127157F}"/>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15196598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C52D151-D81E-99A3-391D-CE53BFAC42FA}"/>
              </a:ext>
            </a:extLst>
          </p:cNvPr>
          <p:cNvSpPr>
            <a:spLocks noGrp="1"/>
          </p:cNvSpPr>
          <p:nvPr>
            <p:ph type="pic" sz="quarter" idx="10"/>
          </p:nvPr>
        </p:nvSpPr>
        <p:spPr>
          <a:xfrm>
            <a:off x="0" y="0"/>
            <a:ext cx="12192000" cy="6858000"/>
          </a:xfrm>
        </p:spPr>
        <p:txBody>
          <a:bodyPr/>
          <a:lstStyle>
            <a:lvl1pPr marL="0" indent="0">
              <a:buNone/>
              <a:defRPr/>
            </a:lvl1pPr>
          </a:lstStyle>
          <a:p>
            <a:r>
              <a:rPr lang="en-US"/>
              <a:t>Click icon to add picture</a:t>
            </a:r>
            <a:endParaRPr lang="en-US" dirty="0"/>
          </a:p>
        </p:txBody>
      </p:sp>
      <p:sp>
        <p:nvSpPr>
          <p:cNvPr id="8" name="Google Shape;23;p5">
            <a:extLst>
              <a:ext uri="{FF2B5EF4-FFF2-40B4-BE49-F238E27FC236}">
                <a16:creationId xmlns:a16="http://schemas.microsoft.com/office/drawing/2014/main" id="{304D59FC-9B4A-7624-C0EC-CBF166D38D47}"/>
              </a:ext>
            </a:extLst>
          </p:cNvPr>
          <p:cNvSpPr/>
          <p:nvPr/>
        </p:nvSpPr>
        <p:spPr>
          <a:xfrm flipH="1">
            <a:off x="11353800" y="5999584"/>
            <a:ext cx="838200" cy="858416"/>
          </a:xfrm>
          <a:prstGeom prst="rtTriangle">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Slide Number Placeholder 16">
            <a:extLst>
              <a:ext uri="{FF2B5EF4-FFF2-40B4-BE49-F238E27FC236}">
                <a16:creationId xmlns:a16="http://schemas.microsoft.com/office/drawing/2014/main" id="{99EFDDAB-17B9-7866-9C8E-CA127B9727BF}"/>
              </a:ext>
            </a:extLst>
          </p:cNvPr>
          <p:cNvSpPr txBox="1">
            <a:spLocks/>
          </p:cNvSpPr>
          <p:nvPr/>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solidFill>
                  <a:schemeClr val="tx2"/>
                </a:solidFill>
              </a:rPr>
              <a:pPr/>
              <a:t>‹#›</a:t>
            </a:fld>
            <a:endParaRPr lang="en-US" dirty="0">
              <a:solidFill>
                <a:schemeClr val="tx2"/>
              </a:solidFill>
            </a:endParaRPr>
          </a:p>
        </p:txBody>
      </p:sp>
      <p:sp>
        <p:nvSpPr>
          <p:cNvPr id="15" name="Text Placeholder 14">
            <a:extLst>
              <a:ext uri="{FF2B5EF4-FFF2-40B4-BE49-F238E27FC236}">
                <a16:creationId xmlns:a16="http://schemas.microsoft.com/office/drawing/2014/main" id="{F9B60308-52E8-B375-A5E5-CEA44761F341}"/>
              </a:ext>
            </a:extLst>
          </p:cNvPr>
          <p:cNvSpPr>
            <a:spLocks noGrp="1"/>
          </p:cNvSpPr>
          <p:nvPr>
            <p:ph type="body" sz="quarter" idx="11" hasCustomPrompt="1"/>
          </p:nvPr>
        </p:nvSpPr>
        <p:spPr>
          <a:xfrm>
            <a:off x="-83975" y="587375"/>
            <a:ext cx="3638550" cy="1185863"/>
          </a:xfrm>
        </p:spPr>
        <p:txBody>
          <a:bodyPr/>
          <a:lstStyle/>
          <a:p>
            <a:pPr marL="0" marR="0" lvl="0" indent="0" algn="l" defTabSz="914400" rtl="0" eaLnBrk="1" fontAlgn="auto" latinLnBrk="0" hangingPunct="1">
              <a:lnSpc>
                <a:spcPct val="115000"/>
              </a:lnSpc>
              <a:spcBef>
                <a:spcPts val="0"/>
              </a:spcBef>
              <a:spcAft>
                <a:spcPts val="0"/>
              </a:spcAft>
              <a:buClr>
                <a:srgbClr val="191998"/>
              </a:buClr>
              <a:buSzPts val="4800"/>
              <a:buFont typeface="Raleway Thin"/>
              <a:buNone/>
              <a:tabLst/>
              <a:defRPr/>
            </a:pPr>
            <a:r>
              <a:rPr kumimoji="0" lang="en-US" sz="2800" b="0" i="0" u="none" strike="noStrike" kern="0" cap="none" spc="0" normalizeH="0" baseline="0" noProof="0" dirty="0">
                <a:ln>
                  <a:noFill/>
                </a:ln>
                <a:solidFill>
                  <a:srgbClr val="191998"/>
                </a:solidFill>
                <a:effectLst/>
                <a:highlight>
                  <a:srgbClr val="A4D65E"/>
                </a:highlight>
                <a:uLnTx/>
                <a:uFillTx/>
                <a:latin typeface="Poppins"/>
                <a:sym typeface="Raleway Thin"/>
              </a:rPr>
              <a:t>Want big impact?</a:t>
            </a:r>
          </a:p>
          <a:p>
            <a:pPr marL="0" marR="0" lvl="0" indent="0" algn="l" defTabSz="914400" rtl="0" eaLnBrk="1" fontAlgn="auto" latinLnBrk="0" hangingPunct="1">
              <a:lnSpc>
                <a:spcPct val="115000"/>
              </a:lnSpc>
              <a:spcBef>
                <a:spcPts val="0"/>
              </a:spcBef>
              <a:spcAft>
                <a:spcPts val="0"/>
              </a:spcAft>
              <a:buClr>
                <a:srgbClr val="191998"/>
              </a:buClr>
              <a:buSzPts val="4800"/>
              <a:buFont typeface="Raleway Thin"/>
              <a:buNone/>
              <a:tabLst/>
              <a:defRPr/>
            </a:pPr>
            <a:r>
              <a:rPr kumimoji="0" lang="en-US" sz="2800" b="0" i="0" u="none" strike="noStrike" kern="0" cap="none" spc="0" normalizeH="0" baseline="0" noProof="0" dirty="0">
                <a:ln>
                  <a:noFill/>
                </a:ln>
                <a:solidFill>
                  <a:prstClr val="white"/>
                </a:solidFill>
                <a:effectLst/>
                <a:highlight>
                  <a:srgbClr val="191998"/>
                </a:highlight>
                <a:uLnTx/>
                <a:uFillTx/>
                <a:latin typeface="Poppins"/>
                <a:sym typeface="Raleway Thin"/>
              </a:rPr>
              <a:t>Use big image.</a:t>
            </a:r>
            <a:endParaRPr lang="en-US" dirty="0"/>
          </a:p>
        </p:txBody>
      </p:sp>
    </p:spTree>
    <p:extLst>
      <p:ext uri="{BB962C8B-B14F-4D97-AF65-F5344CB8AC3E}">
        <p14:creationId xmlns:p14="http://schemas.microsoft.com/office/powerpoint/2010/main" val="19441227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03968-72B3-8560-31E8-9B3461273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Master title</a:t>
            </a:r>
          </a:p>
        </p:txBody>
      </p:sp>
      <p:sp>
        <p:nvSpPr>
          <p:cNvPr id="3" name="Text Placeholder 2">
            <a:extLst>
              <a:ext uri="{FF2B5EF4-FFF2-40B4-BE49-F238E27FC236}">
                <a16:creationId xmlns:a16="http://schemas.microsoft.com/office/drawing/2014/main" id="{B09B4F33-774C-7E47-5134-417720EB4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Fifth level</a:t>
            </a:r>
          </a:p>
        </p:txBody>
      </p:sp>
      <p:sp>
        <p:nvSpPr>
          <p:cNvPr id="4" name="Date Placeholder 3">
            <a:extLst>
              <a:ext uri="{FF2B5EF4-FFF2-40B4-BE49-F238E27FC236}">
                <a16:creationId xmlns:a16="http://schemas.microsoft.com/office/drawing/2014/main" id="{915AD4BB-B1A5-478E-7754-1F8553708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11C0565-A44B-44E0-A887-C2ADE0B54789}" type="datetime2">
              <a:rPr lang="en-US" smtClean="0"/>
              <a:pPr>
                <a:defRPr/>
              </a:pPr>
              <a:t>Wednesday, July 9, 2025</a:t>
            </a:fld>
            <a:endParaRPr lang="en-US" dirty="0"/>
          </a:p>
        </p:txBody>
      </p:sp>
      <p:sp>
        <p:nvSpPr>
          <p:cNvPr id="5" name="Footer Placeholder 4">
            <a:extLst>
              <a:ext uri="{FF2B5EF4-FFF2-40B4-BE49-F238E27FC236}">
                <a16:creationId xmlns:a16="http://schemas.microsoft.com/office/drawing/2014/main" id="{84082A1B-468B-7145-4057-739472C7F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3073864C-E648-5A32-1375-EEC8574CBF81}"/>
              </a:ext>
            </a:extLst>
          </p:cNvPr>
          <p:cNvSpPr>
            <a:spLocks noGrp="1"/>
          </p:cNvSpPr>
          <p:nvPr>
            <p:ph type="sldNum" sz="quarter" idx="4"/>
          </p:nvPr>
        </p:nvSpPr>
        <p:spPr>
          <a:xfrm>
            <a:off x="11607282" y="6270171"/>
            <a:ext cx="503099" cy="503042"/>
          </a:xfrm>
          <a:prstGeom prst="rect">
            <a:avLst/>
          </a:prstGeom>
        </p:spPr>
        <p:txBody>
          <a:bodyPr vert="horz" lIns="91440" tIns="45720" rIns="91440" bIns="45720" rtlCol="0" anchor="ctr"/>
          <a:lstStyle>
            <a:lvl1pPr algn="r">
              <a:defRPr sz="2000">
                <a:solidFill>
                  <a:schemeClr val="tx1">
                    <a:tint val="75000"/>
                  </a:schemeClr>
                </a:solidFill>
                <a:latin typeface="Bree Serif" panose="02000503040000020004" pitchFamily="2" charset="0"/>
              </a:defRPr>
            </a:lvl1pPr>
          </a:lstStyle>
          <a:p>
            <a:pPr>
              <a:defRPr/>
            </a:pPr>
            <a:fld id="{EC3721E8-9C32-479D-96C1-67413B93FE65}" type="slidenum">
              <a:rPr lang="en-US" smtClean="0"/>
              <a:pPr>
                <a:defRPr/>
              </a:pPr>
              <a:t>‹#›</a:t>
            </a:fld>
            <a:endParaRPr lang="en-US" dirty="0"/>
          </a:p>
        </p:txBody>
      </p:sp>
    </p:spTree>
    <p:extLst>
      <p:ext uri="{BB962C8B-B14F-4D97-AF65-F5344CB8AC3E}">
        <p14:creationId xmlns:p14="http://schemas.microsoft.com/office/powerpoint/2010/main" val="2178976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sldNum="0" hdr="0" ftr="0" dt="0"/>
  <p:txStyles>
    <p:titleStyle>
      <a:lvl1pPr algn="l" defTabSz="914400" rtl="0" eaLnBrk="1" latinLnBrk="0" hangingPunct="1">
        <a:lnSpc>
          <a:spcPct val="90000"/>
        </a:lnSpc>
        <a:spcBef>
          <a:spcPct val="0"/>
        </a:spcBef>
        <a:buNone/>
        <a:defRPr sz="4800" b="1" kern="1200">
          <a:solidFill>
            <a:srgbClr val="191998"/>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Google Shape;23;p5">
            <a:extLst>
              <a:ext uri="{FF2B5EF4-FFF2-40B4-BE49-F238E27FC236}">
                <a16:creationId xmlns:a16="http://schemas.microsoft.com/office/drawing/2014/main" id="{BE8F1411-3C2B-8C6A-9C6C-28DF4CEB3BFE}"/>
              </a:ext>
            </a:extLst>
          </p:cNvPr>
          <p:cNvSpPr/>
          <p:nvPr userDrawn="1"/>
        </p:nvSpPr>
        <p:spPr>
          <a:xfrm flipH="1">
            <a:off x="11353800" y="5999584"/>
            <a:ext cx="838200" cy="858416"/>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Title Placeholder 1">
            <a:extLst>
              <a:ext uri="{FF2B5EF4-FFF2-40B4-BE49-F238E27FC236}">
                <a16:creationId xmlns:a16="http://schemas.microsoft.com/office/drawing/2014/main" id="{66E03968-72B3-8560-31E8-9B34612730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Master title</a:t>
            </a:r>
          </a:p>
        </p:txBody>
      </p:sp>
      <p:sp>
        <p:nvSpPr>
          <p:cNvPr id="3" name="Text Placeholder 2">
            <a:extLst>
              <a:ext uri="{FF2B5EF4-FFF2-40B4-BE49-F238E27FC236}">
                <a16:creationId xmlns:a16="http://schemas.microsoft.com/office/drawing/2014/main" id="{B09B4F33-774C-7E47-5134-417720EB4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457200" marR="0" lvl="0"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First level</a:t>
            </a:r>
          </a:p>
          <a:p>
            <a:pPr marL="914400" marR="0" lvl="1"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Second level</a:t>
            </a:r>
          </a:p>
          <a:p>
            <a:pPr marL="1371600" marR="0" lvl="2" indent="-342900" algn="l" defTabSz="914400" rtl="0" eaLnBrk="1" fontAlgn="auto" latinLnBrk="0" hangingPunct="1">
              <a:lnSpc>
                <a:spcPct val="110000"/>
              </a:lnSpc>
              <a:spcBef>
                <a:spcPts val="600"/>
              </a:spcBef>
              <a:spcAft>
                <a:spcPts val="0"/>
              </a:spcAft>
              <a:buClr>
                <a:srgbClr val="A4D65E"/>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Third level</a:t>
            </a:r>
          </a:p>
          <a:p>
            <a:pPr marL="1828800" marR="0" lvl="3"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Fourth level</a:t>
            </a:r>
          </a:p>
          <a:p>
            <a:pPr marL="2286000" marR="0" lvl="4" indent="-342900" algn="l" defTabSz="914400" rtl="0" eaLnBrk="1" fontAlgn="auto" latinLnBrk="0" hangingPunct="1">
              <a:lnSpc>
                <a:spcPct val="110000"/>
              </a:lnSpc>
              <a:spcBef>
                <a:spcPts val="600"/>
              </a:spcBef>
              <a:spcAft>
                <a:spcPts val="0"/>
              </a:spcAft>
              <a:buClr>
                <a:prstClr val="black"/>
              </a:buClr>
              <a:buSzPts val="1800"/>
              <a:buFont typeface="Barlow Light"/>
              <a:buChar char="▹"/>
              <a:tabLst/>
              <a:defRPr/>
            </a:pPr>
            <a:r>
              <a:rPr kumimoji="0" lang="en-US" sz="1800" b="0" i="0" u="none" strike="noStrike" kern="0" cap="none" spc="0" normalizeH="0" baseline="0" noProof="0" dirty="0">
                <a:ln>
                  <a:noFill/>
                </a:ln>
                <a:solidFill>
                  <a:prstClr val="black"/>
                </a:solidFill>
                <a:effectLst/>
                <a:uLnTx/>
                <a:uFillTx/>
                <a:latin typeface="Open Sans"/>
                <a:sym typeface="Barlow Light"/>
              </a:rPr>
              <a:t>Fifth level</a:t>
            </a:r>
          </a:p>
        </p:txBody>
      </p:sp>
      <p:sp>
        <p:nvSpPr>
          <p:cNvPr id="4" name="Date Placeholder 3">
            <a:extLst>
              <a:ext uri="{FF2B5EF4-FFF2-40B4-BE49-F238E27FC236}">
                <a16:creationId xmlns:a16="http://schemas.microsoft.com/office/drawing/2014/main" id="{915AD4BB-B1A5-478E-7754-1F85537088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27AD6-CD10-4508-915E-E7B3F4C2686A}" type="datetime1">
              <a:rPr lang="en-US" smtClean="0"/>
              <a:t>7/9/2025</a:t>
            </a:fld>
            <a:endParaRPr lang="en-US" dirty="0"/>
          </a:p>
        </p:txBody>
      </p:sp>
      <p:sp>
        <p:nvSpPr>
          <p:cNvPr id="5" name="Footer Placeholder 4">
            <a:extLst>
              <a:ext uri="{FF2B5EF4-FFF2-40B4-BE49-F238E27FC236}">
                <a16:creationId xmlns:a16="http://schemas.microsoft.com/office/drawing/2014/main" id="{84082A1B-468B-7145-4057-739472C7F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6">
            <a:extLst>
              <a:ext uri="{FF2B5EF4-FFF2-40B4-BE49-F238E27FC236}">
                <a16:creationId xmlns:a16="http://schemas.microsoft.com/office/drawing/2014/main" id="{1C18DD36-FD0C-879A-E69E-38E1F3428FC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8723266" y="6315004"/>
            <a:ext cx="2462984" cy="447815"/>
          </a:xfrm>
          <a:prstGeom prst="rect">
            <a:avLst/>
          </a:prstGeom>
        </p:spPr>
      </p:pic>
      <p:sp>
        <p:nvSpPr>
          <p:cNvPr id="6" name="Slide Number Placeholder 16">
            <a:extLst>
              <a:ext uri="{FF2B5EF4-FFF2-40B4-BE49-F238E27FC236}">
                <a16:creationId xmlns:a16="http://schemas.microsoft.com/office/drawing/2014/main" id="{E79DFBFF-E133-2592-D1B6-D29CF4EA8FDE}"/>
              </a:ext>
            </a:extLst>
          </p:cNvPr>
          <p:cNvSpPr txBox="1">
            <a:spLocks/>
          </p:cNvSpPr>
          <p:nvPr userDrawn="1"/>
        </p:nvSpPr>
        <p:spPr>
          <a:xfrm>
            <a:off x="11688901" y="6330400"/>
            <a:ext cx="503099" cy="503042"/>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bg1"/>
                </a:solidFill>
                <a:latin typeface="Bree Serif" panose="02000503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961F77-2697-4ECD-A2BA-708BA2A53463}" type="slidenum">
              <a:rPr lang="en-US" smtClean="0"/>
              <a:pPr/>
              <a:t>‹#›</a:t>
            </a:fld>
            <a:endParaRPr lang="en-US" dirty="0"/>
          </a:p>
        </p:txBody>
      </p:sp>
    </p:spTree>
    <p:extLst>
      <p:ext uri="{BB962C8B-B14F-4D97-AF65-F5344CB8AC3E}">
        <p14:creationId xmlns:p14="http://schemas.microsoft.com/office/powerpoint/2010/main" val="74329690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sldNum="0" hdr="0" ftr="0" dt="0"/>
  <p:txStyles>
    <p:titleStyle>
      <a:lvl1pPr algn="l" defTabSz="914400" rtl="0" eaLnBrk="1" latinLnBrk="0" hangingPunct="1">
        <a:lnSpc>
          <a:spcPct val="90000"/>
        </a:lnSpc>
        <a:spcBef>
          <a:spcPct val="0"/>
        </a:spcBef>
        <a:buNone/>
        <a:defRPr sz="4800" b="1" kern="1200">
          <a:solidFill>
            <a:srgbClr val="191998"/>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ShqRLk0h9R0"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9A3Gxlvso8"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creativecommons.org/licenses/by-nc-nd/3.0/" TargetMode="External"/><Relationship Id="rId4" Type="http://schemas.openxmlformats.org/officeDocument/2006/relationships/hyperlink" Target="http://anujmagazine.blogspot.com/2015/08/are-we-staring-at-corporate-world.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debaird.net/blendededunet/creative-common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flickr.com/photos/ncvophotos/854731250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pursuit.unimelb.edu.au/articles/why-all-jobs-aren-t-equal-for-people-with-disabilit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pinterest.com/pin/301600506281338739/"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onstructconnect.com/blog/construction-safety/top-causes-construction-accident-injuries-prevent/" TargetMode="External"/><Relationship Id="rId3" Type="http://schemas.openxmlformats.org/officeDocument/2006/relationships/image" Target="../media/image15.jpg"/><Relationship Id="rId7"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humanosphere.org/science/2015/01/deaths-falling-rising/" TargetMode="External"/><Relationship Id="rId5" Type="http://schemas.openxmlformats.org/officeDocument/2006/relationships/image" Target="../media/image16.jpg"/><Relationship Id="rId4" Type="http://schemas.openxmlformats.org/officeDocument/2006/relationships/hyperlink" Target="https://giving.massgeneral.org/insights-about-strok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pexels.com/photo/photo-of-woman-sitting-on-wheelchair-while-looking-away-406434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pxhere.com/en/photo/110261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istockphoto.com/photos/old-black-ma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listland.com/10-crazy-things-christian-fundamentalists-want/christian-fundamentalist-love-it-when-old-and-sick-people-suffe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cidrap.umn.edu/news-perspective/2015/06/saudi-arabia-cites-3-more-mers-cases-hofu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owerlanguage.net/blog/2019/09/24/powerlanguage-conference-2019-welcome-everyone/"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huffingtonpost.com/2015/03/02/toothbrushing-mistakes_n_6744956.html" TargetMode="External"/><Relationship Id="rId13" Type="http://schemas.openxmlformats.org/officeDocument/2006/relationships/hyperlink" Target="https://creativecommons.org/licenses/by-sa/3.0/" TargetMode="External"/><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hyperlink" Target="https://geobrava.wordpress.com/2014/06/03/ott-and-multi-screen-tv-drive-spending-on-video-equipment/" TargetMode="External"/><Relationship Id="rId2" Type="http://schemas.openxmlformats.org/officeDocument/2006/relationships/notesSlide" Target="../notesSlides/notesSlide29.xml"/><Relationship Id="rId16" Type="http://schemas.openxmlformats.org/officeDocument/2006/relationships/hyperlink" Target="https://creativecommons.org/licenses/by/3.0/" TargetMode="External"/><Relationship Id="rId1" Type="http://schemas.openxmlformats.org/officeDocument/2006/relationships/slideLayout" Target="../slideLayouts/slideLayout15.xml"/><Relationship Id="rId6" Type="http://schemas.openxmlformats.org/officeDocument/2006/relationships/hyperlink" Target="http://www.huffingtonpost.com/david-steingard/what-you-want-to-feel-wel_b_10816158.html" TargetMode="External"/><Relationship Id="rId11" Type="http://schemas.openxmlformats.org/officeDocument/2006/relationships/image" Target="../media/image27.jpeg"/><Relationship Id="rId5" Type="http://schemas.openxmlformats.org/officeDocument/2006/relationships/image" Target="../media/image24.jpeg"/><Relationship Id="rId15" Type="http://schemas.openxmlformats.org/officeDocument/2006/relationships/hyperlink" Target="http://ipkitten.blogspot.com/2017/11/looking-for-answers-on-ansera.html" TargetMode="External"/><Relationship Id="rId10" Type="http://schemas.openxmlformats.org/officeDocument/2006/relationships/hyperlink" Target="https://www.rawpixel.com/image/102468/dinner-with-friends" TargetMode="External"/><Relationship Id="rId4" Type="http://schemas.openxmlformats.org/officeDocument/2006/relationships/hyperlink" Target="https://www.publicdomainpictures.net/view-image.php?image=138998&amp;picture=dog-walking" TargetMode="External"/><Relationship Id="rId9" Type="http://schemas.openxmlformats.org/officeDocument/2006/relationships/image" Target="../media/image26.1"/><Relationship Id="rId1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fancytiger.blogspot.com/2013/01/pyramid-pals-three-chicopee-quilts.html" TargetMode="External"/><Relationship Id="rId13" Type="http://schemas.openxmlformats.org/officeDocument/2006/relationships/hyperlink" Target="https://attendantdesign.com/what-occurs-while-the-computer-that-continues-you-alive-can-also-put-you-in-prison/" TargetMode="External"/><Relationship Id="rId3" Type="http://schemas.openxmlformats.org/officeDocument/2006/relationships/image" Target="../media/image29.jpeg"/><Relationship Id="rId7" Type="http://schemas.openxmlformats.org/officeDocument/2006/relationships/image" Target="../media/image31.jpeg"/><Relationship Id="rId12" Type="http://schemas.openxmlformats.org/officeDocument/2006/relationships/image" Target="../media/image33.jpg"/><Relationship Id="rId2" Type="http://schemas.openxmlformats.org/officeDocument/2006/relationships/notesSlide" Target="../notesSlides/notesSlide31.xml"/><Relationship Id="rId16" Type="http://schemas.openxmlformats.org/officeDocument/2006/relationships/hyperlink" Target="https://creativecommons.org/licenses/by-sa/3.0/" TargetMode="External"/><Relationship Id="rId1" Type="http://schemas.openxmlformats.org/officeDocument/2006/relationships/slideLayout" Target="../slideLayouts/slideLayout15.xml"/><Relationship Id="rId6" Type="http://schemas.openxmlformats.org/officeDocument/2006/relationships/hyperlink" Target="https://pixabay.com/en/jewelry-women-s-clothing-loud-watch-618429/" TargetMode="External"/><Relationship Id="rId11" Type="http://schemas.openxmlformats.org/officeDocument/2006/relationships/hyperlink" Target="https://creativecommons.org/licenses/by-nc/3.0/" TargetMode="External"/><Relationship Id="rId5" Type="http://schemas.openxmlformats.org/officeDocument/2006/relationships/image" Target="../media/image30.jpg"/><Relationship Id="rId15" Type="http://schemas.openxmlformats.org/officeDocument/2006/relationships/hyperlink" Target="https://ell.stackexchange.com/questions/160791/are-wallet-for-men-and-purse-for-women" TargetMode="External"/><Relationship Id="rId10" Type="http://schemas.openxmlformats.org/officeDocument/2006/relationships/hyperlink" Target="http://www.pngall.com/dog" TargetMode="External"/><Relationship Id="rId4" Type="http://schemas.openxmlformats.org/officeDocument/2006/relationships/hyperlink" Target="http://preservingafamilycollection.blogspot.com/2010/10/magnetic-photo-album.html" TargetMode="External"/><Relationship Id="rId9" Type="http://schemas.openxmlformats.org/officeDocument/2006/relationships/image" Target="../media/image32.png"/><Relationship Id="rId14" Type="http://schemas.openxmlformats.org/officeDocument/2006/relationships/image" Target="../media/image34.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astroexhibitions.co.uk/top-5-questions-wont-think-ask-exhibition-stand-designer/"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sagaciousnewsnetwork.com/will-california-make-assisted-suicide-mandatory-for-the-elderly/"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scottishgovernment/14504273352/"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prostheticrehabclinic.co.za/understanding-prosthetics/silicone-partial-fee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wikidoc.org/index.php/Rheumatoid_arthritis_(patient_informatio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dementia.org.au/research/news/read?page=4"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blog.neuromag.net/2017/07/08/amyloid-%CE%B2-potency-peaks-in-the-earliest-stages-of-pathology-implications-for-alzheimers-disease-therapeutic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q_UBRowx2b4" TargetMode="External"/><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hyperlink" Target="https://lakishasite.wordpress.com/2016/02/25/m3-self-esteem-self-confidence/" TargetMode="External"/><Relationship Id="rId5" Type="http://schemas.openxmlformats.org/officeDocument/2006/relationships/image" Target="../media/image43.jpeg"/><Relationship Id="rId4" Type="http://schemas.openxmlformats.org/officeDocument/2006/relationships/hyperlink" Target="https://www.thedailybeast.com/goldie-tayloramericas-best-jewel-thief-is-an-85-year-old-woman"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www.huffingtonpost.com/dior-vargas/people-of-color-deal-with_b_6471096.html"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loonylabs.org/2015/11/13/not-so-happy-old-age/"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wacotrib.com/news/mclennan_county/west-nursing-home-residents-settling-into-new-homes/article_6eccdeee-bea7-552a-8ee1-9727a7088528.html"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acidcow.com/pics/76372-things-people-with-anxiety-wish-they-could-tell-their-friends-but-cant-22-pics.html"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theconcordian.com/2017/03/the-montreal-healthcare-system-is-ripe-with-issues/"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www.news-medical.net/news/20160203/Innovative-mattresses-to-stop-pressure-ulcers-an-interview-with-Mike-Hutson.aspx"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hyperlink" Target="https://www.wallpaperflare.com/tattoo-man-ricki-hall-model-old-school-beard-actor-swallow-wallpaper-qyemd" TargetMode="External"/><Relationship Id="rId3" Type="http://schemas.openxmlformats.org/officeDocument/2006/relationships/image" Target="../media/image49.jpg"/><Relationship Id="rId7" Type="http://schemas.openxmlformats.org/officeDocument/2006/relationships/hyperlink" Target="https://creativecommons.org/licenses/by-nc/3.0/" TargetMode="External"/><Relationship Id="rId12" Type="http://schemas.openxmlformats.org/officeDocument/2006/relationships/image" Target="../media/image53.jpg"/><Relationship Id="rId2" Type="http://schemas.openxmlformats.org/officeDocument/2006/relationships/notesSlide" Target="../notesSlides/notesSlide66.xml"/><Relationship Id="rId1" Type="http://schemas.openxmlformats.org/officeDocument/2006/relationships/slideLayout" Target="../slideLayouts/slideLayout15.xml"/><Relationship Id="rId6" Type="http://schemas.openxmlformats.org/officeDocument/2006/relationships/hyperlink" Target="http://socialvoice.blogspot.com/2012/08/old-people-alone-together.html" TargetMode="External"/><Relationship Id="rId11" Type="http://schemas.openxmlformats.org/officeDocument/2006/relationships/hyperlink" Target="https://abilitytoday.com/disabled-passenger-reduced-to-tears-after-being-left-on-a-plane-for-two-hours-after-everyone-else-got-off-manchester-evening-news/" TargetMode="External"/><Relationship Id="rId5" Type="http://schemas.openxmlformats.org/officeDocument/2006/relationships/image" Target="../media/image50.jpg"/><Relationship Id="rId15" Type="http://schemas.openxmlformats.org/officeDocument/2006/relationships/hyperlink" Target="https://www.youtube.com/watch?v=TID93dqNUIk" TargetMode="External"/><Relationship Id="rId10" Type="http://schemas.openxmlformats.org/officeDocument/2006/relationships/image" Target="../media/image52.jpg"/><Relationship Id="rId4" Type="http://schemas.openxmlformats.org/officeDocument/2006/relationships/hyperlink" Target="http://www.goodnewsnetwork.org/elderly-folks-said-hell-no-older-people-clothes-look/" TargetMode="External"/><Relationship Id="rId9" Type="http://schemas.openxmlformats.org/officeDocument/2006/relationships/hyperlink" Target="https://www.pexels.com/photo/man-old-depressed-headache-23180/" TargetMode="External"/><Relationship Id="rId14" Type="http://schemas.openxmlformats.org/officeDocument/2006/relationships/image" Target="../media/image54.jp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3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jpeg"/><Relationship Id="rId7" Type="http://schemas.openxmlformats.org/officeDocument/2006/relationships/hyperlink" Target="https://creativecommons.org/licenses/by/3.0/"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hyperlink" Target="http://myedmondsnews.com/2012/02/edmonds-nursing-home-residents-donate-teddy-bears-to-comfort-children/" TargetMode="External"/><Relationship Id="rId5" Type="http://schemas.openxmlformats.org/officeDocument/2006/relationships/image" Target="../media/image6.jpeg"/><Relationship Id="rId10" Type="http://schemas.openxmlformats.org/officeDocument/2006/relationships/hyperlink" Target="https://creativecommons.org/licenses/by-nd/3.0/" TargetMode="External"/><Relationship Id="rId4" Type="http://schemas.openxmlformats.org/officeDocument/2006/relationships/hyperlink" Target="https://extension.msstate.edu/news/feature-story/2015/group-gives-lap-quilts-nursing-home-residents" TargetMode="External"/><Relationship Id="rId9" Type="http://schemas.openxmlformats.org/officeDocument/2006/relationships/hyperlink" Target="http://theconversation.com/to-get-young-people-out-of-nursing-homes-we-need-to-back-up-the-ndis-with-housing-heres-how-571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t>INITIAL CERTIFICATION TRAINING CURRICULUM FOR LONG-TERM CARE OMBUDSMAN PROGRAMS</a:t>
            </a:r>
          </a:p>
        </p:txBody>
      </p:sp>
      <p:sp>
        <p:nvSpPr>
          <p:cNvPr id="5" name="Text Placeholder 4">
            <a:extLst>
              <a:ext uri="{FF2B5EF4-FFF2-40B4-BE49-F238E27FC236}">
                <a16:creationId xmlns:a16="http://schemas.microsoft.com/office/drawing/2014/main" id="{81980CC2-094C-1C7E-2DF4-C0260BE906D8}"/>
              </a:ext>
            </a:extLst>
          </p:cNvPr>
          <p:cNvSpPr>
            <a:spLocks noGrp="1"/>
          </p:cNvSpPr>
          <p:nvPr>
            <p:ph type="body" sz="quarter" idx="14"/>
          </p:nvPr>
        </p:nvSpPr>
        <p:spPr>
          <a:xfrm>
            <a:off x="1076325" y="4818616"/>
            <a:ext cx="8610286" cy="753508"/>
          </a:xfrm>
        </p:spPr>
        <p:txBody>
          <a:bodyPr/>
          <a:lstStyle/>
          <a:p>
            <a:r>
              <a:rPr lang="en-US" dirty="0"/>
              <a:t>Module 2: The Resident and the Resident Experience</a:t>
            </a:r>
          </a:p>
        </p:txBody>
      </p:sp>
      <p:sp>
        <p:nvSpPr>
          <p:cNvPr id="6" name="TextBox 5">
            <a:extLst>
              <a:ext uri="{FF2B5EF4-FFF2-40B4-BE49-F238E27FC236}">
                <a16:creationId xmlns:a16="http://schemas.microsoft.com/office/drawing/2014/main" id="{EB358A27-2688-CFAD-8438-A2083D456DB7}"/>
              </a:ext>
            </a:extLst>
          </p:cNvPr>
          <p:cNvSpPr txBox="1"/>
          <p:nvPr/>
        </p:nvSpPr>
        <p:spPr>
          <a:xfrm>
            <a:off x="9686611" y="5951118"/>
            <a:ext cx="1651949" cy="369332"/>
          </a:xfrm>
          <a:prstGeom prst="rect">
            <a:avLst/>
          </a:prstGeom>
          <a:noFill/>
        </p:spPr>
        <p:txBody>
          <a:bodyPr wrap="square">
            <a:spAutoFit/>
          </a:bodyPr>
          <a:lstStyle/>
          <a:p>
            <a:r>
              <a:rPr lang="en-US" sz="1800" i="1" dirty="0">
                <a:solidFill>
                  <a:schemeClr val="tx1"/>
                </a:solidFill>
              </a:rPr>
              <a:t>January 2025</a:t>
            </a:r>
            <a:endParaRPr lang="en-US" dirty="0"/>
          </a:p>
        </p:txBody>
      </p:sp>
    </p:spTree>
    <p:extLst>
      <p:ext uri="{BB962C8B-B14F-4D97-AF65-F5344CB8AC3E}">
        <p14:creationId xmlns:p14="http://schemas.microsoft.com/office/powerpoint/2010/main" val="333309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822E49-B738-491B-98A8-35609958C3B5}"/>
              </a:ext>
            </a:extLst>
          </p:cNvPr>
          <p:cNvSpPr txBox="1"/>
          <p:nvPr/>
        </p:nvSpPr>
        <p:spPr>
          <a:xfrm>
            <a:off x="776514" y="2703063"/>
            <a:ext cx="10638971" cy="1077218"/>
          </a:xfrm>
          <a:prstGeom prst="rect">
            <a:avLst/>
          </a:prstGeom>
          <a:noFill/>
        </p:spPr>
        <p:txBody>
          <a:bodyPr wrap="square">
            <a:spAutoFit/>
          </a:bodyPr>
          <a:lstStyle/>
          <a:p>
            <a:pPr algn="ctr"/>
            <a:r>
              <a:rPr lang="en-US" sz="3200" b="1" dirty="0">
                <a:hlinkClick r:id="rId3"/>
              </a:rPr>
              <a:t>LTC Informational Series Video 9 - Diversity in Long-Term Care Facilities</a:t>
            </a:r>
            <a:endParaRPr lang="en-US" sz="3200" b="1" dirty="0"/>
          </a:p>
        </p:txBody>
      </p:sp>
    </p:spTree>
    <p:extLst>
      <p:ext uri="{BB962C8B-B14F-4D97-AF65-F5344CB8AC3E}">
        <p14:creationId xmlns:p14="http://schemas.microsoft.com/office/powerpoint/2010/main" val="203192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68C43E0-858B-4F1B-96D5-3CF327D67758}"/>
              </a:ext>
            </a:extLst>
          </p:cNvPr>
          <p:cNvGraphicFramePr>
            <a:graphicFrameLocks noGrp="1"/>
          </p:cNvGraphicFramePr>
          <p:nvPr>
            <p:ph idx="1"/>
            <p:extLst>
              <p:ext uri="{D42A27DB-BD31-4B8C-83A1-F6EECF244321}">
                <p14:modId xmlns:p14="http://schemas.microsoft.com/office/powerpoint/2010/main" val="593949371"/>
              </p:ext>
            </p:extLst>
          </p:nvPr>
        </p:nvGraphicFramePr>
        <p:xfrm>
          <a:off x="202366" y="1180174"/>
          <a:ext cx="11787268" cy="4479698"/>
        </p:xfrm>
        <a:graphic>
          <a:graphicData uri="http://schemas.openxmlformats.org/drawingml/2006/table">
            <a:tbl>
              <a:tblPr firstRow="1" bandRow="1">
                <a:tableStyleId>{7DF18680-E054-41AD-8BC1-D1AEF772440D}</a:tableStyleId>
              </a:tblPr>
              <a:tblGrid>
                <a:gridCol w="5893634">
                  <a:extLst>
                    <a:ext uri="{9D8B030D-6E8A-4147-A177-3AD203B41FA5}">
                      <a16:colId xmlns:a16="http://schemas.microsoft.com/office/drawing/2014/main" val="708100585"/>
                    </a:ext>
                  </a:extLst>
                </a:gridCol>
                <a:gridCol w="5893634">
                  <a:extLst>
                    <a:ext uri="{9D8B030D-6E8A-4147-A177-3AD203B41FA5}">
                      <a16:colId xmlns:a16="http://schemas.microsoft.com/office/drawing/2014/main" val="3192600580"/>
                    </a:ext>
                  </a:extLst>
                </a:gridCol>
              </a:tblGrid>
              <a:tr h="742010">
                <a:tc>
                  <a:txBody>
                    <a:bodyPr/>
                    <a:lstStyle/>
                    <a:p>
                      <a:pPr algn="ctr"/>
                      <a:r>
                        <a:rPr lang="en-US" sz="2800" dirty="0">
                          <a:solidFill>
                            <a:schemeClr val="bg1"/>
                          </a:solidFill>
                          <a:latin typeface="+mj-lt"/>
                        </a:rPr>
                        <a:t>Myth/Stereotype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kern="1200" dirty="0">
                          <a:solidFill>
                            <a:schemeClr val="bg1"/>
                          </a:solidFill>
                          <a:effectLst/>
                          <a:latin typeface="+mj-lt"/>
                          <a:ea typeface="+mn-ea"/>
                          <a:cs typeface="+mn-cs"/>
                        </a:rPr>
                        <a:t>Reality</a:t>
                      </a:r>
                      <a:endParaRPr lang="en-US" sz="2800" dirty="0">
                        <a:solidFill>
                          <a:schemeClr val="bg1"/>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83020997"/>
                  </a:ext>
                </a:extLst>
              </a:tr>
              <a:tr h="2268046">
                <a:tc>
                  <a:txBody>
                    <a:bodyPr/>
                    <a:lstStyle/>
                    <a:p>
                      <a:r>
                        <a:rPr lang="en-US" sz="2400" b="1" kern="1200" dirty="0">
                          <a:solidFill>
                            <a:schemeClr val="tx1"/>
                          </a:solidFill>
                          <a:effectLst/>
                          <a:latin typeface="+mn-lt"/>
                          <a:ea typeface="+mn-ea"/>
                          <a:cs typeface="+mn-cs"/>
                        </a:rPr>
                        <a:t>Residents are not connected to what is going on around them. </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kern="1200" dirty="0">
                          <a:solidFill>
                            <a:schemeClr val="tx1"/>
                          </a:solidFill>
                          <a:effectLst/>
                          <a:latin typeface="+mn-lt"/>
                          <a:ea typeface="+mn-ea"/>
                          <a:cs typeface="+mn-cs"/>
                        </a:rPr>
                        <a:t>Residents are interested in meaningful relationships.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0860036"/>
                  </a:ext>
                </a:extLst>
              </a:tr>
              <a:tr h="1469642">
                <a:tc>
                  <a:txBody>
                    <a:bodyPr/>
                    <a:lstStyle/>
                    <a:p>
                      <a:r>
                        <a:rPr lang="en-US" sz="2400" b="1" dirty="0">
                          <a:solidFill>
                            <a:schemeClr val="tx1"/>
                          </a:solidFill>
                        </a:rPr>
                        <a:t>Residents are child-like and should be treated as such.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a:solidFill>
                            <a:schemeClr val="tx1"/>
                          </a:solidFill>
                        </a:rPr>
                        <a:t>Residents are adults and should be treated with dignity and respect.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100714"/>
                  </a:ext>
                </a:extLst>
              </a:tr>
            </a:tbl>
          </a:graphicData>
        </a:graphic>
      </p:graphicFrame>
    </p:spTree>
    <p:extLst>
      <p:ext uri="{BB962C8B-B14F-4D97-AF65-F5344CB8AC3E}">
        <p14:creationId xmlns:p14="http://schemas.microsoft.com/office/powerpoint/2010/main" val="273894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68C43E0-858B-4F1B-96D5-3CF327D67758}"/>
              </a:ext>
            </a:extLst>
          </p:cNvPr>
          <p:cNvGraphicFramePr>
            <a:graphicFrameLocks noGrp="1"/>
          </p:cNvGraphicFramePr>
          <p:nvPr>
            <p:ph idx="1"/>
            <p:extLst>
              <p:ext uri="{D42A27DB-BD31-4B8C-83A1-F6EECF244321}">
                <p14:modId xmlns:p14="http://schemas.microsoft.com/office/powerpoint/2010/main" val="2449908349"/>
              </p:ext>
            </p:extLst>
          </p:nvPr>
        </p:nvGraphicFramePr>
        <p:xfrm>
          <a:off x="247337" y="788362"/>
          <a:ext cx="11697326" cy="5642427"/>
        </p:xfrm>
        <a:graphic>
          <a:graphicData uri="http://schemas.openxmlformats.org/drawingml/2006/table">
            <a:tbl>
              <a:tblPr firstRow="1" bandRow="1">
                <a:tableStyleId>{7DF18680-E054-41AD-8BC1-D1AEF772440D}</a:tableStyleId>
              </a:tblPr>
              <a:tblGrid>
                <a:gridCol w="5494896">
                  <a:extLst>
                    <a:ext uri="{9D8B030D-6E8A-4147-A177-3AD203B41FA5}">
                      <a16:colId xmlns:a16="http://schemas.microsoft.com/office/drawing/2014/main" val="708100585"/>
                    </a:ext>
                  </a:extLst>
                </a:gridCol>
                <a:gridCol w="6202430">
                  <a:extLst>
                    <a:ext uri="{9D8B030D-6E8A-4147-A177-3AD203B41FA5}">
                      <a16:colId xmlns:a16="http://schemas.microsoft.com/office/drawing/2014/main" val="3192600580"/>
                    </a:ext>
                  </a:extLst>
                </a:gridCol>
              </a:tblGrid>
              <a:tr h="933758">
                <a:tc>
                  <a:txBody>
                    <a:bodyPr/>
                    <a:lstStyle/>
                    <a:p>
                      <a:pPr algn="ctr"/>
                      <a:r>
                        <a:rPr lang="en-US" sz="2800" dirty="0">
                          <a:solidFill>
                            <a:schemeClr val="bg1"/>
                          </a:solidFill>
                        </a:rPr>
                        <a:t>Myth/Stereotype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kern="1200" dirty="0">
                          <a:solidFill>
                            <a:schemeClr val="bg1"/>
                          </a:solidFill>
                          <a:effectLst/>
                          <a:latin typeface="+mn-lt"/>
                          <a:ea typeface="+mn-ea"/>
                          <a:cs typeface="+mn-cs"/>
                        </a:rPr>
                        <a:t>Reality</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83020997"/>
                  </a:ext>
                </a:extLst>
              </a:tr>
              <a:tr h="2167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Residents are dependent and want someone to take care of all their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People with disabilities always need help.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effectLst/>
                          <a:latin typeface="+mn-lt"/>
                          <a:ea typeface="+mn-ea"/>
                          <a:cs typeface="+mn-cs"/>
                        </a:rPr>
                        <a:t>Most residents maintain abilities and want to care for themselves as much as possible.  </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100714"/>
                  </a:ext>
                </a:extLst>
              </a:tr>
              <a:tr h="25415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Older people don’t participate in sexual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solidFill>
                          <a:effectLst/>
                          <a:uLnTx/>
                          <a:uFillTx/>
                          <a:latin typeface="+mn-lt"/>
                          <a:ea typeface="+mn-ea"/>
                          <a:cs typeface="+mn-cs"/>
                        </a:rPr>
                        <a:t>Most people with disabilities cannot have sexual relationships.</a:t>
                      </a:r>
                    </a:p>
                    <a:p>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effectLst/>
                          <a:latin typeface="+mn-lt"/>
                          <a:ea typeface="+mn-ea"/>
                          <a:cs typeface="+mn-cs"/>
                        </a:rPr>
                        <a:t>Need for sexual expression and intimacy continues throughout life. Anyone can have a sexual relationship by adapting sexual activity.  </a:t>
                      </a:r>
                      <a:r>
                        <a:rPr lang="en-US" sz="2200" kern="1200" dirty="0">
                          <a:solidFill>
                            <a:schemeClr val="tx1"/>
                          </a:solidFill>
                          <a:effectLst/>
                          <a:latin typeface="+mn-lt"/>
                          <a:ea typeface="+mn-ea"/>
                          <a:cs typeface="+mn-cs"/>
                        </a:rPr>
                        <a:t>Sexuality is a basic human need and the choice to participate in sexual acts belongs to the resident. </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600054"/>
                  </a:ext>
                </a:extLst>
              </a:tr>
            </a:tbl>
          </a:graphicData>
        </a:graphic>
      </p:graphicFrame>
    </p:spTree>
    <p:extLst>
      <p:ext uri="{BB962C8B-B14F-4D97-AF65-F5344CB8AC3E}">
        <p14:creationId xmlns:p14="http://schemas.microsoft.com/office/powerpoint/2010/main" val="293560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CA6C0D-90DE-46B4-84A1-F791EA0B7EB3}"/>
              </a:ext>
            </a:extLst>
          </p:cNvPr>
          <p:cNvSpPr>
            <a:spLocks noGrp="1"/>
          </p:cNvSpPr>
          <p:nvPr>
            <p:ph type="title"/>
          </p:nvPr>
        </p:nvSpPr>
        <p:spPr/>
        <p:txBody>
          <a:bodyPr>
            <a:normAutofit/>
          </a:bodyPr>
          <a:lstStyle/>
          <a:p>
            <a:endParaRPr lang="en-US" dirty="0"/>
          </a:p>
        </p:txBody>
      </p:sp>
      <p:graphicFrame>
        <p:nvGraphicFramePr>
          <p:cNvPr id="6" name="Table 6">
            <a:extLst>
              <a:ext uri="{FF2B5EF4-FFF2-40B4-BE49-F238E27FC236}">
                <a16:creationId xmlns:a16="http://schemas.microsoft.com/office/drawing/2014/main" id="{968C43E0-858B-4F1B-96D5-3CF327D67758}"/>
              </a:ext>
            </a:extLst>
          </p:cNvPr>
          <p:cNvGraphicFramePr>
            <a:graphicFrameLocks noGrp="1"/>
          </p:cNvGraphicFramePr>
          <p:nvPr>
            <p:ph idx="1"/>
            <p:extLst>
              <p:ext uri="{D42A27DB-BD31-4B8C-83A1-F6EECF244321}">
                <p14:modId xmlns:p14="http://schemas.microsoft.com/office/powerpoint/2010/main" val="2612338271"/>
              </p:ext>
            </p:extLst>
          </p:nvPr>
        </p:nvGraphicFramePr>
        <p:xfrm>
          <a:off x="609600" y="746760"/>
          <a:ext cx="10972800" cy="5223014"/>
        </p:xfrm>
        <a:graphic>
          <a:graphicData uri="http://schemas.openxmlformats.org/drawingml/2006/table">
            <a:tbl>
              <a:tblPr firstRow="1" bandRow="1">
                <a:tableStyleId>{7DF18680-E054-41AD-8BC1-D1AEF772440D}</a:tableStyleId>
              </a:tblPr>
              <a:tblGrid>
                <a:gridCol w="5059680">
                  <a:extLst>
                    <a:ext uri="{9D8B030D-6E8A-4147-A177-3AD203B41FA5}">
                      <a16:colId xmlns:a16="http://schemas.microsoft.com/office/drawing/2014/main" val="708100585"/>
                    </a:ext>
                  </a:extLst>
                </a:gridCol>
                <a:gridCol w="5913120">
                  <a:extLst>
                    <a:ext uri="{9D8B030D-6E8A-4147-A177-3AD203B41FA5}">
                      <a16:colId xmlns:a16="http://schemas.microsoft.com/office/drawing/2014/main" val="3192600580"/>
                    </a:ext>
                  </a:extLst>
                </a:gridCol>
              </a:tblGrid>
              <a:tr h="698582">
                <a:tc>
                  <a:txBody>
                    <a:bodyPr/>
                    <a:lstStyle/>
                    <a:p>
                      <a:pPr algn="ctr"/>
                      <a:r>
                        <a:rPr lang="en-US" sz="2800" dirty="0">
                          <a:solidFill>
                            <a:schemeClr val="bg1"/>
                          </a:solidFill>
                        </a:rPr>
                        <a:t>Myth/Stereotype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800" b="1" kern="1200" dirty="0">
                          <a:solidFill>
                            <a:schemeClr val="bg1"/>
                          </a:solidFill>
                          <a:effectLst/>
                          <a:latin typeface="+mn-lt"/>
                          <a:ea typeface="+mn-ea"/>
                          <a:cs typeface="+mn-cs"/>
                        </a:rPr>
                        <a:t>Reality</a:t>
                      </a:r>
                      <a:endParaRPr lang="en-US" sz="2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83020997"/>
                  </a:ext>
                </a:extLst>
              </a:tr>
              <a:tr h="1089873">
                <a:tc>
                  <a:txBody>
                    <a:bodyPr/>
                    <a:lstStyle/>
                    <a:p>
                      <a:r>
                        <a:rPr lang="en-US" sz="2000" b="1" kern="1200" dirty="0">
                          <a:solidFill>
                            <a:schemeClr val="tx1"/>
                          </a:solidFill>
                          <a:effectLst/>
                          <a:latin typeface="+mn-lt"/>
                          <a:ea typeface="+mn-ea"/>
                          <a:cs typeface="+mn-cs"/>
                        </a:rPr>
                        <a:t>Younger people do not reside in long-term care facilities.</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kern="1200" dirty="0">
                          <a:solidFill>
                            <a:schemeClr val="tx1"/>
                          </a:solidFill>
                          <a:effectLst/>
                          <a:latin typeface="+mn-lt"/>
                          <a:ea typeface="+mn-ea"/>
                          <a:cs typeface="+mn-cs"/>
                        </a:rPr>
                        <a:t>There are younger residents who live in long-term care facilities.</a:t>
                      </a:r>
                      <a:r>
                        <a:rPr lang="en-US" sz="2000" kern="1200" dirty="0">
                          <a:solidFill>
                            <a:schemeClr val="tx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5100714"/>
                  </a:ext>
                </a:extLst>
              </a:tr>
              <a:tr h="1271697">
                <a:tc>
                  <a:txBody>
                    <a:bodyPr/>
                    <a:lstStyle/>
                    <a:p>
                      <a:r>
                        <a:rPr lang="en-US" sz="2000" b="1" dirty="0">
                          <a:solidFill>
                            <a:schemeClr val="tx1"/>
                          </a:solidFill>
                        </a:rPr>
                        <a:t>People with mental illnesses are not admitted into nursing facilities.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a:solidFill>
                            <a:schemeClr val="tx1"/>
                          </a:solidFill>
                        </a:rPr>
                        <a:t>There are residents who live in long-term care facilities with a range of mental illness diagnoses.</a:t>
                      </a:r>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600054"/>
                  </a:ext>
                </a:extLst>
              </a:tr>
              <a:tr h="2162862">
                <a:tc>
                  <a:txBody>
                    <a:bodyPr/>
                    <a:lstStyle/>
                    <a:p>
                      <a:r>
                        <a:rPr lang="en-US" sz="2000" b="1" kern="1200" dirty="0">
                          <a:solidFill>
                            <a:schemeClr val="tx1"/>
                          </a:solidFill>
                          <a:effectLst/>
                          <a:latin typeface="+mn-lt"/>
                          <a:ea typeface="+mn-ea"/>
                          <a:cs typeface="+mn-cs"/>
                        </a:rPr>
                        <a:t>Old people are unproductive and set in their ways. They have already made their contribution to society.</a:t>
                      </a:r>
                      <a:endParaRPr lang="en-US" sz="2000" b="1" dirty="0">
                        <a:solidFill>
                          <a:schemeClr val="tx1"/>
                        </a:solidFill>
                      </a:endParaRPr>
                    </a:p>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The need to feel a sense of purpose in life does not change once one becomes a resident.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045941"/>
                  </a:ext>
                </a:extLst>
              </a:tr>
            </a:tbl>
          </a:graphicData>
        </a:graphic>
      </p:graphicFrame>
    </p:spTree>
    <p:extLst>
      <p:ext uri="{BB962C8B-B14F-4D97-AF65-F5344CB8AC3E}">
        <p14:creationId xmlns:p14="http://schemas.microsoft.com/office/powerpoint/2010/main" val="1677567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E743-4EAD-4936-AD04-BB6A030EC98E}"/>
              </a:ext>
            </a:extLst>
          </p:cNvPr>
          <p:cNvSpPr>
            <a:spLocks noGrp="1"/>
          </p:cNvSpPr>
          <p:nvPr>
            <p:ph type="title"/>
          </p:nvPr>
        </p:nvSpPr>
        <p:spPr/>
        <p:txBody>
          <a:bodyPr>
            <a:noAutofit/>
          </a:bodyPr>
          <a:lstStyle/>
          <a:p>
            <a:r>
              <a:rPr lang="en-US" sz="4800" dirty="0"/>
              <a:t>Watch </a:t>
            </a:r>
            <a:r>
              <a:rPr lang="en-US" sz="4800" i="1" dirty="0">
                <a:hlinkClick r:id="rId3"/>
              </a:rPr>
              <a:t>Adorable Kittens and Seniors Come Together and Help Each Other</a:t>
            </a:r>
            <a:endParaRPr lang="en-US" sz="4800" i="1" dirty="0"/>
          </a:p>
        </p:txBody>
      </p:sp>
      <p:sp>
        <p:nvSpPr>
          <p:cNvPr id="5" name="Text Placeholder 4">
            <a:extLst>
              <a:ext uri="{FF2B5EF4-FFF2-40B4-BE49-F238E27FC236}">
                <a16:creationId xmlns:a16="http://schemas.microsoft.com/office/drawing/2014/main" id="{5006726B-7DA3-34D6-EE7A-0BBD43FDF4B1}"/>
              </a:ext>
            </a:extLst>
          </p:cNvPr>
          <p:cNvSpPr>
            <a:spLocks noGrp="1"/>
          </p:cNvSpPr>
          <p:nvPr>
            <p:ph type="body" sz="quarter" idx="13"/>
          </p:nvPr>
        </p:nvSpPr>
        <p:spPr/>
        <p:txBody>
          <a:bodyPr>
            <a:normAutofit fontScale="92500" lnSpcReduction="20000"/>
          </a:bodyPr>
          <a:lstStyle/>
          <a:p>
            <a:endParaRPr lang="en-US"/>
          </a:p>
        </p:txBody>
      </p:sp>
      <p:pic>
        <p:nvPicPr>
          <p:cNvPr id="4" name="Graphic 3" descr="Video camera with solid fill">
            <a:extLst>
              <a:ext uri="{FF2B5EF4-FFF2-40B4-BE49-F238E27FC236}">
                <a16:creationId xmlns:a16="http://schemas.microsoft.com/office/drawing/2014/main" id="{334D809C-7DD1-4FE9-8908-EC7157446E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280" y="2667000"/>
            <a:ext cx="914400" cy="914400"/>
          </a:xfrm>
          <a:prstGeom prst="rect">
            <a:avLst/>
          </a:prstGeom>
        </p:spPr>
      </p:pic>
    </p:spTree>
    <p:extLst>
      <p:ext uri="{BB962C8B-B14F-4D97-AF65-F5344CB8AC3E}">
        <p14:creationId xmlns:p14="http://schemas.microsoft.com/office/powerpoint/2010/main" val="3657853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A9DAC6-B186-B9E4-0936-08A621E2E169}"/>
              </a:ext>
            </a:extLst>
          </p:cNvPr>
          <p:cNvSpPr>
            <a:spLocks noGrp="1"/>
          </p:cNvSpPr>
          <p:nvPr>
            <p:ph type="body" sz="quarter" idx="13"/>
          </p:nvPr>
        </p:nvSpPr>
        <p:spPr/>
        <p:txBody>
          <a:bodyPr>
            <a:normAutofit fontScale="92500" lnSpcReduction="20000"/>
          </a:bodyPr>
          <a:lstStyle/>
          <a:p>
            <a:endParaRPr lang="en-US"/>
          </a:p>
        </p:txBody>
      </p:sp>
      <p:pic>
        <p:nvPicPr>
          <p:cNvPr id="5" name="Content Placeholder 4">
            <a:extLst>
              <a:ext uri="{FF2B5EF4-FFF2-40B4-BE49-F238E27FC236}">
                <a16:creationId xmlns:a16="http://schemas.microsoft.com/office/drawing/2014/main" id="{40894E04-3137-4354-A3AE-F55FBA7C7748}"/>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64593" y="1042193"/>
            <a:ext cx="7262813" cy="4773613"/>
          </a:xfrm>
        </p:spPr>
      </p:pic>
      <p:sp>
        <p:nvSpPr>
          <p:cNvPr id="6" name="TextBox 5">
            <a:extLst>
              <a:ext uri="{FF2B5EF4-FFF2-40B4-BE49-F238E27FC236}">
                <a16:creationId xmlns:a16="http://schemas.microsoft.com/office/drawing/2014/main" id="{E44B13FA-ACEE-4215-B86A-D0388D2BFFCA}"/>
              </a:ext>
            </a:extLst>
          </p:cNvPr>
          <p:cNvSpPr txBox="1"/>
          <p:nvPr/>
        </p:nvSpPr>
        <p:spPr>
          <a:xfrm>
            <a:off x="4191000" y="6110821"/>
            <a:ext cx="3810000" cy="230832"/>
          </a:xfrm>
          <a:prstGeom prst="rect">
            <a:avLst/>
          </a:prstGeom>
          <a:noFill/>
        </p:spPr>
        <p:txBody>
          <a:bodyPr wrap="square" rtlCol="0">
            <a:spAutoFit/>
          </a:bodyPr>
          <a:lstStyle/>
          <a:p>
            <a:r>
              <a:rPr lang="en-US" sz="900" dirty="0">
                <a:hlinkClick r:id="rId4" tooltip="http://anujmagazine.blogspot.com/2015/08/are-we-staring-at-corporate-world.html"/>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324940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91CC-4B29-230F-9C54-376CA15090BF}"/>
              </a:ext>
            </a:extLst>
          </p:cNvPr>
          <p:cNvSpPr>
            <a:spLocks noGrp="1"/>
          </p:cNvSpPr>
          <p:nvPr>
            <p:ph type="title"/>
          </p:nvPr>
        </p:nvSpPr>
        <p:spPr/>
        <p:txBody>
          <a:bodyPr/>
          <a:lstStyle/>
          <a:p>
            <a:r>
              <a:rPr lang="en-US" b="1" dirty="0"/>
              <a:t>Resident Demographics</a:t>
            </a:r>
          </a:p>
        </p:txBody>
      </p:sp>
      <p:pic>
        <p:nvPicPr>
          <p:cNvPr id="5" name="Content Placeholder 4" descr="A chart of people with different colored figures&#10;&#10;Description automatically generated with medium confidence">
            <a:extLst>
              <a:ext uri="{FF2B5EF4-FFF2-40B4-BE49-F238E27FC236}">
                <a16:creationId xmlns:a16="http://schemas.microsoft.com/office/drawing/2014/main" id="{7A3555F0-A1F6-AA5E-354C-489C95EC01A5}"/>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381" t="22488" r="3905" b="21562"/>
          <a:stretch/>
        </p:blipFill>
        <p:spPr>
          <a:xfrm>
            <a:off x="2557460" y="2027520"/>
            <a:ext cx="6315075" cy="3492500"/>
          </a:xfrm>
        </p:spPr>
      </p:pic>
      <p:sp>
        <p:nvSpPr>
          <p:cNvPr id="6" name="TextBox 5">
            <a:extLst>
              <a:ext uri="{FF2B5EF4-FFF2-40B4-BE49-F238E27FC236}">
                <a16:creationId xmlns:a16="http://schemas.microsoft.com/office/drawing/2014/main" id="{2C33BBB2-E588-5279-8BC5-80AFE1996DD2}"/>
              </a:ext>
            </a:extLst>
          </p:cNvPr>
          <p:cNvSpPr txBox="1"/>
          <p:nvPr/>
        </p:nvSpPr>
        <p:spPr>
          <a:xfrm>
            <a:off x="396240" y="6521196"/>
            <a:ext cx="4572000" cy="230832"/>
          </a:xfrm>
          <a:prstGeom prst="rect">
            <a:avLst/>
          </a:prstGeom>
          <a:noFill/>
        </p:spPr>
        <p:txBody>
          <a:bodyPr wrap="square" rtlCol="0">
            <a:spAutoFit/>
          </a:bodyPr>
          <a:lstStyle/>
          <a:p>
            <a:r>
              <a:rPr lang="en-US" sz="900" dirty="0">
                <a:hlinkClick r:id="rId4" tooltip="https://www.debaird.net/blendededunet/creative-commons/"/>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4293108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746B-60A6-4653-BD5E-D9C2653453EE}"/>
              </a:ext>
            </a:extLst>
          </p:cNvPr>
          <p:cNvSpPr>
            <a:spLocks noGrp="1"/>
          </p:cNvSpPr>
          <p:nvPr>
            <p:ph type="title"/>
          </p:nvPr>
        </p:nvSpPr>
        <p:spPr/>
        <p:txBody>
          <a:bodyPr/>
          <a:lstStyle/>
          <a:p>
            <a:r>
              <a:rPr lang="en-US" b="1" dirty="0">
                <a:sym typeface="Symbol" panose="05050102010706020507" pitchFamily="18" charset="2"/>
              </a:rPr>
              <a:t>  </a:t>
            </a:r>
            <a:r>
              <a:rPr lang="en-US" b="1" dirty="0"/>
              <a:t>Types of Residential Care Communities</a:t>
            </a:r>
          </a:p>
        </p:txBody>
      </p:sp>
      <p:sp>
        <p:nvSpPr>
          <p:cNvPr id="3" name="Content Placeholder 2">
            <a:extLst>
              <a:ext uri="{FF2B5EF4-FFF2-40B4-BE49-F238E27FC236}">
                <a16:creationId xmlns:a16="http://schemas.microsoft.com/office/drawing/2014/main" id="{AE9DC729-5FD2-48EF-BA05-484C44EBA55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8179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EBC0-AD55-4EF7-AA4B-867A9F83B90F}"/>
              </a:ext>
            </a:extLst>
          </p:cNvPr>
          <p:cNvSpPr>
            <a:spLocks noGrp="1"/>
          </p:cNvSpPr>
          <p:nvPr>
            <p:ph type="title"/>
          </p:nvPr>
        </p:nvSpPr>
        <p:spPr/>
        <p:txBody>
          <a:bodyPr/>
          <a:lstStyle/>
          <a:p>
            <a:r>
              <a:rPr lang="en-US" b="1" dirty="0"/>
              <a:t>Intellectual and Developmental Disabilities</a:t>
            </a:r>
          </a:p>
        </p:txBody>
      </p:sp>
      <p:sp>
        <p:nvSpPr>
          <p:cNvPr id="3" name="Content Placeholder 2">
            <a:extLst>
              <a:ext uri="{FF2B5EF4-FFF2-40B4-BE49-F238E27FC236}">
                <a16:creationId xmlns:a16="http://schemas.microsoft.com/office/drawing/2014/main" id="{9923B235-8CC2-431D-ADFF-A481405C9CC2}"/>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60A02044-233E-8C08-2320-30B99C9E1144}"/>
              </a:ext>
            </a:extLst>
          </p:cNvPr>
          <p:cNvSpPr>
            <a:spLocks noGrp="1"/>
          </p:cNvSpPr>
          <p:nvPr>
            <p:ph type="body" sz="quarter" idx="15"/>
          </p:nvPr>
        </p:nvSpPr>
        <p:spPr/>
        <p:txBody>
          <a:bodyPr>
            <a:normAutofit fontScale="77500" lnSpcReduction="20000"/>
          </a:bodyPr>
          <a:lstStyle/>
          <a:p>
            <a:r>
              <a:rPr lang="en-US" sz="2800" dirty="0"/>
              <a:t>Problems with:</a:t>
            </a:r>
          </a:p>
          <a:p>
            <a:pPr lvl="1"/>
            <a:r>
              <a:rPr lang="en-US" sz="2400" dirty="0"/>
              <a:t>Learning</a:t>
            </a:r>
          </a:p>
          <a:p>
            <a:pPr lvl="1"/>
            <a:r>
              <a:rPr lang="en-US" sz="2400" dirty="0"/>
              <a:t>Problem solving</a:t>
            </a:r>
          </a:p>
          <a:p>
            <a:pPr lvl="1"/>
            <a:r>
              <a:rPr lang="en-US" sz="2400" dirty="0"/>
              <a:t>Judgment</a:t>
            </a:r>
          </a:p>
          <a:p>
            <a:pPr lvl="1"/>
            <a:r>
              <a:rPr lang="en-US" sz="2400" dirty="0"/>
              <a:t>Communication </a:t>
            </a:r>
          </a:p>
          <a:p>
            <a:pPr lvl="1"/>
            <a:r>
              <a:rPr lang="en-US" sz="2400" dirty="0"/>
              <a:t>Independent living skills</a:t>
            </a:r>
          </a:p>
          <a:p>
            <a:endParaRPr lang="en-US" dirty="0"/>
          </a:p>
        </p:txBody>
      </p:sp>
      <p:pic>
        <p:nvPicPr>
          <p:cNvPr id="5" name="Picture 4">
            <a:extLst>
              <a:ext uri="{FF2B5EF4-FFF2-40B4-BE49-F238E27FC236}">
                <a16:creationId xmlns:a16="http://schemas.microsoft.com/office/drawing/2014/main" id="{6920AF5C-8684-4594-99D0-B87E161451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4583" y="2225168"/>
            <a:ext cx="5329231" cy="3849757"/>
          </a:xfrm>
          <a:prstGeom prst="rect">
            <a:avLst/>
          </a:prstGeom>
        </p:spPr>
      </p:pic>
      <p:sp>
        <p:nvSpPr>
          <p:cNvPr id="6" name="TextBox 5">
            <a:extLst>
              <a:ext uri="{FF2B5EF4-FFF2-40B4-BE49-F238E27FC236}">
                <a16:creationId xmlns:a16="http://schemas.microsoft.com/office/drawing/2014/main" id="{EBA87A44-8FCD-425A-B972-C6FE088F14A0}"/>
              </a:ext>
            </a:extLst>
          </p:cNvPr>
          <p:cNvSpPr txBox="1"/>
          <p:nvPr/>
        </p:nvSpPr>
        <p:spPr>
          <a:xfrm>
            <a:off x="8057322" y="6319055"/>
            <a:ext cx="3633592" cy="230832"/>
          </a:xfrm>
          <a:prstGeom prst="rect">
            <a:avLst/>
          </a:prstGeom>
          <a:noFill/>
        </p:spPr>
        <p:txBody>
          <a:bodyPr wrap="square" rtlCol="0">
            <a:spAutoFit/>
          </a:bodyPr>
          <a:lstStyle/>
          <a:p>
            <a:r>
              <a:rPr lang="en-US" sz="900">
                <a:hlinkClick r:id="rId4" tooltip="https://www.flickr.com/photos/ncvophotos/8547312501"/>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4100713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56CA-489D-4D54-BB4F-6EEF26AA1B84}"/>
              </a:ext>
            </a:extLst>
          </p:cNvPr>
          <p:cNvSpPr>
            <a:spLocks noGrp="1"/>
          </p:cNvSpPr>
          <p:nvPr>
            <p:ph type="title"/>
          </p:nvPr>
        </p:nvSpPr>
        <p:spPr/>
        <p:txBody>
          <a:bodyPr/>
          <a:lstStyle/>
          <a:p>
            <a:r>
              <a:rPr lang="en-US" b="1" dirty="0">
                <a:sym typeface="Symbol" panose="05050102010706020507" pitchFamily="18" charset="2"/>
              </a:rPr>
              <a:t> </a:t>
            </a:r>
            <a:r>
              <a:rPr lang="en-US" b="1" dirty="0"/>
              <a:t>Where do persons with disabilities live?</a:t>
            </a:r>
          </a:p>
        </p:txBody>
      </p:sp>
      <p:sp>
        <p:nvSpPr>
          <p:cNvPr id="4" name="Text Placeholder 3">
            <a:extLst>
              <a:ext uri="{FF2B5EF4-FFF2-40B4-BE49-F238E27FC236}">
                <a16:creationId xmlns:a16="http://schemas.microsoft.com/office/drawing/2014/main" id="{882FAF19-C6B7-C45D-25FF-B78D727C2C6E}"/>
              </a:ext>
            </a:extLst>
          </p:cNvPr>
          <p:cNvSpPr>
            <a:spLocks noGrp="1"/>
          </p:cNvSpPr>
          <p:nvPr>
            <p:ph type="body" sz="quarter" idx="15"/>
          </p:nvPr>
        </p:nvSpPr>
        <p:spPr>
          <a:xfrm>
            <a:off x="457926" y="1922462"/>
            <a:ext cx="6666564" cy="3013075"/>
          </a:xfrm>
        </p:spPr>
        <p:txBody>
          <a:bodyPr>
            <a:normAutofit fontScale="92500" lnSpcReduction="10000"/>
          </a:bodyPr>
          <a:lstStyle/>
          <a:p>
            <a:r>
              <a:rPr lang="en-US" dirty="0"/>
              <a:t>With their families in the community</a:t>
            </a:r>
          </a:p>
          <a:p>
            <a:r>
              <a:rPr lang="en-US" dirty="0"/>
              <a:t>Group homes</a:t>
            </a:r>
          </a:p>
          <a:p>
            <a:r>
              <a:rPr lang="en-US" dirty="0"/>
              <a:t>Intermediate Care Facilities for the Intellectually Disabled (ICF/IID)</a:t>
            </a:r>
          </a:p>
          <a:p>
            <a:r>
              <a:rPr lang="en-US" dirty="0"/>
              <a:t>Residential care communities (RCCs)</a:t>
            </a:r>
          </a:p>
          <a:p>
            <a:r>
              <a:rPr lang="en-US" dirty="0"/>
              <a:t>Nursing facilities</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3FC0C6F7-792B-4BA8-85CA-8E752D3688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24489" y="2343418"/>
            <a:ext cx="4227444" cy="2890965"/>
          </a:xfrm>
          <a:prstGeom prst="rect">
            <a:avLst/>
          </a:prstGeom>
        </p:spPr>
      </p:pic>
      <p:sp>
        <p:nvSpPr>
          <p:cNvPr id="6" name="TextBox 5">
            <a:extLst>
              <a:ext uri="{FF2B5EF4-FFF2-40B4-BE49-F238E27FC236}">
                <a16:creationId xmlns:a16="http://schemas.microsoft.com/office/drawing/2014/main" id="{6A0AF284-51F9-4D86-8BB5-0BDE689CA9E2}"/>
              </a:ext>
            </a:extLst>
          </p:cNvPr>
          <p:cNvSpPr txBox="1"/>
          <p:nvPr/>
        </p:nvSpPr>
        <p:spPr>
          <a:xfrm>
            <a:off x="7656503" y="5357564"/>
            <a:ext cx="4065704" cy="230832"/>
          </a:xfrm>
          <a:prstGeom prst="rect">
            <a:avLst/>
          </a:prstGeom>
          <a:noFill/>
        </p:spPr>
        <p:txBody>
          <a:bodyPr wrap="square" rtlCol="0">
            <a:spAutoFit/>
          </a:bodyPr>
          <a:lstStyle/>
          <a:p>
            <a:r>
              <a:rPr lang="en-US" sz="900" dirty="0">
                <a:hlinkClick r:id="rId4" tooltip="https://pursuit.unimelb.edu.au/articles/why-all-jobs-aren-t-equal-for-people-with-disabilities"/>
              </a:rPr>
              <a:t>This Photo</a:t>
            </a:r>
            <a:r>
              <a:rPr lang="en-US" sz="900" dirty="0"/>
              <a:t> by Unknown Author is licensed under </a:t>
            </a:r>
            <a:r>
              <a:rPr lang="en-US" sz="900" dirty="0">
                <a:hlinkClick r:id="rId5" tooltip="https://creativecommons.org/licenses/by-nd/3.0/"/>
              </a:rPr>
              <a:t>CC BY-ND</a:t>
            </a:r>
            <a:endParaRPr lang="en-US" sz="900" dirty="0"/>
          </a:p>
        </p:txBody>
      </p:sp>
    </p:spTree>
    <p:extLst>
      <p:ext uri="{BB962C8B-B14F-4D97-AF65-F5344CB8AC3E}">
        <p14:creationId xmlns:p14="http://schemas.microsoft.com/office/powerpoint/2010/main" val="189292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7AA9-0BA1-4133-BA44-25AFC86B792E}"/>
              </a:ext>
            </a:extLst>
          </p:cNvPr>
          <p:cNvSpPr>
            <a:spLocks noGrp="1"/>
          </p:cNvSpPr>
          <p:nvPr>
            <p:ph type="title"/>
          </p:nvPr>
        </p:nvSpPr>
        <p:spPr/>
        <p:txBody>
          <a:bodyPr/>
          <a:lstStyle/>
          <a:p>
            <a:r>
              <a:rPr lang="en-US" b="1" dirty="0"/>
              <a:t>Welcome and Introduction</a:t>
            </a:r>
          </a:p>
        </p:txBody>
      </p:sp>
      <p:sp>
        <p:nvSpPr>
          <p:cNvPr id="4" name="Text Placeholder 3">
            <a:extLst>
              <a:ext uri="{FF2B5EF4-FFF2-40B4-BE49-F238E27FC236}">
                <a16:creationId xmlns:a16="http://schemas.microsoft.com/office/drawing/2014/main" id="{67DFC4A2-9079-0774-B475-EC9E5C19AE57}"/>
              </a:ext>
            </a:extLst>
          </p:cNvPr>
          <p:cNvSpPr>
            <a:spLocks noGrp="1"/>
          </p:cNvSpPr>
          <p:nvPr>
            <p:ph type="body" sz="quarter" idx="14"/>
          </p:nvPr>
        </p:nvSpPr>
        <p:spPr/>
        <p:txBody>
          <a:bodyPr/>
          <a:lstStyle/>
          <a:p>
            <a:r>
              <a:rPr lang="en-US" dirty="0">
                <a:solidFill>
                  <a:schemeClr val="tx2"/>
                </a:solidFill>
              </a:rPr>
              <a:t>Section 1</a:t>
            </a:r>
          </a:p>
          <a:p>
            <a:endParaRPr lang="en-US" dirty="0">
              <a:solidFill>
                <a:schemeClr val="tx2"/>
              </a:solidFill>
            </a:endParaRPr>
          </a:p>
        </p:txBody>
      </p:sp>
      <p:sp>
        <p:nvSpPr>
          <p:cNvPr id="3" name="Text Placeholder 2">
            <a:extLst>
              <a:ext uri="{FF2B5EF4-FFF2-40B4-BE49-F238E27FC236}">
                <a16:creationId xmlns:a16="http://schemas.microsoft.com/office/drawing/2014/main" id="{8BD41FB8-03E7-4AB7-8D0C-78FC5D344E80}"/>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326765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0FBB-C787-4C2C-8525-14665451EB6D}"/>
              </a:ext>
            </a:extLst>
          </p:cNvPr>
          <p:cNvSpPr>
            <a:spLocks noGrp="1"/>
          </p:cNvSpPr>
          <p:nvPr>
            <p:ph type="title"/>
          </p:nvPr>
        </p:nvSpPr>
        <p:spPr/>
        <p:txBody>
          <a:bodyPr>
            <a:normAutofit/>
          </a:bodyPr>
          <a:lstStyle/>
          <a:p>
            <a:r>
              <a:rPr lang="en-US" b="1" dirty="0"/>
              <a:t>Events and Situations</a:t>
            </a:r>
          </a:p>
        </p:txBody>
      </p:sp>
      <p:sp>
        <p:nvSpPr>
          <p:cNvPr id="4" name="Text Placeholder 3">
            <a:extLst>
              <a:ext uri="{FF2B5EF4-FFF2-40B4-BE49-F238E27FC236}">
                <a16:creationId xmlns:a16="http://schemas.microsoft.com/office/drawing/2014/main" id="{7EA12313-F6FE-523F-6103-89FDA624B0D8}"/>
              </a:ext>
            </a:extLst>
          </p:cNvPr>
          <p:cNvSpPr>
            <a:spLocks noGrp="1"/>
          </p:cNvSpPr>
          <p:nvPr>
            <p:ph type="body" sz="quarter" idx="15"/>
          </p:nvPr>
        </p:nvSpPr>
        <p:spPr/>
        <p:txBody>
          <a:bodyPr/>
          <a:lstStyle/>
          <a:p>
            <a:pPr algn="just">
              <a:lnSpc>
                <a:spcPct val="115000"/>
              </a:lnSpc>
              <a:spcBef>
                <a:spcPts val="0"/>
              </a:spcBef>
              <a:spcAft>
                <a:spcPts val="0"/>
              </a:spcAft>
            </a:pPr>
            <a:r>
              <a:rPr lang="en-US" sz="1800" dirty="0">
                <a:ea typeface="Times New Roman" panose="02020603050405020304" pitchFamily="18" charset="0"/>
                <a:cs typeface="Times New Roman" panose="02020603050405020304" pitchFamily="18" charset="0"/>
              </a:rPr>
              <a:t>A</a:t>
            </a:r>
            <a:r>
              <a:rPr lang="en-US" sz="1800" dirty="0">
                <a:effectLst/>
                <a:ea typeface="Times New Roman" panose="02020603050405020304" pitchFamily="18" charset="0"/>
                <a:cs typeface="Times New Roman" panose="02020603050405020304" pitchFamily="18" charset="0"/>
              </a:rPr>
              <a:t> sudden medical event</a:t>
            </a:r>
          </a:p>
          <a:p>
            <a:pPr algn="just">
              <a:lnSpc>
                <a:spcPct val="115000"/>
              </a:lnSpc>
              <a:spcBef>
                <a:spcPts val="0"/>
              </a:spcBef>
              <a:spcAft>
                <a:spcPts val="0"/>
              </a:spcAft>
            </a:pPr>
            <a:r>
              <a:rPr lang="en-US" sz="1800" dirty="0">
                <a:ea typeface="Times New Roman" panose="02020603050405020304" pitchFamily="18" charset="0"/>
                <a:cs typeface="Times New Roman" panose="02020603050405020304" pitchFamily="18" charset="0"/>
              </a:rPr>
              <a:t>The progression of d</a:t>
            </a:r>
            <a:r>
              <a:rPr lang="en-US" sz="1800" dirty="0">
                <a:effectLst/>
                <a:ea typeface="Times New Roman" panose="02020603050405020304" pitchFamily="18" charset="0"/>
                <a:cs typeface="Times New Roman" panose="02020603050405020304" pitchFamily="18" charset="0"/>
              </a:rPr>
              <a:t>ementia </a:t>
            </a:r>
          </a:p>
          <a:p>
            <a:pPr algn="just">
              <a:lnSpc>
                <a:spcPct val="115000"/>
              </a:lnSpc>
              <a:spcBef>
                <a:spcPts val="0"/>
              </a:spcBef>
              <a:spcAft>
                <a:spcPts val="0"/>
              </a:spcAft>
            </a:pPr>
            <a:r>
              <a:rPr lang="en-US" sz="1800" dirty="0">
                <a:ea typeface="Times New Roman" panose="02020603050405020304" pitchFamily="18" charset="0"/>
                <a:cs typeface="Times New Roman" panose="02020603050405020304" pitchFamily="18" charset="0"/>
              </a:rPr>
              <a:t>The progression of a c</a:t>
            </a:r>
            <a:r>
              <a:rPr lang="en-US" sz="1800" dirty="0">
                <a:effectLst/>
                <a:ea typeface="Times New Roman" panose="02020603050405020304" pitchFamily="18" charset="0"/>
                <a:cs typeface="Times New Roman" panose="02020603050405020304" pitchFamily="18" charset="0"/>
              </a:rPr>
              <a:t>hronic or terminal illness </a:t>
            </a:r>
          </a:p>
          <a:p>
            <a:endParaRPr lang="en-US" dirty="0"/>
          </a:p>
          <a:p>
            <a:endParaRPr lang="en-US" dirty="0"/>
          </a:p>
        </p:txBody>
      </p:sp>
      <p:pic>
        <p:nvPicPr>
          <p:cNvPr id="5" name="Picture 4">
            <a:extLst>
              <a:ext uri="{FF2B5EF4-FFF2-40B4-BE49-F238E27FC236}">
                <a16:creationId xmlns:a16="http://schemas.microsoft.com/office/drawing/2014/main" id="{643C9E4F-6782-4E56-BC73-8E9EE0EAD3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09931" y="3617985"/>
            <a:ext cx="6572138" cy="2635104"/>
          </a:xfrm>
          <a:prstGeom prst="rect">
            <a:avLst/>
          </a:prstGeom>
        </p:spPr>
      </p:pic>
    </p:spTree>
    <p:extLst>
      <p:ext uri="{BB962C8B-B14F-4D97-AF65-F5344CB8AC3E}">
        <p14:creationId xmlns:p14="http://schemas.microsoft.com/office/powerpoint/2010/main" val="363486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D67F-DC2B-474D-ADF0-83FC022EAA90}"/>
              </a:ext>
            </a:extLst>
          </p:cNvPr>
          <p:cNvSpPr>
            <a:spLocks noGrp="1"/>
          </p:cNvSpPr>
          <p:nvPr>
            <p:ph type="title"/>
          </p:nvPr>
        </p:nvSpPr>
        <p:spPr/>
        <p:txBody>
          <a:bodyPr/>
          <a:lstStyle/>
          <a:p>
            <a:r>
              <a:rPr lang="en-US" b="1" dirty="0"/>
              <a:t>Medical Event Examples</a:t>
            </a:r>
          </a:p>
        </p:txBody>
      </p:sp>
      <p:sp>
        <p:nvSpPr>
          <p:cNvPr id="4" name="Text Placeholder 3">
            <a:extLst>
              <a:ext uri="{FF2B5EF4-FFF2-40B4-BE49-F238E27FC236}">
                <a16:creationId xmlns:a16="http://schemas.microsoft.com/office/drawing/2014/main" id="{9D9E5EE1-043C-5588-694E-7E960CEAB8FF}"/>
              </a:ext>
            </a:extLst>
          </p:cNvPr>
          <p:cNvSpPr>
            <a:spLocks noGrp="1"/>
          </p:cNvSpPr>
          <p:nvPr>
            <p:ph type="body" sz="quarter" idx="15"/>
          </p:nvPr>
        </p:nvSpPr>
        <p:spPr/>
        <p:txBody>
          <a:bodyPr/>
          <a:lstStyle/>
          <a:p>
            <a:r>
              <a:rPr lang="en-US" dirty="0"/>
              <a:t>Accidents</a:t>
            </a:r>
          </a:p>
          <a:p>
            <a:r>
              <a:rPr lang="en-US" dirty="0"/>
              <a:t>Strokes</a:t>
            </a:r>
          </a:p>
          <a:p>
            <a:r>
              <a:rPr lang="en-US" dirty="0"/>
              <a:t>Falls</a:t>
            </a:r>
          </a:p>
          <a:p>
            <a:pPr marL="0" indent="0">
              <a:buNone/>
            </a:pPr>
            <a:endParaRPr lang="en-US" dirty="0"/>
          </a:p>
          <a:p>
            <a:endParaRPr lang="en-US" dirty="0"/>
          </a:p>
        </p:txBody>
      </p:sp>
      <p:pic>
        <p:nvPicPr>
          <p:cNvPr id="5" name="Picture 4">
            <a:extLst>
              <a:ext uri="{FF2B5EF4-FFF2-40B4-BE49-F238E27FC236}">
                <a16:creationId xmlns:a16="http://schemas.microsoft.com/office/drawing/2014/main" id="{C6FA78C5-0849-4116-80CE-3A85C15A09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678434"/>
            <a:ext cx="4872409" cy="1750566"/>
          </a:xfrm>
          <a:prstGeom prst="rect">
            <a:avLst/>
          </a:prstGeom>
        </p:spPr>
      </p:pic>
      <p:pic>
        <p:nvPicPr>
          <p:cNvPr id="7" name="Picture 6">
            <a:extLst>
              <a:ext uri="{FF2B5EF4-FFF2-40B4-BE49-F238E27FC236}">
                <a16:creationId xmlns:a16="http://schemas.microsoft.com/office/drawing/2014/main" id="{180C22DB-09F8-4B58-AFB6-FDE23ECD192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2851" y="3887057"/>
            <a:ext cx="4703153" cy="2351577"/>
          </a:xfrm>
          <a:prstGeom prst="rect">
            <a:avLst/>
          </a:prstGeom>
        </p:spPr>
      </p:pic>
      <p:pic>
        <p:nvPicPr>
          <p:cNvPr id="9" name="Picture 8">
            <a:extLst>
              <a:ext uri="{FF2B5EF4-FFF2-40B4-BE49-F238E27FC236}">
                <a16:creationId xmlns:a16="http://schemas.microsoft.com/office/drawing/2014/main" id="{8FE736A7-2914-4C36-920B-FEA40CB3B42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96000" y="4150459"/>
            <a:ext cx="4872409" cy="2088175"/>
          </a:xfrm>
          <a:prstGeom prst="rect">
            <a:avLst/>
          </a:prstGeom>
        </p:spPr>
      </p:pic>
    </p:spTree>
    <p:extLst>
      <p:ext uri="{BB962C8B-B14F-4D97-AF65-F5344CB8AC3E}">
        <p14:creationId xmlns:p14="http://schemas.microsoft.com/office/powerpoint/2010/main" val="2713262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EEE7-2653-4B98-9E42-6521913C7B63}"/>
              </a:ext>
            </a:extLst>
          </p:cNvPr>
          <p:cNvSpPr>
            <a:spLocks noGrp="1"/>
          </p:cNvSpPr>
          <p:nvPr>
            <p:ph type="title"/>
          </p:nvPr>
        </p:nvSpPr>
        <p:spPr/>
        <p:txBody>
          <a:bodyPr>
            <a:normAutofit/>
          </a:bodyPr>
          <a:lstStyle/>
          <a:p>
            <a:r>
              <a:rPr lang="en-US" b="1" dirty="0"/>
              <a:t>Alison Parker </a:t>
            </a:r>
            <a:endParaRPr lang="en-US" dirty="0"/>
          </a:p>
        </p:txBody>
      </p:sp>
      <p:sp>
        <p:nvSpPr>
          <p:cNvPr id="4" name="Text Placeholder 3">
            <a:extLst>
              <a:ext uri="{FF2B5EF4-FFF2-40B4-BE49-F238E27FC236}">
                <a16:creationId xmlns:a16="http://schemas.microsoft.com/office/drawing/2014/main" id="{B9642DBA-923A-43DF-6EA4-F77FBF2713BF}"/>
              </a:ext>
            </a:extLst>
          </p:cNvPr>
          <p:cNvSpPr>
            <a:spLocks noGrp="1"/>
          </p:cNvSpPr>
          <p:nvPr>
            <p:ph type="body" sz="quarter" idx="15"/>
          </p:nvPr>
        </p:nvSpPr>
        <p:spPr>
          <a:xfrm>
            <a:off x="457925" y="1529542"/>
            <a:ext cx="10728325" cy="3405995"/>
          </a:xfrm>
        </p:spPr>
        <p:txBody>
          <a:bodyPr/>
          <a:lstStyle/>
          <a:p>
            <a:r>
              <a:rPr lang="en-US" sz="1800" dirty="0">
                <a:solidFill>
                  <a:schemeClr val="accent3"/>
                </a:solidFill>
                <a:effectLst/>
                <a:latin typeface="+mj-lt"/>
                <a:ea typeface="Times New Roman" panose="02020603050405020304" pitchFamily="18" charset="0"/>
                <a:cs typeface="Times New Roman" panose="02020603050405020304" pitchFamily="18" charset="0"/>
              </a:rPr>
              <a:t>I am 45 years old and was in a car accident and almost died.  I woke up from a coma 2 months later in the hospital and was told I have a traumatic brain injury. I was discharged from the hospital to the nursing facility for physical and speech therapies.  I still struggle with my memory and speech and my right side is also affected from the brain injury; but I am working on getting stronger.  I rely on others to help me with my activities of daily living, but I’m getting better.  I can brush my teeth and feed myself, but I need someone to set everything up for me.  I cannot completely wash myself or get dressed on my own.  I am working with the facility to help me find a place to live in the community.</a:t>
            </a:r>
            <a:endParaRPr lang="en-US" dirty="0">
              <a:solidFill>
                <a:schemeClr val="accent3"/>
              </a:solidFill>
              <a:latin typeface="+mj-lt"/>
            </a:endParaRPr>
          </a:p>
          <a:p>
            <a:pPr marL="0" indent="0">
              <a:buNone/>
            </a:pPr>
            <a:endParaRPr lang="en-US" dirty="0"/>
          </a:p>
        </p:txBody>
      </p:sp>
      <p:pic>
        <p:nvPicPr>
          <p:cNvPr id="7" name="Picture 6">
            <a:extLst>
              <a:ext uri="{FF2B5EF4-FFF2-40B4-BE49-F238E27FC236}">
                <a16:creationId xmlns:a16="http://schemas.microsoft.com/office/drawing/2014/main" id="{C2744EB0-1FFE-4EC5-871A-7C3A91E3146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78821" y="4211679"/>
            <a:ext cx="3730155" cy="2486521"/>
          </a:xfrm>
          <a:prstGeom prst="rect">
            <a:avLst/>
          </a:prstGeom>
        </p:spPr>
      </p:pic>
    </p:spTree>
    <p:extLst>
      <p:ext uri="{BB962C8B-B14F-4D97-AF65-F5344CB8AC3E}">
        <p14:creationId xmlns:p14="http://schemas.microsoft.com/office/powerpoint/2010/main" val="3146172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D7D2-26C1-441C-8A5C-4274840F7D9A}"/>
              </a:ext>
            </a:extLst>
          </p:cNvPr>
          <p:cNvSpPr>
            <a:spLocks noGrp="1"/>
          </p:cNvSpPr>
          <p:nvPr>
            <p:ph type="title"/>
          </p:nvPr>
        </p:nvSpPr>
        <p:spPr/>
        <p:txBody>
          <a:bodyPr>
            <a:normAutofit fontScale="90000"/>
          </a:bodyPr>
          <a:lstStyle/>
          <a:p>
            <a:r>
              <a:rPr lang="en-US" b="1" dirty="0"/>
              <a:t>Alzheimer's Disease or other Dementias</a:t>
            </a:r>
          </a:p>
        </p:txBody>
      </p:sp>
      <p:sp>
        <p:nvSpPr>
          <p:cNvPr id="4" name="Text Placeholder 3">
            <a:extLst>
              <a:ext uri="{FF2B5EF4-FFF2-40B4-BE49-F238E27FC236}">
                <a16:creationId xmlns:a16="http://schemas.microsoft.com/office/drawing/2014/main" id="{28018EF3-2A8A-E542-74CE-A9E6EDCEE475}"/>
              </a:ext>
            </a:extLst>
          </p:cNvPr>
          <p:cNvSpPr>
            <a:spLocks noGrp="1"/>
          </p:cNvSpPr>
          <p:nvPr>
            <p:ph type="body" sz="quarter" idx="15"/>
          </p:nvPr>
        </p:nvSpPr>
        <p:spPr>
          <a:xfrm>
            <a:off x="457925" y="1922462"/>
            <a:ext cx="10728325" cy="4079327"/>
          </a:xfrm>
        </p:spPr>
        <p:txBody>
          <a:bodyPr>
            <a:normAutofit/>
          </a:bodyPr>
          <a:lstStyle/>
          <a:p>
            <a:pPr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Memory loss</a:t>
            </a:r>
          </a:p>
          <a:p>
            <a:pPr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Disorientation</a:t>
            </a:r>
          </a:p>
          <a:p>
            <a:pPr algn="just">
              <a:lnSpc>
                <a:spcPct val="115000"/>
              </a:lnSpc>
              <a:spcBef>
                <a:spcPts val="0"/>
              </a:spcBef>
              <a:spcAft>
                <a:spcPts val="0"/>
              </a:spcAft>
            </a:pPr>
            <a:r>
              <a:rPr lang="en-US" dirty="0">
                <a:effectLst/>
                <a:ea typeface="Times New Roman" panose="02020603050405020304" pitchFamily="18" charset="0"/>
                <a:cs typeface="Times New Roman" panose="02020603050405020304" pitchFamily="18" charset="0"/>
              </a:rPr>
              <a:t>Confusion </a:t>
            </a:r>
          </a:p>
          <a:p>
            <a:pPr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D</a:t>
            </a:r>
            <a:r>
              <a:rPr lang="en-US" sz="1800" dirty="0">
                <a:effectLst/>
                <a:ea typeface="Times New Roman" panose="02020603050405020304" pitchFamily="18" charset="0"/>
                <a:cs typeface="Times New Roman" panose="02020603050405020304" pitchFamily="18" charset="0"/>
              </a:rPr>
              <a:t>elusions or hallucinations </a:t>
            </a:r>
          </a:p>
          <a:p>
            <a:pPr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Behavior changes</a:t>
            </a:r>
          </a:p>
          <a:p>
            <a:pPr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D</a:t>
            </a:r>
            <a:r>
              <a:rPr lang="en-US" sz="1800" dirty="0">
                <a:effectLst/>
                <a:ea typeface="Times New Roman" panose="02020603050405020304" pitchFamily="18" charset="0"/>
                <a:cs typeface="Times New Roman" panose="02020603050405020304" pitchFamily="18" charset="0"/>
              </a:rPr>
              <a:t>ifficulty eating or swallowing</a:t>
            </a:r>
          </a:p>
          <a:p>
            <a:pPr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Difficulty speaking</a:t>
            </a:r>
            <a:r>
              <a:rPr lang="en-US" sz="1800" dirty="0">
                <a:effectLst/>
                <a:ea typeface="Times New Roman" panose="02020603050405020304" pitchFamily="18" charset="0"/>
                <a:cs typeface="Times New Roman" panose="02020603050405020304" pitchFamily="18" charset="0"/>
              </a:rPr>
              <a:t> </a:t>
            </a:r>
          </a:p>
          <a:p>
            <a:pPr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W</a:t>
            </a:r>
            <a:r>
              <a:rPr lang="en-US" sz="1800" dirty="0">
                <a:effectLst/>
                <a:ea typeface="Times New Roman" panose="02020603050405020304" pitchFamily="18" charset="0"/>
                <a:cs typeface="Times New Roman" panose="02020603050405020304" pitchFamily="18" charset="0"/>
              </a:rPr>
              <a:t>eight loss</a:t>
            </a:r>
          </a:p>
          <a:p>
            <a:pPr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W</a:t>
            </a:r>
            <a:r>
              <a:rPr lang="en-US" sz="1800" dirty="0">
                <a:effectLst/>
                <a:ea typeface="Times New Roman" panose="02020603050405020304" pitchFamily="18" charset="0"/>
                <a:cs typeface="Times New Roman" panose="02020603050405020304" pitchFamily="18" charset="0"/>
              </a:rPr>
              <a:t>andering </a:t>
            </a:r>
          </a:p>
          <a:p>
            <a:pPr algn="just">
              <a:lnSpc>
                <a:spcPct val="115000"/>
              </a:lnSpc>
              <a:spcBef>
                <a:spcPts val="0"/>
              </a:spcBef>
              <a:spcAft>
                <a:spcPts val="0"/>
              </a:spcAft>
            </a:pPr>
            <a:r>
              <a:rPr lang="en-US" dirty="0">
                <a:ea typeface="Times New Roman" panose="02020603050405020304" pitchFamily="18" charset="0"/>
                <a:cs typeface="Times New Roman" panose="02020603050405020304" pitchFamily="18" charset="0"/>
              </a:rPr>
              <a:t>I</a:t>
            </a:r>
            <a:r>
              <a:rPr lang="en-US" sz="1800" dirty="0">
                <a:effectLst/>
                <a:ea typeface="Times New Roman" panose="02020603050405020304" pitchFamily="18" charset="0"/>
                <a:cs typeface="Times New Roman" panose="02020603050405020304" pitchFamily="18" charset="0"/>
              </a:rPr>
              <a:t>ncontinence  </a:t>
            </a:r>
            <a:endParaRPr lang="en-US" sz="1400" dirty="0">
              <a:effectLst/>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35AB8B-96EE-47D6-99AD-B2AD567394E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600200"/>
            <a:ext cx="3251201" cy="4876801"/>
          </a:xfrm>
          <a:prstGeom prst="rect">
            <a:avLst/>
          </a:prstGeom>
        </p:spPr>
      </p:pic>
    </p:spTree>
    <p:extLst>
      <p:ext uri="{BB962C8B-B14F-4D97-AF65-F5344CB8AC3E}">
        <p14:creationId xmlns:p14="http://schemas.microsoft.com/office/powerpoint/2010/main" val="456068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5D84-0CC2-4265-B206-5BC7B55D6845}"/>
              </a:ext>
            </a:extLst>
          </p:cNvPr>
          <p:cNvSpPr>
            <a:spLocks noGrp="1"/>
          </p:cNvSpPr>
          <p:nvPr>
            <p:ph type="title"/>
          </p:nvPr>
        </p:nvSpPr>
        <p:spPr/>
        <p:txBody>
          <a:bodyPr>
            <a:normAutofit/>
          </a:bodyPr>
          <a:lstStyle/>
          <a:p>
            <a:r>
              <a:rPr lang="en-US" b="1" dirty="0"/>
              <a:t>Bernie Ford</a:t>
            </a:r>
            <a:endParaRPr lang="en-US" dirty="0"/>
          </a:p>
        </p:txBody>
      </p:sp>
      <p:sp>
        <p:nvSpPr>
          <p:cNvPr id="4" name="Text Placeholder 3">
            <a:extLst>
              <a:ext uri="{FF2B5EF4-FFF2-40B4-BE49-F238E27FC236}">
                <a16:creationId xmlns:a16="http://schemas.microsoft.com/office/drawing/2014/main" id="{F5D34353-4303-6515-29F7-D1EF0F6A0A1D}"/>
              </a:ext>
            </a:extLst>
          </p:cNvPr>
          <p:cNvSpPr>
            <a:spLocks noGrp="1"/>
          </p:cNvSpPr>
          <p:nvPr>
            <p:ph type="body" sz="quarter" idx="15"/>
          </p:nvPr>
        </p:nvSpPr>
        <p:spPr>
          <a:xfrm>
            <a:off x="457925" y="1324980"/>
            <a:ext cx="10728325" cy="3610557"/>
          </a:xfrm>
        </p:spPr>
        <p:txBody>
          <a:bodyPr/>
          <a:lstStyle/>
          <a:p>
            <a:pPr marL="274637" marR="0" indent="0">
              <a:lnSpc>
                <a:spcPct val="115000"/>
              </a:lnSpc>
              <a:spcBef>
                <a:spcPts val="0"/>
              </a:spcBef>
              <a:spcAft>
                <a:spcPts val="800"/>
              </a:spcAft>
              <a:buNone/>
            </a:pPr>
            <a:r>
              <a:rPr lang="en-US" sz="1800" dirty="0">
                <a:ln>
                  <a:noFill/>
                </a:ln>
                <a:solidFill>
                  <a:schemeClr val="accent3"/>
                </a:solidFill>
                <a:effectLst/>
                <a:uFill>
                  <a:solidFill>
                    <a:srgbClr val="000000"/>
                  </a:solidFill>
                </a:uFill>
                <a:latin typeface="+mj-lt"/>
                <a:ea typeface="Calibri" panose="020F0502020204030204" pitchFamily="34" charset="0"/>
              </a:rPr>
              <a:t>My father lived at home with his wife until she passed away.  After she died, it became clear that his dementia was much worse than I had thought.  His wife did everything for him and tried not to worry me with the worsening symptoms of Alzheimer’s.  My father moved in with me and after 6 months, I knew I was in over my head.  He began wandering in the middle of the night and a couple of times was brought back to my home by the neighbors. At times he would hallucinate and become combative due to fear and confusion.  I knew I could no longer manage his care. I found an assisted living facility for him that specializes in memory care.</a:t>
            </a:r>
          </a:p>
          <a:p>
            <a:endParaRPr lang="en-US" dirty="0"/>
          </a:p>
          <a:p>
            <a:endParaRPr lang="en-US" dirty="0"/>
          </a:p>
        </p:txBody>
      </p:sp>
      <p:pic>
        <p:nvPicPr>
          <p:cNvPr id="5" name="Picture 4">
            <a:extLst>
              <a:ext uri="{FF2B5EF4-FFF2-40B4-BE49-F238E27FC236}">
                <a16:creationId xmlns:a16="http://schemas.microsoft.com/office/drawing/2014/main" id="{609B45B5-3C09-48A1-B785-168CC3CA09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7612" y="3920987"/>
            <a:ext cx="3716776" cy="2477850"/>
          </a:xfrm>
          <a:prstGeom prst="rect">
            <a:avLst/>
          </a:prstGeom>
        </p:spPr>
      </p:pic>
    </p:spTree>
    <p:extLst>
      <p:ext uri="{BB962C8B-B14F-4D97-AF65-F5344CB8AC3E}">
        <p14:creationId xmlns:p14="http://schemas.microsoft.com/office/powerpoint/2010/main" val="4149899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2162-CF1D-4D73-B97A-14CF91B8534B}"/>
              </a:ext>
            </a:extLst>
          </p:cNvPr>
          <p:cNvSpPr>
            <a:spLocks noGrp="1"/>
          </p:cNvSpPr>
          <p:nvPr>
            <p:ph type="title"/>
          </p:nvPr>
        </p:nvSpPr>
        <p:spPr/>
        <p:txBody>
          <a:bodyPr/>
          <a:lstStyle/>
          <a:p>
            <a:r>
              <a:rPr lang="en-US" b="1" dirty="0"/>
              <a:t>Chronic or Terminal Illnesses</a:t>
            </a:r>
          </a:p>
        </p:txBody>
      </p:sp>
      <p:sp>
        <p:nvSpPr>
          <p:cNvPr id="4" name="Text Placeholder 3">
            <a:extLst>
              <a:ext uri="{FF2B5EF4-FFF2-40B4-BE49-F238E27FC236}">
                <a16:creationId xmlns:a16="http://schemas.microsoft.com/office/drawing/2014/main" id="{E0160C82-9DA3-3A01-9DD6-AE5CCE39195E}"/>
              </a:ext>
            </a:extLst>
          </p:cNvPr>
          <p:cNvSpPr>
            <a:spLocks noGrp="1"/>
          </p:cNvSpPr>
          <p:nvPr>
            <p:ph type="body" sz="quarter" idx="15"/>
          </p:nvPr>
        </p:nvSpPr>
        <p:spPr>
          <a:xfrm>
            <a:off x="457925" y="1579418"/>
            <a:ext cx="10728325" cy="3356119"/>
          </a:xfrm>
        </p:spPr>
        <p:txBody>
          <a:bodyPr numCol="2">
            <a:normAutofit fontScale="85000" lnSpcReduction="20000"/>
          </a:bodyPr>
          <a:lstStyle/>
          <a:p>
            <a:r>
              <a:rPr lang="en-US" dirty="0"/>
              <a:t>Cancer </a:t>
            </a:r>
          </a:p>
          <a:p>
            <a:r>
              <a:rPr lang="en-US" dirty="0"/>
              <a:t>Congestive heart failure </a:t>
            </a:r>
          </a:p>
          <a:p>
            <a:r>
              <a:rPr lang="en-US" dirty="0"/>
              <a:t>Liver disease </a:t>
            </a:r>
          </a:p>
          <a:p>
            <a:r>
              <a:rPr lang="en-US" dirty="0"/>
              <a:t>Diabetes </a:t>
            </a:r>
          </a:p>
          <a:p>
            <a:endParaRPr lang="en-US" dirty="0"/>
          </a:p>
          <a:p>
            <a:endParaRPr lang="en-US" dirty="0"/>
          </a:p>
          <a:p>
            <a:endParaRPr lang="en-US" dirty="0"/>
          </a:p>
          <a:p>
            <a:r>
              <a:rPr lang="en-US" dirty="0"/>
              <a:t>COPD (chronic obstructive pulmonary disease) </a:t>
            </a:r>
          </a:p>
          <a:p>
            <a:r>
              <a:rPr lang="en-US" dirty="0"/>
              <a:t>ALS (Lou Gehrig’s disease) </a:t>
            </a:r>
          </a:p>
          <a:p>
            <a:r>
              <a:rPr lang="en-US" dirty="0"/>
              <a:t>MS (multiple sclerosis) </a:t>
            </a:r>
          </a:p>
          <a:p>
            <a:r>
              <a:rPr lang="en-US" dirty="0"/>
              <a:t>Renal failure</a:t>
            </a:r>
          </a:p>
          <a:p>
            <a:r>
              <a:rPr lang="en-US" dirty="0"/>
              <a:t>Others </a:t>
            </a:r>
          </a:p>
          <a:p>
            <a:endParaRPr lang="en-US" dirty="0"/>
          </a:p>
        </p:txBody>
      </p:sp>
      <p:pic>
        <p:nvPicPr>
          <p:cNvPr id="5" name="Picture 4">
            <a:extLst>
              <a:ext uri="{FF2B5EF4-FFF2-40B4-BE49-F238E27FC236}">
                <a16:creationId xmlns:a16="http://schemas.microsoft.com/office/drawing/2014/main" id="{8168EDAF-C0F9-4B15-9C54-851DD29858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8625" y="3790123"/>
            <a:ext cx="3936009" cy="2763078"/>
          </a:xfrm>
          <a:prstGeom prst="rect">
            <a:avLst/>
          </a:prstGeom>
        </p:spPr>
      </p:pic>
    </p:spTree>
    <p:extLst>
      <p:ext uri="{BB962C8B-B14F-4D97-AF65-F5344CB8AC3E}">
        <p14:creationId xmlns:p14="http://schemas.microsoft.com/office/powerpoint/2010/main" val="2292507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2ABF-1EEC-403D-ACA9-A0470ADF62B0}"/>
              </a:ext>
            </a:extLst>
          </p:cNvPr>
          <p:cNvSpPr>
            <a:spLocks noGrp="1"/>
          </p:cNvSpPr>
          <p:nvPr>
            <p:ph type="title"/>
          </p:nvPr>
        </p:nvSpPr>
        <p:spPr/>
        <p:txBody>
          <a:bodyPr>
            <a:normAutofit/>
          </a:bodyPr>
          <a:lstStyle/>
          <a:p>
            <a:r>
              <a:rPr lang="en-US" b="1" dirty="0"/>
              <a:t>Carolyn Dunn</a:t>
            </a:r>
            <a:endParaRPr lang="en-US" dirty="0"/>
          </a:p>
        </p:txBody>
      </p:sp>
      <p:sp>
        <p:nvSpPr>
          <p:cNvPr id="4" name="Text Placeholder 3">
            <a:extLst>
              <a:ext uri="{FF2B5EF4-FFF2-40B4-BE49-F238E27FC236}">
                <a16:creationId xmlns:a16="http://schemas.microsoft.com/office/drawing/2014/main" id="{42D28874-2B61-A0D5-B4DC-DFD19DC7A5B2}"/>
              </a:ext>
            </a:extLst>
          </p:cNvPr>
          <p:cNvSpPr>
            <a:spLocks noGrp="1"/>
          </p:cNvSpPr>
          <p:nvPr>
            <p:ph type="body" sz="quarter" idx="15"/>
          </p:nvPr>
        </p:nvSpPr>
        <p:spPr>
          <a:xfrm>
            <a:off x="457925" y="1512916"/>
            <a:ext cx="10728325" cy="3422622"/>
          </a:xfrm>
        </p:spPr>
        <p:txBody>
          <a:bodyPr/>
          <a:lstStyle/>
          <a:p>
            <a:pPr marL="274637" marR="0" indent="0">
              <a:lnSpc>
                <a:spcPct val="115000"/>
              </a:lnSpc>
              <a:spcBef>
                <a:spcPts val="0"/>
              </a:spcBef>
              <a:spcAft>
                <a:spcPts val="800"/>
              </a:spcAft>
              <a:buNone/>
            </a:pPr>
            <a:r>
              <a:rPr lang="en-US" sz="1800" dirty="0">
                <a:ln>
                  <a:noFill/>
                </a:ln>
                <a:solidFill>
                  <a:schemeClr val="accent3"/>
                </a:solidFill>
                <a:effectLst/>
                <a:uFill>
                  <a:solidFill>
                    <a:srgbClr val="000000"/>
                  </a:solidFill>
                </a:uFill>
                <a:latin typeface="+mj-lt"/>
                <a:ea typeface="Calibri" panose="020F0502020204030204" pitchFamily="34" charset="0"/>
              </a:rPr>
              <a:t>I moved into the nursing facility because I have COPD and struggle with breathing. One afternoon, I had a terrible coughing episode and passed out in my home.  As luck would have it, my son happened to stop by and found me laying on the floor. I went to the hospital and was told my lungs are damaged. I need help and I’m too scared to live alone so I decided to move to a nursing facility. My doctor agreed with my decision, and I know my son feels better now that I’m not alone.</a:t>
            </a:r>
          </a:p>
        </p:txBody>
      </p:sp>
      <p:pic>
        <p:nvPicPr>
          <p:cNvPr id="5" name="Picture 4">
            <a:extLst>
              <a:ext uri="{FF2B5EF4-FFF2-40B4-BE49-F238E27FC236}">
                <a16:creationId xmlns:a16="http://schemas.microsoft.com/office/drawing/2014/main" id="{DC809D5E-3005-4A94-BC17-DB6C12A561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37606" y="3886885"/>
            <a:ext cx="4116788" cy="2741829"/>
          </a:xfrm>
          <a:prstGeom prst="rect">
            <a:avLst/>
          </a:prstGeom>
        </p:spPr>
      </p:pic>
    </p:spTree>
    <p:extLst>
      <p:ext uri="{BB962C8B-B14F-4D97-AF65-F5344CB8AC3E}">
        <p14:creationId xmlns:p14="http://schemas.microsoft.com/office/powerpoint/2010/main" val="2995776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21F6-AFF4-41B1-9C98-01BDFDA202F1}"/>
              </a:ext>
            </a:extLst>
          </p:cNvPr>
          <p:cNvSpPr>
            <a:spLocks noGrp="1"/>
          </p:cNvSpPr>
          <p:nvPr>
            <p:ph type="title"/>
          </p:nvPr>
        </p:nvSpPr>
        <p:spPr/>
        <p:txBody>
          <a:bodyPr/>
          <a:lstStyle/>
          <a:p>
            <a:r>
              <a:rPr lang="en-US" b="1" dirty="0"/>
              <a:t>Why do People Stay in Long-Term Care?</a:t>
            </a:r>
          </a:p>
        </p:txBody>
      </p:sp>
      <p:sp>
        <p:nvSpPr>
          <p:cNvPr id="4" name="Text Placeholder 3">
            <a:extLst>
              <a:ext uri="{FF2B5EF4-FFF2-40B4-BE49-F238E27FC236}">
                <a16:creationId xmlns:a16="http://schemas.microsoft.com/office/drawing/2014/main" id="{211C7BEA-822B-CBCF-8AA9-9DC2BE61C003}"/>
              </a:ext>
            </a:extLst>
          </p:cNvPr>
          <p:cNvSpPr>
            <a:spLocks noGrp="1"/>
          </p:cNvSpPr>
          <p:nvPr>
            <p:ph type="body" sz="quarter" idx="15"/>
          </p:nvPr>
        </p:nvSpPr>
        <p:spPr>
          <a:xfrm>
            <a:off x="457925" y="1795550"/>
            <a:ext cx="10728325" cy="4256116"/>
          </a:xfrm>
        </p:spPr>
        <p:txBody>
          <a:bodyPr>
            <a:normAutofit fontScale="92500" lnSpcReduction="10000"/>
          </a:bodyPr>
          <a:lstStyle/>
          <a:p>
            <a:r>
              <a:rPr lang="en-US" dirty="0"/>
              <a:t>Nursing facilities:</a:t>
            </a:r>
          </a:p>
          <a:p>
            <a:pPr lvl="1"/>
            <a:r>
              <a:rPr lang="en-US" dirty="0"/>
              <a:t>The resident’s health did not improve enough to go home</a:t>
            </a:r>
          </a:p>
          <a:p>
            <a:pPr lvl="1"/>
            <a:r>
              <a:rPr lang="en-US" dirty="0"/>
              <a:t>The resident does not have available supports and services in order to successfully live home alone</a:t>
            </a:r>
          </a:p>
          <a:p>
            <a:pPr lvl="1"/>
            <a:r>
              <a:rPr lang="en-US" dirty="0"/>
              <a:t>The resident does not have a home to go to</a:t>
            </a:r>
          </a:p>
          <a:p>
            <a:r>
              <a:rPr lang="en-US" dirty="0"/>
              <a:t>RCCs</a:t>
            </a:r>
          </a:p>
          <a:p>
            <a:pPr lvl="1"/>
            <a:r>
              <a:rPr lang="en-US" dirty="0"/>
              <a:t>Their needs are being met</a:t>
            </a:r>
          </a:p>
          <a:p>
            <a:pPr lvl="1"/>
            <a:r>
              <a:rPr lang="en-US" dirty="0"/>
              <a:t>Socialization</a:t>
            </a:r>
          </a:p>
          <a:p>
            <a:pPr lvl="1"/>
            <a:r>
              <a:rPr lang="en-US" dirty="0"/>
              <a:t>Fills the gap between living independently and living in a nursing home</a:t>
            </a:r>
          </a:p>
          <a:p>
            <a:pPr lvl="1"/>
            <a:endParaRPr lang="en-US" dirty="0"/>
          </a:p>
          <a:p>
            <a:endParaRPr lang="en-US" dirty="0"/>
          </a:p>
          <a:p>
            <a:endParaRPr lang="en-US" dirty="0"/>
          </a:p>
        </p:txBody>
      </p:sp>
    </p:spTree>
    <p:extLst>
      <p:ext uri="{BB962C8B-B14F-4D97-AF65-F5344CB8AC3E}">
        <p14:creationId xmlns:p14="http://schemas.microsoft.com/office/powerpoint/2010/main" val="2927128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EC82-9C7A-47C3-ABF1-D1FCC893BF06}"/>
              </a:ext>
            </a:extLst>
          </p:cNvPr>
          <p:cNvSpPr>
            <a:spLocks noGrp="1"/>
          </p:cNvSpPr>
          <p:nvPr>
            <p:ph type="title"/>
          </p:nvPr>
        </p:nvSpPr>
        <p:spPr/>
        <p:txBody>
          <a:bodyPr>
            <a:normAutofit/>
          </a:bodyPr>
          <a:lstStyle/>
          <a:p>
            <a:r>
              <a:rPr lang="en-US" b="1" dirty="0"/>
              <a:t>The Resident Experience</a:t>
            </a:r>
          </a:p>
        </p:txBody>
      </p:sp>
      <p:sp>
        <p:nvSpPr>
          <p:cNvPr id="4" name="Text Placeholder 3">
            <a:extLst>
              <a:ext uri="{FF2B5EF4-FFF2-40B4-BE49-F238E27FC236}">
                <a16:creationId xmlns:a16="http://schemas.microsoft.com/office/drawing/2014/main" id="{E4672BDA-0E99-A124-72EA-8E208BF53EA0}"/>
              </a:ext>
            </a:extLst>
          </p:cNvPr>
          <p:cNvSpPr>
            <a:spLocks noGrp="1"/>
          </p:cNvSpPr>
          <p:nvPr>
            <p:ph type="body" sz="quarter" idx="14"/>
          </p:nvPr>
        </p:nvSpPr>
        <p:spPr/>
        <p:txBody>
          <a:bodyPr/>
          <a:lstStyle/>
          <a:p>
            <a:r>
              <a:rPr lang="en-US" dirty="0">
                <a:solidFill>
                  <a:schemeClr val="tx2"/>
                </a:solidFill>
              </a:rPr>
              <a:t>Section 3</a:t>
            </a:r>
          </a:p>
        </p:txBody>
      </p:sp>
      <p:sp>
        <p:nvSpPr>
          <p:cNvPr id="3" name="Text Placeholder 2">
            <a:extLst>
              <a:ext uri="{FF2B5EF4-FFF2-40B4-BE49-F238E27FC236}">
                <a16:creationId xmlns:a16="http://schemas.microsoft.com/office/drawing/2014/main" id="{583B01B4-2A52-4720-BA71-9B5119954CB2}"/>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1921261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670FC225-B8C6-4879-A2AE-E6E7676CE1A9}"/>
              </a:ext>
            </a:extLst>
          </p:cNvPr>
          <p:cNvSpPr/>
          <p:nvPr/>
        </p:nvSpPr>
        <p:spPr>
          <a:xfrm>
            <a:off x="1630017" y="1099930"/>
            <a:ext cx="8825947" cy="4717774"/>
          </a:xfrm>
          <a:prstGeom prst="wedge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800"/>
              </a:spcAft>
            </a:pPr>
            <a:r>
              <a:rPr lang="en-US" sz="2400" dirty="0">
                <a:solidFill>
                  <a:srgbClr val="000000"/>
                </a:solidFill>
                <a:effectLst/>
                <a:ea typeface="Times New Roman" panose="02020603050405020304" pitchFamily="18" charset="0"/>
                <a:cs typeface="Times New Roman" panose="02020603050405020304" pitchFamily="18" charset="0"/>
              </a:rPr>
              <a:t>Quality is about meaningful interactions and relationships.  There is an extraordinary aide, Jan, who worked overnight and regularly came in to awaken me at about 6:15 a.m.  She started the one cup coffee maker, reset the thermostat in the room, and smiled as she left the room telling me, “Have a good day.”  It is the little things in life that matter – meaningful interactions and relationships. - Terry</a:t>
            </a:r>
          </a:p>
        </p:txBody>
      </p:sp>
    </p:spTree>
    <p:extLst>
      <p:ext uri="{BB962C8B-B14F-4D97-AF65-F5344CB8AC3E}">
        <p14:creationId xmlns:p14="http://schemas.microsoft.com/office/powerpoint/2010/main" val="31346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a:t>
            </a:r>
          </a:p>
        </p:txBody>
      </p:sp>
      <p:sp>
        <p:nvSpPr>
          <p:cNvPr id="5" name="Content Placeholder 4"/>
          <p:cNvSpPr>
            <a:spLocks noGrp="1"/>
          </p:cNvSpPr>
          <p:nvPr>
            <p:ph type="body" sz="quarter" idx="14"/>
          </p:nvPr>
        </p:nvSpPr>
        <p:spPr/>
        <p:txBody>
          <a:bodyPr>
            <a:normAutofit lnSpcReduction="10000"/>
          </a:bodyPr>
          <a:lstStyle/>
          <a:p>
            <a:endParaRPr lang="en-US" dirty="0"/>
          </a:p>
        </p:txBody>
      </p:sp>
      <p:sp>
        <p:nvSpPr>
          <p:cNvPr id="3" name="Text Placeholder 2">
            <a:extLst>
              <a:ext uri="{FF2B5EF4-FFF2-40B4-BE49-F238E27FC236}">
                <a16:creationId xmlns:a16="http://schemas.microsoft.com/office/drawing/2014/main" id="{CBD01192-FA7F-4B7E-8322-134814522B62}"/>
              </a:ext>
            </a:extLst>
          </p:cNvPr>
          <p:cNvSpPr>
            <a:spLocks noGrp="1"/>
          </p:cNvSpPr>
          <p:nvPr>
            <p:ph type="body" sz="quarter" idx="15"/>
          </p:nvPr>
        </p:nvSpPr>
        <p:spPr/>
        <p:txBody>
          <a:bodyPr/>
          <a:lstStyle/>
          <a:p>
            <a:pPr>
              <a:lnSpc>
                <a:spcPct val="115000"/>
              </a:lnSpc>
              <a:spcBef>
                <a:spcPts val="0"/>
              </a:spcBef>
              <a:spcAft>
                <a:spcPts val="0"/>
              </a:spcAft>
            </a:pPr>
            <a:r>
              <a:rPr lang="en-US" sz="1800" dirty="0">
                <a:effectLst/>
                <a:ea typeface="Times New Roman" panose="02020603050405020304" pitchFamily="18" charset="0"/>
                <a:cs typeface="Times New Roman" panose="02020603050405020304" pitchFamily="18" charset="0"/>
              </a:rPr>
              <a:t>Your name</a:t>
            </a:r>
          </a:p>
          <a:p>
            <a:pPr>
              <a:lnSpc>
                <a:spcPct val="115000"/>
              </a:lnSpc>
              <a:spcBef>
                <a:spcPts val="0"/>
              </a:spcBef>
              <a:spcAft>
                <a:spcPts val="0"/>
              </a:spcAft>
            </a:pPr>
            <a:r>
              <a:rPr lang="en-US" sz="1800" dirty="0">
                <a:ea typeface="Times New Roman" panose="02020603050405020304" pitchFamily="18" charset="0"/>
                <a:cs typeface="Times New Roman" panose="02020603050405020304" pitchFamily="18" charset="0"/>
              </a:rPr>
              <a:t>W</a:t>
            </a:r>
            <a:r>
              <a:rPr lang="en-US" sz="1800" dirty="0">
                <a:effectLst/>
                <a:ea typeface="Times New Roman" panose="02020603050405020304" pitchFamily="18" charset="0"/>
                <a:cs typeface="Times New Roman" panose="02020603050405020304" pitchFamily="18" charset="0"/>
              </a:rPr>
              <a:t>here are you from</a:t>
            </a:r>
          </a:p>
          <a:p>
            <a:pPr>
              <a:lnSpc>
                <a:spcPct val="115000"/>
              </a:lnSpc>
              <a:spcBef>
                <a:spcPts val="0"/>
              </a:spcBef>
              <a:spcAft>
                <a:spcPts val="0"/>
              </a:spcAft>
            </a:pPr>
            <a:r>
              <a:rPr lang="en-US" sz="1800" dirty="0">
                <a:effectLst/>
                <a:ea typeface="Times New Roman" panose="02020603050405020304" pitchFamily="18" charset="0"/>
                <a:cs typeface="Times New Roman" panose="02020603050405020304" pitchFamily="18" charset="0"/>
              </a:rPr>
              <a:t>One thing you learned from </a:t>
            </a:r>
            <a:r>
              <a:rPr lang="en-US" sz="1800" dirty="0">
                <a:ea typeface="Times New Roman" panose="02020603050405020304" pitchFamily="18" charset="0"/>
                <a:cs typeface="Times New Roman" panose="02020603050405020304" pitchFamily="18" charset="0"/>
              </a:rPr>
              <a:t>Module 1</a:t>
            </a:r>
            <a:endParaRPr lang="en-US" dirty="0">
              <a:ea typeface="Times New Roman" panose="02020603050405020304" pitchFamily="18" charset="0"/>
              <a:cs typeface="Times New Roman" panose="02020603050405020304" pitchFamily="18" charset="0"/>
            </a:endParaRPr>
          </a:p>
          <a:p>
            <a:pPr>
              <a:lnSpc>
                <a:spcPct val="115000"/>
              </a:lnSpc>
              <a:spcBef>
                <a:spcPts val="0"/>
              </a:spcBef>
              <a:spcAft>
                <a:spcPts val="0"/>
              </a:spcAft>
            </a:pPr>
            <a:r>
              <a:rPr lang="en-US" sz="1800" dirty="0">
                <a:ea typeface="Times New Roman" panose="02020603050405020304" pitchFamily="18" charset="0"/>
                <a:cs typeface="Times New Roman" panose="02020603050405020304" pitchFamily="18" charset="0"/>
              </a:rPr>
              <a:t>W</a:t>
            </a:r>
            <a:r>
              <a:rPr lang="en-US" sz="1800" dirty="0">
                <a:effectLst/>
                <a:ea typeface="Times New Roman" panose="02020603050405020304" pitchFamily="18" charset="0"/>
                <a:cs typeface="Times New Roman" panose="02020603050405020304" pitchFamily="18" charset="0"/>
              </a:rPr>
              <a:t>hat you hope to </a:t>
            </a:r>
            <a:r>
              <a:rPr lang="en-US" sz="1800" dirty="0">
                <a:ea typeface="Times New Roman" panose="02020603050405020304" pitchFamily="18" charset="0"/>
                <a:cs typeface="Times New Roman" panose="02020603050405020304" pitchFamily="18" charset="0"/>
              </a:rPr>
              <a:t>learn since the last module</a:t>
            </a:r>
            <a:endParaRPr lang="en-US" sz="1800" dirty="0">
              <a:effectLst/>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12DB991-A0B5-4EB7-8CE9-2042DC2F912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90439" y="4038600"/>
            <a:ext cx="6332737" cy="2725712"/>
          </a:xfrm>
          <a:prstGeom prst="rect">
            <a:avLst/>
          </a:prstGeom>
        </p:spPr>
      </p:pic>
    </p:spTree>
    <p:extLst>
      <p:ext uri="{BB962C8B-B14F-4D97-AF65-F5344CB8AC3E}">
        <p14:creationId xmlns:p14="http://schemas.microsoft.com/office/powerpoint/2010/main" val="1102155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F4F3D59-1FEE-45C0-86F7-54CC45C6B095}"/>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1237" y="4029345"/>
            <a:ext cx="3633242" cy="2612253"/>
          </a:xfrm>
        </p:spPr>
      </p:pic>
      <p:pic>
        <p:nvPicPr>
          <p:cNvPr id="11" name="Picture 10">
            <a:extLst>
              <a:ext uri="{FF2B5EF4-FFF2-40B4-BE49-F238E27FC236}">
                <a16:creationId xmlns:a16="http://schemas.microsoft.com/office/drawing/2014/main" id="{704774E6-9757-45E3-BBE9-7ABFA9C7DFB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09792" y="384314"/>
            <a:ext cx="5082208" cy="2319129"/>
          </a:xfrm>
          <a:prstGeom prst="rect">
            <a:avLst/>
          </a:prstGeom>
        </p:spPr>
      </p:pic>
      <p:pic>
        <p:nvPicPr>
          <p:cNvPr id="13" name="Picture 12">
            <a:extLst>
              <a:ext uri="{FF2B5EF4-FFF2-40B4-BE49-F238E27FC236}">
                <a16:creationId xmlns:a16="http://schemas.microsoft.com/office/drawing/2014/main" id="{707C43E2-639A-4CFF-A664-F41963809CB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099" y="384315"/>
            <a:ext cx="3856380" cy="2120346"/>
          </a:xfrm>
          <a:prstGeom prst="rect">
            <a:avLst/>
          </a:prstGeom>
        </p:spPr>
      </p:pic>
      <p:pic>
        <p:nvPicPr>
          <p:cNvPr id="18" name="Picture 17">
            <a:extLst>
              <a:ext uri="{FF2B5EF4-FFF2-40B4-BE49-F238E27FC236}">
                <a16:creationId xmlns:a16="http://schemas.microsoft.com/office/drawing/2014/main" id="{174F52BC-C7F3-4C22-8540-FE67ED0F911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969126" y="4029584"/>
            <a:ext cx="3961637" cy="2639441"/>
          </a:xfrm>
          <a:prstGeom prst="rect">
            <a:avLst/>
          </a:prstGeom>
        </p:spPr>
      </p:pic>
      <p:pic>
        <p:nvPicPr>
          <p:cNvPr id="20" name="Picture 19">
            <a:extLst>
              <a:ext uri="{FF2B5EF4-FFF2-40B4-BE49-F238E27FC236}">
                <a16:creationId xmlns:a16="http://schemas.microsoft.com/office/drawing/2014/main" id="{57211F59-2526-4DB6-8381-4AA8A9210DF4}"/>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222875" y="4029345"/>
            <a:ext cx="3354655" cy="2422161"/>
          </a:xfrm>
          <a:prstGeom prst="rect">
            <a:avLst/>
          </a:prstGeom>
        </p:spPr>
      </p:pic>
      <p:sp>
        <p:nvSpPr>
          <p:cNvPr id="21" name="TextBox 20">
            <a:extLst>
              <a:ext uri="{FF2B5EF4-FFF2-40B4-BE49-F238E27FC236}">
                <a16:creationId xmlns:a16="http://schemas.microsoft.com/office/drawing/2014/main" id="{8594F460-28C4-423C-A847-0E03CD107580}"/>
              </a:ext>
            </a:extLst>
          </p:cNvPr>
          <p:cNvSpPr txBox="1"/>
          <p:nvPr/>
        </p:nvSpPr>
        <p:spPr>
          <a:xfrm>
            <a:off x="4222875" y="6473686"/>
            <a:ext cx="3292034" cy="230832"/>
          </a:xfrm>
          <a:prstGeom prst="rect">
            <a:avLst/>
          </a:prstGeom>
          <a:noFill/>
        </p:spPr>
        <p:txBody>
          <a:bodyPr wrap="square" rtlCol="0">
            <a:spAutoFit/>
          </a:bodyPr>
          <a:lstStyle/>
          <a:p>
            <a:r>
              <a:rPr lang="en-US" sz="900" dirty="0">
                <a:hlinkClick r:id="rId12" tooltip="https://geobrava.wordpress.com/2014/06/03/ott-and-multi-screen-tv-drive-spending-on-video-equipment/"/>
              </a:rPr>
              <a:t>This Photo</a:t>
            </a:r>
            <a:r>
              <a:rPr lang="en-US" sz="900" dirty="0"/>
              <a:t> by Unknown Author is licensed under </a:t>
            </a:r>
            <a:r>
              <a:rPr lang="en-US" sz="900" dirty="0">
                <a:hlinkClick r:id="rId13" tooltip="https://creativecommons.org/licenses/by-sa/3.0/"/>
              </a:rPr>
              <a:t>CC BY-SA</a:t>
            </a:r>
            <a:endParaRPr lang="en-US" sz="900" dirty="0"/>
          </a:p>
        </p:txBody>
      </p:sp>
      <p:pic>
        <p:nvPicPr>
          <p:cNvPr id="23" name="Picture 22">
            <a:extLst>
              <a:ext uri="{FF2B5EF4-FFF2-40B4-BE49-F238E27FC236}">
                <a16:creationId xmlns:a16="http://schemas.microsoft.com/office/drawing/2014/main" id="{5EBCFE2A-4F33-4B36-AA07-B1C2A1A4F1C0}"/>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4082707" y="596489"/>
            <a:ext cx="2838856" cy="1650085"/>
          </a:xfrm>
          <a:prstGeom prst="rect">
            <a:avLst/>
          </a:prstGeom>
        </p:spPr>
      </p:pic>
      <p:sp>
        <p:nvSpPr>
          <p:cNvPr id="24" name="TextBox 23">
            <a:extLst>
              <a:ext uri="{FF2B5EF4-FFF2-40B4-BE49-F238E27FC236}">
                <a16:creationId xmlns:a16="http://schemas.microsoft.com/office/drawing/2014/main" id="{43B560AD-42D4-4B36-BF6D-509CB23090CB}"/>
              </a:ext>
            </a:extLst>
          </p:cNvPr>
          <p:cNvSpPr txBox="1"/>
          <p:nvPr/>
        </p:nvSpPr>
        <p:spPr>
          <a:xfrm>
            <a:off x="4222875" y="257935"/>
            <a:ext cx="2587727" cy="338554"/>
          </a:xfrm>
          <a:prstGeom prst="rect">
            <a:avLst/>
          </a:prstGeom>
          <a:noFill/>
        </p:spPr>
        <p:txBody>
          <a:bodyPr wrap="square" rtlCol="0">
            <a:spAutoFit/>
          </a:bodyPr>
          <a:lstStyle/>
          <a:p>
            <a:r>
              <a:rPr lang="en-US" sz="800" dirty="0">
                <a:hlinkClick r:id="rId15" tooltip="http://ipkitten.blogspot.com/2017/11/looking-for-answers-on-ansera.html"/>
              </a:rPr>
              <a:t>This Photo</a:t>
            </a:r>
            <a:r>
              <a:rPr lang="en-US" sz="800" dirty="0"/>
              <a:t> by Unknown Author is licensed under </a:t>
            </a:r>
            <a:r>
              <a:rPr lang="en-US" sz="800" dirty="0">
                <a:hlinkClick r:id="rId16" tooltip="https://creativecommons.org/licenses/by/3.0/"/>
              </a:rPr>
              <a:t>CC BY</a:t>
            </a:r>
            <a:endParaRPr lang="en-US" sz="800" dirty="0"/>
          </a:p>
        </p:txBody>
      </p:sp>
      <p:sp>
        <p:nvSpPr>
          <p:cNvPr id="25" name="Rectangle 24">
            <a:extLst>
              <a:ext uri="{FF2B5EF4-FFF2-40B4-BE49-F238E27FC236}">
                <a16:creationId xmlns:a16="http://schemas.microsoft.com/office/drawing/2014/main" id="{0C0939A7-5D73-4503-BDA4-D4E65DABB8D0}"/>
              </a:ext>
            </a:extLst>
          </p:cNvPr>
          <p:cNvSpPr/>
          <p:nvPr/>
        </p:nvSpPr>
        <p:spPr>
          <a:xfrm>
            <a:off x="2028225" y="2967335"/>
            <a:ext cx="8135560"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2"/>
                </a:solidFill>
                <a:effectLst>
                  <a:outerShdw dist="38100" dir="2700000" algn="bl" rotWithShape="0">
                    <a:schemeClr val="accent5"/>
                  </a:outerShdw>
                </a:effectLst>
              </a:rPr>
              <a:t>Routines and Activities</a:t>
            </a:r>
          </a:p>
        </p:txBody>
      </p:sp>
    </p:spTree>
    <p:extLst>
      <p:ext uri="{BB962C8B-B14F-4D97-AF65-F5344CB8AC3E}">
        <p14:creationId xmlns:p14="http://schemas.microsoft.com/office/powerpoint/2010/main" val="1358656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CCE85C-802C-1113-EAB2-50429ACC4123}"/>
              </a:ext>
            </a:extLst>
          </p:cNvPr>
          <p:cNvSpPr>
            <a:spLocks noGrp="1"/>
          </p:cNvSpPr>
          <p:nvPr>
            <p:ph type="body" sz="quarter" idx="15"/>
          </p:nvPr>
        </p:nvSpPr>
        <p:spPr/>
        <p:txBody>
          <a:bodyPr>
            <a:normAutofit/>
          </a:bodyPr>
          <a:lstStyle/>
          <a:p>
            <a:pPr marL="0" indent="0">
              <a:buNone/>
            </a:pPr>
            <a:r>
              <a:rPr lang="en-US" dirty="0"/>
              <a:t>Look at all your daily routines and activities again, and the people involved and consider:</a:t>
            </a:r>
          </a:p>
          <a:p>
            <a:r>
              <a:rPr lang="en-US" dirty="0"/>
              <a:t>Why are your routines important to you?</a:t>
            </a:r>
          </a:p>
          <a:p>
            <a:r>
              <a:rPr lang="en-US" dirty="0"/>
              <a:t>Should you have to give up your daily routines?</a:t>
            </a:r>
          </a:p>
          <a:p>
            <a:r>
              <a:rPr lang="en-US" dirty="0"/>
              <a:t>If you had to modify your routines, what would make the transition easier?</a:t>
            </a:r>
          </a:p>
          <a:p>
            <a:endParaRPr lang="en-US" dirty="0"/>
          </a:p>
          <a:p>
            <a:endParaRPr lang="en-US" dirty="0"/>
          </a:p>
        </p:txBody>
      </p:sp>
    </p:spTree>
    <p:extLst>
      <p:ext uri="{BB962C8B-B14F-4D97-AF65-F5344CB8AC3E}">
        <p14:creationId xmlns:p14="http://schemas.microsoft.com/office/powerpoint/2010/main" val="4166255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1E54E-DCD0-44D0-B24F-A92380D86DEC}"/>
              </a:ext>
            </a:extLst>
          </p:cNvPr>
          <p:cNvSpPr>
            <a:spLocks noGrp="1"/>
          </p:cNvSpPr>
          <p:nvPr>
            <p:ph idx="1"/>
          </p:nvPr>
        </p:nvSpPr>
        <p:spPr/>
        <p:txBody>
          <a:bodyPr/>
          <a:lstStyle/>
          <a:p>
            <a:pPr marL="0" indent="0">
              <a:buNone/>
            </a:pPr>
            <a:endParaRPr lang="en-US" dirty="0"/>
          </a:p>
          <a:p>
            <a:endParaRPr lang="en-US" dirty="0"/>
          </a:p>
        </p:txBody>
      </p:sp>
      <p:pic>
        <p:nvPicPr>
          <p:cNvPr id="5" name="Picture 4">
            <a:extLst>
              <a:ext uri="{FF2B5EF4-FFF2-40B4-BE49-F238E27FC236}">
                <a16:creationId xmlns:a16="http://schemas.microsoft.com/office/drawing/2014/main" id="{E8052FD3-4961-448F-9814-D876BB0A0BA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802299">
            <a:off x="7811996" y="469417"/>
            <a:ext cx="4124302" cy="2374051"/>
          </a:xfrm>
          <a:prstGeom prst="rect">
            <a:avLst/>
          </a:prstGeom>
        </p:spPr>
      </p:pic>
      <p:pic>
        <p:nvPicPr>
          <p:cNvPr id="7" name="Picture 6">
            <a:extLst>
              <a:ext uri="{FF2B5EF4-FFF2-40B4-BE49-F238E27FC236}">
                <a16:creationId xmlns:a16="http://schemas.microsoft.com/office/drawing/2014/main" id="{9668181C-A8BB-405E-AAD0-E020FE4A6CA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0773807">
            <a:off x="222024" y="517708"/>
            <a:ext cx="3423827" cy="2278985"/>
          </a:xfrm>
          <a:prstGeom prst="rect">
            <a:avLst/>
          </a:prstGeom>
        </p:spPr>
      </p:pic>
      <p:pic>
        <p:nvPicPr>
          <p:cNvPr id="9" name="Picture 8">
            <a:extLst>
              <a:ext uri="{FF2B5EF4-FFF2-40B4-BE49-F238E27FC236}">
                <a16:creationId xmlns:a16="http://schemas.microsoft.com/office/drawing/2014/main" id="{B499A46D-17E4-462A-9E0B-F397DFA9607C}"/>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337858" y="4262230"/>
            <a:ext cx="2182934" cy="2405270"/>
          </a:xfrm>
          <a:prstGeom prst="rect">
            <a:avLst/>
          </a:prstGeom>
        </p:spPr>
      </p:pic>
      <p:pic>
        <p:nvPicPr>
          <p:cNvPr id="11" name="Picture 10">
            <a:extLst>
              <a:ext uri="{FF2B5EF4-FFF2-40B4-BE49-F238E27FC236}">
                <a16:creationId xmlns:a16="http://schemas.microsoft.com/office/drawing/2014/main" id="{CC3A8888-08C7-45B7-85E2-B745B8800374}"/>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899808" y="24690"/>
            <a:ext cx="3388771" cy="3558209"/>
          </a:xfrm>
          <a:prstGeom prst="rect">
            <a:avLst/>
          </a:prstGeom>
        </p:spPr>
      </p:pic>
      <p:sp>
        <p:nvSpPr>
          <p:cNvPr id="12" name="TextBox 11">
            <a:extLst>
              <a:ext uri="{FF2B5EF4-FFF2-40B4-BE49-F238E27FC236}">
                <a16:creationId xmlns:a16="http://schemas.microsoft.com/office/drawing/2014/main" id="{322FA941-AAF4-4D0E-89A7-610CBCDDD6DD}"/>
              </a:ext>
            </a:extLst>
          </p:cNvPr>
          <p:cNvSpPr txBox="1"/>
          <p:nvPr/>
        </p:nvSpPr>
        <p:spPr>
          <a:xfrm>
            <a:off x="9032303" y="6717894"/>
            <a:ext cx="6531429" cy="230832"/>
          </a:xfrm>
          <a:prstGeom prst="rect">
            <a:avLst/>
          </a:prstGeom>
          <a:noFill/>
        </p:spPr>
        <p:txBody>
          <a:bodyPr wrap="square" rtlCol="0">
            <a:spAutoFit/>
          </a:bodyPr>
          <a:lstStyle/>
          <a:p>
            <a:r>
              <a:rPr lang="en-US" sz="900" dirty="0">
                <a:hlinkClick r:id="rId10" tooltip="http://www.pngall.com/dog"/>
              </a:rPr>
              <a:t>This Photo</a:t>
            </a:r>
            <a:r>
              <a:rPr lang="en-US" sz="900" dirty="0"/>
              <a:t> by Unknown Author is licensed under </a:t>
            </a:r>
            <a:r>
              <a:rPr lang="en-US" sz="900" dirty="0">
                <a:hlinkClick r:id="rId11" tooltip="https://creativecommons.org/licenses/by-nc/3.0/"/>
              </a:rPr>
              <a:t>CC BY-NC</a:t>
            </a:r>
            <a:endParaRPr lang="en-US" sz="900" dirty="0"/>
          </a:p>
        </p:txBody>
      </p:sp>
      <p:pic>
        <p:nvPicPr>
          <p:cNvPr id="14" name="Picture 13">
            <a:extLst>
              <a:ext uri="{FF2B5EF4-FFF2-40B4-BE49-F238E27FC236}">
                <a16:creationId xmlns:a16="http://schemas.microsoft.com/office/drawing/2014/main" id="{0646067B-672E-4830-8523-537C0D76658F}"/>
              </a:ext>
            </a:extLst>
          </p:cNvPr>
          <p:cNvPicPr>
            <a:picLocks noChangeAspect="1"/>
          </p:cNvPicPr>
          <p:nvPr/>
        </p:nvPicPr>
        <p:blipFill>
          <a:blip r:embed="rId12" cstate="print">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354282" y="4262230"/>
            <a:ext cx="4276036" cy="2405270"/>
          </a:xfrm>
          <a:prstGeom prst="rect">
            <a:avLst/>
          </a:prstGeom>
        </p:spPr>
      </p:pic>
      <p:sp>
        <p:nvSpPr>
          <p:cNvPr id="15" name="Rectangle 14">
            <a:extLst>
              <a:ext uri="{FF2B5EF4-FFF2-40B4-BE49-F238E27FC236}">
                <a16:creationId xmlns:a16="http://schemas.microsoft.com/office/drawing/2014/main" id="{B275E7E4-AC0C-4CAF-AD15-257F4B7E9AED}"/>
              </a:ext>
            </a:extLst>
          </p:cNvPr>
          <p:cNvSpPr/>
          <p:nvPr/>
        </p:nvSpPr>
        <p:spPr>
          <a:xfrm>
            <a:off x="3278660" y="2965102"/>
            <a:ext cx="534313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2"/>
                </a:solidFill>
                <a:effectLst>
                  <a:outerShdw dist="38100" dir="2700000" algn="bl" rotWithShape="0">
                    <a:schemeClr val="accent5"/>
                  </a:outerShdw>
                </a:effectLst>
              </a:rPr>
              <a:t>Personal Items</a:t>
            </a:r>
            <a:endParaRPr lang="en-US" sz="5400" b="1" cap="none" spc="0" dirty="0">
              <a:ln w="13462">
                <a:solidFill>
                  <a:schemeClr val="bg1"/>
                </a:solidFill>
                <a:prstDash val="solid"/>
              </a:ln>
              <a:solidFill>
                <a:schemeClr val="tx2"/>
              </a:solidFill>
              <a:effectLst>
                <a:outerShdw dist="38100" dir="2700000" algn="bl" rotWithShape="0">
                  <a:schemeClr val="accent5"/>
                </a:outerShdw>
              </a:effectLst>
            </a:endParaRPr>
          </a:p>
        </p:txBody>
      </p:sp>
      <p:pic>
        <p:nvPicPr>
          <p:cNvPr id="17" name="Picture 16">
            <a:extLst>
              <a:ext uri="{FF2B5EF4-FFF2-40B4-BE49-F238E27FC236}">
                <a16:creationId xmlns:a16="http://schemas.microsoft.com/office/drawing/2014/main" id="{E4A1C0EC-F867-4DB9-8DF1-A14731561E82}"/>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5115999" y="4262230"/>
            <a:ext cx="3388771" cy="2259181"/>
          </a:xfrm>
          <a:prstGeom prst="rect">
            <a:avLst/>
          </a:prstGeom>
        </p:spPr>
      </p:pic>
      <p:sp>
        <p:nvSpPr>
          <p:cNvPr id="18" name="TextBox 17">
            <a:extLst>
              <a:ext uri="{FF2B5EF4-FFF2-40B4-BE49-F238E27FC236}">
                <a16:creationId xmlns:a16="http://schemas.microsoft.com/office/drawing/2014/main" id="{D69B51A4-90EF-4409-A3AD-52A1123F8122}"/>
              </a:ext>
            </a:extLst>
          </p:cNvPr>
          <p:cNvSpPr txBox="1"/>
          <p:nvPr/>
        </p:nvSpPr>
        <p:spPr>
          <a:xfrm>
            <a:off x="5115999" y="6636828"/>
            <a:ext cx="3388771" cy="230832"/>
          </a:xfrm>
          <a:prstGeom prst="rect">
            <a:avLst/>
          </a:prstGeom>
          <a:noFill/>
        </p:spPr>
        <p:txBody>
          <a:bodyPr wrap="square" rtlCol="0">
            <a:spAutoFit/>
          </a:bodyPr>
          <a:lstStyle/>
          <a:p>
            <a:r>
              <a:rPr lang="en-US" sz="900">
                <a:hlinkClick r:id="rId15" tooltip="https://ell.stackexchange.com/questions/160791/are-wallet-for-men-and-purse-for-women"/>
              </a:rPr>
              <a:t>This Photo</a:t>
            </a:r>
            <a:r>
              <a:rPr lang="en-US" sz="900"/>
              <a:t> by Unknown Author is licensed under </a:t>
            </a:r>
            <a:r>
              <a:rPr lang="en-US" sz="900">
                <a:hlinkClick r:id="rId16" tooltip="https://creativecommons.org/licenses/by-sa/3.0/"/>
              </a:rPr>
              <a:t>CC BY-SA</a:t>
            </a:r>
            <a:endParaRPr lang="en-US" sz="900"/>
          </a:p>
        </p:txBody>
      </p:sp>
    </p:spTree>
    <p:extLst>
      <p:ext uri="{BB962C8B-B14F-4D97-AF65-F5344CB8AC3E}">
        <p14:creationId xmlns:p14="http://schemas.microsoft.com/office/powerpoint/2010/main" val="1322677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6BAE9CC-0C65-24C1-5673-24C9EA4E4524}"/>
              </a:ext>
            </a:extLst>
          </p:cNvPr>
          <p:cNvSpPr>
            <a:spLocks noGrp="1"/>
          </p:cNvSpPr>
          <p:nvPr>
            <p:ph type="body" sz="quarter" idx="15"/>
          </p:nvPr>
        </p:nvSpPr>
        <p:spPr/>
        <p:txBody>
          <a:bodyPr>
            <a:normAutofit/>
          </a:bodyPr>
          <a:lstStyle/>
          <a:p>
            <a:pPr marL="0" indent="0">
              <a:buNone/>
            </a:pPr>
            <a:r>
              <a:rPr lang="en-US" dirty="0"/>
              <a:t>Picture your personal possessions and consider:</a:t>
            </a:r>
          </a:p>
          <a:p>
            <a:r>
              <a:rPr lang="en-US" dirty="0"/>
              <a:t>Why are your possessions so important to you?</a:t>
            </a:r>
          </a:p>
          <a:p>
            <a:r>
              <a:rPr lang="en-US" dirty="0"/>
              <a:t>Should you have to give up all but three of them?</a:t>
            </a:r>
          </a:p>
          <a:p>
            <a:r>
              <a:rPr lang="en-US" dirty="0"/>
              <a:t>What would help ease you into your new surroundings without your familiar and beloved possessions?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00607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7960ED-A8B1-490B-8A3E-A220F51BF8A8}"/>
              </a:ext>
            </a:extLst>
          </p:cNvPr>
          <p:cNvSpPr>
            <a:spLocks noGrp="1"/>
          </p:cNvSpPr>
          <p:nvPr>
            <p:ph idx="1"/>
          </p:nvPr>
        </p:nvSpPr>
        <p:spPr>
          <a:xfrm>
            <a:off x="0" y="1396538"/>
            <a:ext cx="12192000" cy="4780425"/>
          </a:xfrm>
        </p:spPr>
        <p:txBody>
          <a:bodyPr/>
          <a:lstStyle/>
          <a:p>
            <a:pPr marL="0" indent="0" algn="ctr">
              <a:buNone/>
            </a:pPr>
            <a:endParaRPr lang="en-US" dirty="0"/>
          </a:p>
          <a:p>
            <a:pPr marL="0" indent="0" algn="ctr">
              <a:buNone/>
            </a:pPr>
            <a:endParaRPr lang="en-US" dirty="0"/>
          </a:p>
          <a:p>
            <a:pPr marL="0" indent="0" algn="ctr">
              <a:buNone/>
            </a:pPr>
            <a:r>
              <a:rPr lang="en-US" sz="4400" b="1" dirty="0">
                <a:solidFill>
                  <a:schemeClr val="tx2"/>
                </a:solidFill>
                <a:latin typeface="+mj-lt"/>
              </a:rPr>
              <a:t>Experience of loss</a:t>
            </a:r>
          </a:p>
        </p:txBody>
      </p:sp>
    </p:spTree>
    <p:extLst>
      <p:ext uri="{BB962C8B-B14F-4D97-AF65-F5344CB8AC3E}">
        <p14:creationId xmlns:p14="http://schemas.microsoft.com/office/powerpoint/2010/main" val="3450906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2A4A-B133-4D32-9253-EE6CC14DE8DD}"/>
              </a:ext>
            </a:extLst>
          </p:cNvPr>
          <p:cNvSpPr>
            <a:spLocks noGrp="1"/>
          </p:cNvSpPr>
          <p:nvPr>
            <p:ph type="title"/>
          </p:nvPr>
        </p:nvSpPr>
        <p:spPr>
          <a:xfrm>
            <a:off x="172278" y="523875"/>
            <a:ext cx="4865235" cy="990600"/>
          </a:xfrm>
        </p:spPr>
        <p:txBody>
          <a:bodyPr/>
          <a:lstStyle/>
          <a:p>
            <a:r>
              <a:rPr lang="en-US" b="1" dirty="0"/>
              <a:t>Experiences of Loss</a:t>
            </a:r>
          </a:p>
        </p:txBody>
      </p:sp>
      <p:graphicFrame>
        <p:nvGraphicFramePr>
          <p:cNvPr id="4" name="Content Placeholder 3">
            <a:extLst>
              <a:ext uri="{FF2B5EF4-FFF2-40B4-BE49-F238E27FC236}">
                <a16:creationId xmlns:a16="http://schemas.microsoft.com/office/drawing/2014/main" id="{79C60DF7-D4DF-435A-95F2-2F392609CAF9}"/>
              </a:ext>
            </a:extLst>
          </p:cNvPr>
          <p:cNvGraphicFramePr>
            <a:graphicFrameLocks noGrp="1"/>
          </p:cNvGraphicFramePr>
          <p:nvPr>
            <p:ph idx="1"/>
            <p:extLst>
              <p:ext uri="{D42A27DB-BD31-4B8C-83A1-F6EECF244321}">
                <p14:modId xmlns:p14="http://schemas.microsoft.com/office/powerpoint/2010/main" val="1047826227"/>
              </p:ext>
            </p:extLst>
          </p:nvPr>
        </p:nvGraphicFramePr>
        <p:xfrm>
          <a:off x="5274365" y="542926"/>
          <a:ext cx="6745357" cy="6094943"/>
        </p:xfrm>
        <a:graphic>
          <a:graphicData uri="http://schemas.openxmlformats.org/drawingml/2006/table">
            <a:tbl>
              <a:tblPr firstRow="1" firstCol="1" bandRow="1"/>
              <a:tblGrid>
                <a:gridCol w="2247971">
                  <a:extLst>
                    <a:ext uri="{9D8B030D-6E8A-4147-A177-3AD203B41FA5}">
                      <a16:colId xmlns:a16="http://schemas.microsoft.com/office/drawing/2014/main" val="1147211094"/>
                    </a:ext>
                  </a:extLst>
                </a:gridCol>
                <a:gridCol w="2248693">
                  <a:extLst>
                    <a:ext uri="{9D8B030D-6E8A-4147-A177-3AD203B41FA5}">
                      <a16:colId xmlns:a16="http://schemas.microsoft.com/office/drawing/2014/main" val="1685861035"/>
                    </a:ext>
                  </a:extLst>
                </a:gridCol>
                <a:gridCol w="2248693">
                  <a:extLst>
                    <a:ext uri="{9D8B030D-6E8A-4147-A177-3AD203B41FA5}">
                      <a16:colId xmlns:a16="http://schemas.microsoft.com/office/drawing/2014/main" val="2583254054"/>
                    </a:ext>
                  </a:extLst>
                </a:gridCol>
              </a:tblGrid>
              <a:tr h="763758">
                <a:tc>
                  <a:txBody>
                    <a:bodyPr/>
                    <a:lstStyle/>
                    <a:p>
                      <a:pPr marL="0" marR="0" algn="ctr">
                        <a:lnSpc>
                          <a:spcPct val="115000"/>
                        </a:lnSpc>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Loss</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New Circumstances</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Possible Effects</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964981775"/>
                  </a:ext>
                </a:extLst>
              </a:tr>
              <a:tr h="1487931">
                <a:tc>
                  <a:txBody>
                    <a:bodyPr/>
                    <a:lstStyle/>
                    <a:p>
                      <a:pPr marL="0" marR="0" algn="l">
                        <a:lnSpc>
                          <a:spcPct val="115000"/>
                        </a:lnSpc>
                        <a:spcBef>
                          <a:spcPts val="0"/>
                        </a:spcBef>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Health</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Coming to terms with managing a new or worsening illness and/or disability</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Feeling anxiety, fear, frustration, anger, despair</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53448154"/>
                  </a:ext>
                </a:extLst>
              </a:tr>
              <a:tr h="1570522">
                <a:tc>
                  <a:txBody>
                    <a:bodyPr/>
                    <a:lstStyle/>
                    <a:p>
                      <a:pPr marL="0" marR="0" algn="l">
                        <a:lnSpc>
                          <a:spcPct val="115000"/>
                        </a:lnSpc>
                        <a:spcBef>
                          <a:spcPts val="0"/>
                        </a:spcBef>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Home</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Removed (voluntarily or involuntarily) from a familiar home or setting to an unknown, unfamiliar place</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Having a sense of uneasiness, anxiousness, uncomfortableness,</a:t>
                      </a:r>
                    </a:p>
                    <a:p>
                      <a:pPr marL="0" marR="0" algn="l">
                        <a:lnSpc>
                          <a:spcPct val="115000"/>
                        </a:lnSpc>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confusion </a:t>
                      </a:r>
                      <a:r>
                        <a:rPr lang="en-US" sz="1800" b="0"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as to </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whereabouts</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7753352"/>
                  </a:ext>
                </a:extLst>
              </a:tr>
              <a:tr h="1968988">
                <a:tc>
                  <a:txBody>
                    <a:bodyPr/>
                    <a:lstStyle/>
                    <a:p>
                      <a:pPr marL="0" marR="0" algn="l">
                        <a:lnSpc>
                          <a:spcPct val="115000"/>
                        </a:lnSpc>
                        <a:spcBef>
                          <a:spcPts val="0"/>
                        </a:spcBef>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Family, Friends, Neighbors</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Separated from loved ones </a:t>
                      </a:r>
                      <a:r>
                        <a:rPr lang="en-US" sz="1800" b="0" u="non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with</a:t>
                      </a: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whom you lived or visited often -perhaps the resident’s partner or caregiver passed away.</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Feeling sad, lonely, forgotten, isolated, missing loved ones</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14545111"/>
                  </a:ext>
                </a:extLst>
              </a:tr>
            </a:tbl>
          </a:graphicData>
        </a:graphic>
      </p:graphicFrame>
      <p:sp>
        <p:nvSpPr>
          <p:cNvPr id="5" name="Speech Bubble: Oval 4">
            <a:extLst>
              <a:ext uri="{FF2B5EF4-FFF2-40B4-BE49-F238E27FC236}">
                <a16:creationId xmlns:a16="http://schemas.microsoft.com/office/drawing/2014/main" id="{3B242612-23B2-49F4-A5A8-612D38CF0533}"/>
              </a:ext>
            </a:extLst>
          </p:cNvPr>
          <p:cNvSpPr/>
          <p:nvPr/>
        </p:nvSpPr>
        <p:spPr>
          <a:xfrm rot="598469">
            <a:off x="554836" y="1814421"/>
            <a:ext cx="3634607" cy="3222533"/>
          </a:xfrm>
          <a:prstGeom prst="wedgeEllipseCallout">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Times New Roman" panose="02020603050405020304" pitchFamily="18" charset="0"/>
              </a:rPr>
              <a:t>When you get rid of your house, everything, it is a horrible thing and hard to get adjusted to. They have given me kind words. - Bobby</a:t>
            </a:r>
          </a:p>
        </p:txBody>
      </p:sp>
    </p:spTree>
    <p:extLst>
      <p:ext uri="{BB962C8B-B14F-4D97-AF65-F5344CB8AC3E}">
        <p14:creationId xmlns:p14="http://schemas.microsoft.com/office/powerpoint/2010/main" val="943531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2A4A-B133-4D32-9253-EE6CC14DE8DD}"/>
              </a:ext>
            </a:extLst>
          </p:cNvPr>
          <p:cNvSpPr>
            <a:spLocks noGrp="1"/>
          </p:cNvSpPr>
          <p:nvPr>
            <p:ph type="title"/>
          </p:nvPr>
        </p:nvSpPr>
        <p:spPr>
          <a:xfrm>
            <a:off x="0" y="563217"/>
            <a:ext cx="4671753" cy="990600"/>
          </a:xfrm>
        </p:spPr>
        <p:txBody>
          <a:bodyPr/>
          <a:lstStyle/>
          <a:p>
            <a:r>
              <a:rPr lang="en-US" dirty="0"/>
              <a:t>Experiences of Loss</a:t>
            </a:r>
          </a:p>
        </p:txBody>
      </p:sp>
      <p:graphicFrame>
        <p:nvGraphicFramePr>
          <p:cNvPr id="4" name="Content Placeholder 3">
            <a:extLst>
              <a:ext uri="{FF2B5EF4-FFF2-40B4-BE49-F238E27FC236}">
                <a16:creationId xmlns:a16="http://schemas.microsoft.com/office/drawing/2014/main" id="{79C60DF7-D4DF-435A-95F2-2F392609CAF9}"/>
              </a:ext>
            </a:extLst>
          </p:cNvPr>
          <p:cNvGraphicFramePr>
            <a:graphicFrameLocks noGrp="1"/>
          </p:cNvGraphicFramePr>
          <p:nvPr>
            <p:ph idx="1"/>
            <p:extLst>
              <p:ext uri="{D42A27DB-BD31-4B8C-83A1-F6EECF244321}">
                <p14:modId xmlns:p14="http://schemas.microsoft.com/office/powerpoint/2010/main" val="3391754834"/>
              </p:ext>
            </p:extLst>
          </p:nvPr>
        </p:nvGraphicFramePr>
        <p:xfrm>
          <a:off x="4837043" y="533400"/>
          <a:ext cx="6745357" cy="6237655"/>
        </p:xfrm>
        <a:graphic>
          <a:graphicData uri="http://schemas.openxmlformats.org/drawingml/2006/table">
            <a:tbl>
              <a:tblPr firstRow="1" firstCol="1" bandRow="1"/>
              <a:tblGrid>
                <a:gridCol w="2247971">
                  <a:extLst>
                    <a:ext uri="{9D8B030D-6E8A-4147-A177-3AD203B41FA5}">
                      <a16:colId xmlns:a16="http://schemas.microsoft.com/office/drawing/2014/main" val="1147211094"/>
                    </a:ext>
                  </a:extLst>
                </a:gridCol>
                <a:gridCol w="2248693">
                  <a:extLst>
                    <a:ext uri="{9D8B030D-6E8A-4147-A177-3AD203B41FA5}">
                      <a16:colId xmlns:a16="http://schemas.microsoft.com/office/drawing/2014/main" val="1685861035"/>
                    </a:ext>
                  </a:extLst>
                </a:gridCol>
                <a:gridCol w="2248693">
                  <a:extLst>
                    <a:ext uri="{9D8B030D-6E8A-4147-A177-3AD203B41FA5}">
                      <a16:colId xmlns:a16="http://schemas.microsoft.com/office/drawing/2014/main" val="2583254054"/>
                    </a:ext>
                  </a:extLst>
                </a:gridCol>
              </a:tblGrid>
              <a:tr h="719327">
                <a:tc>
                  <a:txBody>
                    <a:bodyPr/>
                    <a:lstStyle/>
                    <a:p>
                      <a:pPr marL="0" marR="0" algn="ctr">
                        <a:lnSpc>
                          <a:spcPct val="115000"/>
                        </a:lnSpc>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Loss</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New Circumstances</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0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Possible Effects</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964981775"/>
                  </a:ext>
                </a:extLst>
              </a:tr>
              <a:tr h="1854443">
                <a:tc>
                  <a:txBody>
                    <a:bodyPr/>
                    <a:lstStyle/>
                    <a:p>
                      <a:pPr marL="0" marR="0" algn="l">
                        <a:lnSpc>
                          <a:spcPct val="115000"/>
                        </a:lnSpc>
                        <a:spcBef>
                          <a:spcPts val="0"/>
                        </a:spcBef>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Freedom</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Adjusting to new routines, scheduled activities, and the confines of the facility; understanding a new system with rules and guidelines</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Feeling frustrated, angry, hopeless, loss of control over daily life; having no autonomy, feeling like a child again</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825932"/>
                  </a:ext>
                </a:extLst>
              </a:tr>
              <a:tr h="2468053">
                <a:tc>
                  <a:txBody>
                    <a:bodyPr/>
                    <a:lstStyle/>
                    <a:p>
                      <a:pPr marL="0" marR="0" algn="l">
                        <a:lnSpc>
                          <a:spcPct val="115000"/>
                        </a:lnSpc>
                        <a:spcBef>
                          <a:spcPts val="0"/>
                        </a:spcBef>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Privacy</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Sharing a room with a stranger, staff walking in and out, people asking personal questions, people washing and dressing you and taking you to the bathroom</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Feeling humiliated, embarrassed, loss of dignity, frustration, anger</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35609694"/>
                  </a:ext>
                </a:extLst>
              </a:tr>
              <a:tr h="1103873">
                <a:tc>
                  <a:txBody>
                    <a:bodyPr/>
                    <a:lstStyle/>
                    <a:p>
                      <a:pPr marL="0" marR="0" algn="l">
                        <a:lnSpc>
                          <a:spcPct val="115000"/>
                        </a:lnSpc>
                        <a:spcBef>
                          <a:spcPts val="0"/>
                        </a:spcBef>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Personal Property</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Loss of personal belongings with special meaning or memories</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Feeling disconnected</a:t>
                      </a:r>
                    </a:p>
                  </a:txBody>
                  <a:tcPr marL="55337" marR="553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9569278"/>
                  </a:ext>
                </a:extLst>
              </a:tr>
            </a:tbl>
          </a:graphicData>
        </a:graphic>
      </p:graphicFrame>
      <p:sp>
        <p:nvSpPr>
          <p:cNvPr id="6" name="Speech Bubble: Rectangle with Corners Rounded 5">
            <a:extLst>
              <a:ext uri="{FF2B5EF4-FFF2-40B4-BE49-F238E27FC236}">
                <a16:creationId xmlns:a16="http://schemas.microsoft.com/office/drawing/2014/main" id="{EE376882-7040-4434-9B11-F0BF395CDBBB}"/>
              </a:ext>
            </a:extLst>
          </p:cNvPr>
          <p:cNvSpPr/>
          <p:nvPr/>
        </p:nvSpPr>
        <p:spPr>
          <a:xfrm rot="21090673">
            <a:off x="777405" y="2324156"/>
            <a:ext cx="3242476" cy="2514187"/>
          </a:xfrm>
          <a:prstGeom prst="wedgeRoundRectCallout">
            <a:avLst/>
          </a:prstGeom>
          <a:solidFill>
            <a:schemeClr val="accent6">
              <a:lumMod val="20000"/>
              <a:lumOff val="80000"/>
            </a:schemeClr>
          </a:solidFill>
          <a:ln w="28575" cap="flat" cmpd="sng" algn="ctr">
            <a:solidFill>
              <a:schemeClr val="accent2">
                <a:lumMod val="75000"/>
              </a:scheme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800"/>
              </a:spcAft>
              <a:buClrTx/>
              <a:buSzTx/>
              <a:buFontTx/>
              <a:buNone/>
              <a:tabLst/>
              <a:defRPr/>
            </a:pPr>
            <a:r>
              <a:rPr kumimoji="0" lang="en-US" b="0" i="0" u="none" strike="noStrike" kern="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My greatest loss was not mobility but losing the ability to give and receive affection. - Lee</a:t>
            </a:r>
          </a:p>
        </p:txBody>
      </p:sp>
    </p:spTree>
    <p:extLst>
      <p:ext uri="{BB962C8B-B14F-4D97-AF65-F5344CB8AC3E}">
        <p14:creationId xmlns:p14="http://schemas.microsoft.com/office/powerpoint/2010/main" val="549871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6B02-92B7-4406-B657-58F2C44AC6CD}"/>
              </a:ext>
            </a:extLst>
          </p:cNvPr>
          <p:cNvSpPr>
            <a:spLocks noGrp="1"/>
          </p:cNvSpPr>
          <p:nvPr>
            <p:ph type="title"/>
          </p:nvPr>
        </p:nvSpPr>
        <p:spPr>
          <a:xfrm>
            <a:off x="304801" y="365125"/>
            <a:ext cx="6498137" cy="1325563"/>
          </a:xfrm>
        </p:spPr>
        <p:txBody>
          <a:bodyPr>
            <a:normAutofit/>
          </a:bodyPr>
          <a:lstStyle/>
          <a:p>
            <a:r>
              <a:rPr lang="en-US" dirty="0"/>
              <a:t>What’s a good day?</a:t>
            </a:r>
          </a:p>
        </p:txBody>
      </p:sp>
      <p:sp>
        <p:nvSpPr>
          <p:cNvPr id="11" name="Speech Bubble: Rectangle 10">
            <a:extLst>
              <a:ext uri="{FF2B5EF4-FFF2-40B4-BE49-F238E27FC236}">
                <a16:creationId xmlns:a16="http://schemas.microsoft.com/office/drawing/2014/main" id="{AB35D110-A5BC-421F-9D7B-ABB2D3D01BE1}"/>
              </a:ext>
            </a:extLst>
          </p:cNvPr>
          <p:cNvSpPr/>
          <p:nvPr/>
        </p:nvSpPr>
        <p:spPr>
          <a:xfrm>
            <a:off x="6802938" y="533400"/>
            <a:ext cx="5084261" cy="3829877"/>
          </a:xfrm>
          <a:prstGeom prst="wedge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800"/>
              </a:spcAft>
            </a:pPr>
            <a:r>
              <a:rPr lang="en-US" sz="1600" dirty="0">
                <a:solidFill>
                  <a:schemeClr val="tx1"/>
                </a:solidFill>
                <a:effectLst/>
                <a:ea typeface="Times New Roman" panose="02020603050405020304" pitchFamily="18" charset="0"/>
                <a:cs typeface="Times New Roman" panose="02020603050405020304" pitchFamily="18" charset="0"/>
              </a:rPr>
              <a:t>When I wake up and I get my cup of caffeinated coffee. I get hot water for caffeinated coffee, I have instant coffee and that makes my day, my caffeinated coffee. I go to breakfast, a lot of people don’t but I’m able to and if there is some activity going on that I especially like, like cards or bingo, or a nice amusement and then if I have a nice supper and then I usually go to bed early, I watch television, Wheel of Fortune, Jeopardy. - Fran</a:t>
            </a:r>
          </a:p>
        </p:txBody>
      </p:sp>
      <p:sp>
        <p:nvSpPr>
          <p:cNvPr id="12" name="Speech Bubble: Rectangle with Corners Rounded 11">
            <a:extLst>
              <a:ext uri="{FF2B5EF4-FFF2-40B4-BE49-F238E27FC236}">
                <a16:creationId xmlns:a16="http://schemas.microsoft.com/office/drawing/2014/main" id="{24657DAE-534C-4111-BC16-48AAF59FA753}"/>
              </a:ext>
            </a:extLst>
          </p:cNvPr>
          <p:cNvSpPr/>
          <p:nvPr/>
        </p:nvSpPr>
        <p:spPr>
          <a:xfrm>
            <a:off x="92766" y="1822547"/>
            <a:ext cx="6255026" cy="4180688"/>
          </a:xfrm>
          <a:prstGeom prst="wedgeRound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800"/>
              </a:spcAft>
            </a:pPr>
            <a:r>
              <a:rPr lang="en-US" sz="1600" dirty="0">
                <a:solidFill>
                  <a:schemeClr val="tx1"/>
                </a:solidFill>
                <a:effectLst/>
                <a:ea typeface="Times New Roman" panose="02020603050405020304" pitchFamily="18" charset="0"/>
                <a:cs typeface="Times New Roman" panose="02020603050405020304" pitchFamily="18" charset="0"/>
              </a:rPr>
              <a:t>Um, getting up early, which I’ve had a tough time convincing them that that’s what we need. Um, having breakfast in the morning, that’s good. I have time after breakfast to do some physical therapy if I could find someone to help me. Um, which is about always available most of the time. And then it’s sitting outside with some friends, breathing in the good air or going upstairs and watching TV or reading, all those exciting things. Then it’s lunch and then you go back to, going outside, and if you get tired of that, then you go back upstairs to your room, watch TV and read, come down for dinner and when that’s done, you go outside and you go upstairs, you watch TV or read. - Jessica</a:t>
            </a:r>
          </a:p>
        </p:txBody>
      </p:sp>
    </p:spTree>
    <p:extLst>
      <p:ext uri="{BB962C8B-B14F-4D97-AF65-F5344CB8AC3E}">
        <p14:creationId xmlns:p14="http://schemas.microsoft.com/office/powerpoint/2010/main" val="2463926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EC82-9C7A-47C3-ABF1-D1FCC893BF06}"/>
              </a:ext>
            </a:extLst>
          </p:cNvPr>
          <p:cNvSpPr>
            <a:spLocks noGrp="1"/>
          </p:cNvSpPr>
          <p:nvPr>
            <p:ph type="title"/>
          </p:nvPr>
        </p:nvSpPr>
        <p:spPr/>
        <p:txBody>
          <a:bodyPr>
            <a:normAutofit fontScale="90000"/>
          </a:bodyPr>
          <a:lstStyle/>
          <a:p>
            <a:r>
              <a:rPr lang="en-US" b="1" dirty="0"/>
              <a:t>Common Health Experiences</a:t>
            </a:r>
          </a:p>
        </p:txBody>
      </p:sp>
      <p:sp>
        <p:nvSpPr>
          <p:cNvPr id="4" name="Text Placeholder 3">
            <a:extLst>
              <a:ext uri="{FF2B5EF4-FFF2-40B4-BE49-F238E27FC236}">
                <a16:creationId xmlns:a16="http://schemas.microsoft.com/office/drawing/2014/main" id="{50DC868A-7A76-6C74-31BE-6F3B7BF817F2}"/>
              </a:ext>
            </a:extLst>
          </p:cNvPr>
          <p:cNvSpPr>
            <a:spLocks noGrp="1"/>
          </p:cNvSpPr>
          <p:nvPr>
            <p:ph type="body" sz="quarter" idx="14"/>
          </p:nvPr>
        </p:nvSpPr>
        <p:spPr/>
        <p:txBody>
          <a:bodyPr/>
          <a:lstStyle/>
          <a:p>
            <a:r>
              <a:rPr lang="en-US" dirty="0">
                <a:solidFill>
                  <a:schemeClr val="tx2"/>
                </a:solidFill>
              </a:rPr>
              <a:t>Section 4</a:t>
            </a:r>
          </a:p>
        </p:txBody>
      </p:sp>
      <p:sp>
        <p:nvSpPr>
          <p:cNvPr id="3" name="Text Placeholder 2">
            <a:extLst>
              <a:ext uri="{FF2B5EF4-FFF2-40B4-BE49-F238E27FC236}">
                <a16:creationId xmlns:a16="http://schemas.microsoft.com/office/drawing/2014/main" id="{583B01B4-2A52-4720-BA71-9B5119954CB2}"/>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544822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DFA23FB8-6AAC-425A-A289-B7B0D046C6DF}"/>
              </a:ext>
            </a:extLst>
          </p:cNvPr>
          <p:cNvSpPr/>
          <p:nvPr/>
        </p:nvSpPr>
        <p:spPr>
          <a:xfrm>
            <a:off x="2120347" y="1325217"/>
            <a:ext cx="7699513" cy="4267200"/>
          </a:xfrm>
          <a:prstGeom prst="wedgeRound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800"/>
              </a:spcAft>
            </a:pPr>
            <a:r>
              <a:rPr lang="en-US" sz="2400" dirty="0">
                <a:solidFill>
                  <a:srgbClr val="000000"/>
                </a:solidFill>
                <a:effectLst/>
                <a:ea typeface="Times New Roman" panose="02020603050405020304" pitchFamily="18" charset="0"/>
                <a:cs typeface="Times New Roman" panose="02020603050405020304" pitchFamily="18" charset="0"/>
              </a:rPr>
              <a:t>I don't ever want to be in a nursing home, I used to say. I fell and broke bones, went to the nursing home, went home, fell again, went back to the nursing home. I need to be in a nursing facility -I want to be in a nursing home. - Betty</a:t>
            </a:r>
          </a:p>
        </p:txBody>
      </p:sp>
      <p:sp>
        <p:nvSpPr>
          <p:cNvPr id="3" name="Title 2">
            <a:extLst>
              <a:ext uri="{FF2B5EF4-FFF2-40B4-BE49-F238E27FC236}">
                <a16:creationId xmlns:a16="http://schemas.microsoft.com/office/drawing/2014/main" id="{9BA96237-6991-1579-1FA2-FCDE384ECE3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433AD36A-41B2-9E39-45A7-BAB531888772}"/>
              </a:ext>
            </a:extLst>
          </p:cNvPr>
          <p:cNvSpPr>
            <a:spLocks noGrp="1"/>
          </p:cNvSpPr>
          <p:nvPr>
            <p:ph type="body" sz="quarter" idx="14"/>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78BF9D0C-137E-354C-115C-A75E2564E309}"/>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39517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6317-3BF3-421A-B219-51343AC66A5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23A71E7-DC6B-4849-ADBA-02AFA1EBFE4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0209" y="410817"/>
            <a:ext cx="11171581" cy="6284015"/>
          </a:xfrm>
        </p:spPr>
      </p:pic>
    </p:spTree>
    <p:extLst>
      <p:ext uri="{BB962C8B-B14F-4D97-AF65-F5344CB8AC3E}">
        <p14:creationId xmlns:p14="http://schemas.microsoft.com/office/powerpoint/2010/main" val="3771570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578F-595B-4BD4-B94B-86040CD1273D}"/>
              </a:ext>
            </a:extLst>
          </p:cNvPr>
          <p:cNvSpPr>
            <a:spLocks noGrp="1"/>
          </p:cNvSpPr>
          <p:nvPr>
            <p:ph type="title"/>
          </p:nvPr>
        </p:nvSpPr>
        <p:spPr>
          <a:xfrm>
            <a:off x="457199" y="724468"/>
            <a:ext cx="10515600" cy="600511"/>
          </a:xfrm>
        </p:spPr>
        <p:txBody>
          <a:bodyPr>
            <a:normAutofit fontScale="90000"/>
          </a:bodyPr>
          <a:lstStyle/>
          <a:p>
            <a:pPr algn="ctr"/>
            <a:r>
              <a:rPr lang="en-US" b="1" dirty="0"/>
              <a:t>Common Physical Diagnoses and Their Importance to the Ombudsman Program</a:t>
            </a:r>
          </a:p>
        </p:txBody>
      </p:sp>
      <p:pic>
        <p:nvPicPr>
          <p:cNvPr id="12" name="Picture 11">
            <a:extLst>
              <a:ext uri="{FF2B5EF4-FFF2-40B4-BE49-F238E27FC236}">
                <a16:creationId xmlns:a16="http://schemas.microsoft.com/office/drawing/2014/main" id="{D3A04690-4684-4A70-98C2-11B5DEC0842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89023" y="2062973"/>
            <a:ext cx="5939161" cy="3931724"/>
          </a:xfrm>
          <a:prstGeom prst="rect">
            <a:avLst/>
          </a:prstGeom>
        </p:spPr>
      </p:pic>
      <p:sp>
        <p:nvSpPr>
          <p:cNvPr id="13" name="TextBox 12">
            <a:extLst>
              <a:ext uri="{FF2B5EF4-FFF2-40B4-BE49-F238E27FC236}">
                <a16:creationId xmlns:a16="http://schemas.microsoft.com/office/drawing/2014/main" id="{B4D00BA8-ED56-476F-96A4-81994407B18C}"/>
              </a:ext>
            </a:extLst>
          </p:cNvPr>
          <p:cNvSpPr txBox="1"/>
          <p:nvPr/>
        </p:nvSpPr>
        <p:spPr>
          <a:xfrm>
            <a:off x="4797824" y="5994697"/>
            <a:ext cx="2721561" cy="338554"/>
          </a:xfrm>
          <a:prstGeom prst="rect">
            <a:avLst/>
          </a:prstGeom>
          <a:noFill/>
        </p:spPr>
        <p:txBody>
          <a:bodyPr wrap="square" rtlCol="0">
            <a:spAutoFit/>
          </a:bodyPr>
          <a:lstStyle/>
          <a:p>
            <a:r>
              <a:rPr lang="en-US" sz="800" dirty="0">
                <a:hlinkClick r:id="rId4" tooltip="http://www.sagaciousnewsnetwork.com/will-california-make-assisted-suicide-mandatory-for-the-elderly/"/>
              </a:rPr>
              <a:t>This Photo</a:t>
            </a:r>
            <a:r>
              <a:rPr lang="en-US" sz="800" dirty="0"/>
              <a:t> by Unknown Author is licensed under </a:t>
            </a:r>
            <a:r>
              <a:rPr lang="en-US" sz="800" dirty="0">
                <a:hlinkClick r:id="rId5" tooltip="https://creativecommons.org/licenses/by/3.0/"/>
              </a:rPr>
              <a:t>CC BY</a:t>
            </a:r>
            <a:endParaRPr lang="en-US" sz="800" dirty="0"/>
          </a:p>
        </p:txBody>
      </p:sp>
    </p:spTree>
    <p:extLst>
      <p:ext uri="{BB962C8B-B14F-4D97-AF65-F5344CB8AC3E}">
        <p14:creationId xmlns:p14="http://schemas.microsoft.com/office/powerpoint/2010/main" val="709668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8FF07-C3FC-46C1-94EA-9D4C76A6625C}"/>
              </a:ext>
            </a:extLst>
          </p:cNvPr>
          <p:cNvSpPr>
            <a:spLocks noGrp="1"/>
          </p:cNvSpPr>
          <p:nvPr>
            <p:ph type="title"/>
          </p:nvPr>
        </p:nvSpPr>
        <p:spPr/>
        <p:txBody>
          <a:bodyPr/>
          <a:lstStyle/>
          <a:p>
            <a:r>
              <a:rPr lang="en-US" b="1" dirty="0"/>
              <a:t>Hypertension</a:t>
            </a:r>
          </a:p>
        </p:txBody>
      </p:sp>
      <p:sp>
        <p:nvSpPr>
          <p:cNvPr id="3" name="Content Placeholder 2">
            <a:extLst>
              <a:ext uri="{FF2B5EF4-FFF2-40B4-BE49-F238E27FC236}">
                <a16:creationId xmlns:a16="http://schemas.microsoft.com/office/drawing/2014/main" id="{DC481454-E6FD-4152-90B0-E9C92DCF18DC}"/>
              </a:ext>
            </a:extLst>
          </p:cNvPr>
          <p:cNvSpPr>
            <a:spLocks noGrp="1"/>
          </p:cNvSpPr>
          <p:nvPr>
            <p:ph type="body" sz="quarter" idx="14"/>
          </p:nvPr>
        </p:nvSpPr>
        <p:spPr/>
        <p:txBody>
          <a:bodyPr>
            <a:normAutofit fontScale="85000" lnSpcReduction="20000"/>
          </a:bodyPr>
          <a:lstStyle/>
          <a:p>
            <a:endParaRPr lang="en-US" sz="2400" dirty="0"/>
          </a:p>
        </p:txBody>
      </p:sp>
      <p:sp>
        <p:nvSpPr>
          <p:cNvPr id="4" name="Text Placeholder 3">
            <a:extLst>
              <a:ext uri="{FF2B5EF4-FFF2-40B4-BE49-F238E27FC236}">
                <a16:creationId xmlns:a16="http://schemas.microsoft.com/office/drawing/2014/main" id="{E9071403-38A4-3EFA-55D7-83A93CED5422}"/>
              </a:ext>
            </a:extLst>
          </p:cNvPr>
          <p:cNvSpPr>
            <a:spLocks noGrp="1"/>
          </p:cNvSpPr>
          <p:nvPr>
            <p:ph type="body" sz="quarter" idx="15"/>
          </p:nvPr>
        </p:nvSpPr>
        <p:spPr>
          <a:xfrm>
            <a:off x="457925" y="1922461"/>
            <a:ext cx="10728325" cy="4029452"/>
          </a:xfrm>
        </p:spPr>
        <p:txBody>
          <a:bodyPr>
            <a:normAutofit fontScale="92500" lnSpcReduction="20000"/>
          </a:bodyPr>
          <a:lstStyle/>
          <a:p>
            <a:r>
              <a:rPr lang="en-US" sz="2600" dirty="0"/>
              <a:t>Why is this important information for the LTCOP?</a:t>
            </a:r>
          </a:p>
          <a:p>
            <a:pPr lvl="1"/>
            <a:r>
              <a:rPr lang="en-US" sz="2400" dirty="0"/>
              <a:t>Residents may have concerns related to:</a:t>
            </a:r>
          </a:p>
          <a:p>
            <a:pPr lvl="2"/>
            <a:r>
              <a:rPr lang="en-US" sz="2400" dirty="0"/>
              <a:t>Medication</a:t>
            </a:r>
          </a:p>
          <a:p>
            <a:pPr lvl="2"/>
            <a:r>
              <a:rPr lang="en-US" sz="2400" dirty="0"/>
              <a:t>Diet</a:t>
            </a:r>
          </a:p>
          <a:p>
            <a:pPr lvl="2"/>
            <a:r>
              <a:rPr lang="en-US" sz="2400" dirty="0"/>
              <a:t>Exercise</a:t>
            </a:r>
          </a:p>
          <a:p>
            <a:pPr lvl="2"/>
            <a:r>
              <a:rPr lang="en-US" sz="2400" dirty="0"/>
              <a:t>Stress </a:t>
            </a:r>
          </a:p>
          <a:p>
            <a:pPr lvl="1"/>
            <a:r>
              <a:rPr lang="en-US" sz="2400" dirty="0"/>
              <a:t>Residents may want to go against doctor’s orders and ask the LTCOP to advocate on their behalf.</a:t>
            </a:r>
          </a:p>
          <a:p>
            <a:endParaRPr lang="en-US" dirty="0"/>
          </a:p>
        </p:txBody>
      </p:sp>
    </p:spTree>
    <p:extLst>
      <p:ext uri="{BB962C8B-B14F-4D97-AF65-F5344CB8AC3E}">
        <p14:creationId xmlns:p14="http://schemas.microsoft.com/office/powerpoint/2010/main" val="832080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A7A5-A2BC-4389-AFA2-841654DD1474}"/>
              </a:ext>
            </a:extLst>
          </p:cNvPr>
          <p:cNvSpPr>
            <a:spLocks noGrp="1"/>
          </p:cNvSpPr>
          <p:nvPr>
            <p:ph type="title"/>
          </p:nvPr>
        </p:nvSpPr>
        <p:spPr/>
        <p:txBody>
          <a:bodyPr/>
          <a:lstStyle/>
          <a:p>
            <a:r>
              <a:rPr lang="en-US" b="1" dirty="0"/>
              <a:t>Heart Disease &amp; High Cholesterol</a:t>
            </a:r>
          </a:p>
        </p:txBody>
      </p:sp>
      <p:sp>
        <p:nvSpPr>
          <p:cNvPr id="3" name="Content Placeholder 2">
            <a:extLst>
              <a:ext uri="{FF2B5EF4-FFF2-40B4-BE49-F238E27FC236}">
                <a16:creationId xmlns:a16="http://schemas.microsoft.com/office/drawing/2014/main" id="{C8F35137-843E-40A9-A49E-5DAD8DA78DDB}"/>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688FE1C4-2669-61A5-E332-E4C4C74EA63C}"/>
              </a:ext>
            </a:extLst>
          </p:cNvPr>
          <p:cNvSpPr>
            <a:spLocks noGrp="1"/>
          </p:cNvSpPr>
          <p:nvPr>
            <p:ph type="body" sz="quarter" idx="15"/>
          </p:nvPr>
        </p:nvSpPr>
        <p:spPr/>
        <p:txBody>
          <a:bodyPr>
            <a:normAutofit fontScale="62500" lnSpcReduction="20000"/>
          </a:bodyPr>
          <a:lstStyle/>
          <a:p>
            <a:r>
              <a:rPr lang="en-US" sz="2800" dirty="0"/>
              <a:t>Why is this important information for the LTCOP?</a:t>
            </a:r>
          </a:p>
          <a:p>
            <a:pPr lvl="1"/>
            <a:r>
              <a:rPr lang="en-US" sz="2800" dirty="0"/>
              <a:t>Residents may have concerns such as:</a:t>
            </a:r>
          </a:p>
          <a:p>
            <a:pPr lvl="2"/>
            <a:r>
              <a:rPr lang="en-US" sz="2800" dirty="0"/>
              <a:t>Fear	</a:t>
            </a:r>
          </a:p>
          <a:p>
            <a:pPr lvl="2"/>
            <a:r>
              <a:rPr lang="en-US" sz="2800" dirty="0"/>
              <a:t>Anxiety</a:t>
            </a:r>
          </a:p>
          <a:p>
            <a:pPr lvl="2"/>
            <a:r>
              <a:rPr lang="en-US" sz="2800" dirty="0"/>
              <a:t>Medication distribution</a:t>
            </a:r>
          </a:p>
          <a:p>
            <a:pPr lvl="2"/>
            <a:r>
              <a:rPr lang="en-US" sz="2800" dirty="0"/>
              <a:t>Diet</a:t>
            </a:r>
            <a:endParaRPr lang="en-US" dirty="0"/>
          </a:p>
          <a:p>
            <a:endParaRPr lang="en-US" dirty="0"/>
          </a:p>
        </p:txBody>
      </p:sp>
      <p:pic>
        <p:nvPicPr>
          <p:cNvPr id="5" name="Picture 4">
            <a:extLst>
              <a:ext uri="{FF2B5EF4-FFF2-40B4-BE49-F238E27FC236}">
                <a16:creationId xmlns:a16="http://schemas.microsoft.com/office/drawing/2014/main" id="{2D14D64B-61F9-472D-B471-79FAF92E22B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51709" y="2501330"/>
            <a:ext cx="4932003" cy="3289608"/>
          </a:xfrm>
          <a:prstGeom prst="rect">
            <a:avLst/>
          </a:prstGeom>
        </p:spPr>
      </p:pic>
      <p:sp>
        <p:nvSpPr>
          <p:cNvPr id="6" name="TextBox 5">
            <a:extLst>
              <a:ext uri="{FF2B5EF4-FFF2-40B4-BE49-F238E27FC236}">
                <a16:creationId xmlns:a16="http://schemas.microsoft.com/office/drawing/2014/main" id="{266D5CCA-ECD3-47A5-A558-F22D390EDE32}"/>
              </a:ext>
            </a:extLst>
          </p:cNvPr>
          <p:cNvSpPr txBox="1"/>
          <p:nvPr/>
        </p:nvSpPr>
        <p:spPr>
          <a:xfrm>
            <a:off x="7275441" y="5790938"/>
            <a:ext cx="3697357" cy="230832"/>
          </a:xfrm>
          <a:prstGeom prst="rect">
            <a:avLst/>
          </a:prstGeom>
          <a:noFill/>
        </p:spPr>
        <p:txBody>
          <a:bodyPr wrap="square" rtlCol="0">
            <a:spAutoFit/>
          </a:bodyPr>
          <a:lstStyle/>
          <a:p>
            <a:r>
              <a:rPr lang="en-US" sz="900" dirty="0">
                <a:hlinkClick r:id="rId4" tooltip="https://www.flickr.com/photos/scottishgovernment/14504273352/"/>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2157633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12697-E514-4B0D-A858-0BCDBC5F516A}"/>
              </a:ext>
            </a:extLst>
          </p:cNvPr>
          <p:cNvSpPr>
            <a:spLocks noGrp="1"/>
          </p:cNvSpPr>
          <p:nvPr>
            <p:ph type="title"/>
          </p:nvPr>
        </p:nvSpPr>
        <p:spPr/>
        <p:txBody>
          <a:bodyPr>
            <a:normAutofit/>
          </a:bodyPr>
          <a:lstStyle/>
          <a:p>
            <a:r>
              <a:rPr lang="en-US" b="1" dirty="0"/>
              <a:t>Diabetes </a:t>
            </a:r>
            <a:endParaRPr lang="en-US" dirty="0"/>
          </a:p>
        </p:txBody>
      </p:sp>
      <p:sp>
        <p:nvSpPr>
          <p:cNvPr id="3" name="Content Placeholder 2">
            <a:extLst>
              <a:ext uri="{FF2B5EF4-FFF2-40B4-BE49-F238E27FC236}">
                <a16:creationId xmlns:a16="http://schemas.microsoft.com/office/drawing/2014/main" id="{27A9470A-14C0-49BA-B189-B221802BE087}"/>
              </a:ext>
            </a:extLst>
          </p:cNvPr>
          <p:cNvSpPr>
            <a:spLocks noGrp="1"/>
          </p:cNvSpPr>
          <p:nvPr>
            <p:ph type="body" sz="quarter" idx="14"/>
          </p:nvPr>
        </p:nvSpPr>
        <p:spPr/>
        <p:txBody>
          <a:bodyPr>
            <a:normAutofit lnSpcReduction="10000"/>
          </a:bodyPr>
          <a:lstStyle/>
          <a:p>
            <a:pPr marL="0" indent="0">
              <a:buNone/>
            </a:pPr>
            <a:endParaRPr lang="en-US" dirty="0"/>
          </a:p>
        </p:txBody>
      </p:sp>
      <p:sp>
        <p:nvSpPr>
          <p:cNvPr id="4" name="Text Placeholder 3">
            <a:extLst>
              <a:ext uri="{FF2B5EF4-FFF2-40B4-BE49-F238E27FC236}">
                <a16:creationId xmlns:a16="http://schemas.microsoft.com/office/drawing/2014/main" id="{336C83BE-F573-25C0-B551-56A1E827EAA2}"/>
              </a:ext>
            </a:extLst>
          </p:cNvPr>
          <p:cNvSpPr>
            <a:spLocks noGrp="1"/>
          </p:cNvSpPr>
          <p:nvPr>
            <p:ph type="body" sz="quarter" idx="15"/>
          </p:nvPr>
        </p:nvSpPr>
        <p:spPr/>
        <p:txBody>
          <a:bodyPr>
            <a:normAutofit/>
          </a:bodyPr>
          <a:lstStyle/>
          <a:p>
            <a:r>
              <a:rPr lang="en-US" dirty="0"/>
              <a:t>Type 1 diabetes occurs when the body does not make insulin. </a:t>
            </a:r>
          </a:p>
          <a:p>
            <a:r>
              <a:rPr lang="en-US" dirty="0"/>
              <a:t>Type 2 diabetes is more common and occurs when the body does not make or use insulin well. </a:t>
            </a:r>
          </a:p>
          <a:p>
            <a:r>
              <a:rPr lang="en-US" dirty="0"/>
              <a:t>The term “brittle diabetes” may be used to describe uncontrolled diabetes with drastic swings between too high or too low blood sugar.</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112864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1490-9AC5-4408-BA0F-492CAB5BA426}"/>
              </a:ext>
            </a:extLst>
          </p:cNvPr>
          <p:cNvSpPr>
            <a:spLocks noGrp="1"/>
          </p:cNvSpPr>
          <p:nvPr>
            <p:ph type="title"/>
          </p:nvPr>
        </p:nvSpPr>
        <p:spPr/>
        <p:txBody>
          <a:bodyPr/>
          <a:lstStyle/>
          <a:p>
            <a:r>
              <a:rPr lang="en-US" b="1" dirty="0"/>
              <a:t>Diabetes</a:t>
            </a:r>
          </a:p>
        </p:txBody>
      </p:sp>
      <p:sp>
        <p:nvSpPr>
          <p:cNvPr id="3" name="Content Placeholder 2">
            <a:extLst>
              <a:ext uri="{FF2B5EF4-FFF2-40B4-BE49-F238E27FC236}">
                <a16:creationId xmlns:a16="http://schemas.microsoft.com/office/drawing/2014/main" id="{A525BB63-8861-4CA1-99ED-B3956EDA39FB}"/>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8E6D575B-A0E8-5A14-0DA5-3C391F8DAF01}"/>
              </a:ext>
            </a:extLst>
          </p:cNvPr>
          <p:cNvSpPr>
            <a:spLocks noGrp="1"/>
          </p:cNvSpPr>
          <p:nvPr>
            <p:ph type="body" sz="quarter" idx="15"/>
          </p:nvPr>
        </p:nvSpPr>
        <p:spPr>
          <a:xfrm>
            <a:off x="457925" y="1922462"/>
            <a:ext cx="10728325" cy="3996200"/>
          </a:xfrm>
        </p:spPr>
        <p:txBody>
          <a:bodyPr>
            <a:normAutofit fontScale="92500" lnSpcReduction="20000"/>
          </a:bodyPr>
          <a:lstStyle/>
          <a:p>
            <a:r>
              <a:rPr lang="en-US" sz="2400" dirty="0"/>
              <a:t>Why is this important information for the LTCOP?</a:t>
            </a:r>
          </a:p>
          <a:p>
            <a:pPr lvl="1"/>
            <a:r>
              <a:rPr lang="en-US" sz="2400" dirty="0"/>
              <a:t>Residents may have concerns such as:</a:t>
            </a:r>
          </a:p>
          <a:p>
            <a:pPr lvl="2"/>
            <a:r>
              <a:rPr lang="en-US" sz="2400" dirty="0"/>
              <a:t>Uncontrolled blood sugar levels</a:t>
            </a:r>
          </a:p>
          <a:p>
            <a:pPr lvl="2"/>
            <a:r>
              <a:rPr lang="en-US" sz="2400" dirty="0"/>
              <a:t>Insulin not being checked per doctor’s order</a:t>
            </a:r>
          </a:p>
          <a:p>
            <a:pPr lvl="2"/>
            <a:r>
              <a:rPr lang="en-US" sz="2400" dirty="0"/>
              <a:t>A diet served that is not appropriate for people with diabetes</a:t>
            </a:r>
          </a:p>
          <a:p>
            <a:pPr lvl="2"/>
            <a:r>
              <a:rPr lang="en-US" sz="2400" dirty="0"/>
              <a:t>The facility not allowing the resident’s right to decline dietary restrictions set by the physician or the facility </a:t>
            </a:r>
          </a:p>
          <a:p>
            <a:pPr lvl="2"/>
            <a:r>
              <a:rPr lang="en-US" sz="2400" dirty="0"/>
              <a:t>Possible amputation</a:t>
            </a:r>
          </a:p>
          <a:p>
            <a:pPr lvl="1"/>
            <a:endParaRPr lang="en-US" dirty="0"/>
          </a:p>
          <a:p>
            <a:endParaRPr lang="en-US" dirty="0"/>
          </a:p>
          <a:p>
            <a:endParaRPr lang="en-US" dirty="0"/>
          </a:p>
        </p:txBody>
      </p:sp>
      <p:pic>
        <p:nvPicPr>
          <p:cNvPr id="6" name="Picture 5">
            <a:extLst>
              <a:ext uri="{FF2B5EF4-FFF2-40B4-BE49-F238E27FC236}">
                <a16:creationId xmlns:a16="http://schemas.microsoft.com/office/drawing/2014/main" id="{716D8E87-CA16-44A5-9881-B8508C6291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07899" y="381000"/>
            <a:ext cx="4384101" cy="2726911"/>
          </a:xfrm>
          <a:prstGeom prst="rect">
            <a:avLst/>
          </a:prstGeom>
        </p:spPr>
      </p:pic>
    </p:spTree>
    <p:extLst>
      <p:ext uri="{BB962C8B-B14F-4D97-AF65-F5344CB8AC3E}">
        <p14:creationId xmlns:p14="http://schemas.microsoft.com/office/powerpoint/2010/main" val="4006291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877C-74CF-4BB2-81B8-AF941F11223A}"/>
              </a:ext>
            </a:extLst>
          </p:cNvPr>
          <p:cNvSpPr>
            <a:spLocks noGrp="1"/>
          </p:cNvSpPr>
          <p:nvPr>
            <p:ph type="title"/>
          </p:nvPr>
        </p:nvSpPr>
        <p:spPr/>
        <p:txBody>
          <a:bodyPr/>
          <a:lstStyle/>
          <a:p>
            <a:r>
              <a:rPr lang="en-US" b="1" dirty="0"/>
              <a:t>Arthritis</a:t>
            </a:r>
            <a:r>
              <a:rPr lang="en-US" dirty="0"/>
              <a:t> </a:t>
            </a:r>
          </a:p>
        </p:txBody>
      </p:sp>
      <p:sp>
        <p:nvSpPr>
          <p:cNvPr id="3" name="Content Placeholder 2">
            <a:extLst>
              <a:ext uri="{FF2B5EF4-FFF2-40B4-BE49-F238E27FC236}">
                <a16:creationId xmlns:a16="http://schemas.microsoft.com/office/drawing/2014/main" id="{A40DA00D-571E-482D-AD1F-3AD29AD8C54A}"/>
              </a:ext>
            </a:extLst>
          </p:cNvPr>
          <p:cNvSpPr>
            <a:spLocks noGrp="1"/>
          </p:cNvSpPr>
          <p:nvPr>
            <p:ph type="body" sz="quarter" idx="14"/>
          </p:nvPr>
        </p:nvSpPr>
        <p:spPr/>
        <p:txBody>
          <a:bodyPr>
            <a:normAutofit fontScale="92500" lnSpcReduction="10000"/>
          </a:bodyPr>
          <a:lstStyle/>
          <a:p>
            <a:endParaRPr lang="en-US" sz="2000" dirty="0"/>
          </a:p>
        </p:txBody>
      </p:sp>
      <p:sp>
        <p:nvSpPr>
          <p:cNvPr id="4" name="Text Placeholder 3">
            <a:extLst>
              <a:ext uri="{FF2B5EF4-FFF2-40B4-BE49-F238E27FC236}">
                <a16:creationId xmlns:a16="http://schemas.microsoft.com/office/drawing/2014/main" id="{E3F54298-E71A-0E09-F97F-7311DE0C9B23}"/>
              </a:ext>
            </a:extLst>
          </p:cNvPr>
          <p:cNvSpPr>
            <a:spLocks noGrp="1"/>
          </p:cNvSpPr>
          <p:nvPr>
            <p:ph type="body" sz="quarter" idx="15"/>
          </p:nvPr>
        </p:nvSpPr>
        <p:spPr>
          <a:xfrm>
            <a:off x="457925" y="1922462"/>
            <a:ext cx="10728325" cy="3464185"/>
          </a:xfrm>
        </p:spPr>
        <p:txBody>
          <a:bodyPr>
            <a:normAutofit/>
          </a:bodyPr>
          <a:lstStyle/>
          <a:p>
            <a:r>
              <a:rPr lang="en-US" dirty="0"/>
              <a:t>Why is this important information for the LTCOP?</a:t>
            </a:r>
          </a:p>
          <a:p>
            <a:pPr lvl="1"/>
            <a:r>
              <a:rPr lang="en-US" dirty="0"/>
              <a:t>Residents may have concerns related to:</a:t>
            </a:r>
          </a:p>
          <a:p>
            <a:pPr lvl="2"/>
            <a:r>
              <a:rPr lang="en-US" sz="2000" dirty="0"/>
              <a:t>Pain</a:t>
            </a:r>
          </a:p>
          <a:p>
            <a:pPr lvl="2"/>
            <a:r>
              <a:rPr lang="en-US" sz="2000" dirty="0"/>
              <a:t>Quality of life</a:t>
            </a:r>
          </a:p>
          <a:p>
            <a:pPr lvl="2"/>
            <a:r>
              <a:rPr lang="en-US" sz="2000" dirty="0"/>
              <a:t>Anxiety </a:t>
            </a:r>
          </a:p>
          <a:p>
            <a:pPr lvl="2"/>
            <a:r>
              <a:rPr lang="en-US" sz="2000" dirty="0"/>
              <a:t>Depression </a:t>
            </a:r>
          </a:p>
          <a:p>
            <a:endParaRPr lang="en-US" dirty="0"/>
          </a:p>
        </p:txBody>
      </p:sp>
      <p:pic>
        <p:nvPicPr>
          <p:cNvPr id="5" name="Picture 4">
            <a:extLst>
              <a:ext uri="{FF2B5EF4-FFF2-40B4-BE49-F238E27FC236}">
                <a16:creationId xmlns:a16="http://schemas.microsoft.com/office/drawing/2014/main" id="{EA62D8BD-231D-4D40-B807-38098BE55E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83790" y="4003828"/>
            <a:ext cx="3525459" cy="2282671"/>
          </a:xfrm>
          <a:prstGeom prst="rect">
            <a:avLst/>
          </a:prstGeom>
        </p:spPr>
      </p:pic>
      <p:sp>
        <p:nvSpPr>
          <p:cNvPr id="6" name="TextBox 5">
            <a:extLst>
              <a:ext uri="{FF2B5EF4-FFF2-40B4-BE49-F238E27FC236}">
                <a16:creationId xmlns:a16="http://schemas.microsoft.com/office/drawing/2014/main" id="{055788D1-AFB9-4668-B91E-E5B90C701CB1}"/>
              </a:ext>
            </a:extLst>
          </p:cNvPr>
          <p:cNvSpPr txBox="1"/>
          <p:nvPr/>
        </p:nvSpPr>
        <p:spPr>
          <a:xfrm>
            <a:off x="7173157" y="6425134"/>
            <a:ext cx="3336093" cy="215444"/>
          </a:xfrm>
          <a:prstGeom prst="rect">
            <a:avLst/>
          </a:prstGeom>
          <a:noFill/>
        </p:spPr>
        <p:txBody>
          <a:bodyPr wrap="square" rtlCol="0">
            <a:spAutoFit/>
          </a:bodyPr>
          <a:lstStyle/>
          <a:p>
            <a:r>
              <a:rPr lang="en-US" sz="800" dirty="0">
                <a:hlinkClick r:id="rId4" tooltip="https://www.wikidoc.org/index.php/Rheumatoid_arthritis_(patient_information)"/>
              </a:rPr>
              <a:t>This Photo</a:t>
            </a:r>
            <a:r>
              <a:rPr lang="en-US" sz="800" dirty="0"/>
              <a:t> by Unknown Author is licensed under </a:t>
            </a:r>
            <a:r>
              <a:rPr lang="en-US" sz="800" dirty="0">
                <a:hlinkClick r:id="rId5" tooltip="https://creativecommons.org/licenses/by-sa/3.0/"/>
              </a:rPr>
              <a:t>CC BY-SA</a:t>
            </a:r>
            <a:endParaRPr lang="en-US" sz="800" dirty="0"/>
          </a:p>
        </p:txBody>
      </p:sp>
    </p:spTree>
    <p:extLst>
      <p:ext uri="{BB962C8B-B14F-4D97-AF65-F5344CB8AC3E}">
        <p14:creationId xmlns:p14="http://schemas.microsoft.com/office/powerpoint/2010/main" val="4240476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CCFB-9F3F-47A6-BCA1-04BD1B5F34A9}"/>
              </a:ext>
            </a:extLst>
          </p:cNvPr>
          <p:cNvSpPr>
            <a:spLocks noGrp="1"/>
          </p:cNvSpPr>
          <p:nvPr>
            <p:ph type="title"/>
          </p:nvPr>
        </p:nvSpPr>
        <p:spPr>
          <a:xfrm>
            <a:off x="609600" y="615142"/>
            <a:ext cx="10972800" cy="5291882"/>
          </a:xfrm>
        </p:spPr>
        <p:txBody>
          <a:bodyPr/>
          <a:lstStyle/>
          <a:p>
            <a:pPr marL="0" marR="0" algn="ctr">
              <a:spcBef>
                <a:spcPts val="0"/>
              </a:spcBef>
              <a:spcAft>
                <a:spcPts val="0"/>
              </a:spcAft>
            </a:pPr>
            <a:br>
              <a:rPr lang="en-US" sz="1800" dirty="0">
                <a:effectLst/>
                <a:latin typeface="Times New Roman" panose="02020603050405020304" pitchFamily="18" charset="0"/>
                <a:ea typeface="Arial Unicode MS"/>
              </a:rPr>
            </a:br>
            <a:r>
              <a:rPr lang="en-US" sz="1800" i="1" dirty="0">
                <a:effectLst/>
                <a:latin typeface="Helvetica" panose="020B0604020202020204" pitchFamily="34" charset="0"/>
                <a:ea typeface="Arial Unicode MS"/>
              </a:rPr>
              <a:t> </a:t>
            </a:r>
            <a:r>
              <a:rPr lang="en-US" sz="2800" b="1" i="1" dirty="0">
                <a:latin typeface="+mn-lt"/>
                <a:ea typeface="Arial Unicode MS"/>
              </a:rPr>
              <a:t>Important: </a:t>
            </a:r>
            <a:br>
              <a:rPr lang="en-US" sz="2800" i="1" dirty="0">
                <a:latin typeface="+mn-lt"/>
                <a:ea typeface="Arial Unicode MS"/>
              </a:rPr>
            </a:br>
            <a:r>
              <a:rPr lang="en-US" sz="2800" i="1" dirty="0">
                <a:latin typeface="+mn-lt"/>
                <a:ea typeface="Arial Unicode MS"/>
              </a:rPr>
              <a:t>The Ombudsman program does not serve as a source of medical advice or expertise (even if a representative has such expertise) but serves to represent resident concerns and ensure that the resident has access to medical information and their health care providers.</a:t>
            </a:r>
            <a:br>
              <a:rPr lang="en-US" sz="2500" dirty="0">
                <a:effectLst/>
                <a:latin typeface="Times New Roman" panose="02020603050405020304" pitchFamily="18" charset="0"/>
                <a:ea typeface="Arial Unicode MS"/>
              </a:rPr>
            </a:br>
            <a:endParaRPr lang="en-US" sz="2500" dirty="0"/>
          </a:p>
        </p:txBody>
      </p:sp>
    </p:spTree>
    <p:extLst>
      <p:ext uri="{BB962C8B-B14F-4D97-AF65-F5344CB8AC3E}">
        <p14:creationId xmlns:p14="http://schemas.microsoft.com/office/powerpoint/2010/main" val="1314929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29F7DD-0CC9-47EC-A382-16227CFD95EB}"/>
              </a:ext>
            </a:extLst>
          </p:cNvPr>
          <p:cNvSpPr>
            <a:spLocks noGrp="1"/>
          </p:cNvSpPr>
          <p:nvPr>
            <p:ph type="title"/>
          </p:nvPr>
        </p:nvSpPr>
        <p:spPr/>
        <p:txBody>
          <a:bodyPr>
            <a:normAutofit fontScale="90000"/>
          </a:bodyPr>
          <a:lstStyle/>
          <a:p>
            <a:pPr algn="ctr"/>
            <a:r>
              <a:rPr lang="en-US" b="1" dirty="0"/>
              <a:t>Cognitive Disorders and Mental Health</a:t>
            </a:r>
          </a:p>
        </p:txBody>
      </p:sp>
      <p:pic>
        <p:nvPicPr>
          <p:cNvPr id="3" name="Picture 2" descr="Woman covering face">
            <a:extLst>
              <a:ext uri="{FF2B5EF4-FFF2-40B4-BE49-F238E27FC236}">
                <a16:creationId xmlns:a16="http://schemas.microsoft.com/office/drawing/2014/main" id="{6F87409F-2226-49BF-9678-652E40232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8373" y="1524000"/>
            <a:ext cx="8395253" cy="5123471"/>
          </a:xfrm>
          <a:prstGeom prst="rect">
            <a:avLst/>
          </a:prstGeom>
        </p:spPr>
      </p:pic>
    </p:spTree>
    <p:extLst>
      <p:ext uri="{BB962C8B-B14F-4D97-AF65-F5344CB8AC3E}">
        <p14:creationId xmlns:p14="http://schemas.microsoft.com/office/powerpoint/2010/main" val="2845149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424F1-DF95-4F36-A067-0487DE15532E}"/>
              </a:ext>
            </a:extLst>
          </p:cNvPr>
          <p:cNvSpPr>
            <a:spLocks noGrp="1"/>
          </p:cNvSpPr>
          <p:nvPr>
            <p:ph type="title"/>
          </p:nvPr>
        </p:nvSpPr>
        <p:spPr/>
        <p:txBody>
          <a:bodyPr/>
          <a:lstStyle/>
          <a:p>
            <a:r>
              <a:rPr lang="en-US" b="1" dirty="0"/>
              <a:t>Dementia</a:t>
            </a:r>
          </a:p>
        </p:txBody>
      </p:sp>
      <p:sp>
        <p:nvSpPr>
          <p:cNvPr id="3" name="Content Placeholder 2">
            <a:extLst>
              <a:ext uri="{FF2B5EF4-FFF2-40B4-BE49-F238E27FC236}">
                <a16:creationId xmlns:a16="http://schemas.microsoft.com/office/drawing/2014/main" id="{0D0362AF-B42F-41A9-9F8F-21A507238BBA}"/>
              </a:ext>
            </a:extLst>
          </p:cNvPr>
          <p:cNvSpPr>
            <a:spLocks noGrp="1"/>
          </p:cNvSpPr>
          <p:nvPr>
            <p:ph type="body" sz="quarter" idx="14"/>
          </p:nvPr>
        </p:nvSpPr>
        <p:spPr/>
        <p:txBody>
          <a:bodyPr>
            <a:normAutofit lnSpcReduction="10000"/>
          </a:bodyPr>
          <a:lstStyle/>
          <a:p>
            <a:pPr marL="274637" lvl="1" indent="0">
              <a:buNone/>
            </a:pPr>
            <a:endParaRPr lang="en-US" dirty="0"/>
          </a:p>
        </p:txBody>
      </p:sp>
      <p:sp>
        <p:nvSpPr>
          <p:cNvPr id="4" name="Text Placeholder 3">
            <a:extLst>
              <a:ext uri="{FF2B5EF4-FFF2-40B4-BE49-F238E27FC236}">
                <a16:creationId xmlns:a16="http://schemas.microsoft.com/office/drawing/2014/main" id="{C030DC3E-AEDA-BD84-109A-D865A646FCFD}"/>
              </a:ext>
            </a:extLst>
          </p:cNvPr>
          <p:cNvSpPr>
            <a:spLocks noGrp="1"/>
          </p:cNvSpPr>
          <p:nvPr>
            <p:ph type="body" sz="quarter" idx="15"/>
          </p:nvPr>
        </p:nvSpPr>
        <p:spPr/>
        <p:txBody>
          <a:bodyPr>
            <a:normAutofit fontScale="92500" lnSpcReduction="20000"/>
          </a:bodyPr>
          <a:lstStyle/>
          <a:p>
            <a:r>
              <a:rPr lang="en-US" sz="2800" dirty="0"/>
              <a:t>Decline in memory, reasoning or other thinking skills that interferes with daily life. Affects the ability to:</a:t>
            </a:r>
          </a:p>
          <a:p>
            <a:pPr lvl="1"/>
            <a:r>
              <a:rPr lang="en-US" sz="2400" dirty="0"/>
              <a:t>Communicate</a:t>
            </a:r>
          </a:p>
          <a:p>
            <a:pPr lvl="1"/>
            <a:r>
              <a:rPr lang="en-US" sz="2400" dirty="0"/>
              <a:t>Remember </a:t>
            </a:r>
          </a:p>
          <a:p>
            <a:pPr lvl="1"/>
            <a:r>
              <a:rPr lang="en-US" sz="2400" dirty="0"/>
              <a:t>Reason</a:t>
            </a:r>
          </a:p>
          <a:p>
            <a:pPr lvl="1"/>
            <a:r>
              <a:rPr lang="en-US" sz="2400" dirty="0"/>
              <a:t>Think </a:t>
            </a:r>
          </a:p>
          <a:p>
            <a:pPr marL="274637" lvl="1" indent="0">
              <a:buNone/>
            </a:pPr>
            <a:endParaRPr lang="en-US" dirty="0"/>
          </a:p>
          <a:p>
            <a:endParaRPr lang="en-US" dirty="0"/>
          </a:p>
        </p:txBody>
      </p:sp>
      <p:pic>
        <p:nvPicPr>
          <p:cNvPr id="14" name="Picture 13">
            <a:extLst>
              <a:ext uri="{FF2B5EF4-FFF2-40B4-BE49-F238E27FC236}">
                <a16:creationId xmlns:a16="http://schemas.microsoft.com/office/drawing/2014/main" id="{CF5F008C-80E3-4520-A730-52FED2FDB6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43549" y="3012343"/>
            <a:ext cx="5179893" cy="3457578"/>
          </a:xfrm>
          <a:prstGeom prst="rect">
            <a:avLst/>
          </a:prstGeom>
        </p:spPr>
      </p:pic>
    </p:spTree>
    <p:extLst>
      <p:ext uri="{BB962C8B-B14F-4D97-AF65-F5344CB8AC3E}">
        <p14:creationId xmlns:p14="http://schemas.microsoft.com/office/powerpoint/2010/main" val="970808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38C4B-BAF5-4B29-98CF-5FF4BBFAE222}"/>
              </a:ext>
            </a:extLst>
          </p:cNvPr>
          <p:cNvSpPr>
            <a:spLocks noGrp="1"/>
          </p:cNvSpPr>
          <p:nvPr>
            <p:ph type="title"/>
          </p:nvPr>
        </p:nvSpPr>
        <p:spPr/>
        <p:txBody>
          <a:bodyPr/>
          <a:lstStyle/>
          <a:p>
            <a:r>
              <a:rPr lang="en-US" b="1" dirty="0"/>
              <a:t>Alzheimer’s Disease</a:t>
            </a:r>
          </a:p>
        </p:txBody>
      </p:sp>
      <p:sp>
        <p:nvSpPr>
          <p:cNvPr id="4" name="Text Placeholder 3">
            <a:extLst>
              <a:ext uri="{FF2B5EF4-FFF2-40B4-BE49-F238E27FC236}">
                <a16:creationId xmlns:a16="http://schemas.microsoft.com/office/drawing/2014/main" id="{980E195F-6E13-C560-56FA-12961005166D}"/>
              </a:ext>
            </a:extLst>
          </p:cNvPr>
          <p:cNvSpPr>
            <a:spLocks noGrp="1"/>
          </p:cNvSpPr>
          <p:nvPr>
            <p:ph type="body" sz="quarter" idx="15"/>
          </p:nvPr>
        </p:nvSpPr>
        <p:spPr>
          <a:xfrm>
            <a:off x="457925" y="1660903"/>
            <a:ext cx="10728325" cy="4557017"/>
          </a:xfrm>
        </p:spPr>
        <p:txBody>
          <a:bodyPr numCol="1">
            <a:normAutofit fontScale="85000" lnSpcReduction="20000"/>
          </a:bodyPr>
          <a:lstStyle/>
          <a:p>
            <a:pPr>
              <a:spcAft>
                <a:spcPts val="600"/>
              </a:spcAft>
            </a:pPr>
            <a:r>
              <a:rPr lang="en-US" sz="1900" dirty="0"/>
              <a:t>Memory loss</a:t>
            </a:r>
          </a:p>
          <a:p>
            <a:pPr>
              <a:spcAft>
                <a:spcPts val="600"/>
              </a:spcAft>
            </a:pPr>
            <a:r>
              <a:rPr lang="en-US" sz="1900" dirty="0"/>
              <a:t>Disorientation</a:t>
            </a:r>
          </a:p>
          <a:p>
            <a:pPr>
              <a:spcAft>
                <a:spcPts val="600"/>
              </a:spcAft>
            </a:pPr>
            <a:r>
              <a:rPr lang="en-US" sz="1900" dirty="0"/>
              <a:t>Confusion </a:t>
            </a:r>
          </a:p>
          <a:p>
            <a:pPr>
              <a:spcAft>
                <a:spcPts val="600"/>
              </a:spcAft>
            </a:pPr>
            <a:r>
              <a:rPr lang="en-US" sz="1900" dirty="0"/>
              <a:t>Behavior changes</a:t>
            </a:r>
          </a:p>
          <a:p>
            <a:pPr>
              <a:spcAft>
                <a:spcPts val="600"/>
              </a:spcAft>
            </a:pPr>
            <a:r>
              <a:rPr lang="en-US" sz="1900" dirty="0"/>
              <a:t>Weight loss</a:t>
            </a:r>
          </a:p>
          <a:p>
            <a:pPr>
              <a:spcAft>
                <a:spcPts val="600"/>
              </a:spcAft>
            </a:pPr>
            <a:r>
              <a:rPr lang="en-US" sz="1900" dirty="0"/>
              <a:t>Incontinence</a:t>
            </a:r>
          </a:p>
          <a:p>
            <a:pPr>
              <a:spcAft>
                <a:spcPts val="600"/>
              </a:spcAft>
            </a:pPr>
            <a:r>
              <a:rPr lang="en-US" sz="1900" dirty="0"/>
              <a:t>Delusions or hallucinations</a:t>
            </a:r>
            <a:br>
              <a:rPr lang="en-US" sz="1900" dirty="0"/>
            </a:br>
            <a:endParaRPr lang="en-US" sz="1900" dirty="0"/>
          </a:p>
          <a:p>
            <a:r>
              <a:rPr lang="en-US" sz="1900" dirty="0"/>
              <a:t>Difficulty:</a:t>
            </a:r>
          </a:p>
          <a:p>
            <a:pPr lvl="1">
              <a:buFont typeface="Arial" panose="020B0604020202020204" pitchFamily="34" charset="0"/>
              <a:buChar char="•"/>
            </a:pPr>
            <a:r>
              <a:rPr lang="en-US" sz="1900" dirty="0"/>
              <a:t>Speaking </a:t>
            </a:r>
          </a:p>
          <a:p>
            <a:pPr lvl="1">
              <a:buFont typeface="Arial" panose="020B0604020202020204" pitchFamily="34" charset="0"/>
              <a:buChar char="•"/>
            </a:pPr>
            <a:r>
              <a:rPr lang="en-US" sz="1900" dirty="0"/>
              <a:t>Eating or swallowing </a:t>
            </a:r>
          </a:p>
          <a:p>
            <a:pPr marL="274637" lvl="1" indent="0">
              <a:buNone/>
            </a:pPr>
            <a:endParaRPr lang="en-US" sz="2200" dirty="0"/>
          </a:p>
          <a:p>
            <a:pPr marL="0" indent="0">
              <a:buNone/>
            </a:pPr>
            <a:endParaRPr lang="en-US" dirty="0"/>
          </a:p>
          <a:p>
            <a:endParaRPr lang="en-US" dirty="0"/>
          </a:p>
        </p:txBody>
      </p:sp>
      <p:pic>
        <p:nvPicPr>
          <p:cNvPr id="7" name="Picture 6">
            <a:extLst>
              <a:ext uri="{FF2B5EF4-FFF2-40B4-BE49-F238E27FC236}">
                <a16:creationId xmlns:a16="http://schemas.microsoft.com/office/drawing/2014/main" id="{166ED82A-7A2F-4E5D-AD83-3B69CA7E304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09205" y="1028700"/>
            <a:ext cx="4225498" cy="4168397"/>
          </a:xfrm>
          <a:prstGeom prst="rect">
            <a:avLst/>
          </a:prstGeom>
        </p:spPr>
      </p:pic>
      <p:sp>
        <p:nvSpPr>
          <p:cNvPr id="8" name="TextBox 7">
            <a:extLst>
              <a:ext uri="{FF2B5EF4-FFF2-40B4-BE49-F238E27FC236}">
                <a16:creationId xmlns:a16="http://schemas.microsoft.com/office/drawing/2014/main" id="{22BB5B20-91C9-45F8-B021-62A2F374E2A4}"/>
              </a:ext>
            </a:extLst>
          </p:cNvPr>
          <p:cNvSpPr txBox="1"/>
          <p:nvPr/>
        </p:nvSpPr>
        <p:spPr>
          <a:xfrm>
            <a:off x="7831454" y="5183885"/>
            <a:ext cx="4229100" cy="215444"/>
          </a:xfrm>
          <a:prstGeom prst="rect">
            <a:avLst/>
          </a:prstGeom>
          <a:noFill/>
        </p:spPr>
        <p:txBody>
          <a:bodyPr wrap="square" rtlCol="0">
            <a:spAutoFit/>
          </a:bodyPr>
          <a:lstStyle/>
          <a:p>
            <a:r>
              <a:rPr lang="en-US" sz="800" dirty="0">
                <a:hlinkClick r:id="rId4" tooltip="https://blog.neuromag.net/2017/07/08/amyloid-%CE%B2-potency-peaks-in-the-earliest-stages-of-pathology-implications-for-alzheimers-disease-therapeutics/"/>
              </a:rPr>
              <a:t>This Photo</a:t>
            </a:r>
            <a:r>
              <a:rPr lang="en-US" sz="800" dirty="0"/>
              <a:t> by Unknown Author is licensed under </a:t>
            </a:r>
            <a:r>
              <a:rPr lang="en-US" sz="800" dirty="0">
                <a:hlinkClick r:id="rId5" tooltip="https://creativecommons.org/licenses/by-nc-nd/3.0/"/>
              </a:rPr>
              <a:t>CC BY-NC-ND</a:t>
            </a:r>
            <a:endParaRPr lang="en-US" sz="800" dirty="0"/>
          </a:p>
        </p:txBody>
      </p:sp>
    </p:spTree>
    <p:extLst>
      <p:ext uri="{BB962C8B-B14F-4D97-AF65-F5344CB8AC3E}">
        <p14:creationId xmlns:p14="http://schemas.microsoft.com/office/powerpoint/2010/main" val="60008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Today’s Agenda</a:t>
            </a:r>
          </a:p>
        </p:txBody>
      </p:sp>
      <p:sp>
        <p:nvSpPr>
          <p:cNvPr id="5" name="Content Placeholder 4"/>
          <p:cNvSpPr>
            <a:spLocks noGrp="1"/>
          </p:cNvSpPr>
          <p:nvPr>
            <p:ph type="body" sz="quarter" idx="14"/>
          </p:nvPr>
        </p:nvSpPr>
        <p:spPr/>
        <p:txBody>
          <a:bodyPr>
            <a:normAutofit fontScale="70000" lnSpcReduction="20000"/>
          </a:bodyPr>
          <a:lstStyle/>
          <a:p>
            <a:pPr marL="0" indent="0">
              <a:buNone/>
            </a:pPr>
            <a:endParaRPr lang="en-US" sz="2800" dirty="0"/>
          </a:p>
        </p:txBody>
      </p:sp>
      <p:sp>
        <p:nvSpPr>
          <p:cNvPr id="3" name="Text Placeholder 2">
            <a:extLst>
              <a:ext uri="{FF2B5EF4-FFF2-40B4-BE49-F238E27FC236}">
                <a16:creationId xmlns:a16="http://schemas.microsoft.com/office/drawing/2014/main" id="{A07D57D5-63A7-E282-16D3-9DB2A5229AA9}"/>
              </a:ext>
            </a:extLst>
          </p:cNvPr>
          <p:cNvSpPr>
            <a:spLocks noGrp="1"/>
          </p:cNvSpPr>
          <p:nvPr>
            <p:ph type="body" sz="quarter" idx="15"/>
          </p:nvPr>
        </p:nvSpPr>
        <p:spPr>
          <a:xfrm>
            <a:off x="457925" y="1922462"/>
            <a:ext cx="10728325" cy="4411836"/>
          </a:xfrm>
        </p:spPr>
        <p:txBody>
          <a:bodyPr>
            <a:normAutofit/>
          </a:bodyPr>
          <a:lstStyle/>
          <a:p>
            <a:pPr marL="0" indent="0">
              <a:buNone/>
            </a:pPr>
            <a:r>
              <a:rPr lang="en-US" sz="1800" dirty="0"/>
              <a:t>Section 1:		Welcome and Introduction (15 minutes)</a:t>
            </a:r>
          </a:p>
          <a:p>
            <a:pPr marL="0" indent="0">
              <a:buNone/>
            </a:pPr>
            <a:r>
              <a:rPr lang="en-US" sz="1800" dirty="0"/>
              <a:t>Section 2:		Resident Demographics (45 minutes)</a:t>
            </a:r>
          </a:p>
          <a:p>
            <a:pPr marL="0" indent="0">
              <a:buNone/>
            </a:pPr>
            <a:r>
              <a:rPr lang="en-US" sz="1800" dirty="0"/>
              <a:t>Section 3:		The Resident Experience (45 minutes)</a:t>
            </a:r>
          </a:p>
          <a:p>
            <a:pPr marL="0" marR="0" lvl="0" indent="0" algn="l" defTabSz="914400" rtl="0" eaLnBrk="1" fontAlgn="base" latinLnBrk="0" hangingPunct="1">
              <a:lnSpc>
                <a:spcPct val="100000"/>
              </a:lnSpc>
              <a:spcBef>
                <a:spcPct val="20000"/>
              </a:spcBef>
              <a:spcAft>
                <a:spcPct val="0"/>
              </a:spcAft>
              <a:buClr>
                <a:srgbClr val="8AB833"/>
              </a:buClr>
              <a:buSzPct val="85000"/>
              <a:buFont typeface="Arial" pitchFamily="127" charset="0"/>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Arial"/>
                <a:ea typeface="ＭＳ Ｐゴシック" pitchFamily="127" charset="-128"/>
              </a:rPr>
              <a:t>-------------Scheduled break-------------</a:t>
            </a:r>
            <a:endParaRPr lang="en-US" sz="1800" dirty="0">
              <a:solidFill>
                <a:schemeClr val="accent2">
                  <a:lumMod val="75000"/>
                </a:schemeClr>
              </a:solidFill>
            </a:endParaRPr>
          </a:p>
          <a:p>
            <a:pPr marL="0" indent="0">
              <a:buNone/>
            </a:pPr>
            <a:r>
              <a:rPr lang="en-US" sz="1800" dirty="0"/>
              <a:t>Section 4:		Common Health Experiences (60 minutes)</a:t>
            </a:r>
          </a:p>
          <a:p>
            <a:pPr marL="0" indent="0">
              <a:buNone/>
            </a:pPr>
            <a:r>
              <a:rPr lang="en-US" sz="1800" dirty="0"/>
              <a:t>Section 5:		Conclusion (15 minutes)</a:t>
            </a:r>
          </a:p>
        </p:txBody>
      </p:sp>
    </p:spTree>
    <p:extLst>
      <p:ext uri="{BB962C8B-B14F-4D97-AF65-F5344CB8AC3E}">
        <p14:creationId xmlns:p14="http://schemas.microsoft.com/office/powerpoint/2010/main" val="833698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822E49-B738-491B-98A8-35609958C3B5}"/>
              </a:ext>
            </a:extLst>
          </p:cNvPr>
          <p:cNvSpPr txBox="1"/>
          <p:nvPr/>
        </p:nvSpPr>
        <p:spPr>
          <a:xfrm>
            <a:off x="776514" y="2703063"/>
            <a:ext cx="10638971" cy="1077218"/>
          </a:xfrm>
          <a:prstGeom prst="rect">
            <a:avLst/>
          </a:prstGeom>
          <a:noFill/>
        </p:spPr>
        <p:txBody>
          <a:bodyPr wrap="square">
            <a:spAutoFit/>
          </a:bodyPr>
          <a:lstStyle/>
          <a:p>
            <a:pPr algn="ctr"/>
            <a:r>
              <a:rPr lang="en-US" sz="3200" b="1" dirty="0">
                <a:hlinkClick r:id="rId3"/>
              </a:rPr>
              <a:t>LTC Informational Series Video 7 - Addressing Dementia in Long-Term Care Facilities</a:t>
            </a:r>
            <a:endParaRPr lang="en-US" sz="3200" b="1" dirty="0"/>
          </a:p>
        </p:txBody>
      </p:sp>
    </p:spTree>
    <p:extLst>
      <p:ext uri="{BB962C8B-B14F-4D97-AF65-F5344CB8AC3E}">
        <p14:creationId xmlns:p14="http://schemas.microsoft.com/office/powerpoint/2010/main" val="34672086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7E4315D-6489-4D5B-9653-7854FB9FA860}"/>
              </a:ext>
            </a:extLst>
          </p:cNvPr>
          <p:cNvSpPr>
            <a:spLocks noGrp="1"/>
          </p:cNvSpPr>
          <p:nvPr>
            <p:ph type="body" idx="1"/>
          </p:nvPr>
        </p:nvSpPr>
        <p:spPr>
          <a:xfrm>
            <a:off x="609600" y="527947"/>
            <a:ext cx="5242560" cy="639762"/>
          </a:xfrm>
        </p:spPr>
        <p:txBody>
          <a:bodyPr>
            <a:noAutofit/>
          </a:bodyPr>
          <a:lstStyle/>
          <a:p>
            <a:r>
              <a:rPr lang="en-US" sz="3600" b="1" dirty="0"/>
              <a:t>Greta</a:t>
            </a:r>
          </a:p>
        </p:txBody>
      </p:sp>
      <p:sp>
        <p:nvSpPr>
          <p:cNvPr id="3" name="Content Placeholder 2">
            <a:extLst>
              <a:ext uri="{FF2B5EF4-FFF2-40B4-BE49-F238E27FC236}">
                <a16:creationId xmlns:a16="http://schemas.microsoft.com/office/drawing/2014/main" id="{19E56051-BF26-4945-AC57-614C83377918}"/>
              </a:ext>
            </a:extLst>
          </p:cNvPr>
          <p:cNvSpPr>
            <a:spLocks noGrp="1"/>
          </p:cNvSpPr>
          <p:nvPr>
            <p:ph sz="half" idx="2"/>
          </p:nvPr>
        </p:nvSpPr>
        <p:spPr>
          <a:xfrm>
            <a:off x="609600" y="1497496"/>
            <a:ext cx="5242560" cy="4892192"/>
          </a:xfrm>
        </p:spPr>
        <p:txBody>
          <a:bodyPr/>
          <a:lstStyle/>
          <a:p>
            <a:pPr marL="0" indent="0">
              <a:buNone/>
            </a:pPr>
            <a:r>
              <a:rPr lang="en-US" dirty="0"/>
              <a:t>Greta said she feels scared at night when they turn all the lights off in her room.  </a:t>
            </a:r>
          </a:p>
        </p:txBody>
      </p:sp>
      <p:sp>
        <p:nvSpPr>
          <p:cNvPr id="6" name="Text Placeholder 5">
            <a:extLst>
              <a:ext uri="{FF2B5EF4-FFF2-40B4-BE49-F238E27FC236}">
                <a16:creationId xmlns:a16="http://schemas.microsoft.com/office/drawing/2014/main" id="{1654E1B1-35BB-4907-946D-D94FBF4E19E4}"/>
              </a:ext>
            </a:extLst>
          </p:cNvPr>
          <p:cNvSpPr>
            <a:spLocks noGrp="1"/>
          </p:cNvSpPr>
          <p:nvPr>
            <p:ph type="body" sz="quarter" idx="3"/>
          </p:nvPr>
        </p:nvSpPr>
        <p:spPr>
          <a:xfrm>
            <a:off x="6339840" y="525807"/>
            <a:ext cx="5242560" cy="639762"/>
          </a:xfrm>
        </p:spPr>
        <p:txBody>
          <a:bodyPr>
            <a:noAutofit/>
          </a:bodyPr>
          <a:lstStyle/>
          <a:p>
            <a:r>
              <a:rPr lang="en-US" sz="3600" b="1" dirty="0"/>
              <a:t>Doris</a:t>
            </a:r>
          </a:p>
        </p:txBody>
      </p:sp>
      <p:sp>
        <p:nvSpPr>
          <p:cNvPr id="7" name="Content Placeholder 6">
            <a:extLst>
              <a:ext uri="{FF2B5EF4-FFF2-40B4-BE49-F238E27FC236}">
                <a16:creationId xmlns:a16="http://schemas.microsoft.com/office/drawing/2014/main" id="{22D6DC78-779A-48F7-BB6D-0161F867B77B}"/>
              </a:ext>
            </a:extLst>
          </p:cNvPr>
          <p:cNvSpPr>
            <a:spLocks noGrp="1"/>
          </p:cNvSpPr>
          <p:nvPr>
            <p:ph sz="quarter" idx="4"/>
          </p:nvPr>
        </p:nvSpPr>
        <p:spPr>
          <a:xfrm>
            <a:off x="6339840" y="1497497"/>
            <a:ext cx="5242560" cy="4892192"/>
          </a:xfrm>
        </p:spPr>
        <p:txBody>
          <a:bodyPr/>
          <a:lstStyle/>
          <a:p>
            <a:pPr marL="0" indent="0">
              <a:buNone/>
            </a:pPr>
            <a:r>
              <a:rPr lang="en-US" dirty="0"/>
              <a:t>Doris complained that someone stole her purse, and she wants help with getting it back.</a:t>
            </a:r>
          </a:p>
        </p:txBody>
      </p:sp>
      <p:pic>
        <p:nvPicPr>
          <p:cNvPr id="9" name="Picture 8">
            <a:extLst>
              <a:ext uri="{FF2B5EF4-FFF2-40B4-BE49-F238E27FC236}">
                <a16:creationId xmlns:a16="http://schemas.microsoft.com/office/drawing/2014/main" id="{AB370E03-B1A0-4808-A38A-F6C96B4D54C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39839" y="3182580"/>
            <a:ext cx="5100567" cy="3121152"/>
          </a:xfrm>
          <a:prstGeom prst="rect">
            <a:avLst/>
          </a:prstGeom>
        </p:spPr>
      </p:pic>
      <p:pic>
        <p:nvPicPr>
          <p:cNvPr id="11" name="Picture 10">
            <a:extLst>
              <a:ext uri="{FF2B5EF4-FFF2-40B4-BE49-F238E27FC236}">
                <a16:creationId xmlns:a16="http://schemas.microsoft.com/office/drawing/2014/main" id="{4CBC2703-0C57-4D52-B68F-598B4EAF382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1593" y="3182580"/>
            <a:ext cx="4681728" cy="3121152"/>
          </a:xfrm>
          <a:prstGeom prst="rect">
            <a:avLst/>
          </a:prstGeom>
        </p:spPr>
      </p:pic>
      <p:cxnSp>
        <p:nvCxnSpPr>
          <p:cNvPr id="10" name="Straight Connector 9">
            <a:extLst>
              <a:ext uri="{FF2B5EF4-FFF2-40B4-BE49-F238E27FC236}">
                <a16:creationId xmlns:a16="http://schemas.microsoft.com/office/drawing/2014/main" id="{F7A59782-CF8F-0A90-921E-DAA535AD8CC1}"/>
              </a:ext>
            </a:extLst>
          </p:cNvPr>
          <p:cNvCxnSpPr>
            <a:cxnSpLocks/>
            <a:stCxn id="5" idx="3"/>
          </p:cNvCxnSpPr>
          <p:nvPr/>
        </p:nvCxnSpPr>
        <p:spPr>
          <a:xfrm>
            <a:off x="5852160" y="847828"/>
            <a:ext cx="0" cy="54559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1201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B6CE7-EC32-46A0-9DB4-DE43170E2C6E}"/>
              </a:ext>
            </a:extLst>
          </p:cNvPr>
          <p:cNvSpPr>
            <a:spLocks noGrp="1"/>
          </p:cNvSpPr>
          <p:nvPr>
            <p:ph type="title"/>
          </p:nvPr>
        </p:nvSpPr>
        <p:spPr/>
        <p:txBody>
          <a:bodyPr/>
          <a:lstStyle/>
          <a:p>
            <a:r>
              <a:rPr lang="en-US" b="1" dirty="0"/>
              <a:t>Dementia </a:t>
            </a:r>
          </a:p>
        </p:txBody>
      </p:sp>
      <p:sp>
        <p:nvSpPr>
          <p:cNvPr id="4" name="Text Placeholder 3">
            <a:extLst>
              <a:ext uri="{FF2B5EF4-FFF2-40B4-BE49-F238E27FC236}">
                <a16:creationId xmlns:a16="http://schemas.microsoft.com/office/drawing/2014/main" id="{8BED86F5-0B30-3134-A5CB-8E9B2E6E581D}"/>
              </a:ext>
            </a:extLst>
          </p:cNvPr>
          <p:cNvSpPr>
            <a:spLocks noGrp="1"/>
          </p:cNvSpPr>
          <p:nvPr>
            <p:ph type="body" sz="quarter" idx="15"/>
          </p:nvPr>
        </p:nvSpPr>
        <p:spPr>
          <a:xfrm>
            <a:off x="457925" y="1446415"/>
            <a:ext cx="10728325" cy="4671752"/>
          </a:xfrm>
        </p:spPr>
        <p:txBody>
          <a:bodyPr>
            <a:normAutofit fontScale="92500" lnSpcReduction="20000"/>
          </a:bodyPr>
          <a:lstStyle/>
          <a:p>
            <a:r>
              <a:rPr lang="en-US" dirty="0"/>
              <a:t>Why is this information important to the LTCOP?</a:t>
            </a:r>
          </a:p>
          <a:p>
            <a:pPr lvl="1"/>
            <a:r>
              <a:rPr lang="en-US" dirty="0"/>
              <a:t>Residents may have concerns about:</a:t>
            </a:r>
          </a:p>
          <a:p>
            <a:pPr lvl="2"/>
            <a:r>
              <a:rPr lang="en-US" dirty="0"/>
              <a:t>Anxiety</a:t>
            </a:r>
          </a:p>
          <a:p>
            <a:pPr lvl="2"/>
            <a:r>
              <a:rPr lang="en-US" dirty="0"/>
              <a:t>Medication</a:t>
            </a:r>
          </a:p>
          <a:p>
            <a:pPr lvl="2"/>
            <a:r>
              <a:rPr lang="en-US" dirty="0"/>
              <a:t>Others respecting their rights</a:t>
            </a:r>
          </a:p>
          <a:p>
            <a:pPr lvl="2"/>
            <a:r>
              <a:rPr lang="en-US" dirty="0"/>
              <a:t>Their care plan</a:t>
            </a:r>
          </a:p>
          <a:p>
            <a:pPr lvl="1"/>
            <a:r>
              <a:rPr lang="en-US" dirty="0"/>
              <a:t>Facilities and other residents may have concerns about:</a:t>
            </a:r>
          </a:p>
          <a:p>
            <a:pPr lvl="2"/>
            <a:r>
              <a:rPr lang="en-US" dirty="0"/>
              <a:t>Wandering</a:t>
            </a:r>
          </a:p>
          <a:p>
            <a:pPr lvl="2"/>
            <a:r>
              <a:rPr lang="en-US" dirty="0"/>
              <a:t>Combativeness</a:t>
            </a:r>
          </a:p>
          <a:p>
            <a:pPr lvl="2"/>
            <a:r>
              <a:rPr lang="en-US" dirty="0"/>
              <a:t>Anxiety  </a:t>
            </a:r>
          </a:p>
          <a:p>
            <a:endParaRPr lang="en-US" dirty="0"/>
          </a:p>
          <a:p>
            <a:endParaRPr lang="en-US" dirty="0"/>
          </a:p>
        </p:txBody>
      </p:sp>
    </p:spTree>
    <p:extLst>
      <p:ext uri="{BB962C8B-B14F-4D97-AF65-F5344CB8AC3E}">
        <p14:creationId xmlns:p14="http://schemas.microsoft.com/office/powerpoint/2010/main" val="2111780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5F12-011F-414A-A97E-D08A9F681920}"/>
              </a:ext>
            </a:extLst>
          </p:cNvPr>
          <p:cNvSpPr>
            <a:spLocks noGrp="1"/>
          </p:cNvSpPr>
          <p:nvPr>
            <p:ph type="title"/>
          </p:nvPr>
        </p:nvSpPr>
        <p:spPr/>
        <p:txBody>
          <a:bodyPr/>
          <a:lstStyle/>
          <a:p>
            <a:r>
              <a:rPr lang="en-US" b="1" dirty="0"/>
              <a:t>Mental Illness</a:t>
            </a:r>
          </a:p>
        </p:txBody>
      </p:sp>
      <p:sp>
        <p:nvSpPr>
          <p:cNvPr id="3" name="Text Placeholder 2">
            <a:extLst>
              <a:ext uri="{FF2B5EF4-FFF2-40B4-BE49-F238E27FC236}">
                <a16:creationId xmlns:a16="http://schemas.microsoft.com/office/drawing/2014/main" id="{FCFE1EBA-93D7-1155-A0F3-3BFA4B720461}"/>
              </a:ext>
            </a:extLst>
          </p:cNvPr>
          <p:cNvSpPr>
            <a:spLocks noGrp="1"/>
          </p:cNvSpPr>
          <p:nvPr>
            <p:ph type="body" sz="quarter" idx="14"/>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D15CF1F2-1AA7-1F41-4519-63D5F06FC6A2}"/>
              </a:ext>
            </a:extLst>
          </p:cNvPr>
          <p:cNvSpPr>
            <a:spLocks noGrp="1"/>
          </p:cNvSpPr>
          <p:nvPr>
            <p:ph type="body" sz="quarter" idx="15"/>
          </p:nvPr>
        </p:nvSpPr>
        <p:spPr/>
        <p:txBody>
          <a:bodyPr/>
          <a:lstStyle/>
          <a:p>
            <a:endParaRPr lang="en-US"/>
          </a:p>
        </p:txBody>
      </p:sp>
      <p:pic>
        <p:nvPicPr>
          <p:cNvPr id="4" name="Picture 3">
            <a:extLst>
              <a:ext uri="{FF2B5EF4-FFF2-40B4-BE49-F238E27FC236}">
                <a16:creationId xmlns:a16="http://schemas.microsoft.com/office/drawing/2014/main" id="{E4E7CA91-D0BC-460A-ABDE-33D37988B64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49217" y="1811398"/>
            <a:ext cx="6042992" cy="4532244"/>
          </a:xfrm>
          <a:prstGeom prst="rect">
            <a:avLst/>
          </a:prstGeom>
        </p:spPr>
      </p:pic>
    </p:spTree>
    <p:extLst>
      <p:ext uri="{BB962C8B-B14F-4D97-AF65-F5344CB8AC3E}">
        <p14:creationId xmlns:p14="http://schemas.microsoft.com/office/powerpoint/2010/main" val="3163128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95B5-DB68-4975-B086-761671CA8342}"/>
              </a:ext>
            </a:extLst>
          </p:cNvPr>
          <p:cNvSpPr>
            <a:spLocks noGrp="1"/>
          </p:cNvSpPr>
          <p:nvPr>
            <p:ph type="title"/>
          </p:nvPr>
        </p:nvSpPr>
        <p:spPr/>
        <p:txBody>
          <a:bodyPr/>
          <a:lstStyle/>
          <a:p>
            <a:r>
              <a:rPr lang="en-US" b="1" dirty="0"/>
              <a:t>Serious Mental Illness (SMI)</a:t>
            </a:r>
          </a:p>
        </p:txBody>
      </p:sp>
      <p:sp>
        <p:nvSpPr>
          <p:cNvPr id="3" name="Content Placeholder 2">
            <a:extLst>
              <a:ext uri="{FF2B5EF4-FFF2-40B4-BE49-F238E27FC236}">
                <a16:creationId xmlns:a16="http://schemas.microsoft.com/office/drawing/2014/main" id="{1269E043-E468-4BA9-ABF2-7352C768DE15}"/>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97572675-177E-3018-17E3-0C6F362FBCBE}"/>
              </a:ext>
            </a:extLst>
          </p:cNvPr>
          <p:cNvSpPr>
            <a:spLocks noGrp="1"/>
          </p:cNvSpPr>
          <p:nvPr>
            <p:ph type="body" sz="quarter" idx="15"/>
          </p:nvPr>
        </p:nvSpPr>
        <p:spPr/>
        <p:txBody>
          <a:bodyPr>
            <a:normAutofit/>
          </a:bodyPr>
          <a:lstStyle/>
          <a:p>
            <a:r>
              <a:rPr lang="en-US" dirty="0"/>
              <a:t>Why is this information important for the LTCOP?</a:t>
            </a:r>
          </a:p>
          <a:p>
            <a:pPr lvl="1"/>
            <a:r>
              <a:rPr lang="en-US" dirty="0"/>
              <a:t>Working with individuals who have a diagnosis of a serious mental illness may be challenging due to barriers in communication</a:t>
            </a:r>
          </a:p>
          <a:p>
            <a:pPr lvl="1"/>
            <a:r>
              <a:rPr lang="en-US" dirty="0"/>
              <a:t>Facility staff are often not properly trained</a:t>
            </a:r>
          </a:p>
          <a:p>
            <a:pPr lvl="1"/>
            <a:r>
              <a:rPr lang="en-US" dirty="0"/>
              <a:t>Residents with SMI are at greater risk for facility-initiated discharge</a:t>
            </a:r>
          </a:p>
          <a:p>
            <a:endParaRPr lang="en-US" dirty="0"/>
          </a:p>
        </p:txBody>
      </p:sp>
    </p:spTree>
    <p:extLst>
      <p:ext uri="{BB962C8B-B14F-4D97-AF65-F5344CB8AC3E}">
        <p14:creationId xmlns:p14="http://schemas.microsoft.com/office/powerpoint/2010/main" val="1326915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FC6C-25CB-4462-A49E-587F3ED0261E}"/>
              </a:ext>
            </a:extLst>
          </p:cNvPr>
          <p:cNvSpPr>
            <a:spLocks noGrp="1"/>
          </p:cNvSpPr>
          <p:nvPr>
            <p:ph type="title"/>
          </p:nvPr>
        </p:nvSpPr>
        <p:spPr/>
        <p:txBody>
          <a:bodyPr/>
          <a:lstStyle/>
          <a:p>
            <a:r>
              <a:rPr lang="en-US" b="1" dirty="0"/>
              <a:t>Bipolar Disorder </a:t>
            </a:r>
          </a:p>
        </p:txBody>
      </p:sp>
      <p:sp>
        <p:nvSpPr>
          <p:cNvPr id="3" name="Content Placeholder 2">
            <a:extLst>
              <a:ext uri="{FF2B5EF4-FFF2-40B4-BE49-F238E27FC236}">
                <a16:creationId xmlns:a16="http://schemas.microsoft.com/office/drawing/2014/main" id="{67F53C74-7A80-40F6-9694-E1A246AF8969}"/>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10FAA597-9750-60DE-DE8E-D251AA15875F}"/>
              </a:ext>
            </a:extLst>
          </p:cNvPr>
          <p:cNvSpPr>
            <a:spLocks noGrp="1"/>
          </p:cNvSpPr>
          <p:nvPr>
            <p:ph type="body" sz="quarter" idx="15"/>
          </p:nvPr>
        </p:nvSpPr>
        <p:spPr/>
        <p:txBody>
          <a:bodyPr>
            <a:normAutofit fontScale="92500"/>
          </a:bodyPr>
          <a:lstStyle/>
          <a:p>
            <a:pPr marL="0" indent="0">
              <a:buNone/>
            </a:pPr>
            <a:r>
              <a:rPr lang="en-US" dirty="0"/>
              <a:t>Causes dramatic shifts in a person’s:</a:t>
            </a:r>
          </a:p>
          <a:p>
            <a:r>
              <a:rPr lang="en-US" dirty="0"/>
              <a:t>Mood</a:t>
            </a:r>
          </a:p>
          <a:p>
            <a:r>
              <a:rPr lang="en-US" dirty="0"/>
              <a:t>Energy</a:t>
            </a:r>
          </a:p>
          <a:p>
            <a:r>
              <a:rPr lang="en-US" dirty="0"/>
              <a:t>Ability to think clearly </a:t>
            </a:r>
          </a:p>
          <a:p>
            <a:pPr marL="0" indent="0">
              <a:buNone/>
            </a:pPr>
            <a:r>
              <a:rPr lang="en-US" dirty="0"/>
              <a:t>Individuals with this disorder experience extreme high and low moods, known as mania and depression. </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317833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D4FE-33E0-4226-A7EC-11EA3791C32F}"/>
              </a:ext>
            </a:extLst>
          </p:cNvPr>
          <p:cNvSpPr>
            <a:spLocks noGrp="1"/>
          </p:cNvSpPr>
          <p:nvPr>
            <p:ph type="title"/>
          </p:nvPr>
        </p:nvSpPr>
        <p:spPr/>
        <p:txBody>
          <a:bodyPr/>
          <a:lstStyle/>
          <a:p>
            <a:r>
              <a:rPr lang="en-US" b="1" dirty="0"/>
              <a:t>Major Depressive Disorder (MDD) </a:t>
            </a:r>
          </a:p>
        </p:txBody>
      </p:sp>
      <p:sp>
        <p:nvSpPr>
          <p:cNvPr id="4" name="Text Placeholder 3">
            <a:extLst>
              <a:ext uri="{FF2B5EF4-FFF2-40B4-BE49-F238E27FC236}">
                <a16:creationId xmlns:a16="http://schemas.microsoft.com/office/drawing/2014/main" id="{9807F7E9-3F9B-9973-8DBC-D030A2EBB69B}"/>
              </a:ext>
            </a:extLst>
          </p:cNvPr>
          <p:cNvSpPr>
            <a:spLocks noGrp="1"/>
          </p:cNvSpPr>
          <p:nvPr>
            <p:ph type="body" sz="quarter" idx="15"/>
          </p:nvPr>
        </p:nvSpPr>
        <p:spPr>
          <a:xfrm>
            <a:off x="457925" y="1922462"/>
            <a:ext cx="10728325" cy="4543648"/>
          </a:xfrm>
        </p:spPr>
        <p:txBody>
          <a:bodyPr>
            <a:normAutofit fontScale="85000" lnSpcReduction="20000"/>
          </a:bodyPr>
          <a:lstStyle/>
          <a:p>
            <a:r>
              <a:rPr lang="en-US" sz="2600" dirty="0"/>
              <a:t>One of the most common mental disorders</a:t>
            </a:r>
          </a:p>
          <a:p>
            <a:r>
              <a:rPr lang="en-US" sz="2600" dirty="0"/>
              <a:t>Symptoms vary, but may include:</a:t>
            </a:r>
          </a:p>
          <a:p>
            <a:pPr lvl="1"/>
            <a:r>
              <a:rPr lang="en-US" sz="2200" dirty="0"/>
              <a:t>Sadness</a:t>
            </a:r>
          </a:p>
          <a:p>
            <a:pPr lvl="1"/>
            <a:r>
              <a:rPr lang="en-US" sz="2200" dirty="0"/>
              <a:t>Hopelessness</a:t>
            </a:r>
          </a:p>
          <a:p>
            <a:pPr lvl="1"/>
            <a:r>
              <a:rPr lang="en-US" sz="2200" dirty="0"/>
              <a:t>Anxiety</a:t>
            </a:r>
          </a:p>
          <a:p>
            <a:pPr lvl="1"/>
            <a:r>
              <a:rPr lang="en-US" sz="2200" dirty="0"/>
              <a:t>Pessimism</a:t>
            </a:r>
          </a:p>
          <a:p>
            <a:pPr lvl="1"/>
            <a:r>
              <a:rPr lang="en-US" sz="2200" dirty="0"/>
              <a:t>Irritability</a:t>
            </a:r>
          </a:p>
          <a:p>
            <a:pPr lvl="1"/>
            <a:r>
              <a:rPr lang="en-US" sz="2200" dirty="0"/>
              <a:t>Worthlessness</a:t>
            </a:r>
          </a:p>
          <a:p>
            <a:pPr lvl="1"/>
            <a:r>
              <a:rPr lang="en-US" sz="2200" dirty="0"/>
              <a:t>Fatigue</a:t>
            </a:r>
          </a:p>
          <a:p>
            <a:endParaRPr lang="en-US" dirty="0"/>
          </a:p>
        </p:txBody>
      </p:sp>
    </p:spTree>
    <p:extLst>
      <p:ext uri="{BB962C8B-B14F-4D97-AF65-F5344CB8AC3E}">
        <p14:creationId xmlns:p14="http://schemas.microsoft.com/office/powerpoint/2010/main" val="12458607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74C8-D762-42F5-BF6C-B92AAF09C3ED}"/>
              </a:ext>
            </a:extLst>
          </p:cNvPr>
          <p:cNvSpPr>
            <a:spLocks noGrp="1"/>
          </p:cNvSpPr>
          <p:nvPr>
            <p:ph type="title"/>
          </p:nvPr>
        </p:nvSpPr>
        <p:spPr/>
        <p:txBody>
          <a:bodyPr/>
          <a:lstStyle/>
          <a:p>
            <a:r>
              <a:rPr lang="en-US" b="1" dirty="0"/>
              <a:t>Schizophrenia</a:t>
            </a:r>
          </a:p>
        </p:txBody>
      </p:sp>
      <p:sp>
        <p:nvSpPr>
          <p:cNvPr id="3" name="Content Placeholder 2">
            <a:extLst>
              <a:ext uri="{FF2B5EF4-FFF2-40B4-BE49-F238E27FC236}">
                <a16:creationId xmlns:a16="http://schemas.microsoft.com/office/drawing/2014/main" id="{17BBDBDC-5D1E-4AE9-9EC5-AFF8A354D138}"/>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3C276005-FAD5-809F-8B32-1AB6A9ED734F}"/>
              </a:ext>
            </a:extLst>
          </p:cNvPr>
          <p:cNvSpPr>
            <a:spLocks noGrp="1"/>
          </p:cNvSpPr>
          <p:nvPr>
            <p:ph type="body" sz="quarter" idx="15"/>
          </p:nvPr>
        </p:nvSpPr>
        <p:spPr/>
        <p:txBody>
          <a:bodyPr>
            <a:normAutofit fontScale="85000" lnSpcReduction="20000"/>
          </a:bodyPr>
          <a:lstStyle/>
          <a:p>
            <a:pPr marL="0" indent="0">
              <a:buNone/>
            </a:pPr>
            <a:r>
              <a:rPr lang="en-US" sz="2000" dirty="0"/>
              <a:t>Interferes with a person’s ability to:</a:t>
            </a:r>
          </a:p>
          <a:p>
            <a:r>
              <a:rPr lang="en-US" sz="1800" dirty="0"/>
              <a:t>Think clearly</a:t>
            </a:r>
          </a:p>
          <a:p>
            <a:r>
              <a:rPr lang="en-US" sz="1800" dirty="0"/>
              <a:t>Manage emotions </a:t>
            </a:r>
          </a:p>
          <a:p>
            <a:r>
              <a:rPr lang="en-US" sz="1800" dirty="0"/>
              <a:t>Make decisions</a:t>
            </a:r>
          </a:p>
          <a:p>
            <a:r>
              <a:rPr lang="en-US" sz="1800" dirty="0"/>
              <a:t>Relate to others </a:t>
            </a:r>
          </a:p>
          <a:p>
            <a:r>
              <a:rPr lang="en-US" sz="1800" dirty="0"/>
              <a:t>Maintain touch with reality</a:t>
            </a:r>
          </a:p>
          <a:p>
            <a:endParaRPr lang="en-US" dirty="0"/>
          </a:p>
        </p:txBody>
      </p:sp>
    </p:spTree>
    <p:extLst>
      <p:ext uri="{BB962C8B-B14F-4D97-AF65-F5344CB8AC3E}">
        <p14:creationId xmlns:p14="http://schemas.microsoft.com/office/powerpoint/2010/main" val="4187113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6225C-8B77-4525-BE21-56EA96A88DA3}"/>
              </a:ext>
            </a:extLst>
          </p:cNvPr>
          <p:cNvSpPr>
            <a:spLocks noGrp="1"/>
          </p:cNvSpPr>
          <p:nvPr>
            <p:ph type="title"/>
          </p:nvPr>
        </p:nvSpPr>
        <p:spPr/>
        <p:txBody>
          <a:bodyPr/>
          <a:lstStyle/>
          <a:p>
            <a:r>
              <a:rPr lang="en-US" b="1" dirty="0"/>
              <a:t>Depression </a:t>
            </a:r>
          </a:p>
        </p:txBody>
      </p:sp>
      <p:sp>
        <p:nvSpPr>
          <p:cNvPr id="4" name="Text Placeholder 3">
            <a:extLst>
              <a:ext uri="{FF2B5EF4-FFF2-40B4-BE49-F238E27FC236}">
                <a16:creationId xmlns:a16="http://schemas.microsoft.com/office/drawing/2014/main" id="{23D1B6A1-1A3B-C5BC-A956-BAE11D2ABA38}"/>
              </a:ext>
            </a:extLst>
          </p:cNvPr>
          <p:cNvSpPr>
            <a:spLocks noGrp="1"/>
          </p:cNvSpPr>
          <p:nvPr>
            <p:ph type="body" sz="quarter" idx="15"/>
          </p:nvPr>
        </p:nvSpPr>
        <p:spPr>
          <a:xfrm>
            <a:off x="457925" y="1488134"/>
            <a:ext cx="10728325" cy="1724899"/>
          </a:xfrm>
        </p:spPr>
        <p:txBody>
          <a:bodyPr/>
          <a:lstStyle/>
          <a:p>
            <a:r>
              <a:rPr lang="en-US" dirty="0"/>
              <a:t>Why is this important information for the LTCOP?</a:t>
            </a:r>
          </a:p>
          <a:p>
            <a:pPr lvl="1"/>
            <a:r>
              <a:rPr lang="en-US" dirty="0"/>
              <a:t>Residents with depression may not seek assistance from the LTCOP.</a:t>
            </a:r>
          </a:p>
          <a:p>
            <a:pPr lvl="1"/>
            <a:r>
              <a:rPr lang="en-US" dirty="0"/>
              <a:t>Residents with depression may sleep often or stay in their room.</a:t>
            </a:r>
          </a:p>
          <a:p>
            <a:pPr lvl="1"/>
            <a:endParaRPr lang="en-US" dirty="0"/>
          </a:p>
          <a:p>
            <a:endParaRPr lang="en-US" dirty="0"/>
          </a:p>
        </p:txBody>
      </p:sp>
      <p:pic>
        <p:nvPicPr>
          <p:cNvPr id="5" name="Picture 4">
            <a:extLst>
              <a:ext uri="{FF2B5EF4-FFF2-40B4-BE49-F238E27FC236}">
                <a16:creationId xmlns:a16="http://schemas.microsoft.com/office/drawing/2014/main" id="{5FA4E4B7-DA49-4232-9924-92F5EDF459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31215" y="3213033"/>
            <a:ext cx="6329569" cy="2982201"/>
          </a:xfrm>
          <a:prstGeom prst="rect">
            <a:avLst/>
          </a:prstGeom>
        </p:spPr>
      </p:pic>
      <p:sp>
        <p:nvSpPr>
          <p:cNvPr id="6" name="TextBox 5">
            <a:extLst>
              <a:ext uri="{FF2B5EF4-FFF2-40B4-BE49-F238E27FC236}">
                <a16:creationId xmlns:a16="http://schemas.microsoft.com/office/drawing/2014/main" id="{80EFB55D-E192-4D2A-8CC2-86C22145879F}"/>
              </a:ext>
            </a:extLst>
          </p:cNvPr>
          <p:cNvSpPr txBox="1"/>
          <p:nvPr/>
        </p:nvSpPr>
        <p:spPr>
          <a:xfrm>
            <a:off x="4428304" y="6358388"/>
            <a:ext cx="6934200" cy="215444"/>
          </a:xfrm>
          <a:prstGeom prst="rect">
            <a:avLst/>
          </a:prstGeom>
          <a:noFill/>
        </p:spPr>
        <p:txBody>
          <a:bodyPr wrap="square" rtlCol="0">
            <a:spAutoFit/>
          </a:bodyPr>
          <a:lstStyle/>
          <a:p>
            <a:r>
              <a:rPr lang="en-US" sz="800" dirty="0">
                <a:hlinkClick r:id="rId4" tooltip="https://loonylabs.org/2015/11/13/not-so-happy-old-age/"/>
              </a:rPr>
              <a:t>This Photo</a:t>
            </a:r>
            <a:r>
              <a:rPr lang="en-US" sz="800" dirty="0"/>
              <a:t> by Unknown Author is licensed under </a:t>
            </a:r>
            <a:r>
              <a:rPr lang="en-US" sz="800" dirty="0">
                <a:hlinkClick r:id="rId5" tooltip="https://creativecommons.org/licenses/by-nc-nd/3.0/"/>
              </a:rPr>
              <a:t>CC BY-NC-ND</a:t>
            </a:r>
            <a:endParaRPr lang="en-US" sz="800" dirty="0"/>
          </a:p>
        </p:txBody>
      </p:sp>
    </p:spTree>
    <p:extLst>
      <p:ext uri="{BB962C8B-B14F-4D97-AF65-F5344CB8AC3E}">
        <p14:creationId xmlns:p14="http://schemas.microsoft.com/office/powerpoint/2010/main" val="1999476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A686-80B6-45E2-BEE7-ABA58A70179D}"/>
              </a:ext>
            </a:extLst>
          </p:cNvPr>
          <p:cNvSpPr>
            <a:spLocks noGrp="1"/>
          </p:cNvSpPr>
          <p:nvPr>
            <p:ph type="title"/>
          </p:nvPr>
        </p:nvSpPr>
        <p:spPr/>
        <p:txBody>
          <a:bodyPr/>
          <a:lstStyle/>
          <a:p>
            <a:r>
              <a:rPr lang="en-US" b="1" dirty="0"/>
              <a:t>Anxiety Disorders</a:t>
            </a:r>
          </a:p>
        </p:txBody>
      </p:sp>
      <p:sp>
        <p:nvSpPr>
          <p:cNvPr id="3" name="Text Placeholder 2">
            <a:extLst>
              <a:ext uri="{FF2B5EF4-FFF2-40B4-BE49-F238E27FC236}">
                <a16:creationId xmlns:a16="http://schemas.microsoft.com/office/drawing/2014/main" id="{A195A564-EC66-AF19-57A4-3EAA876A20BE}"/>
              </a:ext>
            </a:extLst>
          </p:cNvPr>
          <p:cNvSpPr>
            <a:spLocks noGrp="1"/>
          </p:cNvSpPr>
          <p:nvPr>
            <p:ph type="body" sz="quarter" idx="14"/>
          </p:nvPr>
        </p:nvSpPr>
        <p:spPr/>
        <p:txBody>
          <a:bodyPr>
            <a:normAutofit lnSpcReduction="10000"/>
          </a:bodyPr>
          <a:lstStyle/>
          <a:p>
            <a:endParaRPr lang="en-US"/>
          </a:p>
        </p:txBody>
      </p:sp>
      <p:sp>
        <p:nvSpPr>
          <p:cNvPr id="5" name="Text Placeholder 4">
            <a:extLst>
              <a:ext uri="{FF2B5EF4-FFF2-40B4-BE49-F238E27FC236}">
                <a16:creationId xmlns:a16="http://schemas.microsoft.com/office/drawing/2014/main" id="{F3F8B7F7-05B8-8360-4505-2EDA463FC02E}"/>
              </a:ext>
            </a:extLst>
          </p:cNvPr>
          <p:cNvSpPr>
            <a:spLocks noGrp="1"/>
          </p:cNvSpPr>
          <p:nvPr>
            <p:ph type="body" sz="quarter" idx="15"/>
          </p:nvPr>
        </p:nvSpPr>
        <p:spPr/>
        <p:txBody>
          <a:bodyPr/>
          <a:lstStyle/>
          <a:p>
            <a:endParaRPr lang="en-US"/>
          </a:p>
        </p:txBody>
      </p:sp>
      <p:graphicFrame>
        <p:nvGraphicFramePr>
          <p:cNvPr id="4" name="Table 3">
            <a:extLst>
              <a:ext uri="{FF2B5EF4-FFF2-40B4-BE49-F238E27FC236}">
                <a16:creationId xmlns:a16="http://schemas.microsoft.com/office/drawing/2014/main" id="{CD2D6910-103B-4FFE-AF09-CDEF876BD4EE}"/>
              </a:ext>
            </a:extLst>
          </p:cNvPr>
          <p:cNvGraphicFramePr>
            <a:graphicFrameLocks noGrp="1"/>
          </p:cNvGraphicFramePr>
          <p:nvPr>
            <p:extLst>
              <p:ext uri="{D42A27DB-BD31-4B8C-83A1-F6EECF244321}">
                <p14:modId xmlns:p14="http://schemas.microsoft.com/office/powerpoint/2010/main" val="3607648453"/>
              </p:ext>
            </p:extLst>
          </p:nvPr>
        </p:nvGraphicFramePr>
        <p:xfrm>
          <a:off x="609600" y="1696278"/>
          <a:ext cx="10972800" cy="4964435"/>
        </p:xfrm>
        <a:graphic>
          <a:graphicData uri="http://schemas.openxmlformats.org/drawingml/2006/table">
            <a:tbl>
              <a:tblPr firstRow="1" firstCol="1" bandRow="1"/>
              <a:tblGrid>
                <a:gridCol w="5479766">
                  <a:extLst>
                    <a:ext uri="{9D8B030D-6E8A-4147-A177-3AD203B41FA5}">
                      <a16:colId xmlns:a16="http://schemas.microsoft.com/office/drawing/2014/main" val="3673944235"/>
                    </a:ext>
                  </a:extLst>
                </a:gridCol>
                <a:gridCol w="5493034">
                  <a:extLst>
                    <a:ext uri="{9D8B030D-6E8A-4147-A177-3AD203B41FA5}">
                      <a16:colId xmlns:a16="http://schemas.microsoft.com/office/drawing/2014/main" val="2823822705"/>
                    </a:ext>
                  </a:extLst>
                </a:gridCol>
              </a:tblGrid>
              <a:tr h="850366">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Emotional Symptoms</a:t>
                      </a:r>
                      <a:endPar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Physical Symptoms</a:t>
                      </a:r>
                      <a:endParaRPr lang="en-US" sz="2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960170637"/>
                  </a:ext>
                </a:extLst>
              </a:tr>
              <a:tr h="1058682">
                <a:tc>
                  <a:txBody>
                    <a:bodyPr/>
                    <a:lstStyle/>
                    <a:p>
                      <a:pPr marL="0" marR="0" fontAlgn="t">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Feelings of apprehension or dread</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accent5">
                        <a:lumMod val="20000"/>
                        <a:lumOff val="80000"/>
                      </a:schemeClr>
                    </a:solidFill>
                  </a:tcPr>
                </a:tc>
                <a:tc>
                  <a:txBody>
                    <a:bodyPr/>
                    <a:lstStyle/>
                    <a:p>
                      <a:pPr marL="0" marR="0" fontAlgn="t">
                        <a:lnSpc>
                          <a:spcPct val="115000"/>
                        </a:lnSpc>
                        <a:spcBef>
                          <a:spcPts val="0"/>
                        </a:spcBef>
                        <a:spcAft>
                          <a:spcPts val="0"/>
                        </a:spcAft>
                      </a:pPr>
                      <a:r>
                        <a:rPr lang="en-US"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Pounding or racing heart and shortness of breath</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93719338"/>
                  </a:ext>
                </a:extLst>
              </a:tr>
              <a:tr h="713561">
                <a:tc>
                  <a:txBody>
                    <a:bodyPr/>
                    <a:lstStyle/>
                    <a:p>
                      <a:pPr marL="0" marR="0" algn="just">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Feeling tense or jumpy</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Sweating, tremors and twitches</a:t>
                      </a:r>
                      <a:endParaRPr lang="en-US" sz="2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415865546"/>
                  </a:ext>
                </a:extLst>
              </a:tr>
              <a:tr h="896051">
                <a:tc>
                  <a:txBody>
                    <a:bodyPr/>
                    <a:lstStyle/>
                    <a:p>
                      <a:pPr marL="0" marR="0" algn="just">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Restlessness or irritability</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accent5">
                        <a:lumMod val="20000"/>
                        <a:lumOff val="80000"/>
                      </a:schemeClr>
                    </a:solidFill>
                  </a:tcPr>
                </a:tc>
                <a:tc>
                  <a:txBody>
                    <a:bodyPr/>
                    <a:lstStyle/>
                    <a:p>
                      <a:pPr marL="0" marR="0" algn="just">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Headaches, fatigue and insomnia</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073628649"/>
                  </a:ext>
                </a:extLst>
              </a:tr>
              <a:tr h="1445775">
                <a:tc>
                  <a:txBody>
                    <a:bodyPr/>
                    <a:lstStyle/>
                    <a:p>
                      <a:pPr marL="0" marR="0" algn="just">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Anticipating the worst and being watchful for signs of danger</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Upset stomach, frequent urination or diarrhea</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445472637"/>
                  </a:ext>
                </a:extLst>
              </a:tr>
            </a:tbl>
          </a:graphicData>
        </a:graphic>
      </p:graphicFrame>
    </p:spTree>
    <p:extLst>
      <p:ext uri="{BB962C8B-B14F-4D97-AF65-F5344CB8AC3E}">
        <p14:creationId xmlns:p14="http://schemas.microsoft.com/office/powerpoint/2010/main" val="277159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C42CF-996D-4BE7-A983-29FD3774D216}"/>
              </a:ext>
            </a:extLst>
          </p:cNvPr>
          <p:cNvSpPr>
            <a:spLocks noGrp="1"/>
          </p:cNvSpPr>
          <p:nvPr>
            <p:ph type="title"/>
          </p:nvPr>
        </p:nvSpPr>
        <p:spPr/>
        <p:txBody>
          <a:bodyPr/>
          <a:lstStyle/>
          <a:p>
            <a:r>
              <a:rPr lang="en-US" b="1" dirty="0"/>
              <a:t>Module 2 Learning Objectives</a:t>
            </a:r>
          </a:p>
        </p:txBody>
      </p:sp>
      <p:sp>
        <p:nvSpPr>
          <p:cNvPr id="4" name="Text Placeholder 3">
            <a:extLst>
              <a:ext uri="{FF2B5EF4-FFF2-40B4-BE49-F238E27FC236}">
                <a16:creationId xmlns:a16="http://schemas.microsoft.com/office/drawing/2014/main" id="{DEB00B3E-0470-22FB-4482-A6CAFD5D1948}"/>
              </a:ext>
            </a:extLst>
          </p:cNvPr>
          <p:cNvSpPr>
            <a:spLocks noGrp="1"/>
          </p:cNvSpPr>
          <p:nvPr>
            <p:ph type="body" sz="quarter" idx="15"/>
          </p:nvPr>
        </p:nvSpPr>
        <p:spPr>
          <a:xfrm>
            <a:off x="457925" y="1922462"/>
            <a:ext cx="10728325" cy="2317029"/>
          </a:xfrm>
        </p:spPr>
        <p:txBody>
          <a:bodyPr numCol="2">
            <a:normAutofit fontScale="92500" lnSpcReduction="20000"/>
          </a:bodyPr>
          <a:lstStyle/>
          <a:p>
            <a:r>
              <a:rPr lang="en-US" dirty="0"/>
              <a:t>Who lives in long-term care facilities </a:t>
            </a:r>
          </a:p>
          <a:p>
            <a:r>
              <a:rPr lang="en-US" dirty="0"/>
              <a:t>Why people enter long-term care</a:t>
            </a:r>
          </a:p>
          <a:p>
            <a:r>
              <a:rPr lang="en-US" dirty="0"/>
              <a:t>Why people stay in long-term care</a:t>
            </a:r>
          </a:p>
          <a:p>
            <a:r>
              <a:rPr lang="en-US" dirty="0"/>
              <a:t>The impact of loss when residents enter long-term care</a:t>
            </a:r>
          </a:p>
          <a:p>
            <a:r>
              <a:rPr lang="en-US" dirty="0"/>
              <a:t>Common diagnoses, the effects on residents, and the importance to the LTCOP</a:t>
            </a:r>
          </a:p>
          <a:p>
            <a:r>
              <a:rPr lang="en-US" dirty="0"/>
              <a:t>Common health concerns in long-term care</a:t>
            </a:r>
          </a:p>
          <a:p>
            <a:endParaRPr lang="en-US" dirty="0"/>
          </a:p>
          <a:p>
            <a:endParaRPr lang="en-US" dirty="0"/>
          </a:p>
        </p:txBody>
      </p:sp>
      <p:pic>
        <p:nvPicPr>
          <p:cNvPr id="5" name="Picture 4">
            <a:extLst>
              <a:ext uri="{FF2B5EF4-FFF2-40B4-BE49-F238E27FC236}">
                <a16:creationId xmlns:a16="http://schemas.microsoft.com/office/drawing/2014/main" id="{0259FD05-A1CF-4AD5-A95E-1C25703E96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17178" y="3254922"/>
            <a:ext cx="3715027" cy="2908475"/>
          </a:xfrm>
          <a:prstGeom prst="rect">
            <a:avLst/>
          </a:prstGeom>
        </p:spPr>
      </p:pic>
    </p:spTree>
    <p:extLst>
      <p:ext uri="{BB962C8B-B14F-4D97-AF65-F5344CB8AC3E}">
        <p14:creationId xmlns:p14="http://schemas.microsoft.com/office/powerpoint/2010/main" val="3107970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E72F-7600-9876-9D7F-0CEA5445E5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008F2D-1C1B-4AF1-81DC-D14F61DF1D8C}"/>
              </a:ext>
            </a:extLst>
          </p:cNvPr>
          <p:cNvSpPr>
            <a:spLocks noGrp="1"/>
          </p:cNvSpPr>
          <p:nvPr>
            <p:ph type="body" sz="quarter" idx="14"/>
          </p:nvPr>
        </p:nvSpPr>
        <p:spPr/>
        <p:txBody>
          <a:bodyPr>
            <a:normAutofit lnSpcReduction="10000"/>
          </a:bodyPr>
          <a:lstStyle/>
          <a:p>
            <a:pPr lvl="2"/>
            <a:endParaRPr lang="en-US" dirty="0"/>
          </a:p>
        </p:txBody>
      </p:sp>
      <p:sp>
        <p:nvSpPr>
          <p:cNvPr id="4" name="Text Placeholder 3">
            <a:extLst>
              <a:ext uri="{FF2B5EF4-FFF2-40B4-BE49-F238E27FC236}">
                <a16:creationId xmlns:a16="http://schemas.microsoft.com/office/drawing/2014/main" id="{595C4B2C-44DA-C192-2741-4E46172D8428}"/>
              </a:ext>
            </a:extLst>
          </p:cNvPr>
          <p:cNvSpPr>
            <a:spLocks noGrp="1"/>
          </p:cNvSpPr>
          <p:nvPr>
            <p:ph type="body" sz="quarter" idx="15"/>
          </p:nvPr>
        </p:nvSpPr>
        <p:spPr/>
        <p:txBody>
          <a:bodyPr>
            <a:normAutofit/>
          </a:bodyPr>
          <a:lstStyle/>
          <a:p>
            <a:r>
              <a:rPr lang="en-US" dirty="0"/>
              <a:t>Why is this information important to the LTCO?</a:t>
            </a:r>
          </a:p>
          <a:p>
            <a:pPr lvl="1"/>
            <a:r>
              <a:rPr lang="en-US" dirty="0"/>
              <a:t>Representatives should be:</a:t>
            </a:r>
          </a:p>
          <a:p>
            <a:pPr lvl="2"/>
            <a:r>
              <a:rPr lang="en-US" dirty="0"/>
              <a:t>Honest</a:t>
            </a:r>
          </a:p>
          <a:p>
            <a:pPr lvl="2"/>
            <a:r>
              <a:rPr lang="en-US" dirty="0"/>
              <a:t>Relatable</a:t>
            </a:r>
          </a:p>
          <a:p>
            <a:pPr lvl="2"/>
            <a:r>
              <a:rPr lang="en-US" dirty="0"/>
              <a:t>Respectful</a:t>
            </a:r>
          </a:p>
          <a:p>
            <a:pPr lvl="2"/>
            <a:endParaRPr lang="en-US" dirty="0"/>
          </a:p>
          <a:p>
            <a:endParaRPr lang="en-US" dirty="0"/>
          </a:p>
        </p:txBody>
      </p:sp>
      <p:pic>
        <p:nvPicPr>
          <p:cNvPr id="9" name="Picture 8">
            <a:extLst>
              <a:ext uri="{FF2B5EF4-FFF2-40B4-BE49-F238E27FC236}">
                <a16:creationId xmlns:a16="http://schemas.microsoft.com/office/drawing/2014/main" id="{640B51DD-3F40-4671-8683-587AA86BF3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18852" y="1739575"/>
            <a:ext cx="4498077" cy="4505512"/>
          </a:xfrm>
          <a:prstGeom prst="rect">
            <a:avLst/>
          </a:prstGeom>
        </p:spPr>
      </p:pic>
    </p:spTree>
    <p:extLst>
      <p:ext uri="{BB962C8B-B14F-4D97-AF65-F5344CB8AC3E}">
        <p14:creationId xmlns:p14="http://schemas.microsoft.com/office/powerpoint/2010/main" val="3872668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7DD-9F44-40B2-A67B-6BE27B019BE4}"/>
              </a:ext>
            </a:extLst>
          </p:cNvPr>
          <p:cNvSpPr>
            <a:spLocks noGrp="1"/>
          </p:cNvSpPr>
          <p:nvPr>
            <p:ph type="title"/>
          </p:nvPr>
        </p:nvSpPr>
        <p:spPr/>
        <p:txBody>
          <a:bodyPr/>
          <a:lstStyle/>
          <a:p>
            <a:r>
              <a:rPr lang="en-US" b="1" dirty="0"/>
              <a:t>Other Health Concerns</a:t>
            </a:r>
          </a:p>
        </p:txBody>
      </p:sp>
      <p:sp>
        <p:nvSpPr>
          <p:cNvPr id="3" name="Content Placeholder 2">
            <a:extLst>
              <a:ext uri="{FF2B5EF4-FFF2-40B4-BE49-F238E27FC236}">
                <a16:creationId xmlns:a16="http://schemas.microsoft.com/office/drawing/2014/main" id="{CE60AA9F-FB57-47B9-A587-5F3215BFC228}"/>
              </a:ext>
            </a:extLst>
          </p:cNvPr>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54CBCD1E-B50A-49ED-A0E6-554B8A697A9C}"/>
              </a:ext>
            </a:extLst>
          </p:cNvPr>
          <p:cNvSpPr>
            <a:spLocks noGrp="1"/>
          </p:cNvSpPr>
          <p:nvPr>
            <p:ph type="body" sz="quarter" idx="15"/>
          </p:nvPr>
        </p:nvSpPr>
        <p:spPr/>
        <p:txBody>
          <a:bodyPr/>
          <a:lstStyle/>
          <a:p>
            <a:r>
              <a:rPr lang="en-US" dirty="0"/>
              <a:t>Falls</a:t>
            </a:r>
          </a:p>
          <a:p>
            <a:r>
              <a:rPr lang="en-US" dirty="0"/>
              <a:t>Incontinence</a:t>
            </a:r>
          </a:p>
          <a:p>
            <a:r>
              <a:rPr lang="en-US" dirty="0"/>
              <a:t>Pain </a:t>
            </a:r>
          </a:p>
          <a:p>
            <a:r>
              <a:rPr lang="en-US" dirty="0"/>
              <a:t>Pressure Ulcers</a:t>
            </a:r>
          </a:p>
        </p:txBody>
      </p:sp>
      <p:pic>
        <p:nvPicPr>
          <p:cNvPr id="5" name="Picture 4">
            <a:extLst>
              <a:ext uri="{FF2B5EF4-FFF2-40B4-BE49-F238E27FC236}">
                <a16:creationId xmlns:a16="http://schemas.microsoft.com/office/drawing/2014/main" id="{B6B5CA52-2080-4D23-9B6D-BD662F06813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52730" y="1306497"/>
            <a:ext cx="3858826" cy="4823533"/>
          </a:xfrm>
          <a:prstGeom prst="rect">
            <a:avLst/>
          </a:prstGeom>
        </p:spPr>
      </p:pic>
    </p:spTree>
    <p:extLst>
      <p:ext uri="{BB962C8B-B14F-4D97-AF65-F5344CB8AC3E}">
        <p14:creationId xmlns:p14="http://schemas.microsoft.com/office/powerpoint/2010/main" val="11928495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7D7B-D9A3-45FA-9719-9AC66A955F88}"/>
              </a:ext>
            </a:extLst>
          </p:cNvPr>
          <p:cNvSpPr>
            <a:spLocks noGrp="1"/>
          </p:cNvSpPr>
          <p:nvPr>
            <p:ph type="title"/>
          </p:nvPr>
        </p:nvSpPr>
        <p:spPr/>
        <p:txBody>
          <a:bodyPr/>
          <a:lstStyle/>
          <a:p>
            <a:r>
              <a:rPr lang="en-US" b="1" dirty="0"/>
              <a:t>Falls</a:t>
            </a:r>
          </a:p>
        </p:txBody>
      </p:sp>
      <p:sp>
        <p:nvSpPr>
          <p:cNvPr id="3" name="Content Placeholder 2">
            <a:extLst>
              <a:ext uri="{FF2B5EF4-FFF2-40B4-BE49-F238E27FC236}">
                <a16:creationId xmlns:a16="http://schemas.microsoft.com/office/drawing/2014/main" id="{3ACAEC7C-03BD-4126-9768-933A46012765}"/>
              </a:ext>
            </a:extLst>
          </p:cNvPr>
          <p:cNvSpPr>
            <a:spLocks noGrp="1"/>
          </p:cNvSpPr>
          <p:nvPr>
            <p:ph type="body" sz="quarter" idx="14"/>
          </p:nvPr>
        </p:nvSpPr>
        <p:spPr/>
        <p:txBody>
          <a:bodyPr>
            <a:normAutofit lnSpcReduction="10000"/>
          </a:bodyPr>
          <a:lstStyle/>
          <a:p>
            <a:pPr lvl="1"/>
            <a:endParaRPr lang="en-US" dirty="0"/>
          </a:p>
        </p:txBody>
      </p:sp>
      <p:sp>
        <p:nvSpPr>
          <p:cNvPr id="5" name="Text Placeholder 4">
            <a:extLst>
              <a:ext uri="{FF2B5EF4-FFF2-40B4-BE49-F238E27FC236}">
                <a16:creationId xmlns:a16="http://schemas.microsoft.com/office/drawing/2014/main" id="{8CEC46EE-5CEB-1812-5679-69C8C9D6266B}"/>
              </a:ext>
            </a:extLst>
          </p:cNvPr>
          <p:cNvSpPr>
            <a:spLocks noGrp="1"/>
          </p:cNvSpPr>
          <p:nvPr>
            <p:ph type="body" sz="quarter" idx="15"/>
          </p:nvPr>
        </p:nvSpPr>
        <p:spPr/>
        <p:txBody>
          <a:bodyPr>
            <a:noAutofit/>
          </a:bodyPr>
          <a:lstStyle/>
          <a:p>
            <a:r>
              <a:rPr lang="en-US" sz="2000" dirty="0"/>
              <a:t>Common reasons residents fall</a:t>
            </a:r>
          </a:p>
          <a:p>
            <a:pPr lvl="1"/>
            <a:r>
              <a:rPr lang="en-US" sz="2000" dirty="0"/>
              <a:t>Medical conditions </a:t>
            </a:r>
          </a:p>
          <a:p>
            <a:pPr lvl="1"/>
            <a:r>
              <a:rPr lang="en-US" sz="2000" dirty="0"/>
              <a:t>Medication side-effects </a:t>
            </a:r>
          </a:p>
          <a:p>
            <a:pPr lvl="1"/>
            <a:r>
              <a:rPr lang="en-US" sz="2000" dirty="0"/>
              <a:t>Accidents</a:t>
            </a:r>
          </a:p>
          <a:p>
            <a:pPr lvl="1"/>
            <a:r>
              <a:rPr lang="en-US" sz="2000" dirty="0"/>
              <a:t>Hazards and spills on the floor</a:t>
            </a:r>
          </a:p>
          <a:p>
            <a:r>
              <a:rPr lang="en-US" sz="2000" dirty="0"/>
              <a:t>While some falls are unavoidable, there are preventive measures facilities can take to lower the likelihood of a fall</a:t>
            </a:r>
          </a:p>
          <a:p>
            <a:endParaRPr lang="en-US" sz="2000" dirty="0"/>
          </a:p>
        </p:txBody>
      </p:sp>
      <p:sp>
        <p:nvSpPr>
          <p:cNvPr id="4" name="Speech Bubble: Oval 3">
            <a:extLst>
              <a:ext uri="{FF2B5EF4-FFF2-40B4-BE49-F238E27FC236}">
                <a16:creationId xmlns:a16="http://schemas.microsoft.com/office/drawing/2014/main" id="{D18AFBA0-95EB-4127-B7BE-F93819E8E5AF}"/>
              </a:ext>
            </a:extLst>
          </p:cNvPr>
          <p:cNvSpPr/>
          <p:nvPr/>
        </p:nvSpPr>
        <p:spPr>
          <a:xfrm rot="734159">
            <a:off x="8542840" y="987994"/>
            <a:ext cx="2266000" cy="2336752"/>
          </a:xfrm>
          <a:prstGeom prst="wedgeEllipseCallout">
            <a:avLst/>
          </a:prstGeom>
          <a:solidFill>
            <a:srgbClr val="70AD47">
              <a:lumMod val="20000"/>
              <a:lumOff val="80000"/>
            </a:srgbClr>
          </a:solidFill>
          <a:ln w="12700" cap="flat" cmpd="sng" algn="ctr">
            <a:solidFill>
              <a:srgbClr val="4F81BD">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800"/>
              </a:spcAft>
              <a:buClrTx/>
              <a:buSzTx/>
              <a:buFontTx/>
              <a:buNone/>
              <a:tabLst/>
              <a:defRPr/>
            </a:pPr>
            <a:r>
              <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Staff don’t like to have to lift people. - Otis</a:t>
            </a:r>
          </a:p>
        </p:txBody>
      </p:sp>
    </p:spTree>
    <p:extLst>
      <p:ext uri="{BB962C8B-B14F-4D97-AF65-F5344CB8AC3E}">
        <p14:creationId xmlns:p14="http://schemas.microsoft.com/office/powerpoint/2010/main" val="778708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72F1-6504-45E4-A997-5440883270EF}"/>
              </a:ext>
            </a:extLst>
          </p:cNvPr>
          <p:cNvSpPr>
            <a:spLocks noGrp="1"/>
          </p:cNvSpPr>
          <p:nvPr>
            <p:ph type="title"/>
          </p:nvPr>
        </p:nvSpPr>
        <p:spPr/>
        <p:txBody>
          <a:bodyPr/>
          <a:lstStyle/>
          <a:p>
            <a:r>
              <a:rPr lang="en-US" b="1" dirty="0"/>
              <a:t>Incontinence</a:t>
            </a:r>
            <a:r>
              <a:rPr lang="en-US" dirty="0"/>
              <a:t> </a:t>
            </a:r>
          </a:p>
        </p:txBody>
      </p:sp>
      <p:sp>
        <p:nvSpPr>
          <p:cNvPr id="14" name="Rectangle 13">
            <a:extLst>
              <a:ext uri="{FF2B5EF4-FFF2-40B4-BE49-F238E27FC236}">
                <a16:creationId xmlns:a16="http://schemas.microsoft.com/office/drawing/2014/main" id="{BA43A8E9-2F75-4071-BC2E-CAD9903DA7E3}"/>
              </a:ext>
            </a:extLst>
          </p:cNvPr>
          <p:cNvSpPr/>
          <p:nvPr/>
        </p:nvSpPr>
        <p:spPr>
          <a:xfrm>
            <a:off x="3299791" y="2690191"/>
            <a:ext cx="5380383" cy="1200329"/>
          </a:xfrm>
          <a:prstGeom prst="rect">
            <a:avLst/>
          </a:prstGeom>
          <a:noFill/>
        </p:spPr>
        <p:txBody>
          <a:bodyPr wrap="square" lIns="91440" tIns="45720" rIns="91440" bIns="45720">
            <a:spAutoFit/>
          </a:bodyPr>
          <a:lstStyle/>
          <a:p>
            <a:pPr algn="ctr"/>
            <a:r>
              <a:rPr lang="en-US" sz="7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 and #2</a:t>
            </a:r>
          </a:p>
        </p:txBody>
      </p:sp>
      <p:sp>
        <p:nvSpPr>
          <p:cNvPr id="15" name="Speech Bubble: Rectangle with Corners Rounded 14">
            <a:extLst>
              <a:ext uri="{FF2B5EF4-FFF2-40B4-BE49-F238E27FC236}">
                <a16:creationId xmlns:a16="http://schemas.microsoft.com/office/drawing/2014/main" id="{5691CAFA-C55D-4A25-8998-CFA03AC9951A}"/>
              </a:ext>
            </a:extLst>
          </p:cNvPr>
          <p:cNvSpPr/>
          <p:nvPr/>
        </p:nvSpPr>
        <p:spPr>
          <a:xfrm rot="21274880">
            <a:off x="657916" y="2500658"/>
            <a:ext cx="1998874" cy="1117875"/>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Residents being left in their own waste</a:t>
            </a:r>
          </a:p>
        </p:txBody>
      </p:sp>
      <p:sp>
        <p:nvSpPr>
          <p:cNvPr id="16" name="Speech Bubble: Rectangle with Corners Rounded 15">
            <a:extLst>
              <a:ext uri="{FF2B5EF4-FFF2-40B4-BE49-F238E27FC236}">
                <a16:creationId xmlns:a16="http://schemas.microsoft.com/office/drawing/2014/main" id="{9C5D0ECB-52B1-455E-B067-0D614EF82CD1}"/>
              </a:ext>
            </a:extLst>
          </p:cNvPr>
          <p:cNvSpPr/>
          <p:nvPr/>
        </p:nvSpPr>
        <p:spPr>
          <a:xfrm>
            <a:off x="5393764" y="1082174"/>
            <a:ext cx="2405367" cy="1461187"/>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Lack of privacy during incontinent care</a:t>
            </a:r>
          </a:p>
        </p:txBody>
      </p:sp>
      <p:sp>
        <p:nvSpPr>
          <p:cNvPr id="17" name="Speech Bubble: Rectangle with Corners Rounded 16">
            <a:extLst>
              <a:ext uri="{FF2B5EF4-FFF2-40B4-BE49-F238E27FC236}">
                <a16:creationId xmlns:a16="http://schemas.microsoft.com/office/drawing/2014/main" id="{BF13DD2C-41C8-4E28-BED9-97DD1E07CEDC}"/>
              </a:ext>
            </a:extLst>
          </p:cNvPr>
          <p:cNvSpPr/>
          <p:nvPr/>
        </p:nvSpPr>
        <p:spPr>
          <a:xfrm rot="1067492">
            <a:off x="8366040" y="4428285"/>
            <a:ext cx="2201171" cy="1784926"/>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Residents not being taken to the bathroom and asked to just go on themselves</a:t>
            </a:r>
          </a:p>
        </p:txBody>
      </p:sp>
      <p:sp>
        <p:nvSpPr>
          <p:cNvPr id="18" name="Speech Bubble: Rectangle with Corners Rounded 17">
            <a:extLst>
              <a:ext uri="{FF2B5EF4-FFF2-40B4-BE49-F238E27FC236}">
                <a16:creationId xmlns:a16="http://schemas.microsoft.com/office/drawing/2014/main" id="{5AE83B88-ABB3-4D02-84F1-E79244B45317}"/>
              </a:ext>
            </a:extLst>
          </p:cNvPr>
          <p:cNvSpPr/>
          <p:nvPr/>
        </p:nvSpPr>
        <p:spPr>
          <a:xfrm rot="743542">
            <a:off x="9447719" y="1461499"/>
            <a:ext cx="1688689" cy="1341414"/>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Residents not changed often enough</a:t>
            </a:r>
          </a:p>
        </p:txBody>
      </p:sp>
      <p:sp>
        <p:nvSpPr>
          <p:cNvPr id="19" name="Speech Bubble: Rectangle with Corners Rounded 18">
            <a:extLst>
              <a:ext uri="{FF2B5EF4-FFF2-40B4-BE49-F238E27FC236}">
                <a16:creationId xmlns:a16="http://schemas.microsoft.com/office/drawing/2014/main" id="{63F795D9-AC7F-4ECD-B4CA-F17DC7D72BD6}"/>
              </a:ext>
            </a:extLst>
          </p:cNvPr>
          <p:cNvSpPr/>
          <p:nvPr/>
        </p:nvSpPr>
        <p:spPr>
          <a:xfrm rot="21257202">
            <a:off x="2097107" y="4711290"/>
            <a:ext cx="2405367" cy="1461187"/>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Call lights not answered timely which can lead to accidents </a:t>
            </a:r>
          </a:p>
        </p:txBody>
      </p:sp>
    </p:spTree>
    <p:extLst>
      <p:ext uri="{BB962C8B-B14F-4D97-AF65-F5344CB8AC3E}">
        <p14:creationId xmlns:p14="http://schemas.microsoft.com/office/powerpoint/2010/main" val="14072686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144D-9535-404B-9396-B8F5E849796D}"/>
              </a:ext>
            </a:extLst>
          </p:cNvPr>
          <p:cNvSpPr>
            <a:spLocks noGrp="1"/>
          </p:cNvSpPr>
          <p:nvPr>
            <p:ph type="title"/>
          </p:nvPr>
        </p:nvSpPr>
        <p:spPr/>
        <p:txBody>
          <a:bodyPr/>
          <a:lstStyle/>
          <a:p>
            <a:r>
              <a:rPr lang="en-US" b="1" dirty="0"/>
              <a:t>Pain</a:t>
            </a:r>
          </a:p>
        </p:txBody>
      </p:sp>
      <p:sp>
        <p:nvSpPr>
          <p:cNvPr id="8" name="Text Placeholder 7">
            <a:extLst>
              <a:ext uri="{FF2B5EF4-FFF2-40B4-BE49-F238E27FC236}">
                <a16:creationId xmlns:a16="http://schemas.microsoft.com/office/drawing/2014/main" id="{51A42C61-0471-42A3-81EC-7290836787C8}"/>
              </a:ext>
            </a:extLst>
          </p:cNvPr>
          <p:cNvSpPr>
            <a:spLocks noGrp="1"/>
          </p:cNvSpPr>
          <p:nvPr>
            <p:ph type="body" sz="quarter" idx="15"/>
          </p:nvPr>
        </p:nvSpPr>
        <p:spPr>
          <a:xfrm>
            <a:off x="6950075" y="1922463"/>
            <a:ext cx="4236175" cy="578868"/>
          </a:xfrm>
        </p:spPr>
        <p:txBody>
          <a:bodyPr>
            <a:noAutofit/>
          </a:bodyPr>
          <a:lstStyle/>
          <a:p>
            <a:pPr marL="0" indent="0">
              <a:buNone/>
            </a:pPr>
            <a:r>
              <a:rPr lang="en-US" sz="3600" b="1" dirty="0"/>
              <a:t>Treatments</a:t>
            </a:r>
          </a:p>
        </p:txBody>
      </p:sp>
      <p:sp>
        <p:nvSpPr>
          <p:cNvPr id="6" name="Content Placeholder 5">
            <a:extLst>
              <a:ext uri="{FF2B5EF4-FFF2-40B4-BE49-F238E27FC236}">
                <a16:creationId xmlns:a16="http://schemas.microsoft.com/office/drawing/2014/main" id="{84A2F73C-B403-4E12-8B46-32877B20C602}"/>
              </a:ext>
            </a:extLst>
          </p:cNvPr>
          <p:cNvSpPr>
            <a:spLocks noGrp="1"/>
          </p:cNvSpPr>
          <p:nvPr>
            <p:ph sz="half" idx="4294967295"/>
          </p:nvPr>
        </p:nvSpPr>
        <p:spPr>
          <a:xfrm>
            <a:off x="457198" y="2438400"/>
            <a:ext cx="4784727" cy="3951288"/>
          </a:xfrm>
        </p:spPr>
        <p:txBody>
          <a:bodyPr>
            <a:normAutofit fontScale="85000" lnSpcReduction="20000"/>
          </a:bodyPr>
          <a:lstStyle/>
          <a:p>
            <a:r>
              <a:rPr lang="en-US" dirty="0"/>
              <a:t>Loss of appetite</a:t>
            </a:r>
          </a:p>
          <a:p>
            <a:r>
              <a:rPr lang="en-US" dirty="0"/>
              <a:t>Loss of interest in activities</a:t>
            </a:r>
          </a:p>
          <a:p>
            <a:r>
              <a:rPr lang="en-US" dirty="0"/>
              <a:t>Difficulty sleeping</a:t>
            </a:r>
          </a:p>
          <a:p>
            <a:r>
              <a:rPr lang="en-US" dirty="0"/>
              <a:t>Depression </a:t>
            </a:r>
          </a:p>
          <a:p>
            <a:r>
              <a:rPr lang="en-US" dirty="0"/>
              <a:t>Stress</a:t>
            </a:r>
          </a:p>
          <a:p>
            <a:r>
              <a:rPr lang="en-US" dirty="0"/>
              <a:t>Anxiety</a:t>
            </a:r>
          </a:p>
          <a:p>
            <a:r>
              <a:rPr lang="en-US" dirty="0"/>
              <a:t>Anger</a:t>
            </a:r>
          </a:p>
          <a:p>
            <a:r>
              <a:rPr lang="en-US" dirty="0"/>
              <a:t>Feeling misunderstood</a:t>
            </a:r>
          </a:p>
        </p:txBody>
      </p:sp>
      <p:sp>
        <p:nvSpPr>
          <p:cNvPr id="9" name="Content Placeholder 8">
            <a:extLst>
              <a:ext uri="{FF2B5EF4-FFF2-40B4-BE49-F238E27FC236}">
                <a16:creationId xmlns:a16="http://schemas.microsoft.com/office/drawing/2014/main" id="{EF09B491-945B-4558-A98D-43E81AE619A0}"/>
              </a:ext>
            </a:extLst>
          </p:cNvPr>
          <p:cNvSpPr>
            <a:spLocks noGrp="1"/>
          </p:cNvSpPr>
          <p:nvPr>
            <p:ph sz="quarter" idx="4294967295"/>
          </p:nvPr>
        </p:nvSpPr>
        <p:spPr>
          <a:xfrm>
            <a:off x="6950075" y="2438400"/>
            <a:ext cx="5241925" cy="3951288"/>
          </a:xfrm>
        </p:spPr>
        <p:txBody>
          <a:bodyPr>
            <a:normAutofit/>
          </a:bodyPr>
          <a:lstStyle/>
          <a:p>
            <a:r>
              <a:rPr lang="en-US" dirty="0"/>
              <a:t>Aroma therapy</a:t>
            </a:r>
          </a:p>
          <a:p>
            <a:r>
              <a:rPr lang="en-US" dirty="0"/>
              <a:t>Massage</a:t>
            </a:r>
          </a:p>
          <a:p>
            <a:r>
              <a:rPr lang="en-US" dirty="0"/>
              <a:t>Music therapy</a:t>
            </a:r>
          </a:p>
          <a:p>
            <a:r>
              <a:rPr lang="en-US" dirty="0"/>
              <a:t>Heat or cold packs</a:t>
            </a:r>
          </a:p>
          <a:p>
            <a:r>
              <a:rPr lang="en-US" dirty="0"/>
              <a:t>Over-the-counter medication</a:t>
            </a:r>
          </a:p>
          <a:p>
            <a:r>
              <a:rPr lang="en-US" dirty="0"/>
              <a:t>Prescription medication</a:t>
            </a:r>
          </a:p>
          <a:p>
            <a:r>
              <a:rPr lang="en-US" dirty="0"/>
              <a:t>Others</a:t>
            </a:r>
          </a:p>
        </p:txBody>
      </p:sp>
      <p:sp>
        <p:nvSpPr>
          <p:cNvPr id="4" name="Text Placeholder 3">
            <a:extLst>
              <a:ext uri="{FF2B5EF4-FFF2-40B4-BE49-F238E27FC236}">
                <a16:creationId xmlns:a16="http://schemas.microsoft.com/office/drawing/2014/main" id="{E2538A27-BB67-3111-96B6-8743B4F0EA4F}"/>
              </a:ext>
            </a:extLst>
          </p:cNvPr>
          <p:cNvSpPr>
            <a:spLocks noGrp="1"/>
          </p:cNvSpPr>
          <p:nvPr>
            <p:ph type="body" sz="quarter" idx="14"/>
          </p:nvPr>
        </p:nvSpPr>
        <p:spPr/>
        <p:txBody>
          <a:bodyPr>
            <a:normAutofit lnSpcReduction="10000"/>
          </a:bodyPr>
          <a:lstStyle/>
          <a:p>
            <a:endParaRPr lang="en-US"/>
          </a:p>
        </p:txBody>
      </p:sp>
      <p:sp>
        <p:nvSpPr>
          <p:cNvPr id="5" name="Text Placeholder 7">
            <a:extLst>
              <a:ext uri="{FF2B5EF4-FFF2-40B4-BE49-F238E27FC236}">
                <a16:creationId xmlns:a16="http://schemas.microsoft.com/office/drawing/2014/main" id="{38322A67-6B93-45E8-4043-EA9A123135FA}"/>
              </a:ext>
            </a:extLst>
          </p:cNvPr>
          <p:cNvSpPr txBox="1">
            <a:spLocks/>
          </p:cNvSpPr>
          <p:nvPr/>
        </p:nvSpPr>
        <p:spPr>
          <a:xfrm>
            <a:off x="457198" y="1659938"/>
            <a:ext cx="4236175" cy="57886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500"/>
              </a:spcAft>
              <a:buClr>
                <a:schemeClr val="accent1"/>
              </a:buClr>
              <a:buSzPct val="70000"/>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3" panose="05040102010807070707" pitchFamily="18" charset="2"/>
              <a:buNone/>
            </a:pPr>
            <a:r>
              <a:rPr lang="en-US" sz="3600" b="1" dirty="0"/>
              <a:t>Effects</a:t>
            </a:r>
          </a:p>
        </p:txBody>
      </p:sp>
    </p:spTree>
    <p:extLst>
      <p:ext uri="{BB962C8B-B14F-4D97-AF65-F5344CB8AC3E}">
        <p14:creationId xmlns:p14="http://schemas.microsoft.com/office/powerpoint/2010/main" val="4265279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F5C4-6695-40EC-8B47-398B320E471E}"/>
              </a:ext>
            </a:extLst>
          </p:cNvPr>
          <p:cNvSpPr>
            <a:spLocks noGrp="1"/>
          </p:cNvSpPr>
          <p:nvPr>
            <p:ph type="title"/>
          </p:nvPr>
        </p:nvSpPr>
        <p:spPr/>
        <p:txBody>
          <a:bodyPr/>
          <a:lstStyle/>
          <a:p>
            <a:r>
              <a:rPr lang="en-US" b="1" dirty="0"/>
              <a:t>Pain Concerns Heard by the LTCOP</a:t>
            </a:r>
          </a:p>
        </p:txBody>
      </p:sp>
      <p:sp>
        <p:nvSpPr>
          <p:cNvPr id="7" name="Content Placeholder 6">
            <a:extLst>
              <a:ext uri="{FF2B5EF4-FFF2-40B4-BE49-F238E27FC236}">
                <a16:creationId xmlns:a16="http://schemas.microsoft.com/office/drawing/2014/main" id="{6F933DF3-D066-4369-B0ED-939618E20D97}"/>
              </a:ext>
            </a:extLst>
          </p:cNvPr>
          <p:cNvSpPr>
            <a:spLocks noGrp="1"/>
          </p:cNvSpPr>
          <p:nvPr>
            <p:ph idx="1"/>
          </p:nvPr>
        </p:nvSpPr>
        <p:spPr>
          <a:xfrm>
            <a:off x="5949823" y="3910596"/>
            <a:ext cx="5094514" cy="2355267"/>
          </a:xfrm>
          <a:prstGeom prst="wedgeRound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800" dirty="0">
                <a:solidFill>
                  <a:schemeClr val="tx1"/>
                </a:solidFill>
              </a:rPr>
              <a:t>Another resident reported she has to go through so many hoops just to get relief from her pain. For example, she has to go to the doctor weekly or every two weeks just to get a scrip for her chronic pain.” She is in her 90's.</a:t>
            </a:r>
          </a:p>
        </p:txBody>
      </p:sp>
      <p:sp>
        <p:nvSpPr>
          <p:cNvPr id="4" name="Speech Bubble: Rectangle 3">
            <a:extLst>
              <a:ext uri="{FF2B5EF4-FFF2-40B4-BE49-F238E27FC236}">
                <a16:creationId xmlns:a16="http://schemas.microsoft.com/office/drawing/2014/main" id="{00168799-0597-4C50-B71A-18CE6D113DC6}"/>
              </a:ext>
            </a:extLst>
          </p:cNvPr>
          <p:cNvSpPr/>
          <p:nvPr/>
        </p:nvSpPr>
        <p:spPr>
          <a:xfrm rot="21069726">
            <a:off x="628260" y="4119274"/>
            <a:ext cx="2880050" cy="2116588"/>
          </a:xfrm>
          <a:prstGeom prst="wedge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There have been residents who complain that they don't feel they are getting their pain addressed or getting their pain medicine that helps with their pain.</a:t>
            </a:r>
          </a:p>
        </p:txBody>
      </p:sp>
      <p:sp>
        <p:nvSpPr>
          <p:cNvPr id="5" name="Speech Bubble: Rectangle with Corners Rounded 4">
            <a:extLst>
              <a:ext uri="{FF2B5EF4-FFF2-40B4-BE49-F238E27FC236}">
                <a16:creationId xmlns:a16="http://schemas.microsoft.com/office/drawing/2014/main" id="{7B1C4002-4147-4C87-B933-5ED3B44958F9}"/>
              </a:ext>
            </a:extLst>
          </p:cNvPr>
          <p:cNvSpPr/>
          <p:nvPr/>
        </p:nvSpPr>
        <p:spPr>
          <a:xfrm>
            <a:off x="2976465" y="1678847"/>
            <a:ext cx="4002833" cy="2041458"/>
          </a:xfrm>
          <a:prstGeom prst="wedgeRound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Residents who have used opioid pain medications for years have suddenly been told they can no longer use opioids and must switch to non-opioid pain medications that don't effectively manage their pain.</a:t>
            </a:r>
          </a:p>
        </p:txBody>
      </p:sp>
      <p:sp>
        <p:nvSpPr>
          <p:cNvPr id="6" name="Speech Bubble: Oval 5">
            <a:extLst>
              <a:ext uri="{FF2B5EF4-FFF2-40B4-BE49-F238E27FC236}">
                <a16:creationId xmlns:a16="http://schemas.microsoft.com/office/drawing/2014/main" id="{08D28BE4-CC03-4F8B-A3FD-0CA823590E87}"/>
              </a:ext>
            </a:extLst>
          </p:cNvPr>
          <p:cNvSpPr/>
          <p:nvPr/>
        </p:nvSpPr>
        <p:spPr>
          <a:xfrm rot="415145">
            <a:off x="7809724" y="1166229"/>
            <a:ext cx="3442996" cy="2355267"/>
          </a:xfrm>
          <a:prstGeom prst="wedgeEllipse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Residents have reported that they are in so much pain that they have attempted suicide due to their untreated pain. This is very disturbing.</a:t>
            </a:r>
          </a:p>
        </p:txBody>
      </p:sp>
    </p:spTree>
    <p:extLst>
      <p:ext uri="{BB962C8B-B14F-4D97-AF65-F5344CB8AC3E}">
        <p14:creationId xmlns:p14="http://schemas.microsoft.com/office/powerpoint/2010/main" val="2775394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5C83-B471-4F8A-9B75-E7A60CC5DCBC}"/>
              </a:ext>
            </a:extLst>
          </p:cNvPr>
          <p:cNvSpPr>
            <a:spLocks noGrp="1"/>
          </p:cNvSpPr>
          <p:nvPr>
            <p:ph type="title"/>
          </p:nvPr>
        </p:nvSpPr>
        <p:spPr>
          <a:xfrm>
            <a:off x="447870" y="168245"/>
            <a:ext cx="7133338" cy="1522443"/>
          </a:xfrm>
        </p:spPr>
        <p:txBody>
          <a:bodyPr/>
          <a:lstStyle/>
          <a:p>
            <a:r>
              <a:rPr lang="en-US" sz="4400" b="1" dirty="0"/>
              <a:t>Resident Quotes on Pain </a:t>
            </a:r>
          </a:p>
        </p:txBody>
      </p:sp>
      <p:sp>
        <p:nvSpPr>
          <p:cNvPr id="5" name="Content Placeholder 4">
            <a:extLst>
              <a:ext uri="{FF2B5EF4-FFF2-40B4-BE49-F238E27FC236}">
                <a16:creationId xmlns:a16="http://schemas.microsoft.com/office/drawing/2014/main" id="{3C58E1CB-6335-4248-8515-52051DE47BA0}"/>
              </a:ext>
            </a:extLst>
          </p:cNvPr>
          <p:cNvSpPr>
            <a:spLocks noGrp="1"/>
          </p:cNvSpPr>
          <p:nvPr>
            <p:ph idx="1"/>
          </p:nvPr>
        </p:nvSpPr>
        <p:spPr>
          <a:xfrm rot="523144">
            <a:off x="8085668" y="1090095"/>
            <a:ext cx="3533192" cy="1922106"/>
          </a:xfrm>
          <a:prstGeom prst="wedge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nSpc>
                <a:spcPct val="115000"/>
              </a:lnSpc>
              <a:spcBef>
                <a:spcPts val="0"/>
              </a:spcBef>
              <a:spcAft>
                <a:spcPts val="800"/>
              </a:spcAft>
              <a:buNone/>
            </a:pPr>
            <a:r>
              <a:rPr lang="en-US" sz="18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...meds were not always ordered on time from the pharmacy so may have to go one or more days without treatment. - Michael</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Speech Bubble: Rectangle 3">
            <a:extLst>
              <a:ext uri="{FF2B5EF4-FFF2-40B4-BE49-F238E27FC236}">
                <a16:creationId xmlns:a16="http://schemas.microsoft.com/office/drawing/2014/main" id="{FE6F53FE-9193-4810-B1E6-72BE16AB54DD}"/>
              </a:ext>
            </a:extLst>
          </p:cNvPr>
          <p:cNvSpPr/>
          <p:nvPr/>
        </p:nvSpPr>
        <p:spPr>
          <a:xfrm>
            <a:off x="4369579" y="2096453"/>
            <a:ext cx="2820954" cy="1522444"/>
          </a:xfrm>
          <a:prstGeom prst="wedge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800"/>
              </a:spcAft>
            </a:pPr>
            <a:r>
              <a:rPr lang="en-US" sz="18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…only thing that works is the opioids, but it doesn’t always help. Sometimes it takes 1 hour to kick in. - Charlie</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Speech Bubble: Oval 6">
            <a:extLst>
              <a:ext uri="{FF2B5EF4-FFF2-40B4-BE49-F238E27FC236}">
                <a16:creationId xmlns:a16="http://schemas.microsoft.com/office/drawing/2014/main" id="{579D3AA4-3A76-44F8-B053-84F060CEA4B3}"/>
              </a:ext>
            </a:extLst>
          </p:cNvPr>
          <p:cNvSpPr/>
          <p:nvPr/>
        </p:nvSpPr>
        <p:spPr>
          <a:xfrm>
            <a:off x="4001707" y="4423556"/>
            <a:ext cx="2628990" cy="1953306"/>
          </a:xfrm>
          <a:prstGeom prst="wedgeEllipse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Was an instance of a nurse diverting fentanyl patches for herself. - Pat</a:t>
            </a:r>
            <a:endParaRPr lang="en-US" dirty="0"/>
          </a:p>
        </p:txBody>
      </p:sp>
      <p:sp>
        <p:nvSpPr>
          <p:cNvPr id="8" name="Speech Bubble: Oval 7">
            <a:extLst>
              <a:ext uri="{FF2B5EF4-FFF2-40B4-BE49-F238E27FC236}">
                <a16:creationId xmlns:a16="http://schemas.microsoft.com/office/drawing/2014/main" id="{C81B860B-AE71-4BAB-90A5-426B804D0D7E}"/>
              </a:ext>
            </a:extLst>
          </p:cNvPr>
          <p:cNvSpPr/>
          <p:nvPr/>
        </p:nvSpPr>
        <p:spPr>
          <a:xfrm>
            <a:off x="447870" y="1491687"/>
            <a:ext cx="2628990" cy="1782176"/>
          </a:xfrm>
          <a:prstGeom prst="wedgeEllipse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The pain is always there… it will never go away completely. - Joe</a:t>
            </a:r>
            <a:endParaRPr lang="en-US" dirty="0"/>
          </a:p>
        </p:txBody>
      </p:sp>
      <p:sp>
        <p:nvSpPr>
          <p:cNvPr id="9" name="Speech Bubble: Rectangle with Corners Rounded 8">
            <a:extLst>
              <a:ext uri="{FF2B5EF4-FFF2-40B4-BE49-F238E27FC236}">
                <a16:creationId xmlns:a16="http://schemas.microsoft.com/office/drawing/2014/main" id="{9975A32E-679B-4C7C-B10A-1A36882C1566}"/>
              </a:ext>
            </a:extLst>
          </p:cNvPr>
          <p:cNvSpPr/>
          <p:nvPr/>
        </p:nvSpPr>
        <p:spPr>
          <a:xfrm rot="20810745">
            <a:off x="563280" y="4009885"/>
            <a:ext cx="2613638" cy="1315617"/>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Sometimes medication isn’t effective for entire window of time. - Lewis</a:t>
            </a:r>
            <a:endParaRPr lang="en-US" dirty="0"/>
          </a:p>
        </p:txBody>
      </p:sp>
      <p:sp>
        <p:nvSpPr>
          <p:cNvPr id="10" name="Speech Bubble: Rectangle with Corners Rounded 9">
            <a:extLst>
              <a:ext uri="{FF2B5EF4-FFF2-40B4-BE49-F238E27FC236}">
                <a16:creationId xmlns:a16="http://schemas.microsoft.com/office/drawing/2014/main" id="{49055BC8-634F-40DD-88BA-8F1CAD4B3D8A}"/>
              </a:ext>
            </a:extLst>
          </p:cNvPr>
          <p:cNvSpPr/>
          <p:nvPr/>
        </p:nvSpPr>
        <p:spPr>
          <a:xfrm>
            <a:off x="8456747" y="4079000"/>
            <a:ext cx="2715208" cy="1651583"/>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5000"/>
              </a:lnSpc>
              <a:spcBef>
                <a:spcPts val="0"/>
              </a:spcBef>
              <a:spcAft>
                <a:spcPts val="800"/>
              </a:spcAft>
            </a:pPr>
            <a:r>
              <a:rPr lang="en-US" sz="18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One resident said she has to be assertive to get her meds –says she “rounds up” staff to get them. - Ezra</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0716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BC48-1B3B-4E00-AC9E-074176F3F2AC}"/>
              </a:ext>
            </a:extLst>
          </p:cNvPr>
          <p:cNvSpPr>
            <a:spLocks noGrp="1"/>
          </p:cNvSpPr>
          <p:nvPr>
            <p:ph type="title"/>
          </p:nvPr>
        </p:nvSpPr>
        <p:spPr/>
        <p:txBody>
          <a:bodyPr/>
          <a:lstStyle/>
          <a:p>
            <a:r>
              <a:rPr lang="en-US" b="1" dirty="0"/>
              <a:t>Pressure Ulcers</a:t>
            </a:r>
          </a:p>
        </p:txBody>
      </p:sp>
      <p:sp>
        <p:nvSpPr>
          <p:cNvPr id="3" name="Content Placeholder 2">
            <a:extLst>
              <a:ext uri="{FF2B5EF4-FFF2-40B4-BE49-F238E27FC236}">
                <a16:creationId xmlns:a16="http://schemas.microsoft.com/office/drawing/2014/main" id="{24B0FBA0-E369-4D9F-9E0B-580DD4B67386}"/>
              </a:ext>
            </a:extLst>
          </p:cNvPr>
          <p:cNvSpPr>
            <a:spLocks noGrp="1"/>
          </p:cNvSpPr>
          <p:nvPr>
            <p:ph type="body" sz="quarter" idx="14"/>
          </p:nvPr>
        </p:nvSpPr>
        <p:spPr/>
        <p:txBody>
          <a:bodyPr>
            <a:normAutofit lnSpcReduction="10000"/>
          </a:bodyPr>
          <a:lstStyle/>
          <a:p>
            <a:pPr lvl="1"/>
            <a:endParaRPr lang="en-US" dirty="0"/>
          </a:p>
        </p:txBody>
      </p:sp>
      <p:sp>
        <p:nvSpPr>
          <p:cNvPr id="4" name="Text Placeholder 3">
            <a:extLst>
              <a:ext uri="{FF2B5EF4-FFF2-40B4-BE49-F238E27FC236}">
                <a16:creationId xmlns:a16="http://schemas.microsoft.com/office/drawing/2014/main" id="{D0A1C6FE-4CF4-4E5F-4D5D-93D8A49F1587}"/>
              </a:ext>
            </a:extLst>
          </p:cNvPr>
          <p:cNvSpPr>
            <a:spLocks noGrp="1"/>
          </p:cNvSpPr>
          <p:nvPr>
            <p:ph type="body" sz="quarter" idx="15"/>
          </p:nvPr>
        </p:nvSpPr>
        <p:spPr/>
        <p:txBody>
          <a:bodyPr>
            <a:normAutofit fontScale="92500" lnSpcReduction="10000"/>
          </a:bodyPr>
          <a:lstStyle/>
          <a:p>
            <a:pPr marL="0" indent="0">
              <a:buNone/>
            </a:pPr>
            <a:r>
              <a:rPr lang="en-US" sz="2200" dirty="0"/>
              <a:t>Risk factors include:</a:t>
            </a:r>
          </a:p>
          <a:p>
            <a:pPr lvl="1"/>
            <a:r>
              <a:rPr lang="en-US" dirty="0"/>
              <a:t>Lying in the same spot</a:t>
            </a:r>
          </a:p>
          <a:p>
            <a:pPr lvl="1"/>
            <a:r>
              <a:rPr lang="en-US" dirty="0"/>
              <a:t>Incontinence</a:t>
            </a:r>
          </a:p>
          <a:p>
            <a:pPr lvl="1"/>
            <a:r>
              <a:rPr lang="en-US" dirty="0"/>
              <a:t>Spinal cord injuries, neurological disorders, etc.</a:t>
            </a:r>
          </a:p>
          <a:p>
            <a:pPr lvl="1"/>
            <a:r>
              <a:rPr lang="en-US" dirty="0"/>
              <a:t>Poor nutrition and hydration</a:t>
            </a:r>
          </a:p>
          <a:p>
            <a:pPr lvl="1"/>
            <a:r>
              <a:rPr lang="en-US" dirty="0"/>
              <a:t>Medical conditions affecting blood flow</a:t>
            </a:r>
          </a:p>
          <a:p>
            <a:pPr lvl="1"/>
            <a:endParaRPr lang="en-US" dirty="0"/>
          </a:p>
          <a:p>
            <a:endParaRPr lang="en-US" dirty="0"/>
          </a:p>
        </p:txBody>
      </p:sp>
      <p:pic>
        <p:nvPicPr>
          <p:cNvPr id="5" name="Picture 4">
            <a:extLst>
              <a:ext uri="{FF2B5EF4-FFF2-40B4-BE49-F238E27FC236}">
                <a16:creationId xmlns:a16="http://schemas.microsoft.com/office/drawing/2014/main" id="{5F6563C8-EA7E-4E09-8EE4-BE8C9DBAB3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39339" y="771490"/>
            <a:ext cx="5433391" cy="5553110"/>
          </a:xfrm>
          <a:prstGeom prst="rect">
            <a:avLst/>
          </a:prstGeom>
        </p:spPr>
      </p:pic>
    </p:spTree>
    <p:extLst>
      <p:ext uri="{BB962C8B-B14F-4D97-AF65-F5344CB8AC3E}">
        <p14:creationId xmlns:p14="http://schemas.microsoft.com/office/powerpoint/2010/main" val="35968976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F4D7BD-FBB9-45CA-B95E-AC661A1F9BF8}"/>
              </a:ext>
            </a:extLst>
          </p:cNvPr>
          <p:cNvSpPr>
            <a:spLocks noGrp="1"/>
          </p:cNvSpPr>
          <p:nvPr>
            <p:ph idx="1"/>
          </p:nvPr>
        </p:nvSpPr>
        <p:spPr>
          <a:xfrm>
            <a:off x="609600" y="1197034"/>
            <a:ext cx="10972800" cy="3131722"/>
          </a:xfrm>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“If you’ve talked to one resident, you’ve talked to one resident.”</a:t>
            </a:r>
          </a:p>
        </p:txBody>
      </p:sp>
      <p:pic>
        <p:nvPicPr>
          <p:cNvPr id="5" name="Picture 4">
            <a:extLst>
              <a:ext uri="{FF2B5EF4-FFF2-40B4-BE49-F238E27FC236}">
                <a16:creationId xmlns:a16="http://schemas.microsoft.com/office/drawing/2014/main" id="{EA06952C-F620-4F47-9B89-32D6A393BA7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09882" y="529270"/>
            <a:ext cx="1717532" cy="270317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8A944B05-F0F0-480E-BF7E-EFB2B1AD243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13711" y="4062071"/>
            <a:ext cx="1799303" cy="23008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9849B7DC-8C7B-4BF1-A11D-ABD7708D3967}"/>
              </a:ext>
            </a:extLst>
          </p:cNvPr>
          <p:cNvSpPr txBox="1"/>
          <p:nvPr/>
        </p:nvSpPr>
        <p:spPr>
          <a:xfrm>
            <a:off x="5508668" y="6522309"/>
            <a:ext cx="1318944" cy="276999"/>
          </a:xfrm>
          <a:prstGeom prst="rect">
            <a:avLst/>
          </a:prstGeom>
          <a:noFill/>
        </p:spPr>
        <p:txBody>
          <a:bodyPr wrap="square" rtlCol="0">
            <a:spAutoFit/>
          </a:bodyPr>
          <a:lstStyle/>
          <a:p>
            <a:r>
              <a:rPr lang="en-US" sz="600" dirty="0">
                <a:hlinkClick r:id="rId6" tooltip="http://socialvoice.blogspot.com/2012/08/old-people-alone-together.html"/>
              </a:rPr>
              <a:t>This Photo</a:t>
            </a:r>
            <a:r>
              <a:rPr lang="en-US" sz="600" dirty="0"/>
              <a:t> by Unknown Author is licensed under </a:t>
            </a:r>
            <a:r>
              <a:rPr lang="en-US" sz="600" dirty="0">
                <a:hlinkClick r:id="rId7" tooltip="https://creativecommons.org/licenses/by-nc/3.0/"/>
              </a:rPr>
              <a:t>CC BY-NC</a:t>
            </a:r>
            <a:endParaRPr lang="en-US" sz="600" dirty="0"/>
          </a:p>
        </p:txBody>
      </p:sp>
      <p:pic>
        <p:nvPicPr>
          <p:cNvPr id="10" name="Picture 9">
            <a:extLst>
              <a:ext uri="{FF2B5EF4-FFF2-40B4-BE49-F238E27FC236}">
                <a16:creationId xmlns:a16="http://schemas.microsoft.com/office/drawing/2014/main" id="{A0FB93BB-02E5-4B25-844E-AE7A1886B24B}"/>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82334" y="4220962"/>
            <a:ext cx="3239877" cy="23008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a:extLst>
              <a:ext uri="{FF2B5EF4-FFF2-40B4-BE49-F238E27FC236}">
                <a16:creationId xmlns:a16="http://schemas.microsoft.com/office/drawing/2014/main" id="{DD6C8AB6-1B4F-4378-A56A-A3F6E743B62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120589" y="4250924"/>
            <a:ext cx="3412723" cy="22709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a:extLst>
              <a:ext uri="{FF2B5EF4-FFF2-40B4-BE49-F238E27FC236}">
                <a16:creationId xmlns:a16="http://schemas.microsoft.com/office/drawing/2014/main" id="{5FCD445D-C3D7-4B6F-B7AF-63510E1D728F}"/>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6321287" y="529270"/>
            <a:ext cx="1799303" cy="270317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4D834A7A-FBAF-4A9B-8975-FFD2ECC05115}"/>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715618" y="637060"/>
            <a:ext cx="4422395" cy="248759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71872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9119-090B-47F8-970A-F2633A4D091A}"/>
              </a:ext>
            </a:extLst>
          </p:cNvPr>
          <p:cNvSpPr>
            <a:spLocks noGrp="1"/>
          </p:cNvSpPr>
          <p:nvPr>
            <p:ph type="title"/>
          </p:nvPr>
        </p:nvSpPr>
        <p:spPr/>
        <p:txBody>
          <a:bodyPr/>
          <a:lstStyle/>
          <a:p>
            <a:r>
              <a:rPr lang="en-US" b="1" dirty="0"/>
              <a:t>Conclusion</a:t>
            </a:r>
          </a:p>
        </p:txBody>
      </p:sp>
      <p:sp>
        <p:nvSpPr>
          <p:cNvPr id="4" name="Text Placeholder 3">
            <a:extLst>
              <a:ext uri="{FF2B5EF4-FFF2-40B4-BE49-F238E27FC236}">
                <a16:creationId xmlns:a16="http://schemas.microsoft.com/office/drawing/2014/main" id="{D1603D9D-C3BA-34CE-5ACF-A7A2E8755B72}"/>
              </a:ext>
            </a:extLst>
          </p:cNvPr>
          <p:cNvSpPr>
            <a:spLocks noGrp="1"/>
          </p:cNvSpPr>
          <p:nvPr>
            <p:ph type="body" sz="quarter" idx="14"/>
          </p:nvPr>
        </p:nvSpPr>
        <p:spPr/>
        <p:txBody>
          <a:bodyPr/>
          <a:lstStyle/>
          <a:p>
            <a:r>
              <a:rPr lang="en-US" dirty="0">
                <a:solidFill>
                  <a:schemeClr val="tx2"/>
                </a:solidFill>
              </a:rPr>
              <a:t>Section 5</a:t>
            </a:r>
          </a:p>
        </p:txBody>
      </p:sp>
      <p:sp>
        <p:nvSpPr>
          <p:cNvPr id="3" name="Text Placeholder 2">
            <a:extLst>
              <a:ext uri="{FF2B5EF4-FFF2-40B4-BE49-F238E27FC236}">
                <a16:creationId xmlns:a16="http://schemas.microsoft.com/office/drawing/2014/main" id="{61ADE330-8427-4F39-975E-C7729126BFCF}"/>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1106184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EC82-9C7A-47C3-ABF1-D1FCC893BF06}"/>
              </a:ext>
            </a:extLst>
          </p:cNvPr>
          <p:cNvSpPr>
            <a:spLocks noGrp="1"/>
          </p:cNvSpPr>
          <p:nvPr>
            <p:ph type="title"/>
          </p:nvPr>
        </p:nvSpPr>
        <p:spPr/>
        <p:txBody>
          <a:bodyPr>
            <a:normAutofit fontScale="90000"/>
          </a:bodyPr>
          <a:lstStyle/>
          <a:p>
            <a:r>
              <a:rPr lang="en-US" b="1" dirty="0"/>
              <a:t>Who lives in Long-Term Care Settings and Why?</a:t>
            </a:r>
          </a:p>
        </p:txBody>
      </p:sp>
      <p:sp>
        <p:nvSpPr>
          <p:cNvPr id="4" name="Text Placeholder 3">
            <a:extLst>
              <a:ext uri="{FF2B5EF4-FFF2-40B4-BE49-F238E27FC236}">
                <a16:creationId xmlns:a16="http://schemas.microsoft.com/office/drawing/2014/main" id="{0D190DF9-38E6-961E-CB5C-CA92E88D9C8C}"/>
              </a:ext>
            </a:extLst>
          </p:cNvPr>
          <p:cNvSpPr>
            <a:spLocks noGrp="1"/>
          </p:cNvSpPr>
          <p:nvPr>
            <p:ph type="body" sz="quarter" idx="14"/>
          </p:nvPr>
        </p:nvSpPr>
        <p:spPr/>
        <p:txBody>
          <a:bodyPr/>
          <a:lstStyle/>
          <a:p>
            <a:r>
              <a:rPr lang="en-US" dirty="0">
                <a:solidFill>
                  <a:schemeClr val="tx2"/>
                </a:solidFill>
              </a:rPr>
              <a:t>Section 2</a:t>
            </a:r>
          </a:p>
        </p:txBody>
      </p:sp>
      <p:sp>
        <p:nvSpPr>
          <p:cNvPr id="3" name="Text Placeholder 2">
            <a:extLst>
              <a:ext uri="{FF2B5EF4-FFF2-40B4-BE49-F238E27FC236}">
                <a16:creationId xmlns:a16="http://schemas.microsoft.com/office/drawing/2014/main" id="{583B01B4-2A52-4720-BA71-9B5119954CB2}"/>
              </a:ext>
            </a:extLst>
          </p:cNvPr>
          <p:cNvSpPr>
            <a:spLocks noGrp="1"/>
          </p:cNvSpPr>
          <p:nvPr>
            <p:ph type="body" sz="quarter" idx="13"/>
          </p:nvPr>
        </p:nvSpPr>
        <p:spPr/>
        <p:txBody>
          <a:bodyPr>
            <a:normAutofit fontScale="92500" lnSpcReduction="20000"/>
          </a:bodyPr>
          <a:lstStyle/>
          <a:p>
            <a:endParaRPr lang="en-US" dirty="0"/>
          </a:p>
        </p:txBody>
      </p:sp>
    </p:spTree>
    <p:extLst>
      <p:ext uri="{BB962C8B-B14F-4D97-AF65-F5344CB8AC3E}">
        <p14:creationId xmlns:p14="http://schemas.microsoft.com/office/powerpoint/2010/main" val="18959849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A33E39-4EA7-68BC-37A1-50D6DE0F93EB}"/>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F1087B3D-96A5-C09A-59F8-EEF69788E1A6}"/>
              </a:ext>
            </a:extLst>
          </p:cNvPr>
          <p:cNvSpPr>
            <a:spLocks noGrp="1"/>
          </p:cNvSpPr>
          <p:nvPr>
            <p:ph type="body" sz="quarter" idx="14"/>
          </p:nvPr>
        </p:nvSpPr>
        <p:spPr/>
        <p:txBody>
          <a:bodyPr/>
          <a:lstStyle/>
          <a:p>
            <a:endParaRPr lang="en-US"/>
          </a:p>
        </p:txBody>
      </p:sp>
      <p:sp>
        <p:nvSpPr>
          <p:cNvPr id="3" name="Content Placeholder 2">
            <a:extLst>
              <a:ext uri="{FF2B5EF4-FFF2-40B4-BE49-F238E27FC236}">
                <a16:creationId xmlns:a16="http://schemas.microsoft.com/office/drawing/2014/main" id="{50FA36A8-D6A4-4DF0-839A-006BB746BD1D}"/>
              </a:ext>
            </a:extLst>
          </p:cNvPr>
          <p:cNvSpPr>
            <a:spLocks noGrp="1"/>
          </p:cNvSpPr>
          <p:nvPr>
            <p:ph type="body" sz="quarter" idx="13"/>
          </p:nvPr>
        </p:nvSpPr>
        <p:spPr/>
        <p:txBody>
          <a:bodyPr>
            <a:normAutofit/>
          </a:bodyPr>
          <a:lstStyle/>
          <a:p>
            <a:pPr marL="274637" lvl="1" indent="0">
              <a:buNone/>
            </a:pPr>
            <a:endParaRPr lang="en-US" dirty="0"/>
          </a:p>
          <a:p>
            <a:pPr marL="0" indent="0">
              <a:buNone/>
            </a:pPr>
            <a:endParaRPr lang="en-US" dirty="0"/>
          </a:p>
        </p:txBody>
      </p:sp>
      <p:sp>
        <p:nvSpPr>
          <p:cNvPr id="5" name="Shape 1073741894">
            <a:extLst>
              <a:ext uri="{FF2B5EF4-FFF2-40B4-BE49-F238E27FC236}">
                <a16:creationId xmlns:a16="http://schemas.microsoft.com/office/drawing/2014/main" id="{C7C7E7A5-19CC-4B40-9ED1-60FCAE51586F}"/>
              </a:ext>
            </a:extLst>
          </p:cNvPr>
          <p:cNvSpPr/>
          <p:nvPr/>
        </p:nvSpPr>
        <p:spPr>
          <a:xfrm>
            <a:off x="2947987" y="1088231"/>
            <a:ext cx="6296025" cy="4681538"/>
          </a:xfrm>
          <a:prstGeom prst="wedgeEllipseCallout">
            <a:avLst>
              <a:gd name="adj1" fmla="val -20833"/>
              <a:gd name="adj2" fmla="val 62500"/>
            </a:avLst>
          </a:prstGeom>
          <a:solidFill>
            <a:srgbClr val="B7DEE8"/>
          </a:solidFill>
          <a:ln w="12700" cap="flat">
            <a:solidFill>
              <a:srgbClr val="3A5E8A"/>
            </a:solidFill>
            <a:prstDash val="solid"/>
            <a:miter lim="800000"/>
          </a:ln>
          <a:effectLst/>
        </p:spPr>
        <p:txBody>
          <a:bodyPr/>
          <a:lstStyle/>
          <a:p>
            <a:endParaRPr lang="en-US" dirty="0"/>
          </a:p>
        </p:txBody>
      </p:sp>
      <p:sp>
        <p:nvSpPr>
          <p:cNvPr id="4" name="Shape 1073741895">
            <a:extLst>
              <a:ext uri="{FF2B5EF4-FFF2-40B4-BE49-F238E27FC236}">
                <a16:creationId xmlns:a16="http://schemas.microsoft.com/office/drawing/2014/main" id="{5B9D460E-5B39-4FE5-88ED-00CD57E4A813}"/>
              </a:ext>
            </a:extLst>
          </p:cNvPr>
          <p:cNvSpPr txBox="1"/>
          <p:nvPr/>
        </p:nvSpPr>
        <p:spPr>
          <a:xfrm>
            <a:off x="3730752" y="1901952"/>
            <a:ext cx="4836984" cy="3355848"/>
          </a:xfrm>
          <a:prstGeom prst="rect">
            <a:avLst/>
          </a:prstGeom>
          <a:noFill/>
          <a:ln w="12700" cap="flat">
            <a:noFill/>
            <a:miter lim="400000"/>
          </a:ln>
          <a:effectLst/>
        </p:spPr>
        <p:txBody>
          <a:bodyPr wrap="square" lIns="45719" tIns="45719" rIns="45719" bIns="45719" numCol="1" anchor="ctr">
            <a:noAutofit/>
          </a:bodyPr>
          <a:lstStyle/>
          <a:p>
            <a:pPr marL="0" marR="0" algn="ctr">
              <a:lnSpc>
                <a:spcPct val="115000"/>
              </a:lnSpc>
              <a:spcBef>
                <a:spcPts val="0"/>
              </a:spcBef>
              <a:spcAft>
                <a:spcPts val="800"/>
              </a:spcAft>
            </a:pPr>
            <a:r>
              <a:rPr lang="en-US" sz="1800" dirty="0">
                <a:ln>
                  <a:noFill/>
                </a:ln>
                <a:solidFill>
                  <a:srgbClr val="000000"/>
                </a:solidFill>
                <a:effectLst/>
                <a:uFill>
                  <a:solidFill>
                    <a:srgbClr val="000000"/>
                  </a:solidFill>
                </a:uFill>
                <a:latin typeface="Helvetica" panose="020B0604020202020204" pitchFamily="34" charset="0"/>
                <a:ea typeface="Calibri" panose="020F0502020204030204" pitchFamily="34" charset="0"/>
              </a:rPr>
              <a:t>Residents need to feel needed. So many times, one sits in the long-term care facility day after day with nothing to do. Life becomes mundane and boring. When asked to help or do something new, whether it be large or small, it is a boon to our spirits. Once again, we begin to feel life is not as bad after all; that we and our opinions are of value to others. What a wonderful feeling that is as it spreads from that resident to others---a whole change taking place with all. -Jan</a:t>
            </a:r>
            <a:endParaRPr lang="en-US" sz="1800" dirty="0">
              <a:ln>
                <a:noFill/>
              </a:ln>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37469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305A-4524-46FC-8E80-57CC8509607A}"/>
              </a:ext>
            </a:extLst>
          </p:cNvPr>
          <p:cNvSpPr>
            <a:spLocks noGrp="1"/>
          </p:cNvSpPr>
          <p:nvPr>
            <p:ph type="title"/>
          </p:nvPr>
        </p:nvSpPr>
        <p:spPr/>
        <p:txBody>
          <a:bodyPr/>
          <a:lstStyle/>
          <a:p>
            <a:r>
              <a:rPr lang="en-US" b="1" dirty="0"/>
              <a:t>Module 2 Questions</a:t>
            </a:r>
          </a:p>
        </p:txBody>
      </p:sp>
      <p:sp>
        <p:nvSpPr>
          <p:cNvPr id="3" name="Content Placeholder 2">
            <a:extLst>
              <a:ext uri="{FF2B5EF4-FFF2-40B4-BE49-F238E27FC236}">
                <a16:creationId xmlns:a16="http://schemas.microsoft.com/office/drawing/2014/main" id="{50FA36A8-D6A4-4DF0-839A-006BB746BD1D}"/>
              </a:ext>
            </a:extLst>
          </p:cNvPr>
          <p:cNvSpPr>
            <a:spLocks noGrp="1"/>
          </p:cNvSpPr>
          <p:nvPr>
            <p:ph type="body" sz="quarter" idx="14"/>
          </p:nvPr>
        </p:nvSpPr>
        <p:spPr/>
        <p:txBody>
          <a:bodyPr>
            <a:normAutofit lnSpcReduction="10000"/>
          </a:bodyPr>
          <a:lstStyle/>
          <a:p>
            <a:pPr marL="0" indent="0">
              <a:buNone/>
            </a:pPr>
            <a:endParaRPr lang="en-US" dirty="0"/>
          </a:p>
        </p:txBody>
      </p:sp>
      <p:sp>
        <p:nvSpPr>
          <p:cNvPr id="4" name="Text Placeholder 3">
            <a:extLst>
              <a:ext uri="{FF2B5EF4-FFF2-40B4-BE49-F238E27FC236}">
                <a16:creationId xmlns:a16="http://schemas.microsoft.com/office/drawing/2014/main" id="{6FC04EAB-4475-10D5-A390-BE9A33ECC233}"/>
              </a:ext>
            </a:extLst>
          </p:cNvPr>
          <p:cNvSpPr>
            <a:spLocks noGrp="1"/>
          </p:cNvSpPr>
          <p:nvPr>
            <p:ph type="body" sz="quarter" idx="15"/>
          </p:nvPr>
        </p:nvSpPr>
        <p:spPr/>
        <p:txBody>
          <a:bodyPr>
            <a:noAutofit/>
          </a:bodyPr>
          <a:lstStyle/>
          <a:p>
            <a:pPr marL="0" indent="0">
              <a:buNone/>
            </a:pPr>
            <a:r>
              <a:rPr lang="en-US" dirty="0"/>
              <a:t>1. Select the statements that are true about individuals who live in long-term care facilities. Residents</a:t>
            </a:r>
          </a:p>
          <a:p>
            <a:pPr marL="274637" lvl="1" indent="0">
              <a:buNone/>
            </a:pPr>
            <a:r>
              <a:rPr lang="en-US" dirty="0"/>
              <a:t>a. May be of any ethnicity</a:t>
            </a:r>
          </a:p>
          <a:p>
            <a:pPr marL="274637" lvl="1" indent="0">
              <a:buNone/>
            </a:pPr>
            <a:r>
              <a:rPr lang="en-US" dirty="0"/>
              <a:t>b. Are not under the age of 65 years</a:t>
            </a:r>
          </a:p>
          <a:p>
            <a:pPr marL="274637" lvl="1" indent="0">
              <a:buNone/>
            </a:pPr>
            <a:r>
              <a:rPr lang="en-US" dirty="0"/>
              <a:t>c. Are primarily men</a:t>
            </a:r>
          </a:p>
          <a:p>
            <a:pPr marL="274637" lvl="1" indent="0">
              <a:buNone/>
            </a:pPr>
            <a:r>
              <a:rPr lang="en-US" dirty="0"/>
              <a:t>d. Are primarily white</a:t>
            </a:r>
          </a:p>
          <a:p>
            <a:pPr marL="274637" lvl="1" indent="0">
              <a:buNone/>
            </a:pPr>
            <a:r>
              <a:rPr lang="en-US" dirty="0"/>
              <a:t>e. Are primarily over 85 years of age</a:t>
            </a:r>
          </a:p>
        </p:txBody>
      </p:sp>
    </p:spTree>
    <p:extLst>
      <p:ext uri="{BB962C8B-B14F-4D97-AF65-F5344CB8AC3E}">
        <p14:creationId xmlns:p14="http://schemas.microsoft.com/office/powerpoint/2010/main" val="3543921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54840C-79E4-3C6A-E9B3-136B5A9FFC82}"/>
              </a:ext>
            </a:extLst>
          </p:cNvPr>
          <p:cNvSpPr>
            <a:spLocks noGrp="1"/>
          </p:cNvSpPr>
          <p:nvPr>
            <p:ph type="body" sz="quarter" idx="15"/>
          </p:nvPr>
        </p:nvSpPr>
        <p:spPr>
          <a:xfrm>
            <a:off x="457925" y="1429790"/>
            <a:ext cx="10728325" cy="3505748"/>
          </a:xfrm>
        </p:spPr>
        <p:txBody>
          <a:bodyPr>
            <a:normAutofit/>
          </a:bodyPr>
          <a:lstStyle/>
          <a:p>
            <a:pPr marL="0" indent="0">
              <a:buNone/>
            </a:pPr>
            <a:r>
              <a:rPr lang="en-US" dirty="0"/>
              <a:t>2. Name some reasons people enter long-term care facilities.</a:t>
            </a:r>
          </a:p>
          <a:p>
            <a:pPr marL="0" indent="0">
              <a:buNone/>
            </a:pPr>
            <a:r>
              <a:rPr lang="en-US" dirty="0"/>
              <a:t>3. Name some of the losses that residents may experience when they enter a long-term care facility and how those losses affect residents?</a:t>
            </a:r>
          </a:p>
          <a:p>
            <a:pPr marL="0" indent="0">
              <a:buNone/>
            </a:pPr>
            <a:r>
              <a:rPr lang="en-US" dirty="0"/>
              <a:t>4. Name some of the common diagnoses and other health concerns of residents.</a:t>
            </a:r>
          </a:p>
          <a:p>
            <a:pPr marL="0" indent="0">
              <a:buNone/>
            </a:pPr>
            <a:r>
              <a:rPr lang="en-US" dirty="0"/>
              <a:t>5. Why is it important for representatives to understand resident experiences?</a:t>
            </a:r>
          </a:p>
          <a:p>
            <a:pPr marL="0" indent="0">
              <a:buNone/>
            </a:pPr>
            <a:endParaRPr lang="en-US" dirty="0"/>
          </a:p>
          <a:p>
            <a:endParaRPr lang="en-US" dirty="0"/>
          </a:p>
        </p:txBody>
      </p:sp>
    </p:spTree>
    <p:extLst>
      <p:ext uri="{BB962C8B-B14F-4D97-AF65-F5344CB8AC3E}">
        <p14:creationId xmlns:p14="http://schemas.microsoft.com/office/powerpoint/2010/main" val="2855514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a:t>Questions?</a:t>
            </a:r>
          </a:p>
        </p:txBody>
      </p:sp>
      <p:sp>
        <p:nvSpPr>
          <p:cNvPr id="3" name="Text Placeholder 2">
            <a:extLst>
              <a:ext uri="{FF2B5EF4-FFF2-40B4-BE49-F238E27FC236}">
                <a16:creationId xmlns:a16="http://schemas.microsoft.com/office/drawing/2014/main" id="{85913976-5DFC-DAD0-4A6A-4A63FF0BF28C}"/>
              </a:ext>
            </a:extLst>
          </p:cNvPr>
          <p:cNvSpPr>
            <a:spLocks noGrp="1"/>
          </p:cNvSpPr>
          <p:nvPr>
            <p:ph type="body" sz="quarter" idx="14"/>
          </p:nvPr>
        </p:nvSpPr>
        <p:spPr/>
        <p:txBody>
          <a:bodyPr/>
          <a:lstStyle/>
          <a:p>
            <a:endParaRPr lang="en-US"/>
          </a:p>
        </p:txBody>
      </p:sp>
      <p:sp>
        <p:nvSpPr>
          <p:cNvPr id="2" name="Text Placeholder 1">
            <a:extLst>
              <a:ext uri="{FF2B5EF4-FFF2-40B4-BE49-F238E27FC236}">
                <a16:creationId xmlns:a16="http://schemas.microsoft.com/office/drawing/2014/main" id="{72D30025-D6E5-53C6-E6DF-FC056AD2307B}"/>
              </a:ext>
            </a:extLst>
          </p:cNvPr>
          <p:cNvSpPr>
            <a:spLocks noGrp="1"/>
          </p:cNvSpPr>
          <p:nvPr>
            <p:ph type="body" sz="quarter" idx="13"/>
          </p:nvPr>
        </p:nvSpPr>
        <p:spPr/>
        <p:txBody>
          <a:bodyPr>
            <a:normAutofit fontScale="92500" lnSpcReduction="20000"/>
          </a:bodyPr>
          <a:lstStyle/>
          <a:p>
            <a:endParaRPr lang="en-US"/>
          </a:p>
        </p:txBody>
      </p:sp>
    </p:spTree>
    <p:extLst>
      <p:ext uri="{BB962C8B-B14F-4D97-AF65-F5344CB8AC3E}">
        <p14:creationId xmlns:p14="http://schemas.microsoft.com/office/powerpoint/2010/main" val="35921866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Additional resources</a:t>
            </a:r>
          </a:p>
        </p:txBody>
      </p:sp>
      <p:sp>
        <p:nvSpPr>
          <p:cNvPr id="5" name="Text Placeholder 4">
            <a:extLst>
              <a:ext uri="{FF2B5EF4-FFF2-40B4-BE49-F238E27FC236}">
                <a16:creationId xmlns:a16="http://schemas.microsoft.com/office/drawing/2014/main" id="{041B58A6-FB01-0294-AF54-1F7BA74B8B84}"/>
              </a:ext>
            </a:extLst>
          </p:cNvPr>
          <p:cNvSpPr>
            <a:spLocks noGrp="1"/>
          </p:cNvSpPr>
          <p:nvPr>
            <p:ph type="body" sz="quarter" idx="14"/>
          </p:nvPr>
        </p:nvSpPr>
        <p:spPr/>
        <p:txBody>
          <a:bodyPr>
            <a:normAutofit/>
          </a:bodyPr>
          <a:lstStyle/>
          <a:p>
            <a:r>
              <a:rPr kumimoji="0" lang="en-US" sz="2000" b="0" i="0" u="none" strike="noStrike" kern="1200" cap="none" spc="0" normalizeH="0" baseline="0" noProof="0" dirty="0">
                <a:ln>
                  <a:noFill/>
                </a:ln>
                <a:solidFill>
                  <a:schemeClr val="tx2"/>
                </a:solidFill>
                <a:effectLst/>
                <a:uLnTx/>
                <a:uFillTx/>
                <a:ea typeface="ＭＳ Ｐゴシック" pitchFamily="127" charset="-128"/>
              </a:rPr>
              <a:t>Refer to your trainee manual for other sources of information related to topics discussed in this module. </a:t>
            </a:r>
          </a:p>
        </p:txBody>
      </p:sp>
      <p:sp>
        <p:nvSpPr>
          <p:cNvPr id="4" name="Text Placeholder 3">
            <a:extLst>
              <a:ext uri="{FF2B5EF4-FFF2-40B4-BE49-F238E27FC236}">
                <a16:creationId xmlns:a16="http://schemas.microsoft.com/office/drawing/2014/main" id="{75AB82C5-9B43-672A-9841-91A83C438273}"/>
              </a:ext>
            </a:extLst>
          </p:cNvPr>
          <p:cNvSpPr>
            <a:spLocks noGrp="1"/>
          </p:cNvSpPr>
          <p:nvPr>
            <p:ph type="body" sz="quarter" idx="13"/>
          </p:nvPr>
        </p:nvSpPr>
        <p:spPr/>
        <p:txBody>
          <a:bodyPr>
            <a:normAutofit fontScale="92500" lnSpcReduction="20000"/>
          </a:bodyPr>
          <a:lstStyle/>
          <a:p>
            <a:endParaRPr lang="en-US"/>
          </a:p>
        </p:txBody>
      </p:sp>
      <p:sp>
        <p:nvSpPr>
          <p:cNvPr id="3" name="Content Placeholder 2">
            <a:extLst>
              <a:ext uri="{FF2B5EF4-FFF2-40B4-BE49-F238E27FC236}">
                <a16:creationId xmlns:a16="http://schemas.microsoft.com/office/drawing/2014/main" id="{FF33CA99-DD58-4132-822E-5729EE4EFDE8}"/>
              </a:ext>
            </a:extLst>
          </p:cNvPr>
          <p:cNvSpPr txBox="1">
            <a:spLocks/>
          </p:cNvSpPr>
          <p:nvPr/>
        </p:nvSpPr>
        <p:spPr bwMode="auto">
          <a:xfrm>
            <a:off x="963084" y="4914900"/>
            <a:ext cx="10619316" cy="156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Clr>
                <a:schemeClr val="accent1"/>
              </a:buClr>
              <a:buSzPct val="85000"/>
              <a:buFont typeface="Arial" pitchFamily="127" charset="0"/>
              <a:buNone/>
              <a:defRPr sz="2400" kern="1200">
                <a:solidFill>
                  <a:schemeClr val="tx2"/>
                </a:solidFill>
                <a:latin typeface="+mn-lt"/>
                <a:ea typeface="ＭＳ Ｐゴシック" pitchFamily="127" charset="-128"/>
                <a:cs typeface="ＭＳ Ｐゴシック" pitchFamily="127" charset="-128"/>
              </a:defRPr>
            </a:lvl1pPr>
            <a:lvl2pPr marL="457200" indent="0" algn="l" rtl="0" fontAlgn="base">
              <a:spcBef>
                <a:spcPct val="20000"/>
              </a:spcBef>
              <a:spcAft>
                <a:spcPct val="0"/>
              </a:spcAft>
              <a:buClr>
                <a:schemeClr val="accent1"/>
              </a:buClr>
              <a:buSzPct val="85000"/>
              <a:buFont typeface="Arial" pitchFamily="127" charset="0"/>
              <a:buNone/>
              <a:defRPr sz="1800" kern="1200">
                <a:solidFill>
                  <a:schemeClr val="tx1">
                    <a:tint val="75000"/>
                  </a:schemeClr>
                </a:solidFill>
                <a:latin typeface="+mn-lt"/>
                <a:ea typeface="ＭＳ Ｐゴシック" pitchFamily="127" charset="-128"/>
                <a:cs typeface="+mn-cs"/>
              </a:defRPr>
            </a:lvl2pPr>
            <a:lvl3pPr marL="914400" indent="0" algn="l" rtl="0" fontAlgn="base">
              <a:spcBef>
                <a:spcPct val="20000"/>
              </a:spcBef>
              <a:spcAft>
                <a:spcPct val="0"/>
              </a:spcAft>
              <a:buClr>
                <a:schemeClr val="accent1"/>
              </a:buClr>
              <a:buSzPct val="90000"/>
              <a:buFont typeface="Arial" pitchFamily="127" charset="0"/>
              <a:buNone/>
              <a:defRPr sz="1600" kern="1200">
                <a:solidFill>
                  <a:schemeClr val="tx1">
                    <a:tint val="75000"/>
                  </a:schemeClr>
                </a:solidFill>
                <a:latin typeface="+mn-lt"/>
                <a:ea typeface="ＭＳ Ｐゴシック" pitchFamily="127" charset="-128"/>
                <a:cs typeface="+mn-cs"/>
              </a:defRPr>
            </a:lvl3pPr>
            <a:lvl4pPr marL="1371600" indent="0" algn="l" rtl="0" fontAlgn="base">
              <a:spcBef>
                <a:spcPct val="20000"/>
              </a:spcBef>
              <a:spcAft>
                <a:spcPct val="0"/>
              </a:spcAft>
              <a:buClr>
                <a:schemeClr val="accent1"/>
              </a:buClr>
              <a:buFont typeface="Arial" pitchFamily="127" charset="0"/>
              <a:buNone/>
              <a:defRPr sz="1400" kern="1200">
                <a:solidFill>
                  <a:schemeClr val="tx1">
                    <a:tint val="75000"/>
                  </a:schemeClr>
                </a:solidFill>
                <a:latin typeface="+mn-lt"/>
                <a:ea typeface="ＭＳ Ｐゴシック" pitchFamily="127" charset="-128"/>
                <a:cs typeface="+mn-cs"/>
              </a:defRPr>
            </a:lvl4pPr>
            <a:lvl5pPr marL="1828800" indent="0" algn="l" rtl="0" fontAlgn="base">
              <a:spcBef>
                <a:spcPct val="20000"/>
              </a:spcBef>
              <a:spcAft>
                <a:spcPct val="0"/>
              </a:spcAft>
              <a:buClr>
                <a:schemeClr val="accent1"/>
              </a:buClr>
              <a:buSzPct val="100000"/>
              <a:buFont typeface="Arial" pitchFamily="127" charset="0"/>
              <a:buNone/>
              <a:defRPr sz="1400" kern="1200">
                <a:solidFill>
                  <a:schemeClr val="tx1">
                    <a:tint val="75000"/>
                  </a:schemeClr>
                </a:solidFill>
                <a:latin typeface="+mn-lt"/>
                <a:ea typeface="ＭＳ Ｐゴシック" pitchFamily="127" charset="-128"/>
                <a:cs typeface="+mn-cs"/>
              </a:defRPr>
            </a:lvl5pPr>
            <a:lvl6pPr marL="22860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8AB833"/>
              </a:buClr>
              <a:buSzPct val="85000"/>
              <a:buFont typeface="Arial" pitchFamily="127" charset="0"/>
              <a:buNone/>
              <a:tabLst/>
              <a:defRPr/>
            </a:pPr>
            <a:endParaRPr kumimoji="0" lang="en-US" sz="2400" b="0" i="0" u="none" strike="noStrike" kern="1200" cap="none" spc="0" normalizeH="0" baseline="0" noProof="0" dirty="0">
              <a:ln>
                <a:noFill/>
              </a:ln>
              <a:solidFill>
                <a:srgbClr val="E3DED1"/>
              </a:solidFill>
              <a:effectLst/>
              <a:uLnTx/>
              <a:uFillTx/>
              <a:latin typeface="Arial"/>
              <a:ea typeface="ＭＳ Ｐゴシック" pitchFamily="127" charset="-128"/>
            </a:endParaRPr>
          </a:p>
        </p:txBody>
      </p:sp>
    </p:spTree>
    <p:extLst>
      <p:ext uri="{BB962C8B-B14F-4D97-AF65-F5344CB8AC3E}">
        <p14:creationId xmlns:p14="http://schemas.microsoft.com/office/powerpoint/2010/main" val="20767603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p>
        </p:txBody>
      </p:sp>
      <p:sp>
        <p:nvSpPr>
          <p:cNvPr id="3" name="Content Placeholder 2"/>
          <p:cNvSpPr>
            <a:spLocks noGrp="1"/>
          </p:cNvSpPr>
          <p:nvPr>
            <p:ph type="body" sz="quarter" idx="14"/>
          </p:nvPr>
        </p:nvSpPr>
        <p:spPr/>
        <p:txBody>
          <a:bodyPr>
            <a:normAutofit lnSpcReduction="10000"/>
          </a:bodyPr>
          <a:lstStyle/>
          <a:p>
            <a:endParaRPr lang="en-US" dirty="0"/>
          </a:p>
        </p:txBody>
      </p:sp>
      <p:sp>
        <p:nvSpPr>
          <p:cNvPr id="4" name="Text Placeholder 3">
            <a:extLst>
              <a:ext uri="{FF2B5EF4-FFF2-40B4-BE49-F238E27FC236}">
                <a16:creationId xmlns:a16="http://schemas.microsoft.com/office/drawing/2014/main" id="{52203742-738B-C343-18E6-6BB9DD2DF8EF}"/>
              </a:ext>
            </a:extLst>
          </p:cNvPr>
          <p:cNvSpPr>
            <a:spLocks noGrp="1"/>
          </p:cNvSpPr>
          <p:nvPr>
            <p:ph type="body" sz="quarter" idx="15"/>
          </p:nvPr>
        </p:nvSpPr>
        <p:spPr/>
        <p:txBody>
          <a:bodyPr/>
          <a:lstStyle/>
          <a:p>
            <a:r>
              <a:rPr lang="en-US" dirty="0"/>
              <a:t>INSERT PRESENTER CONTACT INFORMATION</a:t>
            </a:r>
          </a:p>
        </p:txBody>
      </p:sp>
    </p:spTree>
    <p:extLst>
      <p:ext uri="{BB962C8B-B14F-4D97-AF65-F5344CB8AC3E}">
        <p14:creationId xmlns:p14="http://schemas.microsoft.com/office/powerpoint/2010/main" val="39209973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557B-2FAF-6357-21A2-836D5EC8077C}"/>
              </a:ext>
            </a:extLst>
          </p:cNvPr>
          <p:cNvSpPr>
            <a:spLocks noGrp="1"/>
          </p:cNvSpPr>
          <p:nvPr>
            <p:ph type="title"/>
          </p:nvPr>
        </p:nvSpPr>
        <p:spPr/>
        <p:txBody>
          <a:bodyPr/>
          <a:lstStyle/>
          <a:p>
            <a:r>
              <a:rPr lang="en-US" dirty="0"/>
              <a:t>Connect with us!</a:t>
            </a:r>
          </a:p>
        </p:txBody>
      </p:sp>
      <p:sp>
        <p:nvSpPr>
          <p:cNvPr id="14" name="Google Shape;2224;p34">
            <a:extLst>
              <a:ext uri="{FF2B5EF4-FFF2-40B4-BE49-F238E27FC236}">
                <a16:creationId xmlns:a16="http://schemas.microsoft.com/office/drawing/2014/main" id="{444088FC-0B71-2FA3-4399-679D1799E4B8}"/>
              </a:ext>
            </a:extLst>
          </p:cNvPr>
          <p:cNvSpPr txBox="1">
            <a:spLocks/>
          </p:cNvSpPr>
          <p:nvPr/>
        </p:nvSpPr>
        <p:spPr>
          <a:xfrm>
            <a:off x="2973705" y="4058298"/>
            <a:ext cx="7050024" cy="21995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ltcombudsman.org</a:t>
            </a:r>
          </a:p>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ombudcenter@theconsumervoice.org</a:t>
            </a:r>
          </a:p>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The National LTC Ombudsman Resource Center</a:t>
            </a:r>
          </a:p>
          <a:p>
            <a:pPr marL="0" marR="0" lvl="0" indent="0" algn="l" defTabSz="914400" rtl="0" eaLnBrk="1" fontAlgn="auto" latinLnBrk="0" hangingPunct="1">
              <a:lnSpc>
                <a:spcPct val="110000"/>
              </a:lnSpc>
              <a:spcBef>
                <a:spcPts val="600"/>
              </a:spcBef>
              <a:spcAft>
                <a:spcPts val="0"/>
              </a:spcAft>
              <a:buClr>
                <a:sysClr val="windowText" lastClr="000000"/>
              </a:buClr>
              <a:buSzPts val="1100"/>
              <a:buFont typeface="Arial"/>
              <a:buNone/>
              <a:tabLst/>
              <a:defRPr/>
            </a:pPr>
            <a:r>
              <a:rPr kumimoji="0" lang="en-US" sz="2000" b="0" i="0" u="none" strike="noStrike" kern="0" cap="none" spc="0" normalizeH="0" baseline="0" noProof="0" dirty="0">
                <a:ln>
                  <a:noFill/>
                </a:ln>
                <a:solidFill>
                  <a:srgbClr val="191998"/>
                </a:solidFill>
                <a:effectLst/>
                <a:uLnTx/>
                <a:uFillTx/>
                <a:latin typeface="Open Sans"/>
                <a:sym typeface="Barlow Light"/>
              </a:rPr>
              <a:t>@LTCombudcenter</a:t>
            </a:r>
          </a:p>
        </p:txBody>
      </p:sp>
      <p:pic>
        <p:nvPicPr>
          <p:cNvPr id="15" name="Picture 14" descr="Shape&#10;&#10;Description automatically generated with low confidence">
            <a:extLst>
              <a:ext uri="{FF2B5EF4-FFF2-40B4-BE49-F238E27FC236}">
                <a16:creationId xmlns:a16="http://schemas.microsoft.com/office/drawing/2014/main" id="{05909E17-BBFF-2DDB-3017-0A293EF24DB0}"/>
              </a:ext>
            </a:extLst>
          </p:cNvPr>
          <p:cNvPicPr>
            <a:picLocks noChangeAspect="1"/>
          </p:cNvPicPr>
          <p:nvPr/>
        </p:nvPicPr>
        <p:blipFill>
          <a:blip r:embed="rId3">
            <a:duotone>
              <a:srgbClr val="191998">
                <a:shade val="45000"/>
                <a:satMod val="135000"/>
              </a:srgbClr>
              <a:prstClr val="white"/>
            </a:duotone>
          </a:blip>
          <a:stretch>
            <a:fillRect/>
          </a:stretch>
        </p:blipFill>
        <p:spPr>
          <a:xfrm>
            <a:off x="2566070" y="4987894"/>
            <a:ext cx="280111" cy="280111"/>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804A3D64-8E52-4DF1-7856-953949566566}"/>
              </a:ext>
            </a:extLst>
          </p:cNvPr>
          <p:cNvPicPr>
            <a:picLocks noChangeAspect="1"/>
          </p:cNvPicPr>
          <p:nvPr/>
        </p:nvPicPr>
        <p:blipFill>
          <a:blip r:embed="rId4">
            <a:duotone>
              <a:srgbClr val="191998">
                <a:shade val="45000"/>
                <a:satMod val="135000"/>
              </a:srgbClr>
              <a:prstClr val="white"/>
            </a:duotone>
          </a:blip>
          <a:stretch>
            <a:fillRect/>
          </a:stretch>
        </p:blipFill>
        <p:spPr>
          <a:xfrm>
            <a:off x="2566072" y="4552769"/>
            <a:ext cx="280111" cy="280111"/>
          </a:xfrm>
          <a:prstGeom prst="rect">
            <a:avLst/>
          </a:prstGeom>
        </p:spPr>
      </p:pic>
      <p:pic>
        <p:nvPicPr>
          <p:cNvPr id="17" name="Picture 16">
            <a:extLst>
              <a:ext uri="{FF2B5EF4-FFF2-40B4-BE49-F238E27FC236}">
                <a16:creationId xmlns:a16="http://schemas.microsoft.com/office/drawing/2014/main" id="{F3B44A53-FE08-D7B1-28C7-C6590268E82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66793" y="5423019"/>
            <a:ext cx="278667" cy="280111"/>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512593F6-FD42-F2C3-A5D5-9327E5A4DE32}"/>
              </a:ext>
            </a:extLst>
          </p:cNvPr>
          <p:cNvPicPr>
            <a:picLocks noChangeAspect="1"/>
          </p:cNvPicPr>
          <p:nvPr/>
        </p:nvPicPr>
        <p:blipFill>
          <a:blip r:embed="rId6">
            <a:duotone>
              <a:srgbClr val="191998">
                <a:shade val="45000"/>
                <a:satMod val="135000"/>
              </a:srgbClr>
              <a:prstClr val="white"/>
            </a:duotone>
          </a:blip>
          <a:stretch>
            <a:fillRect/>
          </a:stretch>
        </p:blipFill>
        <p:spPr>
          <a:xfrm>
            <a:off x="2566070" y="4167236"/>
            <a:ext cx="280111" cy="280111"/>
          </a:xfrm>
          <a:prstGeom prst="rect">
            <a:avLst/>
          </a:prstGeom>
        </p:spPr>
      </p:pic>
      <p:sp>
        <p:nvSpPr>
          <p:cNvPr id="8" name="TextBox 7">
            <a:extLst>
              <a:ext uri="{FF2B5EF4-FFF2-40B4-BE49-F238E27FC236}">
                <a16:creationId xmlns:a16="http://schemas.microsoft.com/office/drawing/2014/main" id="{296DE412-86BD-AA26-DAB2-3656CBBC1C7A}"/>
              </a:ext>
            </a:extLst>
          </p:cNvPr>
          <p:cNvSpPr txBox="1"/>
          <p:nvPr/>
        </p:nvSpPr>
        <p:spPr>
          <a:xfrm>
            <a:off x="2209557" y="6245062"/>
            <a:ext cx="777288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191998"/>
                </a:solidFill>
                <a:effectLst/>
                <a:uLnTx/>
                <a:uFillTx/>
                <a:latin typeface="Open Sans"/>
                <a:ea typeface="ＭＳ Ｐゴシック" pitchFamily="127" charset="-128"/>
                <a:cs typeface="+mn-cs"/>
              </a:rPr>
              <a:t>This project was supported by the Administration for Community Living (ACL), U.S. Department of Health and Human Services (HHS) as part of a financial assistance award totaling $516,407 with 100 percent funding by ACL/HHS. The contents are those of the author(s) and do not necessarily represent the official views of, nor an endorsement, by ACL/HHS or the U.S. Government.</a:t>
            </a:r>
          </a:p>
        </p:txBody>
      </p:sp>
    </p:spTree>
    <p:extLst>
      <p:ext uri="{BB962C8B-B14F-4D97-AF65-F5344CB8AC3E}">
        <p14:creationId xmlns:p14="http://schemas.microsoft.com/office/powerpoint/2010/main" val="1194592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0F1CB156-8D55-4CE2-BB77-8071FA0BF82A}"/>
              </a:ext>
            </a:extLst>
          </p:cNvPr>
          <p:cNvSpPr/>
          <p:nvPr/>
        </p:nvSpPr>
        <p:spPr>
          <a:xfrm>
            <a:off x="2001078" y="874643"/>
            <a:ext cx="8136835" cy="5088835"/>
          </a:xfrm>
          <a:prstGeom prst="wedgeRound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lnSpc>
                <a:spcPct val="115000"/>
              </a:lnSpc>
              <a:spcBef>
                <a:spcPts val="0"/>
              </a:spcBef>
              <a:spcAft>
                <a:spcPts val="800"/>
              </a:spcAft>
            </a:pPr>
            <a:r>
              <a:rPr lang="en-US" sz="2400" dirty="0">
                <a:solidFill>
                  <a:srgbClr val="000000"/>
                </a:solidFill>
                <a:effectLst/>
                <a:ea typeface="Times New Roman" panose="02020603050405020304" pitchFamily="18" charset="0"/>
                <a:cs typeface="Times New Roman" panose="02020603050405020304" pitchFamily="18" charset="0"/>
              </a:rPr>
              <a:t>If you’re a caregiver, you don’t just insert a hearing aid for a hearing-deprived resident, you don’t just give a shower to a manually disabled resident, you don’t just wipe a totally dependent resident.  In short, you do more than assist a resident with performing the Activities of Daily Living: </a:t>
            </a:r>
            <a:r>
              <a:rPr lang="en-US" sz="2400" b="1" dirty="0">
                <a:solidFill>
                  <a:srgbClr val="000000"/>
                </a:solidFill>
                <a:effectLst/>
                <a:ea typeface="Times New Roman" panose="02020603050405020304" pitchFamily="18" charset="0"/>
                <a:cs typeface="Times New Roman" panose="02020603050405020304" pitchFamily="18" charset="0"/>
              </a:rPr>
              <a:t>You become the human bridge that carries a trace of dignity to the helpless; that empathizes with their inability and uncertainty. </a:t>
            </a:r>
            <a:r>
              <a:rPr lang="en-US" sz="2400" dirty="0">
                <a:solidFill>
                  <a:srgbClr val="000000"/>
                </a:solidFill>
                <a:effectLst/>
                <a:ea typeface="Times New Roman" panose="02020603050405020304" pitchFamily="18" charset="0"/>
                <a:cs typeface="Times New Roman" panose="02020603050405020304" pitchFamily="18" charset="0"/>
              </a:rPr>
              <a:t> - David</a:t>
            </a:r>
          </a:p>
        </p:txBody>
      </p:sp>
    </p:spTree>
    <p:extLst>
      <p:ext uri="{BB962C8B-B14F-4D97-AF65-F5344CB8AC3E}">
        <p14:creationId xmlns:p14="http://schemas.microsoft.com/office/powerpoint/2010/main" val="180489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1760-5DD0-4E17-B709-2E7079E2A8F2}"/>
              </a:ext>
            </a:extLst>
          </p:cNvPr>
          <p:cNvSpPr>
            <a:spLocks noGrp="1"/>
          </p:cNvSpPr>
          <p:nvPr>
            <p:ph type="title"/>
          </p:nvPr>
        </p:nvSpPr>
        <p:spPr/>
        <p:txBody>
          <a:bodyPr/>
          <a:lstStyle/>
          <a:p>
            <a:pPr algn="ctr"/>
            <a:r>
              <a:rPr lang="en-US" b="1" dirty="0"/>
              <a:t>Who Lives in Nursing Facilities and Why?</a:t>
            </a:r>
          </a:p>
        </p:txBody>
      </p:sp>
      <p:pic>
        <p:nvPicPr>
          <p:cNvPr id="4" name="Picture 3">
            <a:extLst>
              <a:ext uri="{FF2B5EF4-FFF2-40B4-BE49-F238E27FC236}">
                <a16:creationId xmlns:a16="http://schemas.microsoft.com/office/drawing/2014/main" id="{04D88FC5-B317-402B-99FB-F9B3F8CEA6F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4185" y="1524000"/>
            <a:ext cx="3721223" cy="2658016"/>
          </a:xfrm>
          <a:prstGeom prst="rect">
            <a:avLst/>
          </a:prstGeom>
        </p:spPr>
      </p:pic>
      <p:pic>
        <p:nvPicPr>
          <p:cNvPr id="6" name="Picture 5">
            <a:extLst>
              <a:ext uri="{FF2B5EF4-FFF2-40B4-BE49-F238E27FC236}">
                <a16:creationId xmlns:a16="http://schemas.microsoft.com/office/drawing/2014/main" id="{F21C37DA-E5F0-44FF-90F2-3DD932AA1C2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064319" y="2534239"/>
            <a:ext cx="7565619" cy="3295554"/>
          </a:xfrm>
          <a:prstGeom prst="rect">
            <a:avLst/>
          </a:prstGeom>
        </p:spPr>
      </p:pic>
      <p:sp>
        <p:nvSpPr>
          <p:cNvPr id="7" name="TextBox 6">
            <a:extLst>
              <a:ext uri="{FF2B5EF4-FFF2-40B4-BE49-F238E27FC236}">
                <a16:creationId xmlns:a16="http://schemas.microsoft.com/office/drawing/2014/main" id="{C7BE0410-227E-446D-8A84-EEE26707C8A4}"/>
              </a:ext>
            </a:extLst>
          </p:cNvPr>
          <p:cNvSpPr txBox="1"/>
          <p:nvPr/>
        </p:nvSpPr>
        <p:spPr>
          <a:xfrm>
            <a:off x="8629651" y="6029876"/>
            <a:ext cx="3500761" cy="215444"/>
          </a:xfrm>
          <a:prstGeom prst="rect">
            <a:avLst/>
          </a:prstGeom>
          <a:noFill/>
        </p:spPr>
        <p:txBody>
          <a:bodyPr wrap="square" rtlCol="0">
            <a:spAutoFit/>
          </a:bodyPr>
          <a:lstStyle/>
          <a:p>
            <a:r>
              <a:rPr lang="en-US" sz="800" dirty="0">
                <a:hlinkClick r:id="rId6" tooltip="http://myedmondsnews.com/2012/02/edmonds-nursing-home-residents-donate-teddy-bears-to-comfort-children/"/>
              </a:rPr>
              <a:t>This Photo</a:t>
            </a:r>
            <a:r>
              <a:rPr lang="en-US" sz="800" dirty="0"/>
              <a:t> by Unknown Author is licensed under </a:t>
            </a:r>
            <a:r>
              <a:rPr lang="en-US" sz="800" dirty="0">
                <a:hlinkClick r:id="rId7" tooltip="https://creativecommons.org/licenses/by/3.0/"/>
              </a:rPr>
              <a:t>CC BY</a:t>
            </a:r>
            <a:endParaRPr lang="en-US" sz="800" dirty="0"/>
          </a:p>
        </p:txBody>
      </p:sp>
      <p:pic>
        <p:nvPicPr>
          <p:cNvPr id="9" name="Picture 8">
            <a:extLst>
              <a:ext uri="{FF2B5EF4-FFF2-40B4-BE49-F238E27FC236}">
                <a16:creationId xmlns:a16="http://schemas.microsoft.com/office/drawing/2014/main" id="{2D49398F-121F-4194-A5C9-005B177AC7E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04185" y="4427539"/>
            <a:ext cx="3721223" cy="1833169"/>
          </a:xfrm>
          <a:prstGeom prst="rect">
            <a:avLst/>
          </a:prstGeom>
        </p:spPr>
      </p:pic>
      <p:sp>
        <p:nvSpPr>
          <p:cNvPr id="10" name="TextBox 9">
            <a:extLst>
              <a:ext uri="{FF2B5EF4-FFF2-40B4-BE49-F238E27FC236}">
                <a16:creationId xmlns:a16="http://schemas.microsoft.com/office/drawing/2014/main" id="{4E44658D-A25A-4D1B-AF40-33449693E113}"/>
              </a:ext>
            </a:extLst>
          </p:cNvPr>
          <p:cNvSpPr txBox="1"/>
          <p:nvPr/>
        </p:nvSpPr>
        <p:spPr>
          <a:xfrm>
            <a:off x="461639" y="6483133"/>
            <a:ext cx="3356519" cy="215444"/>
          </a:xfrm>
          <a:prstGeom prst="rect">
            <a:avLst/>
          </a:prstGeom>
          <a:noFill/>
        </p:spPr>
        <p:txBody>
          <a:bodyPr wrap="square" rtlCol="0">
            <a:spAutoFit/>
          </a:bodyPr>
          <a:lstStyle/>
          <a:p>
            <a:r>
              <a:rPr lang="en-US" sz="800" dirty="0">
                <a:hlinkClick r:id="rId9" tooltip="http://theconversation.com/to-get-young-people-out-of-nursing-homes-we-need-to-back-up-the-ndis-with-housing-heres-how-57124"/>
              </a:rPr>
              <a:t>This Photo</a:t>
            </a:r>
            <a:r>
              <a:rPr lang="en-US" sz="800" dirty="0"/>
              <a:t> by Unknown Author is licensed under </a:t>
            </a:r>
            <a:r>
              <a:rPr lang="en-US" sz="800" dirty="0">
                <a:hlinkClick r:id="rId10" tooltip="https://creativecommons.org/licenses/by-nd/3.0/"/>
              </a:rPr>
              <a:t>CC BY-ND</a:t>
            </a:r>
            <a:endParaRPr lang="en-US" sz="800" dirty="0"/>
          </a:p>
        </p:txBody>
      </p:sp>
    </p:spTree>
    <p:extLst>
      <p:ext uri="{BB962C8B-B14F-4D97-AF65-F5344CB8AC3E}">
        <p14:creationId xmlns:p14="http://schemas.microsoft.com/office/powerpoint/2010/main" val="4140256834"/>
      </p:ext>
    </p:extLst>
  </p:cSld>
  <p:clrMapOvr>
    <a:masterClrMapping/>
  </p:clrMapOvr>
</p:sld>
</file>

<file path=ppt/theme/theme1.xml><?xml version="1.0" encoding="utf-8"?>
<a:theme xmlns:a="http://schemas.openxmlformats.org/drawingml/2006/main" name="NORC PowerPoint Template 2022">
  <a:themeElements>
    <a:clrScheme name="CV 2022">
      <a:dk1>
        <a:sysClr val="windowText" lastClr="000000"/>
      </a:dk1>
      <a:lt1>
        <a:sysClr val="window" lastClr="FFFFFF"/>
      </a:lt1>
      <a:dk2>
        <a:srgbClr val="191998"/>
      </a:dk2>
      <a:lt2>
        <a:srgbClr val="FFFFFF"/>
      </a:lt2>
      <a:accent1>
        <a:srgbClr val="A4D65E"/>
      </a:accent1>
      <a:accent2>
        <a:srgbClr val="191998"/>
      </a:accent2>
      <a:accent3>
        <a:srgbClr val="0046B4"/>
      </a:accent3>
      <a:accent4>
        <a:srgbClr val="7ECFF5"/>
      </a:accent4>
      <a:accent5>
        <a:srgbClr val="483698"/>
      </a:accent5>
      <a:accent6>
        <a:srgbClr val="007A28"/>
      </a:accent6>
      <a:hlink>
        <a:srgbClr val="0046B4"/>
      </a:hlink>
      <a:folHlink>
        <a:srgbClr val="800080"/>
      </a:folHlink>
    </a:clrScheme>
    <a:fontScheme name="CV 2022 Fonts">
      <a:majorFont>
        <a:latin typeface="Poppi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C PowerPoint Template 2022" id="{BEF36627-42B8-4B72-BA1D-195ED1A1733C}" vid="{D8A94CB8-8B4C-4AEF-B470-ECCC07D49EFB}"/>
    </a:ext>
  </a:extLst>
</a:theme>
</file>

<file path=ppt/theme/theme2.xml><?xml version="1.0" encoding="utf-8"?>
<a:theme xmlns:a="http://schemas.openxmlformats.org/drawingml/2006/main" name="1_NORC PowerPoint Template 2022">
  <a:themeElements>
    <a:clrScheme name="CV 2022">
      <a:dk1>
        <a:sysClr val="windowText" lastClr="000000"/>
      </a:dk1>
      <a:lt1>
        <a:sysClr val="window" lastClr="FFFFFF"/>
      </a:lt1>
      <a:dk2>
        <a:srgbClr val="191998"/>
      </a:dk2>
      <a:lt2>
        <a:srgbClr val="FFFFFF"/>
      </a:lt2>
      <a:accent1>
        <a:srgbClr val="A4D65E"/>
      </a:accent1>
      <a:accent2>
        <a:srgbClr val="191998"/>
      </a:accent2>
      <a:accent3>
        <a:srgbClr val="0046B4"/>
      </a:accent3>
      <a:accent4>
        <a:srgbClr val="7ECFF5"/>
      </a:accent4>
      <a:accent5>
        <a:srgbClr val="483698"/>
      </a:accent5>
      <a:accent6>
        <a:srgbClr val="007A28"/>
      </a:accent6>
      <a:hlink>
        <a:srgbClr val="0046B4"/>
      </a:hlink>
      <a:folHlink>
        <a:srgbClr val="800080"/>
      </a:folHlink>
    </a:clrScheme>
    <a:fontScheme name="CV 2022 Fonts">
      <a:majorFont>
        <a:latin typeface="Poppi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C PowerPoint Template 2022" id="{65EDD6A9-CA02-48C2-9B03-C6AD8C8A8E06}" vid="{2E02C465-3D3B-48EF-91AD-613145189A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c35a713-1803-478c-8f83-023c5882b006">
      <Terms xmlns="http://schemas.microsoft.com/office/infopath/2007/PartnerControls"/>
    </lcf76f155ced4ddcb4097134ff3c332f>
    <TaxCatchAll xmlns="3188d611-75c6-427f-a9e3-a7e8bc53749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D4D4944F0030439FC06C08A0D92079" ma:contentTypeVersion="16" ma:contentTypeDescription="Create a new document." ma:contentTypeScope="" ma:versionID="aaf5a1f958965f244a4d29cfc2dc2321">
  <xsd:schema xmlns:xsd="http://www.w3.org/2001/XMLSchema" xmlns:xs="http://www.w3.org/2001/XMLSchema" xmlns:p="http://schemas.microsoft.com/office/2006/metadata/properties" xmlns:ns2="5c35a713-1803-478c-8f83-023c5882b006" xmlns:ns3="3188d611-75c6-427f-a9e3-a7e8bc53749e" targetNamespace="http://schemas.microsoft.com/office/2006/metadata/properties" ma:root="true" ma:fieldsID="a7b71d8360bc8c68177025c25b54ac15" ns2:_="" ns3:_="">
    <xsd:import namespace="5c35a713-1803-478c-8f83-023c5882b006"/>
    <xsd:import namespace="3188d611-75c6-427f-a9e3-a7e8bc5374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35a713-1803-478c-8f83-023c5882b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ebea1fc-f7d4-4933-b7ef-3a1abf085d98"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88d611-75c6-427f-a9e3-a7e8bc5374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2f07bc6-6b73-4eee-9ebb-b5483ff6a1a4}" ma:internalName="TaxCatchAll" ma:showField="CatchAllData" ma:web="3188d611-75c6-427f-a9e3-a7e8bc5374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CB8791-F224-4EAC-9072-326017E6BD2C}">
  <ds:schemaRefs>
    <ds:schemaRef ds:uri="http://purl.org/dc/elements/1.1/"/>
    <ds:schemaRef ds:uri="5c35a713-1803-478c-8f83-023c5882b006"/>
    <ds:schemaRef ds:uri="http://schemas.openxmlformats.org/package/2006/metadata/core-properties"/>
    <ds:schemaRef ds:uri="http://purl.org/dc/terms/"/>
    <ds:schemaRef ds:uri="http://schemas.microsoft.com/office/2006/documentManagement/types"/>
    <ds:schemaRef ds:uri="3188d611-75c6-427f-a9e3-a7e8bc53749e"/>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35EF45A-7E17-445D-9115-315F91C5E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35a713-1803-478c-8f83-023c5882b006"/>
    <ds:schemaRef ds:uri="3188d611-75c6-427f-a9e3-a7e8bc5374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6AACE8-2DF1-443F-8F02-5438DA583D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NORC PowerPoint Template 2022</Template>
  <TotalTime>9583</TotalTime>
  <Words>14210</Words>
  <Application>Microsoft Office PowerPoint</Application>
  <PresentationFormat>Widescreen</PresentationFormat>
  <Paragraphs>879</Paragraphs>
  <Slides>76</Slides>
  <Notes>72</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76</vt:i4>
      </vt:variant>
    </vt:vector>
  </HeadingPairs>
  <TitlesOfParts>
    <vt:vector size="95" baseType="lpstr">
      <vt:lpstr>ＭＳ Ｐゴシック</vt:lpstr>
      <vt:lpstr>Arial</vt:lpstr>
      <vt:lpstr>Arial Unicode MS</vt:lpstr>
      <vt:lpstr>Barlow Light</vt:lpstr>
      <vt:lpstr>Bree Serif</vt:lpstr>
      <vt:lpstr>Calibri</vt:lpstr>
      <vt:lpstr>Courier New</vt:lpstr>
      <vt:lpstr>Helvetica</vt:lpstr>
      <vt:lpstr>Open Sans</vt:lpstr>
      <vt:lpstr>Poppins</vt:lpstr>
      <vt:lpstr>Raleway</vt:lpstr>
      <vt:lpstr>Raleway Thin</vt:lpstr>
      <vt:lpstr>Symbol</vt:lpstr>
      <vt:lpstr>Times New Roman</vt:lpstr>
      <vt:lpstr>Trebuchet MS</vt:lpstr>
      <vt:lpstr>Wingdings</vt:lpstr>
      <vt:lpstr>Wingdings 3</vt:lpstr>
      <vt:lpstr>NORC PowerPoint Template 2022</vt:lpstr>
      <vt:lpstr>1_NORC PowerPoint Template 2022</vt:lpstr>
      <vt:lpstr>INITIAL CERTIFICATION TRAINING CURRICULUM FOR LONG-TERM CARE OMBUDSMAN PROGRAMS</vt:lpstr>
      <vt:lpstr>Welcome and Introduction</vt:lpstr>
      <vt:lpstr>Welcome</vt:lpstr>
      <vt:lpstr>PowerPoint Presentation</vt:lpstr>
      <vt:lpstr>Today’s Agenda</vt:lpstr>
      <vt:lpstr>Module 2 Learning Objectives</vt:lpstr>
      <vt:lpstr>Who lives in Long-Term Care Settings and Why?</vt:lpstr>
      <vt:lpstr>PowerPoint Presentation</vt:lpstr>
      <vt:lpstr>Who Lives in Nursing Facilities and Why?</vt:lpstr>
      <vt:lpstr>PowerPoint Presentation</vt:lpstr>
      <vt:lpstr>PowerPoint Presentation</vt:lpstr>
      <vt:lpstr>PowerPoint Presentation</vt:lpstr>
      <vt:lpstr>PowerPoint Presentation</vt:lpstr>
      <vt:lpstr>Watch Adorable Kittens and Seniors Come Together and Help Each Other</vt:lpstr>
      <vt:lpstr>PowerPoint Presentation</vt:lpstr>
      <vt:lpstr>Resident Demographics</vt:lpstr>
      <vt:lpstr>  Types of Residential Care Communities</vt:lpstr>
      <vt:lpstr>Intellectual and Developmental Disabilities</vt:lpstr>
      <vt:lpstr> Where do persons with disabilities live?</vt:lpstr>
      <vt:lpstr>Events and Situations</vt:lpstr>
      <vt:lpstr>Medical Event Examples</vt:lpstr>
      <vt:lpstr>Alison Parker </vt:lpstr>
      <vt:lpstr>Alzheimer's Disease or other Dementias</vt:lpstr>
      <vt:lpstr>Bernie Ford</vt:lpstr>
      <vt:lpstr>Chronic or Terminal Illnesses</vt:lpstr>
      <vt:lpstr>Carolyn Dunn</vt:lpstr>
      <vt:lpstr>Why do People Stay in Long-Term Care?</vt:lpstr>
      <vt:lpstr>The Resident Experience</vt:lpstr>
      <vt:lpstr>PowerPoint Presentation</vt:lpstr>
      <vt:lpstr>PowerPoint Presentation</vt:lpstr>
      <vt:lpstr>PowerPoint Presentation</vt:lpstr>
      <vt:lpstr>PowerPoint Presentation</vt:lpstr>
      <vt:lpstr>PowerPoint Presentation</vt:lpstr>
      <vt:lpstr>PowerPoint Presentation</vt:lpstr>
      <vt:lpstr>Experiences of Loss</vt:lpstr>
      <vt:lpstr>Experiences of Loss</vt:lpstr>
      <vt:lpstr>What’s a good day?</vt:lpstr>
      <vt:lpstr>Common Health Experiences</vt:lpstr>
      <vt:lpstr>PowerPoint Presentation</vt:lpstr>
      <vt:lpstr>Common Physical Diagnoses and Their Importance to the Ombudsman Program</vt:lpstr>
      <vt:lpstr>Hypertension</vt:lpstr>
      <vt:lpstr>Heart Disease &amp; High Cholesterol</vt:lpstr>
      <vt:lpstr>Diabetes </vt:lpstr>
      <vt:lpstr>Diabetes</vt:lpstr>
      <vt:lpstr>Arthritis </vt:lpstr>
      <vt:lpstr>  Important:  The Ombudsman program does not serve as a source of medical advice or expertise (even if a representative has such expertise) but serves to represent resident concerns and ensure that the resident has access to medical information and their health care providers. </vt:lpstr>
      <vt:lpstr>Cognitive Disorders and Mental Health</vt:lpstr>
      <vt:lpstr>Dementia</vt:lpstr>
      <vt:lpstr>Alzheimer’s Disease</vt:lpstr>
      <vt:lpstr>PowerPoint Presentation</vt:lpstr>
      <vt:lpstr>PowerPoint Presentation</vt:lpstr>
      <vt:lpstr>Dementia </vt:lpstr>
      <vt:lpstr>Mental Illness</vt:lpstr>
      <vt:lpstr>Serious Mental Illness (SMI)</vt:lpstr>
      <vt:lpstr>Bipolar Disorder </vt:lpstr>
      <vt:lpstr>Major Depressive Disorder (MDD) </vt:lpstr>
      <vt:lpstr>Schizophrenia</vt:lpstr>
      <vt:lpstr>Depression </vt:lpstr>
      <vt:lpstr>Anxiety Disorders</vt:lpstr>
      <vt:lpstr>PowerPoint Presentation</vt:lpstr>
      <vt:lpstr>Other Health Concerns</vt:lpstr>
      <vt:lpstr>Falls</vt:lpstr>
      <vt:lpstr>Incontinence </vt:lpstr>
      <vt:lpstr>Pain</vt:lpstr>
      <vt:lpstr>Pain Concerns Heard by the LTCOP</vt:lpstr>
      <vt:lpstr>Resident Quotes on Pain </vt:lpstr>
      <vt:lpstr>Pressure Ulcers</vt:lpstr>
      <vt:lpstr>PowerPoint Presentation</vt:lpstr>
      <vt:lpstr>Conclusion</vt:lpstr>
      <vt:lpstr>PowerPoint Presentation</vt:lpstr>
      <vt:lpstr>Module 2 Questions</vt:lpstr>
      <vt:lpstr>PowerPoint Presentation</vt:lpstr>
      <vt:lpstr>Questions?</vt:lpstr>
      <vt:lpstr>Additional resources</vt:lpstr>
      <vt:lpstr>Contact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 Overall-Laib</dc:creator>
  <cp:lastModifiedBy>Katie O'Hearn</cp:lastModifiedBy>
  <cp:revision>300</cp:revision>
  <dcterms:created xsi:type="dcterms:W3CDTF">2017-08-16T20:53:38Z</dcterms:created>
  <dcterms:modified xsi:type="dcterms:W3CDTF">2025-07-09T17:41:22Z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0x01010021D4D4944F0030439FC06C08A0D92079</vt:lpwstr>
  </property>
</Properties>
</file>