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52" autoAdjust="0"/>
  </p:normalViewPr>
  <p:slideViewPr>
    <p:cSldViewPr>
      <p:cViewPr varScale="1">
        <p:scale>
          <a:sx n="78" d="100"/>
          <a:sy n="78" d="100"/>
        </p:scale>
        <p:origin x="156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6EEC66-AF46-4CC9-9CF8-909C9CF6C74D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77D4-365E-47D2-9DA0-AC2A51D3C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35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F77D4-365E-47D2-9DA0-AC2A51D3C1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25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1187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192088" y="152400"/>
            <a:ext cx="6473825" cy="990600"/>
          </a:xfrm>
          <a:prstGeom prst="rect">
            <a:avLst/>
          </a:prstGeom>
          <a:solidFill>
            <a:srgbClr val="C00000"/>
          </a:solidFill>
          <a:ln w="9525">
            <a:solidFill>
              <a:schemeClr val="bg1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0" name="Freeform 9"/>
          <p:cNvSpPr>
            <a:spLocks/>
          </p:cNvSpPr>
          <p:nvPr userDrawn="1"/>
        </p:nvSpPr>
        <p:spPr bwMode="auto">
          <a:xfrm rot="-1089033">
            <a:off x="281747" y="293370"/>
            <a:ext cx="866775" cy="629285"/>
          </a:xfrm>
          <a:custGeom>
            <a:avLst/>
            <a:gdLst>
              <a:gd name="T0" fmla="*/ 173 w 2454"/>
              <a:gd name="T1" fmla="*/ 891 h 1656"/>
              <a:gd name="T2" fmla="*/ 398 w 2454"/>
              <a:gd name="T3" fmla="*/ 1191 h 1656"/>
              <a:gd name="T4" fmla="*/ 428 w 2454"/>
              <a:gd name="T5" fmla="*/ 1236 h 1656"/>
              <a:gd name="T6" fmla="*/ 473 w 2454"/>
              <a:gd name="T7" fmla="*/ 1251 h 1656"/>
              <a:gd name="T8" fmla="*/ 488 w 2454"/>
              <a:gd name="T9" fmla="*/ 1296 h 1656"/>
              <a:gd name="T10" fmla="*/ 533 w 2454"/>
              <a:gd name="T11" fmla="*/ 1326 h 1656"/>
              <a:gd name="T12" fmla="*/ 593 w 2454"/>
              <a:gd name="T13" fmla="*/ 1401 h 1656"/>
              <a:gd name="T14" fmla="*/ 608 w 2454"/>
              <a:gd name="T15" fmla="*/ 1446 h 1656"/>
              <a:gd name="T16" fmla="*/ 773 w 2454"/>
              <a:gd name="T17" fmla="*/ 1656 h 1656"/>
              <a:gd name="T18" fmla="*/ 833 w 2454"/>
              <a:gd name="T19" fmla="*/ 1626 h 1656"/>
              <a:gd name="T20" fmla="*/ 953 w 2454"/>
              <a:gd name="T21" fmla="*/ 1506 h 1656"/>
              <a:gd name="T22" fmla="*/ 983 w 2454"/>
              <a:gd name="T23" fmla="*/ 1461 h 1656"/>
              <a:gd name="T24" fmla="*/ 1088 w 2454"/>
              <a:gd name="T25" fmla="*/ 1401 h 1656"/>
              <a:gd name="T26" fmla="*/ 1178 w 2454"/>
              <a:gd name="T27" fmla="*/ 1311 h 1656"/>
              <a:gd name="T28" fmla="*/ 1238 w 2454"/>
              <a:gd name="T29" fmla="*/ 1236 h 1656"/>
              <a:gd name="T30" fmla="*/ 1268 w 2454"/>
              <a:gd name="T31" fmla="*/ 1191 h 1656"/>
              <a:gd name="T32" fmla="*/ 1313 w 2454"/>
              <a:gd name="T33" fmla="*/ 1161 h 1656"/>
              <a:gd name="T34" fmla="*/ 1448 w 2454"/>
              <a:gd name="T35" fmla="*/ 996 h 1656"/>
              <a:gd name="T36" fmla="*/ 1478 w 2454"/>
              <a:gd name="T37" fmla="*/ 936 h 1656"/>
              <a:gd name="T38" fmla="*/ 1523 w 2454"/>
              <a:gd name="T39" fmla="*/ 906 h 1656"/>
              <a:gd name="T40" fmla="*/ 1613 w 2454"/>
              <a:gd name="T41" fmla="*/ 831 h 1656"/>
              <a:gd name="T42" fmla="*/ 1688 w 2454"/>
              <a:gd name="T43" fmla="*/ 741 h 1656"/>
              <a:gd name="T44" fmla="*/ 1718 w 2454"/>
              <a:gd name="T45" fmla="*/ 681 h 1656"/>
              <a:gd name="T46" fmla="*/ 1808 w 2454"/>
              <a:gd name="T47" fmla="*/ 621 h 1656"/>
              <a:gd name="T48" fmla="*/ 1853 w 2454"/>
              <a:gd name="T49" fmla="*/ 576 h 1656"/>
              <a:gd name="T50" fmla="*/ 1943 w 2454"/>
              <a:gd name="T51" fmla="*/ 531 h 1656"/>
              <a:gd name="T52" fmla="*/ 1973 w 2454"/>
              <a:gd name="T53" fmla="*/ 471 h 1656"/>
              <a:gd name="T54" fmla="*/ 2108 w 2454"/>
              <a:gd name="T55" fmla="*/ 396 h 1656"/>
              <a:gd name="T56" fmla="*/ 2198 w 2454"/>
              <a:gd name="T57" fmla="*/ 336 h 1656"/>
              <a:gd name="T58" fmla="*/ 2288 w 2454"/>
              <a:gd name="T59" fmla="*/ 231 h 1656"/>
              <a:gd name="T60" fmla="*/ 2363 w 2454"/>
              <a:gd name="T61" fmla="*/ 141 h 1656"/>
              <a:gd name="T62" fmla="*/ 2423 w 2454"/>
              <a:gd name="T63" fmla="*/ 51 h 1656"/>
              <a:gd name="T64" fmla="*/ 2438 w 2454"/>
              <a:gd name="T65" fmla="*/ 6 h 1656"/>
              <a:gd name="T66" fmla="*/ 2288 w 2454"/>
              <a:gd name="T67" fmla="*/ 66 h 1656"/>
              <a:gd name="T68" fmla="*/ 1988 w 2454"/>
              <a:gd name="T69" fmla="*/ 186 h 1656"/>
              <a:gd name="T70" fmla="*/ 1493 w 2454"/>
              <a:gd name="T71" fmla="*/ 441 h 1656"/>
              <a:gd name="T72" fmla="*/ 1448 w 2454"/>
              <a:gd name="T73" fmla="*/ 456 h 1656"/>
              <a:gd name="T74" fmla="*/ 1328 w 2454"/>
              <a:gd name="T75" fmla="*/ 516 h 1656"/>
              <a:gd name="T76" fmla="*/ 1013 w 2454"/>
              <a:gd name="T77" fmla="*/ 696 h 1656"/>
              <a:gd name="T78" fmla="*/ 968 w 2454"/>
              <a:gd name="T79" fmla="*/ 711 h 1656"/>
              <a:gd name="T80" fmla="*/ 908 w 2454"/>
              <a:gd name="T81" fmla="*/ 741 h 1656"/>
              <a:gd name="T82" fmla="*/ 623 w 2454"/>
              <a:gd name="T83" fmla="*/ 891 h 1656"/>
              <a:gd name="T84" fmla="*/ 563 w 2454"/>
              <a:gd name="T85" fmla="*/ 861 h 1656"/>
              <a:gd name="T86" fmla="*/ 518 w 2454"/>
              <a:gd name="T87" fmla="*/ 801 h 1656"/>
              <a:gd name="T88" fmla="*/ 473 w 2454"/>
              <a:gd name="T89" fmla="*/ 771 h 1656"/>
              <a:gd name="T90" fmla="*/ 443 w 2454"/>
              <a:gd name="T91" fmla="*/ 711 h 1656"/>
              <a:gd name="T92" fmla="*/ 293 w 2454"/>
              <a:gd name="T93" fmla="*/ 621 h 1656"/>
              <a:gd name="T94" fmla="*/ 263 w 2454"/>
              <a:gd name="T95" fmla="*/ 561 h 1656"/>
              <a:gd name="T96" fmla="*/ 188 w 2454"/>
              <a:gd name="T97" fmla="*/ 531 h 1656"/>
              <a:gd name="T98" fmla="*/ 98 w 2454"/>
              <a:gd name="T99" fmla="*/ 471 h 1656"/>
              <a:gd name="T100" fmla="*/ 53 w 2454"/>
              <a:gd name="T101" fmla="*/ 441 h 1656"/>
              <a:gd name="T102" fmla="*/ 8 w 2454"/>
              <a:gd name="T103" fmla="*/ 411 h 1656"/>
              <a:gd name="T104" fmla="*/ 98 w 2454"/>
              <a:gd name="T105" fmla="*/ 681 h 1656"/>
              <a:gd name="T106" fmla="*/ 203 w 2454"/>
              <a:gd name="T107" fmla="*/ 861 h 1656"/>
              <a:gd name="T108" fmla="*/ 173 w 2454"/>
              <a:gd name="T109" fmla="*/ 891 h 1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454" h="1656">
                <a:moveTo>
                  <a:pt x="173" y="891"/>
                </a:moveTo>
                <a:cubicBezTo>
                  <a:pt x="238" y="989"/>
                  <a:pt x="299" y="1125"/>
                  <a:pt x="398" y="1191"/>
                </a:cubicBezTo>
                <a:cubicBezTo>
                  <a:pt x="408" y="1206"/>
                  <a:pt x="414" y="1225"/>
                  <a:pt x="428" y="1236"/>
                </a:cubicBezTo>
                <a:cubicBezTo>
                  <a:pt x="440" y="1246"/>
                  <a:pt x="462" y="1240"/>
                  <a:pt x="473" y="1251"/>
                </a:cubicBezTo>
                <a:cubicBezTo>
                  <a:pt x="484" y="1262"/>
                  <a:pt x="478" y="1284"/>
                  <a:pt x="488" y="1296"/>
                </a:cubicBezTo>
                <a:cubicBezTo>
                  <a:pt x="499" y="1310"/>
                  <a:pt x="518" y="1316"/>
                  <a:pt x="533" y="1326"/>
                </a:cubicBezTo>
                <a:cubicBezTo>
                  <a:pt x="571" y="1439"/>
                  <a:pt x="515" y="1304"/>
                  <a:pt x="593" y="1401"/>
                </a:cubicBezTo>
                <a:cubicBezTo>
                  <a:pt x="603" y="1413"/>
                  <a:pt x="600" y="1432"/>
                  <a:pt x="608" y="1446"/>
                </a:cubicBezTo>
                <a:cubicBezTo>
                  <a:pt x="650" y="1522"/>
                  <a:pt x="700" y="1607"/>
                  <a:pt x="773" y="1656"/>
                </a:cubicBezTo>
                <a:cubicBezTo>
                  <a:pt x="793" y="1646"/>
                  <a:pt x="815" y="1639"/>
                  <a:pt x="833" y="1626"/>
                </a:cubicBezTo>
                <a:cubicBezTo>
                  <a:pt x="888" y="1587"/>
                  <a:pt x="892" y="1546"/>
                  <a:pt x="953" y="1506"/>
                </a:cubicBezTo>
                <a:cubicBezTo>
                  <a:pt x="963" y="1491"/>
                  <a:pt x="969" y="1473"/>
                  <a:pt x="983" y="1461"/>
                </a:cubicBezTo>
                <a:cubicBezTo>
                  <a:pt x="1054" y="1402"/>
                  <a:pt x="1029" y="1460"/>
                  <a:pt x="1088" y="1401"/>
                </a:cubicBezTo>
                <a:cubicBezTo>
                  <a:pt x="1200" y="1289"/>
                  <a:pt x="1072" y="1382"/>
                  <a:pt x="1178" y="1311"/>
                </a:cubicBezTo>
                <a:cubicBezTo>
                  <a:pt x="1207" y="1223"/>
                  <a:pt x="1170" y="1304"/>
                  <a:pt x="1238" y="1236"/>
                </a:cubicBezTo>
                <a:cubicBezTo>
                  <a:pt x="1251" y="1223"/>
                  <a:pt x="1255" y="1204"/>
                  <a:pt x="1268" y="1191"/>
                </a:cubicBezTo>
                <a:cubicBezTo>
                  <a:pt x="1281" y="1178"/>
                  <a:pt x="1300" y="1174"/>
                  <a:pt x="1313" y="1161"/>
                </a:cubicBezTo>
                <a:cubicBezTo>
                  <a:pt x="1346" y="1128"/>
                  <a:pt x="1423" y="1036"/>
                  <a:pt x="1448" y="996"/>
                </a:cubicBezTo>
                <a:cubicBezTo>
                  <a:pt x="1460" y="977"/>
                  <a:pt x="1464" y="953"/>
                  <a:pt x="1478" y="936"/>
                </a:cubicBezTo>
                <a:cubicBezTo>
                  <a:pt x="1490" y="922"/>
                  <a:pt x="1510" y="919"/>
                  <a:pt x="1523" y="906"/>
                </a:cubicBezTo>
                <a:cubicBezTo>
                  <a:pt x="1605" y="824"/>
                  <a:pt x="1527" y="860"/>
                  <a:pt x="1613" y="831"/>
                </a:cubicBezTo>
                <a:cubicBezTo>
                  <a:pt x="1704" y="650"/>
                  <a:pt x="1582" y="868"/>
                  <a:pt x="1688" y="741"/>
                </a:cubicBezTo>
                <a:cubicBezTo>
                  <a:pt x="1702" y="724"/>
                  <a:pt x="1702" y="697"/>
                  <a:pt x="1718" y="681"/>
                </a:cubicBezTo>
                <a:cubicBezTo>
                  <a:pt x="1743" y="656"/>
                  <a:pt x="1783" y="646"/>
                  <a:pt x="1808" y="621"/>
                </a:cubicBezTo>
                <a:cubicBezTo>
                  <a:pt x="1823" y="606"/>
                  <a:pt x="1835" y="588"/>
                  <a:pt x="1853" y="576"/>
                </a:cubicBezTo>
                <a:cubicBezTo>
                  <a:pt x="1881" y="557"/>
                  <a:pt x="1915" y="550"/>
                  <a:pt x="1943" y="531"/>
                </a:cubicBezTo>
                <a:cubicBezTo>
                  <a:pt x="1953" y="511"/>
                  <a:pt x="1959" y="488"/>
                  <a:pt x="1973" y="471"/>
                </a:cubicBezTo>
                <a:cubicBezTo>
                  <a:pt x="2006" y="431"/>
                  <a:pt x="2068" y="429"/>
                  <a:pt x="2108" y="396"/>
                </a:cubicBezTo>
                <a:cubicBezTo>
                  <a:pt x="2183" y="334"/>
                  <a:pt x="2119" y="362"/>
                  <a:pt x="2198" y="336"/>
                </a:cubicBezTo>
                <a:cubicBezTo>
                  <a:pt x="2226" y="299"/>
                  <a:pt x="2261" y="269"/>
                  <a:pt x="2288" y="231"/>
                </a:cubicBezTo>
                <a:cubicBezTo>
                  <a:pt x="2357" y="134"/>
                  <a:pt x="2274" y="200"/>
                  <a:pt x="2363" y="141"/>
                </a:cubicBezTo>
                <a:cubicBezTo>
                  <a:pt x="2397" y="3"/>
                  <a:pt x="2348" y="145"/>
                  <a:pt x="2423" y="51"/>
                </a:cubicBezTo>
                <a:cubicBezTo>
                  <a:pt x="2433" y="39"/>
                  <a:pt x="2454" y="9"/>
                  <a:pt x="2438" y="6"/>
                </a:cubicBezTo>
                <a:cubicBezTo>
                  <a:pt x="2407" y="0"/>
                  <a:pt x="2320" y="52"/>
                  <a:pt x="2288" y="66"/>
                </a:cubicBezTo>
                <a:cubicBezTo>
                  <a:pt x="2189" y="108"/>
                  <a:pt x="2089" y="146"/>
                  <a:pt x="1988" y="186"/>
                </a:cubicBezTo>
                <a:cubicBezTo>
                  <a:pt x="1816" y="255"/>
                  <a:pt x="1649" y="337"/>
                  <a:pt x="1493" y="441"/>
                </a:cubicBezTo>
                <a:cubicBezTo>
                  <a:pt x="1480" y="450"/>
                  <a:pt x="1462" y="449"/>
                  <a:pt x="1448" y="456"/>
                </a:cubicBezTo>
                <a:cubicBezTo>
                  <a:pt x="1407" y="475"/>
                  <a:pt x="1365" y="491"/>
                  <a:pt x="1328" y="516"/>
                </a:cubicBezTo>
                <a:cubicBezTo>
                  <a:pt x="1226" y="584"/>
                  <a:pt x="1123" y="641"/>
                  <a:pt x="1013" y="696"/>
                </a:cubicBezTo>
                <a:cubicBezTo>
                  <a:pt x="999" y="703"/>
                  <a:pt x="983" y="705"/>
                  <a:pt x="968" y="711"/>
                </a:cubicBezTo>
                <a:cubicBezTo>
                  <a:pt x="947" y="720"/>
                  <a:pt x="927" y="730"/>
                  <a:pt x="908" y="741"/>
                </a:cubicBezTo>
                <a:cubicBezTo>
                  <a:pt x="815" y="794"/>
                  <a:pt x="726" y="857"/>
                  <a:pt x="623" y="891"/>
                </a:cubicBezTo>
                <a:cubicBezTo>
                  <a:pt x="603" y="881"/>
                  <a:pt x="580" y="876"/>
                  <a:pt x="563" y="861"/>
                </a:cubicBezTo>
                <a:cubicBezTo>
                  <a:pt x="544" y="845"/>
                  <a:pt x="536" y="819"/>
                  <a:pt x="518" y="801"/>
                </a:cubicBezTo>
                <a:cubicBezTo>
                  <a:pt x="505" y="788"/>
                  <a:pt x="488" y="781"/>
                  <a:pt x="473" y="771"/>
                </a:cubicBezTo>
                <a:cubicBezTo>
                  <a:pt x="463" y="751"/>
                  <a:pt x="457" y="728"/>
                  <a:pt x="443" y="711"/>
                </a:cubicBezTo>
                <a:cubicBezTo>
                  <a:pt x="409" y="671"/>
                  <a:pt x="337" y="650"/>
                  <a:pt x="293" y="621"/>
                </a:cubicBezTo>
                <a:cubicBezTo>
                  <a:pt x="283" y="601"/>
                  <a:pt x="280" y="576"/>
                  <a:pt x="263" y="561"/>
                </a:cubicBezTo>
                <a:cubicBezTo>
                  <a:pt x="243" y="543"/>
                  <a:pt x="212" y="544"/>
                  <a:pt x="188" y="531"/>
                </a:cubicBezTo>
                <a:cubicBezTo>
                  <a:pt x="156" y="514"/>
                  <a:pt x="128" y="491"/>
                  <a:pt x="98" y="471"/>
                </a:cubicBezTo>
                <a:cubicBezTo>
                  <a:pt x="83" y="461"/>
                  <a:pt x="68" y="451"/>
                  <a:pt x="53" y="441"/>
                </a:cubicBezTo>
                <a:cubicBezTo>
                  <a:pt x="38" y="431"/>
                  <a:pt x="8" y="411"/>
                  <a:pt x="8" y="411"/>
                </a:cubicBezTo>
                <a:cubicBezTo>
                  <a:pt x="20" y="527"/>
                  <a:pt x="0" y="615"/>
                  <a:pt x="98" y="681"/>
                </a:cubicBezTo>
                <a:cubicBezTo>
                  <a:pt x="121" y="749"/>
                  <a:pt x="164" y="802"/>
                  <a:pt x="203" y="861"/>
                </a:cubicBezTo>
                <a:cubicBezTo>
                  <a:pt x="211" y="873"/>
                  <a:pt x="183" y="881"/>
                  <a:pt x="173" y="891"/>
                </a:cubicBezTo>
                <a:close/>
              </a:path>
            </a:pathLst>
          </a:custGeom>
          <a:solidFill>
            <a:schemeClr val="bg1">
              <a:lumMod val="100000"/>
              <a:lumOff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-1089033">
            <a:off x="912937" y="293370"/>
            <a:ext cx="714375" cy="429260"/>
          </a:xfrm>
          <a:custGeom>
            <a:avLst/>
            <a:gdLst>
              <a:gd name="T0" fmla="*/ 173 w 2454"/>
              <a:gd name="T1" fmla="*/ 891 h 1656"/>
              <a:gd name="T2" fmla="*/ 398 w 2454"/>
              <a:gd name="T3" fmla="*/ 1191 h 1656"/>
              <a:gd name="T4" fmla="*/ 428 w 2454"/>
              <a:gd name="T5" fmla="*/ 1236 h 1656"/>
              <a:gd name="T6" fmla="*/ 473 w 2454"/>
              <a:gd name="T7" fmla="*/ 1251 h 1656"/>
              <a:gd name="T8" fmla="*/ 488 w 2454"/>
              <a:gd name="T9" fmla="*/ 1296 h 1656"/>
              <a:gd name="T10" fmla="*/ 533 w 2454"/>
              <a:gd name="T11" fmla="*/ 1326 h 1656"/>
              <a:gd name="T12" fmla="*/ 593 w 2454"/>
              <a:gd name="T13" fmla="*/ 1401 h 1656"/>
              <a:gd name="T14" fmla="*/ 608 w 2454"/>
              <a:gd name="T15" fmla="*/ 1446 h 1656"/>
              <a:gd name="T16" fmla="*/ 773 w 2454"/>
              <a:gd name="T17" fmla="*/ 1656 h 1656"/>
              <a:gd name="T18" fmla="*/ 833 w 2454"/>
              <a:gd name="T19" fmla="*/ 1626 h 1656"/>
              <a:gd name="T20" fmla="*/ 953 w 2454"/>
              <a:gd name="T21" fmla="*/ 1506 h 1656"/>
              <a:gd name="T22" fmla="*/ 983 w 2454"/>
              <a:gd name="T23" fmla="*/ 1461 h 1656"/>
              <a:gd name="T24" fmla="*/ 1088 w 2454"/>
              <a:gd name="T25" fmla="*/ 1401 h 1656"/>
              <a:gd name="T26" fmla="*/ 1178 w 2454"/>
              <a:gd name="T27" fmla="*/ 1311 h 1656"/>
              <a:gd name="T28" fmla="*/ 1238 w 2454"/>
              <a:gd name="T29" fmla="*/ 1236 h 1656"/>
              <a:gd name="T30" fmla="*/ 1268 w 2454"/>
              <a:gd name="T31" fmla="*/ 1191 h 1656"/>
              <a:gd name="T32" fmla="*/ 1313 w 2454"/>
              <a:gd name="T33" fmla="*/ 1161 h 1656"/>
              <a:gd name="T34" fmla="*/ 1448 w 2454"/>
              <a:gd name="T35" fmla="*/ 996 h 1656"/>
              <a:gd name="T36" fmla="*/ 1478 w 2454"/>
              <a:gd name="T37" fmla="*/ 936 h 1656"/>
              <a:gd name="T38" fmla="*/ 1523 w 2454"/>
              <a:gd name="T39" fmla="*/ 906 h 1656"/>
              <a:gd name="T40" fmla="*/ 1613 w 2454"/>
              <a:gd name="T41" fmla="*/ 831 h 1656"/>
              <a:gd name="T42" fmla="*/ 1688 w 2454"/>
              <a:gd name="T43" fmla="*/ 741 h 1656"/>
              <a:gd name="T44" fmla="*/ 1718 w 2454"/>
              <a:gd name="T45" fmla="*/ 681 h 1656"/>
              <a:gd name="T46" fmla="*/ 1808 w 2454"/>
              <a:gd name="T47" fmla="*/ 621 h 1656"/>
              <a:gd name="T48" fmla="*/ 1853 w 2454"/>
              <a:gd name="T49" fmla="*/ 576 h 1656"/>
              <a:gd name="T50" fmla="*/ 1943 w 2454"/>
              <a:gd name="T51" fmla="*/ 531 h 1656"/>
              <a:gd name="T52" fmla="*/ 1973 w 2454"/>
              <a:gd name="T53" fmla="*/ 471 h 1656"/>
              <a:gd name="T54" fmla="*/ 2108 w 2454"/>
              <a:gd name="T55" fmla="*/ 396 h 1656"/>
              <a:gd name="T56" fmla="*/ 2198 w 2454"/>
              <a:gd name="T57" fmla="*/ 336 h 1656"/>
              <a:gd name="T58" fmla="*/ 2288 w 2454"/>
              <a:gd name="T59" fmla="*/ 231 h 1656"/>
              <a:gd name="T60" fmla="*/ 2363 w 2454"/>
              <a:gd name="T61" fmla="*/ 141 h 1656"/>
              <a:gd name="T62" fmla="*/ 2423 w 2454"/>
              <a:gd name="T63" fmla="*/ 51 h 1656"/>
              <a:gd name="T64" fmla="*/ 2438 w 2454"/>
              <a:gd name="T65" fmla="*/ 6 h 1656"/>
              <a:gd name="T66" fmla="*/ 2288 w 2454"/>
              <a:gd name="T67" fmla="*/ 66 h 1656"/>
              <a:gd name="T68" fmla="*/ 1988 w 2454"/>
              <a:gd name="T69" fmla="*/ 186 h 1656"/>
              <a:gd name="T70" fmla="*/ 1493 w 2454"/>
              <a:gd name="T71" fmla="*/ 441 h 1656"/>
              <a:gd name="T72" fmla="*/ 1448 w 2454"/>
              <a:gd name="T73" fmla="*/ 456 h 1656"/>
              <a:gd name="T74" fmla="*/ 1328 w 2454"/>
              <a:gd name="T75" fmla="*/ 516 h 1656"/>
              <a:gd name="T76" fmla="*/ 1013 w 2454"/>
              <a:gd name="T77" fmla="*/ 696 h 1656"/>
              <a:gd name="T78" fmla="*/ 968 w 2454"/>
              <a:gd name="T79" fmla="*/ 711 h 1656"/>
              <a:gd name="T80" fmla="*/ 908 w 2454"/>
              <a:gd name="T81" fmla="*/ 741 h 1656"/>
              <a:gd name="T82" fmla="*/ 623 w 2454"/>
              <a:gd name="T83" fmla="*/ 891 h 1656"/>
              <a:gd name="T84" fmla="*/ 563 w 2454"/>
              <a:gd name="T85" fmla="*/ 861 h 1656"/>
              <a:gd name="T86" fmla="*/ 518 w 2454"/>
              <a:gd name="T87" fmla="*/ 801 h 1656"/>
              <a:gd name="T88" fmla="*/ 473 w 2454"/>
              <a:gd name="T89" fmla="*/ 771 h 1656"/>
              <a:gd name="T90" fmla="*/ 443 w 2454"/>
              <a:gd name="T91" fmla="*/ 711 h 1656"/>
              <a:gd name="T92" fmla="*/ 293 w 2454"/>
              <a:gd name="T93" fmla="*/ 621 h 1656"/>
              <a:gd name="T94" fmla="*/ 263 w 2454"/>
              <a:gd name="T95" fmla="*/ 561 h 1656"/>
              <a:gd name="T96" fmla="*/ 188 w 2454"/>
              <a:gd name="T97" fmla="*/ 531 h 1656"/>
              <a:gd name="T98" fmla="*/ 98 w 2454"/>
              <a:gd name="T99" fmla="*/ 471 h 1656"/>
              <a:gd name="T100" fmla="*/ 53 w 2454"/>
              <a:gd name="T101" fmla="*/ 441 h 1656"/>
              <a:gd name="T102" fmla="*/ 8 w 2454"/>
              <a:gd name="T103" fmla="*/ 411 h 1656"/>
              <a:gd name="T104" fmla="*/ 98 w 2454"/>
              <a:gd name="T105" fmla="*/ 681 h 1656"/>
              <a:gd name="T106" fmla="*/ 203 w 2454"/>
              <a:gd name="T107" fmla="*/ 861 h 1656"/>
              <a:gd name="T108" fmla="*/ 173 w 2454"/>
              <a:gd name="T109" fmla="*/ 891 h 1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454" h="1656">
                <a:moveTo>
                  <a:pt x="173" y="891"/>
                </a:moveTo>
                <a:cubicBezTo>
                  <a:pt x="238" y="989"/>
                  <a:pt x="299" y="1125"/>
                  <a:pt x="398" y="1191"/>
                </a:cubicBezTo>
                <a:cubicBezTo>
                  <a:pt x="408" y="1206"/>
                  <a:pt x="414" y="1225"/>
                  <a:pt x="428" y="1236"/>
                </a:cubicBezTo>
                <a:cubicBezTo>
                  <a:pt x="440" y="1246"/>
                  <a:pt x="462" y="1240"/>
                  <a:pt x="473" y="1251"/>
                </a:cubicBezTo>
                <a:cubicBezTo>
                  <a:pt x="484" y="1262"/>
                  <a:pt x="478" y="1284"/>
                  <a:pt x="488" y="1296"/>
                </a:cubicBezTo>
                <a:cubicBezTo>
                  <a:pt x="499" y="1310"/>
                  <a:pt x="518" y="1316"/>
                  <a:pt x="533" y="1326"/>
                </a:cubicBezTo>
                <a:cubicBezTo>
                  <a:pt x="571" y="1439"/>
                  <a:pt x="515" y="1304"/>
                  <a:pt x="593" y="1401"/>
                </a:cubicBezTo>
                <a:cubicBezTo>
                  <a:pt x="603" y="1413"/>
                  <a:pt x="600" y="1432"/>
                  <a:pt x="608" y="1446"/>
                </a:cubicBezTo>
                <a:cubicBezTo>
                  <a:pt x="650" y="1522"/>
                  <a:pt x="700" y="1607"/>
                  <a:pt x="773" y="1656"/>
                </a:cubicBezTo>
                <a:cubicBezTo>
                  <a:pt x="793" y="1646"/>
                  <a:pt x="815" y="1639"/>
                  <a:pt x="833" y="1626"/>
                </a:cubicBezTo>
                <a:cubicBezTo>
                  <a:pt x="888" y="1587"/>
                  <a:pt x="892" y="1546"/>
                  <a:pt x="953" y="1506"/>
                </a:cubicBezTo>
                <a:cubicBezTo>
                  <a:pt x="963" y="1491"/>
                  <a:pt x="969" y="1473"/>
                  <a:pt x="983" y="1461"/>
                </a:cubicBezTo>
                <a:cubicBezTo>
                  <a:pt x="1054" y="1402"/>
                  <a:pt x="1029" y="1460"/>
                  <a:pt x="1088" y="1401"/>
                </a:cubicBezTo>
                <a:cubicBezTo>
                  <a:pt x="1200" y="1289"/>
                  <a:pt x="1072" y="1382"/>
                  <a:pt x="1178" y="1311"/>
                </a:cubicBezTo>
                <a:cubicBezTo>
                  <a:pt x="1207" y="1223"/>
                  <a:pt x="1170" y="1304"/>
                  <a:pt x="1238" y="1236"/>
                </a:cubicBezTo>
                <a:cubicBezTo>
                  <a:pt x="1251" y="1223"/>
                  <a:pt x="1255" y="1204"/>
                  <a:pt x="1268" y="1191"/>
                </a:cubicBezTo>
                <a:cubicBezTo>
                  <a:pt x="1281" y="1178"/>
                  <a:pt x="1300" y="1174"/>
                  <a:pt x="1313" y="1161"/>
                </a:cubicBezTo>
                <a:cubicBezTo>
                  <a:pt x="1346" y="1128"/>
                  <a:pt x="1423" y="1036"/>
                  <a:pt x="1448" y="996"/>
                </a:cubicBezTo>
                <a:cubicBezTo>
                  <a:pt x="1460" y="977"/>
                  <a:pt x="1464" y="953"/>
                  <a:pt x="1478" y="936"/>
                </a:cubicBezTo>
                <a:cubicBezTo>
                  <a:pt x="1490" y="922"/>
                  <a:pt x="1510" y="919"/>
                  <a:pt x="1523" y="906"/>
                </a:cubicBezTo>
                <a:cubicBezTo>
                  <a:pt x="1605" y="824"/>
                  <a:pt x="1527" y="860"/>
                  <a:pt x="1613" y="831"/>
                </a:cubicBezTo>
                <a:cubicBezTo>
                  <a:pt x="1704" y="650"/>
                  <a:pt x="1582" y="868"/>
                  <a:pt x="1688" y="741"/>
                </a:cubicBezTo>
                <a:cubicBezTo>
                  <a:pt x="1702" y="724"/>
                  <a:pt x="1702" y="697"/>
                  <a:pt x="1718" y="681"/>
                </a:cubicBezTo>
                <a:cubicBezTo>
                  <a:pt x="1743" y="656"/>
                  <a:pt x="1783" y="646"/>
                  <a:pt x="1808" y="621"/>
                </a:cubicBezTo>
                <a:cubicBezTo>
                  <a:pt x="1823" y="606"/>
                  <a:pt x="1835" y="588"/>
                  <a:pt x="1853" y="576"/>
                </a:cubicBezTo>
                <a:cubicBezTo>
                  <a:pt x="1881" y="557"/>
                  <a:pt x="1915" y="550"/>
                  <a:pt x="1943" y="531"/>
                </a:cubicBezTo>
                <a:cubicBezTo>
                  <a:pt x="1953" y="511"/>
                  <a:pt x="1959" y="488"/>
                  <a:pt x="1973" y="471"/>
                </a:cubicBezTo>
                <a:cubicBezTo>
                  <a:pt x="2006" y="431"/>
                  <a:pt x="2068" y="429"/>
                  <a:pt x="2108" y="396"/>
                </a:cubicBezTo>
                <a:cubicBezTo>
                  <a:pt x="2183" y="334"/>
                  <a:pt x="2119" y="362"/>
                  <a:pt x="2198" y="336"/>
                </a:cubicBezTo>
                <a:cubicBezTo>
                  <a:pt x="2226" y="299"/>
                  <a:pt x="2261" y="269"/>
                  <a:pt x="2288" y="231"/>
                </a:cubicBezTo>
                <a:cubicBezTo>
                  <a:pt x="2357" y="134"/>
                  <a:pt x="2274" y="200"/>
                  <a:pt x="2363" y="141"/>
                </a:cubicBezTo>
                <a:cubicBezTo>
                  <a:pt x="2397" y="3"/>
                  <a:pt x="2348" y="145"/>
                  <a:pt x="2423" y="51"/>
                </a:cubicBezTo>
                <a:cubicBezTo>
                  <a:pt x="2433" y="39"/>
                  <a:pt x="2454" y="9"/>
                  <a:pt x="2438" y="6"/>
                </a:cubicBezTo>
                <a:cubicBezTo>
                  <a:pt x="2407" y="0"/>
                  <a:pt x="2320" y="52"/>
                  <a:pt x="2288" y="66"/>
                </a:cubicBezTo>
                <a:cubicBezTo>
                  <a:pt x="2189" y="108"/>
                  <a:pt x="2089" y="146"/>
                  <a:pt x="1988" y="186"/>
                </a:cubicBezTo>
                <a:cubicBezTo>
                  <a:pt x="1816" y="255"/>
                  <a:pt x="1649" y="337"/>
                  <a:pt x="1493" y="441"/>
                </a:cubicBezTo>
                <a:cubicBezTo>
                  <a:pt x="1480" y="450"/>
                  <a:pt x="1462" y="449"/>
                  <a:pt x="1448" y="456"/>
                </a:cubicBezTo>
                <a:cubicBezTo>
                  <a:pt x="1407" y="475"/>
                  <a:pt x="1365" y="491"/>
                  <a:pt x="1328" y="516"/>
                </a:cubicBezTo>
                <a:cubicBezTo>
                  <a:pt x="1226" y="584"/>
                  <a:pt x="1123" y="641"/>
                  <a:pt x="1013" y="696"/>
                </a:cubicBezTo>
                <a:cubicBezTo>
                  <a:pt x="999" y="703"/>
                  <a:pt x="983" y="705"/>
                  <a:pt x="968" y="711"/>
                </a:cubicBezTo>
                <a:cubicBezTo>
                  <a:pt x="947" y="720"/>
                  <a:pt x="927" y="730"/>
                  <a:pt x="908" y="741"/>
                </a:cubicBezTo>
                <a:cubicBezTo>
                  <a:pt x="815" y="794"/>
                  <a:pt x="726" y="857"/>
                  <a:pt x="623" y="891"/>
                </a:cubicBezTo>
                <a:cubicBezTo>
                  <a:pt x="603" y="881"/>
                  <a:pt x="580" y="876"/>
                  <a:pt x="563" y="861"/>
                </a:cubicBezTo>
                <a:cubicBezTo>
                  <a:pt x="544" y="845"/>
                  <a:pt x="536" y="819"/>
                  <a:pt x="518" y="801"/>
                </a:cubicBezTo>
                <a:cubicBezTo>
                  <a:pt x="505" y="788"/>
                  <a:pt x="488" y="781"/>
                  <a:pt x="473" y="771"/>
                </a:cubicBezTo>
                <a:cubicBezTo>
                  <a:pt x="463" y="751"/>
                  <a:pt x="457" y="728"/>
                  <a:pt x="443" y="711"/>
                </a:cubicBezTo>
                <a:cubicBezTo>
                  <a:pt x="409" y="671"/>
                  <a:pt x="337" y="650"/>
                  <a:pt x="293" y="621"/>
                </a:cubicBezTo>
                <a:cubicBezTo>
                  <a:pt x="283" y="601"/>
                  <a:pt x="280" y="576"/>
                  <a:pt x="263" y="561"/>
                </a:cubicBezTo>
                <a:cubicBezTo>
                  <a:pt x="243" y="543"/>
                  <a:pt x="212" y="544"/>
                  <a:pt x="188" y="531"/>
                </a:cubicBezTo>
                <a:cubicBezTo>
                  <a:pt x="156" y="514"/>
                  <a:pt x="128" y="491"/>
                  <a:pt x="98" y="471"/>
                </a:cubicBezTo>
                <a:cubicBezTo>
                  <a:pt x="83" y="461"/>
                  <a:pt x="68" y="451"/>
                  <a:pt x="53" y="441"/>
                </a:cubicBezTo>
                <a:cubicBezTo>
                  <a:pt x="38" y="431"/>
                  <a:pt x="8" y="411"/>
                  <a:pt x="8" y="411"/>
                </a:cubicBezTo>
                <a:cubicBezTo>
                  <a:pt x="20" y="527"/>
                  <a:pt x="0" y="615"/>
                  <a:pt x="98" y="681"/>
                </a:cubicBezTo>
                <a:cubicBezTo>
                  <a:pt x="121" y="749"/>
                  <a:pt x="164" y="802"/>
                  <a:pt x="203" y="861"/>
                </a:cubicBezTo>
                <a:cubicBezTo>
                  <a:pt x="211" y="873"/>
                  <a:pt x="183" y="881"/>
                  <a:pt x="173" y="891"/>
                </a:cubicBezTo>
                <a:close/>
              </a:path>
            </a:pathLst>
          </a:custGeom>
          <a:solidFill>
            <a:schemeClr val="bg1">
              <a:lumMod val="100000"/>
              <a:lumOff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cxnSp>
        <p:nvCxnSpPr>
          <p:cNvPr id="12" name="AutoShape 78"/>
          <p:cNvCxnSpPr>
            <a:cxnSpLocks noChangeShapeType="1"/>
          </p:cNvCxnSpPr>
          <p:nvPr userDrawn="1"/>
        </p:nvCxnSpPr>
        <p:spPr bwMode="auto">
          <a:xfrm flipH="1">
            <a:off x="1084260" y="891730"/>
            <a:ext cx="5581653" cy="0"/>
          </a:xfrm>
          <a:prstGeom prst="straightConnector1">
            <a:avLst/>
          </a:prstGeom>
          <a:noFill/>
          <a:ln w="38100">
            <a:solidFill>
              <a:schemeClr val="bg1">
                <a:lumMod val="100000"/>
                <a:lumOff val="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79"/>
          <p:cNvCxnSpPr>
            <a:cxnSpLocks noChangeShapeType="1"/>
          </p:cNvCxnSpPr>
          <p:nvPr userDrawn="1"/>
        </p:nvCxnSpPr>
        <p:spPr bwMode="auto">
          <a:xfrm flipH="1">
            <a:off x="1439228" y="776484"/>
            <a:ext cx="5226684" cy="0"/>
          </a:xfrm>
          <a:prstGeom prst="straightConnector1">
            <a:avLst/>
          </a:prstGeom>
          <a:noFill/>
          <a:ln w="38100">
            <a:solidFill>
              <a:schemeClr val="bg1">
                <a:lumMod val="100000"/>
                <a:lumOff val="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77"/>
          <p:cNvCxnSpPr>
            <a:cxnSpLocks noChangeShapeType="1"/>
          </p:cNvCxnSpPr>
          <p:nvPr userDrawn="1"/>
        </p:nvCxnSpPr>
        <p:spPr bwMode="auto">
          <a:xfrm flipH="1">
            <a:off x="755016" y="1011866"/>
            <a:ext cx="5910897" cy="0"/>
          </a:xfrm>
          <a:prstGeom prst="straightConnector1">
            <a:avLst/>
          </a:prstGeom>
          <a:noFill/>
          <a:ln w="38100">
            <a:solidFill>
              <a:schemeClr val="bg1">
                <a:lumMod val="100000"/>
                <a:lumOff val="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 Box 27"/>
          <p:cNvSpPr txBox="1">
            <a:spLocks noChangeArrowheads="1" noChangeShapeType="1"/>
          </p:cNvSpPr>
          <p:nvPr userDrawn="1"/>
        </p:nvSpPr>
        <p:spPr bwMode="auto">
          <a:xfrm>
            <a:off x="4048125" y="228600"/>
            <a:ext cx="2581275" cy="295275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bg1">
                <a:alpha val="0"/>
              </a:schemeClr>
            </a:solidFill>
          </a:ln>
          <a:effectLst/>
          <a:extLst/>
        </p:spPr>
        <p:txBody>
          <a:bodyPr rot="0" vert="horz" wrap="square" lIns="36195" tIns="36195" rIns="36195" bIns="36195" anchor="t" anchorCtr="0" upright="1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300" b="1" baseline="0" dirty="0">
                <a:solidFill>
                  <a:schemeClr val="bg1"/>
                </a:solidFill>
                <a:effectLst/>
                <a:latin typeface="Calibri"/>
                <a:ea typeface="Times New Roman"/>
                <a:cs typeface="Times New Roman"/>
              </a:rPr>
              <a:t>Appendix </a:t>
            </a:r>
            <a:r>
              <a:rPr lang="en-US" sz="1300" b="1" baseline="0" dirty="0" smtClean="0">
                <a:solidFill>
                  <a:schemeClr val="bg1"/>
                </a:solidFill>
                <a:effectLst/>
                <a:latin typeface="Calibri"/>
                <a:ea typeface="Times New Roman"/>
                <a:cs typeface="Times New Roman"/>
              </a:rPr>
              <a:t>A </a:t>
            </a:r>
            <a:r>
              <a:rPr lang="en-US" sz="1300" b="1" baseline="0" dirty="0">
                <a:solidFill>
                  <a:schemeClr val="bg1"/>
                </a:solidFill>
                <a:effectLst/>
                <a:latin typeface="Calibri"/>
                <a:ea typeface="Times New Roman"/>
                <a:cs typeface="Times New Roman"/>
              </a:rPr>
              <a:t>“Let Me Return </a:t>
            </a:r>
            <a:r>
              <a:rPr lang="en-US" sz="1300" b="1" baseline="0" dirty="0" smtClean="0">
                <a:solidFill>
                  <a:schemeClr val="bg1"/>
                </a:solidFill>
                <a:effectLst/>
                <a:latin typeface="Calibri"/>
                <a:ea typeface="Times New Roman"/>
                <a:cs typeface="Times New Roman"/>
              </a:rPr>
              <a:t>Home”</a:t>
            </a:r>
            <a:endParaRPr lang="en-US" sz="1100" baseline="0" dirty="0">
              <a:solidFill>
                <a:schemeClr val="bg1"/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202033" y="174019"/>
            <a:ext cx="6457530" cy="881758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05295" y="8729990"/>
            <a:ext cx="6460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Office of Ombudsman for Long-Term Care</a:t>
            </a:r>
            <a:r>
              <a:rPr lang="en-US" sz="1100" b="1" baseline="0" dirty="0" smtClean="0"/>
              <a:t> –</a:t>
            </a:r>
            <a:r>
              <a:rPr lang="en-US" sz="1100" b="1" dirty="0" smtClean="0"/>
              <a:t> Minnesota </a:t>
            </a:r>
            <a:r>
              <a:rPr lang="en-US" sz="1100" b="1" baseline="0" dirty="0" smtClean="0"/>
              <a:t>Board on Aging – June 2012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259624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alth.state.mn.us/divs/fpc/ohfcinfo/filecomp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219075" y="6750816"/>
            <a:ext cx="2571831" cy="217092"/>
          </a:xfrm>
          <a:prstGeom prst="rect">
            <a:avLst/>
          </a:prstGeom>
          <a:gradFill rotWithShape="1">
            <a:gsLst>
              <a:gs pos="0">
                <a:srgbClr val="C00000">
                  <a:alpha val="65000"/>
                </a:srgbClr>
              </a:gs>
              <a:gs pos="100000">
                <a:schemeClr val="bg1">
                  <a:lumMod val="100000"/>
                  <a:lumOff val="0"/>
                  <a:alpha val="35001"/>
                </a:schemeClr>
              </a:gs>
            </a:gsLst>
            <a:lin ang="0" scaled="1"/>
          </a:gradFill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 flipH="1">
            <a:off x="4633569" y="3821551"/>
            <a:ext cx="2024380" cy="219812"/>
          </a:xfrm>
          <a:prstGeom prst="rect">
            <a:avLst/>
          </a:prstGeom>
          <a:gradFill rotWithShape="1">
            <a:gsLst>
              <a:gs pos="0">
                <a:srgbClr val="C00000">
                  <a:alpha val="65000"/>
                </a:srgbClr>
              </a:gs>
              <a:gs pos="100000">
                <a:schemeClr val="bg1">
                  <a:lumMod val="100000"/>
                  <a:lumOff val="0"/>
                  <a:alpha val="35001"/>
                </a:schemeClr>
              </a:gs>
            </a:gsLst>
            <a:lin ang="0" scaled="1"/>
          </a:gradFill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213334" y="3824271"/>
            <a:ext cx="2573071" cy="217092"/>
          </a:xfrm>
          <a:prstGeom prst="rect">
            <a:avLst/>
          </a:prstGeom>
          <a:gradFill rotWithShape="1">
            <a:gsLst>
              <a:gs pos="0">
                <a:srgbClr val="C00000">
                  <a:alpha val="65000"/>
                </a:srgbClr>
              </a:gs>
              <a:gs pos="100000">
                <a:schemeClr val="bg1">
                  <a:lumMod val="100000"/>
                  <a:lumOff val="0"/>
                  <a:alpha val="35001"/>
                </a:schemeClr>
              </a:gs>
            </a:gsLst>
            <a:lin ang="0" scaled="1"/>
          </a:gradFill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18440" y="1204849"/>
            <a:ext cx="2567966" cy="217092"/>
          </a:xfrm>
          <a:prstGeom prst="rect">
            <a:avLst/>
          </a:prstGeom>
          <a:gradFill rotWithShape="1">
            <a:gsLst>
              <a:gs pos="0">
                <a:srgbClr val="C00000">
                  <a:alpha val="65000"/>
                </a:srgbClr>
              </a:gs>
              <a:gs pos="100000">
                <a:schemeClr val="bg1">
                  <a:lumMod val="100000"/>
                  <a:lumOff val="0"/>
                  <a:alpha val="35001"/>
                </a:schemeClr>
              </a:gs>
            </a:gsLst>
            <a:lin ang="0" scaled="1"/>
          </a:gradFill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 flipH="1">
            <a:off x="4624706" y="1202129"/>
            <a:ext cx="2024380" cy="219812"/>
          </a:xfrm>
          <a:prstGeom prst="rect">
            <a:avLst/>
          </a:prstGeom>
          <a:gradFill rotWithShape="1">
            <a:gsLst>
              <a:gs pos="0">
                <a:srgbClr val="C00000">
                  <a:alpha val="65000"/>
                </a:srgbClr>
              </a:gs>
              <a:gs pos="100000">
                <a:schemeClr val="bg1">
                  <a:lumMod val="100000"/>
                  <a:lumOff val="0"/>
                  <a:alpha val="35001"/>
                </a:schemeClr>
              </a:gs>
            </a:gsLst>
            <a:lin ang="0" scaled="1"/>
          </a:gradFill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967292" y="1161386"/>
            <a:ext cx="1674812" cy="30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/>
              <a:t>Advocacy Notes</a:t>
            </a:r>
            <a:endParaRPr lang="en-US" sz="1400" b="1" i="1" dirty="0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 flipH="1">
            <a:off x="4633798" y="6748096"/>
            <a:ext cx="2024380" cy="219812"/>
          </a:xfrm>
          <a:prstGeom prst="rect">
            <a:avLst/>
          </a:prstGeom>
          <a:gradFill rotWithShape="1">
            <a:gsLst>
              <a:gs pos="0">
                <a:srgbClr val="C00000">
                  <a:alpha val="65000"/>
                </a:srgbClr>
              </a:gs>
              <a:gs pos="100000">
                <a:schemeClr val="bg1">
                  <a:lumMod val="100000"/>
                  <a:lumOff val="0"/>
                  <a:alpha val="35001"/>
                </a:schemeClr>
              </a:gs>
            </a:gsLst>
            <a:lin ang="0" scaled="1"/>
          </a:gradFill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4964113" y="6700938"/>
            <a:ext cx="16748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/>
              <a:t>Advocacy Notes</a:t>
            </a:r>
            <a:endParaRPr lang="en-US" sz="1400" b="1" i="1" dirty="0"/>
          </a:p>
        </p:txBody>
      </p:sp>
      <p:sp>
        <p:nvSpPr>
          <p:cNvPr id="50" name="TextBox 49"/>
          <p:cNvSpPr txBox="1"/>
          <p:nvPr/>
        </p:nvSpPr>
        <p:spPr>
          <a:xfrm>
            <a:off x="4964316" y="3775249"/>
            <a:ext cx="16748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/>
              <a:t>Advocacy Notes</a:t>
            </a:r>
            <a:endParaRPr lang="en-US" sz="1400" b="1" i="1" dirty="0"/>
          </a:p>
        </p:txBody>
      </p:sp>
      <p:sp>
        <p:nvSpPr>
          <p:cNvPr id="59" name="TextBox 58"/>
          <p:cNvSpPr txBox="1"/>
          <p:nvPr/>
        </p:nvSpPr>
        <p:spPr>
          <a:xfrm>
            <a:off x="228600" y="1162577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/>
              <a:t>4 – Is There a Notice of Involuntary Discharge?</a:t>
            </a:r>
            <a:endParaRPr lang="en-US" sz="1400" b="1" i="1" dirty="0"/>
          </a:p>
        </p:txBody>
      </p:sp>
      <p:sp>
        <p:nvSpPr>
          <p:cNvPr id="60" name="TextBox 59"/>
          <p:cNvSpPr txBox="1"/>
          <p:nvPr/>
        </p:nvSpPr>
        <p:spPr>
          <a:xfrm>
            <a:off x="221718" y="6709104"/>
            <a:ext cx="26396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/>
              <a:t>6</a:t>
            </a:r>
            <a:r>
              <a:rPr lang="en-US" sz="1400" b="1" i="1" dirty="0" smtClean="0"/>
              <a:t> – Call LTC Ombudsman For Help</a:t>
            </a:r>
            <a:endParaRPr lang="en-US" sz="1400" b="1" i="1" dirty="0"/>
          </a:p>
        </p:txBody>
      </p:sp>
      <p:sp>
        <p:nvSpPr>
          <p:cNvPr id="61" name="TextBox 60"/>
          <p:cNvSpPr txBox="1"/>
          <p:nvPr/>
        </p:nvSpPr>
        <p:spPr>
          <a:xfrm>
            <a:off x="228600" y="3775249"/>
            <a:ext cx="26327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/>
              <a:t>5</a:t>
            </a:r>
            <a:r>
              <a:rPr lang="en-US" sz="1400" b="1" i="1" dirty="0" smtClean="0"/>
              <a:t> – Call OHFC to File Complaint</a:t>
            </a:r>
            <a:endParaRPr lang="en-US" sz="1400" b="1" i="1" dirty="0"/>
          </a:p>
        </p:txBody>
      </p:sp>
      <p:sp>
        <p:nvSpPr>
          <p:cNvPr id="62" name="AutoShape 38"/>
          <p:cNvSpPr>
            <a:spLocks noChangeArrowheads="1"/>
          </p:cNvSpPr>
          <p:nvPr/>
        </p:nvSpPr>
        <p:spPr bwMode="auto">
          <a:xfrm>
            <a:off x="2786405" y="1470354"/>
            <a:ext cx="1571625" cy="2286000"/>
          </a:xfrm>
          <a:prstGeom prst="flowChartDelay">
            <a:avLst/>
          </a:prstGeom>
          <a:solidFill>
            <a:srgbClr val="FFFFFF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136729"/>
              </p:ext>
            </p:extLst>
          </p:nvPr>
        </p:nvGraphicFramePr>
        <p:xfrm>
          <a:off x="265974" y="1472852"/>
          <a:ext cx="2470355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2013155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/>
                        <a:t>If NO Notice of Involuntary</a:t>
                      </a:r>
                      <a:r>
                        <a:rPr lang="en-US" sz="1100" b="0" baseline="0" dirty="0" smtClean="0"/>
                        <a:t> Discharge, refer resident to advocacy agencies to begin appeal in absence of proper Notice of Involuntary Discharge</a:t>
                      </a:r>
                      <a:endParaRPr lang="en-US" sz="1100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If</a:t>
                      </a:r>
                      <a:r>
                        <a:rPr lang="en-US" sz="1100" baseline="0" dirty="0" smtClean="0"/>
                        <a:t> YES, remind Administrator that NH remains legally responsible for resident return to NH until discharge </a:t>
                      </a:r>
                      <a:r>
                        <a:rPr lang="en-US" sz="1100" baseline="0" smtClean="0"/>
                        <a:t>date and resident </a:t>
                      </a:r>
                      <a:r>
                        <a:rPr lang="en-US" sz="1100" baseline="0" dirty="0" smtClean="0"/>
                        <a:t>will return to NH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If YES,</a:t>
                      </a:r>
                      <a:r>
                        <a:rPr lang="en-US" sz="1100" baseline="0" dirty="0" smtClean="0"/>
                        <a:t> inform resident of right to appeal the discharge to MDH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4" name="Table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431622"/>
              </p:ext>
            </p:extLst>
          </p:nvPr>
        </p:nvGraphicFramePr>
        <p:xfrm>
          <a:off x="4575831" y="1469744"/>
          <a:ext cx="2016994" cy="2301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738"/>
                <a:gridCol w="1804256"/>
              </a:tblGrid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Call LTC Ombudsman</a:t>
                      </a:r>
                      <a:r>
                        <a:rPr lang="en-US" sz="1100" baseline="0" dirty="0" smtClean="0"/>
                        <a:t> for assistance with referral or appeal of discharge</a:t>
                      </a:r>
                      <a:endParaRPr lang="en-US" sz="1100" dirty="0"/>
                    </a:p>
                  </a:txBody>
                  <a:tcPr/>
                </a:tc>
              </a:tr>
              <a:tr h="250464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Possible referral to OHFC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Possible referral to Legal Services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Possible</a:t>
                      </a:r>
                      <a:r>
                        <a:rPr lang="en-US" sz="1100" baseline="0" dirty="0" smtClean="0"/>
                        <a:t> referral to MDH Appeals Coordinator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Possible referral to Office of Ombudsman for Mental Health &amp; DD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5" name="TextBox 64"/>
          <p:cNvSpPr txBox="1"/>
          <p:nvPr/>
        </p:nvSpPr>
        <p:spPr>
          <a:xfrm>
            <a:off x="2798356" y="1477669"/>
            <a:ext cx="1584669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/>
              <a:t>Resources</a:t>
            </a:r>
          </a:p>
          <a:p>
            <a:endParaRPr lang="en-US" sz="1000" i="1" dirty="0"/>
          </a:p>
          <a:p>
            <a:r>
              <a:rPr lang="en-US" sz="1000" i="1" dirty="0" smtClean="0"/>
              <a:t>Supplement: Page 6</a:t>
            </a:r>
          </a:p>
          <a:p>
            <a:endParaRPr lang="en-US" sz="1000" i="1" dirty="0" smtClean="0"/>
          </a:p>
          <a:p>
            <a:r>
              <a:rPr lang="en-US" sz="1000" i="1" dirty="0" smtClean="0"/>
              <a:t>Appendices B, E, H and J</a:t>
            </a:r>
          </a:p>
          <a:p>
            <a:endParaRPr lang="en-US" sz="1000" i="1" dirty="0" smtClean="0"/>
          </a:p>
          <a:p>
            <a:r>
              <a:rPr lang="en-US" sz="1000" i="1" dirty="0" smtClean="0"/>
              <a:t>OOLTC: 1-800-657-3591</a:t>
            </a:r>
          </a:p>
          <a:p>
            <a:endParaRPr lang="en-US" sz="1000" i="1" dirty="0"/>
          </a:p>
          <a:p>
            <a:r>
              <a:rPr lang="en-US" sz="1000" i="1" dirty="0" smtClean="0"/>
              <a:t>Senior </a:t>
            </a:r>
            <a:r>
              <a:rPr lang="en-US" sz="1000" i="1" dirty="0" err="1" smtClean="0"/>
              <a:t>LinkAge</a:t>
            </a:r>
            <a:r>
              <a:rPr lang="en-US" sz="1000" i="1" dirty="0" smtClean="0"/>
              <a:t> Line: </a:t>
            </a:r>
          </a:p>
          <a:p>
            <a:r>
              <a:rPr lang="en-US" sz="1000" i="1" dirty="0" smtClean="0"/>
              <a:t>1-800-333-2433</a:t>
            </a:r>
          </a:p>
          <a:p>
            <a:endParaRPr lang="en-US" sz="1000" i="1" dirty="0"/>
          </a:p>
          <a:p>
            <a:r>
              <a:rPr lang="en-US" sz="1000" i="1" dirty="0" smtClean="0"/>
              <a:t>OOMHDD:</a:t>
            </a:r>
          </a:p>
          <a:p>
            <a:r>
              <a:rPr lang="en-US" sz="1000" i="1" dirty="0" smtClean="0"/>
              <a:t>1-800-657-3506</a:t>
            </a:r>
            <a:endParaRPr lang="en-US" sz="1000" i="1" dirty="0"/>
          </a:p>
        </p:txBody>
      </p:sp>
      <p:sp>
        <p:nvSpPr>
          <p:cNvPr id="66" name="AutoShape 38"/>
          <p:cNvSpPr>
            <a:spLocks noChangeArrowheads="1"/>
          </p:cNvSpPr>
          <p:nvPr/>
        </p:nvSpPr>
        <p:spPr bwMode="auto">
          <a:xfrm>
            <a:off x="2790906" y="4083027"/>
            <a:ext cx="1571625" cy="2599408"/>
          </a:xfrm>
          <a:prstGeom prst="flowChartDelay">
            <a:avLst/>
          </a:prstGeom>
          <a:solidFill>
            <a:srgbClr val="FFFFFF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graphicFrame>
        <p:nvGraphicFramePr>
          <p:cNvPr id="67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960315"/>
              </p:ext>
            </p:extLst>
          </p:nvPr>
        </p:nvGraphicFramePr>
        <p:xfrm>
          <a:off x="264894" y="4087797"/>
          <a:ext cx="2470355" cy="2621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2013155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Violations of resident rights include refusal</a:t>
                      </a:r>
                      <a:r>
                        <a:rPr lang="en-US" sz="1100" baseline="0" dirty="0" smtClean="0"/>
                        <a:t> by NH to take back resident transferred to hospitals</a:t>
                      </a:r>
                      <a:endParaRPr lang="en-US" sz="11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Violations of regulations regarding properly issued Notice of Involuntary Discharge; regarding</a:t>
                      </a:r>
                      <a:r>
                        <a:rPr lang="en-US" sz="1100" baseline="0" dirty="0" smtClean="0"/>
                        <a:t> absence of Notice of Involuntary Discharge; or regarding  improper or absence of Bed Hold Notice 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Violation of consistent</a:t>
                      </a:r>
                      <a:r>
                        <a:rPr lang="en-US" sz="1100" baseline="0" dirty="0" smtClean="0"/>
                        <a:t> application of facility’s Bed Hold Notice for “special services”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610996"/>
              </p:ext>
            </p:extLst>
          </p:nvPr>
        </p:nvGraphicFramePr>
        <p:xfrm>
          <a:off x="4579951" y="4086727"/>
          <a:ext cx="2016994" cy="25541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738"/>
                <a:gridCol w="1804256"/>
              </a:tblGrid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Refer to</a:t>
                      </a:r>
                      <a:r>
                        <a:rPr lang="en-US" sz="1100" baseline="0" dirty="0" smtClean="0"/>
                        <a:t> OHFC complaint form  (Appendix  F) to ascertain information needed for complaint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If OHFC substantiates a complaint,</a:t>
                      </a:r>
                      <a:r>
                        <a:rPr lang="en-US" sz="1100" baseline="0" dirty="0" smtClean="0"/>
                        <a:t> it has discretion to issue a deficiency and state licensing orders</a:t>
                      </a:r>
                      <a:endParaRPr lang="en-US" sz="1100" dirty="0"/>
                    </a:p>
                  </a:txBody>
                  <a:tcPr/>
                </a:tc>
              </a:tr>
              <a:tr h="288502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OHFC may also issue fines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9" name="TextBox 68"/>
          <p:cNvSpPr txBox="1"/>
          <p:nvPr/>
        </p:nvSpPr>
        <p:spPr>
          <a:xfrm>
            <a:off x="2795547" y="4081697"/>
            <a:ext cx="157432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/>
              <a:t>Resources</a:t>
            </a:r>
          </a:p>
          <a:p>
            <a:endParaRPr lang="en-US" sz="1000" i="1" dirty="0"/>
          </a:p>
          <a:p>
            <a:r>
              <a:rPr lang="en-US" sz="1000" i="1" dirty="0" smtClean="0"/>
              <a:t>Supplement: Page 9</a:t>
            </a:r>
          </a:p>
          <a:p>
            <a:endParaRPr lang="en-US" sz="1000" i="1" dirty="0" smtClean="0"/>
          </a:p>
          <a:p>
            <a:r>
              <a:rPr lang="en-US" sz="1000" i="1" dirty="0" smtClean="0"/>
              <a:t>Appendix F</a:t>
            </a:r>
          </a:p>
          <a:p>
            <a:endParaRPr lang="en-US" sz="1000" i="1" dirty="0" smtClean="0"/>
          </a:p>
          <a:p>
            <a:r>
              <a:rPr lang="en-US" sz="1000" i="1" dirty="0" smtClean="0"/>
              <a:t>OHFC Website: </a:t>
            </a:r>
            <a:r>
              <a:rPr lang="en-US" sz="1000" i="1" u="sng" dirty="0">
                <a:hlinkClick r:id="rId3"/>
              </a:rPr>
              <a:t>http://</a:t>
            </a:r>
            <a:r>
              <a:rPr lang="en-US" sz="1000" i="1" u="sng" dirty="0" smtClean="0">
                <a:hlinkClick r:id="rId3"/>
              </a:rPr>
              <a:t>www.health.state.mn.us/divs/fpc/ohfcinfo/filecomp.htm</a:t>
            </a:r>
            <a:r>
              <a:rPr lang="en-US" sz="1000" i="1" u="sng" dirty="0" smtClean="0"/>
              <a:t>.</a:t>
            </a:r>
          </a:p>
          <a:p>
            <a:endParaRPr lang="en-US" sz="1000" i="1" dirty="0"/>
          </a:p>
          <a:p>
            <a:r>
              <a:rPr lang="en-US" sz="1000" i="1" dirty="0" smtClean="0"/>
              <a:t>OHFC: 1-800-369-7994</a:t>
            </a:r>
            <a:endParaRPr lang="en-US" sz="1000" i="1" dirty="0"/>
          </a:p>
        </p:txBody>
      </p:sp>
      <p:sp>
        <p:nvSpPr>
          <p:cNvPr id="70" name="AutoShape 38"/>
          <p:cNvSpPr>
            <a:spLocks noChangeArrowheads="1"/>
          </p:cNvSpPr>
          <p:nvPr/>
        </p:nvSpPr>
        <p:spPr bwMode="auto">
          <a:xfrm>
            <a:off x="2790693" y="7029450"/>
            <a:ext cx="1571625" cy="1362075"/>
          </a:xfrm>
          <a:prstGeom prst="flowChartDelay">
            <a:avLst/>
          </a:prstGeom>
          <a:solidFill>
            <a:srgbClr val="FFFFFF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graphicFrame>
        <p:nvGraphicFramePr>
          <p:cNvPr id="71" name="Table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972390"/>
              </p:ext>
            </p:extLst>
          </p:nvPr>
        </p:nvGraphicFramePr>
        <p:xfrm>
          <a:off x="264851" y="7031185"/>
          <a:ext cx="2470355" cy="1356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2013155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Need to have consent</a:t>
                      </a:r>
                      <a:r>
                        <a:rPr lang="en-US" sz="1100" baseline="0" dirty="0" smtClean="0"/>
                        <a:t> from resident or resident’s legal representative to proceed</a:t>
                      </a:r>
                      <a:endParaRPr lang="en-US" sz="11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Assist with appropriate referrals, appeal of involuntary discharge,</a:t>
                      </a:r>
                      <a:r>
                        <a:rPr lang="en-US" sz="1100" baseline="0" dirty="0" smtClean="0"/>
                        <a:t> and other resident rights violations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2" name="Table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967052"/>
              </p:ext>
            </p:extLst>
          </p:nvPr>
        </p:nvGraphicFramePr>
        <p:xfrm>
          <a:off x="4554377" y="7031447"/>
          <a:ext cx="2016994" cy="1132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/>
                <a:gridCol w="1808714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LTC</a:t>
                      </a:r>
                      <a:r>
                        <a:rPr lang="en-US" sz="1100" baseline="0" dirty="0" smtClean="0"/>
                        <a:t> Ombudsmen advocate for residents and promote their rights using a client-centered model</a:t>
                      </a:r>
                      <a:endParaRPr lang="en-US" sz="11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3" name="TextBox 72"/>
          <p:cNvSpPr txBox="1"/>
          <p:nvPr/>
        </p:nvSpPr>
        <p:spPr>
          <a:xfrm>
            <a:off x="2797950" y="7036592"/>
            <a:ext cx="157642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/>
              <a:t>Resources</a:t>
            </a:r>
          </a:p>
          <a:p>
            <a:endParaRPr lang="en-US" sz="1000" i="1" dirty="0"/>
          </a:p>
          <a:p>
            <a:r>
              <a:rPr lang="en-US" sz="1000" i="1" dirty="0"/>
              <a:t>Supplement: Page </a:t>
            </a:r>
            <a:r>
              <a:rPr lang="en-US" sz="1000" i="1" dirty="0" smtClean="0"/>
              <a:t>9</a:t>
            </a:r>
            <a:endParaRPr lang="en-US" sz="1000" i="1" dirty="0"/>
          </a:p>
          <a:p>
            <a:endParaRPr lang="en-US" sz="1000" i="1" dirty="0" smtClean="0"/>
          </a:p>
          <a:p>
            <a:r>
              <a:rPr lang="en-US" sz="1000" i="1" dirty="0" smtClean="0"/>
              <a:t>Appendices G, I and </a:t>
            </a:r>
            <a:r>
              <a:rPr lang="en-US" sz="1000" i="1" dirty="0"/>
              <a:t>J</a:t>
            </a:r>
            <a:endParaRPr lang="en-US" sz="1000" i="1" dirty="0" smtClean="0"/>
          </a:p>
          <a:p>
            <a:endParaRPr lang="en-US" sz="1000" i="1" dirty="0"/>
          </a:p>
          <a:p>
            <a:r>
              <a:rPr lang="en-US" sz="1000" i="1" dirty="0" smtClean="0"/>
              <a:t>OOLTC: 1-800-657-3591</a:t>
            </a:r>
          </a:p>
        </p:txBody>
      </p:sp>
    </p:spTree>
    <p:extLst>
      <p:ext uri="{BB962C8B-B14F-4D97-AF65-F5344CB8AC3E}">
        <p14:creationId xmlns:p14="http://schemas.microsoft.com/office/powerpoint/2010/main" val="99669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317</Words>
  <Application>Microsoft Office PowerPoint</Application>
  <PresentationFormat>On-screen Show (4:3)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MN Dept of Human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Schulz, Mark</dc:creator>
  <cp:lastModifiedBy>Katie Kohler</cp:lastModifiedBy>
  <cp:revision>42</cp:revision>
  <cp:lastPrinted>2012-06-07T13:00:28Z</cp:lastPrinted>
  <dcterms:created xsi:type="dcterms:W3CDTF">2012-03-26T16:20:31Z</dcterms:created>
  <dcterms:modified xsi:type="dcterms:W3CDTF">2016-12-01T15:24:58Z</dcterms:modified>
</cp:coreProperties>
</file>