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4"/>
  </p:notesMasterIdLst>
  <p:handoutMasterIdLst>
    <p:handoutMasterId r:id="rId45"/>
  </p:handoutMasterIdLst>
  <p:sldIdLst>
    <p:sldId id="256" r:id="rId2"/>
    <p:sldId id="261" r:id="rId3"/>
    <p:sldId id="287" r:id="rId4"/>
    <p:sldId id="258" r:id="rId5"/>
    <p:sldId id="288" r:id="rId6"/>
    <p:sldId id="289" r:id="rId7"/>
    <p:sldId id="291" r:id="rId8"/>
    <p:sldId id="264" r:id="rId9"/>
    <p:sldId id="292" r:id="rId10"/>
    <p:sldId id="257" r:id="rId11"/>
    <p:sldId id="262" r:id="rId12"/>
    <p:sldId id="290" r:id="rId13"/>
    <p:sldId id="271" r:id="rId14"/>
    <p:sldId id="294" r:id="rId15"/>
    <p:sldId id="323" r:id="rId16"/>
    <p:sldId id="293" r:id="rId17"/>
    <p:sldId id="310" r:id="rId18"/>
    <p:sldId id="302" r:id="rId19"/>
    <p:sldId id="306" r:id="rId20"/>
    <p:sldId id="300" r:id="rId21"/>
    <p:sldId id="259" r:id="rId22"/>
    <p:sldId id="319" r:id="rId23"/>
    <p:sldId id="307" r:id="rId24"/>
    <p:sldId id="331" r:id="rId25"/>
    <p:sldId id="282" r:id="rId26"/>
    <p:sldId id="283" r:id="rId27"/>
    <p:sldId id="269" r:id="rId28"/>
    <p:sldId id="303" r:id="rId29"/>
    <p:sldId id="305" r:id="rId30"/>
    <p:sldId id="309" r:id="rId31"/>
    <p:sldId id="321" r:id="rId32"/>
    <p:sldId id="301" r:id="rId33"/>
    <p:sldId id="322" r:id="rId34"/>
    <p:sldId id="268" r:id="rId35"/>
    <p:sldId id="313" r:id="rId36"/>
    <p:sldId id="325" r:id="rId37"/>
    <p:sldId id="326" r:id="rId38"/>
    <p:sldId id="328" r:id="rId39"/>
    <p:sldId id="330" r:id="rId40"/>
    <p:sldId id="332" r:id="rId41"/>
    <p:sldId id="298" r:id="rId42"/>
    <p:sldId id="333" r:id="rId4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18" autoAdjust="0"/>
    <p:restoredTop sz="95360" autoAdjust="0"/>
  </p:normalViewPr>
  <p:slideViewPr>
    <p:cSldViewPr>
      <p:cViewPr varScale="1">
        <p:scale>
          <a:sx n="64" d="100"/>
          <a:sy n="64" d="100"/>
        </p:scale>
        <p:origin x="90" y="10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235462-42E1-4C2E-92A6-176F5D12B381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D2C142-D002-48BA-937D-E709C4414D1B}">
      <dgm:prSet phldrT="[Text]" custT="1"/>
      <dgm:spPr/>
      <dgm:t>
        <a:bodyPr/>
        <a:lstStyle/>
        <a:p>
          <a:r>
            <a:rPr lang="en-US" sz="2600" dirty="0" smtClean="0"/>
            <a:t>Mr. Milton Ready To Return Home to  Harbor View</a:t>
          </a:r>
          <a:endParaRPr lang="en-US" sz="2600" dirty="0"/>
        </a:p>
      </dgm:t>
    </dgm:pt>
    <dgm:pt modelId="{AF0ABCA4-B1C2-4A02-B277-CA70420577BC}" type="parTrans" cxnId="{34171EAB-9D92-46C0-ABE0-1E03CDECE955}">
      <dgm:prSet/>
      <dgm:spPr/>
      <dgm:t>
        <a:bodyPr/>
        <a:lstStyle/>
        <a:p>
          <a:endParaRPr lang="en-US"/>
        </a:p>
      </dgm:t>
    </dgm:pt>
    <dgm:pt modelId="{F17AF3DB-6476-46CB-9E64-FE820B009A31}" type="sibTrans" cxnId="{34171EAB-9D92-46C0-ABE0-1E03CDECE955}">
      <dgm:prSet/>
      <dgm:spPr/>
      <dgm:t>
        <a:bodyPr/>
        <a:lstStyle/>
        <a:p>
          <a:endParaRPr lang="en-US"/>
        </a:p>
      </dgm:t>
    </dgm:pt>
    <dgm:pt modelId="{04A7D0E0-21B3-45AD-AF25-785FA89F90BF}">
      <dgm:prSet phldrT="[Text]" custT="1"/>
      <dgm:spPr/>
      <dgm:t>
        <a:bodyPr/>
        <a:lstStyle/>
        <a:p>
          <a:r>
            <a:rPr lang="en-US" sz="2600" b="0" dirty="0" smtClean="0"/>
            <a:t>Harbor View’s Social Worker Says </a:t>
          </a:r>
          <a:br>
            <a:rPr lang="en-US" sz="2600" b="0" dirty="0" smtClean="0"/>
          </a:br>
          <a:r>
            <a:rPr lang="en-US" sz="2600" b="0" dirty="0" smtClean="0"/>
            <a:t>“No” -</a:t>
          </a:r>
        </a:p>
        <a:p>
          <a:r>
            <a:rPr lang="en-US" sz="2600" b="0" dirty="0" smtClean="0"/>
            <a:t>Citing Concerns About Resident and Staff Safety</a:t>
          </a:r>
          <a:endParaRPr lang="en-US" sz="2600" b="0" dirty="0"/>
        </a:p>
      </dgm:t>
    </dgm:pt>
    <dgm:pt modelId="{6CEA3834-5905-4107-A77F-E417FDA8491F}" type="parTrans" cxnId="{44D682B3-4B9A-49B2-8149-FC5F71FFC617}">
      <dgm:prSet/>
      <dgm:spPr/>
      <dgm:t>
        <a:bodyPr/>
        <a:lstStyle/>
        <a:p>
          <a:endParaRPr lang="en-US"/>
        </a:p>
      </dgm:t>
    </dgm:pt>
    <dgm:pt modelId="{72DC7267-8E49-48E5-A2E9-7DE96ED633DF}" type="sibTrans" cxnId="{44D682B3-4B9A-49B2-8149-FC5F71FFC617}">
      <dgm:prSet/>
      <dgm:spPr/>
      <dgm:t>
        <a:bodyPr/>
        <a:lstStyle/>
        <a:p>
          <a:endParaRPr lang="en-US"/>
        </a:p>
      </dgm:t>
    </dgm:pt>
    <dgm:pt modelId="{B415A32C-7D15-47E1-A2DD-E6BE5ECCC1E3}" type="pres">
      <dgm:prSet presAssocID="{C1235462-42E1-4C2E-92A6-176F5D12B38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B61FF7-53E8-422B-B7FD-CD1A0DF9223B}" type="pres">
      <dgm:prSet presAssocID="{C1235462-42E1-4C2E-92A6-176F5D12B381}" presName="divider" presStyleLbl="fgShp" presStyleIdx="0" presStyleCnt="1"/>
      <dgm:spPr/>
    </dgm:pt>
    <dgm:pt modelId="{84BF38ED-8E0B-47DD-A49B-ACBE45E0D105}" type="pres">
      <dgm:prSet presAssocID="{94D2C142-D002-48BA-937D-E709C4414D1B}" presName="downArrow" presStyleLbl="node1" presStyleIdx="0" presStyleCnt="2"/>
      <dgm:spPr/>
    </dgm:pt>
    <dgm:pt modelId="{397EC97D-B8B4-42ED-89C2-9539106B6FE0}" type="pres">
      <dgm:prSet presAssocID="{94D2C142-D002-48BA-937D-E709C4414D1B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FD2DB0-652E-43B2-9F9B-4131B90382EA}" type="pres">
      <dgm:prSet presAssocID="{04A7D0E0-21B3-45AD-AF25-785FA89F90BF}" presName="upArrow" presStyleLbl="node1" presStyleIdx="1" presStyleCnt="2"/>
      <dgm:spPr/>
    </dgm:pt>
    <dgm:pt modelId="{01047E64-E333-44BC-B2F4-D8956F395B5A}" type="pres">
      <dgm:prSet presAssocID="{04A7D0E0-21B3-45AD-AF25-785FA89F90BF}" presName="upArrowText" presStyleLbl="revTx" presStyleIdx="1" presStyleCnt="2" custScaleX="159916" custScaleY="996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CC32A3-D9B7-4E05-AB93-76B10D81BDBE}" type="presOf" srcId="{94D2C142-D002-48BA-937D-E709C4414D1B}" destId="{397EC97D-B8B4-42ED-89C2-9539106B6FE0}" srcOrd="0" destOrd="0" presId="urn:microsoft.com/office/officeart/2005/8/layout/arrow3"/>
    <dgm:cxn modelId="{DFB4255A-85C7-42FB-B173-EEC02CB3B37F}" type="presOf" srcId="{C1235462-42E1-4C2E-92A6-176F5D12B381}" destId="{B415A32C-7D15-47E1-A2DD-E6BE5ECCC1E3}" srcOrd="0" destOrd="0" presId="urn:microsoft.com/office/officeart/2005/8/layout/arrow3"/>
    <dgm:cxn modelId="{34171EAB-9D92-46C0-ABE0-1E03CDECE955}" srcId="{C1235462-42E1-4C2E-92A6-176F5D12B381}" destId="{94D2C142-D002-48BA-937D-E709C4414D1B}" srcOrd="0" destOrd="0" parTransId="{AF0ABCA4-B1C2-4A02-B277-CA70420577BC}" sibTransId="{F17AF3DB-6476-46CB-9E64-FE820B009A31}"/>
    <dgm:cxn modelId="{44D682B3-4B9A-49B2-8149-FC5F71FFC617}" srcId="{C1235462-42E1-4C2E-92A6-176F5D12B381}" destId="{04A7D0E0-21B3-45AD-AF25-785FA89F90BF}" srcOrd="1" destOrd="0" parTransId="{6CEA3834-5905-4107-A77F-E417FDA8491F}" sibTransId="{72DC7267-8E49-48E5-A2E9-7DE96ED633DF}"/>
    <dgm:cxn modelId="{9717A294-35A1-48B9-B902-0446FFBA6EDD}" type="presOf" srcId="{04A7D0E0-21B3-45AD-AF25-785FA89F90BF}" destId="{01047E64-E333-44BC-B2F4-D8956F395B5A}" srcOrd="0" destOrd="0" presId="urn:microsoft.com/office/officeart/2005/8/layout/arrow3"/>
    <dgm:cxn modelId="{0510F790-F4DD-4ADC-B29D-6DB6404ACFAB}" type="presParOf" srcId="{B415A32C-7D15-47E1-A2DD-E6BE5ECCC1E3}" destId="{C1B61FF7-53E8-422B-B7FD-CD1A0DF9223B}" srcOrd="0" destOrd="0" presId="urn:microsoft.com/office/officeart/2005/8/layout/arrow3"/>
    <dgm:cxn modelId="{A2E31170-A996-4C7A-9E4F-EA721B0E58D4}" type="presParOf" srcId="{B415A32C-7D15-47E1-A2DD-E6BE5ECCC1E3}" destId="{84BF38ED-8E0B-47DD-A49B-ACBE45E0D105}" srcOrd="1" destOrd="0" presId="urn:microsoft.com/office/officeart/2005/8/layout/arrow3"/>
    <dgm:cxn modelId="{A0C4A1D2-280A-40C5-80D8-5E71D60DD3FA}" type="presParOf" srcId="{B415A32C-7D15-47E1-A2DD-E6BE5ECCC1E3}" destId="{397EC97D-B8B4-42ED-89C2-9539106B6FE0}" srcOrd="2" destOrd="0" presId="urn:microsoft.com/office/officeart/2005/8/layout/arrow3"/>
    <dgm:cxn modelId="{A86D530E-1279-43A0-9685-72EDABD26AD3}" type="presParOf" srcId="{B415A32C-7D15-47E1-A2DD-E6BE5ECCC1E3}" destId="{5BFD2DB0-652E-43B2-9F9B-4131B90382EA}" srcOrd="3" destOrd="0" presId="urn:microsoft.com/office/officeart/2005/8/layout/arrow3"/>
    <dgm:cxn modelId="{B20CAB8C-FAE1-4A9E-95F6-B3CFE8B10260}" type="presParOf" srcId="{B415A32C-7D15-47E1-A2DD-E6BE5ECCC1E3}" destId="{01047E64-E333-44BC-B2F4-D8956F395B5A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8272C4A-C856-465B-9C55-AEEF7C02B7A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29A1E1-8B7E-40C3-BE4E-138ED69A0EE8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Resident must receive a written involuntary discharge notice</a:t>
          </a:r>
          <a:endParaRPr lang="en-US" sz="2400" dirty="0">
            <a:solidFill>
              <a:schemeClr val="tx1"/>
            </a:solidFill>
          </a:endParaRPr>
        </a:p>
      </dgm:t>
    </dgm:pt>
    <dgm:pt modelId="{AC537A88-4B97-481C-B6B9-DEE6DBCD0421}" type="parTrans" cxnId="{31F0ABEB-A72D-44EC-9020-723B6D7AB322}">
      <dgm:prSet/>
      <dgm:spPr/>
      <dgm:t>
        <a:bodyPr/>
        <a:lstStyle/>
        <a:p>
          <a:endParaRPr lang="en-US"/>
        </a:p>
      </dgm:t>
    </dgm:pt>
    <dgm:pt modelId="{DFFD9AA9-7675-4430-BBA1-FE34E6B7F5F5}" type="sibTrans" cxnId="{31F0ABEB-A72D-44EC-9020-723B6D7AB322}">
      <dgm:prSet/>
      <dgm:spPr/>
      <dgm:t>
        <a:bodyPr/>
        <a:lstStyle/>
        <a:p>
          <a:endParaRPr lang="en-US" dirty="0"/>
        </a:p>
      </dgm:t>
    </dgm:pt>
    <dgm:pt modelId="{E2972FFB-EDBA-4066-B060-E48A4BD91DA3}">
      <dgm:prSet phldrT="[Text]" custT="1"/>
      <dgm:spPr/>
      <dgm:t>
        <a:bodyPr/>
        <a:lstStyle/>
        <a:p>
          <a:r>
            <a:rPr lang="en-US" sz="2400" b="0" dirty="0" smtClean="0">
              <a:solidFill>
                <a:schemeClr val="tx1"/>
              </a:solidFill>
            </a:rPr>
            <a:t>Notice must contain specific and detailed legal requirements, including reason for discharge and location of discharge</a:t>
          </a:r>
          <a:endParaRPr lang="en-US" sz="2400" b="0" dirty="0">
            <a:solidFill>
              <a:schemeClr val="tx1"/>
            </a:solidFill>
          </a:endParaRPr>
        </a:p>
      </dgm:t>
    </dgm:pt>
    <dgm:pt modelId="{420E8A4C-FC15-43BC-9679-E6ABC47A8413}" type="parTrans" cxnId="{B5589CDE-0B13-40DB-950C-D22C5997F5FA}">
      <dgm:prSet/>
      <dgm:spPr/>
      <dgm:t>
        <a:bodyPr/>
        <a:lstStyle/>
        <a:p>
          <a:endParaRPr lang="en-US"/>
        </a:p>
      </dgm:t>
    </dgm:pt>
    <dgm:pt modelId="{00CD8BEB-9615-4E4D-ADF0-A042ED5F1108}" type="sibTrans" cxnId="{B5589CDE-0B13-40DB-950C-D22C5997F5FA}">
      <dgm:prSet/>
      <dgm:spPr/>
      <dgm:t>
        <a:bodyPr/>
        <a:lstStyle/>
        <a:p>
          <a:endParaRPr lang="en-US" dirty="0"/>
        </a:p>
      </dgm:t>
    </dgm:pt>
    <dgm:pt modelId="{D5D9128D-114F-4291-A514-B7FF67ED7C70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Must provide 30 day* timeframe to exercise right to appeal (see exceptions on slide 19)</a:t>
          </a:r>
          <a:endParaRPr lang="en-US" sz="2400" dirty="0">
            <a:solidFill>
              <a:schemeClr val="tx1"/>
            </a:solidFill>
          </a:endParaRPr>
        </a:p>
      </dgm:t>
    </dgm:pt>
    <dgm:pt modelId="{EEA8EBE3-BEE3-47CF-B6A0-0ABE506E59F9}" type="parTrans" cxnId="{BBE2777F-E6AF-48F3-9BA3-60E978FF4DD6}">
      <dgm:prSet/>
      <dgm:spPr/>
      <dgm:t>
        <a:bodyPr/>
        <a:lstStyle/>
        <a:p>
          <a:endParaRPr lang="en-US"/>
        </a:p>
      </dgm:t>
    </dgm:pt>
    <dgm:pt modelId="{608B4541-407E-4262-A577-0ED68A776C47}" type="sibTrans" cxnId="{BBE2777F-E6AF-48F3-9BA3-60E978FF4DD6}">
      <dgm:prSet/>
      <dgm:spPr/>
      <dgm:t>
        <a:bodyPr/>
        <a:lstStyle/>
        <a:p>
          <a:endParaRPr lang="en-US" dirty="0"/>
        </a:p>
      </dgm:t>
    </dgm:pt>
    <dgm:pt modelId="{449BD565-BC73-4430-A3C0-665E257DA2EE}">
      <dgm:prSet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Right to remain in or return to NH pending appeal to an administrative law judge, absent extraordinary circumstances</a:t>
          </a:r>
          <a:endParaRPr lang="en-US" sz="2400" dirty="0">
            <a:solidFill>
              <a:schemeClr val="tx1"/>
            </a:solidFill>
          </a:endParaRPr>
        </a:p>
      </dgm:t>
    </dgm:pt>
    <dgm:pt modelId="{47B2CD9F-21CA-447E-88D6-A41D96E3AA86}" type="parTrans" cxnId="{850A0762-9798-4600-A853-2F0694F3BF06}">
      <dgm:prSet/>
      <dgm:spPr/>
      <dgm:t>
        <a:bodyPr/>
        <a:lstStyle/>
        <a:p>
          <a:endParaRPr lang="en-US"/>
        </a:p>
      </dgm:t>
    </dgm:pt>
    <dgm:pt modelId="{8613B2C4-1FAB-4E70-8FD9-659FF9F13D93}" type="sibTrans" cxnId="{850A0762-9798-4600-A853-2F0694F3BF06}">
      <dgm:prSet/>
      <dgm:spPr/>
      <dgm:t>
        <a:bodyPr/>
        <a:lstStyle/>
        <a:p>
          <a:endParaRPr lang="en-US"/>
        </a:p>
      </dgm:t>
    </dgm:pt>
    <dgm:pt modelId="{EC7A5771-8ACF-40B6-8618-8E9E17C41180}" type="pres">
      <dgm:prSet presAssocID="{F8272C4A-C856-465B-9C55-AEEF7C02B7A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EE68A1-7F4A-4B04-9400-0264FE0F73A0}" type="pres">
      <dgm:prSet presAssocID="{F8272C4A-C856-465B-9C55-AEEF7C02B7A9}" presName="dummyMaxCanvas" presStyleCnt="0">
        <dgm:presLayoutVars/>
      </dgm:prSet>
      <dgm:spPr/>
    </dgm:pt>
    <dgm:pt modelId="{34D85007-C943-4BA1-864A-23797B60938F}" type="pres">
      <dgm:prSet presAssocID="{F8272C4A-C856-465B-9C55-AEEF7C02B7A9}" presName="FourNodes_1" presStyleLbl="node1" presStyleIdx="0" presStyleCnt="4" custScaleX="962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3C1535-71F8-4EEF-8DD8-8FA05BC07F68}" type="pres">
      <dgm:prSet presAssocID="{F8272C4A-C856-465B-9C55-AEEF7C02B7A9}" presName="FourNodes_2" presStyleLbl="node1" presStyleIdx="1" presStyleCnt="4" custScaleX="105456" custScaleY="117085" custLinFactNeighborX="716" custLinFactNeighborY="-28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225CCF-1A08-4656-8B8C-6127B7594904}" type="pres">
      <dgm:prSet presAssocID="{F8272C4A-C856-465B-9C55-AEEF7C02B7A9}" presName="FourNodes_3" presStyleLbl="node1" presStyleIdx="2" presStyleCnt="4" custScaleX="1062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7B750D-EA19-4944-900B-B23D62FD86EC}" type="pres">
      <dgm:prSet presAssocID="{F8272C4A-C856-465B-9C55-AEEF7C02B7A9}" presName="FourNodes_4" presStyleLbl="node1" presStyleIdx="3" presStyleCnt="4" custScaleX="107346" custScaleY="1199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0D1D71-2A16-4919-B978-EAB802B6A612}" type="pres">
      <dgm:prSet presAssocID="{F8272C4A-C856-465B-9C55-AEEF7C02B7A9}" presName="FourConn_1-2" presStyleLbl="fgAccFollowNode1" presStyleIdx="0" presStyleCnt="3" custLinFactNeighborY="-130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EAE94C-830A-435D-8F87-2F799E850D93}" type="pres">
      <dgm:prSet presAssocID="{F8272C4A-C856-465B-9C55-AEEF7C02B7A9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AD552C-5AE2-4214-B386-3292A7CFBABF}" type="pres">
      <dgm:prSet presAssocID="{F8272C4A-C856-465B-9C55-AEEF7C02B7A9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C4C09F-933A-4E34-A7DD-F424795D681A}" type="pres">
      <dgm:prSet presAssocID="{F8272C4A-C856-465B-9C55-AEEF7C02B7A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06BD30-21DE-4CD9-9CE1-9718FB57BCDB}" type="pres">
      <dgm:prSet presAssocID="{F8272C4A-C856-465B-9C55-AEEF7C02B7A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42DB95-C1F3-4C11-86D3-9F0717308422}" type="pres">
      <dgm:prSet presAssocID="{F8272C4A-C856-465B-9C55-AEEF7C02B7A9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AE29CA-5AAC-4119-B256-E69B11A6E05C}" type="pres">
      <dgm:prSet presAssocID="{F8272C4A-C856-465B-9C55-AEEF7C02B7A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8360B4-1BCE-4DCE-B29A-69A3D6F77863}" type="presOf" srcId="{F8272C4A-C856-465B-9C55-AEEF7C02B7A9}" destId="{EC7A5771-8ACF-40B6-8618-8E9E17C41180}" srcOrd="0" destOrd="0" presId="urn:microsoft.com/office/officeart/2005/8/layout/vProcess5"/>
    <dgm:cxn modelId="{6FDD20C6-7665-4C7F-9AED-17835AC7364B}" type="presOf" srcId="{D5D9128D-114F-4291-A514-B7FF67ED7C70}" destId="{86225CCF-1A08-4656-8B8C-6127B7594904}" srcOrd="0" destOrd="0" presId="urn:microsoft.com/office/officeart/2005/8/layout/vProcess5"/>
    <dgm:cxn modelId="{850A0762-9798-4600-A853-2F0694F3BF06}" srcId="{F8272C4A-C856-465B-9C55-AEEF7C02B7A9}" destId="{449BD565-BC73-4430-A3C0-665E257DA2EE}" srcOrd="3" destOrd="0" parTransId="{47B2CD9F-21CA-447E-88D6-A41D96E3AA86}" sibTransId="{8613B2C4-1FAB-4E70-8FD9-659FF9F13D93}"/>
    <dgm:cxn modelId="{27917918-7C75-40DF-9BF7-2DB18D1A742F}" type="presOf" srcId="{449BD565-BC73-4430-A3C0-665E257DA2EE}" destId="{5AAE29CA-5AAC-4119-B256-E69B11A6E05C}" srcOrd="1" destOrd="0" presId="urn:microsoft.com/office/officeart/2005/8/layout/vProcess5"/>
    <dgm:cxn modelId="{D0752245-EB79-4B84-A753-3023276CADDA}" type="presOf" srcId="{E2972FFB-EDBA-4066-B060-E48A4BD91DA3}" destId="{1206BD30-21DE-4CD9-9CE1-9718FB57BCDB}" srcOrd="1" destOrd="0" presId="urn:microsoft.com/office/officeart/2005/8/layout/vProcess5"/>
    <dgm:cxn modelId="{0FC29C35-2C07-4C37-AE18-17C1D5BC91C5}" type="presOf" srcId="{E2972FFB-EDBA-4066-B060-E48A4BD91DA3}" destId="{C33C1535-71F8-4EEF-8DD8-8FA05BC07F68}" srcOrd="0" destOrd="0" presId="urn:microsoft.com/office/officeart/2005/8/layout/vProcess5"/>
    <dgm:cxn modelId="{59972977-8E40-4056-BB85-1CA019DCEAF9}" type="presOf" srcId="{D729A1E1-8B7E-40C3-BE4E-138ED69A0EE8}" destId="{7CC4C09F-933A-4E34-A7DD-F424795D681A}" srcOrd="1" destOrd="0" presId="urn:microsoft.com/office/officeart/2005/8/layout/vProcess5"/>
    <dgm:cxn modelId="{B5589CDE-0B13-40DB-950C-D22C5997F5FA}" srcId="{F8272C4A-C856-465B-9C55-AEEF7C02B7A9}" destId="{E2972FFB-EDBA-4066-B060-E48A4BD91DA3}" srcOrd="1" destOrd="0" parTransId="{420E8A4C-FC15-43BC-9679-E6ABC47A8413}" sibTransId="{00CD8BEB-9615-4E4D-ADF0-A042ED5F1108}"/>
    <dgm:cxn modelId="{54B1BDE8-5581-4CF4-A34E-926183E65CB2}" type="presOf" srcId="{D729A1E1-8B7E-40C3-BE4E-138ED69A0EE8}" destId="{34D85007-C943-4BA1-864A-23797B60938F}" srcOrd="0" destOrd="0" presId="urn:microsoft.com/office/officeart/2005/8/layout/vProcess5"/>
    <dgm:cxn modelId="{0C68D5AB-04B8-4C8C-9FD7-23C1C0571133}" type="presOf" srcId="{DFFD9AA9-7675-4430-BBA1-FE34E6B7F5F5}" destId="{380D1D71-2A16-4919-B978-EAB802B6A612}" srcOrd="0" destOrd="0" presId="urn:microsoft.com/office/officeart/2005/8/layout/vProcess5"/>
    <dgm:cxn modelId="{BBE2777F-E6AF-48F3-9BA3-60E978FF4DD6}" srcId="{F8272C4A-C856-465B-9C55-AEEF7C02B7A9}" destId="{D5D9128D-114F-4291-A514-B7FF67ED7C70}" srcOrd="2" destOrd="0" parTransId="{EEA8EBE3-BEE3-47CF-B6A0-0ABE506E59F9}" sibTransId="{608B4541-407E-4262-A577-0ED68A776C47}"/>
    <dgm:cxn modelId="{31F0ABEB-A72D-44EC-9020-723B6D7AB322}" srcId="{F8272C4A-C856-465B-9C55-AEEF7C02B7A9}" destId="{D729A1E1-8B7E-40C3-BE4E-138ED69A0EE8}" srcOrd="0" destOrd="0" parTransId="{AC537A88-4B97-481C-B6B9-DEE6DBCD0421}" sibTransId="{DFFD9AA9-7675-4430-BBA1-FE34E6B7F5F5}"/>
    <dgm:cxn modelId="{122E3057-D826-4BC2-9B55-10BAC9A77C2F}" type="presOf" srcId="{608B4541-407E-4262-A577-0ED68A776C47}" destId="{5EAD552C-5AE2-4214-B386-3292A7CFBABF}" srcOrd="0" destOrd="0" presId="urn:microsoft.com/office/officeart/2005/8/layout/vProcess5"/>
    <dgm:cxn modelId="{CBB5141A-6852-4CF6-90EF-3FE9CE652530}" type="presOf" srcId="{D5D9128D-114F-4291-A514-B7FF67ED7C70}" destId="{8142DB95-C1F3-4C11-86D3-9F0717308422}" srcOrd="1" destOrd="0" presId="urn:microsoft.com/office/officeart/2005/8/layout/vProcess5"/>
    <dgm:cxn modelId="{C072D272-758D-4EAE-A8AF-052F430602D0}" type="presOf" srcId="{449BD565-BC73-4430-A3C0-665E257DA2EE}" destId="{737B750D-EA19-4944-900B-B23D62FD86EC}" srcOrd="0" destOrd="0" presId="urn:microsoft.com/office/officeart/2005/8/layout/vProcess5"/>
    <dgm:cxn modelId="{DC76D422-A192-4502-9A6E-1FA8EEF431B7}" type="presOf" srcId="{00CD8BEB-9615-4E4D-ADF0-A042ED5F1108}" destId="{CDEAE94C-830A-435D-8F87-2F799E850D93}" srcOrd="0" destOrd="0" presId="urn:microsoft.com/office/officeart/2005/8/layout/vProcess5"/>
    <dgm:cxn modelId="{3AB591D0-2220-4EA9-8367-C77FF9518D18}" type="presParOf" srcId="{EC7A5771-8ACF-40B6-8618-8E9E17C41180}" destId="{8BEE68A1-7F4A-4B04-9400-0264FE0F73A0}" srcOrd="0" destOrd="0" presId="urn:microsoft.com/office/officeart/2005/8/layout/vProcess5"/>
    <dgm:cxn modelId="{2E90433E-5ADF-4434-AB88-FD71AE71506F}" type="presParOf" srcId="{EC7A5771-8ACF-40B6-8618-8E9E17C41180}" destId="{34D85007-C943-4BA1-864A-23797B60938F}" srcOrd="1" destOrd="0" presId="urn:microsoft.com/office/officeart/2005/8/layout/vProcess5"/>
    <dgm:cxn modelId="{8E3D46BA-EDB9-4565-BB7E-19E5427668EE}" type="presParOf" srcId="{EC7A5771-8ACF-40B6-8618-8E9E17C41180}" destId="{C33C1535-71F8-4EEF-8DD8-8FA05BC07F68}" srcOrd="2" destOrd="0" presId="urn:microsoft.com/office/officeart/2005/8/layout/vProcess5"/>
    <dgm:cxn modelId="{B2C7BE9F-7B1C-4AC9-88D3-557629382E0B}" type="presParOf" srcId="{EC7A5771-8ACF-40B6-8618-8E9E17C41180}" destId="{86225CCF-1A08-4656-8B8C-6127B7594904}" srcOrd="3" destOrd="0" presId="urn:microsoft.com/office/officeart/2005/8/layout/vProcess5"/>
    <dgm:cxn modelId="{E6DEDEAD-9702-471D-BCF7-5D49FD29FB52}" type="presParOf" srcId="{EC7A5771-8ACF-40B6-8618-8E9E17C41180}" destId="{737B750D-EA19-4944-900B-B23D62FD86EC}" srcOrd="4" destOrd="0" presId="urn:microsoft.com/office/officeart/2005/8/layout/vProcess5"/>
    <dgm:cxn modelId="{69F83CB4-A4D7-4BC1-A4C4-D6CED940716D}" type="presParOf" srcId="{EC7A5771-8ACF-40B6-8618-8E9E17C41180}" destId="{380D1D71-2A16-4919-B978-EAB802B6A612}" srcOrd="5" destOrd="0" presId="urn:microsoft.com/office/officeart/2005/8/layout/vProcess5"/>
    <dgm:cxn modelId="{F8EA7619-10D8-450F-8290-30CA9B7A359C}" type="presParOf" srcId="{EC7A5771-8ACF-40B6-8618-8E9E17C41180}" destId="{CDEAE94C-830A-435D-8F87-2F799E850D93}" srcOrd="6" destOrd="0" presId="urn:microsoft.com/office/officeart/2005/8/layout/vProcess5"/>
    <dgm:cxn modelId="{ABE11068-2C38-4504-BD07-E7306602B210}" type="presParOf" srcId="{EC7A5771-8ACF-40B6-8618-8E9E17C41180}" destId="{5EAD552C-5AE2-4214-B386-3292A7CFBABF}" srcOrd="7" destOrd="0" presId="urn:microsoft.com/office/officeart/2005/8/layout/vProcess5"/>
    <dgm:cxn modelId="{A262A56A-083F-46A0-BB90-4B34A60F8908}" type="presParOf" srcId="{EC7A5771-8ACF-40B6-8618-8E9E17C41180}" destId="{7CC4C09F-933A-4E34-A7DD-F424795D681A}" srcOrd="8" destOrd="0" presId="urn:microsoft.com/office/officeart/2005/8/layout/vProcess5"/>
    <dgm:cxn modelId="{1F0CD9C9-D29B-4E78-8AAC-2B4BBF06280E}" type="presParOf" srcId="{EC7A5771-8ACF-40B6-8618-8E9E17C41180}" destId="{1206BD30-21DE-4CD9-9CE1-9718FB57BCDB}" srcOrd="9" destOrd="0" presId="urn:microsoft.com/office/officeart/2005/8/layout/vProcess5"/>
    <dgm:cxn modelId="{96942191-EBB6-4529-9AA7-A8CCAEA8A40A}" type="presParOf" srcId="{EC7A5771-8ACF-40B6-8618-8E9E17C41180}" destId="{8142DB95-C1F3-4C11-86D3-9F0717308422}" srcOrd="10" destOrd="0" presId="urn:microsoft.com/office/officeart/2005/8/layout/vProcess5"/>
    <dgm:cxn modelId="{2DAE49A7-FE29-4504-944C-0623CCB4B535}" type="presParOf" srcId="{EC7A5771-8ACF-40B6-8618-8E9E17C41180}" destId="{5AAE29CA-5AAC-4119-B256-E69B11A6E05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F6B8024-0755-447D-ADD8-7AC726DF457D}" type="doc">
      <dgm:prSet loTypeId="urn:microsoft.com/office/officeart/2005/8/layout/vList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B178DC-D47E-4BC7-9A72-B9CEA629ECCC}">
      <dgm:prSet phldrT="[Text]" custT="1"/>
      <dgm:spPr/>
      <dgm:t>
        <a:bodyPr/>
        <a:lstStyle/>
        <a:p>
          <a:r>
            <a:rPr lang="en-US" sz="3600" b="1" dirty="0" smtClean="0"/>
            <a:t>Common</a:t>
          </a:r>
          <a:endParaRPr lang="en-US" sz="3600" b="1" dirty="0"/>
        </a:p>
      </dgm:t>
    </dgm:pt>
    <dgm:pt modelId="{9A6A1434-18FB-42B7-A67C-5C86AEC7D6EE}" type="parTrans" cxnId="{943DE103-A3DE-41A9-9807-E0BA9A57CF9E}">
      <dgm:prSet/>
      <dgm:spPr/>
      <dgm:t>
        <a:bodyPr/>
        <a:lstStyle/>
        <a:p>
          <a:endParaRPr lang="en-US"/>
        </a:p>
      </dgm:t>
    </dgm:pt>
    <dgm:pt modelId="{47844DFA-865C-460E-8957-EF9B91B81E31}" type="sibTrans" cxnId="{943DE103-A3DE-41A9-9807-E0BA9A57CF9E}">
      <dgm:prSet/>
      <dgm:spPr/>
      <dgm:t>
        <a:bodyPr/>
        <a:lstStyle/>
        <a:p>
          <a:endParaRPr lang="en-US"/>
        </a:p>
      </dgm:t>
    </dgm:pt>
    <dgm:pt modelId="{387AB204-0D65-4E3F-8F99-8C47BD711ADD}">
      <dgm:prSet phldrT="[Text]" custT="1"/>
      <dgm:spPr/>
      <dgm:t>
        <a:bodyPr/>
        <a:lstStyle/>
        <a:p>
          <a:r>
            <a:rPr lang="en-US" sz="2400" dirty="0" smtClean="0"/>
            <a:t>Needs (welfare) cannot be met at NH</a:t>
          </a:r>
          <a:endParaRPr lang="en-US" sz="2400" dirty="0"/>
        </a:p>
      </dgm:t>
    </dgm:pt>
    <dgm:pt modelId="{3B4F3092-7D7D-4EC0-9C5C-B25AAE952DE6}" type="parTrans" cxnId="{AAB93758-B0B4-48FB-A34B-304F2174A672}">
      <dgm:prSet/>
      <dgm:spPr/>
      <dgm:t>
        <a:bodyPr/>
        <a:lstStyle/>
        <a:p>
          <a:endParaRPr lang="en-US"/>
        </a:p>
      </dgm:t>
    </dgm:pt>
    <dgm:pt modelId="{A655003A-CBF7-4F84-89EC-C240470E5114}" type="sibTrans" cxnId="{AAB93758-B0B4-48FB-A34B-304F2174A672}">
      <dgm:prSet/>
      <dgm:spPr/>
      <dgm:t>
        <a:bodyPr/>
        <a:lstStyle/>
        <a:p>
          <a:endParaRPr lang="en-US"/>
        </a:p>
      </dgm:t>
    </dgm:pt>
    <dgm:pt modelId="{5E2E34E5-FC44-47CD-AFEB-5A6EADB6221E}">
      <dgm:prSet phldrT="[Text]" custT="1"/>
      <dgm:spPr/>
      <dgm:t>
        <a:bodyPr/>
        <a:lstStyle/>
        <a:p>
          <a:r>
            <a:rPr lang="en-US" sz="3600" b="1" dirty="0" smtClean="0"/>
            <a:t>Less Common</a:t>
          </a:r>
          <a:endParaRPr lang="en-US" sz="3600" b="1" dirty="0"/>
        </a:p>
      </dgm:t>
    </dgm:pt>
    <dgm:pt modelId="{F6944B32-E002-4ACB-84AC-403E1C41F257}" type="parTrans" cxnId="{66F440A7-EB19-44BC-B3AF-76128986204B}">
      <dgm:prSet/>
      <dgm:spPr/>
      <dgm:t>
        <a:bodyPr/>
        <a:lstStyle/>
        <a:p>
          <a:endParaRPr lang="en-US"/>
        </a:p>
      </dgm:t>
    </dgm:pt>
    <dgm:pt modelId="{B78A2E93-9753-4308-B801-13A8304B0683}" type="sibTrans" cxnId="{66F440A7-EB19-44BC-B3AF-76128986204B}">
      <dgm:prSet/>
      <dgm:spPr/>
      <dgm:t>
        <a:bodyPr/>
        <a:lstStyle/>
        <a:p>
          <a:endParaRPr lang="en-US"/>
        </a:p>
      </dgm:t>
    </dgm:pt>
    <dgm:pt modelId="{9868DD24-ADEF-4FE9-A5F9-A5BE4A8B6724}">
      <dgm:prSet phldrT="[Text]" custT="1"/>
      <dgm:spPr/>
      <dgm:t>
        <a:bodyPr/>
        <a:lstStyle/>
        <a:p>
          <a:r>
            <a:rPr lang="en-US" sz="2400" dirty="0" smtClean="0"/>
            <a:t>NH ceases to operate</a:t>
          </a:r>
          <a:endParaRPr lang="en-US" sz="2400" dirty="0"/>
        </a:p>
      </dgm:t>
    </dgm:pt>
    <dgm:pt modelId="{D5113255-EAE1-4431-85A1-33E4147E0A5D}" type="parTrans" cxnId="{37E2B2EC-59C2-43D8-88D4-9903C4274C25}">
      <dgm:prSet/>
      <dgm:spPr/>
      <dgm:t>
        <a:bodyPr/>
        <a:lstStyle/>
        <a:p>
          <a:endParaRPr lang="en-US"/>
        </a:p>
      </dgm:t>
    </dgm:pt>
    <dgm:pt modelId="{8B23128A-08FB-403C-B413-970E446057FB}" type="sibTrans" cxnId="{37E2B2EC-59C2-43D8-88D4-9903C4274C25}">
      <dgm:prSet/>
      <dgm:spPr/>
      <dgm:t>
        <a:bodyPr/>
        <a:lstStyle/>
        <a:p>
          <a:endParaRPr lang="en-US"/>
        </a:p>
      </dgm:t>
    </dgm:pt>
    <dgm:pt modelId="{641DF72A-DF27-4FD9-A4D0-A310E379DB37}">
      <dgm:prSet phldrT="[Text]" custT="1"/>
      <dgm:spPr/>
      <dgm:t>
        <a:bodyPr/>
        <a:lstStyle/>
        <a:p>
          <a:r>
            <a:rPr lang="en-US" sz="2400" dirty="0" smtClean="0"/>
            <a:t>Improved health - no longer requires NH level care</a:t>
          </a:r>
          <a:endParaRPr lang="en-US" sz="2400" dirty="0"/>
        </a:p>
      </dgm:t>
    </dgm:pt>
    <dgm:pt modelId="{21A826DA-A964-4C33-8DB7-60F9A196C3C9}" type="parTrans" cxnId="{4DEF8EA6-06D2-4FE6-BDF0-145940E53B31}">
      <dgm:prSet/>
      <dgm:spPr/>
      <dgm:t>
        <a:bodyPr/>
        <a:lstStyle/>
        <a:p>
          <a:endParaRPr lang="en-US"/>
        </a:p>
      </dgm:t>
    </dgm:pt>
    <dgm:pt modelId="{5016EA66-79E6-4D6A-9403-BC3DB4FE2258}" type="sibTrans" cxnId="{4DEF8EA6-06D2-4FE6-BDF0-145940E53B31}">
      <dgm:prSet/>
      <dgm:spPr/>
      <dgm:t>
        <a:bodyPr/>
        <a:lstStyle/>
        <a:p>
          <a:endParaRPr lang="en-US"/>
        </a:p>
      </dgm:t>
    </dgm:pt>
    <dgm:pt modelId="{F987F7E8-AE40-4B6D-99C8-B6974ABDF23F}">
      <dgm:prSet phldrT="[Text]" custT="1"/>
      <dgm:spPr/>
      <dgm:t>
        <a:bodyPr/>
        <a:lstStyle/>
        <a:p>
          <a:r>
            <a:rPr lang="en-US" sz="2400" dirty="0" smtClean="0"/>
            <a:t>Nonpayment, after appropriate notice </a:t>
          </a:r>
          <a:endParaRPr lang="en-US" sz="2400" dirty="0"/>
        </a:p>
      </dgm:t>
    </dgm:pt>
    <dgm:pt modelId="{64FC61F2-D987-415F-BD9E-9B59C7A6BA55}" type="parTrans" cxnId="{0AE7AC6F-89B3-468D-BC93-15315072F90C}">
      <dgm:prSet/>
      <dgm:spPr/>
      <dgm:t>
        <a:bodyPr/>
        <a:lstStyle/>
        <a:p>
          <a:endParaRPr lang="en-US"/>
        </a:p>
      </dgm:t>
    </dgm:pt>
    <dgm:pt modelId="{AC9B9E08-4832-40DB-B479-E4534CB2AF8F}" type="sibTrans" cxnId="{0AE7AC6F-89B3-468D-BC93-15315072F90C}">
      <dgm:prSet/>
      <dgm:spPr/>
      <dgm:t>
        <a:bodyPr/>
        <a:lstStyle/>
        <a:p>
          <a:endParaRPr lang="en-US"/>
        </a:p>
      </dgm:t>
    </dgm:pt>
    <dgm:pt modelId="{4236C12E-8FDC-46DD-B775-411A2E82D2EB}">
      <dgm:prSet custT="1"/>
      <dgm:spPr/>
      <dgm:t>
        <a:bodyPr/>
        <a:lstStyle/>
        <a:p>
          <a:r>
            <a:rPr lang="en-US" sz="2400" dirty="0" smtClean="0"/>
            <a:t>Safety of individuals in the facility is endangered</a:t>
          </a:r>
          <a:endParaRPr lang="en-US" sz="2400" dirty="0"/>
        </a:p>
      </dgm:t>
    </dgm:pt>
    <dgm:pt modelId="{49265DA9-DBDB-4F01-A522-5E27940BDC8B}" type="parTrans" cxnId="{A21D9028-4286-41F6-9962-F76C8F1FFF59}">
      <dgm:prSet/>
      <dgm:spPr/>
      <dgm:t>
        <a:bodyPr/>
        <a:lstStyle/>
        <a:p>
          <a:endParaRPr lang="en-US"/>
        </a:p>
      </dgm:t>
    </dgm:pt>
    <dgm:pt modelId="{6B7965C3-F4A4-4BAC-8629-4FB4A2CE4142}" type="sibTrans" cxnId="{A21D9028-4286-41F6-9962-F76C8F1FFF59}">
      <dgm:prSet/>
      <dgm:spPr/>
      <dgm:t>
        <a:bodyPr/>
        <a:lstStyle/>
        <a:p>
          <a:endParaRPr lang="en-US"/>
        </a:p>
      </dgm:t>
    </dgm:pt>
    <dgm:pt modelId="{3FFC1146-677D-4CD6-8E72-432DE1A52DE4}">
      <dgm:prSet custT="1"/>
      <dgm:spPr/>
      <dgm:t>
        <a:bodyPr/>
        <a:lstStyle/>
        <a:p>
          <a:r>
            <a:rPr lang="en-US" sz="2400" dirty="0" smtClean="0"/>
            <a:t>Health of individuals in the facility is endangered</a:t>
          </a:r>
          <a:endParaRPr lang="en-US" sz="2400" dirty="0"/>
        </a:p>
      </dgm:t>
    </dgm:pt>
    <dgm:pt modelId="{343B3A05-DAB6-4634-9CBC-3DA66007D03C}" type="parTrans" cxnId="{0678F1EF-F119-4B1F-87D0-3604CA0200F3}">
      <dgm:prSet/>
      <dgm:spPr/>
      <dgm:t>
        <a:bodyPr/>
        <a:lstStyle/>
        <a:p>
          <a:endParaRPr lang="en-US"/>
        </a:p>
      </dgm:t>
    </dgm:pt>
    <dgm:pt modelId="{DB9B9B9E-BEF4-4AB3-979A-62A700904ADA}" type="sibTrans" cxnId="{0678F1EF-F119-4B1F-87D0-3604CA0200F3}">
      <dgm:prSet/>
      <dgm:spPr/>
      <dgm:t>
        <a:bodyPr/>
        <a:lstStyle/>
        <a:p>
          <a:endParaRPr lang="en-US"/>
        </a:p>
      </dgm:t>
    </dgm:pt>
    <dgm:pt modelId="{FBCA7EF1-592E-4CE0-AF6D-50D67C1DA8BB}" type="pres">
      <dgm:prSet presAssocID="{9F6B8024-0755-447D-ADD8-7AC726DF457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55A46F7-A01D-460B-980F-7B50D935E51D}" type="pres">
      <dgm:prSet presAssocID="{0DB178DC-D47E-4BC7-9A72-B9CEA629ECCC}" presName="linNode" presStyleCnt="0"/>
      <dgm:spPr/>
      <dgm:t>
        <a:bodyPr/>
        <a:lstStyle/>
        <a:p>
          <a:endParaRPr lang="en-US"/>
        </a:p>
      </dgm:t>
    </dgm:pt>
    <dgm:pt modelId="{CD963A48-0549-4413-AB6A-801B231BC4BF}" type="pres">
      <dgm:prSet presAssocID="{0DB178DC-D47E-4BC7-9A72-B9CEA629ECCC}" presName="parentShp" presStyleLbl="node1" presStyleIdx="0" presStyleCnt="2" custScaleY="761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8EB225-1BA3-4CC6-8317-ADDF7723DF58}" type="pres">
      <dgm:prSet presAssocID="{0DB178DC-D47E-4BC7-9A72-B9CEA629ECCC}" presName="childShp" presStyleLbl="bgAccFollowNode1" presStyleIdx="0" presStyleCnt="2" custScaleX="109524" custScaleY="228395" custLinFactNeighborY="-34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2AD4DA-4493-4340-BE19-9F15A53303DF}" type="pres">
      <dgm:prSet presAssocID="{47844DFA-865C-460E-8957-EF9B91B81E31}" presName="spacing" presStyleCnt="0"/>
      <dgm:spPr/>
      <dgm:t>
        <a:bodyPr/>
        <a:lstStyle/>
        <a:p>
          <a:endParaRPr lang="en-US"/>
        </a:p>
      </dgm:t>
    </dgm:pt>
    <dgm:pt modelId="{D5AD8358-FAAB-4A0D-8741-5E0A39EDEB4F}" type="pres">
      <dgm:prSet presAssocID="{5E2E34E5-FC44-47CD-AFEB-5A6EADB6221E}" presName="linNode" presStyleCnt="0"/>
      <dgm:spPr/>
      <dgm:t>
        <a:bodyPr/>
        <a:lstStyle/>
        <a:p>
          <a:endParaRPr lang="en-US"/>
        </a:p>
      </dgm:t>
    </dgm:pt>
    <dgm:pt modelId="{64DBF220-6FDE-406B-BDB8-9373613A713B}" type="pres">
      <dgm:prSet presAssocID="{5E2E34E5-FC44-47CD-AFEB-5A6EADB6221E}" presName="parentShp" presStyleLbl="node1" presStyleIdx="1" presStyleCnt="2" custScaleY="1352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34E8EF-F490-460B-BC67-F40126E7D171}" type="pres">
      <dgm:prSet presAssocID="{5E2E34E5-FC44-47CD-AFEB-5A6EADB6221E}" presName="childShp" presStyleLbl="bgAccFollowNode1" presStyleIdx="1" presStyleCnt="2" custScaleY="187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E2B2EC-59C2-43D8-88D4-9903C4274C25}" srcId="{5E2E34E5-FC44-47CD-AFEB-5A6EADB6221E}" destId="{9868DD24-ADEF-4FE9-A5F9-A5BE4A8B6724}" srcOrd="0" destOrd="0" parTransId="{D5113255-EAE1-4431-85A1-33E4147E0A5D}" sibTransId="{8B23128A-08FB-403C-B413-970E446057FB}"/>
    <dgm:cxn modelId="{AAB93758-B0B4-48FB-A34B-304F2174A672}" srcId="{0DB178DC-D47E-4BC7-9A72-B9CEA629ECCC}" destId="{387AB204-0D65-4E3F-8F99-8C47BD711ADD}" srcOrd="0" destOrd="0" parTransId="{3B4F3092-7D7D-4EC0-9C5C-B25AAE952DE6}" sibTransId="{A655003A-CBF7-4F84-89EC-C240470E5114}"/>
    <dgm:cxn modelId="{E8344571-0F19-442A-B3F8-DD5B99C5656A}" type="presOf" srcId="{F987F7E8-AE40-4B6D-99C8-B6974ABDF23F}" destId="{9434E8EF-F490-460B-BC67-F40126E7D171}" srcOrd="0" destOrd="1" presId="urn:microsoft.com/office/officeart/2005/8/layout/vList6"/>
    <dgm:cxn modelId="{D1014735-74BB-4482-B0F7-C1B66C2FBE7F}" type="presOf" srcId="{641DF72A-DF27-4FD9-A4D0-A310E379DB37}" destId="{9434E8EF-F490-460B-BC67-F40126E7D171}" srcOrd="0" destOrd="2" presId="urn:microsoft.com/office/officeart/2005/8/layout/vList6"/>
    <dgm:cxn modelId="{4DEF8EA6-06D2-4FE6-BDF0-145940E53B31}" srcId="{5E2E34E5-FC44-47CD-AFEB-5A6EADB6221E}" destId="{641DF72A-DF27-4FD9-A4D0-A310E379DB37}" srcOrd="2" destOrd="0" parTransId="{21A826DA-A964-4C33-8DB7-60F9A196C3C9}" sibTransId="{5016EA66-79E6-4D6A-9403-BC3DB4FE2258}"/>
    <dgm:cxn modelId="{0AE7AC6F-89B3-468D-BC93-15315072F90C}" srcId="{5E2E34E5-FC44-47CD-AFEB-5A6EADB6221E}" destId="{F987F7E8-AE40-4B6D-99C8-B6974ABDF23F}" srcOrd="1" destOrd="0" parTransId="{64FC61F2-D987-415F-BD9E-9B59C7A6BA55}" sibTransId="{AC9B9E08-4832-40DB-B479-E4534CB2AF8F}"/>
    <dgm:cxn modelId="{125DD8AC-E734-4840-9446-18EF4E265C67}" type="presOf" srcId="{387AB204-0D65-4E3F-8F99-8C47BD711ADD}" destId="{B98EB225-1BA3-4CC6-8317-ADDF7723DF58}" srcOrd="0" destOrd="0" presId="urn:microsoft.com/office/officeart/2005/8/layout/vList6"/>
    <dgm:cxn modelId="{E9D0120A-5C9E-4CAD-BBBC-263C8A6F28BD}" type="presOf" srcId="{9F6B8024-0755-447D-ADD8-7AC726DF457D}" destId="{FBCA7EF1-592E-4CE0-AF6D-50D67C1DA8BB}" srcOrd="0" destOrd="0" presId="urn:microsoft.com/office/officeart/2005/8/layout/vList6"/>
    <dgm:cxn modelId="{0678F1EF-F119-4B1F-87D0-3604CA0200F3}" srcId="{0DB178DC-D47E-4BC7-9A72-B9CEA629ECCC}" destId="{3FFC1146-677D-4CD6-8E72-432DE1A52DE4}" srcOrd="2" destOrd="0" parTransId="{343B3A05-DAB6-4634-9CBC-3DA66007D03C}" sibTransId="{DB9B9B9E-BEF4-4AB3-979A-62A700904ADA}"/>
    <dgm:cxn modelId="{66F440A7-EB19-44BC-B3AF-76128986204B}" srcId="{9F6B8024-0755-447D-ADD8-7AC726DF457D}" destId="{5E2E34E5-FC44-47CD-AFEB-5A6EADB6221E}" srcOrd="1" destOrd="0" parTransId="{F6944B32-E002-4ACB-84AC-403E1C41F257}" sibTransId="{B78A2E93-9753-4308-B801-13A8304B0683}"/>
    <dgm:cxn modelId="{C36381A1-7BAC-4F82-B978-ADDDB7E47F98}" type="presOf" srcId="{9868DD24-ADEF-4FE9-A5F9-A5BE4A8B6724}" destId="{9434E8EF-F490-460B-BC67-F40126E7D171}" srcOrd="0" destOrd="0" presId="urn:microsoft.com/office/officeart/2005/8/layout/vList6"/>
    <dgm:cxn modelId="{943DE103-A3DE-41A9-9807-E0BA9A57CF9E}" srcId="{9F6B8024-0755-447D-ADD8-7AC726DF457D}" destId="{0DB178DC-D47E-4BC7-9A72-B9CEA629ECCC}" srcOrd="0" destOrd="0" parTransId="{9A6A1434-18FB-42B7-A67C-5C86AEC7D6EE}" sibTransId="{47844DFA-865C-460E-8957-EF9B91B81E31}"/>
    <dgm:cxn modelId="{A21D9028-4286-41F6-9962-F76C8F1FFF59}" srcId="{0DB178DC-D47E-4BC7-9A72-B9CEA629ECCC}" destId="{4236C12E-8FDC-46DD-B775-411A2E82D2EB}" srcOrd="1" destOrd="0" parTransId="{49265DA9-DBDB-4F01-A522-5E27940BDC8B}" sibTransId="{6B7965C3-F4A4-4BAC-8629-4FB4A2CE4142}"/>
    <dgm:cxn modelId="{322E5A2D-C44E-43FC-9D45-CB3B8D432B07}" type="presOf" srcId="{4236C12E-8FDC-46DD-B775-411A2E82D2EB}" destId="{B98EB225-1BA3-4CC6-8317-ADDF7723DF58}" srcOrd="0" destOrd="1" presId="urn:microsoft.com/office/officeart/2005/8/layout/vList6"/>
    <dgm:cxn modelId="{3BB97505-5250-4E9D-9848-FB7EC89368CD}" type="presOf" srcId="{3FFC1146-677D-4CD6-8E72-432DE1A52DE4}" destId="{B98EB225-1BA3-4CC6-8317-ADDF7723DF58}" srcOrd="0" destOrd="2" presId="urn:microsoft.com/office/officeart/2005/8/layout/vList6"/>
    <dgm:cxn modelId="{60FD86C2-C2B6-4545-BCA7-8FE914647072}" type="presOf" srcId="{5E2E34E5-FC44-47CD-AFEB-5A6EADB6221E}" destId="{64DBF220-6FDE-406B-BDB8-9373613A713B}" srcOrd="0" destOrd="0" presId="urn:microsoft.com/office/officeart/2005/8/layout/vList6"/>
    <dgm:cxn modelId="{49C9E414-5515-4678-A5CC-8085D511B771}" type="presOf" srcId="{0DB178DC-D47E-4BC7-9A72-B9CEA629ECCC}" destId="{CD963A48-0549-4413-AB6A-801B231BC4BF}" srcOrd="0" destOrd="0" presId="urn:microsoft.com/office/officeart/2005/8/layout/vList6"/>
    <dgm:cxn modelId="{F841E640-571D-420D-B3D3-DA57EA9A8FB8}" type="presParOf" srcId="{FBCA7EF1-592E-4CE0-AF6D-50D67C1DA8BB}" destId="{A55A46F7-A01D-460B-980F-7B50D935E51D}" srcOrd="0" destOrd="0" presId="urn:microsoft.com/office/officeart/2005/8/layout/vList6"/>
    <dgm:cxn modelId="{C1184B64-AA0C-4558-BAF6-8AE172BA82ED}" type="presParOf" srcId="{A55A46F7-A01D-460B-980F-7B50D935E51D}" destId="{CD963A48-0549-4413-AB6A-801B231BC4BF}" srcOrd="0" destOrd="0" presId="urn:microsoft.com/office/officeart/2005/8/layout/vList6"/>
    <dgm:cxn modelId="{DACD99C4-1FC2-4651-97B0-FE506B6AC358}" type="presParOf" srcId="{A55A46F7-A01D-460B-980F-7B50D935E51D}" destId="{B98EB225-1BA3-4CC6-8317-ADDF7723DF58}" srcOrd="1" destOrd="0" presId="urn:microsoft.com/office/officeart/2005/8/layout/vList6"/>
    <dgm:cxn modelId="{3ABA5363-A9F0-45C8-AEB8-9275E51D15BC}" type="presParOf" srcId="{FBCA7EF1-592E-4CE0-AF6D-50D67C1DA8BB}" destId="{132AD4DA-4493-4340-BE19-9F15A53303DF}" srcOrd="1" destOrd="0" presId="urn:microsoft.com/office/officeart/2005/8/layout/vList6"/>
    <dgm:cxn modelId="{36FFD405-34B9-4E5F-A4C0-7296BC2C8B77}" type="presParOf" srcId="{FBCA7EF1-592E-4CE0-AF6D-50D67C1DA8BB}" destId="{D5AD8358-FAAB-4A0D-8741-5E0A39EDEB4F}" srcOrd="2" destOrd="0" presId="urn:microsoft.com/office/officeart/2005/8/layout/vList6"/>
    <dgm:cxn modelId="{2B75F7C2-AF40-439B-86BB-F3D55023FD62}" type="presParOf" srcId="{D5AD8358-FAAB-4A0D-8741-5E0A39EDEB4F}" destId="{64DBF220-6FDE-406B-BDB8-9373613A713B}" srcOrd="0" destOrd="0" presId="urn:microsoft.com/office/officeart/2005/8/layout/vList6"/>
    <dgm:cxn modelId="{52B18FFF-107E-4B0F-BB77-60A19AB46615}" type="presParOf" srcId="{D5AD8358-FAAB-4A0D-8741-5E0A39EDEB4F}" destId="{9434E8EF-F490-460B-BC67-F40126E7D17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B021D68-4751-40A9-8164-C471A18B594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118CAD-2CFC-4B95-8CBF-EF21385F98F4}">
      <dgm:prSet phldrT="[Text]" custT="1"/>
      <dgm:spPr/>
      <dgm:t>
        <a:bodyPr/>
        <a:lstStyle/>
        <a:p>
          <a:r>
            <a:rPr lang="en-US" sz="4000" dirty="0" smtClean="0"/>
            <a:t>* </a:t>
          </a:r>
          <a:r>
            <a:rPr lang="en-US" sz="2600" dirty="0" smtClean="0">
              <a:solidFill>
                <a:schemeClr val="tx1"/>
              </a:solidFill>
            </a:rPr>
            <a:t>Needs cannot be met at NH</a:t>
          </a:r>
          <a:endParaRPr lang="en-US" sz="2600" dirty="0">
            <a:solidFill>
              <a:schemeClr val="tx1"/>
            </a:solidFill>
          </a:endParaRPr>
        </a:p>
      </dgm:t>
    </dgm:pt>
    <dgm:pt modelId="{AC61DDA8-39A0-4986-96C3-B4315E05F204}" type="parTrans" cxnId="{78C9D4D0-84E8-4CB2-82FF-1637064A34CF}">
      <dgm:prSet/>
      <dgm:spPr/>
      <dgm:t>
        <a:bodyPr/>
        <a:lstStyle/>
        <a:p>
          <a:endParaRPr lang="en-US"/>
        </a:p>
      </dgm:t>
    </dgm:pt>
    <dgm:pt modelId="{670350B8-041B-4FA4-AEF2-09D4DBDE73A6}" type="sibTrans" cxnId="{78C9D4D0-84E8-4CB2-82FF-1637064A34CF}">
      <dgm:prSet/>
      <dgm:spPr/>
      <dgm:t>
        <a:bodyPr/>
        <a:lstStyle/>
        <a:p>
          <a:endParaRPr lang="en-US"/>
        </a:p>
      </dgm:t>
    </dgm:pt>
    <dgm:pt modelId="{724A3A73-74FA-4848-9093-463330DDEEF7}">
      <dgm:prSet phldrT="[Text]" custT="1"/>
      <dgm:spPr/>
      <dgm:t>
        <a:bodyPr/>
        <a:lstStyle/>
        <a:p>
          <a:r>
            <a:rPr lang="en-US" sz="4000" dirty="0" smtClean="0"/>
            <a:t>* </a:t>
          </a:r>
          <a:r>
            <a:rPr lang="en-US" sz="2600" dirty="0" smtClean="0">
              <a:solidFill>
                <a:schemeClr val="tx1"/>
              </a:solidFill>
            </a:rPr>
            <a:t>No longer requires NH level of care</a:t>
          </a:r>
          <a:endParaRPr lang="en-US" sz="2600" dirty="0">
            <a:solidFill>
              <a:schemeClr val="tx1"/>
            </a:solidFill>
          </a:endParaRPr>
        </a:p>
      </dgm:t>
    </dgm:pt>
    <dgm:pt modelId="{BD349767-7F2F-407E-A886-F7EB9FA67FE3}" type="parTrans" cxnId="{5E33B6D8-72CE-4509-B1E1-3A05A0C893BB}">
      <dgm:prSet/>
      <dgm:spPr/>
      <dgm:t>
        <a:bodyPr/>
        <a:lstStyle/>
        <a:p>
          <a:endParaRPr lang="en-US"/>
        </a:p>
      </dgm:t>
    </dgm:pt>
    <dgm:pt modelId="{AD31B2B5-226B-42AA-9EC0-E4E21FEADE67}" type="sibTrans" cxnId="{5E33B6D8-72CE-4509-B1E1-3A05A0C893BB}">
      <dgm:prSet/>
      <dgm:spPr/>
      <dgm:t>
        <a:bodyPr/>
        <a:lstStyle/>
        <a:p>
          <a:endParaRPr lang="en-US"/>
        </a:p>
      </dgm:t>
    </dgm:pt>
    <dgm:pt modelId="{A3FDC1FF-36F6-4E25-A88D-65A9CEBE5956}">
      <dgm:prSet phldrT="[Text]" custT="1"/>
      <dgm:spPr/>
      <dgm:t>
        <a:bodyPr/>
        <a:lstStyle/>
        <a:p>
          <a:r>
            <a:rPr lang="en-US" sz="3600" dirty="0" smtClean="0"/>
            <a:t>* </a:t>
          </a:r>
          <a:r>
            <a:rPr lang="en-US" sz="2600" dirty="0" smtClean="0">
              <a:solidFill>
                <a:schemeClr val="tx1"/>
              </a:solidFill>
            </a:rPr>
            <a:t>Health or safety of individuals in the facility is endangered</a:t>
          </a:r>
          <a:endParaRPr lang="en-US" sz="2600" dirty="0">
            <a:solidFill>
              <a:schemeClr val="tx1"/>
            </a:solidFill>
          </a:endParaRPr>
        </a:p>
      </dgm:t>
    </dgm:pt>
    <dgm:pt modelId="{CCB9D5B7-162E-42A7-B5E7-B0B4F115D705}" type="parTrans" cxnId="{AC08765E-1032-4F94-9D68-D9E7F183A051}">
      <dgm:prSet/>
      <dgm:spPr/>
      <dgm:t>
        <a:bodyPr/>
        <a:lstStyle/>
        <a:p>
          <a:endParaRPr lang="en-US"/>
        </a:p>
      </dgm:t>
    </dgm:pt>
    <dgm:pt modelId="{77D9782C-94AE-44FC-B308-5072C9E0F057}" type="sibTrans" cxnId="{AC08765E-1032-4F94-9D68-D9E7F183A051}">
      <dgm:prSet/>
      <dgm:spPr/>
      <dgm:t>
        <a:bodyPr/>
        <a:lstStyle/>
        <a:p>
          <a:endParaRPr lang="en-US"/>
        </a:p>
      </dgm:t>
    </dgm:pt>
    <dgm:pt modelId="{5AA67BE0-B752-475B-8D64-5FFDFC89C82F}">
      <dgm:prSet custT="1"/>
      <dgm:spPr/>
      <dgm:t>
        <a:bodyPr/>
        <a:lstStyle/>
        <a:p>
          <a:r>
            <a:rPr lang="en-US" sz="3600" dirty="0" smtClean="0"/>
            <a:t>* </a:t>
          </a:r>
          <a:r>
            <a:rPr lang="en-US" sz="2600" dirty="0" smtClean="0">
              <a:solidFill>
                <a:schemeClr val="tx1"/>
              </a:solidFill>
            </a:rPr>
            <a:t>Has resided in NH for fewer than 30 days</a:t>
          </a:r>
          <a:endParaRPr lang="en-US" sz="2600" dirty="0">
            <a:solidFill>
              <a:schemeClr val="tx1"/>
            </a:solidFill>
          </a:endParaRPr>
        </a:p>
      </dgm:t>
    </dgm:pt>
    <dgm:pt modelId="{686A2A89-2675-4154-AF8A-79438AD2D08C}" type="parTrans" cxnId="{EA77E190-AECA-4058-AF7C-A347AEA1AF52}">
      <dgm:prSet/>
      <dgm:spPr/>
      <dgm:t>
        <a:bodyPr/>
        <a:lstStyle/>
        <a:p>
          <a:endParaRPr lang="en-US"/>
        </a:p>
      </dgm:t>
    </dgm:pt>
    <dgm:pt modelId="{BC5D2B28-E3D5-4526-A0CE-D9FDA080DFDC}" type="sibTrans" cxnId="{EA77E190-AECA-4058-AF7C-A347AEA1AF52}">
      <dgm:prSet/>
      <dgm:spPr/>
      <dgm:t>
        <a:bodyPr/>
        <a:lstStyle/>
        <a:p>
          <a:endParaRPr lang="en-US"/>
        </a:p>
      </dgm:t>
    </dgm:pt>
    <dgm:pt modelId="{2BAA86D7-F89F-4D49-A898-6F291B8C447B}" type="pres">
      <dgm:prSet presAssocID="{3B021D68-4751-40A9-8164-C471A18B594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8E48DB0-77B0-4A83-B3F8-D4218EC95185}" type="pres">
      <dgm:prSet presAssocID="{3B021D68-4751-40A9-8164-C471A18B5946}" presName="Name1" presStyleCnt="0"/>
      <dgm:spPr/>
    </dgm:pt>
    <dgm:pt modelId="{3FC1EE47-488A-4D54-B656-4C3CE0D8F248}" type="pres">
      <dgm:prSet presAssocID="{3B021D68-4751-40A9-8164-C471A18B5946}" presName="cycle" presStyleCnt="0"/>
      <dgm:spPr/>
    </dgm:pt>
    <dgm:pt modelId="{2CD0D277-91C6-4394-8A85-CFD27B7ACC63}" type="pres">
      <dgm:prSet presAssocID="{3B021D68-4751-40A9-8164-C471A18B5946}" presName="srcNode" presStyleLbl="node1" presStyleIdx="0" presStyleCnt="4"/>
      <dgm:spPr/>
    </dgm:pt>
    <dgm:pt modelId="{2BBE56DA-DBF6-4D8A-939A-1456F97A95B0}" type="pres">
      <dgm:prSet presAssocID="{3B021D68-4751-40A9-8164-C471A18B5946}" presName="conn" presStyleLbl="parChTrans1D2" presStyleIdx="0" presStyleCnt="1"/>
      <dgm:spPr/>
      <dgm:t>
        <a:bodyPr/>
        <a:lstStyle/>
        <a:p>
          <a:endParaRPr lang="en-US"/>
        </a:p>
      </dgm:t>
    </dgm:pt>
    <dgm:pt modelId="{9F6AF319-FA48-4BD3-B338-D47E64403D79}" type="pres">
      <dgm:prSet presAssocID="{3B021D68-4751-40A9-8164-C471A18B5946}" presName="extraNode" presStyleLbl="node1" presStyleIdx="0" presStyleCnt="4"/>
      <dgm:spPr/>
    </dgm:pt>
    <dgm:pt modelId="{B3E1620A-7791-4D9F-A195-7635616545DF}" type="pres">
      <dgm:prSet presAssocID="{3B021D68-4751-40A9-8164-C471A18B5946}" presName="dstNode" presStyleLbl="node1" presStyleIdx="0" presStyleCnt="4"/>
      <dgm:spPr/>
    </dgm:pt>
    <dgm:pt modelId="{46A5B04B-5B59-491E-90A8-5589DD8DD674}" type="pres">
      <dgm:prSet presAssocID="{10118CAD-2CFC-4B95-8CBF-EF21385F98F4}" presName="text_1" presStyleLbl="node1" presStyleIdx="0" presStyleCnt="4" custScaleY="1250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64D79E-9F02-4C12-9341-0E0744DE5737}" type="pres">
      <dgm:prSet presAssocID="{10118CAD-2CFC-4B95-8CBF-EF21385F98F4}" presName="accent_1" presStyleCnt="0"/>
      <dgm:spPr/>
    </dgm:pt>
    <dgm:pt modelId="{6FB2B1FC-E053-48B5-9405-24292BCF3283}" type="pres">
      <dgm:prSet presAssocID="{10118CAD-2CFC-4B95-8CBF-EF21385F98F4}" presName="accentRepeatNode" presStyleLbl="solidFgAcc1" presStyleIdx="0" presStyleCnt="4"/>
      <dgm:spPr/>
    </dgm:pt>
    <dgm:pt modelId="{778FF46F-F834-4822-A609-769D0349675B}" type="pres">
      <dgm:prSet presAssocID="{724A3A73-74FA-4848-9093-463330DDEEF7}" presName="text_2" presStyleLbl="node1" presStyleIdx="1" presStyleCnt="4" custScaleY="1262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C54CC5-D11B-4401-812E-9A18B85AD940}" type="pres">
      <dgm:prSet presAssocID="{724A3A73-74FA-4848-9093-463330DDEEF7}" presName="accent_2" presStyleCnt="0"/>
      <dgm:spPr/>
    </dgm:pt>
    <dgm:pt modelId="{9B3FE1E2-F571-44A1-A2D0-20FA0E41ABB9}" type="pres">
      <dgm:prSet presAssocID="{724A3A73-74FA-4848-9093-463330DDEEF7}" presName="accentRepeatNode" presStyleLbl="solidFgAcc1" presStyleIdx="1" presStyleCnt="4"/>
      <dgm:spPr/>
    </dgm:pt>
    <dgm:pt modelId="{CBF4432A-1BC1-4C46-829C-1416B65B0C22}" type="pres">
      <dgm:prSet presAssocID="{A3FDC1FF-36F6-4E25-A88D-65A9CEBE5956}" presName="text_3" presStyleLbl="node1" presStyleIdx="2" presStyleCnt="4" custScaleY="1330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B525A2-A744-463B-BAEE-6737378BF5BF}" type="pres">
      <dgm:prSet presAssocID="{A3FDC1FF-36F6-4E25-A88D-65A9CEBE5956}" presName="accent_3" presStyleCnt="0"/>
      <dgm:spPr/>
    </dgm:pt>
    <dgm:pt modelId="{EE3999DC-E25B-4E73-A766-47732CBB7D76}" type="pres">
      <dgm:prSet presAssocID="{A3FDC1FF-36F6-4E25-A88D-65A9CEBE5956}" presName="accentRepeatNode" presStyleLbl="solidFgAcc1" presStyleIdx="2" presStyleCnt="4"/>
      <dgm:spPr/>
    </dgm:pt>
    <dgm:pt modelId="{7571F1A7-FF19-4523-8B14-ECD5A247C645}" type="pres">
      <dgm:prSet presAssocID="{5AA67BE0-B752-475B-8D64-5FFDFC89C82F}" presName="text_4" presStyleLbl="node1" presStyleIdx="3" presStyleCnt="4" custScaleY="1267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07F2ED-EE96-49A6-BB77-AD1F590C58DF}" type="pres">
      <dgm:prSet presAssocID="{5AA67BE0-B752-475B-8D64-5FFDFC89C82F}" presName="accent_4" presStyleCnt="0"/>
      <dgm:spPr/>
    </dgm:pt>
    <dgm:pt modelId="{323E4080-7B87-46C7-8C6C-612F8C30C2D8}" type="pres">
      <dgm:prSet presAssocID="{5AA67BE0-B752-475B-8D64-5FFDFC89C82F}" presName="accentRepeatNode" presStyleLbl="solidFgAcc1" presStyleIdx="3" presStyleCnt="4"/>
      <dgm:spPr/>
    </dgm:pt>
  </dgm:ptLst>
  <dgm:cxnLst>
    <dgm:cxn modelId="{97ECBFB0-E00A-47E1-9B1F-DF88C0B76F95}" type="presOf" srcId="{A3FDC1FF-36F6-4E25-A88D-65A9CEBE5956}" destId="{CBF4432A-1BC1-4C46-829C-1416B65B0C22}" srcOrd="0" destOrd="0" presId="urn:microsoft.com/office/officeart/2008/layout/VerticalCurvedList"/>
    <dgm:cxn modelId="{8FD8404C-52DA-4C63-9AE9-F0DF86C772F2}" type="presOf" srcId="{10118CAD-2CFC-4B95-8CBF-EF21385F98F4}" destId="{46A5B04B-5B59-491E-90A8-5589DD8DD674}" srcOrd="0" destOrd="0" presId="urn:microsoft.com/office/officeart/2008/layout/VerticalCurvedList"/>
    <dgm:cxn modelId="{C36597E1-8CF4-49A8-BDF6-174FEA330CA8}" type="presOf" srcId="{3B021D68-4751-40A9-8164-C471A18B5946}" destId="{2BAA86D7-F89F-4D49-A898-6F291B8C447B}" srcOrd="0" destOrd="0" presId="urn:microsoft.com/office/officeart/2008/layout/VerticalCurvedList"/>
    <dgm:cxn modelId="{78C9D4D0-84E8-4CB2-82FF-1637064A34CF}" srcId="{3B021D68-4751-40A9-8164-C471A18B5946}" destId="{10118CAD-2CFC-4B95-8CBF-EF21385F98F4}" srcOrd="0" destOrd="0" parTransId="{AC61DDA8-39A0-4986-96C3-B4315E05F204}" sibTransId="{670350B8-041B-4FA4-AEF2-09D4DBDE73A6}"/>
    <dgm:cxn modelId="{EA77E190-AECA-4058-AF7C-A347AEA1AF52}" srcId="{3B021D68-4751-40A9-8164-C471A18B5946}" destId="{5AA67BE0-B752-475B-8D64-5FFDFC89C82F}" srcOrd="3" destOrd="0" parTransId="{686A2A89-2675-4154-AF8A-79438AD2D08C}" sibTransId="{BC5D2B28-E3D5-4526-A0CE-D9FDA080DFDC}"/>
    <dgm:cxn modelId="{AC08765E-1032-4F94-9D68-D9E7F183A051}" srcId="{3B021D68-4751-40A9-8164-C471A18B5946}" destId="{A3FDC1FF-36F6-4E25-A88D-65A9CEBE5956}" srcOrd="2" destOrd="0" parTransId="{CCB9D5B7-162E-42A7-B5E7-B0B4F115D705}" sibTransId="{77D9782C-94AE-44FC-B308-5072C9E0F057}"/>
    <dgm:cxn modelId="{7E42D9A6-89F5-4F4B-A5E8-6BE3D5FDFCAE}" type="presOf" srcId="{724A3A73-74FA-4848-9093-463330DDEEF7}" destId="{778FF46F-F834-4822-A609-769D0349675B}" srcOrd="0" destOrd="0" presId="urn:microsoft.com/office/officeart/2008/layout/VerticalCurvedList"/>
    <dgm:cxn modelId="{667DF461-7A2A-41ED-81AA-88CED05B9A81}" type="presOf" srcId="{5AA67BE0-B752-475B-8D64-5FFDFC89C82F}" destId="{7571F1A7-FF19-4523-8B14-ECD5A247C645}" srcOrd="0" destOrd="0" presId="urn:microsoft.com/office/officeart/2008/layout/VerticalCurvedList"/>
    <dgm:cxn modelId="{5E33B6D8-72CE-4509-B1E1-3A05A0C893BB}" srcId="{3B021D68-4751-40A9-8164-C471A18B5946}" destId="{724A3A73-74FA-4848-9093-463330DDEEF7}" srcOrd="1" destOrd="0" parTransId="{BD349767-7F2F-407E-A886-F7EB9FA67FE3}" sibTransId="{AD31B2B5-226B-42AA-9EC0-E4E21FEADE67}"/>
    <dgm:cxn modelId="{E6D9F524-70E6-4E97-88DB-7BB4CCD3629B}" type="presOf" srcId="{670350B8-041B-4FA4-AEF2-09D4DBDE73A6}" destId="{2BBE56DA-DBF6-4D8A-939A-1456F97A95B0}" srcOrd="0" destOrd="0" presId="urn:microsoft.com/office/officeart/2008/layout/VerticalCurvedList"/>
    <dgm:cxn modelId="{FF9A912D-C421-4EBF-BF28-73706C8BD6E2}" type="presParOf" srcId="{2BAA86D7-F89F-4D49-A898-6F291B8C447B}" destId="{38E48DB0-77B0-4A83-B3F8-D4218EC95185}" srcOrd="0" destOrd="0" presId="urn:microsoft.com/office/officeart/2008/layout/VerticalCurvedList"/>
    <dgm:cxn modelId="{7A7B9600-9D81-4A7A-9F30-B2439C1A950A}" type="presParOf" srcId="{38E48DB0-77B0-4A83-B3F8-D4218EC95185}" destId="{3FC1EE47-488A-4D54-B656-4C3CE0D8F248}" srcOrd="0" destOrd="0" presId="urn:microsoft.com/office/officeart/2008/layout/VerticalCurvedList"/>
    <dgm:cxn modelId="{BA99FBBB-1BB6-4223-91B1-95CABE0A037D}" type="presParOf" srcId="{3FC1EE47-488A-4D54-B656-4C3CE0D8F248}" destId="{2CD0D277-91C6-4394-8A85-CFD27B7ACC63}" srcOrd="0" destOrd="0" presId="urn:microsoft.com/office/officeart/2008/layout/VerticalCurvedList"/>
    <dgm:cxn modelId="{921DFB4E-8CDB-450F-92DE-FFBCFFE4E6A0}" type="presParOf" srcId="{3FC1EE47-488A-4D54-B656-4C3CE0D8F248}" destId="{2BBE56DA-DBF6-4D8A-939A-1456F97A95B0}" srcOrd="1" destOrd="0" presId="urn:microsoft.com/office/officeart/2008/layout/VerticalCurvedList"/>
    <dgm:cxn modelId="{D4D2F7A4-1623-407B-A6C5-A1430AF34B1E}" type="presParOf" srcId="{3FC1EE47-488A-4D54-B656-4C3CE0D8F248}" destId="{9F6AF319-FA48-4BD3-B338-D47E64403D79}" srcOrd="2" destOrd="0" presId="urn:microsoft.com/office/officeart/2008/layout/VerticalCurvedList"/>
    <dgm:cxn modelId="{A6F5DC73-E853-4C55-9539-812ED016F36D}" type="presParOf" srcId="{3FC1EE47-488A-4D54-B656-4C3CE0D8F248}" destId="{B3E1620A-7791-4D9F-A195-7635616545DF}" srcOrd="3" destOrd="0" presId="urn:microsoft.com/office/officeart/2008/layout/VerticalCurvedList"/>
    <dgm:cxn modelId="{808C3013-A9FB-4700-8966-1D60356F4B64}" type="presParOf" srcId="{38E48DB0-77B0-4A83-B3F8-D4218EC95185}" destId="{46A5B04B-5B59-491E-90A8-5589DD8DD674}" srcOrd="1" destOrd="0" presId="urn:microsoft.com/office/officeart/2008/layout/VerticalCurvedList"/>
    <dgm:cxn modelId="{EC72A726-BE35-468B-98C5-1D638DFBD347}" type="presParOf" srcId="{38E48DB0-77B0-4A83-B3F8-D4218EC95185}" destId="{7364D79E-9F02-4C12-9341-0E0744DE5737}" srcOrd="2" destOrd="0" presId="urn:microsoft.com/office/officeart/2008/layout/VerticalCurvedList"/>
    <dgm:cxn modelId="{BEA6EA59-AD58-49AC-AD46-517B1228BC69}" type="presParOf" srcId="{7364D79E-9F02-4C12-9341-0E0744DE5737}" destId="{6FB2B1FC-E053-48B5-9405-24292BCF3283}" srcOrd="0" destOrd="0" presId="urn:microsoft.com/office/officeart/2008/layout/VerticalCurvedList"/>
    <dgm:cxn modelId="{DA85A50E-42C9-4EDA-BB36-AAA5A0C0139F}" type="presParOf" srcId="{38E48DB0-77B0-4A83-B3F8-D4218EC95185}" destId="{778FF46F-F834-4822-A609-769D0349675B}" srcOrd="3" destOrd="0" presId="urn:microsoft.com/office/officeart/2008/layout/VerticalCurvedList"/>
    <dgm:cxn modelId="{9FF16CCB-4876-4474-9BC7-836EBAE36C39}" type="presParOf" srcId="{38E48DB0-77B0-4A83-B3F8-D4218EC95185}" destId="{31C54CC5-D11B-4401-812E-9A18B85AD940}" srcOrd="4" destOrd="0" presId="urn:microsoft.com/office/officeart/2008/layout/VerticalCurvedList"/>
    <dgm:cxn modelId="{9176D873-C6DC-4D76-BAE8-CB5102D7721B}" type="presParOf" srcId="{31C54CC5-D11B-4401-812E-9A18B85AD940}" destId="{9B3FE1E2-F571-44A1-A2D0-20FA0E41ABB9}" srcOrd="0" destOrd="0" presId="urn:microsoft.com/office/officeart/2008/layout/VerticalCurvedList"/>
    <dgm:cxn modelId="{3B2BD016-14C7-48B2-8095-730F75CB260C}" type="presParOf" srcId="{38E48DB0-77B0-4A83-B3F8-D4218EC95185}" destId="{CBF4432A-1BC1-4C46-829C-1416B65B0C22}" srcOrd="5" destOrd="0" presId="urn:microsoft.com/office/officeart/2008/layout/VerticalCurvedList"/>
    <dgm:cxn modelId="{A5641513-4E2A-44C6-B85F-537013E97CB3}" type="presParOf" srcId="{38E48DB0-77B0-4A83-B3F8-D4218EC95185}" destId="{2EB525A2-A744-463B-BAEE-6737378BF5BF}" srcOrd="6" destOrd="0" presId="urn:microsoft.com/office/officeart/2008/layout/VerticalCurvedList"/>
    <dgm:cxn modelId="{CE258DFB-EFB2-4EBB-9688-7389616BFE2B}" type="presParOf" srcId="{2EB525A2-A744-463B-BAEE-6737378BF5BF}" destId="{EE3999DC-E25B-4E73-A766-47732CBB7D76}" srcOrd="0" destOrd="0" presId="urn:microsoft.com/office/officeart/2008/layout/VerticalCurvedList"/>
    <dgm:cxn modelId="{3000243D-10EC-40EF-ABB8-FC02DD0F3481}" type="presParOf" srcId="{38E48DB0-77B0-4A83-B3F8-D4218EC95185}" destId="{7571F1A7-FF19-4523-8B14-ECD5A247C645}" srcOrd="7" destOrd="0" presId="urn:microsoft.com/office/officeart/2008/layout/VerticalCurvedList"/>
    <dgm:cxn modelId="{1849C05C-9E10-4E7D-BE78-A62153A35E4F}" type="presParOf" srcId="{38E48DB0-77B0-4A83-B3F8-D4218EC95185}" destId="{E307F2ED-EE96-49A6-BB77-AD1F590C58DF}" srcOrd="8" destOrd="0" presId="urn:microsoft.com/office/officeart/2008/layout/VerticalCurvedList"/>
    <dgm:cxn modelId="{C0BC9F24-862E-44A7-9A17-4032AF0A569D}" type="presParOf" srcId="{E307F2ED-EE96-49A6-BB77-AD1F590C58DF}" destId="{323E4080-7B87-46C7-8C6C-612F8C30C2D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C2CEA41-BD47-4CFF-815B-1724081C00A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17888D-77BD-404E-827A-D38EE98CA2CA}">
      <dgm:prSet phldrT="[Text]" custT="1"/>
      <dgm:spPr/>
      <dgm:t>
        <a:bodyPr/>
        <a:lstStyle/>
        <a:p>
          <a:r>
            <a:rPr lang="en-US" sz="2700" dirty="0" smtClean="0">
              <a:solidFill>
                <a:schemeClr val="tx1"/>
              </a:solidFill>
            </a:rPr>
            <a:t>Request to </a:t>
          </a:r>
          <a:r>
            <a:rPr lang="en-US" sz="2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Hold</a:t>
          </a:r>
          <a:r>
            <a:rPr lang="en-US" sz="2700" dirty="0" smtClean="0">
              <a:solidFill>
                <a:schemeClr val="tx1"/>
              </a:solidFill>
            </a:rPr>
            <a:t> Bed at Harbor View</a:t>
          </a:r>
          <a:endParaRPr lang="en-US" sz="2700" dirty="0">
            <a:solidFill>
              <a:schemeClr val="tx1"/>
            </a:solidFill>
          </a:endParaRPr>
        </a:p>
      </dgm:t>
    </dgm:pt>
    <dgm:pt modelId="{B695FF9B-16E6-4BDF-8E5D-0E8A74972439}" type="parTrans" cxnId="{3BED4358-9EDA-4E0C-928D-552A86FF51CB}">
      <dgm:prSet/>
      <dgm:spPr/>
      <dgm:t>
        <a:bodyPr/>
        <a:lstStyle/>
        <a:p>
          <a:endParaRPr lang="en-US"/>
        </a:p>
      </dgm:t>
    </dgm:pt>
    <dgm:pt modelId="{80292B05-B985-4A9F-BF23-0A8C303422AC}" type="sibTrans" cxnId="{3BED4358-9EDA-4E0C-928D-552A86FF51CB}">
      <dgm:prSet/>
      <dgm:spPr/>
      <dgm:t>
        <a:bodyPr/>
        <a:lstStyle/>
        <a:p>
          <a:endParaRPr lang="en-US"/>
        </a:p>
      </dgm:t>
    </dgm:pt>
    <dgm:pt modelId="{DDE058FF-35BD-49B7-982B-D8C621BF26EA}">
      <dgm:prSet phldrT="[Text]" custT="1"/>
      <dgm:spPr/>
      <dgm:t>
        <a:bodyPr/>
        <a:lstStyle/>
        <a:p>
          <a:r>
            <a:rPr lang="en-US" sz="2600" dirty="0" smtClean="0"/>
            <a:t>Proceed with discharge planning for return to HV</a:t>
          </a:r>
          <a:endParaRPr lang="en-US" sz="2600" dirty="0"/>
        </a:p>
      </dgm:t>
    </dgm:pt>
    <dgm:pt modelId="{AC986C91-1DF3-499C-94B1-1C6EE4EB0360}" type="parTrans" cxnId="{00E0FC5A-6019-47C3-AE3E-ADD5F471B9C6}">
      <dgm:prSet/>
      <dgm:spPr/>
      <dgm:t>
        <a:bodyPr/>
        <a:lstStyle/>
        <a:p>
          <a:endParaRPr lang="en-US"/>
        </a:p>
      </dgm:t>
    </dgm:pt>
    <dgm:pt modelId="{990439D5-5FA7-4814-A2B2-A2200F2013AB}" type="sibTrans" cxnId="{00E0FC5A-6019-47C3-AE3E-ADD5F471B9C6}">
      <dgm:prSet/>
      <dgm:spPr/>
      <dgm:t>
        <a:bodyPr/>
        <a:lstStyle/>
        <a:p>
          <a:endParaRPr lang="en-US"/>
        </a:p>
      </dgm:t>
    </dgm:pt>
    <dgm:pt modelId="{E826BD2C-4713-4CDD-99A6-4AA142E57A66}">
      <dgm:prSet phldrT="[Text]" custT="1"/>
      <dgm:spPr/>
      <dgm:t>
        <a:bodyPr/>
        <a:lstStyle/>
        <a:p>
          <a:r>
            <a:rPr lang="en-US" sz="2700" dirty="0" smtClean="0">
              <a:solidFill>
                <a:schemeClr val="tx1"/>
              </a:solidFill>
            </a:rPr>
            <a:t>Elected </a:t>
          </a:r>
          <a:r>
            <a:rPr lang="en-US" sz="2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Not to Hold</a:t>
          </a:r>
          <a:r>
            <a:rPr lang="en-US" sz="2700" b="1" dirty="0" smtClean="0">
              <a:solidFill>
                <a:schemeClr val="tx1"/>
              </a:solidFill>
            </a:rPr>
            <a:t> </a:t>
          </a:r>
          <a:r>
            <a:rPr lang="en-US" sz="2700" dirty="0" smtClean="0">
              <a:solidFill>
                <a:schemeClr val="tx1"/>
              </a:solidFill>
            </a:rPr>
            <a:t>His Bed at Harbor View</a:t>
          </a:r>
          <a:endParaRPr lang="en-US" sz="2700" dirty="0">
            <a:solidFill>
              <a:schemeClr val="tx1"/>
            </a:solidFill>
          </a:endParaRPr>
        </a:p>
      </dgm:t>
    </dgm:pt>
    <dgm:pt modelId="{9B772027-D8DE-4BE4-96B1-DBBE5737FBE3}" type="parTrans" cxnId="{3F96FE34-5238-4749-9EE1-312C99E14F8F}">
      <dgm:prSet/>
      <dgm:spPr/>
      <dgm:t>
        <a:bodyPr/>
        <a:lstStyle/>
        <a:p>
          <a:endParaRPr lang="en-US"/>
        </a:p>
      </dgm:t>
    </dgm:pt>
    <dgm:pt modelId="{1A8E09F6-AE78-4F18-93F5-3260D5EF35AD}" type="sibTrans" cxnId="{3F96FE34-5238-4749-9EE1-312C99E14F8F}">
      <dgm:prSet/>
      <dgm:spPr/>
      <dgm:t>
        <a:bodyPr/>
        <a:lstStyle/>
        <a:p>
          <a:endParaRPr lang="en-US"/>
        </a:p>
      </dgm:t>
    </dgm:pt>
    <dgm:pt modelId="{D95BC59A-3EFB-4524-ACB7-D083E1107976}">
      <dgm:prSet phldrT="[Text]" custT="1"/>
      <dgm:spPr/>
      <dgm:t>
        <a:bodyPr/>
        <a:lstStyle/>
        <a:p>
          <a:r>
            <a:rPr lang="en-US" sz="2600" dirty="0" smtClean="0"/>
            <a:t>Discuss with Mr. Milton why he decided not to hold his bed</a:t>
          </a:r>
          <a:endParaRPr lang="en-US" sz="2600" dirty="0"/>
        </a:p>
      </dgm:t>
    </dgm:pt>
    <dgm:pt modelId="{3C83C61A-6307-48E2-A887-D37FA09678BA}" type="parTrans" cxnId="{229544CF-0DCB-4434-B32E-6B6CEF4C5518}">
      <dgm:prSet/>
      <dgm:spPr/>
      <dgm:t>
        <a:bodyPr/>
        <a:lstStyle/>
        <a:p>
          <a:endParaRPr lang="en-US"/>
        </a:p>
      </dgm:t>
    </dgm:pt>
    <dgm:pt modelId="{24DDDBDE-F700-404E-A13E-F56AA00B6C8D}" type="sibTrans" cxnId="{229544CF-0DCB-4434-B32E-6B6CEF4C5518}">
      <dgm:prSet/>
      <dgm:spPr/>
      <dgm:t>
        <a:bodyPr/>
        <a:lstStyle/>
        <a:p>
          <a:endParaRPr lang="en-US"/>
        </a:p>
      </dgm:t>
    </dgm:pt>
    <dgm:pt modelId="{B281C210-CFE8-40FF-8C14-29397924DA1C}">
      <dgm:prSet custT="1"/>
      <dgm:spPr/>
      <dgm:t>
        <a:bodyPr/>
        <a:lstStyle/>
        <a:p>
          <a:r>
            <a:rPr lang="en-US" sz="2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 Bed Hold </a:t>
          </a:r>
          <a:r>
            <a:rPr lang="en-US" sz="2700" dirty="0" smtClean="0">
              <a:solidFill>
                <a:schemeClr val="tx1"/>
              </a:solidFill>
            </a:rPr>
            <a:t>On File At Hospital</a:t>
          </a:r>
          <a:endParaRPr lang="en-US" sz="2700" dirty="0">
            <a:solidFill>
              <a:schemeClr val="tx1"/>
            </a:solidFill>
          </a:endParaRPr>
        </a:p>
      </dgm:t>
    </dgm:pt>
    <dgm:pt modelId="{0D36760C-B29C-45D3-9919-5499DDA265C2}" type="parTrans" cxnId="{F8AE2743-E653-47B5-B840-CB66AAEC16D6}">
      <dgm:prSet/>
      <dgm:spPr/>
      <dgm:t>
        <a:bodyPr/>
        <a:lstStyle/>
        <a:p>
          <a:endParaRPr lang="en-US"/>
        </a:p>
      </dgm:t>
    </dgm:pt>
    <dgm:pt modelId="{5DFCE393-E687-4788-BEDB-22846B4F2BE2}" type="sibTrans" cxnId="{F8AE2743-E653-47B5-B840-CB66AAEC16D6}">
      <dgm:prSet/>
      <dgm:spPr/>
      <dgm:t>
        <a:bodyPr/>
        <a:lstStyle/>
        <a:p>
          <a:endParaRPr lang="en-US"/>
        </a:p>
      </dgm:t>
    </dgm:pt>
    <dgm:pt modelId="{C82158FE-A748-447D-BE45-BF312CFC03E1}">
      <dgm:prSet custT="1"/>
      <dgm:spPr/>
      <dgm:t>
        <a:bodyPr/>
        <a:lstStyle/>
        <a:p>
          <a:r>
            <a:rPr lang="en-US" sz="2400" dirty="0" smtClean="0"/>
            <a:t>Assist Mr. Milton in requesting copy of notice from NH; call LTC Ombudsman immediately if NH refuses to issue one</a:t>
          </a:r>
          <a:endParaRPr lang="en-US" sz="2400" dirty="0"/>
        </a:p>
      </dgm:t>
    </dgm:pt>
    <dgm:pt modelId="{BC3B5424-5BB2-441F-9B9A-3F845E505A8F}" type="parTrans" cxnId="{55A62E02-A7F2-4551-86D2-C73952D7584B}">
      <dgm:prSet/>
      <dgm:spPr/>
      <dgm:t>
        <a:bodyPr/>
        <a:lstStyle/>
        <a:p>
          <a:endParaRPr lang="en-US"/>
        </a:p>
      </dgm:t>
    </dgm:pt>
    <dgm:pt modelId="{6F8CD2BE-1352-4E32-B5FC-FDAC22EFEFB2}" type="sibTrans" cxnId="{55A62E02-A7F2-4551-86D2-C73952D7584B}">
      <dgm:prSet/>
      <dgm:spPr/>
      <dgm:t>
        <a:bodyPr/>
        <a:lstStyle/>
        <a:p>
          <a:endParaRPr lang="en-US"/>
        </a:p>
      </dgm:t>
    </dgm:pt>
    <dgm:pt modelId="{000BCB50-044B-4F1A-8A23-B0179A4FA013}">
      <dgm:prSet/>
      <dgm:spPr/>
      <dgm:t>
        <a:bodyPr/>
        <a:lstStyle/>
        <a:p>
          <a:endParaRPr lang="en-US" sz="2300" dirty="0"/>
        </a:p>
      </dgm:t>
    </dgm:pt>
    <dgm:pt modelId="{E190FCEA-D2FD-474E-BCDA-39C0901BF7E7}" type="parTrans" cxnId="{11F9BBE5-EC8A-47F1-9FC6-9128E295FEA4}">
      <dgm:prSet/>
      <dgm:spPr/>
      <dgm:t>
        <a:bodyPr/>
        <a:lstStyle/>
        <a:p>
          <a:endParaRPr lang="en-US"/>
        </a:p>
      </dgm:t>
    </dgm:pt>
    <dgm:pt modelId="{8F786842-C25E-4862-B0B0-5DEC93E6CF97}" type="sibTrans" cxnId="{11F9BBE5-EC8A-47F1-9FC6-9128E295FEA4}">
      <dgm:prSet/>
      <dgm:spPr/>
      <dgm:t>
        <a:bodyPr/>
        <a:lstStyle/>
        <a:p>
          <a:endParaRPr lang="en-US"/>
        </a:p>
      </dgm:t>
    </dgm:pt>
    <dgm:pt modelId="{6320A272-EC5E-4341-9F90-EFFE7A7A8BDD}" type="pres">
      <dgm:prSet presAssocID="{4C2CEA41-BD47-4CFF-815B-1724081C00A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3CD2F0E-04AB-403A-BCD8-698332B75E8F}" type="pres">
      <dgm:prSet presAssocID="{2C17888D-77BD-404E-827A-D38EE98CA2CA}" presName="linNode" presStyleCnt="0"/>
      <dgm:spPr/>
    </dgm:pt>
    <dgm:pt modelId="{45172A3A-2A44-46D6-B818-3FB3E2D2C9F4}" type="pres">
      <dgm:prSet presAssocID="{2C17888D-77BD-404E-827A-D38EE98CA2CA}" presName="parentShp" presStyleLbl="node1" presStyleIdx="0" presStyleCnt="3" custScaleY="82457" custLinFactNeighborX="62" custLinFactNeighborY="8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398057-7180-4B2C-A835-0B8565CBB6E2}" type="pres">
      <dgm:prSet presAssocID="{2C17888D-77BD-404E-827A-D38EE98CA2CA}" presName="childShp" presStyleLbl="bgAccFollowNode1" presStyleIdx="0" presStyleCnt="3" custScaleY="113451" custLinFactNeighborY="-47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195118-0DDA-4EDC-8145-9C86D0792A80}" type="pres">
      <dgm:prSet presAssocID="{80292B05-B985-4A9F-BF23-0A8C303422AC}" presName="spacing" presStyleCnt="0"/>
      <dgm:spPr/>
    </dgm:pt>
    <dgm:pt modelId="{468F1B47-18A6-4018-9F51-F268446DDA43}" type="pres">
      <dgm:prSet presAssocID="{E826BD2C-4713-4CDD-99A6-4AA142E57A66}" presName="linNode" presStyleCnt="0"/>
      <dgm:spPr/>
    </dgm:pt>
    <dgm:pt modelId="{435C0484-B278-41A4-A670-D325DD6BAE1E}" type="pres">
      <dgm:prSet presAssocID="{E826BD2C-4713-4CDD-99A6-4AA142E57A66}" presName="parentShp" presStyleLbl="node1" presStyleIdx="1" presStyleCnt="3" custScaleY="120296" custLinFactNeighborX="62" custLinFactNeighborY="110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A315E6-F13B-4E20-976E-48722893B023}" type="pres">
      <dgm:prSet presAssocID="{E826BD2C-4713-4CDD-99A6-4AA142E57A66}" presName="childShp" presStyleLbl="bgAccFollowNode1" presStyleIdx="1" presStyleCnt="3" custScaleY="144222" custLinFactNeighborY="146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828543-6E9C-48B7-AACE-1C3ED8BD5243}" type="pres">
      <dgm:prSet presAssocID="{1A8E09F6-AE78-4F18-93F5-3260D5EF35AD}" presName="spacing" presStyleCnt="0"/>
      <dgm:spPr/>
    </dgm:pt>
    <dgm:pt modelId="{8FDA05AA-49B3-47C1-85AB-A08B9615F9FA}" type="pres">
      <dgm:prSet presAssocID="{B281C210-CFE8-40FF-8C14-29397924DA1C}" presName="linNode" presStyleCnt="0"/>
      <dgm:spPr/>
    </dgm:pt>
    <dgm:pt modelId="{5753C5F6-3FD3-4291-9FAB-6315AB4D3B98}" type="pres">
      <dgm:prSet presAssocID="{B281C210-CFE8-40FF-8C14-29397924DA1C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74F536-AFA7-4BE9-AD62-58AD3652013B}" type="pres">
      <dgm:prSet presAssocID="{B281C210-CFE8-40FF-8C14-29397924DA1C}" presName="childShp" presStyleLbl="bgAccFollowNode1" presStyleIdx="2" presStyleCnt="3" custScaleY="2499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ED4358-9EDA-4E0C-928D-552A86FF51CB}" srcId="{4C2CEA41-BD47-4CFF-815B-1724081C00A8}" destId="{2C17888D-77BD-404E-827A-D38EE98CA2CA}" srcOrd="0" destOrd="0" parTransId="{B695FF9B-16E6-4BDF-8E5D-0E8A74972439}" sibTransId="{80292B05-B985-4A9F-BF23-0A8C303422AC}"/>
    <dgm:cxn modelId="{229544CF-0DCB-4434-B32E-6B6CEF4C5518}" srcId="{E826BD2C-4713-4CDD-99A6-4AA142E57A66}" destId="{D95BC59A-3EFB-4524-ACB7-D083E1107976}" srcOrd="0" destOrd="0" parTransId="{3C83C61A-6307-48E2-A887-D37FA09678BA}" sibTransId="{24DDDBDE-F700-404E-A13E-F56AA00B6C8D}"/>
    <dgm:cxn modelId="{00E0FC5A-6019-47C3-AE3E-ADD5F471B9C6}" srcId="{2C17888D-77BD-404E-827A-D38EE98CA2CA}" destId="{DDE058FF-35BD-49B7-982B-D8C621BF26EA}" srcOrd="0" destOrd="0" parTransId="{AC986C91-1DF3-499C-94B1-1C6EE4EB0360}" sibTransId="{990439D5-5FA7-4814-A2B2-A2200F2013AB}"/>
    <dgm:cxn modelId="{27D69495-2905-4D8F-B9F1-67A9BD982474}" type="presOf" srcId="{C82158FE-A748-447D-BE45-BF312CFC03E1}" destId="{0974F536-AFA7-4BE9-AD62-58AD3652013B}" srcOrd="0" destOrd="0" presId="urn:microsoft.com/office/officeart/2005/8/layout/vList6"/>
    <dgm:cxn modelId="{0F4537B4-7340-42A9-BAFA-21B436EF7660}" type="presOf" srcId="{E826BD2C-4713-4CDD-99A6-4AA142E57A66}" destId="{435C0484-B278-41A4-A670-D325DD6BAE1E}" srcOrd="0" destOrd="0" presId="urn:microsoft.com/office/officeart/2005/8/layout/vList6"/>
    <dgm:cxn modelId="{55A62E02-A7F2-4551-86D2-C73952D7584B}" srcId="{B281C210-CFE8-40FF-8C14-29397924DA1C}" destId="{C82158FE-A748-447D-BE45-BF312CFC03E1}" srcOrd="0" destOrd="0" parTransId="{BC3B5424-5BB2-441F-9B9A-3F845E505A8F}" sibTransId="{6F8CD2BE-1352-4E32-B5FC-FDAC22EFEFB2}"/>
    <dgm:cxn modelId="{B1B93750-E652-4864-A230-C8EEB5196403}" type="presOf" srcId="{D95BC59A-3EFB-4524-ACB7-D083E1107976}" destId="{2BA315E6-F13B-4E20-976E-48722893B023}" srcOrd="0" destOrd="0" presId="urn:microsoft.com/office/officeart/2005/8/layout/vList6"/>
    <dgm:cxn modelId="{11F9BBE5-EC8A-47F1-9FC6-9128E295FEA4}" srcId="{B281C210-CFE8-40FF-8C14-29397924DA1C}" destId="{000BCB50-044B-4F1A-8A23-B0179A4FA013}" srcOrd="1" destOrd="0" parTransId="{E190FCEA-D2FD-474E-BCDA-39C0901BF7E7}" sibTransId="{8F786842-C25E-4862-B0B0-5DEC93E6CF97}"/>
    <dgm:cxn modelId="{5E127F65-0CE0-4A0C-A174-ACA3F725C0DA}" type="presOf" srcId="{000BCB50-044B-4F1A-8A23-B0179A4FA013}" destId="{0974F536-AFA7-4BE9-AD62-58AD3652013B}" srcOrd="0" destOrd="1" presId="urn:microsoft.com/office/officeart/2005/8/layout/vList6"/>
    <dgm:cxn modelId="{3F96FE34-5238-4749-9EE1-312C99E14F8F}" srcId="{4C2CEA41-BD47-4CFF-815B-1724081C00A8}" destId="{E826BD2C-4713-4CDD-99A6-4AA142E57A66}" srcOrd="1" destOrd="0" parTransId="{9B772027-D8DE-4BE4-96B1-DBBE5737FBE3}" sibTransId="{1A8E09F6-AE78-4F18-93F5-3260D5EF35AD}"/>
    <dgm:cxn modelId="{64FB35E6-F601-48D9-97F5-727100AB5A8D}" type="presOf" srcId="{B281C210-CFE8-40FF-8C14-29397924DA1C}" destId="{5753C5F6-3FD3-4291-9FAB-6315AB4D3B98}" srcOrd="0" destOrd="0" presId="urn:microsoft.com/office/officeart/2005/8/layout/vList6"/>
    <dgm:cxn modelId="{09A398BC-9779-45F7-A3E2-FC6503CDA61A}" type="presOf" srcId="{4C2CEA41-BD47-4CFF-815B-1724081C00A8}" destId="{6320A272-EC5E-4341-9F90-EFFE7A7A8BDD}" srcOrd="0" destOrd="0" presId="urn:microsoft.com/office/officeart/2005/8/layout/vList6"/>
    <dgm:cxn modelId="{F8AE2743-E653-47B5-B840-CB66AAEC16D6}" srcId="{4C2CEA41-BD47-4CFF-815B-1724081C00A8}" destId="{B281C210-CFE8-40FF-8C14-29397924DA1C}" srcOrd="2" destOrd="0" parTransId="{0D36760C-B29C-45D3-9919-5499DDA265C2}" sibTransId="{5DFCE393-E687-4788-BEDB-22846B4F2BE2}"/>
    <dgm:cxn modelId="{7C7EB671-32B4-4DA7-A2BF-B46379C02B30}" type="presOf" srcId="{2C17888D-77BD-404E-827A-D38EE98CA2CA}" destId="{45172A3A-2A44-46D6-B818-3FB3E2D2C9F4}" srcOrd="0" destOrd="0" presId="urn:microsoft.com/office/officeart/2005/8/layout/vList6"/>
    <dgm:cxn modelId="{5A3AC132-7E19-4939-A9BA-31E3915D3344}" type="presOf" srcId="{DDE058FF-35BD-49B7-982B-D8C621BF26EA}" destId="{61398057-7180-4B2C-A835-0B8565CBB6E2}" srcOrd="0" destOrd="0" presId="urn:microsoft.com/office/officeart/2005/8/layout/vList6"/>
    <dgm:cxn modelId="{362B4DB1-E9A0-490E-B715-06D68D842205}" type="presParOf" srcId="{6320A272-EC5E-4341-9F90-EFFE7A7A8BDD}" destId="{73CD2F0E-04AB-403A-BCD8-698332B75E8F}" srcOrd="0" destOrd="0" presId="urn:microsoft.com/office/officeart/2005/8/layout/vList6"/>
    <dgm:cxn modelId="{F823276C-614B-4B73-AE31-8EC100280F80}" type="presParOf" srcId="{73CD2F0E-04AB-403A-BCD8-698332B75E8F}" destId="{45172A3A-2A44-46D6-B818-3FB3E2D2C9F4}" srcOrd="0" destOrd="0" presId="urn:microsoft.com/office/officeart/2005/8/layout/vList6"/>
    <dgm:cxn modelId="{A3C58C61-A6E9-44C3-8D35-7BCF97FF4DD8}" type="presParOf" srcId="{73CD2F0E-04AB-403A-BCD8-698332B75E8F}" destId="{61398057-7180-4B2C-A835-0B8565CBB6E2}" srcOrd="1" destOrd="0" presId="urn:microsoft.com/office/officeart/2005/8/layout/vList6"/>
    <dgm:cxn modelId="{F7C5F498-675F-40AA-B140-7B895CE7CCE9}" type="presParOf" srcId="{6320A272-EC5E-4341-9F90-EFFE7A7A8BDD}" destId="{D1195118-0DDA-4EDC-8145-9C86D0792A80}" srcOrd="1" destOrd="0" presId="urn:microsoft.com/office/officeart/2005/8/layout/vList6"/>
    <dgm:cxn modelId="{606C62C9-84F3-46F8-BCFF-73653A7A3D14}" type="presParOf" srcId="{6320A272-EC5E-4341-9F90-EFFE7A7A8BDD}" destId="{468F1B47-18A6-4018-9F51-F268446DDA43}" srcOrd="2" destOrd="0" presId="urn:microsoft.com/office/officeart/2005/8/layout/vList6"/>
    <dgm:cxn modelId="{5FDA8D16-7CEC-4B67-AE2A-CFE2DE80AE45}" type="presParOf" srcId="{468F1B47-18A6-4018-9F51-F268446DDA43}" destId="{435C0484-B278-41A4-A670-D325DD6BAE1E}" srcOrd="0" destOrd="0" presId="urn:microsoft.com/office/officeart/2005/8/layout/vList6"/>
    <dgm:cxn modelId="{3EC76E3A-F585-4D26-A6AA-846A597DE39E}" type="presParOf" srcId="{468F1B47-18A6-4018-9F51-F268446DDA43}" destId="{2BA315E6-F13B-4E20-976E-48722893B023}" srcOrd="1" destOrd="0" presId="urn:microsoft.com/office/officeart/2005/8/layout/vList6"/>
    <dgm:cxn modelId="{824E57B9-E278-478D-8634-6E814F9B5220}" type="presParOf" srcId="{6320A272-EC5E-4341-9F90-EFFE7A7A8BDD}" destId="{B6828543-6E9C-48B7-AACE-1C3ED8BD5243}" srcOrd="3" destOrd="0" presId="urn:microsoft.com/office/officeart/2005/8/layout/vList6"/>
    <dgm:cxn modelId="{6A8984D7-9715-452D-861C-CCB7BE38AA4A}" type="presParOf" srcId="{6320A272-EC5E-4341-9F90-EFFE7A7A8BDD}" destId="{8FDA05AA-49B3-47C1-85AB-A08B9615F9FA}" srcOrd="4" destOrd="0" presId="urn:microsoft.com/office/officeart/2005/8/layout/vList6"/>
    <dgm:cxn modelId="{21BEC8F3-1121-4855-B64B-0FB7802251A8}" type="presParOf" srcId="{8FDA05AA-49B3-47C1-85AB-A08B9615F9FA}" destId="{5753C5F6-3FD3-4291-9FAB-6315AB4D3B98}" srcOrd="0" destOrd="0" presId="urn:microsoft.com/office/officeart/2005/8/layout/vList6"/>
    <dgm:cxn modelId="{8CEA6633-BA23-4D88-B32E-DE1BE951E2FE}" type="presParOf" srcId="{8FDA05AA-49B3-47C1-85AB-A08B9615F9FA}" destId="{0974F536-AFA7-4BE9-AD62-58AD3652013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9A1B2DD-2D0D-4866-A655-A6E97493F4E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571086-CFCC-4687-8BB4-0738FFF684A7}">
      <dgm:prSet phldrT="[Text]" custT="1"/>
      <dgm:spPr/>
      <dgm:t>
        <a:bodyPr/>
        <a:lstStyle/>
        <a:p>
          <a:r>
            <a:rPr lang="en-US" sz="6600" b="1" dirty="0" smtClean="0"/>
            <a:t>1</a:t>
          </a:r>
          <a:endParaRPr lang="en-US" sz="4000" b="1" dirty="0"/>
        </a:p>
      </dgm:t>
    </dgm:pt>
    <dgm:pt modelId="{14E4BA45-94DC-4281-8088-323D6452FB04}" type="parTrans" cxnId="{DFD86162-BAB1-4DFD-AFF5-164ABEA92579}">
      <dgm:prSet/>
      <dgm:spPr/>
      <dgm:t>
        <a:bodyPr/>
        <a:lstStyle/>
        <a:p>
          <a:endParaRPr lang="en-US"/>
        </a:p>
      </dgm:t>
    </dgm:pt>
    <dgm:pt modelId="{C967CE2E-6A92-4CC0-9FD3-CF2FFBEF4D82}" type="sibTrans" cxnId="{DFD86162-BAB1-4DFD-AFF5-164ABEA92579}">
      <dgm:prSet/>
      <dgm:spPr/>
      <dgm:t>
        <a:bodyPr/>
        <a:lstStyle/>
        <a:p>
          <a:endParaRPr lang="en-US"/>
        </a:p>
      </dgm:t>
    </dgm:pt>
    <dgm:pt modelId="{7D2EF253-D0F3-4C60-BA88-27CB9C7175E0}">
      <dgm:prSet phldrT="[Text]" custT="1"/>
      <dgm:spPr/>
      <dgm:t>
        <a:bodyPr/>
        <a:lstStyle/>
        <a:p>
          <a:r>
            <a:rPr lang="en-US" sz="2600" dirty="0" smtClean="0"/>
            <a:t>Ask Mr. Milton if he wants to return to Harbor View NH.</a:t>
          </a:r>
          <a:endParaRPr lang="en-US" sz="2600" dirty="0"/>
        </a:p>
      </dgm:t>
    </dgm:pt>
    <dgm:pt modelId="{684FA32B-FA80-4BBC-9091-4D0E0C17531B}" type="parTrans" cxnId="{B8568923-2953-4285-A73E-572BF5B4708F}">
      <dgm:prSet/>
      <dgm:spPr/>
      <dgm:t>
        <a:bodyPr/>
        <a:lstStyle/>
        <a:p>
          <a:endParaRPr lang="en-US"/>
        </a:p>
      </dgm:t>
    </dgm:pt>
    <dgm:pt modelId="{9A4BC3C4-7FE9-4F56-8BFB-E7724EA497DC}" type="sibTrans" cxnId="{B8568923-2953-4285-A73E-572BF5B4708F}">
      <dgm:prSet/>
      <dgm:spPr/>
      <dgm:t>
        <a:bodyPr/>
        <a:lstStyle/>
        <a:p>
          <a:endParaRPr lang="en-US"/>
        </a:p>
      </dgm:t>
    </dgm:pt>
    <dgm:pt modelId="{C8D0854A-42F5-4AE9-9A27-79CB144FB681}">
      <dgm:prSet phldrT="[Text]" custT="1"/>
      <dgm:spPr/>
      <dgm:t>
        <a:bodyPr/>
        <a:lstStyle/>
        <a:p>
          <a:r>
            <a:rPr lang="en-US" sz="6600" b="1" dirty="0" smtClean="0"/>
            <a:t>2</a:t>
          </a:r>
          <a:endParaRPr lang="en-US" sz="6600" b="1" dirty="0"/>
        </a:p>
      </dgm:t>
    </dgm:pt>
    <dgm:pt modelId="{95018FF6-3C35-4BA9-A1D8-51550EC4641B}" type="parTrans" cxnId="{841A14C3-DF0D-49CD-8EAC-768A050B3FF2}">
      <dgm:prSet/>
      <dgm:spPr/>
      <dgm:t>
        <a:bodyPr/>
        <a:lstStyle/>
        <a:p>
          <a:endParaRPr lang="en-US"/>
        </a:p>
      </dgm:t>
    </dgm:pt>
    <dgm:pt modelId="{52D2B0CB-177D-47F3-A5C3-2A239AB9D777}" type="sibTrans" cxnId="{841A14C3-DF0D-49CD-8EAC-768A050B3FF2}">
      <dgm:prSet/>
      <dgm:spPr/>
      <dgm:t>
        <a:bodyPr/>
        <a:lstStyle/>
        <a:p>
          <a:endParaRPr lang="en-US"/>
        </a:p>
      </dgm:t>
    </dgm:pt>
    <dgm:pt modelId="{FC1B5068-1B5E-418B-871A-9DAD57EC9576}">
      <dgm:prSet phldrT="[Text]" custT="1"/>
      <dgm:spPr/>
      <dgm:t>
        <a:bodyPr/>
        <a:lstStyle/>
        <a:p>
          <a:r>
            <a:rPr lang="en-US" sz="2600" dirty="0" smtClean="0"/>
            <a:t>Review Bed Hold Notice from Harbor View sent with Mr. Milton to hospital </a:t>
          </a:r>
          <a:r>
            <a:rPr lang="en-US" sz="2600" b="1" dirty="0" smtClean="0"/>
            <a:t>ASAP.  </a:t>
          </a:r>
          <a:r>
            <a:rPr lang="en-US" sz="2600" b="0" dirty="0" smtClean="0"/>
            <a:t>Identify any problems now to avoid crisis later.</a:t>
          </a:r>
          <a:endParaRPr lang="en-US" sz="2600" b="0" dirty="0"/>
        </a:p>
      </dgm:t>
    </dgm:pt>
    <dgm:pt modelId="{5F2DEBBB-FED3-4B8C-927E-554186247584}" type="parTrans" cxnId="{A45A059B-C00D-4987-9D23-06121AA73B94}">
      <dgm:prSet/>
      <dgm:spPr/>
      <dgm:t>
        <a:bodyPr/>
        <a:lstStyle/>
        <a:p>
          <a:endParaRPr lang="en-US"/>
        </a:p>
      </dgm:t>
    </dgm:pt>
    <dgm:pt modelId="{C7507F71-2468-49D9-9A85-AFA68D153ADF}" type="sibTrans" cxnId="{A45A059B-C00D-4987-9D23-06121AA73B94}">
      <dgm:prSet/>
      <dgm:spPr/>
      <dgm:t>
        <a:bodyPr/>
        <a:lstStyle/>
        <a:p>
          <a:endParaRPr lang="en-US"/>
        </a:p>
      </dgm:t>
    </dgm:pt>
    <dgm:pt modelId="{3FAE2868-A6D0-4747-9EA2-3AA87388D262}">
      <dgm:prSet phldrT="[Text]" custT="1"/>
      <dgm:spPr/>
      <dgm:t>
        <a:bodyPr/>
        <a:lstStyle/>
        <a:p>
          <a:r>
            <a:rPr lang="en-US" sz="6600" b="1" dirty="0" smtClean="0"/>
            <a:t>3</a:t>
          </a:r>
          <a:endParaRPr lang="en-US" sz="6600" b="1" dirty="0"/>
        </a:p>
      </dgm:t>
    </dgm:pt>
    <dgm:pt modelId="{740078DB-DF04-4888-88F7-AA38EF154A5C}" type="parTrans" cxnId="{D90B368E-0720-4D01-AB70-094AF574B0BF}">
      <dgm:prSet/>
      <dgm:spPr/>
      <dgm:t>
        <a:bodyPr/>
        <a:lstStyle/>
        <a:p>
          <a:endParaRPr lang="en-US"/>
        </a:p>
      </dgm:t>
    </dgm:pt>
    <dgm:pt modelId="{C62A5385-50A7-4518-AAEC-A2FA06C2622C}" type="sibTrans" cxnId="{D90B368E-0720-4D01-AB70-094AF574B0BF}">
      <dgm:prSet/>
      <dgm:spPr/>
      <dgm:t>
        <a:bodyPr/>
        <a:lstStyle/>
        <a:p>
          <a:endParaRPr lang="en-US"/>
        </a:p>
      </dgm:t>
    </dgm:pt>
    <dgm:pt modelId="{8BEF7F15-8532-4107-8CB2-FCF0147CAE98}">
      <dgm:prSet phldrT="[Text]" custT="1"/>
      <dgm:spPr/>
      <dgm:t>
        <a:bodyPr/>
        <a:lstStyle/>
        <a:p>
          <a:r>
            <a:rPr lang="en-US" sz="2600" dirty="0" smtClean="0"/>
            <a:t>Contact OOLTC, assist Mr. Milton in speaking to the NH Administrator about his desire to return Harbor View.</a:t>
          </a:r>
          <a:endParaRPr lang="en-US" sz="2600" dirty="0"/>
        </a:p>
      </dgm:t>
    </dgm:pt>
    <dgm:pt modelId="{17626725-BB90-46E8-A830-BAC534380A38}" type="parTrans" cxnId="{99A32937-BAF5-4AF7-BC7A-573B531645E1}">
      <dgm:prSet/>
      <dgm:spPr/>
      <dgm:t>
        <a:bodyPr/>
        <a:lstStyle/>
        <a:p>
          <a:endParaRPr lang="en-US"/>
        </a:p>
      </dgm:t>
    </dgm:pt>
    <dgm:pt modelId="{99ECC658-B7E9-4FDC-9E60-B6A8D4A08EE2}" type="sibTrans" cxnId="{99A32937-BAF5-4AF7-BC7A-573B531645E1}">
      <dgm:prSet/>
      <dgm:spPr/>
      <dgm:t>
        <a:bodyPr/>
        <a:lstStyle/>
        <a:p>
          <a:endParaRPr lang="en-US"/>
        </a:p>
      </dgm:t>
    </dgm:pt>
    <dgm:pt modelId="{994D50D6-9594-411D-B9E1-5F2D195B42B7}" type="pres">
      <dgm:prSet presAssocID="{99A1B2DD-2D0D-4866-A655-A6E97493F4E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EB1E9D-0347-4EA5-AFDB-DF0ABE6839D8}" type="pres">
      <dgm:prSet presAssocID="{52571086-CFCC-4687-8BB4-0738FFF684A7}" presName="composite" presStyleCnt="0"/>
      <dgm:spPr/>
    </dgm:pt>
    <dgm:pt modelId="{6CDDEB80-2DA7-41BE-B864-2EFACD6625E8}" type="pres">
      <dgm:prSet presAssocID="{52571086-CFCC-4687-8BB4-0738FFF684A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33F86C-8DC7-4636-BF1A-C52EFF980AB3}" type="pres">
      <dgm:prSet presAssocID="{52571086-CFCC-4687-8BB4-0738FFF684A7}" presName="descendantText" presStyleLbl="alignAcc1" presStyleIdx="0" presStyleCnt="3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9E4FF7-3519-46DE-98A4-8239B1D745EB}" type="pres">
      <dgm:prSet presAssocID="{C967CE2E-6A92-4CC0-9FD3-CF2FFBEF4D82}" presName="sp" presStyleCnt="0"/>
      <dgm:spPr/>
    </dgm:pt>
    <dgm:pt modelId="{C1ADE07C-B325-4A51-A25E-A58DD094A5FE}" type="pres">
      <dgm:prSet presAssocID="{C8D0854A-42F5-4AE9-9A27-79CB144FB681}" presName="composite" presStyleCnt="0"/>
      <dgm:spPr/>
    </dgm:pt>
    <dgm:pt modelId="{CF3A0FB5-A397-471E-95A7-717D2BF0B451}" type="pres">
      <dgm:prSet presAssocID="{C8D0854A-42F5-4AE9-9A27-79CB144FB68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011024-DD91-48D7-895D-76308FEF1CFB}" type="pres">
      <dgm:prSet presAssocID="{C8D0854A-42F5-4AE9-9A27-79CB144FB68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74B664-291E-4153-BF18-BE293FE71F9A}" type="pres">
      <dgm:prSet presAssocID="{52D2B0CB-177D-47F3-A5C3-2A239AB9D777}" presName="sp" presStyleCnt="0"/>
      <dgm:spPr/>
    </dgm:pt>
    <dgm:pt modelId="{53E8B49F-1068-48A8-B0F8-D84CCA4B9A42}" type="pres">
      <dgm:prSet presAssocID="{3FAE2868-A6D0-4747-9EA2-3AA87388D262}" presName="composite" presStyleCnt="0"/>
      <dgm:spPr/>
    </dgm:pt>
    <dgm:pt modelId="{42C4C192-CC87-49A5-950C-575CBDBDD751}" type="pres">
      <dgm:prSet presAssocID="{3FAE2868-A6D0-4747-9EA2-3AA87388D26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F1C390-9CDC-4132-BC62-B508AFD1484F}" type="pres">
      <dgm:prSet presAssocID="{3FAE2868-A6D0-4747-9EA2-3AA87388D262}" presName="descendantText" presStyleLbl="alignAcc1" presStyleIdx="2" presStyleCnt="3" custLinFactNeighborX="-124" custLinFactNeighborY="41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E092F4-BCB3-4737-99F5-2BA3F21F6686}" type="presOf" srcId="{7D2EF253-D0F3-4C60-BA88-27CB9C7175E0}" destId="{8D33F86C-8DC7-4636-BF1A-C52EFF980AB3}" srcOrd="0" destOrd="0" presId="urn:microsoft.com/office/officeart/2005/8/layout/chevron2"/>
    <dgm:cxn modelId="{4C2C3930-B01D-4FF3-B881-8B726C5C6DD4}" type="presOf" srcId="{99A1B2DD-2D0D-4866-A655-A6E97493F4EB}" destId="{994D50D6-9594-411D-B9E1-5F2D195B42B7}" srcOrd="0" destOrd="0" presId="urn:microsoft.com/office/officeart/2005/8/layout/chevron2"/>
    <dgm:cxn modelId="{79D647B8-6E26-4C41-B561-FBF7DD0850C9}" type="presOf" srcId="{8BEF7F15-8532-4107-8CB2-FCF0147CAE98}" destId="{BEF1C390-9CDC-4132-BC62-B508AFD1484F}" srcOrd="0" destOrd="0" presId="urn:microsoft.com/office/officeart/2005/8/layout/chevron2"/>
    <dgm:cxn modelId="{DFD86162-BAB1-4DFD-AFF5-164ABEA92579}" srcId="{99A1B2DD-2D0D-4866-A655-A6E97493F4EB}" destId="{52571086-CFCC-4687-8BB4-0738FFF684A7}" srcOrd="0" destOrd="0" parTransId="{14E4BA45-94DC-4281-8088-323D6452FB04}" sibTransId="{C967CE2E-6A92-4CC0-9FD3-CF2FFBEF4D82}"/>
    <dgm:cxn modelId="{E01C6E3F-26CD-4911-B0B9-A7F6FC8377BF}" type="presOf" srcId="{52571086-CFCC-4687-8BB4-0738FFF684A7}" destId="{6CDDEB80-2DA7-41BE-B864-2EFACD6625E8}" srcOrd="0" destOrd="0" presId="urn:microsoft.com/office/officeart/2005/8/layout/chevron2"/>
    <dgm:cxn modelId="{27DD2A6F-2E0B-455D-A7C8-DA49307C308B}" type="presOf" srcId="{3FAE2868-A6D0-4747-9EA2-3AA87388D262}" destId="{42C4C192-CC87-49A5-950C-575CBDBDD751}" srcOrd="0" destOrd="0" presId="urn:microsoft.com/office/officeart/2005/8/layout/chevron2"/>
    <dgm:cxn modelId="{841A14C3-DF0D-49CD-8EAC-768A050B3FF2}" srcId="{99A1B2DD-2D0D-4866-A655-A6E97493F4EB}" destId="{C8D0854A-42F5-4AE9-9A27-79CB144FB681}" srcOrd="1" destOrd="0" parTransId="{95018FF6-3C35-4BA9-A1D8-51550EC4641B}" sibTransId="{52D2B0CB-177D-47F3-A5C3-2A239AB9D777}"/>
    <dgm:cxn modelId="{D90B368E-0720-4D01-AB70-094AF574B0BF}" srcId="{99A1B2DD-2D0D-4866-A655-A6E97493F4EB}" destId="{3FAE2868-A6D0-4747-9EA2-3AA87388D262}" srcOrd="2" destOrd="0" parTransId="{740078DB-DF04-4888-88F7-AA38EF154A5C}" sibTransId="{C62A5385-50A7-4518-AAEC-A2FA06C2622C}"/>
    <dgm:cxn modelId="{D3FD7C75-51F6-4831-A243-CDE81E0C2E6A}" type="presOf" srcId="{C8D0854A-42F5-4AE9-9A27-79CB144FB681}" destId="{CF3A0FB5-A397-471E-95A7-717D2BF0B451}" srcOrd="0" destOrd="0" presId="urn:microsoft.com/office/officeart/2005/8/layout/chevron2"/>
    <dgm:cxn modelId="{99A32937-BAF5-4AF7-BC7A-573B531645E1}" srcId="{3FAE2868-A6D0-4747-9EA2-3AA87388D262}" destId="{8BEF7F15-8532-4107-8CB2-FCF0147CAE98}" srcOrd="0" destOrd="0" parTransId="{17626725-BB90-46E8-A830-BAC534380A38}" sibTransId="{99ECC658-B7E9-4FDC-9E60-B6A8D4A08EE2}"/>
    <dgm:cxn modelId="{A45A059B-C00D-4987-9D23-06121AA73B94}" srcId="{C8D0854A-42F5-4AE9-9A27-79CB144FB681}" destId="{FC1B5068-1B5E-418B-871A-9DAD57EC9576}" srcOrd="0" destOrd="0" parTransId="{5F2DEBBB-FED3-4B8C-927E-554186247584}" sibTransId="{C7507F71-2468-49D9-9A85-AFA68D153ADF}"/>
    <dgm:cxn modelId="{6B7CC340-A0CD-45EA-B1F1-BB1E4C375DBA}" type="presOf" srcId="{FC1B5068-1B5E-418B-871A-9DAD57EC9576}" destId="{B5011024-DD91-48D7-895D-76308FEF1CFB}" srcOrd="0" destOrd="0" presId="urn:microsoft.com/office/officeart/2005/8/layout/chevron2"/>
    <dgm:cxn modelId="{B8568923-2953-4285-A73E-572BF5B4708F}" srcId="{52571086-CFCC-4687-8BB4-0738FFF684A7}" destId="{7D2EF253-D0F3-4C60-BA88-27CB9C7175E0}" srcOrd="0" destOrd="0" parTransId="{684FA32B-FA80-4BBC-9091-4D0E0C17531B}" sibTransId="{9A4BC3C4-7FE9-4F56-8BFB-E7724EA497DC}"/>
    <dgm:cxn modelId="{E3C87102-A9B6-46F5-A5F3-E59185E9B029}" type="presParOf" srcId="{994D50D6-9594-411D-B9E1-5F2D195B42B7}" destId="{AFEB1E9D-0347-4EA5-AFDB-DF0ABE6839D8}" srcOrd="0" destOrd="0" presId="urn:microsoft.com/office/officeart/2005/8/layout/chevron2"/>
    <dgm:cxn modelId="{7875C971-6CBE-4846-A5AB-9B07E3810660}" type="presParOf" srcId="{AFEB1E9D-0347-4EA5-AFDB-DF0ABE6839D8}" destId="{6CDDEB80-2DA7-41BE-B864-2EFACD6625E8}" srcOrd="0" destOrd="0" presId="urn:microsoft.com/office/officeart/2005/8/layout/chevron2"/>
    <dgm:cxn modelId="{EEA5C2A2-4769-4D70-A55D-81B192D0C4D6}" type="presParOf" srcId="{AFEB1E9D-0347-4EA5-AFDB-DF0ABE6839D8}" destId="{8D33F86C-8DC7-4636-BF1A-C52EFF980AB3}" srcOrd="1" destOrd="0" presId="urn:microsoft.com/office/officeart/2005/8/layout/chevron2"/>
    <dgm:cxn modelId="{2D565300-5A45-4141-AD41-49202C0B1400}" type="presParOf" srcId="{994D50D6-9594-411D-B9E1-5F2D195B42B7}" destId="{C29E4FF7-3519-46DE-98A4-8239B1D745EB}" srcOrd="1" destOrd="0" presId="urn:microsoft.com/office/officeart/2005/8/layout/chevron2"/>
    <dgm:cxn modelId="{94DFEEFC-BE4C-481C-B509-A5A61C4FA021}" type="presParOf" srcId="{994D50D6-9594-411D-B9E1-5F2D195B42B7}" destId="{C1ADE07C-B325-4A51-A25E-A58DD094A5FE}" srcOrd="2" destOrd="0" presId="urn:microsoft.com/office/officeart/2005/8/layout/chevron2"/>
    <dgm:cxn modelId="{29B4A0F7-0790-40EA-B5A6-4CAF19B0CB89}" type="presParOf" srcId="{C1ADE07C-B325-4A51-A25E-A58DD094A5FE}" destId="{CF3A0FB5-A397-471E-95A7-717D2BF0B451}" srcOrd="0" destOrd="0" presId="urn:microsoft.com/office/officeart/2005/8/layout/chevron2"/>
    <dgm:cxn modelId="{ACA2CA89-C34B-4880-83FC-1D2DD594EA11}" type="presParOf" srcId="{C1ADE07C-B325-4A51-A25E-A58DD094A5FE}" destId="{B5011024-DD91-48D7-895D-76308FEF1CFB}" srcOrd="1" destOrd="0" presId="urn:microsoft.com/office/officeart/2005/8/layout/chevron2"/>
    <dgm:cxn modelId="{CF038258-A167-4497-B495-A59C04047197}" type="presParOf" srcId="{994D50D6-9594-411D-B9E1-5F2D195B42B7}" destId="{C074B664-291E-4153-BF18-BE293FE71F9A}" srcOrd="3" destOrd="0" presId="urn:microsoft.com/office/officeart/2005/8/layout/chevron2"/>
    <dgm:cxn modelId="{4807AB40-4E76-44DE-934D-FB990D85F8F7}" type="presParOf" srcId="{994D50D6-9594-411D-B9E1-5F2D195B42B7}" destId="{53E8B49F-1068-48A8-B0F8-D84CCA4B9A42}" srcOrd="4" destOrd="0" presId="urn:microsoft.com/office/officeart/2005/8/layout/chevron2"/>
    <dgm:cxn modelId="{88AF2E2E-FDE1-4442-89F7-36D0CA25FAB0}" type="presParOf" srcId="{53E8B49F-1068-48A8-B0F8-D84CCA4B9A42}" destId="{42C4C192-CC87-49A5-950C-575CBDBDD751}" srcOrd="0" destOrd="0" presId="urn:microsoft.com/office/officeart/2005/8/layout/chevron2"/>
    <dgm:cxn modelId="{C9215462-FD3B-4B67-8682-E1FA11894333}" type="presParOf" srcId="{53E8B49F-1068-48A8-B0F8-D84CCA4B9A42}" destId="{BEF1C390-9CDC-4132-BC62-B508AFD1484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D2105C7-8B67-4894-A570-09A7E00A0C7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F34058-CE79-4123-8AFE-515203A4BE90}">
      <dgm:prSet phldrT="[Text]" custT="1"/>
      <dgm:spPr/>
      <dgm:t>
        <a:bodyPr/>
        <a:lstStyle/>
        <a:p>
          <a:r>
            <a:rPr lang="en-US" sz="27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Mailing:</a:t>
          </a:r>
          <a:r>
            <a:rPr lang="en-US" sz="2700" smtClean="0">
              <a:solidFill>
                <a:schemeClr val="tx1"/>
              </a:solidFill>
            </a:rPr>
            <a:t>  PO Box 64971, St. Paul, MN, 55164-0971                         </a:t>
          </a:r>
          <a:r>
            <a:rPr lang="en-US" sz="27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Site</a:t>
          </a:r>
          <a:r>
            <a:rPr lang="en-US" sz="2700" smtClean="0">
              <a:solidFill>
                <a:schemeClr val="tx1"/>
              </a:solidFill>
            </a:rPr>
            <a:t>:  540 Cedar St., St. Paul</a:t>
          </a:r>
          <a:endParaRPr lang="en-US" sz="2700" dirty="0">
            <a:solidFill>
              <a:schemeClr val="tx1"/>
            </a:solidFill>
          </a:endParaRPr>
        </a:p>
      </dgm:t>
    </dgm:pt>
    <dgm:pt modelId="{412896D9-4D6D-466A-8041-2AA6CE1E7093}" type="parTrans" cxnId="{5491E44E-C6CC-4F1D-894A-EFFA33D4E195}">
      <dgm:prSet/>
      <dgm:spPr/>
      <dgm:t>
        <a:bodyPr/>
        <a:lstStyle/>
        <a:p>
          <a:endParaRPr lang="en-US"/>
        </a:p>
      </dgm:t>
    </dgm:pt>
    <dgm:pt modelId="{E5378F26-7257-413B-AE91-42BDB74D54EC}" type="sibTrans" cxnId="{5491E44E-C6CC-4F1D-894A-EFFA33D4E195}">
      <dgm:prSet/>
      <dgm:spPr/>
      <dgm:t>
        <a:bodyPr/>
        <a:lstStyle/>
        <a:p>
          <a:endParaRPr lang="en-US"/>
        </a:p>
      </dgm:t>
    </dgm:pt>
    <dgm:pt modelId="{668E14BB-4A3B-430A-97B2-283169247C0F}">
      <dgm:prSet phldrT="[Text]" custT="1"/>
      <dgm:spPr/>
      <dgm:t>
        <a:bodyPr/>
        <a:lstStyle/>
        <a:p>
          <a:r>
            <a:rPr lang="en-US" sz="27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Website:  </a:t>
          </a:r>
          <a:r>
            <a:rPr lang="en-US" sz="2700" dirty="0" smtClean="0">
              <a:solidFill>
                <a:schemeClr val="tx1"/>
              </a:solidFill>
            </a:rPr>
            <a:t>mnaging.org\advocate\ooltc.htm</a:t>
          </a:r>
        </a:p>
      </dgm:t>
    </dgm:pt>
    <dgm:pt modelId="{D1BF9AB2-1432-4AF8-BA2D-C1091BFA5073}" type="sibTrans" cxnId="{17BFA509-C1B2-4A57-B4BB-600F33DFE08A}">
      <dgm:prSet/>
      <dgm:spPr/>
      <dgm:t>
        <a:bodyPr/>
        <a:lstStyle/>
        <a:p>
          <a:endParaRPr lang="en-US"/>
        </a:p>
      </dgm:t>
    </dgm:pt>
    <dgm:pt modelId="{EEF8C661-D665-4D33-AE7F-333B75D532CD}" type="parTrans" cxnId="{17BFA509-C1B2-4A57-B4BB-600F33DFE08A}">
      <dgm:prSet/>
      <dgm:spPr/>
      <dgm:t>
        <a:bodyPr/>
        <a:lstStyle/>
        <a:p>
          <a:endParaRPr lang="en-US"/>
        </a:p>
      </dgm:t>
    </dgm:pt>
    <dgm:pt modelId="{ACE6605E-37D7-4D47-A599-B4682B9729FD}">
      <dgm:prSet phldrT="[Text]" custT="1"/>
      <dgm:spPr/>
      <dgm:t>
        <a:bodyPr/>
        <a:lstStyle/>
        <a:p>
          <a:r>
            <a:rPr lang="en-US" sz="27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Phone Intake Line:  </a:t>
          </a:r>
        </a:p>
        <a:p>
          <a:r>
            <a:rPr lang="en-US" sz="27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1-800-657-3591 or 651-431-2555 </a:t>
          </a:r>
          <a:endParaRPr lang="en-US" sz="27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4C529D-645C-4794-9CC6-FA45E523C256}" type="sibTrans" cxnId="{9CDF3294-6139-48B7-8A73-4D993957D268}">
      <dgm:prSet/>
      <dgm:spPr/>
      <dgm:t>
        <a:bodyPr/>
        <a:lstStyle/>
        <a:p>
          <a:endParaRPr lang="en-US"/>
        </a:p>
      </dgm:t>
    </dgm:pt>
    <dgm:pt modelId="{84D17F86-BC00-49DA-9663-8F0AC94CA32E}" type="parTrans" cxnId="{9CDF3294-6139-48B7-8A73-4D993957D268}">
      <dgm:prSet/>
      <dgm:spPr/>
      <dgm:t>
        <a:bodyPr/>
        <a:lstStyle/>
        <a:p>
          <a:endParaRPr lang="en-US"/>
        </a:p>
      </dgm:t>
    </dgm:pt>
    <dgm:pt modelId="{6DF58313-381B-4982-A1A2-D2F9D9B87452}" type="pres">
      <dgm:prSet presAssocID="{7D2105C7-8B67-4894-A570-09A7E00A0C7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24D891-7D58-4A1E-BBD8-22DAF05CB85F}" type="pres">
      <dgm:prSet presAssocID="{ACE6605E-37D7-4D47-A599-B4682B9729FD}" presName="parentLin" presStyleCnt="0"/>
      <dgm:spPr/>
    </dgm:pt>
    <dgm:pt modelId="{355FCAF5-CB3D-44D5-972B-16C7F88F56B7}" type="pres">
      <dgm:prSet presAssocID="{ACE6605E-37D7-4D47-A599-B4682B9729F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EB4BFD8-702C-433A-9CC0-66096C916A17}" type="pres">
      <dgm:prSet presAssocID="{ACE6605E-37D7-4D47-A599-B4682B9729FD}" presName="parentText" presStyleLbl="node1" presStyleIdx="0" presStyleCnt="3" custScaleX="131971" custScaleY="65639" custLinFactNeighborY="2109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89460B-44ED-4D40-98A7-E0C782FEE506}" type="pres">
      <dgm:prSet presAssocID="{ACE6605E-37D7-4D47-A599-B4682B9729FD}" presName="negativeSpace" presStyleCnt="0"/>
      <dgm:spPr/>
    </dgm:pt>
    <dgm:pt modelId="{D607A9BF-C88A-496A-8998-A4FF5748EBE5}" type="pres">
      <dgm:prSet presAssocID="{ACE6605E-37D7-4D47-A599-B4682B9729FD}" presName="childText" presStyleLbl="conFgAcc1" presStyleIdx="0" presStyleCnt="3" custScaleY="68597" custLinFactY="19012" custLinFactNeighborY="100000">
        <dgm:presLayoutVars>
          <dgm:bulletEnabled val="1"/>
        </dgm:presLayoutVars>
      </dgm:prSet>
      <dgm:spPr/>
    </dgm:pt>
    <dgm:pt modelId="{C8DF492A-DE81-4AD2-AC1D-4933242C50B2}" type="pres">
      <dgm:prSet presAssocID="{CD4C529D-645C-4794-9CC6-FA45E523C256}" presName="spaceBetweenRectangles" presStyleCnt="0"/>
      <dgm:spPr/>
    </dgm:pt>
    <dgm:pt modelId="{FC0E7C0B-5812-47FD-8DFC-B51622301789}" type="pres">
      <dgm:prSet presAssocID="{21F34058-CE79-4123-8AFE-515203A4BE90}" presName="parentLin" presStyleCnt="0"/>
      <dgm:spPr/>
    </dgm:pt>
    <dgm:pt modelId="{8A48ECAA-FDCC-4509-9EA4-747BED5DA40B}" type="pres">
      <dgm:prSet presAssocID="{21F34058-CE79-4123-8AFE-515203A4BE9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A42EABC-76DD-4804-9F82-15EDF8B3CB76}" type="pres">
      <dgm:prSet presAssocID="{21F34058-CE79-4123-8AFE-515203A4BE90}" presName="parentText" presStyleLbl="node1" presStyleIdx="1" presStyleCnt="3" custScaleX="131678" custScaleY="7134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2A6F90-A0C2-4E18-942C-3D2886DBAB14}" type="pres">
      <dgm:prSet presAssocID="{21F34058-CE79-4123-8AFE-515203A4BE90}" presName="negativeSpace" presStyleCnt="0"/>
      <dgm:spPr/>
    </dgm:pt>
    <dgm:pt modelId="{433CE297-941C-4B37-8D1A-9B19151EA20F}" type="pres">
      <dgm:prSet presAssocID="{21F34058-CE79-4123-8AFE-515203A4BE90}" presName="childText" presStyleLbl="conFgAcc1" presStyleIdx="1" presStyleCnt="3" custScaleY="67977" custLinFactNeighborY="88031">
        <dgm:presLayoutVars>
          <dgm:bulletEnabled val="1"/>
        </dgm:presLayoutVars>
      </dgm:prSet>
      <dgm:spPr/>
    </dgm:pt>
    <dgm:pt modelId="{3B6CFB66-13A3-4BD9-98D7-7A4067ECC3AA}" type="pres">
      <dgm:prSet presAssocID="{E5378F26-7257-413B-AE91-42BDB74D54EC}" presName="spaceBetweenRectangles" presStyleCnt="0"/>
      <dgm:spPr/>
    </dgm:pt>
    <dgm:pt modelId="{D569A237-A578-4EDA-B03F-2C684E5A7505}" type="pres">
      <dgm:prSet presAssocID="{668E14BB-4A3B-430A-97B2-283169247C0F}" presName="parentLin" presStyleCnt="0"/>
      <dgm:spPr/>
    </dgm:pt>
    <dgm:pt modelId="{FC5E932F-5347-437E-8842-8157FDBD86B8}" type="pres">
      <dgm:prSet presAssocID="{668E14BB-4A3B-430A-97B2-283169247C0F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A7DD5ED1-722D-4C4F-98C9-C2335214DF4C}" type="pres">
      <dgm:prSet presAssocID="{668E14BB-4A3B-430A-97B2-283169247C0F}" presName="parentText" presStyleLbl="node1" presStyleIdx="2" presStyleCnt="3" custScaleX="131678" custScaleY="60336" custLinFactNeighborY="-166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2AECA5-F8F0-41D0-B838-075FF732F53B}" type="pres">
      <dgm:prSet presAssocID="{668E14BB-4A3B-430A-97B2-283169247C0F}" presName="negativeSpace" presStyleCnt="0"/>
      <dgm:spPr/>
    </dgm:pt>
    <dgm:pt modelId="{7F726880-7D19-4D8E-ADA4-39872C152317}" type="pres">
      <dgm:prSet presAssocID="{668E14BB-4A3B-430A-97B2-283169247C0F}" presName="childText" presStyleLbl="conFgAcc1" presStyleIdx="2" presStyleCnt="3" custScaleY="36243" custLinFactNeighborY="-2410">
        <dgm:presLayoutVars>
          <dgm:bulletEnabled val="1"/>
        </dgm:presLayoutVars>
      </dgm:prSet>
      <dgm:spPr/>
    </dgm:pt>
  </dgm:ptLst>
  <dgm:cxnLst>
    <dgm:cxn modelId="{17BFA509-C1B2-4A57-B4BB-600F33DFE08A}" srcId="{7D2105C7-8B67-4894-A570-09A7E00A0C77}" destId="{668E14BB-4A3B-430A-97B2-283169247C0F}" srcOrd="2" destOrd="0" parTransId="{EEF8C661-D665-4D33-AE7F-333B75D532CD}" sibTransId="{D1BF9AB2-1432-4AF8-BA2D-C1091BFA5073}"/>
    <dgm:cxn modelId="{5491E44E-C6CC-4F1D-894A-EFFA33D4E195}" srcId="{7D2105C7-8B67-4894-A570-09A7E00A0C77}" destId="{21F34058-CE79-4123-8AFE-515203A4BE90}" srcOrd="1" destOrd="0" parTransId="{412896D9-4D6D-466A-8041-2AA6CE1E7093}" sibTransId="{E5378F26-7257-413B-AE91-42BDB74D54EC}"/>
    <dgm:cxn modelId="{7DE6BB74-5C59-41D5-AC61-4B886520D084}" type="presOf" srcId="{21F34058-CE79-4123-8AFE-515203A4BE90}" destId="{8A48ECAA-FDCC-4509-9EA4-747BED5DA40B}" srcOrd="0" destOrd="0" presId="urn:microsoft.com/office/officeart/2005/8/layout/list1"/>
    <dgm:cxn modelId="{27F830C5-15CD-4CF9-959F-A9C67ABCE07C}" type="presOf" srcId="{7D2105C7-8B67-4894-A570-09A7E00A0C77}" destId="{6DF58313-381B-4982-A1A2-D2F9D9B87452}" srcOrd="0" destOrd="0" presId="urn:microsoft.com/office/officeart/2005/8/layout/list1"/>
    <dgm:cxn modelId="{8A341907-D3CE-4B5D-A7CB-0E5AFDF6000A}" type="presOf" srcId="{21F34058-CE79-4123-8AFE-515203A4BE90}" destId="{BA42EABC-76DD-4804-9F82-15EDF8B3CB76}" srcOrd="1" destOrd="0" presId="urn:microsoft.com/office/officeart/2005/8/layout/list1"/>
    <dgm:cxn modelId="{35A40B64-4C51-4542-A963-289478EF5AF1}" type="presOf" srcId="{ACE6605E-37D7-4D47-A599-B4682B9729FD}" destId="{6EB4BFD8-702C-433A-9CC0-66096C916A17}" srcOrd="1" destOrd="0" presId="urn:microsoft.com/office/officeart/2005/8/layout/list1"/>
    <dgm:cxn modelId="{782FA2CC-0437-4B3A-84ED-56725EBC2F2B}" type="presOf" srcId="{668E14BB-4A3B-430A-97B2-283169247C0F}" destId="{A7DD5ED1-722D-4C4F-98C9-C2335214DF4C}" srcOrd="1" destOrd="0" presId="urn:microsoft.com/office/officeart/2005/8/layout/list1"/>
    <dgm:cxn modelId="{3DDA3BB0-262E-4422-BAA4-F0D97D650E13}" type="presOf" srcId="{668E14BB-4A3B-430A-97B2-283169247C0F}" destId="{FC5E932F-5347-437E-8842-8157FDBD86B8}" srcOrd="0" destOrd="0" presId="urn:microsoft.com/office/officeart/2005/8/layout/list1"/>
    <dgm:cxn modelId="{D327C2B6-AE8D-42AC-A829-045422246B32}" type="presOf" srcId="{ACE6605E-37D7-4D47-A599-B4682B9729FD}" destId="{355FCAF5-CB3D-44D5-972B-16C7F88F56B7}" srcOrd="0" destOrd="0" presId="urn:microsoft.com/office/officeart/2005/8/layout/list1"/>
    <dgm:cxn modelId="{9CDF3294-6139-48B7-8A73-4D993957D268}" srcId="{7D2105C7-8B67-4894-A570-09A7E00A0C77}" destId="{ACE6605E-37D7-4D47-A599-B4682B9729FD}" srcOrd="0" destOrd="0" parTransId="{84D17F86-BC00-49DA-9663-8F0AC94CA32E}" sibTransId="{CD4C529D-645C-4794-9CC6-FA45E523C256}"/>
    <dgm:cxn modelId="{8ACF80CF-4B2B-473F-962B-6E2D4276FBA9}" type="presParOf" srcId="{6DF58313-381B-4982-A1A2-D2F9D9B87452}" destId="{3A24D891-7D58-4A1E-BBD8-22DAF05CB85F}" srcOrd="0" destOrd="0" presId="urn:microsoft.com/office/officeart/2005/8/layout/list1"/>
    <dgm:cxn modelId="{E8FF6BE1-720E-4636-A352-FD489D605F55}" type="presParOf" srcId="{3A24D891-7D58-4A1E-BBD8-22DAF05CB85F}" destId="{355FCAF5-CB3D-44D5-972B-16C7F88F56B7}" srcOrd="0" destOrd="0" presId="urn:microsoft.com/office/officeart/2005/8/layout/list1"/>
    <dgm:cxn modelId="{64C16EFE-A8BE-4EEA-8304-CAEA6ECC4824}" type="presParOf" srcId="{3A24D891-7D58-4A1E-BBD8-22DAF05CB85F}" destId="{6EB4BFD8-702C-433A-9CC0-66096C916A17}" srcOrd="1" destOrd="0" presId="urn:microsoft.com/office/officeart/2005/8/layout/list1"/>
    <dgm:cxn modelId="{C9F79A5C-EA74-4886-87A0-C73F250F3E81}" type="presParOf" srcId="{6DF58313-381B-4982-A1A2-D2F9D9B87452}" destId="{1C89460B-44ED-4D40-98A7-E0C782FEE506}" srcOrd="1" destOrd="0" presId="urn:microsoft.com/office/officeart/2005/8/layout/list1"/>
    <dgm:cxn modelId="{2ED3CCAD-EE62-4335-A523-D1F8C538BE31}" type="presParOf" srcId="{6DF58313-381B-4982-A1A2-D2F9D9B87452}" destId="{D607A9BF-C88A-496A-8998-A4FF5748EBE5}" srcOrd="2" destOrd="0" presId="urn:microsoft.com/office/officeart/2005/8/layout/list1"/>
    <dgm:cxn modelId="{D076C6FF-512D-468D-AB0D-82755B166E2E}" type="presParOf" srcId="{6DF58313-381B-4982-A1A2-D2F9D9B87452}" destId="{C8DF492A-DE81-4AD2-AC1D-4933242C50B2}" srcOrd="3" destOrd="0" presId="urn:microsoft.com/office/officeart/2005/8/layout/list1"/>
    <dgm:cxn modelId="{19B274A3-EC05-4F53-8FF4-A73F30BE2959}" type="presParOf" srcId="{6DF58313-381B-4982-A1A2-D2F9D9B87452}" destId="{FC0E7C0B-5812-47FD-8DFC-B51622301789}" srcOrd="4" destOrd="0" presId="urn:microsoft.com/office/officeart/2005/8/layout/list1"/>
    <dgm:cxn modelId="{34D11EF8-69D2-4149-B8C1-A46457B6A66A}" type="presParOf" srcId="{FC0E7C0B-5812-47FD-8DFC-B51622301789}" destId="{8A48ECAA-FDCC-4509-9EA4-747BED5DA40B}" srcOrd="0" destOrd="0" presId="urn:microsoft.com/office/officeart/2005/8/layout/list1"/>
    <dgm:cxn modelId="{F67ED093-74B9-4062-9680-AB24FC34996A}" type="presParOf" srcId="{FC0E7C0B-5812-47FD-8DFC-B51622301789}" destId="{BA42EABC-76DD-4804-9F82-15EDF8B3CB76}" srcOrd="1" destOrd="0" presId="urn:microsoft.com/office/officeart/2005/8/layout/list1"/>
    <dgm:cxn modelId="{59C23F64-BF61-4A70-81CB-7E781B4DBCC6}" type="presParOf" srcId="{6DF58313-381B-4982-A1A2-D2F9D9B87452}" destId="{1F2A6F90-A0C2-4E18-942C-3D2886DBAB14}" srcOrd="5" destOrd="0" presId="urn:microsoft.com/office/officeart/2005/8/layout/list1"/>
    <dgm:cxn modelId="{3EE130B6-F84C-4F15-9C0C-BFF4E128A524}" type="presParOf" srcId="{6DF58313-381B-4982-A1A2-D2F9D9B87452}" destId="{433CE297-941C-4B37-8D1A-9B19151EA20F}" srcOrd="6" destOrd="0" presId="urn:microsoft.com/office/officeart/2005/8/layout/list1"/>
    <dgm:cxn modelId="{67D3914E-6F4A-4831-8C0B-CC76C261BAB5}" type="presParOf" srcId="{6DF58313-381B-4982-A1A2-D2F9D9B87452}" destId="{3B6CFB66-13A3-4BD9-98D7-7A4067ECC3AA}" srcOrd="7" destOrd="0" presId="urn:microsoft.com/office/officeart/2005/8/layout/list1"/>
    <dgm:cxn modelId="{F76E40DB-627E-4203-AEB8-EA2435393011}" type="presParOf" srcId="{6DF58313-381B-4982-A1A2-D2F9D9B87452}" destId="{D569A237-A578-4EDA-B03F-2C684E5A7505}" srcOrd="8" destOrd="0" presId="urn:microsoft.com/office/officeart/2005/8/layout/list1"/>
    <dgm:cxn modelId="{D68617D1-4E94-4FAB-B9FD-960C504FD0AC}" type="presParOf" srcId="{D569A237-A578-4EDA-B03F-2C684E5A7505}" destId="{FC5E932F-5347-437E-8842-8157FDBD86B8}" srcOrd="0" destOrd="0" presId="urn:microsoft.com/office/officeart/2005/8/layout/list1"/>
    <dgm:cxn modelId="{C87FA7CE-8797-4253-935F-727D781656BF}" type="presParOf" srcId="{D569A237-A578-4EDA-B03F-2C684E5A7505}" destId="{A7DD5ED1-722D-4C4F-98C9-C2335214DF4C}" srcOrd="1" destOrd="0" presId="urn:microsoft.com/office/officeart/2005/8/layout/list1"/>
    <dgm:cxn modelId="{42467694-58F9-4F81-BE4D-A4D3F20DA985}" type="presParOf" srcId="{6DF58313-381B-4982-A1A2-D2F9D9B87452}" destId="{462AECA5-F8F0-41D0-B838-075FF732F53B}" srcOrd="9" destOrd="0" presId="urn:microsoft.com/office/officeart/2005/8/layout/list1"/>
    <dgm:cxn modelId="{ADF9CF28-F083-4809-B34C-D2F1212D9936}" type="presParOf" srcId="{6DF58313-381B-4982-A1A2-D2F9D9B87452}" destId="{7F726880-7D19-4D8E-ADA4-39872C15231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7F4A61-1253-4472-BB6E-94D9B69247C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8DD7C4-4A11-4CF7-AFEB-BF78B8A86BE5}">
      <dgm:prSet phldrT="[Text]" custT="1"/>
      <dgm:spPr/>
      <dgm:t>
        <a:bodyPr/>
        <a:lstStyle/>
        <a:p>
          <a:r>
            <a:rPr lang="en-US" sz="4000" dirty="0" smtClean="0"/>
            <a:t>?</a:t>
          </a:r>
          <a:endParaRPr lang="en-US" sz="4000" dirty="0"/>
        </a:p>
      </dgm:t>
    </dgm:pt>
    <dgm:pt modelId="{26C442BC-AD38-42C8-812C-4089D3B8F69A}" type="parTrans" cxnId="{83C7AE69-49C8-4AE0-B238-FBF429B68F8E}">
      <dgm:prSet/>
      <dgm:spPr/>
      <dgm:t>
        <a:bodyPr/>
        <a:lstStyle/>
        <a:p>
          <a:endParaRPr lang="en-US"/>
        </a:p>
      </dgm:t>
    </dgm:pt>
    <dgm:pt modelId="{431739FE-890E-4C8D-A59C-DCCC8103580C}" type="sibTrans" cxnId="{83C7AE69-49C8-4AE0-B238-FBF429B68F8E}">
      <dgm:prSet/>
      <dgm:spPr/>
      <dgm:t>
        <a:bodyPr/>
        <a:lstStyle/>
        <a:p>
          <a:endParaRPr lang="en-US"/>
        </a:p>
      </dgm:t>
    </dgm:pt>
    <dgm:pt modelId="{23F247A1-9C6D-4368-8A0D-F24C8FF07174}">
      <dgm:prSet phldrT="[Text]" custT="1"/>
      <dgm:spPr/>
      <dgm:t>
        <a:bodyPr/>
        <a:lstStyle/>
        <a:p>
          <a:r>
            <a:rPr lang="en-US" sz="2700" dirty="0" smtClean="0"/>
            <a:t>Social Worker says Harbor View “discharged Mr. Milton to hospital” </a:t>
          </a:r>
          <a:endParaRPr lang="en-US" sz="2700" dirty="0"/>
        </a:p>
      </dgm:t>
    </dgm:pt>
    <dgm:pt modelId="{95B17CCE-B15E-4A4E-BAF1-36752096F5C4}" type="parTrans" cxnId="{841F0384-88CB-4F79-94F5-6C946453F6AB}">
      <dgm:prSet/>
      <dgm:spPr/>
      <dgm:t>
        <a:bodyPr/>
        <a:lstStyle/>
        <a:p>
          <a:endParaRPr lang="en-US"/>
        </a:p>
      </dgm:t>
    </dgm:pt>
    <dgm:pt modelId="{04EB3241-DA9F-45A5-9FC1-7A631FAF028A}" type="sibTrans" cxnId="{841F0384-88CB-4F79-94F5-6C946453F6AB}">
      <dgm:prSet/>
      <dgm:spPr/>
      <dgm:t>
        <a:bodyPr/>
        <a:lstStyle/>
        <a:p>
          <a:endParaRPr lang="en-US"/>
        </a:p>
      </dgm:t>
    </dgm:pt>
    <dgm:pt modelId="{B4FDC596-A24A-4C24-9674-08853F44D4E0}">
      <dgm:prSet phldrT="[Text]" custT="1"/>
      <dgm:spPr/>
      <dgm:t>
        <a:bodyPr/>
        <a:lstStyle/>
        <a:p>
          <a:r>
            <a:rPr lang="en-US" sz="4400" dirty="0" smtClean="0"/>
            <a:t>?</a:t>
          </a:r>
          <a:endParaRPr lang="en-US" sz="4400" dirty="0"/>
        </a:p>
      </dgm:t>
    </dgm:pt>
    <dgm:pt modelId="{710175FD-136B-449B-8C16-8577C59F962D}" type="parTrans" cxnId="{EF2CFE28-0FCA-4BC7-B592-57D23026A60A}">
      <dgm:prSet/>
      <dgm:spPr/>
      <dgm:t>
        <a:bodyPr/>
        <a:lstStyle/>
        <a:p>
          <a:endParaRPr lang="en-US"/>
        </a:p>
      </dgm:t>
    </dgm:pt>
    <dgm:pt modelId="{67119677-D45A-42A5-8A35-049AF2AB4652}" type="sibTrans" cxnId="{EF2CFE28-0FCA-4BC7-B592-57D23026A60A}">
      <dgm:prSet/>
      <dgm:spPr/>
      <dgm:t>
        <a:bodyPr/>
        <a:lstStyle/>
        <a:p>
          <a:endParaRPr lang="en-US"/>
        </a:p>
      </dgm:t>
    </dgm:pt>
    <dgm:pt modelId="{FBE1393C-3837-4F38-9AD4-25F3746E6EBD}">
      <dgm:prSet phldrT="[Text]" custT="1"/>
      <dgm:spPr/>
      <dgm:t>
        <a:bodyPr/>
        <a:lstStyle/>
        <a:p>
          <a:r>
            <a:rPr lang="en-US" sz="2700" dirty="0" smtClean="0"/>
            <a:t>Harbor View will not be “readmitting” Mr. Milton</a:t>
          </a:r>
          <a:endParaRPr lang="en-US" sz="2700" dirty="0"/>
        </a:p>
      </dgm:t>
    </dgm:pt>
    <dgm:pt modelId="{ADB5D85F-D2CB-454C-AFF6-D08C5CAE8FEB}" type="parTrans" cxnId="{1965EA76-EA0E-4F62-ACDC-4CDF12E72D4E}">
      <dgm:prSet/>
      <dgm:spPr/>
      <dgm:t>
        <a:bodyPr/>
        <a:lstStyle/>
        <a:p>
          <a:endParaRPr lang="en-US"/>
        </a:p>
      </dgm:t>
    </dgm:pt>
    <dgm:pt modelId="{A94D2E6F-4BE0-4C6F-93F9-53BC5DF12E50}" type="sibTrans" cxnId="{1965EA76-EA0E-4F62-ACDC-4CDF12E72D4E}">
      <dgm:prSet/>
      <dgm:spPr/>
      <dgm:t>
        <a:bodyPr/>
        <a:lstStyle/>
        <a:p>
          <a:endParaRPr lang="en-US"/>
        </a:p>
      </dgm:t>
    </dgm:pt>
    <dgm:pt modelId="{ACB68C21-4569-46AE-84F8-146CD740CEEB}">
      <dgm:prSet phldrT="[Text]" custT="1"/>
      <dgm:spPr/>
      <dgm:t>
        <a:bodyPr/>
        <a:lstStyle/>
        <a:p>
          <a:r>
            <a:rPr lang="en-US" sz="4000" dirty="0" smtClean="0"/>
            <a:t>?</a:t>
          </a:r>
          <a:endParaRPr lang="en-US" sz="4000" dirty="0"/>
        </a:p>
      </dgm:t>
    </dgm:pt>
    <dgm:pt modelId="{8741A568-C59B-4FC8-8DC0-3335F177514E}" type="parTrans" cxnId="{784CABB2-8123-4351-9A69-14A61572A671}">
      <dgm:prSet/>
      <dgm:spPr/>
      <dgm:t>
        <a:bodyPr/>
        <a:lstStyle/>
        <a:p>
          <a:endParaRPr lang="en-US"/>
        </a:p>
      </dgm:t>
    </dgm:pt>
    <dgm:pt modelId="{E3CF9661-5CB8-46A6-9F7D-3CC4ACB41BD2}" type="sibTrans" cxnId="{784CABB2-8123-4351-9A69-14A61572A671}">
      <dgm:prSet/>
      <dgm:spPr/>
      <dgm:t>
        <a:bodyPr/>
        <a:lstStyle/>
        <a:p>
          <a:endParaRPr lang="en-US"/>
        </a:p>
      </dgm:t>
    </dgm:pt>
    <dgm:pt modelId="{7F3117D1-DBFD-420B-BF6B-AF8BAAE74D0F}">
      <dgm:prSet phldrT="[Text]" custT="1"/>
      <dgm:spPr/>
      <dgm:t>
        <a:bodyPr/>
        <a:lstStyle/>
        <a:p>
          <a:r>
            <a:rPr lang="en-US" sz="2700" dirty="0" smtClean="0"/>
            <a:t>Social Worker says June is to call other NHs to find alternative placement</a:t>
          </a:r>
          <a:endParaRPr lang="en-US" sz="2700" dirty="0"/>
        </a:p>
      </dgm:t>
    </dgm:pt>
    <dgm:pt modelId="{F7B56DEF-E79A-4CF0-A1CE-A232B9E2E825}" type="parTrans" cxnId="{5F17B011-D649-4701-83F8-3B5B2E458B89}">
      <dgm:prSet/>
      <dgm:spPr/>
      <dgm:t>
        <a:bodyPr/>
        <a:lstStyle/>
        <a:p>
          <a:endParaRPr lang="en-US"/>
        </a:p>
      </dgm:t>
    </dgm:pt>
    <dgm:pt modelId="{87ACE13D-B468-401A-BCD2-6DDF0CA2C9D8}" type="sibTrans" cxnId="{5F17B011-D649-4701-83F8-3B5B2E458B89}">
      <dgm:prSet/>
      <dgm:spPr/>
      <dgm:t>
        <a:bodyPr/>
        <a:lstStyle/>
        <a:p>
          <a:endParaRPr lang="en-US"/>
        </a:p>
      </dgm:t>
    </dgm:pt>
    <dgm:pt modelId="{FB491663-A497-45C0-9256-FC6FC2AED1FB}" type="pres">
      <dgm:prSet presAssocID="{4C7F4A61-1253-4472-BB6E-94D9B69247C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3770F6-4294-4876-8576-15EA31AB6F73}" type="pres">
      <dgm:prSet presAssocID="{358DD7C4-4A11-4CF7-AFEB-BF78B8A86BE5}" presName="composite" presStyleCnt="0"/>
      <dgm:spPr/>
    </dgm:pt>
    <dgm:pt modelId="{CFD941B6-26A9-4F63-B12D-47A7802CB7B5}" type="pres">
      <dgm:prSet presAssocID="{358DD7C4-4A11-4CF7-AFEB-BF78B8A86BE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179DE9-A20C-4D07-97BE-C56E61FBAE75}" type="pres">
      <dgm:prSet presAssocID="{358DD7C4-4A11-4CF7-AFEB-BF78B8A86BE5}" presName="descendantText" presStyleLbl="alignAcc1" presStyleIdx="0" presStyleCnt="3" custScaleX="114407" custLinFactNeighborX="90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FFCA9C-2245-4698-9504-CAB64059BB1D}" type="pres">
      <dgm:prSet presAssocID="{431739FE-890E-4C8D-A59C-DCCC8103580C}" presName="sp" presStyleCnt="0"/>
      <dgm:spPr/>
    </dgm:pt>
    <dgm:pt modelId="{F4067EA9-B5B8-47CE-8409-9D616DAE1B43}" type="pres">
      <dgm:prSet presAssocID="{B4FDC596-A24A-4C24-9674-08853F44D4E0}" presName="composite" presStyleCnt="0"/>
      <dgm:spPr/>
    </dgm:pt>
    <dgm:pt modelId="{99BB5256-6B04-4912-8E41-7DBE8D557A57}" type="pres">
      <dgm:prSet presAssocID="{B4FDC596-A24A-4C24-9674-08853F44D4E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F7E1F5-8DA2-4A36-814F-67DCC3AB0C1A}" type="pres">
      <dgm:prSet presAssocID="{B4FDC596-A24A-4C24-9674-08853F44D4E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0C5759-F794-4D28-9793-70DC0EEA7F91}" type="pres">
      <dgm:prSet presAssocID="{67119677-D45A-42A5-8A35-049AF2AB4652}" presName="sp" presStyleCnt="0"/>
      <dgm:spPr/>
    </dgm:pt>
    <dgm:pt modelId="{C0E5A927-929C-47D4-B11D-9F42427442A3}" type="pres">
      <dgm:prSet presAssocID="{ACB68C21-4569-46AE-84F8-146CD740CEEB}" presName="composite" presStyleCnt="0"/>
      <dgm:spPr/>
    </dgm:pt>
    <dgm:pt modelId="{18A9719E-9B5C-4712-97E1-F8CF51CFC396}" type="pres">
      <dgm:prSet presAssocID="{ACB68C21-4569-46AE-84F8-146CD740CEEB}" presName="parentText" presStyleLbl="alignNode1" presStyleIdx="2" presStyleCnt="3" custScaleY="11099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D34281-28E1-49FF-86F0-63204E568836}" type="pres">
      <dgm:prSet presAssocID="{ACB68C21-4569-46AE-84F8-146CD740CEEB}" presName="descendantText" presStyleLbl="alignAcc1" presStyleIdx="2" presStyleCnt="3" custScaleY="112776" custLinFactNeighborX="1692" custLinFactNeighborY="22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55306E-AF97-4221-80D9-67EA1288E586}" type="presOf" srcId="{7F3117D1-DBFD-420B-BF6B-AF8BAAE74D0F}" destId="{45D34281-28E1-49FF-86F0-63204E568836}" srcOrd="0" destOrd="0" presId="urn:microsoft.com/office/officeart/2005/8/layout/chevron2"/>
    <dgm:cxn modelId="{841F0384-88CB-4F79-94F5-6C946453F6AB}" srcId="{358DD7C4-4A11-4CF7-AFEB-BF78B8A86BE5}" destId="{23F247A1-9C6D-4368-8A0D-F24C8FF07174}" srcOrd="0" destOrd="0" parTransId="{95B17CCE-B15E-4A4E-BAF1-36752096F5C4}" sibTransId="{04EB3241-DA9F-45A5-9FC1-7A631FAF028A}"/>
    <dgm:cxn modelId="{ABA96FC7-AC32-48BA-9FB3-DCED91180F34}" type="presOf" srcId="{358DD7C4-4A11-4CF7-AFEB-BF78B8A86BE5}" destId="{CFD941B6-26A9-4F63-B12D-47A7802CB7B5}" srcOrd="0" destOrd="0" presId="urn:microsoft.com/office/officeart/2005/8/layout/chevron2"/>
    <dgm:cxn modelId="{AA56DE3B-5085-4AA5-B077-770DDBCCBADB}" type="presOf" srcId="{4C7F4A61-1253-4472-BB6E-94D9B69247CF}" destId="{FB491663-A497-45C0-9256-FC6FC2AED1FB}" srcOrd="0" destOrd="0" presId="urn:microsoft.com/office/officeart/2005/8/layout/chevron2"/>
    <dgm:cxn modelId="{C2014CD5-8CA0-4FFA-B618-E212219E19FE}" type="presOf" srcId="{ACB68C21-4569-46AE-84F8-146CD740CEEB}" destId="{18A9719E-9B5C-4712-97E1-F8CF51CFC396}" srcOrd="0" destOrd="0" presId="urn:microsoft.com/office/officeart/2005/8/layout/chevron2"/>
    <dgm:cxn modelId="{21020879-CC90-4E77-9840-4D5033141839}" type="presOf" srcId="{B4FDC596-A24A-4C24-9674-08853F44D4E0}" destId="{99BB5256-6B04-4912-8E41-7DBE8D557A57}" srcOrd="0" destOrd="0" presId="urn:microsoft.com/office/officeart/2005/8/layout/chevron2"/>
    <dgm:cxn modelId="{83C7AE69-49C8-4AE0-B238-FBF429B68F8E}" srcId="{4C7F4A61-1253-4472-BB6E-94D9B69247CF}" destId="{358DD7C4-4A11-4CF7-AFEB-BF78B8A86BE5}" srcOrd="0" destOrd="0" parTransId="{26C442BC-AD38-42C8-812C-4089D3B8F69A}" sibTransId="{431739FE-890E-4C8D-A59C-DCCC8103580C}"/>
    <dgm:cxn modelId="{1965EA76-EA0E-4F62-ACDC-4CDF12E72D4E}" srcId="{B4FDC596-A24A-4C24-9674-08853F44D4E0}" destId="{FBE1393C-3837-4F38-9AD4-25F3746E6EBD}" srcOrd="0" destOrd="0" parTransId="{ADB5D85F-D2CB-454C-AFF6-D08C5CAE8FEB}" sibTransId="{A94D2E6F-4BE0-4C6F-93F9-53BC5DF12E50}"/>
    <dgm:cxn modelId="{5F17B011-D649-4701-83F8-3B5B2E458B89}" srcId="{ACB68C21-4569-46AE-84F8-146CD740CEEB}" destId="{7F3117D1-DBFD-420B-BF6B-AF8BAAE74D0F}" srcOrd="0" destOrd="0" parTransId="{F7B56DEF-E79A-4CF0-A1CE-A232B9E2E825}" sibTransId="{87ACE13D-B468-401A-BCD2-6DDF0CA2C9D8}"/>
    <dgm:cxn modelId="{56968B34-49B7-4607-ACE1-66AD7C5C090F}" type="presOf" srcId="{23F247A1-9C6D-4368-8A0D-F24C8FF07174}" destId="{D0179DE9-A20C-4D07-97BE-C56E61FBAE75}" srcOrd="0" destOrd="0" presId="urn:microsoft.com/office/officeart/2005/8/layout/chevron2"/>
    <dgm:cxn modelId="{EF2CFE28-0FCA-4BC7-B592-57D23026A60A}" srcId="{4C7F4A61-1253-4472-BB6E-94D9B69247CF}" destId="{B4FDC596-A24A-4C24-9674-08853F44D4E0}" srcOrd="1" destOrd="0" parTransId="{710175FD-136B-449B-8C16-8577C59F962D}" sibTransId="{67119677-D45A-42A5-8A35-049AF2AB4652}"/>
    <dgm:cxn modelId="{784CABB2-8123-4351-9A69-14A61572A671}" srcId="{4C7F4A61-1253-4472-BB6E-94D9B69247CF}" destId="{ACB68C21-4569-46AE-84F8-146CD740CEEB}" srcOrd="2" destOrd="0" parTransId="{8741A568-C59B-4FC8-8DC0-3335F177514E}" sibTransId="{E3CF9661-5CB8-46A6-9F7D-3CC4ACB41BD2}"/>
    <dgm:cxn modelId="{4231628B-670F-4007-9DF5-A8F81AAA008F}" type="presOf" srcId="{FBE1393C-3837-4F38-9AD4-25F3746E6EBD}" destId="{BCF7E1F5-8DA2-4A36-814F-67DCC3AB0C1A}" srcOrd="0" destOrd="0" presId="urn:microsoft.com/office/officeart/2005/8/layout/chevron2"/>
    <dgm:cxn modelId="{DF1DEDB3-D805-4E90-872F-D9F5BFBF74C8}" type="presParOf" srcId="{FB491663-A497-45C0-9256-FC6FC2AED1FB}" destId="{333770F6-4294-4876-8576-15EA31AB6F73}" srcOrd="0" destOrd="0" presId="urn:microsoft.com/office/officeart/2005/8/layout/chevron2"/>
    <dgm:cxn modelId="{8B1AB833-5F36-4524-AA1F-23E0E71D262E}" type="presParOf" srcId="{333770F6-4294-4876-8576-15EA31AB6F73}" destId="{CFD941B6-26A9-4F63-B12D-47A7802CB7B5}" srcOrd="0" destOrd="0" presId="urn:microsoft.com/office/officeart/2005/8/layout/chevron2"/>
    <dgm:cxn modelId="{2A48D4BA-C2F3-40B7-86DE-2889213A764A}" type="presParOf" srcId="{333770F6-4294-4876-8576-15EA31AB6F73}" destId="{D0179DE9-A20C-4D07-97BE-C56E61FBAE75}" srcOrd="1" destOrd="0" presId="urn:microsoft.com/office/officeart/2005/8/layout/chevron2"/>
    <dgm:cxn modelId="{000B8182-2DE1-49DA-B9E7-005496C96B5B}" type="presParOf" srcId="{FB491663-A497-45C0-9256-FC6FC2AED1FB}" destId="{06FFCA9C-2245-4698-9504-CAB64059BB1D}" srcOrd="1" destOrd="0" presId="urn:microsoft.com/office/officeart/2005/8/layout/chevron2"/>
    <dgm:cxn modelId="{B60963F8-FD9B-424A-9743-7726314CBC78}" type="presParOf" srcId="{FB491663-A497-45C0-9256-FC6FC2AED1FB}" destId="{F4067EA9-B5B8-47CE-8409-9D616DAE1B43}" srcOrd="2" destOrd="0" presId="urn:microsoft.com/office/officeart/2005/8/layout/chevron2"/>
    <dgm:cxn modelId="{06D38A99-3372-49B1-A0F9-75C55F60EEAB}" type="presParOf" srcId="{F4067EA9-B5B8-47CE-8409-9D616DAE1B43}" destId="{99BB5256-6B04-4912-8E41-7DBE8D557A57}" srcOrd="0" destOrd="0" presId="urn:microsoft.com/office/officeart/2005/8/layout/chevron2"/>
    <dgm:cxn modelId="{C7ECF557-8CD5-4D02-BD23-05118B3001BC}" type="presParOf" srcId="{F4067EA9-B5B8-47CE-8409-9D616DAE1B43}" destId="{BCF7E1F5-8DA2-4A36-814F-67DCC3AB0C1A}" srcOrd="1" destOrd="0" presId="urn:microsoft.com/office/officeart/2005/8/layout/chevron2"/>
    <dgm:cxn modelId="{81025892-52AD-44E7-89D9-67B043538789}" type="presParOf" srcId="{FB491663-A497-45C0-9256-FC6FC2AED1FB}" destId="{560C5759-F794-4D28-9793-70DC0EEA7F91}" srcOrd="3" destOrd="0" presId="urn:microsoft.com/office/officeart/2005/8/layout/chevron2"/>
    <dgm:cxn modelId="{FEC45259-99DC-4A2F-A603-9645E49A061B}" type="presParOf" srcId="{FB491663-A497-45C0-9256-FC6FC2AED1FB}" destId="{C0E5A927-929C-47D4-B11D-9F42427442A3}" srcOrd="4" destOrd="0" presId="urn:microsoft.com/office/officeart/2005/8/layout/chevron2"/>
    <dgm:cxn modelId="{D3E107AA-1FAD-4951-88DE-2514609620E0}" type="presParOf" srcId="{C0E5A927-929C-47D4-B11D-9F42427442A3}" destId="{18A9719E-9B5C-4712-97E1-F8CF51CFC396}" srcOrd="0" destOrd="0" presId="urn:microsoft.com/office/officeart/2005/8/layout/chevron2"/>
    <dgm:cxn modelId="{6E2BCCD6-88CB-4271-9E35-7EE723222B2E}" type="presParOf" srcId="{C0E5A927-929C-47D4-B11D-9F42427442A3}" destId="{45D34281-28E1-49FF-86F0-63204E56883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9488CF-B0F6-436E-B19F-C6C3E388CEF7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022A31-463E-4C7A-AFDB-618BDFDA8622}">
      <dgm:prSet phldrT="[Text]" custT="1"/>
      <dgm:spPr/>
      <dgm:t>
        <a:bodyPr/>
        <a:lstStyle/>
        <a:p>
          <a:r>
            <a:rPr lang="en-US" sz="6600" dirty="0" smtClean="0"/>
            <a:t>?</a:t>
          </a:r>
          <a:endParaRPr lang="en-US" sz="6600" dirty="0"/>
        </a:p>
      </dgm:t>
    </dgm:pt>
    <dgm:pt modelId="{4F9DFB8D-9CDD-4ECD-A23F-D9C593700020}" type="parTrans" cxnId="{6C855DA2-658B-45B7-898C-5A60AE9B56CE}">
      <dgm:prSet/>
      <dgm:spPr/>
      <dgm:t>
        <a:bodyPr/>
        <a:lstStyle/>
        <a:p>
          <a:endParaRPr lang="en-US"/>
        </a:p>
      </dgm:t>
    </dgm:pt>
    <dgm:pt modelId="{B65958D4-3FA8-4479-841B-8556AD04ECFB}" type="sibTrans" cxnId="{6C855DA2-658B-45B7-898C-5A60AE9B56CE}">
      <dgm:prSet/>
      <dgm:spPr/>
      <dgm:t>
        <a:bodyPr/>
        <a:lstStyle/>
        <a:p>
          <a:endParaRPr lang="en-US"/>
        </a:p>
      </dgm:t>
    </dgm:pt>
    <dgm:pt modelId="{CCA097F7-CC12-47FD-91C6-8E4C3FA4A553}">
      <dgm:prSet phldrT="[Text]" custT="1"/>
      <dgm:spPr/>
      <dgm:t>
        <a:bodyPr/>
        <a:lstStyle/>
        <a:p>
          <a:r>
            <a:rPr lang="en-US" sz="6000" dirty="0" smtClean="0"/>
            <a:t>?</a:t>
          </a:r>
          <a:endParaRPr lang="en-US" sz="6000" dirty="0"/>
        </a:p>
      </dgm:t>
    </dgm:pt>
    <dgm:pt modelId="{2C933282-47C1-408F-B2CE-68698596128F}" type="parTrans" cxnId="{FE0AE0C5-9EDB-420D-B59B-BAB48A73C117}">
      <dgm:prSet/>
      <dgm:spPr/>
      <dgm:t>
        <a:bodyPr/>
        <a:lstStyle/>
        <a:p>
          <a:endParaRPr lang="en-US"/>
        </a:p>
      </dgm:t>
    </dgm:pt>
    <dgm:pt modelId="{BA17A539-8EE9-41EE-908F-49043572C4CA}" type="sibTrans" cxnId="{FE0AE0C5-9EDB-420D-B59B-BAB48A73C117}">
      <dgm:prSet/>
      <dgm:spPr/>
      <dgm:t>
        <a:bodyPr/>
        <a:lstStyle/>
        <a:p>
          <a:endParaRPr lang="en-US"/>
        </a:p>
      </dgm:t>
    </dgm:pt>
    <dgm:pt modelId="{5676345D-799C-4901-8206-1C6F7E3C504C}">
      <dgm:prSet phldrT="[Text]"/>
      <dgm:spPr/>
      <dgm:t>
        <a:bodyPr/>
        <a:lstStyle/>
        <a:p>
          <a:r>
            <a:rPr lang="en-US" dirty="0" smtClean="0"/>
            <a:t>?</a:t>
          </a:r>
          <a:endParaRPr lang="en-US" dirty="0"/>
        </a:p>
      </dgm:t>
    </dgm:pt>
    <dgm:pt modelId="{33CF29A1-7255-4DE7-B7EE-90EEA7CF70BE}" type="parTrans" cxnId="{27E05247-769C-4494-9B22-BA04AB855B1E}">
      <dgm:prSet/>
      <dgm:spPr/>
      <dgm:t>
        <a:bodyPr/>
        <a:lstStyle/>
        <a:p>
          <a:endParaRPr lang="en-US"/>
        </a:p>
      </dgm:t>
    </dgm:pt>
    <dgm:pt modelId="{BA66A05D-2D85-4830-839A-362E1BCC2901}" type="sibTrans" cxnId="{27E05247-769C-4494-9B22-BA04AB855B1E}">
      <dgm:prSet/>
      <dgm:spPr/>
      <dgm:t>
        <a:bodyPr/>
        <a:lstStyle/>
        <a:p>
          <a:endParaRPr lang="en-US"/>
        </a:p>
      </dgm:t>
    </dgm:pt>
    <dgm:pt modelId="{BDE53019-C90B-40EF-9D2B-841D8D60F7B4}">
      <dgm:prSet phldrT="[Text]" custT="1"/>
      <dgm:spPr/>
      <dgm:t>
        <a:bodyPr/>
        <a:lstStyle/>
        <a:p>
          <a:r>
            <a:rPr lang="en-US" sz="3600" b="1" dirty="0" smtClean="0"/>
            <a:t>Involuntary Discharge</a:t>
          </a:r>
          <a:endParaRPr lang="en-US" sz="3600" b="1" dirty="0"/>
        </a:p>
      </dgm:t>
    </dgm:pt>
    <dgm:pt modelId="{C1E94CD8-FC71-4BE6-963E-3C85EB6537E8}" type="parTrans" cxnId="{E1084E93-988C-4E7B-9AF5-60EB594C6A51}">
      <dgm:prSet/>
      <dgm:spPr/>
      <dgm:t>
        <a:bodyPr/>
        <a:lstStyle/>
        <a:p>
          <a:endParaRPr lang="en-US"/>
        </a:p>
      </dgm:t>
    </dgm:pt>
    <dgm:pt modelId="{CE8D2E45-8DB0-41AC-9123-D28DD7FCF098}" type="sibTrans" cxnId="{E1084E93-988C-4E7B-9AF5-60EB594C6A51}">
      <dgm:prSet/>
      <dgm:spPr/>
      <dgm:t>
        <a:bodyPr/>
        <a:lstStyle/>
        <a:p>
          <a:endParaRPr lang="en-US"/>
        </a:p>
      </dgm:t>
    </dgm:pt>
    <dgm:pt modelId="{E513EACB-D3C2-4706-88EC-67221EB513F9}" type="pres">
      <dgm:prSet presAssocID="{209488CF-B0F6-436E-B19F-C6C3E388CEF7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2AAFA7-CEFE-43D7-9651-3697FE87B6C6}" type="pres">
      <dgm:prSet presAssocID="{209488CF-B0F6-436E-B19F-C6C3E388CEF7}" presName="ellipse" presStyleLbl="trBgShp" presStyleIdx="0" presStyleCnt="1"/>
      <dgm:spPr/>
    </dgm:pt>
    <dgm:pt modelId="{83D98B42-637A-4CDC-AA90-84B40EF441B9}" type="pres">
      <dgm:prSet presAssocID="{209488CF-B0F6-436E-B19F-C6C3E388CEF7}" presName="arrow1" presStyleLbl="fgShp" presStyleIdx="0" presStyleCnt="1" custScaleY="115846" custLinFactNeighborX="-5000" custLinFactNeighborY="-21673"/>
      <dgm:spPr/>
    </dgm:pt>
    <dgm:pt modelId="{09B3554B-AFFE-4118-9943-FA8D4963DC16}" type="pres">
      <dgm:prSet presAssocID="{209488CF-B0F6-436E-B19F-C6C3E388CEF7}" presName="rectangle" presStyleLbl="revTx" presStyleIdx="0" presStyleCnt="1" custScaleX="1890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55D401-45DC-4984-97CA-58D5679F63FF}" type="pres">
      <dgm:prSet presAssocID="{CCA097F7-CC12-47FD-91C6-8E4C3FA4A553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12D5FD-6122-4775-8ED3-45D5C50CE0E5}" type="pres">
      <dgm:prSet presAssocID="{5676345D-799C-4901-8206-1C6F7E3C504C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DFC9B6-C731-4E09-9654-E1E5902C0CE5}" type="pres">
      <dgm:prSet presAssocID="{BDE53019-C90B-40EF-9D2B-841D8D60F7B4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2DB999-D9B6-4924-854C-9929F6694844}" type="pres">
      <dgm:prSet presAssocID="{209488CF-B0F6-436E-B19F-C6C3E388CEF7}" presName="funnel" presStyleLbl="trAlignAcc1" presStyleIdx="0" presStyleCnt="1" custLinFactNeighborX="-1429" custLinFactNeighborY="-54464"/>
      <dgm:spPr/>
    </dgm:pt>
  </dgm:ptLst>
  <dgm:cxnLst>
    <dgm:cxn modelId="{E36D2B1B-89B6-408F-8CC0-4B99EA8E7772}" type="presOf" srcId="{BDE53019-C90B-40EF-9D2B-841D8D60F7B4}" destId="{09B3554B-AFFE-4118-9943-FA8D4963DC16}" srcOrd="0" destOrd="0" presId="urn:microsoft.com/office/officeart/2005/8/layout/funnel1"/>
    <dgm:cxn modelId="{8549FB32-7227-45B1-AD90-E61956D09FF7}" type="presOf" srcId="{CCA097F7-CC12-47FD-91C6-8E4C3FA4A553}" destId="{4812D5FD-6122-4775-8ED3-45D5C50CE0E5}" srcOrd="0" destOrd="0" presId="urn:microsoft.com/office/officeart/2005/8/layout/funnel1"/>
    <dgm:cxn modelId="{27E05247-769C-4494-9B22-BA04AB855B1E}" srcId="{209488CF-B0F6-436E-B19F-C6C3E388CEF7}" destId="{5676345D-799C-4901-8206-1C6F7E3C504C}" srcOrd="2" destOrd="0" parTransId="{33CF29A1-7255-4DE7-B7EE-90EEA7CF70BE}" sibTransId="{BA66A05D-2D85-4830-839A-362E1BCC2901}"/>
    <dgm:cxn modelId="{14E5AAFA-7812-4A22-8DED-E2C8A5CCDE8C}" type="presOf" srcId="{5676345D-799C-4901-8206-1C6F7E3C504C}" destId="{2755D401-45DC-4984-97CA-58D5679F63FF}" srcOrd="0" destOrd="0" presId="urn:microsoft.com/office/officeart/2005/8/layout/funnel1"/>
    <dgm:cxn modelId="{E1084E93-988C-4E7B-9AF5-60EB594C6A51}" srcId="{209488CF-B0F6-436E-B19F-C6C3E388CEF7}" destId="{BDE53019-C90B-40EF-9D2B-841D8D60F7B4}" srcOrd="3" destOrd="0" parTransId="{C1E94CD8-FC71-4BE6-963E-3C85EB6537E8}" sibTransId="{CE8D2E45-8DB0-41AC-9123-D28DD7FCF098}"/>
    <dgm:cxn modelId="{6C855DA2-658B-45B7-898C-5A60AE9B56CE}" srcId="{209488CF-B0F6-436E-B19F-C6C3E388CEF7}" destId="{BE022A31-463E-4C7A-AFDB-618BDFDA8622}" srcOrd="0" destOrd="0" parTransId="{4F9DFB8D-9CDD-4ECD-A23F-D9C593700020}" sibTransId="{B65958D4-3FA8-4479-841B-8556AD04ECFB}"/>
    <dgm:cxn modelId="{D73AB929-C5EB-4DB7-B66D-20A5D9BF987C}" type="presOf" srcId="{209488CF-B0F6-436E-B19F-C6C3E388CEF7}" destId="{E513EACB-D3C2-4706-88EC-67221EB513F9}" srcOrd="0" destOrd="0" presId="urn:microsoft.com/office/officeart/2005/8/layout/funnel1"/>
    <dgm:cxn modelId="{1BB23DBA-F5B9-4B60-9391-693FFF1B1C55}" type="presOf" srcId="{BE022A31-463E-4C7A-AFDB-618BDFDA8622}" destId="{49DFC9B6-C731-4E09-9654-E1E5902C0CE5}" srcOrd="0" destOrd="0" presId="urn:microsoft.com/office/officeart/2005/8/layout/funnel1"/>
    <dgm:cxn modelId="{FE0AE0C5-9EDB-420D-B59B-BAB48A73C117}" srcId="{209488CF-B0F6-436E-B19F-C6C3E388CEF7}" destId="{CCA097F7-CC12-47FD-91C6-8E4C3FA4A553}" srcOrd="1" destOrd="0" parTransId="{2C933282-47C1-408F-B2CE-68698596128F}" sibTransId="{BA17A539-8EE9-41EE-908F-49043572C4CA}"/>
    <dgm:cxn modelId="{30EB42BC-DCD3-4B99-B893-3D1AAB48DCC0}" type="presParOf" srcId="{E513EACB-D3C2-4706-88EC-67221EB513F9}" destId="{452AAFA7-CEFE-43D7-9651-3697FE87B6C6}" srcOrd="0" destOrd="0" presId="urn:microsoft.com/office/officeart/2005/8/layout/funnel1"/>
    <dgm:cxn modelId="{776724BA-7A5B-4B8F-8A4B-888876C1563B}" type="presParOf" srcId="{E513EACB-D3C2-4706-88EC-67221EB513F9}" destId="{83D98B42-637A-4CDC-AA90-84B40EF441B9}" srcOrd="1" destOrd="0" presId="urn:microsoft.com/office/officeart/2005/8/layout/funnel1"/>
    <dgm:cxn modelId="{4D3CA063-D142-4291-A469-9EFCFFBD11E1}" type="presParOf" srcId="{E513EACB-D3C2-4706-88EC-67221EB513F9}" destId="{09B3554B-AFFE-4118-9943-FA8D4963DC16}" srcOrd="2" destOrd="0" presId="urn:microsoft.com/office/officeart/2005/8/layout/funnel1"/>
    <dgm:cxn modelId="{CB6B40B6-26E2-4DD7-974A-08E3881BFEA4}" type="presParOf" srcId="{E513EACB-D3C2-4706-88EC-67221EB513F9}" destId="{2755D401-45DC-4984-97CA-58D5679F63FF}" srcOrd="3" destOrd="0" presId="urn:microsoft.com/office/officeart/2005/8/layout/funnel1"/>
    <dgm:cxn modelId="{0628653A-3380-4F3B-BCBE-402FCE2A92E6}" type="presParOf" srcId="{E513EACB-D3C2-4706-88EC-67221EB513F9}" destId="{4812D5FD-6122-4775-8ED3-45D5C50CE0E5}" srcOrd="4" destOrd="0" presId="urn:microsoft.com/office/officeart/2005/8/layout/funnel1"/>
    <dgm:cxn modelId="{EF101F2F-75AD-4293-9A48-11E2270CF28E}" type="presParOf" srcId="{E513EACB-D3C2-4706-88EC-67221EB513F9}" destId="{49DFC9B6-C731-4E09-9654-E1E5902C0CE5}" srcOrd="5" destOrd="0" presId="urn:microsoft.com/office/officeart/2005/8/layout/funnel1"/>
    <dgm:cxn modelId="{2E839531-EDC7-49EB-BFA5-2381BD4F2140}" type="presParOf" srcId="{E513EACB-D3C2-4706-88EC-67221EB513F9}" destId="{432DB999-D9B6-4924-854C-9929F6694844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625CE9-5295-409C-9AD3-6683CA719678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</dgm:pt>
    <dgm:pt modelId="{2532B74D-7F5B-423C-A365-2F995F8CD1B1}">
      <dgm:prSet phldrT="[Text]" custT="1"/>
      <dgm:spPr/>
      <dgm:t>
        <a:bodyPr/>
        <a:lstStyle/>
        <a:p>
          <a:r>
            <a:rPr lang="en-US" sz="2600" dirty="0" smtClean="0">
              <a:solidFill>
                <a:schemeClr val="tx1"/>
              </a:solidFill>
            </a:rPr>
            <a:t>Understand Mr. Milton’s rights about involuntary discharge</a:t>
          </a:r>
          <a:endParaRPr lang="en-US" sz="2600" dirty="0">
            <a:solidFill>
              <a:schemeClr val="tx1"/>
            </a:solidFill>
          </a:endParaRPr>
        </a:p>
      </dgm:t>
    </dgm:pt>
    <dgm:pt modelId="{E1653F6B-DBAE-447F-9422-30D080BCECE9}" type="parTrans" cxnId="{15741902-5AA1-4261-B44D-BA2B20EBDDB8}">
      <dgm:prSet/>
      <dgm:spPr/>
      <dgm:t>
        <a:bodyPr/>
        <a:lstStyle/>
        <a:p>
          <a:endParaRPr lang="en-US"/>
        </a:p>
      </dgm:t>
    </dgm:pt>
    <dgm:pt modelId="{99FE9E8A-C3EB-4E9E-907D-BD383AA5A986}" type="sibTrans" cxnId="{15741902-5AA1-4261-B44D-BA2B20EBDDB8}">
      <dgm:prSet/>
      <dgm:spPr/>
      <dgm:t>
        <a:bodyPr/>
        <a:lstStyle/>
        <a:p>
          <a:endParaRPr lang="en-US"/>
        </a:p>
      </dgm:t>
    </dgm:pt>
    <dgm:pt modelId="{881F1971-857A-4399-B7EE-A89F86E91B93}">
      <dgm:prSet phldrT="[Text]" custT="1"/>
      <dgm:spPr/>
      <dgm:t>
        <a:bodyPr/>
        <a:lstStyle/>
        <a:p>
          <a:r>
            <a:rPr lang="en-US" sz="2600" dirty="0" smtClean="0">
              <a:solidFill>
                <a:schemeClr val="tx1"/>
              </a:solidFill>
            </a:rPr>
            <a:t>Suggest  advocacy strategies for Mr. Milton &amp; his family</a:t>
          </a:r>
          <a:endParaRPr lang="en-US" sz="2600" dirty="0">
            <a:solidFill>
              <a:schemeClr val="tx1"/>
            </a:solidFill>
          </a:endParaRPr>
        </a:p>
      </dgm:t>
    </dgm:pt>
    <dgm:pt modelId="{37E45841-7639-446B-BD02-0BCFE552EB12}" type="parTrans" cxnId="{6686EC61-46C4-4C58-8626-B0B8DC51060C}">
      <dgm:prSet/>
      <dgm:spPr/>
      <dgm:t>
        <a:bodyPr/>
        <a:lstStyle/>
        <a:p>
          <a:endParaRPr lang="en-US"/>
        </a:p>
      </dgm:t>
    </dgm:pt>
    <dgm:pt modelId="{2736F79E-DC0E-40AD-8EF9-0F1565B2D537}" type="sibTrans" cxnId="{6686EC61-46C4-4C58-8626-B0B8DC51060C}">
      <dgm:prSet/>
      <dgm:spPr/>
      <dgm:t>
        <a:bodyPr/>
        <a:lstStyle/>
        <a:p>
          <a:endParaRPr lang="en-US"/>
        </a:p>
      </dgm:t>
    </dgm:pt>
    <dgm:pt modelId="{EEA3EA1A-FA59-470F-9657-12A4A3A51794}">
      <dgm:prSet phldrT="[Text]" custT="1"/>
      <dgm:spPr/>
      <dgm:t>
        <a:bodyPr/>
        <a:lstStyle/>
        <a:p>
          <a:r>
            <a:rPr lang="en-US" sz="2600" dirty="0" smtClean="0">
              <a:solidFill>
                <a:schemeClr val="tx1"/>
              </a:solidFill>
            </a:rPr>
            <a:t>Identify resources to help Mr. Milton return to HV</a:t>
          </a:r>
          <a:endParaRPr lang="en-US" sz="2600" dirty="0">
            <a:solidFill>
              <a:schemeClr val="tx1"/>
            </a:solidFill>
          </a:endParaRPr>
        </a:p>
      </dgm:t>
    </dgm:pt>
    <dgm:pt modelId="{3AE334BE-1FF5-47E6-8715-9B17485EA853}" type="parTrans" cxnId="{2EFD9C91-8292-4BB2-A81E-E43C5D3C11EB}">
      <dgm:prSet/>
      <dgm:spPr/>
      <dgm:t>
        <a:bodyPr/>
        <a:lstStyle/>
        <a:p>
          <a:endParaRPr lang="en-US"/>
        </a:p>
      </dgm:t>
    </dgm:pt>
    <dgm:pt modelId="{3C0FFBA1-CFBF-4A06-8BDE-BD115ABBC1E3}" type="sibTrans" cxnId="{2EFD9C91-8292-4BB2-A81E-E43C5D3C11EB}">
      <dgm:prSet/>
      <dgm:spPr/>
      <dgm:t>
        <a:bodyPr/>
        <a:lstStyle/>
        <a:p>
          <a:endParaRPr lang="en-US"/>
        </a:p>
      </dgm:t>
    </dgm:pt>
    <dgm:pt modelId="{E2D7506E-C059-4DEB-89CD-0175D7E94485}" type="pres">
      <dgm:prSet presAssocID="{98625CE9-5295-409C-9AD3-6683CA719678}" presName="Name0" presStyleCnt="0">
        <dgm:presLayoutVars>
          <dgm:dir/>
          <dgm:resizeHandles val="exact"/>
        </dgm:presLayoutVars>
      </dgm:prSet>
      <dgm:spPr/>
    </dgm:pt>
    <dgm:pt modelId="{12BC97E6-0F63-452E-8D44-40B93D2A1DC6}" type="pres">
      <dgm:prSet presAssocID="{98625CE9-5295-409C-9AD3-6683CA719678}" presName="bkgdShp" presStyleLbl="alignAccFollowNode1" presStyleIdx="0" presStyleCnt="1"/>
      <dgm:spPr/>
    </dgm:pt>
    <dgm:pt modelId="{33A23ECE-6D44-4618-B58D-A0A4FBC41021}" type="pres">
      <dgm:prSet presAssocID="{98625CE9-5295-409C-9AD3-6683CA719678}" presName="linComp" presStyleCnt="0"/>
      <dgm:spPr/>
    </dgm:pt>
    <dgm:pt modelId="{30734015-68C4-4077-B500-7B0DC9547542}" type="pres">
      <dgm:prSet presAssocID="{2532B74D-7F5B-423C-A365-2F995F8CD1B1}" presName="compNode" presStyleCnt="0"/>
      <dgm:spPr/>
    </dgm:pt>
    <dgm:pt modelId="{8DF77D63-CE25-4BC2-97D0-73DF9F5C63C0}" type="pres">
      <dgm:prSet presAssocID="{2532B74D-7F5B-423C-A365-2F995F8CD1B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978FF5-17D8-4D2F-9085-45232F6B769A}" type="pres">
      <dgm:prSet presAssocID="{2532B74D-7F5B-423C-A365-2F995F8CD1B1}" presName="invisiNode" presStyleLbl="node1" presStyleIdx="0" presStyleCnt="3"/>
      <dgm:spPr/>
    </dgm:pt>
    <dgm:pt modelId="{09BDDA52-E096-41DA-810A-7D5C69C40334}" type="pres">
      <dgm:prSet presAssocID="{2532B74D-7F5B-423C-A365-2F995F8CD1B1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E959A52-0EDA-444C-BECF-92AB164EC5FE}" type="pres">
      <dgm:prSet presAssocID="{99FE9E8A-C3EB-4E9E-907D-BD383AA5A98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531932A-F4B5-4781-9091-024A8F38D1D9}" type="pres">
      <dgm:prSet presAssocID="{881F1971-857A-4399-B7EE-A89F86E91B93}" presName="compNode" presStyleCnt="0"/>
      <dgm:spPr/>
    </dgm:pt>
    <dgm:pt modelId="{62FE3508-CF7D-45C7-A71C-2EE4AB74852D}" type="pres">
      <dgm:prSet presAssocID="{881F1971-857A-4399-B7EE-A89F86E91B9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A527A4-A848-478A-B19F-AA567A00DFD2}" type="pres">
      <dgm:prSet presAssocID="{881F1971-857A-4399-B7EE-A89F86E91B93}" presName="invisiNode" presStyleLbl="node1" presStyleIdx="1" presStyleCnt="3"/>
      <dgm:spPr/>
    </dgm:pt>
    <dgm:pt modelId="{D3900B0D-82B0-4D65-8510-F958762C59BE}" type="pres">
      <dgm:prSet presAssocID="{881F1971-857A-4399-B7EE-A89F86E91B93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5054C72-2557-4410-BEE8-A94969C3AB38}" type="pres">
      <dgm:prSet presAssocID="{2736F79E-DC0E-40AD-8EF9-0F1565B2D53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EA7D29E-3453-41AB-BB40-F95997D21921}" type="pres">
      <dgm:prSet presAssocID="{EEA3EA1A-FA59-470F-9657-12A4A3A51794}" presName="compNode" presStyleCnt="0"/>
      <dgm:spPr/>
    </dgm:pt>
    <dgm:pt modelId="{C85C050E-4E0D-4063-BA07-B23D6ED73B43}" type="pres">
      <dgm:prSet presAssocID="{EEA3EA1A-FA59-470F-9657-12A4A3A5179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F1E586-E789-4042-BE8B-B831733FA005}" type="pres">
      <dgm:prSet presAssocID="{EEA3EA1A-FA59-470F-9657-12A4A3A51794}" presName="invisiNode" presStyleLbl="node1" presStyleIdx="2" presStyleCnt="3"/>
      <dgm:spPr/>
    </dgm:pt>
    <dgm:pt modelId="{4B5E0901-3192-44F1-A119-E0E460200CE9}" type="pres">
      <dgm:prSet presAssocID="{EEA3EA1A-FA59-470F-9657-12A4A3A51794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2B9097F3-FD6B-4C1B-B416-90F926F0F227}" type="presOf" srcId="{EEA3EA1A-FA59-470F-9657-12A4A3A51794}" destId="{C85C050E-4E0D-4063-BA07-B23D6ED73B43}" srcOrd="0" destOrd="0" presId="urn:microsoft.com/office/officeart/2005/8/layout/pList2#1"/>
    <dgm:cxn modelId="{2EFD9C91-8292-4BB2-A81E-E43C5D3C11EB}" srcId="{98625CE9-5295-409C-9AD3-6683CA719678}" destId="{EEA3EA1A-FA59-470F-9657-12A4A3A51794}" srcOrd="2" destOrd="0" parTransId="{3AE334BE-1FF5-47E6-8715-9B17485EA853}" sibTransId="{3C0FFBA1-CFBF-4A06-8BDE-BD115ABBC1E3}"/>
    <dgm:cxn modelId="{582D3148-C345-466F-8DE9-45FA71777972}" type="presOf" srcId="{99FE9E8A-C3EB-4E9E-907D-BD383AA5A986}" destId="{1E959A52-0EDA-444C-BECF-92AB164EC5FE}" srcOrd="0" destOrd="0" presId="urn:microsoft.com/office/officeart/2005/8/layout/pList2#1"/>
    <dgm:cxn modelId="{AF9B3783-F114-4929-8BB6-0D7148DE8C41}" type="presOf" srcId="{2736F79E-DC0E-40AD-8EF9-0F1565B2D537}" destId="{85054C72-2557-4410-BEE8-A94969C3AB38}" srcOrd="0" destOrd="0" presId="urn:microsoft.com/office/officeart/2005/8/layout/pList2#1"/>
    <dgm:cxn modelId="{93850C33-75A5-49C5-8C1E-5FF830DA1D80}" type="presOf" srcId="{98625CE9-5295-409C-9AD3-6683CA719678}" destId="{E2D7506E-C059-4DEB-89CD-0175D7E94485}" srcOrd="0" destOrd="0" presId="urn:microsoft.com/office/officeart/2005/8/layout/pList2#1"/>
    <dgm:cxn modelId="{05E47654-D4B2-41D4-AB34-7342D0608A45}" type="presOf" srcId="{881F1971-857A-4399-B7EE-A89F86E91B93}" destId="{62FE3508-CF7D-45C7-A71C-2EE4AB74852D}" srcOrd="0" destOrd="0" presId="urn:microsoft.com/office/officeart/2005/8/layout/pList2#1"/>
    <dgm:cxn modelId="{15741902-5AA1-4261-B44D-BA2B20EBDDB8}" srcId="{98625CE9-5295-409C-9AD3-6683CA719678}" destId="{2532B74D-7F5B-423C-A365-2F995F8CD1B1}" srcOrd="0" destOrd="0" parTransId="{E1653F6B-DBAE-447F-9422-30D080BCECE9}" sibTransId="{99FE9E8A-C3EB-4E9E-907D-BD383AA5A986}"/>
    <dgm:cxn modelId="{6686EC61-46C4-4C58-8626-B0B8DC51060C}" srcId="{98625CE9-5295-409C-9AD3-6683CA719678}" destId="{881F1971-857A-4399-B7EE-A89F86E91B93}" srcOrd="1" destOrd="0" parTransId="{37E45841-7639-446B-BD02-0BCFE552EB12}" sibTransId="{2736F79E-DC0E-40AD-8EF9-0F1565B2D537}"/>
    <dgm:cxn modelId="{E1F3A1EE-6A7E-404F-B8E8-B8963ADBC749}" type="presOf" srcId="{2532B74D-7F5B-423C-A365-2F995F8CD1B1}" destId="{8DF77D63-CE25-4BC2-97D0-73DF9F5C63C0}" srcOrd="0" destOrd="0" presId="urn:microsoft.com/office/officeart/2005/8/layout/pList2#1"/>
    <dgm:cxn modelId="{6152FEAC-C4F4-4D51-A7C5-740313C66D6B}" type="presParOf" srcId="{E2D7506E-C059-4DEB-89CD-0175D7E94485}" destId="{12BC97E6-0F63-452E-8D44-40B93D2A1DC6}" srcOrd="0" destOrd="0" presId="urn:microsoft.com/office/officeart/2005/8/layout/pList2#1"/>
    <dgm:cxn modelId="{6D1F2E49-B437-48E0-BA02-0A5CF0DFE216}" type="presParOf" srcId="{E2D7506E-C059-4DEB-89CD-0175D7E94485}" destId="{33A23ECE-6D44-4618-B58D-A0A4FBC41021}" srcOrd="1" destOrd="0" presId="urn:microsoft.com/office/officeart/2005/8/layout/pList2#1"/>
    <dgm:cxn modelId="{48A013D9-DB9D-4558-B68C-2420900125E0}" type="presParOf" srcId="{33A23ECE-6D44-4618-B58D-A0A4FBC41021}" destId="{30734015-68C4-4077-B500-7B0DC9547542}" srcOrd="0" destOrd="0" presId="urn:microsoft.com/office/officeart/2005/8/layout/pList2#1"/>
    <dgm:cxn modelId="{16663A2A-E4C9-4217-96C2-54D7F2ACC30B}" type="presParOf" srcId="{30734015-68C4-4077-B500-7B0DC9547542}" destId="{8DF77D63-CE25-4BC2-97D0-73DF9F5C63C0}" srcOrd="0" destOrd="0" presId="urn:microsoft.com/office/officeart/2005/8/layout/pList2#1"/>
    <dgm:cxn modelId="{F3814A24-A136-4388-9586-CB0D5C6F54E8}" type="presParOf" srcId="{30734015-68C4-4077-B500-7B0DC9547542}" destId="{EB978FF5-17D8-4D2F-9085-45232F6B769A}" srcOrd="1" destOrd="0" presId="urn:microsoft.com/office/officeart/2005/8/layout/pList2#1"/>
    <dgm:cxn modelId="{1FCA1FF6-E1C1-41BC-80F4-73D73A0653A0}" type="presParOf" srcId="{30734015-68C4-4077-B500-7B0DC9547542}" destId="{09BDDA52-E096-41DA-810A-7D5C69C40334}" srcOrd="2" destOrd="0" presId="urn:microsoft.com/office/officeart/2005/8/layout/pList2#1"/>
    <dgm:cxn modelId="{52C38B13-C93B-4A06-905F-84E92463C37F}" type="presParOf" srcId="{33A23ECE-6D44-4618-B58D-A0A4FBC41021}" destId="{1E959A52-0EDA-444C-BECF-92AB164EC5FE}" srcOrd="1" destOrd="0" presId="urn:microsoft.com/office/officeart/2005/8/layout/pList2#1"/>
    <dgm:cxn modelId="{6A8F0D58-7F9B-4503-AED2-0A30D8BBA3D8}" type="presParOf" srcId="{33A23ECE-6D44-4618-B58D-A0A4FBC41021}" destId="{1531932A-F4B5-4781-9091-024A8F38D1D9}" srcOrd="2" destOrd="0" presId="urn:microsoft.com/office/officeart/2005/8/layout/pList2#1"/>
    <dgm:cxn modelId="{4166AEC8-02FB-49B4-9E8B-814692B11DD1}" type="presParOf" srcId="{1531932A-F4B5-4781-9091-024A8F38D1D9}" destId="{62FE3508-CF7D-45C7-A71C-2EE4AB74852D}" srcOrd="0" destOrd="0" presId="urn:microsoft.com/office/officeart/2005/8/layout/pList2#1"/>
    <dgm:cxn modelId="{E65E5129-07AA-43CE-856A-8FFD36A4F662}" type="presParOf" srcId="{1531932A-F4B5-4781-9091-024A8F38D1D9}" destId="{8AA527A4-A848-478A-B19F-AA567A00DFD2}" srcOrd="1" destOrd="0" presId="urn:microsoft.com/office/officeart/2005/8/layout/pList2#1"/>
    <dgm:cxn modelId="{4004AAEB-A313-4628-933E-40E01E273DCF}" type="presParOf" srcId="{1531932A-F4B5-4781-9091-024A8F38D1D9}" destId="{D3900B0D-82B0-4D65-8510-F958762C59BE}" srcOrd="2" destOrd="0" presId="urn:microsoft.com/office/officeart/2005/8/layout/pList2#1"/>
    <dgm:cxn modelId="{F3DA6F1E-3551-43AF-A68B-F4A7C43C4C08}" type="presParOf" srcId="{33A23ECE-6D44-4618-B58D-A0A4FBC41021}" destId="{85054C72-2557-4410-BEE8-A94969C3AB38}" srcOrd="3" destOrd="0" presId="urn:microsoft.com/office/officeart/2005/8/layout/pList2#1"/>
    <dgm:cxn modelId="{51AD0EB6-4249-4D20-9DCC-FD19D5FA7A6A}" type="presParOf" srcId="{33A23ECE-6D44-4618-B58D-A0A4FBC41021}" destId="{BEA7D29E-3453-41AB-BB40-F95997D21921}" srcOrd="4" destOrd="0" presId="urn:microsoft.com/office/officeart/2005/8/layout/pList2#1"/>
    <dgm:cxn modelId="{5C92CC63-5B22-451A-8817-CB2E8A6540DB}" type="presParOf" srcId="{BEA7D29E-3453-41AB-BB40-F95997D21921}" destId="{C85C050E-4E0D-4063-BA07-B23D6ED73B43}" srcOrd="0" destOrd="0" presId="urn:microsoft.com/office/officeart/2005/8/layout/pList2#1"/>
    <dgm:cxn modelId="{D7354447-BDD0-42E6-BA99-36D0C9C08AF6}" type="presParOf" srcId="{BEA7D29E-3453-41AB-BB40-F95997D21921}" destId="{52F1E586-E789-4042-BE8B-B831733FA005}" srcOrd="1" destOrd="0" presId="urn:microsoft.com/office/officeart/2005/8/layout/pList2#1"/>
    <dgm:cxn modelId="{4FC42A24-D735-4939-8C7C-86F9B21B8192}" type="presParOf" srcId="{BEA7D29E-3453-41AB-BB40-F95997D21921}" destId="{4B5E0901-3192-44F1-A119-E0E460200CE9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0B94B5F-EF66-4543-8168-DC2494FB3CC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B8076C-4192-4662-A961-461A58F84C32}">
      <dgm:prSet phldrT="[Text]"/>
      <dgm:spPr/>
      <dgm:t>
        <a:bodyPr/>
        <a:lstStyle/>
        <a:p>
          <a:r>
            <a:rPr lang="en-US" dirty="0" smtClean="0"/>
            <a:t>Yes</a:t>
          </a:r>
          <a:endParaRPr lang="en-US" dirty="0"/>
        </a:p>
      </dgm:t>
    </dgm:pt>
    <dgm:pt modelId="{B460A2E8-86B0-4EB1-A4BD-F2E734231119}" type="parTrans" cxnId="{8929DE15-C8E4-40BC-9788-257B632C9FBA}">
      <dgm:prSet/>
      <dgm:spPr/>
      <dgm:t>
        <a:bodyPr/>
        <a:lstStyle/>
        <a:p>
          <a:endParaRPr lang="en-US"/>
        </a:p>
      </dgm:t>
    </dgm:pt>
    <dgm:pt modelId="{2FD3750E-F657-4961-BC36-62B74AE41245}" type="sibTrans" cxnId="{8929DE15-C8E4-40BC-9788-257B632C9FBA}">
      <dgm:prSet/>
      <dgm:spPr/>
      <dgm:t>
        <a:bodyPr/>
        <a:lstStyle/>
        <a:p>
          <a:endParaRPr lang="en-US"/>
        </a:p>
      </dgm:t>
    </dgm:pt>
    <dgm:pt modelId="{B1E22787-7937-4FE1-87AF-3A6736E5476F}">
      <dgm:prSet phldrT="[Text]" custT="1"/>
      <dgm:spPr/>
      <dgm:t>
        <a:bodyPr/>
        <a:lstStyle/>
        <a:p>
          <a:r>
            <a:rPr lang="en-US" sz="2700" dirty="0" smtClean="0"/>
            <a:t>Inform of right to appeal and</a:t>
          </a:r>
          <a:endParaRPr lang="en-US" sz="2700" dirty="0"/>
        </a:p>
      </dgm:t>
    </dgm:pt>
    <dgm:pt modelId="{8D2EB989-5C9D-43C2-B9DF-7B70246B56E9}" type="parTrans" cxnId="{4C91F55E-8FE3-4767-8A0B-23C9A6FD508B}">
      <dgm:prSet/>
      <dgm:spPr/>
      <dgm:t>
        <a:bodyPr/>
        <a:lstStyle/>
        <a:p>
          <a:endParaRPr lang="en-US"/>
        </a:p>
      </dgm:t>
    </dgm:pt>
    <dgm:pt modelId="{E3DB137A-28C8-46DB-95E5-CDCDC2460A02}" type="sibTrans" cxnId="{4C91F55E-8FE3-4767-8A0B-23C9A6FD508B}">
      <dgm:prSet/>
      <dgm:spPr/>
      <dgm:t>
        <a:bodyPr/>
        <a:lstStyle/>
        <a:p>
          <a:endParaRPr lang="en-US"/>
        </a:p>
      </dgm:t>
    </dgm:pt>
    <dgm:pt modelId="{D094CC21-B829-4F78-A643-4B51B2DFC31C}">
      <dgm:prSet phldrT="[Text]" custT="1"/>
      <dgm:spPr/>
      <dgm:t>
        <a:bodyPr/>
        <a:lstStyle/>
        <a:p>
          <a:r>
            <a:rPr lang="en-US" sz="2700" dirty="0" smtClean="0"/>
            <a:t>Right to return to Harbor View</a:t>
          </a:r>
          <a:endParaRPr lang="en-US" sz="2700" dirty="0"/>
        </a:p>
      </dgm:t>
    </dgm:pt>
    <dgm:pt modelId="{6B01E423-12CA-44DF-8766-63E803E8901C}" type="parTrans" cxnId="{00BC36AA-1000-4B4C-BF17-F93BF00E4699}">
      <dgm:prSet/>
      <dgm:spPr/>
      <dgm:t>
        <a:bodyPr/>
        <a:lstStyle/>
        <a:p>
          <a:endParaRPr lang="en-US"/>
        </a:p>
      </dgm:t>
    </dgm:pt>
    <dgm:pt modelId="{D70CE8BC-DE73-4591-A232-8077C43F6898}" type="sibTrans" cxnId="{00BC36AA-1000-4B4C-BF17-F93BF00E4699}">
      <dgm:prSet/>
      <dgm:spPr/>
      <dgm:t>
        <a:bodyPr/>
        <a:lstStyle/>
        <a:p>
          <a:endParaRPr lang="en-US"/>
        </a:p>
      </dgm:t>
    </dgm:pt>
    <dgm:pt modelId="{4EBC84B3-C5A0-4DAE-8362-A925B634C86D}">
      <dgm:prSet phldrT="[Text]"/>
      <dgm:spPr/>
      <dgm:t>
        <a:bodyPr/>
        <a:lstStyle/>
        <a:p>
          <a:r>
            <a:rPr lang="en-US" dirty="0" smtClean="0"/>
            <a:t>No</a:t>
          </a:r>
          <a:endParaRPr lang="en-US" dirty="0"/>
        </a:p>
      </dgm:t>
    </dgm:pt>
    <dgm:pt modelId="{D7BF7026-5B8D-49BA-8323-AC67600CBC8A}" type="parTrans" cxnId="{2DB155FF-95C1-45A2-9157-F449D3A2424B}">
      <dgm:prSet/>
      <dgm:spPr/>
      <dgm:t>
        <a:bodyPr/>
        <a:lstStyle/>
        <a:p>
          <a:endParaRPr lang="en-US"/>
        </a:p>
      </dgm:t>
    </dgm:pt>
    <dgm:pt modelId="{8C9EA886-E481-4763-B80E-E12CC3591BA1}" type="sibTrans" cxnId="{2DB155FF-95C1-45A2-9157-F449D3A2424B}">
      <dgm:prSet/>
      <dgm:spPr/>
      <dgm:t>
        <a:bodyPr/>
        <a:lstStyle/>
        <a:p>
          <a:endParaRPr lang="en-US"/>
        </a:p>
      </dgm:t>
    </dgm:pt>
    <dgm:pt modelId="{19F4F5D9-B27A-4B04-B11E-12F054E78E6A}">
      <dgm:prSet phldrT="[Text]" custT="1"/>
      <dgm:spPr/>
      <dgm:t>
        <a:bodyPr/>
        <a:lstStyle/>
        <a:p>
          <a:r>
            <a:rPr lang="en-US" sz="2700" dirty="0" smtClean="0"/>
            <a:t>Help Mr. Milton find another home</a:t>
          </a:r>
          <a:endParaRPr lang="en-US" sz="2400" dirty="0"/>
        </a:p>
      </dgm:t>
    </dgm:pt>
    <dgm:pt modelId="{EA4AC8FA-2AE7-46A1-9ED1-A6571279777A}" type="parTrans" cxnId="{581C4636-91B3-4FCF-B58F-60D5F77710ED}">
      <dgm:prSet/>
      <dgm:spPr/>
      <dgm:t>
        <a:bodyPr/>
        <a:lstStyle/>
        <a:p>
          <a:endParaRPr lang="en-US"/>
        </a:p>
      </dgm:t>
    </dgm:pt>
    <dgm:pt modelId="{5E10AC49-1E6D-4969-9335-794DD91FBBFA}" type="sibTrans" cxnId="{581C4636-91B3-4FCF-B58F-60D5F77710ED}">
      <dgm:prSet/>
      <dgm:spPr/>
      <dgm:t>
        <a:bodyPr/>
        <a:lstStyle/>
        <a:p>
          <a:endParaRPr lang="en-US"/>
        </a:p>
      </dgm:t>
    </dgm:pt>
    <dgm:pt modelId="{D999FEBF-0C53-4E28-A996-CCC0BDA47E3B}" type="pres">
      <dgm:prSet presAssocID="{E0B94B5F-EF66-4543-8168-DC2494FB3CC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D91AE70-8A3B-46A9-872C-8C8ED53E5D87}" type="pres">
      <dgm:prSet presAssocID="{EFB8076C-4192-4662-A961-461A58F84C32}" presName="linNode" presStyleCnt="0"/>
      <dgm:spPr/>
    </dgm:pt>
    <dgm:pt modelId="{32198308-0EFB-4B0D-9C09-41BC7BBFB57A}" type="pres">
      <dgm:prSet presAssocID="{EFB8076C-4192-4662-A961-461A58F84C32}" presName="parentShp" presStyleLbl="node1" presStyleIdx="0" presStyleCnt="2" custScaleY="1262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F020DE-EB66-45CD-8764-89D3F2B20FC9}" type="pres">
      <dgm:prSet presAssocID="{EFB8076C-4192-4662-A961-461A58F84C32}" presName="childShp" presStyleLbl="bgAccFollowNode1" presStyleIdx="0" presStyleCnt="2" custScaleX="152137" custScaleY="1684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845B57-479E-45D5-B27C-741F0DCC527D}" type="pres">
      <dgm:prSet presAssocID="{2FD3750E-F657-4961-BC36-62B74AE41245}" presName="spacing" presStyleCnt="0"/>
      <dgm:spPr/>
    </dgm:pt>
    <dgm:pt modelId="{2B5A25A0-18EB-42C5-991C-C13255FE521B}" type="pres">
      <dgm:prSet presAssocID="{4EBC84B3-C5A0-4DAE-8362-A925B634C86D}" presName="linNode" presStyleCnt="0"/>
      <dgm:spPr/>
    </dgm:pt>
    <dgm:pt modelId="{BECE3AC9-17ED-4A31-9788-A09F1E161B79}" type="pres">
      <dgm:prSet presAssocID="{4EBC84B3-C5A0-4DAE-8362-A925B634C86D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A05F48-79B0-4F16-9C92-5820CC1D33DC}" type="pres">
      <dgm:prSet presAssocID="{4EBC84B3-C5A0-4DAE-8362-A925B634C86D}" presName="childShp" presStyleLbl="bgAccFollowNode1" presStyleIdx="1" presStyleCnt="2" custScaleX="149206" custScaleY="1100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789380-7F27-443B-9706-559FEB4DBA36}" type="presOf" srcId="{D094CC21-B829-4F78-A643-4B51B2DFC31C}" destId="{67F020DE-EB66-45CD-8764-89D3F2B20FC9}" srcOrd="0" destOrd="1" presId="urn:microsoft.com/office/officeart/2005/8/layout/vList6"/>
    <dgm:cxn modelId="{A8B58AAF-66DF-4EB9-B538-4E31E2BACC20}" type="presOf" srcId="{E0B94B5F-EF66-4543-8168-DC2494FB3CC6}" destId="{D999FEBF-0C53-4E28-A996-CCC0BDA47E3B}" srcOrd="0" destOrd="0" presId="urn:microsoft.com/office/officeart/2005/8/layout/vList6"/>
    <dgm:cxn modelId="{8929DE15-C8E4-40BC-9788-257B632C9FBA}" srcId="{E0B94B5F-EF66-4543-8168-DC2494FB3CC6}" destId="{EFB8076C-4192-4662-A961-461A58F84C32}" srcOrd="0" destOrd="0" parTransId="{B460A2E8-86B0-4EB1-A4BD-F2E734231119}" sibTransId="{2FD3750E-F657-4961-BC36-62B74AE41245}"/>
    <dgm:cxn modelId="{3848DBF3-845D-4EC8-BDAB-524572A510DA}" type="presOf" srcId="{B1E22787-7937-4FE1-87AF-3A6736E5476F}" destId="{67F020DE-EB66-45CD-8764-89D3F2B20FC9}" srcOrd="0" destOrd="0" presId="urn:microsoft.com/office/officeart/2005/8/layout/vList6"/>
    <dgm:cxn modelId="{4C91F55E-8FE3-4767-8A0B-23C9A6FD508B}" srcId="{EFB8076C-4192-4662-A961-461A58F84C32}" destId="{B1E22787-7937-4FE1-87AF-3A6736E5476F}" srcOrd="0" destOrd="0" parTransId="{8D2EB989-5C9D-43C2-B9DF-7B70246B56E9}" sibTransId="{E3DB137A-28C8-46DB-95E5-CDCDC2460A02}"/>
    <dgm:cxn modelId="{1B6F3392-9459-459F-B9CE-26F7A1383770}" type="presOf" srcId="{19F4F5D9-B27A-4B04-B11E-12F054E78E6A}" destId="{78A05F48-79B0-4F16-9C92-5820CC1D33DC}" srcOrd="0" destOrd="0" presId="urn:microsoft.com/office/officeart/2005/8/layout/vList6"/>
    <dgm:cxn modelId="{581C4636-91B3-4FCF-B58F-60D5F77710ED}" srcId="{4EBC84B3-C5A0-4DAE-8362-A925B634C86D}" destId="{19F4F5D9-B27A-4B04-B11E-12F054E78E6A}" srcOrd="0" destOrd="0" parTransId="{EA4AC8FA-2AE7-46A1-9ED1-A6571279777A}" sibTransId="{5E10AC49-1E6D-4969-9335-794DD91FBBFA}"/>
    <dgm:cxn modelId="{00BC36AA-1000-4B4C-BF17-F93BF00E4699}" srcId="{EFB8076C-4192-4662-A961-461A58F84C32}" destId="{D094CC21-B829-4F78-A643-4B51B2DFC31C}" srcOrd="1" destOrd="0" parTransId="{6B01E423-12CA-44DF-8766-63E803E8901C}" sibTransId="{D70CE8BC-DE73-4591-A232-8077C43F6898}"/>
    <dgm:cxn modelId="{B5BEABBC-AA12-41A7-88FA-3A0B908CFFA3}" type="presOf" srcId="{4EBC84B3-C5A0-4DAE-8362-A925B634C86D}" destId="{BECE3AC9-17ED-4A31-9788-A09F1E161B79}" srcOrd="0" destOrd="0" presId="urn:microsoft.com/office/officeart/2005/8/layout/vList6"/>
    <dgm:cxn modelId="{2DB155FF-95C1-45A2-9157-F449D3A2424B}" srcId="{E0B94B5F-EF66-4543-8168-DC2494FB3CC6}" destId="{4EBC84B3-C5A0-4DAE-8362-A925B634C86D}" srcOrd="1" destOrd="0" parTransId="{D7BF7026-5B8D-49BA-8323-AC67600CBC8A}" sibTransId="{8C9EA886-E481-4763-B80E-E12CC3591BA1}"/>
    <dgm:cxn modelId="{E0A131AD-C8BA-4D74-AA5C-C40B0C06F069}" type="presOf" srcId="{EFB8076C-4192-4662-A961-461A58F84C32}" destId="{32198308-0EFB-4B0D-9C09-41BC7BBFB57A}" srcOrd="0" destOrd="0" presId="urn:microsoft.com/office/officeart/2005/8/layout/vList6"/>
    <dgm:cxn modelId="{69E1F688-30B8-4BBF-9240-C6C31ABD881C}" type="presParOf" srcId="{D999FEBF-0C53-4E28-A996-CCC0BDA47E3B}" destId="{0D91AE70-8A3B-46A9-872C-8C8ED53E5D87}" srcOrd="0" destOrd="0" presId="urn:microsoft.com/office/officeart/2005/8/layout/vList6"/>
    <dgm:cxn modelId="{1E467B86-B541-4284-A1ED-98CA62C79041}" type="presParOf" srcId="{0D91AE70-8A3B-46A9-872C-8C8ED53E5D87}" destId="{32198308-0EFB-4B0D-9C09-41BC7BBFB57A}" srcOrd="0" destOrd="0" presId="urn:microsoft.com/office/officeart/2005/8/layout/vList6"/>
    <dgm:cxn modelId="{E5312369-0FF0-499C-9603-BEA1944A15E2}" type="presParOf" srcId="{0D91AE70-8A3B-46A9-872C-8C8ED53E5D87}" destId="{67F020DE-EB66-45CD-8764-89D3F2B20FC9}" srcOrd="1" destOrd="0" presId="urn:microsoft.com/office/officeart/2005/8/layout/vList6"/>
    <dgm:cxn modelId="{F414C04F-1C5F-4B71-9767-CCF519918DFA}" type="presParOf" srcId="{D999FEBF-0C53-4E28-A996-CCC0BDA47E3B}" destId="{5A845B57-479E-45D5-B27C-741F0DCC527D}" srcOrd="1" destOrd="0" presId="urn:microsoft.com/office/officeart/2005/8/layout/vList6"/>
    <dgm:cxn modelId="{457AF177-490D-4F76-970A-FFDC1D9C41C6}" type="presParOf" srcId="{D999FEBF-0C53-4E28-A996-CCC0BDA47E3B}" destId="{2B5A25A0-18EB-42C5-991C-C13255FE521B}" srcOrd="2" destOrd="0" presId="urn:microsoft.com/office/officeart/2005/8/layout/vList6"/>
    <dgm:cxn modelId="{3A699310-4EC0-4229-92B0-F84F1D5D6D6E}" type="presParOf" srcId="{2B5A25A0-18EB-42C5-991C-C13255FE521B}" destId="{BECE3AC9-17ED-4A31-9788-A09F1E161B79}" srcOrd="0" destOrd="0" presId="urn:microsoft.com/office/officeart/2005/8/layout/vList6"/>
    <dgm:cxn modelId="{BEAE79AB-DB9F-494E-9E2D-102357BC9113}" type="presParOf" srcId="{2B5A25A0-18EB-42C5-991C-C13255FE521B}" destId="{78A05F48-79B0-4F16-9C92-5820CC1D33D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D2105C7-8B67-4894-A570-09A7E00A0C7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E6605E-37D7-4D47-A599-B4682B9729FD}">
      <dgm:prSet phldrT="[Text]" custT="1"/>
      <dgm:spPr/>
      <dgm:t>
        <a:bodyPr/>
        <a:lstStyle/>
        <a:p>
          <a:r>
            <a:rPr lang="en-US" sz="2700" dirty="0" smtClean="0">
              <a:solidFill>
                <a:schemeClr val="tx1"/>
              </a:solidFill>
            </a:rPr>
            <a:t>Empowers consumers to advocate for themselves and their rights</a:t>
          </a:r>
          <a:endParaRPr lang="en-US" sz="2700" dirty="0">
            <a:solidFill>
              <a:schemeClr val="tx1"/>
            </a:solidFill>
          </a:endParaRPr>
        </a:p>
      </dgm:t>
    </dgm:pt>
    <dgm:pt modelId="{84D17F86-BC00-49DA-9663-8F0AC94CA32E}" type="parTrans" cxnId="{9CDF3294-6139-48B7-8A73-4D993957D268}">
      <dgm:prSet/>
      <dgm:spPr/>
      <dgm:t>
        <a:bodyPr/>
        <a:lstStyle/>
        <a:p>
          <a:endParaRPr lang="en-US"/>
        </a:p>
      </dgm:t>
    </dgm:pt>
    <dgm:pt modelId="{CD4C529D-645C-4794-9CC6-FA45E523C256}" type="sibTrans" cxnId="{9CDF3294-6139-48B7-8A73-4D993957D268}">
      <dgm:prSet/>
      <dgm:spPr/>
      <dgm:t>
        <a:bodyPr/>
        <a:lstStyle/>
        <a:p>
          <a:endParaRPr lang="en-US"/>
        </a:p>
      </dgm:t>
    </dgm:pt>
    <dgm:pt modelId="{21F34058-CE79-4123-8AFE-515203A4BE90}">
      <dgm:prSet phldrT="[Text]" custT="1"/>
      <dgm:spPr/>
      <dgm:t>
        <a:bodyPr/>
        <a:lstStyle/>
        <a:p>
          <a:r>
            <a:rPr lang="en-US" sz="27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With consent</a:t>
          </a:r>
          <a:r>
            <a:rPr lang="en-US" sz="2700" dirty="0" smtClean="0">
              <a:solidFill>
                <a:schemeClr val="tx1"/>
              </a:solidFill>
            </a:rPr>
            <a:t>, works to resolve problems about care and rights</a:t>
          </a:r>
          <a:endParaRPr lang="en-US" sz="2700" dirty="0">
            <a:solidFill>
              <a:schemeClr val="tx1"/>
            </a:solidFill>
          </a:endParaRPr>
        </a:p>
      </dgm:t>
    </dgm:pt>
    <dgm:pt modelId="{412896D9-4D6D-466A-8041-2AA6CE1E7093}" type="parTrans" cxnId="{5491E44E-C6CC-4F1D-894A-EFFA33D4E195}">
      <dgm:prSet/>
      <dgm:spPr/>
      <dgm:t>
        <a:bodyPr/>
        <a:lstStyle/>
        <a:p>
          <a:endParaRPr lang="en-US"/>
        </a:p>
      </dgm:t>
    </dgm:pt>
    <dgm:pt modelId="{E5378F26-7257-413B-AE91-42BDB74D54EC}" type="sibTrans" cxnId="{5491E44E-C6CC-4F1D-894A-EFFA33D4E195}">
      <dgm:prSet/>
      <dgm:spPr/>
      <dgm:t>
        <a:bodyPr/>
        <a:lstStyle/>
        <a:p>
          <a:endParaRPr lang="en-US"/>
        </a:p>
      </dgm:t>
    </dgm:pt>
    <dgm:pt modelId="{35050BC8-E5FE-4457-B9CF-FD19E25D41BF}">
      <dgm:prSet phldrT="[Text]" custT="1"/>
      <dgm:spPr/>
      <dgm:t>
        <a:bodyPr/>
        <a:lstStyle/>
        <a:p>
          <a:r>
            <a:rPr lang="en-US" sz="2700" dirty="0" smtClean="0">
              <a:solidFill>
                <a:schemeClr val="tx1"/>
              </a:solidFill>
            </a:rPr>
            <a:t>Provides advocacy services and education to LTC consumers</a:t>
          </a:r>
          <a:endParaRPr lang="en-US" dirty="0"/>
        </a:p>
      </dgm:t>
    </dgm:pt>
    <dgm:pt modelId="{AFDA6695-24DB-469E-AF39-D2DED44C61EE}" type="parTrans" cxnId="{DAC50E77-6A85-45C7-AAE8-3B35FD98572C}">
      <dgm:prSet/>
      <dgm:spPr/>
      <dgm:t>
        <a:bodyPr/>
        <a:lstStyle/>
        <a:p>
          <a:endParaRPr lang="en-US"/>
        </a:p>
      </dgm:t>
    </dgm:pt>
    <dgm:pt modelId="{4F52919E-2B27-492E-9704-F982D3AE09A8}" type="sibTrans" cxnId="{DAC50E77-6A85-45C7-AAE8-3B35FD98572C}">
      <dgm:prSet/>
      <dgm:spPr/>
      <dgm:t>
        <a:bodyPr/>
        <a:lstStyle/>
        <a:p>
          <a:endParaRPr lang="en-US"/>
        </a:p>
      </dgm:t>
    </dgm:pt>
    <dgm:pt modelId="{6DF58313-381B-4982-A1A2-D2F9D9B87452}" type="pres">
      <dgm:prSet presAssocID="{7D2105C7-8B67-4894-A570-09A7E00A0C7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24D891-7D58-4A1E-BBD8-22DAF05CB85F}" type="pres">
      <dgm:prSet presAssocID="{ACE6605E-37D7-4D47-A599-B4682B9729FD}" presName="parentLin" presStyleCnt="0"/>
      <dgm:spPr/>
    </dgm:pt>
    <dgm:pt modelId="{355FCAF5-CB3D-44D5-972B-16C7F88F56B7}" type="pres">
      <dgm:prSet presAssocID="{ACE6605E-37D7-4D47-A599-B4682B9729F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EB4BFD8-702C-433A-9CC0-66096C916A17}" type="pres">
      <dgm:prSet presAssocID="{ACE6605E-37D7-4D47-A599-B4682B9729FD}" presName="parentText" presStyleLbl="node1" presStyleIdx="0" presStyleCnt="3" custScaleX="135886" custScaleY="57293" custLinFactNeighborY="46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89460B-44ED-4D40-98A7-E0C782FEE506}" type="pres">
      <dgm:prSet presAssocID="{ACE6605E-37D7-4D47-A599-B4682B9729FD}" presName="negativeSpace" presStyleCnt="0"/>
      <dgm:spPr/>
    </dgm:pt>
    <dgm:pt modelId="{D607A9BF-C88A-496A-8998-A4FF5748EBE5}" type="pres">
      <dgm:prSet presAssocID="{ACE6605E-37D7-4D47-A599-B4682B9729FD}" presName="childText" presStyleLbl="conFgAcc1" presStyleIdx="0" presStyleCnt="3" custLinFactY="542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DF492A-DE81-4AD2-AC1D-4933242C50B2}" type="pres">
      <dgm:prSet presAssocID="{CD4C529D-645C-4794-9CC6-FA45E523C256}" presName="spaceBetweenRectangles" presStyleCnt="0"/>
      <dgm:spPr/>
    </dgm:pt>
    <dgm:pt modelId="{817F7826-B2B3-43DE-A390-6BB3E072C607}" type="pres">
      <dgm:prSet presAssocID="{35050BC8-E5FE-4457-B9CF-FD19E25D41BF}" presName="parentLin" presStyleCnt="0"/>
      <dgm:spPr/>
    </dgm:pt>
    <dgm:pt modelId="{D22397EA-2D31-4EB3-AA69-3E0B7D810B9C}" type="pres">
      <dgm:prSet presAssocID="{35050BC8-E5FE-4457-B9CF-FD19E25D41B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89146EE-CF52-4CE9-ABF2-128379459B52}" type="pres">
      <dgm:prSet presAssocID="{35050BC8-E5FE-4457-B9CF-FD19E25D41BF}" presName="parentText" presStyleLbl="node1" presStyleIdx="1" presStyleCnt="3" custScaleX="135355" custScaleY="66351" custLinFactNeighborX="515" custLinFactNeighborY="292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13DB4B-76C2-499C-B134-06C1E23CD744}" type="pres">
      <dgm:prSet presAssocID="{35050BC8-E5FE-4457-B9CF-FD19E25D41BF}" presName="negativeSpace" presStyleCnt="0"/>
      <dgm:spPr/>
    </dgm:pt>
    <dgm:pt modelId="{F07D587C-A25E-4CFF-8639-4BE6E61C8E9A}" type="pres">
      <dgm:prSet presAssocID="{35050BC8-E5FE-4457-B9CF-FD19E25D41BF}" presName="childText" presStyleLbl="conFgAcc1" presStyleIdx="1" presStyleCnt="3" custLinFactNeighborY="68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02AB2A-687E-4F0B-ACD6-EC73E0F0B987}" type="pres">
      <dgm:prSet presAssocID="{4F52919E-2B27-492E-9704-F982D3AE09A8}" presName="spaceBetweenRectangles" presStyleCnt="0"/>
      <dgm:spPr/>
    </dgm:pt>
    <dgm:pt modelId="{FC0E7C0B-5812-47FD-8DFC-B51622301789}" type="pres">
      <dgm:prSet presAssocID="{21F34058-CE79-4123-8AFE-515203A4BE90}" presName="parentLin" presStyleCnt="0"/>
      <dgm:spPr/>
    </dgm:pt>
    <dgm:pt modelId="{8A48ECAA-FDCC-4509-9EA4-747BED5DA40B}" type="pres">
      <dgm:prSet presAssocID="{21F34058-CE79-4123-8AFE-515203A4BE90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BA42EABC-76DD-4804-9F82-15EDF8B3CB76}" type="pres">
      <dgm:prSet presAssocID="{21F34058-CE79-4123-8AFE-515203A4BE90}" presName="parentText" presStyleLbl="node1" presStyleIdx="2" presStyleCnt="3" custScaleX="139751" custScaleY="60673" custLinFactNeighborY="832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2A6F90-A0C2-4E18-942C-3D2886DBAB14}" type="pres">
      <dgm:prSet presAssocID="{21F34058-CE79-4123-8AFE-515203A4BE90}" presName="negativeSpace" presStyleCnt="0"/>
      <dgm:spPr/>
    </dgm:pt>
    <dgm:pt modelId="{433CE297-941C-4B37-8D1A-9B19151EA20F}" type="pres">
      <dgm:prSet presAssocID="{21F34058-CE79-4123-8AFE-515203A4BE90}" presName="childText" presStyleLbl="conFgAcc1" presStyleIdx="2" presStyleCnt="3" custScaleY="102934" custLinFactNeighborY="-344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91E44E-C6CC-4F1D-894A-EFFA33D4E195}" srcId="{7D2105C7-8B67-4894-A570-09A7E00A0C77}" destId="{21F34058-CE79-4123-8AFE-515203A4BE90}" srcOrd="2" destOrd="0" parTransId="{412896D9-4D6D-466A-8041-2AA6CE1E7093}" sibTransId="{E5378F26-7257-413B-AE91-42BDB74D54EC}"/>
    <dgm:cxn modelId="{AE4C3D12-0EBB-49F4-8721-F49096B5C21E}" type="presOf" srcId="{ACE6605E-37D7-4D47-A599-B4682B9729FD}" destId="{6EB4BFD8-702C-433A-9CC0-66096C916A17}" srcOrd="1" destOrd="0" presId="urn:microsoft.com/office/officeart/2005/8/layout/list1"/>
    <dgm:cxn modelId="{F4762ACC-8A8E-4008-AF17-9F1F8F9DB860}" type="presOf" srcId="{21F34058-CE79-4123-8AFE-515203A4BE90}" destId="{BA42EABC-76DD-4804-9F82-15EDF8B3CB76}" srcOrd="1" destOrd="0" presId="urn:microsoft.com/office/officeart/2005/8/layout/list1"/>
    <dgm:cxn modelId="{DA65B7DF-5101-4477-8196-06B87A06BF3F}" type="presOf" srcId="{7D2105C7-8B67-4894-A570-09A7E00A0C77}" destId="{6DF58313-381B-4982-A1A2-D2F9D9B87452}" srcOrd="0" destOrd="0" presId="urn:microsoft.com/office/officeart/2005/8/layout/list1"/>
    <dgm:cxn modelId="{332F7C99-AE32-42FB-9774-CA622C638E62}" type="presOf" srcId="{ACE6605E-37D7-4D47-A599-B4682B9729FD}" destId="{355FCAF5-CB3D-44D5-972B-16C7F88F56B7}" srcOrd="0" destOrd="0" presId="urn:microsoft.com/office/officeart/2005/8/layout/list1"/>
    <dgm:cxn modelId="{A4641B35-6297-448F-A93B-B7C8A46FE5F6}" type="presOf" srcId="{21F34058-CE79-4123-8AFE-515203A4BE90}" destId="{8A48ECAA-FDCC-4509-9EA4-747BED5DA40B}" srcOrd="0" destOrd="0" presId="urn:microsoft.com/office/officeart/2005/8/layout/list1"/>
    <dgm:cxn modelId="{9CDF3294-6139-48B7-8A73-4D993957D268}" srcId="{7D2105C7-8B67-4894-A570-09A7E00A0C77}" destId="{ACE6605E-37D7-4D47-A599-B4682B9729FD}" srcOrd="0" destOrd="0" parTransId="{84D17F86-BC00-49DA-9663-8F0AC94CA32E}" sibTransId="{CD4C529D-645C-4794-9CC6-FA45E523C256}"/>
    <dgm:cxn modelId="{DAC50E77-6A85-45C7-AAE8-3B35FD98572C}" srcId="{7D2105C7-8B67-4894-A570-09A7E00A0C77}" destId="{35050BC8-E5FE-4457-B9CF-FD19E25D41BF}" srcOrd="1" destOrd="0" parTransId="{AFDA6695-24DB-469E-AF39-D2DED44C61EE}" sibTransId="{4F52919E-2B27-492E-9704-F982D3AE09A8}"/>
    <dgm:cxn modelId="{926F45AB-1613-4FDA-8AED-64F71910FA52}" type="presOf" srcId="{35050BC8-E5FE-4457-B9CF-FD19E25D41BF}" destId="{289146EE-CF52-4CE9-ABF2-128379459B52}" srcOrd="1" destOrd="0" presId="urn:microsoft.com/office/officeart/2005/8/layout/list1"/>
    <dgm:cxn modelId="{7072D90C-0D6B-4ACB-B952-DBB1BF772430}" type="presOf" srcId="{35050BC8-E5FE-4457-B9CF-FD19E25D41BF}" destId="{D22397EA-2D31-4EB3-AA69-3E0B7D810B9C}" srcOrd="0" destOrd="0" presId="urn:microsoft.com/office/officeart/2005/8/layout/list1"/>
    <dgm:cxn modelId="{4E4D68F6-830A-4AC9-BE46-E04E45E2E931}" type="presParOf" srcId="{6DF58313-381B-4982-A1A2-D2F9D9B87452}" destId="{3A24D891-7D58-4A1E-BBD8-22DAF05CB85F}" srcOrd="0" destOrd="0" presId="urn:microsoft.com/office/officeart/2005/8/layout/list1"/>
    <dgm:cxn modelId="{EA5EEFEF-582B-4F5B-BA3C-71C256C9F071}" type="presParOf" srcId="{3A24D891-7D58-4A1E-BBD8-22DAF05CB85F}" destId="{355FCAF5-CB3D-44D5-972B-16C7F88F56B7}" srcOrd="0" destOrd="0" presId="urn:microsoft.com/office/officeart/2005/8/layout/list1"/>
    <dgm:cxn modelId="{249CD389-301B-4FCF-81FA-DF19AD469A25}" type="presParOf" srcId="{3A24D891-7D58-4A1E-BBD8-22DAF05CB85F}" destId="{6EB4BFD8-702C-433A-9CC0-66096C916A17}" srcOrd="1" destOrd="0" presId="urn:microsoft.com/office/officeart/2005/8/layout/list1"/>
    <dgm:cxn modelId="{0E90B841-9CBE-4C1C-8B6E-253E123F6D24}" type="presParOf" srcId="{6DF58313-381B-4982-A1A2-D2F9D9B87452}" destId="{1C89460B-44ED-4D40-98A7-E0C782FEE506}" srcOrd="1" destOrd="0" presId="urn:microsoft.com/office/officeart/2005/8/layout/list1"/>
    <dgm:cxn modelId="{FC060BCF-391F-4AE7-A157-AC848D1C4DE1}" type="presParOf" srcId="{6DF58313-381B-4982-A1A2-D2F9D9B87452}" destId="{D607A9BF-C88A-496A-8998-A4FF5748EBE5}" srcOrd="2" destOrd="0" presId="urn:microsoft.com/office/officeart/2005/8/layout/list1"/>
    <dgm:cxn modelId="{B717FF95-6871-47D1-A12E-2292D9E6772B}" type="presParOf" srcId="{6DF58313-381B-4982-A1A2-D2F9D9B87452}" destId="{C8DF492A-DE81-4AD2-AC1D-4933242C50B2}" srcOrd="3" destOrd="0" presId="urn:microsoft.com/office/officeart/2005/8/layout/list1"/>
    <dgm:cxn modelId="{C9D56BDE-524C-42ED-B0C5-CDAC52B5D037}" type="presParOf" srcId="{6DF58313-381B-4982-A1A2-D2F9D9B87452}" destId="{817F7826-B2B3-43DE-A390-6BB3E072C607}" srcOrd="4" destOrd="0" presId="urn:microsoft.com/office/officeart/2005/8/layout/list1"/>
    <dgm:cxn modelId="{422DCBDC-C060-4165-92D3-FE561571E558}" type="presParOf" srcId="{817F7826-B2B3-43DE-A390-6BB3E072C607}" destId="{D22397EA-2D31-4EB3-AA69-3E0B7D810B9C}" srcOrd="0" destOrd="0" presId="urn:microsoft.com/office/officeart/2005/8/layout/list1"/>
    <dgm:cxn modelId="{DE528F77-321A-491E-8D9A-C3019C8A97CE}" type="presParOf" srcId="{817F7826-B2B3-43DE-A390-6BB3E072C607}" destId="{289146EE-CF52-4CE9-ABF2-128379459B52}" srcOrd="1" destOrd="0" presId="urn:microsoft.com/office/officeart/2005/8/layout/list1"/>
    <dgm:cxn modelId="{D671B300-4839-4685-B34B-D8D863ED47B3}" type="presParOf" srcId="{6DF58313-381B-4982-A1A2-D2F9D9B87452}" destId="{8113DB4B-76C2-499C-B134-06C1E23CD744}" srcOrd="5" destOrd="0" presId="urn:microsoft.com/office/officeart/2005/8/layout/list1"/>
    <dgm:cxn modelId="{B20E9ADF-D9DB-4BB3-84E6-4F2274D628B9}" type="presParOf" srcId="{6DF58313-381B-4982-A1A2-D2F9D9B87452}" destId="{F07D587C-A25E-4CFF-8639-4BE6E61C8E9A}" srcOrd="6" destOrd="0" presId="urn:microsoft.com/office/officeart/2005/8/layout/list1"/>
    <dgm:cxn modelId="{09EB1E97-240E-4EFC-8E4E-6AFBA31637F3}" type="presParOf" srcId="{6DF58313-381B-4982-A1A2-D2F9D9B87452}" destId="{4102AB2A-687E-4F0B-ACD6-EC73E0F0B987}" srcOrd="7" destOrd="0" presId="urn:microsoft.com/office/officeart/2005/8/layout/list1"/>
    <dgm:cxn modelId="{5337989A-9401-49BC-B361-D7B87A09FF01}" type="presParOf" srcId="{6DF58313-381B-4982-A1A2-D2F9D9B87452}" destId="{FC0E7C0B-5812-47FD-8DFC-B51622301789}" srcOrd="8" destOrd="0" presId="urn:microsoft.com/office/officeart/2005/8/layout/list1"/>
    <dgm:cxn modelId="{436D18A7-66A3-4629-A196-8D07539EA5CF}" type="presParOf" srcId="{FC0E7C0B-5812-47FD-8DFC-B51622301789}" destId="{8A48ECAA-FDCC-4509-9EA4-747BED5DA40B}" srcOrd="0" destOrd="0" presId="urn:microsoft.com/office/officeart/2005/8/layout/list1"/>
    <dgm:cxn modelId="{61C5307B-1302-4C59-B1DF-DCFC3D3B5C00}" type="presParOf" srcId="{FC0E7C0B-5812-47FD-8DFC-B51622301789}" destId="{BA42EABC-76DD-4804-9F82-15EDF8B3CB76}" srcOrd="1" destOrd="0" presId="urn:microsoft.com/office/officeart/2005/8/layout/list1"/>
    <dgm:cxn modelId="{40686E05-BBFB-4C5E-B009-CA28FD5D2FF9}" type="presParOf" srcId="{6DF58313-381B-4982-A1A2-D2F9D9B87452}" destId="{1F2A6F90-A0C2-4E18-942C-3D2886DBAB14}" srcOrd="9" destOrd="0" presId="urn:microsoft.com/office/officeart/2005/8/layout/list1"/>
    <dgm:cxn modelId="{1A8EA916-A994-4F12-A6C8-DF8B310305A0}" type="presParOf" srcId="{6DF58313-381B-4982-A1A2-D2F9D9B87452}" destId="{433CE297-941C-4B37-8D1A-9B19151EA20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8272C4A-C856-465B-9C55-AEEF7C02B7A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29A1E1-8B7E-40C3-BE4E-138ED69A0EE8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dirty="0" smtClean="0">
              <a:solidFill>
                <a:schemeClr val="tx1"/>
              </a:solidFill>
            </a:rPr>
            <a:t>Regulations require that Mr. Milton be issued a “Bed Hold Notice”   </a:t>
          </a:r>
        </a:p>
      </dgm:t>
    </dgm:pt>
    <dgm:pt modelId="{AC537A88-4B97-481C-B6B9-DEE6DBCD0421}" type="parTrans" cxnId="{31F0ABEB-A72D-44EC-9020-723B6D7AB322}">
      <dgm:prSet/>
      <dgm:spPr/>
      <dgm:t>
        <a:bodyPr/>
        <a:lstStyle/>
        <a:p>
          <a:endParaRPr lang="en-US"/>
        </a:p>
      </dgm:t>
    </dgm:pt>
    <dgm:pt modelId="{DFFD9AA9-7675-4430-BBA1-FE34E6B7F5F5}" type="sibTrans" cxnId="{31F0ABEB-A72D-44EC-9020-723B6D7AB322}">
      <dgm:prSet/>
      <dgm:spPr/>
      <dgm:t>
        <a:bodyPr/>
        <a:lstStyle/>
        <a:p>
          <a:endParaRPr lang="en-US" dirty="0"/>
        </a:p>
      </dgm:t>
    </dgm:pt>
    <dgm:pt modelId="{E2972FFB-EDBA-4066-B060-E48A4BD91DA3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400" dirty="0" smtClean="0">
            <a:solidFill>
              <a:schemeClr val="tx1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dirty="0" smtClean="0">
              <a:solidFill>
                <a:schemeClr val="tx1"/>
              </a:solidFill>
            </a:rPr>
            <a:t>HV should allow Mr. Milton to return to HV once he is ready to discharge from the hospital </a:t>
          </a:r>
        </a:p>
        <a:p>
          <a:pPr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dirty="0">
            <a:solidFill>
              <a:schemeClr val="tx1"/>
            </a:solidFill>
          </a:endParaRPr>
        </a:p>
      </dgm:t>
    </dgm:pt>
    <dgm:pt modelId="{420E8A4C-FC15-43BC-9679-E6ABC47A8413}" type="parTrans" cxnId="{B5589CDE-0B13-40DB-950C-D22C5997F5FA}">
      <dgm:prSet/>
      <dgm:spPr/>
      <dgm:t>
        <a:bodyPr/>
        <a:lstStyle/>
        <a:p>
          <a:endParaRPr lang="en-US"/>
        </a:p>
      </dgm:t>
    </dgm:pt>
    <dgm:pt modelId="{00CD8BEB-9615-4E4D-ADF0-A042ED5F1108}" type="sibTrans" cxnId="{B5589CDE-0B13-40DB-950C-D22C5997F5FA}">
      <dgm:prSet/>
      <dgm:spPr/>
      <dgm:t>
        <a:bodyPr/>
        <a:lstStyle/>
        <a:p>
          <a:endParaRPr lang="en-US" dirty="0"/>
        </a:p>
      </dgm:t>
    </dgm:pt>
    <dgm:pt modelId="{D5D9128D-114F-4291-A514-B7FF67ED7C70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Absent extraordinary circumstances, residents have a right to return to their nursing homes and the right to due process, even if a notice of discharge has been issued</a:t>
          </a:r>
          <a:endParaRPr lang="en-US" sz="2400" dirty="0">
            <a:solidFill>
              <a:schemeClr val="tx1"/>
            </a:solidFill>
          </a:endParaRPr>
        </a:p>
      </dgm:t>
    </dgm:pt>
    <dgm:pt modelId="{EEA8EBE3-BEE3-47CF-B6A0-0ABE506E59F9}" type="parTrans" cxnId="{BBE2777F-E6AF-48F3-9BA3-60E978FF4DD6}">
      <dgm:prSet/>
      <dgm:spPr/>
      <dgm:t>
        <a:bodyPr/>
        <a:lstStyle/>
        <a:p>
          <a:endParaRPr lang="en-US"/>
        </a:p>
      </dgm:t>
    </dgm:pt>
    <dgm:pt modelId="{608B4541-407E-4262-A577-0ED68A776C47}" type="sibTrans" cxnId="{BBE2777F-E6AF-48F3-9BA3-60E978FF4DD6}">
      <dgm:prSet/>
      <dgm:spPr/>
      <dgm:t>
        <a:bodyPr/>
        <a:lstStyle/>
        <a:p>
          <a:endParaRPr lang="en-US"/>
        </a:p>
      </dgm:t>
    </dgm:pt>
    <dgm:pt modelId="{F0EE1A3C-31C5-48F8-8416-9E1C54D2C7AD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000" dirty="0" smtClean="0">
            <a:solidFill>
              <a:schemeClr val="tx1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dirty="0" smtClean="0">
              <a:solidFill>
                <a:schemeClr val="tx1"/>
              </a:solidFill>
            </a:rPr>
            <a:t>HV has a legal obligation to follow federal regulations if it intends to involuntarily discharge Mr. Milton</a:t>
          </a:r>
        </a:p>
        <a:p>
          <a:pPr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dirty="0">
            <a:solidFill>
              <a:schemeClr val="tx1"/>
            </a:solidFill>
          </a:endParaRPr>
        </a:p>
      </dgm:t>
    </dgm:pt>
    <dgm:pt modelId="{D3538098-50AE-4C55-84C5-476962B55CAA}" type="parTrans" cxnId="{6B61A04D-3149-42A8-91FD-52C9B4D34794}">
      <dgm:prSet/>
      <dgm:spPr/>
      <dgm:t>
        <a:bodyPr/>
        <a:lstStyle/>
        <a:p>
          <a:endParaRPr lang="en-US"/>
        </a:p>
      </dgm:t>
    </dgm:pt>
    <dgm:pt modelId="{5B24710E-422D-4CAA-B82A-EEB42BFA8556}" type="sibTrans" cxnId="{6B61A04D-3149-42A8-91FD-52C9B4D34794}">
      <dgm:prSet/>
      <dgm:spPr/>
      <dgm:t>
        <a:bodyPr/>
        <a:lstStyle/>
        <a:p>
          <a:endParaRPr lang="en-US" dirty="0"/>
        </a:p>
      </dgm:t>
    </dgm:pt>
    <dgm:pt modelId="{EC7A5771-8ACF-40B6-8618-8E9E17C41180}" type="pres">
      <dgm:prSet presAssocID="{F8272C4A-C856-465B-9C55-AEEF7C02B7A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EE68A1-7F4A-4B04-9400-0264FE0F73A0}" type="pres">
      <dgm:prSet presAssocID="{F8272C4A-C856-465B-9C55-AEEF7C02B7A9}" presName="dummyMaxCanvas" presStyleCnt="0">
        <dgm:presLayoutVars/>
      </dgm:prSet>
      <dgm:spPr/>
    </dgm:pt>
    <dgm:pt modelId="{C1DECCC3-51A0-4A0A-BE6A-7D5E271C92B0}" type="pres">
      <dgm:prSet presAssocID="{F8272C4A-C856-465B-9C55-AEEF7C02B7A9}" presName="FourNodes_1" presStyleLbl="node1" presStyleIdx="0" presStyleCnt="4" custScaleY="70502" custLinFactNeighborX="24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304D72-E3F0-48DE-B0CB-A6A652600A1F}" type="pres">
      <dgm:prSet presAssocID="{F8272C4A-C856-465B-9C55-AEEF7C02B7A9}" presName="FourNodes_2" presStyleLbl="node1" presStyleIdx="1" presStyleCnt="4" custScaleX="107696" custScaleY="107743" custLinFactNeighborX="1103" custLinFactNeighborY="-183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8D8A04-A868-4C30-B5F0-27F965814DD6}" type="pres">
      <dgm:prSet presAssocID="{F8272C4A-C856-465B-9C55-AEEF7C02B7A9}" presName="FourNodes_3" presStyleLbl="node1" presStyleIdx="2" presStyleCnt="4" custScaleX="113563" custLinFactNeighborY="-255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E2FBBC-8D43-4951-8677-7DAB7D8BBA4A}" type="pres">
      <dgm:prSet presAssocID="{F8272C4A-C856-465B-9C55-AEEF7C02B7A9}" presName="FourNodes_4" presStyleLbl="node1" presStyleIdx="3" presStyleCnt="4" custScaleX="113457" custScaleY="147744" custLinFactNeighborX="-3601" custLinFactNeighborY="-147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64B4A-C832-433D-8F19-02A93FACEC6F}" type="pres">
      <dgm:prSet presAssocID="{F8272C4A-C856-465B-9C55-AEEF7C02B7A9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5802D9-8326-4EEF-89D2-D9ABF5E47A8F}" type="pres">
      <dgm:prSet presAssocID="{F8272C4A-C856-465B-9C55-AEEF7C02B7A9}" presName="FourConn_2-3" presStyleLbl="fgAccFollowNode1" presStyleIdx="1" presStyleCnt="3" custLinFactNeighborX="287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DD6340-DAD5-444D-8095-B976711C6BB6}" type="pres">
      <dgm:prSet presAssocID="{F8272C4A-C856-465B-9C55-AEEF7C02B7A9}" presName="FourConn_3-4" presStyleLbl="fgAccFollowNode1" presStyleIdx="2" presStyleCnt="3" custLinFactNeighborX="46652" custLinFactNeighborY="-151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E2AF97-0EF4-46E0-8A7C-462FB2DBA660}" type="pres">
      <dgm:prSet presAssocID="{F8272C4A-C856-465B-9C55-AEEF7C02B7A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8A2865-099B-4FAB-9D88-7FF1BB303D8D}" type="pres">
      <dgm:prSet presAssocID="{F8272C4A-C856-465B-9C55-AEEF7C02B7A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BCB12C-784D-4FBF-A0CE-B7B817F9FC96}" type="pres">
      <dgm:prSet presAssocID="{F8272C4A-C856-465B-9C55-AEEF7C02B7A9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2BD0BE-2602-4348-9500-25F010CD153B}" type="pres">
      <dgm:prSet presAssocID="{F8272C4A-C856-465B-9C55-AEEF7C02B7A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09B3BF-DFC6-4BD7-8F3A-EF4BFA225695}" type="presOf" srcId="{E2972FFB-EDBA-4066-B060-E48A4BD91DA3}" destId="{608D8A04-A868-4C30-B5F0-27F965814DD6}" srcOrd="0" destOrd="0" presId="urn:microsoft.com/office/officeart/2005/8/layout/vProcess5"/>
    <dgm:cxn modelId="{31F0ABEB-A72D-44EC-9020-723B6D7AB322}" srcId="{F8272C4A-C856-465B-9C55-AEEF7C02B7A9}" destId="{D729A1E1-8B7E-40C3-BE4E-138ED69A0EE8}" srcOrd="0" destOrd="0" parTransId="{AC537A88-4B97-481C-B6B9-DEE6DBCD0421}" sibTransId="{DFFD9AA9-7675-4430-BBA1-FE34E6B7F5F5}"/>
    <dgm:cxn modelId="{438D05DB-7DD4-44C0-A9AB-E7AAE4989EB5}" type="presOf" srcId="{D5D9128D-114F-4291-A514-B7FF67ED7C70}" destId="{48E2FBBC-8D43-4951-8677-7DAB7D8BBA4A}" srcOrd="0" destOrd="0" presId="urn:microsoft.com/office/officeart/2005/8/layout/vProcess5"/>
    <dgm:cxn modelId="{77D261C2-4096-44CF-9925-0321790050D2}" type="presOf" srcId="{F0EE1A3C-31C5-48F8-8416-9E1C54D2C7AD}" destId="{B68A2865-099B-4FAB-9D88-7FF1BB303D8D}" srcOrd="1" destOrd="0" presId="urn:microsoft.com/office/officeart/2005/8/layout/vProcess5"/>
    <dgm:cxn modelId="{9DB59800-E0DC-4B6F-8FAD-E07FD15CE3B7}" type="presOf" srcId="{D729A1E1-8B7E-40C3-BE4E-138ED69A0EE8}" destId="{9EE2AF97-0EF4-46E0-8A7C-462FB2DBA660}" srcOrd="1" destOrd="0" presId="urn:microsoft.com/office/officeart/2005/8/layout/vProcess5"/>
    <dgm:cxn modelId="{695A7EEB-BDAF-4359-8AA6-CB0E6818AD7A}" type="presOf" srcId="{E2972FFB-EDBA-4066-B060-E48A4BD91DA3}" destId="{2BBCB12C-784D-4FBF-A0CE-B7B817F9FC96}" srcOrd="1" destOrd="0" presId="urn:microsoft.com/office/officeart/2005/8/layout/vProcess5"/>
    <dgm:cxn modelId="{BBE2777F-E6AF-48F3-9BA3-60E978FF4DD6}" srcId="{F8272C4A-C856-465B-9C55-AEEF7C02B7A9}" destId="{D5D9128D-114F-4291-A514-B7FF67ED7C70}" srcOrd="3" destOrd="0" parTransId="{EEA8EBE3-BEE3-47CF-B6A0-0ABE506E59F9}" sibTransId="{608B4541-407E-4262-A577-0ED68A776C47}"/>
    <dgm:cxn modelId="{02D8D820-4B22-4D26-8DA4-A41DDA5C95D7}" type="presOf" srcId="{DFFD9AA9-7675-4430-BBA1-FE34E6B7F5F5}" destId="{2C764B4A-C832-433D-8F19-02A93FACEC6F}" srcOrd="0" destOrd="0" presId="urn:microsoft.com/office/officeart/2005/8/layout/vProcess5"/>
    <dgm:cxn modelId="{B5589CDE-0B13-40DB-950C-D22C5997F5FA}" srcId="{F8272C4A-C856-465B-9C55-AEEF7C02B7A9}" destId="{E2972FFB-EDBA-4066-B060-E48A4BD91DA3}" srcOrd="2" destOrd="0" parTransId="{420E8A4C-FC15-43BC-9679-E6ABC47A8413}" sibTransId="{00CD8BEB-9615-4E4D-ADF0-A042ED5F1108}"/>
    <dgm:cxn modelId="{8C9E15E9-1D71-4AFA-A1A7-B7A0D7EF4ED0}" type="presOf" srcId="{D5D9128D-114F-4291-A514-B7FF67ED7C70}" destId="{372BD0BE-2602-4348-9500-25F010CD153B}" srcOrd="1" destOrd="0" presId="urn:microsoft.com/office/officeart/2005/8/layout/vProcess5"/>
    <dgm:cxn modelId="{D6274D5D-C080-4511-B359-2FA589ED51C1}" type="presOf" srcId="{5B24710E-422D-4CAA-B82A-EEB42BFA8556}" destId="{DF5802D9-8326-4EEF-89D2-D9ABF5E47A8F}" srcOrd="0" destOrd="0" presId="urn:microsoft.com/office/officeart/2005/8/layout/vProcess5"/>
    <dgm:cxn modelId="{6B61A04D-3149-42A8-91FD-52C9B4D34794}" srcId="{F8272C4A-C856-465B-9C55-AEEF7C02B7A9}" destId="{F0EE1A3C-31C5-48F8-8416-9E1C54D2C7AD}" srcOrd="1" destOrd="0" parTransId="{D3538098-50AE-4C55-84C5-476962B55CAA}" sibTransId="{5B24710E-422D-4CAA-B82A-EEB42BFA8556}"/>
    <dgm:cxn modelId="{6C79A93C-BEB1-44FF-9015-B5EED6DEEBA6}" type="presOf" srcId="{F0EE1A3C-31C5-48F8-8416-9E1C54D2C7AD}" destId="{EC304D72-E3F0-48DE-B0CB-A6A652600A1F}" srcOrd="0" destOrd="0" presId="urn:microsoft.com/office/officeart/2005/8/layout/vProcess5"/>
    <dgm:cxn modelId="{387B8452-4230-48AA-A104-DB5B74227B14}" type="presOf" srcId="{D729A1E1-8B7E-40C3-BE4E-138ED69A0EE8}" destId="{C1DECCC3-51A0-4A0A-BE6A-7D5E271C92B0}" srcOrd="0" destOrd="0" presId="urn:microsoft.com/office/officeart/2005/8/layout/vProcess5"/>
    <dgm:cxn modelId="{BDA88830-35BE-46FA-ADF6-05E55E5984BC}" type="presOf" srcId="{F8272C4A-C856-465B-9C55-AEEF7C02B7A9}" destId="{EC7A5771-8ACF-40B6-8618-8E9E17C41180}" srcOrd="0" destOrd="0" presId="urn:microsoft.com/office/officeart/2005/8/layout/vProcess5"/>
    <dgm:cxn modelId="{DBE6A1D9-CBD0-4790-8426-F3C29171A365}" type="presOf" srcId="{00CD8BEB-9615-4E4D-ADF0-A042ED5F1108}" destId="{A1DD6340-DAD5-444D-8095-B976711C6BB6}" srcOrd="0" destOrd="0" presId="urn:microsoft.com/office/officeart/2005/8/layout/vProcess5"/>
    <dgm:cxn modelId="{5CC768CD-C8D0-46C7-A04F-D55AC386D05A}" type="presParOf" srcId="{EC7A5771-8ACF-40B6-8618-8E9E17C41180}" destId="{8BEE68A1-7F4A-4B04-9400-0264FE0F73A0}" srcOrd="0" destOrd="0" presId="urn:microsoft.com/office/officeart/2005/8/layout/vProcess5"/>
    <dgm:cxn modelId="{4596A88B-E7D6-4806-AA32-72B1901495F6}" type="presParOf" srcId="{EC7A5771-8ACF-40B6-8618-8E9E17C41180}" destId="{C1DECCC3-51A0-4A0A-BE6A-7D5E271C92B0}" srcOrd="1" destOrd="0" presId="urn:microsoft.com/office/officeart/2005/8/layout/vProcess5"/>
    <dgm:cxn modelId="{1C8E3A87-B057-4721-81FD-C4033E22A3C9}" type="presParOf" srcId="{EC7A5771-8ACF-40B6-8618-8E9E17C41180}" destId="{EC304D72-E3F0-48DE-B0CB-A6A652600A1F}" srcOrd="2" destOrd="0" presId="urn:microsoft.com/office/officeart/2005/8/layout/vProcess5"/>
    <dgm:cxn modelId="{A21321DD-2A28-48A6-A7FD-BD0697B6BE06}" type="presParOf" srcId="{EC7A5771-8ACF-40B6-8618-8E9E17C41180}" destId="{608D8A04-A868-4C30-B5F0-27F965814DD6}" srcOrd="3" destOrd="0" presId="urn:microsoft.com/office/officeart/2005/8/layout/vProcess5"/>
    <dgm:cxn modelId="{6540FCB1-44EE-4FFD-A305-C58F7471EEC8}" type="presParOf" srcId="{EC7A5771-8ACF-40B6-8618-8E9E17C41180}" destId="{48E2FBBC-8D43-4951-8677-7DAB7D8BBA4A}" srcOrd="4" destOrd="0" presId="urn:microsoft.com/office/officeart/2005/8/layout/vProcess5"/>
    <dgm:cxn modelId="{0FF29BCE-B215-415B-9992-330BB3E1D648}" type="presParOf" srcId="{EC7A5771-8ACF-40B6-8618-8E9E17C41180}" destId="{2C764B4A-C832-433D-8F19-02A93FACEC6F}" srcOrd="5" destOrd="0" presId="urn:microsoft.com/office/officeart/2005/8/layout/vProcess5"/>
    <dgm:cxn modelId="{6BC91251-D48D-4DB2-8501-B3ECD30FBEB7}" type="presParOf" srcId="{EC7A5771-8ACF-40B6-8618-8E9E17C41180}" destId="{DF5802D9-8326-4EEF-89D2-D9ABF5E47A8F}" srcOrd="6" destOrd="0" presId="urn:microsoft.com/office/officeart/2005/8/layout/vProcess5"/>
    <dgm:cxn modelId="{370FEF84-598E-41BC-96CA-DB2018AAC7FB}" type="presParOf" srcId="{EC7A5771-8ACF-40B6-8618-8E9E17C41180}" destId="{A1DD6340-DAD5-444D-8095-B976711C6BB6}" srcOrd="7" destOrd="0" presId="urn:microsoft.com/office/officeart/2005/8/layout/vProcess5"/>
    <dgm:cxn modelId="{E1B0C6C5-C394-4DC6-8E70-01ABC3DEDF72}" type="presParOf" srcId="{EC7A5771-8ACF-40B6-8618-8E9E17C41180}" destId="{9EE2AF97-0EF4-46E0-8A7C-462FB2DBA660}" srcOrd="8" destOrd="0" presId="urn:microsoft.com/office/officeart/2005/8/layout/vProcess5"/>
    <dgm:cxn modelId="{5D6D8F1A-95CB-478E-94E3-D231D5195DDC}" type="presParOf" srcId="{EC7A5771-8ACF-40B6-8618-8E9E17C41180}" destId="{B68A2865-099B-4FAB-9D88-7FF1BB303D8D}" srcOrd="9" destOrd="0" presId="urn:microsoft.com/office/officeart/2005/8/layout/vProcess5"/>
    <dgm:cxn modelId="{75D92FD0-EFFF-4887-87D7-E43137AB0B75}" type="presParOf" srcId="{EC7A5771-8ACF-40B6-8618-8E9E17C41180}" destId="{2BBCB12C-784D-4FBF-A0CE-B7B817F9FC96}" srcOrd="10" destOrd="0" presId="urn:microsoft.com/office/officeart/2005/8/layout/vProcess5"/>
    <dgm:cxn modelId="{FB769BC6-0DFB-4117-9C97-BD6C445382AB}" type="presParOf" srcId="{EC7A5771-8ACF-40B6-8618-8E9E17C41180}" destId="{372BD0BE-2602-4348-9500-25F010CD153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C0CECC2-5D0C-4CAC-9E7E-28714B645C81}" type="doc">
      <dgm:prSet loTypeId="urn:microsoft.com/office/officeart/2005/8/layout/hList7#1" loCatId="process" qsTypeId="urn:microsoft.com/office/officeart/2005/8/quickstyle/simple1" qsCatId="simple" csTypeId="urn:microsoft.com/office/officeart/2005/8/colors/accent1_2" csCatId="accent1" phldr="1"/>
      <dgm:spPr/>
    </dgm:pt>
    <dgm:pt modelId="{345CAA7F-22AB-4A54-BD4E-71C663961414}">
      <dgm:prSet custT="1"/>
      <dgm:spPr/>
      <dgm:t>
        <a:bodyPr/>
        <a:lstStyle/>
        <a:p>
          <a:r>
            <a:rPr lang="en-US" sz="2800" dirty="0" smtClean="0"/>
            <a:t>“</a:t>
          </a:r>
          <a:r>
            <a:rPr lang="en-US" sz="2800" dirty="0" smtClean="0">
              <a:solidFill>
                <a:schemeClr val="tx1"/>
              </a:solidFill>
            </a:rPr>
            <a:t>This isn’t the best place for your father.</a:t>
          </a:r>
          <a:r>
            <a:rPr lang="en-US" sz="2800" dirty="0" smtClean="0">
              <a:solidFill>
                <a:schemeClr val="bg1"/>
              </a:solidFill>
            </a:rPr>
            <a:t>”</a:t>
          </a:r>
          <a:endParaRPr lang="en-US" sz="2800" dirty="0">
            <a:solidFill>
              <a:schemeClr val="bg1"/>
            </a:solidFill>
          </a:endParaRPr>
        </a:p>
      </dgm:t>
    </dgm:pt>
    <dgm:pt modelId="{074E1478-CBB5-4A41-AF66-14C5287F64BB}" type="parTrans" cxnId="{C06D7091-9B81-430E-86E2-19053D3EF8FF}">
      <dgm:prSet/>
      <dgm:spPr/>
      <dgm:t>
        <a:bodyPr/>
        <a:lstStyle/>
        <a:p>
          <a:endParaRPr lang="en-US"/>
        </a:p>
      </dgm:t>
    </dgm:pt>
    <dgm:pt modelId="{287B5A52-7FA3-41C1-9A16-7E9DD4760A28}" type="sibTrans" cxnId="{C06D7091-9B81-430E-86E2-19053D3EF8FF}">
      <dgm:prSet/>
      <dgm:spPr/>
      <dgm:t>
        <a:bodyPr/>
        <a:lstStyle/>
        <a:p>
          <a:endParaRPr lang="en-US"/>
        </a:p>
      </dgm:t>
    </dgm:pt>
    <dgm:pt modelId="{221942F4-7560-4841-92DA-13F0F3FA0F56}">
      <dgm:prSet custT="1"/>
      <dgm:spPr/>
      <dgm:t>
        <a:bodyPr/>
        <a:lstStyle/>
        <a:p>
          <a:r>
            <a:rPr lang="en-US" sz="3100" dirty="0" smtClean="0"/>
            <a:t>“</a:t>
          </a:r>
          <a:r>
            <a:rPr lang="en-US" sz="2800" dirty="0" smtClean="0">
              <a:solidFill>
                <a:schemeClr val="tx1"/>
              </a:solidFill>
            </a:rPr>
            <a:t>We can’t meet your husband’s needs.</a:t>
          </a:r>
          <a:r>
            <a:rPr lang="en-US" sz="2800" dirty="0" smtClean="0"/>
            <a:t>”</a:t>
          </a:r>
          <a:endParaRPr lang="en-US" sz="2800" dirty="0"/>
        </a:p>
      </dgm:t>
    </dgm:pt>
    <dgm:pt modelId="{C0DFDEED-070F-4E3F-8450-590153526E91}" type="parTrans" cxnId="{E2B1C055-0D90-46B5-A9CE-DF1C528C3A81}">
      <dgm:prSet/>
      <dgm:spPr/>
      <dgm:t>
        <a:bodyPr/>
        <a:lstStyle/>
        <a:p>
          <a:endParaRPr lang="en-US"/>
        </a:p>
      </dgm:t>
    </dgm:pt>
    <dgm:pt modelId="{D72FF57B-91BA-4DF6-84B4-D9A508AFD390}" type="sibTrans" cxnId="{E2B1C055-0D90-46B5-A9CE-DF1C528C3A81}">
      <dgm:prSet/>
      <dgm:spPr/>
      <dgm:t>
        <a:bodyPr/>
        <a:lstStyle/>
        <a:p>
          <a:endParaRPr lang="en-US"/>
        </a:p>
      </dgm:t>
    </dgm:pt>
    <dgm:pt modelId="{270F9246-8E86-4A81-B4DA-33EDE9905D0A}">
      <dgm:prSet custT="1"/>
      <dgm:spPr/>
      <dgm:t>
        <a:bodyPr/>
        <a:lstStyle/>
        <a:p>
          <a:r>
            <a:rPr lang="en-US" sz="2800" dirty="0" smtClean="0"/>
            <a:t>“</a:t>
          </a:r>
          <a:r>
            <a:rPr lang="en-US" sz="2800" dirty="0" smtClean="0">
              <a:solidFill>
                <a:schemeClr val="tx1"/>
              </a:solidFill>
            </a:rPr>
            <a:t>You need to find another place.</a:t>
          </a:r>
          <a:r>
            <a:rPr lang="en-US" sz="2800" dirty="0" smtClean="0"/>
            <a:t>”</a:t>
          </a:r>
          <a:endParaRPr lang="en-US" sz="2800" dirty="0"/>
        </a:p>
      </dgm:t>
    </dgm:pt>
    <dgm:pt modelId="{F9FAED54-278D-43E9-A33C-F41B569D3837}" type="parTrans" cxnId="{01D8FE40-A885-4FA1-BADC-B3E813C7D68E}">
      <dgm:prSet/>
      <dgm:spPr/>
      <dgm:t>
        <a:bodyPr/>
        <a:lstStyle/>
        <a:p>
          <a:endParaRPr lang="en-US"/>
        </a:p>
      </dgm:t>
    </dgm:pt>
    <dgm:pt modelId="{DBC960C3-77D9-4BCD-8F84-54561A632823}" type="sibTrans" cxnId="{01D8FE40-A885-4FA1-BADC-B3E813C7D68E}">
      <dgm:prSet/>
      <dgm:spPr/>
      <dgm:t>
        <a:bodyPr/>
        <a:lstStyle/>
        <a:p>
          <a:endParaRPr lang="en-US"/>
        </a:p>
      </dgm:t>
    </dgm:pt>
    <dgm:pt modelId="{E762ACDF-F5B2-4544-A8AC-5E27B24FB07E}" type="pres">
      <dgm:prSet presAssocID="{EC0CECC2-5D0C-4CAC-9E7E-28714B645C81}" presName="Name0" presStyleCnt="0">
        <dgm:presLayoutVars>
          <dgm:dir/>
          <dgm:resizeHandles val="exact"/>
        </dgm:presLayoutVars>
      </dgm:prSet>
      <dgm:spPr/>
    </dgm:pt>
    <dgm:pt modelId="{71EC612D-FE0A-4B1F-81DE-CC17BF7F08E4}" type="pres">
      <dgm:prSet presAssocID="{EC0CECC2-5D0C-4CAC-9E7E-28714B645C81}" presName="fgShape" presStyleLbl="fgShp" presStyleIdx="0" presStyleCnt="1" custFlipVert="0" custScaleY="203460" custLinFactNeighborY="10126"/>
      <dgm:spPr/>
      <dgm:t>
        <a:bodyPr/>
        <a:lstStyle/>
        <a:p>
          <a:endParaRPr lang="en-US"/>
        </a:p>
      </dgm:t>
    </dgm:pt>
    <dgm:pt modelId="{50636463-41DF-4944-B3CD-A033E420256E}" type="pres">
      <dgm:prSet presAssocID="{EC0CECC2-5D0C-4CAC-9E7E-28714B645C81}" presName="linComp" presStyleCnt="0"/>
      <dgm:spPr/>
    </dgm:pt>
    <dgm:pt modelId="{F86551A3-495B-4E05-B6BB-F5EE5699BD26}" type="pres">
      <dgm:prSet presAssocID="{221942F4-7560-4841-92DA-13F0F3FA0F56}" presName="compNode" presStyleCnt="0"/>
      <dgm:spPr/>
    </dgm:pt>
    <dgm:pt modelId="{6909DA6E-0ED9-4B5F-94F3-1CE94B0E8721}" type="pres">
      <dgm:prSet presAssocID="{221942F4-7560-4841-92DA-13F0F3FA0F56}" presName="bkgdShape" presStyleLbl="node1" presStyleIdx="0" presStyleCnt="3" custScaleX="100128" custLinFactNeighborY="916"/>
      <dgm:spPr/>
      <dgm:t>
        <a:bodyPr/>
        <a:lstStyle/>
        <a:p>
          <a:endParaRPr lang="en-US"/>
        </a:p>
      </dgm:t>
    </dgm:pt>
    <dgm:pt modelId="{B0F5C477-94EB-4671-A68E-912A07D1143E}" type="pres">
      <dgm:prSet presAssocID="{221942F4-7560-4841-92DA-13F0F3FA0F5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798135-ED88-4416-91C5-2BD01CA20874}" type="pres">
      <dgm:prSet presAssocID="{221942F4-7560-4841-92DA-13F0F3FA0F56}" presName="invisiNode" presStyleLbl="node1" presStyleIdx="0" presStyleCnt="3"/>
      <dgm:spPr/>
    </dgm:pt>
    <dgm:pt modelId="{9789961A-A3F5-4099-9DE1-D22B5BE1C2CB}" type="pres">
      <dgm:prSet presAssocID="{221942F4-7560-4841-92DA-13F0F3FA0F56}" presName="imagNode" presStyleLbl="fgImgPlace1" presStyleIdx="0" presStyleCnt="3" custScaleX="92645" custScaleY="10233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D1B49B4-EB3C-4699-A02F-BF541A630B64}" type="pres">
      <dgm:prSet presAssocID="{D72FF57B-91BA-4DF6-84B4-D9A508AFD39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13ECAAE-C6F9-4A06-8BC0-1B610D48DA88}" type="pres">
      <dgm:prSet presAssocID="{270F9246-8E86-4A81-B4DA-33EDE9905D0A}" presName="compNode" presStyleCnt="0"/>
      <dgm:spPr/>
    </dgm:pt>
    <dgm:pt modelId="{AAD4AE81-DA45-4A1F-B95A-3E856671923D}" type="pres">
      <dgm:prSet presAssocID="{270F9246-8E86-4A81-B4DA-33EDE9905D0A}" presName="bkgdShape" presStyleLbl="node1" presStyleIdx="1" presStyleCnt="3" custLinFactNeighborY="1380"/>
      <dgm:spPr/>
      <dgm:t>
        <a:bodyPr/>
        <a:lstStyle/>
        <a:p>
          <a:endParaRPr lang="en-US"/>
        </a:p>
      </dgm:t>
    </dgm:pt>
    <dgm:pt modelId="{159CC633-79B6-4CB3-B191-97E1B525BDDF}" type="pres">
      <dgm:prSet presAssocID="{270F9246-8E86-4A81-B4DA-33EDE9905D0A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D3487A-492D-4220-9370-836A027B8EE3}" type="pres">
      <dgm:prSet presAssocID="{270F9246-8E86-4A81-B4DA-33EDE9905D0A}" presName="invisiNode" presStyleLbl="node1" presStyleIdx="1" presStyleCnt="3"/>
      <dgm:spPr/>
    </dgm:pt>
    <dgm:pt modelId="{84729938-CFB2-49DD-B976-FC95B9BC8EFE}" type="pres">
      <dgm:prSet presAssocID="{270F9246-8E86-4A81-B4DA-33EDE9905D0A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DCEA899-B0E2-40CA-AD4D-03A78C7893AD}" type="pres">
      <dgm:prSet presAssocID="{DBC960C3-77D9-4BCD-8F84-54561A63282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E3816CA-B7AD-4574-87D2-FB96DD59BD2C}" type="pres">
      <dgm:prSet presAssocID="{345CAA7F-22AB-4A54-BD4E-71C663961414}" presName="compNode" presStyleCnt="0"/>
      <dgm:spPr/>
    </dgm:pt>
    <dgm:pt modelId="{595F51C4-936E-4E00-86F5-A10CCD209059}" type="pres">
      <dgm:prSet presAssocID="{345CAA7F-22AB-4A54-BD4E-71C663961414}" presName="bkgdShape" presStyleLbl="node1" presStyleIdx="2" presStyleCnt="3" custLinFactNeighborY="1380"/>
      <dgm:spPr/>
      <dgm:t>
        <a:bodyPr/>
        <a:lstStyle/>
        <a:p>
          <a:endParaRPr lang="en-US"/>
        </a:p>
      </dgm:t>
    </dgm:pt>
    <dgm:pt modelId="{5AE7A6B9-47E4-4924-92E4-85EEB2BA193A}" type="pres">
      <dgm:prSet presAssocID="{345CAA7F-22AB-4A54-BD4E-71C663961414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730725-4956-4A1D-9D85-9FE9581E362B}" type="pres">
      <dgm:prSet presAssocID="{345CAA7F-22AB-4A54-BD4E-71C663961414}" presName="invisiNode" presStyleLbl="node1" presStyleIdx="2" presStyleCnt="3"/>
      <dgm:spPr/>
    </dgm:pt>
    <dgm:pt modelId="{92ACD979-90A4-415E-99A5-04A8034C6510}" type="pres">
      <dgm:prSet presAssocID="{345CAA7F-22AB-4A54-BD4E-71C663961414}" presName="imagNode" presStyleLbl="fgImgPlace1" presStyleIdx="2" presStyleCnt="3" custScaleX="99058" custScaleY="10233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6A66D22B-64F7-4D3A-9AF0-BA728256683E}" type="presOf" srcId="{270F9246-8E86-4A81-B4DA-33EDE9905D0A}" destId="{159CC633-79B6-4CB3-B191-97E1B525BDDF}" srcOrd="1" destOrd="0" presId="urn:microsoft.com/office/officeart/2005/8/layout/hList7#1"/>
    <dgm:cxn modelId="{D38FAB7D-93FB-4F40-ADC5-C1A55BCB6DDC}" type="presOf" srcId="{221942F4-7560-4841-92DA-13F0F3FA0F56}" destId="{6909DA6E-0ED9-4B5F-94F3-1CE94B0E8721}" srcOrd="0" destOrd="0" presId="urn:microsoft.com/office/officeart/2005/8/layout/hList7#1"/>
    <dgm:cxn modelId="{D08DC8D6-38AB-42B3-8B52-5CCCF18FE560}" type="presOf" srcId="{EC0CECC2-5D0C-4CAC-9E7E-28714B645C81}" destId="{E762ACDF-F5B2-4544-A8AC-5E27B24FB07E}" srcOrd="0" destOrd="0" presId="urn:microsoft.com/office/officeart/2005/8/layout/hList7#1"/>
    <dgm:cxn modelId="{CDD2B0AA-3111-4ADF-824C-BFFA9EC1A547}" type="presOf" srcId="{D72FF57B-91BA-4DF6-84B4-D9A508AFD390}" destId="{4D1B49B4-EB3C-4699-A02F-BF541A630B64}" srcOrd="0" destOrd="0" presId="urn:microsoft.com/office/officeart/2005/8/layout/hList7#1"/>
    <dgm:cxn modelId="{E4DAF177-355D-4E4C-9F88-A8E0EEB867CE}" type="presOf" srcId="{221942F4-7560-4841-92DA-13F0F3FA0F56}" destId="{B0F5C477-94EB-4671-A68E-912A07D1143E}" srcOrd="1" destOrd="0" presId="urn:microsoft.com/office/officeart/2005/8/layout/hList7#1"/>
    <dgm:cxn modelId="{E2B1C055-0D90-46B5-A9CE-DF1C528C3A81}" srcId="{EC0CECC2-5D0C-4CAC-9E7E-28714B645C81}" destId="{221942F4-7560-4841-92DA-13F0F3FA0F56}" srcOrd="0" destOrd="0" parTransId="{C0DFDEED-070F-4E3F-8450-590153526E91}" sibTransId="{D72FF57B-91BA-4DF6-84B4-D9A508AFD390}"/>
    <dgm:cxn modelId="{5C6C9D50-EF47-45E5-8FED-58836F85E04E}" type="presOf" srcId="{345CAA7F-22AB-4A54-BD4E-71C663961414}" destId="{5AE7A6B9-47E4-4924-92E4-85EEB2BA193A}" srcOrd="1" destOrd="0" presId="urn:microsoft.com/office/officeart/2005/8/layout/hList7#1"/>
    <dgm:cxn modelId="{937E9153-5E32-4940-BB08-5C8EDDA3F2DC}" type="presOf" srcId="{DBC960C3-77D9-4BCD-8F84-54561A632823}" destId="{DDCEA899-B0E2-40CA-AD4D-03A78C7893AD}" srcOrd="0" destOrd="0" presId="urn:microsoft.com/office/officeart/2005/8/layout/hList7#1"/>
    <dgm:cxn modelId="{C06D7091-9B81-430E-86E2-19053D3EF8FF}" srcId="{EC0CECC2-5D0C-4CAC-9E7E-28714B645C81}" destId="{345CAA7F-22AB-4A54-BD4E-71C663961414}" srcOrd="2" destOrd="0" parTransId="{074E1478-CBB5-4A41-AF66-14C5287F64BB}" sibTransId="{287B5A52-7FA3-41C1-9A16-7E9DD4760A28}"/>
    <dgm:cxn modelId="{01D8FE40-A885-4FA1-BADC-B3E813C7D68E}" srcId="{EC0CECC2-5D0C-4CAC-9E7E-28714B645C81}" destId="{270F9246-8E86-4A81-B4DA-33EDE9905D0A}" srcOrd="1" destOrd="0" parTransId="{F9FAED54-278D-43E9-A33C-F41B569D3837}" sibTransId="{DBC960C3-77D9-4BCD-8F84-54561A632823}"/>
    <dgm:cxn modelId="{2FB332E2-9957-408B-856A-DDBE086199B1}" type="presOf" srcId="{345CAA7F-22AB-4A54-BD4E-71C663961414}" destId="{595F51C4-936E-4E00-86F5-A10CCD209059}" srcOrd="0" destOrd="0" presId="urn:microsoft.com/office/officeart/2005/8/layout/hList7#1"/>
    <dgm:cxn modelId="{1DB700B6-41AA-4741-B2F0-02998A969D83}" type="presOf" srcId="{270F9246-8E86-4A81-B4DA-33EDE9905D0A}" destId="{AAD4AE81-DA45-4A1F-B95A-3E856671923D}" srcOrd="0" destOrd="0" presId="urn:microsoft.com/office/officeart/2005/8/layout/hList7#1"/>
    <dgm:cxn modelId="{798EAE28-963E-4F01-B2F6-45B5CE6489BE}" type="presParOf" srcId="{E762ACDF-F5B2-4544-A8AC-5E27B24FB07E}" destId="{71EC612D-FE0A-4B1F-81DE-CC17BF7F08E4}" srcOrd="0" destOrd="0" presId="urn:microsoft.com/office/officeart/2005/8/layout/hList7#1"/>
    <dgm:cxn modelId="{C2796266-7E75-4799-B7ED-924026750651}" type="presParOf" srcId="{E762ACDF-F5B2-4544-A8AC-5E27B24FB07E}" destId="{50636463-41DF-4944-B3CD-A033E420256E}" srcOrd="1" destOrd="0" presId="urn:microsoft.com/office/officeart/2005/8/layout/hList7#1"/>
    <dgm:cxn modelId="{D500707E-A7C9-4E9B-90F9-F8237136F3F0}" type="presParOf" srcId="{50636463-41DF-4944-B3CD-A033E420256E}" destId="{F86551A3-495B-4E05-B6BB-F5EE5699BD26}" srcOrd="0" destOrd="0" presId="urn:microsoft.com/office/officeart/2005/8/layout/hList7#1"/>
    <dgm:cxn modelId="{DE1A6B67-8766-476E-900E-0C339B8E7B4F}" type="presParOf" srcId="{F86551A3-495B-4E05-B6BB-F5EE5699BD26}" destId="{6909DA6E-0ED9-4B5F-94F3-1CE94B0E8721}" srcOrd="0" destOrd="0" presId="urn:microsoft.com/office/officeart/2005/8/layout/hList7#1"/>
    <dgm:cxn modelId="{684F3CEB-D555-42E1-8C20-DAE1E634241A}" type="presParOf" srcId="{F86551A3-495B-4E05-B6BB-F5EE5699BD26}" destId="{B0F5C477-94EB-4671-A68E-912A07D1143E}" srcOrd="1" destOrd="0" presId="urn:microsoft.com/office/officeart/2005/8/layout/hList7#1"/>
    <dgm:cxn modelId="{3C439042-1709-40B8-8098-A87CFAAB7622}" type="presParOf" srcId="{F86551A3-495B-4E05-B6BB-F5EE5699BD26}" destId="{EB798135-ED88-4416-91C5-2BD01CA20874}" srcOrd="2" destOrd="0" presId="urn:microsoft.com/office/officeart/2005/8/layout/hList7#1"/>
    <dgm:cxn modelId="{176DDBAA-1CC2-4577-A912-C7AA99C09C75}" type="presParOf" srcId="{F86551A3-495B-4E05-B6BB-F5EE5699BD26}" destId="{9789961A-A3F5-4099-9DE1-D22B5BE1C2CB}" srcOrd="3" destOrd="0" presId="urn:microsoft.com/office/officeart/2005/8/layout/hList7#1"/>
    <dgm:cxn modelId="{D7B51659-97E8-4907-ABDE-898CDD661A19}" type="presParOf" srcId="{50636463-41DF-4944-B3CD-A033E420256E}" destId="{4D1B49B4-EB3C-4699-A02F-BF541A630B64}" srcOrd="1" destOrd="0" presId="urn:microsoft.com/office/officeart/2005/8/layout/hList7#1"/>
    <dgm:cxn modelId="{1C3E8E75-38B9-4341-8D81-D589ED87BFBF}" type="presParOf" srcId="{50636463-41DF-4944-B3CD-A033E420256E}" destId="{713ECAAE-C6F9-4A06-8BC0-1B610D48DA88}" srcOrd="2" destOrd="0" presId="urn:microsoft.com/office/officeart/2005/8/layout/hList7#1"/>
    <dgm:cxn modelId="{EE4B849E-67F2-4379-B2E2-0A02B2090FFA}" type="presParOf" srcId="{713ECAAE-C6F9-4A06-8BC0-1B610D48DA88}" destId="{AAD4AE81-DA45-4A1F-B95A-3E856671923D}" srcOrd="0" destOrd="0" presId="urn:microsoft.com/office/officeart/2005/8/layout/hList7#1"/>
    <dgm:cxn modelId="{19F63D49-AF73-4A32-9153-1F219AD0A5FD}" type="presParOf" srcId="{713ECAAE-C6F9-4A06-8BC0-1B610D48DA88}" destId="{159CC633-79B6-4CB3-B191-97E1B525BDDF}" srcOrd="1" destOrd="0" presId="urn:microsoft.com/office/officeart/2005/8/layout/hList7#1"/>
    <dgm:cxn modelId="{8A356D5C-5FDE-4606-B5BA-A42D9C62CF60}" type="presParOf" srcId="{713ECAAE-C6F9-4A06-8BC0-1B610D48DA88}" destId="{84D3487A-492D-4220-9370-836A027B8EE3}" srcOrd="2" destOrd="0" presId="urn:microsoft.com/office/officeart/2005/8/layout/hList7#1"/>
    <dgm:cxn modelId="{63482E8C-CA7B-48D8-929F-C3C16B7A722C}" type="presParOf" srcId="{713ECAAE-C6F9-4A06-8BC0-1B610D48DA88}" destId="{84729938-CFB2-49DD-B976-FC95B9BC8EFE}" srcOrd="3" destOrd="0" presId="urn:microsoft.com/office/officeart/2005/8/layout/hList7#1"/>
    <dgm:cxn modelId="{85392A8E-92EB-418D-BC9B-93776683347F}" type="presParOf" srcId="{50636463-41DF-4944-B3CD-A033E420256E}" destId="{DDCEA899-B0E2-40CA-AD4D-03A78C7893AD}" srcOrd="3" destOrd="0" presId="urn:microsoft.com/office/officeart/2005/8/layout/hList7#1"/>
    <dgm:cxn modelId="{6EE9C8DC-7F1D-44E2-AAC8-4C49A22FC101}" type="presParOf" srcId="{50636463-41DF-4944-B3CD-A033E420256E}" destId="{5E3816CA-B7AD-4574-87D2-FB96DD59BD2C}" srcOrd="4" destOrd="0" presId="urn:microsoft.com/office/officeart/2005/8/layout/hList7#1"/>
    <dgm:cxn modelId="{1516F2C2-9991-476C-B9AB-5AFA845F2A16}" type="presParOf" srcId="{5E3816CA-B7AD-4574-87D2-FB96DD59BD2C}" destId="{595F51C4-936E-4E00-86F5-A10CCD209059}" srcOrd="0" destOrd="0" presId="urn:microsoft.com/office/officeart/2005/8/layout/hList7#1"/>
    <dgm:cxn modelId="{C76E0A2D-8C49-448F-B5C3-FB558B3FACC8}" type="presParOf" srcId="{5E3816CA-B7AD-4574-87D2-FB96DD59BD2C}" destId="{5AE7A6B9-47E4-4924-92E4-85EEB2BA193A}" srcOrd="1" destOrd="0" presId="urn:microsoft.com/office/officeart/2005/8/layout/hList7#1"/>
    <dgm:cxn modelId="{0B42EE6F-72A4-4762-958C-B5EEC5664A96}" type="presParOf" srcId="{5E3816CA-B7AD-4574-87D2-FB96DD59BD2C}" destId="{43730725-4956-4A1D-9D85-9FE9581E362B}" srcOrd="2" destOrd="0" presId="urn:microsoft.com/office/officeart/2005/8/layout/hList7#1"/>
    <dgm:cxn modelId="{12DC7290-C3C8-4C34-AFC0-827F00EFCEDD}" type="presParOf" srcId="{5E3816CA-B7AD-4574-87D2-FB96DD59BD2C}" destId="{92ACD979-90A4-415E-99A5-04A8034C6510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C0CECC2-5D0C-4CAC-9E7E-28714B645C81}" type="doc">
      <dgm:prSet loTypeId="urn:microsoft.com/office/officeart/2005/8/layout/hList7#2" loCatId="process" qsTypeId="urn:microsoft.com/office/officeart/2005/8/quickstyle/simple1" qsCatId="simple" csTypeId="urn:microsoft.com/office/officeart/2005/8/colors/accent1_2" csCatId="accent1" phldr="1"/>
      <dgm:spPr/>
    </dgm:pt>
    <dgm:pt modelId="{345CAA7F-22AB-4A54-BD4E-71C663961414}">
      <dgm:prSet custT="1"/>
      <dgm:spPr/>
      <dgm:t>
        <a:bodyPr/>
        <a:lstStyle/>
        <a:p>
          <a:r>
            <a:rPr lang="en-US" sz="2800" dirty="0" smtClean="0"/>
            <a:t>“</a:t>
          </a:r>
          <a:r>
            <a:rPr lang="en-US" sz="2800" dirty="0" smtClean="0">
              <a:solidFill>
                <a:schemeClr val="tx1"/>
              </a:solidFill>
            </a:rPr>
            <a:t>This isn’t the best place for your father.</a:t>
          </a:r>
          <a:r>
            <a:rPr lang="en-US" sz="2800" dirty="0" smtClean="0">
              <a:solidFill>
                <a:schemeClr val="bg1"/>
              </a:solidFill>
            </a:rPr>
            <a:t>”</a:t>
          </a:r>
          <a:endParaRPr lang="en-US" sz="2800" dirty="0">
            <a:solidFill>
              <a:schemeClr val="bg1"/>
            </a:solidFill>
          </a:endParaRPr>
        </a:p>
      </dgm:t>
    </dgm:pt>
    <dgm:pt modelId="{074E1478-CBB5-4A41-AF66-14C5287F64BB}" type="parTrans" cxnId="{C06D7091-9B81-430E-86E2-19053D3EF8FF}">
      <dgm:prSet/>
      <dgm:spPr/>
      <dgm:t>
        <a:bodyPr/>
        <a:lstStyle/>
        <a:p>
          <a:endParaRPr lang="en-US"/>
        </a:p>
      </dgm:t>
    </dgm:pt>
    <dgm:pt modelId="{287B5A52-7FA3-41C1-9A16-7E9DD4760A28}" type="sibTrans" cxnId="{C06D7091-9B81-430E-86E2-19053D3EF8FF}">
      <dgm:prSet/>
      <dgm:spPr/>
      <dgm:t>
        <a:bodyPr/>
        <a:lstStyle/>
        <a:p>
          <a:endParaRPr lang="en-US"/>
        </a:p>
      </dgm:t>
    </dgm:pt>
    <dgm:pt modelId="{221942F4-7560-4841-92DA-13F0F3FA0F56}">
      <dgm:prSet custT="1"/>
      <dgm:spPr/>
      <dgm:t>
        <a:bodyPr/>
        <a:lstStyle/>
        <a:p>
          <a:r>
            <a:rPr lang="en-US" sz="3100" dirty="0" smtClean="0"/>
            <a:t>“</a:t>
          </a:r>
          <a:r>
            <a:rPr lang="en-US" sz="2800" dirty="0" smtClean="0">
              <a:solidFill>
                <a:schemeClr val="tx1"/>
              </a:solidFill>
            </a:rPr>
            <a:t>We can’t meet your husband’s needs.</a:t>
          </a:r>
          <a:r>
            <a:rPr lang="en-US" sz="2800" dirty="0" smtClean="0"/>
            <a:t>”</a:t>
          </a:r>
          <a:endParaRPr lang="en-US" sz="2800" dirty="0"/>
        </a:p>
      </dgm:t>
    </dgm:pt>
    <dgm:pt modelId="{C0DFDEED-070F-4E3F-8450-590153526E91}" type="parTrans" cxnId="{E2B1C055-0D90-46B5-A9CE-DF1C528C3A81}">
      <dgm:prSet/>
      <dgm:spPr/>
      <dgm:t>
        <a:bodyPr/>
        <a:lstStyle/>
        <a:p>
          <a:endParaRPr lang="en-US"/>
        </a:p>
      </dgm:t>
    </dgm:pt>
    <dgm:pt modelId="{D72FF57B-91BA-4DF6-84B4-D9A508AFD390}" type="sibTrans" cxnId="{E2B1C055-0D90-46B5-A9CE-DF1C528C3A81}">
      <dgm:prSet/>
      <dgm:spPr/>
      <dgm:t>
        <a:bodyPr/>
        <a:lstStyle/>
        <a:p>
          <a:endParaRPr lang="en-US"/>
        </a:p>
      </dgm:t>
    </dgm:pt>
    <dgm:pt modelId="{270F9246-8E86-4A81-B4DA-33EDE9905D0A}">
      <dgm:prSet custT="1"/>
      <dgm:spPr/>
      <dgm:t>
        <a:bodyPr/>
        <a:lstStyle/>
        <a:p>
          <a:r>
            <a:rPr lang="en-US" sz="2800" dirty="0" smtClean="0"/>
            <a:t>“</a:t>
          </a:r>
          <a:r>
            <a:rPr lang="en-US" sz="2800" dirty="0" smtClean="0">
              <a:solidFill>
                <a:schemeClr val="tx1"/>
              </a:solidFill>
            </a:rPr>
            <a:t>You need to find another place.</a:t>
          </a:r>
          <a:r>
            <a:rPr lang="en-US" sz="2800" dirty="0" smtClean="0"/>
            <a:t>”</a:t>
          </a:r>
          <a:endParaRPr lang="en-US" sz="2800" dirty="0"/>
        </a:p>
      </dgm:t>
    </dgm:pt>
    <dgm:pt modelId="{F9FAED54-278D-43E9-A33C-F41B569D3837}" type="parTrans" cxnId="{01D8FE40-A885-4FA1-BADC-B3E813C7D68E}">
      <dgm:prSet/>
      <dgm:spPr/>
      <dgm:t>
        <a:bodyPr/>
        <a:lstStyle/>
        <a:p>
          <a:endParaRPr lang="en-US"/>
        </a:p>
      </dgm:t>
    </dgm:pt>
    <dgm:pt modelId="{DBC960C3-77D9-4BCD-8F84-54561A632823}" type="sibTrans" cxnId="{01D8FE40-A885-4FA1-BADC-B3E813C7D68E}">
      <dgm:prSet/>
      <dgm:spPr/>
      <dgm:t>
        <a:bodyPr/>
        <a:lstStyle/>
        <a:p>
          <a:endParaRPr lang="en-US"/>
        </a:p>
      </dgm:t>
    </dgm:pt>
    <dgm:pt modelId="{E762ACDF-F5B2-4544-A8AC-5E27B24FB07E}" type="pres">
      <dgm:prSet presAssocID="{EC0CECC2-5D0C-4CAC-9E7E-28714B645C81}" presName="Name0" presStyleCnt="0">
        <dgm:presLayoutVars>
          <dgm:dir/>
          <dgm:resizeHandles val="exact"/>
        </dgm:presLayoutVars>
      </dgm:prSet>
      <dgm:spPr/>
    </dgm:pt>
    <dgm:pt modelId="{71EC612D-FE0A-4B1F-81DE-CC17BF7F08E4}" type="pres">
      <dgm:prSet presAssocID="{EC0CECC2-5D0C-4CAC-9E7E-28714B645C81}" presName="fgShape" presStyleLbl="fgShp" presStyleIdx="0" presStyleCnt="1" custFlipVert="0" custScaleY="203460" custLinFactNeighborY="10126"/>
      <dgm:spPr/>
      <dgm:t>
        <a:bodyPr/>
        <a:lstStyle/>
        <a:p>
          <a:endParaRPr lang="en-US"/>
        </a:p>
      </dgm:t>
    </dgm:pt>
    <dgm:pt modelId="{50636463-41DF-4944-B3CD-A033E420256E}" type="pres">
      <dgm:prSet presAssocID="{EC0CECC2-5D0C-4CAC-9E7E-28714B645C81}" presName="linComp" presStyleCnt="0"/>
      <dgm:spPr/>
    </dgm:pt>
    <dgm:pt modelId="{F86551A3-495B-4E05-B6BB-F5EE5699BD26}" type="pres">
      <dgm:prSet presAssocID="{221942F4-7560-4841-92DA-13F0F3FA0F56}" presName="compNode" presStyleCnt="0"/>
      <dgm:spPr/>
    </dgm:pt>
    <dgm:pt modelId="{6909DA6E-0ED9-4B5F-94F3-1CE94B0E8721}" type="pres">
      <dgm:prSet presAssocID="{221942F4-7560-4841-92DA-13F0F3FA0F56}" presName="bkgdShape" presStyleLbl="node1" presStyleIdx="0" presStyleCnt="3" custScaleX="100128" custLinFactNeighborY="916"/>
      <dgm:spPr/>
      <dgm:t>
        <a:bodyPr/>
        <a:lstStyle/>
        <a:p>
          <a:endParaRPr lang="en-US"/>
        </a:p>
      </dgm:t>
    </dgm:pt>
    <dgm:pt modelId="{B0F5C477-94EB-4671-A68E-912A07D1143E}" type="pres">
      <dgm:prSet presAssocID="{221942F4-7560-4841-92DA-13F0F3FA0F5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798135-ED88-4416-91C5-2BD01CA20874}" type="pres">
      <dgm:prSet presAssocID="{221942F4-7560-4841-92DA-13F0F3FA0F56}" presName="invisiNode" presStyleLbl="node1" presStyleIdx="0" presStyleCnt="3"/>
      <dgm:spPr/>
    </dgm:pt>
    <dgm:pt modelId="{9789961A-A3F5-4099-9DE1-D22B5BE1C2CB}" type="pres">
      <dgm:prSet presAssocID="{221942F4-7560-4841-92DA-13F0F3FA0F56}" presName="imagNode" presStyleLbl="fgImgPlace1" presStyleIdx="0" presStyleCnt="3" custScaleX="92645" custScaleY="10233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D1B49B4-EB3C-4699-A02F-BF541A630B64}" type="pres">
      <dgm:prSet presAssocID="{D72FF57B-91BA-4DF6-84B4-D9A508AFD39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13ECAAE-C6F9-4A06-8BC0-1B610D48DA88}" type="pres">
      <dgm:prSet presAssocID="{270F9246-8E86-4A81-B4DA-33EDE9905D0A}" presName="compNode" presStyleCnt="0"/>
      <dgm:spPr/>
    </dgm:pt>
    <dgm:pt modelId="{AAD4AE81-DA45-4A1F-B95A-3E856671923D}" type="pres">
      <dgm:prSet presAssocID="{270F9246-8E86-4A81-B4DA-33EDE9905D0A}" presName="bkgdShape" presStyleLbl="node1" presStyleIdx="1" presStyleCnt="3" custLinFactNeighborY="1380"/>
      <dgm:spPr/>
      <dgm:t>
        <a:bodyPr/>
        <a:lstStyle/>
        <a:p>
          <a:endParaRPr lang="en-US"/>
        </a:p>
      </dgm:t>
    </dgm:pt>
    <dgm:pt modelId="{159CC633-79B6-4CB3-B191-97E1B525BDDF}" type="pres">
      <dgm:prSet presAssocID="{270F9246-8E86-4A81-B4DA-33EDE9905D0A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D3487A-492D-4220-9370-836A027B8EE3}" type="pres">
      <dgm:prSet presAssocID="{270F9246-8E86-4A81-B4DA-33EDE9905D0A}" presName="invisiNode" presStyleLbl="node1" presStyleIdx="1" presStyleCnt="3"/>
      <dgm:spPr/>
    </dgm:pt>
    <dgm:pt modelId="{84729938-CFB2-49DD-B976-FC95B9BC8EFE}" type="pres">
      <dgm:prSet presAssocID="{270F9246-8E86-4A81-B4DA-33EDE9905D0A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DCEA899-B0E2-40CA-AD4D-03A78C7893AD}" type="pres">
      <dgm:prSet presAssocID="{DBC960C3-77D9-4BCD-8F84-54561A63282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E3816CA-B7AD-4574-87D2-FB96DD59BD2C}" type="pres">
      <dgm:prSet presAssocID="{345CAA7F-22AB-4A54-BD4E-71C663961414}" presName="compNode" presStyleCnt="0"/>
      <dgm:spPr/>
    </dgm:pt>
    <dgm:pt modelId="{595F51C4-936E-4E00-86F5-A10CCD209059}" type="pres">
      <dgm:prSet presAssocID="{345CAA7F-22AB-4A54-BD4E-71C663961414}" presName="bkgdShape" presStyleLbl="node1" presStyleIdx="2" presStyleCnt="3" custLinFactNeighborY="1380"/>
      <dgm:spPr/>
      <dgm:t>
        <a:bodyPr/>
        <a:lstStyle/>
        <a:p>
          <a:endParaRPr lang="en-US"/>
        </a:p>
      </dgm:t>
    </dgm:pt>
    <dgm:pt modelId="{5AE7A6B9-47E4-4924-92E4-85EEB2BA193A}" type="pres">
      <dgm:prSet presAssocID="{345CAA7F-22AB-4A54-BD4E-71C663961414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730725-4956-4A1D-9D85-9FE9581E362B}" type="pres">
      <dgm:prSet presAssocID="{345CAA7F-22AB-4A54-BD4E-71C663961414}" presName="invisiNode" presStyleLbl="node1" presStyleIdx="2" presStyleCnt="3"/>
      <dgm:spPr/>
    </dgm:pt>
    <dgm:pt modelId="{92ACD979-90A4-415E-99A5-04A8034C6510}" type="pres">
      <dgm:prSet presAssocID="{345CAA7F-22AB-4A54-BD4E-71C663961414}" presName="imagNode" presStyleLbl="fgImgPlace1" presStyleIdx="2" presStyleCnt="3" custScaleX="99058" custScaleY="10233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B9A8E1E4-D5A9-401D-9ACD-1D7761DEC4EE}" type="presOf" srcId="{EC0CECC2-5D0C-4CAC-9E7E-28714B645C81}" destId="{E762ACDF-F5B2-4544-A8AC-5E27B24FB07E}" srcOrd="0" destOrd="0" presId="urn:microsoft.com/office/officeart/2005/8/layout/hList7#2"/>
    <dgm:cxn modelId="{03FAD5BB-7C0A-434B-97F8-B5EE32430011}" type="presOf" srcId="{D72FF57B-91BA-4DF6-84B4-D9A508AFD390}" destId="{4D1B49B4-EB3C-4699-A02F-BF541A630B64}" srcOrd="0" destOrd="0" presId="urn:microsoft.com/office/officeart/2005/8/layout/hList7#2"/>
    <dgm:cxn modelId="{AE7131BB-F986-4B83-813B-7CBC05DB841D}" type="presOf" srcId="{221942F4-7560-4841-92DA-13F0F3FA0F56}" destId="{6909DA6E-0ED9-4B5F-94F3-1CE94B0E8721}" srcOrd="0" destOrd="0" presId="urn:microsoft.com/office/officeart/2005/8/layout/hList7#2"/>
    <dgm:cxn modelId="{0ED0E2DC-769B-44CF-A225-978D08091496}" type="presOf" srcId="{DBC960C3-77D9-4BCD-8F84-54561A632823}" destId="{DDCEA899-B0E2-40CA-AD4D-03A78C7893AD}" srcOrd="0" destOrd="0" presId="urn:microsoft.com/office/officeart/2005/8/layout/hList7#2"/>
    <dgm:cxn modelId="{CBBC1649-899A-474A-86CC-BB6C86F3EB05}" type="presOf" srcId="{270F9246-8E86-4A81-B4DA-33EDE9905D0A}" destId="{159CC633-79B6-4CB3-B191-97E1B525BDDF}" srcOrd="1" destOrd="0" presId="urn:microsoft.com/office/officeart/2005/8/layout/hList7#2"/>
    <dgm:cxn modelId="{94AD646C-AB1E-4A72-9F34-4C0183D0ECDB}" type="presOf" srcId="{345CAA7F-22AB-4A54-BD4E-71C663961414}" destId="{5AE7A6B9-47E4-4924-92E4-85EEB2BA193A}" srcOrd="1" destOrd="0" presId="urn:microsoft.com/office/officeart/2005/8/layout/hList7#2"/>
    <dgm:cxn modelId="{E2B1C055-0D90-46B5-A9CE-DF1C528C3A81}" srcId="{EC0CECC2-5D0C-4CAC-9E7E-28714B645C81}" destId="{221942F4-7560-4841-92DA-13F0F3FA0F56}" srcOrd="0" destOrd="0" parTransId="{C0DFDEED-070F-4E3F-8450-590153526E91}" sibTransId="{D72FF57B-91BA-4DF6-84B4-D9A508AFD390}"/>
    <dgm:cxn modelId="{6679F94D-3D7E-42CC-BE99-11B3F18F8B17}" type="presOf" srcId="{221942F4-7560-4841-92DA-13F0F3FA0F56}" destId="{B0F5C477-94EB-4671-A68E-912A07D1143E}" srcOrd="1" destOrd="0" presId="urn:microsoft.com/office/officeart/2005/8/layout/hList7#2"/>
    <dgm:cxn modelId="{C06D7091-9B81-430E-86E2-19053D3EF8FF}" srcId="{EC0CECC2-5D0C-4CAC-9E7E-28714B645C81}" destId="{345CAA7F-22AB-4A54-BD4E-71C663961414}" srcOrd="2" destOrd="0" parTransId="{074E1478-CBB5-4A41-AF66-14C5287F64BB}" sibTransId="{287B5A52-7FA3-41C1-9A16-7E9DD4760A28}"/>
    <dgm:cxn modelId="{01D8FE40-A885-4FA1-BADC-B3E813C7D68E}" srcId="{EC0CECC2-5D0C-4CAC-9E7E-28714B645C81}" destId="{270F9246-8E86-4A81-B4DA-33EDE9905D0A}" srcOrd="1" destOrd="0" parTransId="{F9FAED54-278D-43E9-A33C-F41B569D3837}" sibTransId="{DBC960C3-77D9-4BCD-8F84-54561A632823}"/>
    <dgm:cxn modelId="{638D7C7D-6BB7-4CD8-9C69-52BEC0B8F7B1}" type="presOf" srcId="{345CAA7F-22AB-4A54-BD4E-71C663961414}" destId="{595F51C4-936E-4E00-86F5-A10CCD209059}" srcOrd="0" destOrd="0" presId="urn:microsoft.com/office/officeart/2005/8/layout/hList7#2"/>
    <dgm:cxn modelId="{EDEC8D9B-33CA-459F-962C-6CC2AA89BA28}" type="presOf" srcId="{270F9246-8E86-4A81-B4DA-33EDE9905D0A}" destId="{AAD4AE81-DA45-4A1F-B95A-3E856671923D}" srcOrd="0" destOrd="0" presId="urn:microsoft.com/office/officeart/2005/8/layout/hList7#2"/>
    <dgm:cxn modelId="{DB07A44F-054E-478F-B03F-3BA8F876AAA8}" type="presParOf" srcId="{E762ACDF-F5B2-4544-A8AC-5E27B24FB07E}" destId="{71EC612D-FE0A-4B1F-81DE-CC17BF7F08E4}" srcOrd="0" destOrd="0" presId="urn:microsoft.com/office/officeart/2005/8/layout/hList7#2"/>
    <dgm:cxn modelId="{AA9D9136-5B11-4CA4-83E7-969FF6BF37D1}" type="presParOf" srcId="{E762ACDF-F5B2-4544-A8AC-5E27B24FB07E}" destId="{50636463-41DF-4944-B3CD-A033E420256E}" srcOrd="1" destOrd="0" presId="urn:microsoft.com/office/officeart/2005/8/layout/hList7#2"/>
    <dgm:cxn modelId="{04AE7481-82E6-47B6-8C37-71CA0A5D992E}" type="presParOf" srcId="{50636463-41DF-4944-B3CD-A033E420256E}" destId="{F86551A3-495B-4E05-B6BB-F5EE5699BD26}" srcOrd="0" destOrd="0" presId="urn:microsoft.com/office/officeart/2005/8/layout/hList7#2"/>
    <dgm:cxn modelId="{2EA46434-3727-4FD5-AEAD-4795415584C9}" type="presParOf" srcId="{F86551A3-495B-4E05-B6BB-F5EE5699BD26}" destId="{6909DA6E-0ED9-4B5F-94F3-1CE94B0E8721}" srcOrd="0" destOrd="0" presId="urn:microsoft.com/office/officeart/2005/8/layout/hList7#2"/>
    <dgm:cxn modelId="{EF6AE5D1-9987-418B-98F5-A8AB54512730}" type="presParOf" srcId="{F86551A3-495B-4E05-B6BB-F5EE5699BD26}" destId="{B0F5C477-94EB-4671-A68E-912A07D1143E}" srcOrd="1" destOrd="0" presId="urn:microsoft.com/office/officeart/2005/8/layout/hList7#2"/>
    <dgm:cxn modelId="{F91FBF6C-8DDF-43F3-AED0-7D1F2F182ECD}" type="presParOf" srcId="{F86551A3-495B-4E05-B6BB-F5EE5699BD26}" destId="{EB798135-ED88-4416-91C5-2BD01CA20874}" srcOrd="2" destOrd="0" presId="urn:microsoft.com/office/officeart/2005/8/layout/hList7#2"/>
    <dgm:cxn modelId="{6B6A1501-6971-4782-ADA2-B69C27EBE8F6}" type="presParOf" srcId="{F86551A3-495B-4E05-B6BB-F5EE5699BD26}" destId="{9789961A-A3F5-4099-9DE1-D22B5BE1C2CB}" srcOrd="3" destOrd="0" presId="urn:microsoft.com/office/officeart/2005/8/layout/hList7#2"/>
    <dgm:cxn modelId="{2AD038B2-18EE-4EB5-AD0D-C6A97046106D}" type="presParOf" srcId="{50636463-41DF-4944-B3CD-A033E420256E}" destId="{4D1B49B4-EB3C-4699-A02F-BF541A630B64}" srcOrd="1" destOrd="0" presId="urn:microsoft.com/office/officeart/2005/8/layout/hList7#2"/>
    <dgm:cxn modelId="{17A2729B-0170-4542-BD46-02F8DB1A6BC8}" type="presParOf" srcId="{50636463-41DF-4944-B3CD-A033E420256E}" destId="{713ECAAE-C6F9-4A06-8BC0-1B610D48DA88}" srcOrd="2" destOrd="0" presId="urn:microsoft.com/office/officeart/2005/8/layout/hList7#2"/>
    <dgm:cxn modelId="{6A50FB2B-F6EE-4076-8FC0-620DF0BE31C1}" type="presParOf" srcId="{713ECAAE-C6F9-4A06-8BC0-1B610D48DA88}" destId="{AAD4AE81-DA45-4A1F-B95A-3E856671923D}" srcOrd="0" destOrd="0" presId="urn:microsoft.com/office/officeart/2005/8/layout/hList7#2"/>
    <dgm:cxn modelId="{1BC70900-195C-47CF-8932-5CAD4CBA2BB7}" type="presParOf" srcId="{713ECAAE-C6F9-4A06-8BC0-1B610D48DA88}" destId="{159CC633-79B6-4CB3-B191-97E1B525BDDF}" srcOrd="1" destOrd="0" presId="urn:microsoft.com/office/officeart/2005/8/layout/hList7#2"/>
    <dgm:cxn modelId="{8ECD23C0-43A6-4BD9-8924-233A24439F5A}" type="presParOf" srcId="{713ECAAE-C6F9-4A06-8BC0-1B610D48DA88}" destId="{84D3487A-492D-4220-9370-836A027B8EE3}" srcOrd="2" destOrd="0" presId="urn:microsoft.com/office/officeart/2005/8/layout/hList7#2"/>
    <dgm:cxn modelId="{B0875BEC-F30D-4CEB-8513-B802B332AD51}" type="presParOf" srcId="{713ECAAE-C6F9-4A06-8BC0-1B610D48DA88}" destId="{84729938-CFB2-49DD-B976-FC95B9BC8EFE}" srcOrd="3" destOrd="0" presId="urn:microsoft.com/office/officeart/2005/8/layout/hList7#2"/>
    <dgm:cxn modelId="{9DC55C77-FED4-4B08-A720-CCDB58AE6235}" type="presParOf" srcId="{50636463-41DF-4944-B3CD-A033E420256E}" destId="{DDCEA899-B0E2-40CA-AD4D-03A78C7893AD}" srcOrd="3" destOrd="0" presId="urn:microsoft.com/office/officeart/2005/8/layout/hList7#2"/>
    <dgm:cxn modelId="{017C5A1E-D5C5-40B4-9267-11D5F5628191}" type="presParOf" srcId="{50636463-41DF-4944-B3CD-A033E420256E}" destId="{5E3816CA-B7AD-4574-87D2-FB96DD59BD2C}" srcOrd="4" destOrd="0" presId="urn:microsoft.com/office/officeart/2005/8/layout/hList7#2"/>
    <dgm:cxn modelId="{3BF285B7-0D29-4F67-B7BA-714E38340898}" type="presParOf" srcId="{5E3816CA-B7AD-4574-87D2-FB96DD59BD2C}" destId="{595F51C4-936E-4E00-86F5-A10CCD209059}" srcOrd="0" destOrd="0" presId="urn:microsoft.com/office/officeart/2005/8/layout/hList7#2"/>
    <dgm:cxn modelId="{B5022698-B1BA-4CF1-A184-CD4BACF25561}" type="presParOf" srcId="{5E3816CA-B7AD-4574-87D2-FB96DD59BD2C}" destId="{5AE7A6B9-47E4-4924-92E4-85EEB2BA193A}" srcOrd="1" destOrd="0" presId="urn:microsoft.com/office/officeart/2005/8/layout/hList7#2"/>
    <dgm:cxn modelId="{5AB903BB-867F-4CBB-AD76-879DC99CF760}" type="presParOf" srcId="{5E3816CA-B7AD-4574-87D2-FB96DD59BD2C}" destId="{43730725-4956-4A1D-9D85-9FE9581E362B}" srcOrd="2" destOrd="0" presId="urn:microsoft.com/office/officeart/2005/8/layout/hList7#2"/>
    <dgm:cxn modelId="{BA4B1C49-27FC-4A5B-B770-D2C98A2B7A3C}" type="presParOf" srcId="{5E3816CA-B7AD-4574-87D2-FB96DD59BD2C}" destId="{92ACD979-90A4-415E-99A5-04A8034C6510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DDE6B74-A9DA-43B7-9118-D034706980CA}" type="datetimeFigureOut">
              <a:rPr lang="en-US" smtClean="0"/>
              <a:pPr/>
              <a:t>12/1/2016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C9F85EB-109C-4BAA-91E7-018ACF7D7E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236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53D6F59-975C-48EB-9147-0E96DACBABA2}" type="datetimeFigureOut">
              <a:rPr lang="en-US" smtClean="0"/>
              <a:pPr/>
              <a:t>12/1/2016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F620E4F-F83D-44FA-84B4-E63816009E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869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kind of like the “around the room” info to start a presentation with those numbers in mind.  Gives presenter an idea of frequency, urgency, and where to stress certain parts of the presentation.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Example:  “So before we get started, can we go around the room so I can get an idea of how many to RtR occurs here – and how your role/how you fit into that event (d/c planner, physician, nurse)?”  F/U with “and how many times does RtR happen at 4:00 on a Friday?” (little humor – but builds some empathy between presenter and audience) – and then proceed with how we’re hoping to help present some advocacy strategies to help our mutual clients?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20E4F-F83D-44FA-84B4-E63816009E6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011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20E4F-F83D-44FA-84B4-E63816009E6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942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20E4F-F83D-44FA-84B4-E63816009E6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689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20E4F-F83D-44FA-84B4-E63816009E6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8420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20E4F-F83D-44FA-84B4-E63816009E6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876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20E4F-F83D-44FA-84B4-E63816009E6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1746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the implied coercion in these statements.</a:t>
            </a:r>
            <a:r>
              <a:rPr lang="en-US" baseline="0" dirty="0" smtClean="0"/>
              <a:t>  Seek input from audience about what they have been told by facility staff on this issue.  Ask for examples of other similar statements.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20E4F-F83D-44FA-84B4-E63816009E6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6848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*The exceptions</a:t>
            </a:r>
            <a:r>
              <a:rPr lang="en-US" baseline="0" dirty="0" smtClean="0"/>
              <a:t> to the 30 day notice rule are discussed in later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20E4F-F83D-44FA-84B4-E63816009E6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4786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20E4F-F83D-44FA-84B4-E63816009E6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783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20E4F-F83D-44FA-84B4-E63816009E6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7211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Remind that any basis for discharge must be documented in the residents clinical record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20E4F-F83D-44FA-84B4-E63816009E6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654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20E4F-F83D-44FA-84B4-E63816009E6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6748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Cory’s Technical Note – Cory</a:t>
            </a:r>
            <a:r>
              <a:rPr lang="en-US" baseline="0" dirty="0" smtClean="0"/>
              <a:t> will supply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20E4F-F83D-44FA-84B4-E63816009E6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8794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20E4F-F83D-44FA-84B4-E63816009E6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2628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20E4F-F83D-44FA-84B4-E63816009E6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001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20E4F-F83D-44FA-84B4-E63816009E6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5232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20E4F-F83D-44FA-84B4-E63816009E64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0550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20E4F-F83D-44FA-84B4-E63816009E64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8112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20E4F-F83D-44FA-84B4-E63816009E64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0437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20E4F-F83D-44FA-84B4-E63816009E64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9500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I’ve emailed Pat F. with this language,</a:t>
            </a:r>
            <a:r>
              <a:rPr lang="en-US" baseline="0" dirty="0" smtClean="0"/>
              <a:t> asking for her feedback about whether or not this is a fair summary of OHFC role in this context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20E4F-F83D-44FA-84B4-E63816009E64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8259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20E4F-F83D-44FA-84B4-E63816009E64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611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20E4F-F83D-44FA-84B4-E63816009E6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2536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20E4F-F83D-44FA-84B4-E63816009E64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7386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20E4F-F83D-44FA-84B4-E63816009E64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8947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20E4F-F83D-44FA-84B4-E63816009E64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2188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20E4F-F83D-44FA-84B4-E63816009E64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4040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20E4F-F83D-44FA-84B4-E63816009E64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9477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20E4F-F83D-44FA-84B4-E63816009E64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9360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20E4F-F83D-44FA-84B4-E63816009E64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913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20E4F-F83D-44FA-84B4-E63816009E64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447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20E4F-F83D-44FA-84B4-E63816009E6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96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20E4F-F83D-44FA-84B4-E63816009E6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378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for audience participation</a:t>
            </a:r>
            <a:r>
              <a:rPr lang="en-US" baseline="0" dirty="0" smtClean="0"/>
              <a:t> – how does your audience currently describe and understand this scenario?  Dumping?  Transferred?  Refusal to readmit?  Then try to encourage your audience to frame this issue as an involuntary discharge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20E4F-F83D-44FA-84B4-E63816009E6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918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20E4F-F83D-44FA-84B4-E63816009E6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215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20E4F-F83D-44FA-84B4-E63816009E6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935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20E4F-F83D-44FA-84B4-E63816009E6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104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9DB05-BC81-481E-BB6F-62C89BAFFBF0}" type="datetime1">
              <a:rPr lang="en-US" smtClean="0"/>
              <a:t>12/1/2016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3794D6E-4A3A-4E00-8F38-F2EDD5BA03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FD57-DB07-4348-9EAB-1801984CA6FD}" type="datetime1">
              <a:rPr lang="en-US" smtClean="0"/>
              <a:t>12/1/2016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94D6E-4A3A-4E00-8F38-F2EDD5BA03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3794D6E-4A3A-4E00-8F38-F2EDD5BA03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ED7B-2A08-43DB-BC87-BD3847B3E911}" type="datetime1">
              <a:rPr lang="en-US" smtClean="0"/>
              <a:t>12/1/2016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E9EDF-CE67-42CA-BAD1-0795B84D5CB4}" type="datetime1">
              <a:rPr lang="en-US" smtClean="0"/>
              <a:t>12/1/2016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3794D6E-4A3A-4E00-8F38-F2EDD5BA03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AF67-8C4F-4E4B-9FC3-421D172B94FC}" type="datetime1">
              <a:rPr lang="en-US" smtClean="0"/>
              <a:t>12/1/2016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3794D6E-4A3A-4E00-8F38-F2EDD5BA03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20A1819-6182-4DFD-A5BD-EF31C1653F80}" type="datetime1">
              <a:rPr lang="en-US" smtClean="0"/>
              <a:t>12/1/2016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94D6E-4A3A-4E00-8F38-F2EDD5BA03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7B3E-B6DF-46B7-8F81-B1EF770D2CAF}" type="datetime1">
              <a:rPr lang="en-US" smtClean="0"/>
              <a:t>12/1/2016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3794D6E-4A3A-4E00-8F38-F2EDD5BA03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8773-83C2-4FF5-9BDB-01CBCB3A63BB}" type="datetime1">
              <a:rPr lang="en-US" smtClean="0"/>
              <a:t>12/1/2016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3794D6E-4A3A-4E00-8F38-F2EDD5BA03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DDACA-2452-40F5-BF21-6D973F768945}" type="datetime1">
              <a:rPr lang="en-US" smtClean="0"/>
              <a:t>12/1/2016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794D6E-4A3A-4E00-8F38-F2EDD5BA03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3794D6E-4A3A-4E00-8F38-F2EDD5BA03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8CBCE-20EA-425E-9D6C-5ADA99352025}" type="datetime1">
              <a:rPr lang="en-US" smtClean="0"/>
              <a:t>12/1/2016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3794D6E-4A3A-4E00-8F38-F2EDD5BA03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D7A3E8A-DA9C-476C-B02D-C918F99AF769}" type="datetime1">
              <a:rPr lang="en-US" smtClean="0"/>
              <a:t>12/1/2016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1A5332D-5054-43BB-B962-730EF45FA624}" type="datetime1">
              <a:rPr lang="en-US" smtClean="0"/>
              <a:t>12/1/2016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3794D6E-4A3A-4E00-8F38-F2EDD5BA03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mihelps.org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hyperlink" Target="http://mn.gov/omhdd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2819400"/>
            <a:ext cx="7696200" cy="1295400"/>
          </a:xfrm>
        </p:spPr>
        <p:txBody>
          <a:bodyPr>
            <a:normAutofit fontScale="85000" lnSpcReduction="20000"/>
          </a:bodyPr>
          <a:lstStyle/>
          <a:p>
            <a:r>
              <a:rPr lang="en-US" sz="35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Nursing Home Refusal to allow residents to return post-hospitalization</a:t>
            </a:r>
          </a:p>
          <a:p>
            <a:endParaRPr lang="en-US" sz="21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500" dirty="0" smtClean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" y="429106"/>
            <a:ext cx="8229600" cy="1752600"/>
          </a:xfrm>
        </p:spPr>
        <p:txBody>
          <a:bodyPr anchor="ctr">
            <a:noAutofit/>
          </a:bodyPr>
          <a:lstStyle/>
          <a:p>
            <a:pPr algn="l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“Let Me Return Home</a:t>
            </a:r>
            <a:r>
              <a:rPr lang="en-US" sz="5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sz="5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4" r="11778"/>
          <a:stretch/>
        </p:blipFill>
        <p:spPr bwMode="auto">
          <a:xfrm>
            <a:off x="6934200" y="304800"/>
            <a:ext cx="1981200" cy="200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04801" y="4343400"/>
            <a:ext cx="8534400" cy="1920240"/>
            <a:chOff x="1224314" y="2651760"/>
            <a:chExt cx="2797656" cy="1920240"/>
          </a:xfrm>
        </p:grpSpPr>
        <p:sp>
          <p:nvSpPr>
            <p:cNvPr id="13" name="Rectangle 12"/>
            <p:cNvSpPr/>
            <p:nvPr/>
          </p:nvSpPr>
          <p:spPr>
            <a:xfrm>
              <a:off x="1275635" y="2651760"/>
              <a:ext cx="2721356" cy="192024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1224314" y="2651760"/>
              <a:ext cx="2797656" cy="19202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6248" tIns="206248" rIns="206248" bIns="206248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b="1" kern="1200" dirty="0" smtClean="0">
                  <a:solidFill>
                    <a:schemeClr val="tx2"/>
                  </a:solidFill>
                </a:rPr>
                <a:t>Training for Hospital Discharge Planners</a:t>
              </a:r>
            </a:p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00" b="1" kern="1200" dirty="0" smtClean="0">
                <a:solidFill>
                  <a:schemeClr val="tx2"/>
                </a:solidFill>
              </a:endParaRPr>
            </a:p>
            <a:p>
              <a:pPr lvl="0" algn="ctr" defTabSz="1289050">
                <a:spcBef>
                  <a:spcPct val="0"/>
                </a:spcBef>
              </a:pPr>
              <a:r>
                <a:rPr lang="en-US" sz="2900" dirty="0" smtClean="0">
                  <a:solidFill>
                    <a:schemeClr val="tx2"/>
                  </a:solidFill>
                </a:rPr>
                <a:t>Office of Ombudsman for Long-Term Care</a:t>
              </a:r>
            </a:p>
            <a:p>
              <a:pPr lvl="0" algn="ctr" defTabSz="1289050">
                <a:spcBef>
                  <a:spcPct val="0"/>
                </a:spcBef>
              </a:pPr>
              <a:r>
                <a:rPr lang="en-US" sz="2900" kern="1200" dirty="0" smtClean="0">
                  <a:solidFill>
                    <a:schemeClr val="tx2"/>
                  </a:solidFill>
                </a:rPr>
                <a:t>Minnesota Board on Aging</a:t>
              </a:r>
            </a:p>
            <a:p>
              <a:pPr lvl="0" algn="ctr" defTabSz="1289050">
                <a:spcBef>
                  <a:spcPct val="0"/>
                </a:spcBef>
              </a:pPr>
              <a:r>
                <a:rPr lang="en-US" sz="2900" dirty="0" smtClean="0">
                  <a:solidFill>
                    <a:schemeClr val="bg2">
                      <a:lumMod val="50000"/>
                    </a:schemeClr>
                  </a:solidFill>
                </a:rPr>
                <a:t>2016</a:t>
              </a:r>
              <a:endParaRPr lang="en-US" sz="2900" kern="12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530352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Does Ms. Simpson Advocate For Mr. Milton?</a:t>
            </a: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Content Placeholder 30"/>
          <p:cNvSpPr>
            <a:spLocks noGrp="1"/>
          </p:cNvSpPr>
          <p:nvPr>
            <p:ph sz="half" idx="1"/>
          </p:nvPr>
        </p:nvSpPr>
        <p:spPr>
          <a:xfrm>
            <a:off x="301752" y="1642872"/>
            <a:ext cx="3508248" cy="3691128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Char char=""/>
            </a:pPr>
            <a:r>
              <a:rPr lang="en-US" sz="2800" dirty="0" smtClean="0">
                <a:latin typeface="Georgia" pitchFamily="18" charset="0"/>
              </a:rPr>
              <a:t>Ask Mr. Milton if he wants to return to Harbor View?*</a:t>
            </a:r>
          </a:p>
          <a:p>
            <a:pPr>
              <a:buFont typeface="Wingdings 2" pitchFamily="18" charset="2"/>
              <a:buChar char=""/>
            </a:pPr>
            <a:endParaRPr lang="en-US" sz="2800" dirty="0" smtClean="0">
              <a:latin typeface="Georgia" pitchFamily="18" charset="0"/>
            </a:endParaRPr>
          </a:p>
          <a:p>
            <a:pPr>
              <a:buFont typeface="Wingdings 2" pitchFamily="18" charset="2"/>
              <a:buChar char=""/>
            </a:pPr>
            <a:endParaRPr lang="en-US" sz="2800" dirty="0" smtClean="0">
              <a:latin typeface="Georgia" pitchFamily="18" charset="0"/>
            </a:endParaRPr>
          </a:p>
          <a:p>
            <a:pPr>
              <a:buFont typeface="Wingdings 2" pitchFamily="18" charset="2"/>
              <a:buChar char=""/>
            </a:pPr>
            <a:endParaRPr lang="en-US" sz="2800" dirty="0" smtClean="0">
              <a:latin typeface="Georgia" pitchFamily="18" charset="0"/>
            </a:endParaRPr>
          </a:p>
          <a:p>
            <a:pPr>
              <a:buFont typeface="Wingdings 2" pitchFamily="18" charset="2"/>
              <a:buChar char=""/>
            </a:pPr>
            <a:endParaRPr lang="en-US" sz="2800" dirty="0" smtClean="0">
              <a:latin typeface="Georgia" pitchFamily="18" charset="0"/>
            </a:endParaRPr>
          </a:p>
          <a:p>
            <a:pPr>
              <a:buFont typeface="Wingdings 2" pitchFamily="18" charset="2"/>
              <a:buChar char=""/>
            </a:pPr>
            <a:endParaRPr lang="en-US" sz="2800" dirty="0" smtClean="0">
              <a:latin typeface="Georgia" pitchFamily="18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55103667"/>
              </p:ext>
            </p:extLst>
          </p:nvPr>
        </p:nvGraphicFramePr>
        <p:xfrm>
          <a:off x="3962578" y="1685734"/>
          <a:ext cx="4952822" cy="3648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6" descr="C:\Users\Ann\Pictures\Microsoft Clip Organizer\0040747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799" y="3074134"/>
            <a:ext cx="3276779" cy="218366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33400" y="5486400"/>
            <a:ext cx="8077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Georgia" pitchFamily="18" charset="0"/>
              </a:rPr>
              <a:t>LTC Ombudsman Office is here to help!</a:t>
            </a:r>
          </a:p>
          <a:p>
            <a:pPr algn="ctr"/>
            <a:r>
              <a:rPr lang="en-US" sz="2000" dirty="0">
                <a:latin typeface="Georgia" pitchFamily="18" charset="0"/>
              </a:rPr>
              <a:t>*If appropriate, contact Mr. Milton’s surrogate </a:t>
            </a:r>
            <a:r>
              <a:rPr lang="en-US" sz="2000" dirty="0" smtClean="0">
                <a:latin typeface="Georgia" pitchFamily="18" charset="0"/>
              </a:rPr>
              <a:t>decision-maker</a:t>
            </a:r>
            <a:endParaRPr lang="en-US" sz="2000" dirty="0">
              <a:latin typeface="Georgia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343400" y="1006475"/>
            <a:ext cx="457200" cy="441325"/>
          </a:xfrm>
        </p:spPr>
        <p:txBody>
          <a:bodyPr/>
          <a:lstStyle/>
          <a:p>
            <a:fld id="{D3794D6E-4A3A-4E00-8F38-F2EDD5BA0367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8399" y="381000"/>
            <a:ext cx="6056313" cy="1524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Office of Ombudsman for Long-Term Care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Minnesota Board On Aging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Ann\Pictures\Microsoft Clip Organizer\004388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1995488" cy="2993232"/>
          </a:xfrm>
          <a:prstGeom prst="rect">
            <a:avLst/>
          </a:prstGeom>
          <a:noFill/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59633694"/>
              </p:ext>
            </p:extLst>
          </p:nvPr>
        </p:nvGraphicFramePr>
        <p:xfrm>
          <a:off x="2590800" y="2362200"/>
          <a:ext cx="6096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343400" y="2133600"/>
            <a:ext cx="457200" cy="517525"/>
          </a:xfrm>
        </p:spPr>
        <p:txBody>
          <a:bodyPr/>
          <a:lstStyle/>
          <a:p>
            <a:fld id="{D3794D6E-4A3A-4E00-8F38-F2EDD5BA036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505200"/>
            <a:ext cx="2209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Phone: </a:t>
            </a:r>
          </a:p>
          <a:p>
            <a:r>
              <a:rPr lang="en-US" sz="2200" dirty="0" smtClean="0"/>
              <a:t>651-431-2555</a:t>
            </a:r>
            <a:endParaRPr lang="en-US" sz="2200" dirty="0"/>
          </a:p>
          <a:p>
            <a:endParaRPr lang="en-US" sz="2200" dirty="0"/>
          </a:p>
          <a:p>
            <a:r>
              <a:rPr lang="en-US" sz="2200" dirty="0" smtClean="0"/>
              <a:t>Toll-Free:</a:t>
            </a:r>
          </a:p>
          <a:p>
            <a:r>
              <a:rPr lang="en-US" sz="2200" dirty="0" smtClean="0"/>
              <a:t>1-800-657-3591</a:t>
            </a:r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Fax: </a:t>
            </a:r>
            <a:endParaRPr lang="en-US" sz="2200" dirty="0" smtClean="0"/>
          </a:p>
          <a:p>
            <a:r>
              <a:rPr lang="en-US" sz="2200" dirty="0" smtClean="0"/>
              <a:t>651-431-7452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LTC Ombudsman Viewpoint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44851712"/>
              </p:ext>
            </p:extLst>
          </p:nvPr>
        </p:nvGraphicFramePr>
        <p:xfrm>
          <a:off x="301625" y="1524000"/>
          <a:ext cx="8504238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343400" y="1006475"/>
            <a:ext cx="457200" cy="441325"/>
          </a:xfrm>
        </p:spPr>
        <p:txBody>
          <a:bodyPr/>
          <a:lstStyle/>
          <a:p>
            <a:fld id="{D3794D6E-4A3A-4E00-8F38-F2EDD5BA036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26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Voluntary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sz="3600" dirty="0" smtClean="0"/>
              <a:t>Involuntary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a resident initiates a request for transfer or discharge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a facility initiates the transfer or discharge</a:t>
            </a:r>
          </a:p>
          <a:p>
            <a:pPr lvl="1"/>
            <a:r>
              <a:rPr lang="en-US" sz="2700" dirty="0" smtClean="0"/>
              <a:t>Regardless of the resident’s choice or preference</a:t>
            </a:r>
          </a:p>
          <a:p>
            <a:pPr lvl="1"/>
            <a:r>
              <a:rPr lang="en-US" sz="2700" dirty="0" smtClean="0"/>
              <a:t>Even if the resident does not object to it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Transfers &amp; Discharges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43400" y="1006475"/>
            <a:ext cx="457200" cy="441325"/>
          </a:xfrm>
        </p:spPr>
        <p:txBody>
          <a:bodyPr/>
          <a:lstStyle/>
          <a:p>
            <a:fld id="{D3794D6E-4A3A-4E00-8F38-F2EDD5BA0367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“Voluntary Discharge” Dialogue</a:t>
            </a: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911624660"/>
              </p:ext>
            </p:extLst>
          </p:nvPr>
        </p:nvGraphicFramePr>
        <p:xfrm>
          <a:off x="228600" y="990600"/>
          <a:ext cx="8686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38200" y="509647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These Situations are </a:t>
            </a: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Voluntary Discharges </a:t>
            </a:r>
            <a:r>
              <a:rPr lang="en-US" sz="2700" dirty="0" smtClean="0"/>
              <a:t>Because NH Initiates These Dialogues</a:t>
            </a:r>
            <a:endParaRPr lang="en-US" sz="27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381500" y="6324600"/>
            <a:ext cx="457200" cy="441325"/>
          </a:xfrm>
        </p:spPr>
        <p:txBody>
          <a:bodyPr/>
          <a:lstStyle/>
          <a:p>
            <a:fld id="{D3794D6E-4A3A-4E00-8F38-F2EDD5BA0367}" type="slidenum">
              <a:rPr lang="en-US" smtClean="0">
                <a:solidFill>
                  <a:schemeClr val="bg1"/>
                </a:solidFill>
              </a:rPr>
              <a:pPr/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25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Not “Voluntary Discharge?”</a:t>
            </a: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441926134"/>
              </p:ext>
            </p:extLst>
          </p:nvPr>
        </p:nvGraphicFramePr>
        <p:xfrm>
          <a:off x="228600" y="990600"/>
          <a:ext cx="8686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38200" y="5257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 Each Scenario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419600" y="6264275"/>
            <a:ext cx="457200" cy="441325"/>
          </a:xfrm>
        </p:spPr>
        <p:txBody>
          <a:bodyPr/>
          <a:lstStyle/>
          <a:p>
            <a:fld id="{D3794D6E-4A3A-4E00-8F38-F2EDD5BA0367}" type="slidenum">
              <a:rPr lang="en-US" smtClean="0">
                <a:solidFill>
                  <a:schemeClr val="bg1"/>
                </a:solidFill>
              </a:rPr>
              <a:pPr/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11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Involuntary Discharge Regulations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06492549"/>
              </p:ext>
            </p:extLst>
          </p:nvPr>
        </p:nvGraphicFramePr>
        <p:xfrm>
          <a:off x="301625" y="1676399"/>
          <a:ext cx="8504238" cy="4422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343400" y="1026372"/>
            <a:ext cx="457200" cy="441325"/>
          </a:xfrm>
        </p:spPr>
        <p:txBody>
          <a:bodyPr/>
          <a:lstStyle/>
          <a:p>
            <a:fld id="{D3794D6E-4A3A-4E00-8F38-F2EDD5BA036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80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8CADAE">
                    <a:shade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Grounds for NH Discharges</a:t>
            </a: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17441946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43400" y="1006475"/>
            <a:ext cx="457200" cy="441325"/>
          </a:xfrm>
        </p:spPr>
        <p:txBody>
          <a:bodyPr/>
          <a:lstStyle/>
          <a:p>
            <a:fld id="{D3794D6E-4A3A-4E00-8F38-F2EDD5BA036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51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Exceptions To </a:t>
            </a:r>
            <a:r>
              <a:rPr lang="en-US" sz="31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r>
              <a:rPr lang="en-US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Day Notice Period</a:t>
            </a:r>
            <a:endParaRPr lang="en-US"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13910739"/>
              </p:ext>
            </p:extLst>
          </p:nvPr>
        </p:nvGraphicFramePr>
        <p:xfrm>
          <a:off x="533400" y="1397000"/>
          <a:ext cx="8229600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343400" y="1006475"/>
            <a:ext cx="457200" cy="441325"/>
          </a:xfrm>
        </p:spPr>
        <p:txBody>
          <a:bodyPr/>
          <a:lstStyle/>
          <a:p>
            <a:fld id="{D3794D6E-4A3A-4E00-8F38-F2EDD5BA036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46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52400" y="1447800"/>
            <a:ext cx="4385278" cy="732974"/>
          </a:xfrm>
        </p:spPr>
        <p:txBody>
          <a:bodyPr/>
          <a:lstStyle/>
          <a:p>
            <a:pPr algn="ctr"/>
            <a:r>
              <a:rPr lang="en-US" sz="2900" dirty="0" smtClean="0"/>
              <a:t>“Can’t Meet Needs”</a:t>
            </a:r>
            <a:endParaRPr lang="en-US" sz="29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537678" y="1478280"/>
            <a:ext cx="4530122" cy="655320"/>
          </a:xfrm>
        </p:spPr>
        <p:txBody>
          <a:bodyPr/>
          <a:lstStyle/>
          <a:p>
            <a:pPr algn="ctr"/>
            <a:r>
              <a:rPr lang="en-US" sz="2900" dirty="0" smtClean="0"/>
              <a:t>“Danger </a:t>
            </a:r>
            <a:r>
              <a:rPr lang="en-US" sz="2900" dirty="0"/>
              <a:t>T</a:t>
            </a:r>
            <a:r>
              <a:rPr lang="en-US" sz="2900" dirty="0" smtClean="0"/>
              <a:t>o </a:t>
            </a:r>
            <a:r>
              <a:rPr lang="en-US" sz="2900" dirty="0"/>
              <a:t>S</a:t>
            </a:r>
            <a:r>
              <a:rPr lang="en-US" sz="2900" dirty="0" smtClean="0"/>
              <a:t>elf or Others”</a:t>
            </a:r>
            <a:endParaRPr lang="en-US" sz="29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301752" y="2286000"/>
            <a:ext cx="4041648" cy="3818404"/>
          </a:xfrm>
        </p:spPr>
        <p:txBody>
          <a:bodyPr>
            <a:normAutofit/>
          </a:bodyPr>
          <a:lstStyle/>
          <a:p>
            <a:r>
              <a:rPr lang="en-US" sz="2600" dirty="0" smtClean="0"/>
              <a:t>Clinical documentation from </a:t>
            </a:r>
            <a:r>
              <a:rPr lang="en-US" sz="2600" i="1" dirty="0" smtClean="0"/>
              <a:t>resident’s </a:t>
            </a:r>
            <a:r>
              <a:rPr lang="en-US" sz="2600" dirty="0" smtClean="0"/>
              <a:t>physician stating resident’s health care needs cannot be met at NH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800600" y="2273808"/>
            <a:ext cx="4038600" cy="3822192"/>
          </a:xfrm>
        </p:spPr>
        <p:txBody>
          <a:bodyPr>
            <a:normAutofit/>
          </a:bodyPr>
          <a:lstStyle/>
          <a:p>
            <a:r>
              <a:rPr lang="en-US" sz="2600" dirty="0" smtClean="0"/>
              <a:t>Clinical documentation from </a:t>
            </a:r>
            <a:r>
              <a:rPr lang="en-US" sz="2600" i="1" dirty="0" smtClean="0"/>
              <a:t>a </a:t>
            </a:r>
            <a:r>
              <a:rPr lang="en-US" sz="2600" dirty="0" smtClean="0"/>
              <a:t>physician stating health of other individuals at NH is endangered by the resident - and the basis for the endangerment</a:t>
            </a:r>
            <a:endParaRPr lang="en-US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62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Required Documentation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57787"/>
            <a:ext cx="8839200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56388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/>
              <a:t>Resident has right to </a:t>
            </a:r>
            <a:r>
              <a:rPr lang="en-US" sz="2300" dirty="0" smtClean="0"/>
              <a:t>review documentation, with rare exceptions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43400" y="1006475"/>
            <a:ext cx="457200" cy="441325"/>
          </a:xfrm>
        </p:spPr>
        <p:txBody>
          <a:bodyPr/>
          <a:lstStyle/>
          <a:p>
            <a:fld id="{D3794D6E-4A3A-4E00-8F38-F2EDD5BA036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47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Ms. Simpson’s First Day of Work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 smtClean="0"/>
              <a:t>June Simpson– Hospital Discharge Planner</a:t>
            </a:r>
            <a:endParaRPr lang="en-US" sz="27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 smtClean="0"/>
              <a:t>Mr. Milton – wants to return to his home at Harbor View NH after a one week hospital stay</a:t>
            </a:r>
            <a:endParaRPr lang="en-US" sz="2700" dirty="0"/>
          </a:p>
        </p:txBody>
      </p:sp>
      <p:pic>
        <p:nvPicPr>
          <p:cNvPr id="2053" name="Picture 5" descr="C:\Users\Ann\AppData\Local\Microsoft\Windows\Temporary Internet Files\Content.IE5\FN4UBY2V\MP90028502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325" y="3131127"/>
            <a:ext cx="4050767" cy="2660074"/>
          </a:xfrm>
          <a:prstGeom prst="rect">
            <a:avLst/>
          </a:prstGeom>
          <a:noFill/>
        </p:spPr>
      </p:pic>
      <p:pic>
        <p:nvPicPr>
          <p:cNvPr id="2054" name="Picture 6" descr="C:\Users\Ann\Pictures\Microsoft Clip Organizer\004074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131126"/>
            <a:ext cx="4002063" cy="2660073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343400" y="990600"/>
            <a:ext cx="457200" cy="533400"/>
          </a:xfrm>
        </p:spPr>
        <p:txBody>
          <a:bodyPr/>
          <a:lstStyle/>
          <a:p>
            <a:fld id="{D3794D6E-4A3A-4E00-8F38-F2EDD5BA036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Bed Hold Notice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“Bed Hold Notice” defines under what circumstances MA will pay to hold the bed</a:t>
            </a:r>
          </a:p>
          <a:p>
            <a:r>
              <a:rPr lang="en-US" sz="2400" dirty="0"/>
              <a:t>Bed hold notice also contains HV’s bed-hold </a:t>
            </a:r>
            <a:r>
              <a:rPr lang="en-US" sz="2400" dirty="0" smtClean="0"/>
              <a:t>policies</a:t>
            </a:r>
            <a:endParaRPr lang="en-US" sz="2400" dirty="0"/>
          </a:p>
          <a:p>
            <a:r>
              <a:rPr lang="en-US" sz="2400" dirty="0"/>
              <a:t>Harbor View must give </a:t>
            </a:r>
            <a:r>
              <a:rPr lang="en-US" sz="2400" dirty="0" smtClean="0"/>
              <a:t>Mr. Milton </a:t>
            </a:r>
            <a:r>
              <a:rPr lang="en-US" sz="2400" dirty="0"/>
              <a:t>option to pay to “hold” his bed regardless of NH current occupancy </a:t>
            </a:r>
          </a:p>
          <a:p>
            <a:endParaRPr lang="en-US" sz="2400" dirty="0"/>
          </a:p>
          <a:p>
            <a:endParaRPr lang="en-US" sz="24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419600" cy="4953000"/>
          </a:xfrm>
        </p:spPr>
        <p:txBody>
          <a:bodyPr>
            <a:noAutofit/>
          </a:bodyPr>
          <a:lstStyle/>
          <a:p>
            <a:pPr lvl="0">
              <a:buClr>
                <a:srgbClr val="D16349"/>
              </a:buClr>
            </a:pPr>
            <a:r>
              <a:rPr lang="en-US" sz="2400" dirty="0">
                <a:solidFill>
                  <a:prstClr val="black"/>
                </a:solidFill>
              </a:rPr>
              <a:t>Must be in writing</a:t>
            </a:r>
          </a:p>
          <a:p>
            <a:r>
              <a:rPr lang="en-US" sz="2400" dirty="0"/>
              <a:t>Should be provided to </a:t>
            </a:r>
            <a:r>
              <a:rPr lang="en-US" sz="2400" dirty="0" smtClean="0"/>
              <a:t>Mr. Milton </a:t>
            </a:r>
            <a:r>
              <a:rPr lang="en-US" sz="2400" dirty="0"/>
              <a:t>and/or his representative before transfer to hospital</a:t>
            </a:r>
          </a:p>
          <a:p>
            <a:r>
              <a:rPr lang="en-US" sz="2400" dirty="0"/>
              <a:t>Obtaining resident signature on the bed hold notice is not required, but </a:t>
            </a:r>
            <a:r>
              <a:rPr lang="en-US" sz="2400" dirty="0" smtClean="0"/>
              <a:t>best </a:t>
            </a:r>
            <a:r>
              <a:rPr lang="en-US" sz="2400" dirty="0"/>
              <a:t>practice</a:t>
            </a:r>
          </a:p>
          <a:p>
            <a:r>
              <a:rPr lang="en-US" sz="2400" dirty="0"/>
              <a:t>If unable to provide bed hold notice at time of transfer to the hospital, bed hold notice should be provided within 24 </a:t>
            </a:r>
            <a:r>
              <a:rPr lang="en-US" sz="2400" dirty="0" smtClean="0"/>
              <a:t>hours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343400" y="1006475"/>
            <a:ext cx="457200" cy="441325"/>
          </a:xfrm>
        </p:spPr>
        <p:txBody>
          <a:bodyPr/>
          <a:lstStyle/>
          <a:p>
            <a:fld id="{D3794D6E-4A3A-4E00-8F38-F2EDD5BA036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7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Mr. Milton Have a Signed BED HOLD?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Picture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95229958"/>
              </p:ext>
            </p:extLst>
          </p:nvPr>
        </p:nvGraphicFramePr>
        <p:xfrm>
          <a:off x="301625" y="1527174"/>
          <a:ext cx="8504238" cy="4797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343400" y="1006475"/>
            <a:ext cx="457200" cy="441325"/>
          </a:xfrm>
        </p:spPr>
        <p:txBody>
          <a:bodyPr/>
          <a:lstStyle/>
          <a:p>
            <a:fld id="{D3794D6E-4A3A-4E00-8F38-F2EDD5BA0367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38200"/>
            <a:ext cx="2362200" cy="30480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Bed Hold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Notice,</a:t>
            </a:r>
            <a:b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continued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124200" y="914400"/>
            <a:ext cx="5257800" cy="5181600"/>
          </a:xfrm>
        </p:spPr>
        <p:txBody>
          <a:bodyPr>
            <a:noAutofit/>
          </a:bodyPr>
          <a:lstStyle/>
          <a:p>
            <a:r>
              <a:rPr lang="en-US" sz="2600" dirty="0" smtClean="0"/>
              <a:t>Medical </a:t>
            </a:r>
            <a:r>
              <a:rPr lang="en-US" sz="2600" dirty="0"/>
              <a:t>Assistance </a:t>
            </a:r>
            <a:r>
              <a:rPr lang="en-US" sz="2600" dirty="0" smtClean="0"/>
              <a:t>(MA) pays </a:t>
            </a:r>
            <a:r>
              <a:rPr lang="en-US" sz="2600" dirty="0"/>
              <a:t>to hold </a:t>
            </a:r>
            <a:r>
              <a:rPr lang="en-US" sz="2600" dirty="0" smtClean="0"/>
              <a:t>bed </a:t>
            </a:r>
            <a:r>
              <a:rPr lang="en-US" sz="2600" dirty="0"/>
              <a:t>for 18 </a:t>
            </a:r>
            <a:r>
              <a:rPr lang="en-US" sz="2600" dirty="0" smtClean="0"/>
              <a:t>days in Minnesota</a:t>
            </a:r>
          </a:p>
          <a:p>
            <a:endParaRPr lang="en-US" sz="1400" dirty="0" smtClean="0"/>
          </a:p>
          <a:p>
            <a:r>
              <a:rPr lang="en-US" sz="2600" dirty="0" smtClean="0"/>
              <a:t>Includes NH’s policy if  Mr. Milton’s </a:t>
            </a:r>
            <a:r>
              <a:rPr lang="en-US" sz="2600" dirty="0"/>
              <a:t>hospital stay exceeds 18 </a:t>
            </a:r>
            <a:r>
              <a:rPr lang="en-US" sz="2600" dirty="0" smtClean="0"/>
              <a:t>days</a:t>
            </a:r>
          </a:p>
          <a:p>
            <a:endParaRPr lang="en-US" sz="1400" dirty="0" smtClean="0"/>
          </a:p>
          <a:p>
            <a:r>
              <a:rPr lang="en-US" sz="2600" dirty="0" smtClean="0"/>
              <a:t>If &gt;18 </a:t>
            </a:r>
            <a:r>
              <a:rPr lang="en-US" sz="2600" dirty="0"/>
              <a:t>days, </a:t>
            </a:r>
            <a:r>
              <a:rPr lang="en-US" sz="2600" dirty="0" smtClean="0"/>
              <a:t>Mr. Milton’s </a:t>
            </a:r>
            <a:r>
              <a:rPr lang="en-US" sz="2600" dirty="0"/>
              <a:t>right to return to the first available semi-private </a:t>
            </a:r>
            <a:r>
              <a:rPr lang="en-US" sz="2600" dirty="0" smtClean="0"/>
              <a:t>NH bed as </a:t>
            </a:r>
            <a:r>
              <a:rPr lang="en-US" sz="2600" dirty="0"/>
              <a:t>long as </a:t>
            </a:r>
            <a:r>
              <a:rPr lang="en-US" sz="2600" dirty="0" smtClean="0"/>
              <a:t>he requires </a:t>
            </a:r>
            <a:r>
              <a:rPr lang="en-US" sz="2600" dirty="0"/>
              <a:t>skilled nursing </a:t>
            </a:r>
            <a:r>
              <a:rPr lang="en-US" sz="2600" dirty="0" smtClean="0"/>
              <a:t>care</a:t>
            </a:r>
            <a:endParaRPr lang="en-US" sz="2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94D6E-4A3A-4E00-8F38-F2EDD5BA036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40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Does a Bed Hold Notice Matter?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1648" y="1490472"/>
            <a:ext cx="4187952" cy="4681728"/>
          </a:xfrm>
        </p:spPr>
        <p:txBody>
          <a:bodyPr>
            <a:noAutofit/>
          </a:bodyPr>
          <a:lstStyle/>
          <a:p>
            <a:r>
              <a:rPr lang="en-US" sz="2600" dirty="0" smtClean="0"/>
              <a:t>Explains Mr. Milton’s rights</a:t>
            </a:r>
          </a:p>
          <a:p>
            <a:r>
              <a:rPr lang="en-US" sz="2600" dirty="0" smtClean="0"/>
              <a:t>Lack of Bed </a:t>
            </a:r>
            <a:r>
              <a:rPr lang="en-US" sz="2600" dirty="0"/>
              <a:t>Hold Notice </a:t>
            </a:r>
            <a:r>
              <a:rPr lang="en-US" sz="2600" dirty="0" smtClean="0"/>
              <a:t>identifies </a:t>
            </a:r>
            <a:r>
              <a:rPr lang="en-US" sz="2600" dirty="0"/>
              <a:t>potential </a:t>
            </a:r>
            <a:r>
              <a:rPr lang="en-US" sz="2600" dirty="0" smtClean="0"/>
              <a:t>transf</a:t>
            </a:r>
            <a:r>
              <a:rPr lang="en-US" sz="2600" dirty="0"/>
              <a:t>er/discharge issues </a:t>
            </a:r>
          </a:p>
          <a:p>
            <a:r>
              <a:rPr lang="en-US" sz="2600" dirty="0" smtClean="0"/>
              <a:t>Understanding </a:t>
            </a:r>
            <a:r>
              <a:rPr lang="en-US" sz="2600" dirty="0"/>
              <a:t>the policy and regulations prepares you to advocate for Mr. Milton’s </a:t>
            </a:r>
            <a:r>
              <a:rPr lang="en-US" sz="2600" dirty="0" smtClean="0"/>
              <a:t>rights</a:t>
            </a:r>
            <a:endParaRPr lang="en-US" sz="2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0472"/>
            <a:ext cx="4191000" cy="4681728"/>
          </a:xfrm>
        </p:spPr>
        <p:txBody>
          <a:bodyPr>
            <a:normAutofit/>
          </a:bodyPr>
          <a:lstStyle/>
          <a:p>
            <a:endParaRPr lang="en-US" sz="2700" dirty="0" smtClean="0"/>
          </a:p>
          <a:p>
            <a:r>
              <a:rPr lang="en-US" sz="2900" b="1" dirty="0" smtClean="0"/>
              <a:t>If the NH refuses to provide a Bed Hold Notice to your patient, consult </a:t>
            </a:r>
            <a:r>
              <a:rPr lang="en-US" sz="2900" b="1" dirty="0"/>
              <a:t>with </a:t>
            </a:r>
            <a:r>
              <a:rPr lang="en-US" sz="2900" b="1" dirty="0" smtClean="0"/>
              <a:t>LTC Ombudsman office immediately!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94D6E-4A3A-4E00-8F38-F2EDD5BA036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69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94D6E-4A3A-4E00-8F38-F2EDD5BA036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666050"/>
          </a:xfrm>
        </p:spPr>
        <p:txBody>
          <a:bodyPr>
            <a:noAutofit/>
          </a:bodyPr>
          <a:lstStyle/>
          <a:p>
            <a:r>
              <a:rPr lang="en-US" sz="3200" dirty="0" smtClean="0"/>
              <a:t>Additional Protections as “Prohibited Practice” Under Medical Assistance Rules</a:t>
            </a:r>
            <a:r>
              <a:rPr lang="en-US" sz="3400" dirty="0" smtClean="0"/>
              <a:t/>
            </a:r>
            <a:br>
              <a:rPr lang="en-US" sz="3400" dirty="0" smtClean="0"/>
            </a:br>
            <a:endParaRPr lang="en-US" sz="2600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2590800"/>
            <a:ext cx="85344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MN Statute 256B.48 CONDITIONS FOR PARTICIPATION</a:t>
            </a:r>
          </a:p>
          <a:p>
            <a:endParaRPr lang="en-US" sz="900" dirty="0" smtClean="0"/>
          </a:p>
          <a:p>
            <a:r>
              <a:rPr lang="en-US" sz="2400" dirty="0" smtClean="0"/>
              <a:t>Subdivision 1. </a:t>
            </a:r>
            <a:r>
              <a:rPr lang="en-US" sz="2400" b="1" dirty="0" smtClean="0"/>
              <a:t>Prohibited Practices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“A nursing facility is not eligible to receive medical assistance payments unless it refrains from all of the following:</a:t>
            </a:r>
          </a:p>
          <a:p>
            <a:pPr lvl="1"/>
            <a:r>
              <a:rPr lang="en-US" sz="2400" dirty="0" smtClean="0"/>
              <a:t>(g) refusing, for more than 24 hours, to accept a resident returning to the same bed or a bed certified for the same level of care, in accordance with a physician’s order authorizing transfer, after receiving inpatient hospital services.”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55481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914400"/>
            <a:ext cx="2438400" cy="2057400"/>
          </a:xfrm>
        </p:spPr>
        <p:txBody>
          <a:bodyPr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Advocacy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trategies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304800" y="3733800"/>
            <a:ext cx="2438400" cy="2392363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Proactive!</a:t>
            </a:r>
          </a:p>
          <a:p>
            <a:pPr algn="ctr"/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6388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On Day of Hospital Admission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Confirm resident’s desire to return to facility and facility’s preparation for return </a:t>
            </a:r>
            <a:r>
              <a:rPr lang="en-US" sz="2800" b="1" dirty="0">
                <a:solidFill>
                  <a:schemeClr val="tx1"/>
                </a:solidFill>
              </a:rPr>
              <a:t>before the resident is medically ready for discharge from the </a:t>
            </a:r>
            <a:r>
              <a:rPr lang="en-US" sz="2800" b="1" dirty="0" smtClean="0">
                <a:solidFill>
                  <a:schemeClr val="tx1"/>
                </a:solidFill>
              </a:rPr>
              <a:t>hospital 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endParaRPr lang="en-US" sz="2800" dirty="0">
              <a:solidFill>
                <a:schemeClr val="tx1"/>
              </a:solidFill>
            </a:endParaRP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Ask resident or surrogate </a:t>
            </a:r>
            <a:r>
              <a:rPr lang="en-US" sz="2800" dirty="0" smtClean="0">
                <a:solidFill>
                  <a:schemeClr val="tx1"/>
                </a:solidFill>
              </a:rPr>
              <a:t>decision - </a:t>
            </a:r>
            <a:r>
              <a:rPr lang="en-US" sz="2800" dirty="0">
                <a:solidFill>
                  <a:schemeClr val="tx1"/>
                </a:solidFill>
              </a:rPr>
              <a:t>maker if a bed hold notice was received</a:t>
            </a:r>
          </a:p>
          <a:p>
            <a:pPr lvl="2"/>
            <a:r>
              <a:rPr lang="en-US" sz="2800" b="1" dirty="0"/>
              <a:t>If Yes </a:t>
            </a:r>
            <a:r>
              <a:rPr lang="en-US" sz="2800" dirty="0"/>
              <a:t>– get a copy</a:t>
            </a:r>
          </a:p>
          <a:p>
            <a:pPr lvl="2"/>
            <a:r>
              <a:rPr lang="en-US" sz="2800" b="1" dirty="0"/>
              <a:t>If N0 </a:t>
            </a:r>
            <a:r>
              <a:rPr lang="en-US" sz="2800" dirty="0"/>
              <a:t>– assist resident in requesting a copy and discuss resident rights with facility staff</a:t>
            </a:r>
          </a:p>
          <a:p>
            <a:endParaRPr lang="en-US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94D6E-4A3A-4E00-8F38-F2EDD5BA0367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2057400"/>
          </a:xfrm>
        </p:spPr>
        <p:txBody>
          <a:bodyPr/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PRO-ACTIVE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381000" y="3779837"/>
            <a:ext cx="2362200" cy="2544763"/>
          </a:xfrm>
        </p:spPr>
        <p:txBody>
          <a:bodyPr>
            <a:noAutofit/>
          </a:bodyPr>
          <a:lstStyle/>
          <a:p>
            <a:r>
              <a:rPr lang="en-US" sz="3600" dirty="0" smtClean="0"/>
              <a:t>Suggested Advocacy Strategies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Questions to ask if NH refuses to accept resident back: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Ask resident or representative  if the facility has issued an Involuntary Discharge Notice  </a:t>
            </a:r>
          </a:p>
          <a:p>
            <a:pPr lvl="2"/>
            <a:r>
              <a:rPr lang="en-US" sz="2400" b="1" dirty="0"/>
              <a:t>If Yes – </a:t>
            </a:r>
            <a:r>
              <a:rPr lang="en-US" sz="2400" dirty="0"/>
              <a:t>inform resident of the right to return to the NH during the 30-day notice period*</a:t>
            </a:r>
          </a:p>
          <a:p>
            <a:pPr lvl="2"/>
            <a:r>
              <a:rPr lang="en-US" sz="2400" b="1" dirty="0"/>
              <a:t>If Yes – </a:t>
            </a:r>
            <a:r>
              <a:rPr lang="en-US" sz="2400" dirty="0"/>
              <a:t>inform the resident of the right to appeal the discharge notice; contact the OOLTC</a:t>
            </a:r>
          </a:p>
          <a:p>
            <a:pPr lvl="2"/>
            <a:r>
              <a:rPr lang="en-US" sz="2400" b="1" dirty="0"/>
              <a:t>If No – </a:t>
            </a:r>
            <a:r>
              <a:rPr lang="en-US" sz="2400" dirty="0"/>
              <a:t>advise resident to request a written notice of discharge; contact OOLTC</a:t>
            </a:r>
          </a:p>
          <a:p>
            <a:pPr lvl="2"/>
            <a:r>
              <a:rPr lang="en-US" sz="2400" dirty="0"/>
              <a:t>*subject to exceptions stated in slide 19</a:t>
            </a:r>
          </a:p>
          <a:p>
            <a:endParaRPr lang="en-US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371600" y="304800"/>
            <a:ext cx="457200" cy="441325"/>
          </a:xfrm>
        </p:spPr>
        <p:txBody>
          <a:bodyPr/>
          <a:lstStyle/>
          <a:p>
            <a:fld id="{D3794D6E-4A3A-4E00-8F38-F2EDD5BA0367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Advocacy Steps for Mr. Milton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35867212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343400" y="1026372"/>
            <a:ext cx="457200" cy="441325"/>
          </a:xfrm>
        </p:spPr>
        <p:txBody>
          <a:bodyPr/>
          <a:lstStyle/>
          <a:p>
            <a:fld id="{D3794D6E-4A3A-4E00-8F38-F2EDD5BA0367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Suggested Advocacy Steps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33563" y="1600200"/>
            <a:ext cx="8505637" cy="4604462"/>
            <a:chOff x="333563" y="1600200"/>
            <a:chExt cx="8505637" cy="4604462"/>
          </a:xfrm>
        </p:grpSpPr>
        <p:sp>
          <p:nvSpPr>
            <p:cNvPr id="6" name="Freeform 5"/>
            <p:cNvSpPr/>
            <p:nvPr/>
          </p:nvSpPr>
          <p:spPr>
            <a:xfrm>
              <a:off x="333564" y="1600200"/>
              <a:ext cx="1190436" cy="1828800"/>
            </a:xfrm>
            <a:custGeom>
              <a:avLst/>
              <a:gdLst>
                <a:gd name="connsiteX0" fmla="*/ 0 w 1700624"/>
                <a:gd name="connsiteY0" fmla="*/ 0 h 1190436"/>
                <a:gd name="connsiteX1" fmla="*/ 1105406 w 1700624"/>
                <a:gd name="connsiteY1" fmla="*/ 0 h 1190436"/>
                <a:gd name="connsiteX2" fmla="*/ 1700624 w 1700624"/>
                <a:gd name="connsiteY2" fmla="*/ 595218 h 1190436"/>
                <a:gd name="connsiteX3" fmla="*/ 1105406 w 1700624"/>
                <a:gd name="connsiteY3" fmla="*/ 1190436 h 1190436"/>
                <a:gd name="connsiteX4" fmla="*/ 0 w 1700624"/>
                <a:gd name="connsiteY4" fmla="*/ 1190436 h 1190436"/>
                <a:gd name="connsiteX5" fmla="*/ 595218 w 1700624"/>
                <a:gd name="connsiteY5" fmla="*/ 595218 h 1190436"/>
                <a:gd name="connsiteX6" fmla="*/ 0 w 1700624"/>
                <a:gd name="connsiteY6" fmla="*/ 0 h 119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0624" h="1190436">
                  <a:moveTo>
                    <a:pt x="1700624" y="0"/>
                  </a:moveTo>
                  <a:lnTo>
                    <a:pt x="1700624" y="773784"/>
                  </a:lnTo>
                  <a:lnTo>
                    <a:pt x="850312" y="1190436"/>
                  </a:lnTo>
                  <a:lnTo>
                    <a:pt x="0" y="773784"/>
                  </a:lnTo>
                  <a:lnTo>
                    <a:pt x="0" y="0"/>
                  </a:lnTo>
                  <a:lnTo>
                    <a:pt x="850312" y="416652"/>
                  </a:lnTo>
                  <a:lnTo>
                    <a:pt x="1700624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910" tIns="637128" rIns="41910" bIns="637128" numCol="1" spcCol="1270" anchor="ctr" anchorCtr="0">
              <a:noAutofit/>
            </a:bodyPr>
            <a:lstStyle/>
            <a:p>
              <a:pPr lvl="0" algn="ctr" defTabSz="2933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600" b="1" kern="1200" dirty="0" smtClean="0"/>
                <a:t>4</a:t>
              </a:r>
              <a:endParaRPr lang="en-US" sz="6600" b="1" kern="12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1525400" y="1600200"/>
              <a:ext cx="7313800" cy="1504491"/>
            </a:xfrm>
            <a:custGeom>
              <a:avLst/>
              <a:gdLst>
                <a:gd name="connsiteX0" fmla="*/ 250753 w 1504490"/>
                <a:gd name="connsiteY0" fmla="*/ 0 h 5008959"/>
                <a:gd name="connsiteX1" fmla="*/ 1253737 w 1504490"/>
                <a:gd name="connsiteY1" fmla="*/ 0 h 5008959"/>
                <a:gd name="connsiteX2" fmla="*/ 1504490 w 1504490"/>
                <a:gd name="connsiteY2" fmla="*/ 250753 h 5008959"/>
                <a:gd name="connsiteX3" fmla="*/ 1504490 w 1504490"/>
                <a:gd name="connsiteY3" fmla="*/ 5008959 h 5008959"/>
                <a:gd name="connsiteX4" fmla="*/ 1504490 w 1504490"/>
                <a:gd name="connsiteY4" fmla="*/ 5008959 h 5008959"/>
                <a:gd name="connsiteX5" fmla="*/ 0 w 1504490"/>
                <a:gd name="connsiteY5" fmla="*/ 5008959 h 5008959"/>
                <a:gd name="connsiteX6" fmla="*/ 0 w 1504490"/>
                <a:gd name="connsiteY6" fmla="*/ 5008959 h 5008959"/>
                <a:gd name="connsiteX7" fmla="*/ 0 w 1504490"/>
                <a:gd name="connsiteY7" fmla="*/ 250753 h 5008959"/>
                <a:gd name="connsiteX8" fmla="*/ 250753 w 1504490"/>
                <a:gd name="connsiteY8" fmla="*/ 0 h 5008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4490" h="5008959">
                  <a:moveTo>
                    <a:pt x="1504490" y="834843"/>
                  </a:moveTo>
                  <a:lnTo>
                    <a:pt x="1504490" y="4174116"/>
                  </a:lnTo>
                  <a:cubicBezTo>
                    <a:pt x="1504490" y="4635186"/>
                    <a:pt x="1470770" y="5008957"/>
                    <a:pt x="1429174" y="5008957"/>
                  </a:cubicBezTo>
                  <a:lnTo>
                    <a:pt x="0" y="5008957"/>
                  </a:lnTo>
                  <a:lnTo>
                    <a:pt x="0" y="5008957"/>
                  </a:lnTo>
                  <a:lnTo>
                    <a:pt x="0" y="2"/>
                  </a:lnTo>
                  <a:lnTo>
                    <a:pt x="0" y="2"/>
                  </a:lnTo>
                  <a:lnTo>
                    <a:pt x="1429174" y="2"/>
                  </a:lnTo>
                  <a:cubicBezTo>
                    <a:pt x="1470770" y="2"/>
                    <a:pt x="1504490" y="373773"/>
                    <a:pt x="1504490" y="834843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9" tIns="88683" rIns="88683" bIns="88684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600" kern="1200" dirty="0" smtClean="0"/>
                <a:t>If Administrator refuses, ask if Mr. Milton has been issued a “Notice of Involuntary Discharge” and the effective date.  </a:t>
              </a:r>
              <a:endParaRPr lang="en-US" sz="2600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333563" y="3352800"/>
              <a:ext cx="1190437" cy="2851862"/>
            </a:xfrm>
            <a:custGeom>
              <a:avLst/>
              <a:gdLst>
                <a:gd name="connsiteX0" fmla="*/ 0 w 2851861"/>
                <a:gd name="connsiteY0" fmla="*/ 0 h 1190436"/>
                <a:gd name="connsiteX1" fmla="*/ 2256643 w 2851861"/>
                <a:gd name="connsiteY1" fmla="*/ 0 h 1190436"/>
                <a:gd name="connsiteX2" fmla="*/ 2851861 w 2851861"/>
                <a:gd name="connsiteY2" fmla="*/ 595218 h 1190436"/>
                <a:gd name="connsiteX3" fmla="*/ 2256643 w 2851861"/>
                <a:gd name="connsiteY3" fmla="*/ 1190436 h 1190436"/>
                <a:gd name="connsiteX4" fmla="*/ 0 w 2851861"/>
                <a:gd name="connsiteY4" fmla="*/ 1190436 h 1190436"/>
                <a:gd name="connsiteX5" fmla="*/ 595218 w 2851861"/>
                <a:gd name="connsiteY5" fmla="*/ 595218 h 1190436"/>
                <a:gd name="connsiteX6" fmla="*/ 0 w 2851861"/>
                <a:gd name="connsiteY6" fmla="*/ 0 h 119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1861" h="1190436">
                  <a:moveTo>
                    <a:pt x="2851860" y="0"/>
                  </a:moveTo>
                  <a:lnTo>
                    <a:pt x="2851860" y="941977"/>
                  </a:lnTo>
                  <a:lnTo>
                    <a:pt x="1425931" y="1190436"/>
                  </a:lnTo>
                  <a:lnTo>
                    <a:pt x="1" y="941977"/>
                  </a:lnTo>
                  <a:lnTo>
                    <a:pt x="1" y="0"/>
                  </a:lnTo>
                  <a:lnTo>
                    <a:pt x="1425930" y="248459"/>
                  </a:lnTo>
                  <a:lnTo>
                    <a:pt x="285186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910" tIns="637129" rIns="41911" bIns="637128" numCol="1" spcCol="1270" anchor="ctr" anchorCtr="0">
              <a:noAutofit/>
            </a:bodyPr>
            <a:lstStyle/>
            <a:p>
              <a:pPr lvl="0" algn="ctr" defTabSz="2933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600" b="1" dirty="0" smtClean="0"/>
                <a:t>5</a:t>
              </a:r>
              <a:endParaRPr lang="en-US" sz="6600" b="1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1513398" y="3352800"/>
              <a:ext cx="7205662" cy="2667000"/>
            </a:xfrm>
            <a:custGeom>
              <a:avLst/>
              <a:gdLst>
                <a:gd name="connsiteX0" fmla="*/ 381076 w 2286409"/>
                <a:gd name="connsiteY0" fmla="*/ 0 h 7313801"/>
                <a:gd name="connsiteX1" fmla="*/ 1905333 w 2286409"/>
                <a:gd name="connsiteY1" fmla="*/ 0 h 7313801"/>
                <a:gd name="connsiteX2" fmla="*/ 2286409 w 2286409"/>
                <a:gd name="connsiteY2" fmla="*/ 381076 h 7313801"/>
                <a:gd name="connsiteX3" fmla="*/ 2286409 w 2286409"/>
                <a:gd name="connsiteY3" fmla="*/ 7313801 h 7313801"/>
                <a:gd name="connsiteX4" fmla="*/ 2286409 w 2286409"/>
                <a:gd name="connsiteY4" fmla="*/ 7313801 h 7313801"/>
                <a:gd name="connsiteX5" fmla="*/ 0 w 2286409"/>
                <a:gd name="connsiteY5" fmla="*/ 7313801 h 7313801"/>
                <a:gd name="connsiteX6" fmla="*/ 0 w 2286409"/>
                <a:gd name="connsiteY6" fmla="*/ 7313801 h 7313801"/>
                <a:gd name="connsiteX7" fmla="*/ 0 w 2286409"/>
                <a:gd name="connsiteY7" fmla="*/ 381076 h 7313801"/>
                <a:gd name="connsiteX8" fmla="*/ 381076 w 2286409"/>
                <a:gd name="connsiteY8" fmla="*/ 0 h 731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6409" h="7313801">
                  <a:moveTo>
                    <a:pt x="2286409" y="1218992"/>
                  </a:moveTo>
                  <a:lnTo>
                    <a:pt x="2286409" y="6094809"/>
                  </a:lnTo>
                  <a:cubicBezTo>
                    <a:pt x="2286409" y="6768038"/>
                    <a:pt x="2233072" y="7313801"/>
                    <a:pt x="2167279" y="7313801"/>
                  </a:cubicBezTo>
                  <a:lnTo>
                    <a:pt x="0" y="7313801"/>
                  </a:lnTo>
                  <a:lnTo>
                    <a:pt x="0" y="731380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67279" y="0"/>
                  </a:lnTo>
                  <a:cubicBezTo>
                    <a:pt x="2233072" y="0"/>
                    <a:pt x="2286409" y="545763"/>
                    <a:pt x="2286409" y="1218992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1" tIns="124312" rIns="124312" bIns="124314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b="1" kern="1200" dirty="0" smtClean="0"/>
                <a:t>If No Notice</a:t>
              </a:r>
              <a:r>
                <a:rPr lang="en-US" sz="2400" kern="1200" dirty="0" smtClean="0"/>
                <a:t>:  Refer Mr. Milton to advocacy agencies to begin appeal in absence of proper discharge notice.</a:t>
              </a:r>
              <a:endParaRPr lang="en-US" sz="24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b="1" kern="1200" dirty="0" smtClean="0"/>
                <a:t>If Yes:  </a:t>
              </a:r>
              <a:r>
                <a:rPr lang="en-US" sz="2400" kern="1200" dirty="0" smtClean="0"/>
                <a:t>Remind Administrator that HV is still legally responsible for Mr. Milton’s return until discharge date and of  Mr. Milton’s right to appeal the involuntary discharge.</a:t>
              </a:r>
              <a:endParaRPr lang="en-US" sz="2400" kern="1200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94D6E-4A3A-4E00-8F38-F2EDD5BA0367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3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Suggested Advocacy Steps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600200" y="1600200"/>
            <a:ext cx="7162800" cy="4724400"/>
          </a:xfrm>
          <a:custGeom>
            <a:avLst/>
            <a:gdLst>
              <a:gd name="connsiteX0" fmla="*/ 534339 w 3205967"/>
              <a:gd name="connsiteY0" fmla="*/ 0 h 7247932"/>
              <a:gd name="connsiteX1" fmla="*/ 2671628 w 3205967"/>
              <a:gd name="connsiteY1" fmla="*/ 0 h 7247932"/>
              <a:gd name="connsiteX2" fmla="*/ 3205967 w 3205967"/>
              <a:gd name="connsiteY2" fmla="*/ 534339 h 7247932"/>
              <a:gd name="connsiteX3" fmla="*/ 3205967 w 3205967"/>
              <a:gd name="connsiteY3" fmla="*/ 7247932 h 7247932"/>
              <a:gd name="connsiteX4" fmla="*/ 3205967 w 3205967"/>
              <a:gd name="connsiteY4" fmla="*/ 7247932 h 7247932"/>
              <a:gd name="connsiteX5" fmla="*/ 0 w 3205967"/>
              <a:gd name="connsiteY5" fmla="*/ 7247932 h 7247932"/>
              <a:gd name="connsiteX6" fmla="*/ 0 w 3205967"/>
              <a:gd name="connsiteY6" fmla="*/ 7247932 h 7247932"/>
              <a:gd name="connsiteX7" fmla="*/ 0 w 3205967"/>
              <a:gd name="connsiteY7" fmla="*/ 534339 h 7247932"/>
              <a:gd name="connsiteX8" fmla="*/ 534339 w 3205967"/>
              <a:gd name="connsiteY8" fmla="*/ 0 h 7247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5967" h="7247932">
                <a:moveTo>
                  <a:pt x="3205967" y="1208015"/>
                </a:moveTo>
                <a:lnTo>
                  <a:pt x="3205967" y="6039917"/>
                </a:lnTo>
                <a:cubicBezTo>
                  <a:pt x="3205967" y="6707084"/>
                  <a:pt x="3100148" y="7247931"/>
                  <a:pt x="2969613" y="7247931"/>
                </a:cubicBezTo>
                <a:lnTo>
                  <a:pt x="0" y="7247931"/>
                </a:lnTo>
                <a:lnTo>
                  <a:pt x="0" y="7247931"/>
                </a:lnTo>
                <a:lnTo>
                  <a:pt x="0" y="1"/>
                </a:lnTo>
                <a:lnTo>
                  <a:pt x="0" y="1"/>
                </a:lnTo>
                <a:lnTo>
                  <a:pt x="2969613" y="1"/>
                </a:lnTo>
                <a:cubicBezTo>
                  <a:pt x="3100148" y="1"/>
                  <a:pt x="3205967" y="540848"/>
                  <a:pt x="3205967" y="1208015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9" tIns="171742" rIns="171742" bIns="171743" numCol="1" spcCol="1270" anchor="ctr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2000" kern="1200" dirty="0" smtClean="0"/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2000" dirty="0"/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2000" kern="1200" dirty="0" smtClean="0"/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2400" dirty="0" smtClean="0"/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dirty="0" smtClean="0"/>
              <a:t>MN </a:t>
            </a:r>
            <a:r>
              <a:rPr lang="en-US" sz="2400" dirty="0"/>
              <a:t>Department of Health’s Office of Health </a:t>
            </a:r>
            <a:r>
              <a:rPr lang="en-US" sz="2400" dirty="0" smtClean="0"/>
              <a:t>Facility </a:t>
            </a:r>
            <a:r>
              <a:rPr lang="en-US" sz="2400" dirty="0"/>
              <a:t>Complaints (OHFC): </a:t>
            </a:r>
            <a:r>
              <a:rPr lang="en-US" sz="2400" dirty="0" smtClean="0"/>
              <a:t>1-800-369-7994 </a:t>
            </a:r>
            <a:endParaRPr lang="en-US" sz="2400" dirty="0"/>
          </a:p>
          <a:p>
            <a:pPr marL="685800" lvl="2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dirty="0"/>
              <a:t>Website: </a:t>
            </a:r>
            <a:r>
              <a:rPr lang="en-US" sz="2400" i="1" dirty="0"/>
              <a:t>http://www.health.state.mn.us/divs/fpc/ohfcinfo/contohfc.htm </a:t>
            </a:r>
          </a:p>
          <a:p>
            <a:pPr marL="685800" lvl="2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i="1" dirty="0"/>
              <a:t>OHFC </a:t>
            </a:r>
            <a:r>
              <a:rPr lang="en-US" sz="2400" i="1" dirty="0" smtClean="0"/>
              <a:t>investigates </a:t>
            </a:r>
            <a:r>
              <a:rPr lang="en-US" sz="2400" i="1" dirty="0"/>
              <a:t>complaints </a:t>
            </a:r>
            <a:r>
              <a:rPr lang="en-US" sz="2400" i="1" dirty="0" smtClean="0"/>
              <a:t>about:</a:t>
            </a:r>
          </a:p>
          <a:p>
            <a:pPr marL="1143000" lvl="3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i="1" dirty="0" smtClean="0"/>
              <a:t>quality </a:t>
            </a:r>
            <a:r>
              <a:rPr lang="en-US" sz="2400" i="1" dirty="0"/>
              <a:t>of </a:t>
            </a:r>
            <a:r>
              <a:rPr lang="en-US" sz="2400" i="1" dirty="0" smtClean="0"/>
              <a:t>care </a:t>
            </a:r>
          </a:p>
          <a:p>
            <a:pPr marL="1143000" lvl="3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i="1" dirty="0" smtClean="0"/>
              <a:t>violations </a:t>
            </a:r>
            <a:r>
              <a:rPr lang="en-US" sz="2400" i="1" dirty="0"/>
              <a:t>of </a:t>
            </a:r>
            <a:r>
              <a:rPr lang="en-US" sz="2400" i="1" dirty="0" smtClean="0"/>
              <a:t>rights for NH residents </a:t>
            </a:r>
            <a:r>
              <a:rPr lang="en-US" sz="2400" i="1" dirty="0"/>
              <a:t>including </a:t>
            </a:r>
            <a:r>
              <a:rPr lang="en-US" sz="2400" i="1" dirty="0" smtClean="0"/>
              <a:t>refusal to take back residents transferred to hospitals</a:t>
            </a:r>
            <a:endParaRPr lang="en-US" sz="2400" i="1" dirty="0"/>
          </a:p>
          <a:p>
            <a:pPr marL="685800" lvl="2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i="1" dirty="0"/>
              <a:t>If OHFC substantiates a complaint, </a:t>
            </a:r>
            <a:r>
              <a:rPr lang="en-US" sz="2400" i="1" dirty="0" smtClean="0"/>
              <a:t>it has discretion </a:t>
            </a:r>
            <a:r>
              <a:rPr lang="en-US" sz="2400" i="1" dirty="0"/>
              <a:t>to issue a </a:t>
            </a:r>
            <a:r>
              <a:rPr lang="en-US" sz="2400" i="1" dirty="0" smtClean="0"/>
              <a:t>deficiency, state </a:t>
            </a:r>
            <a:r>
              <a:rPr lang="en-US" sz="2400" i="1" dirty="0"/>
              <a:t>licensing </a:t>
            </a:r>
            <a:r>
              <a:rPr lang="en-US" sz="2400" i="1" dirty="0" smtClean="0"/>
              <a:t>orders, and fines.</a:t>
            </a:r>
            <a:endParaRPr lang="en-US" sz="2400" i="1" dirty="0"/>
          </a:p>
          <a:p>
            <a:pPr marL="685800" lvl="2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2500" i="1" dirty="0"/>
          </a:p>
          <a:p>
            <a:pPr marL="685800" lvl="2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2500" i="1" kern="1200" dirty="0" smtClean="0"/>
          </a:p>
          <a:p>
            <a:pPr marL="685800" lvl="2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2500" i="1" kern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1636713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343400" y="1026372"/>
            <a:ext cx="457200" cy="441325"/>
          </a:xfrm>
        </p:spPr>
        <p:txBody>
          <a:bodyPr/>
          <a:lstStyle/>
          <a:p>
            <a:fld id="{D3794D6E-4A3A-4E00-8F38-F2EDD5BA0367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92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270248" cy="732974"/>
          </a:xfrm>
        </p:spPr>
        <p:txBody>
          <a:bodyPr/>
          <a:lstStyle/>
          <a:p>
            <a:r>
              <a:rPr lang="en-US" sz="2700" dirty="0" smtClean="0"/>
              <a:t>Before Hospital Admission</a:t>
            </a:r>
            <a:endParaRPr lang="en-US" sz="27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>
          <a:xfrm>
            <a:off x="4648200" y="1524000"/>
            <a:ext cx="4041775" cy="731520"/>
          </a:xfrm>
        </p:spPr>
        <p:txBody>
          <a:bodyPr/>
          <a:lstStyle/>
          <a:p>
            <a:r>
              <a:rPr lang="en-US" sz="2700" dirty="0" smtClean="0"/>
              <a:t>During Hospital Stay</a:t>
            </a:r>
            <a:endParaRPr lang="en-US" sz="27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301752" y="2438400"/>
            <a:ext cx="4041648" cy="3818404"/>
          </a:xfrm>
        </p:spPr>
        <p:txBody>
          <a:bodyPr>
            <a:normAutofit/>
          </a:bodyPr>
          <a:lstStyle/>
          <a:p>
            <a:r>
              <a:rPr lang="en-US" sz="2600" dirty="0" smtClean="0"/>
              <a:t>Mr. Milton had raised his cane and threatened roommate to a “beat down”</a:t>
            </a:r>
          </a:p>
          <a:p>
            <a:r>
              <a:rPr lang="en-US" sz="2600" dirty="0" smtClean="0"/>
              <a:t>History of “behaviors” at Harbor View (HV) including pinching and grabbing staff and residents</a:t>
            </a:r>
            <a:endParaRPr lang="en-US" sz="26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48200" y="2471383"/>
            <a:ext cx="4191000" cy="382219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Physicians made adjustments to medications</a:t>
            </a:r>
          </a:p>
          <a:p>
            <a:r>
              <a:rPr lang="en-US" dirty="0" smtClean="0"/>
              <a:t>Treated for bladder infection</a:t>
            </a:r>
          </a:p>
          <a:p>
            <a:r>
              <a:rPr lang="en-US" dirty="0" smtClean="0"/>
              <a:t>Mr. Milton is tolerating medication changes and bladder infection resolved </a:t>
            </a:r>
          </a:p>
          <a:p>
            <a:r>
              <a:rPr lang="en-US" dirty="0" smtClean="0"/>
              <a:t>He is ready to return to HV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en-US" b="1" dirty="0" smtClean="0"/>
              <a:t>Mr.  </a:t>
            </a:r>
            <a:r>
              <a:rPr lang="en-US" sz="3600" b="1" dirty="0" smtClean="0"/>
              <a:t>Milton’s Story</a:t>
            </a:r>
            <a:endParaRPr lang="en-US" sz="3600" b="1" dirty="0"/>
          </a:p>
        </p:txBody>
      </p:sp>
      <p:pic>
        <p:nvPicPr>
          <p:cNvPr id="11" name="Picture 6" descr="C:\Users\Ann\Pictures\Microsoft Clip Organizer\004074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65373"/>
            <a:ext cx="2097063" cy="1397495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343400" y="1006475"/>
            <a:ext cx="457200" cy="441325"/>
          </a:xfrm>
        </p:spPr>
        <p:txBody>
          <a:bodyPr/>
          <a:lstStyle/>
          <a:p>
            <a:fld id="{D3794D6E-4A3A-4E00-8F38-F2EDD5BA036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1295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Suggested Advocacy Steps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600200" y="1600200"/>
            <a:ext cx="7162800" cy="4648200"/>
          </a:xfrm>
          <a:custGeom>
            <a:avLst/>
            <a:gdLst>
              <a:gd name="connsiteX0" fmla="*/ 534339 w 3205967"/>
              <a:gd name="connsiteY0" fmla="*/ 0 h 7247932"/>
              <a:gd name="connsiteX1" fmla="*/ 2671628 w 3205967"/>
              <a:gd name="connsiteY1" fmla="*/ 0 h 7247932"/>
              <a:gd name="connsiteX2" fmla="*/ 3205967 w 3205967"/>
              <a:gd name="connsiteY2" fmla="*/ 534339 h 7247932"/>
              <a:gd name="connsiteX3" fmla="*/ 3205967 w 3205967"/>
              <a:gd name="connsiteY3" fmla="*/ 7247932 h 7247932"/>
              <a:gd name="connsiteX4" fmla="*/ 3205967 w 3205967"/>
              <a:gd name="connsiteY4" fmla="*/ 7247932 h 7247932"/>
              <a:gd name="connsiteX5" fmla="*/ 0 w 3205967"/>
              <a:gd name="connsiteY5" fmla="*/ 7247932 h 7247932"/>
              <a:gd name="connsiteX6" fmla="*/ 0 w 3205967"/>
              <a:gd name="connsiteY6" fmla="*/ 7247932 h 7247932"/>
              <a:gd name="connsiteX7" fmla="*/ 0 w 3205967"/>
              <a:gd name="connsiteY7" fmla="*/ 534339 h 7247932"/>
              <a:gd name="connsiteX8" fmla="*/ 534339 w 3205967"/>
              <a:gd name="connsiteY8" fmla="*/ 0 h 7247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5967" h="7247932">
                <a:moveTo>
                  <a:pt x="3205967" y="1208015"/>
                </a:moveTo>
                <a:lnTo>
                  <a:pt x="3205967" y="6039917"/>
                </a:lnTo>
                <a:cubicBezTo>
                  <a:pt x="3205967" y="6707084"/>
                  <a:pt x="3100148" y="7247931"/>
                  <a:pt x="2969613" y="7247931"/>
                </a:cubicBezTo>
                <a:lnTo>
                  <a:pt x="0" y="7247931"/>
                </a:lnTo>
                <a:lnTo>
                  <a:pt x="0" y="7247931"/>
                </a:lnTo>
                <a:lnTo>
                  <a:pt x="0" y="1"/>
                </a:lnTo>
                <a:lnTo>
                  <a:pt x="0" y="1"/>
                </a:lnTo>
                <a:lnTo>
                  <a:pt x="2969613" y="1"/>
                </a:lnTo>
                <a:cubicBezTo>
                  <a:pt x="3100148" y="1"/>
                  <a:pt x="3205967" y="540848"/>
                  <a:pt x="3205967" y="1208015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9" tIns="171742" rIns="171742" bIns="171743" numCol="1" spcCol="1270" anchor="ctr" anchorCtr="0">
            <a:noAutofit/>
          </a:bodyPr>
          <a:lstStyle/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5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36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Refer Mr. Milton to the Office Of Ombudsman for Long-Term Care for appeal </a:t>
            </a:r>
            <a:r>
              <a:rPr lang="en-US" sz="3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assistance:  </a:t>
            </a:r>
            <a:endParaRPr lang="en-US" sz="36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685800" lvl="2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36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1-800-657-3591 or </a:t>
            </a:r>
          </a:p>
          <a:p>
            <a:pPr marL="685800" lvl="2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36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651-431-2555</a:t>
            </a:r>
          </a:p>
          <a:p>
            <a:pPr marL="457200" lvl="2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3600" i="1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343400" y="1026372"/>
            <a:ext cx="457200" cy="441325"/>
          </a:xfrm>
        </p:spPr>
        <p:txBody>
          <a:bodyPr/>
          <a:lstStyle/>
          <a:p>
            <a:fld id="{D3794D6E-4A3A-4E00-8F38-F2EDD5BA0367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45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Suggested Advocacy Steps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600200" y="1600200"/>
            <a:ext cx="7162800" cy="4648200"/>
          </a:xfrm>
          <a:custGeom>
            <a:avLst/>
            <a:gdLst>
              <a:gd name="connsiteX0" fmla="*/ 534339 w 3205967"/>
              <a:gd name="connsiteY0" fmla="*/ 0 h 7247932"/>
              <a:gd name="connsiteX1" fmla="*/ 2671628 w 3205967"/>
              <a:gd name="connsiteY1" fmla="*/ 0 h 7247932"/>
              <a:gd name="connsiteX2" fmla="*/ 3205967 w 3205967"/>
              <a:gd name="connsiteY2" fmla="*/ 534339 h 7247932"/>
              <a:gd name="connsiteX3" fmla="*/ 3205967 w 3205967"/>
              <a:gd name="connsiteY3" fmla="*/ 7247932 h 7247932"/>
              <a:gd name="connsiteX4" fmla="*/ 3205967 w 3205967"/>
              <a:gd name="connsiteY4" fmla="*/ 7247932 h 7247932"/>
              <a:gd name="connsiteX5" fmla="*/ 0 w 3205967"/>
              <a:gd name="connsiteY5" fmla="*/ 7247932 h 7247932"/>
              <a:gd name="connsiteX6" fmla="*/ 0 w 3205967"/>
              <a:gd name="connsiteY6" fmla="*/ 7247932 h 7247932"/>
              <a:gd name="connsiteX7" fmla="*/ 0 w 3205967"/>
              <a:gd name="connsiteY7" fmla="*/ 534339 h 7247932"/>
              <a:gd name="connsiteX8" fmla="*/ 534339 w 3205967"/>
              <a:gd name="connsiteY8" fmla="*/ 0 h 7247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5967" h="7247932">
                <a:moveTo>
                  <a:pt x="3205967" y="1208015"/>
                </a:moveTo>
                <a:lnTo>
                  <a:pt x="3205967" y="6039917"/>
                </a:lnTo>
                <a:cubicBezTo>
                  <a:pt x="3205967" y="6707084"/>
                  <a:pt x="3100148" y="7247931"/>
                  <a:pt x="2969613" y="7247931"/>
                </a:cubicBezTo>
                <a:lnTo>
                  <a:pt x="0" y="7247931"/>
                </a:lnTo>
                <a:lnTo>
                  <a:pt x="0" y="7247931"/>
                </a:lnTo>
                <a:lnTo>
                  <a:pt x="0" y="1"/>
                </a:lnTo>
                <a:lnTo>
                  <a:pt x="0" y="1"/>
                </a:lnTo>
                <a:lnTo>
                  <a:pt x="2969613" y="1"/>
                </a:lnTo>
                <a:cubicBezTo>
                  <a:pt x="3100148" y="1"/>
                  <a:pt x="3205967" y="540848"/>
                  <a:pt x="3205967" y="1208015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9" tIns="171742" rIns="171742" bIns="171743" numCol="1" spcCol="1270" anchor="ctr" anchorCtr="0">
            <a:noAutofit/>
          </a:bodyPr>
          <a:lstStyle/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26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Mr. Milton and/or his family may benefit from legal advice.  </a:t>
            </a: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26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Some elder law attorneys specialize in nursing home law.</a:t>
            </a: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2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T</a:t>
            </a:r>
            <a:r>
              <a:rPr lang="en-US" sz="26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o find an attorney, contact the Minnesota State Bar Association Lawyer Referral System at 1-800-292-4152 or visit its website: www. Mnfindalawyer. com.</a:t>
            </a: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26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Minnesota Legal Services Coalition may be another resource: 1-651-228-9105.</a:t>
            </a:r>
          </a:p>
        </p:txBody>
      </p:sp>
      <p:sp>
        <p:nvSpPr>
          <p:cNvPr id="8" name="Freeform 7"/>
          <p:cNvSpPr/>
          <p:nvPr/>
        </p:nvSpPr>
        <p:spPr>
          <a:xfrm>
            <a:off x="333563" y="1600200"/>
            <a:ext cx="1266637" cy="4604462"/>
          </a:xfrm>
          <a:custGeom>
            <a:avLst/>
            <a:gdLst>
              <a:gd name="connsiteX0" fmla="*/ 0 w 2851861"/>
              <a:gd name="connsiteY0" fmla="*/ 0 h 1190436"/>
              <a:gd name="connsiteX1" fmla="*/ 2256643 w 2851861"/>
              <a:gd name="connsiteY1" fmla="*/ 0 h 1190436"/>
              <a:gd name="connsiteX2" fmla="*/ 2851861 w 2851861"/>
              <a:gd name="connsiteY2" fmla="*/ 595218 h 1190436"/>
              <a:gd name="connsiteX3" fmla="*/ 2256643 w 2851861"/>
              <a:gd name="connsiteY3" fmla="*/ 1190436 h 1190436"/>
              <a:gd name="connsiteX4" fmla="*/ 0 w 2851861"/>
              <a:gd name="connsiteY4" fmla="*/ 1190436 h 1190436"/>
              <a:gd name="connsiteX5" fmla="*/ 595218 w 2851861"/>
              <a:gd name="connsiteY5" fmla="*/ 595218 h 1190436"/>
              <a:gd name="connsiteX6" fmla="*/ 0 w 2851861"/>
              <a:gd name="connsiteY6" fmla="*/ 0 h 119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1861" h="1190436">
                <a:moveTo>
                  <a:pt x="2851860" y="0"/>
                </a:moveTo>
                <a:lnTo>
                  <a:pt x="2851860" y="941977"/>
                </a:lnTo>
                <a:lnTo>
                  <a:pt x="1425931" y="1190436"/>
                </a:lnTo>
                <a:lnTo>
                  <a:pt x="1" y="941977"/>
                </a:lnTo>
                <a:lnTo>
                  <a:pt x="1" y="0"/>
                </a:lnTo>
                <a:lnTo>
                  <a:pt x="1425930" y="248459"/>
                </a:lnTo>
                <a:lnTo>
                  <a:pt x="285186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910" tIns="637129" rIns="41911" bIns="637128" numCol="1" spcCol="1270" anchor="ctr" anchorCtr="0">
            <a:noAutofit/>
          </a:bodyPr>
          <a:lstStyle/>
          <a:p>
            <a:pPr lvl="0" algn="ctr" defTabSz="2933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600" b="1" dirty="0" smtClean="0"/>
              <a:t>8</a:t>
            </a:r>
            <a:endParaRPr lang="en-US" sz="6600" b="1" kern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343400" y="1006475"/>
            <a:ext cx="457200" cy="441325"/>
          </a:xfrm>
        </p:spPr>
        <p:txBody>
          <a:bodyPr/>
          <a:lstStyle/>
          <a:p>
            <a:fld id="{D3794D6E-4A3A-4E00-8F38-F2EDD5BA0367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5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1371600"/>
          </a:xfrm>
        </p:spPr>
        <p:txBody>
          <a:bodyPr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 To Mr. Milton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381000" y="4114800"/>
            <a:ext cx="2362200" cy="2209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Suggested Advocacy Strategies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638800"/>
          </a:xfrm>
        </p:spPr>
        <p:txBody>
          <a:bodyPr>
            <a:noAutofit/>
          </a:bodyPr>
          <a:lstStyle/>
          <a:p>
            <a:r>
              <a:rPr lang="en-US" sz="2600" dirty="0"/>
              <a:t>Facilitate Mr. Milton’s communication with staff at HV</a:t>
            </a:r>
          </a:p>
          <a:p>
            <a:r>
              <a:rPr lang="en-US" sz="2600" dirty="0"/>
              <a:t>Try to understand Harbor View’s point of view; clarify facility concerns about Mr. Milton’s return</a:t>
            </a:r>
          </a:p>
          <a:p>
            <a:r>
              <a:rPr lang="en-US" sz="2600" dirty="0"/>
              <a:t>Work with HV social worker to provide seamless care coordination in Mr. Milton’s best interest</a:t>
            </a:r>
          </a:p>
          <a:p>
            <a:pPr lvl="1">
              <a:spcBef>
                <a:spcPts val="0"/>
              </a:spcBef>
            </a:pPr>
            <a:r>
              <a:rPr lang="en-US" sz="2600" dirty="0">
                <a:solidFill>
                  <a:schemeClr val="tx1"/>
                </a:solidFill>
              </a:rPr>
              <a:t>Continue progress achieved at Hospital</a:t>
            </a:r>
          </a:p>
          <a:p>
            <a:pPr lvl="1">
              <a:spcBef>
                <a:spcPts val="0"/>
              </a:spcBef>
            </a:pPr>
            <a:r>
              <a:rPr lang="en-US" sz="2600" dirty="0">
                <a:solidFill>
                  <a:schemeClr val="tx1"/>
                </a:solidFill>
              </a:rPr>
              <a:t>D</a:t>
            </a:r>
            <a:r>
              <a:rPr lang="en-US" sz="2600" dirty="0" smtClean="0">
                <a:solidFill>
                  <a:schemeClr val="tx1"/>
                </a:solidFill>
              </a:rPr>
              <a:t>evelop </a:t>
            </a:r>
            <a:r>
              <a:rPr lang="en-US" sz="2600" dirty="0">
                <a:solidFill>
                  <a:schemeClr val="tx1"/>
                </a:solidFill>
              </a:rPr>
              <a:t>proper discharge plan </a:t>
            </a:r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2414587"/>
            <a:ext cx="2097087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371600" y="304800"/>
            <a:ext cx="457200" cy="441325"/>
          </a:xfrm>
        </p:spPr>
        <p:txBody>
          <a:bodyPr/>
          <a:lstStyle/>
          <a:p>
            <a:fld id="{D3794D6E-4A3A-4E00-8F38-F2EDD5BA0367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46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1371600"/>
          </a:xfrm>
        </p:spPr>
        <p:txBody>
          <a:bodyPr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 To Milton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381000" y="4114800"/>
            <a:ext cx="2362200" cy="2209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Suggested Advocacy Strategies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715000" cy="5715000"/>
          </a:xfrm>
        </p:spPr>
        <p:txBody>
          <a:bodyPr>
            <a:noAutofit/>
          </a:bodyPr>
          <a:lstStyle/>
          <a:p>
            <a:r>
              <a:rPr lang="en-US" sz="2600" dirty="0" smtClean="0"/>
              <a:t>Share possible resources for facility to </a:t>
            </a:r>
            <a:r>
              <a:rPr lang="en-US" sz="2600" dirty="0"/>
              <a:t>address resident’s </a:t>
            </a:r>
            <a:r>
              <a:rPr lang="en-US" sz="2600" dirty="0" smtClean="0"/>
              <a:t>needs</a:t>
            </a:r>
            <a:r>
              <a:rPr lang="en-US" sz="2600" dirty="0"/>
              <a:t>:  </a:t>
            </a:r>
            <a:endParaRPr lang="en-US" sz="2600" dirty="0" smtClean="0"/>
          </a:p>
          <a:p>
            <a:pPr lvl="1">
              <a:spcBef>
                <a:spcPts val="0"/>
              </a:spcBef>
            </a:pPr>
            <a:r>
              <a:rPr lang="en-US" sz="2600" dirty="0" smtClean="0"/>
              <a:t>MN/ND Alzheimer’s Association: 1-800-272-3900; www.alz.org</a:t>
            </a:r>
          </a:p>
          <a:p>
            <a:pPr lvl="1">
              <a:spcBef>
                <a:spcPts val="0"/>
              </a:spcBef>
            </a:pPr>
            <a:r>
              <a:rPr lang="en-US" sz="2600" dirty="0" smtClean="0"/>
              <a:t>National Alliance for Mental Illness (NAMI): 1-651-645-2948; </a:t>
            </a:r>
            <a:r>
              <a:rPr lang="en-US" sz="2600" dirty="0" smtClean="0">
                <a:hlinkClick r:id="rId3"/>
              </a:rPr>
              <a:t>www.namihelps.org</a:t>
            </a:r>
            <a:endParaRPr lang="en-US" sz="2600" dirty="0" smtClean="0"/>
          </a:p>
          <a:p>
            <a:pPr lvl="1">
              <a:spcBef>
                <a:spcPts val="0"/>
              </a:spcBef>
            </a:pPr>
            <a:r>
              <a:rPr lang="en-US" sz="2600" dirty="0" smtClean="0"/>
              <a:t>Office </a:t>
            </a:r>
            <a:r>
              <a:rPr lang="en-US" sz="2600" dirty="0"/>
              <a:t>of Ombudsman for Mental Health and Developmental Disabilities: </a:t>
            </a:r>
            <a:r>
              <a:rPr lang="en-US" sz="2600" dirty="0" smtClean="0"/>
              <a:t>(</a:t>
            </a:r>
            <a:r>
              <a:rPr lang="en-US" sz="2600" dirty="0"/>
              <a:t>651) 757-1800 or 1-800-657-3506; </a:t>
            </a:r>
            <a:r>
              <a:rPr lang="en-US" sz="2600" dirty="0">
                <a:hlinkClick r:id="rId4"/>
              </a:rPr>
              <a:t>http://mn.gov/omhdd</a:t>
            </a:r>
            <a:r>
              <a:rPr lang="en-US" sz="2600" dirty="0" smtClean="0">
                <a:hlinkClick r:id="rId4"/>
              </a:rPr>
              <a:t>/</a:t>
            </a:r>
            <a:r>
              <a:rPr lang="en-US" sz="2600" dirty="0"/>
              <a:t> </a:t>
            </a:r>
            <a:r>
              <a:rPr lang="en-US" sz="2600" dirty="0" smtClean="0"/>
              <a:t>if resident has MI diagnosis.</a:t>
            </a:r>
          </a:p>
          <a:p>
            <a:pPr lvl="1">
              <a:spcBef>
                <a:spcPts val="0"/>
              </a:spcBef>
            </a:pPr>
            <a:endParaRPr lang="en-US" sz="2600" dirty="0" smtClean="0"/>
          </a:p>
          <a:p>
            <a:pPr marL="274320" lvl="1" indent="0">
              <a:spcBef>
                <a:spcPts val="0"/>
              </a:spcBef>
              <a:buNone/>
            </a:pPr>
            <a:endParaRPr lang="en-US" sz="2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2414587"/>
            <a:ext cx="2097087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371600" y="304800"/>
            <a:ext cx="457200" cy="441325"/>
          </a:xfrm>
        </p:spPr>
        <p:txBody>
          <a:bodyPr/>
          <a:lstStyle/>
          <a:p>
            <a:fld id="{D3794D6E-4A3A-4E00-8F38-F2EDD5BA0367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34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Goals with Advocacy Strategies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Mr. Milton is informed                                                            of his right to appeal                                         an                                           an involuntary                                                or discharge.</a:t>
            </a:r>
          </a:p>
          <a:p>
            <a:endParaRPr lang="en-US" sz="800" dirty="0" smtClean="0"/>
          </a:p>
          <a:p>
            <a:r>
              <a:rPr lang="en-US" dirty="0" smtClean="0"/>
              <a:t>Mr. Milton has the                                                               right to return to                                                             Harbor View.</a:t>
            </a:r>
          </a:p>
          <a:p>
            <a:endParaRPr lang="en-US" sz="800" dirty="0" smtClean="0"/>
          </a:p>
          <a:p>
            <a:r>
              <a:rPr lang="en-US" dirty="0" smtClean="0"/>
              <a:t>Mr. Milton - and every resident - has the right to proper notification and due process.</a:t>
            </a:r>
          </a:p>
          <a:p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1676400"/>
            <a:ext cx="3998913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43400" y="1026372"/>
            <a:ext cx="457200" cy="441325"/>
          </a:xfrm>
        </p:spPr>
        <p:txBody>
          <a:bodyPr/>
          <a:lstStyle/>
          <a:p>
            <a:fld id="{D3794D6E-4A3A-4E00-8F38-F2EDD5BA0367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Assisted Living &amp; Housing with Services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Not subject to the same laws/rules as NHs</a:t>
            </a:r>
          </a:p>
          <a:p>
            <a:r>
              <a:rPr lang="en-US" dirty="0" smtClean="0"/>
              <a:t>In MN, these establishments are subject to: </a:t>
            </a:r>
          </a:p>
          <a:p>
            <a:pPr lvl="1"/>
            <a:r>
              <a:rPr lang="en-US" sz="2700" dirty="0" smtClean="0">
                <a:solidFill>
                  <a:schemeClr val="tx1"/>
                </a:solidFill>
              </a:rPr>
              <a:t>Landlord and Tenant </a:t>
            </a:r>
            <a:r>
              <a:rPr lang="en-US" sz="2700" dirty="0">
                <a:solidFill>
                  <a:schemeClr val="tx1"/>
                </a:solidFill>
              </a:rPr>
              <a:t>Law </a:t>
            </a:r>
            <a:r>
              <a:rPr lang="en-US" sz="2700" dirty="0" smtClean="0">
                <a:solidFill>
                  <a:schemeClr val="tx1"/>
                </a:solidFill>
              </a:rPr>
              <a:t>- MN </a:t>
            </a:r>
            <a:r>
              <a:rPr lang="en-US" sz="2700" dirty="0">
                <a:solidFill>
                  <a:schemeClr val="tx1"/>
                </a:solidFill>
              </a:rPr>
              <a:t>Stat. 504B et. Seq</a:t>
            </a:r>
            <a:r>
              <a:rPr lang="en-US" sz="2700" dirty="0" smtClean="0">
                <a:solidFill>
                  <a:schemeClr val="tx1"/>
                </a:solidFill>
              </a:rPr>
              <a:t>.</a:t>
            </a:r>
            <a:endParaRPr lang="en-US" sz="2700" dirty="0">
              <a:solidFill>
                <a:schemeClr val="tx1"/>
              </a:solidFill>
            </a:endParaRPr>
          </a:p>
          <a:p>
            <a:pPr lvl="1"/>
            <a:r>
              <a:rPr lang="en-US" sz="2700" dirty="0">
                <a:solidFill>
                  <a:schemeClr val="tx1"/>
                </a:solidFill>
              </a:rPr>
              <a:t>Terms and conditions of the tenant’s </a:t>
            </a:r>
            <a:r>
              <a:rPr lang="en-US" sz="2700" dirty="0" smtClean="0">
                <a:solidFill>
                  <a:schemeClr val="tx1"/>
                </a:solidFill>
              </a:rPr>
              <a:t>lease and service agreement</a:t>
            </a:r>
          </a:p>
          <a:p>
            <a:pPr lvl="1"/>
            <a:r>
              <a:rPr lang="en-US" sz="2700" dirty="0" smtClean="0">
                <a:solidFill>
                  <a:schemeClr val="tx1"/>
                </a:solidFill>
              </a:rPr>
              <a:t>MN Stat. 144D (housing with services) and 144G (assisted living establishments)</a:t>
            </a:r>
            <a:endParaRPr lang="en-US" sz="2700" dirty="0">
              <a:solidFill>
                <a:schemeClr val="tx1"/>
              </a:solidFill>
            </a:endParaRPr>
          </a:p>
          <a:p>
            <a:pPr lvl="1"/>
            <a:r>
              <a:rPr lang="en-US" sz="2700" dirty="0" smtClean="0">
                <a:solidFill>
                  <a:schemeClr val="tx1"/>
                </a:solidFill>
              </a:rPr>
              <a:t>Fair </a:t>
            </a:r>
            <a:r>
              <a:rPr lang="en-US" sz="2700" dirty="0">
                <a:solidFill>
                  <a:schemeClr val="tx1"/>
                </a:solidFill>
              </a:rPr>
              <a:t>Housing Act </a:t>
            </a:r>
            <a:r>
              <a:rPr lang="en-US" sz="2700" dirty="0" smtClean="0">
                <a:solidFill>
                  <a:schemeClr val="tx1"/>
                </a:solidFill>
              </a:rPr>
              <a:t>protects consumers </a:t>
            </a:r>
            <a:r>
              <a:rPr lang="en-US" sz="2700" dirty="0">
                <a:solidFill>
                  <a:schemeClr val="tx1"/>
                </a:solidFill>
              </a:rPr>
              <a:t>from </a:t>
            </a:r>
            <a:r>
              <a:rPr lang="en-US" sz="2700" dirty="0" smtClean="0">
                <a:solidFill>
                  <a:schemeClr val="tx1"/>
                </a:solidFill>
              </a:rPr>
              <a:t>disability-related discrimination</a:t>
            </a:r>
            <a:endParaRPr lang="en-US" sz="2700" dirty="0">
              <a:solidFill>
                <a:schemeClr val="tx1"/>
              </a:solidFill>
            </a:endParaRPr>
          </a:p>
          <a:p>
            <a:pPr lvl="1"/>
            <a:r>
              <a:rPr lang="en-US" sz="2700" dirty="0" smtClean="0">
                <a:solidFill>
                  <a:schemeClr val="tx1"/>
                </a:solidFill>
              </a:rPr>
              <a:t>Americans </a:t>
            </a:r>
            <a:r>
              <a:rPr lang="en-US" sz="2700" dirty="0">
                <a:solidFill>
                  <a:schemeClr val="tx1"/>
                </a:solidFill>
              </a:rPr>
              <a:t>with Disabilities </a:t>
            </a:r>
            <a:r>
              <a:rPr lang="en-US" sz="2700" dirty="0" smtClean="0">
                <a:solidFill>
                  <a:schemeClr val="tx1"/>
                </a:solidFill>
              </a:rPr>
              <a:t>Act (ADA)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94D6E-4A3A-4E00-8F38-F2EDD5BA0367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55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“Housing With Services”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76400"/>
            <a:ext cx="850392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Residential </a:t>
            </a:r>
            <a:r>
              <a:rPr lang="en-US" sz="2800" dirty="0"/>
              <a:t>setting (primarily for ages 55 and older) that arranges for </a:t>
            </a:r>
            <a:r>
              <a:rPr lang="en-US" sz="2800" dirty="0" smtClean="0"/>
              <a:t>health-related </a:t>
            </a:r>
            <a:r>
              <a:rPr lang="en-US" sz="2800" dirty="0"/>
              <a:t>services on-site. </a:t>
            </a:r>
            <a:endParaRPr lang="en-US" sz="2800" dirty="0" smtClean="0"/>
          </a:p>
          <a:p>
            <a:pPr lvl="1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housing provider may also be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arranged home care provider/home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health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care agency license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holder</a:t>
            </a:r>
          </a:p>
          <a:p>
            <a:pPr lvl="1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 the housing provider contracts with a licensed home health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care agency (HCA)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800" dirty="0"/>
              <a:t>Must register with the Minnesota Department of </a:t>
            </a:r>
            <a:r>
              <a:rPr lang="en-US" sz="2800" dirty="0" smtClean="0"/>
              <a:t>Health (MDH)</a:t>
            </a:r>
          </a:p>
          <a:p>
            <a:r>
              <a:rPr lang="en-US" sz="2800" dirty="0" smtClean="0"/>
              <a:t>MN Statutes 144D apply</a:t>
            </a:r>
          </a:p>
          <a:p>
            <a:r>
              <a:rPr lang="en-US" sz="2800" dirty="0" smtClean="0"/>
              <a:t>Eviction Process under Landlord Tenant Laws apply</a:t>
            </a:r>
            <a:endParaRPr lang="en-US" sz="2800" dirty="0"/>
          </a:p>
          <a:p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94D6E-4A3A-4E00-8F38-F2EDD5BA0367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37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“Assisted Living” in Plain Language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94D6E-4A3A-4E00-8F38-F2EDD5BA0367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4000"/>
            <a:ext cx="8503920" cy="4876800"/>
          </a:xfrm>
        </p:spPr>
        <p:txBody>
          <a:bodyPr>
            <a:noAutofit/>
          </a:bodyPr>
          <a:lstStyle/>
          <a:p>
            <a:r>
              <a:rPr lang="en-US" sz="2600" dirty="0"/>
              <a:t>P</a:t>
            </a:r>
            <a:r>
              <a:rPr lang="en-US" sz="2600" dirty="0" smtClean="0"/>
              <a:t>ackage </a:t>
            </a:r>
            <a:r>
              <a:rPr lang="en-US" sz="2600" dirty="0"/>
              <a:t>of health-related services provided in a housing with </a:t>
            </a:r>
            <a:r>
              <a:rPr lang="en-US" sz="2600" dirty="0" smtClean="0"/>
              <a:t>services (HWS) </a:t>
            </a:r>
            <a:r>
              <a:rPr lang="en-US" sz="2600" dirty="0"/>
              <a:t>setting</a:t>
            </a:r>
          </a:p>
          <a:p>
            <a:pPr lvl="1"/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Must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 provided under appropriate licensure and quality of care standards</a:t>
            </a:r>
          </a:p>
          <a:p>
            <a:pPr lvl="1"/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Generally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have a Comprehensive Home Care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License</a:t>
            </a:r>
          </a:p>
          <a:p>
            <a:pPr lvl="1"/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Licensed by MN Dept. of Health (MDH)</a:t>
            </a:r>
          </a:p>
          <a:p>
            <a:pPr lvl="1"/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MN Statutes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144G apply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600" dirty="0" smtClean="0"/>
              <a:t>Service Agreement termination under MDH scope – 30-day notice necessary</a:t>
            </a:r>
            <a:endParaRPr lang="en-US" sz="2600" dirty="0"/>
          </a:p>
          <a:p>
            <a:pPr marL="0" indent="0" algn="r">
              <a:buNone/>
            </a:pPr>
            <a:r>
              <a:rPr lang="en-US" sz="2600" i="1" dirty="0" smtClean="0"/>
              <a:t>*Ask About Additional OOLTC Training on Curriculum Available</a:t>
            </a:r>
          </a:p>
        </p:txBody>
      </p:sp>
    </p:spTree>
    <p:extLst>
      <p:ext uri="{BB962C8B-B14F-4D97-AF65-F5344CB8AC3E}">
        <p14:creationId xmlns:p14="http://schemas.microsoft.com/office/powerpoint/2010/main" val="30336489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81228"/>
            <a:ext cx="8531353" cy="838200"/>
          </a:xfrm>
        </p:spPr>
        <p:txBody>
          <a:bodyPr>
            <a:noAutofit/>
          </a:bodyPr>
          <a:lstStyle/>
          <a:p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Understanding 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AL/HWS Regulations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Landlord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Home Care Provider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1" y="2761750"/>
            <a:ext cx="2547772" cy="2502004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097855" y="2950048"/>
            <a:ext cx="1674545" cy="23137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3381" y="5478163"/>
            <a:ext cx="3968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Landlord – Tenant Lease Contract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715194" y="5478163"/>
            <a:ext cx="4117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Service Agreement Between Provider and Tenant</a:t>
            </a:r>
            <a:endParaRPr lang="en-US" sz="2400" dirty="0"/>
          </a:p>
        </p:txBody>
      </p:sp>
      <p:sp>
        <p:nvSpPr>
          <p:cNvPr id="15" name="Slide Number Placeholder 2"/>
          <p:cNvSpPr txBox="1">
            <a:spLocks/>
          </p:cNvSpPr>
          <p:nvPr/>
        </p:nvSpPr>
        <p:spPr>
          <a:xfrm>
            <a:off x="4341940" y="1022856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600" kern="1200">
                <a:solidFill>
                  <a:schemeClr val="accent3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53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HWS/AL: Ask These Questions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7048"/>
            <a:ext cx="8653272" cy="4949952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Confirm provider’s status: comprehensive license and assisted living (AL) provider.</a:t>
            </a:r>
          </a:p>
          <a:p>
            <a:pPr lvl="1"/>
            <a:r>
              <a:rPr 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Has AL provider </a:t>
            </a:r>
            <a:r>
              <a: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appropriately </a:t>
            </a:r>
            <a:r>
              <a:rPr 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re-assessed resident? </a:t>
            </a:r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Has AL provider given tenant </a:t>
            </a:r>
            <a:r>
              <a: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service </a:t>
            </a:r>
            <a:r>
              <a:rPr 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agreement termination in writing with at </a:t>
            </a:r>
            <a:r>
              <a:rPr lang="en-US" sz="27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least 30 </a:t>
            </a:r>
            <a:r>
              <a:rPr 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day notice?</a:t>
            </a:r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Has HWS establishment given an eviction notice/lease </a:t>
            </a:r>
            <a:r>
              <a: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termination </a:t>
            </a:r>
            <a:r>
              <a:rPr 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writing?</a:t>
            </a:r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Has AL provider </a:t>
            </a:r>
            <a:r>
              <a: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reviewed </a:t>
            </a:r>
            <a:r>
              <a:rPr 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options with tenant </a:t>
            </a:r>
            <a:r>
              <a: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</a:t>
            </a:r>
            <a:r>
              <a:rPr 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alternate </a:t>
            </a:r>
            <a:r>
              <a: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agencies </a:t>
            </a:r>
            <a:r>
              <a:rPr 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provide health-related services? </a:t>
            </a:r>
          </a:p>
          <a:p>
            <a:pPr lvl="1"/>
            <a:r>
              <a:rPr 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consumer </a:t>
            </a:r>
            <a:r>
              <a: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receiving </a:t>
            </a:r>
            <a:r>
              <a:rPr 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EW/CADI/CAC/BI waivered services? </a:t>
            </a:r>
            <a:r>
              <a: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</a:t>
            </a:r>
            <a:r>
              <a:rPr 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so, there may be </a:t>
            </a:r>
            <a:r>
              <a: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additional </a:t>
            </a:r>
            <a:r>
              <a:rPr 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protections to discuss with waiver </a:t>
            </a:r>
            <a:r>
              <a: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case </a:t>
            </a:r>
            <a:r>
              <a:rPr 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manager.</a:t>
            </a:r>
            <a:endParaRPr lang="en-US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11480" lvl="1" indent="0">
              <a:buNone/>
            </a:pPr>
            <a:endParaRPr lang="en-US" dirty="0" smtClean="0"/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4340352" y="1036637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600" kern="1200">
                <a:solidFill>
                  <a:schemeClr val="accent3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93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Ms. Simpson Calls Harbor View…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Picture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29107711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343400" y="1006475"/>
            <a:ext cx="457200" cy="441325"/>
          </a:xfrm>
        </p:spPr>
        <p:txBody>
          <a:bodyPr/>
          <a:lstStyle/>
          <a:p>
            <a:fld id="{D3794D6E-4A3A-4E00-8F38-F2EDD5BA0367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1752600"/>
          </a:xfrm>
        </p:spPr>
        <p:txBody>
          <a:bodyPr/>
          <a:lstStyle/>
          <a:p>
            <a:pPr algn="ctr"/>
            <a:r>
              <a:rPr lang="en-US" sz="3100" dirty="0" smtClean="0"/>
              <a:t>Additional Training Available </a:t>
            </a:r>
            <a:endParaRPr lang="en-US" sz="31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86400"/>
          </a:xfrm>
        </p:spPr>
        <p:txBody>
          <a:bodyPr>
            <a:normAutofit fontScale="85000" lnSpcReduction="10000"/>
          </a:bodyPr>
          <a:lstStyle/>
          <a:p>
            <a:pPr marL="0" lvl="0" indent="0" algn="ctr">
              <a:spcBef>
                <a:spcPct val="0"/>
              </a:spcBef>
              <a:buClrTx/>
              <a:buSzTx/>
              <a:buNone/>
            </a:pPr>
            <a:r>
              <a:rPr lang="en-US" altLang="en-US" sz="4300" b="1" dirty="0" smtClean="0">
                <a:solidFill>
                  <a:srgbClr val="2121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Let Me Return Home</a:t>
            </a:r>
            <a:r>
              <a:rPr lang="en-US" altLang="en-US" sz="4300" dirty="0" smtClean="0">
                <a:solidFill>
                  <a:srgbClr val="212121"/>
                </a:solidFill>
                <a:latin typeface="Georgia" panose="02040502050405020303" pitchFamily="18" charset="0"/>
              </a:rPr>
              <a:t>: </a:t>
            </a:r>
          </a:p>
          <a:p>
            <a:pPr marL="0" lvl="0" indent="0" algn="ctr">
              <a:spcBef>
                <a:spcPct val="0"/>
              </a:spcBef>
              <a:buClrTx/>
              <a:buSzTx/>
              <a:buNone/>
            </a:pPr>
            <a:r>
              <a:rPr lang="en-US" altLang="en-US" sz="3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Assisted Living Edition</a:t>
            </a:r>
          </a:p>
          <a:p>
            <a:pPr marL="0" lvl="0" indent="0" algn="ctr">
              <a:spcBef>
                <a:spcPct val="0"/>
              </a:spcBef>
              <a:buClrTx/>
              <a:buSzTx/>
              <a:buNone/>
            </a:pPr>
            <a:endParaRPr lang="en-US" altLang="en-US" sz="2800" dirty="0" smtClean="0">
              <a:solidFill>
                <a:srgbClr val="212121"/>
              </a:solidFill>
              <a:latin typeface="GoudyOlSt BT" pitchFamily="18" charset="0"/>
            </a:endParaRPr>
          </a:p>
          <a:p>
            <a:pPr marL="0" lvl="0" indent="0" algn="ctr">
              <a:spcBef>
                <a:spcPct val="0"/>
              </a:spcBef>
              <a:buClrTx/>
              <a:buSzTx/>
              <a:buNone/>
            </a:pPr>
            <a:r>
              <a:rPr lang="en-US" altLang="en-US" sz="2800" b="1" i="1" dirty="0" smtClean="0">
                <a:solidFill>
                  <a:srgbClr val="212121"/>
                </a:solidFill>
                <a:latin typeface="Georgia" panose="02040502050405020303" pitchFamily="18" charset="0"/>
              </a:rPr>
              <a:t>Eviction </a:t>
            </a:r>
            <a:r>
              <a:rPr lang="en-US" altLang="en-US" sz="2800" b="1" i="1" dirty="0">
                <a:solidFill>
                  <a:srgbClr val="212121"/>
                </a:solidFill>
                <a:latin typeface="Georgia" panose="02040502050405020303" pitchFamily="18" charset="0"/>
              </a:rPr>
              <a:t>and Service Termination in Housing with Services/Assisted Living </a:t>
            </a:r>
            <a:r>
              <a:rPr lang="en-US" altLang="en-US" sz="2800" b="1" i="1" dirty="0" smtClean="0">
                <a:solidFill>
                  <a:srgbClr val="212121"/>
                </a:solidFill>
                <a:latin typeface="Georgia" panose="02040502050405020303" pitchFamily="18" charset="0"/>
              </a:rPr>
              <a:t>Establishments</a:t>
            </a: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endParaRPr lang="en-US" dirty="0" smtClean="0"/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en-US" dirty="0" smtClean="0"/>
              <a:t>Training Objectives:</a:t>
            </a:r>
            <a:endParaRPr lang="en-US" dirty="0"/>
          </a:p>
          <a:p>
            <a:pPr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dirty="0"/>
              <a:t>Strategies to resolve/address </a:t>
            </a:r>
            <a:r>
              <a:rPr lang="en-US" dirty="0" smtClean="0"/>
              <a:t>an Assisted Living </a:t>
            </a:r>
            <a:r>
              <a:rPr lang="en-US" dirty="0"/>
              <a:t>provider’s statement that </a:t>
            </a:r>
            <a:r>
              <a:rPr lang="en-US" dirty="0" smtClean="0"/>
              <a:t>a tenant cannot </a:t>
            </a:r>
            <a:r>
              <a:rPr lang="en-US" dirty="0"/>
              <a:t>return to the establishment post-hospitalization</a:t>
            </a:r>
          </a:p>
          <a:p>
            <a:pPr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dirty="0"/>
              <a:t>Understand </a:t>
            </a:r>
            <a:r>
              <a:rPr lang="en-US" dirty="0" smtClean="0"/>
              <a:t>consumer </a:t>
            </a:r>
            <a:r>
              <a:rPr lang="en-US" dirty="0"/>
              <a:t>rights</a:t>
            </a:r>
          </a:p>
          <a:p>
            <a:pPr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dirty="0"/>
              <a:t>Understand current </a:t>
            </a:r>
            <a:r>
              <a:rPr lang="en-US" dirty="0" smtClean="0"/>
              <a:t>laws and regulations </a:t>
            </a:r>
            <a:r>
              <a:rPr lang="en-US" dirty="0"/>
              <a:t>regarding HWS/AL </a:t>
            </a:r>
            <a:r>
              <a:rPr lang="en-US" dirty="0" smtClean="0"/>
              <a:t>settings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94D6E-4A3A-4E00-8F38-F2EDD5BA0367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991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8399" y="381000"/>
            <a:ext cx="6056313" cy="1524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Office of Ombudsman for Long-Term Care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Minnesota Board On Aging</a:t>
            </a: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Ann\Pictures\Microsoft Clip Organizer\004388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1995488" cy="2993232"/>
          </a:xfrm>
          <a:prstGeom prst="rect">
            <a:avLst/>
          </a:prstGeom>
          <a:noFill/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42264911"/>
              </p:ext>
            </p:extLst>
          </p:nvPr>
        </p:nvGraphicFramePr>
        <p:xfrm>
          <a:off x="2590800" y="2362200"/>
          <a:ext cx="6096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343400" y="2149475"/>
            <a:ext cx="457200" cy="441325"/>
          </a:xfrm>
        </p:spPr>
        <p:txBody>
          <a:bodyPr/>
          <a:lstStyle/>
          <a:p>
            <a:fld id="{D3794D6E-4A3A-4E00-8F38-F2EDD5BA0367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91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3276600"/>
          </a:xfrm>
        </p:spPr>
        <p:txBody>
          <a:bodyPr>
            <a:noAutofit/>
          </a:bodyPr>
          <a:lstStyle/>
          <a:p>
            <a:r>
              <a:rPr lang="en-US" sz="3400" dirty="0" smtClean="0"/>
              <a:t>Thank you for your time and attention!</a:t>
            </a:r>
          </a:p>
          <a:p>
            <a:endParaRPr lang="en-US" sz="1400" dirty="0"/>
          </a:p>
          <a:p>
            <a:r>
              <a:rPr lang="en-US" sz="3400" b="0" i="1" cap="none" dirty="0" smtClean="0"/>
              <a:t>Please take the time to provide feedback on the evaluation form.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94D6E-4A3A-4E00-8F38-F2EDD5BA0367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3716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8348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04800" y="228600"/>
            <a:ext cx="8229600" cy="758825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Ms. Simpson’s Surprise…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959015219"/>
              </p:ext>
            </p:extLst>
          </p:nvPr>
        </p:nvGraphicFramePr>
        <p:xfrm>
          <a:off x="457200" y="1219200"/>
          <a:ext cx="5715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5" descr="C:\Users\Ann\AppData\Local\Microsoft\Windows\Temporary Internet Files\Content.IE5\FN4UBY2V\MP900285027[1].jpg"/>
          <p:cNvPicPr>
            <a:picLocks noChangeAspect="1" noChangeArrowheads="1"/>
          </p:cNvPicPr>
          <p:nvPr/>
        </p:nvPicPr>
        <p:blipFill rotWithShape="1">
          <a:blip r:embed="rId8" cstate="print"/>
          <a:srcRect l="34630"/>
          <a:stretch/>
        </p:blipFill>
        <p:spPr bwMode="auto">
          <a:xfrm>
            <a:off x="6286041" y="228600"/>
            <a:ext cx="2629359" cy="2641377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94D6E-4A3A-4E00-8F38-F2EDD5BA0367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7924800" cy="75882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You Call This Situation?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4659340"/>
              </p:ext>
            </p:extLst>
          </p:nvPr>
        </p:nvGraphicFramePr>
        <p:xfrm>
          <a:off x="1066800" y="1066800"/>
          <a:ext cx="7239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/>
          <a:p>
            <a:fld id="{D3794D6E-4A3A-4E00-8F38-F2EDD5BA0367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700" dirty="0" smtClean="0"/>
              <a:t>NH Residents &amp; Families</a:t>
            </a:r>
            <a:endParaRPr lang="en-US" sz="27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sz="2700" dirty="0" smtClean="0"/>
              <a:t>Admitting Hospital</a:t>
            </a:r>
            <a:endParaRPr lang="en-US" sz="27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/>
              <a:t>Expends hospital time and resources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Compels hospital staff to quickly find alternative placement for patients being involuntarily discharged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A Serious Problem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194048" cy="381840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800" dirty="0" smtClean="0"/>
              <a:t>Violates residents’ rights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800" dirty="0" smtClean="0"/>
              <a:t>Isolates residents and families from their homes and communities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800" dirty="0" smtClean="0"/>
              <a:t>Creates </a:t>
            </a:r>
            <a:r>
              <a:rPr lang="en-US" sz="2800" dirty="0"/>
              <a:t>resident anxiety due to uncertainty about being able to go home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800" dirty="0"/>
              <a:t>Risk of transfer trauma due to multiple </a:t>
            </a:r>
            <a:r>
              <a:rPr lang="en-US" sz="2800" dirty="0" smtClean="0"/>
              <a:t>placements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343400" y="1006475"/>
            <a:ext cx="457200" cy="441325"/>
          </a:xfrm>
        </p:spPr>
        <p:txBody>
          <a:bodyPr/>
          <a:lstStyle/>
          <a:p>
            <a:fld id="{D3794D6E-4A3A-4E00-8F38-F2EDD5BA036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65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Today’s Training Objectives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6129801"/>
              </p:ext>
            </p:extLst>
          </p:nvPr>
        </p:nvGraphicFramePr>
        <p:xfrm>
          <a:off x="533400" y="1600200"/>
          <a:ext cx="8001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343400" y="1066800"/>
            <a:ext cx="457200" cy="441325"/>
          </a:xfrm>
        </p:spPr>
        <p:txBody>
          <a:bodyPr/>
          <a:lstStyle/>
          <a:p>
            <a:fld id="{D3794D6E-4A3A-4E00-8F38-F2EDD5BA0367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So, Ms. Simpson – </a:t>
            </a:r>
            <a:br>
              <a:rPr lang="en-US" sz="2800" dirty="0" smtClean="0"/>
            </a:br>
            <a:r>
              <a:rPr lang="en-US" sz="2800" dirty="0" smtClean="0"/>
              <a:t>What’s Next For Mr. Milton?</a:t>
            </a:r>
            <a:endParaRPr lang="en-U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r="489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371600" y="304800"/>
            <a:ext cx="457200" cy="441325"/>
          </a:xfrm>
        </p:spPr>
        <p:txBody>
          <a:bodyPr/>
          <a:lstStyle/>
          <a:p>
            <a:fld id="{D3794D6E-4A3A-4E00-8F38-F2EDD5BA036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46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6955</TotalTime>
  <Words>2531</Words>
  <Application>Microsoft Office PowerPoint</Application>
  <PresentationFormat>On-screen Show (4:3)</PresentationFormat>
  <Paragraphs>366</Paragraphs>
  <Slides>42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Calibri</vt:lpstr>
      <vt:lpstr>Courier New</vt:lpstr>
      <vt:lpstr>Georgia</vt:lpstr>
      <vt:lpstr>GoudyOlSt BT</vt:lpstr>
      <vt:lpstr>Wingdings</vt:lpstr>
      <vt:lpstr>Wingdings 2</vt:lpstr>
      <vt:lpstr>Civic</vt:lpstr>
      <vt:lpstr>“Let Me Return Home”</vt:lpstr>
      <vt:lpstr>Ms. Simpson’s First Day of Work</vt:lpstr>
      <vt:lpstr>             Mr.  Milton’s Story</vt:lpstr>
      <vt:lpstr>So Ms. Simpson Calls Harbor View…</vt:lpstr>
      <vt:lpstr>To Ms. Simpson’s Surprise…</vt:lpstr>
      <vt:lpstr>What Do You Call This Situation?</vt:lpstr>
      <vt:lpstr>This Is A Serious Problem</vt:lpstr>
      <vt:lpstr>Today’s Training Objectives</vt:lpstr>
      <vt:lpstr>So, Ms. Simpson –  What’s Next For Mr. Milton?</vt:lpstr>
      <vt:lpstr>How Does Ms. Simpson Advocate For Mr. Milton?</vt:lpstr>
      <vt:lpstr>Office of Ombudsman for Long-Term Care Minnesota Board On Aging</vt:lpstr>
      <vt:lpstr>LTC Ombudsman Viewpoint</vt:lpstr>
      <vt:lpstr>Types of Transfers &amp; Discharges</vt:lpstr>
      <vt:lpstr>The “Voluntary Discharge” Dialogue</vt:lpstr>
      <vt:lpstr>Why Not “Voluntary Discharge?”</vt:lpstr>
      <vt:lpstr>Involuntary Discharge Regulations</vt:lpstr>
      <vt:lpstr>Grounds for NH Discharges</vt:lpstr>
      <vt:lpstr>*Exceptions To 30 Day Notice Period</vt:lpstr>
      <vt:lpstr>Required Documentation</vt:lpstr>
      <vt:lpstr>Bed Hold Notice</vt:lpstr>
      <vt:lpstr>Does Mr. Milton Have a Signed BED HOLD?</vt:lpstr>
      <vt:lpstr> Bed Hold Notice, continued </vt:lpstr>
      <vt:lpstr>Why Does a Bed Hold Notice Matter?</vt:lpstr>
      <vt:lpstr>Additional Protections as “Prohibited Practice” Under Medical Assistance Rules </vt:lpstr>
      <vt:lpstr>General Advocacy Strategies</vt:lpstr>
      <vt:lpstr>BE PRO-ACTIVE</vt:lpstr>
      <vt:lpstr>Advocacy Steps for Mr. Milton</vt:lpstr>
      <vt:lpstr>Suggested Advocacy Steps </vt:lpstr>
      <vt:lpstr>Suggested Advocacy Steps </vt:lpstr>
      <vt:lpstr>Suggested Advocacy Steps </vt:lpstr>
      <vt:lpstr>Suggested Advocacy Steps </vt:lpstr>
      <vt:lpstr>Back To Mr. Milton </vt:lpstr>
      <vt:lpstr>Back To Milton </vt:lpstr>
      <vt:lpstr>Goals with Advocacy Strategies </vt:lpstr>
      <vt:lpstr>Assisted Living &amp; Housing with Services</vt:lpstr>
      <vt:lpstr>“Housing With Services”</vt:lpstr>
      <vt:lpstr>“Assisted Living” in Plain Language</vt:lpstr>
      <vt:lpstr>Understanding AL/HWS Regulations</vt:lpstr>
      <vt:lpstr>  For HWS/AL: Ask These Questions</vt:lpstr>
      <vt:lpstr>Additional Training Available </vt:lpstr>
      <vt:lpstr>Office of Ombudsman for Long-Term Care Minnesota Board On Aging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 Elizabeth Holme</dc:creator>
  <cp:lastModifiedBy>Katie Kohler</cp:lastModifiedBy>
  <cp:revision>276</cp:revision>
  <cp:lastPrinted>2012-05-16T19:22:15Z</cp:lastPrinted>
  <dcterms:created xsi:type="dcterms:W3CDTF">2010-08-04T13:54:59Z</dcterms:created>
  <dcterms:modified xsi:type="dcterms:W3CDTF">2016-12-01T15:24:07Z</dcterms:modified>
</cp:coreProperties>
</file>