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heme/themeOverride1.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7" r:id="rId2"/>
    <p:sldId id="259" r:id="rId3"/>
    <p:sldId id="266" r:id="rId4"/>
    <p:sldId id="268" r:id="rId5"/>
    <p:sldId id="300" r:id="rId6"/>
    <p:sldId id="302" r:id="rId7"/>
    <p:sldId id="269" r:id="rId8"/>
    <p:sldId id="301" r:id="rId9"/>
    <p:sldId id="270" r:id="rId10"/>
    <p:sldId id="307" r:id="rId11"/>
    <p:sldId id="308" r:id="rId12"/>
    <p:sldId id="309" r:id="rId13"/>
    <p:sldId id="310" r:id="rId14"/>
    <p:sldId id="311" r:id="rId15"/>
    <p:sldId id="312" r:id="rId16"/>
    <p:sldId id="313" r:id="rId17"/>
    <p:sldId id="314" r:id="rId18"/>
    <p:sldId id="315" r:id="rId19"/>
    <p:sldId id="317" r:id="rId20"/>
    <p:sldId id="316" r:id="rId21"/>
    <p:sldId id="303" r:id="rId22"/>
    <p:sldId id="283" r:id="rId23"/>
    <p:sldId id="289" r:id="rId24"/>
    <p:sldId id="291" r:id="rId25"/>
    <p:sldId id="292" r:id="rId26"/>
    <p:sldId id="293" r:id="rId27"/>
    <p:sldId id="285" r:id="rId28"/>
    <p:sldId id="290" r:id="rId29"/>
    <p:sldId id="286" r:id="rId30"/>
    <p:sldId id="288" r:id="rId31"/>
    <p:sldId id="298" r:id="rId32"/>
    <p:sldId id="260" r:id="rId33"/>
    <p:sldId id="295" r:id="rId34"/>
    <p:sldId id="296" r:id="rId35"/>
    <p:sldId id="297" r:id="rId36"/>
    <p:sldId id="299" r:id="rId37"/>
    <p:sldId id="261" r:id="rId38"/>
    <p:sldId id="262" r:id="rId39"/>
    <p:sldId id="263" r:id="rId40"/>
    <p:sldId id="265" r:id="rId4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w Cook" initials="LC" lastIdx="5" clrIdx="0">
    <p:extLst>
      <p:ext uri="{19B8F6BF-5375-455C-9EA6-DF929625EA0E}">
        <p15:presenceInfo xmlns:p15="http://schemas.microsoft.com/office/powerpoint/2012/main" userId="6ac81778d6d79a7a" providerId="Windows Live"/>
      </p:ext>
    </p:extLst>
  </p:cmAuthor>
  <p:cmAuthor id="2" name="Libby Laubert" initials="LL" lastIdx="2" clrIdx="1">
    <p:extLst>
      <p:ext uri="{19B8F6BF-5375-455C-9EA6-DF929625EA0E}">
        <p15:presenceInfo xmlns:p15="http://schemas.microsoft.com/office/powerpoint/2012/main" userId="S::Libby@consumervoice.onmicrosoft.com::d004821e-0cb9-4270-b0f9-00bd85b56d1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790" autoAdjust="0"/>
    <p:restoredTop sz="87060" autoAdjust="0"/>
  </p:normalViewPr>
  <p:slideViewPr>
    <p:cSldViewPr snapToGrid="0">
      <p:cViewPr varScale="1">
        <p:scale>
          <a:sx n="69" d="100"/>
          <a:sy n="69" d="100"/>
        </p:scale>
        <p:origin x="282" y="6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57" d="100"/>
          <a:sy n="57" d="100"/>
        </p:scale>
        <p:origin x="281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19ED5E1-4A79-4607-B05E-066BA80387E1}" type="datetimeFigureOut">
              <a:rPr lang="en-US" smtClean="0"/>
              <a:t>6/3/2022</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013422E6-57C4-472B-BB37-763E50B58060}" type="slidenum">
              <a:rPr lang="en-US" smtClean="0"/>
              <a:t>‹#›</a:t>
            </a:fld>
            <a:endParaRPr lang="en-US" dirty="0"/>
          </a:p>
        </p:txBody>
      </p:sp>
    </p:spTree>
    <p:extLst>
      <p:ext uri="{BB962C8B-B14F-4D97-AF65-F5344CB8AC3E}">
        <p14:creationId xmlns:p14="http://schemas.microsoft.com/office/powerpoint/2010/main" val="3968210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goal of this presentation is to explain residents’ rights and motivate consumers to know and exercise their rights.</a:t>
            </a:r>
            <a:r>
              <a:rPr lang="en-US" dirty="0"/>
              <a:t> </a:t>
            </a:r>
            <a:r>
              <a:rPr lang="en-US" baseline="0" dirty="0"/>
              <a:t> A central message of the presentation is that exercising your rights leads to a better life and better care</a:t>
            </a:r>
            <a:r>
              <a:rPr lang="en-US" dirty="0"/>
              <a:t> in the nursing home.  </a:t>
            </a:r>
            <a:r>
              <a:rPr lang="en-US" baseline="0" dirty="0"/>
              <a:t>Additionally</a:t>
            </a:r>
            <a:r>
              <a:rPr lang="en-US" dirty="0"/>
              <a:t>,</a:t>
            </a:r>
            <a:r>
              <a:rPr lang="en-US" baseline="0" dirty="0"/>
              <a:t> residents’ rights are backed by federal law and require the nursing home to protect and promote these rights.</a:t>
            </a:r>
            <a:r>
              <a:rPr lang="en-US" dirty="0"/>
              <a:t> </a:t>
            </a:r>
            <a:r>
              <a:rPr lang="en-US" baseline="0" dirty="0"/>
              <a:t> This presentation is divided into 7 sections:</a:t>
            </a:r>
            <a:r>
              <a:rPr lang="en-US" dirty="0"/>
              <a:t> </a:t>
            </a:r>
            <a:r>
              <a:rPr lang="en-US" baseline="0" dirty="0"/>
              <a:t> 1) RR facts, 2) RR overview, 3) Tips for exercising rights, 4) NH requirements and best practices, 5) Actions to take if rights are not being protected and promoted, 6) Quiz, and 7) Resources.</a:t>
            </a:r>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1</a:t>
            </a:fld>
            <a:endParaRPr lang="en-US" dirty="0"/>
          </a:p>
        </p:txBody>
      </p:sp>
    </p:spTree>
    <p:extLst>
      <p:ext uri="{BB962C8B-B14F-4D97-AF65-F5344CB8AC3E}">
        <p14:creationId xmlns:p14="http://schemas.microsoft.com/office/powerpoint/2010/main" val="33550631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if a resident was able to choose</a:t>
            </a:r>
            <a:r>
              <a:rPr lang="en-US" baseline="0" dirty="0"/>
              <a:t> when and what </a:t>
            </a:r>
            <a:r>
              <a:rPr lang="en-US" dirty="0"/>
              <a:t>he/she did</a:t>
            </a:r>
            <a:r>
              <a:rPr lang="en-US" baseline="0" dirty="0"/>
              <a:t> prior to entering the nursing home, there should be a right(s) to support </a:t>
            </a:r>
            <a:r>
              <a:rPr lang="en-US" dirty="0"/>
              <a:t>him/her </a:t>
            </a:r>
            <a:r>
              <a:rPr lang="en-US" baseline="0" dirty="0"/>
              <a:t>doing the same or something similar in the facility.</a:t>
            </a:r>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23</a:t>
            </a:fld>
            <a:endParaRPr lang="en-US" dirty="0"/>
          </a:p>
        </p:txBody>
      </p:sp>
    </p:spTree>
    <p:extLst>
      <p:ext uri="{BB962C8B-B14F-4D97-AF65-F5344CB8AC3E}">
        <p14:creationId xmlns:p14="http://schemas.microsoft.com/office/powerpoint/2010/main" val="1372598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nursing home and staff are legally mandated</a:t>
            </a:r>
            <a:r>
              <a:rPr lang="en-US" baseline="0" dirty="0"/>
              <a:t> to inform, explain, protect and promote residents’ rights.  They are required to be an active partner with the resident.</a:t>
            </a:r>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24</a:t>
            </a:fld>
            <a:endParaRPr lang="en-US" dirty="0"/>
          </a:p>
        </p:txBody>
      </p:sp>
    </p:spTree>
    <p:extLst>
      <p:ext uri="{BB962C8B-B14F-4D97-AF65-F5344CB8AC3E}">
        <p14:creationId xmlns:p14="http://schemas.microsoft.com/office/powerpoint/2010/main" val="23537192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25</a:t>
            </a:fld>
            <a:endParaRPr lang="en-US" dirty="0"/>
          </a:p>
        </p:txBody>
      </p:sp>
    </p:spTree>
    <p:extLst>
      <p:ext uri="{BB962C8B-B14F-4D97-AF65-F5344CB8AC3E}">
        <p14:creationId xmlns:p14="http://schemas.microsoft.com/office/powerpoint/2010/main" val="3779322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26</a:t>
            </a:fld>
            <a:endParaRPr lang="en-US" dirty="0"/>
          </a:p>
        </p:txBody>
      </p:sp>
    </p:spTree>
    <p:extLst>
      <p:ext uri="{BB962C8B-B14F-4D97-AF65-F5344CB8AC3E}">
        <p14:creationId xmlns:p14="http://schemas.microsoft.com/office/powerpoint/2010/main" val="5655757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Effective</a:t>
            </a:r>
            <a:r>
              <a:rPr lang="en-US" baseline="0" dirty="0"/>
              <a:t> surrogates, elicit and honor the resident’s needs and preferences as much as possible.</a:t>
            </a:r>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28</a:t>
            </a:fld>
            <a:endParaRPr lang="en-US" dirty="0"/>
          </a:p>
        </p:txBody>
      </p:sp>
    </p:spTree>
    <p:extLst>
      <p:ext uri="{BB962C8B-B14F-4D97-AF65-F5344CB8AC3E}">
        <p14:creationId xmlns:p14="http://schemas.microsoft.com/office/powerpoint/2010/main" val="14054242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t>In some states, complaints</a:t>
            </a:r>
            <a:r>
              <a:rPr lang="en-US" baseline="0" dirty="0"/>
              <a:t> </a:t>
            </a:r>
            <a:r>
              <a:rPr lang="en-US" dirty="0"/>
              <a:t>can also be made online.  Many state licensing and certification agencies can obtain complaints via email addresses or online forms.  This is also true for many state Long-Term Care Ombudsman Programs.  Your local Ombudsman program can provide information on how to contact your licensing and certification agency.</a:t>
            </a:r>
          </a:p>
          <a:p>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29</a:t>
            </a:fld>
            <a:endParaRPr lang="en-US" dirty="0"/>
          </a:p>
        </p:txBody>
      </p:sp>
    </p:spTree>
    <p:extLst>
      <p:ext uri="{BB962C8B-B14F-4D97-AF65-F5344CB8AC3E}">
        <p14:creationId xmlns:p14="http://schemas.microsoft.com/office/powerpoint/2010/main" val="26301587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Fear of retaliation is a significant resident concern.  While ombudsman program representatives can not 100% guarantee this will not occur, they can guarantee that they will stand by the resident and respond.</a:t>
            </a:r>
          </a:p>
          <a:p>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31</a:t>
            </a:fld>
            <a:endParaRPr lang="en-US" dirty="0"/>
          </a:p>
        </p:txBody>
      </p:sp>
    </p:spTree>
    <p:extLst>
      <p:ext uri="{BB962C8B-B14F-4D97-AF65-F5344CB8AC3E}">
        <p14:creationId xmlns:p14="http://schemas.microsoft.com/office/powerpoint/2010/main" val="1855291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1774">
              <a:defRPr/>
            </a:pPr>
            <a:fld id="{4D012266-F999-4DEF-BAD3-9AEA611E25C8}" type="slidenum">
              <a:rPr lang="en-US">
                <a:solidFill>
                  <a:prstClr val="black"/>
                </a:solidFill>
                <a:latin typeface="Calibri"/>
              </a:rPr>
              <a:pPr defTabSz="931774">
                <a:defRPr/>
              </a:pPr>
              <a:t>38</a:t>
            </a:fld>
            <a:endParaRPr lang="en-US" dirty="0">
              <a:solidFill>
                <a:prstClr val="black"/>
              </a:solidFill>
              <a:latin typeface="Calibri"/>
            </a:endParaRPr>
          </a:p>
        </p:txBody>
      </p:sp>
    </p:spTree>
    <p:extLst>
      <p:ext uri="{BB962C8B-B14F-4D97-AF65-F5344CB8AC3E}">
        <p14:creationId xmlns:p14="http://schemas.microsoft.com/office/powerpoint/2010/main" val="4519635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Placeholder 2"/>
          <p:cNvSpPr>
            <a:spLocks noGrp="1" noRot="1" noChangeAspect="1"/>
          </p:cNvSpPr>
          <p:nvPr>
            <p:ph type="sldImg"/>
          </p:nvPr>
        </p:nvSpPr>
        <p:spPr bwMode="auto">
          <a:noFill/>
          <a:ln>
            <a:solidFill>
              <a:srgbClr val="000000"/>
            </a:solidFill>
            <a:miter lim="800000"/>
            <a:headEnd/>
            <a:tailEnd/>
          </a:ln>
        </p:spPr>
      </p:sp>
      <p:sp>
        <p:nvSpPr>
          <p:cNvPr id="97283" name="Placeholder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6427071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2</a:t>
            </a:fld>
            <a:endParaRPr lang="en-US" dirty="0"/>
          </a:p>
        </p:txBody>
      </p:sp>
    </p:spTree>
    <p:extLst>
      <p:ext uri="{BB962C8B-B14F-4D97-AF65-F5344CB8AC3E}">
        <p14:creationId xmlns:p14="http://schemas.microsoft.com/office/powerpoint/2010/main" val="40689062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above </a:t>
            </a:r>
            <a:r>
              <a:rPr lang="en-US" dirty="0"/>
              <a:t>situations</a:t>
            </a:r>
            <a:r>
              <a:rPr lang="en-US" baseline="0" dirty="0"/>
              <a:t> </a:t>
            </a:r>
            <a:r>
              <a:rPr lang="en-US" dirty="0"/>
              <a:t>can be used to engage</a:t>
            </a:r>
            <a:r>
              <a:rPr lang="en-US" baseline="0" dirty="0"/>
              <a:t> trainees in discussion as to what could be done and also as a vehicle to give trainees a “sneak” preview as to specific residents’ rights that address </a:t>
            </a:r>
            <a:r>
              <a:rPr lang="en-US" dirty="0"/>
              <a:t>the situations</a:t>
            </a:r>
            <a:r>
              <a:rPr lang="en-US" baseline="0" dirty="0"/>
              <a:t>.</a:t>
            </a:r>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3</a:t>
            </a:fld>
            <a:endParaRPr lang="en-US" dirty="0"/>
          </a:p>
        </p:txBody>
      </p:sp>
    </p:spTree>
    <p:extLst>
      <p:ext uri="{BB962C8B-B14F-4D97-AF65-F5344CB8AC3E}">
        <p14:creationId xmlns:p14="http://schemas.microsoft.com/office/powerpoint/2010/main" val="2276006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Think of the above five elements as pillars the resident can use in crafting  his/her life and care in the nursing home.</a:t>
            </a:r>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4</a:t>
            </a:fld>
            <a:endParaRPr lang="en-US" dirty="0"/>
          </a:p>
        </p:txBody>
      </p:sp>
    </p:spTree>
    <p:extLst>
      <p:ext uri="{BB962C8B-B14F-4D97-AF65-F5344CB8AC3E}">
        <p14:creationId xmlns:p14="http://schemas.microsoft.com/office/powerpoint/2010/main" val="26494682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5</a:t>
            </a:fld>
            <a:endParaRPr lang="en-US" dirty="0"/>
          </a:p>
        </p:txBody>
      </p:sp>
    </p:spTree>
    <p:extLst>
      <p:ext uri="{BB962C8B-B14F-4D97-AF65-F5344CB8AC3E}">
        <p14:creationId xmlns:p14="http://schemas.microsoft.com/office/powerpoint/2010/main" val="19436412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applicable</a:t>
            </a:r>
            <a:r>
              <a:rPr lang="en-US" baseline="0" dirty="0"/>
              <a:t> to your audience, you could ask trainees to either write on a piece of paper or to share briefly a situation they or someone they know is facing or has faced.</a:t>
            </a:r>
            <a:r>
              <a:rPr lang="en-US" dirty="0"/>
              <a:t> </a:t>
            </a:r>
            <a:r>
              <a:rPr lang="en-US" baseline="0" dirty="0"/>
              <a:t> After the overview of residents’ rights, if time permits, you might circle back to addressing some of the trainees’ situations.</a:t>
            </a:r>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7</a:t>
            </a:fld>
            <a:endParaRPr lang="en-US" dirty="0"/>
          </a:p>
        </p:txBody>
      </p:sp>
    </p:spTree>
    <p:extLst>
      <p:ext uri="{BB962C8B-B14F-4D97-AF65-F5344CB8AC3E}">
        <p14:creationId xmlns:p14="http://schemas.microsoft.com/office/powerpoint/2010/main" val="29980715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A person does not lose rights when they enter a nursing home.  In fact, they gain more rights.</a:t>
            </a:r>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8</a:t>
            </a:fld>
            <a:endParaRPr lang="en-US" dirty="0"/>
          </a:p>
        </p:txBody>
      </p:sp>
    </p:spTree>
    <p:extLst>
      <p:ext uri="{BB962C8B-B14F-4D97-AF65-F5344CB8AC3E}">
        <p14:creationId xmlns:p14="http://schemas.microsoft.com/office/powerpoint/2010/main" val="82607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The resident is entitled to be treated as an individual with respect and dignity.  The nursing home is the resident’s home with the resident entitled to the use of common areas, as well as the ability to personalize his/her own living space.</a:t>
            </a:r>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9</a:t>
            </a:fld>
            <a:endParaRPr lang="en-US" dirty="0"/>
          </a:p>
        </p:txBody>
      </p:sp>
    </p:spTree>
    <p:extLst>
      <p:ext uri="{BB962C8B-B14F-4D97-AF65-F5344CB8AC3E}">
        <p14:creationId xmlns:p14="http://schemas.microsoft.com/office/powerpoint/2010/main" val="6944998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22</a:t>
            </a:fld>
            <a:endParaRPr lang="en-US" dirty="0"/>
          </a:p>
        </p:txBody>
      </p:sp>
    </p:spTree>
    <p:extLst>
      <p:ext uri="{BB962C8B-B14F-4D97-AF65-F5344CB8AC3E}">
        <p14:creationId xmlns:p14="http://schemas.microsoft.com/office/powerpoint/2010/main" val="3416333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914400" y="3398839"/>
            <a:ext cx="104648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914400" y="1371601"/>
            <a:ext cx="104648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914400" y="3505200"/>
            <a:ext cx="85344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pPr>
              <a:defRPr/>
            </a:pPr>
            <a:fld id="{11469716-BACD-4997-B5DF-D995F6728735}" type="datetime2">
              <a:rPr lang="en-US"/>
              <a:pPr>
                <a:defRPr/>
              </a:pPr>
              <a:t>Friday, June 3, 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9A52BEF-7088-4A79-8954-7E0F8B8F553A}" type="slidenum">
              <a:rPr lang="en-US"/>
              <a:pPr>
                <a:defRPr/>
              </a:pPr>
              <a:t>‹#›</a:t>
            </a:fld>
            <a:endParaRPr lang="en-US" dirty="0"/>
          </a:p>
        </p:txBody>
      </p:sp>
    </p:spTree>
    <p:extLst>
      <p:ext uri="{BB962C8B-B14F-4D97-AF65-F5344CB8AC3E}">
        <p14:creationId xmlns:p14="http://schemas.microsoft.com/office/powerpoint/2010/main" val="1649705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91A6A56-AAA0-4F32-A6D3-D9F88E3DC241}" type="datetime2">
              <a:rPr lang="en-US"/>
              <a:pPr>
                <a:defRPr/>
              </a:pPr>
              <a:t>Friday, June 3, 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4682324-9A48-4BF9-BE51-345E2E0967C2}" type="slidenum">
              <a:rPr lang="en-US"/>
              <a:pPr>
                <a:defRPr/>
              </a:pPr>
              <a:t>‹#›</a:t>
            </a:fld>
            <a:endParaRPr lang="en-US" dirty="0"/>
          </a:p>
        </p:txBody>
      </p:sp>
    </p:spTree>
    <p:extLst>
      <p:ext uri="{BB962C8B-B14F-4D97-AF65-F5344CB8AC3E}">
        <p14:creationId xmlns:p14="http://schemas.microsoft.com/office/powerpoint/2010/main" val="2881133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609600"/>
            <a:ext cx="27432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609600" y="609600"/>
            <a:ext cx="80264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6884B369-0B34-497C-B092-9551C78B231A}" type="datetime2">
              <a:rPr lang="en-US"/>
              <a:pPr>
                <a:defRPr/>
              </a:pPr>
              <a:t>Friday, June 3, 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12DFCAB-8A42-4001-933B-11ADD0D367F5}" type="slidenum">
              <a:rPr lang="en-US"/>
              <a:pPr>
                <a:defRPr/>
              </a:pPr>
              <a:t>‹#›</a:t>
            </a:fld>
            <a:endParaRPr lang="en-US" dirty="0"/>
          </a:p>
        </p:txBody>
      </p:sp>
    </p:spTree>
    <p:extLst>
      <p:ext uri="{BB962C8B-B14F-4D97-AF65-F5344CB8AC3E}">
        <p14:creationId xmlns:p14="http://schemas.microsoft.com/office/powerpoint/2010/main" val="671388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29DD02A-869B-49DC-A22D-D8AD133B3D26}" type="datetime2">
              <a:rPr lang="en-US"/>
              <a:pPr>
                <a:defRPr/>
              </a:pPr>
              <a:t>Friday, June 3, 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12F736A6-7933-452F-A48D-58A64503FD06}" type="slidenum">
              <a:rPr lang="en-US"/>
              <a:pPr>
                <a:defRPr/>
              </a:pPr>
              <a:t>‹#›</a:t>
            </a:fld>
            <a:endParaRPr lang="en-US" dirty="0"/>
          </a:p>
        </p:txBody>
      </p:sp>
    </p:spTree>
    <p:extLst>
      <p:ext uri="{BB962C8B-B14F-4D97-AF65-F5344CB8AC3E}">
        <p14:creationId xmlns:p14="http://schemas.microsoft.com/office/powerpoint/2010/main" val="1771091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cxnSp>
        <p:nvCxnSpPr>
          <p:cNvPr id="4" name="Straight Connector 3"/>
          <p:cNvCxnSpPr/>
          <p:nvPr/>
        </p:nvCxnSpPr>
        <p:spPr>
          <a:xfrm>
            <a:off x="975784" y="4598989"/>
            <a:ext cx="104648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963084" y="2362201"/>
            <a:ext cx="10363200" cy="2200275"/>
          </a:xfrm>
        </p:spPr>
        <p:txBody>
          <a:bodyPr anchor="b"/>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963084" y="4626865"/>
            <a:ext cx="103632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0CAABB5-F409-4AA7-B9A1-E12BDA1E0917}" type="datetime2">
              <a:rPr lang="en-US"/>
              <a:pPr>
                <a:defRPr/>
              </a:pPr>
              <a:t>Friday, June 3, 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3344AC1-1564-4F1A-BBCC-D28EE0E013B5}" type="slidenum">
              <a:rPr lang="en-US"/>
              <a:pPr>
                <a:defRPr/>
              </a:pPr>
              <a:t>‹#›</a:t>
            </a:fld>
            <a:endParaRPr lang="en-US" dirty="0"/>
          </a:p>
        </p:txBody>
      </p:sp>
    </p:spTree>
    <p:extLst>
      <p:ext uri="{BB962C8B-B14F-4D97-AF65-F5344CB8AC3E}">
        <p14:creationId xmlns:p14="http://schemas.microsoft.com/office/powerpoint/2010/main" val="34732865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73352"/>
            <a:ext cx="53848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73352"/>
            <a:ext cx="53848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15471D90-27FD-4468-B60C-1749DAF7B999}" type="datetime2">
              <a:rPr lang="en-US"/>
              <a:pPr>
                <a:defRPr/>
              </a:pPr>
              <a:t>Friday, June 3, 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016C814-40BC-46D0-A8C3-9D2318B2B413}" type="slidenum">
              <a:rPr lang="en-US"/>
              <a:pPr>
                <a:defRPr/>
              </a:pPr>
              <a:t>‹#›</a:t>
            </a:fld>
            <a:endParaRPr lang="en-US" dirty="0"/>
          </a:p>
        </p:txBody>
      </p:sp>
    </p:spTree>
    <p:extLst>
      <p:ext uri="{BB962C8B-B14F-4D97-AF65-F5344CB8AC3E}">
        <p14:creationId xmlns:p14="http://schemas.microsoft.com/office/powerpoint/2010/main" val="3040051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rot="5400000">
            <a:off x="3742796" y="4045480"/>
            <a:ext cx="4708525" cy="211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764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438400"/>
            <a:ext cx="524256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6764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438400"/>
            <a:ext cx="524256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p:cNvSpPr>
            <a:spLocks noGrp="1"/>
          </p:cNvSpPr>
          <p:nvPr>
            <p:ph type="dt" sz="half" idx="10"/>
          </p:nvPr>
        </p:nvSpPr>
        <p:spPr/>
        <p:txBody>
          <a:bodyPr/>
          <a:lstStyle>
            <a:lvl1pPr>
              <a:defRPr/>
            </a:lvl1pPr>
          </a:lstStyle>
          <a:p>
            <a:pPr>
              <a:defRPr/>
            </a:pPr>
            <a:fld id="{4AE6E7C8-38E0-45EB-B7DF-AA978E3A7A34}" type="datetime2">
              <a:rPr lang="en-US"/>
              <a:pPr>
                <a:defRPr/>
              </a:pPr>
              <a:t>Friday, June 3, 2022</a:t>
            </a:fld>
            <a:endParaRPr lang="en-US" dirty="0"/>
          </a:p>
        </p:txBody>
      </p:sp>
      <p:sp>
        <p:nvSpPr>
          <p:cNvPr id="9" name="Footer Placeholder 7"/>
          <p:cNvSpPr>
            <a:spLocks noGrp="1"/>
          </p:cNvSpPr>
          <p:nvPr>
            <p:ph type="ftr" sz="quarter" idx="11"/>
          </p:nvPr>
        </p:nvSpPr>
        <p:spPr/>
        <p:txBody>
          <a:bodyPr/>
          <a:lstStyle>
            <a:lvl1pPr>
              <a:defRPr/>
            </a:lvl1pPr>
          </a:lstStyle>
          <a:p>
            <a:pPr>
              <a:defRPr/>
            </a:pPr>
            <a:endParaRPr lang="en-US" dirty="0"/>
          </a:p>
        </p:txBody>
      </p:sp>
      <p:sp>
        <p:nvSpPr>
          <p:cNvPr id="10" name="Slide Number Placeholder 8"/>
          <p:cNvSpPr>
            <a:spLocks noGrp="1"/>
          </p:cNvSpPr>
          <p:nvPr>
            <p:ph type="sldNum" sz="quarter" idx="12"/>
          </p:nvPr>
        </p:nvSpPr>
        <p:spPr/>
        <p:txBody>
          <a:bodyPr/>
          <a:lstStyle>
            <a:lvl1pPr>
              <a:defRPr/>
            </a:lvl1pPr>
          </a:lstStyle>
          <a:p>
            <a:pPr>
              <a:defRPr/>
            </a:pPr>
            <a:fld id="{9D9696A2-6431-4F90-98CE-77071C1F3F0E}" type="slidenum">
              <a:rPr lang="en-US"/>
              <a:pPr>
                <a:defRPr/>
              </a:pPr>
              <a:t>‹#›</a:t>
            </a:fld>
            <a:endParaRPr lang="en-US" dirty="0"/>
          </a:p>
        </p:txBody>
      </p:sp>
    </p:spTree>
    <p:extLst>
      <p:ext uri="{BB962C8B-B14F-4D97-AF65-F5344CB8AC3E}">
        <p14:creationId xmlns:p14="http://schemas.microsoft.com/office/powerpoint/2010/main" val="108738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7451B331-4B49-45CE-85D0-743E7C76037B}" type="datetime2">
              <a:rPr lang="en-US"/>
              <a:pPr>
                <a:defRPr/>
              </a:pPr>
              <a:t>Friday, June 3, 2022</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0A68755-545F-4F52-BB8D-34A06755936A}" type="slidenum">
              <a:rPr lang="en-US"/>
              <a:pPr>
                <a:defRPr/>
              </a:pPr>
              <a:t>‹#›</a:t>
            </a:fld>
            <a:endParaRPr lang="en-US" dirty="0"/>
          </a:p>
        </p:txBody>
      </p:sp>
    </p:spTree>
    <p:extLst>
      <p:ext uri="{BB962C8B-B14F-4D97-AF65-F5344CB8AC3E}">
        <p14:creationId xmlns:p14="http://schemas.microsoft.com/office/powerpoint/2010/main" val="2743027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2B63F26-93A0-4296-B3C7-B0D157FD43C4}" type="datetime2">
              <a:rPr lang="en-US"/>
              <a:pPr>
                <a:defRPr/>
              </a:pPr>
              <a:t>Friday, June 3, 2022</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53F0D1F7-246E-4B4D-915D-7BBAF2DD17BC}" type="slidenum">
              <a:rPr lang="en-US"/>
              <a:pPr>
                <a:defRPr/>
              </a:pPr>
              <a:t>‹#›</a:t>
            </a:fld>
            <a:endParaRPr lang="en-US" dirty="0"/>
          </a:p>
        </p:txBody>
      </p:sp>
    </p:spTree>
    <p:extLst>
      <p:ext uri="{BB962C8B-B14F-4D97-AF65-F5344CB8AC3E}">
        <p14:creationId xmlns:p14="http://schemas.microsoft.com/office/powerpoint/2010/main" val="3282702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p:cNvCxnSpPr/>
          <p:nvPr/>
        </p:nvCxnSpPr>
        <p:spPr>
          <a:xfrm rot="5400000">
            <a:off x="911754" y="3580343"/>
            <a:ext cx="5578475" cy="211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09600" y="792080"/>
            <a:ext cx="2852928"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962400" y="792080"/>
            <a:ext cx="7620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2130553"/>
            <a:ext cx="2852928"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p:cNvSpPr>
            <a:spLocks noGrp="1"/>
          </p:cNvSpPr>
          <p:nvPr>
            <p:ph type="dt" sz="half" idx="10"/>
          </p:nvPr>
        </p:nvSpPr>
        <p:spPr/>
        <p:txBody>
          <a:bodyPr/>
          <a:lstStyle>
            <a:lvl1pPr>
              <a:defRPr/>
            </a:lvl1pPr>
          </a:lstStyle>
          <a:p>
            <a:pPr>
              <a:defRPr/>
            </a:pPr>
            <a:fld id="{515B2775-05E4-4758-B848-621D0714D905}" type="datetime2">
              <a:rPr lang="en-US"/>
              <a:pPr>
                <a:defRPr/>
              </a:pPr>
              <a:t>Friday, June 3, 2022</a:t>
            </a:fld>
            <a:endParaRPr lang="en-US" dirty="0"/>
          </a:p>
        </p:txBody>
      </p:sp>
      <p:sp>
        <p:nvSpPr>
          <p:cNvPr id="7" name="Footer Placeholder 5"/>
          <p:cNvSpPr>
            <a:spLocks noGrp="1"/>
          </p:cNvSpPr>
          <p:nvPr>
            <p:ph type="ftr" sz="quarter" idx="11"/>
          </p:nvPr>
        </p:nvSpPr>
        <p:spPr/>
        <p:txBody>
          <a:bodyPr/>
          <a:lstStyle>
            <a:lvl1pPr>
              <a:defRPr/>
            </a:lvl1pPr>
          </a:lstStyle>
          <a:p>
            <a:pPr>
              <a:defRPr/>
            </a:pPr>
            <a:endParaRPr lang="en-US" dirty="0"/>
          </a:p>
        </p:txBody>
      </p:sp>
      <p:sp>
        <p:nvSpPr>
          <p:cNvPr id="8" name="Slide Number Placeholder 6"/>
          <p:cNvSpPr>
            <a:spLocks noGrp="1"/>
          </p:cNvSpPr>
          <p:nvPr>
            <p:ph type="sldNum" sz="quarter" idx="12"/>
          </p:nvPr>
        </p:nvSpPr>
        <p:spPr/>
        <p:txBody>
          <a:bodyPr/>
          <a:lstStyle>
            <a:lvl1pPr>
              <a:defRPr/>
            </a:lvl1pPr>
          </a:lstStyle>
          <a:p>
            <a:pPr>
              <a:defRPr/>
            </a:pPr>
            <a:fld id="{132BACCF-070E-40F2-9168-7145DBCA1418}" type="slidenum">
              <a:rPr lang="en-US"/>
              <a:pPr>
                <a:defRPr/>
              </a:pPr>
              <a:t>‹#›</a:t>
            </a:fld>
            <a:endParaRPr lang="en-US" dirty="0"/>
          </a:p>
        </p:txBody>
      </p:sp>
    </p:spTree>
    <p:extLst>
      <p:ext uri="{BB962C8B-B14F-4D97-AF65-F5344CB8AC3E}">
        <p14:creationId xmlns:p14="http://schemas.microsoft.com/office/powerpoint/2010/main" val="305291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792480"/>
            <a:ext cx="2856907" cy="1264920"/>
          </a:xfrm>
        </p:spPr>
        <p:txBody>
          <a:bodyPr anchor="b"/>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3811480" y="838201"/>
            <a:ext cx="787252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Drag picture to placeholder or click icon to add</a:t>
            </a:r>
          </a:p>
        </p:txBody>
      </p:sp>
      <p:sp>
        <p:nvSpPr>
          <p:cNvPr id="4" name="Text Placeholder 3"/>
          <p:cNvSpPr>
            <a:spLocks noGrp="1"/>
          </p:cNvSpPr>
          <p:nvPr>
            <p:ph type="body" sz="half" idx="2"/>
          </p:nvPr>
        </p:nvSpPr>
        <p:spPr>
          <a:xfrm>
            <a:off x="609600" y="2133600"/>
            <a:ext cx="2852928"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5C7FE78-8E03-4852-ABAB-32A73E9CF35A}" type="datetime2">
              <a:rPr lang="en-US"/>
              <a:pPr>
                <a:defRPr/>
              </a:pPr>
              <a:t>Friday, June 3, 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6222077C-E156-4610-86C6-FFDCFBB3FB21}" type="slidenum">
              <a:rPr lang="en-US"/>
              <a:pPr>
                <a:defRPr/>
              </a:pPr>
              <a:t>‹#›</a:t>
            </a:fld>
            <a:endParaRPr lang="en-US" dirty="0"/>
          </a:p>
        </p:txBody>
      </p:sp>
    </p:spTree>
    <p:extLst>
      <p:ext uri="{BB962C8B-B14F-4D97-AF65-F5344CB8AC3E}">
        <p14:creationId xmlns:p14="http://schemas.microsoft.com/office/powerpoint/2010/main" val="3784991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663"/>
            <a:ext cx="12192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 name="Title Placeholder 1"/>
          <p:cNvSpPr>
            <a:spLocks noGrp="1"/>
          </p:cNvSpPr>
          <p:nvPr>
            <p:ph type="title"/>
          </p:nvPr>
        </p:nvSpPr>
        <p:spPr>
          <a:xfrm>
            <a:off x="609600" y="533400"/>
            <a:ext cx="109728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028" name="Text Placeholder 2"/>
          <p:cNvSpPr>
            <a:spLocks noGrp="1"/>
          </p:cNvSpPr>
          <p:nvPr>
            <p:ph type="body" idx="1"/>
          </p:nvPr>
        </p:nvSpPr>
        <p:spPr bwMode="auto">
          <a:xfrm>
            <a:off x="609600" y="1600200"/>
            <a:ext cx="109728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p:nvSpPr>
        <p:spPr>
          <a:xfrm>
            <a:off x="0" y="1"/>
            <a:ext cx="12192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4" name="Date Placeholder 3"/>
          <p:cNvSpPr>
            <a:spLocks noGrp="1"/>
          </p:cNvSpPr>
          <p:nvPr>
            <p:ph type="dt" sz="half" idx="2"/>
          </p:nvPr>
        </p:nvSpPr>
        <p:spPr>
          <a:xfrm>
            <a:off x="609600" y="19051"/>
            <a:ext cx="3860800" cy="328613"/>
          </a:xfrm>
          <a:prstGeom prst="rect">
            <a:avLst/>
          </a:prstGeom>
        </p:spPr>
        <p:txBody>
          <a:bodyPr vert="horz" lIns="91440" tIns="45720" rIns="91440" bIns="45720" rtlCol="0" anchor="ctr"/>
          <a:lstStyle>
            <a:lvl1pPr algn="l" fontAlgn="auto">
              <a:spcBef>
                <a:spcPts val="0"/>
              </a:spcBef>
              <a:spcAft>
                <a:spcPts val="0"/>
              </a:spcAft>
              <a:defRPr sz="1200" smtClean="0">
                <a:solidFill>
                  <a:srgbClr val="FFFFFF"/>
                </a:solidFill>
                <a:latin typeface="+mn-lt"/>
                <a:ea typeface="+mn-ea"/>
                <a:cs typeface="+mn-cs"/>
              </a:defRPr>
            </a:lvl1pPr>
          </a:lstStyle>
          <a:p>
            <a:pPr>
              <a:defRPr/>
            </a:pPr>
            <a:fld id="{211C0565-A44B-44E0-A887-C2ADE0B54789}" type="datetime2">
              <a:rPr lang="en-US"/>
              <a:pPr>
                <a:defRPr/>
              </a:pPr>
              <a:t>Friday, June 3, 2022</a:t>
            </a:fld>
            <a:endParaRPr lang="en-US" dirty="0"/>
          </a:p>
        </p:txBody>
      </p:sp>
      <p:sp>
        <p:nvSpPr>
          <p:cNvPr id="5" name="Footer Placeholder 4"/>
          <p:cNvSpPr>
            <a:spLocks noGrp="1"/>
          </p:cNvSpPr>
          <p:nvPr>
            <p:ph type="ftr" sz="quarter" idx="3"/>
          </p:nvPr>
        </p:nvSpPr>
        <p:spPr>
          <a:xfrm>
            <a:off x="4572000" y="19051"/>
            <a:ext cx="5486400" cy="328613"/>
          </a:xfrm>
          <a:prstGeom prst="rect">
            <a:avLst/>
          </a:prstGeom>
        </p:spPr>
        <p:txBody>
          <a:bodyPr vert="horz" lIns="91440" tIns="45720" rIns="91440" bIns="45720" rtlCol="0" anchor="ctr"/>
          <a:lstStyle>
            <a:lvl1pPr algn="r" fontAlgn="auto">
              <a:spcBef>
                <a:spcPts val="0"/>
              </a:spcBef>
              <a:spcAft>
                <a:spcPts val="0"/>
              </a:spcAft>
              <a:defRPr sz="1200" dirty="0">
                <a:solidFill>
                  <a:srgbClr val="FFFFFF"/>
                </a:solidFill>
                <a:latin typeface="+mn-lt"/>
                <a:ea typeface="+mn-ea"/>
                <a:cs typeface="+mn-cs"/>
              </a:defRPr>
            </a:lvl1pPr>
          </a:lstStyle>
          <a:p>
            <a:pPr>
              <a:defRPr/>
            </a:pPr>
            <a:endParaRPr lang="en-US" dirty="0"/>
          </a:p>
        </p:txBody>
      </p:sp>
      <p:sp>
        <p:nvSpPr>
          <p:cNvPr id="6" name="Slide Number Placeholder 5"/>
          <p:cNvSpPr>
            <a:spLocks noGrp="1"/>
          </p:cNvSpPr>
          <p:nvPr>
            <p:ph type="sldNum" sz="quarter" idx="4"/>
          </p:nvPr>
        </p:nvSpPr>
        <p:spPr>
          <a:xfrm>
            <a:off x="10160000" y="19051"/>
            <a:ext cx="1422400" cy="328613"/>
          </a:xfrm>
          <a:prstGeom prst="rect">
            <a:avLst/>
          </a:prstGeom>
        </p:spPr>
        <p:txBody>
          <a:bodyPr vert="horz" lIns="91440" tIns="45720" rIns="91440" bIns="45720" rtlCol="0" anchor="ctr"/>
          <a:lstStyle>
            <a:lvl1pPr algn="l" fontAlgn="auto">
              <a:spcBef>
                <a:spcPts val="0"/>
              </a:spcBef>
              <a:spcAft>
                <a:spcPts val="0"/>
              </a:spcAft>
              <a:defRPr sz="1400" b="1" smtClean="0">
                <a:solidFill>
                  <a:srgbClr val="FFFFFF"/>
                </a:solidFill>
                <a:latin typeface="+mn-lt"/>
                <a:ea typeface="+mn-ea"/>
                <a:cs typeface="+mn-cs"/>
              </a:defRPr>
            </a:lvl1pPr>
          </a:lstStyle>
          <a:p>
            <a:pPr>
              <a:defRPr/>
            </a:pPr>
            <a:fld id="{EC3721E8-9C32-479D-96C1-67413B93FE65}" type="slidenum">
              <a:rPr lang="en-US"/>
              <a:pPr>
                <a:defRPr/>
              </a:pPr>
              <a:t>‹#›</a:t>
            </a:fld>
            <a:endParaRPr lang="en-US" dirty="0"/>
          </a:p>
        </p:txBody>
      </p:sp>
    </p:spTree>
    <p:extLst>
      <p:ext uri="{BB962C8B-B14F-4D97-AF65-F5344CB8AC3E}">
        <p14:creationId xmlns:p14="http://schemas.microsoft.com/office/powerpoint/2010/main" val="1224968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rtl="0" fontAlgn="base">
        <a:spcBef>
          <a:spcPct val="0"/>
        </a:spcBef>
        <a:spcAft>
          <a:spcPct val="0"/>
        </a:spcAft>
        <a:defRPr sz="4000" kern="1200" spc="-100">
          <a:solidFill>
            <a:schemeClr val="tx2"/>
          </a:solidFill>
          <a:latin typeface="+mj-lt"/>
          <a:ea typeface="ＭＳ Ｐゴシック" pitchFamily="127" charset="-128"/>
          <a:cs typeface="ＭＳ Ｐゴシック" pitchFamily="127" charset="-128"/>
        </a:defRPr>
      </a:lvl1pPr>
      <a:lvl2pPr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2pPr>
      <a:lvl3pPr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3pPr>
      <a:lvl4pPr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4pPr>
      <a:lvl5pPr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5pPr>
      <a:lvl6pPr marL="457200"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6pPr>
      <a:lvl7pPr marL="914400"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7pPr>
      <a:lvl8pPr marL="1371600"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8pPr>
      <a:lvl9pPr marL="1828800"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9pPr>
    </p:titleStyle>
    <p:bodyStyle>
      <a:lvl1pPr marL="182563" indent="-182563" algn="l" rtl="0" fontAlgn="base">
        <a:spcBef>
          <a:spcPct val="20000"/>
        </a:spcBef>
        <a:spcAft>
          <a:spcPct val="0"/>
        </a:spcAft>
        <a:buClr>
          <a:schemeClr val="accent1"/>
        </a:buClr>
        <a:buSzPct val="85000"/>
        <a:buFont typeface="Arial" pitchFamily="127" charset="0"/>
        <a:buChar char="•"/>
        <a:defRPr sz="2400" kern="1200">
          <a:solidFill>
            <a:schemeClr val="tx1"/>
          </a:solidFill>
          <a:latin typeface="+mn-lt"/>
          <a:ea typeface="ＭＳ Ｐゴシック" pitchFamily="127" charset="-128"/>
          <a:cs typeface="ＭＳ Ｐゴシック" pitchFamily="127" charset="-128"/>
        </a:defRPr>
      </a:lvl1pPr>
      <a:lvl2pPr marL="457200" indent="-182563" algn="l" rtl="0" fontAlgn="base">
        <a:spcBef>
          <a:spcPct val="20000"/>
        </a:spcBef>
        <a:spcAft>
          <a:spcPct val="0"/>
        </a:spcAft>
        <a:buClr>
          <a:schemeClr val="accent1"/>
        </a:buClr>
        <a:buSzPct val="85000"/>
        <a:buFont typeface="Arial" pitchFamily="127" charset="0"/>
        <a:buChar char="•"/>
        <a:defRPr sz="2000" kern="1200">
          <a:solidFill>
            <a:schemeClr val="tx1"/>
          </a:solidFill>
          <a:latin typeface="+mn-lt"/>
          <a:ea typeface="ＭＳ Ｐゴシック" pitchFamily="127" charset="-128"/>
          <a:cs typeface="+mn-cs"/>
        </a:defRPr>
      </a:lvl2pPr>
      <a:lvl3pPr marL="730250" indent="-182563" algn="l" rtl="0" fontAlgn="base">
        <a:spcBef>
          <a:spcPct val="20000"/>
        </a:spcBef>
        <a:spcAft>
          <a:spcPct val="0"/>
        </a:spcAft>
        <a:buClr>
          <a:schemeClr val="accent1"/>
        </a:buClr>
        <a:buSzPct val="90000"/>
        <a:buFont typeface="Arial" pitchFamily="127" charset="0"/>
        <a:buChar char="•"/>
        <a:defRPr kern="1200">
          <a:solidFill>
            <a:schemeClr val="tx1"/>
          </a:solidFill>
          <a:latin typeface="+mn-lt"/>
          <a:ea typeface="ＭＳ Ｐゴシック" pitchFamily="127" charset="-128"/>
          <a:cs typeface="+mn-cs"/>
        </a:defRPr>
      </a:lvl3pPr>
      <a:lvl4pPr marL="1004888" indent="-182563" algn="l" rtl="0" fontAlgn="base">
        <a:spcBef>
          <a:spcPct val="20000"/>
        </a:spcBef>
        <a:spcAft>
          <a:spcPct val="0"/>
        </a:spcAft>
        <a:buClr>
          <a:schemeClr val="accent1"/>
        </a:buClr>
        <a:buFont typeface="Arial" pitchFamily="127" charset="0"/>
        <a:buChar char="•"/>
        <a:defRPr sz="1600" kern="1200">
          <a:solidFill>
            <a:schemeClr val="tx1"/>
          </a:solidFill>
          <a:latin typeface="+mn-lt"/>
          <a:ea typeface="ＭＳ Ｐゴシック" pitchFamily="127" charset="-128"/>
          <a:cs typeface="+mn-cs"/>
        </a:defRPr>
      </a:lvl4pPr>
      <a:lvl5pPr marL="1187450" indent="-136525" algn="l" rtl="0" fontAlgn="base">
        <a:spcBef>
          <a:spcPct val="20000"/>
        </a:spcBef>
        <a:spcAft>
          <a:spcPct val="0"/>
        </a:spcAft>
        <a:buClr>
          <a:schemeClr val="accent1"/>
        </a:buClr>
        <a:buSzPct val="100000"/>
        <a:buFont typeface="Arial" pitchFamily="127" charset="0"/>
        <a:buChar char="•"/>
        <a:defRPr sz="1400" kern="1200">
          <a:solidFill>
            <a:schemeClr val="tx1"/>
          </a:solidFill>
          <a:latin typeface="+mn-lt"/>
          <a:ea typeface="ＭＳ Ｐゴシック" pitchFamily="127" charset="-128"/>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8" Type="http://schemas.openxmlformats.org/officeDocument/2006/relationships/hyperlink" Target="http://theconsumervoice.org/issues/recipients/nursing-home-residents" TargetMode="External"/><Relationship Id="rId3" Type="http://schemas.openxmlformats.org/officeDocument/2006/relationships/hyperlink" Target="http://ltcombudsman.org/" TargetMode="External"/><Relationship Id="rId7" Type="http://schemas.openxmlformats.org/officeDocument/2006/relationships/hyperlink" Target="http://www.theconsumervoice.or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theconsumervoice.org/get_help" TargetMode="External"/><Relationship Id="rId5" Type="http://schemas.openxmlformats.org/officeDocument/2006/relationships/hyperlink" Target="http://ltcombudsman.org/library/fed_laws/federal-nursing-home-regulations" TargetMode="External"/><Relationship Id="rId4" Type="http://schemas.openxmlformats.org/officeDocument/2006/relationships/hyperlink" Target="http://ltcombudsman.org/nursing-homes" TargetMode="Externa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image" Target="../media/image2.png"/><Relationship Id="rId7" Type="http://schemas.openxmlformats.org/officeDocument/2006/relationships/hyperlink" Target="http://www.twitter.com/ConsumerVoices" TargetMode="External"/><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image" Target="../media/image3.jpg"/><Relationship Id="rId5" Type="http://schemas.openxmlformats.org/officeDocument/2006/relationships/hyperlink" Target="https://www.facebook.com/theconsumervoice" TargetMode="External"/><Relationship Id="rId4" Type="http://schemas.openxmlformats.org/officeDocument/2006/relationships/hyperlink" Target="http://www.ltcombudsman.org/"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865313"/>
            <a:ext cx="9144000" cy="1433513"/>
          </a:xfrm>
        </p:spPr>
        <p:txBody>
          <a:bodyPr/>
          <a:lstStyle/>
          <a:p>
            <a:r>
              <a:rPr lang="en-US" b="1" dirty="0"/>
              <a:t>Residents’ Rights</a:t>
            </a:r>
          </a:p>
        </p:txBody>
      </p:sp>
      <p:sp>
        <p:nvSpPr>
          <p:cNvPr id="3" name="Subtitle 2"/>
          <p:cNvSpPr>
            <a:spLocks noGrp="1"/>
          </p:cNvSpPr>
          <p:nvPr>
            <p:ph type="subTitle" idx="1"/>
          </p:nvPr>
        </p:nvSpPr>
        <p:spPr>
          <a:xfrm>
            <a:off x="914399" y="3505200"/>
            <a:ext cx="10532963" cy="1752600"/>
          </a:xfrm>
        </p:spPr>
        <p:txBody>
          <a:bodyPr/>
          <a:lstStyle/>
          <a:p>
            <a:r>
              <a:rPr lang="en-US" sz="4000" i="1" dirty="0">
                <a:solidFill>
                  <a:schemeClr val="tx1"/>
                </a:solidFill>
              </a:rPr>
              <a:t>Your Life, Your Care, Your Choices</a:t>
            </a:r>
          </a:p>
          <a:p>
            <a:endParaRPr lang="en-US" sz="4000" i="1" dirty="0">
              <a:solidFill>
                <a:schemeClr val="tx1"/>
              </a:solidFill>
            </a:endParaRPr>
          </a:p>
          <a:p>
            <a:endParaRPr lang="en-US" sz="4000" i="1" dirty="0">
              <a:solidFill>
                <a:schemeClr val="tx1"/>
              </a:solidFill>
            </a:endParaRPr>
          </a:p>
          <a:p>
            <a:endParaRPr lang="en-US" sz="4000" i="1" dirty="0">
              <a:solidFill>
                <a:schemeClr val="tx1"/>
              </a:solidFill>
            </a:endParaRPr>
          </a:p>
          <a:p>
            <a:pPr algn="r"/>
            <a:r>
              <a:rPr lang="en-US" sz="1400" i="1" dirty="0">
                <a:solidFill>
                  <a:schemeClr val="tx1"/>
                </a:solidFill>
              </a:rPr>
              <a:t>Updated May 2022</a:t>
            </a:r>
          </a:p>
        </p:txBody>
      </p:sp>
      <p:pic>
        <p:nvPicPr>
          <p:cNvPr id="4" name="Picture 4" descr="NORClogo"/>
          <p:cNvPicPr>
            <a:picLocks noChangeAspect="1" noChangeArrowheads="1"/>
          </p:cNvPicPr>
          <p:nvPr/>
        </p:nvPicPr>
        <p:blipFill>
          <a:blip r:embed="rId3" cstate="print"/>
          <a:srcRect/>
          <a:stretch>
            <a:fillRect/>
          </a:stretch>
        </p:blipFill>
        <p:spPr bwMode="auto">
          <a:xfrm>
            <a:off x="1752600" y="465138"/>
            <a:ext cx="8686800" cy="1400175"/>
          </a:xfrm>
          <a:prstGeom prst="rect">
            <a:avLst/>
          </a:prstGeom>
          <a:noFill/>
          <a:ln w="9525">
            <a:noFill/>
            <a:miter lim="800000"/>
            <a:headEnd/>
            <a:tailEnd/>
          </a:ln>
        </p:spPr>
      </p:pic>
    </p:spTree>
    <p:extLst>
      <p:ext uri="{BB962C8B-B14F-4D97-AF65-F5344CB8AC3E}">
        <p14:creationId xmlns:p14="http://schemas.microsoft.com/office/powerpoint/2010/main" val="3333099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EA12E-601C-4B85-804B-C81BE54A4A79}"/>
              </a:ext>
            </a:extLst>
          </p:cNvPr>
          <p:cNvSpPr>
            <a:spLocks noGrp="1"/>
          </p:cNvSpPr>
          <p:nvPr>
            <p:ph type="title"/>
          </p:nvPr>
        </p:nvSpPr>
        <p:spPr/>
        <p:txBody>
          <a:bodyPr/>
          <a:lstStyle/>
          <a:p>
            <a:r>
              <a:rPr lang="en-US" b="1" dirty="0"/>
              <a:t>Right to Choices About Care	</a:t>
            </a:r>
          </a:p>
        </p:txBody>
      </p:sp>
      <p:sp>
        <p:nvSpPr>
          <p:cNvPr id="3" name="Content Placeholder 2">
            <a:extLst>
              <a:ext uri="{FF2B5EF4-FFF2-40B4-BE49-F238E27FC236}">
                <a16:creationId xmlns:a16="http://schemas.microsoft.com/office/drawing/2014/main" id="{99D8A6A5-1AFF-4C7E-8552-08988396073B}"/>
              </a:ext>
            </a:extLst>
          </p:cNvPr>
          <p:cNvSpPr>
            <a:spLocks noGrp="1"/>
          </p:cNvSpPr>
          <p:nvPr>
            <p:ph idx="1"/>
          </p:nvPr>
        </p:nvSpPr>
        <p:spPr/>
        <p:txBody>
          <a:bodyPr/>
          <a:lstStyle/>
          <a:p>
            <a:r>
              <a:rPr lang="en-US" dirty="0"/>
              <a:t>Help develop your own care plan</a:t>
            </a:r>
          </a:p>
          <a:p>
            <a:endParaRPr lang="en-US" dirty="0"/>
          </a:p>
          <a:p>
            <a:r>
              <a:rPr lang="en-US" dirty="0"/>
              <a:t>Ask for care plan meetings and choose who attends</a:t>
            </a:r>
          </a:p>
          <a:p>
            <a:endParaRPr lang="en-US" dirty="0"/>
          </a:p>
          <a:p>
            <a:r>
              <a:rPr lang="en-US" dirty="0"/>
              <a:t>Choose your own doctors and specialists</a:t>
            </a:r>
          </a:p>
          <a:p>
            <a:endParaRPr lang="en-US" dirty="0"/>
          </a:p>
          <a:p>
            <a:r>
              <a:rPr lang="en-US" dirty="0"/>
              <a:t>Refuse or stop treatment or medication</a:t>
            </a:r>
          </a:p>
          <a:p>
            <a:endParaRPr lang="en-US" dirty="0"/>
          </a:p>
          <a:p>
            <a:r>
              <a:rPr lang="en-US" dirty="0"/>
              <a:t>Be free of physical and chemical restraints</a:t>
            </a:r>
          </a:p>
          <a:p>
            <a:endParaRPr lang="en-US" dirty="0"/>
          </a:p>
        </p:txBody>
      </p:sp>
    </p:spTree>
    <p:extLst>
      <p:ext uri="{BB962C8B-B14F-4D97-AF65-F5344CB8AC3E}">
        <p14:creationId xmlns:p14="http://schemas.microsoft.com/office/powerpoint/2010/main" val="1302178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C207E-283A-4D6C-8080-F4216BB3F50E}"/>
              </a:ext>
            </a:extLst>
          </p:cNvPr>
          <p:cNvSpPr>
            <a:spLocks noGrp="1"/>
          </p:cNvSpPr>
          <p:nvPr>
            <p:ph type="title"/>
          </p:nvPr>
        </p:nvSpPr>
        <p:spPr/>
        <p:txBody>
          <a:bodyPr/>
          <a:lstStyle/>
          <a:p>
            <a:r>
              <a:rPr lang="en-US" b="1" dirty="0"/>
              <a:t>Right to Choices About Personal Space</a:t>
            </a:r>
            <a:endParaRPr lang="en-US" dirty="0"/>
          </a:p>
        </p:txBody>
      </p:sp>
      <p:sp>
        <p:nvSpPr>
          <p:cNvPr id="3" name="Content Placeholder 2">
            <a:extLst>
              <a:ext uri="{FF2B5EF4-FFF2-40B4-BE49-F238E27FC236}">
                <a16:creationId xmlns:a16="http://schemas.microsoft.com/office/drawing/2014/main" id="{68A643B9-6E66-4E2F-9838-EDEF8239CEF5}"/>
              </a:ext>
            </a:extLst>
          </p:cNvPr>
          <p:cNvSpPr>
            <a:spLocks noGrp="1"/>
          </p:cNvSpPr>
          <p:nvPr>
            <p:ph idx="1"/>
          </p:nvPr>
        </p:nvSpPr>
        <p:spPr/>
        <p:txBody>
          <a:bodyPr/>
          <a:lstStyle/>
          <a:p>
            <a:r>
              <a:rPr lang="en-US" dirty="0"/>
              <a:t>A safe environment with personal belongings, where possible</a:t>
            </a:r>
          </a:p>
          <a:p>
            <a:endParaRPr lang="en-US" dirty="0"/>
          </a:p>
          <a:p>
            <a:r>
              <a:rPr lang="en-US" dirty="0"/>
              <a:t>Easy access to the call light</a:t>
            </a:r>
          </a:p>
          <a:p>
            <a:endParaRPr lang="en-US" dirty="0"/>
          </a:p>
          <a:p>
            <a:r>
              <a:rPr lang="en-US" dirty="0"/>
              <a:t>Furniture and equipment that is functional for your needs</a:t>
            </a:r>
          </a:p>
          <a:p>
            <a:endParaRPr lang="en-US" dirty="0"/>
          </a:p>
          <a:p>
            <a:r>
              <a:rPr lang="en-US" dirty="0"/>
              <a:t>Share a room with another consenting resident</a:t>
            </a:r>
          </a:p>
        </p:txBody>
      </p:sp>
    </p:spTree>
    <p:extLst>
      <p:ext uri="{BB962C8B-B14F-4D97-AF65-F5344CB8AC3E}">
        <p14:creationId xmlns:p14="http://schemas.microsoft.com/office/powerpoint/2010/main" val="2180703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A247F-EE49-442C-8544-F581D8CB46BC}"/>
              </a:ext>
            </a:extLst>
          </p:cNvPr>
          <p:cNvSpPr>
            <a:spLocks noGrp="1"/>
          </p:cNvSpPr>
          <p:nvPr>
            <p:ph type="title"/>
          </p:nvPr>
        </p:nvSpPr>
        <p:spPr/>
        <p:txBody>
          <a:bodyPr/>
          <a:lstStyle/>
          <a:p>
            <a:r>
              <a:rPr lang="en-US" b="1" dirty="0"/>
              <a:t>Right to Choices About Lifestyle</a:t>
            </a:r>
            <a:endParaRPr lang="en-US" dirty="0"/>
          </a:p>
        </p:txBody>
      </p:sp>
      <p:sp>
        <p:nvSpPr>
          <p:cNvPr id="3" name="Content Placeholder 2">
            <a:extLst>
              <a:ext uri="{FF2B5EF4-FFF2-40B4-BE49-F238E27FC236}">
                <a16:creationId xmlns:a16="http://schemas.microsoft.com/office/drawing/2014/main" id="{8AF98CF7-5B2A-4B05-B014-E41F0E4AFE25}"/>
              </a:ext>
            </a:extLst>
          </p:cNvPr>
          <p:cNvSpPr>
            <a:spLocks noGrp="1"/>
          </p:cNvSpPr>
          <p:nvPr>
            <p:ph idx="1"/>
          </p:nvPr>
        </p:nvSpPr>
        <p:spPr/>
        <p:txBody>
          <a:bodyPr/>
          <a:lstStyle/>
          <a:p>
            <a:r>
              <a:rPr lang="en-US" dirty="0"/>
              <a:t>Make choices about your schedule, personal care, and activities</a:t>
            </a:r>
          </a:p>
          <a:p>
            <a:endParaRPr lang="en-US" dirty="0"/>
          </a:p>
          <a:p>
            <a:r>
              <a:rPr lang="en-US" dirty="0"/>
              <a:t>Designate or revoke a surrogate decision-maker</a:t>
            </a:r>
          </a:p>
          <a:p>
            <a:endParaRPr lang="en-US" dirty="0"/>
          </a:p>
          <a:p>
            <a:r>
              <a:rPr lang="en-US" dirty="0"/>
              <a:t>Organize or participate in family or resident groups in the facility</a:t>
            </a:r>
          </a:p>
        </p:txBody>
      </p:sp>
    </p:spTree>
    <p:extLst>
      <p:ext uri="{BB962C8B-B14F-4D97-AF65-F5344CB8AC3E}">
        <p14:creationId xmlns:p14="http://schemas.microsoft.com/office/powerpoint/2010/main" val="3314181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3D809-F277-4CCF-8C3B-80A33596DD40}"/>
              </a:ext>
            </a:extLst>
          </p:cNvPr>
          <p:cNvSpPr>
            <a:spLocks noGrp="1"/>
          </p:cNvSpPr>
          <p:nvPr>
            <p:ph type="title"/>
          </p:nvPr>
        </p:nvSpPr>
        <p:spPr/>
        <p:txBody>
          <a:bodyPr/>
          <a:lstStyle/>
          <a:p>
            <a:r>
              <a:rPr lang="en-US" b="1" dirty="0"/>
              <a:t>Right to Be Fully Informed	</a:t>
            </a:r>
          </a:p>
        </p:txBody>
      </p:sp>
      <p:sp>
        <p:nvSpPr>
          <p:cNvPr id="3" name="Content Placeholder 2">
            <a:extLst>
              <a:ext uri="{FF2B5EF4-FFF2-40B4-BE49-F238E27FC236}">
                <a16:creationId xmlns:a16="http://schemas.microsoft.com/office/drawing/2014/main" id="{4B480F06-F701-4F71-AFE6-13648D763DB6}"/>
              </a:ext>
            </a:extLst>
          </p:cNvPr>
          <p:cNvSpPr>
            <a:spLocks noGrp="1"/>
          </p:cNvSpPr>
          <p:nvPr>
            <p:ph idx="1"/>
          </p:nvPr>
        </p:nvSpPr>
        <p:spPr/>
        <p:txBody>
          <a:bodyPr/>
          <a:lstStyle/>
          <a:p>
            <a:r>
              <a:rPr lang="en-US" dirty="0"/>
              <a:t>Risks and benefits of proposed care, treatment, and treatment alternatives</a:t>
            </a:r>
          </a:p>
          <a:p>
            <a:endParaRPr lang="en-US" sz="1600" dirty="0"/>
          </a:p>
          <a:p>
            <a:r>
              <a:rPr lang="en-US" dirty="0"/>
              <a:t>Changes to the plan of care</a:t>
            </a:r>
          </a:p>
          <a:p>
            <a:endParaRPr lang="en-US" sz="1600" dirty="0"/>
          </a:p>
          <a:p>
            <a:r>
              <a:rPr lang="en-US" dirty="0"/>
              <a:t>Changes in medical or health status</a:t>
            </a:r>
          </a:p>
          <a:p>
            <a:endParaRPr lang="en-US" sz="1600" dirty="0"/>
          </a:p>
          <a:p>
            <a:r>
              <a:rPr lang="en-US" dirty="0"/>
              <a:t>Notices in a language and format you understand (e.g., Spanish, Braille, etc.)</a:t>
            </a:r>
          </a:p>
          <a:p>
            <a:endParaRPr lang="en-US" sz="1600" dirty="0"/>
          </a:p>
          <a:p>
            <a:r>
              <a:rPr lang="en-US" dirty="0"/>
              <a:t>Access to personal and medical records</a:t>
            </a:r>
          </a:p>
          <a:p>
            <a:endParaRPr lang="en-US" sz="1600" dirty="0"/>
          </a:p>
          <a:p>
            <a:r>
              <a:rPr lang="en-US" dirty="0"/>
              <a:t>Contact information for your physician, specialists, and all relevant agencies, including the state regulatory agency and the Long-Term Care Ombudsman Program</a:t>
            </a:r>
          </a:p>
          <a:p>
            <a:endParaRPr lang="en-US" dirty="0"/>
          </a:p>
        </p:txBody>
      </p:sp>
    </p:spTree>
    <p:extLst>
      <p:ext uri="{BB962C8B-B14F-4D97-AF65-F5344CB8AC3E}">
        <p14:creationId xmlns:p14="http://schemas.microsoft.com/office/powerpoint/2010/main" val="1247339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5A57C-6002-4594-A01C-9AB3B7400CD5}"/>
              </a:ext>
            </a:extLst>
          </p:cNvPr>
          <p:cNvSpPr>
            <a:spLocks noGrp="1"/>
          </p:cNvSpPr>
          <p:nvPr>
            <p:ph type="title"/>
          </p:nvPr>
        </p:nvSpPr>
        <p:spPr/>
        <p:txBody>
          <a:bodyPr/>
          <a:lstStyle/>
          <a:p>
            <a:r>
              <a:rPr lang="en-US" b="1" dirty="0"/>
              <a:t>Right to Access</a:t>
            </a:r>
          </a:p>
        </p:txBody>
      </p:sp>
      <p:sp>
        <p:nvSpPr>
          <p:cNvPr id="3" name="Content Placeholder 2">
            <a:extLst>
              <a:ext uri="{FF2B5EF4-FFF2-40B4-BE49-F238E27FC236}">
                <a16:creationId xmlns:a16="http://schemas.microsoft.com/office/drawing/2014/main" id="{1EE12372-A400-46E3-9188-019BB990157B}"/>
              </a:ext>
            </a:extLst>
          </p:cNvPr>
          <p:cNvSpPr>
            <a:spLocks noGrp="1"/>
          </p:cNvSpPr>
          <p:nvPr>
            <p:ph idx="1"/>
          </p:nvPr>
        </p:nvSpPr>
        <p:spPr/>
        <p:txBody>
          <a:bodyPr/>
          <a:lstStyle/>
          <a:p>
            <a:r>
              <a:rPr lang="en-US" dirty="0"/>
              <a:t>Access people, services, and activities inside and outside the facility</a:t>
            </a:r>
          </a:p>
          <a:p>
            <a:endParaRPr lang="en-US" dirty="0"/>
          </a:p>
          <a:p>
            <a:r>
              <a:rPr lang="en-US" dirty="0"/>
              <a:t>Visitors you want, at any time you choose</a:t>
            </a:r>
          </a:p>
          <a:p>
            <a:endParaRPr lang="en-US" dirty="0"/>
          </a:p>
          <a:p>
            <a:r>
              <a:rPr lang="en-US" dirty="0"/>
              <a:t>See your doctor, specialists, or representatives of the state survey agency or Long-Term Care Ombudsman Program</a:t>
            </a:r>
          </a:p>
          <a:p>
            <a:endParaRPr lang="en-US" dirty="0"/>
          </a:p>
          <a:p>
            <a:r>
              <a:rPr lang="en-US" dirty="0"/>
              <a:t>Participate in social, religious, and community activities inside and outside the facility</a:t>
            </a:r>
          </a:p>
        </p:txBody>
      </p:sp>
    </p:spTree>
    <p:extLst>
      <p:ext uri="{BB962C8B-B14F-4D97-AF65-F5344CB8AC3E}">
        <p14:creationId xmlns:p14="http://schemas.microsoft.com/office/powerpoint/2010/main" val="1176462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33BCC-6014-4F4A-91F2-63842648A9F8}"/>
              </a:ext>
            </a:extLst>
          </p:cNvPr>
          <p:cNvSpPr>
            <a:spLocks noGrp="1"/>
          </p:cNvSpPr>
          <p:nvPr>
            <p:ph type="title"/>
          </p:nvPr>
        </p:nvSpPr>
        <p:spPr/>
        <p:txBody>
          <a:bodyPr/>
          <a:lstStyle/>
          <a:p>
            <a:r>
              <a:rPr lang="en-US" b="1" dirty="0"/>
              <a:t>Right to Manage Finances</a:t>
            </a:r>
          </a:p>
        </p:txBody>
      </p:sp>
      <p:sp>
        <p:nvSpPr>
          <p:cNvPr id="3" name="Content Placeholder 2">
            <a:extLst>
              <a:ext uri="{FF2B5EF4-FFF2-40B4-BE49-F238E27FC236}">
                <a16:creationId xmlns:a16="http://schemas.microsoft.com/office/drawing/2014/main" id="{0C802086-A03E-40F0-9587-40AE304C7975}"/>
              </a:ext>
            </a:extLst>
          </p:cNvPr>
          <p:cNvSpPr>
            <a:spLocks noGrp="1"/>
          </p:cNvSpPr>
          <p:nvPr>
            <p:ph idx="1"/>
          </p:nvPr>
        </p:nvSpPr>
        <p:spPr/>
        <p:txBody>
          <a:bodyPr/>
          <a:lstStyle/>
          <a:p>
            <a:r>
              <a:rPr lang="en-US" dirty="0"/>
              <a:t>Manage your financial affairs</a:t>
            </a:r>
          </a:p>
          <a:p>
            <a:endParaRPr lang="en-US" dirty="0"/>
          </a:p>
          <a:p>
            <a:r>
              <a:rPr lang="en-US" dirty="0"/>
              <a:t>Receive financial statements and information about services and charges</a:t>
            </a:r>
          </a:p>
          <a:p>
            <a:endParaRPr lang="en-US" dirty="0"/>
          </a:p>
          <a:p>
            <a:r>
              <a:rPr lang="en-US" dirty="0"/>
              <a:t>Have excess personal funds deposited in a separate interest-bearing account</a:t>
            </a:r>
          </a:p>
        </p:txBody>
      </p:sp>
    </p:spTree>
    <p:extLst>
      <p:ext uri="{BB962C8B-B14F-4D97-AF65-F5344CB8AC3E}">
        <p14:creationId xmlns:p14="http://schemas.microsoft.com/office/powerpoint/2010/main" val="1896147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CA094-4A01-4F86-86E8-7860DEF9C437}"/>
              </a:ext>
            </a:extLst>
          </p:cNvPr>
          <p:cNvSpPr>
            <a:spLocks noGrp="1"/>
          </p:cNvSpPr>
          <p:nvPr>
            <p:ph type="title"/>
          </p:nvPr>
        </p:nvSpPr>
        <p:spPr/>
        <p:txBody>
          <a:bodyPr/>
          <a:lstStyle/>
          <a:p>
            <a:r>
              <a:rPr lang="en-US" b="1" dirty="0"/>
              <a:t>Right to Privacy</a:t>
            </a:r>
          </a:p>
        </p:txBody>
      </p:sp>
      <p:sp>
        <p:nvSpPr>
          <p:cNvPr id="3" name="Content Placeholder 2">
            <a:extLst>
              <a:ext uri="{FF2B5EF4-FFF2-40B4-BE49-F238E27FC236}">
                <a16:creationId xmlns:a16="http://schemas.microsoft.com/office/drawing/2014/main" id="{8830B2B7-B2F2-45A1-8351-0D2651CE7E9D}"/>
              </a:ext>
            </a:extLst>
          </p:cNvPr>
          <p:cNvSpPr>
            <a:spLocks noGrp="1"/>
          </p:cNvSpPr>
          <p:nvPr>
            <p:ph idx="1"/>
          </p:nvPr>
        </p:nvSpPr>
        <p:spPr/>
        <p:txBody>
          <a:bodyPr/>
          <a:lstStyle/>
          <a:p>
            <a:r>
              <a:rPr lang="en-US" dirty="0"/>
              <a:t>Privacy in communication – oral, written, or electronic – with any person of your choice</a:t>
            </a:r>
          </a:p>
          <a:p>
            <a:endParaRPr lang="en-US" dirty="0"/>
          </a:p>
          <a:p>
            <a:r>
              <a:rPr lang="en-US" dirty="0"/>
              <a:t>In personal, financial, or medical affairs</a:t>
            </a:r>
          </a:p>
          <a:p>
            <a:endParaRPr lang="en-US" dirty="0"/>
          </a:p>
          <a:p>
            <a:r>
              <a:rPr lang="en-US" dirty="0"/>
              <a:t>During treatment and care of your personal needs</a:t>
            </a:r>
          </a:p>
          <a:p>
            <a:pPr marL="0" indent="0">
              <a:buNone/>
            </a:pPr>
            <a:endParaRPr lang="en-US" dirty="0"/>
          </a:p>
        </p:txBody>
      </p:sp>
    </p:spTree>
    <p:extLst>
      <p:ext uri="{BB962C8B-B14F-4D97-AF65-F5344CB8AC3E}">
        <p14:creationId xmlns:p14="http://schemas.microsoft.com/office/powerpoint/2010/main" val="2012134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3C306-0DE5-47B4-938B-45788DEE3119}"/>
              </a:ext>
            </a:extLst>
          </p:cNvPr>
          <p:cNvSpPr>
            <a:spLocks noGrp="1"/>
          </p:cNvSpPr>
          <p:nvPr>
            <p:ph type="title"/>
          </p:nvPr>
        </p:nvSpPr>
        <p:spPr/>
        <p:txBody>
          <a:bodyPr/>
          <a:lstStyle/>
          <a:p>
            <a:r>
              <a:rPr lang="en-US" b="1" dirty="0"/>
              <a:t>Right to Make Complaints</a:t>
            </a:r>
          </a:p>
        </p:txBody>
      </p:sp>
      <p:sp>
        <p:nvSpPr>
          <p:cNvPr id="3" name="Content Placeholder 2">
            <a:extLst>
              <a:ext uri="{FF2B5EF4-FFF2-40B4-BE49-F238E27FC236}">
                <a16:creationId xmlns:a16="http://schemas.microsoft.com/office/drawing/2014/main" id="{01BB8FA6-147B-4E8E-99B0-D970A5DC3D56}"/>
              </a:ext>
            </a:extLst>
          </p:cNvPr>
          <p:cNvSpPr>
            <a:spLocks noGrp="1"/>
          </p:cNvSpPr>
          <p:nvPr>
            <p:ph idx="1"/>
          </p:nvPr>
        </p:nvSpPr>
        <p:spPr/>
        <p:txBody>
          <a:bodyPr/>
          <a:lstStyle/>
          <a:p>
            <a:r>
              <a:rPr lang="en-US" dirty="0"/>
              <a:t>Make complaints to the facility</a:t>
            </a:r>
          </a:p>
          <a:p>
            <a:endParaRPr lang="en-US" dirty="0"/>
          </a:p>
          <a:p>
            <a:r>
              <a:rPr lang="en-US" dirty="0"/>
              <a:t>Ask staff to take steps to resolve complaints</a:t>
            </a:r>
          </a:p>
          <a:p>
            <a:endParaRPr lang="en-US" dirty="0"/>
          </a:p>
          <a:p>
            <a:r>
              <a:rPr lang="en-US" dirty="0"/>
              <a:t>Make complaints to outside agencies – like the state survey agency or the Long-Term Care Ombudsman Program</a:t>
            </a:r>
          </a:p>
          <a:p>
            <a:endParaRPr lang="en-US" dirty="0"/>
          </a:p>
        </p:txBody>
      </p:sp>
    </p:spTree>
    <p:extLst>
      <p:ext uri="{BB962C8B-B14F-4D97-AF65-F5344CB8AC3E}">
        <p14:creationId xmlns:p14="http://schemas.microsoft.com/office/powerpoint/2010/main" val="25984784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C5D65-C7F4-446F-885D-6E18A9966279}"/>
              </a:ext>
            </a:extLst>
          </p:cNvPr>
          <p:cNvSpPr>
            <a:spLocks noGrp="1"/>
          </p:cNvSpPr>
          <p:nvPr>
            <p:ph type="title"/>
          </p:nvPr>
        </p:nvSpPr>
        <p:spPr/>
        <p:txBody>
          <a:bodyPr/>
          <a:lstStyle/>
          <a:p>
            <a:r>
              <a:rPr lang="en-US" b="1" dirty="0"/>
              <a:t>Right to Remain</a:t>
            </a:r>
          </a:p>
        </p:txBody>
      </p:sp>
      <p:sp>
        <p:nvSpPr>
          <p:cNvPr id="3" name="Content Placeholder 2">
            <a:extLst>
              <a:ext uri="{FF2B5EF4-FFF2-40B4-BE49-F238E27FC236}">
                <a16:creationId xmlns:a16="http://schemas.microsoft.com/office/drawing/2014/main" id="{044785B7-B0FD-47B4-BDB5-F9619D82F016}"/>
              </a:ext>
            </a:extLst>
          </p:cNvPr>
          <p:cNvSpPr>
            <a:spLocks noGrp="1"/>
          </p:cNvSpPr>
          <p:nvPr>
            <p:ph idx="1"/>
          </p:nvPr>
        </p:nvSpPr>
        <p:spPr/>
        <p:txBody>
          <a:bodyPr/>
          <a:lstStyle/>
          <a:p>
            <a:r>
              <a:rPr lang="en-US" dirty="0"/>
              <a:t>You have the right to stay in the facility unless specific conditions are met, such as transfer or discharge is necessary for your health and safety or the health and safety of others</a:t>
            </a:r>
          </a:p>
          <a:p>
            <a:endParaRPr lang="en-US" sz="1400" dirty="0"/>
          </a:p>
          <a:p>
            <a:r>
              <a:rPr lang="en-US" dirty="0"/>
              <a:t>Appeal your discharge notice and remain in the facility until the appeal is decided</a:t>
            </a:r>
          </a:p>
          <a:p>
            <a:endParaRPr lang="en-US" sz="1400" dirty="0"/>
          </a:p>
          <a:p>
            <a:r>
              <a:rPr lang="en-US" dirty="0"/>
              <a:t>Receive a 30-day written notice of discharge that includes information like:</a:t>
            </a:r>
          </a:p>
          <a:p>
            <a:pPr lvl="1"/>
            <a:r>
              <a:rPr lang="en-US" sz="1800" dirty="0"/>
              <a:t>The reason for discharge, </a:t>
            </a:r>
          </a:p>
          <a:p>
            <a:pPr lvl="1"/>
            <a:r>
              <a:rPr lang="en-US" sz="1800" dirty="0"/>
              <a:t>the date of discharge, </a:t>
            </a:r>
          </a:p>
          <a:p>
            <a:pPr lvl="1"/>
            <a:r>
              <a:rPr lang="en-US" sz="1800" dirty="0"/>
              <a:t>the location to which you will be discharged, </a:t>
            </a:r>
          </a:p>
          <a:p>
            <a:pPr lvl="1"/>
            <a:r>
              <a:rPr lang="en-US" sz="1800" dirty="0"/>
              <a:t>your rights, and </a:t>
            </a:r>
          </a:p>
          <a:p>
            <a:pPr lvl="1"/>
            <a:r>
              <a:rPr lang="en-US" sz="1800" dirty="0"/>
              <a:t>name and contact information for the Long-Term Care Ombudsman Program and the Protection and Advocacy Program (for residents with intellectual or developmental disabilities or mental health needs)</a:t>
            </a:r>
          </a:p>
        </p:txBody>
      </p:sp>
    </p:spTree>
    <p:extLst>
      <p:ext uri="{BB962C8B-B14F-4D97-AF65-F5344CB8AC3E}">
        <p14:creationId xmlns:p14="http://schemas.microsoft.com/office/powerpoint/2010/main" val="26998816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CA35A-E817-408C-9BC6-DCF942C92804}"/>
              </a:ext>
            </a:extLst>
          </p:cNvPr>
          <p:cNvSpPr>
            <a:spLocks noGrp="1"/>
          </p:cNvSpPr>
          <p:nvPr>
            <p:ph type="title"/>
          </p:nvPr>
        </p:nvSpPr>
        <p:spPr/>
        <p:txBody>
          <a:bodyPr/>
          <a:lstStyle/>
          <a:p>
            <a:r>
              <a:rPr lang="en-US" b="1" dirty="0"/>
              <a:t>Right to Remain</a:t>
            </a:r>
            <a:endParaRPr lang="en-US" dirty="0"/>
          </a:p>
        </p:txBody>
      </p:sp>
      <p:sp>
        <p:nvSpPr>
          <p:cNvPr id="3" name="Content Placeholder 2">
            <a:extLst>
              <a:ext uri="{FF2B5EF4-FFF2-40B4-BE49-F238E27FC236}">
                <a16:creationId xmlns:a16="http://schemas.microsoft.com/office/drawing/2014/main" id="{15C252BB-9A03-46BB-B2B6-7EFBDAC90863}"/>
              </a:ext>
            </a:extLst>
          </p:cNvPr>
          <p:cNvSpPr>
            <a:spLocks noGrp="1"/>
          </p:cNvSpPr>
          <p:nvPr>
            <p:ph idx="1"/>
          </p:nvPr>
        </p:nvSpPr>
        <p:spPr/>
        <p:txBody>
          <a:bodyPr/>
          <a:lstStyle/>
          <a:p>
            <a:r>
              <a:rPr lang="en-US" dirty="0"/>
              <a:t>Preparation and orientation to ensure a safe and orderly discharge</a:t>
            </a:r>
          </a:p>
          <a:p>
            <a:endParaRPr lang="en-US" dirty="0"/>
          </a:p>
          <a:p>
            <a:r>
              <a:rPr lang="en-US" dirty="0"/>
              <a:t>Notice of your right to return to the facility after a hospital stay or therapeutic leave, including bed hold policies, and a statement of your right to return to the same bed (if available) or the first available bed</a:t>
            </a:r>
          </a:p>
          <a:p>
            <a:endParaRPr lang="en-US" dirty="0"/>
          </a:p>
        </p:txBody>
      </p:sp>
    </p:spTree>
    <p:extLst>
      <p:ext uri="{BB962C8B-B14F-4D97-AF65-F5344CB8AC3E}">
        <p14:creationId xmlns:p14="http://schemas.microsoft.com/office/powerpoint/2010/main" val="34627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Did You Know…?</a:t>
            </a:r>
          </a:p>
        </p:txBody>
      </p:sp>
      <p:sp>
        <p:nvSpPr>
          <p:cNvPr id="5" name="Content Placeholder 4"/>
          <p:cNvSpPr>
            <a:spLocks noGrp="1"/>
          </p:cNvSpPr>
          <p:nvPr>
            <p:ph idx="1"/>
          </p:nvPr>
        </p:nvSpPr>
        <p:spPr/>
        <p:txBody>
          <a:bodyPr/>
          <a:lstStyle/>
          <a:p>
            <a:r>
              <a:rPr lang="en-US" dirty="0">
                <a:solidFill>
                  <a:schemeClr val="bg2">
                    <a:lumMod val="10000"/>
                  </a:schemeClr>
                </a:solidFill>
              </a:rPr>
              <a:t>…Residents of nursing homes have rights in addition to rights as a U.S. citizen or resident?</a:t>
            </a:r>
          </a:p>
          <a:p>
            <a:pPr marL="0" indent="0">
              <a:buNone/>
            </a:pPr>
            <a:endParaRPr lang="en-US" dirty="0">
              <a:solidFill>
                <a:schemeClr val="bg2">
                  <a:lumMod val="10000"/>
                </a:schemeClr>
              </a:solidFill>
            </a:endParaRPr>
          </a:p>
          <a:p>
            <a:r>
              <a:rPr lang="en-US" dirty="0">
                <a:solidFill>
                  <a:schemeClr val="bg2">
                    <a:lumMod val="10000"/>
                  </a:schemeClr>
                </a:solidFill>
              </a:rPr>
              <a:t>…This additional set of rights, called Residents’ Rights, is legally protected by </a:t>
            </a:r>
            <a:r>
              <a:rPr lang="en-US" dirty="0">
                <a:solidFill>
                  <a:srgbClr val="000000"/>
                </a:solidFill>
              </a:rPr>
              <a:t>federal</a:t>
            </a:r>
            <a:r>
              <a:rPr lang="en-US" dirty="0">
                <a:solidFill>
                  <a:schemeClr val="bg2">
                    <a:lumMod val="10000"/>
                  </a:schemeClr>
                </a:solidFill>
              </a:rPr>
              <a:t> law?</a:t>
            </a:r>
          </a:p>
          <a:p>
            <a:pPr marL="0" indent="0">
              <a:buNone/>
            </a:pPr>
            <a:endParaRPr lang="en-US" dirty="0">
              <a:solidFill>
                <a:schemeClr val="bg2">
                  <a:lumMod val="10000"/>
                </a:schemeClr>
              </a:solidFill>
            </a:endParaRPr>
          </a:p>
          <a:p>
            <a:r>
              <a:rPr lang="en-US" dirty="0">
                <a:solidFill>
                  <a:schemeClr val="bg2">
                    <a:lumMod val="10000"/>
                  </a:schemeClr>
                </a:solidFill>
              </a:rPr>
              <a:t>…The nursing home must protect and promote all of your rights?</a:t>
            </a:r>
          </a:p>
          <a:p>
            <a:endParaRPr lang="en-US" dirty="0">
              <a:solidFill>
                <a:schemeClr val="bg2">
                  <a:lumMod val="10000"/>
                </a:schemeClr>
              </a:solidFill>
            </a:endParaRPr>
          </a:p>
          <a:p>
            <a:r>
              <a:rPr lang="en-US" dirty="0">
                <a:solidFill>
                  <a:schemeClr val="bg2">
                    <a:lumMod val="10000"/>
                  </a:schemeClr>
                </a:solidFill>
              </a:rPr>
              <a:t>…Exercising your rights can </a:t>
            </a:r>
            <a:r>
              <a:rPr lang="en-US" dirty="0">
                <a:solidFill>
                  <a:srgbClr val="000000"/>
                </a:solidFill>
              </a:rPr>
              <a:t>help ensure you have the quality of care and life you want and need? </a:t>
            </a:r>
          </a:p>
        </p:txBody>
      </p:sp>
    </p:spTree>
    <p:extLst>
      <p:ext uri="{BB962C8B-B14F-4D97-AF65-F5344CB8AC3E}">
        <p14:creationId xmlns:p14="http://schemas.microsoft.com/office/powerpoint/2010/main" val="8336984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E6885-9D8D-4DB5-9B25-E52092C816F8}"/>
              </a:ext>
            </a:extLst>
          </p:cNvPr>
          <p:cNvSpPr>
            <a:spLocks noGrp="1"/>
          </p:cNvSpPr>
          <p:nvPr>
            <p:ph type="title"/>
          </p:nvPr>
        </p:nvSpPr>
        <p:spPr/>
        <p:txBody>
          <a:bodyPr/>
          <a:lstStyle/>
          <a:p>
            <a:r>
              <a:rPr lang="en-US" b="1" dirty="0"/>
              <a:t>Are There Limits?	</a:t>
            </a:r>
          </a:p>
        </p:txBody>
      </p:sp>
      <p:sp>
        <p:nvSpPr>
          <p:cNvPr id="3" name="Content Placeholder 2">
            <a:extLst>
              <a:ext uri="{FF2B5EF4-FFF2-40B4-BE49-F238E27FC236}">
                <a16:creationId xmlns:a16="http://schemas.microsoft.com/office/drawing/2014/main" id="{4F14804C-FE25-4D49-87B4-8267F64C35EA}"/>
              </a:ext>
            </a:extLst>
          </p:cNvPr>
          <p:cNvSpPr>
            <a:spLocks noGrp="1"/>
          </p:cNvSpPr>
          <p:nvPr>
            <p:ph idx="1"/>
          </p:nvPr>
        </p:nvSpPr>
        <p:spPr/>
        <p:txBody>
          <a:bodyPr/>
          <a:lstStyle/>
          <a:p>
            <a:r>
              <a:rPr lang="en-US" dirty="0"/>
              <a:t>You can exercise your rights as long as they don’t infringe upon the rights of others</a:t>
            </a:r>
          </a:p>
        </p:txBody>
      </p:sp>
    </p:spTree>
    <p:extLst>
      <p:ext uri="{BB962C8B-B14F-4D97-AF65-F5344CB8AC3E}">
        <p14:creationId xmlns:p14="http://schemas.microsoft.com/office/powerpoint/2010/main" val="25084426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24849-EAFA-497D-9291-8F964AE6FA83}"/>
              </a:ext>
            </a:extLst>
          </p:cNvPr>
          <p:cNvSpPr>
            <a:spLocks noGrp="1"/>
          </p:cNvSpPr>
          <p:nvPr>
            <p:ph type="title"/>
          </p:nvPr>
        </p:nvSpPr>
        <p:spPr>
          <a:xfrm>
            <a:off x="963084" y="2362201"/>
            <a:ext cx="10681520" cy="2200275"/>
          </a:xfrm>
        </p:spPr>
        <p:txBody>
          <a:bodyPr/>
          <a:lstStyle/>
          <a:p>
            <a:r>
              <a:rPr lang="en-US" b="1" dirty="0"/>
              <a:t>Tips for exercising residents’ rights </a:t>
            </a:r>
          </a:p>
        </p:txBody>
      </p:sp>
      <p:sp>
        <p:nvSpPr>
          <p:cNvPr id="3" name="Text Placeholder 2">
            <a:extLst>
              <a:ext uri="{FF2B5EF4-FFF2-40B4-BE49-F238E27FC236}">
                <a16:creationId xmlns:a16="http://schemas.microsoft.com/office/drawing/2014/main" id="{A2C9A29C-8C25-4BC8-9EA2-C98A25E51DAE}"/>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533950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Tips for Residents</a:t>
            </a:r>
          </a:p>
        </p:txBody>
      </p:sp>
      <p:sp>
        <p:nvSpPr>
          <p:cNvPr id="3" name="Content Placeholder 2"/>
          <p:cNvSpPr>
            <a:spLocks noGrp="1"/>
          </p:cNvSpPr>
          <p:nvPr>
            <p:ph idx="1"/>
          </p:nvPr>
        </p:nvSpPr>
        <p:spPr/>
        <p:txBody>
          <a:bodyPr/>
          <a:lstStyle/>
          <a:p>
            <a:r>
              <a:rPr lang="en-US" dirty="0">
                <a:solidFill>
                  <a:schemeClr val="bg2">
                    <a:lumMod val="10000"/>
                  </a:schemeClr>
                </a:solidFill>
              </a:rPr>
              <a:t>As a general principle, you have the right to choose aspects of your life that are important to you.</a:t>
            </a:r>
          </a:p>
          <a:p>
            <a:endParaRPr lang="en-US" sz="1600" dirty="0">
              <a:solidFill>
                <a:schemeClr val="bg2">
                  <a:lumMod val="10000"/>
                </a:schemeClr>
              </a:solidFill>
            </a:endParaRPr>
          </a:p>
          <a:p>
            <a:r>
              <a:rPr lang="en-US" dirty="0">
                <a:solidFill>
                  <a:schemeClr val="bg2">
                    <a:lumMod val="10000"/>
                  </a:schemeClr>
                </a:solidFill>
              </a:rPr>
              <a:t>You have the right to make choices about things like your schedule, visitors, and medical decisions.</a:t>
            </a:r>
          </a:p>
          <a:p>
            <a:endParaRPr lang="en-US" sz="1600" dirty="0">
              <a:solidFill>
                <a:schemeClr val="bg2">
                  <a:lumMod val="10000"/>
                </a:schemeClr>
              </a:solidFill>
            </a:endParaRPr>
          </a:p>
          <a:p>
            <a:r>
              <a:rPr lang="en-US" dirty="0">
                <a:solidFill>
                  <a:schemeClr val="bg2">
                    <a:lumMod val="10000"/>
                  </a:schemeClr>
                </a:solidFill>
              </a:rPr>
              <a:t>Think about these rights when you encounter situations you have an issue within the facility. For example:</a:t>
            </a:r>
          </a:p>
          <a:p>
            <a:pPr lvl="1"/>
            <a:r>
              <a:rPr lang="en-US" dirty="0">
                <a:solidFill>
                  <a:schemeClr val="bg2">
                    <a:lumMod val="10000"/>
                  </a:schemeClr>
                </a:solidFill>
              </a:rPr>
              <a:t>You need more information or advice from a third party to make a decision.</a:t>
            </a:r>
          </a:p>
          <a:p>
            <a:pPr lvl="1"/>
            <a:r>
              <a:rPr lang="en-US" sz="2000" dirty="0">
                <a:solidFill>
                  <a:schemeClr val="bg2">
                    <a:lumMod val="10000"/>
                  </a:schemeClr>
                </a:solidFill>
              </a:rPr>
              <a:t>You are not given a choice – like the requirement to see a certain doctor</a:t>
            </a:r>
            <a:r>
              <a:rPr lang="en-US" dirty="0">
                <a:solidFill>
                  <a:schemeClr val="bg2">
                    <a:lumMod val="10000"/>
                  </a:schemeClr>
                </a:solidFill>
              </a:rPr>
              <a:t> </a:t>
            </a:r>
            <a:r>
              <a:rPr lang="en-US" sz="2000" dirty="0">
                <a:solidFill>
                  <a:schemeClr val="bg2">
                    <a:lumMod val="10000"/>
                  </a:schemeClr>
                </a:solidFill>
              </a:rPr>
              <a:t>or required mealtimes and locations.</a:t>
            </a:r>
          </a:p>
          <a:p>
            <a:pPr lvl="1"/>
            <a:r>
              <a:rPr lang="en-US" dirty="0">
                <a:solidFill>
                  <a:schemeClr val="bg2">
                    <a:lumMod val="10000"/>
                  </a:schemeClr>
                </a:solidFill>
              </a:rPr>
              <a:t>You are told there is a certain policy for all residents, e.g., one shower per week, or no visitors after 8pm.</a:t>
            </a:r>
            <a:endParaRPr lang="en-US" sz="2000" dirty="0">
              <a:solidFill>
                <a:srgbClr val="000000"/>
              </a:solidFill>
            </a:endParaRPr>
          </a:p>
          <a:p>
            <a:pPr lvl="1"/>
            <a:endParaRPr lang="en-US" sz="2200" dirty="0">
              <a:solidFill>
                <a:schemeClr val="bg2">
                  <a:lumMod val="10000"/>
                </a:schemeClr>
              </a:solidFill>
              <a:cs typeface="Arial"/>
            </a:endParaRPr>
          </a:p>
          <a:p>
            <a:endParaRPr lang="en-US" dirty="0"/>
          </a:p>
        </p:txBody>
      </p:sp>
    </p:spTree>
    <p:extLst>
      <p:ext uri="{BB962C8B-B14F-4D97-AF65-F5344CB8AC3E}">
        <p14:creationId xmlns:p14="http://schemas.microsoft.com/office/powerpoint/2010/main" val="7750840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Tips for Residents</a:t>
            </a:r>
          </a:p>
        </p:txBody>
      </p:sp>
      <p:sp>
        <p:nvSpPr>
          <p:cNvPr id="3" name="Content Placeholder 2"/>
          <p:cNvSpPr>
            <a:spLocks noGrp="1"/>
          </p:cNvSpPr>
          <p:nvPr>
            <p:ph idx="1"/>
          </p:nvPr>
        </p:nvSpPr>
        <p:spPr/>
        <p:txBody>
          <a:bodyPr/>
          <a:lstStyle/>
          <a:p>
            <a:pPr lvl="0"/>
            <a:r>
              <a:rPr lang="en-US" dirty="0">
                <a:solidFill>
                  <a:srgbClr val="000000"/>
                </a:solidFill>
              </a:rPr>
              <a:t>An advocate can help you with your rights. Get to know the Long-Term Care Ombudsman Program.</a:t>
            </a:r>
          </a:p>
          <a:p>
            <a:pPr lvl="0"/>
            <a:endParaRPr lang="en-US" dirty="0">
              <a:solidFill>
                <a:srgbClr val="000000"/>
              </a:solidFill>
            </a:endParaRPr>
          </a:p>
          <a:p>
            <a:pPr lvl="0"/>
            <a:r>
              <a:rPr lang="en-US" dirty="0">
                <a:solidFill>
                  <a:srgbClr val="000000"/>
                </a:solidFill>
              </a:rPr>
              <a:t>The Long-Term Care Ombudsman Program advocates for changes to improve quality of life and care for residents.</a:t>
            </a:r>
          </a:p>
          <a:p>
            <a:pPr lvl="0"/>
            <a:endParaRPr lang="en-US" dirty="0">
              <a:solidFill>
                <a:srgbClr val="000000"/>
              </a:solidFill>
            </a:endParaRPr>
          </a:p>
          <a:p>
            <a:pPr lvl="0"/>
            <a:r>
              <a:rPr lang="en-US" dirty="0">
                <a:solidFill>
                  <a:srgbClr val="000000"/>
                </a:solidFill>
              </a:rPr>
              <a:t>If you are unsure of whether you have a right, ask staff for a copy of your rights, or talk to an Ombudsman Program representative.</a:t>
            </a:r>
          </a:p>
          <a:p>
            <a:pPr lvl="0"/>
            <a:endParaRPr lang="en-US" dirty="0">
              <a:solidFill>
                <a:srgbClr val="000000"/>
              </a:solidFill>
            </a:endParaRPr>
          </a:p>
          <a:p>
            <a:pPr lvl="0"/>
            <a:r>
              <a:rPr lang="en-US" dirty="0">
                <a:solidFill>
                  <a:srgbClr val="000000"/>
                </a:solidFill>
              </a:rPr>
              <a:t>Invite an Ombudsman Program representative to the next Resident Council meeting.</a:t>
            </a:r>
          </a:p>
          <a:p>
            <a:endParaRPr lang="en-US" dirty="0"/>
          </a:p>
          <a:p>
            <a:endParaRPr lang="en-US" dirty="0"/>
          </a:p>
        </p:txBody>
      </p:sp>
    </p:spTree>
    <p:extLst>
      <p:ext uri="{BB962C8B-B14F-4D97-AF65-F5344CB8AC3E}">
        <p14:creationId xmlns:p14="http://schemas.microsoft.com/office/powerpoint/2010/main" val="31591177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657" y="395614"/>
            <a:ext cx="10972800" cy="990600"/>
          </a:xfrm>
        </p:spPr>
        <p:txBody>
          <a:bodyPr/>
          <a:lstStyle/>
          <a:p>
            <a:r>
              <a:rPr lang="en-US" b="1" dirty="0"/>
              <a:t>What is the Nursing Home </a:t>
            </a:r>
            <a:r>
              <a:rPr lang="en-US" b="1" u="sng" dirty="0"/>
              <a:t>Required </a:t>
            </a:r>
            <a:r>
              <a:rPr lang="en-US" b="1" dirty="0"/>
              <a:t>to Do?</a:t>
            </a:r>
          </a:p>
        </p:txBody>
      </p:sp>
      <p:sp>
        <p:nvSpPr>
          <p:cNvPr id="3" name="Content Placeholder 2"/>
          <p:cNvSpPr>
            <a:spLocks noGrp="1"/>
          </p:cNvSpPr>
          <p:nvPr>
            <p:ph idx="1"/>
          </p:nvPr>
        </p:nvSpPr>
        <p:spPr>
          <a:xfrm>
            <a:off x="609600" y="1524000"/>
            <a:ext cx="10972800" cy="4876800"/>
          </a:xfrm>
        </p:spPr>
        <p:txBody>
          <a:bodyPr/>
          <a:lstStyle/>
          <a:p>
            <a:r>
              <a:rPr lang="en-US" dirty="0">
                <a:solidFill>
                  <a:schemeClr val="bg2">
                    <a:lumMod val="10000"/>
                  </a:schemeClr>
                </a:solidFill>
                <a:cs typeface="Arial"/>
              </a:rPr>
              <a:t>Post information about residents’ rights, explain them, and </a:t>
            </a:r>
            <a:r>
              <a:rPr lang="en-US" dirty="0">
                <a:solidFill>
                  <a:schemeClr val="bg2">
                    <a:lumMod val="10000"/>
                  </a:schemeClr>
                </a:solidFill>
              </a:rPr>
              <a:t>give residents a copy in a language and format they can understand.  </a:t>
            </a:r>
          </a:p>
          <a:p>
            <a:endParaRPr lang="en-US" dirty="0">
              <a:solidFill>
                <a:schemeClr val="bg2">
                  <a:lumMod val="10000"/>
                </a:schemeClr>
              </a:solidFill>
            </a:endParaRPr>
          </a:p>
          <a:p>
            <a:r>
              <a:rPr lang="en-US" dirty="0">
                <a:solidFill>
                  <a:schemeClr val="bg2">
                    <a:lumMod val="10000"/>
                  </a:schemeClr>
                </a:solidFill>
              </a:rPr>
              <a:t>Protect and promote the rights of each resident.</a:t>
            </a:r>
          </a:p>
          <a:p>
            <a:pPr lvl="0"/>
            <a:endParaRPr lang="en-US" dirty="0">
              <a:solidFill>
                <a:schemeClr val="bg2">
                  <a:lumMod val="10000"/>
                </a:schemeClr>
              </a:solidFill>
            </a:endParaRPr>
          </a:p>
          <a:p>
            <a:pPr lvl="0"/>
            <a:r>
              <a:rPr lang="en-US" dirty="0">
                <a:solidFill>
                  <a:schemeClr val="bg2">
                    <a:lumMod val="10000"/>
                  </a:schemeClr>
                </a:solidFill>
              </a:rPr>
              <a:t>Ensure that the resident can exercise his or her rights without interference, coercion, discrimination, or reprisal from the facility.</a:t>
            </a:r>
          </a:p>
          <a:p>
            <a:pPr lvl="0"/>
            <a:endParaRPr lang="en-US" dirty="0">
              <a:solidFill>
                <a:schemeClr val="bg2">
                  <a:lumMod val="10000"/>
                </a:schemeClr>
              </a:solidFill>
            </a:endParaRPr>
          </a:p>
          <a:p>
            <a:pPr lvl="0"/>
            <a:r>
              <a:rPr lang="en-US" dirty="0">
                <a:solidFill>
                  <a:schemeClr val="bg2">
                    <a:lumMod val="10000"/>
                  </a:schemeClr>
                </a:solidFill>
              </a:rPr>
              <a:t>Treat each resident with respect and dignity.</a:t>
            </a:r>
          </a:p>
          <a:p>
            <a:pPr lvl="0"/>
            <a:endParaRPr lang="en-US" dirty="0">
              <a:solidFill>
                <a:schemeClr val="bg2">
                  <a:lumMod val="10000"/>
                </a:schemeClr>
              </a:solidFill>
            </a:endParaRPr>
          </a:p>
          <a:p>
            <a:pPr lvl="0"/>
            <a:r>
              <a:rPr lang="en-US" dirty="0">
                <a:solidFill>
                  <a:schemeClr val="bg2">
                    <a:lumMod val="10000"/>
                  </a:schemeClr>
                </a:solidFill>
              </a:rPr>
              <a:t>Care for each resident in a manner and environment that maintains or enhances the resident’s quality of life, </a:t>
            </a:r>
            <a:r>
              <a:rPr lang="en-US" u="sng" dirty="0">
                <a:solidFill>
                  <a:schemeClr val="bg2">
                    <a:lumMod val="10000"/>
                  </a:schemeClr>
                </a:solidFill>
              </a:rPr>
              <a:t>according to the resident</a:t>
            </a:r>
            <a:r>
              <a:rPr lang="en-US" dirty="0">
                <a:solidFill>
                  <a:schemeClr val="bg2">
                    <a:lumMod val="10000"/>
                  </a:schemeClr>
                </a:solidFill>
              </a:rPr>
              <a:t>.</a:t>
            </a:r>
          </a:p>
          <a:p>
            <a:pPr lvl="0"/>
            <a:endParaRPr lang="en-US" dirty="0">
              <a:solidFill>
                <a:schemeClr val="bg2">
                  <a:lumMod val="10000"/>
                </a:schemeClr>
              </a:solidFill>
            </a:endParaRPr>
          </a:p>
          <a:p>
            <a:endParaRPr lang="en-US" dirty="0"/>
          </a:p>
        </p:txBody>
      </p:sp>
    </p:spTree>
    <p:extLst>
      <p:ext uri="{BB962C8B-B14F-4D97-AF65-F5344CB8AC3E}">
        <p14:creationId xmlns:p14="http://schemas.microsoft.com/office/powerpoint/2010/main" val="18525989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500" b="1" dirty="0"/>
              <a:t>In a Nursing Home That Promotes Rights…</a:t>
            </a:r>
          </a:p>
        </p:txBody>
      </p:sp>
      <p:sp>
        <p:nvSpPr>
          <p:cNvPr id="3" name="Content Placeholder 2"/>
          <p:cNvSpPr>
            <a:spLocks noGrp="1"/>
          </p:cNvSpPr>
          <p:nvPr>
            <p:ph idx="1"/>
          </p:nvPr>
        </p:nvSpPr>
        <p:spPr/>
        <p:txBody>
          <a:bodyPr/>
          <a:lstStyle/>
          <a:p>
            <a:pPr lvl="0"/>
            <a:endParaRPr lang="en-US" dirty="0"/>
          </a:p>
          <a:p>
            <a:pPr lvl="0"/>
            <a:r>
              <a:rPr lang="en-US" dirty="0">
                <a:solidFill>
                  <a:schemeClr val="bg2">
                    <a:lumMod val="10000"/>
                  </a:schemeClr>
                </a:solidFill>
              </a:rPr>
              <a:t>Residents, surrogate decision-makers, and staff know residents’ rights.</a:t>
            </a:r>
          </a:p>
          <a:p>
            <a:pPr lvl="0"/>
            <a:endParaRPr lang="en-US" dirty="0">
              <a:solidFill>
                <a:schemeClr val="bg2">
                  <a:lumMod val="10000"/>
                </a:schemeClr>
              </a:solidFill>
            </a:endParaRPr>
          </a:p>
          <a:p>
            <a:pPr lvl="0"/>
            <a:r>
              <a:rPr lang="en-US" dirty="0">
                <a:solidFill>
                  <a:schemeClr val="bg2">
                    <a:lumMod val="10000"/>
                  </a:schemeClr>
                </a:solidFill>
              </a:rPr>
              <a:t>Staff assist residents in exercising their rights.</a:t>
            </a:r>
          </a:p>
          <a:p>
            <a:pPr lvl="0"/>
            <a:endParaRPr lang="en-US" dirty="0">
              <a:solidFill>
                <a:schemeClr val="bg2">
                  <a:lumMod val="10000"/>
                </a:schemeClr>
              </a:solidFill>
            </a:endParaRPr>
          </a:p>
          <a:p>
            <a:pPr lvl="0"/>
            <a:r>
              <a:rPr lang="en-US" dirty="0">
                <a:solidFill>
                  <a:schemeClr val="bg2">
                    <a:lumMod val="10000"/>
                  </a:schemeClr>
                </a:solidFill>
              </a:rPr>
              <a:t>Staff know the residents as people, e.g., their needs, preferences, and natural rhythms.  </a:t>
            </a:r>
          </a:p>
          <a:p>
            <a:pPr marL="0" lvl="0" indent="0">
              <a:buNone/>
            </a:pPr>
            <a:endParaRPr lang="en-US" dirty="0">
              <a:solidFill>
                <a:schemeClr val="bg2">
                  <a:lumMod val="10000"/>
                </a:schemeClr>
              </a:solidFill>
            </a:endParaRPr>
          </a:p>
          <a:p>
            <a:pPr lvl="0"/>
            <a:r>
              <a:rPr lang="en-US" dirty="0">
                <a:solidFill>
                  <a:schemeClr val="bg2">
                    <a:lumMod val="10000"/>
                  </a:schemeClr>
                </a:solidFill>
              </a:rPr>
              <a:t>Alternate modes of communicating are used with residents who, e.g., are non-English speaking or have hearing or visual impairments.</a:t>
            </a:r>
          </a:p>
          <a:p>
            <a:pPr lvl="0"/>
            <a:endParaRPr lang="en-US" dirty="0"/>
          </a:p>
          <a:p>
            <a:endParaRPr lang="en-US" dirty="0"/>
          </a:p>
        </p:txBody>
      </p:sp>
    </p:spTree>
    <p:extLst>
      <p:ext uri="{BB962C8B-B14F-4D97-AF65-F5344CB8AC3E}">
        <p14:creationId xmlns:p14="http://schemas.microsoft.com/office/powerpoint/2010/main" val="13756820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500" b="1" dirty="0"/>
              <a:t>In a Nursing Home That Promotes Rights…</a:t>
            </a:r>
          </a:p>
        </p:txBody>
      </p:sp>
      <p:sp>
        <p:nvSpPr>
          <p:cNvPr id="3" name="Content Placeholder 2"/>
          <p:cNvSpPr>
            <a:spLocks noGrp="1"/>
          </p:cNvSpPr>
          <p:nvPr>
            <p:ph idx="1"/>
          </p:nvPr>
        </p:nvSpPr>
        <p:spPr/>
        <p:txBody>
          <a:bodyPr/>
          <a:lstStyle/>
          <a:p>
            <a:pPr marL="0" lvl="0" indent="0">
              <a:buNone/>
            </a:pPr>
            <a:endParaRPr lang="en-US" dirty="0"/>
          </a:p>
          <a:p>
            <a:pPr lvl="0"/>
            <a:r>
              <a:rPr lang="en-US" dirty="0">
                <a:solidFill>
                  <a:schemeClr val="bg2">
                    <a:lumMod val="10000"/>
                  </a:schemeClr>
                </a:solidFill>
              </a:rPr>
              <a:t>Information and choices are provided.</a:t>
            </a:r>
          </a:p>
          <a:p>
            <a:pPr lvl="0"/>
            <a:endParaRPr lang="en-US" dirty="0">
              <a:solidFill>
                <a:schemeClr val="bg2">
                  <a:lumMod val="10000"/>
                </a:schemeClr>
              </a:solidFill>
            </a:endParaRPr>
          </a:p>
          <a:p>
            <a:pPr lvl="0"/>
            <a:r>
              <a:rPr lang="en-US" dirty="0">
                <a:solidFill>
                  <a:schemeClr val="bg2">
                    <a:lumMod val="10000"/>
                  </a:schemeClr>
                </a:solidFill>
              </a:rPr>
              <a:t>A diversity of food and activities are offered.</a:t>
            </a:r>
          </a:p>
          <a:p>
            <a:pPr lvl="0"/>
            <a:endParaRPr lang="en-US" dirty="0">
              <a:solidFill>
                <a:schemeClr val="bg2">
                  <a:lumMod val="10000"/>
                </a:schemeClr>
              </a:solidFill>
            </a:endParaRPr>
          </a:p>
          <a:p>
            <a:pPr lvl="0"/>
            <a:r>
              <a:rPr lang="en-US" dirty="0">
                <a:solidFill>
                  <a:schemeClr val="bg2">
                    <a:lumMod val="10000"/>
                  </a:schemeClr>
                </a:solidFill>
              </a:rPr>
              <a:t>Person-centered care is practiced as a way of life.</a:t>
            </a:r>
          </a:p>
          <a:p>
            <a:pPr lvl="0"/>
            <a:endParaRPr lang="en-US" dirty="0">
              <a:solidFill>
                <a:schemeClr val="bg2">
                  <a:lumMod val="10000"/>
                </a:schemeClr>
              </a:solidFill>
            </a:endParaRPr>
          </a:p>
          <a:p>
            <a:pPr lvl="0"/>
            <a:r>
              <a:rPr lang="en-US" dirty="0">
                <a:solidFill>
                  <a:schemeClr val="bg2">
                    <a:lumMod val="10000"/>
                  </a:schemeClr>
                </a:solidFill>
              </a:rPr>
              <a:t>Staff and residents treat each other with dignity and respect.</a:t>
            </a:r>
          </a:p>
          <a:p>
            <a:pPr lvl="0"/>
            <a:endParaRPr lang="en-US" dirty="0">
              <a:solidFill>
                <a:schemeClr val="bg2">
                  <a:lumMod val="10000"/>
                </a:schemeClr>
              </a:solidFill>
            </a:endParaRPr>
          </a:p>
          <a:p>
            <a:pPr lvl="0"/>
            <a:r>
              <a:rPr lang="en-US" dirty="0">
                <a:solidFill>
                  <a:schemeClr val="bg2">
                    <a:lumMod val="10000"/>
                  </a:schemeClr>
                </a:solidFill>
              </a:rPr>
              <a:t>Staff and residents are happier.</a:t>
            </a:r>
            <a:endParaRPr lang="en-US" dirty="0"/>
          </a:p>
          <a:p>
            <a:endParaRPr lang="en-US" dirty="0"/>
          </a:p>
        </p:txBody>
      </p:sp>
    </p:spTree>
    <p:extLst>
      <p:ext uri="{BB962C8B-B14F-4D97-AF65-F5344CB8AC3E}">
        <p14:creationId xmlns:p14="http://schemas.microsoft.com/office/powerpoint/2010/main" val="3520564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Tips for Surrogate Decision-Makers</a:t>
            </a:r>
          </a:p>
        </p:txBody>
      </p:sp>
      <p:sp>
        <p:nvSpPr>
          <p:cNvPr id="3" name="Content Placeholder 2"/>
          <p:cNvSpPr>
            <a:spLocks noGrp="1"/>
          </p:cNvSpPr>
          <p:nvPr>
            <p:ph idx="1"/>
          </p:nvPr>
        </p:nvSpPr>
        <p:spPr/>
        <p:txBody>
          <a:bodyPr/>
          <a:lstStyle/>
          <a:p>
            <a:r>
              <a:rPr lang="en-US" dirty="0">
                <a:solidFill>
                  <a:schemeClr val="bg2">
                    <a:lumMod val="10000"/>
                  </a:schemeClr>
                </a:solidFill>
              </a:rPr>
              <a:t>A </a:t>
            </a:r>
            <a:r>
              <a:rPr lang="en-US" dirty="0">
                <a:solidFill>
                  <a:srgbClr val="000000"/>
                </a:solidFill>
              </a:rPr>
              <a:t>resident can choose a person to act on the resident’s behalf and exercise his or her rights.</a:t>
            </a:r>
            <a:endParaRPr lang="en-US" dirty="0">
              <a:solidFill>
                <a:schemeClr val="bg2">
                  <a:lumMod val="10000"/>
                </a:schemeClr>
              </a:solidFill>
            </a:endParaRPr>
          </a:p>
          <a:p>
            <a:endParaRPr lang="en-US" dirty="0">
              <a:solidFill>
                <a:schemeClr val="bg2">
                  <a:lumMod val="10000"/>
                </a:schemeClr>
              </a:solidFill>
            </a:endParaRPr>
          </a:p>
          <a:p>
            <a:r>
              <a:rPr lang="en-US" dirty="0">
                <a:solidFill>
                  <a:schemeClr val="bg2">
                    <a:lumMod val="10000"/>
                  </a:schemeClr>
                </a:solidFill>
              </a:rPr>
              <a:t>Surrogate Decision-Makers include:</a:t>
            </a:r>
          </a:p>
          <a:p>
            <a:pPr lvl="1"/>
            <a:r>
              <a:rPr lang="en-US" dirty="0">
                <a:solidFill>
                  <a:schemeClr val="bg2">
                    <a:lumMod val="10000"/>
                  </a:schemeClr>
                </a:solidFill>
              </a:rPr>
              <a:t>Resident representatives; </a:t>
            </a:r>
          </a:p>
          <a:p>
            <a:pPr lvl="1"/>
            <a:r>
              <a:rPr lang="en-US" dirty="0">
                <a:solidFill>
                  <a:schemeClr val="bg2">
                    <a:lumMod val="10000"/>
                  </a:schemeClr>
                </a:solidFill>
              </a:rPr>
              <a:t>Agents with powers of attorney; </a:t>
            </a:r>
          </a:p>
          <a:p>
            <a:pPr lvl="1"/>
            <a:r>
              <a:rPr lang="en-US" dirty="0">
                <a:solidFill>
                  <a:schemeClr val="bg2">
                    <a:lumMod val="10000"/>
                  </a:schemeClr>
                </a:solidFill>
              </a:rPr>
              <a:t>Agents with durable powers of attorney; and </a:t>
            </a:r>
          </a:p>
          <a:p>
            <a:pPr lvl="1"/>
            <a:r>
              <a:rPr lang="en-US" dirty="0">
                <a:solidFill>
                  <a:schemeClr val="bg2">
                    <a:lumMod val="10000"/>
                  </a:schemeClr>
                </a:solidFill>
              </a:rPr>
              <a:t>Guardians  </a:t>
            </a:r>
            <a:endParaRPr lang="en-US" dirty="0"/>
          </a:p>
          <a:p>
            <a:endParaRPr lang="en-US" dirty="0"/>
          </a:p>
          <a:p>
            <a:pPr lvl="1"/>
            <a:endParaRPr lang="en-US" dirty="0"/>
          </a:p>
          <a:p>
            <a:endParaRPr lang="en-US" dirty="0"/>
          </a:p>
        </p:txBody>
      </p:sp>
    </p:spTree>
    <p:extLst>
      <p:ext uri="{BB962C8B-B14F-4D97-AF65-F5344CB8AC3E}">
        <p14:creationId xmlns:p14="http://schemas.microsoft.com/office/powerpoint/2010/main" val="8527484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Tips for Surrogate Decision-Makers</a:t>
            </a:r>
          </a:p>
        </p:txBody>
      </p:sp>
      <p:sp>
        <p:nvSpPr>
          <p:cNvPr id="3" name="Content Placeholder 2"/>
          <p:cNvSpPr>
            <a:spLocks noGrp="1"/>
          </p:cNvSpPr>
          <p:nvPr>
            <p:ph idx="1"/>
          </p:nvPr>
        </p:nvSpPr>
        <p:spPr/>
        <p:txBody>
          <a:bodyPr/>
          <a:lstStyle/>
          <a:p>
            <a:r>
              <a:rPr lang="en-US" dirty="0">
                <a:solidFill>
                  <a:schemeClr val="bg2">
                    <a:lumMod val="10000"/>
                  </a:schemeClr>
                </a:solidFill>
              </a:rPr>
              <a:t> In addition to tips for residents:</a:t>
            </a:r>
          </a:p>
          <a:p>
            <a:pPr lvl="1"/>
            <a:r>
              <a:rPr lang="en-US" dirty="0">
                <a:solidFill>
                  <a:schemeClr val="bg2">
                    <a:lumMod val="10000"/>
                  </a:schemeClr>
                </a:solidFill>
              </a:rPr>
              <a:t>Get input.  Discuss with the resident what he or she needs and prefers.</a:t>
            </a:r>
          </a:p>
          <a:p>
            <a:pPr marL="274637" lvl="1" indent="0">
              <a:buNone/>
            </a:pPr>
            <a:endParaRPr lang="en-US" dirty="0">
              <a:solidFill>
                <a:schemeClr val="bg2">
                  <a:lumMod val="10000"/>
                </a:schemeClr>
              </a:solidFill>
            </a:endParaRPr>
          </a:p>
          <a:p>
            <a:pPr lvl="1"/>
            <a:r>
              <a:rPr lang="en-US" dirty="0">
                <a:solidFill>
                  <a:schemeClr val="bg2">
                    <a:lumMod val="10000"/>
                  </a:schemeClr>
                </a:solidFill>
              </a:rPr>
              <a:t>If the resident is cognitively unable to give input, rely on your knowledge of the resident and what he or she would need and prefers.</a:t>
            </a:r>
          </a:p>
          <a:p>
            <a:pPr lvl="1"/>
            <a:endParaRPr lang="en-US" dirty="0">
              <a:solidFill>
                <a:schemeClr val="bg2">
                  <a:lumMod val="10000"/>
                </a:schemeClr>
              </a:solidFill>
            </a:endParaRPr>
          </a:p>
          <a:p>
            <a:pPr lvl="1"/>
            <a:r>
              <a:rPr lang="en-US" dirty="0">
                <a:solidFill>
                  <a:schemeClr val="bg2">
                    <a:lumMod val="10000"/>
                  </a:schemeClr>
                </a:solidFill>
              </a:rPr>
              <a:t>Only if needs and preferences are unattainable, base your decision on “the best interests of the person.”</a:t>
            </a:r>
          </a:p>
          <a:p>
            <a:pPr lvl="1"/>
            <a:endParaRPr lang="en-US" dirty="0">
              <a:solidFill>
                <a:schemeClr val="bg2">
                  <a:lumMod val="10000"/>
                </a:schemeClr>
              </a:solidFill>
            </a:endParaRPr>
          </a:p>
          <a:p>
            <a:pPr lvl="1"/>
            <a:r>
              <a:rPr lang="en-US" dirty="0">
                <a:solidFill>
                  <a:schemeClr val="bg2">
                    <a:lumMod val="10000"/>
                  </a:schemeClr>
                </a:solidFill>
              </a:rPr>
              <a:t>Remember, whenever possible, do what the resident would have wanted, not what you personally would choose.</a:t>
            </a:r>
          </a:p>
          <a:p>
            <a:endParaRPr lang="en-US" dirty="0"/>
          </a:p>
        </p:txBody>
      </p:sp>
    </p:spTree>
    <p:extLst>
      <p:ext uri="{BB962C8B-B14F-4D97-AF65-F5344CB8AC3E}">
        <p14:creationId xmlns:p14="http://schemas.microsoft.com/office/powerpoint/2010/main" val="29967339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400" b="1" dirty="0"/>
              <a:t>What if Your Rights Are Not Being Protected and Promoted?</a:t>
            </a:r>
          </a:p>
        </p:txBody>
      </p:sp>
      <p:sp>
        <p:nvSpPr>
          <p:cNvPr id="3" name="Content Placeholder 2"/>
          <p:cNvSpPr>
            <a:spLocks noGrp="1"/>
          </p:cNvSpPr>
          <p:nvPr>
            <p:ph idx="1"/>
          </p:nvPr>
        </p:nvSpPr>
        <p:spPr>
          <a:xfrm>
            <a:off x="609600" y="1841326"/>
            <a:ext cx="11062996" cy="4635674"/>
          </a:xfrm>
        </p:spPr>
        <p:txBody>
          <a:bodyPr/>
          <a:lstStyle/>
          <a:p>
            <a:r>
              <a:rPr lang="en-US" dirty="0">
                <a:solidFill>
                  <a:schemeClr val="bg2">
                    <a:lumMod val="10000"/>
                  </a:schemeClr>
                </a:solidFill>
              </a:rPr>
              <a:t>Speak to a trusted friend, family member, staff member, or Ombudsman Program representative.</a:t>
            </a:r>
          </a:p>
          <a:p>
            <a:pPr lvl="0"/>
            <a:endParaRPr lang="en-US" sz="2000" dirty="0">
              <a:solidFill>
                <a:schemeClr val="bg2">
                  <a:lumMod val="10000"/>
                </a:schemeClr>
              </a:solidFill>
            </a:endParaRPr>
          </a:p>
          <a:p>
            <a:pPr lvl="0"/>
            <a:r>
              <a:rPr lang="en-US" dirty="0">
                <a:solidFill>
                  <a:schemeClr val="bg2">
                    <a:lumMod val="10000"/>
                  </a:schemeClr>
                </a:solidFill>
              </a:rPr>
              <a:t>Identify which right is being violated.</a:t>
            </a:r>
          </a:p>
          <a:p>
            <a:pPr lvl="0"/>
            <a:endParaRPr lang="en-US" sz="2000" dirty="0">
              <a:solidFill>
                <a:schemeClr val="bg2">
                  <a:lumMod val="10000"/>
                </a:schemeClr>
              </a:solidFill>
            </a:endParaRPr>
          </a:p>
          <a:p>
            <a:pPr lvl="0"/>
            <a:r>
              <a:rPr lang="en-US" dirty="0">
                <a:solidFill>
                  <a:schemeClr val="bg2">
                    <a:lumMod val="10000"/>
                  </a:schemeClr>
                </a:solidFill>
              </a:rPr>
              <a:t>Decide if and how you will address the situation, for example:</a:t>
            </a:r>
            <a:endParaRPr lang="en-US" sz="2000" dirty="0">
              <a:solidFill>
                <a:schemeClr val="bg2">
                  <a:lumMod val="10000"/>
                </a:schemeClr>
              </a:solidFill>
            </a:endParaRPr>
          </a:p>
          <a:p>
            <a:pPr lvl="1"/>
            <a:r>
              <a:rPr lang="en-US" dirty="0">
                <a:solidFill>
                  <a:schemeClr val="bg2">
                    <a:lumMod val="10000"/>
                  </a:schemeClr>
                </a:solidFill>
              </a:rPr>
              <a:t>Meet with the right staff person (social worker, administrator, director of nursing).</a:t>
            </a:r>
            <a:endParaRPr lang="en-US" sz="1800" dirty="0">
              <a:solidFill>
                <a:schemeClr val="bg2">
                  <a:lumMod val="10000"/>
                </a:schemeClr>
              </a:solidFill>
            </a:endParaRPr>
          </a:p>
          <a:p>
            <a:pPr lvl="1"/>
            <a:r>
              <a:rPr lang="en-US" dirty="0">
                <a:solidFill>
                  <a:schemeClr val="bg2">
                    <a:lumMod val="10000"/>
                  </a:schemeClr>
                </a:solidFill>
              </a:rPr>
              <a:t>Raise the issue at a Resident Council meeting.</a:t>
            </a:r>
          </a:p>
          <a:p>
            <a:pPr lvl="1"/>
            <a:r>
              <a:rPr lang="en-US" dirty="0">
                <a:solidFill>
                  <a:schemeClr val="bg2">
                    <a:lumMod val="10000"/>
                  </a:schemeClr>
                </a:solidFill>
              </a:rPr>
              <a:t>Make a complaint to the  state licensing and survey agency and/or your Long-Term Care Ombudsman Program. </a:t>
            </a:r>
          </a:p>
          <a:p>
            <a:pPr marL="547687" lvl="2" indent="0">
              <a:buNone/>
            </a:pPr>
            <a:endParaRPr lang="en-US" dirty="0">
              <a:solidFill>
                <a:schemeClr val="bg2">
                  <a:lumMod val="10000"/>
                </a:schemeClr>
              </a:solidFill>
            </a:endParaRPr>
          </a:p>
          <a:p>
            <a:endParaRPr lang="en-US" dirty="0"/>
          </a:p>
        </p:txBody>
      </p:sp>
    </p:spTree>
    <p:extLst>
      <p:ext uri="{BB962C8B-B14F-4D97-AF65-F5344CB8AC3E}">
        <p14:creationId xmlns:p14="http://schemas.microsoft.com/office/powerpoint/2010/main" val="816806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Consider These Situations</a:t>
            </a:r>
          </a:p>
        </p:txBody>
      </p:sp>
      <p:sp>
        <p:nvSpPr>
          <p:cNvPr id="3" name="Content Placeholder 2"/>
          <p:cNvSpPr>
            <a:spLocks noGrp="1"/>
          </p:cNvSpPr>
          <p:nvPr>
            <p:ph idx="1"/>
          </p:nvPr>
        </p:nvSpPr>
        <p:spPr/>
        <p:txBody>
          <a:bodyPr/>
          <a:lstStyle/>
          <a:p>
            <a:pPr marL="182245" indent="-182245"/>
            <a:r>
              <a:rPr lang="en-US" dirty="0">
                <a:solidFill>
                  <a:schemeClr val="bg2">
                    <a:lumMod val="10000"/>
                  </a:schemeClr>
                </a:solidFill>
              </a:rPr>
              <a:t>You like to stay up late and get up mid-morning.  Staff tell you that if you want to have breakfast, you must be in the dining room by 8 AM.</a:t>
            </a:r>
            <a:endParaRPr lang="en-US" dirty="0"/>
          </a:p>
          <a:p>
            <a:pPr marL="0" indent="0">
              <a:buNone/>
            </a:pPr>
            <a:endParaRPr lang="en-US" dirty="0">
              <a:solidFill>
                <a:schemeClr val="bg2">
                  <a:lumMod val="10000"/>
                </a:schemeClr>
              </a:solidFill>
            </a:endParaRPr>
          </a:p>
          <a:p>
            <a:pPr marL="182245" indent="-182245"/>
            <a:r>
              <a:rPr lang="en-US" dirty="0">
                <a:solidFill>
                  <a:schemeClr val="bg2">
                    <a:lumMod val="10000"/>
                  </a:schemeClr>
                </a:solidFill>
              </a:rPr>
              <a:t>Staff ask for your input, but your only means of communicating is to move your head.  You have more </a:t>
            </a:r>
            <a:r>
              <a:rPr lang="en-US" dirty="0">
                <a:solidFill>
                  <a:srgbClr val="000000"/>
                </a:solidFill>
              </a:rPr>
              <a:t>to share, but can’t without proper support.  </a:t>
            </a:r>
            <a:endParaRPr lang="en-US" dirty="0">
              <a:solidFill>
                <a:srgbClr val="000000"/>
              </a:solidFill>
              <a:cs typeface="Arial"/>
            </a:endParaRPr>
          </a:p>
          <a:p>
            <a:pPr marL="0" indent="0">
              <a:buNone/>
            </a:pPr>
            <a:endParaRPr lang="en-US" dirty="0">
              <a:solidFill>
                <a:schemeClr val="bg2">
                  <a:lumMod val="10000"/>
                </a:schemeClr>
              </a:solidFill>
            </a:endParaRPr>
          </a:p>
          <a:p>
            <a:pPr marL="182245" indent="-182245"/>
            <a:r>
              <a:rPr lang="en-US" dirty="0">
                <a:solidFill>
                  <a:schemeClr val="bg2">
                    <a:lumMod val="10000"/>
                  </a:schemeClr>
                </a:solidFill>
              </a:rPr>
              <a:t>Your nursing home has a weekly church service open to all residents</a:t>
            </a:r>
            <a:r>
              <a:rPr lang="en-US" dirty="0">
                <a:solidFill>
                  <a:srgbClr val="000000"/>
                </a:solidFill>
              </a:rPr>
              <a:t>. You ask the staff about inviting a rabbi to lead a service and are told “no.”</a:t>
            </a:r>
            <a:endParaRPr lang="en-US" dirty="0">
              <a:solidFill>
                <a:srgbClr val="000000"/>
              </a:solidFill>
              <a:cs typeface="Arial"/>
            </a:endParaRPr>
          </a:p>
          <a:p>
            <a:pPr marL="182245" indent="-182245"/>
            <a:endParaRPr lang="en-US" dirty="0">
              <a:solidFill>
                <a:schemeClr val="bg2">
                  <a:lumMod val="10000"/>
                </a:schemeClr>
              </a:solidFill>
              <a:cs typeface="Arial"/>
            </a:endParaRPr>
          </a:p>
          <a:p>
            <a:pPr marL="182245" indent="-182245"/>
            <a:r>
              <a:rPr lang="en-US" dirty="0">
                <a:solidFill>
                  <a:schemeClr val="bg2">
                    <a:lumMod val="10000"/>
                  </a:schemeClr>
                </a:solidFill>
              </a:rPr>
              <a:t>Can anything be done?  </a:t>
            </a:r>
            <a:r>
              <a:rPr lang="en-US" b="1" dirty="0">
                <a:solidFill>
                  <a:schemeClr val="bg2">
                    <a:lumMod val="10000"/>
                  </a:schemeClr>
                </a:solidFill>
              </a:rPr>
              <a:t>“Yes!”  Residents’ Rights </a:t>
            </a:r>
            <a:r>
              <a:rPr lang="en-US" dirty="0">
                <a:solidFill>
                  <a:schemeClr val="bg2">
                    <a:lumMod val="10000"/>
                  </a:schemeClr>
                </a:solidFill>
              </a:rPr>
              <a:t>give you the right to have your needs met and your preferences respected.</a:t>
            </a:r>
            <a:endParaRPr lang="en-US" dirty="0">
              <a:solidFill>
                <a:schemeClr val="bg2">
                  <a:lumMod val="10000"/>
                </a:schemeClr>
              </a:solidFill>
              <a:cs typeface="Arial"/>
            </a:endParaRPr>
          </a:p>
        </p:txBody>
      </p:sp>
    </p:spTree>
    <p:extLst>
      <p:ext uri="{BB962C8B-B14F-4D97-AF65-F5344CB8AC3E}">
        <p14:creationId xmlns:p14="http://schemas.microsoft.com/office/powerpoint/2010/main" val="34727299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400" b="1" dirty="0"/>
              <a:t>What if Your Rights Are Not Being Protected and Promoted?</a:t>
            </a:r>
          </a:p>
        </p:txBody>
      </p:sp>
      <p:sp>
        <p:nvSpPr>
          <p:cNvPr id="3" name="Content Placeholder 2"/>
          <p:cNvSpPr>
            <a:spLocks noGrp="1"/>
          </p:cNvSpPr>
          <p:nvPr>
            <p:ph idx="1"/>
          </p:nvPr>
        </p:nvSpPr>
        <p:spPr/>
        <p:txBody>
          <a:bodyPr/>
          <a:lstStyle/>
          <a:p>
            <a:r>
              <a:rPr lang="en-US" dirty="0">
                <a:solidFill>
                  <a:schemeClr val="bg2">
                    <a:lumMod val="10000"/>
                  </a:schemeClr>
                </a:solidFill>
              </a:rPr>
              <a:t>If you make a complaint to your Ombudsman program representative, he or she will:</a:t>
            </a:r>
          </a:p>
          <a:p>
            <a:pPr lvl="1"/>
            <a:r>
              <a:rPr lang="en-US" dirty="0">
                <a:solidFill>
                  <a:schemeClr val="bg2">
                    <a:lumMod val="10000"/>
                  </a:schemeClr>
                </a:solidFill>
                <a:cs typeface="Arial"/>
              </a:rPr>
              <a:t>Listen to and support you.</a:t>
            </a:r>
          </a:p>
          <a:p>
            <a:pPr lvl="1"/>
            <a:r>
              <a:rPr lang="en-US" dirty="0">
                <a:solidFill>
                  <a:schemeClr val="bg2">
                    <a:lumMod val="10000"/>
                  </a:schemeClr>
                </a:solidFill>
                <a:cs typeface="Arial"/>
              </a:rPr>
              <a:t>Provide helpful information.</a:t>
            </a:r>
          </a:p>
          <a:p>
            <a:pPr lvl="1"/>
            <a:r>
              <a:rPr lang="en-US" dirty="0">
                <a:solidFill>
                  <a:schemeClr val="bg2">
                    <a:lumMod val="10000"/>
                  </a:schemeClr>
                </a:solidFill>
                <a:cs typeface="Arial"/>
              </a:rPr>
              <a:t>Work with you to resolve the issue.</a:t>
            </a:r>
          </a:p>
          <a:p>
            <a:pPr lvl="1"/>
            <a:r>
              <a:rPr lang="en-US" dirty="0">
                <a:solidFill>
                  <a:schemeClr val="bg2">
                    <a:lumMod val="10000"/>
                  </a:schemeClr>
                </a:solidFill>
                <a:cs typeface="Arial"/>
              </a:rPr>
              <a:t>Keep your conversations confidential.</a:t>
            </a:r>
          </a:p>
          <a:p>
            <a:pPr lvl="1"/>
            <a:r>
              <a:rPr lang="en-US" dirty="0">
                <a:solidFill>
                  <a:schemeClr val="bg2">
                    <a:lumMod val="10000"/>
                  </a:schemeClr>
                </a:solidFill>
                <a:cs typeface="Arial"/>
              </a:rPr>
              <a:t>Only act with your permission.</a:t>
            </a:r>
          </a:p>
          <a:p>
            <a:pPr marL="0" indent="0">
              <a:buNone/>
            </a:pPr>
            <a:endParaRPr lang="en-US" dirty="0">
              <a:solidFill>
                <a:schemeClr val="bg2">
                  <a:lumMod val="10000"/>
                </a:schemeClr>
              </a:solidFill>
              <a:cs typeface="Arial"/>
            </a:endParaRPr>
          </a:p>
          <a:p>
            <a:pPr marL="274637" lvl="1" indent="0">
              <a:buNone/>
            </a:pPr>
            <a:endParaRPr lang="en-US" dirty="0">
              <a:solidFill>
                <a:schemeClr val="bg2">
                  <a:lumMod val="10000"/>
                </a:schemeClr>
              </a:solidFill>
            </a:endParaRPr>
          </a:p>
          <a:p>
            <a:pPr marL="274637" lvl="1" indent="0">
              <a:buNone/>
            </a:pPr>
            <a:endParaRPr lang="en-US" dirty="0">
              <a:solidFill>
                <a:schemeClr val="bg2">
                  <a:lumMod val="10000"/>
                </a:schemeClr>
              </a:solidFill>
            </a:endParaRPr>
          </a:p>
          <a:p>
            <a:pPr lvl="1"/>
            <a:endParaRPr lang="en-US" dirty="0">
              <a:solidFill>
                <a:schemeClr val="bg2">
                  <a:lumMod val="10000"/>
                </a:schemeClr>
              </a:solidFill>
              <a:cs typeface="Arial"/>
            </a:endParaRPr>
          </a:p>
          <a:p>
            <a:pPr lvl="1"/>
            <a:endParaRPr lang="en-US" dirty="0">
              <a:solidFill>
                <a:schemeClr val="bg2">
                  <a:lumMod val="10000"/>
                </a:schemeClr>
              </a:solidFill>
              <a:cs typeface="Arial"/>
            </a:endParaRPr>
          </a:p>
          <a:p>
            <a:pPr lvl="1"/>
            <a:endParaRPr lang="en-US" dirty="0">
              <a:solidFill>
                <a:schemeClr val="bg2">
                  <a:lumMod val="10000"/>
                </a:schemeClr>
              </a:solidFill>
              <a:cs typeface="Arial"/>
            </a:endParaRPr>
          </a:p>
          <a:p>
            <a:pPr lvl="1"/>
            <a:endParaRPr lang="en-US" dirty="0">
              <a:solidFill>
                <a:schemeClr val="bg2">
                  <a:lumMod val="10000"/>
                </a:schemeClr>
              </a:solidFill>
              <a:cs typeface="Arial"/>
            </a:endParaRPr>
          </a:p>
          <a:p>
            <a:pPr lvl="1"/>
            <a:endParaRPr lang="en-US" dirty="0">
              <a:solidFill>
                <a:schemeClr val="bg2">
                  <a:lumMod val="10000"/>
                </a:schemeClr>
              </a:solidFill>
            </a:endParaRPr>
          </a:p>
          <a:p>
            <a:pPr marL="456882" lvl="1" indent="-182245"/>
            <a:endParaRPr lang="en-US" dirty="0">
              <a:solidFill>
                <a:schemeClr val="bg2">
                  <a:lumMod val="10000"/>
                </a:schemeClr>
              </a:solidFill>
            </a:endParaRPr>
          </a:p>
          <a:p>
            <a:pPr marL="182245" indent="-182245"/>
            <a:endParaRPr lang="en-US" dirty="0">
              <a:solidFill>
                <a:schemeClr val="bg2">
                  <a:lumMod val="10000"/>
                </a:schemeClr>
              </a:solidFill>
              <a:cs typeface="Arial"/>
            </a:endParaRPr>
          </a:p>
          <a:p>
            <a:pPr marL="182245" indent="-182245"/>
            <a:endParaRPr lang="en-US" dirty="0">
              <a:solidFill>
                <a:schemeClr val="bg2">
                  <a:lumMod val="10000"/>
                </a:schemeClr>
              </a:solidFill>
              <a:cs typeface="Arial"/>
            </a:endParaRPr>
          </a:p>
          <a:p>
            <a:pPr marL="456882" lvl="1" indent="-182245"/>
            <a:endParaRPr lang="en-US" dirty="0">
              <a:solidFill>
                <a:schemeClr val="bg2">
                  <a:lumMod val="10000"/>
                </a:schemeClr>
              </a:solidFill>
              <a:cs typeface="Arial"/>
            </a:endParaRPr>
          </a:p>
          <a:p>
            <a:pPr marL="274637" lvl="1" indent="0">
              <a:buNone/>
            </a:pPr>
            <a:endParaRPr lang="en-US" dirty="0">
              <a:solidFill>
                <a:schemeClr val="bg2">
                  <a:lumMod val="10000"/>
                </a:schemeClr>
              </a:solidFill>
              <a:cs typeface="Arial"/>
            </a:endParaRPr>
          </a:p>
          <a:p>
            <a:pPr marL="274637" lvl="1" indent="0">
              <a:buNone/>
            </a:pPr>
            <a:endParaRPr lang="en-US" dirty="0">
              <a:solidFill>
                <a:schemeClr val="bg2">
                  <a:lumMod val="10000"/>
                </a:schemeClr>
              </a:solidFill>
              <a:cs typeface="Arial"/>
            </a:endParaRPr>
          </a:p>
          <a:p>
            <a:pPr lvl="1"/>
            <a:endParaRPr lang="en-US" dirty="0">
              <a:solidFill>
                <a:schemeClr val="bg2">
                  <a:lumMod val="10000"/>
                </a:schemeClr>
              </a:solidFill>
              <a:cs typeface="Arial"/>
            </a:endParaRPr>
          </a:p>
          <a:p>
            <a:endParaRPr lang="en-US" dirty="0"/>
          </a:p>
        </p:txBody>
      </p:sp>
    </p:spTree>
    <p:extLst>
      <p:ext uri="{BB962C8B-B14F-4D97-AF65-F5344CB8AC3E}">
        <p14:creationId xmlns:p14="http://schemas.microsoft.com/office/powerpoint/2010/main" val="4877071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About Retaliation?</a:t>
            </a:r>
          </a:p>
        </p:txBody>
      </p:sp>
      <p:sp>
        <p:nvSpPr>
          <p:cNvPr id="3" name="Content Placeholder 2"/>
          <p:cNvSpPr>
            <a:spLocks noGrp="1"/>
          </p:cNvSpPr>
          <p:nvPr>
            <p:ph idx="1"/>
          </p:nvPr>
        </p:nvSpPr>
        <p:spPr/>
        <p:txBody>
          <a:bodyPr/>
          <a:lstStyle/>
          <a:p>
            <a:pPr marL="182245" indent="-182245"/>
            <a:r>
              <a:rPr lang="en-US" dirty="0">
                <a:solidFill>
                  <a:schemeClr val="bg2">
                    <a:lumMod val="10000"/>
                  </a:schemeClr>
                </a:solidFill>
                <a:cs typeface="Arial"/>
              </a:rPr>
              <a:t>There are strict federal and state laws prohibiting acts of retaliation for voicing grievances and making complaints.</a:t>
            </a:r>
          </a:p>
          <a:p>
            <a:pPr marL="182245" indent="-182245"/>
            <a:endParaRPr lang="en-US" sz="1600" dirty="0">
              <a:solidFill>
                <a:schemeClr val="bg2">
                  <a:lumMod val="10000"/>
                </a:schemeClr>
              </a:solidFill>
              <a:cs typeface="Arial"/>
            </a:endParaRPr>
          </a:p>
          <a:p>
            <a:pPr marL="182245" indent="-182245"/>
            <a:r>
              <a:rPr lang="en-US" b="1" dirty="0">
                <a:solidFill>
                  <a:schemeClr val="bg2">
                    <a:lumMod val="10000"/>
                  </a:schemeClr>
                </a:solidFill>
                <a:cs typeface="Arial"/>
              </a:rPr>
              <a:t>Let your Ombudsman representative know when you have spoken up.</a:t>
            </a:r>
          </a:p>
          <a:p>
            <a:endParaRPr lang="en-US" dirty="0"/>
          </a:p>
        </p:txBody>
      </p:sp>
    </p:spTree>
    <p:extLst>
      <p:ext uri="{BB962C8B-B14F-4D97-AF65-F5344CB8AC3E}">
        <p14:creationId xmlns:p14="http://schemas.microsoft.com/office/powerpoint/2010/main" val="21234286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5400" b="1" dirty="0"/>
              <a:t>Residents’ Rights quiz</a:t>
            </a:r>
          </a:p>
        </p:txBody>
      </p:sp>
    </p:spTree>
    <p:extLst>
      <p:ext uri="{BB962C8B-B14F-4D97-AF65-F5344CB8AC3E}">
        <p14:creationId xmlns:p14="http://schemas.microsoft.com/office/powerpoint/2010/main" val="35921866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Residents’ Rights Quiz: True or False?</a:t>
            </a:r>
          </a:p>
        </p:txBody>
      </p:sp>
      <p:sp>
        <p:nvSpPr>
          <p:cNvPr id="3" name="Content Placeholder 2"/>
          <p:cNvSpPr>
            <a:spLocks noGrp="1"/>
          </p:cNvSpPr>
          <p:nvPr>
            <p:ph idx="1"/>
          </p:nvPr>
        </p:nvSpPr>
        <p:spPr/>
        <p:txBody>
          <a:bodyPr/>
          <a:lstStyle/>
          <a:p>
            <a:pPr marL="457200" indent="-457200">
              <a:buFont typeface="+mj-lt"/>
              <a:buAutoNum type="arabicPeriod"/>
            </a:pPr>
            <a:r>
              <a:rPr lang="en-US" dirty="0">
                <a:solidFill>
                  <a:srgbClr val="000000"/>
                </a:solidFill>
              </a:rPr>
              <a:t>You must follow doctor’s orders.</a:t>
            </a:r>
          </a:p>
          <a:p>
            <a:pPr marL="457200" indent="-457200">
              <a:buFont typeface="+mj-lt"/>
              <a:buAutoNum type="arabicPeriod"/>
            </a:pPr>
            <a:endParaRPr lang="en-US" sz="1600" dirty="0">
              <a:solidFill>
                <a:srgbClr val="000000"/>
              </a:solidFill>
            </a:endParaRPr>
          </a:p>
          <a:p>
            <a:pPr marL="457200" indent="-457200">
              <a:buFont typeface="+mj-lt"/>
              <a:buAutoNum type="arabicPeriod"/>
            </a:pPr>
            <a:r>
              <a:rPr lang="en-US" dirty="0">
                <a:solidFill>
                  <a:srgbClr val="000000"/>
                </a:solidFill>
              </a:rPr>
              <a:t>When you are in a nursing home, you must eat at the meal times set by staff, even if breakfast is at 8am and you would never eat that early.</a:t>
            </a:r>
          </a:p>
          <a:p>
            <a:pPr marL="457200" indent="-457200">
              <a:buFont typeface="+mj-lt"/>
              <a:buAutoNum type="arabicPeriod"/>
            </a:pPr>
            <a:endParaRPr lang="en-US" sz="1600" dirty="0">
              <a:solidFill>
                <a:srgbClr val="000000"/>
              </a:solidFill>
            </a:endParaRPr>
          </a:p>
          <a:p>
            <a:pPr marL="457200" indent="-457200">
              <a:buFont typeface="+mj-lt"/>
              <a:buAutoNum type="arabicPeriod"/>
            </a:pPr>
            <a:r>
              <a:rPr lang="en-US" dirty="0">
                <a:solidFill>
                  <a:srgbClr val="000000"/>
                </a:solidFill>
              </a:rPr>
              <a:t>You must communicate your input to the facility using only written or oral communications, even if you can only communicate through motion.</a:t>
            </a:r>
          </a:p>
          <a:p>
            <a:pPr marL="457200" indent="-457200">
              <a:buFont typeface="+mj-lt"/>
              <a:buAutoNum type="arabicPeriod"/>
            </a:pPr>
            <a:endParaRPr lang="en-US" sz="1600" dirty="0">
              <a:solidFill>
                <a:srgbClr val="000000"/>
              </a:solidFill>
            </a:endParaRPr>
          </a:p>
          <a:p>
            <a:pPr marL="457200" indent="-457200">
              <a:buFont typeface="+mj-lt"/>
              <a:buAutoNum type="arabicPeriod"/>
            </a:pPr>
            <a:r>
              <a:rPr lang="en-US" dirty="0">
                <a:solidFill>
                  <a:srgbClr val="000000"/>
                </a:solidFill>
              </a:rPr>
              <a:t>Your only choice of religious activity is the weekly church service at the nursing home, even if it is not affiliated with your religion.</a:t>
            </a:r>
          </a:p>
          <a:p>
            <a:pPr marL="457200" indent="-457200">
              <a:buFont typeface="+mj-lt"/>
              <a:buAutoNum type="arabicPeriod"/>
            </a:pPr>
            <a:endParaRPr lang="en-US" sz="1600" dirty="0">
              <a:solidFill>
                <a:srgbClr val="000000"/>
              </a:solidFill>
            </a:endParaRPr>
          </a:p>
          <a:p>
            <a:pPr marL="457200" indent="-457200">
              <a:buFont typeface="+mj-lt"/>
              <a:buAutoNum type="arabicPeriod"/>
            </a:pPr>
            <a:r>
              <a:rPr lang="en-US" dirty="0">
                <a:solidFill>
                  <a:srgbClr val="000000"/>
                </a:solidFill>
              </a:rPr>
              <a:t>A resident only can use the facility’s grievance process to resolve a problem.</a:t>
            </a:r>
          </a:p>
          <a:p>
            <a:pPr marL="457200" indent="-457200">
              <a:buFont typeface="+mj-lt"/>
              <a:buAutoNum type="arabicPeriod"/>
            </a:pPr>
            <a:endParaRPr lang="en-US" dirty="0"/>
          </a:p>
        </p:txBody>
      </p:sp>
    </p:spTree>
    <p:extLst>
      <p:ext uri="{BB962C8B-B14F-4D97-AF65-F5344CB8AC3E}">
        <p14:creationId xmlns:p14="http://schemas.microsoft.com/office/powerpoint/2010/main" val="5769166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Residents’ Rights Quiz: Answers</a:t>
            </a:r>
          </a:p>
        </p:txBody>
      </p:sp>
      <p:sp>
        <p:nvSpPr>
          <p:cNvPr id="3" name="Content Placeholder 2"/>
          <p:cNvSpPr>
            <a:spLocks noGrp="1"/>
          </p:cNvSpPr>
          <p:nvPr>
            <p:ph idx="1"/>
          </p:nvPr>
        </p:nvSpPr>
        <p:spPr>
          <a:xfrm>
            <a:off x="609600" y="1524000"/>
            <a:ext cx="10972800" cy="4876800"/>
          </a:xfrm>
        </p:spPr>
        <p:txBody>
          <a:bodyPr/>
          <a:lstStyle/>
          <a:p>
            <a:pPr marL="457200" indent="-457200">
              <a:buFont typeface="+mj-lt"/>
              <a:buAutoNum type="arabicPeriod"/>
            </a:pPr>
            <a:r>
              <a:rPr lang="en-US" b="1" dirty="0">
                <a:solidFill>
                  <a:schemeClr val="bg2">
                    <a:lumMod val="10000"/>
                  </a:schemeClr>
                </a:solidFill>
              </a:rPr>
              <a:t>False:  </a:t>
            </a:r>
            <a:r>
              <a:rPr lang="en-US" dirty="0">
                <a:solidFill>
                  <a:schemeClr val="bg2">
                    <a:lumMod val="10000"/>
                  </a:schemeClr>
                </a:solidFill>
              </a:rPr>
              <a:t>You have the right to make decisions about your care and treatment. The resident has the right to be fully informed and to make decisions in all aspects of his/her life that are significant to him/her. Residents must be informed of the risks and benefits of any care, treatments, or orders, and s/he has the right to refuse.</a:t>
            </a:r>
          </a:p>
          <a:p>
            <a:pPr marL="457200" indent="-457200">
              <a:buFont typeface="+mj-lt"/>
              <a:buAutoNum type="arabicPeriod"/>
            </a:pPr>
            <a:endParaRPr lang="en-US" sz="1600" dirty="0">
              <a:solidFill>
                <a:schemeClr val="bg2">
                  <a:lumMod val="10000"/>
                </a:schemeClr>
              </a:solidFill>
            </a:endParaRPr>
          </a:p>
          <a:p>
            <a:pPr marL="457200" indent="-457200">
              <a:buFont typeface="+mj-lt"/>
              <a:buAutoNum type="arabicPeriod"/>
            </a:pPr>
            <a:r>
              <a:rPr lang="en-US" b="1" dirty="0">
                <a:solidFill>
                  <a:schemeClr val="bg2">
                    <a:lumMod val="10000"/>
                  </a:schemeClr>
                </a:solidFill>
              </a:rPr>
              <a:t>False:  </a:t>
            </a:r>
            <a:r>
              <a:rPr lang="en-US" dirty="0">
                <a:solidFill>
                  <a:schemeClr val="bg2">
                    <a:lumMod val="10000"/>
                  </a:schemeClr>
                </a:solidFill>
              </a:rPr>
              <a:t>You can eat at your desired meal times, even if they are different from the scheduled meal. Residents have the right to make choices about their schedule, including meal times.</a:t>
            </a:r>
          </a:p>
          <a:p>
            <a:pPr marL="457200" indent="-457200">
              <a:buFont typeface="+mj-lt"/>
              <a:buAutoNum type="arabicPeriod"/>
            </a:pPr>
            <a:endParaRPr lang="en-US" sz="1600" dirty="0">
              <a:solidFill>
                <a:schemeClr val="bg2">
                  <a:lumMod val="10000"/>
                </a:schemeClr>
              </a:solidFill>
            </a:endParaRPr>
          </a:p>
          <a:p>
            <a:pPr marL="457200" indent="-457200">
              <a:buFont typeface="+mj-lt"/>
              <a:buAutoNum type="arabicPeriod"/>
            </a:pPr>
            <a:r>
              <a:rPr lang="en-US" b="1" dirty="0">
                <a:solidFill>
                  <a:schemeClr val="bg2">
                    <a:lumMod val="10000"/>
                  </a:schemeClr>
                </a:solidFill>
              </a:rPr>
              <a:t>False:  </a:t>
            </a:r>
            <a:r>
              <a:rPr lang="en-US" dirty="0">
                <a:solidFill>
                  <a:schemeClr val="bg2">
                    <a:lumMod val="10000"/>
                  </a:schemeClr>
                </a:solidFill>
              </a:rPr>
              <a:t>The facility must take your input into consideration and provide any support or assistance you need to communicate your input. Residents have the right to information and communications in a language and format they understand (e.g., Spanish, Braille, etc.).</a:t>
            </a:r>
          </a:p>
          <a:p>
            <a:pPr marL="457200" indent="-457200">
              <a:buFont typeface="+mj-lt"/>
              <a:buAutoNum type="arabicPeriod"/>
            </a:pPr>
            <a:endParaRPr lang="en-US" dirty="0"/>
          </a:p>
        </p:txBody>
      </p:sp>
    </p:spTree>
    <p:extLst>
      <p:ext uri="{BB962C8B-B14F-4D97-AF65-F5344CB8AC3E}">
        <p14:creationId xmlns:p14="http://schemas.microsoft.com/office/powerpoint/2010/main" val="41823752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Residents’ Rights Quiz: Answers</a:t>
            </a:r>
          </a:p>
        </p:txBody>
      </p:sp>
      <p:sp>
        <p:nvSpPr>
          <p:cNvPr id="3" name="Content Placeholder 2"/>
          <p:cNvSpPr>
            <a:spLocks noGrp="1"/>
          </p:cNvSpPr>
          <p:nvPr>
            <p:ph idx="1"/>
          </p:nvPr>
        </p:nvSpPr>
        <p:spPr/>
        <p:txBody>
          <a:bodyPr/>
          <a:lstStyle/>
          <a:p>
            <a:pPr marL="457200" indent="-457200">
              <a:buAutoNum type="arabicPeriod" startAt="4"/>
            </a:pPr>
            <a:r>
              <a:rPr lang="en-US" b="1" dirty="0">
                <a:solidFill>
                  <a:schemeClr val="bg2">
                    <a:lumMod val="10000"/>
                  </a:schemeClr>
                </a:solidFill>
              </a:rPr>
              <a:t>False:  </a:t>
            </a:r>
            <a:r>
              <a:rPr lang="en-US" dirty="0">
                <a:solidFill>
                  <a:schemeClr val="bg2">
                    <a:lumMod val="10000"/>
                  </a:schemeClr>
                </a:solidFill>
              </a:rPr>
              <a:t>You can practice the religion of your choosing, regardless of the facility’s scheduled religious services. Residents have the right to freely practice their own religion, can attend religious services outside the facility, and can have visitors at any time, including clergy.</a:t>
            </a:r>
          </a:p>
          <a:p>
            <a:pPr marL="457200" indent="-457200">
              <a:buAutoNum type="arabicPeriod" startAt="4"/>
            </a:pPr>
            <a:endParaRPr lang="en-US" dirty="0">
              <a:solidFill>
                <a:schemeClr val="bg2">
                  <a:lumMod val="10000"/>
                </a:schemeClr>
              </a:solidFill>
            </a:endParaRPr>
          </a:p>
          <a:p>
            <a:pPr marL="457200" indent="-457200">
              <a:buAutoNum type="arabicPeriod" startAt="4"/>
            </a:pPr>
            <a:r>
              <a:rPr lang="en-US" b="1" dirty="0">
                <a:solidFill>
                  <a:schemeClr val="bg2">
                    <a:lumMod val="10000"/>
                  </a:schemeClr>
                </a:solidFill>
              </a:rPr>
              <a:t>False:  </a:t>
            </a:r>
            <a:r>
              <a:rPr lang="en-US" dirty="0">
                <a:solidFill>
                  <a:schemeClr val="bg2">
                    <a:lumMod val="10000"/>
                  </a:schemeClr>
                </a:solidFill>
              </a:rPr>
              <a:t>The facility must investigate and respond to any grievance filed by a resident, including letting them know how the problem will be resolved. Residents can file a grievance with the facility, make a complaint to the state licensing and survey agency and/or the Long-Term Care Ombudsman Program.</a:t>
            </a:r>
          </a:p>
          <a:p>
            <a:pPr marL="457200" indent="-457200">
              <a:buAutoNum type="arabicPeriod" startAt="4"/>
            </a:pPr>
            <a:endParaRPr lang="en-US" dirty="0"/>
          </a:p>
          <a:p>
            <a:pPr marL="0" indent="0">
              <a:buNone/>
            </a:pPr>
            <a:endParaRPr lang="en-US" dirty="0"/>
          </a:p>
        </p:txBody>
      </p:sp>
    </p:spTree>
    <p:extLst>
      <p:ext uri="{BB962C8B-B14F-4D97-AF65-F5344CB8AC3E}">
        <p14:creationId xmlns:p14="http://schemas.microsoft.com/office/powerpoint/2010/main" val="35475726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5400" b="1" dirty="0"/>
              <a:t>Questions?</a:t>
            </a:r>
          </a:p>
        </p:txBody>
      </p:sp>
    </p:spTree>
    <p:extLst>
      <p:ext uri="{BB962C8B-B14F-4D97-AF65-F5344CB8AC3E}">
        <p14:creationId xmlns:p14="http://schemas.microsoft.com/office/powerpoint/2010/main" val="15859191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t>resources</a:t>
            </a:r>
          </a:p>
        </p:txBody>
      </p:sp>
    </p:spTree>
    <p:extLst>
      <p:ext uri="{BB962C8B-B14F-4D97-AF65-F5344CB8AC3E}">
        <p14:creationId xmlns:p14="http://schemas.microsoft.com/office/powerpoint/2010/main" val="36351808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7632" y="429208"/>
            <a:ext cx="9448800" cy="990600"/>
          </a:xfrm>
        </p:spPr>
        <p:txBody>
          <a:bodyPr/>
          <a:lstStyle/>
          <a:p>
            <a:r>
              <a:rPr lang="en-US" b="1" dirty="0"/>
              <a:t>Additional Information</a:t>
            </a:r>
          </a:p>
        </p:txBody>
      </p:sp>
      <p:sp>
        <p:nvSpPr>
          <p:cNvPr id="3" name="Content Placeholder 2"/>
          <p:cNvSpPr>
            <a:spLocks noGrp="1"/>
          </p:cNvSpPr>
          <p:nvPr>
            <p:ph idx="1"/>
          </p:nvPr>
        </p:nvSpPr>
        <p:spPr>
          <a:xfrm>
            <a:off x="609599" y="1419808"/>
            <a:ext cx="11146971" cy="5057192"/>
          </a:xfrm>
        </p:spPr>
        <p:txBody>
          <a:bodyPr/>
          <a:lstStyle/>
          <a:p>
            <a:pPr marL="182880" indent="-182245">
              <a:buNone/>
            </a:pPr>
            <a:r>
              <a:rPr lang="en-US" b="1" dirty="0">
                <a:cs typeface="Arial"/>
              </a:rPr>
              <a:t>  The National Long-Term Care Ombudsman Resource Center (NORC) </a:t>
            </a:r>
            <a:r>
              <a:rPr lang="en-US" u="sng" dirty="0">
                <a:cs typeface="Arial"/>
                <a:hlinkClick r:id="rId3"/>
              </a:rPr>
              <a:t>http://ltcombudsman.org/</a:t>
            </a:r>
            <a:r>
              <a:rPr lang="en-US" b="1" dirty="0">
                <a:cs typeface="Arial"/>
              </a:rPr>
              <a:t> </a:t>
            </a:r>
            <a:endParaRPr lang="en-US" dirty="0">
              <a:cs typeface="Arial"/>
            </a:endParaRPr>
          </a:p>
          <a:p>
            <a:pPr marL="286385" indent="-285750"/>
            <a:r>
              <a:rPr lang="en-US" sz="1800" b="1" dirty="0">
                <a:cs typeface="Arial"/>
              </a:rPr>
              <a:t>NORC Nursing Homes page- </a:t>
            </a:r>
            <a:r>
              <a:rPr lang="en-US" sz="1800" u="sng" dirty="0">
                <a:cs typeface="Arial"/>
                <a:hlinkClick r:id="rId4"/>
              </a:rPr>
              <a:t>http://ltcombudsman.org/nursing-homes</a:t>
            </a:r>
            <a:r>
              <a:rPr lang="en-US" sz="1800" b="1" dirty="0">
                <a:cs typeface="Arial"/>
              </a:rPr>
              <a:t> </a:t>
            </a:r>
            <a:endParaRPr lang="en-US" sz="1800" dirty="0">
              <a:cs typeface="Arial"/>
            </a:endParaRPr>
          </a:p>
          <a:p>
            <a:pPr marL="286385" indent="-285750"/>
            <a:r>
              <a:rPr lang="en-US" sz="1800" b="1" dirty="0">
                <a:cs typeface="Arial"/>
              </a:rPr>
              <a:t>NORC Federal Nursing Home Regulations page- </a:t>
            </a:r>
            <a:r>
              <a:rPr lang="en-US" sz="1800" u="sng" dirty="0">
                <a:cs typeface="Arial"/>
                <a:hlinkClick r:id="rId5"/>
              </a:rPr>
              <a:t>http://ltcombudsman.org/library/fed_laws/federal-nursing-home-regulations</a:t>
            </a:r>
            <a:r>
              <a:rPr lang="en-US" sz="1800" b="1" dirty="0">
                <a:cs typeface="Arial"/>
              </a:rPr>
              <a:t> </a:t>
            </a:r>
            <a:endParaRPr lang="en-US" sz="1800" dirty="0">
              <a:cs typeface="Arial"/>
            </a:endParaRPr>
          </a:p>
          <a:p>
            <a:pPr marL="286385" indent="-285750"/>
            <a:r>
              <a:rPr lang="en-US" sz="1800" b="1" dirty="0">
                <a:cs typeface="Arial"/>
              </a:rPr>
              <a:t>Locate and Learn about the Long-Term Care Ombudsman Program:  </a:t>
            </a:r>
            <a:r>
              <a:rPr lang="en-US" sz="1800" u="sng" dirty="0">
                <a:cs typeface="Arial"/>
                <a:hlinkClick r:id="rId6"/>
              </a:rPr>
              <a:t>http://theconsumervoice.org/get_help</a:t>
            </a:r>
            <a:endParaRPr sz="1800" dirty="0">
              <a:cs typeface="Arial"/>
            </a:endParaRPr>
          </a:p>
          <a:p>
            <a:pPr marL="182880" indent="-182245">
              <a:buNone/>
            </a:pPr>
            <a:endParaRPr lang="en-US" sz="1800" dirty="0">
              <a:cs typeface="Arial"/>
            </a:endParaRPr>
          </a:p>
          <a:p>
            <a:pPr marL="182880" indent="-182245">
              <a:buNone/>
            </a:pPr>
            <a:r>
              <a:rPr lang="en-US" b="1" dirty="0">
                <a:cs typeface="Arial"/>
              </a:rPr>
              <a:t>  The National Consumer Voice for Quality Long-Term Care (Consumer Voice) </a:t>
            </a:r>
            <a:r>
              <a:rPr lang="en-US" u="sng" dirty="0">
                <a:cs typeface="Arial"/>
                <a:hlinkClick r:id="rId7"/>
              </a:rPr>
              <a:t>www.theconsumervoice.org</a:t>
            </a:r>
            <a:r>
              <a:rPr lang="en-US" b="1" dirty="0">
                <a:cs typeface="Arial"/>
              </a:rPr>
              <a:t> </a:t>
            </a:r>
            <a:endParaRPr lang="en-US" dirty="0">
              <a:cs typeface="Arial"/>
            </a:endParaRPr>
          </a:p>
          <a:p>
            <a:pPr marL="286385" indent="-285750"/>
            <a:r>
              <a:rPr lang="en-US" sz="1800" b="1" dirty="0">
                <a:cs typeface="Arial"/>
              </a:rPr>
              <a:t>Consumer Voice Nursing Home Residents page- </a:t>
            </a:r>
            <a:r>
              <a:rPr lang="en-US" sz="1800" u="sng" dirty="0">
                <a:cs typeface="Arial"/>
                <a:hlinkClick r:id="rId8"/>
              </a:rPr>
              <a:t>http://theconsumervoice.org/issues/recipients/nursing-home-residents</a:t>
            </a:r>
            <a:r>
              <a:rPr lang="en-US" sz="1800" b="1" dirty="0">
                <a:cs typeface="Arial"/>
              </a:rPr>
              <a:t> </a:t>
            </a:r>
            <a:endParaRPr lang="en-US" sz="1800" dirty="0">
              <a:cs typeface="Arial"/>
            </a:endParaRPr>
          </a:p>
          <a:p>
            <a:pPr marL="0" indent="0">
              <a:buNone/>
            </a:pPr>
            <a:endParaRPr lang="en-US" b="1" dirty="0">
              <a:cs typeface="Arial"/>
            </a:endParaRPr>
          </a:p>
          <a:p>
            <a:pPr marL="0" indent="0">
              <a:buNone/>
            </a:pPr>
            <a:endParaRPr lang="en-US" sz="1000" b="1" dirty="0"/>
          </a:p>
          <a:p>
            <a:pPr marL="0" indent="0">
              <a:buNone/>
            </a:pPr>
            <a:endParaRPr lang="en-US" dirty="0"/>
          </a:p>
          <a:p>
            <a:pPr marL="274320" lvl="1" indent="0">
              <a:buNone/>
            </a:pPr>
            <a:endParaRPr lang="en-US" dirty="0">
              <a:cs typeface="Arial"/>
            </a:endParaRPr>
          </a:p>
          <a:p>
            <a:pPr lvl="1" indent="-182245"/>
            <a:endParaRPr lang="en-US" dirty="0">
              <a:cs typeface="Arial"/>
            </a:endParaRPr>
          </a:p>
          <a:p>
            <a:pPr lvl="1" indent="-182245"/>
            <a:endParaRPr lang="en-US" dirty="0">
              <a:cs typeface="Arial"/>
            </a:endParaRPr>
          </a:p>
          <a:p>
            <a:pPr marL="182245" indent="-182245"/>
            <a:endParaRPr lang="en-US" dirty="0">
              <a:cs typeface="Arial"/>
            </a:endParaRPr>
          </a:p>
        </p:txBody>
      </p:sp>
    </p:spTree>
    <p:extLst>
      <p:ext uri="{BB962C8B-B14F-4D97-AF65-F5344CB8AC3E}">
        <p14:creationId xmlns:p14="http://schemas.microsoft.com/office/powerpoint/2010/main" val="4815815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Contact Information</a:t>
            </a:r>
          </a:p>
        </p:txBody>
      </p:sp>
      <p:sp>
        <p:nvSpPr>
          <p:cNvPr id="3" name="Content Placeholder 2"/>
          <p:cNvSpPr>
            <a:spLocks noGrp="1"/>
          </p:cNvSpPr>
          <p:nvPr>
            <p:ph idx="1"/>
          </p:nvPr>
        </p:nvSpPr>
        <p:spPr/>
        <p:txBody>
          <a:bodyPr/>
          <a:lstStyle/>
          <a:p>
            <a:r>
              <a:rPr lang="en-US" dirty="0"/>
              <a:t>INSERT PRESENTER CONTACT INFORMATION</a:t>
            </a:r>
          </a:p>
        </p:txBody>
      </p:sp>
    </p:spTree>
    <p:extLst>
      <p:ext uri="{BB962C8B-B14F-4D97-AF65-F5344CB8AC3E}">
        <p14:creationId xmlns:p14="http://schemas.microsoft.com/office/powerpoint/2010/main" val="3920997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Residents’ Rights Have Impact</a:t>
            </a:r>
          </a:p>
        </p:txBody>
      </p:sp>
      <p:sp>
        <p:nvSpPr>
          <p:cNvPr id="3" name="Content Placeholder 2"/>
          <p:cNvSpPr>
            <a:spLocks noGrp="1"/>
          </p:cNvSpPr>
          <p:nvPr>
            <p:ph idx="1"/>
          </p:nvPr>
        </p:nvSpPr>
        <p:spPr/>
        <p:txBody>
          <a:bodyPr/>
          <a:lstStyle/>
          <a:p>
            <a:r>
              <a:rPr lang="en-US" dirty="0">
                <a:solidFill>
                  <a:schemeClr val="bg2">
                    <a:lumMod val="10000"/>
                  </a:schemeClr>
                </a:solidFill>
              </a:rPr>
              <a:t>Knowing and exercising your rights </a:t>
            </a:r>
            <a:r>
              <a:rPr lang="en-US" dirty="0">
                <a:solidFill>
                  <a:srgbClr val="000000"/>
                </a:solidFill>
              </a:rPr>
              <a:t>enhances quality of life and care through:</a:t>
            </a:r>
          </a:p>
          <a:p>
            <a:pPr marL="0" indent="0">
              <a:buNone/>
            </a:pPr>
            <a:endParaRPr lang="en-US" dirty="0">
              <a:solidFill>
                <a:srgbClr val="000000"/>
              </a:solidFill>
            </a:endParaRPr>
          </a:p>
          <a:p>
            <a:pPr lvl="1"/>
            <a:r>
              <a:rPr lang="en-US" b="1" dirty="0">
                <a:solidFill>
                  <a:srgbClr val="000000"/>
                </a:solidFill>
              </a:rPr>
              <a:t>Dignity</a:t>
            </a:r>
          </a:p>
          <a:p>
            <a:pPr marL="274637" lvl="1" indent="0">
              <a:buNone/>
            </a:pPr>
            <a:endParaRPr lang="en-US" dirty="0">
              <a:solidFill>
                <a:schemeClr val="bg2">
                  <a:lumMod val="10000"/>
                </a:schemeClr>
              </a:solidFill>
            </a:endParaRPr>
          </a:p>
          <a:p>
            <a:pPr lvl="1"/>
            <a:r>
              <a:rPr lang="en-US" b="1" dirty="0">
                <a:solidFill>
                  <a:schemeClr val="bg2">
                    <a:lumMod val="10000"/>
                  </a:schemeClr>
                </a:solidFill>
              </a:rPr>
              <a:t>Self-Determination</a:t>
            </a:r>
          </a:p>
          <a:p>
            <a:pPr marL="274637" lvl="1" indent="0">
              <a:buNone/>
            </a:pPr>
            <a:endParaRPr lang="en-US" dirty="0">
              <a:solidFill>
                <a:schemeClr val="bg2">
                  <a:lumMod val="10000"/>
                </a:schemeClr>
              </a:solidFill>
            </a:endParaRPr>
          </a:p>
          <a:p>
            <a:pPr lvl="1"/>
            <a:r>
              <a:rPr lang="en-US" b="1" dirty="0">
                <a:solidFill>
                  <a:schemeClr val="bg2">
                    <a:lumMod val="10000"/>
                  </a:schemeClr>
                </a:solidFill>
              </a:rPr>
              <a:t>Choices</a:t>
            </a:r>
          </a:p>
          <a:p>
            <a:pPr marL="274637" lvl="1" indent="0">
              <a:buNone/>
            </a:pPr>
            <a:endParaRPr lang="en-US" dirty="0">
              <a:solidFill>
                <a:schemeClr val="bg2">
                  <a:lumMod val="10000"/>
                </a:schemeClr>
              </a:solidFill>
            </a:endParaRPr>
          </a:p>
          <a:p>
            <a:pPr lvl="1"/>
            <a:r>
              <a:rPr lang="en-US" b="1" dirty="0">
                <a:solidFill>
                  <a:schemeClr val="bg2">
                    <a:lumMod val="10000"/>
                  </a:schemeClr>
                </a:solidFill>
              </a:rPr>
              <a:t>Information</a:t>
            </a:r>
          </a:p>
          <a:p>
            <a:pPr marL="274637" lvl="1" indent="0">
              <a:buNone/>
            </a:pPr>
            <a:endParaRPr lang="en-US" dirty="0">
              <a:solidFill>
                <a:schemeClr val="bg2">
                  <a:lumMod val="10000"/>
                </a:schemeClr>
              </a:solidFill>
            </a:endParaRPr>
          </a:p>
          <a:p>
            <a:pPr lvl="1"/>
            <a:r>
              <a:rPr lang="en-US" b="1" dirty="0">
                <a:solidFill>
                  <a:schemeClr val="bg2">
                    <a:lumMod val="10000"/>
                  </a:schemeClr>
                </a:solidFill>
              </a:rPr>
              <a:t>Communication and access to persons and services inside and outside the nursing home</a:t>
            </a:r>
          </a:p>
        </p:txBody>
      </p:sp>
    </p:spTree>
    <p:extLst>
      <p:ext uri="{BB962C8B-B14F-4D97-AF65-F5344CB8AC3E}">
        <p14:creationId xmlns:p14="http://schemas.microsoft.com/office/powerpoint/2010/main" val="17765196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69" name="Picture 4" descr="NORClogo"/>
          <p:cNvPicPr>
            <a:picLocks noChangeAspect="1" noChangeArrowheads="1"/>
          </p:cNvPicPr>
          <p:nvPr/>
        </p:nvPicPr>
        <p:blipFill>
          <a:blip r:embed="rId3" cstate="print"/>
          <a:srcRect/>
          <a:stretch>
            <a:fillRect/>
          </a:stretch>
        </p:blipFill>
        <p:spPr bwMode="auto">
          <a:xfrm>
            <a:off x="1752600" y="428627"/>
            <a:ext cx="8686800" cy="1400175"/>
          </a:xfrm>
          <a:prstGeom prst="rect">
            <a:avLst/>
          </a:prstGeom>
          <a:noFill/>
          <a:ln w="9525">
            <a:noFill/>
            <a:miter lim="800000"/>
            <a:headEnd/>
            <a:tailEnd/>
          </a:ln>
        </p:spPr>
      </p:pic>
      <p:sp>
        <p:nvSpPr>
          <p:cNvPr id="58370" name="TextBox 3"/>
          <p:cNvSpPr txBox="1">
            <a:spLocks noChangeArrowheads="1"/>
          </p:cNvSpPr>
          <p:nvPr/>
        </p:nvSpPr>
        <p:spPr bwMode="auto">
          <a:xfrm>
            <a:off x="585926" y="1828801"/>
            <a:ext cx="10972800" cy="4862870"/>
          </a:xfrm>
          <a:prstGeom prst="rect">
            <a:avLst/>
          </a:prstGeom>
          <a:noFill/>
          <a:ln w="9525">
            <a:noFill/>
            <a:miter lim="800000"/>
            <a:headEnd/>
            <a:tailEnd/>
          </a:ln>
        </p:spPr>
        <p:txBody>
          <a:bodyPr wrap="square">
            <a:prstTxWarp prst="textNoShape">
              <a:avLst/>
            </a:prstTxWarp>
            <a:spAutoFit/>
          </a:bodyPr>
          <a:lstStyle/>
          <a:p>
            <a:pPr algn="ctr" fontAlgn="base">
              <a:spcBef>
                <a:spcPct val="0"/>
              </a:spcBef>
              <a:spcAft>
                <a:spcPct val="0"/>
              </a:spcAft>
            </a:pPr>
            <a:endParaRPr lang="en-US" sz="2200" b="1" dirty="0">
              <a:solidFill>
                <a:srgbClr val="002060"/>
              </a:solidFill>
              <a:latin typeface="Arial" pitchFamily="127" charset="0"/>
              <a:ea typeface="ＭＳ Ｐゴシック" pitchFamily="127" charset="-128"/>
            </a:endParaRPr>
          </a:p>
          <a:p>
            <a:pPr algn="ctr" fontAlgn="base">
              <a:spcBef>
                <a:spcPct val="0"/>
              </a:spcBef>
              <a:spcAft>
                <a:spcPct val="0"/>
              </a:spcAft>
            </a:pPr>
            <a:r>
              <a:rPr lang="en-US" sz="2800" b="1" dirty="0">
                <a:solidFill>
                  <a:srgbClr val="002060"/>
                </a:solidFill>
                <a:latin typeface="Arial" pitchFamily="127" charset="0"/>
                <a:ea typeface="ＭＳ Ｐゴシック" pitchFamily="127" charset="-128"/>
              </a:rPr>
              <a:t>The National Long-Term Care </a:t>
            </a:r>
          </a:p>
          <a:p>
            <a:pPr algn="ctr" fontAlgn="base">
              <a:spcBef>
                <a:spcPct val="0"/>
              </a:spcBef>
              <a:spcAft>
                <a:spcPct val="0"/>
              </a:spcAft>
            </a:pPr>
            <a:r>
              <a:rPr lang="en-US" sz="2800" b="1" dirty="0">
                <a:solidFill>
                  <a:srgbClr val="002060"/>
                </a:solidFill>
                <a:latin typeface="Arial" pitchFamily="127" charset="0"/>
                <a:ea typeface="ＭＳ Ｐゴシック" pitchFamily="127" charset="-128"/>
              </a:rPr>
              <a:t>Ombudsman Resource Center (NORC)</a:t>
            </a:r>
          </a:p>
          <a:p>
            <a:pPr algn="ctr" fontAlgn="base">
              <a:spcBef>
                <a:spcPct val="0"/>
              </a:spcBef>
              <a:spcAft>
                <a:spcPct val="0"/>
              </a:spcAft>
            </a:pPr>
            <a:r>
              <a:rPr lang="en-US" sz="2000" dirty="0">
                <a:solidFill>
                  <a:srgbClr val="002060"/>
                </a:solidFill>
                <a:latin typeface="Arial" pitchFamily="127" charset="0"/>
                <a:ea typeface="ＭＳ Ｐゴシック" pitchFamily="127" charset="-128"/>
                <a:hlinkClick r:id="rId4"/>
              </a:rPr>
              <a:t>www.ltcombudsman.org</a:t>
            </a:r>
            <a:endParaRPr lang="en-US" sz="2000" dirty="0">
              <a:solidFill>
                <a:srgbClr val="002060"/>
              </a:solidFill>
              <a:latin typeface="Arial" pitchFamily="127" charset="0"/>
              <a:ea typeface="ＭＳ Ｐゴシック" pitchFamily="127" charset="-128"/>
            </a:endParaRPr>
          </a:p>
          <a:p>
            <a:pPr algn="ctr" fontAlgn="base">
              <a:spcBef>
                <a:spcPct val="0"/>
              </a:spcBef>
              <a:spcAft>
                <a:spcPct val="0"/>
              </a:spcAft>
            </a:pPr>
            <a:endParaRPr lang="en-US" sz="2000" dirty="0">
              <a:solidFill>
                <a:srgbClr val="002060"/>
              </a:solidFill>
              <a:latin typeface="Arial" pitchFamily="127" charset="0"/>
              <a:ea typeface="ＭＳ Ｐゴシック" pitchFamily="127" charset="-128"/>
            </a:endParaRPr>
          </a:p>
          <a:p>
            <a:pPr algn="ctr"/>
            <a:r>
              <a:rPr lang="en-US" sz="2000" b="1" i="1" dirty="0"/>
              <a:t>Connect with us:</a:t>
            </a:r>
            <a:endParaRPr lang="en-US" i="1" dirty="0"/>
          </a:p>
          <a:p>
            <a:pPr algn="ctr"/>
            <a:endParaRPr lang="en-US" dirty="0"/>
          </a:p>
          <a:p>
            <a:pPr algn="ctr"/>
            <a:r>
              <a:rPr lang="en-US" sz="2000" b="1" dirty="0"/>
              <a:t>The National LTC Ombudsman Resource Center</a:t>
            </a:r>
          </a:p>
          <a:p>
            <a:pPr algn="ctr"/>
            <a:endParaRPr lang="en-US" dirty="0"/>
          </a:p>
          <a:p>
            <a:pPr algn="ctr"/>
            <a:r>
              <a:rPr lang="en-US" sz="2000" b="1" dirty="0"/>
              <a:t>@LTCombudcenter</a:t>
            </a:r>
          </a:p>
          <a:p>
            <a:pPr algn="ctr" fontAlgn="base">
              <a:spcBef>
                <a:spcPct val="0"/>
              </a:spcBef>
              <a:spcAft>
                <a:spcPct val="0"/>
              </a:spcAft>
            </a:pPr>
            <a:endParaRPr lang="en-US" sz="2000" dirty="0">
              <a:solidFill>
                <a:srgbClr val="002060"/>
              </a:solidFill>
              <a:latin typeface="Arial" pitchFamily="127" charset="0"/>
              <a:ea typeface="ＭＳ Ｐゴシック" pitchFamily="127" charset="-128"/>
            </a:endParaRPr>
          </a:p>
          <a:p>
            <a:pPr algn="ctr" fontAlgn="base">
              <a:spcBef>
                <a:spcPct val="0"/>
              </a:spcBef>
              <a:spcAft>
                <a:spcPct val="0"/>
              </a:spcAft>
            </a:pPr>
            <a:endParaRPr lang="en-US" sz="2000" dirty="0">
              <a:solidFill>
                <a:srgbClr val="002060"/>
              </a:solidFill>
              <a:latin typeface="Arial" pitchFamily="127" charset="0"/>
              <a:ea typeface="ＭＳ Ｐゴシック" pitchFamily="127" charset="-128"/>
            </a:endParaRPr>
          </a:p>
          <a:p>
            <a:pPr algn="ctr" fontAlgn="base">
              <a:spcBef>
                <a:spcPct val="0"/>
              </a:spcBef>
              <a:spcAft>
                <a:spcPct val="0"/>
              </a:spcAft>
            </a:pPr>
            <a:r>
              <a:rPr lang="en-US" sz="1400" i="1" dirty="0">
                <a:solidFill>
                  <a:srgbClr val="002060"/>
                </a:solidFill>
                <a:latin typeface="Arial" pitchFamily="127" charset="0"/>
                <a:ea typeface="ＭＳ Ｐゴシック" pitchFamily="127" charset="-128"/>
              </a:rPr>
              <a:t>This project was supported, in part, by grant number </a:t>
            </a:r>
            <a:r>
              <a:rPr lang="en-US" sz="1400" i="1" dirty="0"/>
              <a:t>90OMRC0001-01-00</a:t>
            </a:r>
            <a:r>
              <a:rPr lang="en-US" sz="1400" i="1" dirty="0">
                <a:solidFill>
                  <a:srgbClr val="002060"/>
                </a:solidFill>
                <a:latin typeface="Arial" pitchFamily="127" charset="0"/>
                <a:ea typeface="ＭＳ Ｐゴシック" pitchFamily="127" charset="-128"/>
              </a:rPr>
              <a:t>, from the U.S. Administration for Community Living, Department of Health and Human Services, Washington, D.C. 20201. Grantees undertaking projects under government sponsorship are encouraged to express freely their findings and conclusions. Points of view or opinions do not, therefore, necessarily represent official Administration for Community Living policy.</a:t>
            </a:r>
          </a:p>
        </p:txBody>
      </p:sp>
      <p:pic>
        <p:nvPicPr>
          <p:cNvPr id="4" name="Picture 3" descr="cid:image003.jpg@01CFB310.A36779F0">
            <a:hlinkClick r:id="rId5"/>
            <a:extLst>
              <a:ext uri="{FF2B5EF4-FFF2-40B4-BE49-F238E27FC236}">
                <a16:creationId xmlns:a16="http://schemas.microsoft.com/office/drawing/2014/main" id="{0921E6C0-778D-43A4-B200-40A0EF4F69BA}"/>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2579102" y="4126211"/>
            <a:ext cx="522443" cy="542852"/>
          </a:xfrm>
          <a:prstGeom prst="rect">
            <a:avLst/>
          </a:prstGeom>
          <a:noFill/>
          <a:ln>
            <a:noFill/>
          </a:ln>
        </p:spPr>
      </p:pic>
      <p:pic>
        <p:nvPicPr>
          <p:cNvPr id="5" name="Picture 4" descr="cid:image004.jpg@01CFB310.A36779F0">
            <a:hlinkClick r:id="rId7"/>
            <a:extLst>
              <a:ext uri="{FF2B5EF4-FFF2-40B4-BE49-F238E27FC236}">
                <a16:creationId xmlns:a16="http://schemas.microsoft.com/office/drawing/2014/main" id="{FFE5EDD7-B8AF-4C9C-9FB0-565546EFDF7A}"/>
              </a:ext>
            </a:extLst>
          </p:cNvPr>
          <p:cNvPicPr/>
          <p:nvPr/>
        </p:nvPicPr>
        <p:blipFill>
          <a:blip r:embed="rId8">
            <a:extLst>
              <a:ext uri="{28A0092B-C50C-407E-A947-70E740481C1C}">
                <a14:useLocalDpi xmlns:a14="http://schemas.microsoft.com/office/drawing/2010/main" val="0"/>
              </a:ext>
            </a:extLst>
          </a:blip>
          <a:srcRect/>
          <a:stretch>
            <a:fillRect/>
          </a:stretch>
        </p:blipFill>
        <p:spPr bwMode="auto">
          <a:xfrm>
            <a:off x="4274943" y="4671908"/>
            <a:ext cx="580524" cy="593553"/>
          </a:xfrm>
          <a:prstGeom prst="rect">
            <a:avLst/>
          </a:prstGeom>
          <a:noFill/>
          <a:ln>
            <a:noFill/>
          </a:ln>
        </p:spPr>
      </p:pic>
    </p:spTree>
    <p:extLst>
      <p:ext uri="{BB962C8B-B14F-4D97-AF65-F5344CB8AC3E}">
        <p14:creationId xmlns:p14="http://schemas.microsoft.com/office/powerpoint/2010/main" val="1250832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Residents’ Rights Empower and Recognize You</a:t>
            </a:r>
          </a:p>
        </p:txBody>
      </p:sp>
      <p:sp>
        <p:nvSpPr>
          <p:cNvPr id="3" name="Content Placeholder 2"/>
          <p:cNvSpPr>
            <a:spLocks noGrp="1"/>
          </p:cNvSpPr>
          <p:nvPr>
            <p:ph idx="1"/>
          </p:nvPr>
        </p:nvSpPr>
        <p:spPr/>
        <p:txBody>
          <a:bodyPr/>
          <a:lstStyle/>
          <a:p>
            <a:r>
              <a:rPr lang="en-US" dirty="0">
                <a:solidFill>
                  <a:schemeClr val="bg2">
                    <a:lumMod val="10000"/>
                  </a:schemeClr>
                </a:solidFill>
              </a:rPr>
              <a:t>Residents’ Rights* put you in the driver’s seat to choose, participate, receive information, and make decisions about all aspects of your care and life.</a:t>
            </a:r>
          </a:p>
          <a:p>
            <a:endParaRPr lang="en-US" dirty="0">
              <a:solidFill>
                <a:schemeClr val="bg2">
                  <a:lumMod val="10000"/>
                </a:schemeClr>
              </a:solidFill>
            </a:endParaRPr>
          </a:p>
          <a:p>
            <a:r>
              <a:rPr lang="en-US" dirty="0">
                <a:solidFill>
                  <a:schemeClr val="bg2">
                    <a:lumMod val="10000"/>
                  </a:schemeClr>
                </a:solidFill>
              </a:rPr>
              <a:t>Congress created residents’ rights* in recognition of:</a:t>
            </a:r>
          </a:p>
          <a:p>
            <a:pPr lvl="1"/>
            <a:r>
              <a:rPr lang="en-US" dirty="0">
                <a:solidFill>
                  <a:schemeClr val="bg2">
                    <a:lumMod val="10000"/>
                  </a:schemeClr>
                </a:solidFill>
              </a:rPr>
              <a:t>The power imbalance between residents and staff; and</a:t>
            </a:r>
          </a:p>
          <a:p>
            <a:pPr lvl="1"/>
            <a:r>
              <a:rPr lang="en-US" dirty="0">
                <a:solidFill>
                  <a:schemeClr val="bg2">
                    <a:lumMod val="10000"/>
                  </a:schemeClr>
                </a:solidFill>
              </a:rPr>
              <a:t>The tendency of nursing homes to operate as an impersonal system which required residents to fit-in.</a:t>
            </a:r>
          </a:p>
          <a:p>
            <a:pPr marL="274637" lvl="1" indent="0">
              <a:buNone/>
            </a:pPr>
            <a:endParaRPr lang="en-US" dirty="0">
              <a:solidFill>
                <a:schemeClr val="bg2">
                  <a:lumMod val="10000"/>
                </a:schemeClr>
              </a:solidFill>
            </a:endParaRPr>
          </a:p>
          <a:p>
            <a:pPr marL="0" lvl="0" indent="0">
              <a:buClr>
                <a:srgbClr val="8AB833"/>
              </a:buClr>
              <a:buNone/>
            </a:pPr>
            <a:endParaRPr lang="en-US" dirty="0">
              <a:solidFill>
                <a:srgbClr val="002060"/>
              </a:solidFill>
            </a:endParaRPr>
          </a:p>
          <a:p>
            <a:pPr marL="0" lvl="0" indent="0">
              <a:buClr>
                <a:srgbClr val="8AB833"/>
              </a:buClr>
              <a:buNone/>
            </a:pPr>
            <a:endParaRPr lang="en-US" dirty="0">
              <a:solidFill>
                <a:srgbClr val="002060"/>
              </a:solidFill>
            </a:endParaRPr>
          </a:p>
          <a:p>
            <a:pPr marL="0" lvl="0" indent="0">
              <a:buClr>
                <a:srgbClr val="8AB833"/>
              </a:buClr>
              <a:buNone/>
            </a:pPr>
            <a:endParaRPr lang="en-US" dirty="0">
              <a:solidFill>
                <a:srgbClr val="002060"/>
              </a:solidFill>
            </a:endParaRPr>
          </a:p>
          <a:p>
            <a:pPr marL="0" indent="0">
              <a:buClr>
                <a:srgbClr val="8AB833"/>
              </a:buClr>
              <a:buNone/>
            </a:pPr>
            <a:r>
              <a:rPr lang="en-US" sz="1200" dirty="0">
                <a:solidFill>
                  <a:srgbClr val="002060"/>
                </a:solidFill>
              </a:rPr>
              <a:t>*</a:t>
            </a:r>
            <a:r>
              <a:rPr lang="en-US" sz="1200" dirty="0"/>
              <a:t> See 42 CFR §483 for a full listing of Residents’ Rights.  Many states also have residents’ rights laws or regulations which give additional rights to residents.</a:t>
            </a:r>
          </a:p>
          <a:p>
            <a:endParaRPr lang="en-US" dirty="0"/>
          </a:p>
        </p:txBody>
      </p:sp>
    </p:spTree>
    <p:extLst>
      <p:ext uri="{BB962C8B-B14F-4D97-AF65-F5344CB8AC3E}">
        <p14:creationId xmlns:p14="http://schemas.microsoft.com/office/powerpoint/2010/main" val="237718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08D76-01B7-4424-9C4B-0AC9DF6D4088}"/>
              </a:ext>
            </a:extLst>
          </p:cNvPr>
          <p:cNvSpPr>
            <a:spLocks noGrp="1"/>
          </p:cNvSpPr>
          <p:nvPr>
            <p:ph type="title"/>
          </p:nvPr>
        </p:nvSpPr>
        <p:spPr>
          <a:xfrm>
            <a:off x="963083" y="2362201"/>
            <a:ext cx="10597545" cy="2200275"/>
          </a:xfrm>
        </p:spPr>
        <p:txBody>
          <a:bodyPr/>
          <a:lstStyle/>
          <a:p>
            <a:r>
              <a:rPr lang="en-US" b="1" dirty="0"/>
              <a:t>Overview of residents’ rights</a:t>
            </a:r>
          </a:p>
        </p:txBody>
      </p:sp>
      <p:sp>
        <p:nvSpPr>
          <p:cNvPr id="3" name="Text Placeholder 2">
            <a:extLst>
              <a:ext uri="{FF2B5EF4-FFF2-40B4-BE49-F238E27FC236}">
                <a16:creationId xmlns:a16="http://schemas.microsoft.com/office/drawing/2014/main" id="{2B2971BB-4E86-4528-BFF3-593ACCB620D9}"/>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52322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10972800" cy="735563"/>
          </a:xfrm>
        </p:spPr>
        <p:txBody>
          <a:bodyPr/>
          <a:lstStyle/>
          <a:p>
            <a:r>
              <a:rPr lang="en-US" b="1" dirty="0"/>
              <a:t>Residents’ Rights Overview*</a:t>
            </a:r>
          </a:p>
        </p:txBody>
      </p:sp>
      <p:sp>
        <p:nvSpPr>
          <p:cNvPr id="3" name="Content Placeholder 2"/>
          <p:cNvSpPr>
            <a:spLocks noGrp="1"/>
          </p:cNvSpPr>
          <p:nvPr>
            <p:ph idx="1"/>
          </p:nvPr>
        </p:nvSpPr>
        <p:spPr>
          <a:xfrm>
            <a:off x="609600" y="1436915"/>
            <a:ext cx="10972800" cy="5169158"/>
          </a:xfrm>
        </p:spPr>
        <p:txBody>
          <a:bodyPr anchor="t"/>
          <a:lstStyle/>
          <a:p>
            <a:pPr marL="0" indent="0">
              <a:buNone/>
            </a:pPr>
            <a:r>
              <a:rPr lang="en-US" b="1" dirty="0">
                <a:solidFill>
                  <a:schemeClr val="bg2">
                    <a:lumMod val="10000"/>
                  </a:schemeClr>
                </a:solidFill>
              </a:rPr>
              <a:t>To get started, you might:</a:t>
            </a:r>
          </a:p>
          <a:p>
            <a:pPr marL="0" indent="0">
              <a:buNone/>
            </a:pPr>
            <a:endParaRPr lang="en-US" b="1" dirty="0">
              <a:solidFill>
                <a:schemeClr val="bg2">
                  <a:lumMod val="10000"/>
                </a:schemeClr>
              </a:solidFill>
            </a:endParaRPr>
          </a:p>
          <a:p>
            <a:pPr lvl="1"/>
            <a:r>
              <a:rPr lang="en-US" dirty="0">
                <a:solidFill>
                  <a:schemeClr val="bg2">
                    <a:lumMod val="10000"/>
                  </a:schemeClr>
                </a:solidFill>
              </a:rPr>
              <a:t>Pick topics that interest you (see following slides) or;</a:t>
            </a:r>
          </a:p>
          <a:p>
            <a:pPr marL="274637" lvl="1" indent="0">
              <a:buNone/>
            </a:pPr>
            <a:endParaRPr lang="en-US" dirty="0">
              <a:solidFill>
                <a:schemeClr val="bg2">
                  <a:lumMod val="10000"/>
                </a:schemeClr>
              </a:solidFill>
            </a:endParaRPr>
          </a:p>
          <a:p>
            <a:pPr lvl="1"/>
            <a:r>
              <a:rPr lang="en-US" dirty="0">
                <a:solidFill>
                  <a:schemeClr val="bg2">
                    <a:lumMod val="10000"/>
                  </a:schemeClr>
                </a:solidFill>
              </a:rPr>
              <a:t>Focus on a situation you’re facing and ask yourself, “What are my rights?</a:t>
            </a:r>
            <a:r>
              <a:rPr lang="en-US" dirty="0">
                <a:solidFill>
                  <a:srgbClr val="0000CC"/>
                </a:solidFill>
              </a:rPr>
              <a:t>”</a:t>
            </a:r>
          </a:p>
          <a:p>
            <a:pPr lvl="1"/>
            <a:endParaRPr lang="en-US" dirty="0">
              <a:solidFill>
                <a:srgbClr val="0000CC"/>
              </a:solidFill>
            </a:endParaRPr>
          </a:p>
          <a:p>
            <a:pPr marL="274637" lvl="1" indent="0">
              <a:buNone/>
            </a:pPr>
            <a:endParaRPr lang="en-US" dirty="0">
              <a:solidFill>
                <a:schemeClr val="bg2">
                  <a:lumMod val="10000"/>
                </a:schemeClr>
              </a:solidFill>
            </a:endParaRPr>
          </a:p>
          <a:p>
            <a:pPr marL="274637" lvl="1" indent="0">
              <a:buNone/>
            </a:pPr>
            <a:endParaRPr lang="en-US" dirty="0">
              <a:solidFill>
                <a:schemeClr val="bg2">
                  <a:lumMod val="10000"/>
                </a:schemeClr>
              </a:solidFill>
            </a:endParaRPr>
          </a:p>
          <a:p>
            <a:pPr marL="274637" lvl="1" indent="0">
              <a:buNone/>
            </a:pPr>
            <a:endParaRPr lang="en-US" dirty="0">
              <a:solidFill>
                <a:schemeClr val="bg2">
                  <a:lumMod val="10000"/>
                </a:schemeClr>
              </a:solidFill>
            </a:endParaRPr>
          </a:p>
          <a:p>
            <a:pPr marL="274637" lvl="1" indent="0">
              <a:buNone/>
            </a:pPr>
            <a:endParaRPr lang="en-US" dirty="0">
              <a:solidFill>
                <a:schemeClr val="bg2">
                  <a:lumMod val="10000"/>
                </a:schemeClr>
              </a:solidFill>
            </a:endParaRPr>
          </a:p>
          <a:p>
            <a:pPr marL="274637" lvl="1" indent="0">
              <a:buNone/>
            </a:pPr>
            <a:endParaRPr lang="en-US" dirty="0">
              <a:solidFill>
                <a:schemeClr val="bg2">
                  <a:lumMod val="10000"/>
                </a:schemeClr>
              </a:solidFill>
            </a:endParaRPr>
          </a:p>
          <a:p>
            <a:pPr marL="274637" lvl="1" indent="0">
              <a:buNone/>
            </a:pPr>
            <a:endParaRPr lang="en-US" sz="1200" dirty="0"/>
          </a:p>
          <a:p>
            <a:pPr marL="274637" lvl="1" indent="0">
              <a:buNone/>
            </a:pPr>
            <a:r>
              <a:rPr lang="en-US" sz="1800" i="1" dirty="0"/>
              <a:t>*This overview does not include all of your residents’ rights. See 42 CFR §483 for a full listing.</a:t>
            </a:r>
          </a:p>
          <a:p>
            <a:pPr lvl="1"/>
            <a:endParaRPr lang="en-US" dirty="0"/>
          </a:p>
          <a:p>
            <a:pPr marL="274637" lvl="1" indent="0">
              <a:buNone/>
            </a:pPr>
            <a:endParaRPr lang="en-US" dirty="0"/>
          </a:p>
          <a:p>
            <a:pPr marL="274637" lvl="1" indent="0">
              <a:buNone/>
            </a:pPr>
            <a:endParaRPr lang="en-US" dirty="0"/>
          </a:p>
          <a:p>
            <a:pPr marL="274637" lvl="1" indent="0">
              <a:buNone/>
            </a:pPr>
            <a:endParaRPr lang="en-US" dirty="0"/>
          </a:p>
          <a:p>
            <a:pPr lvl="1"/>
            <a:endParaRPr lang="en-US" dirty="0"/>
          </a:p>
          <a:p>
            <a:pPr lvl="1"/>
            <a:endParaRPr lang="en-US" dirty="0"/>
          </a:p>
          <a:p>
            <a:pPr lvl="1"/>
            <a:endParaRPr lang="en-US" dirty="0"/>
          </a:p>
          <a:p>
            <a:pPr lvl="1"/>
            <a:endParaRPr lang="en-US" dirty="0"/>
          </a:p>
          <a:p>
            <a:pPr marL="274637" lvl="1" indent="0">
              <a:buNone/>
            </a:pPr>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sz="2400" dirty="0"/>
          </a:p>
          <a:p>
            <a:pPr lvl="1"/>
            <a:endParaRPr lang="en-US" dirty="0"/>
          </a:p>
        </p:txBody>
      </p:sp>
    </p:spTree>
    <p:extLst>
      <p:ext uri="{BB962C8B-B14F-4D97-AF65-F5344CB8AC3E}">
        <p14:creationId xmlns:p14="http://schemas.microsoft.com/office/powerpoint/2010/main" val="385026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809ED-E26F-48F2-8CFF-648FE1EB51B6}"/>
              </a:ext>
            </a:extLst>
          </p:cNvPr>
          <p:cNvSpPr>
            <a:spLocks noGrp="1"/>
          </p:cNvSpPr>
          <p:nvPr>
            <p:ph type="title"/>
          </p:nvPr>
        </p:nvSpPr>
        <p:spPr/>
        <p:txBody>
          <a:bodyPr/>
          <a:lstStyle/>
          <a:p>
            <a:r>
              <a:rPr lang="en-US" b="1" dirty="0"/>
              <a:t>Right to Exercise Rights</a:t>
            </a:r>
          </a:p>
        </p:txBody>
      </p:sp>
      <p:sp>
        <p:nvSpPr>
          <p:cNvPr id="3" name="Content Placeholder 2">
            <a:extLst>
              <a:ext uri="{FF2B5EF4-FFF2-40B4-BE49-F238E27FC236}">
                <a16:creationId xmlns:a16="http://schemas.microsoft.com/office/drawing/2014/main" id="{47B4B72E-2FDD-4479-BBF8-D7992B778BC3}"/>
              </a:ext>
            </a:extLst>
          </p:cNvPr>
          <p:cNvSpPr>
            <a:spLocks noGrp="1"/>
          </p:cNvSpPr>
          <p:nvPr>
            <p:ph idx="1"/>
          </p:nvPr>
        </p:nvSpPr>
        <p:spPr/>
        <p:txBody>
          <a:bodyPr/>
          <a:lstStyle/>
          <a:p>
            <a:pPr marL="0" indent="0">
              <a:buNone/>
            </a:pPr>
            <a:endParaRPr lang="en-US" dirty="0"/>
          </a:p>
          <a:p>
            <a:r>
              <a:rPr lang="en-US" dirty="0">
                <a:solidFill>
                  <a:srgbClr val="000000"/>
                </a:solidFill>
              </a:rPr>
              <a:t>As a resident of the facility and as a citizen of the United States.</a:t>
            </a:r>
          </a:p>
          <a:p>
            <a:pPr marL="0" indent="0">
              <a:buNone/>
            </a:pPr>
            <a:endParaRPr lang="en-US" dirty="0">
              <a:solidFill>
                <a:srgbClr val="000000"/>
              </a:solidFill>
            </a:endParaRPr>
          </a:p>
          <a:p>
            <a:r>
              <a:rPr lang="en-US" dirty="0">
                <a:solidFill>
                  <a:srgbClr val="000000"/>
                </a:solidFill>
              </a:rPr>
              <a:t>Without interference, coercion, discrimination, or retaliation. </a:t>
            </a:r>
          </a:p>
        </p:txBody>
      </p:sp>
    </p:spTree>
    <p:extLst>
      <p:ext uri="{BB962C8B-B14F-4D97-AF65-F5344CB8AC3E}">
        <p14:creationId xmlns:p14="http://schemas.microsoft.com/office/powerpoint/2010/main" val="794085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505408"/>
            <a:ext cx="10972800" cy="810208"/>
          </a:xfrm>
        </p:spPr>
        <p:txBody>
          <a:bodyPr/>
          <a:lstStyle/>
          <a:p>
            <a:r>
              <a:rPr lang="en-US" b="1" dirty="0"/>
              <a:t>Right to Dignity</a:t>
            </a:r>
          </a:p>
        </p:txBody>
      </p:sp>
      <p:sp>
        <p:nvSpPr>
          <p:cNvPr id="3" name="Content Placeholder 2"/>
          <p:cNvSpPr>
            <a:spLocks noGrp="1"/>
          </p:cNvSpPr>
          <p:nvPr>
            <p:ph idx="1"/>
          </p:nvPr>
        </p:nvSpPr>
        <p:spPr>
          <a:xfrm>
            <a:off x="609600" y="1315616"/>
            <a:ext cx="11118980" cy="5161384"/>
          </a:xfrm>
        </p:spPr>
        <p:txBody>
          <a:bodyPr/>
          <a:lstStyle/>
          <a:p>
            <a:pPr>
              <a:spcBef>
                <a:spcPts val="0"/>
              </a:spcBef>
            </a:pPr>
            <a:r>
              <a:rPr lang="en-US" sz="2800" dirty="0"/>
              <a:t>Be treated with dignity and respect</a:t>
            </a:r>
          </a:p>
          <a:p>
            <a:pPr marL="0" indent="0">
              <a:spcBef>
                <a:spcPts val="0"/>
              </a:spcBef>
              <a:buNone/>
            </a:pPr>
            <a:endParaRPr lang="en-US" dirty="0"/>
          </a:p>
          <a:p>
            <a:pPr>
              <a:spcBef>
                <a:spcPts val="0"/>
              </a:spcBef>
            </a:pPr>
            <a:r>
              <a:rPr lang="en-US" sz="2800" dirty="0"/>
              <a:t>Equal access to quality care</a:t>
            </a:r>
          </a:p>
          <a:p>
            <a:pPr>
              <a:spcBef>
                <a:spcPts val="0"/>
              </a:spcBef>
            </a:pPr>
            <a:endParaRPr lang="en-US" dirty="0"/>
          </a:p>
          <a:p>
            <a:pPr>
              <a:spcBef>
                <a:spcPts val="0"/>
              </a:spcBef>
            </a:pPr>
            <a:r>
              <a:rPr lang="en-US" sz="2800" dirty="0"/>
              <a:t>Freedom from abuse, neglect, and exploitation</a:t>
            </a:r>
          </a:p>
          <a:p>
            <a:pPr>
              <a:spcBef>
                <a:spcPts val="0"/>
              </a:spcBef>
            </a:pPr>
            <a:endParaRPr lang="en-US" dirty="0"/>
          </a:p>
          <a:p>
            <a:pPr>
              <a:spcBef>
                <a:spcPts val="0"/>
              </a:spcBef>
            </a:pPr>
            <a:r>
              <a:rPr lang="en-US" sz="2800" dirty="0"/>
              <a:t>Freedom from physical or chemical restraints</a:t>
            </a:r>
          </a:p>
          <a:p>
            <a:pPr>
              <a:spcBef>
                <a:spcPts val="0"/>
              </a:spcBef>
            </a:pPr>
            <a:endParaRPr lang="en-US" dirty="0"/>
          </a:p>
          <a:p>
            <a:pPr>
              <a:spcBef>
                <a:spcPts val="0"/>
              </a:spcBef>
            </a:pPr>
            <a:r>
              <a:rPr lang="en-US" sz="2800" dirty="0"/>
              <a:t>A safe environment</a:t>
            </a:r>
          </a:p>
          <a:p>
            <a:pPr lvl="1"/>
            <a:endParaRPr lang="en-US" dirty="0"/>
          </a:p>
          <a:p>
            <a:endParaRPr lang="en-US" dirty="0"/>
          </a:p>
        </p:txBody>
      </p:sp>
    </p:spTree>
    <p:extLst>
      <p:ext uri="{BB962C8B-B14F-4D97-AF65-F5344CB8AC3E}">
        <p14:creationId xmlns:p14="http://schemas.microsoft.com/office/powerpoint/2010/main" val="3980479140"/>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NORC">
      <a:dk1>
        <a:srgbClr val="002060"/>
      </a:dk1>
      <a:lt1>
        <a:sysClr val="window" lastClr="FFFFFF"/>
      </a:lt1>
      <a:dk2>
        <a:srgbClr val="002060"/>
      </a:dk2>
      <a:lt2>
        <a:srgbClr val="E3DED1"/>
      </a:lt2>
      <a:accent1>
        <a:srgbClr val="8AB833"/>
      </a:accent1>
      <a:accent2>
        <a:srgbClr val="8AB833"/>
      </a:accent2>
      <a:accent3>
        <a:srgbClr val="C0CF3A"/>
      </a:accent3>
      <a:accent4>
        <a:srgbClr val="029676"/>
      </a:accent4>
      <a:accent5>
        <a:srgbClr val="4AB5C4"/>
      </a:accent5>
      <a:accent6>
        <a:srgbClr val="0989B1"/>
      </a:accent6>
      <a:hlink>
        <a:srgbClr val="0000CC"/>
      </a:hlink>
      <a:folHlink>
        <a:srgbClr val="BA6906"/>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NORC">
    <a:dk1>
      <a:srgbClr val="002060"/>
    </a:dk1>
    <a:lt1>
      <a:sysClr val="window" lastClr="FFFFFF"/>
    </a:lt1>
    <a:dk2>
      <a:srgbClr val="002060"/>
    </a:dk2>
    <a:lt2>
      <a:srgbClr val="E3DED1"/>
    </a:lt2>
    <a:accent1>
      <a:srgbClr val="8AB833"/>
    </a:accent1>
    <a:accent2>
      <a:srgbClr val="8AB833"/>
    </a:accent2>
    <a:accent3>
      <a:srgbClr val="C0CF3A"/>
    </a:accent3>
    <a:accent4>
      <a:srgbClr val="029676"/>
    </a:accent4>
    <a:accent5>
      <a:srgbClr val="4AB5C4"/>
    </a:accent5>
    <a:accent6>
      <a:srgbClr val="0989B1"/>
    </a:accent6>
    <a:hlink>
      <a:srgbClr val="0000CC"/>
    </a:hlink>
    <a:folHlink>
      <a:srgbClr val="BA6906"/>
    </a:folHlink>
  </a:clrScheme>
</a:themeOverride>
</file>

<file path=docProps/app.xml><?xml version="1.0" encoding="utf-8"?>
<Properties xmlns="http://schemas.openxmlformats.org/officeDocument/2006/extended-properties" xmlns:vt="http://schemas.openxmlformats.org/officeDocument/2006/docPropsVTypes">
  <Template/>
  <TotalTime>70787</TotalTime>
  <Words>2886</Words>
  <Application>Microsoft Office PowerPoint</Application>
  <PresentationFormat>Widescreen</PresentationFormat>
  <Paragraphs>349</Paragraphs>
  <Slides>40</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40</vt:i4>
      </vt:variant>
    </vt:vector>
  </HeadingPairs>
  <TitlesOfParts>
    <vt:vector size="43" baseType="lpstr">
      <vt:lpstr>Arial</vt:lpstr>
      <vt:lpstr>Calibri</vt:lpstr>
      <vt:lpstr>Clarity</vt:lpstr>
      <vt:lpstr>Residents’ Rights</vt:lpstr>
      <vt:lpstr>Did You Know…?</vt:lpstr>
      <vt:lpstr>Consider These Situations</vt:lpstr>
      <vt:lpstr>Residents’ Rights Have Impact</vt:lpstr>
      <vt:lpstr>Residents’ Rights Empower and Recognize You</vt:lpstr>
      <vt:lpstr>Overview of residents’ rights</vt:lpstr>
      <vt:lpstr>Residents’ Rights Overview*</vt:lpstr>
      <vt:lpstr>Right to Exercise Rights</vt:lpstr>
      <vt:lpstr>Right to Dignity</vt:lpstr>
      <vt:lpstr>Right to Choices About Care </vt:lpstr>
      <vt:lpstr>Right to Choices About Personal Space</vt:lpstr>
      <vt:lpstr>Right to Choices About Lifestyle</vt:lpstr>
      <vt:lpstr>Right to Be Fully Informed </vt:lpstr>
      <vt:lpstr>Right to Access</vt:lpstr>
      <vt:lpstr>Right to Manage Finances</vt:lpstr>
      <vt:lpstr>Right to Privacy</vt:lpstr>
      <vt:lpstr>Right to Make Complaints</vt:lpstr>
      <vt:lpstr>Right to Remain</vt:lpstr>
      <vt:lpstr>Right to Remain</vt:lpstr>
      <vt:lpstr>Are There Limits? </vt:lpstr>
      <vt:lpstr>Tips for exercising residents’ rights </vt:lpstr>
      <vt:lpstr>Tips for Residents</vt:lpstr>
      <vt:lpstr>Tips for Residents</vt:lpstr>
      <vt:lpstr>What is the Nursing Home Required to Do?</vt:lpstr>
      <vt:lpstr>In a Nursing Home That Promotes Rights…</vt:lpstr>
      <vt:lpstr>In a Nursing Home That Promotes Rights…</vt:lpstr>
      <vt:lpstr>Tips for Surrogate Decision-Makers</vt:lpstr>
      <vt:lpstr>Tips for Surrogate Decision-Makers</vt:lpstr>
      <vt:lpstr>What if Your Rights Are Not Being Protected and Promoted?</vt:lpstr>
      <vt:lpstr>What if Your Rights Are Not Being Protected and Promoted?</vt:lpstr>
      <vt:lpstr>What About Retaliation?</vt:lpstr>
      <vt:lpstr>Residents’ Rights quiz</vt:lpstr>
      <vt:lpstr>Residents’ Rights Quiz: True or False?</vt:lpstr>
      <vt:lpstr>Residents’ Rights Quiz: Answers</vt:lpstr>
      <vt:lpstr>Residents’ Rights Quiz: Answers</vt:lpstr>
      <vt:lpstr>Questions?</vt:lpstr>
      <vt:lpstr>resources</vt:lpstr>
      <vt:lpstr>Additional Information</vt:lpstr>
      <vt:lpstr>Contact Information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Amity Overall-Laib</dc:creator>
  <cp:lastModifiedBy>Katie Kohler</cp:lastModifiedBy>
  <cp:revision>306</cp:revision>
  <cp:lastPrinted>2017-09-19T22:05:23Z</cp:lastPrinted>
  <dcterms:created xsi:type="dcterms:W3CDTF">2017-08-16T20:53:38Z</dcterms:created>
  <dcterms:modified xsi:type="dcterms:W3CDTF">2022-06-03T16:57:03Z</dcterms:modified>
</cp:coreProperties>
</file>